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7"/>
  </p:notesMasterIdLst>
  <p:handoutMasterIdLst>
    <p:handoutMasterId r:id="rId68"/>
  </p:handoutMasterIdLst>
  <p:sldIdLst>
    <p:sldId id="283" r:id="rId2"/>
    <p:sldId id="482" r:id="rId3"/>
    <p:sldId id="481" r:id="rId4"/>
    <p:sldId id="483" r:id="rId5"/>
    <p:sldId id="484" r:id="rId6"/>
    <p:sldId id="441" r:id="rId7"/>
    <p:sldId id="485" r:id="rId8"/>
    <p:sldId id="486" r:id="rId9"/>
    <p:sldId id="487" r:id="rId10"/>
    <p:sldId id="488" r:id="rId11"/>
    <p:sldId id="489" r:id="rId12"/>
    <p:sldId id="490" r:id="rId13"/>
    <p:sldId id="492" r:id="rId14"/>
    <p:sldId id="494" r:id="rId15"/>
    <p:sldId id="500" r:id="rId16"/>
    <p:sldId id="493" r:id="rId17"/>
    <p:sldId id="495" r:id="rId18"/>
    <p:sldId id="501" r:id="rId19"/>
    <p:sldId id="496" r:id="rId20"/>
    <p:sldId id="497" r:id="rId21"/>
    <p:sldId id="491" r:id="rId22"/>
    <p:sldId id="498" r:id="rId23"/>
    <p:sldId id="499" r:id="rId24"/>
    <p:sldId id="502" r:id="rId25"/>
    <p:sldId id="503" r:id="rId26"/>
    <p:sldId id="504" r:id="rId27"/>
    <p:sldId id="505" r:id="rId28"/>
    <p:sldId id="506" r:id="rId29"/>
    <p:sldId id="507" r:id="rId30"/>
    <p:sldId id="508" r:id="rId31"/>
    <p:sldId id="509" r:id="rId32"/>
    <p:sldId id="510" r:id="rId33"/>
    <p:sldId id="511" r:id="rId34"/>
    <p:sldId id="512" r:id="rId35"/>
    <p:sldId id="513" r:id="rId36"/>
    <p:sldId id="515" r:id="rId37"/>
    <p:sldId id="542" r:id="rId38"/>
    <p:sldId id="517" r:id="rId39"/>
    <p:sldId id="519" r:id="rId40"/>
    <p:sldId id="521" r:id="rId41"/>
    <p:sldId id="522" r:id="rId42"/>
    <p:sldId id="520" r:id="rId43"/>
    <p:sldId id="524" r:id="rId44"/>
    <p:sldId id="525" r:id="rId45"/>
    <p:sldId id="526" r:id="rId46"/>
    <p:sldId id="527" r:id="rId47"/>
    <p:sldId id="523" r:id="rId48"/>
    <p:sldId id="528" r:id="rId49"/>
    <p:sldId id="543" r:id="rId50"/>
    <p:sldId id="529" r:id="rId51"/>
    <p:sldId id="530" r:id="rId52"/>
    <p:sldId id="531" r:id="rId53"/>
    <p:sldId id="532" r:id="rId54"/>
    <p:sldId id="533" r:id="rId55"/>
    <p:sldId id="534" r:id="rId56"/>
    <p:sldId id="535" r:id="rId57"/>
    <p:sldId id="536" r:id="rId58"/>
    <p:sldId id="544" r:id="rId59"/>
    <p:sldId id="537" r:id="rId60"/>
    <p:sldId id="538" r:id="rId61"/>
    <p:sldId id="540" r:id="rId62"/>
    <p:sldId id="539" r:id="rId63"/>
    <p:sldId id="541" r:id="rId64"/>
    <p:sldId id="545" r:id="rId65"/>
    <p:sldId id="546" r:id="rId66"/>
  </p:sldIdLst>
  <p:sldSz cx="9144000" cy="6858000" type="screen4x3"/>
  <p:notesSz cx="7099300" cy="10234613"/>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FFCCCC"/>
    <a:srgbClr val="FF00FF"/>
    <a:srgbClr val="008000"/>
    <a:srgbClr val="00FF00"/>
    <a:srgbClr val="3399FF"/>
    <a:srgbClr val="000000"/>
    <a:srgbClr val="99FFCC"/>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6832" autoAdjust="0"/>
  </p:normalViewPr>
  <p:slideViewPr>
    <p:cSldViewPr>
      <p:cViewPr varScale="1">
        <p:scale>
          <a:sx n="44" d="100"/>
          <a:sy n="44" d="100"/>
        </p:scale>
        <p:origin x="-624" y="-10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4680"/>
    </p:cViewPr>
  </p:sorterViewPr>
  <p:notesViewPr>
    <p:cSldViewPr>
      <p:cViewPr>
        <p:scale>
          <a:sx n="200" d="100"/>
          <a:sy n="200" d="100"/>
        </p:scale>
        <p:origin x="-78" y="-66"/>
      </p:cViewPr>
      <p:guideLst>
        <p:guide orient="horz" pos="3225"/>
        <p:guide pos="2237"/>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12.wmf"/><Relationship Id="rId1" Type="http://schemas.openxmlformats.org/officeDocument/2006/relationships/image" Target="../media/image5.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12.wmf"/><Relationship Id="rId1" Type="http://schemas.openxmlformats.org/officeDocument/2006/relationships/image" Target="../media/image5.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3076364" cy="511731"/>
          </a:xfrm>
          <a:prstGeom prst="rect">
            <a:avLst/>
          </a:prstGeom>
          <a:noFill/>
          <a:ln w="9525">
            <a:noFill/>
            <a:miter lim="800000"/>
            <a:headEnd/>
            <a:tailEnd/>
          </a:ln>
          <a:effectLst/>
        </p:spPr>
        <p:txBody>
          <a:bodyPr vert="horz" wrap="square" lIns="95461" tIns="47730" rIns="95461" bIns="47730" numCol="1" anchor="t" anchorCtr="0" compatLnSpc="1">
            <a:prstTxWarp prst="textNoShape">
              <a:avLst/>
            </a:prstTxWarp>
          </a:bodyPr>
          <a:lstStyle>
            <a:lvl1pPr>
              <a:defRPr sz="1200"/>
            </a:lvl1pPr>
          </a:lstStyle>
          <a:p>
            <a:pPr>
              <a:defRPr/>
            </a:pPr>
            <a:r>
              <a:rPr lang="en-US" altLang="ja-JP" dirty="0"/>
              <a:t>5</a:t>
            </a:r>
            <a:r>
              <a:rPr lang="en-US" altLang="ja-JP" dirty="0" smtClean="0"/>
              <a:t>.</a:t>
            </a:r>
            <a:r>
              <a:rPr lang="ja-JP" altLang="en-US" dirty="0"/>
              <a:t>データ構造入門</a:t>
            </a:r>
          </a:p>
        </p:txBody>
      </p:sp>
      <p:sp>
        <p:nvSpPr>
          <p:cNvPr id="78851" name="Rectangle 3"/>
          <p:cNvSpPr>
            <a:spLocks noGrp="1" noChangeArrowheads="1"/>
          </p:cNvSpPr>
          <p:nvPr>
            <p:ph type="dt" sz="quarter" idx="1"/>
          </p:nvPr>
        </p:nvSpPr>
        <p:spPr bwMode="auto">
          <a:xfrm>
            <a:off x="4022937" y="0"/>
            <a:ext cx="3076364" cy="511731"/>
          </a:xfrm>
          <a:prstGeom prst="rect">
            <a:avLst/>
          </a:prstGeom>
          <a:noFill/>
          <a:ln w="9525">
            <a:noFill/>
            <a:miter lim="800000"/>
            <a:headEnd/>
            <a:tailEnd/>
          </a:ln>
          <a:effectLst/>
        </p:spPr>
        <p:txBody>
          <a:bodyPr vert="horz" wrap="square" lIns="95461" tIns="47730" rIns="95461" bIns="47730" numCol="1" anchor="t" anchorCtr="0" compatLnSpc="1">
            <a:prstTxWarp prst="textNoShape">
              <a:avLst/>
            </a:prstTxWarp>
          </a:bodyPr>
          <a:lstStyle>
            <a:lvl1pPr algn="r">
              <a:defRPr sz="1200"/>
            </a:lvl1pPr>
          </a:lstStyle>
          <a:p>
            <a:pPr>
              <a:defRPr/>
            </a:pPr>
            <a:r>
              <a:rPr lang="en-US" altLang="ja-JP" dirty="0" smtClean="0"/>
              <a:t>2010/7/2(</a:t>
            </a:r>
            <a:r>
              <a:rPr lang="ja-JP" altLang="en-US" dirty="0"/>
              <a:t>金）</a:t>
            </a:r>
          </a:p>
        </p:txBody>
      </p:sp>
      <p:sp>
        <p:nvSpPr>
          <p:cNvPr id="78852" name="Rectangle 4"/>
          <p:cNvSpPr>
            <a:spLocks noGrp="1" noChangeArrowheads="1"/>
          </p:cNvSpPr>
          <p:nvPr>
            <p:ph type="ftr" sz="quarter" idx="2"/>
          </p:nvPr>
        </p:nvSpPr>
        <p:spPr bwMode="auto">
          <a:xfrm>
            <a:off x="0" y="9722882"/>
            <a:ext cx="3076364" cy="511731"/>
          </a:xfrm>
          <a:prstGeom prst="rect">
            <a:avLst/>
          </a:prstGeom>
          <a:noFill/>
          <a:ln w="9525">
            <a:noFill/>
            <a:miter lim="800000"/>
            <a:headEnd/>
            <a:tailEnd/>
          </a:ln>
          <a:effectLst/>
        </p:spPr>
        <p:txBody>
          <a:bodyPr vert="horz" wrap="square" lIns="95461" tIns="47730" rIns="95461" bIns="47730" numCol="1" anchor="b" anchorCtr="0" compatLnSpc="1">
            <a:prstTxWarp prst="textNoShape">
              <a:avLst/>
            </a:prstTxWarp>
          </a:bodyPr>
          <a:lstStyle>
            <a:lvl1pPr>
              <a:defRPr sz="1200"/>
            </a:lvl1pPr>
          </a:lstStyle>
          <a:p>
            <a:pPr>
              <a:defRPr/>
            </a:pPr>
            <a:endParaRPr lang="en-US" altLang="ja-JP"/>
          </a:p>
        </p:txBody>
      </p:sp>
      <p:sp>
        <p:nvSpPr>
          <p:cNvPr id="78853" name="Rectangle 5"/>
          <p:cNvSpPr>
            <a:spLocks noGrp="1" noChangeArrowheads="1"/>
          </p:cNvSpPr>
          <p:nvPr>
            <p:ph type="sldNum" sz="quarter" idx="3"/>
          </p:nvPr>
        </p:nvSpPr>
        <p:spPr bwMode="auto">
          <a:xfrm>
            <a:off x="4022937" y="9722882"/>
            <a:ext cx="3076364" cy="511731"/>
          </a:xfrm>
          <a:prstGeom prst="rect">
            <a:avLst/>
          </a:prstGeom>
          <a:noFill/>
          <a:ln w="9525">
            <a:noFill/>
            <a:miter lim="800000"/>
            <a:headEnd/>
            <a:tailEnd/>
          </a:ln>
          <a:effectLst/>
        </p:spPr>
        <p:txBody>
          <a:bodyPr vert="horz" wrap="square" lIns="95461" tIns="47730" rIns="95461" bIns="47730" numCol="1" anchor="b" anchorCtr="0" compatLnSpc="1">
            <a:prstTxWarp prst="textNoShape">
              <a:avLst/>
            </a:prstTxWarp>
          </a:bodyPr>
          <a:lstStyle>
            <a:lvl1pPr algn="r">
              <a:defRPr sz="1200"/>
            </a:lvl1pPr>
          </a:lstStyle>
          <a:p>
            <a:pPr>
              <a:defRPr/>
            </a:pPr>
            <a:fld id="{AC45BD44-BA0D-4A3E-8255-BABF6A870FCD}"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0" y="0"/>
            <a:ext cx="3076364" cy="511731"/>
          </a:xfrm>
          <a:prstGeom prst="rect">
            <a:avLst/>
          </a:prstGeom>
          <a:noFill/>
          <a:ln w="9525">
            <a:noFill/>
            <a:miter lim="800000"/>
            <a:headEnd/>
            <a:tailEnd/>
          </a:ln>
          <a:effectLst/>
        </p:spPr>
        <p:txBody>
          <a:bodyPr vert="horz" wrap="square" lIns="95461" tIns="47730" rIns="95461" bIns="47730" numCol="1" anchor="t" anchorCtr="0" compatLnSpc="1">
            <a:prstTxWarp prst="textNoShape">
              <a:avLst/>
            </a:prstTxWarp>
          </a:bodyPr>
          <a:lstStyle>
            <a:lvl1pPr>
              <a:defRPr sz="1200" b="1"/>
            </a:lvl1pPr>
          </a:lstStyle>
          <a:p>
            <a:pPr>
              <a:defRPr/>
            </a:pPr>
            <a:endParaRPr lang="en-US" altLang="ja-JP"/>
          </a:p>
        </p:txBody>
      </p:sp>
      <p:sp>
        <p:nvSpPr>
          <p:cNvPr id="96259" name="Rectangle 3"/>
          <p:cNvSpPr>
            <a:spLocks noGrp="1" noChangeArrowheads="1"/>
          </p:cNvSpPr>
          <p:nvPr>
            <p:ph type="dt" idx="1"/>
          </p:nvPr>
        </p:nvSpPr>
        <p:spPr bwMode="auto">
          <a:xfrm>
            <a:off x="4022937" y="0"/>
            <a:ext cx="3076364" cy="511731"/>
          </a:xfrm>
          <a:prstGeom prst="rect">
            <a:avLst/>
          </a:prstGeom>
          <a:noFill/>
          <a:ln w="9525">
            <a:noFill/>
            <a:miter lim="800000"/>
            <a:headEnd/>
            <a:tailEnd/>
          </a:ln>
          <a:effectLst/>
        </p:spPr>
        <p:txBody>
          <a:bodyPr vert="horz" wrap="square" lIns="95461" tIns="47730" rIns="95461" bIns="47730" numCol="1" anchor="t" anchorCtr="0" compatLnSpc="1">
            <a:prstTxWarp prst="textNoShape">
              <a:avLst/>
            </a:prstTxWarp>
          </a:bodyPr>
          <a:lstStyle>
            <a:lvl1pPr algn="r">
              <a:defRPr sz="1200" b="1"/>
            </a:lvl1pPr>
          </a:lstStyle>
          <a:p>
            <a:pPr>
              <a:defRPr/>
            </a:pPr>
            <a:endParaRPr lang="en-US" altLang="ja-JP"/>
          </a:p>
        </p:txBody>
      </p:sp>
      <p:sp>
        <p:nvSpPr>
          <p:cNvPr id="67588"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p:spPr>
      </p:sp>
      <p:sp>
        <p:nvSpPr>
          <p:cNvPr id="96261" name="Rectangle 5"/>
          <p:cNvSpPr>
            <a:spLocks noGrp="1" noChangeArrowheads="1"/>
          </p:cNvSpPr>
          <p:nvPr>
            <p:ph type="body" sz="quarter" idx="3"/>
          </p:nvPr>
        </p:nvSpPr>
        <p:spPr bwMode="auto">
          <a:xfrm>
            <a:off x="946574" y="4861442"/>
            <a:ext cx="5206154" cy="4605576"/>
          </a:xfrm>
          <a:prstGeom prst="rect">
            <a:avLst/>
          </a:prstGeom>
          <a:noFill/>
          <a:ln w="9525">
            <a:noFill/>
            <a:miter lim="800000"/>
            <a:headEnd/>
            <a:tailEnd/>
          </a:ln>
          <a:effectLst/>
        </p:spPr>
        <p:txBody>
          <a:bodyPr vert="horz" wrap="square" lIns="95461" tIns="47730" rIns="95461" bIns="4773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96262" name="Rectangle 6"/>
          <p:cNvSpPr>
            <a:spLocks noGrp="1" noChangeArrowheads="1"/>
          </p:cNvSpPr>
          <p:nvPr>
            <p:ph type="ftr" sz="quarter" idx="4"/>
          </p:nvPr>
        </p:nvSpPr>
        <p:spPr bwMode="auto">
          <a:xfrm>
            <a:off x="0" y="9722882"/>
            <a:ext cx="3076364" cy="511731"/>
          </a:xfrm>
          <a:prstGeom prst="rect">
            <a:avLst/>
          </a:prstGeom>
          <a:noFill/>
          <a:ln w="9525">
            <a:noFill/>
            <a:miter lim="800000"/>
            <a:headEnd/>
            <a:tailEnd/>
          </a:ln>
          <a:effectLst/>
        </p:spPr>
        <p:txBody>
          <a:bodyPr vert="horz" wrap="square" lIns="95461" tIns="47730" rIns="95461" bIns="47730" numCol="1" anchor="b" anchorCtr="0" compatLnSpc="1">
            <a:prstTxWarp prst="textNoShape">
              <a:avLst/>
            </a:prstTxWarp>
          </a:bodyPr>
          <a:lstStyle>
            <a:lvl1pPr>
              <a:defRPr sz="1200" b="1"/>
            </a:lvl1pPr>
          </a:lstStyle>
          <a:p>
            <a:pPr>
              <a:defRPr/>
            </a:pPr>
            <a:endParaRPr lang="en-US" altLang="ja-JP"/>
          </a:p>
        </p:txBody>
      </p:sp>
      <p:sp>
        <p:nvSpPr>
          <p:cNvPr id="96263" name="Rectangle 7"/>
          <p:cNvSpPr>
            <a:spLocks noGrp="1" noChangeArrowheads="1"/>
          </p:cNvSpPr>
          <p:nvPr>
            <p:ph type="sldNum" sz="quarter" idx="5"/>
          </p:nvPr>
        </p:nvSpPr>
        <p:spPr bwMode="auto">
          <a:xfrm>
            <a:off x="4022937" y="9722882"/>
            <a:ext cx="3076364" cy="511731"/>
          </a:xfrm>
          <a:prstGeom prst="rect">
            <a:avLst/>
          </a:prstGeom>
          <a:noFill/>
          <a:ln w="9525">
            <a:noFill/>
            <a:miter lim="800000"/>
            <a:headEnd/>
            <a:tailEnd/>
          </a:ln>
          <a:effectLst/>
        </p:spPr>
        <p:txBody>
          <a:bodyPr vert="horz" wrap="square" lIns="95461" tIns="47730" rIns="95461" bIns="47730" numCol="1" anchor="b" anchorCtr="0" compatLnSpc="1">
            <a:prstTxWarp prst="textNoShape">
              <a:avLst/>
            </a:prstTxWarp>
          </a:bodyPr>
          <a:lstStyle>
            <a:lvl1pPr algn="r">
              <a:defRPr sz="1200" b="1"/>
            </a:lvl1pPr>
          </a:lstStyle>
          <a:p>
            <a:pPr>
              <a:defRPr/>
            </a:pPr>
            <a:fld id="{ABFF0EC5-05C8-4BC6-B6A4-BCEAEDBCFC3D}"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69D310C-ED8C-47A5-886D-DF04089A893A}"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0532F7B-B9FF-453A-BF74-8446DAAC4E24}"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0363AC6-B9E1-4344-ACD0-32AB05C6686E}"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CD2BEBA-8547-45AD-88BA-7469E2F06A69}"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A77D29B-F108-48E3-B6DE-AA60C82106AC}"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0CEC506-62FD-40B2-BC0B-F4A4B7F50FD5}"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1C2E7BEE-385A-4577-A10B-D9642D4A3292}"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71AC8C32-5208-480D-BDC7-CFF973F3EA2B}"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47637CD-C51B-49BD-80BE-98399961AD44}"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9862DF1-2535-40B3-A7EA-1AED641469C7}"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265FC4E-CC0F-4D1B-8315-F2A47660722F}"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4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3DB3183-BA31-474A-A679-AB1CF40C2D07}"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6.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oleObject" Target="../embeddings/oleObject7.bin"/><Relationship Id="rId7"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0.bin"/><Relationship Id="rId5" Type="http://schemas.openxmlformats.org/officeDocument/2006/relationships/oleObject" Target="../embeddings/oleObject9.bin"/><Relationship Id="rId10" Type="http://schemas.openxmlformats.org/officeDocument/2006/relationships/oleObject" Target="../embeddings/oleObject14.bin"/><Relationship Id="rId4" Type="http://schemas.openxmlformats.org/officeDocument/2006/relationships/oleObject" Target="../embeddings/oleObject8.bin"/><Relationship Id="rId9" Type="http://schemas.openxmlformats.org/officeDocument/2006/relationships/oleObject" Target="../embeddings/oleObject13.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6.xml"/><Relationship Id="rId1" Type="http://schemas.openxmlformats.org/officeDocument/2006/relationships/vmlDrawing" Target="../drawings/vmlDrawing5.v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16.bin"/><Relationship Id="rId7"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9.bin"/><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6.xml"/><Relationship Id="rId1" Type="http://schemas.openxmlformats.org/officeDocument/2006/relationships/vmlDrawing" Target="../drawings/vmlDrawing7.v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22.bin"/><Relationship Id="rId7"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25.bin"/><Relationship Id="rId5" Type="http://schemas.openxmlformats.org/officeDocument/2006/relationships/oleObject" Target="../embeddings/oleObject24.bin"/><Relationship Id="rId4" Type="http://schemas.openxmlformats.org/officeDocument/2006/relationships/oleObject" Target="../embeddings/oleObject23.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8" Type="http://schemas.openxmlformats.org/officeDocument/2006/relationships/oleObject" Target="../embeddings/oleObject32.bin"/><Relationship Id="rId3" Type="http://schemas.openxmlformats.org/officeDocument/2006/relationships/oleObject" Target="../embeddings/oleObject27.bin"/><Relationship Id="rId7"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30.bin"/><Relationship Id="rId5" Type="http://schemas.openxmlformats.org/officeDocument/2006/relationships/oleObject" Target="../embeddings/oleObject29.bin"/><Relationship Id="rId10" Type="http://schemas.openxmlformats.org/officeDocument/2006/relationships/oleObject" Target="../embeddings/oleObject34.bin"/><Relationship Id="rId4" Type="http://schemas.openxmlformats.org/officeDocument/2006/relationships/oleObject" Target="../embeddings/oleObject28.bin"/><Relationship Id="rId9" Type="http://schemas.openxmlformats.org/officeDocument/2006/relationships/oleObject" Target="../embeddings/oleObject33.bin"/></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番号プレースホルダ 5"/>
          <p:cNvSpPr>
            <a:spLocks noGrp="1"/>
          </p:cNvSpPr>
          <p:nvPr>
            <p:ph type="sldNum" sz="quarter" idx="12"/>
          </p:nvPr>
        </p:nvSpPr>
        <p:spPr>
          <a:noFill/>
        </p:spPr>
        <p:txBody>
          <a:bodyPr/>
          <a:lstStyle/>
          <a:p>
            <a:fld id="{5847A54E-AC77-4704-AB6A-336F4FBDA56B}" type="slidenum">
              <a:rPr lang="en-US" altLang="ja-JP" smtClean="0"/>
              <a:pPr/>
              <a:t>1</a:t>
            </a:fld>
            <a:endParaRPr lang="en-US" altLang="ja-JP" smtClean="0"/>
          </a:p>
        </p:txBody>
      </p:sp>
      <p:sp>
        <p:nvSpPr>
          <p:cNvPr id="11267" name="Rectangle 8"/>
          <p:cNvSpPr>
            <a:spLocks noGrp="1" noChangeArrowheads="1"/>
          </p:cNvSpPr>
          <p:nvPr>
            <p:ph type="title"/>
          </p:nvPr>
        </p:nvSpPr>
        <p:spPr/>
        <p:txBody>
          <a:bodyPr/>
          <a:lstStyle/>
          <a:p>
            <a:pPr eaLnBrk="1" hangingPunct="1"/>
            <a:r>
              <a:rPr lang="en-US" altLang="ja-JP" dirty="0" smtClean="0"/>
              <a:t>5</a:t>
            </a:r>
            <a:r>
              <a:rPr lang="ja-JP" altLang="en-US" dirty="0" err="1" smtClean="0"/>
              <a:t>．</a:t>
            </a:r>
            <a:r>
              <a:rPr lang="ja-JP" altLang="en-US" dirty="0" smtClean="0"/>
              <a:t>データ構造</a:t>
            </a:r>
            <a:r>
              <a:rPr lang="ja-JP" altLang="en-US" dirty="0" smtClean="0"/>
              <a:t>入門</a:t>
            </a:r>
            <a:endParaRPr lang="ja-JP" altLang="en-US" dirty="0" smtClean="0"/>
          </a:p>
        </p:txBody>
      </p:sp>
      <p:sp>
        <p:nvSpPr>
          <p:cNvPr id="11268" name="Rectangle 9"/>
          <p:cNvSpPr>
            <a:spLocks noGrp="1" noChangeArrowheads="1"/>
          </p:cNvSpPr>
          <p:nvPr>
            <p:ph type="body" idx="1"/>
          </p:nvPr>
        </p:nvSpPr>
        <p:spPr/>
        <p:txBody>
          <a:bodyPr/>
          <a:lstStyle/>
          <a:p>
            <a:pPr eaLnBrk="1" hangingPunct="1"/>
            <a:r>
              <a:rPr lang="en-US" altLang="ja-JP" dirty="0" smtClean="0"/>
              <a:t>5</a:t>
            </a:r>
            <a:r>
              <a:rPr lang="en-US" altLang="ja-JP" dirty="0" smtClean="0"/>
              <a:t>-1</a:t>
            </a:r>
            <a:r>
              <a:rPr lang="ja-JP" altLang="en-US" dirty="0" err="1" smtClean="0"/>
              <a:t>．</a:t>
            </a:r>
            <a:r>
              <a:rPr lang="ja-JP" altLang="en-US" dirty="0" smtClean="0"/>
              <a:t>連結リスト</a:t>
            </a:r>
            <a:r>
              <a:rPr lang="en-US" altLang="ja-JP" dirty="0" smtClean="0"/>
              <a:t>(Linked List)</a:t>
            </a:r>
          </a:p>
          <a:p>
            <a:pPr eaLnBrk="1" hangingPunct="1"/>
            <a:r>
              <a:rPr lang="en-US" altLang="ja-JP" dirty="0" smtClean="0"/>
              <a:t>5</a:t>
            </a:r>
            <a:r>
              <a:rPr lang="en-US" altLang="ja-JP" dirty="0" smtClean="0"/>
              <a:t>-2</a:t>
            </a:r>
            <a:r>
              <a:rPr lang="ja-JP" altLang="en-US" dirty="0" err="1" smtClean="0"/>
              <a:t>．</a:t>
            </a:r>
            <a:r>
              <a:rPr lang="ja-JP" altLang="en-US" dirty="0" smtClean="0"/>
              <a:t>スタック</a:t>
            </a:r>
            <a:r>
              <a:rPr lang="en-US" altLang="ja-JP" dirty="0" smtClean="0"/>
              <a:t>(Stack)</a:t>
            </a:r>
          </a:p>
          <a:p>
            <a:pPr eaLnBrk="1" hangingPunct="1"/>
            <a:r>
              <a:rPr lang="en-US" altLang="ja-JP" dirty="0" smtClean="0"/>
              <a:t>5</a:t>
            </a:r>
            <a:r>
              <a:rPr lang="en-US" altLang="ja-JP" dirty="0" smtClean="0"/>
              <a:t>-3</a:t>
            </a:r>
            <a:r>
              <a:rPr lang="ja-JP" altLang="en-US" dirty="0" err="1" smtClean="0"/>
              <a:t>．</a:t>
            </a:r>
            <a:r>
              <a:rPr lang="ja-JP" altLang="en-US" dirty="0" smtClean="0"/>
              <a:t>キュー</a:t>
            </a:r>
            <a:r>
              <a:rPr lang="en-US" altLang="ja-JP" dirty="0" smtClean="0"/>
              <a:t>(Queue)</a:t>
            </a:r>
          </a:p>
          <a:p>
            <a:pPr eaLnBrk="1" hangingPunct="1"/>
            <a:r>
              <a:rPr lang="en-US" altLang="ja-JP" dirty="0" smtClean="0"/>
              <a:t>5</a:t>
            </a:r>
            <a:r>
              <a:rPr lang="en-US" altLang="ja-JP" dirty="0" smtClean="0"/>
              <a:t>-4</a:t>
            </a:r>
            <a:r>
              <a:rPr lang="ja-JP" altLang="en-US" dirty="0" err="1" smtClean="0"/>
              <a:t>．</a:t>
            </a:r>
            <a:r>
              <a:rPr lang="ja-JP" altLang="en-US" dirty="0" smtClean="0"/>
              <a:t>デク（</a:t>
            </a:r>
            <a:r>
              <a:rPr lang="en-US" altLang="ja-JP" dirty="0" smtClean="0"/>
              <a:t>Double-Ended-Queue)</a:t>
            </a:r>
          </a:p>
          <a:p>
            <a:pPr eaLnBrk="1" hangingPunct="1"/>
            <a:r>
              <a:rPr lang="en-US" altLang="ja-JP" dirty="0" smtClean="0"/>
              <a:t>5</a:t>
            </a:r>
            <a:r>
              <a:rPr lang="en-US" altLang="ja-JP" dirty="0" smtClean="0"/>
              <a:t>-5</a:t>
            </a:r>
            <a:r>
              <a:rPr lang="ja-JP" altLang="en-US" dirty="0" err="1" smtClean="0"/>
              <a:t>．</a:t>
            </a:r>
            <a:r>
              <a:rPr lang="ja-JP" altLang="en-US" dirty="0" smtClean="0"/>
              <a:t>抽象データ型（</a:t>
            </a:r>
            <a:r>
              <a:rPr lang="en-US" altLang="ja-JP" dirty="0" smtClean="0"/>
              <a:t>Abstract Data Type)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番号プレースホルダ 3"/>
          <p:cNvSpPr>
            <a:spLocks noGrp="1"/>
          </p:cNvSpPr>
          <p:nvPr>
            <p:ph type="sldNum" sz="quarter" idx="12"/>
          </p:nvPr>
        </p:nvSpPr>
        <p:spPr>
          <a:noFill/>
        </p:spPr>
        <p:txBody>
          <a:bodyPr/>
          <a:lstStyle/>
          <a:p>
            <a:fld id="{C07E181D-4C99-42A0-9DC3-088225D0DF93}" type="slidenum">
              <a:rPr lang="en-US" altLang="ja-JP" smtClean="0"/>
              <a:pPr/>
              <a:t>10</a:t>
            </a:fld>
            <a:endParaRPr lang="en-US" altLang="ja-JP" smtClean="0"/>
          </a:p>
        </p:txBody>
      </p:sp>
      <p:sp>
        <p:nvSpPr>
          <p:cNvPr id="20483" name="AutoShape 2"/>
          <p:cNvSpPr>
            <a:spLocks noChangeArrowheads="1"/>
          </p:cNvSpPr>
          <p:nvPr/>
        </p:nvSpPr>
        <p:spPr bwMode="auto">
          <a:xfrm>
            <a:off x="3505200" y="1219200"/>
            <a:ext cx="2743200" cy="1447800"/>
          </a:xfrm>
          <a:prstGeom prst="roundRect">
            <a:avLst>
              <a:gd name="adj" fmla="val 16667"/>
            </a:avLst>
          </a:prstGeom>
          <a:solidFill>
            <a:srgbClr val="EAEAEA"/>
          </a:solidFill>
          <a:ln w="9525">
            <a:round/>
            <a:headEnd/>
            <a:tailEnd/>
          </a:ln>
          <a:scene3d>
            <a:camera prst="legacyObliqueTopRight">
              <a:rot lat="16499995" lon="0" rev="0"/>
            </a:camera>
            <a:lightRig rig="legacyFlat3" dir="b"/>
          </a:scene3d>
          <a:sp3d prstMaterial="legacyMatte">
            <a:bevelT w="13500" h="13500" prst="angle"/>
            <a:bevelB w="13500" h="13500" prst="angle"/>
            <a:extrusionClr>
              <a:srgbClr val="EAEAEA"/>
            </a:extrusionClr>
          </a:sp3d>
        </p:spPr>
        <p:txBody>
          <a:bodyPr wrap="none" anchor="ctr">
            <a:flatTx/>
          </a:bodyPr>
          <a:lstStyle/>
          <a:p>
            <a:endParaRPr lang="ja-JP" altLang="en-US"/>
          </a:p>
        </p:txBody>
      </p:sp>
      <p:sp>
        <p:nvSpPr>
          <p:cNvPr id="20484" name="AutoShape 3"/>
          <p:cNvSpPr>
            <a:spLocks noChangeArrowheads="1"/>
          </p:cNvSpPr>
          <p:nvPr/>
        </p:nvSpPr>
        <p:spPr bwMode="auto">
          <a:xfrm>
            <a:off x="4953000" y="990600"/>
            <a:ext cx="1143000" cy="914400"/>
          </a:xfrm>
          <a:prstGeom prst="rightArrow">
            <a:avLst>
              <a:gd name="adj1" fmla="val 50000"/>
              <a:gd name="adj2" fmla="val 31250"/>
            </a:avLst>
          </a:prstGeom>
          <a:solidFill>
            <a:srgbClr val="EAEAEA"/>
          </a:solidFill>
          <a:ln w="9525">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EAEAEA"/>
            </a:extrusionClr>
          </a:sp3d>
        </p:spPr>
        <p:txBody>
          <a:bodyPr wrap="none" anchor="ctr">
            <a:flatTx/>
          </a:bodyPr>
          <a:lstStyle/>
          <a:p>
            <a:endParaRPr lang="ja-JP" altLang="en-US"/>
          </a:p>
        </p:txBody>
      </p:sp>
      <p:sp>
        <p:nvSpPr>
          <p:cNvPr id="20485" name="Oval 4"/>
          <p:cNvSpPr>
            <a:spLocks noChangeArrowheads="1"/>
          </p:cNvSpPr>
          <p:nvPr/>
        </p:nvSpPr>
        <p:spPr bwMode="auto">
          <a:xfrm>
            <a:off x="3962400" y="1219200"/>
            <a:ext cx="685800" cy="685800"/>
          </a:xfrm>
          <a:prstGeom prst="ellipse">
            <a:avLst/>
          </a:prstGeom>
          <a:solidFill>
            <a:srgbClr val="EAEAEA"/>
          </a:solidFill>
          <a:ln w="9525">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EAEAEA"/>
            </a:extrusionClr>
          </a:sp3d>
        </p:spPr>
        <p:txBody>
          <a:bodyPr wrap="none" anchor="ctr">
            <a:flatTx/>
          </a:bodyPr>
          <a:lstStyle/>
          <a:p>
            <a:endParaRPr lang="ja-JP" altLang="en-US"/>
          </a:p>
        </p:txBody>
      </p:sp>
      <p:sp>
        <p:nvSpPr>
          <p:cNvPr id="20486" name="AutoShape 5"/>
          <p:cNvSpPr>
            <a:spLocks noChangeArrowheads="1"/>
          </p:cNvSpPr>
          <p:nvPr/>
        </p:nvSpPr>
        <p:spPr bwMode="auto">
          <a:xfrm>
            <a:off x="1066800" y="1219200"/>
            <a:ext cx="1143000" cy="914400"/>
          </a:xfrm>
          <a:prstGeom prst="rightArrow">
            <a:avLst>
              <a:gd name="adj1" fmla="val 50000"/>
              <a:gd name="adj2" fmla="val 3125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0487" name="Text Box 6"/>
          <p:cNvSpPr txBox="1">
            <a:spLocks noChangeArrowheads="1"/>
          </p:cNvSpPr>
          <p:nvPr/>
        </p:nvSpPr>
        <p:spPr bwMode="auto">
          <a:xfrm>
            <a:off x="1066800" y="1752600"/>
            <a:ext cx="692150" cy="457200"/>
          </a:xfrm>
          <a:prstGeom prst="rect">
            <a:avLst/>
          </a:prstGeom>
          <a:noFill/>
          <a:ln w="9525">
            <a:noFill/>
            <a:miter lim="800000"/>
            <a:headEnd/>
            <a:tailEnd/>
          </a:ln>
        </p:spPr>
        <p:txBody>
          <a:bodyPr wrap="none">
            <a:spAutoFit/>
          </a:bodyPr>
          <a:lstStyle/>
          <a:p>
            <a:r>
              <a:rPr lang="en-US" altLang="ja-JP"/>
              <a:t>new</a:t>
            </a:r>
          </a:p>
        </p:txBody>
      </p:sp>
      <p:sp>
        <p:nvSpPr>
          <p:cNvPr id="20488" name="AutoShape 7"/>
          <p:cNvSpPr>
            <a:spLocks noChangeArrowheads="1"/>
          </p:cNvSpPr>
          <p:nvPr/>
        </p:nvSpPr>
        <p:spPr bwMode="auto">
          <a:xfrm>
            <a:off x="1524000" y="2667000"/>
            <a:ext cx="762000" cy="1295400"/>
          </a:xfrm>
          <a:prstGeom prst="downArrow">
            <a:avLst>
              <a:gd name="adj1" fmla="val 50000"/>
              <a:gd name="adj2" fmla="val 425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20489" name="Text Box 8"/>
          <p:cNvSpPr txBox="1">
            <a:spLocks noChangeArrowheads="1"/>
          </p:cNvSpPr>
          <p:nvPr/>
        </p:nvSpPr>
        <p:spPr bwMode="auto">
          <a:xfrm>
            <a:off x="2590800" y="457200"/>
            <a:ext cx="4419600" cy="466725"/>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Cell  * new;/*</a:t>
            </a:r>
            <a:r>
              <a:rPr lang="ja-JP" altLang="en-US">
                <a:latin typeface="Verdana" pitchFamily="34" charset="0"/>
              </a:rPr>
              <a:t>新しいセル*</a:t>
            </a:r>
            <a:r>
              <a:rPr lang="en-US" altLang="ja-JP">
                <a:latin typeface="Verdana" pitchFamily="34" charset="0"/>
              </a:rPr>
              <a:t>/</a:t>
            </a:r>
          </a:p>
        </p:txBody>
      </p:sp>
      <p:sp>
        <p:nvSpPr>
          <p:cNvPr id="20490" name="AutoShape 9"/>
          <p:cNvSpPr>
            <a:spLocks noChangeArrowheads="1"/>
          </p:cNvSpPr>
          <p:nvPr/>
        </p:nvSpPr>
        <p:spPr bwMode="auto">
          <a:xfrm>
            <a:off x="1752600" y="381000"/>
            <a:ext cx="609600" cy="838200"/>
          </a:xfrm>
          <a:prstGeom prst="downArrow">
            <a:avLst>
              <a:gd name="adj1" fmla="val 50000"/>
              <a:gd name="adj2" fmla="val 34375"/>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20491" name="Text Box 11"/>
          <p:cNvSpPr txBox="1">
            <a:spLocks noChangeArrowheads="1"/>
          </p:cNvSpPr>
          <p:nvPr/>
        </p:nvSpPr>
        <p:spPr bwMode="auto">
          <a:xfrm>
            <a:off x="2286000" y="2971800"/>
            <a:ext cx="6629400" cy="466725"/>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new = (Cell * ) malloc (sizeof (Cell));</a:t>
            </a:r>
          </a:p>
        </p:txBody>
      </p:sp>
      <p:cxnSp>
        <p:nvCxnSpPr>
          <p:cNvPr id="20492" name="AutoShape 12"/>
          <p:cNvCxnSpPr>
            <a:cxnSpLocks noChangeShapeType="1"/>
            <a:stCxn id="20493" idx="7"/>
          </p:cNvCxnSpPr>
          <p:nvPr/>
        </p:nvCxnSpPr>
        <p:spPr bwMode="auto">
          <a:xfrm rot="5400000" flipV="1">
            <a:off x="2528887" y="823913"/>
            <a:ext cx="233363" cy="1785938"/>
          </a:xfrm>
          <a:prstGeom prst="curvedConnector4">
            <a:avLst>
              <a:gd name="adj1" fmla="val -112245"/>
              <a:gd name="adj2" fmla="val 83731"/>
            </a:avLst>
          </a:prstGeom>
          <a:noFill/>
          <a:ln w="38100">
            <a:solidFill>
              <a:srgbClr val="008000"/>
            </a:solidFill>
            <a:prstDash val="sysDot"/>
            <a:round/>
            <a:headEnd/>
            <a:tailEnd type="triangle" w="med" len="med"/>
          </a:ln>
        </p:spPr>
      </p:cxnSp>
      <p:sp>
        <p:nvSpPr>
          <p:cNvPr id="20493" name="Oval 13"/>
          <p:cNvSpPr>
            <a:spLocks noChangeArrowheads="1"/>
          </p:cNvSpPr>
          <p:nvPr/>
        </p:nvSpPr>
        <p:spPr bwMode="auto">
          <a:xfrm>
            <a:off x="1557338" y="1566863"/>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0494" name="AutoShape 14"/>
          <p:cNvSpPr>
            <a:spLocks noChangeArrowheads="1"/>
          </p:cNvSpPr>
          <p:nvPr/>
        </p:nvSpPr>
        <p:spPr bwMode="auto">
          <a:xfrm>
            <a:off x="3352800" y="4343400"/>
            <a:ext cx="2743200" cy="1447800"/>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20495" name="AutoShape 15"/>
          <p:cNvSpPr>
            <a:spLocks noChangeArrowheads="1"/>
          </p:cNvSpPr>
          <p:nvPr/>
        </p:nvSpPr>
        <p:spPr bwMode="auto">
          <a:xfrm>
            <a:off x="4800600" y="4114800"/>
            <a:ext cx="1143000" cy="914400"/>
          </a:xfrm>
          <a:prstGeom prst="rightArrow">
            <a:avLst>
              <a:gd name="adj1" fmla="val 50000"/>
              <a:gd name="adj2" fmla="val 3125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0496" name="Oval 16"/>
          <p:cNvSpPr>
            <a:spLocks noChangeArrowheads="1"/>
          </p:cNvSpPr>
          <p:nvPr/>
        </p:nvSpPr>
        <p:spPr bwMode="auto">
          <a:xfrm>
            <a:off x="3810000" y="4343400"/>
            <a:ext cx="685800" cy="685800"/>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sp>
        <p:nvSpPr>
          <p:cNvPr id="20497" name="Text Box 17"/>
          <p:cNvSpPr txBox="1">
            <a:spLocks noChangeArrowheads="1"/>
          </p:cNvSpPr>
          <p:nvPr/>
        </p:nvSpPr>
        <p:spPr bwMode="auto">
          <a:xfrm>
            <a:off x="3276600" y="5029200"/>
            <a:ext cx="690563" cy="457200"/>
          </a:xfrm>
          <a:prstGeom prst="rect">
            <a:avLst/>
          </a:prstGeom>
          <a:noFill/>
          <a:ln w="9525">
            <a:noFill/>
            <a:miter lim="800000"/>
            <a:headEnd/>
            <a:tailEnd/>
          </a:ln>
        </p:spPr>
        <p:txBody>
          <a:bodyPr wrap="none">
            <a:spAutoFit/>
          </a:bodyPr>
          <a:lstStyle/>
          <a:p>
            <a:r>
              <a:rPr lang="en-US" altLang="ja-JP">
                <a:solidFill>
                  <a:srgbClr val="333399"/>
                </a:solidFill>
              </a:rPr>
              <a:t>data</a:t>
            </a:r>
          </a:p>
        </p:txBody>
      </p:sp>
      <p:sp>
        <p:nvSpPr>
          <p:cNvPr id="20498" name="Text Box 18"/>
          <p:cNvSpPr txBox="1">
            <a:spLocks noChangeArrowheads="1"/>
          </p:cNvSpPr>
          <p:nvPr/>
        </p:nvSpPr>
        <p:spPr bwMode="auto">
          <a:xfrm>
            <a:off x="4724400" y="5029200"/>
            <a:ext cx="708025" cy="457200"/>
          </a:xfrm>
          <a:prstGeom prst="rect">
            <a:avLst/>
          </a:prstGeom>
          <a:noFill/>
          <a:ln w="9525">
            <a:noFill/>
            <a:miter lim="800000"/>
            <a:headEnd/>
            <a:tailEnd/>
          </a:ln>
        </p:spPr>
        <p:txBody>
          <a:bodyPr wrap="none">
            <a:spAutoFit/>
          </a:bodyPr>
          <a:lstStyle/>
          <a:p>
            <a:r>
              <a:rPr lang="en-US" altLang="ja-JP">
                <a:solidFill>
                  <a:srgbClr val="008000"/>
                </a:solidFill>
              </a:rPr>
              <a:t>next</a:t>
            </a:r>
          </a:p>
        </p:txBody>
      </p:sp>
      <p:sp>
        <p:nvSpPr>
          <p:cNvPr id="20499" name="AutoShape 19"/>
          <p:cNvSpPr>
            <a:spLocks noChangeArrowheads="1"/>
          </p:cNvSpPr>
          <p:nvPr/>
        </p:nvSpPr>
        <p:spPr bwMode="auto">
          <a:xfrm>
            <a:off x="1066800" y="4419600"/>
            <a:ext cx="1143000" cy="914400"/>
          </a:xfrm>
          <a:prstGeom prst="rightArrow">
            <a:avLst>
              <a:gd name="adj1" fmla="val 50000"/>
              <a:gd name="adj2" fmla="val 3125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0500" name="Text Box 20"/>
          <p:cNvSpPr txBox="1">
            <a:spLocks noChangeArrowheads="1"/>
          </p:cNvSpPr>
          <p:nvPr/>
        </p:nvSpPr>
        <p:spPr bwMode="auto">
          <a:xfrm>
            <a:off x="1066800" y="4953000"/>
            <a:ext cx="692150" cy="457200"/>
          </a:xfrm>
          <a:prstGeom prst="rect">
            <a:avLst/>
          </a:prstGeom>
          <a:noFill/>
          <a:ln w="9525">
            <a:noFill/>
            <a:miter lim="800000"/>
            <a:headEnd/>
            <a:tailEnd/>
          </a:ln>
        </p:spPr>
        <p:txBody>
          <a:bodyPr wrap="none">
            <a:spAutoFit/>
          </a:bodyPr>
          <a:lstStyle/>
          <a:p>
            <a:r>
              <a:rPr lang="en-US" altLang="ja-JP"/>
              <a:t>new</a:t>
            </a:r>
          </a:p>
        </p:txBody>
      </p:sp>
      <p:cxnSp>
        <p:nvCxnSpPr>
          <p:cNvPr id="20501" name="AutoShape 21"/>
          <p:cNvCxnSpPr>
            <a:cxnSpLocks noChangeShapeType="1"/>
            <a:stCxn id="20502" idx="7"/>
          </p:cNvCxnSpPr>
          <p:nvPr/>
        </p:nvCxnSpPr>
        <p:spPr bwMode="auto">
          <a:xfrm rot="5400000" flipV="1">
            <a:off x="2528887" y="4024313"/>
            <a:ext cx="233363" cy="1785938"/>
          </a:xfrm>
          <a:prstGeom prst="curvedConnector4">
            <a:avLst>
              <a:gd name="adj1" fmla="val -112245"/>
              <a:gd name="adj2" fmla="val 83731"/>
            </a:avLst>
          </a:prstGeom>
          <a:noFill/>
          <a:ln w="38100">
            <a:solidFill>
              <a:srgbClr val="008000"/>
            </a:solidFill>
            <a:round/>
            <a:headEnd/>
            <a:tailEnd type="triangle" w="med" len="med"/>
          </a:ln>
        </p:spPr>
      </p:cxnSp>
      <p:sp>
        <p:nvSpPr>
          <p:cNvPr id="20502" name="Oval 22"/>
          <p:cNvSpPr>
            <a:spLocks noChangeArrowheads="1"/>
          </p:cNvSpPr>
          <p:nvPr/>
        </p:nvSpPr>
        <p:spPr bwMode="auto">
          <a:xfrm>
            <a:off x="1557338" y="4767263"/>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番号プレースホルダ 4"/>
          <p:cNvSpPr>
            <a:spLocks noGrp="1"/>
          </p:cNvSpPr>
          <p:nvPr>
            <p:ph type="sldNum" sz="quarter" idx="12"/>
          </p:nvPr>
        </p:nvSpPr>
        <p:spPr>
          <a:noFill/>
        </p:spPr>
        <p:txBody>
          <a:bodyPr/>
          <a:lstStyle/>
          <a:p>
            <a:fld id="{18385F2C-2E4C-4824-9172-E55501672DF1}" type="slidenum">
              <a:rPr lang="en-US" altLang="ja-JP" smtClean="0"/>
              <a:pPr/>
              <a:t>11</a:t>
            </a:fld>
            <a:endParaRPr lang="en-US" altLang="ja-JP" smtClean="0"/>
          </a:p>
        </p:txBody>
      </p:sp>
      <p:sp>
        <p:nvSpPr>
          <p:cNvPr id="21507" name="AutoShape 41"/>
          <p:cNvSpPr>
            <a:spLocks noChangeArrowheads="1"/>
          </p:cNvSpPr>
          <p:nvPr/>
        </p:nvSpPr>
        <p:spPr bwMode="auto">
          <a:xfrm>
            <a:off x="4638675" y="3048000"/>
            <a:ext cx="3733800" cy="1219200"/>
          </a:xfrm>
          <a:prstGeom prst="wedgeRoundRectCallout">
            <a:avLst>
              <a:gd name="adj1" fmla="val -28954"/>
              <a:gd name="adj2" fmla="val -8932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1508" name="AutoShape 13"/>
          <p:cNvSpPr>
            <a:spLocks noChangeArrowheads="1"/>
          </p:cNvSpPr>
          <p:nvPr/>
        </p:nvSpPr>
        <p:spPr bwMode="auto">
          <a:xfrm>
            <a:off x="3571875" y="1524000"/>
            <a:ext cx="2743200" cy="1447800"/>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21509" name="AutoShape 14"/>
          <p:cNvSpPr>
            <a:spLocks noChangeArrowheads="1"/>
          </p:cNvSpPr>
          <p:nvPr/>
        </p:nvSpPr>
        <p:spPr bwMode="auto">
          <a:xfrm>
            <a:off x="5000625" y="1371600"/>
            <a:ext cx="1143000" cy="914400"/>
          </a:xfrm>
          <a:prstGeom prst="rightArrow">
            <a:avLst>
              <a:gd name="adj1" fmla="val 50000"/>
              <a:gd name="adj2" fmla="val 3125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1510" name="Oval 15"/>
          <p:cNvSpPr>
            <a:spLocks noChangeArrowheads="1"/>
          </p:cNvSpPr>
          <p:nvPr/>
        </p:nvSpPr>
        <p:spPr bwMode="auto">
          <a:xfrm>
            <a:off x="4029075" y="1524000"/>
            <a:ext cx="685800" cy="685800"/>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sp>
        <p:nvSpPr>
          <p:cNvPr id="21511" name="Text Box 16"/>
          <p:cNvSpPr txBox="1">
            <a:spLocks noChangeArrowheads="1"/>
          </p:cNvSpPr>
          <p:nvPr/>
        </p:nvSpPr>
        <p:spPr bwMode="auto">
          <a:xfrm>
            <a:off x="3495675" y="2209800"/>
            <a:ext cx="690563" cy="457200"/>
          </a:xfrm>
          <a:prstGeom prst="rect">
            <a:avLst/>
          </a:prstGeom>
          <a:noFill/>
          <a:ln w="9525">
            <a:noFill/>
            <a:miter lim="800000"/>
            <a:headEnd/>
            <a:tailEnd/>
          </a:ln>
        </p:spPr>
        <p:txBody>
          <a:bodyPr wrap="none">
            <a:spAutoFit/>
          </a:bodyPr>
          <a:lstStyle/>
          <a:p>
            <a:r>
              <a:rPr lang="en-US" altLang="ja-JP">
                <a:solidFill>
                  <a:srgbClr val="333399"/>
                </a:solidFill>
              </a:rPr>
              <a:t>data</a:t>
            </a:r>
          </a:p>
        </p:txBody>
      </p:sp>
      <p:sp>
        <p:nvSpPr>
          <p:cNvPr id="21512" name="Text Box 17"/>
          <p:cNvSpPr txBox="1">
            <a:spLocks noChangeArrowheads="1"/>
          </p:cNvSpPr>
          <p:nvPr/>
        </p:nvSpPr>
        <p:spPr bwMode="auto">
          <a:xfrm>
            <a:off x="4943475" y="2209800"/>
            <a:ext cx="708025" cy="457200"/>
          </a:xfrm>
          <a:prstGeom prst="rect">
            <a:avLst/>
          </a:prstGeom>
          <a:noFill/>
          <a:ln w="9525">
            <a:noFill/>
            <a:miter lim="800000"/>
            <a:headEnd/>
            <a:tailEnd/>
          </a:ln>
        </p:spPr>
        <p:txBody>
          <a:bodyPr wrap="none">
            <a:spAutoFit/>
          </a:bodyPr>
          <a:lstStyle/>
          <a:p>
            <a:r>
              <a:rPr lang="en-US" altLang="ja-JP">
                <a:solidFill>
                  <a:srgbClr val="008000"/>
                </a:solidFill>
              </a:rPr>
              <a:t>next</a:t>
            </a:r>
          </a:p>
        </p:txBody>
      </p:sp>
      <p:sp>
        <p:nvSpPr>
          <p:cNvPr id="21513" name="AutoShape 18"/>
          <p:cNvSpPr>
            <a:spLocks noChangeArrowheads="1"/>
          </p:cNvSpPr>
          <p:nvPr/>
        </p:nvSpPr>
        <p:spPr bwMode="auto">
          <a:xfrm>
            <a:off x="1285875" y="1600200"/>
            <a:ext cx="1143000" cy="914400"/>
          </a:xfrm>
          <a:prstGeom prst="rightArrow">
            <a:avLst>
              <a:gd name="adj1" fmla="val 50000"/>
              <a:gd name="adj2" fmla="val 3125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1514" name="Text Box 19"/>
          <p:cNvSpPr txBox="1">
            <a:spLocks noChangeArrowheads="1"/>
          </p:cNvSpPr>
          <p:nvPr/>
        </p:nvSpPr>
        <p:spPr bwMode="auto">
          <a:xfrm>
            <a:off x="1285875" y="2133600"/>
            <a:ext cx="692150" cy="457200"/>
          </a:xfrm>
          <a:prstGeom prst="rect">
            <a:avLst/>
          </a:prstGeom>
          <a:noFill/>
          <a:ln w="9525">
            <a:noFill/>
            <a:miter lim="800000"/>
            <a:headEnd/>
            <a:tailEnd/>
          </a:ln>
        </p:spPr>
        <p:txBody>
          <a:bodyPr wrap="none">
            <a:spAutoFit/>
          </a:bodyPr>
          <a:lstStyle/>
          <a:p>
            <a:r>
              <a:rPr lang="en-US" altLang="ja-JP"/>
              <a:t>new</a:t>
            </a:r>
          </a:p>
        </p:txBody>
      </p:sp>
      <p:cxnSp>
        <p:nvCxnSpPr>
          <p:cNvPr id="21515" name="AutoShape 20"/>
          <p:cNvCxnSpPr>
            <a:cxnSpLocks noChangeShapeType="1"/>
            <a:stCxn id="21516" idx="7"/>
          </p:cNvCxnSpPr>
          <p:nvPr/>
        </p:nvCxnSpPr>
        <p:spPr bwMode="auto">
          <a:xfrm rot="5400000" flipV="1">
            <a:off x="2747962" y="1204913"/>
            <a:ext cx="233363" cy="1785938"/>
          </a:xfrm>
          <a:prstGeom prst="curvedConnector4">
            <a:avLst>
              <a:gd name="adj1" fmla="val -112245"/>
              <a:gd name="adj2" fmla="val 83731"/>
            </a:avLst>
          </a:prstGeom>
          <a:noFill/>
          <a:ln w="38100">
            <a:solidFill>
              <a:srgbClr val="008000"/>
            </a:solidFill>
            <a:round/>
            <a:headEnd/>
            <a:tailEnd type="triangle" w="med" len="med"/>
          </a:ln>
        </p:spPr>
      </p:cxnSp>
      <p:sp>
        <p:nvSpPr>
          <p:cNvPr id="21516" name="Oval 21"/>
          <p:cNvSpPr>
            <a:spLocks noChangeArrowheads="1"/>
          </p:cNvSpPr>
          <p:nvPr/>
        </p:nvSpPr>
        <p:spPr bwMode="auto">
          <a:xfrm>
            <a:off x="1776413" y="1947863"/>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1517" name="Rectangle 22"/>
          <p:cNvSpPr>
            <a:spLocks noGrp="1" noChangeArrowheads="1"/>
          </p:cNvSpPr>
          <p:nvPr>
            <p:ph type="title"/>
          </p:nvPr>
        </p:nvSpPr>
        <p:spPr/>
        <p:txBody>
          <a:bodyPr/>
          <a:lstStyle/>
          <a:p>
            <a:pPr eaLnBrk="1" hangingPunct="1"/>
            <a:r>
              <a:rPr lang="ja-JP" altLang="en-US" smtClean="0"/>
              <a:t>Ｃ言語における略記法</a:t>
            </a:r>
          </a:p>
        </p:txBody>
      </p:sp>
      <p:sp>
        <p:nvSpPr>
          <p:cNvPr id="21518" name="Text Box 23"/>
          <p:cNvSpPr txBox="1">
            <a:spLocks noChangeArrowheads="1"/>
          </p:cNvSpPr>
          <p:nvPr/>
        </p:nvSpPr>
        <p:spPr bwMode="auto">
          <a:xfrm>
            <a:off x="2124075" y="2895600"/>
            <a:ext cx="2133600" cy="466725"/>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(*new).data;</a:t>
            </a:r>
          </a:p>
        </p:txBody>
      </p:sp>
      <p:sp>
        <p:nvSpPr>
          <p:cNvPr id="21519" name="Text Box 24"/>
          <p:cNvSpPr txBox="1">
            <a:spLocks noChangeArrowheads="1"/>
          </p:cNvSpPr>
          <p:nvPr/>
        </p:nvSpPr>
        <p:spPr bwMode="auto">
          <a:xfrm>
            <a:off x="2200275" y="4038600"/>
            <a:ext cx="2133600" cy="466725"/>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new-&gt;data;</a:t>
            </a:r>
          </a:p>
        </p:txBody>
      </p:sp>
      <p:sp>
        <p:nvSpPr>
          <p:cNvPr id="21520" name="AutoShape 25"/>
          <p:cNvSpPr>
            <a:spLocks noChangeArrowheads="1"/>
          </p:cNvSpPr>
          <p:nvPr/>
        </p:nvSpPr>
        <p:spPr bwMode="auto">
          <a:xfrm>
            <a:off x="3038475" y="3429000"/>
            <a:ext cx="457200" cy="457200"/>
          </a:xfrm>
          <a:prstGeom prst="upDownArrow">
            <a:avLst>
              <a:gd name="adj1" fmla="val 50000"/>
              <a:gd name="adj2" fmla="val 20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21521" name="Text Box 26"/>
          <p:cNvSpPr txBox="1">
            <a:spLocks noChangeArrowheads="1"/>
          </p:cNvSpPr>
          <p:nvPr/>
        </p:nvSpPr>
        <p:spPr bwMode="auto">
          <a:xfrm>
            <a:off x="1447800" y="4572000"/>
            <a:ext cx="6435725" cy="830263"/>
          </a:xfrm>
          <a:prstGeom prst="rect">
            <a:avLst/>
          </a:prstGeom>
          <a:noFill/>
          <a:ln w="9525">
            <a:noFill/>
            <a:miter lim="800000"/>
            <a:headEnd/>
            <a:tailEnd/>
          </a:ln>
        </p:spPr>
        <p:txBody>
          <a:bodyPr wrap="none">
            <a:spAutoFit/>
          </a:bodyPr>
          <a:lstStyle/>
          <a:p>
            <a:r>
              <a:rPr lang="en-US" altLang="ja-JP"/>
              <a:t>C</a:t>
            </a:r>
            <a:r>
              <a:rPr lang="ja-JP" altLang="en-US"/>
              <a:t>言語では、上の２つは同じ意味で用いられる。</a:t>
            </a:r>
          </a:p>
          <a:p>
            <a:r>
              <a:rPr lang="ja-JP" altLang="en-US"/>
              <a:t>下の表記法は、ポインタの図式と類似点がある。</a:t>
            </a:r>
          </a:p>
        </p:txBody>
      </p:sp>
      <p:sp>
        <p:nvSpPr>
          <p:cNvPr id="21522" name="Rectangle 29"/>
          <p:cNvSpPr>
            <a:spLocks noChangeArrowheads="1"/>
          </p:cNvSpPr>
          <p:nvPr/>
        </p:nvSpPr>
        <p:spPr bwMode="auto">
          <a:xfrm>
            <a:off x="2438400" y="5562600"/>
            <a:ext cx="762000" cy="685800"/>
          </a:xfrm>
          <a:prstGeom prst="rect">
            <a:avLst/>
          </a:prstGeom>
          <a:noFill/>
          <a:ln w="9525">
            <a:solidFill>
              <a:schemeClr val="tx1"/>
            </a:solidFill>
            <a:miter lim="800000"/>
            <a:headEnd/>
            <a:tailEnd/>
          </a:ln>
        </p:spPr>
        <p:txBody>
          <a:bodyPr wrap="none" anchor="ctr"/>
          <a:lstStyle/>
          <a:p>
            <a:endParaRPr lang="ja-JP" altLang="en-US"/>
          </a:p>
        </p:txBody>
      </p:sp>
      <p:grpSp>
        <p:nvGrpSpPr>
          <p:cNvPr id="21523" name="Group 30"/>
          <p:cNvGrpSpPr>
            <a:grpSpLocks/>
          </p:cNvGrpSpPr>
          <p:nvPr/>
        </p:nvGrpSpPr>
        <p:grpSpPr bwMode="auto">
          <a:xfrm>
            <a:off x="4038600" y="5562600"/>
            <a:ext cx="1981200" cy="685800"/>
            <a:chOff x="1248" y="3600"/>
            <a:chExt cx="1248" cy="432"/>
          </a:xfrm>
        </p:grpSpPr>
        <p:sp>
          <p:nvSpPr>
            <p:cNvPr id="21532" name="Rectangle 31"/>
            <p:cNvSpPr>
              <a:spLocks noChangeArrowheads="1"/>
            </p:cNvSpPr>
            <p:nvPr/>
          </p:nvSpPr>
          <p:spPr bwMode="auto">
            <a:xfrm>
              <a:off x="1248" y="3600"/>
              <a:ext cx="768" cy="432"/>
            </a:xfrm>
            <a:prstGeom prst="rect">
              <a:avLst/>
            </a:prstGeom>
            <a:noFill/>
            <a:ln w="9525">
              <a:solidFill>
                <a:schemeClr val="tx1"/>
              </a:solidFill>
              <a:miter lim="800000"/>
              <a:headEnd/>
              <a:tailEnd/>
            </a:ln>
          </p:spPr>
          <p:txBody>
            <a:bodyPr wrap="none" anchor="ctr"/>
            <a:lstStyle/>
            <a:p>
              <a:endParaRPr lang="ja-JP" altLang="en-US"/>
            </a:p>
          </p:txBody>
        </p:sp>
        <p:sp>
          <p:nvSpPr>
            <p:cNvPr id="21533" name="Rectangle 32"/>
            <p:cNvSpPr>
              <a:spLocks noChangeArrowheads="1"/>
            </p:cNvSpPr>
            <p:nvPr/>
          </p:nvSpPr>
          <p:spPr bwMode="auto">
            <a:xfrm>
              <a:off x="2016" y="3600"/>
              <a:ext cx="480" cy="432"/>
            </a:xfrm>
            <a:prstGeom prst="rect">
              <a:avLst/>
            </a:prstGeom>
            <a:noFill/>
            <a:ln w="9525">
              <a:solidFill>
                <a:schemeClr val="tx1"/>
              </a:solidFill>
              <a:miter lim="800000"/>
              <a:headEnd/>
              <a:tailEnd/>
            </a:ln>
          </p:spPr>
          <p:txBody>
            <a:bodyPr wrap="none" anchor="ctr"/>
            <a:lstStyle/>
            <a:p>
              <a:endParaRPr lang="ja-JP" altLang="en-US"/>
            </a:p>
          </p:txBody>
        </p:sp>
      </p:grpSp>
      <p:sp>
        <p:nvSpPr>
          <p:cNvPr id="21524" name="Line 33"/>
          <p:cNvSpPr>
            <a:spLocks noChangeShapeType="1"/>
          </p:cNvSpPr>
          <p:nvPr/>
        </p:nvSpPr>
        <p:spPr bwMode="auto">
          <a:xfrm>
            <a:off x="2667000" y="5943600"/>
            <a:ext cx="1371600" cy="0"/>
          </a:xfrm>
          <a:prstGeom prst="line">
            <a:avLst/>
          </a:prstGeom>
          <a:noFill/>
          <a:ln w="9525">
            <a:solidFill>
              <a:schemeClr val="tx1"/>
            </a:solidFill>
            <a:round/>
            <a:headEnd/>
            <a:tailEnd type="triangle" w="med" len="med"/>
          </a:ln>
        </p:spPr>
        <p:txBody>
          <a:bodyPr/>
          <a:lstStyle/>
          <a:p>
            <a:endParaRPr lang="ja-JP" altLang="en-US"/>
          </a:p>
        </p:txBody>
      </p:sp>
      <p:sp>
        <p:nvSpPr>
          <p:cNvPr id="21525" name="Oval 34"/>
          <p:cNvSpPr>
            <a:spLocks noChangeArrowheads="1"/>
          </p:cNvSpPr>
          <p:nvPr/>
        </p:nvSpPr>
        <p:spPr bwMode="auto">
          <a:xfrm>
            <a:off x="2590800" y="5867400"/>
            <a:ext cx="228600" cy="2286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1526" name="Text Box 36"/>
          <p:cNvSpPr txBox="1">
            <a:spLocks noChangeArrowheads="1"/>
          </p:cNvSpPr>
          <p:nvPr/>
        </p:nvSpPr>
        <p:spPr bwMode="auto">
          <a:xfrm>
            <a:off x="2438400" y="6248400"/>
            <a:ext cx="692150" cy="457200"/>
          </a:xfrm>
          <a:prstGeom prst="rect">
            <a:avLst/>
          </a:prstGeom>
          <a:noFill/>
          <a:ln w="9525">
            <a:noFill/>
            <a:miter lim="800000"/>
            <a:headEnd/>
            <a:tailEnd/>
          </a:ln>
        </p:spPr>
        <p:txBody>
          <a:bodyPr wrap="none">
            <a:spAutoFit/>
          </a:bodyPr>
          <a:lstStyle/>
          <a:p>
            <a:r>
              <a:rPr lang="en-US" altLang="ja-JP"/>
              <a:t>new</a:t>
            </a:r>
          </a:p>
        </p:txBody>
      </p:sp>
      <p:sp>
        <p:nvSpPr>
          <p:cNvPr id="21527" name="Text Box 37"/>
          <p:cNvSpPr txBox="1">
            <a:spLocks noChangeArrowheads="1"/>
          </p:cNvSpPr>
          <p:nvPr/>
        </p:nvSpPr>
        <p:spPr bwMode="auto">
          <a:xfrm>
            <a:off x="4267200" y="6172200"/>
            <a:ext cx="690563" cy="457200"/>
          </a:xfrm>
          <a:prstGeom prst="rect">
            <a:avLst/>
          </a:prstGeom>
          <a:noFill/>
          <a:ln w="9525">
            <a:noFill/>
            <a:miter lim="800000"/>
            <a:headEnd/>
            <a:tailEnd/>
          </a:ln>
        </p:spPr>
        <p:txBody>
          <a:bodyPr wrap="none">
            <a:spAutoFit/>
          </a:bodyPr>
          <a:lstStyle/>
          <a:p>
            <a:r>
              <a:rPr lang="en-US" altLang="ja-JP"/>
              <a:t>data</a:t>
            </a:r>
          </a:p>
        </p:txBody>
      </p:sp>
      <p:sp>
        <p:nvSpPr>
          <p:cNvPr id="21528" name="Text Box 38"/>
          <p:cNvSpPr txBox="1">
            <a:spLocks noChangeArrowheads="1"/>
          </p:cNvSpPr>
          <p:nvPr/>
        </p:nvSpPr>
        <p:spPr bwMode="auto">
          <a:xfrm>
            <a:off x="5257800" y="6172200"/>
            <a:ext cx="708025" cy="457200"/>
          </a:xfrm>
          <a:prstGeom prst="rect">
            <a:avLst/>
          </a:prstGeom>
          <a:noFill/>
          <a:ln w="9525">
            <a:noFill/>
            <a:miter lim="800000"/>
            <a:headEnd/>
            <a:tailEnd/>
          </a:ln>
        </p:spPr>
        <p:txBody>
          <a:bodyPr wrap="none">
            <a:spAutoFit/>
          </a:bodyPr>
          <a:lstStyle/>
          <a:p>
            <a:r>
              <a:rPr lang="en-US" altLang="ja-JP"/>
              <a:t>next</a:t>
            </a:r>
          </a:p>
        </p:txBody>
      </p:sp>
      <p:sp>
        <p:nvSpPr>
          <p:cNvPr id="21529" name="AutoShape 39"/>
          <p:cNvSpPr>
            <a:spLocks noChangeArrowheads="1"/>
          </p:cNvSpPr>
          <p:nvPr/>
        </p:nvSpPr>
        <p:spPr bwMode="auto">
          <a:xfrm>
            <a:off x="4638675" y="3048000"/>
            <a:ext cx="3733800" cy="1219200"/>
          </a:xfrm>
          <a:prstGeom prst="wedgeRoundRectCallout">
            <a:avLst>
              <a:gd name="adj1" fmla="val -62287"/>
              <a:gd name="adj2" fmla="val -9427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1530" name="Text Box 40"/>
          <p:cNvSpPr txBox="1">
            <a:spLocks noChangeArrowheads="1"/>
          </p:cNvSpPr>
          <p:nvPr/>
        </p:nvSpPr>
        <p:spPr bwMode="auto">
          <a:xfrm>
            <a:off x="4791075" y="3048000"/>
            <a:ext cx="3581400" cy="1187450"/>
          </a:xfrm>
          <a:prstGeom prst="rect">
            <a:avLst/>
          </a:prstGeom>
          <a:noFill/>
          <a:ln w="9525">
            <a:noFill/>
            <a:miter lim="800000"/>
            <a:headEnd/>
            <a:tailEnd/>
          </a:ln>
        </p:spPr>
        <p:txBody>
          <a:bodyPr>
            <a:spAutoFit/>
          </a:bodyPr>
          <a:lstStyle/>
          <a:p>
            <a:r>
              <a:rPr lang="ja-JP" altLang="en-US"/>
              <a:t>これらは、構造体メンバ名であって、変数名ではないことに注意する。</a:t>
            </a:r>
          </a:p>
        </p:txBody>
      </p:sp>
      <p:sp>
        <p:nvSpPr>
          <p:cNvPr id="21531" name="AutoShape 39"/>
          <p:cNvSpPr>
            <a:spLocks noChangeArrowheads="1"/>
          </p:cNvSpPr>
          <p:nvPr/>
        </p:nvSpPr>
        <p:spPr bwMode="auto">
          <a:xfrm>
            <a:off x="285750" y="2928938"/>
            <a:ext cx="1571625" cy="1000125"/>
          </a:xfrm>
          <a:prstGeom prst="wedgeRoundRectCallout">
            <a:avLst>
              <a:gd name="adj1" fmla="val 30819"/>
              <a:gd name="adj2" fmla="val -74069"/>
              <a:gd name="adj3" fmla="val 16667"/>
            </a:avLst>
          </a:prstGeom>
          <a:solidFill>
            <a:schemeClr val="hlink"/>
          </a:solidFill>
          <a:ln w="9525">
            <a:solidFill>
              <a:schemeClr val="tx1"/>
            </a:solidFill>
            <a:miter lim="800000"/>
            <a:headEnd/>
            <a:tailEnd/>
          </a:ln>
        </p:spPr>
        <p:txBody>
          <a:bodyPr/>
          <a:lstStyle/>
          <a:p>
            <a:pPr algn="ctr"/>
            <a:r>
              <a:rPr lang="ja-JP" altLang="en-US"/>
              <a:t>ポインタ（変数）</a:t>
            </a:r>
            <a:endParaRPr lang="ja-JP" altLang="ja-JP"/>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番号プレースホルダ 4"/>
          <p:cNvSpPr>
            <a:spLocks noGrp="1"/>
          </p:cNvSpPr>
          <p:nvPr>
            <p:ph type="sldNum" sz="quarter" idx="12"/>
          </p:nvPr>
        </p:nvSpPr>
        <p:spPr>
          <a:noFill/>
        </p:spPr>
        <p:txBody>
          <a:bodyPr/>
          <a:lstStyle/>
          <a:p>
            <a:fld id="{2CB4AC78-1A40-4BF9-AA4D-795986F5CB59}" type="slidenum">
              <a:rPr lang="en-US" altLang="ja-JP" smtClean="0"/>
              <a:pPr/>
              <a:t>12</a:t>
            </a:fld>
            <a:endParaRPr lang="en-US" altLang="ja-JP" smtClean="0"/>
          </a:p>
        </p:txBody>
      </p:sp>
      <p:sp>
        <p:nvSpPr>
          <p:cNvPr id="22531" name="Rectangle 2"/>
          <p:cNvSpPr>
            <a:spLocks noGrp="1" noChangeArrowheads="1"/>
          </p:cNvSpPr>
          <p:nvPr>
            <p:ph type="title"/>
          </p:nvPr>
        </p:nvSpPr>
        <p:spPr/>
        <p:txBody>
          <a:bodyPr/>
          <a:lstStyle/>
          <a:p>
            <a:pPr eaLnBrk="1" hangingPunct="1"/>
            <a:r>
              <a:rPr lang="ja-JP" altLang="en-US" smtClean="0"/>
              <a:t>連結リスト</a:t>
            </a:r>
          </a:p>
        </p:txBody>
      </p:sp>
      <p:sp>
        <p:nvSpPr>
          <p:cNvPr id="22532" name="Text Box 3"/>
          <p:cNvSpPr txBox="1">
            <a:spLocks noChangeArrowheads="1"/>
          </p:cNvSpPr>
          <p:nvPr/>
        </p:nvSpPr>
        <p:spPr bwMode="auto">
          <a:xfrm>
            <a:off x="1752600" y="1752600"/>
            <a:ext cx="5708650" cy="457200"/>
          </a:xfrm>
          <a:prstGeom prst="rect">
            <a:avLst/>
          </a:prstGeom>
          <a:noFill/>
          <a:ln w="9525">
            <a:noFill/>
            <a:miter lim="800000"/>
            <a:headEnd/>
            <a:tailEnd/>
          </a:ln>
        </p:spPr>
        <p:txBody>
          <a:bodyPr wrap="none">
            <a:spAutoFit/>
          </a:bodyPr>
          <a:lstStyle/>
          <a:p>
            <a:r>
              <a:rPr lang="ja-JP" altLang="en-US"/>
              <a:t>セルをポインタで一直線上にならべたもの。</a:t>
            </a:r>
          </a:p>
        </p:txBody>
      </p:sp>
      <p:grpSp>
        <p:nvGrpSpPr>
          <p:cNvPr id="22533" name="Group 25"/>
          <p:cNvGrpSpPr>
            <a:grpSpLocks/>
          </p:cNvGrpSpPr>
          <p:nvPr/>
        </p:nvGrpSpPr>
        <p:grpSpPr bwMode="auto">
          <a:xfrm>
            <a:off x="6629400" y="2590800"/>
            <a:ext cx="1447800" cy="990600"/>
            <a:chOff x="4560" y="1824"/>
            <a:chExt cx="912" cy="624"/>
          </a:xfrm>
        </p:grpSpPr>
        <p:sp>
          <p:nvSpPr>
            <p:cNvPr id="22577" name="AutoShape 9"/>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22578" name="AutoShape 10"/>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2579" name="Oval 11"/>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cxnSp>
        <p:nvCxnSpPr>
          <p:cNvPr id="22534" name="AutoShape 12"/>
          <p:cNvCxnSpPr>
            <a:cxnSpLocks noChangeShapeType="1"/>
            <a:stCxn id="22538" idx="7"/>
            <a:endCxn id="22577" idx="1"/>
          </p:cNvCxnSpPr>
          <p:nvPr/>
        </p:nvCxnSpPr>
        <p:spPr bwMode="auto">
          <a:xfrm rot="5400000" flipV="1">
            <a:off x="5972176" y="2562225"/>
            <a:ext cx="519112" cy="795337"/>
          </a:xfrm>
          <a:prstGeom prst="curvedConnector4">
            <a:avLst>
              <a:gd name="adj1" fmla="val -50458"/>
              <a:gd name="adj2" fmla="val 52097"/>
            </a:avLst>
          </a:prstGeom>
          <a:noFill/>
          <a:ln w="38100">
            <a:solidFill>
              <a:srgbClr val="008000"/>
            </a:solidFill>
            <a:round/>
            <a:headEnd/>
            <a:tailEnd type="triangle" w="med" len="med"/>
          </a:ln>
        </p:spPr>
      </p:cxnSp>
      <p:sp>
        <p:nvSpPr>
          <p:cNvPr id="22535" name="WordArt 13"/>
          <p:cNvSpPr>
            <a:spLocks noChangeArrowheads="1" noChangeShapeType="1" noTextEdit="1"/>
          </p:cNvSpPr>
          <p:nvPr/>
        </p:nvSpPr>
        <p:spPr bwMode="auto">
          <a:xfrm>
            <a:off x="7467600" y="2438400"/>
            <a:ext cx="609600" cy="152400"/>
          </a:xfrm>
          <a:prstGeom prst="rect">
            <a:avLst/>
          </a:prstGeom>
        </p:spPr>
        <p:txBody>
          <a:bodyPr wrap="none" fromWordArt="1">
            <a:prstTxWarp prst="textPlain">
              <a:avLst>
                <a:gd name="adj" fmla="val 50000"/>
              </a:avLst>
            </a:prstTxWarp>
          </a:bodyPr>
          <a:lstStyle/>
          <a:p>
            <a:pPr algn="ctr"/>
            <a:r>
              <a:rPr lang="ja-JP" altLang="en-US" sz="3600" kern="10">
                <a:ln w="9525">
                  <a:solidFill>
                    <a:srgbClr val="008000"/>
                  </a:solidFill>
                  <a:round/>
                  <a:headEnd/>
                  <a:tailEnd/>
                </a:ln>
                <a:solidFill>
                  <a:srgbClr val="FFFFFF"/>
                </a:solidFill>
                <a:latin typeface="ＭＳ Ｐゴシック"/>
                <a:ea typeface="ＭＳ Ｐゴシック"/>
              </a:rPr>
              <a:t>ＮＵＬＬ</a:t>
            </a:r>
          </a:p>
        </p:txBody>
      </p:sp>
      <p:grpSp>
        <p:nvGrpSpPr>
          <p:cNvPr id="22536" name="Group 26"/>
          <p:cNvGrpSpPr>
            <a:grpSpLocks/>
          </p:cNvGrpSpPr>
          <p:nvPr/>
        </p:nvGrpSpPr>
        <p:grpSpPr bwMode="auto">
          <a:xfrm>
            <a:off x="4648200" y="2590800"/>
            <a:ext cx="1447800" cy="990600"/>
            <a:chOff x="4560" y="1824"/>
            <a:chExt cx="912" cy="624"/>
          </a:xfrm>
        </p:grpSpPr>
        <p:sp>
          <p:nvSpPr>
            <p:cNvPr id="22574" name="AutoShape 27"/>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22575" name="AutoShape 28"/>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2576" name="Oval 29"/>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grpSp>
        <p:nvGrpSpPr>
          <p:cNvPr id="22537" name="Group 30"/>
          <p:cNvGrpSpPr>
            <a:grpSpLocks/>
          </p:cNvGrpSpPr>
          <p:nvPr/>
        </p:nvGrpSpPr>
        <p:grpSpPr bwMode="auto">
          <a:xfrm>
            <a:off x="2743200" y="2667000"/>
            <a:ext cx="1447800" cy="990600"/>
            <a:chOff x="4560" y="1824"/>
            <a:chExt cx="912" cy="624"/>
          </a:xfrm>
        </p:grpSpPr>
        <p:sp>
          <p:nvSpPr>
            <p:cNvPr id="22571" name="AutoShape 31"/>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22572" name="AutoShape 32"/>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2573" name="Oval 33"/>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sp>
        <p:nvSpPr>
          <p:cNvPr id="22538" name="Oval 34"/>
          <p:cNvSpPr>
            <a:spLocks noChangeArrowheads="1"/>
          </p:cNvSpPr>
          <p:nvPr/>
        </p:nvSpPr>
        <p:spPr bwMode="auto">
          <a:xfrm>
            <a:off x="5638800" y="2667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cxnSp>
        <p:nvCxnSpPr>
          <p:cNvPr id="22539" name="AutoShape 35"/>
          <p:cNvCxnSpPr>
            <a:cxnSpLocks noChangeShapeType="1"/>
            <a:stCxn id="22540" idx="7"/>
          </p:cNvCxnSpPr>
          <p:nvPr/>
        </p:nvCxnSpPr>
        <p:spPr bwMode="auto">
          <a:xfrm rot="5400000" flipV="1">
            <a:off x="4024312" y="2605088"/>
            <a:ext cx="519113" cy="795338"/>
          </a:xfrm>
          <a:prstGeom prst="curvedConnector4">
            <a:avLst>
              <a:gd name="adj1" fmla="val -50458"/>
              <a:gd name="adj2" fmla="val 52097"/>
            </a:avLst>
          </a:prstGeom>
          <a:noFill/>
          <a:ln w="38100">
            <a:solidFill>
              <a:srgbClr val="008000"/>
            </a:solidFill>
            <a:round/>
            <a:headEnd/>
            <a:tailEnd type="triangle" w="med" len="med"/>
          </a:ln>
        </p:spPr>
      </p:cxnSp>
      <p:sp>
        <p:nvSpPr>
          <p:cNvPr id="22540" name="Oval 36"/>
          <p:cNvSpPr>
            <a:spLocks noChangeArrowheads="1"/>
          </p:cNvSpPr>
          <p:nvPr/>
        </p:nvSpPr>
        <p:spPr bwMode="auto">
          <a:xfrm>
            <a:off x="3690938" y="2709863"/>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2541" name="AutoShape 39"/>
          <p:cNvSpPr>
            <a:spLocks noChangeArrowheads="1"/>
          </p:cNvSpPr>
          <p:nvPr/>
        </p:nvSpPr>
        <p:spPr bwMode="auto">
          <a:xfrm>
            <a:off x="1524000" y="2590800"/>
            <a:ext cx="603250" cy="457200"/>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cxnSp>
        <p:nvCxnSpPr>
          <p:cNvPr id="22542" name="AutoShape 41"/>
          <p:cNvCxnSpPr>
            <a:cxnSpLocks noChangeShapeType="1"/>
            <a:stCxn id="22543" idx="7"/>
          </p:cNvCxnSpPr>
          <p:nvPr/>
        </p:nvCxnSpPr>
        <p:spPr bwMode="auto">
          <a:xfrm rot="5400000" flipV="1">
            <a:off x="2085976" y="2543175"/>
            <a:ext cx="519112" cy="795337"/>
          </a:xfrm>
          <a:prstGeom prst="curvedConnector4">
            <a:avLst>
              <a:gd name="adj1" fmla="val -50458"/>
              <a:gd name="adj2" fmla="val 52097"/>
            </a:avLst>
          </a:prstGeom>
          <a:noFill/>
          <a:ln w="38100">
            <a:solidFill>
              <a:srgbClr val="008000"/>
            </a:solidFill>
            <a:round/>
            <a:headEnd/>
            <a:tailEnd type="triangle" w="med" len="med"/>
          </a:ln>
        </p:spPr>
      </p:cxnSp>
      <p:sp>
        <p:nvSpPr>
          <p:cNvPr id="22543" name="Oval 42"/>
          <p:cNvSpPr>
            <a:spLocks noChangeArrowheads="1"/>
          </p:cNvSpPr>
          <p:nvPr/>
        </p:nvSpPr>
        <p:spPr bwMode="auto">
          <a:xfrm>
            <a:off x="1752600" y="264795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2544" name="Text Box 43"/>
          <p:cNvSpPr txBox="1">
            <a:spLocks noChangeArrowheads="1"/>
          </p:cNvSpPr>
          <p:nvPr/>
        </p:nvSpPr>
        <p:spPr bwMode="auto">
          <a:xfrm>
            <a:off x="533400" y="28194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sp>
        <p:nvSpPr>
          <p:cNvPr id="22545" name="Rectangle 44"/>
          <p:cNvSpPr>
            <a:spLocks noChangeArrowheads="1"/>
          </p:cNvSpPr>
          <p:nvPr/>
        </p:nvSpPr>
        <p:spPr bwMode="auto">
          <a:xfrm>
            <a:off x="1981200" y="44196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22546" name="Line 48"/>
          <p:cNvSpPr>
            <a:spLocks noChangeShapeType="1"/>
          </p:cNvSpPr>
          <p:nvPr/>
        </p:nvSpPr>
        <p:spPr bwMode="auto">
          <a:xfrm>
            <a:off x="2209800" y="4648200"/>
            <a:ext cx="685800" cy="0"/>
          </a:xfrm>
          <a:prstGeom prst="line">
            <a:avLst/>
          </a:prstGeom>
          <a:noFill/>
          <a:ln w="9525">
            <a:solidFill>
              <a:schemeClr val="tx1"/>
            </a:solidFill>
            <a:round/>
            <a:headEnd/>
            <a:tailEnd type="triangle" w="med" len="med"/>
          </a:ln>
        </p:spPr>
        <p:txBody>
          <a:bodyPr/>
          <a:lstStyle/>
          <a:p>
            <a:endParaRPr lang="ja-JP" altLang="en-US"/>
          </a:p>
        </p:txBody>
      </p:sp>
      <p:sp>
        <p:nvSpPr>
          <p:cNvPr id="22547" name="Text Box 50"/>
          <p:cNvSpPr txBox="1">
            <a:spLocks noChangeArrowheads="1"/>
          </p:cNvSpPr>
          <p:nvPr/>
        </p:nvSpPr>
        <p:spPr bwMode="auto">
          <a:xfrm>
            <a:off x="685800" y="44958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sp>
        <p:nvSpPr>
          <p:cNvPr id="22548" name="WordArt 53"/>
          <p:cNvSpPr>
            <a:spLocks noChangeArrowheads="1" noChangeShapeType="1" noTextEdit="1"/>
          </p:cNvSpPr>
          <p:nvPr/>
        </p:nvSpPr>
        <p:spPr bwMode="auto">
          <a:xfrm>
            <a:off x="6705600" y="2362200"/>
            <a:ext cx="609600" cy="1524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3.14</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22549" name="WordArt 54"/>
          <p:cNvSpPr>
            <a:spLocks noChangeArrowheads="1" noChangeShapeType="1" noTextEdit="1"/>
          </p:cNvSpPr>
          <p:nvPr/>
        </p:nvSpPr>
        <p:spPr bwMode="auto">
          <a:xfrm>
            <a:off x="4724400" y="2438400"/>
            <a:ext cx="609600" cy="1524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2.71</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22550" name="WordArt 55"/>
          <p:cNvSpPr>
            <a:spLocks noChangeArrowheads="1" noChangeShapeType="1" noTextEdit="1"/>
          </p:cNvSpPr>
          <p:nvPr/>
        </p:nvSpPr>
        <p:spPr bwMode="auto">
          <a:xfrm>
            <a:off x="2819400" y="2590800"/>
            <a:ext cx="609600" cy="1524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1.41</a:t>
            </a:r>
            <a:endParaRPr lang="ja-JP" altLang="en-US" sz="3600" kern="10">
              <a:ln w="9525">
                <a:solidFill>
                  <a:srgbClr val="000080"/>
                </a:solidFill>
                <a:round/>
                <a:headEnd/>
                <a:tailEnd/>
              </a:ln>
              <a:solidFill>
                <a:srgbClr val="FFFFFF"/>
              </a:solidFill>
              <a:latin typeface="ＭＳ Ｐゴシック"/>
              <a:ea typeface="ＭＳ Ｐゴシック"/>
            </a:endParaRPr>
          </a:p>
        </p:txBody>
      </p:sp>
      <p:grpSp>
        <p:nvGrpSpPr>
          <p:cNvPr id="22551" name="Group 60"/>
          <p:cNvGrpSpPr>
            <a:grpSpLocks/>
          </p:cNvGrpSpPr>
          <p:nvPr/>
        </p:nvGrpSpPr>
        <p:grpSpPr bwMode="auto">
          <a:xfrm>
            <a:off x="2895600" y="4419600"/>
            <a:ext cx="1365250" cy="381000"/>
            <a:chOff x="1396" y="2928"/>
            <a:chExt cx="860" cy="240"/>
          </a:xfrm>
        </p:grpSpPr>
        <p:sp>
          <p:nvSpPr>
            <p:cNvPr id="22569" name="Rectangle 46"/>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2570" name="Rectangle 59"/>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22552" name="Group 61"/>
          <p:cNvGrpSpPr>
            <a:grpSpLocks/>
          </p:cNvGrpSpPr>
          <p:nvPr/>
        </p:nvGrpSpPr>
        <p:grpSpPr bwMode="auto">
          <a:xfrm>
            <a:off x="4724400" y="4419600"/>
            <a:ext cx="1365250" cy="381000"/>
            <a:chOff x="1396" y="2928"/>
            <a:chExt cx="860" cy="240"/>
          </a:xfrm>
        </p:grpSpPr>
        <p:sp>
          <p:nvSpPr>
            <p:cNvPr id="22567" name="Rectangle 62"/>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2568" name="Rectangle 63"/>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22553" name="Group 64"/>
          <p:cNvGrpSpPr>
            <a:grpSpLocks/>
          </p:cNvGrpSpPr>
          <p:nvPr/>
        </p:nvGrpSpPr>
        <p:grpSpPr bwMode="auto">
          <a:xfrm>
            <a:off x="6553200" y="4419600"/>
            <a:ext cx="1365250" cy="381000"/>
            <a:chOff x="1396" y="2928"/>
            <a:chExt cx="860" cy="240"/>
          </a:xfrm>
        </p:grpSpPr>
        <p:sp>
          <p:nvSpPr>
            <p:cNvPr id="22565" name="Rectangle 65"/>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2566" name="Rectangle 66"/>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22554" name="Oval 67"/>
          <p:cNvSpPr>
            <a:spLocks noChangeArrowheads="1"/>
          </p:cNvSpPr>
          <p:nvPr/>
        </p:nvSpPr>
        <p:spPr bwMode="auto">
          <a:xfrm>
            <a:off x="2057400" y="4572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2555" name="Oval 68"/>
          <p:cNvSpPr>
            <a:spLocks noChangeArrowheads="1"/>
          </p:cNvSpPr>
          <p:nvPr/>
        </p:nvSpPr>
        <p:spPr bwMode="auto">
          <a:xfrm>
            <a:off x="4038600" y="4572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2556" name="Line 69"/>
          <p:cNvSpPr>
            <a:spLocks noChangeShapeType="1"/>
          </p:cNvSpPr>
          <p:nvPr/>
        </p:nvSpPr>
        <p:spPr bwMode="auto">
          <a:xfrm>
            <a:off x="4114800" y="4648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22557" name="Oval 70"/>
          <p:cNvSpPr>
            <a:spLocks noChangeArrowheads="1"/>
          </p:cNvSpPr>
          <p:nvPr/>
        </p:nvSpPr>
        <p:spPr bwMode="auto">
          <a:xfrm>
            <a:off x="5867400" y="4572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2558" name="Line 71"/>
          <p:cNvSpPr>
            <a:spLocks noChangeShapeType="1"/>
          </p:cNvSpPr>
          <p:nvPr/>
        </p:nvSpPr>
        <p:spPr bwMode="auto">
          <a:xfrm>
            <a:off x="5943600" y="4648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22559" name="Line 72"/>
          <p:cNvSpPr>
            <a:spLocks noChangeShapeType="1"/>
          </p:cNvSpPr>
          <p:nvPr/>
        </p:nvSpPr>
        <p:spPr bwMode="auto">
          <a:xfrm flipV="1">
            <a:off x="7543800" y="4419600"/>
            <a:ext cx="381000" cy="381000"/>
          </a:xfrm>
          <a:prstGeom prst="line">
            <a:avLst/>
          </a:prstGeom>
          <a:noFill/>
          <a:ln w="9525">
            <a:solidFill>
              <a:schemeClr val="tx1"/>
            </a:solidFill>
            <a:round/>
            <a:headEnd/>
            <a:tailEnd/>
          </a:ln>
        </p:spPr>
        <p:txBody>
          <a:bodyPr/>
          <a:lstStyle/>
          <a:p>
            <a:endParaRPr lang="ja-JP" altLang="en-US"/>
          </a:p>
        </p:txBody>
      </p:sp>
      <p:sp>
        <p:nvSpPr>
          <p:cNvPr id="22560" name="Text Box 73"/>
          <p:cNvSpPr txBox="1">
            <a:spLocks noChangeArrowheads="1"/>
          </p:cNvSpPr>
          <p:nvPr/>
        </p:nvSpPr>
        <p:spPr bwMode="auto">
          <a:xfrm>
            <a:off x="6553200" y="4419600"/>
            <a:ext cx="876300" cy="457200"/>
          </a:xfrm>
          <a:prstGeom prst="rect">
            <a:avLst/>
          </a:prstGeom>
          <a:noFill/>
          <a:ln w="9525">
            <a:noFill/>
            <a:miter lim="800000"/>
            <a:headEnd/>
            <a:tailEnd/>
          </a:ln>
        </p:spPr>
        <p:txBody>
          <a:bodyPr wrap="none">
            <a:spAutoFit/>
          </a:bodyPr>
          <a:lstStyle/>
          <a:p>
            <a:r>
              <a:rPr lang="en-US" altLang="ja-JP">
                <a:latin typeface="Verdana" pitchFamily="34" charset="0"/>
              </a:rPr>
              <a:t>3.14</a:t>
            </a:r>
          </a:p>
        </p:txBody>
      </p:sp>
      <p:sp>
        <p:nvSpPr>
          <p:cNvPr id="22561" name="Text Box 74"/>
          <p:cNvSpPr txBox="1">
            <a:spLocks noChangeArrowheads="1"/>
          </p:cNvSpPr>
          <p:nvPr/>
        </p:nvSpPr>
        <p:spPr bwMode="auto">
          <a:xfrm>
            <a:off x="4838700" y="4419600"/>
            <a:ext cx="876300" cy="457200"/>
          </a:xfrm>
          <a:prstGeom prst="rect">
            <a:avLst/>
          </a:prstGeom>
          <a:noFill/>
          <a:ln w="9525">
            <a:noFill/>
            <a:miter lim="800000"/>
            <a:headEnd/>
            <a:tailEnd/>
          </a:ln>
        </p:spPr>
        <p:txBody>
          <a:bodyPr wrap="none">
            <a:spAutoFit/>
          </a:bodyPr>
          <a:lstStyle/>
          <a:p>
            <a:r>
              <a:rPr lang="en-US" altLang="ja-JP">
                <a:latin typeface="Verdana" pitchFamily="34" charset="0"/>
              </a:rPr>
              <a:t>2.71</a:t>
            </a:r>
          </a:p>
        </p:txBody>
      </p:sp>
      <p:sp>
        <p:nvSpPr>
          <p:cNvPr id="22562" name="Text Box 75"/>
          <p:cNvSpPr txBox="1">
            <a:spLocks noChangeArrowheads="1"/>
          </p:cNvSpPr>
          <p:nvPr/>
        </p:nvSpPr>
        <p:spPr bwMode="auto">
          <a:xfrm>
            <a:off x="2933700" y="4419600"/>
            <a:ext cx="876300" cy="457200"/>
          </a:xfrm>
          <a:prstGeom prst="rect">
            <a:avLst/>
          </a:prstGeom>
          <a:noFill/>
          <a:ln w="9525">
            <a:noFill/>
            <a:miter lim="800000"/>
            <a:headEnd/>
            <a:tailEnd/>
          </a:ln>
        </p:spPr>
        <p:txBody>
          <a:bodyPr wrap="none">
            <a:spAutoFit/>
          </a:bodyPr>
          <a:lstStyle/>
          <a:p>
            <a:r>
              <a:rPr lang="en-US" altLang="ja-JP">
                <a:latin typeface="Verdana" pitchFamily="34" charset="0"/>
              </a:rPr>
              <a:t>1.41</a:t>
            </a:r>
          </a:p>
        </p:txBody>
      </p:sp>
      <p:sp>
        <p:nvSpPr>
          <p:cNvPr id="22563" name="AutoShape 39"/>
          <p:cNvSpPr>
            <a:spLocks noChangeArrowheads="1"/>
          </p:cNvSpPr>
          <p:nvPr/>
        </p:nvSpPr>
        <p:spPr bwMode="auto">
          <a:xfrm>
            <a:off x="1285875" y="5286375"/>
            <a:ext cx="6000750" cy="1219200"/>
          </a:xfrm>
          <a:prstGeom prst="wedgeRoundRectCallout">
            <a:avLst>
              <a:gd name="adj1" fmla="val -11213"/>
              <a:gd name="adj2" fmla="val -7883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2564" name="Text Box 40"/>
          <p:cNvSpPr txBox="1">
            <a:spLocks noChangeArrowheads="1"/>
          </p:cNvSpPr>
          <p:nvPr/>
        </p:nvSpPr>
        <p:spPr bwMode="auto">
          <a:xfrm>
            <a:off x="1643063" y="5357813"/>
            <a:ext cx="5357812" cy="1200150"/>
          </a:xfrm>
          <a:prstGeom prst="rect">
            <a:avLst/>
          </a:prstGeom>
          <a:noFill/>
          <a:ln w="9525">
            <a:noFill/>
            <a:miter lim="800000"/>
            <a:headEnd/>
            <a:tailEnd/>
          </a:ln>
        </p:spPr>
        <p:txBody>
          <a:bodyPr>
            <a:spAutoFit/>
          </a:bodyPr>
          <a:lstStyle/>
          <a:p>
            <a:r>
              <a:rPr lang="ja-JP" altLang="en-US"/>
              <a:t>連結リストの途中は、直接参照（アクセス）できない。</a:t>
            </a:r>
            <a:endParaRPr lang="en-US" altLang="ja-JP"/>
          </a:p>
          <a:p>
            <a:r>
              <a:rPr lang="ja-JP" altLang="en-US"/>
              <a:t>（変数による“名前”がついていない。）</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番号プレースホルダ 4"/>
          <p:cNvSpPr>
            <a:spLocks noGrp="1"/>
          </p:cNvSpPr>
          <p:nvPr>
            <p:ph type="sldNum" sz="quarter" idx="12"/>
          </p:nvPr>
        </p:nvSpPr>
        <p:spPr>
          <a:noFill/>
        </p:spPr>
        <p:txBody>
          <a:bodyPr/>
          <a:lstStyle/>
          <a:p>
            <a:fld id="{97505BD9-F3AC-43BF-B910-B7F4F6E09E1C}" type="slidenum">
              <a:rPr lang="en-US" altLang="ja-JP" smtClean="0"/>
              <a:pPr/>
              <a:t>13</a:t>
            </a:fld>
            <a:endParaRPr lang="en-US" altLang="ja-JP" smtClean="0"/>
          </a:p>
        </p:txBody>
      </p:sp>
      <p:sp>
        <p:nvSpPr>
          <p:cNvPr id="23555" name="Rectangle 2"/>
          <p:cNvSpPr>
            <a:spLocks noGrp="1" noChangeArrowheads="1"/>
          </p:cNvSpPr>
          <p:nvPr>
            <p:ph type="title"/>
          </p:nvPr>
        </p:nvSpPr>
        <p:spPr>
          <a:xfrm>
            <a:off x="457200" y="304800"/>
            <a:ext cx="7772400" cy="1143000"/>
          </a:xfrm>
        </p:spPr>
        <p:txBody>
          <a:bodyPr/>
          <a:lstStyle/>
          <a:p>
            <a:pPr eaLnBrk="1" hangingPunct="1"/>
            <a:r>
              <a:rPr lang="ja-JP" altLang="en-US" smtClean="0"/>
              <a:t>連結リストへの挿入</a:t>
            </a:r>
          </a:p>
        </p:txBody>
      </p:sp>
      <p:sp>
        <p:nvSpPr>
          <p:cNvPr id="23556" name="Rectangle 25"/>
          <p:cNvSpPr>
            <a:spLocks noChangeArrowheads="1"/>
          </p:cNvSpPr>
          <p:nvPr/>
        </p:nvSpPr>
        <p:spPr bwMode="auto">
          <a:xfrm>
            <a:off x="1371600" y="18288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23557" name="Line 26"/>
          <p:cNvSpPr>
            <a:spLocks noChangeShapeType="1"/>
          </p:cNvSpPr>
          <p:nvPr/>
        </p:nvSpPr>
        <p:spPr bwMode="auto">
          <a:xfrm>
            <a:off x="1600200" y="2057400"/>
            <a:ext cx="685800" cy="1588"/>
          </a:xfrm>
          <a:prstGeom prst="line">
            <a:avLst/>
          </a:prstGeom>
          <a:noFill/>
          <a:ln w="9525">
            <a:solidFill>
              <a:schemeClr val="tx1"/>
            </a:solidFill>
            <a:round/>
            <a:headEnd/>
            <a:tailEnd type="triangle" w="med" len="med"/>
          </a:ln>
        </p:spPr>
        <p:txBody>
          <a:bodyPr/>
          <a:lstStyle/>
          <a:p>
            <a:endParaRPr lang="ja-JP" altLang="en-US"/>
          </a:p>
        </p:txBody>
      </p:sp>
      <p:sp>
        <p:nvSpPr>
          <p:cNvPr id="23558" name="Text Box 27"/>
          <p:cNvSpPr txBox="1">
            <a:spLocks noChangeArrowheads="1"/>
          </p:cNvSpPr>
          <p:nvPr/>
        </p:nvSpPr>
        <p:spPr bwMode="auto">
          <a:xfrm>
            <a:off x="228600" y="18288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23559" name="Group 31"/>
          <p:cNvGrpSpPr>
            <a:grpSpLocks/>
          </p:cNvGrpSpPr>
          <p:nvPr/>
        </p:nvGrpSpPr>
        <p:grpSpPr bwMode="auto">
          <a:xfrm>
            <a:off x="2286000" y="1828800"/>
            <a:ext cx="1365250" cy="381000"/>
            <a:chOff x="1396" y="2928"/>
            <a:chExt cx="860" cy="240"/>
          </a:xfrm>
        </p:grpSpPr>
        <p:sp>
          <p:nvSpPr>
            <p:cNvPr id="23635" name="Rectangle 32"/>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3636" name="Rectangle 33"/>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23560" name="Group 34"/>
          <p:cNvGrpSpPr>
            <a:grpSpLocks/>
          </p:cNvGrpSpPr>
          <p:nvPr/>
        </p:nvGrpSpPr>
        <p:grpSpPr bwMode="auto">
          <a:xfrm>
            <a:off x="4114800" y="1828800"/>
            <a:ext cx="1365250" cy="381000"/>
            <a:chOff x="1396" y="2928"/>
            <a:chExt cx="860" cy="240"/>
          </a:xfrm>
        </p:grpSpPr>
        <p:sp>
          <p:nvSpPr>
            <p:cNvPr id="23633" name="Rectangle 35"/>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3634" name="Rectangle 36"/>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23561" name="Group 37"/>
          <p:cNvGrpSpPr>
            <a:grpSpLocks/>
          </p:cNvGrpSpPr>
          <p:nvPr/>
        </p:nvGrpSpPr>
        <p:grpSpPr bwMode="auto">
          <a:xfrm>
            <a:off x="5943600" y="1828800"/>
            <a:ext cx="1365250" cy="381000"/>
            <a:chOff x="1396" y="2928"/>
            <a:chExt cx="860" cy="240"/>
          </a:xfrm>
        </p:grpSpPr>
        <p:sp>
          <p:nvSpPr>
            <p:cNvPr id="23631" name="Rectangle 38"/>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3632" name="Rectangle 39"/>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23562" name="Oval 40"/>
          <p:cNvSpPr>
            <a:spLocks noChangeArrowheads="1"/>
          </p:cNvSpPr>
          <p:nvPr/>
        </p:nvSpPr>
        <p:spPr bwMode="auto">
          <a:xfrm>
            <a:off x="1447800" y="1981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3563" name="Oval 41"/>
          <p:cNvSpPr>
            <a:spLocks noChangeArrowheads="1"/>
          </p:cNvSpPr>
          <p:nvPr/>
        </p:nvSpPr>
        <p:spPr bwMode="auto">
          <a:xfrm>
            <a:off x="3429000" y="1981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3564" name="Line 42"/>
          <p:cNvSpPr>
            <a:spLocks noChangeShapeType="1"/>
          </p:cNvSpPr>
          <p:nvPr/>
        </p:nvSpPr>
        <p:spPr bwMode="auto">
          <a:xfrm>
            <a:off x="3505200" y="2057400"/>
            <a:ext cx="609600" cy="1588"/>
          </a:xfrm>
          <a:prstGeom prst="line">
            <a:avLst/>
          </a:prstGeom>
          <a:noFill/>
          <a:ln w="9525">
            <a:solidFill>
              <a:schemeClr val="tx1"/>
            </a:solidFill>
            <a:round/>
            <a:headEnd/>
            <a:tailEnd type="triangle" w="med" len="med"/>
          </a:ln>
        </p:spPr>
        <p:txBody>
          <a:bodyPr/>
          <a:lstStyle/>
          <a:p>
            <a:endParaRPr lang="ja-JP" altLang="en-US"/>
          </a:p>
        </p:txBody>
      </p:sp>
      <p:sp>
        <p:nvSpPr>
          <p:cNvPr id="23565" name="Oval 43"/>
          <p:cNvSpPr>
            <a:spLocks noChangeArrowheads="1"/>
          </p:cNvSpPr>
          <p:nvPr/>
        </p:nvSpPr>
        <p:spPr bwMode="auto">
          <a:xfrm>
            <a:off x="5257800" y="1981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3566" name="Line 44"/>
          <p:cNvSpPr>
            <a:spLocks noChangeShapeType="1"/>
          </p:cNvSpPr>
          <p:nvPr/>
        </p:nvSpPr>
        <p:spPr bwMode="auto">
          <a:xfrm>
            <a:off x="5334000" y="2057400"/>
            <a:ext cx="609600" cy="1588"/>
          </a:xfrm>
          <a:prstGeom prst="line">
            <a:avLst/>
          </a:prstGeom>
          <a:noFill/>
          <a:ln w="9525">
            <a:solidFill>
              <a:schemeClr val="tx1"/>
            </a:solidFill>
            <a:round/>
            <a:headEnd/>
            <a:tailEnd type="triangle" w="med" len="med"/>
          </a:ln>
        </p:spPr>
        <p:txBody>
          <a:bodyPr/>
          <a:lstStyle/>
          <a:p>
            <a:endParaRPr lang="ja-JP" altLang="en-US"/>
          </a:p>
        </p:txBody>
      </p:sp>
      <p:sp>
        <p:nvSpPr>
          <p:cNvPr id="23567" name="Line 45"/>
          <p:cNvSpPr>
            <a:spLocks noChangeShapeType="1"/>
          </p:cNvSpPr>
          <p:nvPr/>
        </p:nvSpPr>
        <p:spPr bwMode="auto">
          <a:xfrm flipV="1">
            <a:off x="6934200" y="1828800"/>
            <a:ext cx="381000" cy="381000"/>
          </a:xfrm>
          <a:prstGeom prst="line">
            <a:avLst/>
          </a:prstGeom>
          <a:noFill/>
          <a:ln w="9525">
            <a:solidFill>
              <a:schemeClr val="tx1"/>
            </a:solidFill>
            <a:round/>
            <a:headEnd/>
            <a:tailEnd/>
          </a:ln>
        </p:spPr>
        <p:txBody>
          <a:bodyPr/>
          <a:lstStyle/>
          <a:p>
            <a:endParaRPr lang="ja-JP" altLang="en-US"/>
          </a:p>
        </p:txBody>
      </p:sp>
      <p:sp>
        <p:nvSpPr>
          <p:cNvPr id="23568" name="Text Box 46"/>
          <p:cNvSpPr txBox="1">
            <a:spLocks noChangeArrowheads="1"/>
          </p:cNvSpPr>
          <p:nvPr/>
        </p:nvSpPr>
        <p:spPr bwMode="auto">
          <a:xfrm>
            <a:off x="6096000" y="1828800"/>
            <a:ext cx="876300" cy="457200"/>
          </a:xfrm>
          <a:prstGeom prst="rect">
            <a:avLst/>
          </a:prstGeom>
          <a:noFill/>
          <a:ln w="9525">
            <a:noFill/>
            <a:miter lim="800000"/>
            <a:headEnd/>
            <a:tailEnd/>
          </a:ln>
        </p:spPr>
        <p:txBody>
          <a:bodyPr wrap="none">
            <a:spAutoFit/>
          </a:bodyPr>
          <a:lstStyle/>
          <a:p>
            <a:r>
              <a:rPr lang="en-US" altLang="ja-JP">
                <a:latin typeface="Verdana" pitchFamily="34" charset="0"/>
              </a:rPr>
              <a:t>3.14</a:t>
            </a:r>
          </a:p>
        </p:txBody>
      </p:sp>
      <p:sp>
        <p:nvSpPr>
          <p:cNvPr id="23569" name="Text Box 47"/>
          <p:cNvSpPr txBox="1">
            <a:spLocks noChangeArrowheads="1"/>
          </p:cNvSpPr>
          <p:nvPr/>
        </p:nvSpPr>
        <p:spPr bwMode="auto">
          <a:xfrm>
            <a:off x="4229100" y="1828800"/>
            <a:ext cx="876300" cy="457200"/>
          </a:xfrm>
          <a:prstGeom prst="rect">
            <a:avLst/>
          </a:prstGeom>
          <a:noFill/>
          <a:ln w="9525">
            <a:noFill/>
            <a:miter lim="800000"/>
            <a:headEnd/>
            <a:tailEnd/>
          </a:ln>
        </p:spPr>
        <p:txBody>
          <a:bodyPr wrap="none">
            <a:spAutoFit/>
          </a:bodyPr>
          <a:lstStyle/>
          <a:p>
            <a:r>
              <a:rPr lang="en-US" altLang="ja-JP">
                <a:latin typeface="Verdana" pitchFamily="34" charset="0"/>
              </a:rPr>
              <a:t>2.71</a:t>
            </a:r>
          </a:p>
        </p:txBody>
      </p:sp>
      <p:sp>
        <p:nvSpPr>
          <p:cNvPr id="23570" name="Text Box 48"/>
          <p:cNvSpPr txBox="1">
            <a:spLocks noChangeArrowheads="1"/>
          </p:cNvSpPr>
          <p:nvPr/>
        </p:nvSpPr>
        <p:spPr bwMode="auto">
          <a:xfrm>
            <a:off x="2362200" y="1752600"/>
            <a:ext cx="876300" cy="457200"/>
          </a:xfrm>
          <a:prstGeom prst="rect">
            <a:avLst/>
          </a:prstGeom>
          <a:noFill/>
          <a:ln w="9525">
            <a:noFill/>
            <a:miter lim="800000"/>
            <a:headEnd/>
            <a:tailEnd/>
          </a:ln>
        </p:spPr>
        <p:txBody>
          <a:bodyPr wrap="none">
            <a:spAutoFit/>
          </a:bodyPr>
          <a:lstStyle/>
          <a:p>
            <a:r>
              <a:rPr lang="en-US" altLang="ja-JP">
                <a:latin typeface="Verdana" pitchFamily="34" charset="0"/>
              </a:rPr>
              <a:t>1.41</a:t>
            </a:r>
          </a:p>
        </p:txBody>
      </p:sp>
      <p:grpSp>
        <p:nvGrpSpPr>
          <p:cNvPr id="23571" name="Group 50"/>
          <p:cNvGrpSpPr>
            <a:grpSpLocks/>
          </p:cNvGrpSpPr>
          <p:nvPr/>
        </p:nvGrpSpPr>
        <p:grpSpPr bwMode="auto">
          <a:xfrm>
            <a:off x="3429000" y="2438400"/>
            <a:ext cx="1365250" cy="381000"/>
            <a:chOff x="1396" y="2928"/>
            <a:chExt cx="860" cy="240"/>
          </a:xfrm>
        </p:grpSpPr>
        <p:sp>
          <p:nvSpPr>
            <p:cNvPr id="23629" name="Rectangle 51"/>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3630" name="Rectangle 52"/>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23572" name="Text Box 55"/>
          <p:cNvSpPr txBox="1">
            <a:spLocks noChangeArrowheads="1"/>
          </p:cNvSpPr>
          <p:nvPr/>
        </p:nvSpPr>
        <p:spPr bwMode="auto">
          <a:xfrm>
            <a:off x="3336925" y="2438400"/>
            <a:ext cx="876300" cy="457200"/>
          </a:xfrm>
          <a:prstGeom prst="rect">
            <a:avLst/>
          </a:prstGeom>
          <a:noFill/>
          <a:ln w="9525">
            <a:noFill/>
            <a:miter lim="800000"/>
            <a:headEnd/>
            <a:tailEnd/>
          </a:ln>
        </p:spPr>
        <p:txBody>
          <a:bodyPr wrap="none">
            <a:spAutoFit/>
          </a:bodyPr>
          <a:lstStyle/>
          <a:p>
            <a:r>
              <a:rPr lang="en-US" altLang="ja-JP">
                <a:latin typeface="Verdana" pitchFamily="34" charset="0"/>
              </a:rPr>
              <a:t>2.23</a:t>
            </a:r>
          </a:p>
        </p:txBody>
      </p:sp>
      <p:sp>
        <p:nvSpPr>
          <p:cNvPr id="23573" name="AutoShape 56"/>
          <p:cNvSpPr>
            <a:spLocks noChangeArrowheads="1"/>
          </p:cNvSpPr>
          <p:nvPr/>
        </p:nvSpPr>
        <p:spPr bwMode="auto">
          <a:xfrm>
            <a:off x="2667000" y="2590800"/>
            <a:ext cx="381000" cy="533400"/>
          </a:xfrm>
          <a:prstGeom prst="downArrow">
            <a:avLst>
              <a:gd name="adj1" fmla="val 50000"/>
              <a:gd name="adj2" fmla="val 3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23574" name="Rectangle 57"/>
          <p:cNvSpPr>
            <a:spLocks noChangeArrowheads="1"/>
          </p:cNvSpPr>
          <p:nvPr/>
        </p:nvSpPr>
        <p:spPr bwMode="auto">
          <a:xfrm>
            <a:off x="1600200" y="35052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23575" name="Line 58"/>
          <p:cNvSpPr>
            <a:spLocks noChangeShapeType="1"/>
          </p:cNvSpPr>
          <p:nvPr/>
        </p:nvSpPr>
        <p:spPr bwMode="auto">
          <a:xfrm>
            <a:off x="1828800" y="3733800"/>
            <a:ext cx="685800" cy="1588"/>
          </a:xfrm>
          <a:prstGeom prst="line">
            <a:avLst/>
          </a:prstGeom>
          <a:noFill/>
          <a:ln w="9525">
            <a:solidFill>
              <a:schemeClr val="tx1"/>
            </a:solidFill>
            <a:round/>
            <a:headEnd/>
            <a:tailEnd type="triangle" w="med" len="med"/>
          </a:ln>
        </p:spPr>
        <p:txBody>
          <a:bodyPr/>
          <a:lstStyle/>
          <a:p>
            <a:endParaRPr lang="ja-JP" altLang="en-US"/>
          </a:p>
        </p:txBody>
      </p:sp>
      <p:sp>
        <p:nvSpPr>
          <p:cNvPr id="23576" name="Text Box 59"/>
          <p:cNvSpPr txBox="1">
            <a:spLocks noChangeArrowheads="1"/>
          </p:cNvSpPr>
          <p:nvPr/>
        </p:nvSpPr>
        <p:spPr bwMode="auto">
          <a:xfrm>
            <a:off x="304800" y="35814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23577" name="Group 60"/>
          <p:cNvGrpSpPr>
            <a:grpSpLocks/>
          </p:cNvGrpSpPr>
          <p:nvPr/>
        </p:nvGrpSpPr>
        <p:grpSpPr bwMode="auto">
          <a:xfrm>
            <a:off x="2514600" y="3505200"/>
            <a:ext cx="1365250" cy="381000"/>
            <a:chOff x="1396" y="2928"/>
            <a:chExt cx="860" cy="240"/>
          </a:xfrm>
        </p:grpSpPr>
        <p:sp>
          <p:nvSpPr>
            <p:cNvPr id="23627" name="Rectangle 61"/>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3628" name="Rectangle 62"/>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23578" name="Group 63"/>
          <p:cNvGrpSpPr>
            <a:grpSpLocks/>
          </p:cNvGrpSpPr>
          <p:nvPr/>
        </p:nvGrpSpPr>
        <p:grpSpPr bwMode="auto">
          <a:xfrm>
            <a:off x="4343400" y="3505200"/>
            <a:ext cx="1365250" cy="381000"/>
            <a:chOff x="1396" y="2928"/>
            <a:chExt cx="860" cy="240"/>
          </a:xfrm>
        </p:grpSpPr>
        <p:sp>
          <p:nvSpPr>
            <p:cNvPr id="23625" name="Rectangle 64"/>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3626" name="Rectangle 65"/>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23579" name="Group 66"/>
          <p:cNvGrpSpPr>
            <a:grpSpLocks/>
          </p:cNvGrpSpPr>
          <p:nvPr/>
        </p:nvGrpSpPr>
        <p:grpSpPr bwMode="auto">
          <a:xfrm>
            <a:off x="6172200" y="3505200"/>
            <a:ext cx="1365250" cy="381000"/>
            <a:chOff x="1396" y="2928"/>
            <a:chExt cx="860" cy="240"/>
          </a:xfrm>
        </p:grpSpPr>
        <p:sp>
          <p:nvSpPr>
            <p:cNvPr id="23623" name="Rectangle 67"/>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3624" name="Rectangle 68"/>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23580" name="Oval 69"/>
          <p:cNvSpPr>
            <a:spLocks noChangeArrowheads="1"/>
          </p:cNvSpPr>
          <p:nvPr/>
        </p:nvSpPr>
        <p:spPr bwMode="auto">
          <a:xfrm>
            <a:off x="1676400" y="36576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3581" name="Oval 70"/>
          <p:cNvSpPr>
            <a:spLocks noChangeArrowheads="1"/>
          </p:cNvSpPr>
          <p:nvPr/>
        </p:nvSpPr>
        <p:spPr bwMode="auto">
          <a:xfrm>
            <a:off x="3657600" y="36576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3582" name="Line 71"/>
          <p:cNvSpPr>
            <a:spLocks noChangeShapeType="1"/>
          </p:cNvSpPr>
          <p:nvPr/>
        </p:nvSpPr>
        <p:spPr bwMode="auto">
          <a:xfrm>
            <a:off x="3733800" y="3733800"/>
            <a:ext cx="609600" cy="1588"/>
          </a:xfrm>
          <a:prstGeom prst="line">
            <a:avLst/>
          </a:prstGeom>
          <a:noFill/>
          <a:ln w="9525">
            <a:solidFill>
              <a:schemeClr val="tx1"/>
            </a:solidFill>
            <a:round/>
            <a:headEnd/>
            <a:tailEnd type="triangle" w="med" len="med"/>
          </a:ln>
        </p:spPr>
        <p:txBody>
          <a:bodyPr/>
          <a:lstStyle/>
          <a:p>
            <a:endParaRPr lang="ja-JP" altLang="en-US"/>
          </a:p>
        </p:txBody>
      </p:sp>
      <p:sp>
        <p:nvSpPr>
          <p:cNvPr id="23583" name="Oval 72"/>
          <p:cNvSpPr>
            <a:spLocks noChangeArrowheads="1"/>
          </p:cNvSpPr>
          <p:nvPr/>
        </p:nvSpPr>
        <p:spPr bwMode="auto">
          <a:xfrm>
            <a:off x="5486400" y="36576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3584" name="Line 73"/>
          <p:cNvSpPr>
            <a:spLocks noChangeShapeType="1"/>
          </p:cNvSpPr>
          <p:nvPr/>
        </p:nvSpPr>
        <p:spPr bwMode="auto">
          <a:xfrm>
            <a:off x="5562600" y="3733800"/>
            <a:ext cx="609600" cy="1588"/>
          </a:xfrm>
          <a:prstGeom prst="line">
            <a:avLst/>
          </a:prstGeom>
          <a:noFill/>
          <a:ln w="9525">
            <a:solidFill>
              <a:schemeClr val="tx1"/>
            </a:solidFill>
            <a:round/>
            <a:headEnd/>
            <a:tailEnd type="triangle" w="med" len="med"/>
          </a:ln>
        </p:spPr>
        <p:txBody>
          <a:bodyPr/>
          <a:lstStyle/>
          <a:p>
            <a:endParaRPr lang="ja-JP" altLang="en-US"/>
          </a:p>
        </p:txBody>
      </p:sp>
      <p:sp>
        <p:nvSpPr>
          <p:cNvPr id="23585" name="Line 74"/>
          <p:cNvSpPr>
            <a:spLocks noChangeShapeType="1"/>
          </p:cNvSpPr>
          <p:nvPr/>
        </p:nvSpPr>
        <p:spPr bwMode="auto">
          <a:xfrm flipV="1">
            <a:off x="7162800" y="3505200"/>
            <a:ext cx="381000" cy="381000"/>
          </a:xfrm>
          <a:prstGeom prst="line">
            <a:avLst/>
          </a:prstGeom>
          <a:noFill/>
          <a:ln w="9525">
            <a:solidFill>
              <a:schemeClr val="tx1"/>
            </a:solidFill>
            <a:round/>
            <a:headEnd/>
            <a:tailEnd/>
          </a:ln>
        </p:spPr>
        <p:txBody>
          <a:bodyPr/>
          <a:lstStyle/>
          <a:p>
            <a:endParaRPr lang="ja-JP" altLang="en-US"/>
          </a:p>
        </p:txBody>
      </p:sp>
      <p:sp>
        <p:nvSpPr>
          <p:cNvPr id="23586" name="Text Box 75"/>
          <p:cNvSpPr txBox="1">
            <a:spLocks noChangeArrowheads="1"/>
          </p:cNvSpPr>
          <p:nvPr/>
        </p:nvSpPr>
        <p:spPr bwMode="auto">
          <a:xfrm>
            <a:off x="6172200" y="3505200"/>
            <a:ext cx="876300" cy="457200"/>
          </a:xfrm>
          <a:prstGeom prst="rect">
            <a:avLst/>
          </a:prstGeom>
          <a:noFill/>
          <a:ln w="9525">
            <a:noFill/>
            <a:miter lim="800000"/>
            <a:headEnd/>
            <a:tailEnd/>
          </a:ln>
        </p:spPr>
        <p:txBody>
          <a:bodyPr wrap="none">
            <a:spAutoFit/>
          </a:bodyPr>
          <a:lstStyle/>
          <a:p>
            <a:r>
              <a:rPr lang="en-US" altLang="ja-JP">
                <a:latin typeface="Verdana" pitchFamily="34" charset="0"/>
              </a:rPr>
              <a:t>3.14</a:t>
            </a:r>
          </a:p>
        </p:txBody>
      </p:sp>
      <p:sp>
        <p:nvSpPr>
          <p:cNvPr id="23587" name="Text Box 76"/>
          <p:cNvSpPr txBox="1">
            <a:spLocks noChangeArrowheads="1"/>
          </p:cNvSpPr>
          <p:nvPr/>
        </p:nvSpPr>
        <p:spPr bwMode="auto">
          <a:xfrm>
            <a:off x="4457700" y="3505200"/>
            <a:ext cx="876300" cy="457200"/>
          </a:xfrm>
          <a:prstGeom prst="rect">
            <a:avLst/>
          </a:prstGeom>
          <a:noFill/>
          <a:ln w="9525">
            <a:noFill/>
            <a:miter lim="800000"/>
            <a:headEnd/>
            <a:tailEnd/>
          </a:ln>
        </p:spPr>
        <p:txBody>
          <a:bodyPr wrap="none">
            <a:spAutoFit/>
          </a:bodyPr>
          <a:lstStyle/>
          <a:p>
            <a:r>
              <a:rPr lang="en-US" altLang="ja-JP">
                <a:latin typeface="Verdana" pitchFamily="34" charset="0"/>
              </a:rPr>
              <a:t>2.71</a:t>
            </a:r>
          </a:p>
        </p:txBody>
      </p:sp>
      <p:sp>
        <p:nvSpPr>
          <p:cNvPr id="23588" name="Text Box 77"/>
          <p:cNvSpPr txBox="1">
            <a:spLocks noChangeArrowheads="1"/>
          </p:cNvSpPr>
          <p:nvPr/>
        </p:nvSpPr>
        <p:spPr bwMode="auto">
          <a:xfrm>
            <a:off x="2590800" y="3429000"/>
            <a:ext cx="876300" cy="457200"/>
          </a:xfrm>
          <a:prstGeom prst="rect">
            <a:avLst/>
          </a:prstGeom>
          <a:noFill/>
          <a:ln w="9525">
            <a:noFill/>
            <a:miter lim="800000"/>
            <a:headEnd/>
            <a:tailEnd/>
          </a:ln>
        </p:spPr>
        <p:txBody>
          <a:bodyPr wrap="none">
            <a:spAutoFit/>
          </a:bodyPr>
          <a:lstStyle/>
          <a:p>
            <a:r>
              <a:rPr lang="en-US" altLang="ja-JP">
                <a:latin typeface="Verdana" pitchFamily="34" charset="0"/>
              </a:rPr>
              <a:t>1.41</a:t>
            </a:r>
          </a:p>
        </p:txBody>
      </p:sp>
      <p:grpSp>
        <p:nvGrpSpPr>
          <p:cNvPr id="23589" name="Group 78"/>
          <p:cNvGrpSpPr>
            <a:grpSpLocks/>
          </p:cNvGrpSpPr>
          <p:nvPr/>
        </p:nvGrpSpPr>
        <p:grpSpPr bwMode="auto">
          <a:xfrm>
            <a:off x="3162300" y="4495800"/>
            <a:ext cx="1409700" cy="381000"/>
            <a:chOff x="1396" y="2928"/>
            <a:chExt cx="860" cy="240"/>
          </a:xfrm>
        </p:grpSpPr>
        <p:sp>
          <p:nvSpPr>
            <p:cNvPr id="23621" name="Rectangle 79"/>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3622" name="Rectangle 80"/>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23590" name="Text Box 81"/>
          <p:cNvSpPr txBox="1">
            <a:spLocks noChangeArrowheads="1"/>
          </p:cNvSpPr>
          <p:nvPr/>
        </p:nvSpPr>
        <p:spPr bwMode="auto">
          <a:xfrm>
            <a:off x="3238500" y="4495800"/>
            <a:ext cx="876300" cy="457200"/>
          </a:xfrm>
          <a:prstGeom prst="rect">
            <a:avLst/>
          </a:prstGeom>
          <a:noFill/>
          <a:ln w="9525">
            <a:noFill/>
            <a:miter lim="800000"/>
            <a:headEnd/>
            <a:tailEnd/>
          </a:ln>
        </p:spPr>
        <p:txBody>
          <a:bodyPr wrap="none">
            <a:spAutoFit/>
          </a:bodyPr>
          <a:lstStyle/>
          <a:p>
            <a:r>
              <a:rPr lang="en-US" altLang="ja-JP">
                <a:latin typeface="Verdana" pitchFamily="34" charset="0"/>
              </a:rPr>
              <a:t>2.23</a:t>
            </a:r>
          </a:p>
        </p:txBody>
      </p:sp>
      <p:sp>
        <p:nvSpPr>
          <p:cNvPr id="23591" name="Oval 82"/>
          <p:cNvSpPr>
            <a:spLocks noChangeArrowheads="1"/>
          </p:cNvSpPr>
          <p:nvPr/>
        </p:nvSpPr>
        <p:spPr bwMode="auto">
          <a:xfrm>
            <a:off x="4229100" y="4572000"/>
            <a:ext cx="157163" cy="152400"/>
          </a:xfrm>
          <a:prstGeom prst="ellipse">
            <a:avLst/>
          </a:prstGeom>
          <a:solidFill>
            <a:schemeClr val="tx1"/>
          </a:solidFill>
          <a:ln w="9525">
            <a:solidFill>
              <a:schemeClr val="tx1"/>
            </a:solidFill>
            <a:round/>
            <a:headEnd/>
            <a:tailEnd/>
          </a:ln>
        </p:spPr>
        <p:txBody>
          <a:bodyPr wrap="none" anchor="ctr"/>
          <a:lstStyle/>
          <a:p>
            <a:endParaRPr lang="ja-JP" altLang="en-US"/>
          </a:p>
        </p:txBody>
      </p:sp>
      <p:cxnSp>
        <p:nvCxnSpPr>
          <p:cNvPr id="23592" name="AutoShape 83"/>
          <p:cNvCxnSpPr>
            <a:cxnSpLocks noChangeShapeType="1"/>
          </p:cNvCxnSpPr>
          <p:nvPr/>
        </p:nvCxnSpPr>
        <p:spPr bwMode="auto">
          <a:xfrm flipH="1" flipV="1">
            <a:off x="4343400" y="3810000"/>
            <a:ext cx="42863" cy="800100"/>
          </a:xfrm>
          <a:prstGeom prst="curvedConnector5">
            <a:avLst>
              <a:gd name="adj1" fmla="val -533333"/>
              <a:gd name="adj2" fmla="val 42856"/>
              <a:gd name="adj3" fmla="val 633333"/>
            </a:avLst>
          </a:prstGeom>
          <a:noFill/>
          <a:ln w="9525">
            <a:solidFill>
              <a:schemeClr val="tx1"/>
            </a:solidFill>
            <a:round/>
            <a:headEnd/>
            <a:tailEnd type="triangle" w="med" len="med"/>
          </a:ln>
        </p:spPr>
      </p:cxnSp>
      <p:sp>
        <p:nvSpPr>
          <p:cNvPr id="23593" name="AutoShape 84"/>
          <p:cNvSpPr>
            <a:spLocks noChangeArrowheads="1"/>
          </p:cNvSpPr>
          <p:nvPr/>
        </p:nvSpPr>
        <p:spPr bwMode="auto">
          <a:xfrm>
            <a:off x="2590800" y="4572000"/>
            <a:ext cx="381000" cy="533400"/>
          </a:xfrm>
          <a:prstGeom prst="downArrow">
            <a:avLst>
              <a:gd name="adj1" fmla="val 50000"/>
              <a:gd name="adj2" fmla="val 3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23594" name="Rectangle 85"/>
          <p:cNvSpPr>
            <a:spLocks noChangeArrowheads="1"/>
          </p:cNvSpPr>
          <p:nvPr/>
        </p:nvSpPr>
        <p:spPr bwMode="auto">
          <a:xfrm>
            <a:off x="1600200" y="54864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23595" name="Text Box 87"/>
          <p:cNvSpPr txBox="1">
            <a:spLocks noChangeArrowheads="1"/>
          </p:cNvSpPr>
          <p:nvPr/>
        </p:nvSpPr>
        <p:spPr bwMode="auto">
          <a:xfrm>
            <a:off x="304800" y="55626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23596" name="Group 88"/>
          <p:cNvGrpSpPr>
            <a:grpSpLocks/>
          </p:cNvGrpSpPr>
          <p:nvPr/>
        </p:nvGrpSpPr>
        <p:grpSpPr bwMode="auto">
          <a:xfrm>
            <a:off x="2514600" y="5486400"/>
            <a:ext cx="1365250" cy="381000"/>
            <a:chOff x="1396" y="2928"/>
            <a:chExt cx="860" cy="240"/>
          </a:xfrm>
        </p:grpSpPr>
        <p:sp>
          <p:nvSpPr>
            <p:cNvPr id="23619" name="Rectangle 89"/>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3620" name="Rectangle 90"/>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23597" name="Group 91"/>
          <p:cNvGrpSpPr>
            <a:grpSpLocks/>
          </p:cNvGrpSpPr>
          <p:nvPr/>
        </p:nvGrpSpPr>
        <p:grpSpPr bwMode="auto">
          <a:xfrm>
            <a:off x="4343400" y="5486400"/>
            <a:ext cx="1365250" cy="381000"/>
            <a:chOff x="1396" y="2928"/>
            <a:chExt cx="860" cy="240"/>
          </a:xfrm>
        </p:grpSpPr>
        <p:sp>
          <p:nvSpPr>
            <p:cNvPr id="23617" name="Rectangle 92"/>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3618" name="Rectangle 93"/>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23598" name="Group 94"/>
          <p:cNvGrpSpPr>
            <a:grpSpLocks/>
          </p:cNvGrpSpPr>
          <p:nvPr/>
        </p:nvGrpSpPr>
        <p:grpSpPr bwMode="auto">
          <a:xfrm>
            <a:off x="6172200" y="5486400"/>
            <a:ext cx="1365250" cy="381000"/>
            <a:chOff x="1396" y="2928"/>
            <a:chExt cx="860" cy="240"/>
          </a:xfrm>
        </p:grpSpPr>
        <p:sp>
          <p:nvSpPr>
            <p:cNvPr id="23615" name="Rectangle 95"/>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3616" name="Rectangle 96"/>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23599" name="Oval 97"/>
          <p:cNvSpPr>
            <a:spLocks noChangeArrowheads="1"/>
          </p:cNvSpPr>
          <p:nvPr/>
        </p:nvSpPr>
        <p:spPr bwMode="auto">
          <a:xfrm>
            <a:off x="1676400" y="56388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3600" name="Oval 98"/>
          <p:cNvSpPr>
            <a:spLocks noChangeArrowheads="1"/>
          </p:cNvSpPr>
          <p:nvPr/>
        </p:nvSpPr>
        <p:spPr bwMode="auto">
          <a:xfrm>
            <a:off x="3657600" y="56388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3601" name="Oval 100"/>
          <p:cNvSpPr>
            <a:spLocks noChangeArrowheads="1"/>
          </p:cNvSpPr>
          <p:nvPr/>
        </p:nvSpPr>
        <p:spPr bwMode="auto">
          <a:xfrm>
            <a:off x="5486400" y="56388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3602" name="Line 101"/>
          <p:cNvSpPr>
            <a:spLocks noChangeShapeType="1"/>
          </p:cNvSpPr>
          <p:nvPr/>
        </p:nvSpPr>
        <p:spPr bwMode="auto">
          <a:xfrm>
            <a:off x="5562600" y="5715000"/>
            <a:ext cx="609600" cy="1588"/>
          </a:xfrm>
          <a:prstGeom prst="line">
            <a:avLst/>
          </a:prstGeom>
          <a:noFill/>
          <a:ln w="9525">
            <a:solidFill>
              <a:schemeClr val="tx1"/>
            </a:solidFill>
            <a:round/>
            <a:headEnd/>
            <a:tailEnd type="triangle" w="med" len="med"/>
          </a:ln>
        </p:spPr>
        <p:txBody>
          <a:bodyPr/>
          <a:lstStyle/>
          <a:p>
            <a:endParaRPr lang="ja-JP" altLang="en-US"/>
          </a:p>
        </p:txBody>
      </p:sp>
      <p:sp>
        <p:nvSpPr>
          <p:cNvPr id="23603" name="Line 102"/>
          <p:cNvSpPr>
            <a:spLocks noChangeShapeType="1"/>
          </p:cNvSpPr>
          <p:nvPr/>
        </p:nvSpPr>
        <p:spPr bwMode="auto">
          <a:xfrm flipV="1">
            <a:off x="7162800" y="5486400"/>
            <a:ext cx="381000" cy="381000"/>
          </a:xfrm>
          <a:prstGeom prst="line">
            <a:avLst/>
          </a:prstGeom>
          <a:noFill/>
          <a:ln w="9525">
            <a:solidFill>
              <a:schemeClr val="tx1"/>
            </a:solidFill>
            <a:round/>
            <a:headEnd/>
            <a:tailEnd/>
          </a:ln>
        </p:spPr>
        <p:txBody>
          <a:bodyPr/>
          <a:lstStyle/>
          <a:p>
            <a:endParaRPr lang="ja-JP" altLang="en-US"/>
          </a:p>
        </p:txBody>
      </p:sp>
      <p:sp>
        <p:nvSpPr>
          <p:cNvPr id="23604" name="Text Box 103"/>
          <p:cNvSpPr txBox="1">
            <a:spLocks noChangeArrowheads="1"/>
          </p:cNvSpPr>
          <p:nvPr/>
        </p:nvSpPr>
        <p:spPr bwMode="auto">
          <a:xfrm>
            <a:off x="6172200" y="5410200"/>
            <a:ext cx="876300" cy="457200"/>
          </a:xfrm>
          <a:prstGeom prst="rect">
            <a:avLst/>
          </a:prstGeom>
          <a:noFill/>
          <a:ln w="9525">
            <a:noFill/>
            <a:miter lim="800000"/>
            <a:headEnd/>
            <a:tailEnd/>
          </a:ln>
        </p:spPr>
        <p:txBody>
          <a:bodyPr wrap="none">
            <a:spAutoFit/>
          </a:bodyPr>
          <a:lstStyle/>
          <a:p>
            <a:r>
              <a:rPr lang="en-US" altLang="ja-JP">
                <a:latin typeface="Verdana" pitchFamily="34" charset="0"/>
              </a:rPr>
              <a:t>3.14</a:t>
            </a:r>
          </a:p>
        </p:txBody>
      </p:sp>
      <p:sp>
        <p:nvSpPr>
          <p:cNvPr id="23605" name="Text Box 104"/>
          <p:cNvSpPr txBox="1">
            <a:spLocks noChangeArrowheads="1"/>
          </p:cNvSpPr>
          <p:nvPr/>
        </p:nvSpPr>
        <p:spPr bwMode="auto">
          <a:xfrm>
            <a:off x="4343400" y="5486400"/>
            <a:ext cx="876300" cy="457200"/>
          </a:xfrm>
          <a:prstGeom prst="rect">
            <a:avLst/>
          </a:prstGeom>
          <a:noFill/>
          <a:ln w="9525">
            <a:noFill/>
            <a:miter lim="800000"/>
            <a:headEnd/>
            <a:tailEnd/>
          </a:ln>
        </p:spPr>
        <p:txBody>
          <a:bodyPr wrap="none">
            <a:spAutoFit/>
          </a:bodyPr>
          <a:lstStyle/>
          <a:p>
            <a:r>
              <a:rPr lang="en-US" altLang="ja-JP">
                <a:latin typeface="Verdana" pitchFamily="34" charset="0"/>
              </a:rPr>
              <a:t>2.71</a:t>
            </a:r>
          </a:p>
        </p:txBody>
      </p:sp>
      <p:sp>
        <p:nvSpPr>
          <p:cNvPr id="23606" name="Text Box 105"/>
          <p:cNvSpPr txBox="1">
            <a:spLocks noChangeArrowheads="1"/>
          </p:cNvSpPr>
          <p:nvPr/>
        </p:nvSpPr>
        <p:spPr bwMode="auto">
          <a:xfrm>
            <a:off x="2590800" y="5410200"/>
            <a:ext cx="876300" cy="457200"/>
          </a:xfrm>
          <a:prstGeom prst="rect">
            <a:avLst/>
          </a:prstGeom>
          <a:noFill/>
          <a:ln w="9525">
            <a:noFill/>
            <a:miter lim="800000"/>
            <a:headEnd/>
            <a:tailEnd/>
          </a:ln>
        </p:spPr>
        <p:txBody>
          <a:bodyPr wrap="none">
            <a:spAutoFit/>
          </a:bodyPr>
          <a:lstStyle/>
          <a:p>
            <a:r>
              <a:rPr lang="en-US" altLang="ja-JP">
                <a:latin typeface="Verdana" pitchFamily="34" charset="0"/>
              </a:rPr>
              <a:t>1.41</a:t>
            </a:r>
          </a:p>
        </p:txBody>
      </p:sp>
      <p:grpSp>
        <p:nvGrpSpPr>
          <p:cNvPr id="23607" name="Group 106"/>
          <p:cNvGrpSpPr>
            <a:grpSpLocks/>
          </p:cNvGrpSpPr>
          <p:nvPr/>
        </p:nvGrpSpPr>
        <p:grpSpPr bwMode="auto">
          <a:xfrm>
            <a:off x="3124200" y="6400800"/>
            <a:ext cx="1365250" cy="381000"/>
            <a:chOff x="1396" y="2928"/>
            <a:chExt cx="860" cy="240"/>
          </a:xfrm>
        </p:grpSpPr>
        <p:sp>
          <p:nvSpPr>
            <p:cNvPr id="23613" name="Rectangle 107"/>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3614" name="Rectangle 108"/>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23608" name="Text Box 109"/>
          <p:cNvSpPr txBox="1">
            <a:spLocks noChangeArrowheads="1"/>
          </p:cNvSpPr>
          <p:nvPr/>
        </p:nvSpPr>
        <p:spPr bwMode="auto">
          <a:xfrm>
            <a:off x="3200400" y="6400800"/>
            <a:ext cx="876300" cy="457200"/>
          </a:xfrm>
          <a:prstGeom prst="rect">
            <a:avLst/>
          </a:prstGeom>
          <a:noFill/>
          <a:ln w="9525">
            <a:noFill/>
            <a:miter lim="800000"/>
            <a:headEnd/>
            <a:tailEnd/>
          </a:ln>
        </p:spPr>
        <p:txBody>
          <a:bodyPr wrap="none">
            <a:spAutoFit/>
          </a:bodyPr>
          <a:lstStyle/>
          <a:p>
            <a:r>
              <a:rPr lang="en-US" altLang="ja-JP">
                <a:latin typeface="Verdana" pitchFamily="34" charset="0"/>
              </a:rPr>
              <a:t>2.23</a:t>
            </a:r>
          </a:p>
        </p:txBody>
      </p:sp>
      <p:sp>
        <p:nvSpPr>
          <p:cNvPr id="23609" name="Oval 110"/>
          <p:cNvSpPr>
            <a:spLocks noChangeArrowheads="1"/>
          </p:cNvSpPr>
          <p:nvPr/>
        </p:nvSpPr>
        <p:spPr bwMode="auto">
          <a:xfrm>
            <a:off x="4267200" y="6477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cxnSp>
        <p:nvCxnSpPr>
          <p:cNvPr id="23610" name="AutoShape 111"/>
          <p:cNvCxnSpPr>
            <a:cxnSpLocks noChangeShapeType="1"/>
          </p:cNvCxnSpPr>
          <p:nvPr/>
        </p:nvCxnSpPr>
        <p:spPr bwMode="auto">
          <a:xfrm flipH="1" flipV="1">
            <a:off x="4267200" y="5791200"/>
            <a:ext cx="152400" cy="800100"/>
          </a:xfrm>
          <a:prstGeom prst="curvedConnector5">
            <a:avLst>
              <a:gd name="adj1" fmla="val -150000"/>
              <a:gd name="adj2" fmla="val 42856"/>
              <a:gd name="adj3" fmla="val 250000"/>
            </a:avLst>
          </a:prstGeom>
          <a:noFill/>
          <a:ln w="9525">
            <a:solidFill>
              <a:schemeClr val="tx1"/>
            </a:solidFill>
            <a:round/>
            <a:headEnd/>
            <a:tailEnd type="triangle" w="med" len="med"/>
          </a:ln>
        </p:spPr>
      </p:cxnSp>
      <p:cxnSp>
        <p:nvCxnSpPr>
          <p:cNvPr id="23611" name="AutoShape 112"/>
          <p:cNvCxnSpPr>
            <a:cxnSpLocks noChangeShapeType="1"/>
            <a:stCxn id="23600" idx="4"/>
            <a:endCxn id="23613" idx="1"/>
          </p:cNvCxnSpPr>
          <p:nvPr/>
        </p:nvCxnSpPr>
        <p:spPr bwMode="auto">
          <a:xfrm rot="5400000">
            <a:off x="3028950" y="5886450"/>
            <a:ext cx="800100" cy="609600"/>
          </a:xfrm>
          <a:prstGeom prst="curvedConnector4">
            <a:avLst>
              <a:gd name="adj1" fmla="val 38097"/>
              <a:gd name="adj2" fmla="val 137500"/>
            </a:avLst>
          </a:prstGeom>
          <a:noFill/>
          <a:ln w="9525">
            <a:solidFill>
              <a:schemeClr val="tx1"/>
            </a:solidFill>
            <a:round/>
            <a:headEnd/>
            <a:tailEnd type="triangle" w="med" len="med"/>
          </a:ln>
        </p:spPr>
      </p:cxnSp>
      <p:sp>
        <p:nvSpPr>
          <p:cNvPr id="23612" name="Line 113"/>
          <p:cNvSpPr>
            <a:spLocks noChangeShapeType="1"/>
          </p:cNvSpPr>
          <p:nvPr/>
        </p:nvSpPr>
        <p:spPr bwMode="auto">
          <a:xfrm>
            <a:off x="1752600" y="5715000"/>
            <a:ext cx="685800" cy="1588"/>
          </a:xfrm>
          <a:prstGeom prst="line">
            <a:avLst/>
          </a:prstGeom>
          <a:noFill/>
          <a:ln w="9525">
            <a:solidFill>
              <a:schemeClr val="tx1"/>
            </a:solidFill>
            <a:round/>
            <a:headEnd/>
            <a:tailEnd type="triangle" w="med" len="med"/>
          </a:ln>
        </p:spPr>
        <p:txBody>
          <a:bodyPr/>
          <a:lstStyle/>
          <a:p>
            <a:endParaRPr lang="ja-JP"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番号プレースホルダ 5"/>
          <p:cNvSpPr>
            <a:spLocks noGrp="1"/>
          </p:cNvSpPr>
          <p:nvPr>
            <p:ph type="sldNum" sz="quarter" idx="12"/>
          </p:nvPr>
        </p:nvSpPr>
        <p:spPr>
          <a:noFill/>
        </p:spPr>
        <p:txBody>
          <a:bodyPr/>
          <a:lstStyle/>
          <a:p>
            <a:fld id="{D4AEDB1A-4076-492D-933C-07474FACDFCF}" type="slidenum">
              <a:rPr lang="en-US" altLang="ja-JP" smtClean="0"/>
              <a:pPr/>
              <a:t>14</a:t>
            </a:fld>
            <a:endParaRPr lang="en-US" altLang="ja-JP" smtClean="0"/>
          </a:p>
        </p:txBody>
      </p:sp>
      <p:sp>
        <p:nvSpPr>
          <p:cNvPr id="24579" name="Rectangle 2"/>
          <p:cNvSpPr>
            <a:spLocks noGrp="1" noChangeArrowheads="1"/>
          </p:cNvSpPr>
          <p:nvPr>
            <p:ph type="title"/>
          </p:nvPr>
        </p:nvSpPr>
        <p:spPr>
          <a:xfrm>
            <a:off x="609600" y="304800"/>
            <a:ext cx="7772400" cy="1143000"/>
          </a:xfrm>
        </p:spPr>
        <p:txBody>
          <a:bodyPr/>
          <a:lstStyle/>
          <a:p>
            <a:pPr eaLnBrk="1" hangingPunct="1"/>
            <a:r>
              <a:rPr lang="ja-JP" altLang="en-US" smtClean="0"/>
              <a:t>実現例</a:t>
            </a:r>
          </a:p>
        </p:txBody>
      </p:sp>
      <p:sp>
        <p:nvSpPr>
          <p:cNvPr id="24580" name="Text Box 4"/>
          <p:cNvSpPr txBox="1">
            <a:spLocks noChangeArrowheads="1"/>
          </p:cNvSpPr>
          <p:nvPr/>
        </p:nvSpPr>
        <p:spPr bwMode="auto">
          <a:xfrm>
            <a:off x="609600" y="1447800"/>
            <a:ext cx="7620000" cy="3387725"/>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a:t>
            </a:r>
            <a:r>
              <a:rPr lang="ja-JP" altLang="en-US">
                <a:latin typeface="Verdana" pitchFamily="34" charset="0"/>
              </a:rPr>
              <a:t>位置</a:t>
            </a:r>
            <a:r>
              <a:rPr lang="en-US" altLang="ja-JP">
                <a:latin typeface="Verdana" pitchFamily="34" charset="0"/>
              </a:rPr>
              <a:t>pos</a:t>
            </a:r>
            <a:r>
              <a:rPr lang="ja-JP" altLang="en-US">
                <a:latin typeface="Verdana" pitchFamily="34" charset="0"/>
              </a:rPr>
              <a:t>の後に新しいセルを挿入*</a:t>
            </a:r>
            <a:r>
              <a:rPr lang="en-US" altLang="ja-JP">
                <a:latin typeface="Verdana" pitchFamily="34" charset="0"/>
              </a:rPr>
              <a:t>/ </a:t>
            </a:r>
          </a:p>
          <a:p>
            <a:r>
              <a:rPr lang="en-US" altLang="ja-JP">
                <a:latin typeface="Verdana" pitchFamily="34" charset="0"/>
              </a:rPr>
              <a:t>void insert(Cell * pos,double x)</a:t>
            </a:r>
          </a:p>
          <a:p>
            <a:r>
              <a:rPr lang="en-US" altLang="ja-JP">
                <a:latin typeface="Verdana" pitchFamily="34" charset="0"/>
              </a:rPr>
              <a:t>{</a:t>
            </a:r>
          </a:p>
          <a:p>
            <a:r>
              <a:rPr lang="en-US" altLang="ja-JP">
                <a:latin typeface="Verdana" pitchFamily="34" charset="0"/>
              </a:rPr>
              <a:t>	Cell *new=(Cell *)malloc(sizeof(Cell));</a:t>
            </a:r>
          </a:p>
          <a:p>
            <a:r>
              <a:rPr lang="en-US" altLang="ja-JP">
                <a:latin typeface="Verdana" pitchFamily="34" charset="0"/>
              </a:rPr>
              <a:t>	new-&gt;data=x;</a:t>
            </a:r>
          </a:p>
          <a:p>
            <a:r>
              <a:rPr lang="en-US" altLang="ja-JP">
                <a:latin typeface="Verdana" pitchFamily="34" charset="0"/>
              </a:rPr>
              <a:t>	new-&gt;next=pos-&gt;next;</a:t>
            </a:r>
          </a:p>
          <a:p>
            <a:r>
              <a:rPr lang="en-US" altLang="ja-JP">
                <a:latin typeface="Verdana" pitchFamily="34" charset="0"/>
              </a:rPr>
              <a:t>	pos-&gt;next=new;</a:t>
            </a:r>
          </a:p>
          <a:p>
            <a:r>
              <a:rPr lang="en-US" altLang="ja-JP">
                <a:latin typeface="Verdana" pitchFamily="34" charset="0"/>
              </a:rPr>
              <a:t>	retun;</a:t>
            </a:r>
          </a:p>
          <a:p>
            <a:r>
              <a:rPr lang="en-US" altLang="ja-JP">
                <a:latin typeface="Verdana" pitchFamily="34" charset="0"/>
              </a:rPr>
              <a:t>}</a:t>
            </a:r>
            <a:r>
              <a:rPr lang="ja-JP" altLang="en-US">
                <a:latin typeface="Verdana" pitchFamily="34" charset="0"/>
              </a:rPr>
              <a:t>；</a:t>
            </a:r>
          </a:p>
        </p:txBody>
      </p:sp>
      <p:sp>
        <p:nvSpPr>
          <p:cNvPr id="24581" name="AutoShape 8"/>
          <p:cNvSpPr>
            <a:spLocks noChangeArrowheads="1"/>
          </p:cNvSpPr>
          <p:nvPr/>
        </p:nvSpPr>
        <p:spPr bwMode="auto">
          <a:xfrm>
            <a:off x="1447800" y="5029200"/>
            <a:ext cx="4800600" cy="1600200"/>
          </a:xfrm>
          <a:prstGeom prst="wedgeRoundRectCallout">
            <a:avLst>
              <a:gd name="adj1" fmla="val -24338"/>
              <a:gd name="adj2" fmla="val -95236"/>
              <a:gd name="adj3" fmla="val 16667"/>
            </a:avLst>
          </a:prstGeom>
          <a:solidFill>
            <a:schemeClr val="hlink"/>
          </a:solidFill>
          <a:ln w="9525">
            <a:solidFill>
              <a:schemeClr val="tx1"/>
            </a:solidFill>
            <a:miter lim="800000"/>
            <a:headEnd/>
            <a:tailEnd/>
          </a:ln>
        </p:spPr>
        <p:txBody>
          <a:bodyPr/>
          <a:lstStyle/>
          <a:p>
            <a:pPr algn="ctr"/>
            <a:endParaRPr lang="ja-JP" altLang="ja-JP">
              <a:solidFill>
                <a:schemeClr val="hlink"/>
              </a:solidFill>
            </a:endParaRPr>
          </a:p>
        </p:txBody>
      </p:sp>
      <p:sp>
        <p:nvSpPr>
          <p:cNvPr id="24582" name="Text Box 9"/>
          <p:cNvSpPr txBox="1">
            <a:spLocks noChangeArrowheads="1"/>
          </p:cNvSpPr>
          <p:nvPr/>
        </p:nvSpPr>
        <p:spPr bwMode="auto">
          <a:xfrm>
            <a:off x="1676400" y="5105400"/>
            <a:ext cx="4419600" cy="1187450"/>
          </a:xfrm>
          <a:prstGeom prst="rect">
            <a:avLst/>
          </a:prstGeom>
          <a:noFill/>
          <a:ln w="9525">
            <a:noFill/>
            <a:miter lim="800000"/>
            <a:headEnd/>
            <a:tailEnd/>
          </a:ln>
        </p:spPr>
        <p:txBody>
          <a:bodyPr>
            <a:spAutoFit/>
          </a:bodyPr>
          <a:lstStyle/>
          <a:p>
            <a:r>
              <a:rPr lang="ja-JP" altLang="en-US"/>
              <a:t>ポインタにはアドレスが保持してあることに注意して更新の順序を考えること。</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スライド番号プレースホルダ 5"/>
          <p:cNvSpPr>
            <a:spLocks noGrp="1"/>
          </p:cNvSpPr>
          <p:nvPr>
            <p:ph type="sldNum" sz="quarter" idx="12"/>
          </p:nvPr>
        </p:nvSpPr>
        <p:spPr>
          <a:noFill/>
        </p:spPr>
        <p:txBody>
          <a:bodyPr/>
          <a:lstStyle/>
          <a:p>
            <a:fld id="{77865B41-B8BA-4EA1-8A84-3567F1CF7949}" type="slidenum">
              <a:rPr lang="en-US" altLang="ja-JP" smtClean="0"/>
              <a:pPr/>
              <a:t>15</a:t>
            </a:fld>
            <a:endParaRPr lang="en-US" altLang="ja-JP" smtClean="0"/>
          </a:p>
        </p:txBody>
      </p:sp>
      <p:sp>
        <p:nvSpPr>
          <p:cNvPr id="1029" name="Rectangle 2"/>
          <p:cNvSpPr>
            <a:spLocks noGrp="1" noChangeArrowheads="1"/>
          </p:cNvSpPr>
          <p:nvPr>
            <p:ph type="title"/>
          </p:nvPr>
        </p:nvSpPr>
        <p:spPr/>
        <p:txBody>
          <a:bodyPr/>
          <a:lstStyle/>
          <a:p>
            <a:pPr eaLnBrk="1" hangingPunct="1"/>
            <a:r>
              <a:rPr lang="ja-JP" altLang="en-US" smtClean="0"/>
              <a:t>連結リストへの挿入の計算量</a:t>
            </a:r>
          </a:p>
        </p:txBody>
      </p:sp>
      <p:sp>
        <p:nvSpPr>
          <p:cNvPr id="1030" name="Rectangle 84"/>
          <p:cNvSpPr>
            <a:spLocks noGrp="1" noChangeArrowheads="1"/>
          </p:cNvSpPr>
          <p:nvPr>
            <p:ph type="body" idx="1"/>
          </p:nvPr>
        </p:nvSpPr>
        <p:spPr/>
        <p:txBody>
          <a:bodyPr/>
          <a:lstStyle/>
          <a:p>
            <a:pPr eaLnBrk="1" hangingPunct="1">
              <a:lnSpc>
                <a:spcPct val="90000"/>
              </a:lnSpc>
            </a:pPr>
            <a:r>
              <a:rPr lang="ja-JP" altLang="en-US" smtClean="0"/>
              <a:t>定数回の代入演算を行っているだけであるので、１回あたりの時間計算量は、</a:t>
            </a:r>
          </a:p>
          <a:p>
            <a:pPr eaLnBrk="1" hangingPunct="1">
              <a:lnSpc>
                <a:spcPct val="90000"/>
              </a:lnSpc>
              <a:buFontTx/>
              <a:buNone/>
            </a:pPr>
            <a:r>
              <a:rPr lang="ja-JP" altLang="en-US" smtClean="0"/>
              <a:t>　　　　　　　　　　　時間</a:t>
            </a:r>
          </a:p>
          <a:p>
            <a:pPr eaLnBrk="1" hangingPunct="1">
              <a:lnSpc>
                <a:spcPct val="90000"/>
              </a:lnSpc>
              <a:buFontTx/>
              <a:buNone/>
            </a:pPr>
            <a:r>
              <a:rPr lang="ja-JP" altLang="en-US" smtClean="0"/>
              <a:t>　である。</a:t>
            </a:r>
          </a:p>
          <a:p>
            <a:pPr eaLnBrk="1" hangingPunct="1">
              <a:lnSpc>
                <a:spcPct val="90000"/>
              </a:lnSpc>
            </a:pPr>
            <a:r>
              <a:rPr lang="ja-JP" altLang="en-US" smtClean="0"/>
              <a:t>（ｎデータが整列してある配列に、整列を保ったまま挿入する時間計算量は、１回あたり、</a:t>
            </a:r>
          </a:p>
          <a:p>
            <a:pPr eaLnBrk="1" hangingPunct="1">
              <a:lnSpc>
                <a:spcPct val="90000"/>
              </a:lnSpc>
              <a:buFontTx/>
              <a:buNone/>
            </a:pPr>
            <a:r>
              <a:rPr lang="ja-JP" altLang="en-US" smtClean="0"/>
              <a:t>　　　　　　　　　　　時間</a:t>
            </a:r>
          </a:p>
          <a:p>
            <a:pPr eaLnBrk="1" hangingPunct="1">
              <a:lnSpc>
                <a:spcPct val="90000"/>
              </a:lnSpc>
              <a:buFontTx/>
              <a:buNone/>
            </a:pPr>
            <a:r>
              <a:rPr lang="ja-JP" altLang="en-US" smtClean="0"/>
              <a:t>　であることに注意する。）</a:t>
            </a:r>
          </a:p>
        </p:txBody>
      </p:sp>
      <p:graphicFrame>
        <p:nvGraphicFramePr>
          <p:cNvPr id="1026" name="Object 85"/>
          <p:cNvGraphicFramePr>
            <a:graphicFrameLocks noChangeAspect="1"/>
          </p:cNvGraphicFramePr>
          <p:nvPr/>
        </p:nvGraphicFramePr>
        <p:xfrm>
          <a:off x="2438400" y="2819400"/>
          <a:ext cx="1219200" cy="812800"/>
        </p:xfrm>
        <a:graphic>
          <a:graphicData uri="http://schemas.openxmlformats.org/presentationml/2006/ole">
            <p:oleObj spid="_x0000_s1026" name="Equation" r:id="rId3" imgW="304560" imgH="203040" progId="Equation.DSMT4">
              <p:embed/>
            </p:oleObj>
          </a:graphicData>
        </a:graphic>
      </p:graphicFrame>
      <p:graphicFrame>
        <p:nvGraphicFramePr>
          <p:cNvPr id="1027" name="Object 86"/>
          <p:cNvGraphicFramePr>
            <a:graphicFrameLocks noChangeAspect="1"/>
          </p:cNvGraphicFramePr>
          <p:nvPr/>
        </p:nvGraphicFramePr>
        <p:xfrm>
          <a:off x="2286000" y="5286375"/>
          <a:ext cx="1143000" cy="677863"/>
        </p:xfrm>
        <a:graphic>
          <a:graphicData uri="http://schemas.openxmlformats.org/presentationml/2006/ole">
            <p:oleObj spid="_x0000_s1027" name="Equation" r:id="rId4" imgW="342720" imgH="203040" progId="Equation.DSMT4">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番号プレースホルダ 4"/>
          <p:cNvSpPr>
            <a:spLocks noGrp="1"/>
          </p:cNvSpPr>
          <p:nvPr>
            <p:ph type="sldNum" sz="quarter" idx="12"/>
          </p:nvPr>
        </p:nvSpPr>
        <p:spPr>
          <a:noFill/>
        </p:spPr>
        <p:txBody>
          <a:bodyPr/>
          <a:lstStyle/>
          <a:p>
            <a:fld id="{E8312600-FDD6-4C7B-BAEB-0B75EEA291AF}" type="slidenum">
              <a:rPr lang="en-US" altLang="ja-JP" smtClean="0"/>
              <a:pPr/>
              <a:t>16</a:t>
            </a:fld>
            <a:endParaRPr lang="en-US" altLang="ja-JP" smtClean="0"/>
          </a:p>
        </p:txBody>
      </p:sp>
      <p:sp>
        <p:nvSpPr>
          <p:cNvPr id="25603" name="Rectangle 2"/>
          <p:cNvSpPr>
            <a:spLocks noGrp="1" noChangeArrowheads="1"/>
          </p:cNvSpPr>
          <p:nvPr>
            <p:ph type="title"/>
          </p:nvPr>
        </p:nvSpPr>
        <p:spPr>
          <a:xfrm>
            <a:off x="457200" y="304800"/>
            <a:ext cx="7772400" cy="1143000"/>
          </a:xfrm>
        </p:spPr>
        <p:txBody>
          <a:bodyPr/>
          <a:lstStyle/>
          <a:p>
            <a:pPr eaLnBrk="1" hangingPunct="1"/>
            <a:r>
              <a:rPr lang="ja-JP" altLang="en-US" smtClean="0"/>
              <a:t>連結リストからのデータ削除</a:t>
            </a:r>
          </a:p>
        </p:txBody>
      </p:sp>
      <p:sp>
        <p:nvSpPr>
          <p:cNvPr id="25604" name="Rectangle 139"/>
          <p:cNvSpPr>
            <a:spLocks noChangeArrowheads="1"/>
          </p:cNvSpPr>
          <p:nvPr/>
        </p:nvSpPr>
        <p:spPr bwMode="auto">
          <a:xfrm>
            <a:off x="1828800" y="13716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25605" name="Text Box 140"/>
          <p:cNvSpPr txBox="1">
            <a:spLocks noChangeArrowheads="1"/>
          </p:cNvSpPr>
          <p:nvPr/>
        </p:nvSpPr>
        <p:spPr bwMode="auto">
          <a:xfrm>
            <a:off x="533400" y="14478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25606" name="Group 141"/>
          <p:cNvGrpSpPr>
            <a:grpSpLocks/>
          </p:cNvGrpSpPr>
          <p:nvPr/>
        </p:nvGrpSpPr>
        <p:grpSpPr bwMode="auto">
          <a:xfrm>
            <a:off x="2743200" y="1371600"/>
            <a:ext cx="1365250" cy="381000"/>
            <a:chOff x="1396" y="2928"/>
            <a:chExt cx="860" cy="240"/>
          </a:xfrm>
        </p:grpSpPr>
        <p:sp>
          <p:nvSpPr>
            <p:cNvPr id="25656" name="Rectangle 142"/>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5657" name="Rectangle 143"/>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25607" name="Group 144"/>
          <p:cNvGrpSpPr>
            <a:grpSpLocks/>
          </p:cNvGrpSpPr>
          <p:nvPr/>
        </p:nvGrpSpPr>
        <p:grpSpPr bwMode="auto">
          <a:xfrm>
            <a:off x="4572000" y="1371600"/>
            <a:ext cx="1365250" cy="381000"/>
            <a:chOff x="1396" y="2928"/>
            <a:chExt cx="860" cy="240"/>
          </a:xfrm>
        </p:grpSpPr>
        <p:sp>
          <p:nvSpPr>
            <p:cNvPr id="25654" name="Rectangle 145"/>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5655" name="Rectangle 146"/>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25608" name="Group 147"/>
          <p:cNvGrpSpPr>
            <a:grpSpLocks/>
          </p:cNvGrpSpPr>
          <p:nvPr/>
        </p:nvGrpSpPr>
        <p:grpSpPr bwMode="auto">
          <a:xfrm>
            <a:off x="6400800" y="1371600"/>
            <a:ext cx="1365250" cy="381000"/>
            <a:chOff x="1396" y="2928"/>
            <a:chExt cx="860" cy="240"/>
          </a:xfrm>
        </p:grpSpPr>
        <p:sp>
          <p:nvSpPr>
            <p:cNvPr id="25652" name="Rectangle 148"/>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5653" name="Rectangle 149"/>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25609" name="Oval 150"/>
          <p:cNvSpPr>
            <a:spLocks noChangeArrowheads="1"/>
          </p:cNvSpPr>
          <p:nvPr/>
        </p:nvSpPr>
        <p:spPr bwMode="auto">
          <a:xfrm>
            <a:off x="1905000" y="152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5610" name="Oval 151"/>
          <p:cNvSpPr>
            <a:spLocks noChangeArrowheads="1"/>
          </p:cNvSpPr>
          <p:nvPr/>
        </p:nvSpPr>
        <p:spPr bwMode="auto">
          <a:xfrm>
            <a:off x="3886200" y="152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5611" name="Oval 152"/>
          <p:cNvSpPr>
            <a:spLocks noChangeArrowheads="1"/>
          </p:cNvSpPr>
          <p:nvPr/>
        </p:nvSpPr>
        <p:spPr bwMode="auto">
          <a:xfrm>
            <a:off x="5715000" y="152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5612" name="Line 153"/>
          <p:cNvSpPr>
            <a:spLocks noChangeShapeType="1"/>
          </p:cNvSpPr>
          <p:nvPr/>
        </p:nvSpPr>
        <p:spPr bwMode="auto">
          <a:xfrm>
            <a:off x="5791200" y="1600200"/>
            <a:ext cx="609600" cy="1588"/>
          </a:xfrm>
          <a:prstGeom prst="line">
            <a:avLst/>
          </a:prstGeom>
          <a:noFill/>
          <a:ln w="9525">
            <a:solidFill>
              <a:schemeClr val="tx1"/>
            </a:solidFill>
            <a:round/>
            <a:headEnd/>
            <a:tailEnd type="triangle" w="med" len="med"/>
          </a:ln>
        </p:spPr>
        <p:txBody>
          <a:bodyPr/>
          <a:lstStyle/>
          <a:p>
            <a:endParaRPr lang="ja-JP" altLang="en-US"/>
          </a:p>
        </p:txBody>
      </p:sp>
      <p:sp>
        <p:nvSpPr>
          <p:cNvPr id="25613" name="Line 154"/>
          <p:cNvSpPr>
            <a:spLocks noChangeShapeType="1"/>
          </p:cNvSpPr>
          <p:nvPr/>
        </p:nvSpPr>
        <p:spPr bwMode="auto">
          <a:xfrm flipV="1">
            <a:off x="7391400" y="1371600"/>
            <a:ext cx="381000" cy="381000"/>
          </a:xfrm>
          <a:prstGeom prst="line">
            <a:avLst/>
          </a:prstGeom>
          <a:noFill/>
          <a:ln w="9525">
            <a:solidFill>
              <a:schemeClr val="tx1"/>
            </a:solidFill>
            <a:round/>
            <a:headEnd/>
            <a:tailEnd/>
          </a:ln>
        </p:spPr>
        <p:txBody>
          <a:bodyPr/>
          <a:lstStyle/>
          <a:p>
            <a:endParaRPr lang="ja-JP" altLang="en-US"/>
          </a:p>
        </p:txBody>
      </p:sp>
      <p:sp>
        <p:nvSpPr>
          <p:cNvPr id="25614" name="Text Box 155"/>
          <p:cNvSpPr txBox="1">
            <a:spLocks noChangeArrowheads="1"/>
          </p:cNvSpPr>
          <p:nvPr/>
        </p:nvSpPr>
        <p:spPr bwMode="auto">
          <a:xfrm>
            <a:off x="6477000" y="1371600"/>
            <a:ext cx="876300" cy="457200"/>
          </a:xfrm>
          <a:prstGeom prst="rect">
            <a:avLst/>
          </a:prstGeom>
          <a:noFill/>
          <a:ln w="9525">
            <a:noFill/>
            <a:miter lim="800000"/>
            <a:headEnd/>
            <a:tailEnd/>
          </a:ln>
        </p:spPr>
        <p:txBody>
          <a:bodyPr wrap="none">
            <a:spAutoFit/>
          </a:bodyPr>
          <a:lstStyle/>
          <a:p>
            <a:r>
              <a:rPr lang="en-US" altLang="ja-JP">
                <a:latin typeface="Verdana" pitchFamily="34" charset="0"/>
              </a:rPr>
              <a:t>3.14</a:t>
            </a:r>
          </a:p>
        </p:txBody>
      </p:sp>
      <p:sp>
        <p:nvSpPr>
          <p:cNvPr id="25615" name="Text Box 156"/>
          <p:cNvSpPr txBox="1">
            <a:spLocks noChangeArrowheads="1"/>
          </p:cNvSpPr>
          <p:nvPr/>
        </p:nvSpPr>
        <p:spPr bwMode="auto">
          <a:xfrm>
            <a:off x="4686300" y="1371600"/>
            <a:ext cx="876300" cy="457200"/>
          </a:xfrm>
          <a:prstGeom prst="rect">
            <a:avLst/>
          </a:prstGeom>
          <a:noFill/>
          <a:ln w="9525">
            <a:noFill/>
            <a:miter lim="800000"/>
            <a:headEnd/>
            <a:tailEnd/>
          </a:ln>
        </p:spPr>
        <p:txBody>
          <a:bodyPr wrap="none">
            <a:spAutoFit/>
          </a:bodyPr>
          <a:lstStyle/>
          <a:p>
            <a:r>
              <a:rPr lang="en-US" altLang="ja-JP">
                <a:latin typeface="Verdana" pitchFamily="34" charset="0"/>
              </a:rPr>
              <a:t>2.71</a:t>
            </a:r>
          </a:p>
        </p:txBody>
      </p:sp>
      <p:sp>
        <p:nvSpPr>
          <p:cNvPr id="25616" name="Text Box 157"/>
          <p:cNvSpPr txBox="1">
            <a:spLocks noChangeArrowheads="1"/>
          </p:cNvSpPr>
          <p:nvPr/>
        </p:nvSpPr>
        <p:spPr bwMode="auto">
          <a:xfrm>
            <a:off x="2743200" y="1371600"/>
            <a:ext cx="876300" cy="457200"/>
          </a:xfrm>
          <a:prstGeom prst="rect">
            <a:avLst/>
          </a:prstGeom>
          <a:noFill/>
          <a:ln w="9525">
            <a:noFill/>
            <a:miter lim="800000"/>
            <a:headEnd/>
            <a:tailEnd/>
          </a:ln>
        </p:spPr>
        <p:txBody>
          <a:bodyPr wrap="none">
            <a:spAutoFit/>
          </a:bodyPr>
          <a:lstStyle/>
          <a:p>
            <a:r>
              <a:rPr lang="en-US" altLang="ja-JP">
                <a:latin typeface="Verdana" pitchFamily="34" charset="0"/>
              </a:rPr>
              <a:t>1.41</a:t>
            </a:r>
          </a:p>
        </p:txBody>
      </p:sp>
      <p:grpSp>
        <p:nvGrpSpPr>
          <p:cNvPr id="25617" name="Group 158"/>
          <p:cNvGrpSpPr>
            <a:grpSpLocks/>
          </p:cNvGrpSpPr>
          <p:nvPr/>
        </p:nvGrpSpPr>
        <p:grpSpPr bwMode="auto">
          <a:xfrm>
            <a:off x="3352800" y="2286000"/>
            <a:ext cx="1365250" cy="381000"/>
            <a:chOff x="1396" y="2928"/>
            <a:chExt cx="860" cy="240"/>
          </a:xfrm>
        </p:grpSpPr>
        <p:sp>
          <p:nvSpPr>
            <p:cNvPr id="25650" name="Rectangle 159"/>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5651" name="Rectangle 160"/>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25618" name="Oval 161"/>
          <p:cNvSpPr>
            <a:spLocks noChangeArrowheads="1"/>
          </p:cNvSpPr>
          <p:nvPr/>
        </p:nvSpPr>
        <p:spPr bwMode="auto">
          <a:xfrm>
            <a:off x="4495800" y="2362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cxnSp>
        <p:nvCxnSpPr>
          <p:cNvPr id="25619" name="AutoShape 162"/>
          <p:cNvCxnSpPr>
            <a:cxnSpLocks noChangeShapeType="1"/>
          </p:cNvCxnSpPr>
          <p:nvPr/>
        </p:nvCxnSpPr>
        <p:spPr bwMode="auto">
          <a:xfrm flipH="1" flipV="1">
            <a:off x="4495800" y="1676400"/>
            <a:ext cx="152400" cy="800100"/>
          </a:xfrm>
          <a:prstGeom prst="curvedConnector5">
            <a:avLst>
              <a:gd name="adj1" fmla="val -150000"/>
              <a:gd name="adj2" fmla="val 42856"/>
              <a:gd name="adj3" fmla="val 250000"/>
            </a:avLst>
          </a:prstGeom>
          <a:noFill/>
          <a:ln w="9525">
            <a:solidFill>
              <a:schemeClr val="tx1"/>
            </a:solidFill>
            <a:round/>
            <a:headEnd/>
            <a:tailEnd type="triangle" w="med" len="med"/>
          </a:ln>
        </p:spPr>
      </p:cxnSp>
      <p:cxnSp>
        <p:nvCxnSpPr>
          <p:cNvPr id="25620" name="AutoShape 163"/>
          <p:cNvCxnSpPr>
            <a:cxnSpLocks noChangeShapeType="1"/>
            <a:stCxn id="25610" idx="4"/>
            <a:endCxn id="25650" idx="1"/>
          </p:cNvCxnSpPr>
          <p:nvPr/>
        </p:nvCxnSpPr>
        <p:spPr bwMode="auto">
          <a:xfrm rot="5400000">
            <a:off x="3257550" y="1771650"/>
            <a:ext cx="800100" cy="609600"/>
          </a:xfrm>
          <a:prstGeom prst="curvedConnector4">
            <a:avLst>
              <a:gd name="adj1" fmla="val 38097"/>
              <a:gd name="adj2" fmla="val 137500"/>
            </a:avLst>
          </a:prstGeom>
          <a:noFill/>
          <a:ln w="9525">
            <a:solidFill>
              <a:schemeClr val="tx1"/>
            </a:solidFill>
            <a:round/>
            <a:headEnd/>
            <a:tailEnd type="triangle" w="med" len="med"/>
          </a:ln>
        </p:spPr>
      </p:cxnSp>
      <p:sp>
        <p:nvSpPr>
          <p:cNvPr id="25621" name="Line 164"/>
          <p:cNvSpPr>
            <a:spLocks noChangeShapeType="1"/>
          </p:cNvSpPr>
          <p:nvPr/>
        </p:nvSpPr>
        <p:spPr bwMode="auto">
          <a:xfrm>
            <a:off x="1981200" y="1600200"/>
            <a:ext cx="685800" cy="1588"/>
          </a:xfrm>
          <a:prstGeom prst="line">
            <a:avLst/>
          </a:prstGeom>
          <a:noFill/>
          <a:ln w="9525">
            <a:solidFill>
              <a:schemeClr val="tx1"/>
            </a:solidFill>
            <a:round/>
            <a:headEnd/>
            <a:tailEnd type="triangle" w="med" len="med"/>
          </a:ln>
        </p:spPr>
        <p:txBody>
          <a:bodyPr/>
          <a:lstStyle/>
          <a:p>
            <a:endParaRPr lang="ja-JP" altLang="en-US"/>
          </a:p>
        </p:txBody>
      </p:sp>
      <p:sp>
        <p:nvSpPr>
          <p:cNvPr id="25622" name="Text Box 165"/>
          <p:cNvSpPr txBox="1">
            <a:spLocks noChangeArrowheads="1"/>
          </p:cNvSpPr>
          <p:nvPr/>
        </p:nvSpPr>
        <p:spPr bwMode="auto">
          <a:xfrm>
            <a:off x="3352800" y="2286000"/>
            <a:ext cx="876300" cy="457200"/>
          </a:xfrm>
          <a:prstGeom prst="rect">
            <a:avLst/>
          </a:prstGeom>
          <a:noFill/>
          <a:ln w="9525">
            <a:noFill/>
            <a:miter lim="800000"/>
            <a:headEnd/>
            <a:tailEnd/>
          </a:ln>
        </p:spPr>
        <p:txBody>
          <a:bodyPr wrap="none">
            <a:spAutoFit/>
          </a:bodyPr>
          <a:lstStyle/>
          <a:p>
            <a:r>
              <a:rPr lang="en-US" altLang="ja-JP">
                <a:latin typeface="Verdana" pitchFamily="34" charset="0"/>
              </a:rPr>
              <a:t>2.23</a:t>
            </a:r>
          </a:p>
        </p:txBody>
      </p:sp>
      <p:sp>
        <p:nvSpPr>
          <p:cNvPr id="25623" name="Rectangle 166"/>
          <p:cNvSpPr>
            <a:spLocks noChangeArrowheads="1"/>
          </p:cNvSpPr>
          <p:nvPr/>
        </p:nvSpPr>
        <p:spPr bwMode="auto">
          <a:xfrm>
            <a:off x="1905000" y="33528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25624" name="Text Box 167"/>
          <p:cNvSpPr txBox="1">
            <a:spLocks noChangeArrowheads="1"/>
          </p:cNvSpPr>
          <p:nvPr/>
        </p:nvSpPr>
        <p:spPr bwMode="auto">
          <a:xfrm>
            <a:off x="609600" y="34290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25625" name="Group 168"/>
          <p:cNvGrpSpPr>
            <a:grpSpLocks/>
          </p:cNvGrpSpPr>
          <p:nvPr/>
        </p:nvGrpSpPr>
        <p:grpSpPr bwMode="auto">
          <a:xfrm>
            <a:off x="2819400" y="3352800"/>
            <a:ext cx="1365250" cy="381000"/>
            <a:chOff x="1396" y="2928"/>
            <a:chExt cx="860" cy="240"/>
          </a:xfrm>
        </p:grpSpPr>
        <p:sp>
          <p:nvSpPr>
            <p:cNvPr id="25648" name="Rectangle 169"/>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5649" name="Rectangle 170"/>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25626" name="Group 171"/>
          <p:cNvGrpSpPr>
            <a:grpSpLocks/>
          </p:cNvGrpSpPr>
          <p:nvPr/>
        </p:nvGrpSpPr>
        <p:grpSpPr bwMode="auto">
          <a:xfrm>
            <a:off x="4648200" y="3352800"/>
            <a:ext cx="1365250" cy="381000"/>
            <a:chOff x="1396" y="2928"/>
            <a:chExt cx="860" cy="240"/>
          </a:xfrm>
        </p:grpSpPr>
        <p:sp>
          <p:nvSpPr>
            <p:cNvPr id="25646" name="Rectangle 172"/>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5647" name="Rectangle 173"/>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25627" name="Group 174"/>
          <p:cNvGrpSpPr>
            <a:grpSpLocks/>
          </p:cNvGrpSpPr>
          <p:nvPr/>
        </p:nvGrpSpPr>
        <p:grpSpPr bwMode="auto">
          <a:xfrm>
            <a:off x="6477000" y="3352800"/>
            <a:ext cx="1365250" cy="381000"/>
            <a:chOff x="1396" y="2928"/>
            <a:chExt cx="860" cy="240"/>
          </a:xfrm>
        </p:grpSpPr>
        <p:sp>
          <p:nvSpPr>
            <p:cNvPr id="25644" name="Rectangle 175"/>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5645" name="Rectangle 176"/>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25628" name="Oval 177"/>
          <p:cNvSpPr>
            <a:spLocks noChangeArrowheads="1"/>
          </p:cNvSpPr>
          <p:nvPr/>
        </p:nvSpPr>
        <p:spPr bwMode="auto">
          <a:xfrm>
            <a:off x="1981200" y="3505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5629" name="Oval 178"/>
          <p:cNvSpPr>
            <a:spLocks noChangeArrowheads="1"/>
          </p:cNvSpPr>
          <p:nvPr/>
        </p:nvSpPr>
        <p:spPr bwMode="auto">
          <a:xfrm>
            <a:off x="3962400" y="3505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5630" name="Oval 179"/>
          <p:cNvSpPr>
            <a:spLocks noChangeArrowheads="1"/>
          </p:cNvSpPr>
          <p:nvPr/>
        </p:nvSpPr>
        <p:spPr bwMode="auto">
          <a:xfrm>
            <a:off x="5791200" y="3505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5631" name="Line 180"/>
          <p:cNvSpPr>
            <a:spLocks noChangeShapeType="1"/>
          </p:cNvSpPr>
          <p:nvPr/>
        </p:nvSpPr>
        <p:spPr bwMode="auto">
          <a:xfrm>
            <a:off x="5867400" y="3581400"/>
            <a:ext cx="609600" cy="1588"/>
          </a:xfrm>
          <a:prstGeom prst="line">
            <a:avLst/>
          </a:prstGeom>
          <a:noFill/>
          <a:ln w="9525">
            <a:solidFill>
              <a:schemeClr val="tx1"/>
            </a:solidFill>
            <a:round/>
            <a:headEnd/>
            <a:tailEnd type="triangle" w="med" len="med"/>
          </a:ln>
        </p:spPr>
        <p:txBody>
          <a:bodyPr/>
          <a:lstStyle/>
          <a:p>
            <a:endParaRPr lang="ja-JP" altLang="en-US"/>
          </a:p>
        </p:txBody>
      </p:sp>
      <p:sp>
        <p:nvSpPr>
          <p:cNvPr id="25632" name="Line 181"/>
          <p:cNvSpPr>
            <a:spLocks noChangeShapeType="1"/>
          </p:cNvSpPr>
          <p:nvPr/>
        </p:nvSpPr>
        <p:spPr bwMode="auto">
          <a:xfrm flipV="1">
            <a:off x="7467600" y="3352800"/>
            <a:ext cx="381000" cy="381000"/>
          </a:xfrm>
          <a:prstGeom prst="line">
            <a:avLst/>
          </a:prstGeom>
          <a:noFill/>
          <a:ln w="9525">
            <a:solidFill>
              <a:schemeClr val="tx1"/>
            </a:solidFill>
            <a:round/>
            <a:headEnd/>
            <a:tailEnd/>
          </a:ln>
        </p:spPr>
        <p:txBody>
          <a:bodyPr/>
          <a:lstStyle/>
          <a:p>
            <a:endParaRPr lang="ja-JP" altLang="en-US"/>
          </a:p>
        </p:txBody>
      </p:sp>
      <p:sp>
        <p:nvSpPr>
          <p:cNvPr id="25633" name="Text Box 182"/>
          <p:cNvSpPr txBox="1">
            <a:spLocks noChangeArrowheads="1"/>
          </p:cNvSpPr>
          <p:nvPr/>
        </p:nvSpPr>
        <p:spPr bwMode="auto">
          <a:xfrm>
            <a:off x="6553200" y="3352800"/>
            <a:ext cx="876300" cy="457200"/>
          </a:xfrm>
          <a:prstGeom prst="rect">
            <a:avLst/>
          </a:prstGeom>
          <a:noFill/>
          <a:ln w="9525">
            <a:noFill/>
            <a:miter lim="800000"/>
            <a:headEnd/>
            <a:tailEnd/>
          </a:ln>
        </p:spPr>
        <p:txBody>
          <a:bodyPr wrap="none">
            <a:spAutoFit/>
          </a:bodyPr>
          <a:lstStyle/>
          <a:p>
            <a:r>
              <a:rPr lang="en-US" altLang="ja-JP">
                <a:latin typeface="Verdana" pitchFamily="34" charset="0"/>
              </a:rPr>
              <a:t>3.14</a:t>
            </a:r>
          </a:p>
        </p:txBody>
      </p:sp>
      <p:sp>
        <p:nvSpPr>
          <p:cNvPr id="25634" name="Text Box 183"/>
          <p:cNvSpPr txBox="1">
            <a:spLocks noChangeArrowheads="1"/>
          </p:cNvSpPr>
          <p:nvPr/>
        </p:nvSpPr>
        <p:spPr bwMode="auto">
          <a:xfrm>
            <a:off x="4762500" y="3352800"/>
            <a:ext cx="876300" cy="457200"/>
          </a:xfrm>
          <a:prstGeom prst="rect">
            <a:avLst/>
          </a:prstGeom>
          <a:noFill/>
          <a:ln w="9525">
            <a:noFill/>
            <a:miter lim="800000"/>
            <a:headEnd/>
            <a:tailEnd/>
          </a:ln>
        </p:spPr>
        <p:txBody>
          <a:bodyPr wrap="none">
            <a:spAutoFit/>
          </a:bodyPr>
          <a:lstStyle/>
          <a:p>
            <a:r>
              <a:rPr lang="en-US" altLang="ja-JP">
                <a:latin typeface="Verdana" pitchFamily="34" charset="0"/>
              </a:rPr>
              <a:t>2.71</a:t>
            </a:r>
          </a:p>
        </p:txBody>
      </p:sp>
      <p:sp>
        <p:nvSpPr>
          <p:cNvPr id="25635" name="Text Box 184"/>
          <p:cNvSpPr txBox="1">
            <a:spLocks noChangeArrowheads="1"/>
          </p:cNvSpPr>
          <p:nvPr/>
        </p:nvSpPr>
        <p:spPr bwMode="auto">
          <a:xfrm>
            <a:off x="2819400" y="3352800"/>
            <a:ext cx="876300" cy="457200"/>
          </a:xfrm>
          <a:prstGeom prst="rect">
            <a:avLst/>
          </a:prstGeom>
          <a:noFill/>
          <a:ln w="9525">
            <a:noFill/>
            <a:miter lim="800000"/>
            <a:headEnd/>
            <a:tailEnd/>
          </a:ln>
        </p:spPr>
        <p:txBody>
          <a:bodyPr wrap="none">
            <a:spAutoFit/>
          </a:bodyPr>
          <a:lstStyle/>
          <a:p>
            <a:r>
              <a:rPr lang="en-US" altLang="ja-JP">
                <a:latin typeface="Verdana" pitchFamily="34" charset="0"/>
              </a:rPr>
              <a:t>1.41</a:t>
            </a:r>
          </a:p>
        </p:txBody>
      </p:sp>
      <p:grpSp>
        <p:nvGrpSpPr>
          <p:cNvPr id="25636" name="Group 185"/>
          <p:cNvGrpSpPr>
            <a:grpSpLocks/>
          </p:cNvGrpSpPr>
          <p:nvPr/>
        </p:nvGrpSpPr>
        <p:grpSpPr bwMode="auto">
          <a:xfrm>
            <a:off x="3429000" y="4267200"/>
            <a:ext cx="1365250" cy="381000"/>
            <a:chOff x="1396" y="2928"/>
            <a:chExt cx="860" cy="240"/>
          </a:xfrm>
        </p:grpSpPr>
        <p:sp>
          <p:nvSpPr>
            <p:cNvPr id="25642" name="Rectangle 186"/>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5643" name="Rectangle 187"/>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25637" name="Oval 188"/>
          <p:cNvSpPr>
            <a:spLocks noChangeArrowheads="1"/>
          </p:cNvSpPr>
          <p:nvPr/>
        </p:nvSpPr>
        <p:spPr bwMode="auto">
          <a:xfrm>
            <a:off x="4572000" y="43434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cxnSp>
        <p:nvCxnSpPr>
          <p:cNvPr id="25638" name="AutoShape 189"/>
          <p:cNvCxnSpPr>
            <a:cxnSpLocks noChangeShapeType="1"/>
          </p:cNvCxnSpPr>
          <p:nvPr/>
        </p:nvCxnSpPr>
        <p:spPr bwMode="auto">
          <a:xfrm flipH="1" flipV="1">
            <a:off x="4572000" y="3657600"/>
            <a:ext cx="152400" cy="800100"/>
          </a:xfrm>
          <a:prstGeom prst="curvedConnector5">
            <a:avLst>
              <a:gd name="adj1" fmla="val -150000"/>
              <a:gd name="adj2" fmla="val 42856"/>
              <a:gd name="adj3" fmla="val 250000"/>
            </a:avLst>
          </a:prstGeom>
          <a:noFill/>
          <a:ln w="9525">
            <a:solidFill>
              <a:schemeClr val="tx1"/>
            </a:solidFill>
            <a:round/>
            <a:headEnd/>
            <a:tailEnd type="triangle" w="med" len="med"/>
          </a:ln>
        </p:spPr>
      </p:cxnSp>
      <p:cxnSp>
        <p:nvCxnSpPr>
          <p:cNvPr id="25639" name="AutoShape 190"/>
          <p:cNvCxnSpPr>
            <a:cxnSpLocks noChangeShapeType="1"/>
          </p:cNvCxnSpPr>
          <p:nvPr/>
        </p:nvCxnSpPr>
        <p:spPr bwMode="auto">
          <a:xfrm>
            <a:off x="4114800" y="3581400"/>
            <a:ext cx="609600" cy="0"/>
          </a:xfrm>
          <a:prstGeom prst="straightConnector1">
            <a:avLst/>
          </a:prstGeom>
          <a:noFill/>
          <a:ln w="9525">
            <a:solidFill>
              <a:schemeClr val="tx1"/>
            </a:solidFill>
            <a:round/>
            <a:headEnd/>
            <a:tailEnd type="triangle" w="med" len="med"/>
          </a:ln>
        </p:spPr>
      </p:cxnSp>
      <p:sp>
        <p:nvSpPr>
          <p:cNvPr id="25640" name="Line 191"/>
          <p:cNvSpPr>
            <a:spLocks noChangeShapeType="1"/>
          </p:cNvSpPr>
          <p:nvPr/>
        </p:nvSpPr>
        <p:spPr bwMode="auto">
          <a:xfrm>
            <a:off x="2057400" y="3581400"/>
            <a:ext cx="685800" cy="1588"/>
          </a:xfrm>
          <a:prstGeom prst="line">
            <a:avLst/>
          </a:prstGeom>
          <a:noFill/>
          <a:ln w="9525">
            <a:solidFill>
              <a:schemeClr val="tx1"/>
            </a:solidFill>
            <a:round/>
            <a:headEnd/>
            <a:tailEnd type="triangle" w="med" len="med"/>
          </a:ln>
        </p:spPr>
        <p:txBody>
          <a:bodyPr/>
          <a:lstStyle/>
          <a:p>
            <a:endParaRPr lang="ja-JP" altLang="en-US"/>
          </a:p>
        </p:txBody>
      </p:sp>
      <p:sp>
        <p:nvSpPr>
          <p:cNvPr id="25641" name="Text Box 192"/>
          <p:cNvSpPr txBox="1">
            <a:spLocks noChangeArrowheads="1"/>
          </p:cNvSpPr>
          <p:nvPr/>
        </p:nvSpPr>
        <p:spPr bwMode="auto">
          <a:xfrm>
            <a:off x="3429000" y="4267200"/>
            <a:ext cx="876300" cy="457200"/>
          </a:xfrm>
          <a:prstGeom prst="rect">
            <a:avLst/>
          </a:prstGeom>
          <a:noFill/>
          <a:ln w="9525">
            <a:noFill/>
            <a:miter lim="800000"/>
            <a:headEnd/>
            <a:tailEnd/>
          </a:ln>
        </p:spPr>
        <p:txBody>
          <a:bodyPr wrap="none">
            <a:spAutoFit/>
          </a:bodyPr>
          <a:lstStyle/>
          <a:p>
            <a:r>
              <a:rPr lang="en-US" altLang="ja-JP">
                <a:latin typeface="Verdana" pitchFamily="34" charset="0"/>
              </a:rPr>
              <a:t>2.23</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番号プレースホルダ 5"/>
          <p:cNvSpPr>
            <a:spLocks noGrp="1"/>
          </p:cNvSpPr>
          <p:nvPr>
            <p:ph type="sldNum" sz="quarter" idx="12"/>
          </p:nvPr>
        </p:nvSpPr>
        <p:spPr>
          <a:noFill/>
        </p:spPr>
        <p:txBody>
          <a:bodyPr/>
          <a:lstStyle/>
          <a:p>
            <a:fld id="{3443B402-B1F2-434E-9337-7C60A479EAD0}" type="slidenum">
              <a:rPr lang="en-US" altLang="ja-JP" smtClean="0"/>
              <a:pPr/>
              <a:t>17</a:t>
            </a:fld>
            <a:endParaRPr lang="en-US" altLang="ja-JP" smtClean="0"/>
          </a:p>
        </p:txBody>
      </p:sp>
      <p:sp>
        <p:nvSpPr>
          <p:cNvPr id="26627" name="Rectangle 2"/>
          <p:cNvSpPr>
            <a:spLocks noGrp="1" noChangeArrowheads="1"/>
          </p:cNvSpPr>
          <p:nvPr>
            <p:ph type="title"/>
          </p:nvPr>
        </p:nvSpPr>
        <p:spPr>
          <a:xfrm>
            <a:off x="609600" y="304800"/>
            <a:ext cx="7772400" cy="1143000"/>
          </a:xfrm>
        </p:spPr>
        <p:txBody>
          <a:bodyPr/>
          <a:lstStyle/>
          <a:p>
            <a:pPr eaLnBrk="1" hangingPunct="1"/>
            <a:r>
              <a:rPr lang="ja-JP" altLang="en-US" smtClean="0"/>
              <a:t>実現例</a:t>
            </a:r>
          </a:p>
        </p:txBody>
      </p:sp>
      <p:sp>
        <p:nvSpPr>
          <p:cNvPr id="26628" name="Text Box 3"/>
          <p:cNvSpPr txBox="1">
            <a:spLocks noChangeArrowheads="1"/>
          </p:cNvSpPr>
          <p:nvPr/>
        </p:nvSpPr>
        <p:spPr bwMode="auto">
          <a:xfrm>
            <a:off x="1066800" y="1447800"/>
            <a:ext cx="6553200" cy="3387725"/>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a:t>
            </a:r>
            <a:r>
              <a:rPr lang="ja-JP" altLang="en-US">
                <a:latin typeface="Verdana" pitchFamily="34" charset="0"/>
              </a:rPr>
              <a:t>位置</a:t>
            </a:r>
            <a:r>
              <a:rPr lang="en-US" altLang="ja-JP">
                <a:latin typeface="Verdana" pitchFamily="34" charset="0"/>
              </a:rPr>
              <a:t>pos</a:t>
            </a:r>
            <a:r>
              <a:rPr lang="ja-JP" altLang="en-US">
                <a:latin typeface="Verdana" pitchFamily="34" charset="0"/>
              </a:rPr>
              <a:t>の後のセルを削除（概略）*</a:t>
            </a:r>
            <a:r>
              <a:rPr lang="en-US" altLang="ja-JP">
                <a:latin typeface="Verdana" pitchFamily="34" charset="0"/>
              </a:rPr>
              <a:t>/ </a:t>
            </a:r>
          </a:p>
          <a:p>
            <a:r>
              <a:rPr lang="en-US" altLang="ja-JP">
                <a:latin typeface="Verdana" pitchFamily="34" charset="0"/>
              </a:rPr>
              <a:t>void delete(Cell * pos)</a:t>
            </a:r>
          </a:p>
          <a:p>
            <a:r>
              <a:rPr lang="en-US" altLang="ja-JP">
                <a:latin typeface="Verdana" pitchFamily="34" charset="0"/>
              </a:rPr>
              <a:t>{</a:t>
            </a:r>
          </a:p>
          <a:p>
            <a:r>
              <a:rPr lang="en-US" altLang="ja-JP">
                <a:latin typeface="Verdana" pitchFamily="34" charset="0"/>
              </a:rPr>
              <a:t>	Cell *old;</a:t>
            </a:r>
          </a:p>
          <a:p>
            <a:r>
              <a:rPr lang="en-US" altLang="ja-JP">
                <a:latin typeface="Verdana" pitchFamily="34" charset="0"/>
              </a:rPr>
              <a:t>	old=pos-&gt;next;</a:t>
            </a:r>
          </a:p>
          <a:p>
            <a:r>
              <a:rPr lang="en-US" altLang="ja-JP">
                <a:latin typeface="Verdana" pitchFamily="34" charset="0"/>
              </a:rPr>
              <a:t>	pos-&gt;next=old-&gt;next;</a:t>
            </a:r>
          </a:p>
          <a:p>
            <a:r>
              <a:rPr lang="en-US" altLang="ja-JP">
                <a:latin typeface="Verdana" pitchFamily="34" charset="0"/>
              </a:rPr>
              <a:t>	free(old);</a:t>
            </a:r>
          </a:p>
          <a:p>
            <a:r>
              <a:rPr lang="en-US" altLang="ja-JP">
                <a:latin typeface="Verdana" pitchFamily="34" charset="0"/>
              </a:rPr>
              <a:t>	retun;</a:t>
            </a:r>
          </a:p>
          <a:p>
            <a:r>
              <a:rPr lang="en-US" altLang="ja-JP">
                <a:latin typeface="Verdana" pitchFamily="34" charset="0"/>
              </a:rPr>
              <a:t>}</a:t>
            </a:r>
            <a:r>
              <a:rPr lang="ja-JP" altLang="en-US">
                <a:latin typeface="Verdana" pitchFamily="34" charset="0"/>
              </a:rPr>
              <a:t>；</a:t>
            </a:r>
          </a:p>
        </p:txBody>
      </p:sp>
      <p:sp>
        <p:nvSpPr>
          <p:cNvPr id="26629" name="AutoShape 4"/>
          <p:cNvSpPr>
            <a:spLocks noChangeArrowheads="1"/>
          </p:cNvSpPr>
          <p:nvPr/>
        </p:nvSpPr>
        <p:spPr bwMode="auto">
          <a:xfrm>
            <a:off x="1905000" y="5029200"/>
            <a:ext cx="3657600" cy="914400"/>
          </a:xfrm>
          <a:prstGeom prst="wedgeRoundRectCallout">
            <a:avLst>
              <a:gd name="adj1" fmla="val -18403"/>
              <a:gd name="adj2" fmla="val -129167"/>
              <a:gd name="adj3" fmla="val 16667"/>
            </a:avLst>
          </a:prstGeom>
          <a:solidFill>
            <a:schemeClr val="hlink"/>
          </a:solidFill>
          <a:ln w="9525">
            <a:solidFill>
              <a:schemeClr val="tx1"/>
            </a:solidFill>
            <a:miter lim="800000"/>
            <a:headEnd/>
            <a:tailEnd/>
          </a:ln>
        </p:spPr>
        <p:txBody>
          <a:bodyPr/>
          <a:lstStyle/>
          <a:p>
            <a:pPr algn="ctr"/>
            <a:endParaRPr lang="ja-JP" altLang="ja-JP">
              <a:solidFill>
                <a:schemeClr val="hlink"/>
              </a:solidFill>
            </a:endParaRPr>
          </a:p>
        </p:txBody>
      </p:sp>
      <p:sp>
        <p:nvSpPr>
          <p:cNvPr id="26630" name="Text Box 5"/>
          <p:cNvSpPr txBox="1">
            <a:spLocks noChangeArrowheads="1"/>
          </p:cNvSpPr>
          <p:nvPr/>
        </p:nvSpPr>
        <p:spPr bwMode="auto">
          <a:xfrm>
            <a:off x="2133600" y="5105400"/>
            <a:ext cx="4419600" cy="457200"/>
          </a:xfrm>
          <a:prstGeom prst="rect">
            <a:avLst/>
          </a:prstGeom>
          <a:noFill/>
          <a:ln w="9525">
            <a:noFill/>
            <a:miter lim="800000"/>
            <a:headEnd/>
            <a:tailEnd/>
          </a:ln>
        </p:spPr>
        <p:txBody>
          <a:bodyPr>
            <a:spAutoFit/>
          </a:bodyPr>
          <a:lstStyle/>
          <a:p>
            <a:r>
              <a:rPr lang="ja-JP" altLang="en-US"/>
              <a:t>メモリの解放</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スライド番号プレースホルダ 5"/>
          <p:cNvSpPr>
            <a:spLocks noGrp="1"/>
          </p:cNvSpPr>
          <p:nvPr>
            <p:ph type="sldNum" sz="quarter" idx="12"/>
          </p:nvPr>
        </p:nvSpPr>
        <p:spPr>
          <a:noFill/>
        </p:spPr>
        <p:txBody>
          <a:bodyPr/>
          <a:lstStyle/>
          <a:p>
            <a:fld id="{DB85B4F0-077B-4CA5-B1B0-51A6D94BB496}" type="slidenum">
              <a:rPr lang="en-US" altLang="ja-JP" smtClean="0"/>
              <a:pPr/>
              <a:t>18</a:t>
            </a:fld>
            <a:endParaRPr lang="en-US" altLang="ja-JP" smtClean="0"/>
          </a:p>
        </p:txBody>
      </p:sp>
      <p:sp>
        <p:nvSpPr>
          <p:cNvPr id="2053" name="Rectangle 2"/>
          <p:cNvSpPr>
            <a:spLocks noGrp="1" noChangeArrowheads="1"/>
          </p:cNvSpPr>
          <p:nvPr>
            <p:ph type="title"/>
          </p:nvPr>
        </p:nvSpPr>
        <p:spPr/>
        <p:txBody>
          <a:bodyPr/>
          <a:lstStyle/>
          <a:p>
            <a:pPr eaLnBrk="1" hangingPunct="1"/>
            <a:r>
              <a:rPr lang="ja-JP" altLang="en-US" smtClean="0"/>
              <a:t>連結リストへの削除の計算量</a:t>
            </a:r>
          </a:p>
        </p:txBody>
      </p:sp>
      <p:sp>
        <p:nvSpPr>
          <p:cNvPr id="2054" name="Rectangle 3"/>
          <p:cNvSpPr>
            <a:spLocks noGrp="1" noChangeArrowheads="1"/>
          </p:cNvSpPr>
          <p:nvPr>
            <p:ph type="body" idx="1"/>
          </p:nvPr>
        </p:nvSpPr>
        <p:spPr/>
        <p:txBody>
          <a:bodyPr/>
          <a:lstStyle/>
          <a:p>
            <a:pPr eaLnBrk="1" hangingPunct="1">
              <a:lnSpc>
                <a:spcPct val="90000"/>
              </a:lnSpc>
            </a:pPr>
            <a:r>
              <a:rPr lang="ja-JP" altLang="en-US" smtClean="0"/>
              <a:t>定数回の代入演算を行っているだけであるので、１回あたりの時間計算量は、</a:t>
            </a:r>
          </a:p>
          <a:p>
            <a:pPr eaLnBrk="1" hangingPunct="1">
              <a:lnSpc>
                <a:spcPct val="90000"/>
              </a:lnSpc>
              <a:buFontTx/>
              <a:buNone/>
            </a:pPr>
            <a:r>
              <a:rPr lang="ja-JP" altLang="en-US" smtClean="0"/>
              <a:t>　　　　　　　　　　　時間</a:t>
            </a:r>
          </a:p>
          <a:p>
            <a:pPr eaLnBrk="1" hangingPunct="1">
              <a:lnSpc>
                <a:spcPct val="90000"/>
              </a:lnSpc>
              <a:buFontTx/>
              <a:buNone/>
            </a:pPr>
            <a:r>
              <a:rPr lang="ja-JP" altLang="en-US" smtClean="0"/>
              <a:t>　である。</a:t>
            </a:r>
          </a:p>
          <a:p>
            <a:pPr eaLnBrk="1" hangingPunct="1">
              <a:lnSpc>
                <a:spcPct val="90000"/>
              </a:lnSpc>
            </a:pPr>
            <a:r>
              <a:rPr lang="ja-JP" altLang="en-US" smtClean="0"/>
              <a:t>（ｎデータが整列してある配列に、整列を保ったまま削除する時間計算量は、１回あたり、</a:t>
            </a:r>
          </a:p>
          <a:p>
            <a:pPr eaLnBrk="1" hangingPunct="1">
              <a:lnSpc>
                <a:spcPct val="90000"/>
              </a:lnSpc>
              <a:buFontTx/>
              <a:buNone/>
            </a:pPr>
            <a:r>
              <a:rPr lang="ja-JP" altLang="en-US" smtClean="0"/>
              <a:t>　　　　　　　　　　　時間</a:t>
            </a:r>
          </a:p>
          <a:p>
            <a:pPr eaLnBrk="1" hangingPunct="1">
              <a:lnSpc>
                <a:spcPct val="90000"/>
              </a:lnSpc>
              <a:buFontTx/>
              <a:buNone/>
            </a:pPr>
            <a:r>
              <a:rPr lang="ja-JP" altLang="en-US" smtClean="0"/>
              <a:t>　であることに注意する。）</a:t>
            </a:r>
          </a:p>
        </p:txBody>
      </p:sp>
      <p:graphicFrame>
        <p:nvGraphicFramePr>
          <p:cNvPr id="2050" name="Object 4"/>
          <p:cNvGraphicFramePr>
            <a:graphicFrameLocks noChangeAspect="1"/>
          </p:cNvGraphicFramePr>
          <p:nvPr/>
        </p:nvGraphicFramePr>
        <p:xfrm>
          <a:off x="2438400" y="2819400"/>
          <a:ext cx="1219200" cy="812800"/>
        </p:xfrm>
        <a:graphic>
          <a:graphicData uri="http://schemas.openxmlformats.org/presentationml/2006/ole">
            <p:oleObj spid="_x0000_s2050" name="Equation" r:id="rId3" imgW="304560" imgH="203040" progId="Equation.DSMT4">
              <p:embed/>
            </p:oleObj>
          </a:graphicData>
        </a:graphic>
      </p:graphicFrame>
      <p:graphicFrame>
        <p:nvGraphicFramePr>
          <p:cNvPr id="2051" name="Object 5"/>
          <p:cNvGraphicFramePr>
            <a:graphicFrameLocks noChangeAspect="1"/>
          </p:cNvGraphicFramePr>
          <p:nvPr/>
        </p:nvGraphicFramePr>
        <p:xfrm>
          <a:off x="2438400" y="4953000"/>
          <a:ext cx="1143000" cy="677863"/>
        </p:xfrm>
        <a:graphic>
          <a:graphicData uri="http://schemas.openxmlformats.org/presentationml/2006/ole">
            <p:oleObj spid="_x0000_s2051" name="Equation" r:id="rId4" imgW="342720" imgH="203040" progId="Equation.DSMT4">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番号プレースホルダ 4"/>
          <p:cNvSpPr>
            <a:spLocks noGrp="1"/>
          </p:cNvSpPr>
          <p:nvPr>
            <p:ph type="sldNum" sz="quarter" idx="12"/>
          </p:nvPr>
        </p:nvSpPr>
        <p:spPr>
          <a:noFill/>
        </p:spPr>
        <p:txBody>
          <a:bodyPr/>
          <a:lstStyle/>
          <a:p>
            <a:fld id="{7B2736FB-A847-4611-A7AA-12F498B1A49A}" type="slidenum">
              <a:rPr lang="en-US" altLang="ja-JP" smtClean="0"/>
              <a:pPr/>
              <a:t>19</a:t>
            </a:fld>
            <a:endParaRPr lang="en-US" altLang="ja-JP" smtClean="0"/>
          </a:p>
        </p:txBody>
      </p:sp>
      <p:sp>
        <p:nvSpPr>
          <p:cNvPr id="27651" name="Rectangle 2"/>
          <p:cNvSpPr>
            <a:spLocks noGrp="1" noChangeArrowheads="1"/>
          </p:cNvSpPr>
          <p:nvPr>
            <p:ph type="title"/>
          </p:nvPr>
        </p:nvSpPr>
        <p:spPr>
          <a:xfrm>
            <a:off x="685800" y="152400"/>
            <a:ext cx="7772400" cy="1143000"/>
          </a:xfrm>
        </p:spPr>
        <p:txBody>
          <a:bodyPr/>
          <a:lstStyle/>
          <a:p>
            <a:pPr eaLnBrk="1" hangingPunct="1"/>
            <a:r>
              <a:rPr lang="ja-JP" altLang="en-US" smtClean="0"/>
              <a:t>連結リストと配列１</a:t>
            </a:r>
            <a:br>
              <a:rPr lang="ja-JP" altLang="en-US" smtClean="0"/>
            </a:br>
            <a:r>
              <a:rPr lang="ja-JP" altLang="en-US" smtClean="0"/>
              <a:t>（データ構造の準備）</a:t>
            </a:r>
          </a:p>
        </p:txBody>
      </p:sp>
      <p:sp>
        <p:nvSpPr>
          <p:cNvPr id="27652" name="Rectangle 3"/>
          <p:cNvSpPr>
            <a:spLocks noChangeArrowheads="1"/>
          </p:cNvSpPr>
          <p:nvPr/>
        </p:nvSpPr>
        <p:spPr bwMode="auto">
          <a:xfrm>
            <a:off x="1524000" y="464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7653" name="Rectangle 4"/>
          <p:cNvSpPr>
            <a:spLocks noChangeArrowheads="1"/>
          </p:cNvSpPr>
          <p:nvPr/>
        </p:nvSpPr>
        <p:spPr bwMode="auto">
          <a:xfrm>
            <a:off x="2133600" y="464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7654" name="Rectangle 5"/>
          <p:cNvSpPr>
            <a:spLocks noChangeArrowheads="1"/>
          </p:cNvSpPr>
          <p:nvPr/>
        </p:nvSpPr>
        <p:spPr bwMode="auto">
          <a:xfrm>
            <a:off x="2743200" y="464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7655" name="Rectangle 6"/>
          <p:cNvSpPr>
            <a:spLocks noChangeArrowheads="1"/>
          </p:cNvSpPr>
          <p:nvPr/>
        </p:nvSpPr>
        <p:spPr bwMode="auto">
          <a:xfrm>
            <a:off x="3352800" y="464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7656" name="Rectangle 7"/>
          <p:cNvSpPr>
            <a:spLocks noChangeArrowheads="1"/>
          </p:cNvSpPr>
          <p:nvPr/>
        </p:nvSpPr>
        <p:spPr bwMode="auto">
          <a:xfrm>
            <a:off x="3962400" y="464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7657" name="Rectangle 8"/>
          <p:cNvSpPr>
            <a:spLocks noChangeArrowheads="1"/>
          </p:cNvSpPr>
          <p:nvPr/>
        </p:nvSpPr>
        <p:spPr bwMode="auto">
          <a:xfrm>
            <a:off x="4572000" y="464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7658" name="Rectangle 9"/>
          <p:cNvSpPr>
            <a:spLocks noChangeArrowheads="1"/>
          </p:cNvSpPr>
          <p:nvPr/>
        </p:nvSpPr>
        <p:spPr bwMode="auto">
          <a:xfrm>
            <a:off x="5181600" y="464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7659" name="Rectangle 10"/>
          <p:cNvSpPr>
            <a:spLocks noChangeArrowheads="1"/>
          </p:cNvSpPr>
          <p:nvPr/>
        </p:nvSpPr>
        <p:spPr bwMode="auto">
          <a:xfrm>
            <a:off x="5791200" y="464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7660" name="Text Box 11"/>
          <p:cNvSpPr txBox="1">
            <a:spLocks noChangeArrowheads="1"/>
          </p:cNvSpPr>
          <p:nvPr/>
        </p:nvSpPr>
        <p:spPr bwMode="auto">
          <a:xfrm>
            <a:off x="381000" y="4953000"/>
            <a:ext cx="1014413" cy="457200"/>
          </a:xfrm>
          <a:prstGeom prst="rect">
            <a:avLst/>
          </a:prstGeom>
          <a:noFill/>
          <a:ln w="9525">
            <a:noFill/>
            <a:miter lim="800000"/>
            <a:headEnd/>
            <a:tailEnd/>
          </a:ln>
        </p:spPr>
        <p:txBody>
          <a:bodyPr wrap="none">
            <a:spAutoFit/>
          </a:bodyPr>
          <a:lstStyle/>
          <a:p>
            <a:r>
              <a:rPr lang="ja-JP" altLang="en-US">
                <a:solidFill>
                  <a:srgbClr val="FF0000"/>
                </a:solidFill>
              </a:rPr>
              <a:t>配列</a:t>
            </a:r>
            <a:r>
              <a:rPr lang="en-US" altLang="ja-JP">
                <a:solidFill>
                  <a:srgbClr val="FF0000"/>
                </a:solidFill>
              </a:rPr>
              <a:t>A</a:t>
            </a:r>
          </a:p>
        </p:txBody>
      </p:sp>
      <p:sp>
        <p:nvSpPr>
          <p:cNvPr id="27661" name="Text Box 12"/>
          <p:cNvSpPr txBox="1">
            <a:spLocks noChangeArrowheads="1"/>
          </p:cNvSpPr>
          <p:nvPr/>
        </p:nvSpPr>
        <p:spPr bwMode="auto">
          <a:xfrm>
            <a:off x="1295400" y="5029200"/>
            <a:ext cx="760413" cy="457200"/>
          </a:xfrm>
          <a:prstGeom prst="rect">
            <a:avLst/>
          </a:prstGeom>
          <a:noFill/>
          <a:ln w="9525">
            <a:noFill/>
            <a:miter lim="800000"/>
            <a:headEnd/>
            <a:tailEnd/>
          </a:ln>
        </p:spPr>
        <p:txBody>
          <a:bodyPr wrap="none">
            <a:spAutoFit/>
          </a:bodyPr>
          <a:lstStyle/>
          <a:p>
            <a:r>
              <a:rPr lang="en-US" altLang="ja-JP">
                <a:solidFill>
                  <a:srgbClr val="FF0000"/>
                </a:solidFill>
              </a:rPr>
              <a:t>A[0]</a:t>
            </a:r>
          </a:p>
        </p:txBody>
      </p:sp>
      <p:sp>
        <p:nvSpPr>
          <p:cNvPr id="27662" name="Text Box 13"/>
          <p:cNvSpPr txBox="1">
            <a:spLocks noChangeArrowheads="1"/>
          </p:cNvSpPr>
          <p:nvPr/>
        </p:nvSpPr>
        <p:spPr bwMode="auto">
          <a:xfrm>
            <a:off x="1905000" y="5029200"/>
            <a:ext cx="760413" cy="457200"/>
          </a:xfrm>
          <a:prstGeom prst="rect">
            <a:avLst/>
          </a:prstGeom>
          <a:noFill/>
          <a:ln w="9525">
            <a:noFill/>
            <a:miter lim="800000"/>
            <a:headEnd/>
            <a:tailEnd/>
          </a:ln>
        </p:spPr>
        <p:txBody>
          <a:bodyPr wrap="none">
            <a:spAutoFit/>
          </a:bodyPr>
          <a:lstStyle/>
          <a:p>
            <a:r>
              <a:rPr lang="en-US" altLang="ja-JP">
                <a:solidFill>
                  <a:srgbClr val="FF0000"/>
                </a:solidFill>
              </a:rPr>
              <a:t>A[1]</a:t>
            </a:r>
          </a:p>
        </p:txBody>
      </p:sp>
      <p:sp>
        <p:nvSpPr>
          <p:cNvPr id="27663" name="Text Box 14"/>
          <p:cNvSpPr txBox="1">
            <a:spLocks noChangeArrowheads="1"/>
          </p:cNvSpPr>
          <p:nvPr/>
        </p:nvSpPr>
        <p:spPr bwMode="auto">
          <a:xfrm>
            <a:off x="5638800" y="5029200"/>
            <a:ext cx="1133475" cy="457200"/>
          </a:xfrm>
          <a:prstGeom prst="rect">
            <a:avLst/>
          </a:prstGeom>
          <a:noFill/>
          <a:ln w="9525">
            <a:noFill/>
            <a:miter lim="800000"/>
            <a:headEnd/>
            <a:tailEnd/>
          </a:ln>
        </p:spPr>
        <p:txBody>
          <a:bodyPr wrap="none">
            <a:spAutoFit/>
          </a:bodyPr>
          <a:lstStyle/>
          <a:p>
            <a:r>
              <a:rPr lang="en-US" altLang="ja-JP">
                <a:solidFill>
                  <a:srgbClr val="FF0000"/>
                </a:solidFill>
              </a:rPr>
              <a:t>A[M-1]</a:t>
            </a:r>
          </a:p>
        </p:txBody>
      </p:sp>
      <p:sp>
        <p:nvSpPr>
          <p:cNvPr id="27664" name="Text Box 15"/>
          <p:cNvSpPr txBox="1">
            <a:spLocks noChangeArrowheads="1"/>
          </p:cNvSpPr>
          <p:nvPr/>
        </p:nvSpPr>
        <p:spPr bwMode="auto">
          <a:xfrm>
            <a:off x="3194050" y="5029200"/>
            <a:ext cx="692150" cy="457200"/>
          </a:xfrm>
          <a:prstGeom prst="rect">
            <a:avLst/>
          </a:prstGeom>
          <a:noFill/>
          <a:ln w="9525">
            <a:noFill/>
            <a:miter lim="800000"/>
            <a:headEnd/>
            <a:tailEnd/>
          </a:ln>
        </p:spPr>
        <p:txBody>
          <a:bodyPr wrap="none">
            <a:spAutoFit/>
          </a:bodyPr>
          <a:lstStyle/>
          <a:p>
            <a:r>
              <a:rPr lang="en-US" altLang="ja-JP">
                <a:solidFill>
                  <a:srgbClr val="FF0000"/>
                </a:solidFill>
              </a:rPr>
              <a:t>A[i]</a:t>
            </a:r>
          </a:p>
        </p:txBody>
      </p:sp>
      <p:sp>
        <p:nvSpPr>
          <p:cNvPr id="27665" name="Text Box 16"/>
          <p:cNvSpPr txBox="1">
            <a:spLocks noChangeArrowheads="1"/>
          </p:cNvSpPr>
          <p:nvPr/>
        </p:nvSpPr>
        <p:spPr bwMode="auto">
          <a:xfrm>
            <a:off x="4419600" y="5105400"/>
            <a:ext cx="692150" cy="457200"/>
          </a:xfrm>
          <a:prstGeom prst="rect">
            <a:avLst/>
          </a:prstGeom>
          <a:noFill/>
          <a:ln w="9525">
            <a:noFill/>
            <a:miter lim="800000"/>
            <a:headEnd/>
            <a:tailEnd/>
          </a:ln>
        </p:spPr>
        <p:txBody>
          <a:bodyPr wrap="none">
            <a:spAutoFit/>
          </a:bodyPr>
          <a:lstStyle/>
          <a:p>
            <a:r>
              <a:rPr lang="en-US" altLang="ja-JP">
                <a:solidFill>
                  <a:srgbClr val="FF0000"/>
                </a:solidFill>
              </a:rPr>
              <a:t>A[j]</a:t>
            </a:r>
          </a:p>
        </p:txBody>
      </p:sp>
      <p:sp>
        <p:nvSpPr>
          <p:cNvPr id="27666" name="WordArt 22"/>
          <p:cNvSpPr>
            <a:spLocks noChangeArrowheads="1" noChangeShapeType="1" noTextEdit="1"/>
          </p:cNvSpPr>
          <p:nvPr/>
        </p:nvSpPr>
        <p:spPr bwMode="auto">
          <a:xfrm>
            <a:off x="1295400" y="1676400"/>
            <a:ext cx="609600" cy="152400"/>
          </a:xfrm>
          <a:prstGeom prst="rect">
            <a:avLst/>
          </a:prstGeom>
        </p:spPr>
        <p:txBody>
          <a:bodyPr wrap="none" fromWordArt="1">
            <a:prstTxWarp prst="textPlain">
              <a:avLst>
                <a:gd name="adj" fmla="val 50000"/>
              </a:avLst>
            </a:prstTxWarp>
          </a:bodyPr>
          <a:lstStyle/>
          <a:p>
            <a:pPr algn="ctr"/>
            <a:r>
              <a:rPr lang="ja-JP" altLang="en-US" sz="3600" kern="10">
                <a:ln w="9525">
                  <a:solidFill>
                    <a:srgbClr val="008000"/>
                  </a:solidFill>
                  <a:round/>
                  <a:headEnd/>
                  <a:tailEnd/>
                </a:ln>
                <a:solidFill>
                  <a:srgbClr val="FFFFFF"/>
                </a:solidFill>
                <a:latin typeface="ＭＳ Ｐゴシック"/>
                <a:ea typeface="ＭＳ Ｐゴシック"/>
              </a:rPr>
              <a:t>ＮＵＬＬ</a:t>
            </a:r>
          </a:p>
        </p:txBody>
      </p:sp>
      <p:sp>
        <p:nvSpPr>
          <p:cNvPr id="27667" name="AutoShape 34"/>
          <p:cNvSpPr>
            <a:spLocks noChangeArrowheads="1"/>
          </p:cNvSpPr>
          <p:nvPr/>
        </p:nvSpPr>
        <p:spPr bwMode="auto">
          <a:xfrm>
            <a:off x="1371600" y="1676400"/>
            <a:ext cx="603250" cy="457200"/>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7668" name="Text Box 37"/>
          <p:cNvSpPr txBox="1">
            <a:spLocks noChangeArrowheads="1"/>
          </p:cNvSpPr>
          <p:nvPr/>
        </p:nvSpPr>
        <p:spPr bwMode="auto">
          <a:xfrm>
            <a:off x="381000" y="19050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sp>
        <p:nvSpPr>
          <p:cNvPr id="27669" name="AutoShape 41"/>
          <p:cNvSpPr>
            <a:spLocks noChangeArrowheads="1"/>
          </p:cNvSpPr>
          <p:nvPr/>
        </p:nvSpPr>
        <p:spPr bwMode="auto">
          <a:xfrm>
            <a:off x="2590800" y="1797050"/>
            <a:ext cx="3276600" cy="1066800"/>
          </a:xfrm>
          <a:prstGeom prst="wedgeRoundRectCallout">
            <a:avLst>
              <a:gd name="adj1" fmla="val -67685"/>
              <a:gd name="adj2" fmla="val -22620"/>
              <a:gd name="adj3" fmla="val 16667"/>
            </a:avLst>
          </a:prstGeom>
          <a:solidFill>
            <a:schemeClr val="hlink"/>
          </a:solidFill>
          <a:ln w="9525">
            <a:solidFill>
              <a:schemeClr val="tx1"/>
            </a:solidFill>
            <a:miter lim="800000"/>
            <a:headEnd/>
            <a:tailEnd/>
          </a:ln>
        </p:spPr>
        <p:txBody>
          <a:bodyPr/>
          <a:lstStyle/>
          <a:p>
            <a:pPr algn="ctr"/>
            <a:endParaRPr lang="ja-JP" altLang="ja-JP">
              <a:solidFill>
                <a:schemeClr val="hlink"/>
              </a:solidFill>
            </a:endParaRPr>
          </a:p>
        </p:txBody>
      </p:sp>
      <p:sp>
        <p:nvSpPr>
          <p:cNvPr id="27670" name="Text Box 42"/>
          <p:cNvSpPr txBox="1">
            <a:spLocks noChangeArrowheads="1"/>
          </p:cNvSpPr>
          <p:nvPr/>
        </p:nvSpPr>
        <p:spPr bwMode="auto">
          <a:xfrm>
            <a:off x="2743200" y="1752600"/>
            <a:ext cx="2909888" cy="1187450"/>
          </a:xfrm>
          <a:prstGeom prst="rect">
            <a:avLst/>
          </a:prstGeom>
          <a:noFill/>
          <a:ln w="9525">
            <a:noFill/>
            <a:miter lim="800000"/>
            <a:headEnd/>
            <a:tailEnd/>
          </a:ln>
        </p:spPr>
        <p:txBody>
          <a:bodyPr wrap="none">
            <a:spAutoFit/>
          </a:bodyPr>
          <a:lstStyle/>
          <a:p>
            <a:r>
              <a:rPr lang="ja-JP" altLang="en-US"/>
              <a:t>連結リストは、</a:t>
            </a:r>
          </a:p>
          <a:p>
            <a:r>
              <a:rPr lang="ja-JP" altLang="en-US"/>
              <a:t>宣言時には、先頭の</a:t>
            </a:r>
          </a:p>
          <a:p>
            <a:r>
              <a:rPr lang="ja-JP" altLang="en-US"/>
              <a:t>ポインタだけが必要。</a:t>
            </a:r>
          </a:p>
        </p:txBody>
      </p:sp>
      <p:sp>
        <p:nvSpPr>
          <p:cNvPr id="27671" name="AutoShape 43"/>
          <p:cNvSpPr>
            <a:spLocks noChangeArrowheads="1"/>
          </p:cNvSpPr>
          <p:nvPr/>
        </p:nvSpPr>
        <p:spPr bwMode="auto">
          <a:xfrm>
            <a:off x="2309813" y="3429000"/>
            <a:ext cx="3886200" cy="1066800"/>
          </a:xfrm>
          <a:prstGeom prst="wedgeRoundRectCallout">
            <a:avLst>
              <a:gd name="adj1" fmla="val -14421"/>
              <a:gd name="adj2" fmla="val 77231"/>
              <a:gd name="adj3" fmla="val 16667"/>
            </a:avLst>
          </a:prstGeom>
          <a:solidFill>
            <a:schemeClr val="hlink"/>
          </a:solidFill>
          <a:ln w="9525">
            <a:solidFill>
              <a:schemeClr val="tx1"/>
            </a:solidFill>
            <a:miter lim="800000"/>
            <a:headEnd/>
            <a:tailEnd/>
          </a:ln>
        </p:spPr>
        <p:txBody>
          <a:bodyPr/>
          <a:lstStyle/>
          <a:p>
            <a:pPr algn="ctr"/>
            <a:endParaRPr lang="ja-JP" altLang="ja-JP">
              <a:solidFill>
                <a:schemeClr val="hlink"/>
              </a:solidFill>
            </a:endParaRPr>
          </a:p>
        </p:txBody>
      </p:sp>
      <p:sp>
        <p:nvSpPr>
          <p:cNvPr id="27672" name="Text Box 44"/>
          <p:cNvSpPr txBox="1">
            <a:spLocks noChangeArrowheads="1"/>
          </p:cNvSpPr>
          <p:nvPr/>
        </p:nvSpPr>
        <p:spPr bwMode="auto">
          <a:xfrm>
            <a:off x="2386013" y="3581400"/>
            <a:ext cx="3529012" cy="822325"/>
          </a:xfrm>
          <a:prstGeom prst="rect">
            <a:avLst/>
          </a:prstGeom>
          <a:noFill/>
          <a:ln w="9525">
            <a:noFill/>
            <a:miter lim="800000"/>
            <a:headEnd/>
            <a:tailEnd/>
          </a:ln>
        </p:spPr>
        <p:txBody>
          <a:bodyPr wrap="none">
            <a:spAutoFit/>
          </a:bodyPr>
          <a:lstStyle/>
          <a:p>
            <a:r>
              <a:rPr lang="ja-JP" altLang="en-US"/>
              <a:t>配列は、宣言時にメモリが</a:t>
            </a:r>
          </a:p>
          <a:p>
            <a:r>
              <a:rPr lang="ja-JP" altLang="en-US"/>
              <a:t>確保される。</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番号プレースホルダ 4"/>
          <p:cNvSpPr>
            <a:spLocks noGrp="1"/>
          </p:cNvSpPr>
          <p:nvPr>
            <p:ph type="sldNum" sz="quarter" idx="12"/>
          </p:nvPr>
        </p:nvSpPr>
        <p:spPr>
          <a:noFill/>
        </p:spPr>
        <p:txBody>
          <a:bodyPr/>
          <a:lstStyle/>
          <a:p>
            <a:fld id="{A7F44716-38B0-4A44-86D6-38D1BD0523D2}" type="slidenum">
              <a:rPr lang="en-US" altLang="ja-JP" smtClean="0"/>
              <a:pPr/>
              <a:t>2</a:t>
            </a:fld>
            <a:endParaRPr lang="en-US" altLang="ja-JP" smtClean="0"/>
          </a:p>
        </p:txBody>
      </p:sp>
      <p:sp>
        <p:nvSpPr>
          <p:cNvPr id="12291" name="Rectangle 3074"/>
          <p:cNvSpPr>
            <a:spLocks noGrp="1" noChangeArrowheads="1"/>
          </p:cNvSpPr>
          <p:nvPr>
            <p:ph type="title"/>
          </p:nvPr>
        </p:nvSpPr>
        <p:spPr/>
        <p:txBody>
          <a:bodyPr/>
          <a:lstStyle/>
          <a:p>
            <a:pPr eaLnBrk="1" hangingPunct="1"/>
            <a:r>
              <a:rPr lang="ja-JP" altLang="en-US" smtClean="0"/>
              <a:t>データ構造とは、</a:t>
            </a:r>
          </a:p>
        </p:txBody>
      </p:sp>
      <p:sp>
        <p:nvSpPr>
          <p:cNvPr id="12292" name="Text Box 3076"/>
          <p:cNvSpPr txBox="1">
            <a:spLocks noChangeArrowheads="1"/>
          </p:cNvSpPr>
          <p:nvPr/>
        </p:nvSpPr>
        <p:spPr bwMode="auto">
          <a:xfrm>
            <a:off x="1295400" y="2057400"/>
            <a:ext cx="4656138" cy="457200"/>
          </a:xfrm>
          <a:prstGeom prst="rect">
            <a:avLst/>
          </a:prstGeom>
          <a:noFill/>
          <a:ln w="9525">
            <a:noFill/>
            <a:miter lim="800000"/>
            <a:headEnd/>
            <a:tailEnd/>
          </a:ln>
        </p:spPr>
        <p:txBody>
          <a:bodyPr wrap="none">
            <a:spAutoFit/>
          </a:bodyPr>
          <a:lstStyle/>
          <a:p>
            <a:r>
              <a:rPr lang="ja-JP" altLang="en-US"/>
              <a:t>データの保存を効率的に行うもの。</a:t>
            </a:r>
          </a:p>
        </p:txBody>
      </p:sp>
      <p:grpSp>
        <p:nvGrpSpPr>
          <p:cNvPr id="12293" name="Group 3080"/>
          <p:cNvGrpSpPr>
            <a:grpSpLocks/>
          </p:cNvGrpSpPr>
          <p:nvPr/>
        </p:nvGrpSpPr>
        <p:grpSpPr bwMode="auto">
          <a:xfrm>
            <a:off x="3048000" y="2895600"/>
            <a:ext cx="1752600" cy="2286000"/>
            <a:chOff x="1632" y="1680"/>
            <a:chExt cx="1104" cy="1440"/>
          </a:xfrm>
        </p:grpSpPr>
        <p:sp>
          <p:nvSpPr>
            <p:cNvPr id="12302" name="Rectangle 3077"/>
            <p:cNvSpPr>
              <a:spLocks noChangeArrowheads="1"/>
            </p:cNvSpPr>
            <p:nvPr/>
          </p:nvSpPr>
          <p:spPr bwMode="auto">
            <a:xfrm>
              <a:off x="1632" y="1680"/>
              <a:ext cx="1104" cy="1440"/>
            </a:xfrm>
            <a:prstGeom prst="rect">
              <a:avLst/>
            </a:prstGeom>
            <a:solidFill>
              <a:schemeClr val="accent1"/>
            </a:solidFill>
            <a:ln w="9525">
              <a:miter lim="800000"/>
              <a:headEnd/>
              <a:tailEnd/>
            </a:ln>
            <a:scene3d>
              <a:camera prst="legacyObliqueTopRight">
                <a:rot lat="16199995" lon="0" rev="0"/>
              </a:camera>
              <a:lightRig rig="legacyFlat3" dir="b"/>
            </a:scene3d>
            <a:sp3d extrusionH="1801800" prstMaterial="legacyMatte">
              <a:bevelT w="13500" h="13500" prst="angle"/>
              <a:bevelB w="13500" h="13500" prst="angle"/>
              <a:extrusionClr>
                <a:schemeClr val="accent1"/>
              </a:extrusionClr>
            </a:sp3d>
          </p:spPr>
          <p:txBody>
            <a:bodyPr wrap="none" anchor="ctr">
              <a:flatTx/>
            </a:bodyPr>
            <a:lstStyle/>
            <a:p>
              <a:endParaRPr lang="ja-JP" altLang="en-US"/>
            </a:p>
          </p:txBody>
        </p:sp>
        <p:sp>
          <p:nvSpPr>
            <p:cNvPr id="12303" name="Oval 3078"/>
            <p:cNvSpPr>
              <a:spLocks noChangeArrowheads="1"/>
            </p:cNvSpPr>
            <p:nvPr/>
          </p:nvSpPr>
          <p:spPr bwMode="auto">
            <a:xfrm>
              <a:off x="1706" y="2023"/>
              <a:ext cx="883" cy="823"/>
            </a:xfrm>
            <a:prstGeom prst="ellipse">
              <a:avLst/>
            </a:prstGeom>
            <a:solidFill>
              <a:srgbClr val="FFFFCC"/>
            </a:solidFill>
            <a:ln w="9525">
              <a:round/>
              <a:headEnd/>
              <a:tailEnd/>
            </a:ln>
            <a:scene3d>
              <a:camera prst="legacyObliqueTopRight">
                <a:rot lat="16199995" lon="0" rev="0"/>
              </a:camera>
              <a:lightRig rig="legacyFlat3" dir="r"/>
            </a:scene3d>
            <a:sp3d prstMaterial="legacyMatte">
              <a:bevelT w="13500" h="13500" prst="angle"/>
              <a:bevelB w="13500" h="13500" prst="angle"/>
              <a:extrusionClr>
                <a:srgbClr val="FFFFCC"/>
              </a:extrusionClr>
            </a:sp3d>
          </p:spPr>
          <p:txBody>
            <a:bodyPr wrap="none" anchor="ctr">
              <a:flatTx/>
            </a:bodyPr>
            <a:lstStyle/>
            <a:p>
              <a:endParaRPr lang="ja-JP" altLang="en-US"/>
            </a:p>
          </p:txBody>
        </p:sp>
      </p:grpSp>
      <p:sp>
        <p:nvSpPr>
          <p:cNvPr id="12294" name="Text Box 3081"/>
          <p:cNvSpPr txBox="1">
            <a:spLocks noChangeArrowheads="1"/>
          </p:cNvSpPr>
          <p:nvPr/>
        </p:nvSpPr>
        <p:spPr bwMode="auto">
          <a:xfrm>
            <a:off x="1447800" y="2895600"/>
            <a:ext cx="336550" cy="457200"/>
          </a:xfrm>
          <a:prstGeom prst="rect">
            <a:avLst/>
          </a:prstGeom>
          <a:noFill/>
          <a:ln w="9525">
            <a:noFill/>
            <a:miter lim="800000"/>
            <a:headEnd/>
            <a:tailEnd/>
          </a:ln>
        </p:spPr>
        <p:txBody>
          <a:bodyPr wrap="none">
            <a:spAutoFit/>
          </a:bodyPr>
          <a:lstStyle/>
          <a:p>
            <a:r>
              <a:rPr lang="en-US" altLang="ja-JP"/>
              <a:t>1</a:t>
            </a:r>
          </a:p>
        </p:txBody>
      </p:sp>
      <p:sp>
        <p:nvSpPr>
          <p:cNvPr id="12295" name="Text Box 3082"/>
          <p:cNvSpPr txBox="1">
            <a:spLocks noChangeArrowheads="1"/>
          </p:cNvSpPr>
          <p:nvPr/>
        </p:nvSpPr>
        <p:spPr bwMode="auto">
          <a:xfrm>
            <a:off x="1066800" y="3429000"/>
            <a:ext cx="717550" cy="457200"/>
          </a:xfrm>
          <a:prstGeom prst="rect">
            <a:avLst/>
          </a:prstGeom>
          <a:noFill/>
          <a:ln w="9525">
            <a:noFill/>
            <a:miter lim="800000"/>
            <a:headEnd/>
            <a:tailEnd/>
          </a:ln>
        </p:spPr>
        <p:txBody>
          <a:bodyPr wrap="none">
            <a:spAutoFit/>
          </a:bodyPr>
          <a:lstStyle/>
          <a:p>
            <a:r>
              <a:rPr lang="en-US" altLang="ja-JP"/>
              <a:t>3.14</a:t>
            </a:r>
          </a:p>
        </p:txBody>
      </p:sp>
      <p:sp>
        <p:nvSpPr>
          <p:cNvPr id="12296" name="Line 3083"/>
          <p:cNvSpPr>
            <a:spLocks noChangeShapeType="1"/>
          </p:cNvSpPr>
          <p:nvPr/>
        </p:nvSpPr>
        <p:spPr bwMode="auto">
          <a:xfrm>
            <a:off x="2133600" y="3581400"/>
            <a:ext cx="914400" cy="228600"/>
          </a:xfrm>
          <a:prstGeom prst="line">
            <a:avLst/>
          </a:prstGeom>
          <a:noFill/>
          <a:ln w="9525">
            <a:solidFill>
              <a:schemeClr val="tx1"/>
            </a:solidFill>
            <a:round/>
            <a:headEnd/>
            <a:tailEnd type="triangle" w="med" len="med"/>
          </a:ln>
        </p:spPr>
        <p:txBody>
          <a:bodyPr/>
          <a:lstStyle/>
          <a:p>
            <a:endParaRPr lang="ja-JP" altLang="en-US"/>
          </a:p>
        </p:txBody>
      </p:sp>
      <p:sp>
        <p:nvSpPr>
          <p:cNvPr id="12297" name="Text Box 3084"/>
          <p:cNvSpPr txBox="1">
            <a:spLocks noChangeArrowheads="1"/>
          </p:cNvSpPr>
          <p:nvPr/>
        </p:nvSpPr>
        <p:spPr bwMode="auto">
          <a:xfrm>
            <a:off x="2743200" y="5029200"/>
            <a:ext cx="1614488" cy="457200"/>
          </a:xfrm>
          <a:prstGeom prst="rect">
            <a:avLst/>
          </a:prstGeom>
          <a:solidFill>
            <a:schemeClr val="bg1"/>
          </a:solidFill>
          <a:ln w="9525">
            <a:noFill/>
            <a:miter lim="800000"/>
            <a:headEnd/>
            <a:tailEnd/>
          </a:ln>
        </p:spPr>
        <p:txBody>
          <a:bodyPr wrap="none">
            <a:spAutoFit/>
          </a:bodyPr>
          <a:lstStyle/>
          <a:p>
            <a:r>
              <a:rPr lang="ja-JP" altLang="en-US"/>
              <a:t>データ構造</a:t>
            </a:r>
          </a:p>
        </p:txBody>
      </p:sp>
      <p:sp>
        <p:nvSpPr>
          <p:cNvPr id="12298" name="Text Box 3085"/>
          <p:cNvSpPr txBox="1">
            <a:spLocks noChangeArrowheads="1"/>
          </p:cNvSpPr>
          <p:nvPr/>
        </p:nvSpPr>
        <p:spPr bwMode="auto">
          <a:xfrm>
            <a:off x="1143000" y="3962400"/>
            <a:ext cx="979488" cy="457200"/>
          </a:xfrm>
          <a:prstGeom prst="rect">
            <a:avLst/>
          </a:prstGeom>
          <a:noFill/>
          <a:ln w="9525">
            <a:noFill/>
            <a:miter lim="800000"/>
            <a:headEnd/>
            <a:tailEnd/>
          </a:ln>
        </p:spPr>
        <p:txBody>
          <a:bodyPr wrap="none">
            <a:spAutoFit/>
          </a:bodyPr>
          <a:lstStyle/>
          <a:p>
            <a:r>
              <a:rPr lang="en-US" altLang="ja-JP"/>
              <a:t>suzuki</a:t>
            </a:r>
          </a:p>
        </p:txBody>
      </p:sp>
      <p:sp>
        <p:nvSpPr>
          <p:cNvPr id="12299" name="Line 3086"/>
          <p:cNvSpPr>
            <a:spLocks noChangeShapeType="1"/>
          </p:cNvSpPr>
          <p:nvPr/>
        </p:nvSpPr>
        <p:spPr bwMode="auto">
          <a:xfrm flipV="1">
            <a:off x="4419600" y="3124200"/>
            <a:ext cx="1066800" cy="457200"/>
          </a:xfrm>
          <a:prstGeom prst="line">
            <a:avLst/>
          </a:prstGeom>
          <a:noFill/>
          <a:ln w="9525">
            <a:solidFill>
              <a:schemeClr val="tx1"/>
            </a:solidFill>
            <a:round/>
            <a:headEnd/>
            <a:tailEnd type="triangle" w="med" len="med"/>
          </a:ln>
        </p:spPr>
        <p:txBody>
          <a:bodyPr/>
          <a:lstStyle/>
          <a:p>
            <a:endParaRPr lang="ja-JP" altLang="en-US"/>
          </a:p>
        </p:txBody>
      </p:sp>
      <p:sp>
        <p:nvSpPr>
          <p:cNvPr id="12300" name="Text Box 3087"/>
          <p:cNvSpPr txBox="1">
            <a:spLocks noChangeArrowheads="1"/>
          </p:cNvSpPr>
          <p:nvPr/>
        </p:nvSpPr>
        <p:spPr bwMode="auto">
          <a:xfrm>
            <a:off x="5943600" y="2819400"/>
            <a:ext cx="504825" cy="457200"/>
          </a:xfrm>
          <a:prstGeom prst="rect">
            <a:avLst/>
          </a:prstGeom>
          <a:noFill/>
          <a:ln w="9525">
            <a:noFill/>
            <a:miter lim="800000"/>
            <a:headEnd/>
            <a:tailEnd/>
          </a:ln>
        </p:spPr>
        <p:txBody>
          <a:bodyPr wrap="none">
            <a:spAutoFit/>
          </a:bodyPr>
          <a:lstStyle/>
          <a:p>
            <a:r>
              <a:rPr lang="en-US" altLang="ja-JP"/>
              <a:t>ito</a:t>
            </a:r>
          </a:p>
        </p:txBody>
      </p:sp>
      <p:sp>
        <p:nvSpPr>
          <p:cNvPr id="12301" name="Text Box 3088"/>
          <p:cNvSpPr txBox="1">
            <a:spLocks noChangeArrowheads="1"/>
          </p:cNvSpPr>
          <p:nvPr/>
        </p:nvSpPr>
        <p:spPr bwMode="auto">
          <a:xfrm>
            <a:off x="6096000" y="3276600"/>
            <a:ext cx="869950" cy="457200"/>
          </a:xfrm>
          <a:prstGeom prst="rect">
            <a:avLst/>
          </a:prstGeom>
          <a:noFill/>
          <a:ln w="9525">
            <a:noFill/>
            <a:miter lim="800000"/>
            <a:headEnd/>
            <a:tailEnd/>
          </a:ln>
        </p:spPr>
        <p:txBody>
          <a:bodyPr wrap="none">
            <a:spAutoFit/>
          </a:bodyPr>
          <a:lstStyle/>
          <a:p>
            <a:r>
              <a:rPr lang="en-US" altLang="ja-JP"/>
              <a:t>2.712</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番号プレースホルダ 5"/>
          <p:cNvSpPr>
            <a:spLocks noGrp="1"/>
          </p:cNvSpPr>
          <p:nvPr>
            <p:ph type="sldNum" sz="quarter" idx="12"/>
          </p:nvPr>
        </p:nvSpPr>
        <p:spPr>
          <a:noFill/>
        </p:spPr>
        <p:txBody>
          <a:bodyPr/>
          <a:lstStyle/>
          <a:p>
            <a:fld id="{A7B69291-AB28-41CD-A5C7-88871C1ACE5D}" type="slidenum">
              <a:rPr lang="en-US" altLang="ja-JP" smtClean="0"/>
              <a:pPr/>
              <a:t>20</a:t>
            </a:fld>
            <a:endParaRPr lang="en-US" altLang="ja-JP" smtClean="0"/>
          </a:p>
        </p:txBody>
      </p:sp>
      <p:sp>
        <p:nvSpPr>
          <p:cNvPr id="28675" name="Rectangle 2"/>
          <p:cNvSpPr>
            <a:spLocks noGrp="1" noChangeArrowheads="1"/>
          </p:cNvSpPr>
          <p:nvPr>
            <p:ph type="title"/>
          </p:nvPr>
        </p:nvSpPr>
        <p:spPr>
          <a:xfrm>
            <a:off x="609600" y="304800"/>
            <a:ext cx="7772400" cy="1143000"/>
          </a:xfrm>
        </p:spPr>
        <p:txBody>
          <a:bodyPr/>
          <a:lstStyle/>
          <a:p>
            <a:pPr eaLnBrk="1" hangingPunct="1"/>
            <a:r>
              <a:rPr lang="ja-JP" altLang="en-US" smtClean="0"/>
              <a:t>実現例</a:t>
            </a:r>
          </a:p>
        </p:txBody>
      </p:sp>
      <p:sp>
        <p:nvSpPr>
          <p:cNvPr id="28676" name="Text Box 3"/>
          <p:cNvSpPr txBox="1">
            <a:spLocks noChangeArrowheads="1"/>
          </p:cNvSpPr>
          <p:nvPr/>
        </p:nvSpPr>
        <p:spPr bwMode="auto">
          <a:xfrm>
            <a:off x="381000" y="1219200"/>
            <a:ext cx="6553200" cy="2292350"/>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a:t>
            </a:r>
            <a:r>
              <a:rPr lang="ja-JP" altLang="en-US">
                <a:latin typeface="Verdana" pitchFamily="34" charset="0"/>
              </a:rPr>
              <a:t>リストの用意*</a:t>
            </a:r>
            <a:r>
              <a:rPr lang="en-US" altLang="ja-JP">
                <a:latin typeface="Verdana" pitchFamily="34" charset="0"/>
              </a:rPr>
              <a:t>/</a:t>
            </a:r>
          </a:p>
          <a:p>
            <a:r>
              <a:rPr lang="en-US" altLang="ja-JP">
                <a:latin typeface="Verdana" pitchFamily="34" charset="0"/>
              </a:rPr>
              <a:t>Cell  * make_list(void)</a:t>
            </a:r>
          </a:p>
          <a:p>
            <a:r>
              <a:rPr lang="en-US" altLang="ja-JP">
                <a:latin typeface="Verdana" pitchFamily="34" charset="0"/>
              </a:rPr>
              <a:t>{</a:t>
            </a:r>
          </a:p>
          <a:p>
            <a:r>
              <a:rPr lang="en-US" altLang="ja-JP">
                <a:latin typeface="Verdana" pitchFamily="34" charset="0"/>
              </a:rPr>
              <a:t>	Cell * head=NULL;</a:t>
            </a:r>
          </a:p>
          <a:p>
            <a:r>
              <a:rPr lang="en-US" altLang="ja-JP">
                <a:latin typeface="Verdana" pitchFamily="34" charset="0"/>
              </a:rPr>
              <a:t>	return head;</a:t>
            </a:r>
          </a:p>
          <a:p>
            <a:r>
              <a:rPr lang="en-US" altLang="ja-JP">
                <a:latin typeface="Verdana" pitchFamily="34" charset="0"/>
              </a:rPr>
              <a:t>}</a:t>
            </a:r>
          </a:p>
        </p:txBody>
      </p:sp>
      <p:sp>
        <p:nvSpPr>
          <p:cNvPr id="28677" name="Text Box 8"/>
          <p:cNvSpPr txBox="1">
            <a:spLocks noChangeArrowheads="1"/>
          </p:cNvSpPr>
          <p:nvPr/>
        </p:nvSpPr>
        <p:spPr bwMode="auto">
          <a:xfrm>
            <a:off x="457200" y="4114800"/>
            <a:ext cx="6553200" cy="2292350"/>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a:t>
            </a:r>
            <a:r>
              <a:rPr lang="ja-JP" altLang="en-US">
                <a:latin typeface="Verdana" pitchFamily="34" charset="0"/>
              </a:rPr>
              <a:t>配列の用意*</a:t>
            </a:r>
            <a:r>
              <a:rPr lang="en-US" altLang="ja-JP">
                <a:latin typeface="Verdana" pitchFamily="34" charset="0"/>
              </a:rPr>
              <a:t>/</a:t>
            </a:r>
          </a:p>
          <a:p>
            <a:r>
              <a:rPr lang="en-US" altLang="ja-JP">
                <a:latin typeface="Verdana" pitchFamily="34" charset="0"/>
              </a:rPr>
              <a:t>double  * make_array(void)</a:t>
            </a:r>
          </a:p>
          <a:p>
            <a:r>
              <a:rPr lang="en-US" altLang="ja-JP">
                <a:latin typeface="Verdana" pitchFamily="34" charset="0"/>
              </a:rPr>
              <a:t>{</a:t>
            </a:r>
          </a:p>
          <a:p>
            <a:r>
              <a:rPr lang="en-US" altLang="ja-JP">
                <a:latin typeface="Verdana" pitchFamily="34" charset="0"/>
              </a:rPr>
              <a:t>	doube A[100];</a:t>
            </a:r>
          </a:p>
          <a:p>
            <a:r>
              <a:rPr lang="en-US" altLang="ja-JP">
                <a:latin typeface="Verdana" pitchFamily="34" charset="0"/>
              </a:rPr>
              <a:t>	return A;</a:t>
            </a:r>
          </a:p>
          <a:p>
            <a:r>
              <a:rPr lang="en-US" altLang="ja-JP">
                <a:latin typeface="Verdana" pitchFamily="34" charset="0"/>
              </a:rPr>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番号プレースホルダ 4"/>
          <p:cNvSpPr>
            <a:spLocks noGrp="1"/>
          </p:cNvSpPr>
          <p:nvPr>
            <p:ph type="sldNum" sz="quarter" idx="12"/>
          </p:nvPr>
        </p:nvSpPr>
        <p:spPr>
          <a:noFill/>
        </p:spPr>
        <p:txBody>
          <a:bodyPr/>
          <a:lstStyle/>
          <a:p>
            <a:fld id="{517BEFC4-19FB-4857-AD8F-E56A3867A2AD}" type="slidenum">
              <a:rPr lang="en-US" altLang="ja-JP" smtClean="0"/>
              <a:pPr/>
              <a:t>21</a:t>
            </a:fld>
            <a:endParaRPr lang="en-US" altLang="ja-JP" smtClean="0"/>
          </a:p>
        </p:txBody>
      </p:sp>
      <p:sp>
        <p:nvSpPr>
          <p:cNvPr id="29699" name="Rectangle 2"/>
          <p:cNvSpPr>
            <a:spLocks noGrp="1" noChangeArrowheads="1"/>
          </p:cNvSpPr>
          <p:nvPr>
            <p:ph type="title"/>
          </p:nvPr>
        </p:nvSpPr>
        <p:spPr>
          <a:xfrm>
            <a:off x="685800" y="152400"/>
            <a:ext cx="7772400" cy="1143000"/>
          </a:xfrm>
        </p:spPr>
        <p:txBody>
          <a:bodyPr/>
          <a:lstStyle/>
          <a:p>
            <a:pPr eaLnBrk="1" hangingPunct="1"/>
            <a:r>
              <a:rPr lang="ja-JP" altLang="en-US" smtClean="0"/>
              <a:t>連結リストと配列</a:t>
            </a:r>
            <a:r>
              <a:rPr lang="en-US" altLang="ja-JP" smtClean="0"/>
              <a:t>2</a:t>
            </a:r>
            <a:br>
              <a:rPr lang="en-US" altLang="ja-JP" smtClean="0"/>
            </a:br>
            <a:r>
              <a:rPr lang="ja-JP" altLang="en-US" smtClean="0"/>
              <a:t>（要素へのアクセス）</a:t>
            </a:r>
          </a:p>
        </p:txBody>
      </p:sp>
      <p:sp>
        <p:nvSpPr>
          <p:cNvPr id="29700" name="Rectangle 24"/>
          <p:cNvSpPr>
            <a:spLocks noChangeArrowheads="1"/>
          </p:cNvSpPr>
          <p:nvPr/>
        </p:nvSpPr>
        <p:spPr bwMode="auto">
          <a:xfrm>
            <a:off x="22621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9701" name="Rectangle 25"/>
          <p:cNvSpPr>
            <a:spLocks noChangeArrowheads="1"/>
          </p:cNvSpPr>
          <p:nvPr/>
        </p:nvSpPr>
        <p:spPr bwMode="auto">
          <a:xfrm>
            <a:off x="28717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9702" name="Rectangle 26"/>
          <p:cNvSpPr>
            <a:spLocks noChangeArrowheads="1"/>
          </p:cNvSpPr>
          <p:nvPr/>
        </p:nvSpPr>
        <p:spPr bwMode="auto">
          <a:xfrm>
            <a:off x="34813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9703" name="Rectangle 27"/>
          <p:cNvSpPr>
            <a:spLocks noChangeArrowheads="1"/>
          </p:cNvSpPr>
          <p:nvPr/>
        </p:nvSpPr>
        <p:spPr bwMode="auto">
          <a:xfrm>
            <a:off x="40909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9704" name="Rectangle 28"/>
          <p:cNvSpPr>
            <a:spLocks noChangeArrowheads="1"/>
          </p:cNvSpPr>
          <p:nvPr/>
        </p:nvSpPr>
        <p:spPr bwMode="auto">
          <a:xfrm>
            <a:off x="47005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9705" name="Rectangle 29"/>
          <p:cNvSpPr>
            <a:spLocks noChangeArrowheads="1"/>
          </p:cNvSpPr>
          <p:nvPr/>
        </p:nvSpPr>
        <p:spPr bwMode="auto">
          <a:xfrm>
            <a:off x="53101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9706" name="Rectangle 30"/>
          <p:cNvSpPr>
            <a:spLocks noChangeArrowheads="1"/>
          </p:cNvSpPr>
          <p:nvPr/>
        </p:nvSpPr>
        <p:spPr bwMode="auto">
          <a:xfrm>
            <a:off x="59197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9707" name="Rectangle 31"/>
          <p:cNvSpPr>
            <a:spLocks noChangeArrowheads="1"/>
          </p:cNvSpPr>
          <p:nvPr/>
        </p:nvSpPr>
        <p:spPr bwMode="auto">
          <a:xfrm>
            <a:off x="65293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9708" name="Text Box 32"/>
          <p:cNvSpPr txBox="1">
            <a:spLocks noChangeArrowheads="1"/>
          </p:cNvSpPr>
          <p:nvPr/>
        </p:nvSpPr>
        <p:spPr bwMode="auto">
          <a:xfrm>
            <a:off x="1119188" y="5562600"/>
            <a:ext cx="1014412" cy="457200"/>
          </a:xfrm>
          <a:prstGeom prst="rect">
            <a:avLst/>
          </a:prstGeom>
          <a:noFill/>
          <a:ln w="9525">
            <a:noFill/>
            <a:miter lim="800000"/>
            <a:headEnd/>
            <a:tailEnd/>
          </a:ln>
        </p:spPr>
        <p:txBody>
          <a:bodyPr wrap="none">
            <a:spAutoFit/>
          </a:bodyPr>
          <a:lstStyle/>
          <a:p>
            <a:r>
              <a:rPr lang="ja-JP" altLang="en-US">
                <a:solidFill>
                  <a:srgbClr val="FF0000"/>
                </a:solidFill>
              </a:rPr>
              <a:t>配列</a:t>
            </a:r>
            <a:r>
              <a:rPr lang="en-US" altLang="ja-JP">
                <a:solidFill>
                  <a:srgbClr val="FF0000"/>
                </a:solidFill>
              </a:rPr>
              <a:t>A</a:t>
            </a:r>
          </a:p>
        </p:txBody>
      </p:sp>
      <p:sp>
        <p:nvSpPr>
          <p:cNvPr id="29709" name="Text Box 33"/>
          <p:cNvSpPr txBox="1">
            <a:spLocks noChangeArrowheads="1"/>
          </p:cNvSpPr>
          <p:nvPr/>
        </p:nvSpPr>
        <p:spPr bwMode="auto">
          <a:xfrm>
            <a:off x="2033588" y="5638800"/>
            <a:ext cx="760412" cy="457200"/>
          </a:xfrm>
          <a:prstGeom prst="rect">
            <a:avLst/>
          </a:prstGeom>
          <a:noFill/>
          <a:ln w="9525">
            <a:noFill/>
            <a:miter lim="800000"/>
            <a:headEnd/>
            <a:tailEnd/>
          </a:ln>
        </p:spPr>
        <p:txBody>
          <a:bodyPr wrap="none">
            <a:spAutoFit/>
          </a:bodyPr>
          <a:lstStyle/>
          <a:p>
            <a:r>
              <a:rPr lang="en-US" altLang="ja-JP">
                <a:solidFill>
                  <a:srgbClr val="FF0000"/>
                </a:solidFill>
              </a:rPr>
              <a:t>A[0]</a:t>
            </a:r>
          </a:p>
        </p:txBody>
      </p:sp>
      <p:sp>
        <p:nvSpPr>
          <p:cNvPr id="29710" name="Text Box 34"/>
          <p:cNvSpPr txBox="1">
            <a:spLocks noChangeArrowheads="1"/>
          </p:cNvSpPr>
          <p:nvPr/>
        </p:nvSpPr>
        <p:spPr bwMode="auto">
          <a:xfrm>
            <a:off x="2643188" y="5638800"/>
            <a:ext cx="760412" cy="457200"/>
          </a:xfrm>
          <a:prstGeom prst="rect">
            <a:avLst/>
          </a:prstGeom>
          <a:noFill/>
          <a:ln w="9525">
            <a:noFill/>
            <a:miter lim="800000"/>
            <a:headEnd/>
            <a:tailEnd/>
          </a:ln>
        </p:spPr>
        <p:txBody>
          <a:bodyPr wrap="none">
            <a:spAutoFit/>
          </a:bodyPr>
          <a:lstStyle/>
          <a:p>
            <a:r>
              <a:rPr lang="en-US" altLang="ja-JP">
                <a:solidFill>
                  <a:srgbClr val="FF0000"/>
                </a:solidFill>
              </a:rPr>
              <a:t>A[1]</a:t>
            </a:r>
          </a:p>
        </p:txBody>
      </p:sp>
      <p:sp>
        <p:nvSpPr>
          <p:cNvPr id="29711" name="Text Box 35"/>
          <p:cNvSpPr txBox="1">
            <a:spLocks noChangeArrowheads="1"/>
          </p:cNvSpPr>
          <p:nvPr/>
        </p:nvSpPr>
        <p:spPr bwMode="auto">
          <a:xfrm>
            <a:off x="6376988" y="5638800"/>
            <a:ext cx="1133475" cy="457200"/>
          </a:xfrm>
          <a:prstGeom prst="rect">
            <a:avLst/>
          </a:prstGeom>
          <a:noFill/>
          <a:ln w="9525">
            <a:noFill/>
            <a:miter lim="800000"/>
            <a:headEnd/>
            <a:tailEnd/>
          </a:ln>
        </p:spPr>
        <p:txBody>
          <a:bodyPr wrap="none">
            <a:spAutoFit/>
          </a:bodyPr>
          <a:lstStyle/>
          <a:p>
            <a:r>
              <a:rPr lang="en-US" altLang="ja-JP">
                <a:solidFill>
                  <a:srgbClr val="FF0000"/>
                </a:solidFill>
              </a:rPr>
              <a:t>A[M-1]</a:t>
            </a:r>
          </a:p>
        </p:txBody>
      </p:sp>
      <p:sp>
        <p:nvSpPr>
          <p:cNvPr id="29712" name="Text Box 36"/>
          <p:cNvSpPr txBox="1">
            <a:spLocks noChangeArrowheads="1"/>
          </p:cNvSpPr>
          <p:nvPr/>
        </p:nvSpPr>
        <p:spPr bwMode="auto">
          <a:xfrm>
            <a:off x="3932238" y="5638800"/>
            <a:ext cx="692150" cy="457200"/>
          </a:xfrm>
          <a:prstGeom prst="rect">
            <a:avLst/>
          </a:prstGeom>
          <a:noFill/>
          <a:ln w="9525">
            <a:noFill/>
            <a:miter lim="800000"/>
            <a:headEnd/>
            <a:tailEnd/>
          </a:ln>
        </p:spPr>
        <p:txBody>
          <a:bodyPr wrap="none">
            <a:spAutoFit/>
          </a:bodyPr>
          <a:lstStyle/>
          <a:p>
            <a:r>
              <a:rPr lang="en-US" altLang="ja-JP">
                <a:solidFill>
                  <a:srgbClr val="FF0000"/>
                </a:solidFill>
              </a:rPr>
              <a:t>A[i]</a:t>
            </a:r>
          </a:p>
        </p:txBody>
      </p:sp>
      <p:sp>
        <p:nvSpPr>
          <p:cNvPr id="29713" name="Text Box 37"/>
          <p:cNvSpPr txBox="1">
            <a:spLocks noChangeArrowheads="1"/>
          </p:cNvSpPr>
          <p:nvPr/>
        </p:nvSpPr>
        <p:spPr bwMode="auto">
          <a:xfrm>
            <a:off x="5157788" y="5715000"/>
            <a:ext cx="692150" cy="457200"/>
          </a:xfrm>
          <a:prstGeom prst="rect">
            <a:avLst/>
          </a:prstGeom>
          <a:noFill/>
          <a:ln w="9525">
            <a:noFill/>
            <a:miter lim="800000"/>
            <a:headEnd/>
            <a:tailEnd/>
          </a:ln>
        </p:spPr>
        <p:txBody>
          <a:bodyPr wrap="none">
            <a:spAutoFit/>
          </a:bodyPr>
          <a:lstStyle/>
          <a:p>
            <a:r>
              <a:rPr lang="en-US" altLang="ja-JP">
                <a:solidFill>
                  <a:srgbClr val="FF0000"/>
                </a:solidFill>
              </a:rPr>
              <a:t>A[j]</a:t>
            </a:r>
          </a:p>
        </p:txBody>
      </p:sp>
      <p:grpSp>
        <p:nvGrpSpPr>
          <p:cNvPr id="29714" name="Group 38"/>
          <p:cNvGrpSpPr>
            <a:grpSpLocks/>
          </p:cNvGrpSpPr>
          <p:nvPr/>
        </p:nvGrpSpPr>
        <p:grpSpPr bwMode="auto">
          <a:xfrm>
            <a:off x="6477000" y="1676400"/>
            <a:ext cx="1447800" cy="990600"/>
            <a:chOff x="4560" y="1824"/>
            <a:chExt cx="912" cy="624"/>
          </a:xfrm>
        </p:grpSpPr>
        <p:sp>
          <p:nvSpPr>
            <p:cNvPr id="29739" name="AutoShape 39"/>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29740" name="AutoShape 40"/>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9741" name="Oval 41"/>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cxnSp>
        <p:nvCxnSpPr>
          <p:cNvPr id="29715" name="AutoShape 42"/>
          <p:cNvCxnSpPr>
            <a:cxnSpLocks noChangeShapeType="1"/>
            <a:stCxn id="29719" idx="7"/>
            <a:endCxn id="29739" idx="1"/>
          </p:cNvCxnSpPr>
          <p:nvPr/>
        </p:nvCxnSpPr>
        <p:spPr bwMode="auto">
          <a:xfrm rot="5400000" flipV="1">
            <a:off x="5819776" y="1647825"/>
            <a:ext cx="519112" cy="795337"/>
          </a:xfrm>
          <a:prstGeom prst="curvedConnector4">
            <a:avLst>
              <a:gd name="adj1" fmla="val -50458"/>
              <a:gd name="adj2" fmla="val 52097"/>
            </a:avLst>
          </a:prstGeom>
          <a:noFill/>
          <a:ln w="38100">
            <a:solidFill>
              <a:srgbClr val="008000"/>
            </a:solidFill>
            <a:round/>
            <a:headEnd/>
            <a:tailEnd type="triangle" w="med" len="med"/>
          </a:ln>
        </p:spPr>
      </p:cxnSp>
      <p:sp>
        <p:nvSpPr>
          <p:cNvPr id="29716" name="WordArt 43"/>
          <p:cNvSpPr>
            <a:spLocks noChangeArrowheads="1" noChangeShapeType="1" noTextEdit="1"/>
          </p:cNvSpPr>
          <p:nvPr/>
        </p:nvSpPr>
        <p:spPr bwMode="auto">
          <a:xfrm>
            <a:off x="7315200" y="1524000"/>
            <a:ext cx="609600" cy="152400"/>
          </a:xfrm>
          <a:prstGeom prst="rect">
            <a:avLst/>
          </a:prstGeom>
        </p:spPr>
        <p:txBody>
          <a:bodyPr wrap="none" fromWordArt="1">
            <a:prstTxWarp prst="textPlain">
              <a:avLst>
                <a:gd name="adj" fmla="val 50000"/>
              </a:avLst>
            </a:prstTxWarp>
          </a:bodyPr>
          <a:lstStyle/>
          <a:p>
            <a:pPr algn="ctr"/>
            <a:r>
              <a:rPr lang="ja-JP" altLang="en-US" sz="3600" kern="10">
                <a:ln w="9525">
                  <a:solidFill>
                    <a:srgbClr val="008000"/>
                  </a:solidFill>
                  <a:round/>
                  <a:headEnd/>
                  <a:tailEnd/>
                </a:ln>
                <a:solidFill>
                  <a:srgbClr val="FFFFFF"/>
                </a:solidFill>
                <a:latin typeface="ＭＳ Ｐゴシック"/>
                <a:ea typeface="ＭＳ Ｐゴシック"/>
              </a:rPr>
              <a:t>ＮＵＬＬ</a:t>
            </a:r>
          </a:p>
        </p:txBody>
      </p:sp>
      <p:grpSp>
        <p:nvGrpSpPr>
          <p:cNvPr id="29717" name="Group 44"/>
          <p:cNvGrpSpPr>
            <a:grpSpLocks/>
          </p:cNvGrpSpPr>
          <p:nvPr/>
        </p:nvGrpSpPr>
        <p:grpSpPr bwMode="auto">
          <a:xfrm>
            <a:off x="4495800" y="1676400"/>
            <a:ext cx="1447800" cy="990600"/>
            <a:chOff x="4560" y="1824"/>
            <a:chExt cx="912" cy="624"/>
          </a:xfrm>
        </p:grpSpPr>
        <p:sp>
          <p:nvSpPr>
            <p:cNvPr id="29736" name="AutoShape 45"/>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29737" name="AutoShape 46"/>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9738" name="Oval 47"/>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grpSp>
        <p:nvGrpSpPr>
          <p:cNvPr id="29718" name="Group 48"/>
          <p:cNvGrpSpPr>
            <a:grpSpLocks/>
          </p:cNvGrpSpPr>
          <p:nvPr/>
        </p:nvGrpSpPr>
        <p:grpSpPr bwMode="auto">
          <a:xfrm>
            <a:off x="2590800" y="1752600"/>
            <a:ext cx="1447800" cy="990600"/>
            <a:chOff x="4560" y="1824"/>
            <a:chExt cx="912" cy="624"/>
          </a:xfrm>
        </p:grpSpPr>
        <p:sp>
          <p:nvSpPr>
            <p:cNvPr id="29733" name="AutoShape 49"/>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29734" name="AutoShape 50"/>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9735" name="Oval 51"/>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sp>
        <p:nvSpPr>
          <p:cNvPr id="29719" name="Oval 52"/>
          <p:cNvSpPr>
            <a:spLocks noChangeArrowheads="1"/>
          </p:cNvSpPr>
          <p:nvPr/>
        </p:nvSpPr>
        <p:spPr bwMode="auto">
          <a:xfrm>
            <a:off x="5486400" y="1752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cxnSp>
        <p:nvCxnSpPr>
          <p:cNvPr id="29720" name="AutoShape 53"/>
          <p:cNvCxnSpPr>
            <a:cxnSpLocks noChangeShapeType="1"/>
            <a:stCxn id="29721" idx="7"/>
          </p:cNvCxnSpPr>
          <p:nvPr/>
        </p:nvCxnSpPr>
        <p:spPr bwMode="auto">
          <a:xfrm rot="5400000" flipV="1">
            <a:off x="3871912" y="1690688"/>
            <a:ext cx="519113" cy="795338"/>
          </a:xfrm>
          <a:prstGeom prst="curvedConnector4">
            <a:avLst>
              <a:gd name="adj1" fmla="val -50458"/>
              <a:gd name="adj2" fmla="val 52097"/>
            </a:avLst>
          </a:prstGeom>
          <a:noFill/>
          <a:ln w="38100">
            <a:solidFill>
              <a:srgbClr val="008000"/>
            </a:solidFill>
            <a:round/>
            <a:headEnd/>
            <a:tailEnd type="triangle" w="med" len="med"/>
          </a:ln>
        </p:spPr>
      </p:cxnSp>
      <p:sp>
        <p:nvSpPr>
          <p:cNvPr id="29721" name="Oval 54"/>
          <p:cNvSpPr>
            <a:spLocks noChangeArrowheads="1"/>
          </p:cNvSpPr>
          <p:nvPr/>
        </p:nvSpPr>
        <p:spPr bwMode="auto">
          <a:xfrm>
            <a:off x="3538538" y="1795463"/>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9722" name="AutoShape 55"/>
          <p:cNvSpPr>
            <a:spLocks noChangeArrowheads="1"/>
          </p:cNvSpPr>
          <p:nvPr/>
        </p:nvSpPr>
        <p:spPr bwMode="auto">
          <a:xfrm>
            <a:off x="1371600" y="1676400"/>
            <a:ext cx="603250" cy="457200"/>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cxnSp>
        <p:nvCxnSpPr>
          <p:cNvPr id="29723" name="AutoShape 56"/>
          <p:cNvCxnSpPr>
            <a:cxnSpLocks noChangeShapeType="1"/>
            <a:stCxn id="29724" idx="7"/>
          </p:cNvCxnSpPr>
          <p:nvPr/>
        </p:nvCxnSpPr>
        <p:spPr bwMode="auto">
          <a:xfrm rot="5400000" flipV="1">
            <a:off x="1933576" y="1628775"/>
            <a:ext cx="519112" cy="795337"/>
          </a:xfrm>
          <a:prstGeom prst="curvedConnector4">
            <a:avLst>
              <a:gd name="adj1" fmla="val -50458"/>
              <a:gd name="adj2" fmla="val 52097"/>
            </a:avLst>
          </a:prstGeom>
          <a:noFill/>
          <a:ln w="38100">
            <a:solidFill>
              <a:srgbClr val="008000"/>
            </a:solidFill>
            <a:round/>
            <a:headEnd/>
            <a:tailEnd type="triangle" w="med" len="med"/>
          </a:ln>
        </p:spPr>
      </p:cxnSp>
      <p:sp>
        <p:nvSpPr>
          <p:cNvPr id="29724" name="Oval 57"/>
          <p:cNvSpPr>
            <a:spLocks noChangeArrowheads="1"/>
          </p:cNvSpPr>
          <p:nvPr/>
        </p:nvSpPr>
        <p:spPr bwMode="auto">
          <a:xfrm>
            <a:off x="1600200" y="173355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9725" name="Text Box 58"/>
          <p:cNvSpPr txBox="1">
            <a:spLocks noChangeArrowheads="1"/>
          </p:cNvSpPr>
          <p:nvPr/>
        </p:nvSpPr>
        <p:spPr bwMode="auto">
          <a:xfrm>
            <a:off x="381000" y="19050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sp>
        <p:nvSpPr>
          <p:cNvPr id="29726" name="WordArt 59"/>
          <p:cNvSpPr>
            <a:spLocks noChangeArrowheads="1" noChangeShapeType="1" noTextEdit="1"/>
          </p:cNvSpPr>
          <p:nvPr/>
        </p:nvSpPr>
        <p:spPr bwMode="auto">
          <a:xfrm>
            <a:off x="6477000" y="1524000"/>
            <a:ext cx="609600" cy="1524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3.14</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29727" name="WordArt 60"/>
          <p:cNvSpPr>
            <a:spLocks noChangeArrowheads="1" noChangeShapeType="1" noTextEdit="1"/>
          </p:cNvSpPr>
          <p:nvPr/>
        </p:nvSpPr>
        <p:spPr bwMode="auto">
          <a:xfrm>
            <a:off x="4572000" y="1524000"/>
            <a:ext cx="609600" cy="1524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2.71</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29728" name="WordArt 61"/>
          <p:cNvSpPr>
            <a:spLocks noChangeArrowheads="1" noChangeShapeType="1" noTextEdit="1"/>
          </p:cNvSpPr>
          <p:nvPr/>
        </p:nvSpPr>
        <p:spPr bwMode="auto">
          <a:xfrm>
            <a:off x="2743200" y="1600200"/>
            <a:ext cx="609600" cy="1524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1.41</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29729" name="AutoShape 62"/>
          <p:cNvSpPr>
            <a:spLocks noChangeArrowheads="1"/>
          </p:cNvSpPr>
          <p:nvPr/>
        </p:nvSpPr>
        <p:spPr bwMode="auto">
          <a:xfrm>
            <a:off x="3276600" y="2819400"/>
            <a:ext cx="3276600" cy="1066800"/>
          </a:xfrm>
          <a:prstGeom prst="wedgeRoundRectCallout">
            <a:avLst>
              <a:gd name="adj1" fmla="val 8236"/>
              <a:gd name="adj2" fmla="val -80208"/>
              <a:gd name="adj3" fmla="val 16667"/>
            </a:avLst>
          </a:prstGeom>
          <a:solidFill>
            <a:schemeClr val="hlink"/>
          </a:solidFill>
          <a:ln w="9525">
            <a:solidFill>
              <a:schemeClr val="tx1"/>
            </a:solidFill>
            <a:miter lim="800000"/>
            <a:headEnd/>
            <a:tailEnd/>
          </a:ln>
        </p:spPr>
        <p:txBody>
          <a:bodyPr/>
          <a:lstStyle/>
          <a:p>
            <a:pPr algn="ctr"/>
            <a:endParaRPr lang="ja-JP" altLang="ja-JP">
              <a:solidFill>
                <a:schemeClr val="hlink"/>
              </a:solidFill>
            </a:endParaRPr>
          </a:p>
        </p:txBody>
      </p:sp>
      <p:sp>
        <p:nvSpPr>
          <p:cNvPr id="29730" name="Text Box 63"/>
          <p:cNvSpPr txBox="1">
            <a:spLocks noChangeArrowheads="1"/>
          </p:cNvSpPr>
          <p:nvPr/>
        </p:nvSpPr>
        <p:spPr bwMode="auto">
          <a:xfrm>
            <a:off x="3429000" y="2895600"/>
            <a:ext cx="3008313" cy="822325"/>
          </a:xfrm>
          <a:prstGeom prst="rect">
            <a:avLst/>
          </a:prstGeom>
          <a:noFill/>
          <a:ln w="9525">
            <a:noFill/>
            <a:miter lim="800000"/>
            <a:headEnd/>
            <a:tailEnd/>
          </a:ln>
        </p:spPr>
        <p:txBody>
          <a:bodyPr wrap="none">
            <a:spAutoFit/>
          </a:bodyPr>
          <a:lstStyle/>
          <a:p>
            <a:r>
              <a:rPr lang="ja-JP" altLang="en-US"/>
              <a:t>途中のセルには、</a:t>
            </a:r>
          </a:p>
          <a:p>
            <a:r>
              <a:rPr lang="ja-JP" altLang="en-US"/>
              <a:t>名前がついていない。</a:t>
            </a:r>
          </a:p>
        </p:txBody>
      </p:sp>
      <p:sp>
        <p:nvSpPr>
          <p:cNvPr id="29731" name="AutoShape 64"/>
          <p:cNvSpPr>
            <a:spLocks noChangeArrowheads="1"/>
          </p:cNvSpPr>
          <p:nvPr/>
        </p:nvSpPr>
        <p:spPr bwMode="auto">
          <a:xfrm>
            <a:off x="3048000" y="4038600"/>
            <a:ext cx="3886200" cy="1066800"/>
          </a:xfrm>
          <a:prstGeom prst="wedgeRoundRectCallout">
            <a:avLst>
              <a:gd name="adj1" fmla="val -14421"/>
              <a:gd name="adj2" fmla="val 77231"/>
              <a:gd name="adj3" fmla="val 16667"/>
            </a:avLst>
          </a:prstGeom>
          <a:solidFill>
            <a:schemeClr val="hlink"/>
          </a:solidFill>
          <a:ln w="9525">
            <a:solidFill>
              <a:schemeClr val="tx1"/>
            </a:solidFill>
            <a:miter lim="800000"/>
            <a:headEnd/>
            <a:tailEnd/>
          </a:ln>
        </p:spPr>
        <p:txBody>
          <a:bodyPr/>
          <a:lstStyle/>
          <a:p>
            <a:pPr algn="ctr"/>
            <a:endParaRPr lang="ja-JP" altLang="ja-JP">
              <a:solidFill>
                <a:schemeClr val="hlink"/>
              </a:solidFill>
            </a:endParaRPr>
          </a:p>
        </p:txBody>
      </p:sp>
      <p:sp>
        <p:nvSpPr>
          <p:cNvPr id="29732" name="Text Box 65"/>
          <p:cNvSpPr txBox="1">
            <a:spLocks noChangeArrowheads="1"/>
          </p:cNvSpPr>
          <p:nvPr/>
        </p:nvSpPr>
        <p:spPr bwMode="auto">
          <a:xfrm>
            <a:off x="3124200" y="4191000"/>
            <a:ext cx="3556000" cy="822325"/>
          </a:xfrm>
          <a:prstGeom prst="rect">
            <a:avLst/>
          </a:prstGeom>
          <a:noFill/>
          <a:ln w="9525">
            <a:noFill/>
            <a:miter lim="800000"/>
            <a:headEnd/>
            <a:tailEnd/>
          </a:ln>
        </p:spPr>
        <p:txBody>
          <a:bodyPr wrap="none">
            <a:spAutoFit/>
          </a:bodyPr>
          <a:lstStyle/>
          <a:p>
            <a:r>
              <a:rPr lang="ja-JP" altLang="en-US"/>
              <a:t>Ａ［ｉ］として途中のセルにも</a:t>
            </a:r>
          </a:p>
          <a:p>
            <a:r>
              <a:rPr lang="ja-JP" altLang="en-US"/>
              <a:t>アクセスできる。</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番号プレースホルダ 5"/>
          <p:cNvSpPr>
            <a:spLocks noGrp="1"/>
          </p:cNvSpPr>
          <p:nvPr>
            <p:ph type="sldNum" sz="quarter" idx="12"/>
          </p:nvPr>
        </p:nvSpPr>
        <p:spPr>
          <a:noFill/>
        </p:spPr>
        <p:txBody>
          <a:bodyPr/>
          <a:lstStyle/>
          <a:p>
            <a:fld id="{965D9A2B-242D-4612-89DE-BAA716AF461A}" type="slidenum">
              <a:rPr lang="en-US" altLang="ja-JP" smtClean="0"/>
              <a:pPr/>
              <a:t>22</a:t>
            </a:fld>
            <a:endParaRPr lang="en-US" altLang="ja-JP" smtClean="0"/>
          </a:p>
        </p:txBody>
      </p:sp>
      <p:sp>
        <p:nvSpPr>
          <p:cNvPr id="30723" name="Rectangle 2"/>
          <p:cNvSpPr>
            <a:spLocks noGrp="1" noChangeArrowheads="1"/>
          </p:cNvSpPr>
          <p:nvPr>
            <p:ph type="title"/>
          </p:nvPr>
        </p:nvSpPr>
        <p:spPr>
          <a:xfrm>
            <a:off x="609600" y="304800"/>
            <a:ext cx="7772400" cy="1143000"/>
          </a:xfrm>
        </p:spPr>
        <p:txBody>
          <a:bodyPr/>
          <a:lstStyle/>
          <a:p>
            <a:pPr eaLnBrk="1" hangingPunct="1"/>
            <a:r>
              <a:rPr lang="ja-JP" altLang="en-US" smtClean="0"/>
              <a:t>実現例</a:t>
            </a:r>
          </a:p>
        </p:txBody>
      </p:sp>
      <p:sp>
        <p:nvSpPr>
          <p:cNvPr id="30724" name="Text Box 3"/>
          <p:cNvSpPr txBox="1">
            <a:spLocks noChangeArrowheads="1"/>
          </p:cNvSpPr>
          <p:nvPr/>
        </p:nvSpPr>
        <p:spPr bwMode="auto">
          <a:xfrm>
            <a:off x="762000" y="1295400"/>
            <a:ext cx="7391400" cy="2657475"/>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a:t>
            </a:r>
            <a:r>
              <a:rPr lang="ja-JP" altLang="en-US">
                <a:latin typeface="Verdana" pitchFamily="34" charset="0"/>
              </a:rPr>
              <a:t>リスト</a:t>
            </a:r>
            <a:r>
              <a:rPr lang="en-US" altLang="ja-JP">
                <a:latin typeface="Verdana" pitchFamily="34" charset="0"/>
              </a:rPr>
              <a:t>3</a:t>
            </a:r>
            <a:r>
              <a:rPr lang="ja-JP" altLang="en-US">
                <a:latin typeface="Verdana" pitchFamily="34" charset="0"/>
              </a:rPr>
              <a:t>番目のデータを返す。</a:t>
            </a:r>
            <a:r>
              <a:rPr lang="en-US" altLang="ja-JP">
                <a:latin typeface="Verdana" pitchFamily="34" charset="0"/>
              </a:rPr>
              <a:t>(</a:t>
            </a:r>
            <a:r>
              <a:rPr lang="ja-JP" altLang="en-US">
                <a:latin typeface="Verdana" pitchFamily="34" charset="0"/>
              </a:rPr>
              <a:t>概略）*</a:t>
            </a:r>
            <a:r>
              <a:rPr lang="en-US" altLang="ja-JP">
                <a:latin typeface="Verdana" pitchFamily="34" charset="0"/>
              </a:rPr>
              <a:t>/</a:t>
            </a:r>
          </a:p>
          <a:p>
            <a:r>
              <a:rPr lang="en-US" altLang="ja-JP">
                <a:latin typeface="Verdana" pitchFamily="34" charset="0"/>
              </a:rPr>
              <a:t>double  retrun_second_list(Cell * head)</a:t>
            </a:r>
          </a:p>
          <a:p>
            <a:r>
              <a:rPr lang="en-US" altLang="ja-JP">
                <a:latin typeface="Verdana" pitchFamily="34" charset="0"/>
              </a:rPr>
              <a:t>{</a:t>
            </a:r>
          </a:p>
          <a:p>
            <a:r>
              <a:rPr lang="en-US" altLang="ja-JP">
                <a:latin typeface="Verdana" pitchFamily="34" charset="0"/>
              </a:rPr>
              <a:t>	doulbe tmp;</a:t>
            </a:r>
          </a:p>
          <a:p>
            <a:r>
              <a:rPr lang="en-US" altLang="ja-JP">
                <a:latin typeface="Verdana" pitchFamily="34" charset="0"/>
              </a:rPr>
              <a:t>	tmp=head-&gt;next-&gt;next-&gt;data;</a:t>
            </a:r>
          </a:p>
          <a:p>
            <a:r>
              <a:rPr lang="en-US" altLang="ja-JP">
                <a:latin typeface="Verdana" pitchFamily="34" charset="0"/>
              </a:rPr>
              <a:t>	return tmp;</a:t>
            </a:r>
          </a:p>
          <a:p>
            <a:r>
              <a:rPr lang="en-US" altLang="ja-JP">
                <a:latin typeface="Verdana" pitchFamily="34" charset="0"/>
              </a:rPr>
              <a:t>}</a:t>
            </a:r>
          </a:p>
        </p:txBody>
      </p:sp>
      <p:sp>
        <p:nvSpPr>
          <p:cNvPr id="30725" name="Text Box 4"/>
          <p:cNvSpPr txBox="1">
            <a:spLocks noChangeArrowheads="1"/>
          </p:cNvSpPr>
          <p:nvPr/>
        </p:nvSpPr>
        <p:spPr bwMode="auto">
          <a:xfrm>
            <a:off x="838200" y="4343400"/>
            <a:ext cx="7010400" cy="1927225"/>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a:t>
            </a:r>
            <a:r>
              <a:rPr lang="ja-JP" altLang="en-US">
                <a:latin typeface="Verdana" pitchFamily="34" charset="0"/>
              </a:rPr>
              <a:t>配列の</a:t>
            </a:r>
            <a:r>
              <a:rPr lang="en-US" altLang="ja-JP">
                <a:latin typeface="Verdana" pitchFamily="34" charset="0"/>
              </a:rPr>
              <a:t>3</a:t>
            </a:r>
            <a:r>
              <a:rPr lang="ja-JP" altLang="en-US">
                <a:latin typeface="Verdana" pitchFamily="34" charset="0"/>
              </a:rPr>
              <a:t>番目のデータを返す。*</a:t>
            </a:r>
            <a:r>
              <a:rPr lang="en-US" altLang="ja-JP">
                <a:latin typeface="Verdana" pitchFamily="34" charset="0"/>
              </a:rPr>
              <a:t>/</a:t>
            </a:r>
          </a:p>
          <a:p>
            <a:r>
              <a:rPr lang="en-US" altLang="ja-JP">
                <a:latin typeface="Verdana" pitchFamily="34" charset="0"/>
              </a:rPr>
              <a:t>double  return_second_array(double *A)</a:t>
            </a:r>
          </a:p>
          <a:p>
            <a:r>
              <a:rPr lang="en-US" altLang="ja-JP">
                <a:latin typeface="Verdana" pitchFamily="34" charset="0"/>
              </a:rPr>
              <a:t>{</a:t>
            </a:r>
          </a:p>
          <a:p>
            <a:r>
              <a:rPr lang="en-US" altLang="ja-JP">
                <a:latin typeface="Verdana" pitchFamily="34" charset="0"/>
              </a:rPr>
              <a:t>	return A[</a:t>
            </a:r>
            <a:r>
              <a:rPr lang="ja-JP" altLang="en-US">
                <a:latin typeface="Verdana" pitchFamily="34" charset="0"/>
              </a:rPr>
              <a:t>２</a:t>
            </a:r>
            <a:r>
              <a:rPr lang="en-US" altLang="ja-JP">
                <a:latin typeface="Verdana" pitchFamily="34" charset="0"/>
              </a:rPr>
              <a:t>];</a:t>
            </a:r>
          </a:p>
          <a:p>
            <a:r>
              <a:rPr lang="en-US" altLang="ja-JP">
                <a:latin typeface="Verdana" pitchFamily="34" charset="0"/>
              </a:rPr>
              <a: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番号プレースホルダ 5"/>
          <p:cNvSpPr>
            <a:spLocks noGrp="1"/>
          </p:cNvSpPr>
          <p:nvPr>
            <p:ph type="sldNum" sz="quarter" idx="12"/>
          </p:nvPr>
        </p:nvSpPr>
        <p:spPr>
          <a:noFill/>
        </p:spPr>
        <p:txBody>
          <a:bodyPr/>
          <a:lstStyle/>
          <a:p>
            <a:fld id="{F0B0E594-96C4-45F8-9336-2A4C0451B2AC}" type="slidenum">
              <a:rPr lang="en-US" altLang="ja-JP" smtClean="0"/>
              <a:pPr/>
              <a:t>23</a:t>
            </a:fld>
            <a:endParaRPr lang="en-US" altLang="ja-JP" smtClean="0"/>
          </a:p>
        </p:txBody>
      </p:sp>
      <p:sp>
        <p:nvSpPr>
          <p:cNvPr id="31747" name="Rectangle 2"/>
          <p:cNvSpPr>
            <a:spLocks noGrp="1" noChangeArrowheads="1"/>
          </p:cNvSpPr>
          <p:nvPr>
            <p:ph type="title"/>
          </p:nvPr>
        </p:nvSpPr>
        <p:spPr>
          <a:xfrm>
            <a:off x="609600" y="304800"/>
            <a:ext cx="7772400" cy="1143000"/>
          </a:xfrm>
        </p:spPr>
        <p:txBody>
          <a:bodyPr/>
          <a:lstStyle/>
          <a:p>
            <a:pPr algn="l" eaLnBrk="1" hangingPunct="1"/>
            <a:r>
              <a:rPr lang="ja-JP" altLang="en-US" smtClean="0"/>
              <a:t>練習</a:t>
            </a:r>
          </a:p>
        </p:txBody>
      </p:sp>
      <p:sp>
        <p:nvSpPr>
          <p:cNvPr id="31748" name="Text Box 5"/>
          <p:cNvSpPr txBox="1">
            <a:spLocks noChangeArrowheads="1"/>
          </p:cNvSpPr>
          <p:nvPr/>
        </p:nvSpPr>
        <p:spPr bwMode="auto">
          <a:xfrm>
            <a:off x="974725" y="1620838"/>
            <a:ext cx="6519863" cy="830262"/>
          </a:xfrm>
          <a:prstGeom prst="rect">
            <a:avLst/>
          </a:prstGeom>
          <a:noFill/>
          <a:ln w="9525">
            <a:noFill/>
            <a:miter lim="800000"/>
            <a:headEnd/>
            <a:tailEnd/>
          </a:ln>
        </p:spPr>
        <p:txBody>
          <a:bodyPr wrap="none">
            <a:spAutoFit/>
          </a:bodyPr>
          <a:lstStyle/>
          <a:p>
            <a:r>
              <a:rPr lang="ja-JP" altLang="en-US"/>
              <a:t>連結リストおよび、配列において、</a:t>
            </a:r>
          </a:p>
          <a:p>
            <a:r>
              <a:rPr lang="en-US" altLang="ja-JP"/>
              <a:t>4</a:t>
            </a:r>
            <a:r>
              <a:rPr lang="ja-JP" altLang="en-US"/>
              <a:t>番目の要素を返すＣ言語の関数の概略を示せ。</a:t>
            </a:r>
          </a:p>
        </p:txBody>
      </p:sp>
      <p:sp>
        <p:nvSpPr>
          <p:cNvPr id="31749" name="Text Box 6"/>
          <p:cNvSpPr txBox="1">
            <a:spLocks noChangeArrowheads="1"/>
          </p:cNvSpPr>
          <p:nvPr/>
        </p:nvSpPr>
        <p:spPr bwMode="auto">
          <a:xfrm>
            <a:off x="1066800" y="3200400"/>
            <a:ext cx="6457950" cy="822325"/>
          </a:xfrm>
          <a:prstGeom prst="rect">
            <a:avLst/>
          </a:prstGeom>
          <a:noFill/>
          <a:ln w="9525">
            <a:noFill/>
            <a:miter lim="800000"/>
            <a:headEnd/>
            <a:tailEnd/>
          </a:ln>
        </p:spPr>
        <p:txBody>
          <a:bodyPr wrap="none">
            <a:spAutoFit/>
          </a:bodyPr>
          <a:lstStyle/>
          <a:p>
            <a:r>
              <a:rPr lang="ja-JP" altLang="en-US"/>
              <a:t>さらに、連結リストおよび、配列において、</a:t>
            </a:r>
          </a:p>
          <a:p>
            <a:r>
              <a:rPr lang="en-US" altLang="ja-JP"/>
              <a:t>k</a:t>
            </a:r>
            <a:r>
              <a:rPr lang="ja-JP" altLang="en-US"/>
              <a:t>番目の要素を返すＣ言語の関数の概略を示せ。</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スライド番号プレースホルダ 5"/>
          <p:cNvSpPr>
            <a:spLocks noGrp="1"/>
          </p:cNvSpPr>
          <p:nvPr>
            <p:ph type="sldNum" sz="quarter" idx="12"/>
          </p:nvPr>
        </p:nvSpPr>
        <p:spPr>
          <a:noFill/>
        </p:spPr>
        <p:txBody>
          <a:bodyPr/>
          <a:lstStyle/>
          <a:p>
            <a:fld id="{53425993-B3FE-4F6E-8CB7-E3D5EC5DDD11}" type="slidenum">
              <a:rPr lang="en-US" altLang="ja-JP" smtClean="0"/>
              <a:pPr/>
              <a:t>24</a:t>
            </a:fld>
            <a:endParaRPr lang="en-US" altLang="ja-JP" smtClean="0"/>
          </a:p>
        </p:txBody>
      </p:sp>
      <p:sp>
        <p:nvSpPr>
          <p:cNvPr id="3077" name="Rectangle 2"/>
          <p:cNvSpPr>
            <a:spLocks noGrp="1" noChangeArrowheads="1"/>
          </p:cNvSpPr>
          <p:nvPr>
            <p:ph type="title"/>
          </p:nvPr>
        </p:nvSpPr>
        <p:spPr/>
        <p:txBody>
          <a:bodyPr/>
          <a:lstStyle/>
          <a:p>
            <a:pPr eaLnBrk="1" hangingPunct="1"/>
            <a:r>
              <a:rPr lang="ja-JP" altLang="en-US" sz="3600" smtClean="0"/>
              <a:t>連結リストのｋ番目の要素参照に必要な計算量</a:t>
            </a:r>
          </a:p>
        </p:txBody>
      </p:sp>
      <p:sp>
        <p:nvSpPr>
          <p:cNvPr id="3078" name="Rectangle 3"/>
          <p:cNvSpPr>
            <a:spLocks noGrp="1" noChangeArrowheads="1"/>
          </p:cNvSpPr>
          <p:nvPr>
            <p:ph type="body" idx="1"/>
          </p:nvPr>
        </p:nvSpPr>
        <p:spPr/>
        <p:txBody>
          <a:bodyPr/>
          <a:lstStyle/>
          <a:p>
            <a:pPr eaLnBrk="1" hangingPunct="1">
              <a:lnSpc>
                <a:spcPct val="90000"/>
              </a:lnSpc>
            </a:pPr>
            <a:r>
              <a:rPr lang="ja-JP" altLang="en-US" smtClean="0"/>
              <a:t>定数回の代入演算を行っているだけであるので、１回あたりの時間計算量は、</a:t>
            </a:r>
          </a:p>
          <a:p>
            <a:pPr eaLnBrk="1" hangingPunct="1">
              <a:lnSpc>
                <a:spcPct val="90000"/>
              </a:lnSpc>
              <a:buFontTx/>
              <a:buNone/>
            </a:pPr>
            <a:r>
              <a:rPr lang="ja-JP" altLang="en-US" smtClean="0"/>
              <a:t>　　　　　　　　　　　時間</a:t>
            </a:r>
          </a:p>
          <a:p>
            <a:pPr eaLnBrk="1" hangingPunct="1">
              <a:lnSpc>
                <a:spcPct val="90000"/>
              </a:lnSpc>
              <a:buFontTx/>
              <a:buNone/>
            </a:pPr>
            <a:r>
              <a:rPr lang="ja-JP" altLang="en-US" smtClean="0"/>
              <a:t>　である。</a:t>
            </a:r>
          </a:p>
          <a:p>
            <a:pPr eaLnBrk="1" hangingPunct="1">
              <a:lnSpc>
                <a:spcPct val="90000"/>
              </a:lnSpc>
            </a:pPr>
            <a:r>
              <a:rPr lang="ja-JP" altLang="en-US" smtClean="0"/>
              <a:t>（ｎデータがの配列のｋ番目を参照するには、１回あたり、</a:t>
            </a:r>
          </a:p>
          <a:p>
            <a:pPr eaLnBrk="1" hangingPunct="1">
              <a:lnSpc>
                <a:spcPct val="90000"/>
              </a:lnSpc>
              <a:buFontTx/>
              <a:buNone/>
            </a:pPr>
            <a:r>
              <a:rPr lang="ja-JP" altLang="en-US" smtClean="0"/>
              <a:t>　　　　　　　　　　　時間</a:t>
            </a:r>
          </a:p>
          <a:p>
            <a:pPr eaLnBrk="1" hangingPunct="1">
              <a:lnSpc>
                <a:spcPct val="90000"/>
              </a:lnSpc>
              <a:buFontTx/>
              <a:buNone/>
            </a:pPr>
            <a:r>
              <a:rPr lang="ja-JP" altLang="en-US" smtClean="0"/>
              <a:t>　であることに注意する。）</a:t>
            </a:r>
          </a:p>
        </p:txBody>
      </p:sp>
      <p:graphicFrame>
        <p:nvGraphicFramePr>
          <p:cNvPr id="3074" name="Object 4"/>
          <p:cNvGraphicFramePr>
            <a:graphicFrameLocks noChangeAspect="1"/>
          </p:cNvGraphicFramePr>
          <p:nvPr/>
        </p:nvGraphicFramePr>
        <p:xfrm>
          <a:off x="2387600" y="2819400"/>
          <a:ext cx="1320800" cy="812800"/>
        </p:xfrm>
        <a:graphic>
          <a:graphicData uri="http://schemas.openxmlformats.org/presentationml/2006/ole">
            <p:oleObj spid="_x0000_s3074" name="Equation" r:id="rId3" imgW="330120" imgH="203040" progId="Equation.DSMT4">
              <p:embed/>
            </p:oleObj>
          </a:graphicData>
        </a:graphic>
      </p:graphicFrame>
      <p:graphicFrame>
        <p:nvGraphicFramePr>
          <p:cNvPr id="3075" name="Object 5"/>
          <p:cNvGraphicFramePr>
            <a:graphicFrameLocks noChangeAspect="1"/>
          </p:cNvGraphicFramePr>
          <p:nvPr/>
        </p:nvGraphicFramePr>
        <p:xfrm>
          <a:off x="2501900" y="4953000"/>
          <a:ext cx="1016000" cy="677863"/>
        </p:xfrm>
        <a:graphic>
          <a:graphicData uri="http://schemas.openxmlformats.org/presentationml/2006/ole">
            <p:oleObj spid="_x0000_s3075" name="Equation" r:id="rId4" imgW="304560" imgH="203040" progId="Equation.DSMT4">
              <p:embed/>
            </p:oleObj>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 name="スライド番号プレースホルダ 5"/>
          <p:cNvSpPr>
            <a:spLocks noGrp="1"/>
          </p:cNvSpPr>
          <p:nvPr>
            <p:ph type="sldNum" sz="quarter" idx="12"/>
          </p:nvPr>
        </p:nvSpPr>
        <p:spPr>
          <a:noFill/>
        </p:spPr>
        <p:txBody>
          <a:bodyPr/>
          <a:lstStyle/>
          <a:p>
            <a:fld id="{C869B4BF-AD41-4BA4-9D37-43E5B802AF6C}" type="slidenum">
              <a:rPr lang="en-US" altLang="ja-JP" smtClean="0"/>
              <a:pPr/>
              <a:t>25</a:t>
            </a:fld>
            <a:endParaRPr lang="en-US" altLang="ja-JP" smtClean="0"/>
          </a:p>
        </p:txBody>
      </p:sp>
      <p:sp>
        <p:nvSpPr>
          <p:cNvPr id="4107" name="Rectangle 2"/>
          <p:cNvSpPr>
            <a:spLocks noGrp="1" noChangeArrowheads="1"/>
          </p:cNvSpPr>
          <p:nvPr>
            <p:ph type="title"/>
          </p:nvPr>
        </p:nvSpPr>
        <p:spPr>
          <a:xfrm>
            <a:off x="609600" y="304800"/>
            <a:ext cx="7772400" cy="1143000"/>
          </a:xfrm>
        </p:spPr>
        <p:txBody>
          <a:bodyPr/>
          <a:lstStyle/>
          <a:p>
            <a:pPr eaLnBrk="1" hangingPunct="1"/>
            <a:r>
              <a:rPr lang="ja-JP" altLang="en-US" smtClean="0"/>
              <a:t>連結リストと配列（まとめ）</a:t>
            </a:r>
          </a:p>
        </p:txBody>
      </p:sp>
      <p:graphicFrame>
        <p:nvGraphicFramePr>
          <p:cNvPr id="302110" name="Group 30"/>
          <p:cNvGraphicFramePr>
            <a:graphicFrameLocks noGrp="1"/>
          </p:cNvGraphicFramePr>
          <p:nvPr/>
        </p:nvGraphicFramePr>
        <p:xfrm>
          <a:off x="914400" y="1397000"/>
          <a:ext cx="7315200" cy="4279900"/>
        </p:xfrm>
        <a:graphic>
          <a:graphicData uri="http://schemas.openxmlformats.org/drawingml/2006/table">
            <a:tbl>
              <a:tblPr/>
              <a:tblGrid>
                <a:gridCol w="2438400"/>
                <a:gridCol w="2438400"/>
                <a:gridCol w="2438400"/>
              </a:tblGrid>
              <a:tr h="812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連結リスト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配列</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55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挿入</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55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削除</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55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　　番目の参照</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4098" name="Object 31"/>
          <p:cNvGraphicFramePr>
            <a:graphicFrameLocks noChangeAspect="1"/>
          </p:cNvGraphicFramePr>
          <p:nvPr/>
        </p:nvGraphicFramePr>
        <p:xfrm>
          <a:off x="3733800" y="2362200"/>
          <a:ext cx="1066800" cy="711200"/>
        </p:xfrm>
        <a:graphic>
          <a:graphicData uri="http://schemas.openxmlformats.org/presentationml/2006/ole">
            <p:oleObj spid="_x0000_s4098" name="Equation" r:id="rId3" imgW="304560" imgH="203040" progId="Equation.DSMT4">
              <p:embed/>
            </p:oleObj>
          </a:graphicData>
        </a:graphic>
      </p:graphicFrame>
      <p:graphicFrame>
        <p:nvGraphicFramePr>
          <p:cNvPr id="4099" name="Object 32"/>
          <p:cNvGraphicFramePr>
            <a:graphicFrameLocks noChangeAspect="1"/>
          </p:cNvGraphicFramePr>
          <p:nvPr/>
        </p:nvGraphicFramePr>
        <p:xfrm>
          <a:off x="3733800" y="3505200"/>
          <a:ext cx="1066800" cy="711200"/>
        </p:xfrm>
        <a:graphic>
          <a:graphicData uri="http://schemas.openxmlformats.org/presentationml/2006/ole">
            <p:oleObj spid="_x0000_s4099" name="Equation" r:id="rId4" imgW="304560" imgH="203040" progId="Equation.DSMT4">
              <p:embed/>
            </p:oleObj>
          </a:graphicData>
        </a:graphic>
      </p:graphicFrame>
      <p:graphicFrame>
        <p:nvGraphicFramePr>
          <p:cNvPr id="4100" name="Object 33"/>
          <p:cNvGraphicFramePr>
            <a:graphicFrameLocks noChangeAspect="1"/>
          </p:cNvGraphicFramePr>
          <p:nvPr/>
        </p:nvGraphicFramePr>
        <p:xfrm>
          <a:off x="3765550" y="4724400"/>
          <a:ext cx="1155700" cy="711200"/>
        </p:xfrm>
        <a:graphic>
          <a:graphicData uri="http://schemas.openxmlformats.org/presentationml/2006/ole">
            <p:oleObj spid="_x0000_s4100" name="Equation" r:id="rId5" imgW="330120" imgH="203040" progId="Equation.DSMT4">
              <p:embed/>
            </p:oleObj>
          </a:graphicData>
        </a:graphic>
      </p:graphicFrame>
      <p:graphicFrame>
        <p:nvGraphicFramePr>
          <p:cNvPr id="4101" name="Object 34"/>
          <p:cNvGraphicFramePr>
            <a:graphicFrameLocks noChangeAspect="1"/>
          </p:cNvGraphicFramePr>
          <p:nvPr/>
        </p:nvGraphicFramePr>
        <p:xfrm>
          <a:off x="990600" y="4572000"/>
          <a:ext cx="352425" cy="457200"/>
        </p:xfrm>
        <a:graphic>
          <a:graphicData uri="http://schemas.openxmlformats.org/presentationml/2006/ole">
            <p:oleObj spid="_x0000_s4101" name="Equation" r:id="rId6" imgW="126720" imgH="164880" progId="Equation.DSMT4">
              <p:embed/>
            </p:oleObj>
          </a:graphicData>
        </a:graphic>
      </p:graphicFrame>
      <p:graphicFrame>
        <p:nvGraphicFramePr>
          <p:cNvPr id="4102" name="Object 35"/>
          <p:cNvGraphicFramePr>
            <a:graphicFrameLocks noChangeAspect="1"/>
          </p:cNvGraphicFramePr>
          <p:nvPr/>
        </p:nvGraphicFramePr>
        <p:xfrm>
          <a:off x="6105525" y="2438400"/>
          <a:ext cx="1200150" cy="711200"/>
        </p:xfrm>
        <a:graphic>
          <a:graphicData uri="http://schemas.openxmlformats.org/presentationml/2006/ole">
            <p:oleObj spid="_x0000_s4102" name="Equation" r:id="rId7" imgW="342720" imgH="203040" progId="Equation.DSMT4">
              <p:embed/>
            </p:oleObj>
          </a:graphicData>
        </a:graphic>
      </p:graphicFrame>
      <p:graphicFrame>
        <p:nvGraphicFramePr>
          <p:cNvPr id="4103" name="Object 36"/>
          <p:cNvGraphicFramePr>
            <a:graphicFrameLocks noChangeAspect="1"/>
          </p:cNvGraphicFramePr>
          <p:nvPr/>
        </p:nvGraphicFramePr>
        <p:xfrm>
          <a:off x="6096000" y="3581400"/>
          <a:ext cx="1200150" cy="711200"/>
        </p:xfrm>
        <a:graphic>
          <a:graphicData uri="http://schemas.openxmlformats.org/presentationml/2006/ole">
            <p:oleObj spid="_x0000_s4103" name="Equation" r:id="rId8" imgW="342720" imgH="203040" progId="Equation.DSMT4">
              <p:embed/>
            </p:oleObj>
          </a:graphicData>
        </a:graphic>
      </p:graphicFrame>
      <p:graphicFrame>
        <p:nvGraphicFramePr>
          <p:cNvPr id="4104" name="Object 37"/>
          <p:cNvGraphicFramePr>
            <a:graphicFrameLocks noChangeAspect="1"/>
          </p:cNvGraphicFramePr>
          <p:nvPr/>
        </p:nvGraphicFramePr>
        <p:xfrm>
          <a:off x="6096000" y="4572000"/>
          <a:ext cx="1066800" cy="711200"/>
        </p:xfrm>
        <a:graphic>
          <a:graphicData uri="http://schemas.openxmlformats.org/presentationml/2006/ole">
            <p:oleObj spid="_x0000_s4104" name="Equation" r:id="rId9" imgW="304560" imgH="203040" progId="Equation.DSMT4">
              <p:embed/>
            </p:oleObj>
          </a:graphicData>
        </a:graphic>
      </p:graphicFrame>
      <p:graphicFrame>
        <p:nvGraphicFramePr>
          <p:cNvPr id="4105" name="Object 38"/>
          <p:cNvGraphicFramePr>
            <a:graphicFrameLocks noChangeAspect="1"/>
          </p:cNvGraphicFramePr>
          <p:nvPr/>
        </p:nvGraphicFramePr>
        <p:xfrm>
          <a:off x="4724400" y="6019800"/>
          <a:ext cx="527050" cy="479425"/>
        </p:xfrm>
        <a:graphic>
          <a:graphicData uri="http://schemas.openxmlformats.org/presentationml/2006/ole">
            <p:oleObj spid="_x0000_s4105" name="Equation" r:id="rId10" imgW="139680" imgH="126720" progId="Equation.DSMT4">
              <p:embed/>
            </p:oleObj>
          </a:graphicData>
        </a:graphic>
      </p:graphicFrame>
      <p:sp>
        <p:nvSpPr>
          <p:cNvPr id="4130" name="Text Box 39"/>
          <p:cNvSpPr txBox="1">
            <a:spLocks noChangeArrowheads="1"/>
          </p:cNvSpPr>
          <p:nvPr/>
        </p:nvSpPr>
        <p:spPr bwMode="auto">
          <a:xfrm>
            <a:off x="5181600" y="5943600"/>
            <a:ext cx="1462088" cy="457200"/>
          </a:xfrm>
          <a:prstGeom prst="rect">
            <a:avLst/>
          </a:prstGeom>
          <a:noFill/>
          <a:ln w="9525">
            <a:noFill/>
            <a:miter lim="800000"/>
            <a:headEnd/>
            <a:tailEnd/>
          </a:ln>
        </p:spPr>
        <p:txBody>
          <a:bodyPr wrap="none">
            <a:spAutoFit/>
          </a:bodyPr>
          <a:lstStyle/>
          <a:p>
            <a:r>
              <a:rPr lang="ja-JP" altLang="en-US"/>
              <a:t>：データ数</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番号プレースホルダ 5"/>
          <p:cNvSpPr>
            <a:spLocks noGrp="1"/>
          </p:cNvSpPr>
          <p:nvPr>
            <p:ph type="sldNum" sz="quarter" idx="12"/>
          </p:nvPr>
        </p:nvSpPr>
        <p:spPr>
          <a:noFill/>
        </p:spPr>
        <p:txBody>
          <a:bodyPr/>
          <a:lstStyle/>
          <a:p>
            <a:fld id="{07BF4E74-2EDB-4E77-932E-9B224DBBF5A3}" type="slidenum">
              <a:rPr lang="en-US" altLang="ja-JP" smtClean="0"/>
              <a:pPr/>
              <a:t>26</a:t>
            </a:fld>
            <a:endParaRPr lang="en-US" altLang="ja-JP" smtClean="0"/>
          </a:p>
        </p:txBody>
      </p:sp>
      <p:sp>
        <p:nvSpPr>
          <p:cNvPr id="32771" name="Rectangle 4"/>
          <p:cNvSpPr>
            <a:spLocks noGrp="1" noChangeArrowheads="1"/>
          </p:cNvSpPr>
          <p:nvPr>
            <p:ph type="title"/>
          </p:nvPr>
        </p:nvSpPr>
        <p:spPr/>
        <p:txBody>
          <a:bodyPr/>
          <a:lstStyle/>
          <a:p>
            <a:pPr eaLnBrk="1" hangingPunct="1"/>
            <a:r>
              <a:rPr lang="en-US" altLang="ja-JP" dirty="0" smtClean="0"/>
              <a:t>5</a:t>
            </a:r>
            <a:r>
              <a:rPr lang="ja-JP" altLang="en-US" dirty="0" smtClean="0"/>
              <a:t>－２</a:t>
            </a:r>
            <a:r>
              <a:rPr lang="ja-JP" altLang="en-US" dirty="0" smtClean="0"/>
              <a:t>．スタック</a:t>
            </a:r>
            <a:r>
              <a:rPr lang="en-US" altLang="ja-JP" dirty="0" smtClean="0"/>
              <a:t>(Stack)</a:t>
            </a:r>
          </a:p>
        </p:txBody>
      </p:sp>
      <p:sp>
        <p:nvSpPr>
          <p:cNvPr id="32772" name="Rectangle 5"/>
          <p:cNvSpPr>
            <a:spLocks noGrp="1" noChangeArrowheads="1"/>
          </p:cNvSpPr>
          <p:nvPr>
            <p:ph type="body" idx="1"/>
          </p:nvPr>
        </p:nvSpPr>
        <p:spPr/>
        <p:txBody>
          <a:bodyPr/>
          <a:lstStyle/>
          <a:p>
            <a:pPr eaLnBrk="1" hangingPunct="1"/>
            <a:r>
              <a:rPr lang="ja-JP" altLang="en-US" dirty="0" smtClean="0"/>
              <a:t>後入れ先出し（</a:t>
            </a:r>
            <a:r>
              <a:rPr lang="en-US" altLang="ja-JP" dirty="0" smtClean="0"/>
              <a:t>Last In First </a:t>
            </a:r>
            <a:r>
              <a:rPr lang="en-US" altLang="ja-JP" dirty="0" err="1" smtClean="0"/>
              <a:t>Out,LI</a:t>
            </a:r>
            <a:r>
              <a:rPr lang="ja-JP" altLang="en-US" dirty="0" smtClean="0"/>
              <a:t>Ｆ</a:t>
            </a:r>
            <a:r>
              <a:rPr lang="en-US" altLang="ja-JP" dirty="0" smtClean="0"/>
              <a:t>O)</a:t>
            </a:r>
            <a:r>
              <a:rPr lang="ja-JP" altLang="en-US" dirty="0" smtClean="0"/>
              <a:t>の効果を持つデータ構造。</a:t>
            </a:r>
          </a:p>
          <a:p>
            <a:pPr eaLnBrk="1" hangingPunct="1"/>
            <a:r>
              <a:rPr lang="ja-JP" altLang="en-US" dirty="0" smtClean="0"/>
              <a:t>連結リストで実装可能。先頭</a:t>
            </a:r>
            <a:r>
              <a:rPr lang="ja-JP" altLang="en-US" dirty="0" smtClean="0"/>
              <a:t>においてしかデータの挿入、削除を行わない連結</a:t>
            </a:r>
            <a:r>
              <a:rPr lang="ja-JP" altLang="en-US" dirty="0" smtClean="0"/>
              <a:t>リスト</a:t>
            </a:r>
            <a:endParaRPr lang="en-US" altLang="ja-JP" dirty="0" smtClean="0"/>
          </a:p>
          <a:p>
            <a:pPr eaLnBrk="1" hangingPunct="1"/>
            <a:r>
              <a:rPr lang="ja-JP" altLang="en-US" dirty="0" smtClean="0"/>
              <a:t>配列を用いても実装可能。</a:t>
            </a:r>
            <a:endParaRPr lang="ja-JP" altLang="en-US" dirty="0" smtClean="0"/>
          </a:p>
          <a:p>
            <a:pPr eaLnBrk="1" hangingPunct="1"/>
            <a:endParaRPr lang="en-US" altLang="ja-JP"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番号プレースホルダ 5"/>
          <p:cNvSpPr>
            <a:spLocks noGrp="1"/>
          </p:cNvSpPr>
          <p:nvPr>
            <p:ph type="sldNum" sz="quarter" idx="12"/>
          </p:nvPr>
        </p:nvSpPr>
        <p:spPr>
          <a:noFill/>
        </p:spPr>
        <p:txBody>
          <a:bodyPr/>
          <a:lstStyle/>
          <a:p>
            <a:fld id="{5234F057-5DF4-48A2-9DC3-1D990DEB160D}" type="slidenum">
              <a:rPr lang="en-US" altLang="ja-JP" smtClean="0"/>
              <a:pPr/>
              <a:t>27</a:t>
            </a:fld>
            <a:endParaRPr lang="en-US" altLang="ja-JP" smtClean="0"/>
          </a:p>
        </p:txBody>
      </p:sp>
      <p:sp>
        <p:nvSpPr>
          <p:cNvPr id="33795" name="Rectangle 2"/>
          <p:cNvSpPr>
            <a:spLocks noGrp="1" noChangeArrowheads="1"/>
          </p:cNvSpPr>
          <p:nvPr>
            <p:ph type="title"/>
          </p:nvPr>
        </p:nvSpPr>
        <p:spPr/>
        <p:txBody>
          <a:bodyPr/>
          <a:lstStyle/>
          <a:p>
            <a:pPr eaLnBrk="1" hangingPunct="1"/>
            <a:r>
              <a:rPr lang="ja-JP" altLang="en-US" smtClean="0"/>
              <a:t>スタックのイメージ</a:t>
            </a:r>
          </a:p>
        </p:txBody>
      </p:sp>
      <p:grpSp>
        <p:nvGrpSpPr>
          <p:cNvPr id="33796" name="Group 20"/>
          <p:cNvGrpSpPr>
            <a:grpSpLocks/>
          </p:cNvGrpSpPr>
          <p:nvPr/>
        </p:nvGrpSpPr>
        <p:grpSpPr bwMode="auto">
          <a:xfrm>
            <a:off x="2590800" y="2895600"/>
            <a:ext cx="3352800" cy="3048000"/>
            <a:chOff x="1632" y="1824"/>
            <a:chExt cx="2112" cy="1920"/>
          </a:xfrm>
        </p:grpSpPr>
        <p:sp>
          <p:nvSpPr>
            <p:cNvPr id="33808" name="AutoShape 6"/>
            <p:cNvSpPr>
              <a:spLocks noChangeArrowheads="1"/>
            </p:cNvSpPr>
            <p:nvPr/>
          </p:nvSpPr>
          <p:spPr bwMode="auto">
            <a:xfrm>
              <a:off x="2112" y="2592"/>
              <a:ext cx="1152" cy="384"/>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33809" name="AutoShape 7"/>
            <p:cNvSpPr>
              <a:spLocks noChangeArrowheads="1"/>
            </p:cNvSpPr>
            <p:nvPr/>
          </p:nvSpPr>
          <p:spPr bwMode="auto">
            <a:xfrm>
              <a:off x="2112" y="2208"/>
              <a:ext cx="1152" cy="384"/>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33810" name="AutoShape 8"/>
            <p:cNvSpPr>
              <a:spLocks noChangeArrowheads="1"/>
            </p:cNvSpPr>
            <p:nvPr/>
          </p:nvSpPr>
          <p:spPr bwMode="auto">
            <a:xfrm>
              <a:off x="2112" y="1824"/>
              <a:ext cx="1152" cy="384"/>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grpSp>
          <p:nvGrpSpPr>
            <p:cNvPr id="33811" name="Group 15"/>
            <p:cNvGrpSpPr>
              <a:grpSpLocks/>
            </p:cNvGrpSpPr>
            <p:nvPr/>
          </p:nvGrpSpPr>
          <p:grpSpPr bwMode="auto">
            <a:xfrm>
              <a:off x="2448" y="3024"/>
              <a:ext cx="528" cy="528"/>
              <a:chOff x="816" y="1920"/>
              <a:chExt cx="528" cy="528"/>
            </a:xfrm>
          </p:grpSpPr>
          <p:sp>
            <p:nvSpPr>
              <p:cNvPr id="33816" name="AutoShape 11"/>
              <p:cNvSpPr>
                <a:spLocks noChangeArrowheads="1"/>
              </p:cNvSpPr>
              <p:nvPr/>
            </p:nvSpPr>
            <p:spPr bwMode="auto">
              <a:xfrm>
                <a:off x="816" y="2208"/>
                <a:ext cx="528" cy="240"/>
              </a:xfrm>
              <a:custGeom>
                <a:avLst/>
                <a:gdLst>
                  <a:gd name="T0" fmla="*/ 6 w 21600"/>
                  <a:gd name="T1" fmla="*/ 0 h 21600"/>
                  <a:gd name="T2" fmla="*/ 2 w 21600"/>
                  <a:gd name="T3" fmla="*/ 0 h 21600"/>
                  <a:gd name="T4" fmla="*/ 0 w 21600"/>
                  <a:gd name="T5" fmla="*/ 1 h 21600"/>
                  <a:gd name="T6" fmla="*/ 2 w 21600"/>
                  <a:gd name="T7" fmla="*/ 2 h 21600"/>
                  <a:gd name="T8" fmla="*/ 6 w 21600"/>
                  <a:gd name="T9" fmla="*/ 3 h 21600"/>
                  <a:gd name="T10" fmla="*/ 11 w 21600"/>
                  <a:gd name="T11" fmla="*/ 2 h 21600"/>
                  <a:gd name="T12" fmla="*/ 13 w 21600"/>
                  <a:gd name="T13" fmla="*/ 1 h 21600"/>
                  <a:gd name="T14" fmla="*/ 11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2"/>
              </a:solidFill>
              <a:ln w="9525">
                <a:solidFill>
                  <a:schemeClr val="tx1"/>
                </a:solidFill>
                <a:round/>
                <a:headEnd/>
                <a:tailEnd/>
              </a:ln>
            </p:spPr>
            <p:txBody>
              <a:bodyPr wrap="none" anchor="ctr"/>
              <a:lstStyle/>
              <a:p>
                <a:endParaRPr lang="ja-JP" altLang="en-US"/>
              </a:p>
            </p:txBody>
          </p:sp>
          <p:sp>
            <p:nvSpPr>
              <p:cNvPr id="33817" name="AutoShape 12"/>
              <p:cNvSpPr>
                <a:spLocks noChangeArrowheads="1"/>
              </p:cNvSpPr>
              <p:nvPr/>
            </p:nvSpPr>
            <p:spPr bwMode="auto">
              <a:xfrm>
                <a:off x="816" y="2112"/>
                <a:ext cx="528" cy="240"/>
              </a:xfrm>
              <a:custGeom>
                <a:avLst/>
                <a:gdLst>
                  <a:gd name="T0" fmla="*/ 6 w 21600"/>
                  <a:gd name="T1" fmla="*/ 0 h 21600"/>
                  <a:gd name="T2" fmla="*/ 2 w 21600"/>
                  <a:gd name="T3" fmla="*/ 0 h 21600"/>
                  <a:gd name="T4" fmla="*/ 0 w 21600"/>
                  <a:gd name="T5" fmla="*/ 1 h 21600"/>
                  <a:gd name="T6" fmla="*/ 2 w 21600"/>
                  <a:gd name="T7" fmla="*/ 2 h 21600"/>
                  <a:gd name="T8" fmla="*/ 6 w 21600"/>
                  <a:gd name="T9" fmla="*/ 3 h 21600"/>
                  <a:gd name="T10" fmla="*/ 11 w 21600"/>
                  <a:gd name="T11" fmla="*/ 2 h 21600"/>
                  <a:gd name="T12" fmla="*/ 13 w 21600"/>
                  <a:gd name="T13" fmla="*/ 1 h 21600"/>
                  <a:gd name="T14" fmla="*/ 11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2"/>
              </a:solidFill>
              <a:ln w="9525">
                <a:solidFill>
                  <a:schemeClr val="tx1"/>
                </a:solidFill>
                <a:round/>
                <a:headEnd/>
                <a:tailEnd/>
              </a:ln>
            </p:spPr>
            <p:txBody>
              <a:bodyPr wrap="none" anchor="ctr"/>
              <a:lstStyle/>
              <a:p>
                <a:endParaRPr lang="ja-JP" altLang="en-US"/>
              </a:p>
            </p:txBody>
          </p:sp>
          <p:sp>
            <p:nvSpPr>
              <p:cNvPr id="33818" name="AutoShape 13"/>
              <p:cNvSpPr>
                <a:spLocks noChangeArrowheads="1"/>
              </p:cNvSpPr>
              <p:nvPr/>
            </p:nvSpPr>
            <p:spPr bwMode="auto">
              <a:xfrm>
                <a:off x="816" y="2016"/>
                <a:ext cx="528" cy="240"/>
              </a:xfrm>
              <a:custGeom>
                <a:avLst/>
                <a:gdLst>
                  <a:gd name="T0" fmla="*/ 6 w 21600"/>
                  <a:gd name="T1" fmla="*/ 0 h 21600"/>
                  <a:gd name="T2" fmla="*/ 2 w 21600"/>
                  <a:gd name="T3" fmla="*/ 0 h 21600"/>
                  <a:gd name="T4" fmla="*/ 0 w 21600"/>
                  <a:gd name="T5" fmla="*/ 1 h 21600"/>
                  <a:gd name="T6" fmla="*/ 2 w 21600"/>
                  <a:gd name="T7" fmla="*/ 2 h 21600"/>
                  <a:gd name="T8" fmla="*/ 6 w 21600"/>
                  <a:gd name="T9" fmla="*/ 3 h 21600"/>
                  <a:gd name="T10" fmla="*/ 11 w 21600"/>
                  <a:gd name="T11" fmla="*/ 2 h 21600"/>
                  <a:gd name="T12" fmla="*/ 13 w 21600"/>
                  <a:gd name="T13" fmla="*/ 1 h 21600"/>
                  <a:gd name="T14" fmla="*/ 11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2"/>
              </a:solidFill>
              <a:ln w="9525">
                <a:solidFill>
                  <a:schemeClr val="tx1"/>
                </a:solidFill>
                <a:round/>
                <a:headEnd/>
                <a:tailEnd/>
              </a:ln>
            </p:spPr>
            <p:txBody>
              <a:bodyPr wrap="none" anchor="ctr"/>
              <a:lstStyle/>
              <a:p>
                <a:endParaRPr lang="ja-JP" altLang="en-US"/>
              </a:p>
            </p:txBody>
          </p:sp>
          <p:sp>
            <p:nvSpPr>
              <p:cNvPr id="33819" name="AutoShape 14"/>
              <p:cNvSpPr>
                <a:spLocks noChangeArrowheads="1"/>
              </p:cNvSpPr>
              <p:nvPr/>
            </p:nvSpPr>
            <p:spPr bwMode="auto">
              <a:xfrm>
                <a:off x="816" y="1920"/>
                <a:ext cx="528" cy="240"/>
              </a:xfrm>
              <a:custGeom>
                <a:avLst/>
                <a:gdLst>
                  <a:gd name="T0" fmla="*/ 6 w 21600"/>
                  <a:gd name="T1" fmla="*/ 0 h 21600"/>
                  <a:gd name="T2" fmla="*/ 2 w 21600"/>
                  <a:gd name="T3" fmla="*/ 0 h 21600"/>
                  <a:gd name="T4" fmla="*/ 0 w 21600"/>
                  <a:gd name="T5" fmla="*/ 1 h 21600"/>
                  <a:gd name="T6" fmla="*/ 2 w 21600"/>
                  <a:gd name="T7" fmla="*/ 2 h 21600"/>
                  <a:gd name="T8" fmla="*/ 6 w 21600"/>
                  <a:gd name="T9" fmla="*/ 3 h 21600"/>
                  <a:gd name="T10" fmla="*/ 11 w 21600"/>
                  <a:gd name="T11" fmla="*/ 2 h 21600"/>
                  <a:gd name="T12" fmla="*/ 13 w 21600"/>
                  <a:gd name="T13" fmla="*/ 1 h 21600"/>
                  <a:gd name="T14" fmla="*/ 11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2"/>
              </a:solidFill>
              <a:ln w="9525">
                <a:solidFill>
                  <a:schemeClr val="tx1"/>
                </a:solidFill>
                <a:round/>
                <a:headEnd/>
                <a:tailEnd/>
              </a:ln>
            </p:spPr>
            <p:txBody>
              <a:bodyPr wrap="none" anchor="ctr"/>
              <a:lstStyle/>
              <a:p>
                <a:endParaRPr lang="ja-JP" altLang="en-US"/>
              </a:p>
            </p:txBody>
          </p:sp>
        </p:grpSp>
        <p:sp>
          <p:nvSpPr>
            <p:cNvPr id="33812" name="Rectangle 16"/>
            <p:cNvSpPr>
              <a:spLocks noChangeArrowheads="1"/>
            </p:cNvSpPr>
            <p:nvPr/>
          </p:nvSpPr>
          <p:spPr bwMode="auto">
            <a:xfrm>
              <a:off x="2064" y="2976"/>
              <a:ext cx="1296" cy="144"/>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33813" name="Rectangle 17"/>
            <p:cNvSpPr>
              <a:spLocks noChangeArrowheads="1"/>
            </p:cNvSpPr>
            <p:nvPr/>
          </p:nvSpPr>
          <p:spPr bwMode="auto">
            <a:xfrm>
              <a:off x="1632" y="1824"/>
              <a:ext cx="432" cy="1776"/>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33814" name="Rectangle 18"/>
            <p:cNvSpPr>
              <a:spLocks noChangeArrowheads="1"/>
            </p:cNvSpPr>
            <p:nvPr/>
          </p:nvSpPr>
          <p:spPr bwMode="auto">
            <a:xfrm>
              <a:off x="3312" y="1824"/>
              <a:ext cx="432" cy="1824"/>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33815" name="Rectangle 19"/>
            <p:cNvSpPr>
              <a:spLocks noChangeArrowheads="1"/>
            </p:cNvSpPr>
            <p:nvPr/>
          </p:nvSpPr>
          <p:spPr bwMode="auto">
            <a:xfrm>
              <a:off x="1632" y="3600"/>
              <a:ext cx="2112" cy="144"/>
            </a:xfrm>
            <a:prstGeom prst="rect">
              <a:avLst/>
            </a:prstGeom>
            <a:solidFill>
              <a:schemeClr val="accent1"/>
            </a:solidFill>
            <a:ln w="9525">
              <a:solidFill>
                <a:schemeClr val="tx1"/>
              </a:solidFill>
              <a:miter lim="800000"/>
              <a:headEnd/>
              <a:tailEnd/>
            </a:ln>
          </p:spPr>
          <p:txBody>
            <a:bodyPr wrap="none" anchor="ctr"/>
            <a:lstStyle/>
            <a:p>
              <a:endParaRPr lang="ja-JP" altLang="en-US"/>
            </a:p>
          </p:txBody>
        </p:sp>
      </p:grpSp>
      <p:sp>
        <p:nvSpPr>
          <p:cNvPr id="33797" name="Text Box 22"/>
          <p:cNvSpPr txBox="1">
            <a:spLocks noChangeArrowheads="1"/>
          </p:cNvSpPr>
          <p:nvPr/>
        </p:nvSpPr>
        <p:spPr bwMode="auto">
          <a:xfrm>
            <a:off x="3733800" y="4191000"/>
            <a:ext cx="1054100" cy="457200"/>
          </a:xfrm>
          <a:prstGeom prst="rect">
            <a:avLst/>
          </a:prstGeom>
          <a:noFill/>
          <a:ln w="9525">
            <a:noFill/>
            <a:miter lim="800000"/>
            <a:headEnd/>
            <a:tailEnd/>
          </a:ln>
        </p:spPr>
        <p:txBody>
          <a:bodyPr wrap="none">
            <a:spAutoFit/>
          </a:bodyPr>
          <a:lstStyle/>
          <a:p>
            <a:r>
              <a:rPr lang="en-US" altLang="ja-JP">
                <a:latin typeface="Verdana" pitchFamily="34" charset="0"/>
              </a:rPr>
              <a:t>data1</a:t>
            </a:r>
          </a:p>
        </p:txBody>
      </p:sp>
      <p:sp>
        <p:nvSpPr>
          <p:cNvPr id="33798" name="Text Box 23"/>
          <p:cNvSpPr txBox="1">
            <a:spLocks noChangeArrowheads="1"/>
          </p:cNvSpPr>
          <p:nvPr/>
        </p:nvSpPr>
        <p:spPr bwMode="auto">
          <a:xfrm>
            <a:off x="3810000" y="3581400"/>
            <a:ext cx="1054100" cy="457200"/>
          </a:xfrm>
          <a:prstGeom prst="rect">
            <a:avLst/>
          </a:prstGeom>
          <a:noFill/>
          <a:ln w="9525">
            <a:noFill/>
            <a:miter lim="800000"/>
            <a:headEnd/>
            <a:tailEnd/>
          </a:ln>
        </p:spPr>
        <p:txBody>
          <a:bodyPr wrap="none">
            <a:spAutoFit/>
          </a:bodyPr>
          <a:lstStyle/>
          <a:p>
            <a:r>
              <a:rPr lang="en-US" altLang="ja-JP">
                <a:latin typeface="Verdana" pitchFamily="34" charset="0"/>
              </a:rPr>
              <a:t>data2</a:t>
            </a:r>
          </a:p>
        </p:txBody>
      </p:sp>
      <p:sp>
        <p:nvSpPr>
          <p:cNvPr id="33799" name="Text Box 24"/>
          <p:cNvSpPr txBox="1">
            <a:spLocks noChangeArrowheads="1"/>
          </p:cNvSpPr>
          <p:nvPr/>
        </p:nvSpPr>
        <p:spPr bwMode="auto">
          <a:xfrm>
            <a:off x="3810000" y="3048000"/>
            <a:ext cx="1054100" cy="457200"/>
          </a:xfrm>
          <a:prstGeom prst="rect">
            <a:avLst/>
          </a:prstGeom>
          <a:noFill/>
          <a:ln w="9525">
            <a:noFill/>
            <a:miter lim="800000"/>
            <a:headEnd/>
            <a:tailEnd/>
          </a:ln>
        </p:spPr>
        <p:txBody>
          <a:bodyPr wrap="none">
            <a:spAutoFit/>
          </a:bodyPr>
          <a:lstStyle/>
          <a:p>
            <a:r>
              <a:rPr lang="en-US" altLang="ja-JP">
                <a:latin typeface="Verdana" pitchFamily="34" charset="0"/>
              </a:rPr>
              <a:t>data3</a:t>
            </a:r>
          </a:p>
        </p:txBody>
      </p:sp>
      <p:sp>
        <p:nvSpPr>
          <p:cNvPr id="33800" name="AutoShape 26"/>
          <p:cNvSpPr>
            <a:spLocks noChangeArrowheads="1"/>
          </p:cNvSpPr>
          <p:nvPr/>
        </p:nvSpPr>
        <p:spPr bwMode="auto">
          <a:xfrm>
            <a:off x="685800" y="17526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33801" name="AutoShape 28"/>
          <p:cNvSpPr>
            <a:spLocks noChangeArrowheads="1"/>
          </p:cNvSpPr>
          <p:nvPr/>
        </p:nvSpPr>
        <p:spPr bwMode="auto">
          <a:xfrm>
            <a:off x="6248400" y="18288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cxnSp>
        <p:nvCxnSpPr>
          <p:cNvPr id="33802" name="AutoShape 38"/>
          <p:cNvCxnSpPr>
            <a:cxnSpLocks noChangeShapeType="1"/>
            <a:stCxn id="33800" idx="3"/>
            <a:endCxn id="33810" idx="0"/>
          </p:cNvCxnSpPr>
          <p:nvPr/>
        </p:nvCxnSpPr>
        <p:spPr bwMode="auto">
          <a:xfrm>
            <a:off x="2514600" y="2057400"/>
            <a:ext cx="1752600" cy="838200"/>
          </a:xfrm>
          <a:prstGeom prst="curvedConnector2">
            <a:avLst/>
          </a:prstGeom>
          <a:noFill/>
          <a:ln w="57150">
            <a:solidFill>
              <a:srgbClr val="333399"/>
            </a:solidFill>
            <a:round/>
            <a:headEnd/>
            <a:tailEnd type="triangle" w="med" len="med"/>
          </a:ln>
        </p:spPr>
      </p:cxnSp>
      <p:cxnSp>
        <p:nvCxnSpPr>
          <p:cNvPr id="33803" name="AutoShape 39"/>
          <p:cNvCxnSpPr>
            <a:cxnSpLocks noChangeShapeType="1"/>
            <a:stCxn id="33810" idx="0"/>
            <a:endCxn id="33801" idx="1"/>
          </p:cNvCxnSpPr>
          <p:nvPr/>
        </p:nvCxnSpPr>
        <p:spPr bwMode="auto">
          <a:xfrm rot="-5400000">
            <a:off x="4876800" y="1524000"/>
            <a:ext cx="762000" cy="1981200"/>
          </a:xfrm>
          <a:prstGeom prst="curvedConnector2">
            <a:avLst/>
          </a:prstGeom>
          <a:noFill/>
          <a:ln w="38100">
            <a:solidFill>
              <a:srgbClr val="FF0000"/>
            </a:solidFill>
            <a:round/>
            <a:headEnd/>
            <a:tailEnd type="triangle" w="med" len="med"/>
          </a:ln>
        </p:spPr>
      </p:cxnSp>
      <p:sp>
        <p:nvSpPr>
          <p:cNvPr id="33804" name="Text Box 40"/>
          <p:cNvSpPr txBox="1">
            <a:spLocks noChangeArrowheads="1"/>
          </p:cNvSpPr>
          <p:nvPr/>
        </p:nvSpPr>
        <p:spPr bwMode="auto">
          <a:xfrm>
            <a:off x="1066800" y="1828800"/>
            <a:ext cx="1054100" cy="457200"/>
          </a:xfrm>
          <a:prstGeom prst="rect">
            <a:avLst/>
          </a:prstGeom>
          <a:noFill/>
          <a:ln w="9525">
            <a:noFill/>
            <a:miter lim="800000"/>
            <a:headEnd/>
            <a:tailEnd/>
          </a:ln>
        </p:spPr>
        <p:txBody>
          <a:bodyPr wrap="none">
            <a:spAutoFit/>
          </a:bodyPr>
          <a:lstStyle/>
          <a:p>
            <a:r>
              <a:rPr lang="en-US" altLang="ja-JP">
                <a:latin typeface="Verdana" pitchFamily="34" charset="0"/>
              </a:rPr>
              <a:t>data4</a:t>
            </a:r>
          </a:p>
        </p:txBody>
      </p:sp>
      <p:sp>
        <p:nvSpPr>
          <p:cNvPr id="33805" name="Text Box 41"/>
          <p:cNvSpPr txBox="1">
            <a:spLocks noChangeArrowheads="1"/>
          </p:cNvSpPr>
          <p:nvPr/>
        </p:nvSpPr>
        <p:spPr bwMode="auto">
          <a:xfrm>
            <a:off x="6629400" y="1905000"/>
            <a:ext cx="1054100" cy="457200"/>
          </a:xfrm>
          <a:prstGeom prst="rect">
            <a:avLst/>
          </a:prstGeom>
          <a:noFill/>
          <a:ln w="9525">
            <a:noFill/>
            <a:miter lim="800000"/>
            <a:headEnd/>
            <a:tailEnd/>
          </a:ln>
        </p:spPr>
        <p:txBody>
          <a:bodyPr wrap="none">
            <a:spAutoFit/>
          </a:bodyPr>
          <a:lstStyle/>
          <a:p>
            <a:r>
              <a:rPr lang="en-US" altLang="ja-JP">
                <a:latin typeface="Verdana" pitchFamily="34" charset="0"/>
              </a:rPr>
              <a:t>data0</a:t>
            </a:r>
          </a:p>
        </p:txBody>
      </p:sp>
      <p:sp>
        <p:nvSpPr>
          <p:cNvPr id="33806" name="Text Box 42"/>
          <p:cNvSpPr txBox="1">
            <a:spLocks noChangeArrowheads="1"/>
          </p:cNvSpPr>
          <p:nvPr/>
        </p:nvSpPr>
        <p:spPr bwMode="auto">
          <a:xfrm>
            <a:off x="500063" y="2357438"/>
            <a:ext cx="2997200" cy="461962"/>
          </a:xfrm>
          <a:prstGeom prst="rect">
            <a:avLst/>
          </a:prstGeom>
          <a:noFill/>
          <a:ln w="9525">
            <a:noFill/>
            <a:miter lim="800000"/>
            <a:headEnd/>
            <a:tailEnd/>
          </a:ln>
        </p:spPr>
        <p:txBody>
          <a:bodyPr wrap="none">
            <a:spAutoFit/>
          </a:bodyPr>
          <a:lstStyle/>
          <a:p>
            <a:r>
              <a:rPr lang="en-US" altLang="ja-JP">
                <a:solidFill>
                  <a:srgbClr val="333399"/>
                </a:solidFill>
                <a:latin typeface="Verdana" pitchFamily="34" charset="0"/>
              </a:rPr>
              <a:t>void push(double)</a:t>
            </a:r>
          </a:p>
        </p:txBody>
      </p:sp>
      <p:sp>
        <p:nvSpPr>
          <p:cNvPr id="33807" name="Text Box 43"/>
          <p:cNvSpPr txBox="1">
            <a:spLocks noChangeArrowheads="1"/>
          </p:cNvSpPr>
          <p:nvPr/>
        </p:nvSpPr>
        <p:spPr bwMode="auto">
          <a:xfrm>
            <a:off x="5029200" y="2438400"/>
            <a:ext cx="2179638" cy="461963"/>
          </a:xfrm>
          <a:prstGeom prst="rect">
            <a:avLst/>
          </a:prstGeom>
          <a:noFill/>
          <a:ln w="9525">
            <a:noFill/>
            <a:miter lim="800000"/>
            <a:headEnd/>
            <a:tailEnd/>
          </a:ln>
        </p:spPr>
        <p:txBody>
          <a:bodyPr wrap="none">
            <a:spAutoFit/>
          </a:bodyPr>
          <a:lstStyle/>
          <a:p>
            <a:r>
              <a:rPr lang="en-US" altLang="ja-JP">
                <a:solidFill>
                  <a:srgbClr val="FF0000"/>
                </a:solidFill>
                <a:latin typeface="Verdana" pitchFamily="34" charset="0"/>
              </a:rPr>
              <a:t>doulbe pop()</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スライド番号プレースホルダ 4"/>
          <p:cNvSpPr>
            <a:spLocks noGrp="1"/>
          </p:cNvSpPr>
          <p:nvPr>
            <p:ph type="sldNum" sz="quarter" idx="12"/>
          </p:nvPr>
        </p:nvSpPr>
        <p:spPr>
          <a:noFill/>
        </p:spPr>
        <p:txBody>
          <a:bodyPr/>
          <a:lstStyle/>
          <a:p>
            <a:fld id="{3F97C26B-53C9-457F-8010-3E93FA3303ED}" type="slidenum">
              <a:rPr lang="en-US" altLang="ja-JP" smtClean="0"/>
              <a:pPr/>
              <a:t>28</a:t>
            </a:fld>
            <a:endParaRPr lang="en-US" altLang="ja-JP" smtClean="0"/>
          </a:p>
        </p:txBody>
      </p:sp>
      <p:sp>
        <p:nvSpPr>
          <p:cNvPr id="5124" name="Rectangle 2"/>
          <p:cNvSpPr>
            <a:spLocks noGrp="1" noChangeArrowheads="1"/>
          </p:cNvSpPr>
          <p:nvPr>
            <p:ph type="title"/>
          </p:nvPr>
        </p:nvSpPr>
        <p:spPr>
          <a:xfrm>
            <a:off x="533400" y="304800"/>
            <a:ext cx="7772400" cy="1143000"/>
          </a:xfrm>
        </p:spPr>
        <p:txBody>
          <a:bodyPr/>
          <a:lstStyle/>
          <a:p>
            <a:pPr algn="l" eaLnBrk="1" hangingPunct="1"/>
            <a:r>
              <a:rPr lang="ja-JP" altLang="en-US" smtClean="0"/>
              <a:t>例題</a:t>
            </a:r>
          </a:p>
        </p:txBody>
      </p:sp>
      <p:sp>
        <p:nvSpPr>
          <p:cNvPr id="5125" name="Text Box 3"/>
          <p:cNvSpPr txBox="1">
            <a:spLocks noChangeArrowheads="1"/>
          </p:cNvSpPr>
          <p:nvPr/>
        </p:nvSpPr>
        <p:spPr bwMode="auto">
          <a:xfrm>
            <a:off x="685800" y="1371600"/>
            <a:ext cx="6956425" cy="1187450"/>
          </a:xfrm>
          <a:prstGeom prst="rect">
            <a:avLst/>
          </a:prstGeom>
          <a:noFill/>
          <a:ln w="9525">
            <a:noFill/>
            <a:miter lim="800000"/>
            <a:headEnd/>
            <a:tailEnd/>
          </a:ln>
        </p:spPr>
        <p:txBody>
          <a:bodyPr wrap="none">
            <a:spAutoFit/>
          </a:bodyPr>
          <a:lstStyle/>
          <a:p>
            <a:r>
              <a:rPr lang="ja-JP" altLang="en-US"/>
              <a:t>空のスタックに対して、次の系列で演算を行った場合</a:t>
            </a:r>
            <a:r>
              <a:rPr lang="en-US" altLang="ja-JP"/>
              <a:t>,</a:t>
            </a:r>
          </a:p>
          <a:p>
            <a:r>
              <a:rPr lang="ja-JP" altLang="en-US"/>
              <a:t>取り出されるデータの順序および、</a:t>
            </a:r>
          </a:p>
          <a:p>
            <a:r>
              <a:rPr lang="ja-JP" altLang="en-US"/>
              <a:t>最後のスタックの状態を示せ。</a:t>
            </a:r>
          </a:p>
        </p:txBody>
      </p:sp>
      <p:sp>
        <p:nvSpPr>
          <p:cNvPr id="5126" name="Text Box 4"/>
          <p:cNvSpPr txBox="1">
            <a:spLocks noChangeArrowheads="1"/>
          </p:cNvSpPr>
          <p:nvPr/>
        </p:nvSpPr>
        <p:spPr bwMode="auto">
          <a:xfrm>
            <a:off x="609600" y="2657475"/>
            <a:ext cx="6989763" cy="822325"/>
          </a:xfrm>
          <a:prstGeom prst="rect">
            <a:avLst/>
          </a:prstGeom>
          <a:noFill/>
          <a:ln w="9525">
            <a:noFill/>
            <a:miter lim="800000"/>
            <a:headEnd/>
            <a:tailEnd/>
          </a:ln>
        </p:spPr>
        <p:txBody>
          <a:bodyPr wrap="none">
            <a:spAutoFit/>
          </a:bodyPr>
          <a:lstStyle/>
          <a:p>
            <a:r>
              <a:rPr lang="en-US" altLang="ja-JP">
                <a:latin typeface="Verdana" pitchFamily="34" charset="0"/>
              </a:rPr>
              <a:t>push(10),push(5),pop(),push(15),push(20),</a:t>
            </a:r>
          </a:p>
          <a:p>
            <a:r>
              <a:rPr lang="en-US" altLang="ja-JP">
                <a:latin typeface="Verdana" pitchFamily="34" charset="0"/>
              </a:rPr>
              <a:t>pop(),pop(),push(30),pop()</a:t>
            </a:r>
          </a:p>
        </p:txBody>
      </p:sp>
      <p:sp>
        <p:nvSpPr>
          <p:cNvPr id="5127" name="Rectangle 5"/>
          <p:cNvSpPr>
            <a:spLocks noChangeArrowheads="1"/>
          </p:cNvSpPr>
          <p:nvPr/>
        </p:nvSpPr>
        <p:spPr bwMode="auto">
          <a:xfrm>
            <a:off x="2286000" y="4343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28" name="Rectangle 6"/>
          <p:cNvSpPr>
            <a:spLocks noChangeArrowheads="1"/>
          </p:cNvSpPr>
          <p:nvPr/>
        </p:nvSpPr>
        <p:spPr bwMode="auto">
          <a:xfrm>
            <a:off x="1143000" y="3581400"/>
            <a:ext cx="685800" cy="1143000"/>
          </a:xfrm>
          <a:prstGeom prst="rect">
            <a:avLst/>
          </a:prstGeom>
          <a:noFill/>
          <a:ln w="9525">
            <a:solidFill>
              <a:schemeClr val="tx1"/>
            </a:solidFill>
            <a:miter lim="800000"/>
            <a:headEnd/>
            <a:tailEnd/>
          </a:ln>
        </p:spPr>
        <p:txBody>
          <a:bodyPr wrap="none" anchor="ctr"/>
          <a:lstStyle/>
          <a:p>
            <a:endParaRPr lang="ja-JP" altLang="en-US"/>
          </a:p>
        </p:txBody>
      </p:sp>
      <p:sp>
        <p:nvSpPr>
          <p:cNvPr id="5129" name="Rectangle 7"/>
          <p:cNvSpPr>
            <a:spLocks noChangeArrowheads="1"/>
          </p:cNvSpPr>
          <p:nvPr/>
        </p:nvSpPr>
        <p:spPr bwMode="auto">
          <a:xfrm>
            <a:off x="2286000" y="3581400"/>
            <a:ext cx="685800" cy="1143000"/>
          </a:xfrm>
          <a:prstGeom prst="rect">
            <a:avLst/>
          </a:prstGeom>
          <a:noFill/>
          <a:ln w="9525">
            <a:solidFill>
              <a:schemeClr val="tx1"/>
            </a:solidFill>
            <a:miter lim="800000"/>
            <a:headEnd/>
            <a:tailEnd/>
          </a:ln>
        </p:spPr>
        <p:txBody>
          <a:bodyPr wrap="none" anchor="ctr"/>
          <a:lstStyle/>
          <a:p>
            <a:endParaRPr lang="ja-JP" altLang="en-US"/>
          </a:p>
        </p:txBody>
      </p:sp>
      <p:sp>
        <p:nvSpPr>
          <p:cNvPr id="5130" name="Rectangle 8"/>
          <p:cNvSpPr>
            <a:spLocks noChangeArrowheads="1"/>
          </p:cNvSpPr>
          <p:nvPr/>
        </p:nvSpPr>
        <p:spPr bwMode="auto">
          <a:xfrm>
            <a:off x="3429000" y="4343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31" name="Rectangle 9"/>
          <p:cNvSpPr>
            <a:spLocks noChangeArrowheads="1"/>
          </p:cNvSpPr>
          <p:nvPr/>
        </p:nvSpPr>
        <p:spPr bwMode="auto">
          <a:xfrm>
            <a:off x="3429000" y="3581400"/>
            <a:ext cx="685800" cy="1143000"/>
          </a:xfrm>
          <a:prstGeom prst="rect">
            <a:avLst/>
          </a:prstGeom>
          <a:noFill/>
          <a:ln w="9525">
            <a:solidFill>
              <a:schemeClr val="tx1"/>
            </a:solidFill>
            <a:miter lim="800000"/>
            <a:headEnd/>
            <a:tailEnd/>
          </a:ln>
        </p:spPr>
        <p:txBody>
          <a:bodyPr wrap="none" anchor="ctr"/>
          <a:lstStyle/>
          <a:p>
            <a:endParaRPr lang="ja-JP" altLang="en-US"/>
          </a:p>
        </p:txBody>
      </p:sp>
      <p:sp>
        <p:nvSpPr>
          <p:cNvPr id="5132" name="Rectangle 10"/>
          <p:cNvSpPr>
            <a:spLocks noChangeArrowheads="1"/>
          </p:cNvSpPr>
          <p:nvPr/>
        </p:nvSpPr>
        <p:spPr bwMode="auto">
          <a:xfrm>
            <a:off x="4724400" y="4343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33" name="Rectangle 11"/>
          <p:cNvSpPr>
            <a:spLocks noChangeArrowheads="1"/>
          </p:cNvSpPr>
          <p:nvPr/>
        </p:nvSpPr>
        <p:spPr bwMode="auto">
          <a:xfrm>
            <a:off x="4724400" y="3581400"/>
            <a:ext cx="685800" cy="1143000"/>
          </a:xfrm>
          <a:prstGeom prst="rect">
            <a:avLst/>
          </a:prstGeom>
          <a:noFill/>
          <a:ln w="9525">
            <a:solidFill>
              <a:schemeClr val="tx1"/>
            </a:solidFill>
            <a:miter lim="800000"/>
            <a:headEnd/>
            <a:tailEnd/>
          </a:ln>
        </p:spPr>
        <p:txBody>
          <a:bodyPr wrap="none" anchor="ctr"/>
          <a:lstStyle/>
          <a:p>
            <a:endParaRPr lang="ja-JP" altLang="en-US"/>
          </a:p>
        </p:txBody>
      </p:sp>
      <p:sp>
        <p:nvSpPr>
          <p:cNvPr id="5134" name="Rectangle 12"/>
          <p:cNvSpPr>
            <a:spLocks noChangeArrowheads="1"/>
          </p:cNvSpPr>
          <p:nvPr/>
        </p:nvSpPr>
        <p:spPr bwMode="auto">
          <a:xfrm>
            <a:off x="5943600" y="4343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35" name="Rectangle 13"/>
          <p:cNvSpPr>
            <a:spLocks noChangeArrowheads="1"/>
          </p:cNvSpPr>
          <p:nvPr/>
        </p:nvSpPr>
        <p:spPr bwMode="auto">
          <a:xfrm>
            <a:off x="5943600" y="3581400"/>
            <a:ext cx="685800" cy="1143000"/>
          </a:xfrm>
          <a:prstGeom prst="rect">
            <a:avLst/>
          </a:prstGeom>
          <a:noFill/>
          <a:ln w="9525">
            <a:solidFill>
              <a:schemeClr val="tx1"/>
            </a:solidFill>
            <a:miter lim="800000"/>
            <a:headEnd/>
            <a:tailEnd/>
          </a:ln>
        </p:spPr>
        <p:txBody>
          <a:bodyPr wrap="none" anchor="ctr"/>
          <a:lstStyle/>
          <a:p>
            <a:endParaRPr lang="ja-JP" altLang="en-US"/>
          </a:p>
        </p:txBody>
      </p:sp>
      <p:sp>
        <p:nvSpPr>
          <p:cNvPr id="5136" name="Rectangle 14"/>
          <p:cNvSpPr>
            <a:spLocks noChangeArrowheads="1"/>
          </p:cNvSpPr>
          <p:nvPr/>
        </p:nvSpPr>
        <p:spPr bwMode="auto">
          <a:xfrm>
            <a:off x="7162800" y="4343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37" name="Rectangle 15"/>
          <p:cNvSpPr>
            <a:spLocks noChangeArrowheads="1"/>
          </p:cNvSpPr>
          <p:nvPr/>
        </p:nvSpPr>
        <p:spPr bwMode="auto">
          <a:xfrm>
            <a:off x="7162800" y="3581400"/>
            <a:ext cx="685800" cy="1143000"/>
          </a:xfrm>
          <a:prstGeom prst="rect">
            <a:avLst/>
          </a:prstGeom>
          <a:noFill/>
          <a:ln w="9525">
            <a:solidFill>
              <a:schemeClr val="tx1"/>
            </a:solidFill>
            <a:miter lim="800000"/>
            <a:headEnd/>
            <a:tailEnd/>
          </a:ln>
        </p:spPr>
        <p:txBody>
          <a:bodyPr wrap="none" anchor="ctr"/>
          <a:lstStyle/>
          <a:p>
            <a:endParaRPr lang="ja-JP" altLang="en-US"/>
          </a:p>
        </p:txBody>
      </p:sp>
      <p:sp>
        <p:nvSpPr>
          <p:cNvPr id="5138" name="Rectangle 16"/>
          <p:cNvSpPr>
            <a:spLocks noChangeArrowheads="1"/>
          </p:cNvSpPr>
          <p:nvPr/>
        </p:nvSpPr>
        <p:spPr bwMode="auto">
          <a:xfrm>
            <a:off x="1752600" y="57912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39" name="Rectangle 17"/>
          <p:cNvSpPr>
            <a:spLocks noChangeArrowheads="1"/>
          </p:cNvSpPr>
          <p:nvPr/>
        </p:nvSpPr>
        <p:spPr bwMode="auto">
          <a:xfrm>
            <a:off x="1752600" y="5029200"/>
            <a:ext cx="685800" cy="1143000"/>
          </a:xfrm>
          <a:prstGeom prst="rect">
            <a:avLst/>
          </a:prstGeom>
          <a:noFill/>
          <a:ln w="9525">
            <a:solidFill>
              <a:schemeClr val="tx1"/>
            </a:solidFill>
            <a:miter lim="800000"/>
            <a:headEnd/>
            <a:tailEnd/>
          </a:ln>
        </p:spPr>
        <p:txBody>
          <a:bodyPr wrap="none" anchor="ctr"/>
          <a:lstStyle/>
          <a:p>
            <a:endParaRPr lang="ja-JP" altLang="en-US"/>
          </a:p>
        </p:txBody>
      </p:sp>
      <p:sp>
        <p:nvSpPr>
          <p:cNvPr id="5140" name="Rectangle 18"/>
          <p:cNvSpPr>
            <a:spLocks noChangeArrowheads="1"/>
          </p:cNvSpPr>
          <p:nvPr/>
        </p:nvSpPr>
        <p:spPr bwMode="auto">
          <a:xfrm>
            <a:off x="2971800" y="57912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41" name="Rectangle 19"/>
          <p:cNvSpPr>
            <a:spLocks noChangeArrowheads="1"/>
          </p:cNvSpPr>
          <p:nvPr/>
        </p:nvSpPr>
        <p:spPr bwMode="auto">
          <a:xfrm>
            <a:off x="2971800" y="5029200"/>
            <a:ext cx="685800" cy="1143000"/>
          </a:xfrm>
          <a:prstGeom prst="rect">
            <a:avLst/>
          </a:prstGeom>
          <a:noFill/>
          <a:ln w="9525">
            <a:solidFill>
              <a:schemeClr val="tx1"/>
            </a:solidFill>
            <a:miter lim="800000"/>
            <a:headEnd/>
            <a:tailEnd/>
          </a:ln>
        </p:spPr>
        <p:txBody>
          <a:bodyPr wrap="none" anchor="ctr"/>
          <a:lstStyle/>
          <a:p>
            <a:endParaRPr lang="ja-JP" altLang="en-US"/>
          </a:p>
        </p:txBody>
      </p:sp>
      <p:sp>
        <p:nvSpPr>
          <p:cNvPr id="5142" name="Rectangle 20"/>
          <p:cNvSpPr>
            <a:spLocks noChangeArrowheads="1"/>
          </p:cNvSpPr>
          <p:nvPr/>
        </p:nvSpPr>
        <p:spPr bwMode="auto">
          <a:xfrm>
            <a:off x="4114800" y="57912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43" name="Rectangle 21"/>
          <p:cNvSpPr>
            <a:spLocks noChangeArrowheads="1"/>
          </p:cNvSpPr>
          <p:nvPr/>
        </p:nvSpPr>
        <p:spPr bwMode="auto">
          <a:xfrm>
            <a:off x="4114800" y="5029200"/>
            <a:ext cx="685800" cy="1143000"/>
          </a:xfrm>
          <a:prstGeom prst="rect">
            <a:avLst/>
          </a:prstGeom>
          <a:noFill/>
          <a:ln w="9525">
            <a:solidFill>
              <a:schemeClr val="tx1"/>
            </a:solidFill>
            <a:miter lim="800000"/>
            <a:headEnd/>
            <a:tailEnd/>
          </a:ln>
        </p:spPr>
        <p:txBody>
          <a:bodyPr wrap="none" anchor="ctr"/>
          <a:lstStyle/>
          <a:p>
            <a:endParaRPr lang="ja-JP" altLang="en-US"/>
          </a:p>
        </p:txBody>
      </p:sp>
      <p:sp>
        <p:nvSpPr>
          <p:cNvPr id="5144" name="Rectangle 22"/>
          <p:cNvSpPr>
            <a:spLocks noChangeArrowheads="1"/>
          </p:cNvSpPr>
          <p:nvPr/>
        </p:nvSpPr>
        <p:spPr bwMode="auto">
          <a:xfrm>
            <a:off x="3429000" y="3962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45" name="Rectangle 23"/>
          <p:cNvSpPr>
            <a:spLocks noChangeArrowheads="1"/>
          </p:cNvSpPr>
          <p:nvPr/>
        </p:nvSpPr>
        <p:spPr bwMode="auto">
          <a:xfrm>
            <a:off x="5943600" y="3962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46" name="Rectangle 24"/>
          <p:cNvSpPr>
            <a:spLocks noChangeArrowheads="1"/>
          </p:cNvSpPr>
          <p:nvPr/>
        </p:nvSpPr>
        <p:spPr bwMode="auto">
          <a:xfrm>
            <a:off x="7162800" y="3962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47" name="Rectangle 25"/>
          <p:cNvSpPr>
            <a:spLocks noChangeArrowheads="1"/>
          </p:cNvSpPr>
          <p:nvPr/>
        </p:nvSpPr>
        <p:spPr bwMode="auto">
          <a:xfrm>
            <a:off x="7162800" y="3581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48" name="Rectangle 26"/>
          <p:cNvSpPr>
            <a:spLocks noChangeArrowheads="1"/>
          </p:cNvSpPr>
          <p:nvPr/>
        </p:nvSpPr>
        <p:spPr bwMode="auto">
          <a:xfrm>
            <a:off x="1752600" y="54102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49" name="Rectangle 27"/>
          <p:cNvSpPr>
            <a:spLocks noChangeArrowheads="1"/>
          </p:cNvSpPr>
          <p:nvPr/>
        </p:nvSpPr>
        <p:spPr bwMode="auto">
          <a:xfrm>
            <a:off x="4114800" y="54102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50" name="Rectangle 28"/>
          <p:cNvSpPr>
            <a:spLocks noChangeArrowheads="1"/>
          </p:cNvSpPr>
          <p:nvPr/>
        </p:nvSpPr>
        <p:spPr bwMode="auto">
          <a:xfrm>
            <a:off x="5334000" y="57912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51" name="Rectangle 29"/>
          <p:cNvSpPr>
            <a:spLocks noChangeArrowheads="1"/>
          </p:cNvSpPr>
          <p:nvPr/>
        </p:nvSpPr>
        <p:spPr bwMode="auto">
          <a:xfrm>
            <a:off x="5334000" y="5029200"/>
            <a:ext cx="685800" cy="1143000"/>
          </a:xfrm>
          <a:prstGeom prst="rect">
            <a:avLst/>
          </a:prstGeom>
          <a:noFill/>
          <a:ln w="9525">
            <a:solidFill>
              <a:schemeClr val="tx1"/>
            </a:solidFill>
            <a:miter lim="800000"/>
            <a:headEnd/>
            <a:tailEnd/>
          </a:ln>
        </p:spPr>
        <p:txBody>
          <a:bodyPr wrap="none" anchor="ctr"/>
          <a:lstStyle/>
          <a:p>
            <a:endParaRPr lang="ja-JP" altLang="en-US"/>
          </a:p>
        </p:txBody>
      </p:sp>
      <p:sp>
        <p:nvSpPr>
          <p:cNvPr id="5152" name="AutoShape 31"/>
          <p:cNvSpPr>
            <a:spLocks noChangeArrowheads="1"/>
          </p:cNvSpPr>
          <p:nvPr/>
        </p:nvSpPr>
        <p:spPr bwMode="auto">
          <a:xfrm>
            <a:off x="1905000" y="41148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5153" name="AutoShape 32"/>
          <p:cNvSpPr>
            <a:spLocks noChangeArrowheads="1"/>
          </p:cNvSpPr>
          <p:nvPr/>
        </p:nvSpPr>
        <p:spPr bwMode="auto">
          <a:xfrm>
            <a:off x="3048000" y="41148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5154" name="AutoShape 33"/>
          <p:cNvSpPr>
            <a:spLocks noChangeArrowheads="1"/>
          </p:cNvSpPr>
          <p:nvPr/>
        </p:nvSpPr>
        <p:spPr bwMode="auto">
          <a:xfrm>
            <a:off x="4267200" y="41148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5155" name="AutoShape 34"/>
          <p:cNvSpPr>
            <a:spLocks noChangeArrowheads="1"/>
          </p:cNvSpPr>
          <p:nvPr/>
        </p:nvSpPr>
        <p:spPr bwMode="auto">
          <a:xfrm>
            <a:off x="5486400" y="41148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5156" name="AutoShape 35"/>
          <p:cNvSpPr>
            <a:spLocks noChangeArrowheads="1"/>
          </p:cNvSpPr>
          <p:nvPr/>
        </p:nvSpPr>
        <p:spPr bwMode="auto">
          <a:xfrm>
            <a:off x="6705600" y="41148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5157" name="AutoShape 36"/>
          <p:cNvSpPr>
            <a:spLocks noChangeArrowheads="1"/>
          </p:cNvSpPr>
          <p:nvPr/>
        </p:nvSpPr>
        <p:spPr bwMode="auto">
          <a:xfrm>
            <a:off x="1295400" y="54864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5158" name="AutoShape 37"/>
          <p:cNvSpPr>
            <a:spLocks noChangeArrowheads="1"/>
          </p:cNvSpPr>
          <p:nvPr/>
        </p:nvSpPr>
        <p:spPr bwMode="auto">
          <a:xfrm>
            <a:off x="2514600" y="55626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5159" name="AutoShape 38"/>
          <p:cNvSpPr>
            <a:spLocks noChangeArrowheads="1"/>
          </p:cNvSpPr>
          <p:nvPr/>
        </p:nvSpPr>
        <p:spPr bwMode="auto">
          <a:xfrm>
            <a:off x="3733800" y="55626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5160" name="AutoShape 39"/>
          <p:cNvSpPr>
            <a:spLocks noChangeArrowheads="1"/>
          </p:cNvSpPr>
          <p:nvPr/>
        </p:nvSpPr>
        <p:spPr bwMode="auto">
          <a:xfrm>
            <a:off x="4953000" y="55626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graphicFrame>
        <p:nvGraphicFramePr>
          <p:cNvPr id="5122" name="Object 41"/>
          <p:cNvGraphicFramePr>
            <a:graphicFrameLocks noChangeAspect="1"/>
          </p:cNvGraphicFramePr>
          <p:nvPr/>
        </p:nvGraphicFramePr>
        <p:xfrm>
          <a:off x="914400" y="6319838"/>
          <a:ext cx="4140200" cy="538162"/>
        </p:xfrm>
        <a:graphic>
          <a:graphicData uri="http://schemas.openxmlformats.org/presentationml/2006/ole">
            <p:oleObj spid="_x0000_s5122" name="Equation" r:id="rId3" imgW="1269720" imgH="164880" progId="Equation.DSMT4">
              <p:embed/>
            </p:oleObj>
          </a:graphicData>
        </a:graphic>
      </p:graphicFrame>
      <p:sp>
        <p:nvSpPr>
          <p:cNvPr id="5161" name="Text Box 42"/>
          <p:cNvSpPr txBox="1">
            <a:spLocks noChangeArrowheads="1"/>
          </p:cNvSpPr>
          <p:nvPr/>
        </p:nvSpPr>
        <p:spPr bwMode="auto">
          <a:xfrm>
            <a:off x="2362200" y="4333875"/>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5162" name="Text Box 44"/>
          <p:cNvSpPr txBox="1">
            <a:spLocks noChangeArrowheads="1"/>
          </p:cNvSpPr>
          <p:nvPr/>
        </p:nvSpPr>
        <p:spPr bwMode="auto">
          <a:xfrm>
            <a:off x="3505200" y="42672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5163" name="Text Box 45"/>
          <p:cNvSpPr txBox="1">
            <a:spLocks noChangeArrowheads="1"/>
          </p:cNvSpPr>
          <p:nvPr/>
        </p:nvSpPr>
        <p:spPr bwMode="auto">
          <a:xfrm>
            <a:off x="3505200" y="39624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5164" name="Text Box 46"/>
          <p:cNvSpPr txBox="1">
            <a:spLocks noChangeArrowheads="1"/>
          </p:cNvSpPr>
          <p:nvPr/>
        </p:nvSpPr>
        <p:spPr bwMode="auto">
          <a:xfrm>
            <a:off x="4876800" y="43434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5165" name="Text Box 47"/>
          <p:cNvSpPr txBox="1">
            <a:spLocks noChangeArrowheads="1"/>
          </p:cNvSpPr>
          <p:nvPr/>
        </p:nvSpPr>
        <p:spPr bwMode="auto">
          <a:xfrm>
            <a:off x="6019800" y="43434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5166" name="Text Box 48"/>
          <p:cNvSpPr txBox="1">
            <a:spLocks noChangeArrowheads="1"/>
          </p:cNvSpPr>
          <p:nvPr/>
        </p:nvSpPr>
        <p:spPr bwMode="auto">
          <a:xfrm>
            <a:off x="7315200" y="42672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5167" name="Text Box 49"/>
          <p:cNvSpPr txBox="1">
            <a:spLocks noChangeArrowheads="1"/>
          </p:cNvSpPr>
          <p:nvPr/>
        </p:nvSpPr>
        <p:spPr bwMode="auto">
          <a:xfrm>
            <a:off x="1828800" y="57912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5168" name="Text Box 50"/>
          <p:cNvSpPr txBox="1">
            <a:spLocks noChangeArrowheads="1"/>
          </p:cNvSpPr>
          <p:nvPr/>
        </p:nvSpPr>
        <p:spPr bwMode="auto">
          <a:xfrm>
            <a:off x="3048000" y="57150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5169" name="Text Box 51"/>
          <p:cNvSpPr txBox="1">
            <a:spLocks noChangeArrowheads="1"/>
          </p:cNvSpPr>
          <p:nvPr/>
        </p:nvSpPr>
        <p:spPr bwMode="auto">
          <a:xfrm>
            <a:off x="4191000" y="57150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5170" name="Text Box 52"/>
          <p:cNvSpPr txBox="1">
            <a:spLocks noChangeArrowheads="1"/>
          </p:cNvSpPr>
          <p:nvPr/>
        </p:nvSpPr>
        <p:spPr bwMode="auto">
          <a:xfrm>
            <a:off x="5410200" y="57912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5171" name="Text Box 53"/>
          <p:cNvSpPr txBox="1">
            <a:spLocks noChangeArrowheads="1"/>
          </p:cNvSpPr>
          <p:nvPr/>
        </p:nvSpPr>
        <p:spPr bwMode="auto">
          <a:xfrm>
            <a:off x="6019800" y="39624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5172" name="Text Box 54"/>
          <p:cNvSpPr txBox="1">
            <a:spLocks noChangeArrowheads="1"/>
          </p:cNvSpPr>
          <p:nvPr/>
        </p:nvSpPr>
        <p:spPr bwMode="auto">
          <a:xfrm>
            <a:off x="7239000" y="38862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5173" name="Text Box 55"/>
          <p:cNvSpPr txBox="1">
            <a:spLocks noChangeArrowheads="1"/>
          </p:cNvSpPr>
          <p:nvPr/>
        </p:nvSpPr>
        <p:spPr bwMode="auto">
          <a:xfrm>
            <a:off x="7239000" y="35814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5174" name="Text Box 57"/>
          <p:cNvSpPr txBox="1">
            <a:spLocks noChangeArrowheads="1"/>
          </p:cNvSpPr>
          <p:nvPr/>
        </p:nvSpPr>
        <p:spPr bwMode="auto">
          <a:xfrm>
            <a:off x="1828800" y="53340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5175" name="Text Box 58"/>
          <p:cNvSpPr txBox="1">
            <a:spLocks noChangeArrowheads="1"/>
          </p:cNvSpPr>
          <p:nvPr/>
        </p:nvSpPr>
        <p:spPr bwMode="auto">
          <a:xfrm>
            <a:off x="4191000" y="5334000"/>
            <a:ext cx="571500" cy="457200"/>
          </a:xfrm>
          <a:prstGeom prst="rect">
            <a:avLst/>
          </a:prstGeom>
          <a:noFill/>
          <a:ln w="9525">
            <a:noFill/>
            <a:miter lim="800000"/>
            <a:headEnd/>
            <a:tailEnd/>
          </a:ln>
        </p:spPr>
        <p:txBody>
          <a:bodyPr wrap="none">
            <a:spAutoFit/>
          </a:bodyPr>
          <a:lstStyle/>
          <a:p>
            <a:r>
              <a:rPr lang="en-US" altLang="ja-JP">
                <a:latin typeface="Verdana" pitchFamily="34" charset="0"/>
              </a:rPr>
              <a:t>30</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番号プレースホルダ 4"/>
          <p:cNvSpPr>
            <a:spLocks noGrp="1"/>
          </p:cNvSpPr>
          <p:nvPr>
            <p:ph type="sldNum" sz="quarter" idx="12"/>
          </p:nvPr>
        </p:nvSpPr>
        <p:spPr>
          <a:noFill/>
        </p:spPr>
        <p:txBody>
          <a:bodyPr/>
          <a:lstStyle/>
          <a:p>
            <a:fld id="{AC4DD700-D837-4F11-B97A-F3CC2360FBF7}" type="slidenum">
              <a:rPr lang="en-US" altLang="ja-JP" smtClean="0"/>
              <a:pPr/>
              <a:t>29</a:t>
            </a:fld>
            <a:endParaRPr lang="en-US" altLang="ja-JP" smtClean="0"/>
          </a:p>
        </p:txBody>
      </p:sp>
      <p:sp>
        <p:nvSpPr>
          <p:cNvPr id="34819" name="Rectangle 2"/>
          <p:cNvSpPr>
            <a:spLocks noGrp="1" noChangeArrowheads="1"/>
          </p:cNvSpPr>
          <p:nvPr>
            <p:ph type="title"/>
          </p:nvPr>
        </p:nvSpPr>
        <p:spPr>
          <a:xfrm>
            <a:off x="533400" y="304800"/>
            <a:ext cx="7772400" cy="1143000"/>
          </a:xfrm>
        </p:spPr>
        <p:txBody>
          <a:bodyPr/>
          <a:lstStyle/>
          <a:p>
            <a:pPr algn="l" eaLnBrk="1" hangingPunct="1"/>
            <a:r>
              <a:rPr lang="ja-JP" altLang="en-US" smtClean="0"/>
              <a:t>練習</a:t>
            </a:r>
          </a:p>
        </p:txBody>
      </p:sp>
      <p:sp>
        <p:nvSpPr>
          <p:cNvPr id="34820" name="Text Box 3"/>
          <p:cNvSpPr txBox="1">
            <a:spLocks noChangeArrowheads="1"/>
          </p:cNvSpPr>
          <p:nvPr/>
        </p:nvSpPr>
        <p:spPr bwMode="auto">
          <a:xfrm>
            <a:off x="762000" y="1371600"/>
            <a:ext cx="6956425" cy="1187450"/>
          </a:xfrm>
          <a:prstGeom prst="rect">
            <a:avLst/>
          </a:prstGeom>
          <a:noFill/>
          <a:ln w="9525">
            <a:noFill/>
            <a:miter lim="800000"/>
            <a:headEnd/>
            <a:tailEnd/>
          </a:ln>
        </p:spPr>
        <p:txBody>
          <a:bodyPr wrap="none">
            <a:spAutoFit/>
          </a:bodyPr>
          <a:lstStyle/>
          <a:p>
            <a:r>
              <a:rPr lang="ja-JP" altLang="en-US"/>
              <a:t>空のスタックに対して、次の系列で演算を行った場合</a:t>
            </a:r>
            <a:r>
              <a:rPr lang="en-US" altLang="ja-JP"/>
              <a:t>,</a:t>
            </a:r>
          </a:p>
          <a:p>
            <a:r>
              <a:rPr lang="ja-JP" altLang="en-US"/>
              <a:t>取り出されるデータの順序および、</a:t>
            </a:r>
          </a:p>
          <a:p>
            <a:r>
              <a:rPr lang="ja-JP" altLang="en-US"/>
              <a:t>最後のスタックの状態を示せ。</a:t>
            </a:r>
          </a:p>
        </p:txBody>
      </p:sp>
      <p:sp>
        <p:nvSpPr>
          <p:cNvPr id="34821" name="Text Box 4"/>
          <p:cNvSpPr txBox="1">
            <a:spLocks noChangeArrowheads="1"/>
          </p:cNvSpPr>
          <p:nvPr/>
        </p:nvSpPr>
        <p:spPr bwMode="auto">
          <a:xfrm>
            <a:off x="762000" y="2743200"/>
            <a:ext cx="7362825" cy="822325"/>
          </a:xfrm>
          <a:prstGeom prst="rect">
            <a:avLst/>
          </a:prstGeom>
          <a:noFill/>
          <a:ln w="9525">
            <a:noFill/>
            <a:miter lim="800000"/>
            <a:headEnd/>
            <a:tailEnd/>
          </a:ln>
        </p:spPr>
        <p:txBody>
          <a:bodyPr wrap="none">
            <a:spAutoFit/>
          </a:bodyPr>
          <a:lstStyle/>
          <a:p>
            <a:r>
              <a:rPr lang="en-US" altLang="ja-JP">
                <a:latin typeface="Verdana" pitchFamily="34" charset="0"/>
              </a:rPr>
              <a:t>push(5),pop(),push(7),push(3),pop(),push(8),</a:t>
            </a:r>
          </a:p>
          <a:p>
            <a:r>
              <a:rPr lang="en-US" altLang="ja-JP">
                <a:latin typeface="Verdana" pitchFamily="34" charset="0"/>
              </a:rPr>
              <a:t>,push(1),pop(),pop(),push(9),pop(),pop()</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 4"/>
          <p:cNvSpPr>
            <a:spLocks noGrp="1"/>
          </p:cNvSpPr>
          <p:nvPr>
            <p:ph type="sldNum" sz="quarter" idx="12"/>
          </p:nvPr>
        </p:nvSpPr>
        <p:spPr>
          <a:noFill/>
        </p:spPr>
        <p:txBody>
          <a:bodyPr/>
          <a:lstStyle/>
          <a:p>
            <a:fld id="{60106531-FAC1-414D-97F3-A3867EBF64B0}" type="slidenum">
              <a:rPr lang="en-US" altLang="ja-JP" smtClean="0"/>
              <a:pPr/>
              <a:t>3</a:t>
            </a:fld>
            <a:endParaRPr lang="en-US" altLang="ja-JP" smtClean="0"/>
          </a:p>
        </p:txBody>
      </p:sp>
      <p:sp>
        <p:nvSpPr>
          <p:cNvPr id="13315" name="Rectangle 1026"/>
          <p:cNvSpPr>
            <a:spLocks noGrp="1" noChangeArrowheads="1"/>
          </p:cNvSpPr>
          <p:nvPr>
            <p:ph type="title"/>
          </p:nvPr>
        </p:nvSpPr>
        <p:spPr>
          <a:xfrm>
            <a:off x="533400" y="381000"/>
            <a:ext cx="7772400" cy="1143000"/>
          </a:xfrm>
        </p:spPr>
        <p:txBody>
          <a:bodyPr/>
          <a:lstStyle/>
          <a:p>
            <a:pPr eaLnBrk="1" hangingPunct="1"/>
            <a:r>
              <a:rPr lang="en-US" altLang="ja-JP" dirty="0" smtClean="0"/>
              <a:t>5</a:t>
            </a:r>
            <a:r>
              <a:rPr lang="ja-JP" altLang="en-US" dirty="0" smtClean="0"/>
              <a:t>－１</a:t>
            </a:r>
            <a:r>
              <a:rPr lang="ja-JP" altLang="en-US" dirty="0" smtClean="0"/>
              <a:t>．連結リスト</a:t>
            </a:r>
            <a:r>
              <a:rPr lang="en-US" altLang="ja-JP" dirty="0" smtClean="0"/>
              <a:t>(Linked List)</a:t>
            </a:r>
          </a:p>
        </p:txBody>
      </p:sp>
      <p:sp>
        <p:nvSpPr>
          <p:cNvPr id="13316" name="Text Box 1027"/>
          <p:cNvSpPr txBox="1">
            <a:spLocks noChangeArrowheads="1"/>
          </p:cNvSpPr>
          <p:nvPr/>
        </p:nvSpPr>
        <p:spPr bwMode="auto">
          <a:xfrm>
            <a:off x="914400" y="2667000"/>
            <a:ext cx="6975475" cy="822325"/>
          </a:xfrm>
          <a:prstGeom prst="rect">
            <a:avLst/>
          </a:prstGeom>
          <a:noFill/>
          <a:ln w="9525">
            <a:noFill/>
            <a:miter lim="800000"/>
            <a:headEnd/>
            <a:tailEnd/>
          </a:ln>
        </p:spPr>
        <p:txBody>
          <a:bodyPr wrap="none">
            <a:spAutoFit/>
          </a:bodyPr>
          <a:lstStyle/>
          <a:p>
            <a:r>
              <a:rPr lang="ja-JP" altLang="en-US"/>
              <a:t>　多量のデータをあつかうためのデータ構造として、</a:t>
            </a:r>
          </a:p>
          <a:p>
            <a:r>
              <a:rPr lang="ja-JP" altLang="en-US"/>
              <a:t>配列がある。しかし、配列では扱いにくい問題もある。</a:t>
            </a:r>
          </a:p>
        </p:txBody>
      </p:sp>
      <p:sp>
        <p:nvSpPr>
          <p:cNvPr id="13317" name="Text Box 1028"/>
          <p:cNvSpPr txBox="1">
            <a:spLocks noChangeArrowheads="1"/>
          </p:cNvSpPr>
          <p:nvPr/>
        </p:nvSpPr>
        <p:spPr bwMode="auto">
          <a:xfrm>
            <a:off x="990600" y="3733800"/>
            <a:ext cx="7732713" cy="822325"/>
          </a:xfrm>
          <a:prstGeom prst="rect">
            <a:avLst/>
          </a:prstGeom>
          <a:noFill/>
          <a:ln w="9525">
            <a:noFill/>
            <a:miter lim="800000"/>
            <a:headEnd/>
            <a:tailEnd/>
          </a:ln>
        </p:spPr>
        <p:txBody>
          <a:bodyPr>
            <a:spAutoFit/>
          </a:bodyPr>
          <a:lstStyle/>
          <a:p>
            <a:r>
              <a:rPr lang="ja-JP" altLang="en-US"/>
              <a:t>例えば、整列してあるデータに、新しいデータを挿入して、また整列の状態にする問題を考えよう。</a:t>
            </a:r>
          </a:p>
        </p:txBody>
      </p:sp>
      <p:sp>
        <p:nvSpPr>
          <p:cNvPr id="13318" name="Oval 1030"/>
          <p:cNvSpPr>
            <a:spLocks noChangeArrowheads="1"/>
          </p:cNvSpPr>
          <p:nvPr/>
        </p:nvSpPr>
        <p:spPr bwMode="auto">
          <a:xfrm>
            <a:off x="914400" y="1981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3319" name="Text Box 1031"/>
          <p:cNvSpPr txBox="1">
            <a:spLocks noChangeArrowheads="1"/>
          </p:cNvSpPr>
          <p:nvPr/>
        </p:nvSpPr>
        <p:spPr bwMode="auto">
          <a:xfrm>
            <a:off x="1371600" y="1828800"/>
            <a:ext cx="3413125" cy="457200"/>
          </a:xfrm>
          <a:prstGeom prst="rect">
            <a:avLst/>
          </a:prstGeom>
          <a:noFill/>
          <a:ln w="9525">
            <a:noFill/>
            <a:miter lim="800000"/>
            <a:headEnd/>
            <a:tailEnd/>
          </a:ln>
        </p:spPr>
        <p:txBody>
          <a:bodyPr wrap="none">
            <a:spAutoFit/>
          </a:bodyPr>
          <a:lstStyle/>
          <a:p>
            <a:pPr algn="ctr"/>
            <a:r>
              <a:rPr lang="ja-JP" altLang="en-US"/>
              <a:t>配列が不得意とする問題</a:t>
            </a:r>
          </a:p>
        </p:txBody>
      </p:sp>
      <p:sp>
        <p:nvSpPr>
          <p:cNvPr id="13320" name="Rectangle 1033"/>
          <p:cNvSpPr>
            <a:spLocks noChangeArrowheads="1"/>
          </p:cNvSpPr>
          <p:nvPr/>
        </p:nvSpPr>
        <p:spPr bwMode="auto">
          <a:xfrm>
            <a:off x="22621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3321" name="Rectangle 1034"/>
          <p:cNvSpPr>
            <a:spLocks noChangeArrowheads="1"/>
          </p:cNvSpPr>
          <p:nvPr/>
        </p:nvSpPr>
        <p:spPr bwMode="auto">
          <a:xfrm>
            <a:off x="28717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3322" name="Rectangle 1035"/>
          <p:cNvSpPr>
            <a:spLocks noChangeArrowheads="1"/>
          </p:cNvSpPr>
          <p:nvPr/>
        </p:nvSpPr>
        <p:spPr bwMode="auto">
          <a:xfrm>
            <a:off x="34813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3323" name="Rectangle 1036"/>
          <p:cNvSpPr>
            <a:spLocks noChangeArrowheads="1"/>
          </p:cNvSpPr>
          <p:nvPr/>
        </p:nvSpPr>
        <p:spPr bwMode="auto">
          <a:xfrm>
            <a:off x="40909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3324" name="Rectangle 1037"/>
          <p:cNvSpPr>
            <a:spLocks noChangeArrowheads="1"/>
          </p:cNvSpPr>
          <p:nvPr/>
        </p:nvSpPr>
        <p:spPr bwMode="auto">
          <a:xfrm>
            <a:off x="47005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3325" name="Rectangle 1038"/>
          <p:cNvSpPr>
            <a:spLocks noChangeArrowheads="1"/>
          </p:cNvSpPr>
          <p:nvPr/>
        </p:nvSpPr>
        <p:spPr bwMode="auto">
          <a:xfrm>
            <a:off x="53101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3326" name="Rectangle 1039"/>
          <p:cNvSpPr>
            <a:spLocks noChangeArrowheads="1"/>
          </p:cNvSpPr>
          <p:nvPr/>
        </p:nvSpPr>
        <p:spPr bwMode="auto">
          <a:xfrm>
            <a:off x="59197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3327" name="Rectangle 1040"/>
          <p:cNvSpPr>
            <a:spLocks noChangeArrowheads="1"/>
          </p:cNvSpPr>
          <p:nvPr/>
        </p:nvSpPr>
        <p:spPr bwMode="auto">
          <a:xfrm>
            <a:off x="65293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3328" name="Text Box 1041"/>
          <p:cNvSpPr txBox="1">
            <a:spLocks noChangeArrowheads="1"/>
          </p:cNvSpPr>
          <p:nvPr/>
        </p:nvSpPr>
        <p:spPr bwMode="auto">
          <a:xfrm>
            <a:off x="1119188" y="5562600"/>
            <a:ext cx="1014412" cy="457200"/>
          </a:xfrm>
          <a:prstGeom prst="rect">
            <a:avLst/>
          </a:prstGeom>
          <a:noFill/>
          <a:ln w="9525">
            <a:noFill/>
            <a:miter lim="800000"/>
            <a:headEnd/>
            <a:tailEnd/>
          </a:ln>
        </p:spPr>
        <p:txBody>
          <a:bodyPr wrap="none">
            <a:spAutoFit/>
          </a:bodyPr>
          <a:lstStyle/>
          <a:p>
            <a:r>
              <a:rPr lang="ja-JP" altLang="en-US">
                <a:solidFill>
                  <a:srgbClr val="FF0000"/>
                </a:solidFill>
              </a:rPr>
              <a:t>配列</a:t>
            </a:r>
            <a:r>
              <a:rPr lang="en-US" altLang="ja-JP">
                <a:solidFill>
                  <a:srgbClr val="FF0000"/>
                </a:solidFill>
              </a:rPr>
              <a:t>A</a:t>
            </a:r>
          </a:p>
        </p:txBody>
      </p:sp>
      <p:sp>
        <p:nvSpPr>
          <p:cNvPr id="13329" name="Text Box 1042"/>
          <p:cNvSpPr txBox="1">
            <a:spLocks noChangeArrowheads="1"/>
          </p:cNvSpPr>
          <p:nvPr/>
        </p:nvSpPr>
        <p:spPr bwMode="auto">
          <a:xfrm>
            <a:off x="2033588" y="5638800"/>
            <a:ext cx="760412" cy="457200"/>
          </a:xfrm>
          <a:prstGeom prst="rect">
            <a:avLst/>
          </a:prstGeom>
          <a:noFill/>
          <a:ln w="9525">
            <a:noFill/>
            <a:miter lim="800000"/>
            <a:headEnd/>
            <a:tailEnd/>
          </a:ln>
        </p:spPr>
        <p:txBody>
          <a:bodyPr wrap="none">
            <a:spAutoFit/>
          </a:bodyPr>
          <a:lstStyle/>
          <a:p>
            <a:r>
              <a:rPr lang="en-US" altLang="ja-JP">
                <a:solidFill>
                  <a:srgbClr val="FF0000"/>
                </a:solidFill>
              </a:rPr>
              <a:t>A[0]</a:t>
            </a:r>
          </a:p>
        </p:txBody>
      </p:sp>
      <p:sp>
        <p:nvSpPr>
          <p:cNvPr id="13330" name="Text Box 1043"/>
          <p:cNvSpPr txBox="1">
            <a:spLocks noChangeArrowheads="1"/>
          </p:cNvSpPr>
          <p:nvPr/>
        </p:nvSpPr>
        <p:spPr bwMode="auto">
          <a:xfrm>
            <a:off x="2643188" y="5638800"/>
            <a:ext cx="760412" cy="457200"/>
          </a:xfrm>
          <a:prstGeom prst="rect">
            <a:avLst/>
          </a:prstGeom>
          <a:noFill/>
          <a:ln w="9525">
            <a:noFill/>
            <a:miter lim="800000"/>
            <a:headEnd/>
            <a:tailEnd/>
          </a:ln>
        </p:spPr>
        <p:txBody>
          <a:bodyPr wrap="none">
            <a:spAutoFit/>
          </a:bodyPr>
          <a:lstStyle/>
          <a:p>
            <a:r>
              <a:rPr lang="en-US" altLang="ja-JP">
                <a:solidFill>
                  <a:srgbClr val="FF0000"/>
                </a:solidFill>
              </a:rPr>
              <a:t>A[1]</a:t>
            </a:r>
          </a:p>
        </p:txBody>
      </p:sp>
      <p:sp>
        <p:nvSpPr>
          <p:cNvPr id="13331" name="Text Box 1044"/>
          <p:cNvSpPr txBox="1">
            <a:spLocks noChangeArrowheads="1"/>
          </p:cNvSpPr>
          <p:nvPr/>
        </p:nvSpPr>
        <p:spPr bwMode="auto">
          <a:xfrm>
            <a:off x="6376988" y="5638800"/>
            <a:ext cx="1133475" cy="457200"/>
          </a:xfrm>
          <a:prstGeom prst="rect">
            <a:avLst/>
          </a:prstGeom>
          <a:noFill/>
          <a:ln w="9525">
            <a:noFill/>
            <a:miter lim="800000"/>
            <a:headEnd/>
            <a:tailEnd/>
          </a:ln>
        </p:spPr>
        <p:txBody>
          <a:bodyPr wrap="none">
            <a:spAutoFit/>
          </a:bodyPr>
          <a:lstStyle/>
          <a:p>
            <a:r>
              <a:rPr lang="en-US" altLang="ja-JP">
                <a:solidFill>
                  <a:srgbClr val="FF0000"/>
                </a:solidFill>
              </a:rPr>
              <a:t>A[M-1]</a:t>
            </a:r>
          </a:p>
        </p:txBody>
      </p:sp>
      <p:sp>
        <p:nvSpPr>
          <p:cNvPr id="13332" name="Text Box 1045"/>
          <p:cNvSpPr txBox="1">
            <a:spLocks noChangeArrowheads="1"/>
          </p:cNvSpPr>
          <p:nvPr/>
        </p:nvSpPr>
        <p:spPr bwMode="auto">
          <a:xfrm>
            <a:off x="3932238" y="5638800"/>
            <a:ext cx="692150" cy="457200"/>
          </a:xfrm>
          <a:prstGeom prst="rect">
            <a:avLst/>
          </a:prstGeom>
          <a:noFill/>
          <a:ln w="9525">
            <a:noFill/>
            <a:miter lim="800000"/>
            <a:headEnd/>
            <a:tailEnd/>
          </a:ln>
        </p:spPr>
        <p:txBody>
          <a:bodyPr wrap="none">
            <a:spAutoFit/>
          </a:bodyPr>
          <a:lstStyle/>
          <a:p>
            <a:r>
              <a:rPr lang="en-US" altLang="ja-JP">
                <a:solidFill>
                  <a:srgbClr val="FF0000"/>
                </a:solidFill>
              </a:rPr>
              <a:t>A[i]</a:t>
            </a:r>
          </a:p>
        </p:txBody>
      </p:sp>
      <p:sp>
        <p:nvSpPr>
          <p:cNvPr id="13333" name="Text Box 1046"/>
          <p:cNvSpPr txBox="1">
            <a:spLocks noChangeArrowheads="1"/>
          </p:cNvSpPr>
          <p:nvPr/>
        </p:nvSpPr>
        <p:spPr bwMode="auto">
          <a:xfrm>
            <a:off x="5157788" y="5715000"/>
            <a:ext cx="692150" cy="457200"/>
          </a:xfrm>
          <a:prstGeom prst="rect">
            <a:avLst/>
          </a:prstGeom>
          <a:noFill/>
          <a:ln w="9525">
            <a:noFill/>
            <a:miter lim="800000"/>
            <a:headEnd/>
            <a:tailEnd/>
          </a:ln>
        </p:spPr>
        <p:txBody>
          <a:bodyPr wrap="none">
            <a:spAutoFit/>
          </a:bodyPr>
          <a:lstStyle/>
          <a:p>
            <a:r>
              <a:rPr lang="en-US" altLang="ja-JP">
                <a:solidFill>
                  <a:srgbClr val="FF0000"/>
                </a:solidFill>
              </a:rPr>
              <a:t>A[j]</a:t>
            </a:r>
          </a:p>
        </p:txBody>
      </p:sp>
      <p:sp>
        <p:nvSpPr>
          <p:cNvPr id="13334" name="Text Box 1047"/>
          <p:cNvSpPr txBox="1">
            <a:spLocks noChangeArrowheads="1"/>
          </p:cNvSpPr>
          <p:nvPr/>
        </p:nvSpPr>
        <p:spPr bwMode="auto">
          <a:xfrm>
            <a:off x="2362200" y="5181600"/>
            <a:ext cx="392113" cy="457200"/>
          </a:xfrm>
          <a:prstGeom prst="rect">
            <a:avLst/>
          </a:prstGeom>
          <a:noFill/>
          <a:ln w="9525">
            <a:noFill/>
            <a:miter lim="800000"/>
            <a:headEnd/>
            <a:tailEnd/>
          </a:ln>
        </p:spPr>
        <p:txBody>
          <a:bodyPr wrap="none">
            <a:spAutoFit/>
          </a:bodyPr>
          <a:lstStyle/>
          <a:p>
            <a:r>
              <a:rPr lang="ja-JP" altLang="en-US"/>
              <a:t>２</a:t>
            </a:r>
          </a:p>
        </p:txBody>
      </p:sp>
      <p:sp>
        <p:nvSpPr>
          <p:cNvPr id="13335" name="Text Box 1048"/>
          <p:cNvSpPr txBox="1">
            <a:spLocks noChangeArrowheads="1"/>
          </p:cNvSpPr>
          <p:nvPr/>
        </p:nvSpPr>
        <p:spPr bwMode="auto">
          <a:xfrm>
            <a:off x="2971800" y="5181600"/>
            <a:ext cx="392113" cy="457200"/>
          </a:xfrm>
          <a:prstGeom prst="rect">
            <a:avLst/>
          </a:prstGeom>
          <a:noFill/>
          <a:ln w="9525">
            <a:noFill/>
            <a:miter lim="800000"/>
            <a:headEnd/>
            <a:tailEnd/>
          </a:ln>
        </p:spPr>
        <p:txBody>
          <a:bodyPr wrap="none">
            <a:spAutoFit/>
          </a:bodyPr>
          <a:lstStyle/>
          <a:p>
            <a:r>
              <a:rPr lang="ja-JP" altLang="en-US"/>
              <a:t>５</a:t>
            </a:r>
          </a:p>
        </p:txBody>
      </p:sp>
      <p:sp>
        <p:nvSpPr>
          <p:cNvPr id="13336" name="Text Box 1049"/>
          <p:cNvSpPr txBox="1">
            <a:spLocks noChangeArrowheads="1"/>
          </p:cNvSpPr>
          <p:nvPr/>
        </p:nvSpPr>
        <p:spPr bwMode="auto">
          <a:xfrm>
            <a:off x="3500430" y="5214950"/>
            <a:ext cx="392113" cy="457200"/>
          </a:xfrm>
          <a:prstGeom prst="rect">
            <a:avLst/>
          </a:prstGeom>
          <a:noFill/>
          <a:ln w="9525">
            <a:noFill/>
            <a:miter lim="800000"/>
            <a:headEnd/>
            <a:tailEnd/>
          </a:ln>
        </p:spPr>
        <p:txBody>
          <a:bodyPr wrap="none">
            <a:spAutoFit/>
          </a:bodyPr>
          <a:lstStyle/>
          <a:p>
            <a:r>
              <a:rPr lang="ja-JP" altLang="en-US" dirty="0"/>
              <a:t>６</a:t>
            </a:r>
          </a:p>
        </p:txBody>
      </p:sp>
      <p:sp>
        <p:nvSpPr>
          <p:cNvPr id="13337" name="Text Box 1050"/>
          <p:cNvSpPr txBox="1">
            <a:spLocks noChangeArrowheads="1"/>
          </p:cNvSpPr>
          <p:nvPr/>
        </p:nvSpPr>
        <p:spPr bwMode="auto">
          <a:xfrm>
            <a:off x="4114800" y="5181600"/>
            <a:ext cx="392113" cy="457200"/>
          </a:xfrm>
          <a:prstGeom prst="rect">
            <a:avLst/>
          </a:prstGeom>
          <a:noFill/>
          <a:ln w="9525">
            <a:noFill/>
            <a:miter lim="800000"/>
            <a:headEnd/>
            <a:tailEnd/>
          </a:ln>
        </p:spPr>
        <p:txBody>
          <a:bodyPr wrap="none">
            <a:spAutoFit/>
          </a:bodyPr>
          <a:lstStyle/>
          <a:p>
            <a:r>
              <a:rPr lang="ja-JP" altLang="en-US"/>
              <a:t>８</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番号プレースホルダ 4"/>
          <p:cNvSpPr>
            <a:spLocks noGrp="1"/>
          </p:cNvSpPr>
          <p:nvPr>
            <p:ph type="sldNum" sz="quarter" idx="12"/>
          </p:nvPr>
        </p:nvSpPr>
        <p:spPr>
          <a:noFill/>
        </p:spPr>
        <p:txBody>
          <a:bodyPr/>
          <a:lstStyle/>
          <a:p>
            <a:fld id="{10FA3F70-D3A0-4CF9-B244-0F6EA4645353}" type="slidenum">
              <a:rPr lang="en-US" altLang="ja-JP" smtClean="0"/>
              <a:pPr/>
              <a:t>30</a:t>
            </a:fld>
            <a:endParaRPr lang="en-US" altLang="ja-JP" smtClean="0"/>
          </a:p>
        </p:txBody>
      </p:sp>
      <p:sp>
        <p:nvSpPr>
          <p:cNvPr id="35843" name="Rectangle 2"/>
          <p:cNvSpPr>
            <a:spLocks noGrp="1" noChangeArrowheads="1"/>
          </p:cNvSpPr>
          <p:nvPr>
            <p:ph type="title"/>
          </p:nvPr>
        </p:nvSpPr>
        <p:spPr/>
        <p:txBody>
          <a:bodyPr/>
          <a:lstStyle/>
          <a:p>
            <a:pPr eaLnBrk="1" hangingPunct="1"/>
            <a:r>
              <a:rPr lang="ja-JP" altLang="en-US" smtClean="0"/>
              <a:t>連結リストによるスタック</a:t>
            </a:r>
          </a:p>
        </p:txBody>
      </p:sp>
      <p:sp>
        <p:nvSpPr>
          <p:cNvPr id="35844" name="Text Box 3"/>
          <p:cNvSpPr txBox="1">
            <a:spLocks noChangeArrowheads="1"/>
          </p:cNvSpPr>
          <p:nvPr/>
        </p:nvSpPr>
        <p:spPr bwMode="auto">
          <a:xfrm>
            <a:off x="1295400" y="1676400"/>
            <a:ext cx="5337175" cy="822325"/>
          </a:xfrm>
          <a:prstGeom prst="rect">
            <a:avLst/>
          </a:prstGeom>
          <a:noFill/>
          <a:ln w="9525">
            <a:noFill/>
            <a:miter lim="800000"/>
            <a:headEnd/>
            <a:tailEnd/>
          </a:ln>
        </p:spPr>
        <p:txBody>
          <a:bodyPr wrap="none">
            <a:spAutoFit/>
          </a:bodyPr>
          <a:lstStyle/>
          <a:p>
            <a:r>
              <a:rPr lang="ja-JP" altLang="en-US"/>
              <a:t>先頭だけで、データの挿入削除を行う。</a:t>
            </a:r>
          </a:p>
          <a:p>
            <a:r>
              <a:rPr lang="ja-JP" altLang="en-US"/>
              <a:t>途中の接続関係は維持したままにする。</a:t>
            </a:r>
          </a:p>
        </p:txBody>
      </p:sp>
      <p:grpSp>
        <p:nvGrpSpPr>
          <p:cNvPr id="35845" name="Group 4"/>
          <p:cNvGrpSpPr>
            <a:grpSpLocks/>
          </p:cNvGrpSpPr>
          <p:nvPr/>
        </p:nvGrpSpPr>
        <p:grpSpPr bwMode="auto">
          <a:xfrm>
            <a:off x="6629400" y="3124200"/>
            <a:ext cx="1447800" cy="990600"/>
            <a:chOff x="4560" y="1824"/>
            <a:chExt cx="912" cy="624"/>
          </a:xfrm>
        </p:grpSpPr>
        <p:sp>
          <p:nvSpPr>
            <p:cNvPr id="35887" name="AutoShape 5"/>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35888" name="AutoShape 6"/>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35889" name="Oval 7"/>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cxnSp>
        <p:nvCxnSpPr>
          <p:cNvPr id="35846" name="AutoShape 8"/>
          <p:cNvCxnSpPr>
            <a:cxnSpLocks noChangeShapeType="1"/>
            <a:stCxn id="35850" idx="7"/>
            <a:endCxn id="35887" idx="1"/>
          </p:cNvCxnSpPr>
          <p:nvPr/>
        </p:nvCxnSpPr>
        <p:spPr bwMode="auto">
          <a:xfrm rot="5400000" flipV="1">
            <a:off x="5972176" y="3095625"/>
            <a:ext cx="519112" cy="795337"/>
          </a:xfrm>
          <a:prstGeom prst="curvedConnector4">
            <a:avLst>
              <a:gd name="adj1" fmla="val -50458"/>
              <a:gd name="adj2" fmla="val 52097"/>
            </a:avLst>
          </a:prstGeom>
          <a:noFill/>
          <a:ln w="38100">
            <a:solidFill>
              <a:srgbClr val="008000"/>
            </a:solidFill>
            <a:round/>
            <a:headEnd/>
            <a:tailEnd type="triangle" w="med" len="med"/>
          </a:ln>
        </p:spPr>
      </p:cxnSp>
      <p:sp>
        <p:nvSpPr>
          <p:cNvPr id="35847" name="WordArt 9"/>
          <p:cNvSpPr>
            <a:spLocks noChangeArrowheads="1" noChangeShapeType="1" noTextEdit="1"/>
          </p:cNvSpPr>
          <p:nvPr/>
        </p:nvSpPr>
        <p:spPr bwMode="auto">
          <a:xfrm>
            <a:off x="7467600" y="2971800"/>
            <a:ext cx="609600" cy="152400"/>
          </a:xfrm>
          <a:prstGeom prst="rect">
            <a:avLst/>
          </a:prstGeom>
        </p:spPr>
        <p:txBody>
          <a:bodyPr wrap="none" fromWordArt="1">
            <a:prstTxWarp prst="textPlain">
              <a:avLst>
                <a:gd name="adj" fmla="val 50000"/>
              </a:avLst>
            </a:prstTxWarp>
          </a:bodyPr>
          <a:lstStyle/>
          <a:p>
            <a:pPr algn="ctr"/>
            <a:r>
              <a:rPr lang="ja-JP" altLang="en-US" sz="3600" kern="10">
                <a:ln w="9525">
                  <a:solidFill>
                    <a:srgbClr val="008000"/>
                  </a:solidFill>
                  <a:round/>
                  <a:headEnd/>
                  <a:tailEnd/>
                </a:ln>
                <a:solidFill>
                  <a:srgbClr val="FFFFFF"/>
                </a:solidFill>
                <a:latin typeface="ＭＳ Ｐゴシック"/>
                <a:ea typeface="ＭＳ Ｐゴシック"/>
              </a:rPr>
              <a:t>ＮＵＬＬ</a:t>
            </a:r>
          </a:p>
        </p:txBody>
      </p:sp>
      <p:grpSp>
        <p:nvGrpSpPr>
          <p:cNvPr id="35848" name="Group 10"/>
          <p:cNvGrpSpPr>
            <a:grpSpLocks/>
          </p:cNvGrpSpPr>
          <p:nvPr/>
        </p:nvGrpSpPr>
        <p:grpSpPr bwMode="auto">
          <a:xfrm>
            <a:off x="4648200" y="3124200"/>
            <a:ext cx="1447800" cy="990600"/>
            <a:chOff x="4560" y="1824"/>
            <a:chExt cx="912" cy="624"/>
          </a:xfrm>
        </p:grpSpPr>
        <p:sp>
          <p:nvSpPr>
            <p:cNvPr id="35884" name="AutoShape 11"/>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35885" name="AutoShape 12"/>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35886" name="Oval 13"/>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grpSp>
        <p:nvGrpSpPr>
          <p:cNvPr id="35849" name="Group 14"/>
          <p:cNvGrpSpPr>
            <a:grpSpLocks/>
          </p:cNvGrpSpPr>
          <p:nvPr/>
        </p:nvGrpSpPr>
        <p:grpSpPr bwMode="auto">
          <a:xfrm>
            <a:off x="2743200" y="3200400"/>
            <a:ext cx="1447800" cy="990600"/>
            <a:chOff x="4560" y="1824"/>
            <a:chExt cx="912" cy="624"/>
          </a:xfrm>
        </p:grpSpPr>
        <p:sp>
          <p:nvSpPr>
            <p:cNvPr id="35881" name="AutoShape 15"/>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35882" name="AutoShape 16"/>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35883" name="Oval 17"/>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sp>
        <p:nvSpPr>
          <p:cNvPr id="35850" name="Oval 18"/>
          <p:cNvSpPr>
            <a:spLocks noChangeArrowheads="1"/>
          </p:cNvSpPr>
          <p:nvPr/>
        </p:nvSpPr>
        <p:spPr bwMode="auto">
          <a:xfrm>
            <a:off x="5638800" y="3200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cxnSp>
        <p:nvCxnSpPr>
          <p:cNvPr id="35851" name="AutoShape 19"/>
          <p:cNvCxnSpPr>
            <a:cxnSpLocks noChangeShapeType="1"/>
            <a:stCxn id="35852" idx="7"/>
          </p:cNvCxnSpPr>
          <p:nvPr/>
        </p:nvCxnSpPr>
        <p:spPr bwMode="auto">
          <a:xfrm rot="5400000" flipV="1">
            <a:off x="4024312" y="3138488"/>
            <a:ext cx="519113" cy="795338"/>
          </a:xfrm>
          <a:prstGeom prst="curvedConnector4">
            <a:avLst>
              <a:gd name="adj1" fmla="val -50458"/>
              <a:gd name="adj2" fmla="val 52097"/>
            </a:avLst>
          </a:prstGeom>
          <a:noFill/>
          <a:ln w="38100">
            <a:solidFill>
              <a:srgbClr val="008000"/>
            </a:solidFill>
            <a:round/>
            <a:headEnd/>
            <a:tailEnd type="triangle" w="med" len="med"/>
          </a:ln>
        </p:spPr>
      </p:cxnSp>
      <p:sp>
        <p:nvSpPr>
          <p:cNvPr id="35852" name="Oval 20"/>
          <p:cNvSpPr>
            <a:spLocks noChangeArrowheads="1"/>
          </p:cNvSpPr>
          <p:nvPr/>
        </p:nvSpPr>
        <p:spPr bwMode="auto">
          <a:xfrm>
            <a:off x="3690938" y="3243263"/>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5853" name="AutoShape 21"/>
          <p:cNvSpPr>
            <a:spLocks noChangeArrowheads="1"/>
          </p:cNvSpPr>
          <p:nvPr/>
        </p:nvSpPr>
        <p:spPr bwMode="auto">
          <a:xfrm>
            <a:off x="1524000" y="3124200"/>
            <a:ext cx="603250" cy="457200"/>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cxnSp>
        <p:nvCxnSpPr>
          <p:cNvPr id="35854" name="AutoShape 22"/>
          <p:cNvCxnSpPr>
            <a:cxnSpLocks noChangeShapeType="1"/>
            <a:stCxn id="35855" idx="7"/>
          </p:cNvCxnSpPr>
          <p:nvPr/>
        </p:nvCxnSpPr>
        <p:spPr bwMode="auto">
          <a:xfrm rot="5400000" flipV="1">
            <a:off x="2085976" y="3076575"/>
            <a:ext cx="519112" cy="795337"/>
          </a:xfrm>
          <a:prstGeom prst="curvedConnector4">
            <a:avLst>
              <a:gd name="adj1" fmla="val -50458"/>
              <a:gd name="adj2" fmla="val 52097"/>
            </a:avLst>
          </a:prstGeom>
          <a:noFill/>
          <a:ln w="38100">
            <a:solidFill>
              <a:srgbClr val="FF0000"/>
            </a:solidFill>
            <a:round/>
            <a:headEnd/>
            <a:tailEnd type="triangle" w="med" len="med"/>
          </a:ln>
        </p:spPr>
      </p:cxnSp>
      <p:sp>
        <p:nvSpPr>
          <p:cNvPr id="35855" name="Oval 23"/>
          <p:cNvSpPr>
            <a:spLocks noChangeArrowheads="1"/>
          </p:cNvSpPr>
          <p:nvPr/>
        </p:nvSpPr>
        <p:spPr bwMode="auto">
          <a:xfrm>
            <a:off x="1752600" y="318135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5856" name="Text Box 24"/>
          <p:cNvSpPr txBox="1">
            <a:spLocks noChangeArrowheads="1"/>
          </p:cNvSpPr>
          <p:nvPr/>
        </p:nvSpPr>
        <p:spPr bwMode="auto">
          <a:xfrm>
            <a:off x="533400" y="33528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sp>
        <p:nvSpPr>
          <p:cNvPr id="35857" name="Rectangle 25"/>
          <p:cNvSpPr>
            <a:spLocks noChangeArrowheads="1"/>
          </p:cNvSpPr>
          <p:nvPr/>
        </p:nvSpPr>
        <p:spPr bwMode="auto">
          <a:xfrm>
            <a:off x="1981200" y="46482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35858" name="Line 26"/>
          <p:cNvSpPr>
            <a:spLocks noChangeShapeType="1"/>
          </p:cNvSpPr>
          <p:nvPr/>
        </p:nvSpPr>
        <p:spPr bwMode="auto">
          <a:xfrm>
            <a:off x="2209800" y="4876800"/>
            <a:ext cx="685800" cy="0"/>
          </a:xfrm>
          <a:prstGeom prst="line">
            <a:avLst/>
          </a:prstGeom>
          <a:noFill/>
          <a:ln w="9525">
            <a:solidFill>
              <a:schemeClr val="tx1"/>
            </a:solidFill>
            <a:round/>
            <a:headEnd/>
            <a:tailEnd type="triangle" w="med" len="med"/>
          </a:ln>
        </p:spPr>
        <p:txBody>
          <a:bodyPr/>
          <a:lstStyle/>
          <a:p>
            <a:endParaRPr lang="ja-JP" altLang="en-US"/>
          </a:p>
        </p:txBody>
      </p:sp>
      <p:sp>
        <p:nvSpPr>
          <p:cNvPr id="35859" name="Text Box 27"/>
          <p:cNvSpPr txBox="1">
            <a:spLocks noChangeArrowheads="1"/>
          </p:cNvSpPr>
          <p:nvPr/>
        </p:nvSpPr>
        <p:spPr bwMode="auto">
          <a:xfrm>
            <a:off x="685800" y="47244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sp>
        <p:nvSpPr>
          <p:cNvPr id="35860" name="WordArt 28"/>
          <p:cNvSpPr>
            <a:spLocks noChangeArrowheads="1" noChangeShapeType="1" noTextEdit="1"/>
          </p:cNvSpPr>
          <p:nvPr/>
        </p:nvSpPr>
        <p:spPr bwMode="auto">
          <a:xfrm>
            <a:off x="6705600" y="2971800"/>
            <a:ext cx="457200" cy="1524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10</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35861" name="WordArt 29"/>
          <p:cNvSpPr>
            <a:spLocks noChangeArrowheads="1" noChangeShapeType="1" noTextEdit="1"/>
          </p:cNvSpPr>
          <p:nvPr/>
        </p:nvSpPr>
        <p:spPr bwMode="auto">
          <a:xfrm>
            <a:off x="4876800" y="3048000"/>
            <a:ext cx="304800" cy="1524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15</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35862" name="WordArt 30"/>
          <p:cNvSpPr>
            <a:spLocks noChangeArrowheads="1" noChangeShapeType="1" noTextEdit="1"/>
          </p:cNvSpPr>
          <p:nvPr/>
        </p:nvSpPr>
        <p:spPr bwMode="auto">
          <a:xfrm>
            <a:off x="2895600" y="3048000"/>
            <a:ext cx="457200" cy="1524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20</a:t>
            </a:r>
            <a:endParaRPr lang="ja-JP" altLang="en-US" sz="3600" kern="10">
              <a:ln w="9525">
                <a:solidFill>
                  <a:srgbClr val="000080"/>
                </a:solidFill>
                <a:round/>
                <a:headEnd/>
                <a:tailEnd/>
              </a:ln>
              <a:solidFill>
                <a:srgbClr val="FFFFFF"/>
              </a:solidFill>
              <a:latin typeface="ＭＳ Ｐゴシック"/>
              <a:ea typeface="ＭＳ Ｐゴシック"/>
            </a:endParaRPr>
          </a:p>
        </p:txBody>
      </p:sp>
      <p:grpSp>
        <p:nvGrpSpPr>
          <p:cNvPr id="35863" name="Group 31"/>
          <p:cNvGrpSpPr>
            <a:grpSpLocks/>
          </p:cNvGrpSpPr>
          <p:nvPr/>
        </p:nvGrpSpPr>
        <p:grpSpPr bwMode="auto">
          <a:xfrm>
            <a:off x="2895600" y="4648200"/>
            <a:ext cx="1365250" cy="381000"/>
            <a:chOff x="1396" y="2928"/>
            <a:chExt cx="860" cy="240"/>
          </a:xfrm>
        </p:grpSpPr>
        <p:sp>
          <p:nvSpPr>
            <p:cNvPr id="35879" name="Rectangle 32"/>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5880" name="Rectangle 33"/>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5864" name="Group 34"/>
          <p:cNvGrpSpPr>
            <a:grpSpLocks/>
          </p:cNvGrpSpPr>
          <p:nvPr/>
        </p:nvGrpSpPr>
        <p:grpSpPr bwMode="auto">
          <a:xfrm>
            <a:off x="4724400" y="4648200"/>
            <a:ext cx="1365250" cy="381000"/>
            <a:chOff x="1396" y="2928"/>
            <a:chExt cx="860" cy="240"/>
          </a:xfrm>
        </p:grpSpPr>
        <p:sp>
          <p:nvSpPr>
            <p:cNvPr id="35877" name="Rectangle 35"/>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5878" name="Rectangle 36"/>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5865" name="Group 37"/>
          <p:cNvGrpSpPr>
            <a:grpSpLocks/>
          </p:cNvGrpSpPr>
          <p:nvPr/>
        </p:nvGrpSpPr>
        <p:grpSpPr bwMode="auto">
          <a:xfrm>
            <a:off x="6553200" y="4648200"/>
            <a:ext cx="1365250" cy="381000"/>
            <a:chOff x="1396" y="2928"/>
            <a:chExt cx="860" cy="240"/>
          </a:xfrm>
        </p:grpSpPr>
        <p:sp>
          <p:nvSpPr>
            <p:cNvPr id="35875" name="Rectangle 38"/>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5876" name="Rectangle 39"/>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35866" name="Oval 40"/>
          <p:cNvSpPr>
            <a:spLocks noChangeArrowheads="1"/>
          </p:cNvSpPr>
          <p:nvPr/>
        </p:nvSpPr>
        <p:spPr bwMode="auto">
          <a:xfrm>
            <a:off x="2057400" y="48006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5867" name="Oval 41"/>
          <p:cNvSpPr>
            <a:spLocks noChangeArrowheads="1"/>
          </p:cNvSpPr>
          <p:nvPr/>
        </p:nvSpPr>
        <p:spPr bwMode="auto">
          <a:xfrm>
            <a:off x="4038600" y="48006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5868" name="Line 42"/>
          <p:cNvSpPr>
            <a:spLocks noChangeShapeType="1"/>
          </p:cNvSpPr>
          <p:nvPr/>
        </p:nvSpPr>
        <p:spPr bwMode="auto">
          <a:xfrm>
            <a:off x="4114800" y="4876800"/>
            <a:ext cx="609600" cy="0"/>
          </a:xfrm>
          <a:prstGeom prst="line">
            <a:avLst/>
          </a:prstGeom>
          <a:noFill/>
          <a:ln w="9525">
            <a:solidFill>
              <a:schemeClr val="tx1"/>
            </a:solidFill>
            <a:round/>
            <a:headEnd/>
            <a:tailEnd type="triangle" w="med" len="med"/>
          </a:ln>
        </p:spPr>
        <p:txBody>
          <a:bodyPr/>
          <a:lstStyle/>
          <a:p>
            <a:endParaRPr lang="ja-JP" altLang="en-US"/>
          </a:p>
        </p:txBody>
      </p:sp>
      <p:sp>
        <p:nvSpPr>
          <p:cNvPr id="35869" name="Oval 43"/>
          <p:cNvSpPr>
            <a:spLocks noChangeArrowheads="1"/>
          </p:cNvSpPr>
          <p:nvPr/>
        </p:nvSpPr>
        <p:spPr bwMode="auto">
          <a:xfrm>
            <a:off x="5867400" y="48006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5870" name="Line 44"/>
          <p:cNvSpPr>
            <a:spLocks noChangeShapeType="1"/>
          </p:cNvSpPr>
          <p:nvPr/>
        </p:nvSpPr>
        <p:spPr bwMode="auto">
          <a:xfrm>
            <a:off x="5943600" y="4876800"/>
            <a:ext cx="609600" cy="0"/>
          </a:xfrm>
          <a:prstGeom prst="line">
            <a:avLst/>
          </a:prstGeom>
          <a:noFill/>
          <a:ln w="9525">
            <a:solidFill>
              <a:schemeClr val="tx1"/>
            </a:solidFill>
            <a:round/>
            <a:headEnd/>
            <a:tailEnd type="triangle" w="med" len="med"/>
          </a:ln>
        </p:spPr>
        <p:txBody>
          <a:bodyPr/>
          <a:lstStyle/>
          <a:p>
            <a:endParaRPr lang="ja-JP" altLang="en-US"/>
          </a:p>
        </p:txBody>
      </p:sp>
      <p:sp>
        <p:nvSpPr>
          <p:cNvPr id="35871" name="Line 45"/>
          <p:cNvSpPr>
            <a:spLocks noChangeShapeType="1"/>
          </p:cNvSpPr>
          <p:nvPr/>
        </p:nvSpPr>
        <p:spPr bwMode="auto">
          <a:xfrm flipV="1">
            <a:off x="7543800" y="4648200"/>
            <a:ext cx="381000" cy="381000"/>
          </a:xfrm>
          <a:prstGeom prst="line">
            <a:avLst/>
          </a:prstGeom>
          <a:noFill/>
          <a:ln w="9525">
            <a:solidFill>
              <a:schemeClr val="tx1"/>
            </a:solidFill>
            <a:round/>
            <a:headEnd/>
            <a:tailEnd/>
          </a:ln>
        </p:spPr>
        <p:txBody>
          <a:bodyPr/>
          <a:lstStyle/>
          <a:p>
            <a:endParaRPr lang="ja-JP" altLang="en-US"/>
          </a:p>
        </p:txBody>
      </p:sp>
      <p:sp>
        <p:nvSpPr>
          <p:cNvPr id="35872" name="Text Box 46"/>
          <p:cNvSpPr txBox="1">
            <a:spLocks noChangeArrowheads="1"/>
          </p:cNvSpPr>
          <p:nvPr/>
        </p:nvSpPr>
        <p:spPr bwMode="auto">
          <a:xfrm>
            <a:off x="6553200" y="46482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35873" name="Text Box 47"/>
          <p:cNvSpPr txBox="1">
            <a:spLocks noChangeArrowheads="1"/>
          </p:cNvSpPr>
          <p:nvPr/>
        </p:nvSpPr>
        <p:spPr bwMode="auto">
          <a:xfrm>
            <a:off x="4838700" y="46482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35874" name="Text Box 48"/>
          <p:cNvSpPr txBox="1">
            <a:spLocks noChangeArrowheads="1"/>
          </p:cNvSpPr>
          <p:nvPr/>
        </p:nvSpPr>
        <p:spPr bwMode="auto">
          <a:xfrm>
            <a:off x="2933700" y="46482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番号プレースホルダ 4"/>
          <p:cNvSpPr>
            <a:spLocks noGrp="1"/>
          </p:cNvSpPr>
          <p:nvPr>
            <p:ph type="sldNum" sz="quarter" idx="12"/>
          </p:nvPr>
        </p:nvSpPr>
        <p:spPr>
          <a:noFill/>
        </p:spPr>
        <p:txBody>
          <a:bodyPr/>
          <a:lstStyle/>
          <a:p>
            <a:fld id="{82529CFA-894B-4542-93D9-452CD6CDFF5E}" type="slidenum">
              <a:rPr lang="en-US" altLang="ja-JP" smtClean="0"/>
              <a:pPr/>
              <a:t>31</a:t>
            </a:fld>
            <a:endParaRPr lang="en-US" altLang="ja-JP" smtClean="0"/>
          </a:p>
        </p:txBody>
      </p:sp>
      <p:sp>
        <p:nvSpPr>
          <p:cNvPr id="36867" name="Rectangle 2"/>
          <p:cNvSpPr>
            <a:spLocks noGrp="1" noChangeArrowheads="1"/>
          </p:cNvSpPr>
          <p:nvPr>
            <p:ph type="title"/>
          </p:nvPr>
        </p:nvSpPr>
        <p:spPr>
          <a:xfrm>
            <a:off x="762000" y="304800"/>
            <a:ext cx="7772400" cy="1143000"/>
          </a:xfrm>
        </p:spPr>
        <p:txBody>
          <a:bodyPr/>
          <a:lstStyle/>
          <a:p>
            <a:pPr eaLnBrk="1" hangingPunct="1"/>
            <a:r>
              <a:rPr lang="en-US" altLang="ja-JP" smtClean="0"/>
              <a:t>push(x)</a:t>
            </a:r>
          </a:p>
        </p:txBody>
      </p:sp>
      <p:sp>
        <p:nvSpPr>
          <p:cNvPr id="36868" name="Rectangle 25"/>
          <p:cNvSpPr>
            <a:spLocks noChangeArrowheads="1"/>
          </p:cNvSpPr>
          <p:nvPr/>
        </p:nvSpPr>
        <p:spPr bwMode="auto">
          <a:xfrm>
            <a:off x="1981200" y="18288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36869" name="Line 26"/>
          <p:cNvSpPr>
            <a:spLocks noChangeShapeType="1"/>
          </p:cNvSpPr>
          <p:nvPr/>
        </p:nvSpPr>
        <p:spPr bwMode="auto">
          <a:xfrm>
            <a:off x="2209800" y="2057400"/>
            <a:ext cx="685800" cy="0"/>
          </a:xfrm>
          <a:prstGeom prst="line">
            <a:avLst/>
          </a:prstGeom>
          <a:noFill/>
          <a:ln w="9525">
            <a:solidFill>
              <a:schemeClr val="tx1"/>
            </a:solidFill>
            <a:round/>
            <a:headEnd/>
            <a:tailEnd type="triangle" w="med" len="med"/>
          </a:ln>
        </p:spPr>
        <p:txBody>
          <a:bodyPr/>
          <a:lstStyle/>
          <a:p>
            <a:endParaRPr lang="ja-JP" altLang="en-US"/>
          </a:p>
        </p:txBody>
      </p:sp>
      <p:sp>
        <p:nvSpPr>
          <p:cNvPr id="36870" name="Text Box 27"/>
          <p:cNvSpPr txBox="1">
            <a:spLocks noChangeArrowheads="1"/>
          </p:cNvSpPr>
          <p:nvPr/>
        </p:nvSpPr>
        <p:spPr bwMode="auto">
          <a:xfrm>
            <a:off x="685800" y="19050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36871" name="Group 31"/>
          <p:cNvGrpSpPr>
            <a:grpSpLocks/>
          </p:cNvGrpSpPr>
          <p:nvPr/>
        </p:nvGrpSpPr>
        <p:grpSpPr bwMode="auto">
          <a:xfrm>
            <a:off x="2895600" y="1828800"/>
            <a:ext cx="1365250" cy="381000"/>
            <a:chOff x="1396" y="2928"/>
            <a:chExt cx="860" cy="240"/>
          </a:xfrm>
        </p:grpSpPr>
        <p:sp>
          <p:nvSpPr>
            <p:cNvPr id="36947" name="Rectangle 32"/>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6948" name="Rectangle 33"/>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6872" name="Group 34"/>
          <p:cNvGrpSpPr>
            <a:grpSpLocks/>
          </p:cNvGrpSpPr>
          <p:nvPr/>
        </p:nvGrpSpPr>
        <p:grpSpPr bwMode="auto">
          <a:xfrm>
            <a:off x="4724400" y="1828800"/>
            <a:ext cx="1365250" cy="381000"/>
            <a:chOff x="1396" y="2928"/>
            <a:chExt cx="860" cy="240"/>
          </a:xfrm>
        </p:grpSpPr>
        <p:sp>
          <p:nvSpPr>
            <p:cNvPr id="36945" name="Rectangle 35"/>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6946" name="Rectangle 36"/>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6873" name="Group 37"/>
          <p:cNvGrpSpPr>
            <a:grpSpLocks/>
          </p:cNvGrpSpPr>
          <p:nvPr/>
        </p:nvGrpSpPr>
        <p:grpSpPr bwMode="auto">
          <a:xfrm>
            <a:off x="6553200" y="1828800"/>
            <a:ext cx="1365250" cy="381000"/>
            <a:chOff x="1396" y="2928"/>
            <a:chExt cx="860" cy="240"/>
          </a:xfrm>
        </p:grpSpPr>
        <p:sp>
          <p:nvSpPr>
            <p:cNvPr id="36943" name="Rectangle 38"/>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6944" name="Rectangle 39"/>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36874" name="Oval 40"/>
          <p:cNvSpPr>
            <a:spLocks noChangeArrowheads="1"/>
          </p:cNvSpPr>
          <p:nvPr/>
        </p:nvSpPr>
        <p:spPr bwMode="auto">
          <a:xfrm>
            <a:off x="2057400" y="1981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6875" name="Oval 41"/>
          <p:cNvSpPr>
            <a:spLocks noChangeArrowheads="1"/>
          </p:cNvSpPr>
          <p:nvPr/>
        </p:nvSpPr>
        <p:spPr bwMode="auto">
          <a:xfrm>
            <a:off x="4038600" y="1981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6876" name="Line 42"/>
          <p:cNvSpPr>
            <a:spLocks noChangeShapeType="1"/>
          </p:cNvSpPr>
          <p:nvPr/>
        </p:nvSpPr>
        <p:spPr bwMode="auto">
          <a:xfrm>
            <a:off x="4114800" y="2057400"/>
            <a:ext cx="609600" cy="0"/>
          </a:xfrm>
          <a:prstGeom prst="line">
            <a:avLst/>
          </a:prstGeom>
          <a:noFill/>
          <a:ln w="9525">
            <a:solidFill>
              <a:schemeClr val="tx1"/>
            </a:solidFill>
            <a:round/>
            <a:headEnd/>
            <a:tailEnd type="triangle" w="med" len="med"/>
          </a:ln>
        </p:spPr>
        <p:txBody>
          <a:bodyPr/>
          <a:lstStyle/>
          <a:p>
            <a:endParaRPr lang="ja-JP" altLang="en-US"/>
          </a:p>
        </p:txBody>
      </p:sp>
      <p:sp>
        <p:nvSpPr>
          <p:cNvPr id="36877" name="Oval 43"/>
          <p:cNvSpPr>
            <a:spLocks noChangeArrowheads="1"/>
          </p:cNvSpPr>
          <p:nvPr/>
        </p:nvSpPr>
        <p:spPr bwMode="auto">
          <a:xfrm>
            <a:off x="5867400" y="1981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6878" name="Line 44"/>
          <p:cNvSpPr>
            <a:spLocks noChangeShapeType="1"/>
          </p:cNvSpPr>
          <p:nvPr/>
        </p:nvSpPr>
        <p:spPr bwMode="auto">
          <a:xfrm>
            <a:off x="5943600" y="2057400"/>
            <a:ext cx="609600" cy="0"/>
          </a:xfrm>
          <a:prstGeom prst="line">
            <a:avLst/>
          </a:prstGeom>
          <a:noFill/>
          <a:ln w="9525">
            <a:solidFill>
              <a:schemeClr val="tx1"/>
            </a:solidFill>
            <a:round/>
            <a:headEnd/>
            <a:tailEnd type="triangle" w="med" len="med"/>
          </a:ln>
        </p:spPr>
        <p:txBody>
          <a:bodyPr/>
          <a:lstStyle/>
          <a:p>
            <a:endParaRPr lang="ja-JP" altLang="en-US"/>
          </a:p>
        </p:txBody>
      </p:sp>
      <p:sp>
        <p:nvSpPr>
          <p:cNvPr id="36879" name="Line 45"/>
          <p:cNvSpPr>
            <a:spLocks noChangeShapeType="1"/>
          </p:cNvSpPr>
          <p:nvPr/>
        </p:nvSpPr>
        <p:spPr bwMode="auto">
          <a:xfrm flipV="1">
            <a:off x="7543800" y="1828800"/>
            <a:ext cx="381000" cy="381000"/>
          </a:xfrm>
          <a:prstGeom prst="line">
            <a:avLst/>
          </a:prstGeom>
          <a:noFill/>
          <a:ln w="9525">
            <a:solidFill>
              <a:schemeClr val="tx1"/>
            </a:solidFill>
            <a:round/>
            <a:headEnd/>
            <a:tailEnd/>
          </a:ln>
        </p:spPr>
        <p:txBody>
          <a:bodyPr/>
          <a:lstStyle/>
          <a:p>
            <a:endParaRPr lang="ja-JP" altLang="en-US"/>
          </a:p>
        </p:txBody>
      </p:sp>
      <p:sp>
        <p:nvSpPr>
          <p:cNvPr id="36880" name="Text Box 46"/>
          <p:cNvSpPr txBox="1">
            <a:spLocks noChangeArrowheads="1"/>
          </p:cNvSpPr>
          <p:nvPr/>
        </p:nvSpPr>
        <p:spPr bwMode="auto">
          <a:xfrm>
            <a:off x="6553200" y="18288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36881" name="Text Box 48"/>
          <p:cNvSpPr txBox="1">
            <a:spLocks noChangeArrowheads="1"/>
          </p:cNvSpPr>
          <p:nvPr/>
        </p:nvSpPr>
        <p:spPr bwMode="auto">
          <a:xfrm>
            <a:off x="2933700" y="18288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grpSp>
        <p:nvGrpSpPr>
          <p:cNvPr id="36882" name="Group 49"/>
          <p:cNvGrpSpPr>
            <a:grpSpLocks/>
          </p:cNvGrpSpPr>
          <p:nvPr/>
        </p:nvGrpSpPr>
        <p:grpSpPr bwMode="auto">
          <a:xfrm>
            <a:off x="2454275" y="2438400"/>
            <a:ext cx="1365250" cy="381000"/>
            <a:chOff x="1396" y="2928"/>
            <a:chExt cx="860" cy="240"/>
          </a:xfrm>
        </p:grpSpPr>
        <p:sp>
          <p:nvSpPr>
            <p:cNvPr id="36941" name="Rectangle 50"/>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6942" name="Rectangle 51"/>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36883" name="Text Box 52"/>
          <p:cNvSpPr txBox="1">
            <a:spLocks noChangeArrowheads="1"/>
          </p:cNvSpPr>
          <p:nvPr/>
        </p:nvSpPr>
        <p:spPr bwMode="auto">
          <a:xfrm>
            <a:off x="2362200" y="2438400"/>
            <a:ext cx="571500" cy="457200"/>
          </a:xfrm>
          <a:prstGeom prst="rect">
            <a:avLst/>
          </a:prstGeom>
          <a:noFill/>
          <a:ln w="9525">
            <a:noFill/>
            <a:miter lim="800000"/>
            <a:headEnd/>
            <a:tailEnd/>
          </a:ln>
        </p:spPr>
        <p:txBody>
          <a:bodyPr wrap="none">
            <a:spAutoFit/>
          </a:bodyPr>
          <a:lstStyle/>
          <a:p>
            <a:r>
              <a:rPr lang="en-US" altLang="ja-JP">
                <a:latin typeface="Verdana" pitchFamily="34" charset="0"/>
              </a:rPr>
              <a:t>30</a:t>
            </a:r>
          </a:p>
        </p:txBody>
      </p:sp>
      <p:sp>
        <p:nvSpPr>
          <p:cNvPr id="36884" name="AutoShape 53"/>
          <p:cNvSpPr>
            <a:spLocks noChangeArrowheads="1"/>
          </p:cNvSpPr>
          <p:nvPr/>
        </p:nvSpPr>
        <p:spPr bwMode="auto">
          <a:xfrm>
            <a:off x="2743200" y="3048000"/>
            <a:ext cx="381000" cy="533400"/>
          </a:xfrm>
          <a:prstGeom prst="downArrow">
            <a:avLst>
              <a:gd name="adj1" fmla="val 50000"/>
              <a:gd name="adj2" fmla="val 3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36885" name="Text Box 54"/>
          <p:cNvSpPr txBox="1">
            <a:spLocks noChangeArrowheads="1"/>
          </p:cNvSpPr>
          <p:nvPr/>
        </p:nvSpPr>
        <p:spPr bwMode="auto">
          <a:xfrm>
            <a:off x="4953000" y="18288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36886" name="Rectangle 55"/>
          <p:cNvSpPr>
            <a:spLocks noChangeArrowheads="1"/>
          </p:cNvSpPr>
          <p:nvPr/>
        </p:nvSpPr>
        <p:spPr bwMode="auto">
          <a:xfrm>
            <a:off x="1981200" y="37338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36887" name="Line 56"/>
          <p:cNvSpPr>
            <a:spLocks noChangeShapeType="1"/>
          </p:cNvSpPr>
          <p:nvPr/>
        </p:nvSpPr>
        <p:spPr bwMode="auto">
          <a:xfrm>
            <a:off x="2209800" y="3962400"/>
            <a:ext cx="685800" cy="0"/>
          </a:xfrm>
          <a:prstGeom prst="line">
            <a:avLst/>
          </a:prstGeom>
          <a:noFill/>
          <a:ln w="9525">
            <a:solidFill>
              <a:schemeClr val="tx1"/>
            </a:solidFill>
            <a:round/>
            <a:headEnd/>
            <a:tailEnd type="triangle" w="med" len="med"/>
          </a:ln>
        </p:spPr>
        <p:txBody>
          <a:bodyPr/>
          <a:lstStyle/>
          <a:p>
            <a:endParaRPr lang="ja-JP" altLang="en-US"/>
          </a:p>
        </p:txBody>
      </p:sp>
      <p:sp>
        <p:nvSpPr>
          <p:cNvPr id="36888" name="Text Box 57"/>
          <p:cNvSpPr txBox="1">
            <a:spLocks noChangeArrowheads="1"/>
          </p:cNvSpPr>
          <p:nvPr/>
        </p:nvSpPr>
        <p:spPr bwMode="auto">
          <a:xfrm>
            <a:off x="685800" y="38100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36889" name="Group 58"/>
          <p:cNvGrpSpPr>
            <a:grpSpLocks/>
          </p:cNvGrpSpPr>
          <p:nvPr/>
        </p:nvGrpSpPr>
        <p:grpSpPr bwMode="auto">
          <a:xfrm>
            <a:off x="2895600" y="3733800"/>
            <a:ext cx="1365250" cy="381000"/>
            <a:chOff x="1396" y="2928"/>
            <a:chExt cx="860" cy="240"/>
          </a:xfrm>
        </p:grpSpPr>
        <p:sp>
          <p:nvSpPr>
            <p:cNvPr id="36939" name="Rectangle 59"/>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6940" name="Rectangle 60"/>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6890" name="Group 61"/>
          <p:cNvGrpSpPr>
            <a:grpSpLocks/>
          </p:cNvGrpSpPr>
          <p:nvPr/>
        </p:nvGrpSpPr>
        <p:grpSpPr bwMode="auto">
          <a:xfrm>
            <a:off x="4724400" y="3733800"/>
            <a:ext cx="1365250" cy="381000"/>
            <a:chOff x="1396" y="2928"/>
            <a:chExt cx="860" cy="240"/>
          </a:xfrm>
        </p:grpSpPr>
        <p:sp>
          <p:nvSpPr>
            <p:cNvPr id="36937" name="Rectangle 62"/>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6938" name="Rectangle 63"/>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6891" name="Group 64"/>
          <p:cNvGrpSpPr>
            <a:grpSpLocks/>
          </p:cNvGrpSpPr>
          <p:nvPr/>
        </p:nvGrpSpPr>
        <p:grpSpPr bwMode="auto">
          <a:xfrm>
            <a:off x="6553200" y="3733800"/>
            <a:ext cx="1365250" cy="381000"/>
            <a:chOff x="1396" y="2928"/>
            <a:chExt cx="860" cy="240"/>
          </a:xfrm>
        </p:grpSpPr>
        <p:sp>
          <p:nvSpPr>
            <p:cNvPr id="36935" name="Rectangle 65"/>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6936" name="Rectangle 66"/>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36892" name="Oval 67"/>
          <p:cNvSpPr>
            <a:spLocks noChangeArrowheads="1"/>
          </p:cNvSpPr>
          <p:nvPr/>
        </p:nvSpPr>
        <p:spPr bwMode="auto">
          <a:xfrm>
            <a:off x="2057400" y="3886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6893" name="Oval 68"/>
          <p:cNvSpPr>
            <a:spLocks noChangeArrowheads="1"/>
          </p:cNvSpPr>
          <p:nvPr/>
        </p:nvSpPr>
        <p:spPr bwMode="auto">
          <a:xfrm>
            <a:off x="4038600" y="3886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6894" name="Line 69"/>
          <p:cNvSpPr>
            <a:spLocks noChangeShapeType="1"/>
          </p:cNvSpPr>
          <p:nvPr/>
        </p:nvSpPr>
        <p:spPr bwMode="auto">
          <a:xfrm>
            <a:off x="4114800" y="3962400"/>
            <a:ext cx="609600" cy="0"/>
          </a:xfrm>
          <a:prstGeom prst="line">
            <a:avLst/>
          </a:prstGeom>
          <a:noFill/>
          <a:ln w="9525">
            <a:solidFill>
              <a:schemeClr val="tx1"/>
            </a:solidFill>
            <a:round/>
            <a:headEnd/>
            <a:tailEnd type="triangle" w="med" len="med"/>
          </a:ln>
        </p:spPr>
        <p:txBody>
          <a:bodyPr/>
          <a:lstStyle/>
          <a:p>
            <a:endParaRPr lang="ja-JP" altLang="en-US"/>
          </a:p>
        </p:txBody>
      </p:sp>
      <p:sp>
        <p:nvSpPr>
          <p:cNvPr id="36895" name="Oval 70"/>
          <p:cNvSpPr>
            <a:spLocks noChangeArrowheads="1"/>
          </p:cNvSpPr>
          <p:nvPr/>
        </p:nvSpPr>
        <p:spPr bwMode="auto">
          <a:xfrm>
            <a:off x="5867400" y="3886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6896" name="Line 71"/>
          <p:cNvSpPr>
            <a:spLocks noChangeShapeType="1"/>
          </p:cNvSpPr>
          <p:nvPr/>
        </p:nvSpPr>
        <p:spPr bwMode="auto">
          <a:xfrm>
            <a:off x="5943600" y="3962400"/>
            <a:ext cx="609600" cy="0"/>
          </a:xfrm>
          <a:prstGeom prst="line">
            <a:avLst/>
          </a:prstGeom>
          <a:noFill/>
          <a:ln w="9525">
            <a:solidFill>
              <a:schemeClr val="tx1"/>
            </a:solidFill>
            <a:round/>
            <a:headEnd/>
            <a:tailEnd type="triangle" w="med" len="med"/>
          </a:ln>
        </p:spPr>
        <p:txBody>
          <a:bodyPr/>
          <a:lstStyle/>
          <a:p>
            <a:endParaRPr lang="ja-JP" altLang="en-US"/>
          </a:p>
        </p:txBody>
      </p:sp>
      <p:sp>
        <p:nvSpPr>
          <p:cNvPr id="36897" name="Line 72"/>
          <p:cNvSpPr>
            <a:spLocks noChangeShapeType="1"/>
          </p:cNvSpPr>
          <p:nvPr/>
        </p:nvSpPr>
        <p:spPr bwMode="auto">
          <a:xfrm flipV="1">
            <a:off x="7543800" y="3733800"/>
            <a:ext cx="381000" cy="381000"/>
          </a:xfrm>
          <a:prstGeom prst="line">
            <a:avLst/>
          </a:prstGeom>
          <a:noFill/>
          <a:ln w="9525">
            <a:solidFill>
              <a:schemeClr val="tx1"/>
            </a:solidFill>
            <a:round/>
            <a:headEnd/>
            <a:tailEnd/>
          </a:ln>
        </p:spPr>
        <p:txBody>
          <a:bodyPr/>
          <a:lstStyle/>
          <a:p>
            <a:endParaRPr lang="ja-JP" altLang="en-US"/>
          </a:p>
        </p:txBody>
      </p:sp>
      <p:sp>
        <p:nvSpPr>
          <p:cNvPr id="36898" name="Text Box 73"/>
          <p:cNvSpPr txBox="1">
            <a:spLocks noChangeArrowheads="1"/>
          </p:cNvSpPr>
          <p:nvPr/>
        </p:nvSpPr>
        <p:spPr bwMode="auto">
          <a:xfrm>
            <a:off x="6553200" y="37338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36899" name="Text Box 74"/>
          <p:cNvSpPr txBox="1">
            <a:spLocks noChangeArrowheads="1"/>
          </p:cNvSpPr>
          <p:nvPr/>
        </p:nvSpPr>
        <p:spPr bwMode="auto">
          <a:xfrm>
            <a:off x="2933700" y="37338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grpSp>
        <p:nvGrpSpPr>
          <p:cNvPr id="36900" name="Group 75"/>
          <p:cNvGrpSpPr>
            <a:grpSpLocks/>
          </p:cNvGrpSpPr>
          <p:nvPr/>
        </p:nvGrpSpPr>
        <p:grpSpPr bwMode="auto">
          <a:xfrm>
            <a:off x="2301875" y="4495800"/>
            <a:ext cx="1365250" cy="381000"/>
            <a:chOff x="1396" y="2928"/>
            <a:chExt cx="860" cy="240"/>
          </a:xfrm>
        </p:grpSpPr>
        <p:sp>
          <p:nvSpPr>
            <p:cNvPr id="36933" name="Rectangle 76"/>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6934" name="Rectangle 77"/>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36901" name="Text Box 78"/>
          <p:cNvSpPr txBox="1">
            <a:spLocks noChangeArrowheads="1"/>
          </p:cNvSpPr>
          <p:nvPr/>
        </p:nvSpPr>
        <p:spPr bwMode="auto">
          <a:xfrm>
            <a:off x="2514600" y="4495800"/>
            <a:ext cx="571500" cy="457200"/>
          </a:xfrm>
          <a:prstGeom prst="rect">
            <a:avLst/>
          </a:prstGeom>
          <a:noFill/>
          <a:ln w="9525">
            <a:noFill/>
            <a:miter lim="800000"/>
            <a:headEnd/>
            <a:tailEnd/>
          </a:ln>
        </p:spPr>
        <p:txBody>
          <a:bodyPr wrap="none">
            <a:spAutoFit/>
          </a:bodyPr>
          <a:lstStyle/>
          <a:p>
            <a:r>
              <a:rPr lang="en-US" altLang="ja-JP">
                <a:latin typeface="Verdana" pitchFamily="34" charset="0"/>
              </a:rPr>
              <a:t>30</a:t>
            </a:r>
          </a:p>
        </p:txBody>
      </p:sp>
      <p:sp>
        <p:nvSpPr>
          <p:cNvPr id="36902" name="Text Box 79"/>
          <p:cNvSpPr txBox="1">
            <a:spLocks noChangeArrowheads="1"/>
          </p:cNvSpPr>
          <p:nvPr/>
        </p:nvSpPr>
        <p:spPr bwMode="auto">
          <a:xfrm>
            <a:off x="4953000" y="37338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cxnSp>
        <p:nvCxnSpPr>
          <p:cNvPr id="36903" name="AutoShape 80"/>
          <p:cNvCxnSpPr>
            <a:cxnSpLocks noChangeShapeType="1"/>
            <a:stCxn id="36904" idx="6"/>
            <a:endCxn id="36939" idx="1"/>
          </p:cNvCxnSpPr>
          <p:nvPr/>
        </p:nvCxnSpPr>
        <p:spPr bwMode="auto">
          <a:xfrm flipH="1" flipV="1">
            <a:off x="2895600" y="3924300"/>
            <a:ext cx="685800" cy="723900"/>
          </a:xfrm>
          <a:prstGeom prst="curvedConnector5">
            <a:avLst>
              <a:gd name="adj1" fmla="val -33333"/>
              <a:gd name="adj2" fmla="val 42106"/>
              <a:gd name="adj3" fmla="val 133333"/>
            </a:avLst>
          </a:prstGeom>
          <a:noFill/>
          <a:ln w="9525">
            <a:solidFill>
              <a:schemeClr val="tx1"/>
            </a:solidFill>
            <a:round/>
            <a:headEnd/>
            <a:tailEnd type="triangle" w="med" len="med"/>
          </a:ln>
        </p:spPr>
      </p:cxnSp>
      <p:sp>
        <p:nvSpPr>
          <p:cNvPr id="36904" name="Oval 81"/>
          <p:cNvSpPr>
            <a:spLocks noChangeArrowheads="1"/>
          </p:cNvSpPr>
          <p:nvPr/>
        </p:nvSpPr>
        <p:spPr bwMode="auto">
          <a:xfrm>
            <a:off x="3429000" y="4572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6905" name="AutoShape 82"/>
          <p:cNvSpPr>
            <a:spLocks noChangeArrowheads="1"/>
          </p:cNvSpPr>
          <p:nvPr/>
        </p:nvSpPr>
        <p:spPr bwMode="auto">
          <a:xfrm>
            <a:off x="2590800" y="4953000"/>
            <a:ext cx="381000" cy="457200"/>
          </a:xfrm>
          <a:prstGeom prst="downArrow">
            <a:avLst>
              <a:gd name="adj1" fmla="val 50000"/>
              <a:gd name="adj2" fmla="val 30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36906" name="Rectangle 83"/>
          <p:cNvSpPr>
            <a:spLocks noChangeArrowheads="1"/>
          </p:cNvSpPr>
          <p:nvPr/>
        </p:nvSpPr>
        <p:spPr bwMode="auto">
          <a:xfrm>
            <a:off x="1828800" y="55626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36907" name="Text Box 85"/>
          <p:cNvSpPr txBox="1">
            <a:spLocks noChangeArrowheads="1"/>
          </p:cNvSpPr>
          <p:nvPr/>
        </p:nvSpPr>
        <p:spPr bwMode="auto">
          <a:xfrm>
            <a:off x="533400" y="56388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36908" name="Group 86"/>
          <p:cNvGrpSpPr>
            <a:grpSpLocks/>
          </p:cNvGrpSpPr>
          <p:nvPr/>
        </p:nvGrpSpPr>
        <p:grpSpPr bwMode="auto">
          <a:xfrm>
            <a:off x="2743200" y="5562600"/>
            <a:ext cx="1365250" cy="381000"/>
            <a:chOff x="1396" y="2928"/>
            <a:chExt cx="860" cy="240"/>
          </a:xfrm>
        </p:grpSpPr>
        <p:sp>
          <p:nvSpPr>
            <p:cNvPr id="36931" name="Rectangle 87"/>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6932" name="Rectangle 88"/>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6909" name="Group 89"/>
          <p:cNvGrpSpPr>
            <a:grpSpLocks/>
          </p:cNvGrpSpPr>
          <p:nvPr/>
        </p:nvGrpSpPr>
        <p:grpSpPr bwMode="auto">
          <a:xfrm>
            <a:off x="4572000" y="5562600"/>
            <a:ext cx="1365250" cy="381000"/>
            <a:chOff x="1396" y="2928"/>
            <a:chExt cx="860" cy="240"/>
          </a:xfrm>
        </p:grpSpPr>
        <p:sp>
          <p:nvSpPr>
            <p:cNvPr id="36929" name="Rectangle 90"/>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6930" name="Rectangle 91"/>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6910" name="Group 92"/>
          <p:cNvGrpSpPr>
            <a:grpSpLocks/>
          </p:cNvGrpSpPr>
          <p:nvPr/>
        </p:nvGrpSpPr>
        <p:grpSpPr bwMode="auto">
          <a:xfrm>
            <a:off x="6400800" y="5562600"/>
            <a:ext cx="1365250" cy="381000"/>
            <a:chOff x="1396" y="2928"/>
            <a:chExt cx="860" cy="240"/>
          </a:xfrm>
        </p:grpSpPr>
        <p:sp>
          <p:nvSpPr>
            <p:cNvPr id="36927" name="Rectangle 93"/>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6928" name="Rectangle 94"/>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36911" name="Oval 95"/>
          <p:cNvSpPr>
            <a:spLocks noChangeArrowheads="1"/>
          </p:cNvSpPr>
          <p:nvPr/>
        </p:nvSpPr>
        <p:spPr bwMode="auto">
          <a:xfrm>
            <a:off x="1905000" y="5715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6912" name="Oval 96"/>
          <p:cNvSpPr>
            <a:spLocks noChangeArrowheads="1"/>
          </p:cNvSpPr>
          <p:nvPr/>
        </p:nvSpPr>
        <p:spPr bwMode="auto">
          <a:xfrm>
            <a:off x="3886200" y="5715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6913" name="Line 97"/>
          <p:cNvSpPr>
            <a:spLocks noChangeShapeType="1"/>
          </p:cNvSpPr>
          <p:nvPr/>
        </p:nvSpPr>
        <p:spPr bwMode="auto">
          <a:xfrm>
            <a:off x="3962400" y="5791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36914" name="Oval 98"/>
          <p:cNvSpPr>
            <a:spLocks noChangeArrowheads="1"/>
          </p:cNvSpPr>
          <p:nvPr/>
        </p:nvSpPr>
        <p:spPr bwMode="auto">
          <a:xfrm>
            <a:off x="5715000" y="5715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6915" name="Line 99"/>
          <p:cNvSpPr>
            <a:spLocks noChangeShapeType="1"/>
          </p:cNvSpPr>
          <p:nvPr/>
        </p:nvSpPr>
        <p:spPr bwMode="auto">
          <a:xfrm>
            <a:off x="5791200" y="5791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36916" name="Line 100"/>
          <p:cNvSpPr>
            <a:spLocks noChangeShapeType="1"/>
          </p:cNvSpPr>
          <p:nvPr/>
        </p:nvSpPr>
        <p:spPr bwMode="auto">
          <a:xfrm flipV="1">
            <a:off x="7391400" y="5562600"/>
            <a:ext cx="381000" cy="381000"/>
          </a:xfrm>
          <a:prstGeom prst="line">
            <a:avLst/>
          </a:prstGeom>
          <a:noFill/>
          <a:ln w="9525">
            <a:solidFill>
              <a:schemeClr val="tx1"/>
            </a:solidFill>
            <a:round/>
            <a:headEnd/>
            <a:tailEnd/>
          </a:ln>
        </p:spPr>
        <p:txBody>
          <a:bodyPr/>
          <a:lstStyle/>
          <a:p>
            <a:endParaRPr lang="ja-JP" altLang="en-US"/>
          </a:p>
        </p:txBody>
      </p:sp>
      <p:sp>
        <p:nvSpPr>
          <p:cNvPr id="36917" name="Text Box 101"/>
          <p:cNvSpPr txBox="1">
            <a:spLocks noChangeArrowheads="1"/>
          </p:cNvSpPr>
          <p:nvPr/>
        </p:nvSpPr>
        <p:spPr bwMode="auto">
          <a:xfrm>
            <a:off x="6400800" y="55626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36918" name="Text Box 102"/>
          <p:cNvSpPr txBox="1">
            <a:spLocks noChangeArrowheads="1"/>
          </p:cNvSpPr>
          <p:nvPr/>
        </p:nvSpPr>
        <p:spPr bwMode="auto">
          <a:xfrm>
            <a:off x="2781300" y="55626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grpSp>
        <p:nvGrpSpPr>
          <p:cNvPr id="36919" name="Group 103"/>
          <p:cNvGrpSpPr>
            <a:grpSpLocks/>
          </p:cNvGrpSpPr>
          <p:nvPr/>
        </p:nvGrpSpPr>
        <p:grpSpPr bwMode="auto">
          <a:xfrm>
            <a:off x="1828800" y="6248400"/>
            <a:ext cx="1365250" cy="381000"/>
            <a:chOff x="1396" y="2928"/>
            <a:chExt cx="860" cy="240"/>
          </a:xfrm>
        </p:grpSpPr>
        <p:sp>
          <p:nvSpPr>
            <p:cNvPr id="36925" name="Rectangle 104"/>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6926" name="Rectangle 105"/>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36920" name="Text Box 106"/>
          <p:cNvSpPr txBox="1">
            <a:spLocks noChangeArrowheads="1"/>
          </p:cNvSpPr>
          <p:nvPr/>
        </p:nvSpPr>
        <p:spPr bwMode="auto">
          <a:xfrm>
            <a:off x="2057400" y="6248400"/>
            <a:ext cx="571500" cy="457200"/>
          </a:xfrm>
          <a:prstGeom prst="rect">
            <a:avLst/>
          </a:prstGeom>
          <a:noFill/>
          <a:ln w="9525">
            <a:noFill/>
            <a:miter lim="800000"/>
            <a:headEnd/>
            <a:tailEnd/>
          </a:ln>
        </p:spPr>
        <p:txBody>
          <a:bodyPr wrap="none">
            <a:spAutoFit/>
          </a:bodyPr>
          <a:lstStyle/>
          <a:p>
            <a:r>
              <a:rPr lang="en-US" altLang="ja-JP">
                <a:latin typeface="Verdana" pitchFamily="34" charset="0"/>
              </a:rPr>
              <a:t>30</a:t>
            </a:r>
          </a:p>
        </p:txBody>
      </p:sp>
      <p:sp>
        <p:nvSpPr>
          <p:cNvPr id="36921" name="Text Box 107"/>
          <p:cNvSpPr txBox="1">
            <a:spLocks noChangeArrowheads="1"/>
          </p:cNvSpPr>
          <p:nvPr/>
        </p:nvSpPr>
        <p:spPr bwMode="auto">
          <a:xfrm>
            <a:off x="4800600" y="55626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cxnSp>
        <p:nvCxnSpPr>
          <p:cNvPr id="36922" name="AutoShape 108"/>
          <p:cNvCxnSpPr>
            <a:cxnSpLocks noChangeShapeType="1"/>
            <a:stCxn id="36923" idx="6"/>
            <a:endCxn id="36931" idx="1"/>
          </p:cNvCxnSpPr>
          <p:nvPr/>
        </p:nvCxnSpPr>
        <p:spPr bwMode="auto">
          <a:xfrm flipH="1" flipV="1">
            <a:off x="2743200" y="5753100"/>
            <a:ext cx="365125" cy="647700"/>
          </a:xfrm>
          <a:prstGeom prst="curvedConnector5">
            <a:avLst>
              <a:gd name="adj1" fmla="val -62606"/>
              <a:gd name="adj2" fmla="val 41176"/>
              <a:gd name="adj3" fmla="val 162606"/>
            </a:avLst>
          </a:prstGeom>
          <a:noFill/>
          <a:ln w="9525">
            <a:solidFill>
              <a:schemeClr val="tx1"/>
            </a:solidFill>
            <a:round/>
            <a:headEnd/>
            <a:tailEnd type="triangle" w="med" len="med"/>
          </a:ln>
        </p:spPr>
      </p:cxnSp>
      <p:sp>
        <p:nvSpPr>
          <p:cNvPr id="36923" name="Oval 109"/>
          <p:cNvSpPr>
            <a:spLocks noChangeArrowheads="1"/>
          </p:cNvSpPr>
          <p:nvPr/>
        </p:nvSpPr>
        <p:spPr bwMode="auto">
          <a:xfrm>
            <a:off x="2955925" y="63246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cxnSp>
        <p:nvCxnSpPr>
          <p:cNvPr id="36924" name="AutoShape 110"/>
          <p:cNvCxnSpPr>
            <a:cxnSpLocks noChangeShapeType="1"/>
            <a:stCxn id="36911" idx="6"/>
            <a:endCxn id="36925" idx="1"/>
          </p:cNvCxnSpPr>
          <p:nvPr/>
        </p:nvCxnSpPr>
        <p:spPr bwMode="auto">
          <a:xfrm flipH="1">
            <a:off x="1828800" y="5791200"/>
            <a:ext cx="228600" cy="647700"/>
          </a:xfrm>
          <a:prstGeom prst="curvedConnector5">
            <a:avLst>
              <a:gd name="adj1" fmla="val -100000"/>
              <a:gd name="adj2" fmla="val 41176"/>
              <a:gd name="adj3" fmla="val 200000"/>
            </a:avLst>
          </a:prstGeom>
          <a:noFill/>
          <a:ln w="9525">
            <a:solidFill>
              <a:schemeClr val="tx1"/>
            </a:solidFill>
            <a:round/>
            <a:headEnd/>
            <a:tailEnd type="triangle" w="med" len="med"/>
          </a:ln>
        </p:spPr>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スライド番号プレースホルダ 5"/>
          <p:cNvSpPr>
            <a:spLocks noGrp="1"/>
          </p:cNvSpPr>
          <p:nvPr>
            <p:ph type="sldNum" sz="quarter" idx="12"/>
          </p:nvPr>
        </p:nvSpPr>
        <p:spPr>
          <a:noFill/>
        </p:spPr>
        <p:txBody>
          <a:bodyPr/>
          <a:lstStyle/>
          <a:p>
            <a:fld id="{709553FC-CE3D-47D9-9F9B-35BBD1BDC55F}" type="slidenum">
              <a:rPr lang="en-US" altLang="ja-JP" smtClean="0"/>
              <a:pPr/>
              <a:t>32</a:t>
            </a:fld>
            <a:endParaRPr lang="en-US" altLang="ja-JP" smtClean="0"/>
          </a:p>
        </p:txBody>
      </p:sp>
      <p:sp>
        <p:nvSpPr>
          <p:cNvPr id="37891" name="Rectangle 2"/>
          <p:cNvSpPr>
            <a:spLocks noGrp="1" noChangeArrowheads="1"/>
          </p:cNvSpPr>
          <p:nvPr>
            <p:ph type="title"/>
          </p:nvPr>
        </p:nvSpPr>
        <p:spPr>
          <a:xfrm>
            <a:off x="609600" y="304800"/>
            <a:ext cx="7772400" cy="1143000"/>
          </a:xfrm>
        </p:spPr>
        <p:txBody>
          <a:bodyPr/>
          <a:lstStyle/>
          <a:p>
            <a:pPr eaLnBrk="1" hangingPunct="1"/>
            <a:r>
              <a:rPr lang="ja-JP" altLang="en-US" smtClean="0"/>
              <a:t>実現例</a:t>
            </a:r>
          </a:p>
        </p:txBody>
      </p:sp>
      <p:sp>
        <p:nvSpPr>
          <p:cNvPr id="37892" name="Text Box 3"/>
          <p:cNvSpPr txBox="1">
            <a:spLocks noChangeArrowheads="1"/>
          </p:cNvSpPr>
          <p:nvPr/>
        </p:nvSpPr>
        <p:spPr bwMode="auto">
          <a:xfrm>
            <a:off x="609600" y="1447800"/>
            <a:ext cx="7620000" cy="3387725"/>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a:t>
            </a:r>
            <a:r>
              <a:rPr lang="ja-JP" altLang="en-US">
                <a:latin typeface="Verdana" pitchFamily="34" charset="0"/>
              </a:rPr>
              <a:t>スタックへの</a:t>
            </a:r>
            <a:r>
              <a:rPr lang="en-US" altLang="ja-JP">
                <a:latin typeface="Verdana" pitchFamily="34" charset="0"/>
              </a:rPr>
              <a:t>push(x)*/ </a:t>
            </a:r>
          </a:p>
          <a:p>
            <a:r>
              <a:rPr lang="en-US" altLang="ja-JP">
                <a:latin typeface="Verdana" pitchFamily="34" charset="0"/>
              </a:rPr>
              <a:t>void push(Cell * head,double x)</a:t>
            </a:r>
          </a:p>
          <a:p>
            <a:r>
              <a:rPr lang="en-US" altLang="ja-JP">
                <a:latin typeface="Verdana" pitchFamily="34" charset="0"/>
              </a:rPr>
              <a:t>{</a:t>
            </a:r>
          </a:p>
          <a:p>
            <a:r>
              <a:rPr lang="en-US" altLang="ja-JP">
                <a:latin typeface="Verdana" pitchFamily="34" charset="0"/>
              </a:rPr>
              <a:t>	Cell *new=(Cell *)malloc(sizeof(Cell));</a:t>
            </a:r>
          </a:p>
          <a:p>
            <a:r>
              <a:rPr lang="en-US" altLang="ja-JP">
                <a:latin typeface="Verdana" pitchFamily="34" charset="0"/>
              </a:rPr>
              <a:t>	new-&gt;data=x;</a:t>
            </a:r>
          </a:p>
          <a:p>
            <a:r>
              <a:rPr lang="en-US" altLang="ja-JP">
                <a:latin typeface="Verdana" pitchFamily="34" charset="0"/>
              </a:rPr>
              <a:t>	new-&gt;next=head;</a:t>
            </a:r>
          </a:p>
          <a:p>
            <a:r>
              <a:rPr lang="en-US" altLang="ja-JP">
                <a:latin typeface="Verdana" pitchFamily="34" charset="0"/>
              </a:rPr>
              <a:t>	head=new;</a:t>
            </a:r>
          </a:p>
          <a:p>
            <a:r>
              <a:rPr lang="en-US" altLang="ja-JP">
                <a:latin typeface="Verdana" pitchFamily="34" charset="0"/>
              </a:rPr>
              <a:t>	retun;</a:t>
            </a:r>
          </a:p>
          <a:p>
            <a:r>
              <a:rPr lang="en-US" altLang="ja-JP">
                <a:latin typeface="Verdana" pitchFamily="34" charset="0"/>
              </a:rPr>
              <a:t>}</a:t>
            </a:r>
            <a:r>
              <a:rPr lang="ja-JP" altLang="en-US">
                <a:latin typeface="Verdana" pitchFamily="34" charset="0"/>
              </a:rPr>
              <a:t>；</a:t>
            </a:r>
          </a:p>
        </p:txBody>
      </p:sp>
      <p:sp>
        <p:nvSpPr>
          <p:cNvPr id="37893" name="AutoShape 4"/>
          <p:cNvSpPr>
            <a:spLocks noChangeArrowheads="1"/>
          </p:cNvSpPr>
          <p:nvPr/>
        </p:nvSpPr>
        <p:spPr bwMode="auto">
          <a:xfrm>
            <a:off x="1447800" y="5029200"/>
            <a:ext cx="4800600" cy="1600200"/>
          </a:xfrm>
          <a:prstGeom prst="wedgeRoundRectCallout">
            <a:avLst>
              <a:gd name="adj1" fmla="val -24338"/>
              <a:gd name="adj2" fmla="val -95236"/>
              <a:gd name="adj3" fmla="val 16667"/>
            </a:avLst>
          </a:prstGeom>
          <a:solidFill>
            <a:schemeClr val="hlink"/>
          </a:solidFill>
          <a:ln w="9525">
            <a:solidFill>
              <a:schemeClr val="tx1"/>
            </a:solidFill>
            <a:miter lim="800000"/>
            <a:headEnd/>
            <a:tailEnd/>
          </a:ln>
        </p:spPr>
        <p:txBody>
          <a:bodyPr/>
          <a:lstStyle/>
          <a:p>
            <a:pPr algn="ctr"/>
            <a:endParaRPr lang="ja-JP" altLang="ja-JP">
              <a:solidFill>
                <a:schemeClr val="hlink"/>
              </a:solidFill>
            </a:endParaRPr>
          </a:p>
        </p:txBody>
      </p:sp>
      <p:sp>
        <p:nvSpPr>
          <p:cNvPr id="37894" name="Text Box 5"/>
          <p:cNvSpPr txBox="1">
            <a:spLocks noChangeArrowheads="1"/>
          </p:cNvSpPr>
          <p:nvPr/>
        </p:nvSpPr>
        <p:spPr bwMode="auto">
          <a:xfrm>
            <a:off x="1676400" y="5105400"/>
            <a:ext cx="4419600" cy="1187450"/>
          </a:xfrm>
          <a:prstGeom prst="rect">
            <a:avLst/>
          </a:prstGeom>
          <a:noFill/>
          <a:ln w="9525">
            <a:noFill/>
            <a:miter lim="800000"/>
            <a:headEnd/>
            <a:tailEnd/>
          </a:ln>
        </p:spPr>
        <p:txBody>
          <a:bodyPr>
            <a:spAutoFit/>
          </a:bodyPr>
          <a:lstStyle/>
          <a:p>
            <a:r>
              <a:rPr lang="ja-JP" altLang="en-US"/>
              <a:t>ポインタにはアドレスが保持してあることに注意して更新の順序を考えること。</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スライド番号プレースホルダ 4"/>
          <p:cNvSpPr>
            <a:spLocks noGrp="1"/>
          </p:cNvSpPr>
          <p:nvPr>
            <p:ph type="sldNum" sz="quarter" idx="12"/>
          </p:nvPr>
        </p:nvSpPr>
        <p:spPr>
          <a:noFill/>
        </p:spPr>
        <p:txBody>
          <a:bodyPr/>
          <a:lstStyle/>
          <a:p>
            <a:fld id="{12D43CFD-2899-43EF-ACBD-2D96F91CC59C}" type="slidenum">
              <a:rPr lang="en-US" altLang="ja-JP" smtClean="0"/>
              <a:pPr/>
              <a:t>33</a:t>
            </a:fld>
            <a:endParaRPr lang="en-US" altLang="ja-JP" smtClean="0"/>
          </a:p>
        </p:txBody>
      </p:sp>
      <p:sp>
        <p:nvSpPr>
          <p:cNvPr id="38915" name="Rectangle 2"/>
          <p:cNvSpPr>
            <a:spLocks noGrp="1" noChangeArrowheads="1"/>
          </p:cNvSpPr>
          <p:nvPr>
            <p:ph type="title"/>
          </p:nvPr>
        </p:nvSpPr>
        <p:spPr>
          <a:xfrm>
            <a:off x="762000" y="304800"/>
            <a:ext cx="7772400" cy="1143000"/>
          </a:xfrm>
        </p:spPr>
        <p:txBody>
          <a:bodyPr/>
          <a:lstStyle/>
          <a:p>
            <a:pPr eaLnBrk="1" hangingPunct="1"/>
            <a:r>
              <a:rPr lang="en-US" altLang="ja-JP" smtClean="0"/>
              <a:t>pop()</a:t>
            </a:r>
          </a:p>
        </p:txBody>
      </p:sp>
      <p:sp>
        <p:nvSpPr>
          <p:cNvPr id="38916" name="Rectangle 3"/>
          <p:cNvSpPr>
            <a:spLocks noChangeArrowheads="1"/>
          </p:cNvSpPr>
          <p:nvPr/>
        </p:nvSpPr>
        <p:spPr bwMode="auto">
          <a:xfrm>
            <a:off x="1981200" y="15240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38917" name="Line 4"/>
          <p:cNvSpPr>
            <a:spLocks noChangeShapeType="1"/>
          </p:cNvSpPr>
          <p:nvPr/>
        </p:nvSpPr>
        <p:spPr bwMode="auto">
          <a:xfrm>
            <a:off x="2209800" y="1752600"/>
            <a:ext cx="685800" cy="0"/>
          </a:xfrm>
          <a:prstGeom prst="line">
            <a:avLst/>
          </a:prstGeom>
          <a:noFill/>
          <a:ln w="9525">
            <a:solidFill>
              <a:schemeClr val="tx1"/>
            </a:solidFill>
            <a:round/>
            <a:headEnd/>
            <a:tailEnd type="triangle" w="med" len="med"/>
          </a:ln>
        </p:spPr>
        <p:txBody>
          <a:bodyPr/>
          <a:lstStyle/>
          <a:p>
            <a:endParaRPr lang="ja-JP" altLang="en-US"/>
          </a:p>
        </p:txBody>
      </p:sp>
      <p:sp>
        <p:nvSpPr>
          <p:cNvPr id="38918" name="Text Box 5"/>
          <p:cNvSpPr txBox="1">
            <a:spLocks noChangeArrowheads="1"/>
          </p:cNvSpPr>
          <p:nvPr/>
        </p:nvSpPr>
        <p:spPr bwMode="auto">
          <a:xfrm>
            <a:off x="685800" y="16002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38919" name="Group 6"/>
          <p:cNvGrpSpPr>
            <a:grpSpLocks/>
          </p:cNvGrpSpPr>
          <p:nvPr/>
        </p:nvGrpSpPr>
        <p:grpSpPr bwMode="auto">
          <a:xfrm>
            <a:off x="2895600" y="1524000"/>
            <a:ext cx="1365250" cy="381000"/>
            <a:chOff x="1396" y="2928"/>
            <a:chExt cx="860" cy="240"/>
          </a:xfrm>
        </p:grpSpPr>
        <p:sp>
          <p:nvSpPr>
            <p:cNvPr id="38987" name="Rectangle 7"/>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8988" name="Rectangle 8"/>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8920" name="Group 9"/>
          <p:cNvGrpSpPr>
            <a:grpSpLocks/>
          </p:cNvGrpSpPr>
          <p:nvPr/>
        </p:nvGrpSpPr>
        <p:grpSpPr bwMode="auto">
          <a:xfrm>
            <a:off x="4724400" y="1524000"/>
            <a:ext cx="1365250" cy="381000"/>
            <a:chOff x="1396" y="2928"/>
            <a:chExt cx="860" cy="240"/>
          </a:xfrm>
        </p:grpSpPr>
        <p:sp>
          <p:nvSpPr>
            <p:cNvPr id="38985" name="Rectangle 10"/>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8986" name="Rectangle 11"/>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8921" name="Group 12"/>
          <p:cNvGrpSpPr>
            <a:grpSpLocks/>
          </p:cNvGrpSpPr>
          <p:nvPr/>
        </p:nvGrpSpPr>
        <p:grpSpPr bwMode="auto">
          <a:xfrm>
            <a:off x="6553200" y="1524000"/>
            <a:ext cx="1365250" cy="381000"/>
            <a:chOff x="1396" y="2928"/>
            <a:chExt cx="860" cy="240"/>
          </a:xfrm>
        </p:grpSpPr>
        <p:sp>
          <p:nvSpPr>
            <p:cNvPr id="38983" name="Rectangle 13"/>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8984" name="Rectangle 14"/>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38922" name="Oval 15"/>
          <p:cNvSpPr>
            <a:spLocks noChangeArrowheads="1"/>
          </p:cNvSpPr>
          <p:nvPr/>
        </p:nvSpPr>
        <p:spPr bwMode="auto">
          <a:xfrm>
            <a:off x="2057400" y="16764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8923" name="Oval 16"/>
          <p:cNvSpPr>
            <a:spLocks noChangeArrowheads="1"/>
          </p:cNvSpPr>
          <p:nvPr/>
        </p:nvSpPr>
        <p:spPr bwMode="auto">
          <a:xfrm>
            <a:off x="4038600" y="16764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8924" name="Line 17"/>
          <p:cNvSpPr>
            <a:spLocks noChangeShapeType="1"/>
          </p:cNvSpPr>
          <p:nvPr/>
        </p:nvSpPr>
        <p:spPr bwMode="auto">
          <a:xfrm>
            <a:off x="4114800" y="1752600"/>
            <a:ext cx="609600" cy="0"/>
          </a:xfrm>
          <a:prstGeom prst="line">
            <a:avLst/>
          </a:prstGeom>
          <a:noFill/>
          <a:ln w="9525">
            <a:solidFill>
              <a:schemeClr val="tx1"/>
            </a:solidFill>
            <a:round/>
            <a:headEnd/>
            <a:tailEnd type="triangle" w="med" len="med"/>
          </a:ln>
        </p:spPr>
        <p:txBody>
          <a:bodyPr/>
          <a:lstStyle/>
          <a:p>
            <a:endParaRPr lang="ja-JP" altLang="en-US"/>
          </a:p>
        </p:txBody>
      </p:sp>
      <p:sp>
        <p:nvSpPr>
          <p:cNvPr id="38925" name="Oval 18"/>
          <p:cNvSpPr>
            <a:spLocks noChangeArrowheads="1"/>
          </p:cNvSpPr>
          <p:nvPr/>
        </p:nvSpPr>
        <p:spPr bwMode="auto">
          <a:xfrm>
            <a:off x="5867400" y="16764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8926" name="Line 19"/>
          <p:cNvSpPr>
            <a:spLocks noChangeShapeType="1"/>
          </p:cNvSpPr>
          <p:nvPr/>
        </p:nvSpPr>
        <p:spPr bwMode="auto">
          <a:xfrm>
            <a:off x="5943600" y="1752600"/>
            <a:ext cx="609600" cy="0"/>
          </a:xfrm>
          <a:prstGeom prst="line">
            <a:avLst/>
          </a:prstGeom>
          <a:noFill/>
          <a:ln w="9525">
            <a:solidFill>
              <a:schemeClr val="tx1"/>
            </a:solidFill>
            <a:round/>
            <a:headEnd/>
            <a:tailEnd type="triangle" w="med" len="med"/>
          </a:ln>
        </p:spPr>
        <p:txBody>
          <a:bodyPr/>
          <a:lstStyle/>
          <a:p>
            <a:endParaRPr lang="ja-JP" altLang="en-US"/>
          </a:p>
        </p:txBody>
      </p:sp>
      <p:sp>
        <p:nvSpPr>
          <p:cNvPr id="38927" name="Line 20"/>
          <p:cNvSpPr>
            <a:spLocks noChangeShapeType="1"/>
          </p:cNvSpPr>
          <p:nvPr/>
        </p:nvSpPr>
        <p:spPr bwMode="auto">
          <a:xfrm flipV="1">
            <a:off x="7543800" y="1524000"/>
            <a:ext cx="381000" cy="381000"/>
          </a:xfrm>
          <a:prstGeom prst="line">
            <a:avLst/>
          </a:prstGeom>
          <a:noFill/>
          <a:ln w="9525">
            <a:solidFill>
              <a:schemeClr val="tx1"/>
            </a:solidFill>
            <a:round/>
            <a:headEnd/>
            <a:tailEnd/>
          </a:ln>
        </p:spPr>
        <p:txBody>
          <a:bodyPr/>
          <a:lstStyle/>
          <a:p>
            <a:endParaRPr lang="ja-JP" altLang="en-US"/>
          </a:p>
        </p:txBody>
      </p:sp>
      <p:sp>
        <p:nvSpPr>
          <p:cNvPr id="38928" name="Text Box 21"/>
          <p:cNvSpPr txBox="1">
            <a:spLocks noChangeArrowheads="1"/>
          </p:cNvSpPr>
          <p:nvPr/>
        </p:nvSpPr>
        <p:spPr bwMode="auto">
          <a:xfrm>
            <a:off x="6553200" y="15240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38929" name="Text Box 22"/>
          <p:cNvSpPr txBox="1">
            <a:spLocks noChangeArrowheads="1"/>
          </p:cNvSpPr>
          <p:nvPr/>
        </p:nvSpPr>
        <p:spPr bwMode="auto">
          <a:xfrm>
            <a:off x="2933700" y="15240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38930" name="Text Box 28"/>
          <p:cNvSpPr txBox="1">
            <a:spLocks noChangeArrowheads="1"/>
          </p:cNvSpPr>
          <p:nvPr/>
        </p:nvSpPr>
        <p:spPr bwMode="auto">
          <a:xfrm>
            <a:off x="4953000" y="15240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38931" name="AutoShape 84"/>
          <p:cNvSpPr>
            <a:spLocks noChangeArrowheads="1"/>
          </p:cNvSpPr>
          <p:nvPr/>
        </p:nvSpPr>
        <p:spPr bwMode="auto">
          <a:xfrm>
            <a:off x="3124200" y="2133600"/>
            <a:ext cx="381000" cy="533400"/>
          </a:xfrm>
          <a:prstGeom prst="downArrow">
            <a:avLst>
              <a:gd name="adj1" fmla="val 50000"/>
              <a:gd name="adj2" fmla="val 3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38932" name="Rectangle 85"/>
          <p:cNvSpPr>
            <a:spLocks noChangeArrowheads="1"/>
          </p:cNvSpPr>
          <p:nvPr/>
        </p:nvSpPr>
        <p:spPr bwMode="auto">
          <a:xfrm>
            <a:off x="1981200" y="30480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38933" name="Line 86"/>
          <p:cNvSpPr>
            <a:spLocks noChangeShapeType="1"/>
          </p:cNvSpPr>
          <p:nvPr/>
        </p:nvSpPr>
        <p:spPr bwMode="auto">
          <a:xfrm>
            <a:off x="2209800" y="3276600"/>
            <a:ext cx="685800" cy="0"/>
          </a:xfrm>
          <a:prstGeom prst="line">
            <a:avLst/>
          </a:prstGeom>
          <a:noFill/>
          <a:ln w="9525">
            <a:solidFill>
              <a:schemeClr val="tx1"/>
            </a:solidFill>
            <a:round/>
            <a:headEnd/>
            <a:tailEnd type="triangle" w="med" len="med"/>
          </a:ln>
        </p:spPr>
        <p:txBody>
          <a:bodyPr/>
          <a:lstStyle/>
          <a:p>
            <a:endParaRPr lang="ja-JP" altLang="en-US"/>
          </a:p>
        </p:txBody>
      </p:sp>
      <p:sp>
        <p:nvSpPr>
          <p:cNvPr id="38934" name="Text Box 87"/>
          <p:cNvSpPr txBox="1">
            <a:spLocks noChangeArrowheads="1"/>
          </p:cNvSpPr>
          <p:nvPr/>
        </p:nvSpPr>
        <p:spPr bwMode="auto">
          <a:xfrm>
            <a:off x="685800" y="31242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38935" name="Group 88"/>
          <p:cNvGrpSpPr>
            <a:grpSpLocks/>
          </p:cNvGrpSpPr>
          <p:nvPr/>
        </p:nvGrpSpPr>
        <p:grpSpPr bwMode="auto">
          <a:xfrm>
            <a:off x="2895600" y="3048000"/>
            <a:ext cx="1365250" cy="381000"/>
            <a:chOff x="1396" y="2928"/>
            <a:chExt cx="860" cy="240"/>
          </a:xfrm>
        </p:grpSpPr>
        <p:sp>
          <p:nvSpPr>
            <p:cNvPr id="38981" name="Rectangle 89"/>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8982" name="Rectangle 90"/>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8936" name="Group 91"/>
          <p:cNvGrpSpPr>
            <a:grpSpLocks/>
          </p:cNvGrpSpPr>
          <p:nvPr/>
        </p:nvGrpSpPr>
        <p:grpSpPr bwMode="auto">
          <a:xfrm>
            <a:off x="4724400" y="3048000"/>
            <a:ext cx="1365250" cy="381000"/>
            <a:chOff x="1396" y="2928"/>
            <a:chExt cx="860" cy="240"/>
          </a:xfrm>
        </p:grpSpPr>
        <p:sp>
          <p:nvSpPr>
            <p:cNvPr id="38979" name="Rectangle 92"/>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8980" name="Rectangle 93"/>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8937" name="Group 94"/>
          <p:cNvGrpSpPr>
            <a:grpSpLocks/>
          </p:cNvGrpSpPr>
          <p:nvPr/>
        </p:nvGrpSpPr>
        <p:grpSpPr bwMode="auto">
          <a:xfrm>
            <a:off x="6553200" y="3048000"/>
            <a:ext cx="1365250" cy="381000"/>
            <a:chOff x="1396" y="2928"/>
            <a:chExt cx="860" cy="240"/>
          </a:xfrm>
        </p:grpSpPr>
        <p:sp>
          <p:nvSpPr>
            <p:cNvPr id="38977" name="Rectangle 95"/>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8978" name="Rectangle 96"/>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38938" name="Oval 97"/>
          <p:cNvSpPr>
            <a:spLocks noChangeArrowheads="1"/>
          </p:cNvSpPr>
          <p:nvPr/>
        </p:nvSpPr>
        <p:spPr bwMode="auto">
          <a:xfrm>
            <a:off x="2057400" y="32004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8939" name="Oval 98"/>
          <p:cNvSpPr>
            <a:spLocks noChangeArrowheads="1"/>
          </p:cNvSpPr>
          <p:nvPr/>
        </p:nvSpPr>
        <p:spPr bwMode="auto">
          <a:xfrm>
            <a:off x="4038600" y="32004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8940" name="Line 99"/>
          <p:cNvSpPr>
            <a:spLocks noChangeShapeType="1"/>
          </p:cNvSpPr>
          <p:nvPr/>
        </p:nvSpPr>
        <p:spPr bwMode="auto">
          <a:xfrm>
            <a:off x="4114800" y="3276600"/>
            <a:ext cx="609600" cy="0"/>
          </a:xfrm>
          <a:prstGeom prst="line">
            <a:avLst/>
          </a:prstGeom>
          <a:noFill/>
          <a:ln w="9525">
            <a:solidFill>
              <a:schemeClr val="tx1"/>
            </a:solidFill>
            <a:round/>
            <a:headEnd/>
            <a:tailEnd type="triangle" w="med" len="med"/>
          </a:ln>
        </p:spPr>
        <p:txBody>
          <a:bodyPr/>
          <a:lstStyle/>
          <a:p>
            <a:endParaRPr lang="ja-JP" altLang="en-US"/>
          </a:p>
        </p:txBody>
      </p:sp>
      <p:sp>
        <p:nvSpPr>
          <p:cNvPr id="38941" name="Oval 100"/>
          <p:cNvSpPr>
            <a:spLocks noChangeArrowheads="1"/>
          </p:cNvSpPr>
          <p:nvPr/>
        </p:nvSpPr>
        <p:spPr bwMode="auto">
          <a:xfrm>
            <a:off x="5867400" y="32004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8942" name="Line 101"/>
          <p:cNvSpPr>
            <a:spLocks noChangeShapeType="1"/>
          </p:cNvSpPr>
          <p:nvPr/>
        </p:nvSpPr>
        <p:spPr bwMode="auto">
          <a:xfrm>
            <a:off x="5943600" y="3276600"/>
            <a:ext cx="609600" cy="0"/>
          </a:xfrm>
          <a:prstGeom prst="line">
            <a:avLst/>
          </a:prstGeom>
          <a:noFill/>
          <a:ln w="9525">
            <a:solidFill>
              <a:schemeClr val="tx1"/>
            </a:solidFill>
            <a:round/>
            <a:headEnd/>
            <a:tailEnd type="triangle" w="med" len="med"/>
          </a:ln>
        </p:spPr>
        <p:txBody>
          <a:bodyPr/>
          <a:lstStyle/>
          <a:p>
            <a:endParaRPr lang="ja-JP" altLang="en-US"/>
          </a:p>
        </p:txBody>
      </p:sp>
      <p:sp>
        <p:nvSpPr>
          <p:cNvPr id="38943" name="Line 102"/>
          <p:cNvSpPr>
            <a:spLocks noChangeShapeType="1"/>
          </p:cNvSpPr>
          <p:nvPr/>
        </p:nvSpPr>
        <p:spPr bwMode="auto">
          <a:xfrm flipV="1">
            <a:off x="7543800" y="3048000"/>
            <a:ext cx="381000" cy="381000"/>
          </a:xfrm>
          <a:prstGeom prst="line">
            <a:avLst/>
          </a:prstGeom>
          <a:noFill/>
          <a:ln w="9525">
            <a:solidFill>
              <a:schemeClr val="tx1"/>
            </a:solidFill>
            <a:round/>
            <a:headEnd/>
            <a:tailEnd/>
          </a:ln>
        </p:spPr>
        <p:txBody>
          <a:bodyPr/>
          <a:lstStyle/>
          <a:p>
            <a:endParaRPr lang="ja-JP" altLang="en-US"/>
          </a:p>
        </p:txBody>
      </p:sp>
      <p:sp>
        <p:nvSpPr>
          <p:cNvPr id="38944" name="Text Box 103"/>
          <p:cNvSpPr txBox="1">
            <a:spLocks noChangeArrowheads="1"/>
          </p:cNvSpPr>
          <p:nvPr/>
        </p:nvSpPr>
        <p:spPr bwMode="auto">
          <a:xfrm>
            <a:off x="6553200" y="30480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38945" name="Text Box 104"/>
          <p:cNvSpPr txBox="1">
            <a:spLocks noChangeArrowheads="1"/>
          </p:cNvSpPr>
          <p:nvPr/>
        </p:nvSpPr>
        <p:spPr bwMode="auto">
          <a:xfrm>
            <a:off x="2933700" y="30480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38946" name="Text Box 105"/>
          <p:cNvSpPr txBox="1">
            <a:spLocks noChangeArrowheads="1"/>
          </p:cNvSpPr>
          <p:nvPr/>
        </p:nvSpPr>
        <p:spPr bwMode="auto">
          <a:xfrm>
            <a:off x="4953000" y="30480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38947" name="Rectangle 106"/>
          <p:cNvSpPr>
            <a:spLocks noChangeArrowheads="1"/>
          </p:cNvSpPr>
          <p:nvPr/>
        </p:nvSpPr>
        <p:spPr bwMode="auto">
          <a:xfrm>
            <a:off x="2057400" y="38100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38948" name="Oval 107"/>
          <p:cNvSpPr>
            <a:spLocks noChangeArrowheads="1"/>
          </p:cNvSpPr>
          <p:nvPr/>
        </p:nvSpPr>
        <p:spPr bwMode="auto">
          <a:xfrm>
            <a:off x="2133600" y="3886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8949" name="Text Box 108"/>
          <p:cNvSpPr txBox="1">
            <a:spLocks noChangeArrowheads="1"/>
          </p:cNvSpPr>
          <p:nvPr/>
        </p:nvSpPr>
        <p:spPr bwMode="auto">
          <a:xfrm>
            <a:off x="1066800" y="3810000"/>
            <a:ext cx="644525" cy="457200"/>
          </a:xfrm>
          <a:prstGeom prst="rect">
            <a:avLst/>
          </a:prstGeom>
          <a:noFill/>
          <a:ln w="9525">
            <a:noFill/>
            <a:miter lim="800000"/>
            <a:headEnd/>
            <a:tailEnd/>
          </a:ln>
        </p:spPr>
        <p:txBody>
          <a:bodyPr wrap="none">
            <a:spAutoFit/>
          </a:bodyPr>
          <a:lstStyle/>
          <a:p>
            <a:r>
              <a:rPr lang="en-US" altLang="ja-JP">
                <a:latin typeface="Verdana" pitchFamily="34" charset="0"/>
              </a:rPr>
              <a:t>old</a:t>
            </a:r>
          </a:p>
        </p:txBody>
      </p:sp>
      <p:cxnSp>
        <p:nvCxnSpPr>
          <p:cNvPr id="38950" name="AutoShape 110"/>
          <p:cNvCxnSpPr>
            <a:cxnSpLocks noChangeShapeType="1"/>
            <a:stCxn id="38948" idx="6"/>
            <a:endCxn id="38945" idx="1"/>
          </p:cNvCxnSpPr>
          <p:nvPr/>
        </p:nvCxnSpPr>
        <p:spPr bwMode="auto">
          <a:xfrm flipV="1">
            <a:off x="2286000" y="3276600"/>
            <a:ext cx="647700" cy="685800"/>
          </a:xfrm>
          <a:prstGeom prst="curvedConnector3">
            <a:avLst>
              <a:gd name="adj1" fmla="val 50000"/>
            </a:avLst>
          </a:prstGeom>
          <a:noFill/>
          <a:ln w="9525">
            <a:solidFill>
              <a:schemeClr val="tx1"/>
            </a:solidFill>
            <a:round/>
            <a:headEnd/>
            <a:tailEnd type="triangle" w="med" len="med"/>
          </a:ln>
        </p:spPr>
      </p:cxnSp>
      <p:sp>
        <p:nvSpPr>
          <p:cNvPr id="38951" name="Rectangle 111"/>
          <p:cNvSpPr>
            <a:spLocks noChangeArrowheads="1"/>
          </p:cNvSpPr>
          <p:nvPr/>
        </p:nvSpPr>
        <p:spPr bwMode="auto">
          <a:xfrm>
            <a:off x="1981200" y="49530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38952" name="Text Box 113"/>
          <p:cNvSpPr txBox="1">
            <a:spLocks noChangeArrowheads="1"/>
          </p:cNvSpPr>
          <p:nvPr/>
        </p:nvSpPr>
        <p:spPr bwMode="auto">
          <a:xfrm>
            <a:off x="685800" y="50292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38953" name="Group 114"/>
          <p:cNvGrpSpPr>
            <a:grpSpLocks/>
          </p:cNvGrpSpPr>
          <p:nvPr/>
        </p:nvGrpSpPr>
        <p:grpSpPr bwMode="auto">
          <a:xfrm>
            <a:off x="3048000" y="5638800"/>
            <a:ext cx="1365250" cy="381000"/>
            <a:chOff x="1396" y="2928"/>
            <a:chExt cx="860" cy="240"/>
          </a:xfrm>
        </p:grpSpPr>
        <p:sp>
          <p:nvSpPr>
            <p:cNvPr id="38975" name="Rectangle 115"/>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8976" name="Rectangle 116"/>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8954" name="Group 117"/>
          <p:cNvGrpSpPr>
            <a:grpSpLocks/>
          </p:cNvGrpSpPr>
          <p:nvPr/>
        </p:nvGrpSpPr>
        <p:grpSpPr bwMode="auto">
          <a:xfrm>
            <a:off x="4724400" y="4953000"/>
            <a:ext cx="1365250" cy="381000"/>
            <a:chOff x="1396" y="2928"/>
            <a:chExt cx="860" cy="240"/>
          </a:xfrm>
        </p:grpSpPr>
        <p:sp>
          <p:nvSpPr>
            <p:cNvPr id="38973" name="Rectangle 118"/>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8974" name="Rectangle 119"/>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8955" name="Group 120"/>
          <p:cNvGrpSpPr>
            <a:grpSpLocks/>
          </p:cNvGrpSpPr>
          <p:nvPr/>
        </p:nvGrpSpPr>
        <p:grpSpPr bwMode="auto">
          <a:xfrm>
            <a:off x="6553200" y="4953000"/>
            <a:ext cx="1365250" cy="381000"/>
            <a:chOff x="1396" y="2928"/>
            <a:chExt cx="860" cy="240"/>
          </a:xfrm>
        </p:grpSpPr>
        <p:sp>
          <p:nvSpPr>
            <p:cNvPr id="38971" name="Rectangle 121"/>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8972" name="Rectangle 122"/>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38956" name="Oval 123"/>
          <p:cNvSpPr>
            <a:spLocks noChangeArrowheads="1"/>
          </p:cNvSpPr>
          <p:nvPr/>
        </p:nvSpPr>
        <p:spPr bwMode="auto">
          <a:xfrm>
            <a:off x="2057400" y="51054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8957" name="Oval 124"/>
          <p:cNvSpPr>
            <a:spLocks noChangeArrowheads="1"/>
          </p:cNvSpPr>
          <p:nvPr/>
        </p:nvSpPr>
        <p:spPr bwMode="auto">
          <a:xfrm>
            <a:off x="4191000" y="5791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8958" name="Oval 126"/>
          <p:cNvSpPr>
            <a:spLocks noChangeArrowheads="1"/>
          </p:cNvSpPr>
          <p:nvPr/>
        </p:nvSpPr>
        <p:spPr bwMode="auto">
          <a:xfrm>
            <a:off x="5867400" y="51054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8959" name="Line 127"/>
          <p:cNvSpPr>
            <a:spLocks noChangeShapeType="1"/>
          </p:cNvSpPr>
          <p:nvPr/>
        </p:nvSpPr>
        <p:spPr bwMode="auto">
          <a:xfrm>
            <a:off x="5943600" y="5181600"/>
            <a:ext cx="609600" cy="0"/>
          </a:xfrm>
          <a:prstGeom prst="line">
            <a:avLst/>
          </a:prstGeom>
          <a:noFill/>
          <a:ln w="9525">
            <a:solidFill>
              <a:schemeClr val="tx1"/>
            </a:solidFill>
            <a:round/>
            <a:headEnd/>
            <a:tailEnd type="triangle" w="med" len="med"/>
          </a:ln>
        </p:spPr>
        <p:txBody>
          <a:bodyPr/>
          <a:lstStyle/>
          <a:p>
            <a:endParaRPr lang="ja-JP" altLang="en-US"/>
          </a:p>
        </p:txBody>
      </p:sp>
      <p:sp>
        <p:nvSpPr>
          <p:cNvPr id="38960" name="Line 128"/>
          <p:cNvSpPr>
            <a:spLocks noChangeShapeType="1"/>
          </p:cNvSpPr>
          <p:nvPr/>
        </p:nvSpPr>
        <p:spPr bwMode="auto">
          <a:xfrm flipV="1">
            <a:off x="7543800" y="4953000"/>
            <a:ext cx="381000" cy="381000"/>
          </a:xfrm>
          <a:prstGeom prst="line">
            <a:avLst/>
          </a:prstGeom>
          <a:noFill/>
          <a:ln w="9525">
            <a:solidFill>
              <a:schemeClr val="tx1"/>
            </a:solidFill>
            <a:round/>
            <a:headEnd/>
            <a:tailEnd/>
          </a:ln>
        </p:spPr>
        <p:txBody>
          <a:bodyPr/>
          <a:lstStyle/>
          <a:p>
            <a:endParaRPr lang="ja-JP" altLang="en-US"/>
          </a:p>
        </p:txBody>
      </p:sp>
      <p:sp>
        <p:nvSpPr>
          <p:cNvPr id="38961" name="Text Box 129"/>
          <p:cNvSpPr txBox="1">
            <a:spLocks noChangeArrowheads="1"/>
          </p:cNvSpPr>
          <p:nvPr/>
        </p:nvSpPr>
        <p:spPr bwMode="auto">
          <a:xfrm>
            <a:off x="6553200" y="49530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38962" name="Text Box 130"/>
          <p:cNvSpPr txBox="1">
            <a:spLocks noChangeArrowheads="1"/>
          </p:cNvSpPr>
          <p:nvPr/>
        </p:nvSpPr>
        <p:spPr bwMode="auto">
          <a:xfrm>
            <a:off x="3086100" y="56388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38963" name="Text Box 131"/>
          <p:cNvSpPr txBox="1">
            <a:spLocks noChangeArrowheads="1"/>
          </p:cNvSpPr>
          <p:nvPr/>
        </p:nvSpPr>
        <p:spPr bwMode="auto">
          <a:xfrm>
            <a:off x="4953000" y="49530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38964" name="Rectangle 132"/>
          <p:cNvSpPr>
            <a:spLocks noChangeArrowheads="1"/>
          </p:cNvSpPr>
          <p:nvPr/>
        </p:nvSpPr>
        <p:spPr bwMode="auto">
          <a:xfrm>
            <a:off x="2057400" y="57150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38965" name="Oval 133"/>
          <p:cNvSpPr>
            <a:spLocks noChangeArrowheads="1"/>
          </p:cNvSpPr>
          <p:nvPr/>
        </p:nvSpPr>
        <p:spPr bwMode="auto">
          <a:xfrm>
            <a:off x="2133600" y="5791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8966" name="Text Box 134"/>
          <p:cNvSpPr txBox="1">
            <a:spLocks noChangeArrowheads="1"/>
          </p:cNvSpPr>
          <p:nvPr/>
        </p:nvSpPr>
        <p:spPr bwMode="auto">
          <a:xfrm>
            <a:off x="1066800" y="5715000"/>
            <a:ext cx="644525" cy="457200"/>
          </a:xfrm>
          <a:prstGeom prst="rect">
            <a:avLst/>
          </a:prstGeom>
          <a:noFill/>
          <a:ln w="9525">
            <a:noFill/>
            <a:miter lim="800000"/>
            <a:headEnd/>
            <a:tailEnd/>
          </a:ln>
        </p:spPr>
        <p:txBody>
          <a:bodyPr wrap="none">
            <a:spAutoFit/>
          </a:bodyPr>
          <a:lstStyle/>
          <a:p>
            <a:r>
              <a:rPr lang="en-US" altLang="ja-JP">
                <a:latin typeface="Verdana" pitchFamily="34" charset="0"/>
              </a:rPr>
              <a:t>old</a:t>
            </a:r>
          </a:p>
        </p:txBody>
      </p:sp>
      <p:cxnSp>
        <p:nvCxnSpPr>
          <p:cNvPr id="38967" name="AutoShape 135"/>
          <p:cNvCxnSpPr>
            <a:cxnSpLocks noChangeShapeType="1"/>
            <a:stCxn id="38965" idx="6"/>
            <a:endCxn id="38962" idx="1"/>
          </p:cNvCxnSpPr>
          <p:nvPr/>
        </p:nvCxnSpPr>
        <p:spPr bwMode="auto">
          <a:xfrm>
            <a:off x="2286000" y="5867400"/>
            <a:ext cx="800100" cy="0"/>
          </a:xfrm>
          <a:prstGeom prst="straightConnector1">
            <a:avLst/>
          </a:prstGeom>
          <a:noFill/>
          <a:ln w="9525">
            <a:solidFill>
              <a:schemeClr val="tx1"/>
            </a:solidFill>
            <a:round/>
            <a:headEnd/>
            <a:tailEnd type="triangle" w="med" len="med"/>
          </a:ln>
        </p:spPr>
      </p:cxnSp>
      <p:cxnSp>
        <p:nvCxnSpPr>
          <p:cNvPr id="38968" name="AutoShape 136"/>
          <p:cNvCxnSpPr>
            <a:cxnSpLocks noChangeShapeType="1"/>
            <a:stCxn id="38956" idx="7"/>
            <a:endCxn id="38973" idx="1"/>
          </p:cNvCxnSpPr>
          <p:nvPr/>
        </p:nvCxnSpPr>
        <p:spPr bwMode="auto">
          <a:xfrm rot="5400000" flipV="1">
            <a:off x="3448050" y="3867150"/>
            <a:ext cx="15875" cy="2536825"/>
          </a:xfrm>
          <a:prstGeom prst="curvedConnector4">
            <a:avLst>
              <a:gd name="adj1" fmla="val -1580000"/>
              <a:gd name="adj2" fmla="val 50440"/>
            </a:avLst>
          </a:prstGeom>
          <a:noFill/>
          <a:ln w="9525">
            <a:solidFill>
              <a:schemeClr val="tx1"/>
            </a:solidFill>
            <a:round/>
            <a:headEnd/>
            <a:tailEnd type="triangle" w="med" len="med"/>
          </a:ln>
        </p:spPr>
      </p:cxnSp>
      <p:cxnSp>
        <p:nvCxnSpPr>
          <p:cNvPr id="38969" name="AutoShape 137"/>
          <p:cNvCxnSpPr>
            <a:cxnSpLocks noChangeShapeType="1"/>
            <a:stCxn id="38957" idx="7"/>
            <a:endCxn id="38973" idx="1"/>
          </p:cNvCxnSpPr>
          <p:nvPr/>
        </p:nvCxnSpPr>
        <p:spPr bwMode="auto">
          <a:xfrm rot="-5400000">
            <a:off x="4187825" y="5276850"/>
            <a:ext cx="669925" cy="403225"/>
          </a:xfrm>
          <a:prstGeom prst="curvedConnector2">
            <a:avLst/>
          </a:prstGeom>
          <a:noFill/>
          <a:ln w="9525">
            <a:solidFill>
              <a:schemeClr val="tx1"/>
            </a:solidFill>
            <a:round/>
            <a:headEnd/>
            <a:tailEnd type="triangle" w="med" len="med"/>
          </a:ln>
        </p:spPr>
      </p:cxnSp>
      <p:sp>
        <p:nvSpPr>
          <p:cNvPr id="38970" name="AutoShape 138"/>
          <p:cNvSpPr>
            <a:spLocks noChangeArrowheads="1"/>
          </p:cNvSpPr>
          <p:nvPr/>
        </p:nvSpPr>
        <p:spPr bwMode="auto">
          <a:xfrm>
            <a:off x="3200400" y="3733800"/>
            <a:ext cx="381000" cy="533400"/>
          </a:xfrm>
          <a:prstGeom prst="downArrow">
            <a:avLst>
              <a:gd name="adj1" fmla="val 50000"/>
              <a:gd name="adj2" fmla="val 35000"/>
            </a:avLst>
          </a:prstGeom>
          <a:solidFill>
            <a:schemeClr val="accent1"/>
          </a:solidFill>
          <a:ln w="9525">
            <a:solidFill>
              <a:schemeClr val="tx1"/>
            </a:solidFill>
            <a:miter lim="800000"/>
            <a:headEnd/>
            <a:tailEnd/>
          </a:ln>
        </p:spPr>
        <p:txBody>
          <a:bodyPr vert="eaVert" wrap="none" anchor="ctr"/>
          <a:lstStyle/>
          <a:p>
            <a:endParaRPr lang="ja-JP" alt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番号プレースホルダ 5"/>
          <p:cNvSpPr>
            <a:spLocks noGrp="1"/>
          </p:cNvSpPr>
          <p:nvPr>
            <p:ph type="sldNum" sz="quarter" idx="12"/>
          </p:nvPr>
        </p:nvSpPr>
        <p:spPr>
          <a:noFill/>
        </p:spPr>
        <p:txBody>
          <a:bodyPr/>
          <a:lstStyle/>
          <a:p>
            <a:fld id="{2915A09F-6323-42EC-BB8A-519CBFEC00EF}" type="slidenum">
              <a:rPr lang="en-US" altLang="ja-JP" smtClean="0"/>
              <a:pPr/>
              <a:t>34</a:t>
            </a:fld>
            <a:endParaRPr lang="en-US" altLang="ja-JP" smtClean="0"/>
          </a:p>
        </p:txBody>
      </p:sp>
      <p:sp>
        <p:nvSpPr>
          <p:cNvPr id="39939" name="Rectangle 2"/>
          <p:cNvSpPr>
            <a:spLocks noGrp="1" noChangeArrowheads="1"/>
          </p:cNvSpPr>
          <p:nvPr>
            <p:ph type="title"/>
          </p:nvPr>
        </p:nvSpPr>
        <p:spPr>
          <a:xfrm>
            <a:off x="609600" y="304800"/>
            <a:ext cx="7772400" cy="1143000"/>
          </a:xfrm>
        </p:spPr>
        <p:txBody>
          <a:bodyPr/>
          <a:lstStyle/>
          <a:p>
            <a:pPr eaLnBrk="1" hangingPunct="1"/>
            <a:r>
              <a:rPr lang="ja-JP" altLang="en-US" smtClean="0"/>
              <a:t>実現例</a:t>
            </a:r>
          </a:p>
        </p:txBody>
      </p:sp>
      <p:sp>
        <p:nvSpPr>
          <p:cNvPr id="39940" name="Text Box 3"/>
          <p:cNvSpPr txBox="1">
            <a:spLocks noChangeArrowheads="1"/>
          </p:cNvSpPr>
          <p:nvPr/>
        </p:nvSpPr>
        <p:spPr bwMode="auto">
          <a:xfrm>
            <a:off x="609600" y="1447800"/>
            <a:ext cx="8153400" cy="4483100"/>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a:t>
            </a:r>
            <a:r>
              <a:rPr lang="ja-JP" altLang="en-US">
                <a:latin typeface="Verdana" pitchFamily="34" charset="0"/>
              </a:rPr>
              <a:t>スタックからの</a:t>
            </a:r>
            <a:r>
              <a:rPr lang="en-US" altLang="ja-JP">
                <a:latin typeface="Verdana" pitchFamily="34" charset="0"/>
              </a:rPr>
              <a:t>pop()</a:t>
            </a:r>
            <a:r>
              <a:rPr lang="ja-JP" altLang="en-US">
                <a:latin typeface="Verdana" pitchFamily="34" charset="0"/>
              </a:rPr>
              <a:t>概略*</a:t>
            </a:r>
            <a:r>
              <a:rPr lang="en-US" altLang="ja-JP">
                <a:latin typeface="Verdana" pitchFamily="34" charset="0"/>
              </a:rPr>
              <a:t>/ </a:t>
            </a:r>
          </a:p>
          <a:p>
            <a:r>
              <a:rPr lang="en-US" altLang="ja-JP">
                <a:latin typeface="Verdana" pitchFamily="34" charset="0"/>
              </a:rPr>
              <a:t>double pop(Cell * head)</a:t>
            </a:r>
          </a:p>
          <a:p>
            <a:r>
              <a:rPr lang="en-US" altLang="ja-JP">
                <a:latin typeface="Verdana" pitchFamily="34" charset="0"/>
              </a:rPr>
              <a:t>{</a:t>
            </a:r>
          </a:p>
          <a:p>
            <a:r>
              <a:rPr lang="en-US" altLang="ja-JP">
                <a:latin typeface="Verdana" pitchFamily="34" charset="0"/>
              </a:rPr>
              <a:t>	Cell *old;</a:t>
            </a:r>
          </a:p>
          <a:p>
            <a:r>
              <a:rPr lang="en-US" altLang="ja-JP">
                <a:latin typeface="Verdana" pitchFamily="34" charset="0"/>
              </a:rPr>
              <a:t>	doulbe x;</a:t>
            </a:r>
          </a:p>
          <a:p>
            <a:r>
              <a:rPr lang="en-US" altLang="ja-JP">
                <a:latin typeface="Verdana" pitchFamily="34" charset="0"/>
              </a:rPr>
              <a:t>	if(head==NULL)return -1;/*</a:t>
            </a:r>
            <a:r>
              <a:rPr lang="ja-JP" altLang="en-US">
                <a:latin typeface="Verdana" pitchFamily="34" charset="0"/>
              </a:rPr>
              <a:t>アンダーフロー*</a:t>
            </a:r>
            <a:r>
              <a:rPr lang="en-US" altLang="ja-JP">
                <a:latin typeface="Verdana" pitchFamily="34" charset="0"/>
              </a:rPr>
              <a:t>/</a:t>
            </a:r>
          </a:p>
          <a:p>
            <a:r>
              <a:rPr lang="en-US" altLang="ja-JP">
                <a:latin typeface="Verdana" pitchFamily="34" charset="0"/>
              </a:rPr>
              <a:t>	old=head;</a:t>
            </a:r>
          </a:p>
          <a:p>
            <a:r>
              <a:rPr lang="en-US" altLang="ja-JP">
                <a:latin typeface="Verdana" pitchFamily="34" charset="0"/>
              </a:rPr>
              <a:t>	head=head-&gt;next;</a:t>
            </a:r>
          </a:p>
          <a:p>
            <a:r>
              <a:rPr lang="en-US" altLang="ja-JP">
                <a:latin typeface="Verdana" pitchFamily="34" charset="0"/>
              </a:rPr>
              <a:t>	x=old-&gt;data;</a:t>
            </a:r>
          </a:p>
          <a:p>
            <a:r>
              <a:rPr lang="en-US" altLang="ja-JP">
                <a:latin typeface="Verdana" pitchFamily="34" charset="0"/>
              </a:rPr>
              <a:t>	free(old);</a:t>
            </a:r>
          </a:p>
          <a:p>
            <a:r>
              <a:rPr lang="en-US" altLang="ja-JP">
                <a:latin typeface="Verdana" pitchFamily="34" charset="0"/>
              </a:rPr>
              <a:t>	retun x;</a:t>
            </a:r>
          </a:p>
          <a:p>
            <a:r>
              <a:rPr lang="en-US" altLang="ja-JP">
                <a:latin typeface="Verdana" pitchFamily="34" charset="0"/>
              </a:rPr>
              <a:t>}</a:t>
            </a:r>
            <a:r>
              <a:rPr lang="ja-JP" altLang="en-US">
                <a:latin typeface="Verdana" pitchFamily="34" charset="0"/>
              </a:rPr>
              <a: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番号プレースホルダ 4"/>
          <p:cNvSpPr>
            <a:spLocks noGrp="1"/>
          </p:cNvSpPr>
          <p:nvPr>
            <p:ph type="sldNum" sz="quarter" idx="12"/>
          </p:nvPr>
        </p:nvSpPr>
        <p:spPr>
          <a:noFill/>
        </p:spPr>
        <p:txBody>
          <a:bodyPr/>
          <a:lstStyle/>
          <a:p>
            <a:fld id="{2637FA85-383A-4AC4-A9D5-A5309C201168}" type="slidenum">
              <a:rPr lang="en-US" altLang="ja-JP" smtClean="0"/>
              <a:pPr/>
              <a:t>35</a:t>
            </a:fld>
            <a:endParaRPr lang="en-US" altLang="ja-JP" smtClean="0"/>
          </a:p>
        </p:txBody>
      </p:sp>
      <p:sp>
        <p:nvSpPr>
          <p:cNvPr id="40963" name="Rectangle 107"/>
          <p:cNvSpPr>
            <a:spLocks noChangeArrowheads="1"/>
          </p:cNvSpPr>
          <p:nvPr/>
        </p:nvSpPr>
        <p:spPr bwMode="auto">
          <a:xfrm>
            <a:off x="5919788" y="4191000"/>
            <a:ext cx="762000" cy="533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40964" name="Rectangle 87"/>
          <p:cNvSpPr>
            <a:spLocks noChangeArrowheads="1"/>
          </p:cNvSpPr>
          <p:nvPr/>
        </p:nvSpPr>
        <p:spPr bwMode="auto">
          <a:xfrm>
            <a:off x="3657600" y="4724400"/>
            <a:ext cx="762000" cy="533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40965" name="Rectangle 2"/>
          <p:cNvSpPr>
            <a:spLocks noGrp="1" noChangeArrowheads="1"/>
          </p:cNvSpPr>
          <p:nvPr>
            <p:ph type="title"/>
          </p:nvPr>
        </p:nvSpPr>
        <p:spPr/>
        <p:txBody>
          <a:bodyPr/>
          <a:lstStyle/>
          <a:p>
            <a:pPr eaLnBrk="1" hangingPunct="1"/>
            <a:r>
              <a:rPr lang="ja-JP" altLang="en-US" smtClean="0"/>
              <a:t>配列によるスタック</a:t>
            </a:r>
          </a:p>
        </p:txBody>
      </p:sp>
      <p:sp>
        <p:nvSpPr>
          <p:cNvPr id="40966" name="Text Box 3"/>
          <p:cNvSpPr txBox="1">
            <a:spLocks noChangeArrowheads="1"/>
          </p:cNvSpPr>
          <p:nvPr/>
        </p:nvSpPr>
        <p:spPr bwMode="auto">
          <a:xfrm>
            <a:off x="1295400" y="1676400"/>
            <a:ext cx="5499100" cy="457200"/>
          </a:xfrm>
          <a:prstGeom prst="rect">
            <a:avLst/>
          </a:prstGeom>
          <a:noFill/>
          <a:ln w="9525">
            <a:noFill/>
            <a:miter lim="800000"/>
            <a:headEnd/>
            <a:tailEnd/>
          </a:ln>
        </p:spPr>
        <p:txBody>
          <a:bodyPr wrap="none">
            <a:spAutoFit/>
          </a:bodyPr>
          <a:lstStyle/>
          <a:p>
            <a:r>
              <a:rPr lang="ja-JP" altLang="en-US"/>
              <a:t>配列でもスタックを実現することができる。</a:t>
            </a:r>
          </a:p>
        </p:txBody>
      </p:sp>
      <p:grpSp>
        <p:nvGrpSpPr>
          <p:cNvPr id="40967" name="Group 65"/>
          <p:cNvGrpSpPr>
            <a:grpSpLocks/>
          </p:cNvGrpSpPr>
          <p:nvPr/>
        </p:nvGrpSpPr>
        <p:grpSpPr bwMode="auto">
          <a:xfrm>
            <a:off x="1219200" y="2438400"/>
            <a:ext cx="1014413" cy="2819400"/>
            <a:chOff x="1104" y="1536"/>
            <a:chExt cx="639" cy="1776"/>
          </a:xfrm>
        </p:grpSpPr>
        <p:grpSp>
          <p:nvGrpSpPr>
            <p:cNvPr id="41025" name="Group 54"/>
            <p:cNvGrpSpPr>
              <a:grpSpLocks/>
            </p:cNvGrpSpPr>
            <p:nvPr/>
          </p:nvGrpSpPr>
          <p:grpSpPr bwMode="auto">
            <a:xfrm>
              <a:off x="1200" y="1968"/>
              <a:ext cx="480" cy="1344"/>
              <a:chOff x="816" y="1872"/>
              <a:chExt cx="480" cy="1344"/>
            </a:xfrm>
          </p:grpSpPr>
          <p:sp>
            <p:nvSpPr>
              <p:cNvPr id="41031" name="Rectangle 50"/>
              <p:cNvSpPr>
                <a:spLocks noChangeArrowheads="1"/>
              </p:cNvSpPr>
              <p:nvPr/>
            </p:nvSpPr>
            <p:spPr bwMode="auto">
              <a:xfrm>
                <a:off x="816" y="2208"/>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32" name="Rectangle 51"/>
              <p:cNvSpPr>
                <a:spLocks noChangeArrowheads="1"/>
              </p:cNvSpPr>
              <p:nvPr/>
            </p:nvSpPr>
            <p:spPr bwMode="auto">
              <a:xfrm>
                <a:off x="816" y="1872"/>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33" name="Rectangle 52"/>
              <p:cNvSpPr>
                <a:spLocks noChangeArrowheads="1"/>
              </p:cNvSpPr>
              <p:nvPr/>
            </p:nvSpPr>
            <p:spPr bwMode="auto">
              <a:xfrm>
                <a:off x="816" y="2880"/>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34" name="Rectangle 53"/>
              <p:cNvSpPr>
                <a:spLocks noChangeArrowheads="1"/>
              </p:cNvSpPr>
              <p:nvPr/>
            </p:nvSpPr>
            <p:spPr bwMode="auto">
              <a:xfrm>
                <a:off x="816" y="2544"/>
                <a:ext cx="480" cy="336"/>
              </a:xfrm>
              <a:prstGeom prst="rect">
                <a:avLst/>
              </a:prstGeom>
              <a:noFill/>
              <a:ln w="9525">
                <a:solidFill>
                  <a:schemeClr val="tx1"/>
                </a:solidFill>
                <a:miter lim="800000"/>
                <a:headEnd/>
                <a:tailEnd/>
              </a:ln>
            </p:spPr>
            <p:txBody>
              <a:bodyPr wrap="none" anchor="ctr"/>
              <a:lstStyle/>
              <a:p>
                <a:endParaRPr lang="ja-JP" altLang="en-US"/>
              </a:p>
            </p:txBody>
          </p:sp>
        </p:grpSp>
        <p:sp>
          <p:nvSpPr>
            <p:cNvPr id="41026" name="Rectangle 57"/>
            <p:cNvSpPr>
              <a:spLocks noChangeArrowheads="1"/>
            </p:cNvSpPr>
            <p:nvPr/>
          </p:nvSpPr>
          <p:spPr bwMode="auto">
            <a:xfrm>
              <a:off x="1200" y="1536"/>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27" name="Text Box 60"/>
            <p:cNvSpPr txBox="1">
              <a:spLocks noChangeArrowheads="1"/>
            </p:cNvSpPr>
            <p:nvPr/>
          </p:nvSpPr>
          <p:spPr bwMode="auto">
            <a:xfrm>
              <a:off x="1200" y="3024"/>
              <a:ext cx="479" cy="288"/>
            </a:xfrm>
            <a:prstGeom prst="rect">
              <a:avLst/>
            </a:prstGeom>
            <a:noFill/>
            <a:ln w="9525">
              <a:noFill/>
              <a:miter lim="800000"/>
              <a:headEnd/>
              <a:tailEnd/>
            </a:ln>
          </p:spPr>
          <p:txBody>
            <a:bodyPr wrap="none">
              <a:spAutoFit/>
            </a:bodyPr>
            <a:lstStyle/>
            <a:p>
              <a:r>
                <a:rPr lang="en-US" altLang="ja-JP"/>
                <a:t>A[0]</a:t>
              </a:r>
            </a:p>
          </p:txBody>
        </p:sp>
        <p:sp>
          <p:nvSpPr>
            <p:cNvPr id="41028" name="Text Box 62"/>
            <p:cNvSpPr txBox="1">
              <a:spLocks noChangeArrowheads="1"/>
            </p:cNvSpPr>
            <p:nvPr/>
          </p:nvSpPr>
          <p:spPr bwMode="auto">
            <a:xfrm>
              <a:off x="1104" y="1584"/>
              <a:ext cx="639" cy="288"/>
            </a:xfrm>
            <a:prstGeom prst="rect">
              <a:avLst/>
            </a:prstGeom>
            <a:noFill/>
            <a:ln w="9525">
              <a:noFill/>
              <a:miter lim="800000"/>
              <a:headEnd/>
              <a:tailEnd/>
            </a:ln>
          </p:spPr>
          <p:txBody>
            <a:bodyPr wrap="none">
              <a:spAutoFit/>
            </a:bodyPr>
            <a:lstStyle/>
            <a:p>
              <a:r>
                <a:rPr lang="en-US" altLang="ja-JP"/>
                <a:t>A[n-1]</a:t>
              </a:r>
            </a:p>
          </p:txBody>
        </p:sp>
        <p:sp>
          <p:nvSpPr>
            <p:cNvPr id="41029" name="AutoShape 63"/>
            <p:cNvSpPr>
              <a:spLocks noChangeArrowheads="1"/>
            </p:cNvSpPr>
            <p:nvPr/>
          </p:nvSpPr>
          <p:spPr bwMode="auto">
            <a:xfrm>
              <a:off x="1104" y="1872"/>
              <a:ext cx="624" cy="144"/>
            </a:xfrm>
            <a:prstGeom prst="wave">
              <a:avLst>
                <a:gd name="adj1" fmla="val 20644"/>
                <a:gd name="adj2" fmla="val 4949"/>
              </a:avLst>
            </a:prstGeom>
            <a:solidFill>
              <a:schemeClr val="bg1"/>
            </a:solidFill>
            <a:ln w="9525">
              <a:solidFill>
                <a:schemeClr val="tx1"/>
              </a:solidFill>
              <a:round/>
              <a:headEnd/>
              <a:tailEnd/>
            </a:ln>
          </p:spPr>
          <p:txBody>
            <a:bodyPr wrap="none" anchor="ctr"/>
            <a:lstStyle/>
            <a:p>
              <a:endParaRPr lang="ja-JP" altLang="en-US"/>
            </a:p>
          </p:txBody>
        </p:sp>
        <p:sp>
          <p:nvSpPr>
            <p:cNvPr id="41030" name="Text Box 64"/>
            <p:cNvSpPr txBox="1">
              <a:spLocks noChangeArrowheads="1"/>
            </p:cNvSpPr>
            <p:nvPr/>
          </p:nvSpPr>
          <p:spPr bwMode="auto">
            <a:xfrm>
              <a:off x="1200" y="2640"/>
              <a:ext cx="479" cy="288"/>
            </a:xfrm>
            <a:prstGeom prst="rect">
              <a:avLst/>
            </a:prstGeom>
            <a:noFill/>
            <a:ln w="9525">
              <a:noFill/>
              <a:miter lim="800000"/>
              <a:headEnd/>
              <a:tailEnd/>
            </a:ln>
          </p:spPr>
          <p:txBody>
            <a:bodyPr wrap="none">
              <a:spAutoFit/>
            </a:bodyPr>
            <a:lstStyle/>
            <a:p>
              <a:r>
                <a:rPr lang="en-US" altLang="ja-JP"/>
                <a:t>A[1]</a:t>
              </a:r>
            </a:p>
          </p:txBody>
        </p:sp>
      </p:grpSp>
      <p:grpSp>
        <p:nvGrpSpPr>
          <p:cNvPr id="40968" name="Group 66"/>
          <p:cNvGrpSpPr>
            <a:grpSpLocks/>
          </p:cNvGrpSpPr>
          <p:nvPr/>
        </p:nvGrpSpPr>
        <p:grpSpPr bwMode="auto">
          <a:xfrm>
            <a:off x="3481388" y="2438400"/>
            <a:ext cx="1014412" cy="2819400"/>
            <a:chOff x="1104" y="1536"/>
            <a:chExt cx="639" cy="1776"/>
          </a:xfrm>
        </p:grpSpPr>
        <p:grpSp>
          <p:nvGrpSpPr>
            <p:cNvPr id="41015" name="Group 67"/>
            <p:cNvGrpSpPr>
              <a:grpSpLocks/>
            </p:cNvGrpSpPr>
            <p:nvPr/>
          </p:nvGrpSpPr>
          <p:grpSpPr bwMode="auto">
            <a:xfrm>
              <a:off x="1200" y="1968"/>
              <a:ext cx="480" cy="1344"/>
              <a:chOff x="816" y="1872"/>
              <a:chExt cx="480" cy="1344"/>
            </a:xfrm>
          </p:grpSpPr>
          <p:sp>
            <p:nvSpPr>
              <p:cNvPr id="41021" name="Rectangle 68"/>
              <p:cNvSpPr>
                <a:spLocks noChangeArrowheads="1"/>
              </p:cNvSpPr>
              <p:nvPr/>
            </p:nvSpPr>
            <p:spPr bwMode="auto">
              <a:xfrm>
                <a:off x="816" y="2208"/>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22" name="Rectangle 69"/>
              <p:cNvSpPr>
                <a:spLocks noChangeArrowheads="1"/>
              </p:cNvSpPr>
              <p:nvPr/>
            </p:nvSpPr>
            <p:spPr bwMode="auto">
              <a:xfrm>
                <a:off x="816" y="1872"/>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23" name="Rectangle 70"/>
              <p:cNvSpPr>
                <a:spLocks noChangeArrowheads="1"/>
              </p:cNvSpPr>
              <p:nvPr/>
            </p:nvSpPr>
            <p:spPr bwMode="auto">
              <a:xfrm>
                <a:off x="816" y="2880"/>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24" name="Rectangle 71"/>
              <p:cNvSpPr>
                <a:spLocks noChangeArrowheads="1"/>
              </p:cNvSpPr>
              <p:nvPr/>
            </p:nvSpPr>
            <p:spPr bwMode="auto">
              <a:xfrm>
                <a:off x="816" y="2544"/>
                <a:ext cx="480" cy="336"/>
              </a:xfrm>
              <a:prstGeom prst="rect">
                <a:avLst/>
              </a:prstGeom>
              <a:noFill/>
              <a:ln w="9525">
                <a:solidFill>
                  <a:schemeClr val="tx1"/>
                </a:solidFill>
                <a:miter lim="800000"/>
                <a:headEnd/>
                <a:tailEnd/>
              </a:ln>
            </p:spPr>
            <p:txBody>
              <a:bodyPr wrap="none" anchor="ctr"/>
              <a:lstStyle/>
              <a:p>
                <a:endParaRPr lang="ja-JP" altLang="en-US"/>
              </a:p>
            </p:txBody>
          </p:sp>
        </p:grpSp>
        <p:sp>
          <p:nvSpPr>
            <p:cNvPr id="41016" name="Rectangle 72"/>
            <p:cNvSpPr>
              <a:spLocks noChangeArrowheads="1"/>
            </p:cNvSpPr>
            <p:nvPr/>
          </p:nvSpPr>
          <p:spPr bwMode="auto">
            <a:xfrm>
              <a:off x="1200" y="1536"/>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17" name="Text Box 73"/>
            <p:cNvSpPr txBox="1">
              <a:spLocks noChangeArrowheads="1"/>
            </p:cNvSpPr>
            <p:nvPr/>
          </p:nvSpPr>
          <p:spPr bwMode="auto">
            <a:xfrm>
              <a:off x="1200" y="3024"/>
              <a:ext cx="479" cy="288"/>
            </a:xfrm>
            <a:prstGeom prst="rect">
              <a:avLst/>
            </a:prstGeom>
            <a:noFill/>
            <a:ln w="9525">
              <a:noFill/>
              <a:miter lim="800000"/>
              <a:headEnd/>
              <a:tailEnd/>
            </a:ln>
          </p:spPr>
          <p:txBody>
            <a:bodyPr wrap="none">
              <a:spAutoFit/>
            </a:bodyPr>
            <a:lstStyle/>
            <a:p>
              <a:r>
                <a:rPr lang="en-US" altLang="ja-JP"/>
                <a:t>A[0]</a:t>
              </a:r>
            </a:p>
          </p:txBody>
        </p:sp>
        <p:sp>
          <p:nvSpPr>
            <p:cNvPr id="41018" name="Text Box 74"/>
            <p:cNvSpPr txBox="1">
              <a:spLocks noChangeArrowheads="1"/>
            </p:cNvSpPr>
            <p:nvPr/>
          </p:nvSpPr>
          <p:spPr bwMode="auto">
            <a:xfrm>
              <a:off x="1104" y="1584"/>
              <a:ext cx="639" cy="288"/>
            </a:xfrm>
            <a:prstGeom prst="rect">
              <a:avLst/>
            </a:prstGeom>
            <a:noFill/>
            <a:ln w="9525">
              <a:noFill/>
              <a:miter lim="800000"/>
              <a:headEnd/>
              <a:tailEnd/>
            </a:ln>
          </p:spPr>
          <p:txBody>
            <a:bodyPr wrap="none">
              <a:spAutoFit/>
            </a:bodyPr>
            <a:lstStyle/>
            <a:p>
              <a:r>
                <a:rPr lang="en-US" altLang="ja-JP"/>
                <a:t>A[n-1]</a:t>
              </a:r>
            </a:p>
          </p:txBody>
        </p:sp>
        <p:sp>
          <p:nvSpPr>
            <p:cNvPr id="41019" name="AutoShape 75"/>
            <p:cNvSpPr>
              <a:spLocks noChangeArrowheads="1"/>
            </p:cNvSpPr>
            <p:nvPr/>
          </p:nvSpPr>
          <p:spPr bwMode="auto">
            <a:xfrm>
              <a:off x="1104" y="1872"/>
              <a:ext cx="624" cy="144"/>
            </a:xfrm>
            <a:prstGeom prst="wave">
              <a:avLst>
                <a:gd name="adj1" fmla="val 20644"/>
                <a:gd name="adj2" fmla="val 4949"/>
              </a:avLst>
            </a:prstGeom>
            <a:solidFill>
              <a:schemeClr val="bg1"/>
            </a:solidFill>
            <a:ln w="9525">
              <a:solidFill>
                <a:schemeClr val="tx1"/>
              </a:solidFill>
              <a:round/>
              <a:headEnd/>
              <a:tailEnd/>
            </a:ln>
          </p:spPr>
          <p:txBody>
            <a:bodyPr wrap="none" anchor="ctr"/>
            <a:lstStyle/>
            <a:p>
              <a:endParaRPr lang="ja-JP" altLang="en-US"/>
            </a:p>
          </p:txBody>
        </p:sp>
        <p:sp>
          <p:nvSpPr>
            <p:cNvPr id="41020" name="Text Box 76"/>
            <p:cNvSpPr txBox="1">
              <a:spLocks noChangeArrowheads="1"/>
            </p:cNvSpPr>
            <p:nvPr/>
          </p:nvSpPr>
          <p:spPr bwMode="auto">
            <a:xfrm>
              <a:off x="1200" y="2640"/>
              <a:ext cx="479" cy="288"/>
            </a:xfrm>
            <a:prstGeom prst="rect">
              <a:avLst/>
            </a:prstGeom>
            <a:noFill/>
            <a:ln w="9525">
              <a:noFill/>
              <a:miter lim="800000"/>
              <a:headEnd/>
              <a:tailEnd/>
            </a:ln>
          </p:spPr>
          <p:txBody>
            <a:bodyPr wrap="none">
              <a:spAutoFit/>
            </a:bodyPr>
            <a:lstStyle/>
            <a:p>
              <a:r>
                <a:rPr lang="en-US" altLang="ja-JP"/>
                <a:t>A[1]</a:t>
              </a:r>
            </a:p>
          </p:txBody>
        </p:sp>
      </p:grpSp>
      <p:sp>
        <p:nvSpPr>
          <p:cNvPr id="40969" name="Line 77"/>
          <p:cNvSpPr>
            <a:spLocks noChangeShapeType="1"/>
          </p:cNvSpPr>
          <p:nvPr/>
        </p:nvSpPr>
        <p:spPr bwMode="auto">
          <a:xfrm>
            <a:off x="3100388" y="4724400"/>
            <a:ext cx="533400" cy="0"/>
          </a:xfrm>
          <a:prstGeom prst="line">
            <a:avLst/>
          </a:prstGeom>
          <a:noFill/>
          <a:ln w="38100">
            <a:solidFill>
              <a:srgbClr val="333399"/>
            </a:solidFill>
            <a:round/>
            <a:headEnd/>
            <a:tailEnd type="triangle" w="med" len="med"/>
          </a:ln>
        </p:spPr>
        <p:txBody>
          <a:bodyPr/>
          <a:lstStyle/>
          <a:p>
            <a:endParaRPr lang="ja-JP" altLang="en-US"/>
          </a:p>
        </p:txBody>
      </p:sp>
      <p:sp>
        <p:nvSpPr>
          <p:cNvPr id="40970" name="Line 78"/>
          <p:cNvSpPr>
            <a:spLocks noChangeShapeType="1"/>
          </p:cNvSpPr>
          <p:nvPr/>
        </p:nvSpPr>
        <p:spPr bwMode="auto">
          <a:xfrm>
            <a:off x="914400" y="5257800"/>
            <a:ext cx="533400" cy="0"/>
          </a:xfrm>
          <a:prstGeom prst="line">
            <a:avLst/>
          </a:prstGeom>
          <a:noFill/>
          <a:ln w="38100">
            <a:solidFill>
              <a:srgbClr val="333399"/>
            </a:solidFill>
            <a:round/>
            <a:headEnd/>
            <a:tailEnd type="triangle" w="med" len="med"/>
          </a:ln>
        </p:spPr>
        <p:txBody>
          <a:bodyPr/>
          <a:lstStyle/>
          <a:p>
            <a:endParaRPr lang="ja-JP" altLang="en-US"/>
          </a:p>
        </p:txBody>
      </p:sp>
      <p:sp>
        <p:nvSpPr>
          <p:cNvPr id="40971" name="AutoShape 79"/>
          <p:cNvSpPr>
            <a:spLocks noChangeArrowheads="1"/>
          </p:cNvSpPr>
          <p:nvPr/>
        </p:nvSpPr>
        <p:spPr bwMode="auto">
          <a:xfrm>
            <a:off x="2362200" y="2514600"/>
            <a:ext cx="762000" cy="381000"/>
          </a:xfrm>
          <a:prstGeom prst="rightArrow">
            <a:avLst>
              <a:gd name="adj1" fmla="val 50000"/>
              <a:gd name="adj2" fmla="val 50000"/>
            </a:avLst>
          </a:prstGeom>
          <a:solidFill>
            <a:schemeClr val="accent1"/>
          </a:solidFill>
          <a:ln w="9525">
            <a:solidFill>
              <a:schemeClr val="tx1"/>
            </a:solidFill>
            <a:miter lim="800000"/>
            <a:headEnd/>
            <a:tailEnd/>
          </a:ln>
        </p:spPr>
        <p:txBody>
          <a:bodyPr wrap="none" anchor="ctr"/>
          <a:lstStyle/>
          <a:p>
            <a:endParaRPr lang="ja-JP" altLang="en-US"/>
          </a:p>
        </p:txBody>
      </p:sp>
      <p:sp>
        <p:nvSpPr>
          <p:cNvPr id="40972" name="Rectangle 81"/>
          <p:cNvSpPr>
            <a:spLocks noChangeArrowheads="1"/>
          </p:cNvSpPr>
          <p:nvPr/>
        </p:nvSpPr>
        <p:spPr bwMode="auto">
          <a:xfrm>
            <a:off x="152400" y="4953000"/>
            <a:ext cx="685800" cy="533400"/>
          </a:xfrm>
          <a:prstGeom prst="rect">
            <a:avLst/>
          </a:prstGeom>
          <a:noFill/>
          <a:ln w="9525">
            <a:solidFill>
              <a:srgbClr val="99FFCC"/>
            </a:solidFill>
            <a:miter lim="800000"/>
            <a:headEnd/>
            <a:tailEnd/>
          </a:ln>
          <a:scene3d>
            <a:camera prst="legacyObliqueTopRight">
              <a:rot lat="17099995" lon="0" rev="0"/>
            </a:camera>
            <a:lightRig rig="legacyFlat3" dir="b"/>
          </a:scene3d>
          <a:sp3d extrusionH="430200" prstMaterial="legacyMatte">
            <a:bevelT w="13500" h="13500" prst="angle"/>
            <a:bevelB w="13500" h="13500" prst="angle"/>
            <a:extrusionClr>
              <a:srgbClr val="99FFCC"/>
            </a:extrusionClr>
          </a:sp3d>
        </p:spPr>
        <p:txBody>
          <a:bodyPr wrap="none" anchor="ctr">
            <a:flatTx/>
          </a:bodyPr>
          <a:lstStyle/>
          <a:p>
            <a:endParaRPr lang="ja-JP" altLang="en-US"/>
          </a:p>
        </p:txBody>
      </p:sp>
      <p:sp>
        <p:nvSpPr>
          <p:cNvPr id="40973" name="Text Box 82"/>
          <p:cNvSpPr txBox="1">
            <a:spLocks noChangeArrowheads="1"/>
          </p:cNvSpPr>
          <p:nvPr/>
        </p:nvSpPr>
        <p:spPr bwMode="auto">
          <a:xfrm>
            <a:off x="76200" y="5410200"/>
            <a:ext cx="681038" cy="457200"/>
          </a:xfrm>
          <a:prstGeom prst="rect">
            <a:avLst/>
          </a:prstGeom>
          <a:noFill/>
          <a:ln w="9525">
            <a:noFill/>
            <a:miter lim="800000"/>
            <a:headEnd/>
            <a:tailEnd/>
          </a:ln>
        </p:spPr>
        <p:txBody>
          <a:bodyPr wrap="none">
            <a:spAutoFit/>
          </a:bodyPr>
          <a:lstStyle/>
          <a:p>
            <a:r>
              <a:rPr lang="en-US" altLang="ja-JP">
                <a:solidFill>
                  <a:schemeClr val="accent2"/>
                </a:solidFill>
                <a:latin typeface="Verdana" pitchFamily="34" charset="0"/>
              </a:rPr>
              <a:t>top</a:t>
            </a:r>
          </a:p>
        </p:txBody>
      </p:sp>
      <p:sp>
        <p:nvSpPr>
          <p:cNvPr id="40974" name="Text Box 83"/>
          <p:cNvSpPr txBox="1">
            <a:spLocks noChangeArrowheads="1"/>
          </p:cNvSpPr>
          <p:nvPr/>
        </p:nvSpPr>
        <p:spPr bwMode="auto">
          <a:xfrm>
            <a:off x="304800" y="4800600"/>
            <a:ext cx="515938" cy="457200"/>
          </a:xfrm>
          <a:prstGeom prst="rect">
            <a:avLst/>
          </a:prstGeom>
          <a:noFill/>
          <a:ln w="9525">
            <a:noFill/>
            <a:miter lim="800000"/>
            <a:headEnd/>
            <a:tailEnd/>
          </a:ln>
        </p:spPr>
        <p:txBody>
          <a:bodyPr wrap="none">
            <a:spAutoFit/>
          </a:bodyPr>
          <a:lstStyle/>
          <a:p>
            <a:r>
              <a:rPr lang="en-US" altLang="ja-JP">
                <a:solidFill>
                  <a:srgbClr val="000000"/>
                </a:solidFill>
                <a:latin typeface="Verdana" pitchFamily="34" charset="0"/>
              </a:rPr>
              <a:t>-1</a:t>
            </a:r>
          </a:p>
        </p:txBody>
      </p:sp>
      <p:sp>
        <p:nvSpPr>
          <p:cNvPr id="40975" name="Rectangle 84"/>
          <p:cNvSpPr>
            <a:spLocks noChangeArrowheads="1"/>
          </p:cNvSpPr>
          <p:nvPr/>
        </p:nvSpPr>
        <p:spPr bwMode="auto">
          <a:xfrm>
            <a:off x="2438400" y="4495800"/>
            <a:ext cx="685800" cy="533400"/>
          </a:xfrm>
          <a:prstGeom prst="rect">
            <a:avLst/>
          </a:prstGeom>
          <a:noFill/>
          <a:ln w="9525">
            <a:solidFill>
              <a:srgbClr val="99FFCC"/>
            </a:solidFill>
            <a:miter lim="800000"/>
            <a:headEnd/>
            <a:tailEnd/>
          </a:ln>
          <a:scene3d>
            <a:camera prst="legacyObliqueTopRight">
              <a:rot lat="17099995" lon="0" rev="0"/>
            </a:camera>
            <a:lightRig rig="legacyFlat3" dir="b"/>
          </a:scene3d>
          <a:sp3d extrusionH="430200" prstMaterial="legacyMatte">
            <a:bevelT w="13500" h="13500" prst="angle"/>
            <a:bevelB w="13500" h="13500" prst="angle"/>
            <a:extrusionClr>
              <a:srgbClr val="99FFCC"/>
            </a:extrusionClr>
          </a:sp3d>
        </p:spPr>
        <p:txBody>
          <a:bodyPr wrap="none" anchor="ctr">
            <a:flatTx/>
          </a:bodyPr>
          <a:lstStyle/>
          <a:p>
            <a:endParaRPr lang="ja-JP" altLang="en-US"/>
          </a:p>
        </p:txBody>
      </p:sp>
      <p:sp>
        <p:nvSpPr>
          <p:cNvPr id="40976" name="Text Box 85"/>
          <p:cNvSpPr txBox="1">
            <a:spLocks noChangeArrowheads="1"/>
          </p:cNvSpPr>
          <p:nvPr/>
        </p:nvSpPr>
        <p:spPr bwMode="auto">
          <a:xfrm>
            <a:off x="2362200" y="4953000"/>
            <a:ext cx="681038" cy="457200"/>
          </a:xfrm>
          <a:prstGeom prst="rect">
            <a:avLst/>
          </a:prstGeom>
          <a:noFill/>
          <a:ln w="9525">
            <a:noFill/>
            <a:miter lim="800000"/>
            <a:headEnd/>
            <a:tailEnd/>
          </a:ln>
        </p:spPr>
        <p:txBody>
          <a:bodyPr wrap="none">
            <a:spAutoFit/>
          </a:bodyPr>
          <a:lstStyle/>
          <a:p>
            <a:r>
              <a:rPr lang="en-US" altLang="ja-JP">
                <a:solidFill>
                  <a:schemeClr val="accent2"/>
                </a:solidFill>
                <a:latin typeface="Verdana" pitchFamily="34" charset="0"/>
              </a:rPr>
              <a:t>top</a:t>
            </a:r>
          </a:p>
        </p:txBody>
      </p:sp>
      <p:sp>
        <p:nvSpPr>
          <p:cNvPr id="40977" name="Text Box 86"/>
          <p:cNvSpPr txBox="1">
            <a:spLocks noChangeArrowheads="1"/>
          </p:cNvSpPr>
          <p:nvPr/>
        </p:nvSpPr>
        <p:spPr bwMode="auto">
          <a:xfrm>
            <a:off x="2590800" y="4343400"/>
            <a:ext cx="377825" cy="457200"/>
          </a:xfrm>
          <a:prstGeom prst="rect">
            <a:avLst/>
          </a:prstGeom>
          <a:noFill/>
          <a:ln w="9525">
            <a:noFill/>
            <a:miter lim="800000"/>
            <a:headEnd/>
            <a:tailEnd/>
          </a:ln>
        </p:spPr>
        <p:txBody>
          <a:bodyPr wrap="none">
            <a:spAutoFit/>
          </a:bodyPr>
          <a:lstStyle/>
          <a:p>
            <a:r>
              <a:rPr lang="en-US" altLang="ja-JP">
                <a:solidFill>
                  <a:srgbClr val="000000"/>
                </a:solidFill>
                <a:latin typeface="Verdana" pitchFamily="34" charset="0"/>
              </a:rPr>
              <a:t>0</a:t>
            </a:r>
          </a:p>
        </p:txBody>
      </p:sp>
      <p:sp>
        <p:nvSpPr>
          <p:cNvPr id="40978" name="Text Box 88"/>
          <p:cNvSpPr txBox="1">
            <a:spLocks noChangeArrowheads="1"/>
          </p:cNvSpPr>
          <p:nvPr/>
        </p:nvSpPr>
        <p:spPr bwMode="auto">
          <a:xfrm>
            <a:off x="2057400" y="3200400"/>
            <a:ext cx="1377950" cy="457200"/>
          </a:xfrm>
          <a:prstGeom prst="rect">
            <a:avLst/>
          </a:prstGeom>
          <a:noFill/>
          <a:ln w="9525">
            <a:noFill/>
            <a:miter lim="800000"/>
            <a:headEnd/>
            <a:tailEnd/>
          </a:ln>
        </p:spPr>
        <p:txBody>
          <a:bodyPr wrap="none">
            <a:spAutoFit/>
          </a:bodyPr>
          <a:lstStyle/>
          <a:p>
            <a:r>
              <a:rPr lang="en-US" altLang="ja-JP">
                <a:latin typeface="Verdana" pitchFamily="34" charset="0"/>
              </a:rPr>
              <a:t>push(x)</a:t>
            </a:r>
          </a:p>
        </p:txBody>
      </p:sp>
      <p:sp>
        <p:nvSpPr>
          <p:cNvPr id="40979" name="Rectangle 89"/>
          <p:cNvSpPr>
            <a:spLocks noChangeArrowheads="1"/>
          </p:cNvSpPr>
          <p:nvPr/>
        </p:nvSpPr>
        <p:spPr bwMode="auto">
          <a:xfrm>
            <a:off x="5919788" y="4724400"/>
            <a:ext cx="762000" cy="533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grpSp>
        <p:nvGrpSpPr>
          <p:cNvPr id="40980" name="Group 90"/>
          <p:cNvGrpSpPr>
            <a:grpSpLocks/>
          </p:cNvGrpSpPr>
          <p:nvPr/>
        </p:nvGrpSpPr>
        <p:grpSpPr bwMode="auto">
          <a:xfrm>
            <a:off x="5767388" y="2438400"/>
            <a:ext cx="1014412" cy="2819400"/>
            <a:chOff x="1104" y="1536"/>
            <a:chExt cx="639" cy="1776"/>
          </a:xfrm>
        </p:grpSpPr>
        <p:grpSp>
          <p:nvGrpSpPr>
            <p:cNvPr id="41005" name="Group 91"/>
            <p:cNvGrpSpPr>
              <a:grpSpLocks/>
            </p:cNvGrpSpPr>
            <p:nvPr/>
          </p:nvGrpSpPr>
          <p:grpSpPr bwMode="auto">
            <a:xfrm>
              <a:off x="1200" y="1968"/>
              <a:ext cx="480" cy="1344"/>
              <a:chOff x="816" y="1872"/>
              <a:chExt cx="480" cy="1344"/>
            </a:xfrm>
          </p:grpSpPr>
          <p:sp>
            <p:nvSpPr>
              <p:cNvPr id="41011" name="Rectangle 92"/>
              <p:cNvSpPr>
                <a:spLocks noChangeArrowheads="1"/>
              </p:cNvSpPr>
              <p:nvPr/>
            </p:nvSpPr>
            <p:spPr bwMode="auto">
              <a:xfrm>
                <a:off x="816" y="2208"/>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12" name="Rectangle 93"/>
              <p:cNvSpPr>
                <a:spLocks noChangeArrowheads="1"/>
              </p:cNvSpPr>
              <p:nvPr/>
            </p:nvSpPr>
            <p:spPr bwMode="auto">
              <a:xfrm>
                <a:off x="816" y="1872"/>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13" name="Rectangle 94"/>
              <p:cNvSpPr>
                <a:spLocks noChangeArrowheads="1"/>
              </p:cNvSpPr>
              <p:nvPr/>
            </p:nvSpPr>
            <p:spPr bwMode="auto">
              <a:xfrm>
                <a:off x="816" y="2880"/>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14" name="Rectangle 95"/>
              <p:cNvSpPr>
                <a:spLocks noChangeArrowheads="1"/>
              </p:cNvSpPr>
              <p:nvPr/>
            </p:nvSpPr>
            <p:spPr bwMode="auto">
              <a:xfrm>
                <a:off x="816" y="2544"/>
                <a:ext cx="480" cy="336"/>
              </a:xfrm>
              <a:prstGeom prst="rect">
                <a:avLst/>
              </a:prstGeom>
              <a:noFill/>
              <a:ln w="9525">
                <a:solidFill>
                  <a:schemeClr val="tx1"/>
                </a:solidFill>
                <a:miter lim="800000"/>
                <a:headEnd/>
                <a:tailEnd/>
              </a:ln>
            </p:spPr>
            <p:txBody>
              <a:bodyPr wrap="none" anchor="ctr"/>
              <a:lstStyle/>
              <a:p>
                <a:endParaRPr lang="ja-JP" altLang="en-US"/>
              </a:p>
            </p:txBody>
          </p:sp>
        </p:grpSp>
        <p:sp>
          <p:nvSpPr>
            <p:cNvPr id="41006" name="Rectangle 96"/>
            <p:cNvSpPr>
              <a:spLocks noChangeArrowheads="1"/>
            </p:cNvSpPr>
            <p:nvPr/>
          </p:nvSpPr>
          <p:spPr bwMode="auto">
            <a:xfrm>
              <a:off x="1200" y="1536"/>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07" name="Text Box 97"/>
            <p:cNvSpPr txBox="1">
              <a:spLocks noChangeArrowheads="1"/>
            </p:cNvSpPr>
            <p:nvPr/>
          </p:nvSpPr>
          <p:spPr bwMode="auto">
            <a:xfrm>
              <a:off x="1200" y="3024"/>
              <a:ext cx="479" cy="288"/>
            </a:xfrm>
            <a:prstGeom prst="rect">
              <a:avLst/>
            </a:prstGeom>
            <a:noFill/>
            <a:ln w="9525">
              <a:noFill/>
              <a:miter lim="800000"/>
              <a:headEnd/>
              <a:tailEnd/>
            </a:ln>
          </p:spPr>
          <p:txBody>
            <a:bodyPr wrap="none">
              <a:spAutoFit/>
            </a:bodyPr>
            <a:lstStyle/>
            <a:p>
              <a:r>
                <a:rPr lang="en-US" altLang="ja-JP"/>
                <a:t>A[0]</a:t>
              </a:r>
            </a:p>
          </p:txBody>
        </p:sp>
        <p:sp>
          <p:nvSpPr>
            <p:cNvPr id="41008" name="Text Box 98"/>
            <p:cNvSpPr txBox="1">
              <a:spLocks noChangeArrowheads="1"/>
            </p:cNvSpPr>
            <p:nvPr/>
          </p:nvSpPr>
          <p:spPr bwMode="auto">
            <a:xfrm>
              <a:off x="1104" y="1584"/>
              <a:ext cx="639" cy="288"/>
            </a:xfrm>
            <a:prstGeom prst="rect">
              <a:avLst/>
            </a:prstGeom>
            <a:noFill/>
            <a:ln w="9525">
              <a:noFill/>
              <a:miter lim="800000"/>
              <a:headEnd/>
              <a:tailEnd/>
            </a:ln>
          </p:spPr>
          <p:txBody>
            <a:bodyPr wrap="none">
              <a:spAutoFit/>
            </a:bodyPr>
            <a:lstStyle/>
            <a:p>
              <a:r>
                <a:rPr lang="en-US" altLang="ja-JP"/>
                <a:t>A[n-1]</a:t>
              </a:r>
            </a:p>
          </p:txBody>
        </p:sp>
        <p:sp>
          <p:nvSpPr>
            <p:cNvPr id="41009" name="AutoShape 99"/>
            <p:cNvSpPr>
              <a:spLocks noChangeArrowheads="1"/>
            </p:cNvSpPr>
            <p:nvPr/>
          </p:nvSpPr>
          <p:spPr bwMode="auto">
            <a:xfrm>
              <a:off x="1104" y="1872"/>
              <a:ext cx="624" cy="144"/>
            </a:xfrm>
            <a:prstGeom prst="wave">
              <a:avLst>
                <a:gd name="adj1" fmla="val 20644"/>
                <a:gd name="adj2" fmla="val 4949"/>
              </a:avLst>
            </a:prstGeom>
            <a:solidFill>
              <a:schemeClr val="bg1"/>
            </a:solidFill>
            <a:ln w="9525">
              <a:solidFill>
                <a:schemeClr val="tx1"/>
              </a:solidFill>
              <a:round/>
              <a:headEnd/>
              <a:tailEnd/>
            </a:ln>
          </p:spPr>
          <p:txBody>
            <a:bodyPr wrap="none" anchor="ctr"/>
            <a:lstStyle/>
            <a:p>
              <a:endParaRPr lang="ja-JP" altLang="en-US"/>
            </a:p>
          </p:txBody>
        </p:sp>
        <p:sp>
          <p:nvSpPr>
            <p:cNvPr id="41010" name="Text Box 100"/>
            <p:cNvSpPr txBox="1">
              <a:spLocks noChangeArrowheads="1"/>
            </p:cNvSpPr>
            <p:nvPr/>
          </p:nvSpPr>
          <p:spPr bwMode="auto">
            <a:xfrm>
              <a:off x="1200" y="2640"/>
              <a:ext cx="479" cy="288"/>
            </a:xfrm>
            <a:prstGeom prst="rect">
              <a:avLst/>
            </a:prstGeom>
            <a:noFill/>
            <a:ln w="9525">
              <a:noFill/>
              <a:miter lim="800000"/>
              <a:headEnd/>
              <a:tailEnd/>
            </a:ln>
          </p:spPr>
          <p:txBody>
            <a:bodyPr wrap="none">
              <a:spAutoFit/>
            </a:bodyPr>
            <a:lstStyle/>
            <a:p>
              <a:r>
                <a:rPr lang="en-US" altLang="ja-JP"/>
                <a:t>A[1]</a:t>
              </a:r>
            </a:p>
          </p:txBody>
        </p:sp>
      </p:grpSp>
      <p:sp>
        <p:nvSpPr>
          <p:cNvPr id="40981" name="Line 101"/>
          <p:cNvSpPr>
            <a:spLocks noChangeShapeType="1"/>
          </p:cNvSpPr>
          <p:nvPr/>
        </p:nvSpPr>
        <p:spPr bwMode="auto">
          <a:xfrm>
            <a:off x="5462588" y="4191000"/>
            <a:ext cx="533400" cy="0"/>
          </a:xfrm>
          <a:prstGeom prst="line">
            <a:avLst/>
          </a:prstGeom>
          <a:noFill/>
          <a:ln w="38100">
            <a:solidFill>
              <a:srgbClr val="333399"/>
            </a:solidFill>
            <a:round/>
            <a:headEnd/>
            <a:tailEnd type="triangle" w="med" len="med"/>
          </a:ln>
        </p:spPr>
        <p:txBody>
          <a:bodyPr/>
          <a:lstStyle/>
          <a:p>
            <a:endParaRPr lang="ja-JP" altLang="en-US"/>
          </a:p>
        </p:txBody>
      </p:sp>
      <p:sp>
        <p:nvSpPr>
          <p:cNvPr id="40982" name="AutoShape 102"/>
          <p:cNvSpPr>
            <a:spLocks noChangeArrowheads="1"/>
          </p:cNvSpPr>
          <p:nvPr/>
        </p:nvSpPr>
        <p:spPr bwMode="auto">
          <a:xfrm>
            <a:off x="4548188" y="2590800"/>
            <a:ext cx="762000" cy="381000"/>
          </a:xfrm>
          <a:prstGeom prst="rightArrow">
            <a:avLst>
              <a:gd name="adj1" fmla="val 50000"/>
              <a:gd name="adj2" fmla="val 50000"/>
            </a:avLst>
          </a:prstGeom>
          <a:solidFill>
            <a:schemeClr val="accent1"/>
          </a:solidFill>
          <a:ln w="9525">
            <a:solidFill>
              <a:schemeClr val="tx1"/>
            </a:solidFill>
            <a:miter lim="800000"/>
            <a:headEnd/>
            <a:tailEnd/>
          </a:ln>
        </p:spPr>
        <p:txBody>
          <a:bodyPr wrap="none" anchor="ctr"/>
          <a:lstStyle/>
          <a:p>
            <a:endParaRPr lang="ja-JP" altLang="en-US"/>
          </a:p>
        </p:txBody>
      </p:sp>
      <p:sp>
        <p:nvSpPr>
          <p:cNvPr id="40983" name="Rectangle 103"/>
          <p:cNvSpPr>
            <a:spLocks noChangeArrowheads="1"/>
          </p:cNvSpPr>
          <p:nvPr/>
        </p:nvSpPr>
        <p:spPr bwMode="auto">
          <a:xfrm>
            <a:off x="4724400" y="4038600"/>
            <a:ext cx="685800" cy="533400"/>
          </a:xfrm>
          <a:prstGeom prst="rect">
            <a:avLst/>
          </a:prstGeom>
          <a:noFill/>
          <a:ln w="9525">
            <a:solidFill>
              <a:srgbClr val="99FFCC"/>
            </a:solidFill>
            <a:miter lim="800000"/>
            <a:headEnd/>
            <a:tailEnd/>
          </a:ln>
          <a:scene3d>
            <a:camera prst="legacyObliqueTopRight">
              <a:rot lat="17099995" lon="0" rev="0"/>
            </a:camera>
            <a:lightRig rig="legacyFlat3" dir="b"/>
          </a:scene3d>
          <a:sp3d extrusionH="430200" prstMaterial="legacyMatte">
            <a:bevelT w="13500" h="13500" prst="angle"/>
            <a:bevelB w="13500" h="13500" prst="angle"/>
            <a:extrusionClr>
              <a:srgbClr val="99FFCC"/>
            </a:extrusionClr>
          </a:sp3d>
        </p:spPr>
        <p:txBody>
          <a:bodyPr wrap="none" anchor="ctr">
            <a:flatTx/>
          </a:bodyPr>
          <a:lstStyle/>
          <a:p>
            <a:endParaRPr lang="ja-JP" altLang="en-US"/>
          </a:p>
        </p:txBody>
      </p:sp>
      <p:sp>
        <p:nvSpPr>
          <p:cNvPr id="40984" name="Text Box 104"/>
          <p:cNvSpPr txBox="1">
            <a:spLocks noChangeArrowheads="1"/>
          </p:cNvSpPr>
          <p:nvPr/>
        </p:nvSpPr>
        <p:spPr bwMode="auto">
          <a:xfrm>
            <a:off x="4648200" y="4495800"/>
            <a:ext cx="681038" cy="457200"/>
          </a:xfrm>
          <a:prstGeom prst="rect">
            <a:avLst/>
          </a:prstGeom>
          <a:noFill/>
          <a:ln w="9525">
            <a:noFill/>
            <a:miter lim="800000"/>
            <a:headEnd/>
            <a:tailEnd/>
          </a:ln>
        </p:spPr>
        <p:txBody>
          <a:bodyPr wrap="none">
            <a:spAutoFit/>
          </a:bodyPr>
          <a:lstStyle/>
          <a:p>
            <a:r>
              <a:rPr lang="en-US" altLang="ja-JP">
                <a:solidFill>
                  <a:schemeClr val="accent2"/>
                </a:solidFill>
                <a:latin typeface="Verdana" pitchFamily="34" charset="0"/>
              </a:rPr>
              <a:t>top</a:t>
            </a:r>
          </a:p>
        </p:txBody>
      </p:sp>
      <p:sp>
        <p:nvSpPr>
          <p:cNvPr id="40985" name="Text Box 105"/>
          <p:cNvSpPr txBox="1">
            <a:spLocks noChangeArrowheads="1"/>
          </p:cNvSpPr>
          <p:nvPr/>
        </p:nvSpPr>
        <p:spPr bwMode="auto">
          <a:xfrm>
            <a:off x="4876800" y="3886200"/>
            <a:ext cx="377825" cy="457200"/>
          </a:xfrm>
          <a:prstGeom prst="rect">
            <a:avLst/>
          </a:prstGeom>
          <a:noFill/>
          <a:ln w="9525">
            <a:noFill/>
            <a:miter lim="800000"/>
            <a:headEnd/>
            <a:tailEnd/>
          </a:ln>
        </p:spPr>
        <p:txBody>
          <a:bodyPr wrap="none">
            <a:spAutoFit/>
          </a:bodyPr>
          <a:lstStyle/>
          <a:p>
            <a:r>
              <a:rPr lang="en-US" altLang="ja-JP">
                <a:solidFill>
                  <a:srgbClr val="000000"/>
                </a:solidFill>
                <a:latin typeface="Verdana" pitchFamily="34" charset="0"/>
              </a:rPr>
              <a:t>1</a:t>
            </a:r>
          </a:p>
        </p:txBody>
      </p:sp>
      <p:sp>
        <p:nvSpPr>
          <p:cNvPr id="40986" name="Text Box 106"/>
          <p:cNvSpPr txBox="1">
            <a:spLocks noChangeArrowheads="1"/>
          </p:cNvSpPr>
          <p:nvPr/>
        </p:nvSpPr>
        <p:spPr bwMode="auto">
          <a:xfrm>
            <a:off x="4343400" y="3200400"/>
            <a:ext cx="1377950" cy="457200"/>
          </a:xfrm>
          <a:prstGeom prst="rect">
            <a:avLst/>
          </a:prstGeom>
          <a:noFill/>
          <a:ln w="9525">
            <a:noFill/>
            <a:miter lim="800000"/>
            <a:headEnd/>
            <a:tailEnd/>
          </a:ln>
        </p:spPr>
        <p:txBody>
          <a:bodyPr wrap="none">
            <a:spAutoFit/>
          </a:bodyPr>
          <a:lstStyle/>
          <a:p>
            <a:r>
              <a:rPr lang="en-US" altLang="ja-JP">
                <a:latin typeface="Verdana" pitchFamily="34" charset="0"/>
              </a:rPr>
              <a:t>push(x)</a:t>
            </a:r>
          </a:p>
        </p:txBody>
      </p:sp>
      <p:sp>
        <p:nvSpPr>
          <p:cNvPr id="40987" name="Rectangle 110"/>
          <p:cNvSpPr>
            <a:spLocks noChangeArrowheads="1"/>
          </p:cNvSpPr>
          <p:nvPr/>
        </p:nvSpPr>
        <p:spPr bwMode="auto">
          <a:xfrm>
            <a:off x="8281988" y="4876800"/>
            <a:ext cx="762000" cy="533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grpSp>
        <p:nvGrpSpPr>
          <p:cNvPr id="40988" name="Group 111"/>
          <p:cNvGrpSpPr>
            <a:grpSpLocks/>
          </p:cNvGrpSpPr>
          <p:nvPr/>
        </p:nvGrpSpPr>
        <p:grpSpPr bwMode="auto">
          <a:xfrm>
            <a:off x="8129588" y="2590800"/>
            <a:ext cx="1014412" cy="2819400"/>
            <a:chOff x="1104" y="1536"/>
            <a:chExt cx="639" cy="1776"/>
          </a:xfrm>
        </p:grpSpPr>
        <p:grpSp>
          <p:nvGrpSpPr>
            <p:cNvPr id="40995" name="Group 112"/>
            <p:cNvGrpSpPr>
              <a:grpSpLocks/>
            </p:cNvGrpSpPr>
            <p:nvPr/>
          </p:nvGrpSpPr>
          <p:grpSpPr bwMode="auto">
            <a:xfrm>
              <a:off x="1200" y="1968"/>
              <a:ext cx="480" cy="1344"/>
              <a:chOff x="816" y="1872"/>
              <a:chExt cx="480" cy="1344"/>
            </a:xfrm>
          </p:grpSpPr>
          <p:sp>
            <p:nvSpPr>
              <p:cNvPr id="41001" name="Rectangle 113"/>
              <p:cNvSpPr>
                <a:spLocks noChangeArrowheads="1"/>
              </p:cNvSpPr>
              <p:nvPr/>
            </p:nvSpPr>
            <p:spPr bwMode="auto">
              <a:xfrm>
                <a:off x="816" y="2208"/>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02" name="Rectangle 114"/>
              <p:cNvSpPr>
                <a:spLocks noChangeArrowheads="1"/>
              </p:cNvSpPr>
              <p:nvPr/>
            </p:nvSpPr>
            <p:spPr bwMode="auto">
              <a:xfrm>
                <a:off x="816" y="1872"/>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03" name="Rectangle 115"/>
              <p:cNvSpPr>
                <a:spLocks noChangeArrowheads="1"/>
              </p:cNvSpPr>
              <p:nvPr/>
            </p:nvSpPr>
            <p:spPr bwMode="auto">
              <a:xfrm>
                <a:off x="816" y="2880"/>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04" name="Rectangle 116"/>
              <p:cNvSpPr>
                <a:spLocks noChangeArrowheads="1"/>
              </p:cNvSpPr>
              <p:nvPr/>
            </p:nvSpPr>
            <p:spPr bwMode="auto">
              <a:xfrm>
                <a:off x="816" y="2544"/>
                <a:ext cx="480" cy="336"/>
              </a:xfrm>
              <a:prstGeom prst="rect">
                <a:avLst/>
              </a:prstGeom>
              <a:noFill/>
              <a:ln w="9525">
                <a:solidFill>
                  <a:schemeClr val="tx1"/>
                </a:solidFill>
                <a:miter lim="800000"/>
                <a:headEnd/>
                <a:tailEnd/>
              </a:ln>
            </p:spPr>
            <p:txBody>
              <a:bodyPr wrap="none" anchor="ctr"/>
              <a:lstStyle/>
              <a:p>
                <a:endParaRPr lang="ja-JP" altLang="en-US"/>
              </a:p>
            </p:txBody>
          </p:sp>
        </p:grpSp>
        <p:sp>
          <p:nvSpPr>
            <p:cNvPr id="40996" name="Rectangle 117"/>
            <p:cNvSpPr>
              <a:spLocks noChangeArrowheads="1"/>
            </p:cNvSpPr>
            <p:nvPr/>
          </p:nvSpPr>
          <p:spPr bwMode="auto">
            <a:xfrm>
              <a:off x="1200" y="1536"/>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0997" name="Text Box 118"/>
            <p:cNvSpPr txBox="1">
              <a:spLocks noChangeArrowheads="1"/>
            </p:cNvSpPr>
            <p:nvPr/>
          </p:nvSpPr>
          <p:spPr bwMode="auto">
            <a:xfrm>
              <a:off x="1200" y="3024"/>
              <a:ext cx="479" cy="288"/>
            </a:xfrm>
            <a:prstGeom prst="rect">
              <a:avLst/>
            </a:prstGeom>
            <a:noFill/>
            <a:ln w="9525">
              <a:noFill/>
              <a:miter lim="800000"/>
              <a:headEnd/>
              <a:tailEnd/>
            </a:ln>
          </p:spPr>
          <p:txBody>
            <a:bodyPr wrap="none">
              <a:spAutoFit/>
            </a:bodyPr>
            <a:lstStyle/>
            <a:p>
              <a:r>
                <a:rPr lang="en-US" altLang="ja-JP"/>
                <a:t>A[0]</a:t>
              </a:r>
            </a:p>
          </p:txBody>
        </p:sp>
        <p:sp>
          <p:nvSpPr>
            <p:cNvPr id="40998" name="Text Box 119"/>
            <p:cNvSpPr txBox="1">
              <a:spLocks noChangeArrowheads="1"/>
            </p:cNvSpPr>
            <p:nvPr/>
          </p:nvSpPr>
          <p:spPr bwMode="auto">
            <a:xfrm>
              <a:off x="1104" y="1584"/>
              <a:ext cx="639" cy="288"/>
            </a:xfrm>
            <a:prstGeom prst="rect">
              <a:avLst/>
            </a:prstGeom>
            <a:noFill/>
            <a:ln w="9525">
              <a:noFill/>
              <a:miter lim="800000"/>
              <a:headEnd/>
              <a:tailEnd/>
            </a:ln>
          </p:spPr>
          <p:txBody>
            <a:bodyPr wrap="none">
              <a:spAutoFit/>
            </a:bodyPr>
            <a:lstStyle/>
            <a:p>
              <a:r>
                <a:rPr lang="en-US" altLang="ja-JP"/>
                <a:t>A[n-1]</a:t>
              </a:r>
            </a:p>
          </p:txBody>
        </p:sp>
        <p:sp>
          <p:nvSpPr>
            <p:cNvPr id="40999" name="AutoShape 120"/>
            <p:cNvSpPr>
              <a:spLocks noChangeArrowheads="1"/>
            </p:cNvSpPr>
            <p:nvPr/>
          </p:nvSpPr>
          <p:spPr bwMode="auto">
            <a:xfrm>
              <a:off x="1104" y="1872"/>
              <a:ext cx="624" cy="144"/>
            </a:xfrm>
            <a:prstGeom prst="wave">
              <a:avLst>
                <a:gd name="adj1" fmla="val 20644"/>
                <a:gd name="adj2" fmla="val 4949"/>
              </a:avLst>
            </a:prstGeom>
            <a:solidFill>
              <a:schemeClr val="bg1"/>
            </a:solidFill>
            <a:ln w="9525">
              <a:solidFill>
                <a:schemeClr val="tx1"/>
              </a:solidFill>
              <a:round/>
              <a:headEnd/>
              <a:tailEnd/>
            </a:ln>
          </p:spPr>
          <p:txBody>
            <a:bodyPr wrap="none" anchor="ctr"/>
            <a:lstStyle/>
            <a:p>
              <a:endParaRPr lang="ja-JP" altLang="en-US"/>
            </a:p>
          </p:txBody>
        </p:sp>
        <p:sp>
          <p:nvSpPr>
            <p:cNvPr id="41000" name="Text Box 121"/>
            <p:cNvSpPr txBox="1">
              <a:spLocks noChangeArrowheads="1"/>
            </p:cNvSpPr>
            <p:nvPr/>
          </p:nvSpPr>
          <p:spPr bwMode="auto">
            <a:xfrm>
              <a:off x="1200" y="2640"/>
              <a:ext cx="479" cy="288"/>
            </a:xfrm>
            <a:prstGeom prst="rect">
              <a:avLst/>
            </a:prstGeom>
            <a:noFill/>
            <a:ln w="9525">
              <a:noFill/>
              <a:miter lim="800000"/>
              <a:headEnd/>
              <a:tailEnd/>
            </a:ln>
          </p:spPr>
          <p:txBody>
            <a:bodyPr wrap="none">
              <a:spAutoFit/>
            </a:bodyPr>
            <a:lstStyle/>
            <a:p>
              <a:r>
                <a:rPr lang="en-US" altLang="ja-JP"/>
                <a:t>A[1]</a:t>
              </a:r>
            </a:p>
          </p:txBody>
        </p:sp>
      </p:grpSp>
      <p:sp>
        <p:nvSpPr>
          <p:cNvPr id="40989" name="Line 122"/>
          <p:cNvSpPr>
            <a:spLocks noChangeShapeType="1"/>
          </p:cNvSpPr>
          <p:nvPr/>
        </p:nvSpPr>
        <p:spPr bwMode="auto">
          <a:xfrm>
            <a:off x="7772400" y="4876800"/>
            <a:ext cx="533400" cy="0"/>
          </a:xfrm>
          <a:prstGeom prst="line">
            <a:avLst/>
          </a:prstGeom>
          <a:noFill/>
          <a:ln w="38100">
            <a:solidFill>
              <a:srgbClr val="333399"/>
            </a:solidFill>
            <a:round/>
            <a:headEnd/>
            <a:tailEnd type="triangle" w="med" len="med"/>
          </a:ln>
        </p:spPr>
        <p:txBody>
          <a:bodyPr/>
          <a:lstStyle/>
          <a:p>
            <a:endParaRPr lang="ja-JP" altLang="en-US"/>
          </a:p>
        </p:txBody>
      </p:sp>
      <p:sp>
        <p:nvSpPr>
          <p:cNvPr id="40990" name="AutoShape 123"/>
          <p:cNvSpPr>
            <a:spLocks noChangeArrowheads="1"/>
          </p:cNvSpPr>
          <p:nvPr/>
        </p:nvSpPr>
        <p:spPr bwMode="auto">
          <a:xfrm>
            <a:off x="6910388" y="2743200"/>
            <a:ext cx="762000" cy="381000"/>
          </a:xfrm>
          <a:prstGeom prst="rightArrow">
            <a:avLst>
              <a:gd name="adj1" fmla="val 50000"/>
              <a:gd name="adj2" fmla="val 50000"/>
            </a:avLst>
          </a:prstGeom>
          <a:solidFill>
            <a:schemeClr val="accent1"/>
          </a:solidFill>
          <a:ln w="9525">
            <a:solidFill>
              <a:schemeClr val="tx1"/>
            </a:solidFill>
            <a:miter lim="800000"/>
            <a:headEnd/>
            <a:tailEnd/>
          </a:ln>
        </p:spPr>
        <p:txBody>
          <a:bodyPr wrap="none" anchor="ctr"/>
          <a:lstStyle/>
          <a:p>
            <a:endParaRPr lang="ja-JP" altLang="en-US"/>
          </a:p>
        </p:txBody>
      </p:sp>
      <p:sp>
        <p:nvSpPr>
          <p:cNvPr id="40991" name="Rectangle 124"/>
          <p:cNvSpPr>
            <a:spLocks noChangeArrowheads="1"/>
          </p:cNvSpPr>
          <p:nvPr/>
        </p:nvSpPr>
        <p:spPr bwMode="auto">
          <a:xfrm>
            <a:off x="7086600" y="4724400"/>
            <a:ext cx="685800" cy="533400"/>
          </a:xfrm>
          <a:prstGeom prst="rect">
            <a:avLst/>
          </a:prstGeom>
          <a:noFill/>
          <a:ln w="9525">
            <a:solidFill>
              <a:srgbClr val="99FFCC"/>
            </a:solidFill>
            <a:miter lim="800000"/>
            <a:headEnd/>
            <a:tailEnd/>
          </a:ln>
          <a:scene3d>
            <a:camera prst="legacyObliqueTopRight">
              <a:rot lat="17099995" lon="0" rev="0"/>
            </a:camera>
            <a:lightRig rig="legacyFlat3" dir="b"/>
          </a:scene3d>
          <a:sp3d extrusionH="430200" prstMaterial="legacyMatte">
            <a:bevelT w="13500" h="13500" prst="angle"/>
            <a:bevelB w="13500" h="13500" prst="angle"/>
            <a:extrusionClr>
              <a:srgbClr val="99FFCC"/>
            </a:extrusionClr>
          </a:sp3d>
        </p:spPr>
        <p:txBody>
          <a:bodyPr wrap="none" anchor="ctr">
            <a:flatTx/>
          </a:bodyPr>
          <a:lstStyle/>
          <a:p>
            <a:endParaRPr lang="ja-JP" altLang="en-US"/>
          </a:p>
        </p:txBody>
      </p:sp>
      <p:sp>
        <p:nvSpPr>
          <p:cNvPr id="40992" name="Text Box 125"/>
          <p:cNvSpPr txBox="1">
            <a:spLocks noChangeArrowheads="1"/>
          </p:cNvSpPr>
          <p:nvPr/>
        </p:nvSpPr>
        <p:spPr bwMode="auto">
          <a:xfrm>
            <a:off x="7010400" y="5181600"/>
            <a:ext cx="681038" cy="457200"/>
          </a:xfrm>
          <a:prstGeom prst="rect">
            <a:avLst/>
          </a:prstGeom>
          <a:noFill/>
          <a:ln w="9525">
            <a:noFill/>
            <a:miter lim="800000"/>
            <a:headEnd/>
            <a:tailEnd/>
          </a:ln>
        </p:spPr>
        <p:txBody>
          <a:bodyPr wrap="none">
            <a:spAutoFit/>
          </a:bodyPr>
          <a:lstStyle/>
          <a:p>
            <a:r>
              <a:rPr lang="en-US" altLang="ja-JP">
                <a:solidFill>
                  <a:schemeClr val="accent2"/>
                </a:solidFill>
                <a:latin typeface="Verdana" pitchFamily="34" charset="0"/>
              </a:rPr>
              <a:t>top</a:t>
            </a:r>
          </a:p>
        </p:txBody>
      </p:sp>
      <p:sp>
        <p:nvSpPr>
          <p:cNvPr id="40993" name="Text Box 126"/>
          <p:cNvSpPr txBox="1">
            <a:spLocks noChangeArrowheads="1"/>
          </p:cNvSpPr>
          <p:nvPr/>
        </p:nvSpPr>
        <p:spPr bwMode="auto">
          <a:xfrm>
            <a:off x="7239000" y="4572000"/>
            <a:ext cx="377825" cy="457200"/>
          </a:xfrm>
          <a:prstGeom prst="rect">
            <a:avLst/>
          </a:prstGeom>
          <a:noFill/>
          <a:ln w="9525">
            <a:noFill/>
            <a:miter lim="800000"/>
            <a:headEnd/>
            <a:tailEnd/>
          </a:ln>
        </p:spPr>
        <p:txBody>
          <a:bodyPr wrap="none">
            <a:spAutoFit/>
          </a:bodyPr>
          <a:lstStyle/>
          <a:p>
            <a:r>
              <a:rPr lang="en-US" altLang="ja-JP">
                <a:solidFill>
                  <a:srgbClr val="000000"/>
                </a:solidFill>
                <a:latin typeface="Verdana" pitchFamily="34" charset="0"/>
              </a:rPr>
              <a:t>0</a:t>
            </a:r>
          </a:p>
        </p:txBody>
      </p:sp>
      <p:sp>
        <p:nvSpPr>
          <p:cNvPr id="40994" name="Text Box 127"/>
          <p:cNvSpPr txBox="1">
            <a:spLocks noChangeArrowheads="1"/>
          </p:cNvSpPr>
          <p:nvPr/>
        </p:nvSpPr>
        <p:spPr bwMode="auto">
          <a:xfrm>
            <a:off x="6705600" y="3352800"/>
            <a:ext cx="1027113" cy="457200"/>
          </a:xfrm>
          <a:prstGeom prst="rect">
            <a:avLst/>
          </a:prstGeom>
          <a:noFill/>
          <a:ln w="9525">
            <a:noFill/>
            <a:miter lim="800000"/>
            <a:headEnd/>
            <a:tailEnd/>
          </a:ln>
        </p:spPr>
        <p:txBody>
          <a:bodyPr wrap="none">
            <a:spAutoFit/>
          </a:bodyPr>
          <a:lstStyle/>
          <a:p>
            <a:r>
              <a:rPr lang="en-US" altLang="ja-JP">
                <a:latin typeface="Verdana" pitchFamily="34" charset="0"/>
              </a:rPr>
              <a:t>pop()</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番号プレースホルダ 5"/>
          <p:cNvSpPr>
            <a:spLocks noGrp="1"/>
          </p:cNvSpPr>
          <p:nvPr>
            <p:ph type="sldNum" sz="quarter" idx="12"/>
          </p:nvPr>
        </p:nvSpPr>
        <p:spPr>
          <a:noFill/>
        </p:spPr>
        <p:txBody>
          <a:bodyPr/>
          <a:lstStyle/>
          <a:p>
            <a:fld id="{1BC9A70A-110D-47BA-98BA-F872C38E7C62}" type="slidenum">
              <a:rPr lang="en-US" altLang="ja-JP" smtClean="0"/>
              <a:pPr/>
              <a:t>36</a:t>
            </a:fld>
            <a:endParaRPr lang="en-US" altLang="ja-JP" smtClean="0"/>
          </a:p>
        </p:txBody>
      </p:sp>
      <p:sp>
        <p:nvSpPr>
          <p:cNvPr id="41987" name="Rectangle 2"/>
          <p:cNvSpPr>
            <a:spLocks noGrp="1" noChangeArrowheads="1"/>
          </p:cNvSpPr>
          <p:nvPr>
            <p:ph type="title"/>
          </p:nvPr>
        </p:nvSpPr>
        <p:spPr>
          <a:xfrm>
            <a:off x="609600" y="0"/>
            <a:ext cx="7772400" cy="1143000"/>
          </a:xfrm>
        </p:spPr>
        <p:txBody>
          <a:bodyPr/>
          <a:lstStyle/>
          <a:p>
            <a:pPr eaLnBrk="1" hangingPunct="1"/>
            <a:r>
              <a:rPr lang="ja-JP" altLang="en-US" smtClean="0"/>
              <a:t>実現例</a:t>
            </a:r>
          </a:p>
        </p:txBody>
      </p:sp>
      <p:sp>
        <p:nvSpPr>
          <p:cNvPr id="41988" name="Text Box 3"/>
          <p:cNvSpPr txBox="1">
            <a:spLocks noChangeArrowheads="1"/>
          </p:cNvSpPr>
          <p:nvPr/>
        </p:nvSpPr>
        <p:spPr bwMode="auto">
          <a:xfrm>
            <a:off x="533400" y="914400"/>
            <a:ext cx="7620000" cy="5283200"/>
          </a:xfrm>
          <a:prstGeom prst="rect">
            <a:avLst/>
          </a:prstGeom>
          <a:solidFill>
            <a:srgbClr val="EAEAEA"/>
          </a:solidFill>
          <a:ln w="9525">
            <a:solidFill>
              <a:schemeClr val="tx1"/>
            </a:solidFill>
            <a:miter lim="800000"/>
            <a:headEnd/>
            <a:tailEnd/>
          </a:ln>
        </p:spPr>
        <p:txBody>
          <a:bodyPr>
            <a:spAutoFit/>
          </a:bodyPr>
          <a:lstStyle/>
          <a:p>
            <a:r>
              <a:rPr lang="en-US" altLang="ja-JP" sz="2000">
                <a:latin typeface="Verdana" pitchFamily="34" charset="0"/>
              </a:rPr>
              <a:t>/*</a:t>
            </a:r>
            <a:r>
              <a:rPr lang="ja-JP" altLang="en-US" sz="2000">
                <a:latin typeface="Verdana" pitchFamily="34" charset="0"/>
              </a:rPr>
              <a:t>配列でのスタック（概略）*</a:t>
            </a:r>
            <a:r>
              <a:rPr lang="en-US" altLang="ja-JP" sz="2000">
                <a:latin typeface="Verdana" pitchFamily="34" charset="0"/>
              </a:rPr>
              <a:t>/ </a:t>
            </a:r>
          </a:p>
          <a:p>
            <a:r>
              <a:rPr lang="en-US" altLang="ja-JP" sz="2000">
                <a:latin typeface="Verdana" pitchFamily="34" charset="0"/>
              </a:rPr>
              <a:t>int Top;</a:t>
            </a:r>
          </a:p>
          <a:p>
            <a:r>
              <a:rPr lang="en-US" altLang="ja-JP" sz="2000">
                <a:latin typeface="Verdana" pitchFamily="34" charset="0"/>
              </a:rPr>
              <a:t>doulbe Stack[100];</a:t>
            </a:r>
          </a:p>
          <a:p>
            <a:r>
              <a:rPr lang="en-US" altLang="ja-JP" sz="2000">
                <a:latin typeface="Verdana" pitchFamily="34" charset="0"/>
              </a:rPr>
              <a:t>void push(double x){</a:t>
            </a:r>
          </a:p>
          <a:p>
            <a:r>
              <a:rPr lang="en-US" altLang="ja-JP" sz="2000">
                <a:latin typeface="Verdana" pitchFamily="34" charset="0"/>
              </a:rPr>
              <a:t>	Top++;</a:t>
            </a:r>
          </a:p>
          <a:p>
            <a:r>
              <a:rPr lang="en-US" altLang="ja-JP" sz="2000">
                <a:latin typeface="Verdana" pitchFamily="34" charset="0"/>
              </a:rPr>
              <a:t>	if(Top&gt;=100)return;/*</a:t>
            </a:r>
            <a:r>
              <a:rPr lang="ja-JP" altLang="en-US" sz="2000">
                <a:latin typeface="Verdana" pitchFamily="34" charset="0"/>
              </a:rPr>
              <a:t>オーバーフロー*</a:t>
            </a:r>
            <a:r>
              <a:rPr lang="en-US" altLang="ja-JP" sz="2000">
                <a:latin typeface="Verdana" pitchFamily="34" charset="0"/>
              </a:rPr>
              <a:t>/</a:t>
            </a:r>
          </a:p>
          <a:p>
            <a:r>
              <a:rPr lang="en-US" altLang="ja-JP" sz="2000">
                <a:latin typeface="Verdana" pitchFamily="34" charset="0"/>
              </a:rPr>
              <a:t>	Stack[Top]=x;</a:t>
            </a:r>
          </a:p>
          <a:p>
            <a:r>
              <a:rPr lang="en-US" altLang="ja-JP" sz="2000">
                <a:latin typeface="Verdana" pitchFamily="34" charset="0"/>
              </a:rPr>
              <a:t>	retun;</a:t>
            </a:r>
          </a:p>
          <a:p>
            <a:r>
              <a:rPr lang="en-US" altLang="ja-JP" sz="2000">
                <a:latin typeface="Verdana" pitchFamily="34" charset="0"/>
              </a:rPr>
              <a:t>}</a:t>
            </a:r>
            <a:r>
              <a:rPr lang="ja-JP" altLang="en-US" sz="2000">
                <a:latin typeface="Verdana" pitchFamily="34" charset="0"/>
              </a:rPr>
              <a:t>；</a:t>
            </a:r>
          </a:p>
          <a:p>
            <a:endParaRPr lang="ja-JP" altLang="en-US" sz="2000">
              <a:latin typeface="Verdana" pitchFamily="34" charset="0"/>
            </a:endParaRPr>
          </a:p>
          <a:p>
            <a:r>
              <a:rPr lang="en-US" altLang="ja-JP" sz="2000">
                <a:latin typeface="Verdana" pitchFamily="34" charset="0"/>
              </a:rPr>
              <a:t>doulbe pop(void){</a:t>
            </a:r>
          </a:p>
          <a:p>
            <a:r>
              <a:rPr lang="en-US" altLang="ja-JP" sz="2000">
                <a:latin typeface="Verdana" pitchFamily="34" charset="0"/>
              </a:rPr>
              <a:t>	double x;</a:t>
            </a:r>
          </a:p>
          <a:p>
            <a:r>
              <a:rPr lang="en-US" altLang="ja-JP" sz="2000">
                <a:latin typeface="Verdana" pitchFamily="34" charset="0"/>
              </a:rPr>
              <a:t>	if(Top&lt;0)return -1;/*</a:t>
            </a:r>
            <a:r>
              <a:rPr lang="ja-JP" altLang="en-US" sz="2000">
                <a:latin typeface="Verdana" pitchFamily="34" charset="0"/>
              </a:rPr>
              <a:t>アンダーフロー*</a:t>
            </a:r>
            <a:r>
              <a:rPr lang="en-US" altLang="ja-JP" sz="2000">
                <a:latin typeface="Verdana" pitchFamily="34" charset="0"/>
              </a:rPr>
              <a:t>/</a:t>
            </a:r>
          </a:p>
          <a:p>
            <a:r>
              <a:rPr lang="en-US" altLang="ja-JP" sz="2000">
                <a:latin typeface="Verdana" pitchFamily="34" charset="0"/>
              </a:rPr>
              <a:t>	x=Stack[Top];</a:t>
            </a:r>
          </a:p>
          <a:p>
            <a:r>
              <a:rPr lang="en-US" altLang="ja-JP" sz="2000">
                <a:latin typeface="Verdana" pitchFamily="34" charset="0"/>
              </a:rPr>
              <a:t>	Top--;</a:t>
            </a:r>
          </a:p>
          <a:p>
            <a:r>
              <a:rPr lang="en-US" altLang="ja-JP" sz="2000">
                <a:latin typeface="Verdana" pitchFamily="34" charset="0"/>
              </a:rPr>
              <a:t>	return x;</a:t>
            </a:r>
          </a:p>
          <a:p>
            <a:r>
              <a:rPr lang="en-US" altLang="ja-JP" sz="2000">
                <a:latin typeface="Verdana" pitchFamily="34" charset="0"/>
              </a:rPr>
              <a:t>}</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1" name="スライド番号プレースホルダ 5"/>
          <p:cNvSpPr>
            <a:spLocks noGrp="1"/>
          </p:cNvSpPr>
          <p:nvPr>
            <p:ph type="sldNum" sz="quarter" idx="12"/>
          </p:nvPr>
        </p:nvSpPr>
        <p:spPr>
          <a:noFill/>
        </p:spPr>
        <p:txBody>
          <a:bodyPr/>
          <a:lstStyle/>
          <a:p>
            <a:fld id="{F3A43692-EEC1-48D9-AB61-86149F10A857}" type="slidenum">
              <a:rPr lang="en-US" altLang="ja-JP" smtClean="0"/>
              <a:pPr/>
              <a:t>37</a:t>
            </a:fld>
            <a:endParaRPr lang="en-US" altLang="ja-JP" smtClean="0"/>
          </a:p>
        </p:txBody>
      </p:sp>
      <p:sp>
        <p:nvSpPr>
          <p:cNvPr id="6152" name="Rectangle 2"/>
          <p:cNvSpPr>
            <a:spLocks noGrp="1" noChangeArrowheads="1"/>
          </p:cNvSpPr>
          <p:nvPr>
            <p:ph type="title"/>
          </p:nvPr>
        </p:nvSpPr>
        <p:spPr>
          <a:xfrm>
            <a:off x="609600" y="304800"/>
            <a:ext cx="7772400" cy="1143000"/>
          </a:xfrm>
        </p:spPr>
        <p:txBody>
          <a:bodyPr/>
          <a:lstStyle/>
          <a:p>
            <a:pPr eaLnBrk="1" hangingPunct="1"/>
            <a:r>
              <a:rPr lang="ja-JP" altLang="en-US" smtClean="0"/>
              <a:t>スタック操作の計算量</a:t>
            </a:r>
          </a:p>
        </p:txBody>
      </p:sp>
      <p:graphicFrame>
        <p:nvGraphicFramePr>
          <p:cNvPr id="302110" name="Group 30"/>
          <p:cNvGraphicFramePr>
            <a:graphicFrameLocks noGrp="1"/>
          </p:cNvGraphicFramePr>
          <p:nvPr/>
        </p:nvGraphicFramePr>
        <p:xfrm>
          <a:off x="914400" y="1397000"/>
          <a:ext cx="7315200" cy="3726688"/>
        </p:xfrm>
        <a:graphic>
          <a:graphicData uri="http://schemas.openxmlformats.org/drawingml/2006/table">
            <a:tbl>
              <a:tblPr/>
              <a:tblGrid>
                <a:gridCol w="2438400"/>
                <a:gridCol w="2438400"/>
                <a:gridCol w="2438400"/>
              </a:tblGrid>
              <a:tr h="812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連結リスト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配列</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55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push</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a:t>
                      </a:r>
                      <a:r>
                        <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rPr>
                        <a:t>先頭への要素挿入</a:t>
                      </a: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55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Pop</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rPr>
                        <a:t>（先頭要素の削除と取得）</a:t>
                      </a:r>
                      <a:endPar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6146" name="Object 2"/>
          <p:cNvGraphicFramePr>
            <a:graphicFrameLocks noChangeAspect="1"/>
          </p:cNvGraphicFramePr>
          <p:nvPr/>
        </p:nvGraphicFramePr>
        <p:xfrm>
          <a:off x="3733800" y="2362200"/>
          <a:ext cx="1066800" cy="711200"/>
        </p:xfrm>
        <a:graphic>
          <a:graphicData uri="http://schemas.openxmlformats.org/presentationml/2006/ole">
            <p:oleObj spid="_x0000_s6146" name="Equation" r:id="rId3" imgW="304560" imgH="203040" progId="Equation.DSMT4">
              <p:embed/>
            </p:oleObj>
          </a:graphicData>
        </a:graphic>
      </p:graphicFrame>
      <p:graphicFrame>
        <p:nvGraphicFramePr>
          <p:cNvPr id="6147" name="Object 3"/>
          <p:cNvGraphicFramePr>
            <a:graphicFrameLocks noChangeAspect="1"/>
          </p:cNvGraphicFramePr>
          <p:nvPr/>
        </p:nvGraphicFramePr>
        <p:xfrm>
          <a:off x="6286500" y="4000500"/>
          <a:ext cx="1066800" cy="711200"/>
        </p:xfrm>
        <a:graphic>
          <a:graphicData uri="http://schemas.openxmlformats.org/presentationml/2006/ole">
            <p:oleObj spid="_x0000_s6147" name="Equation" r:id="rId4" imgW="304560" imgH="203040" progId="Equation.DSMT4">
              <p:embed/>
            </p:oleObj>
          </a:graphicData>
        </a:graphic>
      </p:graphicFrame>
      <p:graphicFrame>
        <p:nvGraphicFramePr>
          <p:cNvPr id="6148" name="Object 6"/>
          <p:cNvGraphicFramePr>
            <a:graphicFrameLocks noChangeAspect="1"/>
          </p:cNvGraphicFramePr>
          <p:nvPr/>
        </p:nvGraphicFramePr>
        <p:xfrm>
          <a:off x="6172200" y="2438400"/>
          <a:ext cx="1066800" cy="711200"/>
        </p:xfrm>
        <a:graphic>
          <a:graphicData uri="http://schemas.openxmlformats.org/presentationml/2006/ole">
            <p:oleObj spid="_x0000_s6148" name="Equation" r:id="rId5" imgW="304560" imgH="203040" progId="Equation.DSMT4">
              <p:embed/>
            </p:oleObj>
          </a:graphicData>
        </a:graphic>
      </p:graphicFrame>
      <p:graphicFrame>
        <p:nvGraphicFramePr>
          <p:cNvPr id="6149" name="Object 9"/>
          <p:cNvGraphicFramePr>
            <a:graphicFrameLocks noChangeAspect="1"/>
          </p:cNvGraphicFramePr>
          <p:nvPr/>
        </p:nvGraphicFramePr>
        <p:xfrm>
          <a:off x="2971800" y="5521325"/>
          <a:ext cx="527050" cy="479425"/>
        </p:xfrm>
        <a:graphic>
          <a:graphicData uri="http://schemas.openxmlformats.org/presentationml/2006/ole">
            <p:oleObj spid="_x0000_s6149" name="Equation" r:id="rId6" imgW="139680" imgH="126720" progId="Equation.DSMT4">
              <p:embed/>
            </p:oleObj>
          </a:graphicData>
        </a:graphic>
      </p:graphicFrame>
      <p:sp>
        <p:nvSpPr>
          <p:cNvPr id="6171" name="Text Box 39"/>
          <p:cNvSpPr txBox="1">
            <a:spLocks noChangeArrowheads="1"/>
          </p:cNvSpPr>
          <p:nvPr/>
        </p:nvSpPr>
        <p:spPr bwMode="auto">
          <a:xfrm>
            <a:off x="3429000" y="5445125"/>
            <a:ext cx="1462088" cy="457200"/>
          </a:xfrm>
          <a:prstGeom prst="rect">
            <a:avLst/>
          </a:prstGeom>
          <a:noFill/>
          <a:ln w="9525">
            <a:noFill/>
            <a:miter lim="800000"/>
            <a:headEnd/>
            <a:tailEnd/>
          </a:ln>
        </p:spPr>
        <p:txBody>
          <a:bodyPr wrap="none">
            <a:spAutoFit/>
          </a:bodyPr>
          <a:lstStyle/>
          <a:p>
            <a:r>
              <a:rPr lang="ja-JP" altLang="en-US"/>
              <a:t>：データ数</a:t>
            </a:r>
          </a:p>
        </p:txBody>
      </p:sp>
      <p:graphicFrame>
        <p:nvGraphicFramePr>
          <p:cNvPr id="6150" name="Object 10"/>
          <p:cNvGraphicFramePr>
            <a:graphicFrameLocks noChangeAspect="1"/>
          </p:cNvGraphicFramePr>
          <p:nvPr/>
        </p:nvGraphicFramePr>
        <p:xfrm>
          <a:off x="3786188" y="4214813"/>
          <a:ext cx="1066800" cy="711200"/>
        </p:xfrm>
        <a:graphic>
          <a:graphicData uri="http://schemas.openxmlformats.org/presentationml/2006/ole">
            <p:oleObj spid="_x0000_s6150" name="Equation" r:id="rId7" imgW="304560" imgH="203040" progId="Equation.DSMT4">
              <p:embed/>
            </p:oleObj>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スライド番号プレースホルダ 5"/>
          <p:cNvSpPr>
            <a:spLocks noGrp="1"/>
          </p:cNvSpPr>
          <p:nvPr>
            <p:ph type="sldNum" sz="quarter" idx="12"/>
          </p:nvPr>
        </p:nvSpPr>
        <p:spPr>
          <a:noFill/>
        </p:spPr>
        <p:txBody>
          <a:bodyPr/>
          <a:lstStyle/>
          <a:p>
            <a:fld id="{36AFBB0A-ED9E-4EEF-89F6-8BC9DF7FA32F}" type="slidenum">
              <a:rPr lang="en-US" altLang="ja-JP" smtClean="0"/>
              <a:pPr/>
              <a:t>38</a:t>
            </a:fld>
            <a:endParaRPr lang="en-US" altLang="ja-JP" smtClean="0"/>
          </a:p>
        </p:txBody>
      </p:sp>
      <p:sp>
        <p:nvSpPr>
          <p:cNvPr id="43011" name="Rectangle 2"/>
          <p:cNvSpPr>
            <a:spLocks noGrp="1" noChangeArrowheads="1"/>
          </p:cNvSpPr>
          <p:nvPr>
            <p:ph type="title"/>
          </p:nvPr>
        </p:nvSpPr>
        <p:spPr/>
        <p:txBody>
          <a:bodyPr/>
          <a:lstStyle/>
          <a:p>
            <a:pPr eaLnBrk="1" hangingPunct="1"/>
            <a:r>
              <a:rPr lang="en-US" altLang="ja-JP" dirty="0" smtClean="0"/>
              <a:t>5-3</a:t>
            </a:r>
            <a:r>
              <a:rPr lang="ja-JP" altLang="en-US" dirty="0" err="1" smtClean="0"/>
              <a:t>．</a:t>
            </a:r>
            <a:r>
              <a:rPr lang="ja-JP" altLang="en-US" dirty="0" smtClean="0"/>
              <a:t>キュー</a:t>
            </a:r>
            <a:r>
              <a:rPr lang="en-US" altLang="ja-JP" dirty="0" smtClean="0"/>
              <a:t>(Queue)</a:t>
            </a:r>
          </a:p>
        </p:txBody>
      </p:sp>
      <p:sp>
        <p:nvSpPr>
          <p:cNvPr id="43012" name="Rectangle 3"/>
          <p:cNvSpPr>
            <a:spLocks noGrp="1" noChangeArrowheads="1"/>
          </p:cNvSpPr>
          <p:nvPr>
            <p:ph type="body" idx="1"/>
          </p:nvPr>
        </p:nvSpPr>
        <p:spPr>
          <a:xfrm>
            <a:off x="683568" y="1844824"/>
            <a:ext cx="7772400" cy="4114800"/>
          </a:xfrm>
        </p:spPr>
        <p:txBody>
          <a:bodyPr/>
          <a:lstStyle/>
          <a:p>
            <a:pPr eaLnBrk="1" hangingPunct="1"/>
            <a:r>
              <a:rPr lang="ja-JP" altLang="en-US" dirty="0" smtClean="0"/>
              <a:t>先入れ先出し（</a:t>
            </a:r>
            <a:r>
              <a:rPr lang="en-US" altLang="ja-JP" dirty="0" smtClean="0"/>
              <a:t>First In First </a:t>
            </a:r>
            <a:r>
              <a:rPr lang="en-US" altLang="ja-JP" dirty="0" err="1" smtClean="0"/>
              <a:t>Out,FIFO</a:t>
            </a:r>
            <a:r>
              <a:rPr lang="en-US" altLang="ja-JP" dirty="0" smtClean="0"/>
              <a:t>)</a:t>
            </a:r>
            <a:r>
              <a:rPr lang="ja-JP" altLang="en-US" dirty="0" smtClean="0"/>
              <a:t>の効果を持つデータ構造。</a:t>
            </a:r>
          </a:p>
          <a:p>
            <a:pPr eaLnBrk="1" hangingPunct="1"/>
            <a:r>
              <a:rPr lang="ja-JP" altLang="en-US" dirty="0" smtClean="0"/>
              <a:t>連結リストで実装可能。</a:t>
            </a:r>
            <a:r>
              <a:rPr lang="ja-JP" altLang="en-US" dirty="0" smtClean="0"/>
              <a:t>データの挿入を末尾から行い、データの削除を先頭から行う連結リスト</a:t>
            </a:r>
          </a:p>
          <a:p>
            <a:pPr eaLnBrk="1" hangingPunct="1"/>
            <a:r>
              <a:rPr lang="ja-JP" altLang="en-US" dirty="0" smtClean="0"/>
              <a:t>配列を用いても実装可能。配列の先頭と末尾を連続的に取り扱う（リングバッファ）</a:t>
            </a:r>
            <a:endParaRPr lang="ja-JP" altLang="en-US"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番号プレースホルダ 5"/>
          <p:cNvSpPr>
            <a:spLocks noGrp="1"/>
          </p:cNvSpPr>
          <p:nvPr>
            <p:ph type="sldNum" sz="quarter" idx="12"/>
          </p:nvPr>
        </p:nvSpPr>
        <p:spPr>
          <a:noFill/>
        </p:spPr>
        <p:txBody>
          <a:bodyPr/>
          <a:lstStyle/>
          <a:p>
            <a:fld id="{9C702363-59EE-4F5E-B731-B6919B59C528}" type="slidenum">
              <a:rPr lang="en-US" altLang="ja-JP" smtClean="0"/>
              <a:pPr/>
              <a:t>39</a:t>
            </a:fld>
            <a:endParaRPr lang="en-US" altLang="ja-JP" smtClean="0"/>
          </a:p>
        </p:txBody>
      </p:sp>
      <p:sp>
        <p:nvSpPr>
          <p:cNvPr id="44035" name="Rectangle 2"/>
          <p:cNvSpPr>
            <a:spLocks noGrp="1" noChangeArrowheads="1"/>
          </p:cNvSpPr>
          <p:nvPr>
            <p:ph type="title"/>
          </p:nvPr>
        </p:nvSpPr>
        <p:spPr/>
        <p:txBody>
          <a:bodyPr/>
          <a:lstStyle/>
          <a:p>
            <a:pPr eaLnBrk="1" hangingPunct="1"/>
            <a:r>
              <a:rPr lang="ja-JP" altLang="en-US" smtClean="0"/>
              <a:t>キューのイメージ</a:t>
            </a:r>
          </a:p>
        </p:txBody>
      </p:sp>
      <p:sp>
        <p:nvSpPr>
          <p:cNvPr id="44036" name="AutoShape 28"/>
          <p:cNvSpPr>
            <a:spLocks noChangeArrowheads="1"/>
          </p:cNvSpPr>
          <p:nvPr/>
        </p:nvSpPr>
        <p:spPr bwMode="auto">
          <a:xfrm>
            <a:off x="3352800" y="44958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44037" name="AutoShape 29"/>
          <p:cNvSpPr>
            <a:spLocks noChangeArrowheads="1"/>
          </p:cNvSpPr>
          <p:nvPr/>
        </p:nvSpPr>
        <p:spPr bwMode="auto">
          <a:xfrm>
            <a:off x="3352800" y="38862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44038" name="AutoShape 30"/>
          <p:cNvSpPr>
            <a:spLocks noChangeArrowheads="1"/>
          </p:cNvSpPr>
          <p:nvPr/>
        </p:nvSpPr>
        <p:spPr bwMode="auto">
          <a:xfrm>
            <a:off x="3352800" y="32766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44039" name="Rectangle 37"/>
          <p:cNvSpPr>
            <a:spLocks noChangeArrowheads="1"/>
          </p:cNvSpPr>
          <p:nvPr/>
        </p:nvSpPr>
        <p:spPr bwMode="auto">
          <a:xfrm>
            <a:off x="2590800" y="2895600"/>
            <a:ext cx="685800" cy="2819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44040" name="Rectangle 38"/>
          <p:cNvSpPr>
            <a:spLocks noChangeArrowheads="1"/>
          </p:cNvSpPr>
          <p:nvPr/>
        </p:nvSpPr>
        <p:spPr bwMode="auto">
          <a:xfrm>
            <a:off x="5257800" y="2895600"/>
            <a:ext cx="685800" cy="28956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44041" name="Text Box 40"/>
          <p:cNvSpPr txBox="1">
            <a:spLocks noChangeArrowheads="1"/>
          </p:cNvSpPr>
          <p:nvPr/>
        </p:nvSpPr>
        <p:spPr bwMode="auto">
          <a:xfrm>
            <a:off x="3733800" y="4572000"/>
            <a:ext cx="1054100" cy="457200"/>
          </a:xfrm>
          <a:prstGeom prst="rect">
            <a:avLst/>
          </a:prstGeom>
          <a:noFill/>
          <a:ln w="9525">
            <a:noFill/>
            <a:miter lim="800000"/>
            <a:headEnd/>
            <a:tailEnd/>
          </a:ln>
        </p:spPr>
        <p:txBody>
          <a:bodyPr wrap="none">
            <a:spAutoFit/>
          </a:bodyPr>
          <a:lstStyle/>
          <a:p>
            <a:r>
              <a:rPr lang="en-US" altLang="ja-JP">
                <a:latin typeface="Verdana" pitchFamily="34" charset="0"/>
              </a:rPr>
              <a:t>data1</a:t>
            </a:r>
          </a:p>
        </p:txBody>
      </p:sp>
      <p:sp>
        <p:nvSpPr>
          <p:cNvPr id="44042" name="Text Box 41"/>
          <p:cNvSpPr txBox="1">
            <a:spLocks noChangeArrowheads="1"/>
          </p:cNvSpPr>
          <p:nvPr/>
        </p:nvSpPr>
        <p:spPr bwMode="auto">
          <a:xfrm>
            <a:off x="3810000" y="3962400"/>
            <a:ext cx="1054100" cy="457200"/>
          </a:xfrm>
          <a:prstGeom prst="rect">
            <a:avLst/>
          </a:prstGeom>
          <a:noFill/>
          <a:ln w="9525">
            <a:noFill/>
            <a:miter lim="800000"/>
            <a:headEnd/>
            <a:tailEnd/>
          </a:ln>
        </p:spPr>
        <p:txBody>
          <a:bodyPr wrap="none">
            <a:spAutoFit/>
          </a:bodyPr>
          <a:lstStyle/>
          <a:p>
            <a:r>
              <a:rPr lang="en-US" altLang="ja-JP">
                <a:latin typeface="Verdana" pitchFamily="34" charset="0"/>
              </a:rPr>
              <a:t>data2</a:t>
            </a:r>
          </a:p>
        </p:txBody>
      </p:sp>
      <p:sp>
        <p:nvSpPr>
          <p:cNvPr id="44043" name="Text Box 42"/>
          <p:cNvSpPr txBox="1">
            <a:spLocks noChangeArrowheads="1"/>
          </p:cNvSpPr>
          <p:nvPr/>
        </p:nvSpPr>
        <p:spPr bwMode="auto">
          <a:xfrm>
            <a:off x="3810000" y="3429000"/>
            <a:ext cx="1054100" cy="457200"/>
          </a:xfrm>
          <a:prstGeom prst="rect">
            <a:avLst/>
          </a:prstGeom>
          <a:noFill/>
          <a:ln w="9525">
            <a:noFill/>
            <a:miter lim="800000"/>
            <a:headEnd/>
            <a:tailEnd/>
          </a:ln>
        </p:spPr>
        <p:txBody>
          <a:bodyPr wrap="none">
            <a:spAutoFit/>
          </a:bodyPr>
          <a:lstStyle/>
          <a:p>
            <a:r>
              <a:rPr lang="en-US" altLang="ja-JP">
                <a:latin typeface="Verdana" pitchFamily="34" charset="0"/>
              </a:rPr>
              <a:t>data3</a:t>
            </a:r>
          </a:p>
        </p:txBody>
      </p:sp>
      <p:sp>
        <p:nvSpPr>
          <p:cNvPr id="44044" name="AutoShape 43"/>
          <p:cNvSpPr>
            <a:spLocks noChangeArrowheads="1"/>
          </p:cNvSpPr>
          <p:nvPr/>
        </p:nvSpPr>
        <p:spPr bwMode="auto">
          <a:xfrm>
            <a:off x="685800" y="17526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44045" name="AutoShape 44"/>
          <p:cNvSpPr>
            <a:spLocks noChangeArrowheads="1"/>
          </p:cNvSpPr>
          <p:nvPr/>
        </p:nvSpPr>
        <p:spPr bwMode="auto">
          <a:xfrm>
            <a:off x="6248400" y="60198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cxnSp>
        <p:nvCxnSpPr>
          <p:cNvPr id="44046" name="AutoShape 45"/>
          <p:cNvCxnSpPr>
            <a:cxnSpLocks noChangeShapeType="1"/>
            <a:stCxn id="44044" idx="3"/>
            <a:endCxn id="44038" idx="0"/>
          </p:cNvCxnSpPr>
          <p:nvPr/>
        </p:nvCxnSpPr>
        <p:spPr bwMode="auto">
          <a:xfrm>
            <a:off x="2514600" y="2057400"/>
            <a:ext cx="1752600" cy="1219200"/>
          </a:xfrm>
          <a:prstGeom prst="curvedConnector2">
            <a:avLst/>
          </a:prstGeom>
          <a:noFill/>
          <a:ln w="57150">
            <a:solidFill>
              <a:srgbClr val="333399"/>
            </a:solidFill>
            <a:round/>
            <a:headEnd/>
            <a:tailEnd type="triangle" w="med" len="med"/>
          </a:ln>
        </p:spPr>
      </p:cxnSp>
      <p:cxnSp>
        <p:nvCxnSpPr>
          <p:cNvPr id="44047" name="AutoShape 46"/>
          <p:cNvCxnSpPr>
            <a:cxnSpLocks noChangeShapeType="1"/>
            <a:stCxn id="44036" idx="2"/>
          </p:cNvCxnSpPr>
          <p:nvPr/>
        </p:nvCxnSpPr>
        <p:spPr bwMode="auto">
          <a:xfrm rot="16200000" flipH="1">
            <a:off x="4533900" y="4838700"/>
            <a:ext cx="1295400" cy="1828800"/>
          </a:xfrm>
          <a:prstGeom prst="curvedConnector2">
            <a:avLst/>
          </a:prstGeom>
          <a:noFill/>
          <a:ln w="38100">
            <a:solidFill>
              <a:srgbClr val="FF0000"/>
            </a:solidFill>
            <a:round/>
            <a:headEnd/>
            <a:tailEnd type="triangle" w="med" len="med"/>
          </a:ln>
        </p:spPr>
      </p:cxnSp>
      <p:sp>
        <p:nvSpPr>
          <p:cNvPr id="44048" name="Text Box 47"/>
          <p:cNvSpPr txBox="1">
            <a:spLocks noChangeArrowheads="1"/>
          </p:cNvSpPr>
          <p:nvPr/>
        </p:nvSpPr>
        <p:spPr bwMode="auto">
          <a:xfrm>
            <a:off x="1066800" y="1828800"/>
            <a:ext cx="1054100" cy="457200"/>
          </a:xfrm>
          <a:prstGeom prst="rect">
            <a:avLst/>
          </a:prstGeom>
          <a:noFill/>
          <a:ln w="9525">
            <a:noFill/>
            <a:miter lim="800000"/>
            <a:headEnd/>
            <a:tailEnd/>
          </a:ln>
        </p:spPr>
        <p:txBody>
          <a:bodyPr wrap="none">
            <a:spAutoFit/>
          </a:bodyPr>
          <a:lstStyle/>
          <a:p>
            <a:r>
              <a:rPr lang="en-US" altLang="ja-JP">
                <a:latin typeface="Verdana" pitchFamily="34" charset="0"/>
              </a:rPr>
              <a:t>data4</a:t>
            </a:r>
          </a:p>
        </p:txBody>
      </p:sp>
      <p:sp>
        <p:nvSpPr>
          <p:cNvPr id="44049" name="Text Box 48"/>
          <p:cNvSpPr txBox="1">
            <a:spLocks noChangeArrowheads="1"/>
          </p:cNvSpPr>
          <p:nvPr/>
        </p:nvSpPr>
        <p:spPr bwMode="auto">
          <a:xfrm>
            <a:off x="6629400" y="6096000"/>
            <a:ext cx="1054100" cy="457200"/>
          </a:xfrm>
          <a:prstGeom prst="rect">
            <a:avLst/>
          </a:prstGeom>
          <a:noFill/>
          <a:ln w="9525">
            <a:noFill/>
            <a:miter lim="800000"/>
            <a:headEnd/>
            <a:tailEnd/>
          </a:ln>
        </p:spPr>
        <p:txBody>
          <a:bodyPr wrap="none">
            <a:spAutoFit/>
          </a:bodyPr>
          <a:lstStyle/>
          <a:p>
            <a:r>
              <a:rPr lang="en-US" altLang="ja-JP">
                <a:latin typeface="Verdana" pitchFamily="34" charset="0"/>
              </a:rPr>
              <a:t>data0</a:t>
            </a:r>
          </a:p>
        </p:txBody>
      </p:sp>
      <p:sp>
        <p:nvSpPr>
          <p:cNvPr id="44050" name="Text Box 49"/>
          <p:cNvSpPr txBox="1">
            <a:spLocks noChangeArrowheads="1"/>
          </p:cNvSpPr>
          <p:nvPr/>
        </p:nvSpPr>
        <p:spPr bwMode="auto">
          <a:xfrm>
            <a:off x="381000" y="2438400"/>
            <a:ext cx="3579813" cy="461963"/>
          </a:xfrm>
          <a:prstGeom prst="rect">
            <a:avLst/>
          </a:prstGeom>
          <a:noFill/>
          <a:ln w="9525">
            <a:noFill/>
            <a:miter lim="800000"/>
            <a:headEnd/>
            <a:tailEnd/>
          </a:ln>
        </p:spPr>
        <p:txBody>
          <a:bodyPr wrap="none">
            <a:spAutoFit/>
          </a:bodyPr>
          <a:lstStyle/>
          <a:p>
            <a:r>
              <a:rPr lang="en-US" altLang="ja-JP">
                <a:solidFill>
                  <a:srgbClr val="333399"/>
                </a:solidFill>
                <a:latin typeface="Verdana" pitchFamily="34" charset="0"/>
              </a:rPr>
              <a:t>void enqueue(double)</a:t>
            </a:r>
          </a:p>
        </p:txBody>
      </p:sp>
      <p:sp>
        <p:nvSpPr>
          <p:cNvPr id="44051" name="Text Box 50"/>
          <p:cNvSpPr txBox="1">
            <a:spLocks noChangeArrowheads="1"/>
          </p:cNvSpPr>
          <p:nvPr/>
        </p:nvSpPr>
        <p:spPr bwMode="auto">
          <a:xfrm>
            <a:off x="2643188" y="6143625"/>
            <a:ext cx="2932112" cy="461963"/>
          </a:xfrm>
          <a:prstGeom prst="rect">
            <a:avLst/>
          </a:prstGeom>
          <a:noFill/>
          <a:ln w="9525">
            <a:noFill/>
            <a:miter lim="800000"/>
            <a:headEnd/>
            <a:tailEnd/>
          </a:ln>
        </p:spPr>
        <p:txBody>
          <a:bodyPr wrap="none">
            <a:spAutoFit/>
          </a:bodyPr>
          <a:lstStyle/>
          <a:p>
            <a:r>
              <a:rPr lang="en-US" altLang="ja-JP">
                <a:solidFill>
                  <a:srgbClr val="FF0000"/>
                </a:solidFill>
                <a:latin typeface="Verdana" pitchFamily="34" charset="0"/>
              </a:rPr>
              <a:t>double dequeue()</a:t>
            </a:r>
          </a:p>
        </p:txBody>
      </p:sp>
      <p:sp>
        <p:nvSpPr>
          <p:cNvPr id="44052" name="Text Box 51"/>
          <p:cNvSpPr txBox="1">
            <a:spLocks noChangeArrowheads="1"/>
          </p:cNvSpPr>
          <p:nvPr/>
        </p:nvSpPr>
        <p:spPr bwMode="auto">
          <a:xfrm>
            <a:off x="3429000" y="5257800"/>
            <a:ext cx="793750" cy="457200"/>
          </a:xfrm>
          <a:prstGeom prst="rect">
            <a:avLst/>
          </a:prstGeom>
          <a:noFill/>
          <a:ln w="9525">
            <a:noFill/>
            <a:miter lim="800000"/>
            <a:headEnd/>
            <a:tailEnd/>
          </a:ln>
        </p:spPr>
        <p:txBody>
          <a:bodyPr wrap="none">
            <a:spAutoFit/>
          </a:bodyPr>
          <a:lstStyle/>
          <a:p>
            <a:r>
              <a:rPr lang="ja-JP" altLang="en-US">
                <a:solidFill>
                  <a:srgbClr val="FF0000"/>
                </a:solidFill>
              </a:rPr>
              <a:t>先頭</a:t>
            </a:r>
          </a:p>
        </p:txBody>
      </p:sp>
      <p:sp>
        <p:nvSpPr>
          <p:cNvPr id="44053" name="Text Box 52"/>
          <p:cNvSpPr txBox="1">
            <a:spLocks noChangeArrowheads="1"/>
          </p:cNvSpPr>
          <p:nvPr/>
        </p:nvSpPr>
        <p:spPr bwMode="auto">
          <a:xfrm>
            <a:off x="4419600" y="2590800"/>
            <a:ext cx="793750" cy="457200"/>
          </a:xfrm>
          <a:prstGeom prst="rect">
            <a:avLst/>
          </a:prstGeom>
          <a:noFill/>
          <a:ln w="9525">
            <a:noFill/>
            <a:miter lim="800000"/>
            <a:headEnd/>
            <a:tailEnd/>
          </a:ln>
        </p:spPr>
        <p:txBody>
          <a:bodyPr wrap="none">
            <a:spAutoFit/>
          </a:bodyPr>
          <a:lstStyle/>
          <a:p>
            <a:r>
              <a:rPr lang="ja-JP" altLang="en-US">
                <a:solidFill>
                  <a:schemeClr val="accent2"/>
                </a:solidFill>
              </a:rPr>
              <a:t>末尾</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番号プレースホルダ 3"/>
          <p:cNvSpPr>
            <a:spLocks noGrp="1"/>
          </p:cNvSpPr>
          <p:nvPr>
            <p:ph type="sldNum" sz="quarter" idx="12"/>
          </p:nvPr>
        </p:nvSpPr>
        <p:spPr>
          <a:noFill/>
        </p:spPr>
        <p:txBody>
          <a:bodyPr/>
          <a:lstStyle/>
          <a:p>
            <a:fld id="{5C04A109-8C0B-423D-A230-00E184D7A9C3}" type="slidenum">
              <a:rPr lang="en-US" altLang="ja-JP" smtClean="0"/>
              <a:pPr/>
              <a:t>4</a:t>
            </a:fld>
            <a:endParaRPr lang="en-US" altLang="ja-JP" smtClean="0"/>
          </a:p>
        </p:txBody>
      </p:sp>
      <p:sp>
        <p:nvSpPr>
          <p:cNvPr id="14339" name="Rectangle 2"/>
          <p:cNvSpPr>
            <a:spLocks noChangeArrowheads="1"/>
          </p:cNvSpPr>
          <p:nvPr/>
        </p:nvSpPr>
        <p:spPr bwMode="auto">
          <a:xfrm>
            <a:off x="2262188" y="83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40" name="Rectangle 3"/>
          <p:cNvSpPr>
            <a:spLocks noChangeArrowheads="1"/>
          </p:cNvSpPr>
          <p:nvPr/>
        </p:nvSpPr>
        <p:spPr bwMode="auto">
          <a:xfrm>
            <a:off x="2871788" y="83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41" name="Rectangle 4"/>
          <p:cNvSpPr>
            <a:spLocks noChangeArrowheads="1"/>
          </p:cNvSpPr>
          <p:nvPr/>
        </p:nvSpPr>
        <p:spPr bwMode="auto">
          <a:xfrm>
            <a:off x="3481388" y="83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42" name="Rectangle 5"/>
          <p:cNvSpPr>
            <a:spLocks noChangeArrowheads="1"/>
          </p:cNvSpPr>
          <p:nvPr/>
        </p:nvSpPr>
        <p:spPr bwMode="auto">
          <a:xfrm>
            <a:off x="4090988" y="83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43" name="Rectangle 6"/>
          <p:cNvSpPr>
            <a:spLocks noChangeArrowheads="1"/>
          </p:cNvSpPr>
          <p:nvPr/>
        </p:nvSpPr>
        <p:spPr bwMode="auto">
          <a:xfrm>
            <a:off x="4700588" y="83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44" name="Rectangle 7"/>
          <p:cNvSpPr>
            <a:spLocks noChangeArrowheads="1"/>
          </p:cNvSpPr>
          <p:nvPr/>
        </p:nvSpPr>
        <p:spPr bwMode="auto">
          <a:xfrm>
            <a:off x="5310188" y="83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45" name="Rectangle 8"/>
          <p:cNvSpPr>
            <a:spLocks noChangeArrowheads="1"/>
          </p:cNvSpPr>
          <p:nvPr/>
        </p:nvSpPr>
        <p:spPr bwMode="auto">
          <a:xfrm>
            <a:off x="5919788" y="83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46" name="Rectangle 9"/>
          <p:cNvSpPr>
            <a:spLocks noChangeArrowheads="1"/>
          </p:cNvSpPr>
          <p:nvPr/>
        </p:nvSpPr>
        <p:spPr bwMode="auto">
          <a:xfrm>
            <a:off x="6529388" y="83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47" name="Text Box 10"/>
          <p:cNvSpPr txBox="1">
            <a:spLocks noChangeArrowheads="1"/>
          </p:cNvSpPr>
          <p:nvPr/>
        </p:nvSpPr>
        <p:spPr bwMode="auto">
          <a:xfrm>
            <a:off x="1119188" y="1143000"/>
            <a:ext cx="1014412" cy="457200"/>
          </a:xfrm>
          <a:prstGeom prst="rect">
            <a:avLst/>
          </a:prstGeom>
          <a:noFill/>
          <a:ln w="9525">
            <a:noFill/>
            <a:miter lim="800000"/>
            <a:headEnd/>
            <a:tailEnd/>
          </a:ln>
        </p:spPr>
        <p:txBody>
          <a:bodyPr wrap="none">
            <a:spAutoFit/>
          </a:bodyPr>
          <a:lstStyle/>
          <a:p>
            <a:r>
              <a:rPr lang="ja-JP" altLang="en-US">
                <a:solidFill>
                  <a:srgbClr val="FF0000"/>
                </a:solidFill>
              </a:rPr>
              <a:t>配列</a:t>
            </a:r>
            <a:r>
              <a:rPr lang="en-US" altLang="ja-JP">
                <a:solidFill>
                  <a:srgbClr val="FF0000"/>
                </a:solidFill>
              </a:rPr>
              <a:t>A</a:t>
            </a:r>
          </a:p>
        </p:txBody>
      </p:sp>
      <p:sp>
        <p:nvSpPr>
          <p:cNvPr id="14348" name="Text Box 11"/>
          <p:cNvSpPr txBox="1">
            <a:spLocks noChangeArrowheads="1"/>
          </p:cNvSpPr>
          <p:nvPr/>
        </p:nvSpPr>
        <p:spPr bwMode="auto">
          <a:xfrm>
            <a:off x="2033588" y="1219200"/>
            <a:ext cx="760412" cy="457200"/>
          </a:xfrm>
          <a:prstGeom prst="rect">
            <a:avLst/>
          </a:prstGeom>
          <a:noFill/>
          <a:ln w="9525">
            <a:noFill/>
            <a:miter lim="800000"/>
            <a:headEnd/>
            <a:tailEnd/>
          </a:ln>
        </p:spPr>
        <p:txBody>
          <a:bodyPr wrap="none">
            <a:spAutoFit/>
          </a:bodyPr>
          <a:lstStyle/>
          <a:p>
            <a:r>
              <a:rPr lang="en-US" altLang="ja-JP">
                <a:solidFill>
                  <a:srgbClr val="FF0000"/>
                </a:solidFill>
              </a:rPr>
              <a:t>A[0]</a:t>
            </a:r>
          </a:p>
        </p:txBody>
      </p:sp>
      <p:sp>
        <p:nvSpPr>
          <p:cNvPr id="14349" name="Text Box 12"/>
          <p:cNvSpPr txBox="1">
            <a:spLocks noChangeArrowheads="1"/>
          </p:cNvSpPr>
          <p:nvPr/>
        </p:nvSpPr>
        <p:spPr bwMode="auto">
          <a:xfrm>
            <a:off x="2643188" y="1219200"/>
            <a:ext cx="760412" cy="457200"/>
          </a:xfrm>
          <a:prstGeom prst="rect">
            <a:avLst/>
          </a:prstGeom>
          <a:noFill/>
          <a:ln w="9525">
            <a:noFill/>
            <a:miter lim="800000"/>
            <a:headEnd/>
            <a:tailEnd/>
          </a:ln>
        </p:spPr>
        <p:txBody>
          <a:bodyPr wrap="none">
            <a:spAutoFit/>
          </a:bodyPr>
          <a:lstStyle/>
          <a:p>
            <a:r>
              <a:rPr lang="en-US" altLang="ja-JP">
                <a:solidFill>
                  <a:srgbClr val="FF0000"/>
                </a:solidFill>
              </a:rPr>
              <a:t>A[1]</a:t>
            </a:r>
          </a:p>
        </p:txBody>
      </p:sp>
      <p:sp>
        <p:nvSpPr>
          <p:cNvPr id="14350" name="Text Box 13"/>
          <p:cNvSpPr txBox="1">
            <a:spLocks noChangeArrowheads="1"/>
          </p:cNvSpPr>
          <p:nvPr/>
        </p:nvSpPr>
        <p:spPr bwMode="auto">
          <a:xfrm>
            <a:off x="6376988" y="1219200"/>
            <a:ext cx="1133475" cy="457200"/>
          </a:xfrm>
          <a:prstGeom prst="rect">
            <a:avLst/>
          </a:prstGeom>
          <a:noFill/>
          <a:ln w="9525">
            <a:noFill/>
            <a:miter lim="800000"/>
            <a:headEnd/>
            <a:tailEnd/>
          </a:ln>
        </p:spPr>
        <p:txBody>
          <a:bodyPr wrap="none">
            <a:spAutoFit/>
          </a:bodyPr>
          <a:lstStyle/>
          <a:p>
            <a:r>
              <a:rPr lang="en-US" altLang="ja-JP">
                <a:solidFill>
                  <a:srgbClr val="FF0000"/>
                </a:solidFill>
              </a:rPr>
              <a:t>A[M-1]</a:t>
            </a:r>
          </a:p>
        </p:txBody>
      </p:sp>
      <p:sp>
        <p:nvSpPr>
          <p:cNvPr id="14351" name="Text Box 14"/>
          <p:cNvSpPr txBox="1">
            <a:spLocks noChangeArrowheads="1"/>
          </p:cNvSpPr>
          <p:nvPr/>
        </p:nvSpPr>
        <p:spPr bwMode="auto">
          <a:xfrm>
            <a:off x="3932238" y="1219200"/>
            <a:ext cx="692150" cy="457200"/>
          </a:xfrm>
          <a:prstGeom prst="rect">
            <a:avLst/>
          </a:prstGeom>
          <a:noFill/>
          <a:ln w="9525">
            <a:noFill/>
            <a:miter lim="800000"/>
            <a:headEnd/>
            <a:tailEnd/>
          </a:ln>
        </p:spPr>
        <p:txBody>
          <a:bodyPr wrap="none">
            <a:spAutoFit/>
          </a:bodyPr>
          <a:lstStyle/>
          <a:p>
            <a:r>
              <a:rPr lang="en-US" altLang="ja-JP">
                <a:solidFill>
                  <a:srgbClr val="FF0000"/>
                </a:solidFill>
              </a:rPr>
              <a:t>A[i]</a:t>
            </a:r>
          </a:p>
        </p:txBody>
      </p:sp>
      <p:sp>
        <p:nvSpPr>
          <p:cNvPr id="14352" name="Text Box 15"/>
          <p:cNvSpPr txBox="1">
            <a:spLocks noChangeArrowheads="1"/>
          </p:cNvSpPr>
          <p:nvPr/>
        </p:nvSpPr>
        <p:spPr bwMode="auto">
          <a:xfrm>
            <a:off x="5157788" y="1295400"/>
            <a:ext cx="692150" cy="457200"/>
          </a:xfrm>
          <a:prstGeom prst="rect">
            <a:avLst/>
          </a:prstGeom>
          <a:noFill/>
          <a:ln w="9525">
            <a:noFill/>
            <a:miter lim="800000"/>
            <a:headEnd/>
            <a:tailEnd/>
          </a:ln>
        </p:spPr>
        <p:txBody>
          <a:bodyPr wrap="none">
            <a:spAutoFit/>
          </a:bodyPr>
          <a:lstStyle/>
          <a:p>
            <a:r>
              <a:rPr lang="en-US" altLang="ja-JP">
                <a:solidFill>
                  <a:srgbClr val="FF0000"/>
                </a:solidFill>
              </a:rPr>
              <a:t>A[j]</a:t>
            </a:r>
          </a:p>
        </p:txBody>
      </p:sp>
      <p:sp>
        <p:nvSpPr>
          <p:cNvPr id="14353" name="Text Box 16"/>
          <p:cNvSpPr txBox="1">
            <a:spLocks noChangeArrowheads="1"/>
          </p:cNvSpPr>
          <p:nvPr/>
        </p:nvSpPr>
        <p:spPr bwMode="auto">
          <a:xfrm>
            <a:off x="2362200" y="762000"/>
            <a:ext cx="392113" cy="457200"/>
          </a:xfrm>
          <a:prstGeom prst="rect">
            <a:avLst/>
          </a:prstGeom>
          <a:noFill/>
          <a:ln w="9525">
            <a:noFill/>
            <a:miter lim="800000"/>
            <a:headEnd/>
            <a:tailEnd/>
          </a:ln>
        </p:spPr>
        <p:txBody>
          <a:bodyPr wrap="none">
            <a:spAutoFit/>
          </a:bodyPr>
          <a:lstStyle/>
          <a:p>
            <a:r>
              <a:rPr lang="ja-JP" altLang="en-US"/>
              <a:t>２</a:t>
            </a:r>
          </a:p>
        </p:txBody>
      </p:sp>
      <p:sp>
        <p:nvSpPr>
          <p:cNvPr id="14354" name="Text Box 17"/>
          <p:cNvSpPr txBox="1">
            <a:spLocks noChangeArrowheads="1"/>
          </p:cNvSpPr>
          <p:nvPr/>
        </p:nvSpPr>
        <p:spPr bwMode="auto">
          <a:xfrm>
            <a:off x="2971800" y="762000"/>
            <a:ext cx="392113" cy="457200"/>
          </a:xfrm>
          <a:prstGeom prst="rect">
            <a:avLst/>
          </a:prstGeom>
          <a:noFill/>
          <a:ln w="9525">
            <a:noFill/>
            <a:miter lim="800000"/>
            <a:headEnd/>
            <a:tailEnd/>
          </a:ln>
        </p:spPr>
        <p:txBody>
          <a:bodyPr wrap="none">
            <a:spAutoFit/>
          </a:bodyPr>
          <a:lstStyle/>
          <a:p>
            <a:r>
              <a:rPr lang="ja-JP" altLang="en-US"/>
              <a:t>５</a:t>
            </a:r>
          </a:p>
        </p:txBody>
      </p:sp>
      <p:sp>
        <p:nvSpPr>
          <p:cNvPr id="14355" name="Text Box 18"/>
          <p:cNvSpPr txBox="1">
            <a:spLocks noChangeArrowheads="1"/>
          </p:cNvSpPr>
          <p:nvPr/>
        </p:nvSpPr>
        <p:spPr bwMode="auto">
          <a:xfrm>
            <a:off x="3581400" y="762000"/>
            <a:ext cx="392113" cy="457200"/>
          </a:xfrm>
          <a:prstGeom prst="rect">
            <a:avLst/>
          </a:prstGeom>
          <a:noFill/>
          <a:ln w="9525">
            <a:noFill/>
            <a:miter lim="800000"/>
            <a:headEnd/>
            <a:tailEnd/>
          </a:ln>
        </p:spPr>
        <p:txBody>
          <a:bodyPr wrap="none">
            <a:spAutoFit/>
          </a:bodyPr>
          <a:lstStyle/>
          <a:p>
            <a:r>
              <a:rPr lang="ja-JP" altLang="en-US"/>
              <a:t>６</a:t>
            </a:r>
          </a:p>
        </p:txBody>
      </p:sp>
      <p:sp>
        <p:nvSpPr>
          <p:cNvPr id="14356" name="Text Box 19"/>
          <p:cNvSpPr txBox="1">
            <a:spLocks noChangeArrowheads="1"/>
          </p:cNvSpPr>
          <p:nvPr/>
        </p:nvSpPr>
        <p:spPr bwMode="auto">
          <a:xfrm>
            <a:off x="4114800" y="762000"/>
            <a:ext cx="392113" cy="457200"/>
          </a:xfrm>
          <a:prstGeom prst="rect">
            <a:avLst/>
          </a:prstGeom>
          <a:noFill/>
          <a:ln w="9525">
            <a:noFill/>
            <a:miter lim="800000"/>
            <a:headEnd/>
            <a:tailEnd/>
          </a:ln>
        </p:spPr>
        <p:txBody>
          <a:bodyPr wrap="none">
            <a:spAutoFit/>
          </a:bodyPr>
          <a:lstStyle/>
          <a:p>
            <a:r>
              <a:rPr lang="ja-JP" altLang="en-US"/>
              <a:t>８</a:t>
            </a:r>
          </a:p>
        </p:txBody>
      </p:sp>
      <p:sp>
        <p:nvSpPr>
          <p:cNvPr id="14357" name="AutoShape 20"/>
          <p:cNvSpPr>
            <a:spLocks noChangeArrowheads="1"/>
          </p:cNvSpPr>
          <p:nvPr/>
        </p:nvSpPr>
        <p:spPr bwMode="auto">
          <a:xfrm>
            <a:off x="4114800" y="1981200"/>
            <a:ext cx="381000" cy="609600"/>
          </a:xfrm>
          <a:prstGeom prst="downArrow">
            <a:avLst>
              <a:gd name="adj1" fmla="val 50000"/>
              <a:gd name="adj2" fmla="val 40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14358" name="Text Box 21"/>
          <p:cNvSpPr txBox="1">
            <a:spLocks noChangeArrowheads="1"/>
          </p:cNvSpPr>
          <p:nvPr/>
        </p:nvSpPr>
        <p:spPr bwMode="auto">
          <a:xfrm>
            <a:off x="4648200" y="762000"/>
            <a:ext cx="600075" cy="457200"/>
          </a:xfrm>
          <a:prstGeom prst="rect">
            <a:avLst/>
          </a:prstGeom>
          <a:noFill/>
          <a:ln w="9525">
            <a:noFill/>
            <a:miter lim="800000"/>
            <a:headEnd/>
            <a:tailEnd/>
          </a:ln>
        </p:spPr>
        <p:txBody>
          <a:bodyPr wrap="none">
            <a:spAutoFit/>
          </a:bodyPr>
          <a:lstStyle/>
          <a:p>
            <a:r>
              <a:rPr lang="ja-JP" altLang="en-US"/>
              <a:t>１０</a:t>
            </a:r>
          </a:p>
        </p:txBody>
      </p:sp>
      <p:sp>
        <p:nvSpPr>
          <p:cNvPr id="14359" name="Text Box 22"/>
          <p:cNvSpPr txBox="1">
            <a:spLocks noChangeArrowheads="1"/>
          </p:cNvSpPr>
          <p:nvPr/>
        </p:nvSpPr>
        <p:spPr bwMode="auto">
          <a:xfrm>
            <a:off x="1828800" y="2133600"/>
            <a:ext cx="1903413" cy="457200"/>
          </a:xfrm>
          <a:prstGeom prst="rect">
            <a:avLst/>
          </a:prstGeom>
          <a:noFill/>
          <a:ln w="9525">
            <a:noFill/>
            <a:miter lim="800000"/>
            <a:headEnd/>
            <a:tailEnd/>
          </a:ln>
        </p:spPr>
        <p:txBody>
          <a:bodyPr wrap="none">
            <a:spAutoFit/>
          </a:bodyPr>
          <a:lstStyle/>
          <a:p>
            <a:r>
              <a:rPr lang="en-US" altLang="ja-JP"/>
              <a:t>INSERT(A,3)</a:t>
            </a:r>
          </a:p>
        </p:txBody>
      </p:sp>
      <p:sp>
        <p:nvSpPr>
          <p:cNvPr id="14360" name="Line 23"/>
          <p:cNvSpPr>
            <a:spLocks noChangeShapeType="1"/>
          </p:cNvSpPr>
          <p:nvPr/>
        </p:nvSpPr>
        <p:spPr bwMode="auto">
          <a:xfrm flipV="1">
            <a:off x="1143000" y="1752600"/>
            <a:ext cx="1524000" cy="838200"/>
          </a:xfrm>
          <a:prstGeom prst="line">
            <a:avLst/>
          </a:prstGeom>
          <a:noFill/>
          <a:ln w="9525">
            <a:solidFill>
              <a:schemeClr val="tx1"/>
            </a:solidFill>
            <a:round/>
            <a:headEnd/>
            <a:tailEnd type="triangle" w="med" len="med"/>
          </a:ln>
        </p:spPr>
        <p:txBody>
          <a:bodyPr/>
          <a:lstStyle/>
          <a:p>
            <a:endParaRPr lang="ja-JP" altLang="en-US"/>
          </a:p>
        </p:txBody>
      </p:sp>
      <p:sp>
        <p:nvSpPr>
          <p:cNvPr id="14361" name="AutoShape 24"/>
          <p:cNvSpPr>
            <a:spLocks noChangeArrowheads="1"/>
          </p:cNvSpPr>
          <p:nvPr/>
        </p:nvSpPr>
        <p:spPr bwMode="auto">
          <a:xfrm>
            <a:off x="4114800" y="4038600"/>
            <a:ext cx="381000" cy="609600"/>
          </a:xfrm>
          <a:prstGeom prst="downArrow">
            <a:avLst>
              <a:gd name="adj1" fmla="val 50000"/>
              <a:gd name="adj2" fmla="val 40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14362" name="Text Box 25"/>
          <p:cNvSpPr txBox="1">
            <a:spLocks noChangeArrowheads="1"/>
          </p:cNvSpPr>
          <p:nvPr/>
        </p:nvSpPr>
        <p:spPr bwMode="auto">
          <a:xfrm>
            <a:off x="974725" y="173038"/>
            <a:ext cx="5011738" cy="457200"/>
          </a:xfrm>
          <a:prstGeom prst="rect">
            <a:avLst/>
          </a:prstGeom>
          <a:noFill/>
          <a:ln w="9525">
            <a:noFill/>
            <a:miter lim="800000"/>
            <a:headEnd/>
            <a:tailEnd/>
          </a:ln>
        </p:spPr>
        <p:txBody>
          <a:bodyPr wrap="none">
            <a:spAutoFit/>
          </a:bodyPr>
          <a:lstStyle/>
          <a:p>
            <a:r>
              <a:rPr lang="ja-JP" altLang="en-US"/>
              <a:t>整列されている配列へのデータ挿入。</a:t>
            </a:r>
          </a:p>
        </p:txBody>
      </p:sp>
      <p:sp>
        <p:nvSpPr>
          <p:cNvPr id="14363" name="Rectangle 26"/>
          <p:cNvSpPr>
            <a:spLocks noChangeArrowheads="1"/>
          </p:cNvSpPr>
          <p:nvPr/>
        </p:nvSpPr>
        <p:spPr bwMode="auto">
          <a:xfrm>
            <a:off x="2286000" y="28956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64" name="Rectangle 27"/>
          <p:cNvSpPr>
            <a:spLocks noChangeArrowheads="1"/>
          </p:cNvSpPr>
          <p:nvPr/>
        </p:nvSpPr>
        <p:spPr bwMode="auto">
          <a:xfrm>
            <a:off x="2895600" y="28956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65" name="Rectangle 28"/>
          <p:cNvSpPr>
            <a:spLocks noChangeArrowheads="1"/>
          </p:cNvSpPr>
          <p:nvPr/>
        </p:nvSpPr>
        <p:spPr bwMode="auto">
          <a:xfrm>
            <a:off x="3505200" y="28956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66" name="Rectangle 29"/>
          <p:cNvSpPr>
            <a:spLocks noChangeArrowheads="1"/>
          </p:cNvSpPr>
          <p:nvPr/>
        </p:nvSpPr>
        <p:spPr bwMode="auto">
          <a:xfrm>
            <a:off x="4114800" y="28956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67" name="Rectangle 30"/>
          <p:cNvSpPr>
            <a:spLocks noChangeArrowheads="1"/>
          </p:cNvSpPr>
          <p:nvPr/>
        </p:nvSpPr>
        <p:spPr bwMode="auto">
          <a:xfrm>
            <a:off x="4724400" y="28956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68" name="Rectangle 31"/>
          <p:cNvSpPr>
            <a:spLocks noChangeArrowheads="1"/>
          </p:cNvSpPr>
          <p:nvPr/>
        </p:nvSpPr>
        <p:spPr bwMode="auto">
          <a:xfrm>
            <a:off x="5334000" y="28956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69" name="Rectangle 32"/>
          <p:cNvSpPr>
            <a:spLocks noChangeArrowheads="1"/>
          </p:cNvSpPr>
          <p:nvPr/>
        </p:nvSpPr>
        <p:spPr bwMode="auto">
          <a:xfrm>
            <a:off x="5943600" y="28956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70" name="Rectangle 33"/>
          <p:cNvSpPr>
            <a:spLocks noChangeArrowheads="1"/>
          </p:cNvSpPr>
          <p:nvPr/>
        </p:nvSpPr>
        <p:spPr bwMode="auto">
          <a:xfrm>
            <a:off x="6553200" y="28956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71" name="Text Box 34"/>
          <p:cNvSpPr txBox="1">
            <a:spLocks noChangeArrowheads="1"/>
          </p:cNvSpPr>
          <p:nvPr/>
        </p:nvSpPr>
        <p:spPr bwMode="auto">
          <a:xfrm>
            <a:off x="1143000" y="3200400"/>
            <a:ext cx="1014413" cy="457200"/>
          </a:xfrm>
          <a:prstGeom prst="rect">
            <a:avLst/>
          </a:prstGeom>
          <a:noFill/>
          <a:ln w="9525">
            <a:noFill/>
            <a:miter lim="800000"/>
            <a:headEnd/>
            <a:tailEnd/>
          </a:ln>
        </p:spPr>
        <p:txBody>
          <a:bodyPr wrap="none">
            <a:spAutoFit/>
          </a:bodyPr>
          <a:lstStyle/>
          <a:p>
            <a:r>
              <a:rPr lang="ja-JP" altLang="en-US">
                <a:solidFill>
                  <a:srgbClr val="FF0000"/>
                </a:solidFill>
              </a:rPr>
              <a:t>配列</a:t>
            </a:r>
            <a:r>
              <a:rPr lang="en-US" altLang="ja-JP">
                <a:solidFill>
                  <a:srgbClr val="FF0000"/>
                </a:solidFill>
              </a:rPr>
              <a:t>A</a:t>
            </a:r>
          </a:p>
        </p:txBody>
      </p:sp>
      <p:sp>
        <p:nvSpPr>
          <p:cNvPr id="14372" name="Text Box 35"/>
          <p:cNvSpPr txBox="1">
            <a:spLocks noChangeArrowheads="1"/>
          </p:cNvSpPr>
          <p:nvPr/>
        </p:nvSpPr>
        <p:spPr bwMode="auto">
          <a:xfrm>
            <a:off x="2057400" y="3276600"/>
            <a:ext cx="760413" cy="457200"/>
          </a:xfrm>
          <a:prstGeom prst="rect">
            <a:avLst/>
          </a:prstGeom>
          <a:noFill/>
          <a:ln w="9525">
            <a:noFill/>
            <a:miter lim="800000"/>
            <a:headEnd/>
            <a:tailEnd/>
          </a:ln>
        </p:spPr>
        <p:txBody>
          <a:bodyPr wrap="none">
            <a:spAutoFit/>
          </a:bodyPr>
          <a:lstStyle/>
          <a:p>
            <a:r>
              <a:rPr lang="en-US" altLang="ja-JP">
                <a:solidFill>
                  <a:srgbClr val="FF0000"/>
                </a:solidFill>
              </a:rPr>
              <a:t>A[0]</a:t>
            </a:r>
          </a:p>
        </p:txBody>
      </p:sp>
      <p:sp>
        <p:nvSpPr>
          <p:cNvPr id="14373" name="Text Box 36"/>
          <p:cNvSpPr txBox="1">
            <a:spLocks noChangeArrowheads="1"/>
          </p:cNvSpPr>
          <p:nvPr/>
        </p:nvSpPr>
        <p:spPr bwMode="auto">
          <a:xfrm>
            <a:off x="2667000" y="3276600"/>
            <a:ext cx="760413" cy="457200"/>
          </a:xfrm>
          <a:prstGeom prst="rect">
            <a:avLst/>
          </a:prstGeom>
          <a:noFill/>
          <a:ln w="9525">
            <a:noFill/>
            <a:miter lim="800000"/>
            <a:headEnd/>
            <a:tailEnd/>
          </a:ln>
        </p:spPr>
        <p:txBody>
          <a:bodyPr wrap="none">
            <a:spAutoFit/>
          </a:bodyPr>
          <a:lstStyle/>
          <a:p>
            <a:r>
              <a:rPr lang="en-US" altLang="ja-JP">
                <a:solidFill>
                  <a:srgbClr val="FF0000"/>
                </a:solidFill>
              </a:rPr>
              <a:t>A[1]</a:t>
            </a:r>
          </a:p>
        </p:txBody>
      </p:sp>
      <p:sp>
        <p:nvSpPr>
          <p:cNvPr id="14374" name="Text Box 37"/>
          <p:cNvSpPr txBox="1">
            <a:spLocks noChangeArrowheads="1"/>
          </p:cNvSpPr>
          <p:nvPr/>
        </p:nvSpPr>
        <p:spPr bwMode="auto">
          <a:xfrm>
            <a:off x="6400800" y="3276600"/>
            <a:ext cx="1133475" cy="457200"/>
          </a:xfrm>
          <a:prstGeom prst="rect">
            <a:avLst/>
          </a:prstGeom>
          <a:noFill/>
          <a:ln w="9525">
            <a:noFill/>
            <a:miter lim="800000"/>
            <a:headEnd/>
            <a:tailEnd/>
          </a:ln>
        </p:spPr>
        <p:txBody>
          <a:bodyPr wrap="none">
            <a:spAutoFit/>
          </a:bodyPr>
          <a:lstStyle/>
          <a:p>
            <a:r>
              <a:rPr lang="en-US" altLang="ja-JP">
                <a:solidFill>
                  <a:srgbClr val="FF0000"/>
                </a:solidFill>
              </a:rPr>
              <a:t>A[M-1]</a:t>
            </a:r>
          </a:p>
        </p:txBody>
      </p:sp>
      <p:sp>
        <p:nvSpPr>
          <p:cNvPr id="14375" name="Text Box 38"/>
          <p:cNvSpPr txBox="1">
            <a:spLocks noChangeArrowheads="1"/>
          </p:cNvSpPr>
          <p:nvPr/>
        </p:nvSpPr>
        <p:spPr bwMode="auto">
          <a:xfrm>
            <a:off x="3956050" y="3276600"/>
            <a:ext cx="692150" cy="457200"/>
          </a:xfrm>
          <a:prstGeom prst="rect">
            <a:avLst/>
          </a:prstGeom>
          <a:noFill/>
          <a:ln w="9525">
            <a:noFill/>
            <a:miter lim="800000"/>
            <a:headEnd/>
            <a:tailEnd/>
          </a:ln>
        </p:spPr>
        <p:txBody>
          <a:bodyPr wrap="none">
            <a:spAutoFit/>
          </a:bodyPr>
          <a:lstStyle/>
          <a:p>
            <a:r>
              <a:rPr lang="en-US" altLang="ja-JP">
                <a:solidFill>
                  <a:srgbClr val="FF0000"/>
                </a:solidFill>
              </a:rPr>
              <a:t>A[i]</a:t>
            </a:r>
          </a:p>
        </p:txBody>
      </p:sp>
      <p:sp>
        <p:nvSpPr>
          <p:cNvPr id="14376" name="Text Box 39"/>
          <p:cNvSpPr txBox="1">
            <a:spLocks noChangeArrowheads="1"/>
          </p:cNvSpPr>
          <p:nvPr/>
        </p:nvSpPr>
        <p:spPr bwMode="auto">
          <a:xfrm>
            <a:off x="5181600" y="3352800"/>
            <a:ext cx="692150" cy="457200"/>
          </a:xfrm>
          <a:prstGeom prst="rect">
            <a:avLst/>
          </a:prstGeom>
          <a:noFill/>
          <a:ln w="9525">
            <a:noFill/>
            <a:miter lim="800000"/>
            <a:headEnd/>
            <a:tailEnd/>
          </a:ln>
        </p:spPr>
        <p:txBody>
          <a:bodyPr wrap="none">
            <a:spAutoFit/>
          </a:bodyPr>
          <a:lstStyle/>
          <a:p>
            <a:r>
              <a:rPr lang="en-US" altLang="ja-JP">
                <a:solidFill>
                  <a:srgbClr val="FF0000"/>
                </a:solidFill>
              </a:rPr>
              <a:t>A[j]</a:t>
            </a:r>
          </a:p>
        </p:txBody>
      </p:sp>
      <p:sp>
        <p:nvSpPr>
          <p:cNvPr id="14377" name="Text Box 40"/>
          <p:cNvSpPr txBox="1">
            <a:spLocks noChangeArrowheads="1"/>
          </p:cNvSpPr>
          <p:nvPr/>
        </p:nvSpPr>
        <p:spPr bwMode="auto">
          <a:xfrm>
            <a:off x="2386013" y="2819400"/>
            <a:ext cx="392112" cy="457200"/>
          </a:xfrm>
          <a:prstGeom prst="rect">
            <a:avLst/>
          </a:prstGeom>
          <a:noFill/>
          <a:ln w="9525">
            <a:noFill/>
            <a:miter lim="800000"/>
            <a:headEnd/>
            <a:tailEnd/>
          </a:ln>
        </p:spPr>
        <p:txBody>
          <a:bodyPr wrap="none">
            <a:spAutoFit/>
          </a:bodyPr>
          <a:lstStyle/>
          <a:p>
            <a:r>
              <a:rPr lang="ja-JP" altLang="en-US"/>
              <a:t>２</a:t>
            </a:r>
          </a:p>
        </p:txBody>
      </p:sp>
      <p:sp>
        <p:nvSpPr>
          <p:cNvPr id="14378" name="Text Box 41"/>
          <p:cNvSpPr txBox="1">
            <a:spLocks noChangeArrowheads="1"/>
          </p:cNvSpPr>
          <p:nvPr/>
        </p:nvSpPr>
        <p:spPr bwMode="auto">
          <a:xfrm>
            <a:off x="3581400" y="2819400"/>
            <a:ext cx="392113" cy="457200"/>
          </a:xfrm>
          <a:prstGeom prst="rect">
            <a:avLst/>
          </a:prstGeom>
          <a:noFill/>
          <a:ln w="9525">
            <a:noFill/>
            <a:miter lim="800000"/>
            <a:headEnd/>
            <a:tailEnd/>
          </a:ln>
        </p:spPr>
        <p:txBody>
          <a:bodyPr wrap="none">
            <a:spAutoFit/>
          </a:bodyPr>
          <a:lstStyle/>
          <a:p>
            <a:r>
              <a:rPr lang="ja-JP" altLang="en-US"/>
              <a:t>５</a:t>
            </a:r>
          </a:p>
        </p:txBody>
      </p:sp>
      <p:sp>
        <p:nvSpPr>
          <p:cNvPr id="14379" name="Text Box 42"/>
          <p:cNvSpPr txBox="1">
            <a:spLocks noChangeArrowheads="1"/>
          </p:cNvSpPr>
          <p:nvPr/>
        </p:nvSpPr>
        <p:spPr bwMode="auto">
          <a:xfrm>
            <a:off x="4267200" y="2819400"/>
            <a:ext cx="392113" cy="457200"/>
          </a:xfrm>
          <a:prstGeom prst="rect">
            <a:avLst/>
          </a:prstGeom>
          <a:noFill/>
          <a:ln w="9525">
            <a:noFill/>
            <a:miter lim="800000"/>
            <a:headEnd/>
            <a:tailEnd/>
          </a:ln>
        </p:spPr>
        <p:txBody>
          <a:bodyPr wrap="none">
            <a:spAutoFit/>
          </a:bodyPr>
          <a:lstStyle/>
          <a:p>
            <a:r>
              <a:rPr lang="ja-JP" altLang="en-US"/>
              <a:t>６</a:t>
            </a:r>
          </a:p>
        </p:txBody>
      </p:sp>
      <p:sp>
        <p:nvSpPr>
          <p:cNvPr id="14380" name="Text Box 43"/>
          <p:cNvSpPr txBox="1">
            <a:spLocks noChangeArrowheads="1"/>
          </p:cNvSpPr>
          <p:nvPr/>
        </p:nvSpPr>
        <p:spPr bwMode="auto">
          <a:xfrm>
            <a:off x="4800600" y="2819400"/>
            <a:ext cx="392113" cy="457200"/>
          </a:xfrm>
          <a:prstGeom prst="rect">
            <a:avLst/>
          </a:prstGeom>
          <a:noFill/>
          <a:ln w="9525">
            <a:noFill/>
            <a:miter lim="800000"/>
            <a:headEnd/>
            <a:tailEnd/>
          </a:ln>
        </p:spPr>
        <p:txBody>
          <a:bodyPr wrap="none">
            <a:spAutoFit/>
          </a:bodyPr>
          <a:lstStyle/>
          <a:p>
            <a:r>
              <a:rPr lang="ja-JP" altLang="en-US"/>
              <a:t>８</a:t>
            </a:r>
          </a:p>
        </p:txBody>
      </p:sp>
      <p:sp>
        <p:nvSpPr>
          <p:cNvPr id="14381" name="Text Box 44"/>
          <p:cNvSpPr txBox="1">
            <a:spLocks noChangeArrowheads="1"/>
          </p:cNvSpPr>
          <p:nvPr/>
        </p:nvSpPr>
        <p:spPr bwMode="auto">
          <a:xfrm>
            <a:off x="5257800" y="2819400"/>
            <a:ext cx="600075" cy="457200"/>
          </a:xfrm>
          <a:prstGeom prst="rect">
            <a:avLst/>
          </a:prstGeom>
          <a:noFill/>
          <a:ln w="9525">
            <a:noFill/>
            <a:miter lim="800000"/>
            <a:headEnd/>
            <a:tailEnd/>
          </a:ln>
        </p:spPr>
        <p:txBody>
          <a:bodyPr wrap="none">
            <a:spAutoFit/>
          </a:bodyPr>
          <a:lstStyle/>
          <a:p>
            <a:r>
              <a:rPr lang="ja-JP" altLang="en-US"/>
              <a:t>１０</a:t>
            </a:r>
          </a:p>
        </p:txBody>
      </p:sp>
      <p:sp>
        <p:nvSpPr>
          <p:cNvPr id="14382" name="Line 46"/>
          <p:cNvSpPr>
            <a:spLocks noChangeShapeType="1"/>
          </p:cNvSpPr>
          <p:nvPr/>
        </p:nvSpPr>
        <p:spPr bwMode="auto">
          <a:xfrm>
            <a:off x="3352800" y="3048000"/>
            <a:ext cx="304800" cy="0"/>
          </a:xfrm>
          <a:prstGeom prst="line">
            <a:avLst/>
          </a:prstGeom>
          <a:noFill/>
          <a:ln w="9525">
            <a:solidFill>
              <a:schemeClr val="tx1"/>
            </a:solidFill>
            <a:round/>
            <a:headEnd/>
            <a:tailEnd type="triangle" w="med" len="med"/>
          </a:ln>
        </p:spPr>
        <p:txBody>
          <a:bodyPr/>
          <a:lstStyle/>
          <a:p>
            <a:endParaRPr lang="ja-JP" altLang="en-US"/>
          </a:p>
        </p:txBody>
      </p:sp>
      <p:sp>
        <p:nvSpPr>
          <p:cNvPr id="14383" name="Line 47"/>
          <p:cNvSpPr>
            <a:spLocks noChangeShapeType="1"/>
          </p:cNvSpPr>
          <p:nvPr/>
        </p:nvSpPr>
        <p:spPr bwMode="auto">
          <a:xfrm>
            <a:off x="4038600" y="3048000"/>
            <a:ext cx="304800" cy="0"/>
          </a:xfrm>
          <a:prstGeom prst="line">
            <a:avLst/>
          </a:prstGeom>
          <a:noFill/>
          <a:ln w="9525">
            <a:solidFill>
              <a:schemeClr val="tx1"/>
            </a:solidFill>
            <a:round/>
            <a:headEnd/>
            <a:tailEnd type="triangle" w="med" len="med"/>
          </a:ln>
        </p:spPr>
        <p:txBody>
          <a:bodyPr/>
          <a:lstStyle/>
          <a:p>
            <a:endParaRPr lang="ja-JP" altLang="en-US"/>
          </a:p>
        </p:txBody>
      </p:sp>
      <p:sp>
        <p:nvSpPr>
          <p:cNvPr id="14384" name="Line 48"/>
          <p:cNvSpPr>
            <a:spLocks noChangeShapeType="1"/>
          </p:cNvSpPr>
          <p:nvPr/>
        </p:nvSpPr>
        <p:spPr bwMode="auto">
          <a:xfrm>
            <a:off x="4572000" y="3048000"/>
            <a:ext cx="304800" cy="0"/>
          </a:xfrm>
          <a:prstGeom prst="line">
            <a:avLst/>
          </a:prstGeom>
          <a:noFill/>
          <a:ln w="9525">
            <a:solidFill>
              <a:schemeClr val="tx1"/>
            </a:solidFill>
            <a:round/>
            <a:headEnd/>
            <a:tailEnd type="triangle" w="med" len="med"/>
          </a:ln>
        </p:spPr>
        <p:txBody>
          <a:bodyPr/>
          <a:lstStyle/>
          <a:p>
            <a:endParaRPr lang="ja-JP" altLang="en-US"/>
          </a:p>
        </p:txBody>
      </p:sp>
      <p:sp>
        <p:nvSpPr>
          <p:cNvPr id="14385" name="Line 49"/>
          <p:cNvSpPr>
            <a:spLocks noChangeShapeType="1"/>
          </p:cNvSpPr>
          <p:nvPr/>
        </p:nvSpPr>
        <p:spPr bwMode="auto">
          <a:xfrm>
            <a:off x="5105400" y="3048000"/>
            <a:ext cx="304800" cy="0"/>
          </a:xfrm>
          <a:prstGeom prst="line">
            <a:avLst/>
          </a:prstGeom>
          <a:noFill/>
          <a:ln w="9525">
            <a:solidFill>
              <a:schemeClr val="tx1"/>
            </a:solidFill>
            <a:round/>
            <a:headEnd/>
            <a:tailEnd type="triangle" w="med" len="med"/>
          </a:ln>
        </p:spPr>
        <p:txBody>
          <a:bodyPr/>
          <a:lstStyle/>
          <a:p>
            <a:endParaRPr lang="ja-JP" altLang="en-US"/>
          </a:p>
        </p:txBody>
      </p:sp>
      <p:sp>
        <p:nvSpPr>
          <p:cNvPr id="14386" name="Rectangle 50"/>
          <p:cNvSpPr>
            <a:spLocks noChangeArrowheads="1"/>
          </p:cNvSpPr>
          <p:nvPr/>
        </p:nvSpPr>
        <p:spPr bwMode="auto">
          <a:xfrm>
            <a:off x="2438400" y="49530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87" name="Rectangle 51"/>
          <p:cNvSpPr>
            <a:spLocks noChangeArrowheads="1"/>
          </p:cNvSpPr>
          <p:nvPr/>
        </p:nvSpPr>
        <p:spPr bwMode="auto">
          <a:xfrm>
            <a:off x="3048000" y="49530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88" name="Rectangle 52"/>
          <p:cNvSpPr>
            <a:spLocks noChangeArrowheads="1"/>
          </p:cNvSpPr>
          <p:nvPr/>
        </p:nvSpPr>
        <p:spPr bwMode="auto">
          <a:xfrm>
            <a:off x="3657600" y="49530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89" name="Rectangle 53"/>
          <p:cNvSpPr>
            <a:spLocks noChangeArrowheads="1"/>
          </p:cNvSpPr>
          <p:nvPr/>
        </p:nvSpPr>
        <p:spPr bwMode="auto">
          <a:xfrm>
            <a:off x="4267200" y="49530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90" name="Rectangle 54"/>
          <p:cNvSpPr>
            <a:spLocks noChangeArrowheads="1"/>
          </p:cNvSpPr>
          <p:nvPr/>
        </p:nvSpPr>
        <p:spPr bwMode="auto">
          <a:xfrm>
            <a:off x="4876800" y="49530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91" name="Rectangle 55"/>
          <p:cNvSpPr>
            <a:spLocks noChangeArrowheads="1"/>
          </p:cNvSpPr>
          <p:nvPr/>
        </p:nvSpPr>
        <p:spPr bwMode="auto">
          <a:xfrm>
            <a:off x="5486400" y="49530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92" name="Rectangle 56"/>
          <p:cNvSpPr>
            <a:spLocks noChangeArrowheads="1"/>
          </p:cNvSpPr>
          <p:nvPr/>
        </p:nvSpPr>
        <p:spPr bwMode="auto">
          <a:xfrm>
            <a:off x="6096000" y="49530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93" name="Rectangle 57"/>
          <p:cNvSpPr>
            <a:spLocks noChangeArrowheads="1"/>
          </p:cNvSpPr>
          <p:nvPr/>
        </p:nvSpPr>
        <p:spPr bwMode="auto">
          <a:xfrm>
            <a:off x="6705600" y="49530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94" name="Text Box 58"/>
          <p:cNvSpPr txBox="1">
            <a:spLocks noChangeArrowheads="1"/>
          </p:cNvSpPr>
          <p:nvPr/>
        </p:nvSpPr>
        <p:spPr bwMode="auto">
          <a:xfrm>
            <a:off x="1295400" y="5257800"/>
            <a:ext cx="1014413" cy="457200"/>
          </a:xfrm>
          <a:prstGeom prst="rect">
            <a:avLst/>
          </a:prstGeom>
          <a:noFill/>
          <a:ln w="9525">
            <a:noFill/>
            <a:miter lim="800000"/>
            <a:headEnd/>
            <a:tailEnd/>
          </a:ln>
        </p:spPr>
        <p:txBody>
          <a:bodyPr wrap="none">
            <a:spAutoFit/>
          </a:bodyPr>
          <a:lstStyle/>
          <a:p>
            <a:r>
              <a:rPr lang="ja-JP" altLang="en-US">
                <a:solidFill>
                  <a:srgbClr val="FF0000"/>
                </a:solidFill>
              </a:rPr>
              <a:t>配列</a:t>
            </a:r>
            <a:r>
              <a:rPr lang="en-US" altLang="ja-JP">
                <a:solidFill>
                  <a:srgbClr val="FF0000"/>
                </a:solidFill>
              </a:rPr>
              <a:t>A</a:t>
            </a:r>
          </a:p>
        </p:txBody>
      </p:sp>
      <p:sp>
        <p:nvSpPr>
          <p:cNvPr id="14395" name="Text Box 59"/>
          <p:cNvSpPr txBox="1">
            <a:spLocks noChangeArrowheads="1"/>
          </p:cNvSpPr>
          <p:nvPr/>
        </p:nvSpPr>
        <p:spPr bwMode="auto">
          <a:xfrm>
            <a:off x="2209800" y="5334000"/>
            <a:ext cx="760413" cy="457200"/>
          </a:xfrm>
          <a:prstGeom prst="rect">
            <a:avLst/>
          </a:prstGeom>
          <a:noFill/>
          <a:ln w="9525">
            <a:noFill/>
            <a:miter lim="800000"/>
            <a:headEnd/>
            <a:tailEnd/>
          </a:ln>
        </p:spPr>
        <p:txBody>
          <a:bodyPr wrap="none">
            <a:spAutoFit/>
          </a:bodyPr>
          <a:lstStyle/>
          <a:p>
            <a:r>
              <a:rPr lang="en-US" altLang="ja-JP">
                <a:solidFill>
                  <a:srgbClr val="FF0000"/>
                </a:solidFill>
              </a:rPr>
              <a:t>A[0]</a:t>
            </a:r>
          </a:p>
        </p:txBody>
      </p:sp>
      <p:sp>
        <p:nvSpPr>
          <p:cNvPr id="14396" name="Text Box 60"/>
          <p:cNvSpPr txBox="1">
            <a:spLocks noChangeArrowheads="1"/>
          </p:cNvSpPr>
          <p:nvPr/>
        </p:nvSpPr>
        <p:spPr bwMode="auto">
          <a:xfrm>
            <a:off x="2819400" y="5334000"/>
            <a:ext cx="760413" cy="457200"/>
          </a:xfrm>
          <a:prstGeom prst="rect">
            <a:avLst/>
          </a:prstGeom>
          <a:noFill/>
          <a:ln w="9525">
            <a:noFill/>
            <a:miter lim="800000"/>
            <a:headEnd/>
            <a:tailEnd/>
          </a:ln>
        </p:spPr>
        <p:txBody>
          <a:bodyPr wrap="none">
            <a:spAutoFit/>
          </a:bodyPr>
          <a:lstStyle/>
          <a:p>
            <a:r>
              <a:rPr lang="en-US" altLang="ja-JP">
                <a:solidFill>
                  <a:srgbClr val="FF0000"/>
                </a:solidFill>
              </a:rPr>
              <a:t>A[1]</a:t>
            </a:r>
          </a:p>
        </p:txBody>
      </p:sp>
      <p:sp>
        <p:nvSpPr>
          <p:cNvPr id="14397" name="Text Box 61"/>
          <p:cNvSpPr txBox="1">
            <a:spLocks noChangeArrowheads="1"/>
          </p:cNvSpPr>
          <p:nvPr/>
        </p:nvSpPr>
        <p:spPr bwMode="auto">
          <a:xfrm>
            <a:off x="6553200" y="5334000"/>
            <a:ext cx="1133475" cy="457200"/>
          </a:xfrm>
          <a:prstGeom prst="rect">
            <a:avLst/>
          </a:prstGeom>
          <a:noFill/>
          <a:ln w="9525">
            <a:noFill/>
            <a:miter lim="800000"/>
            <a:headEnd/>
            <a:tailEnd/>
          </a:ln>
        </p:spPr>
        <p:txBody>
          <a:bodyPr wrap="none">
            <a:spAutoFit/>
          </a:bodyPr>
          <a:lstStyle/>
          <a:p>
            <a:r>
              <a:rPr lang="en-US" altLang="ja-JP">
                <a:solidFill>
                  <a:srgbClr val="FF0000"/>
                </a:solidFill>
              </a:rPr>
              <a:t>A[M-1]</a:t>
            </a:r>
          </a:p>
        </p:txBody>
      </p:sp>
      <p:sp>
        <p:nvSpPr>
          <p:cNvPr id="14398" name="Text Box 62"/>
          <p:cNvSpPr txBox="1">
            <a:spLocks noChangeArrowheads="1"/>
          </p:cNvSpPr>
          <p:nvPr/>
        </p:nvSpPr>
        <p:spPr bwMode="auto">
          <a:xfrm>
            <a:off x="4108450" y="5334000"/>
            <a:ext cx="692150" cy="457200"/>
          </a:xfrm>
          <a:prstGeom prst="rect">
            <a:avLst/>
          </a:prstGeom>
          <a:noFill/>
          <a:ln w="9525">
            <a:noFill/>
            <a:miter lim="800000"/>
            <a:headEnd/>
            <a:tailEnd/>
          </a:ln>
        </p:spPr>
        <p:txBody>
          <a:bodyPr wrap="none">
            <a:spAutoFit/>
          </a:bodyPr>
          <a:lstStyle/>
          <a:p>
            <a:r>
              <a:rPr lang="en-US" altLang="ja-JP">
                <a:solidFill>
                  <a:srgbClr val="FF0000"/>
                </a:solidFill>
              </a:rPr>
              <a:t>A[i]</a:t>
            </a:r>
          </a:p>
        </p:txBody>
      </p:sp>
      <p:sp>
        <p:nvSpPr>
          <p:cNvPr id="14399" name="Text Box 63"/>
          <p:cNvSpPr txBox="1">
            <a:spLocks noChangeArrowheads="1"/>
          </p:cNvSpPr>
          <p:nvPr/>
        </p:nvSpPr>
        <p:spPr bwMode="auto">
          <a:xfrm>
            <a:off x="5334000" y="5410200"/>
            <a:ext cx="692150" cy="457200"/>
          </a:xfrm>
          <a:prstGeom prst="rect">
            <a:avLst/>
          </a:prstGeom>
          <a:noFill/>
          <a:ln w="9525">
            <a:noFill/>
            <a:miter lim="800000"/>
            <a:headEnd/>
            <a:tailEnd/>
          </a:ln>
        </p:spPr>
        <p:txBody>
          <a:bodyPr wrap="none">
            <a:spAutoFit/>
          </a:bodyPr>
          <a:lstStyle/>
          <a:p>
            <a:r>
              <a:rPr lang="en-US" altLang="ja-JP">
                <a:solidFill>
                  <a:srgbClr val="FF0000"/>
                </a:solidFill>
              </a:rPr>
              <a:t>A[j]</a:t>
            </a:r>
          </a:p>
        </p:txBody>
      </p:sp>
      <p:sp>
        <p:nvSpPr>
          <p:cNvPr id="14400" name="Text Box 64"/>
          <p:cNvSpPr txBox="1">
            <a:spLocks noChangeArrowheads="1"/>
          </p:cNvSpPr>
          <p:nvPr/>
        </p:nvSpPr>
        <p:spPr bwMode="auto">
          <a:xfrm>
            <a:off x="2538413" y="4876800"/>
            <a:ext cx="392112" cy="457200"/>
          </a:xfrm>
          <a:prstGeom prst="rect">
            <a:avLst/>
          </a:prstGeom>
          <a:noFill/>
          <a:ln w="9525">
            <a:noFill/>
            <a:miter lim="800000"/>
            <a:headEnd/>
            <a:tailEnd/>
          </a:ln>
        </p:spPr>
        <p:txBody>
          <a:bodyPr wrap="none">
            <a:spAutoFit/>
          </a:bodyPr>
          <a:lstStyle/>
          <a:p>
            <a:r>
              <a:rPr lang="ja-JP" altLang="en-US"/>
              <a:t>２</a:t>
            </a:r>
          </a:p>
        </p:txBody>
      </p:sp>
      <p:sp>
        <p:nvSpPr>
          <p:cNvPr id="14401" name="Text Box 65"/>
          <p:cNvSpPr txBox="1">
            <a:spLocks noChangeArrowheads="1"/>
          </p:cNvSpPr>
          <p:nvPr/>
        </p:nvSpPr>
        <p:spPr bwMode="auto">
          <a:xfrm>
            <a:off x="3733800" y="4876800"/>
            <a:ext cx="392113" cy="457200"/>
          </a:xfrm>
          <a:prstGeom prst="rect">
            <a:avLst/>
          </a:prstGeom>
          <a:noFill/>
          <a:ln w="9525">
            <a:noFill/>
            <a:miter lim="800000"/>
            <a:headEnd/>
            <a:tailEnd/>
          </a:ln>
        </p:spPr>
        <p:txBody>
          <a:bodyPr wrap="none">
            <a:spAutoFit/>
          </a:bodyPr>
          <a:lstStyle/>
          <a:p>
            <a:r>
              <a:rPr lang="ja-JP" altLang="en-US"/>
              <a:t>５</a:t>
            </a:r>
          </a:p>
        </p:txBody>
      </p:sp>
      <p:sp>
        <p:nvSpPr>
          <p:cNvPr id="14402" name="Text Box 66"/>
          <p:cNvSpPr txBox="1">
            <a:spLocks noChangeArrowheads="1"/>
          </p:cNvSpPr>
          <p:nvPr/>
        </p:nvSpPr>
        <p:spPr bwMode="auto">
          <a:xfrm>
            <a:off x="4419600" y="4876800"/>
            <a:ext cx="392113" cy="457200"/>
          </a:xfrm>
          <a:prstGeom prst="rect">
            <a:avLst/>
          </a:prstGeom>
          <a:noFill/>
          <a:ln w="9525">
            <a:noFill/>
            <a:miter lim="800000"/>
            <a:headEnd/>
            <a:tailEnd/>
          </a:ln>
        </p:spPr>
        <p:txBody>
          <a:bodyPr wrap="none">
            <a:spAutoFit/>
          </a:bodyPr>
          <a:lstStyle/>
          <a:p>
            <a:r>
              <a:rPr lang="ja-JP" altLang="en-US"/>
              <a:t>６</a:t>
            </a:r>
          </a:p>
        </p:txBody>
      </p:sp>
      <p:sp>
        <p:nvSpPr>
          <p:cNvPr id="14403" name="Text Box 67"/>
          <p:cNvSpPr txBox="1">
            <a:spLocks noChangeArrowheads="1"/>
          </p:cNvSpPr>
          <p:nvPr/>
        </p:nvSpPr>
        <p:spPr bwMode="auto">
          <a:xfrm>
            <a:off x="4953000" y="4876800"/>
            <a:ext cx="392113" cy="457200"/>
          </a:xfrm>
          <a:prstGeom prst="rect">
            <a:avLst/>
          </a:prstGeom>
          <a:noFill/>
          <a:ln w="9525">
            <a:noFill/>
            <a:miter lim="800000"/>
            <a:headEnd/>
            <a:tailEnd/>
          </a:ln>
        </p:spPr>
        <p:txBody>
          <a:bodyPr wrap="none">
            <a:spAutoFit/>
          </a:bodyPr>
          <a:lstStyle/>
          <a:p>
            <a:r>
              <a:rPr lang="ja-JP" altLang="en-US"/>
              <a:t>８</a:t>
            </a:r>
          </a:p>
        </p:txBody>
      </p:sp>
      <p:sp>
        <p:nvSpPr>
          <p:cNvPr id="14404" name="Text Box 68"/>
          <p:cNvSpPr txBox="1">
            <a:spLocks noChangeArrowheads="1"/>
          </p:cNvSpPr>
          <p:nvPr/>
        </p:nvSpPr>
        <p:spPr bwMode="auto">
          <a:xfrm>
            <a:off x="5410200" y="4876800"/>
            <a:ext cx="600075" cy="457200"/>
          </a:xfrm>
          <a:prstGeom prst="rect">
            <a:avLst/>
          </a:prstGeom>
          <a:noFill/>
          <a:ln w="9525">
            <a:noFill/>
            <a:miter lim="800000"/>
            <a:headEnd/>
            <a:tailEnd/>
          </a:ln>
        </p:spPr>
        <p:txBody>
          <a:bodyPr wrap="none">
            <a:spAutoFit/>
          </a:bodyPr>
          <a:lstStyle/>
          <a:p>
            <a:r>
              <a:rPr lang="ja-JP" altLang="en-US"/>
              <a:t>１０</a:t>
            </a:r>
          </a:p>
        </p:txBody>
      </p:sp>
      <p:sp>
        <p:nvSpPr>
          <p:cNvPr id="14405" name="Text Box 73"/>
          <p:cNvSpPr txBox="1">
            <a:spLocks noChangeArrowheads="1"/>
          </p:cNvSpPr>
          <p:nvPr/>
        </p:nvSpPr>
        <p:spPr bwMode="auto">
          <a:xfrm>
            <a:off x="3124200" y="4800600"/>
            <a:ext cx="392113" cy="457200"/>
          </a:xfrm>
          <a:prstGeom prst="rect">
            <a:avLst/>
          </a:prstGeom>
          <a:noFill/>
          <a:ln w="9525">
            <a:noFill/>
            <a:miter lim="800000"/>
            <a:headEnd/>
            <a:tailEnd/>
          </a:ln>
        </p:spPr>
        <p:txBody>
          <a:bodyPr wrap="none">
            <a:spAutoFit/>
          </a:bodyPr>
          <a:lstStyle/>
          <a:p>
            <a:r>
              <a:rPr lang="ja-JP" altLang="en-US"/>
              <a:t>３</a:t>
            </a:r>
          </a:p>
        </p:txBody>
      </p:sp>
      <p:sp>
        <p:nvSpPr>
          <p:cNvPr id="14406" name="Text Box 74"/>
          <p:cNvSpPr txBox="1">
            <a:spLocks noChangeArrowheads="1"/>
          </p:cNvSpPr>
          <p:nvPr/>
        </p:nvSpPr>
        <p:spPr bwMode="auto">
          <a:xfrm>
            <a:off x="1127125" y="6116638"/>
            <a:ext cx="6996113" cy="457200"/>
          </a:xfrm>
          <a:prstGeom prst="rect">
            <a:avLst/>
          </a:prstGeom>
          <a:noFill/>
          <a:ln w="9525">
            <a:noFill/>
            <a:miter lim="800000"/>
            <a:headEnd/>
            <a:tailEnd/>
          </a:ln>
        </p:spPr>
        <p:txBody>
          <a:bodyPr wrap="none">
            <a:spAutoFit/>
          </a:bodyPr>
          <a:lstStyle/>
          <a:p>
            <a:r>
              <a:rPr lang="ja-JP" altLang="en-US"/>
              <a:t>このような問題では、配列操作に余分な手間が必要。</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スライド番号プレースホルダ 4"/>
          <p:cNvSpPr>
            <a:spLocks noGrp="1"/>
          </p:cNvSpPr>
          <p:nvPr>
            <p:ph type="sldNum" sz="quarter" idx="12"/>
          </p:nvPr>
        </p:nvSpPr>
        <p:spPr>
          <a:noFill/>
        </p:spPr>
        <p:txBody>
          <a:bodyPr/>
          <a:lstStyle/>
          <a:p>
            <a:fld id="{25D2C141-DABD-486B-8D80-B0C81B46171B}" type="slidenum">
              <a:rPr lang="en-US" altLang="ja-JP" smtClean="0"/>
              <a:pPr/>
              <a:t>40</a:t>
            </a:fld>
            <a:endParaRPr lang="en-US" altLang="ja-JP" smtClean="0"/>
          </a:p>
        </p:txBody>
      </p:sp>
      <p:sp>
        <p:nvSpPr>
          <p:cNvPr id="7172" name="AutoShape 55"/>
          <p:cNvSpPr>
            <a:spLocks noChangeArrowheads="1"/>
          </p:cNvSpPr>
          <p:nvPr/>
        </p:nvSpPr>
        <p:spPr bwMode="auto">
          <a:xfrm>
            <a:off x="1066800" y="3581400"/>
            <a:ext cx="685800" cy="1295400"/>
          </a:xfrm>
          <a:prstGeom prst="downArrowCallout">
            <a:avLst>
              <a:gd name="adj1" fmla="val 33333"/>
              <a:gd name="adj2" fmla="val 41963"/>
              <a:gd name="adj3" fmla="val 22229"/>
              <a:gd name="adj4" fmla="val 83333"/>
            </a:avLst>
          </a:prstGeom>
          <a:noFill/>
          <a:ln w="9525">
            <a:solidFill>
              <a:schemeClr val="tx1"/>
            </a:solidFill>
            <a:miter lim="800000"/>
            <a:headEnd/>
            <a:tailEnd/>
          </a:ln>
        </p:spPr>
        <p:txBody>
          <a:bodyPr wrap="none" anchor="ctr"/>
          <a:lstStyle/>
          <a:p>
            <a:endParaRPr lang="ja-JP" altLang="en-US"/>
          </a:p>
        </p:txBody>
      </p:sp>
      <p:sp>
        <p:nvSpPr>
          <p:cNvPr id="7173" name="Rectangle 2"/>
          <p:cNvSpPr>
            <a:spLocks noGrp="1" noChangeArrowheads="1"/>
          </p:cNvSpPr>
          <p:nvPr>
            <p:ph type="title"/>
          </p:nvPr>
        </p:nvSpPr>
        <p:spPr>
          <a:xfrm>
            <a:off x="304800" y="0"/>
            <a:ext cx="7772400" cy="1143000"/>
          </a:xfrm>
        </p:spPr>
        <p:txBody>
          <a:bodyPr/>
          <a:lstStyle/>
          <a:p>
            <a:pPr algn="l" eaLnBrk="1" hangingPunct="1"/>
            <a:r>
              <a:rPr lang="ja-JP" altLang="en-US" smtClean="0"/>
              <a:t>例題</a:t>
            </a:r>
          </a:p>
        </p:txBody>
      </p:sp>
      <p:sp>
        <p:nvSpPr>
          <p:cNvPr id="7174" name="Text Box 3"/>
          <p:cNvSpPr txBox="1">
            <a:spLocks noChangeArrowheads="1"/>
          </p:cNvSpPr>
          <p:nvPr/>
        </p:nvSpPr>
        <p:spPr bwMode="auto">
          <a:xfrm>
            <a:off x="609600" y="914400"/>
            <a:ext cx="6813550" cy="1187450"/>
          </a:xfrm>
          <a:prstGeom prst="rect">
            <a:avLst/>
          </a:prstGeom>
          <a:noFill/>
          <a:ln w="9525">
            <a:noFill/>
            <a:miter lim="800000"/>
            <a:headEnd/>
            <a:tailEnd/>
          </a:ln>
        </p:spPr>
        <p:txBody>
          <a:bodyPr wrap="none">
            <a:spAutoFit/>
          </a:bodyPr>
          <a:lstStyle/>
          <a:p>
            <a:r>
              <a:rPr lang="ja-JP" altLang="en-US"/>
              <a:t>空のキューに対して、次の系列で演算を行った場合</a:t>
            </a:r>
            <a:r>
              <a:rPr lang="en-US" altLang="ja-JP"/>
              <a:t>,</a:t>
            </a:r>
          </a:p>
          <a:p>
            <a:r>
              <a:rPr lang="ja-JP" altLang="en-US"/>
              <a:t>取り出されるデータの順序および、</a:t>
            </a:r>
          </a:p>
          <a:p>
            <a:r>
              <a:rPr lang="ja-JP" altLang="en-US"/>
              <a:t>最後のスタックの状態を示せ。</a:t>
            </a:r>
          </a:p>
        </p:txBody>
      </p:sp>
      <p:sp>
        <p:nvSpPr>
          <p:cNvPr id="7175" name="Text Box 4"/>
          <p:cNvSpPr txBox="1">
            <a:spLocks noChangeArrowheads="1"/>
          </p:cNvSpPr>
          <p:nvPr/>
        </p:nvSpPr>
        <p:spPr bwMode="auto">
          <a:xfrm>
            <a:off x="533400" y="2133600"/>
            <a:ext cx="7956550" cy="1187450"/>
          </a:xfrm>
          <a:prstGeom prst="rect">
            <a:avLst/>
          </a:prstGeom>
          <a:noFill/>
          <a:ln w="9525">
            <a:noFill/>
            <a:miter lim="800000"/>
            <a:headEnd/>
            <a:tailEnd/>
          </a:ln>
        </p:spPr>
        <p:txBody>
          <a:bodyPr wrap="none">
            <a:spAutoFit/>
          </a:bodyPr>
          <a:lstStyle/>
          <a:p>
            <a:r>
              <a:rPr lang="en-US" altLang="ja-JP">
                <a:latin typeface="Verdana" pitchFamily="34" charset="0"/>
              </a:rPr>
              <a:t>enqueue(10),enqueue(5),degueue(),enqueue(15),</a:t>
            </a:r>
          </a:p>
          <a:p>
            <a:r>
              <a:rPr lang="en-US" altLang="ja-JP">
                <a:latin typeface="Verdana" pitchFamily="34" charset="0"/>
              </a:rPr>
              <a:t>enqueue(20),dequeue(),dequeue(),enqueue(30),</a:t>
            </a:r>
          </a:p>
          <a:p>
            <a:r>
              <a:rPr lang="en-US" altLang="ja-JP">
                <a:latin typeface="Verdana" pitchFamily="34" charset="0"/>
              </a:rPr>
              <a:t>dequeqe()</a:t>
            </a:r>
          </a:p>
        </p:txBody>
      </p:sp>
      <p:sp>
        <p:nvSpPr>
          <p:cNvPr id="7176" name="Rectangle 5"/>
          <p:cNvSpPr>
            <a:spLocks noChangeArrowheads="1"/>
          </p:cNvSpPr>
          <p:nvPr/>
        </p:nvSpPr>
        <p:spPr bwMode="auto">
          <a:xfrm>
            <a:off x="2286000" y="3971925"/>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177" name="Rectangle 8"/>
          <p:cNvSpPr>
            <a:spLocks noChangeArrowheads="1"/>
          </p:cNvSpPr>
          <p:nvPr/>
        </p:nvSpPr>
        <p:spPr bwMode="auto">
          <a:xfrm>
            <a:off x="3429000" y="41910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178" name="Rectangle 10"/>
          <p:cNvSpPr>
            <a:spLocks noChangeArrowheads="1"/>
          </p:cNvSpPr>
          <p:nvPr/>
        </p:nvSpPr>
        <p:spPr bwMode="auto">
          <a:xfrm>
            <a:off x="4648200" y="38862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179" name="Rectangle 12"/>
          <p:cNvSpPr>
            <a:spLocks noChangeArrowheads="1"/>
          </p:cNvSpPr>
          <p:nvPr/>
        </p:nvSpPr>
        <p:spPr bwMode="auto">
          <a:xfrm>
            <a:off x="5943600" y="41148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180" name="Rectangle 14"/>
          <p:cNvSpPr>
            <a:spLocks noChangeArrowheads="1"/>
          </p:cNvSpPr>
          <p:nvPr/>
        </p:nvSpPr>
        <p:spPr bwMode="auto">
          <a:xfrm>
            <a:off x="7162800" y="4343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181" name="Rectangle 15"/>
          <p:cNvSpPr>
            <a:spLocks noChangeArrowheads="1"/>
          </p:cNvSpPr>
          <p:nvPr/>
        </p:nvSpPr>
        <p:spPr bwMode="auto">
          <a:xfrm>
            <a:off x="7162800" y="3581400"/>
            <a:ext cx="685800" cy="1143000"/>
          </a:xfrm>
          <a:prstGeom prst="rect">
            <a:avLst/>
          </a:prstGeom>
          <a:noFill/>
          <a:ln w="9525">
            <a:solidFill>
              <a:schemeClr val="tx1"/>
            </a:solidFill>
            <a:miter lim="800000"/>
            <a:headEnd/>
            <a:tailEnd/>
          </a:ln>
        </p:spPr>
        <p:txBody>
          <a:bodyPr wrap="none" anchor="ctr"/>
          <a:lstStyle/>
          <a:p>
            <a:endParaRPr lang="ja-JP" altLang="en-US"/>
          </a:p>
        </p:txBody>
      </p:sp>
      <p:sp>
        <p:nvSpPr>
          <p:cNvPr id="7182" name="Rectangle 22"/>
          <p:cNvSpPr>
            <a:spLocks noChangeArrowheads="1"/>
          </p:cNvSpPr>
          <p:nvPr/>
        </p:nvSpPr>
        <p:spPr bwMode="auto">
          <a:xfrm>
            <a:off x="3429000" y="38100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183" name="Rectangle 23"/>
          <p:cNvSpPr>
            <a:spLocks noChangeArrowheads="1"/>
          </p:cNvSpPr>
          <p:nvPr/>
        </p:nvSpPr>
        <p:spPr bwMode="auto">
          <a:xfrm>
            <a:off x="5943600" y="37338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184" name="Rectangle 24"/>
          <p:cNvSpPr>
            <a:spLocks noChangeArrowheads="1"/>
          </p:cNvSpPr>
          <p:nvPr/>
        </p:nvSpPr>
        <p:spPr bwMode="auto">
          <a:xfrm>
            <a:off x="7162800" y="3962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185" name="Rectangle 25"/>
          <p:cNvSpPr>
            <a:spLocks noChangeArrowheads="1"/>
          </p:cNvSpPr>
          <p:nvPr/>
        </p:nvSpPr>
        <p:spPr bwMode="auto">
          <a:xfrm>
            <a:off x="7162800" y="3581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186" name="AutoShape 30"/>
          <p:cNvSpPr>
            <a:spLocks noChangeArrowheads="1"/>
          </p:cNvSpPr>
          <p:nvPr/>
        </p:nvSpPr>
        <p:spPr bwMode="auto">
          <a:xfrm>
            <a:off x="1905000" y="41148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7187" name="AutoShape 31"/>
          <p:cNvSpPr>
            <a:spLocks noChangeArrowheads="1"/>
          </p:cNvSpPr>
          <p:nvPr/>
        </p:nvSpPr>
        <p:spPr bwMode="auto">
          <a:xfrm>
            <a:off x="3048000" y="41148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7188" name="AutoShape 32"/>
          <p:cNvSpPr>
            <a:spLocks noChangeArrowheads="1"/>
          </p:cNvSpPr>
          <p:nvPr/>
        </p:nvSpPr>
        <p:spPr bwMode="auto">
          <a:xfrm>
            <a:off x="4267200" y="41148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7189" name="AutoShape 33"/>
          <p:cNvSpPr>
            <a:spLocks noChangeArrowheads="1"/>
          </p:cNvSpPr>
          <p:nvPr/>
        </p:nvSpPr>
        <p:spPr bwMode="auto">
          <a:xfrm>
            <a:off x="5486400" y="41148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7190" name="AutoShape 34"/>
          <p:cNvSpPr>
            <a:spLocks noChangeArrowheads="1"/>
          </p:cNvSpPr>
          <p:nvPr/>
        </p:nvSpPr>
        <p:spPr bwMode="auto">
          <a:xfrm>
            <a:off x="6705600" y="41148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7191" name="AutoShape 35"/>
          <p:cNvSpPr>
            <a:spLocks noChangeArrowheads="1"/>
          </p:cNvSpPr>
          <p:nvPr/>
        </p:nvSpPr>
        <p:spPr bwMode="auto">
          <a:xfrm>
            <a:off x="1295400" y="54864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7192" name="AutoShape 36"/>
          <p:cNvSpPr>
            <a:spLocks noChangeArrowheads="1"/>
          </p:cNvSpPr>
          <p:nvPr/>
        </p:nvSpPr>
        <p:spPr bwMode="auto">
          <a:xfrm>
            <a:off x="2514600" y="55626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7193" name="AutoShape 37"/>
          <p:cNvSpPr>
            <a:spLocks noChangeArrowheads="1"/>
          </p:cNvSpPr>
          <p:nvPr/>
        </p:nvSpPr>
        <p:spPr bwMode="auto">
          <a:xfrm>
            <a:off x="3733800" y="55626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7194" name="AutoShape 38"/>
          <p:cNvSpPr>
            <a:spLocks noChangeArrowheads="1"/>
          </p:cNvSpPr>
          <p:nvPr/>
        </p:nvSpPr>
        <p:spPr bwMode="auto">
          <a:xfrm>
            <a:off x="4953000" y="55626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graphicFrame>
        <p:nvGraphicFramePr>
          <p:cNvPr id="7170" name="Object 39"/>
          <p:cNvGraphicFramePr>
            <a:graphicFrameLocks noChangeAspect="1"/>
          </p:cNvGraphicFramePr>
          <p:nvPr/>
        </p:nvGraphicFramePr>
        <p:xfrm>
          <a:off x="2057400" y="6319838"/>
          <a:ext cx="4140200" cy="538162"/>
        </p:xfrm>
        <a:graphic>
          <a:graphicData uri="http://schemas.openxmlformats.org/presentationml/2006/ole">
            <p:oleObj spid="_x0000_s7170" name="Equation" r:id="rId3" imgW="1269720" imgH="164880" progId="Equation.DSMT4">
              <p:embed/>
            </p:oleObj>
          </a:graphicData>
        </a:graphic>
      </p:graphicFrame>
      <p:sp>
        <p:nvSpPr>
          <p:cNvPr id="7195" name="Text Box 40"/>
          <p:cNvSpPr txBox="1">
            <a:spLocks noChangeArrowheads="1"/>
          </p:cNvSpPr>
          <p:nvPr/>
        </p:nvSpPr>
        <p:spPr bwMode="auto">
          <a:xfrm>
            <a:off x="2362200" y="39624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7196" name="Text Box 41"/>
          <p:cNvSpPr txBox="1">
            <a:spLocks noChangeArrowheads="1"/>
          </p:cNvSpPr>
          <p:nvPr/>
        </p:nvSpPr>
        <p:spPr bwMode="auto">
          <a:xfrm>
            <a:off x="3505200" y="41148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7197" name="Text Box 42"/>
          <p:cNvSpPr txBox="1">
            <a:spLocks noChangeArrowheads="1"/>
          </p:cNvSpPr>
          <p:nvPr/>
        </p:nvSpPr>
        <p:spPr bwMode="auto">
          <a:xfrm>
            <a:off x="3505200" y="38100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7198" name="Text Box 43"/>
          <p:cNvSpPr txBox="1">
            <a:spLocks noChangeArrowheads="1"/>
          </p:cNvSpPr>
          <p:nvPr/>
        </p:nvSpPr>
        <p:spPr bwMode="auto">
          <a:xfrm>
            <a:off x="4800600" y="38862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7199" name="Text Box 44"/>
          <p:cNvSpPr txBox="1">
            <a:spLocks noChangeArrowheads="1"/>
          </p:cNvSpPr>
          <p:nvPr/>
        </p:nvSpPr>
        <p:spPr bwMode="auto">
          <a:xfrm>
            <a:off x="6019800" y="41148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7200" name="Text Box 45"/>
          <p:cNvSpPr txBox="1">
            <a:spLocks noChangeArrowheads="1"/>
          </p:cNvSpPr>
          <p:nvPr/>
        </p:nvSpPr>
        <p:spPr bwMode="auto">
          <a:xfrm>
            <a:off x="7315200" y="42672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7201" name="Text Box 50"/>
          <p:cNvSpPr txBox="1">
            <a:spLocks noChangeArrowheads="1"/>
          </p:cNvSpPr>
          <p:nvPr/>
        </p:nvSpPr>
        <p:spPr bwMode="auto">
          <a:xfrm>
            <a:off x="6019800" y="37338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7202" name="Text Box 51"/>
          <p:cNvSpPr txBox="1">
            <a:spLocks noChangeArrowheads="1"/>
          </p:cNvSpPr>
          <p:nvPr/>
        </p:nvSpPr>
        <p:spPr bwMode="auto">
          <a:xfrm>
            <a:off x="7239000" y="38862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7203" name="Text Box 52"/>
          <p:cNvSpPr txBox="1">
            <a:spLocks noChangeArrowheads="1"/>
          </p:cNvSpPr>
          <p:nvPr/>
        </p:nvSpPr>
        <p:spPr bwMode="auto">
          <a:xfrm>
            <a:off x="7239000" y="3505200"/>
            <a:ext cx="571500" cy="457200"/>
          </a:xfrm>
          <a:prstGeom prst="rect">
            <a:avLst/>
          </a:prstGeom>
          <a:noFill/>
          <a:ln w="9525">
            <a:noFill/>
            <a:miter lim="800000"/>
            <a:headEnd/>
            <a:tailEnd/>
          </a:ln>
        </p:spPr>
        <p:txBody>
          <a:bodyPr>
            <a:spAutoFit/>
          </a:bodyPr>
          <a:lstStyle/>
          <a:p>
            <a:r>
              <a:rPr lang="en-US" altLang="ja-JP">
                <a:latin typeface="Verdana" pitchFamily="34" charset="0"/>
              </a:rPr>
              <a:t>20</a:t>
            </a:r>
          </a:p>
        </p:txBody>
      </p:sp>
      <p:sp>
        <p:nvSpPr>
          <p:cNvPr id="7204" name="AutoShape 56"/>
          <p:cNvSpPr>
            <a:spLocks noChangeArrowheads="1"/>
          </p:cNvSpPr>
          <p:nvPr/>
        </p:nvSpPr>
        <p:spPr bwMode="auto">
          <a:xfrm>
            <a:off x="2286000" y="3581400"/>
            <a:ext cx="685800" cy="1295400"/>
          </a:xfrm>
          <a:prstGeom prst="downArrowCallout">
            <a:avLst>
              <a:gd name="adj1" fmla="val 33333"/>
              <a:gd name="adj2" fmla="val 41963"/>
              <a:gd name="adj3" fmla="val 22229"/>
              <a:gd name="adj4" fmla="val 83333"/>
            </a:avLst>
          </a:prstGeom>
          <a:noFill/>
          <a:ln w="9525">
            <a:solidFill>
              <a:schemeClr val="tx1"/>
            </a:solidFill>
            <a:miter lim="800000"/>
            <a:headEnd/>
            <a:tailEnd/>
          </a:ln>
        </p:spPr>
        <p:txBody>
          <a:bodyPr wrap="none" anchor="ctr"/>
          <a:lstStyle/>
          <a:p>
            <a:endParaRPr lang="ja-JP" altLang="en-US"/>
          </a:p>
        </p:txBody>
      </p:sp>
      <p:sp>
        <p:nvSpPr>
          <p:cNvPr id="7205" name="AutoShape 58"/>
          <p:cNvSpPr>
            <a:spLocks noChangeArrowheads="1"/>
          </p:cNvSpPr>
          <p:nvPr/>
        </p:nvSpPr>
        <p:spPr bwMode="auto">
          <a:xfrm>
            <a:off x="3429000" y="3657600"/>
            <a:ext cx="685800" cy="1295400"/>
          </a:xfrm>
          <a:prstGeom prst="downArrowCallout">
            <a:avLst>
              <a:gd name="adj1" fmla="val 33333"/>
              <a:gd name="adj2" fmla="val 41963"/>
              <a:gd name="adj3" fmla="val 22229"/>
              <a:gd name="adj4" fmla="val 83333"/>
            </a:avLst>
          </a:prstGeom>
          <a:noFill/>
          <a:ln w="9525">
            <a:solidFill>
              <a:schemeClr val="tx1"/>
            </a:solidFill>
            <a:miter lim="800000"/>
            <a:headEnd/>
            <a:tailEnd/>
          </a:ln>
        </p:spPr>
        <p:txBody>
          <a:bodyPr wrap="none" anchor="ctr"/>
          <a:lstStyle/>
          <a:p>
            <a:endParaRPr lang="ja-JP" altLang="en-US"/>
          </a:p>
        </p:txBody>
      </p:sp>
      <p:sp>
        <p:nvSpPr>
          <p:cNvPr id="7206" name="AutoShape 59"/>
          <p:cNvSpPr>
            <a:spLocks noChangeArrowheads="1"/>
          </p:cNvSpPr>
          <p:nvPr/>
        </p:nvSpPr>
        <p:spPr bwMode="auto">
          <a:xfrm>
            <a:off x="4648200" y="3581400"/>
            <a:ext cx="685800" cy="1295400"/>
          </a:xfrm>
          <a:prstGeom prst="downArrowCallout">
            <a:avLst>
              <a:gd name="adj1" fmla="val 33333"/>
              <a:gd name="adj2" fmla="val 41963"/>
              <a:gd name="adj3" fmla="val 22229"/>
              <a:gd name="adj4" fmla="val 83333"/>
            </a:avLst>
          </a:prstGeom>
          <a:noFill/>
          <a:ln w="9525">
            <a:solidFill>
              <a:schemeClr val="tx1"/>
            </a:solidFill>
            <a:miter lim="800000"/>
            <a:headEnd/>
            <a:tailEnd/>
          </a:ln>
        </p:spPr>
        <p:txBody>
          <a:bodyPr wrap="none" anchor="ctr"/>
          <a:lstStyle/>
          <a:p>
            <a:endParaRPr lang="ja-JP" altLang="en-US"/>
          </a:p>
        </p:txBody>
      </p:sp>
      <p:sp>
        <p:nvSpPr>
          <p:cNvPr id="7207" name="AutoShape 60"/>
          <p:cNvSpPr>
            <a:spLocks noChangeArrowheads="1"/>
          </p:cNvSpPr>
          <p:nvPr/>
        </p:nvSpPr>
        <p:spPr bwMode="auto">
          <a:xfrm>
            <a:off x="5943600" y="3581400"/>
            <a:ext cx="685800" cy="1295400"/>
          </a:xfrm>
          <a:prstGeom prst="downArrowCallout">
            <a:avLst>
              <a:gd name="adj1" fmla="val 33333"/>
              <a:gd name="adj2" fmla="val 41963"/>
              <a:gd name="adj3" fmla="val 22229"/>
              <a:gd name="adj4" fmla="val 83333"/>
            </a:avLst>
          </a:prstGeom>
          <a:noFill/>
          <a:ln w="9525">
            <a:solidFill>
              <a:schemeClr val="tx1"/>
            </a:solidFill>
            <a:miter lim="800000"/>
            <a:headEnd/>
            <a:tailEnd/>
          </a:ln>
        </p:spPr>
        <p:txBody>
          <a:bodyPr wrap="none" anchor="ctr"/>
          <a:lstStyle/>
          <a:p>
            <a:endParaRPr lang="ja-JP" altLang="en-US"/>
          </a:p>
        </p:txBody>
      </p:sp>
      <p:sp>
        <p:nvSpPr>
          <p:cNvPr id="7208" name="AutoShape 61"/>
          <p:cNvSpPr>
            <a:spLocks noChangeArrowheads="1"/>
          </p:cNvSpPr>
          <p:nvPr/>
        </p:nvSpPr>
        <p:spPr bwMode="auto">
          <a:xfrm>
            <a:off x="7162800" y="3581400"/>
            <a:ext cx="685800" cy="1371600"/>
          </a:xfrm>
          <a:prstGeom prst="downArrowCallout">
            <a:avLst>
              <a:gd name="adj1" fmla="val 33333"/>
              <a:gd name="adj2" fmla="val 41963"/>
              <a:gd name="adj3" fmla="val 23537"/>
              <a:gd name="adj4" fmla="val 83333"/>
            </a:avLst>
          </a:prstGeom>
          <a:noFill/>
          <a:ln w="9525">
            <a:solidFill>
              <a:schemeClr val="tx1"/>
            </a:solidFill>
            <a:miter lim="800000"/>
            <a:headEnd/>
            <a:tailEnd/>
          </a:ln>
        </p:spPr>
        <p:txBody>
          <a:bodyPr wrap="none" anchor="ctr"/>
          <a:lstStyle/>
          <a:p>
            <a:endParaRPr lang="ja-JP" altLang="en-US"/>
          </a:p>
        </p:txBody>
      </p:sp>
      <p:sp>
        <p:nvSpPr>
          <p:cNvPr id="7209" name="Rectangle 62"/>
          <p:cNvSpPr>
            <a:spLocks noChangeArrowheads="1"/>
          </p:cNvSpPr>
          <p:nvPr/>
        </p:nvSpPr>
        <p:spPr bwMode="auto">
          <a:xfrm>
            <a:off x="1676400" y="5486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210" name="Rectangle 63"/>
          <p:cNvSpPr>
            <a:spLocks noChangeArrowheads="1"/>
          </p:cNvSpPr>
          <p:nvPr/>
        </p:nvSpPr>
        <p:spPr bwMode="auto">
          <a:xfrm>
            <a:off x="1676400" y="5105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211" name="Text Box 64"/>
          <p:cNvSpPr txBox="1">
            <a:spLocks noChangeArrowheads="1"/>
          </p:cNvSpPr>
          <p:nvPr/>
        </p:nvSpPr>
        <p:spPr bwMode="auto">
          <a:xfrm>
            <a:off x="1752600" y="54864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7212" name="Text Box 65"/>
          <p:cNvSpPr txBox="1">
            <a:spLocks noChangeArrowheads="1"/>
          </p:cNvSpPr>
          <p:nvPr/>
        </p:nvSpPr>
        <p:spPr bwMode="auto">
          <a:xfrm>
            <a:off x="1752600" y="51054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7213" name="AutoShape 66"/>
          <p:cNvSpPr>
            <a:spLocks noChangeArrowheads="1"/>
          </p:cNvSpPr>
          <p:nvPr/>
        </p:nvSpPr>
        <p:spPr bwMode="auto">
          <a:xfrm>
            <a:off x="1676400" y="4953000"/>
            <a:ext cx="685800" cy="1295400"/>
          </a:xfrm>
          <a:prstGeom prst="downArrowCallout">
            <a:avLst>
              <a:gd name="adj1" fmla="val 33333"/>
              <a:gd name="adj2" fmla="val 41963"/>
              <a:gd name="adj3" fmla="val 22229"/>
              <a:gd name="adj4" fmla="val 83333"/>
            </a:avLst>
          </a:prstGeom>
          <a:noFill/>
          <a:ln w="9525">
            <a:solidFill>
              <a:schemeClr val="tx1"/>
            </a:solidFill>
            <a:miter lim="800000"/>
            <a:headEnd/>
            <a:tailEnd/>
          </a:ln>
        </p:spPr>
        <p:txBody>
          <a:bodyPr wrap="none" anchor="ctr"/>
          <a:lstStyle/>
          <a:p>
            <a:endParaRPr lang="ja-JP" altLang="en-US"/>
          </a:p>
        </p:txBody>
      </p:sp>
      <p:sp>
        <p:nvSpPr>
          <p:cNvPr id="7214" name="Rectangle 68"/>
          <p:cNvSpPr>
            <a:spLocks noChangeArrowheads="1"/>
          </p:cNvSpPr>
          <p:nvPr/>
        </p:nvSpPr>
        <p:spPr bwMode="auto">
          <a:xfrm>
            <a:off x="2895600" y="54102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215" name="Text Box 70"/>
          <p:cNvSpPr txBox="1">
            <a:spLocks noChangeArrowheads="1"/>
          </p:cNvSpPr>
          <p:nvPr/>
        </p:nvSpPr>
        <p:spPr bwMode="auto">
          <a:xfrm>
            <a:off x="2971800" y="54102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7216" name="AutoShape 71"/>
          <p:cNvSpPr>
            <a:spLocks noChangeArrowheads="1"/>
          </p:cNvSpPr>
          <p:nvPr/>
        </p:nvSpPr>
        <p:spPr bwMode="auto">
          <a:xfrm>
            <a:off x="2895600" y="5029200"/>
            <a:ext cx="685800" cy="1295400"/>
          </a:xfrm>
          <a:prstGeom prst="downArrowCallout">
            <a:avLst>
              <a:gd name="adj1" fmla="val 33333"/>
              <a:gd name="adj2" fmla="val 41963"/>
              <a:gd name="adj3" fmla="val 22229"/>
              <a:gd name="adj4" fmla="val 83333"/>
            </a:avLst>
          </a:prstGeom>
          <a:noFill/>
          <a:ln w="9525">
            <a:solidFill>
              <a:schemeClr val="tx1"/>
            </a:solidFill>
            <a:miter lim="800000"/>
            <a:headEnd/>
            <a:tailEnd/>
          </a:ln>
        </p:spPr>
        <p:txBody>
          <a:bodyPr wrap="none" anchor="ctr"/>
          <a:lstStyle/>
          <a:p>
            <a:endParaRPr lang="ja-JP" altLang="en-US"/>
          </a:p>
        </p:txBody>
      </p:sp>
      <p:sp>
        <p:nvSpPr>
          <p:cNvPr id="7217" name="AutoShape 74"/>
          <p:cNvSpPr>
            <a:spLocks noChangeArrowheads="1"/>
          </p:cNvSpPr>
          <p:nvPr/>
        </p:nvSpPr>
        <p:spPr bwMode="auto">
          <a:xfrm>
            <a:off x="4114800" y="5029200"/>
            <a:ext cx="685800" cy="1295400"/>
          </a:xfrm>
          <a:prstGeom prst="downArrowCallout">
            <a:avLst>
              <a:gd name="adj1" fmla="val 33333"/>
              <a:gd name="adj2" fmla="val 41963"/>
              <a:gd name="adj3" fmla="val 22229"/>
              <a:gd name="adj4" fmla="val 83333"/>
            </a:avLst>
          </a:prstGeom>
          <a:noFill/>
          <a:ln w="9525">
            <a:solidFill>
              <a:schemeClr val="tx1"/>
            </a:solidFill>
            <a:miter lim="800000"/>
            <a:headEnd/>
            <a:tailEnd/>
          </a:ln>
        </p:spPr>
        <p:txBody>
          <a:bodyPr wrap="none" anchor="ctr"/>
          <a:lstStyle/>
          <a:p>
            <a:endParaRPr lang="ja-JP" altLang="en-US"/>
          </a:p>
        </p:txBody>
      </p:sp>
      <p:sp>
        <p:nvSpPr>
          <p:cNvPr id="7218" name="Rectangle 75"/>
          <p:cNvSpPr>
            <a:spLocks noChangeArrowheads="1"/>
          </p:cNvSpPr>
          <p:nvPr/>
        </p:nvSpPr>
        <p:spPr bwMode="auto">
          <a:xfrm>
            <a:off x="4114800" y="55626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219" name="Rectangle 76"/>
          <p:cNvSpPr>
            <a:spLocks noChangeArrowheads="1"/>
          </p:cNvSpPr>
          <p:nvPr/>
        </p:nvSpPr>
        <p:spPr bwMode="auto">
          <a:xfrm>
            <a:off x="4114800" y="51816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220" name="Text Box 77"/>
          <p:cNvSpPr txBox="1">
            <a:spLocks noChangeArrowheads="1"/>
          </p:cNvSpPr>
          <p:nvPr/>
        </p:nvSpPr>
        <p:spPr bwMode="auto">
          <a:xfrm>
            <a:off x="4191000" y="55626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7221" name="Text Box 78"/>
          <p:cNvSpPr txBox="1">
            <a:spLocks noChangeArrowheads="1"/>
          </p:cNvSpPr>
          <p:nvPr/>
        </p:nvSpPr>
        <p:spPr bwMode="auto">
          <a:xfrm>
            <a:off x="4191000" y="5181600"/>
            <a:ext cx="571500" cy="457200"/>
          </a:xfrm>
          <a:prstGeom prst="rect">
            <a:avLst/>
          </a:prstGeom>
          <a:noFill/>
          <a:ln w="9525">
            <a:noFill/>
            <a:miter lim="800000"/>
            <a:headEnd/>
            <a:tailEnd/>
          </a:ln>
        </p:spPr>
        <p:txBody>
          <a:bodyPr wrap="none">
            <a:spAutoFit/>
          </a:bodyPr>
          <a:lstStyle/>
          <a:p>
            <a:r>
              <a:rPr lang="en-US" altLang="ja-JP">
                <a:latin typeface="Verdana" pitchFamily="34" charset="0"/>
              </a:rPr>
              <a:t>30</a:t>
            </a:r>
          </a:p>
        </p:txBody>
      </p:sp>
      <p:sp>
        <p:nvSpPr>
          <p:cNvPr id="7222" name="Rectangle 79"/>
          <p:cNvSpPr>
            <a:spLocks noChangeArrowheads="1"/>
          </p:cNvSpPr>
          <p:nvPr/>
        </p:nvSpPr>
        <p:spPr bwMode="auto">
          <a:xfrm>
            <a:off x="5410200" y="54102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223" name="Text Box 80"/>
          <p:cNvSpPr txBox="1">
            <a:spLocks noChangeArrowheads="1"/>
          </p:cNvSpPr>
          <p:nvPr/>
        </p:nvSpPr>
        <p:spPr bwMode="auto">
          <a:xfrm>
            <a:off x="5486400" y="5410200"/>
            <a:ext cx="571500" cy="457200"/>
          </a:xfrm>
          <a:prstGeom prst="rect">
            <a:avLst/>
          </a:prstGeom>
          <a:noFill/>
          <a:ln w="9525">
            <a:noFill/>
            <a:miter lim="800000"/>
            <a:headEnd/>
            <a:tailEnd/>
          </a:ln>
        </p:spPr>
        <p:txBody>
          <a:bodyPr wrap="none">
            <a:spAutoFit/>
          </a:bodyPr>
          <a:lstStyle/>
          <a:p>
            <a:r>
              <a:rPr lang="en-US" altLang="ja-JP">
                <a:latin typeface="Verdana" pitchFamily="34" charset="0"/>
              </a:rPr>
              <a:t>30</a:t>
            </a:r>
          </a:p>
        </p:txBody>
      </p:sp>
      <p:sp>
        <p:nvSpPr>
          <p:cNvPr id="7224" name="AutoShape 81"/>
          <p:cNvSpPr>
            <a:spLocks noChangeArrowheads="1"/>
          </p:cNvSpPr>
          <p:nvPr/>
        </p:nvSpPr>
        <p:spPr bwMode="auto">
          <a:xfrm>
            <a:off x="5410200" y="5029200"/>
            <a:ext cx="685800" cy="1295400"/>
          </a:xfrm>
          <a:prstGeom prst="downArrowCallout">
            <a:avLst>
              <a:gd name="adj1" fmla="val 33333"/>
              <a:gd name="adj2" fmla="val 41963"/>
              <a:gd name="adj3" fmla="val 22229"/>
              <a:gd name="adj4" fmla="val 83333"/>
            </a:avLst>
          </a:prstGeom>
          <a:noFill/>
          <a:ln w="9525">
            <a:solidFill>
              <a:schemeClr val="tx1"/>
            </a:solidFill>
            <a:miter lim="800000"/>
            <a:headEnd/>
            <a:tailEnd/>
          </a:ln>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番号プレースホルダ 4"/>
          <p:cNvSpPr>
            <a:spLocks noGrp="1"/>
          </p:cNvSpPr>
          <p:nvPr>
            <p:ph type="sldNum" sz="quarter" idx="12"/>
          </p:nvPr>
        </p:nvSpPr>
        <p:spPr>
          <a:noFill/>
        </p:spPr>
        <p:txBody>
          <a:bodyPr/>
          <a:lstStyle/>
          <a:p>
            <a:fld id="{017A422C-4571-47C2-AE09-B310E52B6F3D}" type="slidenum">
              <a:rPr lang="en-US" altLang="ja-JP" smtClean="0"/>
              <a:pPr/>
              <a:t>41</a:t>
            </a:fld>
            <a:endParaRPr lang="en-US" altLang="ja-JP" smtClean="0"/>
          </a:p>
        </p:txBody>
      </p:sp>
      <p:sp>
        <p:nvSpPr>
          <p:cNvPr id="45059" name="Rectangle 2"/>
          <p:cNvSpPr>
            <a:spLocks noGrp="1" noChangeArrowheads="1"/>
          </p:cNvSpPr>
          <p:nvPr>
            <p:ph type="title"/>
          </p:nvPr>
        </p:nvSpPr>
        <p:spPr>
          <a:xfrm>
            <a:off x="533400" y="304800"/>
            <a:ext cx="7772400" cy="1143000"/>
          </a:xfrm>
        </p:spPr>
        <p:txBody>
          <a:bodyPr/>
          <a:lstStyle/>
          <a:p>
            <a:pPr algn="l" eaLnBrk="1" hangingPunct="1"/>
            <a:r>
              <a:rPr lang="ja-JP" altLang="en-US" smtClean="0"/>
              <a:t>練習</a:t>
            </a:r>
          </a:p>
        </p:txBody>
      </p:sp>
      <p:sp>
        <p:nvSpPr>
          <p:cNvPr id="45060" name="Text Box 3"/>
          <p:cNvSpPr txBox="1">
            <a:spLocks noChangeArrowheads="1"/>
          </p:cNvSpPr>
          <p:nvPr/>
        </p:nvSpPr>
        <p:spPr bwMode="auto">
          <a:xfrm>
            <a:off x="762000" y="1371600"/>
            <a:ext cx="6813550" cy="1187450"/>
          </a:xfrm>
          <a:prstGeom prst="rect">
            <a:avLst/>
          </a:prstGeom>
          <a:noFill/>
          <a:ln w="9525">
            <a:noFill/>
            <a:miter lim="800000"/>
            <a:headEnd/>
            <a:tailEnd/>
          </a:ln>
        </p:spPr>
        <p:txBody>
          <a:bodyPr wrap="none">
            <a:spAutoFit/>
          </a:bodyPr>
          <a:lstStyle/>
          <a:p>
            <a:r>
              <a:rPr lang="ja-JP" altLang="en-US"/>
              <a:t>空のキューに対して、次の系列で演算を行った場合</a:t>
            </a:r>
            <a:r>
              <a:rPr lang="en-US" altLang="ja-JP"/>
              <a:t>,</a:t>
            </a:r>
          </a:p>
          <a:p>
            <a:r>
              <a:rPr lang="ja-JP" altLang="en-US"/>
              <a:t>取り出されるデータの順序および、</a:t>
            </a:r>
          </a:p>
          <a:p>
            <a:r>
              <a:rPr lang="ja-JP" altLang="en-US"/>
              <a:t>最後のキューの状態を示せ。</a:t>
            </a:r>
          </a:p>
        </p:txBody>
      </p:sp>
      <p:sp>
        <p:nvSpPr>
          <p:cNvPr id="45061" name="Text Box 4"/>
          <p:cNvSpPr txBox="1">
            <a:spLocks noChangeArrowheads="1"/>
          </p:cNvSpPr>
          <p:nvPr/>
        </p:nvSpPr>
        <p:spPr bwMode="auto">
          <a:xfrm>
            <a:off x="762000" y="2743200"/>
            <a:ext cx="7569200" cy="1187450"/>
          </a:xfrm>
          <a:prstGeom prst="rect">
            <a:avLst/>
          </a:prstGeom>
          <a:noFill/>
          <a:ln w="9525">
            <a:noFill/>
            <a:miter lim="800000"/>
            <a:headEnd/>
            <a:tailEnd/>
          </a:ln>
        </p:spPr>
        <p:txBody>
          <a:bodyPr wrap="none">
            <a:spAutoFit/>
          </a:bodyPr>
          <a:lstStyle/>
          <a:p>
            <a:r>
              <a:rPr lang="en-US" altLang="ja-JP">
                <a:latin typeface="Verdana" pitchFamily="34" charset="0"/>
              </a:rPr>
              <a:t>enqueue(5),dequeue(),enqueue(7),enqueue(3),</a:t>
            </a:r>
          </a:p>
          <a:p>
            <a:r>
              <a:rPr lang="en-US" altLang="ja-JP">
                <a:latin typeface="Verdana" pitchFamily="34" charset="0"/>
              </a:rPr>
              <a:t>dequeue(),enqueue(8),enqueue(1),dequeue(),</a:t>
            </a:r>
          </a:p>
          <a:p>
            <a:r>
              <a:rPr lang="en-US" altLang="ja-JP">
                <a:latin typeface="Verdana" pitchFamily="34" charset="0"/>
              </a:rPr>
              <a:t>dequeue(),enqueue(9),dequeue(),dequeue()</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番号プレースホルダ 4"/>
          <p:cNvSpPr>
            <a:spLocks noGrp="1"/>
          </p:cNvSpPr>
          <p:nvPr>
            <p:ph type="sldNum" sz="quarter" idx="12"/>
          </p:nvPr>
        </p:nvSpPr>
        <p:spPr>
          <a:noFill/>
        </p:spPr>
        <p:txBody>
          <a:bodyPr/>
          <a:lstStyle/>
          <a:p>
            <a:fld id="{EF725B3C-7B38-4BA0-9F49-9A3756231C34}" type="slidenum">
              <a:rPr lang="en-US" altLang="ja-JP" smtClean="0"/>
              <a:pPr/>
              <a:t>42</a:t>
            </a:fld>
            <a:endParaRPr lang="en-US" altLang="ja-JP" smtClean="0"/>
          </a:p>
        </p:txBody>
      </p:sp>
      <p:sp>
        <p:nvSpPr>
          <p:cNvPr id="46083" name="Rectangle 2"/>
          <p:cNvSpPr>
            <a:spLocks noGrp="1" noChangeArrowheads="1"/>
          </p:cNvSpPr>
          <p:nvPr>
            <p:ph type="title"/>
          </p:nvPr>
        </p:nvSpPr>
        <p:spPr>
          <a:xfrm>
            <a:off x="609600" y="0"/>
            <a:ext cx="7772400" cy="1143000"/>
          </a:xfrm>
        </p:spPr>
        <p:txBody>
          <a:bodyPr/>
          <a:lstStyle/>
          <a:p>
            <a:pPr eaLnBrk="1" hangingPunct="1"/>
            <a:r>
              <a:rPr lang="ja-JP" altLang="en-US" smtClean="0"/>
              <a:t>連結リストによるキュー</a:t>
            </a:r>
          </a:p>
        </p:txBody>
      </p:sp>
      <p:sp>
        <p:nvSpPr>
          <p:cNvPr id="46084" name="Text Box 3"/>
          <p:cNvSpPr txBox="1">
            <a:spLocks noChangeArrowheads="1"/>
          </p:cNvSpPr>
          <p:nvPr/>
        </p:nvSpPr>
        <p:spPr bwMode="auto">
          <a:xfrm>
            <a:off x="1295400" y="1066800"/>
            <a:ext cx="5337175" cy="1187450"/>
          </a:xfrm>
          <a:prstGeom prst="rect">
            <a:avLst/>
          </a:prstGeom>
          <a:noFill/>
          <a:ln w="9525">
            <a:noFill/>
            <a:miter lim="800000"/>
            <a:headEnd/>
            <a:tailEnd/>
          </a:ln>
        </p:spPr>
        <p:txBody>
          <a:bodyPr wrap="none">
            <a:spAutoFit/>
          </a:bodyPr>
          <a:lstStyle/>
          <a:p>
            <a:r>
              <a:rPr lang="ja-JP" altLang="en-US"/>
              <a:t>末尾からデータの挿入し、</a:t>
            </a:r>
          </a:p>
          <a:p>
            <a:r>
              <a:rPr lang="ja-JP" altLang="en-US"/>
              <a:t>先頭からデータを削除を行う。</a:t>
            </a:r>
          </a:p>
          <a:p>
            <a:r>
              <a:rPr lang="ja-JP" altLang="en-US"/>
              <a:t>途中の接続関係は維持したままにする。</a:t>
            </a:r>
          </a:p>
        </p:txBody>
      </p:sp>
      <p:grpSp>
        <p:nvGrpSpPr>
          <p:cNvPr id="46085" name="Group 4"/>
          <p:cNvGrpSpPr>
            <a:grpSpLocks/>
          </p:cNvGrpSpPr>
          <p:nvPr/>
        </p:nvGrpSpPr>
        <p:grpSpPr bwMode="auto">
          <a:xfrm>
            <a:off x="6629400" y="2819400"/>
            <a:ext cx="1447800" cy="990600"/>
            <a:chOff x="4560" y="1824"/>
            <a:chExt cx="912" cy="624"/>
          </a:xfrm>
        </p:grpSpPr>
        <p:sp>
          <p:nvSpPr>
            <p:cNvPr id="46135" name="AutoShape 5"/>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46136" name="AutoShape 6"/>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46137" name="Oval 7"/>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cxnSp>
        <p:nvCxnSpPr>
          <p:cNvPr id="46086" name="AutoShape 8"/>
          <p:cNvCxnSpPr>
            <a:cxnSpLocks noChangeShapeType="1"/>
            <a:stCxn id="46090" idx="7"/>
            <a:endCxn id="46135" idx="1"/>
          </p:cNvCxnSpPr>
          <p:nvPr/>
        </p:nvCxnSpPr>
        <p:spPr bwMode="auto">
          <a:xfrm rot="5400000" flipV="1">
            <a:off x="5972176" y="2790825"/>
            <a:ext cx="519112" cy="795337"/>
          </a:xfrm>
          <a:prstGeom prst="curvedConnector4">
            <a:avLst>
              <a:gd name="adj1" fmla="val -50458"/>
              <a:gd name="adj2" fmla="val 52097"/>
            </a:avLst>
          </a:prstGeom>
          <a:noFill/>
          <a:ln w="38100">
            <a:solidFill>
              <a:srgbClr val="008000"/>
            </a:solidFill>
            <a:round/>
            <a:headEnd/>
            <a:tailEnd type="triangle" w="med" len="med"/>
          </a:ln>
        </p:spPr>
      </p:cxnSp>
      <p:sp>
        <p:nvSpPr>
          <p:cNvPr id="46087" name="WordArt 9"/>
          <p:cNvSpPr>
            <a:spLocks noChangeArrowheads="1" noChangeShapeType="1" noTextEdit="1"/>
          </p:cNvSpPr>
          <p:nvPr/>
        </p:nvSpPr>
        <p:spPr bwMode="auto">
          <a:xfrm>
            <a:off x="7467600" y="2667000"/>
            <a:ext cx="609600" cy="152400"/>
          </a:xfrm>
          <a:prstGeom prst="rect">
            <a:avLst/>
          </a:prstGeom>
        </p:spPr>
        <p:txBody>
          <a:bodyPr wrap="none" fromWordArt="1">
            <a:prstTxWarp prst="textPlain">
              <a:avLst>
                <a:gd name="adj" fmla="val 50000"/>
              </a:avLst>
            </a:prstTxWarp>
          </a:bodyPr>
          <a:lstStyle/>
          <a:p>
            <a:pPr algn="ctr"/>
            <a:r>
              <a:rPr lang="ja-JP" altLang="en-US" sz="3600" kern="10">
                <a:ln w="9525">
                  <a:solidFill>
                    <a:srgbClr val="008000"/>
                  </a:solidFill>
                  <a:round/>
                  <a:headEnd/>
                  <a:tailEnd/>
                </a:ln>
                <a:solidFill>
                  <a:srgbClr val="FFFFFF"/>
                </a:solidFill>
                <a:latin typeface="ＭＳ Ｐゴシック"/>
                <a:ea typeface="ＭＳ Ｐゴシック"/>
              </a:rPr>
              <a:t>ＮＵＬＬ</a:t>
            </a:r>
          </a:p>
        </p:txBody>
      </p:sp>
      <p:grpSp>
        <p:nvGrpSpPr>
          <p:cNvPr id="46088" name="Group 10"/>
          <p:cNvGrpSpPr>
            <a:grpSpLocks/>
          </p:cNvGrpSpPr>
          <p:nvPr/>
        </p:nvGrpSpPr>
        <p:grpSpPr bwMode="auto">
          <a:xfrm>
            <a:off x="4648200" y="2819400"/>
            <a:ext cx="1447800" cy="990600"/>
            <a:chOff x="4560" y="1824"/>
            <a:chExt cx="912" cy="624"/>
          </a:xfrm>
        </p:grpSpPr>
        <p:sp>
          <p:nvSpPr>
            <p:cNvPr id="46132" name="AutoShape 11"/>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46133" name="AutoShape 12"/>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46134" name="Oval 13"/>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grpSp>
        <p:nvGrpSpPr>
          <p:cNvPr id="46089" name="Group 14"/>
          <p:cNvGrpSpPr>
            <a:grpSpLocks/>
          </p:cNvGrpSpPr>
          <p:nvPr/>
        </p:nvGrpSpPr>
        <p:grpSpPr bwMode="auto">
          <a:xfrm>
            <a:off x="2743200" y="2895600"/>
            <a:ext cx="1447800" cy="990600"/>
            <a:chOff x="4560" y="1824"/>
            <a:chExt cx="912" cy="624"/>
          </a:xfrm>
        </p:grpSpPr>
        <p:sp>
          <p:nvSpPr>
            <p:cNvPr id="46129" name="AutoShape 15"/>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46130" name="AutoShape 16"/>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46131" name="Oval 17"/>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sp>
        <p:nvSpPr>
          <p:cNvPr id="46090" name="Oval 18"/>
          <p:cNvSpPr>
            <a:spLocks noChangeArrowheads="1"/>
          </p:cNvSpPr>
          <p:nvPr/>
        </p:nvSpPr>
        <p:spPr bwMode="auto">
          <a:xfrm>
            <a:off x="5638800" y="2895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cxnSp>
        <p:nvCxnSpPr>
          <p:cNvPr id="46091" name="AutoShape 19"/>
          <p:cNvCxnSpPr>
            <a:cxnSpLocks noChangeShapeType="1"/>
            <a:stCxn id="46092" idx="7"/>
          </p:cNvCxnSpPr>
          <p:nvPr/>
        </p:nvCxnSpPr>
        <p:spPr bwMode="auto">
          <a:xfrm rot="5400000" flipV="1">
            <a:off x="4024312" y="2833688"/>
            <a:ext cx="519113" cy="795338"/>
          </a:xfrm>
          <a:prstGeom prst="curvedConnector4">
            <a:avLst>
              <a:gd name="adj1" fmla="val -50458"/>
              <a:gd name="adj2" fmla="val 52097"/>
            </a:avLst>
          </a:prstGeom>
          <a:noFill/>
          <a:ln w="38100">
            <a:solidFill>
              <a:srgbClr val="008000"/>
            </a:solidFill>
            <a:round/>
            <a:headEnd/>
            <a:tailEnd type="triangle" w="med" len="med"/>
          </a:ln>
        </p:spPr>
      </p:cxnSp>
      <p:sp>
        <p:nvSpPr>
          <p:cNvPr id="46092" name="Oval 20"/>
          <p:cNvSpPr>
            <a:spLocks noChangeArrowheads="1"/>
          </p:cNvSpPr>
          <p:nvPr/>
        </p:nvSpPr>
        <p:spPr bwMode="auto">
          <a:xfrm>
            <a:off x="3690938" y="2938463"/>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46093" name="AutoShape 21"/>
          <p:cNvSpPr>
            <a:spLocks noChangeArrowheads="1"/>
          </p:cNvSpPr>
          <p:nvPr/>
        </p:nvSpPr>
        <p:spPr bwMode="auto">
          <a:xfrm>
            <a:off x="1066800" y="2895600"/>
            <a:ext cx="603250" cy="457200"/>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cxnSp>
        <p:nvCxnSpPr>
          <p:cNvPr id="46094" name="AutoShape 22"/>
          <p:cNvCxnSpPr>
            <a:cxnSpLocks noChangeShapeType="1"/>
            <a:stCxn id="46095" idx="0"/>
            <a:endCxn id="46129" idx="1"/>
          </p:cNvCxnSpPr>
          <p:nvPr/>
        </p:nvCxnSpPr>
        <p:spPr bwMode="auto">
          <a:xfrm rot="5400000" flipV="1">
            <a:off x="1762125" y="2543175"/>
            <a:ext cx="476250" cy="1485900"/>
          </a:xfrm>
          <a:prstGeom prst="curvedConnector4">
            <a:avLst>
              <a:gd name="adj1" fmla="val -48000"/>
              <a:gd name="adj2" fmla="val 53847"/>
            </a:avLst>
          </a:prstGeom>
          <a:noFill/>
          <a:ln w="38100">
            <a:solidFill>
              <a:srgbClr val="FF0000"/>
            </a:solidFill>
            <a:round/>
            <a:headEnd/>
            <a:tailEnd type="triangle" w="med" len="med"/>
          </a:ln>
        </p:spPr>
      </p:cxnSp>
      <p:sp>
        <p:nvSpPr>
          <p:cNvPr id="46095" name="Oval 23"/>
          <p:cNvSpPr>
            <a:spLocks noChangeArrowheads="1"/>
          </p:cNvSpPr>
          <p:nvPr/>
        </p:nvSpPr>
        <p:spPr bwMode="auto">
          <a:xfrm>
            <a:off x="1143000" y="3048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46096" name="Text Box 24"/>
          <p:cNvSpPr txBox="1">
            <a:spLocks noChangeArrowheads="1"/>
          </p:cNvSpPr>
          <p:nvPr/>
        </p:nvSpPr>
        <p:spPr bwMode="auto">
          <a:xfrm>
            <a:off x="990600" y="38100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sp>
        <p:nvSpPr>
          <p:cNvPr id="46097" name="WordArt 28"/>
          <p:cNvSpPr>
            <a:spLocks noChangeArrowheads="1" noChangeShapeType="1" noTextEdit="1"/>
          </p:cNvSpPr>
          <p:nvPr/>
        </p:nvSpPr>
        <p:spPr bwMode="auto">
          <a:xfrm>
            <a:off x="2971800" y="2743200"/>
            <a:ext cx="152400" cy="1524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80"/>
                  </a:solidFill>
                  <a:round/>
                  <a:headEnd/>
                  <a:tailEnd/>
                </a:ln>
                <a:solidFill>
                  <a:srgbClr val="FFFFFF"/>
                </a:solidFill>
                <a:latin typeface="ＭＳ Ｐゴシック"/>
                <a:ea typeface="ＭＳ Ｐゴシック"/>
              </a:rPr>
              <a:t>５</a:t>
            </a:r>
          </a:p>
        </p:txBody>
      </p:sp>
      <p:sp>
        <p:nvSpPr>
          <p:cNvPr id="46098" name="WordArt 29"/>
          <p:cNvSpPr>
            <a:spLocks noChangeArrowheads="1" noChangeShapeType="1" noTextEdit="1"/>
          </p:cNvSpPr>
          <p:nvPr/>
        </p:nvSpPr>
        <p:spPr bwMode="auto">
          <a:xfrm>
            <a:off x="4876800" y="2743200"/>
            <a:ext cx="304800" cy="1524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15</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46099" name="WordArt 30"/>
          <p:cNvSpPr>
            <a:spLocks noChangeArrowheads="1" noChangeShapeType="1" noTextEdit="1"/>
          </p:cNvSpPr>
          <p:nvPr/>
        </p:nvSpPr>
        <p:spPr bwMode="auto">
          <a:xfrm>
            <a:off x="6781800" y="2667000"/>
            <a:ext cx="457200" cy="1524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20</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46100" name="AutoShape 49"/>
          <p:cNvSpPr>
            <a:spLocks noChangeArrowheads="1"/>
          </p:cNvSpPr>
          <p:nvPr/>
        </p:nvSpPr>
        <p:spPr bwMode="auto">
          <a:xfrm>
            <a:off x="7391400" y="3962400"/>
            <a:ext cx="603250" cy="457200"/>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cxnSp>
        <p:nvCxnSpPr>
          <p:cNvPr id="46101" name="AutoShape 50"/>
          <p:cNvCxnSpPr>
            <a:cxnSpLocks noChangeShapeType="1"/>
            <a:stCxn id="46102" idx="0"/>
          </p:cNvCxnSpPr>
          <p:nvPr/>
        </p:nvCxnSpPr>
        <p:spPr bwMode="auto">
          <a:xfrm rot="5400000" flipH="1">
            <a:off x="7315200" y="3848100"/>
            <a:ext cx="457200" cy="76200"/>
          </a:xfrm>
          <a:prstGeom prst="curvedConnector3">
            <a:avLst>
              <a:gd name="adj1" fmla="val 50000"/>
            </a:avLst>
          </a:prstGeom>
          <a:noFill/>
          <a:ln w="38100">
            <a:solidFill>
              <a:schemeClr val="accent2"/>
            </a:solidFill>
            <a:round/>
            <a:headEnd/>
            <a:tailEnd type="triangle" w="med" len="med"/>
          </a:ln>
        </p:spPr>
      </p:cxnSp>
      <p:sp>
        <p:nvSpPr>
          <p:cNvPr id="46102" name="Oval 51"/>
          <p:cNvSpPr>
            <a:spLocks noChangeArrowheads="1"/>
          </p:cNvSpPr>
          <p:nvPr/>
        </p:nvSpPr>
        <p:spPr bwMode="auto">
          <a:xfrm>
            <a:off x="7467600" y="4114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46103" name="Text Box 52"/>
          <p:cNvSpPr txBox="1">
            <a:spLocks noChangeArrowheads="1"/>
          </p:cNvSpPr>
          <p:nvPr/>
        </p:nvSpPr>
        <p:spPr bwMode="auto">
          <a:xfrm>
            <a:off x="7315200" y="4876800"/>
            <a:ext cx="655638" cy="457200"/>
          </a:xfrm>
          <a:prstGeom prst="rect">
            <a:avLst/>
          </a:prstGeom>
          <a:noFill/>
          <a:ln w="9525">
            <a:noFill/>
            <a:miter lim="800000"/>
            <a:headEnd/>
            <a:tailEnd/>
          </a:ln>
        </p:spPr>
        <p:txBody>
          <a:bodyPr wrap="none">
            <a:spAutoFit/>
          </a:bodyPr>
          <a:lstStyle/>
          <a:p>
            <a:r>
              <a:rPr lang="en-US" altLang="ja-JP">
                <a:latin typeface="Verdana" pitchFamily="34" charset="0"/>
              </a:rPr>
              <a:t>tail</a:t>
            </a:r>
          </a:p>
        </p:txBody>
      </p:sp>
      <p:sp>
        <p:nvSpPr>
          <p:cNvPr id="46104" name="Rectangle 53"/>
          <p:cNvSpPr>
            <a:spLocks noChangeArrowheads="1"/>
          </p:cNvSpPr>
          <p:nvPr/>
        </p:nvSpPr>
        <p:spPr bwMode="auto">
          <a:xfrm>
            <a:off x="1981200" y="54102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6105" name="Line 54"/>
          <p:cNvSpPr>
            <a:spLocks noChangeShapeType="1"/>
          </p:cNvSpPr>
          <p:nvPr/>
        </p:nvSpPr>
        <p:spPr bwMode="auto">
          <a:xfrm>
            <a:off x="2209800" y="5638800"/>
            <a:ext cx="685800" cy="0"/>
          </a:xfrm>
          <a:prstGeom prst="line">
            <a:avLst/>
          </a:prstGeom>
          <a:noFill/>
          <a:ln w="9525">
            <a:solidFill>
              <a:schemeClr val="tx1"/>
            </a:solidFill>
            <a:round/>
            <a:headEnd/>
            <a:tailEnd type="triangle" w="med" len="med"/>
          </a:ln>
        </p:spPr>
        <p:txBody>
          <a:bodyPr/>
          <a:lstStyle/>
          <a:p>
            <a:endParaRPr lang="ja-JP" altLang="en-US"/>
          </a:p>
        </p:txBody>
      </p:sp>
      <p:sp>
        <p:nvSpPr>
          <p:cNvPr id="46106" name="Text Box 55"/>
          <p:cNvSpPr txBox="1">
            <a:spLocks noChangeArrowheads="1"/>
          </p:cNvSpPr>
          <p:nvPr/>
        </p:nvSpPr>
        <p:spPr bwMode="auto">
          <a:xfrm>
            <a:off x="685800" y="54864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46107" name="Group 56"/>
          <p:cNvGrpSpPr>
            <a:grpSpLocks/>
          </p:cNvGrpSpPr>
          <p:nvPr/>
        </p:nvGrpSpPr>
        <p:grpSpPr bwMode="auto">
          <a:xfrm>
            <a:off x="2895600" y="5410200"/>
            <a:ext cx="1365250" cy="381000"/>
            <a:chOff x="1396" y="2928"/>
            <a:chExt cx="860" cy="240"/>
          </a:xfrm>
        </p:grpSpPr>
        <p:sp>
          <p:nvSpPr>
            <p:cNvPr id="46127" name="Rectangle 57"/>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6128" name="Rectangle 58"/>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6108" name="Group 59"/>
          <p:cNvGrpSpPr>
            <a:grpSpLocks/>
          </p:cNvGrpSpPr>
          <p:nvPr/>
        </p:nvGrpSpPr>
        <p:grpSpPr bwMode="auto">
          <a:xfrm>
            <a:off x="4724400" y="5410200"/>
            <a:ext cx="1365250" cy="381000"/>
            <a:chOff x="1396" y="2928"/>
            <a:chExt cx="860" cy="240"/>
          </a:xfrm>
        </p:grpSpPr>
        <p:sp>
          <p:nvSpPr>
            <p:cNvPr id="46125" name="Rectangle 60"/>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6126" name="Rectangle 61"/>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6109" name="Group 62"/>
          <p:cNvGrpSpPr>
            <a:grpSpLocks/>
          </p:cNvGrpSpPr>
          <p:nvPr/>
        </p:nvGrpSpPr>
        <p:grpSpPr bwMode="auto">
          <a:xfrm>
            <a:off x="6553200" y="5410200"/>
            <a:ext cx="1365250" cy="381000"/>
            <a:chOff x="1396" y="2928"/>
            <a:chExt cx="860" cy="240"/>
          </a:xfrm>
        </p:grpSpPr>
        <p:sp>
          <p:nvSpPr>
            <p:cNvPr id="46123" name="Rectangle 63"/>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6124" name="Rectangle 64"/>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46110" name="Oval 65"/>
          <p:cNvSpPr>
            <a:spLocks noChangeArrowheads="1"/>
          </p:cNvSpPr>
          <p:nvPr/>
        </p:nvSpPr>
        <p:spPr bwMode="auto">
          <a:xfrm>
            <a:off x="2057400" y="55626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6111" name="Oval 66"/>
          <p:cNvSpPr>
            <a:spLocks noChangeArrowheads="1"/>
          </p:cNvSpPr>
          <p:nvPr/>
        </p:nvSpPr>
        <p:spPr bwMode="auto">
          <a:xfrm>
            <a:off x="4038600" y="55626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6112" name="Line 67"/>
          <p:cNvSpPr>
            <a:spLocks noChangeShapeType="1"/>
          </p:cNvSpPr>
          <p:nvPr/>
        </p:nvSpPr>
        <p:spPr bwMode="auto">
          <a:xfrm>
            <a:off x="4114800" y="5638800"/>
            <a:ext cx="609600" cy="0"/>
          </a:xfrm>
          <a:prstGeom prst="line">
            <a:avLst/>
          </a:prstGeom>
          <a:noFill/>
          <a:ln w="9525">
            <a:solidFill>
              <a:schemeClr val="tx1"/>
            </a:solidFill>
            <a:round/>
            <a:headEnd/>
            <a:tailEnd type="triangle" w="med" len="med"/>
          </a:ln>
        </p:spPr>
        <p:txBody>
          <a:bodyPr/>
          <a:lstStyle/>
          <a:p>
            <a:endParaRPr lang="ja-JP" altLang="en-US"/>
          </a:p>
        </p:txBody>
      </p:sp>
      <p:sp>
        <p:nvSpPr>
          <p:cNvPr id="46113" name="Oval 68"/>
          <p:cNvSpPr>
            <a:spLocks noChangeArrowheads="1"/>
          </p:cNvSpPr>
          <p:nvPr/>
        </p:nvSpPr>
        <p:spPr bwMode="auto">
          <a:xfrm>
            <a:off x="5867400" y="55626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6114" name="Line 69"/>
          <p:cNvSpPr>
            <a:spLocks noChangeShapeType="1"/>
          </p:cNvSpPr>
          <p:nvPr/>
        </p:nvSpPr>
        <p:spPr bwMode="auto">
          <a:xfrm>
            <a:off x="5943600" y="5638800"/>
            <a:ext cx="609600" cy="0"/>
          </a:xfrm>
          <a:prstGeom prst="line">
            <a:avLst/>
          </a:prstGeom>
          <a:noFill/>
          <a:ln w="9525">
            <a:solidFill>
              <a:schemeClr val="tx1"/>
            </a:solidFill>
            <a:round/>
            <a:headEnd/>
            <a:tailEnd type="triangle" w="med" len="med"/>
          </a:ln>
        </p:spPr>
        <p:txBody>
          <a:bodyPr/>
          <a:lstStyle/>
          <a:p>
            <a:endParaRPr lang="ja-JP" altLang="en-US"/>
          </a:p>
        </p:txBody>
      </p:sp>
      <p:sp>
        <p:nvSpPr>
          <p:cNvPr id="46115" name="Line 70"/>
          <p:cNvSpPr>
            <a:spLocks noChangeShapeType="1"/>
          </p:cNvSpPr>
          <p:nvPr/>
        </p:nvSpPr>
        <p:spPr bwMode="auto">
          <a:xfrm flipV="1">
            <a:off x="7543800" y="5410200"/>
            <a:ext cx="381000" cy="381000"/>
          </a:xfrm>
          <a:prstGeom prst="line">
            <a:avLst/>
          </a:prstGeom>
          <a:noFill/>
          <a:ln w="9525">
            <a:solidFill>
              <a:schemeClr val="tx1"/>
            </a:solidFill>
            <a:round/>
            <a:headEnd/>
            <a:tailEnd/>
          </a:ln>
        </p:spPr>
        <p:txBody>
          <a:bodyPr/>
          <a:lstStyle/>
          <a:p>
            <a:endParaRPr lang="ja-JP" altLang="en-US"/>
          </a:p>
        </p:txBody>
      </p:sp>
      <p:sp>
        <p:nvSpPr>
          <p:cNvPr id="46116" name="Text Box 72"/>
          <p:cNvSpPr txBox="1">
            <a:spLocks noChangeArrowheads="1"/>
          </p:cNvSpPr>
          <p:nvPr/>
        </p:nvSpPr>
        <p:spPr bwMode="auto">
          <a:xfrm>
            <a:off x="6781800" y="54102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46117" name="Text Box 73"/>
          <p:cNvSpPr txBox="1">
            <a:spLocks noChangeArrowheads="1"/>
          </p:cNvSpPr>
          <p:nvPr/>
        </p:nvSpPr>
        <p:spPr bwMode="auto">
          <a:xfrm>
            <a:off x="4953000" y="54102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46118" name="Text Box 74"/>
          <p:cNvSpPr txBox="1">
            <a:spLocks noChangeArrowheads="1"/>
          </p:cNvSpPr>
          <p:nvPr/>
        </p:nvSpPr>
        <p:spPr bwMode="auto">
          <a:xfrm>
            <a:off x="2971800" y="53340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46119" name="Rectangle 75"/>
          <p:cNvSpPr>
            <a:spLocks noChangeArrowheads="1"/>
          </p:cNvSpPr>
          <p:nvPr/>
        </p:nvSpPr>
        <p:spPr bwMode="auto">
          <a:xfrm>
            <a:off x="6629400" y="63246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6120" name="Text Box 76"/>
          <p:cNvSpPr txBox="1">
            <a:spLocks noChangeArrowheads="1"/>
          </p:cNvSpPr>
          <p:nvPr/>
        </p:nvSpPr>
        <p:spPr bwMode="auto">
          <a:xfrm>
            <a:off x="5791200" y="6248400"/>
            <a:ext cx="655638" cy="457200"/>
          </a:xfrm>
          <a:prstGeom prst="rect">
            <a:avLst/>
          </a:prstGeom>
          <a:noFill/>
          <a:ln w="9525">
            <a:noFill/>
            <a:miter lim="800000"/>
            <a:headEnd/>
            <a:tailEnd/>
          </a:ln>
        </p:spPr>
        <p:txBody>
          <a:bodyPr wrap="none">
            <a:spAutoFit/>
          </a:bodyPr>
          <a:lstStyle/>
          <a:p>
            <a:r>
              <a:rPr lang="en-US" altLang="ja-JP">
                <a:latin typeface="Verdana" pitchFamily="34" charset="0"/>
              </a:rPr>
              <a:t>tail</a:t>
            </a:r>
          </a:p>
        </p:txBody>
      </p:sp>
      <p:sp>
        <p:nvSpPr>
          <p:cNvPr id="46121" name="Oval 77"/>
          <p:cNvSpPr>
            <a:spLocks noChangeArrowheads="1"/>
          </p:cNvSpPr>
          <p:nvPr/>
        </p:nvSpPr>
        <p:spPr bwMode="auto">
          <a:xfrm>
            <a:off x="6705600" y="6477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6122" name="Line 78"/>
          <p:cNvSpPr>
            <a:spLocks noChangeShapeType="1"/>
          </p:cNvSpPr>
          <p:nvPr/>
        </p:nvSpPr>
        <p:spPr bwMode="auto">
          <a:xfrm flipV="1">
            <a:off x="6781800" y="5867400"/>
            <a:ext cx="0" cy="685800"/>
          </a:xfrm>
          <a:prstGeom prst="line">
            <a:avLst/>
          </a:prstGeom>
          <a:noFill/>
          <a:ln w="9525">
            <a:solidFill>
              <a:schemeClr val="tx1"/>
            </a:solidFill>
            <a:round/>
            <a:headEnd/>
            <a:tailEnd type="triangle" w="med" len="med"/>
          </a:ln>
        </p:spPr>
        <p:txBody>
          <a:bodyPr/>
          <a:lstStyle/>
          <a:p>
            <a:endParaRPr lang="ja-JP" alt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番号プレースホルダ 4"/>
          <p:cNvSpPr>
            <a:spLocks noGrp="1"/>
          </p:cNvSpPr>
          <p:nvPr>
            <p:ph type="sldNum" sz="quarter" idx="12"/>
          </p:nvPr>
        </p:nvSpPr>
        <p:spPr>
          <a:noFill/>
        </p:spPr>
        <p:txBody>
          <a:bodyPr/>
          <a:lstStyle/>
          <a:p>
            <a:fld id="{8CB004D1-2615-4D5D-9947-878E177B440F}" type="slidenum">
              <a:rPr lang="en-US" altLang="ja-JP" smtClean="0"/>
              <a:pPr/>
              <a:t>43</a:t>
            </a:fld>
            <a:endParaRPr lang="en-US" altLang="ja-JP" smtClean="0"/>
          </a:p>
        </p:txBody>
      </p:sp>
      <p:sp>
        <p:nvSpPr>
          <p:cNvPr id="47107" name="Rectangle 2"/>
          <p:cNvSpPr>
            <a:spLocks noGrp="1" noChangeArrowheads="1"/>
          </p:cNvSpPr>
          <p:nvPr>
            <p:ph type="title"/>
          </p:nvPr>
        </p:nvSpPr>
        <p:spPr>
          <a:xfrm>
            <a:off x="0" y="0"/>
            <a:ext cx="7772400" cy="1143000"/>
          </a:xfrm>
        </p:spPr>
        <p:txBody>
          <a:bodyPr/>
          <a:lstStyle/>
          <a:p>
            <a:pPr eaLnBrk="1" hangingPunct="1"/>
            <a:r>
              <a:rPr lang="en-US" altLang="ja-JP" smtClean="0"/>
              <a:t>enqueue(x)</a:t>
            </a:r>
          </a:p>
        </p:txBody>
      </p:sp>
      <p:sp>
        <p:nvSpPr>
          <p:cNvPr id="47108" name="Rectangle 84"/>
          <p:cNvSpPr>
            <a:spLocks noChangeArrowheads="1"/>
          </p:cNvSpPr>
          <p:nvPr/>
        </p:nvSpPr>
        <p:spPr bwMode="auto">
          <a:xfrm>
            <a:off x="1981200" y="13716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7109" name="Line 85"/>
          <p:cNvSpPr>
            <a:spLocks noChangeShapeType="1"/>
          </p:cNvSpPr>
          <p:nvPr/>
        </p:nvSpPr>
        <p:spPr bwMode="auto">
          <a:xfrm>
            <a:off x="2209800" y="1600200"/>
            <a:ext cx="685800" cy="0"/>
          </a:xfrm>
          <a:prstGeom prst="line">
            <a:avLst/>
          </a:prstGeom>
          <a:noFill/>
          <a:ln w="9525">
            <a:solidFill>
              <a:schemeClr val="tx1"/>
            </a:solidFill>
            <a:round/>
            <a:headEnd/>
            <a:tailEnd type="triangle" w="med" len="med"/>
          </a:ln>
        </p:spPr>
        <p:txBody>
          <a:bodyPr/>
          <a:lstStyle/>
          <a:p>
            <a:endParaRPr lang="ja-JP" altLang="en-US"/>
          </a:p>
        </p:txBody>
      </p:sp>
      <p:sp>
        <p:nvSpPr>
          <p:cNvPr id="47110" name="Text Box 86"/>
          <p:cNvSpPr txBox="1">
            <a:spLocks noChangeArrowheads="1"/>
          </p:cNvSpPr>
          <p:nvPr/>
        </p:nvSpPr>
        <p:spPr bwMode="auto">
          <a:xfrm>
            <a:off x="685800" y="14478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47111" name="Group 87"/>
          <p:cNvGrpSpPr>
            <a:grpSpLocks/>
          </p:cNvGrpSpPr>
          <p:nvPr/>
        </p:nvGrpSpPr>
        <p:grpSpPr bwMode="auto">
          <a:xfrm>
            <a:off x="2895600" y="1371600"/>
            <a:ext cx="1365250" cy="381000"/>
            <a:chOff x="1396" y="2928"/>
            <a:chExt cx="860" cy="240"/>
          </a:xfrm>
        </p:grpSpPr>
        <p:sp>
          <p:nvSpPr>
            <p:cNvPr id="47200" name="Rectangle 88"/>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7201" name="Rectangle 89"/>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7112" name="Group 90"/>
          <p:cNvGrpSpPr>
            <a:grpSpLocks/>
          </p:cNvGrpSpPr>
          <p:nvPr/>
        </p:nvGrpSpPr>
        <p:grpSpPr bwMode="auto">
          <a:xfrm>
            <a:off x="4724400" y="1371600"/>
            <a:ext cx="1365250" cy="381000"/>
            <a:chOff x="1396" y="2928"/>
            <a:chExt cx="860" cy="240"/>
          </a:xfrm>
        </p:grpSpPr>
        <p:sp>
          <p:nvSpPr>
            <p:cNvPr id="47198" name="Rectangle 91"/>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7199" name="Rectangle 92"/>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7113" name="Group 93"/>
          <p:cNvGrpSpPr>
            <a:grpSpLocks/>
          </p:cNvGrpSpPr>
          <p:nvPr/>
        </p:nvGrpSpPr>
        <p:grpSpPr bwMode="auto">
          <a:xfrm>
            <a:off x="6553200" y="1371600"/>
            <a:ext cx="1365250" cy="381000"/>
            <a:chOff x="1396" y="2928"/>
            <a:chExt cx="860" cy="240"/>
          </a:xfrm>
        </p:grpSpPr>
        <p:sp>
          <p:nvSpPr>
            <p:cNvPr id="47196" name="Rectangle 94"/>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7197" name="Rectangle 95"/>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47114" name="Oval 96"/>
          <p:cNvSpPr>
            <a:spLocks noChangeArrowheads="1"/>
          </p:cNvSpPr>
          <p:nvPr/>
        </p:nvSpPr>
        <p:spPr bwMode="auto">
          <a:xfrm>
            <a:off x="2057400" y="152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7115" name="Oval 97"/>
          <p:cNvSpPr>
            <a:spLocks noChangeArrowheads="1"/>
          </p:cNvSpPr>
          <p:nvPr/>
        </p:nvSpPr>
        <p:spPr bwMode="auto">
          <a:xfrm>
            <a:off x="4038600" y="152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7116" name="Line 98"/>
          <p:cNvSpPr>
            <a:spLocks noChangeShapeType="1"/>
          </p:cNvSpPr>
          <p:nvPr/>
        </p:nvSpPr>
        <p:spPr bwMode="auto">
          <a:xfrm>
            <a:off x="4114800" y="1600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47117" name="Oval 99"/>
          <p:cNvSpPr>
            <a:spLocks noChangeArrowheads="1"/>
          </p:cNvSpPr>
          <p:nvPr/>
        </p:nvSpPr>
        <p:spPr bwMode="auto">
          <a:xfrm>
            <a:off x="5867400" y="152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7118" name="Line 100"/>
          <p:cNvSpPr>
            <a:spLocks noChangeShapeType="1"/>
          </p:cNvSpPr>
          <p:nvPr/>
        </p:nvSpPr>
        <p:spPr bwMode="auto">
          <a:xfrm>
            <a:off x="5943600" y="1600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47119" name="Line 101"/>
          <p:cNvSpPr>
            <a:spLocks noChangeShapeType="1"/>
          </p:cNvSpPr>
          <p:nvPr/>
        </p:nvSpPr>
        <p:spPr bwMode="auto">
          <a:xfrm flipV="1">
            <a:off x="7543800" y="1371600"/>
            <a:ext cx="381000" cy="381000"/>
          </a:xfrm>
          <a:prstGeom prst="line">
            <a:avLst/>
          </a:prstGeom>
          <a:noFill/>
          <a:ln w="9525">
            <a:solidFill>
              <a:schemeClr val="tx1"/>
            </a:solidFill>
            <a:round/>
            <a:headEnd/>
            <a:tailEnd/>
          </a:ln>
        </p:spPr>
        <p:txBody>
          <a:bodyPr/>
          <a:lstStyle/>
          <a:p>
            <a:endParaRPr lang="ja-JP" altLang="en-US"/>
          </a:p>
        </p:txBody>
      </p:sp>
      <p:sp>
        <p:nvSpPr>
          <p:cNvPr id="47120" name="Text Box 102"/>
          <p:cNvSpPr txBox="1">
            <a:spLocks noChangeArrowheads="1"/>
          </p:cNvSpPr>
          <p:nvPr/>
        </p:nvSpPr>
        <p:spPr bwMode="auto">
          <a:xfrm>
            <a:off x="6781800" y="13716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47121" name="Text Box 103"/>
          <p:cNvSpPr txBox="1">
            <a:spLocks noChangeArrowheads="1"/>
          </p:cNvSpPr>
          <p:nvPr/>
        </p:nvSpPr>
        <p:spPr bwMode="auto">
          <a:xfrm>
            <a:off x="4953000" y="13716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47122" name="Text Box 104"/>
          <p:cNvSpPr txBox="1">
            <a:spLocks noChangeArrowheads="1"/>
          </p:cNvSpPr>
          <p:nvPr/>
        </p:nvSpPr>
        <p:spPr bwMode="auto">
          <a:xfrm>
            <a:off x="2971800" y="12954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47123" name="Rectangle 105"/>
          <p:cNvSpPr>
            <a:spLocks noChangeArrowheads="1"/>
          </p:cNvSpPr>
          <p:nvPr/>
        </p:nvSpPr>
        <p:spPr bwMode="auto">
          <a:xfrm>
            <a:off x="8229600" y="22098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7124" name="Text Box 106"/>
          <p:cNvSpPr txBox="1">
            <a:spLocks noChangeArrowheads="1"/>
          </p:cNvSpPr>
          <p:nvPr/>
        </p:nvSpPr>
        <p:spPr bwMode="auto">
          <a:xfrm>
            <a:off x="7391400" y="2133600"/>
            <a:ext cx="655638" cy="457200"/>
          </a:xfrm>
          <a:prstGeom prst="rect">
            <a:avLst/>
          </a:prstGeom>
          <a:noFill/>
          <a:ln w="9525">
            <a:noFill/>
            <a:miter lim="800000"/>
            <a:headEnd/>
            <a:tailEnd/>
          </a:ln>
        </p:spPr>
        <p:txBody>
          <a:bodyPr wrap="none">
            <a:spAutoFit/>
          </a:bodyPr>
          <a:lstStyle/>
          <a:p>
            <a:r>
              <a:rPr lang="en-US" altLang="ja-JP">
                <a:latin typeface="Verdana" pitchFamily="34" charset="0"/>
              </a:rPr>
              <a:t>tail</a:t>
            </a:r>
          </a:p>
        </p:txBody>
      </p:sp>
      <p:sp>
        <p:nvSpPr>
          <p:cNvPr id="47125" name="Oval 107"/>
          <p:cNvSpPr>
            <a:spLocks noChangeArrowheads="1"/>
          </p:cNvSpPr>
          <p:nvPr/>
        </p:nvSpPr>
        <p:spPr bwMode="auto">
          <a:xfrm>
            <a:off x="8305800" y="2362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7126" name="Line 108"/>
          <p:cNvSpPr>
            <a:spLocks noChangeShapeType="1"/>
          </p:cNvSpPr>
          <p:nvPr/>
        </p:nvSpPr>
        <p:spPr bwMode="auto">
          <a:xfrm flipH="1" flipV="1">
            <a:off x="7924800" y="1752600"/>
            <a:ext cx="457200" cy="609600"/>
          </a:xfrm>
          <a:prstGeom prst="line">
            <a:avLst/>
          </a:prstGeom>
          <a:noFill/>
          <a:ln w="9525">
            <a:solidFill>
              <a:schemeClr val="tx1"/>
            </a:solidFill>
            <a:round/>
            <a:headEnd/>
            <a:tailEnd type="triangle" w="med" len="med"/>
          </a:ln>
        </p:spPr>
        <p:txBody>
          <a:bodyPr/>
          <a:lstStyle/>
          <a:p>
            <a:endParaRPr lang="ja-JP" altLang="en-US"/>
          </a:p>
        </p:txBody>
      </p:sp>
      <p:grpSp>
        <p:nvGrpSpPr>
          <p:cNvPr id="47127" name="Group 109"/>
          <p:cNvGrpSpPr>
            <a:grpSpLocks/>
          </p:cNvGrpSpPr>
          <p:nvPr/>
        </p:nvGrpSpPr>
        <p:grpSpPr bwMode="auto">
          <a:xfrm>
            <a:off x="5334000" y="2133600"/>
            <a:ext cx="1365250" cy="381000"/>
            <a:chOff x="1396" y="2928"/>
            <a:chExt cx="860" cy="240"/>
          </a:xfrm>
        </p:grpSpPr>
        <p:sp>
          <p:nvSpPr>
            <p:cNvPr id="47194" name="Rectangle 110"/>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7195" name="Rectangle 111"/>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47128" name="Text Box 112"/>
          <p:cNvSpPr txBox="1">
            <a:spLocks noChangeArrowheads="1"/>
          </p:cNvSpPr>
          <p:nvPr/>
        </p:nvSpPr>
        <p:spPr bwMode="auto">
          <a:xfrm>
            <a:off x="5241925" y="2133600"/>
            <a:ext cx="571500" cy="457200"/>
          </a:xfrm>
          <a:prstGeom prst="rect">
            <a:avLst/>
          </a:prstGeom>
          <a:noFill/>
          <a:ln w="9525">
            <a:noFill/>
            <a:miter lim="800000"/>
            <a:headEnd/>
            <a:tailEnd/>
          </a:ln>
        </p:spPr>
        <p:txBody>
          <a:bodyPr wrap="none">
            <a:spAutoFit/>
          </a:bodyPr>
          <a:lstStyle/>
          <a:p>
            <a:r>
              <a:rPr lang="en-US" altLang="ja-JP">
                <a:latin typeface="Verdana" pitchFamily="34" charset="0"/>
              </a:rPr>
              <a:t>30</a:t>
            </a:r>
          </a:p>
        </p:txBody>
      </p:sp>
      <p:sp>
        <p:nvSpPr>
          <p:cNvPr id="47129" name="AutoShape 113"/>
          <p:cNvSpPr>
            <a:spLocks noChangeArrowheads="1"/>
          </p:cNvSpPr>
          <p:nvPr/>
        </p:nvSpPr>
        <p:spPr bwMode="auto">
          <a:xfrm>
            <a:off x="2819400" y="2286000"/>
            <a:ext cx="381000" cy="533400"/>
          </a:xfrm>
          <a:prstGeom prst="downArrow">
            <a:avLst>
              <a:gd name="adj1" fmla="val 50000"/>
              <a:gd name="adj2" fmla="val 3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47130" name="Rectangle 114"/>
          <p:cNvSpPr>
            <a:spLocks noChangeArrowheads="1"/>
          </p:cNvSpPr>
          <p:nvPr/>
        </p:nvSpPr>
        <p:spPr bwMode="auto">
          <a:xfrm>
            <a:off x="1828800" y="32766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7131" name="Line 115"/>
          <p:cNvSpPr>
            <a:spLocks noChangeShapeType="1"/>
          </p:cNvSpPr>
          <p:nvPr/>
        </p:nvSpPr>
        <p:spPr bwMode="auto">
          <a:xfrm>
            <a:off x="2057400" y="3505200"/>
            <a:ext cx="685800" cy="0"/>
          </a:xfrm>
          <a:prstGeom prst="line">
            <a:avLst/>
          </a:prstGeom>
          <a:noFill/>
          <a:ln w="9525">
            <a:solidFill>
              <a:schemeClr val="tx1"/>
            </a:solidFill>
            <a:round/>
            <a:headEnd/>
            <a:tailEnd type="triangle" w="med" len="med"/>
          </a:ln>
        </p:spPr>
        <p:txBody>
          <a:bodyPr/>
          <a:lstStyle/>
          <a:p>
            <a:endParaRPr lang="ja-JP" altLang="en-US"/>
          </a:p>
        </p:txBody>
      </p:sp>
      <p:sp>
        <p:nvSpPr>
          <p:cNvPr id="47132" name="Text Box 116"/>
          <p:cNvSpPr txBox="1">
            <a:spLocks noChangeArrowheads="1"/>
          </p:cNvSpPr>
          <p:nvPr/>
        </p:nvSpPr>
        <p:spPr bwMode="auto">
          <a:xfrm>
            <a:off x="533400" y="33528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47133" name="Group 117"/>
          <p:cNvGrpSpPr>
            <a:grpSpLocks/>
          </p:cNvGrpSpPr>
          <p:nvPr/>
        </p:nvGrpSpPr>
        <p:grpSpPr bwMode="auto">
          <a:xfrm>
            <a:off x="2743200" y="3276600"/>
            <a:ext cx="1365250" cy="381000"/>
            <a:chOff x="1396" y="2928"/>
            <a:chExt cx="860" cy="240"/>
          </a:xfrm>
        </p:grpSpPr>
        <p:sp>
          <p:nvSpPr>
            <p:cNvPr id="47192" name="Rectangle 118"/>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7193" name="Rectangle 119"/>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7134" name="Group 120"/>
          <p:cNvGrpSpPr>
            <a:grpSpLocks/>
          </p:cNvGrpSpPr>
          <p:nvPr/>
        </p:nvGrpSpPr>
        <p:grpSpPr bwMode="auto">
          <a:xfrm>
            <a:off x="4572000" y="3276600"/>
            <a:ext cx="1365250" cy="381000"/>
            <a:chOff x="1396" y="2928"/>
            <a:chExt cx="860" cy="240"/>
          </a:xfrm>
        </p:grpSpPr>
        <p:sp>
          <p:nvSpPr>
            <p:cNvPr id="47190" name="Rectangle 121"/>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7191" name="Rectangle 122"/>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7135" name="Group 123"/>
          <p:cNvGrpSpPr>
            <a:grpSpLocks/>
          </p:cNvGrpSpPr>
          <p:nvPr/>
        </p:nvGrpSpPr>
        <p:grpSpPr bwMode="auto">
          <a:xfrm>
            <a:off x="6400800" y="3276600"/>
            <a:ext cx="1365250" cy="381000"/>
            <a:chOff x="1396" y="2928"/>
            <a:chExt cx="860" cy="240"/>
          </a:xfrm>
        </p:grpSpPr>
        <p:sp>
          <p:nvSpPr>
            <p:cNvPr id="47188" name="Rectangle 124"/>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7189" name="Rectangle 125"/>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47136" name="Oval 126"/>
          <p:cNvSpPr>
            <a:spLocks noChangeArrowheads="1"/>
          </p:cNvSpPr>
          <p:nvPr/>
        </p:nvSpPr>
        <p:spPr bwMode="auto">
          <a:xfrm>
            <a:off x="1905000" y="3429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7137" name="Oval 127"/>
          <p:cNvSpPr>
            <a:spLocks noChangeArrowheads="1"/>
          </p:cNvSpPr>
          <p:nvPr/>
        </p:nvSpPr>
        <p:spPr bwMode="auto">
          <a:xfrm>
            <a:off x="3886200" y="3429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7138" name="Line 128"/>
          <p:cNvSpPr>
            <a:spLocks noChangeShapeType="1"/>
          </p:cNvSpPr>
          <p:nvPr/>
        </p:nvSpPr>
        <p:spPr bwMode="auto">
          <a:xfrm>
            <a:off x="3962400" y="3505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47139" name="Oval 129"/>
          <p:cNvSpPr>
            <a:spLocks noChangeArrowheads="1"/>
          </p:cNvSpPr>
          <p:nvPr/>
        </p:nvSpPr>
        <p:spPr bwMode="auto">
          <a:xfrm>
            <a:off x="5715000" y="3429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7140" name="Line 130"/>
          <p:cNvSpPr>
            <a:spLocks noChangeShapeType="1"/>
          </p:cNvSpPr>
          <p:nvPr/>
        </p:nvSpPr>
        <p:spPr bwMode="auto">
          <a:xfrm>
            <a:off x="5791200" y="3505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47141" name="Text Box 132"/>
          <p:cNvSpPr txBox="1">
            <a:spLocks noChangeArrowheads="1"/>
          </p:cNvSpPr>
          <p:nvPr/>
        </p:nvSpPr>
        <p:spPr bwMode="auto">
          <a:xfrm>
            <a:off x="6629400" y="32766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47142" name="Text Box 133"/>
          <p:cNvSpPr txBox="1">
            <a:spLocks noChangeArrowheads="1"/>
          </p:cNvSpPr>
          <p:nvPr/>
        </p:nvSpPr>
        <p:spPr bwMode="auto">
          <a:xfrm>
            <a:off x="4800600" y="32766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47143" name="Text Box 134"/>
          <p:cNvSpPr txBox="1">
            <a:spLocks noChangeArrowheads="1"/>
          </p:cNvSpPr>
          <p:nvPr/>
        </p:nvSpPr>
        <p:spPr bwMode="auto">
          <a:xfrm>
            <a:off x="2819400" y="32004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47144" name="Rectangle 135"/>
          <p:cNvSpPr>
            <a:spLocks noChangeArrowheads="1"/>
          </p:cNvSpPr>
          <p:nvPr/>
        </p:nvSpPr>
        <p:spPr bwMode="auto">
          <a:xfrm>
            <a:off x="7696200" y="41910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7145" name="Text Box 136"/>
          <p:cNvSpPr txBox="1">
            <a:spLocks noChangeArrowheads="1"/>
          </p:cNvSpPr>
          <p:nvPr/>
        </p:nvSpPr>
        <p:spPr bwMode="auto">
          <a:xfrm>
            <a:off x="8077200" y="4114800"/>
            <a:ext cx="655638" cy="457200"/>
          </a:xfrm>
          <a:prstGeom prst="rect">
            <a:avLst/>
          </a:prstGeom>
          <a:noFill/>
          <a:ln w="9525">
            <a:noFill/>
            <a:miter lim="800000"/>
            <a:headEnd/>
            <a:tailEnd/>
          </a:ln>
        </p:spPr>
        <p:txBody>
          <a:bodyPr wrap="none">
            <a:spAutoFit/>
          </a:bodyPr>
          <a:lstStyle/>
          <a:p>
            <a:r>
              <a:rPr lang="en-US" altLang="ja-JP">
                <a:latin typeface="Verdana" pitchFamily="34" charset="0"/>
              </a:rPr>
              <a:t>tail</a:t>
            </a:r>
          </a:p>
        </p:txBody>
      </p:sp>
      <p:sp>
        <p:nvSpPr>
          <p:cNvPr id="47146" name="Oval 137"/>
          <p:cNvSpPr>
            <a:spLocks noChangeArrowheads="1"/>
          </p:cNvSpPr>
          <p:nvPr/>
        </p:nvSpPr>
        <p:spPr bwMode="auto">
          <a:xfrm>
            <a:off x="7772400" y="43434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7147" name="Line 138"/>
          <p:cNvSpPr>
            <a:spLocks noChangeShapeType="1"/>
          </p:cNvSpPr>
          <p:nvPr/>
        </p:nvSpPr>
        <p:spPr bwMode="auto">
          <a:xfrm flipH="1" flipV="1">
            <a:off x="7696200" y="3657600"/>
            <a:ext cx="152400" cy="762000"/>
          </a:xfrm>
          <a:prstGeom prst="line">
            <a:avLst/>
          </a:prstGeom>
          <a:noFill/>
          <a:ln w="9525">
            <a:solidFill>
              <a:schemeClr val="tx1"/>
            </a:solidFill>
            <a:round/>
            <a:headEnd/>
            <a:tailEnd type="triangle" w="med" len="med"/>
          </a:ln>
        </p:spPr>
        <p:txBody>
          <a:bodyPr/>
          <a:lstStyle/>
          <a:p>
            <a:endParaRPr lang="ja-JP" altLang="en-US"/>
          </a:p>
        </p:txBody>
      </p:sp>
      <p:grpSp>
        <p:nvGrpSpPr>
          <p:cNvPr id="47148" name="Group 139"/>
          <p:cNvGrpSpPr>
            <a:grpSpLocks/>
          </p:cNvGrpSpPr>
          <p:nvPr/>
        </p:nvGrpSpPr>
        <p:grpSpPr bwMode="auto">
          <a:xfrm>
            <a:off x="3810000" y="3962400"/>
            <a:ext cx="1365250" cy="381000"/>
            <a:chOff x="1396" y="2928"/>
            <a:chExt cx="860" cy="240"/>
          </a:xfrm>
        </p:grpSpPr>
        <p:sp>
          <p:nvSpPr>
            <p:cNvPr id="47186" name="Rectangle 140"/>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7187" name="Rectangle 141"/>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47149" name="Text Box 142"/>
          <p:cNvSpPr txBox="1">
            <a:spLocks noChangeArrowheads="1"/>
          </p:cNvSpPr>
          <p:nvPr/>
        </p:nvSpPr>
        <p:spPr bwMode="auto">
          <a:xfrm>
            <a:off x="3717925" y="3962400"/>
            <a:ext cx="571500" cy="457200"/>
          </a:xfrm>
          <a:prstGeom prst="rect">
            <a:avLst/>
          </a:prstGeom>
          <a:noFill/>
          <a:ln w="9525">
            <a:noFill/>
            <a:miter lim="800000"/>
            <a:headEnd/>
            <a:tailEnd/>
          </a:ln>
        </p:spPr>
        <p:txBody>
          <a:bodyPr wrap="none">
            <a:spAutoFit/>
          </a:bodyPr>
          <a:lstStyle/>
          <a:p>
            <a:r>
              <a:rPr lang="en-US" altLang="ja-JP">
                <a:latin typeface="Verdana" pitchFamily="34" charset="0"/>
              </a:rPr>
              <a:t>30</a:t>
            </a:r>
          </a:p>
        </p:txBody>
      </p:sp>
      <p:sp>
        <p:nvSpPr>
          <p:cNvPr id="47150" name="AutoShape 143"/>
          <p:cNvSpPr>
            <a:spLocks noChangeArrowheads="1"/>
          </p:cNvSpPr>
          <p:nvPr/>
        </p:nvSpPr>
        <p:spPr bwMode="auto">
          <a:xfrm>
            <a:off x="2667000" y="4191000"/>
            <a:ext cx="381000" cy="533400"/>
          </a:xfrm>
          <a:prstGeom prst="downArrow">
            <a:avLst>
              <a:gd name="adj1" fmla="val 50000"/>
              <a:gd name="adj2" fmla="val 3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47151" name="Oval 144"/>
          <p:cNvSpPr>
            <a:spLocks noChangeArrowheads="1"/>
          </p:cNvSpPr>
          <p:nvPr/>
        </p:nvSpPr>
        <p:spPr bwMode="auto">
          <a:xfrm>
            <a:off x="7467600" y="3429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cxnSp>
        <p:nvCxnSpPr>
          <p:cNvPr id="47152" name="AutoShape 145"/>
          <p:cNvCxnSpPr>
            <a:cxnSpLocks noChangeShapeType="1"/>
            <a:stCxn id="47151" idx="5"/>
            <a:endCxn id="47186" idx="0"/>
          </p:cNvCxnSpPr>
          <p:nvPr/>
        </p:nvCxnSpPr>
        <p:spPr bwMode="auto">
          <a:xfrm rot="5400000">
            <a:off x="5748337" y="2112963"/>
            <a:ext cx="403225" cy="3295650"/>
          </a:xfrm>
          <a:prstGeom prst="curvedConnector3">
            <a:avLst>
              <a:gd name="adj1" fmla="val 70472"/>
            </a:avLst>
          </a:prstGeom>
          <a:noFill/>
          <a:ln w="9525">
            <a:solidFill>
              <a:schemeClr val="tx1"/>
            </a:solidFill>
            <a:round/>
            <a:headEnd/>
            <a:tailEnd type="triangle" w="med" len="med"/>
          </a:ln>
        </p:spPr>
      </p:cxnSp>
      <p:sp>
        <p:nvSpPr>
          <p:cNvPr id="47153" name="Rectangle 146"/>
          <p:cNvSpPr>
            <a:spLocks noChangeArrowheads="1"/>
          </p:cNvSpPr>
          <p:nvPr/>
        </p:nvSpPr>
        <p:spPr bwMode="auto">
          <a:xfrm>
            <a:off x="1981200" y="51816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7154" name="Line 147"/>
          <p:cNvSpPr>
            <a:spLocks noChangeShapeType="1"/>
          </p:cNvSpPr>
          <p:nvPr/>
        </p:nvSpPr>
        <p:spPr bwMode="auto">
          <a:xfrm>
            <a:off x="2209800" y="5410200"/>
            <a:ext cx="685800" cy="0"/>
          </a:xfrm>
          <a:prstGeom prst="line">
            <a:avLst/>
          </a:prstGeom>
          <a:noFill/>
          <a:ln w="9525">
            <a:solidFill>
              <a:schemeClr val="tx1"/>
            </a:solidFill>
            <a:round/>
            <a:headEnd/>
            <a:tailEnd type="triangle" w="med" len="med"/>
          </a:ln>
        </p:spPr>
        <p:txBody>
          <a:bodyPr/>
          <a:lstStyle/>
          <a:p>
            <a:endParaRPr lang="ja-JP" altLang="en-US"/>
          </a:p>
        </p:txBody>
      </p:sp>
      <p:sp>
        <p:nvSpPr>
          <p:cNvPr id="47155" name="Text Box 148"/>
          <p:cNvSpPr txBox="1">
            <a:spLocks noChangeArrowheads="1"/>
          </p:cNvSpPr>
          <p:nvPr/>
        </p:nvSpPr>
        <p:spPr bwMode="auto">
          <a:xfrm>
            <a:off x="685800" y="52578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47156" name="Group 149"/>
          <p:cNvGrpSpPr>
            <a:grpSpLocks/>
          </p:cNvGrpSpPr>
          <p:nvPr/>
        </p:nvGrpSpPr>
        <p:grpSpPr bwMode="auto">
          <a:xfrm>
            <a:off x="2895600" y="5181600"/>
            <a:ext cx="1365250" cy="381000"/>
            <a:chOff x="1396" y="2928"/>
            <a:chExt cx="860" cy="240"/>
          </a:xfrm>
        </p:grpSpPr>
        <p:sp>
          <p:nvSpPr>
            <p:cNvPr id="47184" name="Rectangle 150"/>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7185" name="Rectangle 151"/>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7157" name="Group 152"/>
          <p:cNvGrpSpPr>
            <a:grpSpLocks/>
          </p:cNvGrpSpPr>
          <p:nvPr/>
        </p:nvGrpSpPr>
        <p:grpSpPr bwMode="auto">
          <a:xfrm>
            <a:off x="4724400" y="5181600"/>
            <a:ext cx="1365250" cy="381000"/>
            <a:chOff x="1396" y="2928"/>
            <a:chExt cx="860" cy="240"/>
          </a:xfrm>
        </p:grpSpPr>
        <p:sp>
          <p:nvSpPr>
            <p:cNvPr id="47182" name="Rectangle 153"/>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7183" name="Rectangle 154"/>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7158" name="Group 155"/>
          <p:cNvGrpSpPr>
            <a:grpSpLocks/>
          </p:cNvGrpSpPr>
          <p:nvPr/>
        </p:nvGrpSpPr>
        <p:grpSpPr bwMode="auto">
          <a:xfrm>
            <a:off x="6553200" y="5181600"/>
            <a:ext cx="1365250" cy="381000"/>
            <a:chOff x="1396" y="2928"/>
            <a:chExt cx="860" cy="240"/>
          </a:xfrm>
        </p:grpSpPr>
        <p:sp>
          <p:nvSpPr>
            <p:cNvPr id="47180" name="Rectangle 156"/>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7181" name="Rectangle 157"/>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47159" name="Oval 158"/>
          <p:cNvSpPr>
            <a:spLocks noChangeArrowheads="1"/>
          </p:cNvSpPr>
          <p:nvPr/>
        </p:nvSpPr>
        <p:spPr bwMode="auto">
          <a:xfrm>
            <a:off x="2057400" y="533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7160" name="Oval 159"/>
          <p:cNvSpPr>
            <a:spLocks noChangeArrowheads="1"/>
          </p:cNvSpPr>
          <p:nvPr/>
        </p:nvSpPr>
        <p:spPr bwMode="auto">
          <a:xfrm>
            <a:off x="4038600" y="533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7161" name="Line 160"/>
          <p:cNvSpPr>
            <a:spLocks noChangeShapeType="1"/>
          </p:cNvSpPr>
          <p:nvPr/>
        </p:nvSpPr>
        <p:spPr bwMode="auto">
          <a:xfrm>
            <a:off x="4114800" y="5410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47162" name="Oval 161"/>
          <p:cNvSpPr>
            <a:spLocks noChangeArrowheads="1"/>
          </p:cNvSpPr>
          <p:nvPr/>
        </p:nvSpPr>
        <p:spPr bwMode="auto">
          <a:xfrm>
            <a:off x="5867400" y="533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7163" name="Line 162"/>
          <p:cNvSpPr>
            <a:spLocks noChangeShapeType="1"/>
          </p:cNvSpPr>
          <p:nvPr/>
        </p:nvSpPr>
        <p:spPr bwMode="auto">
          <a:xfrm>
            <a:off x="5943600" y="5410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47164" name="Text Box 163"/>
          <p:cNvSpPr txBox="1">
            <a:spLocks noChangeArrowheads="1"/>
          </p:cNvSpPr>
          <p:nvPr/>
        </p:nvSpPr>
        <p:spPr bwMode="auto">
          <a:xfrm>
            <a:off x="6781800" y="51816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47165" name="Text Box 164"/>
          <p:cNvSpPr txBox="1">
            <a:spLocks noChangeArrowheads="1"/>
          </p:cNvSpPr>
          <p:nvPr/>
        </p:nvSpPr>
        <p:spPr bwMode="auto">
          <a:xfrm>
            <a:off x="4953000" y="51816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47166" name="Text Box 165"/>
          <p:cNvSpPr txBox="1">
            <a:spLocks noChangeArrowheads="1"/>
          </p:cNvSpPr>
          <p:nvPr/>
        </p:nvSpPr>
        <p:spPr bwMode="auto">
          <a:xfrm>
            <a:off x="2971800" y="51054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47167" name="Rectangle 166"/>
          <p:cNvSpPr>
            <a:spLocks noChangeArrowheads="1"/>
          </p:cNvSpPr>
          <p:nvPr/>
        </p:nvSpPr>
        <p:spPr bwMode="auto">
          <a:xfrm>
            <a:off x="7162800" y="60960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7168" name="Text Box 167"/>
          <p:cNvSpPr txBox="1">
            <a:spLocks noChangeArrowheads="1"/>
          </p:cNvSpPr>
          <p:nvPr/>
        </p:nvSpPr>
        <p:spPr bwMode="auto">
          <a:xfrm>
            <a:off x="7543800" y="6019800"/>
            <a:ext cx="655638" cy="457200"/>
          </a:xfrm>
          <a:prstGeom prst="rect">
            <a:avLst/>
          </a:prstGeom>
          <a:noFill/>
          <a:ln w="9525">
            <a:noFill/>
            <a:miter lim="800000"/>
            <a:headEnd/>
            <a:tailEnd/>
          </a:ln>
        </p:spPr>
        <p:txBody>
          <a:bodyPr wrap="none">
            <a:spAutoFit/>
          </a:bodyPr>
          <a:lstStyle/>
          <a:p>
            <a:r>
              <a:rPr lang="en-US" altLang="ja-JP">
                <a:latin typeface="Verdana" pitchFamily="34" charset="0"/>
              </a:rPr>
              <a:t>tail</a:t>
            </a:r>
          </a:p>
        </p:txBody>
      </p:sp>
      <p:sp>
        <p:nvSpPr>
          <p:cNvPr id="47169" name="Oval 168"/>
          <p:cNvSpPr>
            <a:spLocks noChangeArrowheads="1"/>
          </p:cNvSpPr>
          <p:nvPr/>
        </p:nvSpPr>
        <p:spPr bwMode="auto">
          <a:xfrm>
            <a:off x="7239000" y="62484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7170" name="Line 169"/>
          <p:cNvSpPr>
            <a:spLocks noChangeShapeType="1"/>
          </p:cNvSpPr>
          <p:nvPr/>
        </p:nvSpPr>
        <p:spPr bwMode="auto">
          <a:xfrm flipH="1" flipV="1">
            <a:off x="5334000" y="6172200"/>
            <a:ext cx="1981200" cy="152400"/>
          </a:xfrm>
          <a:prstGeom prst="line">
            <a:avLst/>
          </a:prstGeom>
          <a:noFill/>
          <a:ln w="9525">
            <a:solidFill>
              <a:schemeClr val="tx1"/>
            </a:solidFill>
            <a:round/>
            <a:headEnd/>
            <a:tailEnd type="triangle" w="med" len="med"/>
          </a:ln>
        </p:spPr>
        <p:txBody>
          <a:bodyPr/>
          <a:lstStyle/>
          <a:p>
            <a:endParaRPr lang="ja-JP" altLang="en-US"/>
          </a:p>
        </p:txBody>
      </p:sp>
      <p:grpSp>
        <p:nvGrpSpPr>
          <p:cNvPr id="47171" name="Group 170"/>
          <p:cNvGrpSpPr>
            <a:grpSpLocks/>
          </p:cNvGrpSpPr>
          <p:nvPr/>
        </p:nvGrpSpPr>
        <p:grpSpPr bwMode="auto">
          <a:xfrm>
            <a:off x="3962400" y="5867400"/>
            <a:ext cx="1365250" cy="381000"/>
            <a:chOff x="1396" y="2928"/>
            <a:chExt cx="860" cy="240"/>
          </a:xfrm>
        </p:grpSpPr>
        <p:sp>
          <p:nvSpPr>
            <p:cNvPr id="47178" name="Rectangle 171"/>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7179" name="Rectangle 172"/>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47172" name="Text Box 173"/>
          <p:cNvSpPr txBox="1">
            <a:spLocks noChangeArrowheads="1"/>
          </p:cNvSpPr>
          <p:nvPr/>
        </p:nvSpPr>
        <p:spPr bwMode="auto">
          <a:xfrm>
            <a:off x="3870325" y="5867400"/>
            <a:ext cx="571500" cy="457200"/>
          </a:xfrm>
          <a:prstGeom prst="rect">
            <a:avLst/>
          </a:prstGeom>
          <a:noFill/>
          <a:ln w="9525">
            <a:noFill/>
            <a:miter lim="800000"/>
            <a:headEnd/>
            <a:tailEnd/>
          </a:ln>
        </p:spPr>
        <p:txBody>
          <a:bodyPr wrap="none">
            <a:spAutoFit/>
          </a:bodyPr>
          <a:lstStyle/>
          <a:p>
            <a:r>
              <a:rPr lang="en-US" altLang="ja-JP">
                <a:latin typeface="Verdana" pitchFamily="34" charset="0"/>
              </a:rPr>
              <a:t>30</a:t>
            </a:r>
          </a:p>
        </p:txBody>
      </p:sp>
      <p:sp>
        <p:nvSpPr>
          <p:cNvPr id="47173" name="Oval 175"/>
          <p:cNvSpPr>
            <a:spLocks noChangeArrowheads="1"/>
          </p:cNvSpPr>
          <p:nvPr/>
        </p:nvSpPr>
        <p:spPr bwMode="auto">
          <a:xfrm>
            <a:off x="7620000" y="533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cxnSp>
        <p:nvCxnSpPr>
          <p:cNvPr id="47174" name="AutoShape 176"/>
          <p:cNvCxnSpPr>
            <a:cxnSpLocks noChangeShapeType="1"/>
            <a:stCxn id="47173" idx="5"/>
            <a:endCxn id="47178" idx="0"/>
          </p:cNvCxnSpPr>
          <p:nvPr/>
        </p:nvCxnSpPr>
        <p:spPr bwMode="auto">
          <a:xfrm rot="5400000">
            <a:off x="5900737" y="4017963"/>
            <a:ext cx="403225" cy="3295650"/>
          </a:xfrm>
          <a:prstGeom prst="curvedConnector3">
            <a:avLst>
              <a:gd name="adj1" fmla="val 52755"/>
            </a:avLst>
          </a:prstGeom>
          <a:noFill/>
          <a:ln w="9525">
            <a:solidFill>
              <a:schemeClr val="tx1"/>
            </a:solidFill>
            <a:round/>
            <a:headEnd/>
            <a:tailEnd type="triangle" w="med" len="med"/>
          </a:ln>
        </p:spPr>
      </p:cxnSp>
      <p:sp>
        <p:nvSpPr>
          <p:cNvPr id="47175" name="Line 177"/>
          <p:cNvSpPr>
            <a:spLocks noChangeShapeType="1"/>
          </p:cNvSpPr>
          <p:nvPr/>
        </p:nvSpPr>
        <p:spPr bwMode="auto">
          <a:xfrm flipH="1">
            <a:off x="6324600" y="2133600"/>
            <a:ext cx="381000" cy="381000"/>
          </a:xfrm>
          <a:prstGeom prst="line">
            <a:avLst/>
          </a:prstGeom>
          <a:noFill/>
          <a:ln w="9525">
            <a:solidFill>
              <a:schemeClr val="tx1"/>
            </a:solidFill>
            <a:round/>
            <a:headEnd/>
            <a:tailEnd/>
          </a:ln>
        </p:spPr>
        <p:txBody>
          <a:bodyPr/>
          <a:lstStyle/>
          <a:p>
            <a:endParaRPr lang="ja-JP" altLang="en-US"/>
          </a:p>
        </p:txBody>
      </p:sp>
      <p:sp>
        <p:nvSpPr>
          <p:cNvPr id="47176" name="Line 178"/>
          <p:cNvSpPr>
            <a:spLocks noChangeShapeType="1"/>
          </p:cNvSpPr>
          <p:nvPr/>
        </p:nvSpPr>
        <p:spPr bwMode="auto">
          <a:xfrm flipH="1">
            <a:off x="4800600" y="3962400"/>
            <a:ext cx="381000" cy="381000"/>
          </a:xfrm>
          <a:prstGeom prst="line">
            <a:avLst/>
          </a:prstGeom>
          <a:noFill/>
          <a:ln w="9525">
            <a:solidFill>
              <a:schemeClr val="tx1"/>
            </a:solidFill>
            <a:round/>
            <a:headEnd/>
            <a:tailEnd/>
          </a:ln>
        </p:spPr>
        <p:txBody>
          <a:bodyPr/>
          <a:lstStyle/>
          <a:p>
            <a:endParaRPr lang="ja-JP" altLang="en-US"/>
          </a:p>
        </p:txBody>
      </p:sp>
      <p:sp>
        <p:nvSpPr>
          <p:cNvPr id="47177" name="Line 179"/>
          <p:cNvSpPr>
            <a:spLocks noChangeShapeType="1"/>
          </p:cNvSpPr>
          <p:nvPr/>
        </p:nvSpPr>
        <p:spPr bwMode="auto">
          <a:xfrm flipH="1">
            <a:off x="4953000" y="5867400"/>
            <a:ext cx="381000" cy="381000"/>
          </a:xfrm>
          <a:prstGeom prst="line">
            <a:avLst/>
          </a:prstGeom>
          <a:noFill/>
          <a:ln w="9525">
            <a:solidFill>
              <a:schemeClr val="tx1"/>
            </a:solidFill>
            <a:round/>
            <a:headEnd/>
            <a:tailEnd/>
          </a:ln>
        </p:spPr>
        <p:txBody>
          <a:bodyPr/>
          <a:lstStyle/>
          <a:p>
            <a:endParaRPr lang="ja-JP" alt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番号プレースホルダ 5"/>
          <p:cNvSpPr>
            <a:spLocks noGrp="1"/>
          </p:cNvSpPr>
          <p:nvPr>
            <p:ph type="sldNum" sz="quarter" idx="12"/>
          </p:nvPr>
        </p:nvSpPr>
        <p:spPr>
          <a:noFill/>
        </p:spPr>
        <p:txBody>
          <a:bodyPr/>
          <a:lstStyle/>
          <a:p>
            <a:fld id="{2B788251-A731-4444-A84A-A39E0BBFB0A9}" type="slidenum">
              <a:rPr lang="en-US" altLang="ja-JP" smtClean="0"/>
              <a:pPr/>
              <a:t>44</a:t>
            </a:fld>
            <a:endParaRPr lang="en-US" altLang="ja-JP" smtClean="0"/>
          </a:p>
        </p:txBody>
      </p:sp>
      <p:sp>
        <p:nvSpPr>
          <p:cNvPr id="48131" name="Rectangle 2"/>
          <p:cNvSpPr>
            <a:spLocks noGrp="1" noChangeArrowheads="1"/>
          </p:cNvSpPr>
          <p:nvPr>
            <p:ph type="title"/>
          </p:nvPr>
        </p:nvSpPr>
        <p:spPr>
          <a:xfrm>
            <a:off x="609600" y="304800"/>
            <a:ext cx="7772400" cy="1143000"/>
          </a:xfrm>
        </p:spPr>
        <p:txBody>
          <a:bodyPr/>
          <a:lstStyle/>
          <a:p>
            <a:pPr eaLnBrk="1" hangingPunct="1"/>
            <a:r>
              <a:rPr lang="ja-JP" altLang="en-US" smtClean="0"/>
              <a:t>実現例</a:t>
            </a:r>
          </a:p>
        </p:txBody>
      </p:sp>
      <p:sp>
        <p:nvSpPr>
          <p:cNvPr id="48132" name="Text Box 3"/>
          <p:cNvSpPr txBox="1">
            <a:spLocks noChangeArrowheads="1"/>
          </p:cNvSpPr>
          <p:nvPr/>
        </p:nvSpPr>
        <p:spPr bwMode="auto">
          <a:xfrm>
            <a:off x="609600" y="1447800"/>
            <a:ext cx="7620000" cy="3752850"/>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a:t>
            </a:r>
            <a:r>
              <a:rPr lang="ja-JP" altLang="en-US">
                <a:latin typeface="Verdana" pitchFamily="34" charset="0"/>
              </a:rPr>
              <a:t>キューへの</a:t>
            </a:r>
            <a:r>
              <a:rPr lang="en-US" altLang="ja-JP">
                <a:latin typeface="Verdana" pitchFamily="34" charset="0"/>
              </a:rPr>
              <a:t>enqueue(x)*/ </a:t>
            </a:r>
          </a:p>
          <a:p>
            <a:r>
              <a:rPr lang="en-US" altLang="ja-JP">
                <a:latin typeface="Verdana" pitchFamily="34" charset="0"/>
              </a:rPr>
              <a:t>void enqueue(Cell * head,Cell *tail,double x)</a:t>
            </a:r>
          </a:p>
          <a:p>
            <a:r>
              <a:rPr lang="en-US" altLang="ja-JP">
                <a:latin typeface="Verdana" pitchFamily="34" charset="0"/>
              </a:rPr>
              <a:t>{</a:t>
            </a:r>
          </a:p>
          <a:p>
            <a:r>
              <a:rPr lang="en-US" altLang="ja-JP">
                <a:latin typeface="Verdana" pitchFamily="34" charset="0"/>
              </a:rPr>
              <a:t>	Cell *new=(Cell *)malloc(sizeof(Cell));</a:t>
            </a:r>
          </a:p>
          <a:p>
            <a:r>
              <a:rPr lang="en-US" altLang="ja-JP">
                <a:latin typeface="Verdana" pitchFamily="34" charset="0"/>
              </a:rPr>
              <a:t>	new-&gt;data=x;</a:t>
            </a:r>
          </a:p>
          <a:p>
            <a:r>
              <a:rPr lang="en-US" altLang="ja-JP">
                <a:latin typeface="Verdana" pitchFamily="34" charset="0"/>
              </a:rPr>
              <a:t>	new-&gt;next=NULL;</a:t>
            </a:r>
          </a:p>
          <a:p>
            <a:r>
              <a:rPr lang="en-US" altLang="ja-JP">
                <a:latin typeface="Verdana" pitchFamily="34" charset="0"/>
              </a:rPr>
              <a:t>	tail-&gt;next=new;</a:t>
            </a:r>
          </a:p>
          <a:p>
            <a:r>
              <a:rPr lang="en-US" altLang="ja-JP">
                <a:latin typeface="Verdana" pitchFamily="34" charset="0"/>
              </a:rPr>
              <a:t>	tail=new;</a:t>
            </a:r>
          </a:p>
          <a:p>
            <a:r>
              <a:rPr lang="en-US" altLang="ja-JP">
                <a:latin typeface="Verdana" pitchFamily="34" charset="0"/>
              </a:rPr>
              <a:t>	retun;</a:t>
            </a:r>
          </a:p>
          <a:p>
            <a:r>
              <a:rPr lang="en-US" altLang="ja-JP">
                <a:latin typeface="Verdana" pitchFamily="34" charset="0"/>
              </a:rPr>
              <a:t>}</a:t>
            </a:r>
            <a:r>
              <a:rPr lang="ja-JP" altLang="en-US">
                <a:latin typeface="Verdana" pitchFamily="34" charset="0"/>
              </a:rPr>
              <a:t>；</a:t>
            </a:r>
          </a:p>
        </p:txBody>
      </p:sp>
      <p:sp>
        <p:nvSpPr>
          <p:cNvPr id="48133" name="AutoShape 4"/>
          <p:cNvSpPr>
            <a:spLocks noChangeArrowheads="1"/>
          </p:cNvSpPr>
          <p:nvPr/>
        </p:nvSpPr>
        <p:spPr bwMode="auto">
          <a:xfrm>
            <a:off x="1447800" y="5029200"/>
            <a:ext cx="4800600" cy="1600200"/>
          </a:xfrm>
          <a:prstGeom prst="wedgeRoundRectCallout">
            <a:avLst>
              <a:gd name="adj1" fmla="val -24671"/>
              <a:gd name="adj2" fmla="val -67162"/>
              <a:gd name="adj3" fmla="val 16667"/>
            </a:avLst>
          </a:prstGeom>
          <a:solidFill>
            <a:schemeClr val="hlink"/>
          </a:solidFill>
          <a:ln w="9525">
            <a:solidFill>
              <a:schemeClr val="tx1"/>
            </a:solidFill>
            <a:miter lim="800000"/>
            <a:headEnd/>
            <a:tailEnd/>
          </a:ln>
        </p:spPr>
        <p:txBody>
          <a:bodyPr/>
          <a:lstStyle/>
          <a:p>
            <a:pPr algn="ctr"/>
            <a:endParaRPr lang="ja-JP" altLang="ja-JP">
              <a:solidFill>
                <a:schemeClr val="hlink"/>
              </a:solidFill>
            </a:endParaRPr>
          </a:p>
        </p:txBody>
      </p:sp>
      <p:sp>
        <p:nvSpPr>
          <p:cNvPr id="48134" name="Text Box 5"/>
          <p:cNvSpPr txBox="1">
            <a:spLocks noChangeArrowheads="1"/>
          </p:cNvSpPr>
          <p:nvPr/>
        </p:nvSpPr>
        <p:spPr bwMode="auto">
          <a:xfrm>
            <a:off x="1676400" y="5105400"/>
            <a:ext cx="4419600" cy="1187450"/>
          </a:xfrm>
          <a:prstGeom prst="rect">
            <a:avLst/>
          </a:prstGeom>
          <a:noFill/>
          <a:ln w="9525">
            <a:noFill/>
            <a:miter lim="800000"/>
            <a:headEnd/>
            <a:tailEnd/>
          </a:ln>
        </p:spPr>
        <p:txBody>
          <a:bodyPr>
            <a:spAutoFit/>
          </a:bodyPr>
          <a:lstStyle/>
          <a:p>
            <a:r>
              <a:rPr lang="ja-JP" altLang="en-US"/>
              <a:t>ポインタにはアドレスが保持してあることに注意して更新の順序を考えること。</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番号プレースホルダ 4"/>
          <p:cNvSpPr>
            <a:spLocks noGrp="1"/>
          </p:cNvSpPr>
          <p:nvPr>
            <p:ph type="sldNum" sz="quarter" idx="12"/>
          </p:nvPr>
        </p:nvSpPr>
        <p:spPr>
          <a:noFill/>
        </p:spPr>
        <p:txBody>
          <a:bodyPr/>
          <a:lstStyle/>
          <a:p>
            <a:fld id="{BD476C28-ED4D-4B51-9330-E95989382E2E}" type="slidenum">
              <a:rPr lang="en-US" altLang="ja-JP" smtClean="0"/>
              <a:pPr/>
              <a:t>45</a:t>
            </a:fld>
            <a:endParaRPr lang="en-US" altLang="ja-JP" smtClean="0"/>
          </a:p>
        </p:txBody>
      </p:sp>
      <p:sp>
        <p:nvSpPr>
          <p:cNvPr id="49155" name="Rectangle 2"/>
          <p:cNvSpPr>
            <a:spLocks noGrp="1" noChangeArrowheads="1"/>
          </p:cNvSpPr>
          <p:nvPr>
            <p:ph type="title"/>
          </p:nvPr>
        </p:nvSpPr>
        <p:spPr>
          <a:xfrm>
            <a:off x="0" y="0"/>
            <a:ext cx="7772400" cy="1143000"/>
          </a:xfrm>
        </p:spPr>
        <p:txBody>
          <a:bodyPr/>
          <a:lstStyle/>
          <a:p>
            <a:pPr eaLnBrk="1" hangingPunct="1"/>
            <a:r>
              <a:rPr lang="en-US" altLang="ja-JP" smtClean="0"/>
              <a:t>dequeue()</a:t>
            </a:r>
          </a:p>
        </p:txBody>
      </p:sp>
      <p:sp>
        <p:nvSpPr>
          <p:cNvPr id="49156" name="Rectangle 3"/>
          <p:cNvSpPr>
            <a:spLocks noChangeArrowheads="1"/>
          </p:cNvSpPr>
          <p:nvPr/>
        </p:nvSpPr>
        <p:spPr bwMode="auto">
          <a:xfrm>
            <a:off x="1981200" y="13716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9157" name="Line 4"/>
          <p:cNvSpPr>
            <a:spLocks noChangeShapeType="1"/>
          </p:cNvSpPr>
          <p:nvPr/>
        </p:nvSpPr>
        <p:spPr bwMode="auto">
          <a:xfrm>
            <a:off x="2209800" y="1600200"/>
            <a:ext cx="685800" cy="0"/>
          </a:xfrm>
          <a:prstGeom prst="line">
            <a:avLst/>
          </a:prstGeom>
          <a:noFill/>
          <a:ln w="9525">
            <a:solidFill>
              <a:schemeClr val="tx1"/>
            </a:solidFill>
            <a:round/>
            <a:headEnd/>
            <a:tailEnd type="triangle" w="med" len="med"/>
          </a:ln>
        </p:spPr>
        <p:txBody>
          <a:bodyPr/>
          <a:lstStyle/>
          <a:p>
            <a:endParaRPr lang="ja-JP" altLang="en-US"/>
          </a:p>
        </p:txBody>
      </p:sp>
      <p:sp>
        <p:nvSpPr>
          <p:cNvPr id="49158" name="Text Box 5"/>
          <p:cNvSpPr txBox="1">
            <a:spLocks noChangeArrowheads="1"/>
          </p:cNvSpPr>
          <p:nvPr/>
        </p:nvSpPr>
        <p:spPr bwMode="auto">
          <a:xfrm>
            <a:off x="685800" y="14478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49159" name="Group 6"/>
          <p:cNvGrpSpPr>
            <a:grpSpLocks/>
          </p:cNvGrpSpPr>
          <p:nvPr/>
        </p:nvGrpSpPr>
        <p:grpSpPr bwMode="auto">
          <a:xfrm>
            <a:off x="2895600" y="1371600"/>
            <a:ext cx="1365250" cy="381000"/>
            <a:chOff x="1396" y="2928"/>
            <a:chExt cx="860" cy="240"/>
          </a:xfrm>
        </p:grpSpPr>
        <p:sp>
          <p:nvSpPr>
            <p:cNvPr id="49239" name="Rectangle 7"/>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9240" name="Rectangle 8"/>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9160" name="Group 9"/>
          <p:cNvGrpSpPr>
            <a:grpSpLocks/>
          </p:cNvGrpSpPr>
          <p:nvPr/>
        </p:nvGrpSpPr>
        <p:grpSpPr bwMode="auto">
          <a:xfrm>
            <a:off x="4724400" y="1371600"/>
            <a:ext cx="1365250" cy="381000"/>
            <a:chOff x="1396" y="2928"/>
            <a:chExt cx="860" cy="240"/>
          </a:xfrm>
        </p:grpSpPr>
        <p:sp>
          <p:nvSpPr>
            <p:cNvPr id="49237" name="Rectangle 10"/>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9238" name="Rectangle 11"/>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9161" name="Group 12"/>
          <p:cNvGrpSpPr>
            <a:grpSpLocks/>
          </p:cNvGrpSpPr>
          <p:nvPr/>
        </p:nvGrpSpPr>
        <p:grpSpPr bwMode="auto">
          <a:xfrm>
            <a:off x="6553200" y="1371600"/>
            <a:ext cx="1365250" cy="381000"/>
            <a:chOff x="1396" y="2928"/>
            <a:chExt cx="860" cy="240"/>
          </a:xfrm>
        </p:grpSpPr>
        <p:sp>
          <p:nvSpPr>
            <p:cNvPr id="49235" name="Rectangle 13"/>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9236" name="Rectangle 14"/>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49162" name="Oval 15"/>
          <p:cNvSpPr>
            <a:spLocks noChangeArrowheads="1"/>
          </p:cNvSpPr>
          <p:nvPr/>
        </p:nvSpPr>
        <p:spPr bwMode="auto">
          <a:xfrm>
            <a:off x="2057400" y="152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163" name="Oval 16"/>
          <p:cNvSpPr>
            <a:spLocks noChangeArrowheads="1"/>
          </p:cNvSpPr>
          <p:nvPr/>
        </p:nvSpPr>
        <p:spPr bwMode="auto">
          <a:xfrm>
            <a:off x="4038600" y="152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164" name="Line 17"/>
          <p:cNvSpPr>
            <a:spLocks noChangeShapeType="1"/>
          </p:cNvSpPr>
          <p:nvPr/>
        </p:nvSpPr>
        <p:spPr bwMode="auto">
          <a:xfrm>
            <a:off x="4114800" y="1600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49165" name="Oval 18"/>
          <p:cNvSpPr>
            <a:spLocks noChangeArrowheads="1"/>
          </p:cNvSpPr>
          <p:nvPr/>
        </p:nvSpPr>
        <p:spPr bwMode="auto">
          <a:xfrm>
            <a:off x="5867400" y="152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166" name="Line 19"/>
          <p:cNvSpPr>
            <a:spLocks noChangeShapeType="1"/>
          </p:cNvSpPr>
          <p:nvPr/>
        </p:nvSpPr>
        <p:spPr bwMode="auto">
          <a:xfrm>
            <a:off x="5943600" y="1600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49167" name="Line 20"/>
          <p:cNvSpPr>
            <a:spLocks noChangeShapeType="1"/>
          </p:cNvSpPr>
          <p:nvPr/>
        </p:nvSpPr>
        <p:spPr bwMode="auto">
          <a:xfrm flipV="1">
            <a:off x="7543800" y="1371600"/>
            <a:ext cx="381000" cy="381000"/>
          </a:xfrm>
          <a:prstGeom prst="line">
            <a:avLst/>
          </a:prstGeom>
          <a:noFill/>
          <a:ln w="9525">
            <a:solidFill>
              <a:schemeClr val="tx1"/>
            </a:solidFill>
            <a:round/>
            <a:headEnd/>
            <a:tailEnd/>
          </a:ln>
        </p:spPr>
        <p:txBody>
          <a:bodyPr/>
          <a:lstStyle/>
          <a:p>
            <a:endParaRPr lang="ja-JP" altLang="en-US"/>
          </a:p>
        </p:txBody>
      </p:sp>
      <p:sp>
        <p:nvSpPr>
          <p:cNvPr id="49168" name="Text Box 21"/>
          <p:cNvSpPr txBox="1">
            <a:spLocks noChangeArrowheads="1"/>
          </p:cNvSpPr>
          <p:nvPr/>
        </p:nvSpPr>
        <p:spPr bwMode="auto">
          <a:xfrm>
            <a:off x="6781800" y="13716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49169" name="Text Box 22"/>
          <p:cNvSpPr txBox="1">
            <a:spLocks noChangeArrowheads="1"/>
          </p:cNvSpPr>
          <p:nvPr/>
        </p:nvSpPr>
        <p:spPr bwMode="auto">
          <a:xfrm>
            <a:off x="4953000" y="13716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49170" name="Text Box 23"/>
          <p:cNvSpPr txBox="1">
            <a:spLocks noChangeArrowheads="1"/>
          </p:cNvSpPr>
          <p:nvPr/>
        </p:nvSpPr>
        <p:spPr bwMode="auto">
          <a:xfrm>
            <a:off x="2971800" y="12954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49171" name="Rectangle 24"/>
          <p:cNvSpPr>
            <a:spLocks noChangeArrowheads="1"/>
          </p:cNvSpPr>
          <p:nvPr/>
        </p:nvSpPr>
        <p:spPr bwMode="auto">
          <a:xfrm>
            <a:off x="8229600" y="22098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9172" name="Text Box 25"/>
          <p:cNvSpPr txBox="1">
            <a:spLocks noChangeArrowheads="1"/>
          </p:cNvSpPr>
          <p:nvPr/>
        </p:nvSpPr>
        <p:spPr bwMode="auto">
          <a:xfrm>
            <a:off x="7391400" y="2133600"/>
            <a:ext cx="655638" cy="457200"/>
          </a:xfrm>
          <a:prstGeom prst="rect">
            <a:avLst/>
          </a:prstGeom>
          <a:noFill/>
          <a:ln w="9525">
            <a:noFill/>
            <a:miter lim="800000"/>
            <a:headEnd/>
            <a:tailEnd/>
          </a:ln>
        </p:spPr>
        <p:txBody>
          <a:bodyPr wrap="none">
            <a:spAutoFit/>
          </a:bodyPr>
          <a:lstStyle/>
          <a:p>
            <a:r>
              <a:rPr lang="en-US" altLang="ja-JP">
                <a:latin typeface="Verdana" pitchFamily="34" charset="0"/>
              </a:rPr>
              <a:t>tail</a:t>
            </a:r>
          </a:p>
        </p:txBody>
      </p:sp>
      <p:sp>
        <p:nvSpPr>
          <p:cNvPr id="49173" name="Oval 26"/>
          <p:cNvSpPr>
            <a:spLocks noChangeArrowheads="1"/>
          </p:cNvSpPr>
          <p:nvPr/>
        </p:nvSpPr>
        <p:spPr bwMode="auto">
          <a:xfrm>
            <a:off x="8305800" y="2362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174" name="Line 27"/>
          <p:cNvSpPr>
            <a:spLocks noChangeShapeType="1"/>
          </p:cNvSpPr>
          <p:nvPr/>
        </p:nvSpPr>
        <p:spPr bwMode="auto">
          <a:xfrm flipH="1" flipV="1">
            <a:off x="7924800" y="1752600"/>
            <a:ext cx="457200" cy="609600"/>
          </a:xfrm>
          <a:prstGeom prst="line">
            <a:avLst/>
          </a:prstGeom>
          <a:noFill/>
          <a:ln w="9525">
            <a:solidFill>
              <a:schemeClr val="tx1"/>
            </a:solidFill>
            <a:round/>
            <a:headEnd/>
            <a:tailEnd type="triangle" w="med" len="med"/>
          </a:ln>
        </p:spPr>
        <p:txBody>
          <a:bodyPr/>
          <a:lstStyle/>
          <a:p>
            <a:endParaRPr lang="ja-JP" altLang="en-US"/>
          </a:p>
        </p:txBody>
      </p:sp>
      <p:sp>
        <p:nvSpPr>
          <p:cNvPr id="49175" name="AutoShape 32"/>
          <p:cNvSpPr>
            <a:spLocks noChangeArrowheads="1"/>
          </p:cNvSpPr>
          <p:nvPr/>
        </p:nvSpPr>
        <p:spPr bwMode="auto">
          <a:xfrm>
            <a:off x="2819400" y="2286000"/>
            <a:ext cx="381000" cy="533400"/>
          </a:xfrm>
          <a:prstGeom prst="downArrow">
            <a:avLst>
              <a:gd name="adj1" fmla="val 50000"/>
              <a:gd name="adj2" fmla="val 3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49176" name="Rectangle 97"/>
          <p:cNvSpPr>
            <a:spLocks noChangeArrowheads="1"/>
          </p:cNvSpPr>
          <p:nvPr/>
        </p:nvSpPr>
        <p:spPr bwMode="auto">
          <a:xfrm>
            <a:off x="2057400" y="28194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9177" name="Line 98"/>
          <p:cNvSpPr>
            <a:spLocks noChangeShapeType="1"/>
          </p:cNvSpPr>
          <p:nvPr/>
        </p:nvSpPr>
        <p:spPr bwMode="auto">
          <a:xfrm>
            <a:off x="2286000" y="3048000"/>
            <a:ext cx="685800" cy="0"/>
          </a:xfrm>
          <a:prstGeom prst="line">
            <a:avLst/>
          </a:prstGeom>
          <a:noFill/>
          <a:ln w="9525">
            <a:solidFill>
              <a:schemeClr val="tx1"/>
            </a:solidFill>
            <a:round/>
            <a:headEnd/>
            <a:tailEnd type="triangle" w="med" len="med"/>
          </a:ln>
        </p:spPr>
        <p:txBody>
          <a:bodyPr/>
          <a:lstStyle/>
          <a:p>
            <a:endParaRPr lang="ja-JP" altLang="en-US"/>
          </a:p>
        </p:txBody>
      </p:sp>
      <p:sp>
        <p:nvSpPr>
          <p:cNvPr id="49178" name="Text Box 99"/>
          <p:cNvSpPr txBox="1">
            <a:spLocks noChangeArrowheads="1"/>
          </p:cNvSpPr>
          <p:nvPr/>
        </p:nvSpPr>
        <p:spPr bwMode="auto">
          <a:xfrm>
            <a:off x="762000" y="30480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49179" name="Group 100"/>
          <p:cNvGrpSpPr>
            <a:grpSpLocks/>
          </p:cNvGrpSpPr>
          <p:nvPr/>
        </p:nvGrpSpPr>
        <p:grpSpPr bwMode="auto">
          <a:xfrm>
            <a:off x="2971800" y="2971800"/>
            <a:ext cx="1365250" cy="381000"/>
            <a:chOff x="1396" y="2928"/>
            <a:chExt cx="860" cy="240"/>
          </a:xfrm>
        </p:grpSpPr>
        <p:sp>
          <p:nvSpPr>
            <p:cNvPr id="49233" name="Rectangle 101"/>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9234" name="Rectangle 102"/>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9180" name="Group 103"/>
          <p:cNvGrpSpPr>
            <a:grpSpLocks/>
          </p:cNvGrpSpPr>
          <p:nvPr/>
        </p:nvGrpSpPr>
        <p:grpSpPr bwMode="auto">
          <a:xfrm>
            <a:off x="4800600" y="2971800"/>
            <a:ext cx="1365250" cy="381000"/>
            <a:chOff x="1396" y="2928"/>
            <a:chExt cx="860" cy="240"/>
          </a:xfrm>
        </p:grpSpPr>
        <p:sp>
          <p:nvSpPr>
            <p:cNvPr id="49231" name="Rectangle 104"/>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9232" name="Rectangle 105"/>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9181" name="Group 106"/>
          <p:cNvGrpSpPr>
            <a:grpSpLocks/>
          </p:cNvGrpSpPr>
          <p:nvPr/>
        </p:nvGrpSpPr>
        <p:grpSpPr bwMode="auto">
          <a:xfrm>
            <a:off x="6629400" y="2971800"/>
            <a:ext cx="1365250" cy="381000"/>
            <a:chOff x="1396" y="2928"/>
            <a:chExt cx="860" cy="240"/>
          </a:xfrm>
        </p:grpSpPr>
        <p:sp>
          <p:nvSpPr>
            <p:cNvPr id="49229" name="Rectangle 107"/>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9230" name="Rectangle 108"/>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49182" name="Oval 109"/>
          <p:cNvSpPr>
            <a:spLocks noChangeArrowheads="1"/>
          </p:cNvSpPr>
          <p:nvPr/>
        </p:nvSpPr>
        <p:spPr bwMode="auto">
          <a:xfrm>
            <a:off x="2133600" y="29718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183" name="Oval 110"/>
          <p:cNvSpPr>
            <a:spLocks noChangeArrowheads="1"/>
          </p:cNvSpPr>
          <p:nvPr/>
        </p:nvSpPr>
        <p:spPr bwMode="auto">
          <a:xfrm>
            <a:off x="4114800" y="3124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184" name="Line 111"/>
          <p:cNvSpPr>
            <a:spLocks noChangeShapeType="1"/>
          </p:cNvSpPr>
          <p:nvPr/>
        </p:nvSpPr>
        <p:spPr bwMode="auto">
          <a:xfrm>
            <a:off x="4191000" y="3200400"/>
            <a:ext cx="609600" cy="0"/>
          </a:xfrm>
          <a:prstGeom prst="line">
            <a:avLst/>
          </a:prstGeom>
          <a:noFill/>
          <a:ln w="9525">
            <a:solidFill>
              <a:schemeClr val="tx1"/>
            </a:solidFill>
            <a:round/>
            <a:headEnd/>
            <a:tailEnd type="triangle" w="med" len="med"/>
          </a:ln>
        </p:spPr>
        <p:txBody>
          <a:bodyPr/>
          <a:lstStyle/>
          <a:p>
            <a:endParaRPr lang="ja-JP" altLang="en-US"/>
          </a:p>
        </p:txBody>
      </p:sp>
      <p:sp>
        <p:nvSpPr>
          <p:cNvPr id="49185" name="Oval 112"/>
          <p:cNvSpPr>
            <a:spLocks noChangeArrowheads="1"/>
          </p:cNvSpPr>
          <p:nvPr/>
        </p:nvSpPr>
        <p:spPr bwMode="auto">
          <a:xfrm>
            <a:off x="5943600" y="3124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186" name="Line 113"/>
          <p:cNvSpPr>
            <a:spLocks noChangeShapeType="1"/>
          </p:cNvSpPr>
          <p:nvPr/>
        </p:nvSpPr>
        <p:spPr bwMode="auto">
          <a:xfrm>
            <a:off x="6019800" y="3200400"/>
            <a:ext cx="609600" cy="0"/>
          </a:xfrm>
          <a:prstGeom prst="line">
            <a:avLst/>
          </a:prstGeom>
          <a:noFill/>
          <a:ln w="9525">
            <a:solidFill>
              <a:schemeClr val="tx1"/>
            </a:solidFill>
            <a:round/>
            <a:headEnd/>
            <a:tailEnd type="triangle" w="med" len="med"/>
          </a:ln>
        </p:spPr>
        <p:txBody>
          <a:bodyPr/>
          <a:lstStyle/>
          <a:p>
            <a:endParaRPr lang="ja-JP" altLang="en-US"/>
          </a:p>
        </p:txBody>
      </p:sp>
      <p:sp>
        <p:nvSpPr>
          <p:cNvPr id="49187" name="Line 114"/>
          <p:cNvSpPr>
            <a:spLocks noChangeShapeType="1"/>
          </p:cNvSpPr>
          <p:nvPr/>
        </p:nvSpPr>
        <p:spPr bwMode="auto">
          <a:xfrm flipV="1">
            <a:off x="7620000" y="2971800"/>
            <a:ext cx="381000" cy="381000"/>
          </a:xfrm>
          <a:prstGeom prst="line">
            <a:avLst/>
          </a:prstGeom>
          <a:noFill/>
          <a:ln w="9525">
            <a:solidFill>
              <a:schemeClr val="tx1"/>
            </a:solidFill>
            <a:round/>
            <a:headEnd/>
            <a:tailEnd/>
          </a:ln>
        </p:spPr>
        <p:txBody>
          <a:bodyPr/>
          <a:lstStyle/>
          <a:p>
            <a:endParaRPr lang="ja-JP" altLang="en-US"/>
          </a:p>
        </p:txBody>
      </p:sp>
      <p:sp>
        <p:nvSpPr>
          <p:cNvPr id="49188" name="Text Box 115"/>
          <p:cNvSpPr txBox="1">
            <a:spLocks noChangeArrowheads="1"/>
          </p:cNvSpPr>
          <p:nvPr/>
        </p:nvSpPr>
        <p:spPr bwMode="auto">
          <a:xfrm>
            <a:off x="6858000" y="29718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49189" name="Text Box 116"/>
          <p:cNvSpPr txBox="1">
            <a:spLocks noChangeArrowheads="1"/>
          </p:cNvSpPr>
          <p:nvPr/>
        </p:nvSpPr>
        <p:spPr bwMode="auto">
          <a:xfrm>
            <a:off x="5029200" y="29718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49190" name="Text Box 117"/>
          <p:cNvSpPr txBox="1">
            <a:spLocks noChangeArrowheads="1"/>
          </p:cNvSpPr>
          <p:nvPr/>
        </p:nvSpPr>
        <p:spPr bwMode="auto">
          <a:xfrm>
            <a:off x="3048000" y="28956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49191" name="Rectangle 118"/>
          <p:cNvSpPr>
            <a:spLocks noChangeArrowheads="1"/>
          </p:cNvSpPr>
          <p:nvPr/>
        </p:nvSpPr>
        <p:spPr bwMode="auto">
          <a:xfrm>
            <a:off x="8305800" y="38100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9192" name="Text Box 119"/>
          <p:cNvSpPr txBox="1">
            <a:spLocks noChangeArrowheads="1"/>
          </p:cNvSpPr>
          <p:nvPr/>
        </p:nvSpPr>
        <p:spPr bwMode="auto">
          <a:xfrm>
            <a:off x="7467600" y="3733800"/>
            <a:ext cx="655638" cy="457200"/>
          </a:xfrm>
          <a:prstGeom prst="rect">
            <a:avLst/>
          </a:prstGeom>
          <a:noFill/>
          <a:ln w="9525">
            <a:noFill/>
            <a:miter lim="800000"/>
            <a:headEnd/>
            <a:tailEnd/>
          </a:ln>
        </p:spPr>
        <p:txBody>
          <a:bodyPr wrap="none">
            <a:spAutoFit/>
          </a:bodyPr>
          <a:lstStyle/>
          <a:p>
            <a:r>
              <a:rPr lang="en-US" altLang="ja-JP">
                <a:latin typeface="Verdana" pitchFamily="34" charset="0"/>
              </a:rPr>
              <a:t>tail</a:t>
            </a:r>
          </a:p>
        </p:txBody>
      </p:sp>
      <p:sp>
        <p:nvSpPr>
          <p:cNvPr id="49193" name="Oval 120"/>
          <p:cNvSpPr>
            <a:spLocks noChangeArrowheads="1"/>
          </p:cNvSpPr>
          <p:nvPr/>
        </p:nvSpPr>
        <p:spPr bwMode="auto">
          <a:xfrm>
            <a:off x="8382000" y="39624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194" name="Line 121"/>
          <p:cNvSpPr>
            <a:spLocks noChangeShapeType="1"/>
          </p:cNvSpPr>
          <p:nvPr/>
        </p:nvSpPr>
        <p:spPr bwMode="auto">
          <a:xfrm flipH="1" flipV="1">
            <a:off x="8001000" y="3352800"/>
            <a:ext cx="457200" cy="609600"/>
          </a:xfrm>
          <a:prstGeom prst="line">
            <a:avLst/>
          </a:prstGeom>
          <a:noFill/>
          <a:ln w="9525">
            <a:solidFill>
              <a:schemeClr val="tx1"/>
            </a:solidFill>
            <a:round/>
            <a:headEnd/>
            <a:tailEnd type="triangle" w="med" len="med"/>
          </a:ln>
        </p:spPr>
        <p:txBody>
          <a:bodyPr/>
          <a:lstStyle/>
          <a:p>
            <a:endParaRPr lang="ja-JP" altLang="en-US"/>
          </a:p>
        </p:txBody>
      </p:sp>
      <p:sp>
        <p:nvSpPr>
          <p:cNvPr id="49195" name="AutoShape 122"/>
          <p:cNvSpPr>
            <a:spLocks noChangeArrowheads="1"/>
          </p:cNvSpPr>
          <p:nvPr/>
        </p:nvSpPr>
        <p:spPr bwMode="auto">
          <a:xfrm>
            <a:off x="2971800" y="4419600"/>
            <a:ext cx="381000" cy="533400"/>
          </a:xfrm>
          <a:prstGeom prst="downArrow">
            <a:avLst>
              <a:gd name="adj1" fmla="val 50000"/>
              <a:gd name="adj2" fmla="val 3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49196" name="Rectangle 123"/>
          <p:cNvSpPr>
            <a:spLocks noChangeArrowheads="1"/>
          </p:cNvSpPr>
          <p:nvPr/>
        </p:nvSpPr>
        <p:spPr bwMode="auto">
          <a:xfrm>
            <a:off x="2057400" y="38100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9197" name="Oval 124"/>
          <p:cNvSpPr>
            <a:spLocks noChangeArrowheads="1"/>
          </p:cNvSpPr>
          <p:nvPr/>
        </p:nvSpPr>
        <p:spPr bwMode="auto">
          <a:xfrm>
            <a:off x="2133600" y="3886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198" name="Text Box 125"/>
          <p:cNvSpPr txBox="1">
            <a:spLocks noChangeArrowheads="1"/>
          </p:cNvSpPr>
          <p:nvPr/>
        </p:nvSpPr>
        <p:spPr bwMode="auto">
          <a:xfrm>
            <a:off x="1066800" y="3810000"/>
            <a:ext cx="644525" cy="457200"/>
          </a:xfrm>
          <a:prstGeom prst="rect">
            <a:avLst/>
          </a:prstGeom>
          <a:noFill/>
          <a:ln w="9525">
            <a:noFill/>
            <a:miter lim="800000"/>
            <a:headEnd/>
            <a:tailEnd/>
          </a:ln>
        </p:spPr>
        <p:txBody>
          <a:bodyPr wrap="none">
            <a:spAutoFit/>
          </a:bodyPr>
          <a:lstStyle/>
          <a:p>
            <a:r>
              <a:rPr lang="en-US" altLang="ja-JP">
                <a:latin typeface="Verdana" pitchFamily="34" charset="0"/>
              </a:rPr>
              <a:t>old</a:t>
            </a:r>
          </a:p>
        </p:txBody>
      </p:sp>
      <p:cxnSp>
        <p:nvCxnSpPr>
          <p:cNvPr id="49199" name="AutoShape 126"/>
          <p:cNvCxnSpPr>
            <a:cxnSpLocks noChangeShapeType="1"/>
            <a:stCxn id="49197" idx="7"/>
            <a:endCxn id="49233" idx="1"/>
          </p:cNvCxnSpPr>
          <p:nvPr/>
        </p:nvCxnSpPr>
        <p:spPr bwMode="auto">
          <a:xfrm rot="-5400000">
            <a:off x="2244725" y="3181350"/>
            <a:ext cx="746125" cy="708025"/>
          </a:xfrm>
          <a:prstGeom prst="curvedConnector2">
            <a:avLst/>
          </a:prstGeom>
          <a:noFill/>
          <a:ln w="9525">
            <a:solidFill>
              <a:schemeClr val="tx1"/>
            </a:solidFill>
            <a:round/>
            <a:headEnd/>
            <a:tailEnd type="triangle" w="med" len="med"/>
          </a:ln>
        </p:spPr>
      </p:cxnSp>
      <p:sp>
        <p:nvSpPr>
          <p:cNvPr id="49200" name="Rectangle 127"/>
          <p:cNvSpPr>
            <a:spLocks noChangeArrowheads="1"/>
          </p:cNvSpPr>
          <p:nvPr/>
        </p:nvSpPr>
        <p:spPr bwMode="auto">
          <a:xfrm>
            <a:off x="1905000" y="51816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9201" name="Text Box 129"/>
          <p:cNvSpPr txBox="1">
            <a:spLocks noChangeArrowheads="1"/>
          </p:cNvSpPr>
          <p:nvPr/>
        </p:nvSpPr>
        <p:spPr bwMode="auto">
          <a:xfrm>
            <a:off x="685800" y="51054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49202" name="Group 130"/>
          <p:cNvGrpSpPr>
            <a:grpSpLocks/>
          </p:cNvGrpSpPr>
          <p:nvPr/>
        </p:nvGrpSpPr>
        <p:grpSpPr bwMode="auto">
          <a:xfrm>
            <a:off x="3200400" y="6019800"/>
            <a:ext cx="1365250" cy="381000"/>
            <a:chOff x="1396" y="2928"/>
            <a:chExt cx="860" cy="240"/>
          </a:xfrm>
        </p:grpSpPr>
        <p:sp>
          <p:nvSpPr>
            <p:cNvPr id="49227" name="Rectangle 131"/>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9228" name="Rectangle 132"/>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9203" name="Group 133"/>
          <p:cNvGrpSpPr>
            <a:grpSpLocks/>
          </p:cNvGrpSpPr>
          <p:nvPr/>
        </p:nvGrpSpPr>
        <p:grpSpPr bwMode="auto">
          <a:xfrm>
            <a:off x="4953000" y="5181600"/>
            <a:ext cx="1365250" cy="381000"/>
            <a:chOff x="1396" y="2928"/>
            <a:chExt cx="860" cy="240"/>
          </a:xfrm>
        </p:grpSpPr>
        <p:sp>
          <p:nvSpPr>
            <p:cNvPr id="49225" name="Rectangle 134"/>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9226" name="Rectangle 135"/>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9204" name="Group 136"/>
          <p:cNvGrpSpPr>
            <a:grpSpLocks/>
          </p:cNvGrpSpPr>
          <p:nvPr/>
        </p:nvGrpSpPr>
        <p:grpSpPr bwMode="auto">
          <a:xfrm>
            <a:off x="6781800" y="5181600"/>
            <a:ext cx="1365250" cy="381000"/>
            <a:chOff x="1396" y="2928"/>
            <a:chExt cx="860" cy="240"/>
          </a:xfrm>
        </p:grpSpPr>
        <p:sp>
          <p:nvSpPr>
            <p:cNvPr id="49223" name="Rectangle 137"/>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9224" name="Rectangle 138"/>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49205" name="Oval 139"/>
          <p:cNvSpPr>
            <a:spLocks noChangeArrowheads="1"/>
          </p:cNvSpPr>
          <p:nvPr/>
        </p:nvSpPr>
        <p:spPr bwMode="auto">
          <a:xfrm>
            <a:off x="1981200" y="533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206" name="Oval 140"/>
          <p:cNvSpPr>
            <a:spLocks noChangeArrowheads="1"/>
          </p:cNvSpPr>
          <p:nvPr/>
        </p:nvSpPr>
        <p:spPr bwMode="auto">
          <a:xfrm>
            <a:off x="4343400" y="6172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207" name="Oval 142"/>
          <p:cNvSpPr>
            <a:spLocks noChangeArrowheads="1"/>
          </p:cNvSpPr>
          <p:nvPr/>
        </p:nvSpPr>
        <p:spPr bwMode="auto">
          <a:xfrm>
            <a:off x="6096000" y="533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208" name="Line 143"/>
          <p:cNvSpPr>
            <a:spLocks noChangeShapeType="1"/>
          </p:cNvSpPr>
          <p:nvPr/>
        </p:nvSpPr>
        <p:spPr bwMode="auto">
          <a:xfrm>
            <a:off x="6172200" y="5410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49209" name="Line 144"/>
          <p:cNvSpPr>
            <a:spLocks noChangeShapeType="1"/>
          </p:cNvSpPr>
          <p:nvPr/>
        </p:nvSpPr>
        <p:spPr bwMode="auto">
          <a:xfrm flipV="1">
            <a:off x="7772400" y="5181600"/>
            <a:ext cx="381000" cy="381000"/>
          </a:xfrm>
          <a:prstGeom prst="line">
            <a:avLst/>
          </a:prstGeom>
          <a:noFill/>
          <a:ln w="9525">
            <a:solidFill>
              <a:schemeClr val="tx1"/>
            </a:solidFill>
            <a:round/>
            <a:headEnd/>
            <a:tailEnd/>
          </a:ln>
        </p:spPr>
        <p:txBody>
          <a:bodyPr/>
          <a:lstStyle/>
          <a:p>
            <a:endParaRPr lang="ja-JP" altLang="en-US"/>
          </a:p>
        </p:txBody>
      </p:sp>
      <p:sp>
        <p:nvSpPr>
          <p:cNvPr id="49210" name="Text Box 145"/>
          <p:cNvSpPr txBox="1">
            <a:spLocks noChangeArrowheads="1"/>
          </p:cNvSpPr>
          <p:nvPr/>
        </p:nvSpPr>
        <p:spPr bwMode="auto">
          <a:xfrm>
            <a:off x="7010400" y="51816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49211" name="Text Box 146"/>
          <p:cNvSpPr txBox="1">
            <a:spLocks noChangeArrowheads="1"/>
          </p:cNvSpPr>
          <p:nvPr/>
        </p:nvSpPr>
        <p:spPr bwMode="auto">
          <a:xfrm>
            <a:off x="5181600" y="51816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49212" name="Text Box 147"/>
          <p:cNvSpPr txBox="1">
            <a:spLocks noChangeArrowheads="1"/>
          </p:cNvSpPr>
          <p:nvPr/>
        </p:nvSpPr>
        <p:spPr bwMode="auto">
          <a:xfrm>
            <a:off x="3276600" y="59436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49213" name="Rectangle 148"/>
          <p:cNvSpPr>
            <a:spLocks noChangeArrowheads="1"/>
          </p:cNvSpPr>
          <p:nvPr/>
        </p:nvSpPr>
        <p:spPr bwMode="auto">
          <a:xfrm>
            <a:off x="8458200" y="60198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9214" name="Text Box 149"/>
          <p:cNvSpPr txBox="1">
            <a:spLocks noChangeArrowheads="1"/>
          </p:cNvSpPr>
          <p:nvPr/>
        </p:nvSpPr>
        <p:spPr bwMode="auto">
          <a:xfrm>
            <a:off x="7620000" y="5943600"/>
            <a:ext cx="655638" cy="457200"/>
          </a:xfrm>
          <a:prstGeom prst="rect">
            <a:avLst/>
          </a:prstGeom>
          <a:noFill/>
          <a:ln w="9525">
            <a:noFill/>
            <a:miter lim="800000"/>
            <a:headEnd/>
            <a:tailEnd/>
          </a:ln>
        </p:spPr>
        <p:txBody>
          <a:bodyPr wrap="none">
            <a:spAutoFit/>
          </a:bodyPr>
          <a:lstStyle/>
          <a:p>
            <a:r>
              <a:rPr lang="en-US" altLang="ja-JP">
                <a:latin typeface="Verdana" pitchFamily="34" charset="0"/>
              </a:rPr>
              <a:t>tail</a:t>
            </a:r>
          </a:p>
        </p:txBody>
      </p:sp>
      <p:sp>
        <p:nvSpPr>
          <p:cNvPr id="49215" name="Oval 150"/>
          <p:cNvSpPr>
            <a:spLocks noChangeArrowheads="1"/>
          </p:cNvSpPr>
          <p:nvPr/>
        </p:nvSpPr>
        <p:spPr bwMode="auto">
          <a:xfrm>
            <a:off x="8534400" y="6172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216" name="Line 151"/>
          <p:cNvSpPr>
            <a:spLocks noChangeShapeType="1"/>
          </p:cNvSpPr>
          <p:nvPr/>
        </p:nvSpPr>
        <p:spPr bwMode="auto">
          <a:xfrm flipH="1" flipV="1">
            <a:off x="8153400" y="5562600"/>
            <a:ext cx="457200" cy="609600"/>
          </a:xfrm>
          <a:prstGeom prst="line">
            <a:avLst/>
          </a:prstGeom>
          <a:noFill/>
          <a:ln w="9525">
            <a:solidFill>
              <a:schemeClr val="tx1"/>
            </a:solidFill>
            <a:round/>
            <a:headEnd/>
            <a:tailEnd type="triangle" w="med" len="med"/>
          </a:ln>
        </p:spPr>
        <p:txBody>
          <a:bodyPr/>
          <a:lstStyle/>
          <a:p>
            <a:endParaRPr lang="ja-JP" altLang="en-US"/>
          </a:p>
        </p:txBody>
      </p:sp>
      <p:sp>
        <p:nvSpPr>
          <p:cNvPr id="49217" name="Rectangle 152"/>
          <p:cNvSpPr>
            <a:spLocks noChangeArrowheads="1"/>
          </p:cNvSpPr>
          <p:nvPr/>
        </p:nvSpPr>
        <p:spPr bwMode="auto">
          <a:xfrm>
            <a:off x="2209800" y="60198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9218" name="Oval 153"/>
          <p:cNvSpPr>
            <a:spLocks noChangeArrowheads="1"/>
          </p:cNvSpPr>
          <p:nvPr/>
        </p:nvSpPr>
        <p:spPr bwMode="auto">
          <a:xfrm>
            <a:off x="2286000" y="6096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219" name="Text Box 154"/>
          <p:cNvSpPr txBox="1">
            <a:spLocks noChangeArrowheads="1"/>
          </p:cNvSpPr>
          <p:nvPr/>
        </p:nvSpPr>
        <p:spPr bwMode="auto">
          <a:xfrm>
            <a:off x="1219200" y="6019800"/>
            <a:ext cx="644525" cy="457200"/>
          </a:xfrm>
          <a:prstGeom prst="rect">
            <a:avLst/>
          </a:prstGeom>
          <a:noFill/>
          <a:ln w="9525">
            <a:noFill/>
            <a:miter lim="800000"/>
            <a:headEnd/>
            <a:tailEnd/>
          </a:ln>
        </p:spPr>
        <p:txBody>
          <a:bodyPr wrap="none">
            <a:spAutoFit/>
          </a:bodyPr>
          <a:lstStyle/>
          <a:p>
            <a:r>
              <a:rPr lang="en-US" altLang="ja-JP">
                <a:latin typeface="Verdana" pitchFamily="34" charset="0"/>
              </a:rPr>
              <a:t>old</a:t>
            </a:r>
          </a:p>
        </p:txBody>
      </p:sp>
      <p:cxnSp>
        <p:nvCxnSpPr>
          <p:cNvPr id="49220" name="AutoShape 155"/>
          <p:cNvCxnSpPr>
            <a:cxnSpLocks noChangeShapeType="1"/>
            <a:stCxn id="49218" idx="7"/>
            <a:endCxn id="49227" idx="1"/>
          </p:cNvCxnSpPr>
          <p:nvPr/>
        </p:nvCxnSpPr>
        <p:spPr bwMode="auto">
          <a:xfrm rot="5400000" flipV="1">
            <a:off x="2762250" y="5772150"/>
            <a:ext cx="92075" cy="784225"/>
          </a:xfrm>
          <a:prstGeom prst="curvedConnector4">
            <a:avLst>
              <a:gd name="adj1" fmla="val -272412"/>
              <a:gd name="adj2" fmla="val 51417"/>
            </a:avLst>
          </a:prstGeom>
          <a:noFill/>
          <a:ln w="9525">
            <a:solidFill>
              <a:schemeClr val="tx1"/>
            </a:solidFill>
            <a:round/>
            <a:headEnd/>
            <a:tailEnd type="triangle" w="med" len="med"/>
          </a:ln>
        </p:spPr>
      </p:cxnSp>
      <p:cxnSp>
        <p:nvCxnSpPr>
          <p:cNvPr id="49221" name="AutoShape 156"/>
          <p:cNvCxnSpPr>
            <a:cxnSpLocks noChangeShapeType="1"/>
            <a:stCxn id="49205" idx="0"/>
            <a:endCxn id="49225" idx="1"/>
          </p:cNvCxnSpPr>
          <p:nvPr/>
        </p:nvCxnSpPr>
        <p:spPr bwMode="auto">
          <a:xfrm rot="5400000" flipV="1">
            <a:off x="3486150" y="3905250"/>
            <a:ext cx="38100" cy="2895600"/>
          </a:xfrm>
          <a:prstGeom prst="curvedConnector4">
            <a:avLst>
              <a:gd name="adj1" fmla="val -600000"/>
              <a:gd name="adj2" fmla="val 51315"/>
            </a:avLst>
          </a:prstGeom>
          <a:noFill/>
          <a:ln w="9525">
            <a:solidFill>
              <a:schemeClr val="tx1"/>
            </a:solidFill>
            <a:round/>
            <a:headEnd/>
            <a:tailEnd type="triangle" w="med" len="med"/>
          </a:ln>
        </p:spPr>
      </p:cxnSp>
      <p:cxnSp>
        <p:nvCxnSpPr>
          <p:cNvPr id="49222" name="AutoShape 157"/>
          <p:cNvCxnSpPr>
            <a:cxnSpLocks noChangeShapeType="1"/>
            <a:stCxn id="49206" idx="2"/>
          </p:cNvCxnSpPr>
          <p:nvPr/>
        </p:nvCxnSpPr>
        <p:spPr bwMode="auto">
          <a:xfrm rot="10800000" flipH="1">
            <a:off x="4343400" y="5562600"/>
            <a:ext cx="609600" cy="685800"/>
          </a:xfrm>
          <a:prstGeom prst="curvedConnector4">
            <a:avLst>
              <a:gd name="adj1" fmla="val 23435"/>
              <a:gd name="adj2" fmla="val 55556"/>
            </a:avLst>
          </a:prstGeom>
          <a:noFill/>
          <a:ln w="9525">
            <a:solidFill>
              <a:schemeClr val="tx1"/>
            </a:solidFill>
            <a:round/>
            <a:headEnd/>
            <a:tailEnd type="triangle" w="med" len="med"/>
          </a:ln>
        </p:spPr>
      </p:cxn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番号プレースホルダ 5"/>
          <p:cNvSpPr>
            <a:spLocks noGrp="1"/>
          </p:cNvSpPr>
          <p:nvPr>
            <p:ph type="sldNum" sz="quarter" idx="12"/>
          </p:nvPr>
        </p:nvSpPr>
        <p:spPr>
          <a:noFill/>
        </p:spPr>
        <p:txBody>
          <a:bodyPr/>
          <a:lstStyle/>
          <a:p>
            <a:fld id="{380F359D-26D4-4F80-9D83-C5EED4B43C83}" type="slidenum">
              <a:rPr lang="en-US" altLang="ja-JP" smtClean="0"/>
              <a:pPr/>
              <a:t>46</a:t>
            </a:fld>
            <a:endParaRPr lang="en-US" altLang="ja-JP" smtClean="0"/>
          </a:p>
        </p:txBody>
      </p:sp>
      <p:sp>
        <p:nvSpPr>
          <p:cNvPr id="50179" name="Rectangle 2"/>
          <p:cNvSpPr>
            <a:spLocks noGrp="1" noChangeArrowheads="1"/>
          </p:cNvSpPr>
          <p:nvPr>
            <p:ph type="title"/>
          </p:nvPr>
        </p:nvSpPr>
        <p:spPr>
          <a:xfrm>
            <a:off x="609600" y="304800"/>
            <a:ext cx="7772400" cy="1143000"/>
          </a:xfrm>
        </p:spPr>
        <p:txBody>
          <a:bodyPr/>
          <a:lstStyle/>
          <a:p>
            <a:pPr eaLnBrk="1" hangingPunct="1"/>
            <a:r>
              <a:rPr lang="ja-JP" altLang="en-US" smtClean="0"/>
              <a:t>実現例</a:t>
            </a:r>
          </a:p>
        </p:txBody>
      </p:sp>
      <p:sp>
        <p:nvSpPr>
          <p:cNvPr id="50180" name="Text Box 3"/>
          <p:cNvSpPr txBox="1">
            <a:spLocks noChangeArrowheads="1"/>
          </p:cNvSpPr>
          <p:nvPr/>
        </p:nvSpPr>
        <p:spPr bwMode="auto">
          <a:xfrm>
            <a:off x="609600" y="1447800"/>
            <a:ext cx="8153400" cy="4483100"/>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a:t>
            </a:r>
            <a:r>
              <a:rPr lang="ja-JP" altLang="en-US">
                <a:latin typeface="Verdana" pitchFamily="34" charset="0"/>
              </a:rPr>
              <a:t>キューからの</a:t>
            </a:r>
            <a:r>
              <a:rPr lang="en-US" altLang="ja-JP">
                <a:latin typeface="Verdana" pitchFamily="34" charset="0"/>
              </a:rPr>
              <a:t>dequeue()</a:t>
            </a:r>
            <a:r>
              <a:rPr lang="ja-JP" altLang="en-US">
                <a:latin typeface="Verdana" pitchFamily="34" charset="0"/>
              </a:rPr>
              <a:t>概略*</a:t>
            </a:r>
            <a:r>
              <a:rPr lang="en-US" altLang="ja-JP">
                <a:latin typeface="Verdana" pitchFamily="34" charset="0"/>
              </a:rPr>
              <a:t>/ </a:t>
            </a:r>
          </a:p>
          <a:p>
            <a:r>
              <a:rPr lang="en-US" altLang="ja-JP">
                <a:latin typeface="Verdana" pitchFamily="34" charset="0"/>
              </a:rPr>
              <a:t>double dequeue(Cell * head,Cell *tail)</a:t>
            </a:r>
          </a:p>
          <a:p>
            <a:r>
              <a:rPr lang="en-US" altLang="ja-JP">
                <a:latin typeface="Verdana" pitchFamily="34" charset="0"/>
              </a:rPr>
              <a:t>{</a:t>
            </a:r>
          </a:p>
          <a:p>
            <a:r>
              <a:rPr lang="en-US" altLang="ja-JP">
                <a:latin typeface="Verdana" pitchFamily="34" charset="0"/>
              </a:rPr>
              <a:t>	Cell *old;</a:t>
            </a:r>
          </a:p>
          <a:p>
            <a:r>
              <a:rPr lang="en-US" altLang="ja-JP">
                <a:latin typeface="Verdana" pitchFamily="34" charset="0"/>
              </a:rPr>
              <a:t>	doulbe x;</a:t>
            </a:r>
          </a:p>
          <a:p>
            <a:r>
              <a:rPr lang="en-US" altLang="ja-JP">
                <a:latin typeface="Verdana" pitchFamily="34" charset="0"/>
              </a:rPr>
              <a:t>	if(head==NULL)return -1;/*</a:t>
            </a:r>
            <a:r>
              <a:rPr lang="ja-JP" altLang="en-US">
                <a:latin typeface="Verdana" pitchFamily="34" charset="0"/>
              </a:rPr>
              <a:t>アンダーフロー*</a:t>
            </a:r>
            <a:r>
              <a:rPr lang="en-US" altLang="ja-JP">
                <a:latin typeface="Verdana" pitchFamily="34" charset="0"/>
              </a:rPr>
              <a:t>/</a:t>
            </a:r>
          </a:p>
          <a:p>
            <a:r>
              <a:rPr lang="en-US" altLang="ja-JP">
                <a:latin typeface="Verdana" pitchFamily="34" charset="0"/>
              </a:rPr>
              <a:t>	old=head;</a:t>
            </a:r>
          </a:p>
          <a:p>
            <a:r>
              <a:rPr lang="en-US" altLang="ja-JP">
                <a:latin typeface="Verdana" pitchFamily="34" charset="0"/>
              </a:rPr>
              <a:t>	head=head-&gt;next;</a:t>
            </a:r>
          </a:p>
          <a:p>
            <a:r>
              <a:rPr lang="en-US" altLang="ja-JP">
                <a:latin typeface="Verdana" pitchFamily="34" charset="0"/>
              </a:rPr>
              <a:t>	x=old-&gt;data;</a:t>
            </a:r>
          </a:p>
          <a:p>
            <a:r>
              <a:rPr lang="en-US" altLang="ja-JP">
                <a:latin typeface="Verdana" pitchFamily="34" charset="0"/>
              </a:rPr>
              <a:t>	free(old);</a:t>
            </a:r>
          </a:p>
          <a:p>
            <a:r>
              <a:rPr lang="en-US" altLang="ja-JP">
                <a:latin typeface="Verdana" pitchFamily="34" charset="0"/>
              </a:rPr>
              <a:t>	retun x;</a:t>
            </a:r>
          </a:p>
          <a:p>
            <a:r>
              <a:rPr lang="en-US" altLang="ja-JP">
                <a:latin typeface="Verdana" pitchFamily="34" charset="0"/>
              </a:rPr>
              <a:t>}</a:t>
            </a:r>
            <a:r>
              <a:rPr lang="ja-JP" altLang="en-US">
                <a:latin typeface="Verdana" pitchFamily="34" charset="0"/>
              </a:rPr>
              <a:t>；</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番号プレースホルダ 4"/>
          <p:cNvSpPr>
            <a:spLocks noGrp="1"/>
          </p:cNvSpPr>
          <p:nvPr>
            <p:ph type="sldNum" sz="quarter" idx="12"/>
          </p:nvPr>
        </p:nvSpPr>
        <p:spPr>
          <a:noFill/>
        </p:spPr>
        <p:txBody>
          <a:bodyPr/>
          <a:lstStyle/>
          <a:p>
            <a:fld id="{F633319E-B914-427B-A476-22F8B5A47B6B}" type="slidenum">
              <a:rPr lang="en-US" altLang="ja-JP" smtClean="0"/>
              <a:pPr/>
              <a:t>47</a:t>
            </a:fld>
            <a:endParaRPr lang="en-US" altLang="ja-JP" smtClean="0"/>
          </a:p>
        </p:txBody>
      </p:sp>
      <p:sp>
        <p:nvSpPr>
          <p:cNvPr id="51203" name="Rectangle 4"/>
          <p:cNvSpPr>
            <a:spLocks noGrp="1" noChangeArrowheads="1"/>
          </p:cNvSpPr>
          <p:nvPr>
            <p:ph type="title"/>
          </p:nvPr>
        </p:nvSpPr>
        <p:spPr>
          <a:xfrm>
            <a:off x="609600" y="-76200"/>
            <a:ext cx="7772400" cy="1143000"/>
          </a:xfrm>
        </p:spPr>
        <p:txBody>
          <a:bodyPr/>
          <a:lstStyle/>
          <a:p>
            <a:pPr eaLnBrk="1" hangingPunct="1"/>
            <a:r>
              <a:rPr lang="ja-JP" altLang="en-US" sz="3600" smtClean="0"/>
              <a:t>配列によるキュー（リングバッファ）</a:t>
            </a:r>
          </a:p>
        </p:txBody>
      </p:sp>
      <p:sp>
        <p:nvSpPr>
          <p:cNvPr id="51204" name="Text Box 5"/>
          <p:cNvSpPr txBox="1">
            <a:spLocks noChangeArrowheads="1"/>
          </p:cNvSpPr>
          <p:nvPr/>
        </p:nvSpPr>
        <p:spPr bwMode="auto">
          <a:xfrm>
            <a:off x="1295400" y="685800"/>
            <a:ext cx="5356225" cy="457200"/>
          </a:xfrm>
          <a:prstGeom prst="rect">
            <a:avLst/>
          </a:prstGeom>
          <a:noFill/>
          <a:ln w="9525">
            <a:noFill/>
            <a:miter lim="800000"/>
            <a:headEnd/>
            <a:tailEnd/>
          </a:ln>
        </p:spPr>
        <p:txBody>
          <a:bodyPr wrap="none">
            <a:spAutoFit/>
          </a:bodyPr>
          <a:lstStyle/>
          <a:p>
            <a:r>
              <a:rPr lang="ja-JP" altLang="en-US"/>
              <a:t>配列でもキューを実現することができる。</a:t>
            </a:r>
          </a:p>
        </p:txBody>
      </p:sp>
      <p:grpSp>
        <p:nvGrpSpPr>
          <p:cNvPr id="51205" name="Group 94"/>
          <p:cNvGrpSpPr>
            <a:grpSpLocks/>
          </p:cNvGrpSpPr>
          <p:nvPr/>
        </p:nvGrpSpPr>
        <p:grpSpPr bwMode="auto">
          <a:xfrm>
            <a:off x="2971800" y="1295400"/>
            <a:ext cx="2895600" cy="2895600"/>
            <a:chOff x="1488" y="1632"/>
            <a:chExt cx="1632" cy="1632"/>
          </a:xfrm>
        </p:grpSpPr>
        <p:sp>
          <p:nvSpPr>
            <p:cNvPr id="51278" name="Oval 86"/>
            <p:cNvSpPr>
              <a:spLocks noChangeArrowheads="1"/>
            </p:cNvSpPr>
            <p:nvPr/>
          </p:nvSpPr>
          <p:spPr bwMode="auto">
            <a:xfrm>
              <a:off x="1488" y="1632"/>
              <a:ext cx="1632" cy="1632"/>
            </a:xfrm>
            <a:prstGeom prst="ellipse">
              <a:avLst/>
            </a:prstGeom>
            <a:solidFill>
              <a:srgbClr val="99FFCC"/>
            </a:solidFill>
            <a:ln w="9525">
              <a:solidFill>
                <a:schemeClr val="tx1"/>
              </a:solidFill>
              <a:round/>
              <a:headEnd/>
              <a:tailEnd/>
            </a:ln>
          </p:spPr>
          <p:txBody>
            <a:bodyPr wrap="none" anchor="ctr"/>
            <a:lstStyle/>
            <a:p>
              <a:endParaRPr lang="ja-JP" altLang="en-US"/>
            </a:p>
          </p:txBody>
        </p:sp>
        <p:sp>
          <p:nvSpPr>
            <p:cNvPr id="51279" name="Line 87"/>
            <p:cNvSpPr>
              <a:spLocks noChangeShapeType="1"/>
            </p:cNvSpPr>
            <p:nvPr/>
          </p:nvSpPr>
          <p:spPr bwMode="auto">
            <a:xfrm>
              <a:off x="1488" y="2496"/>
              <a:ext cx="1584" cy="0"/>
            </a:xfrm>
            <a:prstGeom prst="line">
              <a:avLst/>
            </a:prstGeom>
            <a:noFill/>
            <a:ln w="9525">
              <a:solidFill>
                <a:schemeClr val="tx1"/>
              </a:solidFill>
              <a:round/>
              <a:headEnd/>
              <a:tailEnd/>
            </a:ln>
          </p:spPr>
          <p:txBody>
            <a:bodyPr/>
            <a:lstStyle/>
            <a:p>
              <a:endParaRPr lang="ja-JP" altLang="en-US"/>
            </a:p>
          </p:txBody>
        </p:sp>
        <p:sp>
          <p:nvSpPr>
            <p:cNvPr id="51280" name="Line 88"/>
            <p:cNvSpPr>
              <a:spLocks noChangeShapeType="1"/>
            </p:cNvSpPr>
            <p:nvPr/>
          </p:nvSpPr>
          <p:spPr bwMode="auto">
            <a:xfrm>
              <a:off x="2304" y="1632"/>
              <a:ext cx="0" cy="1632"/>
            </a:xfrm>
            <a:prstGeom prst="line">
              <a:avLst/>
            </a:prstGeom>
            <a:noFill/>
            <a:ln w="9525">
              <a:solidFill>
                <a:schemeClr val="tx1"/>
              </a:solidFill>
              <a:round/>
              <a:headEnd/>
              <a:tailEnd/>
            </a:ln>
          </p:spPr>
          <p:txBody>
            <a:bodyPr/>
            <a:lstStyle/>
            <a:p>
              <a:endParaRPr lang="ja-JP" altLang="en-US"/>
            </a:p>
          </p:txBody>
        </p:sp>
        <p:sp>
          <p:nvSpPr>
            <p:cNvPr id="51281" name="Line 89"/>
            <p:cNvSpPr>
              <a:spLocks noChangeShapeType="1"/>
            </p:cNvSpPr>
            <p:nvPr/>
          </p:nvSpPr>
          <p:spPr bwMode="auto">
            <a:xfrm>
              <a:off x="1872" y="1776"/>
              <a:ext cx="816" cy="1392"/>
            </a:xfrm>
            <a:prstGeom prst="line">
              <a:avLst/>
            </a:prstGeom>
            <a:noFill/>
            <a:ln w="9525">
              <a:solidFill>
                <a:schemeClr val="tx1"/>
              </a:solidFill>
              <a:round/>
              <a:headEnd/>
              <a:tailEnd/>
            </a:ln>
          </p:spPr>
          <p:txBody>
            <a:bodyPr/>
            <a:lstStyle/>
            <a:p>
              <a:endParaRPr lang="ja-JP" altLang="en-US"/>
            </a:p>
          </p:txBody>
        </p:sp>
        <p:sp>
          <p:nvSpPr>
            <p:cNvPr id="51282" name="Line 90"/>
            <p:cNvSpPr>
              <a:spLocks noChangeShapeType="1"/>
            </p:cNvSpPr>
            <p:nvPr/>
          </p:nvSpPr>
          <p:spPr bwMode="auto">
            <a:xfrm>
              <a:off x="1584" y="2112"/>
              <a:ext cx="1440" cy="768"/>
            </a:xfrm>
            <a:prstGeom prst="line">
              <a:avLst/>
            </a:prstGeom>
            <a:noFill/>
            <a:ln w="9525">
              <a:solidFill>
                <a:schemeClr val="tx1"/>
              </a:solidFill>
              <a:round/>
              <a:headEnd/>
              <a:tailEnd/>
            </a:ln>
          </p:spPr>
          <p:txBody>
            <a:bodyPr/>
            <a:lstStyle/>
            <a:p>
              <a:endParaRPr lang="ja-JP" altLang="en-US"/>
            </a:p>
          </p:txBody>
        </p:sp>
        <p:sp>
          <p:nvSpPr>
            <p:cNvPr id="51283" name="Line 91"/>
            <p:cNvSpPr>
              <a:spLocks noChangeShapeType="1"/>
            </p:cNvSpPr>
            <p:nvPr/>
          </p:nvSpPr>
          <p:spPr bwMode="auto">
            <a:xfrm flipV="1">
              <a:off x="1584" y="2160"/>
              <a:ext cx="1488" cy="672"/>
            </a:xfrm>
            <a:prstGeom prst="line">
              <a:avLst/>
            </a:prstGeom>
            <a:noFill/>
            <a:ln w="9525">
              <a:solidFill>
                <a:schemeClr val="tx1"/>
              </a:solidFill>
              <a:round/>
              <a:headEnd/>
              <a:tailEnd/>
            </a:ln>
          </p:spPr>
          <p:txBody>
            <a:bodyPr/>
            <a:lstStyle/>
            <a:p>
              <a:endParaRPr lang="ja-JP" altLang="en-US"/>
            </a:p>
          </p:txBody>
        </p:sp>
        <p:sp>
          <p:nvSpPr>
            <p:cNvPr id="51284" name="Line 92"/>
            <p:cNvSpPr>
              <a:spLocks noChangeShapeType="1"/>
            </p:cNvSpPr>
            <p:nvPr/>
          </p:nvSpPr>
          <p:spPr bwMode="auto">
            <a:xfrm flipV="1">
              <a:off x="1920" y="1776"/>
              <a:ext cx="816" cy="1344"/>
            </a:xfrm>
            <a:prstGeom prst="line">
              <a:avLst/>
            </a:prstGeom>
            <a:noFill/>
            <a:ln w="9525">
              <a:solidFill>
                <a:schemeClr val="tx1"/>
              </a:solidFill>
              <a:round/>
              <a:headEnd/>
              <a:tailEnd/>
            </a:ln>
          </p:spPr>
          <p:txBody>
            <a:bodyPr/>
            <a:lstStyle/>
            <a:p>
              <a:endParaRPr lang="ja-JP" altLang="en-US"/>
            </a:p>
          </p:txBody>
        </p:sp>
        <p:sp>
          <p:nvSpPr>
            <p:cNvPr id="51285" name="Oval 93"/>
            <p:cNvSpPr>
              <a:spLocks noChangeArrowheads="1"/>
            </p:cNvSpPr>
            <p:nvPr/>
          </p:nvSpPr>
          <p:spPr bwMode="auto">
            <a:xfrm>
              <a:off x="2112" y="2256"/>
              <a:ext cx="432" cy="432"/>
            </a:xfrm>
            <a:prstGeom prst="ellipse">
              <a:avLst/>
            </a:prstGeom>
            <a:solidFill>
              <a:schemeClr val="bg1"/>
            </a:solidFill>
            <a:ln w="9525">
              <a:solidFill>
                <a:schemeClr val="tx1"/>
              </a:solidFill>
              <a:round/>
              <a:headEnd/>
              <a:tailEnd/>
            </a:ln>
          </p:spPr>
          <p:txBody>
            <a:bodyPr wrap="none" anchor="ctr"/>
            <a:lstStyle/>
            <a:p>
              <a:endParaRPr lang="ja-JP" altLang="en-US"/>
            </a:p>
          </p:txBody>
        </p:sp>
      </p:grpSp>
      <p:sp>
        <p:nvSpPr>
          <p:cNvPr id="51206" name="Text Box 95"/>
          <p:cNvSpPr txBox="1">
            <a:spLocks noChangeArrowheads="1"/>
          </p:cNvSpPr>
          <p:nvPr/>
        </p:nvSpPr>
        <p:spPr bwMode="auto">
          <a:xfrm>
            <a:off x="4419600" y="1371600"/>
            <a:ext cx="760413" cy="457200"/>
          </a:xfrm>
          <a:prstGeom prst="rect">
            <a:avLst/>
          </a:prstGeom>
          <a:noFill/>
          <a:ln w="9525">
            <a:noFill/>
            <a:miter lim="800000"/>
            <a:headEnd/>
            <a:tailEnd/>
          </a:ln>
        </p:spPr>
        <p:txBody>
          <a:bodyPr wrap="none">
            <a:spAutoFit/>
          </a:bodyPr>
          <a:lstStyle/>
          <a:p>
            <a:r>
              <a:rPr lang="en-US" altLang="ja-JP"/>
              <a:t>A[0]</a:t>
            </a:r>
          </a:p>
        </p:txBody>
      </p:sp>
      <p:sp>
        <p:nvSpPr>
          <p:cNvPr id="51207" name="Text Box 96"/>
          <p:cNvSpPr txBox="1">
            <a:spLocks noChangeArrowheads="1"/>
          </p:cNvSpPr>
          <p:nvPr/>
        </p:nvSpPr>
        <p:spPr bwMode="auto">
          <a:xfrm>
            <a:off x="4953000" y="1905000"/>
            <a:ext cx="760413" cy="457200"/>
          </a:xfrm>
          <a:prstGeom prst="rect">
            <a:avLst/>
          </a:prstGeom>
          <a:noFill/>
          <a:ln w="9525">
            <a:noFill/>
            <a:miter lim="800000"/>
            <a:headEnd/>
            <a:tailEnd/>
          </a:ln>
        </p:spPr>
        <p:txBody>
          <a:bodyPr wrap="none">
            <a:spAutoFit/>
          </a:bodyPr>
          <a:lstStyle/>
          <a:p>
            <a:r>
              <a:rPr lang="en-US" altLang="ja-JP"/>
              <a:t>A[1]</a:t>
            </a:r>
          </a:p>
        </p:txBody>
      </p:sp>
      <p:sp>
        <p:nvSpPr>
          <p:cNvPr id="51208" name="Text Box 97"/>
          <p:cNvSpPr txBox="1">
            <a:spLocks noChangeArrowheads="1"/>
          </p:cNvSpPr>
          <p:nvPr/>
        </p:nvSpPr>
        <p:spPr bwMode="auto">
          <a:xfrm>
            <a:off x="3505200" y="1447800"/>
            <a:ext cx="1014413" cy="457200"/>
          </a:xfrm>
          <a:prstGeom prst="rect">
            <a:avLst/>
          </a:prstGeom>
          <a:noFill/>
          <a:ln w="9525">
            <a:noFill/>
            <a:miter lim="800000"/>
            <a:headEnd/>
            <a:tailEnd/>
          </a:ln>
        </p:spPr>
        <p:txBody>
          <a:bodyPr wrap="none">
            <a:spAutoFit/>
          </a:bodyPr>
          <a:lstStyle/>
          <a:p>
            <a:r>
              <a:rPr lang="en-US" altLang="ja-JP"/>
              <a:t>A[n-1]</a:t>
            </a:r>
          </a:p>
        </p:txBody>
      </p:sp>
      <p:grpSp>
        <p:nvGrpSpPr>
          <p:cNvPr id="51209" name="Group 118"/>
          <p:cNvGrpSpPr>
            <a:grpSpLocks/>
          </p:cNvGrpSpPr>
          <p:nvPr/>
        </p:nvGrpSpPr>
        <p:grpSpPr bwMode="auto">
          <a:xfrm>
            <a:off x="990600" y="5410200"/>
            <a:ext cx="1279525" cy="1371600"/>
            <a:chOff x="1488" y="1632"/>
            <a:chExt cx="1632" cy="1632"/>
          </a:xfrm>
        </p:grpSpPr>
        <p:sp>
          <p:nvSpPr>
            <p:cNvPr id="51270" name="Oval 119"/>
            <p:cNvSpPr>
              <a:spLocks noChangeArrowheads="1"/>
            </p:cNvSpPr>
            <p:nvPr/>
          </p:nvSpPr>
          <p:spPr bwMode="auto">
            <a:xfrm>
              <a:off x="1488" y="1632"/>
              <a:ext cx="1632" cy="1632"/>
            </a:xfrm>
            <a:prstGeom prst="ellipse">
              <a:avLst/>
            </a:prstGeom>
            <a:solidFill>
              <a:srgbClr val="99FFCC"/>
            </a:solidFill>
            <a:ln w="9525">
              <a:solidFill>
                <a:schemeClr val="tx1"/>
              </a:solidFill>
              <a:round/>
              <a:headEnd/>
              <a:tailEnd/>
            </a:ln>
          </p:spPr>
          <p:txBody>
            <a:bodyPr wrap="none" anchor="ctr"/>
            <a:lstStyle/>
            <a:p>
              <a:endParaRPr lang="ja-JP" altLang="en-US"/>
            </a:p>
          </p:txBody>
        </p:sp>
        <p:sp>
          <p:nvSpPr>
            <p:cNvPr id="51271" name="Line 120"/>
            <p:cNvSpPr>
              <a:spLocks noChangeShapeType="1"/>
            </p:cNvSpPr>
            <p:nvPr/>
          </p:nvSpPr>
          <p:spPr bwMode="auto">
            <a:xfrm>
              <a:off x="1488" y="2496"/>
              <a:ext cx="1584" cy="0"/>
            </a:xfrm>
            <a:prstGeom prst="line">
              <a:avLst/>
            </a:prstGeom>
            <a:noFill/>
            <a:ln w="9525">
              <a:solidFill>
                <a:schemeClr val="tx1"/>
              </a:solidFill>
              <a:round/>
              <a:headEnd/>
              <a:tailEnd/>
            </a:ln>
          </p:spPr>
          <p:txBody>
            <a:bodyPr/>
            <a:lstStyle/>
            <a:p>
              <a:endParaRPr lang="ja-JP" altLang="en-US"/>
            </a:p>
          </p:txBody>
        </p:sp>
        <p:sp>
          <p:nvSpPr>
            <p:cNvPr id="51272" name="Line 121"/>
            <p:cNvSpPr>
              <a:spLocks noChangeShapeType="1"/>
            </p:cNvSpPr>
            <p:nvPr/>
          </p:nvSpPr>
          <p:spPr bwMode="auto">
            <a:xfrm>
              <a:off x="2304" y="1632"/>
              <a:ext cx="0" cy="1632"/>
            </a:xfrm>
            <a:prstGeom prst="line">
              <a:avLst/>
            </a:prstGeom>
            <a:noFill/>
            <a:ln w="9525">
              <a:solidFill>
                <a:schemeClr val="tx1"/>
              </a:solidFill>
              <a:round/>
              <a:headEnd/>
              <a:tailEnd/>
            </a:ln>
          </p:spPr>
          <p:txBody>
            <a:bodyPr/>
            <a:lstStyle/>
            <a:p>
              <a:endParaRPr lang="ja-JP" altLang="en-US"/>
            </a:p>
          </p:txBody>
        </p:sp>
        <p:sp>
          <p:nvSpPr>
            <p:cNvPr id="51273" name="Line 122"/>
            <p:cNvSpPr>
              <a:spLocks noChangeShapeType="1"/>
            </p:cNvSpPr>
            <p:nvPr/>
          </p:nvSpPr>
          <p:spPr bwMode="auto">
            <a:xfrm>
              <a:off x="1872" y="1776"/>
              <a:ext cx="816" cy="1392"/>
            </a:xfrm>
            <a:prstGeom prst="line">
              <a:avLst/>
            </a:prstGeom>
            <a:noFill/>
            <a:ln w="9525">
              <a:solidFill>
                <a:schemeClr val="tx1"/>
              </a:solidFill>
              <a:round/>
              <a:headEnd/>
              <a:tailEnd/>
            </a:ln>
          </p:spPr>
          <p:txBody>
            <a:bodyPr/>
            <a:lstStyle/>
            <a:p>
              <a:endParaRPr lang="ja-JP" altLang="en-US"/>
            </a:p>
          </p:txBody>
        </p:sp>
        <p:sp>
          <p:nvSpPr>
            <p:cNvPr id="51274" name="Line 123"/>
            <p:cNvSpPr>
              <a:spLocks noChangeShapeType="1"/>
            </p:cNvSpPr>
            <p:nvPr/>
          </p:nvSpPr>
          <p:spPr bwMode="auto">
            <a:xfrm>
              <a:off x="1584" y="2112"/>
              <a:ext cx="1440" cy="768"/>
            </a:xfrm>
            <a:prstGeom prst="line">
              <a:avLst/>
            </a:prstGeom>
            <a:noFill/>
            <a:ln w="9525">
              <a:solidFill>
                <a:schemeClr val="tx1"/>
              </a:solidFill>
              <a:round/>
              <a:headEnd/>
              <a:tailEnd/>
            </a:ln>
          </p:spPr>
          <p:txBody>
            <a:bodyPr/>
            <a:lstStyle/>
            <a:p>
              <a:endParaRPr lang="ja-JP" altLang="en-US"/>
            </a:p>
          </p:txBody>
        </p:sp>
        <p:sp>
          <p:nvSpPr>
            <p:cNvPr id="51275" name="Line 124"/>
            <p:cNvSpPr>
              <a:spLocks noChangeShapeType="1"/>
            </p:cNvSpPr>
            <p:nvPr/>
          </p:nvSpPr>
          <p:spPr bwMode="auto">
            <a:xfrm flipV="1">
              <a:off x="1584" y="2160"/>
              <a:ext cx="1488" cy="672"/>
            </a:xfrm>
            <a:prstGeom prst="line">
              <a:avLst/>
            </a:prstGeom>
            <a:noFill/>
            <a:ln w="9525">
              <a:solidFill>
                <a:schemeClr val="tx1"/>
              </a:solidFill>
              <a:round/>
              <a:headEnd/>
              <a:tailEnd/>
            </a:ln>
          </p:spPr>
          <p:txBody>
            <a:bodyPr/>
            <a:lstStyle/>
            <a:p>
              <a:endParaRPr lang="ja-JP" altLang="en-US"/>
            </a:p>
          </p:txBody>
        </p:sp>
        <p:sp>
          <p:nvSpPr>
            <p:cNvPr id="51276" name="Line 125"/>
            <p:cNvSpPr>
              <a:spLocks noChangeShapeType="1"/>
            </p:cNvSpPr>
            <p:nvPr/>
          </p:nvSpPr>
          <p:spPr bwMode="auto">
            <a:xfrm flipV="1">
              <a:off x="1920" y="1776"/>
              <a:ext cx="816" cy="1344"/>
            </a:xfrm>
            <a:prstGeom prst="line">
              <a:avLst/>
            </a:prstGeom>
            <a:noFill/>
            <a:ln w="9525">
              <a:solidFill>
                <a:schemeClr val="tx1"/>
              </a:solidFill>
              <a:round/>
              <a:headEnd/>
              <a:tailEnd/>
            </a:ln>
          </p:spPr>
          <p:txBody>
            <a:bodyPr/>
            <a:lstStyle/>
            <a:p>
              <a:endParaRPr lang="ja-JP" altLang="en-US"/>
            </a:p>
          </p:txBody>
        </p:sp>
        <p:sp>
          <p:nvSpPr>
            <p:cNvPr id="51277" name="Oval 126"/>
            <p:cNvSpPr>
              <a:spLocks noChangeArrowheads="1"/>
            </p:cNvSpPr>
            <p:nvPr/>
          </p:nvSpPr>
          <p:spPr bwMode="auto">
            <a:xfrm>
              <a:off x="2112" y="2256"/>
              <a:ext cx="432" cy="432"/>
            </a:xfrm>
            <a:prstGeom prst="ellipse">
              <a:avLst/>
            </a:prstGeom>
            <a:solidFill>
              <a:schemeClr val="bg1"/>
            </a:solidFill>
            <a:ln w="9525">
              <a:solidFill>
                <a:schemeClr val="tx1"/>
              </a:solidFill>
              <a:round/>
              <a:headEnd/>
              <a:tailEnd/>
            </a:ln>
          </p:spPr>
          <p:txBody>
            <a:bodyPr wrap="none" anchor="ctr"/>
            <a:lstStyle/>
            <a:p>
              <a:endParaRPr lang="ja-JP" altLang="en-US"/>
            </a:p>
          </p:txBody>
        </p:sp>
      </p:grpSp>
      <p:grpSp>
        <p:nvGrpSpPr>
          <p:cNvPr id="51210" name="Group 138"/>
          <p:cNvGrpSpPr>
            <a:grpSpLocks/>
          </p:cNvGrpSpPr>
          <p:nvPr/>
        </p:nvGrpSpPr>
        <p:grpSpPr bwMode="auto">
          <a:xfrm>
            <a:off x="3597275" y="5410200"/>
            <a:ext cx="1279525" cy="1371600"/>
            <a:chOff x="1488" y="1632"/>
            <a:chExt cx="1632" cy="1632"/>
          </a:xfrm>
        </p:grpSpPr>
        <p:sp>
          <p:nvSpPr>
            <p:cNvPr id="51262" name="Oval 139"/>
            <p:cNvSpPr>
              <a:spLocks noChangeArrowheads="1"/>
            </p:cNvSpPr>
            <p:nvPr/>
          </p:nvSpPr>
          <p:spPr bwMode="auto">
            <a:xfrm>
              <a:off x="1488" y="1632"/>
              <a:ext cx="1632" cy="1632"/>
            </a:xfrm>
            <a:prstGeom prst="ellipse">
              <a:avLst/>
            </a:prstGeom>
            <a:solidFill>
              <a:srgbClr val="99FFCC"/>
            </a:solidFill>
            <a:ln w="9525">
              <a:solidFill>
                <a:schemeClr val="tx1"/>
              </a:solidFill>
              <a:round/>
              <a:headEnd/>
              <a:tailEnd/>
            </a:ln>
          </p:spPr>
          <p:txBody>
            <a:bodyPr wrap="none" anchor="ctr"/>
            <a:lstStyle/>
            <a:p>
              <a:endParaRPr lang="ja-JP" altLang="en-US"/>
            </a:p>
          </p:txBody>
        </p:sp>
        <p:sp>
          <p:nvSpPr>
            <p:cNvPr id="51263" name="Line 140"/>
            <p:cNvSpPr>
              <a:spLocks noChangeShapeType="1"/>
            </p:cNvSpPr>
            <p:nvPr/>
          </p:nvSpPr>
          <p:spPr bwMode="auto">
            <a:xfrm>
              <a:off x="1488" y="2496"/>
              <a:ext cx="1584" cy="0"/>
            </a:xfrm>
            <a:prstGeom prst="line">
              <a:avLst/>
            </a:prstGeom>
            <a:noFill/>
            <a:ln w="9525">
              <a:solidFill>
                <a:schemeClr val="tx1"/>
              </a:solidFill>
              <a:round/>
              <a:headEnd/>
              <a:tailEnd/>
            </a:ln>
          </p:spPr>
          <p:txBody>
            <a:bodyPr/>
            <a:lstStyle/>
            <a:p>
              <a:endParaRPr lang="ja-JP" altLang="en-US"/>
            </a:p>
          </p:txBody>
        </p:sp>
        <p:sp>
          <p:nvSpPr>
            <p:cNvPr id="51264" name="Line 141"/>
            <p:cNvSpPr>
              <a:spLocks noChangeShapeType="1"/>
            </p:cNvSpPr>
            <p:nvPr/>
          </p:nvSpPr>
          <p:spPr bwMode="auto">
            <a:xfrm>
              <a:off x="2304" y="1632"/>
              <a:ext cx="0" cy="1632"/>
            </a:xfrm>
            <a:prstGeom prst="line">
              <a:avLst/>
            </a:prstGeom>
            <a:noFill/>
            <a:ln w="9525">
              <a:solidFill>
                <a:schemeClr val="tx1"/>
              </a:solidFill>
              <a:round/>
              <a:headEnd/>
              <a:tailEnd/>
            </a:ln>
          </p:spPr>
          <p:txBody>
            <a:bodyPr/>
            <a:lstStyle/>
            <a:p>
              <a:endParaRPr lang="ja-JP" altLang="en-US"/>
            </a:p>
          </p:txBody>
        </p:sp>
        <p:sp>
          <p:nvSpPr>
            <p:cNvPr id="51265" name="Line 142"/>
            <p:cNvSpPr>
              <a:spLocks noChangeShapeType="1"/>
            </p:cNvSpPr>
            <p:nvPr/>
          </p:nvSpPr>
          <p:spPr bwMode="auto">
            <a:xfrm>
              <a:off x="1872" y="1776"/>
              <a:ext cx="816" cy="1392"/>
            </a:xfrm>
            <a:prstGeom prst="line">
              <a:avLst/>
            </a:prstGeom>
            <a:noFill/>
            <a:ln w="9525">
              <a:solidFill>
                <a:schemeClr val="tx1"/>
              </a:solidFill>
              <a:round/>
              <a:headEnd/>
              <a:tailEnd/>
            </a:ln>
          </p:spPr>
          <p:txBody>
            <a:bodyPr/>
            <a:lstStyle/>
            <a:p>
              <a:endParaRPr lang="ja-JP" altLang="en-US"/>
            </a:p>
          </p:txBody>
        </p:sp>
        <p:sp>
          <p:nvSpPr>
            <p:cNvPr id="51266" name="Line 143"/>
            <p:cNvSpPr>
              <a:spLocks noChangeShapeType="1"/>
            </p:cNvSpPr>
            <p:nvPr/>
          </p:nvSpPr>
          <p:spPr bwMode="auto">
            <a:xfrm>
              <a:off x="1584" y="2112"/>
              <a:ext cx="1440" cy="768"/>
            </a:xfrm>
            <a:prstGeom prst="line">
              <a:avLst/>
            </a:prstGeom>
            <a:noFill/>
            <a:ln w="9525">
              <a:solidFill>
                <a:schemeClr val="tx1"/>
              </a:solidFill>
              <a:round/>
              <a:headEnd/>
              <a:tailEnd/>
            </a:ln>
          </p:spPr>
          <p:txBody>
            <a:bodyPr/>
            <a:lstStyle/>
            <a:p>
              <a:endParaRPr lang="ja-JP" altLang="en-US"/>
            </a:p>
          </p:txBody>
        </p:sp>
        <p:sp>
          <p:nvSpPr>
            <p:cNvPr id="51267" name="Line 144"/>
            <p:cNvSpPr>
              <a:spLocks noChangeShapeType="1"/>
            </p:cNvSpPr>
            <p:nvPr/>
          </p:nvSpPr>
          <p:spPr bwMode="auto">
            <a:xfrm flipV="1">
              <a:off x="1584" y="2160"/>
              <a:ext cx="1488" cy="672"/>
            </a:xfrm>
            <a:prstGeom prst="line">
              <a:avLst/>
            </a:prstGeom>
            <a:noFill/>
            <a:ln w="9525">
              <a:solidFill>
                <a:schemeClr val="tx1"/>
              </a:solidFill>
              <a:round/>
              <a:headEnd/>
              <a:tailEnd/>
            </a:ln>
          </p:spPr>
          <p:txBody>
            <a:bodyPr/>
            <a:lstStyle/>
            <a:p>
              <a:endParaRPr lang="ja-JP" altLang="en-US"/>
            </a:p>
          </p:txBody>
        </p:sp>
        <p:sp>
          <p:nvSpPr>
            <p:cNvPr id="51268" name="Line 145"/>
            <p:cNvSpPr>
              <a:spLocks noChangeShapeType="1"/>
            </p:cNvSpPr>
            <p:nvPr/>
          </p:nvSpPr>
          <p:spPr bwMode="auto">
            <a:xfrm flipV="1">
              <a:off x="1920" y="1776"/>
              <a:ext cx="816" cy="1344"/>
            </a:xfrm>
            <a:prstGeom prst="line">
              <a:avLst/>
            </a:prstGeom>
            <a:noFill/>
            <a:ln w="9525">
              <a:solidFill>
                <a:schemeClr val="tx1"/>
              </a:solidFill>
              <a:round/>
              <a:headEnd/>
              <a:tailEnd/>
            </a:ln>
          </p:spPr>
          <p:txBody>
            <a:bodyPr/>
            <a:lstStyle/>
            <a:p>
              <a:endParaRPr lang="ja-JP" altLang="en-US"/>
            </a:p>
          </p:txBody>
        </p:sp>
        <p:sp>
          <p:nvSpPr>
            <p:cNvPr id="51269" name="Oval 146"/>
            <p:cNvSpPr>
              <a:spLocks noChangeArrowheads="1"/>
            </p:cNvSpPr>
            <p:nvPr/>
          </p:nvSpPr>
          <p:spPr bwMode="auto">
            <a:xfrm>
              <a:off x="2112" y="2256"/>
              <a:ext cx="432" cy="432"/>
            </a:xfrm>
            <a:prstGeom prst="ellipse">
              <a:avLst/>
            </a:prstGeom>
            <a:solidFill>
              <a:schemeClr val="bg1"/>
            </a:solidFill>
            <a:ln w="9525">
              <a:solidFill>
                <a:schemeClr val="tx1"/>
              </a:solidFill>
              <a:round/>
              <a:headEnd/>
              <a:tailEnd/>
            </a:ln>
          </p:spPr>
          <p:txBody>
            <a:bodyPr wrap="none" anchor="ctr"/>
            <a:lstStyle/>
            <a:p>
              <a:endParaRPr lang="ja-JP" altLang="en-US"/>
            </a:p>
          </p:txBody>
        </p:sp>
      </p:grpSp>
      <p:grpSp>
        <p:nvGrpSpPr>
          <p:cNvPr id="51211" name="Group 147"/>
          <p:cNvGrpSpPr>
            <a:grpSpLocks/>
          </p:cNvGrpSpPr>
          <p:nvPr/>
        </p:nvGrpSpPr>
        <p:grpSpPr bwMode="auto">
          <a:xfrm>
            <a:off x="6416675" y="5410200"/>
            <a:ext cx="1279525" cy="1371600"/>
            <a:chOff x="1488" y="1632"/>
            <a:chExt cx="1632" cy="1632"/>
          </a:xfrm>
        </p:grpSpPr>
        <p:sp>
          <p:nvSpPr>
            <p:cNvPr id="51254" name="Oval 148"/>
            <p:cNvSpPr>
              <a:spLocks noChangeArrowheads="1"/>
            </p:cNvSpPr>
            <p:nvPr/>
          </p:nvSpPr>
          <p:spPr bwMode="auto">
            <a:xfrm>
              <a:off x="1488" y="1632"/>
              <a:ext cx="1632" cy="1632"/>
            </a:xfrm>
            <a:prstGeom prst="ellipse">
              <a:avLst/>
            </a:prstGeom>
            <a:solidFill>
              <a:srgbClr val="99FFCC"/>
            </a:solidFill>
            <a:ln w="9525">
              <a:solidFill>
                <a:schemeClr val="tx1"/>
              </a:solidFill>
              <a:round/>
              <a:headEnd/>
              <a:tailEnd/>
            </a:ln>
          </p:spPr>
          <p:txBody>
            <a:bodyPr wrap="none" anchor="ctr"/>
            <a:lstStyle/>
            <a:p>
              <a:endParaRPr lang="ja-JP" altLang="en-US"/>
            </a:p>
          </p:txBody>
        </p:sp>
        <p:sp>
          <p:nvSpPr>
            <p:cNvPr id="51255" name="Line 149"/>
            <p:cNvSpPr>
              <a:spLocks noChangeShapeType="1"/>
            </p:cNvSpPr>
            <p:nvPr/>
          </p:nvSpPr>
          <p:spPr bwMode="auto">
            <a:xfrm>
              <a:off x="1488" y="2496"/>
              <a:ext cx="1584" cy="0"/>
            </a:xfrm>
            <a:prstGeom prst="line">
              <a:avLst/>
            </a:prstGeom>
            <a:noFill/>
            <a:ln w="9525">
              <a:solidFill>
                <a:schemeClr val="tx1"/>
              </a:solidFill>
              <a:round/>
              <a:headEnd/>
              <a:tailEnd/>
            </a:ln>
          </p:spPr>
          <p:txBody>
            <a:bodyPr/>
            <a:lstStyle/>
            <a:p>
              <a:endParaRPr lang="ja-JP" altLang="en-US"/>
            </a:p>
          </p:txBody>
        </p:sp>
        <p:sp>
          <p:nvSpPr>
            <p:cNvPr id="51256" name="Line 150"/>
            <p:cNvSpPr>
              <a:spLocks noChangeShapeType="1"/>
            </p:cNvSpPr>
            <p:nvPr/>
          </p:nvSpPr>
          <p:spPr bwMode="auto">
            <a:xfrm>
              <a:off x="2304" y="1632"/>
              <a:ext cx="0" cy="1632"/>
            </a:xfrm>
            <a:prstGeom prst="line">
              <a:avLst/>
            </a:prstGeom>
            <a:noFill/>
            <a:ln w="9525">
              <a:solidFill>
                <a:schemeClr val="tx1"/>
              </a:solidFill>
              <a:round/>
              <a:headEnd/>
              <a:tailEnd/>
            </a:ln>
          </p:spPr>
          <p:txBody>
            <a:bodyPr/>
            <a:lstStyle/>
            <a:p>
              <a:endParaRPr lang="ja-JP" altLang="en-US"/>
            </a:p>
          </p:txBody>
        </p:sp>
        <p:sp>
          <p:nvSpPr>
            <p:cNvPr id="51257" name="Line 151"/>
            <p:cNvSpPr>
              <a:spLocks noChangeShapeType="1"/>
            </p:cNvSpPr>
            <p:nvPr/>
          </p:nvSpPr>
          <p:spPr bwMode="auto">
            <a:xfrm>
              <a:off x="1872" y="1776"/>
              <a:ext cx="816" cy="1392"/>
            </a:xfrm>
            <a:prstGeom prst="line">
              <a:avLst/>
            </a:prstGeom>
            <a:noFill/>
            <a:ln w="9525">
              <a:solidFill>
                <a:schemeClr val="tx1"/>
              </a:solidFill>
              <a:round/>
              <a:headEnd/>
              <a:tailEnd/>
            </a:ln>
          </p:spPr>
          <p:txBody>
            <a:bodyPr/>
            <a:lstStyle/>
            <a:p>
              <a:endParaRPr lang="ja-JP" altLang="en-US"/>
            </a:p>
          </p:txBody>
        </p:sp>
        <p:sp>
          <p:nvSpPr>
            <p:cNvPr id="51258" name="Line 152"/>
            <p:cNvSpPr>
              <a:spLocks noChangeShapeType="1"/>
            </p:cNvSpPr>
            <p:nvPr/>
          </p:nvSpPr>
          <p:spPr bwMode="auto">
            <a:xfrm>
              <a:off x="1584" y="2112"/>
              <a:ext cx="1440" cy="768"/>
            </a:xfrm>
            <a:prstGeom prst="line">
              <a:avLst/>
            </a:prstGeom>
            <a:noFill/>
            <a:ln w="9525">
              <a:solidFill>
                <a:schemeClr val="tx1"/>
              </a:solidFill>
              <a:round/>
              <a:headEnd/>
              <a:tailEnd/>
            </a:ln>
          </p:spPr>
          <p:txBody>
            <a:bodyPr/>
            <a:lstStyle/>
            <a:p>
              <a:endParaRPr lang="ja-JP" altLang="en-US"/>
            </a:p>
          </p:txBody>
        </p:sp>
        <p:sp>
          <p:nvSpPr>
            <p:cNvPr id="51259" name="Line 153"/>
            <p:cNvSpPr>
              <a:spLocks noChangeShapeType="1"/>
            </p:cNvSpPr>
            <p:nvPr/>
          </p:nvSpPr>
          <p:spPr bwMode="auto">
            <a:xfrm flipV="1">
              <a:off x="1584" y="2160"/>
              <a:ext cx="1488" cy="672"/>
            </a:xfrm>
            <a:prstGeom prst="line">
              <a:avLst/>
            </a:prstGeom>
            <a:noFill/>
            <a:ln w="9525">
              <a:solidFill>
                <a:schemeClr val="tx1"/>
              </a:solidFill>
              <a:round/>
              <a:headEnd/>
              <a:tailEnd/>
            </a:ln>
          </p:spPr>
          <p:txBody>
            <a:bodyPr/>
            <a:lstStyle/>
            <a:p>
              <a:endParaRPr lang="ja-JP" altLang="en-US"/>
            </a:p>
          </p:txBody>
        </p:sp>
        <p:sp>
          <p:nvSpPr>
            <p:cNvPr id="51260" name="Line 154"/>
            <p:cNvSpPr>
              <a:spLocks noChangeShapeType="1"/>
            </p:cNvSpPr>
            <p:nvPr/>
          </p:nvSpPr>
          <p:spPr bwMode="auto">
            <a:xfrm flipV="1">
              <a:off x="1920" y="1776"/>
              <a:ext cx="816" cy="1344"/>
            </a:xfrm>
            <a:prstGeom prst="line">
              <a:avLst/>
            </a:prstGeom>
            <a:noFill/>
            <a:ln w="9525">
              <a:solidFill>
                <a:schemeClr val="tx1"/>
              </a:solidFill>
              <a:round/>
              <a:headEnd/>
              <a:tailEnd/>
            </a:ln>
          </p:spPr>
          <p:txBody>
            <a:bodyPr/>
            <a:lstStyle/>
            <a:p>
              <a:endParaRPr lang="ja-JP" altLang="en-US"/>
            </a:p>
          </p:txBody>
        </p:sp>
        <p:sp>
          <p:nvSpPr>
            <p:cNvPr id="51261" name="Oval 155"/>
            <p:cNvSpPr>
              <a:spLocks noChangeArrowheads="1"/>
            </p:cNvSpPr>
            <p:nvPr/>
          </p:nvSpPr>
          <p:spPr bwMode="auto">
            <a:xfrm>
              <a:off x="2112" y="2256"/>
              <a:ext cx="432" cy="432"/>
            </a:xfrm>
            <a:prstGeom prst="ellipse">
              <a:avLst/>
            </a:prstGeom>
            <a:solidFill>
              <a:schemeClr val="bg1"/>
            </a:solidFill>
            <a:ln w="9525">
              <a:solidFill>
                <a:schemeClr val="tx1"/>
              </a:solidFill>
              <a:round/>
              <a:headEnd/>
              <a:tailEnd/>
            </a:ln>
          </p:spPr>
          <p:txBody>
            <a:bodyPr wrap="none" anchor="ctr"/>
            <a:lstStyle/>
            <a:p>
              <a:endParaRPr lang="ja-JP" altLang="en-US"/>
            </a:p>
          </p:txBody>
        </p:sp>
      </p:grpSp>
      <p:sp>
        <p:nvSpPr>
          <p:cNvPr id="51212" name="Line 157"/>
          <p:cNvSpPr>
            <a:spLocks noChangeShapeType="1"/>
          </p:cNvSpPr>
          <p:nvPr/>
        </p:nvSpPr>
        <p:spPr bwMode="auto">
          <a:xfrm flipV="1">
            <a:off x="2819400" y="1295400"/>
            <a:ext cx="1600200" cy="381000"/>
          </a:xfrm>
          <a:prstGeom prst="line">
            <a:avLst/>
          </a:prstGeom>
          <a:noFill/>
          <a:ln w="38100">
            <a:solidFill>
              <a:srgbClr val="FF0000"/>
            </a:solidFill>
            <a:round/>
            <a:headEnd/>
            <a:tailEnd type="triangle" w="med" len="med"/>
          </a:ln>
        </p:spPr>
        <p:txBody>
          <a:bodyPr/>
          <a:lstStyle/>
          <a:p>
            <a:endParaRPr lang="ja-JP" altLang="en-US"/>
          </a:p>
        </p:txBody>
      </p:sp>
      <p:sp>
        <p:nvSpPr>
          <p:cNvPr id="51213" name="Line 158"/>
          <p:cNvSpPr>
            <a:spLocks noChangeShapeType="1"/>
          </p:cNvSpPr>
          <p:nvPr/>
        </p:nvSpPr>
        <p:spPr bwMode="auto">
          <a:xfrm flipV="1">
            <a:off x="1905000" y="1295400"/>
            <a:ext cx="2438400" cy="76200"/>
          </a:xfrm>
          <a:prstGeom prst="line">
            <a:avLst/>
          </a:prstGeom>
          <a:noFill/>
          <a:ln w="38100">
            <a:solidFill>
              <a:schemeClr val="accent2"/>
            </a:solidFill>
            <a:round/>
            <a:headEnd/>
            <a:tailEnd type="triangle" w="med" len="med"/>
          </a:ln>
        </p:spPr>
        <p:txBody>
          <a:bodyPr/>
          <a:lstStyle/>
          <a:p>
            <a:endParaRPr lang="ja-JP" altLang="en-US"/>
          </a:p>
        </p:txBody>
      </p:sp>
      <p:sp>
        <p:nvSpPr>
          <p:cNvPr id="51214" name="Rectangle 159"/>
          <p:cNvSpPr>
            <a:spLocks noChangeArrowheads="1"/>
          </p:cNvSpPr>
          <p:nvPr/>
        </p:nvSpPr>
        <p:spPr bwMode="auto">
          <a:xfrm>
            <a:off x="2133600" y="1600200"/>
            <a:ext cx="685800" cy="533400"/>
          </a:xfrm>
          <a:prstGeom prst="rect">
            <a:avLst/>
          </a:prstGeom>
          <a:noFill/>
          <a:ln w="9525">
            <a:solidFill>
              <a:srgbClr val="FF99CC"/>
            </a:solidFill>
            <a:miter lim="800000"/>
            <a:headEnd/>
            <a:tailEnd/>
          </a:ln>
          <a:scene3d>
            <a:camera prst="legacyObliqueTopRight">
              <a:rot lat="17099995" lon="0" rev="0"/>
            </a:camera>
            <a:lightRig rig="legacyFlat3" dir="b"/>
          </a:scene3d>
          <a:sp3d extrusionH="430200" prstMaterial="legacyMatte">
            <a:bevelT w="13500" h="13500" prst="angle"/>
            <a:bevelB w="13500" h="13500" prst="angle"/>
            <a:extrusionClr>
              <a:srgbClr val="FF99CC"/>
            </a:extrusionClr>
          </a:sp3d>
        </p:spPr>
        <p:txBody>
          <a:bodyPr wrap="none" anchor="ctr">
            <a:flatTx/>
          </a:bodyPr>
          <a:lstStyle/>
          <a:p>
            <a:endParaRPr lang="ja-JP" altLang="en-US"/>
          </a:p>
        </p:txBody>
      </p:sp>
      <p:sp>
        <p:nvSpPr>
          <p:cNvPr id="51215" name="Text Box 160"/>
          <p:cNvSpPr txBox="1">
            <a:spLocks noChangeArrowheads="1"/>
          </p:cNvSpPr>
          <p:nvPr/>
        </p:nvSpPr>
        <p:spPr bwMode="auto">
          <a:xfrm>
            <a:off x="2057400" y="2057400"/>
            <a:ext cx="931863" cy="457200"/>
          </a:xfrm>
          <a:prstGeom prst="rect">
            <a:avLst/>
          </a:prstGeom>
          <a:noFill/>
          <a:ln w="9525">
            <a:noFill/>
            <a:miter lim="800000"/>
            <a:headEnd/>
            <a:tailEnd/>
          </a:ln>
        </p:spPr>
        <p:txBody>
          <a:bodyPr wrap="none">
            <a:spAutoFit/>
          </a:bodyPr>
          <a:lstStyle/>
          <a:p>
            <a:r>
              <a:rPr lang="en-US" altLang="ja-JP">
                <a:solidFill>
                  <a:srgbClr val="FF0000"/>
                </a:solidFill>
                <a:latin typeface="Verdana" pitchFamily="34" charset="0"/>
              </a:rPr>
              <a:t>head</a:t>
            </a:r>
          </a:p>
        </p:txBody>
      </p:sp>
      <p:sp>
        <p:nvSpPr>
          <p:cNvPr id="51216" name="Text Box 161"/>
          <p:cNvSpPr txBox="1">
            <a:spLocks noChangeArrowheads="1"/>
          </p:cNvSpPr>
          <p:nvPr/>
        </p:nvSpPr>
        <p:spPr bwMode="auto">
          <a:xfrm>
            <a:off x="2286000" y="1447800"/>
            <a:ext cx="515938" cy="457200"/>
          </a:xfrm>
          <a:prstGeom prst="rect">
            <a:avLst/>
          </a:prstGeom>
          <a:noFill/>
          <a:ln w="9525">
            <a:noFill/>
            <a:miter lim="800000"/>
            <a:headEnd/>
            <a:tailEnd/>
          </a:ln>
        </p:spPr>
        <p:txBody>
          <a:bodyPr wrap="none">
            <a:spAutoFit/>
          </a:bodyPr>
          <a:lstStyle/>
          <a:p>
            <a:r>
              <a:rPr lang="en-US" altLang="ja-JP">
                <a:solidFill>
                  <a:srgbClr val="000000"/>
                </a:solidFill>
                <a:latin typeface="Verdana" pitchFamily="34" charset="0"/>
              </a:rPr>
              <a:t>-1</a:t>
            </a:r>
          </a:p>
        </p:txBody>
      </p:sp>
      <p:sp>
        <p:nvSpPr>
          <p:cNvPr id="51217" name="Rectangle 162"/>
          <p:cNvSpPr>
            <a:spLocks noChangeArrowheads="1"/>
          </p:cNvSpPr>
          <p:nvPr/>
        </p:nvSpPr>
        <p:spPr bwMode="auto">
          <a:xfrm>
            <a:off x="1143000" y="990600"/>
            <a:ext cx="685800" cy="533400"/>
          </a:xfrm>
          <a:prstGeom prst="rect">
            <a:avLst/>
          </a:prstGeom>
          <a:noFill/>
          <a:ln w="9525">
            <a:solidFill>
              <a:srgbClr val="CCFFFF"/>
            </a:solidFill>
            <a:miter lim="800000"/>
            <a:headEnd/>
            <a:tailEnd/>
          </a:ln>
          <a:scene3d>
            <a:camera prst="legacyObliqueTopRight">
              <a:rot lat="17099995" lon="0" rev="0"/>
            </a:camera>
            <a:lightRig rig="legacyFlat3" dir="b"/>
          </a:scene3d>
          <a:sp3d extrusionH="430200" prstMaterial="legacyMatte">
            <a:bevelT w="13500" h="13500" prst="angle"/>
            <a:bevelB w="13500" h="13500" prst="angle"/>
            <a:extrusionClr>
              <a:srgbClr val="CCFFFF"/>
            </a:extrusionClr>
          </a:sp3d>
        </p:spPr>
        <p:txBody>
          <a:bodyPr wrap="none" anchor="ctr">
            <a:flatTx/>
          </a:bodyPr>
          <a:lstStyle/>
          <a:p>
            <a:endParaRPr lang="ja-JP" altLang="en-US"/>
          </a:p>
        </p:txBody>
      </p:sp>
      <p:sp>
        <p:nvSpPr>
          <p:cNvPr id="51218" name="Text Box 163"/>
          <p:cNvSpPr txBox="1">
            <a:spLocks noChangeArrowheads="1"/>
          </p:cNvSpPr>
          <p:nvPr/>
        </p:nvSpPr>
        <p:spPr bwMode="auto">
          <a:xfrm>
            <a:off x="1066800" y="1447800"/>
            <a:ext cx="655638" cy="457200"/>
          </a:xfrm>
          <a:prstGeom prst="rect">
            <a:avLst/>
          </a:prstGeom>
          <a:noFill/>
          <a:ln w="9525">
            <a:noFill/>
            <a:miter lim="800000"/>
            <a:headEnd/>
            <a:tailEnd/>
          </a:ln>
        </p:spPr>
        <p:txBody>
          <a:bodyPr wrap="none">
            <a:spAutoFit/>
          </a:bodyPr>
          <a:lstStyle/>
          <a:p>
            <a:r>
              <a:rPr lang="en-US" altLang="ja-JP">
                <a:solidFill>
                  <a:schemeClr val="accent2"/>
                </a:solidFill>
                <a:latin typeface="Verdana" pitchFamily="34" charset="0"/>
              </a:rPr>
              <a:t>tail</a:t>
            </a:r>
          </a:p>
        </p:txBody>
      </p:sp>
      <p:sp>
        <p:nvSpPr>
          <p:cNvPr id="51219" name="Text Box 164"/>
          <p:cNvSpPr txBox="1">
            <a:spLocks noChangeArrowheads="1"/>
          </p:cNvSpPr>
          <p:nvPr/>
        </p:nvSpPr>
        <p:spPr bwMode="auto">
          <a:xfrm>
            <a:off x="1219200" y="990600"/>
            <a:ext cx="515938" cy="457200"/>
          </a:xfrm>
          <a:prstGeom prst="rect">
            <a:avLst/>
          </a:prstGeom>
          <a:noFill/>
          <a:ln w="9525">
            <a:noFill/>
            <a:miter lim="800000"/>
            <a:headEnd/>
            <a:tailEnd/>
          </a:ln>
        </p:spPr>
        <p:txBody>
          <a:bodyPr wrap="none">
            <a:spAutoFit/>
          </a:bodyPr>
          <a:lstStyle/>
          <a:p>
            <a:r>
              <a:rPr lang="en-US" altLang="ja-JP">
                <a:solidFill>
                  <a:srgbClr val="000000"/>
                </a:solidFill>
                <a:latin typeface="Verdana" pitchFamily="34" charset="0"/>
              </a:rPr>
              <a:t>-1</a:t>
            </a:r>
          </a:p>
        </p:txBody>
      </p:sp>
      <p:sp>
        <p:nvSpPr>
          <p:cNvPr id="51220" name="Line 165"/>
          <p:cNvSpPr>
            <a:spLocks noChangeShapeType="1"/>
          </p:cNvSpPr>
          <p:nvPr/>
        </p:nvSpPr>
        <p:spPr bwMode="auto">
          <a:xfrm flipH="1">
            <a:off x="1752600" y="3581400"/>
            <a:ext cx="914400" cy="1371600"/>
          </a:xfrm>
          <a:prstGeom prst="line">
            <a:avLst/>
          </a:prstGeom>
          <a:noFill/>
          <a:ln w="76200">
            <a:solidFill>
              <a:srgbClr val="008000"/>
            </a:solidFill>
            <a:round/>
            <a:headEnd/>
            <a:tailEnd type="triangle" w="med" len="med"/>
          </a:ln>
        </p:spPr>
        <p:txBody>
          <a:bodyPr/>
          <a:lstStyle/>
          <a:p>
            <a:endParaRPr lang="ja-JP" altLang="en-US"/>
          </a:p>
        </p:txBody>
      </p:sp>
      <p:sp>
        <p:nvSpPr>
          <p:cNvPr id="51221" name="Text Box 166"/>
          <p:cNvSpPr txBox="1">
            <a:spLocks noChangeArrowheads="1"/>
          </p:cNvSpPr>
          <p:nvPr/>
        </p:nvSpPr>
        <p:spPr bwMode="auto">
          <a:xfrm>
            <a:off x="1066800" y="2667000"/>
            <a:ext cx="1955800" cy="457200"/>
          </a:xfrm>
          <a:prstGeom prst="rect">
            <a:avLst/>
          </a:prstGeom>
          <a:noFill/>
          <a:ln w="9525">
            <a:noFill/>
            <a:miter lim="800000"/>
            <a:headEnd/>
            <a:tailEnd/>
          </a:ln>
        </p:spPr>
        <p:txBody>
          <a:bodyPr wrap="none">
            <a:spAutoFit/>
          </a:bodyPr>
          <a:lstStyle/>
          <a:p>
            <a:r>
              <a:rPr lang="en-US" altLang="ja-JP">
                <a:latin typeface="Verdana" pitchFamily="34" charset="0"/>
              </a:rPr>
              <a:t>enqueue(x)</a:t>
            </a:r>
          </a:p>
        </p:txBody>
      </p:sp>
      <p:sp>
        <p:nvSpPr>
          <p:cNvPr id="51222" name="Line 167"/>
          <p:cNvSpPr>
            <a:spLocks noChangeShapeType="1"/>
          </p:cNvSpPr>
          <p:nvPr/>
        </p:nvSpPr>
        <p:spPr bwMode="auto">
          <a:xfrm>
            <a:off x="2362200" y="6096000"/>
            <a:ext cx="990600" cy="0"/>
          </a:xfrm>
          <a:prstGeom prst="line">
            <a:avLst/>
          </a:prstGeom>
          <a:noFill/>
          <a:ln w="76200">
            <a:solidFill>
              <a:srgbClr val="008000"/>
            </a:solidFill>
            <a:round/>
            <a:headEnd/>
            <a:tailEnd type="triangle" w="med" len="med"/>
          </a:ln>
        </p:spPr>
        <p:txBody>
          <a:bodyPr/>
          <a:lstStyle/>
          <a:p>
            <a:endParaRPr lang="ja-JP" altLang="en-US"/>
          </a:p>
        </p:txBody>
      </p:sp>
      <p:sp>
        <p:nvSpPr>
          <p:cNvPr id="51223" name="Line 168"/>
          <p:cNvSpPr>
            <a:spLocks noChangeShapeType="1"/>
          </p:cNvSpPr>
          <p:nvPr/>
        </p:nvSpPr>
        <p:spPr bwMode="auto">
          <a:xfrm>
            <a:off x="5181600" y="6096000"/>
            <a:ext cx="990600" cy="0"/>
          </a:xfrm>
          <a:prstGeom prst="line">
            <a:avLst/>
          </a:prstGeom>
          <a:noFill/>
          <a:ln w="76200">
            <a:solidFill>
              <a:srgbClr val="008000"/>
            </a:solidFill>
            <a:round/>
            <a:headEnd/>
            <a:tailEnd type="triangle" w="med" len="med"/>
          </a:ln>
        </p:spPr>
        <p:txBody>
          <a:bodyPr/>
          <a:lstStyle/>
          <a:p>
            <a:endParaRPr lang="ja-JP" altLang="en-US"/>
          </a:p>
        </p:txBody>
      </p:sp>
      <p:sp>
        <p:nvSpPr>
          <p:cNvPr id="51224" name="Text Box 169"/>
          <p:cNvSpPr txBox="1">
            <a:spLocks noChangeArrowheads="1"/>
          </p:cNvSpPr>
          <p:nvPr/>
        </p:nvSpPr>
        <p:spPr bwMode="auto">
          <a:xfrm>
            <a:off x="1905000" y="6400800"/>
            <a:ext cx="1955800" cy="457200"/>
          </a:xfrm>
          <a:prstGeom prst="rect">
            <a:avLst/>
          </a:prstGeom>
          <a:noFill/>
          <a:ln w="9525">
            <a:noFill/>
            <a:miter lim="800000"/>
            <a:headEnd/>
            <a:tailEnd/>
          </a:ln>
        </p:spPr>
        <p:txBody>
          <a:bodyPr wrap="none">
            <a:spAutoFit/>
          </a:bodyPr>
          <a:lstStyle/>
          <a:p>
            <a:r>
              <a:rPr lang="en-US" altLang="ja-JP">
                <a:latin typeface="Verdana" pitchFamily="34" charset="0"/>
              </a:rPr>
              <a:t>enqueue(x)</a:t>
            </a:r>
          </a:p>
        </p:txBody>
      </p:sp>
      <p:sp>
        <p:nvSpPr>
          <p:cNvPr id="51225" name="Text Box 170"/>
          <p:cNvSpPr txBox="1">
            <a:spLocks noChangeArrowheads="1"/>
          </p:cNvSpPr>
          <p:nvPr/>
        </p:nvSpPr>
        <p:spPr bwMode="auto">
          <a:xfrm>
            <a:off x="4724400" y="6400800"/>
            <a:ext cx="1771650" cy="457200"/>
          </a:xfrm>
          <a:prstGeom prst="rect">
            <a:avLst/>
          </a:prstGeom>
          <a:noFill/>
          <a:ln w="9525">
            <a:noFill/>
            <a:miter lim="800000"/>
            <a:headEnd/>
            <a:tailEnd/>
          </a:ln>
        </p:spPr>
        <p:txBody>
          <a:bodyPr wrap="none">
            <a:spAutoFit/>
          </a:bodyPr>
          <a:lstStyle/>
          <a:p>
            <a:r>
              <a:rPr lang="en-US" altLang="ja-JP">
                <a:latin typeface="Verdana" pitchFamily="34" charset="0"/>
              </a:rPr>
              <a:t>dequeue()</a:t>
            </a:r>
          </a:p>
        </p:txBody>
      </p:sp>
      <p:sp>
        <p:nvSpPr>
          <p:cNvPr id="51226" name="AutoShape 171"/>
          <p:cNvSpPr>
            <a:spLocks noChangeArrowheads="1"/>
          </p:cNvSpPr>
          <p:nvPr/>
        </p:nvSpPr>
        <p:spPr bwMode="auto">
          <a:xfrm rot="900000">
            <a:off x="1587500" y="5487988"/>
            <a:ext cx="317500" cy="465137"/>
          </a:xfrm>
          <a:custGeom>
            <a:avLst/>
            <a:gdLst>
              <a:gd name="T0" fmla="*/ 4083594 w 21600"/>
              <a:gd name="T1" fmla="*/ 5008168 h 21600"/>
              <a:gd name="T2" fmla="*/ 2333478 w 21600"/>
              <a:gd name="T3" fmla="*/ 10016315 h 21600"/>
              <a:gd name="T4" fmla="*/ 583377 w 21600"/>
              <a:gd name="T5" fmla="*/ 5008168 h 21600"/>
              <a:gd name="T6" fmla="*/ 2333478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ja-JP" altLang="en-US"/>
          </a:p>
        </p:txBody>
      </p:sp>
      <p:sp>
        <p:nvSpPr>
          <p:cNvPr id="51227" name="AutoShape 172"/>
          <p:cNvSpPr>
            <a:spLocks noChangeArrowheads="1"/>
          </p:cNvSpPr>
          <p:nvPr/>
        </p:nvSpPr>
        <p:spPr bwMode="auto">
          <a:xfrm rot="900000">
            <a:off x="4191000" y="5486400"/>
            <a:ext cx="317500" cy="465138"/>
          </a:xfrm>
          <a:custGeom>
            <a:avLst/>
            <a:gdLst>
              <a:gd name="T0" fmla="*/ 4083594 w 21600"/>
              <a:gd name="T1" fmla="*/ 5008179 h 21600"/>
              <a:gd name="T2" fmla="*/ 2333478 w 21600"/>
              <a:gd name="T3" fmla="*/ 10016358 h 21600"/>
              <a:gd name="T4" fmla="*/ 583377 w 21600"/>
              <a:gd name="T5" fmla="*/ 5008179 h 21600"/>
              <a:gd name="T6" fmla="*/ 2333478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ja-JP" altLang="en-US"/>
          </a:p>
        </p:txBody>
      </p:sp>
      <p:sp>
        <p:nvSpPr>
          <p:cNvPr id="51228" name="AutoShape 173"/>
          <p:cNvSpPr>
            <a:spLocks noChangeArrowheads="1"/>
          </p:cNvSpPr>
          <p:nvPr/>
        </p:nvSpPr>
        <p:spPr bwMode="auto">
          <a:xfrm rot="2118301">
            <a:off x="4406900" y="5630863"/>
            <a:ext cx="317500" cy="465137"/>
          </a:xfrm>
          <a:custGeom>
            <a:avLst/>
            <a:gdLst>
              <a:gd name="T0" fmla="*/ 4083594 w 21600"/>
              <a:gd name="T1" fmla="*/ 5008168 h 21600"/>
              <a:gd name="T2" fmla="*/ 2333478 w 21600"/>
              <a:gd name="T3" fmla="*/ 10016315 h 21600"/>
              <a:gd name="T4" fmla="*/ 583377 w 21600"/>
              <a:gd name="T5" fmla="*/ 5008168 h 21600"/>
              <a:gd name="T6" fmla="*/ 2333478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ja-JP" altLang="en-US"/>
          </a:p>
        </p:txBody>
      </p:sp>
      <p:sp>
        <p:nvSpPr>
          <p:cNvPr id="51229" name="AutoShape 174"/>
          <p:cNvSpPr>
            <a:spLocks noChangeArrowheads="1"/>
          </p:cNvSpPr>
          <p:nvPr/>
        </p:nvSpPr>
        <p:spPr bwMode="auto">
          <a:xfrm rot="2118301">
            <a:off x="7226300" y="5630863"/>
            <a:ext cx="317500" cy="465137"/>
          </a:xfrm>
          <a:custGeom>
            <a:avLst/>
            <a:gdLst>
              <a:gd name="T0" fmla="*/ 4083594 w 21600"/>
              <a:gd name="T1" fmla="*/ 5008168 h 21600"/>
              <a:gd name="T2" fmla="*/ 2333478 w 21600"/>
              <a:gd name="T3" fmla="*/ 10016315 h 21600"/>
              <a:gd name="T4" fmla="*/ 583377 w 21600"/>
              <a:gd name="T5" fmla="*/ 5008168 h 21600"/>
              <a:gd name="T6" fmla="*/ 2333478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ja-JP" altLang="en-US"/>
          </a:p>
        </p:txBody>
      </p:sp>
      <p:sp>
        <p:nvSpPr>
          <p:cNvPr id="51230" name="Rectangle 176"/>
          <p:cNvSpPr>
            <a:spLocks noChangeArrowheads="1"/>
          </p:cNvSpPr>
          <p:nvPr/>
        </p:nvSpPr>
        <p:spPr bwMode="auto">
          <a:xfrm>
            <a:off x="228600" y="4419600"/>
            <a:ext cx="685800" cy="533400"/>
          </a:xfrm>
          <a:prstGeom prst="rect">
            <a:avLst/>
          </a:prstGeom>
          <a:noFill/>
          <a:ln w="9525">
            <a:solidFill>
              <a:srgbClr val="FF99CC"/>
            </a:solidFill>
            <a:miter lim="800000"/>
            <a:headEnd/>
            <a:tailEnd/>
          </a:ln>
          <a:scene3d>
            <a:camera prst="legacyObliqueTopRight">
              <a:rot lat="17099995" lon="0" rev="0"/>
            </a:camera>
            <a:lightRig rig="legacyFlat3" dir="b"/>
          </a:scene3d>
          <a:sp3d extrusionH="430200" prstMaterial="legacyMatte">
            <a:bevelT w="13500" h="13500" prst="angle"/>
            <a:bevelB w="13500" h="13500" prst="angle"/>
            <a:extrusionClr>
              <a:srgbClr val="FF99CC"/>
            </a:extrusionClr>
          </a:sp3d>
        </p:spPr>
        <p:txBody>
          <a:bodyPr wrap="none" anchor="ctr">
            <a:flatTx/>
          </a:bodyPr>
          <a:lstStyle/>
          <a:p>
            <a:endParaRPr lang="ja-JP" altLang="en-US"/>
          </a:p>
        </p:txBody>
      </p:sp>
      <p:sp>
        <p:nvSpPr>
          <p:cNvPr id="51231" name="Text Box 175"/>
          <p:cNvSpPr txBox="1">
            <a:spLocks noChangeArrowheads="1"/>
          </p:cNvSpPr>
          <p:nvPr/>
        </p:nvSpPr>
        <p:spPr bwMode="auto">
          <a:xfrm>
            <a:off x="76200" y="4800600"/>
            <a:ext cx="931863" cy="457200"/>
          </a:xfrm>
          <a:prstGeom prst="rect">
            <a:avLst/>
          </a:prstGeom>
          <a:noFill/>
          <a:ln w="9525">
            <a:noFill/>
            <a:miter lim="800000"/>
            <a:headEnd/>
            <a:tailEnd/>
          </a:ln>
        </p:spPr>
        <p:txBody>
          <a:bodyPr>
            <a:spAutoFit/>
          </a:bodyPr>
          <a:lstStyle/>
          <a:p>
            <a:r>
              <a:rPr lang="en-US" altLang="ja-JP">
                <a:solidFill>
                  <a:srgbClr val="FF0000"/>
                </a:solidFill>
                <a:latin typeface="Verdana" pitchFamily="34" charset="0"/>
              </a:rPr>
              <a:t>head</a:t>
            </a:r>
          </a:p>
        </p:txBody>
      </p:sp>
      <p:sp>
        <p:nvSpPr>
          <p:cNvPr id="51232" name="Text Box 177"/>
          <p:cNvSpPr txBox="1">
            <a:spLocks noChangeArrowheads="1"/>
          </p:cNvSpPr>
          <p:nvPr/>
        </p:nvSpPr>
        <p:spPr bwMode="auto">
          <a:xfrm>
            <a:off x="304800" y="4419600"/>
            <a:ext cx="515938" cy="457200"/>
          </a:xfrm>
          <a:prstGeom prst="rect">
            <a:avLst/>
          </a:prstGeom>
          <a:noFill/>
          <a:ln w="9525">
            <a:noFill/>
            <a:miter lim="800000"/>
            <a:headEnd/>
            <a:tailEnd/>
          </a:ln>
        </p:spPr>
        <p:txBody>
          <a:bodyPr wrap="none">
            <a:spAutoFit/>
          </a:bodyPr>
          <a:lstStyle/>
          <a:p>
            <a:r>
              <a:rPr lang="en-US" altLang="ja-JP">
                <a:solidFill>
                  <a:srgbClr val="000000"/>
                </a:solidFill>
                <a:latin typeface="Verdana" pitchFamily="34" charset="0"/>
              </a:rPr>
              <a:t>-1</a:t>
            </a:r>
          </a:p>
        </p:txBody>
      </p:sp>
      <p:sp>
        <p:nvSpPr>
          <p:cNvPr id="51233" name="Line 178"/>
          <p:cNvSpPr>
            <a:spLocks noChangeShapeType="1"/>
          </p:cNvSpPr>
          <p:nvPr/>
        </p:nvSpPr>
        <p:spPr bwMode="auto">
          <a:xfrm>
            <a:off x="685800" y="4724400"/>
            <a:ext cx="914400" cy="685800"/>
          </a:xfrm>
          <a:prstGeom prst="line">
            <a:avLst/>
          </a:prstGeom>
          <a:noFill/>
          <a:ln w="38100">
            <a:solidFill>
              <a:srgbClr val="FF0000"/>
            </a:solidFill>
            <a:round/>
            <a:headEnd/>
            <a:tailEnd type="triangle" w="med" len="med"/>
          </a:ln>
        </p:spPr>
        <p:txBody>
          <a:bodyPr/>
          <a:lstStyle/>
          <a:p>
            <a:endParaRPr lang="ja-JP" altLang="en-US"/>
          </a:p>
        </p:txBody>
      </p:sp>
      <p:sp>
        <p:nvSpPr>
          <p:cNvPr id="51234" name="Rectangle 179"/>
          <p:cNvSpPr>
            <a:spLocks noChangeArrowheads="1"/>
          </p:cNvSpPr>
          <p:nvPr/>
        </p:nvSpPr>
        <p:spPr bwMode="auto">
          <a:xfrm>
            <a:off x="304800" y="3429000"/>
            <a:ext cx="685800" cy="533400"/>
          </a:xfrm>
          <a:prstGeom prst="rect">
            <a:avLst/>
          </a:prstGeom>
          <a:noFill/>
          <a:ln w="9525">
            <a:solidFill>
              <a:srgbClr val="CCFFFF"/>
            </a:solidFill>
            <a:miter lim="800000"/>
            <a:headEnd/>
            <a:tailEnd/>
          </a:ln>
          <a:scene3d>
            <a:camera prst="legacyObliqueTopRight">
              <a:rot lat="17099995" lon="0" rev="0"/>
            </a:camera>
            <a:lightRig rig="legacyFlat3" dir="b"/>
          </a:scene3d>
          <a:sp3d extrusionH="430200" prstMaterial="legacyMatte">
            <a:bevelT w="13500" h="13500" prst="angle"/>
            <a:bevelB w="13500" h="13500" prst="angle"/>
            <a:extrusionClr>
              <a:srgbClr val="CCFFFF"/>
            </a:extrusionClr>
          </a:sp3d>
        </p:spPr>
        <p:txBody>
          <a:bodyPr wrap="none" anchor="ctr">
            <a:flatTx/>
          </a:bodyPr>
          <a:lstStyle/>
          <a:p>
            <a:endParaRPr lang="ja-JP" altLang="en-US"/>
          </a:p>
        </p:txBody>
      </p:sp>
      <p:sp>
        <p:nvSpPr>
          <p:cNvPr id="51235" name="Text Box 180"/>
          <p:cNvSpPr txBox="1">
            <a:spLocks noChangeArrowheads="1"/>
          </p:cNvSpPr>
          <p:nvPr/>
        </p:nvSpPr>
        <p:spPr bwMode="auto">
          <a:xfrm>
            <a:off x="228600" y="3886200"/>
            <a:ext cx="655638" cy="457200"/>
          </a:xfrm>
          <a:prstGeom prst="rect">
            <a:avLst/>
          </a:prstGeom>
          <a:noFill/>
          <a:ln w="9525">
            <a:noFill/>
            <a:miter lim="800000"/>
            <a:headEnd/>
            <a:tailEnd/>
          </a:ln>
        </p:spPr>
        <p:txBody>
          <a:bodyPr wrap="none">
            <a:spAutoFit/>
          </a:bodyPr>
          <a:lstStyle/>
          <a:p>
            <a:r>
              <a:rPr lang="en-US" altLang="ja-JP">
                <a:solidFill>
                  <a:schemeClr val="accent2"/>
                </a:solidFill>
                <a:latin typeface="Verdana" pitchFamily="34" charset="0"/>
              </a:rPr>
              <a:t>tail</a:t>
            </a:r>
          </a:p>
        </p:txBody>
      </p:sp>
      <p:sp>
        <p:nvSpPr>
          <p:cNvPr id="51236" name="Text Box 181"/>
          <p:cNvSpPr txBox="1">
            <a:spLocks noChangeArrowheads="1"/>
          </p:cNvSpPr>
          <p:nvPr/>
        </p:nvSpPr>
        <p:spPr bwMode="auto">
          <a:xfrm>
            <a:off x="381000" y="3429000"/>
            <a:ext cx="377825" cy="457200"/>
          </a:xfrm>
          <a:prstGeom prst="rect">
            <a:avLst/>
          </a:prstGeom>
          <a:noFill/>
          <a:ln w="9525">
            <a:noFill/>
            <a:miter lim="800000"/>
            <a:headEnd/>
            <a:tailEnd/>
          </a:ln>
        </p:spPr>
        <p:txBody>
          <a:bodyPr wrap="none">
            <a:spAutoFit/>
          </a:bodyPr>
          <a:lstStyle/>
          <a:p>
            <a:r>
              <a:rPr lang="en-US" altLang="ja-JP">
                <a:solidFill>
                  <a:srgbClr val="000000"/>
                </a:solidFill>
                <a:latin typeface="Verdana" pitchFamily="34" charset="0"/>
              </a:rPr>
              <a:t>0</a:t>
            </a:r>
          </a:p>
        </p:txBody>
      </p:sp>
      <p:sp>
        <p:nvSpPr>
          <p:cNvPr id="51237" name="Line 182"/>
          <p:cNvSpPr>
            <a:spLocks noChangeShapeType="1"/>
          </p:cNvSpPr>
          <p:nvPr/>
        </p:nvSpPr>
        <p:spPr bwMode="auto">
          <a:xfrm>
            <a:off x="762000" y="3733800"/>
            <a:ext cx="1219200" cy="1752600"/>
          </a:xfrm>
          <a:prstGeom prst="line">
            <a:avLst/>
          </a:prstGeom>
          <a:noFill/>
          <a:ln w="38100">
            <a:solidFill>
              <a:schemeClr val="accent2"/>
            </a:solidFill>
            <a:round/>
            <a:headEnd/>
            <a:tailEnd type="triangle" w="med" len="med"/>
          </a:ln>
        </p:spPr>
        <p:txBody>
          <a:bodyPr/>
          <a:lstStyle/>
          <a:p>
            <a:endParaRPr lang="ja-JP" altLang="en-US"/>
          </a:p>
        </p:txBody>
      </p:sp>
      <p:sp>
        <p:nvSpPr>
          <p:cNvPr id="51238" name="Rectangle 186"/>
          <p:cNvSpPr>
            <a:spLocks noChangeArrowheads="1"/>
          </p:cNvSpPr>
          <p:nvPr/>
        </p:nvSpPr>
        <p:spPr bwMode="auto">
          <a:xfrm>
            <a:off x="2573338" y="4953000"/>
            <a:ext cx="685800" cy="533400"/>
          </a:xfrm>
          <a:prstGeom prst="rect">
            <a:avLst/>
          </a:prstGeom>
          <a:noFill/>
          <a:ln w="9525">
            <a:solidFill>
              <a:srgbClr val="FF99CC"/>
            </a:solidFill>
            <a:miter lim="800000"/>
            <a:headEnd/>
            <a:tailEnd/>
          </a:ln>
          <a:scene3d>
            <a:camera prst="legacyObliqueTopRight">
              <a:rot lat="17099995" lon="0" rev="0"/>
            </a:camera>
            <a:lightRig rig="legacyFlat3" dir="b"/>
          </a:scene3d>
          <a:sp3d extrusionH="430200" prstMaterial="legacyMatte">
            <a:bevelT w="13500" h="13500" prst="angle"/>
            <a:bevelB w="13500" h="13500" prst="angle"/>
            <a:extrusionClr>
              <a:srgbClr val="FF99CC"/>
            </a:extrusionClr>
          </a:sp3d>
        </p:spPr>
        <p:txBody>
          <a:bodyPr wrap="none" anchor="ctr">
            <a:flatTx/>
          </a:bodyPr>
          <a:lstStyle/>
          <a:p>
            <a:endParaRPr lang="ja-JP" altLang="en-US"/>
          </a:p>
        </p:txBody>
      </p:sp>
      <p:sp>
        <p:nvSpPr>
          <p:cNvPr id="51239" name="Text Box 187"/>
          <p:cNvSpPr txBox="1">
            <a:spLocks noChangeArrowheads="1"/>
          </p:cNvSpPr>
          <p:nvPr/>
        </p:nvSpPr>
        <p:spPr bwMode="auto">
          <a:xfrm>
            <a:off x="2420938" y="5334000"/>
            <a:ext cx="931862" cy="457200"/>
          </a:xfrm>
          <a:prstGeom prst="rect">
            <a:avLst/>
          </a:prstGeom>
          <a:noFill/>
          <a:ln w="9525">
            <a:noFill/>
            <a:miter lim="800000"/>
            <a:headEnd/>
            <a:tailEnd/>
          </a:ln>
        </p:spPr>
        <p:txBody>
          <a:bodyPr>
            <a:spAutoFit/>
          </a:bodyPr>
          <a:lstStyle/>
          <a:p>
            <a:r>
              <a:rPr lang="en-US" altLang="ja-JP">
                <a:solidFill>
                  <a:srgbClr val="FF0000"/>
                </a:solidFill>
                <a:latin typeface="Verdana" pitchFamily="34" charset="0"/>
              </a:rPr>
              <a:t>head</a:t>
            </a:r>
          </a:p>
        </p:txBody>
      </p:sp>
      <p:sp>
        <p:nvSpPr>
          <p:cNvPr id="51240" name="Text Box 188"/>
          <p:cNvSpPr txBox="1">
            <a:spLocks noChangeArrowheads="1"/>
          </p:cNvSpPr>
          <p:nvPr/>
        </p:nvSpPr>
        <p:spPr bwMode="auto">
          <a:xfrm>
            <a:off x="2649538" y="4953000"/>
            <a:ext cx="515937" cy="457200"/>
          </a:xfrm>
          <a:prstGeom prst="rect">
            <a:avLst/>
          </a:prstGeom>
          <a:noFill/>
          <a:ln w="9525">
            <a:noFill/>
            <a:miter lim="800000"/>
            <a:headEnd/>
            <a:tailEnd/>
          </a:ln>
        </p:spPr>
        <p:txBody>
          <a:bodyPr wrap="none">
            <a:spAutoFit/>
          </a:bodyPr>
          <a:lstStyle/>
          <a:p>
            <a:r>
              <a:rPr lang="en-US" altLang="ja-JP">
                <a:solidFill>
                  <a:srgbClr val="000000"/>
                </a:solidFill>
                <a:latin typeface="Verdana" pitchFamily="34" charset="0"/>
              </a:rPr>
              <a:t>-1</a:t>
            </a:r>
          </a:p>
        </p:txBody>
      </p:sp>
      <p:sp>
        <p:nvSpPr>
          <p:cNvPr id="51241" name="Rectangle 189"/>
          <p:cNvSpPr>
            <a:spLocks noChangeArrowheads="1"/>
          </p:cNvSpPr>
          <p:nvPr/>
        </p:nvSpPr>
        <p:spPr bwMode="auto">
          <a:xfrm>
            <a:off x="2649538" y="3962400"/>
            <a:ext cx="685800" cy="533400"/>
          </a:xfrm>
          <a:prstGeom prst="rect">
            <a:avLst/>
          </a:prstGeom>
          <a:noFill/>
          <a:ln w="9525">
            <a:solidFill>
              <a:srgbClr val="CCFFFF"/>
            </a:solidFill>
            <a:miter lim="800000"/>
            <a:headEnd/>
            <a:tailEnd/>
          </a:ln>
          <a:scene3d>
            <a:camera prst="legacyObliqueTopRight">
              <a:rot lat="17099995" lon="0" rev="0"/>
            </a:camera>
            <a:lightRig rig="legacyFlat3" dir="b"/>
          </a:scene3d>
          <a:sp3d extrusionH="430200" prstMaterial="legacyMatte">
            <a:bevelT w="13500" h="13500" prst="angle"/>
            <a:bevelB w="13500" h="13500" prst="angle"/>
            <a:extrusionClr>
              <a:srgbClr val="CCFFFF"/>
            </a:extrusionClr>
          </a:sp3d>
        </p:spPr>
        <p:txBody>
          <a:bodyPr wrap="none" anchor="ctr">
            <a:flatTx/>
          </a:bodyPr>
          <a:lstStyle/>
          <a:p>
            <a:endParaRPr lang="ja-JP" altLang="en-US"/>
          </a:p>
        </p:txBody>
      </p:sp>
      <p:sp>
        <p:nvSpPr>
          <p:cNvPr id="51242" name="Text Box 190"/>
          <p:cNvSpPr txBox="1">
            <a:spLocks noChangeArrowheads="1"/>
          </p:cNvSpPr>
          <p:nvPr/>
        </p:nvSpPr>
        <p:spPr bwMode="auto">
          <a:xfrm>
            <a:off x="2573338" y="4419600"/>
            <a:ext cx="655637" cy="457200"/>
          </a:xfrm>
          <a:prstGeom prst="rect">
            <a:avLst/>
          </a:prstGeom>
          <a:noFill/>
          <a:ln w="9525">
            <a:noFill/>
            <a:miter lim="800000"/>
            <a:headEnd/>
            <a:tailEnd/>
          </a:ln>
        </p:spPr>
        <p:txBody>
          <a:bodyPr wrap="none">
            <a:spAutoFit/>
          </a:bodyPr>
          <a:lstStyle/>
          <a:p>
            <a:r>
              <a:rPr lang="en-US" altLang="ja-JP">
                <a:solidFill>
                  <a:schemeClr val="accent2"/>
                </a:solidFill>
                <a:latin typeface="Verdana" pitchFamily="34" charset="0"/>
              </a:rPr>
              <a:t>tail</a:t>
            </a:r>
          </a:p>
        </p:txBody>
      </p:sp>
      <p:sp>
        <p:nvSpPr>
          <p:cNvPr id="51243" name="Text Box 191"/>
          <p:cNvSpPr txBox="1">
            <a:spLocks noChangeArrowheads="1"/>
          </p:cNvSpPr>
          <p:nvPr/>
        </p:nvSpPr>
        <p:spPr bwMode="auto">
          <a:xfrm>
            <a:off x="2725738" y="3962400"/>
            <a:ext cx="377825" cy="457200"/>
          </a:xfrm>
          <a:prstGeom prst="rect">
            <a:avLst/>
          </a:prstGeom>
          <a:noFill/>
          <a:ln w="9525">
            <a:noFill/>
            <a:miter lim="800000"/>
            <a:headEnd/>
            <a:tailEnd/>
          </a:ln>
        </p:spPr>
        <p:txBody>
          <a:bodyPr wrap="none">
            <a:spAutoFit/>
          </a:bodyPr>
          <a:lstStyle/>
          <a:p>
            <a:r>
              <a:rPr lang="en-US" altLang="ja-JP">
                <a:solidFill>
                  <a:srgbClr val="000000"/>
                </a:solidFill>
                <a:latin typeface="Verdana" pitchFamily="34" charset="0"/>
              </a:rPr>
              <a:t>1</a:t>
            </a:r>
          </a:p>
        </p:txBody>
      </p:sp>
      <p:sp>
        <p:nvSpPr>
          <p:cNvPr id="51244" name="Rectangle 192"/>
          <p:cNvSpPr>
            <a:spLocks noChangeArrowheads="1"/>
          </p:cNvSpPr>
          <p:nvPr/>
        </p:nvSpPr>
        <p:spPr bwMode="auto">
          <a:xfrm>
            <a:off x="6781800" y="3962400"/>
            <a:ext cx="685800" cy="533400"/>
          </a:xfrm>
          <a:prstGeom prst="rect">
            <a:avLst/>
          </a:prstGeom>
          <a:noFill/>
          <a:ln w="9525">
            <a:solidFill>
              <a:srgbClr val="FF99CC"/>
            </a:solidFill>
            <a:miter lim="800000"/>
            <a:headEnd/>
            <a:tailEnd/>
          </a:ln>
          <a:scene3d>
            <a:camera prst="legacyObliqueTopRight">
              <a:rot lat="17099995" lon="0" rev="0"/>
            </a:camera>
            <a:lightRig rig="legacyFlat3" dir="b"/>
          </a:scene3d>
          <a:sp3d extrusionH="430200" prstMaterial="legacyMatte">
            <a:bevelT w="13500" h="13500" prst="angle"/>
            <a:bevelB w="13500" h="13500" prst="angle"/>
            <a:extrusionClr>
              <a:srgbClr val="FF99CC"/>
            </a:extrusionClr>
          </a:sp3d>
        </p:spPr>
        <p:txBody>
          <a:bodyPr wrap="none" anchor="ctr">
            <a:flatTx/>
          </a:bodyPr>
          <a:lstStyle/>
          <a:p>
            <a:endParaRPr lang="ja-JP" altLang="en-US"/>
          </a:p>
        </p:txBody>
      </p:sp>
      <p:sp>
        <p:nvSpPr>
          <p:cNvPr id="51245" name="Text Box 193"/>
          <p:cNvSpPr txBox="1">
            <a:spLocks noChangeArrowheads="1"/>
          </p:cNvSpPr>
          <p:nvPr/>
        </p:nvSpPr>
        <p:spPr bwMode="auto">
          <a:xfrm>
            <a:off x="6629400" y="4343400"/>
            <a:ext cx="931863" cy="457200"/>
          </a:xfrm>
          <a:prstGeom prst="rect">
            <a:avLst/>
          </a:prstGeom>
          <a:noFill/>
          <a:ln w="9525">
            <a:noFill/>
            <a:miter lim="800000"/>
            <a:headEnd/>
            <a:tailEnd/>
          </a:ln>
        </p:spPr>
        <p:txBody>
          <a:bodyPr>
            <a:spAutoFit/>
          </a:bodyPr>
          <a:lstStyle/>
          <a:p>
            <a:r>
              <a:rPr lang="en-US" altLang="ja-JP">
                <a:solidFill>
                  <a:srgbClr val="FF0000"/>
                </a:solidFill>
                <a:latin typeface="Verdana" pitchFamily="34" charset="0"/>
              </a:rPr>
              <a:t>head</a:t>
            </a:r>
          </a:p>
        </p:txBody>
      </p:sp>
      <p:sp>
        <p:nvSpPr>
          <p:cNvPr id="51246" name="Text Box 194"/>
          <p:cNvSpPr txBox="1">
            <a:spLocks noChangeArrowheads="1"/>
          </p:cNvSpPr>
          <p:nvPr/>
        </p:nvSpPr>
        <p:spPr bwMode="auto">
          <a:xfrm>
            <a:off x="6858000" y="3962400"/>
            <a:ext cx="377825" cy="457200"/>
          </a:xfrm>
          <a:prstGeom prst="rect">
            <a:avLst/>
          </a:prstGeom>
          <a:noFill/>
          <a:ln w="9525">
            <a:noFill/>
            <a:miter lim="800000"/>
            <a:headEnd/>
            <a:tailEnd/>
          </a:ln>
        </p:spPr>
        <p:txBody>
          <a:bodyPr wrap="none">
            <a:spAutoFit/>
          </a:bodyPr>
          <a:lstStyle/>
          <a:p>
            <a:r>
              <a:rPr lang="en-US" altLang="ja-JP">
                <a:solidFill>
                  <a:srgbClr val="000000"/>
                </a:solidFill>
                <a:latin typeface="Verdana" pitchFamily="34" charset="0"/>
              </a:rPr>
              <a:t>0</a:t>
            </a:r>
          </a:p>
        </p:txBody>
      </p:sp>
      <p:sp>
        <p:nvSpPr>
          <p:cNvPr id="51247" name="Rectangle 195"/>
          <p:cNvSpPr>
            <a:spLocks noChangeArrowheads="1"/>
          </p:cNvSpPr>
          <p:nvPr/>
        </p:nvSpPr>
        <p:spPr bwMode="auto">
          <a:xfrm>
            <a:off x="6858000" y="2971800"/>
            <a:ext cx="685800" cy="533400"/>
          </a:xfrm>
          <a:prstGeom prst="rect">
            <a:avLst/>
          </a:prstGeom>
          <a:noFill/>
          <a:ln w="9525">
            <a:solidFill>
              <a:srgbClr val="CCFFFF"/>
            </a:solidFill>
            <a:miter lim="800000"/>
            <a:headEnd/>
            <a:tailEnd/>
          </a:ln>
          <a:scene3d>
            <a:camera prst="legacyObliqueTopRight">
              <a:rot lat="17099995" lon="0" rev="0"/>
            </a:camera>
            <a:lightRig rig="legacyFlat3" dir="b"/>
          </a:scene3d>
          <a:sp3d extrusionH="430200" prstMaterial="legacyMatte">
            <a:bevelT w="13500" h="13500" prst="angle"/>
            <a:bevelB w="13500" h="13500" prst="angle"/>
            <a:extrusionClr>
              <a:srgbClr val="CCFFFF"/>
            </a:extrusionClr>
          </a:sp3d>
        </p:spPr>
        <p:txBody>
          <a:bodyPr wrap="none" anchor="ctr">
            <a:flatTx/>
          </a:bodyPr>
          <a:lstStyle/>
          <a:p>
            <a:endParaRPr lang="ja-JP" altLang="en-US"/>
          </a:p>
        </p:txBody>
      </p:sp>
      <p:sp>
        <p:nvSpPr>
          <p:cNvPr id="51248" name="Text Box 196"/>
          <p:cNvSpPr txBox="1">
            <a:spLocks noChangeArrowheads="1"/>
          </p:cNvSpPr>
          <p:nvPr/>
        </p:nvSpPr>
        <p:spPr bwMode="auto">
          <a:xfrm>
            <a:off x="6781800" y="3429000"/>
            <a:ext cx="655638" cy="457200"/>
          </a:xfrm>
          <a:prstGeom prst="rect">
            <a:avLst/>
          </a:prstGeom>
          <a:noFill/>
          <a:ln w="9525">
            <a:noFill/>
            <a:miter lim="800000"/>
            <a:headEnd/>
            <a:tailEnd/>
          </a:ln>
        </p:spPr>
        <p:txBody>
          <a:bodyPr wrap="none">
            <a:spAutoFit/>
          </a:bodyPr>
          <a:lstStyle/>
          <a:p>
            <a:r>
              <a:rPr lang="en-US" altLang="ja-JP">
                <a:solidFill>
                  <a:schemeClr val="accent2"/>
                </a:solidFill>
                <a:latin typeface="Verdana" pitchFamily="34" charset="0"/>
              </a:rPr>
              <a:t>tail</a:t>
            </a:r>
          </a:p>
        </p:txBody>
      </p:sp>
      <p:sp>
        <p:nvSpPr>
          <p:cNvPr id="51249" name="Text Box 197"/>
          <p:cNvSpPr txBox="1">
            <a:spLocks noChangeArrowheads="1"/>
          </p:cNvSpPr>
          <p:nvPr/>
        </p:nvSpPr>
        <p:spPr bwMode="auto">
          <a:xfrm>
            <a:off x="6934200" y="2971800"/>
            <a:ext cx="377825" cy="457200"/>
          </a:xfrm>
          <a:prstGeom prst="rect">
            <a:avLst/>
          </a:prstGeom>
          <a:noFill/>
          <a:ln w="9525">
            <a:noFill/>
            <a:miter lim="800000"/>
            <a:headEnd/>
            <a:tailEnd/>
          </a:ln>
        </p:spPr>
        <p:txBody>
          <a:bodyPr wrap="none">
            <a:spAutoFit/>
          </a:bodyPr>
          <a:lstStyle/>
          <a:p>
            <a:r>
              <a:rPr lang="en-US" altLang="ja-JP">
                <a:solidFill>
                  <a:srgbClr val="000000"/>
                </a:solidFill>
                <a:latin typeface="Verdana" pitchFamily="34" charset="0"/>
              </a:rPr>
              <a:t>1</a:t>
            </a:r>
          </a:p>
        </p:txBody>
      </p:sp>
      <p:sp>
        <p:nvSpPr>
          <p:cNvPr id="51250" name="Line 198"/>
          <p:cNvSpPr>
            <a:spLocks noChangeShapeType="1"/>
          </p:cNvSpPr>
          <p:nvPr/>
        </p:nvSpPr>
        <p:spPr bwMode="auto">
          <a:xfrm>
            <a:off x="3124200" y="4267200"/>
            <a:ext cx="1676400" cy="1524000"/>
          </a:xfrm>
          <a:prstGeom prst="line">
            <a:avLst/>
          </a:prstGeom>
          <a:noFill/>
          <a:ln w="38100">
            <a:solidFill>
              <a:schemeClr val="accent2"/>
            </a:solidFill>
            <a:round/>
            <a:headEnd/>
            <a:tailEnd type="triangle" w="med" len="med"/>
          </a:ln>
        </p:spPr>
        <p:txBody>
          <a:bodyPr/>
          <a:lstStyle/>
          <a:p>
            <a:endParaRPr lang="ja-JP" altLang="en-US"/>
          </a:p>
        </p:txBody>
      </p:sp>
      <p:sp>
        <p:nvSpPr>
          <p:cNvPr id="51251" name="Line 199"/>
          <p:cNvSpPr>
            <a:spLocks noChangeShapeType="1"/>
          </p:cNvSpPr>
          <p:nvPr/>
        </p:nvSpPr>
        <p:spPr bwMode="auto">
          <a:xfrm>
            <a:off x="2971800" y="5334000"/>
            <a:ext cx="1219200" cy="76200"/>
          </a:xfrm>
          <a:prstGeom prst="line">
            <a:avLst/>
          </a:prstGeom>
          <a:noFill/>
          <a:ln w="38100">
            <a:solidFill>
              <a:srgbClr val="FF0000"/>
            </a:solidFill>
            <a:round/>
            <a:headEnd/>
            <a:tailEnd type="triangle" w="med" len="med"/>
          </a:ln>
        </p:spPr>
        <p:txBody>
          <a:bodyPr/>
          <a:lstStyle/>
          <a:p>
            <a:endParaRPr lang="ja-JP" altLang="en-US"/>
          </a:p>
        </p:txBody>
      </p:sp>
      <p:sp>
        <p:nvSpPr>
          <p:cNvPr id="51252" name="Line 200"/>
          <p:cNvSpPr>
            <a:spLocks noChangeShapeType="1"/>
          </p:cNvSpPr>
          <p:nvPr/>
        </p:nvSpPr>
        <p:spPr bwMode="auto">
          <a:xfrm>
            <a:off x="7162800" y="4267200"/>
            <a:ext cx="228600" cy="1295400"/>
          </a:xfrm>
          <a:prstGeom prst="line">
            <a:avLst/>
          </a:prstGeom>
          <a:noFill/>
          <a:ln w="38100">
            <a:solidFill>
              <a:srgbClr val="FF0000"/>
            </a:solidFill>
            <a:round/>
            <a:headEnd/>
            <a:tailEnd type="triangle" w="med" len="med"/>
          </a:ln>
        </p:spPr>
        <p:txBody>
          <a:bodyPr/>
          <a:lstStyle/>
          <a:p>
            <a:endParaRPr lang="ja-JP" altLang="en-US"/>
          </a:p>
        </p:txBody>
      </p:sp>
      <p:sp>
        <p:nvSpPr>
          <p:cNvPr id="51253" name="Line 201"/>
          <p:cNvSpPr>
            <a:spLocks noChangeShapeType="1"/>
          </p:cNvSpPr>
          <p:nvPr/>
        </p:nvSpPr>
        <p:spPr bwMode="auto">
          <a:xfrm>
            <a:off x="7467600" y="3352800"/>
            <a:ext cx="228600" cy="2514600"/>
          </a:xfrm>
          <a:prstGeom prst="line">
            <a:avLst/>
          </a:prstGeom>
          <a:noFill/>
          <a:ln w="38100">
            <a:solidFill>
              <a:schemeClr val="accent2"/>
            </a:solidFill>
            <a:round/>
            <a:headEnd/>
            <a:tailEnd type="triangle" w="med" len="med"/>
          </a:ln>
        </p:spPr>
        <p:txBody>
          <a:bodyPr/>
          <a:lstStyle/>
          <a:p>
            <a:endParaRPr lang="ja-JP" alt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番号プレースホルダ 5"/>
          <p:cNvSpPr>
            <a:spLocks noGrp="1"/>
          </p:cNvSpPr>
          <p:nvPr>
            <p:ph type="sldNum" sz="quarter" idx="12"/>
          </p:nvPr>
        </p:nvSpPr>
        <p:spPr>
          <a:noFill/>
        </p:spPr>
        <p:txBody>
          <a:bodyPr/>
          <a:lstStyle/>
          <a:p>
            <a:fld id="{F1AEA5F5-5BB4-47B2-8831-A675C1E45A46}" type="slidenum">
              <a:rPr lang="en-US" altLang="ja-JP" smtClean="0"/>
              <a:pPr/>
              <a:t>48</a:t>
            </a:fld>
            <a:endParaRPr lang="en-US" altLang="ja-JP" smtClean="0"/>
          </a:p>
        </p:txBody>
      </p:sp>
      <p:sp>
        <p:nvSpPr>
          <p:cNvPr id="52227" name="Rectangle 2"/>
          <p:cNvSpPr>
            <a:spLocks noGrp="1" noChangeArrowheads="1"/>
          </p:cNvSpPr>
          <p:nvPr>
            <p:ph type="title"/>
          </p:nvPr>
        </p:nvSpPr>
        <p:spPr>
          <a:xfrm>
            <a:off x="609600" y="0"/>
            <a:ext cx="7772400" cy="1143000"/>
          </a:xfrm>
        </p:spPr>
        <p:txBody>
          <a:bodyPr/>
          <a:lstStyle/>
          <a:p>
            <a:pPr eaLnBrk="1" hangingPunct="1"/>
            <a:r>
              <a:rPr lang="ja-JP" altLang="en-US" smtClean="0"/>
              <a:t>実現例</a:t>
            </a:r>
          </a:p>
        </p:txBody>
      </p:sp>
      <p:sp>
        <p:nvSpPr>
          <p:cNvPr id="52228" name="Text Box 3"/>
          <p:cNvSpPr txBox="1">
            <a:spLocks noChangeArrowheads="1"/>
          </p:cNvSpPr>
          <p:nvPr/>
        </p:nvSpPr>
        <p:spPr bwMode="auto">
          <a:xfrm>
            <a:off x="533400" y="914400"/>
            <a:ext cx="7620000" cy="5588000"/>
          </a:xfrm>
          <a:prstGeom prst="rect">
            <a:avLst/>
          </a:prstGeom>
          <a:solidFill>
            <a:srgbClr val="EAEAEA"/>
          </a:solidFill>
          <a:ln w="9525">
            <a:solidFill>
              <a:schemeClr val="tx1"/>
            </a:solidFill>
            <a:miter lim="800000"/>
            <a:headEnd/>
            <a:tailEnd/>
          </a:ln>
        </p:spPr>
        <p:txBody>
          <a:bodyPr>
            <a:spAutoFit/>
          </a:bodyPr>
          <a:lstStyle/>
          <a:p>
            <a:r>
              <a:rPr lang="en-US" altLang="ja-JP" sz="2000">
                <a:latin typeface="Verdana" pitchFamily="34" charset="0"/>
              </a:rPr>
              <a:t>/*</a:t>
            </a:r>
            <a:r>
              <a:rPr lang="ja-JP" altLang="en-US" sz="2000">
                <a:latin typeface="Verdana" pitchFamily="34" charset="0"/>
              </a:rPr>
              <a:t>配列でのキュー（概略）*</a:t>
            </a:r>
            <a:r>
              <a:rPr lang="en-US" altLang="ja-JP" sz="2000">
                <a:latin typeface="Verdana" pitchFamily="34" charset="0"/>
              </a:rPr>
              <a:t>/ </a:t>
            </a:r>
          </a:p>
          <a:p>
            <a:r>
              <a:rPr lang="en-US" altLang="ja-JP" sz="2000">
                <a:latin typeface="Verdana" pitchFamily="34" charset="0"/>
              </a:rPr>
              <a:t>int Head;</a:t>
            </a:r>
          </a:p>
          <a:p>
            <a:r>
              <a:rPr lang="en-US" altLang="ja-JP" sz="2000">
                <a:latin typeface="Verdana" pitchFamily="34" charset="0"/>
              </a:rPr>
              <a:t>int Tail;</a:t>
            </a:r>
          </a:p>
          <a:p>
            <a:r>
              <a:rPr lang="en-US" altLang="ja-JP" sz="2000">
                <a:latin typeface="Verdana" pitchFamily="34" charset="0"/>
              </a:rPr>
              <a:t>doulbe Queue[100];</a:t>
            </a:r>
          </a:p>
          <a:p>
            <a:r>
              <a:rPr lang="en-US" altLang="ja-JP" sz="2000">
                <a:latin typeface="Verdana" pitchFamily="34" charset="0"/>
              </a:rPr>
              <a:t>void enqueue(double x){</a:t>
            </a:r>
          </a:p>
          <a:p>
            <a:r>
              <a:rPr lang="en-US" altLang="ja-JP" sz="2000">
                <a:latin typeface="Verdana" pitchFamily="34" charset="0"/>
              </a:rPr>
              <a:t>	Tail=(Tail+1)%100;/*</a:t>
            </a:r>
            <a:r>
              <a:rPr lang="ja-JP" altLang="en-US" sz="2000">
                <a:latin typeface="Verdana" pitchFamily="34" charset="0"/>
              </a:rPr>
              <a:t>添え字の循環*</a:t>
            </a:r>
            <a:r>
              <a:rPr lang="en-US" altLang="ja-JP" sz="2000">
                <a:latin typeface="Verdana" pitchFamily="34" charset="0"/>
              </a:rPr>
              <a:t>/</a:t>
            </a:r>
          </a:p>
          <a:p>
            <a:r>
              <a:rPr lang="en-US" altLang="ja-JP" sz="2000">
                <a:latin typeface="Verdana" pitchFamily="34" charset="0"/>
              </a:rPr>
              <a:t>	if(Tail==Head)return;/*</a:t>
            </a:r>
            <a:r>
              <a:rPr lang="ja-JP" altLang="en-US" sz="2000">
                <a:latin typeface="Verdana" pitchFamily="34" charset="0"/>
              </a:rPr>
              <a:t>オーバーフロー*</a:t>
            </a:r>
            <a:r>
              <a:rPr lang="en-US" altLang="ja-JP" sz="2000">
                <a:latin typeface="Verdana" pitchFamily="34" charset="0"/>
              </a:rPr>
              <a:t>/</a:t>
            </a:r>
          </a:p>
          <a:p>
            <a:r>
              <a:rPr lang="en-US" altLang="ja-JP" sz="2000">
                <a:latin typeface="Verdana" pitchFamily="34" charset="0"/>
              </a:rPr>
              <a:t>	Queue[Tail]=x;</a:t>
            </a:r>
          </a:p>
          <a:p>
            <a:r>
              <a:rPr lang="en-US" altLang="ja-JP" sz="2000">
                <a:latin typeface="Verdana" pitchFamily="34" charset="0"/>
              </a:rPr>
              <a:t>	retun;</a:t>
            </a:r>
          </a:p>
          <a:p>
            <a:r>
              <a:rPr lang="en-US" altLang="ja-JP" sz="2000">
                <a:latin typeface="Verdana" pitchFamily="34" charset="0"/>
              </a:rPr>
              <a:t>}</a:t>
            </a:r>
            <a:r>
              <a:rPr lang="ja-JP" altLang="en-US" sz="2000">
                <a:latin typeface="Verdana" pitchFamily="34" charset="0"/>
              </a:rPr>
              <a:t>；</a:t>
            </a:r>
          </a:p>
          <a:p>
            <a:endParaRPr lang="ja-JP" altLang="en-US" sz="2000">
              <a:latin typeface="Verdana" pitchFamily="34" charset="0"/>
            </a:endParaRPr>
          </a:p>
          <a:p>
            <a:r>
              <a:rPr lang="en-US" altLang="ja-JP" sz="2000">
                <a:latin typeface="Verdana" pitchFamily="34" charset="0"/>
              </a:rPr>
              <a:t>doulbe dequeue(void){</a:t>
            </a:r>
          </a:p>
          <a:p>
            <a:r>
              <a:rPr lang="en-US" altLang="ja-JP" sz="2000">
                <a:latin typeface="Verdana" pitchFamily="34" charset="0"/>
              </a:rPr>
              <a:t>	double x;</a:t>
            </a:r>
          </a:p>
          <a:p>
            <a:r>
              <a:rPr lang="en-US" altLang="ja-JP" sz="2000">
                <a:latin typeface="Verdana" pitchFamily="34" charset="0"/>
              </a:rPr>
              <a:t>	if(Head==Tail)return -1;/*</a:t>
            </a:r>
            <a:r>
              <a:rPr lang="ja-JP" altLang="en-US" sz="2000">
                <a:latin typeface="Verdana" pitchFamily="34" charset="0"/>
              </a:rPr>
              <a:t>アンダーフロー*</a:t>
            </a:r>
            <a:r>
              <a:rPr lang="en-US" altLang="ja-JP" sz="2000">
                <a:latin typeface="Verdana" pitchFamily="34" charset="0"/>
              </a:rPr>
              <a:t>/</a:t>
            </a:r>
          </a:p>
          <a:p>
            <a:r>
              <a:rPr lang="en-US" altLang="ja-JP" sz="2000">
                <a:latin typeface="Verdana" pitchFamily="34" charset="0"/>
              </a:rPr>
              <a:t>	Head=(Head+1)%100;/*</a:t>
            </a:r>
            <a:r>
              <a:rPr lang="ja-JP" altLang="en-US" sz="2000">
                <a:latin typeface="Verdana" pitchFamily="34" charset="0"/>
              </a:rPr>
              <a:t>添え字の循環*</a:t>
            </a:r>
            <a:r>
              <a:rPr lang="en-US" altLang="ja-JP" sz="2000">
                <a:latin typeface="Verdana" pitchFamily="34" charset="0"/>
              </a:rPr>
              <a:t>/</a:t>
            </a:r>
          </a:p>
          <a:p>
            <a:r>
              <a:rPr lang="en-US" altLang="ja-JP" sz="2000">
                <a:latin typeface="Verdana" pitchFamily="34" charset="0"/>
              </a:rPr>
              <a:t>	x=Stack[Head];</a:t>
            </a:r>
          </a:p>
          <a:p>
            <a:r>
              <a:rPr lang="en-US" altLang="ja-JP" sz="2000">
                <a:latin typeface="Verdana" pitchFamily="34" charset="0"/>
              </a:rPr>
              <a:t>	return x;</a:t>
            </a:r>
          </a:p>
          <a:p>
            <a:r>
              <a:rPr lang="en-US" altLang="ja-JP" sz="2000">
                <a:latin typeface="Verdana" pitchFamily="34" charset="0"/>
              </a:rPr>
              <a: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スライド番号プレースホルダ 5"/>
          <p:cNvSpPr>
            <a:spLocks noGrp="1"/>
          </p:cNvSpPr>
          <p:nvPr>
            <p:ph type="sldNum" sz="quarter" idx="12"/>
          </p:nvPr>
        </p:nvSpPr>
        <p:spPr>
          <a:noFill/>
        </p:spPr>
        <p:txBody>
          <a:bodyPr/>
          <a:lstStyle/>
          <a:p>
            <a:fld id="{50184F7B-5D2E-456A-8137-91678284AD4F}" type="slidenum">
              <a:rPr lang="en-US" altLang="ja-JP" smtClean="0"/>
              <a:pPr/>
              <a:t>49</a:t>
            </a:fld>
            <a:endParaRPr lang="en-US" altLang="ja-JP" smtClean="0"/>
          </a:p>
        </p:txBody>
      </p:sp>
      <p:sp>
        <p:nvSpPr>
          <p:cNvPr id="8200" name="Rectangle 2"/>
          <p:cNvSpPr>
            <a:spLocks noGrp="1" noChangeArrowheads="1"/>
          </p:cNvSpPr>
          <p:nvPr>
            <p:ph type="title"/>
          </p:nvPr>
        </p:nvSpPr>
        <p:spPr>
          <a:xfrm>
            <a:off x="609600" y="304800"/>
            <a:ext cx="7772400" cy="1143000"/>
          </a:xfrm>
        </p:spPr>
        <p:txBody>
          <a:bodyPr/>
          <a:lstStyle/>
          <a:p>
            <a:pPr eaLnBrk="1" hangingPunct="1"/>
            <a:r>
              <a:rPr lang="ja-JP" altLang="en-US" smtClean="0"/>
              <a:t>キュー操作の計算量</a:t>
            </a:r>
          </a:p>
        </p:txBody>
      </p:sp>
      <p:graphicFrame>
        <p:nvGraphicFramePr>
          <p:cNvPr id="302110" name="Group 30"/>
          <p:cNvGraphicFramePr>
            <a:graphicFrameLocks noGrp="1"/>
          </p:cNvGraphicFramePr>
          <p:nvPr/>
        </p:nvGraphicFramePr>
        <p:xfrm>
          <a:off x="914400" y="1397000"/>
          <a:ext cx="7315200" cy="3726688"/>
        </p:xfrm>
        <a:graphic>
          <a:graphicData uri="http://schemas.openxmlformats.org/drawingml/2006/table">
            <a:tbl>
              <a:tblPr/>
              <a:tblGrid>
                <a:gridCol w="2438400"/>
                <a:gridCol w="2438400"/>
                <a:gridCol w="2438400"/>
              </a:tblGrid>
              <a:tr h="812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連結リスト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配列</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55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err="1" smtClean="0">
                          <a:ln>
                            <a:noFill/>
                          </a:ln>
                          <a:solidFill>
                            <a:schemeClr val="tx1"/>
                          </a:solidFill>
                          <a:effectLst/>
                          <a:latin typeface="Times New Roman" pitchFamily="18" charset="0"/>
                          <a:ea typeface="ＭＳ Ｐゴシック" pitchFamily="50" charset="-128"/>
                        </a:rPr>
                        <a:t>enqueue</a:t>
                      </a:r>
                      <a:endPar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a:t>
                      </a:r>
                      <a:r>
                        <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rPr>
                        <a:t>末尾への要素挿入</a:t>
                      </a: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55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err="1" smtClean="0">
                          <a:ln>
                            <a:noFill/>
                          </a:ln>
                          <a:solidFill>
                            <a:schemeClr val="tx1"/>
                          </a:solidFill>
                          <a:effectLst/>
                          <a:latin typeface="Times New Roman" pitchFamily="18" charset="0"/>
                          <a:ea typeface="ＭＳ Ｐゴシック" pitchFamily="50" charset="-128"/>
                        </a:rPr>
                        <a:t>dequeue</a:t>
                      </a:r>
                      <a:endPar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rPr>
                        <a:t>（先頭要素の削除と取得）</a:t>
                      </a:r>
                      <a:endPar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8194" name="Object 2"/>
          <p:cNvGraphicFramePr>
            <a:graphicFrameLocks noChangeAspect="1"/>
          </p:cNvGraphicFramePr>
          <p:nvPr/>
        </p:nvGraphicFramePr>
        <p:xfrm>
          <a:off x="3733800" y="2362200"/>
          <a:ext cx="1066800" cy="711200"/>
        </p:xfrm>
        <a:graphic>
          <a:graphicData uri="http://schemas.openxmlformats.org/presentationml/2006/ole">
            <p:oleObj spid="_x0000_s8194" name="Equation" r:id="rId3" imgW="304560" imgH="203040" progId="Equation.DSMT4">
              <p:embed/>
            </p:oleObj>
          </a:graphicData>
        </a:graphic>
      </p:graphicFrame>
      <p:graphicFrame>
        <p:nvGraphicFramePr>
          <p:cNvPr id="8195" name="Object 3"/>
          <p:cNvGraphicFramePr>
            <a:graphicFrameLocks noChangeAspect="1"/>
          </p:cNvGraphicFramePr>
          <p:nvPr/>
        </p:nvGraphicFramePr>
        <p:xfrm>
          <a:off x="6357938" y="4000500"/>
          <a:ext cx="1066800" cy="711200"/>
        </p:xfrm>
        <a:graphic>
          <a:graphicData uri="http://schemas.openxmlformats.org/presentationml/2006/ole">
            <p:oleObj spid="_x0000_s8195" name="Equation" r:id="rId4" imgW="304560" imgH="203040" progId="Equation.DSMT4">
              <p:embed/>
            </p:oleObj>
          </a:graphicData>
        </a:graphic>
      </p:graphicFrame>
      <p:graphicFrame>
        <p:nvGraphicFramePr>
          <p:cNvPr id="8196" name="Object 4"/>
          <p:cNvGraphicFramePr>
            <a:graphicFrameLocks noChangeAspect="1"/>
          </p:cNvGraphicFramePr>
          <p:nvPr/>
        </p:nvGraphicFramePr>
        <p:xfrm>
          <a:off x="6172200" y="2438400"/>
          <a:ext cx="1066800" cy="711200"/>
        </p:xfrm>
        <a:graphic>
          <a:graphicData uri="http://schemas.openxmlformats.org/presentationml/2006/ole">
            <p:oleObj spid="_x0000_s8196" name="Equation" r:id="rId5" imgW="304560" imgH="203040" progId="Equation.DSMT4">
              <p:embed/>
            </p:oleObj>
          </a:graphicData>
        </a:graphic>
      </p:graphicFrame>
      <p:graphicFrame>
        <p:nvGraphicFramePr>
          <p:cNvPr id="8197" name="Object 5"/>
          <p:cNvGraphicFramePr>
            <a:graphicFrameLocks noChangeAspect="1"/>
          </p:cNvGraphicFramePr>
          <p:nvPr/>
        </p:nvGraphicFramePr>
        <p:xfrm>
          <a:off x="2971800" y="5521325"/>
          <a:ext cx="527050" cy="479425"/>
        </p:xfrm>
        <a:graphic>
          <a:graphicData uri="http://schemas.openxmlformats.org/presentationml/2006/ole">
            <p:oleObj spid="_x0000_s8197" name="Equation" r:id="rId6" imgW="139680" imgH="126720" progId="Equation.DSMT4">
              <p:embed/>
            </p:oleObj>
          </a:graphicData>
        </a:graphic>
      </p:graphicFrame>
      <p:sp>
        <p:nvSpPr>
          <p:cNvPr id="8219" name="Text Box 39"/>
          <p:cNvSpPr txBox="1">
            <a:spLocks noChangeArrowheads="1"/>
          </p:cNvSpPr>
          <p:nvPr/>
        </p:nvSpPr>
        <p:spPr bwMode="auto">
          <a:xfrm>
            <a:off x="3429000" y="5445125"/>
            <a:ext cx="1462088" cy="457200"/>
          </a:xfrm>
          <a:prstGeom prst="rect">
            <a:avLst/>
          </a:prstGeom>
          <a:noFill/>
          <a:ln w="9525">
            <a:noFill/>
            <a:miter lim="800000"/>
            <a:headEnd/>
            <a:tailEnd/>
          </a:ln>
        </p:spPr>
        <p:txBody>
          <a:bodyPr wrap="none">
            <a:spAutoFit/>
          </a:bodyPr>
          <a:lstStyle/>
          <a:p>
            <a:r>
              <a:rPr lang="ja-JP" altLang="en-US"/>
              <a:t>：データ数</a:t>
            </a:r>
          </a:p>
        </p:txBody>
      </p:sp>
      <p:graphicFrame>
        <p:nvGraphicFramePr>
          <p:cNvPr id="8198" name="Object 6"/>
          <p:cNvGraphicFramePr>
            <a:graphicFrameLocks noChangeAspect="1"/>
          </p:cNvGraphicFramePr>
          <p:nvPr/>
        </p:nvGraphicFramePr>
        <p:xfrm>
          <a:off x="3786188" y="4214813"/>
          <a:ext cx="1066800" cy="711200"/>
        </p:xfrm>
        <a:graphic>
          <a:graphicData uri="http://schemas.openxmlformats.org/presentationml/2006/ole">
            <p:oleObj spid="_x0000_s8198" name="Equation" r:id="rId7" imgW="304560" imgH="203040" progId="Equation.DSMT4">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番号プレースホルダ 5"/>
          <p:cNvSpPr>
            <a:spLocks noGrp="1"/>
          </p:cNvSpPr>
          <p:nvPr>
            <p:ph type="sldNum" sz="quarter" idx="12"/>
          </p:nvPr>
        </p:nvSpPr>
        <p:spPr>
          <a:noFill/>
        </p:spPr>
        <p:txBody>
          <a:bodyPr/>
          <a:lstStyle/>
          <a:p>
            <a:fld id="{92E8F44F-8098-431E-85FC-8BBD4BF26DD5}" type="slidenum">
              <a:rPr lang="en-US" altLang="ja-JP" smtClean="0"/>
              <a:pPr/>
              <a:t>5</a:t>
            </a:fld>
            <a:endParaRPr lang="en-US" altLang="ja-JP" smtClean="0"/>
          </a:p>
        </p:txBody>
      </p:sp>
      <p:sp>
        <p:nvSpPr>
          <p:cNvPr id="15363" name="Rectangle 1026"/>
          <p:cNvSpPr>
            <a:spLocks noGrp="1" noChangeArrowheads="1"/>
          </p:cNvSpPr>
          <p:nvPr>
            <p:ph type="title"/>
          </p:nvPr>
        </p:nvSpPr>
        <p:spPr/>
        <p:txBody>
          <a:bodyPr/>
          <a:lstStyle/>
          <a:p>
            <a:pPr eaLnBrk="1" hangingPunct="1"/>
            <a:r>
              <a:rPr lang="ja-JP" altLang="en-US" sz="3200" smtClean="0"/>
              <a:t>柔軟なデータ構造の構築にむけて</a:t>
            </a:r>
          </a:p>
        </p:txBody>
      </p:sp>
      <p:sp>
        <p:nvSpPr>
          <p:cNvPr id="15364" name="Rectangle 1027"/>
          <p:cNvSpPr>
            <a:spLocks noGrp="1" noChangeArrowheads="1"/>
          </p:cNvSpPr>
          <p:nvPr>
            <p:ph type="body" idx="1"/>
          </p:nvPr>
        </p:nvSpPr>
        <p:spPr/>
        <p:txBody>
          <a:bodyPr/>
          <a:lstStyle/>
          <a:p>
            <a:pPr eaLnBrk="1" hangingPunct="1"/>
            <a:r>
              <a:rPr lang="ja-JP" altLang="en-US" smtClean="0"/>
              <a:t>アィディア</a:t>
            </a:r>
          </a:p>
          <a:p>
            <a:pPr lvl="1" eaLnBrk="1" hangingPunct="1"/>
            <a:r>
              <a:rPr lang="ja-JP" altLang="en-US" smtClean="0"/>
              <a:t>構造体とポインタを組み合わせる。</a:t>
            </a:r>
          </a:p>
          <a:p>
            <a:pPr lvl="1" eaLnBrk="1" hangingPunct="1"/>
            <a:r>
              <a:rPr lang="ja-JP" altLang="en-US" smtClean="0"/>
              <a:t>必要な分だけのメモリを確保する。（配列では、プログラムの開始時点で余分なメモリが確保されていた。）</a:t>
            </a:r>
          </a:p>
          <a:p>
            <a:pPr lvl="1" eaLnBrk="1" hangingPunct="1"/>
            <a:r>
              <a:rPr lang="ja-JP" altLang="en-US" smtClean="0"/>
              <a:t>自己再帰的な定義を用いる。</a:t>
            </a:r>
          </a:p>
          <a:p>
            <a:pPr eaLnBrk="1" hangingPunct="1"/>
            <a:endParaRPr lang="en-US" altLang="ja-JP"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番号プレースホルダ 5"/>
          <p:cNvSpPr>
            <a:spLocks noGrp="1"/>
          </p:cNvSpPr>
          <p:nvPr>
            <p:ph type="sldNum" sz="quarter" idx="12"/>
          </p:nvPr>
        </p:nvSpPr>
        <p:spPr>
          <a:noFill/>
        </p:spPr>
        <p:txBody>
          <a:bodyPr/>
          <a:lstStyle/>
          <a:p>
            <a:fld id="{6AC94E08-33C1-443D-8131-16ADE6D8D76E}" type="slidenum">
              <a:rPr lang="en-US" altLang="ja-JP" smtClean="0"/>
              <a:pPr/>
              <a:t>50</a:t>
            </a:fld>
            <a:endParaRPr lang="en-US" altLang="ja-JP" smtClean="0"/>
          </a:p>
        </p:txBody>
      </p:sp>
      <p:sp>
        <p:nvSpPr>
          <p:cNvPr id="53251" name="Rectangle 2"/>
          <p:cNvSpPr>
            <a:spLocks noGrp="1" noChangeArrowheads="1"/>
          </p:cNvSpPr>
          <p:nvPr>
            <p:ph type="title"/>
          </p:nvPr>
        </p:nvSpPr>
        <p:spPr/>
        <p:txBody>
          <a:bodyPr/>
          <a:lstStyle/>
          <a:p>
            <a:pPr eaLnBrk="1" hangingPunct="1"/>
            <a:r>
              <a:rPr lang="en-US" altLang="ja-JP" dirty="0" smtClean="0"/>
              <a:t>6-4</a:t>
            </a:r>
            <a:r>
              <a:rPr lang="ja-JP" altLang="en-US" dirty="0" err="1" smtClean="0"/>
              <a:t>．</a:t>
            </a:r>
            <a:r>
              <a:rPr lang="ja-JP" altLang="en-US" dirty="0" smtClean="0"/>
              <a:t>デク</a:t>
            </a:r>
            <a:br>
              <a:rPr lang="ja-JP" altLang="en-US" dirty="0" smtClean="0"/>
            </a:br>
            <a:r>
              <a:rPr lang="ja-JP" altLang="en-US" dirty="0" smtClean="0"/>
              <a:t>（</a:t>
            </a:r>
            <a:r>
              <a:rPr lang="en-US" altLang="ja-JP" dirty="0" smtClean="0"/>
              <a:t>Double Ended Queue)</a:t>
            </a:r>
          </a:p>
        </p:txBody>
      </p:sp>
      <p:sp>
        <p:nvSpPr>
          <p:cNvPr id="53252" name="Rectangle 3"/>
          <p:cNvSpPr>
            <a:spLocks noGrp="1" noChangeArrowheads="1"/>
          </p:cNvSpPr>
          <p:nvPr>
            <p:ph type="body" idx="1"/>
          </p:nvPr>
        </p:nvSpPr>
        <p:spPr/>
        <p:txBody>
          <a:bodyPr/>
          <a:lstStyle/>
          <a:p>
            <a:pPr eaLnBrk="1" hangingPunct="1"/>
            <a:r>
              <a:rPr lang="ja-JP" altLang="en-US" dirty="0" smtClean="0"/>
              <a:t>先頭と末尾の両方からデータを出し入れできるデータ構造</a:t>
            </a:r>
          </a:p>
          <a:p>
            <a:pPr eaLnBrk="1" hangingPunct="1"/>
            <a:r>
              <a:rPr lang="ja-JP" altLang="en-US" dirty="0" smtClean="0"/>
              <a:t>先頭と末尾を管理。</a:t>
            </a:r>
          </a:p>
          <a:p>
            <a:pPr eaLnBrk="1" hangingPunct="1"/>
            <a:r>
              <a:rPr lang="ja-JP" altLang="en-US" dirty="0" smtClean="0"/>
              <a:t>スタックとキューの性能を合わせ持つ。</a:t>
            </a:r>
          </a:p>
          <a:p>
            <a:pPr eaLnBrk="1" hangingPunct="1"/>
            <a:r>
              <a:rPr lang="ja-JP" altLang="en-US" dirty="0" smtClean="0"/>
              <a:t>双方向</a:t>
            </a:r>
            <a:r>
              <a:rPr lang="ja-JP" altLang="en-US" dirty="0" smtClean="0"/>
              <a:t>リスト</a:t>
            </a:r>
            <a:r>
              <a:rPr lang="ja-JP" altLang="en-US" dirty="0" smtClean="0"/>
              <a:t>を用いて実装可能</a:t>
            </a:r>
            <a:r>
              <a:rPr lang="ja-JP" altLang="en-US" dirty="0" smtClean="0"/>
              <a:t>。</a:t>
            </a:r>
            <a:endParaRPr lang="ja-JP" altLang="en-US" dirty="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番号プレースホルダ 5"/>
          <p:cNvSpPr>
            <a:spLocks noGrp="1"/>
          </p:cNvSpPr>
          <p:nvPr>
            <p:ph type="sldNum" sz="quarter" idx="12"/>
          </p:nvPr>
        </p:nvSpPr>
        <p:spPr>
          <a:noFill/>
        </p:spPr>
        <p:txBody>
          <a:bodyPr/>
          <a:lstStyle/>
          <a:p>
            <a:fld id="{681944CE-F96C-4402-9333-7D8EDCCB0D4F}" type="slidenum">
              <a:rPr lang="en-US" altLang="ja-JP" smtClean="0"/>
              <a:pPr/>
              <a:t>51</a:t>
            </a:fld>
            <a:endParaRPr lang="en-US" altLang="ja-JP" smtClean="0"/>
          </a:p>
        </p:txBody>
      </p:sp>
      <p:sp>
        <p:nvSpPr>
          <p:cNvPr id="54275" name="Rectangle 2"/>
          <p:cNvSpPr>
            <a:spLocks noGrp="1" noChangeArrowheads="1"/>
          </p:cNvSpPr>
          <p:nvPr>
            <p:ph type="title"/>
          </p:nvPr>
        </p:nvSpPr>
        <p:spPr/>
        <p:txBody>
          <a:bodyPr/>
          <a:lstStyle/>
          <a:p>
            <a:pPr eaLnBrk="1" hangingPunct="1"/>
            <a:r>
              <a:rPr lang="ja-JP" altLang="en-US" smtClean="0"/>
              <a:t>デクのイメージ</a:t>
            </a:r>
          </a:p>
        </p:txBody>
      </p:sp>
      <p:sp>
        <p:nvSpPr>
          <p:cNvPr id="54276" name="AutoShape 3"/>
          <p:cNvSpPr>
            <a:spLocks noChangeArrowheads="1"/>
          </p:cNvSpPr>
          <p:nvPr/>
        </p:nvSpPr>
        <p:spPr bwMode="auto">
          <a:xfrm>
            <a:off x="3352800" y="44958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54277" name="AutoShape 4"/>
          <p:cNvSpPr>
            <a:spLocks noChangeArrowheads="1"/>
          </p:cNvSpPr>
          <p:nvPr/>
        </p:nvSpPr>
        <p:spPr bwMode="auto">
          <a:xfrm>
            <a:off x="3352800" y="38862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54278" name="AutoShape 5"/>
          <p:cNvSpPr>
            <a:spLocks noChangeArrowheads="1"/>
          </p:cNvSpPr>
          <p:nvPr/>
        </p:nvSpPr>
        <p:spPr bwMode="auto">
          <a:xfrm>
            <a:off x="3352800" y="32766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54279" name="Rectangle 6"/>
          <p:cNvSpPr>
            <a:spLocks noChangeArrowheads="1"/>
          </p:cNvSpPr>
          <p:nvPr/>
        </p:nvSpPr>
        <p:spPr bwMode="auto">
          <a:xfrm>
            <a:off x="2590800" y="2895600"/>
            <a:ext cx="685800" cy="2819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4280" name="Rectangle 7"/>
          <p:cNvSpPr>
            <a:spLocks noChangeArrowheads="1"/>
          </p:cNvSpPr>
          <p:nvPr/>
        </p:nvSpPr>
        <p:spPr bwMode="auto">
          <a:xfrm>
            <a:off x="5257800" y="2895600"/>
            <a:ext cx="685800" cy="28956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4281" name="Text Box 8"/>
          <p:cNvSpPr txBox="1">
            <a:spLocks noChangeArrowheads="1"/>
          </p:cNvSpPr>
          <p:nvPr/>
        </p:nvSpPr>
        <p:spPr bwMode="auto">
          <a:xfrm>
            <a:off x="3733800" y="4572000"/>
            <a:ext cx="1054100" cy="457200"/>
          </a:xfrm>
          <a:prstGeom prst="rect">
            <a:avLst/>
          </a:prstGeom>
          <a:noFill/>
          <a:ln w="9525">
            <a:noFill/>
            <a:miter lim="800000"/>
            <a:headEnd/>
            <a:tailEnd/>
          </a:ln>
        </p:spPr>
        <p:txBody>
          <a:bodyPr wrap="none">
            <a:spAutoFit/>
          </a:bodyPr>
          <a:lstStyle/>
          <a:p>
            <a:r>
              <a:rPr lang="en-US" altLang="ja-JP">
                <a:latin typeface="Verdana" pitchFamily="34" charset="0"/>
              </a:rPr>
              <a:t>data1</a:t>
            </a:r>
          </a:p>
        </p:txBody>
      </p:sp>
      <p:sp>
        <p:nvSpPr>
          <p:cNvPr id="54282" name="Text Box 9"/>
          <p:cNvSpPr txBox="1">
            <a:spLocks noChangeArrowheads="1"/>
          </p:cNvSpPr>
          <p:nvPr/>
        </p:nvSpPr>
        <p:spPr bwMode="auto">
          <a:xfrm>
            <a:off x="3810000" y="3962400"/>
            <a:ext cx="1054100" cy="457200"/>
          </a:xfrm>
          <a:prstGeom prst="rect">
            <a:avLst/>
          </a:prstGeom>
          <a:noFill/>
          <a:ln w="9525">
            <a:noFill/>
            <a:miter lim="800000"/>
            <a:headEnd/>
            <a:tailEnd/>
          </a:ln>
        </p:spPr>
        <p:txBody>
          <a:bodyPr wrap="none">
            <a:spAutoFit/>
          </a:bodyPr>
          <a:lstStyle/>
          <a:p>
            <a:r>
              <a:rPr lang="en-US" altLang="ja-JP">
                <a:latin typeface="Verdana" pitchFamily="34" charset="0"/>
              </a:rPr>
              <a:t>data2</a:t>
            </a:r>
          </a:p>
        </p:txBody>
      </p:sp>
      <p:sp>
        <p:nvSpPr>
          <p:cNvPr id="54283" name="Text Box 10"/>
          <p:cNvSpPr txBox="1">
            <a:spLocks noChangeArrowheads="1"/>
          </p:cNvSpPr>
          <p:nvPr/>
        </p:nvSpPr>
        <p:spPr bwMode="auto">
          <a:xfrm>
            <a:off x="3810000" y="3429000"/>
            <a:ext cx="1054100" cy="457200"/>
          </a:xfrm>
          <a:prstGeom prst="rect">
            <a:avLst/>
          </a:prstGeom>
          <a:noFill/>
          <a:ln w="9525">
            <a:noFill/>
            <a:miter lim="800000"/>
            <a:headEnd/>
            <a:tailEnd/>
          </a:ln>
        </p:spPr>
        <p:txBody>
          <a:bodyPr wrap="none">
            <a:spAutoFit/>
          </a:bodyPr>
          <a:lstStyle/>
          <a:p>
            <a:r>
              <a:rPr lang="en-US" altLang="ja-JP">
                <a:latin typeface="Verdana" pitchFamily="34" charset="0"/>
              </a:rPr>
              <a:t>data3</a:t>
            </a:r>
          </a:p>
        </p:txBody>
      </p:sp>
      <p:sp>
        <p:nvSpPr>
          <p:cNvPr id="54284" name="AutoShape 11"/>
          <p:cNvSpPr>
            <a:spLocks noChangeArrowheads="1"/>
          </p:cNvSpPr>
          <p:nvPr/>
        </p:nvSpPr>
        <p:spPr bwMode="auto">
          <a:xfrm>
            <a:off x="685800" y="17526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54285" name="AutoShape 12"/>
          <p:cNvSpPr>
            <a:spLocks noChangeArrowheads="1"/>
          </p:cNvSpPr>
          <p:nvPr/>
        </p:nvSpPr>
        <p:spPr bwMode="auto">
          <a:xfrm>
            <a:off x="6248400" y="18288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cxnSp>
        <p:nvCxnSpPr>
          <p:cNvPr id="54286" name="AutoShape 13"/>
          <p:cNvCxnSpPr>
            <a:cxnSpLocks noChangeShapeType="1"/>
            <a:stCxn id="54284" idx="3"/>
            <a:endCxn id="54278" idx="0"/>
          </p:cNvCxnSpPr>
          <p:nvPr/>
        </p:nvCxnSpPr>
        <p:spPr bwMode="auto">
          <a:xfrm>
            <a:off x="2514600" y="2057400"/>
            <a:ext cx="1752600" cy="1219200"/>
          </a:xfrm>
          <a:prstGeom prst="curvedConnector2">
            <a:avLst/>
          </a:prstGeom>
          <a:noFill/>
          <a:ln w="57150">
            <a:solidFill>
              <a:srgbClr val="333399"/>
            </a:solidFill>
            <a:round/>
            <a:headEnd/>
            <a:tailEnd type="triangle" w="med" len="med"/>
          </a:ln>
        </p:spPr>
      </p:cxnSp>
      <p:cxnSp>
        <p:nvCxnSpPr>
          <p:cNvPr id="54287" name="AutoShape 14"/>
          <p:cNvCxnSpPr>
            <a:cxnSpLocks noChangeShapeType="1"/>
            <a:stCxn id="54276" idx="2"/>
          </p:cNvCxnSpPr>
          <p:nvPr/>
        </p:nvCxnSpPr>
        <p:spPr bwMode="auto">
          <a:xfrm rot="16200000" flipH="1">
            <a:off x="4533900" y="4838700"/>
            <a:ext cx="1295400" cy="1828800"/>
          </a:xfrm>
          <a:prstGeom prst="curvedConnector2">
            <a:avLst/>
          </a:prstGeom>
          <a:noFill/>
          <a:ln w="38100">
            <a:solidFill>
              <a:srgbClr val="FF0000"/>
            </a:solidFill>
            <a:round/>
            <a:headEnd/>
            <a:tailEnd type="triangle" w="med" len="med"/>
          </a:ln>
        </p:spPr>
      </p:cxnSp>
      <p:sp>
        <p:nvSpPr>
          <p:cNvPr id="54288" name="Text Box 15"/>
          <p:cNvSpPr txBox="1">
            <a:spLocks noChangeArrowheads="1"/>
          </p:cNvSpPr>
          <p:nvPr/>
        </p:nvSpPr>
        <p:spPr bwMode="auto">
          <a:xfrm>
            <a:off x="1066800" y="1828800"/>
            <a:ext cx="1150938" cy="457200"/>
          </a:xfrm>
          <a:prstGeom prst="rect">
            <a:avLst/>
          </a:prstGeom>
          <a:noFill/>
          <a:ln w="9525">
            <a:noFill/>
            <a:miter lim="800000"/>
            <a:headEnd/>
            <a:tailEnd/>
          </a:ln>
        </p:spPr>
        <p:txBody>
          <a:bodyPr wrap="none">
            <a:spAutoFit/>
          </a:bodyPr>
          <a:lstStyle/>
          <a:p>
            <a:r>
              <a:rPr lang="en-US" altLang="ja-JP">
                <a:latin typeface="Verdana" pitchFamily="34" charset="0"/>
              </a:rPr>
              <a:t>data a</a:t>
            </a:r>
          </a:p>
        </p:txBody>
      </p:sp>
      <p:sp>
        <p:nvSpPr>
          <p:cNvPr id="54289" name="Text Box 16"/>
          <p:cNvSpPr txBox="1">
            <a:spLocks noChangeArrowheads="1"/>
          </p:cNvSpPr>
          <p:nvPr/>
        </p:nvSpPr>
        <p:spPr bwMode="auto">
          <a:xfrm>
            <a:off x="6629400" y="1905000"/>
            <a:ext cx="1158875" cy="457200"/>
          </a:xfrm>
          <a:prstGeom prst="rect">
            <a:avLst/>
          </a:prstGeom>
          <a:noFill/>
          <a:ln w="9525">
            <a:noFill/>
            <a:miter lim="800000"/>
            <a:headEnd/>
            <a:tailEnd/>
          </a:ln>
        </p:spPr>
        <p:txBody>
          <a:bodyPr wrap="none">
            <a:spAutoFit/>
          </a:bodyPr>
          <a:lstStyle/>
          <a:p>
            <a:r>
              <a:rPr lang="en-US" altLang="ja-JP">
                <a:latin typeface="Verdana" pitchFamily="34" charset="0"/>
              </a:rPr>
              <a:t>data b</a:t>
            </a:r>
          </a:p>
        </p:txBody>
      </p:sp>
      <p:sp>
        <p:nvSpPr>
          <p:cNvPr id="54290" name="Text Box 17"/>
          <p:cNvSpPr txBox="1">
            <a:spLocks noChangeArrowheads="1"/>
          </p:cNvSpPr>
          <p:nvPr/>
        </p:nvSpPr>
        <p:spPr bwMode="auto">
          <a:xfrm>
            <a:off x="381000" y="2438400"/>
            <a:ext cx="2730500" cy="461963"/>
          </a:xfrm>
          <a:prstGeom prst="rect">
            <a:avLst/>
          </a:prstGeom>
          <a:noFill/>
          <a:ln w="9525">
            <a:noFill/>
            <a:miter lim="800000"/>
            <a:headEnd/>
            <a:tailEnd/>
          </a:ln>
        </p:spPr>
        <p:txBody>
          <a:bodyPr wrap="none">
            <a:spAutoFit/>
          </a:bodyPr>
          <a:lstStyle/>
          <a:p>
            <a:r>
              <a:rPr lang="en-US" altLang="ja-JP">
                <a:solidFill>
                  <a:srgbClr val="333399"/>
                </a:solidFill>
                <a:latin typeface="Verdana" pitchFamily="34" charset="0"/>
              </a:rPr>
              <a:t>head_in(double)</a:t>
            </a:r>
          </a:p>
        </p:txBody>
      </p:sp>
      <p:sp>
        <p:nvSpPr>
          <p:cNvPr id="54291" name="Text Box 18"/>
          <p:cNvSpPr txBox="1">
            <a:spLocks noChangeArrowheads="1"/>
          </p:cNvSpPr>
          <p:nvPr/>
        </p:nvSpPr>
        <p:spPr bwMode="auto">
          <a:xfrm>
            <a:off x="6286500" y="5143500"/>
            <a:ext cx="2784475" cy="461963"/>
          </a:xfrm>
          <a:prstGeom prst="rect">
            <a:avLst/>
          </a:prstGeom>
          <a:noFill/>
          <a:ln w="9525">
            <a:noFill/>
            <a:miter lim="800000"/>
            <a:headEnd/>
            <a:tailEnd/>
          </a:ln>
        </p:spPr>
        <p:txBody>
          <a:bodyPr wrap="none">
            <a:spAutoFit/>
          </a:bodyPr>
          <a:lstStyle/>
          <a:p>
            <a:r>
              <a:rPr lang="en-US" altLang="ja-JP">
                <a:solidFill>
                  <a:srgbClr val="FF0000"/>
                </a:solidFill>
                <a:latin typeface="Verdana" pitchFamily="34" charset="0"/>
              </a:rPr>
              <a:t>doulbe tail_out()</a:t>
            </a:r>
          </a:p>
        </p:txBody>
      </p:sp>
      <p:sp>
        <p:nvSpPr>
          <p:cNvPr id="54292" name="Text Box 19"/>
          <p:cNvSpPr txBox="1">
            <a:spLocks noChangeArrowheads="1"/>
          </p:cNvSpPr>
          <p:nvPr/>
        </p:nvSpPr>
        <p:spPr bwMode="auto">
          <a:xfrm>
            <a:off x="6143625" y="2571750"/>
            <a:ext cx="3063875" cy="461963"/>
          </a:xfrm>
          <a:prstGeom prst="rect">
            <a:avLst/>
          </a:prstGeom>
          <a:noFill/>
          <a:ln w="9525">
            <a:noFill/>
            <a:miter lim="800000"/>
            <a:headEnd/>
            <a:tailEnd/>
          </a:ln>
        </p:spPr>
        <p:txBody>
          <a:bodyPr wrap="none">
            <a:spAutoFit/>
          </a:bodyPr>
          <a:lstStyle/>
          <a:p>
            <a:r>
              <a:rPr lang="en-US" altLang="ja-JP">
                <a:solidFill>
                  <a:srgbClr val="FF0000"/>
                </a:solidFill>
                <a:latin typeface="Verdana" pitchFamily="34" charset="0"/>
              </a:rPr>
              <a:t>doulbe head_out()</a:t>
            </a:r>
          </a:p>
        </p:txBody>
      </p:sp>
      <p:sp>
        <p:nvSpPr>
          <p:cNvPr id="54293" name="Text Box 20"/>
          <p:cNvSpPr txBox="1">
            <a:spLocks noChangeArrowheads="1"/>
          </p:cNvSpPr>
          <p:nvPr/>
        </p:nvSpPr>
        <p:spPr bwMode="auto">
          <a:xfrm>
            <a:off x="0" y="5286375"/>
            <a:ext cx="2451100" cy="461963"/>
          </a:xfrm>
          <a:prstGeom prst="rect">
            <a:avLst/>
          </a:prstGeom>
          <a:noFill/>
          <a:ln w="9525">
            <a:noFill/>
            <a:miter lim="800000"/>
            <a:headEnd/>
            <a:tailEnd/>
          </a:ln>
        </p:spPr>
        <p:txBody>
          <a:bodyPr wrap="none">
            <a:spAutoFit/>
          </a:bodyPr>
          <a:lstStyle/>
          <a:p>
            <a:r>
              <a:rPr lang="en-US" altLang="ja-JP">
                <a:solidFill>
                  <a:srgbClr val="333399"/>
                </a:solidFill>
                <a:latin typeface="Verdana" pitchFamily="34" charset="0"/>
              </a:rPr>
              <a:t>tail_in(double)</a:t>
            </a:r>
          </a:p>
        </p:txBody>
      </p:sp>
      <p:cxnSp>
        <p:nvCxnSpPr>
          <p:cNvPr id="54294" name="AutoShape 21"/>
          <p:cNvCxnSpPr>
            <a:cxnSpLocks noChangeShapeType="1"/>
            <a:stCxn id="54278" idx="0"/>
            <a:endCxn id="54285" idx="1"/>
          </p:cNvCxnSpPr>
          <p:nvPr/>
        </p:nvCxnSpPr>
        <p:spPr bwMode="auto">
          <a:xfrm rot="-5400000">
            <a:off x="4686300" y="1714500"/>
            <a:ext cx="1143000" cy="1981200"/>
          </a:xfrm>
          <a:prstGeom prst="curvedConnector2">
            <a:avLst/>
          </a:prstGeom>
          <a:noFill/>
          <a:ln w="38100">
            <a:solidFill>
              <a:srgbClr val="FF0000"/>
            </a:solidFill>
            <a:round/>
            <a:headEnd/>
            <a:tailEnd type="triangle" w="med" len="med"/>
          </a:ln>
        </p:spPr>
      </p:cxnSp>
      <p:sp>
        <p:nvSpPr>
          <p:cNvPr id="54295" name="AutoShape 22"/>
          <p:cNvSpPr>
            <a:spLocks noChangeArrowheads="1"/>
          </p:cNvSpPr>
          <p:nvPr/>
        </p:nvSpPr>
        <p:spPr bwMode="auto">
          <a:xfrm>
            <a:off x="762000" y="59436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54296" name="Text Box 23"/>
          <p:cNvSpPr txBox="1">
            <a:spLocks noChangeArrowheads="1"/>
          </p:cNvSpPr>
          <p:nvPr/>
        </p:nvSpPr>
        <p:spPr bwMode="auto">
          <a:xfrm>
            <a:off x="1143000" y="6019800"/>
            <a:ext cx="1127125" cy="457200"/>
          </a:xfrm>
          <a:prstGeom prst="rect">
            <a:avLst/>
          </a:prstGeom>
          <a:noFill/>
          <a:ln w="9525">
            <a:noFill/>
            <a:miter lim="800000"/>
            <a:headEnd/>
            <a:tailEnd/>
          </a:ln>
        </p:spPr>
        <p:txBody>
          <a:bodyPr wrap="none">
            <a:spAutoFit/>
          </a:bodyPr>
          <a:lstStyle/>
          <a:p>
            <a:r>
              <a:rPr lang="en-US" altLang="ja-JP">
                <a:latin typeface="Verdana" pitchFamily="34" charset="0"/>
              </a:rPr>
              <a:t>data c</a:t>
            </a:r>
          </a:p>
        </p:txBody>
      </p:sp>
      <p:cxnSp>
        <p:nvCxnSpPr>
          <p:cNvPr id="54297" name="AutoShape 24"/>
          <p:cNvCxnSpPr>
            <a:cxnSpLocks noChangeShapeType="1"/>
            <a:stCxn id="54295" idx="3"/>
            <a:endCxn id="54276" idx="2"/>
          </p:cNvCxnSpPr>
          <p:nvPr/>
        </p:nvCxnSpPr>
        <p:spPr bwMode="auto">
          <a:xfrm flipV="1">
            <a:off x="2590800" y="5105400"/>
            <a:ext cx="1676400" cy="1143000"/>
          </a:xfrm>
          <a:prstGeom prst="curvedConnector2">
            <a:avLst/>
          </a:prstGeom>
          <a:noFill/>
          <a:ln w="57150">
            <a:solidFill>
              <a:srgbClr val="333399"/>
            </a:solidFill>
            <a:round/>
            <a:headEnd/>
            <a:tailEnd type="triangle" w="med" len="med"/>
          </a:ln>
        </p:spPr>
      </p:cxnSp>
      <p:sp>
        <p:nvSpPr>
          <p:cNvPr id="54298" name="AutoShape 25"/>
          <p:cNvSpPr>
            <a:spLocks noChangeArrowheads="1"/>
          </p:cNvSpPr>
          <p:nvPr/>
        </p:nvSpPr>
        <p:spPr bwMode="auto">
          <a:xfrm>
            <a:off x="6096000" y="60198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54299" name="Text Box 26"/>
          <p:cNvSpPr txBox="1">
            <a:spLocks noChangeArrowheads="1"/>
          </p:cNvSpPr>
          <p:nvPr/>
        </p:nvSpPr>
        <p:spPr bwMode="auto">
          <a:xfrm>
            <a:off x="6477000" y="6096000"/>
            <a:ext cx="1158875" cy="457200"/>
          </a:xfrm>
          <a:prstGeom prst="rect">
            <a:avLst/>
          </a:prstGeom>
          <a:noFill/>
          <a:ln w="9525">
            <a:noFill/>
            <a:miter lim="800000"/>
            <a:headEnd/>
            <a:tailEnd/>
          </a:ln>
        </p:spPr>
        <p:txBody>
          <a:bodyPr wrap="none">
            <a:spAutoFit/>
          </a:bodyPr>
          <a:lstStyle/>
          <a:p>
            <a:r>
              <a:rPr lang="en-US" altLang="ja-JP">
                <a:latin typeface="Verdana" pitchFamily="34" charset="0"/>
              </a:rPr>
              <a:t>data d</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スライド番号プレースホルダ 5"/>
          <p:cNvSpPr>
            <a:spLocks noGrp="1"/>
          </p:cNvSpPr>
          <p:nvPr>
            <p:ph type="sldNum" sz="quarter" idx="12"/>
          </p:nvPr>
        </p:nvSpPr>
        <p:spPr>
          <a:noFill/>
        </p:spPr>
        <p:txBody>
          <a:bodyPr/>
          <a:lstStyle/>
          <a:p>
            <a:fld id="{6E7A4EAD-7748-4FA1-AB31-ADB3F8D8F1E3}" type="slidenum">
              <a:rPr lang="en-US" altLang="ja-JP" smtClean="0"/>
              <a:pPr/>
              <a:t>52</a:t>
            </a:fld>
            <a:endParaRPr lang="en-US" altLang="ja-JP" smtClean="0"/>
          </a:p>
        </p:txBody>
      </p:sp>
      <p:sp>
        <p:nvSpPr>
          <p:cNvPr id="55299" name="Rectangle 2"/>
          <p:cNvSpPr>
            <a:spLocks noGrp="1" noChangeArrowheads="1"/>
          </p:cNvSpPr>
          <p:nvPr>
            <p:ph type="title"/>
          </p:nvPr>
        </p:nvSpPr>
        <p:spPr/>
        <p:txBody>
          <a:bodyPr/>
          <a:lstStyle/>
          <a:p>
            <a:pPr eaLnBrk="1" hangingPunct="1"/>
            <a:r>
              <a:rPr lang="ja-JP" altLang="en-US" smtClean="0"/>
              <a:t>デクの実現のためには</a:t>
            </a:r>
          </a:p>
        </p:txBody>
      </p:sp>
      <p:sp>
        <p:nvSpPr>
          <p:cNvPr id="55300" name="Rectangle 3"/>
          <p:cNvSpPr>
            <a:spLocks noGrp="1" noChangeArrowheads="1"/>
          </p:cNvSpPr>
          <p:nvPr>
            <p:ph type="body" idx="1"/>
          </p:nvPr>
        </p:nvSpPr>
        <p:spPr/>
        <p:txBody>
          <a:bodyPr/>
          <a:lstStyle/>
          <a:p>
            <a:pPr eaLnBrk="1" hangingPunct="1"/>
            <a:r>
              <a:rPr lang="ja-JP" altLang="en-US" smtClean="0"/>
              <a:t>連結リストを拡張し、双方向リストにする必要がある。</a:t>
            </a:r>
          </a:p>
          <a:p>
            <a:pPr eaLnBrk="1" hangingPunct="1"/>
            <a:r>
              <a:rPr lang="ja-JP" altLang="en-US" smtClean="0"/>
              <a:t>セルを拡張する。</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スライド番号プレースホルダ 5"/>
          <p:cNvSpPr>
            <a:spLocks noGrp="1"/>
          </p:cNvSpPr>
          <p:nvPr>
            <p:ph type="sldNum" sz="quarter" idx="12"/>
          </p:nvPr>
        </p:nvSpPr>
        <p:spPr>
          <a:noFill/>
        </p:spPr>
        <p:txBody>
          <a:bodyPr/>
          <a:lstStyle/>
          <a:p>
            <a:fld id="{4EDD2B98-D6F2-4D1C-B998-F86BF2920417}" type="slidenum">
              <a:rPr lang="en-US" altLang="ja-JP" smtClean="0"/>
              <a:pPr/>
              <a:t>53</a:t>
            </a:fld>
            <a:endParaRPr lang="en-US" altLang="ja-JP" smtClean="0"/>
          </a:p>
        </p:txBody>
      </p:sp>
      <p:sp>
        <p:nvSpPr>
          <p:cNvPr id="56323" name="Rectangle 2"/>
          <p:cNvSpPr>
            <a:spLocks noGrp="1" noChangeArrowheads="1"/>
          </p:cNvSpPr>
          <p:nvPr>
            <p:ph type="title"/>
          </p:nvPr>
        </p:nvSpPr>
        <p:spPr/>
        <p:txBody>
          <a:bodyPr/>
          <a:lstStyle/>
          <a:p>
            <a:pPr eaLnBrk="1" hangingPunct="1"/>
            <a:r>
              <a:rPr lang="ja-JP" altLang="en-US" smtClean="0"/>
              <a:t>双方向リストのセル</a:t>
            </a:r>
          </a:p>
        </p:txBody>
      </p:sp>
      <p:sp>
        <p:nvSpPr>
          <p:cNvPr id="56324" name="Rectangle 3"/>
          <p:cNvSpPr>
            <a:spLocks noGrp="1" noChangeArrowheads="1"/>
          </p:cNvSpPr>
          <p:nvPr>
            <p:ph type="body" idx="1"/>
          </p:nvPr>
        </p:nvSpPr>
        <p:spPr/>
        <p:txBody>
          <a:bodyPr/>
          <a:lstStyle/>
          <a:p>
            <a:pPr eaLnBrk="1" hangingPunct="1"/>
            <a:endParaRPr lang="ja-JP" altLang="ja-JP" smtClean="0"/>
          </a:p>
        </p:txBody>
      </p:sp>
      <p:sp>
        <p:nvSpPr>
          <p:cNvPr id="56325" name="Text Box 4"/>
          <p:cNvSpPr txBox="1">
            <a:spLocks noChangeArrowheads="1"/>
          </p:cNvSpPr>
          <p:nvPr/>
        </p:nvSpPr>
        <p:spPr bwMode="auto">
          <a:xfrm>
            <a:off x="2209800" y="2667000"/>
            <a:ext cx="3581400" cy="2292350"/>
          </a:xfrm>
          <a:prstGeom prst="rect">
            <a:avLst/>
          </a:prstGeom>
          <a:solidFill>
            <a:srgbClr val="EAEAEA"/>
          </a:solidFill>
          <a:ln w="9525">
            <a:solidFill>
              <a:schemeClr val="tx1"/>
            </a:solidFill>
            <a:miter lim="800000"/>
            <a:headEnd/>
            <a:tailEnd/>
          </a:ln>
        </p:spPr>
        <p:txBody>
          <a:bodyPr>
            <a:spAutoFit/>
          </a:bodyPr>
          <a:lstStyle/>
          <a:p>
            <a:r>
              <a:rPr lang="en-US" altLang="ja-JP"/>
              <a:t> strcut d_cell </a:t>
            </a:r>
          </a:p>
          <a:p>
            <a:r>
              <a:rPr lang="en-US" altLang="ja-JP"/>
              <a:t>{</a:t>
            </a:r>
          </a:p>
          <a:p>
            <a:r>
              <a:rPr lang="en-US" altLang="ja-JP"/>
              <a:t>	double  data;</a:t>
            </a:r>
          </a:p>
          <a:p>
            <a:r>
              <a:rPr lang="en-US" altLang="ja-JP"/>
              <a:t>	struct d_cell * prev;</a:t>
            </a:r>
          </a:p>
          <a:p>
            <a:r>
              <a:rPr lang="en-US" altLang="ja-JP"/>
              <a:t>	struct d_cell * next;</a:t>
            </a:r>
          </a:p>
          <a:p>
            <a:r>
              <a:rPr lang="en-US" altLang="ja-JP"/>
              <a:t>}</a:t>
            </a:r>
            <a:r>
              <a:rPr lang="ja-JP" altLang="en-US"/>
              <a:t>；</a:t>
            </a:r>
          </a:p>
        </p:txBody>
      </p:sp>
      <p:sp>
        <p:nvSpPr>
          <p:cNvPr id="56326" name="AutoShape 5"/>
          <p:cNvSpPr>
            <a:spLocks noChangeArrowheads="1"/>
          </p:cNvSpPr>
          <p:nvPr/>
        </p:nvSpPr>
        <p:spPr bwMode="auto">
          <a:xfrm>
            <a:off x="2133600" y="5334000"/>
            <a:ext cx="6019800" cy="1219200"/>
          </a:xfrm>
          <a:prstGeom prst="wedgeRoundRectCallout">
            <a:avLst>
              <a:gd name="adj1" fmla="val -15847"/>
              <a:gd name="adj2" fmla="val -93750"/>
              <a:gd name="adj3" fmla="val 16667"/>
            </a:avLst>
          </a:prstGeom>
          <a:solidFill>
            <a:schemeClr val="hlink"/>
          </a:solidFill>
          <a:ln w="9525">
            <a:solidFill>
              <a:schemeClr val="tx1"/>
            </a:solidFill>
            <a:miter lim="800000"/>
            <a:headEnd/>
            <a:tailEnd/>
          </a:ln>
        </p:spPr>
        <p:txBody>
          <a:bodyPr/>
          <a:lstStyle/>
          <a:p>
            <a:pPr algn="ctr"/>
            <a:endParaRPr lang="ja-JP" altLang="ja-JP">
              <a:solidFill>
                <a:schemeClr val="hlink"/>
              </a:solidFill>
            </a:endParaRPr>
          </a:p>
        </p:txBody>
      </p:sp>
      <p:sp>
        <p:nvSpPr>
          <p:cNvPr id="56327" name="Text Box 6"/>
          <p:cNvSpPr txBox="1">
            <a:spLocks noChangeArrowheads="1"/>
          </p:cNvSpPr>
          <p:nvPr/>
        </p:nvSpPr>
        <p:spPr bwMode="auto">
          <a:xfrm>
            <a:off x="2362200" y="5486400"/>
            <a:ext cx="5334000" cy="822325"/>
          </a:xfrm>
          <a:prstGeom prst="rect">
            <a:avLst/>
          </a:prstGeom>
          <a:noFill/>
          <a:ln w="9525">
            <a:noFill/>
            <a:miter lim="800000"/>
            <a:headEnd/>
            <a:tailEnd/>
          </a:ln>
        </p:spPr>
        <p:txBody>
          <a:bodyPr>
            <a:spAutoFit/>
          </a:bodyPr>
          <a:lstStyle/>
          <a:p>
            <a:r>
              <a:rPr lang="ja-JP" altLang="en-US"/>
              <a:t>前方を指すポインタと、後方を指すポインタとして実現。</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スライド番号プレースホルダ 4"/>
          <p:cNvSpPr>
            <a:spLocks noGrp="1"/>
          </p:cNvSpPr>
          <p:nvPr>
            <p:ph type="sldNum" sz="quarter" idx="12"/>
          </p:nvPr>
        </p:nvSpPr>
        <p:spPr>
          <a:noFill/>
        </p:spPr>
        <p:txBody>
          <a:bodyPr/>
          <a:lstStyle/>
          <a:p>
            <a:fld id="{1CF2C8F7-EEC3-437E-B69E-DEFDD7E82162}" type="slidenum">
              <a:rPr lang="en-US" altLang="ja-JP" smtClean="0"/>
              <a:pPr/>
              <a:t>54</a:t>
            </a:fld>
            <a:endParaRPr lang="en-US" altLang="ja-JP" smtClean="0"/>
          </a:p>
        </p:txBody>
      </p:sp>
      <p:sp>
        <p:nvSpPr>
          <p:cNvPr id="57347" name="Rectangle 2"/>
          <p:cNvSpPr>
            <a:spLocks noGrp="1" noChangeArrowheads="1"/>
          </p:cNvSpPr>
          <p:nvPr>
            <p:ph type="title"/>
          </p:nvPr>
        </p:nvSpPr>
        <p:spPr/>
        <p:txBody>
          <a:bodyPr/>
          <a:lstStyle/>
          <a:p>
            <a:pPr eaLnBrk="1" hangingPunct="1"/>
            <a:r>
              <a:rPr lang="ja-JP" altLang="en-US" smtClean="0"/>
              <a:t>イメージ</a:t>
            </a:r>
          </a:p>
        </p:txBody>
      </p:sp>
      <p:sp>
        <p:nvSpPr>
          <p:cNvPr id="57348" name="WordArt 3"/>
          <p:cNvSpPr>
            <a:spLocks noChangeArrowheads="1" noChangeShapeType="1" noTextEdit="1"/>
          </p:cNvSpPr>
          <p:nvPr/>
        </p:nvSpPr>
        <p:spPr bwMode="auto">
          <a:xfrm>
            <a:off x="5029200" y="1752600"/>
            <a:ext cx="1166813" cy="225425"/>
          </a:xfrm>
          <a:prstGeom prst="rect">
            <a:avLst/>
          </a:prstGeom>
        </p:spPr>
        <p:txBody>
          <a:bodyPr wrap="none" fromWordArt="1">
            <a:prstTxWarp prst="textPlain">
              <a:avLst>
                <a:gd name="adj" fmla="val 50000"/>
              </a:avLst>
            </a:prstTxWarp>
          </a:bodyPr>
          <a:lstStyle/>
          <a:p>
            <a:pPr algn="ctr"/>
            <a:r>
              <a:rPr lang="ja-JP" altLang="en-US" sz="3600" kern="10">
                <a:ln w="9525">
                  <a:solidFill>
                    <a:srgbClr val="008000"/>
                  </a:solidFill>
                  <a:round/>
                  <a:headEnd/>
                  <a:tailEnd/>
                </a:ln>
                <a:solidFill>
                  <a:srgbClr val="FFFFFF"/>
                </a:solidFill>
                <a:latin typeface="ＭＳ Ｐゴシック"/>
                <a:ea typeface="ＭＳ Ｐゴシック"/>
              </a:rPr>
              <a:t>０ｘｂ００ｆｆ</a:t>
            </a:r>
          </a:p>
        </p:txBody>
      </p:sp>
      <p:sp>
        <p:nvSpPr>
          <p:cNvPr id="57349" name="WordArt 4"/>
          <p:cNvSpPr>
            <a:spLocks noChangeArrowheads="1" noChangeShapeType="1" noTextEdit="1"/>
          </p:cNvSpPr>
          <p:nvPr/>
        </p:nvSpPr>
        <p:spPr bwMode="auto">
          <a:xfrm>
            <a:off x="4038600" y="1905000"/>
            <a:ext cx="685800" cy="3048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80"/>
                  </a:solidFill>
                  <a:round/>
                  <a:headEnd/>
                  <a:tailEnd/>
                </a:ln>
                <a:solidFill>
                  <a:srgbClr val="FFFFFF"/>
                </a:solidFill>
                <a:latin typeface="ＭＳ Ｐゴシック"/>
                <a:ea typeface="ＭＳ Ｐゴシック"/>
              </a:rPr>
              <a:t>３．１４</a:t>
            </a:r>
          </a:p>
        </p:txBody>
      </p:sp>
      <p:sp>
        <p:nvSpPr>
          <p:cNvPr id="57350" name="AutoShape 5"/>
          <p:cNvSpPr>
            <a:spLocks noChangeArrowheads="1"/>
          </p:cNvSpPr>
          <p:nvPr/>
        </p:nvSpPr>
        <p:spPr bwMode="auto">
          <a:xfrm>
            <a:off x="3124200" y="2209800"/>
            <a:ext cx="2362200" cy="1600200"/>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57351" name="AutoShape 6"/>
          <p:cNvSpPr>
            <a:spLocks noChangeArrowheads="1"/>
          </p:cNvSpPr>
          <p:nvPr/>
        </p:nvSpPr>
        <p:spPr bwMode="auto">
          <a:xfrm>
            <a:off x="4800600" y="2286000"/>
            <a:ext cx="533400" cy="533400"/>
          </a:xfrm>
          <a:prstGeom prst="rightArrow">
            <a:avLst>
              <a:gd name="adj1" fmla="val 50000"/>
              <a:gd name="adj2" fmla="val 2500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57352" name="Oval 7"/>
          <p:cNvSpPr>
            <a:spLocks noChangeArrowheads="1"/>
          </p:cNvSpPr>
          <p:nvPr/>
        </p:nvSpPr>
        <p:spPr bwMode="auto">
          <a:xfrm>
            <a:off x="4038600" y="2209800"/>
            <a:ext cx="609600" cy="685800"/>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sp>
        <p:nvSpPr>
          <p:cNvPr id="57353" name="Text Box 8"/>
          <p:cNvSpPr txBox="1">
            <a:spLocks noChangeArrowheads="1"/>
          </p:cNvSpPr>
          <p:nvPr/>
        </p:nvSpPr>
        <p:spPr bwMode="auto">
          <a:xfrm>
            <a:off x="3200400" y="3429000"/>
            <a:ext cx="1984375" cy="457200"/>
          </a:xfrm>
          <a:prstGeom prst="rect">
            <a:avLst/>
          </a:prstGeom>
          <a:noFill/>
          <a:ln w="9525">
            <a:noFill/>
            <a:miter lim="800000"/>
            <a:headEnd/>
            <a:tailEnd/>
          </a:ln>
        </p:spPr>
        <p:txBody>
          <a:bodyPr wrap="none">
            <a:spAutoFit/>
          </a:bodyPr>
          <a:lstStyle/>
          <a:p>
            <a:r>
              <a:rPr lang="en-US" altLang="ja-JP"/>
              <a:t>strcut d_cell</a:t>
            </a:r>
            <a:r>
              <a:rPr lang="ja-JP" altLang="en-US"/>
              <a:t>型</a:t>
            </a:r>
          </a:p>
        </p:txBody>
      </p:sp>
      <p:cxnSp>
        <p:nvCxnSpPr>
          <p:cNvPr id="57354" name="AutoShape 9"/>
          <p:cNvCxnSpPr>
            <a:cxnSpLocks noChangeShapeType="1"/>
            <a:stCxn id="57351" idx="0"/>
          </p:cNvCxnSpPr>
          <p:nvPr/>
        </p:nvCxnSpPr>
        <p:spPr bwMode="auto">
          <a:xfrm rot="5400000" flipV="1">
            <a:off x="5400675" y="2085975"/>
            <a:ext cx="723900" cy="1123950"/>
          </a:xfrm>
          <a:prstGeom prst="curvedConnector4">
            <a:avLst>
              <a:gd name="adj1" fmla="val -31579"/>
              <a:gd name="adj2" fmla="val 55931"/>
            </a:avLst>
          </a:prstGeom>
          <a:noFill/>
          <a:ln w="38100">
            <a:solidFill>
              <a:srgbClr val="008000"/>
            </a:solidFill>
            <a:round/>
            <a:headEnd/>
            <a:tailEnd type="triangle" w="med" len="med"/>
          </a:ln>
        </p:spPr>
      </p:cxnSp>
      <p:sp>
        <p:nvSpPr>
          <p:cNvPr id="57355" name="Text Box 10"/>
          <p:cNvSpPr txBox="1">
            <a:spLocks noChangeArrowheads="1"/>
          </p:cNvSpPr>
          <p:nvPr/>
        </p:nvSpPr>
        <p:spPr bwMode="auto">
          <a:xfrm>
            <a:off x="1066800" y="4038600"/>
            <a:ext cx="6543675" cy="457200"/>
          </a:xfrm>
          <a:prstGeom prst="rect">
            <a:avLst/>
          </a:prstGeom>
          <a:noFill/>
          <a:ln w="9525">
            <a:noFill/>
            <a:miter lim="800000"/>
            <a:headEnd/>
            <a:tailEnd/>
          </a:ln>
        </p:spPr>
        <p:txBody>
          <a:bodyPr wrap="none">
            <a:spAutoFit/>
          </a:bodyPr>
          <a:lstStyle/>
          <a:p>
            <a:r>
              <a:rPr lang="ja-JP" altLang="en-US"/>
              <a:t>このことを、次のような図を用いて表すこともある。</a:t>
            </a:r>
          </a:p>
        </p:txBody>
      </p:sp>
      <p:sp>
        <p:nvSpPr>
          <p:cNvPr id="57356" name="Text Box 11"/>
          <p:cNvSpPr txBox="1">
            <a:spLocks noChangeArrowheads="1"/>
          </p:cNvSpPr>
          <p:nvPr/>
        </p:nvSpPr>
        <p:spPr bwMode="auto">
          <a:xfrm>
            <a:off x="2819400" y="5867400"/>
            <a:ext cx="1984375" cy="457200"/>
          </a:xfrm>
          <a:prstGeom prst="rect">
            <a:avLst/>
          </a:prstGeom>
          <a:noFill/>
          <a:ln w="9525">
            <a:noFill/>
            <a:miter lim="800000"/>
            <a:headEnd/>
            <a:tailEnd/>
          </a:ln>
        </p:spPr>
        <p:txBody>
          <a:bodyPr wrap="none">
            <a:spAutoFit/>
          </a:bodyPr>
          <a:lstStyle/>
          <a:p>
            <a:r>
              <a:rPr lang="en-US" altLang="ja-JP"/>
              <a:t>strcut d_cell</a:t>
            </a:r>
            <a:r>
              <a:rPr lang="ja-JP" altLang="en-US"/>
              <a:t>型</a:t>
            </a:r>
          </a:p>
        </p:txBody>
      </p:sp>
      <p:sp>
        <p:nvSpPr>
          <p:cNvPr id="57357" name="Line 12"/>
          <p:cNvSpPr>
            <a:spLocks noChangeShapeType="1"/>
          </p:cNvSpPr>
          <p:nvPr/>
        </p:nvSpPr>
        <p:spPr bwMode="auto">
          <a:xfrm>
            <a:off x="4572000" y="5105400"/>
            <a:ext cx="914400" cy="0"/>
          </a:xfrm>
          <a:prstGeom prst="line">
            <a:avLst/>
          </a:prstGeom>
          <a:noFill/>
          <a:ln w="9525">
            <a:solidFill>
              <a:schemeClr val="tx1"/>
            </a:solidFill>
            <a:round/>
            <a:headEnd/>
            <a:tailEnd type="triangle" w="med" len="med"/>
          </a:ln>
        </p:spPr>
        <p:txBody>
          <a:bodyPr/>
          <a:lstStyle/>
          <a:p>
            <a:endParaRPr lang="ja-JP" altLang="en-US"/>
          </a:p>
        </p:txBody>
      </p:sp>
      <p:sp>
        <p:nvSpPr>
          <p:cNvPr id="57358" name="Oval 13"/>
          <p:cNvSpPr>
            <a:spLocks noChangeArrowheads="1"/>
          </p:cNvSpPr>
          <p:nvPr/>
        </p:nvSpPr>
        <p:spPr bwMode="auto">
          <a:xfrm>
            <a:off x="4419600" y="5029200"/>
            <a:ext cx="228600" cy="2286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57359" name="Text Box 14"/>
          <p:cNvSpPr txBox="1">
            <a:spLocks noChangeArrowheads="1"/>
          </p:cNvSpPr>
          <p:nvPr/>
        </p:nvSpPr>
        <p:spPr bwMode="auto">
          <a:xfrm>
            <a:off x="4038600" y="2971800"/>
            <a:ext cx="690563" cy="457200"/>
          </a:xfrm>
          <a:prstGeom prst="rect">
            <a:avLst/>
          </a:prstGeom>
          <a:noFill/>
          <a:ln w="9525">
            <a:noFill/>
            <a:miter lim="800000"/>
            <a:headEnd/>
            <a:tailEnd/>
          </a:ln>
        </p:spPr>
        <p:txBody>
          <a:bodyPr wrap="none">
            <a:spAutoFit/>
          </a:bodyPr>
          <a:lstStyle/>
          <a:p>
            <a:r>
              <a:rPr lang="en-US" altLang="ja-JP">
                <a:solidFill>
                  <a:srgbClr val="333399"/>
                </a:solidFill>
              </a:rPr>
              <a:t>data</a:t>
            </a:r>
          </a:p>
        </p:txBody>
      </p:sp>
      <p:sp>
        <p:nvSpPr>
          <p:cNvPr id="57360" name="Text Box 15"/>
          <p:cNvSpPr txBox="1">
            <a:spLocks noChangeArrowheads="1"/>
          </p:cNvSpPr>
          <p:nvPr/>
        </p:nvSpPr>
        <p:spPr bwMode="auto">
          <a:xfrm>
            <a:off x="4800600" y="2971800"/>
            <a:ext cx="708025" cy="457200"/>
          </a:xfrm>
          <a:prstGeom prst="rect">
            <a:avLst/>
          </a:prstGeom>
          <a:noFill/>
          <a:ln w="9525">
            <a:noFill/>
            <a:miter lim="800000"/>
            <a:headEnd/>
            <a:tailEnd/>
          </a:ln>
        </p:spPr>
        <p:txBody>
          <a:bodyPr wrap="none">
            <a:spAutoFit/>
          </a:bodyPr>
          <a:lstStyle/>
          <a:p>
            <a:r>
              <a:rPr lang="en-US" altLang="ja-JP">
                <a:solidFill>
                  <a:srgbClr val="008000"/>
                </a:solidFill>
              </a:rPr>
              <a:t>next</a:t>
            </a:r>
          </a:p>
        </p:txBody>
      </p:sp>
      <p:sp>
        <p:nvSpPr>
          <p:cNvPr id="57361" name="Text Box 16"/>
          <p:cNvSpPr txBox="1">
            <a:spLocks noChangeArrowheads="1"/>
          </p:cNvSpPr>
          <p:nvPr/>
        </p:nvSpPr>
        <p:spPr bwMode="auto">
          <a:xfrm>
            <a:off x="3276600" y="2971800"/>
            <a:ext cx="725488" cy="457200"/>
          </a:xfrm>
          <a:prstGeom prst="rect">
            <a:avLst/>
          </a:prstGeom>
          <a:noFill/>
          <a:ln w="9525">
            <a:noFill/>
            <a:miter lim="800000"/>
            <a:headEnd/>
            <a:tailEnd/>
          </a:ln>
        </p:spPr>
        <p:txBody>
          <a:bodyPr wrap="none">
            <a:spAutoFit/>
          </a:bodyPr>
          <a:lstStyle/>
          <a:p>
            <a:r>
              <a:rPr lang="en-US" altLang="ja-JP">
                <a:solidFill>
                  <a:srgbClr val="FF00FF"/>
                </a:solidFill>
              </a:rPr>
              <a:t>prev</a:t>
            </a:r>
          </a:p>
        </p:txBody>
      </p:sp>
      <p:sp>
        <p:nvSpPr>
          <p:cNvPr id="57362" name="AutoShape 17"/>
          <p:cNvSpPr>
            <a:spLocks noChangeArrowheads="1"/>
          </p:cNvSpPr>
          <p:nvPr/>
        </p:nvSpPr>
        <p:spPr bwMode="auto">
          <a:xfrm flipH="1">
            <a:off x="3352800" y="2286000"/>
            <a:ext cx="457200" cy="609600"/>
          </a:xfrm>
          <a:prstGeom prst="rightArrow">
            <a:avLst>
              <a:gd name="adj1" fmla="val 50000"/>
              <a:gd name="adj2" fmla="val 25000"/>
            </a:avLst>
          </a:prstGeom>
          <a:noFill/>
          <a:ln w="9525">
            <a:solidFill>
              <a:srgbClr val="FF00FF"/>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FF00FF"/>
            </a:extrusionClr>
          </a:sp3d>
        </p:spPr>
        <p:txBody>
          <a:bodyPr wrap="none" anchor="ctr">
            <a:flatTx/>
          </a:bodyPr>
          <a:lstStyle/>
          <a:p>
            <a:endParaRPr lang="ja-JP" altLang="en-US"/>
          </a:p>
        </p:txBody>
      </p:sp>
      <p:sp>
        <p:nvSpPr>
          <p:cNvPr id="57363" name="AutoShape 18"/>
          <p:cNvSpPr>
            <a:spLocks noChangeArrowheads="1"/>
          </p:cNvSpPr>
          <p:nvPr/>
        </p:nvSpPr>
        <p:spPr bwMode="auto">
          <a:xfrm>
            <a:off x="152400" y="2362200"/>
            <a:ext cx="2362200" cy="1600200"/>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57364" name="AutoShape 19"/>
          <p:cNvSpPr>
            <a:spLocks noChangeArrowheads="1"/>
          </p:cNvSpPr>
          <p:nvPr/>
        </p:nvSpPr>
        <p:spPr bwMode="auto">
          <a:xfrm>
            <a:off x="1828800" y="2438400"/>
            <a:ext cx="533400" cy="533400"/>
          </a:xfrm>
          <a:prstGeom prst="rightArrow">
            <a:avLst>
              <a:gd name="adj1" fmla="val 55954"/>
              <a:gd name="adj2" fmla="val 2500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57365" name="Oval 20"/>
          <p:cNvSpPr>
            <a:spLocks noChangeArrowheads="1"/>
          </p:cNvSpPr>
          <p:nvPr/>
        </p:nvSpPr>
        <p:spPr bwMode="auto">
          <a:xfrm>
            <a:off x="1066800" y="2362200"/>
            <a:ext cx="609600" cy="685800"/>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cxnSp>
        <p:nvCxnSpPr>
          <p:cNvPr id="57366" name="AutoShape 21"/>
          <p:cNvCxnSpPr>
            <a:cxnSpLocks noChangeShapeType="1"/>
            <a:stCxn id="57364" idx="0"/>
            <a:endCxn id="57350" idx="1"/>
          </p:cNvCxnSpPr>
          <p:nvPr/>
        </p:nvCxnSpPr>
        <p:spPr bwMode="auto">
          <a:xfrm rot="5400000" flipV="1">
            <a:off x="2390775" y="2276475"/>
            <a:ext cx="571500" cy="895350"/>
          </a:xfrm>
          <a:prstGeom prst="curvedConnector4">
            <a:avLst>
              <a:gd name="adj1" fmla="val -40000"/>
              <a:gd name="adj2" fmla="val 57449"/>
            </a:avLst>
          </a:prstGeom>
          <a:noFill/>
          <a:ln w="38100">
            <a:solidFill>
              <a:srgbClr val="008000"/>
            </a:solidFill>
            <a:round/>
            <a:headEnd/>
            <a:tailEnd type="triangle" w="med" len="med"/>
          </a:ln>
        </p:spPr>
      </p:cxnSp>
      <p:sp>
        <p:nvSpPr>
          <p:cNvPr id="57367" name="AutoShape 22"/>
          <p:cNvSpPr>
            <a:spLocks noChangeArrowheads="1"/>
          </p:cNvSpPr>
          <p:nvPr/>
        </p:nvSpPr>
        <p:spPr bwMode="auto">
          <a:xfrm flipH="1">
            <a:off x="381000" y="2438400"/>
            <a:ext cx="457200" cy="609600"/>
          </a:xfrm>
          <a:prstGeom prst="rightArrow">
            <a:avLst>
              <a:gd name="adj1" fmla="val 50000"/>
              <a:gd name="adj2" fmla="val 25000"/>
            </a:avLst>
          </a:prstGeom>
          <a:noFill/>
          <a:ln w="9525">
            <a:solidFill>
              <a:srgbClr val="FF00FF"/>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FF00FF"/>
            </a:extrusionClr>
          </a:sp3d>
        </p:spPr>
        <p:txBody>
          <a:bodyPr wrap="none" anchor="ctr">
            <a:flatTx/>
          </a:bodyPr>
          <a:lstStyle/>
          <a:p>
            <a:endParaRPr lang="ja-JP" altLang="en-US"/>
          </a:p>
        </p:txBody>
      </p:sp>
      <p:sp>
        <p:nvSpPr>
          <p:cNvPr id="57368" name="WordArt 23"/>
          <p:cNvSpPr>
            <a:spLocks noChangeArrowheads="1" noChangeShapeType="1" noTextEdit="1"/>
          </p:cNvSpPr>
          <p:nvPr/>
        </p:nvSpPr>
        <p:spPr bwMode="auto">
          <a:xfrm>
            <a:off x="7924800" y="2209800"/>
            <a:ext cx="762000" cy="228600"/>
          </a:xfrm>
          <a:prstGeom prst="rect">
            <a:avLst/>
          </a:prstGeom>
        </p:spPr>
        <p:txBody>
          <a:bodyPr wrap="none" fromWordArt="1">
            <a:prstTxWarp prst="textPlain">
              <a:avLst>
                <a:gd name="adj" fmla="val 50000"/>
              </a:avLst>
            </a:prstTxWarp>
          </a:bodyPr>
          <a:lstStyle/>
          <a:p>
            <a:pPr algn="ctr"/>
            <a:r>
              <a:rPr lang="en-US" altLang="ja-JP" sz="3600" kern="10">
                <a:ln w="9525">
                  <a:solidFill>
                    <a:srgbClr val="008000"/>
                  </a:solidFill>
                  <a:round/>
                  <a:headEnd/>
                  <a:tailEnd/>
                </a:ln>
                <a:solidFill>
                  <a:srgbClr val="FFFFFF"/>
                </a:solidFill>
                <a:latin typeface="ＭＳ Ｐゴシック"/>
                <a:ea typeface="ＭＳ Ｐゴシック"/>
              </a:rPr>
              <a:t>NULL</a:t>
            </a:r>
            <a:endParaRPr lang="ja-JP" altLang="en-US" sz="3600" kern="10">
              <a:ln w="9525">
                <a:solidFill>
                  <a:srgbClr val="008000"/>
                </a:solidFill>
                <a:round/>
                <a:headEnd/>
                <a:tailEnd/>
              </a:ln>
              <a:solidFill>
                <a:srgbClr val="FFFFFF"/>
              </a:solidFill>
              <a:latin typeface="ＭＳ Ｐゴシック"/>
              <a:ea typeface="ＭＳ Ｐゴシック"/>
            </a:endParaRPr>
          </a:p>
        </p:txBody>
      </p:sp>
      <p:sp>
        <p:nvSpPr>
          <p:cNvPr id="57369" name="AutoShape 24"/>
          <p:cNvSpPr>
            <a:spLocks noChangeArrowheads="1"/>
          </p:cNvSpPr>
          <p:nvPr/>
        </p:nvSpPr>
        <p:spPr bwMode="auto">
          <a:xfrm>
            <a:off x="6248400" y="2362200"/>
            <a:ext cx="2362200" cy="1600200"/>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57370" name="AutoShape 25"/>
          <p:cNvSpPr>
            <a:spLocks noChangeArrowheads="1"/>
          </p:cNvSpPr>
          <p:nvPr/>
        </p:nvSpPr>
        <p:spPr bwMode="auto">
          <a:xfrm>
            <a:off x="7924800" y="2438400"/>
            <a:ext cx="533400" cy="533400"/>
          </a:xfrm>
          <a:prstGeom prst="rightArrow">
            <a:avLst>
              <a:gd name="adj1" fmla="val 50000"/>
              <a:gd name="adj2" fmla="val 2500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57371" name="Oval 26"/>
          <p:cNvSpPr>
            <a:spLocks noChangeArrowheads="1"/>
          </p:cNvSpPr>
          <p:nvPr/>
        </p:nvSpPr>
        <p:spPr bwMode="auto">
          <a:xfrm>
            <a:off x="7162800" y="2362200"/>
            <a:ext cx="609600" cy="685800"/>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sp>
        <p:nvSpPr>
          <p:cNvPr id="57372" name="AutoShape 27"/>
          <p:cNvSpPr>
            <a:spLocks noChangeArrowheads="1"/>
          </p:cNvSpPr>
          <p:nvPr/>
        </p:nvSpPr>
        <p:spPr bwMode="auto">
          <a:xfrm flipH="1">
            <a:off x="6477000" y="2438400"/>
            <a:ext cx="457200" cy="609600"/>
          </a:xfrm>
          <a:prstGeom prst="rightArrow">
            <a:avLst>
              <a:gd name="adj1" fmla="val 50000"/>
              <a:gd name="adj2" fmla="val 25000"/>
            </a:avLst>
          </a:prstGeom>
          <a:noFill/>
          <a:ln w="9525">
            <a:solidFill>
              <a:srgbClr val="FF00FF"/>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FF00FF"/>
            </a:extrusionClr>
          </a:sp3d>
        </p:spPr>
        <p:txBody>
          <a:bodyPr wrap="none" anchor="ctr">
            <a:flatTx/>
          </a:bodyPr>
          <a:lstStyle/>
          <a:p>
            <a:endParaRPr lang="ja-JP" altLang="en-US"/>
          </a:p>
        </p:txBody>
      </p:sp>
      <p:sp>
        <p:nvSpPr>
          <p:cNvPr id="57373" name="WordArt 28"/>
          <p:cNvSpPr>
            <a:spLocks noChangeArrowheads="1" noChangeShapeType="1" noTextEdit="1"/>
          </p:cNvSpPr>
          <p:nvPr/>
        </p:nvSpPr>
        <p:spPr bwMode="auto">
          <a:xfrm>
            <a:off x="304800" y="2209800"/>
            <a:ext cx="762000" cy="228600"/>
          </a:xfrm>
          <a:prstGeom prst="rect">
            <a:avLst/>
          </a:prstGeom>
        </p:spPr>
        <p:txBody>
          <a:bodyPr wrap="none" fromWordArt="1">
            <a:prstTxWarp prst="textPlain">
              <a:avLst>
                <a:gd name="adj" fmla="val 50000"/>
              </a:avLst>
            </a:prstTxWarp>
          </a:bodyPr>
          <a:lstStyle/>
          <a:p>
            <a:pPr algn="ctr"/>
            <a:r>
              <a:rPr lang="en-US" altLang="ja-JP" sz="3600" kern="10">
                <a:ln w="9525">
                  <a:solidFill>
                    <a:srgbClr val="FF00FF"/>
                  </a:solidFill>
                  <a:round/>
                  <a:headEnd/>
                  <a:tailEnd/>
                </a:ln>
                <a:solidFill>
                  <a:srgbClr val="FFFFFF"/>
                </a:solidFill>
                <a:latin typeface="ＭＳ Ｐゴシック"/>
                <a:ea typeface="ＭＳ Ｐゴシック"/>
              </a:rPr>
              <a:t>NULL</a:t>
            </a:r>
            <a:endParaRPr lang="ja-JP" altLang="en-US" sz="3600" kern="10">
              <a:ln w="9525">
                <a:solidFill>
                  <a:srgbClr val="FF00FF"/>
                </a:solidFill>
                <a:round/>
                <a:headEnd/>
                <a:tailEnd/>
              </a:ln>
              <a:solidFill>
                <a:srgbClr val="FFFFFF"/>
              </a:solidFill>
              <a:latin typeface="ＭＳ Ｐゴシック"/>
              <a:ea typeface="ＭＳ Ｐゴシック"/>
            </a:endParaRPr>
          </a:p>
        </p:txBody>
      </p:sp>
      <p:sp>
        <p:nvSpPr>
          <p:cNvPr id="339997" name="WordArt 29"/>
          <p:cNvSpPr>
            <a:spLocks noChangeArrowheads="1" noChangeShapeType="1" noTextEdit="1"/>
          </p:cNvSpPr>
          <p:nvPr/>
        </p:nvSpPr>
        <p:spPr bwMode="auto">
          <a:xfrm>
            <a:off x="2667000" y="1905000"/>
            <a:ext cx="1166813" cy="225425"/>
          </a:xfrm>
          <a:prstGeom prst="rect">
            <a:avLst/>
          </a:prstGeom>
        </p:spPr>
        <p:txBody>
          <a:bodyPr wrap="none" fromWordArt="1">
            <a:prstTxWarp prst="textPlain">
              <a:avLst>
                <a:gd name="adj" fmla="val 50000"/>
              </a:avLst>
            </a:prstTxWarp>
          </a:bodyPr>
          <a:lstStyle/>
          <a:p>
            <a:pPr algn="ctr">
              <a:defRPr/>
            </a:pPr>
            <a:r>
              <a:rPr lang="ja-JP" altLang="en-US" sz="3600" kern="10">
                <a:ln w="9525">
                  <a:solidFill>
                    <a:srgbClr val="FF00FF"/>
                  </a:solidFill>
                  <a:round/>
                  <a:headEnd/>
                  <a:tailEnd/>
                </a:ln>
                <a:solidFill>
                  <a:srgbClr val="FFFFFF"/>
                </a:solidFill>
                <a:latin typeface="ＭＳ Ｐゴシック"/>
                <a:ea typeface="ＭＳ Ｐゴシック"/>
              </a:rPr>
              <a:t>０ｘｂ００</a:t>
            </a:r>
            <a:r>
              <a:rPr lang="en-US" altLang="ja-JP" sz="3600" kern="10">
                <a:ln w="9525">
                  <a:solidFill>
                    <a:srgbClr val="FF00FF"/>
                  </a:solidFill>
                  <a:round/>
                  <a:headEnd/>
                  <a:tailEnd/>
                </a:ln>
                <a:solidFill>
                  <a:srgbClr val="FFFFFF"/>
                </a:solidFill>
                <a:latin typeface="ＭＳ Ｐゴシック"/>
                <a:ea typeface="ＭＳ Ｐゴシック"/>
              </a:rPr>
              <a:t>aa</a:t>
            </a:r>
            <a:endParaRPr lang="ja-JP" altLang="en-US" sz="3600" kern="10">
              <a:ln w="9525">
                <a:solidFill>
                  <a:srgbClr val="FF00FF"/>
                </a:solidFill>
                <a:round/>
                <a:headEnd/>
                <a:tailEnd/>
              </a:ln>
              <a:solidFill>
                <a:srgbClr val="FFFFFF"/>
              </a:solidFill>
              <a:latin typeface="ＭＳ Ｐゴシック"/>
              <a:ea typeface="ＭＳ Ｐゴシック"/>
            </a:endParaRPr>
          </a:p>
        </p:txBody>
      </p:sp>
      <p:cxnSp>
        <p:nvCxnSpPr>
          <p:cNvPr id="57375" name="AutoShape 30"/>
          <p:cNvCxnSpPr>
            <a:cxnSpLocks noChangeShapeType="1"/>
            <a:stCxn id="57362" idx="3"/>
            <a:endCxn id="57363" idx="3"/>
          </p:cNvCxnSpPr>
          <p:nvPr/>
        </p:nvCxnSpPr>
        <p:spPr bwMode="auto">
          <a:xfrm rot="10800000" flipV="1">
            <a:off x="2514600" y="2589213"/>
            <a:ext cx="838200" cy="573087"/>
          </a:xfrm>
          <a:prstGeom prst="curvedConnector3">
            <a:avLst>
              <a:gd name="adj1" fmla="val 76894"/>
            </a:avLst>
          </a:prstGeom>
          <a:noFill/>
          <a:ln w="38100">
            <a:solidFill>
              <a:srgbClr val="FF00FF"/>
            </a:solidFill>
            <a:round/>
            <a:headEnd/>
            <a:tailEnd type="triangle" w="med" len="med"/>
          </a:ln>
        </p:spPr>
      </p:cxnSp>
      <p:cxnSp>
        <p:nvCxnSpPr>
          <p:cNvPr id="57376" name="AutoShape 31"/>
          <p:cNvCxnSpPr>
            <a:cxnSpLocks noChangeShapeType="1"/>
            <a:stCxn id="57372" idx="0"/>
            <a:endCxn id="57350" idx="3"/>
          </p:cNvCxnSpPr>
          <p:nvPr/>
        </p:nvCxnSpPr>
        <p:spPr bwMode="auto">
          <a:xfrm rot="-5400000" flipH="1" flipV="1">
            <a:off x="5753100" y="2171700"/>
            <a:ext cx="571500" cy="1104900"/>
          </a:xfrm>
          <a:prstGeom prst="curvedConnector4">
            <a:avLst>
              <a:gd name="adj1" fmla="val -40000"/>
              <a:gd name="adj2" fmla="val 55171"/>
            </a:avLst>
          </a:prstGeom>
          <a:noFill/>
          <a:ln w="38100">
            <a:solidFill>
              <a:srgbClr val="FF00FF"/>
            </a:solidFill>
            <a:round/>
            <a:headEnd/>
            <a:tailEnd type="triangle" w="med" len="med"/>
          </a:ln>
        </p:spPr>
      </p:cxnSp>
      <p:grpSp>
        <p:nvGrpSpPr>
          <p:cNvPr id="57377" name="Group 32"/>
          <p:cNvGrpSpPr>
            <a:grpSpLocks/>
          </p:cNvGrpSpPr>
          <p:nvPr/>
        </p:nvGrpSpPr>
        <p:grpSpPr bwMode="auto">
          <a:xfrm>
            <a:off x="3048000" y="4876800"/>
            <a:ext cx="1752600" cy="685800"/>
            <a:chOff x="1872" y="2928"/>
            <a:chExt cx="1728" cy="432"/>
          </a:xfrm>
        </p:grpSpPr>
        <p:sp>
          <p:nvSpPr>
            <p:cNvPr id="57395" name="Rectangle 33"/>
            <p:cNvSpPr>
              <a:spLocks noChangeArrowheads="1"/>
            </p:cNvSpPr>
            <p:nvPr/>
          </p:nvSpPr>
          <p:spPr bwMode="auto">
            <a:xfrm>
              <a:off x="2352" y="2928"/>
              <a:ext cx="768" cy="432"/>
            </a:xfrm>
            <a:prstGeom prst="rect">
              <a:avLst/>
            </a:prstGeom>
            <a:noFill/>
            <a:ln w="9525">
              <a:solidFill>
                <a:schemeClr val="tx1"/>
              </a:solidFill>
              <a:miter lim="800000"/>
              <a:headEnd/>
              <a:tailEnd/>
            </a:ln>
          </p:spPr>
          <p:txBody>
            <a:bodyPr wrap="none" anchor="ctr"/>
            <a:lstStyle/>
            <a:p>
              <a:endParaRPr lang="ja-JP" altLang="en-US"/>
            </a:p>
          </p:txBody>
        </p:sp>
        <p:sp>
          <p:nvSpPr>
            <p:cNvPr id="57396" name="Rectangle 34"/>
            <p:cNvSpPr>
              <a:spLocks noChangeArrowheads="1"/>
            </p:cNvSpPr>
            <p:nvPr/>
          </p:nvSpPr>
          <p:spPr bwMode="auto">
            <a:xfrm>
              <a:off x="3120" y="2928"/>
              <a:ext cx="480" cy="432"/>
            </a:xfrm>
            <a:prstGeom prst="rect">
              <a:avLst/>
            </a:prstGeom>
            <a:noFill/>
            <a:ln w="9525">
              <a:solidFill>
                <a:schemeClr val="tx1"/>
              </a:solidFill>
              <a:miter lim="800000"/>
              <a:headEnd/>
              <a:tailEnd/>
            </a:ln>
          </p:spPr>
          <p:txBody>
            <a:bodyPr wrap="none" anchor="ctr"/>
            <a:lstStyle/>
            <a:p>
              <a:endParaRPr lang="ja-JP" altLang="en-US"/>
            </a:p>
          </p:txBody>
        </p:sp>
        <p:sp>
          <p:nvSpPr>
            <p:cNvPr id="57397" name="Rectangle 35"/>
            <p:cNvSpPr>
              <a:spLocks noChangeArrowheads="1"/>
            </p:cNvSpPr>
            <p:nvPr/>
          </p:nvSpPr>
          <p:spPr bwMode="auto">
            <a:xfrm>
              <a:off x="1872" y="2928"/>
              <a:ext cx="480" cy="432"/>
            </a:xfrm>
            <a:prstGeom prst="rect">
              <a:avLst/>
            </a:prstGeom>
            <a:noFill/>
            <a:ln w="9525">
              <a:solidFill>
                <a:schemeClr val="tx1"/>
              </a:solidFill>
              <a:miter lim="800000"/>
              <a:headEnd/>
              <a:tailEnd/>
            </a:ln>
          </p:spPr>
          <p:txBody>
            <a:bodyPr wrap="none" anchor="ctr"/>
            <a:lstStyle/>
            <a:p>
              <a:endParaRPr lang="ja-JP" altLang="en-US"/>
            </a:p>
          </p:txBody>
        </p:sp>
      </p:grpSp>
      <p:grpSp>
        <p:nvGrpSpPr>
          <p:cNvPr id="57378" name="Group 36"/>
          <p:cNvGrpSpPr>
            <a:grpSpLocks/>
          </p:cNvGrpSpPr>
          <p:nvPr/>
        </p:nvGrpSpPr>
        <p:grpSpPr bwMode="auto">
          <a:xfrm>
            <a:off x="5486400" y="4876800"/>
            <a:ext cx="1752600" cy="685800"/>
            <a:chOff x="1872" y="2928"/>
            <a:chExt cx="1728" cy="432"/>
          </a:xfrm>
        </p:grpSpPr>
        <p:sp>
          <p:nvSpPr>
            <p:cNvPr id="57392" name="Rectangle 37"/>
            <p:cNvSpPr>
              <a:spLocks noChangeArrowheads="1"/>
            </p:cNvSpPr>
            <p:nvPr/>
          </p:nvSpPr>
          <p:spPr bwMode="auto">
            <a:xfrm>
              <a:off x="2352" y="2928"/>
              <a:ext cx="768" cy="432"/>
            </a:xfrm>
            <a:prstGeom prst="rect">
              <a:avLst/>
            </a:prstGeom>
            <a:noFill/>
            <a:ln w="9525">
              <a:solidFill>
                <a:schemeClr val="tx1"/>
              </a:solidFill>
              <a:miter lim="800000"/>
              <a:headEnd/>
              <a:tailEnd/>
            </a:ln>
          </p:spPr>
          <p:txBody>
            <a:bodyPr wrap="none" anchor="ctr"/>
            <a:lstStyle/>
            <a:p>
              <a:endParaRPr lang="ja-JP" altLang="en-US"/>
            </a:p>
          </p:txBody>
        </p:sp>
        <p:sp>
          <p:nvSpPr>
            <p:cNvPr id="57393" name="Rectangle 38"/>
            <p:cNvSpPr>
              <a:spLocks noChangeArrowheads="1"/>
            </p:cNvSpPr>
            <p:nvPr/>
          </p:nvSpPr>
          <p:spPr bwMode="auto">
            <a:xfrm>
              <a:off x="3120" y="2928"/>
              <a:ext cx="480" cy="432"/>
            </a:xfrm>
            <a:prstGeom prst="rect">
              <a:avLst/>
            </a:prstGeom>
            <a:noFill/>
            <a:ln w="9525">
              <a:solidFill>
                <a:schemeClr val="tx1"/>
              </a:solidFill>
              <a:miter lim="800000"/>
              <a:headEnd/>
              <a:tailEnd/>
            </a:ln>
          </p:spPr>
          <p:txBody>
            <a:bodyPr wrap="none" anchor="ctr"/>
            <a:lstStyle/>
            <a:p>
              <a:endParaRPr lang="ja-JP" altLang="en-US"/>
            </a:p>
          </p:txBody>
        </p:sp>
        <p:sp>
          <p:nvSpPr>
            <p:cNvPr id="57394" name="Rectangle 39"/>
            <p:cNvSpPr>
              <a:spLocks noChangeArrowheads="1"/>
            </p:cNvSpPr>
            <p:nvPr/>
          </p:nvSpPr>
          <p:spPr bwMode="auto">
            <a:xfrm>
              <a:off x="1872" y="2928"/>
              <a:ext cx="480" cy="432"/>
            </a:xfrm>
            <a:prstGeom prst="rect">
              <a:avLst/>
            </a:prstGeom>
            <a:noFill/>
            <a:ln w="9525">
              <a:solidFill>
                <a:schemeClr val="tx1"/>
              </a:solidFill>
              <a:miter lim="800000"/>
              <a:headEnd/>
              <a:tailEnd/>
            </a:ln>
          </p:spPr>
          <p:txBody>
            <a:bodyPr wrap="none" anchor="ctr"/>
            <a:lstStyle/>
            <a:p>
              <a:endParaRPr lang="ja-JP" altLang="en-US"/>
            </a:p>
          </p:txBody>
        </p:sp>
      </p:grpSp>
      <p:grpSp>
        <p:nvGrpSpPr>
          <p:cNvPr id="57379" name="Group 40"/>
          <p:cNvGrpSpPr>
            <a:grpSpLocks/>
          </p:cNvGrpSpPr>
          <p:nvPr/>
        </p:nvGrpSpPr>
        <p:grpSpPr bwMode="auto">
          <a:xfrm>
            <a:off x="533400" y="4876800"/>
            <a:ext cx="1752600" cy="685800"/>
            <a:chOff x="1872" y="2928"/>
            <a:chExt cx="1728" cy="432"/>
          </a:xfrm>
        </p:grpSpPr>
        <p:sp>
          <p:nvSpPr>
            <p:cNvPr id="57389" name="Rectangle 41"/>
            <p:cNvSpPr>
              <a:spLocks noChangeArrowheads="1"/>
            </p:cNvSpPr>
            <p:nvPr/>
          </p:nvSpPr>
          <p:spPr bwMode="auto">
            <a:xfrm>
              <a:off x="2352" y="2928"/>
              <a:ext cx="768" cy="432"/>
            </a:xfrm>
            <a:prstGeom prst="rect">
              <a:avLst/>
            </a:prstGeom>
            <a:noFill/>
            <a:ln w="9525">
              <a:solidFill>
                <a:schemeClr val="tx1"/>
              </a:solidFill>
              <a:miter lim="800000"/>
              <a:headEnd/>
              <a:tailEnd/>
            </a:ln>
          </p:spPr>
          <p:txBody>
            <a:bodyPr wrap="none" anchor="ctr"/>
            <a:lstStyle/>
            <a:p>
              <a:endParaRPr lang="ja-JP" altLang="en-US"/>
            </a:p>
          </p:txBody>
        </p:sp>
        <p:sp>
          <p:nvSpPr>
            <p:cNvPr id="57390" name="Rectangle 42"/>
            <p:cNvSpPr>
              <a:spLocks noChangeArrowheads="1"/>
            </p:cNvSpPr>
            <p:nvPr/>
          </p:nvSpPr>
          <p:spPr bwMode="auto">
            <a:xfrm>
              <a:off x="3120" y="2928"/>
              <a:ext cx="480" cy="432"/>
            </a:xfrm>
            <a:prstGeom prst="rect">
              <a:avLst/>
            </a:prstGeom>
            <a:noFill/>
            <a:ln w="9525">
              <a:solidFill>
                <a:schemeClr val="tx1"/>
              </a:solidFill>
              <a:miter lim="800000"/>
              <a:headEnd/>
              <a:tailEnd/>
            </a:ln>
          </p:spPr>
          <p:txBody>
            <a:bodyPr wrap="none" anchor="ctr"/>
            <a:lstStyle/>
            <a:p>
              <a:endParaRPr lang="ja-JP" altLang="en-US"/>
            </a:p>
          </p:txBody>
        </p:sp>
        <p:sp>
          <p:nvSpPr>
            <p:cNvPr id="57391" name="Rectangle 43"/>
            <p:cNvSpPr>
              <a:spLocks noChangeArrowheads="1"/>
            </p:cNvSpPr>
            <p:nvPr/>
          </p:nvSpPr>
          <p:spPr bwMode="auto">
            <a:xfrm>
              <a:off x="1872" y="2928"/>
              <a:ext cx="480" cy="432"/>
            </a:xfrm>
            <a:prstGeom prst="rect">
              <a:avLst/>
            </a:prstGeom>
            <a:noFill/>
            <a:ln w="9525">
              <a:solidFill>
                <a:schemeClr val="tx1"/>
              </a:solidFill>
              <a:miter lim="800000"/>
              <a:headEnd/>
              <a:tailEnd/>
            </a:ln>
          </p:spPr>
          <p:txBody>
            <a:bodyPr wrap="none" anchor="ctr"/>
            <a:lstStyle/>
            <a:p>
              <a:endParaRPr lang="ja-JP" altLang="en-US"/>
            </a:p>
          </p:txBody>
        </p:sp>
      </p:grpSp>
      <p:sp>
        <p:nvSpPr>
          <p:cNvPr id="57380" name="Line 44"/>
          <p:cNvSpPr>
            <a:spLocks noChangeShapeType="1"/>
          </p:cNvSpPr>
          <p:nvPr/>
        </p:nvSpPr>
        <p:spPr bwMode="auto">
          <a:xfrm flipH="1">
            <a:off x="6781800" y="4876800"/>
            <a:ext cx="457200" cy="685800"/>
          </a:xfrm>
          <a:prstGeom prst="line">
            <a:avLst/>
          </a:prstGeom>
          <a:noFill/>
          <a:ln w="9525">
            <a:solidFill>
              <a:schemeClr val="tx1"/>
            </a:solidFill>
            <a:round/>
            <a:headEnd/>
            <a:tailEnd/>
          </a:ln>
        </p:spPr>
        <p:txBody>
          <a:bodyPr/>
          <a:lstStyle/>
          <a:p>
            <a:endParaRPr lang="ja-JP" altLang="en-US"/>
          </a:p>
        </p:txBody>
      </p:sp>
      <p:sp>
        <p:nvSpPr>
          <p:cNvPr id="57381" name="Line 45"/>
          <p:cNvSpPr>
            <a:spLocks noChangeShapeType="1"/>
          </p:cNvSpPr>
          <p:nvPr/>
        </p:nvSpPr>
        <p:spPr bwMode="auto">
          <a:xfrm flipH="1">
            <a:off x="533400" y="4876800"/>
            <a:ext cx="457200" cy="685800"/>
          </a:xfrm>
          <a:prstGeom prst="line">
            <a:avLst/>
          </a:prstGeom>
          <a:noFill/>
          <a:ln w="9525">
            <a:solidFill>
              <a:schemeClr val="tx1"/>
            </a:solidFill>
            <a:round/>
            <a:headEnd/>
            <a:tailEnd/>
          </a:ln>
        </p:spPr>
        <p:txBody>
          <a:bodyPr/>
          <a:lstStyle/>
          <a:p>
            <a:endParaRPr lang="ja-JP" altLang="en-US"/>
          </a:p>
        </p:txBody>
      </p:sp>
      <p:sp>
        <p:nvSpPr>
          <p:cNvPr id="57382" name="Oval 46"/>
          <p:cNvSpPr>
            <a:spLocks noChangeArrowheads="1"/>
          </p:cNvSpPr>
          <p:nvPr/>
        </p:nvSpPr>
        <p:spPr bwMode="auto">
          <a:xfrm>
            <a:off x="5638800" y="5257800"/>
            <a:ext cx="228600" cy="2286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57383" name="Line 47"/>
          <p:cNvSpPr>
            <a:spLocks noChangeShapeType="1"/>
          </p:cNvSpPr>
          <p:nvPr/>
        </p:nvSpPr>
        <p:spPr bwMode="auto">
          <a:xfrm flipH="1">
            <a:off x="4800600" y="5334000"/>
            <a:ext cx="914400" cy="0"/>
          </a:xfrm>
          <a:prstGeom prst="line">
            <a:avLst/>
          </a:prstGeom>
          <a:noFill/>
          <a:ln w="9525">
            <a:solidFill>
              <a:schemeClr val="tx1"/>
            </a:solidFill>
            <a:round/>
            <a:headEnd/>
            <a:tailEnd type="triangle" w="med" len="med"/>
          </a:ln>
        </p:spPr>
        <p:txBody>
          <a:bodyPr/>
          <a:lstStyle/>
          <a:p>
            <a:endParaRPr lang="ja-JP" altLang="en-US"/>
          </a:p>
        </p:txBody>
      </p:sp>
      <p:sp>
        <p:nvSpPr>
          <p:cNvPr id="57384" name="Oval 48"/>
          <p:cNvSpPr>
            <a:spLocks noChangeArrowheads="1"/>
          </p:cNvSpPr>
          <p:nvPr/>
        </p:nvSpPr>
        <p:spPr bwMode="auto">
          <a:xfrm>
            <a:off x="3200400" y="5257800"/>
            <a:ext cx="228600" cy="2286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57385" name="Line 49"/>
          <p:cNvSpPr>
            <a:spLocks noChangeShapeType="1"/>
          </p:cNvSpPr>
          <p:nvPr/>
        </p:nvSpPr>
        <p:spPr bwMode="auto">
          <a:xfrm flipH="1">
            <a:off x="2362200" y="5410200"/>
            <a:ext cx="914400" cy="0"/>
          </a:xfrm>
          <a:prstGeom prst="line">
            <a:avLst/>
          </a:prstGeom>
          <a:noFill/>
          <a:ln w="9525">
            <a:solidFill>
              <a:schemeClr val="tx1"/>
            </a:solidFill>
            <a:round/>
            <a:headEnd/>
            <a:tailEnd type="triangle" w="med" len="med"/>
          </a:ln>
        </p:spPr>
        <p:txBody>
          <a:bodyPr/>
          <a:lstStyle/>
          <a:p>
            <a:endParaRPr lang="ja-JP" altLang="en-US"/>
          </a:p>
        </p:txBody>
      </p:sp>
      <p:sp>
        <p:nvSpPr>
          <p:cNvPr id="57386" name="Line 50"/>
          <p:cNvSpPr>
            <a:spLocks noChangeShapeType="1"/>
          </p:cNvSpPr>
          <p:nvPr/>
        </p:nvSpPr>
        <p:spPr bwMode="auto">
          <a:xfrm>
            <a:off x="2133600" y="5105400"/>
            <a:ext cx="914400" cy="0"/>
          </a:xfrm>
          <a:prstGeom prst="line">
            <a:avLst/>
          </a:prstGeom>
          <a:noFill/>
          <a:ln w="9525">
            <a:solidFill>
              <a:schemeClr val="tx1"/>
            </a:solidFill>
            <a:round/>
            <a:headEnd/>
            <a:tailEnd type="triangle" w="med" len="med"/>
          </a:ln>
        </p:spPr>
        <p:txBody>
          <a:bodyPr/>
          <a:lstStyle/>
          <a:p>
            <a:endParaRPr lang="ja-JP" altLang="en-US"/>
          </a:p>
        </p:txBody>
      </p:sp>
      <p:sp>
        <p:nvSpPr>
          <p:cNvPr id="57387" name="Oval 51"/>
          <p:cNvSpPr>
            <a:spLocks noChangeArrowheads="1"/>
          </p:cNvSpPr>
          <p:nvPr/>
        </p:nvSpPr>
        <p:spPr bwMode="auto">
          <a:xfrm>
            <a:off x="1981200" y="5029200"/>
            <a:ext cx="228600" cy="2286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57388" name="Text Box 52"/>
          <p:cNvSpPr txBox="1">
            <a:spLocks noChangeArrowheads="1"/>
          </p:cNvSpPr>
          <p:nvPr/>
        </p:nvSpPr>
        <p:spPr bwMode="auto">
          <a:xfrm>
            <a:off x="3581400" y="5029200"/>
            <a:ext cx="717550" cy="457200"/>
          </a:xfrm>
          <a:prstGeom prst="rect">
            <a:avLst/>
          </a:prstGeom>
          <a:noFill/>
          <a:ln w="9525">
            <a:noFill/>
            <a:miter lim="800000"/>
            <a:headEnd/>
            <a:tailEnd/>
          </a:ln>
        </p:spPr>
        <p:txBody>
          <a:bodyPr wrap="none">
            <a:spAutoFit/>
          </a:bodyPr>
          <a:lstStyle/>
          <a:p>
            <a:r>
              <a:rPr lang="en-US" altLang="ja-JP"/>
              <a:t>3.14</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番号プレースホルダ 4"/>
          <p:cNvSpPr>
            <a:spLocks noGrp="1"/>
          </p:cNvSpPr>
          <p:nvPr>
            <p:ph type="sldNum" sz="quarter" idx="12"/>
          </p:nvPr>
        </p:nvSpPr>
        <p:spPr>
          <a:noFill/>
        </p:spPr>
        <p:txBody>
          <a:bodyPr/>
          <a:lstStyle/>
          <a:p>
            <a:fld id="{F8461EF3-ED70-4787-A18D-CF4DC80270AC}" type="slidenum">
              <a:rPr lang="en-US" altLang="ja-JP" smtClean="0"/>
              <a:pPr/>
              <a:t>55</a:t>
            </a:fld>
            <a:endParaRPr lang="en-US" altLang="ja-JP" smtClean="0"/>
          </a:p>
        </p:txBody>
      </p:sp>
      <p:sp>
        <p:nvSpPr>
          <p:cNvPr id="58371" name="AutoShape 2"/>
          <p:cNvSpPr>
            <a:spLocks noChangeArrowheads="1"/>
          </p:cNvSpPr>
          <p:nvPr/>
        </p:nvSpPr>
        <p:spPr bwMode="auto">
          <a:xfrm>
            <a:off x="3124200" y="2209800"/>
            <a:ext cx="2362200" cy="1600200"/>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58372" name="Rectangle 3"/>
          <p:cNvSpPr>
            <a:spLocks noGrp="1" noChangeArrowheads="1"/>
          </p:cNvSpPr>
          <p:nvPr>
            <p:ph type="title"/>
          </p:nvPr>
        </p:nvSpPr>
        <p:spPr/>
        <p:txBody>
          <a:bodyPr/>
          <a:lstStyle/>
          <a:p>
            <a:pPr eaLnBrk="1" hangingPunct="1"/>
            <a:r>
              <a:rPr lang="ja-JP" altLang="en-US" smtClean="0"/>
              <a:t>双方向リストのセル型の定義</a:t>
            </a:r>
          </a:p>
        </p:txBody>
      </p:sp>
      <p:sp>
        <p:nvSpPr>
          <p:cNvPr id="58373" name="Text Box 4"/>
          <p:cNvSpPr txBox="1">
            <a:spLocks noChangeArrowheads="1"/>
          </p:cNvSpPr>
          <p:nvPr/>
        </p:nvSpPr>
        <p:spPr bwMode="auto">
          <a:xfrm>
            <a:off x="1600200" y="1676400"/>
            <a:ext cx="5791200" cy="466725"/>
          </a:xfrm>
          <a:prstGeom prst="rect">
            <a:avLst/>
          </a:prstGeom>
          <a:solidFill>
            <a:srgbClr val="EAEAEA"/>
          </a:solidFill>
          <a:ln w="9525">
            <a:solidFill>
              <a:schemeClr val="tx1"/>
            </a:solidFill>
            <a:miter lim="800000"/>
            <a:headEnd/>
            <a:tailEnd/>
          </a:ln>
        </p:spPr>
        <p:txBody>
          <a:bodyPr>
            <a:spAutoFit/>
          </a:bodyPr>
          <a:lstStyle/>
          <a:p>
            <a:r>
              <a:rPr lang="en-US" altLang="ja-JP"/>
              <a:t>typedef  strcuct d_cell    D_cell;</a:t>
            </a:r>
          </a:p>
        </p:txBody>
      </p:sp>
      <p:sp>
        <p:nvSpPr>
          <p:cNvPr id="58374" name="Text Box 5"/>
          <p:cNvSpPr txBox="1">
            <a:spLocks noChangeArrowheads="1"/>
          </p:cNvSpPr>
          <p:nvPr/>
        </p:nvSpPr>
        <p:spPr bwMode="auto">
          <a:xfrm>
            <a:off x="2590800" y="3886200"/>
            <a:ext cx="1300163" cy="457200"/>
          </a:xfrm>
          <a:prstGeom prst="rect">
            <a:avLst/>
          </a:prstGeom>
          <a:noFill/>
          <a:ln w="9525">
            <a:noFill/>
            <a:miter lim="800000"/>
            <a:headEnd/>
            <a:tailEnd/>
          </a:ln>
        </p:spPr>
        <p:txBody>
          <a:bodyPr wrap="none">
            <a:spAutoFit/>
          </a:bodyPr>
          <a:lstStyle/>
          <a:p>
            <a:r>
              <a:rPr lang="en-US" altLang="ja-JP"/>
              <a:t>D_cell</a:t>
            </a:r>
            <a:r>
              <a:rPr lang="ja-JP" altLang="en-US"/>
              <a:t>型</a:t>
            </a:r>
          </a:p>
        </p:txBody>
      </p:sp>
      <p:sp>
        <p:nvSpPr>
          <p:cNvPr id="58375" name="AutoShape 6"/>
          <p:cNvSpPr>
            <a:spLocks noChangeArrowheads="1"/>
          </p:cNvSpPr>
          <p:nvPr/>
        </p:nvSpPr>
        <p:spPr bwMode="auto">
          <a:xfrm>
            <a:off x="2362200" y="4495800"/>
            <a:ext cx="1143000" cy="914400"/>
          </a:xfrm>
          <a:prstGeom prst="rightArrow">
            <a:avLst>
              <a:gd name="adj1" fmla="val 50000"/>
              <a:gd name="adj2" fmla="val 3125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58376" name="Text Box 7"/>
          <p:cNvSpPr txBox="1">
            <a:spLocks noChangeArrowheads="1"/>
          </p:cNvSpPr>
          <p:nvPr/>
        </p:nvSpPr>
        <p:spPr bwMode="auto">
          <a:xfrm>
            <a:off x="2057400" y="5943600"/>
            <a:ext cx="1757363" cy="457200"/>
          </a:xfrm>
          <a:prstGeom prst="rect">
            <a:avLst/>
          </a:prstGeom>
          <a:noFill/>
          <a:ln w="9525">
            <a:noFill/>
            <a:miter lim="800000"/>
            <a:headEnd/>
            <a:tailEnd/>
          </a:ln>
        </p:spPr>
        <p:txBody>
          <a:bodyPr wrap="none">
            <a:spAutoFit/>
          </a:bodyPr>
          <a:lstStyle/>
          <a:p>
            <a:r>
              <a:rPr lang="en-US" altLang="ja-JP"/>
              <a:t>D_cell  *  </a:t>
            </a:r>
            <a:r>
              <a:rPr lang="ja-JP" altLang="en-US"/>
              <a:t>型</a:t>
            </a:r>
          </a:p>
        </p:txBody>
      </p:sp>
      <p:cxnSp>
        <p:nvCxnSpPr>
          <p:cNvPr id="58377" name="AutoShape 8"/>
          <p:cNvCxnSpPr>
            <a:cxnSpLocks noChangeShapeType="1"/>
            <a:stCxn id="58378" idx="7"/>
          </p:cNvCxnSpPr>
          <p:nvPr/>
        </p:nvCxnSpPr>
        <p:spPr bwMode="auto">
          <a:xfrm rot="5400000" flipV="1">
            <a:off x="3790951" y="4057650"/>
            <a:ext cx="233362" cy="1785937"/>
          </a:xfrm>
          <a:prstGeom prst="curvedConnector4">
            <a:avLst>
              <a:gd name="adj1" fmla="val -112245"/>
              <a:gd name="adj2" fmla="val 83731"/>
            </a:avLst>
          </a:prstGeom>
          <a:noFill/>
          <a:ln w="38100">
            <a:solidFill>
              <a:srgbClr val="008000"/>
            </a:solidFill>
            <a:round/>
            <a:headEnd/>
            <a:tailEnd type="triangle" w="med" len="med"/>
          </a:ln>
        </p:spPr>
      </p:cxnSp>
      <p:sp>
        <p:nvSpPr>
          <p:cNvPr id="58378" name="Oval 9"/>
          <p:cNvSpPr>
            <a:spLocks noChangeArrowheads="1"/>
          </p:cNvSpPr>
          <p:nvPr/>
        </p:nvSpPr>
        <p:spPr bwMode="auto">
          <a:xfrm>
            <a:off x="2819400" y="4800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58379" name="AutoShape 10"/>
          <p:cNvSpPr>
            <a:spLocks noChangeArrowheads="1"/>
          </p:cNvSpPr>
          <p:nvPr/>
        </p:nvSpPr>
        <p:spPr bwMode="auto">
          <a:xfrm>
            <a:off x="4800600" y="2286000"/>
            <a:ext cx="533400" cy="533400"/>
          </a:xfrm>
          <a:prstGeom prst="rightArrow">
            <a:avLst>
              <a:gd name="adj1" fmla="val 50000"/>
              <a:gd name="adj2" fmla="val 2500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58380" name="Oval 11"/>
          <p:cNvSpPr>
            <a:spLocks noChangeArrowheads="1"/>
          </p:cNvSpPr>
          <p:nvPr/>
        </p:nvSpPr>
        <p:spPr bwMode="auto">
          <a:xfrm>
            <a:off x="4038600" y="2209800"/>
            <a:ext cx="609600" cy="685800"/>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sp>
        <p:nvSpPr>
          <p:cNvPr id="58381" name="Text Box 12"/>
          <p:cNvSpPr txBox="1">
            <a:spLocks noChangeArrowheads="1"/>
          </p:cNvSpPr>
          <p:nvPr/>
        </p:nvSpPr>
        <p:spPr bwMode="auto">
          <a:xfrm>
            <a:off x="4038600" y="2971800"/>
            <a:ext cx="690563" cy="457200"/>
          </a:xfrm>
          <a:prstGeom prst="rect">
            <a:avLst/>
          </a:prstGeom>
          <a:noFill/>
          <a:ln w="9525">
            <a:noFill/>
            <a:miter lim="800000"/>
            <a:headEnd/>
            <a:tailEnd/>
          </a:ln>
        </p:spPr>
        <p:txBody>
          <a:bodyPr wrap="none">
            <a:spAutoFit/>
          </a:bodyPr>
          <a:lstStyle/>
          <a:p>
            <a:r>
              <a:rPr lang="en-US" altLang="ja-JP">
                <a:solidFill>
                  <a:srgbClr val="333399"/>
                </a:solidFill>
              </a:rPr>
              <a:t>data</a:t>
            </a:r>
          </a:p>
        </p:txBody>
      </p:sp>
      <p:sp>
        <p:nvSpPr>
          <p:cNvPr id="58382" name="Text Box 13"/>
          <p:cNvSpPr txBox="1">
            <a:spLocks noChangeArrowheads="1"/>
          </p:cNvSpPr>
          <p:nvPr/>
        </p:nvSpPr>
        <p:spPr bwMode="auto">
          <a:xfrm>
            <a:off x="4800600" y="2971800"/>
            <a:ext cx="708025" cy="457200"/>
          </a:xfrm>
          <a:prstGeom prst="rect">
            <a:avLst/>
          </a:prstGeom>
          <a:noFill/>
          <a:ln w="9525">
            <a:noFill/>
            <a:miter lim="800000"/>
            <a:headEnd/>
            <a:tailEnd/>
          </a:ln>
        </p:spPr>
        <p:txBody>
          <a:bodyPr wrap="none">
            <a:spAutoFit/>
          </a:bodyPr>
          <a:lstStyle/>
          <a:p>
            <a:r>
              <a:rPr lang="en-US" altLang="ja-JP">
                <a:solidFill>
                  <a:srgbClr val="008000"/>
                </a:solidFill>
              </a:rPr>
              <a:t>next</a:t>
            </a:r>
          </a:p>
        </p:txBody>
      </p:sp>
      <p:sp>
        <p:nvSpPr>
          <p:cNvPr id="58383" name="Text Box 14"/>
          <p:cNvSpPr txBox="1">
            <a:spLocks noChangeArrowheads="1"/>
          </p:cNvSpPr>
          <p:nvPr/>
        </p:nvSpPr>
        <p:spPr bwMode="auto">
          <a:xfrm>
            <a:off x="3276600" y="2971800"/>
            <a:ext cx="725488" cy="457200"/>
          </a:xfrm>
          <a:prstGeom prst="rect">
            <a:avLst/>
          </a:prstGeom>
          <a:noFill/>
          <a:ln w="9525">
            <a:noFill/>
            <a:miter lim="800000"/>
            <a:headEnd/>
            <a:tailEnd/>
          </a:ln>
        </p:spPr>
        <p:txBody>
          <a:bodyPr wrap="none">
            <a:spAutoFit/>
          </a:bodyPr>
          <a:lstStyle/>
          <a:p>
            <a:r>
              <a:rPr lang="en-US" altLang="ja-JP">
                <a:solidFill>
                  <a:srgbClr val="FF00FF"/>
                </a:solidFill>
              </a:rPr>
              <a:t>prev</a:t>
            </a:r>
          </a:p>
        </p:txBody>
      </p:sp>
      <p:sp>
        <p:nvSpPr>
          <p:cNvPr id="58384" name="AutoShape 15"/>
          <p:cNvSpPr>
            <a:spLocks noChangeArrowheads="1"/>
          </p:cNvSpPr>
          <p:nvPr/>
        </p:nvSpPr>
        <p:spPr bwMode="auto">
          <a:xfrm flipH="1">
            <a:off x="3352800" y="2286000"/>
            <a:ext cx="457200" cy="609600"/>
          </a:xfrm>
          <a:prstGeom prst="rightArrow">
            <a:avLst>
              <a:gd name="adj1" fmla="val 50000"/>
              <a:gd name="adj2" fmla="val 25000"/>
            </a:avLst>
          </a:prstGeom>
          <a:noFill/>
          <a:ln w="9525">
            <a:solidFill>
              <a:srgbClr val="FF00FF"/>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FF00FF"/>
            </a:extrusionClr>
          </a:sp3d>
        </p:spPr>
        <p:txBody>
          <a:bodyPr wrap="none" anchor="ctr">
            <a:flatTx/>
          </a:bodyPr>
          <a:lstStyle/>
          <a:p>
            <a:endParaRPr lang="ja-JP" altLang="en-US"/>
          </a:p>
        </p:txBody>
      </p:sp>
      <p:sp>
        <p:nvSpPr>
          <p:cNvPr id="58385" name="AutoShape 16"/>
          <p:cNvSpPr>
            <a:spLocks noChangeArrowheads="1"/>
          </p:cNvSpPr>
          <p:nvPr/>
        </p:nvSpPr>
        <p:spPr bwMode="auto">
          <a:xfrm>
            <a:off x="4648200" y="4419600"/>
            <a:ext cx="2362200" cy="1600200"/>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58386" name="AutoShape 17"/>
          <p:cNvSpPr>
            <a:spLocks noChangeArrowheads="1"/>
          </p:cNvSpPr>
          <p:nvPr/>
        </p:nvSpPr>
        <p:spPr bwMode="auto">
          <a:xfrm>
            <a:off x="6324600" y="4495800"/>
            <a:ext cx="533400" cy="533400"/>
          </a:xfrm>
          <a:prstGeom prst="rightArrow">
            <a:avLst>
              <a:gd name="adj1" fmla="val 50000"/>
              <a:gd name="adj2" fmla="val 25000"/>
            </a:avLst>
          </a:prstGeom>
          <a:solidFill>
            <a:schemeClr val="hlink"/>
          </a:solidFill>
          <a:ln w="9525">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58387" name="Oval 18"/>
          <p:cNvSpPr>
            <a:spLocks noChangeArrowheads="1"/>
          </p:cNvSpPr>
          <p:nvPr/>
        </p:nvSpPr>
        <p:spPr bwMode="auto">
          <a:xfrm>
            <a:off x="5562600" y="4419600"/>
            <a:ext cx="609600" cy="685800"/>
          </a:xfrm>
          <a:prstGeom prst="ellipse">
            <a:avLst/>
          </a:prstGeom>
          <a:solidFill>
            <a:schemeClr val="hlink"/>
          </a:solidFill>
          <a:ln w="9525">
            <a:round/>
            <a:headEnd/>
            <a:tailEnd/>
          </a:ln>
          <a:scene3d>
            <a:camera prst="legacyObliqueTopRight">
              <a:rot lat="17099995" lon="0" rev="0"/>
            </a:camera>
            <a:lightRig rig="legacyFlat3" dir="b"/>
          </a:scene3d>
          <a:sp3d extrusionH="430200"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58388" name="Text Box 19"/>
          <p:cNvSpPr txBox="1">
            <a:spLocks noChangeArrowheads="1"/>
          </p:cNvSpPr>
          <p:nvPr/>
        </p:nvSpPr>
        <p:spPr bwMode="auto">
          <a:xfrm>
            <a:off x="5562600" y="5181600"/>
            <a:ext cx="690563" cy="457200"/>
          </a:xfrm>
          <a:prstGeom prst="rect">
            <a:avLst/>
          </a:prstGeom>
          <a:noFill/>
          <a:ln w="9525">
            <a:noFill/>
            <a:miter lim="800000"/>
            <a:headEnd/>
            <a:tailEnd/>
          </a:ln>
        </p:spPr>
        <p:txBody>
          <a:bodyPr wrap="none">
            <a:spAutoFit/>
          </a:bodyPr>
          <a:lstStyle/>
          <a:p>
            <a:r>
              <a:rPr lang="en-US" altLang="ja-JP">
                <a:solidFill>
                  <a:srgbClr val="333399"/>
                </a:solidFill>
              </a:rPr>
              <a:t>data</a:t>
            </a:r>
          </a:p>
        </p:txBody>
      </p:sp>
      <p:sp>
        <p:nvSpPr>
          <p:cNvPr id="58389" name="Text Box 20"/>
          <p:cNvSpPr txBox="1">
            <a:spLocks noChangeArrowheads="1"/>
          </p:cNvSpPr>
          <p:nvPr/>
        </p:nvSpPr>
        <p:spPr bwMode="auto">
          <a:xfrm>
            <a:off x="6324600" y="5181600"/>
            <a:ext cx="708025" cy="457200"/>
          </a:xfrm>
          <a:prstGeom prst="rect">
            <a:avLst/>
          </a:prstGeom>
          <a:noFill/>
          <a:ln w="9525">
            <a:noFill/>
            <a:miter lim="800000"/>
            <a:headEnd/>
            <a:tailEnd/>
          </a:ln>
        </p:spPr>
        <p:txBody>
          <a:bodyPr wrap="none">
            <a:spAutoFit/>
          </a:bodyPr>
          <a:lstStyle/>
          <a:p>
            <a:r>
              <a:rPr lang="en-US" altLang="ja-JP">
                <a:solidFill>
                  <a:srgbClr val="008000"/>
                </a:solidFill>
              </a:rPr>
              <a:t>next</a:t>
            </a:r>
          </a:p>
        </p:txBody>
      </p:sp>
      <p:sp>
        <p:nvSpPr>
          <p:cNvPr id="58390" name="Text Box 21"/>
          <p:cNvSpPr txBox="1">
            <a:spLocks noChangeArrowheads="1"/>
          </p:cNvSpPr>
          <p:nvPr/>
        </p:nvSpPr>
        <p:spPr bwMode="auto">
          <a:xfrm>
            <a:off x="4800600" y="5181600"/>
            <a:ext cx="725488" cy="457200"/>
          </a:xfrm>
          <a:prstGeom prst="rect">
            <a:avLst/>
          </a:prstGeom>
          <a:noFill/>
          <a:ln w="9525">
            <a:noFill/>
            <a:miter lim="800000"/>
            <a:headEnd/>
            <a:tailEnd/>
          </a:ln>
        </p:spPr>
        <p:txBody>
          <a:bodyPr wrap="none">
            <a:spAutoFit/>
          </a:bodyPr>
          <a:lstStyle/>
          <a:p>
            <a:r>
              <a:rPr lang="en-US" altLang="ja-JP">
                <a:solidFill>
                  <a:srgbClr val="FF00FF"/>
                </a:solidFill>
              </a:rPr>
              <a:t>prev</a:t>
            </a:r>
          </a:p>
        </p:txBody>
      </p:sp>
      <p:sp>
        <p:nvSpPr>
          <p:cNvPr id="58391" name="AutoShape 22"/>
          <p:cNvSpPr>
            <a:spLocks noChangeArrowheads="1"/>
          </p:cNvSpPr>
          <p:nvPr/>
        </p:nvSpPr>
        <p:spPr bwMode="auto">
          <a:xfrm flipH="1">
            <a:off x="4876800" y="4495800"/>
            <a:ext cx="457200" cy="609600"/>
          </a:xfrm>
          <a:prstGeom prst="rightArrow">
            <a:avLst>
              <a:gd name="adj1" fmla="val 50000"/>
              <a:gd name="adj2" fmla="val 25000"/>
            </a:avLst>
          </a:prstGeom>
          <a:solidFill>
            <a:schemeClr val="hlink"/>
          </a:solidFill>
          <a:ln w="9525">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chemeClr val="hlink"/>
            </a:extrusionClr>
          </a:sp3d>
        </p:spPr>
        <p:txBody>
          <a:bodyPr wrap="none" anchor="ctr">
            <a:flatTx/>
          </a:bodyPr>
          <a:lstStyle/>
          <a:p>
            <a:endParaRPr lang="ja-JP" alt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スライド番号プレースホルダ 4"/>
          <p:cNvSpPr>
            <a:spLocks noGrp="1"/>
          </p:cNvSpPr>
          <p:nvPr>
            <p:ph type="sldNum" sz="quarter" idx="12"/>
          </p:nvPr>
        </p:nvSpPr>
        <p:spPr>
          <a:noFill/>
        </p:spPr>
        <p:txBody>
          <a:bodyPr/>
          <a:lstStyle/>
          <a:p>
            <a:fld id="{A3920B03-6270-4D20-8307-1F2DA32AF4E5}" type="slidenum">
              <a:rPr lang="en-US" altLang="ja-JP" smtClean="0"/>
              <a:pPr/>
              <a:t>56</a:t>
            </a:fld>
            <a:endParaRPr lang="en-US" altLang="ja-JP" smtClean="0"/>
          </a:p>
        </p:txBody>
      </p:sp>
      <p:sp>
        <p:nvSpPr>
          <p:cNvPr id="59395" name="Rectangle 2"/>
          <p:cNvSpPr>
            <a:spLocks noGrp="1" noChangeArrowheads="1"/>
          </p:cNvSpPr>
          <p:nvPr>
            <p:ph type="title"/>
          </p:nvPr>
        </p:nvSpPr>
        <p:spPr>
          <a:xfrm>
            <a:off x="609600" y="228600"/>
            <a:ext cx="7772400" cy="1143000"/>
          </a:xfrm>
        </p:spPr>
        <p:txBody>
          <a:bodyPr/>
          <a:lstStyle/>
          <a:p>
            <a:pPr eaLnBrk="1" hangingPunct="1"/>
            <a:r>
              <a:rPr lang="ja-JP" altLang="en-US" smtClean="0"/>
              <a:t>双方向リストによるデク</a:t>
            </a:r>
          </a:p>
        </p:txBody>
      </p:sp>
      <p:grpSp>
        <p:nvGrpSpPr>
          <p:cNvPr id="59396" name="Group 3"/>
          <p:cNvGrpSpPr>
            <a:grpSpLocks/>
          </p:cNvGrpSpPr>
          <p:nvPr/>
        </p:nvGrpSpPr>
        <p:grpSpPr bwMode="auto">
          <a:xfrm>
            <a:off x="3733800" y="2514600"/>
            <a:ext cx="1447800" cy="381000"/>
            <a:chOff x="1872" y="2928"/>
            <a:chExt cx="1728" cy="432"/>
          </a:xfrm>
        </p:grpSpPr>
        <p:sp>
          <p:nvSpPr>
            <p:cNvPr id="59421" name="Rectangle 4"/>
            <p:cNvSpPr>
              <a:spLocks noChangeArrowheads="1"/>
            </p:cNvSpPr>
            <p:nvPr/>
          </p:nvSpPr>
          <p:spPr bwMode="auto">
            <a:xfrm>
              <a:off x="2352" y="2928"/>
              <a:ext cx="768" cy="432"/>
            </a:xfrm>
            <a:prstGeom prst="rect">
              <a:avLst/>
            </a:prstGeom>
            <a:noFill/>
            <a:ln w="9525">
              <a:solidFill>
                <a:schemeClr val="tx1"/>
              </a:solidFill>
              <a:miter lim="800000"/>
              <a:headEnd/>
              <a:tailEnd/>
            </a:ln>
          </p:spPr>
          <p:txBody>
            <a:bodyPr wrap="none" anchor="ctr"/>
            <a:lstStyle/>
            <a:p>
              <a:endParaRPr lang="ja-JP" altLang="en-US"/>
            </a:p>
          </p:txBody>
        </p:sp>
        <p:sp>
          <p:nvSpPr>
            <p:cNvPr id="59422" name="Rectangle 5"/>
            <p:cNvSpPr>
              <a:spLocks noChangeArrowheads="1"/>
            </p:cNvSpPr>
            <p:nvPr/>
          </p:nvSpPr>
          <p:spPr bwMode="auto">
            <a:xfrm>
              <a:off x="3120" y="2928"/>
              <a:ext cx="480" cy="432"/>
            </a:xfrm>
            <a:prstGeom prst="rect">
              <a:avLst/>
            </a:prstGeom>
            <a:noFill/>
            <a:ln w="9525">
              <a:solidFill>
                <a:schemeClr val="tx1"/>
              </a:solidFill>
              <a:miter lim="800000"/>
              <a:headEnd/>
              <a:tailEnd/>
            </a:ln>
          </p:spPr>
          <p:txBody>
            <a:bodyPr wrap="none" anchor="ctr"/>
            <a:lstStyle/>
            <a:p>
              <a:endParaRPr lang="ja-JP" altLang="en-US"/>
            </a:p>
          </p:txBody>
        </p:sp>
        <p:sp>
          <p:nvSpPr>
            <p:cNvPr id="59423" name="Rectangle 6"/>
            <p:cNvSpPr>
              <a:spLocks noChangeArrowheads="1"/>
            </p:cNvSpPr>
            <p:nvPr/>
          </p:nvSpPr>
          <p:spPr bwMode="auto">
            <a:xfrm>
              <a:off x="1872" y="2928"/>
              <a:ext cx="480" cy="432"/>
            </a:xfrm>
            <a:prstGeom prst="rect">
              <a:avLst/>
            </a:prstGeom>
            <a:noFill/>
            <a:ln w="9525">
              <a:solidFill>
                <a:schemeClr val="tx1"/>
              </a:solidFill>
              <a:miter lim="800000"/>
              <a:headEnd/>
              <a:tailEnd/>
            </a:ln>
          </p:spPr>
          <p:txBody>
            <a:bodyPr wrap="none" anchor="ctr"/>
            <a:lstStyle/>
            <a:p>
              <a:endParaRPr lang="ja-JP" altLang="en-US"/>
            </a:p>
          </p:txBody>
        </p:sp>
      </p:grpSp>
      <p:grpSp>
        <p:nvGrpSpPr>
          <p:cNvPr id="59397" name="Group 7"/>
          <p:cNvGrpSpPr>
            <a:grpSpLocks/>
          </p:cNvGrpSpPr>
          <p:nvPr/>
        </p:nvGrpSpPr>
        <p:grpSpPr bwMode="auto">
          <a:xfrm>
            <a:off x="5867400" y="2514600"/>
            <a:ext cx="1447800" cy="381000"/>
            <a:chOff x="1872" y="2928"/>
            <a:chExt cx="1728" cy="432"/>
          </a:xfrm>
        </p:grpSpPr>
        <p:sp>
          <p:nvSpPr>
            <p:cNvPr id="59418" name="Rectangle 8"/>
            <p:cNvSpPr>
              <a:spLocks noChangeArrowheads="1"/>
            </p:cNvSpPr>
            <p:nvPr/>
          </p:nvSpPr>
          <p:spPr bwMode="auto">
            <a:xfrm>
              <a:off x="2352" y="2928"/>
              <a:ext cx="768" cy="432"/>
            </a:xfrm>
            <a:prstGeom prst="rect">
              <a:avLst/>
            </a:prstGeom>
            <a:noFill/>
            <a:ln w="9525">
              <a:solidFill>
                <a:schemeClr val="tx1"/>
              </a:solidFill>
              <a:miter lim="800000"/>
              <a:headEnd/>
              <a:tailEnd/>
            </a:ln>
          </p:spPr>
          <p:txBody>
            <a:bodyPr wrap="none" anchor="ctr"/>
            <a:lstStyle/>
            <a:p>
              <a:endParaRPr lang="ja-JP" altLang="en-US"/>
            </a:p>
          </p:txBody>
        </p:sp>
        <p:sp>
          <p:nvSpPr>
            <p:cNvPr id="59419" name="Rectangle 9"/>
            <p:cNvSpPr>
              <a:spLocks noChangeArrowheads="1"/>
            </p:cNvSpPr>
            <p:nvPr/>
          </p:nvSpPr>
          <p:spPr bwMode="auto">
            <a:xfrm>
              <a:off x="3120" y="2928"/>
              <a:ext cx="480" cy="432"/>
            </a:xfrm>
            <a:prstGeom prst="rect">
              <a:avLst/>
            </a:prstGeom>
            <a:noFill/>
            <a:ln w="9525">
              <a:solidFill>
                <a:schemeClr val="tx1"/>
              </a:solidFill>
              <a:miter lim="800000"/>
              <a:headEnd/>
              <a:tailEnd/>
            </a:ln>
          </p:spPr>
          <p:txBody>
            <a:bodyPr wrap="none" anchor="ctr"/>
            <a:lstStyle/>
            <a:p>
              <a:endParaRPr lang="ja-JP" altLang="en-US"/>
            </a:p>
          </p:txBody>
        </p:sp>
        <p:sp>
          <p:nvSpPr>
            <p:cNvPr id="59420" name="Rectangle 10"/>
            <p:cNvSpPr>
              <a:spLocks noChangeArrowheads="1"/>
            </p:cNvSpPr>
            <p:nvPr/>
          </p:nvSpPr>
          <p:spPr bwMode="auto">
            <a:xfrm>
              <a:off x="1872" y="2928"/>
              <a:ext cx="480" cy="432"/>
            </a:xfrm>
            <a:prstGeom prst="rect">
              <a:avLst/>
            </a:prstGeom>
            <a:noFill/>
            <a:ln w="9525">
              <a:solidFill>
                <a:schemeClr val="tx1"/>
              </a:solidFill>
              <a:miter lim="800000"/>
              <a:headEnd/>
              <a:tailEnd/>
            </a:ln>
          </p:spPr>
          <p:txBody>
            <a:bodyPr wrap="none" anchor="ctr"/>
            <a:lstStyle/>
            <a:p>
              <a:endParaRPr lang="ja-JP" altLang="en-US"/>
            </a:p>
          </p:txBody>
        </p:sp>
      </p:grpSp>
      <p:grpSp>
        <p:nvGrpSpPr>
          <p:cNvPr id="59398" name="Group 11"/>
          <p:cNvGrpSpPr>
            <a:grpSpLocks/>
          </p:cNvGrpSpPr>
          <p:nvPr/>
        </p:nvGrpSpPr>
        <p:grpSpPr bwMode="auto">
          <a:xfrm>
            <a:off x="1828800" y="2514600"/>
            <a:ext cx="1447800" cy="381000"/>
            <a:chOff x="1872" y="2928"/>
            <a:chExt cx="1728" cy="432"/>
          </a:xfrm>
        </p:grpSpPr>
        <p:sp>
          <p:nvSpPr>
            <p:cNvPr id="59415" name="Rectangle 12"/>
            <p:cNvSpPr>
              <a:spLocks noChangeArrowheads="1"/>
            </p:cNvSpPr>
            <p:nvPr/>
          </p:nvSpPr>
          <p:spPr bwMode="auto">
            <a:xfrm>
              <a:off x="2352" y="2928"/>
              <a:ext cx="768" cy="432"/>
            </a:xfrm>
            <a:prstGeom prst="rect">
              <a:avLst/>
            </a:prstGeom>
            <a:noFill/>
            <a:ln w="9525">
              <a:solidFill>
                <a:schemeClr val="tx1"/>
              </a:solidFill>
              <a:miter lim="800000"/>
              <a:headEnd/>
              <a:tailEnd/>
            </a:ln>
          </p:spPr>
          <p:txBody>
            <a:bodyPr wrap="none" anchor="ctr"/>
            <a:lstStyle/>
            <a:p>
              <a:endParaRPr lang="ja-JP" altLang="en-US"/>
            </a:p>
          </p:txBody>
        </p:sp>
        <p:sp>
          <p:nvSpPr>
            <p:cNvPr id="59416" name="Rectangle 13"/>
            <p:cNvSpPr>
              <a:spLocks noChangeArrowheads="1"/>
            </p:cNvSpPr>
            <p:nvPr/>
          </p:nvSpPr>
          <p:spPr bwMode="auto">
            <a:xfrm>
              <a:off x="3120" y="2928"/>
              <a:ext cx="480" cy="432"/>
            </a:xfrm>
            <a:prstGeom prst="rect">
              <a:avLst/>
            </a:prstGeom>
            <a:noFill/>
            <a:ln w="9525">
              <a:solidFill>
                <a:schemeClr val="tx1"/>
              </a:solidFill>
              <a:miter lim="800000"/>
              <a:headEnd/>
              <a:tailEnd/>
            </a:ln>
          </p:spPr>
          <p:txBody>
            <a:bodyPr wrap="none" anchor="ctr"/>
            <a:lstStyle/>
            <a:p>
              <a:endParaRPr lang="ja-JP" altLang="en-US"/>
            </a:p>
          </p:txBody>
        </p:sp>
        <p:sp>
          <p:nvSpPr>
            <p:cNvPr id="59417" name="Rectangle 14"/>
            <p:cNvSpPr>
              <a:spLocks noChangeArrowheads="1"/>
            </p:cNvSpPr>
            <p:nvPr/>
          </p:nvSpPr>
          <p:spPr bwMode="auto">
            <a:xfrm>
              <a:off x="1872" y="2928"/>
              <a:ext cx="480" cy="432"/>
            </a:xfrm>
            <a:prstGeom prst="rect">
              <a:avLst/>
            </a:prstGeom>
            <a:noFill/>
            <a:ln w="9525">
              <a:solidFill>
                <a:schemeClr val="tx1"/>
              </a:solidFill>
              <a:miter lim="800000"/>
              <a:headEnd/>
              <a:tailEnd/>
            </a:ln>
          </p:spPr>
          <p:txBody>
            <a:bodyPr wrap="none" anchor="ctr"/>
            <a:lstStyle/>
            <a:p>
              <a:endParaRPr lang="ja-JP" altLang="en-US"/>
            </a:p>
          </p:txBody>
        </p:sp>
      </p:grpSp>
      <p:sp>
        <p:nvSpPr>
          <p:cNvPr id="59399" name="Rectangle 15"/>
          <p:cNvSpPr>
            <a:spLocks noChangeArrowheads="1"/>
          </p:cNvSpPr>
          <p:nvPr/>
        </p:nvSpPr>
        <p:spPr bwMode="auto">
          <a:xfrm>
            <a:off x="1143000" y="25146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59400" name="Rectangle 16"/>
          <p:cNvSpPr>
            <a:spLocks noChangeArrowheads="1"/>
          </p:cNvSpPr>
          <p:nvPr/>
        </p:nvSpPr>
        <p:spPr bwMode="auto">
          <a:xfrm>
            <a:off x="7696200" y="25146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59401" name="Oval 17"/>
          <p:cNvSpPr>
            <a:spLocks noChangeArrowheads="1"/>
          </p:cNvSpPr>
          <p:nvPr/>
        </p:nvSpPr>
        <p:spPr bwMode="auto">
          <a:xfrm>
            <a:off x="2971800" y="25146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59402" name="Oval 18"/>
          <p:cNvSpPr>
            <a:spLocks noChangeArrowheads="1"/>
          </p:cNvSpPr>
          <p:nvPr/>
        </p:nvSpPr>
        <p:spPr bwMode="auto">
          <a:xfrm>
            <a:off x="3810000" y="2743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59403" name="Oval 19"/>
          <p:cNvSpPr>
            <a:spLocks noChangeArrowheads="1"/>
          </p:cNvSpPr>
          <p:nvPr/>
        </p:nvSpPr>
        <p:spPr bwMode="auto">
          <a:xfrm>
            <a:off x="4876800" y="25146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59404" name="Oval 20"/>
          <p:cNvSpPr>
            <a:spLocks noChangeArrowheads="1"/>
          </p:cNvSpPr>
          <p:nvPr/>
        </p:nvSpPr>
        <p:spPr bwMode="auto">
          <a:xfrm>
            <a:off x="6019800" y="2743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59405" name="Oval 21"/>
          <p:cNvSpPr>
            <a:spLocks noChangeArrowheads="1"/>
          </p:cNvSpPr>
          <p:nvPr/>
        </p:nvSpPr>
        <p:spPr bwMode="auto">
          <a:xfrm>
            <a:off x="1219200" y="2667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59406" name="Oval 22"/>
          <p:cNvSpPr>
            <a:spLocks noChangeArrowheads="1"/>
          </p:cNvSpPr>
          <p:nvPr/>
        </p:nvSpPr>
        <p:spPr bwMode="auto">
          <a:xfrm>
            <a:off x="7848600" y="2667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59407" name="Line 23"/>
          <p:cNvSpPr>
            <a:spLocks noChangeShapeType="1"/>
          </p:cNvSpPr>
          <p:nvPr/>
        </p:nvSpPr>
        <p:spPr bwMode="auto">
          <a:xfrm>
            <a:off x="1295400" y="2743200"/>
            <a:ext cx="457200" cy="0"/>
          </a:xfrm>
          <a:prstGeom prst="line">
            <a:avLst/>
          </a:prstGeom>
          <a:noFill/>
          <a:ln w="9525">
            <a:solidFill>
              <a:schemeClr val="tx1"/>
            </a:solidFill>
            <a:round/>
            <a:headEnd/>
            <a:tailEnd type="triangle" w="med" len="med"/>
          </a:ln>
        </p:spPr>
        <p:txBody>
          <a:bodyPr/>
          <a:lstStyle/>
          <a:p>
            <a:endParaRPr lang="ja-JP" altLang="en-US"/>
          </a:p>
        </p:txBody>
      </p:sp>
      <p:sp>
        <p:nvSpPr>
          <p:cNvPr id="59408" name="Line 24"/>
          <p:cNvSpPr>
            <a:spLocks noChangeShapeType="1"/>
          </p:cNvSpPr>
          <p:nvPr/>
        </p:nvSpPr>
        <p:spPr bwMode="auto">
          <a:xfrm>
            <a:off x="3124200" y="2590800"/>
            <a:ext cx="609600" cy="0"/>
          </a:xfrm>
          <a:prstGeom prst="line">
            <a:avLst/>
          </a:prstGeom>
          <a:noFill/>
          <a:ln w="9525">
            <a:solidFill>
              <a:schemeClr val="tx1"/>
            </a:solidFill>
            <a:round/>
            <a:headEnd/>
            <a:tailEnd type="triangle" w="med" len="med"/>
          </a:ln>
        </p:spPr>
        <p:txBody>
          <a:bodyPr/>
          <a:lstStyle/>
          <a:p>
            <a:endParaRPr lang="ja-JP" altLang="en-US"/>
          </a:p>
        </p:txBody>
      </p:sp>
      <p:sp>
        <p:nvSpPr>
          <p:cNvPr id="59409" name="Line 25"/>
          <p:cNvSpPr>
            <a:spLocks noChangeShapeType="1"/>
          </p:cNvSpPr>
          <p:nvPr/>
        </p:nvSpPr>
        <p:spPr bwMode="auto">
          <a:xfrm>
            <a:off x="5029200" y="2590800"/>
            <a:ext cx="838200" cy="0"/>
          </a:xfrm>
          <a:prstGeom prst="line">
            <a:avLst/>
          </a:prstGeom>
          <a:noFill/>
          <a:ln w="9525">
            <a:solidFill>
              <a:schemeClr val="tx1"/>
            </a:solidFill>
            <a:round/>
            <a:headEnd/>
            <a:tailEnd type="triangle" w="med" len="med"/>
          </a:ln>
        </p:spPr>
        <p:txBody>
          <a:bodyPr/>
          <a:lstStyle/>
          <a:p>
            <a:endParaRPr lang="ja-JP" altLang="en-US"/>
          </a:p>
        </p:txBody>
      </p:sp>
      <p:sp>
        <p:nvSpPr>
          <p:cNvPr id="59410" name="Line 26"/>
          <p:cNvSpPr>
            <a:spLocks noChangeShapeType="1"/>
          </p:cNvSpPr>
          <p:nvPr/>
        </p:nvSpPr>
        <p:spPr bwMode="auto">
          <a:xfrm flipH="1">
            <a:off x="1828800" y="2514600"/>
            <a:ext cx="381000" cy="381000"/>
          </a:xfrm>
          <a:prstGeom prst="line">
            <a:avLst/>
          </a:prstGeom>
          <a:noFill/>
          <a:ln w="9525">
            <a:solidFill>
              <a:schemeClr val="tx1"/>
            </a:solidFill>
            <a:round/>
            <a:headEnd/>
            <a:tailEnd/>
          </a:ln>
        </p:spPr>
        <p:txBody>
          <a:bodyPr/>
          <a:lstStyle/>
          <a:p>
            <a:endParaRPr lang="ja-JP" altLang="en-US"/>
          </a:p>
        </p:txBody>
      </p:sp>
      <p:sp>
        <p:nvSpPr>
          <p:cNvPr id="59411" name="Line 27"/>
          <p:cNvSpPr>
            <a:spLocks noChangeShapeType="1"/>
          </p:cNvSpPr>
          <p:nvPr/>
        </p:nvSpPr>
        <p:spPr bwMode="auto">
          <a:xfrm flipH="1">
            <a:off x="3276600" y="2819400"/>
            <a:ext cx="609600" cy="0"/>
          </a:xfrm>
          <a:prstGeom prst="line">
            <a:avLst/>
          </a:prstGeom>
          <a:noFill/>
          <a:ln w="9525">
            <a:solidFill>
              <a:schemeClr val="tx1"/>
            </a:solidFill>
            <a:round/>
            <a:headEnd/>
            <a:tailEnd type="triangle" w="med" len="med"/>
          </a:ln>
        </p:spPr>
        <p:txBody>
          <a:bodyPr/>
          <a:lstStyle/>
          <a:p>
            <a:endParaRPr lang="ja-JP" altLang="en-US"/>
          </a:p>
        </p:txBody>
      </p:sp>
      <p:sp>
        <p:nvSpPr>
          <p:cNvPr id="59412" name="Line 28"/>
          <p:cNvSpPr>
            <a:spLocks noChangeShapeType="1"/>
          </p:cNvSpPr>
          <p:nvPr/>
        </p:nvSpPr>
        <p:spPr bwMode="auto">
          <a:xfrm flipH="1">
            <a:off x="5181600" y="2819400"/>
            <a:ext cx="914400" cy="0"/>
          </a:xfrm>
          <a:prstGeom prst="line">
            <a:avLst/>
          </a:prstGeom>
          <a:noFill/>
          <a:ln w="9525">
            <a:solidFill>
              <a:schemeClr val="tx1"/>
            </a:solidFill>
            <a:round/>
            <a:headEnd/>
            <a:tailEnd type="triangle" w="med" len="med"/>
          </a:ln>
        </p:spPr>
        <p:txBody>
          <a:bodyPr/>
          <a:lstStyle/>
          <a:p>
            <a:endParaRPr lang="ja-JP" altLang="en-US"/>
          </a:p>
        </p:txBody>
      </p:sp>
      <p:sp>
        <p:nvSpPr>
          <p:cNvPr id="59413" name="Line 29"/>
          <p:cNvSpPr>
            <a:spLocks noChangeShapeType="1"/>
          </p:cNvSpPr>
          <p:nvPr/>
        </p:nvSpPr>
        <p:spPr bwMode="auto">
          <a:xfrm flipH="1">
            <a:off x="7315200" y="2743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59414" name="Line 30"/>
          <p:cNvSpPr>
            <a:spLocks noChangeShapeType="1"/>
          </p:cNvSpPr>
          <p:nvPr/>
        </p:nvSpPr>
        <p:spPr bwMode="auto">
          <a:xfrm flipH="1">
            <a:off x="6934200" y="2514600"/>
            <a:ext cx="381000" cy="381000"/>
          </a:xfrm>
          <a:prstGeom prst="line">
            <a:avLst/>
          </a:prstGeom>
          <a:noFill/>
          <a:ln w="9525">
            <a:solidFill>
              <a:schemeClr val="tx1"/>
            </a:solidFill>
            <a:round/>
            <a:headEnd/>
            <a:tailEnd/>
          </a:ln>
        </p:spPr>
        <p:txBody>
          <a:bodyPr/>
          <a:lstStyle/>
          <a:p>
            <a:endParaRPr lang="ja-JP" alt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スライド番号プレースホルダ 4"/>
          <p:cNvSpPr>
            <a:spLocks noGrp="1"/>
          </p:cNvSpPr>
          <p:nvPr>
            <p:ph type="sldNum" sz="quarter" idx="12"/>
          </p:nvPr>
        </p:nvSpPr>
        <p:spPr>
          <a:noFill/>
        </p:spPr>
        <p:txBody>
          <a:bodyPr/>
          <a:lstStyle/>
          <a:p>
            <a:fld id="{0A11FB9E-701B-4E1D-B777-5BE1D76D7D2E}" type="slidenum">
              <a:rPr lang="en-US" altLang="ja-JP" smtClean="0"/>
              <a:pPr/>
              <a:t>57</a:t>
            </a:fld>
            <a:endParaRPr lang="en-US" altLang="ja-JP" smtClean="0"/>
          </a:p>
        </p:txBody>
      </p:sp>
      <p:sp>
        <p:nvSpPr>
          <p:cNvPr id="60419" name="Rectangle 1026"/>
          <p:cNvSpPr>
            <a:spLocks noGrp="1" noChangeArrowheads="1"/>
          </p:cNvSpPr>
          <p:nvPr>
            <p:ph type="title"/>
          </p:nvPr>
        </p:nvSpPr>
        <p:spPr>
          <a:xfrm>
            <a:off x="533400" y="304800"/>
            <a:ext cx="7772400" cy="1143000"/>
          </a:xfrm>
        </p:spPr>
        <p:txBody>
          <a:bodyPr/>
          <a:lstStyle/>
          <a:p>
            <a:pPr algn="l" eaLnBrk="1" hangingPunct="1"/>
            <a:r>
              <a:rPr lang="ja-JP" altLang="en-US" smtClean="0"/>
              <a:t>練習</a:t>
            </a:r>
          </a:p>
        </p:txBody>
      </p:sp>
      <p:sp>
        <p:nvSpPr>
          <p:cNvPr id="60420" name="Text Box 1027"/>
          <p:cNvSpPr txBox="1">
            <a:spLocks noChangeArrowheads="1"/>
          </p:cNvSpPr>
          <p:nvPr/>
        </p:nvSpPr>
        <p:spPr bwMode="auto">
          <a:xfrm>
            <a:off x="762000" y="1350963"/>
            <a:ext cx="6473825" cy="822325"/>
          </a:xfrm>
          <a:prstGeom prst="rect">
            <a:avLst/>
          </a:prstGeom>
          <a:noFill/>
          <a:ln w="9525">
            <a:noFill/>
            <a:miter lim="800000"/>
            <a:headEnd/>
            <a:tailEnd/>
          </a:ln>
        </p:spPr>
        <p:txBody>
          <a:bodyPr wrap="none">
            <a:spAutoFit/>
          </a:bodyPr>
          <a:lstStyle/>
          <a:p>
            <a:r>
              <a:rPr lang="ja-JP" altLang="en-US"/>
              <a:t>デクにおける挿入および削除の様子を図示せよ。</a:t>
            </a:r>
          </a:p>
          <a:p>
            <a:r>
              <a:rPr lang="ja-JP" altLang="en-US"/>
              <a:t>また、挿入を表す関数を作成せよ。</a:t>
            </a:r>
          </a:p>
        </p:txBody>
      </p:sp>
      <p:grpSp>
        <p:nvGrpSpPr>
          <p:cNvPr id="60421" name="Group 3"/>
          <p:cNvGrpSpPr>
            <a:grpSpLocks/>
          </p:cNvGrpSpPr>
          <p:nvPr/>
        </p:nvGrpSpPr>
        <p:grpSpPr bwMode="auto">
          <a:xfrm>
            <a:off x="3500438" y="2857500"/>
            <a:ext cx="1447800" cy="381000"/>
            <a:chOff x="1872" y="2928"/>
            <a:chExt cx="1728" cy="432"/>
          </a:xfrm>
        </p:grpSpPr>
        <p:sp>
          <p:nvSpPr>
            <p:cNvPr id="60452" name="Rectangle 4"/>
            <p:cNvSpPr>
              <a:spLocks noChangeArrowheads="1"/>
            </p:cNvSpPr>
            <p:nvPr/>
          </p:nvSpPr>
          <p:spPr bwMode="auto">
            <a:xfrm>
              <a:off x="2352" y="2928"/>
              <a:ext cx="768" cy="432"/>
            </a:xfrm>
            <a:prstGeom prst="rect">
              <a:avLst/>
            </a:prstGeom>
            <a:noFill/>
            <a:ln w="9525">
              <a:solidFill>
                <a:schemeClr val="tx1"/>
              </a:solidFill>
              <a:miter lim="800000"/>
              <a:headEnd/>
              <a:tailEnd/>
            </a:ln>
          </p:spPr>
          <p:txBody>
            <a:bodyPr wrap="none" anchor="ctr"/>
            <a:lstStyle/>
            <a:p>
              <a:endParaRPr lang="ja-JP" altLang="en-US"/>
            </a:p>
          </p:txBody>
        </p:sp>
        <p:sp>
          <p:nvSpPr>
            <p:cNvPr id="60453" name="Rectangle 5"/>
            <p:cNvSpPr>
              <a:spLocks noChangeArrowheads="1"/>
            </p:cNvSpPr>
            <p:nvPr/>
          </p:nvSpPr>
          <p:spPr bwMode="auto">
            <a:xfrm>
              <a:off x="3120" y="2928"/>
              <a:ext cx="480" cy="432"/>
            </a:xfrm>
            <a:prstGeom prst="rect">
              <a:avLst/>
            </a:prstGeom>
            <a:noFill/>
            <a:ln w="9525">
              <a:solidFill>
                <a:schemeClr val="tx1"/>
              </a:solidFill>
              <a:miter lim="800000"/>
              <a:headEnd/>
              <a:tailEnd/>
            </a:ln>
          </p:spPr>
          <p:txBody>
            <a:bodyPr wrap="none" anchor="ctr"/>
            <a:lstStyle/>
            <a:p>
              <a:endParaRPr lang="ja-JP" altLang="en-US"/>
            </a:p>
          </p:txBody>
        </p:sp>
        <p:sp>
          <p:nvSpPr>
            <p:cNvPr id="60454" name="Rectangle 6"/>
            <p:cNvSpPr>
              <a:spLocks noChangeArrowheads="1"/>
            </p:cNvSpPr>
            <p:nvPr/>
          </p:nvSpPr>
          <p:spPr bwMode="auto">
            <a:xfrm>
              <a:off x="1872" y="2928"/>
              <a:ext cx="480" cy="432"/>
            </a:xfrm>
            <a:prstGeom prst="rect">
              <a:avLst/>
            </a:prstGeom>
            <a:noFill/>
            <a:ln w="9525">
              <a:solidFill>
                <a:schemeClr val="tx1"/>
              </a:solidFill>
              <a:miter lim="800000"/>
              <a:headEnd/>
              <a:tailEnd/>
            </a:ln>
          </p:spPr>
          <p:txBody>
            <a:bodyPr wrap="none" anchor="ctr"/>
            <a:lstStyle/>
            <a:p>
              <a:endParaRPr lang="ja-JP" altLang="en-US"/>
            </a:p>
          </p:txBody>
        </p:sp>
      </p:grpSp>
      <p:grpSp>
        <p:nvGrpSpPr>
          <p:cNvPr id="60422" name="Group 7"/>
          <p:cNvGrpSpPr>
            <a:grpSpLocks/>
          </p:cNvGrpSpPr>
          <p:nvPr/>
        </p:nvGrpSpPr>
        <p:grpSpPr bwMode="auto">
          <a:xfrm>
            <a:off x="5634038" y="2857500"/>
            <a:ext cx="1447800" cy="381000"/>
            <a:chOff x="1872" y="2928"/>
            <a:chExt cx="1728" cy="432"/>
          </a:xfrm>
        </p:grpSpPr>
        <p:sp>
          <p:nvSpPr>
            <p:cNvPr id="60449" name="Rectangle 8"/>
            <p:cNvSpPr>
              <a:spLocks noChangeArrowheads="1"/>
            </p:cNvSpPr>
            <p:nvPr/>
          </p:nvSpPr>
          <p:spPr bwMode="auto">
            <a:xfrm>
              <a:off x="2352" y="2928"/>
              <a:ext cx="768" cy="432"/>
            </a:xfrm>
            <a:prstGeom prst="rect">
              <a:avLst/>
            </a:prstGeom>
            <a:noFill/>
            <a:ln w="9525">
              <a:solidFill>
                <a:schemeClr val="tx1"/>
              </a:solidFill>
              <a:miter lim="800000"/>
              <a:headEnd/>
              <a:tailEnd/>
            </a:ln>
          </p:spPr>
          <p:txBody>
            <a:bodyPr wrap="none" anchor="ctr"/>
            <a:lstStyle/>
            <a:p>
              <a:endParaRPr lang="ja-JP" altLang="en-US"/>
            </a:p>
          </p:txBody>
        </p:sp>
        <p:sp>
          <p:nvSpPr>
            <p:cNvPr id="60450" name="Rectangle 9"/>
            <p:cNvSpPr>
              <a:spLocks noChangeArrowheads="1"/>
            </p:cNvSpPr>
            <p:nvPr/>
          </p:nvSpPr>
          <p:spPr bwMode="auto">
            <a:xfrm>
              <a:off x="3120" y="2928"/>
              <a:ext cx="480" cy="432"/>
            </a:xfrm>
            <a:prstGeom prst="rect">
              <a:avLst/>
            </a:prstGeom>
            <a:noFill/>
            <a:ln w="9525">
              <a:solidFill>
                <a:schemeClr val="tx1"/>
              </a:solidFill>
              <a:miter lim="800000"/>
              <a:headEnd/>
              <a:tailEnd/>
            </a:ln>
          </p:spPr>
          <p:txBody>
            <a:bodyPr wrap="none" anchor="ctr"/>
            <a:lstStyle/>
            <a:p>
              <a:endParaRPr lang="ja-JP" altLang="en-US"/>
            </a:p>
          </p:txBody>
        </p:sp>
        <p:sp>
          <p:nvSpPr>
            <p:cNvPr id="60451" name="Rectangle 10"/>
            <p:cNvSpPr>
              <a:spLocks noChangeArrowheads="1"/>
            </p:cNvSpPr>
            <p:nvPr/>
          </p:nvSpPr>
          <p:spPr bwMode="auto">
            <a:xfrm>
              <a:off x="1872" y="2928"/>
              <a:ext cx="480" cy="432"/>
            </a:xfrm>
            <a:prstGeom prst="rect">
              <a:avLst/>
            </a:prstGeom>
            <a:noFill/>
            <a:ln w="9525">
              <a:solidFill>
                <a:schemeClr val="tx1"/>
              </a:solidFill>
              <a:miter lim="800000"/>
              <a:headEnd/>
              <a:tailEnd/>
            </a:ln>
          </p:spPr>
          <p:txBody>
            <a:bodyPr wrap="none" anchor="ctr"/>
            <a:lstStyle/>
            <a:p>
              <a:endParaRPr lang="ja-JP" altLang="en-US"/>
            </a:p>
          </p:txBody>
        </p:sp>
      </p:grpSp>
      <p:grpSp>
        <p:nvGrpSpPr>
          <p:cNvPr id="60423" name="Group 11"/>
          <p:cNvGrpSpPr>
            <a:grpSpLocks/>
          </p:cNvGrpSpPr>
          <p:nvPr/>
        </p:nvGrpSpPr>
        <p:grpSpPr bwMode="auto">
          <a:xfrm>
            <a:off x="1595438" y="2857500"/>
            <a:ext cx="1447800" cy="381000"/>
            <a:chOff x="1872" y="2928"/>
            <a:chExt cx="1728" cy="432"/>
          </a:xfrm>
        </p:grpSpPr>
        <p:sp>
          <p:nvSpPr>
            <p:cNvPr id="60446" name="Rectangle 12"/>
            <p:cNvSpPr>
              <a:spLocks noChangeArrowheads="1"/>
            </p:cNvSpPr>
            <p:nvPr/>
          </p:nvSpPr>
          <p:spPr bwMode="auto">
            <a:xfrm>
              <a:off x="2352" y="2928"/>
              <a:ext cx="768" cy="432"/>
            </a:xfrm>
            <a:prstGeom prst="rect">
              <a:avLst/>
            </a:prstGeom>
            <a:noFill/>
            <a:ln w="9525">
              <a:solidFill>
                <a:schemeClr val="tx1"/>
              </a:solidFill>
              <a:miter lim="800000"/>
              <a:headEnd/>
              <a:tailEnd/>
            </a:ln>
          </p:spPr>
          <p:txBody>
            <a:bodyPr wrap="none" anchor="ctr"/>
            <a:lstStyle/>
            <a:p>
              <a:endParaRPr lang="ja-JP" altLang="en-US"/>
            </a:p>
          </p:txBody>
        </p:sp>
        <p:sp>
          <p:nvSpPr>
            <p:cNvPr id="60447" name="Rectangle 13"/>
            <p:cNvSpPr>
              <a:spLocks noChangeArrowheads="1"/>
            </p:cNvSpPr>
            <p:nvPr/>
          </p:nvSpPr>
          <p:spPr bwMode="auto">
            <a:xfrm>
              <a:off x="3120" y="2928"/>
              <a:ext cx="480" cy="432"/>
            </a:xfrm>
            <a:prstGeom prst="rect">
              <a:avLst/>
            </a:prstGeom>
            <a:noFill/>
            <a:ln w="9525">
              <a:solidFill>
                <a:schemeClr val="tx1"/>
              </a:solidFill>
              <a:miter lim="800000"/>
              <a:headEnd/>
              <a:tailEnd/>
            </a:ln>
          </p:spPr>
          <p:txBody>
            <a:bodyPr wrap="none" anchor="ctr"/>
            <a:lstStyle/>
            <a:p>
              <a:endParaRPr lang="ja-JP" altLang="en-US"/>
            </a:p>
          </p:txBody>
        </p:sp>
        <p:sp>
          <p:nvSpPr>
            <p:cNvPr id="60448" name="Rectangle 14"/>
            <p:cNvSpPr>
              <a:spLocks noChangeArrowheads="1"/>
            </p:cNvSpPr>
            <p:nvPr/>
          </p:nvSpPr>
          <p:spPr bwMode="auto">
            <a:xfrm>
              <a:off x="1872" y="2928"/>
              <a:ext cx="480" cy="432"/>
            </a:xfrm>
            <a:prstGeom prst="rect">
              <a:avLst/>
            </a:prstGeom>
            <a:noFill/>
            <a:ln w="9525">
              <a:solidFill>
                <a:schemeClr val="tx1"/>
              </a:solidFill>
              <a:miter lim="800000"/>
              <a:headEnd/>
              <a:tailEnd/>
            </a:ln>
          </p:spPr>
          <p:txBody>
            <a:bodyPr wrap="none" anchor="ctr"/>
            <a:lstStyle/>
            <a:p>
              <a:endParaRPr lang="ja-JP" altLang="en-US"/>
            </a:p>
          </p:txBody>
        </p:sp>
      </p:grpSp>
      <p:sp>
        <p:nvSpPr>
          <p:cNvPr id="60424" name="Rectangle 15"/>
          <p:cNvSpPr>
            <a:spLocks noChangeArrowheads="1"/>
          </p:cNvSpPr>
          <p:nvPr/>
        </p:nvSpPr>
        <p:spPr bwMode="auto">
          <a:xfrm>
            <a:off x="909638" y="28575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60425" name="Rectangle 16"/>
          <p:cNvSpPr>
            <a:spLocks noChangeArrowheads="1"/>
          </p:cNvSpPr>
          <p:nvPr/>
        </p:nvSpPr>
        <p:spPr bwMode="auto">
          <a:xfrm>
            <a:off x="7462838" y="28575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60426" name="Oval 17"/>
          <p:cNvSpPr>
            <a:spLocks noChangeArrowheads="1"/>
          </p:cNvSpPr>
          <p:nvPr/>
        </p:nvSpPr>
        <p:spPr bwMode="auto">
          <a:xfrm>
            <a:off x="2738438" y="28575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60427" name="Oval 18"/>
          <p:cNvSpPr>
            <a:spLocks noChangeArrowheads="1"/>
          </p:cNvSpPr>
          <p:nvPr/>
        </p:nvSpPr>
        <p:spPr bwMode="auto">
          <a:xfrm>
            <a:off x="3576638" y="30861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60428" name="Oval 19"/>
          <p:cNvSpPr>
            <a:spLocks noChangeArrowheads="1"/>
          </p:cNvSpPr>
          <p:nvPr/>
        </p:nvSpPr>
        <p:spPr bwMode="auto">
          <a:xfrm>
            <a:off x="4643438" y="28575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60429" name="Oval 20"/>
          <p:cNvSpPr>
            <a:spLocks noChangeArrowheads="1"/>
          </p:cNvSpPr>
          <p:nvPr/>
        </p:nvSpPr>
        <p:spPr bwMode="auto">
          <a:xfrm>
            <a:off x="5786438" y="30861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60430" name="Oval 21"/>
          <p:cNvSpPr>
            <a:spLocks noChangeArrowheads="1"/>
          </p:cNvSpPr>
          <p:nvPr/>
        </p:nvSpPr>
        <p:spPr bwMode="auto">
          <a:xfrm>
            <a:off x="985838" y="30099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60431" name="Oval 22"/>
          <p:cNvSpPr>
            <a:spLocks noChangeArrowheads="1"/>
          </p:cNvSpPr>
          <p:nvPr/>
        </p:nvSpPr>
        <p:spPr bwMode="auto">
          <a:xfrm>
            <a:off x="7615238" y="30099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60432" name="Line 23"/>
          <p:cNvSpPr>
            <a:spLocks noChangeShapeType="1"/>
          </p:cNvSpPr>
          <p:nvPr/>
        </p:nvSpPr>
        <p:spPr bwMode="auto">
          <a:xfrm>
            <a:off x="1062038" y="3086100"/>
            <a:ext cx="457200" cy="0"/>
          </a:xfrm>
          <a:prstGeom prst="line">
            <a:avLst/>
          </a:prstGeom>
          <a:noFill/>
          <a:ln w="9525">
            <a:solidFill>
              <a:schemeClr val="tx1"/>
            </a:solidFill>
            <a:round/>
            <a:headEnd/>
            <a:tailEnd type="triangle" w="med" len="med"/>
          </a:ln>
        </p:spPr>
        <p:txBody>
          <a:bodyPr/>
          <a:lstStyle/>
          <a:p>
            <a:endParaRPr lang="ja-JP" altLang="en-US"/>
          </a:p>
        </p:txBody>
      </p:sp>
      <p:sp>
        <p:nvSpPr>
          <p:cNvPr id="60433" name="Line 24"/>
          <p:cNvSpPr>
            <a:spLocks noChangeShapeType="1"/>
          </p:cNvSpPr>
          <p:nvPr/>
        </p:nvSpPr>
        <p:spPr bwMode="auto">
          <a:xfrm>
            <a:off x="2890838" y="2933700"/>
            <a:ext cx="609600" cy="0"/>
          </a:xfrm>
          <a:prstGeom prst="line">
            <a:avLst/>
          </a:prstGeom>
          <a:noFill/>
          <a:ln w="9525">
            <a:solidFill>
              <a:schemeClr val="tx1"/>
            </a:solidFill>
            <a:round/>
            <a:headEnd/>
            <a:tailEnd type="triangle" w="med" len="med"/>
          </a:ln>
        </p:spPr>
        <p:txBody>
          <a:bodyPr/>
          <a:lstStyle/>
          <a:p>
            <a:endParaRPr lang="ja-JP" altLang="en-US"/>
          </a:p>
        </p:txBody>
      </p:sp>
      <p:sp>
        <p:nvSpPr>
          <p:cNvPr id="60434" name="Line 25"/>
          <p:cNvSpPr>
            <a:spLocks noChangeShapeType="1"/>
          </p:cNvSpPr>
          <p:nvPr/>
        </p:nvSpPr>
        <p:spPr bwMode="auto">
          <a:xfrm>
            <a:off x="4795838" y="2933700"/>
            <a:ext cx="838200" cy="0"/>
          </a:xfrm>
          <a:prstGeom prst="line">
            <a:avLst/>
          </a:prstGeom>
          <a:noFill/>
          <a:ln w="9525">
            <a:solidFill>
              <a:schemeClr val="tx1"/>
            </a:solidFill>
            <a:round/>
            <a:headEnd/>
            <a:tailEnd type="triangle" w="med" len="med"/>
          </a:ln>
        </p:spPr>
        <p:txBody>
          <a:bodyPr/>
          <a:lstStyle/>
          <a:p>
            <a:endParaRPr lang="ja-JP" altLang="en-US"/>
          </a:p>
        </p:txBody>
      </p:sp>
      <p:sp>
        <p:nvSpPr>
          <p:cNvPr id="60435" name="Line 26"/>
          <p:cNvSpPr>
            <a:spLocks noChangeShapeType="1"/>
          </p:cNvSpPr>
          <p:nvPr/>
        </p:nvSpPr>
        <p:spPr bwMode="auto">
          <a:xfrm flipH="1">
            <a:off x="1595438" y="2857500"/>
            <a:ext cx="381000" cy="381000"/>
          </a:xfrm>
          <a:prstGeom prst="line">
            <a:avLst/>
          </a:prstGeom>
          <a:noFill/>
          <a:ln w="9525">
            <a:solidFill>
              <a:schemeClr val="tx1"/>
            </a:solidFill>
            <a:round/>
            <a:headEnd/>
            <a:tailEnd/>
          </a:ln>
        </p:spPr>
        <p:txBody>
          <a:bodyPr/>
          <a:lstStyle/>
          <a:p>
            <a:endParaRPr lang="ja-JP" altLang="en-US"/>
          </a:p>
        </p:txBody>
      </p:sp>
      <p:sp>
        <p:nvSpPr>
          <p:cNvPr id="60436" name="Line 27"/>
          <p:cNvSpPr>
            <a:spLocks noChangeShapeType="1"/>
          </p:cNvSpPr>
          <p:nvPr/>
        </p:nvSpPr>
        <p:spPr bwMode="auto">
          <a:xfrm flipH="1">
            <a:off x="3043238" y="3162300"/>
            <a:ext cx="609600" cy="0"/>
          </a:xfrm>
          <a:prstGeom prst="line">
            <a:avLst/>
          </a:prstGeom>
          <a:noFill/>
          <a:ln w="9525">
            <a:solidFill>
              <a:schemeClr val="tx1"/>
            </a:solidFill>
            <a:round/>
            <a:headEnd/>
            <a:tailEnd type="triangle" w="med" len="med"/>
          </a:ln>
        </p:spPr>
        <p:txBody>
          <a:bodyPr/>
          <a:lstStyle/>
          <a:p>
            <a:endParaRPr lang="ja-JP" altLang="en-US"/>
          </a:p>
        </p:txBody>
      </p:sp>
      <p:sp>
        <p:nvSpPr>
          <p:cNvPr id="60437" name="Line 28"/>
          <p:cNvSpPr>
            <a:spLocks noChangeShapeType="1"/>
          </p:cNvSpPr>
          <p:nvPr/>
        </p:nvSpPr>
        <p:spPr bwMode="auto">
          <a:xfrm flipH="1">
            <a:off x="4948238" y="3162300"/>
            <a:ext cx="914400" cy="0"/>
          </a:xfrm>
          <a:prstGeom prst="line">
            <a:avLst/>
          </a:prstGeom>
          <a:noFill/>
          <a:ln w="9525">
            <a:solidFill>
              <a:schemeClr val="tx1"/>
            </a:solidFill>
            <a:round/>
            <a:headEnd/>
            <a:tailEnd type="triangle" w="med" len="med"/>
          </a:ln>
        </p:spPr>
        <p:txBody>
          <a:bodyPr/>
          <a:lstStyle/>
          <a:p>
            <a:endParaRPr lang="ja-JP" altLang="en-US"/>
          </a:p>
        </p:txBody>
      </p:sp>
      <p:sp>
        <p:nvSpPr>
          <p:cNvPr id="60438" name="Line 29"/>
          <p:cNvSpPr>
            <a:spLocks noChangeShapeType="1"/>
          </p:cNvSpPr>
          <p:nvPr/>
        </p:nvSpPr>
        <p:spPr bwMode="auto">
          <a:xfrm flipH="1">
            <a:off x="7081838" y="3086100"/>
            <a:ext cx="609600" cy="0"/>
          </a:xfrm>
          <a:prstGeom prst="line">
            <a:avLst/>
          </a:prstGeom>
          <a:noFill/>
          <a:ln w="9525">
            <a:solidFill>
              <a:schemeClr val="tx1"/>
            </a:solidFill>
            <a:round/>
            <a:headEnd/>
            <a:tailEnd type="triangle" w="med" len="med"/>
          </a:ln>
        </p:spPr>
        <p:txBody>
          <a:bodyPr/>
          <a:lstStyle/>
          <a:p>
            <a:endParaRPr lang="ja-JP" altLang="en-US"/>
          </a:p>
        </p:txBody>
      </p:sp>
      <p:sp>
        <p:nvSpPr>
          <p:cNvPr id="60439" name="Line 30"/>
          <p:cNvSpPr>
            <a:spLocks noChangeShapeType="1"/>
          </p:cNvSpPr>
          <p:nvPr/>
        </p:nvSpPr>
        <p:spPr bwMode="auto">
          <a:xfrm flipH="1">
            <a:off x="6700838" y="2857500"/>
            <a:ext cx="381000" cy="381000"/>
          </a:xfrm>
          <a:prstGeom prst="line">
            <a:avLst/>
          </a:prstGeom>
          <a:noFill/>
          <a:ln w="9525">
            <a:solidFill>
              <a:schemeClr val="tx1"/>
            </a:solidFill>
            <a:round/>
            <a:headEnd/>
            <a:tailEnd/>
          </a:ln>
        </p:spPr>
        <p:txBody>
          <a:bodyPr/>
          <a:lstStyle/>
          <a:p>
            <a:endParaRPr lang="ja-JP" altLang="en-US"/>
          </a:p>
        </p:txBody>
      </p:sp>
      <p:sp>
        <p:nvSpPr>
          <p:cNvPr id="60440" name="テキスト ボックス 34"/>
          <p:cNvSpPr txBox="1">
            <a:spLocks noChangeArrowheads="1"/>
          </p:cNvSpPr>
          <p:nvPr/>
        </p:nvSpPr>
        <p:spPr bwMode="auto">
          <a:xfrm>
            <a:off x="571500" y="3500438"/>
            <a:ext cx="765175" cy="461962"/>
          </a:xfrm>
          <a:prstGeom prst="rect">
            <a:avLst/>
          </a:prstGeom>
          <a:noFill/>
          <a:ln w="9525">
            <a:noFill/>
            <a:miter lim="800000"/>
            <a:headEnd/>
            <a:tailEnd/>
          </a:ln>
        </p:spPr>
        <p:txBody>
          <a:bodyPr wrap="none">
            <a:spAutoFit/>
          </a:bodyPr>
          <a:lstStyle/>
          <a:p>
            <a:r>
              <a:rPr lang="en-US" altLang="ja-JP"/>
              <a:t>head</a:t>
            </a:r>
            <a:endParaRPr lang="ja-JP" altLang="en-US"/>
          </a:p>
        </p:txBody>
      </p:sp>
      <p:sp>
        <p:nvSpPr>
          <p:cNvPr id="60441" name="テキスト ボックス 35"/>
          <p:cNvSpPr txBox="1">
            <a:spLocks noChangeArrowheads="1"/>
          </p:cNvSpPr>
          <p:nvPr/>
        </p:nvSpPr>
        <p:spPr bwMode="auto">
          <a:xfrm>
            <a:off x="7358063" y="3500438"/>
            <a:ext cx="576262" cy="461962"/>
          </a:xfrm>
          <a:prstGeom prst="rect">
            <a:avLst/>
          </a:prstGeom>
          <a:noFill/>
          <a:ln w="9525">
            <a:noFill/>
            <a:miter lim="800000"/>
            <a:headEnd/>
            <a:tailEnd/>
          </a:ln>
        </p:spPr>
        <p:txBody>
          <a:bodyPr wrap="none">
            <a:spAutoFit/>
          </a:bodyPr>
          <a:lstStyle/>
          <a:p>
            <a:r>
              <a:rPr lang="en-US" altLang="ja-JP"/>
              <a:t>tail</a:t>
            </a:r>
            <a:endParaRPr lang="ja-JP" altLang="en-US"/>
          </a:p>
        </p:txBody>
      </p:sp>
      <p:sp>
        <p:nvSpPr>
          <p:cNvPr id="60442" name="テキスト ボックス 36"/>
          <p:cNvSpPr txBox="1">
            <a:spLocks noChangeArrowheads="1"/>
          </p:cNvSpPr>
          <p:nvPr/>
        </p:nvSpPr>
        <p:spPr bwMode="auto">
          <a:xfrm>
            <a:off x="2143125" y="2857500"/>
            <a:ext cx="395288" cy="461963"/>
          </a:xfrm>
          <a:prstGeom prst="rect">
            <a:avLst/>
          </a:prstGeom>
          <a:noFill/>
          <a:ln w="9525">
            <a:noFill/>
            <a:miter lim="800000"/>
            <a:headEnd/>
            <a:tailEnd/>
          </a:ln>
        </p:spPr>
        <p:txBody>
          <a:bodyPr wrap="none">
            <a:spAutoFit/>
          </a:bodyPr>
          <a:lstStyle/>
          <a:p>
            <a:r>
              <a:rPr lang="ja-JP" altLang="en-US"/>
              <a:t>５</a:t>
            </a:r>
          </a:p>
        </p:txBody>
      </p:sp>
      <p:sp>
        <p:nvSpPr>
          <p:cNvPr id="60443" name="テキスト ボックス 38"/>
          <p:cNvSpPr txBox="1">
            <a:spLocks noChangeArrowheads="1"/>
          </p:cNvSpPr>
          <p:nvPr/>
        </p:nvSpPr>
        <p:spPr bwMode="auto">
          <a:xfrm>
            <a:off x="4071938" y="2857500"/>
            <a:ext cx="395287" cy="461963"/>
          </a:xfrm>
          <a:prstGeom prst="rect">
            <a:avLst/>
          </a:prstGeom>
          <a:noFill/>
          <a:ln w="9525">
            <a:noFill/>
            <a:miter lim="800000"/>
            <a:headEnd/>
            <a:tailEnd/>
          </a:ln>
        </p:spPr>
        <p:txBody>
          <a:bodyPr wrap="none">
            <a:spAutoFit/>
          </a:bodyPr>
          <a:lstStyle/>
          <a:p>
            <a:r>
              <a:rPr lang="ja-JP" altLang="en-US"/>
              <a:t>３</a:t>
            </a:r>
          </a:p>
        </p:txBody>
      </p:sp>
      <p:sp>
        <p:nvSpPr>
          <p:cNvPr id="60444" name="テキスト ボックス 39"/>
          <p:cNvSpPr txBox="1">
            <a:spLocks noChangeArrowheads="1"/>
          </p:cNvSpPr>
          <p:nvPr/>
        </p:nvSpPr>
        <p:spPr bwMode="auto">
          <a:xfrm>
            <a:off x="6215063" y="2857500"/>
            <a:ext cx="395287" cy="461963"/>
          </a:xfrm>
          <a:prstGeom prst="rect">
            <a:avLst/>
          </a:prstGeom>
          <a:noFill/>
          <a:ln w="9525">
            <a:noFill/>
            <a:miter lim="800000"/>
            <a:headEnd/>
            <a:tailEnd/>
          </a:ln>
        </p:spPr>
        <p:txBody>
          <a:bodyPr wrap="none">
            <a:spAutoFit/>
          </a:bodyPr>
          <a:lstStyle/>
          <a:p>
            <a:r>
              <a:rPr lang="ja-JP" altLang="en-US"/>
              <a:t>８</a:t>
            </a:r>
          </a:p>
        </p:txBody>
      </p:sp>
      <p:sp>
        <p:nvSpPr>
          <p:cNvPr id="60445" name="テキスト ボックス 41"/>
          <p:cNvSpPr txBox="1">
            <a:spLocks noChangeArrowheads="1"/>
          </p:cNvSpPr>
          <p:nvPr/>
        </p:nvSpPr>
        <p:spPr bwMode="auto">
          <a:xfrm>
            <a:off x="714375" y="4357688"/>
            <a:ext cx="7345363" cy="461962"/>
          </a:xfrm>
          <a:prstGeom prst="rect">
            <a:avLst/>
          </a:prstGeom>
          <a:noFill/>
          <a:ln w="9525">
            <a:noFill/>
            <a:miter lim="800000"/>
            <a:headEnd/>
            <a:tailEnd/>
          </a:ln>
        </p:spPr>
        <p:txBody>
          <a:bodyPr wrap="none">
            <a:spAutoFit/>
          </a:bodyPr>
          <a:lstStyle/>
          <a:p>
            <a:r>
              <a:rPr lang="ja-JP" altLang="en-US"/>
              <a:t>操作例：</a:t>
            </a:r>
            <a:r>
              <a:rPr lang="en-US" altLang="ja-JP"/>
              <a:t>head_in(6)</a:t>
            </a:r>
            <a:r>
              <a:rPr lang="ja-JP" altLang="en-US"/>
              <a:t>→</a:t>
            </a:r>
            <a:r>
              <a:rPr lang="en-US" altLang="ja-JP"/>
              <a:t>tail_in</a:t>
            </a:r>
            <a:r>
              <a:rPr lang="ja-JP" altLang="en-US"/>
              <a:t>（２）→</a:t>
            </a:r>
            <a:r>
              <a:rPr lang="en-US" altLang="ja-JP"/>
              <a:t>head_out()</a:t>
            </a:r>
            <a:r>
              <a:rPr lang="ja-JP" altLang="en-US"/>
              <a:t>→</a:t>
            </a:r>
            <a:r>
              <a:rPr lang="en-US" altLang="ja-JP"/>
              <a:t>tail_out(</a:t>
            </a:r>
            <a:r>
              <a:rPr lang="ja-JP" altLang="en-US"/>
              <a:t>）</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 name="スライド番号プレースホルダ 5"/>
          <p:cNvSpPr>
            <a:spLocks noGrp="1"/>
          </p:cNvSpPr>
          <p:nvPr>
            <p:ph type="sldNum" sz="quarter" idx="12"/>
          </p:nvPr>
        </p:nvSpPr>
        <p:spPr>
          <a:xfrm>
            <a:off x="6553200" y="6143625"/>
            <a:ext cx="1905000" cy="457200"/>
          </a:xfrm>
          <a:noFill/>
        </p:spPr>
        <p:txBody>
          <a:bodyPr/>
          <a:lstStyle/>
          <a:p>
            <a:fld id="{3F619F23-3B5D-47CA-A0D2-B86A76D8DFA2}" type="slidenum">
              <a:rPr lang="en-US" altLang="ja-JP" smtClean="0"/>
              <a:pPr/>
              <a:t>58</a:t>
            </a:fld>
            <a:endParaRPr lang="en-US" altLang="ja-JP" smtClean="0"/>
          </a:p>
        </p:txBody>
      </p:sp>
      <p:sp>
        <p:nvSpPr>
          <p:cNvPr id="9227" name="Rectangle 2"/>
          <p:cNvSpPr>
            <a:spLocks noGrp="1" noChangeArrowheads="1"/>
          </p:cNvSpPr>
          <p:nvPr>
            <p:ph type="title"/>
          </p:nvPr>
        </p:nvSpPr>
        <p:spPr>
          <a:xfrm>
            <a:off x="571500" y="0"/>
            <a:ext cx="6072188" cy="785813"/>
          </a:xfrm>
        </p:spPr>
        <p:txBody>
          <a:bodyPr/>
          <a:lstStyle/>
          <a:p>
            <a:pPr eaLnBrk="1" hangingPunct="1"/>
            <a:r>
              <a:rPr lang="ja-JP" altLang="en-US" smtClean="0"/>
              <a:t>デク操作の計算量</a:t>
            </a:r>
          </a:p>
        </p:txBody>
      </p:sp>
      <p:graphicFrame>
        <p:nvGraphicFramePr>
          <p:cNvPr id="302110" name="Group 30"/>
          <p:cNvGraphicFramePr>
            <a:graphicFrameLocks noGrp="1"/>
          </p:cNvGraphicFramePr>
          <p:nvPr/>
        </p:nvGraphicFramePr>
        <p:xfrm>
          <a:off x="214313" y="714375"/>
          <a:ext cx="8001056" cy="5934061"/>
        </p:xfrm>
        <a:graphic>
          <a:graphicData uri="http://schemas.openxmlformats.org/drawingml/2006/table">
            <a:tbl>
              <a:tblPr/>
              <a:tblGrid>
                <a:gridCol w="4157411"/>
                <a:gridCol w="2039485"/>
                <a:gridCol w="1804160"/>
              </a:tblGrid>
              <a:tr h="745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連結リスト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配列</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362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err="1" smtClean="0">
                          <a:ln>
                            <a:noFill/>
                          </a:ln>
                          <a:solidFill>
                            <a:schemeClr val="tx1"/>
                          </a:solidFill>
                          <a:effectLst/>
                          <a:latin typeface="Times New Roman" pitchFamily="18" charset="0"/>
                          <a:ea typeface="ＭＳ Ｐゴシック" pitchFamily="50" charset="-128"/>
                        </a:rPr>
                        <a:t>head_in</a:t>
                      </a:r>
                      <a:endPar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a:t>
                      </a:r>
                      <a:r>
                        <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rPr>
                        <a:t>先頭へ要素挿入</a:t>
                      </a: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5600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err="1" smtClean="0">
                          <a:ln>
                            <a:noFill/>
                          </a:ln>
                          <a:solidFill>
                            <a:schemeClr val="tx1"/>
                          </a:solidFill>
                          <a:effectLst/>
                          <a:latin typeface="Times New Roman" pitchFamily="18" charset="0"/>
                          <a:ea typeface="ＭＳ Ｐゴシック" pitchFamily="50" charset="-128"/>
                        </a:rPr>
                        <a:t>head_out</a:t>
                      </a:r>
                      <a:endPar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a:t>
                      </a:r>
                      <a:r>
                        <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rPr>
                        <a:t>先頭要素の削除と取得</a:t>
                      </a: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5999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err="1" smtClean="0">
                          <a:ln>
                            <a:noFill/>
                          </a:ln>
                          <a:solidFill>
                            <a:schemeClr val="tx1"/>
                          </a:solidFill>
                          <a:effectLst/>
                          <a:latin typeface="Times New Roman" pitchFamily="18" charset="0"/>
                          <a:ea typeface="ＭＳ Ｐゴシック" pitchFamily="50" charset="-128"/>
                        </a:rPr>
                        <a:t>tail_in</a:t>
                      </a:r>
                      <a:endPar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rPr>
                        <a:t>（末尾へ要素挿入）</a:t>
                      </a:r>
                      <a:endPar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362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err="1" smtClean="0">
                          <a:ln>
                            <a:noFill/>
                          </a:ln>
                          <a:solidFill>
                            <a:schemeClr val="tx1"/>
                          </a:solidFill>
                          <a:effectLst/>
                          <a:latin typeface="Times New Roman" pitchFamily="18" charset="0"/>
                          <a:ea typeface="ＭＳ Ｐゴシック" pitchFamily="50" charset="-128"/>
                        </a:rPr>
                        <a:t>tail_out</a:t>
                      </a:r>
                      <a:endPar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a:t>
                      </a:r>
                      <a:r>
                        <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rPr>
                        <a:t>末尾要素の削除と取得</a:t>
                      </a: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218" name="Object 2"/>
          <p:cNvGraphicFramePr>
            <a:graphicFrameLocks noChangeAspect="1"/>
          </p:cNvGraphicFramePr>
          <p:nvPr/>
        </p:nvGraphicFramePr>
        <p:xfrm>
          <a:off x="4714875" y="1681163"/>
          <a:ext cx="1066800" cy="711200"/>
        </p:xfrm>
        <a:graphic>
          <a:graphicData uri="http://schemas.openxmlformats.org/presentationml/2006/ole">
            <p:oleObj spid="_x0000_s9218" name="Equation" r:id="rId3" imgW="304560" imgH="203040" progId="Equation.DSMT4">
              <p:embed/>
            </p:oleObj>
          </a:graphicData>
        </a:graphic>
      </p:graphicFrame>
      <p:graphicFrame>
        <p:nvGraphicFramePr>
          <p:cNvPr id="9219" name="Object 3"/>
          <p:cNvGraphicFramePr>
            <a:graphicFrameLocks noChangeAspect="1"/>
          </p:cNvGraphicFramePr>
          <p:nvPr/>
        </p:nvGraphicFramePr>
        <p:xfrm>
          <a:off x="6786563" y="3324225"/>
          <a:ext cx="1066800" cy="711200"/>
        </p:xfrm>
        <a:graphic>
          <a:graphicData uri="http://schemas.openxmlformats.org/presentationml/2006/ole">
            <p:oleObj spid="_x0000_s9219" name="Equation" r:id="rId4" imgW="304560" imgH="203040" progId="Equation.DSMT4">
              <p:embed/>
            </p:oleObj>
          </a:graphicData>
        </a:graphic>
      </p:graphicFrame>
      <p:graphicFrame>
        <p:nvGraphicFramePr>
          <p:cNvPr id="9220" name="Object 4"/>
          <p:cNvGraphicFramePr>
            <a:graphicFrameLocks noChangeAspect="1"/>
          </p:cNvGraphicFramePr>
          <p:nvPr/>
        </p:nvGraphicFramePr>
        <p:xfrm>
          <a:off x="6500813" y="1538288"/>
          <a:ext cx="1066800" cy="711200"/>
        </p:xfrm>
        <a:graphic>
          <a:graphicData uri="http://schemas.openxmlformats.org/presentationml/2006/ole">
            <p:oleObj spid="_x0000_s9220" name="Equation" r:id="rId5" imgW="304560" imgH="203040" progId="Equation.DSMT4">
              <p:embed/>
            </p:oleObj>
          </a:graphicData>
        </a:graphic>
      </p:graphicFrame>
      <p:graphicFrame>
        <p:nvGraphicFramePr>
          <p:cNvPr id="9221" name="Object 6"/>
          <p:cNvGraphicFramePr>
            <a:graphicFrameLocks noChangeAspect="1"/>
          </p:cNvGraphicFramePr>
          <p:nvPr/>
        </p:nvGraphicFramePr>
        <p:xfrm>
          <a:off x="4714875" y="3181350"/>
          <a:ext cx="1066800" cy="711200"/>
        </p:xfrm>
        <a:graphic>
          <a:graphicData uri="http://schemas.openxmlformats.org/presentationml/2006/ole">
            <p:oleObj spid="_x0000_s9221" name="Equation" r:id="rId6" imgW="304560" imgH="203040" progId="Equation.DSMT4">
              <p:embed/>
            </p:oleObj>
          </a:graphicData>
        </a:graphic>
      </p:graphicFrame>
      <p:graphicFrame>
        <p:nvGraphicFramePr>
          <p:cNvPr id="9222" name="Object 7"/>
          <p:cNvGraphicFramePr>
            <a:graphicFrameLocks noChangeAspect="1"/>
          </p:cNvGraphicFramePr>
          <p:nvPr/>
        </p:nvGraphicFramePr>
        <p:xfrm>
          <a:off x="4643438" y="4467225"/>
          <a:ext cx="1066800" cy="711200"/>
        </p:xfrm>
        <a:graphic>
          <a:graphicData uri="http://schemas.openxmlformats.org/presentationml/2006/ole">
            <p:oleObj spid="_x0000_s9222" name="Equation" r:id="rId7" imgW="304560" imgH="203040" progId="Equation.DSMT4">
              <p:embed/>
            </p:oleObj>
          </a:graphicData>
        </a:graphic>
      </p:graphicFrame>
      <p:graphicFrame>
        <p:nvGraphicFramePr>
          <p:cNvPr id="9223" name="Object 8"/>
          <p:cNvGraphicFramePr>
            <a:graphicFrameLocks noChangeAspect="1"/>
          </p:cNvGraphicFramePr>
          <p:nvPr/>
        </p:nvGraphicFramePr>
        <p:xfrm>
          <a:off x="6715125" y="4467225"/>
          <a:ext cx="1066800" cy="711200"/>
        </p:xfrm>
        <a:graphic>
          <a:graphicData uri="http://schemas.openxmlformats.org/presentationml/2006/ole">
            <p:oleObj spid="_x0000_s9223" name="Equation" r:id="rId8" imgW="304560" imgH="203040" progId="Equation.DSMT4">
              <p:embed/>
            </p:oleObj>
          </a:graphicData>
        </a:graphic>
      </p:graphicFrame>
      <p:graphicFrame>
        <p:nvGraphicFramePr>
          <p:cNvPr id="9224" name="Object 9"/>
          <p:cNvGraphicFramePr>
            <a:graphicFrameLocks noChangeAspect="1"/>
          </p:cNvGraphicFramePr>
          <p:nvPr/>
        </p:nvGraphicFramePr>
        <p:xfrm>
          <a:off x="4857750" y="5610225"/>
          <a:ext cx="1066800" cy="711200"/>
        </p:xfrm>
        <a:graphic>
          <a:graphicData uri="http://schemas.openxmlformats.org/presentationml/2006/ole">
            <p:oleObj spid="_x0000_s9224" name="Equation" r:id="rId9" imgW="304560" imgH="203040" progId="Equation.DSMT4">
              <p:embed/>
            </p:oleObj>
          </a:graphicData>
        </a:graphic>
      </p:graphicFrame>
      <p:graphicFrame>
        <p:nvGraphicFramePr>
          <p:cNvPr id="9225" name="Object 10"/>
          <p:cNvGraphicFramePr>
            <a:graphicFrameLocks noChangeAspect="1"/>
          </p:cNvGraphicFramePr>
          <p:nvPr/>
        </p:nvGraphicFramePr>
        <p:xfrm>
          <a:off x="6858000" y="5681663"/>
          <a:ext cx="1066800" cy="711200"/>
        </p:xfrm>
        <a:graphic>
          <a:graphicData uri="http://schemas.openxmlformats.org/presentationml/2006/ole">
            <p:oleObj spid="_x0000_s9225" name="Equation" r:id="rId10" imgW="304560" imgH="203040" progId="Equation.DSMT4">
              <p:embed/>
            </p:oleObj>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スライド番号プレースホルダ 5"/>
          <p:cNvSpPr>
            <a:spLocks noGrp="1"/>
          </p:cNvSpPr>
          <p:nvPr>
            <p:ph type="sldNum" sz="quarter" idx="12"/>
          </p:nvPr>
        </p:nvSpPr>
        <p:spPr>
          <a:noFill/>
        </p:spPr>
        <p:txBody>
          <a:bodyPr/>
          <a:lstStyle/>
          <a:p>
            <a:fld id="{D93B09D0-D6FA-4736-BB29-9CB5CD7ECEDF}" type="slidenum">
              <a:rPr lang="en-US" altLang="ja-JP" smtClean="0"/>
              <a:pPr/>
              <a:t>59</a:t>
            </a:fld>
            <a:endParaRPr lang="en-US" altLang="ja-JP" smtClean="0"/>
          </a:p>
        </p:txBody>
      </p:sp>
      <p:sp>
        <p:nvSpPr>
          <p:cNvPr id="61443" name="Rectangle 2"/>
          <p:cNvSpPr>
            <a:spLocks noGrp="1" noChangeArrowheads="1"/>
          </p:cNvSpPr>
          <p:nvPr>
            <p:ph type="title"/>
          </p:nvPr>
        </p:nvSpPr>
        <p:spPr/>
        <p:txBody>
          <a:bodyPr/>
          <a:lstStyle/>
          <a:p>
            <a:pPr eaLnBrk="1" hangingPunct="1"/>
            <a:r>
              <a:rPr lang="en-US" altLang="ja-JP" dirty="0" smtClean="0"/>
              <a:t>5-5</a:t>
            </a:r>
            <a:r>
              <a:rPr lang="ja-JP" altLang="en-US" dirty="0" err="1" smtClean="0"/>
              <a:t>．</a:t>
            </a:r>
            <a:r>
              <a:rPr lang="ja-JP" altLang="en-US" dirty="0" smtClean="0"/>
              <a:t>抽象データ型</a:t>
            </a:r>
            <a:br>
              <a:rPr lang="ja-JP" altLang="en-US" dirty="0" smtClean="0"/>
            </a:br>
            <a:r>
              <a:rPr lang="ja-JP" altLang="en-US" dirty="0" smtClean="0"/>
              <a:t>（Ａｂｓｔｒａｃｔ　Ｄａｔａ　Ｔｙｐｅ</a:t>
            </a:r>
            <a:r>
              <a:rPr lang="en-US" altLang="ja-JP" dirty="0" smtClean="0"/>
              <a:t>)</a:t>
            </a:r>
          </a:p>
        </p:txBody>
      </p:sp>
      <p:sp>
        <p:nvSpPr>
          <p:cNvPr id="61444" name="Rectangle 3"/>
          <p:cNvSpPr>
            <a:spLocks noGrp="1" noChangeArrowheads="1"/>
          </p:cNvSpPr>
          <p:nvPr>
            <p:ph type="body" idx="1"/>
          </p:nvPr>
        </p:nvSpPr>
        <p:spPr/>
        <p:txBody>
          <a:bodyPr/>
          <a:lstStyle/>
          <a:p>
            <a:pPr eaLnBrk="1" hangingPunct="1"/>
            <a:r>
              <a:rPr lang="ja-JP" altLang="en-US" smtClean="0"/>
              <a:t>同じ操作法と、同じ効果を持つデータ構造を抽象データ型という。</a:t>
            </a:r>
          </a:p>
          <a:p>
            <a:pPr eaLnBrk="1" hangingPunct="1"/>
            <a:r>
              <a:rPr lang="ja-JP" altLang="en-US" smtClean="0"/>
              <a:t>例えば、スタックやキューは抽象データ型。</a:t>
            </a:r>
          </a:p>
          <a:p>
            <a:pPr eaLnBrk="1" hangingPunct="1">
              <a:buFontTx/>
              <a:buNone/>
            </a:pPr>
            <a:r>
              <a:rPr lang="ja-JP" altLang="en-US" smtClean="0"/>
              <a:t>（個々の実装は、連結リストや配列で行われる。しかし、重要なのは、その操作法と効果である。）</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番号プレースホルダ 5"/>
          <p:cNvSpPr>
            <a:spLocks noGrp="1"/>
          </p:cNvSpPr>
          <p:nvPr>
            <p:ph type="sldNum" sz="quarter" idx="12"/>
          </p:nvPr>
        </p:nvSpPr>
        <p:spPr>
          <a:noFill/>
        </p:spPr>
        <p:txBody>
          <a:bodyPr/>
          <a:lstStyle/>
          <a:p>
            <a:fld id="{FD48D709-BAB6-4016-AA75-9D012801DCF4}" type="slidenum">
              <a:rPr lang="en-US" altLang="ja-JP" smtClean="0"/>
              <a:pPr/>
              <a:t>6</a:t>
            </a:fld>
            <a:endParaRPr lang="en-US" altLang="ja-JP" smtClean="0"/>
          </a:p>
        </p:txBody>
      </p:sp>
      <p:sp>
        <p:nvSpPr>
          <p:cNvPr id="16387" name="Rectangle 2"/>
          <p:cNvSpPr>
            <a:spLocks noGrp="1" noChangeArrowheads="1"/>
          </p:cNvSpPr>
          <p:nvPr>
            <p:ph type="title"/>
          </p:nvPr>
        </p:nvSpPr>
        <p:spPr/>
        <p:txBody>
          <a:bodyPr/>
          <a:lstStyle/>
          <a:p>
            <a:pPr eaLnBrk="1" hangingPunct="1"/>
            <a:r>
              <a:rPr lang="ja-JP" altLang="en-US" smtClean="0"/>
              <a:t>データ構造の基本単位（セル）</a:t>
            </a:r>
          </a:p>
        </p:txBody>
      </p:sp>
      <p:sp>
        <p:nvSpPr>
          <p:cNvPr id="16388" name="Rectangle 3"/>
          <p:cNvSpPr>
            <a:spLocks noGrp="1" noChangeArrowheads="1"/>
          </p:cNvSpPr>
          <p:nvPr>
            <p:ph type="body" idx="1"/>
          </p:nvPr>
        </p:nvSpPr>
        <p:spPr/>
        <p:txBody>
          <a:bodyPr/>
          <a:lstStyle/>
          <a:p>
            <a:pPr eaLnBrk="1" hangingPunct="1"/>
            <a:r>
              <a:rPr lang="ja-JP" altLang="en-US" smtClean="0"/>
              <a:t>自己参照構造体を用いる。</a:t>
            </a:r>
          </a:p>
        </p:txBody>
      </p:sp>
      <p:sp>
        <p:nvSpPr>
          <p:cNvPr id="16389" name="Text Box 8"/>
          <p:cNvSpPr txBox="1">
            <a:spLocks noChangeArrowheads="1"/>
          </p:cNvSpPr>
          <p:nvPr/>
        </p:nvSpPr>
        <p:spPr bwMode="auto">
          <a:xfrm>
            <a:off x="2209800" y="2667000"/>
            <a:ext cx="3581400" cy="1927225"/>
          </a:xfrm>
          <a:prstGeom prst="rect">
            <a:avLst/>
          </a:prstGeom>
          <a:solidFill>
            <a:srgbClr val="EAEAEA"/>
          </a:solidFill>
          <a:ln w="9525">
            <a:solidFill>
              <a:schemeClr val="tx1"/>
            </a:solidFill>
            <a:miter lim="800000"/>
            <a:headEnd/>
            <a:tailEnd/>
          </a:ln>
        </p:spPr>
        <p:txBody>
          <a:bodyPr>
            <a:spAutoFit/>
          </a:bodyPr>
          <a:lstStyle/>
          <a:p>
            <a:r>
              <a:rPr lang="en-US" altLang="ja-JP"/>
              <a:t> strcut cell </a:t>
            </a:r>
          </a:p>
          <a:p>
            <a:r>
              <a:rPr lang="en-US" altLang="ja-JP"/>
              <a:t>{</a:t>
            </a:r>
          </a:p>
          <a:p>
            <a:r>
              <a:rPr lang="en-US" altLang="ja-JP"/>
              <a:t>	double  data;</a:t>
            </a:r>
          </a:p>
          <a:p>
            <a:r>
              <a:rPr lang="en-US" altLang="ja-JP"/>
              <a:t>	struct cell * next;</a:t>
            </a:r>
          </a:p>
          <a:p>
            <a:r>
              <a:rPr lang="en-US" altLang="ja-JP"/>
              <a:t>}</a:t>
            </a:r>
            <a:r>
              <a:rPr lang="ja-JP" altLang="en-US"/>
              <a:t>；</a:t>
            </a:r>
          </a:p>
        </p:txBody>
      </p:sp>
      <p:sp>
        <p:nvSpPr>
          <p:cNvPr id="16390" name="AutoShape 9"/>
          <p:cNvSpPr>
            <a:spLocks noChangeArrowheads="1"/>
          </p:cNvSpPr>
          <p:nvPr/>
        </p:nvSpPr>
        <p:spPr bwMode="auto">
          <a:xfrm>
            <a:off x="2133600" y="4724400"/>
            <a:ext cx="6019800" cy="1219200"/>
          </a:xfrm>
          <a:prstGeom prst="wedgeRoundRectCallout">
            <a:avLst>
              <a:gd name="adj1" fmla="val -15847"/>
              <a:gd name="adj2" fmla="val -93750"/>
              <a:gd name="adj3" fmla="val 16667"/>
            </a:avLst>
          </a:prstGeom>
          <a:solidFill>
            <a:schemeClr val="hlink"/>
          </a:solidFill>
          <a:ln w="9525">
            <a:solidFill>
              <a:schemeClr val="tx1"/>
            </a:solidFill>
            <a:miter lim="800000"/>
            <a:headEnd/>
            <a:tailEnd/>
          </a:ln>
        </p:spPr>
        <p:txBody>
          <a:bodyPr/>
          <a:lstStyle/>
          <a:p>
            <a:pPr algn="ctr"/>
            <a:endParaRPr lang="ja-JP" altLang="ja-JP">
              <a:solidFill>
                <a:schemeClr val="hlink"/>
              </a:solidFill>
            </a:endParaRPr>
          </a:p>
        </p:txBody>
      </p:sp>
      <p:sp>
        <p:nvSpPr>
          <p:cNvPr id="16391" name="Text Box 10"/>
          <p:cNvSpPr txBox="1">
            <a:spLocks noChangeArrowheads="1"/>
          </p:cNvSpPr>
          <p:nvPr/>
        </p:nvSpPr>
        <p:spPr bwMode="auto">
          <a:xfrm>
            <a:off x="2362200" y="4876800"/>
            <a:ext cx="5334000" cy="822325"/>
          </a:xfrm>
          <a:prstGeom prst="rect">
            <a:avLst/>
          </a:prstGeom>
          <a:noFill/>
          <a:ln w="9525">
            <a:noFill/>
            <a:miter lim="800000"/>
            <a:headEnd/>
            <a:tailEnd/>
          </a:ln>
        </p:spPr>
        <p:txBody>
          <a:bodyPr>
            <a:spAutoFit/>
          </a:bodyPr>
          <a:lstStyle/>
          <a:p>
            <a:r>
              <a:rPr lang="ja-JP" altLang="en-US"/>
              <a:t>　</a:t>
            </a:r>
            <a:r>
              <a:rPr lang="en-US" altLang="ja-JP"/>
              <a:t>struct cell</a:t>
            </a:r>
            <a:r>
              <a:rPr lang="ja-JP" altLang="en-US"/>
              <a:t>という構造体を定義するのに、</a:t>
            </a:r>
          </a:p>
          <a:p>
            <a:r>
              <a:rPr lang="en-US" altLang="ja-JP"/>
              <a:t>struct cell</a:t>
            </a:r>
            <a:r>
              <a:rPr lang="ja-JP" altLang="en-US"/>
              <a:t>を指すポインタをもちいている。</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スライド番号プレースホルダ 4"/>
          <p:cNvSpPr>
            <a:spLocks noGrp="1"/>
          </p:cNvSpPr>
          <p:nvPr>
            <p:ph type="sldNum" sz="quarter" idx="12"/>
          </p:nvPr>
        </p:nvSpPr>
        <p:spPr>
          <a:noFill/>
        </p:spPr>
        <p:txBody>
          <a:bodyPr/>
          <a:lstStyle/>
          <a:p>
            <a:fld id="{E8F5C52B-05A0-4BBC-9499-57D5BBA57451}" type="slidenum">
              <a:rPr lang="en-US" altLang="ja-JP" smtClean="0"/>
              <a:pPr/>
              <a:t>60</a:t>
            </a:fld>
            <a:endParaRPr lang="en-US" altLang="ja-JP" smtClean="0"/>
          </a:p>
        </p:txBody>
      </p:sp>
      <p:sp>
        <p:nvSpPr>
          <p:cNvPr id="62467" name="AutoShape 6"/>
          <p:cNvSpPr>
            <a:spLocks noChangeArrowheads="1"/>
          </p:cNvSpPr>
          <p:nvPr/>
        </p:nvSpPr>
        <p:spPr bwMode="auto">
          <a:xfrm>
            <a:off x="762000" y="1600200"/>
            <a:ext cx="8077200" cy="4876800"/>
          </a:xfrm>
          <a:prstGeom prst="roundRect">
            <a:avLst>
              <a:gd name="adj" fmla="val 16667"/>
            </a:avLst>
          </a:prstGeom>
          <a:solidFill>
            <a:schemeClr val="hlink"/>
          </a:solidFill>
          <a:ln w="9525">
            <a:solidFill>
              <a:schemeClr val="tx1"/>
            </a:solidFill>
            <a:round/>
            <a:headEnd/>
            <a:tailEnd/>
          </a:ln>
        </p:spPr>
        <p:txBody>
          <a:bodyPr wrap="none" anchor="ctr"/>
          <a:lstStyle/>
          <a:p>
            <a:pPr algn="ctr"/>
            <a:endParaRPr lang="ja-JP" altLang="ja-JP"/>
          </a:p>
        </p:txBody>
      </p:sp>
      <p:sp>
        <p:nvSpPr>
          <p:cNvPr id="62468" name="Rectangle 2"/>
          <p:cNvSpPr>
            <a:spLocks noGrp="1" noChangeArrowheads="1"/>
          </p:cNvSpPr>
          <p:nvPr>
            <p:ph type="title"/>
          </p:nvPr>
        </p:nvSpPr>
        <p:spPr/>
        <p:txBody>
          <a:bodyPr/>
          <a:lstStyle/>
          <a:p>
            <a:pPr eaLnBrk="1" hangingPunct="1"/>
            <a:r>
              <a:rPr lang="ja-JP" altLang="en-US" smtClean="0"/>
              <a:t>抽象データ型としてのスタック</a:t>
            </a:r>
          </a:p>
        </p:txBody>
      </p:sp>
      <p:sp>
        <p:nvSpPr>
          <p:cNvPr id="62469" name="AutoShape 4"/>
          <p:cNvSpPr>
            <a:spLocks noChangeArrowheads="1"/>
          </p:cNvSpPr>
          <p:nvPr/>
        </p:nvSpPr>
        <p:spPr bwMode="auto">
          <a:xfrm>
            <a:off x="1371600" y="2362200"/>
            <a:ext cx="3276600" cy="3048000"/>
          </a:xfrm>
          <a:prstGeom prst="roundRect">
            <a:avLst>
              <a:gd name="adj" fmla="val 16667"/>
            </a:avLst>
          </a:prstGeom>
          <a:solidFill>
            <a:srgbClr val="CCFFFF"/>
          </a:solidFill>
          <a:ln w="9525">
            <a:solidFill>
              <a:schemeClr val="tx1"/>
            </a:solidFill>
            <a:round/>
            <a:headEnd/>
            <a:tailEnd/>
          </a:ln>
        </p:spPr>
        <p:txBody>
          <a:bodyPr wrap="none" anchor="ctr"/>
          <a:lstStyle/>
          <a:p>
            <a:pPr algn="ctr"/>
            <a:endParaRPr lang="ja-JP" altLang="ja-JP"/>
          </a:p>
        </p:txBody>
      </p:sp>
      <p:sp>
        <p:nvSpPr>
          <p:cNvPr id="62470" name="AutoShape 5"/>
          <p:cNvSpPr>
            <a:spLocks noChangeArrowheads="1"/>
          </p:cNvSpPr>
          <p:nvPr/>
        </p:nvSpPr>
        <p:spPr bwMode="auto">
          <a:xfrm>
            <a:off x="4876800" y="2438400"/>
            <a:ext cx="2895600" cy="3200400"/>
          </a:xfrm>
          <a:prstGeom prst="roundRect">
            <a:avLst>
              <a:gd name="adj" fmla="val 16667"/>
            </a:avLst>
          </a:prstGeom>
          <a:solidFill>
            <a:srgbClr val="FFCCCC"/>
          </a:solidFill>
          <a:ln w="9525">
            <a:solidFill>
              <a:schemeClr val="tx1"/>
            </a:solidFill>
            <a:round/>
            <a:headEnd/>
            <a:tailEnd/>
          </a:ln>
        </p:spPr>
        <p:txBody>
          <a:bodyPr wrap="none" anchor="ctr"/>
          <a:lstStyle/>
          <a:p>
            <a:pPr algn="ctr"/>
            <a:endParaRPr lang="ja-JP" altLang="ja-JP">
              <a:solidFill>
                <a:srgbClr val="FF00FF"/>
              </a:solidFill>
            </a:endParaRPr>
          </a:p>
        </p:txBody>
      </p:sp>
      <p:sp>
        <p:nvSpPr>
          <p:cNvPr id="62471" name="Text Box 8"/>
          <p:cNvSpPr txBox="1">
            <a:spLocks noChangeArrowheads="1"/>
          </p:cNvSpPr>
          <p:nvPr/>
        </p:nvSpPr>
        <p:spPr bwMode="auto">
          <a:xfrm>
            <a:off x="3505200" y="1671638"/>
            <a:ext cx="1652588" cy="641350"/>
          </a:xfrm>
          <a:prstGeom prst="rect">
            <a:avLst/>
          </a:prstGeom>
          <a:noFill/>
          <a:ln w="9525">
            <a:noFill/>
            <a:miter lim="800000"/>
            <a:headEnd/>
            <a:tailEnd/>
          </a:ln>
        </p:spPr>
        <p:txBody>
          <a:bodyPr wrap="none">
            <a:spAutoFit/>
          </a:bodyPr>
          <a:lstStyle/>
          <a:p>
            <a:r>
              <a:rPr lang="ja-JP" altLang="en-US" sz="3600"/>
              <a:t>スタック</a:t>
            </a:r>
          </a:p>
        </p:txBody>
      </p:sp>
      <p:sp>
        <p:nvSpPr>
          <p:cNvPr id="62472" name="Text Box 9"/>
          <p:cNvSpPr txBox="1">
            <a:spLocks noChangeArrowheads="1"/>
          </p:cNvSpPr>
          <p:nvPr/>
        </p:nvSpPr>
        <p:spPr bwMode="auto">
          <a:xfrm>
            <a:off x="2209800" y="2133600"/>
            <a:ext cx="793750" cy="457200"/>
          </a:xfrm>
          <a:prstGeom prst="rect">
            <a:avLst/>
          </a:prstGeom>
          <a:noFill/>
          <a:ln w="9525">
            <a:noFill/>
            <a:miter lim="800000"/>
            <a:headEnd/>
            <a:tailEnd/>
          </a:ln>
        </p:spPr>
        <p:txBody>
          <a:bodyPr wrap="none">
            <a:spAutoFit/>
          </a:bodyPr>
          <a:lstStyle/>
          <a:p>
            <a:r>
              <a:rPr lang="ja-JP" altLang="en-US">
                <a:solidFill>
                  <a:schemeClr val="accent2"/>
                </a:solidFill>
              </a:rPr>
              <a:t>操作</a:t>
            </a:r>
          </a:p>
        </p:txBody>
      </p:sp>
      <p:sp>
        <p:nvSpPr>
          <p:cNvPr id="62473" name="Text Box 10"/>
          <p:cNvSpPr txBox="1">
            <a:spLocks noChangeArrowheads="1"/>
          </p:cNvSpPr>
          <p:nvPr/>
        </p:nvSpPr>
        <p:spPr bwMode="auto">
          <a:xfrm>
            <a:off x="5867400" y="2133600"/>
            <a:ext cx="793750" cy="457200"/>
          </a:xfrm>
          <a:prstGeom prst="rect">
            <a:avLst/>
          </a:prstGeom>
          <a:noFill/>
          <a:ln w="9525">
            <a:noFill/>
            <a:miter lim="800000"/>
            <a:headEnd/>
            <a:tailEnd/>
          </a:ln>
        </p:spPr>
        <p:txBody>
          <a:bodyPr wrap="none">
            <a:spAutoFit/>
          </a:bodyPr>
          <a:lstStyle/>
          <a:p>
            <a:r>
              <a:rPr lang="ja-JP" altLang="en-US">
                <a:solidFill>
                  <a:srgbClr val="FF0000"/>
                </a:solidFill>
              </a:rPr>
              <a:t>効果</a:t>
            </a:r>
          </a:p>
        </p:txBody>
      </p:sp>
      <p:sp>
        <p:nvSpPr>
          <p:cNvPr id="62474" name="Text Box 11"/>
          <p:cNvSpPr txBox="1">
            <a:spLocks noChangeArrowheads="1"/>
          </p:cNvSpPr>
          <p:nvPr/>
        </p:nvSpPr>
        <p:spPr bwMode="auto">
          <a:xfrm>
            <a:off x="5181600" y="2895600"/>
            <a:ext cx="2286000" cy="2647950"/>
          </a:xfrm>
          <a:prstGeom prst="rect">
            <a:avLst/>
          </a:prstGeom>
          <a:noFill/>
          <a:ln w="9525">
            <a:noFill/>
            <a:miter lim="800000"/>
            <a:headEnd/>
            <a:tailEnd/>
          </a:ln>
        </p:spPr>
        <p:txBody>
          <a:bodyPr>
            <a:spAutoFit/>
          </a:bodyPr>
          <a:lstStyle/>
          <a:p>
            <a:r>
              <a:rPr lang="ja-JP" altLang="en-US"/>
              <a:t>ＬＩＦＯ</a:t>
            </a:r>
          </a:p>
          <a:p>
            <a:r>
              <a:rPr lang="ja-JP" altLang="en-US"/>
              <a:t>（後入れ先だし）</a:t>
            </a:r>
          </a:p>
          <a:p>
            <a:r>
              <a:rPr lang="ja-JP" altLang="en-US"/>
              <a:t>つまり、</a:t>
            </a:r>
          </a:p>
          <a:p>
            <a:r>
              <a:rPr lang="en-US" altLang="ja-JP"/>
              <a:t>x=pop()</a:t>
            </a:r>
            <a:r>
              <a:rPr lang="ja-JP" altLang="en-US"/>
              <a:t>を行って</a:t>
            </a:r>
          </a:p>
          <a:p>
            <a:r>
              <a:rPr lang="en-US" altLang="ja-JP"/>
              <a:t>push(x)</a:t>
            </a:r>
            <a:r>
              <a:rPr lang="ja-JP" altLang="en-US"/>
              <a:t>を行えばもとの状態にもどる。</a:t>
            </a:r>
          </a:p>
        </p:txBody>
      </p:sp>
      <p:sp>
        <p:nvSpPr>
          <p:cNvPr id="62475" name="Text Box 13"/>
          <p:cNvSpPr txBox="1">
            <a:spLocks noChangeArrowheads="1"/>
          </p:cNvSpPr>
          <p:nvPr/>
        </p:nvSpPr>
        <p:spPr bwMode="auto">
          <a:xfrm>
            <a:off x="1600200" y="2819400"/>
            <a:ext cx="2852738" cy="1917700"/>
          </a:xfrm>
          <a:prstGeom prst="rect">
            <a:avLst/>
          </a:prstGeom>
          <a:noFill/>
          <a:ln w="9525">
            <a:noFill/>
            <a:miter lim="800000"/>
            <a:headEnd/>
            <a:tailEnd/>
          </a:ln>
        </p:spPr>
        <p:txBody>
          <a:bodyPr wrap="none">
            <a:spAutoFit/>
          </a:bodyPr>
          <a:lstStyle/>
          <a:p>
            <a:r>
              <a:rPr lang="en-US" altLang="ja-JP"/>
              <a:t>/*</a:t>
            </a:r>
            <a:r>
              <a:rPr lang="ja-JP" altLang="en-US"/>
              <a:t>データの挿入*</a:t>
            </a:r>
            <a:r>
              <a:rPr lang="en-US" altLang="ja-JP"/>
              <a:t>/</a:t>
            </a:r>
          </a:p>
          <a:p>
            <a:r>
              <a:rPr lang="en-US" altLang="ja-JP"/>
              <a:t>void push(x);/</a:t>
            </a:r>
          </a:p>
          <a:p>
            <a:endParaRPr lang="en-US" altLang="ja-JP"/>
          </a:p>
          <a:p>
            <a:r>
              <a:rPr lang="en-US" altLang="ja-JP"/>
              <a:t>/*</a:t>
            </a:r>
            <a:r>
              <a:rPr lang="ja-JP" altLang="en-US"/>
              <a:t>データの取り出し*</a:t>
            </a:r>
            <a:r>
              <a:rPr lang="en-US" altLang="ja-JP"/>
              <a:t>/</a:t>
            </a:r>
          </a:p>
          <a:p>
            <a:r>
              <a:rPr lang="en-US" altLang="ja-JP"/>
              <a:t>double pop(void);</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スライド番号プレースホルダ 4"/>
          <p:cNvSpPr>
            <a:spLocks noGrp="1"/>
          </p:cNvSpPr>
          <p:nvPr>
            <p:ph type="sldNum" sz="quarter" idx="12"/>
          </p:nvPr>
        </p:nvSpPr>
        <p:spPr>
          <a:noFill/>
        </p:spPr>
        <p:txBody>
          <a:bodyPr/>
          <a:lstStyle/>
          <a:p>
            <a:fld id="{71D73E9A-E921-40D5-AB1B-1E356D393923}" type="slidenum">
              <a:rPr lang="en-US" altLang="ja-JP" smtClean="0"/>
              <a:pPr/>
              <a:t>61</a:t>
            </a:fld>
            <a:endParaRPr lang="en-US" altLang="ja-JP" smtClean="0"/>
          </a:p>
        </p:txBody>
      </p:sp>
      <p:sp>
        <p:nvSpPr>
          <p:cNvPr id="63491" name="Rectangle 2"/>
          <p:cNvSpPr>
            <a:spLocks noGrp="1" noChangeArrowheads="1"/>
          </p:cNvSpPr>
          <p:nvPr>
            <p:ph type="title"/>
          </p:nvPr>
        </p:nvSpPr>
        <p:spPr>
          <a:xfrm>
            <a:off x="685800" y="0"/>
            <a:ext cx="7772400" cy="1143000"/>
          </a:xfrm>
        </p:spPr>
        <p:txBody>
          <a:bodyPr/>
          <a:lstStyle/>
          <a:p>
            <a:pPr eaLnBrk="1" hangingPunct="1"/>
            <a:r>
              <a:rPr lang="ja-JP" altLang="en-US" smtClean="0"/>
              <a:t>イメージ</a:t>
            </a:r>
          </a:p>
        </p:txBody>
      </p:sp>
      <p:grpSp>
        <p:nvGrpSpPr>
          <p:cNvPr id="63492" name="Group 4"/>
          <p:cNvGrpSpPr>
            <a:grpSpLocks/>
          </p:cNvGrpSpPr>
          <p:nvPr/>
        </p:nvGrpSpPr>
        <p:grpSpPr bwMode="auto">
          <a:xfrm>
            <a:off x="2743200" y="1235075"/>
            <a:ext cx="3505200" cy="1600200"/>
            <a:chOff x="1632" y="1680"/>
            <a:chExt cx="1104" cy="1440"/>
          </a:xfrm>
        </p:grpSpPr>
        <p:sp>
          <p:nvSpPr>
            <p:cNvPr id="63538" name="Rectangle 5"/>
            <p:cNvSpPr>
              <a:spLocks noChangeArrowheads="1"/>
            </p:cNvSpPr>
            <p:nvPr/>
          </p:nvSpPr>
          <p:spPr bwMode="auto">
            <a:xfrm>
              <a:off x="1632" y="1680"/>
              <a:ext cx="1104" cy="1440"/>
            </a:xfrm>
            <a:prstGeom prst="rect">
              <a:avLst/>
            </a:prstGeom>
            <a:solidFill>
              <a:schemeClr val="accent1"/>
            </a:solidFill>
            <a:ln w="9525">
              <a:miter lim="800000"/>
              <a:headEnd/>
              <a:tailEnd/>
            </a:ln>
            <a:scene3d>
              <a:camera prst="legacyObliqueTopRight">
                <a:rot lat="16199995" lon="0" rev="0"/>
              </a:camera>
              <a:lightRig rig="legacyFlat3" dir="b"/>
            </a:scene3d>
            <a:sp3d extrusionH="1801800" prstMaterial="legacyMatte">
              <a:bevelT w="13500" h="13500" prst="angle"/>
              <a:bevelB w="13500" h="13500" prst="angle"/>
              <a:extrusionClr>
                <a:schemeClr val="accent1"/>
              </a:extrusionClr>
            </a:sp3d>
          </p:spPr>
          <p:txBody>
            <a:bodyPr wrap="none" anchor="ctr">
              <a:flatTx/>
            </a:bodyPr>
            <a:lstStyle/>
            <a:p>
              <a:endParaRPr lang="ja-JP" altLang="en-US"/>
            </a:p>
          </p:txBody>
        </p:sp>
        <p:sp>
          <p:nvSpPr>
            <p:cNvPr id="63539" name="Oval 6"/>
            <p:cNvSpPr>
              <a:spLocks noChangeArrowheads="1"/>
            </p:cNvSpPr>
            <p:nvPr/>
          </p:nvSpPr>
          <p:spPr bwMode="auto">
            <a:xfrm>
              <a:off x="1706" y="2023"/>
              <a:ext cx="883" cy="823"/>
            </a:xfrm>
            <a:prstGeom prst="ellipse">
              <a:avLst/>
            </a:prstGeom>
            <a:solidFill>
              <a:srgbClr val="FFFFCC"/>
            </a:solidFill>
            <a:ln w="9525">
              <a:round/>
              <a:headEnd/>
              <a:tailEnd/>
            </a:ln>
            <a:scene3d>
              <a:camera prst="legacyObliqueTopRight">
                <a:rot lat="16199995" lon="0" rev="0"/>
              </a:camera>
              <a:lightRig rig="legacyFlat3" dir="r"/>
            </a:scene3d>
            <a:sp3d prstMaterial="legacyMatte">
              <a:bevelT w="13500" h="13500" prst="angle"/>
              <a:bevelB w="13500" h="13500" prst="angle"/>
              <a:extrusionClr>
                <a:srgbClr val="FFFFCC"/>
              </a:extrusionClr>
            </a:sp3d>
          </p:spPr>
          <p:txBody>
            <a:bodyPr wrap="none" anchor="ctr">
              <a:flatTx/>
            </a:bodyPr>
            <a:lstStyle/>
            <a:p>
              <a:endParaRPr lang="ja-JP" altLang="en-US"/>
            </a:p>
          </p:txBody>
        </p:sp>
      </p:grpSp>
      <p:sp>
        <p:nvSpPr>
          <p:cNvPr id="63493" name="Text Box 10"/>
          <p:cNvSpPr txBox="1">
            <a:spLocks noChangeArrowheads="1"/>
          </p:cNvSpPr>
          <p:nvPr/>
        </p:nvSpPr>
        <p:spPr bwMode="auto">
          <a:xfrm>
            <a:off x="2743200" y="2759075"/>
            <a:ext cx="2855913" cy="822325"/>
          </a:xfrm>
          <a:prstGeom prst="rect">
            <a:avLst/>
          </a:prstGeom>
          <a:solidFill>
            <a:schemeClr val="bg1"/>
          </a:solidFill>
          <a:ln w="9525">
            <a:noFill/>
            <a:miter lim="800000"/>
            <a:headEnd/>
            <a:tailEnd/>
          </a:ln>
        </p:spPr>
        <p:txBody>
          <a:bodyPr>
            <a:spAutoFit/>
          </a:bodyPr>
          <a:lstStyle/>
          <a:p>
            <a:r>
              <a:rPr lang="ja-JP" altLang="en-US"/>
              <a:t>抽象データ型としてのスタック</a:t>
            </a:r>
          </a:p>
        </p:txBody>
      </p:sp>
      <p:sp>
        <p:nvSpPr>
          <p:cNvPr id="63494" name="Oval 18"/>
          <p:cNvSpPr>
            <a:spLocks noChangeArrowheads="1"/>
          </p:cNvSpPr>
          <p:nvPr/>
        </p:nvSpPr>
        <p:spPr bwMode="auto">
          <a:xfrm>
            <a:off x="1447800" y="1143000"/>
            <a:ext cx="228600" cy="228600"/>
          </a:xfrm>
          <a:prstGeom prst="ellipse">
            <a:avLst/>
          </a:prstGeom>
          <a:noFill/>
          <a:ln w="9525">
            <a:noFill/>
            <a:round/>
            <a:headEnd/>
            <a:tailEnd/>
          </a:ln>
        </p:spPr>
        <p:txBody>
          <a:bodyPr wrap="none" anchor="ctr"/>
          <a:lstStyle/>
          <a:p>
            <a:endParaRPr lang="ja-JP" altLang="en-US"/>
          </a:p>
        </p:txBody>
      </p:sp>
      <p:sp>
        <p:nvSpPr>
          <p:cNvPr id="63495" name="Oval 19"/>
          <p:cNvSpPr>
            <a:spLocks noChangeArrowheads="1"/>
          </p:cNvSpPr>
          <p:nvPr/>
        </p:nvSpPr>
        <p:spPr bwMode="auto">
          <a:xfrm>
            <a:off x="7924800" y="762000"/>
            <a:ext cx="228600" cy="228600"/>
          </a:xfrm>
          <a:prstGeom prst="ellipse">
            <a:avLst/>
          </a:prstGeom>
          <a:noFill/>
          <a:ln w="9525">
            <a:noFill/>
            <a:round/>
            <a:headEnd/>
            <a:tailEnd/>
          </a:ln>
        </p:spPr>
        <p:txBody>
          <a:bodyPr wrap="none" anchor="ctr"/>
          <a:lstStyle/>
          <a:p>
            <a:endParaRPr lang="ja-JP" altLang="en-US"/>
          </a:p>
        </p:txBody>
      </p:sp>
      <p:cxnSp>
        <p:nvCxnSpPr>
          <p:cNvPr id="63496" name="AutoShape 20"/>
          <p:cNvCxnSpPr>
            <a:cxnSpLocks noChangeShapeType="1"/>
            <a:stCxn id="63494" idx="6"/>
            <a:endCxn id="63539" idx="1"/>
          </p:cNvCxnSpPr>
          <p:nvPr/>
        </p:nvCxnSpPr>
        <p:spPr bwMode="auto">
          <a:xfrm>
            <a:off x="1676400" y="1257300"/>
            <a:ext cx="1712913" cy="492125"/>
          </a:xfrm>
          <a:prstGeom prst="curvedConnector2">
            <a:avLst/>
          </a:prstGeom>
          <a:noFill/>
          <a:ln w="38100">
            <a:solidFill>
              <a:schemeClr val="accent2"/>
            </a:solidFill>
            <a:round/>
            <a:headEnd/>
            <a:tailEnd type="triangle" w="med" len="med"/>
          </a:ln>
        </p:spPr>
      </p:cxnSp>
      <p:cxnSp>
        <p:nvCxnSpPr>
          <p:cNvPr id="63497" name="AutoShape 22"/>
          <p:cNvCxnSpPr>
            <a:cxnSpLocks noChangeShapeType="1"/>
            <a:stCxn id="63539" idx="7"/>
            <a:endCxn id="63495" idx="2"/>
          </p:cNvCxnSpPr>
          <p:nvPr/>
        </p:nvCxnSpPr>
        <p:spPr bwMode="auto">
          <a:xfrm rot="-5400000">
            <a:off x="6211094" y="35719"/>
            <a:ext cx="873125" cy="2554287"/>
          </a:xfrm>
          <a:prstGeom prst="curvedConnector2">
            <a:avLst/>
          </a:prstGeom>
          <a:noFill/>
          <a:ln w="38100">
            <a:solidFill>
              <a:srgbClr val="FF0000"/>
            </a:solidFill>
            <a:round/>
            <a:headEnd/>
            <a:tailEnd type="triangle" w="med" len="med"/>
          </a:ln>
        </p:spPr>
      </p:cxnSp>
      <p:sp>
        <p:nvSpPr>
          <p:cNvPr id="63498" name="Text Box 23"/>
          <p:cNvSpPr txBox="1">
            <a:spLocks noChangeArrowheads="1"/>
          </p:cNvSpPr>
          <p:nvPr/>
        </p:nvSpPr>
        <p:spPr bwMode="auto">
          <a:xfrm>
            <a:off x="3048000" y="990600"/>
            <a:ext cx="377825" cy="457200"/>
          </a:xfrm>
          <a:prstGeom prst="rect">
            <a:avLst/>
          </a:prstGeom>
          <a:noFill/>
          <a:ln w="9525">
            <a:noFill/>
            <a:miter lim="800000"/>
            <a:headEnd/>
            <a:tailEnd/>
          </a:ln>
        </p:spPr>
        <p:txBody>
          <a:bodyPr wrap="none">
            <a:spAutoFit/>
          </a:bodyPr>
          <a:lstStyle/>
          <a:p>
            <a:r>
              <a:rPr lang="en-US" altLang="ja-JP">
                <a:latin typeface="Verdana" pitchFamily="34" charset="0"/>
              </a:rPr>
              <a:t>8</a:t>
            </a:r>
          </a:p>
        </p:txBody>
      </p:sp>
      <p:sp>
        <p:nvSpPr>
          <p:cNvPr id="63499" name="Text Box 24"/>
          <p:cNvSpPr txBox="1">
            <a:spLocks noChangeArrowheads="1"/>
          </p:cNvSpPr>
          <p:nvPr/>
        </p:nvSpPr>
        <p:spPr bwMode="auto">
          <a:xfrm>
            <a:off x="2362200" y="838200"/>
            <a:ext cx="377825" cy="457200"/>
          </a:xfrm>
          <a:prstGeom prst="rect">
            <a:avLst/>
          </a:prstGeom>
          <a:noFill/>
          <a:ln w="9525">
            <a:noFill/>
            <a:miter lim="800000"/>
            <a:headEnd/>
            <a:tailEnd/>
          </a:ln>
        </p:spPr>
        <p:txBody>
          <a:bodyPr wrap="none">
            <a:spAutoFit/>
          </a:bodyPr>
          <a:lstStyle/>
          <a:p>
            <a:r>
              <a:rPr lang="en-US" altLang="ja-JP">
                <a:latin typeface="Verdana" pitchFamily="34" charset="0"/>
              </a:rPr>
              <a:t>3</a:t>
            </a:r>
          </a:p>
        </p:txBody>
      </p:sp>
      <p:sp>
        <p:nvSpPr>
          <p:cNvPr id="63500" name="Text Box 25"/>
          <p:cNvSpPr txBox="1">
            <a:spLocks noChangeArrowheads="1"/>
          </p:cNvSpPr>
          <p:nvPr/>
        </p:nvSpPr>
        <p:spPr bwMode="auto">
          <a:xfrm>
            <a:off x="1752600" y="7620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63501" name="Text Box 26"/>
          <p:cNvSpPr txBox="1">
            <a:spLocks noChangeArrowheads="1"/>
          </p:cNvSpPr>
          <p:nvPr/>
        </p:nvSpPr>
        <p:spPr bwMode="auto">
          <a:xfrm>
            <a:off x="5105400" y="1219200"/>
            <a:ext cx="377825" cy="457200"/>
          </a:xfrm>
          <a:prstGeom prst="rect">
            <a:avLst/>
          </a:prstGeom>
          <a:noFill/>
          <a:ln w="9525">
            <a:noFill/>
            <a:miter lim="800000"/>
            <a:headEnd/>
            <a:tailEnd/>
          </a:ln>
        </p:spPr>
        <p:txBody>
          <a:bodyPr wrap="none">
            <a:spAutoFit/>
          </a:bodyPr>
          <a:lstStyle/>
          <a:p>
            <a:r>
              <a:rPr lang="en-US" altLang="ja-JP">
                <a:latin typeface="Verdana" pitchFamily="34" charset="0"/>
              </a:rPr>
              <a:t>8</a:t>
            </a:r>
          </a:p>
        </p:txBody>
      </p:sp>
      <p:sp>
        <p:nvSpPr>
          <p:cNvPr id="63502" name="Text Box 27"/>
          <p:cNvSpPr txBox="1">
            <a:spLocks noChangeArrowheads="1"/>
          </p:cNvSpPr>
          <p:nvPr/>
        </p:nvSpPr>
        <p:spPr bwMode="auto">
          <a:xfrm>
            <a:off x="6096000" y="685800"/>
            <a:ext cx="377825" cy="457200"/>
          </a:xfrm>
          <a:prstGeom prst="rect">
            <a:avLst/>
          </a:prstGeom>
          <a:noFill/>
          <a:ln w="9525">
            <a:noFill/>
            <a:miter lim="800000"/>
            <a:headEnd/>
            <a:tailEnd/>
          </a:ln>
        </p:spPr>
        <p:txBody>
          <a:bodyPr wrap="none">
            <a:spAutoFit/>
          </a:bodyPr>
          <a:lstStyle/>
          <a:p>
            <a:r>
              <a:rPr lang="en-US" altLang="ja-JP">
                <a:latin typeface="Verdana" pitchFamily="34" charset="0"/>
              </a:rPr>
              <a:t>3</a:t>
            </a:r>
          </a:p>
        </p:txBody>
      </p:sp>
      <p:sp>
        <p:nvSpPr>
          <p:cNvPr id="63503" name="Text Box 28"/>
          <p:cNvSpPr txBox="1">
            <a:spLocks noChangeArrowheads="1"/>
          </p:cNvSpPr>
          <p:nvPr/>
        </p:nvSpPr>
        <p:spPr bwMode="auto">
          <a:xfrm>
            <a:off x="7010400" y="4572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63504" name="Rectangle 30"/>
          <p:cNvSpPr>
            <a:spLocks noChangeArrowheads="1"/>
          </p:cNvSpPr>
          <p:nvPr/>
        </p:nvSpPr>
        <p:spPr bwMode="auto">
          <a:xfrm>
            <a:off x="533400" y="4572000"/>
            <a:ext cx="3048000" cy="1006475"/>
          </a:xfrm>
          <a:prstGeom prst="rect">
            <a:avLst/>
          </a:prstGeom>
          <a:solidFill>
            <a:schemeClr val="accent1"/>
          </a:solidFill>
          <a:ln w="9525">
            <a:miter lim="800000"/>
            <a:headEnd/>
            <a:tailEnd/>
          </a:ln>
          <a:scene3d>
            <a:camera prst="legacyObliqueTopRight">
              <a:rot lat="16199995" lon="0" rev="0"/>
            </a:camera>
            <a:lightRig rig="legacyFlat3" dir="b"/>
          </a:scene3d>
          <a:sp3d extrusionH="1192200" prstMaterial="legacyWireframe">
            <a:bevelT w="13500" h="13500" prst="angle"/>
            <a:bevelB w="13500" h="13500" prst="angle"/>
            <a:extrusionClr>
              <a:schemeClr val="accent1"/>
            </a:extrusionClr>
          </a:sp3d>
        </p:spPr>
        <p:txBody>
          <a:bodyPr wrap="none" anchor="ctr">
            <a:flatTx/>
          </a:bodyPr>
          <a:lstStyle/>
          <a:p>
            <a:endParaRPr lang="ja-JP" altLang="en-US"/>
          </a:p>
        </p:txBody>
      </p:sp>
      <p:sp>
        <p:nvSpPr>
          <p:cNvPr id="63505" name="Oval 31"/>
          <p:cNvSpPr>
            <a:spLocks noChangeArrowheads="1"/>
          </p:cNvSpPr>
          <p:nvPr/>
        </p:nvSpPr>
        <p:spPr bwMode="auto">
          <a:xfrm>
            <a:off x="738188" y="4811713"/>
            <a:ext cx="2436812" cy="574675"/>
          </a:xfrm>
          <a:prstGeom prst="ellipse">
            <a:avLst/>
          </a:prstGeom>
          <a:solidFill>
            <a:srgbClr val="FFFFCC"/>
          </a:solidFill>
          <a:ln w="9525">
            <a:round/>
            <a:headEnd/>
            <a:tailEnd/>
          </a:ln>
          <a:scene3d>
            <a:camera prst="legacyObliqueTopRight">
              <a:rot lat="16199995" lon="0" rev="0"/>
            </a:camera>
            <a:lightRig rig="legacyFlat3" dir="r"/>
          </a:scene3d>
          <a:sp3d prstMaterial="legacyWireframe">
            <a:bevelT w="13500" h="13500" prst="angle"/>
            <a:bevelB w="13500" h="13500" prst="angle"/>
            <a:extrusionClr>
              <a:srgbClr val="FFFFCC"/>
            </a:extrusionClr>
          </a:sp3d>
        </p:spPr>
        <p:txBody>
          <a:bodyPr wrap="none" anchor="ctr">
            <a:flatTx/>
          </a:bodyPr>
          <a:lstStyle/>
          <a:p>
            <a:endParaRPr lang="ja-JP" altLang="en-US"/>
          </a:p>
        </p:txBody>
      </p:sp>
      <p:sp>
        <p:nvSpPr>
          <p:cNvPr id="63506" name="Rectangle 32"/>
          <p:cNvSpPr>
            <a:spLocks noChangeArrowheads="1"/>
          </p:cNvSpPr>
          <p:nvPr/>
        </p:nvSpPr>
        <p:spPr bwMode="auto">
          <a:xfrm>
            <a:off x="5029200" y="4495800"/>
            <a:ext cx="3048000" cy="1006475"/>
          </a:xfrm>
          <a:prstGeom prst="rect">
            <a:avLst/>
          </a:prstGeom>
          <a:solidFill>
            <a:schemeClr val="accent1"/>
          </a:solidFill>
          <a:ln w="9525">
            <a:miter lim="800000"/>
            <a:headEnd/>
            <a:tailEnd/>
          </a:ln>
          <a:scene3d>
            <a:camera prst="legacyObliqueTopRight">
              <a:rot lat="16199995" lon="0" rev="0"/>
            </a:camera>
            <a:lightRig rig="legacyFlat3" dir="b"/>
          </a:scene3d>
          <a:sp3d extrusionH="1192200" prstMaterial="legacyWireframe">
            <a:bevelT w="13500" h="13500" prst="angle"/>
            <a:bevelB w="13500" h="13500" prst="angle"/>
            <a:extrusionClr>
              <a:schemeClr val="accent1"/>
            </a:extrusionClr>
          </a:sp3d>
        </p:spPr>
        <p:txBody>
          <a:bodyPr wrap="none" anchor="ctr">
            <a:flatTx/>
          </a:bodyPr>
          <a:lstStyle/>
          <a:p>
            <a:endParaRPr lang="ja-JP" altLang="en-US"/>
          </a:p>
        </p:txBody>
      </p:sp>
      <p:sp>
        <p:nvSpPr>
          <p:cNvPr id="63507" name="Oval 33"/>
          <p:cNvSpPr>
            <a:spLocks noChangeArrowheads="1"/>
          </p:cNvSpPr>
          <p:nvPr/>
        </p:nvSpPr>
        <p:spPr bwMode="auto">
          <a:xfrm>
            <a:off x="5233988" y="4735513"/>
            <a:ext cx="2436812" cy="574675"/>
          </a:xfrm>
          <a:prstGeom prst="ellipse">
            <a:avLst/>
          </a:prstGeom>
          <a:solidFill>
            <a:srgbClr val="FFFFCC"/>
          </a:solidFill>
          <a:ln w="9525">
            <a:round/>
            <a:headEnd/>
            <a:tailEnd/>
          </a:ln>
          <a:scene3d>
            <a:camera prst="legacyObliqueTopRight">
              <a:rot lat="16199995" lon="0" rev="0"/>
            </a:camera>
            <a:lightRig rig="legacyFlat3" dir="r"/>
          </a:scene3d>
          <a:sp3d prstMaterial="legacyWireframe">
            <a:bevelT w="13500" h="13500" prst="angle"/>
            <a:bevelB w="13500" h="13500" prst="angle"/>
            <a:extrusionClr>
              <a:srgbClr val="FFFFCC"/>
            </a:extrusionClr>
          </a:sp3d>
        </p:spPr>
        <p:txBody>
          <a:bodyPr wrap="none" anchor="ctr">
            <a:flatTx/>
          </a:bodyPr>
          <a:lstStyle/>
          <a:p>
            <a:endParaRPr lang="ja-JP" altLang="en-US"/>
          </a:p>
        </p:txBody>
      </p:sp>
      <p:grpSp>
        <p:nvGrpSpPr>
          <p:cNvPr id="63508" name="Group 34"/>
          <p:cNvGrpSpPr>
            <a:grpSpLocks/>
          </p:cNvGrpSpPr>
          <p:nvPr/>
        </p:nvGrpSpPr>
        <p:grpSpPr bwMode="auto">
          <a:xfrm>
            <a:off x="2890838" y="5753100"/>
            <a:ext cx="614362" cy="742950"/>
            <a:chOff x="4560" y="1824"/>
            <a:chExt cx="912" cy="624"/>
          </a:xfrm>
        </p:grpSpPr>
        <p:sp>
          <p:nvSpPr>
            <p:cNvPr id="63535" name="AutoShape 35"/>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63536" name="AutoShape 36"/>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63537" name="Oval 37"/>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cxnSp>
        <p:nvCxnSpPr>
          <p:cNvPr id="63509" name="AutoShape 38"/>
          <p:cNvCxnSpPr>
            <a:cxnSpLocks noChangeShapeType="1"/>
            <a:stCxn id="63513" idx="7"/>
            <a:endCxn id="63535" idx="1"/>
          </p:cNvCxnSpPr>
          <p:nvPr/>
        </p:nvCxnSpPr>
        <p:spPr bwMode="auto">
          <a:xfrm rot="5400000" flipV="1">
            <a:off x="2528094" y="5861844"/>
            <a:ext cx="388938" cy="336550"/>
          </a:xfrm>
          <a:prstGeom prst="curvedConnector4">
            <a:avLst>
              <a:gd name="adj1" fmla="val -50458"/>
              <a:gd name="adj2" fmla="val 52097"/>
            </a:avLst>
          </a:prstGeom>
          <a:noFill/>
          <a:ln w="38100">
            <a:solidFill>
              <a:srgbClr val="008000"/>
            </a:solidFill>
            <a:round/>
            <a:headEnd/>
            <a:tailEnd type="triangle" w="med" len="med"/>
          </a:ln>
        </p:spPr>
      </p:cxnSp>
      <p:sp>
        <p:nvSpPr>
          <p:cNvPr id="63510" name="WordArt 39"/>
          <p:cNvSpPr>
            <a:spLocks noChangeArrowheads="1" noChangeShapeType="1" noTextEdit="1"/>
          </p:cNvSpPr>
          <p:nvPr/>
        </p:nvSpPr>
        <p:spPr bwMode="auto">
          <a:xfrm>
            <a:off x="3246438" y="5638800"/>
            <a:ext cx="258762" cy="114300"/>
          </a:xfrm>
          <a:prstGeom prst="rect">
            <a:avLst/>
          </a:prstGeom>
        </p:spPr>
        <p:txBody>
          <a:bodyPr wrap="none" fromWordArt="1">
            <a:prstTxWarp prst="textPlain">
              <a:avLst>
                <a:gd name="adj" fmla="val 50000"/>
              </a:avLst>
            </a:prstTxWarp>
          </a:bodyPr>
          <a:lstStyle/>
          <a:p>
            <a:pPr algn="ctr"/>
            <a:r>
              <a:rPr lang="ja-JP" altLang="en-US" sz="3600" kern="10">
                <a:ln w="9525">
                  <a:solidFill>
                    <a:srgbClr val="008000"/>
                  </a:solidFill>
                  <a:round/>
                  <a:headEnd/>
                  <a:tailEnd/>
                </a:ln>
                <a:solidFill>
                  <a:srgbClr val="FFFFFF"/>
                </a:solidFill>
                <a:latin typeface="ＭＳ Ｐゴシック"/>
                <a:ea typeface="ＭＳ Ｐゴシック"/>
              </a:rPr>
              <a:t>ＮＵＬＬ</a:t>
            </a:r>
          </a:p>
        </p:txBody>
      </p:sp>
      <p:grpSp>
        <p:nvGrpSpPr>
          <p:cNvPr id="63511" name="Group 40"/>
          <p:cNvGrpSpPr>
            <a:grpSpLocks/>
          </p:cNvGrpSpPr>
          <p:nvPr/>
        </p:nvGrpSpPr>
        <p:grpSpPr bwMode="auto">
          <a:xfrm>
            <a:off x="2051050" y="5753100"/>
            <a:ext cx="614363" cy="742950"/>
            <a:chOff x="4560" y="1824"/>
            <a:chExt cx="912" cy="624"/>
          </a:xfrm>
        </p:grpSpPr>
        <p:sp>
          <p:nvSpPr>
            <p:cNvPr id="63532" name="AutoShape 41"/>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63533" name="AutoShape 42"/>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63534" name="Oval 43"/>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grpSp>
        <p:nvGrpSpPr>
          <p:cNvPr id="63512" name="Group 44"/>
          <p:cNvGrpSpPr>
            <a:grpSpLocks/>
          </p:cNvGrpSpPr>
          <p:nvPr/>
        </p:nvGrpSpPr>
        <p:grpSpPr bwMode="auto">
          <a:xfrm>
            <a:off x="1243013" y="5810250"/>
            <a:ext cx="612775" cy="742950"/>
            <a:chOff x="4560" y="1824"/>
            <a:chExt cx="912" cy="624"/>
          </a:xfrm>
        </p:grpSpPr>
        <p:sp>
          <p:nvSpPr>
            <p:cNvPr id="63529" name="AutoShape 45"/>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63530" name="AutoShape 46"/>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63531" name="Oval 47"/>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sp>
        <p:nvSpPr>
          <p:cNvPr id="63513" name="Oval 48"/>
          <p:cNvSpPr>
            <a:spLocks noChangeArrowheads="1"/>
          </p:cNvSpPr>
          <p:nvPr/>
        </p:nvSpPr>
        <p:spPr bwMode="auto">
          <a:xfrm>
            <a:off x="2470150" y="5810250"/>
            <a:ext cx="96838" cy="171450"/>
          </a:xfrm>
          <a:prstGeom prst="ellipse">
            <a:avLst/>
          </a:prstGeom>
          <a:solidFill>
            <a:schemeClr val="accent1"/>
          </a:solidFill>
          <a:ln w="9525">
            <a:solidFill>
              <a:schemeClr val="tx1"/>
            </a:solidFill>
            <a:round/>
            <a:headEnd/>
            <a:tailEnd/>
          </a:ln>
        </p:spPr>
        <p:txBody>
          <a:bodyPr wrap="none" anchor="ctr"/>
          <a:lstStyle/>
          <a:p>
            <a:endParaRPr lang="ja-JP" altLang="en-US"/>
          </a:p>
        </p:txBody>
      </p:sp>
      <p:cxnSp>
        <p:nvCxnSpPr>
          <p:cNvPr id="63514" name="AutoShape 49"/>
          <p:cNvCxnSpPr>
            <a:cxnSpLocks noChangeShapeType="1"/>
            <a:stCxn id="63515" idx="7"/>
          </p:cNvCxnSpPr>
          <p:nvPr/>
        </p:nvCxnSpPr>
        <p:spPr bwMode="auto">
          <a:xfrm rot="5400000" flipV="1">
            <a:off x="1701800" y="5892800"/>
            <a:ext cx="388938" cy="338138"/>
          </a:xfrm>
          <a:prstGeom prst="curvedConnector4">
            <a:avLst>
              <a:gd name="adj1" fmla="val -50458"/>
              <a:gd name="adj2" fmla="val 52097"/>
            </a:avLst>
          </a:prstGeom>
          <a:noFill/>
          <a:ln w="38100">
            <a:solidFill>
              <a:srgbClr val="008000"/>
            </a:solidFill>
            <a:round/>
            <a:headEnd/>
            <a:tailEnd type="triangle" w="med" len="med"/>
          </a:ln>
        </p:spPr>
      </p:cxnSp>
      <p:sp>
        <p:nvSpPr>
          <p:cNvPr id="63515" name="Oval 50"/>
          <p:cNvSpPr>
            <a:spLocks noChangeArrowheads="1"/>
          </p:cNvSpPr>
          <p:nvPr/>
        </p:nvSpPr>
        <p:spPr bwMode="auto">
          <a:xfrm>
            <a:off x="1644650" y="5842000"/>
            <a:ext cx="96838" cy="17145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63516" name="AutoShape 51"/>
          <p:cNvSpPr>
            <a:spLocks noChangeArrowheads="1"/>
          </p:cNvSpPr>
          <p:nvPr/>
        </p:nvSpPr>
        <p:spPr bwMode="auto">
          <a:xfrm>
            <a:off x="685800" y="5181600"/>
            <a:ext cx="255588" cy="342900"/>
          </a:xfrm>
          <a:prstGeom prst="rightArrow">
            <a:avLst>
              <a:gd name="adj1" fmla="val 50000"/>
              <a:gd name="adj2" fmla="val 2500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cxnSp>
        <p:nvCxnSpPr>
          <p:cNvPr id="63517" name="AutoShape 52"/>
          <p:cNvCxnSpPr>
            <a:cxnSpLocks noChangeShapeType="1"/>
            <a:stCxn id="63518" idx="7"/>
            <a:endCxn id="63529" idx="1"/>
          </p:cNvCxnSpPr>
          <p:nvPr/>
        </p:nvCxnSpPr>
        <p:spPr bwMode="auto">
          <a:xfrm rot="5400000" flipV="1">
            <a:off x="620713" y="5659437"/>
            <a:ext cx="922338" cy="322263"/>
          </a:xfrm>
          <a:prstGeom prst="curvedConnector4">
            <a:avLst>
              <a:gd name="adj1" fmla="val 13250"/>
              <a:gd name="adj2" fmla="val 52218"/>
            </a:avLst>
          </a:prstGeom>
          <a:noFill/>
          <a:ln w="38100">
            <a:solidFill>
              <a:srgbClr val="FF0000"/>
            </a:solidFill>
            <a:round/>
            <a:headEnd/>
            <a:tailEnd type="triangle" w="med" len="med"/>
          </a:ln>
        </p:spPr>
      </p:cxnSp>
      <p:sp>
        <p:nvSpPr>
          <p:cNvPr id="63518" name="Oval 53"/>
          <p:cNvSpPr>
            <a:spLocks noChangeArrowheads="1"/>
          </p:cNvSpPr>
          <p:nvPr/>
        </p:nvSpPr>
        <p:spPr bwMode="auto">
          <a:xfrm>
            <a:off x="838200" y="5334000"/>
            <a:ext cx="96838" cy="17145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63519" name="WordArt 55"/>
          <p:cNvSpPr>
            <a:spLocks noChangeArrowheads="1" noChangeShapeType="1" noTextEdit="1"/>
          </p:cNvSpPr>
          <p:nvPr/>
        </p:nvSpPr>
        <p:spPr bwMode="auto">
          <a:xfrm>
            <a:off x="2922588" y="5638800"/>
            <a:ext cx="195262" cy="1143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10</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63520" name="WordArt 56"/>
          <p:cNvSpPr>
            <a:spLocks noChangeArrowheads="1" noChangeShapeType="1" noTextEdit="1"/>
          </p:cNvSpPr>
          <p:nvPr/>
        </p:nvSpPr>
        <p:spPr bwMode="auto">
          <a:xfrm>
            <a:off x="2147888" y="5695950"/>
            <a:ext cx="128587" cy="1143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15</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63521" name="WordArt 57"/>
          <p:cNvSpPr>
            <a:spLocks noChangeArrowheads="1" noChangeShapeType="1" noTextEdit="1"/>
          </p:cNvSpPr>
          <p:nvPr/>
        </p:nvSpPr>
        <p:spPr bwMode="auto">
          <a:xfrm>
            <a:off x="1306513" y="5695950"/>
            <a:ext cx="193675" cy="1143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20</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63522" name="Rectangle 59"/>
          <p:cNvSpPr>
            <a:spLocks noChangeArrowheads="1"/>
          </p:cNvSpPr>
          <p:nvPr/>
        </p:nvSpPr>
        <p:spPr bwMode="auto">
          <a:xfrm>
            <a:off x="6096000" y="5715000"/>
            <a:ext cx="304800" cy="304800"/>
          </a:xfrm>
          <a:prstGeom prst="rect">
            <a:avLst/>
          </a:prstGeom>
          <a:noFill/>
          <a:ln w="9525">
            <a:solidFill>
              <a:schemeClr val="hlink"/>
            </a:solidFill>
            <a:miter lim="800000"/>
            <a:headEnd/>
            <a:tailEnd/>
          </a:ln>
          <a:scene3d>
            <a:camera prst="legacyObliqueTopRight">
              <a:rot lat="16199995" lon="0" rev="0"/>
            </a:camera>
            <a:lightRig rig="legacyFlat3" dir="b"/>
          </a:scene3d>
          <a:sp3d extrusionH="430200"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63523" name="Rectangle 60"/>
          <p:cNvSpPr>
            <a:spLocks noChangeArrowheads="1"/>
          </p:cNvSpPr>
          <p:nvPr/>
        </p:nvSpPr>
        <p:spPr bwMode="auto">
          <a:xfrm>
            <a:off x="6400800" y="5715000"/>
            <a:ext cx="304800" cy="304800"/>
          </a:xfrm>
          <a:prstGeom prst="rect">
            <a:avLst/>
          </a:prstGeom>
          <a:noFill/>
          <a:ln w="9525">
            <a:solidFill>
              <a:schemeClr val="hlink"/>
            </a:solidFill>
            <a:miter lim="800000"/>
            <a:headEnd/>
            <a:tailEnd/>
          </a:ln>
          <a:scene3d>
            <a:camera prst="legacyObliqueTopRight">
              <a:rot lat="16199995" lon="0" rev="0"/>
            </a:camera>
            <a:lightRig rig="legacyFlat3" dir="b"/>
          </a:scene3d>
          <a:sp3d extrusionH="430200"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63524" name="Rectangle 61"/>
          <p:cNvSpPr>
            <a:spLocks noChangeArrowheads="1"/>
          </p:cNvSpPr>
          <p:nvPr/>
        </p:nvSpPr>
        <p:spPr bwMode="auto">
          <a:xfrm>
            <a:off x="6705600" y="5715000"/>
            <a:ext cx="304800" cy="304800"/>
          </a:xfrm>
          <a:prstGeom prst="rect">
            <a:avLst/>
          </a:prstGeom>
          <a:noFill/>
          <a:ln w="9525">
            <a:solidFill>
              <a:schemeClr val="hlink"/>
            </a:solidFill>
            <a:miter lim="800000"/>
            <a:headEnd/>
            <a:tailEnd/>
          </a:ln>
          <a:scene3d>
            <a:camera prst="legacyObliqueTopRight">
              <a:rot lat="16199995" lon="0" rev="0"/>
            </a:camera>
            <a:lightRig rig="legacyFlat3" dir="b"/>
          </a:scene3d>
          <a:sp3d extrusionH="430200"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63525" name="Rectangle 62"/>
          <p:cNvSpPr>
            <a:spLocks noChangeArrowheads="1"/>
          </p:cNvSpPr>
          <p:nvPr/>
        </p:nvSpPr>
        <p:spPr bwMode="auto">
          <a:xfrm>
            <a:off x="7010400" y="5715000"/>
            <a:ext cx="304800" cy="304800"/>
          </a:xfrm>
          <a:prstGeom prst="rect">
            <a:avLst/>
          </a:prstGeom>
          <a:noFill/>
          <a:ln w="9525">
            <a:solidFill>
              <a:schemeClr val="hlink"/>
            </a:solidFill>
            <a:miter lim="800000"/>
            <a:headEnd/>
            <a:tailEnd/>
          </a:ln>
          <a:scene3d>
            <a:camera prst="legacyObliqueTopRight">
              <a:rot lat="16199995" lon="0" rev="0"/>
            </a:camera>
            <a:lightRig rig="legacyFlat3" dir="b"/>
          </a:scene3d>
          <a:sp3d extrusionH="430200"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63526" name="Rectangle 63"/>
          <p:cNvSpPr>
            <a:spLocks noChangeArrowheads="1"/>
          </p:cNvSpPr>
          <p:nvPr/>
        </p:nvSpPr>
        <p:spPr bwMode="auto">
          <a:xfrm>
            <a:off x="5410200" y="5486400"/>
            <a:ext cx="304800" cy="304800"/>
          </a:xfrm>
          <a:prstGeom prst="rect">
            <a:avLst/>
          </a:prstGeom>
          <a:noFill/>
          <a:ln w="9525">
            <a:solidFill>
              <a:srgbClr val="99FFCC"/>
            </a:solidFill>
            <a:miter lim="800000"/>
            <a:headEnd/>
            <a:tailEnd/>
          </a:ln>
          <a:scene3d>
            <a:camera prst="legacyObliqueTopRight">
              <a:rot lat="16199995" lon="0" rev="0"/>
            </a:camera>
            <a:lightRig rig="legacyFlat3" dir="b"/>
          </a:scene3d>
          <a:sp3d extrusionH="430200" prstMaterial="legacyMatte">
            <a:bevelT w="13500" h="13500" prst="angle"/>
            <a:bevelB w="13500" h="13500" prst="angle"/>
            <a:extrusionClr>
              <a:srgbClr val="99FFCC"/>
            </a:extrusionClr>
          </a:sp3d>
        </p:spPr>
        <p:txBody>
          <a:bodyPr wrap="none" anchor="ctr">
            <a:flatTx/>
          </a:bodyPr>
          <a:lstStyle/>
          <a:p>
            <a:endParaRPr lang="ja-JP" altLang="en-US"/>
          </a:p>
        </p:txBody>
      </p:sp>
      <p:cxnSp>
        <p:nvCxnSpPr>
          <p:cNvPr id="63527" name="AutoShape 65"/>
          <p:cNvCxnSpPr>
            <a:cxnSpLocks noChangeShapeType="1"/>
            <a:stCxn id="63526" idx="0"/>
            <a:endCxn id="63524" idx="0"/>
          </p:cNvCxnSpPr>
          <p:nvPr/>
        </p:nvCxnSpPr>
        <p:spPr bwMode="auto">
          <a:xfrm rot="5400000" flipV="1">
            <a:off x="6096000" y="4953000"/>
            <a:ext cx="228600" cy="1295400"/>
          </a:xfrm>
          <a:prstGeom prst="curvedConnector3">
            <a:avLst>
              <a:gd name="adj1" fmla="val -100000"/>
            </a:avLst>
          </a:prstGeom>
          <a:noFill/>
          <a:ln w="38100">
            <a:solidFill>
              <a:schemeClr val="accent2"/>
            </a:solidFill>
            <a:round/>
            <a:headEnd/>
            <a:tailEnd type="triangle" w="med" len="med"/>
          </a:ln>
        </p:spPr>
      </p:cxnSp>
      <p:sp>
        <p:nvSpPr>
          <p:cNvPr id="63528" name="Text Box 66"/>
          <p:cNvSpPr txBox="1">
            <a:spLocks noChangeArrowheads="1"/>
          </p:cNvSpPr>
          <p:nvPr/>
        </p:nvSpPr>
        <p:spPr bwMode="auto">
          <a:xfrm>
            <a:off x="1295400" y="4267200"/>
            <a:ext cx="6224588" cy="457200"/>
          </a:xfrm>
          <a:prstGeom prst="rect">
            <a:avLst/>
          </a:prstGeom>
          <a:noFill/>
          <a:ln w="9525">
            <a:noFill/>
            <a:miter lim="800000"/>
            <a:headEnd/>
            <a:tailEnd/>
          </a:ln>
        </p:spPr>
        <p:txBody>
          <a:bodyPr wrap="none">
            <a:spAutoFit/>
          </a:bodyPr>
          <a:lstStyle/>
          <a:p>
            <a:r>
              <a:rPr lang="ja-JP" altLang="en-US" dirty="0"/>
              <a:t>データ構造では、操作法とその効果だけが重要</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スライド番号プレースホルダ 4"/>
          <p:cNvSpPr>
            <a:spLocks noGrp="1"/>
          </p:cNvSpPr>
          <p:nvPr>
            <p:ph type="sldNum" sz="quarter" idx="12"/>
          </p:nvPr>
        </p:nvSpPr>
        <p:spPr>
          <a:noFill/>
        </p:spPr>
        <p:txBody>
          <a:bodyPr/>
          <a:lstStyle/>
          <a:p>
            <a:fld id="{7E6836AA-F7C0-4DF4-8DF0-A902CAA520EC}" type="slidenum">
              <a:rPr lang="en-US" altLang="ja-JP" smtClean="0"/>
              <a:pPr/>
              <a:t>62</a:t>
            </a:fld>
            <a:endParaRPr lang="en-US" altLang="ja-JP" smtClean="0"/>
          </a:p>
        </p:txBody>
      </p:sp>
      <p:sp>
        <p:nvSpPr>
          <p:cNvPr id="64515" name="AutoShape 2"/>
          <p:cNvSpPr>
            <a:spLocks noChangeArrowheads="1"/>
          </p:cNvSpPr>
          <p:nvPr/>
        </p:nvSpPr>
        <p:spPr bwMode="auto">
          <a:xfrm>
            <a:off x="762000" y="1600200"/>
            <a:ext cx="8077200" cy="4876800"/>
          </a:xfrm>
          <a:prstGeom prst="roundRect">
            <a:avLst>
              <a:gd name="adj" fmla="val 16667"/>
            </a:avLst>
          </a:prstGeom>
          <a:solidFill>
            <a:schemeClr val="hlink"/>
          </a:solidFill>
          <a:ln w="9525">
            <a:solidFill>
              <a:schemeClr val="tx1"/>
            </a:solidFill>
            <a:round/>
            <a:headEnd/>
            <a:tailEnd/>
          </a:ln>
        </p:spPr>
        <p:txBody>
          <a:bodyPr wrap="none" anchor="ctr"/>
          <a:lstStyle/>
          <a:p>
            <a:pPr algn="ctr"/>
            <a:endParaRPr lang="ja-JP" altLang="ja-JP"/>
          </a:p>
        </p:txBody>
      </p:sp>
      <p:sp>
        <p:nvSpPr>
          <p:cNvPr id="64516" name="Rectangle 3"/>
          <p:cNvSpPr>
            <a:spLocks noGrp="1" noChangeArrowheads="1"/>
          </p:cNvSpPr>
          <p:nvPr>
            <p:ph type="title"/>
          </p:nvPr>
        </p:nvSpPr>
        <p:spPr/>
        <p:txBody>
          <a:bodyPr/>
          <a:lstStyle/>
          <a:p>
            <a:pPr eaLnBrk="1" hangingPunct="1"/>
            <a:r>
              <a:rPr lang="ja-JP" altLang="en-US" smtClean="0"/>
              <a:t>抽象データ型としてのキュー</a:t>
            </a:r>
          </a:p>
        </p:txBody>
      </p:sp>
      <p:sp>
        <p:nvSpPr>
          <p:cNvPr id="64517" name="AutoShape 4"/>
          <p:cNvSpPr>
            <a:spLocks noChangeArrowheads="1"/>
          </p:cNvSpPr>
          <p:nvPr/>
        </p:nvSpPr>
        <p:spPr bwMode="auto">
          <a:xfrm>
            <a:off x="1371600" y="2362200"/>
            <a:ext cx="3276600" cy="3048000"/>
          </a:xfrm>
          <a:prstGeom prst="roundRect">
            <a:avLst>
              <a:gd name="adj" fmla="val 16667"/>
            </a:avLst>
          </a:prstGeom>
          <a:solidFill>
            <a:srgbClr val="CCFFFF"/>
          </a:solidFill>
          <a:ln w="9525">
            <a:solidFill>
              <a:schemeClr val="tx1"/>
            </a:solidFill>
            <a:round/>
            <a:headEnd/>
            <a:tailEnd/>
          </a:ln>
        </p:spPr>
        <p:txBody>
          <a:bodyPr wrap="none" anchor="ctr"/>
          <a:lstStyle/>
          <a:p>
            <a:pPr algn="ctr"/>
            <a:endParaRPr lang="ja-JP" altLang="ja-JP"/>
          </a:p>
        </p:txBody>
      </p:sp>
      <p:sp>
        <p:nvSpPr>
          <p:cNvPr id="64518" name="AutoShape 5"/>
          <p:cNvSpPr>
            <a:spLocks noChangeArrowheads="1"/>
          </p:cNvSpPr>
          <p:nvPr/>
        </p:nvSpPr>
        <p:spPr bwMode="auto">
          <a:xfrm>
            <a:off x="4876800" y="2438400"/>
            <a:ext cx="2895600" cy="3657600"/>
          </a:xfrm>
          <a:prstGeom prst="roundRect">
            <a:avLst>
              <a:gd name="adj" fmla="val 16667"/>
            </a:avLst>
          </a:prstGeom>
          <a:solidFill>
            <a:srgbClr val="FFCCCC"/>
          </a:solidFill>
          <a:ln w="9525">
            <a:solidFill>
              <a:schemeClr val="tx1"/>
            </a:solidFill>
            <a:round/>
            <a:headEnd/>
            <a:tailEnd/>
          </a:ln>
        </p:spPr>
        <p:txBody>
          <a:bodyPr wrap="none" anchor="ctr"/>
          <a:lstStyle/>
          <a:p>
            <a:pPr algn="ctr"/>
            <a:endParaRPr lang="ja-JP" altLang="ja-JP">
              <a:solidFill>
                <a:srgbClr val="FF00FF"/>
              </a:solidFill>
            </a:endParaRPr>
          </a:p>
        </p:txBody>
      </p:sp>
      <p:sp>
        <p:nvSpPr>
          <p:cNvPr id="64519" name="Text Box 6"/>
          <p:cNvSpPr txBox="1">
            <a:spLocks noChangeArrowheads="1"/>
          </p:cNvSpPr>
          <p:nvPr/>
        </p:nvSpPr>
        <p:spPr bwMode="auto">
          <a:xfrm>
            <a:off x="3505200" y="1671638"/>
            <a:ext cx="1435100" cy="641350"/>
          </a:xfrm>
          <a:prstGeom prst="rect">
            <a:avLst/>
          </a:prstGeom>
          <a:noFill/>
          <a:ln w="9525">
            <a:noFill/>
            <a:miter lim="800000"/>
            <a:headEnd/>
            <a:tailEnd/>
          </a:ln>
        </p:spPr>
        <p:txBody>
          <a:bodyPr wrap="none">
            <a:spAutoFit/>
          </a:bodyPr>
          <a:lstStyle/>
          <a:p>
            <a:r>
              <a:rPr lang="ja-JP" altLang="en-US" sz="3600"/>
              <a:t>キュー</a:t>
            </a:r>
          </a:p>
        </p:txBody>
      </p:sp>
      <p:sp>
        <p:nvSpPr>
          <p:cNvPr id="64520" name="Text Box 7"/>
          <p:cNvSpPr txBox="1">
            <a:spLocks noChangeArrowheads="1"/>
          </p:cNvSpPr>
          <p:nvPr/>
        </p:nvSpPr>
        <p:spPr bwMode="auto">
          <a:xfrm>
            <a:off x="2209800" y="2133600"/>
            <a:ext cx="793750" cy="457200"/>
          </a:xfrm>
          <a:prstGeom prst="rect">
            <a:avLst/>
          </a:prstGeom>
          <a:noFill/>
          <a:ln w="9525">
            <a:noFill/>
            <a:miter lim="800000"/>
            <a:headEnd/>
            <a:tailEnd/>
          </a:ln>
        </p:spPr>
        <p:txBody>
          <a:bodyPr wrap="none">
            <a:spAutoFit/>
          </a:bodyPr>
          <a:lstStyle/>
          <a:p>
            <a:r>
              <a:rPr lang="ja-JP" altLang="en-US">
                <a:solidFill>
                  <a:schemeClr val="accent2"/>
                </a:solidFill>
              </a:rPr>
              <a:t>操作</a:t>
            </a:r>
          </a:p>
        </p:txBody>
      </p:sp>
      <p:sp>
        <p:nvSpPr>
          <p:cNvPr id="64521" name="Text Box 8"/>
          <p:cNvSpPr txBox="1">
            <a:spLocks noChangeArrowheads="1"/>
          </p:cNvSpPr>
          <p:nvPr/>
        </p:nvSpPr>
        <p:spPr bwMode="auto">
          <a:xfrm>
            <a:off x="5867400" y="2133600"/>
            <a:ext cx="793750" cy="457200"/>
          </a:xfrm>
          <a:prstGeom prst="rect">
            <a:avLst/>
          </a:prstGeom>
          <a:noFill/>
          <a:ln w="9525">
            <a:noFill/>
            <a:miter lim="800000"/>
            <a:headEnd/>
            <a:tailEnd/>
          </a:ln>
        </p:spPr>
        <p:txBody>
          <a:bodyPr wrap="none">
            <a:spAutoFit/>
          </a:bodyPr>
          <a:lstStyle/>
          <a:p>
            <a:r>
              <a:rPr lang="ja-JP" altLang="en-US">
                <a:solidFill>
                  <a:srgbClr val="FF0000"/>
                </a:solidFill>
              </a:rPr>
              <a:t>効果</a:t>
            </a:r>
          </a:p>
        </p:txBody>
      </p:sp>
      <p:sp>
        <p:nvSpPr>
          <p:cNvPr id="64522" name="Text Box 9"/>
          <p:cNvSpPr txBox="1">
            <a:spLocks noChangeArrowheads="1"/>
          </p:cNvSpPr>
          <p:nvPr/>
        </p:nvSpPr>
        <p:spPr bwMode="auto">
          <a:xfrm>
            <a:off x="5181600" y="2895600"/>
            <a:ext cx="2286000" cy="3013075"/>
          </a:xfrm>
          <a:prstGeom prst="rect">
            <a:avLst/>
          </a:prstGeom>
          <a:noFill/>
          <a:ln w="9525">
            <a:noFill/>
            <a:miter lim="800000"/>
            <a:headEnd/>
            <a:tailEnd/>
          </a:ln>
        </p:spPr>
        <p:txBody>
          <a:bodyPr>
            <a:spAutoFit/>
          </a:bodyPr>
          <a:lstStyle/>
          <a:p>
            <a:r>
              <a:rPr lang="en-US" altLang="ja-JP"/>
              <a:t>F</a:t>
            </a:r>
            <a:r>
              <a:rPr lang="ja-JP" altLang="en-US"/>
              <a:t>ＩＦＯ</a:t>
            </a:r>
          </a:p>
          <a:p>
            <a:r>
              <a:rPr lang="ja-JP" altLang="en-US"/>
              <a:t>（先入れ先だし）</a:t>
            </a:r>
          </a:p>
          <a:p>
            <a:r>
              <a:rPr lang="ja-JP" altLang="en-US"/>
              <a:t>つまり、</a:t>
            </a:r>
          </a:p>
          <a:p>
            <a:r>
              <a:rPr lang="en-US" altLang="ja-JP"/>
              <a:t>dequeue</a:t>
            </a:r>
            <a:r>
              <a:rPr lang="ja-JP" altLang="en-US"/>
              <a:t>で取り出される順番は、</a:t>
            </a:r>
          </a:p>
          <a:p>
            <a:r>
              <a:rPr lang="ja-JP" altLang="en-US"/>
              <a:t>各要素が</a:t>
            </a:r>
            <a:r>
              <a:rPr lang="en-US" altLang="ja-JP"/>
              <a:t>enqueue</a:t>
            </a:r>
            <a:r>
              <a:rPr lang="ja-JP" altLang="en-US"/>
              <a:t>された順番とひとしい。</a:t>
            </a:r>
          </a:p>
        </p:txBody>
      </p:sp>
      <p:sp>
        <p:nvSpPr>
          <p:cNvPr id="64523" name="Text Box 10"/>
          <p:cNvSpPr txBox="1">
            <a:spLocks noChangeArrowheads="1"/>
          </p:cNvSpPr>
          <p:nvPr/>
        </p:nvSpPr>
        <p:spPr bwMode="auto">
          <a:xfrm>
            <a:off x="1600200" y="2819400"/>
            <a:ext cx="2932113" cy="1917700"/>
          </a:xfrm>
          <a:prstGeom prst="rect">
            <a:avLst/>
          </a:prstGeom>
          <a:noFill/>
          <a:ln w="9525">
            <a:noFill/>
            <a:miter lim="800000"/>
            <a:headEnd/>
            <a:tailEnd/>
          </a:ln>
        </p:spPr>
        <p:txBody>
          <a:bodyPr wrap="none">
            <a:spAutoFit/>
          </a:bodyPr>
          <a:lstStyle/>
          <a:p>
            <a:r>
              <a:rPr lang="en-US" altLang="ja-JP"/>
              <a:t>/*</a:t>
            </a:r>
            <a:r>
              <a:rPr lang="ja-JP" altLang="en-US"/>
              <a:t>データの挿入*</a:t>
            </a:r>
            <a:r>
              <a:rPr lang="en-US" altLang="ja-JP"/>
              <a:t>/</a:t>
            </a:r>
          </a:p>
          <a:p>
            <a:r>
              <a:rPr lang="en-US" altLang="ja-JP"/>
              <a:t>void enqueue(x);/</a:t>
            </a:r>
          </a:p>
          <a:p>
            <a:endParaRPr lang="en-US" altLang="ja-JP"/>
          </a:p>
          <a:p>
            <a:r>
              <a:rPr lang="en-US" altLang="ja-JP"/>
              <a:t>/*</a:t>
            </a:r>
            <a:r>
              <a:rPr lang="ja-JP" altLang="en-US"/>
              <a:t>データの取り出し*</a:t>
            </a:r>
            <a:r>
              <a:rPr lang="en-US" altLang="ja-JP"/>
              <a:t>/</a:t>
            </a:r>
          </a:p>
          <a:p>
            <a:r>
              <a:rPr lang="en-US" altLang="ja-JP"/>
              <a:t>double dequeue(void);</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スライド番号プレースホルダ 4"/>
          <p:cNvSpPr>
            <a:spLocks noGrp="1"/>
          </p:cNvSpPr>
          <p:nvPr>
            <p:ph type="sldNum" sz="quarter" idx="12"/>
          </p:nvPr>
        </p:nvSpPr>
        <p:spPr>
          <a:noFill/>
        </p:spPr>
        <p:txBody>
          <a:bodyPr/>
          <a:lstStyle/>
          <a:p>
            <a:fld id="{F58D5A4E-BA3B-4AAB-B8E0-55F9096D3697}" type="slidenum">
              <a:rPr lang="en-US" altLang="ja-JP" smtClean="0"/>
              <a:pPr/>
              <a:t>63</a:t>
            </a:fld>
            <a:endParaRPr lang="en-US" altLang="ja-JP" smtClean="0"/>
          </a:p>
        </p:txBody>
      </p:sp>
      <p:sp>
        <p:nvSpPr>
          <p:cNvPr id="65539" name="Rectangle 2"/>
          <p:cNvSpPr>
            <a:spLocks noGrp="1" noChangeArrowheads="1"/>
          </p:cNvSpPr>
          <p:nvPr>
            <p:ph type="title"/>
          </p:nvPr>
        </p:nvSpPr>
        <p:spPr>
          <a:xfrm>
            <a:off x="685800" y="0"/>
            <a:ext cx="7772400" cy="1143000"/>
          </a:xfrm>
        </p:spPr>
        <p:txBody>
          <a:bodyPr/>
          <a:lstStyle/>
          <a:p>
            <a:pPr eaLnBrk="1" hangingPunct="1"/>
            <a:r>
              <a:rPr lang="ja-JP" altLang="en-US" smtClean="0"/>
              <a:t>イメージ</a:t>
            </a:r>
          </a:p>
        </p:txBody>
      </p:sp>
      <p:grpSp>
        <p:nvGrpSpPr>
          <p:cNvPr id="65540" name="Group 3"/>
          <p:cNvGrpSpPr>
            <a:grpSpLocks/>
          </p:cNvGrpSpPr>
          <p:nvPr/>
        </p:nvGrpSpPr>
        <p:grpSpPr bwMode="auto">
          <a:xfrm>
            <a:off x="2743200" y="1235075"/>
            <a:ext cx="3505200" cy="1600200"/>
            <a:chOff x="1632" y="1680"/>
            <a:chExt cx="1104" cy="1440"/>
          </a:xfrm>
        </p:grpSpPr>
        <p:sp>
          <p:nvSpPr>
            <p:cNvPr id="65597" name="Rectangle 4"/>
            <p:cNvSpPr>
              <a:spLocks noChangeArrowheads="1"/>
            </p:cNvSpPr>
            <p:nvPr/>
          </p:nvSpPr>
          <p:spPr bwMode="auto">
            <a:xfrm>
              <a:off x="1632" y="1680"/>
              <a:ext cx="1104" cy="1440"/>
            </a:xfrm>
            <a:prstGeom prst="rect">
              <a:avLst/>
            </a:prstGeom>
            <a:solidFill>
              <a:schemeClr val="accent1"/>
            </a:solidFill>
            <a:ln w="9525">
              <a:miter lim="800000"/>
              <a:headEnd/>
              <a:tailEnd/>
            </a:ln>
            <a:scene3d>
              <a:camera prst="legacyObliqueTopRight">
                <a:rot lat="16199995" lon="0" rev="0"/>
              </a:camera>
              <a:lightRig rig="legacyFlat3" dir="b"/>
            </a:scene3d>
            <a:sp3d extrusionH="1801800" prstMaterial="legacyMatte">
              <a:bevelT w="13500" h="13500" prst="angle"/>
              <a:bevelB w="13500" h="13500" prst="angle"/>
              <a:extrusionClr>
                <a:schemeClr val="accent1"/>
              </a:extrusionClr>
            </a:sp3d>
          </p:spPr>
          <p:txBody>
            <a:bodyPr wrap="none" anchor="ctr">
              <a:flatTx/>
            </a:bodyPr>
            <a:lstStyle/>
            <a:p>
              <a:endParaRPr lang="ja-JP" altLang="en-US"/>
            </a:p>
          </p:txBody>
        </p:sp>
        <p:sp>
          <p:nvSpPr>
            <p:cNvPr id="65598" name="Oval 5"/>
            <p:cNvSpPr>
              <a:spLocks noChangeArrowheads="1"/>
            </p:cNvSpPr>
            <p:nvPr/>
          </p:nvSpPr>
          <p:spPr bwMode="auto">
            <a:xfrm>
              <a:off x="1706" y="2023"/>
              <a:ext cx="883" cy="823"/>
            </a:xfrm>
            <a:prstGeom prst="ellipse">
              <a:avLst/>
            </a:prstGeom>
            <a:solidFill>
              <a:srgbClr val="FFFFCC"/>
            </a:solidFill>
            <a:ln w="9525">
              <a:round/>
              <a:headEnd/>
              <a:tailEnd/>
            </a:ln>
            <a:scene3d>
              <a:camera prst="legacyObliqueTopRight">
                <a:rot lat="16199995" lon="0" rev="0"/>
              </a:camera>
              <a:lightRig rig="legacyFlat3" dir="r"/>
            </a:scene3d>
            <a:sp3d prstMaterial="legacyMatte">
              <a:bevelT w="13500" h="13500" prst="angle"/>
              <a:bevelB w="13500" h="13500" prst="angle"/>
              <a:extrusionClr>
                <a:srgbClr val="FFFFCC"/>
              </a:extrusionClr>
            </a:sp3d>
          </p:spPr>
          <p:txBody>
            <a:bodyPr wrap="none" anchor="ctr">
              <a:flatTx/>
            </a:bodyPr>
            <a:lstStyle/>
            <a:p>
              <a:endParaRPr lang="ja-JP" altLang="en-US"/>
            </a:p>
          </p:txBody>
        </p:sp>
      </p:grpSp>
      <p:sp>
        <p:nvSpPr>
          <p:cNvPr id="65541" name="Text Box 6"/>
          <p:cNvSpPr txBox="1">
            <a:spLocks noChangeArrowheads="1"/>
          </p:cNvSpPr>
          <p:nvPr/>
        </p:nvSpPr>
        <p:spPr bwMode="auto">
          <a:xfrm>
            <a:off x="2743200" y="2759075"/>
            <a:ext cx="2855913" cy="822325"/>
          </a:xfrm>
          <a:prstGeom prst="rect">
            <a:avLst/>
          </a:prstGeom>
          <a:solidFill>
            <a:schemeClr val="bg1"/>
          </a:solidFill>
          <a:ln w="9525">
            <a:noFill/>
            <a:miter lim="800000"/>
            <a:headEnd/>
            <a:tailEnd/>
          </a:ln>
        </p:spPr>
        <p:txBody>
          <a:bodyPr>
            <a:spAutoFit/>
          </a:bodyPr>
          <a:lstStyle/>
          <a:p>
            <a:r>
              <a:rPr lang="ja-JP" altLang="en-US"/>
              <a:t>抽象データ型としてのキュー</a:t>
            </a:r>
          </a:p>
        </p:txBody>
      </p:sp>
      <p:sp>
        <p:nvSpPr>
          <p:cNvPr id="65542" name="Oval 7"/>
          <p:cNvSpPr>
            <a:spLocks noChangeArrowheads="1"/>
          </p:cNvSpPr>
          <p:nvPr/>
        </p:nvSpPr>
        <p:spPr bwMode="auto">
          <a:xfrm>
            <a:off x="1447800" y="1143000"/>
            <a:ext cx="228600" cy="228600"/>
          </a:xfrm>
          <a:prstGeom prst="ellipse">
            <a:avLst/>
          </a:prstGeom>
          <a:noFill/>
          <a:ln w="9525">
            <a:noFill/>
            <a:round/>
            <a:headEnd/>
            <a:tailEnd/>
          </a:ln>
        </p:spPr>
        <p:txBody>
          <a:bodyPr wrap="none" anchor="ctr"/>
          <a:lstStyle/>
          <a:p>
            <a:endParaRPr lang="ja-JP" altLang="en-US"/>
          </a:p>
        </p:txBody>
      </p:sp>
      <p:sp>
        <p:nvSpPr>
          <p:cNvPr id="65543" name="Oval 8"/>
          <p:cNvSpPr>
            <a:spLocks noChangeArrowheads="1"/>
          </p:cNvSpPr>
          <p:nvPr/>
        </p:nvSpPr>
        <p:spPr bwMode="auto">
          <a:xfrm>
            <a:off x="7924800" y="762000"/>
            <a:ext cx="228600" cy="228600"/>
          </a:xfrm>
          <a:prstGeom prst="ellipse">
            <a:avLst/>
          </a:prstGeom>
          <a:noFill/>
          <a:ln w="9525">
            <a:noFill/>
            <a:round/>
            <a:headEnd/>
            <a:tailEnd/>
          </a:ln>
        </p:spPr>
        <p:txBody>
          <a:bodyPr wrap="none" anchor="ctr"/>
          <a:lstStyle/>
          <a:p>
            <a:endParaRPr lang="ja-JP" altLang="en-US"/>
          </a:p>
        </p:txBody>
      </p:sp>
      <p:cxnSp>
        <p:nvCxnSpPr>
          <p:cNvPr id="65544" name="AutoShape 9"/>
          <p:cNvCxnSpPr>
            <a:cxnSpLocks noChangeShapeType="1"/>
            <a:stCxn id="65542" idx="6"/>
            <a:endCxn id="65598" idx="1"/>
          </p:cNvCxnSpPr>
          <p:nvPr/>
        </p:nvCxnSpPr>
        <p:spPr bwMode="auto">
          <a:xfrm>
            <a:off x="1676400" y="1257300"/>
            <a:ext cx="1712913" cy="492125"/>
          </a:xfrm>
          <a:prstGeom prst="curvedConnector2">
            <a:avLst/>
          </a:prstGeom>
          <a:noFill/>
          <a:ln w="38100">
            <a:solidFill>
              <a:schemeClr val="accent2"/>
            </a:solidFill>
            <a:round/>
            <a:headEnd/>
            <a:tailEnd type="triangle" w="med" len="med"/>
          </a:ln>
        </p:spPr>
      </p:cxnSp>
      <p:cxnSp>
        <p:nvCxnSpPr>
          <p:cNvPr id="65545" name="AutoShape 10"/>
          <p:cNvCxnSpPr>
            <a:cxnSpLocks noChangeShapeType="1"/>
            <a:stCxn id="65598" idx="7"/>
            <a:endCxn id="65543" idx="2"/>
          </p:cNvCxnSpPr>
          <p:nvPr/>
        </p:nvCxnSpPr>
        <p:spPr bwMode="auto">
          <a:xfrm rot="-5400000">
            <a:off x="6211094" y="35719"/>
            <a:ext cx="873125" cy="2554287"/>
          </a:xfrm>
          <a:prstGeom prst="curvedConnector2">
            <a:avLst/>
          </a:prstGeom>
          <a:noFill/>
          <a:ln w="38100">
            <a:solidFill>
              <a:srgbClr val="FF0000"/>
            </a:solidFill>
            <a:round/>
            <a:headEnd/>
            <a:tailEnd type="triangle" w="med" len="med"/>
          </a:ln>
        </p:spPr>
      </p:cxnSp>
      <p:sp>
        <p:nvSpPr>
          <p:cNvPr id="65546" name="Text Box 11"/>
          <p:cNvSpPr txBox="1">
            <a:spLocks noChangeArrowheads="1"/>
          </p:cNvSpPr>
          <p:nvPr/>
        </p:nvSpPr>
        <p:spPr bwMode="auto">
          <a:xfrm>
            <a:off x="3048000" y="990600"/>
            <a:ext cx="377825" cy="457200"/>
          </a:xfrm>
          <a:prstGeom prst="rect">
            <a:avLst/>
          </a:prstGeom>
          <a:noFill/>
          <a:ln w="9525">
            <a:noFill/>
            <a:miter lim="800000"/>
            <a:headEnd/>
            <a:tailEnd/>
          </a:ln>
        </p:spPr>
        <p:txBody>
          <a:bodyPr wrap="none">
            <a:spAutoFit/>
          </a:bodyPr>
          <a:lstStyle/>
          <a:p>
            <a:r>
              <a:rPr lang="en-US" altLang="ja-JP">
                <a:latin typeface="Verdana" pitchFamily="34" charset="0"/>
              </a:rPr>
              <a:t>8</a:t>
            </a:r>
          </a:p>
        </p:txBody>
      </p:sp>
      <p:sp>
        <p:nvSpPr>
          <p:cNvPr id="65547" name="Text Box 12"/>
          <p:cNvSpPr txBox="1">
            <a:spLocks noChangeArrowheads="1"/>
          </p:cNvSpPr>
          <p:nvPr/>
        </p:nvSpPr>
        <p:spPr bwMode="auto">
          <a:xfrm>
            <a:off x="2362200" y="838200"/>
            <a:ext cx="377825" cy="457200"/>
          </a:xfrm>
          <a:prstGeom prst="rect">
            <a:avLst/>
          </a:prstGeom>
          <a:noFill/>
          <a:ln w="9525">
            <a:noFill/>
            <a:miter lim="800000"/>
            <a:headEnd/>
            <a:tailEnd/>
          </a:ln>
        </p:spPr>
        <p:txBody>
          <a:bodyPr wrap="none">
            <a:spAutoFit/>
          </a:bodyPr>
          <a:lstStyle/>
          <a:p>
            <a:r>
              <a:rPr lang="en-US" altLang="ja-JP">
                <a:latin typeface="Verdana" pitchFamily="34" charset="0"/>
              </a:rPr>
              <a:t>3</a:t>
            </a:r>
          </a:p>
        </p:txBody>
      </p:sp>
      <p:sp>
        <p:nvSpPr>
          <p:cNvPr id="65548" name="Text Box 13"/>
          <p:cNvSpPr txBox="1">
            <a:spLocks noChangeArrowheads="1"/>
          </p:cNvSpPr>
          <p:nvPr/>
        </p:nvSpPr>
        <p:spPr bwMode="auto">
          <a:xfrm>
            <a:off x="1752600" y="7620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65549" name="Text Box 14"/>
          <p:cNvSpPr txBox="1">
            <a:spLocks noChangeArrowheads="1"/>
          </p:cNvSpPr>
          <p:nvPr/>
        </p:nvSpPr>
        <p:spPr bwMode="auto">
          <a:xfrm>
            <a:off x="7086600" y="457200"/>
            <a:ext cx="377825" cy="457200"/>
          </a:xfrm>
          <a:prstGeom prst="rect">
            <a:avLst/>
          </a:prstGeom>
          <a:noFill/>
          <a:ln w="9525">
            <a:noFill/>
            <a:miter lim="800000"/>
            <a:headEnd/>
            <a:tailEnd/>
          </a:ln>
        </p:spPr>
        <p:txBody>
          <a:bodyPr wrap="none">
            <a:spAutoFit/>
          </a:bodyPr>
          <a:lstStyle/>
          <a:p>
            <a:r>
              <a:rPr lang="en-US" altLang="ja-JP">
                <a:latin typeface="Verdana" pitchFamily="34" charset="0"/>
              </a:rPr>
              <a:t>8</a:t>
            </a:r>
          </a:p>
        </p:txBody>
      </p:sp>
      <p:sp>
        <p:nvSpPr>
          <p:cNvPr id="65550" name="Text Box 15"/>
          <p:cNvSpPr txBox="1">
            <a:spLocks noChangeArrowheads="1"/>
          </p:cNvSpPr>
          <p:nvPr/>
        </p:nvSpPr>
        <p:spPr bwMode="auto">
          <a:xfrm>
            <a:off x="6096000" y="685800"/>
            <a:ext cx="377825" cy="457200"/>
          </a:xfrm>
          <a:prstGeom prst="rect">
            <a:avLst/>
          </a:prstGeom>
          <a:noFill/>
          <a:ln w="9525">
            <a:noFill/>
            <a:miter lim="800000"/>
            <a:headEnd/>
            <a:tailEnd/>
          </a:ln>
        </p:spPr>
        <p:txBody>
          <a:bodyPr wrap="none">
            <a:spAutoFit/>
          </a:bodyPr>
          <a:lstStyle/>
          <a:p>
            <a:r>
              <a:rPr lang="en-US" altLang="ja-JP">
                <a:latin typeface="Verdana" pitchFamily="34" charset="0"/>
              </a:rPr>
              <a:t>3</a:t>
            </a:r>
          </a:p>
        </p:txBody>
      </p:sp>
      <p:sp>
        <p:nvSpPr>
          <p:cNvPr id="65551" name="Text Box 16"/>
          <p:cNvSpPr txBox="1">
            <a:spLocks noChangeArrowheads="1"/>
          </p:cNvSpPr>
          <p:nvPr/>
        </p:nvSpPr>
        <p:spPr bwMode="auto">
          <a:xfrm>
            <a:off x="5105400" y="9906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65552" name="Rectangle 17"/>
          <p:cNvSpPr>
            <a:spLocks noChangeArrowheads="1"/>
          </p:cNvSpPr>
          <p:nvPr/>
        </p:nvSpPr>
        <p:spPr bwMode="auto">
          <a:xfrm>
            <a:off x="533400" y="4572000"/>
            <a:ext cx="3048000" cy="1006475"/>
          </a:xfrm>
          <a:prstGeom prst="rect">
            <a:avLst/>
          </a:prstGeom>
          <a:solidFill>
            <a:schemeClr val="accent1"/>
          </a:solidFill>
          <a:ln w="9525">
            <a:miter lim="800000"/>
            <a:headEnd/>
            <a:tailEnd/>
          </a:ln>
          <a:scene3d>
            <a:camera prst="legacyObliqueTopRight">
              <a:rot lat="16199995" lon="0" rev="0"/>
            </a:camera>
            <a:lightRig rig="legacyFlat3" dir="b"/>
          </a:scene3d>
          <a:sp3d extrusionH="1192200" prstMaterial="legacyWireframe">
            <a:bevelT w="13500" h="13500" prst="angle"/>
            <a:bevelB w="13500" h="13500" prst="angle"/>
            <a:extrusionClr>
              <a:schemeClr val="accent1"/>
            </a:extrusionClr>
          </a:sp3d>
        </p:spPr>
        <p:txBody>
          <a:bodyPr wrap="none" anchor="ctr">
            <a:flatTx/>
          </a:bodyPr>
          <a:lstStyle/>
          <a:p>
            <a:endParaRPr lang="ja-JP" altLang="en-US"/>
          </a:p>
        </p:txBody>
      </p:sp>
      <p:sp>
        <p:nvSpPr>
          <p:cNvPr id="65553" name="Oval 18"/>
          <p:cNvSpPr>
            <a:spLocks noChangeArrowheads="1"/>
          </p:cNvSpPr>
          <p:nvPr/>
        </p:nvSpPr>
        <p:spPr bwMode="auto">
          <a:xfrm>
            <a:off x="738188" y="4811713"/>
            <a:ext cx="2436812" cy="574675"/>
          </a:xfrm>
          <a:prstGeom prst="ellipse">
            <a:avLst/>
          </a:prstGeom>
          <a:solidFill>
            <a:srgbClr val="FFFFCC"/>
          </a:solidFill>
          <a:ln w="9525">
            <a:round/>
            <a:headEnd/>
            <a:tailEnd/>
          </a:ln>
          <a:scene3d>
            <a:camera prst="legacyObliqueTopRight">
              <a:rot lat="16199995" lon="0" rev="0"/>
            </a:camera>
            <a:lightRig rig="legacyFlat3" dir="r"/>
          </a:scene3d>
          <a:sp3d prstMaterial="legacyWireframe">
            <a:bevelT w="13500" h="13500" prst="angle"/>
            <a:bevelB w="13500" h="13500" prst="angle"/>
            <a:extrusionClr>
              <a:srgbClr val="FFFFCC"/>
            </a:extrusionClr>
          </a:sp3d>
        </p:spPr>
        <p:txBody>
          <a:bodyPr wrap="none" anchor="ctr">
            <a:flatTx/>
          </a:bodyPr>
          <a:lstStyle/>
          <a:p>
            <a:endParaRPr lang="ja-JP" altLang="en-US"/>
          </a:p>
        </p:txBody>
      </p:sp>
      <p:sp>
        <p:nvSpPr>
          <p:cNvPr id="65554" name="Rectangle 19"/>
          <p:cNvSpPr>
            <a:spLocks noChangeArrowheads="1"/>
          </p:cNvSpPr>
          <p:nvPr/>
        </p:nvSpPr>
        <p:spPr bwMode="auto">
          <a:xfrm>
            <a:off x="5029200" y="4495800"/>
            <a:ext cx="3048000" cy="1006475"/>
          </a:xfrm>
          <a:prstGeom prst="rect">
            <a:avLst/>
          </a:prstGeom>
          <a:solidFill>
            <a:schemeClr val="accent1"/>
          </a:solidFill>
          <a:ln w="9525">
            <a:miter lim="800000"/>
            <a:headEnd/>
            <a:tailEnd/>
          </a:ln>
          <a:scene3d>
            <a:camera prst="legacyObliqueTopRight">
              <a:rot lat="16199995" lon="0" rev="0"/>
            </a:camera>
            <a:lightRig rig="legacyFlat3" dir="b"/>
          </a:scene3d>
          <a:sp3d extrusionH="1192200" prstMaterial="legacyWireframe">
            <a:bevelT w="13500" h="13500" prst="angle"/>
            <a:bevelB w="13500" h="13500" prst="angle"/>
            <a:extrusionClr>
              <a:schemeClr val="accent1"/>
            </a:extrusionClr>
          </a:sp3d>
        </p:spPr>
        <p:txBody>
          <a:bodyPr wrap="none" anchor="ctr">
            <a:flatTx/>
          </a:bodyPr>
          <a:lstStyle/>
          <a:p>
            <a:endParaRPr lang="ja-JP" altLang="en-US"/>
          </a:p>
        </p:txBody>
      </p:sp>
      <p:sp>
        <p:nvSpPr>
          <p:cNvPr id="65555" name="Oval 20"/>
          <p:cNvSpPr>
            <a:spLocks noChangeArrowheads="1"/>
          </p:cNvSpPr>
          <p:nvPr/>
        </p:nvSpPr>
        <p:spPr bwMode="auto">
          <a:xfrm>
            <a:off x="5233988" y="4735513"/>
            <a:ext cx="2436812" cy="574675"/>
          </a:xfrm>
          <a:prstGeom prst="ellipse">
            <a:avLst/>
          </a:prstGeom>
          <a:solidFill>
            <a:srgbClr val="FFFFCC"/>
          </a:solidFill>
          <a:ln w="9525">
            <a:round/>
            <a:headEnd/>
            <a:tailEnd/>
          </a:ln>
          <a:scene3d>
            <a:camera prst="legacyObliqueTopRight">
              <a:rot lat="16199995" lon="0" rev="0"/>
            </a:camera>
            <a:lightRig rig="legacyFlat3" dir="r"/>
          </a:scene3d>
          <a:sp3d prstMaterial="legacyWireframe">
            <a:bevelT w="13500" h="13500" prst="angle"/>
            <a:bevelB w="13500" h="13500" prst="angle"/>
            <a:extrusionClr>
              <a:srgbClr val="FFFFCC"/>
            </a:extrusionClr>
          </a:sp3d>
        </p:spPr>
        <p:txBody>
          <a:bodyPr wrap="none" anchor="ctr">
            <a:flatTx/>
          </a:bodyPr>
          <a:lstStyle/>
          <a:p>
            <a:endParaRPr lang="ja-JP" altLang="en-US"/>
          </a:p>
        </p:txBody>
      </p:sp>
      <p:grpSp>
        <p:nvGrpSpPr>
          <p:cNvPr id="65556" name="Group 21"/>
          <p:cNvGrpSpPr>
            <a:grpSpLocks/>
          </p:cNvGrpSpPr>
          <p:nvPr/>
        </p:nvGrpSpPr>
        <p:grpSpPr bwMode="auto">
          <a:xfrm>
            <a:off x="2890838" y="5753100"/>
            <a:ext cx="614362" cy="742950"/>
            <a:chOff x="4560" y="1824"/>
            <a:chExt cx="912" cy="624"/>
          </a:xfrm>
        </p:grpSpPr>
        <p:sp>
          <p:nvSpPr>
            <p:cNvPr id="65594" name="AutoShape 22"/>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65595" name="AutoShape 23"/>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65596" name="Oval 24"/>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cxnSp>
        <p:nvCxnSpPr>
          <p:cNvPr id="65557" name="AutoShape 25"/>
          <p:cNvCxnSpPr>
            <a:cxnSpLocks noChangeShapeType="1"/>
            <a:stCxn id="65561" idx="7"/>
            <a:endCxn id="65594" idx="1"/>
          </p:cNvCxnSpPr>
          <p:nvPr/>
        </p:nvCxnSpPr>
        <p:spPr bwMode="auto">
          <a:xfrm rot="5400000" flipV="1">
            <a:off x="2528094" y="5861844"/>
            <a:ext cx="388938" cy="336550"/>
          </a:xfrm>
          <a:prstGeom prst="curvedConnector4">
            <a:avLst>
              <a:gd name="adj1" fmla="val -50458"/>
              <a:gd name="adj2" fmla="val 52097"/>
            </a:avLst>
          </a:prstGeom>
          <a:noFill/>
          <a:ln w="38100">
            <a:solidFill>
              <a:srgbClr val="008000"/>
            </a:solidFill>
            <a:round/>
            <a:headEnd/>
            <a:tailEnd type="triangle" w="med" len="med"/>
          </a:ln>
        </p:spPr>
      </p:cxnSp>
      <p:sp>
        <p:nvSpPr>
          <p:cNvPr id="65558" name="WordArt 26"/>
          <p:cNvSpPr>
            <a:spLocks noChangeArrowheads="1" noChangeShapeType="1" noTextEdit="1"/>
          </p:cNvSpPr>
          <p:nvPr/>
        </p:nvSpPr>
        <p:spPr bwMode="auto">
          <a:xfrm>
            <a:off x="3246438" y="5638800"/>
            <a:ext cx="258762" cy="114300"/>
          </a:xfrm>
          <a:prstGeom prst="rect">
            <a:avLst/>
          </a:prstGeom>
        </p:spPr>
        <p:txBody>
          <a:bodyPr wrap="none" fromWordArt="1">
            <a:prstTxWarp prst="textPlain">
              <a:avLst>
                <a:gd name="adj" fmla="val 50000"/>
              </a:avLst>
            </a:prstTxWarp>
          </a:bodyPr>
          <a:lstStyle/>
          <a:p>
            <a:pPr algn="ctr"/>
            <a:r>
              <a:rPr lang="ja-JP" altLang="en-US" sz="3600" kern="10">
                <a:ln w="9525">
                  <a:solidFill>
                    <a:srgbClr val="008000"/>
                  </a:solidFill>
                  <a:round/>
                  <a:headEnd/>
                  <a:tailEnd/>
                </a:ln>
                <a:solidFill>
                  <a:srgbClr val="FFFFFF"/>
                </a:solidFill>
                <a:latin typeface="ＭＳ Ｐゴシック"/>
                <a:ea typeface="ＭＳ Ｐゴシック"/>
              </a:rPr>
              <a:t>ＮＵＬＬ</a:t>
            </a:r>
          </a:p>
        </p:txBody>
      </p:sp>
      <p:grpSp>
        <p:nvGrpSpPr>
          <p:cNvPr id="65559" name="Group 27"/>
          <p:cNvGrpSpPr>
            <a:grpSpLocks/>
          </p:cNvGrpSpPr>
          <p:nvPr/>
        </p:nvGrpSpPr>
        <p:grpSpPr bwMode="auto">
          <a:xfrm>
            <a:off x="2051050" y="5753100"/>
            <a:ext cx="614363" cy="742950"/>
            <a:chOff x="4560" y="1824"/>
            <a:chExt cx="912" cy="624"/>
          </a:xfrm>
        </p:grpSpPr>
        <p:sp>
          <p:nvSpPr>
            <p:cNvPr id="65591" name="AutoShape 28"/>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65592" name="AutoShape 29"/>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65593" name="Oval 30"/>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grpSp>
        <p:nvGrpSpPr>
          <p:cNvPr id="65560" name="Group 31"/>
          <p:cNvGrpSpPr>
            <a:grpSpLocks/>
          </p:cNvGrpSpPr>
          <p:nvPr/>
        </p:nvGrpSpPr>
        <p:grpSpPr bwMode="auto">
          <a:xfrm>
            <a:off x="1243013" y="5810250"/>
            <a:ext cx="612775" cy="742950"/>
            <a:chOff x="4560" y="1824"/>
            <a:chExt cx="912" cy="624"/>
          </a:xfrm>
        </p:grpSpPr>
        <p:sp>
          <p:nvSpPr>
            <p:cNvPr id="65588" name="AutoShape 32"/>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65589" name="AutoShape 33"/>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65590" name="Oval 34"/>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sp>
        <p:nvSpPr>
          <p:cNvPr id="65561" name="Oval 35"/>
          <p:cNvSpPr>
            <a:spLocks noChangeArrowheads="1"/>
          </p:cNvSpPr>
          <p:nvPr/>
        </p:nvSpPr>
        <p:spPr bwMode="auto">
          <a:xfrm>
            <a:off x="2470150" y="5810250"/>
            <a:ext cx="96838" cy="171450"/>
          </a:xfrm>
          <a:prstGeom prst="ellipse">
            <a:avLst/>
          </a:prstGeom>
          <a:solidFill>
            <a:schemeClr val="accent1"/>
          </a:solidFill>
          <a:ln w="9525">
            <a:solidFill>
              <a:schemeClr val="tx1"/>
            </a:solidFill>
            <a:round/>
            <a:headEnd/>
            <a:tailEnd/>
          </a:ln>
        </p:spPr>
        <p:txBody>
          <a:bodyPr wrap="none" anchor="ctr"/>
          <a:lstStyle/>
          <a:p>
            <a:endParaRPr lang="ja-JP" altLang="en-US"/>
          </a:p>
        </p:txBody>
      </p:sp>
      <p:cxnSp>
        <p:nvCxnSpPr>
          <p:cNvPr id="65562" name="AutoShape 36"/>
          <p:cNvCxnSpPr>
            <a:cxnSpLocks noChangeShapeType="1"/>
            <a:stCxn id="65563" idx="7"/>
          </p:cNvCxnSpPr>
          <p:nvPr/>
        </p:nvCxnSpPr>
        <p:spPr bwMode="auto">
          <a:xfrm rot="5400000" flipV="1">
            <a:off x="1701800" y="5892800"/>
            <a:ext cx="388938" cy="338138"/>
          </a:xfrm>
          <a:prstGeom prst="curvedConnector4">
            <a:avLst>
              <a:gd name="adj1" fmla="val -50458"/>
              <a:gd name="adj2" fmla="val 52097"/>
            </a:avLst>
          </a:prstGeom>
          <a:noFill/>
          <a:ln w="38100">
            <a:solidFill>
              <a:srgbClr val="008000"/>
            </a:solidFill>
            <a:round/>
            <a:headEnd/>
            <a:tailEnd type="triangle" w="med" len="med"/>
          </a:ln>
        </p:spPr>
      </p:cxnSp>
      <p:sp>
        <p:nvSpPr>
          <p:cNvPr id="65563" name="Oval 37"/>
          <p:cNvSpPr>
            <a:spLocks noChangeArrowheads="1"/>
          </p:cNvSpPr>
          <p:nvPr/>
        </p:nvSpPr>
        <p:spPr bwMode="auto">
          <a:xfrm>
            <a:off x="1644650" y="5842000"/>
            <a:ext cx="96838" cy="17145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65564" name="AutoShape 38"/>
          <p:cNvSpPr>
            <a:spLocks noChangeArrowheads="1"/>
          </p:cNvSpPr>
          <p:nvPr/>
        </p:nvSpPr>
        <p:spPr bwMode="auto">
          <a:xfrm>
            <a:off x="685800" y="5181600"/>
            <a:ext cx="255588" cy="342900"/>
          </a:xfrm>
          <a:prstGeom prst="rightArrow">
            <a:avLst>
              <a:gd name="adj1" fmla="val 50000"/>
              <a:gd name="adj2" fmla="val 25000"/>
            </a:avLst>
          </a:prstGeom>
          <a:noFill/>
          <a:ln w="9525">
            <a:solidFill>
              <a:srgbClr val="008000"/>
            </a:solidFill>
            <a:miter lim="800000"/>
            <a:headEnd/>
            <a:tailEnd/>
          </a:ln>
          <a:scene3d>
            <a:camera prst="legacyObliqueTopRight">
              <a:rot lat="16800000" lon="0" rev="0"/>
            </a:camera>
            <a:lightRig rig="legacyFlat3" dir="b"/>
          </a:scene3d>
          <a:sp3d extrusionH="277800" prstMaterial="legacyMatte">
            <a:bevelT w="13500" h="13500" prst="angle"/>
            <a:bevelB w="13500" h="13500" prst="angle"/>
            <a:extrusionClr>
              <a:srgbClr val="008000"/>
            </a:extrusionClr>
          </a:sp3d>
        </p:spPr>
        <p:txBody>
          <a:bodyPr wrap="none" anchor="ctr">
            <a:flatTx/>
          </a:bodyPr>
          <a:lstStyle/>
          <a:p>
            <a:endParaRPr lang="ja-JP" altLang="en-US"/>
          </a:p>
        </p:txBody>
      </p:sp>
      <p:cxnSp>
        <p:nvCxnSpPr>
          <p:cNvPr id="65565" name="AutoShape 39"/>
          <p:cNvCxnSpPr>
            <a:cxnSpLocks noChangeShapeType="1"/>
            <a:stCxn id="65566" idx="7"/>
            <a:endCxn id="65588" idx="1"/>
          </p:cNvCxnSpPr>
          <p:nvPr/>
        </p:nvCxnSpPr>
        <p:spPr bwMode="auto">
          <a:xfrm rot="5400000" flipV="1">
            <a:off x="620713" y="5659437"/>
            <a:ext cx="922338" cy="322263"/>
          </a:xfrm>
          <a:prstGeom prst="curvedConnector4">
            <a:avLst>
              <a:gd name="adj1" fmla="val 13250"/>
              <a:gd name="adj2" fmla="val 52218"/>
            </a:avLst>
          </a:prstGeom>
          <a:noFill/>
          <a:ln w="38100">
            <a:solidFill>
              <a:srgbClr val="FF0000"/>
            </a:solidFill>
            <a:round/>
            <a:headEnd/>
            <a:tailEnd type="triangle" w="med" len="med"/>
          </a:ln>
        </p:spPr>
      </p:cxnSp>
      <p:sp>
        <p:nvSpPr>
          <p:cNvPr id="65566" name="Oval 40"/>
          <p:cNvSpPr>
            <a:spLocks noChangeArrowheads="1"/>
          </p:cNvSpPr>
          <p:nvPr/>
        </p:nvSpPr>
        <p:spPr bwMode="auto">
          <a:xfrm>
            <a:off x="838200" y="5334000"/>
            <a:ext cx="96838" cy="17145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65567" name="WordArt 41"/>
          <p:cNvSpPr>
            <a:spLocks noChangeArrowheads="1" noChangeShapeType="1" noTextEdit="1"/>
          </p:cNvSpPr>
          <p:nvPr/>
        </p:nvSpPr>
        <p:spPr bwMode="auto">
          <a:xfrm>
            <a:off x="2922588" y="5638800"/>
            <a:ext cx="195262" cy="1143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10</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65568" name="WordArt 42"/>
          <p:cNvSpPr>
            <a:spLocks noChangeArrowheads="1" noChangeShapeType="1" noTextEdit="1"/>
          </p:cNvSpPr>
          <p:nvPr/>
        </p:nvSpPr>
        <p:spPr bwMode="auto">
          <a:xfrm>
            <a:off x="2147888" y="5695950"/>
            <a:ext cx="128587" cy="1143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15</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65569" name="WordArt 43"/>
          <p:cNvSpPr>
            <a:spLocks noChangeArrowheads="1" noChangeShapeType="1" noTextEdit="1"/>
          </p:cNvSpPr>
          <p:nvPr/>
        </p:nvSpPr>
        <p:spPr bwMode="auto">
          <a:xfrm>
            <a:off x="1306513" y="5695950"/>
            <a:ext cx="193675" cy="1143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20</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65570" name="Rectangle 48"/>
          <p:cNvSpPr>
            <a:spLocks noChangeArrowheads="1"/>
          </p:cNvSpPr>
          <p:nvPr/>
        </p:nvSpPr>
        <p:spPr bwMode="auto">
          <a:xfrm>
            <a:off x="7467600" y="5486400"/>
            <a:ext cx="304800" cy="304800"/>
          </a:xfrm>
          <a:prstGeom prst="rect">
            <a:avLst/>
          </a:prstGeom>
          <a:noFill/>
          <a:ln w="9525">
            <a:solidFill>
              <a:srgbClr val="99FFCC"/>
            </a:solidFill>
            <a:miter lim="800000"/>
            <a:headEnd/>
            <a:tailEnd/>
          </a:ln>
          <a:scene3d>
            <a:camera prst="legacyObliqueTopRight">
              <a:rot lat="16199995" lon="0" rev="0"/>
            </a:camera>
            <a:lightRig rig="legacyFlat3" dir="b"/>
          </a:scene3d>
          <a:sp3d extrusionH="430200" prstMaterial="legacyMatte">
            <a:bevelT w="13500" h="13500" prst="angle"/>
            <a:bevelB w="13500" h="13500" prst="angle"/>
            <a:extrusionClr>
              <a:srgbClr val="99FFCC"/>
            </a:extrusionClr>
          </a:sp3d>
        </p:spPr>
        <p:txBody>
          <a:bodyPr wrap="none" anchor="ctr">
            <a:flatTx/>
          </a:bodyPr>
          <a:lstStyle/>
          <a:p>
            <a:endParaRPr lang="ja-JP" altLang="en-US"/>
          </a:p>
        </p:txBody>
      </p:sp>
      <p:cxnSp>
        <p:nvCxnSpPr>
          <p:cNvPr id="65571" name="AutoShape 49"/>
          <p:cNvCxnSpPr>
            <a:cxnSpLocks noChangeShapeType="1"/>
            <a:stCxn id="65570" idx="0"/>
            <a:endCxn id="65579" idx="3"/>
          </p:cNvCxnSpPr>
          <p:nvPr/>
        </p:nvCxnSpPr>
        <p:spPr bwMode="auto">
          <a:xfrm rot="-5400000" flipH="1" flipV="1">
            <a:off x="7015956" y="5150644"/>
            <a:ext cx="268288" cy="939800"/>
          </a:xfrm>
          <a:prstGeom prst="curvedConnector3">
            <a:avLst>
              <a:gd name="adj1" fmla="val -85208"/>
            </a:avLst>
          </a:prstGeom>
          <a:noFill/>
          <a:ln w="38100">
            <a:solidFill>
              <a:schemeClr val="accent2"/>
            </a:solidFill>
            <a:round/>
            <a:headEnd/>
            <a:tailEnd type="triangle" w="med" len="med"/>
          </a:ln>
        </p:spPr>
      </p:cxnSp>
      <p:sp>
        <p:nvSpPr>
          <p:cNvPr id="65572" name="AutoShape 51"/>
          <p:cNvSpPr>
            <a:spLocks noChangeArrowheads="1"/>
          </p:cNvSpPr>
          <p:nvPr/>
        </p:nvSpPr>
        <p:spPr bwMode="auto">
          <a:xfrm>
            <a:off x="2743200" y="5181600"/>
            <a:ext cx="255588" cy="342900"/>
          </a:xfrm>
          <a:prstGeom prst="rightArrow">
            <a:avLst>
              <a:gd name="adj1" fmla="val 50000"/>
              <a:gd name="adj2" fmla="val 25000"/>
            </a:avLst>
          </a:prstGeom>
          <a:noFill/>
          <a:ln w="9525">
            <a:solidFill>
              <a:srgbClr val="008000"/>
            </a:solidFill>
            <a:miter lim="800000"/>
            <a:headEnd/>
            <a:tailEnd/>
          </a:ln>
          <a:scene3d>
            <a:camera prst="legacyObliqueTopRight">
              <a:rot lat="16800000" lon="0" rev="0"/>
            </a:camera>
            <a:lightRig rig="legacyFlat3" dir="b"/>
          </a:scene3d>
          <a:sp3d extrusionH="277800" prstMaterial="legacyMatte">
            <a:bevelT w="13500" h="13500" prst="angle"/>
            <a:bevelB w="13500" h="13500" prst="angle"/>
            <a:extrusionClr>
              <a:srgbClr val="008000"/>
            </a:extrusionClr>
          </a:sp3d>
        </p:spPr>
        <p:txBody>
          <a:bodyPr wrap="none" anchor="ctr">
            <a:flatTx/>
          </a:bodyPr>
          <a:lstStyle/>
          <a:p>
            <a:endParaRPr lang="ja-JP" altLang="en-US"/>
          </a:p>
        </p:txBody>
      </p:sp>
      <p:cxnSp>
        <p:nvCxnSpPr>
          <p:cNvPr id="65573" name="AutoShape 52"/>
          <p:cNvCxnSpPr>
            <a:cxnSpLocks noChangeShapeType="1"/>
            <a:endCxn id="65594" idx="3"/>
          </p:cNvCxnSpPr>
          <p:nvPr/>
        </p:nvCxnSpPr>
        <p:spPr bwMode="auto">
          <a:xfrm rot="16200000" flipH="1">
            <a:off x="2755106" y="5474494"/>
            <a:ext cx="890588" cy="609600"/>
          </a:xfrm>
          <a:prstGeom prst="curvedConnector4">
            <a:avLst>
              <a:gd name="adj1" fmla="val 7662"/>
              <a:gd name="adj2" fmla="val 137500"/>
            </a:avLst>
          </a:prstGeom>
          <a:noFill/>
          <a:ln w="38100">
            <a:solidFill>
              <a:schemeClr val="accent2"/>
            </a:solidFill>
            <a:round/>
            <a:headEnd/>
            <a:tailEnd type="triangle" w="med" len="med"/>
          </a:ln>
        </p:spPr>
      </p:cxnSp>
      <p:sp>
        <p:nvSpPr>
          <p:cNvPr id="65574" name="Rectangle 53"/>
          <p:cNvSpPr>
            <a:spLocks noChangeArrowheads="1"/>
          </p:cNvSpPr>
          <p:nvPr/>
        </p:nvSpPr>
        <p:spPr bwMode="auto">
          <a:xfrm>
            <a:off x="5486400" y="5562600"/>
            <a:ext cx="304800" cy="304800"/>
          </a:xfrm>
          <a:prstGeom prst="rect">
            <a:avLst/>
          </a:prstGeom>
          <a:noFill/>
          <a:ln w="9525">
            <a:solidFill>
              <a:srgbClr val="FFCCCC"/>
            </a:solidFill>
            <a:miter lim="800000"/>
            <a:headEnd/>
            <a:tailEnd/>
          </a:ln>
          <a:scene3d>
            <a:camera prst="legacyObliqueTopRight">
              <a:rot lat="16199995" lon="0" rev="0"/>
            </a:camera>
            <a:lightRig rig="legacyFlat3" dir="b"/>
          </a:scene3d>
          <a:sp3d extrusionH="430200" prstMaterial="legacyMatte">
            <a:bevelT w="13500" h="13500" prst="angle"/>
            <a:bevelB w="13500" h="13500" prst="angle"/>
            <a:extrusionClr>
              <a:srgbClr val="FFCCCC"/>
            </a:extrusionClr>
          </a:sp3d>
        </p:spPr>
        <p:txBody>
          <a:bodyPr wrap="none" anchor="ctr">
            <a:flatTx/>
          </a:bodyPr>
          <a:lstStyle/>
          <a:p>
            <a:endParaRPr lang="ja-JP" altLang="en-US"/>
          </a:p>
        </p:txBody>
      </p:sp>
      <p:cxnSp>
        <p:nvCxnSpPr>
          <p:cNvPr id="65575" name="AutoShape 54"/>
          <p:cNvCxnSpPr>
            <a:cxnSpLocks noChangeShapeType="1"/>
            <a:stCxn id="65574" idx="0"/>
            <a:endCxn id="65578" idx="3"/>
          </p:cNvCxnSpPr>
          <p:nvPr/>
        </p:nvCxnSpPr>
        <p:spPr bwMode="auto">
          <a:xfrm rot="5400000" flipV="1">
            <a:off x="6037262" y="5164138"/>
            <a:ext cx="112713" cy="909638"/>
          </a:xfrm>
          <a:prstGeom prst="curvedConnector3">
            <a:avLst>
              <a:gd name="adj1" fmla="val -202815"/>
            </a:avLst>
          </a:prstGeom>
          <a:noFill/>
          <a:ln w="38100">
            <a:solidFill>
              <a:srgbClr val="FF0000"/>
            </a:solidFill>
            <a:round/>
            <a:headEnd/>
            <a:tailEnd type="triangle" w="med" len="med"/>
          </a:ln>
        </p:spPr>
      </p:cxnSp>
      <p:grpSp>
        <p:nvGrpSpPr>
          <p:cNvPr id="65576" name="Group 66"/>
          <p:cNvGrpSpPr>
            <a:grpSpLocks/>
          </p:cNvGrpSpPr>
          <p:nvPr/>
        </p:nvGrpSpPr>
        <p:grpSpPr bwMode="auto">
          <a:xfrm>
            <a:off x="6172200" y="5638800"/>
            <a:ext cx="593725" cy="609600"/>
            <a:chOff x="2266" y="3408"/>
            <a:chExt cx="806" cy="864"/>
          </a:xfrm>
        </p:grpSpPr>
        <p:grpSp>
          <p:nvGrpSpPr>
            <p:cNvPr id="65577" name="Group 55"/>
            <p:cNvGrpSpPr>
              <a:grpSpLocks/>
            </p:cNvGrpSpPr>
            <p:nvPr/>
          </p:nvGrpSpPr>
          <p:grpSpPr bwMode="auto">
            <a:xfrm>
              <a:off x="2266" y="3408"/>
              <a:ext cx="806" cy="864"/>
              <a:chOff x="1488" y="1632"/>
              <a:chExt cx="1632" cy="1632"/>
            </a:xfrm>
          </p:grpSpPr>
          <p:sp>
            <p:nvSpPr>
              <p:cNvPr id="65580" name="Oval 56"/>
              <p:cNvSpPr>
                <a:spLocks noChangeArrowheads="1"/>
              </p:cNvSpPr>
              <p:nvPr/>
            </p:nvSpPr>
            <p:spPr bwMode="auto">
              <a:xfrm>
                <a:off x="1488" y="1632"/>
                <a:ext cx="1632" cy="1632"/>
              </a:xfrm>
              <a:prstGeom prst="ellipse">
                <a:avLst/>
              </a:prstGeom>
              <a:solidFill>
                <a:srgbClr val="99FFCC"/>
              </a:solidFill>
              <a:ln w="9525">
                <a:solidFill>
                  <a:schemeClr val="tx1"/>
                </a:solidFill>
                <a:round/>
                <a:headEnd/>
                <a:tailEnd/>
              </a:ln>
            </p:spPr>
            <p:txBody>
              <a:bodyPr wrap="none" anchor="ctr"/>
              <a:lstStyle/>
              <a:p>
                <a:endParaRPr lang="ja-JP" altLang="en-US"/>
              </a:p>
            </p:txBody>
          </p:sp>
          <p:sp>
            <p:nvSpPr>
              <p:cNvPr id="65581" name="Line 57"/>
              <p:cNvSpPr>
                <a:spLocks noChangeShapeType="1"/>
              </p:cNvSpPr>
              <p:nvPr/>
            </p:nvSpPr>
            <p:spPr bwMode="auto">
              <a:xfrm>
                <a:off x="1488" y="2496"/>
                <a:ext cx="1584" cy="0"/>
              </a:xfrm>
              <a:prstGeom prst="line">
                <a:avLst/>
              </a:prstGeom>
              <a:noFill/>
              <a:ln w="9525">
                <a:solidFill>
                  <a:schemeClr val="tx1"/>
                </a:solidFill>
                <a:round/>
                <a:headEnd/>
                <a:tailEnd/>
              </a:ln>
            </p:spPr>
            <p:txBody>
              <a:bodyPr/>
              <a:lstStyle/>
              <a:p>
                <a:endParaRPr lang="ja-JP" altLang="en-US"/>
              </a:p>
            </p:txBody>
          </p:sp>
          <p:sp>
            <p:nvSpPr>
              <p:cNvPr id="65582" name="Line 58"/>
              <p:cNvSpPr>
                <a:spLocks noChangeShapeType="1"/>
              </p:cNvSpPr>
              <p:nvPr/>
            </p:nvSpPr>
            <p:spPr bwMode="auto">
              <a:xfrm>
                <a:off x="2304" y="1632"/>
                <a:ext cx="0" cy="1632"/>
              </a:xfrm>
              <a:prstGeom prst="line">
                <a:avLst/>
              </a:prstGeom>
              <a:noFill/>
              <a:ln w="9525">
                <a:solidFill>
                  <a:schemeClr val="tx1"/>
                </a:solidFill>
                <a:round/>
                <a:headEnd/>
                <a:tailEnd/>
              </a:ln>
            </p:spPr>
            <p:txBody>
              <a:bodyPr/>
              <a:lstStyle/>
              <a:p>
                <a:endParaRPr lang="ja-JP" altLang="en-US"/>
              </a:p>
            </p:txBody>
          </p:sp>
          <p:sp>
            <p:nvSpPr>
              <p:cNvPr id="65583" name="Line 59"/>
              <p:cNvSpPr>
                <a:spLocks noChangeShapeType="1"/>
              </p:cNvSpPr>
              <p:nvPr/>
            </p:nvSpPr>
            <p:spPr bwMode="auto">
              <a:xfrm>
                <a:off x="1872" y="1776"/>
                <a:ext cx="816" cy="1392"/>
              </a:xfrm>
              <a:prstGeom prst="line">
                <a:avLst/>
              </a:prstGeom>
              <a:noFill/>
              <a:ln w="9525">
                <a:solidFill>
                  <a:schemeClr val="tx1"/>
                </a:solidFill>
                <a:round/>
                <a:headEnd/>
                <a:tailEnd/>
              </a:ln>
            </p:spPr>
            <p:txBody>
              <a:bodyPr/>
              <a:lstStyle/>
              <a:p>
                <a:endParaRPr lang="ja-JP" altLang="en-US"/>
              </a:p>
            </p:txBody>
          </p:sp>
          <p:sp>
            <p:nvSpPr>
              <p:cNvPr id="65584" name="Line 60"/>
              <p:cNvSpPr>
                <a:spLocks noChangeShapeType="1"/>
              </p:cNvSpPr>
              <p:nvPr/>
            </p:nvSpPr>
            <p:spPr bwMode="auto">
              <a:xfrm>
                <a:off x="1584" y="2112"/>
                <a:ext cx="1440" cy="768"/>
              </a:xfrm>
              <a:prstGeom prst="line">
                <a:avLst/>
              </a:prstGeom>
              <a:noFill/>
              <a:ln w="9525">
                <a:solidFill>
                  <a:schemeClr val="tx1"/>
                </a:solidFill>
                <a:round/>
                <a:headEnd/>
                <a:tailEnd/>
              </a:ln>
            </p:spPr>
            <p:txBody>
              <a:bodyPr/>
              <a:lstStyle/>
              <a:p>
                <a:endParaRPr lang="ja-JP" altLang="en-US"/>
              </a:p>
            </p:txBody>
          </p:sp>
          <p:sp>
            <p:nvSpPr>
              <p:cNvPr id="65585" name="Line 61"/>
              <p:cNvSpPr>
                <a:spLocks noChangeShapeType="1"/>
              </p:cNvSpPr>
              <p:nvPr/>
            </p:nvSpPr>
            <p:spPr bwMode="auto">
              <a:xfrm flipV="1">
                <a:off x="1584" y="2160"/>
                <a:ext cx="1488" cy="672"/>
              </a:xfrm>
              <a:prstGeom prst="line">
                <a:avLst/>
              </a:prstGeom>
              <a:noFill/>
              <a:ln w="9525">
                <a:solidFill>
                  <a:schemeClr val="tx1"/>
                </a:solidFill>
                <a:round/>
                <a:headEnd/>
                <a:tailEnd/>
              </a:ln>
            </p:spPr>
            <p:txBody>
              <a:bodyPr/>
              <a:lstStyle/>
              <a:p>
                <a:endParaRPr lang="ja-JP" altLang="en-US"/>
              </a:p>
            </p:txBody>
          </p:sp>
          <p:sp>
            <p:nvSpPr>
              <p:cNvPr id="65586" name="Line 62"/>
              <p:cNvSpPr>
                <a:spLocks noChangeShapeType="1"/>
              </p:cNvSpPr>
              <p:nvPr/>
            </p:nvSpPr>
            <p:spPr bwMode="auto">
              <a:xfrm flipV="1">
                <a:off x="1920" y="1776"/>
                <a:ext cx="816" cy="1344"/>
              </a:xfrm>
              <a:prstGeom prst="line">
                <a:avLst/>
              </a:prstGeom>
              <a:noFill/>
              <a:ln w="9525">
                <a:solidFill>
                  <a:schemeClr val="tx1"/>
                </a:solidFill>
                <a:round/>
                <a:headEnd/>
                <a:tailEnd/>
              </a:ln>
            </p:spPr>
            <p:txBody>
              <a:bodyPr/>
              <a:lstStyle/>
              <a:p>
                <a:endParaRPr lang="ja-JP" altLang="en-US"/>
              </a:p>
            </p:txBody>
          </p:sp>
          <p:sp>
            <p:nvSpPr>
              <p:cNvPr id="65587" name="Oval 63"/>
              <p:cNvSpPr>
                <a:spLocks noChangeArrowheads="1"/>
              </p:cNvSpPr>
              <p:nvPr/>
            </p:nvSpPr>
            <p:spPr bwMode="auto">
              <a:xfrm>
                <a:off x="2112" y="2256"/>
                <a:ext cx="432" cy="432"/>
              </a:xfrm>
              <a:prstGeom prst="ellipse">
                <a:avLst/>
              </a:prstGeom>
              <a:solidFill>
                <a:schemeClr val="bg1"/>
              </a:solidFill>
              <a:ln w="9525">
                <a:solidFill>
                  <a:schemeClr val="tx1"/>
                </a:solidFill>
                <a:round/>
                <a:headEnd/>
                <a:tailEnd/>
              </a:ln>
            </p:spPr>
            <p:txBody>
              <a:bodyPr wrap="none" anchor="ctr"/>
              <a:lstStyle/>
              <a:p>
                <a:endParaRPr lang="ja-JP" altLang="en-US"/>
              </a:p>
            </p:txBody>
          </p:sp>
        </p:grpSp>
        <p:sp>
          <p:nvSpPr>
            <p:cNvPr id="65578" name="AutoShape 64"/>
            <p:cNvSpPr>
              <a:spLocks noChangeArrowheads="1"/>
            </p:cNvSpPr>
            <p:nvPr/>
          </p:nvSpPr>
          <p:spPr bwMode="auto">
            <a:xfrm rot="900000">
              <a:off x="2640" y="3456"/>
              <a:ext cx="200" cy="293"/>
            </a:xfrm>
            <a:custGeom>
              <a:avLst/>
              <a:gdLst>
                <a:gd name="T0" fmla="*/ 2 w 21600"/>
                <a:gd name="T1" fmla="*/ 2 h 21600"/>
                <a:gd name="T2" fmla="*/ 1 w 21600"/>
                <a:gd name="T3" fmla="*/ 4 h 21600"/>
                <a:gd name="T4" fmla="*/ 0 w 21600"/>
                <a:gd name="T5" fmla="*/ 2 h 21600"/>
                <a:gd name="T6" fmla="*/ 1 w 21600"/>
                <a:gd name="T7" fmla="*/ 0 h 21600"/>
                <a:gd name="T8" fmla="*/ 0 60000 65536"/>
                <a:gd name="T9" fmla="*/ 0 60000 65536"/>
                <a:gd name="T10" fmla="*/ 0 60000 65536"/>
                <a:gd name="T11" fmla="*/ 0 60000 65536"/>
                <a:gd name="T12" fmla="*/ 4536 w 21600"/>
                <a:gd name="T13" fmla="*/ 4497 h 21600"/>
                <a:gd name="T14" fmla="*/ 17064 w 21600"/>
                <a:gd name="T15" fmla="*/ 1710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ja-JP" altLang="en-US"/>
            </a:p>
          </p:txBody>
        </p:sp>
        <p:sp>
          <p:nvSpPr>
            <p:cNvPr id="65579" name="AutoShape 65"/>
            <p:cNvSpPr>
              <a:spLocks noChangeArrowheads="1"/>
            </p:cNvSpPr>
            <p:nvPr/>
          </p:nvSpPr>
          <p:spPr bwMode="auto">
            <a:xfrm rot="2118301">
              <a:off x="2776" y="3547"/>
              <a:ext cx="200" cy="293"/>
            </a:xfrm>
            <a:custGeom>
              <a:avLst/>
              <a:gdLst>
                <a:gd name="T0" fmla="*/ 2 w 21600"/>
                <a:gd name="T1" fmla="*/ 2 h 21600"/>
                <a:gd name="T2" fmla="*/ 1 w 21600"/>
                <a:gd name="T3" fmla="*/ 4 h 21600"/>
                <a:gd name="T4" fmla="*/ 0 w 21600"/>
                <a:gd name="T5" fmla="*/ 2 h 21600"/>
                <a:gd name="T6" fmla="*/ 1 w 21600"/>
                <a:gd name="T7" fmla="*/ 0 h 21600"/>
                <a:gd name="T8" fmla="*/ 0 60000 65536"/>
                <a:gd name="T9" fmla="*/ 0 60000 65536"/>
                <a:gd name="T10" fmla="*/ 0 60000 65536"/>
                <a:gd name="T11" fmla="*/ 0 60000 65536"/>
                <a:gd name="T12" fmla="*/ 4536 w 21600"/>
                <a:gd name="T13" fmla="*/ 4497 h 21600"/>
                <a:gd name="T14" fmla="*/ 17064 w 21600"/>
                <a:gd name="T15" fmla="*/ 1710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ja-JP" altLang="en-US"/>
            </a:p>
          </p:txBody>
        </p:sp>
      </p:gr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番号プレースホルダ 4"/>
          <p:cNvSpPr>
            <a:spLocks noGrp="1"/>
          </p:cNvSpPr>
          <p:nvPr>
            <p:ph type="sldNum" sz="quarter" idx="12"/>
          </p:nvPr>
        </p:nvSpPr>
        <p:spPr>
          <a:noFill/>
        </p:spPr>
        <p:txBody>
          <a:bodyPr/>
          <a:lstStyle/>
          <a:p>
            <a:fld id="{D6768A53-6D66-4B80-9533-16C284EBFC0F}" type="slidenum">
              <a:rPr lang="en-US" altLang="ja-JP" smtClean="0"/>
              <a:pPr/>
              <a:t>64</a:t>
            </a:fld>
            <a:endParaRPr lang="en-US" altLang="ja-JP" smtClean="0"/>
          </a:p>
        </p:txBody>
      </p:sp>
      <p:sp>
        <p:nvSpPr>
          <p:cNvPr id="66563" name="Rectangle 2"/>
          <p:cNvSpPr>
            <a:spLocks noGrp="1" noChangeArrowheads="1"/>
          </p:cNvSpPr>
          <p:nvPr>
            <p:ph type="title"/>
          </p:nvPr>
        </p:nvSpPr>
        <p:spPr>
          <a:xfrm>
            <a:off x="685800" y="0"/>
            <a:ext cx="7772400" cy="1143000"/>
          </a:xfrm>
        </p:spPr>
        <p:txBody>
          <a:bodyPr/>
          <a:lstStyle/>
          <a:p>
            <a:pPr eaLnBrk="1" hangingPunct="1"/>
            <a:r>
              <a:rPr lang="ja-JP" altLang="en-US" smtClean="0"/>
              <a:t>抽象データ型の利用</a:t>
            </a:r>
          </a:p>
        </p:txBody>
      </p:sp>
      <p:sp>
        <p:nvSpPr>
          <p:cNvPr id="66564" name="Text Box 4"/>
          <p:cNvSpPr txBox="1">
            <a:spLocks noChangeArrowheads="1"/>
          </p:cNvSpPr>
          <p:nvPr/>
        </p:nvSpPr>
        <p:spPr bwMode="auto">
          <a:xfrm>
            <a:off x="214313" y="868363"/>
            <a:ext cx="4214812" cy="4156075"/>
          </a:xfrm>
          <a:prstGeom prst="rect">
            <a:avLst/>
          </a:prstGeom>
          <a:solidFill>
            <a:srgbClr val="EAEAEA"/>
          </a:solidFill>
          <a:ln w="9525">
            <a:solidFill>
              <a:schemeClr val="tx1"/>
            </a:solidFill>
            <a:miter lim="800000"/>
            <a:headEnd/>
            <a:tailEnd/>
          </a:ln>
        </p:spPr>
        <p:txBody>
          <a:bodyPr>
            <a:spAutoFit/>
          </a:bodyPr>
          <a:lstStyle/>
          <a:p>
            <a:r>
              <a:rPr lang="en-US" altLang="ja-JP"/>
              <a:t>/*</a:t>
            </a:r>
            <a:r>
              <a:rPr lang="ja-JP" altLang="en-US"/>
              <a:t>プロトタイプ宣言</a:t>
            </a:r>
            <a:r>
              <a:rPr lang="en-US" altLang="ja-JP"/>
              <a:t>*/</a:t>
            </a:r>
          </a:p>
          <a:p>
            <a:r>
              <a:rPr lang="en-US" altLang="ja-JP"/>
              <a:t>/*</a:t>
            </a:r>
            <a:r>
              <a:rPr lang="ja-JP" altLang="en-US"/>
              <a:t>連結リストによるスタック</a:t>
            </a:r>
            <a:r>
              <a:rPr lang="en-US" altLang="ja-JP"/>
              <a:t>*/</a:t>
            </a:r>
          </a:p>
          <a:p>
            <a:r>
              <a:rPr lang="en-US" altLang="ja-JP"/>
              <a:t>void push( double);</a:t>
            </a:r>
          </a:p>
          <a:p>
            <a:r>
              <a:rPr lang="en-US" altLang="ja-JP"/>
              <a:t>double pop();</a:t>
            </a:r>
          </a:p>
          <a:p>
            <a:r>
              <a:rPr lang="en-US" altLang="ja-JP"/>
              <a:t>main()</a:t>
            </a:r>
          </a:p>
          <a:p>
            <a:r>
              <a:rPr lang="en-US" altLang="ja-JP"/>
              <a:t>{</a:t>
            </a:r>
          </a:p>
          <a:p>
            <a:r>
              <a:rPr lang="en-US" altLang="ja-JP"/>
              <a:t>      push(4);</a:t>
            </a:r>
          </a:p>
          <a:p>
            <a:r>
              <a:rPr lang="en-US" altLang="ja-JP"/>
              <a:t>      push(5);</a:t>
            </a:r>
          </a:p>
          <a:p>
            <a:r>
              <a:rPr lang="ja-JP" altLang="en-US"/>
              <a:t>　　</a:t>
            </a:r>
            <a:r>
              <a:rPr lang="en-US" altLang="ja-JP"/>
              <a:t>x=pop();</a:t>
            </a:r>
          </a:p>
          <a:p>
            <a:r>
              <a:rPr lang="en-US" altLang="ja-JP"/>
              <a:t>     y=pop();</a:t>
            </a:r>
          </a:p>
          <a:p>
            <a:r>
              <a:rPr lang="en-US" altLang="ja-JP"/>
              <a:t>}</a:t>
            </a:r>
            <a:endParaRPr lang="ja-JP" altLang="en-US"/>
          </a:p>
        </p:txBody>
      </p:sp>
      <p:sp>
        <p:nvSpPr>
          <p:cNvPr id="66565" name="Text Box 4"/>
          <p:cNvSpPr txBox="1">
            <a:spLocks noChangeArrowheads="1"/>
          </p:cNvSpPr>
          <p:nvPr/>
        </p:nvSpPr>
        <p:spPr bwMode="auto">
          <a:xfrm>
            <a:off x="4714875" y="857250"/>
            <a:ext cx="4214813" cy="4154488"/>
          </a:xfrm>
          <a:prstGeom prst="rect">
            <a:avLst/>
          </a:prstGeom>
          <a:solidFill>
            <a:srgbClr val="EAEAEA"/>
          </a:solidFill>
          <a:ln w="9525">
            <a:solidFill>
              <a:schemeClr val="tx1"/>
            </a:solidFill>
            <a:miter lim="800000"/>
            <a:headEnd/>
            <a:tailEnd/>
          </a:ln>
        </p:spPr>
        <p:txBody>
          <a:bodyPr>
            <a:spAutoFit/>
          </a:bodyPr>
          <a:lstStyle/>
          <a:p>
            <a:r>
              <a:rPr lang="en-US" altLang="ja-JP"/>
              <a:t>/*</a:t>
            </a:r>
            <a:r>
              <a:rPr lang="ja-JP" altLang="en-US"/>
              <a:t>プロトタイプ宣言</a:t>
            </a:r>
            <a:r>
              <a:rPr lang="en-US" altLang="ja-JP"/>
              <a:t>*/</a:t>
            </a:r>
          </a:p>
          <a:p>
            <a:r>
              <a:rPr lang="en-US" altLang="ja-JP"/>
              <a:t>/*</a:t>
            </a:r>
            <a:r>
              <a:rPr lang="ja-JP" altLang="en-US"/>
              <a:t>配列によるスタック</a:t>
            </a:r>
            <a:r>
              <a:rPr lang="en-US" altLang="ja-JP"/>
              <a:t>*/</a:t>
            </a:r>
          </a:p>
          <a:p>
            <a:r>
              <a:rPr lang="en-US" altLang="ja-JP"/>
              <a:t>void push( double);</a:t>
            </a:r>
          </a:p>
          <a:p>
            <a:r>
              <a:rPr lang="en-US" altLang="ja-JP"/>
              <a:t>double pop();</a:t>
            </a:r>
          </a:p>
          <a:p>
            <a:r>
              <a:rPr lang="en-US" altLang="ja-JP"/>
              <a:t>main()</a:t>
            </a:r>
          </a:p>
          <a:p>
            <a:r>
              <a:rPr lang="en-US" altLang="ja-JP"/>
              <a:t>{</a:t>
            </a:r>
          </a:p>
          <a:p>
            <a:r>
              <a:rPr lang="en-US" altLang="ja-JP"/>
              <a:t>      push(4);</a:t>
            </a:r>
          </a:p>
          <a:p>
            <a:r>
              <a:rPr lang="en-US" altLang="ja-JP"/>
              <a:t>      push(5);</a:t>
            </a:r>
          </a:p>
          <a:p>
            <a:r>
              <a:rPr lang="ja-JP" altLang="en-US"/>
              <a:t>　　</a:t>
            </a:r>
            <a:r>
              <a:rPr lang="en-US" altLang="ja-JP"/>
              <a:t>x=pop();</a:t>
            </a:r>
          </a:p>
          <a:p>
            <a:r>
              <a:rPr lang="en-US" altLang="ja-JP"/>
              <a:t>     y=pop();</a:t>
            </a:r>
          </a:p>
          <a:p>
            <a:r>
              <a:rPr lang="en-US" altLang="ja-JP"/>
              <a:t>}</a:t>
            </a:r>
            <a:endParaRPr lang="ja-JP" altLang="en-US"/>
          </a:p>
        </p:txBody>
      </p:sp>
      <p:sp>
        <p:nvSpPr>
          <p:cNvPr id="66566" name="AutoShape 5"/>
          <p:cNvSpPr>
            <a:spLocks noChangeArrowheads="1"/>
          </p:cNvSpPr>
          <p:nvPr/>
        </p:nvSpPr>
        <p:spPr bwMode="auto">
          <a:xfrm>
            <a:off x="1143000" y="5429250"/>
            <a:ext cx="6572250" cy="1219200"/>
          </a:xfrm>
          <a:prstGeom prst="wedgeRoundRectCallout">
            <a:avLst>
              <a:gd name="adj1" fmla="val -34773"/>
              <a:gd name="adj2" fmla="val -87134"/>
              <a:gd name="adj3" fmla="val 16667"/>
            </a:avLst>
          </a:prstGeom>
          <a:solidFill>
            <a:schemeClr val="hlink"/>
          </a:solidFill>
          <a:ln w="9525">
            <a:solidFill>
              <a:schemeClr val="tx1"/>
            </a:solidFill>
            <a:miter lim="800000"/>
            <a:headEnd/>
            <a:tailEnd/>
          </a:ln>
        </p:spPr>
        <p:txBody>
          <a:bodyPr/>
          <a:lstStyle/>
          <a:p>
            <a:pPr algn="ctr"/>
            <a:endParaRPr lang="ja-JP" altLang="ja-JP">
              <a:solidFill>
                <a:schemeClr val="hlink"/>
              </a:solidFill>
            </a:endParaRPr>
          </a:p>
        </p:txBody>
      </p:sp>
      <p:sp>
        <p:nvSpPr>
          <p:cNvPr id="66567" name="AutoShape 5"/>
          <p:cNvSpPr>
            <a:spLocks noChangeArrowheads="1"/>
          </p:cNvSpPr>
          <p:nvPr/>
        </p:nvSpPr>
        <p:spPr bwMode="auto">
          <a:xfrm>
            <a:off x="1143000" y="5429250"/>
            <a:ext cx="6572250" cy="1219200"/>
          </a:xfrm>
          <a:prstGeom prst="wedgeRoundRectCallout">
            <a:avLst>
              <a:gd name="adj1" fmla="val 25583"/>
              <a:gd name="adj2" fmla="val -82722"/>
              <a:gd name="adj3" fmla="val 16667"/>
            </a:avLst>
          </a:prstGeom>
          <a:solidFill>
            <a:schemeClr val="hlink"/>
          </a:solidFill>
          <a:ln w="9525">
            <a:solidFill>
              <a:schemeClr val="tx1"/>
            </a:solidFill>
            <a:miter lim="800000"/>
            <a:headEnd/>
            <a:tailEnd/>
          </a:ln>
        </p:spPr>
        <p:txBody>
          <a:bodyPr/>
          <a:lstStyle/>
          <a:p>
            <a:pPr algn="ctr"/>
            <a:r>
              <a:rPr lang="ja-JP" altLang="en-US"/>
              <a:t>全く同一。</a:t>
            </a:r>
            <a:endParaRPr lang="ja-JP" altLang="ja-JP"/>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抽象データ構造の役割</a:t>
            </a:r>
            <a:endParaRPr kumimoji="1" lang="ja-JP" altLang="en-US" dirty="0"/>
          </a:p>
        </p:txBody>
      </p:sp>
      <p:sp>
        <p:nvSpPr>
          <p:cNvPr id="3" name="スライド番号プレースホルダ 2"/>
          <p:cNvSpPr>
            <a:spLocks noGrp="1"/>
          </p:cNvSpPr>
          <p:nvPr>
            <p:ph type="sldNum" sz="quarter" idx="12"/>
          </p:nvPr>
        </p:nvSpPr>
        <p:spPr/>
        <p:txBody>
          <a:bodyPr/>
          <a:lstStyle/>
          <a:p>
            <a:pPr>
              <a:defRPr/>
            </a:pPr>
            <a:fld id="{71AC8C32-5208-480D-BDC7-CFF973F3EA2B}" type="slidenum">
              <a:rPr lang="en-US" altLang="ja-JP" smtClean="0"/>
              <a:pPr>
                <a:defRPr/>
              </a:pPr>
              <a:t>65</a:t>
            </a:fld>
            <a:endParaRPr lang="en-US" altLang="ja-JP"/>
          </a:p>
        </p:txBody>
      </p:sp>
      <p:sp>
        <p:nvSpPr>
          <p:cNvPr id="4" name="Text Box 66"/>
          <p:cNvSpPr txBox="1">
            <a:spLocks noChangeArrowheads="1"/>
          </p:cNvSpPr>
          <p:nvPr/>
        </p:nvSpPr>
        <p:spPr bwMode="auto">
          <a:xfrm>
            <a:off x="2051720" y="1628800"/>
            <a:ext cx="4326826" cy="461665"/>
          </a:xfrm>
          <a:prstGeom prst="rect">
            <a:avLst/>
          </a:prstGeom>
          <a:noFill/>
          <a:ln w="9525">
            <a:noFill/>
            <a:miter lim="800000"/>
            <a:headEnd/>
            <a:tailEnd/>
          </a:ln>
        </p:spPr>
        <p:txBody>
          <a:bodyPr wrap="none">
            <a:spAutoFit/>
          </a:bodyPr>
          <a:lstStyle/>
          <a:p>
            <a:r>
              <a:rPr lang="ja-JP" altLang="en-US" dirty="0" smtClean="0"/>
              <a:t>データ構造の作成と利用の分離</a:t>
            </a:r>
            <a:endParaRPr lang="ja-JP" altLang="en-US" dirty="0"/>
          </a:p>
        </p:txBody>
      </p:sp>
      <p:sp>
        <p:nvSpPr>
          <p:cNvPr id="5" name="下矢印 4"/>
          <p:cNvSpPr/>
          <p:nvPr/>
        </p:nvSpPr>
        <p:spPr>
          <a:xfrm>
            <a:off x="3851920" y="2132856"/>
            <a:ext cx="576064"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Text Box 66"/>
          <p:cNvSpPr txBox="1">
            <a:spLocks noChangeArrowheads="1"/>
          </p:cNvSpPr>
          <p:nvPr/>
        </p:nvSpPr>
        <p:spPr bwMode="auto">
          <a:xfrm>
            <a:off x="1979712" y="2780928"/>
            <a:ext cx="4538422" cy="461665"/>
          </a:xfrm>
          <a:prstGeom prst="rect">
            <a:avLst/>
          </a:prstGeom>
          <a:noFill/>
          <a:ln w="9525">
            <a:noFill/>
            <a:miter lim="800000"/>
            <a:headEnd/>
            <a:tailEnd/>
          </a:ln>
        </p:spPr>
        <p:txBody>
          <a:bodyPr wrap="none">
            <a:spAutoFit/>
          </a:bodyPr>
          <a:lstStyle/>
          <a:p>
            <a:r>
              <a:rPr lang="ja-JP" altLang="en-US" dirty="0" smtClean="0"/>
              <a:t>プログラム作成の構造化、分業化</a:t>
            </a:r>
            <a:endParaRPr lang="ja-JP" altLang="en-US" dirty="0"/>
          </a:p>
        </p:txBody>
      </p:sp>
      <p:sp>
        <p:nvSpPr>
          <p:cNvPr id="7" name="フローチャート : 組合せ 6"/>
          <p:cNvSpPr/>
          <p:nvPr/>
        </p:nvSpPr>
        <p:spPr>
          <a:xfrm>
            <a:off x="1403648" y="3284984"/>
            <a:ext cx="5256584" cy="1296144"/>
          </a:xfrm>
          <a:prstGeom prst="flowChartMerge">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フローチャート : 抜出し 8"/>
          <p:cNvSpPr/>
          <p:nvPr/>
        </p:nvSpPr>
        <p:spPr>
          <a:xfrm>
            <a:off x="1259632" y="5229200"/>
            <a:ext cx="5616624" cy="1224136"/>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2051720" y="4437112"/>
            <a:ext cx="4032448" cy="1008112"/>
          </a:xfrm>
          <a:prstGeom prst="ellipse">
            <a:avLst/>
          </a:prstGeom>
          <a:solidFill>
            <a:srgbClr val="FF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Text Box 66"/>
          <p:cNvSpPr txBox="1">
            <a:spLocks noChangeArrowheads="1"/>
          </p:cNvSpPr>
          <p:nvPr/>
        </p:nvSpPr>
        <p:spPr bwMode="auto">
          <a:xfrm>
            <a:off x="2555776" y="3356992"/>
            <a:ext cx="2860078" cy="830997"/>
          </a:xfrm>
          <a:prstGeom prst="rect">
            <a:avLst/>
          </a:prstGeom>
          <a:noFill/>
          <a:ln w="9525">
            <a:noFill/>
            <a:miter lim="800000"/>
            <a:headEnd/>
            <a:tailEnd/>
          </a:ln>
        </p:spPr>
        <p:txBody>
          <a:bodyPr wrap="none">
            <a:spAutoFit/>
          </a:bodyPr>
          <a:lstStyle/>
          <a:p>
            <a:r>
              <a:rPr lang="ja-JP" altLang="en-US" dirty="0" smtClean="0"/>
              <a:t>抽象データ型の利用</a:t>
            </a:r>
            <a:endParaRPr lang="en-US" altLang="ja-JP" dirty="0" smtClean="0"/>
          </a:p>
          <a:p>
            <a:r>
              <a:rPr lang="ja-JP" altLang="en-US" dirty="0" smtClean="0"/>
              <a:t>（</a:t>
            </a:r>
            <a:r>
              <a:rPr lang="en-US" altLang="ja-JP" dirty="0" smtClean="0"/>
              <a:t>main</a:t>
            </a:r>
            <a:r>
              <a:rPr lang="ja-JP" altLang="en-US" dirty="0" smtClean="0"/>
              <a:t>関数等）</a:t>
            </a:r>
            <a:endParaRPr lang="ja-JP" altLang="en-US" dirty="0"/>
          </a:p>
        </p:txBody>
      </p:sp>
      <p:sp>
        <p:nvSpPr>
          <p:cNvPr id="11" name="Text Box 66"/>
          <p:cNvSpPr txBox="1">
            <a:spLocks noChangeArrowheads="1"/>
          </p:cNvSpPr>
          <p:nvPr/>
        </p:nvSpPr>
        <p:spPr bwMode="auto">
          <a:xfrm>
            <a:off x="2555776" y="4581128"/>
            <a:ext cx="2916183" cy="830997"/>
          </a:xfrm>
          <a:prstGeom prst="rect">
            <a:avLst/>
          </a:prstGeom>
          <a:noFill/>
          <a:ln w="9525">
            <a:noFill/>
            <a:miter lim="800000"/>
            <a:headEnd/>
            <a:tailEnd/>
          </a:ln>
        </p:spPr>
        <p:txBody>
          <a:bodyPr wrap="none">
            <a:spAutoFit/>
          </a:bodyPr>
          <a:lstStyle/>
          <a:p>
            <a:r>
              <a:rPr lang="ja-JP" altLang="en-US" dirty="0" smtClean="0"/>
              <a:t>抽象データ型の定義</a:t>
            </a:r>
            <a:endParaRPr lang="en-US" altLang="ja-JP" dirty="0" smtClean="0"/>
          </a:p>
          <a:p>
            <a:r>
              <a:rPr lang="ja-JP" altLang="en-US" dirty="0" smtClean="0"/>
              <a:t>（プロトタイプ宣言等）</a:t>
            </a:r>
            <a:endParaRPr lang="ja-JP" altLang="en-US" dirty="0"/>
          </a:p>
        </p:txBody>
      </p:sp>
      <p:sp>
        <p:nvSpPr>
          <p:cNvPr id="12" name="Text Box 66"/>
          <p:cNvSpPr txBox="1">
            <a:spLocks noChangeArrowheads="1"/>
          </p:cNvSpPr>
          <p:nvPr/>
        </p:nvSpPr>
        <p:spPr bwMode="auto">
          <a:xfrm>
            <a:off x="2555776" y="5589240"/>
            <a:ext cx="3485249" cy="830997"/>
          </a:xfrm>
          <a:prstGeom prst="rect">
            <a:avLst/>
          </a:prstGeom>
          <a:noFill/>
          <a:ln w="9525">
            <a:noFill/>
            <a:miter lim="800000"/>
            <a:headEnd/>
            <a:tailEnd/>
          </a:ln>
        </p:spPr>
        <p:txBody>
          <a:bodyPr wrap="none">
            <a:spAutoFit/>
          </a:bodyPr>
          <a:lstStyle/>
          <a:p>
            <a:r>
              <a:rPr lang="ja-JP" altLang="en-US" dirty="0" smtClean="0"/>
              <a:t>抽象データ型の実装</a:t>
            </a:r>
            <a:endParaRPr lang="en-US" altLang="ja-JP" dirty="0" smtClean="0"/>
          </a:p>
          <a:p>
            <a:r>
              <a:rPr lang="ja-JP" altLang="en-US" dirty="0" smtClean="0"/>
              <a:t>（配列による</a:t>
            </a:r>
            <a:r>
              <a:rPr lang="en-US" altLang="ja-JP" dirty="0" smtClean="0"/>
              <a:t>stack</a:t>
            </a:r>
            <a:r>
              <a:rPr lang="ja-JP" altLang="en-US" dirty="0" smtClean="0"/>
              <a:t>実装等）</a:t>
            </a:r>
            <a:endParaRPr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番号プレースホルダ 4"/>
          <p:cNvSpPr>
            <a:spLocks noGrp="1"/>
          </p:cNvSpPr>
          <p:nvPr>
            <p:ph type="sldNum" sz="quarter" idx="12"/>
          </p:nvPr>
        </p:nvSpPr>
        <p:spPr>
          <a:noFill/>
        </p:spPr>
        <p:txBody>
          <a:bodyPr/>
          <a:lstStyle/>
          <a:p>
            <a:fld id="{0A3F88C6-1A0A-42AE-8112-44A116310261}" type="slidenum">
              <a:rPr lang="en-US" altLang="ja-JP" smtClean="0"/>
              <a:pPr/>
              <a:t>7</a:t>
            </a:fld>
            <a:endParaRPr lang="en-US" altLang="ja-JP" smtClean="0"/>
          </a:p>
        </p:txBody>
      </p:sp>
      <p:sp>
        <p:nvSpPr>
          <p:cNvPr id="17411" name="Rectangle 2"/>
          <p:cNvSpPr>
            <a:spLocks noGrp="1" noChangeArrowheads="1"/>
          </p:cNvSpPr>
          <p:nvPr>
            <p:ph type="title"/>
          </p:nvPr>
        </p:nvSpPr>
        <p:spPr/>
        <p:txBody>
          <a:bodyPr/>
          <a:lstStyle/>
          <a:p>
            <a:pPr eaLnBrk="1" hangingPunct="1"/>
            <a:r>
              <a:rPr lang="ja-JP" altLang="en-US" smtClean="0"/>
              <a:t>イメージ</a:t>
            </a:r>
          </a:p>
        </p:txBody>
      </p:sp>
      <p:sp>
        <p:nvSpPr>
          <p:cNvPr id="17412" name="Text Box 9"/>
          <p:cNvSpPr txBox="1">
            <a:spLocks noChangeArrowheads="1"/>
          </p:cNvSpPr>
          <p:nvPr/>
        </p:nvSpPr>
        <p:spPr bwMode="auto">
          <a:xfrm>
            <a:off x="1431925" y="1544638"/>
            <a:ext cx="7331075" cy="1187450"/>
          </a:xfrm>
          <a:prstGeom prst="rect">
            <a:avLst/>
          </a:prstGeom>
          <a:noFill/>
          <a:ln w="9525">
            <a:noFill/>
            <a:miter lim="800000"/>
            <a:headEnd/>
            <a:tailEnd/>
          </a:ln>
        </p:spPr>
        <p:txBody>
          <a:bodyPr>
            <a:spAutoFit/>
          </a:bodyPr>
          <a:lstStyle/>
          <a:p>
            <a:r>
              <a:rPr lang="ja-JP" altLang="en-US"/>
              <a:t>　一見すると、奇異な感じをうける定義であるが、</a:t>
            </a:r>
          </a:p>
          <a:p>
            <a:r>
              <a:rPr lang="ja-JP" altLang="en-US"/>
              <a:t>ポインタがアドレスを保持する変数ということに注意すると理解しやすい。</a:t>
            </a:r>
          </a:p>
        </p:txBody>
      </p:sp>
      <p:sp>
        <p:nvSpPr>
          <p:cNvPr id="17413" name="WordArt 10"/>
          <p:cNvSpPr>
            <a:spLocks noChangeArrowheads="1" noChangeShapeType="1" noTextEdit="1"/>
          </p:cNvSpPr>
          <p:nvPr/>
        </p:nvSpPr>
        <p:spPr bwMode="auto">
          <a:xfrm>
            <a:off x="4038600" y="2971800"/>
            <a:ext cx="1166813" cy="225425"/>
          </a:xfrm>
          <a:prstGeom prst="rect">
            <a:avLst/>
          </a:prstGeom>
        </p:spPr>
        <p:txBody>
          <a:bodyPr wrap="none" fromWordArt="1">
            <a:prstTxWarp prst="textPlain">
              <a:avLst>
                <a:gd name="adj" fmla="val 50000"/>
              </a:avLst>
            </a:prstTxWarp>
          </a:bodyPr>
          <a:lstStyle/>
          <a:p>
            <a:pPr algn="ctr"/>
            <a:r>
              <a:rPr lang="ja-JP" altLang="en-US" sz="3600" kern="10">
                <a:ln w="9525">
                  <a:solidFill>
                    <a:srgbClr val="008000"/>
                  </a:solidFill>
                  <a:round/>
                  <a:headEnd/>
                  <a:tailEnd/>
                </a:ln>
                <a:solidFill>
                  <a:srgbClr val="FFFFFF"/>
                </a:solidFill>
                <a:latin typeface="ＭＳ Ｐゴシック"/>
                <a:ea typeface="ＭＳ Ｐゴシック"/>
              </a:rPr>
              <a:t>０ｘｂ００ｆｆ</a:t>
            </a:r>
          </a:p>
        </p:txBody>
      </p:sp>
      <p:sp>
        <p:nvSpPr>
          <p:cNvPr id="17414" name="WordArt 11"/>
          <p:cNvSpPr>
            <a:spLocks noChangeArrowheads="1" noChangeShapeType="1" noTextEdit="1"/>
          </p:cNvSpPr>
          <p:nvPr/>
        </p:nvSpPr>
        <p:spPr bwMode="auto">
          <a:xfrm>
            <a:off x="2971800" y="2971800"/>
            <a:ext cx="685800" cy="3048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80"/>
                  </a:solidFill>
                  <a:round/>
                  <a:headEnd/>
                  <a:tailEnd/>
                </a:ln>
                <a:solidFill>
                  <a:srgbClr val="FFFFFF"/>
                </a:solidFill>
                <a:latin typeface="ＭＳ Ｐゴシック"/>
                <a:ea typeface="ＭＳ Ｐゴシック"/>
              </a:rPr>
              <a:t>３．１４</a:t>
            </a:r>
          </a:p>
        </p:txBody>
      </p:sp>
      <p:sp>
        <p:nvSpPr>
          <p:cNvPr id="17415" name="AutoShape 12"/>
          <p:cNvSpPr>
            <a:spLocks noChangeArrowheads="1"/>
          </p:cNvSpPr>
          <p:nvPr/>
        </p:nvSpPr>
        <p:spPr bwMode="auto">
          <a:xfrm>
            <a:off x="2514600" y="3276600"/>
            <a:ext cx="2819400" cy="1600200"/>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17416" name="AutoShape 13"/>
          <p:cNvSpPr>
            <a:spLocks noChangeArrowheads="1"/>
          </p:cNvSpPr>
          <p:nvPr/>
        </p:nvSpPr>
        <p:spPr bwMode="auto">
          <a:xfrm>
            <a:off x="3962400" y="3048000"/>
            <a:ext cx="1143000" cy="914400"/>
          </a:xfrm>
          <a:prstGeom prst="rightArrow">
            <a:avLst>
              <a:gd name="adj1" fmla="val 50000"/>
              <a:gd name="adj2" fmla="val 3125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17417" name="Oval 14"/>
          <p:cNvSpPr>
            <a:spLocks noChangeArrowheads="1"/>
          </p:cNvSpPr>
          <p:nvPr/>
        </p:nvSpPr>
        <p:spPr bwMode="auto">
          <a:xfrm>
            <a:off x="2971800" y="3276600"/>
            <a:ext cx="685800" cy="685800"/>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sp>
        <p:nvSpPr>
          <p:cNvPr id="17418" name="Text Box 15"/>
          <p:cNvSpPr txBox="1">
            <a:spLocks noChangeArrowheads="1"/>
          </p:cNvSpPr>
          <p:nvPr/>
        </p:nvSpPr>
        <p:spPr bwMode="auto">
          <a:xfrm>
            <a:off x="2971800" y="4419600"/>
            <a:ext cx="1679575" cy="457200"/>
          </a:xfrm>
          <a:prstGeom prst="rect">
            <a:avLst/>
          </a:prstGeom>
          <a:noFill/>
          <a:ln w="9525">
            <a:noFill/>
            <a:miter lim="800000"/>
            <a:headEnd/>
            <a:tailEnd/>
          </a:ln>
        </p:spPr>
        <p:txBody>
          <a:bodyPr wrap="none">
            <a:spAutoFit/>
          </a:bodyPr>
          <a:lstStyle/>
          <a:p>
            <a:r>
              <a:rPr lang="en-US" altLang="ja-JP"/>
              <a:t>strcut cell</a:t>
            </a:r>
            <a:r>
              <a:rPr lang="ja-JP" altLang="en-US"/>
              <a:t>型</a:t>
            </a:r>
          </a:p>
        </p:txBody>
      </p:sp>
      <p:sp>
        <p:nvSpPr>
          <p:cNvPr id="17419" name="AutoShape 16"/>
          <p:cNvSpPr>
            <a:spLocks noChangeArrowheads="1"/>
          </p:cNvSpPr>
          <p:nvPr/>
        </p:nvSpPr>
        <p:spPr bwMode="auto">
          <a:xfrm>
            <a:off x="5943600" y="3048000"/>
            <a:ext cx="2743200" cy="1447800"/>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17420" name="AutoShape 17"/>
          <p:cNvSpPr>
            <a:spLocks noChangeArrowheads="1"/>
          </p:cNvSpPr>
          <p:nvPr/>
        </p:nvSpPr>
        <p:spPr bwMode="auto">
          <a:xfrm>
            <a:off x="7391400" y="2819400"/>
            <a:ext cx="1143000" cy="914400"/>
          </a:xfrm>
          <a:prstGeom prst="rightArrow">
            <a:avLst>
              <a:gd name="adj1" fmla="val 50000"/>
              <a:gd name="adj2" fmla="val 3125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17421" name="Oval 18"/>
          <p:cNvSpPr>
            <a:spLocks noChangeArrowheads="1"/>
          </p:cNvSpPr>
          <p:nvPr/>
        </p:nvSpPr>
        <p:spPr bwMode="auto">
          <a:xfrm>
            <a:off x="6400800" y="3048000"/>
            <a:ext cx="685800" cy="685800"/>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cxnSp>
        <p:nvCxnSpPr>
          <p:cNvPr id="17422" name="AutoShape 20"/>
          <p:cNvCxnSpPr>
            <a:cxnSpLocks noChangeShapeType="1"/>
            <a:stCxn id="17416" idx="0"/>
            <a:endCxn id="17419" idx="1"/>
          </p:cNvCxnSpPr>
          <p:nvPr/>
        </p:nvCxnSpPr>
        <p:spPr bwMode="auto">
          <a:xfrm rot="5400000" flipV="1">
            <a:off x="5019675" y="2847975"/>
            <a:ext cx="723900" cy="1123950"/>
          </a:xfrm>
          <a:prstGeom prst="curvedConnector4">
            <a:avLst>
              <a:gd name="adj1" fmla="val -31579"/>
              <a:gd name="adj2" fmla="val 62713"/>
            </a:avLst>
          </a:prstGeom>
          <a:noFill/>
          <a:ln w="38100">
            <a:solidFill>
              <a:srgbClr val="008000"/>
            </a:solidFill>
            <a:round/>
            <a:headEnd/>
            <a:tailEnd type="triangle" w="med" len="med"/>
          </a:ln>
        </p:spPr>
      </p:cxnSp>
      <p:sp>
        <p:nvSpPr>
          <p:cNvPr id="17423" name="Text Box 22"/>
          <p:cNvSpPr txBox="1">
            <a:spLocks noChangeArrowheads="1"/>
          </p:cNvSpPr>
          <p:nvPr/>
        </p:nvSpPr>
        <p:spPr bwMode="auto">
          <a:xfrm>
            <a:off x="1219200" y="4876800"/>
            <a:ext cx="6543675" cy="457200"/>
          </a:xfrm>
          <a:prstGeom prst="rect">
            <a:avLst/>
          </a:prstGeom>
          <a:noFill/>
          <a:ln w="9525">
            <a:noFill/>
            <a:miter lim="800000"/>
            <a:headEnd/>
            <a:tailEnd/>
          </a:ln>
        </p:spPr>
        <p:txBody>
          <a:bodyPr wrap="none">
            <a:spAutoFit/>
          </a:bodyPr>
          <a:lstStyle/>
          <a:p>
            <a:r>
              <a:rPr lang="ja-JP" altLang="en-US"/>
              <a:t>このことを、次のような図を用いて表すこともある。</a:t>
            </a:r>
          </a:p>
        </p:txBody>
      </p:sp>
      <p:sp>
        <p:nvSpPr>
          <p:cNvPr id="17424" name="WordArt 24"/>
          <p:cNvSpPr>
            <a:spLocks noChangeArrowheads="1" noChangeShapeType="1" noTextEdit="1"/>
          </p:cNvSpPr>
          <p:nvPr/>
        </p:nvSpPr>
        <p:spPr bwMode="auto">
          <a:xfrm>
            <a:off x="7543800" y="2667000"/>
            <a:ext cx="1166813" cy="225425"/>
          </a:xfrm>
          <a:prstGeom prst="rect">
            <a:avLst/>
          </a:prstGeom>
        </p:spPr>
        <p:txBody>
          <a:bodyPr wrap="none" fromWordArt="1">
            <a:prstTxWarp prst="textPlain">
              <a:avLst>
                <a:gd name="adj" fmla="val 50000"/>
              </a:avLst>
            </a:prstTxWarp>
          </a:bodyPr>
          <a:lstStyle/>
          <a:p>
            <a:pPr algn="ctr"/>
            <a:r>
              <a:rPr lang="ja-JP" altLang="en-US" sz="3600" kern="10">
                <a:ln w="9525">
                  <a:solidFill>
                    <a:srgbClr val="008000"/>
                  </a:solidFill>
                  <a:round/>
                  <a:headEnd/>
                  <a:tailEnd/>
                </a:ln>
                <a:solidFill>
                  <a:srgbClr val="FFFFFF"/>
                </a:solidFill>
                <a:latin typeface="ＭＳ Ｐゴシック"/>
                <a:ea typeface="ＭＳ Ｐゴシック"/>
              </a:rPr>
              <a:t>ＮＵＬＬ</a:t>
            </a:r>
          </a:p>
        </p:txBody>
      </p:sp>
      <p:grpSp>
        <p:nvGrpSpPr>
          <p:cNvPr id="17425" name="Group 28"/>
          <p:cNvGrpSpPr>
            <a:grpSpLocks/>
          </p:cNvGrpSpPr>
          <p:nvPr/>
        </p:nvGrpSpPr>
        <p:grpSpPr bwMode="auto">
          <a:xfrm>
            <a:off x="2133600" y="5486400"/>
            <a:ext cx="1981200" cy="685800"/>
            <a:chOff x="1248" y="3600"/>
            <a:chExt cx="1248" cy="432"/>
          </a:xfrm>
        </p:grpSpPr>
        <p:sp>
          <p:nvSpPr>
            <p:cNvPr id="17436" name="Rectangle 21"/>
            <p:cNvSpPr>
              <a:spLocks noChangeArrowheads="1"/>
            </p:cNvSpPr>
            <p:nvPr/>
          </p:nvSpPr>
          <p:spPr bwMode="auto">
            <a:xfrm>
              <a:off x="1248" y="3600"/>
              <a:ext cx="768" cy="432"/>
            </a:xfrm>
            <a:prstGeom prst="rect">
              <a:avLst/>
            </a:prstGeom>
            <a:noFill/>
            <a:ln w="9525">
              <a:solidFill>
                <a:schemeClr val="tx1"/>
              </a:solidFill>
              <a:miter lim="800000"/>
              <a:headEnd/>
              <a:tailEnd/>
            </a:ln>
          </p:spPr>
          <p:txBody>
            <a:bodyPr wrap="none" anchor="ctr"/>
            <a:lstStyle/>
            <a:p>
              <a:endParaRPr lang="ja-JP" altLang="en-US"/>
            </a:p>
          </p:txBody>
        </p:sp>
        <p:sp>
          <p:nvSpPr>
            <p:cNvPr id="17437" name="Rectangle 27"/>
            <p:cNvSpPr>
              <a:spLocks noChangeArrowheads="1"/>
            </p:cNvSpPr>
            <p:nvPr/>
          </p:nvSpPr>
          <p:spPr bwMode="auto">
            <a:xfrm>
              <a:off x="2016" y="3600"/>
              <a:ext cx="480" cy="432"/>
            </a:xfrm>
            <a:prstGeom prst="rect">
              <a:avLst/>
            </a:prstGeom>
            <a:noFill/>
            <a:ln w="9525">
              <a:solidFill>
                <a:schemeClr val="tx1"/>
              </a:solidFill>
              <a:miter lim="800000"/>
              <a:headEnd/>
              <a:tailEnd/>
            </a:ln>
          </p:spPr>
          <p:txBody>
            <a:bodyPr wrap="none" anchor="ctr"/>
            <a:lstStyle/>
            <a:p>
              <a:endParaRPr lang="ja-JP" altLang="en-US"/>
            </a:p>
          </p:txBody>
        </p:sp>
      </p:grpSp>
      <p:grpSp>
        <p:nvGrpSpPr>
          <p:cNvPr id="17426" name="Group 29"/>
          <p:cNvGrpSpPr>
            <a:grpSpLocks/>
          </p:cNvGrpSpPr>
          <p:nvPr/>
        </p:nvGrpSpPr>
        <p:grpSpPr bwMode="auto">
          <a:xfrm>
            <a:off x="4953000" y="5486400"/>
            <a:ext cx="1981200" cy="685800"/>
            <a:chOff x="1248" y="3600"/>
            <a:chExt cx="1248" cy="432"/>
          </a:xfrm>
        </p:grpSpPr>
        <p:sp>
          <p:nvSpPr>
            <p:cNvPr id="17434" name="Rectangle 30"/>
            <p:cNvSpPr>
              <a:spLocks noChangeArrowheads="1"/>
            </p:cNvSpPr>
            <p:nvPr/>
          </p:nvSpPr>
          <p:spPr bwMode="auto">
            <a:xfrm>
              <a:off x="1248" y="3600"/>
              <a:ext cx="768" cy="432"/>
            </a:xfrm>
            <a:prstGeom prst="rect">
              <a:avLst/>
            </a:prstGeom>
            <a:noFill/>
            <a:ln w="9525">
              <a:solidFill>
                <a:schemeClr val="tx1"/>
              </a:solidFill>
              <a:miter lim="800000"/>
              <a:headEnd/>
              <a:tailEnd/>
            </a:ln>
          </p:spPr>
          <p:txBody>
            <a:bodyPr wrap="none" anchor="ctr"/>
            <a:lstStyle/>
            <a:p>
              <a:endParaRPr lang="ja-JP" altLang="en-US"/>
            </a:p>
          </p:txBody>
        </p:sp>
        <p:sp>
          <p:nvSpPr>
            <p:cNvPr id="17435" name="Rectangle 31"/>
            <p:cNvSpPr>
              <a:spLocks noChangeArrowheads="1"/>
            </p:cNvSpPr>
            <p:nvPr/>
          </p:nvSpPr>
          <p:spPr bwMode="auto">
            <a:xfrm>
              <a:off x="2016" y="3600"/>
              <a:ext cx="480" cy="432"/>
            </a:xfrm>
            <a:prstGeom prst="rect">
              <a:avLst/>
            </a:prstGeom>
            <a:noFill/>
            <a:ln w="9525">
              <a:solidFill>
                <a:schemeClr val="tx1"/>
              </a:solidFill>
              <a:miter lim="800000"/>
              <a:headEnd/>
              <a:tailEnd/>
            </a:ln>
          </p:spPr>
          <p:txBody>
            <a:bodyPr wrap="none" anchor="ctr"/>
            <a:lstStyle/>
            <a:p>
              <a:endParaRPr lang="ja-JP" altLang="en-US"/>
            </a:p>
          </p:txBody>
        </p:sp>
      </p:grpSp>
      <p:sp>
        <p:nvSpPr>
          <p:cNvPr id="17427" name="Text Box 32"/>
          <p:cNvSpPr txBox="1">
            <a:spLocks noChangeArrowheads="1"/>
          </p:cNvSpPr>
          <p:nvPr/>
        </p:nvSpPr>
        <p:spPr bwMode="auto">
          <a:xfrm>
            <a:off x="2362200" y="6172200"/>
            <a:ext cx="1679575" cy="457200"/>
          </a:xfrm>
          <a:prstGeom prst="rect">
            <a:avLst/>
          </a:prstGeom>
          <a:noFill/>
          <a:ln w="9525">
            <a:noFill/>
            <a:miter lim="800000"/>
            <a:headEnd/>
            <a:tailEnd/>
          </a:ln>
        </p:spPr>
        <p:txBody>
          <a:bodyPr wrap="none">
            <a:spAutoFit/>
          </a:bodyPr>
          <a:lstStyle/>
          <a:p>
            <a:r>
              <a:rPr lang="en-US" altLang="ja-JP"/>
              <a:t>strcut cell</a:t>
            </a:r>
            <a:r>
              <a:rPr lang="ja-JP" altLang="en-US"/>
              <a:t>型</a:t>
            </a:r>
          </a:p>
        </p:txBody>
      </p:sp>
      <p:sp>
        <p:nvSpPr>
          <p:cNvPr id="17428" name="Line 33"/>
          <p:cNvSpPr>
            <a:spLocks noChangeShapeType="1"/>
          </p:cNvSpPr>
          <p:nvPr/>
        </p:nvSpPr>
        <p:spPr bwMode="auto">
          <a:xfrm>
            <a:off x="3581400" y="5867400"/>
            <a:ext cx="1371600" cy="0"/>
          </a:xfrm>
          <a:prstGeom prst="line">
            <a:avLst/>
          </a:prstGeom>
          <a:noFill/>
          <a:ln w="9525">
            <a:solidFill>
              <a:schemeClr val="tx1"/>
            </a:solidFill>
            <a:round/>
            <a:headEnd/>
            <a:tailEnd type="triangle" w="med" len="med"/>
          </a:ln>
        </p:spPr>
        <p:txBody>
          <a:bodyPr/>
          <a:lstStyle/>
          <a:p>
            <a:endParaRPr lang="ja-JP" altLang="en-US"/>
          </a:p>
        </p:txBody>
      </p:sp>
      <p:sp>
        <p:nvSpPr>
          <p:cNvPr id="17429" name="Oval 34"/>
          <p:cNvSpPr>
            <a:spLocks noChangeArrowheads="1"/>
          </p:cNvSpPr>
          <p:nvPr/>
        </p:nvSpPr>
        <p:spPr bwMode="auto">
          <a:xfrm>
            <a:off x="3505200" y="5791200"/>
            <a:ext cx="228600" cy="2286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17430" name="Line 35"/>
          <p:cNvSpPr>
            <a:spLocks noChangeShapeType="1"/>
          </p:cNvSpPr>
          <p:nvPr/>
        </p:nvSpPr>
        <p:spPr bwMode="auto">
          <a:xfrm flipV="1">
            <a:off x="6172200" y="5486400"/>
            <a:ext cx="762000" cy="685800"/>
          </a:xfrm>
          <a:prstGeom prst="line">
            <a:avLst/>
          </a:prstGeom>
          <a:noFill/>
          <a:ln w="9525">
            <a:solidFill>
              <a:schemeClr val="tx1"/>
            </a:solidFill>
            <a:round/>
            <a:headEnd/>
            <a:tailEnd/>
          </a:ln>
        </p:spPr>
        <p:txBody>
          <a:bodyPr/>
          <a:lstStyle/>
          <a:p>
            <a:endParaRPr lang="ja-JP" altLang="en-US"/>
          </a:p>
        </p:txBody>
      </p:sp>
      <p:sp>
        <p:nvSpPr>
          <p:cNvPr id="17431" name="Text Box 36"/>
          <p:cNvSpPr txBox="1">
            <a:spLocks noChangeArrowheads="1"/>
          </p:cNvSpPr>
          <p:nvPr/>
        </p:nvSpPr>
        <p:spPr bwMode="auto">
          <a:xfrm>
            <a:off x="7299325" y="5507038"/>
            <a:ext cx="1554163" cy="822325"/>
          </a:xfrm>
          <a:prstGeom prst="rect">
            <a:avLst/>
          </a:prstGeom>
          <a:noFill/>
          <a:ln w="9525">
            <a:noFill/>
            <a:miter lim="800000"/>
            <a:headEnd/>
            <a:tailEnd/>
          </a:ln>
        </p:spPr>
        <p:txBody>
          <a:bodyPr wrap="none">
            <a:spAutoFit/>
          </a:bodyPr>
          <a:lstStyle/>
          <a:p>
            <a:r>
              <a:rPr lang="ja-JP" altLang="en-US"/>
              <a:t>終わりを</a:t>
            </a:r>
          </a:p>
          <a:p>
            <a:r>
              <a:rPr lang="ja-JP" altLang="en-US"/>
              <a:t>意味する。</a:t>
            </a:r>
          </a:p>
        </p:txBody>
      </p:sp>
      <p:sp>
        <p:nvSpPr>
          <p:cNvPr id="17432" name="Text Box 37"/>
          <p:cNvSpPr txBox="1">
            <a:spLocks noChangeArrowheads="1"/>
          </p:cNvSpPr>
          <p:nvPr/>
        </p:nvSpPr>
        <p:spPr bwMode="auto">
          <a:xfrm>
            <a:off x="2438400" y="3962400"/>
            <a:ext cx="690563" cy="457200"/>
          </a:xfrm>
          <a:prstGeom prst="rect">
            <a:avLst/>
          </a:prstGeom>
          <a:noFill/>
          <a:ln w="9525">
            <a:noFill/>
            <a:miter lim="800000"/>
            <a:headEnd/>
            <a:tailEnd/>
          </a:ln>
        </p:spPr>
        <p:txBody>
          <a:bodyPr wrap="none">
            <a:spAutoFit/>
          </a:bodyPr>
          <a:lstStyle/>
          <a:p>
            <a:r>
              <a:rPr lang="en-US" altLang="ja-JP">
                <a:solidFill>
                  <a:srgbClr val="333399"/>
                </a:solidFill>
              </a:rPr>
              <a:t>data</a:t>
            </a:r>
          </a:p>
        </p:txBody>
      </p:sp>
      <p:sp>
        <p:nvSpPr>
          <p:cNvPr id="17433" name="Text Box 38"/>
          <p:cNvSpPr txBox="1">
            <a:spLocks noChangeArrowheads="1"/>
          </p:cNvSpPr>
          <p:nvPr/>
        </p:nvSpPr>
        <p:spPr bwMode="auto">
          <a:xfrm>
            <a:off x="3886200" y="3962400"/>
            <a:ext cx="708025" cy="457200"/>
          </a:xfrm>
          <a:prstGeom prst="rect">
            <a:avLst/>
          </a:prstGeom>
          <a:noFill/>
          <a:ln w="9525">
            <a:noFill/>
            <a:miter lim="800000"/>
            <a:headEnd/>
            <a:tailEnd/>
          </a:ln>
        </p:spPr>
        <p:txBody>
          <a:bodyPr wrap="none">
            <a:spAutoFit/>
          </a:bodyPr>
          <a:lstStyle/>
          <a:p>
            <a:r>
              <a:rPr lang="en-US" altLang="ja-JP">
                <a:solidFill>
                  <a:srgbClr val="008000"/>
                </a:solidFill>
              </a:rPr>
              <a:t>next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番号プレースホルダ 4"/>
          <p:cNvSpPr>
            <a:spLocks noGrp="1"/>
          </p:cNvSpPr>
          <p:nvPr>
            <p:ph type="sldNum" sz="quarter" idx="12"/>
          </p:nvPr>
        </p:nvSpPr>
        <p:spPr>
          <a:noFill/>
        </p:spPr>
        <p:txBody>
          <a:bodyPr/>
          <a:lstStyle/>
          <a:p>
            <a:fld id="{F74DEF63-98F5-4AC6-B5DD-D73C523920CF}" type="slidenum">
              <a:rPr lang="en-US" altLang="ja-JP" smtClean="0"/>
              <a:pPr/>
              <a:t>8</a:t>
            </a:fld>
            <a:endParaRPr lang="en-US" altLang="ja-JP" smtClean="0"/>
          </a:p>
        </p:txBody>
      </p:sp>
      <p:sp>
        <p:nvSpPr>
          <p:cNvPr id="18435" name="Rectangle 2"/>
          <p:cNvSpPr>
            <a:spLocks noGrp="1" noChangeArrowheads="1"/>
          </p:cNvSpPr>
          <p:nvPr>
            <p:ph type="title"/>
          </p:nvPr>
        </p:nvSpPr>
        <p:spPr/>
        <p:txBody>
          <a:bodyPr/>
          <a:lstStyle/>
          <a:p>
            <a:pPr eaLnBrk="1" hangingPunct="1"/>
            <a:r>
              <a:rPr lang="ja-JP" altLang="en-US" smtClean="0"/>
              <a:t>セル型の定義</a:t>
            </a:r>
          </a:p>
        </p:txBody>
      </p:sp>
      <p:sp>
        <p:nvSpPr>
          <p:cNvPr id="18436" name="Text Box 3"/>
          <p:cNvSpPr txBox="1">
            <a:spLocks noChangeArrowheads="1"/>
          </p:cNvSpPr>
          <p:nvPr/>
        </p:nvSpPr>
        <p:spPr bwMode="auto">
          <a:xfrm>
            <a:off x="1600200" y="1676400"/>
            <a:ext cx="3581400" cy="466725"/>
          </a:xfrm>
          <a:prstGeom prst="rect">
            <a:avLst/>
          </a:prstGeom>
          <a:solidFill>
            <a:srgbClr val="EAEAEA"/>
          </a:solidFill>
          <a:ln w="9525">
            <a:solidFill>
              <a:schemeClr val="tx1"/>
            </a:solidFill>
            <a:miter lim="800000"/>
            <a:headEnd/>
            <a:tailEnd/>
          </a:ln>
        </p:spPr>
        <p:txBody>
          <a:bodyPr>
            <a:spAutoFit/>
          </a:bodyPr>
          <a:lstStyle/>
          <a:p>
            <a:r>
              <a:rPr lang="en-US" altLang="ja-JP"/>
              <a:t>typedef  strcuct cell    Cell;</a:t>
            </a:r>
          </a:p>
        </p:txBody>
      </p:sp>
      <p:sp>
        <p:nvSpPr>
          <p:cNvPr id="18437" name="AutoShape 4"/>
          <p:cNvSpPr>
            <a:spLocks noChangeArrowheads="1"/>
          </p:cNvSpPr>
          <p:nvPr/>
        </p:nvSpPr>
        <p:spPr bwMode="auto">
          <a:xfrm>
            <a:off x="1600200" y="2667000"/>
            <a:ext cx="2743200" cy="1447800"/>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18438" name="AutoShape 5"/>
          <p:cNvSpPr>
            <a:spLocks noChangeArrowheads="1"/>
          </p:cNvSpPr>
          <p:nvPr/>
        </p:nvSpPr>
        <p:spPr bwMode="auto">
          <a:xfrm>
            <a:off x="3048000" y="2438400"/>
            <a:ext cx="1143000" cy="914400"/>
          </a:xfrm>
          <a:prstGeom prst="rightArrow">
            <a:avLst>
              <a:gd name="adj1" fmla="val 50000"/>
              <a:gd name="adj2" fmla="val 3125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18439" name="Oval 6"/>
          <p:cNvSpPr>
            <a:spLocks noChangeArrowheads="1"/>
          </p:cNvSpPr>
          <p:nvPr/>
        </p:nvSpPr>
        <p:spPr bwMode="auto">
          <a:xfrm>
            <a:off x="2057400" y="2667000"/>
            <a:ext cx="685800" cy="685800"/>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sp>
        <p:nvSpPr>
          <p:cNvPr id="18440" name="Text Box 7"/>
          <p:cNvSpPr txBox="1">
            <a:spLocks noChangeArrowheads="1"/>
          </p:cNvSpPr>
          <p:nvPr/>
        </p:nvSpPr>
        <p:spPr bwMode="auto">
          <a:xfrm>
            <a:off x="2590800" y="3886200"/>
            <a:ext cx="995363" cy="457200"/>
          </a:xfrm>
          <a:prstGeom prst="rect">
            <a:avLst/>
          </a:prstGeom>
          <a:noFill/>
          <a:ln w="9525">
            <a:noFill/>
            <a:miter lim="800000"/>
            <a:headEnd/>
            <a:tailEnd/>
          </a:ln>
        </p:spPr>
        <p:txBody>
          <a:bodyPr wrap="none">
            <a:spAutoFit/>
          </a:bodyPr>
          <a:lstStyle/>
          <a:p>
            <a:r>
              <a:rPr lang="en-US" altLang="ja-JP"/>
              <a:t>Cell</a:t>
            </a:r>
            <a:r>
              <a:rPr lang="ja-JP" altLang="en-US"/>
              <a:t>型</a:t>
            </a:r>
          </a:p>
        </p:txBody>
      </p:sp>
      <p:sp>
        <p:nvSpPr>
          <p:cNvPr id="18441" name="AutoShape 8"/>
          <p:cNvSpPr>
            <a:spLocks noChangeArrowheads="1"/>
          </p:cNvSpPr>
          <p:nvPr/>
        </p:nvSpPr>
        <p:spPr bwMode="auto">
          <a:xfrm>
            <a:off x="2362200" y="4495800"/>
            <a:ext cx="1143000" cy="914400"/>
          </a:xfrm>
          <a:prstGeom prst="rightArrow">
            <a:avLst>
              <a:gd name="adj1" fmla="val 50000"/>
              <a:gd name="adj2" fmla="val 3125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18442" name="Text Box 9"/>
          <p:cNvSpPr txBox="1">
            <a:spLocks noChangeArrowheads="1"/>
          </p:cNvSpPr>
          <p:nvPr/>
        </p:nvSpPr>
        <p:spPr bwMode="auto">
          <a:xfrm>
            <a:off x="2057400" y="5943600"/>
            <a:ext cx="1452563" cy="457200"/>
          </a:xfrm>
          <a:prstGeom prst="rect">
            <a:avLst/>
          </a:prstGeom>
          <a:noFill/>
          <a:ln w="9525">
            <a:noFill/>
            <a:miter lim="800000"/>
            <a:headEnd/>
            <a:tailEnd/>
          </a:ln>
        </p:spPr>
        <p:txBody>
          <a:bodyPr wrap="none">
            <a:spAutoFit/>
          </a:bodyPr>
          <a:lstStyle/>
          <a:p>
            <a:r>
              <a:rPr lang="en-US" altLang="ja-JP"/>
              <a:t>Cell  *  </a:t>
            </a:r>
            <a:r>
              <a:rPr lang="ja-JP" altLang="en-US"/>
              <a:t>型</a:t>
            </a:r>
          </a:p>
        </p:txBody>
      </p:sp>
      <p:sp>
        <p:nvSpPr>
          <p:cNvPr id="18443" name="AutoShape 10"/>
          <p:cNvSpPr>
            <a:spLocks noChangeArrowheads="1"/>
          </p:cNvSpPr>
          <p:nvPr/>
        </p:nvSpPr>
        <p:spPr bwMode="auto">
          <a:xfrm>
            <a:off x="4800600" y="4343400"/>
            <a:ext cx="2743200" cy="1447800"/>
          </a:xfrm>
          <a:prstGeom prst="roundRect">
            <a:avLst>
              <a:gd name="adj" fmla="val 16667"/>
            </a:avLst>
          </a:prstGeom>
          <a:solidFill>
            <a:srgbClr val="EAEAEA"/>
          </a:solidFill>
          <a:ln w="9525">
            <a:round/>
            <a:headEnd/>
            <a:tailEnd/>
          </a:ln>
          <a:scene3d>
            <a:camera prst="legacyObliqueTopRight">
              <a:rot lat="16499995" lon="0" rev="0"/>
            </a:camera>
            <a:lightRig rig="legacyFlat3" dir="b"/>
          </a:scene3d>
          <a:sp3d prstMaterial="legacyMatte">
            <a:bevelT w="13500" h="13500" prst="angle"/>
            <a:bevelB w="13500" h="13500" prst="angle"/>
            <a:extrusionClr>
              <a:srgbClr val="EAEAEA"/>
            </a:extrusionClr>
          </a:sp3d>
        </p:spPr>
        <p:txBody>
          <a:bodyPr wrap="none" anchor="ctr">
            <a:flatTx/>
          </a:bodyPr>
          <a:lstStyle/>
          <a:p>
            <a:endParaRPr lang="ja-JP" altLang="en-US"/>
          </a:p>
        </p:txBody>
      </p:sp>
      <p:sp>
        <p:nvSpPr>
          <p:cNvPr id="18444" name="AutoShape 11"/>
          <p:cNvSpPr>
            <a:spLocks noChangeArrowheads="1"/>
          </p:cNvSpPr>
          <p:nvPr/>
        </p:nvSpPr>
        <p:spPr bwMode="auto">
          <a:xfrm>
            <a:off x="6248400" y="4114800"/>
            <a:ext cx="1143000" cy="914400"/>
          </a:xfrm>
          <a:prstGeom prst="rightArrow">
            <a:avLst>
              <a:gd name="adj1" fmla="val 50000"/>
              <a:gd name="adj2" fmla="val 31250"/>
            </a:avLst>
          </a:prstGeom>
          <a:solidFill>
            <a:srgbClr val="EAEAEA"/>
          </a:solidFill>
          <a:ln w="9525">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EAEAEA"/>
            </a:extrusionClr>
          </a:sp3d>
        </p:spPr>
        <p:txBody>
          <a:bodyPr wrap="none" anchor="ctr">
            <a:flatTx/>
          </a:bodyPr>
          <a:lstStyle/>
          <a:p>
            <a:endParaRPr lang="ja-JP" altLang="en-US"/>
          </a:p>
        </p:txBody>
      </p:sp>
      <p:sp>
        <p:nvSpPr>
          <p:cNvPr id="18445" name="Oval 12"/>
          <p:cNvSpPr>
            <a:spLocks noChangeArrowheads="1"/>
          </p:cNvSpPr>
          <p:nvPr/>
        </p:nvSpPr>
        <p:spPr bwMode="auto">
          <a:xfrm>
            <a:off x="5257800" y="4343400"/>
            <a:ext cx="685800" cy="685800"/>
          </a:xfrm>
          <a:prstGeom prst="ellipse">
            <a:avLst/>
          </a:prstGeom>
          <a:solidFill>
            <a:srgbClr val="EAEAEA"/>
          </a:solidFill>
          <a:ln w="9525">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EAEAEA"/>
            </a:extrusionClr>
          </a:sp3d>
        </p:spPr>
        <p:txBody>
          <a:bodyPr wrap="none" anchor="ctr">
            <a:flatTx/>
          </a:bodyPr>
          <a:lstStyle/>
          <a:p>
            <a:endParaRPr lang="ja-JP" altLang="en-US"/>
          </a:p>
        </p:txBody>
      </p:sp>
      <p:sp>
        <p:nvSpPr>
          <p:cNvPr id="18446" name="Text Box 14"/>
          <p:cNvSpPr txBox="1">
            <a:spLocks noChangeArrowheads="1"/>
          </p:cNvSpPr>
          <p:nvPr/>
        </p:nvSpPr>
        <p:spPr bwMode="auto">
          <a:xfrm>
            <a:off x="1524000" y="3352800"/>
            <a:ext cx="690563" cy="457200"/>
          </a:xfrm>
          <a:prstGeom prst="rect">
            <a:avLst/>
          </a:prstGeom>
          <a:noFill/>
          <a:ln w="9525">
            <a:noFill/>
            <a:miter lim="800000"/>
            <a:headEnd/>
            <a:tailEnd/>
          </a:ln>
        </p:spPr>
        <p:txBody>
          <a:bodyPr wrap="none">
            <a:spAutoFit/>
          </a:bodyPr>
          <a:lstStyle/>
          <a:p>
            <a:r>
              <a:rPr lang="en-US" altLang="ja-JP">
                <a:solidFill>
                  <a:srgbClr val="333399"/>
                </a:solidFill>
              </a:rPr>
              <a:t>data</a:t>
            </a:r>
          </a:p>
        </p:txBody>
      </p:sp>
      <p:sp>
        <p:nvSpPr>
          <p:cNvPr id="18447" name="Text Box 15"/>
          <p:cNvSpPr txBox="1">
            <a:spLocks noChangeArrowheads="1"/>
          </p:cNvSpPr>
          <p:nvPr/>
        </p:nvSpPr>
        <p:spPr bwMode="auto">
          <a:xfrm>
            <a:off x="2971800" y="3352800"/>
            <a:ext cx="708025" cy="457200"/>
          </a:xfrm>
          <a:prstGeom prst="rect">
            <a:avLst/>
          </a:prstGeom>
          <a:noFill/>
          <a:ln w="9525">
            <a:noFill/>
            <a:miter lim="800000"/>
            <a:headEnd/>
            <a:tailEnd/>
          </a:ln>
        </p:spPr>
        <p:txBody>
          <a:bodyPr wrap="none">
            <a:spAutoFit/>
          </a:bodyPr>
          <a:lstStyle/>
          <a:p>
            <a:r>
              <a:rPr lang="en-US" altLang="ja-JP">
                <a:solidFill>
                  <a:srgbClr val="008000"/>
                </a:solidFill>
              </a:rPr>
              <a:t>next</a:t>
            </a:r>
          </a:p>
        </p:txBody>
      </p:sp>
      <p:cxnSp>
        <p:nvCxnSpPr>
          <p:cNvPr id="18448" name="AutoShape 16"/>
          <p:cNvCxnSpPr>
            <a:cxnSpLocks noChangeShapeType="1"/>
            <a:stCxn id="18449" idx="7"/>
            <a:endCxn id="18443" idx="1"/>
          </p:cNvCxnSpPr>
          <p:nvPr/>
        </p:nvCxnSpPr>
        <p:spPr bwMode="auto">
          <a:xfrm rot="5400000" flipV="1">
            <a:off x="3790951" y="4057650"/>
            <a:ext cx="233362" cy="1785937"/>
          </a:xfrm>
          <a:prstGeom prst="curvedConnector4">
            <a:avLst>
              <a:gd name="adj1" fmla="val -112245"/>
              <a:gd name="adj2" fmla="val 83731"/>
            </a:avLst>
          </a:prstGeom>
          <a:noFill/>
          <a:ln w="38100">
            <a:solidFill>
              <a:srgbClr val="008000"/>
            </a:solidFill>
            <a:round/>
            <a:headEnd/>
            <a:tailEnd type="triangle" w="med" len="med"/>
          </a:ln>
        </p:spPr>
      </p:cxnSp>
      <p:sp>
        <p:nvSpPr>
          <p:cNvPr id="18449" name="Oval 17"/>
          <p:cNvSpPr>
            <a:spLocks noChangeArrowheads="1"/>
          </p:cNvSpPr>
          <p:nvPr/>
        </p:nvSpPr>
        <p:spPr bwMode="auto">
          <a:xfrm>
            <a:off x="2819400" y="4800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8450" name="Text Box 18"/>
          <p:cNvSpPr txBox="1">
            <a:spLocks noChangeArrowheads="1"/>
          </p:cNvSpPr>
          <p:nvPr/>
        </p:nvSpPr>
        <p:spPr bwMode="auto">
          <a:xfrm>
            <a:off x="4800600" y="5670550"/>
            <a:ext cx="3505200" cy="1187450"/>
          </a:xfrm>
          <a:prstGeom prst="rect">
            <a:avLst/>
          </a:prstGeom>
          <a:noFill/>
          <a:ln w="9525">
            <a:noFill/>
            <a:miter lim="800000"/>
            <a:headEnd/>
            <a:tailEnd/>
          </a:ln>
        </p:spPr>
        <p:txBody>
          <a:bodyPr>
            <a:spAutoFit/>
          </a:bodyPr>
          <a:lstStyle/>
          <a:p>
            <a:r>
              <a:rPr lang="ja-JP" altLang="en-US"/>
              <a:t>ポインタでは、保持しているアドレスの先がデータ型であることに注意する。</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番号プレースホルダ 4"/>
          <p:cNvSpPr>
            <a:spLocks noGrp="1"/>
          </p:cNvSpPr>
          <p:nvPr>
            <p:ph type="sldNum" sz="quarter" idx="12"/>
          </p:nvPr>
        </p:nvSpPr>
        <p:spPr>
          <a:noFill/>
        </p:spPr>
        <p:txBody>
          <a:bodyPr/>
          <a:lstStyle/>
          <a:p>
            <a:fld id="{304D0590-9759-475E-BFD5-6D049A6C3CAB}" type="slidenum">
              <a:rPr lang="en-US" altLang="ja-JP" smtClean="0"/>
              <a:pPr/>
              <a:t>9</a:t>
            </a:fld>
            <a:endParaRPr lang="en-US" altLang="ja-JP" smtClean="0"/>
          </a:p>
        </p:txBody>
      </p:sp>
      <p:sp>
        <p:nvSpPr>
          <p:cNvPr id="19459" name="Rectangle 2"/>
          <p:cNvSpPr>
            <a:spLocks noGrp="1" noChangeArrowheads="1"/>
          </p:cNvSpPr>
          <p:nvPr>
            <p:ph type="title"/>
          </p:nvPr>
        </p:nvSpPr>
        <p:spPr/>
        <p:txBody>
          <a:bodyPr/>
          <a:lstStyle/>
          <a:p>
            <a:pPr eaLnBrk="1" hangingPunct="1"/>
            <a:r>
              <a:rPr lang="ja-JP" altLang="en-US" smtClean="0"/>
              <a:t>セルの動的なメモリ確保</a:t>
            </a:r>
          </a:p>
        </p:txBody>
      </p:sp>
      <p:sp>
        <p:nvSpPr>
          <p:cNvPr id="19460" name="Text Box 3"/>
          <p:cNvSpPr txBox="1">
            <a:spLocks noChangeArrowheads="1"/>
          </p:cNvSpPr>
          <p:nvPr/>
        </p:nvSpPr>
        <p:spPr bwMode="auto">
          <a:xfrm>
            <a:off x="990600" y="2209800"/>
            <a:ext cx="7620000" cy="831850"/>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Cell  * new;/*</a:t>
            </a:r>
            <a:r>
              <a:rPr lang="ja-JP" altLang="en-US">
                <a:latin typeface="Verdana" pitchFamily="34" charset="0"/>
              </a:rPr>
              <a:t>新しいセル*</a:t>
            </a:r>
            <a:r>
              <a:rPr lang="en-US" altLang="ja-JP">
                <a:latin typeface="Verdana" pitchFamily="34" charset="0"/>
              </a:rPr>
              <a:t>/</a:t>
            </a:r>
          </a:p>
          <a:p>
            <a:r>
              <a:rPr lang="en-US" altLang="ja-JP">
                <a:latin typeface="Verdana" pitchFamily="34" charset="0"/>
              </a:rPr>
              <a:t>new = (Cell * ) malloc (sizeof (Cell));</a:t>
            </a:r>
          </a:p>
        </p:txBody>
      </p:sp>
      <p:sp>
        <p:nvSpPr>
          <p:cNvPr id="19461" name="AutoShape 18"/>
          <p:cNvSpPr>
            <a:spLocks noChangeArrowheads="1"/>
          </p:cNvSpPr>
          <p:nvPr/>
        </p:nvSpPr>
        <p:spPr bwMode="auto">
          <a:xfrm>
            <a:off x="5257800" y="3581400"/>
            <a:ext cx="3505200" cy="1143000"/>
          </a:xfrm>
          <a:prstGeom prst="wedgeRoundRectCallout">
            <a:avLst>
              <a:gd name="adj1" fmla="val -48324"/>
              <a:gd name="adj2" fmla="val -10041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9462" name="Text Box 19"/>
          <p:cNvSpPr txBox="1">
            <a:spLocks noChangeArrowheads="1"/>
          </p:cNvSpPr>
          <p:nvPr/>
        </p:nvSpPr>
        <p:spPr bwMode="auto">
          <a:xfrm>
            <a:off x="5318125" y="3754438"/>
            <a:ext cx="3292475" cy="822325"/>
          </a:xfrm>
          <a:prstGeom prst="rect">
            <a:avLst/>
          </a:prstGeom>
          <a:noFill/>
          <a:ln w="9525">
            <a:noFill/>
            <a:miter lim="800000"/>
            <a:headEnd/>
            <a:tailEnd/>
          </a:ln>
        </p:spPr>
        <p:txBody>
          <a:bodyPr>
            <a:spAutoFit/>
          </a:bodyPr>
          <a:lstStyle/>
          <a:p>
            <a:r>
              <a:rPr lang="ja-JP" altLang="en-US"/>
              <a:t>引数の型のサイズを求める。</a:t>
            </a:r>
          </a:p>
        </p:txBody>
      </p:sp>
      <p:sp>
        <p:nvSpPr>
          <p:cNvPr id="19463" name="AutoShape 20"/>
          <p:cNvSpPr>
            <a:spLocks noChangeArrowheads="1"/>
          </p:cNvSpPr>
          <p:nvPr/>
        </p:nvSpPr>
        <p:spPr bwMode="auto">
          <a:xfrm>
            <a:off x="2514600" y="4038600"/>
            <a:ext cx="2590800" cy="1066800"/>
          </a:xfrm>
          <a:prstGeom prst="wedgeRoundRectCallout">
            <a:avLst>
              <a:gd name="adj1" fmla="val 3676"/>
              <a:gd name="adj2" fmla="val -15356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9464" name="Text Box 21"/>
          <p:cNvSpPr txBox="1">
            <a:spLocks noChangeArrowheads="1"/>
          </p:cNvSpPr>
          <p:nvPr/>
        </p:nvSpPr>
        <p:spPr bwMode="auto">
          <a:xfrm>
            <a:off x="2514600" y="4114800"/>
            <a:ext cx="2362200" cy="822325"/>
          </a:xfrm>
          <a:prstGeom prst="rect">
            <a:avLst/>
          </a:prstGeom>
          <a:noFill/>
          <a:ln w="9525">
            <a:noFill/>
            <a:miter lim="800000"/>
            <a:headEnd/>
            <a:tailEnd/>
          </a:ln>
        </p:spPr>
        <p:txBody>
          <a:bodyPr>
            <a:spAutoFit/>
          </a:bodyPr>
          <a:lstStyle/>
          <a:p>
            <a:r>
              <a:rPr lang="ja-JP" altLang="en-US"/>
              <a:t>メモリを確保する。</a:t>
            </a:r>
          </a:p>
          <a:p>
            <a:r>
              <a:rPr lang="ja-JP" altLang="en-US"/>
              <a:t>（</a:t>
            </a:r>
            <a:r>
              <a:rPr lang="en-US" altLang="ja-JP"/>
              <a:t>void *</a:t>
            </a:r>
            <a:r>
              <a:rPr lang="ja-JP" altLang="en-US"/>
              <a:t>を返す。）</a:t>
            </a:r>
          </a:p>
        </p:txBody>
      </p:sp>
      <p:sp>
        <p:nvSpPr>
          <p:cNvPr id="19465" name="AutoShape 22"/>
          <p:cNvSpPr>
            <a:spLocks noChangeArrowheads="1"/>
          </p:cNvSpPr>
          <p:nvPr/>
        </p:nvSpPr>
        <p:spPr bwMode="auto">
          <a:xfrm>
            <a:off x="0" y="3657600"/>
            <a:ext cx="2209800" cy="1143000"/>
          </a:xfrm>
          <a:prstGeom prst="wedgeRoundRectCallout">
            <a:avLst>
              <a:gd name="adj1" fmla="val 67315"/>
              <a:gd name="adj2" fmla="val -11847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9466" name="Text Box 23"/>
          <p:cNvSpPr txBox="1">
            <a:spLocks noChangeArrowheads="1"/>
          </p:cNvSpPr>
          <p:nvPr/>
        </p:nvSpPr>
        <p:spPr bwMode="auto">
          <a:xfrm>
            <a:off x="0" y="3886200"/>
            <a:ext cx="1957388" cy="457200"/>
          </a:xfrm>
          <a:prstGeom prst="rect">
            <a:avLst/>
          </a:prstGeom>
          <a:noFill/>
          <a:ln w="9525">
            <a:noFill/>
            <a:miter lim="800000"/>
            <a:headEnd/>
            <a:tailEnd/>
          </a:ln>
        </p:spPr>
        <p:txBody>
          <a:bodyPr wrap="none">
            <a:spAutoFit/>
          </a:bodyPr>
          <a:lstStyle/>
          <a:p>
            <a:r>
              <a:rPr lang="ja-JP" altLang="en-US"/>
              <a:t>キャストする。</a:t>
            </a:r>
          </a:p>
        </p:txBody>
      </p:sp>
      <p:sp>
        <p:nvSpPr>
          <p:cNvPr id="19467" name="AutoShape 24"/>
          <p:cNvSpPr>
            <a:spLocks noChangeArrowheads="1"/>
          </p:cNvSpPr>
          <p:nvPr/>
        </p:nvSpPr>
        <p:spPr bwMode="auto">
          <a:xfrm>
            <a:off x="3124200" y="5410200"/>
            <a:ext cx="2895600" cy="1143000"/>
          </a:xfrm>
          <a:prstGeom prst="wedgeRoundRectCallout">
            <a:avLst>
              <a:gd name="adj1" fmla="val -43861"/>
              <a:gd name="adj2" fmla="val -10527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9468" name="Text Box 25"/>
          <p:cNvSpPr txBox="1">
            <a:spLocks noChangeArrowheads="1"/>
          </p:cNvSpPr>
          <p:nvPr/>
        </p:nvSpPr>
        <p:spPr bwMode="auto">
          <a:xfrm>
            <a:off x="3260725" y="5507038"/>
            <a:ext cx="2136775" cy="822325"/>
          </a:xfrm>
          <a:prstGeom prst="rect">
            <a:avLst/>
          </a:prstGeom>
          <a:noFill/>
          <a:ln w="9525">
            <a:noFill/>
            <a:miter lim="800000"/>
            <a:headEnd/>
            <a:tailEnd/>
          </a:ln>
        </p:spPr>
        <p:txBody>
          <a:bodyPr wrap="none">
            <a:spAutoFit/>
          </a:bodyPr>
          <a:lstStyle/>
          <a:p>
            <a:r>
              <a:rPr lang="ja-JP" altLang="en-US"/>
              <a:t>一般のポインタ</a:t>
            </a:r>
          </a:p>
          <a:p>
            <a:r>
              <a:rPr lang="ja-JP" altLang="en-US"/>
              <a:t>を表す型。</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5077</TotalTime>
  <Words>2388</Words>
  <Application>Microsoft Office PowerPoint</Application>
  <PresentationFormat>画面に合わせる (4:3)</PresentationFormat>
  <Paragraphs>834</Paragraphs>
  <Slides>65</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65</vt:i4>
      </vt:variant>
    </vt:vector>
  </HeadingPairs>
  <TitlesOfParts>
    <vt:vector size="67" baseType="lpstr">
      <vt:lpstr>標準デザイン</vt:lpstr>
      <vt:lpstr>Equation</vt:lpstr>
      <vt:lpstr>5．データ構造入門</vt:lpstr>
      <vt:lpstr>データ構造とは、</vt:lpstr>
      <vt:lpstr>5－１．連結リスト(Linked List)</vt:lpstr>
      <vt:lpstr>スライド 4</vt:lpstr>
      <vt:lpstr>柔軟なデータ構造の構築にむけて</vt:lpstr>
      <vt:lpstr>データ構造の基本単位（セル）</vt:lpstr>
      <vt:lpstr>イメージ</vt:lpstr>
      <vt:lpstr>セル型の定義</vt:lpstr>
      <vt:lpstr>セルの動的なメモリ確保</vt:lpstr>
      <vt:lpstr>スライド 10</vt:lpstr>
      <vt:lpstr>Ｃ言語における略記法</vt:lpstr>
      <vt:lpstr>連結リスト</vt:lpstr>
      <vt:lpstr>連結リストへの挿入</vt:lpstr>
      <vt:lpstr>実現例</vt:lpstr>
      <vt:lpstr>連結リストへの挿入の計算量</vt:lpstr>
      <vt:lpstr>連結リストからのデータ削除</vt:lpstr>
      <vt:lpstr>実現例</vt:lpstr>
      <vt:lpstr>連結リストへの削除の計算量</vt:lpstr>
      <vt:lpstr>連結リストと配列１ （データ構造の準備）</vt:lpstr>
      <vt:lpstr>実現例</vt:lpstr>
      <vt:lpstr>連結リストと配列2 （要素へのアクセス）</vt:lpstr>
      <vt:lpstr>実現例</vt:lpstr>
      <vt:lpstr>練習</vt:lpstr>
      <vt:lpstr>連結リストのｋ番目の要素参照に必要な計算量</vt:lpstr>
      <vt:lpstr>連結リストと配列（まとめ）</vt:lpstr>
      <vt:lpstr>5－２．スタック(Stack)</vt:lpstr>
      <vt:lpstr>スタックのイメージ</vt:lpstr>
      <vt:lpstr>例題</vt:lpstr>
      <vt:lpstr>練習</vt:lpstr>
      <vt:lpstr>連結リストによるスタック</vt:lpstr>
      <vt:lpstr>push(x)</vt:lpstr>
      <vt:lpstr>実現例</vt:lpstr>
      <vt:lpstr>pop()</vt:lpstr>
      <vt:lpstr>実現例</vt:lpstr>
      <vt:lpstr>配列によるスタック</vt:lpstr>
      <vt:lpstr>実現例</vt:lpstr>
      <vt:lpstr>スタック操作の計算量</vt:lpstr>
      <vt:lpstr>5-3．キュー(Queue)</vt:lpstr>
      <vt:lpstr>キューのイメージ</vt:lpstr>
      <vt:lpstr>例題</vt:lpstr>
      <vt:lpstr>練習</vt:lpstr>
      <vt:lpstr>連結リストによるキュー</vt:lpstr>
      <vt:lpstr>enqueue(x)</vt:lpstr>
      <vt:lpstr>実現例</vt:lpstr>
      <vt:lpstr>dequeue()</vt:lpstr>
      <vt:lpstr>実現例</vt:lpstr>
      <vt:lpstr>配列によるキュー（リングバッファ）</vt:lpstr>
      <vt:lpstr>実現例</vt:lpstr>
      <vt:lpstr>キュー操作の計算量</vt:lpstr>
      <vt:lpstr>6-4．デク （Double Ended Queue)</vt:lpstr>
      <vt:lpstr>デクのイメージ</vt:lpstr>
      <vt:lpstr>デクの実現のためには</vt:lpstr>
      <vt:lpstr>双方向リストのセル</vt:lpstr>
      <vt:lpstr>イメージ</vt:lpstr>
      <vt:lpstr>双方向リストのセル型の定義</vt:lpstr>
      <vt:lpstr>双方向リストによるデク</vt:lpstr>
      <vt:lpstr>練習</vt:lpstr>
      <vt:lpstr>デク操作の計算量</vt:lpstr>
      <vt:lpstr>5-5．抽象データ型 （Ａｂｓｔｒａｃｔ　Ｄａｔａ　Ｔｙｐｅ)</vt:lpstr>
      <vt:lpstr>抽象データ型としてのスタック</vt:lpstr>
      <vt:lpstr>イメージ</vt:lpstr>
      <vt:lpstr>抽象データ型としてのキュー</vt:lpstr>
      <vt:lpstr>イメージ</vt:lpstr>
      <vt:lpstr>抽象データ型の利用</vt:lpstr>
      <vt:lpstr>抽象データ構造の役割</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ソフトウェア工学</dc:title>
  <dc:creator>kusakari</dc:creator>
  <cp:lastModifiedBy>kusakari</cp:lastModifiedBy>
  <cp:revision>139</cp:revision>
  <dcterms:created xsi:type="dcterms:W3CDTF">2004-04-11T15:19:54Z</dcterms:created>
  <dcterms:modified xsi:type="dcterms:W3CDTF">2010-07-02T02:01:33Z</dcterms:modified>
</cp:coreProperties>
</file>