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9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handoutMasters/handoutMaster1.xml" ContentType="application/vnd.openxmlformats-officedocument.presentationml.handoutMaster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Default Extension="wmf" ContentType="image/x-wmf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1"/>
  </p:notesMasterIdLst>
  <p:handoutMasterIdLst>
    <p:handoutMasterId r:id="rId92"/>
  </p:handoutMasterIdLst>
  <p:sldIdLst>
    <p:sldId id="292" r:id="rId2"/>
    <p:sldId id="377" r:id="rId3"/>
    <p:sldId id="378" r:id="rId4"/>
    <p:sldId id="280" r:id="rId5"/>
    <p:sldId id="294" r:id="rId6"/>
    <p:sldId id="298" r:id="rId7"/>
    <p:sldId id="293" r:id="rId8"/>
    <p:sldId id="295" r:id="rId9"/>
    <p:sldId id="379" r:id="rId10"/>
    <p:sldId id="296" r:id="rId11"/>
    <p:sldId id="297" r:id="rId12"/>
    <p:sldId id="299" r:id="rId13"/>
    <p:sldId id="380" r:id="rId14"/>
    <p:sldId id="301" r:id="rId15"/>
    <p:sldId id="302" r:id="rId16"/>
    <p:sldId id="303" r:id="rId17"/>
    <p:sldId id="304" r:id="rId18"/>
    <p:sldId id="305" r:id="rId19"/>
    <p:sldId id="306" r:id="rId20"/>
    <p:sldId id="307" r:id="rId21"/>
    <p:sldId id="308" r:id="rId22"/>
    <p:sldId id="309" r:id="rId23"/>
    <p:sldId id="311" r:id="rId24"/>
    <p:sldId id="312" r:id="rId25"/>
    <p:sldId id="313" r:id="rId26"/>
    <p:sldId id="314" r:id="rId27"/>
    <p:sldId id="315" r:id="rId28"/>
    <p:sldId id="316" r:id="rId29"/>
    <p:sldId id="317" r:id="rId30"/>
    <p:sldId id="319" r:id="rId31"/>
    <p:sldId id="320" r:id="rId32"/>
    <p:sldId id="381" r:id="rId33"/>
    <p:sldId id="318" r:id="rId34"/>
    <p:sldId id="321" r:id="rId35"/>
    <p:sldId id="322" r:id="rId36"/>
    <p:sldId id="326" r:id="rId37"/>
    <p:sldId id="323" r:id="rId38"/>
    <p:sldId id="324" r:id="rId39"/>
    <p:sldId id="325" r:id="rId40"/>
    <p:sldId id="327" r:id="rId41"/>
    <p:sldId id="329" r:id="rId42"/>
    <p:sldId id="328" r:id="rId43"/>
    <p:sldId id="330" r:id="rId44"/>
    <p:sldId id="331" r:id="rId45"/>
    <p:sldId id="334" r:id="rId46"/>
    <p:sldId id="335" r:id="rId47"/>
    <p:sldId id="336" r:id="rId48"/>
    <p:sldId id="337" r:id="rId49"/>
    <p:sldId id="338" r:id="rId50"/>
    <p:sldId id="339" r:id="rId51"/>
    <p:sldId id="340" r:id="rId52"/>
    <p:sldId id="341" r:id="rId53"/>
    <p:sldId id="342" r:id="rId54"/>
    <p:sldId id="343" r:id="rId55"/>
    <p:sldId id="344" r:id="rId56"/>
    <p:sldId id="345" r:id="rId57"/>
    <p:sldId id="346" r:id="rId58"/>
    <p:sldId id="347" r:id="rId59"/>
    <p:sldId id="348" r:id="rId60"/>
    <p:sldId id="349" r:id="rId61"/>
    <p:sldId id="350" r:id="rId62"/>
    <p:sldId id="351" r:id="rId63"/>
    <p:sldId id="352" r:id="rId64"/>
    <p:sldId id="353" r:id="rId65"/>
    <p:sldId id="354" r:id="rId66"/>
    <p:sldId id="382" r:id="rId67"/>
    <p:sldId id="355" r:id="rId68"/>
    <p:sldId id="356" r:id="rId69"/>
    <p:sldId id="357" r:id="rId70"/>
    <p:sldId id="358" r:id="rId71"/>
    <p:sldId id="359" r:id="rId72"/>
    <p:sldId id="360" r:id="rId73"/>
    <p:sldId id="361" r:id="rId74"/>
    <p:sldId id="362" r:id="rId75"/>
    <p:sldId id="363" r:id="rId76"/>
    <p:sldId id="364" r:id="rId77"/>
    <p:sldId id="383" r:id="rId78"/>
    <p:sldId id="365" r:id="rId79"/>
    <p:sldId id="366" r:id="rId80"/>
    <p:sldId id="367" r:id="rId81"/>
    <p:sldId id="368" r:id="rId82"/>
    <p:sldId id="369" r:id="rId83"/>
    <p:sldId id="370" r:id="rId84"/>
    <p:sldId id="371" r:id="rId85"/>
    <p:sldId id="372" r:id="rId86"/>
    <p:sldId id="373" r:id="rId87"/>
    <p:sldId id="374" r:id="rId88"/>
    <p:sldId id="375" r:id="rId89"/>
    <p:sldId id="376" r:id="rId90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b="1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00FF"/>
    <a:srgbClr val="008000"/>
    <a:srgbClr val="FF0000"/>
    <a:srgbClr val="CCFFCC"/>
    <a:srgbClr val="EAEAEA"/>
    <a:srgbClr val="FFCCCC"/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02" autoAdjust="0"/>
    <p:restoredTop sz="95644" autoAdjust="0"/>
  </p:normalViewPr>
  <p:slideViewPr>
    <p:cSldViewPr>
      <p:cViewPr varScale="1">
        <p:scale>
          <a:sx n="47" d="100"/>
          <a:sy n="47" d="100"/>
        </p:scale>
        <p:origin x="-43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200" d="100"/>
          <a:sy n="200" d="100"/>
        </p:scale>
        <p:origin x="3342" y="-66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notesMaster" Target="notesMasters/notesMaster1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6.xml"/><Relationship Id="rId2" Type="http://schemas.openxmlformats.org/officeDocument/2006/relationships/slide" Target="slides/slide34.xml"/><Relationship Id="rId1" Type="http://schemas.openxmlformats.org/officeDocument/2006/relationships/slide" Target="slides/slide11.xml"/><Relationship Id="rId5" Type="http://schemas.openxmlformats.org/officeDocument/2006/relationships/slide" Target="slides/slide61.xml"/><Relationship Id="rId4" Type="http://schemas.openxmlformats.org/officeDocument/2006/relationships/slide" Target="slides/slide4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image" Target="../media/image33.wmf"/><Relationship Id="rId7" Type="http://schemas.openxmlformats.org/officeDocument/2006/relationships/image" Target="../media/image37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Relationship Id="rId9" Type="http://schemas.openxmlformats.org/officeDocument/2006/relationships/image" Target="../media/image39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image" Target="../media/image42.wmf"/><Relationship Id="rId7" Type="http://schemas.openxmlformats.org/officeDocument/2006/relationships/image" Target="../media/image46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6" Type="http://schemas.openxmlformats.org/officeDocument/2006/relationships/image" Target="../media/image45.wmf"/><Relationship Id="rId5" Type="http://schemas.openxmlformats.org/officeDocument/2006/relationships/image" Target="../media/image44.wmf"/><Relationship Id="rId4" Type="http://schemas.openxmlformats.org/officeDocument/2006/relationships/image" Target="../media/image43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13" Type="http://schemas.openxmlformats.org/officeDocument/2006/relationships/image" Target="../media/image60.wmf"/><Relationship Id="rId3" Type="http://schemas.openxmlformats.org/officeDocument/2006/relationships/image" Target="../media/image50.wmf"/><Relationship Id="rId7" Type="http://schemas.openxmlformats.org/officeDocument/2006/relationships/image" Target="../media/image54.wmf"/><Relationship Id="rId12" Type="http://schemas.openxmlformats.org/officeDocument/2006/relationships/image" Target="../media/image59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6" Type="http://schemas.openxmlformats.org/officeDocument/2006/relationships/image" Target="../media/image53.wmf"/><Relationship Id="rId11" Type="http://schemas.openxmlformats.org/officeDocument/2006/relationships/image" Target="../media/image58.wmf"/><Relationship Id="rId5" Type="http://schemas.openxmlformats.org/officeDocument/2006/relationships/image" Target="../media/image52.wmf"/><Relationship Id="rId10" Type="http://schemas.openxmlformats.org/officeDocument/2006/relationships/image" Target="../media/image57.wmf"/><Relationship Id="rId4" Type="http://schemas.openxmlformats.org/officeDocument/2006/relationships/image" Target="../media/image51.wmf"/><Relationship Id="rId9" Type="http://schemas.openxmlformats.org/officeDocument/2006/relationships/image" Target="../media/image5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1.wmf"/><Relationship Id="rId2" Type="http://schemas.openxmlformats.org/officeDocument/2006/relationships/image" Target="../media/image27.wmf"/><Relationship Id="rId1" Type="http://schemas.openxmlformats.org/officeDocument/2006/relationships/image" Target="../media/image25.wmf"/><Relationship Id="rId6" Type="http://schemas.openxmlformats.org/officeDocument/2006/relationships/image" Target="../media/image64.wmf"/><Relationship Id="rId5" Type="http://schemas.openxmlformats.org/officeDocument/2006/relationships/image" Target="../media/image63.wmf"/><Relationship Id="rId4" Type="http://schemas.openxmlformats.org/officeDocument/2006/relationships/image" Target="../media/image62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3" Type="http://schemas.openxmlformats.org/officeDocument/2006/relationships/image" Target="../media/image66.wmf"/><Relationship Id="rId7" Type="http://schemas.openxmlformats.org/officeDocument/2006/relationships/image" Target="../media/image70.wmf"/><Relationship Id="rId2" Type="http://schemas.openxmlformats.org/officeDocument/2006/relationships/image" Target="../media/image65.wmf"/><Relationship Id="rId1" Type="http://schemas.openxmlformats.org/officeDocument/2006/relationships/image" Target="../media/image48.wmf"/><Relationship Id="rId6" Type="http://schemas.openxmlformats.org/officeDocument/2006/relationships/image" Target="../media/image69.wmf"/><Relationship Id="rId11" Type="http://schemas.openxmlformats.org/officeDocument/2006/relationships/image" Target="../media/image74.wmf"/><Relationship Id="rId5" Type="http://schemas.openxmlformats.org/officeDocument/2006/relationships/image" Target="../media/image68.wmf"/><Relationship Id="rId10" Type="http://schemas.openxmlformats.org/officeDocument/2006/relationships/image" Target="../media/image73.wmf"/><Relationship Id="rId4" Type="http://schemas.openxmlformats.org/officeDocument/2006/relationships/image" Target="../media/image67.wmf"/><Relationship Id="rId9" Type="http://schemas.openxmlformats.org/officeDocument/2006/relationships/image" Target="../media/image72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77.wmf"/><Relationship Id="rId2" Type="http://schemas.openxmlformats.org/officeDocument/2006/relationships/image" Target="../media/image76.wmf"/><Relationship Id="rId1" Type="http://schemas.openxmlformats.org/officeDocument/2006/relationships/image" Target="../media/image75.wmf"/><Relationship Id="rId6" Type="http://schemas.openxmlformats.org/officeDocument/2006/relationships/image" Target="../media/image80.wmf"/><Relationship Id="rId5" Type="http://schemas.openxmlformats.org/officeDocument/2006/relationships/image" Target="../media/image79.wmf"/><Relationship Id="rId4" Type="http://schemas.openxmlformats.org/officeDocument/2006/relationships/image" Target="../media/image78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83.wmf"/><Relationship Id="rId7" Type="http://schemas.openxmlformats.org/officeDocument/2006/relationships/image" Target="../media/image87.wmf"/><Relationship Id="rId2" Type="http://schemas.openxmlformats.org/officeDocument/2006/relationships/image" Target="../media/image82.wmf"/><Relationship Id="rId1" Type="http://schemas.openxmlformats.org/officeDocument/2006/relationships/image" Target="../media/image81.wmf"/><Relationship Id="rId6" Type="http://schemas.openxmlformats.org/officeDocument/2006/relationships/image" Target="../media/image86.wmf"/><Relationship Id="rId5" Type="http://schemas.openxmlformats.org/officeDocument/2006/relationships/image" Target="../media/image85.wmf"/><Relationship Id="rId4" Type="http://schemas.openxmlformats.org/officeDocument/2006/relationships/image" Target="../media/image84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95.wmf"/><Relationship Id="rId3" Type="http://schemas.openxmlformats.org/officeDocument/2006/relationships/image" Target="../media/image90.wmf"/><Relationship Id="rId7" Type="http://schemas.openxmlformats.org/officeDocument/2006/relationships/image" Target="../media/image94.wmf"/><Relationship Id="rId2" Type="http://schemas.openxmlformats.org/officeDocument/2006/relationships/image" Target="../media/image89.wmf"/><Relationship Id="rId1" Type="http://schemas.openxmlformats.org/officeDocument/2006/relationships/image" Target="../media/image88.wmf"/><Relationship Id="rId6" Type="http://schemas.openxmlformats.org/officeDocument/2006/relationships/image" Target="../media/image93.wmf"/><Relationship Id="rId11" Type="http://schemas.openxmlformats.org/officeDocument/2006/relationships/image" Target="../media/image98.wmf"/><Relationship Id="rId5" Type="http://schemas.openxmlformats.org/officeDocument/2006/relationships/image" Target="../media/image92.wmf"/><Relationship Id="rId10" Type="http://schemas.openxmlformats.org/officeDocument/2006/relationships/image" Target="../media/image97.wmf"/><Relationship Id="rId4" Type="http://schemas.openxmlformats.org/officeDocument/2006/relationships/image" Target="../media/image91.wmf"/><Relationship Id="rId9" Type="http://schemas.openxmlformats.org/officeDocument/2006/relationships/image" Target="../media/image96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wmf"/><Relationship Id="rId2" Type="http://schemas.openxmlformats.org/officeDocument/2006/relationships/image" Target="../media/image100.wmf"/><Relationship Id="rId1" Type="http://schemas.openxmlformats.org/officeDocument/2006/relationships/image" Target="../media/image99.wmf"/><Relationship Id="rId6" Type="http://schemas.openxmlformats.org/officeDocument/2006/relationships/image" Target="../media/image98.wmf"/><Relationship Id="rId5" Type="http://schemas.openxmlformats.org/officeDocument/2006/relationships/image" Target="../media/image103.wmf"/><Relationship Id="rId4" Type="http://schemas.openxmlformats.org/officeDocument/2006/relationships/image" Target="../media/image10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79.wmf"/><Relationship Id="rId2" Type="http://schemas.openxmlformats.org/officeDocument/2006/relationships/image" Target="../media/image104.wmf"/><Relationship Id="rId1" Type="http://schemas.openxmlformats.org/officeDocument/2006/relationships/image" Target="../media/image99.wmf"/><Relationship Id="rId4" Type="http://schemas.openxmlformats.org/officeDocument/2006/relationships/image" Target="../media/image105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7.wmf"/><Relationship Id="rId2" Type="http://schemas.openxmlformats.org/officeDocument/2006/relationships/image" Target="../media/image106.wmf"/><Relationship Id="rId1" Type="http://schemas.openxmlformats.org/officeDocument/2006/relationships/image" Target="../media/image22.wmf"/><Relationship Id="rId5" Type="http://schemas.openxmlformats.org/officeDocument/2006/relationships/image" Target="../media/image109.wmf"/><Relationship Id="rId4" Type="http://schemas.openxmlformats.org/officeDocument/2006/relationships/image" Target="../media/image108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1.wmf"/><Relationship Id="rId7" Type="http://schemas.openxmlformats.org/officeDocument/2006/relationships/image" Target="../media/image98.wmf"/><Relationship Id="rId2" Type="http://schemas.openxmlformats.org/officeDocument/2006/relationships/image" Target="../media/image110.wmf"/><Relationship Id="rId1" Type="http://schemas.openxmlformats.org/officeDocument/2006/relationships/image" Target="../media/image105.wmf"/><Relationship Id="rId6" Type="http://schemas.openxmlformats.org/officeDocument/2006/relationships/image" Target="../media/image114.wmf"/><Relationship Id="rId5" Type="http://schemas.openxmlformats.org/officeDocument/2006/relationships/image" Target="../media/image113.wmf"/><Relationship Id="rId4" Type="http://schemas.openxmlformats.org/officeDocument/2006/relationships/image" Target="../media/image112.wmf"/></Relationships>
</file>

<file path=ppt/drawings/_rels/vmlDrawing2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0.wmf"/><Relationship Id="rId3" Type="http://schemas.openxmlformats.org/officeDocument/2006/relationships/image" Target="../media/image112.wmf"/><Relationship Id="rId7" Type="http://schemas.openxmlformats.org/officeDocument/2006/relationships/image" Target="../media/image119.wmf"/><Relationship Id="rId2" Type="http://schemas.openxmlformats.org/officeDocument/2006/relationships/image" Target="../media/image116.wmf"/><Relationship Id="rId1" Type="http://schemas.openxmlformats.org/officeDocument/2006/relationships/image" Target="../media/image115.wmf"/><Relationship Id="rId6" Type="http://schemas.openxmlformats.org/officeDocument/2006/relationships/image" Target="../media/image118.wmf"/><Relationship Id="rId5" Type="http://schemas.openxmlformats.org/officeDocument/2006/relationships/image" Target="../media/image117.wmf"/><Relationship Id="rId4" Type="http://schemas.openxmlformats.org/officeDocument/2006/relationships/image" Target="../media/image114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3.wmf"/><Relationship Id="rId2" Type="http://schemas.openxmlformats.org/officeDocument/2006/relationships/image" Target="../media/image122.wmf"/><Relationship Id="rId1" Type="http://schemas.openxmlformats.org/officeDocument/2006/relationships/image" Target="../media/image121.wmf"/><Relationship Id="rId5" Type="http://schemas.openxmlformats.org/officeDocument/2006/relationships/image" Target="../media/image125.wmf"/><Relationship Id="rId4" Type="http://schemas.openxmlformats.org/officeDocument/2006/relationships/image" Target="../media/image124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8.wmf"/><Relationship Id="rId2" Type="http://schemas.openxmlformats.org/officeDocument/2006/relationships/image" Target="../media/image127.wmf"/><Relationship Id="rId1" Type="http://schemas.openxmlformats.org/officeDocument/2006/relationships/image" Target="../media/image126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wmf"/><Relationship Id="rId2" Type="http://schemas.openxmlformats.org/officeDocument/2006/relationships/image" Target="../media/image129.wmf"/><Relationship Id="rId1" Type="http://schemas.openxmlformats.org/officeDocument/2006/relationships/image" Target="../media/image22.wmf"/><Relationship Id="rId4" Type="http://schemas.openxmlformats.org/officeDocument/2006/relationships/image" Target="../media/image131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2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2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5.wmf"/><Relationship Id="rId2" Type="http://schemas.openxmlformats.org/officeDocument/2006/relationships/image" Target="../media/image134.wmf"/><Relationship Id="rId1" Type="http://schemas.openxmlformats.org/officeDocument/2006/relationships/image" Target="../media/image133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10" Type="http://schemas.openxmlformats.org/officeDocument/2006/relationships/image" Target="../media/image14.wmf"/><Relationship Id="rId4" Type="http://schemas.openxmlformats.org/officeDocument/2006/relationships/image" Target="../media/image8.wmf"/><Relationship Id="rId9" Type="http://schemas.openxmlformats.org/officeDocument/2006/relationships/image" Target="../media/image13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8.wmf"/><Relationship Id="rId2" Type="http://schemas.openxmlformats.org/officeDocument/2006/relationships/image" Target="../media/image137.wmf"/><Relationship Id="rId1" Type="http://schemas.openxmlformats.org/officeDocument/2006/relationships/image" Target="../media/image136.w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9.wmf"/></Relationships>
</file>

<file path=ppt/drawings/_rels/vmlDrawing3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1.wmf"/><Relationship Id="rId1" Type="http://schemas.openxmlformats.org/officeDocument/2006/relationships/image" Target="../media/image140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4.wmf"/><Relationship Id="rId2" Type="http://schemas.openxmlformats.org/officeDocument/2006/relationships/image" Target="../media/image143.wmf"/><Relationship Id="rId1" Type="http://schemas.openxmlformats.org/officeDocument/2006/relationships/image" Target="../media/image142.wmf"/></Relationships>
</file>

<file path=ppt/drawings/_rels/vmlDrawing3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2.wmf"/><Relationship Id="rId13" Type="http://schemas.openxmlformats.org/officeDocument/2006/relationships/image" Target="../media/image157.wmf"/><Relationship Id="rId3" Type="http://schemas.openxmlformats.org/officeDocument/2006/relationships/image" Target="../media/image147.wmf"/><Relationship Id="rId7" Type="http://schemas.openxmlformats.org/officeDocument/2006/relationships/image" Target="../media/image151.wmf"/><Relationship Id="rId12" Type="http://schemas.openxmlformats.org/officeDocument/2006/relationships/image" Target="../media/image156.wmf"/><Relationship Id="rId2" Type="http://schemas.openxmlformats.org/officeDocument/2006/relationships/image" Target="../media/image146.wmf"/><Relationship Id="rId1" Type="http://schemas.openxmlformats.org/officeDocument/2006/relationships/image" Target="../media/image145.wmf"/><Relationship Id="rId6" Type="http://schemas.openxmlformats.org/officeDocument/2006/relationships/image" Target="../media/image150.wmf"/><Relationship Id="rId11" Type="http://schemas.openxmlformats.org/officeDocument/2006/relationships/image" Target="../media/image155.wmf"/><Relationship Id="rId5" Type="http://schemas.openxmlformats.org/officeDocument/2006/relationships/image" Target="../media/image149.wmf"/><Relationship Id="rId10" Type="http://schemas.openxmlformats.org/officeDocument/2006/relationships/image" Target="../media/image154.wmf"/><Relationship Id="rId4" Type="http://schemas.openxmlformats.org/officeDocument/2006/relationships/image" Target="../media/image148.wmf"/><Relationship Id="rId9" Type="http://schemas.openxmlformats.org/officeDocument/2006/relationships/image" Target="../media/image153.w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wmf"/><Relationship Id="rId2" Type="http://schemas.openxmlformats.org/officeDocument/2006/relationships/image" Target="../media/image159.wmf"/><Relationship Id="rId1" Type="http://schemas.openxmlformats.org/officeDocument/2006/relationships/image" Target="../media/image158.wmf"/></Relationships>
</file>

<file path=ppt/drawings/_rels/vmlDrawing3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3.wmf"/><Relationship Id="rId2" Type="http://schemas.openxmlformats.org/officeDocument/2006/relationships/image" Target="../media/image162.wmf"/><Relationship Id="rId1" Type="http://schemas.openxmlformats.org/officeDocument/2006/relationships/image" Target="../media/image161.wmf"/></Relationships>
</file>

<file path=ppt/drawings/_rels/vmlDrawing3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6.wmf"/><Relationship Id="rId2" Type="http://schemas.openxmlformats.org/officeDocument/2006/relationships/image" Target="../media/image165.wmf"/><Relationship Id="rId1" Type="http://schemas.openxmlformats.org/officeDocument/2006/relationships/image" Target="../media/image164.w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3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8.wmf"/><Relationship Id="rId1" Type="http://schemas.openxmlformats.org/officeDocument/2006/relationships/image" Target="../media/image16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15.wmf"/></Relationships>
</file>

<file path=ppt/drawings/_rels/vmlDrawing4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6.wmf"/><Relationship Id="rId3" Type="http://schemas.openxmlformats.org/officeDocument/2006/relationships/image" Target="../media/image171.wmf"/><Relationship Id="rId7" Type="http://schemas.openxmlformats.org/officeDocument/2006/relationships/image" Target="../media/image175.wmf"/><Relationship Id="rId2" Type="http://schemas.openxmlformats.org/officeDocument/2006/relationships/image" Target="../media/image170.wmf"/><Relationship Id="rId1" Type="http://schemas.openxmlformats.org/officeDocument/2006/relationships/image" Target="../media/image169.wmf"/><Relationship Id="rId6" Type="http://schemas.openxmlformats.org/officeDocument/2006/relationships/image" Target="../media/image174.wmf"/><Relationship Id="rId11" Type="http://schemas.openxmlformats.org/officeDocument/2006/relationships/image" Target="../media/image179.wmf"/><Relationship Id="rId5" Type="http://schemas.openxmlformats.org/officeDocument/2006/relationships/image" Target="../media/image173.wmf"/><Relationship Id="rId10" Type="http://schemas.openxmlformats.org/officeDocument/2006/relationships/image" Target="../media/image178.wmf"/><Relationship Id="rId4" Type="http://schemas.openxmlformats.org/officeDocument/2006/relationships/image" Target="../media/image172.wmf"/><Relationship Id="rId9" Type="http://schemas.openxmlformats.org/officeDocument/2006/relationships/image" Target="../media/image177.wmf"/></Relationships>
</file>

<file path=ppt/drawings/_rels/vmlDrawing4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1.wmf"/><Relationship Id="rId2" Type="http://schemas.openxmlformats.org/officeDocument/2006/relationships/image" Target="../media/image180.wmf"/><Relationship Id="rId1" Type="http://schemas.openxmlformats.org/officeDocument/2006/relationships/image" Target="../media/image165.wmf"/><Relationship Id="rId5" Type="http://schemas.openxmlformats.org/officeDocument/2006/relationships/image" Target="../media/image183.wmf"/><Relationship Id="rId4" Type="http://schemas.openxmlformats.org/officeDocument/2006/relationships/image" Target="../media/image182.wmf"/></Relationships>
</file>

<file path=ppt/drawings/_rels/vmlDrawing4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6.wmf"/><Relationship Id="rId2" Type="http://schemas.openxmlformats.org/officeDocument/2006/relationships/image" Target="../media/image185.wmf"/><Relationship Id="rId1" Type="http://schemas.openxmlformats.org/officeDocument/2006/relationships/image" Target="../media/image184.wmf"/></Relationships>
</file>

<file path=ppt/drawings/_rels/vmlDrawing4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7.wmf"/><Relationship Id="rId1" Type="http://schemas.openxmlformats.org/officeDocument/2006/relationships/image" Target="../media/image15.wmf"/></Relationships>
</file>

<file path=ppt/drawings/_rels/vmlDrawing4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wmf"/><Relationship Id="rId2" Type="http://schemas.openxmlformats.org/officeDocument/2006/relationships/image" Target="../media/image189.wmf"/><Relationship Id="rId1" Type="http://schemas.openxmlformats.org/officeDocument/2006/relationships/image" Target="../media/image188.wmf"/><Relationship Id="rId5" Type="http://schemas.openxmlformats.org/officeDocument/2006/relationships/image" Target="../media/image192.wmf"/><Relationship Id="rId4" Type="http://schemas.openxmlformats.org/officeDocument/2006/relationships/image" Target="../media/image191.wmf"/></Relationships>
</file>

<file path=ppt/drawings/_rels/vmlDrawing4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9.wmf"/><Relationship Id="rId3" Type="http://schemas.openxmlformats.org/officeDocument/2006/relationships/image" Target="../media/image194.wmf"/><Relationship Id="rId7" Type="http://schemas.openxmlformats.org/officeDocument/2006/relationships/image" Target="../media/image198.wmf"/><Relationship Id="rId2" Type="http://schemas.openxmlformats.org/officeDocument/2006/relationships/image" Target="../media/image193.wmf"/><Relationship Id="rId1" Type="http://schemas.openxmlformats.org/officeDocument/2006/relationships/image" Target="../media/image48.wmf"/><Relationship Id="rId6" Type="http://schemas.openxmlformats.org/officeDocument/2006/relationships/image" Target="../media/image197.wmf"/><Relationship Id="rId5" Type="http://schemas.openxmlformats.org/officeDocument/2006/relationships/image" Target="../media/image196.wmf"/><Relationship Id="rId10" Type="http://schemas.openxmlformats.org/officeDocument/2006/relationships/image" Target="../media/image201.wmf"/><Relationship Id="rId4" Type="http://schemas.openxmlformats.org/officeDocument/2006/relationships/image" Target="../media/image195.wmf"/><Relationship Id="rId9" Type="http://schemas.openxmlformats.org/officeDocument/2006/relationships/image" Target="../media/image200.wmf"/></Relationships>
</file>

<file path=ppt/drawings/_rels/vmlDrawing4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4.wmf"/><Relationship Id="rId2" Type="http://schemas.openxmlformats.org/officeDocument/2006/relationships/image" Target="../media/image203.wmf"/><Relationship Id="rId1" Type="http://schemas.openxmlformats.org/officeDocument/2006/relationships/image" Target="../media/image202.wmf"/></Relationships>
</file>

<file path=ppt/drawings/_rels/vmlDrawing4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6.wmf"/><Relationship Id="rId1" Type="http://schemas.openxmlformats.org/officeDocument/2006/relationships/image" Target="../media/image205.wmf"/></Relationships>
</file>

<file path=ppt/drawings/_rels/vmlDrawing4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8.wmf"/><Relationship Id="rId1" Type="http://schemas.openxmlformats.org/officeDocument/2006/relationships/image" Target="../media/image207.wmf"/></Relationships>
</file>

<file path=ppt/drawings/_rels/vmlDrawing4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wmf"/><Relationship Id="rId2" Type="http://schemas.openxmlformats.org/officeDocument/2006/relationships/image" Target="../media/image209.wmf"/><Relationship Id="rId1" Type="http://schemas.openxmlformats.org/officeDocument/2006/relationships/image" Target="../media/image15.wmf"/><Relationship Id="rId4" Type="http://schemas.openxmlformats.org/officeDocument/2006/relationships/image" Target="../media/image2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5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4.wmf"/><Relationship Id="rId2" Type="http://schemas.openxmlformats.org/officeDocument/2006/relationships/image" Target="../media/image213.wmf"/><Relationship Id="rId1" Type="http://schemas.openxmlformats.org/officeDocument/2006/relationships/image" Target="../media/image212.wmf"/><Relationship Id="rId4" Type="http://schemas.openxmlformats.org/officeDocument/2006/relationships/image" Target="../media/image215.wmf"/></Relationships>
</file>

<file path=ppt/drawings/_rels/vmlDrawing5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6.wmf"/></Relationships>
</file>

<file path=ppt/drawings/_rels/vmlDrawing5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9.wmf"/><Relationship Id="rId2" Type="http://schemas.openxmlformats.org/officeDocument/2006/relationships/image" Target="../media/image218.wmf"/><Relationship Id="rId1" Type="http://schemas.openxmlformats.org/officeDocument/2006/relationships/image" Target="../media/image217.wmf"/><Relationship Id="rId4" Type="http://schemas.openxmlformats.org/officeDocument/2006/relationships/image" Target="../media/image220.wmf"/></Relationships>
</file>

<file path=ppt/drawings/_rels/vmlDrawing5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wmf"/><Relationship Id="rId2" Type="http://schemas.openxmlformats.org/officeDocument/2006/relationships/image" Target="../media/image209.wmf"/><Relationship Id="rId1" Type="http://schemas.openxmlformats.org/officeDocument/2006/relationships/image" Target="../media/image15.wmf"/></Relationships>
</file>

<file path=ppt/drawings/_rels/vmlDrawing5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3.wmf"/><Relationship Id="rId2" Type="http://schemas.openxmlformats.org/officeDocument/2006/relationships/image" Target="../media/image222.wmf"/><Relationship Id="rId1" Type="http://schemas.openxmlformats.org/officeDocument/2006/relationships/image" Target="../media/image221.wmf"/><Relationship Id="rId4" Type="http://schemas.openxmlformats.org/officeDocument/2006/relationships/image" Target="../media/image224.wmf"/></Relationships>
</file>

<file path=ppt/drawings/_rels/vmlDrawing5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6.wmf"/><Relationship Id="rId2" Type="http://schemas.openxmlformats.org/officeDocument/2006/relationships/image" Target="../media/image225.wmf"/><Relationship Id="rId1" Type="http://schemas.openxmlformats.org/officeDocument/2006/relationships/image" Target="../media/image161.wmf"/></Relationships>
</file>

<file path=ppt/drawings/_rels/vmlDrawing5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7.wmf"/></Relationships>
</file>

<file path=ppt/drawings/_rels/vmlDrawing5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8.wmf"/><Relationship Id="rId1" Type="http://schemas.openxmlformats.org/officeDocument/2006/relationships/image" Target="../media/image15.wmf"/></Relationships>
</file>

<file path=ppt/drawings/_rels/vmlDrawing5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9.wmf"/></Relationships>
</file>

<file path=ppt/drawings/_rels/vmlDrawing5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2.wmf"/><Relationship Id="rId2" Type="http://schemas.openxmlformats.org/officeDocument/2006/relationships/image" Target="../media/image231.wmf"/><Relationship Id="rId1" Type="http://schemas.openxmlformats.org/officeDocument/2006/relationships/image" Target="../media/image230.wmf"/><Relationship Id="rId4" Type="http://schemas.openxmlformats.org/officeDocument/2006/relationships/image" Target="../media/image4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6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5.wmf"/><Relationship Id="rId2" Type="http://schemas.openxmlformats.org/officeDocument/2006/relationships/image" Target="../media/image234.wmf"/><Relationship Id="rId1" Type="http://schemas.openxmlformats.org/officeDocument/2006/relationships/image" Target="../media/image233.wmf"/><Relationship Id="rId6" Type="http://schemas.openxmlformats.org/officeDocument/2006/relationships/image" Target="../media/image238.wmf"/><Relationship Id="rId5" Type="http://schemas.openxmlformats.org/officeDocument/2006/relationships/image" Target="../media/image237.wmf"/><Relationship Id="rId4" Type="http://schemas.openxmlformats.org/officeDocument/2006/relationships/image" Target="../media/image236.wmf"/></Relationships>
</file>

<file path=ppt/drawings/_rels/vmlDrawing61.v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3" Type="http://schemas.openxmlformats.org/officeDocument/2006/relationships/image" Target="../media/image241.wmf"/><Relationship Id="rId7" Type="http://schemas.openxmlformats.org/officeDocument/2006/relationships/image" Target="../media/image245.wmf"/><Relationship Id="rId2" Type="http://schemas.openxmlformats.org/officeDocument/2006/relationships/image" Target="../media/image240.wmf"/><Relationship Id="rId1" Type="http://schemas.openxmlformats.org/officeDocument/2006/relationships/image" Target="../media/image239.wmf"/><Relationship Id="rId6" Type="http://schemas.openxmlformats.org/officeDocument/2006/relationships/image" Target="../media/image244.wmf"/><Relationship Id="rId5" Type="http://schemas.openxmlformats.org/officeDocument/2006/relationships/image" Target="../media/image243.wmf"/><Relationship Id="rId4" Type="http://schemas.openxmlformats.org/officeDocument/2006/relationships/image" Target="../media/image242.wmf"/></Relationships>
</file>

<file path=ppt/drawings/_rels/vmlDrawing6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8.wmf"/><Relationship Id="rId2" Type="http://schemas.openxmlformats.org/officeDocument/2006/relationships/image" Target="../media/image247.wmf"/><Relationship Id="rId1" Type="http://schemas.openxmlformats.org/officeDocument/2006/relationships/image" Target="../media/image246.wmf"/></Relationships>
</file>

<file path=ppt/drawings/_rels/vmlDrawing6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0.wmf"/><Relationship Id="rId1" Type="http://schemas.openxmlformats.org/officeDocument/2006/relationships/image" Target="../media/image249.wmf"/></Relationships>
</file>

<file path=ppt/drawings/_rels/vmlDrawing6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2.wmf"/><Relationship Id="rId1" Type="http://schemas.openxmlformats.org/officeDocument/2006/relationships/image" Target="../media/image251.wmf"/></Relationships>
</file>

<file path=ppt/drawings/_rels/vmlDrawing6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8.wmf"/><Relationship Id="rId1" Type="http://schemas.openxmlformats.org/officeDocument/2006/relationships/image" Target="../media/image15.wmf"/></Relationships>
</file>

<file path=ppt/drawings/_rels/vmlDrawing6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3.wmf"/></Relationships>
</file>

<file path=ppt/drawings/_rels/vmlDrawing6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6.wmf"/><Relationship Id="rId2" Type="http://schemas.openxmlformats.org/officeDocument/2006/relationships/image" Target="../media/image255.wmf"/><Relationship Id="rId1" Type="http://schemas.openxmlformats.org/officeDocument/2006/relationships/image" Target="../media/image254.wmf"/></Relationships>
</file>

<file path=ppt/drawings/_rels/vmlDrawing68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4.wmf"/><Relationship Id="rId3" Type="http://schemas.openxmlformats.org/officeDocument/2006/relationships/image" Target="../media/image259.wmf"/><Relationship Id="rId7" Type="http://schemas.openxmlformats.org/officeDocument/2006/relationships/image" Target="../media/image263.wmf"/><Relationship Id="rId2" Type="http://schemas.openxmlformats.org/officeDocument/2006/relationships/image" Target="../media/image258.wmf"/><Relationship Id="rId1" Type="http://schemas.openxmlformats.org/officeDocument/2006/relationships/image" Target="../media/image257.wmf"/><Relationship Id="rId6" Type="http://schemas.openxmlformats.org/officeDocument/2006/relationships/image" Target="../media/image262.wmf"/><Relationship Id="rId5" Type="http://schemas.openxmlformats.org/officeDocument/2006/relationships/image" Target="../media/image261.wmf"/><Relationship Id="rId4" Type="http://schemas.openxmlformats.org/officeDocument/2006/relationships/image" Target="../media/image260.wmf"/></Relationships>
</file>

<file path=ppt/drawings/_rels/vmlDrawing69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2.wmf"/><Relationship Id="rId3" Type="http://schemas.openxmlformats.org/officeDocument/2006/relationships/image" Target="../media/image267.wmf"/><Relationship Id="rId7" Type="http://schemas.openxmlformats.org/officeDocument/2006/relationships/image" Target="../media/image271.wmf"/><Relationship Id="rId2" Type="http://schemas.openxmlformats.org/officeDocument/2006/relationships/image" Target="../media/image266.wmf"/><Relationship Id="rId1" Type="http://schemas.openxmlformats.org/officeDocument/2006/relationships/image" Target="../media/image265.wmf"/><Relationship Id="rId6" Type="http://schemas.openxmlformats.org/officeDocument/2006/relationships/image" Target="../media/image270.wmf"/><Relationship Id="rId5" Type="http://schemas.openxmlformats.org/officeDocument/2006/relationships/image" Target="../media/image269.wmf"/><Relationship Id="rId4" Type="http://schemas.openxmlformats.org/officeDocument/2006/relationships/image" Target="../media/image26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15.wmf"/></Relationships>
</file>

<file path=ppt/drawings/_rels/vmlDrawing7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image" Target="../media/image273.wmf"/></Relationships>
</file>

<file path=ppt/drawings/_rels/vmlDrawing7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4.wmf"/></Relationships>
</file>

<file path=ppt/drawings/_rels/vmlDrawing7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7.wmf"/><Relationship Id="rId2" Type="http://schemas.openxmlformats.org/officeDocument/2006/relationships/image" Target="../media/image276.wmf"/><Relationship Id="rId1" Type="http://schemas.openxmlformats.org/officeDocument/2006/relationships/image" Target="../media/image275.wmf"/></Relationships>
</file>

<file path=ppt/drawings/_rels/vmlDrawing7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8.wmf"/><Relationship Id="rId1" Type="http://schemas.openxmlformats.org/officeDocument/2006/relationships/image" Target="../media/image15.wmf"/></Relationships>
</file>

<file path=ppt/drawings/_rels/vmlDrawing7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0.wmf"/><Relationship Id="rId2" Type="http://schemas.openxmlformats.org/officeDocument/2006/relationships/image" Target="../media/image279.wmf"/><Relationship Id="rId1" Type="http://schemas.openxmlformats.org/officeDocument/2006/relationships/image" Target="../media/image278.wmf"/><Relationship Id="rId6" Type="http://schemas.openxmlformats.org/officeDocument/2006/relationships/image" Target="../media/image283.wmf"/><Relationship Id="rId5" Type="http://schemas.openxmlformats.org/officeDocument/2006/relationships/image" Target="../media/image282.wmf"/><Relationship Id="rId4" Type="http://schemas.openxmlformats.org/officeDocument/2006/relationships/image" Target="../media/image281.wmf"/></Relationships>
</file>

<file path=ppt/drawings/_rels/vmlDrawing7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5.wmf"/><Relationship Id="rId1" Type="http://schemas.openxmlformats.org/officeDocument/2006/relationships/image" Target="../media/image28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1" rIns="99040" bIns="49521" numCol="1" anchor="t" anchorCtr="0" compatLnSpc="1">
            <a:prstTxWarp prst="textNoShape">
              <a:avLst/>
            </a:prstTxWarp>
          </a:bodyPr>
          <a:lstStyle>
            <a:lvl1pPr>
              <a:defRPr sz="1300" b="0"/>
            </a:lvl1pPr>
          </a:lstStyle>
          <a:p>
            <a:pPr>
              <a:defRPr/>
            </a:pPr>
            <a:r>
              <a:rPr lang="ja-JP" altLang="en-US"/>
              <a:t>第２回アルゴリズムの高速化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6" y="1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1" rIns="99040" bIns="49521" numCol="1" anchor="t" anchorCtr="0" compatLnSpc="1">
            <a:prstTxWarp prst="textNoShape">
              <a:avLst/>
            </a:prstTxWarp>
          </a:bodyPr>
          <a:lstStyle>
            <a:lvl1pPr algn="r">
              <a:defRPr sz="1300" b="0" dirty="0" smtClean="0"/>
            </a:lvl1pPr>
          </a:lstStyle>
          <a:p>
            <a:pPr>
              <a:defRPr/>
            </a:pPr>
            <a:r>
              <a:rPr lang="en-US" altLang="ja-JP" dirty="0" smtClean="0"/>
              <a:t>2010/4/23(</a:t>
            </a:r>
            <a:r>
              <a:rPr lang="ja-JP" altLang="en-US" dirty="0"/>
              <a:t>金）</a:t>
            </a:r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9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1" rIns="99040" bIns="49521" numCol="1" anchor="b" anchorCtr="0" compatLnSpc="1">
            <a:prstTxWarp prst="textNoShape">
              <a:avLst/>
            </a:prstTxWarp>
          </a:bodyPr>
          <a:lstStyle>
            <a:lvl1pPr>
              <a:defRPr sz="13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6" y="9723439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1" rIns="99040" bIns="49521" numCol="1" anchor="b" anchorCtr="0" compatLnSpc="1">
            <a:prstTxWarp prst="textNoShape">
              <a:avLst/>
            </a:prstTxWarp>
          </a:bodyPr>
          <a:lstStyle>
            <a:lvl1pPr algn="r">
              <a:defRPr sz="1300" b="0"/>
            </a:lvl1pPr>
          </a:lstStyle>
          <a:p>
            <a:pPr>
              <a:defRPr/>
            </a:pPr>
            <a:fld id="{DAD26A13-89CE-4BB2-903A-4DDAFE5F489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1" rIns="99040" bIns="49521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6" y="1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1" rIns="99040" bIns="4952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0925"/>
            <a:ext cx="52070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1" rIns="99040" bIns="495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3439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1" rIns="99040" bIns="49521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6" y="9723439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0" tIns="49521" rIns="99040" bIns="4952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084264D2-6147-4692-9D8F-C4C16E8FB8E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0B50F5-41B6-4E96-9FAC-399687F43C5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16B0D7-A8FD-4E7F-8471-0E367E3CF7C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1F7BA-4431-44AD-AB72-425B67D9824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A362F-FE15-4FE2-92E4-A6C6E6E5241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F9644-C901-41E2-9F91-8F2586EC071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CFFAB-B40D-4CAC-AC70-ADFB4A069B5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AA3CC-DF7A-475F-881C-99279592B91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E9DCE-4892-410F-8109-8DDB4BCC0C6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07871-F47A-4E4D-958A-39CC29F86F5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15FDC-C1E7-4095-9ED8-1F59FE86781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61EA13-4CE4-4D64-8FA3-627E7CDEA52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C293F6CF-205C-4BA0-9BCB-1204098E152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2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5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27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31.bin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7.bin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6.bin"/><Relationship Id="rId10" Type="http://schemas.openxmlformats.org/officeDocument/2006/relationships/oleObject" Target="../embeddings/oleObject41.bin"/><Relationship Id="rId4" Type="http://schemas.openxmlformats.org/officeDocument/2006/relationships/oleObject" Target="../embeddings/oleObject35.bin"/><Relationship Id="rId9" Type="http://schemas.openxmlformats.org/officeDocument/2006/relationships/oleObject" Target="../embeddings/oleObject40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8.bin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46.bin"/><Relationship Id="rId5" Type="http://schemas.openxmlformats.org/officeDocument/2006/relationships/oleObject" Target="../embeddings/oleObject45.bin"/><Relationship Id="rId10" Type="http://schemas.openxmlformats.org/officeDocument/2006/relationships/oleObject" Target="../embeddings/oleObject50.bin"/><Relationship Id="rId4" Type="http://schemas.openxmlformats.org/officeDocument/2006/relationships/oleObject" Target="../embeddings/oleObject44.bin"/><Relationship Id="rId9" Type="http://schemas.openxmlformats.org/officeDocument/2006/relationships/oleObject" Target="../embeddings/oleObject49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13" Type="http://schemas.openxmlformats.org/officeDocument/2006/relationships/oleObject" Target="../embeddings/oleObject61.bin"/><Relationship Id="rId3" Type="http://schemas.openxmlformats.org/officeDocument/2006/relationships/oleObject" Target="../embeddings/oleObject51.bin"/><Relationship Id="rId7" Type="http://schemas.openxmlformats.org/officeDocument/2006/relationships/oleObject" Target="../embeddings/oleObject55.bin"/><Relationship Id="rId12" Type="http://schemas.openxmlformats.org/officeDocument/2006/relationships/oleObject" Target="../embeddings/oleObject6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54.bin"/><Relationship Id="rId11" Type="http://schemas.openxmlformats.org/officeDocument/2006/relationships/oleObject" Target="../embeddings/oleObject59.bin"/><Relationship Id="rId5" Type="http://schemas.openxmlformats.org/officeDocument/2006/relationships/oleObject" Target="../embeddings/oleObject53.bin"/><Relationship Id="rId15" Type="http://schemas.openxmlformats.org/officeDocument/2006/relationships/oleObject" Target="../embeddings/oleObject63.bin"/><Relationship Id="rId10" Type="http://schemas.openxmlformats.org/officeDocument/2006/relationships/oleObject" Target="../embeddings/oleObject58.bin"/><Relationship Id="rId4" Type="http://schemas.openxmlformats.org/officeDocument/2006/relationships/oleObject" Target="../embeddings/oleObject52.bin"/><Relationship Id="rId9" Type="http://schemas.openxmlformats.org/officeDocument/2006/relationships/oleObject" Target="../embeddings/oleObject57.bin"/><Relationship Id="rId14" Type="http://schemas.openxmlformats.org/officeDocument/2006/relationships/oleObject" Target="../embeddings/oleObject62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9.bin"/><Relationship Id="rId3" Type="http://schemas.openxmlformats.org/officeDocument/2006/relationships/oleObject" Target="../embeddings/oleObject64.bin"/><Relationship Id="rId7" Type="http://schemas.openxmlformats.org/officeDocument/2006/relationships/oleObject" Target="../embeddings/oleObject6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67.bin"/><Relationship Id="rId5" Type="http://schemas.openxmlformats.org/officeDocument/2006/relationships/oleObject" Target="../embeddings/oleObject66.bin"/><Relationship Id="rId4" Type="http://schemas.openxmlformats.org/officeDocument/2006/relationships/oleObject" Target="../embeddings/oleObject65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5.bin"/><Relationship Id="rId13" Type="http://schemas.openxmlformats.org/officeDocument/2006/relationships/oleObject" Target="../embeddings/oleObject80.bin"/><Relationship Id="rId3" Type="http://schemas.openxmlformats.org/officeDocument/2006/relationships/oleObject" Target="../embeddings/oleObject70.bin"/><Relationship Id="rId7" Type="http://schemas.openxmlformats.org/officeDocument/2006/relationships/oleObject" Target="../embeddings/oleObject74.bin"/><Relationship Id="rId12" Type="http://schemas.openxmlformats.org/officeDocument/2006/relationships/oleObject" Target="../embeddings/oleObject7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73.bin"/><Relationship Id="rId11" Type="http://schemas.openxmlformats.org/officeDocument/2006/relationships/oleObject" Target="../embeddings/oleObject78.bin"/><Relationship Id="rId5" Type="http://schemas.openxmlformats.org/officeDocument/2006/relationships/oleObject" Target="../embeddings/oleObject72.bin"/><Relationship Id="rId10" Type="http://schemas.openxmlformats.org/officeDocument/2006/relationships/oleObject" Target="../embeddings/oleObject77.bin"/><Relationship Id="rId4" Type="http://schemas.openxmlformats.org/officeDocument/2006/relationships/oleObject" Target="../embeddings/oleObject71.bin"/><Relationship Id="rId9" Type="http://schemas.openxmlformats.org/officeDocument/2006/relationships/oleObject" Target="../embeddings/oleObject7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6.bin"/><Relationship Id="rId3" Type="http://schemas.openxmlformats.org/officeDocument/2006/relationships/oleObject" Target="../embeddings/oleObject81.bin"/><Relationship Id="rId7" Type="http://schemas.openxmlformats.org/officeDocument/2006/relationships/oleObject" Target="../embeddings/oleObject8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84.bin"/><Relationship Id="rId5" Type="http://schemas.openxmlformats.org/officeDocument/2006/relationships/oleObject" Target="../embeddings/oleObject83.bin"/><Relationship Id="rId4" Type="http://schemas.openxmlformats.org/officeDocument/2006/relationships/oleObject" Target="../embeddings/oleObject82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2.bin"/><Relationship Id="rId3" Type="http://schemas.openxmlformats.org/officeDocument/2006/relationships/oleObject" Target="../embeddings/oleObject87.bin"/><Relationship Id="rId7" Type="http://schemas.openxmlformats.org/officeDocument/2006/relationships/oleObject" Target="../embeddings/oleObject9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90.bin"/><Relationship Id="rId5" Type="http://schemas.openxmlformats.org/officeDocument/2006/relationships/oleObject" Target="../embeddings/oleObject89.bin"/><Relationship Id="rId4" Type="http://schemas.openxmlformats.org/officeDocument/2006/relationships/oleObject" Target="../embeddings/oleObject88.bin"/><Relationship Id="rId9" Type="http://schemas.openxmlformats.org/officeDocument/2006/relationships/oleObject" Target="../embeddings/oleObject93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9.bin"/><Relationship Id="rId13" Type="http://schemas.openxmlformats.org/officeDocument/2006/relationships/oleObject" Target="../embeddings/oleObject104.bin"/><Relationship Id="rId3" Type="http://schemas.openxmlformats.org/officeDocument/2006/relationships/oleObject" Target="../embeddings/oleObject94.bin"/><Relationship Id="rId7" Type="http://schemas.openxmlformats.org/officeDocument/2006/relationships/oleObject" Target="../embeddings/oleObject98.bin"/><Relationship Id="rId12" Type="http://schemas.openxmlformats.org/officeDocument/2006/relationships/oleObject" Target="../embeddings/oleObject10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97.bin"/><Relationship Id="rId11" Type="http://schemas.openxmlformats.org/officeDocument/2006/relationships/oleObject" Target="../embeddings/oleObject102.bin"/><Relationship Id="rId5" Type="http://schemas.openxmlformats.org/officeDocument/2006/relationships/oleObject" Target="../embeddings/oleObject96.bin"/><Relationship Id="rId10" Type="http://schemas.openxmlformats.org/officeDocument/2006/relationships/oleObject" Target="../embeddings/oleObject101.bin"/><Relationship Id="rId4" Type="http://schemas.openxmlformats.org/officeDocument/2006/relationships/oleObject" Target="../embeddings/oleObject95.bin"/><Relationship Id="rId9" Type="http://schemas.openxmlformats.org/officeDocument/2006/relationships/oleObject" Target="../embeddings/oleObject100.bin"/><Relationship Id="rId14" Type="http://schemas.openxmlformats.org/officeDocument/2006/relationships/oleObject" Target="../embeddings/oleObject105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1.bin"/><Relationship Id="rId3" Type="http://schemas.openxmlformats.org/officeDocument/2006/relationships/oleObject" Target="../embeddings/oleObject106.bin"/><Relationship Id="rId7" Type="http://schemas.openxmlformats.org/officeDocument/2006/relationships/oleObject" Target="../embeddings/oleObject1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09.bin"/><Relationship Id="rId5" Type="http://schemas.openxmlformats.org/officeDocument/2006/relationships/oleObject" Target="../embeddings/oleObject108.bin"/><Relationship Id="rId4" Type="http://schemas.openxmlformats.org/officeDocument/2006/relationships/oleObject" Target="../embeddings/oleObject107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115.bin"/><Relationship Id="rId5" Type="http://schemas.openxmlformats.org/officeDocument/2006/relationships/oleObject" Target="../embeddings/oleObject114.bin"/><Relationship Id="rId4" Type="http://schemas.openxmlformats.org/officeDocument/2006/relationships/oleObject" Target="../embeddings/oleObject113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6.bin"/><Relationship Id="rId7" Type="http://schemas.openxmlformats.org/officeDocument/2006/relationships/oleObject" Target="../embeddings/oleObject12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19.bin"/><Relationship Id="rId5" Type="http://schemas.openxmlformats.org/officeDocument/2006/relationships/oleObject" Target="../embeddings/oleObject118.bin"/><Relationship Id="rId4" Type="http://schemas.openxmlformats.org/officeDocument/2006/relationships/oleObject" Target="../embeddings/oleObject117.bin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6.bin"/><Relationship Id="rId3" Type="http://schemas.openxmlformats.org/officeDocument/2006/relationships/oleObject" Target="../embeddings/oleObject121.bin"/><Relationship Id="rId7" Type="http://schemas.openxmlformats.org/officeDocument/2006/relationships/oleObject" Target="../embeddings/oleObject1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124.bin"/><Relationship Id="rId5" Type="http://schemas.openxmlformats.org/officeDocument/2006/relationships/oleObject" Target="../embeddings/oleObject123.bin"/><Relationship Id="rId4" Type="http://schemas.openxmlformats.org/officeDocument/2006/relationships/oleObject" Target="../embeddings/oleObject122.bin"/><Relationship Id="rId9" Type="http://schemas.openxmlformats.org/officeDocument/2006/relationships/oleObject" Target="../embeddings/oleObject127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3.bin"/><Relationship Id="rId3" Type="http://schemas.openxmlformats.org/officeDocument/2006/relationships/oleObject" Target="../embeddings/oleObject128.bin"/><Relationship Id="rId7" Type="http://schemas.openxmlformats.org/officeDocument/2006/relationships/oleObject" Target="../embeddings/oleObject1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31.bin"/><Relationship Id="rId5" Type="http://schemas.openxmlformats.org/officeDocument/2006/relationships/oleObject" Target="../embeddings/oleObject130.bin"/><Relationship Id="rId10" Type="http://schemas.openxmlformats.org/officeDocument/2006/relationships/oleObject" Target="../embeddings/oleObject135.bin"/><Relationship Id="rId4" Type="http://schemas.openxmlformats.org/officeDocument/2006/relationships/oleObject" Target="../embeddings/oleObject129.bin"/><Relationship Id="rId9" Type="http://schemas.openxmlformats.org/officeDocument/2006/relationships/oleObject" Target="../embeddings/oleObject134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1.bin"/><Relationship Id="rId3" Type="http://schemas.openxmlformats.org/officeDocument/2006/relationships/oleObject" Target="../embeddings/oleObject136.bin"/><Relationship Id="rId7" Type="http://schemas.openxmlformats.org/officeDocument/2006/relationships/oleObject" Target="../embeddings/oleObject14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139.bin"/><Relationship Id="rId5" Type="http://schemas.openxmlformats.org/officeDocument/2006/relationships/oleObject" Target="../embeddings/oleObject138.bin"/><Relationship Id="rId10" Type="http://schemas.openxmlformats.org/officeDocument/2006/relationships/oleObject" Target="../embeddings/oleObject143.bin"/><Relationship Id="rId4" Type="http://schemas.openxmlformats.org/officeDocument/2006/relationships/oleObject" Target="../embeddings/oleObject137.bin"/><Relationship Id="rId9" Type="http://schemas.openxmlformats.org/officeDocument/2006/relationships/oleObject" Target="../embeddings/oleObject142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5" Type="http://schemas.openxmlformats.org/officeDocument/2006/relationships/oleObject" Target="../embeddings/oleObject146.bin"/><Relationship Id="rId4" Type="http://schemas.openxmlformats.org/officeDocument/2006/relationships/oleObject" Target="../embeddings/oleObject145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150.bin"/><Relationship Id="rId5" Type="http://schemas.openxmlformats.org/officeDocument/2006/relationships/oleObject" Target="../embeddings/oleObject149.bin"/><Relationship Id="rId4" Type="http://schemas.openxmlformats.org/officeDocument/2006/relationships/oleObject" Target="../embeddings/oleObject148.bin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7.v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8.v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9.vml"/><Relationship Id="rId5" Type="http://schemas.openxmlformats.org/officeDocument/2006/relationships/oleObject" Target="../embeddings/oleObject155.bin"/><Relationship Id="rId4" Type="http://schemas.openxmlformats.org/officeDocument/2006/relationships/oleObject" Target="../embeddings/oleObject154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0.vml"/><Relationship Id="rId5" Type="http://schemas.openxmlformats.org/officeDocument/2006/relationships/oleObject" Target="../embeddings/oleObject158.bin"/><Relationship Id="rId4" Type="http://schemas.openxmlformats.org/officeDocument/2006/relationships/oleObject" Target="../embeddings/oleObject157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2.vml"/><Relationship Id="rId4" Type="http://schemas.openxmlformats.org/officeDocument/2006/relationships/oleObject" Target="../embeddings/oleObject161.bin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3.vml"/><Relationship Id="rId5" Type="http://schemas.openxmlformats.org/officeDocument/2006/relationships/oleObject" Target="../embeddings/oleObject164.bin"/><Relationship Id="rId4" Type="http://schemas.openxmlformats.org/officeDocument/2006/relationships/oleObject" Target="../embeddings/oleObject163.bin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0.bin"/><Relationship Id="rId13" Type="http://schemas.openxmlformats.org/officeDocument/2006/relationships/oleObject" Target="../embeddings/oleObject175.bin"/><Relationship Id="rId18" Type="http://schemas.openxmlformats.org/officeDocument/2006/relationships/oleObject" Target="../embeddings/oleObject180.bin"/><Relationship Id="rId3" Type="http://schemas.openxmlformats.org/officeDocument/2006/relationships/oleObject" Target="../embeddings/oleObject165.bin"/><Relationship Id="rId7" Type="http://schemas.openxmlformats.org/officeDocument/2006/relationships/oleObject" Target="../embeddings/oleObject169.bin"/><Relationship Id="rId12" Type="http://schemas.openxmlformats.org/officeDocument/2006/relationships/oleObject" Target="../embeddings/oleObject174.bin"/><Relationship Id="rId17" Type="http://schemas.openxmlformats.org/officeDocument/2006/relationships/oleObject" Target="../embeddings/oleObject179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178.bin"/><Relationship Id="rId1" Type="http://schemas.openxmlformats.org/officeDocument/2006/relationships/vmlDrawing" Target="../drawings/vmlDrawing34.vml"/><Relationship Id="rId6" Type="http://schemas.openxmlformats.org/officeDocument/2006/relationships/oleObject" Target="../embeddings/oleObject168.bin"/><Relationship Id="rId11" Type="http://schemas.openxmlformats.org/officeDocument/2006/relationships/oleObject" Target="../embeddings/oleObject173.bin"/><Relationship Id="rId5" Type="http://schemas.openxmlformats.org/officeDocument/2006/relationships/oleObject" Target="../embeddings/oleObject167.bin"/><Relationship Id="rId15" Type="http://schemas.openxmlformats.org/officeDocument/2006/relationships/oleObject" Target="../embeddings/oleObject177.bin"/><Relationship Id="rId10" Type="http://schemas.openxmlformats.org/officeDocument/2006/relationships/oleObject" Target="../embeddings/oleObject172.bin"/><Relationship Id="rId19" Type="http://schemas.openxmlformats.org/officeDocument/2006/relationships/oleObject" Target="../embeddings/oleObject181.bin"/><Relationship Id="rId4" Type="http://schemas.openxmlformats.org/officeDocument/2006/relationships/oleObject" Target="../embeddings/oleObject166.bin"/><Relationship Id="rId9" Type="http://schemas.openxmlformats.org/officeDocument/2006/relationships/oleObject" Target="../embeddings/oleObject171.bin"/><Relationship Id="rId14" Type="http://schemas.openxmlformats.org/officeDocument/2006/relationships/oleObject" Target="../embeddings/oleObject176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5.vml"/><Relationship Id="rId5" Type="http://schemas.openxmlformats.org/officeDocument/2006/relationships/oleObject" Target="../embeddings/oleObject184.bin"/><Relationship Id="rId4" Type="http://schemas.openxmlformats.org/officeDocument/2006/relationships/oleObject" Target="../embeddings/oleObject183.bin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6.vml"/><Relationship Id="rId5" Type="http://schemas.openxmlformats.org/officeDocument/2006/relationships/oleObject" Target="../embeddings/oleObject187.bin"/><Relationship Id="rId4" Type="http://schemas.openxmlformats.org/officeDocument/2006/relationships/oleObject" Target="../embeddings/oleObject186.bin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5" Type="http://schemas.openxmlformats.org/officeDocument/2006/relationships/oleObject" Target="../embeddings/oleObject190.bin"/><Relationship Id="rId4" Type="http://schemas.openxmlformats.org/officeDocument/2006/relationships/oleObject" Target="../embeddings/oleObject189.bin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8.v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9.vml"/><Relationship Id="rId4" Type="http://schemas.openxmlformats.org/officeDocument/2006/relationships/oleObject" Target="../embeddings/oleObject193.bin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9.bin"/><Relationship Id="rId13" Type="http://schemas.openxmlformats.org/officeDocument/2006/relationships/oleObject" Target="../embeddings/oleObject204.bin"/><Relationship Id="rId3" Type="http://schemas.openxmlformats.org/officeDocument/2006/relationships/oleObject" Target="../embeddings/oleObject194.bin"/><Relationship Id="rId7" Type="http://schemas.openxmlformats.org/officeDocument/2006/relationships/oleObject" Target="../embeddings/oleObject198.bin"/><Relationship Id="rId12" Type="http://schemas.openxmlformats.org/officeDocument/2006/relationships/oleObject" Target="../embeddings/oleObject203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07.bin"/><Relationship Id="rId1" Type="http://schemas.openxmlformats.org/officeDocument/2006/relationships/vmlDrawing" Target="../drawings/vmlDrawing40.vml"/><Relationship Id="rId6" Type="http://schemas.openxmlformats.org/officeDocument/2006/relationships/oleObject" Target="../embeddings/oleObject197.bin"/><Relationship Id="rId11" Type="http://schemas.openxmlformats.org/officeDocument/2006/relationships/oleObject" Target="../embeddings/oleObject202.bin"/><Relationship Id="rId5" Type="http://schemas.openxmlformats.org/officeDocument/2006/relationships/oleObject" Target="../embeddings/oleObject196.bin"/><Relationship Id="rId15" Type="http://schemas.openxmlformats.org/officeDocument/2006/relationships/oleObject" Target="../embeddings/oleObject206.bin"/><Relationship Id="rId10" Type="http://schemas.openxmlformats.org/officeDocument/2006/relationships/oleObject" Target="../embeddings/oleObject201.bin"/><Relationship Id="rId4" Type="http://schemas.openxmlformats.org/officeDocument/2006/relationships/oleObject" Target="../embeddings/oleObject195.bin"/><Relationship Id="rId9" Type="http://schemas.openxmlformats.org/officeDocument/2006/relationships/oleObject" Target="../embeddings/oleObject200.bin"/><Relationship Id="rId14" Type="http://schemas.openxmlformats.org/officeDocument/2006/relationships/oleObject" Target="../embeddings/oleObject205.bin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8.bin"/><Relationship Id="rId7" Type="http://schemas.openxmlformats.org/officeDocument/2006/relationships/oleObject" Target="../embeddings/oleObject2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1.vml"/><Relationship Id="rId6" Type="http://schemas.openxmlformats.org/officeDocument/2006/relationships/oleObject" Target="../embeddings/oleObject211.bin"/><Relationship Id="rId5" Type="http://schemas.openxmlformats.org/officeDocument/2006/relationships/oleObject" Target="../embeddings/oleObject210.bin"/><Relationship Id="rId4" Type="http://schemas.openxmlformats.org/officeDocument/2006/relationships/oleObject" Target="../embeddings/oleObject209.bin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2.vml"/><Relationship Id="rId5" Type="http://schemas.openxmlformats.org/officeDocument/2006/relationships/oleObject" Target="../embeddings/oleObject215.bin"/><Relationship Id="rId4" Type="http://schemas.openxmlformats.org/officeDocument/2006/relationships/oleObject" Target="../embeddings/oleObject214.bin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3.vml"/><Relationship Id="rId4" Type="http://schemas.openxmlformats.org/officeDocument/2006/relationships/oleObject" Target="../embeddings/oleObject217.bin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8.bin"/><Relationship Id="rId7" Type="http://schemas.openxmlformats.org/officeDocument/2006/relationships/oleObject" Target="../embeddings/oleObject2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4.vml"/><Relationship Id="rId6" Type="http://schemas.openxmlformats.org/officeDocument/2006/relationships/oleObject" Target="../embeddings/oleObject221.bin"/><Relationship Id="rId5" Type="http://schemas.openxmlformats.org/officeDocument/2006/relationships/oleObject" Target="../embeddings/oleObject220.bin"/><Relationship Id="rId4" Type="http://schemas.openxmlformats.org/officeDocument/2006/relationships/oleObject" Target="../embeddings/oleObject219.bin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8.bin"/><Relationship Id="rId3" Type="http://schemas.openxmlformats.org/officeDocument/2006/relationships/oleObject" Target="../embeddings/oleObject223.bin"/><Relationship Id="rId7" Type="http://schemas.openxmlformats.org/officeDocument/2006/relationships/oleObject" Target="../embeddings/oleObject227.bin"/><Relationship Id="rId12" Type="http://schemas.openxmlformats.org/officeDocument/2006/relationships/oleObject" Target="../embeddings/oleObject2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5.vml"/><Relationship Id="rId6" Type="http://schemas.openxmlformats.org/officeDocument/2006/relationships/oleObject" Target="../embeddings/oleObject226.bin"/><Relationship Id="rId11" Type="http://schemas.openxmlformats.org/officeDocument/2006/relationships/oleObject" Target="../embeddings/oleObject231.bin"/><Relationship Id="rId5" Type="http://schemas.openxmlformats.org/officeDocument/2006/relationships/oleObject" Target="../embeddings/oleObject225.bin"/><Relationship Id="rId10" Type="http://schemas.openxmlformats.org/officeDocument/2006/relationships/oleObject" Target="../embeddings/oleObject230.bin"/><Relationship Id="rId4" Type="http://schemas.openxmlformats.org/officeDocument/2006/relationships/oleObject" Target="../embeddings/oleObject224.bin"/><Relationship Id="rId9" Type="http://schemas.openxmlformats.org/officeDocument/2006/relationships/oleObject" Target="../embeddings/oleObject229.bin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6.vml"/><Relationship Id="rId5" Type="http://schemas.openxmlformats.org/officeDocument/2006/relationships/oleObject" Target="../embeddings/oleObject235.bin"/><Relationship Id="rId4" Type="http://schemas.openxmlformats.org/officeDocument/2006/relationships/oleObject" Target="../embeddings/oleObject234.bin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7.vml"/><Relationship Id="rId5" Type="http://schemas.openxmlformats.org/officeDocument/2006/relationships/oleObject" Target="../embeddings/oleObject238.bin"/><Relationship Id="rId4" Type="http://schemas.openxmlformats.org/officeDocument/2006/relationships/oleObject" Target="../embeddings/oleObject237.bin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8.vml"/><Relationship Id="rId4" Type="http://schemas.openxmlformats.org/officeDocument/2006/relationships/oleObject" Target="../embeddings/oleObject24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9.bin"/><Relationship Id="rId12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7.bin"/><Relationship Id="rId10" Type="http://schemas.openxmlformats.org/officeDocument/2006/relationships/oleObject" Target="../embeddings/oleObject12.bin"/><Relationship Id="rId4" Type="http://schemas.openxmlformats.org/officeDocument/2006/relationships/oleObject" Target="../embeddings/oleObject6.bin"/><Relationship Id="rId9" Type="http://schemas.openxmlformats.org/officeDocument/2006/relationships/oleObject" Target="../embeddings/oleObject11.bin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9.vml"/><Relationship Id="rId6" Type="http://schemas.openxmlformats.org/officeDocument/2006/relationships/oleObject" Target="../embeddings/oleObject244.bin"/><Relationship Id="rId5" Type="http://schemas.openxmlformats.org/officeDocument/2006/relationships/oleObject" Target="../embeddings/oleObject243.bin"/><Relationship Id="rId4" Type="http://schemas.openxmlformats.org/officeDocument/2006/relationships/oleObject" Target="../embeddings/oleObject242.bin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5.bin"/><Relationship Id="rId7" Type="http://schemas.openxmlformats.org/officeDocument/2006/relationships/oleObject" Target="../embeddings/oleObject24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0.vml"/><Relationship Id="rId6" Type="http://schemas.openxmlformats.org/officeDocument/2006/relationships/oleObject" Target="../embeddings/oleObject248.bin"/><Relationship Id="rId5" Type="http://schemas.openxmlformats.org/officeDocument/2006/relationships/oleObject" Target="../embeddings/oleObject247.bin"/><Relationship Id="rId4" Type="http://schemas.openxmlformats.org/officeDocument/2006/relationships/oleObject" Target="../embeddings/oleObject246.bin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1.v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2.vml"/><Relationship Id="rId6" Type="http://schemas.openxmlformats.org/officeDocument/2006/relationships/oleObject" Target="../embeddings/oleObject254.bin"/><Relationship Id="rId5" Type="http://schemas.openxmlformats.org/officeDocument/2006/relationships/oleObject" Target="../embeddings/oleObject253.bin"/><Relationship Id="rId4" Type="http://schemas.openxmlformats.org/officeDocument/2006/relationships/oleObject" Target="../embeddings/oleObject252.bin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3.vml"/><Relationship Id="rId5" Type="http://schemas.openxmlformats.org/officeDocument/2006/relationships/oleObject" Target="../embeddings/oleObject257.bin"/><Relationship Id="rId4" Type="http://schemas.openxmlformats.org/officeDocument/2006/relationships/oleObject" Target="../embeddings/oleObject256.bin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4.vml"/><Relationship Id="rId6" Type="http://schemas.openxmlformats.org/officeDocument/2006/relationships/oleObject" Target="../embeddings/oleObject261.bin"/><Relationship Id="rId5" Type="http://schemas.openxmlformats.org/officeDocument/2006/relationships/oleObject" Target="../embeddings/oleObject260.bin"/><Relationship Id="rId4" Type="http://schemas.openxmlformats.org/officeDocument/2006/relationships/oleObject" Target="../embeddings/oleObject259.bin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5.vml"/><Relationship Id="rId5" Type="http://schemas.openxmlformats.org/officeDocument/2006/relationships/oleObject" Target="../embeddings/oleObject264.bin"/><Relationship Id="rId4" Type="http://schemas.openxmlformats.org/officeDocument/2006/relationships/oleObject" Target="../embeddings/oleObject263.bin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6.v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7.vml"/><Relationship Id="rId4" Type="http://schemas.openxmlformats.org/officeDocument/2006/relationships/oleObject" Target="../embeddings/oleObject26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6.bin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8.v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9.vml"/><Relationship Id="rId6" Type="http://schemas.openxmlformats.org/officeDocument/2006/relationships/oleObject" Target="../embeddings/oleObject272.bin"/><Relationship Id="rId5" Type="http://schemas.openxmlformats.org/officeDocument/2006/relationships/oleObject" Target="../embeddings/oleObject271.bin"/><Relationship Id="rId4" Type="http://schemas.openxmlformats.org/officeDocument/2006/relationships/oleObject" Target="../embeddings/oleObject270.bin"/></Relationships>
</file>

<file path=ppt/slides/_rels/slide7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8.bin"/><Relationship Id="rId3" Type="http://schemas.openxmlformats.org/officeDocument/2006/relationships/oleObject" Target="../embeddings/oleObject273.bin"/><Relationship Id="rId7" Type="http://schemas.openxmlformats.org/officeDocument/2006/relationships/oleObject" Target="../embeddings/oleObject27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0.vml"/><Relationship Id="rId6" Type="http://schemas.openxmlformats.org/officeDocument/2006/relationships/oleObject" Target="../embeddings/oleObject276.bin"/><Relationship Id="rId5" Type="http://schemas.openxmlformats.org/officeDocument/2006/relationships/oleObject" Target="../embeddings/oleObject275.bin"/><Relationship Id="rId4" Type="http://schemas.openxmlformats.org/officeDocument/2006/relationships/oleObject" Target="../embeddings/oleObject274.bin"/></Relationships>
</file>

<file path=ppt/slides/_rels/slide7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4.bin"/><Relationship Id="rId3" Type="http://schemas.openxmlformats.org/officeDocument/2006/relationships/oleObject" Target="../embeddings/oleObject279.bin"/><Relationship Id="rId7" Type="http://schemas.openxmlformats.org/officeDocument/2006/relationships/oleObject" Target="../embeddings/oleObject28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1.vml"/><Relationship Id="rId6" Type="http://schemas.openxmlformats.org/officeDocument/2006/relationships/oleObject" Target="../embeddings/oleObject282.bin"/><Relationship Id="rId5" Type="http://schemas.openxmlformats.org/officeDocument/2006/relationships/oleObject" Target="../embeddings/oleObject281.bin"/><Relationship Id="rId10" Type="http://schemas.openxmlformats.org/officeDocument/2006/relationships/oleObject" Target="../embeddings/oleObject286.bin"/><Relationship Id="rId4" Type="http://schemas.openxmlformats.org/officeDocument/2006/relationships/oleObject" Target="../embeddings/oleObject280.bin"/><Relationship Id="rId9" Type="http://schemas.openxmlformats.org/officeDocument/2006/relationships/oleObject" Target="../embeddings/oleObject285.bin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7.bin"/><Relationship Id="rId7" Type="http://schemas.openxmlformats.org/officeDocument/2006/relationships/oleObject" Target="../embeddings/oleObject29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2.vml"/><Relationship Id="rId6" Type="http://schemas.openxmlformats.org/officeDocument/2006/relationships/oleObject" Target="../embeddings/oleObject290.bin"/><Relationship Id="rId5" Type="http://schemas.openxmlformats.org/officeDocument/2006/relationships/oleObject" Target="../embeddings/oleObject289.bin"/><Relationship Id="rId4" Type="http://schemas.openxmlformats.org/officeDocument/2006/relationships/oleObject" Target="../embeddings/oleObject288.bin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3.vml"/><Relationship Id="rId4" Type="http://schemas.openxmlformats.org/officeDocument/2006/relationships/oleObject" Target="../embeddings/oleObject293.bin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4.vml"/><Relationship Id="rId4" Type="http://schemas.openxmlformats.org/officeDocument/2006/relationships/oleObject" Target="../embeddings/oleObject295.bin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5.vml"/><Relationship Id="rId4" Type="http://schemas.openxmlformats.org/officeDocument/2006/relationships/oleObject" Target="../embeddings/oleObject297.bin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6.v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7.vml"/><Relationship Id="rId5" Type="http://schemas.openxmlformats.org/officeDocument/2006/relationships/oleObject" Target="../embeddings/oleObject301.bin"/><Relationship Id="rId4" Type="http://schemas.openxmlformats.org/officeDocument/2006/relationships/oleObject" Target="../embeddings/oleObject300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8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7.bin"/><Relationship Id="rId3" Type="http://schemas.openxmlformats.org/officeDocument/2006/relationships/oleObject" Target="../embeddings/oleObject302.bin"/><Relationship Id="rId7" Type="http://schemas.openxmlformats.org/officeDocument/2006/relationships/oleObject" Target="../embeddings/oleObject30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8.vml"/><Relationship Id="rId6" Type="http://schemas.openxmlformats.org/officeDocument/2006/relationships/oleObject" Target="../embeddings/oleObject305.bin"/><Relationship Id="rId5" Type="http://schemas.openxmlformats.org/officeDocument/2006/relationships/oleObject" Target="../embeddings/oleObject304.bin"/><Relationship Id="rId10" Type="http://schemas.openxmlformats.org/officeDocument/2006/relationships/oleObject" Target="../embeddings/oleObject309.bin"/><Relationship Id="rId4" Type="http://schemas.openxmlformats.org/officeDocument/2006/relationships/oleObject" Target="../embeddings/oleObject303.bin"/><Relationship Id="rId9" Type="http://schemas.openxmlformats.org/officeDocument/2006/relationships/oleObject" Target="../embeddings/oleObject308.bin"/></Relationships>
</file>

<file path=ppt/slides/_rels/slide8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5.bin"/><Relationship Id="rId3" Type="http://schemas.openxmlformats.org/officeDocument/2006/relationships/oleObject" Target="../embeddings/oleObject310.bin"/><Relationship Id="rId7" Type="http://schemas.openxmlformats.org/officeDocument/2006/relationships/oleObject" Target="../embeddings/oleObject3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9.vml"/><Relationship Id="rId6" Type="http://schemas.openxmlformats.org/officeDocument/2006/relationships/oleObject" Target="../embeddings/oleObject313.bin"/><Relationship Id="rId5" Type="http://schemas.openxmlformats.org/officeDocument/2006/relationships/oleObject" Target="../embeddings/oleObject312.bin"/><Relationship Id="rId10" Type="http://schemas.openxmlformats.org/officeDocument/2006/relationships/oleObject" Target="../embeddings/oleObject317.bin"/><Relationship Id="rId4" Type="http://schemas.openxmlformats.org/officeDocument/2006/relationships/oleObject" Target="../embeddings/oleObject311.bin"/><Relationship Id="rId9" Type="http://schemas.openxmlformats.org/officeDocument/2006/relationships/oleObject" Target="../embeddings/oleObject316.bin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0.vml"/><Relationship Id="rId4" Type="http://schemas.openxmlformats.org/officeDocument/2006/relationships/oleObject" Target="../embeddings/oleObject319.bin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1.v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2.vml"/><Relationship Id="rId5" Type="http://schemas.openxmlformats.org/officeDocument/2006/relationships/oleObject" Target="../embeddings/oleObject323.bin"/><Relationship Id="rId4" Type="http://schemas.openxmlformats.org/officeDocument/2006/relationships/oleObject" Target="../embeddings/oleObject322.bin"/></Relationships>
</file>

<file path=ppt/slides/_rels/slide8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3.vml"/><Relationship Id="rId4" Type="http://schemas.openxmlformats.org/officeDocument/2006/relationships/oleObject" Target="../embeddings/oleObject325.bin"/></Relationships>
</file>

<file path=ppt/slides/_rels/slide8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1.bin"/><Relationship Id="rId3" Type="http://schemas.openxmlformats.org/officeDocument/2006/relationships/oleObject" Target="../embeddings/oleObject326.bin"/><Relationship Id="rId7" Type="http://schemas.openxmlformats.org/officeDocument/2006/relationships/oleObject" Target="../embeddings/oleObject33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4.vml"/><Relationship Id="rId6" Type="http://schemas.openxmlformats.org/officeDocument/2006/relationships/oleObject" Target="../embeddings/oleObject329.bin"/><Relationship Id="rId5" Type="http://schemas.openxmlformats.org/officeDocument/2006/relationships/oleObject" Target="../embeddings/oleObject328.bin"/><Relationship Id="rId4" Type="http://schemas.openxmlformats.org/officeDocument/2006/relationships/oleObject" Target="../embeddings/oleObject327.bin"/></Relationships>
</file>

<file path=ppt/slides/_rels/slide8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5.vml"/><Relationship Id="rId4" Type="http://schemas.openxmlformats.org/officeDocument/2006/relationships/oleObject" Target="../embeddings/oleObject333.bin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0BBF6D-B1A7-4AE4-812F-AF736F04277A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2.</a:t>
            </a:r>
            <a:r>
              <a:rPr lang="ja-JP" altLang="en-US" dirty="0" smtClean="0"/>
              <a:t>式計算のアルゴリズム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1171D5-0AB3-4719-9DD7-5222641FA4F8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35843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ユークリッドの互除法</a:t>
            </a:r>
          </a:p>
        </p:txBody>
      </p:sp>
      <p:sp>
        <p:nvSpPr>
          <p:cNvPr id="35844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z="2800" smtClean="0"/>
              <a:t>注意点</a:t>
            </a:r>
          </a:p>
          <a:p>
            <a:pPr lvl="1" eaLnBrk="1" hangingPunct="1"/>
            <a:r>
              <a:rPr lang="ja-JP" altLang="en-US" sz="2400" smtClean="0"/>
              <a:t>全ての整数を調べる必要はない。</a:t>
            </a:r>
          </a:p>
          <a:p>
            <a:pPr lvl="1" eaLnBrk="1" hangingPunct="1"/>
            <a:r>
              <a:rPr lang="ja-JP" altLang="en-US" sz="2400" smtClean="0"/>
              <a:t>整数における性質を利用（整数論）</a:t>
            </a:r>
          </a:p>
          <a:p>
            <a:pPr eaLnBrk="1" hangingPunct="1"/>
            <a:r>
              <a:rPr lang="ja-JP" altLang="en-US" sz="2800" smtClean="0"/>
              <a:t>アイディア</a:t>
            </a:r>
          </a:p>
          <a:p>
            <a:pPr lvl="1" eaLnBrk="1" hangingPunct="1"/>
            <a:r>
              <a:rPr lang="ja-JP" altLang="en-US" sz="2400" smtClean="0"/>
              <a:t>　余りに注意して、互いに除算を繰り返す。</a:t>
            </a:r>
          </a:p>
          <a:p>
            <a:pPr lvl="1" eaLnBrk="1" hangingPunct="1"/>
            <a:r>
              <a:rPr lang="ja-JP" altLang="en-US" sz="2400" smtClean="0"/>
              <a:t>　前回の小さい方の数と余りを、新たな２数に置き換えて繰り返す。　</a:t>
            </a:r>
          </a:p>
          <a:p>
            <a:pPr lvl="1" eaLnBrk="1" hangingPunct="1"/>
            <a:r>
              <a:rPr lang="ja-JP" altLang="en-US" sz="2400" smtClean="0"/>
              <a:t>割り切れた時の小さい数が、最大公約数。</a:t>
            </a:r>
          </a:p>
          <a:p>
            <a:pPr lvl="1" eaLnBrk="1" hangingPunct="1">
              <a:buFontTx/>
              <a:buNone/>
            </a:pPr>
            <a:r>
              <a:rPr lang="ja-JP" altLang="en-US" sz="2400" smtClean="0"/>
              <a:t>　　→繰り返し回数を大幅に削減できる。　　　　　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2E0DEF-CEF4-44DD-A7C3-1D14D6D43E15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6149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375602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 dirty="0"/>
              <a:t>アルゴリズム</a:t>
            </a:r>
            <a:r>
              <a:rPr lang="en-US" altLang="ja-JP" b="0" dirty="0" err="1"/>
              <a:t>euclid_gcd</a:t>
            </a:r>
            <a:r>
              <a:rPr lang="en-US" altLang="ja-JP" b="0" dirty="0"/>
              <a:t>(</a:t>
            </a:r>
            <a:r>
              <a:rPr lang="en-US" altLang="ja-JP" b="0" dirty="0" err="1"/>
              <a:t>a,b</a:t>
            </a:r>
            <a:r>
              <a:rPr lang="en-US" altLang="ja-JP" b="0" dirty="0"/>
              <a:t>)</a:t>
            </a:r>
          </a:p>
          <a:p>
            <a:r>
              <a:rPr lang="ja-JP" altLang="en-US" b="0" dirty="0"/>
              <a:t>入力：</a:t>
            </a:r>
            <a:r>
              <a:rPr lang="en-US" altLang="ja-JP" b="0" dirty="0" err="1"/>
              <a:t>a,b</a:t>
            </a:r>
            <a:r>
              <a:rPr lang="en-US" altLang="ja-JP" b="0" dirty="0"/>
              <a:t>(a&gt;b</a:t>
            </a:r>
            <a:r>
              <a:rPr lang="ja-JP" altLang="en-US" b="0" dirty="0"/>
              <a:t>とする。）</a:t>
            </a:r>
          </a:p>
          <a:p>
            <a:r>
              <a:rPr lang="ja-JP" altLang="en-US" b="0" dirty="0"/>
              <a:t>出力：</a:t>
            </a:r>
            <a:r>
              <a:rPr lang="en-US" altLang="ja-JP" b="0" dirty="0" err="1"/>
              <a:t>gcd</a:t>
            </a:r>
            <a:r>
              <a:rPr lang="en-US" altLang="ja-JP" b="0" dirty="0"/>
              <a:t>(</a:t>
            </a:r>
            <a:r>
              <a:rPr lang="en-US" altLang="ja-JP" b="0" dirty="0" err="1"/>
              <a:t>a,b</a:t>
            </a:r>
            <a:r>
              <a:rPr lang="en-US" altLang="ja-JP" b="0" dirty="0"/>
              <a:t>)</a:t>
            </a:r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6146" name="Equation" r:id="rId3" imgW="914400" imgH="198720" progId="Equation.DSMT4">
              <p:embed/>
            </p:oleObj>
          </a:graphicData>
        </a:graphic>
      </p:graphicFrame>
      <p:sp>
        <p:nvSpPr>
          <p:cNvPr id="6150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7772400" cy="4114800"/>
          </a:xfrm>
          <a:noFill/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big=a;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small=b;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r=big % small;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While(</a:t>
            </a:r>
            <a:r>
              <a:rPr lang="ja-JP" altLang="en-US" sz="2800" smtClean="0">
                <a:latin typeface="Lucida Console" pitchFamily="49" charset="0"/>
              </a:rPr>
              <a:t>割り切れない      </a:t>
            </a:r>
            <a:r>
              <a:rPr lang="en-US" altLang="ja-JP" sz="2800" smtClean="0">
                <a:latin typeface="Lucida Console" pitchFamily="49" charset="0"/>
              </a:rPr>
              <a:t>){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    big=small;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    small=r;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    r=big % small;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}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return small;</a:t>
            </a:r>
          </a:p>
        </p:txBody>
      </p:sp>
      <p:graphicFrame>
        <p:nvGraphicFramePr>
          <p:cNvPr id="6147" name="Object 8"/>
          <p:cNvGraphicFramePr>
            <a:graphicFrameLocks noChangeAspect="1"/>
          </p:cNvGraphicFramePr>
          <p:nvPr/>
        </p:nvGraphicFramePr>
        <p:xfrm>
          <a:off x="4419600" y="3276600"/>
          <a:ext cx="1143000" cy="635000"/>
        </p:xfrm>
        <a:graphic>
          <a:graphicData uri="http://schemas.openxmlformats.org/presentationml/2006/ole">
            <p:oleObj spid="_x0000_s6147" name="Equation" r:id="rId4" imgW="45720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FCEE04-0A94-43C4-808A-2D5CB6016BB9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7173" name="Oval 15"/>
          <p:cNvSpPr>
            <a:spLocks noChangeArrowheads="1"/>
          </p:cNvSpPr>
          <p:nvPr/>
        </p:nvSpPr>
        <p:spPr bwMode="auto">
          <a:xfrm>
            <a:off x="3886200" y="4648200"/>
            <a:ext cx="685800" cy="7620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7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ユークリッドの互除法の動作</a:t>
            </a:r>
          </a:p>
        </p:txBody>
      </p:sp>
      <p:graphicFrame>
        <p:nvGraphicFramePr>
          <p:cNvPr id="7170" name="Object 6"/>
          <p:cNvGraphicFramePr>
            <a:graphicFrameLocks noChangeAspect="1"/>
          </p:cNvGraphicFramePr>
          <p:nvPr/>
        </p:nvGraphicFramePr>
        <p:xfrm>
          <a:off x="1905000" y="1600200"/>
          <a:ext cx="2209800" cy="527050"/>
        </p:xfrm>
        <a:graphic>
          <a:graphicData uri="http://schemas.openxmlformats.org/presentationml/2006/ole">
            <p:oleObj spid="_x0000_s7170" name="Equation" r:id="rId3" imgW="850680" imgH="203040" progId="Equation.DSMT4">
              <p:embed/>
            </p:oleObj>
          </a:graphicData>
        </a:graphic>
      </p:graphicFrame>
      <p:sp>
        <p:nvSpPr>
          <p:cNvPr id="7175" name="Text Box 8"/>
          <p:cNvSpPr txBox="1">
            <a:spLocks noChangeArrowheads="1"/>
          </p:cNvSpPr>
          <p:nvPr/>
        </p:nvSpPr>
        <p:spPr bwMode="auto">
          <a:xfrm>
            <a:off x="4038600" y="1524000"/>
            <a:ext cx="3343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の最大公約数を求める。</a:t>
            </a:r>
          </a:p>
        </p:txBody>
      </p:sp>
      <p:graphicFrame>
        <p:nvGraphicFramePr>
          <p:cNvPr id="7171" name="Object 9"/>
          <p:cNvGraphicFramePr>
            <a:graphicFrameLocks noChangeAspect="1"/>
          </p:cNvGraphicFramePr>
          <p:nvPr/>
        </p:nvGraphicFramePr>
        <p:xfrm>
          <a:off x="2252663" y="2362200"/>
          <a:ext cx="3944937" cy="3065463"/>
        </p:xfrm>
        <a:graphic>
          <a:graphicData uri="http://schemas.openxmlformats.org/presentationml/2006/ole">
            <p:oleObj spid="_x0000_s7171" name="Equation" r:id="rId4" imgW="1143000" imgH="888840" progId="Equation.DSMT4">
              <p:embed/>
            </p:oleObj>
          </a:graphicData>
        </a:graphic>
      </p:graphicFrame>
      <p:sp>
        <p:nvSpPr>
          <p:cNvPr id="7176" name="Line 10"/>
          <p:cNvSpPr>
            <a:spLocks noChangeShapeType="1"/>
          </p:cNvSpPr>
          <p:nvPr/>
        </p:nvSpPr>
        <p:spPr bwMode="auto">
          <a:xfrm>
            <a:off x="6858000" y="24384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177" name="Text Box 11"/>
          <p:cNvSpPr txBox="1">
            <a:spLocks noChangeArrowheads="1"/>
          </p:cNvSpPr>
          <p:nvPr/>
        </p:nvSpPr>
        <p:spPr bwMode="auto">
          <a:xfrm>
            <a:off x="7620000" y="2438400"/>
            <a:ext cx="549275" cy="189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ja-JP" altLang="en-US" b="0"/>
              <a:t>繰り返し回数</a:t>
            </a:r>
          </a:p>
        </p:txBody>
      </p:sp>
      <p:sp>
        <p:nvSpPr>
          <p:cNvPr id="7178" name="Line 12"/>
          <p:cNvSpPr>
            <a:spLocks noChangeShapeType="1"/>
          </p:cNvSpPr>
          <p:nvPr/>
        </p:nvSpPr>
        <p:spPr bwMode="auto">
          <a:xfrm flipH="1">
            <a:off x="2971800" y="2819400"/>
            <a:ext cx="1219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179" name="Rectangle 13"/>
          <p:cNvSpPr>
            <a:spLocks noChangeArrowheads="1"/>
          </p:cNvSpPr>
          <p:nvPr/>
        </p:nvSpPr>
        <p:spPr bwMode="auto">
          <a:xfrm>
            <a:off x="5334000" y="2209800"/>
            <a:ext cx="838200" cy="3200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180" name="Text Box 14"/>
          <p:cNvSpPr txBox="1">
            <a:spLocks noChangeArrowheads="1"/>
          </p:cNvSpPr>
          <p:nvPr/>
        </p:nvSpPr>
        <p:spPr bwMode="auto">
          <a:xfrm>
            <a:off x="5029200" y="5638800"/>
            <a:ext cx="16303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余りの系列</a:t>
            </a:r>
          </a:p>
          <a:p>
            <a:r>
              <a:rPr lang="ja-JP" altLang="en-US" b="0"/>
              <a:t>が重要</a:t>
            </a:r>
          </a:p>
        </p:txBody>
      </p:sp>
      <p:sp>
        <p:nvSpPr>
          <p:cNvPr id="7181" name="Line 16"/>
          <p:cNvSpPr>
            <a:spLocks noChangeShapeType="1"/>
          </p:cNvSpPr>
          <p:nvPr/>
        </p:nvSpPr>
        <p:spPr bwMode="auto">
          <a:xfrm flipH="1">
            <a:off x="4648200" y="2819400"/>
            <a:ext cx="1066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182" name="Line 17"/>
          <p:cNvSpPr>
            <a:spLocks noChangeShapeType="1"/>
          </p:cNvSpPr>
          <p:nvPr/>
        </p:nvSpPr>
        <p:spPr bwMode="auto">
          <a:xfrm flipH="1">
            <a:off x="2971800" y="3657600"/>
            <a:ext cx="1219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183" name="Line 18"/>
          <p:cNvSpPr>
            <a:spLocks noChangeShapeType="1"/>
          </p:cNvSpPr>
          <p:nvPr/>
        </p:nvSpPr>
        <p:spPr bwMode="auto">
          <a:xfrm flipH="1">
            <a:off x="4495800" y="3657600"/>
            <a:ext cx="1066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184" name="Line 19"/>
          <p:cNvSpPr>
            <a:spLocks noChangeShapeType="1"/>
          </p:cNvSpPr>
          <p:nvPr/>
        </p:nvSpPr>
        <p:spPr bwMode="auto">
          <a:xfrm flipH="1">
            <a:off x="2895600" y="4419600"/>
            <a:ext cx="1371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185" name="Line 20"/>
          <p:cNvSpPr>
            <a:spLocks noChangeShapeType="1"/>
          </p:cNvSpPr>
          <p:nvPr/>
        </p:nvSpPr>
        <p:spPr bwMode="auto">
          <a:xfrm flipH="1">
            <a:off x="4419600" y="4419600"/>
            <a:ext cx="990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7186" name="AutoShape 21"/>
          <p:cNvSpPr>
            <a:spLocks noChangeArrowheads="1"/>
          </p:cNvSpPr>
          <p:nvPr/>
        </p:nvSpPr>
        <p:spPr bwMode="auto">
          <a:xfrm>
            <a:off x="838200" y="5562600"/>
            <a:ext cx="2971800" cy="914400"/>
          </a:xfrm>
          <a:prstGeom prst="wedgeRoundRectCallout">
            <a:avLst>
              <a:gd name="adj1" fmla="val 53685"/>
              <a:gd name="adj2" fmla="val -7656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7187" name="Text Box 22"/>
          <p:cNvSpPr txBox="1">
            <a:spLocks noChangeArrowheads="1"/>
          </p:cNvSpPr>
          <p:nvPr/>
        </p:nvSpPr>
        <p:spPr bwMode="auto">
          <a:xfrm>
            <a:off x="1127125" y="5659438"/>
            <a:ext cx="26225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割り切れたときの</a:t>
            </a:r>
          </a:p>
          <a:p>
            <a:r>
              <a:rPr lang="ja-JP" altLang="en-US" b="0"/>
              <a:t>除数が最大公約数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BBDD67-7667-4853-9A6D-3782563B9810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7772400" cy="1143000"/>
          </a:xfrm>
        </p:spPr>
        <p:txBody>
          <a:bodyPr/>
          <a:lstStyle/>
          <a:p>
            <a:pPr algn="l" eaLnBrk="1" hangingPunct="1"/>
            <a:r>
              <a:rPr lang="ja-JP" altLang="en-US" smtClean="0"/>
              <a:t>練習</a:t>
            </a:r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/>
        </p:nvGraphicFramePr>
        <p:xfrm>
          <a:off x="500034" y="1857364"/>
          <a:ext cx="3068638" cy="671512"/>
        </p:xfrm>
        <a:graphic>
          <a:graphicData uri="http://schemas.openxmlformats.org/presentationml/2006/ole">
            <p:oleObj spid="_x0000_s99330" name="Equation" r:id="rId3" imgW="927000" imgH="203040" progId="Equation.DSMT4">
              <p:embed/>
            </p:oleObj>
          </a:graphicData>
        </a:graphic>
      </p:graphicFrame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500034" y="2500306"/>
            <a:ext cx="747238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0" dirty="0"/>
              <a:t>に対して</a:t>
            </a:r>
            <a:r>
              <a:rPr lang="ja-JP" altLang="en-US" b="0" dirty="0" smtClean="0"/>
              <a:t>、</a:t>
            </a:r>
            <a:r>
              <a:rPr lang="en-US" altLang="ja-JP" b="0" dirty="0" smtClean="0"/>
              <a:t> </a:t>
            </a:r>
            <a:r>
              <a:rPr lang="ja-JP" altLang="en-US" b="0" dirty="0" smtClean="0"/>
              <a:t>ユークリッドの互除法</a:t>
            </a:r>
            <a:r>
              <a:rPr lang="en-US" altLang="ja-JP" b="0" dirty="0" err="1" smtClean="0"/>
              <a:t>euclid_gcd</a:t>
            </a:r>
            <a:r>
              <a:rPr lang="en-US" altLang="ja-JP" b="0" dirty="0" smtClean="0"/>
              <a:t>(</a:t>
            </a:r>
            <a:r>
              <a:rPr lang="en-US" altLang="ja-JP" b="0" dirty="0" err="1" smtClean="0"/>
              <a:t>a,b</a:t>
            </a:r>
            <a:r>
              <a:rPr lang="en-US" altLang="ja-JP" b="0" dirty="0" smtClean="0"/>
              <a:t>)</a:t>
            </a:r>
            <a:r>
              <a:rPr lang="ja-JP" altLang="en-US" b="0" dirty="0" smtClean="0"/>
              <a:t>を動作させ、最大公約数を求めよ。</a:t>
            </a:r>
            <a:endParaRPr lang="ja-JP" altLang="en-US" b="0" dirty="0"/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/>
        </p:nvGraphicFramePr>
        <p:xfrm>
          <a:off x="714348" y="4214818"/>
          <a:ext cx="3068638" cy="671512"/>
        </p:xfrm>
        <a:graphic>
          <a:graphicData uri="http://schemas.openxmlformats.org/presentationml/2006/ole">
            <p:oleObj spid="_x0000_s99331" name="Equation" r:id="rId4" imgW="927000" imgH="203040" progId="Equation.DSMT4">
              <p:embed/>
            </p:oleObj>
          </a:graphicData>
        </a:graphic>
      </p:graphicFrame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714348" y="4857760"/>
            <a:ext cx="747238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0" dirty="0"/>
              <a:t>に対して</a:t>
            </a:r>
            <a:r>
              <a:rPr lang="ja-JP" altLang="en-US" b="0" dirty="0" smtClean="0"/>
              <a:t>、</a:t>
            </a:r>
            <a:r>
              <a:rPr lang="en-US" altLang="ja-JP" b="0" dirty="0" smtClean="0"/>
              <a:t> </a:t>
            </a:r>
            <a:r>
              <a:rPr lang="ja-JP" altLang="en-US" b="0" dirty="0" smtClean="0"/>
              <a:t>素朴なアルゴリズム</a:t>
            </a:r>
            <a:r>
              <a:rPr lang="en-US" altLang="ja-JP" b="0" dirty="0" err="1" smtClean="0"/>
              <a:t>naïve_gcd</a:t>
            </a:r>
            <a:r>
              <a:rPr lang="en-US" altLang="ja-JP" b="0" dirty="0" smtClean="0"/>
              <a:t>(</a:t>
            </a:r>
            <a:r>
              <a:rPr lang="en-US" altLang="ja-JP" b="0" dirty="0" err="1" smtClean="0"/>
              <a:t>a,b</a:t>
            </a:r>
            <a:r>
              <a:rPr lang="en-US" altLang="ja-JP" b="0" dirty="0" smtClean="0"/>
              <a:t>)</a:t>
            </a:r>
            <a:r>
              <a:rPr lang="ja-JP" altLang="en-US" b="0" dirty="0" smtClean="0"/>
              <a:t>を動作させ、最大公約数を求めよ。</a:t>
            </a:r>
            <a:endParaRPr lang="ja-JP" altLang="en-US" b="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57158" y="1285860"/>
            <a:ext cx="6014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１．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00034" y="3857628"/>
            <a:ext cx="543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2</a:t>
            </a:r>
            <a:r>
              <a:rPr kumimoji="1" lang="ja-JP" altLang="en-US" dirty="0" err="1" smtClean="0"/>
              <a:t>．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16AEEC-0763-4B9D-B50D-DBDCCBF811AC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pPr algn="l" eaLnBrk="1" hangingPunct="1"/>
            <a:r>
              <a:rPr lang="ja-JP" altLang="en-US" smtClean="0"/>
              <a:t>ユークリッド互除法の正当性</a:t>
            </a:r>
          </a:p>
        </p:txBody>
      </p:sp>
      <p:sp>
        <p:nvSpPr>
          <p:cNvPr id="36868" name="AutoShape 3"/>
          <p:cNvSpPr>
            <a:spLocks noChangeArrowheads="1"/>
          </p:cNvSpPr>
          <p:nvPr/>
        </p:nvSpPr>
        <p:spPr bwMode="auto">
          <a:xfrm>
            <a:off x="762000" y="2057400"/>
            <a:ext cx="7315200" cy="2157418"/>
          </a:xfrm>
          <a:prstGeom prst="roundRect">
            <a:avLst>
              <a:gd name="adj" fmla="val 16667"/>
            </a:avLst>
          </a:prstGeom>
          <a:noFill/>
          <a:ln w="5715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6869" name="Text Box 4"/>
          <p:cNvSpPr txBox="1">
            <a:spLocks noChangeArrowheads="1"/>
          </p:cNvSpPr>
          <p:nvPr/>
        </p:nvSpPr>
        <p:spPr bwMode="auto">
          <a:xfrm>
            <a:off x="1285852" y="1857364"/>
            <a:ext cx="4445448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 dirty="0">
                <a:solidFill>
                  <a:srgbClr val="008000"/>
                </a:solidFill>
              </a:rPr>
              <a:t>命題Ｅ１（</a:t>
            </a:r>
            <a:r>
              <a:rPr lang="ja-JP" altLang="en-US" b="0" dirty="0" smtClean="0">
                <a:solidFill>
                  <a:srgbClr val="008000"/>
                </a:solidFill>
              </a:rPr>
              <a:t>割り算における関係式）</a:t>
            </a:r>
            <a:endParaRPr lang="ja-JP" altLang="en-US" b="0" dirty="0">
              <a:solidFill>
                <a:srgbClr val="008000"/>
              </a:solidFill>
            </a:endParaRPr>
          </a:p>
        </p:txBody>
      </p:sp>
      <p:sp>
        <p:nvSpPr>
          <p:cNvPr id="36870" name="Text Box 13"/>
          <p:cNvSpPr txBox="1">
            <a:spLocks noChangeArrowheads="1"/>
          </p:cNvSpPr>
          <p:nvPr/>
        </p:nvSpPr>
        <p:spPr bwMode="auto">
          <a:xfrm>
            <a:off x="1071538" y="2285992"/>
            <a:ext cx="692948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0" dirty="0"/>
              <a:t>２つの</a:t>
            </a:r>
            <a:r>
              <a:rPr lang="ja-JP" altLang="en-US" b="0" dirty="0" smtClean="0"/>
              <a:t>自然数　　　　　　　　　　　　　　　に</a:t>
            </a:r>
            <a:r>
              <a:rPr lang="ja-JP" altLang="en-US" b="0" dirty="0"/>
              <a:t>対して、</a:t>
            </a:r>
          </a:p>
          <a:p>
            <a:r>
              <a:rPr lang="ja-JP" altLang="en-US" b="0" dirty="0"/>
              <a:t>２つ</a:t>
            </a:r>
            <a:r>
              <a:rPr lang="ja-JP" altLang="en-US" b="0" dirty="0" smtClean="0"/>
              <a:t>の非負整数　　　　　　　を</a:t>
            </a:r>
            <a:r>
              <a:rPr lang="ja-JP" altLang="en-US" b="0" dirty="0"/>
              <a:t>用いて、</a:t>
            </a:r>
          </a:p>
          <a:p>
            <a:r>
              <a:rPr lang="ja-JP" altLang="en-US" b="0" dirty="0"/>
              <a:t>		</a:t>
            </a:r>
          </a:p>
          <a:p>
            <a:r>
              <a:rPr lang="ja-JP" altLang="en-US" b="0" dirty="0"/>
              <a:t>と表せる。</a:t>
            </a:r>
          </a:p>
        </p:txBody>
      </p:sp>
      <p:sp>
        <p:nvSpPr>
          <p:cNvPr id="36871" name="Text Box 14"/>
          <p:cNvSpPr txBox="1">
            <a:spLocks noChangeArrowheads="1"/>
          </p:cNvSpPr>
          <p:nvPr/>
        </p:nvSpPr>
        <p:spPr bwMode="auto">
          <a:xfrm>
            <a:off x="822325" y="1087438"/>
            <a:ext cx="72120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 dirty="0"/>
              <a:t>整数論の初歩を用いる。ここでは、必要なものの証明を</a:t>
            </a:r>
          </a:p>
          <a:p>
            <a:r>
              <a:rPr lang="ja-JP" altLang="en-US" b="0" dirty="0"/>
              <a:t>与える。</a:t>
            </a:r>
          </a:p>
        </p:txBody>
      </p:sp>
      <p:graphicFrame>
        <p:nvGraphicFramePr>
          <p:cNvPr id="54273" name="Object 1"/>
          <p:cNvGraphicFramePr>
            <a:graphicFrameLocks noChangeAspect="1"/>
          </p:cNvGraphicFramePr>
          <p:nvPr/>
        </p:nvGraphicFramePr>
        <p:xfrm>
          <a:off x="2928926" y="2214554"/>
          <a:ext cx="2928958" cy="622507"/>
        </p:xfrm>
        <a:graphic>
          <a:graphicData uri="http://schemas.openxmlformats.org/presentationml/2006/ole">
            <p:oleObj spid="_x0000_s54273" name="Equation" r:id="rId3" imgW="1193760" imgH="253800" progId="Equation.DSMT4">
              <p:embed/>
            </p:oleObj>
          </a:graphicData>
        </a:graphic>
      </p:graphicFrame>
      <p:graphicFrame>
        <p:nvGraphicFramePr>
          <p:cNvPr id="54275" name="Object 3"/>
          <p:cNvGraphicFramePr>
            <a:graphicFrameLocks noChangeAspect="1"/>
          </p:cNvGraphicFramePr>
          <p:nvPr/>
        </p:nvGraphicFramePr>
        <p:xfrm>
          <a:off x="3214678" y="2571744"/>
          <a:ext cx="1371600" cy="558800"/>
        </p:xfrm>
        <a:graphic>
          <a:graphicData uri="http://schemas.openxmlformats.org/presentationml/2006/ole">
            <p:oleObj spid="_x0000_s54275" name="Equation" r:id="rId4" imgW="558720" imgH="228600" progId="Equation.DSMT4">
              <p:embed/>
            </p:oleObj>
          </a:graphicData>
        </a:graphic>
      </p:graphicFrame>
      <p:graphicFrame>
        <p:nvGraphicFramePr>
          <p:cNvPr id="54276" name="Object 4"/>
          <p:cNvGraphicFramePr>
            <a:graphicFrameLocks noChangeAspect="1"/>
          </p:cNvGraphicFramePr>
          <p:nvPr/>
        </p:nvGraphicFramePr>
        <p:xfrm>
          <a:off x="2130425" y="3000375"/>
          <a:ext cx="3863975" cy="622300"/>
        </p:xfrm>
        <a:graphic>
          <a:graphicData uri="http://schemas.openxmlformats.org/presentationml/2006/ole">
            <p:oleObj spid="_x0000_s54276" name="Equation" r:id="rId5" imgW="1574640" imgH="253800" progId="Equation.DSMT4">
              <p:embed/>
            </p:oleObj>
          </a:graphicData>
        </a:graphic>
      </p:graphicFrame>
      <p:sp>
        <p:nvSpPr>
          <p:cNvPr id="13" name="AutoShape 11"/>
          <p:cNvSpPr>
            <a:spLocks noChangeArrowheads="1"/>
          </p:cNvSpPr>
          <p:nvPr/>
        </p:nvSpPr>
        <p:spPr bwMode="auto">
          <a:xfrm>
            <a:off x="1571604" y="4357694"/>
            <a:ext cx="3214710" cy="1500198"/>
          </a:xfrm>
          <a:prstGeom prst="wedgeRoundRectCallout">
            <a:avLst>
              <a:gd name="adj1" fmla="val -1006"/>
              <a:gd name="adj2" fmla="val -104355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1643042" y="4500570"/>
            <a:ext cx="314327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0" dirty="0" smtClean="0"/>
              <a:t>　　を商</a:t>
            </a:r>
            <a:r>
              <a:rPr lang="en-US" altLang="ja-JP" b="0" dirty="0" smtClean="0"/>
              <a:t>(quotient)</a:t>
            </a:r>
            <a:r>
              <a:rPr lang="ja-JP" altLang="en-US" b="0" dirty="0" smtClean="0"/>
              <a:t>　　　　　　　　</a:t>
            </a:r>
            <a:endParaRPr lang="en-US" altLang="ja-JP" b="0" dirty="0" smtClean="0"/>
          </a:p>
          <a:p>
            <a:r>
              <a:rPr lang="ja-JP" altLang="en-US" b="0" dirty="0" smtClean="0"/>
              <a:t> </a:t>
            </a:r>
            <a:r>
              <a:rPr lang="ja-JP" altLang="en-US" b="0" dirty="0"/>
              <a:t>　</a:t>
            </a:r>
            <a:r>
              <a:rPr lang="ja-JP" altLang="en-US" b="0" dirty="0" smtClean="0"/>
              <a:t>を余り</a:t>
            </a:r>
            <a:r>
              <a:rPr lang="en-US" altLang="ja-JP" b="0" dirty="0" smtClean="0"/>
              <a:t>(remainder)</a:t>
            </a:r>
          </a:p>
          <a:p>
            <a:r>
              <a:rPr lang="ja-JP" altLang="en-US" b="0" dirty="0" smtClean="0"/>
              <a:t>だと考える</a:t>
            </a:r>
            <a:r>
              <a:rPr lang="ja-JP" altLang="en-US" b="0" dirty="0"/>
              <a:t>。</a:t>
            </a:r>
          </a:p>
        </p:txBody>
      </p:sp>
      <p:sp>
        <p:nvSpPr>
          <p:cNvPr id="15" name="AutoShape 11"/>
          <p:cNvSpPr>
            <a:spLocks noChangeArrowheads="1"/>
          </p:cNvSpPr>
          <p:nvPr/>
        </p:nvSpPr>
        <p:spPr bwMode="auto">
          <a:xfrm>
            <a:off x="6324600" y="2786058"/>
            <a:ext cx="2819400" cy="1004886"/>
          </a:xfrm>
          <a:prstGeom prst="wedgeRoundRectCallout">
            <a:avLst>
              <a:gd name="adj1" fmla="val -65523"/>
              <a:gd name="adj2" fmla="val -30171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graphicFrame>
        <p:nvGraphicFramePr>
          <p:cNvPr id="54274" name="Object 2"/>
          <p:cNvGraphicFramePr>
            <a:graphicFrameLocks noChangeAspect="1"/>
          </p:cNvGraphicFramePr>
          <p:nvPr/>
        </p:nvGraphicFramePr>
        <p:xfrm>
          <a:off x="6713538" y="2928934"/>
          <a:ext cx="2430462" cy="622300"/>
        </p:xfrm>
        <a:graphic>
          <a:graphicData uri="http://schemas.openxmlformats.org/presentationml/2006/ole">
            <p:oleObj spid="_x0000_s54274" name="Equation" r:id="rId6" imgW="990360" imgH="253800" progId="Equation.DSMT4">
              <p:embed/>
            </p:oleObj>
          </a:graphicData>
        </a:graphic>
      </p:graphicFrame>
      <p:graphicFrame>
        <p:nvGraphicFramePr>
          <p:cNvPr id="54277" name="Object 5"/>
          <p:cNvGraphicFramePr>
            <a:graphicFrameLocks noChangeAspect="1"/>
          </p:cNvGraphicFramePr>
          <p:nvPr/>
        </p:nvGraphicFramePr>
        <p:xfrm>
          <a:off x="1714480" y="4500570"/>
          <a:ext cx="311150" cy="404812"/>
        </p:xfrm>
        <a:graphic>
          <a:graphicData uri="http://schemas.openxmlformats.org/presentationml/2006/ole">
            <p:oleObj spid="_x0000_s54277" name="Equation" r:id="rId7" imgW="126720" imgH="164880" progId="Equation.DSMT4">
              <p:embed/>
            </p:oleObj>
          </a:graphicData>
        </a:graphic>
      </p:graphicFrame>
      <p:graphicFrame>
        <p:nvGraphicFramePr>
          <p:cNvPr id="54279" name="Object 7"/>
          <p:cNvGraphicFramePr>
            <a:graphicFrameLocks noChangeAspect="1"/>
          </p:cNvGraphicFramePr>
          <p:nvPr/>
        </p:nvGraphicFramePr>
        <p:xfrm>
          <a:off x="1714480" y="4857760"/>
          <a:ext cx="279400" cy="311150"/>
        </p:xfrm>
        <a:graphic>
          <a:graphicData uri="http://schemas.openxmlformats.org/presentationml/2006/ole">
            <p:oleObj spid="_x0000_s54279" name="Equation" r:id="rId8" imgW="114120" imgH="126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EA3544-EA38-4911-A8BC-177AE28D5FB3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37891" name="Text Box 7"/>
          <p:cNvSpPr txBox="1">
            <a:spLocks noChangeArrowheads="1"/>
          </p:cNvSpPr>
          <p:nvPr/>
        </p:nvSpPr>
        <p:spPr bwMode="auto">
          <a:xfrm>
            <a:off x="4500562" y="2285992"/>
            <a:ext cx="37449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 dirty="0"/>
              <a:t>場合２</a:t>
            </a:r>
            <a:r>
              <a:rPr lang="en-US" altLang="ja-JP" b="0" dirty="0" smtClean="0"/>
              <a:t>:</a:t>
            </a:r>
            <a:r>
              <a:rPr lang="ja-JP" altLang="en-US" b="0" dirty="0" smtClean="0"/>
              <a:t>　　　　　　　　　の</a:t>
            </a:r>
            <a:r>
              <a:rPr lang="ja-JP" altLang="en-US" b="0" dirty="0"/>
              <a:t>とき</a:t>
            </a:r>
          </a:p>
        </p:txBody>
      </p:sp>
      <p:sp>
        <p:nvSpPr>
          <p:cNvPr id="37892" name="Text Box 2"/>
          <p:cNvSpPr txBox="1">
            <a:spLocks noChangeArrowheads="1"/>
          </p:cNvSpPr>
          <p:nvPr/>
        </p:nvSpPr>
        <p:spPr bwMode="auto">
          <a:xfrm>
            <a:off x="304800" y="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証明</a:t>
            </a:r>
          </a:p>
        </p:txBody>
      </p:sp>
      <p:sp>
        <p:nvSpPr>
          <p:cNvPr id="37893" name="Text Box 3"/>
          <p:cNvSpPr txBox="1">
            <a:spLocks noChangeArrowheads="1"/>
          </p:cNvSpPr>
          <p:nvPr/>
        </p:nvSpPr>
        <p:spPr bwMode="auto">
          <a:xfrm>
            <a:off x="1295400" y="228600"/>
            <a:ext cx="60692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 dirty="0"/>
              <a:t>　</a:t>
            </a:r>
            <a:r>
              <a:rPr lang="ja-JP" altLang="en-US" b="0" dirty="0" smtClean="0"/>
              <a:t>を</a:t>
            </a:r>
            <a:r>
              <a:rPr lang="ja-JP" altLang="en-US" b="0" dirty="0"/>
              <a:t>固定し</a:t>
            </a:r>
            <a:r>
              <a:rPr lang="ja-JP" altLang="en-US" b="0" dirty="0" smtClean="0"/>
              <a:t>、</a:t>
            </a:r>
            <a:r>
              <a:rPr lang="ja-JP" altLang="en-US" b="0" dirty="0"/>
              <a:t>　</a:t>
            </a:r>
            <a:r>
              <a:rPr lang="ja-JP" altLang="en-US" b="0" dirty="0" smtClean="0"/>
              <a:t>　　に</a:t>
            </a:r>
            <a:r>
              <a:rPr lang="ja-JP" altLang="en-US" b="0" dirty="0"/>
              <a:t>関する帰納法で証明する。</a:t>
            </a:r>
          </a:p>
        </p:txBody>
      </p:sp>
      <p:sp>
        <p:nvSpPr>
          <p:cNvPr id="37894" name="Text Box 4"/>
          <p:cNvSpPr txBox="1">
            <a:spLocks noChangeArrowheads="1"/>
          </p:cNvSpPr>
          <p:nvPr/>
        </p:nvSpPr>
        <p:spPr bwMode="auto">
          <a:xfrm>
            <a:off x="441325" y="1011238"/>
            <a:ext cx="201369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 dirty="0"/>
              <a:t>基礎：</a:t>
            </a:r>
          </a:p>
          <a:p>
            <a:r>
              <a:rPr lang="ja-JP" altLang="en-US" b="0" dirty="0" smtClean="0"/>
              <a:t>　　　　の</a:t>
            </a:r>
            <a:r>
              <a:rPr lang="ja-JP" altLang="en-US" b="0" dirty="0"/>
              <a:t>とき。</a:t>
            </a:r>
          </a:p>
        </p:txBody>
      </p:sp>
      <p:sp>
        <p:nvSpPr>
          <p:cNvPr id="37897" name="Text Box 8"/>
          <p:cNvSpPr txBox="1">
            <a:spLocks noChangeArrowheads="1"/>
          </p:cNvSpPr>
          <p:nvPr/>
        </p:nvSpPr>
        <p:spPr bwMode="auto">
          <a:xfrm>
            <a:off x="214283" y="1928802"/>
            <a:ext cx="385765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0" dirty="0"/>
              <a:t>さらに、２つの場合に分ける。</a:t>
            </a:r>
          </a:p>
          <a:p>
            <a:r>
              <a:rPr lang="ja-JP" altLang="en-US" b="0" dirty="0"/>
              <a:t>場合１</a:t>
            </a:r>
            <a:r>
              <a:rPr lang="ja-JP" altLang="en-US" b="0" dirty="0" smtClean="0"/>
              <a:t>：　　　　　　　　の</a:t>
            </a:r>
            <a:r>
              <a:rPr lang="ja-JP" altLang="en-US" b="0" dirty="0"/>
              <a:t>とき。</a:t>
            </a:r>
          </a:p>
        </p:txBody>
      </p:sp>
      <p:sp>
        <p:nvSpPr>
          <p:cNvPr id="37898" name="Text Box 9"/>
          <p:cNvSpPr txBox="1">
            <a:spLocks noChangeArrowheads="1"/>
          </p:cNvSpPr>
          <p:nvPr/>
        </p:nvSpPr>
        <p:spPr bwMode="auto">
          <a:xfrm>
            <a:off x="285720" y="4429132"/>
            <a:ext cx="14382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 dirty="0"/>
              <a:t>このとき</a:t>
            </a:r>
            <a:r>
              <a:rPr lang="ja-JP" altLang="en-US" b="0" dirty="0" smtClean="0"/>
              <a:t>、</a:t>
            </a:r>
            <a:endParaRPr lang="ja-JP" altLang="en-US" b="0" dirty="0"/>
          </a:p>
        </p:txBody>
      </p:sp>
      <p:sp>
        <p:nvSpPr>
          <p:cNvPr id="37899" name="Text Box 10"/>
          <p:cNvSpPr txBox="1">
            <a:spLocks noChangeArrowheads="1"/>
          </p:cNvSpPr>
          <p:nvPr/>
        </p:nvSpPr>
        <p:spPr bwMode="auto">
          <a:xfrm>
            <a:off x="4643438" y="4714884"/>
            <a:ext cx="14382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 dirty="0"/>
              <a:t>このとき</a:t>
            </a:r>
            <a:r>
              <a:rPr lang="ja-JP" altLang="en-US" b="0" dirty="0" smtClean="0"/>
              <a:t>、</a:t>
            </a:r>
            <a:endParaRPr lang="ja-JP" altLang="en-US" b="0" dirty="0"/>
          </a:p>
        </p:txBody>
      </p:sp>
      <p:graphicFrame>
        <p:nvGraphicFramePr>
          <p:cNvPr id="53249" name="Object 1"/>
          <p:cNvGraphicFramePr>
            <a:graphicFrameLocks noChangeAspect="1"/>
          </p:cNvGraphicFramePr>
          <p:nvPr/>
        </p:nvGraphicFramePr>
        <p:xfrm>
          <a:off x="3071802" y="285728"/>
          <a:ext cx="311150" cy="342900"/>
        </p:xfrm>
        <a:graphic>
          <a:graphicData uri="http://schemas.openxmlformats.org/presentationml/2006/ole">
            <p:oleObj spid="_x0000_s53249" name="Equation" r:id="rId3" imgW="126720" imgH="139680" progId="Equation.DSMT4">
              <p:embed/>
            </p:oleObj>
          </a:graphicData>
        </a:graphic>
      </p:graphicFrame>
      <p:graphicFrame>
        <p:nvGraphicFramePr>
          <p:cNvPr id="53250" name="Object 2"/>
          <p:cNvGraphicFramePr>
            <a:graphicFrameLocks noChangeAspect="1"/>
          </p:cNvGraphicFramePr>
          <p:nvPr/>
        </p:nvGraphicFramePr>
        <p:xfrm>
          <a:off x="1214414" y="214290"/>
          <a:ext cx="311150" cy="434975"/>
        </p:xfrm>
        <a:graphic>
          <a:graphicData uri="http://schemas.openxmlformats.org/presentationml/2006/ole">
            <p:oleObj spid="_x0000_s53250" name="Equation" r:id="rId4" imgW="126720" imgH="177480" progId="Equation.DSMT4">
              <p:embed/>
            </p:oleObj>
          </a:graphicData>
        </a:graphic>
      </p:graphicFrame>
      <p:graphicFrame>
        <p:nvGraphicFramePr>
          <p:cNvPr id="53251" name="Object 3"/>
          <p:cNvGraphicFramePr>
            <a:graphicFrameLocks noChangeAspect="1"/>
          </p:cNvGraphicFramePr>
          <p:nvPr/>
        </p:nvGraphicFramePr>
        <p:xfrm>
          <a:off x="500034" y="1428736"/>
          <a:ext cx="809625" cy="436563"/>
        </p:xfrm>
        <a:graphic>
          <a:graphicData uri="http://schemas.openxmlformats.org/presentationml/2006/ole">
            <p:oleObj spid="_x0000_s53251" name="Equation" r:id="rId5" imgW="330120" imgH="177480" progId="Equation.DSMT4">
              <p:embed/>
            </p:oleObj>
          </a:graphicData>
        </a:graphic>
      </p:graphicFrame>
      <p:graphicFrame>
        <p:nvGraphicFramePr>
          <p:cNvPr id="53252" name="Object 4"/>
          <p:cNvGraphicFramePr>
            <a:graphicFrameLocks noChangeAspect="1"/>
          </p:cNvGraphicFramePr>
          <p:nvPr/>
        </p:nvGraphicFramePr>
        <p:xfrm>
          <a:off x="1285852" y="2357431"/>
          <a:ext cx="1428760" cy="439834"/>
        </p:xfrm>
        <a:graphic>
          <a:graphicData uri="http://schemas.openxmlformats.org/presentationml/2006/ole">
            <p:oleObj spid="_x0000_s53252" name="Equation" r:id="rId6" imgW="660240" imgH="203040" progId="Equation.DSMT4">
              <p:embed/>
            </p:oleObj>
          </a:graphicData>
        </a:graphic>
      </p:graphicFrame>
      <p:graphicFrame>
        <p:nvGraphicFramePr>
          <p:cNvPr id="53253" name="Object 5"/>
          <p:cNvGraphicFramePr>
            <a:graphicFrameLocks noChangeAspect="1"/>
          </p:cNvGraphicFramePr>
          <p:nvPr/>
        </p:nvGraphicFramePr>
        <p:xfrm>
          <a:off x="642910" y="2786058"/>
          <a:ext cx="1527175" cy="1463675"/>
        </p:xfrm>
        <a:graphic>
          <a:graphicData uri="http://schemas.openxmlformats.org/presentationml/2006/ole">
            <p:oleObj spid="_x0000_s53253" name="Equation" r:id="rId7" imgW="622080" imgH="596880" progId="Equation.DSMT4">
              <p:embed/>
            </p:oleObj>
          </a:graphicData>
        </a:graphic>
      </p:graphicFrame>
      <p:cxnSp>
        <p:nvCxnSpPr>
          <p:cNvPr id="20" name="直線コネクタ 19"/>
          <p:cNvCxnSpPr/>
          <p:nvPr/>
        </p:nvCxnSpPr>
        <p:spPr bwMode="auto">
          <a:xfrm rot="5400000">
            <a:off x="1821649" y="4321963"/>
            <a:ext cx="5072074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53254" name="Object 6"/>
          <p:cNvGraphicFramePr>
            <a:graphicFrameLocks noChangeAspect="1"/>
          </p:cNvGraphicFramePr>
          <p:nvPr/>
        </p:nvGraphicFramePr>
        <p:xfrm>
          <a:off x="5643570" y="2285992"/>
          <a:ext cx="1428750" cy="439737"/>
        </p:xfrm>
        <a:graphic>
          <a:graphicData uri="http://schemas.openxmlformats.org/presentationml/2006/ole">
            <p:oleObj spid="_x0000_s53254" name="Equation" r:id="rId8" imgW="660240" imgH="203040" progId="Equation.DSMT4">
              <p:embed/>
            </p:oleObj>
          </a:graphicData>
        </a:graphic>
      </p:graphicFrame>
      <p:graphicFrame>
        <p:nvGraphicFramePr>
          <p:cNvPr id="53255" name="Object 7"/>
          <p:cNvGraphicFramePr>
            <a:graphicFrameLocks noChangeAspect="1"/>
          </p:cNvGraphicFramePr>
          <p:nvPr/>
        </p:nvGraphicFramePr>
        <p:xfrm>
          <a:off x="4643438" y="2857496"/>
          <a:ext cx="1527175" cy="1463675"/>
        </p:xfrm>
        <a:graphic>
          <a:graphicData uri="http://schemas.openxmlformats.org/presentationml/2006/ole">
            <p:oleObj spid="_x0000_s53255" name="Equation" r:id="rId9" imgW="622080" imgH="596880" progId="Equation.DSMT4">
              <p:embed/>
            </p:oleObj>
          </a:graphicData>
        </a:graphic>
      </p:graphicFrame>
      <p:graphicFrame>
        <p:nvGraphicFramePr>
          <p:cNvPr id="53256" name="Object 8"/>
          <p:cNvGraphicFramePr>
            <a:graphicFrameLocks noChangeAspect="1"/>
          </p:cNvGraphicFramePr>
          <p:nvPr/>
        </p:nvGraphicFramePr>
        <p:xfrm>
          <a:off x="785786" y="5072074"/>
          <a:ext cx="1651000" cy="498475"/>
        </p:xfrm>
        <a:graphic>
          <a:graphicData uri="http://schemas.openxmlformats.org/presentationml/2006/ole">
            <p:oleObj spid="_x0000_s53256" name="Equation" r:id="rId10" imgW="672840" imgH="203040" progId="Equation.DSMT4">
              <p:embed/>
            </p:oleObj>
          </a:graphicData>
        </a:graphic>
      </p:graphicFrame>
      <p:graphicFrame>
        <p:nvGraphicFramePr>
          <p:cNvPr id="53257" name="Object 9"/>
          <p:cNvGraphicFramePr>
            <a:graphicFrameLocks noChangeAspect="1"/>
          </p:cNvGraphicFramePr>
          <p:nvPr/>
        </p:nvGraphicFramePr>
        <p:xfrm>
          <a:off x="5715008" y="5286388"/>
          <a:ext cx="1651000" cy="498475"/>
        </p:xfrm>
        <a:graphic>
          <a:graphicData uri="http://schemas.openxmlformats.org/presentationml/2006/ole">
            <p:oleObj spid="_x0000_s53257" name="Equation" r:id="rId11" imgW="67284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FFAA5D-0683-4448-A832-47A7517BEE07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sp>
        <p:nvSpPr>
          <p:cNvPr id="38915" name="Text Box 2"/>
          <p:cNvSpPr txBox="1">
            <a:spLocks noChangeArrowheads="1"/>
          </p:cNvSpPr>
          <p:nvPr/>
        </p:nvSpPr>
        <p:spPr bwMode="auto">
          <a:xfrm>
            <a:off x="212725" y="20638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帰納：</a:t>
            </a:r>
          </a:p>
        </p:txBody>
      </p:sp>
      <p:sp>
        <p:nvSpPr>
          <p:cNvPr id="38916" name="Text Box 3"/>
          <p:cNvSpPr txBox="1">
            <a:spLocks noChangeArrowheads="1"/>
          </p:cNvSpPr>
          <p:nvPr/>
        </p:nvSpPr>
        <p:spPr bwMode="auto">
          <a:xfrm>
            <a:off x="428596" y="428604"/>
            <a:ext cx="759214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 dirty="0" smtClean="0"/>
              <a:t>          の</a:t>
            </a:r>
            <a:r>
              <a:rPr lang="ja-JP" altLang="en-US" b="0" dirty="0"/>
              <a:t>とき命題が成り立つと仮定する。（帰納法の仮定）</a:t>
            </a:r>
          </a:p>
          <a:p>
            <a:r>
              <a:rPr lang="ja-JP" altLang="en-US" b="0" dirty="0"/>
              <a:t>帰納法の仮定より、</a:t>
            </a:r>
          </a:p>
        </p:txBody>
      </p:sp>
      <p:sp>
        <p:nvSpPr>
          <p:cNvPr id="38918" name="Text Box 5"/>
          <p:cNvSpPr txBox="1">
            <a:spLocks noChangeArrowheads="1"/>
          </p:cNvSpPr>
          <p:nvPr/>
        </p:nvSpPr>
        <p:spPr bwMode="auto">
          <a:xfrm>
            <a:off x="500034" y="2590800"/>
            <a:ext cx="3202538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0" dirty="0" smtClean="0"/>
              <a:t>        </a:t>
            </a:r>
            <a:r>
              <a:rPr lang="ja-JP" altLang="en-US" b="0" dirty="0" smtClean="0"/>
              <a:t>は</a:t>
            </a:r>
            <a:r>
              <a:rPr lang="ja-JP" altLang="en-US" b="0" dirty="0">
                <a:solidFill>
                  <a:srgbClr val="FF0000"/>
                </a:solidFill>
              </a:rPr>
              <a:t>自然数</a:t>
            </a:r>
            <a:r>
              <a:rPr lang="ja-JP" altLang="en-US" b="0" dirty="0"/>
              <a:t>なので、</a:t>
            </a:r>
          </a:p>
          <a:p>
            <a:endParaRPr lang="en-US" altLang="ja-JP" b="0" dirty="0" smtClean="0"/>
          </a:p>
          <a:p>
            <a:r>
              <a:rPr lang="ja-JP" altLang="en-US" b="0" dirty="0" smtClean="0"/>
              <a:t>は、</a:t>
            </a:r>
            <a:endParaRPr lang="en-US" altLang="ja-JP" b="0" dirty="0" smtClean="0"/>
          </a:p>
          <a:p>
            <a:endParaRPr lang="en-US" altLang="ja-JP" b="0" dirty="0" smtClean="0"/>
          </a:p>
          <a:p>
            <a:r>
              <a:rPr lang="ja-JP" altLang="en-US" b="0" dirty="0" smtClean="0"/>
              <a:t>と等価。</a:t>
            </a:r>
            <a:endParaRPr lang="ja-JP" altLang="en-US" b="0" dirty="0"/>
          </a:p>
        </p:txBody>
      </p:sp>
      <p:sp>
        <p:nvSpPr>
          <p:cNvPr id="38919" name="Line 6"/>
          <p:cNvSpPr>
            <a:spLocks noChangeShapeType="1"/>
          </p:cNvSpPr>
          <p:nvPr/>
        </p:nvSpPr>
        <p:spPr bwMode="auto">
          <a:xfrm>
            <a:off x="4857752" y="1928802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20" name="Text Box 8"/>
          <p:cNvSpPr txBox="1">
            <a:spLocks noChangeArrowheads="1"/>
          </p:cNvSpPr>
          <p:nvPr/>
        </p:nvSpPr>
        <p:spPr bwMode="auto">
          <a:xfrm>
            <a:off x="6786578" y="171448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 dirty="0"/>
              <a:t>①</a:t>
            </a:r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785786" y="5286388"/>
            <a:ext cx="50818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 dirty="0" smtClean="0"/>
              <a:t>①　　　　　　　　　の</a:t>
            </a:r>
            <a:r>
              <a:rPr lang="ja-JP" altLang="en-US" b="0" dirty="0"/>
              <a:t>両辺に１を加える。</a:t>
            </a:r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428596" y="2285992"/>
            <a:ext cx="1819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 dirty="0"/>
              <a:t>が成り立つ。</a:t>
            </a:r>
          </a:p>
        </p:txBody>
      </p:sp>
      <p:sp>
        <p:nvSpPr>
          <p:cNvPr id="38924" name="Line 13"/>
          <p:cNvSpPr>
            <a:spLocks noChangeShapeType="1"/>
          </p:cNvSpPr>
          <p:nvPr/>
        </p:nvSpPr>
        <p:spPr bwMode="auto">
          <a:xfrm>
            <a:off x="3286116" y="3857628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8925" name="Text Box 14"/>
          <p:cNvSpPr txBox="1">
            <a:spLocks noChangeArrowheads="1"/>
          </p:cNvSpPr>
          <p:nvPr/>
        </p:nvSpPr>
        <p:spPr bwMode="auto">
          <a:xfrm>
            <a:off x="5143504" y="3643314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 dirty="0"/>
              <a:t>②</a:t>
            </a:r>
          </a:p>
        </p:txBody>
      </p:sp>
      <p:graphicFrame>
        <p:nvGraphicFramePr>
          <p:cNvPr id="52225" name="Object 1"/>
          <p:cNvGraphicFramePr>
            <a:graphicFrameLocks noChangeAspect="1"/>
          </p:cNvGraphicFramePr>
          <p:nvPr/>
        </p:nvGraphicFramePr>
        <p:xfrm>
          <a:off x="428596" y="500042"/>
          <a:ext cx="871537" cy="342900"/>
        </p:xfrm>
        <a:graphic>
          <a:graphicData uri="http://schemas.openxmlformats.org/presentationml/2006/ole">
            <p:oleObj spid="_x0000_s52225" name="Equation" r:id="rId3" imgW="355320" imgH="139680" progId="Equation.DSMT4">
              <p:embed/>
            </p:oleObj>
          </a:graphicData>
        </a:graphic>
      </p:graphicFrame>
      <p:graphicFrame>
        <p:nvGraphicFramePr>
          <p:cNvPr id="52226" name="Object 2"/>
          <p:cNvGraphicFramePr>
            <a:graphicFrameLocks noChangeAspect="1"/>
          </p:cNvGraphicFramePr>
          <p:nvPr/>
        </p:nvGraphicFramePr>
        <p:xfrm>
          <a:off x="1085850" y="1214438"/>
          <a:ext cx="3549650" cy="1060450"/>
        </p:xfrm>
        <a:graphic>
          <a:graphicData uri="http://schemas.openxmlformats.org/presentationml/2006/ole">
            <p:oleObj spid="_x0000_s52226" name="Equation" r:id="rId4" imgW="1447560" imgH="431640" progId="Equation.DSMT4">
              <p:embed/>
            </p:oleObj>
          </a:graphicData>
        </a:graphic>
      </p:graphicFrame>
      <p:graphicFrame>
        <p:nvGraphicFramePr>
          <p:cNvPr id="52227" name="Object 3"/>
          <p:cNvGraphicFramePr>
            <a:graphicFrameLocks noChangeAspect="1"/>
          </p:cNvGraphicFramePr>
          <p:nvPr/>
        </p:nvGraphicFramePr>
        <p:xfrm>
          <a:off x="487363" y="2620963"/>
          <a:ext cx="590550" cy="498475"/>
        </p:xfrm>
        <a:graphic>
          <a:graphicData uri="http://schemas.openxmlformats.org/presentationml/2006/ole">
            <p:oleObj spid="_x0000_s52227" name="Equation" r:id="rId5" imgW="241200" imgH="203040" progId="Equation.DSMT4">
              <p:embed/>
            </p:oleObj>
          </a:graphicData>
        </a:graphic>
      </p:graphicFrame>
      <p:graphicFrame>
        <p:nvGraphicFramePr>
          <p:cNvPr id="52228" name="Object 4"/>
          <p:cNvGraphicFramePr>
            <a:graphicFrameLocks noChangeAspect="1"/>
          </p:cNvGraphicFramePr>
          <p:nvPr/>
        </p:nvGraphicFramePr>
        <p:xfrm>
          <a:off x="1428728" y="2928934"/>
          <a:ext cx="1370012" cy="436562"/>
        </p:xfrm>
        <a:graphic>
          <a:graphicData uri="http://schemas.openxmlformats.org/presentationml/2006/ole">
            <p:oleObj spid="_x0000_s52228" name="Equation" r:id="rId6" imgW="558720" imgH="177480" progId="Equation.DSMT4">
              <p:embed/>
            </p:oleObj>
          </a:graphicData>
        </a:graphic>
      </p:graphicFrame>
      <p:graphicFrame>
        <p:nvGraphicFramePr>
          <p:cNvPr id="52229" name="Object 5"/>
          <p:cNvGraphicFramePr>
            <a:graphicFrameLocks noChangeAspect="1"/>
          </p:cNvGraphicFramePr>
          <p:nvPr/>
        </p:nvGraphicFramePr>
        <p:xfrm>
          <a:off x="1285852" y="3643314"/>
          <a:ext cx="1774825" cy="436563"/>
        </p:xfrm>
        <a:graphic>
          <a:graphicData uri="http://schemas.openxmlformats.org/presentationml/2006/ole">
            <p:oleObj spid="_x0000_s52229" name="Equation" r:id="rId7" imgW="723600" imgH="177480" progId="Equation.DSMT4">
              <p:embed/>
            </p:oleObj>
          </a:graphicData>
        </a:graphic>
      </p:graphicFrame>
      <p:graphicFrame>
        <p:nvGraphicFramePr>
          <p:cNvPr id="52230" name="Object 6"/>
          <p:cNvGraphicFramePr>
            <a:graphicFrameLocks noChangeAspect="1"/>
          </p:cNvGraphicFramePr>
          <p:nvPr/>
        </p:nvGraphicFramePr>
        <p:xfrm>
          <a:off x="1214414" y="5286388"/>
          <a:ext cx="1866900" cy="500063"/>
        </p:xfrm>
        <a:graphic>
          <a:graphicData uri="http://schemas.openxmlformats.org/presentationml/2006/ole">
            <p:oleObj spid="_x0000_s52230" name="Equation" r:id="rId8" imgW="761760" imgH="203040" progId="Equation.DSMT4">
              <p:embed/>
            </p:oleObj>
          </a:graphicData>
        </a:graphic>
      </p:graphicFrame>
      <p:graphicFrame>
        <p:nvGraphicFramePr>
          <p:cNvPr id="52231" name="Object 7"/>
          <p:cNvGraphicFramePr>
            <a:graphicFrameLocks noChangeAspect="1"/>
          </p:cNvGraphicFramePr>
          <p:nvPr/>
        </p:nvGraphicFramePr>
        <p:xfrm>
          <a:off x="1714480" y="5786454"/>
          <a:ext cx="2738437" cy="500063"/>
        </p:xfrm>
        <a:graphic>
          <a:graphicData uri="http://schemas.openxmlformats.org/presentationml/2006/ole">
            <p:oleObj spid="_x0000_s52231" name="Equation" r:id="rId9" imgW="1117440" imgH="203040" progId="Equation.DSMT4">
              <p:embed/>
            </p:oleObj>
          </a:graphicData>
        </a:graphic>
      </p:graphicFrame>
      <p:graphicFrame>
        <p:nvGraphicFramePr>
          <p:cNvPr id="22" name="Object 5"/>
          <p:cNvGraphicFramePr>
            <a:graphicFrameLocks noChangeAspect="1"/>
          </p:cNvGraphicFramePr>
          <p:nvPr/>
        </p:nvGraphicFramePr>
        <p:xfrm>
          <a:off x="1571604" y="4643446"/>
          <a:ext cx="1338263" cy="436563"/>
        </p:xfrm>
        <a:graphic>
          <a:graphicData uri="http://schemas.openxmlformats.org/presentationml/2006/ole">
            <p:oleObj spid="_x0000_s52232" name="Equation" r:id="rId10" imgW="545760" imgH="177480" progId="Equation.DSMT4">
              <p:embed/>
            </p:oleObj>
          </a:graphicData>
        </a:graphic>
      </p:graphicFrame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571472" y="4643446"/>
            <a:ext cx="47163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 dirty="0" smtClean="0"/>
              <a:t>ここで、　　　　　　　のときを考える。</a:t>
            </a:r>
            <a:endParaRPr lang="ja-JP" altLang="en-US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F07D23-9FF5-4DB3-947E-67DB443485E7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9220" name="Text Box 2"/>
          <p:cNvSpPr txBox="1">
            <a:spLocks noChangeArrowheads="1"/>
          </p:cNvSpPr>
          <p:nvPr/>
        </p:nvSpPr>
        <p:spPr bwMode="auto">
          <a:xfrm>
            <a:off x="0" y="1214422"/>
            <a:ext cx="38908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 dirty="0"/>
              <a:t>　場合１</a:t>
            </a:r>
            <a:r>
              <a:rPr lang="ja-JP" altLang="en-US" b="0" dirty="0" smtClean="0"/>
              <a:t>：　　　　　　　の</a:t>
            </a:r>
            <a:r>
              <a:rPr lang="ja-JP" altLang="en-US" b="0" dirty="0"/>
              <a:t>とき。 </a:t>
            </a:r>
          </a:p>
        </p:txBody>
      </p:sp>
      <p:sp>
        <p:nvSpPr>
          <p:cNvPr id="9222" name="AutoShape 4"/>
          <p:cNvSpPr>
            <a:spLocks noChangeArrowheads="1"/>
          </p:cNvSpPr>
          <p:nvPr/>
        </p:nvSpPr>
        <p:spPr bwMode="auto">
          <a:xfrm>
            <a:off x="1071538" y="4429132"/>
            <a:ext cx="2286016" cy="1143008"/>
          </a:xfrm>
          <a:prstGeom prst="wedgeRoundRectCallout">
            <a:avLst>
              <a:gd name="adj1" fmla="val 14200"/>
              <a:gd name="adj2" fmla="val -73553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9223" name="Text Box 5"/>
          <p:cNvSpPr txBox="1">
            <a:spLocks noChangeArrowheads="1"/>
          </p:cNvSpPr>
          <p:nvPr/>
        </p:nvSpPr>
        <p:spPr bwMode="auto">
          <a:xfrm>
            <a:off x="1142977" y="4643446"/>
            <a:ext cx="21431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0" dirty="0"/>
              <a:t> </a:t>
            </a:r>
            <a:r>
              <a:rPr lang="ja-JP" altLang="en-US" b="0" dirty="0" smtClean="0"/>
              <a:t>商　　　　　　　、 </a:t>
            </a:r>
            <a:endParaRPr lang="en-US" altLang="ja-JP" b="0" dirty="0" smtClean="0"/>
          </a:p>
          <a:p>
            <a:r>
              <a:rPr lang="ja-JP" altLang="en-US" b="0" dirty="0" smtClean="0"/>
              <a:t>余り</a:t>
            </a:r>
            <a:endParaRPr lang="en-US" altLang="ja-JP" b="0" dirty="0"/>
          </a:p>
        </p:txBody>
      </p:sp>
      <p:sp>
        <p:nvSpPr>
          <p:cNvPr id="9224" name="Text Box 6"/>
          <p:cNvSpPr txBox="1">
            <a:spLocks noChangeArrowheads="1"/>
          </p:cNvSpPr>
          <p:nvPr/>
        </p:nvSpPr>
        <p:spPr bwMode="auto">
          <a:xfrm>
            <a:off x="5000628" y="1142984"/>
            <a:ext cx="38347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 dirty="0"/>
              <a:t>　場合</a:t>
            </a:r>
            <a:r>
              <a:rPr lang="en-US" altLang="ja-JP" b="0" dirty="0"/>
              <a:t>2</a:t>
            </a:r>
            <a:r>
              <a:rPr lang="ja-JP" altLang="en-US" b="0" dirty="0" smtClean="0"/>
              <a:t>：　　　　　　　の</a:t>
            </a:r>
            <a:r>
              <a:rPr lang="ja-JP" altLang="en-US" b="0" dirty="0"/>
              <a:t>とき。 </a:t>
            </a:r>
          </a:p>
        </p:txBody>
      </p:sp>
      <p:graphicFrame>
        <p:nvGraphicFramePr>
          <p:cNvPr id="9218" name="Object 11"/>
          <p:cNvGraphicFramePr>
            <a:graphicFrameLocks noChangeAspect="1"/>
          </p:cNvGraphicFramePr>
          <p:nvPr/>
        </p:nvGraphicFramePr>
        <p:xfrm>
          <a:off x="6858016" y="6000768"/>
          <a:ext cx="1016000" cy="581025"/>
        </p:xfrm>
        <a:graphic>
          <a:graphicData uri="http://schemas.openxmlformats.org/presentationml/2006/ole">
            <p:oleObj spid="_x0000_s9218" name="Equation" r:id="rId3" imgW="355320" imgH="203040" progId="Equation.DSMT4">
              <p:embed/>
            </p:oleObj>
          </a:graphicData>
        </a:graphic>
      </p:graphicFrame>
      <p:cxnSp>
        <p:nvCxnSpPr>
          <p:cNvPr id="12" name="直線コネクタ 11"/>
          <p:cNvCxnSpPr/>
          <p:nvPr/>
        </p:nvCxnSpPr>
        <p:spPr bwMode="auto">
          <a:xfrm rot="5400000">
            <a:off x="1821637" y="3821909"/>
            <a:ext cx="5500726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1357290" y="1247756"/>
          <a:ext cx="1127125" cy="384175"/>
        </p:xfrm>
        <a:graphic>
          <a:graphicData uri="http://schemas.openxmlformats.org/presentationml/2006/ole">
            <p:oleObj spid="_x0000_s9219" name="Equation" r:id="rId4" imgW="520560" imgH="177480" progId="Equation.DSMT4">
              <p:embed/>
            </p:oleObj>
          </a:graphicData>
        </a:graphic>
      </p:graphicFrame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642910" y="1928802"/>
          <a:ext cx="3360738" cy="2312988"/>
        </p:xfrm>
        <a:graphic>
          <a:graphicData uri="http://schemas.openxmlformats.org/presentationml/2006/ole">
            <p:oleObj spid="_x0000_s9220" name="Equation" r:id="rId5" imgW="1371600" imgH="939600" progId="Equation.DSMT4">
              <p:embed/>
            </p:oleObj>
          </a:graphicData>
        </a:graphic>
      </p:graphicFrame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0" y="500042"/>
            <a:ext cx="80938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 dirty="0" smtClean="0"/>
              <a:t>②の右の不等号において等号</a:t>
            </a:r>
            <a:r>
              <a:rPr lang="ja-JP" altLang="en-US" b="0" dirty="0"/>
              <a:t>の有無で２つの場合に分ける。</a:t>
            </a:r>
          </a:p>
        </p:txBody>
      </p:sp>
      <p:graphicFrame>
        <p:nvGraphicFramePr>
          <p:cNvPr id="5" name="Object 6"/>
          <p:cNvGraphicFramePr>
            <a:graphicFrameLocks noChangeAspect="1"/>
          </p:cNvGraphicFramePr>
          <p:nvPr/>
        </p:nvGraphicFramePr>
        <p:xfrm>
          <a:off x="1857356" y="4643446"/>
          <a:ext cx="1119187" cy="411163"/>
        </p:xfrm>
        <a:graphic>
          <a:graphicData uri="http://schemas.openxmlformats.org/presentationml/2006/ole">
            <p:oleObj spid="_x0000_s9222" name="Equation" r:id="rId6" imgW="622080" imgH="228600" progId="Equation.DSMT4">
              <p:embed/>
            </p:oleObj>
          </a:graphicData>
        </a:graphic>
      </p:graphicFrame>
      <p:graphicFrame>
        <p:nvGraphicFramePr>
          <p:cNvPr id="6" name="Object 7"/>
          <p:cNvGraphicFramePr>
            <a:graphicFrameLocks noChangeAspect="1"/>
          </p:cNvGraphicFramePr>
          <p:nvPr/>
        </p:nvGraphicFramePr>
        <p:xfrm>
          <a:off x="1857356" y="5000636"/>
          <a:ext cx="1166813" cy="365125"/>
        </p:xfrm>
        <a:graphic>
          <a:graphicData uri="http://schemas.openxmlformats.org/presentationml/2006/ole">
            <p:oleObj spid="_x0000_s9223" name="Equation" r:id="rId7" imgW="647640" imgH="203040" progId="Equation.DSMT4">
              <p:embed/>
            </p:oleObj>
          </a:graphicData>
        </a:graphic>
      </p:graphicFrame>
      <p:graphicFrame>
        <p:nvGraphicFramePr>
          <p:cNvPr id="7" name="Object 8"/>
          <p:cNvGraphicFramePr>
            <a:graphicFrameLocks noChangeAspect="1"/>
          </p:cNvGraphicFramePr>
          <p:nvPr/>
        </p:nvGraphicFramePr>
        <p:xfrm>
          <a:off x="6357950" y="1142984"/>
          <a:ext cx="1127125" cy="384175"/>
        </p:xfrm>
        <a:graphic>
          <a:graphicData uri="http://schemas.openxmlformats.org/presentationml/2006/ole">
            <p:oleObj spid="_x0000_s9224" name="Equation" r:id="rId8" imgW="520560" imgH="177480" progId="Equation.DSMT4">
              <p:embed/>
            </p:oleObj>
          </a:graphicData>
        </a:graphic>
      </p:graphicFrame>
      <p:graphicFrame>
        <p:nvGraphicFramePr>
          <p:cNvPr id="8" name="Object 9"/>
          <p:cNvGraphicFramePr>
            <a:graphicFrameLocks noChangeAspect="1"/>
          </p:cNvGraphicFramePr>
          <p:nvPr/>
        </p:nvGraphicFramePr>
        <p:xfrm>
          <a:off x="5000628" y="1785926"/>
          <a:ext cx="3328988" cy="1781175"/>
        </p:xfrm>
        <a:graphic>
          <a:graphicData uri="http://schemas.openxmlformats.org/presentationml/2006/ole">
            <p:oleObj spid="_x0000_s9225" name="Equation" r:id="rId9" imgW="1358640" imgH="723600" progId="Equation.DSMT4">
              <p:embed/>
            </p:oleObj>
          </a:graphicData>
        </a:graphic>
      </p:graphicFrame>
      <p:graphicFrame>
        <p:nvGraphicFramePr>
          <p:cNvPr id="9" name="Object 10"/>
          <p:cNvGraphicFramePr>
            <a:graphicFrameLocks noChangeAspect="1"/>
          </p:cNvGraphicFramePr>
          <p:nvPr/>
        </p:nvGraphicFramePr>
        <p:xfrm>
          <a:off x="714348" y="5643578"/>
          <a:ext cx="1736725" cy="365125"/>
        </p:xfrm>
        <a:graphic>
          <a:graphicData uri="http://schemas.openxmlformats.org/presentationml/2006/ole">
            <p:oleObj spid="_x0000_s9226" name="Equation" r:id="rId10" imgW="965160" imgH="203040" progId="Equation.DSMT4">
              <p:embed/>
            </p:oleObj>
          </a:graphicData>
        </a:graphic>
      </p:graphicFrame>
      <p:graphicFrame>
        <p:nvGraphicFramePr>
          <p:cNvPr id="10" name="Object 11"/>
          <p:cNvGraphicFramePr>
            <a:graphicFrameLocks noChangeAspect="1"/>
          </p:cNvGraphicFramePr>
          <p:nvPr/>
        </p:nvGraphicFramePr>
        <p:xfrm>
          <a:off x="285720" y="6143644"/>
          <a:ext cx="3795712" cy="500063"/>
        </p:xfrm>
        <a:graphic>
          <a:graphicData uri="http://schemas.openxmlformats.org/presentationml/2006/ole">
            <p:oleObj spid="_x0000_s9227" name="Equation" r:id="rId11" imgW="1549080" imgH="203040" progId="Equation.DSMT4">
              <p:embed/>
            </p:oleObj>
          </a:graphicData>
        </a:graphic>
      </p:graphicFrame>
      <p:sp>
        <p:nvSpPr>
          <p:cNvPr id="25" name="AutoShape 4"/>
          <p:cNvSpPr>
            <a:spLocks noChangeArrowheads="1"/>
          </p:cNvSpPr>
          <p:nvPr/>
        </p:nvSpPr>
        <p:spPr bwMode="auto">
          <a:xfrm>
            <a:off x="5072066" y="4000504"/>
            <a:ext cx="3071834" cy="1071570"/>
          </a:xfrm>
          <a:prstGeom prst="wedgeRoundRectCallout">
            <a:avLst>
              <a:gd name="adj1" fmla="val 14200"/>
              <a:gd name="adj2" fmla="val -73553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5286380" y="4143380"/>
            <a:ext cx="21431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ja-JP" b="0" dirty="0"/>
              <a:t> </a:t>
            </a:r>
            <a:r>
              <a:rPr lang="ja-JP" altLang="en-US" b="0" dirty="0" smtClean="0"/>
              <a:t>商　　　　　　　、 </a:t>
            </a:r>
            <a:endParaRPr lang="en-US" altLang="ja-JP" b="0" dirty="0" smtClean="0"/>
          </a:p>
          <a:p>
            <a:r>
              <a:rPr lang="ja-JP" altLang="en-US" b="0" dirty="0" smtClean="0"/>
              <a:t>余り</a:t>
            </a:r>
            <a:endParaRPr lang="en-US" altLang="ja-JP" b="0" dirty="0"/>
          </a:p>
        </p:txBody>
      </p:sp>
      <p:graphicFrame>
        <p:nvGraphicFramePr>
          <p:cNvPr id="27" name="Object 6"/>
          <p:cNvGraphicFramePr>
            <a:graphicFrameLocks noChangeAspect="1"/>
          </p:cNvGraphicFramePr>
          <p:nvPr/>
        </p:nvGraphicFramePr>
        <p:xfrm>
          <a:off x="6100763" y="4143375"/>
          <a:ext cx="776287" cy="411163"/>
        </p:xfrm>
        <a:graphic>
          <a:graphicData uri="http://schemas.openxmlformats.org/presentationml/2006/ole">
            <p:oleObj spid="_x0000_s9228" name="Equation" r:id="rId12" imgW="431640" imgH="228600" progId="Equation.DSMT4">
              <p:embed/>
            </p:oleObj>
          </a:graphicData>
        </a:graphic>
      </p:graphicFrame>
      <p:graphicFrame>
        <p:nvGraphicFramePr>
          <p:cNvPr id="28" name="Object 7"/>
          <p:cNvGraphicFramePr>
            <a:graphicFrameLocks noChangeAspect="1"/>
          </p:cNvGraphicFramePr>
          <p:nvPr/>
        </p:nvGraphicFramePr>
        <p:xfrm>
          <a:off x="6072198" y="4500570"/>
          <a:ext cx="1098550" cy="342900"/>
        </p:xfrm>
        <a:graphic>
          <a:graphicData uri="http://schemas.openxmlformats.org/presentationml/2006/ole">
            <p:oleObj spid="_x0000_s9229" name="Equation" r:id="rId13" imgW="609480" imgH="190440" progId="Equation.DSMT4">
              <p:embed/>
            </p:oleObj>
          </a:graphicData>
        </a:graphic>
      </p:graphicFrame>
      <p:graphicFrame>
        <p:nvGraphicFramePr>
          <p:cNvPr id="9230" name="Object 14"/>
          <p:cNvGraphicFramePr>
            <a:graphicFrameLocks noChangeAspect="1"/>
          </p:cNvGraphicFramePr>
          <p:nvPr/>
        </p:nvGraphicFramePr>
        <p:xfrm>
          <a:off x="5143504" y="5143512"/>
          <a:ext cx="1736725" cy="365125"/>
        </p:xfrm>
        <a:graphic>
          <a:graphicData uri="http://schemas.openxmlformats.org/presentationml/2006/ole">
            <p:oleObj spid="_x0000_s9230" name="Equation" r:id="rId14" imgW="965160" imgH="203040" progId="Equation.DSMT4">
              <p:embed/>
            </p:oleObj>
          </a:graphicData>
        </a:graphic>
      </p:graphicFrame>
      <p:graphicFrame>
        <p:nvGraphicFramePr>
          <p:cNvPr id="9231" name="Object 15"/>
          <p:cNvGraphicFramePr>
            <a:graphicFrameLocks noChangeAspect="1"/>
          </p:cNvGraphicFramePr>
          <p:nvPr/>
        </p:nvGraphicFramePr>
        <p:xfrm>
          <a:off x="4929190" y="5572140"/>
          <a:ext cx="3795713" cy="500063"/>
        </p:xfrm>
        <a:graphic>
          <a:graphicData uri="http://schemas.openxmlformats.org/presentationml/2006/ole">
            <p:oleObj spid="_x0000_s9231" name="Equation" r:id="rId15" imgW="15490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B5459E-BEB4-43D7-898C-F17618F3C8A7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sp>
        <p:nvSpPr>
          <p:cNvPr id="39939" name="AutoShape 2"/>
          <p:cNvSpPr>
            <a:spLocks noChangeArrowheads="1"/>
          </p:cNvSpPr>
          <p:nvPr/>
        </p:nvSpPr>
        <p:spPr bwMode="auto">
          <a:xfrm>
            <a:off x="457200" y="457200"/>
            <a:ext cx="7315200" cy="2438400"/>
          </a:xfrm>
          <a:prstGeom prst="roundRect">
            <a:avLst>
              <a:gd name="adj" fmla="val 16667"/>
            </a:avLst>
          </a:prstGeom>
          <a:noFill/>
          <a:ln w="5715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9940" name="Text Box 3"/>
          <p:cNvSpPr txBox="1">
            <a:spLocks noChangeArrowheads="1"/>
          </p:cNvSpPr>
          <p:nvPr/>
        </p:nvSpPr>
        <p:spPr bwMode="auto">
          <a:xfrm>
            <a:off x="1371600" y="228600"/>
            <a:ext cx="3921266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 dirty="0">
                <a:solidFill>
                  <a:srgbClr val="008000"/>
                </a:solidFill>
              </a:rPr>
              <a:t>命題Ｅ２（</a:t>
            </a:r>
            <a:r>
              <a:rPr lang="ja-JP" altLang="en-US" b="0" dirty="0" smtClean="0">
                <a:solidFill>
                  <a:srgbClr val="008000"/>
                </a:solidFill>
              </a:rPr>
              <a:t>割り算式の一意性</a:t>
            </a:r>
            <a:r>
              <a:rPr lang="ja-JP" altLang="en-US" b="0" dirty="0">
                <a:solidFill>
                  <a:srgbClr val="008000"/>
                </a:solidFill>
              </a:rPr>
              <a:t>）</a:t>
            </a:r>
          </a:p>
        </p:txBody>
      </p:sp>
      <p:sp>
        <p:nvSpPr>
          <p:cNvPr id="39941" name="Text Box 4"/>
          <p:cNvSpPr txBox="1">
            <a:spLocks noChangeArrowheads="1"/>
          </p:cNvSpPr>
          <p:nvPr/>
        </p:nvSpPr>
        <p:spPr bwMode="auto">
          <a:xfrm>
            <a:off x="990600" y="914400"/>
            <a:ext cx="631294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 dirty="0"/>
              <a:t>２つの</a:t>
            </a:r>
            <a:r>
              <a:rPr lang="ja-JP" altLang="en-US" b="0" dirty="0" smtClean="0"/>
              <a:t>自然数　　　　　　　　　　　　　　　に</a:t>
            </a:r>
            <a:r>
              <a:rPr lang="ja-JP" altLang="en-US" b="0" dirty="0"/>
              <a:t>対して、</a:t>
            </a:r>
          </a:p>
          <a:p>
            <a:r>
              <a:rPr lang="ja-JP" altLang="en-US" b="0" dirty="0"/>
              <a:t>２つ</a:t>
            </a:r>
            <a:r>
              <a:rPr lang="ja-JP" altLang="en-US" b="0" dirty="0" smtClean="0"/>
              <a:t>の非負整数　　　　　　　　　を</a:t>
            </a:r>
            <a:r>
              <a:rPr lang="ja-JP" altLang="en-US" b="0" dirty="0"/>
              <a:t>用いて、</a:t>
            </a:r>
          </a:p>
          <a:p>
            <a:r>
              <a:rPr lang="ja-JP" altLang="en-US" b="0" dirty="0"/>
              <a:t>		</a:t>
            </a:r>
          </a:p>
          <a:p>
            <a:r>
              <a:rPr lang="ja-JP" altLang="en-US" b="0" dirty="0"/>
              <a:t>と表すとき、その表現法は一意である。</a:t>
            </a:r>
          </a:p>
        </p:txBody>
      </p:sp>
      <p:sp>
        <p:nvSpPr>
          <p:cNvPr id="39942" name="Text Box 5"/>
          <p:cNvSpPr txBox="1">
            <a:spLocks noChangeArrowheads="1"/>
          </p:cNvSpPr>
          <p:nvPr/>
        </p:nvSpPr>
        <p:spPr bwMode="auto">
          <a:xfrm>
            <a:off x="441325" y="30686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証明</a:t>
            </a:r>
          </a:p>
        </p:txBody>
      </p:sp>
      <p:sp>
        <p:nvSpPr>
          <p:cNvPr id="39943" name="Text Box 6"/>
          <p:cNvSpPr txBox="1">
            <a:spLocks noChangeArrowheads="1"/>
          </p:cNvSpPr>
          <p:nvPr/>
        </p:nvSpPr>
        <p:spPr bwMode="auto">
          <a:xfrm>
            <a:off x="1295400" y="3124200"/>
            <a:ext cx="2116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背理法による。</a:t>
            </a:r>
          </a:p>
        </p:txBody>
      </p:sp>
      <p:sp>
        <p:nvSpPr>
          <p:cNvPr id="39944" name="Text Box 7"/>
          <p:cNvSpPr txBox="1">
            <a:spLocks noChangeArrowheads="1"/>
          </p:cNvSpPr>
          <p:nvPr/>
        </p:nvSpPr>
        <p:spPr bwMode="auto">
          <a:xfrm>
            <a:off x="669925" y="3754438"/>
            <a:ext cx="5821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２通りに表せると仮定する。（背理法の仮定）</a:t>
            </a:r>
          </a:p>
        </p:txBody>
      </p:sp>
      <p:sp>
        <p:nvSpPr>
          <p:cNvPr id="39945" name="Text Box 8"/>
          <p:cNvSpPr txBox="1">
            <a:spLocks noChangeArrowheads="1"/>
          </p:cNvSpPr>
          <p:nvPr/>
        </p:nvSpPr>
        <p:spPr bwMode="auto">
          <a:xfrm>
            <a:off x="822325" y="4440238"/>
            <a:ext cx="2706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背理法の仮定より、</a:t>
            </a:r>
          </a:p>
        </p:txBody>
      </p:sp>
      <p:sp>
        <p:nvSpPr>
          <p:cNvPr id="39947" name="Text Box 14"/>
          <p:cNvSpPr txBox="1">
            <a:spLocks noChangeArrowheads="1"/>
          </p:cNvSpPr>
          <p:nvPr/>
        </p:nvSpPr>
        <p:spPr bwMode="auto">
          <a:xfrm>
            <a:off x="838201" y="5791200"/>
            <a:ext cx="61626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0" dirty="0"/>
              <a:t>と表現できる。ここで</a:t>
            </a:r>
            <a:r>
              <a:rPr lang="ja-JP" altLang="en-US" b="0" dirty="0" smtClean="0"/>
              <a:t>、</a:t>
            </a:r>
            <a:r>
              <a:rPr lang="ja-JP" altLang="en-US" b="0" dirty="0"/>
              <a:t>　</a:t>
            </a:r>
            <a:r>
              <a:rPr lang="ja-JP" altLang="en-US" b="0" dirty="0" smtClean="0"/>
              <a:t>　　　　か　　　　　　のいずれかは成り立つ。</a:t>
            </a:r>
            <a:endParaRPr lang="ja-JP" altLang="en-US" b="0" dirty="0"/>
          </a:p>
        </p:txBody>
      </p:sp>
      <p:graphicFrame>
        <p:nvGraphicFramePr>
          <p:cNvPr id="57345" name="Object 1"/>
          <p:cNvGraphicFramePr>
            <a:graphicFrameLocks noChangeAspect="1"/>
          </p:cNvGraphicFramePr>
          <p:nvPr/>
        </p:nvGraphicFramePr>
        <p:xfrm>
          <a:off x="2857488" y="928670"/>
          <a:ext cx="2714644" cy="576770"/>
        </p:xfrm>
        <a:graphic>
          <a:graphicData uri="http://schemas.openxmlformats.org/presentationml/2006/ole">
            <p:oleObj spid="_x0000_s57345" name="Equation" r:id="rId3" imgW="1193760" imgH="253800" progId="Equation.DSMT4">
              <p:embed/>
            </p:oleObj>
          </a:graphicData>
        </a:graphic>
      </p:graphicFrame>
      <p:graphicFrame>
        <p:nvGraphicFramePr>
          <p:cNvPr id="57346" name="Object 2"/>
          <p:cNvGraphicFramePr>
            <a:graphicFrameLocks noChangeAspect="1"/>
          </p:cNvGraphicFramePr>
          <p:nvPr/>
        </p:nvGraphicFramePr>
        <p:xfrm>
          <a:off x="3214678" y="1214422"/>
          <a:ext cx="1285884" cy="523879"/>
        </p:xfrm>
        <a:graphic>
          <a:graphicData uri="http://schemas.openxmlformats.org/presentationml/2006/ole">
            <p:oleObj spid="_x0000_s57346" name="Equation" r:id="rId4" imgW="558720" imgH="228600" progId="Equation.DSMT4">
              <p:embed/>
            </p:oleObj>
          </a:graphicData>
        </a:graphic>
      </p:graphicFrame>
      <p:graphicFrame>
        <p:nvGraphicFramePr>
          <p:cNvPr id="57347" name="Object 3"/>
          <p:cNvGraphicFramePr>
            <a:graphicFrameLocks noChangeAspect="1"/>
          </p:cNvGraphicFramePr>
          <p:nvPr/>
        </p:nvGraphicFramePr>
        <p:xfrm>
          <a:off x="1773238" y="1571625"/>
          <a:ext cx="3862387" cy="622300"/>
        </p:xfrm>
        <a:graphic>
          <a:graphicData uri="http://schemas.openxmlformats.org/presentationml/2006/ole">
            <p:oleObj spid="_x0000_s57347" name="Equation" r:id="rId5" imgW="1574640" imgH="253800" progId="Equation.DSMT4">
              <p:embed/>
            </p:oleObj>
          </a:graphicData>
        </a:graphic>
      </p:graphicFrame>
      <p:graphicFrame>
        <p:nvGraphicFramePr>
          <p:cNvPr id="57348" name="Object 4"/>
          <p:cNvGraphicFramePr>
            <a:graphicFrameLocks noChangeAspect="1"/>
          </p:cNvGraphicFramePr>
          <p:nvPr/>
        </p:nvGraphicFramePr>
        <p:xfrm>
          <a:off x="928663" y="4786322"/>
          <a:ext cx="3857652" cy="1167722"/>
        </p:xfrm>
        <a:graphic>
          <a:graphicData uri="http://schemas.openxmlformats.org/presentationml/2006/ole">
            <p:oleObj spid="_x0000_s57348" name="Equation" r:id="rId6" imgW="1676160" imgH="507960" progId="Equation.DSMT4">
              <p:embed/>
            </p:oleObj>
          </a:graphicData>
        </a:graphic>
      </p:graphicFrame>
      <p:graphicFrame>
        <p:nvGraphicFramePr>
          <p:cNvPr id="57349" name="Object 5"/>
          <p:cNvGraphicFramePr>
            <a:graphicFrameLocks noChangeAspect="1"/>
          </p:cNvGraphicFramePr>
          <p:nvPr/>
        </p:nvGraphicFramePr>
        <p:xfrm>
          <a:off x="3786182" y="5786454"/>
          <a:ext cx="935038" cy="466725"/>
        </p:xfrm>
        <a:graphic>
          <a:graphicData uri="http://schemas.openxmlformats.org/presentationml/2006/ole">
            <p:oleObj spid="_x0000_s57349" name="Equation" r:id="rId7" imgW="406080" imgH="203040" progId="Equation.DSMT4">
              <p:embed/>
            </p:oleObj>
          </a:graphicData>
        </a:graphic>
      </p:graphicFrame>
      <p:graphicFrame>
        <p:nvGraphicFramePr>
          <p:cNvPr id="57350" name="Object 6"/>
          <p:cNvGraphicFramePr>
            <a:graphicFrameLocks noChangeAspect="1"/>
          </p:cNvGraphicFramePr>
          <p:nvPr/>
        </p:nvGraphicFramePr>
        <p:xfrm>
          <a:off x="5172075" y="5830888"/>
          <a:ext cx="876300" cy="377825"/>
        </p:xfrm>
        <a:graphic>
          <a:graphicData uri="http://schemas.openxmlformats.org/presentationml/2006/ole">
            <p:oleObj spid="_x0000_s57350" name="Equation" r:id="rId8" imgW="38088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069558D-1287-46E5-ABE0-7B716C76849E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sp>
        <p:nvSpPr>
          <p:cNvPr id="10244" name="Text Box 2"/>
          <p:cNvSpPr txBox="1">
            <a:spLocks noChangeArrowheads="1"/>
          </p:cNvSpPr>
          <p:nvPr/>
        </p:nvSpPr>
        <p:spPr bwMode="auto">
          <a:xfrm>
            <a:off x="0" y="0"/>
            <a:ext cx="2424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 dirty="0"/>
              <a:t>両辺を減算する。</a:t>
            </a:r>
          </a:p>
        </p:txBody>
      </p:sp>
      <p:sp>
        <p:nvSpPr>
          <p:cNvPr id="10246" name="Text Box 4"/>
          <p:cNvSpPr txBox="1">
            <a:spLocks noChangeArrowheads="1"/>
          </p:cNvSpPr>
          <p:nvPr/>
        </p:nvSpPr>
        <p:spPr bwMode="auto">
          <a:xfrm>
            <a:off x="3214678" y="1928802"/>
            <a:ext cx="9286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0" dirty="0" smtClean="0"/>
              <a:t>より</a:t>
            </a:r>
            <a:endParaRPr lang="en-US" altLang="ja-JP" b="0" dirty="0"/>
          </a:p>
        </p:txBody>
      </p:sp>
      <p:sp>
        <p:nvSpPr>
          <p:cNvPr id="10247" name="Text Box 5"/>
          <p:cNvSpPr txBox="1">
            <a:spLocks noChangeArrowheads="1"/>
          </p:cNvSpPr>
          <p:nvPr/>
        </p:nvSpPr>
        <p:spPr bwMode="auto">
          <a:xfrm>
            <a:off x="285720" y="2571744"/>
            <a:ext cx="771530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0" dirty="0"/>
              <a:t>これは</a:t>
            </a:r>
            <a:r>
              <a:rPr lang="ja-JP" altLang="en-US" b="0" dirty="0" smtClean="0"/>
              <a:t>、　　　　　　が</a:t>
            </a:r>
            <a:r>
              <a:rPr lang="ja-JP" altLang="en-US" b="0" dirty="0"/>
              <a:t>　</a:t>
            </a:r>
            <a:r>
              <a:rPr lang="ja-JP" altLang="en-US" b="0" dirty="0" smtClean="0"/>
              <a:t>　　の</a:t>
            </a:r>
            <a:r>
              <a:rPr lang="ja-JP" altLang="en-US" b="0" dirty="0"/>
              <a:t>倍数であることを意味する。</a:t>
            </a:r>
          </a:p>
          <a:p>
            <a:r>
              <a:rPr lang="ja-JP" altLang="en-US" b="0" dirty="0"/>
              <a:t>一方</a:t>
            </a:r>
            <a:r>
              <a:rPr lang="ja-JP" altLang="en-US" b="0" dirty="0" smtClean="0"/>
              <a:t>、　　　　　　　　　　より、</a:t>
            </a:r>
            <a:endParaRPr lang="en-US" altLang="ja-JP" b="0" dirty="0" smtClean="0"/>
          </a:p>
          <a:p>
            <a:endParaRPr lang="en-US" altLang="ja-JP" b="0" dirty="0" smtClean="0"/>
          </a:p>
          <a:p>
            <a:endParaRPr lang="en-US" altLang="ja-JP" b="0" dirty="0" smtClean="0"/>
          </a:p>
          <a:p>
            <a:endParaRPr lang="en-US" altLang="ja-JP" b="0" dirty="0" smtClean="0"/>
          </a:p>
          <a:p>
            <a:r>
              <a:rPr lang="ja-JP" altLang="en-US" b="0" dirty="0" smtClean="0"/>
              <a:t>　　　　　は</a:t>
            </a:r>
            <a:r>
              <a:rPr lang="ja-JP" altLang="en-US" b="0" dirty="0" smtClean="0">
                <a:solidFill>
                  <a:srgbClr val="FF0000"/>
                </a:solidFill>
              </a:rPr>
              <a:t>整数</a:t>
            </a:r>
            <a:r>
              <a:rPr lang="ja-JP" altLang="en-US" b="0" dirty="0"/>
              <a:t>なので、</a:t>
            </a:r>
          </a:p>
          <a:p>
            <a:r>
              <a:rPr lang="ja-JP" altLang="en-US" b="0" dirty="0"/>
              <a:t> </a:t>
            </a:r>
            <a:endParaRPr lang="en-US" altLang="ja-JP" b="0" dirty="0"/>
          </a:p>
        </p:txBody>
      </p:sp>
      <p:sp>
        <p:nvSpPr>
          <p:cNvPr id="10248" name="Text Box 6"/>
          <p:cNvSpPr txBox="1">
            <a:spLocks noChangeArrowheads="1"/>
          </p:cNvSpPr>
          <p:nvPr/>
        </p:nvSpPr>
        <p:spPr bwMode="auto">
          <a:xfrm>
            <a:off x="214282" y="5786454"/>
            <a:ext cx="761618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 dirty="0"/>
              <a:t>これより</a:t>
            </a:r>
            <a:r>
              <a:rPr lang="ja-JP" altLang="en-US" b="0" dirty="0" smtClean="0"/>
              <a:t>、　　　　　が</a:t>
            </a:r>
            <a:r>
              <a:rPr lang="ja-JP" altLang="en-US" b="0" dirty="0"/>
              <a:t>導けるが、背理法の仮定と矛盾する。</a:t>
            </a:r>
          </a:p>
          <a:p>
            <a:r>
              <a:rPr lang="ja-JP" altLang="en-US" b="0" dirty="0"/>
              <a:t>よって、命題が成り立つ。</a:t>
            </a:r>
          </a:p>
        </p:txBody>
      </p:sp>
      <p:graphicFrame>
        <p:nvGraphicFramePr>
          <p:cNvPr id="10242" name="Object 7"/>
          <p:cNvGraphicFramePr>
            <a:graphicFrameLocks noChangeAspect="1"/>
          </p:cNvGraphicFramePr>
          <p:nvPr/>
        </p:nvGraphicFramePr>
        <p:xfrm>
          <a:off x="6929454" y="6276975"/>
          <a:ext cx="1016000" cy="581025"/>
        </p:xfrm>
        <a:graphic>
          <a:graphicData uri="http://schemas.openxmlformats.org/presentationml/2006/ole">
            <p:oleObj spid="_x0000_s10242" name="Equation" r:id="rId3" imgW="355320" imgH="203040" progId="Equation.DSMT4">
              <p:embed/>
            </p:oleObj>
          </a:graphicData>
        </a:graphic>
      </p:graphicFrame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714348" y="428604"/>
          <a:ext cx="5572164" cy="1477685"/>
        </p:xfrm>
        <a:graphic>
          <a:graphicData uri="http://schemas.openxmlformats.org/presentationml/2006/ole">
            <p:oleObj spid="_x0000_s10243" name="Equation" r:id="rId4" imgW="2679480" imgH="711000" progId="Equation.DSMT4">
              <p:embed/>
            </p:oleObj>
          </a:graphicData>
        </a:graphic>
      </p:graphicFrame>
      <p:graphicFrame>
        <p:nvGraphicFramePr>
          <p:cNvPr id="3" name="Object 4"/>
          <p:cNvGraphicFramePr>
            <a:graphicFrameLocks noChangeAspect="1"/>
          </p:cNvGraphicFramePr>
          <p:nvPr/>
        </p:nvGraphicFramePr>
        <p:xfrm>
          <a:off x="285721" y="1857364"/>
          <a:ext cx="2928958" cy="552464"/>
        </p:xfrm>
        <a:graphic>
          <a:graphicData uri="http://schemas.openxmlformats.org/presentationml/2006/ole">
            <p:oleObj spid="_x0000_s10244" name="Equation" r:id="rId5" imgW="1346040" imgH="253800" progId="Equation.DSMT4">
              <p:embed/>
            </p:oleObj>
          </a:graphicData>
        </a:graphic>
      </p:graphicFrame>
      <p:graphicFrame>
        <p:nvGraphicFramePr>
          <p:cNvPr id="4" name="Object 5"/>
          <p:cNvGraphicFramePr>
            <a:graphicFrameLocks noChangeAspect="1"/>
          </p:cNvGraphicFramePr>
          <p:nvPr/>
        </p:nvGraphicFramePr>
        <p:xfrm>
          <a:off x="3929058" y="1857364"/>
          <a:ext cx="2430539" cy="552464"/>
        </p:xfrm>
        <a:graphic>
          <a:graphicData uri="http://schemas.openxmlformats.org/presentationml/2006/ole">
            <p:oleObj spid="_x0000_s10245" name="Equation" r:id="rId6" imgW="1117440" imgH="253800" progId="Equation.DSMT4">
              <p:embed/>
            </p:oleObj>
          </a:graphicData>
        </a:graphic>
      </p:graphicFrame>
      <p:graphicFrame>
        <p:nvGraphicFramePr>
          <p:cNvPr id="5" name="Object 6"/>
          <p:cNvGraphicFramePr>
            <a:graphicFrameLocks noChangeAspect="1"/>
          </p:cNvGraphicFramePr>
          <p:nvPr/>
        </p:nvGraphicFramePr>
        <p:xfrm>
          <a:off x="1428728" y="2500306"/>
          <a:ext cx="1071570" cy="579908"/>
        </p:xfrm>
        <a:graphic>
          <a:graphicData uri="http://schemas.openxmlformats.org/presentationml/2006/ole">
            <p:oleObj spid="_x0000_s10246" name="Equation" r:id="rId7" imgW="469800" imgH="253800" progId="Equation.DSMT4">
              <p:embed/>
            </p:oleObj>
          </a:graphicData>
        </a:graphic>
      </p:graphicFrame>
      <p:graphicFrame>
        <p:nvGraphicFramePr>
          <p:cNvPr id="6" name="Object 7"/>
          <p:cNvGraphicFramePr>
            <a:graphicFrameLocks noChangeAspect="1"/>
          </p:cNvGraphicFramePr>
          <p:nvPr/>
        </p:nvGraphicFramePr>
        <p:xfrm>
          <a:off x="3071802" y="2714620"/>
          <a:ext cx="292100" cy="409575"/>
        </p:xfrm>
        <a:graphic>
          <a:graphicData uri="http://schemas.openxmlformats.org/presentationml/2006/ole">
            <p:oleObj spid="_x0000_s10247" name="Equation" r:id="rId8" imgW="126720" imgH="177480" progId="Equation.DSMT4">
              <p:embed/>
            </p:oleObj>
          </a:graphicData>
        </a:graphic>
      </p:graphicFrame>
      <p:graphicFrame>
        <p:nvGraphicFramePr>
          <p:cNvPr id="7" name="Object 8"/>
          <p:cNvGraphicFramePr>
            <a:graphicFrameLocks noChangeAspect="1"/>
          </p:cNvGraphicFramePr>
          <p:nvPr/>
        </p:nvGraphicFramePr>
        <p:xfrm>
          <a:off x="1214414" y="3000372"/>
          <a:ext cx="2046288" cy="409575"/>
        </p:xfrm>
        <a:graphic>
          <a:graphicData uri="http://schemas.openxmlformats.org/presentationml/2006/ole">
            <p:oleObj spid="_x0000_s10248" name="Equation" r:id="rId9" imgW="888840" imgH="177480" progId="Equation.DSMT4">
              <p:embed/>
            </p:oleObj>
          </a:graphicData>
        </a:graphic>
      </p:graphicFrame>
      <p:graphicFrame>
        <p:nvGraphicFramePr>
          <p:cNvPr id="10249" name="Object 9"/>
          <p:cNvGraphicFramePr>
            <a:graphicFrameLocks noChangeAspect="1"/>
          </p:cNvGraphicFramePr>
          <p:nvPr/>
        </p:nvGraphicFramePr>
        <p:xfrm>
          <a:off x="1000100" y="3429000"/>
          <a:ext cx="3571900" cy="1074925"/>
        </p:xfrm>
        <a:graphic>
          <a:graphicData uri="http://schemas.openxmlformats.org/presentationml/2006/ole">
            <p:oleObj spid="_x0000_s10249" name="Equation" r:id="rId10" imgW="1688760" imgH="507960" progId="Equation.DSMT4">
              <p:embed/>
            </p:oleObj>
          </a:graphicData>
        </a:graphic>
      </p:graphicFrame>
      <p:graphicFrame>
        <p:nvGraphicFramePr>
          <p:cNvPr id="10250" name="Object 10"/>
          <p:cNvGraphicFramePr>
            <a:graphicFrameLocks noChangeAspect="1"/>
          </p:cNvGraphicFramePr>
          <p:nvPr/>
        </p:nvGraphicFramePr>
        <p:xfrm>
          <a:off x="285720" y="4357694"/>
          <a:ext cx="1090613" cy="558800"/>
        </p:xfrm>
        <a:graphic>
          <a:graphicData uri="http://schemas.openxmlformats.org/presentationml/2006/ole">
            <p:oleObj spid="_x0000_s10250" name="Equation" r:id="rId11" imgW="495000" imgH="253800" progId="Equation.DSMT4">
              <p:embed/>
            </p:oleObj>
          </a:graphicData>
        </a:graphic>
      </p:graphicFrame>
      <p:graphicFrame>
        <p:nvGraphicFramePr>
          <p:cNvPr id="10251" name="Object 11"/>
          <p:cNvGraphicFramePr>
            <a:graphicFrameLocks noChangeAspect="1"/>
          </p:cNvGraphicFramePr>
          <p:nvPr/>
        </p:nvGraphicFramePr>
        <p:xfrm>
          <a:off x="1000100" y="4786322"/>
          <a:ext cx="1593850" cy="1006475"/>
        </p:xfrm>
        <a:graphic>
          <a:graphicData uri="http://schemas.openxmlformats.org/presentationml/2006/ole">
            <p:oleObj spid="_x0000_s10251" name="Equation" r:id="rId12" imgW="723600" imgH="457200" progId="Equation.DSMT4">
              <p:embed/>
            </p:oleObj>
          </a:graphicData>
        </a:graphic>
      </p:graphicFrame>
      <p:graphicFrame>
        <p:nvGraphicFramePr>
          <p:cNvPr id="10252" name="Object 12"/>
          <p:cNvGraphicFramePr>
            <a:graphicFrameLocks noChangeAspect="1"/>
          </p:cNvGraphicFramePr>
          <p:nvPr/>
        </p:nvGraphicFramePr>
        <p:xfrm>
          <a:off x="1571604" y="5857892"/>
          <a:ext cx="838200" cy="363537"/>
        </p:xfrm>
        <a:graphic>
          <a:graphicData uri="http://schemas.openxmlformats.org/presentationml/2006/ole">
            <p:oleObj spid="_x0000_s10252" name="Equation" r:id="rId13" imgW="38088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式計算の問題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最大公約数問題</a:t>
            </a:r>
            <a:endParaRPr kumimoji="1" lang="en-US" altLang="ja-JP" dirty="0" smtClean="0"/>
          </a:p>
          <a:p>
            <a:r>
              <a:rPr lang="ja-JP" altLang="en-US" dirty="0" smtClean="0"/>
              <a:t>フィボナッチ数列計算問題</a:t>
            </a:r>
            <a:endParaRPr lang="en-US" altLang="ja-JP" dirty="0" smtClean="0"/>
          </a:p>
          <a:p>
            <a:r>
              <a:rPr lang="ja-JP" altLang="en-US" dirty="0" smtClean="0"/>
              <a:t>べき乗計算の問題</a:t>
            </a:r>
            <a:endParaRPr lang="en-US" altLang="ja-JP" dirty="0" smtClean="0"/>
          </a:p>
          <a:p>
            <a:r>
              <a:rPr lang="ja-JP" altLang="en-US" dirty="0" smtClean="0"/>
              <a:t>多項式評価の問題</a:t>
            </a: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9A362F-FE15-4FE2-92E4-A6C6E6E52416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B61476-815B-4980-A1FD-4FB904999BDE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graphicFrame>
        <p:nvGraphicFramePr>
          <p:cNvPr id="11266" name="Object 4"/>
          <p:cNvGraphicFramePr>
            <a:graphicFrameLocks noChangeAspect="1"/>
          </p:cNvGraphicFramePr>
          <p:nvPr/>
        </p:nvGraphicFramePr>
        <p:xfrm>
          <a:off x="333375" y="228600"/>
          <a:ext cx="2355850" cy="711200"/>
        </p:xfrm>
        <a:graphic>
          <a:graphicData uri="http://schemas.openxmlformats.org/presentationml/2006/ole">
            <p:oleObj spid="_x0000_s11266" name="Equation" r:id="rId3" imgW="672840" imgH="203040" progId="Equation.DSMT4">
              <p:embed/>
            </p:oleObj>
          </a:graphicData>
        </a:graphic>
      </p:graphicFrame>
      <p:sp>
        <p:nvSpPr>
          <p:cNvPr id="11273" name="Text Box 5"/>
          <p:cNvSpPr txBox="1">
            <a:spLocks noChangeArrowheads="1"/>
          </p:cNvSpPr>
          <p:nvPr/>
        </p:nvSpPr>
        <p:spPr bwMode="auto">
          <a:xfrm>
            <a:off x="2819400" y="381000"/>
            <a:ext cx="1663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の公約数を</a:t>
            </a:r>
          </a:p>
        </p:txBody>
      </p:sp>
      <p:graphicFrame>
        <p:nvGraphicFramePr>
          <p:cNvPr id="11267" name="Object 6"/>
          <p:cNvGraphicFramePr>
            <a:graphicFrameLocks noChangeAspect="1"/>
          </p:cNvGraphicFramePr>
          <p:nvPr/>
        </p:nvGraphicFramePr>
        <p:xfrm>
          <a:off x="4608513" y="228600"/>
          <a:ext cx="1852612" cy="755650"/>
        </p:xfrm>
        <a:graphic>
          <a:graphicData uri="http://schemas.openxmlformats.org/presentationml/2006/ole">
            <p:oleObj spid="_x0000_s11267" name="Equation" r:id="rId4" imgW="622080" imgH="253800" progId="Equation.DSMT4">
              <p:embed/>
            </p:oleObj>
          </a:graphicData>
        </a:graphic>
      </p:graphicFrame>
      <p:sp>
        <p:nvSpPr>
          <p:cNvPr id="11274" name="Text Box 7"/>
          <p:cNvSpPr txBox="1">
            <a:spLocks noChangeArrowheads="1"/>
          </p:cNvSpPr>
          <p:nvPr/>
        </p:nvSpPr>
        <p:spPr bwMode="auto">
          <a:xfrm>
            <a:off x="365125" y="-360363"/>
            <a:ext cx="184150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 b="0"/>
          </a:p>
        </p:txBody>
      </p:sp>
      <p:sp>
        <p:nvSpPr>
          <p:cNvPr id="11275" name="Text Box 8"/>
          <p:cNvSpPr txBox="1">
            <a:spLocks noChangeArrowheads="1"/>
          </p:cNvSpPr>
          <p:nvPr/>
        </p:nvSpPr>
        <p:spPr bwMode="auto">
          <a:xfrm>
            <a:off x="6705600" y="381000"/>
            <a:ext cx="1104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と書く。</a:t>
            </a:r>
          </a:p>
        </p:txBody>
      </p:sp>
      <p:graphicFrame>
        <p:nvGraphicFramePr>
          <p:cNvPr id="11268" name="Object 11"/>
          <p:cNvGraphicFramePr>
            <a:graphicFrameLocks noChangeAspect="1"/>
          </p:cNvGraphicFramePr>
          <p:nvPr/>
        </p:nvGraphicFramePr>
        <p:xfrm>
          <a:off x="1247775" y="1752600"/>
          <a:ext cx="3751263" cy="706438"/>
        </p:xfrm>
        <a:graphic>
          <a:graphicData uri="http://schemas.openxmlformats.org/presentationml/2006/ole">
            <p:oleObj spid="_x0000_s11268" name="Equation" r:id="rId5" imgW="1346040" imgH="253800" progId="Equation.DSMT4">
              <p:embed/>
            </p:oleObj>
          </a:graphicData>
        </a:graphic>
      </p:graphicFrame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593725" y="1163638"/>
            <a:ext cx="1271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例えば、</a:t>
            </a:r>
          </a:p>
        </p:txBody>
      </p:sp>
      <p:graphicFrame>
        <p:nvGraphicFramePr>
          <p:cNvPr id="11269" name="Object 16"/>
          <p:cNvGraphicFramePr>
            <a:graphicFrameLocks noChangeAspect="1"/>
          </p:cNvGraphicFramePr>
          <p:nvPr/>
        </p:nvGraphicFramePr>
        <p:xfrm>
          <a:off x="987425" y="3962400"/>
          <a:ext cx="3741738" cy="498475"/>
        </p:xfrm>
        <a:graphic>
          <a:graphicData uri="http://schemas.openxmlformats.org/presentationml/2006/ole">
            <p:oleObj spid="_x0000_s11269" name="Equation" r:id="rId6" imgW="1523880" imgH="203040" progId="Equation.DSMT4">
              <p:embed/>
            </p:oleObj>
          </a:graphicData>
        </a:graphic>
      </p:graphicFrame>
      <p:sp>
        <p:nvSpPr>
          <p:cNvPr id="11277" name="AutoShape 18"/>
          <p:cNvSpPr>
            <a:spLocks noChangeArrowheads="1"/>
          </p:cNvSpPr>
          <p:nvPr/>
        </p:nvSpPr>
        <p:spPr bwMode="auto">
          <a:xfrm>
            <a:off x="381000" y="3048000"/>
            <a:ext cx="8534400" cy="31242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278" name="Text Box 19"/>
          <p:cNvSpPr txBox="1">
            <a:spLocks noChangeArrowheads="1"/>
          </p:cNvSpPr>
          <p:nvPr/>
        </p:nvSpPr>
        <p:spPr bwMode="auto">
          <a:xfrm>
            <a:off x="1203325" y="2763838"/>
            <a:ext cx="41656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>
                <a:solidFill>
                  <a:srgbClr val="008000"/>
                </a:solidFill>
              </a:rPr>
              <a:t>命題Ｅ３　（約数集合の普遍性）</a:t>
            </a:r>
          </a:p>
        </p:txBody>
      </p:sp>
      <p:graphicFrame>
        <p:nvGraphicFramePr>
          <p:cNvPr id="11270" name="Object 20"/>
          <p:cNvGraphicFramePr>
            <a:graphicFrameLocks noChangeAspect="1"/>
          </p:cNvGraphicFramePr>
          <p:nvPr/>
        </p:nvGraphicFramePr>
        <p:xfrm>
          <a:off x="685800" y="3352800"/>
          <a:ext cx="1828800" cy="552450"/>
        </p:xfrm>
        <a:graphic>
          <a:graphicData uri="http://schemas.openxmlformats.org/presentationml/2006/ole">
            <p:oleObj spid="_x0000_s11270" name="Equation" r:id="rId7" imgW="672840" imgH="203040" progId="Equation.DSMT4">
              <p:embed/>
            </p:oleObj>
          </a:graphicData>
        </a:graphic>
      </p:graphicFrame>
      <p:sp>
        <p:nvSpPr>
          <p:cNvPr id="11279" name="Text Box 21"/>
          <p:cNvSpPr txBox="1">
            <a:spLocks noChangeArrowheads="1"/>
          </p:cNvSpPr>
          <p:nvPr/>
        </p:nvSpPr>
        <p:spPr bwMode="auto">
          <a:xfrm>
            <a:off x="762000" y="33528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　　　　　　　　　に対して、先の命題Ｅ１，Ｅ２で定まる表現を</a:t>
            </a:r>
          </a:p>
        </p:txBody>
      </p:sp>
      <p:sp>
        <p:nvSpPr>
          <p:cNvPr id="11280" name="Text Box 22"/>
          <p:cNvSpPr txBox="1">
            <a:spLocks noChangeArrowheads="1"/>
          </p:cNvSpPr>
          <p:nvPr/>
        </p:nvSpPr>
        <p:spPr bwMode="auto">
          <a:xfrm>
            <a:off x="838200" y="4572000"/>
            <a:ext cx="2419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とする。このとき、</a:t>
            </a:r>
          </a:p>
        </p:txBody>
      </p:sp>
      <p:graphicFrame>
        <p:nvGraphicFramePr>
          <p:cNvPr id="11271" name="Object 23"/>
          <p:cNvGraphicFramePr>
            <a:graphicFrameLocks noChangeAspect="1"/>
          </p:cNvGraphicFramePr>
          <p:nvPr/>
        </p:nvGraphicFramePr>
        <p:xfrm>
          <a:off x="1752600" y="5181600"/>
          <a:ext cx="4008438" cy="755650"/>
        </p:xfrm>
        <a:graphic>
          <a:graphicData uri="http://schemas.openxmlformats.org/presentationml/2006/ole">
            <p:oleObj spid="_x0000_s11271" name="Equation" r:id="rId8" imgW="1346040" imgH="253800" progId="Equation.DSMT4">
              <p:embed/>
            </p:oleObj>
          </a:graphicData>
        </a:graphic>
      </p:graphicFrame>
      <p:sp>
        <p:nvSpPr>
          <p:cNvPr id="11281" name="AutoShape 24"/>
          <p:cNvSpPr>
            <a:spLocks noChangeArrowheads="1"/>
          </p:cNvSpPr>
          <p:nvPr/>
        </p:nvSpPr>
        <p:spPr bwMode="auto">
          <a:xfrm>
            <a:off x="5791200" y="1371600"/>
            <a:ext cx="2895600" cy="1143000"/>
          </a:xfrm>
          <a:prstGeom prst="wedgeRoundRectCallout">
            <a:avLst>
              <a:gd name="adj1" fmla="val -65130"/>
              <a:gd name="adj2" fmla="val -90000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sp>
        <p:nvSpPr>
          <p:cNvPr id="11282" name="Text Box 25"/>
          <p:cNvSpPr txBox="1">
            <a:spLocks noChangeArrowheads="1"/>
          </p:cNvSpPr>
          <p:nvPr/>
        </p:nvSpPr>
        <p:spPr bwMode="auto">
          <a:xfrm>
            <a:off x="6003925" y="1641475"/>
            <a:ext cx="23082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/>
              <a:t>Common Divisor</a:t>
            </a:r>
          </a:p>
          <a:p>
            <a:r>
              <a:rPr lang="en-US" altLang="ja-JP" b="0"/>
              <a:t>(</a:t>
            </a:r>
            <a:r>
              <a:rPr lang="ja-JP" altLang="en-US" b="0"/>
              <a:t>公約数）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7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05B8BF-7250-4E0A-900E-F26124312E24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12298" name="Text Box 2"/>
          <p:cNvSpPr txBox="1">
            <a:spLocks noChangeArrowheads="1"/>
          </p:cNvSpPr>
          <p:nvPr/>
        </p:nvSpPr>
        <p:spPr bwMode="auto">
          <a:xfrm>
            <a:off x="441325" y="249238"/>
            <a:ext cx="4159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証明の前に、具体例で調べる。</a:t>
            </a:r>
          </a:p>
        </p:txBody>
      </p:sp>
      <p:graphicFrame>
        <p:nvGraphicFramePr>
          <p:cNvPr id="12290" name="Object 3"/>
          <p:cNvGraphicFramePr>
            <a:graphicFrameLocks noChangeAspect="1"/>
          </p:cNvGraphicFramePr>
          <p:nvPr/>
        </p:nvGraphicFramePr>
        <p:xfrm>
          <a:off x="1706563" y="3352800"/>
          <a:ext cx="3749675" cy="706438"/>
        </p:xfrm>
        <a:graphic>
          <a:graphicData uri="http://schemas.openxmlformats.org/presentationml/2006/ole">
            <p:oleObj spid="_x0000_s12290" name="Equation" r:id="rId3" imgW="1346040" imgH="253800" progId="Equation.DSMT4">
              <p:embed/>
            </p:oleObj>
          </a:graphicData>
        </a:graphic>
      </p:graphicFrame>
      <p:graphicFrame>
        <p:nvGraphicFramePr>
          <p:cNvPr id="12291" name="Object 4"/>
          <p:cNvGraphicFramePr>
            <a:graphicFrameLocks noChangeAspect="1"/>
          </p:cNvGraphicFramePr>
          <p:nvPr/>
        </p:nvGraphicFramePr>
        <p:xfrm>
          <a:off x="838200" y="914400"/>
          <a:ext cx="2619375" cy="615950"/>
        </p:xfrm>
        <a:graphic>
          <a:graphicData uri="http://schemas.openxmlformats.org/presentationml/2006/ole">
            <p:oleObj spid="_x0000_s12291" name="Equation" r:id="rId4" imgW="863280" imgH="203040" progId="Equation.DSMT4">
              <p:embed/>
            </p:oleObj>
          </a:graphicData>
        </a:graphic>
      </p:graphicFrame>
      <p:sp>
        <p:nvSpPr>
          <p:cNvPr id="12299" name="Text Box 5"/>
          <p:cNvSpPr txBox="1">
            <a:spLocks noChangeArrowheads="1"/>
          </p:cNvSpPr>
          <p:nvPr/>
        </p:nvSpPr>
        <p:spPr bwMode="auto">
          <a:xfrm>
            <a:off x="3505200" y="9906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とする。</a:t>
            </a:r>
          </a:p>
        </p:txBody>
      </p:sp>
      <p:graphicFrame>
        <p:nvGraphicFramePr>
          <p:cNvPr id="12292" name="Object 6"/>
          <p:cNvGraphicFramePr>
            <a:graphicFrameLocks noChangeAspect="1"/>
          </p:cNvGraphicFramePr>
          <p:nvPr/>
        </p:nvGraphicFramePr>
        <p:xfrm>
          <a:off x="1028700" y="1562100"/>
          <a:ext cx="2849563" cy="539750"/>
        </p:xfrm>
        <a:graphic>
          <a:graphicData uri="http://schemas.openxmlformats.org/presentationml/2006/ole">
            <p:oleObj spid="_x0000_s12292" name="Equation" r:id="rId5" imgW="939600" imgH="177480" progId="Equation.DSMT4">
              <p:embed/>
            </p:oleObj>
          </a:graphicData>
        </a:graphic>
      </p:graphicFrame>
      <p:sp>
        <p:nvSpPr>
          <p:cNvPr id="12300" name="Text Box 7"/>
          <p:cNvSpPr txBox="1">
            <a:spLocks noChangeArrowheads="1"/>
          </p:cNvSpPr>
          <p:nvPr/>
        </p:nvSpPr>
        <p:spPr bwMode="auto">
          <a:xfrm>
            <a:off x="1050925" y="2078038"/>
            <a:ext cx="877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より、</a:t>
            </a:r>
          </a:p>
        </p:txBody>
      </p:sp>
      <p:graphicFrame>
        <p:nvGraphicFramePr>
          <p:cNvPr id="12293" name="Object 8"/>
          <p:cNvGraphicFramePr>
            <a:graphicFrameLocks noChangeAspect="1"/>
          </p:cNvGraphicFramePr>
          <p:nvPr/>
        </p:nvGraphicFramePr>
        <p:xfrm>
          <a:off x="1828800" y="2057400"/>
          <a:ext cx="2235200" cy="617538"/>
        </p:xfrm>
        <a:graphic>
          <a:graphicData uri="http://schemas.openxmlformats.org/presentationml/2006/ole">
            <p:oleObj spid="_x0000_s12293" name="Equation" r:id="rId6" imgW="736560" imgH="203040" progId="Equation.DSMT4">
              <p:embed/>
            </p:oleObj>
          </a:graphicData>
        </a:graphic>
      </p:graphicFrame>
      <p:sp>
        <p:nvSpPr>
          <p:cNvPr id="12301" name="Text Box 9"/>
          <p:cNvSpPr txBox="1">
            <a:spLocks noChangeArrowheads="1"/>
          </p:cNvSpPr>
          <p:nvPr/>
        </p:nvSpPr>
        <p:spPr bwMode="auto">
          <a:xfrm>
            <a:off x="1127125" y="2840038"/>
            <a:ext cx="2363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公約数をみると、</a:t>
            </a:r>
          </a:p>
        </p:txBody>
      </p:sp>
      <p:graphicFrame>
        <p:nvGraphicFramePr>
          <p:cNvPr id="12294" name="Object 10"/>
          <p:cNvGraphicFramePr>
            <a:graphicFrameLocks noChangeAspect="1"/>
          </p:cNvGraphicFramePr>
          <p:nvPr/>
        </p:nvGraphicFramePr>
        <p:xfrm>
          <a:off x="1782763" y="4191000"/>
          <a:ext cx="3714750" cy="706438"/>
        </p:xfrm>
        <a:graphic>
          <a:graphicData uri="http://schemas.openxmlformats.org/presentationml/2006/ole">
            <p:oleObj spid="_x0000_s12294" name="Equation" r:id="rId7" imgW="1333440" imgH="253800" progId="Equation.DSMT4">
              <p:embed/>
            </p:oleObj>
          </a:graphicData>
        </a:graphic>
      </p:graphicFrame>
      <p:sp>
        <p:nvSpPr>
          <p:cNvPr id="12302" name="Text Box 11"/>
          <p:cNvSpPr txBox="1">
            <a:spLocks noChangeArrowheads="1"/>
          </p:cNvSpPr>
          <p:nvPr/>
        </p:nvSpPr>
        <p:spPr bwMode="auto">
          <a:xfrm>
            <a:off x="1203325" y="4821238"/>
            <a:ext cx="93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また、</a:t>
            </a:r>
          </a:p>
        </p:txBody>
      </p:sp>
      <p:graphicFrame>
        <p:nvGraphicFramePr>
          <p:cNvPr id="12295" name="Object 12"/>
          <p:cNvGraphicFramePr>
            <a:graphicFrameLocks noChangeAspect="1"/>
          </p:cNvGraphicFramePr>
          <p:nvPr/>
        </p:nvGraphicFramePr>
        <p:xfrm>
          <a:off x="1817688" y="5257800"/>
          <a:ext cx="2370137" cy="493713"/>
        </p:xfrm>
        <a:graphic>
          <a:graphicData uri="http://schemas.openxmlformats.org/presentationml/2006/ole">
            <p:oleObj spid="_x0000_s12295" name="Equation" r:id="rId8" imgW="850680" imgH="177480" progId="Equation.DSMT4">
              <p:embed/>
            </p:oleObj>
          </a:graphicData>
        </a:graphic>
      </p:graphicFrame>
      <p:sp>
        <p:nvSpPr>
          <p:cNvPr id="12303" name="Text Box 13"/>
          <p:cNvSpPr txBox="1">
            <a:spLocks noChangeArrowheads="1"/>
          </p:cNvSpPr>
          <p:nvPr/>
        </p:nvSpPr>
        <p:spPr bwMode="auto">
          <a:xfrm>
            <a:off x="1295400" y="5791200"/>
            <a:ext cx="877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より、</a:t>
            </a:r>
          </a:p>
        </p:txBody>
      </p:sp>
      <p:graphicFrame>
        <p:nvGraphicFramePr>
          <p:cNvPr id="12296" name="Object 14"/>
          <p:cNvGraphicFramePr>
            <a:graphicFrameLocks noChangeAspect="1"/>
          </p:cNvGraphicFramePr>
          <p:nvPr/>
        </p:nvGraphicFramePr>
        <p:xfrm>
          <a:off x="1857375" y="6151563"/>
          <a:ext cx="3468688" cy="706437"/>
        </p:xfrm>
        <a:graphic>
          <a:graphicData uri="http://schemas.openxmlformats.org/presentationml/2006/ole">
            <p:oleObj spid="_x0000_s12296" name="Equation" r:id="rId9" imgW="124452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DDFD1A-9A0A-4CAC-8F3B-8EED15171B66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sp>
        <p:nvSpPr>
          <p:cNvPr id="13327" name="Text Box 3"/>
          <p:cNvSpPr txBox="1">
            <a:spLocks noChangeArrowheads="1"/>
          </p:cNvSpPr>
          <p:nvPr/>
        </p:nvSpPr>
        <p:spPr bwMode="auto">
          <a:xfrm>
            <a:off x="136525" y="1730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証明</a:t>
            </a: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1524000" y="762000"/>
          <a:ext cx="1720850" cy="514350"/>
        </p:xfrm>
        <a:graphic>
          <a:graphicData uri="http://schemas.openxmlformats.org/presentationml/2006/ole">
            <p:oleObj spid="_x0000_s13314" name="Equation" r:id="rId3" imgW="850680" imgH="253800" progId="Equation.DSMT4">
              <p:embed/>
            </p:oleObj>
          </a:graphicData>
        </a:graphic>
      </p:graphicFrame>
      <p:sp>
        <p:nvSpPr>
          <p:cNvPr id="13328" name="Text Box 5"/>
          <p:cNvSpPr txBox="1">
            <a:spLocks noChangeArrowheads="1"/>
          </p:cNvSpPr>
          <p:nvPr/>
        </p:nvSpPr>
        <p:spPr bwMode="auto">
          <a:xfrm>
            <a:off x="457200" y="7620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任意の</a:t>
            </a:r>
          </a:p>
        </p:txBody>
      </p:sp>
      <p:sp>
        <p:nvSpPr>
          <p:cNvPr id="13329" name="Text Box 6"/>
          <p:cNvSpPr txBox="1">
            <a:spLocks noChangeArrowheads="1"/>
          </p:cNvSpPr>
          <p:nvPr/>
        </p:nvSpPr>
        <p:spPr bwMode="auto">
          <a:xfrm>
            <a:off x="3276600" y="685800"/>
            <a:ext cx="1487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に対して、</a:t>
            </a:r>
          </a:p>
        </p:txBody>
      </p:sp>
      <p:graphicFrame>
        <p:nvGraphicFramePr>
          <p:cNvPr id="13315" name="Object 7"/>
          <p:cNvGraphicFramePr>
            <a:graphicFrameLocks noChangeAspect="1"/>
          </p:cNvGraphicFramePr>
          <p:nvPr/>
        </p:nvGraphicFramePr>
        <p:xfrm>
          <a:off x="4648200" y="685800"/>
          <a:ext cx="1695450" cy="514350"/>
        </p:xfrm>
        <a:graphic>
          <a:graphicData uri="http://schemas.openxmlformats.org/presentationml/2006/ole">
            <p:oleObj spid="_x0000_s13315" name="Equation" r:id="rId4" imgW="838080" imgH="253800" progId="Equation.DSMT4">
              <p:embed/>
            </p:oleObj>
          </a:graphicData>
        </a:graphic>
      </p:graphicFrame>
      <p:sp>
        <p:nvSpPr>
          <p:cNvPr id="13330" name="Text Box 8"/>
          <p:cNvSpPr txBox="1">
            <a:spLocks noChangeArrowheads="1"/>
          </p:cNvSpPr>
          <p:nvPr/>
        </p:nvSpPr>
        <p:spPr bwMode="auto">
          <a:xfrm>
            <a:off x="6400800" y="685800"/>
            <a:ext cx="1246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を示す。</a:t>
            </a:r>
          </a:p>
        </p:txBody>
      </p:sp>
      <p:graphicFrame>
        <p:nvGraphicFramePr>
          <p:cNvPr id="13316" name="Object 9"/>
          <p:cNvGraphicFramePr>
            <a:graphicFrameLocks noChangeAspect="1"/>
          </p:cNvGraphicFramePr>
          <p:nvPr/>
        </p:nvGraphicFramePr>
        <p:xfrm>
          <a:off x="609600" y="1447800"/>
          <a:ext cx="1720850" cy="514350"/>
        </p:xfrm>
        <a:graphic>
          <a:graphicData uri="http://schemas.openxmlformats.org/presentationml/2006/ole">
            <p:oleObj spid="_x0000_s13316" name="Equation" r:id="rId5" imgW="850680" imgH="253800" progId="Equation.DSMT4">
              <p:embed/>
            </p:oleObj>
          </a:graphicData>
        </a:graphic>
      </p:graphicFrame>
      <p:sp>
        <p:nvSpPr>
          <p:cNvPr id="13331" name="Text Box 10"/>
          <p:cNvSpPr txBox="1">
            <a:spLocks noChangeArrowheads="1"/>
          </p:cNvSpPr>
          <p:nvPr/>
        </p:nvSpPr>
        <p:spPr bwMode="auto">
          <a:xfrm>
            <a:off x="2346325" y="1392238"/>
            <a:ext cx="393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より、自然数　　　　を用いて、</a:t>
            </a:r>
          </a:p>
        </p:txBody>
      </p:sp>
      <p:graphicFrame>
        <p:nvGraphicFramePr>
          <p:cNvPr id="13317" name="Object 13"/>
          <p:cNvGraphicFramePr>
            <a:graphicFrameLocks noChangeAspect="1"/>
          </p:cNvGraphicFramePr>
          <p:nvPr/>
        </p:nvGraphicFramePr>
        <p:xfrm>
          <a:off x="685800" y="1905000"/>
          <a:ext cx="1143000" cy="979488"/>
        </p:xfrm>
        <a:graphic>
          <a:graphicData uri="http://schemas.openxmlformats.org/presentationml/2006/ole">
            <p:oleObj spid="_x0000_s13317" name="Equation" r:id="rId6" imgW="533160" imgH="457200" progId="Equation.DSMT4">
              <p:embed/>
            </p:oleObj>
          </a:graphicData>
        </a:graphic>
      </p:graphicFrame>
      <p:sp>
        <p:nvSpPr>
          <p:cNvPr id="13332" name="Text Box 14"/>
          <p:cNvSpPr txBox="1">
            <a:spLocks noChangeArrowheads="1"/>
          </p:cNvSpPr>
          <p:nvPr/>
        </p:nvSpPr>
        <p:spPr bwMode="auto">
          <a:xfrm>
            <a:off x="685800" y="2895600"/>
            <a:ext cx="1477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と書ける。</a:t>
            </a:r>
          </a:p>
        </p:txBody>
      </p:sp>
      <p:graphicFrame>
        <p:nvGraphicFramePr>
          <p:cNvPr id="13318" name="Object 15"/>
          <p:cNvGraphicFramePr>
            <a:graphicFrameLocks noChangeAspect="1"/>
          </p:cNvGraphicFramePr>
          <p:nvPr/>
        </p:nvGraphicFramePr>
        <p:xfrm>
          <a:off x="4114800" y="1447800"/>
          <a:ext cx="514350" cy="392113"/>
        </p:xfrm>
        <a:graphic>
          <a:graphicData uri="http://schemas.openxmlformats.org/presentationml/2006/ole">
            <p:oleObj spid="_x0000_s13318" name="Equation" r:id="rId7" imgW="266400" imgH="203040" progId="Equation.DSMT4">
              <p:embed/>
            </p:oleObj>
          </a:graphicData>
        </a:graphic>
      </p:graphicFrame>
      <p:graphicFrame>
        <p:nvGraphicFramePr>
          <p:cNvPr id="13319" name="Object 17"/>
          <p:cNvGraphicFramePr>
            <a:graphicFrameLocks noChangeAspect="1"/>
          </p:cNvGraphicFramePr>
          <p:nvPr/>
        </p:nvGraphicFramePr>
        <p:xfrm>
          <a:off x="2209800" y="2895600"/>
          <a:ext cx="1558925" cy="498475"/>
        </p:xfrm>
        <a:graphic>
          <a:graphicData uri="http://schemas.openxmlformats.org/presentationml/2006/ole">
            <p:oleObj spid="_x0000_s13319" name="Equation" r:id="rId8" imgW="634680" imgH="203040" progId="Equation.DSMT4">
              <p:embed/>
            </p:oleObj>
          </a:graphicData>
        </a:graphic>
      </p:graphicFrame>
      <p:sp>
        <p:nvSpPr>
          <p:cNvPr id="13333" name="Text Box 18"/>
          <p:cNvSpPr txBox="1">
            <a:spLocks noChangeArrowheads="1"/>
          </p:cNvSpPr>
          <p:nvPr/>
        </p:nvSpPr>
        <p:spPr bwMode="auto">
          <a:xfrm>
            <a:off x="3733800" y="2895600"/>
            <a:ext cx="39830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を用いると、次式が成り立つ。</a:t>
            </a:r>
          </a:p>
        </p:txBody>
      </p:sp>
      <p:graphicFrame>
        <p:nvGraphicFramePr>
          <p:cNvPr id="13320" name="Object 19"/>
          <p:cNvGraphicFramePr>
            <a:graphicFrameLocks noChangeAspect="1"/>
          </p:cNvGraphicFramePr>
          <p:nvPr/>
        </p:nvGraphicFramePr>
        <p:xfrm>
          <a:off x="2590800" y="3505200"/>
          <a:ext cx="1416050" cy="434975"/>
        </p:xfrm>
        <a:graphic>
          <a:graphicData uri="http://schemas.openxmlformats.org/presentationml/2006/ole">
            <p:oleObj spid="_x0000_s13320" name="Equation" r:id="rId9" imgW="660240" imgH="203040" progId="Equation.DSMT4">
              <p:embed/>
            </p:oleObj>
          </a:graphicData>
        </a:graphic>
      </p:graphicFrame>
      <p:graphicFrame>
        <p:nvGraphicFramePr>
          <p:cNvPr id="13321" name="Object 20"/>
          <p:cNvGraphicFramePr>
            <a:graphicFrameLocks noChangeAspect="1"/>
          </p:cNvGraphicFramePr>
          <p:nvPr/>
        </p:nvGraphicFramePr>
        <p:xfrm>
          <a:off x="952500" y="4021138"/>
          <a:ext cx="981075" cy="379412"/>
        </p:xfrm>
        <a:graphic>
          <a:graphicData uri="http://schemas.openxmlformats.org/presentationml/2006/ole">
            <p:oleObj spid="_x0000_s13321" name="Equation" r:id="rId10" imgW="457200" imgH="177480" progId="Equation.DSMT4">
              <p:embed/>
            </p:oleObj>
          </a:graphicData>
        </a:graphic>
      </p:graphicFrame>
      <p:sp>
        <p:nvSpPr>
          <p:cNvPr id="13334" name="Text Box 21"/>
          <p:cNvSpPr txBox="1">
            <a:spLocks noChangeArrowheads="1"/>
          </p:cNvSpPr>
          <p:nvPr/>
        </p:nvSpPr>
        <p:spPr bwMode="auto">
          <a:xfrm>
            <a:off x="1905000" y="3962400"/>
            <a:ext cx="2832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を代入してまとめる。</a:t>
            </a:r>
          </a:p>
        </p:txBody>
      </p:sp>
      <p:graphicFrame>
        <p:nvGraphicFramePr>
          <p:cNvPr id="13322" name="Object 23"/>
          <p:cNvGraphicFramePr>
            <a:graphicFrameLocks noChangeAspect="1"/>
          </p:cNvGraphicFramePr>
          <p:nvPr/>
        </p:nvGraphicFramePr>
        <p:xfrm>
          <a:off x="1981200" y="4648200"/>
          <a:ext cx="1744663" cy="434975"/>
        </p:xfrm>
        <a:graphic>
          <a:graphicData uri="http://schemas.openxmlformats.org/presentationml/2006/ole">
            <p:oleObj spid="_x0000_s13322" name="Equation" r:id="rId11" imgW="812520" imgH="203040" progId="Equation.DSMT4">
              <p:embed/>
            </p:oleObj>
          </a:graphicData>
        </a:graphic>
      </p:graphicFrame>
      <p:sp>
        <p:nvSpPr>
          <p:cNvPr id="13335" name="Text Box 24"/>
          <p:cNvSpPr txBox="1">
            <a:spLocks noChangeArrowheads="1"/>
          </p:cNvSpPr>
          <p:nvPr/>
        </p:nvSpPr>
        <p:spPr bwMode="auto">
          <a:xfrm>
            <a:off x="609600" y="5257800"/>
            <a:ext cx="6935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この式は、   　が　　　の約数であることを示している。</a:t>
            </a:r>
          </a:p>
        </p:txBody>
      </p:sp>
      <p:graphicFrame>
        <p:nvGraphicFramePr>
          <p:cNvPr id="13323" name="Object 25"/>
          <p:cNvGraphicFramePr>
            <a:graphicFrameLocks noChangeAspect="1"/>
          </p:cNvGraphicFramePr>
          <p:nvPr/>
        </p:nvGraphicFramePr>
        <p:xfrm>
          <a:off x="1981200" y="5257800"/>
          <a:ext cx="412750" cy="504825"/>
        </p:xfrm>
        <a:graphic>
          <a:graphicData uri="http://schemas.openxmlformats.org/presentationml/2006/ole">
            <p:oleObj spid="_x0000_s13323" name="Equation" r:id="rId12" imgW="114120" imgH="139680" progId="Equation.DSMT4">
              <p:embed/>
            </p:oleObj>
          </a:graphicData>
        </a:graphic>
      </p:graphicFrame>
      <p:graphicFrame>
        <p:nvGraphicFramePr>
          <p:cNvPr id="13324" name="Object 26"/>
          <p:cNvGraphicFramePr>
            <a:graphicFrameLocks noChangeAspect="1"/>
          </p:cNvGraphicFramePr>
          <p:nvPr/>
        </p:nvGraphicFramePr>
        <p:xfrm>
          <a:off x="2819400" y="5257800"/>
          <a:ext cx="412750" cy="458788"/>
        </p:xfrm>
        <a:graphic>
          <a:graphicData uri="http://schemas.openxmlformats.org/presentationml/2006/ole">
            <p:oleObj spid="_x0000_s13324" name="Equation" r:id="rId13" imgW="114120" imgH="126720" progId="Equation.DSMT4">
              <p:embed/>
            </p:oleObj>
          </a:graphicData>
        </a:graphic>
      </p:graphicFrame>
      <p:graphicFrame>
        <p:nvGraphicFramePr>
          <p:cNvPr id="13325" name="Object 27"/>
          <p:cNvGraphicFramePr>
            <a:graphicFrameLocks noChangeAspect="1"/>
          </p:cNvGraphicFramePr>
          <p:nvPr/>
        </p:nvGraphicFramePr>
        <p:xfrm>
          <a:off x="7407275" y="5965825"/>
          <a:ext cx="1558925" cy="687388"/>
        </p:xfrm>
        <a:graphic>
          <a:graphicData uri="http://schemas.openxmlformats.org/presentationml/2006/ole">
            <p:oleObj spid="_x0000_s13325" name="Equation" r:id="rId14" imgW="43164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9BF039-AC9B-46A8-A03B-F2A3207A68ED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sp>
        <p:nvSpPr>
          <p:cNvPr id="1434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ユークリッドの互除法の停止性</a:t>
            </a:r>
          </a:p>
        </p:txBody>
      </p:sp>
      <p:sp>
        <p:nvSpPr>
          <p:cNvPr id="14346" name="AutoShape 4"/>
          <p:cNvSpPr>
            <a:spLocks noChangeArrowheads="1"/>
          </p:cNvSpPr>
          <p:nvPr/>
        </p:nvSpPr>
        <p:spPr bwMode="auto">
          <a:xfrm>
            <a:off x="228600" y="1327150"/>
            <a:ext cx="7924800" cy="9144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347" name="Text Box 5"/>
          <p:cNvSpPr txBox="1">
            <a:spLocks noChangeArrowheads="1"/>
          </p:cNvSpPr>
          <p:nvPr/>
        </p:nvSpPr>
        <p:spPr bwMode="auto">
          <a:xfrm>
            <a:off x="1050925" y="1042988"/>
            <a:ext cx="5360988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>
                <a:solidFill>
                  <a:srgbClr val="008000"/>
                </a:solidFill>
              </a:rPr>
              <a:t>命題Ｅ４　（ユークリッド互除法の停止性）</a:t>
            </a:r>
          </a:p>
        </p:txBody>
      </p:sp>
      <p:sp>
        <p:nvSpPr>
          <p:cNvPr id="14348" name="Text Box 10"/>
          <p:cNvSpPr txBox="1">
            <a:spLocks noChangeArrowheads="1"/>
          </p:cNvSpPr>
          <p:nvPr/>
        </p:nvSpPr>
        <p:spPr bwMode="auto">
          <a:xfrm>
            <a:off x="990600" y="1555750"/>
            <a:ext cx="4578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ユークリッドの互除法は停止する。</a:t>
            </a:r>
          </a:p>
        </p:txBody>
      </p:sp>
      <p:graphicFrame>
        <p:nvGraphicFramePr>
          <p:cNvPr id="14338" name="Object 11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14338" name="Equation" r:id="rId3" imgW="914400" imgH="198720" progId="Equation.DSMT4">
              <p:embed/>
            </p:oleObj>
          </a:graphicData>
        </a:graphic>
      </p:graphicFrame>
      <p:sp>
        <p:nvSpPr>
          <p:cNvPr id="14349" name="Text Box 12"/>
          <p:cNvSpPr txBox="1">
            <a:spLocks noChangeArrowheads="1"/>
          </p:cNvSpPr>
          <p:nvPr/>
        </p:nvSpPr>
        <p:spPr bwMode="auto">
          <a:xfrm>
            <a:off x="304800" y="239395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証明</a:t>
            </a:r>
          </a:p>
        </p:txBody>
      </p:sp>
      <p:graphicFrame>
        <p:nvGraphicFramePr>
          <p:cNvPr id="14339" name="Object 13"/>
          <p:cNvGraphicFramePr>
            <a:graphicFrameLocks noChangeAspect="1"/>
          </p:cNvGraphicFramePr>
          <p:nvPr/>
        </p:nvGraphicFramePr>
        <p:xfrm>
          <a:off x="1143000" y="3232150"/>
          <a:ext cx="3302000" cy="508000"/>
        </p:xfrm>
        <a:graphic>
          <a:graphicData uri="http://schemas.openxmlformats.org/presentationml/2006/ole">
            <p:oleObj spid="_x0000_s14339" name="Equation" r:id="rId4" imgW="1485720" imgH="228600" progId="Equation.DSMT4">
              <p:embed/>
            </p:oleObj>
          </a:graphicData>
        </a:graphic>
      </p:graphicFrame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533400" y="2774950"/>
            <a:ext cx="815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ユークリッドの互除法によって次のような系列が得られたする。</a:t>
            </a:r>
          </a:p>
        </p:txBody>
      </p:sp>
      <p:graphicFrame>
        <p:nvGraphicFramePr>
          <p:cNvPr id="14340" name="Object 15"/>
          <p:cNvGraphicFramePr>
            <a:graphicFrameLocks noChangeAspect="1"/>
          </p:cNvGraphicFramePr>
          <p:nvPr/>
        </p:nvGraphicFramePr>
        <p:xfrm>
          <a:off x="1128713" y="3689350"/>
          <a:ext cx="3443287" cy="508000"/>
        </p:xfrm>
        <a:graphic>
          <a:graphicData uri="http://schemas.openxmlformats.org/presentationml/2006/ole">
            <p:oleObj spid="_x0000_s14340" name="Equation" r:id="rId5" imgW="1549080" imgH="228600" progId="Equation.DSMT4">
              <p:embed/>
            </p:oleObj>
          </a:graphicData>
        </a:graphic>
      </p:graphicFrame>
      <p:graphicFrame>
        <p:nvGraphicFramePr>
          <p:cNvPr id="14341" name="Object 16"/>
          <p:cNvGraphicFramePr>
            <a:graphicFrameLocks noChangeAspect="1"/>
          </p:cNvGraphicFramePr>
          <p:nvPr/>
        </p:nvGraphicFramePr>
        <p:xfrm>
          <a:off x="1066800" y="4070350"/>
          <a:ext cx="3527425" cy="958850"/>
        </p:xfrm>
        <a:graphic>
          <a:graphicData uri="http://schemas.openxmlformats.org/presentationml/2006/ole">
            <p:oleObj spid="_x0000_s14341" name="Equation" r:id="rId6" imgW="1587240" imgH="431640" progId="Equation.DSMT4">
              <p:embed/>
            </p:oleObj>
          </a:graphicData>
        </a:graphic>
      </p:graphicFrame>
      <p:sp>
        <p:nvSpPr>
          <p:cNvPr id="14351" name="Text Box 17"/>
          <p:cNvSpPr txBox="1">
            <a:spLocks noChangeArrowheads="1"/>
          </p:cNvSpPr>
          <p:nvPr/>
        </p:nvSpPr>
        <p:spPr bwMode="auto">
          <a:xfrm>
            <a:off x="762000" y="4953000"/>
            <a:ext cx="6699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このとき、余りの系列は、単調減少する。すなわち、</a:t>
            </a:r>
          </a:p>
        </p:txBody>
      </p:sp>
      <p:graphicFrame>
        <p:nvGraphicFramePr>
          <p:cNvPr id="14342" name="Object 18"/>
          <p:cNvGraphicFramePr>
            <a:graphicFrameLocks noChangeAspect="1"/>
          </p:cNvGraphicFramePr>
          <p:nvPr/>
        </p:nvGraphicFramePr>
        <p:xfrm>
          <a:off x="1524000" y="5410200"/>
          <a:ext cx="2005013" cy="508000"/>
        </p:xfrm>
        <a:graphic>
          <a:graphicData uri="http://schemas.openxmlformats.org/presentationml/2006/ole">
            <p:oleObj spid="_x0000_s14342" name="Equation" r:id="rId7" imgW="901440" imgH="228600" progId="Equation.DSMT4">
              <p:embed/>
            </p:oleObj>
          </a:graphicData>
        </a:graphic>
      </p:graphicFrame>
      <p:sp>
        <p:nvSpPr>
          <p:cNvPr id="14352" name="Text Box 19"/>
          <p:cNvSpPr txBox="1">
            <a:spLocks noChangeArrowheads="1"/>
          </p:cNvSpPr>
          <p:nvPr/>
        </p:nvSpPr>
        <p:spPr bwMode="auto">
          <a:xfrm>
            <a:off x="685800" y="5867400"/>
            <a:ext cx="78454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余りは、非負整数なので、ある繰り返し回数で必ず０になる。</a:t>
            </a:r>
          </a:p>
          <a:p>
            <a:r>
              <a:rPr lang="ja-JP" altLang="en-US" b="0"/>
              <a:t>したがって、停止する。</a:t>
            </a:r>
          </a:p>
        </p:txBody>
      </p:sp>
      <p:graphicFrame>
        <p:nvGraphicFramePr>
          <p:cNvPr id="14343" name="Object 20"/>
          <p:cNvGraphicFramePr>
            <a:graphicFrameLocks noChangeAspect="1"/>
          </p:cNvGraphicFramePr>
          <p:nvPr/>
        </p:nvGraphicFramePr>
        <p:xfrm>
          <a:off x="7696200" y="6394450"/>
          <a:ext cx="1050925" cy="463550"/>
        </p:xfrm>
        <a:graphic>
          <a:graphicData uri="http://schemas.openxmlformats.org/presentationml/2006/ole">
            <p:oleObj spid="_x0000_s14343" name="Equation" r:id="rId8" imgW="43164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6D07B49-3A9F-4148-9E6A-38B1BC9EE18B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  <p:sp>
        <p:nvSpPr>
          <p:cNvPr id="1536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7630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ユークリッドの互除法の時間計算量</a:t>
            </a:r>
          </a:p>
        </p:txBody>
      </p:sp>
      <p:sp>
        <p:nvSpPr>
          <p:cNvPr id="15368" name="AutoShape 3"/>
          <p:cNvSpPr>
            <a:spLocks noChangeArrowheads="1"/>
          </p:cNvSpPr>
          <p:nvPr/>
        </p:nvSpPr>
        <p:spPr bwMode="auto">
          <a:xfrm>
            <a:off x="381000" y="2209800"/>
            <a:ext cx="7924800" cy="3276600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69" name="Text Box 4"/>
          <p:cNvSpPr txBox="1">
            <a:spLocks noChangeArrowheads="1"/>
          </p:cNvSpPr>
          <p:nvPr/>
        </p:nvSpPr>
        <p:spPr bwMode="auto">
          <a:xfrm>
            <a:off x="1203325" y="2001838"/>
            <a:ext cx="31734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>
                <a:solidFill>
                  <a:srgbClr val="008000"/>
                </a:solidFill>
              </a:rPr>
              <a:t>命題Ｅ５　（余りの性質）</a:t>
            </a:r>
          </a:p>
        </p:txBody>
      </p:sp>
      <p:graphicFrame>
        <p:nvGraphicFramePr>
          <p:cNvPr id="15362" name="Object 1024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15362" name="Equation" r:id="rId3" imgW="914400" imgH="198720" progId="Equation.DSMT4">
              <p:embed/>
            </p:oleObj>
          </a:graphicData>
        </a:graphic>
      </p:graphicFrame>
      <p:sp>
        <p:nvSpPr>
          <p:cNvPr id="15370" name="Text Box 16"/>
          <p:cNvSpPr txBox="1">
            <a:spLocks noChangeArrowheads="1"/>
          </p:cNvSpPr>
          <p:nvPr/>
        </p:nvSpPr>
        <p:spPr bwMode="auto">
          <a:xfrm>
            <a:off x="593725" y="1239838"/>
            <a:ext cx="68770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ユークリッド互除法の時間計算量を見積もるために、</a:t>
            </a:r>
          </a:p>
          <a:p>
            <a:r>
              <a:rPr lang="ja-JP" altLang="en-US" b="0"/>
              <a:t>次の命題が成り立つことに注意する。</a:t>
            </a:r>
          </a:p>
        </p:txBody>
      </p:sp>
      <p:graphicFrame>
        <p:nvGraphicFramePr>
          <p:cNvPr id="15363" name="Object 1025"/>
          <p:cNvGraphicFramePr>
            <a:graphicFrameLocks noChangeAspect="1"/>
          </p:cNvGraphicFramePr>
          <p:nvPr/>
        </p:nvGraphicFramePr>
        <p:xfrm>
          <a:off x="987425" y="3124200"/>
          <a:ext cx="3741738" cy="498475"/>
        </p:xfrm>
        <a:graphic>
          <a:graphicData uri="http://schemas.openxmlformats.org/presentationml/2006/ole">
            <p:oleObj spid="_x0000_s15363" name="Equation" r:id="rId4" imgW="1523880" imgH="203040" progId="Equation.DSMT4">
              <p:embed/>
            </p:oleObj>
          </a:graphicData>
        </a:graphic>
      </p:graphicFrame>
      <p:graphicFrame>
        <p:nvGraphicFramePr>
          <p:cNvPr id="15364" name="Object 1026"/>
          <p:cNvGraphicFramePr>
            <a:graphicFrameLocks noChangeAspect="1"/>
          </p:cNvGraphicFramePr>
          <p:nvPr/>
        </p:nvGraphicFramePr>
        <p:xfrm>
          <a:off x="685800" y="2514600"/>
          <a:ext cx="1828800" cy="552450"/>
        </p:xfrm>
        <a:graphic>
          <a:graphicData uri="http://schemas.openxmlformats.org/presentationml/2006/ole">
            <p:oleObj spid="_x0000_s15364" name="Equation" r:id="rId5" imgW="672840" imgH="203040" progId="Equation.DSMT4">
              <p:embed/>
            </p:oleObj>
          </a:graphicData>
        </a:graphic>
      </p:graphicFrame>
      <p:sp>
        <p:nvSpPr>
          <p:cNvPr id="15371" name="Text Box 19"/>
          <p:cNvSpPr txBox="1">
            <a:spLocks noChangeArrowheads="1"/>
          </p:cNvSpPr>
          <p:nvPr/>
        </p:nvSpPr>
        <p:spPr bwMode="auto">
          <a:xfrm>
            <a:off x="762000" y="25146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　　　　　　　　　に対して、先の命題Ｅ１，Ｅ２で定まる表現を</a:t>
            </a:r>
          </a:p>
        </p:txBody>
      </p:sp>
      <p:sp>
        <p:nvSpPr>
          <p:cNvPr id="15372" name="Text Box 20"/>
          <p:cNvSpPr txBox="1">
            <a:spLocks noChangeArrowheads="1"/>
          </p:cNvSpPr>
          <p:nvPr/>
        </p:nvSpPr>
        <p:spPr bwMode="auto">
          <a:xfrm>
            <a:off x="838200" y="3733800"/>
            <a:ext cx="2419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とする。このとき、</a:t>
            </a:r>
          </a:p>
        </p:txBody>
      </p:sp>
      <p:graphicFrame>
        <p:nvGraphicFramePr>
          <p:cNvPr id="15365" name="Object 1027"/>
          <p:cNvGraphicFramePr>
            <a:graphicFrameLocks noChangeAspect="1"/>
          </p:cNvGraphicFramePr>
          <p:nvPr/>
        </p:nvGraphicFramePr>
        <p:xfrm>
          <a:off x="3276600" y="4419600"/>
          <a:ext cx="903288" cy="965200"/>
        </p:xfrm>
        <a:graphic>
          <a:graphicData uri="http://schemas.openxmlformats.org/presentationml/2006/ole">
            <p:oleObj spid="_x0000_s15365" name="Equation" r:id="rId6" imgW="36828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F60FA45-ED95-4346-A01C-EB7CDBBD6DB1}" type="slidenum">
              <a:rPr lang="en-US" altLang="ja-JP" smtClean="0"/>
              <a:pPr/>
              <a:t>25</a:t>
            </a:fld>
            <a:endParaRPr lang="en-US" altLang="ja-JP" smtClean="0"/>
          </a:p>
        </p:txBody>
      </p:sp>
      <p:graphicFrame>
        <p:nvGraphicFramePr>
          <p:cNvPr id="16386" name="Object 4"/>
          <p:cNvGraphicFramePr>
            <a:graphicFrameLocks noChangeAspect="1"/>
          </p:cNvGraphicFramePr>
          <p:nvPr/>
        </p:nvGraphicFramePr>
        <p:xfrm>
          <a:off x="1066800" y="990600"/>
          <a:ext cx="2209800" cy="527050"/>
        </p:xfrm>
        <a:graphic>
          <a:graphicData uri="http://schemas.openxmlformats.org/presentationml/2006/ole">
            <p:oleObj spid="_x0000_s16386" name="Equation" r:id="rId3" imgW="850680" imgH="203040" progId="Equation.DSMT4">
              <p:embed/>
            </p:oleObj>
          </a:graphicData>
        </a:graphic>
      </p:graphicFrame>
      <p:graphicFrame>
        <p:nvGraphicFramePr>
          <p:cNvPr id="16387" name="Object 6"/>
          <p:cNvGraphicFramePr>
            <a:graphicFrameLocks noChangeAspect="1"/>
          </p:cNvGraphicFramePr>
          <p:nvPr/>
        </p:nvGraphicFramePr>
        <p:xfrm>
          <a:off x="804863" y="1828800"/>
          <a:ext cx="3944937" cy="3065463"/>
        </p:xfrm>
        <a:graphic>
          <a:graphicData uri="http://schemas.openxmlformats.org/presentationml/2006/ole">
            <p:oleObj spid="_x0000_s16387" name="Equation" r:id="rId4" imgW="1143000" imgH="888840" progId="Equation.DSMT4">
              <p:embed/>
            </p:oleObj>
          </a:graphicData>
        </a:graphic>
      </p:graphicFrame>
      <p:sp>
        <p:nvSpPr>
          <p:cNvPr id="16392" name="Text Box 19"/>
          <p:cNvSpPr txBox="1">
            <a:spLocks noChangeArrowheads="1"/>
          </p:cNvSpPr>
          <p:nvPr/>
        </p:nvSpPr>
        <p:spPr bwMode="auto">
          <a:xfrm>
            <a:off x="288925" y="325438"/>
            <a:ext cx="4452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証明の前に、具体例で確認する。</a:t>
            </a:r>
          </a:p>
        </p:txBody>
      </p:sp>
      <p:sp>
        <p:nvSpPr>
          <p:cNvPr id="16393" name="AutoShape 20"/>
          <p:cNvSpPr>
            <a:spLocks noChangeArrowheads="1"/>
          </p:cNvSpPr>
          <p:nvPr/>
        </p:nvSpPr>
        <p:spPr bwMode="auto">
          <a:xfrm>
            <a:off x="5638800" y="609600"/>
            <a:ext cx="1905000" cy="1295400"/>
          </a:xfrm>
          <a:prstGeom prst="wedgeRoundRectCallout">
            <a:avLst>
              <a:gd name="adj1" fmla="val -107250"/>
              <a:gd name="adj2" fmla="val 56986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graphicFrame>
        <p:nvGraphicFramePr>
          <p:cNvPr id="16388" name="Object 21"/>
          <p:cNvGraphicFramePr>
            <a:graphicFrameLocks noChangeAspect="1"/>
          </p:cNvGraphicFramePr>
          <p:nvPr/>
        </p:nvGraphicFramePr>
        <p:xfrm>
          <a:off x="5943600" y="685800"/>
          <a:ext cx="895350" cy="1066800"/>
        </p:xfrm>
        <a:graphic>
          <a:graphicData uri="http://schemas.openxmlformats.org/presentationml/2006/ole">
            <p:oleObj spid="_x0000_s16388" name="Equation" r:id="rId5" imgW="330120" imgH="393480" progId="Equation.DSMT4">
              <p:embed/>
            </p:oleObj>
          </a:graphicData>
        </a:graphic>
      </p:graphicFrame>
      <p:sp>
        <p:nvSpPr>
          <p:cNvPr id="16394" name="AutoShape 22"/>
          <p:cNvSpPr>
            <a:spLocks noChangeArrowheads="1"/>
          </p:cNvSpPr>
          <p:nvPr/>
        </p:nvSpPr>
        <p:spPr bwMode="auto">
          <a:xfrm>
            <a:off x="6096000" y="2133600"/>
            <a:ext cx="1905000" cy="1295400"/>
          </a:xfrm>
          <a:prstGeom prst="wedgeRoundRectCallout">
            <a:avLst>
              <a:gd name="adj1" fmla="val -139000"/>
              <a:gd name="adj2" fmla="val 10662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graphicFrame>
        <p:nvGraphicFramePr>
          <p:cNvPr id="16389" name="Object 23"/>
          <p:cNvGraphicFramePr>
            <a:graphicFrameLocks noChangeAspect="1"/>
          </p:cNvGraphicFramePr>
          <p:nvPr/>
        </p:nvGraphicFramePr>
        <p:xfrm>
          <a:off x="6400800" y="2209800"/>
          <a:ext cx="895350" cy="1066800"/>
        </p:xfrm>
        <a:graphic>
          <a:graphicData uri="http://schemas.openxmlformats.org/presentationml/2006/ole">
            <p:oleObj spid="_x0000_s16389" name="Equation" r:id="rId6" imgW="330120" imgH="393480" progId="Equation.DSMT4">
              <p:embed/>
            </p:oleObj>
          </a:graphicData>
        </a:graphic>
      </p:graphicFrame>
      <p:sp>
        <p:nvSpPr>
          <p:cNvPr id="16395" name="AutoShape 24"/>
          <p:cNvSpPr>
            <a:spLocks noChangeArrowheads="1"/>
          </p:cNvSpPr>
          <p:nvPr/>
        </p:nvSpPr>
        <p:spPr bwMode="auto">
          <a:xfrm>
            <a:off x="6172200" y="3581400"/>
            <a:ext cx="1905000" cy="1295400"/>
          </a:xfrm>
          <a:prstGeom prst="wedgeRoundRectCallout">
            <a:avLst>
              <a:gd name="adj1" fmla="val -153750"/>
              <a:gd name="adj2" fmla="val -26838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 b="0"/>
          </a:p>
        </p:txBody>
      </p:sp>
      <p:graphicFrame>
        <p:nvGraphicFramePr>
          <p:cNvPr id="16390" name="Object 25"/>
          <p:cNvGraphicFramePr>
            <a:graphicFrameLocks noChangeAspect="1"/>
          </p:cNvGraphicFramePr>
          <p:nvPr/>
        </p:nvGraphicFramePr>
        <p:xfrm>
          <a:off x="6586538" y="3733800"/>
          <a:ext cx="862012" cy="1066800"/>
        </p:xfrm>
        <a:graphic>
          <a:graphicData uri="http://schemas.openxmlformats.org/presentationml/2006/ole">
            <p:oleObj spid="_x0000_s16390" name="Equation" r:id="rId7" imgW="31716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7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5A3518-97BD-4031-9928-AEBA69B4014C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sp>
        <p:nvSpPr>
          <p:cNvPr id="17418" name="Text Box 2"/>
          <p:cNvSpPr txBox="1">
            <a:spLocks noChangeArrowheads="1"/>
          </p:cNvSpPr>
          <p:nvPr/>
        </p:nvSpPr>
        <p:spPr bwMode="auto">
          <a:xfrm>
            <a:off x="136525" y="1730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証明</a:t>
            </a:r>
          </a:p>
        </p:txBody>
      </p:sp>
      <p:sp>
        <p:nvSpPr>
          <p:cNvPr id="17419" name="Text Box 21"/>
          <p:cNvSpPr txBox="1">
            <a:spLocks noChangeArrowheads="1"/>
          </p:cNvSpPr>
          <p:nvPr/>
        </p:nvSpPr>
        <p:spPr bwMode="auto">
          <a:xfrm>
            <a:off x="441325" y="847725"/>
            <a:ext cx="2955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２つの場合に分けて、</a:t>
            </a:r>
          </a:p>
        </p:txBody>
      </p:sp>
      <p:graphicFrame>
        <p:nvGraphicFramePr>
          <p:cNvPr id="17410" name="Object 22"/>
          <p:cNvGraphicFramePr>
            <a:graphicFrameLocks noChangeAspect="1"/>
          </p:cNvGraphicFramePr>
          <p:nvPr/>
        </p:nvGraphicFramePr>
        <p:xfrm>
          <a:off x="3429000" y="598488"/>
          <a:ext cx="903288" cy="965200"/>
        </p:xfrm>
        <a:graphic>
          <a:graphicData uri="http://schemas.openxmlformats.org/presentationml/2006/ole">
            <p:oleObj spid="_x0000_s17410" name="Equation" r:id="rId3" imgW="368280" imgH="393480" progId="Equation.DSMT4">
              <p:embed/>
            </p:oleObj>
          </a:graphicData>
        </a:graphic>
      </p:graphicFrame>
      <p:sp>
        <p:nvSpPr>
          <p:cNvPr id="17420" name="Text Box 23"/>
          <p:cNvSpPr txBox="1">
            <a:spLocks noChangeArrowheads="1"/>
          </p:cNvSpPr>
          <p:nvPr/>
        </p:nvSpPr>
        <p:spPr bwMode="auto">
          <a:xfrm>
            <a:off x="4419600" y="827088"/>
            <a:ext cx="1246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を示す。</a:t>
            </a:r>
          </a:p>
        </p:txBody>
      </p:sp>
      <p:sp>
        <p:nvSpPr>
          <p:cNvPr id="17421" name="Text Box 24"/>
          <p:cNvSpPr txBox="1">
            <a:spLocks noChangeArrowheads="1"/>
          </p:cNvSpPr>
          <p:nvPr/>
        </p:nvSpPr>
        <p:spPr bwMode="auto">
          <a:xfrm>
            <a:off x="365125" y="1762125"/>
            <a:ext cx="1154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場合１：</a:t>
            </a:r>
          </a:p>
        </p:txBody>
      </p:sp>
      <p:graphicFrame>
        <p:nvGraphicFramePr>
          <p:cNvPr id="17411" name="Object 25"/>
          <p:cNvGraphicFramePr>
            <a:graphicFrameLocks noChangeAspect="1"/>
          </p:cNvGraphicFramePr>
          <p:nvPr/>
        </p:nvGraphicFramePr>
        <p:xfrm>
          <a:off x="1676400" y="1512888"/>
          <a:ext cx="811213" cy="838200"/>
        </p:xfrm>
        <a:graphic>
          <a:graphicData uri="http://schemas.openxmlformats.org/presentationml/2006/ole">
            <p:oleObj spid="_x0000_s17411" name="Equation" r:id="rId4" imgW="380880" imgH="393480" progId="Equation.DSMT4">
              <p:embed/>
            </p:oleObj>
          </a:graphicData>
        </a:graphic>
      </p:graphicFrame>
      <p:sp>
        <p:nvSpPr>
          <p:cNvPr id="17422" name="Text Box 26"/>
          <p:cNvSpPr txBox="1">
            <a:spLocks noChangeArrowheads="1"/>
          </p:cNvSpPr>
          <p:nvPr/>
        </p:nvSpPr>
        <p:spPr bwMode="auto">
          <a:xfrm>
            <a:off x="2574925" y="1762125"/>
            <a:ext cx="1182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のとき、</a:t>
            </a:r>
          </a:p>
        </p:txBody>
      </p:sp>
      <p:graphicFrame>
        <p:nvGraphicFramePr>
          <p:cNvPr id="17412" name="Object 27"/>
          <p:cNvGraphicFramePr>
            <a:graphicFrameLocks noChangeAspect="1"/>
          </p:cNvGraphicFramePr>
          <p:nvPr/>
        </p:nvGraphicFramePr>
        <p:xfrm>
          <a:off x="2133600" y="2590800"/>
          <a:ext cx="1520825" cy="1003300"/>
        </p:xfrm>
        <a:graphic>
          <a:graphicData uri="http://schemas.openxmlformats.org/presentationml/2006/ole">
            <p:oleObj spid="_x0000_s17412" name="Equation" r:id="rId5" imgW="596880" imgH="393480" progId="Equation.DSMT4">
              <p:embed/>
            </p:oleObj>
          </a:graphicData>
        </a:graphic>
      </p:graphicFrame>
      <p:sp>
        <p:nvSpPr>
          <p:cNvPr id="17423" name="Rectangle 28"/>
          <p:cNvSpPr>
            <a:spLocks noChangeArrowheads="1"/>
          </p:cNvSpPr>
          <p:nvPr/>
        </p:nvSpPr>
        <p:spPr bwMode="auto">
          <a:xfrm>
            <a:off x="1600200" y="4473575"/>
            <a:ext cx="6172200" cy="2286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7413" name="Object 29"/>
          <p:cNvGraphicFramePr>
            <a:graphicFrameLocks noChangeAspect="1"/>
          </p:cNvGraphicFramePr>
          <p:nvPr/>
        </p:nvGraphicFramePr>
        <p:xfrm>
          <a:off x="4343400" y="4044950"/>
          <a:ext cx="388938" cy="428625"/>
        </p:xfrm>
        <a:graphic>
          <a:graphicData uri="http://schemas.openxmlformats.org/presentationml/2006/ole">
            <p:oleObj spid="_x0000_s17413" name="Equation" r:id="rId6" imgW="126720" imgH="139680" progId="Equation.DSMT4">
              <p:embed/>
            </p:oleObj>
          </a:graphicData>
        </a:graphic>
      </p:graphicFrame>
      <p:sp>
        <p:nvSpPr>
          <p:cNvPr id="17424" name="Rectangle 30"/>
          <p:cNvSpPr>
            <a:spLocks noChangeArrowheads="1"/>
          </p:cNvSpPr>
          <p:nvPr/>
        </p:nvSpPr>
        <p:spPr bwMode="auto">
          <a:xfrm>
            <a:off x="1600200" y="4854575"/>
            <a:ext cx="2667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5" name="Rectangle 34"/>
          <p:cNvSpPr>
            <a:spLocks noChangeArrowheads="1"/>
          </p:cNvSpPr>
          <p:nvPr/>
        </p:nvSpPr>
        <p:spPr bwMode="auto">
          <a:xfrm>
            <a:off x="4267200" y="4854575"/>
            <a:ext cx="2667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7426" name="Line 35"/>
          <p:cNvSpPr>
            <a:spLocks noChangeShapeType="1"/>
          </p:cNvSpPr>
          <p:nvPr/>
        </p:nvSpPr>
        <p:spPr bwMode="auto">
          <a:xfrm>
            <a:off x="6934200" y="5006975"/>
            <a:ext cx="8382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17414" name="Object 36"/>
          <p:cNvGraphicFramePr>
            <a:graphicFrameLocks noChangeAspect="1"/>
          </p:cNvGraphicFramePr>
          <p:nvPr/>
        </p:nvGraphicFramePr>
        <p:xfrm>
          <a:off x="7162800" y="5083175"/>
          <a:ext cx="1050925" cy="544513"/>
        </p:xfrm>
        <a:graphic>
          <a:graphicData uri="http://schemas.openxmlformats.org/presentationml/2006/ole">
            <p:oleObj spid="_x0000_s17414" name="Equation" r:id="rId7" imgW="342720" imgH="177480" progId="Equation.DSMT4">
              <p:embed/>
            </p:oleObj>
          </a:graphicData>
        </a:graphic>
      </p:graphicFrame>
      <p:graphicFrame>
        <p:nvGraphicFramePr>
          <p:cNvPr id="17415" name="Object 37"/>
          <p:cNvGraphicFramePr>
            <a:graphicFrameLocks noChangeAspect="1"/>
          </p:cNvGraphicFramePr>
          <p:nvPr/>
        </p:nvGraphicFramePr>
        <p:xfrm>
          <a:off x="2438400" y="5322888"/>
          <a:ext cx="388938" cy="544512"/>
        </p:xfrm>
        <a:graphic>
          <a:graphicData uri="http://schemas.openxmlformats.org/presentationml/2006/ole">
            <p:oleObj spid="_x0000_s17415" name="Equation" r:id="rId8" imgW="126720" imgH="177480" progId="Equation.DSMT4">
              <p:embed/>
            </p:oleObj>
          </a:graphicData>
        </a:graphic>
      </p:graphicFrame>
      <p:graphicFrame>
        <p:nvGraphicFramePr>
          <p:cNvPr id="17416" name="Object 38"/>
          <p:cNvGraphicFramePr>
            <a:graphicFrameLocks noChangeAspect="1"/>
          </p:cNvGraphicFramePr>
          <p:nvPr/>
        </p:nvGraphicFramePr>
        <p:xfrm>
          <a:off x="7620000" y="6394450"/>
          <a:ext cx="1050925" cy="463550"/>
        </p:xfrm>
        <a:graphic>
          <a:graphicData uri="http://schemas.openxmlformats.org/presentationml/2006/ole">
            <p:oleObj spid="_x0000_s17416" name="Equation" r:id="rId9" imgW="43164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16BE04-15D2-47DC-B626-EABAF4AD31F7}" type="slidenum">
              <a:rPr lang="en-US" altLang="ja-JP" smtClean="0"/>
              <a:pPr/>
              <a:t>27</a:t>
            </a:fld>
            <a:endParaRPr lang="en-US" altLang="ja-JP" smtClean="0"/>
          </a:p>
        </p:txBody>
      </p:sp>
      <p:sp>
        <p:nvSpPr>
          <p:cNvPr id="18443" name="Text Box 2"/>
          <p:cNvSpPr txBox="1">
            <a:spLocks noChangeArrowheads="1"/>
          </p:cNvSpPr>
          <p:nvPr/>
        </p:nvSpPr>
        <p:spPr bwMode="auto">
          <a:xfrm>
            <a:off x="188913" y="325438"/>
            <a:ext cx="11541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場合２：</a:t>
            </a:r>
          </a:p>
        </p:txBody>
      </p:sp>
      <p:graphicFrame>
        <p:nvGraphicFramePr>
          <p:cNvPr id="18434" name="Object 3"/>
          <p:cNvGraphicFramePr>
            <a:graphicFrameLocks noChangeAspect="1"/>
          </p:cNvGraphicFramePr>
          <p:nvPr/>
        </p:nvGraphicFramePr>
        <p:xfrm>
          <a:off x="1500188" y="76200"/>
          <a:ext cx="811212" cy="838200"/>
        </p:xfrm>
        <a:graphic>
          <a:graphicData uri="http://schemas.openxmlformats.org/presentationml/2006/ole">
            <p:oleObj spid="_x0000_s18434" name="Equation" r:id="rId3" imgW="380880" imgH="393480" progId="Equation.DSMT4">
              <p:embed/>
            </p:oleObj>
          </a:graphicData>
        </a:graphic>
      </p:graphicFrame>
      <p:sp>
        <p:nvSpPr>
          <p:cNvPr id="18444" name="Text Box 4"/>
          <p:cNvSpPr txBox="1">
            <a:spLocks noChangeArrowheads="1"/>
          </p:cNvSpPr>
          <p:nvPr/>
        </p:nvSpPr>
        <p:spPr bwMode="auto">
          <a:xfrm>
            <a:off x="2398713" y="325438"/>
            <a:ext cx="1182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のとき、</a:t>
            </a:r>
          </a:p>
        </p:txBody>
      </p:sp>
      <p:sp>
        <p:nvSpPr>
          <p:cNvPr id="18445" name="Text Box 5"/>
          <p:cNvSpPr txBox="1">
            <a:spLocks noChangeArrowheads="1"/>
          </p:cNvSpPr>
          <p:nvPr/>
        </p:nvSpPr>
        <p:spPr bwMode="auto">
          <a:xfrm>
            <a:off x="974725" y="858838"/>
            <a:ext cx="142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このとき、</a:t>
            </a:r>
          </a:p>
        </p:txBody>
      </p:sp>
      <p:graphicFrame>
        <p:nvGraphicFramePr>
          <p:cNvPr id="18435" name="Object 6"/>
          <p:cNvGraphicFramePr>
            <a:graphicFrameLocks noChangeAspect="1"/>
          </p:cNvGraphicFramePr>
          <p:nvPr/>
        </p:nvGraphicFramePr>
        <p:xfrm>
          <a:off x="2209800" y="762000"/>
          <a:ext cx="1143000" cy="769938"/>
        </p:xfrm>
        <a:graphic>
          <a:graphicData uri="http://schemas.openxmlformats.org/presentationml/2006/ole">
            <p:oleObj spid="_x0000_s18435" name="Equation" r:id="rId4" imgW="583920" imgH="393480" progId="Equation.DSMT4">
              <p:embed/>
            </p:oleObj>
          </a:graphicData>
        </a:graphic>
      </p:graphicFrame>
      <p:sp>
        <p:nvSpPr>
          <p:cNvPr id="18446" name="Text Box 7"/>
          <p:cNvSpPr txBox="1">
            <a:spLocks noChangeArrowheads="1"/>
          </p:cNvSpPr>
          <p:nvPr/>
        </p:nvSpPr>
        <p:spPr bwMode="auto">
          <a:xfrm>
            <a:off x="3352800" y="914400"/>
            <a:ext cx="1841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に注意する。</a:t>
            </a:r>
          </a:p>
        </p:txBody>
      </p:sp>
      <p:sp>
        <p:nvSpPr>
          <p:cNvPr id="18447" name="Rectangle 10"/>
          <p:cNvSpPr>
            <a:spLocks noChangeArrowheads="1"/>
          </p:cNvSpPr>
          <p:nvPr/>
        </p:nvSpPr>
        <p:spPr bwMode="auto">
          <a:xfrm>
            <a:off x="914400" y="2667000"/>
            <a:ext cx="6172200" cy="228600"/>
          </a:xfrm>
          <a:prstGeom prst="rect">
            <a:avLst/>
          </a:prstGeom>
          <a:solidFill>
            <a:srgbClr val="FFCC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8436" name="Object 11"/>
          <p:cNvGraphicFramePr>
            <a:graphicFrameLocks noChangeAspect="1"/>
          </p:cNvGraphicFramePr>
          <p:nvPr/>
        </p:nvGraphicFramePr>
        <p:xfrm>
          <a:off x="3810000" y="2238375"/>
          <a:ext cx="388938" cy="428625"/>
        </p:xfrm>
        <a:graphic>
          <a:graphicData uri="http://schemas.openxmlformats.org/presentationml/2006/ole">
            <p:oleObj spid="_x0000_s18436" name="Equation" r:id="rId5" imgW="126720" imgH="139680" progId="Equation.DSMT4">
              <p:embed/>
            </p:oleObj>
          </a:graphicData>
        </a:graphic>
      </p:graphicFrame>
      <p:graphicFrame>
        <p:nvGraphicFramePr>
          <p:cNvPr id="18437" name="Object 12"/>
          <p:cNvGraphicFramePr>
            <a:graphicFrameLocks noChangeAspect="1"/>
          </p:cNvGraphicFramePr>
          <p:nvPr/>
        </p:nvGraphicFramePr>
        <p:xfrm>
          <a:off x="2590800" y="3505200"/>
          <a:ext cx="388938" cy="544513"/>
        </p:xfrm>
        <a:graphic>
          <a:graphicData uri="http://schemas.openxmlformats.org/presentationml/2006/ole">
            <p:oleObj spid="_x0000_s18437" name="Equation" r:id="rId6" imgW="126720" imgH="177480" progId="Equation.DSMT4">
              <p:embed/>
            </p:oleObj>
          </a:graphicData>
        </a:graphic>
      </p:graphicFrame>
      <p:sp>
        <p:nvSpPr>
          <p:cNvPr id="18448" name="Line 13"/>
          <p:cNvSpPr>
            <a:spLocks noChangeShapeType="1"/>
          </p:cNvSpPr>
          <p:nvPr/>
        </p:nvSpPr>
        <p:spPr bwMode="auto">
          <a:xfrm>
            <a:off x="5181600" y="3276600"/>
            <a:ext cx="20574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18449" name="Rectangle 14"/>
          <p:cNvSpPr>
            <a:spLocks noChangeArrowheads="1"/>
          </p:cNvSpPr>
          <p:nvPr/>
        </p:nvSpPr>
        <p:spPr bwMode="auto">
          <a:xfrm>
            <a:off x="914400" y="3124200"/>
            <a:ext cx="41910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8438" name="Object 15"/>
          <p:cNvGraphicFramePr>
            <a:graphicFrameLocks noChangeAspect="1"/>
          </p:cNvGraphicFramePr>
          <p:nvPr/>
        </p:nvGraphicFramePr>
        <p:xfrm>
          <a:off x="5486400" y="3429000"/>
          <a:ext cx="1711325" cy="544513"/>
        </p:xfrm>
        <a:graphic>
          <a:graphicData uri="http://schemas.openxmlformats.org/presentationml/2006/ole">
            <p:oleObj spid="_x0000_s18438" name="Equation" r:id="rId7" imgW="558720" imgH="177480" progId="Equation.DSMT4">
              <p:embed/>
            </p:oleObj>
          </a:graphicData>
        </a:graphic>
      </p:graphicFrame>
      <p:graphicFrame>
        <p:nvGraphicFramePr>
          <p:cNvPr id="18439" name="Object 16"/>
          <p:cNvGraphicFramePr>
            <a:graphicFrameLocks noChangeAspect="1"/>
          </p:cNvGraphicFramePr>
          <p:nvPr/>
        </p:nvGraphicFramePr>
        <p:xfrm>
          <a:off x="1752600" y="4267200"/>
          <a:ext cx="1243013" cy="396875"/>
        </p:xfrm>
        <a:graphic>
          <a:graphicData uri="http://schemas.openxmlformats.org/presentationml/2006/ole">
            <p:oleObj spid="_x0000_s18439" name="Equation" r:id="rId8" imgW="634680" imgH="203040" progId="Equation.DSMT4">
              <p:embed/>
            </p:oleObj>
          </a:graphicData>
        </a:graphic>
      </p:graphicFrame>
      <p:sp>
        <p:nvSpPr>
          <p:cNvPr id="18450" name="Text Box 17"/>
          <p:cNvSpPr txBox="1">
            <a:spLocks noChangeArrowheads="1"/>
          </p:cNvSpPr>
          <p:nvPr/>
        </p:nvSpPr>
        <p:spPr bwMode="auto">
          <a:xfrm>
            <a:off x="1508125" y="4897438"/>
            <a:ext cx="54991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において、商として　　　　にしかならない。</a:t>
            </a:r>
          </a:p>
          <a:p>
            <a:r>
              <a:rPr lang="ja-JP" altLang="en-US" b="0"/>
              <a:t>したがって、</a:t>
            </a:r>
          </a:p>
        </p:txBody>
      </p:sp>
      <p:graphicFrame>
        <p:nvGraphicFramePr>
          <p:cNvPr id="18440" name="Object 18"/>
          <p:cNvGraphicFramePr>
            <a:graphicFrameLocks noChangeAspect="1"/>
          </p:cNvGraphicFramePr>
          <p:nvPr/>
        </p:nvGraphicFramePr>
        <p:xfrm>
          <a:off x="3962400" y="4953000"/>
          <a:ext cx="685800" cy="422275"/>
        </p:xfrm>
        <a:graphic>
          <a:graphicData uri="http://schemas.openxmlformats.org/presentationml/2006/ole">
            <p:oleObj spid="_x0000_s18440" name="Equation" r:id="rId9" imgW="330120" imgH="203040" progId="Equation.DSMT4">
              <p:embed/>
            </p:oleObj>
          </a:graphicData>
        </a:graphic>
      </p:graphicFrame>
      <p:graphicFrame>
        <p:nvGraphicFramePr>
          <p:cNvPr id="18441" name="Object 19"/>
          <p:cNvGraphicFramePr>
            <a:graphicFrameLocks noChangeAspect="1"/>
          </p:cNvGraphicFramePr>
          <p:nvPr/>
        </p:nvGraphicFramePr>
        <p:xfrm>
          <a:off x="2133600" y="5715000"/>
          <a:ext cx="1590675" cy="769938"/>
        </p:xfrm>
        <a:graphic>
          <a:graphicData uri="http://schemas.openxmlformats.org/presentationml/2006/ole">
            <p:oleObj spid="_x0000_s18441" name="Equation" r:id="rId10" imgW="81252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A66F8B3-C115-407B-B668-2DC0298CD28D}" type="slidenum">
              <a:rPr lang="en-US" altLang="ja-JP" smtClean="0"/>
              <a:pPr/>
              <a:t>28</a:t>
            </a:fld>
            <a:endParaRPr lang="en-US" altLang="ja-JP" smtClean="0"/>
          </a:p>
        </p:txBody>
      </p:sp>
      <p:graphicFrame>
        <p:nvGraphicFramePr>
          <p:cNvPr id="19458" name="Object 0"/>
          <p:cNvGraphicFramePr>
            <a:graphicFrameLocks noChangeAspect="1"/>
          </p:cNvGraphicFramePr>
          <p:nvPr/>
        </p:nvGraphicFramePr>
        <p:xfrm>
          <a:off x="5257800" y="1066800"/>
          <a:ext cx="1722438" cy="2990850"/>
        </p:xfrm>
        <a:graphic>
          <a:graphicData uri="http://schemas.openxmlformats.org/presentationml/2006/ole">
            <p:oleObj spid="_x0000_s19458" name="Equation" r:id="rId3" imgW="774360" imgH="1346040" progId="Equation.DSMT4">
              <p:embed/>
            </p:oleObj>
          </a:graphicData>
        </a:graphic>
      </p:graphicFrame>
      <p:sp>
        <p:nvSpPr>
          <p:cNvPr id="19467" name="Text Box 6"/>
          <p:cNvSpPr txBox="1">
            <a:spLocks noChangeArrowheads="1"/>
          </p:cNvSpPr>
          <p:nvPr/>
        </p:nvSpPr>
        <p:spPr bwMode="auto">
          <a:xfrm>
            <a:off x="517525" y="173038"/>
            <a:ext cx="7427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命題Ｅ５より、ユークリッド互除法の計算量を求められる。</a:t>
            </a:r>
          </a:p>
        </p:txBody>
      </p:sp>
      <p:sp>
        <p:nvSpPr>
          <p:cNvPr id="19468" name="AutoShape 8"/>
          <p:cNvSpPr>
            <a:spLocks noChangeArrowheads="1"/>
          </p:cNvSpPr>
          <p:nvPr/>
        </p:nvSpPr>
        <p:spPr bwMode="auto">
          <a:xfrm>
            <a:off x="4876800" y="1295400"/>
            <a:ext cx="304800" cy="1066800"/>
          </a:xfrm>
          <a:prstGeom prst="curvedRightArrow">
            <a:avLst>
              <a:gd name="adj1" fmla="val 41984"/>
              <a:gd name="adj2" fmla="val 11198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69" name="AutoShape 9"/>
          <p:cNvSpPr>
            <a:spLocks noChangeArrowheads="1"/>
          </p:cNvSpPr>
          <p:nvPr/>
        </p:nvSpPr>
        <p:spPr bwMode="auto">
          <a:xfrm>
            <a:off x="4876800" y="3581400"/>
            <a:ext cx="304800" cy="1066800"/>
          </a:xfrm>
          <a:prstGeom prst="curvedRightArrow">
            <a:avLst>
              <a:gd name="adj1" fmla="val 70000"/>
              <a:gd name="adj2" fmla="val 14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70" name="AutoShape 10"/>
          <p:cNvSpPr>
            <a:spLocks noChangeArrowheads="1"/>
          </p:cNvSpPr>
          <p:nvPr/>
        </p:nvSpPr>
        <p:spPr bwMode="auto">
          <a:xfrm>
            <a:off x="4876800" y="2438400"/>
            <a:ext cx="304800" cy="1066800"/>
          </a:xfrm>
          <a:prstGeom prst="curvedRightArrow">
            <a:avLst>
              <a:gd name="adj1" fmla="val 70000"/>
              <a:gd name="adj2" fmla="val 140000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9459" name="Object 1"/>
          <p:cNvGraphicFramePr>
            <a:graphicFrameLocks noChangeAspect="1"/>
          </p:cNvGraphicFramePr>
          <p:nvPr/>
        </p:nvGraphicFramePr>
        <p:xfrm>
          <a:off x="4343400" y="1524000"/>
          <a:ext cx="465138" cy="685800"/>
        </p:xfrm>
        <a:graphic>
          <a:graphicData uri="http://schemas.openxmlformats.org/presentationml/2006/ole">
            <p:oleObj spid="_x0000_s19459" name="Equation" r:id="rId4" imgW="266400" imgH="393480" progId="Equation.DSMT4">
              <p:embed/>
            </p:oleObj>
          </a:graphicData>
        </a:graphic>
      </p:graphicFrame>
      <p:graphicFrame>
        <p:nvGraphicFramePr>
          <p:cNvPr id="19460" name="Object 2"/>
          <p:cNvGraphicFramePr>
            <a:graphicFrameLocks noChangeAspect="1"/>
          </p:cNvGraphicFramePr>
          <p:nvPr/>
        </p:nvGraphicFramePr>
        <p:xfrm>
          <a:off x="4343400" y="2590800"/>
          <a:ext cx="465138" cy="685800"/>
        </p:xfrm>
        <a:graphic>
          <a:graphicData uri="http://schemas.openxmlformats.org/presentationml/2006/ole">
            <p:oleObj spid="_x0000_s19460" name="Equation" r:id="rId5" imgW="266400" imgH="393480" progId="Equation.DSMT4">
              <p:embed/>
            </p:oleObj>
          </a:graphicData>
        </a:graphic>
      </p:graphicFrame>
      <p:sp>
        <p:nvSpPr>
          <p:cNvPr id="19471" name="AutoShape 13"/>
          <p:cNvSpPr>
            <a:spLocks noChangeArrowheads="1"/>
          </p:cNvSpPr>
          <p:nvPr/>
        </p:nvSpPr>
        <p:spPr bwMode="auto">
          <a:xfrm>
            <a:off x="3810000" y="1371600"/>
            <a:ext cx="609600" cy="2209800"/>
          </a:xfrm>
          <a:prstGeom prst="curvedRightArrow">
            <a:avLst>
              <a:gd name="adj1" fmla="val 16296"/>
              <a:gd name="adj2" fmla="val 88796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9461" name="Object 3"/>
          <p:cNvGraphicFramePr>
            <a:graphicFrameLocks noChangeAspect="1"/>
          </p:cNvGraphicFramePr>
          <p:nvPr/>
        </p:nvGraphicFramePr>
        <p:xfrm>
          <a:off x="3276600" y="2057400"/>
          <a:ext cx="465138" cy="685800"/>
        </p:xfrm>
        <a:graphic>
          <a:graphicData uri="http://schemas.openxmlformats.org/presentationml/2006/ole">
            <p:oleObj spid="_x0000_s19461" name="Equation" r:id="rId6" imgW="266400" imgH="393480" progId="Equation.DSMT4">
              <p:embed/>
            </p:oleObj>
          </a:graphicData>
        </a:graphic>
      </p:graphicFrame>
      <p:sp>
        <p:nvSpPr>
          <p:cNvPr id="19472" name="AutoShape 16"/>
          <p:cNvSpPr>
            <a:spLocks noChangeArrowheads="1"/>
          </p:cNvSpPr>
          <p:nvPr/>
        </p:nvSpPr>
        <p:spPr bwMode="auto">
          <a:xfrm>
            <a:off x="2743200" y="1447800"/>
            <a:ext cx="685800" cy="3352800"/>
          </a:xfrm>
          <a:prstGeom prst="curvedRightArrow">
            <a:avLst>
              <a:gd name="adj1" fmla="val 21977"/>
              <a:gd name="adj2" fmla="val 119755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9462" name="Object 4"/>
          <p:cNvGraphicFramePr>
            <a:graphicFrameLocks noChangeAspect="1"/>
          </p:cNvGraphicFramePr>
          <p:nvPr/>
        </p:nvGraphicFramePr>
        <p:xfrm>
          <a:off x="2144713" y="2667000"/>
          <a:ext cx="442912" cy="685800"/>
        </p:xfrm>
        <a:graphic>
          <a:graphicData uri="http://schemas.openxmlformats.org/presentationml/2006/ole">
            <p:oleObj spid="_x0000_s19462" name="Equation" r:id="rId7" imgW="253800" imgH="393480" progId="Equation.DSMT4">
              <p:embed/>
            </p:oleObj>
          </a:graphicData>
        </a:graphic>
      </p:graphicFrame>
      <p:sp>
        <p:nvSpPr>
          <p:cNvPr id="19473" name="Text Box 19"/>
          <p:cNvSpPr txBox="1">
            <a:spLocks noChangeArrowheads="1"/>
          </p:cNvSpPr>
          <p:nvPr/>
        </p:nvSpPr>
        <p:spPr bwMode="auto">
          <a:xfrm>
            <a:off x="609600" y="5181600"/>
            <a:ext cx="2981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繰り返し回数は、高々</a:t>
            </a:r>
          </a:p>
        </p:txBody>
      </p:sp>
      <p:graphicFrame>
        <p:nvGraphicFramePr>
          <p:cNvPr id="19463" name="Object 5"/>
          <p:cNvGraphicFramePr>
            <a:graphicFrameLocks noChangeAspect="1"/>
          </p:cNvGraphicFramePr>
          <p:nvPr/>
        </p:nvGraphicFramePr>
        <p:xfrm>
          <a:off x="3657600" y="5181600"/>
          <a:ext cx="1371600" cy="503238"/>
        </p:xfrm>
        <a:graphic>
          <a:graphicData uri="http://schemas.openxmlformats.org/presentationml/2006/ole">
            <p:oleObj spid="_x0000_s19463" name="Equation" r:id="rId8" imgW="622080" imgH="228600" progId="Equation.DSMT4">
              <p:embed/>
            </p:oleObj>
          </a:graphicData>
        </a:graphic>
      </p:graphicFrame>
      <p:sp>
        <p:nvSpPr>
          <p:cNvPr id="19474" name="Text Box 21"/>
          <p:cNvSpPr txBox="1">
            <a:spLocks noChangeArrowheads="1"/>
          </p:cNvSpPr>
          <p:nvPr/>
        </p:nvSpPr>
        <p:spPr bwMode="auto">
          <a:xfrm>
            <a:off x="5089525" y="5202238"/>
            <a:ext cx="1517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回である。</a:t>
            </a:r>
          </a:p>
        </p:txBody>
      </p:sp>
      <p:sp>
        <p:nvSpPr>
          <p:cNvPr id="19475" name="Text Box 23"/>
          <p:cNvSpPr txBox="1">
            <a:spLocks noChangeArrowheads="1"/>
          </p:cNvSpPr>
          <p:nvPr/>
        </p:nvSpPr>
        <p:spPr bwMode="auto">
          <a:xfrm>
            <a:off x="669925" y="5659438"/>
            <a:ext cx="65405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したがって、ユークリッドの互除法は、</a:t>
            </a:r>
          </a:p>
          <a:p>
            <a:r>
              <a:rPr lang="ja-JP" altLang="en-US" b="0"/>
              <a:t>時間計算量　　　　　　　　　のアルゴリズムである。</a:t>
            </a:r>
          </a:p>
        </p:txBody>
      </p:sp>
      <p:graphicFrame>
        <p:nvGraphicFramePr>
          <p:cNvPr id="19464" name="Object 6"/>
          <p:cNvGraphicFramePr>
            <a:graphicFrameLocks noChangeAspect="1"/>
          </p:cNvGraphicFramePr>
          <p:nvPr/>
        </p:nvGraphicFramePr>
        <p:xfrm>
          <a:off x="2438400" y="6019800"/>
          <a:ext cx="1371600" cy="503238"/>
        </p:xfrm>
        <a:graphic>
          <a:graphicData uri="http://schemas.openxmlformats.org/presentationml/2006/ole">
            <p:oleObj spid="_x0000_s19464" name="Equation" r:id="rId9" imgW="622080" imgH="228600" progId="Equation.DSMT4">
              <p:embed/>
            </p:oleObj>
          </a:graphicData>
        </a:graphic>
      </p:graphicFrame>
      <p:graphicFrame>
        <p:nvGraphicFramePr>
          <p:cNvPr id="19465" name="Object 7"/>
          <p:cNvGraphicFramePr>
            <a:graphicFrameLocks noChangeAspect="1"/>
          </p:cNvGraphicFramePr>
          <p:nvPr/>
        </p:nvGraphicFramePr>
        <p:xfrm>
          <a:off x="4191000" y="3733800"/>
          <a:ext cx="465138" cy="685800"/>
        </p:xfrm>
        <a:graphic>
          <a:graphicData uri="http://schemas.openxmlformats.org/presentationml/2006/ole">
            <p:oleObj spid="_x0000_s19465" name="Equation" r:id="rId10" imgW="26640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709774-1B1E-4436-892C-CAEDBB862CDD}" type="slidenum">
              <a:rPr lang="en-US" altLang="ja-JP" smtClean="0"/>
              <a:pPr/>
              <a:t>29</a:t>
            </a:fld>
            <a:endParaRPr lang="en-US" altLang="ja-JP" smtClean="0"/>
          </a:p>
        </p:txBody>
      </p:sp>
      <p:sp>
        <p:nvSpPr>
          <p:cNvPr id="204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最大公約数問題のまとめ</a:t>
            </a:r>
          </a:p>
        </p:txBody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素朴な方法</a:t>
            </a:r>
          </a:p>
          <a:p>
            <a:pPr lvl="1" eaLnBrk="1" hangingPunct="1"/>
            <a:r>
              <a:rPr lang="ja-JP" altLang="en-US" smtClean="0"/>
              <a:t>　　　　　　時間のアルゴリズム</a:t>
            </a:r>
          </a:p>
          <a:p>
            <a:pPr lvl="1" eaLnBrk="1" hangingPunct="1"/>
            <a:endParaRPr lang="ja-JP" altLang="en-US" smtClean="0"/>
          </a:p>
          <a:p>
            <a:pPr eaLnBrk="1" hangingPunct="1"/>
            <a:r>
              <a:rPr lang="ja-JP" altLang="en-US" smtClean="0"/>
              <a:t>ユークリッドの互除法</a:t>
            </a:r>
          </a:p>
          <a:p>
            <a:pPr lvl="1" eaLnBrk="1" hangingPunct="1"/>
            <a:r>
              <a:rPr lang="ja-JP" altLang="en-US" smtClean="0"/>
              <a:t>　　　　　　　　時間のアルゴリズム</a:t>
            </a:r>
          </a:p>
        </p:txBody>
      </p:sp>
      <p:graphicFrame>
        <p:nvGraphicFramePr>
          <p:cNvPr id="20482" name="Object 1024"/>
          <p:cNvGraphicFramePr>
            <a:graphicFrameLocks noChangeAspect="1"/>
          </p:cNvGraphicFramePr>
          <p:nvPr/>
        </p:nvGraphicFramePr>
        <p:xfrm>
          <a:off x="1828800" y="2590800"/>
          <a:ext cx="857250" cy="508000"/>
        </p:xfrm>
        <a:graphic>
          <a:graphicData uri="http://schemas.openxmlformats.org/presentationml/2006/ole">
            <p:oleObj spid="_x0000_s20482" name="Equation" r:id="rId3" imgW="342720" imgH="203040" progId="Equation.DSMT4">
              <p:embed/>
            </p:oleObj>
          </a:graphicData>
        </a:graphic>
      </p:graphicFrame>
      <p:graphicFrame>
        <p:nvGraphicFramePr>
          <p:cNvPr id="20483" name="Object 1025"/>
          <p:cNvGraphicFramePr>
            <a:graphicFrameLocks noChangeAspect="1"/>
          </p:cNvGraphicFramePr>
          <p:nvPr/>
        </p:nvGraphicFramePr>
        <p:xfrm>
          <a:off x="1863725" y="4267200"/>
          <a:ext cx="1397000" cy="508000"/>
        </p:xfrm>
        <a:graphic>
          <a:graphicData uri="http://schemas.openxmlformats.org/presentationml/2006/ole">
            <p:oleObj spid="_x0000_s20483" name="Equation" r:id="rId4" imgW="558720" imgH="203040" progId="Equation.DSMT4">
              <p:embed/>
            </p:oleObj>
          </a:graphicData>
        </a:graphic>
      </p:graphicFrame>
      <p:graphicFrame>
        <p:nvGraphicFramePr>
          <p:cNvPr id="20484" name="Object 1026"/>
          <p:cNvGraphicFramePr>
            <a:graphicFrameLocks noChangeAspect="1"/>
          </p:cNvGraphicFramePr>
          <p:nvPr/>
        </p:nvGraphicFramePr>
        <p:xfrm>
          <a:off x="4495800" y="5181600"/>
          <a:ext cx="622300" cy="488950"/>
        </p:xfrm>
        <a:graphic>
          <a:graphicData uri="http://schemas.openxmlformats.org/presentationml/2006/ole">
            <p:oleObj spid="_x0000_s20484" name="Equation" r:id="rId5" imgW="177480" imgH="139680" progId="Equation.DSMT4">
              <p:embed/>
            </p:oleObj>
          </a:graphicData>
        </a:graphic>
      </p:graphicFrame>
      <p:sp>
        <p:nvSpPr>
          <p:cNvPr id="20488" name="Text Box 7"/>
          <p:cNvSpPr txBox="1">
            <a:spLocks noChangeArrowheads="1"/>
          </p:cNvSpPr>
          <p:nvPr/>
        </p:nvSpPr>
        <p:spPr bwMode="auto">
          <a:xfrm>
            <a:off x="5105400" y="5105400"/>
            <a:ext cx="1643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入力サイズ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最大公約数問題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素朴なアルゴリズム（多項式時間のアルゴリズム）</a:t>
            </a:r>
            <a:endParaRPr lang="en-US" altLang="ja-JP" dirty="0" smtClean="0"/>
          </a:p>
          <a:p>
            <a:r>
              <a:rPr kumimoji="1" lang="ja-JP" altLang="en-US" dirty="0" smtClean="0"/>
              <a:t>ユークリッドの</a:t>
            </a:r>
            <a:r>
              <a:rPr lang="ja-JP" altLang="en-US" dirty="0" smtClean="0"/>
              <a:t>互除法（対数時間アルゴリズム）</a:t>
            </a:r>
            <a:endParaRPr kumimoji="1"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9A362F-FE15-4FE2-92E4-A6C6E6E52416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F95C9F-C6B0-4FD0-9065-A12DCA93855D}" type="slidenum">
              <a:rPr lang="en-US" altLang="ja-JP" smtClean="0"/>
              <a:pPr/>
              <a:t>30</a:t>
            </a:fld>
            <a:endParaRPr lang="en-US" altLang="ja-JP" smtClean="0"/>
          </a:p>
        </p:txBody>
      </p:sp>
      <p:sp>
        <p:nvSpPr>
          <p:cNvPr id="2151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z="3200" dirty="0" smtClean="0"/>
              <a:t>補足：ユークリッドの互除法の再帰的な実現</a:t>
            </a:r>
          </a:p>
        </p:txBody>
      </p:sp>
      <p:sp>
        <p:nvSpPr>
          <p:cNvPr id="21512" name="Oval 3"/>
          <p:cNvSpPr>
            <a:spLocks noChangeArrowheads="1"/>
          </p:cNvSpPr>
          <p:nvPr/>
        </p:nvSpPr>
        <p:spPr bwMode="auto">
          <a:xfrm>
            <a:off x="2971800" y="5562600"/>
            <a:ext cx="685800" cy="762000"/>
          </a:xfrm>
          <a:prstGeom prst="ellipse">
            <a:avLst/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1506" name="Object 0"/>
          <p:cNvGraphicFramePr>
            <a:graphicFrameLocks noChangeAspect="1"/>
          </p:cNvGraphicFramePr>
          <p:nvPr/>
        </p:nvGraphicFramePr>
        <p:xfrm>
          <a:off x="2362200" y="2667000"/>
          <a:ext cx="2209800" cy="527050"/>
        </p:xfrm>
        <a:graphic>
          <a:graphicData uri="http://schemas.openxmlformats.org/presentationml/2006/ole">
            <p:oleObj spid="_x0000_s21506" name="Equation" r:id="rId3" imgW="850680" imgH="203040" progId="Equation.DSMT4">
              <p:embed/>
            </p:oleObj>
          </a:graphicData>
        </a:graphic>
      </p:graphicFrame>
      <p:graphicFrame>
        <p:nvGraphicFramePr>
          <p:cNvPr id="21507" name="Object 1"/>
          <p:cNvGraphicFramePr>
            <a:graphicFrameLocks noChangeAspect="1"/>
          </p:cNvGraphicFramePr>
          <p:nvPr/>
        </p:nvGraphicFramePr>
        <p:xfrm>
          <a:off x="1262063" y="3259138"/>
          <a:ext cx="3944937" cy="3065462"/>
        </p:xfrm>
        <a:graphic>
          <a:graphicData uri="http://schemas.openxmlformats.org/presentationml/2006/ole">
            <p:oleObj spid="_x0000_s21507" name="Equation" r:id="rId4" imgW="1143000" imgH="888840" progId="Equation.DSMT4">
              <p:embed/>
            </p:oleObj>
          </a:graphicData>
        </a:graphic>
      </p:graphicFrame>
      <p:sp>
        <p:nvSpPr>
          <p:cNvPr id="21513" name="Text Box 12"/>
          <p:cNvSpPr txBox="1">
            <a:spLocks noChangeArrowheads="1"/>
          </p:cNvSpPr>
          <p:nvPr/>
        </p:nvSpPr>
        <p:spPr bwMode="auto">
          <a:xfrm>
            <a:off x="822325" y="2078038"/>
            <a:ext cx="6467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ユークリッドの互除法は、再帰的にも実現できる。</a:t>
            </a:r>
          </a:p>
        </p:txBody>
      </p:sp>
      <p:graphicFrame>
        <p:nvGraphicFramePr>
          <p:cNvPr id="21508" name="Object 2"/>
          <p:cNvGraphicFramePr>
            <a:graphicFrameLocks noChangeAspect="1"/>
          </p:cNvGraphicFramePr>
          <p:nvPr/>
        </p:nvGraphicFramePr>
        <p:xfrm>
          <a:off x="6019800" y="3352800"/>
          <a:ext cx="1828800" cy="512763"/>
        </p:xfrm>
        <a:graphic>
          <a:graphicData uri="http://schemas.openxmlformats.org/presentationml/2006/ole">
            <p:oleObj spid="_x0000_s21508" name="Equation" r:id="rId5" imgW="723600" imgH="203040" progId="Equation.DSMT4">
              <p:embed/>
            </p:oleObj>
          </a:graphicData>
        </a:graphic>
      </p:graphicFrame>
      <p:graphicFrame>
        <p:nvGraphicFramePr>
          <p:cNvPr id="21509" name="Object 3"/>
          <p:cNvGraphicFramePr>
            <a:graphicFrameLocks noChangeAspect="1"/>
          </p:cNvGraphicFramePr>
          <p:nvPr/>
        </p:nvGraphicFramePr>
        <p:xfrm>
          <a:off x="6019800" y="4038600"/>
          <a:ext cx="1752600" cy="500063"/>
        </p:xfrm>
        <a:graphic>
          <a:graphicData uri="http://schemas.openxmlformats.org/presentationml/2006/ole">
            <p:oleObj spid="_x0000_s21509" name="Equation" r:id="rId6" imgW="711000" imgH="203040" progId="Equation.DSMT4">
              <p:embed/>
            </p:oleObj>
          </a:graphicData>
        </a:graphic>
      </p:graphicFrame>
      <p:sp>
        <p:nvSpPr>
          <p:cNvPr id="21514" name="Line 15"/>
          <p:cNvSpPr>
            <a:spLocks noChangeShapeType="1"/>
          </p:cNvSpPr>
          <p:nvPr/>
        </p:nvSpPr>
        <p:spPr bwMode="auto">
          <a:xfrm flipH="1">
            <a:off x="5257800" y="36576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15" name="Line 16"/>
          <p:cNvSpPr>
            <a:spLocks noChangeShapeType="1"/>
          </p:cNvSpPr>
          <p:nvPr/>
        </p:nvSpPr>
        <p:spPr bwMode="auto">
          <a:xfrm flipH="1">
            <a:off x="5334000" y="4343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16" name="AutoShape 17"/>
          <p:cNvSpPr>
            <a:spLocks noChangeArrowheads="1"/>
          </p:cNvSpPr>
          <p:nvPr/>
        </p:nvSpPr>
        <p:spPr bwMode="auto">
          <a:xfrm>
            <a:off x="8077200" y="3429000"/>
            <a:ext cx="304800" cy="1295400"/>
          </a:xfrm>
          <a:prstGeom prst="downArrow">
            <a:avLst>
              <a:gd name="adj1" fmla="val 50000"/>
              <a:gd name="adj2" fmla="val 106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21517" name="Text Box 18"/>
          <p:cNvSpPr txBox="1">
            <a:spLocks noChangeArrowheads="1"/>
          </p:cNvSpPr>
          <p:nvPr/>
        </p:nvSpPr>
        <p:spPr bwMode="auto">
          <a:xfrm>
            <a:off x="5472113" y="4876800"/>
            <a:ext cx="367188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サイズが小さい同じ</a:t>
            </a:r>
          </a:p>
          <a:p>
            <a:r>
              <a:rPr lang="ja-JP" altLang="en-US" b="0"/>
              <a:t>問題を解くことに注意する。</a:t>
            </a:r>
          </a:p>
        </p:txBody>
      </p:sp>
      <p:sp>
        <p:nvSpPr>
          <p:cNvPr id="21518" name="Line 19"/>
          <p:cNvSpPr>
            <a:spLocks noChangeShapeType="1"/>
          </p:cNvSpPr>
          <p:nvPr/>
        </p:nvSpPr>
        <p:spPr bwMode="auto">
          <a:xfrm flipH="1">
            <a:off x="5181600" y="6019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1519" name="Text Box 20"/>
          <p:cNvSpPr txBox="1">
            <a:spLocks noChangeArrowheads="1"/>
          </p:cNvSpPr>
          <p:nvPr/>
        </p:nvSpPr>
        <p:spPr bwMode="auto">
          <a:xfrm>
            <a:off x="5715000" y="57912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割り切れるときが基礎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B9ED489-981E-4135-B083-6F1D4D0DC738}" type="slidenum">
              <a:rPr lang="en-US" altLang="ja-JP" smtClean="0"/>
              <a:pPr/>
              <a:t>31</a:t>
            </a:fld>
            <a:endParaRPr lang="en-US" altLang="ja-JP" smtClean="0"/>
          </a:p>
        </p:txBody>
      </p:sp>
      <p:sp>
        <p:nvSpPr>
          <p:cNvPr id="40963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40433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アルゴリズム</a:t>
            </a:r>
            <a:r>
              <a:rPr lang="en-US" altLang="ja-JP" b="0"/>
              <a:t>recucive_gcd(a,b)</a:t>
            </a:r>
          </a:p>
          <a:p>
            <a:r>
              <a:rPr lang="ja-JP" altLang="en-US" b="0"/>
              <a:t>入力：</a:t>
            </a:r>
            <a:r>
              <a:rPr lang="en-US" altLang="ja-JP" b="0"/>
              <a:t>a,b</a:t>
            </a:r>
          </a:p>
          <a:p>
            <a:r>
              <a:rPr lang="ja-JP" altLang="en-US" b="0"/>
              <a:t>出力：</a:t>
            </a:r>
            <a:r>
              <a:rPr lang="en-US" altLang="ja-JP" b="0"/>
              <a:t>gcd(a,b)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7772400" cy="4114800"/>
          </a:xfrm>
          <a:noFill/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ja-JP" sz="2800" smtClean="0">
                <a:latin typeface="Lucida Console" pitchFamily="49" charset="0"/>
              </a:rPr>
              <a:t>1.int gcd(a,b){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ja-JP" sz="2800" smtClean="0">
                <a:latin typeface="Lucida Console" pitchFamily="49" charset="0"/>
              </a:rPr>
              <a:t>2. r=a%b;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ja-JP" sz="2800" smtClean="0">
                <a:latin typeface="Lucida Console" pitchFamily="49" charset="0"/>
              </a:rPr>
              <a:t>2. if(r==0){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ja-JP" sz="2800" smtClean="0">
                <a:latin typeface="Lucida Console" pitchFamily="49" charset="0"/>
              </a:rPr>
              <a:t>3.    return b;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ja-JP" sz="2800" smtClean="0">
                <a:latin typeface="Lucida Console" pitchFamily="49" charset="0"/>
              </a:rPr>
              <a:t>4.   }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ja-JP" sz="2800" smtClean="0">
                <a:latin typeface="Lucida Console" pitchFamily="49" charset="0"/>
              </a:rPr>
              <a:t>5.  else{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ja-JP" sz="2800" smtClean="0">
                <a:latin typeface="Lucida Console" pitchFamily="49" charset="0"/>
              </a:rPr>
              <a:t>6.     return gcd(b,r);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ja-JP" sz="2800" smtClean="0">
                <a:latin typeface="Lucida Console" pitchFamily="49" charset="0"/>
              </a:rPr>
              <a:t>7.  }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en-US" altLang="ja-JP" sz="2800" smtClean="0">
                <a:latin typeface="Lucida Console" pitchFamily="49" charset="0"/>
              </a:rPr>
              <a:t>8.}</a:t>
            </a:r>
          </a:p>
        </p:txBody>
      </p:sp>
      <p:sp>
        <p:nvSpPr>
          <p:cNvPr id="40965" name="AutoShape 6"/>
          <p:cNvSpPr>
            <a:spLocks noChangeArrowheads="1"/>
          </p:cNvSpPr>
          <p:nvPr/>
        </p:nvSpPr>
        <p:spPr bwMode="auto">
          <a:xfrm>
            <a:off x="5181600" y="3200400"/>
            <a:ext cx="1371600" cy="457200"/>
          </a:xfrm>
          <a:prstGeom prst="leftArrow">
            <a:avLst>
              <a:gd name="adj1" fmla="val 50000"/>
              <a:gd name="adj2" fmla="val 7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66" name="Text Box 7"/>
          <p:cNvSpPr txBox="1">
            <a:spLocks noChangeArrowheads="1"/>
          </p:cNvSpPr>
          <p:nvPr/>
        </p:nvSpPr>
        <p:spPr bwMode="auto">
          <a:xfrm>
            <a:off x="6629400" y="32004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基礎</a:t>
            </a:r>
          </a:p>
        </p:txBody>
      </p:sp>
      <p:sp>
        <p:nvSpPr>
          <p:cNvPr id="40967" name="AutoShape 8"/>
          <p:cNvSpPr>
            <a:spLocks noChangeArrowheads="1"/>
          </p:cNvSpPr>
          <p:nvPr/>
        </p:nvSpPr>
        <p:spPr bwMode="auto">
          <a:xfrm>
            <a:off x="5715000" y="4953000"/>
            <a:ext cx="990600" cy="457200"/>
          </a:xfrm>
          <a:prstGeom prst="leftArrow">
            <a:avLst>
              <a:gd name="adj1" fmla="val 50000"/>
              <a:gd name="adj2" fmla="val 541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0968" name="Text Box 9"/>
          <p:cNvSpPr txBox="1">
            <a:spLocks noChangeArrowheads="1"/>
          </p:cNvSpPr>
          <p:nvPr/>
        </p:nvSpPr>
        <p:spPr bwMode="auto">
          <a:xfrm>
            <a:off x="6934200" y="49530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帰納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フィボナッチ数列計算の問題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定義に基づく計算方法</a:t>
            </a:r>
            <a:endParaRPr kumimoji="1" lang="en-US" altLang="ja-JP" dirty="0" smtClean="0"/>
          </a:p>
          <a:p>
            <a:r>
              <a:rPr lang="ja-JP" altLang="en-US" dirty="0" smtClean="0"/>
              <a:t>再計算を防ぐ方法（動的計画法）</a:t>
            </a:r>
            <a:endParaRPr lang="en-US" altLang="ja-JP" dirty="0" smtClean="0"/>
          </a:p>
          <a:p>
            <a:r>
              <a:rPr lang="ja-JP" altLang="en-US" dirty="0" smtClean="0"/>
              <a:t>数学的考察による方法（参考）</a:t>
            </a:r>
            <a:endParaRPr lang="en-US" altLang="ja-JP" dirty="0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9A362F-FE15-4FE2-92E4-A6C6E6E52416}" type="slidenum">
              <a:rPr lang="en-US" altLang="ja-JP" smtClean="0"/>
              <a:pPr>
                <a:defRPr/>
              </a:pPr>
              <a:t>32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CE30E6-FBCD-4831-88D4-A016BA4B19F1}" type="slidenum">
              <a:rPr lang="en-US" altLang="ja-JP" smtClean="0"/>
              <a:pPr/>
              <a:t>33</a:t>
            </a:fld>
            <a:endParaRPr lang="en-US" altLang="ja-JP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81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フィボナッチ数列問題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1676400"/>
            <a:ext cx="6400800" cy="1752600"/>
          </a:xfrm>
        </p:spPr>
        <p:txBody>
          <a:bodyPr/>
          <a:lstStyle/>
          <a:p>
            <a:pPr algn="l" eaLnBrk="1" hangingPunct="1"/>
            <a:r>
              <a:rPr lang="ja-JP" altLang="en-US" smtClean="0"/>
              <a:t>入力：整数Ｎ</a:t>
            </a:r>
          </a:p>
          <a:p>
            <a:pPr algn="l" eaLnBrk="1" hangingPunct="1"/>
            <a:r>
              <a:rPr lang="ja-JP" altLang="en-US" smtClean="0"/>
              <a:t>出力：フィボナッチ数列の第Ｎ項</a:t>
            </a:r>
          </a:p>
        </p:txBody>
      </p:sp>
      <p:graphicFrame>
        <p:nvGraphicFramePr>
          <p:cNvPr id="22530" name="Object 1024"/>
          <p:cNvGraphicFramePr>
            <a:graphicFrameLocks noChangeAspect="1"/>
          </p:cNvGraphicFramePr>
          <p:nvPr/>
        </p:nvGraphicFramePr>
        <p:xfrm>
          <a:off x="1295400" y="3581400"/>
          <a:ext cx="6019800" cy="2165350"/>
        </p:xfrm>
        <a:graphic>
          <a:graphicData uri="http://schemas.openxmlformats.org/presentationml/2006/ole">
            <p:oleObj spid="_x0000_s22530" name="Equation" r:id="rId3" imgW="2400120" imgH="863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0C953F-F7C6-40C5-989F-142F8CF6FF01}" type="slidenum">
              <a:rPr lang="en-US" altLang="ja-JP" smtClean="0"/>
              <a:pPr/>
              <a:t>34</a:t>
            </a:fld>
            <a:endParaRPr lang="en-US" altLang="ja-JP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81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漸化式と再帰アルゴリズム</a:t>
            </a:r>
          </a:p>
        </p:txBody>
      </p:sp>
      <p:graphicFrame>
        <p:nvGraphicFramePr>
          <p:cNvPr id="23554" name="Object 1024"/>
          <p:cNvGraphicFramePr>
            <a:graphicFrameLocks noChangeAspect="1"/>
          </p:cNvGraphicFramePr>
          <p:nvPr/>
        </p:nvGraphicFramePr>
        <p:xfrm>
          <a:off x="5105400" y="3657600"/>
          <a:ext cx="4038600" cy="2251075"/>
        </p:xfrm>
        <a:graphic>
          <a:graphicData uri="http://schemas.openxmlformats.org/presentationml/2006/ole">
            <p:oleObj spid="_x0000_s23554" name="Equation" r:id="rId3" imgW="2400120" imgH="863280" progId="Equation.DSMT4">
              <p:embed/>
            </p:oleObj>
          </a:graphicData>
        </a:graphic>
      </p:graphicFrame>
      <p:sp>
        <p:nvSpPr>
          <p:cNvPr id="2355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28686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アルゴリズム</a:t>
            </a:r>
            <a:r>
              <a:rPr lang="en-US" altLang="ja-JP" b="0"/>
              <a:t>fibo_rec</a:t>
            </a:r>
          </a:p>
          <a:p>
            <a:r>
              <a:rPr lang="ja-JP" altLang="en-US" b="0"/>
              <a:t>入力：</a:t>
            </a:r>
            <a:r>
              <a:rPr lang="en-US" altLang="ja-JP" b="0"/>
              <a:t>N</a:t>
            </a:r>
          </a:p>
          <a:p>
            <a:r>
              <a:rPr lang="ja-JP" altLang="en-US" b="0"/>
              <a:t>出力：</a:t>
            </a:r>
            <a:r>
              <a:rPr lang="en-US" altLang="ja-JP" b="0"/>
              <a:t>fibo(N)</a:t>
            </a:r>
          </a:p>
        </p:txBody>
      </p:sp>
      <p:sp>
        <p:nvSpPr>
          <p:cNvPr id="23558" name="Rectangle 7"/>
          <p:cNvSpPr>
            <a:spLocks noChangeArrowheads="1"/>
          </p:cNvSpPr>
          <p:nvPr/>
        </p:nvSpPr>
        <p:spPr bwMode="auto">
          <a:xfrm>
            <a:off x="0" y="2971800"/>
            <a:ext cx="4876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 dirty="0">
                <a:latin typeface="Lucida Console" pitchFamily="49" charset="0"/>
              </a:rPr>
              <a:t>1.int </a:t>
            </a:r>
            <a:r>
              <a:rPr lang="ja-JP" altLang="en-US" b="0" dirty="0" err="1">
                <a:latin typeface="Lucida Console" pitchFamily="49" charset="0"/>
              </a:rPr>
              <a:t>ｆ</a:t>
            </a:r>
            <a:r>
              <a:rPr lang="en-US" altLang="ja-JP" b="0" dirty="0" smtClean="0">
                <a:latin typeface="Lucida Console" pitchFamily="49" charset="0"/>
              </a:rPr>
              <a:t>(</a:t>
            </a:r>
            <a:r>
              <a:rPr lang="en-US" altLang="ja-JP" b="0" dirty="0" err="1" smtClean="0">
                <a:latin typeface="Lucida Console" pitchFamily="49" charset="0"/>
              </a:rPr>
              <a:t>int</a:t>
            </a:r>
            <a:r>
              <a:rPr lang="en-US" altLang="ja-JP" b="0" dirty="0" smtClean="0">
                <a:latin typeface="Lucida Console" pitchFamily="49" charset="0"/>
              </a:rPr>
              <a:t> n){</a:t>
            </a:r>
            <a:endParaRPr lang="en-US" altLang="ja-JP" b="0" dirty="0">
              <a:latin typeface="Lucida Console" pitchFamily="49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 dirty="0">
                <a:latin typeface="Lucida Console" pitchFamily="49" charset="0"/>
              </a:rPr>
              <a:t>2.	if(n==0){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 dirty="0">
                <a:latin typeface="Lucida Console" pitchFamily="49" charset="0"/>
              </a:rPr>
              <a:t>3.		return 0;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 dirty="0">
                <a:latin typeface="Lucida Console" pitchFamily="49" charset="0"/>
              </a:rPr>
              <a:t>4.	}else if(n==1){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 dirty="0">
                <a:latin typeface="Lucida Console" pitchFamily="49" charset="0"/>
              </a:rPr>
              <a:t>5.  	return 1;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 dirty="0">
                <a:latin typeface="Lucida Console" pitchFamily="49" charset="0"/>
              </a:rPr>
              <a:t>6.	}else {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 dirty="0">
                <a:latin typeface="Lucida Console" pitchFamily="49" charset="0"/>
              </a:rPr>
              <a:t>7.  return f(n-1)+</a:t>
            </a:r>
            <a:r>
              <a:rPr lang="en-US" altLang="ja-JP" b="0" dirty="0" smtClean="0">
                <a:latin typeface="Lucida Console" pitchFamily="49" charset="0"/>
              </a:rPr>
              <a:t>f(n-2);</a:t>
            </a:r>
            <a:endParaRPr lang="en-US" altLang="ja-JP" b="0" dirty="0">
              <a:latin typeface="Lucida Console" pitchFamily="49" charset="0"/>
            </a:endParaRP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 dirty="0">
                <a:latin typeface="Lucida Console" pitchFamily="49" charset="0"/>
              </a:rPr>
              <a:t>8.	}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 dirty="0">
                <a:latin typeface="Lucida Console" pitchFamily="49" charset="0"/>
              </a:rPr>
              <a:t>9.}</a:t>
            </a:r>
          </a:p>
        </p:txBody>
      </p:sp>
      <p:sp>
        <p:nvSpPr>
          <p:cNvPr id="23559" name="Line 8"/>
          <p:cNvSpPr>
            <a:spLocks noChangeShapeType="1"/>
          </p:cNvSpPr>
          <p:nvPr/>
        </p:nvSpPr>
        <p:spPr bwMode="auto">
          <a:xfrm>
            <a:off x="4114800" y="4038600"/>
            <a:ext cx="914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60" name="Line 9"/>
          <p:cNvSpPr>
            <a:spLocks noChangeShapeType="1"/>
          </p:cNvSpPr>
          <p:nvPr/>
        </p:nvSpPr>
        <p:spPr bwMode="auto">
          <a:xfrm>
            <a:off x="4114800" y="4800600"/>
            <a:ext cx="9144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3561" name="Line 10"/>
          <p:cNvSpPr>
            <a:spLocks noChangeShapeType="1"/>
          </p:cNvSpPr>
          <p:nvPr/>
        </p:nvSpPr>
        <p:spPr bwMode="auto">
          <a:xfrm flipV="1">
            <a:off x="4191000" y="5943600"/>
            <a:ext cx="1066800" cy="0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1CE43F-2E4E-41D6-8BD3-111E728EAF4B}" type="slidenum">
              <a:rPr lang="en-US" altLang="ja-JP" smtClean="0"/>
              <a:pPr/>
              <a:t>35</a:t>
            </a:fld>
            <a:endParaRPr lang="en-US" altLang="ja-JP" smtClean="0"/>
          </a:p>
        </p:txBody>
      </p:sp>
      <p:sp>
        <p:nvSpPr>
          <p:cNvPr id="43011" name="Oval 2"/>
          <p:cNvSpPr>
            <a:spLocks noChangeArrowheads="1"/>
          </p:cNvSpPr>
          <p:nvPr/>
        </p:nvSpPr>
        <p:spPr bwMode="auto">
          <a:xfrm>
            <a:off x="990600" y="3810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012" name="Text Box 3"/>
          <p:cNvSpPr txBox="1">
            <a:spLocks noChangeArrowheads="1"/>
          </p:cNvSpPr>
          <p:nvPr/>
        </p:nvSpPr>
        <p:spPr bwMode="auto">
          <a:xfrm>
            <a:off x="1676400" y="381000"/>
            <a:ext cx="53673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再帰アルゴリズムの利点の一つに、</a:t>
            </a:r>
          </a:p>
          <a:p>
            <a:r>
              <a:rPr lang="ja-JP" altLang="en-US"/>
              <a:t>漸化式で表された数列を直接プログラム</a:t>
            </a:r>
          </a:p>
          <a:p>
            <a:r>
              <a:rPr lang="ja-JP" altLang="en-US"/>
              <a:t>にすることができることがある。</a:t>
            </a:r>
          </a:p>
        </p:txBody>
      </p:sp>
      <p:sp>
        <p:nvSpPr>
          <p:cNvPr id="43013" name="Text Box 4"/>
          <p:cNvSpPr txBox="1">
            <a:spLocks noChangeArrowheads="1"/>
          </p:cNvSpPr>
          <p:nvPr/>
        </p:nvSpPr>
        <p:spPr bwMode="auto">
          <a:xfrm>
            <a:off x="1600200" y="1828800"/>
            <a:ext cx="69342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dirty="0"/>
              <a:t>ある問題を解くときに、同じ問題でよりサイズが小さい問題インスタンスの解が、元の問題</a:t>
            </a:r>
            <a:r>
              <a:rPr lang="ja-JP" altLang="en-US"/>
              <a:t>の</a:t>
            </a:r>
            <a:r>
              <a:rPr lang="ja-JP" altLang="en-US" smtClean="0"/>
              <a:t>解法に</a:t>
            </a:r>
            <a:r>
              <a:rPr lang="ja-JP" altLang="en-US" dirty="0"/>
              <a:t>大きな役割を果たせることが多い。</a:t>
            </a:r>
          </a:p>
        </p:txBody>
      </p:sp>
      <p:sp>
        <p:nvSpPr>
          <p:cNvPr id="43014" name="Oval 5"/>
          <p:cNvSpPr>
            <a:spLocks noChangeArrowheads="1"/>
          </p:cNvSpPr>
          <p:nvPr/>
        </p:nvSpPr>
        <p:spPr bwMode="auto">
          <a:xfrm>
            <a:off x="914400" y="1828800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3015" name="AutoShape 6"/>
          <p:cNvSpPr>
            <a:spLocks noChangeArrowheads="1"/>
          </p:cNvSpPr>
          <p:nvPr/>
        </p:nvSpPr>
        <p:spPr bwMode="auto">
          <a:xfrm>
            <a:off x="3581400" y="3200400"/>
            <a:ext cx="1371600" cy="1066800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ja-JP" altLang="en-US"/>
          </a:p>
        </p:txBody>
      </p:sp>
      <p:sp>
        <p:nvSpPr>
          <p:cNvPr id="43016" name="Text Box 8"/>
          <p:cNvSpPr txBox="1">
            <a:spLocks noChangeArrowheads="1"/>
          </p:cNvSpPr>
          <p:nvPr/>
        </p:nvSpPr>
        <p:spPr bwMode="auto">
          <a:xfrm>
            <a:off x="2590800" y="4419600"/>
            <a:ext cx="3402013" cy="466725"/>
          </a:xfrm>
          <a:prstGeom prst="rect">
            <a:avLst/>
          </a:prstGeom>
          <a:noFill/>
          <a:ln w="9525">
            <a:solidFill>
              <a:srgbClr val="FF00FF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再帰アルゴリズムが便利</a:t>
            </a:r>
          </a:p>
        </p:txBody>
      </p:sp>
      <p:sp>
        <p:nvSpPr>
          <p:cNvPr id="43017" name="Text Box 9"/>
          <p:cNvSpPr txBox="1">
            <a:spLocks noChangeArrowheads="1"/>
          </p:cNvSpPr>
          <p:nvPr/>
        </p:nvSpPr>
        <p:spPr bwMode="auto">
          <a:xfrm>
            <a:off x="914400" y="5181600"/>
            <a:ext cx="72548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ただし、再帰アルゴリズムは、性能に大幅な差異が</a:t>
            </a:r>
          </a:p>
          <a:p>
            <a:r>
              <a:rPr lang="ja-JP" altLang="en-US"/>
              <a:t>あるので、最悪時間計算量をきちんと見積もる必要がある。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49333B-38B7-417E-9476-7C8C1D77E213}" type="slidenum">
              <a:rPr lang="en-US" altLang="ja-JP" smtClean="0"/>
              <a:pPr/>
              <a:t>36</a:t>
            </a:fld>
            <a:endParaRPr lang="en-US" altLang="ja-JP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7772400" cy="4114800"/>
          </a:xfrm>
        </p:spPr>
        <p:txBody>
          <a:bodyPr/>
          <a:lstStyle/>
          <a:p>
            <a:pPr eaLnBrk="1" hangingPunct="1"/>
            <a:r>
              <a:rPr lang="ja-JP" altLang="en-US" smtClean="0"/>
              <a:t>アルゴリズム</a:t>
            </a:r>
            <a:r>
              <a:rPr lang="en-US" altLang="ja-JP" smtClean="0"/>
              <a:t>fibo_rec</a:t>
            </a:r>
            <a:r>
              <a:rPr lang="ja-JP" altLang="en-US" smtClean="0"/>
              <a:t>の正当性は明らかなので省略する。</a:t>
            </a:r>
          </a:p>
          <a:p>
            <a:pPr eaLnBrk="1" hangingPunct="1"/>
            <a:endParaRPr lang="ja-JP" altLang="en-US" smtClean="0"/>
          </a:p>
          <a:p>
            <a:pPr eaLnBrk="1" hangingPunct="1"/>
            <a:r>
              <a:rPr lang="ja-JP" altLang="en-US" smtClean="0"/>
              <a:t>アルゴリズム</a:t>
            </a:r>
            <a:r>
              <a:rPr lang="en-US" altLang="ja-JP" smtClean="0"/>
              <a:t>fibo_rec</a:t>
            </a:r>
            <a:r>
              <a:rPr lang="ja-JP" altLang="en-US" smtClean="0"/>
              <a:t>の時間計算量</a:t>
            </a:r>
            <a:r>
              <a:rPr lang="en-US" altLang="ja-JP" smtClean="0"/>
              <a:t>T(n</a:t>
            </a:r>
            <a:r>
              <a:rPr lang="ja-JP" altLang="en-US" smtClean="0"/>
              <a:t>）は漸化式で表される。この漸化式を解くことで、時間計算量が求まる。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8BB1FAF-1EBE-4103-9C77-1F7933193905}" type="slidenum">
              <a:rPr lang="en-US" altLang="ja-JP" smtClean="0"/>
              <a:pPr/>
              <a:t>37</a:t>
            </a:fld>
            <a:endParaRPr lang="en-US" altLang="ja-JP" smtClean="0"/>
          </a:p>
        </p:txBody>
      </p:sp>
      <p:sp>
        <p:nvSpPr>
          <p:cNvPr id="24582" name="Text Box 2"/>
          <p:cNvSpPr txBox="1">
            <a:spLocks noChangeArrowheads="1"/>
          </p:cNvSpPr>
          <p:nvPr/>
        </p:nvSpPr>
        <p:spPr bwMode="auto">
          <a:xfrm>
            <a:off x="1050925" y="193675"/>
            <a:ext cx="3349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アルゴリズム</a:t>
            </a:r>
            <a:r>
              <a:rPr lang="en-US" altLang="ja-JP"/>
              <a:t>fibo_rec(N)</a:t>
            </a:r>
          </a:p>
        </p:txBody>
      </p:sp>
      <p:sp>
        <p:nvSpPr>
          <p:cNvPr id="24583" name="Text Box 3"/>
          <p:cNvSpPr txBox="1">
            <a:spLocks noChangeArrowheads="1"/>
          </p:cNvSpPr>
          <p:nvPr/>
        </p:nvSpPr>
        <p:spPr bwMode="auto">
          <a:xfrm>
            <a:off x="5089525" y="173038"/>
            <a:ext cx="2022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の最悪時間量</a:t>
            </a:r>
          </a:p>
        </p:txBody>
      </p:sp>
      <p:sp>
        <p:nvSpPr>
          <p:cNvPr id="24584" name="Rectangle 4"/>
          <p:cNvSpPr>
            <a:spLocks noChangeArrowheads="1"/>
          </p:cNvSpPr>
          <p:nvPr/>
        </p:nvSpPr>
        <p:spPr bwMode="auto">
          <a:xfrm>
            <a:off x="457200" y="2209800"/>
            <a:ext cx="4876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1.int </a:t>
            </a:r>
            <a:r>
              <a:rPr lang="ja-JP" altLang="en-US" b="0">
                <a:latin typeface="Lucida Console" pitchFamily="49" charset="0"/>
              </a:rPr>
              <a:t>ｆ</a:t>
            </a:r>
            <a:r>
              <a:rPr lang="en-US" altLang="ja-JP" b="0">
                <a:latin typeface="Lucida Console" pitchFamily="49" charset="0"/>
              </a:rPr>
              <a:t>(</a:t>
            </a:r>
            <a:r>
              <a:rPr lang="ja-JP" altLang="en-US" b="0">
                <a:latin typeface="Lucida Console" pitchFamily="49" charset="0"/>
              </a:rPr>
              <a:t>ｎ</a:t>
            </a:r>
            <a:r>
              <a:rPr lang="en-US" altLang="ja-JP" b="0">
                <a:latin typeface="Lucida Console" pitchFamily="49" charset="0"/>
              </a:rPr>
              <a:t>){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2.	if(n==0){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3.		return 0;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4.	}else if(n==1){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5.  	return 1;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6.	}else {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7.  return f(n-1)+f(n-2);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8.	}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9.}</a:t>
            </a:r>
          </a:p>
        </p:txBody>
      </p:sp>
      <p:sp>
        <p:nvSpPr>
          <p:cNvPr id="24585" name="Text Box 5"/>
          <p:cNvSpPr txBox="1">
            <a:spLocks noChangeArrowheads="1"/>
          </p:cNvSpPr>
          <p:nvPr/>
        </p:nvSpPr>
        <p:spPr bwMode="auto">
          <a:xfrm>
            <a:off x="974725" y="1011238"/>
            <a:ext cx="625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求める時間量をＴ（Ｎ）とすると次式が成り立つ。</a:t>
            </a:r>
          </a:p>
        </p:txBody>
      </p:sp>
      <p:graphicFrame>
        <p:nvGraphicFramePr>
          <p:cNvPr id="24578" name="Object 6"/>
          <p:cNvGraphicFramePr>
            <a:graphicFrameLocks noChangeAspect="1"/>
          </p:cNvGraphicFramePr>
          <p:nvPr/>
        </p:nvGraphicFramePr>
        <p:xfrm>
          <a:off x="5486400" y="2819400"/>
          <a:ext cx="1454150" cy="474663"/>
        </p:xfrm>
        <a:graphic>
          <a:graphicData uri="http://schemas.openxmlformats.org/presentationml/2006/ole">
            <p:oleObj spid="_x0000_s24578" name="Equation" r:id="rId3" imgW="622080" imgH="203040" progId="Equation.DSMT4">
              <p:embed/>
            </p:oleObj>
          </a:graphicData>
        </a:graphic>
      </p:graphicFrame>
      <p:graphicFrame>
        <p:nvGraphicFramePr>
          <p:cNvPr id="24579" name="Object 7"/>
          <p:cNvGraphicFramePr>
            <a:graphicFrameLocks noChangeAspect="1"/>
          </p:cNvGraphicFramePr>
          <p:nvPr/>
        </p:nvGraphicFramePr>
        <p:xfrm>
          <a:off x="5562600" y="3733800"/>
          <a:ext cx="1454150" cy="474663"/>
        </p:xfrm>
        <a:graphic>
          <a:graphicData uri="http://schemas.openxmlformats.org/presentationml/2006/ole">
            <p:oleObj spid="_x0000_s24579" name="Equation" r:id="rId4" imgW="622080" imgH="203040" progId="Equation.DSMT4">
              <p:embed/>
            </p:oleObj>
          </a:graphicData>
        </a:graphic>
      </p:graphicFrame>
      <p:graphicFrame>
        <p:nvGraphicFramePr>
          <p:cNvPr id="24580" name="Object 8"/>
          <p:cNvGraphicFramePr>
            <a:graphicFrameLocks noChangeAspect="1"/>
          </p:cNvGraphicFramePr>
          <p:nvPr/>
        </p:nvGraphicFramePr>
        <p:xfrm>
          <a:off x="4038600" y="5181600"/>
          <a:ext cx="4895850" cy="474663"/>
        </p:xfrm>
        <a:graphic>
          <a:graphicData uri="http://schemas.openxmlformats.org/presentationml/2006/ole">
            <p:oleObj spid="_x0000_s24580" name="Equation" r:id="rId5" imgW="209520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6C2FC6-E870-4DE3-B31C-0BA78736E614}" type="slidenum">
              <a:rPr lang="en-US" altLang="ja-JP" smtClean="0"/>
              <a:pPr/>
              <a:t>38</a:t>
            </a:fld>
            <a:endParaRPr lang="en-US" altLang="ja-JP" smtClean="0"/>
          </a:p>
        </p:txBody>
      </p:sp>
      <p:sp>
        <p:nvSpPr>
          <p:cNvPr id="25606" name="Text Box 2"/>
          <p:cNvSpPr txBox="1">
            <a:spLocks noChangeArrowheads="1"/>
          </p:cNvSpPr>
          <p:nvPr/>
        </p:nvSpPr>
        <p:spPr bwMode="auto">
          <a:xfrm>
            <a:off x="228600" y="3657600"/>
            <a:ext cx="83216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漸化式を簡単に解くには、時間の関数は単調増加であることを利用する。</a:t>
            </a:r>
          </a:p>
        </p:txBody>
      </p:sp>
      <p:graphicFrame>
        <p:nvGraphicFramePr>
          <p:cNvPr id="25602" name="Object 0"/>
          <p:cNvGraphicFramePr>
            <a:graphicFrameLocks noChangeAspect="1"/>
          </p:cNvGraphicFramePr>
          <p:nvPr/>
        </p:nvGraphicFramePr>
        <p:xfrm>
          <a:off x="304800" y="762000"/>
          <a:ext cx="4014788" cy="1931988"/>
        </p:xfrm>
        <a:graphic>
          <a:graphicData uri="http://schemas.openxmlformats.org/presentationml/2006/ole">
            <p:oleObj spid="_x0000_s25602" name="Equation" r:id="rId3" imgW="2781000" imgH="863280" progId="Equation.DSMT4">
              <p:embed/>
            </p:oleObj>
          </a:graphicData>
        </a:graphic>
      </p:graphicFrame>
      <p:sp>
        <p:nvSpPr>
          <p:cNvPr id="25607" name="AutoShape 6"/>
          <p:cNvSpPr>
            <a:spLocks noChangeArrowheads="1"/>
          </p:cNvSpPr>
          <p:nvPr/>
        </p:nvSpPr>
        <p:spPr bwMode="auto">
          <a:xfrm>
            <a:off x="5105400" y="457200"/>
            <a:ext cx="3276600" cy="2819400"/>
          </a:xfrm>
          <a:prstGeom prst="wedgeRoundRectCallout">
            <a:avLst>
              <a:gd name="adj1" fmla="val -66861"/>
              <a:gd name="adj2" fmla="val 18245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5608" name="Text Box 7"/>
          <p:cNvSpPr txBox="1">
            <a:spLocks noChangeArrowheads="1"/>
          </p:cNvSpPr>
          <p:nvPr/>
        </p:nvSpPr>
        <p:spPr bwMode="auto">
          <a:xfrm>
            <a:off x="5181600" y="990600"/>
            <a:ext cx="304800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このように、</a:t>
            </a:r>
          </a:p>
          <a:p>
            <a:r>
              <a:rPr lang="ja-JP" altLang="en-US"/>
              <a:t>再帰アルゴリズムの</a:t>
            </a:r>
          </a:p>
          <a:p>
            <a:r>
              <a:rPr lang="ja-JP" altLang="en-US"/>
              <a:t>時間計算量は、</a:t>
            </a:r>
          </a:p>
          <a:p>
            <a:r>
              <a:rPr lang="ja-JP" altLang="en-US"/>
              <a:t>始め漸化式で導かれることが多い。</a:t>
            </a:r>
          </a:p>
        </p:txBody>
      </p:sp>
      <p:graphicFrame>
        <p:nvGraphicFramePr>
          <p:cNvPr id="25603" name="Object 1"/>
          <p:cNvGraphicFramePr>
            <a:graphicFrameLocks noChangeAspect="1"/>
          </p:cNvGraphicFramePr>
          <p:nvPr/>
        </p:nvGraphicFramePr>
        <p:xfrm>
          <a:off x="1173163" y="5562600"/>
          <a:ext cx="3032125" cy="433388"/>
        </p:xfrm>
        <a:graphic>
          <a:graphicData uri="http://schemas.openxmlformats.org/presentationml/2006/ole">
            <p:oleObj spid="_x0000_s25603" name="Equation" r:id="rId4" imgW="1422360" imgH="203040" progId="Equation.DSMT4">
              <p:embed/>
            </p:oleObj>
          </a:graphicData>
        </a:graphic>
      </p:graphicFrame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365125" y="4821238"/>
            <a:ext cx="4710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を利用すると、与式の帰納部分は、</a:t>
            </a:r>
          </a:p>
        </p:txBody>
      </p:sp>
      <p:graphicFrame>
        <p:nvGraphicFramePr>
          <p:cNvPr id="25604" name="Object 2"/>
          <p:cNvGraphicFramePr>
            <a:graphicFrameLocks noChangeAspect="1"/>
          </p:cNvGraphicFramePr>
          <p:nvPr/>
        </p:nvGraphicFramePr>
        <p:xfrm>
          <a:off x="1143000" y="4419600"/>
          <a:ext cx="2787650" cy="433388"/>
        </p:xfrm>
        <a:graphic>
          <a:graphicData uri="http://schemas.openxmlformats.org/presentationml/2006/ole">
            <p:oleObj spid="_x0000_s25604" name="Equation" r:id="rId5" imgW="1307880" imgH="203040" progId="Equation.DSMT4">
              <p:embed/>
            </p:oleObj>
          </a:graphicData>
        </a:graphic>
      </p:graphicFrame>
      <p:sp>
        <p:nvSpPr>
          <p:cNvPr id="25610" name="Text Box 11"/>
          <p:cNvSpPr txBox="1">
            <a:spLocks noChangeArrowheads="1"/>
          </p:cNvSpPr>
          <p:nvPr/>
        </p:nvSpPr>
        <p:spPr bwMode="auto">
          <a:xfrm>
            <a:off x="669925" y="6040438"/>
            <a:ext cx="1482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とかける。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252BD1-E1C6-4911-B65C-012F491BB17A}" type="slidenum">
              <a:rPr lang="en-US" altLang="ja-JP" smtClean="0"/>
              <a:pPr/>
              <a:t>39</a:t>
            </a:fld>
            <a:endParaRPr lang="en-US" altLang="ja-JP" smtClean="0"/>
          </a:p>
        </p:txBody>
      </p:sp>
      <p:sp>
        <p:nvSpPr>
          <p:cNvPr id="26628" name="Text Box 2"/>
          <p:cNvSpPr txBox="1">
            <a:spLocks noChangeArrowheads="1"/>
          </p:cNvSpPr>
          <p:nvPr/>
        </p:nvSpPr>
        <p:spPr bwMode="auto">
          <a:xfrm>
            <a:off x="0" y="0"/>
            <a:ext cx="2606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この漸化式を解く。</a:t>
            </a:r>
          </a:p>
        </p:txBody>
      </p:sp>
      <p:graphicFrame>
        <p:nvGraphicFramePr>
          <p:cNvPr id="26626" name="Object 4"/>
          <p:cNvGraphicFramePr>
            <a:graphicFrameLocks noChangeAspect="1"/>
          </p:cNvGraphicFramePr>
          <p:nvPr/>
        </p:nvGraphicFramePr>
        <p:xfrm>
          <a:off x="533400" y="457200"/>
          <a:ext cx="6248400" cy="4570413"/>
        </p:xfrm>
        <a:graphic>
          <a:graphicData uri="http://schemas.openxmlformats.org/presentationml/2006/ole">
            <p:oleObj spid="_x0000_s26626" name="Equation" r:id="rId3" imgW="2882880" imgH="2108160" progId="Equation.DSMT4">
              <p:embed/>
            </p:oleObj>
          </a:graphicData>
        </a:graphic>
      </p:graphicFrame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457200" y="5105400"/>
            <a:ext cx="8305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厳密に解くには、帰納法を用いるか、あるいは差分方程式の解を求める必要がある。</a:t>
            </a:r>
          </a:p>
          <a:p>
            <a:r>
              <a:rPr lang="ja-JP" altLang="en-US"/>
              <a:t>　しかし、オーダー記法による漸近的評価では、不等式で計算していった方が、簡単に時間計算量が求まることが多い。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2223373-6596-4ADC-988D-10A7F1AC2F35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81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最大公約数問題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1676400"/>
            <a:ext cx="6400800" cy="1752600"/>
          </a:xfrm>
        </p:spPr>
        <p:txBody>
          <a:bodyPr/>
          <a:lstStyle/>
          <a:p>
            <a:pPr algn="l" eaLnBrk="1" hangingPunct="1"/>
            <a:r>
              <a:rPr lang="ja-JP" altLang="en-US" smtClean="0"/>
              <a:t>入力：２つの整数</a:t>
            </a:r>
            <a:r>
              <a:rPr lang="en-US" altLang="ja-JP" smtClean="0"/>
              <a:t>a,b</a:t>
            </a:r>
          </a:p>
          <a:p>
            <a:pPr algn="l" eaLnBrk="1" hangingPunct="1"/>
            <a:r>
              <a:rPr lang="ja-JP" altLang="en-US" smtClean="0"/>
              <a:t>（ここで、入力サイズは、</a:t>
            </a:r>
          </a:p>
          <a:p>
            <a:pPr algn="l" eaLnBrk="1" hangingPunct="1"/>
            <a:endParaRPr lang="ja-JP" altLang="en-US" smtClean="0"/>
          </a:p>
          <a:p>
            <a:pPr algn="l" eaLnBrk="1" hangingPunct="1"/>
            <a:r>
              <a:rPr lang="ja-JP" altLang="en-US" smtClean="0"/>
              <a:t>とします。）</a:t>
            </a:r>
          </a:p>
          <a:p>
            <a:pPr algn="l" eaLnBrk="1" hangingPunct="1"/>
            <a:r>
              <a:rPr lang="ja-JP" altLang="en-US" smtClean="0"/>
              <a:t>出力：</a:t>
            </a:r>
            <a:r>
              <a:rPr lang="en-US" altLang="ja-JP" smtClean="0"/>
              <a:t>a,b</a:t>
            </a:r>
            <a:r>
              <a:rPr lang="ja-JP" altLang="en-US" smtClean="0"/>
              <a:t>の最大公約数</a:t>
            </a:r>
          </a:p>
          <a:p>
            <a:pPr algn="l" eaLnBrk="1" hangingPunct="1"/>
            <a:endParaRPr lang="en-US" altLang="ja-JP" smtClean="0"/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2438400" y="2895600"/>
          <a:ext cx="2057400" cy="658813"/>
        </p:xfrm>
        <a:graphic>
          <a:graphicData uri="http://schemas.openxmlformats.org/presentationml/2006/ole">
            <p:oleObj spid="_x0000_s1026" name="Equation" r:id="rId3" imgW="634680" imgH="203040" progId="Equation.DSMT4">
              <p:embed/>
            </p:oleObj>
          </a:graphicData>
        </a:graphic>
      </p:graphicFrame>
      <p:graphicFrame>
        <p:nvGraphicFramePr>
          <p:cNvPr id="1027" name="Object 5"/>
          <p:cNvGraphicFramePr>
            <a:graphicFrameLocks noChangeAspect="1"/>
          </p:cNvGraphicFramePr>
          <p:nvPr/>
        </p:nvGraphicFramePr>
        <p:xfrm>
          <a:off x="2438400" y="4572000"/>
          <a:ext cx="1892300" cy="658813"/>
        </p:xfrm>
        <a:graphic>
          <a:graphicData uri="http://schemas.openxmlformats.org/presentationml/2006/ole">
            <p:oleObj spid="_x0000_s1027" name="Equation" r:id="rId4" imgW="58392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9C60A7-015D-445D-8D4D-A31A1F89DB56}" type="slidenum">
              <a:rPr lang="en-US" altLang="ja-JP" smtClean="0"/>
              <a:pPr/>
              <a:t>40</a:t>
            </a:fld>
            <a:endParaRPr lang="en-US" altLang="ja-JP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問題の考察による高速化</a:t>
            </a:r>
          </a:p>
        </p:txBody>
      </p:sp>
      <p:sp>
        <p:nvSpPr>
          <p:cNvPr id="27654" name="Oval 3"/>
          <p:cNvSpPr>
            <a:spLocks noChangeArrowheads="1"/>
          </p:cNvSpPr>
          <p:nvPr/>
        </p:nvSpPr>
        <p:spPr bwMode="auto">
          <a:xfrm>
            <a:off x="609600" y="1981200"/>
            <a:ext cx="3810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5" name="Text Box 4"/>
          <p:cNvSpPr txBox="1">
            <a:spLocks noChangeArrowheads="1"/>
          </p:cNvSpPr>
          <p:nvPr/>
        </p:nvSpPr>
        <p:spPr bwMode="auto">
          <a:xfrm>
            <a:off x="1066800" y="2057400"/>
            <a:ext cx="7010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フィボナッチ数列のような漸化式で表される数列は、</a:t>
            </a:r>
          </a:p>
          <a:p>
            <a:r>
              <a:rPr lang="en-US" altLang="ja-JP" b="0"/>
              <a:t>N</a:t>
            </a:r>
            <a:r>
              <a:rPr lang="ja-JP" altLang="en-US" b="0"/>
              <a:t>以下の全ての項が計算されていれば、定数時間で計算することができる。</a:t>
            </a:r>
          </a:p>
        </p:txBody>
      </p:sp>
      <p:graphicFrame>
        <p:nvGraphicFramePr>
          <p:cNvPr id="27650" name="Object 0"/>
          <p:cNvGraphicFramePr>
            <a:graphicFrameLocks noChangeAspect="1"/>
          </p:cNvGraphicFramePr>
          <p:nvPr/>
        </p:nvGraphicFramePr>
        <p:xfrm>
          <a:off x="1143000" y="3276600"/>
          <a:ext cx="2362200" cy="471488"/>
        </p:xfrm>
        <a:graphic>
          <a:graphicData uri="http://schemas.openxmlformats.org/presentationml/2006/ole">
            <p:oleObj spid="_x0000_s27650" name="Equation" r:id="rId3" imgW="825480" imgH="164880" progId="Equation.DSMT4">
              <p:embed/>
            </p:oleObj>
          </a:graphicData>
        </a:graphic>
      </p:graphicFrame>
      <p:sp>
        <p:nvSpPr>
          <p:cNvPr id="27656" name="Line 6"/>
          <p:cNvSpPr>
            <a:spLocks noChangeShapeType="1"/>
          </p:cNvSpPr>
          <p:nvPr/>
        </p:nvSpPr>
        <p:spPr bwMode="auto">
          <a:xfrm>
            <a:off x="3810000" y="34290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7651" name="Object 1"/>
          <p:cNvGraphicFramePr>
            <a:graphicFrameLocks noChangeAspect="1"/>
          </p:cNvGraphicFramePr>
          <p:nvPr/>
        </p:nvGraphicFramePr>
        <p:xfrm>
          <a:off x="5943600" y="3276600"/>
          <a:ext cx="508000" cy="471488"/>
        </p:xfrm>
        <a:graphic>
          <a:graphicData uri="http://schemas.openxmlformats.org/presentationml/2006/ole">
            <p:oleObj spid="_x0000_s27651" name="Equation" r:id="rId4" imgW="177480" imgH="164880" progId="Equation.DSMT4">
              <p:embed/>
            </p:oleObj>
          </a:graphicData>
        </a:graphic>
      </p:graphicFrame>
      <p:sp>
        <p:nvSpPr>
          <p:cNvPr id="27657" name="AutoShape 8"/>
          <p:cNvSpPr>
            <a:spLocks noChangeArrowheads="1"/>
          </p:cNvSpPr>
          <p:nvPr/>
        </p:nvSpPr>
        <p:spPr bwMode="auto">
          <a:xfrm>
            <a:off x="1371600" y="4191000"/>
            <a:ext cx="5029200" cy="1447800"/>
          </a:xfrm>
          <a:prstGeom prst="wedgeRoundRectCallout">
            <a:avLst>
              <a:gd name="adj1" fmla="val -36898"/>
              <a:gd name="adj2" fmla="val -73028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7658" name="Text Box 9"/>
          <p:cNvSpPr txBox="1">
            <a:spLocks noChangeArrowheads="1"/>
          </p:cNvSpPr>
          <p:nvPr/>
        </p:nvSpPr>
        <p:spPr bwMode="auto">
          <a:xfrm>
            <a:off x="1524000" y="4343400"/>
            <a:ext cx="47244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0"/>
              <a:t>漸化式は、その項より前の項番号を持つ式を組み合わせて定義される。</a:t>
            </a:r>
          </a:p>
        </p:txBody>
      </p:sp>
      <p:sp>
        <p:nvSpPr>
          <p:cNvPr id="27659" name="Text Box 10"/>
          <p:cNvSpPr txBox="1">
            <a:spLocks noChangeArrowheads="1"/>
          </p:cNvSpPr>
          <p:nvPr/>
        </p:nvSpPr>
        <p:spPr bwMode="auto">
          <a:xfrm>
            <a:off x="1279525" y="5888038"/>
            <a:ext cx="66817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小さい項番号から、全ての数列を保持していれば、</a:t>
            </a:r>
          </a:p>
          <a:p>
            <a:r>
              <a:rPr lang="ja-JP" altLang="en-US"/>
              <a:t>高速化が図れる。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B5022DB-48EE-4ED6-9E90-60BECE79E8A0}" type="slidenum">
              <a:rPr lang="en-US" altLang="ja-JP" smtClean="0"/>
              <a:pPr/>
              <a:t>41</a:t>
            </a:fld>
            <a:endParaRPr lang="en-US" altLang="ja-JP" smtClean="0"/>
          </a:p>
        </p:txBody>
      </p:sp>
      <p:sp>
        <p:nvSpPr>
          <p:cNvPr id="286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81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配列を用いたアルゴリズム</a:t>
            </a:r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228600" y="1524000"/>
            <a:ext cx="31226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アルゴリズム</a:t>
            </a:r>
            <a:r>
              <a:rPr lang="en-US" altLang="ja-JP" b="0"/>
              <a:t>fibo_array</a:t>
            </a:r>
          </a:p>
          <a:p>
            <a:r>
              <a:rPr lang="ja-JP" altLang="en-US" b="0"/>
              <a:t>入力：</a:t>
            </a:r>
            <a:r>
              <a:rPr lang="en-US" altLang="ja-JP" b="0"/>
              <a:t>N</a:t>
            </a:r>
          </a:p>
          <a:p>
            <a:r>
              <a:rPr lang="ja-JP" altLang="en-US" b="0"/>
              <a:t>出力：</a:t>
            </a:r>
            <a:r>
              <a:rPr lang="en-US" altLang="ja-JP" b="0"/>
              <a:t>fibo(N)</a:t>
            </a:r>
          </a:p>
        </p:txBody>
      </p:sp>
      <p:sp>
        <p:nvSpPr>
          <p:cNvPr id="28680" name="Rectangle 5"/>
          <p:cNvSpPr>
            <a:spLocks noChangeArrowheads="1"/>
          </p:cNvSpPr>
          <p:nvPr/>
        </p:nvSpPr>
        <p:spPr bwMode="auto">
          <a:xfrm>
            <a:off x="990600" y="2743200"/>
            <a:ext cx="4876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1.int </a:t>
            </a:r>
            <a:r>
              <a:rPr lang="ja-JP" altLang="en-US" b="0">
                <a:latin typeface="Lucida Console" pitchFamily="49" charset="0"/>
              </a:rPr>
              <a:t>ｆ</a:t>
            </a:r>
            <a:r>
              <a:rPr lang="en-US" altLang="ja-JP" b="0">
                <a:latin typeface="Lucida Console" pitchFamily="49" charset="0"/>
              </a:rPr>
              <a:t>(</a:t>
            </a:r>
            <a:r>
              <a:rPr lang="ja-JP" altLang="en-US" b="0">
                <a:latin typeface="Lucida Console" pitchFamily="49" charset="0"/>
              </a:rPr>
              <a:t>ｎ</a:t>
            </a:r>
            <a:r>
              <a:rPr lang="en-US" altLang="ja-JP" b="0">
                <a:latin typeface="Lucida Console" pitchFamily="49" charset="0"/>
              </a:rPr>
              <a:t>){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2.	A[0]=0;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3.	A[1]=1;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4.	For(i=2;i&lt;=n;i++){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5.  	 A[i]=A[i-1]+A[i-2];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6.	}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7.  return A[n];</a:t>
            </a:r>
          </a:p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ja-JP" b="0">
                <a:latin typeface="Lucida Console" pitchFamily="49" charset="0"/>
              </a:rPr>
              <a:t>8.}</a:t>
            </a:r>
          </a:p>
        </p:txBody>
      </p:sp>
      <p:sp>
        <p:nvSpPr>
          <p:cNvPr id="28681" name="AutoShape 14"/>
          <p:cNvSpPr>
            <a:spLocks noChangeArrowheads="1"/>
          </p:cNvSpPr>
          <p:nvPr/>
        </p:nvSpPr>
        <p:spPr bwMode="auto">
          <a:xfrm>
            <a:off x="5638800" y="1981200"/>
            <a:ext cx="2286000" cy="914400"/>
          </a:xfrm>
          <a:prstGeom prst="wedgeRoundRectCallout">
            <a:avLst>
              <a:gd name="adj1" fmla="val -133611"/>
              <a:gd name="adj2" fmla="val 91319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28674" name="Object 0"/>
          <p:cNvGraphicFramePr>
            <a:graphicFrameLocks noChangeAspect="1"/>
          </p:cNvGraphicFramePr>
          <p:nvPr/>
        </p:nvGraphicFramePr>
        <p:xfrm>
          <a:off x="6248400" y="2286000"/>
          <a:ext cx="1371600" cy="477838"/>
        </p:xfrm>
        <a:graphic>
          <a:graphicData uri="http://schemas.openxmlformats.org/presentationml/2006/ole">
            <p:oleObj spid="_x0000_s28674" name="Equation" r:id="rId3" imgW="583920" imgH="203040" progId="Equation.DSMT4">
              <p:embed/>
            </p:oleObj>
          </a:graphicData>
        </a:graphic>
      </p:graphicFrame>
      <p:sp>
        <p:nvSpPr>
          <p:cNvPr id="28682" name="AutoShape 15"/>
          <p:cNvSpPr>
            <a:spLocks noChangeArrowheads="1"/>
          </p:cNvSpPr>
          <p:nvPr/>
        </p:nvSpPr>
        <p:spPr bwMode="auto">
          <a:xfrm>
            <a:off x="6019800" y="3048000"/>
            <a:ext cx="2286000" cy="914400"/>
          </a:xfrm>
          <a:prstGeom prst="wedgeRoundRectCallout">
            <a:avLst>
              <a:gd name="adj1" fmla="val -140000"/>
              <a:gd name="adj2" fmla="val 33681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28675" name="Object 1"/>
          <p:cNvGraphicFramePr>
            <a:graphicFrameLocks noChangeAspect="1"/>
          </p:cNvGraphicFramePr>
          <p:nvPr/>
        </p:nvGraphicFramePr>
        <p:xfrm>
          <a:off x="6477000" y="3276600"/>
          <a:ext cx="1282700" cy="477838"/>
        </p:xfrm>
        <a:graphic>
          <a:graphicData uri="http://schemas.openxmlformats.org/presentationml/2006/ole">
            <p:oleObj spid="_x0000_s28675" name="Equation" r:id="rId4" imgW="545760" imgH="203040" progId="Equation.DSMT4">
              <p:embed/>
            </p:oleObj>
          </a:graphicData>
        </a:graphic>
      </p:graphicFrame>
      <p:sp>
        <p:nvSpPr>
          <p:cNvPr id="28683" name="AutoShape 16"/>
          <p:cNvSpPr>
            <a:spLocks noChangeArrowheads="1"/>
          </p:cNvSpPr>
          <p:nvPr/>
        </p:nvSpPr>
        <p:spPr bwMode="auto">
          <a:xfrm>
            <a:off x="4800600" y="5334000"/>
            <a:ext cx="4114800" cy="914400"/>
          </a:xfrm>
          <a:prstGeom prst="wedgeRoundRectCallout">
            <a:avLst>
              <a:gd name="adj1" fmla="val -38273"/>
              <a:gd name="adj2" fmla="val -114931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graphicFrame>
        <p:nvGraphicFramePr>
          <p:cNvPr id="28676" name="Object 2"/>
          <p:cNvGraphicFramePr>
            <a:graphicFrameLocks noChangeAspect="1"/>
          </p:cNvGraphicFramePr>
          <p:nvPr/>
        </p:nvGraphicFramePr>
        <p:xfrm>
          <a:off x="4876800" y="5541963"/>
          <a:ext cx="4054475" cy="477837"/>
        </p:xfrm>
        <a:graphic>
          <a:graphicData uri="http://schemas.openxmlformats.org/presentationml/2006/ole">
            <p:oleObj spid="_x0000_s28676" name="Equation" r:id="rId5" imgW="172692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F505DE-2FA5-4186-9022-1C171F7CCB44}" type="slidenum">
              <a:rPr lang="en-US" altLang="ja-JP" smtClean="0"/>
              <a:pPr/>
              <a:t>42</a:t>
            </a:fld>
            <a:endParaRPr lang="en-US" altLang="ja-JP" smtClean="0"/>
          </a:p>
        </p:txBody>
      </p:sp>
      <p:sp>
        <p:nvSpPr>
          <p:cNvPr id="45059" name="Oval 2"/>
          <p:cNvSpPr>
            <a:spLocks noChangeArrowheads="1"/>
          </p:cNvSpPr>
          <p:nvPr/>
        </p:nvSpPr>
        <p:spPr bwMode="auto">
          <a:xfrm>
            <a:off x="838200" y="10668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5060" name="Text Box 3"/>
          <p:cNvSpPr txBox="1">
            <a:spLocks noChangeArrowheads="1"/>
          </p:cNvSpPr>
          <p:nvPr/>
        </p:nvSpPr>
        <p:spPr bwMode="auto">
          <a:xfrm>
            <a:off x="1508125" y="1031875"/>
            <a:ext cx="508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アルゴリズム</a:t>
            </a:r>
            <a:r>
              <a:rPr lang="en-US" altLang="ja-JP"/>
              <a:t>fibo_array</a:t>
            </a:r>
            <a:r>
              <a:rPr lang="ja-JP" altLang="en-US"/>
              <a:t>の時間計算量</a:t>
            </a:r>
          </a:p>
        </p:txBody>
      </p:sp>
      <p:sp>
        <p:nvSpPr>
          <p:cNvPr id="45061" name="Text Box 4"/>
          <p:cNvSpPr txBox="1">
            <a:spLocks noChangeArrowheads="1"/>
          </p:cNvSpPr>
          <p:nvPr/>
        </p:nvSpPr>
        <p:spPr bwMode="auto">
          <a:xfrm>
            <a:off x="1143000" y="1828800"/>
            <a:ext cx="59420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/>
              <a:t>for</a:t>
            </a:r>
            <a:r>
              <a:rPr lang="ja-JP" altLang="en-US"/>
              <a:t>ループを</a:t>
            </a:r>
            <a:r>
              <a:rPr lang="en-US" altLang="ja-JP"/>
              <a:t>n-1</a:t>
            </a:r>
            <a:r>
              <a:rPr lang="ja-JP" altLang="en-US"/>
              <a:t>回繰り返しているだけなので、</a:t>
            </a:r>
          </a:p>
          <a:p>
            <a:r>
              <a:rPr lang="ja-JP" altLang="en-US"/>
              <a:t>Ｏ（ｎ）時間</a:t>
            </a:r>
          </a:p>
        </p:txBody>
      </p:sp>
      <p:sp>
        <p:nvSpPr>
          <p:cNvPr id="45062" name="Text Box 5"/>
          <p:cNvSpPr txBox="1">
            <a:spLocks noChangeArrowheads="1"/>
          </p:cNvSpPr>
          <p:nvPr/>
        </p:nvSpPr>
        <p:spPr bwMode="auto">
          <a:xfrm>
            <a:off x="762000" y="3429000"/>
            <a:ext cx="76374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この問題の場合は、再帰を用いると性能が悪くなる。</a:t>
            </a:r>
          </a:p>
          <a:p>
            <a:r>
              <a:rPr lang="ja-JP" altLang="en-US"/>
              <a:t>（問題によっては、高性能の再帰アルゴリズムもあるので、</a:t>
            </a:r>
          </a:p>
          <a:p>
            <a:r>
              <a:rPr lang="ja-JP" altLang="en-US"/>
              <a:t>十分な考察が必要となる。）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52315C-08F8-4517-B033-2714FA4CEFB8}" type="slidenum">
              <a:rPr lang="en-US" altLang="ja-JP" smtClean="0"/>
              <a:pPr/>
              <a:t>43</a:t>
            </a:fld>
            <a:endParaRPr lang="en-US" altLang="ja-JP" smtClean="0"/>
          </a:p>
        </p:txBody>
      </p:sp>
      <p:sp>
        <p:nvSpPr>
          <p:cNvPr id="29716" name="Rectangle 2"/>
          <p:cNvSpPr>
            <a:spLocks noGrp="1" noChangeArrowheads="1"/>
          </p:cNvSpPr>
          <p:nvPr>
            <p:ph type="title"/>
          </p:nvPr>
        </p:nvSpPr>
        <p:spPr>
          <a:xfrm>
            <a:off x="-152400" y="-76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ja-JP" smtClean="0"/>
              <a:t>fibo_rec</a:t>
            </a:r>
            <a:r>
              <a:rPr lang="ja-JP" altLang="en-US" smtClean="0"/>
              <a:t>が低速な理由</a:t>
            </a:r>
          </a:p>
        </p:txBody>
      </p:sp>
      <p:sp>
        <p:nvSpPr>
          <p:cNvPr id="29717" name="Oval 3"/>
          <p:cNvSpPr>
            <a:spLocks noChangeArrowheads="1"/>
          </p:cNvSpPr>
          <p:nvPr/>
        </p:nvSpPr>
        <p:spPr bwMode="auto">
          <a:xfrm>
            <a:off x="209550" y="11430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9718" name="Text Box 4"/>
          <p:cNvSpPr txBox="1">
            <a:spLocks noChangeArrowheads="1"/>
          </p:cNvSpPr>
          <p:nvPr/>
        </p:nvSpPr>
        <p:spPr bwMode="auto">
          <a:xfrm>
            <a:off x="819150" y="1066800"/>
            <a:ext cx="6343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主に、不必要な再計算を行っていることが原因。</a:t>
            </a:r>
          </a:p>
        </p:txBody>
      </p:sp>
      <p:sp>
        <p:nvSpPr>
          <p:cNvPr id="29719" name="Text Box 5"/>
          <p:cNvSpPr txBox="1">
            <a:spLocks noChangeArrowheads="1"/>
          </p:cNvSpPr>
          <p:nvPr/>
        </p:nvSpPr>
        <p:spPr bwMode="auto">
          <a:xfrm>
            <a:off x="819150" y="1600200"/>
            <a:ext cx="55022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再帰呼び出しを注意深くトレースすると、同じ値を再計算していることがわかる。</a:t>
            </a:r>
          </a:p>
        </p:txBody>
      </p:sp>
      <p:graphicFrame>
        <p:nvGraphicFramePr>
          <p:cNvPr id="29698" name="Object 0"/>
          <p:cNvGraphicFramePr>
            <a:graphicFrameLocks noChangeAspect="1"/>
          </p:cNvGraphicFramePr>
          <p:nvPr/>
        </p:nvGraphicFramePr>
        <p:xfrm>
          <a:off x="3657600" y="2362200"/>
          <a:ext cx="914400" cy="585788"/>
        </p:xfrm>
        <a:graphic>
          <a:graphicData uri="http://schemas.openxmlformats.org/presentationml/2006/ole">
            <p:oleObj spid="_x0000_s29698" name="Equation" r:id="rId3" imgW="317160" imgH="203040" progId="Equation.DSMT4">
              <p:embed/>
            </p:oleObj>
          </a:graphicData>
        </a:graphic>
      </p:graphicFrame>
      <p:graphicFrame>
        <p:nvGraphicFramePr>
          <p:cNvPr id="29699" name="Object 1"/>
          <p:cNvGraphicFramePr>
            <a:graphicFrameLocks noChangeAspect="1"/>
          </p:cNvGraphicFramePr>
          <p:nvPr/>
        </p:nvGraphicFramePr>
        <p:xfrm>
          <a:off x="2133600" y="3124200"/>
          <a:ext cx="1066800" cy="398463"/>
        </p:xfrm>
        <a:graphic>
          <a:graphicData uri="http://schemas.openxmlformats.org/presentationml/2006/ole">
            <p:oleObj spid="_x0000_s29699" name="Equation" r:id="rId4" imgW="545760" imgH="203040" progId="Equation.DSMT4">
              <p:embed/>
            </p:oleObj>
          </a:graphicData>
        </a:graphic>
      </p:graphicFrame>
      <p:graphicFrame>
        <p:nvGraphicFramePr>
          <p:cNvPr id="29700" name="Object 2"/>
          <p:cNvGraphicFramePr>
            <a:graphicFrameLocks noChangeAspect="1"/>
          </p:cNvGraphicFramePr>
          <p:nvPr/>
        </p:nvGraphicFramePr>
        <p:xfrm>
          <a:off x="5334000" y="3124200"/>
          <a:ext cx="914400" cy="333375"/>
        </p:xfrm>
        <a:graphic>
          <a:graphicData uri="http://schemas.openxmlformats.org/presentationml/2006/ole">
            <p:oleObj spid="_x0000_s29700" name="Equation" r:id="rId5" imgW="558720" imgH="203040" progId="Equation.DSMT4">
              <p:embed/>
            </p:oleObj>
          </a:graphicData>
        </a:graphic>
      </p:graphicFrame>
      <p:graphicFrame>
        <p:nvGraphicFramePr>
          <p:cNvPr id="29701" name="Object 3"/>
          <p:cNvGraphicFramePr>
            <a:graphicFrameLocks noChangeAspect="1"/>
          </p:cNvGraphicFramePr>
          <p:nvPr/>
        </p:nvGraphicFramePr>
        <p:xfrm>
          <a:off x="1282700" y="3886200"/>
          <a:ext cx="1092200" cy="398463"/>
        </p:xfrm>
        <a:graphic>
          <a:graphicData uri="http://schemas.openxmlformats.org/presentationml/2006/ole">
            <p:oleObj spid="_x0000_s29701" name="Equation" r:id="rId6" imgW="558720" imgH="203040" progId="Equation.DSMT4">
              <p:embed/>
            </p:oleObj>
          </a:graphicData>
        </a:graphic>
      </p:graphicFrame>
      <p:graphicFrame>
        <p:nvGraphicFramePr>
          <p:cNvPr id="29702" name="Object 4"/>
          <p:cNvGraphicFramePr>
            <a:graphicFrameLocks noChangeAspect="1"/>
          </p:cNvGraphicFramePr>
          <p:nvPr/>
        </p:nvGraphicFramePr>
        <p:xfrm>
          <a:off x="3276600" y="4038600"/>
          <a:ext cx="935038" cy="333375"/>
        </p:xfrm>
        <a:graphic>
          <a:graphicData uri="http://schemas.openxmlformats.org/presentationml/2006/ole">
            <p:oleObj spid="_x0000_s29702" name="Equation" r:id="rId7" imgW="571320" imgH="203040" progId="Equation.DSMT4">
              <p:embed/>
            </p:oleObj>
          </a:graphicData>
        </a:graphic>
      </p:graphicFrame>
      <p:graphicFrame>
        <p:nvGraphicFramePr>
          <p:cNvPr id="29703" name="Object 5"/>
          <p:cNvGraphicFramePr>
            <a:graphicFrameLocks noChangeAspect="1"/>
          </p:cNvGraphicFramePr>
          <p:nvPr/>
        </p:nvGraphicFramePr>
        <p:xfrm>
          <a:off x="673100" y="4800600"/>
          <a:ext cx="1117600" cy="398463"/>
        </p:xfrm>
        <a:graphic>
          <a:graphicData uri="http://schemas.openxmlformats.org/presentationml/2006/ole">
            <p:oleObj spid="_x0000_s29703" name="Equation" r:id="rId8" imgW="571320" imgH="203040" progId="Equation.DSMT4">
              <p:embed/>
            </p:oleObj>
          </a:graphicData>
        </a:graphic>
      </p:graphicFrame>
      <p:graphicFrame>
        <p:nvGraphicFramePr>
          <p:cNvPr id="29704" name="Object 6"/>
          <p:cNvGraphicFramePr>
            <a:graphicFrameLocks noChangeAspect="1"/>
          </p:cNvGraphicFramePr>
          <p:nvPr/>
        </p:nvGraphicFramePr>
        <p:xfrm>
          <a:off x="1905000" y="4800600"/>
          <a:ext cx="935038" cy="333375"/>
        </p:xfrm>
        <a:graphic>
          <a:graphicData uri="http://schemas.openxmlformats.org/presentationml/2006/ole">
            <p:oleObj spid="_x0000_s29704" name="Equation" r:id="rId9" imgW="571320" imgH="203040" progId="Equation.DSMT4">
              <p:embed/>
            </p:oleObj>
          </a:graphicData>
        </a:graphic>
      </p:graphicFrame>
      <p:graphicFrame>
        <p:nvGraphicFramePr>
          <p:cNvPr id="29705" name="Object 7"/>
          <p:cNvGraphicFramePr>
            <a:graphicFrameLocks noChangeAspect="1"/>
          </p:cNvGraphicFramePr>
          <p:nvPr/>
        </p:nvGraphicFramePr>
        <p:xfrm>
          <a:off x="4635500" y="3962400"/>
          <a:ext cx="1117600" cy="398463"/>
        </p:xfrm>
        <a:graphic>
          <a:graphicData uri="http://schemas.openxmlformats.org/presentationml/2006/ole">
            <p:oleObj spid="_x0000_s29705" name="Equation" r:id="rId10" imgW="571320" imgH="203040" progId="Equation.DSMT4">
              <p:embed/>
            </p:oleObj>
          </a:graphicData>
        </a:graphic>
      </p:graphicFrame>
      <p:graphicFrame>
        <p:nvGraphicFramePr>
          <p:cNvPr id="29706" name="Object 8"/>
          <p:cNvGraphicFramePr>
            <a:graphicFrameLocks noChangeAspect="1"/>
          </p:cNvGraphicFramePr>
          <p:nvPr/>
        </p:nvGraphicFramePr>
        <p:xfrm>
          <a:off x="6400800" y="3962400"/>
          <a:ext cx="935038" cy="333375"/>
        </p:xfrm>
        <a:graphic>
          <a:graphicData uri="http://schemas.openxmlformats.org/presentationml/2006/ole">
            <p:oleObj spid="_x0000_s29706" name="Equation" r:id="rId11" imgW="571320" imgH="203040" progId="Equation.DSMT4">
              <p:embed/>
            </p:oleObj>
          </a:graphicData>
        </a:graphic>
      </p:graphicFrame>
      <p:graphicFrame>
        <p:nvGraphicFramePr>
          <p:cNvPr id="29707" name="Object 9"/>
          <p:cNvGraphicFramePr>
            <a:graphicFrameLocks noChangeAspect="1"/>
          </p:cNvGraphicFramePr>
          <p:nvPr/>
        </p:nvGraphicFramePr>
        <p:xfrm>
          <a:off x="2959100" y="4800600"/>
          <a:ext cx="1117600" cy="398463"/>
        </p:xfrm>
        <a:graphic>
          <a:graphicData uri="http://schemas.openxmlformats.org/presentationml/2006/ole">
            <p:oleObj spid="_x0000_s29707" name="Equation" r:id="rId12" imgW="571320" imgH="203040" progId="Equation.DSMT4">
              <p:embed/>
            </p:oleObj>
          </a:graphicData>
        </a:graphic>
      </p:graphicFrame>
      <p:graphicFrame>
        <p:nvGraphicFramePr>
          <p:cNvPr id="29708" name="Object 10"/>
          <p:cNvGraphicFramePr>
            <a:graphicFrameLocks noChangeAspect="1"/>
          </p:cNvGraphicFramePr>
          <p:nvPr/>
        </p:nvGraphicFramePr>
        <p:xfrm>
          <a:off x="4200525" y="4800600"/>
          <a:ext cx="914400" cy="333375"/>
        </p:xfrm>
        <a:graphic>
          <a:graphicData uri="http://schemas.openxmlformats.org/presentationml/2006/ole">
            <p:oleObj spid="_x0000_s29708" name="Equation" r:id="rId13" imgW="558720" imgH="203040" progId="Equation.DSMT4">
              <p:embed/>
            </p:oleObj>
          </a:graphicData>
        </a:graphic>
      </p:graphicFrame>
      <p:graphicFrame>
        <p:nvGraphicFramePr>
          <p:cNvPr id="29709" name="Object 11"/>
          <p:cNvGraphicFramePr>
            <a:graphicFrameLocks noChangeAspect="1"/>
          </p:cNvGraphicFramePr>
          <p:nvPr/>
        </p:nvGraphicFramePr>
        <p:xfrm>
          <a:off x="457200" y="6324600"/>
          <a:ext cx="547688" cy="398463"/>
        </p:xfrm>
        <a:graphic>
          <a:graphicData uri="http://schemas.openxmlformats.org/presentationml/2006/ole">
            <p:oleObj spid="_x0000_s29709" name="Equation" r:id="rId14" imgW="279360" imgH="203040" progId="Equation.DSMT4">
              <p:embed/>
            </p:oleObj>
          </a:graphicData>
        </a:graphic>
      </p:graphicFrame>
      <p:graphicFrame>
        <p:nvGraphicFramePr>
          <p:cNvPr id="29710" name="Object 12"/>
          <p:cNvGraphicFramePr>
            <a:graphicFrameLocks noChangeAspect="1"/>
          </p:cNvGraphicFramePr>
          <p:nvPr/>
        </p:nvGraphicFramePr>
        <p:xfrm>
          <a:off x="947738" y="6389688"/>
          <a:ext cx="498475" cy="333375"/>
        </p:xfrm>
        <a:graphic>
          <a:graphicData uri="http://schemas.openxmlformats.org/presentationml/2006/ole">
            <p:oleObj spid="_x0000_s29710" name="Equation" r:id="rId15" imgW="304560" imgH="203040" progId="Equation.DSMT4">
              <p:embed/>
            </p:oleObj>
          </a:graphicData>
        </a:graphic>
      </p:graphicFrame>
      <p:graphicFrame>
        <p:nvGraphicFramePr>
          <p:cNvPr id="29711" name="Object 13"/>
          <p:cNvGraphicFramePr>
            <a:graphicFrameLocks noChangeAspect="1"/>
          </p:cNvGraphicFramePr>
          <p:nvPr/>
        </p:nvGraphicFramePr>
        <p:xfrm>
          <a:off x="1482725" y="6330950"/>
          <a:ext cx="547688" cy="398463"/>
        </p:xfrm>
        <a:graphic>
          <a:graphicData uri="http://schemas.openxmlformats.org/presentationml/2006/ole">
            <p:oleObj spid="_x0000_s29711" name="Equation" r:id="rId16" imgW="279360" imgH="203040" progId="Equation.DSMT4">
              <p:embed/>
            </p:oleObj>
          </a:graphicData>
        </a:graphic>
      </p:graphicFrame>
      <p:graphicFrame>
        <p:nvGraphicFramePr>
          <p:cNvPr id="29712" name="Object 14"/>
          <p:cNvGraphicFramePr>
            <a:graphicFrameLocks noChangeAspect="1"/>
          </p:cNvGraphicFramePr>
          <p:nvPr/>
        </p:nvGraphicFramePr>
        <p:xfrm>
          <a:off x="1973263" y="6396038"/>
          <a:ext cx="498475" cy="333375"/>
        </p:xfrm>
        <a:graphic>
          <a:graphicData uri="http://schemas.openxmlformats.org/presentationml/2006/ole">
            <p:oleObj spid="_x0000_s29712" name="Equation" r:id="rId17" imgW="304560" imgH="203040" progId="Equation.DSMT4">
              <p:embed/>
            </p:oleObj>
          </a:graphicData>
        </a:graphic>
      </p:graphicFrame>
      <p:graphicFrame>
        <p:nvGraphicFramePr>
          <p:cNvPr id="29713" name="Object 15"/>
          <p:cNvGraphicFramePr>
            <a:graphicFrameLocks noChangeAspect="1"/>
          </p:cNvGraphicFramePr>
          <p:nvPr/>
        </p:nvGraphicFramePr>
        <p:xfrm>
          <a:off x="2473325" y="6330950"/>
          <a:ext cx="547688" cy="398463"/>
        </p:xfrm>
        <a:graphic>
          <a:graphicData uri="http://schemas.openxmlformats.org/presentationml/2006/ole">
            <p:oleObj spid="_x0000_s29713" name="Equation" r:id="rId18" imgW="279360" imgH="203040" progId="Equation.DSMT4">
              <p:embed/>
            </p:oleObj>
          </a:graphicData>
        </a:graphic>
      </p:graphicFrame>
      <p:graphicFrame>
        <p:nvGraphicFramePr>
          <p:cNvPr id="29714" name="Object 16"/>
          <p:cNvGraphicFramePr>
            <a:graphicFrameLocks noChangeAspect="1"/>
          </p:cNvGraphicFramePr>
          <p:nvPr/>
        </p:nvGraphicFramePr>
        <p:xfrm>
          <a:off x="2963863" y="6396038"/>
          <a:ext cx="498475" cy="333375"/>
        </p:xfrm>
        <a:graphic>
          <a:graphicData uri="http://schemas.openxmlformats.org/presentationml/2006/ole">
            <p:oleObj spid="_x0000_s29714" name="Equation" r:id="rId19" imgW="304560" imgH="203040" progId="Equation.DSMT4">
              <p:embed/>
            </p:oleObj>
          </a:graphicData>
        </a:graphic>
      </p:graphicFrame>
      <p:sp>
        <p:nvSpPr>
          <p:cNvPr id="29720" name="Line 25"/>
          <p:cNvSpPr>
            <a:spLocks noChangeShapeType="1"/>
          </p:cNvSpPr>
          <p:nvPr/>
        </p:nvSpPr>
        <p:spPr bwMode="auto">
          <a:xfrm flipH="1">
            <a:off x="2971800" y="2819400"/>
            <a:ext cx="685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21" name="Line 26"/>
          <p:cNvSpPr>
            <a:spLocks noChangeShapeType="1"/>
          </p:cNvSpPr>
          <p:nvPr/>
        </p:nvSpPr>
        <p:spPr bwMode="auto">
          <a:xfrm>
            <a:off x="4572000" y="2743200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22" name="Line 27"/>
          <p:cNvSpPr>
            <a:spLocks noChangeShapeType="1"/>
          </p:cNvSpPr>
          <p:nvPr/>
        </p:nvSpPr>
        <p:spPr bwMode="auto">
          <a:xfrm flipH="1">
            <a:off x="2057400" y="3429000"/>
            <a:ext cx="533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23" name="Line 28"/>
          <p:cNvSpPr>
            <a:spLocks noChangeShapeType="1"/>
          </p:cNvSpPr>
          <p:nvPr/>
        </p:nvSpPr>
        <p:spPr bwMode="auto">
          <a:xfrm>
            <a:off x="2895600" y="3429000"/>
            <a:ext cx="457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24" name="Line 29"/>
          <p:cNvSpPr>
            <a:spLocks noChangeShapeType="1"/>
          </p:cNvSpPr>
          <p:nvPr/>
        </p:nvSpPr>
        <p:spPr bwMode="auto">
          <a:xfrm flipH="1">
            <a:off x="1295400" y="4343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25" name="Line 30"/>
          <p:cNvSpPr>
            <a:spLocks noChangeShapeType="1"/>
          </p:cNvSpPr>
          <p:nvPr/>
        </p:nvSpPr>
        <p:spPr bwMode="auto">
          <a:xfrm>
            <a:off x="1981200" y="4267200"/>
            <a:ext cx="4572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26" name="Line 31"/>
          <p:cNvSpPr>
            <a:spLocks noChangeShapeType="1"/>
          </p:cNvSpPr>
          <p:nvPr/>
        </p:nvSpPr>
        <p:spPr bwMode="auto">
          <a:xfrm flipH="1">
            <a:off x="3429000" y="4267200"/>
            <a:ext cx="762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27" name="Line 32"/>
          <p:cNvSpPr>
            <a:spLocks noChangeShapeType="1"/>
          </p:cNvSpPr>
          <p:nvPr/>
        </p:nvSpPr>
        <p:spPr bwMode="auto">
          <a:xfrm>
            <a:off x="3810000" y="43434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28" name="Line 33"/>
          <p:cNvSpPr>
            <a:spLocks noChangeShapeType="1"/>
          </p:cNvSpPr>
          <p:nvPr/>
        </p:nvSpPr>
        <p:spPr bwMode="auto">
          <a:xfrm flipH="1">
            <a:off x="5334000" y="3505200"/>
            <a:ext cx="304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29" name="Line 34"/>
          <p:cNvSpPr>
            <a:spLocks noChangeShapeType="1"/>
          </p:cNvSpPr>
          <p:nvPr/>
        </p:nvSpPr>
        <p:spPr bwMode="auto">
          <a:xfrm>
            <a:off x="6019800" y="3505200"/>
            <a:ext cx="685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0" name="Line 35"/>
          <p:cNvSpPr>
            <a:spLocks noChangeShapeType="1"/>
          </p:cNvSpPr>
          <p:nvPr/>
        </p:nvSpPr>
        <p:spPr bwMode="auto">
          <a:xfrm>
            <a:off x="5410200" y="4419600"/>
            <a:ext cx="762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1" name="Line 36"/>
          <p:cNvSpPr>
            <a:spLocks noChangeShapeType="1"/>
          </p:cNvSpPr>
          <p:nvPr/>
        </p:nvSpPr>
        <p:spPr bwMode="auto">
          <a:xfrm>
            <a:off x="5638800" y="4419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2" name="Line 37"/>
          <p:cNvSpPr>
            <a:spLocks noChangeShapeType="1"/>
          </p:cNvSpPr>
          <p:nvPr/>
        </p:nvSpPr>
        <p:spPr bwMode="auto">
          <a:xfrm>
            <a:off x="6858000" y="4343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3" name="Line 38"/>
          <p:cNvSpPr>
            <a:spLocks noChangeShapeType="1"/>
          </p:cNvSpPr>
          <p:nvPr/>
        </p:nvSpPr>
        <p:spPr bwMode="auto">
          <a:xfrm>
            <a:off x="7010400" y="4343400"/>
            <a:ext cx="45720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4" name="Line 39"/>
          <p:cNvSpPr>
            <a:spLocks noChangeShapeType="1"/>
          </p:cNvSpPr>
          <p:nvPr/>
        </p:nvSpPr>
        <p:spPr bwMode="auto">
          <a:xfrm>
            <a:off x="3886200" y="6477000"/>
            <a:ext cx="2590800" cy="0"/>
          </a:xfrm>
          <a:prstGeom prst="line">
            <a:avLst/>
          </a:prstGeom>
          <a:noFill/>
          <a:ln w="57150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5" name="Line 40"/>
          <p:cNvSpPr>
            <a:spLocks noChangeShapeType="1"/>
          </p:cNvSpPr>
          <p:nvPr/>
        </p:nvSpPr>
        <p:spPr bwMode="auto">
          <a:xfrm flipH="1">
            <a:off x="990600" y="52578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6" name="Line 41"/>
          <p:cNvSpPr>
            <a:spLocks noChangeShapeType="1"/>
          </p:cNvSpPr>
          <p:nvPr/>
        </p:nvSpPr>
        <p:spPr bwMode="auto">
          <a:xfrm>
            <a:off x="1447800" y="52578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7" name="Line 42"/>
          <p:cNvSpPr>
            <a:spLocks noChangeShapeType="1"/>
          </p:cNvSpPr>
          <p:nvPr/>
        </p:nvSpPr>
        <p:spPr bwMode="auto">
          <a:xfrm flipH="1">
            <a:off x="2286000" y="5257800"/>
            <a:ext cx="152400" cy="45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8" name="Line 43"/>
          <p:cNvSpPr>
            <a:spLocks noChangeShapeType="1"/>
          </p:cNvSpPr>
          <p:nvPr/>
        </p:nvSpPr>
        <p:spPr bwMode="auto">
          <a:xfrm>
            <a:off x="2667000" y="52578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39" name="Line 46"/>
          <p:cNvSpPr>
            <a:spLocks noChangeShapeType="1"/>
          </p:cNvSpPr>
          <p:nvPr/>
        </p:nvSpPr>
        <p:spPr bwMode="auto">
          <a:xfrm>
            <a:off x="6781800" y="2057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9740" name="Text Box 47"/>
          <p:cNvSpPr txBox="1">
            <a:spLocks noChangeArrowheads="1"/>
          </p:cNvSpPr>
          <p:nvPr/>
        </p:nvSpPr>
        <p:spPr bwMode="auto">
          <a:xfrm>
            <a:off x="6994525" y="2078038"/>
            <a:ext cx="1938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再帰呼び出し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CA464B-0592-447D-AB99-A1AF6316E4C2}" type="slidenum">
              <a:rPr lang="en-US" altLang="ja-JP" smtClean="0"/>
              <a:pPr/>
              <a:t>44</a:t>
            </a:fld>
            <a:endParaRPr lang="en-US" altLang="ja-JP" smtClean="0"/>
          </a:p>
        </p:txBody>
      </p:sp>
      <p:sp>
        <p:nvSpPr>
          <p:cNvPr id="307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dirty="0" smtClean="0"/>
              <a:t>更なる高速化（数学的考察）</a:t>
            </a:r>
          </a:p>
        </p:txBody>
      </p:sp>
      <p:sp>
        <p:nvSpPr>
          <p:cNvPr id="30727" name="Text Box 3"/>
          <p:cNvSpPr txBox="1">
            <a:spLocks noChangeArrowheads="1"/>
          </p:cNvSpPr>
          <p:nvPr/>
        </p:nvSpPr>
        <p:spPr bwMode="auto">
          <a:xfrm>
            <a:off x="914400" y="1600200"/>
            <a:ext cx="5748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/>
              <a:t>○</a:t>
            </a:r>
            <a:r>
              <a:rPr lang="ja-JP" altLang="en-US"/>
              <a:t>近似値でよければ、さらに高速化できる。</a:t>
            </a:r>
          </a:p>
        </p:txBody>
      </p:sp>
      <p:sp>
        <p:nvSpPr>
          <p:cNvPr id="30728" name="Text Box 4"/>
          <p:cNvSpPr txBox="1">
            <a:spLocks noChangeArrowheads="1"/>
          </p:cNvSpPr>
          <p:nvPr/>
        </p:nvSpPr>
        <p:spPr bwMode="auto">
          <a:xfrm>
            <a:off x="990600" y="2209800"/>
            <a:ext cx="7224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数学的には、フィボナッチ数列の一般項は次式である。</a:t>
            </a:r>
          </a:p>
        </p:txBody>
      </p:sp>
      <p:graphicFrame>
        <p:nvGraphicFramePr>
          <p:cNvPr id="30722" name="Object 0"/>
          <p:cNvGraphicFramePr>
            <a:graphicFrameLocks noChangeAspect="1"/>
          </p:cNvGraphicFramePr>
          <p:nvPr/>
        </p:nvGraphicFramePr>
        <p:xfrm>
          <a:off x="1143000" y="2895600"/>
          <a:ext cx="4572000" cy="2135188"/>
        </p:xfrm>
        <a:graphic>
          <a:graphicData uri="http://schemas.openxmlformats.org/presentationml/2006/ole">
            <p:oleObj spid="_x0000_s30722" name="Equation" r:id="rId3" imgW="1739880" imgH="812520" progId="Equation.DSMT4">
              <p:embed/>
            </p:oleObj>
          </a:graphicData>
        </a:graphic>
      </p:graphicFrame>
      <p:sp>
        <p:nvSpPr>
          <p:cNvPr id="30729" name="Text Box 6"/>
          <p:cNvSpPr txBox="1">
            <a:spLocks noChangeArrowheads="1"/>
          </p:cNvSpPr>
          <p:nvPr/>
        </p:nvSpPr>
        <p:spPr bwMode="auto">
          <a:xfrm>
            <a:off x="1050925" y="5202238"/>
            <a:ext cx="529431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高速なべき乗アルゴリズムを用いれば、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の時間計算量で解くことができる。</a:t>
            </a:r>
          </a:p>
        </p:txBody>
      </p:sp>
      <p:graphicFrame>
        <p:nvGraphicFramePr>
          <p:cNvPr id="30723" name="Object 1"/>
          <p:cNvGraphicFramePr>
            <a:graphicFrameLocks noChangeAspect="1"/>
          </p:cNvGraphicFramePr>
          <p:nvPr/>
        </p:nvGraphicFramePr>
        <p:xfrm>
          <a:off x="2525713" y="5730875"/>
          <a:ext cx="1806575" cy="590550"/>
        </p:xfrm>
        <a:graphic>
          <a:graphicData uri="http://schemas.openxmlformats.org/presentationml/2006/ole">
            <p:oleObj spid="_x0000_s30723" name="Equation" r:id="rId4" imgW="622080" imgH="203040" progId="Equation.DSMT4">
              <p:embed/>
            </p:oleObj>
          </a:graphicData>
        </a:graphic>
      </p:graphicFrame>
      <p:sp>
        <p:nvSpPr>
          <p:cNvPr id="30730" name="AutoShape 9"/>
          <p:cNvSpPr>
            <a:spLocks noChangeArrowheads="1"/>
          </p:cNvSpPr>
          <p:nvPr/>
        </p:nvSpPr>
        <p:spPr bwMode="auto">
          <a:xfrm>
            <a:off x="6172200" y="2895600"/>
            <a:ext cx="2819400" cy="1828800"/>
          </a:xfrm>
          <a:prstGeom prst="wedgeRoundRectCallout">
            <a:avLst>
              <a:gd name="adj1" fmla="val -73593"/>
              <a:gd name="adj2" fmla="val -23870"/>
              <a:gd name="adj3" fmla="val 16667"/>
            </a:avLst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30731" name="Text Box 8"/>
          <p:cNvSpPr txBox="1">
            <a:spLocks noChangeArrowheads="1"/>
          </p:cNvSpPr>
          <p:nvPr/>
        </p:nvSpPr>
        <p:spPr bwMode="auto">
          <a:xfrm>
            <a:off x="6477000" y="4191000"/>
            <a:ext cx="1103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黄金比</a:t>
            </a:r>
          </a:p>
        </p:txBody>
      </p:sp>
      <p:graphicFrame>
        <p:nvGraphicFramePr>
          <p:cNvPr id="30724" name="Object 2"/>
          <p:cNvGraphicFramePr>
            <a:graphicFrameLocks noChangeAspect="1"/>
          </p:cNvGraphicFramePr>
          <p:nvPr/>
        </p:nvGraphicFramePr>
        <p:xfrm>
          <a:off x="6248400" y="3124200"/>
          <a:ext cx="2393950" cy="496888"/>
        </p:xfrm>
        <a:graphic>
          <a:graphicData uri="http://schemas.openxmlformats.org/presentationml/2006/ole">
            <p:oleObj spid="_x0000_s30724" name="Equation" r:id="rId5" imgW="977760" imgH="203040" progId="Equation.DSMT4">
              <p:embed/>
            </p:oleObj>
          </a:graphicData>
        </a:graphic>
      </p:graphicFrame>
      <p:sp>
        <p:nvSpPr>
          <p:cNvPr id="30732" name="Text Box 11"/>
          <p:cNvSpPr txBox="1">
            <a:spLocks noChangeArrowheads="1"/>
          </p:cNvSpPr>
          <p:nvPr/>
        </p:nvSpPr>
        <p:spPr bwMode="auto">
          <a:xfrm>
            <a:off x="6461125" y="3678238"/>
            <a:ext cx="1000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の解。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CDEC99-AFC0-4205-91B5-1101B484109B}" type="slidenum">
              <a:rPr lang="en-US" altLang="ja-JP" smtClean="0"/>
              <a:pPr/>
              <a:t>45</a:t>
            </a:fld>
            <a:endParaRPr lang="en-US" altLang="ja-JP" smtClean="0"/>
          </a:p>
        </p:txBody>
      </p:sp>
      <p:sp>
        <p:nvSpPr>
          <p:cNvPr id="4198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べき乗計算の問題</a:t>
            </a:r>
          </a:p>
        </p:txBody>
      </p:sp>
      <p:sp>
        <p:nvSpPr>
          <p:cNvPr id="4198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14348" y="2000240"/>
            <a:ext cx="7772400" cy="41148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素朴な方法</a:t>
            </a:r>
          </a:p>
          <a:p>
            <a:pPr eaLnBrk="1" hangingPunct="1"/>
            <a:r>
              <a:rPr lang="ja-JP" altLang="en-US" dirty="0" smtClean="0"/>
              <a:t>高速アルゴリズム（ロシアの農民算法）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0A72DB4-47E7-48C9-9368-D7E86D875046}" type="slidenum">
              <a:rPr lang="en-US" altLang="ja-JP" smtClean="0"/>
              <a:pPr/>
              <a:t>46</a:t>
            </a:fld>
            <a:endParaRPr lang="en-US" altLang="ja-JP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810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３－１：べき乗問題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1676400"/>
            <a:ext cx="6477000" cy="3048000"/>
          </a:xfrm>
        </p:spPr>
        <p:txBody>
          <a:bodyPr/>
          <a:lstStyle/>
          <a:p>
            <a:pPr algn="l" eaLnBrk="1" hangingPunct="1"/>
            <a:r>
              <a:rPr lang="ja-JP" altLang="en-US" smtClean="0"/>
              <a:t>入力：</a:t>
            </a:r>
          </a:p>
          <a:p>
            <a:pPr algn="l" eaLnBrk="1" hangingPunct="1"/>
            <a:r>
              <a:rPr lang="ja-JP" altLang="en-US" smtClean="0"/>
              <a:t>（ここで、入力サイズは、　　　とします。）</a:t>
            </a:r>
          </a:p>
          <a:p>
            <a:pPr algn="l" eaLnBrk="1" hangingPunct="1"/>
            <a:r>
              <a:rPr lang="ja-JP" altLang="en-US" smtClean="0"/>
              <a:t>出力：</a:t>
            </a:r>
          </a:p>
        </p:txBody>
      </p:sp>
      <p:graphicFrame>
        <p:nvGraphicFramePr>
          <p:cNvPr id="1026" name="Object 1024"/>
          <p:cNvGraphicFramePr>
            <a:graphicFrameLocks noChangeAspect="1"/>
          </p:cNvGraphicFramePr>
          <p:nvPr/>
        </p:nvGraphicFramePr>
        <p:xfrm>
          <a:off x="5334000" y="2286000"/>
          <a:ext cx="609600" cy="554038"/>
        </p:xfrm>
        <a:graphic>
          <a:graphicData uri="http://schemas.openxmlformats.org/presentationml/2006/ole">
            <p:oleObj spid="_x0000_s58370" name="Equation" r:id="rId3" imgW="139680" imgH="126720" progId="Equation.DSMT4">
              <p:embed/>
            </p:oleObj>
          </a:graphicData>
        </a:graphic>
      </p:graphicFrame>
      <p:graphicFrame>
        <p:nvGraphicFramePr>
          <p:cNvPr id="1027" name="Object 1025"/>
          <p:cNvGraphicFramePr>
            <a:graphicFrameLocks noChangeAspect="1"/>
          </p:cNvGraphicFramePr>
          <p:nvPr/>
        </p:nvGraphicFramePr>
        <p:xfrm>
          <a:off x="2362200" y="1676400"/>
          <a:ext cx="1123950" cy="695325"/>
        </p:xfrm>
        <a:graphic>
          <a:graphicData uri="http://schemas.openxmlformats.org/presentationml/2006/ole">
            <p:oleObj spid="_x0000_s58371" name="Equation" r:id="rId4" imgW="266400" imgH="164880" progId="Equation.DSMT4">
              <p:embed/>
            </p:oleObj>
          </a:graphicData>
        </a:graphic>
      </p:graphicFrame>
      <p:graphicFrame>
        <p:nvGraphicFramePr>
          <p:cNvPr id="1028" name="Object 1026"/>
          <p:cNvGraphicFramePr>
            <a:graphicFrameLocks noChangeAspect="1"/>
          </p:cNvGraphicFramePr>
          <p:nvPr/>
        </p:nvGraphicFramePr>
        <p:xfrm>
          <a:off x="2514600" y="3200400"/>
          <a:ext cx="2825750" cy="885825"/>
        </p:xfrm>
        <a:graphic>
          <a:graphicData uri="http://schemas.openxmlformats.org/presentationml/2006/ole">
            <p:oleObj spid="_x0000_s58372" name="Equation" r:id="rId5" imgW="64764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A21FE6-8DD3-4BBB-859B-61FD2BA38951}" type="slidenum">
              <a:rPr lang="en-US" altLang="ja-JP" smtClean="0"/>
              <a:pPr/>
              <a:t>47</a:t>
            </a:fld>
            <a:endParaRPr lang="en-US" altLang="ja-JP" smtClean="0"/>
          </a:p>
        </p:txBody>
      </p:sp>
      <p:sp>
        <p:nvSpPr>
          <p:cNvPr id="2054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素朴なべき乗の求め方</a:t>
            </a:r>
          </a:p>
        </p:txBody>
      </p:sp>
      <p:sp>
        <p:nvSpPr>
          <p:cNvPr id="2055" name="Rectangle 102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アィディア</a:t>
            </a:r>
          </a:p>
          <a:p>
            <a:pPr lvl="1" eaLnBrk="1" hangingPunct="1"/>
            <a:r>
              <a:rPr lang="ja-JP" altLang="en-US" smtClean="0"/>
              <a:t>　　　　　を繰り返し、　　　回乗算する。</a:t>
            </a:r>
          </a:p>
        </p:txBody>
      </p:sp>
      <p:graphicFrame>
        <p:nvGraphicFramePr>
          <p:cNvPr id="2050" name="Object 1024"/>
          <p:cNvGraphicFramePr>
            <a:graphicFrameLocks noChangeAspect="1"/>
          </p:cNvGraphicFramePr>
          <p:nvPr/>
        </p:nvGraphicFramePr>
        <p:xfrm>
          <a:off x="1828800" y="2590800"/>
          <a:ext cx="534988" cy="534988"/>
        </p:xfrm>
        <a:graphic>
          <a:graphicData uri="http://schemas.openxmlformats.org/presentationml/2006/ole">
            <p:oleObj spid="_x0000_s59394" name="Equation" r:id="rId3" imgW="126720" imgH="126720" progId="Equation.DSMT4">
              <p:embed/>
            </p:oleObj>
          </a:graphicData>
        </a:graphic>
      </p:graphicFrame>
      <p:graphicFrame>
        <p:nvGraphicFramePr>
          <p:cNvPr id="2051" name="Object 1025"/>
          <p:cNvGraphicFramePr>
            <a:graphicFrameLocks noChangeAspect="1"/>
          </p:cNvGraphicFramePr>
          <p:nvPr/>
        </p:nvGraphicFramePr>
        <p:xfrm>
          <a:off x="4648200" y="2590800"/>
          <a:ext cx="588963" cy="534988"/>
        </p:xfrm>
        <a:graphic>
          <a:graphicData uri="http://schemas.openxmlformats.org/presentationml/2006/ole">
            <p:oleObj spid="_x0000_s59395" name="Equation" r:id="rId4" imgW="139680" imgH="126720" progId="Equation.DSMT4">
              <p:embed/>
            </p:oleObj>
          </a:graphicData>
        </a:graphic>
      </p:graphicFrame>
      <p:graphicFrame>
        <p:nvGraphicFramePr>
          <p:cNvPr id="2052" name="Object 1026"/>
          <p:cNvGraphicFramePr>
            <a:graphicFrameLocks noChangeAspect="1"/>
          </p:cNvGraphicFramePr>
          <p:nvPr/>
        </p:nvGraphicFramePr>
        <p:xfrm>
          <a:off x="1447800" y="3657600"/>
          <a:ext cx="6172200" cy="1747838"/>
        </p:xfrm>
        <a:graphic>
          <a:graphicData uri="http://schemas.openxmlformats.org/presentationml/2006/ole">
            <p:oleObj spid="_x0000_s59396" name="Equation" r:id="rId5" imgW="143496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B0F533-9781-4C8B-B771-02A4F675CFF9}" type="slidenum">
              <a:rPr lang="en-US" altLang="ja-JP" smtClean="0"/>
              <a:pPr/>
              <a:t>48</a:t>
            </a:fld>
            <a:endParaRPr lang="en-US" altLang="ja-JP" smtClean="0"/>
          </a:p>
        </p:txBody>
      </p:sp>
      <p:sp>
        <p:nvSpPr>
          <p:cNvPr id="3076" name="Text Box 13"/>
          <p:cNvSpPr txBox="1">
            <a:spLocks noChangeArrowheads="1"/>
          </p:cNvSpPr>
          <p:nvPr/>
        </p:nvSpPr>
        <p:spPr bwMode="auto">
          <a:xfrm>
            <a:off x="381000" y="381000"/>
            <a:ext cx="37750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アルゴリズム</a:t>
            </a:r>
            <a:r>
              <a:rPr lang="en-US" altLang="ja-JP" b="0"/>
              <a:t>naïve_pow(x,n)</a:t>
            </a:r>
          </a:p>
          <a:p>
            <a:pPr algn="l"/>
            <a:r>
              <a:rPr lang="ja-JP" altLang="en-US" b="0"/>
              <a:t>入力：</a:t>
            </a:r>
            <a:r>
              <a:rPr lang="en-US" altLang="ja-JP" b="0"/>
              <a:t>x,n</a:t>
            </a:r>
          </a:p>
          <a:p>
            <a:pPr algn="l"/>
            <a:r>
              <a:rPr lang="ja-JP" altLang="en-US" b="0"/>
              <a:t>出力：</a:t>
            </a:r>
            <a:r>
              <a:rPr lang="en-US" altLang="ja-JP" b="0"/>
              <a:t>x</a:t>
            </a:r>
            <a:r>
              <a:rPr lang="ja-JP" altLang="en-US" b="0"/>
              <a:t>のｎ乗</a:t>
            </a:r>
          </a:p>
        </p:txBody>
      </p:sp>
      <p:graphicFrame>
        <p:nvGraphicFramePr>
          <p:cNvPr id="3074" name="Object 1024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60418" name="Equation" r:id="rId3" imgW="914400" imgH="198720" progId="Equation.DSMT4">
              <p:embed/>
            </p:oleObj>
          </a:graphicData>
        </a:graphic>
      </p:graphicFrame>
      <p:sp>
        <p:nvSpPr>
          <p:cNvPr id="3077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7772400" cy="3048000"/>
          </a:xfrm>
          <a:noFill/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altLang="ja-JP" dirty="0" smtClean="0">
                <a:latin typeface="Lucida Console" pitchFamily="49" charset="0"/>
              </a:rPr>
              <a:t>f=1.0;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dirty="0" smtClean="0">
                <a:latin typeface="Lucida Console" pitchFamily="49" charset="0"/>
              </a:rPr>
              <a:t>for(</a:t>
            </a:r>
            <a:r>
              <a:rPr lang="en-US" altLang="ja-JP" dirty="0" err="1" smtClean="0">
                <a:latin typeface="Lucida Console" pitchFamily="49" charset="0"/>
              </a:rPr>
              <a:t>i</a:t>
            </a:r>
            <a:r>
              <a:rPr lang="en-US" altLang="ja-JP" dirty="0" smtClean="0">
                <a:latin typeface="Lucida Console" pitchFamily="49" charset="0"/>
              </a:rPr>
              <a:t>=0;i&lt;</a:t>
            </a:r>
            <a:r>
              <a:rPr lang="en-US" altLang="ja-JP" dirty="0" err="1" smtClean="0">
                <a:latin typeface="Lucida Console" pitchFamily="49" charset="0"/>
              </a:rPr>
              <a:t>N;i</a:t>
            </a:r>
            <a:r>
              <a:rPr lang="en-US" altLang="ja-JP" dirty="0" smtClean="0">
                <a:latin typeface="Lucida Console" pitchFamily="49" charset="0"/>
              </a:rPr>
              <a:t>++){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dirty="0" smtClean="0">
                <a:latin typeface="Lucida Console" pitchFamily="49" charset="0"/>
              </a:rPr>
              <a:t>  f=f*x;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dirty="0" smtClean="0">
                <a:latin typeface="Lucida Console" pitchFamily="49" charset="0"/>
              </a:rPr>
              <a:t>}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dirty="0" smtClean="0">
                <a:latin typeface="Lucida Console" pitchFamily="49" charset="0"/>
              </a:rPr>
              <a:t>return f;</a:t>
            </a:r>
          </a:p>
        </p:txBody>
      </p:sp>
      <p:sp>
        <p:nvSpPr>
          <p:cNvPr id="3078" name="AutoShape 18"/>
          <p:cNvSpPr>
            <a:spLocks noChangeArrowheads="1"/>
          </p:cNvSpPr>
          <p:nvPr/>
        </p:nvSpPr>
        <p:spPr bwMode="auto">
          <a:xfrm>
            <a:off x="4572000" y="762000"/>
            <a:ext cx="3352800" cy="1524000"/>
          </a:xfrm>
          <a:prstGeom prst="wedgeRoundRectCallout">
            <a:avLst>
              <a:gd name="adj1" fmla="val -108856"/>
              <a:gd name="adj2" fmla="val 47917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ja-JP">
              <a:solidFill>
                <a:srgbClr val="CCFFFF"/>
              </a:solidFill>
            </a:endParaRPr>
          </a:p>
        </p:txBody>
      </p:sp>
      <p:sp>
        <p:nvSpPr>
          <p:cNvPr id="3079" name="Text Box 19"/>
          <p:cNvSpPr txBox="1">
            <a:spLocks noChangeArrowheads="1"/>
          </p:cNvSpPr>
          <p:nvPr/>
        </p:nvSpPr>
        <p:spPr bwMode="auto">
          <a:xfrm>
            <a:off x="5029200" y="1295400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初期化が重要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3CC30E-90A8-463C-B69C-B37214011F4D}" type="slidenum">
              <a:rPr lang="en-US" altLang="ja-JP" smtClean="0"/>
              <a:pPr/>
              <a:t>49</a:t>
            </a:fld>
            <a:endParaRPr lang="en-US" altLang="ja-JP" smtClean="0"/>
          </a:p>
        </p:txBody>
      </p:sp>
      <p:sp>
        <p:nvSpPr>
          <p:cNvPr id="43011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228600" y="285728"/>
            <a:ext cx="8343928" cy="5272102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アルゴリズム</a:t>
            </a:r>
            <a:r>
              <a:rPr lang="en-US" altLang="ja-JP" dirty="0" err="1" smtClean="0"/>
              <a:t>naïve_pow</a:t>
            </a:r>
            <a:r>
              <a:rPr lang="ja-JP" altLang="en-US" dirty="0" smtClean="0"/>
              <a:t>の正当性。</a:t>
            </a:r>
          </a:p>
          <a:p>
            <a:pPr eaLnBrk="1" hangingPunct="1">
              <a:buFontTx/>
              <a:buNone/>
            </a:pPr>
            <a:r>
              <a:rPr lang="ja-JP" altLang="en-US" dirty="0" smtClean="0"/>
              <a:t>（ほとんど明らかだが、証明することもできる。）</a:t>
            </a:r>
          </a:p>
          <a:p>
            <a:pPr eaLnBrk="1" hangingPunct="1">
              <a:buFontTx/>
              <a:buNone/>
            </a:pPr>
            <a:endParaRPr lang="ja-JP" altLang="en-US" dirty="0" smtClean="0"/>
          </a:p>
          <a:p>
            <a:pPr eaLnBrk="1" hangingPunct="1">
              <a:buFontTx/>
              <a:buNone/>
            </a:pPr>
            <a:r>
              <a:rPr lang="ja-JP" altLang="en-US" dirty="0" smtClean="0"/>
              <a:t>練習</a:t>
            </a:r>
            <a:endParaRPr lang="en-US" altLang="ja-JP" dirty="0" smtClean="0"/>
          </a:p>
          <a:p>
            <a:pPr eaLnBrk="1" hangingPunct="1">
              <a:buNone/>
            </a:pPr>
            <a:r>
              <a:rPr lang="ja-JP" altLang="en-US" dirty="0" smtClean="0"/>
              <a:t>（１）</a:t>
            </a:r>
            <a:endParaRPr lang="en-US" altLang="ja-JP" dirty="0" smtClean="0"/>
          </a:p>
          <a:p>
            <a:pPr eaLnBrk="1" hangingPunct="1">
              <a:buNone/>
            </a:pPr>
            <a:r>
              <a:rPr lang="ja-JP" altLang="en-US" dirty="0" smtClean="0"/>
              <a:t>アルゴリズム</a:t>
            </a:r>
            <a:r>
              <a:rPr lang="en-US" altLang="ja-JP" dirty="0" err="1" smtClean="0"/>
              <a:t>naïve_pow</a:t>
            </a:r>
            <a:r>
              <a:rPr lang="ja-JP" altLang="en-US" dirty="0" smtClean="0"/>
              <a:t>の正当性に関する命題を設定せよ。（不変条件を定めよ。）</a:t>
            </a:r>
            <a:endParaRPr lang="en-US" altLang="ja-JP" dirty="0" smtClean="0"/>
          </a:p>
          <a:p>
            <a:pPr eaLnBrk="1" hangingPunct="1">
              <a:buNone/>
            </a:pPr>
            <a:r>
              <a:rPr lang="ja-JP" altLang="en-US" dirty="0" smtClean="0"/>
              <a:t>（２）（１）で設定した命題を数学的帰納法で証明せよ。</a:t>
            </a:r>
            <a:endParaRPr lang="en-US" altLang="ja-JP" dirty="0" smtClean="0"/>
          </a:p>
        </p:txBody>
      </p:sp>
      <p:sp>
        <p:nvSpPr>
          <p:cNvPr id="4" name="AutoShape 18"/>
          <p:cNvSpPr>
            <a:spLocks noChangeArrowheads="1"/>
          </p:cNvSpPr>
          <p:nvPr/>
        </p:nvSpPr>
        <p:spPr bwMode="auto">
          <a:xfrm>
            <a:off x="500034" y="5357826"/>
            <a:ext cx="7715304" cy="1238272"/>
          </a:xfrm>
          <a:prstGeom prst="wedgeRoundRectCallout">
            <a:avLst>
              <a:gd name="adj1" fmla="val 15789"/>
              <a:gd name="adj2" fmla="val -86423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l"/>
            <a:r>
              <a:rPr lang="en-US" altLang="ja-JP" dirty="0" smtClean="0"/>
              <a:t>(1)</a:t>
            </a:r>
            <a:r>
              <a:rPr lang="ja-JP" altLang="en-US" dirty="0" err="1" smtClean="0"/>
              <a:t>のような</a:t>
            </a:r>
            <a:r>
              <a:rPr lang="ja-JP" altLang="en-US" dirty="0" smtClean="0"/>
              <a:t>命題（条件）を、不変条件（</a:t>
            </a:r>
            <a:r>
              <a:rPr lang="en-US" altLang="ja-JP" dirty="0" smtClean="0"/>
              <a:t>invariant</a:t>
            </a:r>
            <a:r>
              <a:rPr lang="ja-JP" altLang="en-US" dirty="0" smtClean="0"/>
              <a:t>）という。ループ内の条件等は、特にループ不変条件という。</a:t>
            </a:r>
            <a:endParaRPr lang="en-US" altLang="ja-JP" dirty="0" smtClean="0"/>
          </a:p>
          <a:p>
            <a:pPr algn="l"/>
            <a:r>
              <a:rPr lang="ja-JP" altLang="en-US" dirty="0" smtClean="0"/>
              <a:t>アサーション</a:t>
            </a:r>
            <a:r>
              <a:rPr lang="en-US" altLang="ja-JP" dirty="0" smtClean="0"/>
              <a:t>(</a:t>
            </a:r>
            <a:r>
              <a:rPr lang="en-US" dirty="0" smtClean="0"/>
              <a:t>assertion</a:t>
            </a:r>
            <a:r>
              <a:rPr lang="ja-JP" altLang="en-US" dirty="0" err="1" smtClean="0"/>
              <a:t>、</a:t>
            </a:r>
            <a:r>
              <a:rPr lang="ja-JP" altLang="en-US" dirty="0" smtClean="0"/>
              <a:t>表明</a:t>
            </a:r>
            <a:r>
              <a:rPr lang="en-US" dirty="0" smtClean="0"/>
              <a:t>)</a:t>
            </a:r>
            <a:r>
              <a:rPr lang="ja-JP" altLang="en-US" dirty="0" smtClean="0"/>
              <a:t>ともいう。</a:t>
            </a:r>
            <a:endParaRPr lang="ja-JP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CF0512-76C8-4070-A576-EABBAA0EDDEB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素朴な最大公約数発見法</a:t>
            </a:r>
          </a:p>
        </p:txBody>
      </p:sp>
      <p:sp>
        <p:nvSpPr>
          <p:cNvPr id="2054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注目点</a:t>
            </a:r>
          </a:p>
          <a:p>
            <a:pPr lvl="1" eaLnBrk="1" hangingPunct="1"/>
            <a:r>
              <a:rPr lang="ja-JP" altLang="en-US" smtClean="0"/>
              <a:t>すべて整数</a:t>
            </a:r>
          </a:p>
          <a:p>
            <a:pPr eaLnBrk="1" hangingPunct="1"/>
            <a:endParaRPr lang="ja-JP" altLang="en-US" smtClean="0"/>
          </a:p>
          <a:p>
            <a:pPr eaLnBrk="1" hangingPunct="1"/>
            <a:r>
              <a:rPr lang="ja-JP" altLang="en-US" smtClean="0"/>
              <a:t>アィディア</a:t>
            </a:r>
          </a:p>
          <a:p>
            <a:pPr lvl="1" eaLnBrk="1" hangingPunct="1"/>
            <a:r>
              <a:rPr lang="ja-JP" altLang="en-US" smtClean="0"/>
              <a:t>　　　　　　　　　の整数をすべて調べる。</a:t>
            </a:r>
          </a:p>
          <a:p>
            <a:pPr lvl="1" eaLnBrk="1" hangingPunct="1"/>
            <a:r>
              <a:rPr lang="ja-JP" altLang="en-US" smtClean="0"/>
              <a:t>　　　　　　　から初めてカウンタを減らしながら　繰り返す。</a:t>
            </a:r>
          </a:p>
          <a:p>
            <a:pPr eaLnBrk="1" hangingPunct="1"/>
            <a:endParaRPr lang="en-US" altLang="ja-JP" smtClean="0"/>
          </a:p>
        </p:txBody>
      </p:sp>
      <p:graphicFrame>
        <p:nvGraphicFramePr>
          <p:cNvPr id="2050" name="Object 6"/>
          <p:cNvGraphicFramePr>
            <a:graphicFrameLocks noChangeAspect="1"/>
          </p:cNvGraphicFramePr>
          <p:nvPr/>
        </p:nvGraphicFramePr>
        <p:xfrm>
          <a:off x="1905000" y="4343400"/>
          <a:ext cx="1692275" cy="422275"/>
        </p:xfrm>
        <a:graphic>
          <a:graphicData uri="http://schemas.openxmlformats.org/presentationml/2006/ole">
            <p:oleObj spid="_x0000_s2050" name="Equation" r:id="rId3" imgW="812520" imgH="203040" progId="Equation.DSMT4">
              <p:embed/>
            </p:oleObj>
          </a:graphicData>
        </a:graphic>
      </p:graphicFrame>
      <p:graphicFrame>
        <p:nvGraphicFramePr>
          <p:cNvPr id="2051" name="Object 7"/>
          <p:cNvGraphicFramePr>
            <a:graphicFrameLocks noChangeAspect="1"/>
          </p:cNvGraphicFramePr>
          <p:nvPr/>
        </p:nvGraphicFramePr>
        <p:xfrm>
          <a:off x="1676400" y="4800600"/>
          <a:ext cx="1295400" cy="422275"/>
        </p:xfrm>
        <a:graphic>
          <a:graphicData uri="http://schemas.openxmlformats.org/presentationml/2006/ole">
            <p:oleObj spid="_x0000_s2051" name="Equation" r:id="rId4" imgW="6220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14B7DB-8599-4B98-BC5F-D82890A8CA1B}" type="slidenum">
              <a:rPr lang="en-US" altLang="ja-JP" smtClean="0"/>
              <a:pPr/>
              <a:t>50</a:t>
            </a:fld>
            <a:endParaRPr lang="en-US" altLang="ja-JP" smtClean="0"/>
          </a:p>
        </p:txBody>
      </p:sp>
      <p:sp>
        <p:nvSpPr>
          <p:cNvPr id="4101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z="3200" smtClean="0"/>
              <a:t>アルゴリズム</a:t>
            </a:r>
            <a:r>
              <a:rPr lang="en-US" altLang="ja-JP" sz="3200" smtClean="0"/>
              <a:t>naïve_pow</a:t>
            </a:r>
            <a:r>
              <a:rPr lang="ja-JP" altLang="en-US" sz="3200" smtClean="0"/>
              <a:t>の時間計算量</a:t>
            </a:r>
          </a:p>
        </p:txBody>
      </p:sp>
      <p:sp>
        <p:nvSpPr>
          <p:cNvPr id="4102" name="Rectangle 1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高々　　　回の繰り返し。</a:t>
            </a:r>
          </a:p>
          <a:p>
            <a:pPr eaLnBrk="1" hangingPunct="1"/>
            <a:r>
              <a:rPr lang="ja-JP" altLang="en-US" smtClean="0"/>
              <a:t>各繰り返し中では、１回の乗算と、１回の</a:t>
            </a:r>
          </a:p>
          <a:p>
            <a:pPr eaLnBrk="1" hangingPunct="1">
              <a:buFontTx/>
              <a:buNone/>
            </a:pPr>
            <a:r>
              <a:rPr lang="ja-JP" altLang="en-US" smtClean="0"/>
              <a:t>代入が行われているだけである。</a:t>
            </a:r>
          </a:p>
          <a:p>
            <a:pPr eaLnBrk="1" hangingPunct="1">
              <a:buFontTx/>
              <a:buNone/>
            </a:pPr>
            <a:endParaRPr lang="en-US" altLang="ja-JP" smtClean="0"/>
          </a:p>
        </p:txBody>
      </p:sp>
      <p:graphicFrame>
        <p:nvGraphicFramePr>
          <p:cNvPr id="4098" name="Object 1024"/>
          <p:cNvGraphicFramePr>
            <a:graphicFrameLocks noChangeAspect="1"/>
          </p:cNvGraphicFramePr>
          <p:nvPr/>
        </p:nvGraphicFramePr>
        <p:xfrm>
          <a:off x="1295400" y="4191000"/>
          <a:ext cx="2509838" cy="1082675"/>
        </p:xfrm>
        <a:graphic>
          <a:graphicData uri="http://schemas.openxmlformats.org/presentationml/2006/ole">
            <p:oleObj spid="_x0000_s61442" name="Equation" r:id="rId3" imgW="469800" imgH="203040" progId="Equation.DSMT4">
              <p:embed/>
            </p:oleObj>
          </a:graphicData>
        </a:graphic>
      </p:graphicFrame>
      <p:graphicFrame>
        <p:nvGraphicFramePr>
          <p:cNvPr id="4099" name="Object 1025"/>
          <p:cNvGraphicFramePr>
            <a:graphicFrameLocks noChangeAspect="1"/>
          </p:cNvGraphicFramePr>
          <p:nvPr/>
        </p:nvGraphicFramePr>
        <p:xfrm>
          <a:off x="2057400" y="1981200"/>
          <a:ext cx="473075" cy="517525"/>
        </p:xfrm>
        <a:graphic>
          <a:graphicData uri="http://schemas.openxmlformats.org/presentationml/2006/ole">
            <p:oleObj spid="_x0000_s61443" name="Equation" r:id="rId4" imgW="126720" imgH="139680" progId="Equation.DSMT4">
              <p:embed/>
            </p:oleObj>
          </a:graphicData>
        </a:graphic>
      </p:graphicFrame>
      <p:sp>
        <p:nvSpPr>
          <p:cNvPr id="4103" name="Text Box 17"/>
          <p:cNvSpPr txBox="1">
            <a:spLocks noChangeArrowheads="1"/>
          </p:cNvSpPr>
          <p:nvPr/>
        </p:nvSpPr>
        <p:spPr bwMode="auto">
          <a:xfrm>
            <a:off x="3733800" y="4495800"/>
            <a:ext cx="3041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の時間計算量である。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E3B1AC-BAD1-45B3-833F-67B98D8F6DF9}" type="slidenum">
              <a:rPr lang="en-US" altLang="ja-JP" smtClean="0"/>
              <a:pPr/>
              <a:t>51</a:t>
            </a:fld>
            <a:endParaRPr lang="en-US" altLang="ja-JP" smtClean="0"/>
          </a:p>
        </p:txBody>
      </p:sp>
      <p:sp>
        <p:nvSpPr>
          <p:cNvPr id="51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数学の記号とプログラム</a:t>
            </a:r>
          </a:p>
        </p:txBody>
      </p:sp>
      <p:sp>
        <p:nvSpPr>
          <p:cNvPr id="5138" name="Rectangle 3"/>
          <p:cNvSpPr>
            <a:spLocks noChangeArrowheads="1"/>
          </p:cNvSpPr>
          <p:nvPr/>
        </p:nvSpPr>
        <p:spPr bwMode="auto">
          <a:xfrm>
            <a:off x="3581400" y="1981200"/>
            <a:ext cx="53340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 algn="l">
              <a:spcBef>
                <a:spcPct val="20000"/>
              </a:spcBef>
              <a:buFontTx/>
              <a:buAutoNum type="arabicPeriod"/>
            </a:pPr>
            <a:r>
              <a:rPr lang="en-US" altLang="ja-JP" sz="3200" b="0">
                <a:latin typeface="Lucida Console" pitchFamily="49" charset="0"/>
              </a:rPr>
              <a:t>for(   ;   ;i++){</a:t>
            </a:r>
          </a:p>
          <a:p>
            <a:pPr marL="609600" indent="-609600" algn="l">
              <a:spcBef>
                <a:spcPct val="20000"/>
              </a:spcBef>
              <a:buFontTx/>
              <a:buAutoNum type="arabicPeriod"/>
            </a:pPr>
            <a:r>
              <a:rPr lang="en-US" altLang="ja-JP" sz="3200" b="0">
                <a:latin typeface="Lucida Console" pitchFamily="49" charset="0"/>
              </a:rPr>
              <a:t>  f=f*     ;</a:t>
            </a:r>
          </a:p>
          <a:p>
            <a:pPr marL="609600" indent="-609600" algn="l">
              <a:spcBef>
                <a:spcPct val="20000"/>
              </a:spcBef>
              <a:buFontTx/>
              <a:buAutoNum type="arabicPeriod"/>
            </a:pPr>
            <a:r>
              <a:rPr lang="en-US" altLang="ja-JP" sz="3200" b="0">
                <a:latin typeface="Lucida Console" pitchFamily="49" charset="0"/>
              </a:rPr>
              <a:t>}</a:t>
            </a:r>
          </a:p>
        </p:txBody>
      </p:sp>
      <p:graphicFrame>
        <p:nvGraphicFramePr>
          <p:cNvPr id="5122" name="Object 1024"/>
          <p:cNvGraphicFramePr>
            <a:graphicFrameLocks noChangeAspect="1"/>
          </p:cNvGraphicFramePr>
          <p:nvPr/>
        </p:nvGraphicFramePr>
        <p:xfrm>
          <a:off x="925513" y="2130425"/>
          <a:ext cx="1284287" cy="1117600"/>
        </p:xfrm>
        <a:graphic>
          <a:graphicData uri="http://schemas.openxmlformats.org/presentationml/2006/ole">
            <p:oleObj spid="_x0000_s62466" name="Equation" r:id="rId3" imgW="291960" imgH="253800" progId="Equation.DSMT4">
              <p:embed/>
            </p:oleObj>
          </a:graphicData>
        </a:graphic>
      </p:graphicFrame>
      <p:sp>
        <p:nvSpPr>
          <p:cNvPr id="5139" name="AutoShape 5"/>
          <p:cNvSpPr>
            <a:spLocks noChangeArrowheads="1"/>
          </p:cNvSpPr>
          <p:nvPr/>
        </p:nvSpPr>
        <p:spPr bwMode="auto">
          <a:xfrm>
            <a:off x="2514600" y="2514600"/>
            <a:ext cx="838200" cy="457200"/>
          </a:xfrm>
          <a:prstGeom prst="leftRightArrow">
            <a:avLst>
              <a:gd name="adj1" fmla="val 50000"/>
              <a:gd name="adj2" fmla="val 3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5123" name="Object 1025"/>
          <p:cNvGraphicFramePr>
            <a:graphicFrameLocks noChangeAspect="1"/>
          </p:cNvGraphicFramePr>
          <p:nvPr/>
        </p:nvGraphicFramePr>
        <p:xfrm>
          <a:off x="5181600" y="2133600"/>
          <a:ext cx="838200" cy="346075"/>
        </p:xfrm>
        <a:graphic>
          <a:graphicData uri="http://schemas.openxmlformats.org/presentationml/2006/ole">
            <p:oleObj spid="_x0000_s62467" name="Equation" r:id="rId4" imgW="368280" imgH="152280" progId="Equation.DSMT4">
              <p:embed/>
            </p:oleObj>
          </a:graphicData>
        </a:graphic>
      </p:graphicFrame>
      <p:graphicFrame>
        <p:nvGraphicFramePr>
          <p:cNvPr id="5124" name="Object 1026"/>
          <p:cNvGraphicFramePr>
            <a:graphicFrameLocks noChangeAspect="1"/>
          </p:cNvGraphicFramePr>
          <p:nvPr/>
        </p:nvGraphicFramePr>
        <p:xfrm>
          <a:off x="1066800" y="3200400"/>
          <a:ext cx="609600" cy="252413"/>
        </p:xfrm>
        <a:graphic>
          <a:graphicData uri="http://schemas.openxmlformats.org/presentationml/2006/ole">
            <p:oleObj spid="_x0000_s62468" name="Equation" r:id="rId5" imgW="368280" imgH="152280" progId="Equation.DSMT4">
              <p:embed/>
            </p:oleObj>
          </a:graphicData>
        </a:graphic>
      </p:graphicFrame>
      <p:graphicFrame>
        <p:nvGraphicFramePr>
          <p:cNvPr id="5125" name="Object 1027"/>
          <p:cNvGraphicFramePr>
            <a:graphicFrameLocks noChangeAspect="1"/>
          </p:cNvGraphicFramePr>
          <p:nvPr/>
        </p:nvGraphicFramePr>
        <p:xfrm>
          <a:off x="1066800" y="1981200"/>
          <a:ext cx="606425" cy="271463"/>
        </p:xfrm>
        <a:graphic>
          <a:graphicData uri="http://schemas.openxmlformats.org/presentationml/2006/ole">
            <p:oleObj spid="_x0000_s62469" name="Equation" r:id="rId6" imgW="368280" imgH="164880" progId="Equation.DSMT4">
              <p:embed/>
            </p:oleObj>
          </a:graphicData>
        </a:graphic>
      </p:graphicFrame>
      <p:graphicFrame>
        <p:nvGraphicFramePr>
          <p:cNvPr id="5126" name="Object 1028"/>
          <p:cNvGraphicFramePr>
            <a:graphicFrameLocks noChangeAspect="1"/>
          </p:cNvGraphicFramePr>
          <p:nvPr/>
        </p:nvGraphicFramePr>
        <p:xfrm>
          <a:off x="1763713" y="2438400"/>
          <a:ext cx="635000" cy="685800"/>
        </p:xfrm>
        <a:graphic>
          <a:graphicData uri="http://schemas.openxmlformats.org/presentationml/2006/ole">
            <p:oleObj spid="_x0000_s62470" name="Equation" r:id="rId7" imgW="152280" imgH="164880" progId="Equation.DSMT4">
              <p:embed/>
            </p:oleObj>
          </a:graphicData>
        </a:graphic>
      </p:graphicFrame>
      <p:graphicFrame>
        <p:nvGraphicFramePr>
          <p:cNvPr id="5127" name="Object 1029"/>
          <p:cNvGraphicFramePr>
            <a:graphicFrameLocks noChangeAspect="1"/>
          </p:cNvGraphicFramePr>
          <p:nvPr/>
        </p:nvGraphicFramePr>
        <p:xfrm>
          <a:off x="6207125" y="2155825"/>
          <a:ext cx="692150" cy="290513"/>
        </p:xfrm>
        <a:graphic>
          <a:graphicData uri="http://schemas.openxmlformats.org/presentationml/2006/ole">
            <p:oleObj spid="_x0000_s62471" name="Equation" r:id="rId8" imgW="380880" imgH="164880" progId="Equation.DSMT4">
              <p:embed/>
            </p:oleObj>
          </a:graphicData>
        </a:graphic>
      </p:graphicFrame>
      <p:graphicFrame>
        <p:nvGraphicFramePr>
          <p:cNvPr id="5128" name="Object 1030"/>
          <p:cNvGraphicFramePr>
            <a:graphicFrameLocks noChangeAspect="1"/>
          </p:cNvGraphicFramePr>
          <p:nvPr/>
        </p:nvGraphicFramePr>
        <p:xfrm>
          <a:off x="5715000" y="2438400"/>
          <a:ext cx="1057275" cy="862013"/>
        </p:xfrm>
        <a:graphic>
          <a:graphicData uri="http://schemas.openxmlformats.org/presentationml/2006/ole">
            <p:oleObj spid="_x0000_s62472" name="Equation" r:id="rId9" imgW="241200" imgH="203040" progId="Equation.DSMT4">
              <p:embed/>
            </p:oleObj>
          </a:graphicData>
        </a:graphic>
      </p:graphicFrame>
      <p:cxnSp>
        <p:nvCxnSpPr>
          <p:cNvPr id="5140" name="AutoShape 13"/>
          <p:cNvCxnSpPr>
            <a:cxnSpLocks noChangeShapeType="1"/>
          </p:cNvCxnSpPr>
          <p:nvPr/>
        </p:nvCxnSpPr>
        <p:spPr bwMode="auto">
          <a:xfrm rot="5400000" flipH="1" flipV="1">
            <a:off x="2703512" y="974726"/>
            <a:ext cx="1146175" cy="3810000"/>
          </a:xfrm>
          <a:prstGeom prst="curvedConnector4">
            <a:avLst>
              <a:gd name="adj1" fmla="val -19944"/>
              <a:gd name="adj2" fmla="val 52829"/>
            </a:avLst>
          </a:prstGeom>
          <a:noFill/>
          <a:ln w="28575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5141" name="AutoShape 14"/>
          <p:cNvCxnSpPr>
            <a:cxnSpLocks noChangeShapeType="1"/>
          </p:cNvCxnSpPr>
          <p:nvPr/>
        </p:nvCxnSpPr>
        <p:spPr bwMode="auto">
          <a:xfrm rot="5400000" flipV="1">
            <a:off x="3832226" y="-481013"/>
            <a:ext cx="215900" cy="5140325"/>
          </a:xfrm>
          <a:prstGeom prst="curvedConnector4">
            <a:avLst>
              <a:gd name="adj1" fmla="val -243384"/>
              <a:gd name="adj2" fmla="val 103889"/>
            </a:avLst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5142" name="AutoShape 15"/>
          <p:cNvCxnSpPr>
            <a:cxnSpLocks noChangeShapeType="1"/>
          </p:cNvCxnSpPr>
          <p:nvPr/>
        </p:nvCxnSpPr>
        <p:spPr bwMode="auto">
          <a:xfrm rot="16200000" flipH="1">
            <a:off x="4074319" y="1131094"/>
            <a:ext cx="176213" cy="4162425"/>
          </a:xfrm>
          <a:prstGeom prst="curvedConnector3">
            <a:avLst>
              <a:gd name="adj1" fmla="val 229731"/>
            </a:avLst>
          </a:prstGeom>
          <a:noFill/>
          <a:ln w="28575">
            <a:solidFill>
              <a:srgbClr val="FF00FF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5143" name="Rectangle 16"/>
          <p:cNvSpPr>
            <a:spLocks noChangeArrowheads="1"/>
          </p:cNvSpPr>
          <p:nvPr/>
        </p:nvSpPr>
        <p:spPr bwMode="auto">
          <a:xfrm>
            <a:off x="3429000" y="4495800"/>
            <a:ext cx="5334000" cy="167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 algn="l">
              <a:spcBef>
                <a:spcPct val="20000"/>
              </a:spcBef>
              <a:buFontTx/>
              <a:buAutoNum type="arabicPeriod"/>
            </a:pPr>
            <a:r>
              <a:rPr lang="en-US" altLang="ja-JP" sz="3200" b="0">
                <a:latin typeface="Lucida Console" pitchFamily="49" charset="0"/>
              </a:rPr>
              <a:t>for(   ;   ;i++){</a:t>
            </a:r>
          </a:p>
          <a:p>
            <a:pPr marL="609600" indent="-609600" algn="l">
              <a:spcBef>
                <a:spcPct val="20000"/>
              </a:spcBef>
              <a:buFontTx/>
              <a:buAutoNum type="arabicPeriod"/>
            </a:pPr>
            <a:r>
              <a:rPr lang="en-US" altLang="ja-JP" sz="3200" b="0">
                <a:latin typeface="Lucida Console" pitchFamily="49" charset="0"/>
              </a:rPr>
              <a:t>  f=f+     ;</a:t>
            </a:r>
          </a:p>
          <a:p>
            <a:pPr marL="609600" indent="-609600" algn="l">
              <a:spcBef>
                <a:spcPct val="20000"/>
              </a:spcBef>
              <a:buFontTx/>
              <a:buAutoNum type="arabicPeriod"/>
            </a:pPr>
            <a:r>
              <a:rPr lang="en-US" altLang="ja-JP" sz="3200" b="0">
                <a:latin typeface="Lucida Console" pitchFamily="49" charset="0"/>
              </a:rPr>
              <a:t>}</a:t>
            </a:r>
          </a:p>
        </p:txBody>
      </p:sp>
      <p:sp>
        <p:nvSpPr>
          <p:cNvPr id="5144" name="AutoShape 18"/>
          <p:cNvSpPr>
            <a:spLocks noChangeArrowheads="1"/>
          </p:cNvSpPr>
          <p:nvPr/>
        </p:nvSpPr>
        <p:spPr bwMode="auto">
          <a:xfrm>
            <a:off x="2362200" y="5029200"/>
            <a:ext cx="838200" cy="457200"/>
          </a:xfrm>
          <a:prstGeom prst="leftRightArrow">
            <a:avLst>
              <a:gd name="adj1" fmla="val 50000"/>
              <a:gd name="adj2" fmla="val 3666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5129" name="Object 1031"/>
          <p:cNvGraphicFramePr>
            <a:graphicFrameLocks noChangeAspect="1"/>
          </p:cNvGraphicFramePr>
          <p:nvPr/>
        </p:nvGraphicFramePr>
        <p:xfrm>
          <a:off x="5029200" y="4648200"/>
          <a:ext cx="838200" cy="346075"/>
        </p:xfrm>
        <a:graphic>
          <a:graphicData uri="http://schemas.openxmlformats.org/presentationml/2006/ole">
            <p:oleObj spid="_x0000_s62473" name="Equation" r:id="rId10" imgW="368280" imgH="152280" progId="Equation.DSMT4">
              <p:embed/>
            </p:oleObj>
          </a:graphicData>
        </a:graphic>
      </p:graphicFrame>
      <p:graphicFrame>
        <p:nvGraphicFramePr>
          <p:cNvPr id="5130" name="Object 1032"/>
          <p:cNvGraphicFramePr>
            <a:graphicFrameLocks noChangeAspect="1"/>
          </p:cNvGraphicFramePr>
          <p:nvPr/>
        </p:nvGraphicFramePr>
        <p:xfrm>
          <a:off x="914400" y="5715000"/>
          <a:ext cx="609600" cy="252413"/>
        </p:xfrm>
        <a:graphic>
          <a:graphicData uri="http://schemas.openxmlformats.org/presentationml/2006/ole">
            <p:oleObj spid="_x0000_s62474" name="Equation" r:id="rId11" imgW="368280" imgH="152280" progId="Equation.DSMT4">
              <p:embed/>
            </p:oleObj>
          </a:graphicData>
        </a:graphic>
      </p:graphicFrame>
      <p:graphicFrame>
        <p:nvGraphicFramePr>
          <p:cNvPr id="5131" name="Object 1033"/>
          <p:cNvGraphicFramePr>
            <a:graphicFrameLocks noChangeAspect="1"/>
          </p:cNvGraphicFramePr>
          <p:nvPr/>
        </p:nvGraphicFramePr>
        <p:xfrm>
          <a:off x="879475" y="4540250"/>
          <a:ext cx="606425" cy="273050"/>
        </p:xfrm>
        <a:graphic>
          <a:graphicData uri="http://schemas.openxmlformats.org/presentationml/2006/ole">
            <p:oleObj spid="_x0000_s62475" name="Equation" r:id="rId12" imgW="368280" imgH="164880" progId="Equation.DSMT4">
              <p:embed/>
            </p:oleObj>
          </a:graphicData>
        </a:graphic>
      </p:graphicFrame>
      <p:graphicFrame>
        <p:nvGraphicFramePr>
          <p:cNvPr id="5132" name="Object 1034"/>
          <p:cNvGraphicFramePr>
            <a:graphicFrameLocks noChangeAspect="1"/>
          </p:cNvGraphicFramePr>
          <p:nvPr/>
        </p:nvGraphicFramePr>
        <p:xfrm>
          <a:off x="1611313" y="4953000"/>
          <a:ext cx="635000" cy="685800"/>
        </p:xfrm>
        <a:graphic>
          <a:graphicData uri="http://schemas.openxmlformats.org/presentationml/2006/ole">
            <p:oleObj spid="_x0000_s62476" name="Equation" r:id="rId13" imgW="152280" imgH="164880" progId="Equation.DSMT4">
              <p:embed/>
            </p:oleObj>
          </a:graphicData>
        </a:graphic>
      </p:graphicFrame>
      <p:graphicFrame>
        <p:nvGraphicFramePr>
          <p:cNvPr id="5133" name="Object 1035"/>
          <p:cNvGraphicFramePr>
            <a:graphicFrameLocks noChangeAspect="1"/>
          </p:cNvGraphicFramePr>
          <p:nvPr/>
        </p:nvGraphicFramePr>
        <p:xfrm>
          <a:off x="6053138" y="4670425"/>
          <a:ext cx="693737" cy="290513"/>
        </p:xfrm>
        <a:graphic>
          <a:graphicData uri="http://schemas.openxmlformats.org/presentationml/2006/ole">
            <p:oleObj spid="_x0000_s62477" name="Equation" r:id="rId14" imgW="380880" imgH="164880" progId="Equation.DSMT4">
              <p:embed/>
            </p:oleObj>
          </a:graphicData>
        </a:graphic>
      </p:graphicFrame>
      <p:graphicFrame>
        <p:nvGraphicFramePr>
          <p:cNvPr id="5134" name="Object 1036"/>
          <p:cNvGraphicFramePr>
            <a:graphicFrameLocks noChangeAspect="1"/>
          </p:cNvGraphicFramePr>
          <p:nvPr/>
        </p:nvGraphicFramePr>
        <p:xfrm>
          <a:off x="5562600" y="4953000"/>
          <a:ext cx="1057275" cy="862013"/>
        </p:xfrm>
        <a:graphic>
          <a:graphicData uri="http://schemas.openxmlformats.org/presentationml/2006/ole">
            <p:oleObj spid="_x0000_s62478" name="Equation" r:id="rId15" imgW="241200" imgH="203040" progId="Equation.DSMT4">
              <p:embed/>
            </p:oleObj>
          </a:graphicData>
        </a:graphic>
      </p:graphicFrame>
      <p:cxnSp>
        <p:nvCxnSpPr>
          <p:cNvPr id="5145" name="AutoShape 25"/>
          <p:cNvCxnSpPr>
            <a:cxnSpLocks noChangeShapeType="1"/>
          </p:cNvCxnSpPr>
          <p:nvPr/>
        </p:nvCxnSpPr>
        <p:spPr bwMode="auto">
          <a:xfrm rot="5400000" flipH="1" flipV="1">
            <a:off x="2551112" y="3489326"/>
            <a:ext cx="1146175" cy="3810000"/>
          </a:xfrm>
          <a:prstGeom prst="curvedConnector4">
            <a:avLst>
              <a:gd name="adj1" fmla="val -19944"/>
              <a:gd name="adj2" fmla="val 52829"/>
            </a:avLst>
          </a:prstGeom>
          <a:noFill/>
          <a:ln w="28575">
            <a:solidFill>
              <a:schemeClr val="accent2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5146" name="AutoShape 26"/>
          <p:cNvCxnSpPr>
            <a:cxnSpLocks noChangeShapeType="1"/>
          </p:cNvCxnSpPr>
          <p:nvPr/>
        </p:nvCxnSpPr>
        <p:spPr bwMode="auto">
          <a:xfrm rot="5400000" flipV="1">
            <a:off x="3644901" y="2078037"/>
            <a:ext cx="215900" cy="5140325"/>
          </a:xfrm>
          <a:prstGeom prst="curvedConnector4">
            <a:avLst>
              <a:gd name="adj1" fmla="val -243384"/>
              <a:gd name="adj2" fmla="val 103889"/>
            </a:avLst>
          </a:prstGeom>
          <a:noFill/>
          <a:ln w="28575">
            <a:solidFill>
              <a:srgbClr val="FF0000"/>
            </a:solidFill>
            <a:round/>
            <a:headEnd type="triangle" w="med" len="med"/>
            <a:tailEnd type="triangle" w="med" len="med"/>
          </a:ln>
        </p:spPr>
      </p:cxnSp>
      <p:cxnSp>
        <p:nvCxnSpPr>
          <p:cNvPr id="5147" name="AutoShape 27"/>
          <p:cNvCxnSpPr>
            <a:cxnSpLocks noChangeShapeType="1"/>
          </p:cNvCxnSpPr>
          <p:nvPr/>
        </p:nvCxnSpPr>
        <p:spPr bwMode="auto">
          <a:xfrm rot="16200000" flipH="1">
            <a:off x="3921919" y="3645694"/>
            <a:ext cx="176213" cy="4162425"/>
          </a:xfrm>
          <a:prstGeom prst="curvedConnector3">
            <a:avLst>
              <a:gd name="adj1" fmla="val 229731"/>
            </a:avLst>
          </a:prstGeom>
          <a:noFill/>
          <a:ln w="28575">
            <a:solidFill>
              <a:srgbClr val="FF00FF"/>
            </a:solidFill>
            <a:round/>
            <a:headEnd type="triangle" w="med" len="med"/>
            <a:tailEnd type="triangle" w="med" len="med"/>
          </a:ln>
        </p:spPr>
      </p:cxnSp>
      <p:graphicFrame>
        <p:nvGraphicFramePr>
          <p:cNvPr id="5135" name="Object 1037"/>
          <p:cNvGraphicFramePr>
            <a:graphicFrameLocks noChangeAspect="1"/>
          </p:cNvGraphicFramePr>
          <p:nvPr/>
        </p:nvGraphicFramePr>
        <p:xfrm>
          <a:off x="838200" y="4876800"/>
          <a:ext cx="914400" cy="762000"/>
        </p:xfrm>
        <a:graphic>
          <a:graphicData uri="http://schemas.openxmlformats.org/presentationml/2006/ole">
            <p:oleObj spid="_x0000_s62479" name="Equation" r:id="rId16" imgW="30456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AD90C2-F7CA-49B2-9BB2-A0CF3A2F5D11}" type="slidenum">
              <a:rPr lang="en-US" altLang="ja-JP" smtClean="0"/>
              <a:pPr/>
              <a:t>52</a:t>
            </a:fld>
            <a:endParaRPr lang="en-US" altLang="ja-JP" smtClean="0"/>
          </a:p>
        </p:txBody>
      </p:sp>
      <p:sp>
        <p:nvSpPr>
          <p:cNvPr id="61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dirty="0" smtClean="0"/>
              <a:t>高速なべき乗の求め方。</a:t>
            </a:r>
          </a:p>
        </p:txBody>
      </p:sp>
      <p:sp>
        <p:nvSpPr>
          <p:cNvPr id="61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z="2800" dirty="0" smtClean="0"/>
              <a:t>注意</a:t>
            </a:r>
          </a:p>
          <a:p>
            <a:pPr lvl="1" eaLnBrk="1" hangingPunct="1"/>
            <a:r>
              <a:rPr lang="ja-JP" altLang="en-US" sz="2400" dirty="0" smtClean="0"/>
              <a:t>とりあえず、入力に制限を加える</a:t>
            </a:r>
          </a:p>
          <a:p>
            <a:pPr lvl="1" eaLnBrk="1" hangingPunct="1"/>
            <a:r>
              <a:rPr lang="ja-JP" altLang="en-US" sz="2400" dirty="0" smtClean="0"/>
              <a:t>　　が２のべき乗と仮定する。すなわち、ある整数　　　が存在して、　　　　　　　　　　と表せる。</a:t>
            </a:r>
            <a:r>
              <a:rPr lang="en-US" altLang="ja-JP" sz="2400" dirty="0" smtClean="0"/>
              <a:t>	</a:t>
            </a:r>
            <a:endParaRPr lang="ja-JP" altLang="en-US" sz="2400" dirty="0" smtClean="0"/>
          </a:p>
          <a:p>
            <a:pPr lvl="1" eaLnBrk="1" hangingPunct="1">
              <a:buFontTx/>
              <a:buNone/>
            </a:pPr>
            <a:r>
              <a:rPr lang="ja-JP" altLang="en-US" sz="2400" dirty="0" smtClean="0"/>
              <a:t>　　</a:t>
            </a:r>
          </a:p>
          <a:p>
            <a:pPr eaLnBrk="1" hangingPunct="1"/>
            <a:r>
              <a:rPr lang="ja-JP" altLang="en-US" sz="2800" dirty="0" smtClean="0"/>
              <a:t>アィディア</a:t>
            </a:r>
          </a:p>
          <a:p>
            <a:pPr lvl="1" eaLnBrk="1" hangingPunct="1"/>
            <a:r>
              <a:rPr lang="ja-JP" altLang="en-US" sz="2400" dirty="0" smtClean="0"/>
              <a:t>倍、倍に計算した方が高速に値を求められる。</a:t>
            </a:r>
          </a:p>
          <a:p>
            <a:pPr lvl="1" eaLnBrk="1" hangingPunct="1"/>
            <a:endParaRPr lang="ja-JP" altLang="en-US" sz="2400" dirty="0" smtClean="0"/>
          </a:p>
          <a:p>
            <a:pPr lvl="1" eaLnBrk="1" hangingPunct="1"/>
            <a:endParaRPr lang="ja-JP" altLang="en-US" sz="2400" dirty="0" smtClean="0"/>
          </a:p>
          <a:p>
            <a:pPr lvl="1" eaLnBrk="1" hangingPunct="1"/>
            <a:r>
              <a:rPr lang="ja-JP" altLang="en-US" sz="2400" dirty="0" smtClean="0"/>
              <a:t>（一方、　　　　　　　　　　　　　　　　）</a:t>
            </a:r>
          </a:p>
        </p:txBody>
      </p:sp>
      <p:graphicFrame>
        <p:nvGraphicFramePr>
          <p:cNvPr id="6146" name="Object 1024"/>
          <p:cNvGraphicFramePr>
            <a:graphicFrameLocks noChangeAspect="1"/>
          </p:cNvGraphicFramePr>
          <p:nvPr/>
        </p:nvGraphicFramePr>
        <p:xfrm>
          <a:off x="1447800" y="2971800"/>
          <a:ext cx="457200" cy="415925"/>
        </p:xfrm>
        <a:graphic>
          <a:graphicData uri="http://schemas.openxmlformats.org/presentationml/2006/ole">
            <p:oleObj spid="_x0000_s63490" name="Equation" r:id="rId3" imgW="139680" imgH="126720" progId="Equation.DSMT4">
              <p:embed/>
            </p:oleObj>
          </a:graphicData>
        </a:graphic>
      </p:graphicFrame>
      <p:graphicFrame>
        <p:nvGraphicFramePr>
          <p:cNvPr id="6147" name="Object 1025"/>
          <p:cNvGraphicFramePr>
            <a:graphicFrameLocks noChangeAspect="1"/>
          </p:cNvGraphicFramePr>
          <p:nvPr/>
        </p:nvGraphicFramePr>
        <p:xfrm>
          <a:off x="3357554" y="3286124"/>
          <a:ext cx="1371600" cy="571500"/>
        </p:xfrm>
        <a:graphic>
          <a:graphicData uri="http://schemas.openxmlformats.org/presentationml/2006/ole">
            <p:oleObj spid="_x0000_s63491" name="Equation" r:id="rId4" imgW="457200" imgH="190440" progId="Equation.DSMT4">
              <p:embed/>
            </p:oleObj>
          </a:graphicData>
        </a:graphic>
      </p:graphicFrame>
      <p:graphicFrame>
        <p:nvGraphicFramePr>
          <p:cNvPr id="6148" name="Object 1026"/>
          <p:cNvGraphicFramePr>
            <a:graphicFrameLocks noChangeAspect="1"/>
          </p:cNvGraphicFramePr>
          <p:nvPr/>
        </p:nvGraphicFramePr>
        <p:xfrm>
          <a:off x="2311400" y="5143500"/>
          <a:ext cx="2776538" cy="730250"/>
        </p:xfrm>
        <a:graphic>
          <a:graphicData uri="http://schemas.openxmlformats.org/presentationml/2006/ole">
            <p:oleObj spid="_x0000_s63492" name="Equation" r:id="rId5" imgW="723600" imgH="190440" progId="Equation.DSMT4">
              <p:embed/>
            </p:oleObj>
          </a:graphicData>
        </a:graphic>
      </p:graphicFrame>
      <p:graphicFrame>
        <p:nvGraphicFramePr>
          <p:cNvPr id="6149" name="Object 1027"/>
          <p:cNvGraphicFramePr>
            <a:graphicFrameLocks noChangeAspect="1"/>
          </p:cNvGraphicFramePr>
          <p:nvPr/>
        </p:nvGraphicFramePr>
        <p:xfrm>
          <a:off x="2643188" y="5857875"/>
          <a:ext cx="2349500" cy="608013"/>
        </p:xfrm>
        <a:graphic>
          <a:graphicData uri="http://schemas.openxmlformats.org/presentationml/2006/ole">
            <p:oleObj spid="_x0000_s63493" name="Equation" r:id="rId6" imgW="736560" imgH="190440" progId="Equation.DSMT4">
              <p:embed/>
            </p:oleObj>
          </a:graphicData>
        </a:graphic>
      </p:graphicFrame>
      <p:graphicFrame>
        <p:nvGraphicFramePr>
          <p:cNvPr id="6150" name="Object 9"/>
          <p:cNvGraphicFramePr>
            <a:graphicFrameLocks noChangeAspect="1"/>
          </p:cNvGraphicFramePr>
          <p:nvPr/>
        </p:nvGraphicFramePr>
        <p:xfrm>
          <a:off x="7786710" y="2857496"/>
          <a:ext cx="381000" cy="495300"/>
        </p:xfrm>
        <a:graphic>
          <a:graphicData uri="http://schemas.openxmlformats.org/presentationml/2006/ole">
            <p:oleObj spid="_x0000_s63494" name="Equation" r:id="rId7" imgW="12672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タイトル 1"/>
          <p:cNvSpPr>
            <a:spLocks noGrp="1"/>
          </p:cNvSpPr>
          <p:nvPr>
            <p:ph type="title"/>
          </p:nvPr>
        </p:nvSpPr>
        <p:spPr>
          <a:xfrm>
            <a:off x="0" y="142875"/>
            <a:ext cx="7772400" cy="1143000"/>
          </a:xfrm>
        </p:spPr>
        <p:txBody>
          <a:bodyPr/>
          <a:lstStyle/>
          <a:p>
            <a:pPr algn="l"/>
            <a:r>
              <a:rPr lang="ja-JP" altLang="en-US" smtClean="0"/>
              <a:t>例</a:t>
            </a:r>
          </a:p>
        </p:txBody>
      </p:sp>
      <p:sp>
        <p:nvSpPr>
          <p:cNvPr id="717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1314B08-1C9C-4C05-8623-BF733AB278BE}" type="slidenum">
              <a:rPr lang="en-US" altLang="ja-JP" smtClean="0"/>
              <a:pPr/>
              <a:t>53</a:t>
            </a:fld>
            <a:endParaRPr lang="en-US" altLang="ja-JP" smtClean="0"/>
          </a:p>
        </p:txBody>
      </p:sp>
      <p:graphicFrame>
        <p:nvGraphicFramePr>
          <p:cNvPr id="7170" name="Object 1025"/>
          <p:cNvGraphicFramePr>
            <a:graphicFrameLocks noChangeAspect="1"/>
          </p:cNvGraphicFramePr>
          <p:nvPr/>
        </p:nvGraphicFramePr>
        <p:xfrm>
          <a:off x="357188" y="1143000"/>
          <a:ext cx="533400" cy="571500"/>
        </p:xfrm>
        <a:graphic>
          <a:graphicData uri="http://schemas.openxmlformats.org/presentationml/2006/ole">
            <p:oleObj spid="_x0000_s64514" name="Equation" r:id="rId3" imgW="177480" imgH="190440" progId="Equation.DSMT4">
              <p:embed/>
            </p:oleObj>
          </a:graphicData>
        </a:graphic>
      </p:graphicFrame>
      <p:sp>
        <p:nvSpPr>
          <p:cNvPr id="7175" name="テキスト ボックス 5"/>
          <p:cNvSpPr txBox="1">
            <a:spLocks noChangeArrowheads="1"/>
          </p:cNvSpPr>
          <p:nvPr/>
        </p:nvSpPr>
        <p:spPr bwMode="auto">
          <a:xfrm>
            <a:off x="785813" y="1214438"/>
            <a:ext cx="15351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を求める。</a:t>
            </a:r>
            <a:endParaRPr lang="en-US" altLang="ja-JP" b="0"/>
          </a:p>
        </p:txBody>
      </p:sp>
      <p:sp>
        <p:nvSpPr>
          <p:cNvPr id="7176" name="テキスト ボックス 6"/>
          <p:cNvSpPr txBox="1">
            <a:spLocks noChangeArrowheads="1"/>
          </p:cNvSpPr>
          <p:nvPr/>
        </p:nvSpPr>
        <p:spPr bwMode="auto">
          <a:xfrm>
            <a:off x="428625" y="1785938"/>
            <a:ext cx="16922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素朴な方法</a:t>
            </a:r>
            <a:endParaRPr lang="en-US" altLang="ja-JP" b="0"/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357188" y="2500313"/>
          <a:ext cx="8143875" cy="1612900"/>
        </p:xfrm>
        <a:graphic>
          <a:graphicData uri="http://schemas.openxmlformats.org/presentationml/2006/ole">
            <p:oleObj spid="_x0000_s64515" name="Equation" r:id="rId4" imgW="3848040" imgH="761760" progId="Equation.DSMT4">
              <p:embed/>
            </p:oleObj>
          </a:graphicData>
        </a:graphic>
      </p:graphicFrame>
      <p:sp>
        <p:nvSpPr>
          <p:cNvPr id="7177" name="テキスト ボックス 8"/>
          <p:cNvSpPr txBox="1">
            <a:spLocks noChangeArrowheads="1"/>
          </p:cNvSpPr>
          <p:nvPr/>
        </p:nvSpPr>
        <p:spPr bwMode="auto">
          <a:xfrm>
            <a:off x="357188" y="4286250"/>
            <a:ext cx="16922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高速な方法</a:t>
            </a:r>
            <a:endParaRPr lang="en-US" altLang="ja-JP" b="0"/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142875" y="5143500"/>
          <a:ext cx="8601075" cy="403225"/>
        </p:xfrm>
        <a:graphic>
          <a:graphicData uri="http://schemas.openxmlformats.org/presentationml/2006/ole">
            <p:oleObj spid="_x0000_s64516" name="Equation" r:id="rId5" imgW="4063680" imgH="1904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858EA48-AD22-4FF1-8CD6-73807E7D9E44}" type="slidenum">
              <a:rPr lang="en-US" altLang="ja-JP" smtClean="0"/>
              <a:pPr/>
              <a:t>54</a:t>
            </a:fld>
            <a:endParaRPr lang="en-US" altLang="ja-JP" smtClean="0"/>
          </a:p>
        </p:txBody>
      </p:sp>
      <p:sp>
        <p:nvSpPr>
          <p:cNvPr id="8197" name="Text Box 1026"/>
          <p:cNvSpPr txBox="1">
            <a:spLocks noChangeArrowheads="1"/>
          </p:cNvSpPr>
          <p:nvPr/>
        </p:nvSpPr>
        <p:spPr bwMode="auto">
          <a:xfrm>
            <a:off x="381000" y="381000"/>
            <a:ext cx="40528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アルゴリズム</a:t>
            </a:r>
            <a:r>
              <a:rPr lang="en-US" altLang="ja-JP" b="0"/>
              <a:t>fast_pow(x,n)</a:t>
            </a:r>
          </a:p>
          <a:p>
            <a:pPr algn="l"/>
            <a:r>
              <a:rPr lang="ja-JP" altLang="en-US" b="0"/>
              <a:t>入力：</a:t>
            </a:r>
            <a:r>
              <a:rPr lang="en-US" altLang="ja-JP" b="0"/>
              <a:t>x,n</a:t>
            </a:r>
            <a:r>
              <a:rPr lang="ja-JP" altLang="en-US" b="0"/>
              <a:t>（ただし、　　　　　　　）</a:t>
            </a:r>
          </a:p>
          <a:p>
            <a:pPr algn="l"/>
            <a:r>
              <a:rPr lang="ja-JP" altLang="en-US" b="0"/>
              <a:t>出力：</a:t>
            </a:r>
            <a:r>
              <a:rPr lang="en-US" altLang="ja-JP" b="0"/>
              <a:t>x</a:t>
            </a:r>
            <a:r>
              <a:rPr lang="ja-JP" altLang="en-US" b="0"/>
              <a:t>のｎ乗</a:t>
            </a:r>
          </a:p>
        </p:txBody>
      </p:sp>
      <p:graphicFrame>
        <p:nvGraphicFramePr>
          <p:cNvPr id="8194" name="Object 1024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65538" name="Equation" r:id="rId3" imgW="914400" imgH="198720" progId="Equation.DSMT4">
              <p:embed/>
            </p:oleObj>
          </a:graphicData>
        </a:graphic>
      </p:graphicFrame>
      <p:sp>
        <p:nvSpPr>
          <p:cNvPr id="8198" name="Rectangle 1028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7772400" cy="3048000"/>
          </a:xfrm>
          <a:noFill/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f=x;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for(i=1;i</a:t>
            </a:r>
            <a:r>
              <a:rPr lang="ja-JP" altLang="en-US" smtClean="0">
                <a:latin typeface="Lucida Console" pitchFamily="49" charset="0"/>
              </a:rPr>
              <a:t>＜</a:t>
            </a:r>
            <a:r>
              <a:rPr lang="en-US" altLang="ja-JP" smtClean="0">
                <a:latin typeface="Lucida Console" pitchFamily="49" charset="0"/>
              </a:rPr>
              <a:t>k;i++){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  f=f*f;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}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return f;</a:t>
            </a:r>
          </a:p>
        </p:txBody>
      </p:sp>
      <p:graphicFrame>
        <p:nvGraphicFramePr>
          <p:cNvPr id="8195" name="Object 1025"/>
          <p:cNvGraphicFramePr>
            <a:graphicFrameLocks noChangeAspect="1"/>
          </p:cNvGraphicFramePr>
          <p:nvPr/>
        </p:nvGraphicFramePr>
        <p:xfrm>
          <a:off x="2895600" y="685800"/>
          <a:ext cx="1219200" cy="508000"/>
        </p:xfrm>
        <a:graphic>
          <a:graphicData uri="http://schemas.openxmlformats.org/presentationml/2006/ole">
            <p:oleObj spid="_x0000_s65539" name="Equation" r:id="rId4" imgW="45720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2563638-F005-42E2-AC7A-95F25C58076F}" type="slidenum">
              <a:rPr lang="en-US" altLang="ja-JP" smtClean="0"/>
              <a:pPr/>
              <a:t>55</a:t>
            </a:fld>
            <a:endParaRPr lang="en-US" altLang="ja-JP" smtClean="0"/>
          </a:p>
        </p:txBody>
      </p:sp>
      <p:sp>
        <p:nvSpPr>
          <p:cNvPr id="9224" name="Text Box 16"/>
          <p:cNvSpPr txBox="1">
            <a:spLocks noChangeArrowheads="1"/>
          </p:cNvSpPr>
          <p:nvPr/>
        </p:nvSpPr>
        <p:spPr bwMode="auto">
          <a:xfrm>
            <a:off x="1143000" y="914400"/>
            <a:ext cx="4716356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ja-JP" b="0" dirty="0"/>
              <a:t>for</a:t>
            </a:r>
            <a:r>
              <a:rPr lang="ja-JP" altLang="en-US" b="0" dirty="0"/>
              <a:t>ループが  </a:t>
            </a:r>
            <a:r>
              <a:rPr lang="en-US" altLang="ja-JP" b="0" dirty="0"/>
              <a:t>k</a:t>
            </a:r>
            <a:r>
              <a:rPr lang="ja-JP" altLang="en-US" b="0" dirty="0"/>
              <a:t>回繰り返されたとき、</a:t>
            </a:r>
          </a:p>
          <a:p>
            <a:pPr algn="l"/>
            <a:r>
              <a:rPr lang="en-US" altLang="ja-JP" b="0" dirty="0"/>
              <a:t>f</a:t>
            </a:r>
            <a:r>
              <a:rPr lang="ja-JP" altLang="en-US" b="0" dirty="0"/>
              <a:t>の値は、</a:t>
            </a:r>
          </a:p>
          <a:p>
            <a:pPr algn="l"/>
            <a:endParaRPr lang="ja-JP" altLang="en-US" b="0" dirty="0"/>
          </a:p>
          <a:p>
            <a:pPr algn="l"/>
            <a:endParaRPr lang="en-US" altLang="ja-JP" b="0" dirty="0" smtClean="0"/>
          </a:p>
          <a:p>
            <a:pPr algn="l"/>
            <a:r>
              <a:rPr lang="ja-JP" altLang="en-US" b="0" dirty="0" smtClean="0"/>
              <a:t>で</a:t>
            </a:r>
            <a:r>
              <a:rPr lang="ja-JP" altLang="en-US" b="0" dirty="0"/>
              <a:t>ある。</a:t>
            </a:r>
          </a:p>
        </p:txBody>
      </p:sp>
      <p:sp>
        <p:nvSpPr>
          <p:cNvPr id="9225" name="AutoShape 2"/>
          <p:cNvSpPr>
            <a:spLocks noChangeArrowheads="1"/>
          </p:cNvSpPr>
          <p:nvPr/>
        </p:nvSpPr>
        <p:spPr bwMode="auto">
          <a:xfrm>
            <a:off x="457200" y="457200"/>
            <a:ext cx="7315200" cy="2438400"/>
          </a:xfrm>
          <a:prstGeom prst="roundRect">
            <a:avLst>
              <a:gd name="adj" fmla="val 16667"/>
            </a:avLst>
          </a:prstGeom>
          <a:noFill/>
          <a:ln w="5715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226" name="Text Box 3"/>
          <p:cNvSpPr txBox="1">
            <a:spLocks noChangeArrowheads="1"/>
          </p:cNvSpPr>
          <p:nvPr/>
        </p:nvSpPr>
        <p:spPr bwMode="auto">
          <a:xfrm>
            <a:off x="1371600" y="249238"/>
            <a:ext cx="405447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>
                <a:solidFill>
                  <a:srgbClr val="008000"/>
                </a:solidFill>
              </a:rPr>
              <a:t>命題ＦＰ１（</a:t>
            </a:r>
            <a:r>
              <a:rPr lang="en-US" altLang="ja-JP" b="0">
                <a:solidFill>
                  <a:srgbClr val="008000"/>
                </a:solidFill>
              </a:rPr>
              <a:t>fast_pow</a:t>
            </a:r>
            <a:r>
              <a:rPr lang="ja-JP" altLang="en-US" b="0">
                <a:solidFill>
                  <a:srgbClr val="008000"/>
                </a:solidFill>
              </a:rPr>
              <a:t>の正当性）</a:t>
            </a:r>
          </a:p>
        </p:txBody>
      </p:sp>
      <p:sp>
        <p:nvSpPr>
          <p:cNvPr id="9227" name="Text Box 5"/>
          <p:cNvSpPr txBox="1">
            <a:spLocks noChangeArrowheads="1"/>
          </p:cNvSpPr>
          <p:nvPr/>
        </p:nvSpPr>
        <p:spPr bwMode="auto">
          <a:xfrm>
            <a:off x="441325" y="30686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証明</a:t>
            </a:r>
          </a:p>
        </p:txBody>
      </p:sp>
      <p:sp>
        <p:nvSpPr>
          <p:cNvPr id="9228" name="Text Box 6"/>
          <p:cNvSpPr txBox="1">
            <a:spLocks noChangeArrowheads="1"/>
          </p:cNvSpPr>
          <p:nvPr/>
        </p:nvSpPr>
        <p:spPr bwMode="auto">
          <a:xfrm>
            <a:off x="1295400" y="3124200"/>
            <a:ext cx="57499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繰り返し回数ｋによる帰納法による。</a:t>
            </a:r>
          </a:p>
          <a:p>
            <a:pPr algn="l"/>
            <a:r>
              <a:rPr lang="ja-JP" altLang="en-US" b="0"/>
              <a:t>繰り返し回数ｋのときのｆの値を　　　と表す。</a:t>
            </a:r>
          </a:p>
        </p:txBody>
      </p:sp>
      <p:sp>
        <p:nvSpPr>
          <p:cNvPr id="9229" name="Text Box 8"/>
          <p:cNvSpPr txBox="1">
            <a:spLocks noChangeArrowheads="1"/>
          </p:cNvSpPr>
          <p:nvPr/>
        </p:nvSpPr>
        <p:spPr bwMode="auto">
          <a:xfrm>
            <a:off x="381000" y="3962400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基礎：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381000" y="4705350"/>
            <a:ext cx="6651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アルゴリズム中のステップ１より、　　　　　　である。</a:t>
            </a:r>
          </a:p>
        </p:txBody>
      </p:sp>
      <p:graphicFrame>
        <p:nvGraphicFramePr>
          <p:cNvPr id="9218" name="Object 1024"/>
          <p:cNvGraphicFramePr>
            <a:graphicFrameLocks noChangeAspect="1"/>
          </p:cNvGraphicFramePr>
          <p:nvPr/>
        </p:nvGraphicFramePr>
        <p:xfrm>
          <a:off x="2285984" y="1643050"/>
          <a:ext cx="1411288" cy="666750"/>
        </p:xfrm>
        <a:graphic>
          <a:graphicData uri="http://schemas.openxmlformats.org/presentationml/2006/ole">
            <p:oleObj spid="_x0000_s66562" name="Equation" r:id="rId3" imgW="507960" imgH="241200" progId="Equation.DSMT4">
              <p:embed/>
            </p:oleObj>
          </a:graphicData>
        </a:graphic>
      </p:graphicFrame>
      <p:graphicFrame>
        <p:nvGraphicFramePr>
          <p:cNvPr id="9219" name="Object 1025"/>
          <p:cNvGraphicFramePr>
            <a:graphicFrameLocks noChangeAspect="1"/>
          </p:cNvGraphicFramePr>
          <p:nvPr/>
        </p:nvGraphicFramePr>
        <p:xfrm>
          <a:off x="1371600" y="4038600"/>
          <a:ext cx="914400" cy="371475"/>
        </p:xfrm>
        <a:graphic>
          <a:graphicData uri="http://schemas.openxmlformats.org/presentationml/2006/ole">
            <p:oleObj spid="_x0000_s66563" name="Equation" r:id="rId4" imgW="406080" imgH="164880" progId="Equation.DSMT4">
              <p:embed/>
            </p:oleObj>
          </a:graphicData>
        </a:graphic>
      </p:graphicFrame>
      <p:sp>
        <p:nvSpPr>
          <p:cNvPr id="9231" name="Text Box 18"/>
          <p:cNvSpPr txBox="1">
            <a:spLocks noChangeArrowheads="1"/>
          </p:cNvSpPr>
          <p:nvPr/>
        </p:nvSpPr>
        <p:spPr bwMode="auto">
          <a:xfrm>
            <a:off x="533400" y="5257800"/>
            <a:ext cx="191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一方、右辺＝</a:t>
            </a:r>
          </a:p>
        </p:txBody>
      </p:sp>
      <p:graphicFrame>
        <p:nvGraphicFramePr>
          <p:cNvPr id="9220" name="Object 1026"/>
          <p:cNvGraphicFramePr>
            <a:graphicFrameLocks noChangeAspect="1"/>
          </p:cNvGraphicFramePr>
          <p:nvPr/>
        </p:nvGraphicFramePr>
        <p:xfrm>
          <a:off x="2438400" y="5105400"/>
          <a:ext cx="2400300" cy="561975"/>
        </p:xfrm>
        <a:graphic>
          <a:graphicData uri="http://schemas.openxmlformats.org/presentationml/2006/ole">
            <p:oleObj spid="_x0000_s66564" name="Equation" r:id="rId5" imgW="863280" imgH="203040" progId="Equation.DSMT4">
              <p:embed/>
            </p:oleObj>
          </a:graphicData>
        </a:graphic>
      </p:graphicFrame>
      <p:sp>
        <p:nvSpPr>
          <p:cNvPr id="9232" name="Text Box 20"/>
          <p:cNvSpPr txBox="1">
            <a:spLocks noChangeArrowheads="1"/>
          </p:cNvSpPr>
          <p:nvPr/>
        </p:nvSpPr>
        <p:spPr bwMode="auto">
          <a:xfrm>
            <a:off x="533400" y="5715000"/>
            <a:ext cx="3416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よって、命題は成り立つ。</a:t>
            </a:r>
          </a:p>
        </p:txBody>
      </p:sp>
      <p:graphicFrame>
        <p:nvGraphicFramePr>
          <p:cNvPr id="9221" name="Object 1027"/>
          <p:cNvGraphicFramePr>
            <a:graphicFrameLocks noChangeAspect="1"/>
          </p:cNvGraphicFramePr>
          <p:nvPr/>
        </p:nvGraphicFramePr>
        <p:xfrm>
          <a:off x="5486400" y="3581400"/>
          <a:ext cx="300038" cy="400050"/>
        </p:xfrm>
        <a:graphic>
          <a:graphicData uri="http://schemas.openxmlformats.org/presentationml/2006/ole">
            <p:oleObj spid="_x0000_s66565" name="Equation" r:id="rId6" imgW="152280" imgH="203040" progId="Equation.DSMT4">
              <p:embed/>
            </p:oleObj>
          </a:graphicData>
        </a:graphic>
      </p:graphicFrame>
      <p:graphicFrame>
        <p:nvGraphicFramePr>
          <p:cNvPr id="9222" name="Object 1028"/>
          <p:cNvGraphicFramePr>
            <a:graphicFrameLocks noChangeAspect="1"/>
          </p:cNvGraphicFramePr>
          <p:nvPr/>
        </p:nvGraphicFramePr>
        <p:xfrm>
          <a:off x="5029200" y="4781550"/>
          <a:ext cx="874713" cy="400050"/>
        </p:xfrm>
        <a:graphic>
          <a:graphicData uri="http://schemas.openxmlformats.org/presentationml/2006/ole">
            <p:oleObj spid="_x0000_s66566" name="Equation" r:id="rId7" imgW="44424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CE14C3-3DAA-4919-A413-7830FE707EF7}" type="slidenum">
              <a:rPr lang="en-US" altLang="ja-JP" smtClean="0"/>
              <a:pPr/>
              <a:t>56</a:t>
            </a:fld>
            <a:endParaRPr lang="en-US" altLang="ja-JP" smtClean="0"/>
          </a:p>
        </p:txBody>
      </p:sp>
      <p:graphicFrame>
        <p:nvGraphicFramePr>
          <p:cNvPr id="10242" name="Object 2048"/>
          <p:cNvGraphicFramePr>
            <a:graphicFrameLocks noChangeAspect="1"/>
          </p:cNvGraphicFramePr>
          <p:nvPr/>
        </p:nvGraphicFramePr>
        <p:xfrm>
          <a:off x="7239000" y="5486400"/>
          <a:ext cx="1016000" cy="581025"/>
        </p:xfrm>
        <a:graphic>
          <a:graphicData uri="http://schemas.openxmlformats.org/presentationml/2006/ole">
            <p:oleObj spid="_x0000_s67586" name="Equation" r:id="rId3" imgW="355320" imgH="203040" progId="Equation.DSMT4">
              <p:embed/>
            </p:oleObj>
          </a:graphicData>
        </a:graphic>
      </p:graphicFrame>
      <p:sp>
        <p:nvSpPr>
          <p:cNvPr id="10253" name="Text Box 8"/>
          <p:cNvSpPr txBox="1">
            <a:spLocks noChangeArrowheads="1"/>
          </p:cNvSpPr>
          <p:nvPr/>
        </p:nvSpPr>
        <p:spPr bwMode="auto">
          <a:xfrm>
            <a:off x="136525" y="249238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帰納：</a:t>
            </a:r>
          </a:p>
        </p:txBody>
      </p:sp>
      <p:graphicFrame>
        <p:nvGraphicFramePr>
          <p:cNvPr id="10243" name="Object 2049"/>
          <p:cNvGraphicFramePr>
            <a:graphicFrameLocks noChangeAspect="1"/>
          </p:cNvGraphicFramePr>
          <p:nvPr/>
        </p:nvGraphicFramePr>
        <p:xfrm>
          <a:off x="1143000" y="228600"/>
          <a:ext cx="987425" cy="446088"/>
        </p:xfrm>
        <a:graphic>
          <a:graphicData uri="http://schemas.openxmlformats.org/presentationml/2006/ole">
            <p:oleObj spid="_x0000_s67587" name="Equation" r:id="rId4" imgW="393480" imgH="177480" progId="Equation.DSMT4">
              <p:embed/>
            </p:oleObj>
          </a:graphicData>
        </a:graphic>
      </p:graphicFrame>
      <p:sp>
        <p:nvSpPr>
          <p:cNvPr id="10254" name="Text Box 10"/>
          <p:cNvSpPr txBox="1">
            <a:spLocks noChangeArrowheads="1"/>
          </p:cNvSpPr>
          <p:nvPr/>
        </p:nvSpPr>
        <p:spPr bwMode="auto">
          <a:xfrm>
            <a:off x="1584325" y="4016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ja-JP" altLang="ja-JP"/>
          </a:p>
        </p:txBody>
      </p:sp>
      <p:graphicFrame>
        <p:nvGraphicFramePr>
          <p:cNvPr id="10244" name="Object 2050"/>
          <p:cNvGraphicFramePr>
            <a:graphicFrameLocks noChangeAspect="1"/>
          </p:cNvGraphicFramePr>
          <p:nvPr/>
        </p:nvGraphicFramePr>
        <p:xfrm>
          <a:off x="412750" y="17463"/>
          <a:ext cx="88900" cy="127000"/>
        </p:xfrm>
        <a:graphic>
          <a:graphicData uri="http://schemas.openxmlformats.org/presentationml/2006/ole">
            <p:oleObj spid="_x0000_s67588" name="Equation" r:id="rId5" imgW="88560" imgH="126720" progId="Equation.DSMT4">
              <p:embed/>
            </p:oleObj>
          </a:graphicData>
        </a:graphic>
      </p:graphicFrame>
      <p:graphicFrame>
        <p:nvGraphicFramePr>
          <p:cNvPr id="10245" name="Object 2051"/>
          <p:cNvGraphicFramePr>
            <a:graphicFrameLocks noChangeAspect="1"/>
          </p:cNvGraphicFramePr>
          <p:nvPr/>
        </p:nvGraphicFramePr>
        <p:xfrm>
          <a:off x="457200" y="1301750"/>
          <a:ext cx="1676400" cy="449263"/>
        </p:xfrm>
        <a:graphic>
          <a:graphicData uri="http://schemas.openxmlformats.org/presentationml/2006/ole">
            <p:oleObj spid="_x0000_s67589" name="Equation" r:id="rId6" imgW="711000" imgH="190440" progId="Equation.DSMT4">
              <p:embed/>
            </p:oleObj>
          </a:graphicData>
        </a:graphic>
      </p:graphicFrame>
      <p:sp>
        <p:nvSpPr>
          <p:cNvPr id="10255" name="Text Box 14"/>
          <p:cNvSpPr txBox="1">
            <a:spLocks noChangeArrowheads="1"/>
          </p:cNvSpPr>
          <p:nvPr/>
        </p:nvSpPr>
        <p:spPr bwMode="auto">
          <a:xfrm>
            <a:off x="533400" y="1301750"/>
            <a:ext cx="57594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　　　　　　　　なる全ての　　　　に対して、</a:t>
            </a:r>
          </a:p>
          <a:p>
            <a:pPr algn="l"/>
            <a:r>
              <a:rPr lang="ja-JP" altLang="en-US" b="0"/>
              <a:t>命題が成り立つと仮定する（帰納法の仮定）</a:t>
            </a:r>
          </a:p>
        </p:txBody>
      </p:sp>
      <p:graphicFrame>
        <p:nvGraphicFramePr>
          <p:cNvPr id="10246" name="Object 2052"/>
          <p:cNvGraphicFramePr>
            <a:graphicFrameLocks noChangeAspect="1"/>
          </p:cNvGraphicFramePr>
          <p:nvPr/>
        </p:nvGraphicFramePr>
        <p:xfrm>
          <a:off x="501650" y="2225675"/>
          <a:ext cx="1617663" cy="388938"/>
        </p:xfrm>
        <a:graphic>
          <a:graphicData uri="http://schemas.openxmlformats.org/presentationml/2006/ole">
            <p:oleObj spid="_x0000_s67590" name="Equation" r:id="rId7" imgW="685800" imgH="164880" progId="Equation.DSMT4">
              <p:embed/>
            </p:oleObj>
          </a:graphicData>
        </a:graphic>
      </p:graphicFrame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2209800" y="2216150"/>
            <a:ext cx="4505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として、　　　　　　回の繰り返しで、</a:t>
            </a:r>
          </a:p>
        </p:txBody>
      </p:sp>
      <p:graphicFrame>
        <p:nvGraphicFramePr>
          <p:cNvPr id="10247" name="Object 2053"/>
          <p:cNvGraphicFramePr>
            <a:graphicFrameLocks noChangeAspect="1"/>
          </p:cNvGraphicFramePr>
          <p:nvPr/>
        </p:nvGraphicFramePr>
        <p:xfrm>
          <a:off x="3429000" y="2292350"/>
          <a:ext cx="838200" cy="388938"/>
        </p:xfrm>
        <a:graphic>
          <a:graphicData uri="http://schemas.openxmlformats.org/presentationml/2006/ole">
            <p:oleObj spid="_x0000_s67591" name="Equation" r:id="rId8" imgW="355320" imgH="164880" progId="Equation.DSMT4">
              <p:embed/>
            </p:oleObj>
          </a:graphicData>
        </a:graphic>
      </p:graphicFrame>
      <p:graphicFrame>
        <p:nvGraphicFramePr>
          <p:cNvPr id="10248" name="Object 2054"/>
          <p:cNvGraphicFramePr>
            <a:graphicFrameLocks noChangeAspect="1"/>
          </p:cNvGraphicFramePr>
          <p:nvPr/>
        </p:nvGraphicFramePr>
        <p:xfrm>
          <a:off x="1554163" y="2749550"/>
          <a:ext cx="2225675" cy="755650"/>
        </p:xfrm>
        <a:graphic>
          <a:graphicData uri="http://schemas.openxmlformats.org/presentationml/2006/ole">
            <p:oleObj spid="_x0000_s67592" name="Equation" r:id="rId9" imgW="711000" imgH="241200" progId="Equation.DSMT4">
              <p:embed/>
            </p:oleObj>
          </a:graphicData>
        </a:graphic>
      </p:graphicFrame>
      <p:sp>
        <p:nvSpPr>
          <p:cNvPr id="10257" name="Text Box 19"/>
          <p:cNvSpPr txBox="1">
            <a:spLocks noChangeArrowheads="1"/>
          </p:cNvSpPr>
          <p:nvPr/>
        </p:nvSpPr>
        <p:spPr bwMode="auto">
          <a:xfrm>
            <a:off x="457200" y="3511550"/>
            <a:ext cx="5570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である。よって、　　　回めの繰り返しでは、</a:t>
            </a:r>
          </a:p>
        </p:txBody>
      </p:sp>
      <p:graphicFrame>
        <p:nvGraphicFramePr>
          <p:cNvPr id="10249" name="Object 2055"/>
          <p:cNvGraphicFramePr>
            <a:graphicFrameLocks noChangeAspect="1"/>
          </p:cNvGraphicFramePr>
          <p:nvPr/>
        </p:nvGraphicFramePr>
        <p:xfrm>
          <a:off x="428596" y="4214818"/>
          <a:ext cx="8189913" cy="1033463"/>
        </p:xfrm>
        <a:graphic>
          <a:graphicData uri="http://schemas.openxmlformats.org/presentationml/2006/ole">
            <p:oleObj spid="_x0000_s67593" name="Equation" r:id="rId10" imgW="2616120" imgH="330120" progId="Equation.DSMT4">
              <p:embed/>
            </p:oleObj>
          </a:graphicData>
        </a:graphic>
      </p:graphicFrame>
      <p:graphicFrame>
        <p:nvGraphicFramePr>
          <p:cNvPr id="10250" name="Object 2056"/>
          <p:cNvGraphicFramePr>
            <a:graphicFrameLocks noChangeAspect="1"/>
          </p:cNvGraphicFramePr>
          <p:nvPr/>
        </p:nvGraphicFramePr>
        <p:xfrm>
          <a:off x="2819400" y="3511550"/>
          <a:ext cx="298450" cy="388938"/>
        </p:xfrm>
        <a:graphic>
          <a:graphicData uri="http://schemas.openxmlformats.org/presentationml/2006/ole">
            <p:oleObj spid="_x0000_s67594" name="Equation" r:id="rId11" imgW="126720" imgH="164880" progId="Equation.DSMT4">
              <p:embed/>
            </p:oleObj>
          </a:graphicData>
        </a:graphic>
      </p:graphicFrame>
      <p:graphicFrame>
        <p:nvGraphicFramePr>
          <p:cNvPr id="10251" name="Object 2057"/>
          <p:cNvGraphicFramePr>
            <a:graphicFrameLocks noChangeAspect="1"/>
          </p:cNvGraphicFramePr>
          <p:nvPr/>
        </p:nvGraphicFramePr>
        <p:xfrm>
          <a:off x="3810000" y="1301750"/>
          <a:ext cx="390525" cy="388938"/>
        </p:xfrm>
        <a:graphic>
          <a:graphicData uri="http://schemas.openxmlformats.org/presentationml/2006/ole">
            <p:oleObj spid="_x0000_s67595" name="Equation" r:id="rId12" imgW="16488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FCEDC4-1CC5-4A0D-9ED1-5DB650BA83A3}" type="slidenum">
              <a:rPr lang="en-US" altLang="ja-JP" smtClean="0"/>
              <a:pPr/>
              <a:t>57</a:t>
            </a:fld>
            <a:endParaRPr lang="en-US" altLang="ja-JP" smtClean="0"/>
          </a:p>
        </p:txBody>
      </p:sp>
      <p:sp>
        <p:nvSpPr>
          <p:cNvPr id="11270" name="Rectangle 104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 smtClean="0"/>
              <a:t>fast_pow</a:t>
            </a:r>
            <a:r>
              <a:rPr lang="ja-JP" altLang="en-US" smtClean="0"/>
              <a:t>の時間計算量</a:t>
            </a:r>
          </a:p>
        </p:txBody>
      </p:sp>
      <p:sp>
        <p:nvSpPr>
          <p:cNvPr id="11271" name="Text Box 1041"/>
          <p:cNvSpPr txBox="1">
            <a:spLocks noChangeArrowheads="1"/>
          </p:cNvSpPr>
          <p:nvPr/>
        </p:nvSpPr>
        <p:spPr bwMode="auto">
          <a:xfrm>
            <a:off x="746125" y="1524000"/>
            <a:ext cx="585787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アルゴリズムは、明らかに、ｋ回繰り返す。</a:t>
            </a:r>
          </a:p>
          <a:p>
            <a:pPr algn="l"/>
            <a:r>
              <a:rPr lang="ja-JP" altLang="en-US" b="0"/>
              <a:t>繰り返し中は、</a:t>
            </a:r>
            <a:r>
              <a:rPr lang="en-US" altLang="ja-JP" b="0"/>
              <a:t>1</a:t>
            </a:r>
            <a:r>
              <a:rPr lang="ja-JP" altLang="en-US" b="0"/>
              <a:t>回の乗算しか行っていない。</a:t>
            </a:r>
          </a:p>
          <a:p>
            <a:pPr algn="l"/>
            <a:r>
              <a:rPr lang="ja-JP" altLang="en-US" b="0"/>
              <a:t>したがって、</a:t>
            </a:r>
          </a:p>
          <a:p>
            <a:pPr algn="l"/>
            <a:endParaRPr lang="ja-JP" altLang="en-US" b="0"/>
          </a:p>
          <a:p>
            <a:pPr algn="l"/>
            <a:endParaRPr lang="ja-JP" altLang="en-US" b="0"/>
          </a:p>
          <a:p>
            <a:pPr algn="l"/>
            <a:r>
              <a:rPr lang="ja-JP" altLang="en-US" b="0"/>
              <a:t>の時間計算量である。</a:t>
            </a:r>
          </a:p>
        </p:txBody>
      </p:sp>
      <p:graphicFrame>
        <p:nvGraphicFramePr>
          <p:cNvPr id="11266" name="Object 1024"/>
          <p:cNvGraphicFramePr>
            <a:graphicFrameLocks noChangeAspect="1"/>
          </p:cNvGraphicFramePr>
          <p:nvPr/>
        </p:nvGraphicFramePr>
        <p:xfrm>
          <a:off x="1600200" y="2874963"/>
          <a:ext cx="927100" cy="569912"/>
        </p:xfrm>
        <a:graphic>
          <a:graphicData uri="http://schemas.openxmlformats.org/presentationml/2006/ole">
            <p:oleObj spid="_x0000_s68610" name="Equation" r:id="rId3" imgW="330120" imgH="203040" progId="Equation.DSMT4">
              <p:embed/>
            </p:oleObj>
          </a:graphicData>
        </a:graphic>
      </p:graphicFrame>
      <p:graphicFrame>
        <p:nvGraphicFramePr>
          <p:cNvPr id="11267" name="Object 1025"/>
          <p:cNvGraphicFramePr>
            <a:graphicFrameLocks noChangeAspect="1"/>
          </p:cNvGraphicFramePr>
          <p:nvPr/>
        </p:nvGraphicFramePr>
        <p:xfrm>
          <a:off x="2133600" y="3941763"/>
          <a:ext cx="1676400" cy="965200"/>
        </p:xfrm>
        <a:graphic>
          <a:graphicData uri="http://schemas.openxmlformats.org/presentationml/2006/ole">
            <p:oleObj spid="_x0000_s68611" name="Equation" r:id="rId4" imgW="838080" imgH="482400" progId="Equation.DSMT4">
              <p:embed/>
            </p:oleObj>
          </a:graphicData>
        </a:graphic>
      </p:graphicFrame>
      <p:sp>
        <p:nvSpPr>
          <p:cNvPr id="11272" name="Text Box 1044"/>
          <p:cNvSpPr txBox="1">
            <a:spLocks noChangeArrowheads="1"/>
          </p:cNvSpPr>
          <p:nvPr/>
        </p:nvSpPr>
        <p:spPr bwMode="auto">
          <a:xfrm>
            <a:off x="974725" y="4953000"/>
            <a:ext cx="1851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なので、結局</a:t>
            </a:r>
          </a:p>
        </p:txBody>
      </p:sp>
      <p:graphicFrame>
        <p:nvGraphicFramePr>
          <p:cNvPr id="11268" name="Object 1026"/>
          <p:cNvGraphicFramePr>
            <a:graphicFrameLocks noChangeAspect="1"/>
          </p:cNvGraphicFramePr>
          <p:nvPr/>
        </p:nvGraphicFramePr>
        <p:xfrm>
          <a:off x="1828800" y="5389563"/>
          <a:ext cx="1570038" cy="569912"/>
        </p:xfrm>
        <a:graphic>
          <a:graphicData uri="http://schemas.openxmlformats.org/presentationml/2006/ole">
            <p:oleObj spid="_x0000_s68612" name="Equation" r:id="rId5" imgW="558720" imgH="203040" progId="Equation.DSMT4">
              <p:embed/>
            </p:oleObj>
          </a:graphicData>
        </a:graphic>
      </p:graphicFrame>
      <p:sp>
        <p:nvSpPr>
          <p:cNvPr id="11273" name="Text Box 1046"/>
          <p:cNvSpPr txBox="1">
            <a:spLocks noChangeArrowheads="1"/>
          </p:cNvSpPr>
          <p:nvPr/>
        </p:nvSpPr>
        <p:spPr bwMode="auto">
          <a:xfrm>
            <a:off x="990600" y="5922963"/>
            <a:ext cx="3041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の時間計算量である。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2A8153-01DF-4AA5-894B-9C0430BEBE4B}" type="slidenum">
              <a:rPr lang="en-US" altLang="ja-JP" smtClean="0"/>
              <a:pPr/>
              <a:t>58</a:t>
            </a:fld>
            <a:endParaRPr lang="en-US" altLang="ja-JP" smtClean="0"/>
          </a:p>
        </p:txBody>
      </p:sp>
      <p:sp>
        <p:nvSpPr>
          <p:cNvPr id="12294" name="Text Box 7"/>
          <p:cNvSpPr txBox="1">
            <a:spLocks noChangeArrowheads="1"/>
          </p:cNvSpPr>
          <p:nvPr/>
        </p:nvSpPr>
        <p:spPr bwMode="auto">
          <a:xfrm>
            <a:off x="365125" y="-360363"/>
            <a:ext cx="184150" cy="457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ja-JP" altLang="ja-JP" b="0"/>
          </a:p>
        </p:txBody>
      </p:sp>
      <p:sp>
        <p:nvSpPr>
          <p:cNvPr id="12295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一般の自然数に対する高速なべき乗アルゴリズム</a:t>
            </a:r>
          </a:p>
        </p:txBody>
      </p:sp>
      <p:graphicFrame>
        <p:nvGraphicFramePr>
          <p:cNvPr id="12290" name="Object 1024"/>
          <p:cNvGraphicFramePr>
            <a:graphicFrameLocks noChangeAspect="1"/>
          </p:cNvGraphicFramePr>
          <p:nvPr/>
        </p:nvGraphicFramePr>
        <p:xfrm>
          <a:off x="857224" y="1857364"/>
          <a:ext cx="576262" cy="523875"/>
        </p:xfrm>
        <a:graphic>
          <a:graphicData uri="http://schemas.openxmlformats.org/presentationml/2006/ole">
            <p:oleObj spid="_x0000_s69634" name="Equation" r:id="rId3" imgW="139680" imgH="126720" progId="Equation.DSMT4">
              <p:embed/>
            </p:oleObj>
          </a:graphicData>
        </a:graphic>
      </p:graphicFrame>
      <p:sp>
        <p:nvSpPr>
          <p:cNvPr id="12296" name="Text Box 30"/>
          <p:cNvSpPr txBox="1">
            <a:spLocks noChangeArrowheads="1"/>
          </p:cNvSpPr>
          <p:nvPr/>
        </p:nvSpPr>
        <p:spPr bwMode="auto">
          <a:xfrm>
            <a:off x="1357290" y="1928802"/>
            <a:ext cx="4525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dirty="0"/>
              <a:t>が２のべき乗でないときを考える。</a:t>
            </a:r>
          </a:p>
        </p:txBody>
      </p:sp>
      <p:sp>
        <p:nvSpPr>
          <p:cNvPr id="12297" name="Text Box 31"/>
          <p:cNvSpPr txBox="1">
            <a:spLocks noChangeArrowheads="1"/>
          </p:cNvSpPr>
          <p:nvPr/>
        </p:nvSpPr>
        <p:spPr bwMode="auto">
          <a:xfrm>
            <a:off x="860405" y="2782878"/>
            <a:ext cx="57435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このとき、前の高速なべき乗アルゴリズムを</a:t>
            </a:r>
          </a:p>
          <a:p>
            <a:pPr algn="l"/>
            <a:r>
              <a:rPr lang="ja-JP" altLang="en-US"/>
              <a:t>サブルーチンとして用いることができる。</a:t>
            </a:r>
          </a:p>
          <a:p>
            <a:pPr algn="l"/>
            <a:r>
              <a:rPr lang="ja-JP" altLang="en-US"/>
              <a:t>       の</a:t>
            </a:r>
            <a:r>
              <a:rPr lang="en-US" altLang="ja-JP"/>
              <a:t>2</a:t>
            </a:r>
            <a:r>
              <a:rPr lang="ja-JP" altLang="en-US"/>
              <a:t>進数表現を次のように表す。</a:t>
            </a:r>
          </a:p>
        </p:txBody>
      </p:sp>
      <p:graphicFrame>
        <p:nvGraphicFramePr>
          <p:cNvPr id="12291" name="Object 1025"/>
          <p:cNvGraphicFramePr>
            <a:graphicFrameLocks noChangeAspect="1"/>
          </p:cNvGraphicFramePr>
          <p:nvPr/>
        </p:nvGraphicFramePr>
        <p:xfrm>
          <a:off x="642910" y="4143380"/>
          <a:ext cx="7932738" cy="1670050"/>
        </p:xfrm>
        <a:graphic>
          <a:graphicData uri="http://schemas.openxmlformats.org/presentationml/2006/ole">
            <p:oleObj spid="_x0000_s69635" name="Equation" r:id="rId4" imgW="2412720" imgH="507960" progId="Equation.DSMT4">
              <p:embed/>
            </p:oleObj>
          </a:graphicData>
        </a:graphic>
      </p:graphicFrame>
      <p:graphicFrame>
        <p:nvGraphicFramePr>
          <p:cNvPr id="12292" name="Object 1026"/>
          <p:cNvGraphicFramePr>
            <a:graphicFrameLocks noChangeAspect="1"/>
          </p:cNvGraphicFramePr>
          <p:nvPr/>
        </p:nvGraphicFramePr>
        <p:xfrm>
          <a:off x="952480" y="3600440"/>
          <a:ext cx="457200" cy="415925"/>
        </p:xfrm>
        <a:graphic>
          <a:graphicData uri="http://schemas.openxmlformats.org/presentationml/2006/ole">
            <p:oleObj spid="_x0000_s69636" name="Equation" r:id="rId5" imgW="139680" imgH="1267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EEA829-B666-4A6C-8FF3-1E5B74672E06}" type="slidenum">
              <a:rPr lang="en-US" altLang="ja-JP" smtClean="0"/>
              <a:pPr/>
              <a:t>59</a:t>
            </a:fld>
            <a:endParaRPr lang="en-US" altLang="ja-JP" smtClean="0"/>
          </a:p>
        </p:txBody>
      </p:sp>
      <p:sp>
        <p:nvSpPr>
          <p:cNvPr id="13317" name="Text Box 15"/>
          <p:cNvSpPr txBox="1">
            <a:spLocks noChangeArrowheads="1"/>
          </p:cNvSpPr>
          <p:nvPr/>
        </p:nvSpPr>
        <p:spPr bwMode="auto">
          <a:xfrm>
            <a:off x="441325" y="249238"/>
            <a:ext cx="5219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このとき、　　　　　は次のように表せる。</a:t>
            </a:r>
          </a:p>
        </p:txBody>
      </p:sp>
      <p:graphicFrame>
        <p:nvGraphicFramePr>
          <p:cNvPr id="13314" name="Object 1024"/>
          <p:cNvGraphicFramePr>
            <a:graphicFrameLocks noChangeAspect="1"/>
          </p:cNvGraphicFramePr>
          <p:nvPr/>
        </p:nvGraphicFramePr>
        <p:xfrm>
          <a:off x="990600" y="1219200"/>
          <a:ext cx="5029200" cy="2878138"/>
        </p:xfrm>
        <a:graphic>
          <a:graphicData uri="http://schemas.openxmlformats.org/presentationml/2006/ole">
            <p:oleObj spid="_x0000_s70658" name="Equation" r:id="rId3" imgW="1841400" imgH="1054080" progId="Equation.DSMT4">
              <p:embed/>
            </p:oleObj>
          </a:graphicData>
        </a:graphic>
      </p:graphicFrame>
      <p:graphicFrame>
        <p:nvGraphicFramePr>
          <p:cNvPr id="13315" name="Object 1025"/>
          <p:cNvGraphicFramePr>
            <a:graphicFrameLocks noChangeAspect="1"/>
          </p:cNvGraphicFramePr>
          <p:nvPr/>
        </p:nvGraphicFramePr>
        <p:xfrm>
          <a:off x="1981200" y="228600"/>
          <a:ext cx="609600" cy="527050"/>
        </p:xfrm>
        <a:graphic>
          <a:graphicData uri="http://schemas.openxmlformats.org/presentationml/2006/ole">
            <p:oleObj spid="_x0000_s70659" name="Equation" r:id="rId4" imgW="190440" imgH="164880" progId="Equation.DSMT4">
              <p:embed/>
            </p:oleObj>
          </a:graphicData>
        </a:graphic>
      </p:graphicFrame>
      <p:sp>
        <p:nvSpPr>
          <p:cNvPr id="13318" name="Text Box 20"/>
          <p:cNvSpPr txBox="1">
            <a:spLocks noChangeArrowheads="1"/>
          </p:cNvSpPr>
          <p:nvPr/>
        </p:nvSpPr>
        <p:spPr bwMode="auto">
          <a:xfrm>
            <a:off x="1066800" y="4953000"/>
            <a:ext cx="65373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これより、一般のｎに対する高速なアルゴリズムが</a:t>
            </a:r>
          </a:p>
          <a:p>
            <a:pPr algn="l"/>
            <a:r>
              <a:rPr lang="ja-JP" altLang="en-US" b="0"/>
              <a:t>得られる。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876320-0E69-43AC-A5DF-FE89BFE138CF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3085" name="Text Box 1026"/>
          <p:cNvSpPr txBox="1">
            <a:spLocks noChangeArrowheads="1"/>
          </p:cNvSpPr>
          <p:nvPr/>
        </p:nvSpPr>
        <p:spPr bwMode="auto">
          <a:xfrm>
            <a:off x="990600" y="2743200"/>
            <a:ext cx="54927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en-US" altLang="ja-JP" b="0"/>
              <a:t>12 </a:t>
            </a:r>
          </a:p>
        </p:txBody>
      </p:sp>
      <p:sp>
        <p:nvSpPr>
          <p:cNvPr id="3086" name="Text Box 1027"/>
          <p:cNvSpPr txBox="1">
            <a:spLocks noChangeArrowheads="1"/>
          </p:cNvSpPr>
          <p:nvPr/>
        </p:nvSpPr>
        <p:spPr bwMode="auto">
          <a:xfrm>
            <a:off x="7772400" y="2590800"/>
            <a:ext cx="54927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en-US" altLang="ja-JP" b="0"/>
              <a:t>8 </a:t>
            </a:r>
          </a:p>
        </p:txBody>
      </p:sp>
      <p:sp>
        <p:nvSpPr>
          <p:cNvPr id="3087" name="Line 1028"/>
          <p:cNvSpPr>
            <a:spLocks noChangeShapeType="1"/>
          </p:cNvSpPr>
          <p:nvPr/>
        </p:nvSpPr>
        <p:spPr bwMode="auto">
          <a:xfrm>
            <a:off x="5105400" y="2514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88" name="Text Box 1029"/>
          <p:cNvSpPr txBox="1">
            <a:spLocks noChangeArrowheads="1"/>
          </p:cNvSpPr>
          <p:nvPr/>
        </p:nvSpPr>
        <p:spPr bwMode="auto">
          <a:xfrm>
            <a:off x="1143000" y="2133600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/>
              <a:t>a</a:t>
            </a:r>
          </a:p>
        </p:txBody>
      </p:sp>
      <p:sp>
        <p:nvSpPr>
          <p:cNvPr id="3089" name="Text Box 1030"/>
          <p:cNvSpPr txBox="1">
            <a:spLocks noChangeArrowheads="1"/>
          </p:cNvSpPr>
          <p:nvPr/>
        </p:nvSpPr>
        <p:spPr bwMode="auto">
          <a:xfrm>
            <a:off x="7848600" y="1981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/>
              <a:t>b</a:t>
            </a:r>
          </a:p>
        </p:txBody>
      </p:sp>
      <p:sp>
        <p:nvSpPr>
          <p:cNvPr id="3090" name="Text Box 1031"/>
          <p:cNvSpPr txBox="1">
            <a:spLocks noChangeArrowheads="1"/>
          </p:cNvSpPr>
          <p:nvPr/>
        </p:nvSpPr>
        <p:spPr bwMode="auto">
          <a:xfrm>
            <a:off x="4495800" y="990600"/>
            <a:ext cx="268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/>
              <a:t>i</a:t>
            </a:r>
          </a:p>
        </p:txBody>
      </p:sp>
      <p:sp>
        <p:nvSpPr>
          <p:cNvPr id="3091" name="Text Box 1034"/>
          <p:cNvSpPr txBox="1">
            <a:spLocks noChangeArrowheads="1"/>
          </p:cNvSpPr>
          <p:nvPr/>
        </p:nvSpPr>
        <p:spPr bwMode="auto">
          <a:xfrm>
            <a:off x="4419600" y="1676400"/>
            <a:ext cx="549275" cy="409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none">
            <a:spAutoFit/>
          </a:bodyPr>
          <a:lstStyle/>
          <a:p>
            <a:r>
              <a:rPr lang="en-US" altLang="ja-JP" b="0"/>
              <a:t>8   7   6  5  4  3  2   1</a:t>
            </a:r>
          </a:p>
        </p:txBody>
      </p:sp>
      <p:graphicFrame>
        <p:nvGraphicFramePr>
          <p:cNvPr id="3074" name="Object 1037"/>
          <p:cNvGraphicFramePr>
            <a:graphicFrameLocks noChangeAspect="1"/>
          </p:cNvGraphicFramePr>
          <p:nvPr/>
        </p:nvGraphicFramePr>
        <p:xfrm>
          <a:off x="2438400" y="1828800"/>
          <a:ext cx="1295400" cy="292100"/>
        </p:xfrm>
        <a:graphic>
          <a:graphicData uri="http://schemas.openxmlformats.org/presentationml/2006/ole">
            <p:oleObj spid="_x0000_s3074" name="Equation" r:id="rId3" imgW="787320" imgH="177480" progId="Equation.DSMT4">
              <p:embed/>
            </p:oleObj>
          </a:graphicData>
        </a:graphic>
      </p:graphicFrame>
      <p:sp>
        <p:nvSpPr>
          <p:cNvPr id="3092" name="Line 1038"/>
          <p:cNvSpPr>
            <a:spLocks noChangeShapeType="1"/>
          </p:cNvSpPr>
          <p:nvPr/>
        </p:nvSpPr>
        <p:spPr bwMode="auto">
          <a:xfrm flipV="1">
            <a:off x="1524000" y="1905000"/>
            <a:ext cx="31242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075" name="Object 1039"/>
          <p:cNvGraphicFramePr>
            <a:graphicFrameLocks noChangeAspect="1"/>
          </p:cNvGraphicFramePr>
          <p:nvPr/>
        </p:nvGraphicFramePr>
        <p:xfrm>
          <a:off x="6019800" y="1828800"/>
          <a:ext cx="1190625" cy="292100"/>
        </p:xfrm>
        <a:graphic>
          <a:graphicData uri="http://schemas.openxmlformats.org/presentationml/2006/ole">
            <p:oleObj spid="_x0000_s3075" name="Equation" r:id="rId4" imgW="723600" imgH="177480" progId="Equation.DSMT4">
              <p:embed/>
            </p:oleObj>
          </a:graphicData>
        </a:graphic>
      </p:graphicFrame>
      <p:sp>
        <p:nvSpPr>
          <p:cNvPr id="3093" name="Line 1040"/>
          <p:cNvSpPr>
            <a:spLocks noChangeShapeType="1"/>
          </p:cNvSpPr>
          <p:nvPr/>
        </p:nvSpPr>
        <p:spPr bwMode="auto">
          <a:xfrm>
            <a:off x="4876800" y="1905000"/>
            <a:ext cx="2971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94" name="Line 1041"/>
          <p:cNvSpPr>
            <a:spLocks noChangeShapeType="1"/>
          </p:cNvSpPr>
          <p:nvPr/>
        </p:nvSpPr>
        <p:spPr bwMode="auto">
          <a:xfrm flipV="1">
            <a:off x="1600200" y="2438400"/>
            <a:ext cx="2895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95" name="Line 1042"/>
          <p:cNvSpPr>
            <a:spLocks noChangeShapeType="1"/>
          </p:cNvSpPr>
          <p:nvPr/>
        </p:nvSpPr>
        <p:spPr bwMode="auto">
          <a:xfrm flipV="1">
            <a:off x="1524000" y="3048000"/>
            <a:ext cx="3124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96" name="Line 1043"/>
          <p:cNvSpPr>
            <a:spLocks noChangeShapeType="1"/>
          </p:cNvSpPr>
          <p:nvPr/>
        </p:nvSpPr>
        <p:spPr bwMode="auto">
          <a:xfrm>
            <a:off x="1524000" y="3048000"/>
            <a:ext cx="2971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97" name="Line 1044"/>
          <p:cNvSpPr>
            <a:spLocks noChangeShapeType="1"/>
          </p:cNvSpPr>
          <p:nvPr/>
        </p:nvSpPr>
        <p:spPr bwMode="auto">
          <a:xfrm>
            <a:off x="1447800" y="3048000"/>
            <a:ext cx="32004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98" name="Line 1045"/>
          <p:cNvSpPr>
            <a:spLocks noChangeShapeType="1"/>
          </p:cNvSpPr>
          <p:nvPr/>
        </p:nvSpPr>
        <p:spPr bwMode="auto">
          <a:xfrm>
            <a:off x="4876800" y="2362200"/>
            <a:ext cx="2971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099" name="Line 1046"/>
          <p:cNvSpPr>
            <a:spLocks noChangeShapeType="1"/>
          </p:cNvSpPr>
          <p:nvPr/>
        </p:nvSpPr>
        <p:spPr bwMode="auto">
          <a:xfrm>
            <a:off x="4953000" y="29718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00" name="Line 1047"/>
          <p:cNvSpPr>
            <a:spLocks noChangeShapeType="1"/>
          </p:cNvSpPr>
          <p:nvPr/>
        </p:nvSpPr>
        <p:spPr bwMode="auto">
          <a:xfrm flipV="1">
            <a:off x="4876800" y="3048000"/>
            <a:ext cx="2895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3101" name="Line 1048"/>
          <p:cNvSpPr>
            <a:spLocks noChangeShapeType="1"/>
          </p:cNvSpPr>
          <p:nvPr/>
        </p:nvSpPr>
        <p:spPr bwMode="auto">
          <a:xfrm flipV="1">
            <a:off x="5105400" y="3124200"/>
            <a:ext cx="2743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3076" name="Object 1049"/>
          <p:cNvGraphicFramePr>
            <a:graphicFrameLocks noChangeAspect="1"/>
          </p:cNvGraphicFramePr>
          <p:nvPr/>
        </p:nvGraphicFramePr>
        <p:xfrm>
          <a:off x="3276600" y="2590800"/>
          <a:ext cx="1316038" cy="292100"/>
        </p:xfrm>
        <a:graphic>
          <a:graphicData uri="http://schemas.openxmlformats.org/presentationml/2006/ole">
            <p:oleObj spid="_x0000_s3076" name="Equation" r:id="rId5" imgW="799920" imgH="177480" progId="Equation.DSMT4">
              <p:embed/>
            </p:oleObj>
          </a:graphicData>
        </a:graphic>
      </p:graphicFrame>
      <p:graphicFrame>
        <p:nvGraphicFramePr>
          <p:cNvPr id="3077" name="Object 1050"/>
          <p:cNvGraphicFramePr>
            <a:graphicFrameLocks noChangeAspect="1"/>
          </p:cNvGraphicFramePr>
          <p:nvPr/>
        </p:nvGraphicFramePr>
        <p:xfrm>
          <a:off x="3276600" y="3048000"/>
          <a:ext cx="1316038" cy="292100"/>
        </p:xfrm>
        <a:graphic>
          <a:graphicData uri="http://schemas.openxmlformats.org/presentationml/2006/ole">
            <p:oleObj spid="_x0000_s3077" name="Equation" r:id="rId6" imgW="799920" imgH="177480" progId="Equation.DSMT4">
              <p:embed/>
            </p:oleObj>
          </a:graphicData>
        </a:graphic>
      </p:graphicFrame>
      <p:graphicFrame>
        <p:nvGraphicFramePr>
          <p:cNvPr id="3078" name="Object 1051"/>
          <p:cNvGraphicFramePr>
            <a:graphicFrameLocks noChangeAspect="1"/>
          </p:cNvGraphicFramePr>
          <p:nvPr/>
        </p:nvGraphicFramePr>
        <p:xfrm>
          <a:off x="3200400" y="3352800"/>
          <a:ext cx="1295400" cy="292100"/>
        </p:xfrm>
        <a:graphic>
          <a:graphicData uri="http://schemas.openxmlformats.org/presentationml/2006/ole">
            <p:oleObj spid="_x0000_s3078" name="Equation" r:id="rId7" imgW="787320" imgH="177480" progId="Equation.DSMT4">
              <p:embed/>
            </p:oleObj>
          </a:graphicData>
        </a:graphic>
      </p:graphicFrame>
      <p:graphicFrame>
        <p:nvGraphicFramePr>
          <p:cNvPr id="3079" name="Object 1052"/>
          <p:cNvGraphicFramePr>
            <a:graphicFrameLocks noChangeAspect="1"/>
          </p:cNvGraphicFramePr>
          <p:nvPr/>
        </p:nvGraphicFramePr>
        <p:xfrm>
          <a:off x="6096000" y="3733800"/>
          <a:ext cx="1190625" cy="292100"/>
        </p:xfrm>
        <a:graphic>
          <a:graphicData uri="http://schemas.openxmlformats.org/presentationml/2006/ole">
            <p:oleObj spid="_x0000_s3079" name="Equation" r:id="rId8" imgW="723600" imgH="177480" progId="Equation.DSMT4">
              <p:embed/>
            </p:oleObj>
          </a:graphicData>
        </a:graphic>
      </p:graphicFrame>
      <p:graphicFrame>
        <p:nvGraphicFramePr>
          <p:cNvPr id="3080" name="Object 1053"/>
          <p:cNvGraphicFramePr>
            <a:graphicFrameLocks noChangeAspect="1"/>
          </p:cNvGraphicFramePr>
          <p:nvPr/>
        </p:nvGraphicFramePr>
        <p:xfrm>
          <a:off x="5105400" y="2590800"/>
          <a:ext cx="1211263" cy="292100"/>
        </p:xfrm>
        <a:graphic>
          <a:graphicData uri="http://schemas.openxmlformats.org/presentationml/2006/ole">
            <p:oleObj spid="_x0000_s3080" name="Equation" r:id="rId9" imgW="736560" imgH="177480" progId="Equation.DSMT4">
              <p:embed/>
            </p:oleObj>
          </a:graphicData>
        </a:graphic>
      </p:graphicFrame>
      <p:graphicFrame>
        <p:nvGraphicFramePr>
          <p:cNvPr id="3081" name="Object 1054"/>
          <p:cNvGraphicFramePr>
            <a:graphicFrameLocks noChangeAspect="1"/>
          </p:cNvGraphicFramePr>
          <p:nvPr/>
        </p:nvGraphicFramePr>
        <p:xfrm>
          <a:off x="5105400" y="3048000"/>
          <a:ext cx="1190625" cy="292100"/>
        </p:xfrm>
        <a:graphic>
          <a:graphicData uri="http://schemas.openxmlformats.org/presentationml/2006/ole">
            <p:oleObj spid="_x0000_s3081" name="Equation" r:id="rId10" imgW="723600" imgH="177480" progId="Equation.DSMT4">
              <p:embed/>
            </p:oleObj>
          </a:graphicData>
        </a:graphic>
      </p:graphicFrame>
      <p:graphicFrame>
        <p:nvGraphicFramePr>
          <p:cNvPr id="3082" name="Object 1055"/>
          <p:cNvGraphicFramePr>
            <a:graphicFrameLocks noChangeAspect="1"/>
          </p:cNvGraphicFramePr>
          <p:nvPr/>
        </p:nvGraphicFramePr>
        <p:xfrm>
          <a:off x="2590800" y="3810000"/>
          <a:ext cx="1316038" cy="292100"/>
        </p:xfrm>
        <a:graphic>
          <a:graphicData uri="http://schemas.openxmlformats.org/presentationml/2006/ole">
            <p:oleObj spid="_x0000_s3082" name="Equation" r:id="rId11" imgW="799920" imgH="177480" progId="Equation.DSMT4">
              <p:embed/>
            </p:oleObj>
          </a:graphicData>
        </a:graphic>
      </p:graphicFrame>
      <p:graphicFrame>
        <p:nvGraphicFramePr>
          <p:cNvPr id="3083" name="Object 1056"/>
          <p:cNvGraphicFramePr>
            <a:graphicFrameLocks noChangeAspect="1"/>
          </p:cNvGraphicFramePr>
          <p:nvPr/>
        </p:nvGraphicFramePr>
        <p:xfrm>
          <a:off x="5257800" y="3352800"/>
          <a:ext cx="1190625" cy="292100"/>
        </p:xfrm>
        <a:graphic>
          <a:graphicData uri="http://schemas.openxmlformats.org/presentationml/2006/ole">
            <p:oleObj spid="_x0000_s3083" name="Equation" r:id="rId12" imgW="723600" imgH="177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9DBE7EB-221D-4401-B213-4566C5D33668}" type="slidenum">
              <a:rPr lang="en-US" altLang="ja-JP" smtClean="0"/>
              <a:pPr/>
              <a:t>60</a:t>
            </a:fld>
            <a:endParaRPr lang="en-US" altLang="ja-JP" smtClean="0"/>
          </a:p>
        </p:txBody>
      </p:sp>
      <p:sp>
        <p:nvSpPr>
          <p:cNvPr id="14343" name="Text Box 2"/>
          <p:cNvSpPr txBox="1">
            <a:spLocks noChangeArrowheads="1"/>
          </p:cNvSpPr>
          <p:nvPr/>
        </p:nvSpPr>
        <p:spPr bwMode="auto">
          <a:xfrm>
            <a:off x="304800" y="0"/>
            <a:ext cx="46037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アルゴリズム</a:t>
            </a:r>
            <a:r>
              <a:rPr lang="en-US" altLang="ja-JP" b="0"/>
              <a:t>general_fast_pow(x,n)</a:t>
            </a:r>
          </a:p>
          <a:p>
            <a:pPr algn="l"/>
            <a:r>
              <a:rPr lang="ja-JP" altLang="en-US" b="0"/>
              <a:t>入力：</a:t>
            </a:r>
            <a:r>
              <a:rPr lang="en-US" altLang="ja-JP" b="0"/>
              <a:t>x,n(</a:t>
            </a:r>
            <a:r>
              <a:rPr lang="ja-JP" altLang="en-US" b="0"/>
              <a:t>ｎは一般の数）</a:t>
            </a:r>
          </a:p>
          <a:p>
            <a:pPr algn="l"/>
            <a:r>
              <a:rPr lang="ja-JP" altLang="en-US" b="0"/>
              <a:t>出力：</a:t>
            </a:r>
            <a:r>
              <a:rPr lang="en-US" altLang="ja-JP" b="0"/>
              <a:t>x</a:t>
            </a:r>
            <a:r>
              <a:rPr lang="ja-JP" altLang="en-US" b="0"/>
              <a:t>のｎ乗</a:t>
            </a:r>
          </a:p>
        </p:txBody>
      </p:sp>
      <p:graphicFrame>
        <p:nvGraphicFramePr>
          <p:cNvPr id="14338" name="Object 1024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71682" name="Equation" r:id="rId3" imgW="914400" imgH="198720" progId="Equation.DSMT4">
              <p:embed/>
            </p:oleObj>
          </a:graphicData>
        </a:graphic>
      </p:graphicFrame>
      <p:sp>
        <p:nvSpPr>
          <p:cNvPr id="143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7772400" cy="3048000"/>
          </a:xfrm>
          <a:noFill/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f=1.0;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n</a:t>
            </a:r>
            <a:r>
              <a:rPr lang="ja-JP" altLang="en-US" sz="2800" smtClean="0">
                <a:latin typeface="Lucida Console" pitchFamily="49" charset="0"/>
              </a:rPr>
              <a:t>を２進数　　　　　　　　　　　に変換する。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for(i=0;i</a:t>
            </a:r>
            <a:r>
              <a:rPr lang="ja-JP" altLang="en-US" sz="2800" smtClean="0">
                <a:latin typeface="Lucida Console" pitchFamily="49" charset="0"/>
              </a:rPr>
              <a:t>＜</a:t>
            </a:r>
            <a:r>
              <a:rPr lang="en-US" altLang="ja-JP" sz="2800" smtClean="0">
                <a:latin typeface="Lucida Console" pitchFamily="49" charset="0"/>
              </a:rPr>
              <a:t>m;i++){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 if(       ){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    f=f*fast_pow(x,   );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 }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}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return f;</a:t>
            </a:r>
          </a:p>
        </p:txBody>
      </p:sp>
      <p:graphicFrame>
        <p:nvGraphicFramePr>
          <p:cNvPr id="14339" name="Object 1025"/>
          <p:cNvGraphicFramePr>
            <a:graphicFrameLocks noChangeAspect="1"/>
          </p:cNvGraphicFramePr>
          <p:nvPr/>
        </p:nvGraphicFramePr>
        <p:xfrm>
          <a:off x="2819400" y="2286000"/>
          <a:ext cx="2362200" cy="630238"/>
        </p:xfrm>
        <a:graphic>
          <a:graphicData uri="http://schemas.openxmlformats.org/presentationml/2006/ole">
            <p:oleObj spid="_x0000_s71683" name="Equation" r:id="rId4" imgW="952200" imgH="253800" progId="Equation.DSMT4">
              <p:embed/>
            </p:oleObj>
          </a:graphicData>
        </a:graphic>
      </p:graphicFrame>
      <p:graphicFrame>
        <p:nvGraphicFramePr>
          <p:cNvPr id="14340" name="Object 1026"/>
          <p:cNvGraphicFramePr>
            <a:graphicFrameLocks noChangeAspect="1"/>
          </p:cNvGraphicFramePr>
          <p:nvPr/>
        </p:nvGraphicFramePr>
        <p:xfrm>
          <a:off x="2286000" y="3429000"/>
          <a:ext cx="1290638" cy="503238"/>
        </p:xfrm>
        <a:graphic>
          <a:graphicData uri="http://schemas.openxmlformats.org/presentationml/2006/ole">
            <p:oleObj spid="_x0000_s71684" name="Equation" r:id="rId5" imgW="520560" imgH="203040" progId="Equation.DSMT4">
              <p:embed/>
            </p:oleObj>
          </a:graphicData>
        </a:graphic>
      </p:graphicFrame>
      <p:graphicFrame>
        <p:nvGraphicFramePr>
          <p:cNvPr id="14341" name="Object 1027"/>
          <p:cNvGraphicFramePr>
            <a:graphicFrameLocks noChangeAspect="1"/>
          </p:cNvGraphicFramePr>
          <p:nvPr/>
        </p:nvGraphicFramePr>
        <p:xfrm>
          <a:off x="5638800" y="3810000"/>
          <a:ext cx="458788" cy="533400"/>
        </p:xfrm>
        <a:graphic>
          <a:graphicData uri="http://schemas.openxmlformats.org/presentationml/2006/ole">
            <p:oleObj spid="_x0000_s71685" name="Equation" r:id="rId6" imgW="152280" imgH="177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799D60-7ACF-46CC-93C9-CEC228150750}" type="slidenum">
              <a:rPr lang="en-US" altLang="ja-JP" smtClean="0"/>
              <a:pPr/>
              <a:t>61</a:t>
            </a:fld>
            <a:endParaRPr lang="en-US" altLang="ja-JP" smtClean="0"/>
          </a:p>
        </p:txBody>
      </p:sp>
      <p:sp>
        <p:nvSpPr>
          <p:cNvPr id="15368" name="Text Box 7"/>
          <p:cNvSpPr txBox="1">
            <a:spLocks noChangeArrowheads="1"/>
          </p:cNvSpPr>
          <p:nvPr/>
        </p:nvSpPr>
        <p:spPr bwMode="auto">
          <a:xfrm>
            <a:off x="304800" y="2598738"/>
            <a:ext cx="754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/>
              <a:t>　　　　　　　　　　　　　の時間計算量を　　　　　　　　と表す。</a:t>
            </a:r>
          </a:p>
        </p:txBody>
      </p:sp>
      <p:sp>
        <p:nvSpPr>
          <p:cNvPr id="15369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ja-JP" sz="3200" smtClean="0">
                <a:solidFill>
                  <a:schemeClr val="tx1"/>
                </a:solidFill>
                <a:latin typeface="Verdana" pitchFamily="34" charset="0"/>
              </a:rPr>
              <a:t>general_fast_pow(x,n)</a:t>
            </a:r>
            <a:r>
              <a:rPr lang="ja-JP" altLang="en-US" sz="3200" smtClean="0">
                <a:solidFill>
                  <a:schemeClr val="tx1"/>
                </a:solidFill>
              </a:rPr>
              <a:t>の時間計算量</a:t>
            </a:r>
          </a:p>
        </p:txBody>
      </p:sp>
      <p:graphicFrame>
        <p:nvGraphicFramePr>
          <p:cNvPr id="15362" name="Object 1024"/>
          <p:cNvGraphicFramePr>
            <a:graphicFrameLocks noChangeAspect="1"/>
          </p:cNvGraphicFramePr>
          <p:nvPr/>
        </p:nvGraphicFramePr>
        <p:xfrm>
          <a:off x="2133600" y="2522538"/>
          <a:ext cx="528638" cy="615950"/>
        </p:xfrm>
        <a:graphic>
          <a:graphicData uri="http://schemas.openxmlformats.org/presentationml/2006/ole">
            <p:oleObj spid="_x0000_s72706" name="Equation" r:id="rId3" imgW="152280" imgH="177480" progId="Equation.DSMT4">
              <p:embed/>
            </p:oleObj>
          </a:graphicData>
        </a:graphic>
      </p:graphicFrame>
      <p:sp>
        <p:nvSpPr>
          <p:cNvPr id="15370" name="Text Box 6"/>
          <p:cNvSpPr txBox="1">
            <a:spLocks noChangeArrowheads="1"/>
          </p:cNvSpPr>
          <p:nvPr/>
        </p:nvSpPr>
        <p:spPr bwMode="auto">
          <a:xfrm>
            <a:off x="228600" y="2598738"/>
            <a:ext cx="2789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>
                <a:latin typeface="Verdana" pitchFamily="34" charset="0"/>
              </a:rPr>
              <a:t>fast_pow(x,      )</a:t>
            </a:r>
          </a:p>
        </p:txBody>
      </p:sp>
      <p:graphicFrame>
        <p:nvGraphicFramePr>
          <p:cNvPr id="15363" name="Object 1025"/>
          <p:cNvGraphicFramePr>
            <a:graphicFrameLocks noChangeAspect="1"/>
          </p:cNvGraphicFramePr>
          <p:nvPr/>
        </p:nvGraphicFramePr>
        <p:xfrm>
          <a:off x="5334000" y="2598738"/>
          <a:ext cx="1092200" cy="623887"/>
        </p:xfrm>
        <a:graphic>
          <a:graphicData uri="http://schemas.openxmlformats.org/presentationml/2006/ole">
            <p:oleObj spid="_x0000_s72707" name="Equation" r:id="rId4" imgW="355320" imgH="203040" progId="Equation.DSMT4">
              <p:embed/>
            </p:oleObj>
          </a:graphicData>
        </a:graphic>
      </p:graphicFrame>
      <p:sp>
        <p:nvSpPr>
          <p:cNvPr id="15371" name="Text Box 10"/>
          <p:cNvSpPr txBox="1">
            <a:spLocks noChangeArrowheads="1"/>
          </p:cNvSpPr>
          <p:nvPr/>
        </p:nvSpPr>
        <p:spPr bwMode="auto">
          <a:xfrm>
            <a:off x="268288" y="3298825"/>
            <a:ext cx="84185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３－７のループの繰り返しは、      　　　　　　　　   回繰り返される。</a:t>
            </a:r>
          </a:p>
        </p:txBody>
      </p:sp>
      <p:graphicFrame>
        <p:nvGraphicFramePr>
          <p:cNvPr id="15364" name="Object 1026"/>
          <p:cNvGraphicFramePr>
            <a:graphicFrameLocks noChangeAspect="1"/>
          </p:cNvGraphicFramePr>
          <p:nvPr/>
        </p:nvGraphicFramePr>
        <p:xfrm>
          <a:off x="4114800" y="3222625"/>
          <a:ext cx="2209800" cy="654050"/>
        </p:xfrm>
        <a:graphic>
          <a:graphicData uri="http://schemas.openxmlformats.org/presentationml/2006/ole">
            <p:oleObj spid="_x0000_s72708" name="Equation" r:id="rId5" imgW="685800" imgH="203040" progId="Equation.DSMT4">
              <p:embed/>
            </p:oleObj>
          </a:graphicData>
        </a:graphic>
      </p:graphicFrame>
      <p:sp>
        <p:nvSpPr>
          <p:cNvPr id="15372" name="Text Box 14"/>
          <p:cNvSpPr txBox="1">
            <a:spLocks noChangeArrowheads="1"/>
          </p:cNvSpPr>
          <p:nvPr/>
        </p:nvSpPr>
        <p:spPr bwMode="auto">
          <a:xfrm>
            <a:off x="217488" y="2079625"/>
            <a:ext cx="78597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>
                <a:latin typeface="Verdana" pitchFamily="34" charset="0"/>
              </a:rPr>
              <a:t>general_fast_pow(x, n)</a:t>
            </a:r>
            <a:r>
              <a:rPr lang="ja-JP" altLang="en-US" b="0">
                <a:latin typeface="Verdana" pitchFamily="34" charset="0"/>
              </a:rPr>
              <a:t>の時間計算量を　　　　　と表し、</a:t>
            </a:r>
          </a:p>
        </p:txBody>
      </p:sp>
      <p:graphicFrame>
        <p:nvGraphicFramePr>
          <p:cNvPr id="15365" name="Object 1027"/>
          <p:cNvGraphicFramePr>
            <a:graphicFrameLocks noChangeAspect="1"/>
          </p:cNvGraphicFramePr>
          <p:nvPr/>
        </p:nvGraphicFramePr>
        <p:xfrm>
          <a:off x="5943600" y="2003425"/>
          <a:ext cx="990600" cy="511175"/>
        </p:xfrm>
        <a:graphic>
          <a:graphicData uri="http://schemas.openxmlformats.org/presentationml/2006/ole">
            <p:oleObj spid="_x0000_s72709" name="Equation" r:id="rId6" imgW="393480" imgH="203040" progId="Equation.DSMT4">
              <p:embed/>
            </p:oleObj>
          </a:graphicData>
        </a:graphic>
      </p:graphicFrame>
      <p:sp>
        <p:nvSpPr>
          <p:cNvPr id="15373" name="Text Box 17"/>
          <p:cNvSpPr txBox="1">
            <a:spLocks noChangeArrowheads="1"/>
          </p:cNvSpPr>
          <p:nvPr/>
        </p:nvSpPr>
        <p:spPr bwMode="auto">
          <a:xfrm>
            <a:off x="-101600" y="3908425"/>
            <a:ext cx="911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ループの各繰り返しにおける実行時間の総和により　　　　　を求める。</a:t>
            </a:r>
          </a:p>
        </p:txBody>
      </p:sp>
      <p:graphicFrame>
        <p:nvGraphicFramePr>
          <p:cNvPr id="15366" name="Object 1028"/>
          <p:cNvGraphicFramePr>
            <a:graphicFrameLocks noChangeAspect="1"/>
          </p:cNvGraphicFramePr>
          <p:nvPr/>
        </p:nvGraphicFramePr>
        <p:xfrm>
          <a:off x="6629400" y="3908425"/>
          <a:ext cx="990600" cy="511175"/>
        </p:xfrm>
        <a:graphic>
          <a:graphicData uri="http://schemas.openxmlformats.org/presentationml/2006/ole">
            <p:oleObj spid="_x0000_s72710" name="Equation" r:id="rId7" imgW="39348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9DA0BD-CA76-4940-B953-7890706B7874}" type="slidenum">
              <a:rPr lang="en-US" altLang="ja-JP" smtClean="0"/>
              <a:pPr/>
              <a:t>62</a:t>
            </a:fld>
            <a:endParaRPr lang="en-US" altLang="ja-JP" smtClean="0"/>
          </a:p>
        </p:txBody>
      </p:sp>
      <p:graphicFrame>
        <p:nvGraphicFramePr>
          <p:cNvPr id="16386" name="Object 2048"/>
          <p:cNvGraphicFramePr>
            <a:graphicFrameLocks noChangeAspect="1"/>
          </p:cNvGraphicFramePr>
          <p:nvPr/>
        </p:nvGraphicFramePr>
        <p:xfrm>
          <a:off x="685800" y="762000"/>
          <a:ext cx="7543800" cy="4392613"/>
        </p:xfrm>
        <a:graphic>
          <a:graphicData uri="http://schemas.openxmlformats.org/presentationml/2006/ole">
            <p:oleObj spid="_x0000_s73730" name="Equation" r:id="rId3" imgW="2616120" imgH="15238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1516D4-B193-4779-BF7B-C6DDC1BD6386}" type="slidenum">
              <a:rPr lang="en-US" altLang="ja-JP" smtClean="0"/>
              <a:pPr/>
              <a:t>63</a:t>
            </a:fld>
            <a:endParaRPr lang="en-US" altLang="ja-JP" smtClean="0"/>
          </a:p>
        </p:txBody>
      </p:sp>
      <p:sp>
        <p:nvSpPr>
          <p:cNvPr id="17415" name="Text Box 2"/>
          <p:cNvSpPr txBox="1">
            <a:spLocks noChangeArrowheads="1"/>
          </p:cNvSpPr>
          <p:nvPr/>
        </p:nvSpPr>
        <p:spPr bwMode="auto">
          <a:xfrm>
            <a:off x="441325" y="249238"/>
            <a:ext cx="2125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さらなる高速化</a:t>
            </a:r>
          </a:p>
        </p:txBody>
      </p:sp>
      <p:graphicFrame>
        <p:nvGraphicFramePr>
          <p:cNvPr id="17410" name="Object 1024"/>
          <p:cNvGraphicFramePr>
            <a:graphicFrameLocks noChangeAspect="1"/>
          </p:cNvGraphicFramePr>
          <p:nvPr/>
        </p:nvGraphicFramePr>
        <p:xfrm>
          <a:off x="838200" y="914400"/>
          <a:ext cx="5064125" cy="1733550"/>
        </p:xfrm>
        <a:graphic>
          <a:graphicData uri="http://schemas.openxmlformats.org/presentationml/2006/ole">
            <p:oleObj spid="_x0000_s74754" name="Equation" r:id="rId3" imgW="1854000" imgH="634680" progId="Equation.DSMT4">
              <p:embed/>
            </p:oleObj>
          </a:graphicData>
        </a:graphic>
      </p:graphicFrame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685800" y="3124200"/>
            <a:ext cx="15176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であるが、</a:t>
            </a:r>
          </a:p>
        </p:txBody>
      </p:sp>
      <p:graphicFrame>
        <p:nvGraphicFramePr>
          <p:cNvPr id="17411" name="Object 1025"/>
          <p:cNvGraphicFramePr>
            <a:graphicFrameLocks noChangeAspect="1"/>
          </p:cNvGraphicFramePr>
          <p:nvPr/>
        </p:nvGraphicFramePr>
        <p:xfrm>
          <a:off x="2209800" y="3124200"/>
          <a:ext cx="658813" cy="520700"/>
        </p:xfrm>
        <a:graphic>
          <a:graphicData uri="http://schemas.openxmlformats.org/presentationml/2006/ole">
            <p:oleObj spid="_x0000_s74755" name="Equation" r:id="rId4" imgW="241200" imgH="190440" progId="Equation.DSMT4">
              <p:embed/>
            </p:oleObj>
          </a:graphicData>
        </a:graphic>
      </p:graphicFrame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838200" y="3200400"/>
            <a:ext cx="73231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ja-JP" b="0"/>
              <a:t>                          </a:t>
            </a:r>
            <a:r>
              <a:rPr lang="ja-JP" altLang="en-US" b="0"/>
              <a:t>を求めるための高速べき乗アルゴリズム</a:t>
            </a:r>
          </a:p>
          <a:p>
            <a:pPr algn="l"/>
            <a:r>
              <a:rPr lang="en-US" altLang="ja-JP" b="0">
                <a:latin typeface="Verdana" pitchFamily="34" charset="0"/>
              </a:rPr>
              <a:t>fast_pow(x,     )</a:t>
            </a:r>
            <a:r>
              <a:rPr lang="ja-JP" altLang="en-US" b="0">
                <a:latin typeface="Verdana" pitchFamily="34" charset="0"/>
              </a:rPr>
              <a:t>の途中段階で全てべき乗</a:t>
            </a:r>
          </a:p>
        </p:txBody>
      </p:sp>
      <p:graphicFrame>
        <p:nvGraphicFramePr>
          <p:cNvPr id="17412" name="Object 1026"/>
          <p:cNvGraphicFramePr>
            <a:graphicFrameLocks noChangeAspect="1"/>
          </p:cNvGraphicFramePr>
          <p:nvPr/>
        </p:nvGraphicFramePr>
        <p:xfrm>
          <a:off x="2819400" y="3581400"/>
          <a:ext cx="457200" cy="395288"/>
        </p:xfrm>
        <a:graphic>
          <a:graphicData uri="http://schemas.openxmlformats.org/presentationml/2006/ole">
            <p:oleObj spid="_x0000_s74756" name="Equation" r:id="rId5" imgW="190440" imgH="164880" progId="Equation.DSMT4">
              <p:embed/>
            </p:oleObj>
          </a:graphicData>
        </a:graphic>
      </p:graphicFrame>
      <p:graphicFrame>
        <p:nvGraphicFramePr>
          <p:cNvPr id="17413" name="Object 1027"/>
          <p:cNvGraphicFramePr>
            <a:graphicFrameLocks noChangeAspect="1"/>
          </p:cNvGraphicFramePr>
          <p:nvPr/>
        </p:nvGraphicFramePr>
        <p:xfrm>
          <a:off x="1143000" y="4114800"/>
          <a:ext cx="3051175" cy="658813"/>
        </p:xfrm>
        <a:graphic>
          <a:graphicData uri="http://schemas.openxmlformats.org/presentationml/2006/ole">
            <p:oleObj spid="_x0000_s74757" name="Equation" r:id="rId6" imgW="1117440" imgH="241200" progId="Equation.DSMT4">
              <p:embed/>
            </p:oleObj>
          </a:graphicData>
        </a:graphic>
      </p:graphicFrame>
      <p:sp>
        <p:nvSpPr>
          <p:cNvPr id="17418" name="Text Box 12"/>
          <p:cNvSpPr txBox="1">
            <a:spLocks noChangeArrowheads="1"/>
          </p:cNvSpPr>
          <p:nvPr/>
        </p:nvSpPr>
        <p:spPr bwMode="auto">
          <a:xfrm>
            <a:off x="914400" y="4876800"/>
            <a:ext cx="429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が出現していることに注意する。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72DFD9-B3B5-427F-A917-522A236D8630}" type="slidenum">
              <a:rPr lang="en-US" altLang="ja-JP" smtClean="0"/>
              <a:pPr/>
              <a:t>64</a:t>
            </a:fld>
            <a:endParaRPr lang="en-US" altLang="ja-JP" smtClean="0"/>
          </a:p>
        </p:txBody>
      </p:sp>
      <p:sp>
        <p:nvSpPr>
          <p:cNvPr id="18438" name="Text Box 2"/>
          <p:cNvSpPr txBox="1">
            <a:spLocks noChangeArrowheads="1"/>
          </p:cNvSpPr>
          <p:nvPr/>
        </p:nvSpPr>
        <p:spPr bwMode="auto">
          <a:xfrm>
            <a:off x="304800" y="0"/>
            <a:ext cx="4368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アルゴリズム</a:t>
            </a:r>
            <a:r>
              <a:rPr lang="en-US" altLang="ja-JP" b="0"/>
              <a:t>super_fast_pow(x,n)</a:t>
            </a:r>
          </a:p>
          <a:p>
            <a:pPr algn="l"/>
            <a:r>
              <a:rPr lang="ja-JP" altLang="en-US" b="0"/>
              <a:t>入力：</a:t>
            </a:r>
            <a:r>
              <a:rPr lang="en-US" altLang="ja-JP" b="0"/>
              <a:t>x,n(n</a:t>
            </a:r>
            <a:r>
              <a:rPr lang="ja-JP" altLang="en-US" b="0"/>
              <a:t>は一般の整数）</a:t>
            </a:r>
          </a:p>
          <a:p>
            <a:pPr algn="l"/>
            <a:r>
              <a:rPr lang="ja-JP" altLang="en-US" b="0"/>
              <a:t>出力：</a:t>
            </a:r>
            <a:r>
              <a:rPr lang="en-US" altLang="ja-JP" b="0"/>
              <a:t>x</a:t>
            </a:r>
            <a:r>
              <a:rPr lang="ja-JP" altLang="en-US" b="0"/>
              <a:t>のｎ乗</a:t>
            </a:r>
          </a:p>
        </p:txBody>
      </p:sp>
      <p:graphicFrame>
        <p:nvGraphicFramePr>
          <p:cNvPr id="18434" name="Object 1024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75778" name="Equation" r:id="rId3" imgW="914400" imgH="198720" progId="Equation.DSMT4">
              <p:embed/>
            </p:oleObj>
          </a:graphicData>
        </a:graphic>
      </p:graphicFrame>
      <p:sp>
        <p:nvSpPr>
          <p:cNvPr id="1843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7848600" cy="4876800"/>
          </a:xfrm>
          <a:noFill/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f=1.0;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tmp=x;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n</a:t>
            </a:r>
            <a:r>
              <a:rPr lang="ja-JP" altLang="en-US" sz="2800" smtClean="0">
                <a:latin typeface="Lucida Console" pitchFamily="49" charset="0"/>
              </a:rPr>
              <a:t>を２進数　　　　　　　　　　  　に変換する。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for(i=0;i</a:t>
            </a:r>
            <a:r>
              <a:rPr lang="ja-JP" altLang="en-US" sz="2800" smtClean="0">
                <a:latin typeface="Lucida Console" pitchFamily="49" charset="0"/>
              </a:rPr>
              <a:t>＜</a:t>
            </a:r>
            <a:r>
              <a:rPr lang="en-US" altLang="ja-JP" sz="2800" smtClean="0">
                <a:latin typeface="Lucida Console" pitchFamily="49" charset="0"/>
              </a:rPr>
              <a:t>=m;i++){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 if(      ){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     f=f*tmp;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 }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 tmp=tmp*tmp;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}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return f;</a:t>
            </a:r>
          </a:p>
        </p:txBody>
      </p:sp>
      <p:graphicFrame>
        <p:nvGraphicFramePr>
          <p:cNvPr id="18435" name="Object 1025"/>
          <p:cNvGraphicFramePr>
            <a:graphicFrameLocks noChangeAspect="1"/>
          </p:cNvGraphicFramePr>
          <p:nvPr/>
        </p:nvGraphicFramePr>
        <p:xfrm>
          <a:off x="2971800" y="2286000"/>
          <a:ext cx="2362200" cy="630238"/>
        </p:xfrm>
        <a:graphic>
          <a:graphicData uri="http://schemas.openxmlformats.org/presentationml/2006/ole">
            <p:oleObj spid="_x0000_s75779" name="Equation" r:id="rId4" imgW="952200" imgH="253800" progId="Equation.DSMT4">
              <p:embed/>
            </p:oleObj>
          </a:graphicData>
        </a:graphic>
      </p:graphicFrame>
      <p:graphicFrame>
        <p:nvGraphicFramePr>
          <p:cNvPr id="18436" name="Object 1026"/>
          <p:cNvGraphicFramePr>
            <a:graphicFrameLocks noChangeAspect="1"/>
          </p:cNvGraphicFramePr>
          <p:nvPr/>
        </p:nvGraphicFramePr>
        <p:xfrm>
          <a:off x="2209800" y="3306763"/>
          <a:ext cx="1290638" cy="503237"/>
        </p:xfrm>
        <a:graphic>
          <a:graphicData uri="http://schemas.openxmlformats.org/presentationml/2006/ole">
            <p:oleObj spid="_x0000_s75780" name="Equation" r:id="rId5" imgW="52056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1FB691-68E5-4EAA-85F0-2680C019F52B}" type="slidenum">
              <a:rPr lang="en-US" altLang="ja-JP" smtClean="0"/>
              <a:pPr/>
              <a:t>65</a:t>
            </a:fld>
            <a:endParaRPr lang="en-US" altLang="ja-JP" smtClean="0"/>
          </a:p>
        </p:txBody>
      </p:sp>
      <p:sp>
        <p:nvSpPr>
          <p:cNvPr id="19463" name="Rectangle 1027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ja-JP" sz="3200" smtClean="0">
                <a:solidFill>
                  <a:schemeClr val="tx1"/>
                </a:solidFill>
                <a:latin typeface="Verdana" pitchFamily="34" charset="0"/>
              </a:rPr>
              <a:t>super_fast_pow(x,n)</a:t>
            </a:r>
            <a:r>
              <a:rPr lang="ja-JP" altLang="en-US" sz="3200" smtClean="0">
                <a:solidFill>
                  <a:schemeClr val="tx1"/>
                </a:solidFill>
              </a:rPr>
              <a:t>の時間計算量</a:t>
            </a:r>
          </a:p>
        </p:txBody>
      </p:sp>
      <p:sp>
        <p:nvSpPr>
          <p:cNvPr id="19464" name="Text Box 1031"/>
          <p:cNvSpPr txBox="1">
            <a:spLocks noChangeArrowheads="1"/>
          </p:cNvSpPr>
          <p:nvPr/>
        </p:nvSpPr>
        <p:spPr bwMode="auto">
          <a:xfrm>
            <a:off x="685800" y="3276600"/>
            <a:ext cx="77962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３－７のループの繰り返しは、      　　　　　　　　                   回</a:t>
            </a:r>
          </a:p>
          <a:p>
            <a:pPr algn="l"/>
            <a:r>
              <a:rPr lang="ja-JP" altLang="en-US" b="0"/>
              <a:t>繰り返される。</a:t>
            </a:r>
          </a:p>
        </p:txBody>
      </p:sp>
      <p:graphicFrame>
        <p:nvGraphicFramePr>
          <p:cNvPr id="19458" name="Object 1024"/>
          <p:cNvGraphicFramePr>
            <a:graphicFrameLocks noChangeAspect="1"/>
          </p:cNvGraphicFramePr>
          <p:nvPr/>
        </p:nvGraphicFramePr>
        <p:xfrm>
          <a:off x="4495800" y="3200400"/>
          <a:ext cx="3389313" cy="582613"/>
        </p:xfrm>
        <a:graphic>
          <a:graphicData uri="http://schemas.openxmlformats.org/presentationml/2006/ole">
            <p:oleObj spid="_x0000_s76802" name="Equation" r:id="rId3" imgW="1180800" imgH="203040" progId="Equation.DSMT4">
              <p:embed/>
            </p:oleObj>
          </a:graphicData>
        </a:graphic>
      </p:graphicFrame>
      <p:sp>
        <p:nvSpPr>
          <p:cNvPr id="19465" name="Text Box 1033"/>
          <p:cNvSpPr txBox="1">
            <a:spLocks noChangeArrowheads="1"/>
          </p:cNvSpPr>
          <p:nvPr/>
        </p:nvSpPr>
        <p:spPr bwMode="auto">
          <a:xfrm>
            <a:off x="330200" y="2079625"/>
            <a:ext cx="7631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b="0">
                <a:latin typeface="Verdana" pitchFamily="34" charset="0"/>
              </a:rPr>
              <a:t>super_fast_pow(x, n)</a:t>
            </a:r>
            <a:r>
              <a:rPr lang="ja-JP" altLang="en-US" b="0">
                <a:latin typeface="Verdana" pitchFamily="34" charset="0"/>
              </a:rPr>
              <a:t>の時間計算量を　　　　　と表す。</a:t>
            </a:r>
          </a:p>
        </p:txBody>
      </p:sp>
      <p:graphicFrame>
        <p:nvGraphicFramePr>
          <p:cNvPr id="19459" name="Object 1025"/>
          <p:cNvGraphicFramePr>
            <a:graphicFrameLocks noChangeAspect="1"/>
          </p:cNvGraphicFramePr>
          <p:nvPr/>
        </p:nvGraphicFramePr>
        <p:xfrm>
          <a:off x="5867400" y="2057400"/>
          <a:ext cx="990600" cy="511175"/>
        </p:xfrm>
        <a:graphic>
          <a:graphicData uri="http://schemas.openxmlformats.org/presentationml/2006/ole">
            <p:oleObj spid="_x0000_s76803" name="Equation" r:id="rId4" imgW="393480" imgH="203040" progId="Equation.DSMT4">
              <p:embed/>
            </p:oleObj>
          </a:graphicData>
        </a:graphic>
      </p:graphicFrame>
      <p:sp>
        <p:nvSpPr>
          <p:cNvPr id="19466" name="Text Box 1035"/>
          <p:cNvSpPr txBox="1">
            <a:spLocks noChangeArrowheads="1"/>
          </p:cNvSpPr>
          <p:nvPr/>
        </p:nvSpPr>
        <p:spPr bwMode="auto">
          <a:xfrm>
            <a:off x="838200" y="4191000"/>
            <a:ext cx="77724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 b="0"/>
              <a:t>ループの各繰り返しは、　　　　　時間で実現可能である。</a:t>
            </a:r>
          </a:p>
          <a:p>
            <a:pPr algn="l"/>
            <a:r>
              <a:rPr lang="ja-JP" altLang="en-US" b="0"/>
              <a:t>よって、</a:t>
            </a:r>
          </a:p>
          <a:p>
            <a:pPr algn="l"/>
            <a:endParaRPr lang="ja-JP" altLang="en-US" b="0"/>
          </a:p>
          <a:p>
            <a:pPr algn="l"/>
            <a:r>
              <a:rPr lang="ja-JP" altLang="en-US" b="0"/>
              <a:t>である。</a:t>
            </a:r>
          </a:p>
        </p:txBody>
      </p:sp>
      <p:graphicFrame>
        <p:nvGraphicFramePr>
          <p:cNvPr id="19460" name="Object 1026"/>
          <p:cNvGraphicFramePr>
            <a:graphicFrameLocks noChangeAspect="1"/>
          </p:cNvGraphicFramePr>
          <p:nvPr/>
        </p:nvGraphicFramePr>
        <p:xfrm>
          <a:off x="4114800" y="4191000"/>
          <a:ext cx="766763" cy="511175"/>
        </p:xfrm>
        <a:graphic>
          <a:graphicData uri="http://schemas.openxmlformats.org/presentationml/2006/ole">
            <p:oleObj spid="_x0000_s76804" name="Equation" r:id="rId5" imgW="304560" imgH="203040" progId="Equation.DSMT4">
              <p:embed/>
            </p:oleObj>
          </a:graphicData>
        </a:graphic>
      </p:graphicFrame>
      <p:graphicFrame>
        <p:nvGraphicFramePr>
          <p:cNvPr id="19461" name="Object 1027"/>
          <p:cNvGraphicFramePr>
            <a:graphicFrameLocks noChangeAspect="1"/>
          </p:cNvGraphicFramePr>
          <p:nvPr/>
        </p:nvGraphicFramePr>
        <p:xfrm>
          <a:off x="2209800" y="4953000"/>
          <a:ext cx="2811463" cy="511175"/>
        </p:xfrm>
        <a:graphic>
          <a:graphicData uri="http://schemas.openxmlformats.org/presentationml/2006/ole">
            <p:oleObj spid="_x0000_s76805" name="Equation" r:id="rId6" imgW="111744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CDEC99-AFC0-4205-91B5-1101B484109B}" type="slidenum">
              <a:rPr lang="en-US" altLang="ja-JP" smtClean="0"/>
              <a:pPr/>
              <a:t>66</a:t>
            </a:fld>
            <a:endParaRPr lang="en-US" altLang="ja-JP" smtClean="0"/>
          </a:p>
        </p:txBody>
      </p:sp>
      <p:sp>
        <p:nvSpPr>
          <p:cNvPr id="4198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多項式評価の問題</a:t>
            </a:r>
          </a:p>
        </p:txBody>
      </p:sp>
      <p:sp>
        <p:nvSpPr>
          <p:cNvPr id="41988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714348" y="2000240"/>
            <a:ext cx="7772400" cy="41148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素朴な方法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高速べき乗アルゴリズムの利用</a:t>
            </a:r>
            <a:endParaRPr lang="en-US" altLang="ja-JP" dirty="0" smtClean="0"/>
          </a:p>
          <a:p>
            <a:pPr eaLnBrk="1" hangingPunct="1"/>
            <a:r>
              <a:rPr lang="ja-JP" altLang="en-US" dirty="0" smtClean="0"/>
              <a:t>ホーナー法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438EFC-E71C-4DBE-93E1-7C6555C72FDE}" type="slidenum">
              <a:rPr lang="en-US" altLang="ja-JP" smtClean="0"/>
              <a:pPr/>
              <a:t>67</a:t>
            </a:fld>
            <a:endParaRPr lang="en-US" altLang="ja-JP" smtClean="0"/>
          </a:p>
        </p:txBody>
      </p:sp>
      <p:sp>
        <p:nvSpPr>
          <p:cNvPr id="204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多項式の値を評価する問題</a:t>
            </a:r>
          </a:p>
        </p:txBody>
      </p:sp>
      <p:sp>
        <p:nvSpPr>
          <p:cNvPr id="20487" name="Rectangle 1072"/>
          <p:cNvSpPr>
            <a:spLocks noChangeArrowheads="1"/>
          </p:cNvSpPr>
          <p:nvPr/>
        </p:nvSpPr>
        <p:spPr bwMode="auto">
          <a:xfrm>
            <a:off x="457200" y="1600200"/>
            <a:ext cx="64770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ja-JP" altLang="en-US" sz="3200" b="0"/>
              <a:t>入力：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ja-JP" altLang="en-US" sz="3200" b="0"/>
              <a:t>（ここで、入力サイズは、　　　とします。）</a:t>
            </a:r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ja-JP" altLang="en-US" sz="3200" b="0"/>
              <a:t>出力：</a:t>
            </a:r>
          </a:p>
        </p:txBody>
      </p:sp>
      <p:graphicFrame>
        <p:nvGraphicFramePr>
          <p:cNvPr id="20482" name="Object 1073"/>
          <p:cNvGraphicFramePr>
            <a:graphicFrameLocks noChangeAspect="1"/>
          </p:cNvGraphicFramePr>
          <p:nvPr/>
        </p:nvGraphicFramePr>
        <p:xfrm>
          <a:off x="5029200" y="2286000"/>
          <a:ext cx="609600" cy="554038"/>
        </p:xfrm>
        <a:graphic>
          <a:graphicData uri="http://schemas.openxmlformats.org/presentationml/2006/ole">
            <p:oleObj spid="_x0000_s77826" name="Equation" r:id="rId3" imgW="139680" imgH="126720" progId="Equation.DSMT4">
              <p:embed/>
            </p:oleObj>
          </a:graphicData>
        </a:graphic>
      </p:graphicFrame>
      <p:graphicFrame>
        <p:nvGraphicFramePr>
          <p:cNvPr id="20483" name="Object 1074"/>
          <p:cNvGraphicFramePr>
            <a:graphicFrameLocks noChangeAspect="1"/>
          </p:cNvGraphicFramePr>
          <p:nvPr/>
        </p:nvGraphicFramePr>
        <p:xfrm>
          <a:off x="2209800" y="1600200"/>
          <a:ext cx="4227513" cy="695325"/>
        </p:xfrm>
        <a:graphic>
          <a:graphicData uri="http://schemas.openxmlformats.org/presentationml/2006/ole">
            <p:oleObj spid="_x0000_s77827" name="Equation" r:id="rId4" imgW="1002960" imgH="164880" progId="Equation.DSMT4">
              <p:embed/>
            </p:oleObj>
          </a:graphicData>
        </a:graphic>
      </p:graphicFrame>
      <p:graphicFrame>
        <p:nvGraphicFramePr>
          <p:cNvPr id="20484" name="Object 1075"/>
          <p:cNvGraphicFramePr>
            <a:graphicFrameLocks noChangeAspect="1"/>
          </p:cNvGraphicFramePr>
          <p:nvPr/>
        </p:nvGraphicFramePr>
        <p:xfrm>
          <a:off x="1143000" y="3962400"/>
          <a:ext cx="5562600" cy="2128838"/>
        </p:xfrm>
        <a:graphic>
          <a:graphicData uri="http://schemas.openxmlformats.org/presentationml/2006/ole">
            <p:oleObj spid="_x0000_s77828" name="Equation" r:id="rId5" imgW="1790640" imgH="685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AFE3B1C-F5D4-4C02-9A2B-1FBDC1A6F37C}" type="slidenum">
              <a:rPr lang="en-US" altLang="ja-JP" smtClean="0"/>
              <a:pPr/>
              <a:t>68</a:t>
            </a:fld>
            <a:endParaRPr lang="en-US" altLang="ja-JP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素朴な多項式の求め方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アィディア</a:t>
            </a:r>
          </a:p>
          <a:p>
            <a:pPr lvl="1" eaLnBrk="1" hangingPunct="1"/>
            <a:r>
              <a:rPr lang="ja-JP" altLang="en-US" smtClean="0"/>
              <a:t>　各項を素朴な乗算で計算し、　</a:t>
            </a:r>
          </a:p>
          <a:p>
            <a:pPr lvl="1" eaLnBrk="1" hangingPunct="1">
              <a:buFontTx/>
              <a:buNone/>
            </a:pPr>
            <a:r>
              <a:rPr lang="ja-JP" altLang="en-US" smtClean="0"/>
              <a:t>　　総和を求める。</a:t>
            </a:r>
          </a:p>
        </p:txBody>
      </p:sp>
      <p:graphicFrame>
        <p:nvGraphicFramePr>
          <p:cNvPr id="21506" name="Object 7"/>
          <p:cNvGraphicFramePr>
            <a:graphicFrameLocks noChangeAspect="1"/>
          </p:cNvGraphicFramePr>
          <p:nvPr/>
        </p:nvGraphicFramePr>
        <p:xfrm>
          <a:off x="1676400" y="3733800"/>
          <a:ext cx="4114800" cy="2711450"/>
        </p:xfrm>
        <a:graphic>
          <a:graphicData uri="http://schemas.openxmlformats.org/presentationml/2006/ole">
            <p:oleObj spid="_x0000_s78850" name="Equation" r:id="rId3" imgW="1790640" imgH="1180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90D260-80E3-45EA-964B-20314A1FAD45}" type="slidenum">
              <a:rPr lang="en-US" altLang="ja-JP" smtClean="0"/>
              <a:pPr/>
              <a:t>69</a:t>
            </a:fld>
            <a:endParaRPr lang="en-US" altLang="ja-JP" smtClean="0"/>
          </a:p>
        </p:txBody>
      </p:sp>
      <p:sp>
        <p:nvSpPr>
          <p:cNvPr id="22533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34099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アルゴリズム</a:t>
            </a:r>
            <a:r>
              <a:rPr lang="en-US" altLang="ja-JP" b="0"/>
              <a:t>naive_poly()</a:t>
            </a:r>
          </a:p>
          <a:p>
            <a:pPr algn="l"/>
            <a:r>
              <a:rPr lang="ja-JP" altLang="en-US" b="0"/>
              <a:t>入力：</a:t>
            </a:r>
            <a:r>
              <a:rPr lang="en-US" altLang="ja-JP" b="0"/>
              <a:t>x,</a:t>
            </a:r>
            <a:r>
              <a:rPr lang="ja-JP" altLang="en-US" b="0"/>
              <a:t>次数</a:t>
            </a:r>
            <a:r>
              <a:rPr lang="en-US" altLang="ja-JP" b="0"/>
              <a:t>n,</a:t>
            </a:r>
            <a:r>
              <a:rPr lang="ja-JP" altLang="en-US" b="0"/>
              <a:t>係数</a:t>
            </a:r>
            <a:r>
              <a:rPr lang="en-US" altLang="ja-JP" b="0"/>
              <a:t>a[n]</a:t>
            </a:r>
          </a:p>
          <a:p>
            <a:pPr algn="l"/>
            <a:r>
              <a:rPr lang="ja-JP" altLang="en-US" b="0"/>
              <a:t>出力：</a:t>
            </a:r>
          </a:p>
        </p:txBody>
      </p:sp>
      <p:graphicFrame>
        <p:nvGraphicFramePr>
          <p:cNvPr id="22530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79874" name="Equation" r:id="rId3" imgW="914400" imgH="198720" progId="Equation.DSMT4">
              <p:embed/>
            </p:oleObj>
          </a:graphicData>
        </a:graphic>
      </p:graphicFrame>
      <p:sp>
        <p:nvSpPr>
          <p:cNvPr id="2253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7772400" cy="3048000"/>
          </a:xfrm>
          <a:noFill/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dirty="0" err="1" smtClean="0">
                <a:latin typeface="Lucida Console" pitchFamily="49" charset="0"/>
              </a:rPr>
              <a:t>fx</a:t>
            </a:r>
            <a:r>
              <a:rPr lang="en-US" altLang="ja-JP" sz="2800" dirty="0" smtClean="0">
                <a:latin typeface="Lucida Console" pitchFamily="49" charset="0"/>
              </a:rPr>
              <a:t>=0.0;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dirty="0" smtClean="0">
                <a:latin typeface="Lucida Console" pitchFamily="49" charset="0"/>
              </a:rPr>
              <a:t>for(</a:t>
            </a:r>
            <a:r>
              <a:rPr lang="en-US" altLang="ja-JP" sz="2800" dirty="0" err="1" smtClean="0">
                <a:latin typeface="Lucida Console" pitchFamily="49" charset="0"/>
              </a:rPr>
              <a:t>i</a:t>
            </a:r>
            <a:r>
              <a:rPr lang="en-US" altLang="ja-JP" sz="2800" dirty="0" smtClean="0">
                <a:latin typeface="Lucida Console" pitchFamily="49" charset="0"/>
              </a:rPr>
              <a:t>=0;i</a:t>
            </a:r>
            <a:r>
              <a:rPr lang="ja-JP" altLang="en-US" sz="2800" dirty="0" smtClean="0">
                <a:latin typeface="Lucida Console" pitchFamily="49" charset="0"/>
              </a:rPr>
              <a:t>＜</a:t>
            </a:r>
            <a:r>
              <a:rPr lang="en-US" altLang="ja-JP" sz="2800" dirty="0" smtClean="0">
                <a:latin typeface="Lucida Console" pitchFamily="49" charset="0"/>
              </a:rPr>
              <a:t>=</a:t>
            </a:r>
            <a:r>
              <a:rPr lang="en-US" altLang="ja-JP" sz="2800" dirty="0" err="1" smtClean="0">
                <a:latin typeface="Lucida Console" pitchFamily="49" charset="0"/>
              </a:rPr>
              <a:t>N;i</a:t>
            </a:r>
            <a:r>
              <a:rPr lang="en-US" altLang="ja-JP" sz="2800" dirty="0" smtClean="0">
                <a:latin typeface="Lucida Console" pitchFamily="49" charset="0"/>
              </a:rPr>
              <a:t>++){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dirty="0" smtClean="0">
                <a:latin typeface="Lucida Console" pitchFamily="49" charset="0"/>
              </a:rPr>
              <a:t>  </a:t>
            </a:r>
            <a:r>
              <a:rPr lang="en-US" altLang="ja-JP" sz="2800" dirty="0" err="1" smtClean="0">
                <a:latin typeface="Lucida Console" pitchFamily="49" charset="0"/>
              </a:rPr>
              <a:t>tmp</a:t>
            </a:r>
            <a:r>
              <a:rPr lang="en-US" altLang="ja-JP" sz="2800" dirty="0" smtClean="0">
                <a:latin typeface="Lucida Console" pitchFamily="49" charset="0"/>
              </a:rPr>
              <a:t>=a[</a:t>
            </a:r>
            <a:r>
              <a:rPr lang="en-US" altLang="ja-JP" sz="2800" dirty="0" err="1" smtClean="0">
                <a:latin typeface="Lucida Console" pitchFamily="49" charset="0"/>
              </a:rPr>
              <a:t>i</a:t>
            </a:r>
            <a:r>
              <a:rPr lang="en-US" altLang="ja-JP" sz="2800" dirty="0" smtClean="0">
                <a:latin typeface="Lucida Console" pitchFamily="49" charset="0"/>
              </a:rPr>
              <a:t>];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dirty="0" smtClean="0">
                <a:latin typeface="Lucida Console" pitchFamily="49" charset="0"/>
              </a:rPr>
              <a:t>  for(j=0;j&lt;</a:t>
            </a:r>
            <a:r>
              <a:rPr lang="en-US" altLang="ja-JP" sz="2800" dirty="0" err="1" smtClean="0">
                <a:latin typeface="Lucida Console" pitchFamily="49" charset="0"/>
              </a:rPr>
              <a:t>i;j</a:t>
            </a:r>
            <a:r>
              <a:rPr lang="en-US" altLang="ja-JP" sz="2800" dirty="0" smtClean="0">
                <a:latin typeface="Lucida Console" pitchFamily="49" charset="0"/>
              </a:rPr>
              <a:t>++){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dirty="0" smtClean="0">
                <a:latin typeface="Lucida Console" pitchFamily="49" charset="0"/>
              </a:rPr>
              <a:t> 		</a:t>
            </a:r>
            <a:r>
              <a:rPr lang="en-US" altLang="ja-JP" sz="2800" dirty="0" err="1" smtClean="0">
                <a:latin typeface="Lucida Console" pitchFamily="49" charset="0"/>
              </a:rPr>
              <a:t>tmp</a:t>
            </a:r>
            <a:r>
              <a:rPr lang="en-US" altLang="ja-JP" sz="2800" dirty="0" smtClean="0">
                <a:latin typeface="Lucida Console" pitchFamily="49" charset="0"/>
              </a:rPr>
              <a:t>=</a:t>
            </a:r>
            <a:r>
              <a:rPr lang="en-US" altLang="ja-JP" sz="2800" dirty="0" err="1" smtClean="0">
                <a:latin typeface="Lucida Console" pitchFamily="49" charset="0"/>
              </a:rPr>
              <a:t>tmp</a:t>
            </a:r>
            <a:r>
              <a:rPr lang="en-US" altLang="ja-JP" sz="2800" dirty="0" smtClean="0">
                <a:latin typeface="Lucida Console" pitchFamily="49" charset="0"/>
              </a:rPr>
              <a:t>*x;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dirty="0" smtClean="0">
                <a:latin typeface="Lucida Console" pitchFamily="49" charset="0"/>
              </a:rPr>
              <a:t>  }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dirty="0" smtClean="0">
                <a:latin typeface="Lucida Console" pitchFamily="49" charset="0"/>
              </a:rPr>
              <a:t> 	</a:t>
            </a:r>
            <a:r>
              <a:rPr lang="en-US" altLang="ja-JP" sz="2800" dirty="0" err="1" smtClean="0">
                <a:latin typeface="Lucida Console" pitchFamily="49" charset="0"/>
              </a:rPr>
              <a:t>fx</a:t>
            </a:r>
            <a:r>
              <a:rPr lang="en-US" altLang="ja-JP" sz="2800" dirty="0" smtClean="0">
                <a:latin typeface="Lucida Console" pitchFamily="49" charset="0"/>
              </a:rPr>
              <a:t>=</a:t>
            </a:r>
            <a:r>
              <a:rPr lang="en-US" altLang="ja-JP" sz="2800" dirty="0" err="1" smtClean="0">
                <a:latin typeface="Lucida Console" pitchFamily="49" charset="0"/>
              </a:rPr>
              <a:t>fx+tmp</a:t>
            </a:r>
            <a:r>
              <a:rPr lang="en-US" altLang="ja-JP" sz="2800" dirty="0" smtClean="0">
                <a:latin typeface="Lucida Console" pitchFamily="49" charset="0"/>
              </a:rPr>
              <a:t>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dirty="0" smtClean="0">
                <a:latin typeface="Lucida Console" pitchFamily="49" charset="0"/>
              </a:rPr>
              <a:t>}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dirty="0" smtClean="0">
                <a:latin typeface="Lucida Console" pitchFamily="49" charset="0"/>
              </a:rPr>
              <a:t>return </a:t>
            </a:r>
            <a:r>
              <a:rPr lang="en-US" altLang="ja-JP" sz="2800" dirty="0" err="1" smtClean="0">
                <a:latin typeface="Lucida Console" pitchFamily="49" charset="0"/>
              </a:rPr>
              <a:t>fx</a:t>
            </a:r>
            <a:r>
              <a:rPr lang="en-US" altLang="ja-JP" sz="2800" dirty="0" smtClean="0">
                <a:latin typeface="Lucida Console" pitchFamily="49" charset="0"/>
              </a:rPr>
              <a:t>;</a:t>
            </a:r>
          </a:p>
        </p:txBody>
      </p:sp>
      <p:graphicFrame>
        <p:nvGraphicFramePr>
          <p:cNvPr id="22531" name="Object 6"/>
          <p:cNvGraphicFramePr>
            <a:graphicFrameLocks noChangeAspect="1"/>
          </p:cNvGraphicFramePr>
          <p:nvPr/>
        </p:nvGraphicFramePr>
        <p:xfrm>
          <a:off x="1447800" y="1219200"/>
          <a:ext cx="2362200" cy="911225"/>
        </p:xfrm>
        <a:graphic>
          <a:graphicData uri="http://schemas.openxmlformats.org/presentationml/2006/ole">
            <p:oleObj spid="_x0000_s79875" name="Equation" r:id="rId4" imgW="1054080" imgH="406080" progId="Equation.DSMT4">
              <p:embed/>
            </p:oleObj>
          </a:graphicData>
        </a:graphic>
      </p:graphicFrame>
      <p:sp>
        <p:nvSpPr>
          <p:cNvPr id="22535" name="AutoShape 7"/>
          <p:cNvSpPr>
            <a:spLocks noChangeArrowheads="1"/>
          </p:cNvSpPr>
          <p:nvPr/>
        </p:nvSpPr>
        <p:spPr bwMode="auto">
          <a:xfrm>
            <a:off x="6248400" y="2438400"/>
            <a:ext cx="2514600" cy="1295400"/>
          </a:xfrm>
          <a:prstGeom prst="wedgeRoundRectCallout">
            <a:avLst>
              <a:gd name="adj1" fmla="val -83333"/>
              <a:gd name="adj2" fmla="val 3529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ja-JP"/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6553200" y="2743200"/>
            <a:ext cx="17922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ja-JP"/>
              <a:t>3-6</a:t>
            </a:r>
            <a:r>
              <a:rPr lang="ja-JP" altLang="en-US" b="0"/>
              <a:t>は、</a:t>
            </a:r>
          </a:p>
          <a:p>
            <a:pPr algn="l"/>
            <a:r>
              <a:rPr lang="ja-JP" altLang="en-US" b="0"/>
              <a:t>第</a:t>
            </a:r>
            <a:r>
              <a:rPr lang="en-US" altLang="ja-JP" b="0"/>
              <a:t>i</a:t>
            </a:r>
            <a:r>
              <a:rPr lang="ja-JP" altLang="en-US" b="0"/>
              <a:t>項の計算</a:t>
            </a:r>
            <a:endParaRPr lang="ja-JP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02F142-EFD6-419D-9069-B200BE593E47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381000" y="381000"/>
            <a:ext cx="36718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 dirty="0"/>
              <a:t>アルゴリズム</a:t>
            </a:r>
            <a:r>
              <a:rPr lang="en-US" altLang="ja-JP" b="0" dirty="0" err="1"/>
              <a:t>naïve_gcd</a:t>
            </a:r>
            <a:r>
              <a:rPr lang="en-US" altLang="ja-JP" b="0" dirty="0"/>
              <a:t>(</a:t>
            </a:r>
            <a:r>
              <a:rPr lang="en-US" altLang="ja-JP" b="0" dirty="0" err="1"/>
              <a:t>a,b</a:t>
            </a:r>
            <a:r>
              <a:rPr lang="en-US" altLang="ja-JP" b="0" dirty="0"/>
              <a:t>)</a:t>
            </a:r>
          </a:p>
          <a:p>
            <a:r>
              <a:rPr lang="ja-JP" altLang="en-US" b="0" dirty="0"/>
              <a:t>入力：</a:t>
            </a:r>
            <a:r>
              <a:rPr lang="en-US" altLang="ja-JP" b="0" dirty="0" err="1"/>
              <a:t>a,b</a:t>
            </a:r>
            <a:endParaRPr lang="en-US" altLang="ja-JP" b="0" dirty="0"/>
          </a:p>
          <a:p>
            <a:r>
              <a:rPr lang="ja-JP" altLang="en-US" b="0" dirty="0"/>
              <a:t>出力：</a:t>
            </a:r>
            <a:r>
              <a:rPr lang="en-US" altLang="ja-JP" b="0" dirty="0" err="1"/>
              <a:t>gcd</a:t>
            </a:r>
            <a:r>
              <a:rPr lang="en-US" altLang="ja-JP" b="0" dirty="0"/>
              <a:t>(</a:t>
            </a:r>
            <a:r>
              <a:rPr lang="en-US" altLang="ja-JP" b="0" dirty="0" err="1"/>
              <a:t>a,b</a:t>
            </a:r>
            <a:r>
              <a:rPr lang="en-US" altLang="ja-JP" b="0" dirty="0"/>
              <a:t>)</a:t>
            </a:r>
          </a:p>
        </p:txBody>
      </p:sp>
      <p:graphicFrame>
        <p:nvGraphicFramePr>
          <p:cNvPr id="4098" name="Object 1024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4098" name="Equation" r:id="rId3" imgW="914400" imgH="198720" progId="Equation.DSMT4">
              <p:embed/>
            </p:oleObj>
          </a:graphicData>
        </a:graphic>
      </p:graphicFrame>
      <p:sp>
        <p:nvSpPr>
          <p:cNvPr id="4102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7772400" cy="4114800"/>
          </a:xfrm>
          <a:noFill/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for(i=        ;i&gt;0;i--){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  if(i</a:t>
            </a:r>
            <a:r>
              <a:rPr lang="ja-JP" altLang="en-US" smtClean="0">
                <a:latin typeface="Lucida Console" pitchFamily="49" charset="0"/>
              </a:rPr>
              <a:t>が</a:t>
            </a:r>
            <a:r>
              <a:rPr lang="en-US" altLang="ja-JP" smtClean="0">
                <a:latin typeface="Lucida Console" pitchFamily="49" charset="0"/>
              </a:rPr>
              <a:t>a</a:t>
            </a:r>
            <a:r>
              <a:rPr lang="ja-JP" altLang="en-US" smtClean="0">
                <a:latin typeface="Lucida Console" pitchFamily="49" charset="0"/>
              </a:rPr>
              <a:t>と</a:t>
            </a:r>
            <a:r>
              <a:rPr lang="en-US" altLang="ja-JP" smtClean="0">
                <a:latin typeface="Lucida Console" pitchFamily="49" charset="0"/>
              </a:rPr>
              <a:t>b</a:t>
            </a:r>
            <a:r>
              <a:rPr lang="ja-JP" altLang="en-US" smtClean="0">
                <a:latin typeface="Lucida Console" pitchFamily="49" charset="0"/>
              </a:rPr>
              <a:t>の約数</a:t>
            </a:r>
            <a:r>
              <a:rPr lang="en-US" altLang="ja-JP" smtClean="0">
                <a:latin typeface="Lucida Console" pitchFamily="49" charset="0"/>
              </a:rPr>
              <a:t>){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     return(i);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  }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altLang="ja-JP" smtClean="0">
                <a:latin typeface="Lucida Console" pitchFamily="49" charset="0"/>
              </a:rPr>
              <a:t>}</a:t>
            </a:r>
          </a:p>
        </p:txBody>
      </p:sp>
      <p:graphicFrame>
        <p:nvGraphicFramePr>
          <p:cNvPr id="4099" name="Object 1025"/>
          <p:cNvGraphicFramePr>
            <a:graphicFrameLocks noChangeAspect="1"/>
          </p:cNvGraphicFramePr>
          <p:nvPr/>
        </p:nvGraphicFramePr>
        <p:xfrm>
          <a:off x="2590800" y="1981200"/>
          <a:ext cx="1752600" cy="573088"/>
        </p:xfrm>
        <a:graphic>
          <a:graphicData uri="http://schemas.openxmlformats.org/presentationml/2006/ole">
            <p:oleObj spid="_x0000_s4099" name="Equation" r:id="rId4" imgW="62208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30AE91-C848-45B5-A397-24945848BDEE}" type="slidenum">
              <a:rPr lang="en-US" altLang="ja-JP" smtClean="0"/>
              <a:pPr/>
              <a:t>70</a:t>
            </a:fld>
            <a:endParaRPr lang="en-US" altLang="ja-JP" smtClean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素朴な多項式計算アルゴリズム</a:t>
            </a:r>
            <a:br>
              <a:rPr lang="ja-JP" altLang="en-US" smtClean="0"/>
            </a:br>
            <a:r>
              <a:rPr lang="ja-JP" altLang="en-US" smtClean="0"/>
              <a:t>の正当性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066800" y="2667000"/>
            <a:ext cx="5137150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ja-JP" b="0"/>
              <a:t>2.</a:t>
            </a:r>
            <a:r>
              <a:rPr lang="ja-JP" altLang="en-US" b="0"/>
              <a:t>の</a:t>
            </a:r>
            <a:r>
              <a:rPr lang="en-US" altLang="ja-JP" b="0"/>
              <a:t>for</a:t>
            </a:r>
            <a:r>
              <a:rPr lang="ja-JP" altLang="en-US" b="0"/>
              <a:t>ループが  </a:t>
            </a:r>
            <a:r>
              <a:rPr lang="en-US" altLang="ja-JP" b="0"/>
              <a:t>i</a:t>
            </a:r>
            <a:r>
              <a:rPr lang="ja-JP" altLang="en-US" b="0"/>
              <a:t>回繰り返されたとき、</a:t>
            </a:r>
          </a:p>
          <a:p>
            <a:pPr algn="l"/>
            <a:r>
              <a:rPr lang="en-US" altLang="ja-JP" b="0"/>
              <a:t>tmp</a:t>
            </a:r>
            <a:r>
              <a:rPr lang="ja-JP" altLang="en-US" b="0"/>
              <a:t>の値は、</a:t>
            </a:r>
          </a:p>
          <a:p>
            <a:pPr algn="l"/>
            <a:endParaRPr lang="ja-JP" altLang="en-US" b="0"/>
          </a:p>
          <a:p>
            <a:pPr algn="l"/>
            <a:endParaRPr lang="ja-JP" altLang="en-US" b="0"/>
          </a:p>
          <a:p>
            <a:pPr algn="l"/>
            <a:r>
              <a:rPr lang="ja-JP" altLang="en-US" b="0"/>
              <a:t>である。</a:t>
            </a:r>
          </a:p>
        </p:txBody>
      </p:sp>
      <p:sp>
        <p:nvSpPr>
          <p:cNvPr id="23558" name="AutoShape 6"/>
          <p:cNvSpPr>
            <a:spLocks noChangeArrowheads="1"/>
          </p:cNvSpPr>
          <p:nvPr/>
        </p:nvSpPr>
        <p:spPr bwMode="auto">
          <a:xfrm>
            <a:off x="381000" y="2209800"/>
            <a:ext cx="7315200" cy="2895600"/>
          </a:xfrm>
          <a:prstGeom prst="roundRect">
            <a:avLst>
              <a:gd name="adj" fmla="val 16667"/>
            </a:avLst>
          </a:prstGeom>
          <a:noFill/>
          <a:ln w="5715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1295400" y="2001838"/>
            <a:ext cx="44831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>
                <a:solidFill>
                  <a:srgbClr val="008000"/>
                </a:solidFill>
              </a:rPr>
              <a:t>命題ＮＰ１（</a:t>
            </a:r>
            <a:r>
              <a:rPr lang="en-US" altLang="ja-JP" b="0">
                <a:solidFill>
                  <a:srgbClr val="008000"/>
                </a:solidFill>
              </a:rPr>
              <a:t>naive_poly</a:t>
            </a:r>
            <a:r>
              <a:rPr lang="ja-JP" altLang="en-US" b="0">
                <a:solidFill>
                  <a:srgbClr val="008000"/>
                </a:solidFill>
              </a:rPr>
              <a:t>の正当性</a:t>
            </a:r>
            <a:r>
              <a:rPr lang="en-US" altLang="ja-JP" b="0">
                <a:solidFill>
                  <a:srgbClr val="008000"/>
                </a:solidFill>
              </a:rPr>
              <a:t>1</a:t>
            </a:r>
            <a:r>
              <a:rPr lang="ja-JP" altLang="en-US" b="0">
                <a:solidFill>
                  <a:srgbClr val="008000"/>
                </a:solidFill>
              </a:rPr>
              <a:t>）</a:t>
            </a:r>
          </a:p>
        </p:txBody>
      </p:sp>
      <p:graphicFrame>
        <p:nvGraphicFramePr>
          <p:cNvPr id="23554" name="Object 8"/>
          <p:cNvGraphicFramePr>
            <a:graphicFrameLocks noChangeAspect="1"/>
          </p:cNvGraphicFramePr>
          <p:nvPr/>
        </p:nvGraphicFramePr>
        <p:xfrm>
          <a:off x="2590800" y="3505200"/>
          <a:ext cx="741363" cy="596900"/>
        </p:xfrm>
        <a:graphic>
          <a:graphicData uri="http://schemas.openxmlformats.org/presentationml/2006/ole">
            <p:oleObj spid="_x0000_s80898" name="Equation" r:id="rId3" imgW="266400" imgH="215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BD511BA-7847-45FE-8DAE-0E5DA8BF2644}" type="slidenum">
              <a:rPr lang="en-US" altLang="ja-JP" smtClean="0"/>
              <a:pPr/>
              <a:t>71</a:t>
            </a:fld>
            <a:endParaRPr lang="en-US" altLang="ja-JP" smtClean="0"/>
          </a:p>
        </p:txBody>
      </p:sp>
      <p:sp>
        <p:nvSpPr>
          <p:cNvPr id="24583" name="Text Box 2"/>
          <p:cNvSpPr txBox="1">
            <a:spLocks noChangeArrowheads="1"/>
          </p:cNvSpPr>
          <p:nvPr/>
        </p:nvSpPr>
        <p:spPr bwMode="auto">
          <a:xfrm>
            <a:off x="365125" y="3254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証明</a:t>
            </a:r>
          </a:p>
        </p:txBody>
      </p:sp>
      <p:sp>
        <p:nvSpPr>
          <p:cNvPr id="24584" name="Text Box 5"/>
          <p:cNvSpPr txBox="1">
            <a:spLocks noChangeArrowheads="1"/>
          </p:cNvSpPr>
          <p:nvPr/>
        </p:nvSpPr>
        <p:spPr bwMode="auto">
          <a:xfrm>
            <a:off x="609600" y="1066800"/>
            <a:ext cx="7524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アルゴリズム中のステップ３より、　　　　　　に設定される。</a:t>
            </a:r>
          </a:p>
        </p:txBody>
      </p:sp>
      <p:graphicFrame>
        <p:nvGraphicFramePr>
          <p:cNvPr id="24578" name="Object 11"/>
          <p:cNvGraphicFramePr>
            <a:graphicFrameLocks noChangeAspect="1"/>
          </p:cNvGraphicFramePr>
          <p:nvPr/>
        </p:nvGraphicFramePr>
        <p:xfrm>
          <a:off x="4968875" y="1162050"/>
          <a:ext cx="1174750" cy="374650"/>
        </p:xfrm>
        <a:graphic>
          <a:graphicData uri="http://schemas.openxmlformats.org/presentationml/2006/ole">
            <p:oleObj spid="_x0000_s81922" name="Equation" r:id="rId3" imgW="596880" imgH="190440" progId="Equation.DSMT4">
              <p:embed/>
            </p:oleObj>
          </a:graphicData>
        </a:graphic>
      </p:graphicFrame>
      <p:sp>
        <p:nvSpPr>
          <p:cNvPr id="24585" name="Text Box 12"/>
          <p:cNvSpPr txBox="1">
            <a:spLocks noChangeArrowheads="1"/>
          </p:cNvSpPr>
          <p:nvPr/>
        </p:nvSpPr>
        <p:spPr bwMode="auto">
          <a:xfrm>
            <a:off x="609600" y="1981200"/>
            <a:ext cx="5387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また、４の繰り返しは明らかに</a:t>
            </a:r>
            <a:r>
              <a:rPr lang="en-US" altLang="ja-JP" b="0"/>
              <a:t>i</a:t>
            </a:r>
            <a:r>
              <a:rPr lang="ja-JP" altLang="en-US" b="0"/>
              <a:t>回である。</a:t>
            </a:r>
          </a:p>
        </p:txBody>
      </p:sp>
      <p:sp>
        <p:nvSpPr>
          <p:cNvPr id="24586" name="Text Box 13"/>
          <p:cNvSpPr txBox="1">
            <a:spLocks noChangeArrowheads="1"/>
          </p:cNvSpPr>
          <p:nvPr/>
        </p:nvSpPr>
        <p:spPr bwMode="auto">
          <a:xfrm>
            <a:off x="635000" y="2667000"/>
            <a:ext cx="50514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したがって、　　　　　は</a:t>
            </a:r>
            <a:r>
              <a:rPr lang="en-US" altLang="ja-JP" b="0"/>
              <a:t>i</a:t>
            </a:r>
            <a:r>
              <a:rPr lang="ja-JP" altLang="en-US" b="0"/>
              <a:t>回乗算される。</a:t>
            </a:r>
          </a:p>
          <a:p>
            <a:pPr algn="l"/>
            <a:r>
              <a:rPr lang="ja-JP" altLang="en-US" b="0"/>
              <a:t>よって、</a:t>
            </a:r>
          </a:p>
        </p:txBody>
      </p:sp>
      <p:graphicFrame>
        <p:nvGraphicFramePr>
          <p:cNvPr id="24579" name="Object 14"/>
          <p:cNvGraphicFramePr>
            <a:graphicFrameLocks noChangeAspect="1"/>
          </p:cNvGraphicFramePr>
          <p:nvPr/>
        </p:nvGraphicFramePr>
        <p:xfrm>
          <a:off x="1828800" y="3886200"/>
          <a:ext cx="2438400" cy="725488"/>
        </p:xfrm>
        <a:graphic>
          <a:graphicData uri="http://schemas.openxmlformats.org/presentationml/2006/ole">
            <p:oleObj spid="_x0000_s81923" name="Equation" r:id="rId4" imgW="723600" imgH="215640" progId="Equation.DSMT4">
              <p:embed/>
            </p:oleObj>
          </a:graphicData>
        </a:graphic>
      </p:graphicFrame>
      <p:graphicFrame>
        <p:nvGraphicFramePr>
          <p:cNvPr id="24580" name="Object 15"/>
          <p:cNvGraphicFramePr>
            <a:graphicFrameLocks noChangeAspect="1"/>
          </p:cNvGraphicFramePr>
          <p:nvPr/>
        </p:nvGraphicFramePr>
        <p:xfrm>
          <a:off x="2438400" y="2667000"/>
          <a:ext cx="520700" cy="520700"/>
        </p:xfrm>
        <a:graphic>
          <a:graphicData uri="http://schemas.openxmlformats.org/presentationml/2006/ole">
            <p:oleObj spid="_x0000_s81924" name="Equation" r:id="rId5" imgW="126720" imgH="126720" progId="Equation.DSMT4">
              <p:embed/>
            </p:oleObj>
          </a:graphicData>
        </a:graphic>
      </p:graphicFrame>
      <p:sp>
        <p:nvSpPr>
          <p:cNvPr id="24587" name="Text Box 16"/>
          <p:cNvSpPr txBox="1">
            <a:spLocks noChangeArrowheads="1"/>
          </p:cNvSpPr>
          <p:nvPr/>
        </p:nvSpPr>
        <p:spPr bwMode="auto">
          <a:xfrm>
            <a:off x="611188" y="4800600"/>
            <a:ext cx="1212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である。</a:t>
            </a:r>
          </a:p>
        </p:txBody>
      </p:sp>
      <p:graphicFrame>
        <p:nvGraphicFramePr>
          <p:cNvPr id="24581" name="Object 17"/>
          <p:cNvGraphicFramePr>
            <a:graphicFrameLocks noChangeAspect="1"/>
          </p:cNvGraphicFramePr>
          <p:nvPr/>
        </p:nvGraphicFramePr>
        <p:xfrm>
          <a:off x="7315200" y="5638800"/>
          <a:ext cx="1016000" cy="581025"/>
        </p:xfrm>
        <a:graphic>
          <a:graphicData uri="http://schemas.openxmlformats.org/presentationml/2006/ole">
            <p:oleObj spid="_x0000_s81925" name="Equation" r:id="rId6" imgW="355320" imgH="203040" progId="Equation.DSMT4">
              <p:embed/>
            </p:oleObj>
          </a:graphicData>
        </a:graphic>
      </p:graphicFrame>
      <p:sp>
        <p:nvSpPr>
          <p:cNvPr id="24588" name="AutoShape 18"/>
          <p:cNvSpPr>
            <a:spLocks noChangeArrowheads="1"/>
          </p:cNvSpPr>
          <p:nvPr/>
        </p:nvSpPr>
        <p:spPr bwMode="auto">
          <a:xfrm>
            <a:off x="4953000" y="3810000"/>
            <a:ext cx="3352800" cy="1600200"/>
          </a:xfrm>
          <a:prstGeom prst="wedgeRoundRectCallout">
            <a:avLst>
              <a:gd name="adj1" fmla="val -35889"/>
              <a:gd name="adj2" fmla="val -78472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ja-JP"/>
          </a:p>
        </p:txBody>
      </p:sp>
      <p:sp>
        <p:nvSpPr>
          <p:cNvPr id="24589" name="Text Box 19"/>
          <p:cNvSpPr txBox="1">
            <a:spLocks noChangeArrowheads="1"/>
          </p:cNvSpPr>
          <p:nvPr/>
        </p:nvSpPr>
        <p:spPr bwMode="auto">
          <a:xfrm>
            <a:off x="5105400" y="4191000"/>
            <a:ext cx="29940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より厳密な帰納法でも</a:t>
            </a:r>
          </a:p>
          <a:p>
            <a:pPr algn="l"/>
            <a:r>
              <a:rPr lang="ja-JP" altLang="en-US" b="0"/>
              <a:t>証明できる。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809840-4D20-423D-B278-8B44D6507269}" type="slidenum">
              <a:rPr lang="en-US" altLang="ja-JP" smtClean="0"/>
              <a:pPr/>
              <a:t>72</a:t>
            </a:fld>
            <a:endParaRPr lang="en-US" altLang="ja-JP" smtClean="0"/>
          </a:p>
        </p:txBody>
      </p:sp>
      <p:sp>
        <p:nvSpPr>
          <p:cNvPr id="25609" name="Text Box 3"/>
          <p:cNvSpPr txBox="1">
            <a:spLocks noChangeArrowheads="1"/>
          </p:cNvSpPr>
          <p:nvPr/>
        </p:nvSpPr>
        <p:spPr bwMode="auto">
          <a:xfrm>
            <a:off x="1066800" y="838200"/>
            <a:ext cx="18415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ja-JP" b="0"/>
              <a:t>naïve_poly</a:t>
            </a:r>
            <a:r>
              <a:rPr lang="ja-JP" altLang="en-US" b="0"/>
              <a:t>は</a:t>
            </a:r>
          </a:p>
          <a:p>
            <a:pPr algn="l"/>
            <a:endParaRPr lang="ja-JP" altLang="en-US" b="0"/>
          </a:p>
          <a:p>
            <a:pPr algn="l"/>
            <a:endParaRPr lang="ja-JP" altLang="en-US" b="0"/>
          </a:p>
          <a:p>
            <a:pPr algn="l"/>
            <a:r>
              <a:rPr lang="ja-JP" altLang="en-US" b="0"/>
              <a:t>を計算する。</a:t>
            </a:r>
          </a:p>
        </p:txBody>
      </p:sp>
      <p:sp>
        <p:nvSpPr>
          <p:cNvPr id="25610" name="AutoShape 4"/>
          <p:cNvSpPr>
            <a:spLocks noChangeArrowheads="1"/>
          </p:cNvSpPr>
          <p:nvPr/>
        </p:nvSpPr>
        <p:spPr bwMode="auto">
          <a:xfrm>
            <a:off x="381000" y="381000"/>
            <a:ext cx="7315200" cy="2362200"/>
          </a:xfrm>
          <a:prstGeom prst="roundRect">
            <a:avLst>
              <a:gd name="adj" fmla="val 16667"/>
            </a:avLst>
          </a:prstGeom>
          <a:noFill/>
          <a:ln w="5715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11" name="Text Box 5"/>
          <p:cNvSpPr txBox="1">
            <a:spLocks noChangeArrowheads="1"/>
          </p:cNvSpPr>
          <p:nvPr/>
        </p:nvSpPr>
        <p:spPr bwMode="auto">
          <a:xfrm>
            <a:off x="1295400" y="173038"/>
            <a:ext cx="453866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>
                <a:solidFill>
                  <a:srgbClr val="008000"/>
                </a:solidFill>
              </a:rPr>
              <a:t>命題ＮＰ２（</a:t>
            </a:r>
            <a:r>
              <a:rPr lang="en-US" altLang="ja-JP" b="0">
                <a:solidFill>
                  <a:srgbClr val="008000"/>
                </a:solidFill>
              </a:rPr>
              <a:t>naive_poly</a:t>
            </a:r>
            <a:r>
              <a:rPr lang="ja-JP" altLang="en-US" b="0">
                <a:solidFill>
                  <a:srgbClr val="008000"/>
                </a:solidFill>
              </a:rPr>
              <a:t>の正当性２）</a:t>
            </a:r>
          </a:p>
        </p:txBody>
      </p:sp>
      <p:graphicFrame>
        <p:nvGraphicFramePr>
          <p:cNvPr id="25602" name="Object 9"/>
          <p:cNvGraphicFramePr>
            <a:graphicFrameLocks noChangeAspect="1"/>
          </p:cNvGraphicFramePr>
          <p:nvPr/>
        </p:nvGraphicFramePr>
        <p:xfrm>
          <a:off x="1546225" y="1219200"/>
          <a:ext cx="2163763" cy="911225"/>
        </p:xfrm>
        <a:graphic>
          <a:graphicData uri="http://schemas.openxmlformats.org/presentationml/2006/ole">
            <p:oleObj spid="_x0000_s82946" name="Equation" r:id="rId3" imgW="965160" imgH="406080" progId="Equation.DSMT4">
              <p:embed/>
            </p:oleObj>
          </a:graphicData>
        </a:graphic>
      </p:graphicFrame>
      <p:sp>
        <p:nvSpPr>
          <p:cNvPr id="25612" name="Text Box 10"/>
          <p:cNvSpPr txBox="1">
            <a:spLocks noChangeArrowheads="1"/>
          </p:cNvSpPr>
          <p:nvPr/>
        </p:nvSpPr>
        <p:spPr bwMode="auto">
          <a:xfrm>
            <a:off x="152400" y="3048000"/>
            <a:ext cx="796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証明</a:t>
            </a:r>
          </a:p>
        </p:txBody>
      </p:sp>
      <p:sp>
        <p:nvSpPr>
          <p:cNvPr id="25613" name="Text Box 11"/>
          <p:cNvSpPr txBox="1">
            <a:spLocks noChangeArrowheads="1"/>
          </p:cNvSpPr>
          <p:nvPr/>
        </p:nvSpPr>
        <p:spPr bwMode="auto">
          <a:xfrm>
            <a:off x="1219200" y="3048000"/>
            <a:ext cx="429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次数　　に関する帰納法による。</a:t>
            </a:r>
          </a:p>
        </p:txBody>
      </p:sp>
      <p:graphicFrame>
        <p:nvGraphicFramePr>
          <p:cNvPr id="25603" name="Object 12"/>
          <p:cNvGraphicFramePr>
            <a:graphicFrameLocks noChangeAspect="1"/>
          </p:cNvGraphicFramePr>
          <p:nvPr/>
        </p:nvGraphicFramePr>
        <p:xfrm>
          <a:off x="1295400" y="3733800"/>
          <a:ext cx="939800" cy="341313"/>
        </p:xfrm>
        <a:graphic>
          <a:graphicData uri="http://schemas.openxmlformats.org/presentationml/2006/ole">
            <p:oleObj spid="_x0000_s82947" name="Equation" r:id="rId4" imgW="419040" imgH="152280" progId="Equation.DSMT4">
              <p:embed/>
            </p:oleObj>
          </a:graphicData>
        </a:graphic>
      </p:graphicFrame>
      <p:sp>
        <p:nvSpPr>
          <p:cNvPr id="25614" name="Text Box 14"/>
          <p:cNvSpPr txBox="1">
            <a:spLocks noChangeArrowheads="1"/>
          </p:cNvSpPr>
          <p:nvPr/>
        </p:nvSpPr>
        <p:spPr bwMode="auto">
          <a:xfrm>
            <a:off x="381000" y="3657600"/>
            <a:ext cx="796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基礎</a:t>
            </a:r>
          </a:p>
        </p:txBody>
      </p:sp>
      <p:graphicFrame>
        <p:nvGraphicFramePr>
          <p:cNvPr id="25604" name="Object 17"/>
          <p:cNvGraphicFramePr>
            <a:graphicFrameLocks noChangeAspect="1"/>
          </p:cNvGraphicFramePr>
          <p:nvPr/>
        </p:nvGraphicFramePr>
        <p:xfrm>
          <a:off x="719138" y="4244975"/>
          <a:ext cx="3744912" cy="696913"/>
        </p:xfrm>
        <a:graphic>
          <a:graphicData uri="http://schemas.openxmlformats.org/presentationml/2006/ole">
            <p:oleObj spid="_x0000_s82948" name="Equation" r:id="rId5" imgW="1091880" imgH="203040" progId="Equation.DSMT4">
              <p:embed/>
            </p:oleObj>
          </a:graphicData>
        </a:graphic>
      </p:graphicFrame>
      <p:graphicFrame>
        <p:nvGraphicFramePr>
          <p:cNvPr id="25605" name="Object 19"/>
          <p:cNvGraphicFramePr>
            <a:graphicFrameLocks noChangeAspect="1"/>
          </p:cNvGraphicFramePr>
          <p:nvPr/>
        </p:nvGraphicFramePr>
        <p:xfrm>
          <a:off x="1905000" y="3048000"/>
          <a:ext cx="527050" cy="479425"/>
        </p:xfrm>
        <a:graphic>
          <a:graphicData uri="http://schemas.openxmlformats.org/presentationml/2006/ole">
            <p:oleObj spid="_x0000_s82949" name="Equation" r:id="rId6" imgW="139680" imgH="126720" progId="Equation.DSMT4">
              <p:embed/>
            </p:oleObj>
          </a:graphicData>
        </a:graphic>
      </p:graphicFrame>
      <p:sp>
        <p:nvSpPr>
          <p:cNvPr id="25615" name="Text Box 20"/>
          <p:cNvSpPr txBox="1">
            <a:spLocks noChangeArrowheads="1"/>
          </p:cNvSpPr>
          <p:nvPr/>
        </p:nvSpPr>
        <p:spPr bwMode="auto">
          <a:xfrm>
            <a:off x="4495800" y="4419600"/>
            <a:ext cx="2011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であり正しい。</a:t>
            </a:r>
          </a:p>
        </p:txBody>
      </p:sp>
      <p:sp>
        <p:nvSpPr>
          <p:cNvPr id="25616" name="Text Box 21"/>
          <p:cNvSpPr txBox="1">
            <a:spLocks noChangeArrowheads="1"/>
          </p:cNvSpPr>
          <p:nvPr/>
        </p:nvSpPr>
        <p:spPr bwMode="auto">
          <a:xfrm>
            <a:off x="381000" y="5029200"/>
            <a:ext cx="796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帰納</a:t>
            </a:r>
          </a:p>
        </p:txBody>
      </p:sp>
      <p:graphicFrame>
        <p:nvGraphicFramePr>
          <p:cNvPr id="25606" name="Object 22"/>
          <p:cNvGraphicFramePr>
            <a:graphicFrameLocks noChangeAspect="1"/>
          </p:cNvGraphicFramePr>
          <p:nvPr/>
        </p:nvGraphicFramePr>
        <p:xfrm>
          <a:off x="1371600" y="5105400"/>
          <a:ext cx="911225" cy="369888"/>
        </p:xfrm>
        <a:graphic>
          <a:graphicData uri="http://schemas.openxmlformats.org/presentationml/2006/ole">
            <p:oleObj spid="_x0000_s82950" name="Equation" r:id="rId7" imgW="406080" imgH="164880" progId="Equation.DSMT4">
              <p:embed/>
            </p:oleObj>
          </a:graphicData>
        </a:graphic>
      </p:graphicFrame>
      <p:graphicFrame>
        <p:nvGraphicFramePr>
          <p:cNvPr id="25607" name="Object 25"/>
          <p:cNvGraphicFramePr>
            <a:graphicFrameLocks noChangeAspect="1"/>
          </p:cNvGraphicFramePr>
          <p:nvPr/>
        </p:nvGraphicFramePr>
        <p:xfrm>
          <a:off x="990600" y="5638800"/>
          <a:ext cx="1651000" cy="427038"/>
        </p:xfrm>
        <a:graphic>
          <a:graphicData uri="http://schemas.openxmlformats.org/presentationml/2006/ole">
            <p:oleObj spid="_x0000_s82951" name="Equation" r:id="rId8" imgW="736560" imgH="190440" progId="Equation.DSMT4">
              <p:embed/>
            </p:oleObj>
          </a:graphicData>
        </a:graphic>
      </p:graphicFrame>
      <p:sp>
        <p:nvSpPr>
          <p:cNvPr id="25617" name="Text Box 26"/>
          <p:cNvSpPr txBox="1">
            <a:spLocks noChangeArrowheads="1"/>
          </p:cNvSpPr>
          <p:nvPr/>
        </p:nvSpPr>
        <p:spPr bwMode="auto">
          <a:xfrm>
            <a:off x="2743200" y="5638800"/>
            <a:ext cx="323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の時正しいと仮定する。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4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E489B2-43BB-429C-9178-78FD1B52F2C4}" type="slidenum">
              <a:rPr lang="en-US" altLang="ja-JP" smtClean="0"/>
              <a:pPr/>
              <a:t>73</a:t>
            </a:fld>
            <a:endParaRPr lang="en-US" altLang="ja-JP" smtClean="0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485775" y="104775"/>
          <a:ext cx="1593850" cy="369888"/>
        </p:xfrm>
        <a:graphic>
          <a:graphicData uri="http://schemas.openxmlformats.org/presentationml/2006/ole">
            <p:oleObj spid="_x0000_s83970" name="Equation" r:id="rId3" imgW="711000" imgH="164880" progId="Equation.DSMT4">
              <p:embed/>
            </p:oleObj>
          </a:graphicData>
        </a:graphic>
      </p:graphicFrame>
      <p:sp>
        <p:nvSpPr>
          <p:cNvPr id="26635" name="Text Box 3"/>
          <p:cNvSpPr txBox="1">
            <a:spLocks noChangeArrowheads="1"/>
          </p:cNvSpPr>
          <p:nvPr/>
        </p:nvSpPr>
        <p:spPr bwMode="auto">
          <a:xfrm>
            <a:off x="2133600" y="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ja-JP" altLang="en-US"/>
              <a:t>とする。</a:t>
            </a:r>
          </a:p>
        </p:txBody>
      </p:sp>
      <p:graphicFrame>
        <p:nvGraphicFramePr>
          <p:cNvPr id="26627" name="Object 4"/>
          <p:cNvGraphicFramePr>
            <a:graphicFrameLocks noChangeAspect="1"/>
          </p:cNvGraphicFramePr>
          <p:nvPr/>
        </p:nvGraphicFramePr>
        <p:xfrm>
          <a:off x="1447800" y="1295400"/>
          <a:ext cx="2476500" cy="968375"/>
        </p:xfrm>
        <a:graphic>
          <a:graphicData uri="http://schemas.openxmlformats.org/presentationml/2006/ole">
            <p:oleObj spid="_x0000_s83971" name="Equation" r:id="rId4" imgW="1104840" imgH="431640" progId="Equation.DSMT4">
              <p:embed/>
            </p:oleObj>
          </a:graphicData>
        </a:graphic>
      </p:graphicFrame>
      <p:sp>
        <p:nvSpPr>
          <p:cNvPr id="26636" name="Text Box 6"/>
          <p:cNvSpPr txBox="1">
            <a:spLocks noChangeArrowheads="1"/>
          </p:cNvSpPr>
          <p:nvPr/>
        </p:nvSpPr>
        <p:spPr bwMode="auto">
          <a:xfrm>
            <a:off x="381000" y="457200"/>
            <a:ext cx="6673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US" altLang="ja-JP"/>
              <a:t>n-1</a:t>
            </a:r>
            <a:r>
              <a:rPr lang="ja-JP" altLang="en-US"/>
              <a:t>の繰り返しのときのｆｘの値を            　　　と書く。</a:t>
            </a:r>
          </a:p>
        </p:txBody>
      </p:sp>
      <p:graphicFrame>
        <p:nvGraphicFramePr>
          <p:cNvPr id="26628" name="Object 7"/>
          <p:cNvGraphicFramePr>
            <a:graphicFrameLocks noChangeAspect="1"/>
          </p:cNvGraphicFramePr>
          <p:nvPr/>
        </p:nvGraphicFramePr>
        <p:xfrm>
          <a:off x="4648200" y="457200"/>
          <a:ext cx="1060450" cy="484188"/>
        </p:xfrm>
        <a:graphic>
          <a:graphicData uri="http://schemas.openxmlformats.org/presentationml/2006/ole">
            <p:oleObj spid="_x0000_s83972" name="Equation" r:id="rId5" imgW="444240" imgH="203040" progId="Equation.DSMT4">
              <p:embed/>
            </p:oleObj>
          </a:graphicData>
        </a:graphic>
      </p:graphicFrame>
      <p:sp>
        <p:nvSpPr>
          <p:cNvPr id="26637" name="Text Box 8"/>
          <p:cNvSpPr txBox="1">
            <a:spLocks noChangeArrowheads="1"/>
          </p:cNvSpPr>
          <p:nvPr/>
        </p:nvSpPr>
        <p:spPr bwMode="auto">
          <a:xfrm>
            <a:off x="457200" y="914400"/>
            <a:ext cx="3967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このとき、帰納法の仮定より、</a:t>
            </a:r>
          </a:p>
        </p:txBody>
      </p:sp>
      <p:sp>
        <p:nvSpPr>
          <p:cNvPr id="26638" name="Text Box 9"/>
          <p:cNvSpPr txBox="1">
            <a:spLocks noChangeArrowheads="1"/>
          </p:cNvSpPr>
          <p:nvPr/>
        </p:nvSpPr>
        <p:spPr bwMode="auto">
          <a:xfrm>
            <a:off x="381000" y="2209800"/>
            <a:ext cx="729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が成り立つ。　　回目の繰り返しでは、    　　　    なので、</a:t>
            </a:r>
          </a:p>
        </p:txBody>
      </p:sp>
      <p:graphicFrame>
        <p:nvGraphicFramePr>
          <p:cNvPr id="26629" name="Object 11"/>
          <p:cNvGraphicFramePr>
            <a:graphicFrameLocks noChangeAspect="1"/>
          </p:cNvGraphicFramePr>
          <p:nvPr/>
        </p:nvGraphicFramePr>
        <p:xfrm>
          <a:off x="5419725" y="2286000"/>
          <a:ext cx="958850" cy="371475"/>
        </p:xfrm>
        <a:graphic>
          <a:graphicData uri="http://schemas.openxmlformats.org/presentationml/2006/ole">
            <p:oleObj spid="_x0000_s83973" name="Equation" r:id="rId6" imgW="393480" imgH="152280" progId="Equation.DSMT4">
              <p:embed/>
            </p:oleObj>
          </a:graphicData>
        </a:graphic>
      </p:graphicFrame>
      <p:graphicFrame>
        <p:nvGraphicFramePr>
          <p:cNvPr id="26630" name="Object 12"/>
          <p:cNvGraphicFramePr>
            <a:graphicFrameLocks noChangeAspect="1"/>
          </p:cNvGraphicFramePr>
          <p:nvPr/>
        </p:nvGraphicFramePr>
        <p:xfrm>
          <a:off x="2143125" y="2286000"/>
          <a:ext cx="341313" cy="309563"/>
        </p:xfrm>
        <a:graphic>
          <a:graphicData uri="http://schemas.openxmlformats.org/presentationml/2006/ole">
            <p:oleObj spid="_x0000_s83974" name="Equation" r:id="rId7" imgW="139680" imgH="126720" progId="Equation.DSMT4">
              <p:embed/>
            </p:oleObj>
          </a:graphicData>
        </a:graphic>
      </p:graphicFrame>
      <p:graphicFrame>
        <p:nvGraphicFramePr>
          <p:cNvPr id="26631" name="Object 13"/>
          <p:cNvGraphicFramePr>
            <a:graphicFrameLocks noChangeAspect="1"/>
          </p:cNvGraphicFramePr>
          <p:nvPr/>
        </p:nvGraphicFramePr>
        <p:xfrm>
          <a:off x="1219200" y="2667000"/>
          <a:ext cx="2613025" cy="696913"/>
        </p:xfrm>
        <a:graphic>
          <a:graphicData uri="http://schemas.openxmlformats.org/presentationml/2006/ole">
            <p:oleObj spid="_x0000_s83975" name="Equation" r:id="rId8" imgW="761760" imgH="203040" progId="Equation.DSMT4">
              <p:embed/>
            </p:oleObj>
          </a:graphicData>
        </a:graphic>
      </p:graphicFrame>
      <p:sp>
        <p:nvSpPr>
          <p:cNvPr id="26639" name="Text Box 14"/>
          <p:cNvSpPr txBox="1">
            <a:spLocks noChangeArrowheads="1"/>
          </p:cNvSpPr>
          <p:nvPr/>
        </p:nvSpPr>
        <p:spPr bwMode="auto">
          <a:xfrm>
            <a:off x="4648200" y="2743200"/>
            <a:ext cx="2219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（命題ＰＬ１より）</a:t>
            </a:r>
          </a:p>
        </p:txBody>
      </p:sp>
      <p:sp>
        <p:nvSpPr>
          <p:cNvPr id="26640" name="Text Box 17"/>
          <p:cNvSpPr txBox="1">
            <a:spLocks noChangeArrowheads="1"/>
          </p:cNvSpPr>
          <p:nvPr/>
        </p:nvSpPr>
        <p:spPr bwMode="auto">
          <a:xfrm>
            <a:off x="381000" y="3429000"/>
            <a:ext cx="2892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また、ステップ７より、</a:t>
            </a:r>
          </a:p>
        </p:txBody>
      </p:sp>
      <p:graphicFrame>
        <p:nvGraphicFramePr>
          <p:cNvPr id="26632" name="Object 19"/>
          <p:cNvGraphicFramePr>
            <a:graphicFrameLocks noChangeAspect="1"/>
          </p:cNvGraphicFramePr>
          <p:nvPr/>
        </p:nvGraphicFramePr>
        <p:xfrm>
          <a:off x="1752600" y="3810000"/>
          <a:ext cx="3276600" cy="2813050"/>
        </p:xfrm>
        <a:graphic>
          <a:graphicData uri="http://schemas.openxmlformats.org/presentationml/2006/ole">
            <p:oleObj spid="_x0000_s83976" name="Equation" r:id="rId9" imgW="1346040" imgH="1155600" progId="Equation.DSMT4">
              <p:embed/>
            </p:oleObj>
          </a:graphicData>
        </a:graphic>
      </p:graphicFrame>
      <p:graphicFrame>
        <p:nvGraphicFramePr>
          <p:cNvPr id="26633" name="Object 20"/>
          <p:cNvGraphicFramePr>
            <a:graphicFrameLocks noChangeAspect="1"/>
          </p:cNvGraphicFramePr>
          <p:nvPr/>
        </p:nvGraphicFramePr>
        <p:xfrm>
          <a:off x="6705600" y="5791200"/>
          <a:ext cx="1016000" cy="581025"/>
        </p:xfrm>
        <a:graphic>
          <a:graphicData uri="http://schemas.openxmlformats.org/presentationml/2006/ole">
            <p:oleObj spid="_x0000_s83977" name="Equation" r:id="rId10" imgW="355320" imgH="203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EBA440F-E58C-493F-853B-ECE9CED982F4}" type="slidenum">
              <a:rPr lang="en-US" altLang="ja-JP" smtClean="0"/>
              <a:pPr/>
              <a:t>74</a:t>
            </a:fld>
            <a:endParaRPr lang="en-US" altLang="ja-JP" smtClean="0"/>
          </a:p>
        </p:txBody>
      </p:sp>
      <p:sp>
        <p:nvSpPr>
          <p:cNvPr id="276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素朴な多項式計算アルゴリズム</a:t>
            </a:r>
            <a:br>
              <a:rPr lang="ja-JP" altLang="en-US" smtClean="0"/>
            </a:br>
            <a:r>
              <a:rPr lang="ja-JP" altLang="en-US" smtClean="0"/>
              <a:t>の計算時間</a:t>
            </a:r>
          </a:p>
        </p:txBody>
      </p:sp>
      <p:sp>
        <p:nvSpPr>
          <p:cNvPr id="27657" name="Oval 8"/>
          <p:cNvSpPr>
            <a:spLocks noChangeArrowheads="1"/>
          </p:cNvSpPr>
          <p:nvPr/>
        </p:nvSpPr>
        <p:spPr bwMode="auto">
          <a:xfrm>
            <a:off x="609600" y="1905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8" name="Text Box 9"/>
          <p:cNvSpPr txBox="1">
            <a:spLocks noChangeArrowheads="1"/>
          </p:cNvSpPr>
          <p:nvPr/>
        </p:nvSpPr>
        <p:spPr bwMode="auto">
          <a:xfrm>
            <a:off x="1066800" y="1828800"/>
            <a:ext cx="6427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ステップ５の部分が最も時間を多く繰り返される。</a:t>
            </a:r>
          </a:p>
        </p:txBody>
      </p:sp>
      <p:graphicFrame>
        <p:nvGraphicFramePr>
          <p:cNvPr id="27650" name="Object 10"/>
          <p:cNvGraphicFramePr>
            <a:graphicFrameLocks noChangeAspect="1"/>
          </p:cNvGraphicFramePr>
          <p:nvPr/>
        </p:nvGraphicFramePr>
        <p:xfrm>
          <a:off x="1149350" y="2819400"/>
          <a:ext cx="266700" cy="457200"/>
        </p:xfrm>
        <a:graphic>
          <a:graphicData uri="http://schemas.openxmlformats.org/presentationml/2006/ole">
            <p:oleObj spid="_x0000_s84994" name="Equation" r:id="rId3" imgW="88560" imgH="152280" progId="Equation.DSMT4">
              <p:embed/>
            </p:oleObj>
          </a:graphicData>
        </a:graphic>
      </p:graphicFrame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920750" y="2438400"/>
            <a:ext cx="61658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ステップ４の</a:t>
            </a:r>
            <a:r>
              <a:rPr lang="en-US" altLang="ja-JP"/>
              <a:t>for</a:t>
            </a:r>
            <a:r>
              <a:rPr lang="ja-JP" altLang="en-US"/>
              <a:t>ループは、　の値にしたがって、</a:t>
            </a:r>
          </a:p>
          <a:p>
            <a:pPr algn="l"/>
            <a:r>
              <a:rPr lang="ja-JP" altLang="en-US"/>
              <a:t>　　回繰り返される。</a:t>
            </a:r>
          </a:p>
        </p:txBody>
      </p:sp>
      <p:graphicFrame>
        <p:nvGraphicFramePr>
          <p:cNvPr id="27651" name="Object 12"/>
          <p:cNvGraphicFramePr>
            <a:graphicFrameLocks noChangeAspect="1"/>
          </p:cNvGraphicFramePr>
          <p:nvPr/>
        </p:nvGraphicFramePr>
        <p:xfrm>
          <a:off x="4191000" y="2362200"/>
          <a:ext cx="266700" cy="457200"/>
        </p:xfrm>
        <a:graphic>
          <a:graphicData uri="http://schemas.openxmlformats.org/presentationml/2006/ole">
            <p:oleObj spid="_x0000_s84995" name="Equation" r:id="rId4" imgW="88560" imgH="152280" progId="Equation.DSMT4">
              <p:embed/>
            </p:oleObj>
          </a:graphicData>
        </a:graphic>
      </p:graphicFrame>
      <p:sp>
        <p:nvSpPr>
          <p:cNvPr id="27660" name="Text Box 13"/>
          <p:cNvSpPr txBox="1">
            <a:spLocks noChangeArrowheads="1"/>
          </p:cNvSpPr>
          <p:nvPr/>
        </p:nvSpPr>
        <p:spPr bwMode="auto">
          <a:xfrm>
            <a:off x="1219200" y="3124200"/>
            <a:ext cx="52165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よって、時間計算量を　　　　　とすると、</a:t>
            </a:r>
          </a:p>
          <a:p>
            <a:pPr algn="l"/>
            <a:r>
              <a:rPr lang="ja-JP" altLang="en-US"/>
              <a:t>　　　　は、次のように計算できる。</a:t>
            </a:r>
          </a:p>
        </p:txBody>
      </p:sp>
      <p:graphicFrame>
        <p:nvGraphicFramePr>
          <p:cNvPr id="27652" name="Object 14"/>
          <p:cNvGraphicFramePr>
            <a:graphicFrameLocks noChangeAspect="1"/>
          </p:cNvGraphicFramePr>
          <p:nvPr/>
        </p:nvGraphicFramePr>
        <p:xfrm>
          <a:off x="4191000" y="3200400"/>
          <a:ext cx="762000" cy="450850"/>
        </p:xfrm>
        <a:graphic>
          <a:graphicData uri="http://schemas.openxmlformats.org/presentationml/2006/ole">
            <p:oleObj spid="_x0000_s84996" name="Equation" r:id="rId5" imgW="342720" imgH="203040" progId="Equation.DSMT4">
              <p:embed/>
            </p:oleObj>
          </a:graphicData>
        </a:graphic>
      </p:graphicFrame>
      <p:graphicFrame>
        <p:nvGraphicFramePr>
          <p:cNvPr id="27653" name="Object 15"/>
          <p:cNvGraphicFramePr>
            <a:graphicFrameLocks noChangeAspect="1"/>
          </p:cNvGraphicFramePr>
          <p:nvPr/>
        </p:nvGraphicFramePr>
        <p:xfrm>
          <a:off x="1295400" y="3505200"/>
          <a:ext cx="762000" cy="450850"/>
        </p:xfrm>
        <a:graphic>
          <a:graphicData uri="http://schemas.openxmlformats.org/presentationml/2006/ole">
            <p:oleObj spid="_x0000_s84997" name="Equation" r:id="rId6" imgW="342720" imgH="203040" progId="Equation.DSMT4">
              <p:embed/>
            </p:oleObj>
          </a:graphicData>
        </a:graphic>
      </p:graphicFrame>
      <p:graphicFrame>
        <p:nvGraphicFramePr>
          <p:cNvPr id="27654" name="Object 16"/>
          <p:cNvGraphicFramePr>
            <a:graphicFrameLocks noChangeAspect="1"/>
          </p:cNvGraphicFramePr>
          <p:nvPr/>
        </p:nvGraphicFramePr>
        <p:xfrm>
          <a:off x="2514600" y="3962400"/>
          <a:ext cx="2743200" cy="2638425"/>
        </p:xfrm>
        <a:graphic>
          <a:graphicData uri="http://schemas.openxmlformats.org/presentationml/2006/ole">
            <p:oleObj spid="_x0000_s84998" name="Equation" r:id="rId7" imgW="1371600" imgH="1320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229261B-3811-48D0-943F-8F764A3FD517}" type="slidenum">
              <a:rPr lang="en-US" altLang="ja-JP" smtClean="0"/>
              <a:pPr/>
              <a:t>75</a:t>
            </a:fld>
            <a:endParaRPr lang="en-US" altLang="ja-JP" smtClean="0"/>
          </a:p>
        </p:txBody>
      </p:sp>
      <p:sp>
        <p:nvSpPr>
          <p:cNvPr id="28677" name="Text Box 2"/>
          <p:cNvSpPr txBox="1">
            <a:spLocks noChangeArrowheads="1"/>
          </p:cNvSpPr>
          <p:nvPr/>
        </p:nvSpPr>
        <p:spPr bwMode="auto">
          <a:xfrm>
            <a:off x="1143000" y="762000"/>
            <a:ext cx="7018338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以上から、</a:t>
            </a:r>
            <a:r>
              <a:rPr lang="en-US" altLang="ja-JP"/>
              <a:t>naive_poly</a:t>
            </a:r>
            <a:r>
              <a:rPr lang="ja-JP" altLang="en-US"/>
              <a:t>の最悪時間計算量は、</a:t>
            </a:r>
          </a:p>
          <a:p>
            <a:pPr algn="l"/>
            <a:endParaRPr lang="ja-JP" altLang="en-US"/>
          </a:p>
          <a:p>
            <a:pPr algn="l"/>
            <a:endParaRPr lang="ja-JP" altLang="en-US"/>
          </a:p>
          <a:p>
            <a:pPr algn="l"/>
            <a:r>
              <a:rPr lang="ja-JP" altLang="en-US"/>
              <a:t>であることがわかる。</a:t>
            </a:r>
          </a:p>
          <a:p>
            <a:pPr algn="l"/>
            <a:r>
              <a:rPr lang="ja-JP" altLang="en-US"/>
              <a:t>また、繰り返し回数は、入力サイズ（ｎ）だけに依存し、</a:t>
            </a:r>
          </a:p>
          <a:p>
            <a:pPr algn="l"/>
            <a:r>
              <a:rPr lang="ja-JP" altLang="en-US"/>
              <a:t>問題例（係数配列の状態）に依存しない。</a:t>
            </a:r>
          </a:p>
          <a:p>
            <a:pPr algn="l"/>
            <a:r>
              <a:rPr lang="ja-JP" altLang="en-US"/>
              <a:t>よって、</a:t>
            </a:r>
          </a:p>
          <a:p>
            <a:pPr algn="l"/>
            <a:endParaRPr lang="ja-JP" altLang="en-US"/>
          </a:p>
          <a:p>
            <a:pPr algn="l"/>
            <a:endParaRPr lang="ja-JP" altLang="en-US"/>
          </a:p>
          <a:p>
            <a:pPr algn="l"/>
            <a:endParaRPr lang="ja-JP" altLang="en-US"/>
          </a:p>
          <a:p>
            <a:pPr algn="l"/>
            <a:r>
              <a:rPr lang="ja-JP" altLang="en-US"/>
              <a:t>の時間計算量を持つこともわかる。</a:t>
            </a:r>
          </a:p>
        </p:txBody>
      </p:sp>
      <p:graphicFrame>
        <p:nvGraphicFramePr>
          <p:cNvPr id="28674" name="Object 3"/>
          <p:cNvGraphicFramePr>
            <a:graphicFrameLocks noChangeAspect="1"/>
          </p:cNvGraphicFramePr>
          <p:nvPr/>
        </p:nvGraphicFramePr>
        <p:xfrm>
          <a:off x="1905000" y="1295400"/>
          <a:ext cx="1143000" cy="641350"/>
        </p:xfrm>
        <a:graphic>
          <a:graphicData uri="http://schemas.openxmlformats.org/presentationml/2006/ole">
            <p:oleObj spid="_x0000_s86018" name="Equation" r:id="rId3" imgW="406080" imgH="228600" progId="Equation.DSMT4">
              <p:embed/>
            </p:oleObj>
          </a:graphicData>
        </a:graphic>
      </p:graphicFrame>
      <p:graphicFrame>
        <p:nvGraphicFramePr>
          <p:cNvPr id="28675" name="Object 5"/>
          <p:cNvGraphicFramePr>
            <a:graphicFrameLocks noChangeAspect="1"/>
          </p:cNvGraphicFramePr>
          <p:nvPr/>
        </p:nvGraphicFramePr>
        <p:xfrm>
          <a:off x="2133600" y="3505200"/>
          <a:ext cx="1143000" cy="641350"/>
        </p:xfrm>
        <a:graphic>
          <a:graphicData uri="http://schemas.openxmlformats.org/presentationml/2006/ole">
            <p:oleObj spid="_x0000_s86019" name="Equation" r:id="rId4" imgW="40608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F83C76-D1DA-49EB-8701-958850FD247A}" type="slidenum">
              <a:rPr lang="en-US" altLang="ja-JP" smtClean="0"/>
              <a:pPr/>
              <a:t>76</a:t>
            </a:fld>
            <a:endParaRPr lang="en-US" altLang="ja-JP" smtClean="0"/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>
          <a:xfrm>
            <a:off x="357158" y="285728"/>
            <a:ext cx="7772400" cy="1143000"/>
          </a:xfrm>
        </p:spPr>
        <p:txBody>
          <a:bodyPr/>
          <a:lstStyle/>
          <a:p>
            <a:pPr algn="l" eaLnBrk="1" hangingPunct="1"/>
            <a:r>
              <a:rPr lang="ja-JP" altLang="en-US" dirty="0" smtClean="0"/>
              <a:t>高速なべき乗計算アルゴリズムを利用した多項式評価</a:t>
            </a:r>
          </a:p>
        </p:txBody>
      </p:sp>
      <p:graphicFrame>
        <p:nvGraphicFramePr>
          <p:cNvPr id="29698" name="Object 3"/>
          <p:cNvGraphicFramePr>
            <a:graphicFrameLocks noChangeAspect="1"/>
          </p:cNvGraphicFramePr>
          <p:nvPr/>
        </p:nvGraphicFramePr>
        <p:xfrm>
          <a:off x="1752600" y="1981200"/>
          <a:ext cx="3657600" cy="2841625"/>
        </p:xfrm>
        <a:graphic>
          <a:graphicData uri="http://schemas.openxmlformats.org/presentationml/2006/ole">
            <p:oleObj spid="_x0000_s87042" name="Equation" r:id="rId3" imgW="1828800" imgH="1422360" progId="Equation.DSMT4">
              <p:embed/>
            </p:oleObj>
          </a:graphicData>
        </a:graphic>
      </p:graphicFrame>
      <p:sp>
        <p:nvSpPr>
          <p:cNvPr id="29702" name="Text Box 4"/>
          <p:cNvSpPr txBox="1">
            <a:spLocks noChangeArrowheads="1"/>
          </p:cNvSpPr>
          <p:nvPr/>
        </p:nvSpPr>
        <p:spPr bwMode="auto">
          <a:xfrm>
            <a:off x="762000" y="4968875"/>
            <a:ext cx="7900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と計算できるので、　　　　　　　　　　のアルゴリズムといえる。</a:t>
            </a:r>
          </a:p>
        </p:txBody>
      </p:sp>
      <p:graphicFrame>
        <p:nvGraphicFramePr>
          <p:cNvPr id="29699" name="Object 5"/>
          <p:cNvGraphicFramePr>
            <a:graphicFrameLocks noChangeAspect="1"/>
          </p:cNvGraphicFramePr>
          <p:nvPr/>
        </p:nvGraphicFramePr>
        <p:xfrm>
          <a:off x="3492500" y="5070475"/>
          <a:ext cx="1371600" cy="406400"/>
        </p:xfrm>
        <a:graphic>
          <a:graphicData uri="http://schemas.openxmlformats.org/presentationml/2006/ole">
            <p:oleObj spid="_x0000_s87043" name="Equation" r:id="rId4" imgW="685800" imgH="203040" progId="Equation.DSMT4">
              <p:embed/>
            </p:oleObj>
          </a:graphicData>
        </a:graphic>
      </p:graphicFrame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685800" y="5502275"/>
            <a:ext cx="73501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（べき乗の計算に、</a:t>
            </a:r>
            <a:r>
              <a:rPr lang="en-US" altLang="ja-JP"/>
              <a:t>math</a:t>
            </a:r>
            <a:r>
              <a:rPr lang="ja-JP" altLang="en-US"/>
              <a:t>ライブラリの</a:t>
            </a:r>
            <a:r>
              <a:rPr lang="en-US" altLang="ja-JP"/>
              <a:t>pow</a:t>
            </a:r>
            <a:r>
              <a:rPr lang="ja-JP" altLang="en-US"/>
              <a:t>を用いた場合、</a:t>
            </a:r>
          </a:p>
          <a:p>
            <a:pPr algn="l"/>
            <a:r>
              <a:rPr lang="ja-JP" altLang="en-US"/>
              <a:t>この計算量になると考えられる。）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90D260-80E3-45EA-964B-20314A1FAD45}" type="slidenum">
              <a:rPr lang="en-US" altLang="ja-JP" smtClean="0"/>
              <a:pPr/>
              <a:t>77</a:t>
            </a:fld>
            <a:endParaRPr lang="en-US" altLang="ja-JP" smtClean="0"/>
          </a:p>
        </p:txBody>
      </p:sp>
      <p:sp>
        <p:nvSpPr>
          <p:cNvPr id="22533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393889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 dirty="0" smtClean="0"/>
              <a:t>アルゴリズム：</a:t>
            </a:r>
            <a:r>
              <a:rPr lang="en-US" altLang="ja-JP" b="0" dirty="0" err="1" smtClean="0"/>
              <a:t>lib_pow_poly</a:t>
            </a:r>
            <a:r>
              <a:rPr lang="en-US" altLang="ja-JP" b="0" dirty="0"/>
              <a:t>()</a:t>
            </a:r>
          </a:p>
          <a:p>
            <a:pPr algn="l"/>
            <a:r>
              <a:rPr lang="ja-JP" altLang="en-US" b="0" dirty="0"/>
              <a:t>入力：</a:t>
            </a:r>
            <a:r>
              <a:rPr lang="en-US" altLang="ja-JP" b="0" dirty="0"/>
              <a:t>x,</a:t>
            </a:r>
            <a:r>
              <a:rPr lang="ja-JP" altLang="en-US" b="0" dirty="0"/>
              <a:t>次数</a:t>
            </a:r>
            <a:r>
              <a:rPr lang="en-US" altLang="ja-JP" b="0" dirty="0"/>
              <a:t>n,</a:t>
            </a:r>
            <a:r>
              <a:rPr lang="ja-JP" altLang="en-US" b="0" dirty="0"/>
              <a:t>係数</a:t>
            </a:r>
            <a:r>
              <a:rPr lang="en-US" altLang="ja-JP" b="0" dirty="0"/>
              <a:t>a[n]</a:t>
            </a:r>
          </a:p>
          <a:p>
            <a:pPr algn="l"/>
            <a:r>
              <a:rPr lang="ja-JP" altLang="en-US" b="0" dirty="0"/>
              <a:t>出力：</a:t>
            </a:r>
          </a:p>
        </p:txBody>
      </p:sp>
      <p:graphicFrame>
        <p:nvGraphicFramePr>
          <p:cNvPr id="22530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100354" name="Equation" r:id="rId3" imgW="914400" imgH="198720" progId="Equation.DSMT4">
              <p:embed/>
            </p:oleObj>
          </a:graphicData>
        </a:graphic>
      </p:graphicFrame>
      <p:sp>
        <p:nvSpPr>
          <p:cNvPr id="2253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7772400" cy="3048000"/>
          </a:xfrm>
          <a:noFill/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dirty="0" err="1" smtClean="0">
                <a:latin typeface="Lucida Console" pitchFamily="49" charset="0"/>
              </a:rPr>
              <a:t>fx</a:t>
            </a:r>
            <a:r>
              <a:rPr lang="en-US" altLang="ja-JP" sz="2800" dirty="0" smtClean="0">
                <a:latin typeface="Lucida Console" pitchFamily="49" charset="0"/>
              </a:rPr>
              <a:t>=0.0;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dirty="0" smtClean="0">
                <a:latin typeface="Lucida Console" pitchFamily="49" charset="0"/>
              </a:rPr>
              <a:t>for(</a:t>
            </a:r>
            <a:r>
              <a:rPr lang="en-US" altLang="ja-JP" sz="2800" dirty="0" err="1" smtClean="0">
                <a:latin typeface="Lucida Console" pitchFamily="49" charset="0"/>
              </a:rPr>
              <a:t>i</a:t>
            </a:r>
            <a:r>
              <a:rPr lang="en-US" altLang="ja-JP" sz="2800" dirty="0" smtClean="0">
                <a:latin typeface="Lucida Console" pitchFamily="49" charset="0"/>
              </a:rPr>
              <a:t>=0;i</a:t>
            </a:r>
            <a:r>
              <a:rPr lang="ja-JP" altLang="en-US" sz="2800" dirty="0" smtClean="0">
                <a:latin typeface="Lucida Console" pitchFamily="49" charset="0"/>
              </a:rPr>
              <a:t>＜</a:t>
            </a:r>
            <a:r>
              <a:rPr lang="en-US" altLang="ja-JP" sz="2800" dirty="0" smtClean="0">
                <a:latin typeface="Lucida Console" pitchFamily="49" charset="0"/>
              </a:rPr>
              <a:t>=</a:t>
            </a:r>
            <a:r>
              <a:rPr lang="en-US" altLang="ja-JP" sz="2800" dirty="0" err="1" smtClean="0">
                <a:latin typeface="Lucida Console" pitchFamily="49" charset="0"/>
              </a:rPr>
              <a:t>N;i</a:t>
            </a:r>
            <a:r>
              <a:rPr lang="en-US" altLang="ja-JP" sz="2800" dirty="0" smtClean="0">
                <a:latin typeface="Lucida Console" pitchFamily="49" charset="0"/>
              </a:rPr>
              <a:t>++){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dirty="0" smtClean="0">
                <a:latin typeface="Lucida Console" pitchFamily="49" charset="0"/>
              </a:rPr>
              <a:t>  </a:t>
            </a:r>
            <a:r>
              <a:rPr lang="en-US" altLang="ja-JP" sz="2800" dirty="0" err="1" smtClean="0">
                <a:latin typeface="Lucida Console" pitchFamily="49" charset="0"/>
              </a:rPr>
              <a:t>fx</a:t>
            </a:r>
            <a:r>
              <a:rPr lang="en-US" altLang="ja-JP" sz="2800" dirty="0" smtClean="0">
                <a:latin typeface="Lucida Console" pitchFamily="49" charset="0"/>
              </a:rPr>
              <a:t>=</a:t>
            </a:r>
            <a:r>
              <a:rPr lang="en-US" altLang="ja-JP" sz="2800" dirty="0" err="1" smtClean="0">
                <a:latin typeface="Lucida Console" pitchFamily="49" charset="0"/>
              </a:rPr>
              <a:t>fx+a</a:t>
            </a:r>
            <a:r>
              <a:rPr lang="en-US" altLang="ja-JP" sz="2800" dirty="0" smtClean="0">
                <a:latin typeface="Lucida Console" pitchFamily="49" charset="0"/>
              </a:rPr>
              <a:t>[</a:t>
            </a:r>
            <a:r>
              <a:rPr lang="en-US" altLang="ja-JP" sz="2800" dirty="0" err="1" smtClean="0">
                <a:latin typeface="Lucida Console" pitchFamily="49" charset="0"/>
              </a:rPr>
              <a:t>i</a:t>
            </a:r>
            <a:r>
              <a:rPr lang="en-US" altLang="ja-JP" sz="2800" dirty="0" smtClean="0">
                <a:latin typeface="Lucida Console" pitchFamily="49" charset="0"/>
              </a:rPr>
              <a:t>]*</a:t>
            </a:r>
            <a:r>
              <a:rPr lang="en-US" altLang="ja-JP" sz="2800" dirty="0" err="1" smtClean="0">
                <a:latin typeface="Lucida Console" pitchFamily="49" charset="0"/>
              </a:rPr>
              <a:t>pow</a:t>
            </a:r>
            <a:r>
              <a:rPr lang="en-US" altLang="ja-JP" sz="2800" dirty="0" smtClean="0">
                <a:latin typeface="Lucida Console" pitchFamily="49" charset="0"/>
              </a:rPr>
              <a:t>(x,(double)</a:t>
            </a:r>
            <a:r>
              <a:rPr lang="en-US" altLang="ja-JP" sz="2800" dirty="0" err="1" smtClean="0">
                <a:latin typeface="Lucida Console" pitchFamily="49" charset="0"/>
              </a:rPr>
              <a:t>i</a:t>
            </a:r>
            <a:r>
              <a:rPr lang="en-US" altLang="ja-JP" sz="2800" dirty="0" smtClean="0">
                <a:latin typeface="Lucida Console" pitchFamily="49" charset="0"/>
              </a:rPr>
              <a:t>);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dirty="0" smtClean="0">
                <a:latin typeface="Lucida Console" pitchFamily="49" charset="0"/>
              </a:rPr>
              <a:t>  }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dirty="0" smtClean="0">
                <a:latin typeface="Lucida Console" pitchFamily="49" charset="0"/>
              </a:rPr>
              <a:t>return </a:t>
            </a:r>
            <a:r>
              <a:rPr lang="en-US" altLang="ja-JP" sz="2800" dirty="0" err="1" smtClean="0">
                <a:latin typeface="Lucida Console" pitchFamily="49" charset="0"/>
              </a:rPr>
              <a:t>fx</a:t>
            </a:r>
            <a:r>
              <a:rPr lang="en-US" altLang="ja-JP" sz="2800" dirty="0" smtClean="0">
                <a:latin typeface="Lucida Console" pitchFamily="49" charset="0"/>
              </a:rPr>
              <a:t>;</a:t>
            </a:r>
          </a:p>
        </p:txBody>
      </p:sp>
      <p:graphicFrame>
        <p:nvGraphicFramePr>
          <p:cNvPr id="22531" name="Object 6"/>
          <p:cNvGraphicFramePr>
            <a:graphicFrameLocks noChangeAspect="1"/>
          </p:cNvGraphicFramePr>
          <p:nvPr/>
        </p:nvGraphicFramePr>
        <p:xfrm>
          <a:off x="1447800" y="1219200"/>
          <a:ext cx="2362200" cy="911225"/>
        </p:xfrm>
        <a:graphic>
          <a:graphicData uri="http://schemas.openxmlformats.org/presentationml/2006/ole">
            <p:oleObj spid="_x0000_s100355" name="Equation" r:id="rId4" imgW="1054080" imgH="406080" progId="Equation.DSMT4">
              <p:embed/>
            </p:oleObj>
          </a:graphicData>
        </a:graphic>
      </p:graphicFrame>
      <p:sp>
        <p:nvSpPr>
          <p:cNvPr id="22535" name="AutoShape 7"/>
          <p:cNvSpPr>
            <a:spLocks noChangeArrowheads="1"/>
          </p:cNvSpPr>
          <p:nvPr/>
        </p:nvSpPr>
        <p:spPr bwMode="auto">
          <a:xfrm>
            <a:off x="6858016" y="4357694"/>
            <a:ext cx="2514600" cy="1295400"/>
          </a:xfrm>
          <a:prstGeom prst="wedgeRoundRectCallout">
            <a:avLst>
              <a:gd name="adj1" fmla="val -83333"/>
              <a:gd name="adj2" fmla="val 35296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E64FC5-5614-4FFE-93F4-AA8236A416C7}" type="slidenum">
              <a:rPr lang="en-US" altLang="ja-JP" smtClean="0"/>
              <a:pPr/>
              <a:t>78</a:t>
            </a:fld>
            <a:endParaRPr lang="en-US" altLang="ja-JP" smtClean="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ja-JP" altLang="en-US" smtClean="0"/>
              <a:t>ホーナーの方法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アィディア</a:t>
            </a:r>
          </a:p>
          <a:p>
            <a:pPr lvl="1" eaLnBrk="1" hangingPunct="1"/>
            <a:r>
              <a:rPr lang="ja-JP" altLang="en-US" smtClean="0"/>
              <a:t>　</a:t>
            </a:r>
            <a:r>
              <a:rPr lang="en-US" altLang="ja-JP" smtClean="0"/>
              <a:t>x</a:t>
            </a:r>
            <a:r>
              <a:rPr lang="ja-JP" altLang="en-US" smtClean="0"/>
              <a:t>をできるだけくくりだしながら計算する。</a:t>
            </a:r>
          </a:p>
        </p:txBody>
      </p:sp>
      <p:graphicFrame>
        <p:nvGraphicFramePr>
          <p:cNvPr id="30722" name="Object 4"/>
          <p:cNvGraphicFramePr>
            <a:graphicFrameLocks noChangeAspect="1"/>
          </p:cNvGraphicFramePr>
          <p:nvPr/>
        </p:nvGraphicFramePr>
        <p:xfrm>
          <a:off x="852488" y="3505200"/>
          <a:ext cx="7061200" cy="1166813"/>
        </p:xfrm>
        <a:graphic>
          <a:graphicData uri="http://schemas.openxmlformats.org/presentationml/2006/ole">
            <p:oleObj spid="_x0000_s88066" name="Equation" r:id="rId3" imgW="3073320" imgH="5079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8A3D88E-2DA7-460A-8611-807CDDB53193}" type="slidenum">
              <a:rPr lang="en-US" altLang="ja-JP" smtClean="0"/>
              <a:pPr/>
              <a:t>79</a:t>
            </a:fld>
            <a:endParaRPr lang="en-US" altLang="ja-JP" smtClean="0"/>
          </a:p>
        </p:txBody>
      </p:sp>
      <p:sp>
        <p:nvSpPr>
          <p:cNvPr id="31750" name="Text Box 3"/>
          <p:cNvSpPr txBox="1">
            <a:spLocks noChangeArrowheads="1"/>
          </p:cNvSpPr>
          <p:nvPr/>
        </p:nvSpPr>
        <p:spPr bwMode="auto">
          <a:xfrm>
            <a:off x="533400" y="304800"/>
            <a:ext cx="723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アルゴリズムを示すまえに、等式の正当性を証明する。</a:t>
            </a:r>
          </a:p>
        </p:txBody>
      </p:sp>
      <p:sp>
        <p:nvSpPr>
          <p:cNvPr id="31751" name="AutoShape 5"/>
          <p:cNvSpPr>
            <a:spLocks noChangeArrowheads="1"/>
          </p:cNvSpPr>
          <p:nvPr/>
        </p:nvSpPr>
        <p:spPr bwMode="auto">
          <a:xfrm>
            <a:off x="533400" y="1219200"/>
            <a:ext cx="7315200" cy="2514600"/>
          </a:xfrm>
          <a:prstGeom prst="roundRect">
            <a:avLst>
              <a:gd name="adj" fmla="val 16667"/>
            </a:avLst>
          </a:prstGeom>
          <a:noFill/>
          <a:ln w="5715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1752" name="Text Box 6"/>
          <p:cNvSpPr txBox="1">
            <a:spLocks noChangeArrowheads="1"/>
          </p:cNvSpPr>
          <p:nvPr/>
        </p:nvSpPr>
        <p:spPr bwMode="auto">
          <a:xfrm>
            <a:off x="1447800" y="1011238"/>
            <a:ext cx="370840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>
                <a:solidFill>
                  <a:srgbClr val="008000"/>
                </a:solidFill>
              </a:rPr>
              <a:t>命題Ｈ１（</a:t>
            </a:r>
            <a:r>
              <a:rPr lang="en-US" altLang="ja-JP" b="0">
                <a:solidFill>
                  <a:srgbClr val="008000"/>
                </a:solidFill>
              </a:rPr>
              <a:t>horner</a:t>
            </a:r>
            <a:r>
              <a:rPr lang="ja-JP" altLang="en-US" b="0">
                <a:solidFill>
                  <a:srgbClr val="008000"/>
                </a:solidFill>
              </a:rPr>
              <a:t>の正当性</a:t>
            </a:r>
            <a:r>
              <a:rPr lang="en-US" altLang="ja-JP" b="0">
                <a:solidFill>
                  <a:srgbClr val="008000"/>
                </a:solidFill>
              </a:rPr>
              <a:t>1</a:t>
            </a:r>
            <a:r>
              <a:rPr lang="ja-JP" altLang="en-US" b="0">
                <a:solidFill>
                  <a:srgbClr val="008000"/>
                </a:solidFill>
              </a:rPr>
              <a:t>）</a:t>
            </a:r>
          </a:p>
        </p:txBody>
      </p:sp>
      <p:graphicFrame>
        <p:nvGraphicFramePr>
          <p:cNvPr id="31746" name="Object 8"/>
          <p:cNvGraphicFramePr>
            <a:graphicFrameLocks noChangeAspect="1"/>
          </p:cNvGraphicFramePr>
          <p:nvPr/>
        </p:nvGraphicFramePr>
        <p:xfrm>
          <a:off x="700088" y="1981200"/>
          <a:ext cx="7062787" cy="1166813"/>
        </p:xfrm>
        <a:graphic>
          <a:graphicData uri="http://schemas.openxmlformats.org/presentationml/2006/ole">
            <p:oleObj spid="_x0000_s89090" name="Equation" r:id="rId3" imgW="3073320" imgH="507960" progId="Equation.DSMT4">
              <p:embed/>
            </p:oleObj>
          </a:graphicData>
        </a:graphic>
      </p:graphicFrame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381000" y="3962400"/>
            <a:ext cx="796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証明</a:t>
            </a:r>
          </a:p>
        </p:txBody>
      </p:sp>
      <p:graphicFrame>
        <p:nvGraphicFramePr>
          <p:cNvPr id="31747" name="Object 12"/>
          <p:cNvGraphicFramePr>
            <a:graphicFrameLocks noChangeAspect="1"/>
          </p:cNvGraphicFramePr>
          <p:nvPr/>
        </p:nvGraphicFramePr>
        <p:xfrm>
          <a:off x="1371600" y="3962400"/>
          <a:ext cx="2438400" cy="546100"/>
        </p:xfrm>
        <a:graphic>
          <a:graphicData uri="http://schemas.openxmlformats.org/presentationml/2006/ole">
            <p:oleObj spid="_x0000_s89091" name="Equation" r:id="rId4" imgW="736560" imgH="164880" progId="Equation.DSMT4">
              <p:embed/>
            </p:oleObj>
          </a:graphicData>
        </a:graphic>
      </p:graphicFrame>
      <p:sp>
        <p:nvSpPr>
          <p:cNvPr id="31754" name="Text Box 13"/>
          <p:cNvSpPr txBox="1">
            <a:spLocks noChangeArrowheads="1"/>
          </p:cNvSpPr>
          <p:nvPr/>
        </p:nvSpPr>
        <p:spPr bwMode="auto">
          <a:xfrm>
            <a:off x="3810000" y="3962400"/>
            <a:ext cx="1493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に対して、</a:t>
            </a:r>
          </a:p>
        </p:txBody>
      </p:sp>
      <p:graphicFrame>
        <p:nvGraphicFramePr>
          <p:cNvPr id="31748" name="Object 14"/>
          <p:cNvGraphicFramePr>
            <a:graphicFrameLocks noChangeAspect="1"/>
          </p:cNvGraphicFramePr>
          <p:nvPr/>
        </p:nvGraphicFramePr>
        <p:xfrm>
          <a:off x="990600" y="4419600"/>
          <a:ext cx="7162800" cy="1781175"/>
        </p:xfrm>
        <a:graphic>
          <a:graphicData uri="http://schemas.openxmlformats.org/presentationml/2006/ole">
            <p:oleObj spid="_x0000_s89092" name="Equation" r:id="rId5" imgW="2857320" imgH="711000" progId="Equation.DSMT4">
              <p:embed/>
            </p:oleObj>
          </a:graphicData>
        </a:graphic>
      </p:graphicFrame>
      <p:sp>
        <p:nvSpPr>
          <p:cNvPr id="31755" name="Text Box 15"/>
          <p:cNvSpPr txBox="1">
            <a:spLocks noChangeArrowheads="1"/>
          </p:cNvSpPr>
          <p:nvPr/>
        </p:nvSpPr>
        <p:spPr bwMode="auto">
          <a:xfrm>
            <a:off x="457200" y="6172200"/>
            <a:ext cx="1793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と定義する。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85C0F7-8D09-4729-B501-769AD83DD736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001000" cy="4114800"/>
          </a:xfrm>
        </p:spPr>
        <p:txBody>
          <a:bodyPr/>
          <a:lstStyle/>
          <a:p>
            <a:pPr eaLnBrk="1" hangingPunct="1"/>
            <a:r>
              <a:rPr lang="ja-JP" altLang="en-US" smtClean="0"/>
              <a:t>アルゴリズム</a:t>
            </a:r>
            <a:r>
              <a:rPr lang="en-US" altLang="ja-JP" smtClean="0"/>
              <a:t>naïve_gcd</a:t>
            </a:r>
            <a:r>
              <a:rPr lang="ja-JP" altLang="en-US" smtClean="0"/>
              <a:t>の正当性は明らかなので省略する。（帰納法で証明もできる。）</a:t>
            </a:r>
          </a:p>
          <a:p>
            <a:pPr eaLnBrk="1" hangingPunct="1"/>
            <a:endParaRPr lang="ja-JP" altLang="en-US" smtClean="0"/>
          </a:p>
          <a:p>
            <a:pPr eaLnBrk="1" hangingPunct="1"/>
            <a:r>
              <a:rPr lang="ja-JP" altLang="en-US" smtClean="0"/>
              <a:t>アルゴリズム</a:t>
            </a:r>
            <a:r>
              <a:rPr lang="en-US" altLang="ja-JP" smtClean="0"/>
              <a:t>naïve_gcd</a:t>
            </a:r>
            <a:r>
              <a:rPr lang="ja-JP" altLang="en-US" smtClean="0"/>
              <a:t>の時間計算量</a:t>
            </a:r>
          </a:p>
          <a:p>
            <a:pPr eaLnBrk="1" hangingPunct="1">
              <a:buFontTx/>
              <a:buNone/>
            </a:pPr>
            <a:r>
              <a:rPr lang="ja-JP" altLang="en-US" smtClean="0"/>
              <a:t>　高々　　　　　　　　の繰り返し回数</a:t>
            </a:r>
          </a:p>
        </p:txBody>
      </p:sp>
      <p:graphicFrame>
        <p:nvGraphicFramePr>
          <p:cNvPr id="5122" name="Object 5"/>
          <p:cNvGraphicFramePr>
            <a:graphicFrameLocks noChangeAspect="1"/>
          </p:cNvGraphicFramePr>
          <p:nvPr/>
        </p:nvGraphicFramePr>
        <p:xfrm>
          <a:off x="1524000" y="2514600"/>
          <a:ext cx="1905000" cy="620713"/>
        </p:xfrm>
        <a:graphic>
          <a:graphicData uri="http://schemas.openxmlformats.org/presentationml/2006/ole">
            <p:oleObj spid="_x0000_s5122" name="Equation" r:id="rId3" imgW="622080" imgH="203040" progId="Equation.DSMT4">
              <p:embed/>
            </p:oleObj>
          </a:graphicData>
        </a:graphic>
      </p:graphicFrame>
      <p:graphicFrame>
        <p:nvGraphicFramePr>
          <p:cNvPr id="5123" name="Object 7"/>
          <p:cNvGraphicFramePr>
            <a:graphicFrameLocks noChangeAspect="1"/>
          </p:cNvGraphicFramePr>
          <p:nvPr/>
        </p:nvGraphicFramePr>
        <p:xfrm>
          <a:off x="914400" y="3352800"/>
          <a:ext cx="2133600" cy="627063"/>
        </p:xfrm>
        <a:graphic>
          <a:graphicData uri="http://schemas.openxmlformats.org/presentationml/2006/ole">
            <p:oleObj spid="_x0000_s5123" name="Equation" r:id="rId4" imgW="863280" imgH="253800" progId="Equation.DSMT4">
              <p:embed/>
            </p:oleObj>
          </a:graphicData>
        </a:graphic>
      </p:graphicFrame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2971800" y="3429000"/>
            <a:ext cx="2012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の時間計算量</a:t>
            </a:r>
          </a:p>
        </p:txBody>
      </p:sp>
      <p:graphicFrame>
        <p:nvGraphicFramePr>
          <p:cNvPr id="5124" name="Object 9"/>
          <p:cNvGraphicFramePr>
            <a:graphicFrameLocks noChangeAspect="1"/>
          </p:cNvGraphicFramePr>
          <p:nvPr/>
        </p:nvGraphicFramePr>
        <p:xfrm>
          <a:off x="1066800" y="4038600"/>
          <a:ext cx="1130300" cy="344488"/>
        </p:xfrm>
        <a:graphic>
          <a:graphicData uri="http://schemas.openxmlformats.org/presentationml/2006/ole">
            <p:oleObj spid="_x0000_s5124" name="Equation" r:id="rId5" imgW="583920" imgH="177480" progId="Equation.DSMT4">
              <p:embed/>
            </p:oleObj>
          </a:graphicData>
        </a:graphic>
      </p:graphicFrame>
      <p:sp>
        <p:nvSpPr>
          <p:cNvPr id="5129" name="Text Box 10"/>
          <p:cNvSpPr txBox="1">
            <a:spLocks noChangeArrowheads="1"/>
          </p:cNvSpPr>
          <p:nvPr/>
        </p:nvSpPr>
        <p:spPr bwMode="auto">
          <a:xfrm>
            <a:off x="2362200" y="3962400"/>
            <a:ext cx="1411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とすると、</a:t>
            </a:r>
          </a:p>
        </p:txBody>
      </p:sp>
      <p:graphicFrame>
        <p:nvGraphicFramePr>
          <p:cNvPr id="5125" name="Object 11"/>
          <p:cNvGraphicFramePr>
            <a:graphicFrameLocks noChangeAspect="1"/>
          </p:cNvGraphicFramePr>
          <p:nvPr/>
        </p:nvGraphicFramePr>
        <p:xfrm>
          <a:off x="1447800" y="4572000"/>
          <a:ext cx="909638" cy="627063"/>
        </p:xfrm>
        <a:graphic>
          <a:graphicData uri="http://schemas.openxmlformats.org/presentationml/2006/ole">
            <p:oleObj spid="_x0000_s5125" name="Equation" r:id="rId6" imgW="368280" imgH="253800" progId="Equation.DSMT4">
              <p:embed/>
            </p:oleObj>
          </a:graphicData>
        </a:graphic>
      </p:graphicFrame>
      <p:sp>
        <p:nvSpPr>
          <p:cNvPr id="5130" name="Text Box 12"/>
          <p:cNvSpPr txBox="1">
            <a:spLocks noChangeArrowheads="1"/>
          </p:cNvSpPr>
          <p:nvPr/>
        </p:nvSpPr>
        <p:spPr bwMode="auto">
          <a:xfrm>
            <a:off x="2438400" y="4648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時間</a:t>
            </a:r>
          </a:p>
        </p:txBody>
      </p:sp>
      <p:sp>
        <p:nvSpPr>
          <p:cNvPr id="5131" name="Text Box 13"/>
          <p:cNvSpPr txBox="1">
            <a:spLocks noChangeArrowheads="1"/>
          </p:cNvSpPr>
          <p:nvPr/>
        </p:nvSpPr>
        <p:spPr bwMode="auto">
          <a:xfrm>
            <a:off x="838200" y="5562600"/>
            <a:ext cx="6645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b="0"/>
              <a:t>よって、</a:t>
            </a:r>
            <a:r>
              <a:rPr lang="en-US" altLang="ja-JP" b="0"/>
              <a:t>naïve_gcd</a:t>
            </a:r>
            <a:r>
              <a:rPr lang="ja-JP" altLang="en-US" b="0"/>
              <a:t>は線形時間アルゴリズムである。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8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B6EA51-34E4-4D43-8323-0041F7D9EDE5}" type="slidenum">
              <a:rPr lang="en-US" altLang="ja-JP" smtClean="0"/>
              <a:pPr/>
              <a:t>80</a:t>
            </a:fld>
            <a:endParaRPr lang="en-US" altLang="ja-JP" smtClean="0"/>
          </a:p>
        </p:txBody>
      </p:sp>
      <p:sp>
        <p:nvSpPr>
          <p:cNvPr id="32779" name="Text Box 11"/>
          <p:cNvSpPr txBox="1">
            <a:spLocks noChangeArrowheads="1"/>
          </p:cNvSpPr>
          <p:nvPr/>
        </p:nvSpPr>
        <p:spPr bwMode="auto">
          <a:xfrm>
            <a:off x="381000" y="4343400"/>
            <a:ext cx="62674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この　　　　　　に関して、</a:t>
            </a:r>
          </a:p>
          <a:p>
            <a:pPr algn="l"/>
            <a:r>
              <a:rPr lang="ja-JP" altLang="en-US"/>
              <a:t>次式を　　　に関する帰納法で命題を証明する。</a:t>
            </a:r>
          </a:p>
        </p:txBody>
      </p:sp>
      <p:graphicFrame>
        <p:nvGraphicFramePr>
          <p:cNvPr id="32770" name="Object 5"/>
          <p:cNvGraphicFramePr>
            <a:graphicFrameLocks noChangeAspect="1"/>
          </p:cNvGraphicFramePr>
          <p:nvPr/>
        </p:nvGraphicFramePr>
        <p:xfrm>
          <a:off x="533400" y="3429000"/>
          <a:ext cx="7569200" cy="627063"/>
        </p:xfrm>
        <a:graphic>
          <a:graphicData uri="http://schemas.openxmlformats.org/presentationml/2006/ole">
            <p:oleObj spid="_x0000_s90114" name="Equation" r:id="rId3" imgW="2755800" imgH="228600" progId="Equation.DSMT4">
              <p:embed/>
            </p:oleObj>
          </a:graphicData>
        </a:graphic>
      </p:graphicFrame>
      <p:sp>
        <p:nvSpPr>
          <p:cNvPr id="32780" name="Text Box 6"/>
          <p:cNvSpPr txBox="1">
            <a:spLocks noChangeArrowheads="1"/>
          </p:cNvSpPr>
          <p:nvPr/>
        </p:nvSpPr>
        <p:spPr bwMode="auto">
          <a:xfrm>
            <a:off x="533400" y="304800"/>
            <a:ext cx="5675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このとき、各関数は次のような系列になる。</a:t>
            </a:r>
          </a:p>
        </p:txBody>
      </p:sp>
      <p:sp>
        <p:nvSpPr>
          <p:cNvPr id="32781" name="Text Box 8"/>
          <p:cNvSpPr txBox="1">
            <a:spLocks noChangeArrowheads="1"/>
          </p:cNvSpPr>
          <p:nvPr/>
        </p:nvSpPr>
        <p:spPr bwMode="auto">
          <a:xfrm>
            <a:off x="595313" y="565943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ja-JP" altLang="ja-JP"/>
          </a:p>
        </p:txBody>
      </p:sp>
      <p:graphicFrame>
        <p:nvGraphicFramePr>
          <p:cNvPr id="32771" name="Object 10"/>
          <p:cNvGraphicFramePr>
            <a:graphicFrameLocks noChangeAspect="1"/>
          </p:cNvGraphicFramePr>
          <p:nvPr/>
        </p:nvGraphicFramePr>
        <p:xfrm>
          <a:off x="1066800" y="4267200"/>
          <a:ext cx="941388" cy="557213"/>
        </p:xfrm>
        <a:graphic>
          <a:graphicData uri="http://schemas.openxmlformats.org/presentationml/2006/ole">
            <p:oleObj spid="_x0000_s90115" name="Equation" r:id="rId4" imgW="342720" imgH="203040" progId="Equation.DSMT4">
              <p:embed/>
            </p:oleObj>
          </a:graphicData>
        </a:graphic>
      </p:graphicFrame>
      <p:graphicFrame>
        <p:nvGraphicFramePr>
          <p:cNvPr id="32772" name="Object 12"/>
          <p:cNvGraphicFramePr>
            <a:graphicFrameLocks noChangeAspect="1"/>
          </p:cNvGraphicFramePr>
          <p:nvPr/>
        </p:nvGraphicFramePr>
        <p:xfrm>
          <a:off x="1524000" y="4724400"/>
          <a:ext cx="293688" cy="381000"/>
        </p:xfrm>
        <a:graphic>
          <a:graphicData uri="http://schemas.openxmlformats.org/presentationml/2006/ole">
            <p:oleObj spid="_x0000_s90116" name="Equation" r:id="rId5" imgW="126720" imgH="164880" progId="Equation.DSMT4">
              <p:embed/>
            </p:oleObj>
          </a:graphicData>
        </a:graphic>
      </p:graphicFrame>
      <p:graphicFrame>
        <p:nvGraphicFramePr>
          <p:cNvPr id="32773" name="Object 14"/>
          <p:cNvGraphicFramePr>
            <a:graphicFrameLocks noChangeAspect="1"/>
          </p:cNvGraphicFramePr>
          <p:nvPr/>
        </p:nvGraphicFramePr>
        <p:xfrm>
          <a:off x="609600" y="762000"/>
          <a:ext cx="1849438" cy="557213"/>
        </p:xfrm>
        <a:graphic>
          <a:graphicData uri="http://schemas.openxmlformats.org/presentationml/2006/ole">
            <p:oleObj spid="_x0000_s90117" name="Equation" r:id="rId6" imgW="672840" imgH="203040" progId="Equation.DSMT4">
              <p:embed/>
            </p:oleObj>
          </a:graphicData>
        </a:graphic>
      </p:graphicFrame>
      <p:graphicFrame>
        <p:nvGraphicFramePr>
          <p:cNvPr id="32774" name="Object 15"/>
          <p:cNvGraphicFramePr>
            <a:graphicFrameLocks noChangeAspect="1"/>
          </p:cNvGraphicFramePr>
          <p:nvPr/>
        </p:nvGraphicFramePr>
        <p:xfrm>
          <a:off x="609600" y="1295400"/>
          <a:ext cx="3211513" cy="557213"/>
        </p:xfrm>
        <a:graphic>
          <a:graphicData uri="http://schemas.openxmlformats.org/presentationml/2006/ole">
            <p:oleObj spid="_x0000_s90118" name="Equation" r:id="rId7" imgW="1168200" imgH="203040" progId="Equation.DSMT4">
              <p:embed/>
            </p:oleObj>
          </a:graphicData>
        </a:graphic>
      </p:graphicFrame>
      <p:graphicFrame>
        <p:nvGraphicFramePr>
          <p:cNvPr id="32775" name="Object 16"/>
          <p:cNvGraphicFramePr>
            <a:graphicFrameLocks noChangeAspect="1"/>
          </p:cNvGraphicFramePr>
          <p:nvPr/>
        </p:nvGraphicFramePr>
        <p:xfrm>
          <a:off x="609600" y="1828800"/>
          <a:ext cx="4745038" cy="627063"/>
        </p:xfrm>
        <a:graphic>
          <a:graphicData uri="http://schemas.openxmlformats.org/presentationml/2006/ole">
            <p:oleObj spid="_x0000_s90119" name="Equation" r:id="rId8" imgW="1726920" imgH="228600" progId="Equation.DSMT4">
              <p:embed/>
            </p:oleObj>
          </a:graphicData>
        </a:graphic>
      </p:graphicFrame>
      <p:graphicFrame>
        <p:nvGraphicFramePr>
          <p:cNvPr id="32776" name="Object 17"/>
          <p:cNvGraphicFramePr>
            <a:graphicFrameLocks noChangeAspect="1"/>
          </p:cNvGraphicFramePr>
          <p:nvPr/>
        </p:nvGraphicFramePr>
        <p:xfrm>
          <a:off x="1981200" y="2743200"/>
          <a:ext cx="246063" cy="533400"/>
        </p:xfrm>
        <a:graphic>
          <a:graphicData uri="http://schemas.openxmlformats.org/presentationml/2006/ole">
            <p:oleObj spid="_x0000_s90120" name="Equation" r:id="rId9" imgW="75960" imgH="164880" progId="Equation.DSMT4">
              <p:embed/>
            </p:oleObj>
          </a:graphicData>
        </a:graphic>
      </p:graphicFrame>
      <p:graphicFrame>
        <p:nvGraphicFramePr>
          <p:cNvPr id="32777" name="Object 18"/>
          <p:cNvGraphicFramePr>
            <a:graphicFrameLocks noChangeAspect="1"/>
          </p:cNvGraphicFramePr>
          <p:nvPr/>
        </p:nvGraphicFramePr>
        <p:xfrm>
          <a:off x="228600" y="5334000"/>
          <a:ext cx="8662988" cy="527050"/>
        </p:xfrm>
        <a:graphic>
          <a:graphicData uri="http://schemas.openxmlformats.org/presentationml/2006/ole">
            <p:oleObj spid="_x0000_s90121" name="Equation" r:id="rId10" imgW="3543120" imgH="2156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02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36E10C-6B95-4327-B1E5-71406021F2F2}" type="slidenum">
              <a:rPr lang="en-US" altLang="ja-JP" smtClean="0"/>
              <a:pPr/>
              <a:t>81</a:t>
            </a:fld>
            <a:endParaRPr lang="en-US" altLang="ja-JP" smtClean="0"/>
          </a:p>
        </p:txBody>
      </p:sp>
      <p:sp>
        <p:nvSpPr>
          <p:cNvPr id="33803" name="Text Box 2"/>
          <p:cNvSpPr txBox="1">
            <a:spLocks noChangeArrowheads="1"/>
          </p:cNvSpPr>
          <p:nvPr/>
        </p:nvSpPr>
        <p:spPr bwMode="auto">
          <a:xfrm>
            <a:off x="304800" y="304800"/>
            <a:ext cx="796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基礎</a:t>
            </a:r>
          </a:p>
        </p:txBody>
      </p:sp>
      <p:graphicFrame>
        <p:nvGraphicFramePr>
          <p:cNvPr id="33794" name="Object 1024"/>
          <p:cNvGraphicFramePr>
            <a:graphicFrameLocks noChangeAspect="1"/>
          </p:cNvGraphicFramePr>
          <p:nvPr/>
        </p:nvGraphicFramePr>
        <p:xfrm>
          <a:off x="1371600" y="304800"/>
          <a:ext cx="990600" cy="401638"/>
        </p:xfrm>
        <a:graphic>
          <a:graphicData uri="http://schemas.openxmlformats.org/presentationml/2006/ole">
            <p:oleObj spid="_x0000_s91138" name="Equation" r:id="rId3" imgW="406080" imgH="164880" progId="Equation.DSMT4">
              <p:embed/>
            </p:oleObj>
          </a:graphicData>
        </a:graphic>
      </p:graphicFrame>
      <p:graphicFrame>
        <p:nvGraphicFramePr>
          <p:cNvPr id="33795" name="Object 1025"/>
          <p:cNvGraphicFramePr>
            <a:graphicFrameLocks noChangeAspect="1"/>
          </p:cNvGraphicFramePr>
          <p:nvPr/>
        </p:nvGraphicFramePr>
        <p:xfrm>
          <a:off x="838200" y="838200"/>
          <a:ext cx="2763838" cy="620713"/>
        </p:xfrm>
        <a:graphic>
          <a:graphicData uri="http://schemas.openxmlformats.org/presentationml/2006/ole">
            <p:oleObj spid="_x0000_s91139" name="Equation" r:id="rId4" imgW="1130040" imgH="253800" progId="Equation.DSMT4">
              <p:embed/>
            </p:oleObj>
          </a:graphicData>
        </a:graphic>
      </p:graphicFrame>
      <p:sp>
        <p:nvSpPr>
          <p:cNvPr id="33804" name="Text Box 5"/>
          <p:cNvSpPr txBox="1">
            <a:spLocks noChangeArrowheads="1"/>
          </p:cNvSpPr>
          <p:nvPr/>
        </p:nvSpPr>
        <p:spPr bwMode="auto">
          <a:xfrm>
            <a:off x="1066800" y="1524000"/>
            <a:ext cx="2779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であり、満たされる。</a:t>
            </a:r>
          </a:p>
        </p:txBody>
      </p:sp>
      <p:sp>
        <p:nvSpPr>
          <p:cNvPr id="33805" name="Text Box 6"/>
          <p:cNvSpPr txBox="1">
            <a:spLocks noChangeArrowheads="1"/>
          </p:cNvSpPr>
          <p:nvPr/>
        </p:nvSpPr>
        <p:spPr bwMode="auto">
          <a:xfrm>
            <a:off x="457200" y="2209800"/>
            <a:ext cx="796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帰納</a:t>
            </a:r>
          </a:p>
        </p:txBody>
      </p:sp>
      <p:graphicFrame>
        <p:nvGraphicFramePr>
          <p:cNvPr id="33796" name="Object 1026"/>
          <p:cNvGraphicFramePr>
            <a:graphicFrameLocks noChangeAspect="1"/>
          </p:cNvGraphicFramePr>
          <p:nvPr/>
        </p:nvGraphicFramePr>
        <p:xfrm>
          <a:off x="1524000" y="2286000"/>
          <a:ext cx="960438" cy="431800"/>
        </p:xfrm>
        <a:graphic>
          <a:graphicData uri="http://schemas.openxmlformats.org/presentationml/2006/ole">
            <p:oleObj spid="_x0000_s91140" name="Equation" r:id="rId5" imgW="393480" imgH="177480" progId="Equation.DSMT4">
              <p:embed/>
            </p:oleObj>
          </a:graphicData>
        </a:graphic>
      </p:graphicFrame>
      <p:graphicFrame>
        <p:nvGraphicFramePr>
          <p:cNvPr id="33797" name="Object 1027"/>
          <p:cNvGraphicFramePr>
            <a:graphicFrameLocks noChangeAspect="1"/>
          </p:cNvGraphicFramePr>
          <p:nvPr/>
        </p:nvGraphicFramePr>
        <p:xfrm>
          <a:off x="685800" y="2743200"/>
          <a:ext cx="1735138" cy="463550"/>
        </p:xfrm>
        <a:graphic>
          <a:graphicData uri="http://schemas.openxmlformats.org/presentationml/2006/ole">
            <p:oleObj spid="_x0000_s91141" name="Equation" r:id="rId6" imgW="711000" imgH="190440" progId="Equation.DSMT4">
              <p:embed/>
            </p:oleObj>
          </a:graphicData>
        </a:graphic>
      </p:graphicFrame>
      <p:sp>
        <p:nvSpPr>
          <p:cNvPr id="33806" name="Text Box 9"/>
          <p:cNvSpPr txBox="1">
            <a:spLocks noChangeArrowheads="1"/>
          </p:cNvSpPr>
          <p:nvPr/>
        </p:nvSpPr>
        <p:spPr bwMode="auto">
          <a:xfrm>
            <a:off x="685800" y="2743200"/>
            <a:ext cx="4125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　なる全ての　　　で</a:t>
            </a:r>
          </a:p>
        </p:txBody>
      </p:sp>
      <p:sp>
        <p:nvSpPr>
          <p:cNvPr id="33807" name="Text Box 10"/>
          <p:cNvSpPr txBox="1">
            <a:spLocks noChangeArrowheads="1"/>
          </p:cNvSpPr>
          <p:nvPr/>
        </p:nvSpPr>
        <p:spPr bwMode="auto">
          <a:xfrm>
            <a:off x="304800" y="4267200"/>
            <a:ext cx="3940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と仮定する。（帰納法の仮定）</a:t>
            </a:r>
          </a:p>
        </p:txBody>
      </p:sp>
      <p:graphicFrame>
        <p:nvGraphicFramePr>
          <p:cNvPr id="33798" name="Object 1028"/>
          <p:cNvGraphicFramePr>
            <a:graphicFrameLocks noChangeAspect="1"/>
          </p:cNvGraphicFramePr>
          <p:nvPr/>
        </p:nvGraphicFramePr>
        <p:xfrm>
          <a:off x="3886200" y="2743200"/>
          <a:ext cx="401638" cy="401638"/>
        </p:xfrm>
        <a:graphic>
          <a:graphicData uri="http://schemas.openxmlformats.org/presentationml/2006/ole">
            <p:oleObj spid="_x0000_s91142" name="Equation" r:id="rId7" imgW="164880" imgH="164880" progId="Equation.DSMT4">
              <p:embed/>
            </p:oleObj>
          </a:graphicData>
        </a:graphic>
      </p:graphicFrame>
      <p:graphicFrame>
        <p:nvGraphicFramePr>
          <p:cNvPr id="33799" name="Object 1029"/>
          <p:cNvGraphicFramePr>
            <a:graphicFrameLocks noChangeAspect="1"/>
          </p:cNvGraphicFramePr>
          <p:nvPr/>
        </p:nvGraphicFramePr>
        <p:xfrm>
          <a:off x="533400" y="3124200"/>
          <a:ext cx="7978775" cy="1239838"/>
        </p:xfrm>
        <a:graphic>
          <a:graphicData uri="http://schemas.openxmlformats.org/presentationml/2006/ole">
            <p:oleObj spid="_x0000_s91143" name="Equation" r:id="rId8" imgW="3263760" imgH="507960" progId="Equation.DSMT4">
              <p:embed/>
            </p:oleObj>
          </a:graphicData>
        </a:graphic>
      </p:graphicFrame>
      <p:graphicFrame>
        <p:nvGraphicFramePr>
          <p:cNvPr id="33800" name="Object 1030"/>
          <p:cNvGraphicFramePr>
            <a:graphicFrameLocks noChangeAspect="1"/>
          </p:cNvGraphicFramePr>
          <p:nvPr/>
        </p:nvGraphicFramePr>
        <p:xfrm>
          <a:off x="304800" y="4724400"/>
          <a:ext cx="1676400" cy="403225"/>
        </p:xfrm>
        <a:graphic>
          <a:graphicData uri="http://schemas.openxmlformats.org/presentationml/2006/ole">
            <p:oleObj spid="_x0000_s91144" name="Equation" r:id="rId9" imgW="685800" imgH="164880" progId="Equation.DSMT4">
              <p:embed/>
            </p:oleObj>
          </a:graphicData>
        </a:graphic>
      </p:graphicFrame>
      <p:sp>
        <p:nvSpPr>
          <p:cNvPr id="33808" name="Text Box 14"/>
          <p:cNvSpPr txBox="1">
            <a:spLocks noChangeArrowheads="1"/>
          </p:cNvSpPr>
          <p:nvPr/>
        </p:nvSpPr>
        <p:spPr bwMode="auto">
          <a:xfrm>
            <a:off x="2133600" y="4724400"/>
            <a:ext cx="930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として</a:t>
            </a:r>
          </a:p>
        </p:txBody>
      </p:sp>
      <p:graphicFrame>
        <p:nvGraphicFramePr>
          <p:cNvPr id="33801" name="Object 1031"/>
          <p:cNvGraphicFramePr>
            <a:graphicFrameLocks noChangeAspect="1"/>
          </p:cNvGraphicFramePr>
          <p:nvPr/>
        </p:nvGraphicFramePr>
        <p:xfrm>
          <a:off x="304800" y="5105400"/>
          <a:ext cx="8104188" cy="1239838"/>
        </p:xfrm>
        <a:graphic>
          <a:graphicData uri="http://schemas.openxmlformats.org/presentationml/2006/ole">
            <p:oleObj spid="_x0000_s91145" name="Equation" r:id="rId10" imgW="3314520" imgH="5079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FD8107-B2CE-498D-BF9D-03524ED37725}" type="slidenum">
              <a:rPr lang="en-US" altLang="ja-JP" smtClean="0"/>
              <a:pPr/>
              <a:t>82</a:t>
            </a:fld>
            <a:endParaRPr lang="en-US" altLang="ja-JP" smtClean="0"/>
          </a:p>
        </p:txBody>
      </p:sp>
      <p:graphicFrame>
        <p:nvGraphicFramePr>
          <p:cNvPr id="34818" name="Object 0"/>
          <p:cNvGraphicFramePr>
            <a:graphicFrameLocks noChangeAspect="1"/>
          </p:cNvGraphicFramePr>
          <p:nvPr/>
        </p:nvGraphicFramePr>
        <p:xfrm>
          <a:off x="381000" y="1143000"/>
          <a:ext cx="7824788" cy="2603500"/>
        </p:xfrm>
        <a:graphic>
          <a:graphicData uri="http://schemas.openxmlformats.org/presentationml/2006/ole">
            <p:oleObj spid="_x0000_s92162" name="Equation" r:id="rId3" imgW="3200400" imgH="1066680" progId="Equation.DSMT4">
              <p:embed/>
            </p:oleObj>
          </a:graphicData>
        </a:graphic>
      </p:graphicFrame>
      <p:sp>
        <p:nvSpPr>
          <p:cNvPr id="34821" name="Text Box 4"/>
          <p:cNvSpPr txBox="1">
            <a:spLocks noChangeArrowheads="1"/>
          </p:cNvSpPr>
          <p:nvPr/>
        </p:nvSpPr>
        <p:spPr bwMode="auto">
          <a:xfrm>
            <a:off x="0" y="228600"/>
            <a:ext cx="1431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このとき、</a:t>
            </a:r>
          </a:p>
        </p:txBody>
      </p:sp>
      <p:sp>
        <p:nvSpPr>
          <p:cNvPr id="34822" name="Text Box 5"/>
          <p:cNvSpPr txBox="1">
            <a:spLocks noChangeArrowheads="1"/>
          </p:cNvSpPr>
          <p:nvPr/>
        </p:nvSpPr>
        <p:spPr bwMode="auto">
          <a:xfrm>
            <a:off x="533400" y="4114800"/>
            <a:ext cx="3430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よって、命題は成り立つ。</a:t>
            </a:r>
          </a:p>
        </p:txBody>
      </p:sp>
      <p:graphicFrame>
        <p:nvGraphicFramePr>
          <p:cNvPr id="34819" name="Object 1"/>
          <p:cNvGraphicFramePr>
            <a:graphicFrameLocks noChangeAspect="1"/>
          </p:cNvGraphicFramePr>
          <p:nvPr/>
        </p:nvGraphicFramePr>
        <p:xfrm>
          <a:off x="7467600" y="5562600"/>
          <a:ext cx="1016000" cy="581025"/>
        </p:xfrm>
        <a:graphic>
          <a:graphicData uri="http://schemas.openxmlformats.org/presentationml/2006/ole">
            <p:oleObj spid="_x0000_s92163" name="Equation" r:id="rId4" imgW="355320" imgH="203040" progId="Equation.DSMT4">
              <p:embed/>
            </p:oleObj>
          </a:graphicData>
        </a:graphic>
      </p:graphicFrame>
      <p:sp>
        <p:nvSpPr>
          <p:cNvPr id="34823" name="AutoShape 7"/>
          <p:cNvSpPr>
            <a:spLocks noChangeArrowheads="1"/>
          </p:cNvSpPr>
          <p:nvPr/>
        </p:nvSpPr>
        <p:spPr bwMode="auto">
          <a:xfrm>
            <a:off x="5791200" y="533400"/>
            <a:ext cx="3048000" cy="1600200"/>
          </a:xfrm>
          <a:prstGeom prst="wedgeRoundRectCallout">
            <a:avLst>
              <a:gd name="adj1" fmla="val -53907"/>
              <a:gd name="adj2" fmla="val 66468"/>
              <a:gd name="adj3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ja-JP"/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6019800" y="914400"/>
            <a:ext cx="22844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帰納法の仮定を</a:t>
            </a:r>
          </a:p>
          <a:p>
            <a:pPr algn="l"/>
            <a:r>
              <a:rPr lang="ja-JP" altLang="en-US"/>
              <a:t>用いている。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F64D46-62DF-432A-9785-4F333B946593}" type="slidenum">
              <a:rPr lang="en-US" altLang="ja-JP" smtClean="0"/>
              <a:pPr/>
              <a:t>83</a:t>
            </a:fld>
            <a:endParaRPr lang="en-US" altLang="ja-JP" smtClean="0"/>
          </a:p>
        </p:txBody>
      </p:sp>
      <p:sp>
        <p:nvSpPr>
          <p:cNvPr id="117767" name="AutoShape 7"/>
          <p:cNvSpPr>
            <a:spLocks noChangeArrowheads="1"/>
          </p:cNvSpPr>
          <p:nvPr/>
        </p:nvSpPr>
        <p:spPr bwMode="auto">
          <a:xfrm>
            <a:off x="304800" y="2514600"/>
            <a:ext cx="8077200" cy="1752600"/>
          </a:xfrm>
          <a:prstGeom prst="roundRect">
            <a:avLst>
              <a:gd name="adj" fmla="val 16667"/>
            </a:avLst>
          </a:prstGeom>
          <a:solidFill>
            <a:srgbClr val="00FF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7768" name="AutoShape 8"/>
          <p:cNvSpPr>
            <a:spLocks noChangeArrowheads="1"/>
          </p:cNvSpPr>
          <p:nvPr/>
        </p:nvSpPr>
        <p:spPr bwMode="auto">
          <a:xfrm>
            <a:off x="1447800" y="2590800"/>
            <a:ext cx="6096000" cy="1524000"/>
          </a:xfrm>
          <a:prstGeom prst="roundRect">
            <a:avLst>
              <a:gd name="adj" fmla="val 16667"/>
            </a:avLst>
          </a:prstGeom>
          <a:solidFill>
            <a:srgbClr val="3399FF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7766" name="AutoShape 6"/>
          <p:cNvSpPr>
            <a:spLocks noChangeArrowheads="1"/>
          </p:cNvSpPr>
          <p:nvPr/>
        </p:nvSpPr>
        <p:spPr bwMode="auto">
          <a:xfrm>
            <a:off x="2362200" y="2667000"/>
            <a:ext cx="4495800" cy="1295400"/>
          </a:xfrm>
          <a:prstGeom prst="roundRect">
            <a:avLst>
              <a:gd name="adj" fmla="val 16667"/>
            </a:avLst>
          </a:prstGeom>
          <a:solidFill>
            <a:srgbClr val="FF9999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7765" name="AutoShape 5"/>
          <p:cNvSpPr>
            <a:spLocks noChangeArrowheads="1"/>
          </p:cNvSpPr>
          <p:nvPr/>
        </p:nvSpPr>
        <p:spPr bwMode="auto">
          <a:xfrm>
            <a:off x="2895600" y="2743200"/>
            <a:ext cx="2743200" cy="990600"/>
          </a:xfrm>
          <a:prstGeom prst="roundRect">
            <a:avLst>
              <a:gd name="adj" fmla="val 16667"/>
            </a:avLst>
          </a:prstGeom>
          <a:solidFill>
            <a:srgbClr val="FF505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7764" name="AutoShape 4"/>
          <p:cNvSpPr>
            <a:spLocks noChangeArrowheads="1"/>
          </p:cNvSpPr>
          <p:nvPr/>
        </p:nvSpPr>
        <p:spPr bwMode="auto">
          <a:xfrm>
            <a:off x="4114800" y="2895600"/>
            <a:ext cx="762000" cy="609600"/>
          </a:xfrm>
          <a:prstGeom prst="roundRect">
            <a:avLst>
              <a:gd name="adj" fmla="val 16667"/>
            </a:avLst>
          </a:prstGeom>
          <a:solidFill>
            <a:srgbClr val="CC000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584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7772400" cy="1143000"/>
          </a:xfrm>
        </p:spPr>
        <p:txBody>
          <a:bodyPr/>
          <a:lstStyle/>
          <a:p>
            <a:pPr eaLnBrk="1" hangingPunct="1"/>
            <a:r>
              <a:rPr lang="ja-JP" altLang="en-US" sz="4000" smtClean="0"/>
              <a:t>ホーナーの方法の計算手順</a:t>
            </a:r>
          </a:p>
        </p:txBody>
      </p:sp>
      <p:graphicFrame>
        <p:nvGraphicFramePr>
          <p:cNvPr id="35842" name="Object 1024"/>
          <p:cNvGraphicFramePr>
            <a:graphicFrameLocks noChangeAspect="1"/>
          </p:cNvGraphicFramePr>
          <p:nvPr/>
        </p:nvGraphicFramePr>
        <p:xfrm>
          <a:off x="431800" y="2819400"/>
          <a:ext cx="7874000" cy="673100"/>
        </p:xfrm>
        <a:graphic>
          <a:graphicData uri="http://schemas.openxmlformats.org/presentationml/2006/ole">
            <p:oleObj spid="_x0000_s93186" name="Equation" r:id="rId3" imgW="297180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7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7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7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17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17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7" grpId="0" animBg="1"/>
      <p:bldP spid="117768" grpId="0" animBg="1"/>
      <p:bldP spid="117766" grpId="0" animBg="1"/>
      <p:bldP spid="117765" grpId="0" animBg="1"/>
      <p:bldP spid="117764" grpId="0" animBg="1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4572000" cy="1071563"/>
          </a:xfrm>
        </p:spPr>
        <p:txBody>
          <a:bodyPr/>
          <a:lstStyle/>
          <a:p>
            <a:pPr algn="l"/>
            <a:r>
              <a:rPr lang="ja-JP" altLang="en-US" smtClean="0"/>
              <a:t>練習</a:t>
            </a:r>
          </a:p>
        </p:txBody>
      </p:sp>
      <p:sp>
        <p:nvSpPr>
          <p:cNvPr id="36869" name="スライド番号プレースホルダ 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A5AFB0-9E2E-47AA-BE3A-1C55E369B454}" type="slidenum">
              <a:rPr lang="en-US" altLang="ja-JP" smtClean="0"/>
              <a:pPr/>
              <a:t>84</a:t>
            </a:fld>
            <a:endParaRPr lang="en-US" altLang="ja-JP" smtClean="0"/>
          </a:p>
        </p:txBody>
      </p:sp>
      <p:sp>
        <p:nvSpPr>
          <p:cNvPr id="36870" name="テキスト ボックス 3"/>
          <p:cNvSpPr txBox="1">
            <a:spLocks noChangeArrowheads="1"/>
          </p:cNvSpPr>
          <p:nvPr/>
        </p:nvSpPr>
        <p:spPr bwMode="auto">
          <a:xfrm>
            <a:off x="285750" y="1000125"/>
            <a:ext cx="85539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次の多項式</a:t>
            </a:r>
            <a:r>
              <a:rPr lang="ja-JP" altLang="en-US" dirty="0" smtClean="0"/>
              <a:t>を素朴な計算法と</a:t>
            </a:r>
            <a:r>
              <a:rPr lang="ja-JP" altLang="en-US" dirty="0"/>
              <a:t>、ホーナーの方法により計算せよ。</a:t>
            </a: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642910" y="1571612"/>
          <a:ext cx="7072313" cy="785812"/>
        </p:xfrm>
        <a:graphic>
          <a:graphicData uri="http://schemas.openxmlformats.org/presentationml/2006/ole">
            <p:oleObj spid="_x0000_s94210" name="Equation" r:id="rId3" imgW="1828800" imgH="203040" progId="Equation.DSMT4">
              <p:embed/>
            </p:oleObj>
          </a:graphicData>
        </a:graphic>
      </p:graphicFrame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1571604" y="2857496"/>
          <a:ext cx="1128712" cy="736600"/>
        </p:xfrm>
        <a:graphic>
          <a:graphicData uri="http://schemas.openxmlformats.org/presentationml/2006/ole">
            <p:oleObj spid="_x0000_s94211" name="Equation" r:id="rId4" imgW="291960" imgH="190440" progId="Equation.DSMT4">
              <p:embed/>
            </p:oleObj>
          </a:graphicData>
        </a:graphic>
      </p:graphicFrame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5378450" y="2928938"/>
          <a:ext cx="1374775" cy="736600"/>
        </p:xfrm>
        <a:graphic>
          <a:graphicData uri="http://schemas.openxmlformats.org/presentationml/2006/ole">
            <p:oleObj spid="_x0000_s94212" name="Equation" r:id="rId5" imgW="355320" imgH="190440" progId="Equation.DSMT4">
              <p:embed/>
            </p:oleObj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714348" y="3000372"/>
            <a:ext cx="707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（１）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714876" y="3071810"/>
            <a:ext cx="707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（２）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7C6F833-1042-4128-BB1A-C0B116F7246C}" type="slidenum">
              <a:rPr lang="en-US" altLang="ja-JP" smtClean="0"/>
              <a:pPr/>
              <a:t>85</a:t>
            </a:fld>
            <a:endParaRPr lang="en-US" altLang="ja-JP" smtClean="0"/>
          </a:p>
        </p:txBody>
      </p:sp>
      <p:sp>
        <p:nvSpPr>
          <p:cNvPr id="37893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3546475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 b="0"/>
              <a:t>アルゴリズム</a:t>
            </a:r>
            <a:r>
              <a:rPr lang="en-US" altLang="ja-JP" b="0"/>
              <a:t>horner_poly()</a:t>
            </a:r>
          </a:p>
          <a:p>
            <a:pPr algn="l"/>
            <a:r>
              <a:rPr lang="ja-JP" altLang="en-US" b="0"/>
              <a:t>入力：</a:t>
            </a:r>
            <a:r>
              <a:rPr lang="en-US" altLang="ja-JP" b="0"/>
              <a:t>x,</a:t>
            </a:r>
            <a:r>
              <a:rPr lang="ja-JP" altLang="en-US" b="0"/>
              <a:t>次数</a:t>
            </a:r>
            <a:r>
              <a:rPr lang="en-US" altLang="ja-JP" b="0"/>
              <a:t>n,</a:t>
            </a:r>
            <a:r>
              <a:rPr lang="ja-JP" altLang="en-US" b="0"/>
              <a:t>係数</a:t>
            </a:r>
            <a:r>
              <a:rPr lang="en-US" altLang="ja-JP" b="0"/>
              <a:t>a[n]</a:t>
            </a:r>
          </a:p>
          <a:p>
            <a:pPr algn="l"/>
            <a:r>
              <a:rPr lang="ja-JP" altLang="en-US" b="0"/>
              <a:t>出力：</a:t>
            </a:r>
          </a:p>
        </p:txBody>
      </p:sp>
      <p:graphicFrame>
        <p:nvGraphicFramePr>
          <p:cNvPr id="37890" name="Object 3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p:oleObj spid="_x0000_s95234" name="Equation" r:id="rId3" imgW="914400" imgH="198720" progId="Equation.DSMT4">
              <p:embed/>
            </p:oleObj>
          </a:graphicData>
        </a:graphic>
      </p:graphicFrame>
      <p:sp>
        <p:nvSpPr>
          <p:cNvPr id="3789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401050" cy="3048000"/>
          </a:xfrm>
          <a:noFill/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horner(int k,double x){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	if(k==0){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 	return a[</a:t>
            </a:r>
            <a:r>
              <a:rPr lang="ja-JP" altLang="en-US" sz="2800" smtClean="0">
                <a:latin typeface="Lucida Console" pitchFamily="49" charset="0"/>
              </a:rPr>
              <a:t>ｎ</a:t>
            </a:r>
            <a:r>
              <a:rPr lang="en-US" altLang="ja-JP" sz="2800" smtClean="0">
                <a:latin typeface="Lucida Console" pitchFamily="49" charset="0"/>
              </a:rPr>
              <a:t>];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	}else{ 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		f_k=a[n-k]+horner(k-1,x)*x;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		return f_k;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  }</a:t>
            </a: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ja-JP" sz="2800" smtClean="0">
                <a:latin typeface="Lucida Console" pitchFamily="49" charset="0"/>
              </a:rPr>
              <a:t>}</a:t>
            </a:r>
          </a:p>
        </p:txBody>
      </p:sp>
      <p:graphicFrame>
        <p:nvGraphicFramePr>
          <p:cNvPr id="37891" name="Object 5"/>
          <p:cNvGraphicFramePr>
            <a:graphicFrameLocks noChangeAspect="1"/>
          </p:cNvGraphicFramePr>
          <p:nvPr/>
        </p:nvGraphicFramePr>
        <p:xfrm>
          <a:off x="1357313" y="1143000"/>
          <a:ext cx="2362200" cy="911225"/>
        </p:xfrm>
        <a:graphic>
          <a:graphicData uri="http://schemas.openxmlformats.org/presentationml/2006/ole">
            <p:oleObj spid="_x0000_s95235" name="Equation" r:id="rId4" imgW="1054080" imgH="406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CCD3737-7125-46C1-88E3-8AEA9E3CD571}" type="slidenum">
              <a:rPr lang="en-US" altLang="ja-JP" smtClean="0"/>
              <a:pPr/>
              <a:t>86</a:t>
            </a:fld>
            <a:endParaRPr lang="en-US" altLang="ja-JP" smtClean="0"/>
          </a:p>
        </p:txBody>
      </p:sp>
      <p:sp>
        <p:nvSpPr>
          <p:cNvPr id="389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ホーナーの方法の計算時間</a:t>
            </a:r>
          </a:p>
        </p:txBody>
      </p:sp>
      <p:sp>
        <p:nvSpPr>
          <p:cNvPr id="38922" name="Oval 3"/>
          <p:cNvSpPr>
            <a:spLocks noChangeArrowheads="1"/>
          </p:cNvSpPr>
          <p:nvPr/>
        </p:nvSpPr>
        <p:spPr bwMode="auto">
          <a:xfrm>
            <a:off x="609600" y="1905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8923" name="Text Box 12"/>
          <p:cNvSpPr txBox="1">
            <a:spLocks noChangeArrowheads="1"/>
          </p:cNvSpPr>
          <p:nvPr/>
        </p:nvSpPr>
        <p:spPr bwMode="auto">
          <a:xfrm>
            <a:off x="990600" y="1752600"/>
            <a:ext cx="65960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計算時間を　　　　　とすると次の漸化式を満たす。</a:t>
            </a:r>
          </a:p>
        </p:txBody>
      </p:sp>
      <p:graphicFrame>
        <p:nvGraphicFramePr>
          <p:cNvPr id="38914" name="Object 13"/>
          <p:cNvGraphicFramePr>
            <a:graphicFrameLocks noChangeAspect="1"/>
          </p:cNvGraphicFramePr>
          <p:nvPr/>
        </p:nvGraphicFramePr>
        <p:xfrm>
          <a:off x="2590800" y="1676400"/>
          <a:ext cx="914400" cy="541338"/>
        </p:xfrm>
        <a:graphic>
          <a:graphicData uri="http://schemas.openxmlformats.org/presentationml/2006/ole">
            <p:oleObj spid="_x0000_s96258" name="Equation" r:id="rId3" imgW="342720" imgH="203040" progId="Equation.DSMT4">
              <p:embed/>
            </p:oleObj>
          </a:graphicData>
        </a:graphic>
      </p:graphicFrame>
      <p:graphicFrame>
        <p:nvGraphicFramePr>
          <p:cNvPr id="38915" name="Object 14"/>
          <p:cNvGraphicFramePr>
            <a:graphicFrameLocks noChangeAspect="1"/>
          </p:cNvGraphicFramePr>
          <p:nvPr/>
        </p:nvGraphicFramePr>
        <p:xfrm>
          <a:off x="1371600" y="2286000"/>
          <a:ext cx="5029200" cy="1195388"/>
        </p:xfrm>
        <a:graphic>
          <a:graphicData uri="http://schemas.openxmlformats.org/presentationml/2006/ole">
            <p:oleObj spid="_x0000_s96259" name="Equation" r:id="rId4" imgW="2349360" imgH="558720" progId="Equation.DSMT4">
              <p:embed/>
            </p:oleObj>
          </a:graphicData>
        </a:graphic>
      </p:graphicFrame>
      <p:sp>
        <p:nvSpPr>
          <p:cNvPr id="38924" name="Text Box 15"/>
          <p:cNvSpPr txBox="1">
            <a:spLocks noChangeArrowheads="1"/>
          </p:cNvSpPr>
          <p:nvPr/>
        </p:nvSpPr>
        <p:spPr bwMode="auto">
          <a:xfrm>
            <a:off x="1066800" y="3505200"/>
            <a:ext cx="65913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ここで、　　　を加算に必要な計算時間とし、</a:t>
            </a:r>
          </a:p>
          <a:p>
            <a:pPr algn="l"/>
            <a:r>
              <a:rPr lang="ja-JP" altLang="en-US"/>
              <a:t>　　　　　　　　を乗算に必要な計算時間としている。</a:t>
            </a:r>
          </a:p>
        </p:txBody>
      </p:sp>
      <p:graphicFrame>
        <p:nvGraphicFramePr>
          <p:cNvPr id="38916" name="Object 16"/>
          <p:cNvGraphicFramePr>
            <a:graphicFrameLocks noChangeAspect="1"/>
          </p:cNvGraphicFramePr>
          <p:nvPr/>
        </p:nvGraphicFramePr>
        <p:xfrm>
          <a:off x="2286000" y="3505200"/>
          <a:ext cx="387350" cy="457200"/>
        </p:xfrm>
        <a:graphic>
          <a:graphicData uri="http://schemas.openxmlformats.org/presentationml/2006/ole">
            <p:oleObj spid="_x0000_s96260" name="Equation" r:id="rId5" imgW="139680" imgH="164880" progId="Equation.DSMT4">
              <p:embed/>
            </p:oleObj>
          </a:graphicData>
        </a:graphic>
      </p:graphicFrame>
      <p:graphicFrame>
        <p:nvGraphicFramePr>
          <p:cNvPr id="38917" name="Object 17"/>
          <p:cNvGraphicFramePr>
            <a:graphicFrameLocks noChangeAspect="1"/>
          </p:cNvGraphicFramePr>
          <p:nvPr/>
        </p:nvGraphicFramePr>
        <p:xfrm>
          <a:off x="2268538" y="3962400"/>
          <a:ext cx="422275" cy="457200"/>
        </p:xfrm>
        <a:graphic>
          <a:graphicData uri="http://schemas.openxmlformats.org/presentationml/2006/ole">
            <p:oleObj spid="_x0000_s96261" name="Equation" r:id="rId6" imgW="152280" imgH="164880" progId="Equation.DSMT4">
              <p:embed/>
            </p:oleObj>
          </a:graphicData>
        </a:graphic>
      </p:graphicFrame>
      <p:graphicFrame>
        <p:nvGraphicFramePr>
          <p:cNvPr id="38918" name="Object 18"/>
          <p:cNvGraphicFramePr>
            <a:graphicFrameLocks noChangeAspect="1"/>
          </p:cNvGraphicFramePr>
          <p:nvPr/>
        </p:nvGraphicFramePr>
        <p:xfrm>
          <a:off x="1066800" y="4419600"/>
          <a:ext cx="2816225" cy="563563"/>
        </p:xfrm>
        <a:graphic>
          <a:graphicData uri="http://schemas.openxmlformats.org/presentationml/2006/ole">
            <p:oleObj spid="_x0000_s96262" name="Equation" r:id="rId7" imgW="1015920" imgH="203040" progId="Equation.DSMT4">
              <p:embed/>
            </p:oleObj>
          </a:graphicData>
        </a:graphic>
      </p:graphicFrame>
      <p:sp>
        <p:nvSpPr>
          <p:cNvPr id="38925" name="Text Box 19"/>
          <p:cNvSpPr txBox="1">
            <a:spLocks noChangeArrowheads="1"/>
          </p:cNvSpPr>
          <p:nvPr/>
        </p:nvSpPr>
        <p:spPr bwMode="auto">
          <a:xfrm>
            <a:off x="1143000" y="4419600"/>
            <a:ext cx="6708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　　　　　　　　　　　　　とすると、次のようにかける。　</a:t>
            </a:r>
          </a:p>
        </p:txBody>
      </p:sp>
      <p:graphicFrame>
        <p:nvGraphicFramePr>
          <p:cNvPr id="38919" name="Object 20"/>
          <p:cNvGraphicFramePr>
            <a:graphicFrameLocks noChangeAspect="1"/>
          </p:cNvGraphicFramePr>
          <p:nvPr/>
        </p:nvGraphicFramePr>
        <p:xfrm>
          <a:off x="1600200" y="5181600"/>
          <a:ext cx="4403725" cy="1195388"/>
        </p:xfrm>
        <a:graphic>
          <a:graphicData uri="http://schemas.openxmlformats.org/presentationml/2006/ole">
            <p:oleObj spid="_x0000_s96263" name="Equation" r:id="rId8" imgW="2057400" imgH="55872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3685A6-1403-49FE-8EE4-14D63F9F7A43}" type="slidenum">
              <a:rPr lang="en-US" altLang="ja-JP" smtClean="0"/>
              <a:pPr/>
              <a:t>87</a:t>
            </a:fld>
            <a:endParaRPr lang="en-US" altLang="ja-JP" smtClean="0"/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990600" y="533400"/>
          <a:ext cx="6632575" cy="2335213"/>
        </p:xfrm>
        <a:graphic>
          <a:graphicData uri="http://schemas.openxmlformats.org/presentationml/2006/ole">
            <p:oleObj spid="_x0000_s97282" name="Equation" r:id="rId3" imgW="3098520" imgH="1091880" progId="Equation.DSMT4">
              <p:embed/>
            </p:oleObj>
          </a:graphicData>
        </a:graphic>
      </p:graphicFrame>
      <p:sp>
        <p:nvSpPr>
          <p:cNvPr id="39941" name="Text Box 3"/>
          <p:cNvSpPr txBox="1">
            <a:spLocks noChangeArrowheads="1"/>
          </p:cNvSpPr>
          <p:nvPr/>
        </p:nvSpPr>
        <p:spPr bwMode="auto">
          <a:xfrm>
            <a:off x="355600" y="3221038"/>
            <a:ext cx="1431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これより、</a:t>
            </a:r>
          </a:p>
        </p:txBody>
      </p:sp>
      <p:graphicFrame>
        <p:nvGraphicFramePr>
          <p:cNvPr id="39939" name="Object 4"/>
          <p:cNvGraphicFramePr>
            <a:graphicFrameLocks noChangeAspect="1"/>
          </p:cNvGraphicFramePr>
          <p:nvPr/>
        </p:nvGraphicFramePr>
        <p:xfrm>
          <a:off x="2362200" y="3200400"/>
          <a:ext cx="2235200" cy="541338"/>
        </p:xfrm>
        <a:graphic>
          <a:graphicData uri="http://schemas.openxmlformats.org/presentationml/2006/ole">
            <p:oleObj spid="_x0000_s97283" name="Equation" r:id="rId4" imgW="838080" imgH="203040" progId="Equation.DSMT4">
              <p:embed/>
            </p:oleObj>
          </a:graphicData>
        </a:graphic>
      </p:graphicFrame>
      <p:sp>
        <p:nvSpPr>
          <p:cNvPr id="39942" name="Text Box 5"/>
          <p:cNvSpPr txBox="1">
            <a:spLocks noChangeArrowheads="1"/>
          </p:cNvSpPr>
          <p:nvPr/>
        </p:nvSpPr>
        <p:spPr bwMode="auto">
          <a:xfrm>
            <a:off x="914400" y="4191000"/>
            <a:ext cx="64198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よって、ホーナーの方法による多項式の計算は、</a:t>
            </a:r>
          </a:p>
          <a:p>
            <a:pPr algn="l"/>
            <a:r>
              <a:rPr lang="ja-JP" altLang="en-US"/>
              <a:t>線形時間アルゴリズムである。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FBA0AF-574A-4881-A3E1-3C97F19B1A59}" type="slidenum">
              <a:rPr lang="en-US" altLang="ja-JP" smtClean="0"/>
              <a:pPr/>
              <a:t>88</a:t>
            </a:fld>
            <a:endParaRPr lang="en-US" altLang="ja-JP" smtClean="0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ホーナーの方法の繰り返し版</a:t>
            </a:r>
          </a:p>
        </p:txBody>
      </p:sp>
      <p:sp>
        <p:nvSpPr>
          <p:cNvPr id="44036" name="Text Box 3"/>
          <p:cNvSpPr txBox="1">
            <a:spLocks noChangeArrowheads="1"/>
          </p:cNvSpPr>
          <p:nvPr/>
        </p:nvSpPr>
        <p:spPr bwMode="auto">
          <a:xfrm>
            <a:off x="914400" y="1676400"/>
            <a:ext cx="68151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ja-JP" altLang="en-US"/>
              <a:t>ホーナーの方法は、次のように、繰り返しを用いても</a:t>
            </a:r>
          </a:p>
          <a:p>
            <a:pPr algn="l"/>
            <a:r>
              <a:rPr lang="ja-JP" altLang="en-US"/>
              <a:t>実現できる。</a:t>
            </a:r>
          </a:p>
        </p:txBody>
      </p:sp>
      <p:sp>
        <p:nvSpPr>
          <p:cNvPr id="44037" name="Rectangle 4"/>
          <p:cNvSpPr>
            <a:spLocks noChangeArrowheads="1"/>
          </p:cNvSpPr>
          <p:nvPr/>
        </p:nvSpPr>
        <p:spPr bwMode="auto">
          <a:xfrm>
            <a:off x="685800" y="2667000"/>
            <a:ext cx="77724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algn="l">
              <a:lnSpc>
                <a:spcPct val="90000"/>
              </a:lnSpc>
              <a:spcBef>
                <a:spcPct val="20000"/>
              </a:spcBef>
              <a:buFontTx/>
              <a:buAutoNum type="arabicPeriod"/>
            </a:pPr>
            <a:r>
              <a:rPr lang="en-US" altLang="ja-JP" sz="2800" b="0">
                <a:latin typeface="Lucida Console" pitchFamily="49" charset="0"/>
              </a:rPr>
              <a:t>horner(int k,double x){</a:t>
            </a:r>
          </a:p>
          <a:p>
            <a:pPr marL="609600" indent="-609600" algn="l">
              <a:lnSpc>
                <a:spcPct val="90000"/>
              </a:lnSpc>
              <a:spcBef>
                <a:spcPct val="20000"/>
              </a:spcBef>
              <a:buFontTx/>
              <a:buAutoNum type="arabicPeriod"/>
            </a:pPr>
            <a:r>
              <a:rPr lang="en-US" altLang="ja-JP" sz="2800" b="0">
                <a:latin typeface="Lucida Console" pitchFamily="49" charset="0"/>
              </a:rPr>
              <a:t> 	double f_k=a[n];</a:t>
            </a:r>
          </a:p>
          <a:p>
            <a:pPr marL="609600" indent="-609600" algn="l">
              <a:lnSpc>
                <a:spcPct val="90000"/>
              </a:lnSpc>
              <a:spcBef>
                <a:spcPct val="20000"/>
              </a:spcBef>
              <a:buFontTx/>
              <a:buAutoNum type="arabicPeriod"/>
            </a:pPr>
            <a:r>
              <a:rPr lang="en-US" altLang="ja-JP" sz="2800" b="0">
                <a:latin typeface="Lucida Console" pitchFamily="49" charset="0"/>
              </a:rPr>
              <a:t> 	for(k=1;k&lt;=n;k++){</a:t>
            </a:r>
          </a:p>
          <a:p>
            <a:pPr marL="609600" indent="-609600" algn="l">
              <a:lnSpc>
                <a:spcPct val="90000"/>
              </a:lnSpc>
              <a:spcBef>
                <a:spcPct val="20000"/>
              </a:spcBef>
              <a:buFontTx/>
              <a:buAutoNum type="arabicPeriod"/>
            </a:pPr>
            <a:r>
              <a:rPr lang="en-US" altLang="ja-JP" sz="2800" b="0">
                <a:latin typeface="Lucida Console" pitchFamily="49" charset="0"/>
              </a:rPr>
              <a:t>    f_k=a[N-k]+( f_k )*x;</a:t>
            </a:r>
          </a:p>
          <a:p>
            <a:pPr marL="609600" indent="-609600" algn="l">
              <a:lnSpc>
                <a:spcPct val="90000"/>
              </a:lnSpc>
              <a:spcBef>
                <a:spcPct val="20000"/>
              </a:spcBef>
              <a:buFontTx/>
              <a:buAutoNum type="arabicPeriod"/>
            </a:pPr>
            <a:r>
              <a:rPr lang="en-US" altLang="ja-JP" sz="2800" b="0">
                <a:latin typeface="Lucida Console" pitchFamily="49" charset="0"/>
              </a:rPr>
              <a:t> 	}</a:t>
            </a:r>
          </a:p>
          <a:p>
            <a:pPr marL="609600" indent="-609600" algn="l">
              <a:lnSpc>
                <a:spcPct val="90000"/>
              </a:lnSpc>
              <a:spcBef>
                <a:spcPct val="20000"/>
              </a:spcBef>
              <a:buFontTx/>
              <a:buAutoNum type="arabicPeriod"/>
            </a:pPr>
            <a:r>
              <a:rPr lang="en-US" altLang="ja-JP" sz="2800" b="0">
                <a:latin typeface="Lucida Console" pitchFamily="49" charset="0"/>
              </a:rPr>
              <a:t>  return f_k;</a:t>
            </a:r>
          </a:p>
          <a:p>
            <a:pPr marL="609600" indent="-609600" algn="l">
              <a:lnSpc>
                <a:spcPct val="90000"/>
              </a:lnSpc>
              <a:spcBef>
                <a:spcPct val="20000"/>
              </a:spcBef>
              <a:buFontTx/>
              <a:buAutoNum type="arabicPeriod"/>
            </a:pPr>
            <a:r>
              <a:rPr lang="en-US" altLang="ja-JP" sz="2800" b="0">
                <a:latin typeface="Lucida Console" pitchFamily="49" charset="0"/>
              </a:rPr>
              <a:t>}</a:t>
            </a:r>
          </a:p>
        </p:txBody>
      </p:sp>
      <p:sp>
        <p:nvSpPr>
          <p:cNvPr id="44038" name="Text Box 5"/>
          <p:cNvSpPr txBox="1">
            <a:spLocks noChangeArrowheads="1"/>
          </p:cNvSpPr>
          <p:nvPr/>
        </p:nvSpPr>
        <p:spPr bwMode="auto">
          <a:xfrm>
            <a:off x="538163" y="6096000"/>
            <a:ext cx="69294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このアルゴリズムも明らかに線形時間で実行される。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0"/>
            <a:ext cx="4600580" cy="890574"/>
          </a:xfrm>
        </p:spPr>
        <p:txBody>
          <a:bodyPr/>
          <a:lstStyle/>
          <a:p>
            <a:pPr algn="l"/>
            <a:r>
              <a:rPr kumimoji="1" lang="ja-JP" altLang="en-US" dirty="0" smtClean="0"/>
              <a:t>練習</a:t>
            </a:r>
            <a:endParaRPr kumimoji="1" lang="ja-JP" altLang="en-US" dirty="0"/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299F87-1FF6-40FB-BB96-28AD2482A4DB}" type="slidenum">
              <a:rPr lang="en-US" altLang="ja-JP" smtClean="0"/>
              <a:pPr>
                <a:defRPr/>
              </a:pPr>
              <a:t>89</a:t>
            </a:fld>
            <a:endParaRPr lang="en-US" altLang="ja-JP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6024" y="1357298"/>
            <a:ext cx="89979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0" dirty="0" smtClean="0"/>
              <a:t>（１）ループによるホーナー法において、ループ不変条件を設定せよ。</a:t>
            </a:r>
            <a:endParaRPr kumimoji="1" lang="ja-JP" altLang="en-US" b="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6024" y="2214554"/>
            <a:ext cx="5001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0" dirty="0" smtClean="0"/>
              <a:t>（２）（１）を数学的帰納法で証明せよ。</a:t>
            </a:r>
            <a:endParaRPr kumimoji="1" lang="ja-JP" altLang="en-US" b="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7BBDD67-7667-4853-9A6D-3782563B9810}" type="slidenum">
              <a:rPr lang="en-US" altLang="ja-JP" smtClean="0"/>
              <a:pPr/>
              <a:t>9</a:t>
            </a:fld>
            <a:endParaRPr lang="en-US" altLang="ja-JP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7772400" cy="1143000"/>
          </a:xfrm>
        </p:spPr>
        <p:txBody>
          <a:bodyPr/>
          <a:lstStyle/>
          <a:p>
            <a:pPr algn="l" eaLnBrk="1" hangingPunct="1"/>
            <a:r>
              <a:rPr lang="ja-JP" altLang="en-US" smtClean="0"/>
              <a:t>練習</a:t>
            </a:r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/>
        </p:nvGraphicFramePr>
        <p:xfrm>
          <a:off x="500034" y="1214422"/>
          <a:ext cx="2354262" cy="671513"/>
        </p:xfrm>
        <a:graphic>
          <a:graphicData uri="http://schemas.openxmlformats.org/presentationml/2006/ole">
            <p:oleObj spid="_x0000_s98306" name="Equation" r:id="rId3" imgW="711000" imgH="203040" progId="Equation.DSMT4">
              <p:embed/>
            </p:oleObj>
          </a:graphicData>
        </a:graphic>
      </p:graphicFrame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457201" y="1981200"/>
            <a:ext cx="747238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b="0" dirty="0"/>
              <a:t>に対して</a:t>
            </a:r>
            <a:r>
              <a:rPr lang="ja-JP" altLang="en-US" b="0" dirty="0" smtClean="0"/>
              <a:t>、</a:t>
            </a:r>
            <a:r>
              <a:rPr lang="en-US" altLang="ja-JP" b="0" dirty="0" smtClean="0"/>
              <a:t> </a:t>
            </a:r>
            <a:r>
              <a:rPr lang="ja-JP" altLang="en-US" b="0" dirty="0" smtClean="0"/>
              <a:t>素朴なアルゴリズム</a:t>
            </a:r>
            <a:r>
              <a:rPr lang="en-US" altLang="ja-JP" b="0" dirty="0" err="1" smtClean="0"/>
              <a:t>naïve_gcd</a:t>
            </a:r>
            <a:r>
              <a:rPr lang="en-US" altLang="ja-JP" b="0" dirty="0" smtClean="0"/>
              <a:t>(</a:t>
            </a:r>
            <a:r>
              <a:rPr lang="en-US" altLang="ja-JP" b="0" dirty="0" err="1" smtClean="0"/>
              <a:t>a,b</a:t>
            </a:r>
            <a:r>
              <a:rPr lang="en-US" altLang="ja-JP" b="0" dirty="0" smtClean="0"/>
              <a:t>)</a:t>
            </a:r>
            <a:r>
              <a:rPr lang="ja-JP" altLang="en-US" b="0" dirty="0" smtClean="0"/>
              <a:t>を動作させ、最大公約数をもとめよ。</a:t>
            </a:r>
            <a:endParaRPr lang="ja-JP" altLang="en-US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2433</TotalTime>
  <Words>2598</Words>
  <Application>Microsoft Office PowerPoint</Application>
  <PresentationFormat>画面に合わせる (4:3)</PresentationFormat>
  <Paragraphs>684</Paragraphs>
  <Slides>89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89</vt:i4>
      </vt:variant>
    </vt:vector>
  </HeadingPairs>
  <TitlesOfParts>
    <vt:vector size="92" baseType="lpstr">
      <vt:lpstr>標準デザイン</vt:lpstr>
      <vt:lpstr>Equation</vt:lpstr>
      <vt:lpstr>MathType 6.0 Equation</vt:lpstr>
      <vt:lpstr>2.式計算のアルゴリズム</vt:lpstr>
      <vt:lpstr>式計算の問題</vt:lpstr>
      <vt:lpstr>最大公約数問題</vt:lpstr>
      <vt:lpstr>最大公約数問題</vt:lpstr>
      <vt:lpstr>素朴な最大公約数発見法</vt:lpstr>
      <vt:lpstr>スライド 6</vt:lpstr>
      <vt:lpstr>スライド 7</vt:lpstr>
      <vt:lpstr>スライド 8</vt:lpstr>
      <vt:lpstr>練習</vt:lpstr>
      <vt:lpstr>ユークリッドの互除法</vt:lpstr>
      <vt:lpstr>スライド 11</vt:lpstr>
      <vt:lpstr>ユークリッドの互除法の動作</vt:lpstr>
      <vt:lpstr>練習</vt:lpstr>
      <vt:lpstr>ユークリッド互除法の正当性</vt:lpstr>
      <vt:lpstr>スライド 15</vt:lpstr>
      <vt:lpstr>スライド 16</vt:lpstr>
      <vt:lpstr>スライド 17</vt:lpstr>
      <vt:lpstr>スライド 18</vt:lpstr>
      <vt:lpstr>スライド 19</vt:lpstr>
      <vt:lpstr>スライド 20</vt:lpstr>
      <vt:lpstr>スライド 21</vt:lpstr>
      <vt:lpstr>スライド 22</vt:lpstr>
      <vt:lpstr>ユークリッドの互除法の停止性</vt:lpstr>
      <vt:lpstr>ユークリッドの互除法の時間計算量</vt:lpstr>
      <vt:lpstr>スライド 25</vt:lpstr>
      <vt:lpstr>スライド 26</vt:lpstr>
      <vt:lpstr>スライド 27</vt:lpstr>
      <vt:lpstr>スライド 28</vt:lpstr>
      <vt:lpstr>最大公約数問題のまとめ</vt:lpstr>
      <vt:lpstr>補足：ユークリッドの互除法の再帰的な実現</vt:lpstr>
      <vt:lpstr>スライド 31</vt:lpstr>
      <vt:lpstr>フィボナッチ数列計算の問題</vt:lpstr>
      <vt:lpstr>フィボナッチ数列問題</vt:lpstr>
      <vt:lpstr>漸化式と再帰アルゴリズム</vt:lpstr>
      <vt:lpstr>スライド 35</vt:lpstr>
      <vt:lpstr>スライド 36</vt:lpstr>
      <vt:lpstr>スライド 37</vt:lpstr>
      <vt:lpstr>スライド 38</vt:lpstr>
      <vt:lpstr>スライド 39</vt:lpstr>
      <vt:lpstr>問題の考察による高速化</vt:lpstr>
      <vt:lpstr>配列を用いたアルゴリズム</vt:lpstr>
      <vt:lpstr>スライド 42</vt:lpstr>
      <vt:lpstr>fibo_recが低速な理由</vt:lpstr>
      <vt:lpstr>更なる高速化（数学的考察）</vt:lpstr>
      <vt:lpstr>べき乗計算の問題</vt:lpstr>
      <vt:lpstr>３－１：べき乗問題</vt:lpstr>
      <vt:lpstr>素朴なべき乗の求め方</vt:lpstr>
      <vt:lpstr>スライド 48</vt:lpstr>
      <vt:lpstr>スライド 49</vt:lpstr>
      <vt:lpstr>アルゴリズムnaïve_powの時間計算量</vt:lpstr>
      <vt:lpstr>数学の記号とプログラム</vt:lpstr>
      <vt:lpstr>高速なべき乗の求め方。</vt:lpstr>
      <vt:lpstr>例</vt:lpstr>
      <vt:lpstr>スライド 54</vt:lpstr>
      <vt:lpstr>スライド 55</vt:lpstr>
      <vt:lpstr>スライド 56</vt:lpstr>
      <vt:lpstr>fast_powの時間計算量</vt:lpstr>
      <vt:lpstr>一般の自然数に対する高速なべき乗アルゴリズム</vt:lpstr>
      <vt:lpstr>スライド 59</vt:lpstr>
      <vt:lpstr>スライド 60</vt:lpstr>
      <vt:lpstr>general_fast_pow(x,n)の時間計算量</vt:lpstr>
      <vt:lpstr>スライド 62</vt:lpstr>
      <vt:lpstr>スライド 63</vt:lpstr>
      <vt:lpstr>スライド 64</vt:lpstr>
      <vt:lpstr>super_fast_pow(x,n)の時間計算量</vt:lpstr>
      <vt:lpstr>多項式評価の問題</vt:lpstr>
      <vt:lpstr>多項式の値を評価する問題</vt:lpstr>
      <vt:lpstr>素朴な多項式の求め方</vt:lpstr>
      <vt:lpstr>スライド 69</vt:lpstr>
      <vt:lpstr>素朴な多項式計算アルゴリズム の正当性</vt:lpstr>
      <vt:lpstr>スライド 71</vt:lpstr>
      <vt:lpstr>スライド 72</vt:lpstr>
      <vt:lpstr>スライド 73</vt:lpstr>
      <vt:lpstr>素朴な多項式計算アルゴリズム の計算時間</vt:lpstr>
      <vt:lpstr>スライド 75</vt:lpstr>
      <vt:lpstr>高速なべき乗計算アルゴリズムを利用した多項式評価</vt:lpstr>
      <vt:lpstr>スライド 77</vt:lpstr>
      <vt:lpstr>ホーナーの方法</vt:lpstr>
      <vt:lpstr>スライド 79</vt:lpstr>
      <vt:lpstr>スライド 80</vt:lpstr>
      <vt:lpstr>スライド 81</vt:lpstr>
      <vt:lpstr>スライド 82</vt:lpstr>
      <vt:lpstr>ホーナーの方法の計算手順</vt:lpstr>
      <vt:lpstr>練習</vt:lpstr>
      <vt:lpstr>スライド 85</vt:lpstr>
      <vt:lpstr>ホーナーの方法の計算時間</vt:lpstr>
      <vt:lpstr>スライド 87</vt:lpstr>
      <vt:lpstr>ホーナーの方法の繰り返し版</vt:lpstr>
      <vt:lpstr>練習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ソフトウェア工学</dc:title>
  <dc:creator>kusakari</dc:creator>
  <cp:lastModifiedBy>kusakari</cp:lastModifiedBy>
  <cp:revision>65</cp:revision>
  <dcterms:created xsi:type="dcterms:W3CDTF">2004-04-11T15:19:54Z</dcterms:created>
  <dcterms:modified xsi:type="dcterms:W3CDTF">2010-04-28T00:38:03Z</dcterms:modified>
</cp:coreProperties>
</file>