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9"/>
  </p:notesMasterIdLst>
  <p:handoutMasterIdLst>
    <p:handoutMasterId r:id="rId60"/>
  </p:handoutMasterIdLst>
  <p:sldIdLst>
    <p:sldId id="256" r:id="rId2"/>
    <p:sldId id="259" r:id="rId3"/>
    <p:sldId id="293" r:id="rId4"/>
    <p:sldId id="260" r:id="rId5"/>
    <p:sldId id="257" r:id="rId6"/>
    <p:sldId id="258" r:id="rId7"/>
    <p:sldId id="312" r:id="rId8"/>
    <p:sldId id="261" r:id="rId9"/>
    <p:sldId id="262" r:id="rId10"/>
    <p:sldId id="263" r:id="rId11"/>
    <p:sldId id="264" r:id="rId12"/>
    <p:sldId id="290" r:id="rId13"/>
    <p:sldId id="265" r:id="rId14"/>
    <p:sldId id="267" r:id="rId15"/>
    <p:sldId id="268" r:id="rId16"/>
    <p:sldId id="266" r:id="rId17"/>
    <p:sldId id="270" r:id="rId18"/>
    <p:sldId id="271" r:id="rId19"/>
    <p:sldId id="291" r:id="rId20"/>
    <p:sldId id="272" r:id="rId21"/>
    <p:sldId id="273" r:id="rId22"/>
    <p:sldId id="274" r:id="rId23"/>
    <p:sldId id="275" r:id="rId24"/>
    <p:sldId id="315" r:id="rId25"/>
    <p:sldId id="292" r:id="rId26"/>
    <p:sldId id="280" r:id="rId27"/>
    <p:sldId id="279" r:id="rId28"/>
    <p:sldId id="294" r:id="rId29"/>
    <p:sldId id="276" r:id="rId30"/>
    <p:sldId id="314" r:id="rId31"/>
    <p:sldId id="277" r:id="rId32"/>
    <p:sldId id="313" r:id="rId33"/>
    <p:sldId id="278" r:id="rId34"/>
    <p:sldId id="297" r:id="rId35"/>
    <p:sldId id="298" r:id="rId36"/>
    <p:sldId id="299" r:id="rId37"/>
    <p:sldId id="301" r:id="rId38"/>
    <p:sldId id="300" r:id="rId39"/>
    <p:sldId id="302" r:id="rId40"/>
    <p:sldId id="303" r:id="rId41"/>
    <p:sldId id="304" r:id="rId42"/>
    <p:sldId id="305" r:id="rId43"/>
    <p:sldId id="306" r:id="rId44"/>
    <p:sldId id="307" r:id="rId45"/>
    <p:sldId id="308" r:id="rId46"/>
    <p:sldId id="309" r:id="rId47"/>
    <p:sldId id="310" r:id="rId48"/>
    <p:sldId id="311" r:id="rId49"/>
    <p:sldId id="281" r:id="rId50"/>
    <p:sldId id="282" r:id="rId51"/>
    <p:sldId id="283" r:id="rId52"/>
    <p:sldId id="284" r:id="rId53"/>
    <p:sldId id="285" r:id="rId54"/>
    <p:sldId id="286" r:id="rId55"/>
    <p:sldId id="287" r:id="rId56"/>
    <p:sldId id="288" r:id="rId57"/>
    <p:sldId id="289" r:id="rId58"/>
  </p:sldIdLst>
  <p:sldSz cx="9144000" cy="6858000" type="screen4x3"/>
  <p:notesSz cx="7099300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8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8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8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8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8000"/>
    <a:srgbClr val="FF0000"/>
    <a:srgbClr val="CCFFFF"/>
    <a:srgbClr val="CCFFCC"/>
    <a:srgbClr val="EAEAEA"/>
    <a:srgbClr val="FFCCCC"/>
    <a:srgbClr val="3399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003" autoAdjust="0"/>
    <p:restoredTop sz="90929"/>
  </p:normalViewPr>
  <p:slideViewPr>
    <p:cSldViewPr>
      <p:cViewPr varScale="1">
        <p:scale>
          <a:sx n="57" d="100"/>
          <a:sy n="57" d="100"/>
        </p:scale>
        <p:origin x="-39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50" d="100"/>
          <a:sy n="150" d="100"/>
        </p:scale>
        <p:origin x="2004" y="-72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3" Type="http://schemas.openxmlformats.org/officeDocument/2006/relationships/image" Target="../media/image13.wmf"/><Relationship Id="rId18" Type="http://schemas.openxmlformats.org/officeDocument/2006/relationships/image" Target="../media/image18.wmf"/><Relationship Id="rId26" Type="http://schemas.openxmlformats.org/officeDocument/2006/relationships/image" Target="../media/image26.wmf"/><Relationship Id="rId39" Type="http://schemas.openxmlformats.org/officeDocument/2006/relationships/image" Target="../media/image39.wmf"/><Relationship Id="rId21" Type="http://schemas.openxmlformats.org/officeDocument/2006/relationships/image" Target="../media/image21.wmf"/><Relationship Id="rId34" Type="http://schemas.openxmlformats.org/officeDocument/2006/relationships/image" Target="../media/image34.wmf"/><Relationship Id="rId42" Type="http://schemas.openxmlformats.org/officeDocument/2006/relationships/image" Target="../media/image42.wmf"/><Relationship Id="rId47" Type="http://schemas.openxmlformats.org/officeDocument/2006/relationships/image" Target="../media/image47.wmf"/><Relationship Id="rId50" Type="http://schemas.openxmlformats.org/officeDocument/2006/relationships/image" Target="../media/image50.wmf"/><Relationship Id="rId55" Type="http://schemas.openxmlformats.org/officeDocument/2006/relationships/image" Target="../media/image55.wmf"/><Relationship Id="rId63" Type="http://schemas.openxmlformats.org/officeDocument/2006/relationships/image" Target="../media/image63.wmf"/><Relationship Id="rId68" Type="http://schemas.openxmlformats.org/officeDocument/2006/relationships/image" Target="../media/image68.wmf"/><Relationship Id="rId7" Type="http://schemas.openxmlformats.org/officeDocument/2006/relationships/image" Target="../media/image7.wmf"/><Relationship Id="rId71" Type="http://schemas.openxmlformats.org/officeDocument/2006/relationships/image" Target="../media/image71.wmf"/><Relationship Id="rId2" Type="http://schemas.openxmlformats.org/officeDocument/2006/relationships/image" Target="../media/image2.wmf"/><Relationship Id="rId16" Type="http://schemas.openxmlformats.org/officeDocument/2006/relationships/image" Target="../media/image16.wmf"/><Relationship Id="rId29" Type="http://schemas.openxmlformats.org/officeDocument/2006/relationships/image" Target="../media/image29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24" Type="http://schemas.openxmlformats.org/officeDocument/2006/relationships/image" Target="../media/image24.wmf"/><Relationship Id="rId32" Type="http://schemas.openxmlformats.org/officeDocument/2006/relationships/image" Target="../media/image32.wmf"/><Relationship Id="rId37" Type="http://schemas.openxmlformats.org/officeDocument/2006/relationships/image" Target="../media/image37.wmf"/><Relationship Id="rId40" Type="http://schemas.openxmlformats.org/officeDocument/2006/relationships/image" Target="../media/image40.wmf"/><Relationship Id="rId45" Type="http://schemas.openxmlformats.org/officeDocument/2006/relationships/image" Target="../media/image45.wmf"/><Relationship Id="rId53" Type="http://schemas.openxmlformats.org/officeDocument/2006/relationships/image" Target="../media/image53.wmf"/><Relationship Id="rId58" Type="http://schemas.openxmlformats.org/officeDocument/2006/relationships/image" Target="../media/image58.wmf"/><Relationship Id="rId66" Type="http://schemas.openxmlformats.org/officeDocument/2006/relationships/image" Target="../media/image66.wmf"/><Relationship Id="rId5" Type="http://schemas.openxmlformats.org/officeDocument/2006/relationships/image" Target="../media/image5.wmf"/><Relationship Id="rId15" Type="http://schemas.openxmlformats.org/officeDocument/2006/relationships/image" Target="../media/image15.wmf"/><Relationship Id="rId23" Type="http://schemas.openxmlformats.org/officeDocument/2006/relationships/image" Target="../media/image23.wmf"/><Relationship Id="rId28" Type="http://schemas.openxmlformats.org/officeDocument/2006/relationships/image" Target="../media/image28.wmf"/><Relationship Id="rId36" Type="http://schemas.openxmlformats.org/officeDocument/2006/relationships/image" Target="../media/image36.wmf"/><Relationship Id="rId49" Type="http://schemas.openxmlformats.org/officeDocument/2006/relationships/image" Target="../media/image49.wmf"/><Relationship Id="rId57" Type="http://schemas.openxmlformats.org/officeDocument/2006/relationships/image" Target="../media/image57.wmf"/><Relationship Id="rId61" Type="http://schemas.openxmlformats.org/officeDocument/2006/relationships/image" Target="../media/image61.wmf"/><Relationship Id="rId10" Type="http://schemas.openxmlformats.org/officeDocument/2006/relationships/image" Target="../media/image10.wmf"/><Relationship Id="rId19" Type="http://schemas.openxmlformats.org/officeDocument/2006/relationships/image" Target="../media/image19.wmf"/><Relationship Id="rId31" Type="http://schemas.openxmlformats.org/officeDocument/2006/relationships/image" Target="../media/image31.wmf"/><Relationship Id="rId44" Type="http://schemas.openxmlformats.org/officeDocument/2006/relationships/image" Target="../media/image44.wmf"/><Relationship Id="rId52" Type="http://schemas.openxmlformats.org/officeDocument/2006/relationships/image" Target="../media/image52.wmf"/><Relationship Id="rId60" Type="http://schemas.openxmlformats.org/officeDocument/2006/relationships/image" Target="../media/image60.wmf"/><Relationship Id="rId65" Type="http://schemas.openxmlformats.org/officeDocument/2006/relationships/image" Target="../media/image65.wmf"/><Relationship Id="rId4" Type="http://schemas.openxmlformats.org/officeDocument/2006/relationships/image" Target="../media/image4.wmf"/><Relationship Id="rId9" Type="http://schemas.openxmlformats.org/officeDocument/2006/relationships/image" Target="../media/image9.wmf"/><Relationship Id="rId14" Type="http://schemas.openxmlformats.org/officeDocument/2006/relationships/image" Target="../media/image14.wmf"/><Relationship Id="rId22" Type="http://schemas.openxmlformats.org/officeDocument/2006/relationships/image" Target="../media/image22.wmf"/><Relationship Id="rId27" Type="http://schemas.openxmlformats.org/officeDocument/2006/relationships/image" Target="../media/image27.wmf"/><Relationship Id="rId30" Type="http://schemas.openxmlformats.org/officeDocument/2006/relationships/image" Target="../media/image30.wmf"/><Relationship Id="rId35" Type="http://schemas.openxmlformats.org/officeDocument/2006/relationships/image" Target="../media/image35.wmf"/><Relationship Id="rId43" Type="http://schemas.openxmlformats.org/officeDocument/2006/relationships/image" Target="../media/image43.wmf"/><Relationship Id="rId48" Type="http://schemas.openxmlformats.org/officeDocument/2006/relationships/image" Target="../media/image48.wmf"/><Relationship Id="rId56" Type="http://schemas.openxmlformats.org/officeDocument/2006/relationships/image" Target="../media/image56.wmf"/><Relationship Id="rId64" Type="http://schemas.openxmlformats.org/officeDocument/2006/relationships/image" Target="../media/image64.wmf"/><Relationship Id="rId69" Type="http://schemas.openxmlformats.org/officeDocument/2006/relationships/image" Target="../media/image69.wmf"/><Relationship Id="rId8" Type="http://schemas.openxmlformats.org/officeDocument/2006/relationships/image" Target="../media/image8.wmf"/><Relationship Id="rId51" Type="http://schemas.openxmlformats.org/officeDocument/2006/relationships/image" Target="../media/image51.wmf"/><Relationship Id="rId3" Type="http://schemas.openxmlformats.org/officeDocument/2006/relationships/image" Target="../media/image3.wmf"/><Relationship Id="rId12" Type="http://schemas.openxmlformats.org/officeDocument/2006/relationships/image" Target="../media/image12.wmf"/><Relationship Id="rId17" Type="http://schemas.openxmlformats.org/officeDocument/2006/relationships/image" Target="../media/image17.wmf"/><Relationship Id="rId25" Type="http://schemas.openxmlformats.org/officeDocument/2006/relationships/image" Target="../media/image25.wmf"/><Relationship Id="rId33" Type="http://schemas.openxmlformats.org/officeDocument/2006/relationships/image" Target="../media/image33.wmf"/><Relationship Id="rId38" Type="http://schemas.openxmlformats.org/officeDocument/2006/relationships/image" Target="../media/image38.wmf"/><Relationship Id="rId46" Type="http://schemas.openxmlformats.org/officeDocument/2006/relationships/image" Target="../media/image46.wmf"/><Relationship Id="rId59" Type="http://schemas.openxmlformats.org/officeDocument/2006/relationships/image" Target="../media/image59.wmf"/><Relationship Id="rId67" Type="http://schemas.openxmlformats.org/officeDocument/2006/relationships/image" Target="../media/image67.wmf"/><Relationship Id="rId20" Type="http://schemas.openxmlformats.org/officeDocument/2006/relationships/image" Target="../media/image20.wmf"/><Relationship Id="rId41" Type="http://schemas.openxmlformats.org/officeDocument/2006/relationships/image" Target="../media/image41.wmf"/><Relationship Id="rId54" Type="http://schemas.openxmlformats.org/officeDocument/2006/relationships/image" Target="../media/image54.wmf"/><Relationship Id="rId62" Type="http://schemas.openxmlformats.org/officeDocument/2006/relationships/image" Target="../media/image62.wmf"/><Relationship Id="rId70" Type="http://schemas.openxmlformats.org/officeDocument/2006/relationships/image" Target="../media/image70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2.wmf"/><Relationship Id="rId1" Type="http://schemas.openxmlformats.org/officeDocument/2006/relationships/image" Target="../media/image103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4.wmf"/><Relationship Id="rId2" Type="http://schemas.openxmlformats.org/officeDocument/2006/relationships/image" Target="../media/image133.wmf"/><Relationship Id="rId1" Type="http://schemas.openxmlformats.org/officeDocument/2006/relationships/image" Target="../media/image103.wmf"/><Relationship Id="rId4" Type="http://schemas.openxmlformats.org/officeDocument/2006/relationships/image" Target="../media/image135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7.wmf"/><Relationship Id="rId2" Type="http://schemas.openxmlformats.org/officeDocument/2006/relationships/image" Target="../media/image136.wmf"/><Relationship Id="rId1" Type="http://schemas.openxmlformats.org/officeDocument/2006/relationships/image" Target="../media/image103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8.wmf"/><Relationship Id="rId2" Type="http://schemas.openxmlformats.org/officeDocument/2006/relationships/image" Target="../media/image136.wmf"/><Relationship Id="rId1" Type="http://schemas.openxmlformats.org/officeDocument/2006/relationships/image" Target="../media/image103.wmf"/><Relationship Id="rId4" Type="http://schemas.openxmlformats.org/officeDocument/2006/relationships/image" Target="../media/image139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0.wmf"/><Relationship Id="rId2" Type="http://schemas.openxmlformats.org/officeDocument/2006/relationships/image" Target="../media/image136.wmf"/><Relationship Id="rId1" Type="http://schemas.openxmlformats.org/officeDocument/2006/relationships/image" Target="../media/image103.wmf"/><Relationship Id="rId4" Type="http://schemas.openxmlformats.org/officeDocument/2006/relationships/image" Target="../media/image141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2.wmf"/><Relationship Id="rId2" Type="http://schemas.openxmlformats.org/officeDocument/2006/relationships/image" Target="../media/image136.wmf"/><Relationship Id="rId1" Type="http://schemas.openxmlformats.org/officeDocument/2006/relationships/image" Target="../media/image103.wmf"/><Relationship Id="rId4" Type="http://schemas.openxmlformats.org/officeDocument/2006/relationships/image" Target="../media/image143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3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3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6.wmf"/><Relationship Id="rId7" Type="http://schemas.openxmlformats.org/officeDocument/2006/relationships/image" Target="../media/image150.wmf"/><Relationship Id="rId2" Type="http://schemas.openxmlformats.org/officeDocument/2006/relationships/image" Target="../media/image145.wmf"/><Relationship Id="rId1" Type="http://schemas.openxmlformats.org/officeDocument/2006/relationships/image" Target="../media/image144.wmf"/><Relationship Id="rId6" Type="http://schemas.openxmlformats.org/officeDocument/2006/relationships/image" Target="../media/image149.wmf"/><Relationship Id="rId5" Type="http://schemas.openxmlformats.org/officeDocument/2006/relationships/image" Target="../media/image148.wmf"/><Relationship Id="rId4" Type="http://schemas.openxmlformats.org/officeDocument/2006/relationships/image" Target="../media/image147.wmf"/></Relationships>
</file>

<file path=ppt/drawings/_rels/vmlDrawing19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8.wmf"/><Relationship Id="rId3" Type="http://schemas.openxmlformats.org/officeDocument/2006/relationships/image" Target="../media/image153.wmf"/><Relationship Id="rId7" Type="http://schemas.openxmlformats.org/officeDocument/2006/relationships/image" Target="../media/image157.wmf"/><Relationship Id="rId2" Type="http://schemas.openxmlformats.org/officeDocument/2006/relationships/image" Target="../media/image152.wmf"/><Relationship Id="rId1" Type="http://schemas.openxmlformats.org/officeDocument/2006/relationships/image" Target="../media/image151.wmf"/><Relationship Id="rId6" Type="http://schemas.openxmlformats.org/officeDocument/2006/relationships/image" Target="../media/image156.wmf"/><Relationship Id="rId5" Type="http://schemas.openxmlformats.org/officeDocument/2006/relationships/image" Target="../media/image155.wmf"/><Relationship Id="rId4" Type="http://schemas.openxmlformats.org/officeDocument/2006/relationships/image" Target="../media/image154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80.wmf"/><Relationship Id="rId13" Type="http://schemas.openxmlformats.org/officeDocument/2006/relationships/image" Target="../media/image85.wmf"/><Relationship Id="rId18" Type="http://schemas.openxmlformats.org/officeDocument/2006/relationships/image" Target="../media/image90.wmf"/><Relationship Id="rId3" Type="http://schemas.openxmlformats.org/officeDocument/2006/relationships/image" Target="../media/image75.wmf"/><Relationship Id="rId7" Type="http://schemas.openxmlformats.org/officeDocument/2006/relationships/image" Target="../media/image79.wmf"/><Relationship Id="rId12" Type="http://schemas.openxmlformats.org/officeDocument/2006/relationships/image" Target="../media/image84.wmf"/><Relationship Id="rId17" Type="http://schemas.openxmlformats.org/officeDocument/2006/relationships/image" Target="../media/image89.wmf"/><Relationship Id="rId2" Type="http://schemas.openxmlformats.org/officeDocument/2006/relationships/image" Target="../media/image74.wmf"/><Relationship Id="rId16" Type="http://schemas.openxmlformats.org/officeDocument/2006/relationships/image" Target="../media/image88.wmf"/><Relationship Id="rId1" Type="http://schemas.openxmlformats.org/officeDocument/2006/relationships/image" Target="../media/image73.wmf"/><Relationship Id="rId6" Type="http://schemas.openxmlformats.org/officeDocument/2006/relationships/image" Target="../media/image78.wmf"/><Relationship Id="rId11" Type="http://schemas.openxmlformats.org/officeDocument/2006/relationships/image" Target="../media/image83.wmf"/><Relationship Id="rId5" Type="http://schemas.openxmlformats.org/officeDocument/2006/relationships/image" Target="../media/image77.wmf"/><Relationship Id="rId15" Type="http://schemas.openxmlformats.org/officeDocument/2006/relationships/image" Target="../media/image87.wmf"/><Relationship Id="rId10" Type="http://schemas.openxmlformats.org/officeDocument/2006/relationships/image" Target="../media/image82.wmf"/><Relationship Id="rId4" Type="http://schemas.openxmlformats.org/officeDocument/2006/relationships/image" Target="../media/image76.wmf"/><Relationship Id="rId9" Type="http://schemas.openxmlformats.org/officeDocument/2006/relationships/image" Target="../media/image81.wmf"/><Relationship Id="rId14" Type="http://schemas.openxmlformats.org/officeDocument/2006/relationships/image" Target="../media/image86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80.wmf"/><Relationship Id="rId13" Type="http://schemas.openxmlformats.org/officeDocument/2006/relationships/image" Target="../media/image91.wmf"/><Relationship Id="rId18" Type="http://schemas.openxmlformats.org/officeDocument/2006/relationships/image" Target="../media/image90.wmf"/><Relationship Id="rId3" Type="http://schemas.openxmlformats.org/officeDocument/2006/relationships/image" Target="../media/image75.wmf"/><Relationship Id="rId7" Type="http://schemas.openxmlformats.org/officeDocument/2006/relationships/image" Target="../media/image79.wmf"/><Relationship Id="rId12" Type="http://schemas.openxmlformats.org/officeDocument/2006/relationships/image" Target="../media/image84.wmf"/><Relationship Id="rId17" Type="http://schemas.openxmlformats.org/officeDocument/2006/relationships/image" Target="../media/image95.wmf"/><Relationship Id="rId2" Type="http://schemas.openxmlformats.org/officeDocument/2006/relationships/image" Target="../media/image74.wmf"/><Relationship Id="rId16" Type="http://schemas.openxmlformats.org/officeDocument/2006/relationships/image" Target="../media/image94.wmf"/><Relationship Id="rId1" Type="http://schemas.openxmlformats.org/officeDocument/2006/relationships/image" Target="../media/image73.wmf"/><Relationship Id="rId6" Type="http://schemas.openxmlformats.org/officeDocument/2006/relationships/image" Target="../media/image78.wmf"/><Relationship Id="rId11" Type="http://schemas.openxmlformats.org/officeDocument/2006/relationships/image" Target="../media/image83.wmf"/><Relationship Id="rId5" Type="http://schemas.openxmlformats.org/officeDocument/2006/relationships/image" Target="../media/image77.wmf"/><Relationship Id="rId15" Type="http://schemas.openxmlformats.org/officeDocument/2006/relationships/image" Target="../media/image93.wmf"/><Relationship Id="rId10" Type="http://schemas.openxmlformats.org/officeDocument/2006/relationships/image" Target="../media/image82.wmf"/><Relationship Id="rId4" Type="http://schemas.openxmlformats.org/officeDocument/2006/relationships/image" Target="../media/image76.wmf"/><Relationship Id="rId9" Type="http://schemas.openxmlformats.org/officeDocument/2006/relationships/image" Target="../media/image81.wmf"/><Relationship Id="rId14" Type="http://schemas.openxmlformats.org/officeDocument/2006/relationships/image" Target="../media/image92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80.wmf"/><Relationship Id="rId13" Type="http://schemas.openxmlformats.org/officeDocument/2006/relationships/image" Target="../media/image96.wmf"/><Relationship Id="rId18" Type="http://schemas.openxmlformats.org/officeDocument/2006/relationships/image" Target="../media/image90.wmf"/><Relationship Id="rId3" Type="http://schemas.openxmlformats.org/officeDocument/2006/relationships/image" Target="../media/image75.wmf"/><Relationship Id="rId7" Type="http://schemas.openxmlformats.org/officeDocument/2006/relationships/image" Target="../media/image79.wmf"/><Relationship Id="rId12" Type="http://schemas.openxmlformats.org/officeDocument/2006/relationships/image" Target="../media/image84.wmf"/><Relationship Id="rId17" Type="http://schemas.openxmlformats.org/officeDocument/2006/relationships/image" Target="../media/image100.wmf"/><Relationship Id="rId2" Type="http://schemas.openxmlformats.org/officeDocument/2006/relationships/image" Target="../media/image74.wmf"/><Relationship Id="rId16" Type="http://schemas.openxmlformats.org/officeDocument/2006/relationships/image" Target="../media/image99.wmf"/><Relationship Id="rId1" Type="http://schemas.openxmlformats.org/officeDocument/2006/relationships/image" Target="../media/image73.wmf"/><Relationship Id="rId6" Type="http://schemas.openxmlformats.org/officeDocument/2006/relationships/image" Target="../media/image78.wmf"/><Relationship Id="rId11" Type="http://schemas.openxmlformats.org/officeDocument/2006/relationships/image" Target="../media/image83.wmf"/><Relationship Id="rId5" Type="http://schemas.openxmlformats.org/officeDocument/2006/relationships/image" Target="../media/image77.wmf"/><Relationship Id="rId15" Type="http://schemas.openxmlformats.org/officeDocument/2006/relationships/image" Target="../media/image98.wmf"/><Relationship Id="rId10" Type="http://schemas.openxmlformats.org/officeDocument/2006/relationships/image" Target="../media/image82.wmf"/><Relationship Id="rId4" Type="http://schemas.openxmlformats.org/officeDocument/2006/relationships/image" Target="../media/image76.wmf"/><Relationship Id="rId9" Type="http://schemas.openxmlformats.org/officeDocument/2006/relationships/image" Target="../media/image81.wmf"/><Relationship Id="rId14" Type="http://schemas.openxmlformats.org/officeDocument/2006/relationships/image" Target="../media/image97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8.wmf"/><Relationship Id="rId3" Type="http://schemas.openxmlformats.org/officeDocument/2006/relationships/image" Target="../media/image103.wmf"/><Relationship Id="rId7" Type="http://schemas.openxmlformats.org/officeDocument/2006/relationships/image" Target="../media/image107.wmf"/><Relationship Id="rId2" Type="http://schemas.openxmlformats.org/officeDocument/2006/relationships/image" Target="../media/image102.wmf"/><Relationship Id="rId1" Type="http://schemas.openxmlformats.org/officeDocument/2006/relationships/image" Target="../media/image101.wmf"/><Relationship Id="rId6" Type="http://schemas.openxmlformats.org/officeDocument/2006/relationships/image" Target="../media/image106.wmf"/><Relationship Id="rId11" Type="http://schemas.openxmlformats.org/officeDocument/2006/relationships/image" Target="../media/image111.wmf"/><Relationship Id="rId5" Type="http://schemas.openxmlformats.org/officeDocument/2006/relationships/image" Target="../media/image105.wmf"/><Relationship Id="rId10" Type="http://schemas.openxmlformats.org/officeDocument/2006/relationships/image" Target="../media/image110.wmf"/><Relationship Id="rId4" Type="http://schemas.openxmlformats.org/officeDocument/2006/relationships/image" Target="../media/image104.wmf"/><Relationship Id="rId9" Type="http://schemas.openxmlformats.org/officeDocument/2006/relationships/image" Target="../media/image109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7.wmf"/><Relationship Id="rId3" Type="http://schemas.openxmlformats.org/officeDocument/2006/relationships/image" Target="../media/image103.wmf"/><Relationship Id="rId7" Type="http://schemas.openxmlformats.org/officeDocument/2006/relationships/image" Target="../media/image116.wmf"/><Relationship Id="rId2" Type="http://schemas.openxmlformats.org/officeDocument/2006/relationships/image" Target="../media/image113.wmf"/><Relationship Id="rId1" Type="http://schemas.openxmlformats.org/officeDocument/2006/relationships/image" Target="../media/image112.wmf"/><Relationship Id="rId6" Type="http://schemas.openxmlformats.org/officeDocument/2006/relationships/image" Target="../media/image115.wmf"/><Relationship Id="rId11" Type="http://schemas.openxmlformats.org/officeDocument/2006/relationships/image" Target="../media/image120.wmf"/><Relationship Id="rId5" Type="http://schemas.openxmlformats.org/officeDocument/2006/relationships/image" Target="../media/image114.wmf"/><Relationship Id="rId10" Type="http://schemas.openxmlformats.org/officeDocument/2006/relationships/image" Target="../media/image119.wmf"/><Relationship Id="rId4" Type="http://schemas.openxmlformats.org/officeDocument/2006/relationships/image" Target="../media/image104.wmf"/><Relationship Id="rId9" Type="http://schemas.openxmlformats.org/officeDocument/2006/relationships/image" Target="../media/image118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2.wmf"/><Relationship Id="rId2" Type="http://schemas.openxmlformats.org/officeDocument/2006/relationships/image" Target="../media/image121.wmf"/><Relationship Id="rId1" Type="http://schemas.openxmlformats.org/officeDocument/2006/relationships/image" Target="../media/image103.wmf"/><Relationship Id="rId6" Type="http://schemas.openxmlformats.org/officeDocument/2006/relationships/image" Target="../media/image125.wmf"/><Relationship Id="rId5" Type="http://schemas.openxmlformats.org/officeDocument/2006/relationships/image" Target="../media/image124.wmf"/><Relationship Id="rId4" Type="http://schemas.openxmlformats.org/officeDocument/2006/relationships/image" Target="../media/image12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7.wmf"/><Relationship Id="rId2" Type="http://schemas.openxmlformats.org/officeDocument/2006/relationships/image" Target="../media/image126.wmf"/><Relationship Id="rId1" Type="http://schemas.openxmlformats.org/officeDocument/2006/relationships/image" Target="../media/image103.wmf"/><Relationship Id="rId5" Type="http://schemas.openxmlformats.org/officeDocument/2006/relationships/image" Target="../media/image129.wmf"/><Relationship Id="rId4" Type="http://schemas.openxmlformats.org/officeDocument/2006/relationships/image" Target="../media/image128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1.wmf"/><Relationship Id="rId2" Type="http://schemas.openxmlformats.org/officeDocument/2006/relationships/image" Target="../media/image130.wmf"/><Relationship Id="rId1" Type="http://schemas.openxmlformats.org/officeDocument/2006/relationships/image" Target="../media/image10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r>
              <a:rPr lang="ja-JP" altLang="en-US"/>
              <a:t>第１回アルゴリズム入門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 dirty="0" smtClean="0"/>
            </a:lvl1pPr>
          </a:lstStyle>
          <a:p>
            <a:pPr>
              <a:defRPr/>
            </a:pPr>
            <a:r>
              <a:rPr lang="en-US" altLang="ja-JP" dirty="0" smtClean="0"/>
              <a:t>2010/04/16(</a:t>
            </a:r>
            <a:r>
              <a:rPr lang="ja-JP" altLang="en-US" dirty="0"/>
              <a:t>金）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4C1B7549-7738-49F2-852E-BB5175180BE0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93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0925"/>
            <a:ext cx="520700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BD6864C-9DC2-4278-9F1F-10DB8BB1CC52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 smtClean="0"/>
          </a:p>
        </p:txBody>
      </p:sp>
      <p:sp>
        <p:nvSpPr>
          <p:cNvPr id="60420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586B23-16FB-4228-8B9F-63F39DE38E76}" type="slidenum">
              <a:rPr lang="en-US" altLang="ja-JP" smtClean="0"/>
              <a:pPr/>
              <a:t>28</a:t>
            </a:fld>
            <a:endParaRPr lang="en-US" altLang="ja-JP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 smtClean="0"/>
          </a:p>
        </p:txBody>
      </p:sp>
      <p:sp>
        <p:nvSpPr>
          <p:cNvPr id="61444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6E2369-6468-4914-AEC8-36DB9320F1C1}" type="slidenum">
              <a:rPr lang="en-US" altLang="ja-JP" smtClean="0"/>
              <a:pPr/>
              <a:t>30</a:t>
            </a:fld>
            <a:endParaRPr lang="en-US" altLang="ja-JP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 smtClean="0"/>
          </a:p>
        </p:txBody>
      </p:sp>
      <p:sp>
        <p:nvSpPr>
          <p:cNvPr id="62468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8E19FC-D333-4C2D-BB01-E74A30C9E242}" type="slidenum">
              <a:rPr lang="en-US" altLang="ja-JP" smtClean="0"/>
              <a:pPr/>
              <a:t>32</a:t>
            </a:fld>
            <a:endParaRPr lang="en-US" altLang="ja-JP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D78C91-A5EB-42AF-9C27-791EA3E3CF97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5317AD-D8E6-423A-BDEA-A35E4EDE69E4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2028A3-4CF5-4A26-86BE-53F5A7F0A6CD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A55789-C7C7-4324-84D6-B67DC446CC71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0B4FAC-2DE6-47EB-B6F0-8FF752ABCEE2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B59C73-AC7F-487B-A7DA-F5D6189FB1A3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A1B0F4-39DC-4170-A3D1-994C487A4E14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286151-1F4F-46DF-BE5C-FDF43F7E3CB3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13AD22-0FB0-4E0B-B6C1-F508049FC1ED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6EE495-B0D4-46C0-9947-15BB35070AC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E21C39-F07A-4A83-BEC6-0B965D5EB0D1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595A578-A50C-4C43-B11C-7FF799E69E8E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11.bin"/><Relationship Id="rId18" Type="http://schemas.openxmlformats.org/officeDocument/2006/relationships/oleObject" Target="../embeddings/oleObject16.bin"/><Relationship Id="rId26" Type="http://schemas.openxmlformats.org/officeDocument/2006/relationships/oleObject" Target="../embeddings/oleObject24.bin"/><Relationship Id="rId39" Type="http://schemas.openxmlformats.org/officeDocument/2006/relationships/oleObject" Target="../embeddings/oleObject37.bin"/><Relationship Id="rId21" Type="http://schemas.openxmlformats.org/officeDocument/2006/relationships/oleObject" Target="../embeddings/oleObject19.bin"/><Relationship Id="rId34" Type="http://schemas.openxmlformats.org/officeDocument/2006/relationships/oleObject" Target="../embeddings/oleObject32.bin"/><Relationship Id="rId42" Type="http://schemas.openxmlformats.org/officeDocument/2006/relationships/oleObject" Target="../embeddings/oleObject40.bin"/><Relationship Id="rId47" Type="http://schemas.openxmlformats.org/officeDocument/2006/relationships/oleObject" Target="../embeddings/oleObject45.bin"/><Relationship Id="rId50" Type="http://schemas.openxmlformats.org/officeDocument/2006/relationships/oleObject" Target="../embeddings/oleObject48.bin"/><Relationship Id="rId55" Type="http://schemas.openxmlformats.org/officeDocument/2006/relationships/oleObject" Target="../embeddings/oleObject53.bin"/><Relationship Id="rId63" Type="http://schemas.openxmlformats.org/officeDocument/2006/relationships/oleObject" Target="../embeddings/oleObject61.bin"/><Relationship Id="rId68" Type="http://schemas.openxmlformats.org/officeDocument/2006/relationships/oleObject" Target="../embeddings/oleObject66.bin"/><Relationship Id="rId7" Type="http://schemas.openxmlformats.org/officeDocument/2006/relationships/oleObject" Target="../embeddings/oleObject5.bin"/><Relationship Id="rId71" Type="http://schemas.openxmlformats.org/officeDocument/2006/relationships/oleObject" Target="../embeddings/oleObject69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4.bin"/><Relationship Id="rId29" Type="http://schemas.openxmlformats.org/officeDocument/2006/relationships/oleObject" Target="../embeddings/oleObject27.bin"/><Relationship Id="rId11" Type="http://schemas.openxmlformats.org/officeDocument/2006/relationships/oleObject" Target="../embeddings/oleObject9.bin"/><Relationship Id="rId24" Type="http://schemas.openxmlformats.org/officeDocument/2006/relationships/oleObject" Target="../embeddings/oleObject22.bin"/><Relationship Id="rId32" Type="http://schemas.openxmlformats.org/officeDocument/2006/relationships/oleObject" Target="../embeddings/oleObject30.bin"/><Relationship Id="rId37" Type="http://schemas.openxmlformats.org/officeDocument/2006/relationships/oleObject" Target="../embeddings/oleObject35.bin"/><Relationship Id="rId40" Type="http://schemas.openxmlformats.org/officeDocument/2006/relationships/oleObject" Target="../embeddings/oleObject38.bin"/><Relationship Id="rId45" Type="http://schemas.openxmlformats.org/officeDocument/2006/relationships/oleObject" Target="../embeddings/oleObject43.bin"/><Relationship Id="rId53" Type="http://schemas.openxmlformats.org/officeDocument/2006/relationships/oleObject" Target="../embeddings/oleObject51.bin"/><Relationship Id="rId58" Type="http://schemas.openxmlformats.org/officeDocument/2006/relationships/oleObject" Target="../embeddings/oleObject56.bin"/><Relationship Id="rId66" Type="http://schemas.openxmlformats.org/officeDocument/2006/relationships/oleObject" Target="../embeddings/oleObject64.bin"/><Relationship Id="rId5" Type="http://schemas.openxmlformats.org/officeDocument/2006/relationships/oleObject" Target="../embeddings/oleObject3.bin"/><Relationship Id="rId15" Type="http://schemas.openxmlformats.org/officeDocument/2006/relationships/oleObject" Target="../embeddings/oleObject13.bin"/><Relationship Id="rId23" Type="http://schemas.openxmlformats.org/officeDocument/2006/relationships/oleObject" Target="../embeddings/oleObject21.bin"/><Relationship Id="rId28" Type="http://schemas.openxmlformats.org/officeDocument/2006/relationships/oleObject" Target="../embeddings/oleObject26.bin"/><Relationship Id="rId36" Type="http://schemas.openxmlformats.org/officeDocument/2006/relationships/oleObject" Target="../embeddings/oleObject34.bin"/><Relationship Id="rId49" Type="http://schemas.openxmlformats.org/officeDocument/2006/relationships/oleObject" Target="../embeddings/oleObject47.bin"/><Relationship Id="rId57" Type="http://schemas.openxmlformats.org/officeDocument/2006/relationships/oleObject" Target="../embeddings/oleObject55.bin"/><Relationship Id="rId61" Type="http://schemas.openxmlformats.org/officeDocument/2006/relationships/oleObject" Target="../embeddings/oleObject59.bin"/><Relationship Id="rId10" Type="http://schemas.openxmlformats.org/officeDocument/2006/relationships/oleObject" Target="../embeddings/oleObject8.bin"/><Relationship Id="rId19" Type="http://schemas.openxmlformats.org/officeDocument/2006/relationships/oleObject" Target="../embeddings/oleObject17.bin"/><Relationship Id="rId31" Type="http://schemas.openxmlformats.org/officeDocument/2006/relationships/oleObject" Target="../embeddings/oleObject29.bin"/><Relationship Id="rId44" Type="http://schemas.openxmlformats.org/officeDocument/2006/relationships/oleObject" Target="../embeddings/oleObject42.bin"/><Relationship Id="rId52" Type="http://schemas.openxmlformats.org/officeDocument/2006/relationships/oleObject" Target="../embeddings/oleObject50.bin"/><Relationship Id="rId60" Type="http://schemas.openxmlformats.org/officeDocument/2006/relationships/oleObject" Target="../embeddings/oleObject58.bin"/><Relationship Id="rId65" Type="http://schemas.openxmlformats.org/officeDocument/2006/relationships/oleObject" Target="../embeddings/oleObject63.bin"/><Relationship Id="rId73" Type="http://schemas.openxmlformats.org/officeDocument/2006/relationships/oleObject" Target="../embeddings/oleObject71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Relationship Id="rId14" Type="http://schemas.openxmlformats.org/officeDocument/2006/relationships/oleObject" Target="../embeddings/oleObject12.bin"/><Relationship Id="rId22" Type="http://schemas.openxmlformats.org/officeDocument/2006/relationships/oleObject" Target="../embeddings/oleObject20.bin"/><Relationship Id="rId27" Type="http://schemas.openxmlformats.org/officeDocument/2006/relationships/oleObject" Target="../embeddings/oleObject25.bin"/><Relationship Id="rId30" Type="http://schemas.openxmlformats.org/officeDocument/2006/relationships/oleObject" Target="../embeddings/oleObject28.bin"/><Relationship Id="rId35" Type="http://schemas.openxmlformats.org/officeDocument/2006/relationships/oleObject" Target="../embeddings/oleObject33.bin"/><Relationship Id="rId43" Type="http://schemas.openxmlformats.org/officeDocument/2006/relationships/oleObject" Target="../embeddings/oleObject41.bin"/><Relationship Id="rId48" Type="http://schemas.openxmlformats.org/officeDocument/2006/relationships/oleObject" Target="../embeddings/oleObject46.bin"/><Relationship Id="rId56" Type="http://schemas.openxmlformats.org/officeDocument/2006/relationships/oleObject" Target="../embeddings/oleObject54.bin"/><Relationship Id="rId64" Type="http://schemas.openxmlformats.org/officeDocument/2006/relationships/oleObject" Target="../embeddings/oleObject62.bin"/><Relationship Id="rId69" Type="http://schemas.openxmlformats.org/officeDocument/2006/relationships/oleObject" Target="../embeddings/oleObject67.bin"/><Relationship Id="rId8" Type="http://schemas.openxmlformats.org/officeDocument/2006/relationships/oleObject" Target="../embeddings/oleObject6.bin"/><Relationship Id="rId51" Type="http://schemas.openxmlformats.org/officeDocument/2006/relationships/oleObject" Target="../embeddings/oleObject49.bin"/><Relationship Id="rId72" Type="http://schemas.openxmlformats.org/officeDocument/2006/relationships/oleObject" Target="../embeddings/oleObject70.bin"/><Relationship Id="rId3" Type="http://schemas.openxmlformats.org/officeDocument/2006/relationships/oleObject" Target="../embeddings/oleObject1.bin"/><Relationship Id="rId12" Type="http://schemas.openxmlformats.org/officeDocument/2006/relationships/oleObject" Target="../embeddings/oleObject10.bin"/><Relationship Id="rId17" Type="http://schemas.openxmlformats.org/officeDocument/2006/relationships/oleObject" Target="../embeddings/oleObject15.bin"/><Relationship Id="rId25" Type="http://schemas.openxmlformats.org/officeDocument/2006/relationships/oleObject" Target="../embeddings/oleObject23.bin"/><Relationship Id="rId33" Type="http://schemas.openxmlformats.org/officeDocument/2006/relationships/oleObject" Target="../embeddings/oleObject31.bin"/><Relationship Id="rId38" Type="http://schemas.openxmlformats.org/officeDocument/2006/relationships/oleObject" Target="../embeddings/oleObject36.bin"/><Relationship Id="rId46" Type="http://schemas.openxmlformats.org/officeDocument/2006/relationships/oleObject" Target="../embeddings/oleObject44.bin"/><Relationship Id="rId59" Type="http://schemas.openxmlformats.org/officeDocument/2006/relationships/oleObject" Target="../embeddings/oleObject57.bin"/><Relationship Id="rId67" Type="http://schemas.openxmlformats.org/officeDocument/2006/relationships/oleObject" Target="../embeddings/oleObject65.bin"/><Relationship Id="rId20" Type="http://schemas.openxmlformats.org/officeDocument/2006/relationships/oleObject" Target="../embeddings/oleObject18.bin"/><Relationship Id="rId41" Type="http://schemas.openxmlformats.org/officeDocument/2006/relationships/oleObject" Target="../embeddings/oleObject39.bin"/><Relationship Id="rId54" Type="http://schemas.openxmlformats.org/officeDocument/2006/relationships/oleObject" Target="../embeddings/oleObject52.bin"/><Relationship Id="rId62" Type="http://schemas.openxmlformats.org/officeDocument/2006/relationships/oleObject" Target="../embeddings/oleObject60.bin"/><Relationship Id="rId70" Type="http://schemas.openxmlformats.org/officeDocument/2006/relationships/oleObject" Target="../embeddings/oleObject68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2.jpe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6.bin"/><Relationship Id="rId13" Type="http://schemas.openxmlformats.org/officeDocument/2006/relationships/oleObject" Target="../embeddings/oleObject81.bin"/><Relationship Id="rId18" Type="http://schemas.openxmlformats.org/officeDocument/2006/relationships/oleObject" Target="../embeddings/oleObject86.bin"/><Relationship Id="rId3" Type="http://schemas.openxmlformats.org/officeDocument/2006/relationships/notesSlide" Target="../notesSlides/notesSlide1.xml"/><Relationship Id="rId21" Type="http://schemas.openxmlformats.org/officeDocument/2006/relationships/oleObject" Target="../embeddings/oleObject89.bin"/><Relationship Id="rId7" Type="http://schemas.openxmlformats.org/officeDocument/2006/relationships/oleObject" Target="../embeddings/oleObject75.bin"/><Relationship Id="rId12" Type="http://schemas.openxmlformats.org/officeDocument/2006/relationships/oleObject" Target="../embeddings/oleObject80.bin"/><Relationship Id="rId17" Type="http://schemas.openxmlformats.org/officeDocument/2006/relationships/oleObject" Target="../embeddings/oleObject85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84.bin"/><Relationship Id="rId20" Type="http://schemas.openxmlformats.org/officeDocument/2006/relationships/oleObject" Target="../embeddings/oleObject88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4.bin"/><Relationship Id="rId11" Type="http://schemas.openxmlformats.org/officeDocument/2006/relationships/oleObject" Target="../embeddings/oleObject79.bin"/><Relationship Id="rId5" Type="http://schemas.openxmlformats.org/officeDocument/2006/relationships/oleObject" Target="../embeddings/oleObject73.bin"/><Relationship Id="rId15" Type="http://schemas.openxmlformats.org/officeDocument/2006/relationships/oleObject" Target="../embeddings/oleObject83.bin"/><Relationship Id="rId10" Type="http://schemas.openxmlformats.org/officeDocument/2006/relationships/oleObject" Target="../embeddings/oleObject78.bin"/><Relationship Id="rId19" Type="http://schemas.openxmlformats.org/officeDocument/2006/relationships/oleObject" Target="../embeddings/oleObject87.bin"/><Relationship Id="rId4" Type="http://schemas.openxmlformats.org/officeDocument/2006/relationships/oleObject" Target="../embeddings/oleObject72.bin"/><Relationship Id="rId9" Type="http://schemas.openxmlformats.org/officeDocument/2006/relationships/oleObject" Target="../embeddings/oleObject77.bin"/><Relationship Id="rId14" Type="http://schemas.openxmlformats.org/officeDocument/2006/relationships/oleObject" Target="../embeddings/oleObject82.bin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4.bin"/><Relationship Id="rId13" Type="http://schemas.openxmlformats.org/officeDocument/2006/relationships/oleObject" Target="../embeddings/oleObject99.bin"/><Relationship Id="rId18" Type="http://schemas.openxmlformats.org/officeDocument/2006/relationships/oleObject" Target="../embeddings/oleObject104.bin"/><Relationship Id="rId3" Type="http://schemas.openxmlformats.org/officeDocument/2006/relationships/notesSlide" Target="../notesSlides/notesSlide2.xml"/><Relationship Id="rId21" Type="http://schemas.openxmlformats.org/officeDocument/2006/relationships/oleObject" Target="../embeddings/oleObject107.bin"/><Relationship Id="rId7" Type="http://schemas.openxmlformats.org/officeDocument/2006/relationships/oleObject" Target="../embeddings/oleObject93.bin"/><Relationship Id="rId12" Type="http://schemas.openxmlformats.org/officeDocument/2006/relationships/oleObject" Target="../embeddings/oleObject98.bin"/><Relationship Id="rId17" Type="http://schemas.openxmlformats.org/officeDocument/2006/relationships/oleObject" Target="../embeddings/oleObject103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102.bin"/><Relationship Id="rId20" Type="http://schemas.openxmlformats.org/officeDocument/2006/relationships/oleObject" Target="../embeddings/oleObject106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2.bin"/><Relationship Id="rId11" Type="http://schemas.openxmlformats.org/officeDocument/2006/relationships/oleObject" Target="../embeddings/oleObject97.bin"/><Relationship Id="rId5" Type="http://schemas.openxmlformats.org/officeDocument/2006/relationships/oleObject" Target="../embeddings/oleObject91.bin"/><Relationship Id="rId15" Type="http://schemas.openxmlformats.org/officeDocument/2006/relationships/oleObject" Target="../embeddings/oleObject101.bin"/><Relationship Id="rId10" Type="http://schemas.openxmlformats.org/officeDocument/2006/relationships/oleObject" Target="../embeddings/oleObject96.bin"/><Relationship Id="rId19" Type="http://schemas.openxmlformats.org/officeDocument/2006/relationships/oleObject" Target="../embeddings/oleObject105.bin"/><Relationship Id="rId4" Type="http://schemas.openxmlformats.org/officeDocument/2006/relationships/oleObject" Target="../embeddings/oleObject90.bin"/><Relationship Id="rId9" Type="http://schemas.openxmlformats.org/officeDocument/2006/relationships/oleObject" Target="../embeddings/oleObject95.bin"/><Relationship Id="rId14" Type="http://schemas.openxmlformats.org/officeDocument/2006/relationships/oleObject" Target="../embeddings/oleObject100.bin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2.bin"/><Relationship Id="rId13" Type="http://schemas.openxmlformats.org/officeDocument/2006/relationships/oleObject" Target="../embeddings/oleObject117.bin"/><Relationship Id="rId18" Type="http://schemas.openxmlformats.org/officeDocument/2006/relationships/oleObject" Target="../embeddings/oleObject122.bin"/><Relationship Id="rId3" Type="http://schemas.openxmlformats.org/officeDocument/2006/relationships/notesSlide" Target="../notesSlides/notesSlide3.xml"/><Relationship Id="rId21" Type="http://schemas.openxmlformats.org/officeDocument/2006/relationships/oleObject" Target="../embeddings/oleObject125.bin"/><Relationship Id="rId7" Type="http://schemas.openxmlformats.org/officeDocument/2006/relationships/oleObject" Target="../embeddings/oleObject111.bin"/><Relationship Id="rId12" Type="http://schemas.openxmlformats.org/officeDocument/2006/relationships/oleObject" Target="../embeddings/oleObject116.bin"/><Relationship Id="rId17" Type="http://schemas.openxmlformats.org/officeDocument/2006/relationships/oleObject" Target="../embeddings/oleObject121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120.bin"/><Relationship Id="rId20" Type="http://schemas.openxmlformats.org/officeDocument/2006/relationships/oleObject" Target="../embeddings/oleObject124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10.bin"/><Relationship Id="rId11" Type="http://schemas.openxmlformats.org/officeDocument/2006/relationships/oleObject" Target="../embeddings/oleObject115.bin"/><Relationship Id="rId5" Type="http://schemas.openxmlformats.org/officeDocument/2006/relationships/oleObject" Target="../embeddings/oleObject109.bin"/><Relationship Id="rId15" Type="http://schemas.openxmlformats.org/officeDocument/2006/relationships/oleObject" Target="../embeddings/oleObject119.bin"/><Relationship Id="rId10" Type="http://schemas.openxmlformats.org/officeDocument/2006/relationships/oleObject" Target="../embeddings/oleObject114.bin"/><Relationship Id="rId19" Type="http://schemas.openxmlformats.org/officeDocument/2006/relationships/oleObject" Target="../embeddings/oleObject123.bin"/><Relationship Id="rId4" Type="http://schemas.openxmlformats.org/officeDocument/2006/relationships/oleObject" Target="../embeddings/oleObject108.bin"/><Relationship Id="rId9" Type="http://schemas.openxmlformats.org/officeDocument/2006/relationships/oleObject" Target="../embeddings/oleObject113.bin"/><Relationship Id="rId14" Type="http://schemas.openxmlformats.org/officeDocument/2006/relationships/oleObject" Target="../embeddings/oleObject118.bin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1.bin"/><Relationship Id="rId13" Type="http://schemas.openxmlformats.org/officeDocument/2006/relationships/oleObject" Target="../embeddings/oleObject136.bin"/><Relationship Id="rId3" Type="http://schemas.openxmlformats.org/officeDocument/2006/relationships/oleObject" Target="../embeddings/oleObject126.bin"/><Relationship Id="rId7" Type="http://schemas.openxmlformats.org/officeDocument/2006/relationships/oleObject" Target="../embeddings/oleObject130.bin"/><Relationship Id="rId12" Type="http://schemas.openxmlformats.org/officeDocument/2006/relationships/oleObject" Target="../embeddings/oleObject13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29.bin"/><Relationship Id="rId11" Type="http://schemas.openxmlformats.org/officeDocument/2006/relationships/oleObject" Target="../embeddings/oleObject134.bin"/><Relationship Id="rId5" Type="http://schemas.openxmlformats.org/officeDocument/2006/relationships/oleObject" Target="../embeddings/oleObject128.bin"/><Relationship Id="rId10" Type="http://schemas.openxmlformats.org/officeDocument/2006/relationships/oleObject" Target="../embeddings/oleObject133.bin"/><Relationship Id="rId4" Type="http://schemas.openxmlformats.org/officeDocument/2006/relationships/oleObject" Target="../embeddings/oleObject127.bin"/><Relationship Id="rId9" Type="http://schemas.openxmlformats.org/officeDocument/2006/relationships/oleObject" Target="../embeddings/oleObject132.bin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2.bin"/><Relationship Id="rId13" Type="http://schemas.openxmlformats.org/officeDocument/2006/relationships/oleObject" Target="../embeddings/oleObject147.bin"/><Relationship Id="rId3" Type="http://schemas.openxmlformats.org/officeDocument/2006/relationships/oleObject" Target="../embeddings/oleObject137.bin"/><Relationship Id="rId7" Type="http://schemas.openxmlformats.org/officeDocument/2006/relationships/oleObject" Target="../embeddings/oleObject141.bin"/><Relationship Id="rId12" Type="http://schemas.openxmlformats.org/officeDocument/2006/relationships/oleObject" Target="../embeddings/oleObject14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40.bin"/><Relationship Id="rId11" Type="http://schemas.openxmlformats.org/officeDocument/2006/relationships/oleObject" Target="../embeddings/oleObject145.bin"/><Relationship Id="rId5" Type="http://schemas.openxmlformats.org/officeDocument/2006/relationships/oleObject" Target="../embeddings/oleObject139.bin"/><Relationship Id="rId10" Type="http://schemas.openxmlformats.org/officeDocument/2006/relationships/oleObject" Target="../embeddings/oleObject144.bin"/><Relationship Id="rId4" Type="http://schemas.openxmlformats.org/officeDocument/2006/relationships/oleObject" Target="../embeddings/oleObject138.bin"/><Relationship Id="rId9" Type="http://schemas.openxmlformats.org/officeDocument/2006/relationships/oleObject" Target="../embeddings/oleObject143.bin"/><Relationship Id="rId14" Type="http://schemas.openxmlformats.org/officeDocument/2006/relationships/oleObject" Target="../embeddings/oleObject148.bin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4.bin"/><Relationship Id="rId3" Type="http://schemas.openxmlformats.org/officeDocument/2006/relationships/oleObject" Target="../embeddings/oleObject149.bin"/><Relationship Id="rId7" Type="http://schemas.openxmlformats.org/officeDocument/2006/relationships/oleObject" Target="../embeddings/oleObject15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52.bin"/><Relationship Id="rId5" Type="http://schemas.openxmlformats.org/officeDocument/2006/relationships/oleObject" Target="../embeddings/oleObject151.bin"/><Relationship Id="rId4" Type="http://schemas.openxmlformats.org/officeDocument/2006/relationships/oleObject" Target="../embeddings/oleObject150.bin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5.bin"/><Relationship Id="rId7" Type="http://schemas.openxmlformats.org/officeDocument/2006/relationships/oleObject" Target="../embeddings/oleObject15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58.bin"/><Relationship Id="rId5" Type="http://schemas.openxmlformats.org/officeDocument/2006/relationships/oleObject" Target="../embeddings/oleObject157.bin"/><Relationship Id="rId4" Type="http://schemas.openxmlformats.org/officeDocument/2006/relationships/oleObject" Target="../embeddings/oleObject156.bin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5" Type="http://schemas.openxmlformats.org/officeDocument/2006/relationships/oleObject" Target="../embeddings/oleObject162.bin"/><Relationship Id="rId4" Type="http://schemas.openxmlformats.org/officeDocument/2006/relationships/oleObject" Target="../embeddings/oleObject161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164.bin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5.bin"/><Relationship Id="rId7" Type="http://schemas.openxmlformats.org/officeDocument/2006/relationships/oleObject" Target="../embeddings/oleObject16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68.bin"/><Relationship Id="rId5" Type="http://schemas.openxmlformats.org/officeDocument/2006/relationships/oleObject" Target="../embeddings/oleObject167.bin"/><Relationship Id="rId4" Type="http://schemas.openxmlformats.org/officeDocument/2006/relationships/oleObject" Target="../embeddings/oleObject166.bin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5" Type="http://schemas.openxmlformats.org/officeDocument/2006/relationships/oleObject" Target="../embeddings/oleObject172.bin"/><Relationship Id="rId4" Type="http://schemas.openxmlformats.org/officeDocument/2006/relationships/oleObject" Target="../embeddings/oleObject171.bin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176.bin"/><Relationship Id="rId5" Type="http://schemas.openxmlformats.org/officeDocument/2006/relationships/oleObject" Target="../embeddings/oleObject175.bin"/><Relationship Id="rId4" Type="http://schemas.openxmlformats.org/officeDocument/2006/relationships/oleObject" Target="../embeddings/oleObject174.bin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180.bin"/><Relationship Id="rId5" Type="http://schemas.openxmlformats.org/officeDocument/2006/relationships/oleObject" Target="../embeddings/oleObject179.bin"/><Relationship Id="rId4" Type="http://schemas.openxmlformats.org/officeDocument/2006/relationships/oleObject" Target="../embeddings/oleObject178.bin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184.bin"/><Relationship Id="rId5" Type="http://schemas.openxmlformats.org/officeDocument/2006/relationships/oleObject" Target="../embeddings/oleObject183.bin"/><Relationship Id="rId4" Type="http://schemas.openxmlformats.org/officeDocument/2006/relationships/oleObject" Target="../embeddings/oleObject182.bin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6.v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7.v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2.bin"/><Relationship Id="rId3" Type="http://schemas.openxmlformats.org/officeDocument/2006/relationships/oleObject" Target="../embeddings/oleObject187.bin"/><Relationship Id="rId7" Type="http://schemas.openxmlformats.org/officeDocument/2006/relationships/oleObject" Target="../embeddings/oleObject19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190.bin"/><Relationship Id="rId5" Type="http://schemas.openxmlformats.org/officeDocument/2006/relationships/oleObject" Target="../embeddings/oleObject189.bin"/><Relationship Id="rId4" Type="http://schemas.openxmlformats.org/officeDocument/2006/relationships/oleObject" Target="../embeddings/oleObject188.bin"/><Relationship Id="rId9" Type="http://schemas.openxmlformats.org/officeDocument/2006/relationships/oleObject" Target="../embeddings/oleObject193.bin"/></Relationships>
</file>

<file path=ppt/slides/_rels/slide5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9.bin"/><Relationship Id="rId3" Type="http://schemas.openxmlformats.org/officeDocument/2006/relationships/oleObject" Target="../embeddings/oleObject194.bin"/><Relationship Id="rId7" Type="http://schemas.openxmlformats.org/officeDocument/2006/relationships/oleObject" Target="../embeddings/oleObject19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197.bin"/><Relationship Id="rId5" Type="http://schemas.openxmlformats.org/officeDocument/2006/relationships/oleObject" Target="../embeddings/oleObject196.bin"/><Relationship Id="rId10" Type="http://schemas.openxmlformats.org/officeDocument/2006/relationships/oleObject" Target="../embeddings/oleObject201.bin"/><Relationship Id="rId4" Type="http://schemas.openxmlformats.org/officeDocument/2006/relationships/oleObject" Target="../embeddings/oleObject195.bin"/><Relationship Id="rId9" Type="http://schemas.openxmlformats.org/officeDocument/2006/relationships/oleObject" Target="../embeddings/oleObject200.bin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69328D-C0A0-4338-BA04-8322ECAB5895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8625" y="1928813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ソフトウェア工学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14563" y="3714750"/>
            <a:ext cx="5143500" cy="785813"/>
          </a:xfrm>
        </p:spPr>
        <p:txBody>
          <a:bodyPr/>
          <a:lstStyle/>
          <a:p>
            <a:pPr algn="l" eaLnBrk="1" hangingPunct="1"/>
            <a:r>
              <a:rPr lang="en-US" altLang="ja-JP" dirty="0" smtClean="0"/>
              <a:t>2010</a:t>
            </a:r>
            <a:r>
              <a:rPr lang="ja-JP" altLang="en-US" dirty="0" smtClean="0"/>
              <a:t>年度 </a:t>
            </a:r>
            <a:r>
              <a:rPr lang="en-US" altLang="ja-JP" dirty="0" smtClean="0"/>
              <a:t>5</a:t>
            </a:r>
            <a:r>
              <a:rPr lang="ja-JP" altLang="en-US" dirty="0" smtClean="0"/>
              <a:t>セメスタ開講</a:t>
            </a:r>
            <a:endParaRPr lang="en-US" altLang="ja-JP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C706941-66A7-455F-B08B-E15E16E7F56F}" type="slidenum">
              <a:rPr lang="en-US" altLang="ja-JP" smtClean="0"/>
              <a:pPr/>
              <a:t>10</a:t>
            </a:fld>
            <a:endParaRPr lang="en-US" altLang="ja-JP" smtClean="0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ja-JP" altLang="en-US" smtClean="0"/>
              <a:t>本講義での主な注目点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500" y="1643063"/>
            <a:ext cx="7772400" cy="4643437"/>
          </a:xfrm>
        </p:spPr>
        <p:txBody>
          <a:bodyPr/>
          <a:lstStyle/>
          <a:p>
            <a:pPr eaLnBrk="1" hangingPunct="1"/>
            <a:r>
              <a:rPr lang="ja-JP" altLang="en-US" smtClean="0"/>
              <a:t>正しく動作するプログラムの作成とアルゴリズムの正当性</a:t>
            </a:r>
            <a:endParaRPr lang="en-US" altLang="ja-JP" smtClean="0"/>
          </a:p>
          <a:p>
            <a:pPr eaLnBrk="1" hangingPunct="1"/>
            <a:r>
              <a:rPr lang="ja-JP" altLang="en-US" smtClean="0"/>
              <a:t>高速に動作するプログラムの作成とアルゴリズムの評価</a:t>
            </a:r>
          </a:p>
          <a:p>
            <a:pPr lvl="1" eaLnBrk="1" hangingPunct="1"/>
            <a:r>
              <a:rPr lang="ja-JP" altLang="en-US" smtClean="0"/>
              <a:t>なお、アルゴリズムとは、計算機の基本操作の有限個の組み合わせである。すわわち、機械的な手順で、有限であるもの。厳密には、チューリング機械や</a:t>
            </a:r>
            <a:r>
              <a:rPr lang="en-US" altLang="ja-JP" smtClean="0"/>
              <a:t>RAM(Random Access Machine)</a:t>
            </a:r>
            <a:r>
              <a:rPr lang="ja-JP" altLang="en-US" smtClean="0"/>
              <a:t>を用いて定義されるが、本講義では省略する。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8F6BAFE-4D66-4CD5-8DED-BD57A62F2FC3}" type="slidenum">
              <a:rPr lang="en-US" altLang="ja-JP" smtClean="0"/>
              <a:pPr/>
              <a:t>11</a:t>
            </a:fld>
            <a:endParaRPr lang="en-US" altLang="ja-JP" smtClean="0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ja-JP" altLang="en-US" smtClean="0"/>
              <a:t>アルゴリズムの解析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733800"/>
          </a:xfrm>
        </p:spPr>
        <p:txBody>
          <a:bodyPr/>
          <a:lstStyle/>
          <a:p>
            <a:pPr eaLnBrk="1" hangingPunct="1"/>
            <a:r>
              <a:rPr lang="ja-JP" altLang="en-US" smtClean="0"/>
              <a:t>正当性</a:t>
            </a:r>
          </a:p>
          <a:p>
            <a:pPr lvl="1" eaLnBrk="1" hangingPunct="1"/>
            <a:r>
              <a:rPr lang="ja-JP" altLang="en-US" smtClean="0"/>
              <a:t>数学的証明　帰納法や背理法</a:t>
            </a:r>
          </a:p>
          <a:p>
            <a:pPr lvl="1" eaLnBrk="1" hangingPunct="1"/>
            <a:r>
              <a:rPr lang="ja-JP" altLang="en-US" smtClean="0"/>
              <a:t>実験的解析　実装と</a:t>
            </a:r>
            <a:r>
              <a:rPr lang="ja-JP" altLang="en-US" u="sng" smtClean="0"/>
              <a:t>テスト</a:t>
            </a:r>
            <a:endParaRPr lang="en-US" altLang="ja-JP" u="sng" smtClean="0"/>
          </a:p>
          <a:p>
            <a:pPr lvl="1" eaLnBrk="1" hangingPunct="1"/>
            <a:endParaRPr lang="ja-JP" altLang="en-US" smtClean="0"/>
          </a:p>
          <a:p>
            <a:pPr eaLnBrk="1" hangingPunct="1"/>
            <a:r>
              <a:rPr lang="ja-JP" altLang="en-US" smtClean="0"/>
              <a:t>速度の解析</a:t>
            </a:r>
          </a:p>
          <a:p>
            <a:pPr lvl="1" eaLnBrk="1" hangingPunct="1"/>
            <a:r>
              <a:rPr lang="ja-JP" altLang="en-US" smtClean="0"/>
              <a:t>数学的解析　</a:t>
            </a:r>
            <a:r>
              <a:rPr lang="en-US" altLang="ja-JP" smtClean="0"/>
              <a:t>O</a:t>
            </a:r>
            <a:r>
              <a:rPr lang="ja-JP" altLang="en-US" smtClean="0"/>
              <a:t>記法による時間量解析</a:t>
            </a:r>
          </a:p>
          <a:p>
            <a:pPr lvl="1" eaLnBrk="1" hangingPunct="1"/>
            <a:r>
              <a:rPr lang="ja-JP" altLang="en-US" smtClean="0"/>
              <a:t>実験的解析　実装と時間計測</a:t>
            </a:r>
          </a:p>
        </p:txBody>
      </p:sp>
      <p:sp>
        <p:nvSpPr>
          <p:cNvPr id="31749" name="AutoShape 5"/>
          <p:cNvSpPr>
            <a:spLocks noChangeArrowheads="1"/>
          </p:cNvSpPr>
          <p:nvPr/>
        </p:nvSpPr>
        <p:spPr bwMode="auto">
          <a:xfrm>
            <a:off x="6858000" y="2714625"/>
            <a:ext cx="1643063" cy="857250"/>
          </a:xfrm>
          <a:prstGeom prst="wedgeRoundRectCallout">
            <a:avLst>
              <a:gd name="adj1" fmla="val -92597"/>
              <a:gd name="adj2" fmla="val -43486"/>
              <a:gd name="adj3" fmla="val 16667"/>
            </a:avLst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sz="2400"/>
          </a:p>
        </p:txBody>
      </p:sp>
      <p:sp>
        <p:nvSpPr>
          <p:cNvPr id="31750" name="AutoShape 5"/>
          <p:cNvSpPr>
            <a:spLocks noChangeArrowheads="1"/>
          </p:cNvSpPr>
          <p:nvPr/>
        </p:nvSpPr>
        <p:spPr bwMode="auto">
          <a:xfrm>
            <a:off x="6858000" y="2714625"/>
            <a:ext cx="1643063" cy="928688"/>
          </a:xfrm>
          <a:prstGeom prst="wedgeRoundRectCallout">
            <a:avLst>
              <a:gd name="adj1" fmla="val -85412"/>
              <a:gd name="adj2" fmla="val 160375"/>
              <a:gd name="adj3" fmla="val 16667"/>
            </a:avLst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sz="2400"/>
          </a:p>
        </p:txBody>
      </p:sp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6786563" y="3071813"/>
            <a:ext cx="17145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400"/>
              <a:t>講義で解説</a:t>
            </a:r>
          </a:p>
        </p:txBody>
      </p:sp>
      <p:sp>
        <p:nvSpPr>
          <p:cNvPr id="31752" name="AutoShape 5"/>
          <p:cNvSpPr>
            <a:spLocks noChangeArrowheads="1"/>
          </p:cNvSpPr>
          <p:nvPr/>
        </p:nvSpPr>
        <p:spPr bwMode="auto">
          <a:xfrm>
            <a:off x="3714750" y="3714750"/>
            <a:ext cx="2500313" cy="714375"/>
          </a:xfrm>
          <a:prstGeom prst="wedgeRoundRectCallout">
            <a:avLst>
              <a:gd name="adj1" fmla="val -10912"/>
              <a:gd name="adj2" fmla="val -66722"/>
              <a:gd name="adj3" fmla="val 16667"/>
            </a:avLst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sz="2400"/>
          </a:p>
        </p:txBody>
      </p:sp>
      <p:sp>
        <p:nvSpPr>
          <p:cNvPr id="31753" name="Text Box 7"/>
          <p:cNvSpPr txBox="1">
            <a:spLocks noChangeArrowheads="1"/>
          </p:cNvSpPr>
          <p:nvPr/>
        </p:nvSpPr>
        <p:spPr bwMode="auto">
          <a:xfrm>
            <a:off x="3857625" y="3786188"/>
            <a:ext cx="2286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400"/>
              <a:t>レポートで検証</a:t>
            </a:r>
          </a:p>
        </p:txBody>
      </p:sp>
      <p:sp>
        <p:nvSpPr>
          <p:cNvPr id="31754" name="AutoShape 5"/>
          <p:cNvSpPr>
            <a:spLocks noChangeArrowheads="1"/>
          </p:cNvSpPr>
          <p:nvPr/>
        </p:nvSpPr>
        <p:spPr bwMode="auto">
          <a:xfrm>
            <a:off x="3214688" y="5929313"/>
            <a:ext cx="2500312" cy="714375"/>
          </a:xfrm>
          <a:prstGeom prst="wedgeRoundRectCallout">
            <a:avLst>
              <a:gd name="adj1" fmla="val -10912"/>
              <a:gd name="adj2" fmla="val -66722"/>
              <a:gd name="adj3" fmla="val 16667"/>
            </a:avLst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sz="2400"/>
          </a:p>
        </p:txBody>
      </p:sp>
      <p:sp>
        <p:nvSpPr>
          <p:cNvPr id="31755" name="Text Box 7"/>
          <p:cNvSpPr txBox="1">
            <a:spLocks noChangeArrowheads="1"/>
          </p:cNvSpPr>
          <p:nvPr/>
        </p:nvSpPr>
        <p:spPr bwMode="auto">
          <a:xfrm>
            <a:off x="3357563" y="6000750"/>
            <a:ext cx="2286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400"/>
              <a:t>レポートで検証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703426E-6B5A-41AB-8D60-AF6BFC689FA8}" type="slidenum">
              <a:rPr lang="en-US" altLang="ja-JP" smtClean="0"/>
              <a:pPr/>
              <a:t>12</a:t>
            </a:fld>
            <a:endParaRPr lang="en-US" altLang="ja-JP" smtClean="0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アルゴリズムの計算量</a:t>
            </a:r>
            <a:br>
              <a:rPr lang="ja-JP" altLang="en-US" smtClean="0"/>
            </a:br>
            <a:r>
              <a:rPr lang="en-US" altLang="ja-JP" smtClean="0"/>
              <a:t>(complexity)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5FEFE5A-B6B7-44C2-8846-17435EB6E425}" type="slidenum">
              <a:rPr lang="en-US" altLang="ja-JP" smtClean="0"/>
              <a:pPr/>
              <a:t>13</a:t>
            </a:fld>
            <a:endParaRPr lang="en-US" altLang="ja-JP" smtClean="0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ja-JP" altLang="en-US" smtClean="0"/>
              <a:t>アルゴリズムの計算量１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ja-JP" altLang="en-US" smtClean="0"/>
              <a:t>時間計算量（</a:t>
            </a:r>
            <a:r>
              <a:rPr lang="en-US" altLang="ja-JP" smtClean="0"/>
              <a:t>time complexity)</a:t>
            </a:r>
          </a:p>
          <a:p>
            <a:pPr lvl="1" eaLnBrk="1" hangingPunct="1">
              <a:lnSpc>
                <a:spcPct val="90000"/>
              </a:lnSpc>
            </a:pPr>
            <a:r>
              <a:rPr lang="ja-JP" altLang="en-US" smtClean="0"/>
              <a:t>総ステップ数（基本演算の総数、アルゴリズムでは∞にはならない。）</a:t>
            </a:r>
          </a:p>
          <a:p>
            <a:pPr lvl="1" eaLnBrk="1" hangingPunct="1">
              <a:lnSpc>
                <a:spcPct val="90000"/>
              </a:lnSpc>
            </a:pPr>
            <a:r>
              <a:rPr lang="ja-JP" altLang="en-US" smtClean="0"/>
              <a:t>同じハードウェアでも速く実行できるプログラム作成のための指標。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 smtClean="0"/>
              <a:t>領域計算量（</a:t>
            </a:r>
            <a:r>
              <a:rPr lang="en-US" altLang="ja-JP" smtClean="0"/>
              <a:t>space complexity</a:t>
            </a:r>
            <a:r>
              <a:rPr lang="ja-JP" altLang="en-US" smtClean="0"/>
              <a:t>）</a:t>
            </a:r>
          </a:p>
          <a:p>
            <a:pPr lvl="1" eaLnBrk="1" hangingPunct="1">
              <a:lnSpc>
                <a:spcPct val="90000"/>
              </a:lnSpc>
            </a:pPr>
            <a:r>
              <a:rPr lang="ja-JP" altLang="en-US" smtClean="0"/>
              <a:t>アルゴリズム実行時に、開始から終了までの間に使用するメモリやディスクなどの利用量</a:t>
            </a:r>
          </a:p>
          <a:p>
            <a:pPr lvl="1" eaLnBrk="1" hangingPunct="1">
              <a:lnSpc>
                <a:spcPct val="90000"/>
              </a:lnSpc>
            </a:pPr>
            <a:r>
              <a:rPr lang="ja-JP" altLang="en-US" smtClean="0"/>
              <a:t>記憶量ともいう。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C811CB8-BC25-4881-86D2-9C9843DE34DC}" type="slidenum">
              <a:rPr lang="en-US" altLang="ja-JP" smtClean="0"/>
              <a:pPr/>
              <a:t>14</a:t>
            </a:fld>
            <a:endParaRPr lang="en-US" altLang="ja-JP" smtClean="0"/>
          </a:p>
        </p:txBody>
      </p:sp>
      <p:sp>
        <p:nvSpPr>
          <p:cNvPr id="34819" name="Line 17"/>
          <p:cNvSpPr>
            <a:spLocks noChangeShapeType="1"/>
          </p:cNvSpPr>
          <p:nvPr/>
        </p:nvSpPr>
        <p:spPr bwMode="auto">
          <a:xfrm>
            <a:off x="228600" y="1447800"/>
            <a:ext cx="8077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pSp>
        <p:nvGrpSpPr>
          <p:cNvPr id="34820" name="Group 6"/>
          <p:cNvGrpSpPr>
            <a:grpSpLocks/>
          </p:cNvGrpSpPr>
          <p:nvPr/>
        </p:nvGrpSpPr>
        <p:grpSpPr bwMode="auto">
          <a:xfrm>
            <a:off x="1752600" y="3124200"/>
            <a:ext cx="1371600" cy="1066800"/>
            <a:chOff x="2352" y="960"/>
            <a:chExt cx="1344" cy="1104"/>
          </a:xfrm>
        </p:grpSpPr>
        <p:sp>
          <p:nvSpPr>
            <p:cNvPr id="34836" name="Rectangle 5"/>
            <p:cNvSpPr>
              <a:spLocks noChangeArrowheads="1"/>
            </p:cNvSpPr>
            <p:nvPr/>
          </p:nvSpPr>
          <p:spPr bwMode="auto">
            <a:xfrm>
              <a:off x="2352" y="1632"/>
              <a:ext cx="1344" cy="432"/>
            </a:xfrm>
            <a:prstGeom prst="rect">
              <a:avLst/>
            </a:prstGeom>
            <a:solidFill>
              <a:srgbClr val="CCFFFF"/>
            </a:solidFill>
            <a:ln w="9525">
              <a:miter lim="800000"/>
              <a:headEnd/>
              <a:tailEnd/>
            </a:ln>
            <a:scene3d>
              <a:camera prst="legacyObliqueTopRight">
                <a:rot lat="16800000" lon="0" rev="0"/>
              </a:camera>
              <a:lightRig rig="legacyFlat3" dir="b"/>
            </a:scene3d>
            <a:sp3d extrusionH="100000" prstMaterial="legacyMatte">
              <a:bevelT w="13500" h="13500" prst="angle"/>
              <a:bevelB w="13500" h="13500" prst="angle"/>
              <a:extrusionClr>
                <a:srgbClr val="CCFFFF"/>
              </a:extrusionClr>
            </a:sp3d>
          </p:spPr>
          <p:txBody>
            <a:bodyPr wrap="none" anchor="ctr">
              <a:flatTx/>
            </a:bodyPr>
            <a:lstStyle/>
            <a:p>
              <a:endParaRPr lang="ja-JP" altLang="en-US"/>
            </a:p>
          </p:txBody>
        </p:sp>
        <p:sp>
          <p:nvSpPr>
            <p:cNvPr id="34837" name="Rectangle 3"/>
            <p:cNvSpPr>
              <a:spLocks noChangeArrowheads="1"/>
            </p:cNvSpPr>
            <p:nvPr/>
          </p:nvSpPr>
          <p:spPr bwMode="auto">
            <a:xfrm>
              <a:off x="2496" y="960"/>
              <a:ext cx="1056" cy="768"/>
            </a:xfrm>
            <a:prstGeom prst="rect">
              <a:avLst/>
            </a:prstGeom>
            <a:solidFill>
              <a:srgbClr val="EAEAEA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r"/>
            </a:scene3d>
            <a:sp3d extrusionH="608000" prstMaterial="legacyMatte">
              <a:bevelT w="13500" h="13500" prst="angle"/>
              <a:bevelB w="13500" h="13500" prst="angle"/>
              <a:extrusionClr>
                <a:srgbClr val="EAEAEA"/>
              </a:extrusionClr>
            </a:sp3d>
          </p:spPr>
          <p:txBody>
            <a:bodyPr wrap="none" anchor="ctr">
              <a:flatTx/>
            </a:bodyPr>
            <a:lstStyle/>
            <a:p>
              <a:endParaRPr lang="ja-JP" altLang="en-US"/>
            </a:p>
          </p:txBody>
        </p:sp>
        <p:sp>
          <p:nvSpPr>
            <p:cNvPr id="34838" name="AutoShape 4"/>
            <p:cNvSpPr>
              <a:spLocks noChangeArrowheads="1"/>
            </p:cNvSpPr>
            <p:nvPr/>
          </p:nvSpPr>
          <p:spPr bwMode="auto">
            <a:xfrm>
              <a:off x="2592" y="1056"/>
              <a:ext cx="864" cy="624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34821" name="Oval 7"/>
          <p:cNvSpPr>
            <a:spLocks noChangeArrowheads="1"/>
          </p:cNvSpPr>
          <p:nvPr/>
        </p:nvSpPr>
        <p:spPr bwMode="auto">
          <a:xfrm>
            <a:off x="838200" y="1219200"/>
            <a:ext cx="1752600" cy="5334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/>
              <a:t>start</a:t>
            </a:r>
          </a:p>
        </p:txBody>
      </p:sp>
      <p:sp>
        <p:nvSpPr>
          <p:cNvPr id="34822" name="Oval 9"/>
          <p:cNvSpPr>
            <a:spLocks noChangeArrowheads="1"/>
          </p:cNvSpPr>
          <p:nvPr/>
        </p:nvSpPr>
        <p:spPr bwMode="auto">
          <a:xfrm>
            <a:off x="838200" y="6096000"/>
            <a:ext cx="1752600" cy="5334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/>
              <a:t>end</a:t>
            </a:r>
          </a:p>
        </p:txBody>
      </p:sp>
      <p:sp>
        <p:nvSpPr>
          <p:cNvPr id="34823" name="Line 11"/>
          <p:cNvSpPr>
            <a:spLocks noChangeShapeType="1"/>
          </p:cNvSpPr>
          <p:nvPr/>
        </p:nvSpPr>
        <p:spPr bwMode="auto">
          <a:xfrm>
            <a:off x="1600200" y="1752600"/>
            <a:ext cx="0" cy="434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4824" name="Rectangle 12"/>
          <p:cNvSpPr>
            <a:spLocks noChangeArrowheads="1"/>
          </p:cNvSpPr>
          <p:nvPr/>
        </p:nvSpPr>
        <p:spPr bwMode="auto">
          <a:xfrm>
            <a:off x="533400" y="609600"/>
            <a:ext cx="2133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2400">
                <a:solidFill>
                  <a:schemeClr val="accent2"/>
                </a:solidFill>
              </a:rPr>
              <a:t>アルゴリズム１</a:t>
            </a:r>
          </a:p>
        </p:txBody>
      </p:sp>
      <p:sp>
        <p:nvSpPr>
          <p:cNvPr id="34825" name="Oval 14"/>
          <p:cNvSpPr>
            <a:spLocks noChangeArrowheads="1"/>
          </p:cNvSpPr>
          <p:nvPr/>
        </p:nvSpPr>
        <p:spPr bwMode="auto">
          <a:xfrm>
            <a:off x="4648200" y="1219200"/>
            <a:ext cx="1752600" cy="5334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/>
              <a:t>start</a:t>
            </a:r>
          </a:p>
        </p:txBody>
      </p:sp>
      <p:sp>
        <p:nvSpPr>
          <p:cNvPr id="34826" name="Oval 15"/>
          <p:cNvSpPr>
            <a:spLocks noChangeArrowheads="1"/>
          </p:cNvSpPr>
          <p:nvPr/>
        </p:nvSpPr>
        <p:spPr bwMode="auto">
          <a:xfrm>
            <a:off x="4724400" y="2667000"/>
            <a:ext cx="1752600" cy="5334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/>
              <a:t>end</a:t>
            </a:r>
          </a:p>
        </p:txBody>
      </p:sp>
      <p:sp>
        <p:nvSpPr>
          <p:cNvPr id="34827" name="Line 16"/>
          <p:cNvSpPr>
            <a:spLocks noChangeShapeType="1"/>
          </p:cNvSpPr>
          <p:nvPr/>
        </p:nvSpPr>
        <p:spPr bwMode="auto">
          <a:xfrm>
            <a:off x="5410200" y="17526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4828" name="Rectangle 18"/>
          <p:cNvSpPr>
            <a:spLocks noChangeArrowheads="1"/>
          </p:cNvSpPr>
          <p:nvPr/>
        </p:nvSpPr>
        <p:spPr bwMode="auto">
          <a:xfrm>
            <a:off x="4267200" y="685800"/>
            <a:ext cx="2133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2400">
                <a:solidFill>
                  <a:schemeClr val="accent2"/>
                </a:solidFill>
              </a:rPr>
              <a:t>アルゴリズム２</a:t>
            </a:r>
          </a:p>
        </p:txBody>
      </p:sp>
      <p:sp>
        <p:nvSpPr>
          <p:cNvPr id="34829" name="Text Box 19"/>
          <p:cNvSpPr txBox="1">
            <a:spLocks noChangeArrowheads="1"/>
          </p:cNvSpPr>
          <p:nvPr/>
        </p:nvSpPr>
        <p:spPr bwMode="auto">
          <a:xfrm>
            <a:off x="0" y="0"/>
            <a:ext cx="170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chemeClr val="accent2"/>
                </a:solidFill>
              </a:rPr>
              <a:t>時間計算量</a:t>
            </a:r>
          </a:p>
        </p:txBody>
      </p:sp>
      <p:sp>
        <p:nvSpPr>
          <p:cNvPr id="34830" name="AutoShape 20"/>
          <p:cNvSpPr>
            <a:spLocks noChangeArrowheads="1"/>
          </p:cNvSpPr>
          <p:nvPr/>
        </p:nvSpPr>
        <p:spPr bwMode="auto">
          <a:xfrm>
            <a:off x="7924800" y="1676400"/>
            <a:ext cx="228600" cy="1600200"/>
          </a:xfrm>
          <a:prstGeom prst="downArrow">
            <a:avLst>
              <a:gd name="adj1" fmla="val 50000"/>
              <a:gd name="adj2" fmla="val 17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endParaRPr lang="ja-JP" altLang="ja-JP" sz="2400"/>
          </a:p>
        </p:txBody>
      </p:sp>
      <p:sp>
        <p:nvSpPr>
          <p:cNvPr id="34831" name="Text Box 21"/>
          <p:cNvSpPr txBox="1">
            <a:spLocks noChangeArrowheads="1"/>
          </p:cNvSpPr>
          <p:nvPr/>
        </p:nvSpPr>
        <p:spPr bwMode="auto">
          <a:xfrm>
            <a:off x="8239125" y="1858963"/>
            <a:ext cx="5492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ja-JP" altLang="en-US" sz="2400">
                <a:solidFill>
                  <a:schemeClr val="accent2"/>
                </a:solidFill>
              </a:rPr>
              <a:t>時間軸</a:t>
            </a:r>
          </a:p>
        </p:txBody>
      </p:sp>
      <p:grpSp>
        <p:nvGrpSpPr>
          <p:cNvPr id="34832" name="Group 22"/>
          <p:cNvGrpSpPr>
            <a:grpSpLocks/>
          </p:cNvGrpSpPr>
          <p:nvPr/>
        </p:nvGrpSpPr>
        <p:grpSpPr bwMode="auto">
          <a:xfrm>
            <a:off x="6324600" y="1752600"/>
            <a:ext cx="1371600" cy="1066800"/>
            <a:chOff x="2352" y="960"/>
            <a:chExt cx="1344" cy="1104"/>
          </a:xfrm>
        </p:grpSpPr>
        <p:sp>
          <p:nvSpPr>
            <p:cNvPr id="34833" name="Rectangle 23"/>
            <p:cNvSpPr>
              <a:spLocks noChangeArrowheads="1"/>
            </p:cNvSpPr>
            <p:nvPr/>
          </p:nvSpPr>
          <p:spPr bwMode="auto">
            <a:xfrm>
              <a:off x="2352" y="1632"/>
              <a:ext cx="1344" cy="432"/>
            </a:xfrm>
            <a:prstGeom prst="rect">
              <a:avLst/>
            </a:prstGeom>
            <a:solidFill>
              <a:srgbClr val="CCFFFF"/>
            </a:solidFill>
            <a:ln w="9525">
              <a:miter lim="800000"/>
              <a:headEnd/>
              <a:tailEnd/>
            </a:ln>
            <a:scene3d>
              <a:camera prst="legacyObliqueTopRight">
                <a:rot lat="16800000" lon="0" rev="0"/>
              </a:camera>
              <a:lightRig rig="legacyFlat3" dir="b"/>
            </a:scene3d>
            <a:sp3d extrusionH="100000" prstMaterial="legacyMatte">
              <a:bevelT w="13500" h="13500" prst="angle"/>
              <a:bevelB w="13500" h="13500" prst="angle"/>
              <a:extrusionClr>
                <a:srgbClr val="CCFFFF"/>
              </a:extrusionClr>
            </a:sp3d>
          </p:spPr>
          <p:txBody>
            <a:bodyPr wrap="none" anchor="ctr">
              <a:flatTx/>
            </a:bodyPr>
            <a:lstStyle/>
            <a:p>
              <a:endParaRPr lang="ja-JP" altLang="en-US"/>
            </a:p>
          </p:txBody>
        </p:sp>
        <p:sp>
          <p:nvSpPr>
            <p:cNvPr id="34834" name="Rectangle 24"/>
            <p:cNvSpPr>
              <a:spLocks noChangeArrowheads="1"/>
            </p:cNvSpPr>
            <p:nvPr/>
          </p:nvSpPr>
          <p:spPr bwMode="auto">
            <a:xfrm>
              <a:off x="2496" y="960"/>
              <a:ext cx="1056" cy="768"/>
            </a:xfrm>
            <a:prstGeom prst="rect">
              <a:avLst/>
            </a:prstGeom>
            <a:solidFill>
              <a:srgbClr val="EAEAEA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r"/>
            </a:scene3d>
            <a:sp3d extrusionH="608000" prstMaterial="legacyMatte">
              <a:bevelT w="13500" h="13500" prst="angle"/>
              <a:bevelB w="13500" h="13500" prst="angle"/>
              <a:extrusionClr>
                <a:srgbClr val="EAEAEA"/>
              </a:extrusionClr>
            </a:sp3d>
          </p:spPr>
          <p:txBody>
            <a:bodyPr wrap="none" anchor="ctr">
              <a:flatTx/>
            </a:bodyPr>
            <a:lstStyle/>
            <a:p>
              <a:endParaRPr lang="ja-JP" altLang="en-US"/>
            </a:p>
          </p:txBody>
        </p:sp>
        <p:sp>
          <p:nvSpPr>
            <p:cNvPr id="34835" name="AutoShape 25"/>
            <p:cNvSpPr>
              <a:spLocks noChangeArrowheads="1"/>
            </p:cNvSpPr>
            <p:nvPr/>
          </p:nvSpPr>
          <p:spPr bwMode="auto">
            <a:xfrm>
              <a:off x="2592" y="1056"/>
              <a:ext cx="864" cy="624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BEF3E15-EA23-4C5D-9283-DA3F74FF63B3}" type="slidenum">
              <a:rPr lang="en-US" altLang="ja-JP" smtClean="0"/>
              <a:pPr/>
              <a:t>15</a:t>
            </a:fld>
            <a:endParaRPr lang="en-US" altLang="ja-JP" smtClean="0"/>
          </a:p>
        </p:txBody>
      </p:sp>
      <p:sp>
        <p:nvSpPr>
          <p:cNvPr id="35843" name="Line 2"/>
          <p:cNvSpPr>
            <a:spLocks noChangeShapeType="1"/>
          </p:cNvSpPr>
          <p:nvPr/>
        </p:nvSpPr>
        <p:spPr bwMode="auto">
          <a:xfrm>
            <a:off x="228600" y="1447800"/>
            <a:ext cx="8077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5540375" y="5357813"/>
            <a:ext cx="3048000" cy="1042987"/>
          </a:xfrm>
          <a:prstGeom prst="rect">
            <a:avLst/>
          </a:prstGeom>
          <a:solidFill>
            <a:srgbClr val="CCFFFF"/>
          </a:solidFill>
          <a:ln w="9525">
            <a:miter lim="800000"/>
            <a:headEnd/>
            <a:tailEnd/>
          </a:ln>
          <a:scene3d>
            <a:camera prst="legacyObliqueTopRight">
              <a:rot lat="16800000" lon="0" rev="0"/>
            </a:camera>
            <a:lightRig rig="legacyFlat3" dir="b"/>
          </a:scene3d>
          <a:sp3d extrusionH="100000" prstMaterial="legacyMatte">
            <a:bevelT w="13500" h="13500" prst="angle"/>
            <a:bevelB w="13500" h="13500" prst="angle"/>
            <a:extrusionClr>
              <a:srgbClr val="CCFFFF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ja-JP" altLang="ja-JP" sz="2400"/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5867400" y="3733800"/>
            <a:ext cx="2393950" cy="1855788"/>
          </a:xfrm>
          <a:prstGeom prst="rect">
            <a:avLst/>
          </a:prstGeom>
          <a:solidFill>
            <a:srgbClr val="EAEAEA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r"/>
          </a:scene3d>
          <a:sp3d extrusionH="1801800" contourW="25400" prstMaterial="legacyWireframe">
            <a:bevelT w="13500" h="13500" prst="angle"/>
            <a:bevelB w="13500" h="13500" prst="angle"/>
            <a:extrusionClr>
              <a:srgbClr val="EAEAEA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ja-JP" altLang="ja-JP" sz="2400"/>
          </a:p>
        </p:txBody>
      </p:sp>
      <p:sp>
        <p:nvSpPr>
          <p:cNvPr id="35846" name="AutoShape 6"/>
          <p:cNvSpPr>
            <a:spLocks noChangeArrowheads="1"/>
          </p:cNvSpPr>
          <p:nvPr/>
        </p:nvSpPr>
        <p:spPr bwMode="auto">
          <a:xfrm>
            <a:off x="6084888" y="3965575"/>
            <a:ext cx="1958975" cy="1508125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 sz="2400"/>
          </a:p>
        </p:txBody>
      </p:sp>
      <p:sp>
        <p:nvSpPr>
          <p:cNvPr id="35847" name="Oval 7"/>
          <p:cNvSpPr>
            <a:spLocks noChangeArrowheads="1"/>
          </p:cNvSpPr>
          <p:nvPr/>
        </p:nvSpPr>
        <p:spPr bwMode="auto">
          <a:xfrm>
            <a:off x="304800" y="1219200"/>
            <a:ext cx="1752600" cy="5334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/>
              <a:t>start</a:t>
            </a:r>
          </a:p>
        </p:txBody>
      </p:sp>
      <p:sp>
        <p:nvSpPr>
          <p:cNvPr id="35848" name="Oval 8"/>
          <p:cNvSpPr>
            <a:spLocks noChangeArrowheads="1"/>
          </p:cNvSpPr>
          <p:nvPr/>
        </p:nvSpPr>
        <p:spPr bwMode="auto">
          <a:xfrm>
            <a:off x="304800" y="6096000"/>
            <a:ext cx="1752600" cy="5334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/>
              <a:t>end</a:t>
            </a:r>
          </a:p>
        </p:txBody>
      </p:sp>
      <p:sp>
        <p:nvSpPr>
          <p:cNvPr id="35849" name="Line 9"/>
          <p:cNvSpPr>
            <a:spLocks noChangeShapeType="1"/>
          </p:cNvSpPr>
          <p:nvPr/>
        </p:nvSpPr>
        <p:spPr bwMode="auto">
          <a:xfrm>
            <a:off x="1066800" y="1752600"/>
            <a:ext cx="0" cy="434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533400" y="609600"/>
            <a:ext cx="2133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2400">
                <a:solidFill>
                  <a:schemeClr val="accent2"/>
                </a:solidFill>
              </a:rPr>
              <a:t>アルゴリズム１</a:t>
            </a:r>
          </a:p>
        </p:txBody>
      </p:sp>
      <p:sp>
        <p:nvSpPr>
          <p:cNvPr id="35851" name="Oval 11"/>
          <p:cNvSpPr>
            <a:spLocks noChangeArrowheads="1"/>
          </p:cNvSpPr>
          <p:nvPr/>
        </p:nvSpPr>
        <p:spPr bwMode="auto">
          <a:xfrm>
            <a:off x="4648200" y="1219200"/>
            <a:ext cx="1752600" cy="5334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/>
              <a:t>start</a:t>
            </a:r>
          </a:p>
        </p:txBody>
      </p:sp>
      <p:sp>
        <p:nvSpPr>
          <p:cNvPr id="35852" name="Oval 12"/>
          <p:cNvSpPr>
            <a:spLocks noChangeArrowheads="1"/>
          </p:cNvSpPr>
          <p:nvPr/>
        </p:nvSpPr>
        <p:spPr bwMode="auto">
          <a:xfrm>
            <a:off x="4724400" y="2667000"/>
            <a:ext cx="1752600" cy="5334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/>
              <a:t>end</a:t>
            </a:r>
          </a:p>
        </p:txBody>
      </p:sp>
      <p:sp>
        <p:nvSpPr>
          <p:cNvPr id="35853" name="Line 13"/>
          <p:cNvSpPr>
            <a:spLocks noChangeShapeType="1"/>
          </p:cNvSpPr>
          <p:nvPr/>
        </p:nvSpPr>
        <p:spPr bwMode="auto">
          <a:xfrm>
            <a:off x="5410200" y="17526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5854" name="Rectangle 14"/>
          <p:cNvSpPr>
            <a:spLocks noChangeArrowheads="1"/>
          </p:cNvSpPr>
          <p:nvPr/>
        </p:nvSpPr>
        <p:spPr bwMode="auto">
          <a:xfrm>
            <a:off x="4267200" y="685800"/>
            <a:ext cx="2133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2400">
                <a:solidFill>
                  <a:schemeClr val="accent2"/>
                </a:solidFill>
              </a:rPr>
              <a:t>アルゴリズム２</a:t>
            </a:r>
          </a:p>
        </p:txBody>
      </p:sp>
      <p:sp>
        <p:nvSpPr>
          <p:cNvPr id="35855" name="Text Box 15"/>
          <p:cNvSpPr txBox="1">
            <a:spLocks noChangeArrowheads="1"/>
          </p:cNvSpPr>
          <p:nvPr/>
        </p:nvSpPr>
        <p:spPr bwMode="auto">
          <a:xfrm>
            <a:off x="0" y="0"/>
            <a:ext cx="170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chemeClr val="accent2"/>
                </a:solidFill>
              </a:rPr>
              <a:t>領域計算量</a:t>
            </a:r>
          </a:p>
        </p:txBody>
      </p:sp>
      <p:sp>
        <p:nvSpPr>
          <p:cNvPr id="35856" name="AutoShape 16"/>
          <p:cNvSpPr>
            <a:spLocks noChangeArrowheads="1"/>
          </p:cNvSpPr>
          <p:nvPr/>
        </p:nvSpPr>
        <p:spPr bwMode="auto">
          <a:xfrm>
            <a:off x="8229600" y="304800"/>
            <a:ext cx="228600" cy="1600200"/>
          </a:xfrm>
          <a:prstGeom prst="downArrow">
            <a:avLst>
              <a:gd name="adj1" fmla="val 50000"/>
              <a:gd name="adj2" fmla="val 17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endParaRPr lang="ja-JP" altLang="ja-JP" sz="2400"/>
          </a:p>
        </p:txBody>
      </p:sp>
      <p:sp>
        <p:nvSpPr>
          <p:cNvPr id="35857" name="Text Box 17"/>
          <p:cNvSpPr txBox="1">
            <a:spLocks noChangeArrowheads="1"/>
          </p:cNvSpPr>
          <p:nvPr/>
        </p:nvSpPr>
        <p:spPr bwMode="auto">
          <a:xfrm>
            <a:off x="8382000" y="457200"/>
            <a:ext cx="5492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ja-JP" altLang="en-US" sz="2400">
                <a:solidFill>
                  <a:schemeClr val="accent2"/>
                </a:solidFill>
              </a:rPr>
              <a:t>時間軸</a:t>
            </a:r>
          </a:p>
        </p:txBody>
      </p:sp>
      <p:sp>
        <p:nvSpPr>
          <p:cNvPr id="35858" name="Rectangle 19"/>
          <p:cNvSpPr>
            <a:spLocks noChangeArrowheads="1"/>
          </p:cNvSpPr>
          <p:nvPr/>
        </p:nvSpPr>
        <p:spPr bwMode="auto">
          <a:xfrm>
            <a:off x="990600" y="4876800"/>
            <a:ext cx="3048000" cy="1042988"/>
          </a:xfrm>
          <a:prstGeom prst="rect">
            <a:avLst/>
          </a:prstGeom>
          <a:solidFill>
            <a:srgbClr val="CCFFFF"/>
          </a:solidFill>
          <a:ln w="9525">
            <a:miter lim="800000"/>
            <a:headEnd/>
            <a:tailEnd/>
          </a:ln>
          <a:scene3d>
            <a:camera prst="legacyObliqueTopRight">
              <a:rot lat="16800000" lon="0" rev="0"/>
            </a:camera>
            <a:lightRig rig="legacyFlat3" dir="b"/>
          </a:scene3d>
          <a:sp3d extrusionH="100000" prstMaterial="legacyMatte">
            <a:bevelT w="13500" h="13500" prst="angle"/>
            <a:bevelB w="13500" h="13500" prst="angle"/>
            <a:extrusionClr>
              <a:srgbClr val="CCFFFF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ja-JP" altLang="ja-JP" sz="2400"/>
          </a:p>
        </p:txBody>
      </p:sp>
      <p:sp>
        <p:nvSpPr>
          <p:cNvPr id="35859" name="Rectangle 20"/>
          <p:cNvSpPr>
            <a:spLocks noChangeArrowheads="1"/>
          </p:cNvSpPr>
          <p:nvPr/>
        </p:nvSpPr>
        <p:spPr bwMode="auto">
          <a:xfrm>
            <a:off x="1317625" y="3252788"/>
            <a:ext cx="2393950" cy="1855787"/>
          </a:xfrm>
          <a:prstGeom prst="rect">
            <a:avLst/>
          </a:prstGeom>
          <a:solidFill>
            <a:srgbClr val="EAEAEA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r"/>
          </a:scene3d>
          <a:sp3d extrusionH="1801800" contourW="25400" prstMaterial="legacyWireframe">
            <a:bevelT w="13500" h="13500" prst="angle"/>
            <a:bevelB w="13500" h="13500" prst="angle"/>
            <a:extrusionClr>
              <a:srgbClr val="EAEAEA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ja-JP" altLang="ja-JP" sz="2400"/>
          </a:p>
        </p:txBody>
      </p:sp>
      <p:sp>
        <p:nvSpPr>
          <p:cNvPr id="35860" name="Rectangle 22"/>
          <p:cNvSpPr>
            <a:spLocks noChangeArrowheads="1"/>
          </p:cNvSpPr>
          <p:nvPr/>
        </p:nvSpPr>
        <p:spPr bwMode="auto">
          <a:xfrm>
            <a:off x="1981200" y="4648200"/>
            <a:ext cx="152400" cy="152400"/>
          </a:xfrm>
          <a:prstGeom prst="rect">
            <a:avLst/>
          </a:prstGeom>
          <a:solidFill>
            <a:srgbClr val="FF00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r"/>
          </a:scene3d>
          <a:sp3d extrusionH="100000" prstMaterial="legacyMatte">
            <a:bevelT w="13500" h="13500" prst="angle"/>
            <a:bevelB w="13500" h="13500" prst="angle"/>
            <a:extrusionClr>
              <a:srgbClr val="FF0000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ja-JP" altLang="ja-JP" sz="2400"/>
          </a:p>
        </p:txBody>
      </p:sp>
      <p:sp>
        <p:nvSpPr>
          <p:cNvPr id="35861" name="Rectangle 24"/>
          <p:cNvSpPr>
            <a:spLocks noChangeArrowheads="1"/>
          </p:cNvSpPr>
          <p:nvPr/>
        </p:nvSpPr>
        <p:spPr bwMode="auto">
          <a:xfrm>
            <a:off x="2133600" y="4648200"/>
            <a:ext cx="152400" cy="152400"/>
          </a:xfrm>
          <a:prstGeom prst="rect">
            <a:avLst/>
          </a:prstGeom>
          <a:solidFill>
            <a:srgbClr val="FF00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r"/>
          </a:scene3d>
          <a:sp3d extrusionH="100000" prstMaterial="legacyMatte">
            <a:bevelT w="13500" h="13500" prst="angle"/>
            <a:bevelB w="13500" h="13500" prst="angle"/>
            <a:extrusionClr>
              <a:srgbClr val="FF0000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ja-JP" altLang="ja-JP" sz="2400"/>
          </a:p>
        </p:txBody>
      </p:sp>
      <p:sp>
        <p:nvSpPr>
          <p:cNvPr id="35862" name="Rectangle 25"/>
          <p:cNvSpPr>
            <a:spLocks noChangeArrowheads="1"/>
          </p:cNvSpPr>
          <p:nvPr/>
        </p:nvSpPr>
        <p:spPr bwMode="auto">
          <a:xfrm>
            <a:off x="2286000" y="4648200"/>
            <a:ext cx="152400" cy="152400"/>
          </a:xfrm>
          <a:prstGeom prst="rect">
            <a:avLst/>
          </a:prstGeom>
          <a:solidFill>
            <a:schemeClr val="folHlink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r"/>
          </a:scene3d>
          <a:sp3d extrusionH="100000" contourW="6350" prstMaterial="legacyWirefram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ja-JP" altLang="ja-JP" sz="2400"/>
          </a:p>
        </p:txBody>
      </p:sp>
      <p:sp>
        <p:nvSpPr>
          <p:cNvPr id="35863" name="Rectangle 26"/>
          <p:cNvSpPr>
            <a:spLocks noChangeArrowheads="1"/>
          </p:cNvSpPr>
          <p:nvPr/>
        </p:nvSpPr>
        <p:spPr bwMode="auto">
          <a:xfrm>
            <a:off x="2438400" y="4648200"/>
            <a:ext cx="152400" cy="152400"/>
          </a:xfrm>
          <a:prstGeom prst="rect">
            <a:avLst/>
          </a:prstGeom>
          <a:solidFill>
            <a:schemeClr val="folHlink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r"/>
          </a:scene3d>
          <a:sp3d extrusionH="100000" contourW="6350" prstMaterial="legacyWirefram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ja-JP" altLang="ja-JP" sz="2400"/>
          </a:p>
        </p:txBody>
      </p:sp>
      <p:sp>
        <p:nvSpPr>
          <p:cNvPr id="35864" name="Rectangle 27"/>
          <p:cNvSpPr>
            <a:spLocks noChangeArrowheads="1"/>
          </p:cNvSpPr>
          <p:nvPr/>
        </p:nvSpPr>
        <p:spPr bwMode="auto">
          <a:xfrm>
            <a:off x="2590800" y="4648200"/>
            <a:ext cx="152400" cy="152400"/>
          </a:xfrm>
          <a:prstGeom prst="rect">
            <a:avLst/>
          </a:prstGeom>
          <a:solidFill>
            <a:schemeClr val="folHlink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r"/>
          </a:scene3d>
          <a:sp3d extrusionH="100000" contourW="6350" prstMaterial="legacyWirefram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ja-JP" altLang="ja-JP" sz="2400"/>
          </a:p>
        </p:txBody>
      </p:sp>
      <p:sp>
        <p:nvSpPr>
          <p:cNvPr id="35865" name="Rectangle 28"/>
          <p:cNvSpPr>
            <a:spLocks noChangeArrowheads="1"/>
          </p:cNvSpPr>
          <p:nvPr/>
        </p:nvSpPr>
        <p:spPr bwMode="auto">
          <a:xfrm>
            <a:off x="2743200" y="4648200"/>
            <a:ext cx="152400" cy="152400"/>
          </a:xfrm>
          <a:prstGeom prst="rect">
            <a:avLst/>
          </a:prstGeom>
          <a:solidFill>
            <a:schemeClr val="folHlink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r"/>
          </a:scene3d>
          <a:sp3d extrusionH="100000" contourW="6350" prstMaterial="legacyWirefram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ja-JP" altLang="ja-JP" sz="2400"/>
          </a:p>
        </p:txBody>
      </p:sp>
      <p:sp>
        <p:nvSpPr>
          <p:cNvPr id="35866" name="Rectangle 29"/>
          <p:cNvSpPr>
            <a:spLocks noChangeArrowheads="1"/>
          </p:cNvSpPr>
          <p:nvPr/>
        </p:nvSpPr>
        <p:spPr bwMode="auto">
          <a:xfrm>
            <a:off x="2895600" y="4648200"/>
            <a:ext cx="152400" cy="152400"/>
          </a:xfrm>
          <a:prstGeom prst="rect">
            <a:avLst/>
          </a:prstGeom>
          <a:solidFill>
            <a:schemeClr val="folHlink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r"/>
          </a:scene3d>
          <a:sp3d extrusionH="100000" contourW="6350" prstMaterial="legacyWirefram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ja-JP" altLang="ja-JP" sz="2400"/>
          </a:p>
        </p:txBody>
      </p:sp>
      <p:sp>
        <p:nvSpPr>
          <p:cNvPr id="35867" name="Rectangle 30"/>
          <p:cNvSpPr>
            <a:spLocks noChangeArrowheads="1"/>
          </p:cNvSpPr>
          <p:nvPr/>
        </p:nvSpPr>
        <p:spPr bwMode="auto">
          <a:xfrm>
            <a:off x="3048000" y="4648200"/>
            <a:ext cx="152400" cy="152400"/>
          </a:xfrm>
          <a:prstGeom prst="rect">
            <a:avLst/>
          </a:prstGeom>
          <a:solidFill>
            <a:schemeClr val="folHlink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r"/>
          </a:scene3d>
          <a:sp3d extrusionH="100000" contourW="6350" prstMaterial="legacyWirefram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ja-JP" altLang="ja-JP" sz="2400"/>
          </a:p>
        </p:txBody>
      </p:sp>
      <p:sp>
        <p:nvSpPr>
          <p:cNvPr id="35868" name="Rectangle 31"/>
          <p:cNvSpPr>
            <a:spLocks noChangeArrowheads="1"/>
          </p:cNvSpPr>
          <p:nvPr/>
        </p:nvSpPr>
        <p:spPr bwMode="auto">
          <a:xfrm>
            <a:off x="3200400" y="4648200"/>
            <a:ext cx="152400" cy="152400"/>
          </a:xfrm>
          <a:prstGeom prst="rect">
            <a:avLst/>
          </a:prstGeom>
          <a:solidFill>
            <a:schemeClr val="folHlink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r"/>
          </a:scene3d>
          <a:sp3d extrusionH="100000" contourW="6350" prstMaterial="legacyWirefram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ja-JP" altLang="ja-JP" sz="2400"/>
          </a:p>
        </p:txBody>
      </p:sp>
      <p:sp>
        <p:nvSpPr>
          <p:cNvPr id="35869" name="Rectangle 32"/>
          <p:cNvSpPr>
            <a:spLocks noChangeArrowheads="1"/>
          </p:cNvSpPr>
          <p:nvPr/>
        </p:nvSpPr>
        <p:spPr bwMode="auto">
          <a:xfrm>
            <a:off x="3352800" y="4648200"/>
            <a:ext cx="152400" cy="152400"/>
          </a:xfrm>
          <a:prstGeom prst="rect">
            <a:avLst/>
          </a:prstGeom>
          <a:solidFill>
            <a:schemeClr val="folHlink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r"/>
          </a:scene3d>
          <a:sp3d extrusionH="100000" contourW="6350" prstMaterial="legacyWirefram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ja-JP" altLang="ja-JP" sz="2400"/>
          </a:p>
        </p:txBody>
      </p:sp>
      <p:sp>
        <p:nvSpPr>
          <p:cNvPr id="35870" name="AutoShape 21"/>
          <p:cNvSpPr>
            <a:spLocks noChangeArrowheads="1"/>
          </p:cNvSpPr>
          <p:nvPr/>
        </p:nvSpPr>
        <p:spPr bwMode="auto">
          <a:xfrm>
            <a:off x="1535113" y="3484563"/>
            <a:ext cx="1958975" cy="1508125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 sz="2400"/>
          </a:p>
        </p:txBody>
      </p:sp>
      <p:sp>
        <p:nvSpPr>
          <p:cNvPr id="35871" name="Rectangle 33"/>
          <p:cNvSpPr>
            <a:spLocks noChangeArrowheads="1"/>
          </p:cNvSpPr>
          <p:nvPr/>
        </p:nvSpPr>
        <p:spPr bwMode="auto">
          <a:xfrm>
            <a:off x="6553200" y="5105400"/>
            <a:ext cx="152400" cy="152400"/>
          </a:xfrm>
          <a:prstGeom prst="rect">
            <a:avLst/>
          </a:prstGeom>
          <a:solidFill>
            <a:srgbClr val="FF00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r"/>
          </a:scene3d>
          <a:sp3d extrusionH="100000" prstMaterial="legacyMatte">
            <a:bevelT w="13500" h="13500" prst="angle"/>
            <a:bevelB w="13500" h="13500" prst="angle"/>
            <a:extrusionClr>
              <a:srgbClr val="FF0000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ja-JP" altLang="ja-JP" sz="2400"/>
          </a:p>
        </p:txBody>
      </p:sp>
      <p:sp>
        <p:nvSpPr>
          <p:cNvPr id="35872" name="Rectangle 34"/>
          <p:cNvSpPr>
            <a:spLocks noChangeArrowheads="1"/>
          </p:cNvSpPr>
          <p:nvPr/>
        </p:nvSpPr>
        <p:spPr bwMode="auto">
          <a:xfrm>
            <a:off x="6705600" y="5105400"/>
            <a:ext cx="152400" cy="152400"/>
          </a:xfrm>
          <a:prstGeom prst="rect">
            <a:avLst/>
          </a:prstGeom>
          <a:solidFill>
            <a:srgbClr val="FF00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r"/>
          </a:scene3d>
          <a:sp3d extrusionH="100000" prstMaterial="legacyMatte">
            <a:bevelT w="13500" h="13500" prst="angle"/>
            <a:bevelB w="13500" h="13500" prst="angle"/>
            <a:extrusionClr>
              <a:srgbClr val="FF0000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ja-JP" altLang="ja-JP" sz="2400"/>
          </a:p>
        </p:txBody>
      </p:sp>
      <p:sp>
        <p:nvSpPr>
          <p:cNvPr id="35873" name="Rectangle 35"/>
          <p:cNvSpPr>
            <a:spLocks noChangeArrowheads="1"/>
          </p:cNvSpPr>
          <p:nvPr/>
        </p:nvSpPr>
        <p:spPr bwMode="auto">
          <a:xfrm>
            <a:off x="6858000" y="5105400"/>
            <a:ext cx="152400" cy="152400"/>
          </a:xfrm>
          <a:prstGeom prst="rect">
            <a:avLst/>
          </a:prstGeom>
          <a:solidFill>
            <a:srgbClr val="FF00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r"/>
          </a:scene3d>
          <a:sp3d extrusionH="100000" prstMaterial="legacyMetal">
            <a:bevelT w="13500" h="13500" prst="angle"/>
            <a:bevelB w="13500" h="13500" prst="angle"/>
            <a:extrusionClr>
              <a:srgbClr val="FF0000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ja-JP" altLang="ja-JP" sz="2400"/>
          </a:p>
        </p:txBody>
      </p:sp>
      <p:sp>
        <p:nvSpPr>
          <p:cNvPr id="35874" name="Rectangle 36"/>
          <p:cNvSpPr>
            <a:spLocks noChangeArrowheads="1"/>
          </p:cNvSpPr>
          <p:nvPr/>
        </p:nvSpPr>
        <p:spPr bwMode="auto">
          <a:xfrm>
            <a:off x="7010400" y="5105400"/>
            <a:ext cx="152400" cy="152400"/>
          </a:xfrm>
          <a:prstGeom prst="rect">
            <a:avLst/>
          </a:prstGeom>
          <a:solidFill>
            <a:srgbClr val="FF00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r"/>
          </a:scene3d>
          <a:sp3d extrusionH="100000" prstMaterial="legacyMetal">
            <a:bevelT w="13500" h="13500" prst="angle"/>
            <a:bevelB w="13500" h="13500" prst="angle"/>
            <a:extrusionClr>
              <a:srgbClr val="FF0000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ja-JP" altLang="ja-JP" sz="2400"/>
          </a:p>
        </p:txBody>
      </p:sp>
      <p:sp>
        <p:nvSpPr>
          <p:cNvPr id="35875" name="Rectangle 37"/>
          <p:cNvSpPr>
            <a:spLocks noChangeArrowheads="1"/>
          </p:cNvSpPr>
          <p:nvPr/>
        </p:nvSpPr>
        <p:spPr bwMode="auto">
          <a:xfrm>
            <a:off x="7162800" y="5105400"/>
            <a:ext cx="152400" cy="152400"/>
          </a:xfrm>
          <a:prstGeom prst="rect">
            <a:avLst/>
          </a:prstGeom>
          <a:solidFill>
            <a:srgbClr val="FF00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r"/>
          </a:scene3d>
          <a:sp3d extrusionH="100000" prstMaterial="legacyMetal">
            <a:bevelT w="13500" h="13500" prst="angle"/>
            <a:bevelB w="13500" h="13500" prst="angle"/>
            <a:extrusionClr>
              <a:srgbClr val="FF0000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ja-JP" altLang="ja-JP" sz="2400"/>
          </a:p>
        </p:txBody>
      </p:sp>
      <p:sp>
        <p:nvSpPr>
          <p:cNvPr id="35876" name="Rectangle 38"/>
          <p:cNvSpPr>
            <a:spLocks noChangeArrowheads="1"/>
          </p:cNvSpPr>
          <p:nvPr/>
        </p:nvSpPr>
        <p:spPr bwMode="auto">
          <a:xfrm>
            <a:off x="7315200" y="5105400"/>
            <a:ext cx="152400" cy="152400"/>
          </a:xfrm>
          <a:prstGeom prst="rect">
            <a:avLst/>
          </a:prstGeom>
          <a:solidFill>
            <a:srgbClr val="FF00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r"/>
          </a:scene3d>
          <a:sp3d extrusionH="100000" prstMaterial="legacyMetal">
            <a:bevelT w="13500" h="13500" prst="angle"/>
            <a:bevelB w="13500" h="13500" prst="angle"/>
            <a:extrusionClr>
              <a:srgbClr val="FF0000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ja-JP" altLang="ja-JP" sz="2400"/>
          </a:p>
        </p:txBody>
      </p:sp>
      <p:sp>
        <p:nvSpPr>
          <p:cNvPr id="35877" name="Rectangle 39"/>
          <p:cNvSpPr>
            <a:spLocks noChangeArrowheads="1"/>
          </p:cNvSpPr>
          <p:nvPr/>
        </p:nvSpPr>
        <p:spPr bwMode="auto">
          <a:xfrm>
            <a:off x="7467600" y="5105400"/>
            <a:ext cx="152400" cy="152400"/>
          </a:xfrm>
          <a:prstGeom prst="rect">
            <a:avLst/>
          </a:prstGeom>
          <a:solidFill>
            <a:srgbClr val="FF00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r"/>
          </a:scene3d>
          <a:sp3d extrusionH="100000" prstMaterial="legacyMetal">
            <a:bevelT w="13500" h="13500" prst="angle"/>
            <a:bevelB w="13500" h="13500" prst="angle"/>
            <a:extrusionClr>
              <a:srgbClr val="FF0000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ja-JP" altLang="ja-JP" sz="2400"/>
          </a:p>
        </p:txBody>
      </p:sp>
      <p:sp>
        <p:nvSpPr>
          <p:cNvPr id="35878" name="Rectangle 40"/>
          <p:cNvSpPr>
            <a:spLocks noChangeArrowheads="1"/>
          </p:cNvSpPr>
          <p:nvPr/>
        </p:nvSpPr>
        <p:spPr bwMode="auto">
          <a:xfrm>
            <a:off x="7620000" y="5105400"/>
            <a:ext cx="152400" cy="152400"/>
          </a:xfrm>
          <a:prstGeom prst="rect">
            <a:avLst/>
          </a:prstGeom>
          <a:solidFill>
            <a:srgbClr val="FF00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r"/>
          </a:scene3d>
          <a:sp3d extrusionH="100000" prstMaterial="legacyMetal">
            <a:bevelT w="13500" h="13500" prst="angle"/>
            <a:bevelB w="13500" h="13500" prst="angle"/>
            <a:extrusionClr>
              <a:srgbClr val="FF0000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ja-JP" altLang="ja-JP" sz="2400"/>
          </a:p>
        </p:txBody>
      </p:sp>
      <p:sp>
        <p:nvSpPr>
          <p:cNvPr id="35879" name="Rectangle 41"/>
          <p:cNvSpPr>
            <a:spLocks noChangeArrowheads="1"/>
          </p:cNvSpPr>
          <p:nvPr/>
        </p:nvSpPr>
        <p:spPr bwMode="auto">
          <a:xfrm>
            <a:off x="7772400" y="5105400"/>
            <a:ext cx="152400" cy="152400"/>
          </a:xfrm>
          <a:prstGeom prst="rect">
            <a:avLst/>
          </a:prstGeom>
          <a:solidFill>
            <a:schemeClr val="folHlink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r"/>
          </a:scene3d>
          <a:sp3d extrusionH="100000" contourW="6350" prstMaterial="legacyWirefram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ja-JP" altLang="ja-JP" sz="2400"/>
          </a:p>
        </p:txBody>
      </p:sp>
      <p:sp>
        <p:nvSpPr>
          <p:cNvPr id="35880" name="Rectangle 42"/>
          <p:cNvSpPr>
            <a:spLocks noChangeArrowheads="1"/>
          </p:cNvSpPr>
          <p:nvPr/>
        </p:nvSpPr>
        <p:spPr bwMode="auto">
          <a:xfrm>
            <a:off x="7924800" y="5105400"/>
            <a:ext cx="152400" cy="152400"/>
          </a:xfrm>
          <a:prstGeom prst="rect">
            <a:avLst/>
          </a:prstGeom>
          <a:solidFill>
            <a:schemeClr val="folHlink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r"/>
          </a:scene3d>
          <a:sp3d extrusionH="100000" contourW="6350" prstMaterial="legacyWirefram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ja-JP" altLang="ja-JP" sz="2400"/>
          </a:p>
        </p:txBody>
      </p:sp>
      <p:sp>
        <p:nvSpPr>
          <p:cNvPr id="35881" name="AutoShape 44"/>
          <p:cNvSpPr>
            <a:spLocks noChangeArrowheads="1"/>
          </p:cNvSpPr>
          <p:nvPr/>
        </p:nvSpPr>
        <p:spPr bwMode="auto">
          <a:xfrm>
            <a:off x="2209800" y="4191000"/>
            <a:ext cx="990600" cy="76200"/>
          </a:xfrm>
          <a:prstGeom prst="rightArrow">
            <a:avLst>
              <a:gd name="adj1" fmla="val 50000"/>
              <a:gd name="adj2" fmla="val 3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 sz="2400"/>
          </a:p>
        </p:txBody>
      </p:sp>
      <p:sp>
        <p:nvSpPr>
          <p:cNvPr id="35882" name="Text Box 46"/>
          <p:cNvSpPr txBox="1">
            <a:spLocks noChangeArrowheads="1"/>
          </p:cNvSpPr>
          <p:nvPr/>
        </p:nvSpPr>
        <p:spPr bwMode="auto">
          <a:xfrm>
            <a:off x="2057400" y="36576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rgbClr val="FF0000"/>
                </a:solidFill>
              </a:rPr>
              <a:t>記憶量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CC9ABC-2B36-422A-8FEF-3BE0F40B9365}" type="slidenum">
              <a:rPr lang="en-US" altLang="ja-JP" smtClean="0"/>
              <a:pPr/>
              <a:t>16</a:t>
            </a:fld>
            <a:endParaRPr lang="en-US" altLang="ja-JP" smtClean="0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ja-JP" altLang="en-US" smtClean="0"/>
              <a:t>アルゴリズムの計算量２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z="2800" smtClean="0"/>
              <a:t>最大時間計算量</a:t>
            </a:r>
          </a:p>
          <a:p>
            <a:pPr eaLnBrk="1" hangingPunct="1">
              <a:buFontTx/>
              <a:buNone/>
            </a:pPr>
            <a:r>
              <a:rPr lang="ja-JP" altLang="en-US" sz="2800" smtClean="0"/>
              <a:t>（</a:t>
            </a:r>
            <a:r>
              <a:rPr lang="en-US" altLang="ja-JP" sz="2800" smtClean="0"/>
              <a:t>worst case time complexity)</a:t>
            </a:r>
          </a:p>
          <a:p>
            <a:pPr lvl="1" eaLnBrk="1" hangingPunct="1"/>
            <a:r>
              <a:rPr lang="ja-JP" altLang="en-US" sz="2400" smtClean="0"/>
              <a:t>同じ入力サイズの問題に対して、最も遅く動作する場合を想定したときの時間計算量。</a:t>
            </a:r>
          </a:p>
          <a:p>
            <a:pPr lvl="1" eaLnBrk="1" hangingPunct="1"/>
            <a:r>
              <a:rPr lang="ja-JP" altLang="en-US" sz="2400" smtClean="0"/>
              <a:t>最悪計算量ともいう。</a:t>
            </a:r>
          </a:p>
          <a:p>
            <a:pPr eaLnBrk="1" hangingPunct="1"/>
            <a:r>
              <a:rPr lang="ja-JP" altLang="en-US" sz="2800" smtClean="0"/>
              <a:t>平均時間計算量</a:t>
            </a:r>
          </a:p>
          <a:p>
            <a:pPr eaLnBrk="1" hangingPunct="1">
              <a:buFontTx/>
              <a:buNone/>
            </a:pPr>
            <a:r>
              <a:rPr lang="ja-JP" altLang="en-US" sz="2800" smtClean="0"/>
              <a:t>（</a:t>
            </a:r>
            <a:r>
              <a:rPr lang="en-US" altLang="ja-JP" sz="2800" smtClean="0"/>
              <a:t>average case time complexity</a:t>
            </a:r>
            <a:r>
              <a:rPr lang="ja-JP" altLang="en-US" sz="2800" smtClean="0"/>
              <a:t>）</a:t>
            </a:r>
          </a:p>
          <a:p>
            <a:pPr lvl="1" eaLnBrk="1" hangingPunct="1"/>
            <a:r>
              <a:rPr lang="ja-JP" altLang="en-US" sz="2400" smtClean="0"/>
              <a:t>同じ入力サイズの問題に対して、入力の分布を考えて、時間計算量を平均したもの。</a:t>
            </a:r>
          </a:p>
          <a:p>
            <a:pPr lvl="1" eaLnBrk="1" hangingPunct="1"/>
            <a:endParaRPr lang="en-US" altLang="ja-JP" sz="240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B32AE6-53DF-4DFA-A74A-430DD5EE0D49}" type="slidenum">
              <a:rPr lang="en-US" altLang="ja-JP" smtClean="0"/>
              <a:pPr/>
              <a:t>17</a:t>
            </a:fld>
            <a:endParaRPr lang="en-US" altLang="ja-JP" smtClean="0"/>
          </a:p>
        </p:txBody>
      </p:sp>
      <p:sp>
        <p:nvSpPr>
          <p:cNvPr id="37891" name="Line 2"/>
          <p:cNvSpPr>
            <a:spLocks noChangeShapeType="1"/>
          </p:cNvSpPr>
          <p:nvPr/>
        </p:nvSpPr>
        <p:spPr bwMode="auto">
          <a:xfrm>
            <a:off x="381000" y="3276600"/>
            <a:ext cx="8077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7892" name="Rectangle 9"/>
          <p:cNvSpPr>
            <a:spLocks noChangeArrowheads="1"/>
          </p:cNvSpPr>
          <p:nvPr/>
        </p:nvSpPr>
        <p:spPr bwMode="auto">
          <a:xfrm>
            <a:off x="3124200" y="304800"/>
            <a:ext cx="2133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2400">
                <a:solidFill>
                  <a:schemeClr val="accent2"/>
                </a:solidFill>
              </a:rPr>
              <a:t>アルゴリズム１</a:t>
            </a:r>
          </a:p>
        </p:txBody>
      </p:sp>
      <p:sp>
        <p:nvSpPr>
          <p:cNvPr id="37893" name="Oval 10"/>
          <p:cNvSpPr>
            <a:spLocks noChangeArrowheads="1"/>
          </p:cNvSpPr>
          <p:nvPr/>
        </p:nvSpPr>
        <p:spPr bwMode="auto">
          <a:xfrm>
            <a:off x="304800" y="3048000"/>
            <a:ext cx="762000" cy="5334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/>
              <a:t>start</a:t>
            </a:r>
          </a:p>
        </p:txBody>
      </p:sp>
      <p:sp>
        <p:nvSpPr>
          <p:cNvPr id="37894" name="Oval 11"/>
          <p:cNvSpPr>
            <a:spLocks noChangeArrowheads="1"/>
          </p:cNvSpPr>
          <p:nvPr/>
        </p:nvSpPr>
        <p:spPr bwMode="auto">
          <a:xfrm>
            <a:off x="304800" y="4114800"/>
            <a:ext cx="762000" cy="5334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/>
              <a:t>end</a:t>
            </a:r>
          </a:p>
        </p:txBody>
      </p:sp>
      <p:sp>
        <p:nvSpPr>
          <p:cNvPr id="37895" name="Line 12"/>
          <p:cNvSpPr>
            <a:spLocks noChangeShapeType="1"/>
          </p:cNvSpPr>
          <p:nvPr/>
        </p:nvSpPr>
        <p:spPr bwMode="auto">
          <a:xfrm>
            <a:off x="685800" y="3581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7896" name="Text Box 14"/>
          <p:cNvSpPr txBox="1">
            <a:spLocks noChangeArrowheads="1"/>
          </p:cNvSpPr>
          <p:nvPr/>
        </p:nvSpPr>
        <p:spPr bwMode="auto">
          <a:xfrm>
            <a:off x="0" y="0"/>
            <a:ext cx="2317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chemeClr val="accent2"/>
                </a:solidFill>
              </a:rPr>
              <a:t>最大時間計算量</a:t>
            </a:r>
          </a:p>
        </p:txBody>
      </p:sp>
      <p:sp>
        <p:nvSpPr>
          <p:cNvPr id="37897" name="AutoShape 15"/>
          <p:cNvSpPr>
            <a:spLocks noChangeArrowheads="1"/>
          </p:cNvSpPr>
          <p:nvPr/>
        </p:nvSpPr>
        <p:spPr bwMode="auto">
          <a:xfrm>
            <a:off x="8229600" y="1676400"/>
            <a:ext cx="228600" cy="1600200"/>
          </a:xfrm>
          <a:prstGeom prst="downArrow">
            <a:avLst>
              <a:gd name="adj1" fmla="val 50000"/>
              <a:gd name="adj2" fmla="val 17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endParaRPr lang="ja-JP" altLang="ja-JP" sz="2400"/>
          </a:p>
        </p:txBody>
      </p:sp>
      <p:sp>
        <p:nvSpPr>
          <p:cNvPr id="37898" name="Text Box 16"/>
          <p:cNvSpPr txBox="1">
            <a:spLocks noChangeArrowheads="1"/>
          </p:cNvSpPr>
          <p:nvPr/>
        </p:nvSpPr>
        <p:spPr bwMode="auto">
          <a:xfrm>
            <a:off x="8382000" y="1828800"/>
            <a:ext cx="5492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ja-JP" altLang="en-US" sz="2400">
                <a:solidFill>
                  <a:schemeClr val="accent2"/>
                </a:solidFill>
              </a:rPr>
              <a:t>時間軸</a:t>
            </a:r>
          </a:p>
        </p:txBody>
      </p:sp>
      <p:grpSp>
        <p:nvGrpSpPr>
          <p:cNvPr id="37899" name="Group 42"/>
          <p:cNvGrpSpPr>
            <a:grpSpLocks/>
          </p:cNvGrpSpPr>
          <p:nvPr/>
        </p:nvGrpSpPr>
        <p:grpSpPr bwMode="auto">
          <a:xfrm>
            <a:off x="5715000" y="381000"/>
            <a:ext cx="1371600" cy="1066800"/>
            <a:chOff x="2352" y="960"/>
            <a:chExt cx="1344" cy="1104"/>
          </a:xfrm>
        </p:grpSpPr>
        <p:sp>
          <p:nvSpPr>
            <p:cNvPr id="37926" name="Rectangle 43"/>
            <p:cNvSpPr>
              <a:spLocks noChangeArrowheads="1"/>
            </p:cNvSpPr>
            <p:nvPr/>
          </p:nvSpPr>
          <p:spPr bwMode="auto">
            <a:xfrm>
              <a:off x="2352" y="1632"/>
              <a:ext cx="1344" cy="432"/>
            </a:xfrm>
            <a:prstGeom prst="rect">
              <a:avLst/>
            </a:prstGeom>
            <a:solidFill>
              <a:srgbClr val="CCFFFF"/>
            </a:solidFill>
            <a:ln w="9525">
              <a:miter lim="800000"/>
              <a:headEnd/>
              <a:tailEnd/>
            </a:ln>
            <a:scene3d>
              <a:camera prst="legacyObliqueTopRight">
                <a:rot lat="16800000" lon="0" rev="0"/>
              </a:camera>
              <a:lightRig rig="legacyFlat3" dir="b"/>
            </a:scene3d>
            <a:sp3d extrusionH="100000" prstMaterial="legacyMatte">
              <a:bevelT w="13500" h="13500" prst="angle"/>
              <a:bevelB w="13500" h="13500" prst="angle"/>
              <a:extrusionClr>
                <a:srgbClr val="CCFFFF"/>
              </a:extrusionClr>
            </a:sp3d>
          </p:spPr>
          <p:txBody>
            <a:bodyPr wrap="none" anchor="ctr">
              <a:flatTx/>
            </a:bodyPr>
            <a:lstStyle/>
            <a:p>
              <a:endParaRPr lang="ja-JP" altLang="en-US"/>
            </a:p>
          </p:txBody>
        </p:sp>
        <p:sp>
          <p:nvSpPr>
            <p:cNvPr id="37927" name="Rectangle 44"/>
            <p:cNvSpPr>
              <a:spLocks noChangeArrowheads="1"/>
            </p:cNvSpPr>
            <p:nvPr/>
          </p:nvSpPr>
          <p:spPr bwMode="auto">
            <a:xfrm>
              <a:off x="2496" y="960"/>
              <a:ext cx="1056" cy="768"/>
            </a:xfrm>
            <a:prstGeom prst="rect">
              <a:avLst/>
            </a:prstGeom>
            <a:solidFill>
              <a:srgbClr val="EAEAEA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r"/>
            </a:scene3d>
            <a:sp3d extrusionH="608000" prstMaterial="legacyMatte">
              <a:bevelT w="13500" h="13500" prst="angle"/>
              <a:bevelB w="13500" h="13500" prst="angle"/>
              <a:extrusionClr>
                <a:srgbClr val="EAEAEA"/>
              </a:extrusionClr>
            </a:sp3d>
          </p:spPr>
          <p:txBody>
            <a:bodyPr wrap="none" anchor="ctr">
              <a:flatTx/>
            </a:bodyPr>
            <a:lstStyle/>
            <a:p>
              <a:endParaRPr lang="ja-JP" altLang="en-US"/>
            </a:p>
          </p:txBody>
        </p:sp>
        <p:sp>
          <p:nvSpPr>
            <p:cNvPr id="37928" name="AutoShape 45"/>
            <p:cNvSpPr>
              <a:spLocks noChangeArrowheads="1"/>
            </p:cNvSpPr>
            <p:nvPr/>
          </p:nvSpPr>
          <p:spPr bwMode="auto">
            <a:xfrm>
              <a:off x="2592" y="1056"/>
              <a:ext cx="864" cy="624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37900" name="Oval 46"/>
          <p:cNvSpPr>
            <a:spLocks noChangeArrowheads="1"/>
          </p:cNvSpPr>
          <p:nvPr/>
        </p:nvSpPr>
        <p:spPr bwMode="auto">
          <a:xfrm>
            <a:off x="1524000" y="3048000"/>
            <a:ext cx="762000" cy="5334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/>
              <a:t>start</a:t>
            </a:r>
          </a:p>
        </p:txBody>
      </p:sp>
      <p:sp>
        <p:nvSpPr>
          <p:cNvPr id="37901" name="Oval 47"/>
          <p:cNvSpPr>
            <a:spLocks noChangeArrowheads="1"/>
          </p:cNvSpPr>
          <p:nvPr/>
        </p:nvSpPr>
        <p:spPr bwMode="auto">
          <a:xfrm>
            <a:off x="1524000" y="5334000"/>
            <a:ext cx="762000" cy="5334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/>
              <a:t>end</a:t>
            </a:r>
          </a:p>
        </p:txBody>
      </p:sp>
      <p:sp>
        <p:nvSpPr>
          <p:cNvPr id="37902" name="Line 48"/>
          <p:cNvSpPr>
            <a:spLocks noChangeShapeType="1"/>
          </p:cNvSpPr>
          <p:nvPr/>
        </p:nvSpPr>
        <p:spPr bwMode="auto">
          <a:xfrm>
            <a:off x="1905000" y="35814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7903" name="Oval 49"/>
          <p:cNvSpPr>
            <a:spLocks noChangeArrowheads="1"/>
          </p:cNvSpPr>
          <p:nvPr/>
        </p:nvSpPr>
        <p:spPr bwMode="auto">
          <a:xfrm>
            <a:off x="2895600" y="3048000"/>
            <a:ext cx="762000" cy="5334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/>
              <a:t>start</a:t>
            </a:r>
          </a:p>
        </p:txBody>
      </p:sp>
      <p:sp>
        <p:nvSpPr>
          <p:cNvPr id="37904" name="Oval 50"/>
          <p:cNvSpPr>
            <a:spLocks noChangeArrowheads="1"/>
          </p:cNvSpPr>
          <p:nvPr/>
        </p:nvSpPr>
        <p:spPr bwMode="auto">
          <a:xfrm>
            <a:off x="2971800" y="6019800"/>
            <a:ext cx="762000" cy="5334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/>
              <a:t>end</a:t>
            </a:r>
          </a:p>
        </p:txBody>
      </p:sp>
      <p:sp>
        <p:nvSpPr>
          <p:cNvPr id="37905" name="Line 51"/>
          <p:cNvSpPr>
            <a:spLocks noChangeShapeType="1"/>
          </p:cNvSpPr>
          <p:nvPr/>
        </p:nvSpPr>
        <p:spPr bwMode="auto">
          <a:xfrm>
            <a:off x="3276600" y="3581400"/>
            <a:ext cx="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7906" name="Line 52"/>
          <p:cNvSpPr>
            <a:spLocks noChangeShapeType="1"/>
          </p:cNvSpPr>
          <p:nvPr/>
        </p:nvSpPr>
        <p:spPr bwMode="auto">
          <a:xfrm>
            <a:off x="381000" y="6324600"/>
            <a:ext cx="8077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7907" name="Oval 53"/>
          <p:cNvSpPr>
            <a:spLocks noChangeArrowheads="1"/>
          </p:cNvSpPr>
          <p:nvPr/>
        </p:nvSpPr>
        <p:spPr bwMode="auto">
          <a:xfrm>
            <a:off x="4343400" y="3048000"/>
            <a:ext cx="762000" cy="5334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/>
              <a:t>start</a:t>
            </a:r>
          </a:p>
        </p:txBody>
      </p:sp>
      <p:sp>
        <p:nvSpPr>
          <p:cNvPr id="37908" name="Oval 54"/>
          <p:cNvSpPr>
            <a:spLocks noChangeArrowheads="1"/>
          </p:cNvSpPr>
          <p:nvPr/>
        </p:nvSpPr>
        <p:spPr bwMode="auto">
          <a:xfrm>
            <a:off x="4419600" y="5029200"/>
            <a:ext cx="762000" cy="5334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/>
              <a:t>end</a:t>
            </a:r>
          </a:p>
        </p:txBody>
      </p:sp>
      <p:sp>
        <p:nvSpPr>
          <p:cNvPr id="37909" name="Line 55"/>
          <p:cNvSpPr>
            <a:spLocks noChangeShapeType="1"/>
          </p:cNvSpPr>
          <p:nvPr/>
        </p:nvSpPr>
        <p:spPr bwMode="auto">
          <a:xfrm>
            <a:off x="4724400" y="35814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7910" name="Text Box 57"/>
          <p:cNvSpPr txBox="1">
            <a:spLocks noChangeArrowheads="1"/>
          </p:cNvSpPr>
          <p:nvPr/>
        </p:nvSpPr>
        <p:spPr bwMode="auto">
          <a:xfrm>
            <a:off x="228600" y="990600"/>
            <a:ext cx="2592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ソートアルゴリズム</a:t>
            </a:r>
          </a:p>
        </p:txBody>
      </p:sp>
      <p:sp>
        <p:nvSpPr>
          <p:cNvPr id="37911" name="Text Box 58"/>
          <p:cNvSpPr txBox="1">
            <a:spLocks noChangeArrowheads="1"/>
          </p:cNvSpPr>
          <p:nvPr/>
        </p:nvSpPr>
        <p:spPr bwMode="auto">
          <a:xfrm>
            <a:off x="0" y="2514600"/>
            <a:ext cx="1223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１３４６７</a:t>
            </a:r>
          </a:p>
        </p:txBody>
      </p:sp>
      <p:sp>
        <p:nvSpPr>
          <p:cNvPr id="37912" name="Text Box 59"/>
          <p:cNvSpPr txBox="1">
            <a:spLocks noChangeArrowheads="1"/>
          </p:cNvSpPr>
          <p:nvPr/>
        </p:nvSpPr>
        <p:spPr bwMode="auto">
          <a:xfrm>
            <a:off x="152400" y="4724400"/>
            <a:ext cx="1223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１３４６７</a:t>
            </a:r>
          </a:p>
        </p:txBody>
      </p:sp>
      <p:sp>
        <p:nvSpPr>
          <p:cNvPr id="37913" name="Text Box 60"/>
          <p:cNvSpPr txBox="1">
            <a:spLocks noChangeArrowheads="1"/>
          </p:cNvSpPr>
          <p:nvPr/>
        </p:nvSpPr>
        <p:spPr bwMode="auto">
          <a:xfrm>
            <a:off x="1295400" y="2514600"/>
            <a:ext cx="1223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１３６７４</a:t>
            </a:r>
          </a:p>
        </p:txBody>
      </p:sp>
      <p:sp>
        <p:nvSpPr>
          <p:cNvPr id="37914" name="Text Box 61"/>
          <p:cNvSpPr txBox="1">
            <a:spLocks noChangeArrowheads="1"/>
          </p:cNvSpPr>
          <p:nvPr/>
        </p:nvSpPr>
        <p:spPr bwMode="auto">
          <a:xfrm>
            <a:off x="1295400" y="5867400"/>
            <a:ext cx="1223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１３４６７</a:t>
            </a:r>
          </a:p>
        </p:txBody>
      </p:sp>
      <p:sp>
        <p:nvSpPr>
          <p:cNvPr id="37915" name="Text Box 62"/>
          <p:cNvSpPr txBox="1">
            <a:spLocks noChangeArrowheads="1"/>
          </p:cNvSpPr>
          <p:nvPr/>
        </p:nvSpPr>
        <p:spPr bwMode="auto">
          <a:xfrm>
            <a:off x="2667000" y="2514600"/>
            <a:ext cx="1223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６７１４３</a:t>
            </a:r>
          </a:p>
        </p:txBody>
      </p:sp>
      <p:sp>
        <p:nvSpPr>
          <p:cNvPr id="37916" name="Text Box 63"/>
          <p:cNvSpPr txBox="1">
            <a:spLocks noChangeArrowheads="1"/>
          </p:cNvSpPr>
          <p:nvPr/>
        </p:nvSpPr>
        <p:spPr bwMode="auto">
          <a:xfrm>
            <a:off x="3581400" y="6400800"/>
            <a:ext cx="1223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１３４６７</a:t>
            </a:r>
          </a:p>
        </p:txBody>
      </p:sp>
      <p:sp>
        <p:nvSpPr>
          <p:cNvPr id="37917" name="Text Box 64"/>
          <p:cNvSpPr txBox="1">
            <a:spLocks noChangeArrowheads="1"/>
          </p:cNvSpPr>
          <p:nvPr/>
        </p:nvSpPr>
        <p:spPr bwMode="auto">
          <a:xfrm>
            <a:off x="4114800" y="2590800"/>
            <a:ext cx="1223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１３４７６</a:t>
            </a:r>
          </a:p>
        </p:txBody>
      </p:sp>
      <p:sp>
        <p:nvSpPr>
          <p:cNvPr id="37918" name="Text Box 65"/>
          <p:cNvSpPr txBox="1">
            <a:spLocks noChangeArrowheads="1"/>
          </p:cNvSpPr>
          <p:nvPr/>
        </p:nvSpPr>
        <p:spPr bwMode="auto">
          <a:xfrm>
            <a:off x="4572000" y="5562600"/>
            <a:ext cx="1223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１３４６７</a:t>
            </a:r>
          </a:p>
        </p:txBody>
      </p:sp>
      <p:sp>
        <p:nvSpPr>
          <p:cNvPr id="37919" name="Line 66"/>
          <p:cNvSpPr>
            <a:spLocks noChangeShapeType="1"/>
          </p:cNvSpPr>
          <p:nvPr/>
        </p:nvSpPr>
        <p:spPr bwMode="auto">
          <a:xfrm>
            <a:off x="152400" y="2362200"/>
            <a:ext cx="9906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7920" name="Text Box 67"/>
          <p:cNvSpPr txBox="1">
            <a:spLocks noChangeArrowheads="1"/>
          </p:cNvSpPr>
          <p:nvPr/>
        </p:nvSpPr>
        <p:spPr bwMode="auto">
          <a:xfrm>
            <a:off x="0" y="1676400"/>
            <a:ext cx="1831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rgbClr val="008000"/>
                </a:solidFill>
              </a:rPr>
              <a:t>入力サイズｎ</a:t>
            </a:r>
          </a:p>
        </p:txBody>
      </p:sp>
      <p:sp>
        <p:nvSpPr>
          <p:cNvPr id="37921" name="Line 68"/>
          <p:cNvSpPr>
            <a:spLocks noChangeShapeType="1"/>
          </p:cNvSpPr>
          <p:nvPr/>
        </p:nvSpPr>
        <p:spPr bwMode="auto">
          <a:xfrm>
            <a:off x="1371600" y="2362200"/>
            <a:ext cx="9906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7922" name="Line 69"/>
          <p:cNvSpPr>
            <a:spLocks noChangeShapeType="1"/>
          </p:cNvSpPr>
          <p:nvPr/>
        </p:nvSpPr>
        <p:spPr bwMode="auto">
          <a:xfrm>
            <a:off x="2743200" y="2438400"/>
            <a:ext cx="9906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7923" name="Line 70"/>
          <p:cNvSpPr>
            <a:spLocks noChangeShapeType="1"/>
          </p:cNvSpPr>
          <p:nvPr/>
        </p:nvSpPr>
        <p:spPr bwMode="auto">
          <a:xfrm>
            <a:off x="4191000" y="2514600"/>
            <a:ext cx="9906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7924" name="AutoShape 71"/>
          <p:cNvSpPr>
            <a:spLocks noChangeArrowheads="1"/>
          </p:cNvSpPr>
          <p:nvPr/>
        </p:nvSpPr>
        <p:spPr bwMode="auto">
          <a:xfrm>
            <a:off x="6477000" y="3352800"/>
            <a:ext cx="152400" cy="2971800"/>
          </a:xfrm>
          <a:prstGeom prst="upDownArrow">
            <a:avLst>
              <a:gd name="adj1" fmla="val 50000"/>
              <a:gd name="adj2" fmla="val 390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endParaRPr lang="ja-JP" altLang="ja-JP" sz="2400"/>
          </a:p>
        </p:txBody>
      </p:sp>
      <p:sp>
        <p:nvSpPr>
          <p:cNvPr id="37925" name="Text Box 72"/>
          <p:cNvSpPr txBox="1">
            <a:spLocks noChangeArrowheads="1"/>
          </p:cNvSpPr>
          <p:nvPr/>
        </p:nvSpPr>
        <p:spPr bwMode="auto">
          <a:xfrm>
            <a:off x="6705600" y="3581400"/>
            <a:ext cx="549275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ja-JP" altLang="en-US" sz="2400">
                <a:solidFill>
                  <a:srgbClr val="FF0000"/>
                </a:solidFill>
              </a:rPr>
              <a:t>最大時間計算量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79CE2F3-1A3B-4C88-BA9F-AE83FE896899}" type="slidenum">
              <a:rPr lang="en-US" altLang="ja-JP" smtClean="0"/>
              <a:pPr/>
              <a:t>18</a:t>
            </a:fld>
            <a:endParaRPr lang="en-US" altLang="ja-JP" smtClean="0"/>
          </a:p>
        </p:txBody>
      </p:sp>
      <p:sp>
        <p:nvSpPr>
          <p:cNvPr id="38915" name="Line 2"/>
          <p:cNvSpPr>
            <a:spLocks noChangeShapeType="1"/>
          </p:cNvSpPr>
          <p:nvPr/>
        </p:nvSpPr>
        <p:spPr bwMode="auto">
          <a:xfrm>
            <a:off x="381000" y="3276600"/>
            <a:ext cx="8077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8916" name="Rectangle 3"/>
          <p:cNvSpPr>
            <a:spLocks noChangeArrowheads="1"/>
          </p:cNvSpPr>
          <p:nvPr/>
        </p:nvSpPr>
        <p:spPr bwMode="auto">
          <a:xfrm>
            <a:off x="3124200" y="304800"/>
            <a:ext cx="2133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2400">
                <a:solidFill>
                  <a:schemeClr val="accent2"/>
                </a:solidFill>
              </a:rPr>
              <a:t>アルゴリズム１</a:t>
            </a:r>
          </a:p>
        </p:txBody>
      </p:sp>
      <p:sp>
        <p:nvSpPr>
          <p:cNvPr id="38917" name="Oval 4"/>
          <p:cNvSpPr>
            <a:spLocks noChangeArrowheads="1"/>
          </p:cNvSpPr>
          <p:nvPr/>
        </p:nvSpPr>
        <p:spPr bwMode="auto">
          <a:xfrm>
            <a:off x="304800" y="3048000"/>
            <a:ext cx="762000" cy="5334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/>
              <a:t>start</a:t>
            </a:r>
          </a:p>
        </p:txBody>
      </p:sp>
      <p:sp>
        <p:nvSpPr>
          <p:cNvPr id="38918" name="Oval 5"/>
          <p:cNvSpPr>
            <a:spLocks noChangeArrowheads="1"/>
          </p:cNvSpPr>
          <p:nvPr/>
        </p:nvSpPr>
        <p:spPr bwMode="auto">
          <a:xfrm>
            <a:off x="304800" y="4114800"/>
            <a:ext cx="762000" cy="5334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/>
              <a:t>end</a:t>
            </a:r>
          </a:p>
        </p:txBody>
      </p:sp>
      <p:sp>
        <p:nvSpPr>
          <p:cNvPr id="38919" name="Line 6"/>
          <p:cNvSpPr>
            <a:spLocks noChangeShapeType="1"/>
          </p:cNvSpPr>
          <p:nvPr/>
        </p:nvSpPr>
        <p:spPr bwMode="auto">
          <a:xfrm>
            <a:off x="685800" y="3581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8920" name="Text Box 7"/>
          <p:cNvSpPr txBox="1">
            <a:spLocks noChangeArrowheads="1"/>
          </p:cNvSpPr>
          <p:nvPr/>
        </p:nvSpPr>
        <p:spPr bwMode="auto">
          <a:xfrm>
            <a:off x="0" y="0"/>
            <a:ext cx="2317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chemeClr val="accent2"/>
                </a:solidFill>
              </a:rPr>
              <a:t>平均時間計算量</a:t>
            </a:r>
          </a:p>
        </p:txBody>
      </p:sp>
      <p:sp>
        <p:nvSpPr>
          <p:cNvPr id="38921" name="AutoShape 8"/>
          <p:cNvSpPr>
            <a:spLocks noChangeArrowheads="1"/>
          </p:cNvSpPr>
          <p:nvPr/>
        </p:nvSpPr>
        <p:spPr bwMode="auto">
          <a:xfrm>
            <a:off x="8229600" y="1676400"/>
            <a:ext cx="228600" cy="1600200"/>
          </a:xfrm>
          <a:prstGeom prst="downArrow">
            <a:avLst>
              <a:gd name="adj1" fmla="val 50000"/>
              <a:gd name="adj2" fmla="val 17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endParaRPr lang="ja-JP" altLang="ja-JP" sz="2400"/>
          </a:p>
        </p:txBody>
      </p:sp>
      <p:sp>
        <p:nvSpPr>
          <p:cNvPr id="38922" name="Text Box 9"/>
          <p:cNvSpPr txBox="1">
            <a:spLocks noChangeArrowheads="1"/>
          </p:cNvSpPr>
          <p:nvPr/>
        </p:nvSpPr>
        <p:spPr bwMode="auto">
          <a:xfrm>
            <a:off x="8382000" y="1828800"/>
            <a:ext cx="5492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ja-JP" altLang="en-US" sz="2400">
                <a:solidFill>
                  <a:schemeClr val="accent2"/>
                </a:solidFill>
              </a:rPr>
              <a:t>時間軸</a:t>
            </a:r>
          </a:p>
        </p:txBody>
      </p:sp>
      <p:grpSp>
        <p:nvGrpSpPr>
          <p:cNvPr id="38923" name="Group 10"/>
          <p:cNvGrpSpPr>
            <a:grpSpLocks/>
          </p:cNvGrpSpPr>
          <p:nvPr/>
        </p:nvGrpSpPr>
        <p:grpSpPr bwMode="auto">
          <a:xfrm>
            <a:off x="5715000" y="381000"/>
            <a:ext cx="1371600" cy="1066800"/>
            <a:chOff x="2352" y="960"/>
            <a:chExt cx="1344" cy="1104"/>
          </a:xfrm>
        </p:grpSpPr>
        <p:sp>
          <p:nvSpPr>
            <p:cNvPr id="38950" name="Rectangle 11"/>
            <p:cNvSpPr>
              <a:spLocks noChangeArrowheads="1"/>
            </p:cNvSpPr>
            <p:nvPr/>
          </p:nvSpPr>
          <p:spPr bwMode="auto">
            <a:xfrm>
              <a:off x="2352" y="1632"/>
              <a:ext cx="1344" cy="432"/>
            </a:xfrm>
            <a:prstGeom prst="rect">
              <a:avLst/>
            </a:prstGeom>
            <a:solidFill>
              <a:srgbClr val="CCFFFF"/>
            </a:solidFill>
            <a:ln w="9525">
              <a:miter lim="800000"/>
              <a:headEnd/>
              <a:tailEnd/>
            </a:ln>
            <a:scene3d>
              <a:camera prst="legacyObliqueTopRight">
                <a:rot lat="16800000" lon="0" rev="0"/>
              </a:camera>
              <a:lightRig rig="legacyFlat3" dir="b"/>
            </a:scene3d>
            <a:sp3d extrusionH="100000" prstMaterial="legacyMatte">
              <a:bevelT w="13500" h="13500" prst="angle"/>
              <a:bevelB w="13500" h="13500" prst="angle"/>
              <a:extrusionClr>
                <a:srgbClr val="CCFFFF"/>
              </a:extrusionClr>
            </a:sp3d>
          </p:spPr>
          <p:txBody>
            <a:bodyPr wrap="none" anchor="ctr">
              <a:flatTx/>
            </a:bodyPr>
            <a:lstStyle/>
            <a:p>
              <a:endParaRPr lang="ja-JP" altLang="en-US"/>
            </a:p>
          </p:txBody>
        </p:sp>
        <p:sp>
          <p:nvSpPr>
            <p:cNvPr id="38951" name="Rectangle 12"/>
            <p:cNvSpPr>
              <a:spLocks noChangeArrowheads="1"/>
            </p:cNvSpPr>
            <p:nvPr/>
          </p:nvSpPr>
          <p:spPr bwMode="auto">
            <a:xfrm>
              <a:off x="2496" y="960"/>
              <a:ext cx="1056" cy="768"/>
            </a:xfrm>
            <a:prstGeom prst="rect">
              <a:avLst/>
            </a:prstGeom>
            <a:solidFill>
              <a:srgbClr val="EAEAEA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r"/>
            </a:scene3d>
            <a:sp3d extrusionH="608000" prstMaterial="legacyMatte">
              <a:bevelT w="13500" h="13500" prst="angle"/>
              <a:bevelB w="13500" h="13500" prst="angle"/>
              <a:extrusionClr>
                <a:srgbClr val="EAEAEA"/>
              </a:extrusionClr>
            </a:sp3d>
          </p:spPr>
          <p:txBody>
            <a:bodyPr wrap="none" anchor="ctr">
              <a:flatTx/>
            </a:bodyPr>
            <a:lstStyle/>
            <a:p>
              <a:endParaRPr lang="ja-JP" altLang="en-US"/>
            </a:p>
          </p:txBody>
        </p:sp>
        <p:sp>
          <p:nvSpPr>
            <p:cNvPr id="38952" name="AutoShape 13"/>
            <p:cNvSpPr>
              <a:spLocks noChangeArrowheads="1"/>
            </p:cNvSpPr>
            <p:nvPr/>
          </p:nvSpPr>
          <p:spPr bwMode="auto">
            <a:xfrm>
              <a:off x="2592" y="1056"/>
              <a:ext cx="864" cy="624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38924" name="Oval 14"/>
          <p:cNvSpPr>
            <a:spLocks noChangeArrowheads="1"/>
          </p:cNvSpPr>
          <p:nvPr/>
        </p:nvSpPr>
        <p:spPr bwMode="auto">
          <a:xfrm>
            <a:off x="1981200" y="3048000"/>
            <a:ext cx="762000" cy="5334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/>
              <a:t>start</a:t>
            </a:r>
          </a:p>
        </p:txBody>
      </p:sp>
      <p:sp>
        <p:nvSpPr>
          <p:cNvPr id="38925" name="Oval 15"/>
          <p:cNvSpPr>
            <a:spLocks noChangeArrowheads="1"/>
          </p:cNvSpPr>
          <p:nvPr/>
        </p:nvSpPr>
        <p:spPr bwMode="auto">
          <a:xfrm>
            <a:off x="1981200" y="5334000"/>
            <a:ext cx="762000" cy="5334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/>
              <a:t>end</a:t>
            </a:r>
          </a:p>
        </p:txBody>
      </p:sp>
      <p:sp>
        <p:nvSpPr>
          <p:cNvPr id="38926" name="Line 16"/>
          <p:cNvSpPr>
            <a:spLocks noChangeShapeType="1"/>
          </p:cNvSpPr>
          <p:nvPr/>
        </p:nvSpPr>
        <p:spPr bwMode="auto">
          <a:xfrm>
            <a:off x="2362200" y="35814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8927" name="Oval 17"/>
          <p:cNvSpPr>
            <a:spLocks noChangeArrowheads="1"/>
          </p:cNvSpPr>
          <p:nvPr/>
        </p:nvSpPr>
        <p:spPr bwMode="auto">
          <a:xfrm>
            <a:off x="3429000" y="3048000"/>
            <a:ext cx="762000" cy="5334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/>
              <a:t>start</a:t>
            </a:r>
          </a:p>
        </p:txBody>
      </p:sp>
      <p:sp>
        <p:nvSpPr>
          <p:cNvPr id="38928" name="Oval 18"/>
          <p:cNvSpPr>
            <a:spLocks noChangeArrowheads="1"/>
          </p:cNvSpPr>
          <p:nvPr/>
        </p:nvSpPr>
        <p:spPr bwMode="auto">
          <a:xfrm>
            <a:off x="3505200" y="6019800"/>
            <a:ext cx="762000" cy="5334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/>
              <a:t>end</a:t>
            </a:r>
          </a:p>
        </p:txBody>
      </p:sp>
      <p:sp>
        <p:nvSpPr>
          <p:cNvPr id="38929" name="Line 19"/>
          <p:cNvSpPr>
            <a:spLocks noChangeShapeType="1"/>
          </p:cNvSpPr>
          <p:nvPr/>
        </p:nvSpPr>
        <p:spPr bwMode="auto">
          <a:xfrm>
            <a:off x="3810000" y="3581400"/>
            <a:ext cx="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8930" name="Line 20"/>
          <p:cNvSpPr>
            <a:spLocks noChangeShapeType="1"/>
          </p:cNvSpPr>
          <p:nvPr/>
        </p:nvSpPr>
        <p:spPr bwMode="auto">
          <a:xfrm>
            <a:off x="304800" y="4953000"/>
            <a:ext cx="8077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8931" name="Oval 21"/>
          <p:cNvSpPr>
            <a:spLocks noChangeArrowheads="1"/>
          </p:cNvSpPr>
          <p:nvPr/>
        </p:nvSpPr>
        <p:spPr bwMode="auto">
          <a:xfrm>
            <a:off x="4795838" y="3048000"/>
            <a:ext cx="762000" cy="5334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/>
              <a:t>start</a:t>
            </a:r>
          </a:p>
        </p:txBody>
      </p:sp>
      <p:sp>
        <p:nvSpPr>
          <p:cNvPr id="38932" name="Oval 22"/>
          <p:cNvSpPr>
            <a:spLocks noChangeArrowheads="1"/>
          </p:cNvSpPr>
          <p:nvPr/>
        </p:nvSpPr>
        <p:spPr bwMode="auto">
          <a:xfrm>
            <a:off x="4872038" y="5029200"/>
            <a:ext cx="762000" cy="5334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/>
              <a:t>end</a:t>
            </a:r>
          </a:p>
        </p:txBody>
      </p:sp>
      <p:sp>
        <p:nvSpPr>
          <p:cNvPr id="38933" name="Line 23"/>
          <p:cNvSpPr>
            <a:spLocks noChangeShapeType="1"/>
          </p:cNvSpPr>
          <p:nvPr/>
        </p:nvSpPr>
        <p:spPr bwMode="auto">
          <a:xfrm>
            <a:off x="5257800" y="35814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8934" name="Text Box 24"/>
          <p:cNvSpPr txBox="1">
            <a:spLocks noChangeArrowheads="1"/>
          </p:cNvSpPr>
          <p:nvPr/>
        </p:nvSpPr>
        <p:spPr bwMode="auto">
          <a:xfrm>
            <a:off x="228600" y="990600"/>
            <a:ext cx="2592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ソートアルゴリズム</a:t>
            </a:r>
          </a:p>
        </p:txBody>
      </p:sp>
      <p:sp>
        <p:nvSpPr>
          <p:cNvPr id="38935" name="Text Box 25"/>
          <p:cNvSpPr txBox="1">
            <a:spLocks noChangeArrowheads="1"/>
          </p:cNvSpPr>
          <p:nvPr/>
        </p:nvSpPr>
        <p:spPr bwMode="auto">
          <a:xfrm>
            <a:off x="0" y="2514600"/>
            <a:ext cx="1223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１３４６７</a:t>
            </a:r>
          </a:p>
        </p:txBody>
      </p:sp>
      <p:sp>
        <p:nvSpPr>
          <p:cNvPr id="38936" name="Text Box 26"/>
          <p:cNvSpPr txBox="1">
            <a:spLocks noChangeArrowheads="1"/>
          </p:cNvSpPr>
          <p:nvPr/>
        </p:nvSpPr>
        <p:spPr bwMode="auto">
          <a:xfrm>
            <a:off x="152400" y="4724400"/>
            <a:ext cx="1223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１３４６７</a:t>
            </a:r>
          </a:p>
        </p:txBody>
      </p:sp>
      <p:sp>
        <p:nvSpPr>
          <p:cNvPr id="38937" name="Text Box 27"/>
          <p:cNvSpPr txBox="1">
            <a:spLocks noChangeArrowheads="1"/>
          </p:cNvSpPr>
          <p:nvPr/>
        </p:nvSpPr>
        <p:spPr bwMode="auto">
          <a:xfrm>
            <a:off x="1752600" y="2514600"/>
            <a:ext cx="1223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１３６７４</a:t>
            </a:r>
          </a:p>
        </p:txBody>
      </p:sp>
      <p:sp>
        <p:nvSpPr>
          <p:cNvPr id="38938" name="Text Box 28"/>
          <p:cNvSpPr txBox="1">
            <a:spLocks noChangeArrowheads="1"/>
          </p:cNvSpPr>
          <p:nvPr/>
        </p:nvSpPr>
        <p:spPr bwMode="auto">
          <a:xfrm>
            <a:off x="1752600" y="5867400"/>
            <a:ext cx="1223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１３４６７</a:t>
            </a:r>
          </a:p>
        </p:txBody>
      </p:sp>
      <p:sp>
        <p:nvSpPr>
          <p:cNvPr id="38939" name="Text Box 29"/>
          <p:cNvSpPr txBox="1">
            <a:spLocks noChangeArrowheads="1"/>
          </p:cNvSpPr>
          <p:nvPr/>
        </p:nvSpPr>
        <p:spPr bwMode="auto">
          <a:xfrm>
            <a:off x="3200400" y="2514600"/>
            <a:ext cx="1223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６７１４３</a:t>
            </a:r>
          </a:p>
        </p:txBody>
      </p:sp>
      <p:sp>
        <p:nvSpPr>
          <p:cNvPr id="38940" name="Text Box 30"/>
          <p:cNvSpPr txBox="1">
            <a:spLocks noChangeArrowheads="1"/>
          </p:cNvSpPr>
          <p:nvPr/>
        </p:nvSpPr>
        <p:spPr bwMode="auto">
          <a:xfrm>
            <a:off x="4114800" y="6400800"/>
            <a:ext cx="1223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１３４６７</a:t>
            </a:r>
          </a:p>
        </p:txBody>
      </p:sp>
      <p:sp>
        <p:nvSpPr>
          <p:cNvPr id="38941" name="Text Box 31"/>
          <p:cNvSpPr txBox="1">
            <a:spLocks noChangeArrowheads="1"/>
          </p:cNvSpPr>
          <p:nvPr/>
        </p:nvSpPr>
        <p:spPr bwMode="auto">
          <a:xfrm>
            <a:off x="4567238" y="2590800"/>
            <a:ext cx="12239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１３４７６</a:t>
            </a:r>
          </a:p>
        </p:txBody>
      </p:sp>
      <p:sp>
        <p:nvSpPr>
          <p:cNvPr id="38942" name="Text Box 32"/>
          <p:cNvSpPr txBox="1">
            <a:spLocks noChangeArrowheads="1"/>
          </p:cNvSpPr>
          <p:nvPr/>
        </p:nvSpPr>
        <p:spPr bwMode="auto">
          <a:xfrm>
            <a:off x="5024438" y="5562600"/>
            <a:ext cx="12239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１３４６７</a:t>
            </a:r>
          </a:p>
        </p:txBody>
      </p:sp>
      <p:sp>
        <p:nvSpPr>
          <p:cNvPr id="38943" name="Line 33"/>
          <p:cNvSpPr>
            <a:spLocks noChangeShapeType="1"/>
          </p:cNvSpPr>
          <p:nvPr/>
        </p:nvSpPr>
        <p:spPr bwMode="auto">
          <a:xfrm>
            <a:off x="152400" y="2362200"/>
            <a:ext cx="9906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8944" name="Text Box 34"/>
          <p:cNvSpPr txBox="1">
            <a:spLocks noChangeArrowheads="1"/>
          </p:cNvSpPr>
          <p:nvPr/>
        </p:nvSpPr>
        <p:spPr bwMode="auto">
          <a:xfrm>
            <a:off x="0" y="1676400"/>
            <a:ext cx="1831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rgbClr val="008000"/>
                </a:solidFill>
              </a:rPr>
              <a:t>入力サイズｎ</a:t>
            </a:r>
          </a:p>
        </p:txBody>
      </p:sp>
      <p:sp>
        <p:nvSpPr>
          <p:cNvPr id="38945" name="Line 35"/>
          <p:cNvSpPr>
            <a:spLocks noChangeShapeType="1"/>
          </p:cNvSpPr>
          <p:nvPr/>
        </p:nvSpPr>
        <p:spPr bwMode="auto">
          <a:xfrm>
            <a:off x="1828800" y="2438400"/>
            <a:ext cx="9906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8946" name="Line 36"/>
          <p:cNvSpPr>
            <a:spLocks noChangeShapeType="1"/>
          </p:cNvSpPr>
          <p:nvPr/>
        </p:nvSpPr>
        <p:spPr bwMode="auto">
          <a:xfrm>
            <a:off x="3276600" y="2438400"/>
            <a:ext cx="9906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8947" name="Line 37"/>
          <p:cNvSpPr>
            <a:spLocks noChangeShapeType="1"/>
          </p:cNvSpPr>
          <p:nvPr/>
        </p:nvSpPr>
        <p:spPr bwMode="auto">
          <a:xfrm>
            <a:off x="4643438" y="2514600"/>
            <a:ext cx="9906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8948" name="AutoShape 38"/>
          <p:cNvSpPr>
            <a:spLocks noChangeArrowheads="1"/>
          </p:cNvSpPr>
          <p:nvPr/>
        </p:nvSpPr>
        <p:spPr bwMode="auto">
          <a:xfrm>
            <a:off x="6477000" y="3352800"/>
            <a:ext cx="152400" cy="1600200"/>
          </a:xfrm>
          <a:prstGeom prst="upDownArrow">
            <a:avLst>
              <a:gd name="adj1" fmla="val 50000"/>
              <a:gd name="adj2" fmla="val 210000"/>
            </a:avLst>
          </a:prstGeom>
          <a:solidFill>
            <a:srgbClr val="CC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endParaRPr lang="ja-JP" altLang="ja-JP" sz="2400"/>
          </a:p>
        </p:txBody>
      </p:sp>
      <p:sp>
        <p:nvSpPr>
          <p:cNvPr id="38949" name="Text Box 39"/>
          <p:cNvSpPr txBox="1">
            <a:spLocks noChangeArrowheads="1"/>
          </p:cNvSpPr>
          <p:nvPr/>
        </p:nvSpPr>
        <p:spPr bwMode="auto">
          <a:xfrm>
            <a:off x="6781800" y="3276600"/>
            <a:ext cx="549275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ja-JP" altLang="en-US" sz="2400">
                <a:solidFill>
                  <a:srgbClr val="CC0066"/>
                </a:solidFill>
              </a:rPr>
              <a:t>平均時間計算量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0D545F0-6CAF-43C9-9B6B-B5230510D36C}" type="slidenum">
              <a:rPr lang="en-US" altLang="ja-JP" smtClean="0"/>
              <a:pPr/>
              <a:t>19</a:t>
            </a:fld>
            <a:endParaRPr lang="en-US" altLang="ja-JP" smtClean="0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アルゴリズムの解析例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0454903-F5EC-4203-B4FB-76052EC23C85}" type="slidenum">
              <a:rPr lang="en-US" altLang="ja-JP" smtClean="0"/>
              <a:pPr/>
              <a:t>2</a:t>
            </a:fld>
            <a:endParaRPr lang="en-US" altLang="ja-JP" smtClean="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履修にあたって</a:t>
            </a:r>
          </a:p>
        </p:txBody>
      </p:sp>
      <p:sp>
        <p:nvSpPr>
          <p:cNvPr id="22532" name="Text Box 5"/>
          <p:cNvSpPr txBox="1">
            <a:spLocks noChangeArrowheads="1"/>
          </p:cNvSpPr>
          <p:nvPr/>
        </p:nvSpPr>
        <p:spPr bwMode="auto">
          <a:xfrm>
            <a:off x="1928794" y="1285860"/>
            <a:ext cx="385874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 dirty="0" smtClean="0"/>
              <a:t>「</a:t>
            </a:r>
            <a:r>
              <a:rPr lang="ja-JP" altLang="en-US" sz="2400" dirty="0"/>
              <a:t>アルゴリズムとデータ構造」</a:t>
            </a:r>
          </a:p>
          <a:p>
            <a:r>
              <a:rPr lang="ja-JP" altLang="en-US" sz="2400" dirty="0"/>
              <a:t>平田富夫著　森北出版</a:t>
            </a:r>
          </a:p>
        </p:txBody>
      </p:sp>
      <p:sp>
        <p:nvSpPr>
          <p:cNvPr id="22533" name="Text Box 6"/>
          <p:cNvSpPr txBox="1">
            <a:spLocks noChangeArrowheads="1"/>
          </p:cNvSpPr>
          <p:nvPr/>
        </p:nvSpPr>
        <p:spPr bwMode="auto">
          <a:xfrm>
            <a:off x="928662" y="3143248"/>
            <a:ext cx="6096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400" dirty="0" smtClean="0"/>
              <a:t>平成</a:t>
            </a:r>
            <a:r>
              <a:rPr lang="en-US" altLang="ja-JP" sz="2400" dirty="0" smtClean="0"/>
              <a:t>22</a:t>
            </a:r>
            <a:r>
              <a:rPr lang="ja-JP" altLang="en-US" sz="2400" dirty="0" smtClean="0"/>
              <a:t>年度シラバス：</a:t>
            </a:r>
            <a:r>
              <a:rPr lang="en-US" altLang="ja-JP" sz="2400" dirty="0" smtClean="0"/>
              <a:t>p.166</a:t>
            </a:r>
          </a:p>
          <a:p>
            <a:r>
              <a:rPr lang="ja-JP" altLang="en-US" sz="2400" dirty="0" smtClean="0"/>
              <a:t>講義</a:t>
            </a:r>
            <a:r>
              <a:rPr lang="ja-JP" altLang="en-US" sz="2400" dirty="0"/>
              <a:t>種類</a:t>
            </a:r>
            <a:r>
              <a:rPr lang="ja-JP" altLang="en-US" sz="2400" dirty="0" smtClean="0"/>
              <a:t>：</a:t>
            </a:r>
            <a:r>
              <a:rPr lang="en-US" altLang="ja-JP" sz="2400" dirty="0" smtClean="0"/>
              <a:t>5</a:t>
            </a:r>
            <a:r>
              <a:rPr lang="ja-JP" altLang="en-US" sz="2400" dirty="0" smtClean="0"/>
              <a:t>セメスター</a:t>
            </a:r>
            <a:r>
              <a:rPr lang="ja-JP" altLang="en-US" sz="2400" dirty="0"/>
              <a:t>開講、専門科目、</a:t>
            </a:r>
          </a:p>
          <a:p>
            <a:r>
              <a:rPr lang="ja-JP" altLang="en-US" sz="2400" dirty="0"/>
              <a:t>時間割：金曜</a:t>
            </a:r>
            <a:r>
              <a:rPr lang="en-US" altLang="ja-JP" sz="2400" dirty="0"/>
              <a:t>3</a:t>
            </a:r>
            <a:r>
              <a:rPr lang="ja-JP" altLang="en-US" sz="2400" dirty="0" smtClean="0"/>
              <a:t>時限（</a:t>
            </a:r>
            <a:r>
              <a:rPr lang="en-US" altLang="ja-JP" sz="2400" dirty="0" smtClean="0"/>
              <a:t>12:50-14:20)</a:t>
            </a:r>
            <a:endParaRPr lang="en-US" altLang="ja-JP" sz="2400" dirty="0"/>
          </a:p>
          <a:p>
            <a:r>
              <a:rPr lang="ja-JP" altLang="en-US" sz="2400" dirty="0"/>
              <a:t>講義室：</a:t>
            </a:r>
            <a:r>
              <a:rPr lang="en-US" altLang="ja-JP" sz="2400" dirty="0"/>
              <a:t>K325</a:t>
            </a:r>
            <a:endParaRPr lang="ja-JP" altLang="en-US" sz="2400" dirty="0"/>
          </a:p>
        </p:txBody>
      </p:sp>
      <p:sp>
        <p:nvSpPr>
          <p:cNvPr id="22534" name="Text Box 7"/>
          <p:cNvSpPr txBox="1">
            <a:spLocks noChangeArrowheads="1"/>
          </p:cNvSpPr>
          <p:nvPr/>
        </p:nvSpPr>
        <p:spPr bwMode="auto">
          <a:xfrm>
            <a:off x="857250" y="4929188"/>
            <a:ext cx="6248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400"/>
              <a:t>担当：</a:t>
            </a:r>
          </a:p>
          <a:p>
            <a:r>
              <a:rPr lang="ja-JP" altLang="en-US" sz="2400"/>
              <a:t>草苅　良至</a:t>
            </a:r>
          </a:p>
          <a:p>
            <a:r>
              <a:rPr lang="en-US" altLang="ja-JP" sz="2400"/>
              <a:t>GI511(</a:t>
            </a:r>
            <a:r>
              <a:rPr lang="ja-JP" altLang="en-US" sz="2400"/>
              <a:t>内線　</a:t>
            </a:r>
            <a:r>
              <a:rPr lang="en-US" altLang="ja-JP" sz="2400"/>
              <a:t>2095)</a:t>
            </a:r>
            <a:r>
              <a:rPr lang="ja-JP" altLang="en-US" sz="2400"/>
              <a:t>、</a:t>
            </a:r>
            <a:r>
              <a:rPr lang="en-US" altLang="ja-JP" sz="2400"/>
              <a:t>kusakari@akita-pu.ac.jp</a:t>
            </a:r>
          </a:p>
        </p:txBody>
      </p:sp>
      <p:sp>
        <p:nvSpPr>
          <p:cNvPr id="22535" name="Text Box 8"/>
          <p:cNvSpPr txBox="1">
            <a:spLocks noChangeArrowheads="1"/>
          </p:cNvSpPr>
          <p:nvPr/>
        </p:nvSpPr>
        <p:spPr bwMode="auto">
          <a:xfrm>
            <a:off x="500034" y="1214422"/>
            <a:ext cx="1250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 dirty="0"/>
              <a:t>参考書：</a:t>
            </a:r>
          </a:p>
        </p:txBody>
      </p:sp>
      <p:sp>
        <p:nvSpPr>
          <p:cNvPr id="22536" name="Text Box 9"/>
          <p:cNvSpPr txBox="1">
            <a:spLocks noChangeArrowheads="1"/>
          </p:cNvSpPr>
          <p:nvPr/>
        </p:nvSpPr>
        <p:spPr bwMode="auto">
          <a:xfrm>
            <a:off x="2071670" y="2143116"/>
            <a:ext cx="38227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 dirty="0"/>
              <a:t>「データ構造とアルゴリズム」</a:t>
            </a:r>
          </a:p>
          <a:p>
            <a:r>
              <a:rPr lang="ja-JP" altLang="en-US" sz="2400" dirty="0"/>
              <a:t>エイホ他著、倍風館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91781E1-3DA6-490B-AC00-A0A7C541A9DE}" type="slidenum">
              <a:rPr lang="en-US" altLang="ja-JP" smtClean="0"/>
              <a:pPr/>
              <a:t>20</a:t>
            </a:fld>
            <a:endParaRPr lang="en-US" altLang="ja-JP" smtClean="0"/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5791200" cy="914400"/>
          </a:xfrm>
        </p:spPr>
        <p:txBody>
          <a:bodyPr/>
          <a:lstStyle/>
          <a:p>
            <a:pPr algn="l" eaLnBrk="1" hangingPunct="1"/>
            <a:r>
              <a:rPr lang="ja-JP" altLang="en-US" smtClean="0"/>
              <a:t>簡単なアルゴリズム例（最大値を求める。）</a:t>
            </a:r>
          </a:p>
        </p:txBody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362200"/>
            <a:ext cx="7772400" cy="4114800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US" altLang="ja-JP" smtClean="0">
                <a:latin typeface="Lucida Console" pitchFamily="49" charset="0"/>
              </a:rPr>
              <a:t>big=A[0];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ja-JP" smtClean="0">
                <a:latin typeface="Lucida Console" pitchFamily="49" charset="0"/>
              </a:rPr>
              <a:t>for(i=1;i&lt;n;i++){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ja-JP" smtClean="0">
                <a:latin typeface="Lucida Console" pitchFamily="49" charset="0"/>
              </a:rPr>
              <a:t>  if(A[i]&gt;big){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ja-JP" smtClean="0">
                <a:latin typeface="Lucida Console" pitchFamily="49" charset="0"/>
              </a:rPr>
              <a:t>     big=A[i];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ja-JP" smtClean="0">
                <a:latin typeface="Lucida Console" pitchFamily="49" charset="0"/>
              </a:rPr>
              <a:t>  }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ja-JP" smtClean="0">
                <a:latin typeface="Lucida Console" pitchFamily="49" charset="0"/>
              </a:rPr>
              <a:t>}</a:t>
            </a:r>
          </a:p>
        </p:txBody>
      </p:sp>
      <p:sp>
        <p:nvSpPr>
          <p:cNvPr id="40965" name="AutoShape 4"/>
          <p:cNvSpPr>
            <a:spLocks noChangeArrowheads="1"/>
          </p:cNvSpPr>
          <p:nvPr/>
        </p:nvSpPr>
        <p:spPr bwMode="auto">
          <a:xfrm>
            <a:off x="5791200" y="1219200"/>
            <a:ext cx="2819400" cy="1828800"/>
          </a:xfrm>
          <a:prstGeom prst="wedgeRoundRectCallout">
            <a:avLst>
              <a:gd name="adj1" fmla="val -121171"/>
              <a:gd name="adj2" fmla="val 49829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sz="2400"/>
          </a:p>
        </p:txBody>
      </p:sp>
      <p:sp>
        <p:nvSpPr>
          <p:cNvPr id="40966" name="AutoShape 5"/>
          <p:cNvSpPr>
            <a:spLocks noChangeArrowheads="1"/>
          </p:cNvSpPr>
          <p:nvPr/>
        </p:nvSpPr>
        <p:spPr bwMode="auto">
          <a:xfrm>
            <a:off x="5562600" y="3810000"/>
            <a:ext cx="2819400" cy="1600200"/>
          </a:xfrm>
          <a:prstGeom prst="wedgeRoundRectCallout">
            <a:avLst>
              <a:gd name="adj1" fmla="val -97468"/>
              <a:gd name="adj2" fmla="val -37796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sz="2400"/>
          </a:p>
        </p:txBody>
      </p:sp>
      <p:sp>
        <p:nvSpPr>
          <p:cNvPr id="40967" name="AutoShape 6"/>
          <p:cNvSpPr>
            <a:spLocks noChangeArrowheads="1"/>
          </p:cNvSpPr>
          <p:nvPr/>
        </p:nvSpPr>
        <p:spPr bwMode="auto">
          <a:xfrm>
            <a:off x="2362200" y="5029200"/>
            <a:ext cx="2819400" cy="1066800"/>
          </a:xfrm>
          <a:prstGeom prst="wedgeRoundRectCallout">
            <a:avLst>
              <a:gd name="adj1" fmla="val -21282"/>
              <a:gd name="adj2" fmla="val -94644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sz="2400"/>
          </a:p>
        </p:txBody>
      </p:sp>
      <p:sp>
        <p:nvSpPr>
          <p:cNvPr id="40968" name="Text Box 7"/>
          <p:cNvSpPr txBox="1">
            <a:spLocks noChangeArrowheads="1"/>
          </p:cNvSpPr>
          <p:nvPr/>
        </p:nvSpPr>
        <p:spPr bwMode="auto">
          <a:xfrm>
            <a:off x="6232525" y="2022475"/>
            <a:ext cx="1555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n</a:t>
            </a:r>
            <a:r>
              <a:rPr lang="ja-JP" altLang="en-US" sz="2400"/>
              <a:t>回の比較</a:t>
            </a:r>
          </a:p>
        </p:txBody>
      </p:sp>
      <p:sp>
        <p:nvSpPr>
          <p:cNvPr id="40969" name="Text Box 8"/>
          <p:cNvSpPr txBox="1">
            <a:spLocks noChangeArrowheads="1"/>
          </p:cNvSpPr>
          <p:nvPr/>
        </p:nvSpPr>
        <p:spPr bwMode="auto">
          <a:xfrm>
            <a:off x="5943600" y="4419600"/>
            <a:ext cx="180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n-1</a:t>
            </a:r>
            <a:r>
              <a:rPr lang="ja-JP" altLang="en-US" sz="2400"/>
              <a:t>回の比較</a:t>
            </a:r>
          </a:p>
        </p:txBody>
      </p:sp>
      <p:sp>
        <p:nvSpPr>
          <p:cNvPr id="40970" name="Text Box 9"/>
          <p:cNvSpPr txBox="1">
            <a:spLocks noChangeArrowheads="1"/>
          </p:cNvSpPr>
          <p:nvPr/>
        </p:nvSpPr>
        <p:spPr bwMode="auto">
          <a:xfrm>
            <a:off x="2590800" y="5410200"/>
            <a:ext cx="2419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rgbClr val="FF0000"/>
                </a:solidFill>
              </a:rPr>
              <a:t>最悪</a:t>
            </a:r>
            <a:r>
              <a:rPr lang="en-US" altLang="ja-JP" sz="2400"/>
              <a:t>n-1</a:t>
            </a:r>
            <a:r>
              <a:rPr lang="ja-JP" altLang="en-US" sz="2400"/>
              <a:t>回の代入</a:t>
            </a:r>
          </a:p>
        </p:txBody>
      </p:sp>
      <p:sp>
        <p:nvSpPr>
          <p:cNvPr id="40971" name="Text Box 10"/>
          <p:cNvSpPr txBox="1">
            <a:spLocks noChangeArrowheads="1"/>
          </p:cNvSpPr>
          <p:nvPr/>
        </p:nvSpPr>
        <p:spPr bwMode="auto">
          <a:xfrm>
            <a:off x="669925" y="6213475"/>
            <a:ext cx="611577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 dirty="0"/>
              <a:t>最大時間計算量</a:t>
            </a:r>
            <a:r>
              <a:rPr lang="en-US" altLang="ja-JP" sz="2400" i="1" dirty="0"/>
              <a:t>T</a:t>
            </a:r>
            <a:r>
              <a:rPr lang="ja-JP" altLang="en-US" sz="2400" i="1" dirty="0" smtClean="0"/>
              <a:t>（</a:t>
            </a:r>
            <a:r>
              <a:rPr lang="en-US" altLang="ja-JP" sz="2400" i="1" dirty="0" smtClean="0"/>
              <a:t>n</a:t>
            </a:r>
            <a:r>
              <a:rPr lang="ja-JP" altLang="en-US" sz="2400" i="1" dirty="0" smtClean="0"/>
              <a:t>）＝</a:t>
            </a:r>
            <a:r>
              <a:rPr lang="en-US" altLang="ja-JP" sz="2400" i="1" dirty="0" smtClean="0"/>
              <a:t>3n</a:t>
            </a:r>
            <a:r>
              <a:rPr lang="ja-JP" altLang="en-US" sz="2400" i="1" dirty="0" smtClean="0"/>
              <a:t>－１</a:t>
            </a:r>
            <a:r>
              <a:rPr lang="ja-JP" altLang="en-US" sz="2400" dirty="0"/>
              <a:t>のアルゴリズム</a:t>
            </a:r>
          </a:p>
        </p:txBody>
      </p:sp>
      <p:sp>
        <p:nvSpPr>
          <p:cNvPr id="40972" name="AutoShape 11"/>
          <p:cNvSpPr>
            <a:spLocks noChangeArrowheads="1"/>
          </p:cNvSpPr>
          <p:nvPr/>
        </p:nvSpPr>
        <p:spPr bwMode="auto">
          <a:xfrm>
            <a:off x="3124200" y="1905000"/>
            <a:ext cx="1981200" cy="609600"/>
          </a:xfrm>
          <a:prstGeom prst="wedgeRoundRectCallout">
            <a:avLst>
              <a:gd name="adj1" fmla="val -58972"/>
              <a:gd name="adj2" fmla="val 49481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sz="2400"/>
          </a:p>
        </p:txBody>
      </p:sp>
      <p:sp>
        <p:nvSpPr>
          <p:cNvPr id="40973" name="Text Box 12"/>
          <p:cNvSpPr txBox="1">
            <a:spLocks noChangeArrowheads="1"/>
          </p:cNvSpPr>
          <p:nvPr/>
        </p:nvSpPr>
        <p:spPr bwMode="auto">
          <a:xfrm>
            <a:off x="3200400" y="1981200"/>
            <a:ext cx="1611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１回の代入</a:t>
            </a:r>
          </a:p>
        </p:txBody>
      </p:sp>
      <p:sp>
        <p:nvSpPr>
          <p:cNvPr id="40974" name="Text Box 13"/>
          <p:cNvSpPr txBox="1">
            <a:spLocks noChangeArrowheads="1"/>
          </p:cNvSpPr>
          <p:nvPr/>
        </p:nvSpPr>
        <p:spPr bwMode="auto">
          <a:xfrm>
            <a:off x="381000" y="1905000"/>
            <a:ext cx="2378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アルゴリズム</a:t>
            </a:r>
            <a:r>
              <a:rPr lang="en-US" altLang="ja-JP" sz="2400"/>
              <a:t>max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E00D136-0BAB-4509-BFDC-12FF14531CE0}" type="slidenum">
              <a:rPr lang="en-US" altLang="ja-JP" smtClean="0"/>
              <a:pPr/>
              <a:t>21</a:t>
            </a:fld>
            <a:endParaRPr lang="en-US" altLang="ja-JP" smtClean="0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172200" cy="990600"/>
          </a:xfrm>
        </p:spPr>
        <p:txBody>
          <a:bodyPr/>
          <a:lstStyle/>
          <a:p>
            <a:pPr algn="l" eaLnBrk="1" hangingPunct="1"/>
            <a:r>
              <a:rPr lang="ja-JP" altLang="en-US" sz="3200" dirty="0" smtClean="0"/>
              <a:t>アルゴリズム</a:t>
            </a:r>
            <a:r>
              <a:rPr lang="en-US" altLang="ja-JP" sz="3200" dirty="0" smtClean="0"/>
              <a:t>max</a:t>
            </a:r>
            <a:r>
              <a:rPr lang="ja-JP" altLang="en-US" sz="3200" dirty="0" smtClean="0"/>
              <a:t>の正当性</a:t>
            </a: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457200" y="914400"/>
            <a:ext cx="5019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次の命題を帰納法によって証明する。</a:t>
            </a:r>
          </a:p>
        </p:txBody>
      </p:sp>
      <p:sp>
        <p:nvSpPr>
          <p:cNvPr id="41989" name="AutoShape 6"/>
          <p:cNvSpPr>
            <a:spLocks noChangeArrowheads="1"/>
          </p:cNvSpPr>
          <p:nvPr/>
        </p:nvSpPr>
        <p:spPr bwMode="auto">
          <a:xfrm>
            <a:off x="533400" y="1524000"/>
            <a:ext cx="7086600" cy="1295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 sz="2400"/>
          </a:p>
        </p:txBody>
      </p:sp>
      <p:sp>
        <p:nvSpPr>
          <p:cNvPr id="41990" name="Text Box 9"/>
          <p:cNvSpPr txBox="1">
            <a:spLocks noChangeArrowheads="1"/>
          </p:cNvSpPr>
          <p:nvPr/>
        </p:nvSpPr>
        <p:spPr bwMode="auto">
          <a:xfrm>
            <a:off x="914400" y="1752600"/>
            <a:ext cx="61166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for</a:t>
            </a:r>
            <a:r>
              <a:rPr lang="ja-JP" altLang="en-US" sz="2400"/>
              <a:t>ループが</a:t>
            </a:r>
            <a:r>
              <a:rPr lang="en-US" altLang="ja-JP" sz="2400"/>
              <a:t>i</a:t>
            </a:r>
            <a:r>
              <a:rPr lang="ja-JP" altLang="en-US" sz="2400"/>
              <a:t>回実行されたとき、</a:t>
            </a:r>
          </a:p>
          <a:p>
            <a:r>
              <a:rPr lang="en-US" altLang="ja-JP" sz="2400"/>
              <a:t>big</a:t>
            </a:r>
            <a:r>
              <a:rPr lang="ja-JP" altLang="en-US" sz="2400"/>
              <a:t>には</a:t>
            </a:r>
            <a:r>
              <a:rPr lang="en-US" altLang="ja-JP" sz="2400"/>
              <a:t>A[0]~A[i]</a:t>
            </a:r>
            <a:r>
              <a:rPr lang="ja-JP" altLang="en-US" sz="2400"/>
              <a:t>の最大値が保持されている。</a:t>
            </a:r>
          </a:p>
        </p:txBody>
      </p:sp>
      <p:sp>
        <p:nvSpPr>
          <p:cNvPr id="41991" name="Text Box 10"/>
          <p:cNvSpPr txBox="1">
            <a:spLocks noChangeArrowheads="1"/>
          </p:cNvSpPr>
          <p:nvPr/>
        </p:nvSpPr>
        <p:spPr bwMode="auto">
          <a:xfrm>
            <a:off x="838200" y="1295400"/>
            <a:ext cx="100171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rgbClr val="006600"/>
                </a:solidFill>
              </a:rPr>
              <a:t>命題１</a:t>
            </a:r>
          </a:p>
        </p:txBody>
      </p:sp>
      <p:sp>
        <p:nvSpPr>
          <p:cNvPr id="41992" name="Text Box 11"/>
          <p:cNvSpPr txBox="1">
            <a:spLocks noChangeArrowheads="1"/>
          </p:cNvSpPr>
          <p:nvPr/>
        </p:nvSpPr>
        <p:spPr bwMode="auto">
          <a:xfrm>
            <a:off x="381000" y="32766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基礎</a:t>
            </a:r>
          </a:p>
        </p:txBody>
      </p:sp>
      <p:sp>
        <p:nvSpPr>
          <p:cNvPr id="41993" name="Text Box 12"/>
          <p:cNvSpPr txBox="1">
            <a:spLocks noChangeArrowheads="1"/>
          </p:cNvSpPr>
          <p:nvPr/>
        </p:nvSpPr>
        <p:spPr bwMode="auto">
          <a:xfrm>
            <a:off x="762000" y="3657600"/>
            <a:ext cx="592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i=0</a:t>
            </a:r>
          </a:p>
        </p:txBody>
      </p:sp>
      <p:sp>
        <p:nvSpPr>
          <p:cNvPr id="41994" name="Text Box 13"/>
          <p:cNvSpPr txBox="1">
            <a:spLocks noChangeArrowheads="1"/>
          </p:cNvSpPr>
          <p:nvPr/>
        </p:nvSpPr>
        <p:spPr bwMode="auto">
          <a:xfrm>
            <a:off x="762000" y="4038600"/>
            <a:ext cx="74866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このときは、</a:t>
            </a:r>
            <a:r>
              <a:rPr lang="en-US" altLang="ja-JP" sz="2400"/>
              <a:t>big</a:t>
            </a:r>
            <a:r>
              <a:rPr lang="ja-JP" altLang="en-US" sz="2400"/>
              <a:t>には</a:t>
            </a:r>
            <a:r>
              <a:rPr lang="en-US" altLang="ja-JP" sz="2400"/>
              <a:t>A[0]</a:t>
            </a:r>
            <a:r>
              <a:rPr lang="ja-JP" altLang="en-US" sz="2400"/>
              <a:t>が保持されており、明らかに命題</a:t>
            </a:r>
          </a:p>
          <a:p>
            <a:r>
              <a:rPr lang="ja-JP" altLang="en-US" sz="2400"/>
              <a:t>は成り立つ。</a:t>
            </a:r>
          </a:p>
        </p:txBody>
      </p:sp>
      <p:sp>
        <p:nvSpPr>
          <p:cNvPr id="41995" name="Text Box 14"/>
          <p:cNvSpPr txBox="1">
            <a:spLocks noChangeArrowheads="1"/>
          </p:cNvSpPr>
          <p:nvPr/>
        </p:nvSpPr>
        <p:spPr bwMode="auto">
          <a:xfrm>
            <a:off x="304800" y="28194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証明</a:t>
            </a:r>
          </a:p>
        </p:txBody>
      </p:sp>
      <p:sp>
        <p:nvSpPr>
          <p:cNvPr id="41996" name="Text Box 15"/>
          <p:cNvSpPr txBox="1">
            <a:spLocks noChangeArrowheads="1"/>
          </p:cNvSpPr>
          <p:nvPr/>
        </p:nvSpPr>
        <p:spPr bwMode="auto">
          <a:xfrm>
            <a:off x="304800" y="50292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帰納</a:t>
            </a:r>
          </a:p>
        </p:txBody>
      </p:sp>
      <p:sp>
        <p:nvSpPr>
          <p:cNvPr id="41997" name="Text Box 16"/>
          <p:cNvSpPr txBox="1">
            <a:spLocks noChangeArrowheads="1"/>
          </p:cNvSpPr>
          <p:nvPr/>
        </p:nvSpPr>
        <p:spPr bwMode="auto">
          <a:xfrm>
            <a:off x="838200" y="5486400"/>
            <a:ext cx="74199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i=</a:t>
            </a:r>
            <a:r>
              <a:rPr lang="ja-JP" altLang="en-US" sz="2400"/>
              <a:t>ｋの時、命題１が成り立つと仮定する。（帰納法の仮定）</a:t>
            </a:r>
          </a:p>
          <a:p>
            <a:r>
              <a:rPr lang="ja-JP" altLang="en-US" sz="2400"/>
              <a:t>このとき、</a:t>
            </a:r>
            <a:r>
              <a:rPr lang="en-US" altLang="ja-JP" sz="2400"/>
              <a:t>i=</a:t>
            </a:r>
            <a:r>
              <a:rPr lang="ja-JP" altLang="en-US" sz="2400"/>
              <a:t>ｋ＋１を考える。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D97A0D3-7459-4AFF-960F-855D13177667}" type="slidenum">
              <a:rPr lang="en-US" altLang="ja-JP" smtClean="0"/>
              <a:pPr/>
              <a:t>22</a:t>
            </a:fld>
            <a:endParaRPr lang="en-US" altLang="ja-JP" smtClean="0"/>
          </a:p>
        </p:txBody>
      </p:sp>
      <p:sp>
        <p:nvSpPr>
          <p:cNvPr id="43011" name="Text Box 12"/>
          <p:cNvSpPr txBox="1">
            <a:spLocks noChangeArrowheads="1"/>
          </p:cNvSpPr>
          <p:nvPr/>
        </p:nvSpPr>
        <p:spPr bwMode="auto">
          <a:xfrm>
            <a:off x="685800" y="9906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ja-JP" altLang="ja-JP" sz="2400"/>
          </a:p>
        </p:txBody>
      </p:sp>
      <p:sp>
        <p:nvSpPr>
          <p:cNvPr id="43012" name="Text Box 14"/>
          <p:cNvSpPr txBox="1">
            <a:spLocks noChangeArrowheads="1"/>
          </p:cNvSpPr>
          <p:nvPr/>
        </p:nvSpPr>
        <p:spPr bwMode="auto">
          <a:xfrm>
            <a:off x="457200" y="207963"/>
            <a:ext cx="2706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帰納法の仮定より、</a:t>
            </a:r>
          </a:p>
        </p:txBody>
      </p:sp>
      <p:sp>
        <p:nvSpPr>
          <p:cNvPr id="43013" name="Text Box 15"/>
          <p:cNvSpPr txBox="1">
            <a:spLocks noChangeArrowheads="1"/>
          </p:cNvSpPr>
          <p:nvPr/>
        </p:nvSpPr>
        <p:spPr bwMode="auto">
          <a:xfrm>
            <a:off x="1295400" y="14478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ja-JP" altLang="ja-JP" sz="2400"/>
          </a:p>
        </p:txBody>
      </p:sp>
      <p:sp>
        <p:nvSpPr>
          <p:cNvPr id="43014" name="Text Box 18"/>
          <p:cNvSpPr txBox="1">
            <a:spLocks noChangeArrowheads="1"/>
          </p:cNvSpPr>
          <p:nvPr/>
        </p:nvSpPr>
        <p:spPr bwMode="auto">
          <a:xfrm>
            <a:off x="762000" y="838200"/>
            <a:ext cx="3822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big=max{A[0],A[1],…,A[k]}</a:t>
            </a:r>
          </a:p>
        </p:txBody>
      </p:sp>
      <p:sp>
        <p:nvSpPr>
          <p:cNvPr id="43015" name="Text Box 19"/>
          <p:cNvSpPr txBox="1">
            <a:spLocks noChangeArrowheads="1"/>
          </p:cNvSpPr>
          <p:nvPr/>
        </p:nvSpPr>
        <p:spPr bwMode="auto">
          <a:xfrm>
            <a:off x="1311275" y="1884363"/>
            <a:ext cx="2643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A[k+1]&gt;big</a:t>
            </a:r>
            <a:r>
              <a:rPr lang="ja-JP" altLang="en-US" sz="2400"/>
              <a:t>のとき。</a:t>
            </a:r>
          </a:p>
        </p:txBody>
      </p:sp>
      <p:sp>
        <p:nvSpPr>
          <p:cNvPr id="43016" name="Text Box 20"/>
          <p:cNvSpPr txBox="1">
            <a:spLocks noChangeArrowheads="1"/>
          </p:cNvSpPr>
          <p:nvPr/>
        </p:nvSpPr>
        <p:spPr bwMode="auto">
          <a:xfrm>
            <a:off x="304800" y="1219200"/>
            <a:ext cx="5040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このとき、２つの場合に分けて考える。</a:t>
            </a:r>
          </a:p>
        </p:txBody>
      </p:sp>
      <p:sp>
        <p:nvSpPr>
          <p:cNvPr id="43017" name="Text Box 21"/>
          <p:cNvSpPr txBox="1">
            <a:spLocks noChangeArrowheads="1"/>
          </p:cNvSpPr>
          <p:nvPr/>
        </p:nvSpPr>
        <p:spPr bwMode="auto">
          <a:xfrm>
            <a:off x="304800" y="1828800"/>
            <a:ext cx="1001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場合１</a:t>
            </a:r>
          </a:p>
        </p:txBody>
      </p:sp>
      <p:sp>
        <p:nvSpPr>
          <p:cNvPr id="43018" name="Text Box 23"/>
          <p:cNvSpPr txBox="1">
            <a:spLocks noChangeArrowheads="1"/>
          </p:cNvSpPr>
          <p:nvPr/>
        </p:nvSpPr>
        <p:spPr bwMode="auto">
          <a:xfrm>
            <a:off x="914400" y="2286000"/>
            <a:ext cx="69596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このときは、アルゴリズム</a:t>
            </a:r>
            <a:r>
              <a:rPr lang="en-US" altLang="ja-JP" sz="2400"/>
              <a:t>max</a:t>
            </a:r>
            <a:r>
              <a:rPr lang="ja-JP" altLang="en-US" sz="2400"/>
              <a:t>の３．の</a:t>
            </a:r>
            <a:r>
              <a:rPr lang="en-US" altLang="ja-JP" sz="2400"/>
              <a:t>if</a:t>
            </a:r>
            <a:r>
              <a:rPr lang="ja-JP" altLang="en-US" sz="2400"/>
              <a:t>文の条件分岐</a:t>
            </a:r>
          </a:p>
          <a:p>
            <a:r>
              <a:rPr lang="ja-JP" altLang="en-US" sz="2400"/>
              <a:t>が真なので、</a:t>
            </a:r>
            <a:r>
              <a:rPr lang="en-US" altLang="ja-JP" sz="2400"/>
              <a:t>big=A[k+1]</a:t>
            </a:r>
            <a:r>
              <a:rPr lang="ja-JP" altLang="en-US" sz="2400"/>
              <a:t>に更新される。</a:t>
            </a:r>
          </a:p>
          <a:p>
            <a:r>
              <a:rPr lang="ja-JP" altLang="en-US" sz="2400"/>
              <a:t>よって、</a:t>
            </a:r>
            <a:r>
              <a:rPr lang="en-US" altLang="ja-JP" sz="2400"/>
              <a:t>k+1</a:t>
            </a:r>
            <a:r>
              <a:rPr lang="ja-JP" altLang="en-US" sz="2400"/>
              <a:t>回目の繰り返し終了時には、</a:t>
            </a:r>
          </a:p>
          <a:p>
            <a:r>
              <a:rPr lang="en-US" altLang="ja-JP" sz="2400"/>
              <a:t>big=max{A[0],A[1],…,A[k+1]}</a:t>
            </a:r>
          </a:p>
        </p:txBody>
      </p:sp>
      <p:sp>
        <p:nvSpPr>
          <p:cNvPr id="43019" name="Text Box 24"/>
          <p:cNvSpPr txBox="1">
            <a:spLocks noChangeArrowheads="1"/>
          </p:cNvSpPr>
          <p:nvPr/>
        </p:nvSpPr>
        <p:spPr bwMode="auto">
          <a:xfrm>
            <a:off x="1235075" y="4170363"/>
            <a:ext cx="28793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dirty="0" smtClean="0"/>
              <a:t>A[k+1]</a:t>
            </a:r>
            <a:r>
              <a:rPr lang="ja-JP" altLang="en-US" sz="2400" dirty="0" smtClean="0"/>
              <a:t>≦</a:t>
            </a:r>
            <a:r>
              <a:rPr lang="en-US" altLang="ja-JP" sz="2400" dirty="0" smtClean="0"/>
              <a:t> big</a:t>
            </a:r>
            <a:r>
              <a:rPr lang="ja-JP" altLang="en-US" sz="2400" dirty="0"/>
              <a:t>のとき。</a:t>
            </a:r>
          </a:p>
        </p:txBody>
      </p:sp>
      <p:sp>
        <p:nvSpPr>
          <p:cNvPr id="43020" name="Text Box 25"/>
          <p:cNvSpPr txBox="1">
            <a:spLocks noChangeArrowheads="1"/>
          </p:cNvSpPr>
          <p:nvPr/>
        </p:nvSpPr>
        <p:spPr bwMode="auto">
          <a:xfrm>
            <a:off x="228600" y="4135438"/>
            <a:ext cx="946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場合</a:t>
            </a:r>
            <a:r>
              <a:rPr lang="en-US" altLang="ja-JP" sz="2400"/>
              <a:t>2</a:t>
            </a:r>
          </a:p>
        </p:txBody>
      </p:sp>
      <p:sp>
        <p:nvSpPr>
          <p:cNvPr id="43021" name="Text Box 26"/>
          <p:cNvSpPr txBox="1">
            <a:spLocks noChangeArrowheads="1"/>
          </p:cNvSpPr>
          <p:nvPr/>
        </p:nvSpPr>
        <p:spPr bwMode="auto">
          <a:xfrm>
            <a:off x="838200" y="4572000"/>
            <a:ext cx="52260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max{A[0],A[1],…,A[k+1]}</a:t>
            </a:r>
          </a:p>
          <a:p>
            <a:r>
              <a:rPr lang="en-US" altLang="ja-JP" sz="2400"/>
              <a:t>=max{max{A[0],A[1],…,A[k]},A[k+1]}</a:t>
            </a:r>
          </a:p>
          <a:p>
            <a:r>
              <a:rPr lang="en-US" altLang="ja-JP" sz="2400"/>
              <a:t>=max{big,A[k+1]}</a:t>
            </a:r>
          </a:p>
          <a:p>
            <a:r>
              <a:rPr lang="en-US" altLang="ja-JP" sz="2400"/>
              <a:t>=big</a:t>
            </a:r>
          </a:p>
        </p:txBody>
      </p:sp>
      <p:sp>
        <p:nvSpPr>
          <p:cNvPr id="43022" name="Text Box 27"/>
          <p:cNvSpPr txBox="1">
            <a:spLocks noChangeArrowheads="1"/>
          </p:cNvSpPr>
          <p:nvPr/>
        </p:nvSpPr>
        <p:spPr bwMode="auto">
          <a:xfrm>
            <a:off x="60325" y="6040438"/>
            <a:ext cx="436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どちらの場合も命題が成り立つ。</a:t>
            </a:r>
          </a:p>
        </p:txBody>
      </p:sp>
      <p:sp>
        <p:nvSpPr>
          <p:cNvPr id="43023" name="Text Box 28"/>
          <p:cNvSpPr txBox="1">
            <a:spLocks noChangeArrowheads="1"/>
          </p:cNvSpPr>
          <p:nvPr/>
        </p:nvSpPr>
        <p:spPr bwMode="auto">
          <a:xfrm>
            <a:off x="7223125" y="6213475"/>
            <a:ext cx="811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QED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D0D958-F60B-4653-AC05-DC7AB79D7894}" type="slidenum">
              <a:rPr lang="en-US" altLang="ja-JP" smtClean="0"/>
              <a:pPr/>
              <a:t>23</a:t>
            </a:fld>
            <a:endParaRPr lang="en-US" altLang="ja-JP" smtClean="0"/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172200" cy="990600"/>
          </a:xfrm>
        </p:spPr>
        <p:txBody>
          <a:bodyPr/>
          <a:lstStyle/>
          <a:p>
            <a:pPr eaLnBrk="1" hangingPunct="1"/>
            <a:r>
              <a:rPr lang="ja-JP" altLang="en-US" sz="2800" dirty="0" smtClean="0"/>
              <a:t>アルゴリズム</a:t>
            </a:r>
            <a:r>
              <a:rPr lang="en-US" altLang="ja-JP" sz="2800" dirty="0" smtClean="0"/>
              <a:t>max</a:t>
            </a:r>
            <a:r>
              <a:rPr lang="ja-JP" altLang="en-US" sz="2800" dirty="0" smtClean="0"/>
              <a:t>の停止性</a:t>
            </a:r>
          </a:p>
        </p:txBody>
      </p:sp>
      <p:sp>
        <p:nvSpPr>
          <p:cNvPr id="44036" name="Text Box 3"/>
          <p:cNvSpPr txBox="1">
            <a:spLocks noChangeArrowheads="1"/>
          </p:cNvSpPr>
          <p:nvPr/>
        </p:nvSpPr>
        <p:spPr bwMode="auto">
          <a:xfrm>
            <a:off x="457200" y="914400"/>
            <a:ext cx="3033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次の命題を証明する。</a:t>
            </a:r>
          </a:p>
        </p:txBody>
      </p:sp>
      <p:sp>
        <p:nvSpPr>
          <p:cNvPr id="44037" name="AutoShape 4"/>
          <p:cNvSpPr>
            <a:spLocks noChangeArrowheads="1"/>
          </p:cNvSpPr>
          <p:nvPr/>
        </p:nvSpPr>
        <p:spPr bwMode="auto">
          <a:xfrm>
            <a:off x="533400" y="1524000"/>
            <a:ext cx="7539062" cy="119062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 sz="2400"/>
          </a:p>
        </p:txBody>
      </p:sp>
      <p:sp>
        <p:nvSpPr>
          <p:cNvPr id="44038" name="Text Box 5"/>
          <p:cNvSpPr txBox="1">
            <a:spLocks noChangeArrowheads="1"/>
          </p:cNvSpPr>
          <p:nvPr/>
        </p:nvSpPr>
        <p:spPr bwMode="auto">
          <a:xfrm>
            <a:off x="914400" y="1752600"/>
            <a:ext cx="68467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dirty="0"/>
              <a:t>for</a:t>
            </a:r>
            <a:r>
              <a:rPr lang="ja-JP" altLang="en-US" sz="2400" dirty="0"/>
              <a:t>ループの反復部分は、</a:t>
            </a:r>
            <a:r>
              <a:rPr lang="ja-JP" altLang="en-US" sz="2400" dirty="0" smtClean="0"/>
              <a:t>丁度　</a:t>
            </a:r>
            <a:r>
              <a:rPr lang="en-US" altLang="ja-JP" sz="2400" i="1" dirty="0" smtClean="0"/>
              <a:t>n-</a:t>
            </a:r>
            <a:r>
              <a:rPr lang="en-US" altLang="ja-JP" sz="2400" dirty="0" smtClean="0"/>
              <a:t>1</a:t>
            </a:r>
            <a:r>
              <a:rPr lang="ja-JP" altLang="en-US" sz="2400" dirty="0" smtClean="0"/>
              <a:t>　回</a:t>
            </a:r>
            <a:r>
              <a:rPr lang="ja-JP" altLang="en-US" sz="2400" dirty="0"/>
              <a:t>実行される。</a:t>
            </a:r>
          </a:p>
        </p:txBody>
      </p:sp>
      <p:sp>
        <p:nvSpPr>
          <p:cNvPr id="44039" name="Text Box 6"/>
          <p:cNvSpPr txBox="1">
            <a:spLocks noChangeArrowheads="1"/>
          </p:cNvSpPr>
          <p:nvPr/>
        </p:nvSpPr>
        <p:spPr bwMode="auto">
          <a:xfrm>
            <a:off x="838200" y="1295400"/>
            <a:ext cx="100171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rgbClr val="006600"/>
                </a:solidFill>
              </a:rPr>
              <a:t>命題２</a:t>
            </a:r>
          </a:p>
        </p:txBody>
      </p:sp>
      <p:sp>
        <p:nvSpPr>
          <p:cNvPr id="44040" name="Text Box 10"/>
          <p:cNvSpPr txBox="1">
            <a:spLocks noChangeArrowheads="1"/>
          </p:cNvSpPr>
          <p:nvPr/>
        </p:nvSpPr>
        <p:spPr bwMode="auto">
          <a:xfrm>
            <a:off x="304800" y="28194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証明</a:t>
            </a:r>
          </a:p>
        </p:txBody>
      </p:sp>
      <p:sp>
        <p:nvSpPr>
          <p:cNvPr id="44041" name="Text Box 13"/>
          <p:cNvSpPr txBox="1">
            <a:spLocks noChangeArrowheads="1"/>
          </p:cNvSpPr>
          <p:nvPr/>
        </p:nvSpPr>
        <p:spPr bwMode="auto">
          <a:xfrm>
            <a:off x="533400" y="3352800"/>
            <a:ext cx="80010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400"/>
              <a:t>ループカウンタ</a:t>
            </a:r>
            <a:r>
              <a:rPr lang="en-US" altLang="ja-JP" sz="2400"/>
              <a:t>i</a:t>
            </a:r>
            <a:r>
              <a:rPr lang="ja-JP" altLang="en-US" sz="2400"/>
              <a:t>は１からはじまる。</a:t>
            </a:r>
          </a:p>
          <a:p>
            <a:r>
              <a:rPr lang="ja-JP" altLang="en-US" sz="2400"/>
              <a:t>また、ループカウンタ</a:t>
            </a:r>
            <a:r>
              <a:rPr lang="en-US" altLang="ja-JP" sz="2400"/>
              <a:t>i</a:t>
            </a:r>
            <a:r>
              <a:rPr lang="ja-JP" altLang="en-US" sz="2400"/>
              <a:t>が繰り返し事に１増加する。</a:t>
            </a:r>
          </a:p>
          <a:p>
            <a:r>
              <a:rPr lang="ja-JP" altLang="en-US" sz="2400"/>
              <a:t>ループカウンタが</a:t>
            </a:r>
            <a:r>
              <a:rPr lang="en-US" altLang="ja-JP" sz="2400"/>
              <a:t>i</a:t>
            </a:r>
            <a:r>
              <a:rPr lang="ja-JP" altLang="en-US" sz="2400"/>
              <a:t>＝</a:t>
            </a:r>
            <a:r>
              <a:rPr lang="en-US" altLang="ja-JP" sz="2400"/>
              <a:t>n</a:t>
            </a:r>
            <a:r>
              <a:rPr lang="ja-JP" altLang="en-US" sz="2400"/>
              <a:t>になったときには、ループの反復</a:t>
            </a:r>
          </a:p>
          <a:p>
            <a:r>
              <a:rPr lang="ja-JP" altLang="en-US" sz="2400"/>
              <a:t>部分は実行されない。したがって、丁度</a:t>
            </a:r>
            <a:r>
              <a:rPr lang="en-US" altLang="ja-JP" sz="2400"/>
              <a:t>n-1</a:t>
            </a:r>
            <a:r>
              <a:rPr lang="ja-JP" altLang="en-US" sz="2400"/>
              <a:t>回反復部分は実行される。</a:t>
            </a:r>
          </a:p>
        </p:txBody>
      </p:sp>
      <p:sp>
        <p:nvSpPr>
          <p:cNvPr id="44042" name="Text Box 14"/>
          <p:cNvSpPr txBox="1">
            <a:spLocks noChangeArrowheads="1"/>
          </p:cNvSpPr>
          <p:nvPr/>
        </p:nvSpPr>
        <p:spPr bwMode="auto">
          <a:xfrm>
            <a:off x="7772400" y="4876800"/>
            <a:ext cx="811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QED</a:t>
            </a:r>
          </a:p>
        </p:txBody>
      </p:sp>
      <p:sp>
        <p:nvSpPr>
          <p:cNvPr id="44043" name="Text Box 15"/>
          <p:cNvSpPr txBox="1">
            <a:spLocks noChangeArrowheads="1"/>
          </p:cNvSpPr>
          <p:nvPr/>
        </p:nvSpPr>
        <p:spPr bwMode="auto">
          <a:xfrm>
            <a:off x="609600" y="5791200"/>
            <a:ext cx="7929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命題１と命題２より、アルゴリズム</a:t>
            </a:r>
            <a:r>
              <a:rPr lang="en-US" altLang="ja-JP" sz="2400"/>
              <a:t>max</a:t>
            </a:r>
            <a:r>
              <a:rPr lang="ja-JP" altLang="en-US" sz="2400"/>
              <a:t>は正しいことがわかる。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kumimoji="1" lang="ja-JP" altLang="en-US" dirty="0" smtClean="0"/>
              <a:t>練習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i="1" dirty="0" smtClean="0"/>
              <a:t>n</a:t>
            </a:r>
            <a:r>
              <a:rPr kumimoji="1" lang="ja-JP" altLang="en-US" dirty="0" smtClean="0"/>
              <a:t>要素の配列</a:t>
            </a:r>
            <a:r>
              <a:rPr kumimoji="1" lang="en-US" altLang="ja-JP" dirty="0" smtClean="0"/>
              <a:t>A[0]</a:t>
            </a:r>
            <a:r>
              <a:rPr kumimoji="1" lang="ja-JP" altLang="en-US" dirty="0" smtClean="0"/>
              <a:t>～</a:t>
            </a:r>
            <a:r>
              <a:rPr lang="en-US" altLang="ja-JP" dirty="0" smtClean="0"/>
              <a:t>A[</a:t>
            </a:r>
            <a:r>
              <a:rPr lang="en-US" altLang="ja-JP" i="1" dirty="0" smtClean="0"/>
              <a:t>n</a:t>
            </a:r>
            <a:r>
              <a:rPr lang="en-US" altLang="ja-JP" dirty="0" smtClean="0"/>
              <a:t>-1]</a:t>
            </a:r>
            <a:r>
              <a:rPr lang="ja-JP" altLang="en-US" dirty="0" smtClean="0"/>
              <a:t>の最小値を求めるアルゴリズム</a:t>
            </a:r>
            <a:r>
              <a:rPr lang="en-US" altLang="ja-JP" dirty="0" smtClean="0"/>
              <a:t>min</a:t>
            </a:r>
            <a:r>
              <a:rPr lang="ja-JP" altLang="en-US" dirty="0" smtClean="0"/>
              <a:t>を示せ。</a:t>
            </a:r>
            <a:endParaRPr lang="en-US" altLang="ja-JP" dirty="0" smtClean="0"/>
          </a:p>
          <a:p>
            <a:r>
              <a:rPr kumimoji="1" lang="ja-JP" altLang="en-US" dirty="0" smtClean="0"/>
              <a:t>アルゴリズム</a:t>
            </a:r>
            <a:r>
              <a:rPr kumimoji="1" lang="en-US" altLang="ja-JP" dirty="0" smtClean="0"/>
              <a:t>min</a:t>
            </a:r>
            <a:r>
              <a:rPr kumimoji="1" lang="ja-JP" altLang="en-US" dirty="0" smtClean="0"/>
              <a:t>の正当性を証明せよ。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アルゴリズム</a:t>
            </a:r>
            <a:r>
              <a:rPr kumimoji="1" lang="en-US" altLang="ja-JP" dirty="0" smtClean="0"/>
              <a:t>min</a:t>
            </a:r>
            <a:r>
              <a:rPr kumimoji="1" lang="ja-JP" altLang="en-US" dirty="0" smtClean="0"/>
              <a:t>の停止性</a:t>
            </a:r>
            <a:r>
              <a:rPr lang="ja-JP" altLang="en-US" dirty="0" smtClean="0"/>
              <a:t>を証明せよ。</a:t>
            </a:r>
            <a:endParaRPr lang="en-US" altLang="ja-JP" dirty="0" smtClean="0"/>
          </a:p>
          <a:p>
            <a:r>
              <a:rPr lang="ja-JP" altLang="en-US" dirty="0" smtClean="0"/>
              <a:t>アルゴリズム</a:t>
            </a:r>
            <a:r>
              <a:rPr lang="en-US" altLang="ja-JP" dirty="0" smtClean="0"/>
              <a:t>min</a:t>
            </a:r>
            <a:r>
              <a:rPr lang="ja-JP" altLang="en-US" dirty="0" smtClean="0"/>
              <a:t>の最悪時間計算量を</a:t>
            </a:r>
            <a:r>
              <a:rPr lang="en-US" altLang="ja-JP" i="1" dirty="0" smtClean="0"/>
              <a:t>n</a:t>
            </a:r>
            <a:r>
              <a:rPr lang="ja-JP" altLang="en-US" dirty="0" smtClean="0"/>
              <a:t>の関数として示せ。</a:t>
            </a:r>
            <a:endParaRPr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A55789-C7C7-4324-84D6-B67DC446CC71}" type="slidenum">
              <a:rPr lang="en-US" altLang="ja-JP" smtClean="0"/>
              <a:pPr>
                <a:defRPr/>
              </a:pPr>
              <a:t>24</a:t>
            </a:fld>
            <a:endParaRPr lang="en-US" altLang="ja-JP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3A8DC1-BCD9-44D6-AE62-D0F7F7598F2E}" type="slidenum">
              <a:rPr lang="en-US" altLang="ja-JP" smtClean="0"/>
              <a:pPr/>
              <a:t>25</a:t>
            </a:fld>
            <a:endParaRPr lang="en-US" altLang="ja-JP" smtClean="0"/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漸近的解析</a:t>
            </a:r>
            <a:br>
              <a:rPr lang="ja-JP" altLang="en-US" smtClean="0"/>
            </a:br>
            <a:r>
              <a:rPr lang="ja-JP" altLang="en-US" smtClean="0"/>
              <a:t>（</a:t>
            </a:r>
            <a:r>
              <a:rPr lang="en-US" altLang="ja-JP" smtClean="0"/>
              <a:t>Asymptotic  Analysis)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7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5D637D8-07E0-4D03-9801-74F0963EDB54}" type="slidenum">
              <a:rPr lang="en-US" altLang="ja-JP" smtClean="0"/>
              <a:pPr/>
              <a:t>26</a:t>
            </a:fld>
            <a:endParaRPr lang="en-US" altLang="ja-JP" smtClean="0"/>
          </a:p>
        </p:txBody>
      </p:sp>
      <p:graphicFrame>
        <p:nvGraphicFramePr>
          <p:cNvPr id="30959" name="Group 239"/>
          <p:cNvGraphicFramePr>
            <a:graphicFrameLocks noGrp="1"/>
          </p:cNvGraphicFramePr>
          <p:nvPr/>
        </p:nvGraphicFramePr>
        <p:xfrm>
          <a:off x="1905000" y="838200"/>
          <a:ext cx="6934200" cy="5228590"/>
        </p:xfrm>
        <a:graphic>
          <a:graphicData uri="http://schemas.openxmlformats.org/drawingml/2006/table">
            <a:tbl>
              <a:tblPr/>
              <a:tblGrid>
                <a:gridCol w="1155700"/>
                <a:gridCol w="1155700"/>
                <a:gridCol w="1155700"/>
                <a:gridCol w="1155700"/>
                <a:gridCol w="1155700"/>
                <a:gridCol w="1155700"/>
              </a:tblGrid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77" name="Line 149"/>
          <p:cNvSpPr>
            <a:spLocks noChangeShapeType="1"/>
          </p:cNvSpPr>
          <p:nvPr/>
        </p:nvSpPr>
        <p:spPr bwMode="auto">
          <a:xfrm flipH="1" flipV="1">
            <a:off x="457200" y="0"/>
            <a:ext cx="1371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178" name="Text Box 150"/>
          <p:cNvSpPr txBox="1">
            <a:spLocks noChangeArrowheads="1"/>
          </p:cNvSpPr>
          <p:nvPr/>
        </p:nvSpPr>
        <p:spPr bwMode="auto">
          <a:xfrm>
            <a:off x="1219200" y="104775"/>
            <a:ext cx="90328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600"/>
              <a:t>アルゴリ</a:t>
            </a:r>
          </a:p>
          <a:p>
            <a:r>
              <a:rPr lang="ja-JP" altLang="en-US" sz="1600"/>
              <a:t>　　ズム</a:t>
            </a:r>
          </a:p>
        </p:txBody>
      </p:sp>
      <p:sp>
        <p:nvSpPr>
          <p:cNvPr id="1179" name="Text Box 151"/>
          <p:cNvSpPr txBox="1">
            <a:spLocks noChangeArrowheads="1"/>
          </p:cNvSpPr>
          <p:nvPr/>
        </p:nvSpPr>
        <p:spPr bwMode="auto">
          <a:xfrm>
            <a:off x="228600" y="228600"/>
            <a:ext cx="8921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/>
              <a:t>入力</a:t>
            </a:r>
          </a:p>
          <a:p>
            <a:r>
              <a:rPr lang="ja-JP" altLang="en-US" sz="2000"/>
              <a:t>サイズ</a:t>
            </a:r>
          </a:p>
        </p:txBody>
      </p:sp>
      <p:graphicFrame>
        <p:nvGraphicFramePr>
          <p:cNvPr id="1026" name="Object 152"/>
          <p:cNvGraphicFramePr>
            <a:graphicFrameLocks noChangeAspect="1"/>
          </p:cNvGraphicFramePr>
          <p:nvPr/>
        </p:nvGraphicFramePr>
        <p:xfrm>
          <a:off x="2209800" y="0"/>
          <a:ext cx="422275" cy="457200"/>
        </p:xfrm>
        <a:graphic>
          <a:graphicData uri="http://schemas.openxmlformats.org/presentationml/2006/ole">
            <p:oleObj spid="_x0000_s1026" name="Equation" r:id="rId3" imgW="152280" imgH="164880" progId="Equation.DSMT4">
              <p:embed/>
            </p:oleObj>
          </a:graphicData>
        </a:graphic>
      </p:graphicFrame>
      <p:graphicFrame>
        <p:nvGraphicFramePr>
          <p:cNvPr id="1027" name="Object 153"/>
          <p:cNvGraphicFramePr>
            <a:graphicFrameLocks noChangeAspect="1"/>
          </p:cNvGraphicFramePr>
          <p:nvPr/>
        </p:nvGraphicFramePr>
        <p:xfrm>
          <a:off x="3411538" y="0"/>
          <a:ext cx="457200" cy="457200"/>
        </p:xfrm>
        <a:graphic>
          <a:graphicData uri="http://schemas.openxmlformats.org/presentationml/2006/ole">
            <p:oleObj spid="_x0000_s1027" name="Equation" r:id="rId4" imgW="164880" imgH="164880" progId="Equation.DSMT4">
              <p:embed/>
            </p:oleObj>
          </a:graphicData>
        </a:graphic>
      </p:graphicFrame>
      <p:graphicFrame>
        <p:nvGraphicFramePr>
          <p:cNvPr id="1028" name="Object 154"/>
          <p:cNvGraphicFramePr>
            <a:graphicFrameLocks noChangeAspect="1"/>
          </p:cNvGraphicFramePr>
          <p:nvPr/>
        </p:nvGraphicFramePr>
        <p:xfrm>
          <a:off x="4648200" y="0"/>
          <a:ext cx="457200" cy="457200"/>
        </p:xfrm>
        <a:graphic>
          <a:graphicData uri="http://schemas.openxmlformats.org/presentationml/2006/ole">
            <p:oleObj spid="_x0000_s1028" name="Equation" r:id="rId5" imgW="164880" imgH="164880" progId="Equation.DSMT4">
              <p:embed/>
            </p:oleObj>
          </a:graphicData>
        </a:graphic>
      </p:graphicFrame>
      <p:graphicFrame>
        <p:nvGraphicFramePr>
          <p:cNvPr id="1029" name="Object 155"/>
          <p:cNvGraphicFramePr>
            <a:graphicFrameLocks noChangeAspect="1"/>
          </p:cNvGraphicFramePr>
          <p:nvPr/>
        </p:nvGraphicFramePr>
        <p:xfrm>
          <a:off x="5867400" y="0"/>
          <a:ext cx="457200" cy="457200"/>
        </p:xfrm>
        <a:graphic>
          <a:graphicData uri="http://schemas.openxmlformats.org/presentationml/2006/ole">
            <p:oleObj spid="_x0000_s1029" name="Equation" r:id="rId6" imgW="164880" imgH="164880" progId="Equation.DSMT4">
              <p:embed/>
            </p:oleObj>
          </a:graphicData>
        </a:graphic>
      </p:graphicFrame>
      <p:graphicFrame>
        <p:nvGraphicFramePr>
          <p:cNvPr id="1030" name="Object 156"/>
          <p:cNvGraphicFramePr>
            <a:graphicFrameLocks noChangeAspect="1"/>
          </p:cNvGraphicFramePr>
          <p:nvPr/>
        </p:nvGraphicFramePr>
        <p:xfrm>
          <a:off x="6934200" y="0"/>
          <a:ext cx="457200" cy="457200"/>
        </p:xfrm>
        <a:graphic>
          <a:graphicData uri="http://schemas.openxmlformats.org/presentationml/2006/ole">
            <p:oleObj spid="_x0000_s1030" name="Equation" r:id="rId7" imgW="164880" imgH="164880" progId="Equation.DSMT4">
              <p:embed/>
            </p:oleObj>
          </a:graphicData>
        </a:graphic>
      </p:graphicFrame>
      <p:graphicFrame>
        <p:nvGraphicFramePr>
          <p:cNvPr id="1031" name="Object 157"/>
          <p:cNvGraphicFramePr>
            <a:graphicFrameLocks noChangeAspect="1"/>
          </p:cNvGraphicFramePr>
          <p:nvPr/>
        </p:nvGraphicFramePr>
        <p:xfrm>
          <a:off x="8153400" y="0"/>
          <a:ext cx="457200" cy="457200"/>
        </p:xfrm>
        <a:graphic>
          <a:graphicData uri="http://schemas.openxmlformats.org/presentationml/2006/ole">
            <p:oleObj spid="_x0000_s1031" name="Equation" r:id="rId8" imgW="164880" imgH="164880" progId="Equation.DSMT4">
              <p:embed/>
            </p:oleObj>
          </a:graphicData>
        </a:graphic>
      </p:graphicFrame>
      <p:graphicFrame>
        <p:nvGraphicFramePr>
          <p:cNvPr id="1032" name="Object 158"/>
          <p:cNvGraphicFramePr>
            <a:graphicFrameLocks noChangeAspect="1"/>
          </p:cNvGraphicFramePr>
          <p:nvPr/>
        </p:nvGraphicFramePr>
        <p:xfrm>
          <a:off x="2209800" y="381000"/>
          <a:ext cx="387350" cy="352425"/>
        </p:xfrm>
        <a:graphic>
          <a:graphicData uri="http://schemas.openxmlformats.org/presentationml/2006/ole">
            <p:oleObj spid="_x0000_s1032" name="Equation" r:id="rId9" imgW="139680" imgH="126720" progId="Equation.DSMT4">
              <p:embed/>
            </p:oleObj>
          </a:graphicData>
        </a:graphic>
      </p:graphicFrame>
      <p:graphicFrame>
        <p:nvGraphicFramePr>
          <p:cNvPr id="1033" name="Object 159"/>
          <p:cNvGraphicFramePr>
            <a:graphicFrameLocks noChangeAspect="1"/>
          </p:cNvGraphicFramePr>
          <p:nvPr/>
        </p:nvGraphicFramePr>
        <p:xfrm>
          <a:off x="2895600" y="352425"/>
          <a:ext cx="1303338" cy="563563"/>
        </p:xfrm>
        <a:graphic>
          <a:graphicData uri="http://schemas.openxmlformats.org/presentationml/2006/ole">
            <p:oleObj spid="_x0000_s1033" name="Equation" r:id="rId10" imgW="469800" imgH="203040" progId="Equation.DSMT4">
              <p:embed/>
            </p:oleObj>
          </a:graphicData>
        </a:graphic>
      </p:graphicFrame>
      <p:graphicFrame>
        <p:nvGraphicFramePr>
          <p:cNvPr id="1034" name="Object 160"/>
          <p:cNvGraphicFramePr>
            <a:graphicFrameLocks noChangeAspect="1"/>
          </p:cNvGraphicFramePr>
          <p:nvPr/>
        </p:nvGraphicFramePr>
        <p:xfrm>
          <a:off x="4419600" y="304800"/>
          <a:ext cx="493713" cy="528638"/>
        </p:xfrm>
        <a:graphic>
          <a:graphicData uri="http://schemas.openxmlformats.org/presentationml/2006/ole">
            <p:oleObj spid="_x0000_s1034" name="Equation" r:id="rId11" imgW="177480" imgH="190440" progId="Equation.DSMT4">
              <p:embed/>
            </p:oleObj>
          </a:graphicData>
        </a:graphic>
      </p:graphicFrame>
      <p:graphicFrame>
        <p:nvGraphicFramePr>
          <p:cNvPr id="1035" name="Object 161"/>
          <p:cNvGraphicFramePr>
            <a:graphicFrameLocks noChangeAspect="1"/>
          </p:cNvGraphicFramePr>
          <p:nvPr/>
        </p:nvGraphicFramePr>
        <p:xfrm>
          <a:off x="5715000" y="304800"/>
          <a:ext cx="528638" cy="528638"/>
        </p:xfrm>
        <a:graphic>
          <a:graphicData uri="http://schemas.openxmlformats.org/presentationml/2006/ole">
            <p:oleObj spid="_x0000_s1035" name="Equation" r:id="rId12" imgW="190440" imgH="190440" progId="Equation.DSMT4">
              <p:embed/>
            </p:oleObj>
          </a:graphicData>
        </a:graphic>
      </p:graphicFrame>
      <p:graphicFrame>
        <p:nvGraphicFramePr>
          <p:cNvPr id="1036" name="Object 162"/>
          <p:cNvGraphicFramePr>
            <a:graphicFrameLocks noChangeAspect="1"/>
          </p:cNvGraphicFramePr>
          <p:nvPr/>
        </p:nvGraphicFramePr>
        <p:xfrm>
          <a:off x="6934200" y="381000"/>
          <a:ext cx="492125" cy="458788"/>
        </p:xfrm>
        <a:graphic>
          <a:graphicData uri="http://schemas.openxmlformats.org/presentationml/2006/ole">
            <p:oleObj spid="_x0000_s1036" name="Equation" r:id="rId13" imgW="177480" imgH="164880" progId="Equation.DSMT4">
              <p:embed/>
            </p:oleObj>
          </a:graphicData>
        </a:graphic>
      </p:graphicFrame>
      <p:graphicFrame>
        <p:nvGraphicFramePr>
          <p:cNvPr id="1037" name="Object 163"/>
          <p:cNvGraphicFramePr>
            <a:graphicFrameLocks noChangeAspect="1"/>
          </p:cNvGraphicFramePr>
          <p:nvPr/>
        </p:nvGraphicFramePr>
        <p:xfrm>
          <a:off x="7983538" y="381000"/>
          <a:ext cx="527050" cy="458788"/>
        </p:xfrm>
        <a:graphic>
          <a:graphicData uri="http://schemas.openxmlformats.org/presentationml/2006/ole">
            <p:oleObj spid="_x0000_s1037" name="Equation" r:id="rId14" imgW="190440" imgH="164880" progId="Equation.DSMT4">
              <p:embed/>
            </p:oleObj>
          </a:graphicData>
        </a:graphic>
      </p:graphicFrame>
      <p:graphicFrame>
        <p:nvGraphicFramePr>
          <p:cNvPr id="1038" name="Object 164"/>
          <p:cNvGraphicFramePr>
            <a:graphicFrameLocks noChangeAspect="1"/>
          </p:cNvGraphicFramePr>
          <p:nvPr/>
        </p:nvGraphicFramePr>
        <p:xfrm>
          <a:off x="685800" y="914400"/>
          <a:ext cx="1008063" cy="344488"/>
        </p:xfrm>
        <a:graphic>
          <a:graphicData uri="http://schemas.openxmlformats.org/presentationml/2006/ole">
            <p:oleObj spid="_x0000_s1038" name="Equation" r:id="rId15" imgW="482400" imgH="164880" progId="Equation.DSMT4">
              <p:embed/>
            </p:oleObj>
          </a:graphicData>
        </a:graphic>
      </p:graphicFrame>
      <p:graphicFrame>
        <p:nvGraphicFramePr>
          <p:cNvPr id="1039" name="Object 165"/>
          <p:cNvGraphicFramePr>
            <a:graphicFrameLocks noChangeAspect="1"/>
          </p:cNvGraphicFramePr>
          <p:nvPr/>
        </p:nvGraphicFramePr>
        <p:xfrm>
          <a:off x="1219200" y="1524000"/>
          <a:ext cx="398463" cy="344488"/>
        </p:xfrm>
        <a:graphic>
          <a:graphicData uri="http://schemas.openxmlformats.org/presentationml/2006/ole">
            <p:oleObj spid="_x0000_s1039" name="Equation" r:id="rId16" imgW="190440" imgH="164880" progId="Equation.DSMT4">
              <p:embed/>
            </p:oleObj>
          </a:graphicData>
        </a:graphic>
      </p:graphicFrame>
      <p:graphicFrame>
        <p:nvGraphicFramePr>
          <p:cNvPr id="1040" name="Object 166"/>
          <p:cNvGraphicFramePr>
            <a:graphicFrameLocks noChangeAspect="1"/>
          </p:cNvGraphicFramePr>
          <p:nvPr/>
        </p:nvGraphicFramePr>
        <p:xfrm>
          <a:off x="1219200" y="1981200"/>
          <a:ext cx="398463" cy="344488"/>
        </p:xfrm>
        <a:graphic>
          <a:graphicData uri="http://schemas.openxmlformats.org/presentationml/2006/ole">
            <p:oleObj spid="_x0000_s1040" name="Equation" r:id="rId17" imgW="190440" imgH="164880" progId="Equation.DSMT4">
              <p:embed/>
            </p:oleObj>
          </a:graphicData>
        </a:graphic>
      </p:graphicFrame>
      <p:graphicFrame>
        <p:nvGraphicFramePr>
          <p:cNvPr id="1041" name="Object 167"/>
          <p:cNvGraphicFramePr>
            <a:graphicFrameLocks noChangeAspect="1"/>
          </p:cNvGraphicFramePr>
          <p:nvPr/>
        </p:nvGraphicFramePr>
        <p:xfrm>
          <a:off x="1143000" y="2971800"/>
          <a:ext cx="398463" cy="317500"/>
        </p:xfrm>
        <a:graphic>
          <a:graphicData uri="http://schemas.openxmlformats.org/presentationml/2006/ole">
            <p:oleObj spid="_x0000_s1041" name="Equation" r:id="rId18" imgW="190440" imgH="152280" progId="Equation.DSMT4">
              <p:embed/>
            </p:oleObj>
          </a:graphicData>
        </a:graphic>
      </p:graphicFrame>
      <p:graphicFrame>
        <p:nvGraphicFramePr>
          <p:cNvPr id="1042" name="Object 168"/>
          <p:cNvGraphicFramePr>
            <a:graphicFrameLocks noChangeAspect="1"/>
          </p:cNvGraphicFramePr>
          <p:nvPr/>
        </p:nvGraphicFramePr>
        <p:xfrm>
          <a:off x="1066800" y="3505200"/>
          <a:ext cx="558800" cy="344488"/>
        </p:xfrm>
        <a:graphic>
          <a:graphicData uri="http://schemas.openxmlformats.org/presentationml/2006/ole">
            <p:oleObj spid="_x0000_s1042" name="Equation" r:id="rId19" imgW="266400" imgH="164880" progId="Equation.DSMT4">
              <p:embed/>
            </p:oleObj>
          </a:graphicData>
        </a:graphic>
      </p:graphicFrame>
      <p:graphicFrame>
        <p:nvGraphicFramePr>
          <p:cNvPr id="1043" name="Object 169"/>
          <p:cNvGraphicFramePr>
            <a:graphicFrameLocks noChangeAspect="1"/>
          </p:cNvGraphicFramePr>
          <p:nvPr/>
        </p:nvGraphicFramePr>
        <p:xfrm>
          <a:off x="1066800" y="4038600"/>
          <a:ext cx="558800" cy="319088"/>
        </p:xfrm>
        <a:graphic>
          <a:graphicData uri="http://schemas.openxmlformats.org/presentationml/2006/ole">
            <p:oleObj spid="_x0000_s1043" name="Equation" r:id="rId20" imgW="266400" imgH="152280" progId="Equation.DSMT4">
              <p:embed/>
            </p:oleObj>
          </a:graphicData>
        </a:graphic>
      </p:graphicFrame>
      <p:graphicFrame>
        <p:nvGraphicFramePr>
          <p:cNvPr id="1044" name="Object 170"/>
          <p:cNvGraphicFramePr>
            <a:graphicFrameLocks noChangeAspect="1"/>
          </p:cNvGraphicFramePr>
          <p:nvPr/>
        </p:nvGraphicFramePr>
        <p:xfrm>
          <a:off x="990600" y="4572000"/>
          <a:ext cx="719138" cy="346075"/>
        </p:xfrm>
        <a:graphic>
          <a:graphicData uri="http://schemas.openxmlformats.org/presentationml/2006/ole">
            <p:oleObj spid="_x0000_s1044" name="Equation" r:id="rId21" imgW="342720" imgH="164880" progId="Equation.DSMT4">
              <p:embed/>
            </p:oleObj>
          </a:graphicData>
        </a:graphic>
      </p:graphicFrame>
      <p:graphicFrame>
        <p:nvGraphicFramePr>
          <p:cNvPr id="1045" name="Object 171"/>
          <p:cNvGraphicFramePr>
            <a:graphicFrameLocks noChangeAspect="1"/>
          </p:cNvGraphicFramePr>
          <p:nvPr/>
        </p:nvGraphicFramePr>
        <p:xfrm>
          <a:off x="838200" y="5181600"/>
          <a:ext cx="877888" cy="346075"/>
        </p:xfrm>
        <a:graphic>
          <a:graphicData uri="http://schemas.openxmlformats.org/presentationml/2006/ole">
            <p:oleObj spid="_x0000_s1045" name="Equation" r:id="rId22" imgW="419040" imgH="164880" progId="Equation.DSMT4">
              <p:embed/>
            </p:oleObj>
          </a:graphicData>
        </a:graphic>
      </p:graphicFrame>
      <p:graphicFrame>
        <p:nvGraphicFramePr>
          <p:cNvPr id="1046" name="Object 172"/>
          <p:cNvGraphicFramePr>
            <a:graphicFrameLocks noChangeAspect="1"/>
          </p:cNvGraphicFramePr>
          <p:nvPr/>
        </p:nvGraphicFramePr>
        <p:xfrm>
          <a:off x="1143000" y="5562600"/>
          <a:ext cx="504825" cy="373063"/>
        </p:xfrm>
        <a:graphic>
          <a:graphicData uri="http://schemas.openxmlformats.org/presentationml/2006/ole">
            <p:oleObj spid="_x0000_s1046" name="Equation" r:id="rId23" imgW="241200" imgH="177480" progId="Equation.DSMT4">
              <p:embed/>
            </p:oleObj>
          </a:graphicData>
        </a:graphic>
      </p:graphicFrame>
      <p:graphicFrame>
        <p:nvGraphicFramePr>
          <p:cNvPr id="1047" name="Object 173"/>
          <p:cNvGraphicFramePr>
            <a:graphicFrameLocks noChangeAspect="1"/>
          </p:cNvGraphicFramePr>
          <p:nvPr/>
        </p:nvGraphicFramePr>
        <p:xfrm>
          <a:off x="1143000" y="2438400"/>
          <a:ext cx="423863" cy="344488"/>
        </p:xfrm>
        <a:graphic>
          <a:graphicData uri="http://schemas.openxmlformats.org/presentationml/2006/ole">
            <p:oleObj spid="_x0000_s1047" name="Equation" r:id="rId24" imgW="203040" imgH="164880" progId="Equation.DSMT4">
              <p:embed/>
            </p:oleObj>
          </a:graphicData>
        </a:graphic>
      </p:graphicFrame>
      <p:sp>
        <p:nvSpPr>
          <p:cNvPr id="1180" name="Text Box 179"/>
          <p:cNvSpPr txBox="1">
            <a:spLocks noChangeArrowheads="1"/>
          </p:cNvSpPr>
          <p:nvPr/>
        </p:nvSpPr>
        <p:spPr bwMode="auto">
          <a:xfrm>
            <a:off x="228600" y="6096000"/>
            <a:ext cx="54054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100MIPS</a:t>
            </a:r>
            <a:r>
              <a:rPr lang="ja-JP" altLang="en-US" sz="2400"/>
              <a:t>の計算機（１命令あたり　　　秒）</a:t>
            </a:r>
          </a:p>
        </p:txBody>
      </p:sp>
      <p:sp>
        <p:nvSpPr>
          <p:cNvPr id="1181" name="Text Box 181"/>
          <p:cNvSpPr txBox="1">
            <a:spLocks noChangeArrowheads="1"/>
          </p:cNvSpPr>
          <p:nvPr/>
        </p:nvSpPr>
        <p:spPr bwMode="auto">
          <a:xfrm>
            <a:off x="5929313" y="6213475"/>
            <a:ext cx="18430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単位：秒</a:t>
            </a:r>
            <a:r>
              <a:rPr lang="en-US" altLang="ja-JP" sz="2400"/>
              <a:t>(sec)</a:t>
            </a:r>
          </a:p>
        </p:txBody>
      </p:sp>
      <p:graphicFrame>
        <p:nvGraphicFramePr>
          <p:cNvPr id="1048" name="Object 241"/>
          <p:cNvGraphicFramePr>
            <a:graphicFrameLocks noChangeAspect="1"/>
          </p:cNvGraphicFramePr>
          <p:nvPr/>
        </p:nvGraphicFramePr>
        <p:xfrm>
          <a:off x="1914525" y="914400"/>
          <a:ext cx="1141413" cy="344488"/>
        </p:xfrm>
        <a:graphic>
          <a:graphicData uri="http://schemas.openxmlformats.org/presentationml/2006/ole">
            <p:oleObj spid="_x0000_s1048" name="Equation" r:id="rId25" imgW="545760" imgH="164880" progId="Equation.DSMT4">
              <p:embed/>
            </p:oleObj>
          </a:graphicData>
        </a:graphic>
      </p:graphicFrame>
      <p:graphicFrame>
        <p:nvGraphicFramePr>
          <p:cNvPr id="1049" name="Object 244"/>
          <p:cNvGraphicFramePr>
            <a:graphicFrameLocks noChangeAspect="1"/>
          </p:cNvGraphicFramePr>
          <p:nvPr/>
        </p:nvGraphicFramePr>
        <p:xfrm>
          <a:off x="1905000" y="1447800"/>
          <a:ext cx="1141413" cy="344488"/>
        </p:xfrm>
        <a:graphic>
          <a:graphicData uri="http://schemas.openxmlformats.org/presentationml/2006/ole">
            <p:oleObj spid="_x0000_s1049" name="Equation" r:id="rId26" imgW="545760" imgH="164880" progId="Equation.DSMT4">
              <p:embed/>
            </p:oleObj>
          </a:graphicData>
        </a:graphic>
      </p:graphicFrame>
      <p:graphicFrame>
        <p:nvGraphicFramePr>
          <p:cNvPr id="1050" name="Object 245"/>
          <p:cNvGraphicFramePr>
            <a:graphicFrameLocks noChangeAspect="1"/>
          </p:cNvGraphicFramePr>
          <p:nvPr/>
        </p:nvGraphicFramePr>
        <p:xfrm>
          <a:off x="1901825" y="1981200"/>
          <a:ext cx="1168400" cy="344488"/>
        </p:xfrm>
        <a:graphic>
          <a:graphicData uri="http://schemas.openxmlformats.org/presentationml/2006/ole">
            <p:oleObj spid="_x0000_s1050" name="Equation" r:id="rId27" imgW="558720" imgH="164880" progId="Equation.DSMT4">
              <p:embed/>
            </p:oleObj>
          </a:graphicData>
        </a:graphic>
      </p:graphicFrame>
      <p:graphicFrame>
        <p:nvGraphicFramePr>
          <p:cNvPr id="1051" name="Object 246"/>
          <p:cNvGraphicFramePr>
            <a:graphicFrameLocks noChangeAspect="1"/>
          </p:cNvGraphicFramePr>
          <p:nvPr/>
        </p:nvGraphicFramePr>
        <p:xfrm>
          <a:off x="1892300" y="2514600"/>
          <a:ext cx="1168400" cy="344488"/>
        </p:xfrm>
        <a:graphic>
          <a:graphicData uri="http://schemas.openxmlformats.org/presentationml/2006/ole">
            <p:oleObj spid="_x0000_s1051" name="Equation" r:id="rId28" imgW="558720" imgH="164880" progId="Equation.DSMT4">
              <p:embed/>
            </p:oleObj>
          </a:graphicData>
        </a:graphic>
      </p:graphicFrame>
      <p:graphicFrame>
        <p:nvGraphicFramePr>
          <p:cNvPr id="1052" name="Object 247"/>
          <p:cNvGraphicFramePr>
            <a:graphicFrameLocks noChangeAspect="1"/>
          </p:cNvGraphicFramePr>
          <p:nvPr/>
        </p:nvGraphicFramePr>
        <p:xfrm>
          <a:off x="1892300" y="3124200"/>
          <a:ext cx="1168400" cy="344488"/>
        </p:xfrm>
        <a:graphic>
          <a:graphicData uri="http://schemas.openxmlformats.org/presentationml/2006/ole">
            <p:oleObj spid="_x0000_s1052" name="Equation" r:id="rId29" imgW="558720" imgH="164880" progId="Equation.DSMT4">
              <p:embed/>
            </p:oleObj>
          </a:graphicData>
        </a:graphic>
      </p:graphicFrame>
      <p:graphicFrame>
        <p:nvGraphicFramePr>
          <p:cNvPr id="1053" name="Object 248"/>
          <p:cNvGraphicFramePr>
            <a:graphicFrameLocks noChangeAspect="1"/>
          </p:cNvGraphicFramePr>
          <p:nvPr/>
        </p:nvGraphicFramePr>
        <p:xfrm>
          <a:off x="1895475" y="3657600"/>
          <a:ext cx="1141413" cy="344488"/>
        </p:xfrm>
        <a:graphic>
          <a:graphicData uri="http://schemas.openxmlformats.org/presentationml/2006/ole">
            <p:oleObj spid="_x0000_s1053" name="Equation" r:id="rId30" imgW="545760" imgH="164880" progId="Equation.DSMT4">
              <p:embed/>
            </p:oleObj>
          </a:graphicData>
        </a:graphic>
      </p:graphicFrame>
      <p:graphicFrame>
        <p:nvGraphicFramePr>
          <p:cNvPr id="1054" name="Object 249"/>
          <p:cNvGraphicFramePr>
            <a:graphicFrameLocks noChangeAspect="1"/>
          </p:cNvGraphicFramePr>
          <p:nvPr/>
        </p:nvGraphicFramePr>
        <p:xfrm>
          <a:off x="1892300" y="4191000"/>
          <a:ext cx="1168400" cy="344488"/>
        </p:xfrm>
        <a:graphic>
          <a:graphicData uri="http://schemas.openxmlformats.org/presentationml/2006/ole">
            <p:oleObj spid="_x0000_s1054" name="Equation" r:id="rId31" imgW="558720" imgH="164880" progId="Equation.DSMT4">
              <p:embed/>
            </p:oleObj>
          </a:graphicData>
        </a:graphic>
      </p:graphicFrame>
      <p:graphicFrame>
        <p:nvGraphicFramePr>
          <p:cNvPr id="1055" name="Object 250"/>
          <p:cNvGraphicFramePr>
            <a:graphicFrameLocks noChangeAspect="1"/>
          </p:cNvGraphicFramePr>
          <p:nvPr/>
        </p:nvGraphicFramePr>
        <p:xfrm>
          <a:off x="1895475" y="4724400"/>
          <a:ext cx="1141413" cy="344488"/>
        </p:xfrm>
        <a:graphic>
          <a:graphicData uri="http://schemas.openxmlformats.org/presentationml/2006/ole">
            <p:oleObj spid="_x0000_s1055" name="Equation" r:id="rId32" imgW="545760" imgH="164880" progId="Equation.DSMT4">
              <p:embed/>
            </p:oleObj>
          </a:graphicData>
        </a:graphic>
      </p:graphicFrame>
      <p:graphicFrame>
        <p:nvGraphicFramePr>
          <p:cNvPr id="1056" name="Object 251"/>
          <p:cNvGraphicFramePr>
            <a:graphicFrameLocks noChangeAspect="1"/>
          </p:cNvGraphicFramePr>
          <p:nvPr/>
        </p:nvGraphicFramePr>
        <p:xfrm>
          <a:off x="1905000" y="5181600"/>
          <a:ext cx="1141413" cy="344488"/>
        </p:xfrm>
        <a:graphic>
          <a:graphicData uri="http://schemas.openxmlformats.org/presentationml/2006/ole">
            <p:oleObj spid="_x0000_s1056" name="Equation" r:id="rId33" imgW="545760" imgH="164880" progId="Equation.DSMT4">
              <p:embed/>
            </p:oleObj>
          </a:graphicData>
        </a:graphic>
      </p:graphicFrame>
      <p:graphicFrame>
        <p:nvGraphicFramePr>
          <p:cNvPr id="1057" name="Object 252"/>
          <p:cNvGraphicFramePr>
            <a:graphicFrameLocks noChangeAspect="1"/>
          </p:cNvGraphicFramePr>
          <p:nvPr/>
        </p:nvGraphicFramePr>
        <p:xfrm>
          <a:off x="1895475" y="5715000"/>
          <a:ext cx="1141413" cy="344488"/>
        </p:xfrm>
        <a:graphic>
          <a:graphicData uri="http://schemas.openxmlformats.org/presentationml/2006/ole">
            <p:oleObj spid="_x0000_s1057" name="Equation" r:id="rId34" imgW="545760" imgH="164880" progId="Equation.DSMT4">
              <p:embed/>
            </p:oleObj>
          </a:graphicData>
        </a:graphic>
      </p:graphicFrame>
      <p:graphicFrame>
        <p:nvGraphicFramePr>
          <p:cNvPr id="1058" name="Object 253"/>
          <p:cNvGraphicFramePr>
            <a:graphicFrameLocks noChangeAspect="1"/>
          </p:cNvGraphicFramePr>
          <p:nvPr/>
        </p:nvGraphicFramePr>
        <p:xfrm>
          <a:off x="3054350" y="914400"/>
          <a:ext cx="1168400" cy="344488"/>
        </p:xfrm>
        <a:graphic>
          <a:graphicData uri="http://schemas.openxmlformats.org/presentationml/2006/ole">
            <p:oleObj spid="_x0000_s1058" name="Equation" r:id="rId35" imgW="558720" imgH="164880" progId="Equation.DSMT4">
              <p:embed/>
            </p:oleObj>
          </a:graphicData>
        </a:graphic>
      </p:graphicFrame>
      <p:graphicFrame>
        <p:nvGraphicFramePr>
          <p:cNvPr id="1059" name="Object 254"/>
          <p:cNvGraphicFramePr>
            <a:graphicFrameLocks noChangeAspect="1"/>
          </p:cNvGraphicFramePr>
          <p:nvPr/>
        </p:nvGraphicFramePr>
        <p:xfrm>
          <a:off x="3044825" y="1447800"/>
          <a:ext cx="1168400" cy="344488"/>
        </p:xfrm>
        <a:graphic>
          <a:graphicData uri="http://schemas.openxmlformats.org/presentationml/2006/ole">
            <p:oleObj spid="_x0000_s1059" name="Equation" r:id="rId36" imgW="558720" imgH="164880" progId="Equation.DSMT4">
              <p:embed/>
            </p:oleObj>
          </a:graphicData>
        </a:graphic>
      </p:graphicFrame>
      <p:graphicFrame>
        <p:nvGraphicFramePr>
          <p:cNvPr id="1060" name="Object 255"/>
          <p:cNvGraphicFramePr>
            <a:graphicFrameLocks noChangeAspect="1"/>
          </p:cNvGraphicFramePr>
          <p:nvPr/>
        </p:nvGraphicFramePr>
        <p:xfrm>
          <a:off x="3054350" y="1981200"/>
          <a:ext cx="1168400" cy="344488"/>
        </p:xfrm>
        <a:graphic>
          <a:graphicData uri="http://schemas.openxmlformats.org/presentationml/2006/ole">
            <p:oleObj spid="_x0000_s1060" name="Equation" r:id="rId37" imgW="558720" imgH="164880" progId="Equation.DSMT4">
              <p:embed/>
            </p:oleObj>
          </a:graphicData>
        </a:graphic>
      </p:graphicFrame>
      <p:graphicFrame>
        <p:nvGraphicFramePr>
          <p:cNvPr id="1061" name="Object 256"/>
          <p:cNvGraphicFramePr>
            <a:graphicFrameLocks noChangeAspect="1"/>
          </p:cNvGraphicFramePr>
          <p:nvPr/>
        </p:nvGraphicFramePr>
        <p:xfrm>
          <a:off x="3057525" y="2514600"/>
          <a:ext cx="1141413" cy="344488"/>
        </p:xfrm>
        <a:graphic>
          <a:graphicData uri="http://schemas.openxmlformats.org/presentationml/2006/ole">
            <p:oleObj spid="_x0000_s1061" name="Equation" r:id="rId38" imgW="545760" imgH="164880" progId="Equation.DSMT4">
              <p:embed/>
            </p:oleObj>
          </a:graphicData>
        </a:graphic>
      </p:graphicFrame>
      <p:graphicFrame>
        <p:nvGraphicFramePr>
          <p:cNvPr id="1062" name="Object 257"/>
          <p:cNvGraphicFramePr>
            <a:graphicFrameLocks noChangeAspect="1"/>
          </p:cNvGraphicFramePr>
          <p:nvPr/>
        </p:nvGraphicFramePr>
        <p:xfrm>
          <a:off x="3044825" y="3124200"/>
          <a:ext cx="1168400" cy="344488"/>
        </p:xfrm>
        <a:graphic>
          <a:graphicData uri="http://schemas.openxmlformats.org/presentationml/2006/ole">
            <p:oleObj spid="_x0000_s1062" name="Equation" r:id="rId39" imgW="558720" imgH="164880" progId="Equation.DSMT4">
              <p:embed/>
            </p:oleObj>
          </a:graphicData>
        </a:graphic>
      </p:graphicFrame>
      <p:graphicFrame>
        <p:nvGraphicFramePr>
          <p:cNvPr id="1063" name="Object 258"/>
          <p:cNvGraphicFramePr>
            <a:graphicFrameLocks noChangeAspect="1"/>
          </p:cNvGraphicFramePr>
          <p:nvPr/>
        </p:nvGraphicFramePr>
        <p:xfrm>
          <a:off x="3035300" y="3657600"/>
          <a:ext cx="1166813" cy="344488"/>
        </p:xfrm>
        <a:graphic>
          <a:graphicData uri="http://schemas.openxmlformats.org/presentationml/2006/ole">
            <p:oleObj spid="_x0000_s1063" name="Equation" r:id="rId40" imgW="558720" imgH="164880" progId="Equation.DSMT4">
              <p:embed/>
            </p:oleObj>
          </a:graphicData>
        </a:graphic>
      </p:graphicFrame>
      <p:graphicFrame>
        <p:nvGraphicFramePr>
          <p:cNvPr id="1064" name="Object 259"/>
          <p:cNvGraphicFramePr>
            <a:graphicFrameLocks noChangeAspect="1"/>
          </p:cNvGraphicFramePr>
          <p:nvPr/>
        </p:nvGraphicFramePr>
        <p:xfrm>
          <a:off x="3044825" y="4191000"/>
          <a:ext cx="1168400" cy="344488"/>
        </p:xfrm>
        <a:graphic>
          <a:graphicData uri="http://schemas.openxmlformats.org/presentationml/2006/ole">
            <p:oleObj spid="_x0000_s1064" name="Equation" r:id="rId41" imgW="558720" imgH="164880" progId="Equation.DSMT4">
              <p:embed/>
            </p:oleObj>
          </a:graphicData>
        </a:graphic>
      </p:graphicFrame>
      <p:graphicFrame>
        <p:nvGraphicFramePr>
          <p:cNvPr id="1065" name="Object 260"/>
          <p:cNvGraphicFramePr>
            <a:graphicFrameLocks noChangeAspect="1"/>
          </p:cNvGraphicFramePr>
          <p:nvPr/>
        </p:nvGraphicFramePr>
        <p:xfrm>
          <a:off x="3048000" y="4724400"/>
          <a:ext cx="1141413" cy="344488"/>
        </p:xfrm>
        <a:graphic>
          <a:graphicData uri="http://schemas.openxmlformats.org/presentationml/2006/ole">
            <p:oleObj spid="_x0000_s1065" name="Equation" r:id="rId42" imgW="545760" imgH="164880" progId="Equation.DSMT4">
              <p:embed/>
            </p:oleObj>
          </a:graphicData>
        </a:graphic>
      </p:graphicFrame>
      <p:graphicFrame>
        <p:nvGraphicFramePr>
          <p:cNvPr id="1066" name="Object 261"/>
          <p:cNvGraphicFramePr>
            <a:graphicFrameLocks noChangeAspect="1"/>
          </p:cNvGraphicFramePr>
          <p:nvPr/>
        </p:nvGraphicFramePr>
        <p:xfrm>
          <a:off x="3057525" y="5181600"/>
          <a:ext cx="1141413" cy="344488"/>
        </p:xfrm>
        <a:graphic>
          <a:graphicData uri="http://schemas.openxmlformats.org/presentationml/2006/ole">
            <p:oleObj spid="_x0000_s1066" name="Equation" r:id="rId43" imgW="545760" imgH="164880" progId="Equation.DSMT4">
              <p:embed/>
            </p:oleObj>
          </a:graphicData>
        </a:graphic>
      </p:graphicFrame>
      <p:graphicFrame>
        <p:nvGraphicFramePr>
          <p:cNvPr id="1067" name="Object 262"/>
          <p:cNvGraphicFramePr>
            <a:graphicFrameLocks noChangeAspect="1"/>
          </p:cNvGraphicFramePr>
          <p:nvPr/>
        </p:nvGraphicFramePr>
        <p:xfrm>
          <a:off x="3035300" y="5702300"/>
          <a:ext cx="1166813" cy="371475"/>
        </p:xfrm>
        <a:graphic>
          <a:graphicData uri="http://schemas.openxmlformats.org/presentationml/2006/ole">
            <p:oleObj spid="_x0000_s1067" name="Equation" r:id="rId44" imgW="558720" imgH="177480" progId="Equation.DSMT4">
              <p:embed/>
            </p:oleObj>
          </a:graphicData>
        </a:graphic>
      </p:graphicFrame>
      <p:graphicFrame>
        <p:nvGraphicFramePr>
          <p:cNvPr id="1068" name="Object 263"/>
          <p:cNvGraphicFramePr>
            <a:graphicFrameLocks noChangeAspect="1"/>
          </p:cNvGraphicFramePr>
          <p:nvPr/>
        </p:nvGraphicFramePr>
        <p:xfrm>
          <a:off x="4267200" y="914400"/>
          <a:ext cx="1141413" cy="344488"/>
        </p:xfrm>
        <a:graphic>
          <a:graphicData uri="http://schemas.openxmlformats.org/presentationml/2006/ole">
            <p:oleObj spid="_x0000_s1068" name="Equation" r:id="rId45" imgW="545760" imgH="164880" progId="Equation.DSMT4">
              <p:embed/>
            </p:oleObj>
          </a:graphicData>
        </a:graphic>
      </p:graphicFrame>
      <p:graphicFrame>
        <p:nvGraphicFramePr>
          <p:cNvPr id="1069" name="Object 264"/>
          <p:cNvGraphicFramePr>
            <a:graphicFrameLocks noChangeAspect="1"/>
          </p:cNvGraphicFramePr>
          <p:nvPr/>
        </p:nvGraphicFramePr>
        <p:xfrm>
          <a:off x="4267200" y="1447800"/>
          <a:ext cx="1168400" cy="344488"/>
        </p:xfrm>
        <a:graphic>
          <a:graphicData uri="http://schemas.openxmlformats.org/presentationml/2006/ole">
            <p:oleObj spid="_x0000_s1069" name="Equation" r:id="rId46" imgW="558720" imgH="164880" progId="Equation.DSMT4">
              <p:embed/>
            </p:oleObj>
          </a:graphicData>
        </a:graphic>
      </p:graphicFrame>
      <p:graphicFrame>
        <p:nvGraphicFramePr>
          <p:cNvPr id="1070" name="Object 265"/>
          <p:cNvGraphicFramePr>
            <a:graphicFrameLocks noChangeAspect="1"/>
          </p:cNvGraphicFramePr>
          <p:nvPr/>
        </p:nvGraphicFramePr>
        <p:xfrm>
          <a:off x="4267200" y="1981200"/>
          <a:ext cx="1166813" cy="344488"/>
        </p:xfrm>
        <a:graphic>
          <a:graphicData uri="http://schemas.openxmlformats.org/presentationml/2006/ole">
            <p:oleObj spid="_x0000_s1070" name="Equation" r:id="rId47" imgW="558720" imgH="164880" progId="Equation.DSMT4">
              <p:embed/>
            </p:oleObj>
          </a:graphicData>
        </a:graphic>
      </p:graphicFrame>
      <p:graphicFrame>
        <p:nvGraphicFramePr>
          <p:cNvPr id="1071" name="Object 266"/>
          <p:cNvGraphicFramePr>
            <a:graphicFrameLocks noChangeAspect="1"/>
          </p:cNvGraphicFramePr>
          <p:nvPr/>
        </p:nvGraphicFramePr>
        <p:xfrm>
          <a:off x="4191000" y="2514600"/>
          <a:ext cx="1168400" cy="344488"/>
        </p:xfrm>
        <a:graphic>
          <a:graphicData uri="http://schemas.openxmlformats.org/presentationml/2006/ole">
            <p:oleObj spid="_x0000_s1071" name="Equation" r:id="rId48" imgW="558720" imgH="164880" progId="Equation.DSMT4">
              <p:embed/>
            </p:oleObj>
          </a:graphicData>
        </a:graphic>
      </p:graphicFrame>
      <p:graphicFrame>
        <p:nvGraphicFramePr>
          <p:cNvPr id="1072" name="Object 267"/>
          <p:cNvGraphicFramePr>
            <a:graphicFrameLocks noChangeAspect="1"/>
          </p:cNvGraphicFramePr>
          <p:nvPr/>
        </p:nvGraphicFramePr>
        <p:xfrm>
          <a:off x="4191000" y="3124200"/>
          <a:ext cx="1141413" cy="344488"/>
        </p:xfrm>
        <a:graphic>
          <a:graphicData uri="http://schemas.openxmlformats.org/presentationml/2006/ole">
            <p:oleObj spid="_x0000_s1072" name="Equation" r:id="rId49" imgW="545760" imgH="164880" progId="Equation.DSMT4">
              <p:embed/>
            </p:oleObj>
          </a:graphicData>
        </a:graphic>
      </p:graphicFrame>
      <p:graphicFrame>
        <p:nvGraphicFramePr>
          <p:cNvPr id="1073" name="Object 268"/>
          <p:cNvGraphicFramePr>
            <a:graphicFrameLocks noChangeAspect="1"/>
          </p:cNvGraphicFramePr>
          <p:nvPr/>
        </p:nvGraphicFramePr>
        <p:xfrm>
          <a:off x="4191000" y="3657600"/>
          <a:ext cx="1141413" cy="344488"/>
        </p:xfrm>
        <a:graphic>
          <a:graphicData uri="http://schemas.openxmlformats.org/presentationml/2006/ole">
            <p:oleObj spid="_x0000_s1073" name="Equation" r:id="rId50" imgW="545760" imgH="164880" progId="Equation.DSMT4">
              <p:embed/>
            </p:oleObj>
          </a:graphicData>
        </a:graphic>
      </p:graphicFrame>
      <p:graphicFrame>
        <p:nvGraphicFramePr>
          <p:cNvPr id="1074" name="Object 269"/>
          <p:cNvGraphicFramePr>
            <a:graphicFrameLocks noChangeAspect="1"/>
          </p:cNvGraphicFramePr>
          <p:nvPr/>
        </p:nvGraphicFramePr>
        <p:xfrm>
          <a:off x="4191000" y="4191000"/>
          <a:ext cx="1168400" cy="344488"/>
        </p:xfrm>
        <a:graphic>
          <a:graphicData uri="http://schemas.openxmlformats.org/presentationml/2006/ole">
            <p:oleObj spid="_x0000_s1074" name="Equation" r:id="rId51" imgW="558720" imgH="164880" progId="Equation.DSMT4">
              <p:embed/>
            </p:oleObj>
          </a:graphicData>
        </a:graphic>
      </p:graphicFrame>
      <p:graphicFrame>
        <p:nvGraphicFramePr>
          <p:cNvPr id="1075" name="Object 270"/>
          <p:cNvGraphicFramePr>
            <a:graphicFrameLocks noChangeAspect="1"/>
          </p:cNvGraphicFramePr>
          <p:nvPr/>
        </p:nvGraphicFramePr>
        <p:xfrm>
          <a:off x="4191000" y="4724400"/>
          <a:ext cx="1141413" cy="344488"/>
        </p:xfrm>
        <a:graphic>
          <a:graphicData uri="http://schemas.openxmlformats.org/presentationml/2006/ole">
            <p:oleObj spid="_x0000_s1075" name="Equation" r:id="rId52" imgW="545760" imgH="164880" progId="Equation.DSMT4">
              <p:embed/>
            </p:oleObj>
          </a:graphicData>
        </a:graphic>
      </p:graphicFrame>
      <p:graphicFrame>
        <p:nvGraphicFramePr>
          <p:cNvPr id="1076" name="Object 271"/>
          <p:cNvGraphicFramePr>
            <a:graphicFrameLocks noChangeAspect="1"/>
          </p:cNvGraphicFramePr>
          <p:nvPr/>
        </p:nvGraphicFramePr>
        <p:xfrm>
          <a:off x="4572000" y="5208588"/>
          <a:ext cx="423863" cy="290512"/>
        </p:xfrm>
        <a:graphic>
          <a:graphicData uri="http://schemas.openxmlformats.org/presentationml/2006/ole">
            <p:oleObj spid="_x0000_s1076" name="Equation" r:id="rId53" imgW="203040" imgH="139680" progId="Equation.DSMT4">
              <p:embed/>
            </p:oleObj>
          </a:graphicData>
        </a:graphic>
      </p:graphicFrame>
      <p:graphicFrame>
        <p:nvGraphicFramePr>
          <p:cNvPr id="1077" name="Object 272"/>
          <p:cNvGraphicFramePr>
            <a:graphicFrameLocks noChangeAspect="1"/>
          </p:cNvGraphicFramePr>
          <p:nvPr/>
        </p:nvGraphicFramePr>
        <p:xfrm>
          <a:off x="4608513" y="5715000"/>
          <a:ext cx="557212" cy="344488"/>
        </p:xfrm>
        <a:graphic>
          <a:graphicData uri="http://schemas.openxmlformats.org/presentationml/2006/ole">
            <p:oleObj spid="_x0000_s1077" name="Equation" r:id="rId54" imgW="266400" imgH="164880" progId="Equation.DSMT4">
              <p:embed/>
            </p:oleObj>
          </a:graphicData>
        </a:graphic>
      </p:graphicFrame>
      <p:graphicFrame>
        <p:nvGraphicFramePr>
          <p:cNvPr id="1078" name="Object 273"/>
          <p:cNvGraphicFramePr>
            <a:graphicFrameLocks noChangeAspect="1"/>
          </p:cNvGraphicFramePr>
          <p:nvPr/>
        </p:nvGraphicFramePr>
        <p:xfrm>
          <a:off x="5410200" y="914400"/>
          <a:ext cx="1141413" cy="344488"/>
        </p:xfrm>
        <a:graphic>
          <a:graphicData uri="http://schemas.openxmlformats.org/presentationml/2006/ole">
            <p:oleObj spid="_x0000_s1078" name="Equation" r:id="rId55" imgW="545760" imgH="164880" progId="Equation.DSMT4">
              <p:embed/>
            </p:oleObj>
          </a:graphicData>
        </a:graphic>
      </p:graphicFrame>
      <p:graphicFrame>
        <p:nvGraphicFramePr>
          <p:cNvPr id="1079" name="Object 274"/>
          <p:cNvGraphicFramePr>
            <a:graphicFrameLocks noChangeAspect="1"/>
          </p:cNvGraphicFramePr>
          <p:nvPr/>
        </p:nvGraphicFramePr>
        <p:xfrm>
          <a:off x="5334000" y="1447800"/>
          <a:ext cx="1168400" cy="344488"/>
        </p:xfrm>
        <a:graphic>
          <a:graphicData uri="http://schemas.openxmlformats.org/presentationml/2006/ole">
            <p:oleObj spid="_x0000_s1079" name="Equation" r:id="rId56" imgW="558720" imgH="164880" progId="Equation.DSMT4">
              <p:embed/>
            </p:oleObj>
          </a:graphicData>
        </a:graphic>
      </p:graphicFrame>
      <p:graphicFrame>
        <p:nvGraphicFramePr>
          <p:cNvPr id="1080" name="Object 275"/>
          <p:cNvGraphicFramePr>
            <a:graphicFrameLocks noChangeAspect="1"/>
          </p:cNvGraphicFramePr>
          <p:nvPr/>
        </p:nvGraphicFramePr>
        <p:xfrm>
          <a:off x="5334000" y="1981200"/>
          <a:ext cx="1168400" cy="344488"/>
        </p:xfrm>
        <a:graphic>
          <a:graphicData uri="http://schemas.openxmlformats.org/presentationml/2006/ole">
            <p:oleObj spid="_x0000_s1080" name="Equation" r:id="rId57" imgW="558720" imgH="164880" progId="Equation.DSMT4">
              <p:embed/>
            </p:oleObj>
          </a:graphicData>
        </a:graphic>
      </p:graphicFrame>
      <p:graphicFrame>
        <p:nvGraphicFramePr>
          <p:cNvPr id="1081" name="Object 276"/>
          <p:cNvGraphicFramePr>
            <a:graphicFrameLocks noChangeAspect="1"/>
          </p:cNvGraphicFramePr>
          <p:nvPr/>
        </p:nvGraphicFramePr>
        <p:xfrm>
          <a:off x="5321300" y="2514600"/>
          <a:ext cx="1168400" cy="344488"/>
        </p:xfrm>
        <a:graphic>
          <a:graphicData uri="http://schemas.openxmlformats.org/presentationml/2006/ole">
            <p:oleObj spid="_x0000_s1081" name="Equation" r:id="rId58" imgW="558720" imgH="164880" progId="Equation.DSMT4">
              <p:embed/>
            </p:oleObj>
          </a:graphicData>
        </a:graphic>
      </p:graphicFrame>
      <p:graphicFrame>
        <p:nvGraphicFramePr>
          <p:cNvPr id="1082" name="Object 277"/>
          <p:cNvGraphicFramePr>
            <a:graphicFrameLocks noChangeAspect="1"/>
          </p:cNvGraphicFramePr>
          <p:nvPr/>
        </p:nvGraphicFramePr>
        <p:xfrm>
          <a:off x="5334000" y="3124200"/>
          <a:ext cx="1141413" cy="344488"/>
        </p:xfrm>
        <a:graphic>
          <a:graphicData uri="http://schemas.openxmlformats.org/presentationml/2006/ole">
            <p:oleObj spid="_x0000_s1082" name="Equation" r:id="rId59" imgW="545760" imgH="164880" progId="Equation.DSMT4">
              <p:embed/>
            </p:oleObj>
          </a:graphicData>
        </a:graphic>
      </p:graphicFrame>
      <p:graphicFrame>
        <p:nvGraphicFramePr>
          <p:cNvPr id="1083" name="Object 278"/>
          <p:cNvGraphicFramePr>
            <a:graphicFrameLocks noChangeAspect="1"/>
          </p:cNvGraphicFramePr>
          <p:nvPr/>
        </p:nvGraphicFramePr>
        <p:xfrm>
          <a:off x="5715000" y="3657600"/>
          <a:ext cx="636588" cy="344488"/>
        </p:xfrm>
        <a:graphic>
          <a:graphicData uri="http://schemas.openxmlformats.org/presentationml/2006/ole">
            <p:oleObj spid="_x0000_s1083" name="Equation" r:id="rId60" imgW="304560" imgH="164880" progId="Equation.DSMT4">
              <p:embed/>
            </p:oleObj>
          </a:graphicData>
        </a:graphic>
      </p:graphicFrame>
      <p:graphicFrame>
        <p:nvGraphicFramePr>
          <p:cNvPr id="1084" name="Object 279"/>
          <p:cNvGraphicFramePr>
            <a:graphicFrameLocks noChangeAspect="1"/>
          </p:cNvGraphicFramePr>
          <p:nvPr/>
        </p:nvGraphicFramePr>
        <p:xfrm>
          <a:off x="5810250" y="4191000"/>
          <a:ext cx="477838" cy="344488"/>
        </p:xfrm>
        <a:graphic>
          <a:graphicData uri="http://schemas.openxmlformats.org/presentationml/2006/ole">
            <p:oleObj spid="_x0000_s1084" name="Equation" r:id="rId61" imgW="228600" imgH="164880" progId="Equation.DSMT4">
              <p:embed/>
            </p:oleObj>
          </a:graphicData>
        </a:graphic>
      </p:graphicFrame>
      <p:graphicFrame>
        <p:nvGraphicFramePr>
          <p:cNvPr id="1085" name="Object 280"/>
          <p:cNvGraphicFramePr>
            <a:graphicFrameLocks noChangeAspect="1"/>
          </p:cNvGraphicFramePr>
          <p:nvPr/>
        </p:nvGraphicFramePr>
        <p:xfrm>
          <a:off x="5840413" y="4724400"/>
          <a:ext cx="398462" cy="344488"/>
        </p:xfrm>
        <a:graphic>
          <a:graphicData uri="http://schemas.openxmlformats.org/presentationml/2006/ole">
            <p:oleObj spid="_x0000_s1085" name="Equation" r:id="rId62" imgW="190440" imgH="164880" progId="Equation.DSMT4">
              <p:embed/>
            </p:oleObj>
          </a:graphicData>
        </a:graphic>
      </p:graphicFrame>
      <p:graphicFrame>
        <p:nvGraphicFramePr>
          <p:cNvPr id="1086" name="Object 281"/>
          <p:cNvGraphicFramePr>
            <a:graphicFrameLocks noChangeAspect="1"/>
          </p:cNvGraphicFramePr>
          <p:nvPr/>
        </p:nvGraphicFramePr>
        <p:xfrm>
          <a:off x="5610225" y="5141913"/>
          <a:ext cx="876300" cy="423862"/>
        </p:xfrm>
        <a:graphic>
          <a:graphicData uri="http://schemas.openxmlformats.org/presentationml/2006/ole">
            <p:oleObj spid="_x0000_s1086" name="Equation" r:id="rId63" imgW="419040" imgH="203040" progId="Equation.DSMT4">
              <p:embed/>
            </p:oleObj>
          </a:graphicData>
        </a:graphic>
      </p:graphicFrame>
      <p:graphicFrame>
        <p:nvGraphicFramePr>
          <p:cNvPr id="1087" name="Object 282"/>
          <p:cNvGraphicFramePr>
            <a:graphicFrameLocks noChangeAspect="1"/>
          </p:cNvGraphicFramePr>
          <p:nvPr/>
        </p:nvGraphicFramePr>
        <p:xfrm>
          <a:off x="5573713" y="5675313"/>
          <a:ext cx="930275" cy="423862"/>
        </p:xfrm>
        <a:graphic>
          <a:graphicData uri="http://schemas.openxmlformats.org/presentationml/2006/ole">
            <p:oleObj spid="_x0000_s1087" name="Equation" r:id="rId64" imgW="444240" imgH="203040" progId="Equation.DSMT4">
              <p:embed/>
            </p:oleObj>
          </a:graphicData>
        </a:graphic>
      </p:graphicFrame>
      <p:graphicFrame>
        <p:nvGraphicFramePr>
          <p:cNvPr id="1088" name="Object 283"/>
          <p:cNvGraphicFramePr>
            <a:graphicFrameLocks noChangeAspect="1"/>
          </p:cNvGraphicFramePr>
          <p:nvPr/>
        </p:nvGraphicFramePr>
        <p:xfrm>
          <a:off x="6545263" y="914400"/>
          <a:ext cx="1141412" cy="344488"/>
        </p:xfrm>
        <a:graphic>
          <a:graphicData uri="http://schemas.openxmlformats.org/presentationml/2006/ole">
            <p:oleObj spid="_x0000_s1088" name="Equation" r:id="rId65" imgW="545760" imgH="164880" progId="Equation.DSMT4">
              <p:embed/>
            </p:oleObj>
          </a:graphicData>
        </a:graphic>
      </p:graphicFrame>
      <p:graphicFrame>
        <p:nvGraphicFramePr>
          <p:cNvPr id="1089" name="Object 284"/>
          <p:cNvGraphicFramePr>
            <a:graphicFrameLocks noChangeAspect="1"/>
          </p:cNvGraphicFramePr>
          <p:nvPr/>
        </p:nvGraphicFramePr>
        <p:xfrm>
          <a:off x="6523038" y="1447800"/>
          <a:ext cx="1166812" cy="344488"/>
        </p:xfrm>
        <a:graphic>
          <a:graphicData uri="http://schemas.openxmlformats.org/presentationml/2006/ole">
            <p:oleObj spid="_x0000_s1089" name="Equation" r:id="rId66" imgW="558720" imgH="164880" progId="Equation.DSMT4">
              <p:embed/>
            </p:oleObj>
          </a:graphicData>
        </a:graphic>
      </p:graphicFrame>
      <p:graphicFrame>
        <p:nvGraphicFramePr>
          <p:cNvPr id="1090" name="Object 285"/>
          <p:cNvGraphicFramePr>
            <a:graphicFrameLocks noChangeAspect="1"/>
          </p:cNvGraphicFramePr>
          <p:nvPr/>
        </p:nvGraphicFramePr>
        <p:xfrm>
          <a:off x="6545263" y="1981200"/>
          <a:ext cx="1141412" cy="344488"/>
        </p:xfrm>
        <a:graphic>
          <a:graphicData uri="http://schemas.openxmlformats.org/presentationml/2006/ole">
            <p:oleObj spid="_x0000_s1090" name="Equation" r:id="rId67" imgW="545760" imgH="164880" progId="Equation.DSMT4">
              <p:embed/>
            </p:oleObj>
          </a:graphicData>
        </a:graphic>
      </p:graphicFrame>
      <p:graphicFrame>
        <p:nvGraphicFramePr>
          <p:cNvPr id="1091" name="Object 286"/>
          <p:cNvGraphicFramePr>
            <a:graphicFrameLocks noChangeAspect="1"/>
          </p:cNvGraphicFramePr>
          <p:nvPr/>
        </p:nvGraphicFramePr>
        <p:xfrm>
          <a:off x="6919913" y="2514600"/>
          <a:ext cx="371475" cy="344488"/>
        </p:xfrm>
        <a:graphic>
          <a:graphicData uri="http://schemas.openxmlformats.org/presentationml/2006/ole">
            <p:oleObj spid="_x0000_s1091" name="Equation" r:id="rId68" imgW="177480" imgH="164880" progId="Equation.DSMT4">
              <p:embed/>
            </p:oleObj>
          </a:graphicData>
        </a:graphic>
      </p:graphicFrame>
      <p:graphicFrame>
        <p:nvGraphicFramePr>
          <p:cNvPr id="1092" name="Object 293"/>
          <p:cNvGraphicFramePr>
            <a:graphicFrameLocks noChangeAspect="1"/>
          </p:cNvGraphicFramePr>
          <p:nvPr/>
        </p:nvGraphicFramePr>
        <p:xfrm>
          <a:off x="7935913" y="914400"/>
          <a:ext cx="663575" cy="344488"/>
        </p:xfrm>
        <a:graphic>
          <a:graphicData uri="http://schemas.openxmlformats.org/presentationml/2006/ole">
            <p:oleObj spid="_x0000_s1092" name="Equation" r:id="rId69" imgW="317160" imgH="164880" progId="Equation.DSMT4">
              <p:embed/>
            </p:oleObj>
          </a:graphicData>
        </a:graphic>
      </p:graphicFrame>
      <p:graphicFrame>
        <p:nvGraphicFramePr>
          <p:cNvPr id="1093" name="Object 294"/>
          <p:cNvGraphicFramePr>
            <a:graphicFrameLocks noChangeAspect="1"/>
          </p:cNvGraphicFramePr>
          <p:nvPr/>
        </p:nvGraphicFramePr>
        <p:xfrm>
          <a:off x="7820025" y="1408113"/>
          <a:ext cx="876300" cy="425450"/>
        </p:xfrm>
        <a:graphic>
          <a:graphicData uri="http://schemas.openxmlformats.org/presentationml/2006/ole">
            <p:oleObj spid="_x0000_s1093" name="Equation" r:id="rId70" imgW="419040" imgH="203040" progId="Equation.DSMT4">
              <p:embed/>
            </p:oleObj>
          </a:graphicData>
        </a:graphic>
      </p:graphicFrame>
      <p:graphicFrame>
        <p:nvGraphicFramePr>
          <p:cNvPr id="1094" name="Object 295"/>
          <p:cNvGraphicFramePr>
            <a:graphicFrameLocks noChangeAspect="1"/>
          </p:cNvGraphicFramePr>
          <p:nvPr/>
        </p:nvGraphicFramePr>
        <p:xfrm>
          <a:off x="7804150" y="1941513"/>
          <a:ext cx="928688" cy="423862"/>
        </p:xfrm>
        <a:graphic>
          <a:graphicData uri="http://schemas.openxmlformats.org/presentationml/2006/ole">
            <p:oleObj spid="_x0000_s1094" name="Equation" r:id="rId71" imgW="444240" imgH="203040" progId="Equation.DSMT4">
              <p:embed/>
            </p:oleObj>
          </a:graphicData>
        </a:graphic>
      </p:graphicFrame>
      <p:graphicFrame>
        <p:nvGraphicFramePr>
          <p:cNvPr id="1095" name="Object 303"/>
          <p:cNvGraphicFramePr>
            <a:graphicFrameLocks noChangeAspect="1"/>
          </p:cNvGraphicFramePr>
          <p:nvPr/>
        </p:nvGraphicFramePr>
        <p:xfrm>
          <a:off x="4495800" y="6096000"/>
          <a:ext cx="584200" cy="369888"/>
        </p:xfrm>
        <a:graphic>
          <a:graphicData uri="http://schemas.openxmlformats.org/presentationml/2006/ole">
            <p:oleObj spid="_x0000_s1095" name="Equation" r:id="rId72" imgW="279360" imgH="177480" progId="Equation.DSMT4">
              <p:embed/>
            </p:oleObj>
          </a:graphicData>
        </a:graphic>
      </p:graphicFrame>
      <p:graphicFrame>
        <p:nvGraphicFramePr>
          <p:cNvPr id="1096" name="Object 304"/>
          <p:cNvGraphicFramePr>
            <a:graphicFrameLocks noChangeAspect="1"/>
          </p:cNvGraphicFramePr>
          <p:nvPr/>
        </p:nvGraphicFramePr>
        <p:xfrm>
          <a:off x="6553200" y="2971800"/>
          <a:ext cx="1076325" cy="477838"/>
        </p:xfrm>
        <a:graphic>
          <a:graphicData uri="http://schemas.openxmlformats.org/presentationml/2006/ole">
            <p:oleObj spid="_x0000_s1096" name="Equation" r:id="rId73" imgW="698400" imgH="2286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233A46-AA98-4161-8F17-E0E2F0869EB6}" type="slidenum">
              <a:rPr lang="en-US" altLang="ja-JP" smtClean="0"/>
              <a:pPr/>
              <a:t>27</a:t>
            </a:fld>
            <a:endParaRPr lang="en-US" altLang="ja-JP" smtClean="0"/>
          </a:p>
        </p:txBody>
      </p:sp>
      <p:pic>
        <p:nvPicPr>
          <p:cNvPr id="46083" name="Picture 10" descr="D:\home\kusakari\lecture\SoftTech\2004\note\1\漸近的評価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524000"/>
            <a:ext cx="6934200" cy="486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08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関数の漸近的ふるまい</a:t>
            </a:r>
            <a:br>
              <a:rPr lang="ja-JP" altLang="en-US" smtClean="0"/>
            </a:br>
            <a:r>
              <a:rPr lang="ja-JP" altLang="en-US" smtClean="0"/>
              <a:t>（関数の増加率による分類）</a:t>
            </a:r>
          </a:p>
        </p:txBody>
      </p:sp>
      <p:sp>
        <p:nvSpPr>
          <p:cNvPr id="46085" name="Oval 6"/>
          <p:cNvSpPr>
            <a:spLocks noChangeArrowheads="1"/>
          </p:cNvSpPr>
          <p:nvPr/>
        </p:nvSpPr>
        <p:spPr bwMode="auto">
          <a:xfrm>
            <a:off x="1219200" y="1905000"/>
            <a:ext cx="6477000" cy="685800"/>
          </a:xfrm>
          <a:prstGeom prst="ellipse">
            <a:avLst/>
          </a:prstGeom>
          <a:solidFill>
            <a:srgbClr val="FFCCCC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6086" name="Text Box 7"/>
          <p:cNvSpPr txBox="1">
            <a:spLocks noChangeArrowheads="1"/>
          </p:cNvSpPr>
          <p:nvPr/>
        </p:nvSpPr>
        <p:spPr bwMode="auto">
          <a:xfrm>
            <a:off x="4648200" y="1371600"/>
            <a:ext cx="307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rgbClr val="FF0000"/>
                </a:solidFill>
              </a:rPr>
              <a:t>指数時間アルゴリズム</a:t>
            </a:r>
          </a:p>
        </p:txBody>
      </p:sp>
      <p:sp>
        <p:nvSpPr>
          <p:cNvPr id="46087" name="Oval 8"/>
          <p:cNvSpPr>
            <a:spLocks noChangeArrowheads="1"/>
          </p:cNvSpPr>
          <p:nvPr/>
        </p:nvSpPr>
        <p:spPr bwMode="auto">
          <a:xfrm>
            <a:off x="6477000" y="4495800"/>
            <a:ext cx="533400" cy="1219200"/>
          </a:xfrm>
          <a:prstGeom prst="ellipse">
            <a:avLst/>
          </a:prstGeom>
          <a:solidFill>
            <a:srgbClr val="3399FF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6088" name="Text Box 9"/>
          <p:cNvSpPr txBox="1">
            <a:spLocks noChangeArrowheads="1"/>
          </p:cNvSpPr>
          <p:nvPr/>
        </p:nvSpPr>
        <p:spPr bwMode="auto">
          <a:xfrm>
            <a:off x="7645400" y="4297363"/>
            <a:ext cx="914400" cy="175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ja-JP" altLang="en-US" sz="2400">
                <a:solidFill>
                  <a:schemeClr val="accent2"/>
                </a:solidFill>
              </a:rPr>
              <a:t>多項式時間</a:t>
            </a:r>
          </a:p>
          <a:p>
            <a:r>
              <a:rPr lang="ja-JP" altLang="en-US" sz="2400">
                <a:solidFill>
                  <a:schemeClr val="accent2"/>
                </a:solidFill>
              </a:rPr>
              <a:t>アルゴリズム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" name="Oval 8"/>
          <p:cNvSpPr>
            <a:spLocks noChangeArrowheads="1"/>
          </p:cNvSpPr>
          <p:nvPr/>
        </p:nvSpPr>
        <p:spPr bwMode="auto">
          <a:xfrm>
            <a:off x="0" y="1571625"/>
            <a:ext cx="8991600" cy="3686175"/>
          </a:xfrm>
          <a:prstGeom prst="ellipse">
            <a:avLst/>
          </a:pr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69" name="Oval 7"/>
          <p:cNvSpPr>
            <a:spLocks noChangeArrowheads="1"/>
          </p:cNvSpPr>
          <p:nvPr/>
        </p:nvSpPr>
        <p:spPr bwMode="auto">
          <a:xfrm>
            <a:off x="71438" y="2000250"/>
            <a:ext cx="7143750" cy="2857500"/>
          </a:xfrm>
          <a:prstGeom prst="ellipse">
            <a:avLst/>
          </a:prstGeom>
          <a:solidFill>
            <a:srgbClr val="99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70" name="Oval 6"/>
          <p:cNvSpPr>
            <a:spLocks noChangeArrowheads="1"/>
          </p:cNvSpPr>
          <p:nvPr/>
        </p:nvSpPr>
        <p:spPr bwMode="auto">
          <a:xfrm>
            <a:off x="142875" y="2286000"/>
            <a:ext cx="5643563" cy="2286000"/>
          </a:xfrm>
          <a:prstGeom prst="ellipse">
            <a:avLst/>
          </a:prstGeom>
          <a:solidFill>
            <a:srgbClr val="CC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71" name="Oval 5"/>
          <p:cNvSpPr>
            <a:spLocks noChangeArrowheads="1"/>
          </p:cNvSpPr>
          <p:nvPr/>
        </p:nvSpPr>
        <p:spPr bwMode="auto">
          <a:xfrm>
            <a:off x="214313" y="2428875"/>
            <a:ext cx="4714875" cy="200025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72" name="Oval 4"/>
          <p:cNvSpPr>
            <a:spLocks noChangeArrowheads="1"/>
          </p:cNvSpPr>
          <p:nvPr/>
        </p:nvSpPr>
        <p:spPr bwMode="auto">
          <a:xfrm>
            <a:off x="285750" y="2786063"/>
            <a:ext cx="2786063" cy="1285875"/>
          </a:xfrm>
          <a:prstGeom prst="ellipse">
            <a:avLst/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7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F784717-F6C3-483F-9EB5-BA449B6D9727}" type="slidenum">
              <a:rPr lang="en-US" altLang="ja-JP" smtClean="0"/>
              <a:pPr/>
              <a:t>28</a:t>
            </a:fld>
            <a:endParaRPr lang="en-US" altLang="ja-JP" smtClean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357188"/>
            <a:ext cx="8343900" cy="457200"/>
          </a:xfrm>
        </p:spPr>
        <p:txBody>
          <a:bodyPr/>
          <a:lstStyle/>
          <a:p>
            <a:pPr eaLnBrk="1" hangingPunct="1"/>
            <a:r>
              <a:rPr lang="ja-JP" altLang="en-US" sz="3600" smtClean="0">
                <a:solidFill>
                  <a:schemeClr val="accent2"/>
                </a:solidFill>
              </a:rPr>
              <a:t>関数の分類１（計算量の漸近的評価１）：</a:t>
            </a:r>
            <a:r>
              <a:rPr lang="en-US" altLang="ja-JP" sz="3600" smtClean="0">
                <a:solidFill>
                  <a:schemeClr val="accent2"/>
                </a:solidFill>
              </a:rPr>
              <a:t/>
            </a:r>
            <a:br>
              <a:rPr lang="en-US" altLang="ja-JP" sz="3600" smtClean="0">
                <a:solidFill>
                  <a:schemeClr val="accent2"/>
                </a:solidFill>
              </a:rPr>
            </a:br>
            <a:r>
              <a:rPr lang="ja-JP" altLang="en-US" sz="3600" smtClean="0">
                <a:solidFill>
                  <a:schemeClr val="accent2"/>
                </a:solidFill>
              </a:rPr>
              <a:t>オーダー記法</a:t>
            </a:r>
          </a:p>
        </p:txBody>
      </p:sp>
      <p:graphicFrame>
        <p:nvGraphicFramePr>
          <p:cNvPr id="2050" name="Object 9"/>
          <p:cNvGraphicFramePr>
            <a:graphicFrameLocks noChangeAspect="1"/>
          </p:cNvGraphicFramePr>
          <p:nvPr/>
        </p:nvGraphicFramePr>
        <p:xfrm>
          <a:off x="1428750" y="2857500"/>
          <a:ext cx="838200" cy="495300"/>
        </p:xfrm>
        <a:graphic>
          <a:graphicData uri="http://schemas.openxmlformats.org/presentationml/2006/ole">
            <p:oleObj spid="_x0000_s2050" name="Equation" r:id="rId4" imgW="342720" imgH="203040" progId="Equation.DSMT4">
              <p:embed/>
            </p:oleObj>
          </a:graphicData>
        </a:graphic>
      </p:graphicFrame>
      <p:graphicFrame>
        <p:nvGraphicFramePr>
          <p:cNvPr id="2051" name="Object 10"/>
          <p:cNvGraphicFramePr>
            <a:graphicFrameLocks noChangeAspect="1"/>
          </p:cNvGraphicFramePr>
          <p:nvPr/>
        </p:nvGraphicFramePr>
        <p:xfrm>
          <a:off x="1000125" y="3571875"/>
          <a:ext cx="1055688" cy="495300"/>
        </p:xfrm>
        <a:graphic>
          <a:graphicData uri="http://schemas.openxmlformats.org/presentationml/2006/ole">
            <p:oleObj spid="_x0000_s2051" name="Equation" r:id="rId5" imgW="431640" imgH="203040" progId="Equation.DSMT4">
              <p:embed/>
            </p:oleObj>
          </a:graphicData>
        </a:graphic>
      </p:graphicFrame>
      <p:graphicFrame>
        <p:nvGraphicFramePr>
          <p:cNvPr id="2052" name="Object 11"/>
          <p:cNvGraphicFramePr>
            <a:graphicFrameLocks noChangeAspect="1"/>
          </p:cNvGraphicFramePr>
          <p:nvPr/>
        </p:nvGraphicFramePr>
        <p:xfrm>
          <a:off x="500063" y="3143250"/>
          <a:ext cx="1590675" cy="495300"/>
        </p:xfrm>
        <a:graphic>
          <a:graphicData uri="http://schemas.openxmlformats.org/presentationml/2006/ole">
            <p:oleObj spid="_x0000_s2052" name="Equation" r:id="rId6" imgW="647640" imgH="203040" progId="Equation.DSMT4">
              <p:embed/>
            </p:oleObj>
          </a:graphicData>
        </a:graphic>
      </p:graphicFrame>
      <p:sp>
        <p:nvSpPr>
          <p:cNvPr id="2075" name="AutoShape 12"/>
          <p:cNvSpPr>
            <a:spLocks noChangeArrowheads="1"/>
          </p:cNvSpPr>
          <p:nvPr/>
        </p:nvSpPr>
        <p:spPr bwMode="auto">
          <a:xfrm>
            <a:off x="2786063" y="3286125"/>
            <a:ext cx="457200" cy="304800"/>
          </a:xfrm>
          <a:prstGeom prst="right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76" name="AutoShape 13"/>
          <p:cNvSpPr>
            <a:spLocks noChangeArrowheads="1"/>
          </p:cNvSpPr>
          <p:nvPr/>
        </p:nvSpPr>
        <p:spPr bwMode="auto">
          <a:xfrm>
            <a:off x="6929438" y="3143250"/>
            <a:ext cx="457200" cy="304800"/>
          </a:xfrm>
          <a:prstGeom prst="right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77" name="AutoShape 14"/>
          <p:cNvSpPr>
            <a:spLocks noChangeArrowheads="1"/>
          </p:cNvSpPr>
          <p:nvPr/>
        </p:nvSpPr>
        <p:spPr bwMode="auto">
          <a:xfrm>
            <a:off x="4786313" y="3286125"/>
            <a:ext cx="457200" cy="304800"/>
          </a:xfrm>
          <a:prstGeom prst="rightArrow">
            <a:avLst>
              <a:gd name="adj1" fmla="val 50000"/>
              <a:gd name="adj2" fmla="val 5208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78" name="AutoShape 15"/>
          <p:cNvSpPr>
            <a:spLocks noChangeArrowheads="1"/>
          </p:cNvSpPr>
          <p:nvPr/>
        </p:nvSpPr>
        <p:spPr bwMode="auto">
          <a:xfrm>
            <a:off x="5500688" y="3286125"/>
            <a:ext cx="457200" cy="304800"/>
          </a:xfrm>
          <a:prstGeom prst="rightArrow">
            <a:avLst>
              <a:gd name="adj1" fmla="val 50000"/>
              <a:gd name="adj2" fmla="val 5208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053" name="Object 16"/>
          <p:cNvGraphicFramePr>
            <a:graphicFrameLocks noChangeAspect="1"/>
          </p:cNvGraphicFramePr>
          <p:nvPr/>
        </p:nvGraphicFramePr>
        <p:xfrm>
          <a:off x="2857500" y="2786063"/>
          <a:ext cx="307975" cy="342900"/>
        </p:xfrm>
        <a:graphic>
          <a:graphicData uri="http://schemas.openxmlformats.org/presentationml/2006/ole">
            <p:oleObj spid="_x0000_s2053" name="Equation" r:id="rId7" imgW="126720" imgH="139680" progId="Equation.DSMT4">
              <p:embed/>
            </p:oleObj>
          </a:graphicData>
        </a:graphic>
      </p:graphicFrame>
      <p:graphicFrame>
        <p:nvGraphicFramePr>
          <p:cNvPr id="2054" name="Object 17"/>
          <p:cNvGraphicFramePr>
            <a:graphicFrameLocks noChangeAspect="1"/>
          </p:cNvGraphicFramePr>
          <p:nvPr/>
        </p:nvGraphicFramePr>
        <p:xfrm>
          <a:off x="3714750" y="3071813"/>
          <a:ext cx="650875" cy="431800"/>
        </p:xfrm>
        <a:graphic>
          <a:graphicData uri="http://schemas.openxmlformats.org/presentationml/2006/ole">
            <p:oleObj spid="_x0000_s2054" name="Equation" r:id="rId8" imgW="266400" imgH="177480" progId="Equation.DSMT4">
              <p:embed/>
            </p:oleObj>
          </a:graphicData>
        </a:graphic>
      </p:graphicFrame>
      <p:graphicFrame>
        <p:nvGraphicFramePr>
          <p:cNvPr id="2055" name="Object 18"/>
          <p:cNvGraphicFramePr>
            <a:graphicFrameLocks noChangeAspect="1"/>
          </p:cNvGraphicFramePr>
          <p:nvPr/>
        </p:nvGraphicFramePr>
        <p:xfrm>
          <a:off x="3000375" y="3643313"/>
          <a:ext cx="1028700" cy="431800"/>
        </p:xfrm>
        <a:graphic>
          <a:graphicData uri="http://schemas.openxmlformats.org/presentationml/2006/ole">
            <p:oleObj spid="_x0000_s2055" name="Equation" r:id="rId9" imgW="419040" imgH="177480" progId="Equation.DSMT4">
              <p:embed/>
            </p:oleObj>
          </a:graphicData>
        </a:graphic>
      </p:graphicFrame>
      <p:graphicFrame>
        <p:nvGraphicFramePr>
          <p:cNvPr id="2056" name="Object 19"/>
          <p:cNvGraphicFramePr>
            <a:graphicFrameLocks noChangeAspect="1"/>
          </p:cNvGraphicFramePr>
          <p:nvPr/>
        </p:nvGraphicFramePr>
        <p:xfrm>
          <a:off x="5000625" y="2786063"/>
          <a:ext cx="433388" cy="495300"/>
        </p:xfrm>
        <a:graphic>
          <a:graphicData uri="http://schemas.openxmlformats.org/presentationml/2006/ole">
            <p:oleObj spid="_x0000_s2056" name="Equation" r:id="rId10" imgW="177480" imgH="203040" progId="Equation.DSMT4">
              <p:embed/>
            </p:oleObj>
          </a:graphicData>
        </a:graphic>
      </p:graphicFrame>
      <p:graphicFrame>
        <p:nvGraphicFramePr>
          <p:cNvPr id="2057" name="Object 20"/>
          <p:cNvGraphicFramePr>
            <a:graphicFrameLocks noChangeAspect="1"/>
          </p:cNvGraphicFramePr>
          <p:nvPr/>
        </p:nvGraphicFramePr>
        <p:xfrm>
          <a:off x="4857750" y="3571875"/>
          <a:ext cx="777875" cy="495300"/>
        </p:xfrm>
        <a:graphic>
          <a:graphicData uri="http://schemas.openxmlformats.org/presentationml/2006/ole">
            <p:oleObj spid="_x0000_s2057" name="Equation" r:id="rId11" imgW="317160" imgH="203040" progId="Equation.DSMT4">
              <p:embed/>
            </p:oleObj>
          </a:graphicData>
        </a:graphic>
      </p:graphicFrame>
      <p:graphicFrame>
        <p:nvGraphicFramePr>
          <p:cNvPr id="2058" name="Object 21"/>
          <p:cNvGraphicFramePr>
            <a:graphicFrameLocks noChangeAspect="1"/>
          </p:cNvGraphicFramePr>
          <p:nvPr/>
        </p:nvGraphicFramePr>
        <p:xfrm>
          <a:off x="5786438" y="3857625"/>
          <a:ext cx="433387" cy="495300"/>
        </p:xfrm>
        <a:graphic>
          <a:graphicData uri="http://schemas.openxmlformats.org/presentationml/2006/ole">
            <p:oleObj spid="_x0000_s2058" name="Equation" r:id="rId12" imgW="177480" imgH="203040" progId="Equation.DSMT4">
              <p:embed/>
            </p:oleObj>
          </a:graphicData>
        </a:graphic>
      </p:graphicFrame>
      <p:graphicFrame>
        <p:nvGraphicFramePr>
          <p:cNvPr id="2059" name="Object 22"/>
          <p:cNvGraphicFramePr>
            <a:graphicFrameLocks noChangeAspect="1"/>
          </p:cNvGraphicFramePr>
          <p:nvPr/>
        </p:nvGraphicFramePr>
        <p:xfrm>
          <a:off x="5786438" y="2714625"/>
          <a:ext cx="965200" cy="495300"/>
        </p:xfrm>
        <a:graphic>
          <a:graphicData uri="http://schemas.openxmlformats.org/presentationml/2006/ole">
            <p:oleObj spid="_x0000_s2059" name="Equation" r:id="rId13" imgW="393480" imgH="203040" progId="Equation.DSMT4">
              <p:embed/>
            </p:oleObj>
          </a:graphicData>
        </a:graphic>
      </p:graphicFrame>
      <p:graphicFrame>
        <p:nvGraphicFramePr>
          <p:cNvPr id="2060" name="Object 23"/>
          <p:cNvGraphicFramePr>
            <a:graphicFrameLocks noChangeAspect="1"/>
          </p:cNvGraphicFramePr>
          <p:nvPr/>
        </p:nvGraphicFramePr>
        <p:xfrm>
          <a:off x="7643813" y="2571750"/>
          <a:ext cx="433387" cy="468313"/>
        </p:xfrm>
        <a:graphic>
          <a:graphicData uri="http://schemas.openxmlformats.org/presentationml/2006/ole">
            <p:oleObj spid="_x0000_s2060" name="Equation" r:id="rId14" imgW="177480" imgH="190440" progId="Equation.DSMT4">
              <p:embed/>
            </p:oleObj>
          </a:graphicData>
        </a:graphic>
      </p:graphicFrame>
      <p:graphicFrame>
        <p:nvGraphicFramePr>
          <p:cNvPr id="2061" name="Object 24"/>
          <p:cNvGraphicFramePr>
            <a:graphicFrameLocks noChangeAspect="1"/>
          </p:cNvGraphicFramePr>
          <p:nvPr/>
        </p:nvGraphicFramePr>
        <p:xfrm>
          <a:off x="8286750" y="3143250"/>
          <a:ext cx="403225" cy="495300"/>
        </p:xfrm>
        <a:graphic>
          <a:graphicData uri="http://schemas.openxmlformats.org/presentationml/2006/ole">
            <p:oleObj spid="_x0000_s2061" name="Equation" r:id="rId15" imgW="164880" imgH="203040" progId="Equation.DSMT4">
              <p:embed/>
            </p:oleObj>
          </a:graphicData>
        </a:graphic>
      </p:graphicFrame>
      <p:graphicFrame>
        <p:nvGraphicFramePr>
          <p:cNvPr id="2062" name="Object 25"/>
          <p:cNvGraphicFramePr>
            <a:graphicFrameLocks noChangeAspect="1"/>
          </p:cNvGraphicFramePr>
          <p:nvPr/>
        </p:nvGraphicFramePr>
        <p:xfrm>
          <a:off x="304800" y="5486400"/>
          <a:ext cx="1371600" cy="495300"/>
        </p:xfrm>
        <a:graphic>
          <a:graphicData uri="http://schemas.openxmlformats.org/presentationml/2006/ole">
            <p:oleObj spid="_x0000_s2062" name="Equation" r:id="rId16" imgW="558720" imgH="203040" progId="Equation.DSMT4">
              <p:embed/>
            </p:oleObj>
          </a:graphicData>
        </a:graphic>
      </p:graphicFrame>
      <p:graphicFrame>
        <p:nvGraphicFramePr>
          <p:cNvPr id="2063" name="Object 26"/>
          <p:cNvGraphicFramePr>
            <a:graphicFrameLocks noChangeAspect="1"/>
          </p:cNvGraphicFramePr>
          <p:nvPr/>
        </p:nvGraphicFramePr>
        <p:xfrm>
          <a:off x="2286000" y="5486400"/>
          <a:ext cx="838200" cy="495300"/>
        </p:xfrm>
        <a:graphic>
          <a:graphicData uri="http://schemas.openxmlformats.org/presentationml/2006/ole">
            <p:oleObj spid="_x0000_s2063" name="Equation" r:id="rId17" imgW="342720" imgH="203040" progId="Equation.DSMT4">
              <p:embed/>
            </p:oleObj>
          </a:graphicData>
        </a:graphic>
      </p:graphicFrame>
      <p:sp>
        <p:nvSpPr>
          <p:cNvPr id="2079" name="AutoShape 27"/>
          <p:cNvSpPr>
            <a:spLocks noChangeArrowheads="1"/>
          </p:cNvSpPr>
          <p:nvPr/>
        </p:nvSpPr>
        <p:spPr bwMode="auto">
          <a:xfrm>
            <a:off x="1676400" y="5562600"/>
            <a:ext cx="457200" cy="304800"/>
          </a:xfrm>
          <a:prstGeom prst="right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80" name="AutoShape 28"/>
          <p:cNvSpPr>
            <a:spLocks noChangeArrowheads="1"/>
          </p:cNvSpPr>
          <p:nvPr/>
        </p:nvSpPr>
        <p:spPr bwMode="auto">
          <a:xfrm>
            <a:off x="7086600" y="5562600"/>
            <a:ext cx="457200" cy="304800"/>
          </a:xfrm>
          <a:prstGeom prst="right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81" name="AutoShape 29"/>
          <p:cNvSpPr>
            <a:spLocks noChangeArrowheads="1"/>
          </p:cNvSpPr>
          <p:nvPr/>
        </p:nvSpPr>
        <p:spPr bwMode="auto">
          <a:xfrm>
            <a:off x="3352800" y="5562600"/>
            <a:ext cx="457200" cy="304800"/>
          </a:xfrm>
          <a:prstGeom prst="rightArrow">
            <a:avLst>
              <a:gd name="adj1" fmla="val 50000"/>
              <a:gd name="adj2" fmla="val 5208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82" name="AutoShape 30"/>
          <p:cNvSpPr>
            <a:spLocks noChangeArrowheads="1"/>
          </p:cNvSpPr>
          <p:nvPr/>
        </p:nvSpPr>
        <p:spPr bwMode="auto">
          <a:xfrm>
            <a:off x="5181600" y="5638800"/>
            <a:ext cx="457200" cy="304800"/>
          </a:xfrm>
          <a:prstGeom prst="rightArrow">
            <a:avLst>
              <a:gd name="adj1" fmla="val 50000"/>
              <a:gd name="adj2" fmla="val 5208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064" name="Object 31"/>
          <p:cNvGraphicFramePr>
            <a:graphicFrameLocks noChangeAspect="1"/>
          </p:cNvGraphicFramePr>
          <p:nvPr/>
        </p:nvGraphicFramePr>
        <p:xfrm>
          <a:off x="3962400" y="5410200"/>
          <a:ext cx="993775" cy="560388"/>
        </p:xfrm>
        <a:graphic>
          <a:graphicData uri="http://schemas.openxmlformats.org/presentationml/2006/ole">
            <p:oleObj spid="_x0000_s2064" name="Equation" r:id="rId18" imgW="406080" imgH="228600" progId="Equation.DSMT4">
              <p:embed/>
            </p:oleObj>
          </a:graphicData>
        </a:graphic>
      </p:graphicFrame>
      <p:graphicFrame>
        <p:nvGraphicFramePr>
          <p:cNvPr id="2065" name="Object 32"/>
          <p:cNvGraphicFramePr>
            <a:graphicFrameLocks noChangeAspect="1"/>
          </p:cNvGraphicFramePr>
          <p:nvPr/>
        </p:nvGraphicFramePr>
        <p:xfrm>
          <a:off x="5715000" y="5486400"/>
          <a:ext cx="993775" cy="560388"/>
        </p:xfrm>
        <a:graphic>
          <a:graphicData uri="http://schemas.openxmlformats.org/presentationml/2006/ole">
            <p:oleObj spid="_x0000_s2065" name="Equation" r:id="rId19" imgW="406080" imgH="228600" progId="Equation.DSMT4">
              <p:embed/>
            </p:oleObj>
          </a:graphicData>
        </a:graphic>
      </p:graphicFrame>
      <p:graphicFrame>
        <p:nvGraphicFramePr>
          <p:cNvPr id="2066" name="Object 33"/>
          <p:cNvGraphicFramePr>
            <a:graphicFrameLocks noChangeAspect="1"/>
          </p:cNvGraphicFramePr>
          <p:nvPr/>
        </p:nvGraphicFramePr>
        <p:xfrm>
          <a:off x="7712075" y="5410200"/>
          <a:ext cx="962025" cy="560388"/>
        </p:xfrm>
        <a:graphic>
          <a:graphicData uri="http://schemas.openxmlformats.org/presentationml/2006/ole">
            <p:oleObj spid="_x0000_s2066" name="Equation" r:id="rId20" imgW="393480" imgH="228600" progId="Equation.DSMT4">
              <p:embed/>
            </p:oleObj>
          </a:graphicData>
        </a:graphic>
      </p:graphicFrame>
      <p:graphicFrame>
        <p:nvGraphicFramePr>
          <p:cNvPr id="2067" name="Object 34"/>
          <p:cNvGraphicFramePr>
            <a:graphicFrameLocks noChangeAspect="1"/>
          </p:cNvGraphicFramePr>
          <p:nvPr/>
        </p:nvGraphicFramePr>
        <p:xfrm>
          <a:off x="8072438" y="3857625"/>
          <a:ext cx="403225" cy="495300"/>
        </p:xfrm>
        <a:graphic>
          <a:graphicData uri="http://schemas.openxmlformats.org/presentationml/2006/ole">
            <p:oleObj spid="_x0000_s2067" name="Equation" r:id="rId21" imgW="164880" imgH="203040" progId="Equation.DSMT4">
              <p:embed/>
            </p:oleObj>
          </a:graphicData>
        </a:graphic>
      </p:graphicFrame>
      <p:sp>
        <p:nvSpPr>
          <p:cNvPr id="2083" name="Line 35"/>
          <p:cNvSpPr>
            <a:spLocks noChangeShapeType="1"/>
          </p:cNvSpPr>
          <p:nvPr/>
        </p:nvSpPr>
        <p:spPr bwMode="auto">
          <a:xfrm>
            <a:off x="1905000" y="59436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84" name="Line 36"/>
          <p:cNvSpPr>
            <a:spLocks noChangeShapeType="1"/>
          </p:cNvSpPr>
          <p:nvPr/>
        </p:nvSpPr>
        <p:spPr bwMode="auto">
          <a:xfrm flipH="1">
            <a:off x="1066800" y="6172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85" name="Text Box 37"/>
          <p:cNvSpPr txBox="1">
            <a:spLocks noChangeArrowheads="1"/>
          </p:cNvSpPr>
          <p:nvPr/>
        </p:nvSpPr>
        <p:spPr bwMode="auto">
          <a:xfrm>
            <a:off x="228600" y="6324600"/>
            <a:ext cx="170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ja-JP" altLang="en-US" sz="2400"/>
              <a:t>対数（時間）</a:t>
            </a:r>
          </a:p>
        </p:txBody>
      </p:sp>
      <p:sp>
        <p:nvSpPr>
          <p:cNvPr id="2086" name="Line 38"/>
          <p:cNvSpPr>
            <a:spLocks noChangeShapeType="1"/>
          </p:cNvSpPr>
          <p:nvPr/>
        </p:nvSpPr>
        <p:spPr bwMode="auto">
          <a:xfrm>
            <a:off x="7239000" y="60198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87" name="Line 39"/>
          <p:cNvSpPr>
            <a:spLocks noChangeShapeType="1"/>
          </p:cNvSpPr>
          <p:nvPr/>
        </p:nvSpPr>
        <p:spPr bwMode="auto">
          <a:xfrm flipH="1">
            <a:off x="5562600" y="63246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88" name="Text Box 40"/>
          <p:cNvSpPr txBox="1">
            <a:spLocks noChangeArrowheads="1"/>
          </p:cNvSpPr>
          <p:nvPr/>
        </p:nvSpPr>
        <p:spPr bwMode="auto">
          <a:xfrm>
            <a:off x="4572000" y="6400800"/>
            <a:ext cx="2012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ja-JP" altLang="en-US" sz="2400"/>
              <a:t>多項式（時間）</a:t>
            </a:r>
          </a:p>
        </p:txBody>
      </p:sp>
      <p:sp>
        <p:nvSpPr>
          <p:cNvPr id="2089" name="Text Box 41"/>
          <p:cNvSpPr txBox="1">
            <a:spLocks noChangeArrowheads="1"/>
          </p:cNvSpPr>
          <p:nvPr/>
        </p:nvSpPr>
        <p:spPr bwMode="auto">
          <a:xfrm>
            <a:off x="7486650" y="6172200"/>
            <a:ext cx="165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ja-JP" altLang="en-US" sz="2400"/>
              <a:t>指数</a:t>
            </a:r>
            <a:r>
              <a:rPr lang="en-US" altLang="ja-JP" sz="2400"/>
              <a:t>(</a:t>
            </a:r>
            <a:r>
              <a:rPr lang="ja-JP" altLang="en-US" sz="2400"/>
              <a:t>時間）</a:t>
            </a:r>
          </a:p>
        </p:txBody>
      </p:sp>
      <p:sp>
        <p:nvSpPr>
          <p:cNvPr id="2090" name="Text Box 42"/>
          <p:cNvSpPr txBox="1">
            <a:spLocks noChangeArrowheads="1"/>
          </p:cNvSpPr>
          <p:nvPr/>
        </p:nvSpPr>
        <p:spPr bwMode="auto">
          <a:xfrm>
            <a:off x="214313" y="1000125"/>
            <a:ext cx="79152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>
                <a:ea typeface="MS UI Gothic" pitchFamily="50" charset="-128"/>
              </a:rPr>
              <a:t>関数の増加傾向により、関数を大まかに分類したい。</a:t>
            </a:r>
          </a:p>
        </p:txBody>
      </p:sp>
      <p:sp>
        <p:nvSpPr>
          <p:cNvPr id="2091" name="テキスト ボックス 42"/>
          <p:cNvSpPr txBox="1">
            <a:spLocks noChangeArrowheads="1"/>
          </p:cNvSpPr>
          <p:nvPr/>
        </p:nvSpPr>
        <p:spPr bwMode="auto">
          <a:xfrm>
            <a:off x="7358063" y="642938"/>
            <a:ext cx="13573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>
                <a:solidFill>
                  <a:srgbClr val="C00000"/>
                </a:solidFill>
              </a:rPr>
              <a:t>重要！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スライド番号プレースホルダ 4"/>
          <p:cNvSpPr>
            <a:spLocks noGrp="1"/>
          </p:cNvSpPr>
          <p:nvPr>
            <p:ph type="sldNum" sz="quarter" idx="12"/>
          </p:nvPr>
        </p:nvSpPr>
        <p:spPr>
          <a:xfrm>
            <a:off x="6553200" y="5524500"/>
            <a:ext cx="1905000" cy="457200"/>
          </a:xfrm>
          <a:noFill/>
        </p:spPr>
        <p:txBody>
          <a:bodyPr/>
          <a:lstStyle/>
          <a:p>
            <a:fld id="{C2F50364-AFDC-4957-900E-E5689F13F642}" type="slidenum">
              <a:rPr lang="en-US" altLang="ja-JP" smtClean="0"/>
              <a:pPr/>
              <a:t>29</a:t>
            </a:fld>
            <a:endParaRPr lang="en-US" altLang="ja-JP" smtClean="0"/>
          </a:p>
        </p:txBody>
      </p:sp>
      <p:sp>
        <p:nvSpPr>
          <p:cNvPr id="47107" name="Text Box 4"/>
          <p:cNvSpPr txBox="1">
            <a:spLocks noChangeArrowheads="1"/>
          </p:cNvSpPr>
          <p:nvPr/>
        </p:nvSpPr>
        <p:spPr bwMode="auto">
          <a:xfrm>
            <a:off x="609600" y="742950"/>
            <a:ext cx="74041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400"/>
              <a:t>ある関数</a:t>
            </a:r>
            <a:r>
              <a:rPr lang="en-US" altLang="ja-JP" sz="2400"/>
              <a:t>f(n)</a:t>
            </a:r>
            <a:r>
              <a:rPr lang="ja-JP" altLang="en-US" sz="2400"/>
              <a:t>に対して、計算量</a:t>
            </a:r>
            <a:r>
              <a:rPr lang="en-US" altLang="ja-JP" sz="2400"/>
              <a:t>T(n</a:t>
            </a:r>
            <a:r>
              <a:rPr lang="ja-JP" altLang="en-US" sz="2400"/>
              <a:t>）が</a:t>
            </a:r>
            <a:r>
              <a:rPr lang="en-US" altLang="ja-JP" sz="2400"/>
              <a:t>O(</a:t>
            </a:r>
            <a:r>
              <a:rPr lang="ja-JP" altLang="en-US" sz="2400"/>
              <a:t>ｆ（</a:t>
            </a:r>
            <a:r>
              <a:rPr lang="en-US" altLang="ja-JP" sz="2400"/>
              <a:t>n))</a:t>
            </a:r>
            <a:r>
              <a:rPr lang="ja-JP" altLang="en-US" sz="2400"/>
              <a:t>であるとは、</a:t>
            </a:r>
          </a:p>
          <a:p>
            <a:r>
              <a:rPr lang="ja-JP" altLang="en-US" sz="2400"/>
              <a:t>適当な２つの正定数ｎ</a:t>
            </a:r>
            <a:r>
              <a:rPr lang="en-US" altLang="ja-JP" sz="2400" baseline="-25000"/>
              <a:t>0</a:t>
            </a:r>
            <a:r>
              <a:rPr lang="ja-JP" altLang="en-US" sz="2400">
                <a:latin typeface="ＭＳ Ｐゴシック" pitchFamily="50" charset="-128"/>
              </a:rPr>
              <a:t>とｃが存在して、</a:t>
            </a:r>
            <a:r>
              <a:rPr lang="ja-JP" altLang="en-US" sz="2400"/>
              <a:t>ｎ</a:t>
            </a:r>
            <a:r>
              <a:rPr lang="en-US" altLang="ja-JP" sz="2400" baseline="-25000"/>
              <a:t>0</a:t>
            </a:r>
            <a:r>
              <a:rPr lang="ja-JP" altLang="en-US" sz="2400"/>
              <a:t>以上のすべてのｎに対して</a:t>
            </a:r>
          </a:p>
          <a:p>
            <a:r>
              <a:rPr lang="ja-JP" altLang="en-US" sz="2400"/>
              <a:t>Ｔ（</a:t>
            </a:r>
            <a:r>
              <a:rPr lang="en-US" altLang="ja-JP" sz="2400"/>
              <a:t>n</a:t>
            </a:r>
            <a:r>
              <a:rPr lang="ja-JP" altLang="en-US" sz="2400"/>
              <a:t>）≦ｃｆ（</a:t>
            </a:r>
            <a:r>
              <a:rPr lang="en-US" altLang="ja-JP" sz="2400"/>
              <a:t>n)</a:t>
            </a:r>
          </a:p>
          <a:p>
            <a:r>
              <a:rPr lang="ja-JP" altLang="en-US" sz="2400"/>
              <a:t>が成り立つことである。</a:t>
            </a:r>
          </a:p>
          <a:p>
            <a:endParaRPr lang="en-US" altLang="ja-JP" sz="2400"/>
          </a:p>
        </p:txBody>
      </p:sp>
      <p:sp>
        <p:nvSpPr>
          <p:cNvPr id="47108" name="AutoShape 5"/>
          <p:cNvSpPr>
            <a:spLocks noChangeArrowheads="1"/>
          </p:cNvSpPr>
          <p:nvPr/>
        </p:nvSpPr>
        <p:spPr bwMode="auto">
          <a:xfrm>
            <a:off x="381000" y="514350"/>
            <a:ext cx="8153400" cy="2743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7109" name="Text Box 3"/>
          <p:cNvSpPr txBox="1">
            <a:spLocks noChangeArrowheads="1"/>
          </p:cNvSpPr>
          <p:nvPr/>
        </p:nvSpPr>
        <p:spPr bwMode="auto">
          <a:xfrm>
            <a:off x="1219200" y="285750"/>
            <a:ext cx="2708275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rgbClr val="006600"/>
                </a:solidFill>
              </a:rPr>
              <a:t>定義：オーダー記法</a:t>
            </a:r>
          </a:p>
        </p:txBody>
      </p:sp>
      <p:sp>
        <p:nvSpPr>
          <p:cNvPr id="47110" name="Line 6"/>
          <p:cNvSpPr>
            <a:spLocks noChangeShapeType="1"/>
          </p:cNvSpPr>
          <p:nvPr/>
        </p:nvSpPr>
        <p:spPr bwMode="auto">
          <a:xfrm>
            <a:off x="381000" y="5524500"/>
            <a:ext cx="3733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7111" name="Line 8"/>
          <p:cNvSpPr>
            <a:spLocks noChangeShapeType="1"/>
          </p:cNvSpPr>
          <p:nvPr/>
        </p:nvSpPr>
        <p:spPr bwMode="auto">
          <a:xfrm flipV="1">
            <a:off x="990600" y="3390900"/>
            <a:ext cx="0" cy="274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7112" name="Text Box 11"/>
          <p:cNvSpPr txBox="1">
            <a:spLocks noChangeArrowheads="1"/>
          </p:cNvSpPr>
          <p:nvPr/>
        </p:nvSpPr>
        <p:spPr bwMode="auto">
          <a:xfrm>
            <a:off x="3505200" y="3467100"/>
            <a:ext cx="866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Ｔ（ｎ）</a:t>
            </a:r>
          </a:p>
        </p:txBody>
      </p:sp>
      <p:sp>
        <p:nvSpPr>
          <p:cNvPr id="47113" name="AutoShape 12"/>
          <p:cNvSpPr>
            <a:spLocks noChangeArrowheads="1"/>
          </p:cNvSpPr>
          <p:nvPr/>
        </p:nvSpPr>
        <p:spPr bwMode="auto">
          <a:xfrm>
            <a:off x="4648200" y="3314700"/>
            <a:ext cx="4495800" cy="1143000"/>
          </a:xfrm>
          <a:prstGeom prst="wedgeRoundRectCallout">
            <a:avLst>
              <a:gd name="adj1" fmla="val -60662"/>
              <a:gd name="adj2" fmla="val -2222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sz="2400"/>
          </a:p>
        </p:txBody>
      </p:sp>
      <p:sp>
        <p:nvSpPr>
          <p:cNvPr id="47114" name="Text Box 13"/>
          <p:cNvSpPr txBox="1">
            <a:spLocks noChangeArrowheads="1"/>
          </p:cNvSpPr>
          <p:nvPr/>
        </p:nvSpPr>
        <p:spPr bwMode="auto">
          <a:xfrm>
            <a:off x="4648200" y="3467100"/>
            <a:ext cx="40941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実際の時間計算量は、</a:t>
            </a:r>
          </a:p>
          <a:p>
            <a:r>
              <a:rPr lang="ja-JP" altLang="en-US" sz="2400"/>
              <a:t>一般に複雑になることが多い。</a:t>
            </a:r>
          </a:p>
        </p:txBody>
      </p:sp>
      <p:sp>
        <p:nvSpPr>
          <p:cNvPr id="47115" name="Freeform 18"/>
          <p:cNvSpPr>
            <a:spLocks/>
          </p:cNvSpPr>
          <p:nvPr/>
        </p:nvSpPr>
        <p:spPr bwMode="auto">
          <a:xfrm>
            <a:off x="1066800" y="3771900"/>
            <a:ext cx="2438400" cy="1600200"/>
          </a:xfrm>
          <a:custGeom>
            <a:avLst/>
            <a:gdLst>
              <a:gd name="T0" fmla="*/ 0 w 1536"/>
              <a:gd name="T1" fmla="*/ 2147483647 h 1008"/>
              <a:gd name="T2" fmla="*/ 2147483647 w 1536"/>
              <a:gd name="T3" fmla="*/ 2147483647 h 1008"/>
              <a:gd name="T4" fmla="*/ 2147483647 w 1536"/>
              <a:gd name="T5" fmla="*/ 2147483647 h 1008"/>
              <a:gd name="T6" fmla="*/ 2147483647 w 1536"/>
              <a:gd name="T7" fmla="*/ 2147483647 h 1008"/>
              <a:gd name="T8" fmla="*/ 2147483647 w 1536"/>
              <a:gd name="T9" fmla="*/ 2147483647 h 1008"/>
              <a:gd name="T10" fmla="*/ 2147483647 w 1536"/>
              <a:gd name="T11" fmla="*/ 2147483647 h 1008"/>
              <a:gd name="T12" fmla="*/ 2147483647 w 1536"/>
              <a:gd name="T13" fmla="*/ 2147483647 h 1008"/>
              <a:gd name="T14" fmla="*/ 2147483647 w 1536"/>
              <a:gd name="T15" fmla="*/ 2147483647 h 1008"/>
              <a:gd name="T16" fmla="*/ 2147483647 w 1536"/>
              <a:gd name="T17" fmla="*/ 0 h 100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536"/>
              <a:gd name="T28" fmla="*/ 0 h 1008"/>
              <a:gd name="T29" fmla="*/ 1536 w 1536"/>
              <a:gd name="T30" fmla="*/ 1008 h 100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536" h="1008">
                <a:moveTo>
                  <a:pt x="0" y="1008"/>
                </a:moveTo>
                <a:cubicBezTo>
                  <a:pt x="12" y="940"/>
                  <a:pt x="24" y="872"/>
                  <a:pt x="48" y="864"/>
                </a:cubicBezTo>
                <a:cubicBezTo>
                  <a:pt x="72" y="856"/>
                  <a:pt x="88" y="968"/>
                  <a:pt x="144" y="960"/>
                </a:cubicBezTo>
                <a:cubicBezTo>
                  <a:pt x="200" y="952"/>
                  <a:pt x="312" y="872"/>
                  <a:pt x="384" y="816"/>
                </a:cubicBezTo>
                <a:cubicBezTo>
                  <a:pt x="456" y="760"/>
                  <a:pt x="504" y="624"/>
                  <a:pt x="576" y="624"/>
                </a:cubicBezTo>
                <a:cubicBezTo>
                  <a:pt x="648" y="624"/>
                  <a:pt x="720" y="880"/>
                  <a:pt x="816" y="816"/>
                </a:cubicBezTo>
                <a:cubicBezTo>
                  <a:pt x="912" y="752"/>
                  <a:pt x="1056" y="344"/>
                  <a:pt x="1152" y="240"/>
                </a:cubicBezTo>
                <a:cubicBezTo>
                  <a:pt x="1248" y="136"/>
                  <a:pt x="1328" y="232"/>
                  <a:pt x="1392" y="192"/>
                </a:cubicBezTo>
                <a:cubicBezTo>
                  <a:pt x="1456" y="152"/>
                  <a:pt x="1496" y="76"/>
                  <a:pt x="1536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7116" name="Freeform 20"/>
          <p:cNvSpPr>
            <a:spLocks/>
          </p:cNvSpPr>
          <p:nvPr/>
        </p:nvSpPr>
        <p:spPr bwMode="auto">
          <a:xfrm>
            <a:off x="1219200" y="3467100"/>
            <a:ext cx="1905000" cy="1524000"/>
          </a:xfrm>
          <a:custGeom>
            <a:avLst/>
            <a:gdLst>
              <a:gd name="T0" fmla="*/ 0 w 1200"/>
              <a:gd name="T1" fmla="*/ 2147483647 h 960"/>
              <a:gd name="T2" fmla="*/ 2147483647 w 1200"/>
              <a:gd name="T3" fmla="*/ 2147483647 h 960"/>
              <a:gd name="T4" fmla="*/ 2147483647 w 1200"/>
              <a:gd name="T5" fmla="*/ 0 h 960"/>
              <a:gd name="T6" fmla="*/ 0 60000 65536"/>
              <a:gd name="T7" fmla="*/ 0 60000 65536"/>
              <a:gd name="T8" fmla="*/ 0 60000 65536"/>
              <a:gd name="T9" fmla="*/ 0 w 1200"/>
              <a:gd name="T10" fmla="*/ 0 h 960"/>
              <a:gd name="T11" fmla="*/ 1200 w 1200"/>
              <a:gd name="T12" fmla="*/ 960 h 96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00" h="960">
                <a:moveTo>
                  <a:pt x="0" y="960"/>
                </a:moveTo>
                <a:cubicBezTo>
                  <a:pt x="260" y="944"/>
                  <a:pt x="520" y="928"/>
                  <a:pt x="720" y="768"/>
                </a:cubicBezTo>
                <a:cubicBezTo>
                  <a:pt x="920" y="608"/>
                  <a:pt x="1060" y="304"/>
                  <a:pt x="120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7117" name="Line 21"/>
          <p:cNvSpPr>
            <a:spLocks noChangeShapeType="1"/>
          </p:cNvSpPr>
          <p:nvPr/>
        </p:nvSpPr>
        <p:spPr bwMode="auto">
          <a:xfrm>
            <a:off x="2209800" y="4762500"/>
            <a:ext cx="0" cy="838200"/>
          </a:xfrm>
          <a:prstGeom prst="line">
            <a:avLst/>
          </a:prstGeom>
          <a:noFill/>
          <a:ln w="9525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7118" name="Text Box 22"/>
          <p:cNvSpPr txBox="1">
            <a:spLocks noChangeArrowheads="1"/>
          </p:cNvSpPr>
          <p:nvPr/>
        </p:nvSpPr>
        <p:spPr bwMode="auto">
          <a:xfrm>
            <a:off x="1965325" y="5565775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solidFill>
                  <a:srgbClr val="FF0000"/>
                </a:solidFill>
              </a:rPr>
              <a:t>n</a:t>
            </a:r>
            <a:r>
              <a:rPr lang="en-US" altLang="ja-JP" sz="2400" baseline="-2500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47119" name="Text Box 23"/>
          <p:cNvSpPr txBox="1">
            <a:spLocks noChangeArrowheads="1"/>
          </p:cNvSpPr>
          <p:nvPr/>
        </p:nvSpPr>
        <p:spPr bwMode="auto">
          <a:xfrm>
            <a:off x="2133600" y="35433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f(n)</a:t>
            </a:r>
          </a:p>
        </p:txBody>
      </p:sp>
      <p:sp>
        <p:nvSpPr>
          <p:cNvPr id="47120" name="AutoShape 24"/>
          <p:cNvSpPr>
            <a:spLocks noChangeArrowheads="1"/>
          </p:cNvSpPr>
          <p:nvPr/>
        </p:nvSpPr>
        <p:spPr bwMode="auto">
          <a:xfrm>
            <a:off x="4419600" y="4762500"/>
            <a:ext cx="4724400" cy="1371600"/>
          </a:xfrm>
          <a:prstGeom prst="wedgeRoundRectCallout">
            <a:avLst>
              <a:gd name="adj1" fmla="val -89181"/>
              <a:gd name="adj2" fmla="val -102083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sz="2400"/>
          </a:p>
        </p:txBody>
      </p:sp>
      <p:sp>
        <p:nvSpPr>
          <p:cNvPr id="47121" name="Text Box 25"/>
          <p:cNvSpPr txBox="1">
            <a:spLocks noChangeArrowheads="1"/>
          </p:cNvSpPr>
          <p:nvPr/>
        </p:nvSpPr>
        <p:spPr bwMode="auto">
          <a:xfrm>
            <a:off x="4648200" y="4914900"/>
            <a:ext cx="44958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400"/>
              <a:t>O-</a:t>
            </a:r>
            <a:r>
              <a:rPr lang="ja-JP" altLang="en-US" sz="2400"/>
              <a:t>記法を用いれば、</a:t>
            </a:r>
          </a:p>
          <a:p>
            <a:r>
              <a:rPr lang="ja-JP" altLang="en-US" sz="2400"/>
              <a:t>簡単な関数で時間計算量を見積もれる。</a:t>
            </a:r>
          </a:p>
        </p:txBody>
      </p:sp>
      <p:sp>
        <p:nvSpPr>
          <p:cNvPr id="47122" name="Text Box 26"/>
          <p:cNvSpPr txBox="1">
            <a:spLocks noChangeArrowheads="1"/>
          </p:cNvSpPr>
          <p:nvPr/>
        </p:nvSpPr>
        <p:spPr bwMode="auto">
          <a:xfrm>
            <a:off x="2743200" y="5676900"/>
            <a:ext cx="1643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入力サイズ</a:t>
            </a:r>
          </a:p>
        </p:txBody>
      </p:sp>
      <p:sp>
        <p:nvSpPr>
          <p:cNvPr id="47123" name="Text Box 27"/>
          <p:cNvSpPr txBox="1">
            <a:spLocks noChangeArrowheads="1"/>
          </p:cNvSpPr>
          <p:nvPr/>
        </p:nvSpPr>
        <p:spPr bwMode="auto">
          <a:xfrm>
            <a:off x="466725" y="3497263"/>
            <a:ext cx="5492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ja-JP" altLang="en-US" sz="2400"/>
              <a:t>時間</a:t>
            </a:r>
          </a:p>
        </p:txBody>
      </p:sp>
      <p:sp>
        <p:nvSpPr>
          <p:cNvPr id="47124" name="AutoShape 12"/>
          <p:cNvSpPr>
            <a:spLocks noChangeArrowheads="1"/>
          </p:cNvSpPr>
          <p:nvPr/>
        </p:nvSpPr>
        <p:spPr bwMode="auto">
          <a:xfrm>
            <a:off x="4286250" y="1714500"/>
            <a:ext cx="3714750" cy="1214438"/>
          </a:xfrm>
          <a:prstGeom prst="wedgeRoundRectCallout">
            <a:avLst>
              <a:gd name="adj1" fmla="val -101014"/>
              <a:gd name="adj2" fmla="val -16106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ja-JP" sz="2400"/>
              <a:t>O-</a:t>
            </a:r>
            <a:r>
              <a:rPr lang="ja-JP" altLang="en-US" sz="2400"/>
              <a:t>記法は“以下”を表す記法。計算時間の上界を見積もる。</a:t>
            </a:r>
            <a:endParaRPr lang="ja-JP" altLang="ja-JP"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E951DE-1057-4F82-8BBD-09A0A54593A8}" type="slidenum">
              <a:rPr lang="en-US" altLang="ja-JP" smtClean="0"/>
              <a:pPr/>
              <a:t>3</a:t>
            </a:fld>
            <a:endParaRPr lang="en-US" altLang="ja-JP" smtClean="0"/>
          </a:p>
        </p:txBody>
      </p:sp>
      <p:sp>
        <p:nvSpPr>
          <p:cNvPr id="23581" name="Rectangle 36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096000" cy="609600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講義予定</a:t>
            </a:r>
          </a:p>
        </p:txBody>
      </p:sp>
      <p:graphicFrame>
        <p:nvGraphicFramePr>
          <p:cNvPr id="5" name="表 4"/>
          <p:cNvGraphicFramePr>
            <a:graphicFrameLocks noGrp="1"/>
          </p:cNvGraphicFramePr>
          <p:nvPr/>
        </p:nvGraphicFramePr>
        <p:xfrm>
          <a:off x="214282" y="1285860"/>
          <a:ext cx="8501088" cy="44291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62636"/>
                <a:gridCol w="1062636"/>
                <a:gridCol w="1062636"/>
                <a:gridCol w="1062636"/>
                <a:gridCol w="1062636"/>
                <a:gridCol w="1062636"/>
                <a:gridCol w="1062636"/>
                <a:gridCol w="1062636"/>
              </a:tblGrid>
              <a:tr h="21431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r>
                        <a:rPr kumimoji="1" lang="ja-JP" altLang="en-US" dirty="0" smtClean="0"/>
                        <a:t>回</a:t>
                      </a:r>
                      <a:endParaRPr kumimoji="1" lang="en-US" altLang="ja-JP" dirty="0" smtClean="0"/>
                    </a:p>
                    <a:p>
                      <a:r>
                        <a:rPr kumimoji="1" lang="en-US" altLang="ja-JP" dirty="0" smtClean="0"/>
                        <a:t>4/16(</a:t>
                      </a:r>
                      <a:r>
                        <a:rPr kumimoji="1" lang="ja-JP" altLang="en-US" dirty="0" smtClean="0"/>
                        <a:t>金</a:t>
                      </a:r>
                      <a:r>
                        <a:rPr kumimoji="1" lang="en-US" altLang="ja-JP" dirty="0" smtClean="0"/>
                        <a:t>)</a:t>
                      </a:r>
                    </a:p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</a:t>
                      </a:r>
                      <a:r>
                        <a:rPr kumimoji="1" lang="ja-JP" altLang="en-US" dirty="0" smtClean="0"/>
                        <a:t>回</a:t>
                      </a:r>
                      <a:endParaRPr kumimoji="1" lang="en-US" altLang="ja-JP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4/23(</a:t>
                      </a:r>
                      <a:r>
                        <a:rPr kumimoji="1" lang="ja-JP" altLang="en-US" dirty="0" smtClean="0"/>
                        <a:t>金</a:t>
                      </a:r>
                      <a:r>
                        <a:rPr kumimoji="1" lang="en-US" altLang="ja-JP" dirty="0" smtClean="0"/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レポート提出</a:t>
                      </a:r>
                      <a:endParaRPr kumimoji="1" lang="en-US" altLang="ja-JP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（</a:t>
                      </a:r>
                      <a:r>
                        <a:rPr kumimoji="1" lang="en-US" altLang="ja-JP" dirty="0" smtClean="0"/>
                        <a:t>S0)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3</a:t>
                      </a:r>
                      <a:r>
                        <a:rPr kumimoji="1" lang="ja-JP" altLang="en-US" dirty="0" smtClean="0"/>
                        <a:t>回</a:t>
                      </a:r>
                      <a:endParaRPr kumimoji="1" lang="en-US" altLang="ja-JP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4/30(</a:t>
                      </a:r>
                      <a:r>
                        <a:rPr kumimoji="1" lang="ja-JP" altLang="en-US" dirty="0" smtClean="0"/>
                        <a:t>金</a:t>
                      </a:r>
                      <a:r>
                        <a:rPr kumimoji="1" lang="en-US" altLang="ja-JP" dirty="0" smtClean="0"/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(</a:t>
                      </a:r>
                      <a:r>
                        <a:rPr kumimoji="1" lang="ja-JP" altLang="en-US" dirty="0" smtClean="0"/>
                        <a:t>休講）</a:t>
                      </a:r>
                      <a:endParaRPr kumimoji="1" lang="en-US" altLang="ja-JP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4/28(</a:t>
                      </a:r>
                      <a:r>
                        <a:rPr kumimoji="1" lang="ja-JP" altLang="en-US" dirty="0" smtClean="0"/>
                        <a:t>水）</a:t>
                      </a:r>
                      <a:endParaRPr kumimoji="1" lang="en-US" altLang="ja-JP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1</a:t>
                      </a:r>
                      <a:r>
                        <a:rPr kumimoji="1" lang="ja-JP" altLang="en-US" dirty="0" smtClean="0"/>
                        <a:t>時限</a:t>
                      </a:r>
                      <a:endParaRPr kumimoji="1" lang="en-US" altLang="ja-JP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補講</a:t>
                      </a:r>
                      <a:endParaRPr kumimoji="1" lang="en-US" altLang="ja-JP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dirty="0" smtClean="0"/>
                    </a:p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4</a:t>
                      </a:r>
                      <a:r>
                        <a:rPr kumimoji="1" lang="ja-JP" altLang="en-US" dirty="0" smtClean="0"/>
                        <a:t>回</a:t>
                      </a:r>
                      <a:endParaRPr kumimoji="1" lang="en-US" altLang="ja-JP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5/7(</a:t>
                      </a:r>
                      <a:r>
                        <a:rPr kumimoji="1" lang="ja-JP" altLang="en-US" dirty="0" smtClean="0"/>
                        <a:t>金</a:t>
                      </a:r>
                      <a:r>
                        <a:rPr kumimoji="1" lang="en-US" altLang="ja-JP" dirty="0" smtClean="0"/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レポート提出</a:t>
                      </a:r>
                      <a:endParaRPr kumimoji="1" lang="en-US" altLang="ja-JP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（</a:t>
                      </a:r>
                      <a:r>
                        <a:rPr kumimoji="1" lang="en-US" altLang="ja-JP" dirty="0" smtClean="0"/>
                        <a:t>S1)</a:t>
                      </a:r>
                      <a:endParaRPr kumimoji="1" lang="ja-JP" altLang="en-US" dirty="0" smtClean="0"/>
                    </a:p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5</a:t>
                      </a:r>
                      <a:r>
                        <a:rPr kumimoji="1" lang="ja-JP" altLang="en-US" dirty="0" smtClean="0"/>
                        <a:t>回</a:t>
                      </a:r>
                      <a:endParaRPr kumimoji="1" lang="en-US" altLang="ja-JP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5/14</a:t>
                      </a:r>
                      <a:r>
                        <a:rPr kumimoji="1" lang="ja-JP" altLang="en-US" dirty="0" smtClean="0"/>
                        <a:t>金</a:t>
                      </a:r>
                      <a:r>
                        <a:rPr kumimoji="1" lang="en-US" altLang="ja-JP" dirty="0" smtClean="0"/>
                        <a:t>)</a:t>
                      </a:r>
                    </a:p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6</a:t>
                      </a:r>
                      <a:r>
                        <a:rPr kumimoji="1" lang="ja-JP" altLang="en-US" dirty="0" smtClean="0"/>
                        <a:t>回</a:t>
                      </a:r>
                      <a:endParaRPr kumimoji="1" lang="en-US" altLang="ja-JP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5/21(</a:t>
                      </a:r>
                      <a:r>
                        <a:rPr kumimoji="1" lang="ja-JP" altLang="en-US" dirty="0" smtClean="0"/>
                        <a:t>金</a:t>
                      </a:r>
                      <a:r>
                        <a:rPr kumimoji="1" lang="en-US" altLang="ja-JP" dirty="0" smtClean="0"/>
                        <a:t>)</a:t>
                      </a:r>
                    </a:p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7</a:t>
                      </a:r>
                      <a:r>
                        <a:rPr kumimoji="1" lang="ja-JP" altLang="en-US" dirty="0" smtClean="0"/>
                        <a:t>回</a:t>
                      </a:r>
                      <a:endParaRPr kumimoji="1" lang="en-US" altLang="ja-JP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5/28(</a:t>
                      </a:r>
                      <a:r>
                        <a:rPr kumimoji="1" lang="ja-JP" altLang="en-US" dirty="0" smtClean="0"/>
                        <a:t>金</a:t>
                      </a:r>
                      <a:r>
                        <a:rPr kumimoji="1" lang="en-US" altLang="ja-JP" dirty="0" smtClean="0"/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レポート提出</a:t>
                      </a:r>
                      <a:endParaRPr kumimoji="1" lang="en-US" altLang="ja-JP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（</a:t>
                      </a:r>
                      <a:r>
                        <a:rPr kumimoji="1" lang="en-US" altLang="ja-JP" dirty="0" smtClean="0"/>
                        <a:t>S2)</a:t>
                      </a:r>
                      <a:endParaRPr kumimoji="1" lang="ja-JP" altLang="en-US" dirty="0" smtClean="0"/>
                    </a:p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8</a:t>
                      </a:r>
                      <a:r>
                        <a:rPr kumimoji="1" lang="ja-JP" altLang="en-US" dirty="0" smtClean="0"/>
                        <a:t>回</a:t>
                      </a:r>
                      <a:endParaRPr kumimoji="1" lang="en-US" altLang="ja-JP" dirty="0" smtClean="0"/>
                    </a:p>
                    <a:p>
                      <a:r>
                        <a:rPr kumimoji="1" lang="en-US" altLang="ja-JP" dirty="0" smtClean="0"/>
                        <a:t>6/4(</a:t>
                      </a:r>
                      <a:r>
                        <a:rPr kumimoji="1" lang="ja-JP" altLang="en-US" dirty="0" smtClean="0"/>
                        <a:t>金</a:t>
                      </a:r>
                      <a:r>
                        <a:rPr kumimoji="1" lang="en-US" altLang="ja-JP" dirty="0" smtClean="0"/>
                        <a:t>)</a:t>
                      </a:r>
                    </a:p>
                    <a:p>
                      <a:endParaRPr kumimoji="1" lang="en-US" altLang="ja-JP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431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9</a:t>
                      </a:r>
                      <a:r>
                        <a:rPr kumimoji="1" lang="ja-JP" altLang="en-US" dirty="0" smtClean="0"/>
                        <a:t>回</a:t>
                      </a:r>
                      <a:endParaRPr kumimoji="1" lang="en-US" altLang="ja-JP" dirty="0" smtClean="0"/>
                    </a:p>
                    <a:p>
                      <a:r>
                        <a:rPr kumimoji="1" lang="en-US" altLang="ja-JP" dirty="0" smtClean="0"/>
                        <a:t>6/11(</a:t>
                      </a:r>
                      <a:r>
                        <a:rPr kumimoji="1" lang="ja-JP" altLang="en-US" dirty="0" smtClean="0"/>
                        <a:t>金</a:t>
                      </a:r>
                      <a:r>
                        <a:rPr kumimoji="1" lang="en-US" altLang="ja-JP" dirty="0" smtClean="0"/>
                        <a:t>)</a:t>
                      </a:r>
                    </a:p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10</a:t>
                      </a:r>
                      <a:r>
                        <a:rPr kumimoji="1" lang="ja-JP" altLang="en-US" dirty="0" smtClean="0"/>
                        <a:t>回</a:t>
                      </a:r>
                      <a:endParaRPr kumimoji="1" lang="en-US" altLang="ja-JP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6/18(</a:t>
                      </a:r>
                      <a:r>
                        <a:rPr kumimoji="1" lang="ja-JP" altLang="en-US" dirty="0" smtClean="0"/>
                        <a:t>金</a:t>
                      </a:r>
                      <a:r>
                        <a:rPr kumimoji="1" lang="en-US" altLang="ja-JP" dirty="0" smtClean="0"/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レポート提出</a:t>
                      </a:r>
                      <a:endParaRPr kumimoji="1" lang="en-US" altLang="ja-JP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（</a:t>
                      </a:r>
                      <a:r>
                        <a:rPr kumimoji="1" lang="en-US" altLang="ja-JP" dirty="0" smtClean="0"/>
                        <a:t>S3)</a:t>
                      </a:r>
                      <a:endParaRPr kumimoji="1" lang="ja-JP" altLang="en-US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11</a:t>
                      </a:r>
                      <a:r>
                        <a:rPr kumimoji="1" lang="ja-JP" altLang="en-US" dirty="0" smtClean="0"/>
                        <a:t>回</a:t>
                      </a:r>
                      <a:endParaRPr kumimoji="1" lang="en-US" altLang="ja-JP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6/25(</a:t>
                      </a:r>
                      <a:r>
                        <a:rPr kumimoji="1" lang="ja-JP" altLang="en-US" dirty="0" smtClean="0"/>
                        <a:t>金</a:t>
                      </a:r>
                      <a:r>
                        <a:rPr kumimoji="1" lang="en-US" altLang="ja-JP" dirty="0" smtClean="0"/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12</a:t>
                      </a:r>
                      <a:r>
                        <a:rPr kumimoji="1" lang="ja-JP" altLang="en-US" dirty="0" smtClean="0"/>
                        <a:t>回</a:t>
                      </a:r>
                      <a:endParaRPr kumimoji="1" lang="en-US" altLang="ja-JP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7/2(</a:t>
                      </a:r>
                      <a:r>
                        <a:rPr kumimoji="1" lang="ja-JP" altLang="en-US" dirty="0" smtClean="0"/>
                        <a:t>金</a:t>
                      </a:r>
                      <a:r>
                        <a:rPr kumimoji="1" lang="en-US" altLang="ja-JP" dirty="0" smtClean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13</a:t>
                      </a:r>
                      <a:r>
                        <a:rPr kumimoji="1" lang="ja-JP" altLang="en-US" dirty="0" smtClean="0"/>
                        <a:t>回</a:t>
                      </a:r>
                      <a:endParaRPr kumimoji="1" lang="en-US" altLang="ja-JP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7/9(</a:t>
                      </a:r>
                      <a:r>
                        <a:rPr kumimoji="1" lang="ja-JP" altLang="en-US" dirty="0" smtClean="0"/>
                        <a:t>金</a:t>
                      </a:r>
                      <a:r>
                        <a:rPr kumimoji="1" lang="en-US" altLang="ja-JP" dirty="0" smtClean="0"/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レポート提出</a:t>
                      </a:r>
                      <a:endParaRPr kumimoji="1" lang="en-US" altLang="ja-JP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（</a:t>
                      </a:r>
                      <a:r>
                        <a:rPr kumimoji="1" lang="en-US" altLang="ja-JP" dirty="0" smtClean="0"/>
                        <a:t>S4)</a:t>
                      </a:r>
                      <a:endParaRPr kumimoji="1" lang="ja-JP" altLang="en-US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14</a:t>
                      </a:r>
                      <a:r>
                        <a:rPr kumimoji="1" lang="ja-JP" altLang="en-US" dirty="0" smtClean="0"/>
                        <a:t>回</a:t>
                      </a:r>
                      <a:endParaRPr kumimoji="1" lang="en-US" altLang="ja-JP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7/16(</a:t>
                      </a:r>
                      <a:r>
                        <a:rPr kumimoji="1" lang="ja-JP" altLang="en-US" dirty="0" smtClean="0"/>
                        <a:t>金</a:t>
                      </a:r>
                      <a:r>
                        <a:rPr kumimoji="1" lang="en-US" altLang="ja-JP" dirty="0" smtClean="0"/>
                        <a:t>)</a:t>
                      </a:r>
                      <a:endParaRPr kumimoji="1" lang="ja-JP" altLang="en-US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試験</a:t>
                      </a:r>
                      <a:endParaRPr kumimoji="1" lang="en-US" altLang="ja-JP" dirty="0" smtClean="0"/>
                    </a:p>
                    <a:p>
                      <a:r>
                        <a:rPr kumimoji="1" lang="en-US" altLang="ja-JP" dirty="0" smtClean="0"/>
                        <a:t>7/30(</a:t>
                      </a:r>
                      <a:r>
                        <a:rPr kumimoji="1" lang="ja-JP" altLang="en-US" dirty="0" smtClean="0"/>
                        <a:t>金）</a:t>
                      </a:r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持込不可</a:t>
                      </a:r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" name="Oval 8"/>
          <p:cNvSpPr>
            <a:spLocks noChangeArrowheads="1"/>
          </p:cNvSpPr>
          <p:nvPr/>
        </p:nvSpPr>
        <p:spPr bwMode="auto">
          <a:xfrm>
            <a:off x="0" y="1571625"/>
            <a:ext cx="8991600" cy="3686175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069" name="Oval 7"/>
          <p:cNvSpPr>
            <a:spLocks noChangeArrowheads="1"/>
          </p:cNvSpPr>
          <p:nvPr/>
        </p:nvSpPr>
        <p:spPr bwMode="auto">
          <a:xfrm>
            <a:off x="1714500" y="1928813"/>
            <a:ext cx="7143750" cy="29289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070" name="Oval 6"/>
          <p:cNvSpPr>
            <a:spLocks noChangeArrowheads="1"/>
          </p:cNvSpPr>
          <p:nvPr/>
        </p:nvSpPr>
        <p:spPr bwMode="auto">
          <a:xfrm>
            <a:off x="3143250" y="2143125"/>
            <a:ext cx="5643563" cy="257175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071" name="Oval 5"/>
          <p:cNvSpPr>
            <a:spLocks noChangeArrowheads="1"/>
          </p:cNvSpPr>
          <p:nvPr/>
        </p:nvSpPr>
        <p:spPr bwMode="auto">
          <a:xfrm>
            <a:off x="4929188" y="2428875"/>
            <a:ext cx="3643312" cy="2000250"/>
          </a:xfrm>
          <a:prstGeom prst="ellipse">
            <a:avLst/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072" name="Oval 4"/>
          <p:cNvSpPr>
            <a:spLocks noChangeArrowheads="1"/>
          </p:cNvSpPr>
          <p:nvPr/>
        </p:nvSpPr>
        <p:spPr bwMode="auto">
          <a:xfrm>
            <a:off x="6572250" y="2714625"/>
            <a:ext cx="1857375" cy="142875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309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6257BC-8566-4ACC-9637-04874EE16216}" type="slidenum">
              <a:rPr lang="en-US" altLang="ja-JP" smtClean="0"/>
              <a:pPr/>
              <a:t>30</a:t>
            </a:fld>
            <a:endParaRPr lang="en-US" altLang="ja-JP" smtClean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357188"/>
            <a:ext cx="8343900" cy="457200"/>
          </a:xfrm>
        </p:spPr>
        <p:txBody>
          <a:bodyPr/>
          <a:lstStyle/>
          <a:p>
            <a:pPr eaLnBrk="1" hangingPunct="1"/>
            <a:r>
              <a:rPr lang="ja-JP" altLang="en-US" sz="3600" smtClean="0">
                <a:solidFill>
                  <a:schemeClr val="accent2"/>
                </a:solidFill>
              </a:rPr>
              <a:t>関数の分類２（計算量の漸近的評価２）：</a:t>
            </a:r>
            <a:r>
              <a:rPr lang="en-US" altLang="ja-JP" sz="3600" smtClean="0">
                <a:solidFill>
                  <a:schemeClr val="accent2"/>
                </a:solidFill>
              </a:rPr>
              <a:t/>
            </a:r>
            <a:br>
              <a:rPr lang="en-US" altLang="ja-JP" sz="3600" smtClean="0">
                <a:solidFill>
                  <a:schemeClr val="accent2"/>
                </a:solidFill>
              </a:rPr>
            </a:br>
            <a:r>
              <a:rPr lang="ja-JP" altLang="en-US" sz="3600" smtClean="0">
                <a:solidFill>
                  <a:schemeClr val="accent2"/>
                </a:solidFill>
              </a:rPr>
              <a:t>オメガ記法</a:t>
            </a:r>
          </a:p>
        </p:txBody>
      </p:sp>
      <p:graphicFrame>
        <p:nvGraphicFramePr>
          <p:cNvPr id="3074" name="Object 9"/>
          <p:cNvGraphicFramePr>
            <a:graphicFrameLocks noChangeAspect="1"/>
          </p:cNvGraphicFramePr>
          <p:nvPr/>
        </p:nvGraphicFramePr>
        <p:xfrm>
          <a:off x="285750" y="3071813"/>
          <a:ext cx="838200" cy="495300"/>
        </p:xfrm>
        <a:graphic>
          <a:graphicData uri="http://schemas.openxmlformats.org/presentationml/2006/ole">
            <p:oleObj spid="_x0000_s3074" name="Equation" r:id="rId4" imgW="342720" imgH="203040" progId="Equation.DSMT4">
              <p:embed/>
            </p:oleObj>
          </a:graphicData>
        </a:graphic>
      </p:graphicFrame>
      <p:graphicFrame>
        <p:nvGraphicFramePr>
          <p:cNvPr id="3075" name="Object 10"/>
          <p:cNvGraphicFramePr>
            <a:graphicFrameLocks noChangeAspect="1"/>
          </p:cNvGraphicFramePr>
          <p:nvPr/>
        </p:nvGraphicFramePr>
        <p:xfrm>
          <a:off x="642938" y="3929063"/>
          <a:ext cx="1055687" cy="495300"/>
        </p:xfrm>
        <a:graphic>
          <a:graphicData uri="http://schemas.openxmlformats.org/presentationml/2006/ole">
            <p:oleObj spid="_x0000_s3075" name="Equation" r:id="rId5" imgW="431640" imgH="203040" progId="Equation.DSMT4">
              <p:embed/>
            </p:oleObj>
          </a:graphicData>
        </a:graphic>
      </p:graphicFrame>
      <p:graphicFrame>
        <p:nvGraphicFramePr>
          <p:cNvPr id="3076" name="Object 11"/>
          <p:cNvGraphicFramePr>
            <a:graphicFrameLocks noChangeAspect="1"/>
          </p:cNvGraphicFramePr>
          <p:nvPr/>
        </p:nvGraphicFramePr>
        <p:xfrm>
          <a:off x="571500" y="2357438"/>
          <a:ext cx="1590675" cy="495300"/>
        </p:xfrm>
        <a:graphic>
          <a:graphicData uri="http://schemas.openxmlformats.org/presentationml/2006/ole">
            <p:oleObj spid="_x0000_s3076" name="Equation" r:id="rId6" imgW="647640" imgH="203040" progId="Equation.DSMT4">
              <p:embed/>
            </p:oleObj>
          </a:graphicData>
        </a:graphic>
      </p:graphicFrame>
      <p:sp>
        <p:nvSpPr>
          <p:cNvPr id="3099" name="AutoShape 12"/>
          <p:cNvSpPr>
            <a:spLocks noChangeArrowheads="1"/>
          </p:cNvSpPr>
          <p:nvPr/>
        </p:nvSpPr>
        <p:spPr bwMode="auto">
          <a:xfrm>
            <a:off x="1428750" y="3286125"/>
            <a:ext cx="457200" cy="304800"/>
          </a:xfrm>
          <a:prstGeom prst="rightArrow">
            <a:avLst>
              <a:gd name="adj1" fmla="val 50000"/>
              <a:gd name="adj2" fmla="val 37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00" name="AutoShape 13"/>
          <p:cNvSpPr>
            <a:spLocks noChangeArrowheads="1"/>
          </p:cNvSpPr>
          <p:nvPr/>
        </p:nvSpPr>
        <p:spPr bwMode="auto">
          <a:xfrm>
            <a:off x="6357938" y="3214688"/>
            <a:ext cx="457200" cy="304800"/>
          </a:xfrm>
          <a:prstGeom prst="rightArrow">
            <a:avLst>
              <a:gd name="adj1" fmla="val 50000"/>
              <a:gd name="adj2" fmla="val 37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01" name="AutoShape 14"/>
          <p:cNvSpPr>
            <a:spLocks noChangeArrowheads="1"/>
          </p:cNvSpPr>
          <p:nvPr/>
        </p:nvSpPr>
        <p:spPr bwMode="auto">
          <a:xfrm>
            <a:off x="2928938" y="3214688"/>
            <a:ext cx="457200" cy="304800"/>
          </a:xfrm>
          <a:prstGeom prst="rightArrow">
            <a:avLst>
              <a:gd name="adj1" fmla="val 50000"/>
              <a:gd name="adj2" fmla="val 5208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02" name="AutoShape 15"/>
          <p:cNvSpPr>
            <a:spLocks noChangeArrowheads="1"/>
          </p:cNvSpPr>
          <p:nvPr/>
        </p:nvSpPr>
        <p:spPr bwMode="auto">
          <a:xfrm>
            <a:off x="4714875" y="3286125"/>
            <a:ext cx="457200" cy="304800"/>
          </a:xfrm>
          <a:prstGeom prst="rightArrow">
            <a:avLst>
              <a:gd name="adj1" fmla="val 50000"/>
              <a:gd name="adj2" fmla="val 5208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077" name="Object 16"/>
          <p:cNvGraphicFramePr>
            <a:graphicFrameLocks noChangeAspect="1"/>
          </p:cNvGraphicFramePr>
          <p:nvPr/>
        </p:nvGraphicFramePr>
        <p:xfrm>
          <a:off x="2357438" y="3214688"/>
          <a:ext cx="307975" cy="342900"/>
        </p:xfrm>
        <a:graphic>
          <a:graphicData uri="http://schemas.openxmlformats.org/presentationml/2006/ole">
            <p:oleObj spid="_x0000_s3077" name="Equation" r:id="rId7" imgW="126720" imgH="139680" progId="Equation.DSMT4">
              <p:embed/>
            </p:oleObj>
          </a:graphicData>
        </a:graphic>
      </p:graphicFrame>
      <p:graphicFrame>
        <p:nvGraphicFramePr>
          <p:cNvPr id="3078" name="Object 17"/>
          <p:cNvGraphicFramePr>
            <a:graphicFrameLocks noChangeAspect="1"/>
          </p:cNvGraphicFramePr>
          <p:nvPr/>
        </p:nvGraphicFramePr>
        <p:xfrm>
          <a:off x="2286000" y="2571750"/>
          <a:ext cx="650875" cy="431800"/>
        </p:xfrm>
        <a:graphic>
          <a:graphicData uri="http://schemas.openxmlformats.org/presentationml/2006/ole">
            <p:oleObj spid="_x0000_s3078" name="Equation" r:id="rId8" imgW="266400" imgH="177480" progId="Equation.DSMT4">
              <p:embed/>
            </p:oleObj>
          </a:graphicData>
        </a:graphic>
      </p:graphicFrame>
      <p:graphicFrame>
        <p:nvGraphicFramePr>
          <p:cNvPr id="3079" name="Object 18"/>
          <p:cNvGraphicFramePr>
            <a:graphicFrameLocks noChangeAspect="1"/>
          </p:cNvGraphicFramePr>
          <p:nvPr/>
        </p:nvGraphicFramePr>
        <p:xfrm>
          <a:off x="2143125" y="3714750"/>
          <a:ext cx="1028700" cy="431800"/>
        </p:xfrm>
        <a:graphic>
          <a:graphicData uri="http://schemas.openxmlformats.org/presentationml/2006/ole">
            <p:oleObj spid="_x0000_s3079" name="Equation" r:id="rId9" imgW="419040" imgH="177480" progId="Equation.DSMT4">
              <p:embed/>
            </p:oleObj>
          </a:graphicData>
        </a:graphic>
      </p:graphicFrame>
      <p:graphicFrame>
        <p:nvGraphicFramePr>
          <p:cNvPr id="3080" name="Object 19"/>
          <p:cNvGraphicFramePr>
            <a:graphicFrameLocks noChangeAspect="1"/>
          </p:cNvGraphicFramePr>
          <p:nvPr/>
        </p:nvGraphicFramePr>
        <p:xfrm>
          <a:off x="4214813" y="3571875"/>
          <a:ext cx="433387" cy="495300"/>
        </p:xfrm>
        <a:graphic>
          <a:graphicData uri="http://schemas.openxmlformats.org/presentationml/2006/ole">
            <p:oleObj spid="_x0000_s3080" name="Equation" r:id="rId10" imgW="177480" imgH="203040" progId="Equation.DSMT4">
              <p:embed/>
            </p:oleObj>
          </a:graphicData>
        </a:graphic>
      </p:graphicFrame>
      <p:graphicFrame>
        <p:nvGraphicFramePr>
          <p:cNvPr id="3081" name="Object 20"/>
          <p:cNvGraphicFramePr>
            <a:graphicFrameLocks noChangeAspect="1"/>
          </p:cNvGraphicFramePr>
          <p:nvPr/>
        </p:nvGraphicFramePr>
        <p:xfrm>
          <a:off x="4071938" y="2571750"/>
          <a:ext cx="777875" cy="495300"/>
        </p:xfrm>
        <a:graphic>
          <a:graphicData uri="http://schemas.openxmlformats.org/presentationml/2006/ole">
            <p:oleObj spid="_x0000_s3081" name="Equation" r:id="rId11" imgW="317160" imgH="203040" progId="Equation.DSMT4">
              <p:embed/>
            </p:oleObj>
          </a:graphicData>
        </a:graphic>
      </p:graphicFrame>
      <p:graphicFrame>
        <p:nvGraphicFramePr>
          <p:cNvPr id="3082" name="Object 21"/>
          <p:cNvGraphicFramePr>
            <a:graphicFrameLocks noChangeAspect="1"/>
          </p:cNvGraphicFramePr>
          <p:nvPr/>
        </p:nvGraphicFramePr>
        <p:xfrm>
          <a:off x="5572125" y="3500438"/>
          <a:ext cx="433388" cy="495300"/>
        </p:xfrm>
        <a:graphic>
          <a:graphicData uri="http://schemas.openxmlformats.org/presentationml/2006/ole">
            <p:oleObj spid="_x0000_s3082" name="Equation" r:id="rId12" imgW="177480" imgH="203040" progId="Equation.DSMT4">
              <p:embed/>
            </p:oleObj>
          </a:graphicData>
        </a:graphic>
      </p:graphicFrame>
      <p:graphicFrame>
        <p:nvGraphicFramePr>
          <p:cNvPr id="3083" name="Object 22"/>
          <p:cNvGraphicFramePr>
            <a:graphicFrameLocks noChangeAspect="1"/>
          </p:cNvGraphicFramePr>
          <p:nvPr/>
        </p:nvGraphicFramePr>
        <p:xfrm>
          <a:off x="5572125" y="2786063"/>
          <a:ext cx="965200" cy="495300"/>
        </p:xfrm>
        <a:graphic>
          <a:graphicData uri="http://schemas.openxmlformats.org/presentationml/2006/ole">
            <p:oleObj spid="_x0000_s3083" name="Equation" r:id="rId13" imgW="393480" imgH="203040" progId="Equation.DSMT4">
              <p:embed/>
            </p:oleObj>
          </a:graphicData>
        </a:graphic>
      </p:graphicFrame>
      <p:graphicFrame>
        <p:nvGraphicFramePr>
          <p:cNvPr id="3084" name="Object 23"/>
          <p:cNvGraphicFramePr>
            <a:graphicFrameLocks noChangeAspect="1"/>
          </p:cNvGraphicFramePr>
          <p:nvPr/>
        </p:nvGraphicFramePr>
        <p:xfrm>
          <a:off x="7143750" y="2928938"/>
          <a:ext cx="433388" cy="468312"/>
        </p:xfrm>
        <a:graphic>
          <a:graphicData uri="http://schemas.openxmlformats.org/presentationml/2006/ole">
            <p:oleObj spid="_x0000_s3084" name="Equation" r:id="rId14" imgW="177480" imgH="190440" progId="Equation.DSMT4">
              <p:embed/>
            </p:oleObj>
          </a:graphicData>
        </a:graphic>
      </p:graphicFrame>
      <p:graphicFrame>
        <p:nvGraphicFramePr>
          <p:cNvPr id="3085" name="Object 24"/>
          <p:cNvGraphicFramePr>
            <a:graphicFrameLocks noChangeAspect="1"/>
          </p:cNvGraphicFramePr>
          <p:nvPr/>
        </p:nvGraphicFramePr>
        <p:xfrm>
          <a:off x="7643813" y="3000375"/>
          <a:ext cx="403225" cy="495300"/>
        </p:xfrm>
        <a:graphic>
          <a:graphicData uri="http://schemas.openxmlformats.org/presentationml/2006/ole">
            <p:oleObj spid="_x0000_s3085" name="Equation" r:id="rId15" imgW="164880" imgH="203040" progId="Equation.DSMT4">
              <p:embed/>
            </p:oleObj>
          </a:graphicData>
        </a:graphic>
      </p:graphicFrame>
      <p:graphicFrame>
        <p:nvGraphicFramePr>
          <p:cNvPr id="3086" name="Object 25"/>
          <p:cNvGraphicFramePr>
            <a:graphicFrameLocks noChangeAspect="1"/>
          </p:cNvGraphicFramePr>
          <p:nvPr/>
        </p:nvGraphicFramePr>
        <p:xfrm>
          <a:off x="304800" y="5486400"/>
          <a:ext cx="1371600" cy="495300"/>
        </p:xfrm>
        <a:graphic>
          <a:graphicData uri="http://schemas.openxmlformats.org/presentationml/2006/ole">
            <p:oleObj spid="_x0000_s3086" name="Equation" r:id="rId16" imgW="558720" imgH="203040" progId="Equation.DSMT4">
              <p:embed/>
            </p:oleObj>
          </a:graphicData>
        </a:graphic>
      </p:graphicFrame>
      <p:graphicFrame>
        <p:nvGraphicFramePr>
          <p:cNvPr id="3087" name="Object 26"/>
          <p:cNvGraphicFramePr>
            <a:graphicFrameLocks noChangeAspect="1"/>
          </p:cNvGraphicFramePr>
          <p:nvPr/>
        </p:nvGraphicFramePr>
        <p:xfrm>
          <a:off x="2270125" y="5486400"/>
          <a:ext cx="869950" cy="495300"/>
        </p:xfrm>
        <a:graphic>
          <a:graphicData uri="http://schemas.openxmlformats.org/presentationml/2006/ole">
            <p:oleObj spid="_x0000_s3087" name="Equation" r:id="rId17" imgW="355320" imgH="203040" progId="Equation.DSMT4">
              <p:embed/>
            </p:oleObj>
          </a:graphicData>
        </a:graphic>
      </p:graphicFrame>
      <p:sp>
        <p:nvSpPr>
          <p:cNvPr id="3103" name="AutoShape 27"/>
          <p:cNvSpPr>
            <a:spLocks noChangeArrowheads="1"/>
          </p:cNvSpPr>
          <p:nvPr/>
        </p:nvSpPr>
        <p:spPr bwMode="auto">
          <a:xfrm>
            <a:off x="1676400" y="5562600"/>
            <a:ext cx="457200" cy="304800"/>
          </a:xfrm>
          <a:prstGeom prst="rightArrow">
            <a:avLst>
              <a:gd name="adj1" fmla="val 50000"/>
              <a:gd name="adj2" fmla="val 37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04" name="AutoShape 28"/>
          <p:cNvSpPr>
            <a:spLocks noChangeArrowheads="1"/>
          </p:cNvSpPr>
          <p:nvPr/>
        </p:nvSpPr>
        <p:spPr bwMode="auto">
          <a:xfrm>
            <a:off x="7086600" y="5562600"/>
            <a:ext cx="457200" cy="304800"/>
          </a:xfrm>
          <a:prstGeom prst="rightArrow">
            <a:avLst>
              <a:gd name="adj1" fmla="val 50000"/>
              <a:gd name="adj2" fmla="val 37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05" name="AutoShape 29"/>
          <p:cNvSpPr>
            <a:spLocks noChangeArrowheads="1"/>
          </p:cNvSpPr>
          <p:nvPr/>
        </p:nvSpPr>
        <p:spPr bwMode="auto">
          <a:xfrm>
            <a:off x="3352800" y="5562600"/>
            <a:ext cx="457200" cy="304800"/>
          </a:xfrm>
          <a:prstGeom prst="rightArrow">
            <a:avLst>
              <a:gd name="adj1" fmla="val 50000"/>
              <a:gd name="adj2" fmla="val 5208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06" name="AutoShape 30"/>
          <p:cNvSpPr>
            <a:spLocks noChangeArrowheads="1"/>
          </p:cNvSpPr>
          <p:nvPr/>
        </p:nvSpPr>
        <p:spPr bwMode="auto">
          <a:xfrm>
            <a:off x="5181600" y="5638800"/>
            <a:ext cx="457200" cy="304800"/>
          </a:xfrm>
          <a:prstGeom prst="rightArrow">
            <a:avLst>
              <a:gd name="adj1" fmla="val 50000"/>
              <a:gd name="adj2" fmla="val 5208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088" name="Object 31"/>
          <p:cNvGraphicFramePr>
            <a:graphicFrameLocks noChangeAspect="1"/>
          </p:cNvGraphicFramePr>
          <p:nvPr/>
        </p:nvGraphicFramePr>
        <p:xfrm>
          <a:off x="3946525" y="5410200"/>
          <a:ext cx="1025525" cy="560388"/>
        </p:xfrm>
        <a:graphic>
          <a:graphicData uri="http://schemas.openxmlformats.org/presentationml/2006/ole">
            <p:oleObj spid="_x0000_s3088" name="Equation" r:id="rId18" imgW="419040" imgH="228600" progId="Equation.DSMT4">
              <p:embed/>
            </p:oleObj>
          </a:graphicData>
        </a:graphic>
      </p:graphicFrame>
      <p:graphicFrame>
        <p:nvGraphicFramePr>
          <p:cNvPr id="3089" name="Object 32"/>
          <p:cNvGraphicFramePr>
            <a:graphicFrameLocks noChangeAspect="1"/>
          </p:cNvGraphicFramePr>
          <p:nvPr/>
        </p:nvGraphicFramePr>
        <p:xfrm>
          <a:off x="5700713" y="5486400"/>
          <a:ext cx="1023937" cy="560388"/>
        </p:xfrm>
        <a:graphic>
          <a:graphicData uri="http://schemas.openxmlformats.org/presentationml/2006/ole">
            <p:oleObj spid="_x0000_s3089" name="Equation" r:id="rId19" imgW="419040" imgH="228600" progId="Equation.DSMT4">
              <p:embed/>
            </p:oleObj>
          </a:graphicData>
        </a:graphic>
      </p:graphicFrame>
      <p:graphicFrame>
        <p:nvGraphicFramePr>
          <p:cNvPr id="3090" name="Object 33"/>
          <p:cNvGraphicFramePr>
            <a:graphicFrameLocks noChangeAspect="1"/>
          </p:cNvGraphicFramePr>
          <p:nvPr/>
        </p:nvGraphicFramePr>
        <p:xfrm>
          <a:off x="7697788" y="5410200"/>
          <a:ext cx="992187" cy="560388"/>
        </p:xfrm>
        <a:graphic>
          <a:graphicData uri="http://schemas.openxmlformats.org/presentationml/2006/ole">
            <p:oleObj spid="_x0000_s3090" name="Equation" r:id="rId20" imgW="406080" imgH="228600" progId="Equation.DSMT4">
              <p:embed/>
            </p:oleObj>
          </a:graphicData>
        </a:graphic>
      </p:graphicFrame>
      <p:graphicFrame>
        <p:nvGraphicFramePr>
          <p:cNvPr id="3091" name="Object 34"/>
          <p:cNvGraphicFramePr>
            <a:graphicFrameLocks noChangeAspect="1"/>
          </p:cNvGraphicFramePr>
          <p:nvPr/>
        </p:nvGraphicFramePr>
        <p:xfrm>
          <a:off x="7358063" y="3500438"/>
          <a:ext cx="403225" cy="495300"/>
        </p:xfrm>
        <a:graphic>
          <a:graphicData uri="http://schemas.openxmlformats.org/presentationml/2006/ole">
            <p:oleObj spid="_x0000_s3091" name="Equation" r:id="rId21" imgW="164880" imgH="203040" progId="Equation.DSMT4">
              <p:embed/>
            </p:oleObj>
          </a:graphicData>
        </a:graphic>
      </p:graphicFrame>
      <p:sp>
        <p:nvSpPr>
          <p:cNvPr id="3107" name="Line 35"/>
          <p:cNvSpPr>
            <a:spLocks noChangeShapeType="1"/>
          </p:cNvSpPr>
          <p:nvPr/>
        </p:nvSpPr>
        <p:spPr bwMode="auto">
          <a:xfrm>
            <a:off x="1905000" y="59436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08" name="Line 36"/>
          <p:cNvSpPr>
            <a:spLocks noChangeShapeType="1"/>
          </p:cNvSpPr>
          <p:nvPr/>
        </p:nvSpPr>
        <p:spPr bwMode="auto">
          <a:xfrm flipH="1">
            <a:off x="1066800" y="6172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09" name="Text Box 37"/>
          <p:cNvSpPr txBox="1">
            <a:spLocks noChangeArrowheads="1"/>
          </p:cNvSpPr>
          <p:nvPr/>
        </p:nvSpPr>
        <p:spPr bwMode="auto">
          <a:xfrm>
            <a:off x="228600" y="6324600"/>
            <a:ext cx="170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ja-JP" altLang="en-US" sz="2400"/>
              <a:t>対数（時間）</a:t>
            </a:r>
          </a:p>
        </p:txBody>
      </p:sp>
      <p:sp>
        <p:nvSpPr>
          <p:cNvPr id="3110" name="Line 38"/>
          <p:cNvSpPr>
            <a:spLocks noChangeShapeType="1"/>
          </p:cNvSpPr>
          <p:nvPr/>
        </p:nvSpPr>
        <p:spPr bwMode="auto">
          <a:xfrm>
            <a:off x="7239000" y="60198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11" name="Line 39"/>
          <p:cNvSpPr>
            <a:spLocks noChangeShapeType="1"/>
          </p:cNvSpPr>
          <p:nvPr/>
        </p:nvSpPr>
        <p:spPr bwMode="auto">
          <a:xfrm flipH="1">
            <a:off x="5562600" y="63246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12" name="Text Box 40"/>
          <p:cNvSpPr txBox="1">
            <a:spLocks noChangeArrowheads="1"/>
          </p:cNvSpPr>
          <p:nvPr/>
        </p:nvSpPr>
        <p:spPr bwMode="auto">
          <a:xfrm>
            <a:off x="4572000" y="6400800"/>
            <a:ext cx="2012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ja-JP" altLang="en-US" sz="2400"/>
              <a:t>多項式（時間）</a:t>
            </a:r>
          </a:p>
        </p:txBody>
      </p:sp>
      <p:sp>
        <p:nvSpPr>
          <p:cNvPr id="3113" name="Text Box 41"/>
          <p:cNvSpPr txBox="1">
            <a:spLocks noChangeArrowheads="1"/>
          </p:cNvSpPr>
          <p:nvPr/>
        </p:nvSpPr>
        <p:spPr bwMode="auto">
          <a:xfrm>
            <a:off x="7486650" y="6172200"/>
            <a:ext cx="165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ja-JP" altLang="en-US" sz="2400"/>
              <a:t>指数</a:t>
            </a:r>
            <a:r>
              <a:rPr lang="en-US" altLang="ja-JP" sz="2400"/>
              <a:t>(</a:t>
            </a:r>
            <a:r>
              <a:rPr lang="ja-JP" altLang="en-US" sz="2400"/>
              <a:t>時間）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C4949C7-5972-4F94-B200-E979F732DCEF}" type="slidenum">
              <a:rPr lang="en-US" altLang="ja-JP" smtClean="0"/>
              <a:pPr/>
              <a:t>31</a:t>
            </a:fld>
            <a:endParaRPr lang="en-US" altLang="ja-JP" smtClean="0"/>
          </a:p>
        </p:txBody>
      </p:sp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609600" y="1466850"/>
            <a:ext cx="74041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400"/>
              <a:t>ある関数</a:t>
            </a:r>
            <a:r>
              <a:rPr lang="en-US" altLang="ja-JP" sz="2400"/>
              <a:t>g(n)</a:t>
            </a:r>
            <a:r>
              <a:rPr lang="ja-JP" altLang="en-US" sz="2400"/>
              <a:t>に対して、計算量</a:t>
            </a:r>
            <a:r>
              <a:rPr lang="en-US" altLang="ja-JP" sz="2400"/>
              <a:t>T(n</a:t>
            </a:r>
            <a:r>
              <a:rPr lang="ja-JP" altLang="en-US" sz="2400"/>
              <a:t>）が</a:t>
            </a:r>
            <a:r>
              <a:rPr lang="en-US" altLang="ja-JP" sz="2400"/>
              <a:t>Ω(g</a:t>
            </a:r>
            <a:r>
              <a:rPr lang="ja-JP" altLang="en-US" sz="2400"/>
              <a:t>（</a:t>
            </a:r>
            <a:r>
              <a:rPr lang="en-US" altLang="ja-JP" sz="2400"/>
              <a:t>n))</a:t>
            </a:r>
            <a:r>
              <a:rPr lang="ja-JP" altLang="en-US" sz="2400"/>
              <a:t>であるとは、</a:t>
            </a:r>
          </a:p>
          <a:p>
            <a:r>
              <a:rPr lang="ja-JP" altLang="en-US" sz="2400"/>
              <a:t>適当な２つの正定数ｎ</a:t>
            </a:r>
            <a:r>
              <a:rPr lang="en-US" altLang="ja-JP" sz="2400" baseline="-25000"/>
              <a:t>0</a:t>
            </a:r>
            <a:r>
              <a:rPr lang="ja-JP" altLang="en-US" sz="2400">
                <a:latin typeface="ＭＳ Ｐゴシック" pitchFamily="50" charset="-128"/>
              </a:rPr>
              <a:t>とｃが存在して、</a:t>
            </a:r>
            <a:r>
              <a:rPr lang="ja-JP" altLang="en-US" sz="2400"/>
              <a:t>ｎ</a:t>
            </a:r>
            <a:r>
              <a:rPr lang="en-US" altLang="ja-JP" sz="2400" baseline="-25000"/>
              <a:t>0</a:t>
            </a:r>
            <a:r>
              <a:rPr lang="ja-JP" altLang="en-US" sz="2400"/>
              <a:t>以上のすべてのｎに対して</a:t>
            </a:r>
          </a:p>
          <a:p>
            <a:r>
              <a:rPr lang="ja-JP" altLang="en-US" sz="2400"/>
              <a:t>Ｔ（</a:t>
            </a:r>
            <a:r>
              <a:rPr lang="en-US" altLang="ja-JP" sz="2400"/>
              <a:t>n</a:t>
            </a:r>
            <a:r>
              <a:rPr lang="ja-JP" altLang="en-US" sz="2400"/>
              <a:t>）≧ｃ</a:t>
            </a:r>
            <a:r>
              <a:rPr lang="en-US" altLang="ja-JP" sz="2400"/>
              <a:t>g</a:t>
            </a:r>
            <a:r>
              <a:rPr lang="ja-JP" altLang="en-US" sz="2400"/>
              <a:t>（</a:t>
            </a:r>
            <a:r>
              <a:rPr lang="en-US" altLang="ja-JP" sz="2400"/>
              <a:t>n)</a:t>
            </a:r>
          </a:p>
          <a:p>
            <a:r>
              <a:rPr lang="ja-JP" altLang="en-US" sz="2400"/>
              <a:t>が成り立つことである。</a:t>
            </a:r>
          </a:p>
          <a:p>
            <a:endParaRPr lang="en-US" altLang="ja-JP" sz="2400"/>
          </a:p>
        </p:txBody>
      </p:sp>
      <p:sp>
        <p:nvSpPr>
          <p:cNvPr id="48132" name="AutoShape 4"/>
          <p:cNvSpPr>
            <a:spLocks noChangeArrowheads="1"/>
          </p:cNvSpPr>
          <p:nvPr/>
        </p:nvSpPr>
        <p:spPr bwMode="auto">
          <a:xfrm>
            <a:off x="381000" y="1238250"/>
            <a:ext cx="8153400" cy="241935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8133" name="Text Box 5"/>
          <p:cNvSpPr txBox="1">
            <a:spLocks noChangeArrowheads="1"/>
          </p:cNvSpPr>
          <p:nvPr/>
        </p:nvSpPr>
        <p:spPr bwMode="auto">
          <a:xfrm>
            <a:off x="1219200" y="1009650"/>
            <a:ext cx="2339975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rgbClr val="006600"/>
                </a:solidFill>
              </a:rPr>
              <a:t>定義：オメガ記法</a:t>
            </a:r>
          </a:p>
        </p:txBody>
      </p:sp>
      <p:sp>
        <p:nvSpPr>
          <p:cNvPr id="48134" name="Line 6"/>
          <p:cNvSpPr>
            <a:spLocks noChangeShapeType="1"/>
          </p:cNvSpPr>
          <p:nvPr/>
        </p:nvSpPr>
        <p:spPr bwMode="auto">
          <a:xfrm>
            <a:off x="381000" y="6248400"/>
            <a:ext cx="3733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8135" name="Line 7"/>
          <p:cNvSpPr>
            <a:spLocks noChangeShapeType="1"/>
          </p:cNvSpPr>
          <p:nvPr/>
        </p:nvSpPr>
        <p:spPr bwMode="auto">
          <a:xfrm flipV="1">
            <a:off x="990600" y="4114800"/>
            <a:ext cx="0" cy="274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8136" name="Text Box 8"/>
          <p:cNvSpPr txBox="1">
            <a:spLocks noChangeArrowheads="1"/>
          </p:cNvSpPr>
          <p:nvPr/>
        </p:nvSpPr>
        <p:spPr bwMode="auto">
          <a:xfrm>
            <a:off x="3505200" y="4191000"/>
            <a:ext cx="866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Ｔ（ｎ）</a:t>
            </a:r>
          </a:p>
        </p:txBody>
      </p:sp>
      <p:sp>
        <p:nvSpPr>
          <p:cNvPr id="48137" name="Freeform 11"/>
          <p:cNvSpPr>
            <a:spLocks/>
          </p:cNvSpPr>
          <p:nvPr/>
        </p:nvSpPr>
        <p:spPr bwMode="auto">
          <a:xfrm>
            <a:off x="1066800" y="4495800"/>
            <a:ext cx="2438400" cy="1600200"/>
          </a:xfrm>
          <a:custGeom>
            <a:avLst/>
            <a:gdLst>
              <a:gd name="T0" fmla="*/ 0 w 1536"/>
              <a:gd name="T1" fmla="*/ 2147483647 h 1008"/>
              <a:gd name="T2" fmla="*/ 2147483647 w 1536"/>
              <a:gd name="T3" fmla="*/ 2147483647 h 1008"/>
              <a:gd name="T4" fmla="*/ 2147483647 w 1536"/>
              <a:gd name="T5" fmla="*/ 2147483647 h 1008"/>
              <a:gd name="T6" fmla="*/ 2147483647 w 1536"/>
              <a:gd name="T7" fmla="*/ 2147483647 h 1008"/>
              <a:gd name="T8" fmla="*/ 2147483647 w 1536"/>
              <a:gd name="T9" fmla="*/ 2147483647 h 1008"/>
              <a:gd name="T10" fmla="*/ 2147483647 w 1536"/>
              <a:gd name="T11" fmla="*/ 2147483647 h 1008"/>
              <a:gd name="T12" fmla="*/ 2147483647 w 1536"/>
              <a:gd name="T13" fmla="*/ 2147483647 h 1008"/>
              <a:gd name="T14" fmla="*/ 2147483647 w 1536"/>
              <a:gd name="T15" fmla="*/ 2147483647 h 1008"/>
              <a:gd name="T16" fmla="*/ 2147483647 w 1536"/>
              <a:gd name="T17" fmla="*/ 0 h 100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536"/>
              <a:gd name="T28" fmla="*/ 0 h 1008"/>
              <a:gd name="T29" fmla="*/ 1536 w 1536"/>
              <a:gd name="T30" fmla="*/ 1008 h 100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536" h="1008">
                <a:moveTo>
                  <a:pt x="0" y="1008"/>
                </a:moveTo>
                <a:cubicBezTo>
                  <a:pt x="12" y="940"/>
                  <a:pt x="24" y="872"/>
                  <a:pt x="48" y="864"/>
                </a:cubicBezTo>
                <a:cubicBezTo>
                  <a:pt x="72" y="856"/>
                  <a:pt x="88" y="968"/>
                  <a:pt x="144" y="960"/>
                </a:cubicBezTo>
                <a:cubicBezTo>
                  <a:pt x="200" y="952"/>
                  <a:pt x="312" y="872"/>
                  <a:pt x="384" y="816"/>
                </a:cubicBezTo>
                <a:cubicBezTo>
                  <a:pt x="456" y="760"/>
                  <a:pt x="504" y="624"/>
                  <a:pt x="576" y="624"/>
                </a:cubicBezTo>
                <a:cubicBezTo>
                  <a:pt x="648" y="624"/>
                  <a:pt x="720" y="880"/>
                  <a:pt x="816" y="816"/>
                </a:cubicBezTo>
                <a:cubicBezTo>
                  <a:pt x="912" y="752"/>
                  <a:pt x="1056" y="344"/>
                  <a:pt x="1152" y="240"/>
                </a:cubicBezTo>
                <a:cubicBezTo>
                  <a:pt x="1248" y="136"/>
                  <a:pt x="1328" y="232"/>
                  <a:pt x="1392" y="192"/>
                </a:cubicBezTo>
                <a:cubicBezTo>
                  <a:pt x="1456" y="152"/>
                  <a:pt x="1496" y="76"/>
                  <a:pt x="1536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8138" name="Line 13"/>
          <p:cNvSpPr>
            <a:spLocks noChangeShapeType="1"/>
          </p:cNvSpPr>
          <p:nvPr/>
        </p:nvSpPr>
        <p:spPr bwMode="auto">
          <a:xfrm>
            <a:off x="2590800" y="5410200"/>
            <a:ext cx="0" cy="838200"/>
          </a:xfrm>
          <a:prstGeom prst="line">
            <a:avLst/>
          </a:prstGeom>
          <a:noFill/>
          <a:ln w="9525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8139" name="Text Box 14"/>
          <p:cNvSpPr txBox="1">
            <a:spLocks noChangeArrowheads="1"/>
          </p:cNvSpPr>
          <p:nvPr/>
        </p:nvSpPr>
        <p:spPr bwMode="auto">
          <a:xfrm>
            <a:off x="2362200" y="6324600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solidFill>
                  <a:srgbClr val="FF0000"/>
                </a:solidFill>
              </a:rPr>
              <a:t>n</a:t>
            </a:r>
            <a:r>
              <a:rPr lang="en-US" altLang="ja-JP" sz="2400" baseline="-2500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48140" name="Text Box 15"/>
          <p:cNvSpPr txBox="1">
            <a:spLocks noChangeArrowheads="1"/>
          </p:cNvSpPr>
          <p:nvPr/>
        </p:nvSpPr>
        <p:spPr bwMode="auto">
          <a:xfrm>
            <a:off x="3276600" y="5181600"/>
            <a:ext cx="692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g(n)</a:t>
            </a:r>
          </a:p>
        </p:txBody>
      </p:sp>
      <p:sp>
        <p:nvSpPr>
          <p:cNvPr id="48141" name="Freeform 18"/>
          <p:cNvSpPr>
            <a:spLocks/>
          </p:cNvSpPr>
          <p:nvPr/>
        </p:nvSpPr>
        <p:spPr bwMode="auto">
          <a:xfrm>
            <a:off x="1219200" y="4800600"/>
            <a:ext cx="2667000" cy="1003300"/>
          </a:xfrm>
          <a:custGeom>
            <a:avLst/>
            <a:gdLst>
              <a:gd name="T0" fmla="*/ 0 w 1680"/>
              <a:gd name="T1" fmla="*/ 2147483647 h 632"/>
              <a:gd name="T2" fmla="*/ 2147483647 w 1680"/>
              <a:gd name="T3" fmla="*/ 2147483647 h 632"/>
              <a:gd name="T4" fmla="*/ 2147483647 w 1680"/>
              <a:gd name="T5" fmla="*/ 0 h 632"/>
              <a:gd name="T6" fmla="*/ 0 60000 65536"/>
              <a:gd name="T7" fmla="*/ 0 60000 65536"/>
              <a:gd name="T8" fmla="*/ 0 60000 65536"/>
              <a:gd name="T9" fmla="*/ 0 w 1680"/>
              <a:gd name="T10" fmla="*/ 0 h 632"/>
              <a:gd name="T11" fmla="*/ 1680 w 1680"/>
              <a:gd name="T12" fmla="*/ 632 h 63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80" h="632">
                <a:moveTo>
                  <a:pt x="0" y="624"/>
                </a:moveTo>
                <a:cubicBezTo>
                  <a:pt x="268" y="628"/>
                  <a:pt x="536" y="632"/>
                  <a:pt x="816" y="528"/>
                </a:cubicBezTo>
                <a:cubicBezTo>
                  <a:pt x="1096" y="424"/>
                  <a:pt x="1388" y="212"/>
                  <a:pt x="168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8142" name="Text Box 21"/>
          <p:cNvSpPr txBox="1">
            <a:spLocks noChangeArrowheads="1"/>
          </p:cNvSpPr>
          <p:nvPr/>
        </p:nvSpPr>
        <p:spPr bwMode="auto">
          <a:xfrm>
            <a:off x="2743200" y="6400800"/>
            <a:ext cx="1643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入力サイズ</a:t>
            </a:r>
          </a:p>
        </p:txBody>
      </p:sp>
      <p:sp>
        <p:nvSpPr>
          <p:cNvPr id="48143" name="Text Box 22"/>
          <p:cNvSpPr txBox="1">
            <a:spLocks noChangeArrowheads="1"/>
          </p:cNvSpPr>
          <p:nvPr/>
        </p:nvSpPr>
        <p:spPr bwMode="auto">
          <a:xfrm>
            <a:off x="466725" y="4221163"/>
            <a:ext cx="5492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ja-JP" altLang="en-US" sz="2400"/>
              <a:t>時間</a:t>
            </a:r>
          </a:p>
        </p:txBody>
      </p:sp>
      <p:sp>
        <p:nvSpPr>
          <p:cNvPr id="48144" name="AutoShape 12"/>
          <p:cNvSpPr>
            <a:spLocks noChangeArrowheads="1"/>
          </p:cNvSpPr>
          <p:nvPr/>
        </p:nvSpPr>
        <p:spPr bwMode="auto">
          <a:xfrm>
            <a:off x="4572000" y="2357438"/>
            <a:ext cx="3714750" cy="1214437"/>
          </a:xfrm>
          <a:prstGeom prst="wedgeRoundRectCallout">
            <a:avLst>
              <a:gd name="adj1" fmla="val -94370"/>
              <a:gd name="adj2" fmla="val -16106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ja-JP" sz="2400"/>
              <a:t>Ω</a:t>
            </a:r>
            <a:r>
              <a:rPr lang="ja-JP" altLang="en-US" sz="2400"/>
              <a:t>記法は“以上”を表す記法。計算時間の下界を見積もる。</a:t>
            </a:r>
            <a:endParaRPr lang="ja-JP" altLang="ja-JP" sz="240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6" name="Oval 8"/>
          <p:cNvSpPr>
            <a:spLocks noChangeArrowheads="1"/>
          </p:cNvSpPr>
          <p:nvPr/>
        </p:nvSpPr>
        <p:spPr bwMode="auto">
          <a:xfrm>
            <a:off x="7572375" y="2000250"/>
            <a:ext cx="1419225" cy="2286000"/>
          </a:xfrm>
          <a:prstGeom prst="ellipse">
            <a:avLst/>
          </a:pr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17" name="Oval 7"/>
          <p:cNvSpPr>
            <a:spLocks noChangeArrowheads="1"/>
          </p:cNvSpPr>
          <p:nvPr/>
        </p:nvSpPr>
        <p:spPr bwMode="auto">
          <a:xfrm>
            <a:off x="6143625" y="2143125"/>
            <a:ext cx="1000125" cy="1857375"/>
          </a:xfrm>
          <a:prstGeom prst="ellipse">
            <a:avLst/>
          </a:prstGeom>
          <a:solidFill>
            <a:srgbClr val="99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18" name="Oval 6"/>
          <p:cNvSpPr>
            <a:spLocks noChangeArrowheads="1"/>
          </p:cNvSpPr>
          <p:nvPr/>
        </p:nvSpPr>
        <p:spPr bwMode="auto">
          <a:xfrm>
            <a:off x="4643438" y="2214563"/>
            <a:ext cx="1214437" cy="1785937"/>
          </a:xfrm>
          <a:prstGeom prst="ellipse">
            <a:avLst/>
          </a:prstGeom>
          <a:solidFill>
            <a:srgbClr val="CC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19" name="Oval 5"/>
          <p:cNvSpPr>
            <a:spLocks noChangeArrowheads="1"/>
          </p:cNvSpPr>
          <p:nvPr/>
        </p:nvSpPr>
        <p:spPr bwMode="auto">
          <a:xfrm>
            <a:off x="2928938" y="2143125"/>
            <a:ext cx="1500187" cy="200025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20" name="Oval 4"/>
          <p:cNvSpPr>
            <a:spLocks noChangeArrowheads="1"/>
          </p:cNvSpPr>
          <p:nvPr/>
        </p:nvSpPr>
        <p:spPr bwMode="auto">
          <a:xfrm>
            <a:off x="285750" y="2286000"/>
            <a:ext cx="2357438" cy="1714500"/>
          </a:xfrm>
          <a:prstGeom prst="ellipse">
            <a:avLst/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2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B162F8-7A8A-4879-BEDC-772353E60A70}" type="slidenum">
              <a:rPr lang="en-US" altLang="ja-JP" smtClean="0"/>
              <a:pPr/>
              <a:t>32</a:t>
            </a:fld>
            <a:endParaRPr lang="en-US" altLang="ja-JP" smtClean="0"/>
          </a:p>
        </p:txBody>
      </p:sp>
      <p:graphicFrame>
        <p:nvGraphicFramePr>
          <p:cNvPr id="4098" name="Object 9"/>
          <p:cNvGraphicFramePr>
            <a:graphicFrameLocks noChangeAspect="1"/>
          </p:cNvGraphicFramePr>
          <p:nvPr/>
        </p:nvGraphicFramePr>
        <p:xfrm>
          <a:off x="928688" y="2500313"/>
          <a:ext cx="838200" cy="495300"/>
        </p:xfrm>
        <a:graphic>
          <a:graphicData uri="http://schemas.openxmlformats.org/presentationml/2006/ole">
            <p:oleObj spid="_x0000_s4098" name="Equation" r:id="rId4" imgW="342720" imgH="203040" progId="Equation.DSMT4">
              <p:embed/>
            </p:oleObj>
          </a:graphicData>
        </a:graphic>
      </p:graphicFrame>
      <p:graphicFrame>
        <p:nvGraphicFramePr>
          <p:cNvPr id="4099" name="Object 10"/>
          <p:cNvGraphicFramePr>
            <a:graphicFrameLocks noChangeAspect="1"/>
          </p:cNvGraphicFramePr>
          <p:nvPr/>
        </p:nvGraphicFramePr>
        <p:xfrm>
          <a:off x="1000125" y="3357563"/>
          <a:ext cx="1055688" cy="495300"/>
        </p:xfrm>
        <a:graphic>
          <a:graphicData uri="http://schemas.openxmlformats.org/presentationml/2006/ole">
            <p:oleObj spid="_x0000_s4099" name="Equation" r:id="rId5" imgW="431640" imgH="203040" progId="Equation.DSMT4">
              <p:embed/>
            </p:oleObj>
          </a:graphicData>
        </a:graphic>
      </p:graphicFrame>
      <p:graphicFrame>
        <p:nvGraphicFramePr>
          <p:cNvPr id="4100" name="Object 11"/>
          <p:cNvGraphicFramePr>
            <a:graphicFrameLocks noChangeAspect="1"/>
          </p:cNvGraphicFramePr>
          <p:nvPr/>
        </p:nvGraphicFramePr>
        <p:xfrm>
          <a:off x="500063" y="2928938"/>
          <a:ext cx="1590675" cy="495300"/>
        </p:xfrm>
        <a:graphic>
          <a:graphicData uri="http://schemas.openxmlformats.org/presentationml/2006/ole">
            <p:oleObj spid="_x0000_s4100" name="Equation" r:id="rId6" imgW="647640" imgH="203040" progId="Equation.DSMT4">
              <p:embed/>
            </p:oleObj>
          </a:graphicData>
        </a:graphic>
      </p:graphicFrame>
      <p:sp>
        <p:nvSpPr>
          <p:cNvPr id="4122" name="AutoShape 12"/>
          <p:cNvSpPr>
            <a:spLocks noChangeArrowheads="1"/>
          </p:cNvSpPr>
          <p:nvPr/>
        </p:nvSpPr>
        <p:spPr bwMode="auto">
          <a:xfrm>
            <a:off x="2571750" y="2928938"/>
            <a:ext cx="457200" cy="304800"/>
          </a:xfrm>
          <a:prstGeom prst="right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23" name="AutoShape 13"/>
          <p:cNvSpPr>
            <a:spLocks noChangeArrowheads="1"/>
          </p:cNvSpPr>
          <p:nvPr/>
        </p:nvSpPr>
        <p:spPr bwMode="auto">
          <a:xfrm>
            <a:off x="6929438" y="2928938"/>
            <a:ext cx="457200" cy="304800"/>
          </a:xfrm>
          <a:prstGeom prst="right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24" name="AutoShape 14"/>
          <p:cNvSpPr>
            <a:spLocks noChangeArrowheads="1"/>
          </p:cNvSpPr>
          <p:nvPr/>
        </p:nvSpPr>
        <p:spPr bwMode="auto">
          <a:xfrm>
            <a:off x="4286250" y="2928938"/>
            <a:ext cx="457200" cy="304800"/>
          </a:xfrm>
          <a:prstGeom prst="rightArrow">
            <a:avLst>
              <a:gd name="adj1" fmla="val 50000"/>
              <a:gd name="adj2" fmla="val 5208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25" name="AutoShape 15"/>
          <p:cNvSpPr>
            <a:spLocks noChangeArrowheads="1"/>
          </p:cNvSpPr>
          <p:nvPr/>
        </p:nvSpPr>
        <p:spPr bwMode="auto">
          <a:xfrm>
            <a:off x="5786438" y="3000375"/>
            <a:ext cx="457200" cy="304800"/>
          </a:xfrm>
          <a:prstGeom prst="rightArrow">
            <a:avLst>
              <a:gd name="adj1" fmla="val 50000"/>
              <a:gd name="adj2" fmla="val 5208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4101" name="Object 16"/>
          <p:cNvGraphicFramePr>
            <a:graphicFrameLocks noChangeAspect="1"/>
          </p:cNvGraphicFramePr>
          <p:nvPr/>
        </p:nvGraphicFramePr>
        <p:xfrm>
          <a:off x="3500438" y="2286000"/>
          <a:ext cx="307975" cy="342900"/>
        </p:xfrm>
        <a:graphic>
          <a:graphicData uri="http://schemas.openxmlformats.org/presentationml/2006/ole">
            <p:oleObj spid="_x0000_s4101" name="Equation" r:id="rId7" imgW="126720" imgH="139680" progId="Equation.DSMT4">
              <p:embed/>
            </p:oleObj>
          </a:graphicData>
        </a:graphic>
      </p:graphicFrame>
      <p:graphicFrame>
        <p:nvGraphicFramePr>
          <p:cNvPr id="4102" name="Object 17"/>
          <p:cNvGraphicFramePr>
            <a:graphicFrameLocks noChangeAspect="1"/>
          </p:cNvGraphicFramePr>
          <p:nvPr/>
        </p:nvGraphicFramePr>
        <p:xfrm>
          <a:off x="3429000" y="2786063"/>
          <a:ext cx="650875" cy="431800"/>
        </p:xfrm>
        <a:graphic>
          <a:graphicData uri="http://schemas.openxmlformats.org/presentationml/2006/ole">
            <p:oleObj spid="_x0000_s4102" name="Equation" r:id="rId8" imgW="266400" imgH="177480" progId="Equation.DSMT4">
              <p:embed/>
            </p:oleObj>
          </a:graphicData>
        </a:graphic>
      </p:graphicFrame>
      <p:graphicFrame>
        <p:nvGraphicFramePr>
          <p:cNvPr id="4103" name="Object 18"/>
          <p:cNvGraphicFramePr>
            <a:graphicFrameLocks noChangeAspect="1"/>
          </p:cNvGraphicFramePr>
          <p:nvPr/>
        </p:nvGraphicFramePr>
        <p:xfrm>
          <a:off x="3143250" y="3286125"/>
          <a:ext cx="1028700" cy="431800"/>
        </p:xfrm>
        <a:graphic>
          <a:graphicData uri="http://schemas.openxmlformats.org/presentationml/2006/ole">
            <p:oleObj spid="_x0000_s4103" name="Equation" r:id="rId9" imgW="419040" imgH="177480" progId="Equation.DSMT4">
              <p:embed/>
            </p:oleObj>
          </a:graphicData>
        </a:graphic>
      </p:graphicFrame>
      <p:graphicFrame>
        <p:nvGraphicFramePr>
          <p:cNvPr id="4104" name="Object 19"/>
          <p:cNvGraphicFramePr>
            <a:graphicFrameLocks noChangeAspect="1"/>
          </p:cNvGraphicFramePr>
          <p:nvPr/>
        </p:nvGraphicFramePr>
        <p:xfrm>
          <a:off x="4929188" y="2643188"/>
          <a:ext cx="433387" cy="495300"/>
        </p:xfrm>
        <a:graphic>
          <a:graphicData uri="http://schemas.openxmlformats.org/presentationml/2006/ole">
            <p:oleObj spid="_x0000_s4104" name="Equation" r:id="rId10" imgW="177480" imgH="203040" progId="Equation.DSMT4">
              <p:embed/>
            </p:oleObj>
          </a:graphicData>
        </a:graphic>
      </p:graphicFrame>
      <p:graphicFrame>
        <p:nvGraphicFramePr>
          <p:cNvPr id="4105" name="Object 20"/>
          <p:cNvGraphicFramePr>
            <a:graphicFrameLocks noChangeAspect="1"/>
          </p:cNvGraphicFramePr>
          <p:nvPr/>
        </p:nvGraphicFramePr>
        <p:xfrm>
          <a:off x="4857750" y="3357563"/>
          <a:ext cx="777875" cy="495300"/>
        </p:xfrm>
        <a:graphic>
          <a:graphicData uri="http://schemas.openxmlformats.org/presentationml/2006/ole">
            <p:oleObj spid="_x0000_s4105" name="Equation" r:id="rId11" imgW="317160" imgH="203040" progId="Equation.DSMT4">
              <p:embed/>
            </p:oleObj>
          </a:graphicData>
        </a:graphic>
      </p:graphicFrame>
      <p:graphicFrame>
        <p:nvGraphicFramePr>
          <p:cNvPr id="4106" name="Object 21"/>
          <p:cNvGraphicFramePr>
            <a:graphicFrameLocks noChangeAspect="1"/>
          </p:cNvGraphicFramePr>
          <p:nvPr/>
        </p:nvGraphicFramePr>
        <p:xfrm>
          <a:off x="6357938" y="3357563"/>
          <a:ext cx="433387" cy="495300"/>
        </p:xfrm>
        <a:graphic>
          <a:graphicData uri="http://schemas.openxmlformats.org/presentationml/2006/ole">
            <p:oleObj spid="_x0000_s4106" name="Equation" r:id="rId12" imgW="177480" imgH="203040" progId="Equation.DSMT4">
              <p:embed/>
            </p:oleObj>
          </a:graphicData>
        </a:graphic>
      </p:graphicFrame>
      <p:graphicFrame>
        <p:nvGraphicFramePr>
          <p:cNvPr id="4107" name="Object 22"/>
          <p:cNvGraphicFramePr>
            <a:graphicFrameLocks noChangeAspect="1"/>
          </p:cNvGraphicFramePr>
          <p:nvPr/>
        </p:nvGraphicFramePr>
        <p:xfrm>
          <a:off x="6143625" y="2500313"/>
          <a:ext cx="965200" cy="495300"/>
        </p:xfrm>
        <a:graphic>
          <a:graphicData uri="http://schemas.openxmlformats.org/presentationml/2006/ole">
            <p:oleObj spid="_x0000_s4107" name="Equation" r:id="rId13" imgW="393480" imgH="203040" progId="Equation.DSMT4">
              <p:embed/>
            </p:oleObj>
          </a:graphicData>
        </a:graphic>
      </p:graphicFrame>
      <p:graphicFrame>
        <p:nvGraphicFramePr>
          <p:cNvPr id="4108" name="Object 23"/>
          <p:cNvGraphicFramePr>
            <a:graphicFrameLocks noChangeAspect="1"/>
          </p:cNvGraphicFramePr>
          <p:nvPr/>
        </p:nvGraphicFramePr>
        <p:xfrm>
          <a:off x="8001000" y="2214563"/>
          <a:ext cx="433388" cy="468312"/>
        </p:xfrm>
        <a:graphic>
          <a:graphicData uri="http://schemas.openxmlformats.org/presentationml/2006/ole">
            <p:oleObj spid="_x0000_s4108" name="Equation" r:id="rId14" imgW="177480" imgH="190440" progId="Equation.DSMT4">
              <p:embed/>
            </p:oleObj>
          </a:graphicData>
        </a:graphic>
      </p:graphicFrame>
      <p:graphicFrame>
        <p:nvGraphicFramePr>
          <p:cNvPr id="4109" name="Object 24"/>
          <p:cNvGraphicFramePr>
            <a:graphicFrameLocks noChangeAspect="1"/>
          </p:cNvGraphicFramePr>
          <p:nvPr/>
        </p:nvGraphicFramePr>
        <p:xfrm>
          <a:off x="8072438" y="2857500"/>
          <a:ext cx="403225" cy="495300"/>
        </p:xfrm>
        <a:graphic>
          <a:graphicData uri="http://schemas.openxmlformats.org/presentationml/2006/ole">
            <p:oleObj spid="_x0000_s4109" name="Equation" r:id="rId15" imgW="164880" imgH="203040" progId="Equation.DSMT4">
              <p:embed/>
            </p:oleObj>
          </a:graphicData>
        </a:graphic>
      </p:graphicFrame>
      <p:graphicFrame>
        <p:nvGraphicFramePr>
          <p:cNvPr id="4110" name="Object 25"/>
          <p:cNvGraphicFramePr>
            <a:graphicFrameLocks noChangeAspect="1"/>
          </p:cNvGraphicFramePr>
          <p:nvPr/>
        </p:nvGraphicFramePr>
        <p:xfrm>
          <a:off x="304800" y="5486400"/>
          <a:ext cx="1371600" cy="495300"/>
        </p:xfrm>
        <a:graphic>
          <a:graphicData uri="http://schemas.openxmlformats.org/presentationml/2006/ole">
            <p:oleObj spid="_x0000_s4110" name="Equation" r:id="rId16" imgW="558720" imgH="203040" progId="Equation.DSMT4">
              <p:embed/>
            </p:oleObj>
          </a:graphicData>
        </a:graphic>
      </p:graphicFrame>
      <p:graphicFrame>
        <p:nvGraphicFramePr>
          <p:cNvPr id="4111" name="Object 26"/>
          <p:cNvGraphicFramePr>
            <a:graphicFrameLocks noChangeAspect="1"/>
          </p:cNvGraphicFramePr>
          <p:nvPr/>
        </p:nvGraphicFramePr>
        <p:xfrm>
          <a:off x="2286000" y="5486400"/>
          <a:ext cx="838200" cy="495300"/>
        </p:xfrm>
        <a:graphic>
          <a:graphicData uri="http://schemas.openxmlformats.org/presentationml/2006/ole">
            <p:oleObj spid="_x0000_s4111" name="Equation" r:id="rId17" imgW="342720" imgH="203040" progId="Equation.DSMT4">
              <p:embed/>
            </p:oleObj>
          </a:graphicData>
        </a:graphic>
      </p:graphicFrame>
      <p:sp>
        <p:nvSpPr>
          <p:cNvPr id="4126" name="AutoShape 27"/>
          <p:cNvSpPr>
            <a:spLocks noChangeArrowheads="1"/>
          </p:cNvSpPr>
          <p:nvPr/>
        </p:nvSpPr>
        <p:spPr bwMode="auto">
          <a:xfrm>
            <a:off x="1676400" y="5562600"/>
            <a:ext cx="457200" cy="304800"/>
          </a:xfrm>
          <a:prstGeom prst="right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27" name="AutoShape 28"/>
          <p:cNvSpPr>
            <a:spLocks noChangeArrowheads="1"/>
          </p:cNvSpPr>
          <p:nvPr/>
        </p:nvSpPr>
        <p:spPr bwMode="auto">
          <a:xfrm>
            <a:off x="7086600" y="5562600"/>
            <a:ext cx="457200" cy="304800"/>
          </a:xfrm>
          <a:prstGeom prst="right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28" name="AutoShape 29"/>
          <p:cNvSpPr>
            <a:spLocks noChangeArrowheads="1"/>
          </p:cNvSpPr>
          <p:nvPr/>
        </p:nvSpPr>
        <p:spPr bwMode="auto">
          <a:xfrm>
            <a:off x="3352800" y="5562600"/>
            <a:ext cx="457200" cy="304800"/>
          </a:xfrm>
          <a:prstGeom prst="rightArrow">
            <a:avLst>
              <a:gd name="adj1" fmla="val 50000"/>
              <a:gd name="adj2" fmla="val 5208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29" name="AutoShape 30"/>
          <p:cNvSpPr>
            <a:spLocks noChangeArrowheads="1"/>
          </p:cNvSpPr>
          <p:nvPr/>
        </p:nvSpPr>
        <p:spPr bwMode="auto">
          <a:xfrm>
            <a:off x="5181600" y="5638800"/>
            <a:ext cx="457200" cy="304800"/>
          </a:xfrm>
          <a:prstGeom prst="rightArrow">
            <a:avLst>
              <a:gd name="adj1" fmla="val 50000"/>
              <a:gd name="adj2" fmla="val 5208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4112" name="Object 31"/>
          <p:cNvGraphicFramePr>
            <a:graphicFrameLocks noChangeAspect="1"/>
          </p:cNvGraphicFramePr>
          <p:nvPr/>
        </p:nvGraphicFramePr>
        <p:xfrm>
          <a:off x="3962400" y="5410200"/>
          <a:ext cx="993775" cy="560388"/>
        </p:xfrm>
        <a:graphic>
          <a:graphicData uri="http://schemas.openxmlformats.org/presentationml/2006/ole">
            <p:oleObj spid="_x0000_s4112" name="Equation" r:id="rId18" imgW="406080" imgH="228600" progId="Equation.DSMT4">
              <p:embed/>
            </p:oleObj>
          </a:graphicData>
        </a:graphic>
      </p:graphicFrame>
      <p:graphicFrame>
        <p:nvGraphicFramePr>
          <p:cNvPr id="4113" name="Object 32"/>
          <p:cNvGraphicFramePr>
            <a:graphicFrameLocks noChangeAspect="1"/>
          </p:cNvGraphicFramePr>
          <p:nvPr/>
        </p:nvGraphicFramePr>
        <p:xfrm>
          <a:off x="5715000" y="5486400"/>
          <a:ext cx="993775" cy="560388"/>
        </p:xfrm>
        <a:graphic>
          <a:graphicData uri="http://schemas.openxmlformats.org/presentationml/2006/ole">
            <p:oleObj spid="_x0000_s4113" name="Equation" r:id="rId19" imgW="406080" imgH="228600" progId="Equation.DSMT4">
              <p:embed/>
            </p:oleObj>
          </a:graphicData>
        </a:graphic>
      </p:graphicFrame>
      <p:graphicFrame>
        <p:nvGraphicFramePr>
          <p:cNvPr id="4114" name="Object 33"/>
          <p:cNvGraphicFramePr>
            <a:graphicFrameLocks noChangeAspect="1"/>
          </p:cNvGraphicFramePr>
          <p:nvPr/>
        </p:nvGraphicFramePr>
        <p:xfrm>
          <a:off x="7697788" y="5410200"/>
          <a:ext cx="992187" cy="560388"/>
        </p:xfrm>
        <a:graphic>
          <a:graphicData uri="http://schemas.openxmlformats.org/presentationml/2006/ole">
            <p:oleObj spid="_x0000_s4114" name="Equation" r:id="rId20" imgW="406080" imgH="228600" progId="Equation.DSMT4">
              <p:embed/>
            </p:oleObj>
          </a:graphicData>
        </a:graphic>
      </p:graphicFrame>
      <p:graphicFrame>
        <p:nvGraphicFramePr>
          <p:cNvPr id="4115" name="Object 34"/>
          <p:cNvGraphicFramePr>
            <a:graphicFrameLocks noChangeAspect="1"/>
          </p:cNvGraphicFramePr>
          <p:nvPr/>
        </p:nvGraphicFramePr>
        <p:xfrm>
          <a:off x="8072438" y="3643313"/>
          <a:ext cx="403225" cy="495300"/>
        </p:xfrm>
        <a:graphic>
          <a:graphicData uri="http://schemas.openxmlformats.org/presentationml/2006/ole">
            <p:oleObj spid="_x0000_s4115" name="Equation" r:id="rId21" imgW="164880" imgH="203040" progId="Equation.DSMT4">
              <p:embed/>
            </p:oleObj>
          </a:graphicData>
        </a:graphic>
      </p:graphicFrame>
      <p:sp>
        <p:nvSpPr>
          <p:cNvPr id="4130" name="Line 35"/>
          <p:cNvSpPr>
            <a:spLocks noChangeShapeType="1"/>
          </p:cNvSpPr>
          <p:nvPr/>
        </p:nvSpPr>
        <p:spPr bwMode="auto">
          <a:xfrm>
            <a:off x="1905000" y="59436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31" name="Line 36"/>
          <p:cNvSpPr>
            <a:spLocks noChangeShapeType="1"/>
          </p:cNvSpPr>
          <p:nvPr/>
        </p:nvSpPr>
        <p:spPr bwMode="auto">
          <a:xfrm flipH="1">
            <a:off x="1066800" y="6172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32" name="Text Box 37"/>
          <p:cNvSpPr txBox="1">
            <a:spLocks noChangeArrowheads="1"/>
          </p:cNvSpPr>
          <p:nvPr/>
        </p:nvSpPr>
        <p:spPr bwMode="auto">
          <a:xfrm>
            <a:off x="228600" y="6324600"/>
            <a:ext cx="170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ja-JP" altLang="en-US" sz="2400"/>
              <a:t>対数（時間）</a:t>
            </a:r>
          </a:p>
        </p:txBody>
      </p:sp>
      <p:sp>
        <p:nvSpPr>
          <p:cNvPr id="4133" name="Line 38"/>
          <p:cNvSpPr>
            <a:spLocks noChangeShapeType="1"/>
          </p:cNvSpPr>
          <p:nvPr/>
        </p:nvSpPr>
        <p:spPr bwMode="auto">
          <a:xfrm>
            <a:off x="7239000" y="60198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34" name="Line 39"/>
          <p:cNvSpPr>
            <a:spLocks noChangeShapeType="1"/>
          </p:cNvSpPr>
          <p:nvPr/>
        </p:nvSpPr>
        <p:spPr bwMode="auto">
          <a:xfrm flipH="1">
            <a:off x="5562600" y="63246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35" name="Text Box 40"/>
          <p:cNvSpPr txBox="1">
            <a:spLocks noChangeArrowheads="1"/>
          </p:cNvSpPr>
          <p:nvPr/>
        </p:nvSpPr>
        <p:spPr bwMode="auto">
          <a:xfrm>
            <a:off x="4572000" y="6400800"/>
            <a:ext cx="2012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ja-JP" altLang="en-US" sz="2400"/>
              <a:t>多項式（時間）</a:t>
            </a:r>
          </a:p>
        </p:txBody>
      </p:sp>
      <p:sp>
        <p:nvSpPr>
          <p:cNvPr id="4136" name="Text Box 41"/>
          <p:cNvSpPr txBox="1">
            <a:spLocks noChangeArrowheads="1"/>
          </p:cNvSpPr>
          <p:nvPr/>
        </p:nvSpPr>
        <p:spPr bwMode="auto">
          <a:xfrm>
            <a:off x="7486650" y="6172200"/>
            <a:ext cx="165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ja-JP" altLang="en-US" sz="2400"/>
              <a:t>指数</a:t>
            </a:r>
            <a:r>
              <a:rPr lang="en-US" altLang="ja-JP" sz="2400"/>
              <a:t>(</a:t>
            </a:r>
            <a:r>
              <a:rPr lang="ja-JP" altLang="en-US" sz="2400"/>
              <a:t>時間）</a:t>
            </a:r>
          </a:p>
        </p:txBody>
      </p:sp>
      <p:sp>
        <p:nvSpPr>
          <p:cNvPr id="43" name="Rectangle 3"/>
          <p:cNvSpPr txBox="1">
            <a:spLocks noChangeArrowheads="1"/>
          </p:cNvSpPr>
          <p:nvPr/>
        </p:nvSpPr>
        <p:spPr bwMode="auto">
          <a:xfrm>
            <a:off x="0" y="357188"/>
            <a:ext cx="8343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ja-JP" altLang="en-US" sz="3600" kern="0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関数の分類３（計算量の漸近的評価３）：</a:t>
            </a:r>
            <a:r>
              <a:rPr lang="en-US" altLang="ja-JP" sz="3600" kern="0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altLang="ja-JP" sz="3600" kern="0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</a:br>
            <a:r>
              <a:rPr lang="ja-JP" altLang="en-US" sz="3600" kern="0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シータ記法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スライド番号プレースホルダ 4"/>
          <p:cNvSpPr>
            <a:spLocks noGrp="1"/>
          </p:cNvSpPr>
          <p:nvPr>
            <p:ph type="sldNum" sz="quarter" idx="12"/>
          </p:nvPr>
        </p:nvSpPr>
        <p:spPr>
          <a:xfrm>
            <a:off x="6553200" y="5575300"/>
            <a:ext cx="1905000" cy="457200"/>
          </a:xfrm>
          <a:noFill/>
        </p:spPr>
        <p:txBody>
          <a:bodyPr/>
          <a:lstStyle/>
          <a:p>
            <a:fld id="{E3C59D3C-0449-4BB8-A6BB-BE750B234E64}" type="slidenum">
              <a:rPr lang="en-US" altLang="ja-JP" smtClean="0"/>
              <a:pPr/>
              <a:t>33</a:t>
            </a:fld>
            <a:endParaRPr lang="en-US" altLang="ja-JP" smtClean="0"/>
          </a:p>
        </p:txBody>
      </p:sp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609600" y="793750"/>
            <a:ext cx="74041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400"/>
              <a:t>ある関数</a:t>
            </a:r>
            <a:r>
              <a:rPr lang="en-US" altLang="ja-JP" sz="2400"/>
              <a:t>h(n)</a:t>
            </a:r>
            <a:r>
              <a:rPr lang="ja-JP" altLang="en-US" sz="2400"/>
              <a:t>に対して、計算量</a:t>
            </a:r>
            <a:r>
              <a:rPr lang="en-US" altLang="ja-JP" sz="2400"/>
              <a:t>T(n</a:t>
            </a:r>
            <a:r>
              <a:rPr lang="ja-JP" altLang="en-US" sz="2400"/>
              <a:t>）が</a:t>
            </a:r>
            <a:r>
              <a:rPr lang="en-US" altLang="ja-JP" sz="2400"/>
              <a:t>Θ</a:t>
            </a:r>
            <a:r>
              <a:rPr lang="ja-JP" altLang="en-US" sz="2400"/>
              <a:t>（</a:t>
            </a:r>
            <a:r>
              <a:rPr lang="en-US" altLang="ja-JP" sz="2400"/>
              <a:t>h</a:t>
            </a:r>
            <a:r>
              <a:rPr lang="ja-JP" altLang="en-US" sz="2400"/>
              <a:t>（</a:t>
            </a:r>
            <a:r>
              <a:rPr lang="en-US" altLang="ja-JP" sz="2400"/>
              <a:t>n))</a:t>
            </a:r>
            <a:r>
              <a:rPr lang="ja-JP" altLang="en-US" sz="2400"/>
              <a:t>であるとは、適当な３つの正定数ｎ</a:t>
            </a:r>
            <a:r>
              <a:rPr lang="en-US" altLang="ja-JP" sz="2400" baseline="-25000"/>
              <a:t>0</a:t>
            </a:r>
            <a:r>
              <a:rPr lang="ja-JP" altLang="en-US" sz="2400">
                <a:latin typeface="ＭＳ Ｐゴシック" pitchFamily="50" charset="-128"/>
              </a:rPr>
              <a:t>、ｃ</a:t>
            </a:r>
            <a:r>
              <a:rPr lang="en-US" altLang="ja-JP" sz="2400" baseline="-25000">
                <a:latin typeface="ＭＳ Ｐゴシック" pitchFamily="50" charset="-128"/>
              </a:rPr>
              <a:t>1</a:t>
            </a:r>
            <a:r>
              <a:rPr lang="ja-JP" altLang="en-US" sz="2400">
                <a:latin typeface="ＭＳ Ｐゴシック" pitchFamily="50" charset="-128"/>
              </a:rPr>
              <a:t>、ｃ</a:t>
            </a:r>
            <a:r>
              <a:rPr lang="ja-JP" altLang="en-US" sz="2400" baseline="-25000">
                <a:latin typeface="ＭＳ Ｐゴシック" pitchFamily="50" charset="-128"/>
              </a:rPr>
              <a:t>２ </a:t>
            </a:r>
            <a:r>
              <a:rPr lang="ja-JP" altLang="en-US" sz="2400">
                <a:latin typeface="ＭＳ Ｐゴシック" pitchFamily="50" charset="-128"/>
              </a:rPr>
              <a:t>が存在して、</a:t>
            </a:r>
            <a:r>
              <a:rPr lang="ja-JP" altLang="en-US" sz="2400"/>
              <a:t>ｎ</a:t>
            </a:r>
            <a:r>
              <a:rPr lang="en-US" altLang="ja-JP" sz="2400" baseline="-25000"/>
              <a:t>0</a:t>
            </a:r>
            <a:r>
              <a:rPr lang="ja-JP" altLang="en-US" sz="2400"/>
              <a:t>以上のすべてのｎに対して</a:t>
            </a:r>
          </a:p>
          <a:p>
            <a:r>
              <a:rPr lang="en-US" altLang="ja-JP" sz="2400"/>
              <a:t>c</a:t>
            </a:r>
            <a:r>
              <a:rPr lang="en-US" altLang="ja-JP" sz="2400" baseline="-25000"/>
              <a:t>1</a:t>
            </a:r>
            <a:r>
              <a:rPr lang="en-US" altLang="ja-JP" sz="2400"/>
              <a:t>h</a:t>
            </a:r>
            <a:r>
              <a:rPr lang="ja-JP" altLang="en-US" sz="2400"/>
              <a:t>（</a:t>
            </a:r>
            <a:r>
              <a:rPr lang="en-US" altLang="ja-JP" sz="2400"/>
              <a:t>n)≦</a:t>
            </a:r>
            <a:r>
              <a:rPr lang="ja-JP" altLang="en-US" sz="2400"/>
              <a:t>Ｔ（</a:t>
            </a:r>
            <a:r>
              <a:rPr lang="en-US" altLang="ja-JP" sz="2400"/>
              <a:t>n</a:t>
            </a:r>
            <a:r>
              <a:rPr lang="ja-JP" altLang="en-US" sz="2400"/>
              <a:t>）≦</a:t>
            </a:r>
            <a:r>
              <a:rPr lang="en-US" altLang="ja-JP" sz="2400"/>
              <a:t>c</a:t>
            </a:r>
            <a:r>
              <a:rPr lang="en-US" altLang="ja-JP" sz="2400" baseline="-25000"/>
              <a:t>2</a:t>
            </a:r>
            <a:r>
              <a:rPr lang="en-US" altLang="ja-JP" sz="2400"/>
              <a:t>h</a:t>
            </a:r>
            <a:r>
              <a:rPr lang="ja-JP" altLang="en-US" sz="2400"/>
              <a:t>（</a:t>
            </a:r>
            <a:r>
              <a:rPr lang="en-US" altLang="ja-JP" sz="2400"/>
              <a:t>n)</a:t>
            </a:r>
          </a:p>
          <a:p>
            <a:r>
              <a:rPr lang="ja-JP" altLang="en-US" sz="2400"/>
              <a:t>が成り立つことである。</a:t>
            </a:r>
          </a:p>
          <a:p>
            <a:endParaRPr lang="en-US" altLang="ja-JP" sz="2400"/>
          </a:p>
        </p:txBody>
      </p:sp>
      <p:sp>
        <p:nvSpPr>
          <p:cNvPr id="49156" name="AutoShape 4"/>
          <p:cNvSpPr>
            <a:spLocks noChangeArrowheads="1"/>
          </p:cNvSpPr>
          <p:nvPr/>
        </p:nvSpPr>
        <p:spPr bwMode="auto">
          <a:xfrm>
            <a:off x="381000" y="565150"/>
            <a:ext cx="8153400" cy="241935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9157" name="Text Box 5"/>
          <p:cNvSpPr txBox="1">
            <a:spLocks noChangeArrowheads="1"/>
          </p:cNvSpPr>
          <p:nvPr/>
        </p:nvSpPr>
        <p:spPr bwMode="auto">
          <a:xfrm>
            <a:off x="1219200" y="357188"/>
            <a:ext cx="2289175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rgbClr val="006600"/>
                </a:solidFill>
              </a:rPr>
              <a:t>定義</a:t>
            </a:r>
            <a:r>
              <a:rPr lang="en-US" altLang="ja-JP" sz="2400">
                <a:solidFill>
                  <a:srgbClr val="006600"/>
                </a:solidFill>
              </a:rPr>
              <a:t>:</a:t>
            </a:r>
            <a:r>
              <a:rPr lang="ja-JP" altLang="en-US" sz="2400">
                <a:solidFill>
                  <a:srgbClr val="006600"/>
                </a:solidFill>
              </a:rPr>
              <a:t>シータ記法</a:t>
            </a:r>
          </a:p>
        </p:txBody>
      </p:sp>
      <p:sp>
        <p:nvSpPr>
          <p:cNvPr id="49158" name="Line 6"/>
          <p:cNvSpPr>
            <a:spLocks noChangeShapeType="1"/>
          </p:cNvSpPr>
          <p:nvPr/>
        </p:nvSpPr>
        <p:spPr bwMode="auto">
          <a:xfrm>
            <a:off x="381000" y="5575300"/>
            <a:ext cx="3733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9159" name="Line 7"/>
          <p:cNvSpPr>
            <a:spLocks noChangeShapeType="1"/>
          </p:cNvSpPr>
          <p:nvPr/>
        </p:nvSpPr>
        <p:spPr bwMode="auto">
          <a:xfrm flipV="1">
            <a:off x="990600" y="3441700"/>
            <a:ext cx="0" cy="274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9160" name="Text Box 8"/>
          <p:cNvSpPr txBox="1">
            <a:spLocks noChangeArrowheads="1"/>
          </p:cNvSpPr>
          <p:nvPr/>
        </p:nvSpPr>
        <p:spPr bwMode="auto">
          <a:xfrm>
            <a:off x="3429000" y="3365500"/>
            <a:ext cx="866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Ｔ（ｎ）</a:t>
            </a:r>
          </a:p>
        </p:txBody>
      </p:sp>
      <p:sp>
        <p:nvSpPr>
          <p:cNvPr id="49161" name="Freeform 9"/>
          <p:cNvSpPr>
            <a:spLocks/>
          </p:cNvSpPr>
          <p:nvPr/>
        </p:nvSpPr>
        <p:spPr bwMode="auto">
          <a:xfrm>
            <a:off x="1066800" y="3822700"/>
            <a:ext cx="2438400" cy="1600200"/>
          </a:xfrm>
          <a:custGeom>
            <a:avLst/>
            <a:gdLst>
              <a:gd name="T0" fmla="*/ 0 w 1536"/>
              <a:gd name="T1" fmla="*/ 2147483647 h 1008"/>
              <a:gd name="T2" fmla="*/ 2147483647 w 1536"/>
              <a:gd name="T3" fmla="*/ 2147483647 h 1008"/>
              <a:gd name="T4" fmla="*/ 2147483647 w 1536"/>
              <a:gd name="T5" fmla="*/ 2147483647 h 1008"/>
              <a:gd name="T6" fmla="*/ 2147483647 w 1536"/>
              <a:gd name="T7" fmla="*/ 2147483647 h 1008"/>
              <a:gd name="T8" fmla="*/ 2147483647 w 1536"/>
              <a:gd name="T9" fmla="*/ 2147483647 h 1008"/>
              <a:gd name="T10" fmla="*/ 2147483647 w 1536"/>
              <a:gd name="T11" fmla="*/ 2147483647 h 1008"/>
              <a:gd name="T12" fmla="*/ 2147483647 w 1536"/>
              <a:gd name="T13" fmla="*/ 2147483647 h 1008"/>
              <a:gd name="T14" fmla="*/ 2147483647 w 1536"/>
              <a:gd name="T15" fmla="*/ 2147483647 h 1008"/>
              <a:gd name="T16" fmla="*/ 2147483647 w 1536"/>
              <a:gd name="T17" fmla="*/ 0 h 100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536"/>
              <a:gd name="T28" fmla="*/ 0 h 1008"/>
              <a:gd name="T29" fmla="*/ 1536 w 1536"/>
              <a:gd name="T30" fmla="*/ 1008 h 100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536" h="1008">
                <a:moveTo>
                  <a:pt x="0" y="1008"/>
                </a:moveTo>
                <a:cubicBezTo>
                  <a:pt x="12" y="940"/>
                  <a:pt x="24" y="872"/>
                  <a:pt x="48" y="864"/>
                </a:cubicBezTo>
                <a:cubicBezTo>
                  <a:pt x="72" y="856"/>
                  <a:pt x="88" y="968"/>
                  <a:pt x="144" y="960"/>
                </a:cubicBezTo>
                <a:cubicBezTo>
                  <a:pt x="200" y="952"/>
                  <a:pt x="312" y="872"/>
                  <a:pt x="384" y="816"/>
                </a:cubicBezTo>
                <a:cubicBezTo>
                  <a:pt x="456" y="760"/>
                  <a:pt x="504" y="624"/>
                  <a:pt x="576" y="624"/>
                </a:cubicBezTo>
                <a:cubicBezTo>
                  <a:pt x="648" y="624"/>
                  <a:pt x="720" y="880"/>
                  <a:pt x="816" y="816"/>
                </a:cubicBezTo>
                <a:cubicBezTo>
                  <a:pt x="912" y="752"/>
                  <a:pt x="1056" y="344"/>
                  <a:pt x="1152" y="240"/>
                </a:cubicBezTo>
                <a:cubicBezTo>
                  <a:pt x="1248" y="136"/>
                  <a:pt x="1328" y="232"/>
                  <a:pt x="1392" y="192"/>
                </a:cubicBezTo>
                <a:cubicBezTo>
                  <a:pt x="1456" y="152"/>
                  <a:pt x="1496" y="76"/>
                  <a:pt x="1536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9162" name="Line 10"/>
          <p:cNvSpPr>
            <a:spLocks noChangeShapeType="1"/>
          </p:cNvSpPr>
          <p:nvPr/>
        </p:nvSpPr>
        <p:spPr bwMode="auto">
          <a:xfrm>
            <a:off x="2590800" y="4279900"/>
            <a:ext cx="0" cy="1295400"/>
          </a:xfrm>
          <a:prstGeom prst="line">
            <a:avLst/>
          </a:prstGeom>
          <a:noFill/>
          <a:ln w="9525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9163" name="Text Box 11"/>
          <p:cNvSpPr txBox="1">
            <a:spLocks noChangeArrowheads="1"/>
          </p:cNvSpPr>
          <p:nvPr/>
        </p:nvSpPr>
        <p:spPr bwMode="auto">
          <a:xfrm>
            <a:off x="2362200" y="5651500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solidFill>
                  <a:srgbClr val="FF0000"/>
                </a:solidFill>
              </a:rPr>
              <a:t>n</a:t>
            </a:r>
            <a:r>
              <a:rPr lang="en-US" altLang="ja-JP" sz="2400" baseline="-2500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49164" name="Freeform 13"/>
          <p:cNvSpPr>
            <a:spLocks/>
          </p:cNvSpPr>
          <p:nvPr/>
        </p:nvSpPr>
        <p:spPr bwMode="auto">
          <a:xfrm>
            <a:off x="1219200" y="3746500"/>
            <a:ext cx="2743200" cy="1384300"/>
          </a:xfrm>
          <a:custGeom>
            <a:avLst/>
            <a:gdLst>
              <a:gd name="T0" fmla="*/ 0 w 1680"/>
              <a:gd name="T1" fmla="*/ 2147483647 h 632"/>
              <a:gd name="T2" fmla="*/ 2147483647 w 1680"/>
              <a:gd name="T3" fmla="*/ 2147483647 h 632"/>
              <a:gd name="T4" fmla="*/ 2147483647 w 1680"/>
              <a:gd name="T5" fmla="*/ 0 h 632"/>
              <a:gd name="T6" fmla="*/ 0 60000 65536"/>
              <a:gd name="T7" fmla="*/ 0 60000 65536"/>
              <a:gd name="T8" fmla="*/ 0 60000 65536"/>
              <a:gd name="T9" fmla="*/ 0 w 1680"/>
              <a:gd name="T10" fmla="*/ 0 h 632"/>
              <a:gd name="T11" fmla="*/ 1680 w 1680"/>
              <a:gd name="T12" fmla="*/ 632 h 63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80" h="632">
                <a:moveTo>
                  <a:pt x="0" y="624"/>
                </a:moveTo>
                <a:cubicBezTo>
                  <a:pt x="268" y="628"/>
                  <a:pt x="536" y="632"/>
                  <a:pt x="816" y="528"/>
                </a:cubicBezTo>
                <a:cubicBezTo>
                  <a:pt x="1096" y="424"/>
                  <a:pt x="1388" y="212"/>
                  <a:pt x="168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9165" name="AutoShape 14"/>
          <p:cNvSpPr>
            <a:spLocks noChangeArrowheads="1"/>
          </p:cNvSpPr>
          <p:nvPr/>
        </p:nvSpPr>
        <p:spPr bwMode="auto">
          <a:xfrm>
            <a:off x="4357688" y="3613150"/>
            <a:ext cx="4495800" cy="2133600"/>
          </a:xfrm>
          <a:prstGeom prst="wedgeRoundRectCallout">
            <a:avLst>
              <a:gd name="adj1" fmla="val -64134"/>
              <a:gd name="adj2" fmla="val -20144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sz="2400"/>
          </a:p>
        </p:txBody>
      </p:sp>
      <p:sp>
        <p:nvSpPr>
          <p:cNvPr id="49166" name="Text Box 15"/>
          <p:cNvSpPr txBox="1">
            <a:spLocks noChangeArrowheads="1"/>
          </p:cNvSpPr>
          <p:nvPr/>
        </p:nvSpPr>
        <p:spPr bwMode="auto">
          <a:xfrm>
            <a:off x="4510088" y="3841750"/>
            <a:ext cx="43434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400"/>
              <a:t>Θ</a:t>
            </a:r>
            <a:r>
              <a:rPr lang="ja-JP" altLang="en-US" sz="2400"/>
              <a:t>記法は漸近的な時間計算量を</a:t>
            </a:r>
          </a:p>
          <a:p>
            <a:r>
              <a:rPr lang="ja-JP" altLang="en-US" sz="2400"/>
              <a:t>定数倍の差の範囲で見積もれる。</a:t>
            </a:r>
          </a:p>
          <a:p>
            <a:r>
              <a:rPr lang="en-US" altLang="ja-JP" sz="2400"/>
              <a:t>Θ</a:t>
            </a:r>
            <a:r>
              <a:rPr lang="ja-JP" altLang="en-US" sz="2400"/>
              <a:t>記法で表されるとき、その時間計算量はタイト（</a:t>
            </a:r>
            <a:r>
              <a:rPr lang="en-US" altLang="ja-JP" sz="2400"/>
              <a:t>tight)</a:t>
            </a:r>
            <a:r>
              <a:rPr lang="ja-JP" altLang="en-US" sz="2400"/>
              <a:t>といわれる。</a:t>
            </a:r>
          </a:p>
        </p:txBody>
      </p:sp>
      <p:sp>
        <p:nvSpPr>
          <p:cNvPr id="49167" name="Freeform 16"/>
          <p:cNvSpPr>
            <a:spLocks/>
          </p:cNvSpPr>
          <p:nvPr/>
        </p:nvSpPr>
        <p:spPr bwMode="auto">
          <a:xfrm>
            <a:off x="1066800" y="3213100"/>
            <a:ext cx="2514600" cy="1676400"/>
          </a:xfrm>
          <a:custGeom>
            <a:avLst/>
            <a:gdLst>
              <a:gd name="T0" fmla="*/ 0 w 1680"/>
              <a:gd name="T1" fmla="*/ 2147483647 h 632"/>
              <a:gd name="T2" fmla="*/ 2147483647 w 1680"/>
              <a:gd name="T3" fmla="*/ 2147483647 h 632"/>
              <a:gd name="T4" fmla="*/ 2147483647 w 1680"/>
              <a:gd name="T5" fmla="*/ 0 h 632"/>
              <a:gd name="T6" fmla="*/ 0 60000 65536"/>
              <a:gd name="T7" fmla="*/ 0 60000 65536"/>
              <a:gd name="T8" fmla="*/ 0 60000 65536"/>
              <a:gd name="T9" fmla="*/ 0 w 1680"/>
              <a:gd name="T10" fmla="*/ 0 h 632"/>
              <a:gd name="T11" fmla="*/ 1680 w 1680"/>
              <a:gd name="T12" fmla="*/ 632 h 63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80" h="632">
                <a:moveTo>
                  <a:pt x="0" y="624"/>
                </a:moveTo>
                <a:cubicBezTo>
                  <a:pt x="268" y="628"/>
                  <a:pt x="536" y="632"/>
                  <a:pt x="816" y="528"/>
                </a:cubicBezTo>
                <a:cubicBezTo>
                  <a:pt x="1096" y="424"/>
                  <a:pt x="1388" y="212"/>
                  <a:pt x="168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9168" name="Rectangle 18"/>
          <p:cNvSpPr>
            <a:spLocks noChangeArrowheads="1"/>
          </p:cNvSpPr>
          <p:nvPr/>
        </p:nvSpPr>
        <p:spPr bwMode="auto">
          <a:xfrm>
            <a:off x="3200400" y="4432300"/>
            <a:ext cx="979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c</a:t>
            </a:r>
            <a:r>
              <a:rPr lang="en-US" altLang="ja-JP" sz="2400" baseline="-25000"/>
              <a:t>1</a:t>
            </a:r>
            <a:r>
              <a:rPr lang="en-US" altLang="ja-JP" sz="2400"/>
              <a:t>h</a:t>
            </a:r>
            <a:r>
              <a:rPr lang="ja-JP" altLang="en-US" sz="2400"/>
              <a:t>（</a:t>
            </a:r>
            <a:r>
              <a:rPr lang="en-US" altLang="ja-JP" sz="2400"/>
              <a:t>n)</a:t>
            </a:r>
          </a:p>
        </p:txBody>
      </p:sp>
      <p:sp>
        <p:nvSpPr>
          <p:cNvPr id="49169" name="Text Box 19"/>
          <p:cNvSpPr txBox="1">
            <a:spLocks noChangeArrowheads="1"/>
          </p:cNvSpPr>
          <p:nvPr/>
        </p:nvSpPr>
        <p:spPr bwMode="auto">
          <a:xfrm>
            <a:off x="2057400" y="3289300"/>
            <a:ext cx="979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c</a:t>
            </a:r>
            <a:r>
              <a:rPr lang="en-US" altLang="ja-JP" sz="2400" baseline="-25000"/>
              <a:t>2</a:t>
            </a:r>
            <a:r>
              <a:rPr lang="en-US" altLang="ja-JP" sz="2400"/>
              <a:t>h</a:t>
            </a:r>
            <a:r>
              <a:rPr lang="ja-JP" altLang="en-US" sz="2400"/>
              <a:t>（</a:t>
            </a:r>
            <a:r>
              <a:rPr lang="en-US" altLang="ja-JP" sz="2400"/>
              <a:t>n)</a:t>
            </a:r>
          </a:p>
        </p:txBody>
      </p:sp>
      <p:sp>
        <p:nvSpPr>
          <p:cNvPr id="49170" name="Text Box 20"/>
          <p:cNvSpPr txBox="1">
            <a:spLocks noChangeArrowheads="1"/>
          </p:cNvSpPr>
          <p:nvPr/>
        </p:nvSpPr>
        <p:spPr bwMode="auto">
          <a:xfrm>
            <a:off x="2743200" y="5727700"/>
            <a:ext cx="1643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入力サイズ</a:t>
            </a:r>
          </a:p>
        </p:txBody>
      </p:sp>
      <p:sp>
        <p:nvSpPr>
          <p:cNvPr id="49171" name="Text Box 21"/>
          <p:cNvSpPr txBox="1">
            <a:spLocks noChangeArrowheads="1"/>
          </p:cNvSpPr>
          <p:nvPr/>
        </p:nvSpPr>
        <p:spPr bwMode="auto">
          <a:xfrm>
            <a:off x="466725" y="3548063"/>
            <a:ext cx="5492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ja-JP" altLang="en-US" sz="2400"/>
              <a:t>時間</a:t>
            </a:r>
          </a:p>
        </p:txBody>
      </p:sp>
      <p:sp>
        <p:nvSpPr>
          <p:cNvPr id="49172" name="AutoShape 14"/>
          <p:cNvSpPr>
            <a:spLocks noChangeArrowheads="1"/>
          </p:cNvSpPr>
          <p:nvPr/>
        </p:nvSpPr>
        <p:spPr bwMode="auto">
          <a:xfrm>
            <a:off x="4929188" y="1898650"/>
            <a:ext cx="2928937" cy="928688"/>
          </a:xfrm>
          <a:prstGeom prst="wedgeRoundRectCallout">
            <a:avLst>
              <a:gd name="adj1" fmla="val -83352"/>
              <a:gd name="adj2" fmla="val -21704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altLang="ja-JP" sz="2400"/>
              <a:t>Θ</a:t>
            </a:r>
            <a:r>
              <a:rPr lang="ja-JP" altLang="en-US" sz="2400"/>
              <a:t>記法は“ほぼ等しい”を表す記法。</a:t>
            </a:r>
            <a:endParaRPr lang="ja-JP" altLang="ja-JP" sz="240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C2879D-185B-4E83-A41B-692995CAA93A}" type="slidenum">
              <a:rPr lang="en-US" altLang="ja-JP" smtClean="0"/>
              <a:pPr/>
              <a:t>34</a:t>
            </a:fld>
            <a:endParaRPr lang="en-US" altLang="ja-JP" smtClean="0"/>
          </a:p>
        </p:txBody>
      </p:sp>
      <p:sp>
        <p:nvSpPr>
          <p:cNvPr id="51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4648200" cy="533400"/>
          </a:xfrm>
        </p:spPr>
        <p:txBody>
          <a:bodyPr/>
          <a:lstStyle/>
          <a:p>
            <a:pPr eaLnBrk="1" hangingPunct="1"/>
            <a:r>
              <a:rPr lang="ja-JP" altLang="en-US" smtClean="0">
                <a:solidFill>
                  <a:schemeClr val="accent2"/>
                </a:solidFill>
              </a:rPr>
              <a:t>Ｏ記法の例</a:t>
            </a:r>
          </a:p>
        </p:txBody>
      </p:sp>
      <p:graphicFrame>
        <p:nvGraphicFramePr>
          <p:cNvPr id="5122" name="Object 3"/>
          <p:cNvGraphicFramePr>
            <a:graphicFrameLocks noChangeAspect="1"/>
          </p:cNvGraphicFramePr>
          <p:nvPr/>
        </p:nvGraphicFramePr>
        <p:xfrm>
          <a:off x="381000" y="762000"/>
          <a:ext cx="1803400" cy="447675"/>
        </p:xfrm>
        <a:graphic>
          <a:graphicData uri="http://schemas.openxmlformats.org/presentationml/2006/ole">
            <p:oleObj spid="_x0000_s5122" name="Equation" r:id="rId3" imgW="812520" imgH="203040" progId="Equation.DSMT4">
              <p:embed/>
            </p:oleObj>
          </a:graphicData>
        </a:graphic>
      </p:graphicFrame>
      <p:graphicFrame>
        <p:nvGraphicFramePr>
          <p:cNvPr id="5123" name="Object 4"/>
          <p:cNvGraphicFramePr>
            <a:graphicFrameLocks noChangeAspect="1"/>
          </p:cNvGraphicFramePr>
          <p:nvPr/>
        </p:nvGraphicFramePr>
        <p:xfrm>
          <a:off x="685800" y="1371600"/>
          <a:ext cx="2590800" cy="457200"/>
        </p:xfrm>
        <a:graphic>
          <a:graphicData uri="http://schemas.openxmlformats.org/presentationml/2006/ole">
            <p:oleObj spid="_x0000_s5123" name="Equation" r:id="rId4" imgW="1295280" imgH="228600" progId="Equation.DSMT4">
              <p:embed/>
            </p:oleObj>
          </a:graphicData>
        </a:graphic>
      </p:graphicFrame>
      <p:graphicFrame>
        <p:nvGraphicFramePr>
          <p:cNvPr id="5124" name="Object 5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5124" name="Equation" r:id="rId5" imgW="914400" imgH="198720" progId="Equation.DSMT4">
              <p:embed/>
            </p:oleObj>
          </a:graphicData>
        </a:graphic>
      </p:graphicFrame>
      <p:sp>
        <p:nvSpPr>
          <p:cNvPr id="5135" name="Text Box 6"/>
          <p:cNvSpPr txBox="1">
            <a:spLocks noChangeArrowheads="1"/>
          </p:cNvSpPr>
          <p:nvPr/>
        </p:nvSpPr>
        <p:spPr bwMode="auto">
          <a:xfrm>
            <a:off x="3733800" y="1219200"/>
            <a:ext cx="1368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ea typeface="MS UI Gothic" pitchFamily="50" charset="-128"/>
              </a:rPr>
              <a:t>とすれば、</a:t>
            </a:r>
          </a:p>
        </p:txBody>
      </p:sp>
      <p:graphicFrame>
        <p:nvGraphicFramePr>
          <p:cNvPr id="5125" name="Object 7"/>
          <p:cNvGraphicFramePr>
            <a:graphicFrameLocks noChangeAspect="1"/>
          </p:cNvGraphicFramePr>
          <p:nvPr/>
        </p:nvGraphicFramePr>
        <p:xfrm>
          <a:off x="1600200" y="1905000"/>
          <a:ext cx="838200" cy="447675"/>
        </p:xfrm>
        <a:graphic>
          <a:graphicData uri="http://schemas.openxmlformats.org/presentationml/2006/ole">
            <p:oleObj spid="_x0000_s5125" name="Equation" r:id="rId6" imgW="330120" imgH="177480" progId="Equation.DSMT4">
              <p:embed/>
            </p:oleObj>
          </a:graphicData>
        </a:graphic>
      </p:graphicFrame>
      <p:sp>
        <p:nvSpPr>
          <p:cNvPr id="5136" name="Text Box 8"/>
          <p:cNvSpPr txBox="1">
            <a:spLocks noChangeArrowheads="1"/>
          </p:cNvSpPr>
          <p:nvPr/>
        </p:nvSpPr>
        <p:spPr bwMode="auto">
          <a:xfrm>
            <a:off x="2651125" y="1925638"/>
            <a:ext cx="1392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ea typeface="MS UI Gothic" pitchFamily="50" charset="-128"/>
              </a:rPr>
              <a:t>に対して、</a:t>
            </a:r>
          </a:p>
        </p:txBody>
      </p:sp>
      <p:graphicFrame>
        <p:nvGraphicFramePr>
          <p:cNvPr id="5126" name="Object 9"/>
          <p:cNvGraphicFramePr>
            <a:graphicFrameLocks noChangeAspect="1"/>
          </p:cNvGraphicFramePr>
          <p:nvPr/>
        </p:nvGraphicFramePr>
        <p:xfrm>
          <a:off x="4191000" y="1905000"/>
          <a:ext cx="2187575" cy="512763"/>
        </p:xfrm>
        <a:graphic>
          <a:graphicData uri="http://schemas.openxmlformats.org/presentationml/2006/ole">
            <p:oleObj spid="_x0000_s5126" name="Equation" r:id="rId7" imgW="863280" imgH="203040" progId="Equation.DSMT4">
              <p:embed/>
            </p:oleObj>
          </a:graphicData>
        </a:graphic>
      </p:graphicFrame>
      <p:sp>
        <p:nvSpPr>
          <p:cNvPr id="5137" name="Text Box 10"/>
          <p:cNvSpPr txBox="1">
            <a:spLocks noChangeArrowheads="1"/>
          </p:cNvSpPr>
          <p:nvPr/>
        </p:nvSpPr>
        <p:spPr bwMode="auto">
          <a:xfrm>
            <a:off x="1143000" y="2514600"/>
            <a:ext cx="1049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ea typeface="MS UI Gothic" pitchFamily="50" charset="-128"/>
              </a:rPr>
              <a:t>よって、</a:t>
            </a:r>
          </a:p>
        </p:txBody>
      </p:sp>
      <p:graphicFrame>
        <p:nvGraphicFramePr>
          <p:cNvPr id="5127" name="Object 11"/>
          <p:cNvGraphicFramePr>
            <a:graphicFrameLocks noChangeAspect="1"/>
          </p:cNvGraphicFramePr>
          <p:nvPr/>
        </p:nvGraphicFramePr>
        <p:xfrm>
          <a:off x="2209800" y="2438400"/>
          <a:ext cx="1676400" cy="512763"/>
        </p:xfrm>
        <a:graphic>
          <a:graphicData uri="http://schemas.openxmlformats.org/presentationml/2006/ole">
            <p:oleObj spid="_x0000_s5127" name="Equation" r:id="rId8" imgW="660240" imgH="203040" progId="Equation.DSMT4">
              <p:embed/>
            </p:oleObj>
          </a:graphicData>
        </a:graphic>
      </p:graphicFrame>
      <p:graphicFrame>
        <p:nvGraphicFramePr>
          <p:cNvPr id="5128" name="Object 12"/>
          <p:cNvGraphicFramePr>
            <a:graphicFrameLocks noChangeAspect="1"/>
          </p:cNvGraphicFramePr>
          <p:nvPr/>
        </p:nvGraphicFramePr>
        <p:xfrm>
          <a:off x="457200" y="3200400"/>
          <a:ext cx="2992438" cy="508000"/>
        </p:xfrm>
        <a:graphic>
          <a:graphicData uri="http://schemas.openxmlformats.org/presentationml/2006/ole">
            <p:oleObj spid="_x0000_s5128" name="Equation" r:id="rId9" imgW="1346040" imgH="228600" progId="Equation.DSMT4">
              <p:embed/>
            </p:oleObj>
          </a:graphicData>
        </a:graphic>
      </p:graphicFrame>
      <p:graphicFrame>
        <p:nvGraphicFramePr>
          <p:cNvPr id="5129" name="Object 13"/>
          <p:cNvGraphicFramePr>
            <a:graphicFrameLocks noChangeAspect="1"/>
          </p:cNvGraphicFramePr>
          <p:nvPr/>
        </p:nvGraphicFramePr>
        <p:xfrm>
          <a:off x="863600" y="3733800"/>
          <a:ext cx="3022600" cy="479425"/>
        </p:xfrm>
        <a:graphic>
          <a:graphicData uri="http://schemas.openxmlformats.org/presentationml/2006/ole">
            <p:oleObj spid="_x0000_s5129" name="Equation" r:id="rId10" imgW="1511280" imgH="241200" progId="Equation.DSMT4">
              <p:embed/>
            </p:oleObj>
          </a:graphicData>
        </a:graphic>
      </p:graphicFrame>
      <p:graphicFrame>
        <p:nvGraphicFramePr>
          <p:cNvPr id="5130" name="Object 14"/>
          <p:cNvGraphicFramePr>
            <a:graphicFrameLocks noChangeAspect="1"/>
          </p:cNvGraphicFramePr>
          <p:nvPr/>
        </p:nvGraphicFramePr>
        <p:xfrm>
          <a:off x="784225" y="4287838"/>
          <a:ext cx="1252538" cy="447675"/>
        </p:xfrm>
        <a:graphic>
          <a:graphicData uri="http://schemas.openxmlformats.org/presentationml/2006/ole">
            <p:oleObj spid="_x0000_s5130" name="Equation" r:id="rId11" imgW="495000" imgH="177480" progId="Equation.DSMT4">
              <p:embed/>
            </p:oleObj>
          </a:graphicData>
        </a:graphic>
      </p:graphicFrame>
      <p:sp>
        <p:nvSpPr>
          <p:cNvPr id="5138" name="Text Box 15"/>
          <p:cNvSpPr txBox="1">
            <a:spLocks noChangeArrowheads="1"/>
          </p:cNvSpPr>
          <p:nvPr/>
        </p:nvSpPr>
        <p:spPr bwMode="auto">
          <a:xfrm>
            <a:off x="2041525" y="4308475"/>
            <a:ext cx="1392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ea typeface="MS UI Gothic" pitchFamily="50" charset="-128"/>
              </a:rPr>
              <a:t>に対して、</a:t>
            </a:r>
          </a:p>
        </p:txBody>
      </p:sp>
      <p:graphicFrame>
        <p:nvGraphicFramePr>
          <p:cNvPr id="5131" name="Object 16"/>
          <p:cNvGraphicFramePr>
            <a:graphicFrameLocks noChangeAspect="1"/>
          </p:cNvGraphicFramePr>
          <p:nvPr/>
        </p:nvGraphicFramePr>
        <p:xfrm>
          <a:off x="3595688" y="4287838"/>
          <a:ext cx="2159000" cy="512762"/>
        </p:xfrm>
        <a:graphic>
          <a:graphicData uri="http://schemas.openxmlformats.org/presentationml/2006/ole">
            <p:oleObj spid="_x0000_s5131" name="Equation" r:id="rId12" imgW="850680" imgH="203040" progId="Equation.DSMT4">
              <p:embed/>
            </p:oleObj>
          </a:graphicData>
        </a:graphic>
      </p:graphicFrame>
      <p:sp>
        <p:nvSpPr>
          <p:cNvPr id="5139" name="Text Box 17"/>
          <p:cNvSpPr txBox="1">
            <a:spLocks noChangeArrowheads="1"/>
          </p:cNvSpPr>
          <p:nvPr/>
        </p:nvSpPr>
        <p:spPr bwMode="auto">
          <a:xfrm>
            <a:off x="4114800" y="3733800"/>
            <a:ext cx="1368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ea typeface="MS UI Gothic" pitchFamily="50" charset="-128"/>
              </a:rPr>
              <a:t>とすれば、</a:t>
            </a:r>
          </a:p>
        </p:txBody>
      </p:sp>
      <p:sp>
        <p:nvSpPr>
          <p:cNvPr id="5140" name="Text Box 18"/>
          <p:cNvSpPr txBox="1">
            <a:spLocks noChangeArrowheads="1"/>
          </p:cNvSpPr>
          <p:nvPr/>
        </p:nvSpPr>
        <p:spPr bwMode="auto">
          <a:xfrm>
            <a:off x="1219200" y="5257800"/>
            <a:ext cx="1049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ea typeface="MS UI Gothic" pitchFamily="50" charset="-128"/>
              </a:rPr>
              <a:t>よって、</a:t>
            </a:r>
          </a:p>
        </p:txBody>
      </p:sp>
      <p:graphicFrame>
        <p:nvGraphicFramePr>
          <p:cNvPr id="5132" name="Object 19"/>
          <p:cNvGraphicFramePr>
            <a:graphicFrameLocks noChangeAspect="1"/>
          </p:cNvGraphicFramePr>
          <p:nvPr/>
        </p:nvGraphicFramePr>
        <p:xfrm>
          <a:off x="2286000" y="5257800"/>
          <a:ext cx="3127375" cy="581025"/>
        </p:xfrm>
        <a:graphic>
          <a:graphicData uri="http://schemas.openxmlformats.org/presentationml/2006/ole">
            <p:oleObj spid="_x0000_s5132" name="Equation" r:id="rId13" imgW="1231560" imgH="228600" progId="Equation.DSMT4">
              <p:embed/>
            </p:oleObj>
          </a:graphicData>
        </a:graphic>
      </p:graphicFrame>
      <p:sp>
        <p:nvSpPr>
          <p:cNvPr id="5141" name="Text Box 20"/>
          <p:cNvSpPr txBox="1">
            <a:spLocks noChangeArrowheads="1"/>
          </p:cNvSpPr>
          <p:nvPr/>
        </p:nvSpPr>
        <p:spPr bwMode="auto">
          <a:xfrm>
            <a:off x="762000" y="6096000"/>
            <a:ext cx="6308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rgbClr val="FF0000"/>
                </a:solidFill>
                <a:ea typeface="MS UI Gothic" pitchFamily="50" charset="-128"/>
              </a:rPr>
              <a:t>注意</a:t>
            </a:r>
            <a:r>
              <a:rPr lang="en-US" altLang="ja-JP" sz="2400">
                <a:solidFill>
                  <a:srgbClr val="FF0000"/>
                </a:solidFill>
                <a:ea typeface="MS UI Gothic" pitchFamily="50" charset="-128"/>
              </a:rPr>
              <a:t>2</a:t>
            </a:r>
            <a:r>
              <a:rPr lang="ja-JP" altLang="en-US" sz="2400">
                <a:solidFill>
                  <a:srgbClr val="FF0000"/>
                </a:solidFill>
                <a:ea typeface="MS UI Gothic" pitchFamily="50" charset="-128"/>
              </a:rPr>
              <a:t>：通常Ｏ記法では、最も簡単な関数で表す。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2ECB7AD-475C-4058-9F2F-D5F075DE3451}" type="slidenum">
              <a:rPr lang="en-US" altLang="ja-JP" smtClean="0"/>
              <a:pPr/>
              <a:t>35</a:t>
            </a:fld>
            <a:endParaRPr lang="en-US" altLang="ja-JP" smtClean="0"/>
          </a:p>
        </p:txBody>
      </p:sp>
      <p:sp>
        <p:nvSpPr>
          <p:cNvPr id="615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4191000" cy="457200"/>
          </a:xfrm>
        </p:spPr>
        <p:txBody>
          <a:bodyPr/>
          <a:lstStyle/>
          <a:p>
            <a:pPr eaLnBrk="1" hangingPunct="1"/>
            <a:r>
              <a:rPr lang="ja-JP" altLang="en-US" smtClean="0">
                <a:solidFill>
                  <a:schemeClr val="accent2"/>
                </a:solidFill>
              </a:rPr>
              <a:t>Ｏ記法の例</a:t>
            </a:r>
          </a:p>
        </p:txBody>
      </p:sp>
      <p:graphicFrame>
        <p:nvGraphicFramePr>
          <p:cNvPr id="6146" name="Object 3"/>
          <p:cNvGraphicFramePr>
            <a:graphicFrameLocks noChangeAspect="1"/>
          </p:cNvGraphicFramePr>
          <p:nvPr/>
        </p:nvGraphicFramePr>
        <p:xfrm>
          <a:off x="609600" y="762000"/>
          <a:ext cx="3332163" cy="447675"/>
        </p:xfrm>
        <a:graphic>
          <a:graphicData uri="http://schemas.openxmlformats.org/presentationml/2006/ole">
            <p:oleObj spid="_x0000_s6146" name="Equation" r:id="rId3" imgW="1498320" imgH="203040" progId="Equation.DSMT4">
              <p:embed/>
            </p:oleObj>
          </a:graphicData>
        </a:graphic>
      </p:graphicFrame>
      <p:graphicFrame>
        <p:nvGraphicFramePr>
          <p:cNvPr id="6147" name="Object 4"/>
          <p:cNvGraphicFramePr>
            <a:graphicFrameLocks noChangeAspect="1"/>
          </p:cNvGraphicFramePr>
          <p:nvPr/>
        </p:nvGraphicFramePr>
        <p:xfrm>
          <a:off x="723900" y="1371600"/>
          <a:ext cx="4089400" cy="457200"/>
        </p:xfrm>
        <a:graphic>
          <a:graphicData uri="http://schemas.openxmlformats.org/presentationml/2006/ole">
            <p:oleObj spid="_x0000_s6147" name="Equation" r:id="rId4" imgW="2044440" imgH="228600" progId="Equation.DSMT4">
              <p:embed/>
            </p:oleObj>
          </a:graphicData>
        </a:graphic>
      </p:graphicFrame>
      <p:graphicFrame>
        <p:nvGraphicFramePr>
          <p:cNvPr id="6148" name="Object 5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6148" name="Equation" r:id="rId5" imgW="914400" imgH="198720" progId="Equation.DSMT4">
              <p:embed/>
            </p:oleObj>
          </a:graphicData>
        </a:graphic>
      </p:graphicFrame>
      <p:sp>
        <p:nvSpPr>
          <p:cNvPr id="6160" name="Text Box 6"/>
          <p:cNvSpPr txBox="1">
            <a:spLocks noChangeArrowheads="1"/>
          </p:cNvSpPr>
          <p:nvPr/>
        </p:nvSpPr>
        <p:spPr bwMode="auto">
          <a:xfrm>
            <a:off x="4876800" y="1295400"/>
            <a:ext cx="1368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ea typeface="MS UI Gothic" pitchFamily="50" charset="-128"/>
              </a:rPr>
              <a:t>とすれば、</a:t>
            </a:r>
          </a:p>
        </p:txBody>
      </p:sp>
      <p:graphicFrame>
        <p:nvGraphicFramePr>
          <p:cNvPr id="6149" name="Object 7"/>
          <p:cNvGraphicFramePr>
            <a:graphicFrameLocks noChangeAspect="1"/>
          </p:cNvGraphicFramePr>
          <p:nvPr/>
        </p:nvGraphicFramePr>
        <p:xfrm>
          <a:off x="1600200" y="1905000"/>
          <a:ext cx="838200" cy="447675"/>
        </p:xfrm>
        <a:graphic>
          <a:graphicData uri="http://schemas.openxmlformats.org/presentationml/2006/ole">
            <p:oleObj spid="_x0000_s6149" name="Equation" r:id="rId6" imgW="330120" imgH="177480" progId="Equation.DSMT4">
              <p:embed/>
            </p:oleObj>
          </a:graphicData>
        </a:graphic>
      </p:graphicFrame>
      <p:sp>
        <p:nvSpPr>
          <p:cNvPr id="6161" name="Text Box 8"/>
          <p:cNvSpPr txBox="1">
            <a:spLocks noChangeArrowheads="1"/>
          </p:cNvSpPr>
          <p:nvPr/>
        </p:nvSpPr>
        <p:spPr bwMode="auto">
          <a:xfrm>
            <a:off x="2651125" y="1925638"/>
            <a:ext cx="1392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ea typeface="MS UI Gothic" pitchFamily="50" charset="-128"/>
              </a:rPr>
              <a:t>に対して、</a:t>
            </a:r>
          </a:p>
        </p:txBody>
      </p:sp>
      <p:graphicFrame>
        <p:nvGraphicFramePr>
          <p:cNvPr id="6150" name="Object 9"/>
          <p:cNvGraphicFramePr>
            <a:graphicFrameLocks noChangeAspect="1"/>
          </p:cNvGraphicFramePr>
          <p:nvPr/>
        </p:nvGraphicFramePr>
        <p:xfrm>
          <a:off x="4221163" y="1905000"/>
          <a:ext cx="2127250" cy="512763"/>
        </p:xfrm>
        <a:graphic>
          <a:graphicData uri="http://schemas.openxmlformats.org/presentationml/2006/ole">
            <p:oleObj spid="_x0000_s6150" name="Equation" r:id="rId7" imgW="838080" imgH="203040" progId="Equation.DSMT4">
              <p:embed/>
            </p:oleObj>
          </a:graphicData>
        </a:graphic>
      </p:graphicFrame>
      <p:sp>
        <p:nvSpPr>
          <p:cNvPr id="6162" name="Text Box 10"/>
          <p:cNvSpPr txBox="1">
            <a:spLocks noChangeArrowheads="1"/>
          </p:cNvSpPr>
          <p:nvPr/>
        </p:nvSpPr>
        <p:spPr bwMode="auto">
          <a:xfrm>
            <a:off x="1143000" y="2514600"/>
            <a:ext cx="1049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ea typeface="MS UI Gothic" pitchFamily="50" charset="-128"/>
              </a:rPr>
              <a:t>よって、</a:t>
            </a:r>
          </a:p>
        </p:txBody>
      </p:sp>
      <p:graphicFrame>
        <p:nvGraphicFramePr>
          <p:cNvPr id="6151" name="Object 11"/>
          <p:cNvGraphicFramePr>
            <a:graphicFrameLocks noChangeAspect="1"/>
          </p:cNvGraphicFramePr>
          <p:nvPr/>
        </p:nvGraphicFramePr>
        <p:xfrm>
          <a:off x="639763" y="3200400"/>
          <a:ext cx="2625725" cy="508000"/>
        </p:xfrm>
        <a:graphic>
          <a:graphicData uri="http://schemas.openxmlformats.org/presentationml/2006/ole">
            <p:oleObj spid="_x0000_s6151" name="Equation" r:id="rId8" imgW="1180800" imgH="228600" progId="Equation.DSMT4">
              <p:embed/>
            </p:oleObj>
          </a:graphicData>
        </a:graphic>
      </p:graphicFrame>
      <p:graphicFrame>
        <p:nvGraphicFramePr>
          <p:cNvPr id="6152" name="Object 12"/>
          <p:cNvGraphicFramePr>
            <a:graphicFrameLocks noChangeAspect="1"/>
          </p:cNvGraphicFramePr>
          <p:nvPr/>
        </p:nvGraphicFramePr>
        <p:xfrm>
          <a:off x="749300" y="3733800"/>
          <a:ext cx="3251200" cy="479425"/>
        </p:xfrm>
        <a:graphic>
          <a:graphicData uri="http://schemas.openxmlformats.org/presentationml/2006/ole">
            <p:oleObj spid="_x0000_s6152" name="Equation" r:id="rId9" imgW="1625400" imgH="241200" progId="Equation.DSMT4">
              <p:embed/>
            </p:oleObj>
          </a:graphicData>
        </a:graphic>
      </p:graphicFrame>
      <p:graphicFrame>
        <p:nvGraphicFramePr>
          <p:cNvPr id="6153" name="Object 13"/>
          <p:cNvGraphicFramePr>
            <a:graphicFrameLocks noChangeAspect="1"/>
          </p:cNvGraphicFramePr>
          <p:nvPr/>
        </p:nvGraphicFramePr>
        <p:xfrm>
          <a:off x="838200" y="4953000"/>
          <a:ext cx="1449388" cy="447675"/>
        </p:xfrm>
        <a:graphic>
          <a:graphicData uri="http://schemas.openxmlformats.org/presentationml/2006/ole">
            <p:oleObj spid="_x0000_s6153" name="Equation" r:id="rId10" imgW="571320" imgH="177480" progId="Equation.DSMT4">
              <p:embed/>
            </p:oleObj>
          </a:graphicData>
        </a:graphic>
      </p:graphicFrame>
      <p:sp>
        <p:nvSpPr>
          <p:cNvPr id="6163" name="Text Box 14"/>
          <p:cNvSpPr txBox="1">
            <a:spLocks noChangeArrowheads="1"/>
          </p:cNvSpPr>
          <p:nvPr/>
        </p:nvSpPr>
        <p:spPr bwMode="auto">
          <a:xfrm>
            <a:off x="2362200" y="4876800"/>
            <a:ext cx="1392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ea typeface="MS UI Gothic" pitchFamily="50" charset="-128"/>
              </a:rPr>
              <a:t>に対して、</a:t>
            </a:r>
          </a:p>
        </p:txBody>
      </p:sp>
      <p:sp>
        <p:nvSpPr>
          <p:cNvPr id="6164" name="Text Box 15"/>
          <p:cNvSpPr txBox="1">
            <a:spLocks noChangeArrowheads="1"/>
          </p:cNvSpPr>
          <p:nvPr/>
        </p:nvSpPr>
        <p:spPr bwMode="auto">
          <a:xfrm>
            <a:off x="4114800" y="3733800"/>
            <a:ext cx="1069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ea typeface="MS UI Gothic" pitchFamily="50" charset="-128"/>
              </a:rPr>
              <a:t>とする。</a:t>
            </a:r>
          </a:p>
        </p:txBody>
      </p:sp>
      <p:graphicFrame>
        <p:nvGraphicFramePr>
          <p:cNvPr id="6154" name="Object 16"/>
          <p:cNvGraphicFramePr>
            <a:graphicFrameLocks noChangeAspect="1"/>
          </p:cNvGraphicFramePr>
          <p:nvPr/>
        </p:nvGraphicFramePr>
        <p:xfrm>
          <a:off x="2357438" y="2514600"/>
          <a:ext cx="2881312" cy="447675"/>
        </p:xfrm>
        <a:graphic>
          <a:graphicData uri="http://schemas.openxmlformats.org/presentationml/2006/ole">
            <p:oleObj spid="_x0000_s6154" name="Equation" r:id="rId11" imgW="1295280" imgH="203040" progId="Equation.DSMT4">
              <p:embed/>
            </p:oleObj>
          </a:graphicData>
        </a:graphic>
      </p:graphicFrame>
      <p:graphicFrame>
        <p:nvGraphicFramePr>
          <p:cNvPr id="6155" name="Object 17"/>
          <p:cNvGraphicFramePr>
            <a:graphicFrameLocks noChangeAspect="1"/>
          </p:cNvGraphicFramePr>
          <p:nvPr/>
        </p:nvGraphicFramePr>
        <p:xfrm>
          <a:off x="838200" y="4191000"/>
          <a:ext cx="5138738" cy="673100"/>
        </p:xfrm>
        <a:graphic>
          <a:graphicData uri="http://schemas.openxmlformats.org/presentationml/2006/ole">
            <p:oleObj spid="_x0000_s6155" name="Equation" r:id="rId12" imgW="2311200" imgH="304560" progId="Equation.DSMT4">
              <p:embed/>
            </p:oleObj>
          </a:graphicData>
        </a:graphic>
      </p:graphicFrame>
      <p:sp>
        <p:nvSpPr>
          <p:cNvPr id="6165" name="Text Box 18"/>
          <p:cNvSpPr txBox="1">
            <a:spLocks noChangeArrowheads="1"/>
          </p:cNvSpPr>
          <p:nvPr/>
        </p:nvSpPr>
        <p:spPr bwMode="auto">
          <a:xfrm>
            <a:off x="6172200" y="4191000"/>
            <a:ext cx="1146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ea typeface="MS UI Gothic" pitchFamily="50" charset="-128"/>
              </a:rPr>
              <a:t>なので、</a:t>
            </a:r>
          </a:p>
        </p:txBody>
      </p:sp>
      <p:graphicFrame>
        <p:nvGraphicFramePr>
          <p:cNvPr id="6156" name="Object 19"/>
          <p:cNvGraphicFramePr>
            <a:graphicFrameLocks noChangeAspect="1"/>
          </p:cNvGraphicFramePr>
          <p:nvPr/>
        </p:nvGraphicFramePr>
        <p:xfrm>
          <a:off x="3733800" y="4876800"/>
          <a:ext cx="2127250" cy="512763"/>
        </p:xfrm>
        <a:graphic>
          <a:graphicData uri="http://schemas.openxmlformats.org/presentationml/2006/ole">
            <p:oleObj spid="_x0000_s6156" name="Equation" r:id="rId13" imgW="838080" imgH="203040" progId="Equation.DSMT4">
              <p:embed/>
            </p:oleObj>
          </a:graphicData>
        </a:graphic>
      </p:graphicFrame>
      <p:sp>
        <p:nvSpPr>
          <p:cNvPr id="6166" name="Text Box 20"/>
          <p:cNvSpPr txBox="1">
            <a:spLocks noChangeArrowheads="1"/>
          </p:cNvSpPr>
          <p:nvPr/>
        </p:nvSpPr>
        <p:spPr bwMode="auto">
          <a:xfrm>
            <a:off x="1143000" y="5410200"/>
            <a:ext cx="1049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ea typeface="MS UI Gothic" pitchFamily="50" charset="-128"/>
              </a:rPr>
              <a:t>よって、</a:t>
            </a:r>
          </a:p>
        </p:txBody>
      </p:sp>
      <p:graphicFrame>
        <p:nvGraphicFramePr>
          <p:cNvPr id="6157" name="Object 21"/>
          <p:cNvGraphicFramePr>
            <a:graphicFrameLocks noChangeAspect="1"/>
          </p:cNvGraphicFramePr>
          <p:nvPr/>
        </p:nvGraphicFramePr>
        <p:xfrm>
          <a:off x="2057400" y="5486400"/>
          <a:ext cx="2428875" cy="508000"/>
        </p:xfrm>
        <a:graphic>
          <a:graphicData uri="http://schemas.openxmlformats.org/presentationml/2006/ole">
            <p:oleObj spid="_x0000_s6157" name="Equation" r:id="rId14" imgW="1091880" imgH="2286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776D894-E7D4-44F0-81E9-DE83ABF9C89D}" type="slidenum">
              <a:rPr lang="en-US" altLang="ja-JP" smtClean="0"/>
              <a:pPr/>
              <a:t>36</a:t>
            </a:fld>
            <a:endParaRPr lang="en-US" altLang="ja-JP" smtClean="0"/>
          </a:p>
        </p:txBody>
      </p:sp>
      <p:sp>
        <p:nvSpPr>
          <p:cNvPr id="717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4572000" cy="457200"/>
          </a:xfrm>
        </p:spPr>
        <p:txBody>
          <a:bodyPr/>
          <a:lstStyle/>
          <a:p>
            <a:pPr eaLnBrk="1" hangingPunct="1"/>
            <a:r>
              <a:rPr lang="ja-JP" altLang="en-US" smtClean="0">
                <a:solidFill>
                  <a:schemeClr val="accent2"/>
                </a:solidFill>
              </a:rPr>
              <a:t>Ｏ記法の練習問題</a:t>
            </a:r>
          </a:p>
        </p:txBody>
      </p:sp>
      <p:graphicFrame>
        <p:nvGraphicFramePr>
          <p:cNvPr id="7170" name="Object 3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7170" name="Equation" r:id="rId3" imgW="914400" imgH="198720" progId="Equation.DSMT4">
              <p:embed/>
            </p:oleObj>
          </a:graphicData>
        </a:graphic>
      </p:graphicFrame>
      <p:sp>
        <p:nvSpPr>
          <p:cNvPr id="7178" name="Text Box 4"/>
          <p:cNvSpPr txBox="1">
            <a:spLocks noChangeArrowheads="1"/>
          </p:cNvSpPr>
          <p:nvPr/>
        </p:nvSpPr>
        <p:spPr bwMode="auto">
          <a:xfrm>
            <a:off x="517525" y="858838"/>
            <a:ext cx="51974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400">
                <a:ea typeface="MS UI Gothic" pitchFamily="50" charset="-128"/>
              </a:rPr>
              <a:t>次の数列の一般項（関数）をＯ記法で表せ。</a:t>
            </a:r>
          </a:p>
        </p:txBody>
      </p:sp>
      <p:graphicFrame>
        <p:nvGraphicFramePr>
          <p:cNvPr id="7171" name="Object 5"/>
          <p:cNvGraphicFramePr>
            <a:graphicFrameLocks noChangeAspect="1"/>
          </p:cNvGraphicFramePr>
          <p:nvPr/>
        </p:nvGraphicFramePr>
        <p:xfrm>
          <a:off x="990600" y="1752600"/>
          <a:ext cx="2765425" cy="447675"/>
        </p:xfrm>
        <a:graphic>
          <a:graphicData uri="http://schemas.openxmlformats.org/presentationml/2006/ole">
            <p:oleObj spid="_x0000_s7171" name="Equation" r:id="rId4" imgW="1244520" imgH="203040" progId="Equation.DSMT4">
              <p:embed/>
            </p:oleObj>
          </a:graphicData>
        </a:graphic>
      </p:graphicFrame>
      <p:graphicFrame>
        <p:nvGraphicFramePr>
          <p:cNvPr id="7172" name="Object 6"/>
          <p:cNvGraphicFramePr>
            <a:graphicFrameLocks noChangeAspect="1"/>
          </p:cNvGraphicFramePr>
          <p:nvPr/>
        </p:nvGraphicFramePr>
        <p:xfrm>
          <a:off x="1066800" y="2362200"/>
          <a:ext cx="4033838" cy="530225"/>
        </p:xfrm>
        <a:graphic>
          <a:graphicData uri="http://schemas.openxmlformats.org/presentationml/2006/ole">
            <p:oleObj spid="_x0000_s7172" name="Equation" r:id="rId5" imgW="1815840" imgH="241200" progId="Equation.DSMT4">
              <p:embed/>
            </p:oleObj>
          </a:graphicData>
        </a:graphic>
      </p:graphicFrame>
      <p:graphicFrame>
        <p:nvGraphicFramePr>
          <p:cNvPr id="7173" name="Object 7"/>
          <p:cNvGraphicFramePr>
            <a:graphicFrameLocks noChangeAspect="1"/>
          </p:cNvGraphicFramePr>
          <p:nvPr/>
        </p:nvGraphicFramePr>
        <p:xfrm>
          <a:off x="990600" y="3200400"/>
          <a:ext cx="4540250" cy="504825"/>
        </p:xfrm>
        <a:graphic>
          <a:graphicData uri="http://schemas.openxmlformats.org/presentationml/2006/ole">
            <p:oleObj spid="_x0000_s7173" name="Equation" r:id="rId6" imgW="2044440" imgH="228600" progId="Equation.DSMT4">
              <p:embed/>
            </p:oleObj>
          </a:graphicData>
        </a:graphic>
      </p:graphicFrame>
      <p:graphicFrame>
        <p:nvGraphicFramePr>
          <p:cNvPr id="7174" name="Object 8"/>
          <p:cNvGraphicFramePr>
            <a:graphicFrameLocks noChangeAspect="1"/>
          </p:cNvGraphicFramePr>
          <p:nvPr/>
        </p:nvGraphicFramePr>
        <p:xfrm>
          <a:off x="996950" y="3962400"/>
          <a:ext cx="3074988" cy="530225"/>
        </p:xfrm>
        <a:graphic>
          <a:graphicData uri="http://schemas.openxmlformats.org/presentationml/2006/ole">
            <p:oleObj spid="_x0000_s7174" name="Equation" r:id="rId7" imgW="1384200" imgH="241200" progId="Equation.DSMT4">
              <p:embed/>
            </p:oleObj>
          </a:graphicData>
        </a:graphic>
      </p:graphicFrame>
      <p:graphicFrame>
        <p:nvGraphicFramePr>
          <p:cNvPr id="7175" name="Object 9"/>
          <p:cNvGraphicFramePr>
            <a:graphicFrameLocks noChangeAspect="1"/>
          </p:cNvGraphicFramePr>
          <p:nvPr/>
        </p:nvGraphicFramePr>
        <p:xfrm>
          <a:off x="990600" y="4724400"/>
          <a:ext cx="2427288" cy="506413"/>
        </p:xfrm>
        <a:graphic>
          <a:graphicData uri="http://schemas.openxmlformats.org/presentationml/2006/ole">
            <p:oleObj spid="_x0000_s7175" name="Equation" r:id="rId8" imgW="1091880" imgH="2286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0AF267D-24C8-4D34-8778-880EA80FFE6D}" type="slidenum">
              <a:rPr lang="en-US" altLang="ja-JP" smtClean="0"/>
              <a:pPr/>
              <a:t>37</a:t>
            </a:fld>
            <a:endParaRPr lang="en-US" altLang="ja-JP" smtClean="0"/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895600"/>
            <a:ext cx="7620000" cy="533400"/>
          </a:xfrm>
        </p:spPr>
        <p:txBody>
          <a:bodyPr/>
          <a:lstStyle/>
          <a:p>
            <a:pPr eaLnBrk="1" hangingPunct="1"/>
            <a:r>
              <a:rPr lang="ja-JP" altLang="en-US" smtClean="0"/>
              <a:t>プロうグラムの漸近的評価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F97BAF-543E-41F7-9CB8-2978560978EE}" type="slidenum">
              <a:rPr lang="en-US" altLang="ja-JP" smtClean="0"/>
              <a:pPr/>
              <a:t>38</a:t>
            </a:fld>
            <a:endParaRPr lang="en-US" altLang="ja-JP" smtClean="0"/>
          </a:p>
        </p:txBody>
      </p:sp>
      <p:sp>
        <p:nvSpPr>
          <p:cNvPr id="8200" name="Rectangle 2"/>
          <p:cNvSpPr>
            <a:spLocks noChangeArrowheads="1"/>
          </p:cNvSpPr>
          <p:nvPr/>
        </p:nvSpPr>
        <p:spPr bwMode="auto">
          <a:xfrm>
            <a:off x="228600" y="609600"/>
            <a:ext cx="8382000" cy="914400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201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5867400" cy="609600"/>
          </a:xfrm>
        </p:spPr>
        <p:txBody>
          <a:bodyPr/>
          <a:lstStyle/>
          <a:p>
            <a:pPr eaLnBrk="1" hangingPunct="1"/>
            <a:r>
              <a:rPr lang="ja-JP" altLang="en-US" sz="3200" smtClean="0">
                <a:solidFill>
                  <a:schemeClr val="accent2"/>
                </a:solidFill>
              </a:rPr>
              <a:t>プログラムと漸近的評価</a:t>
            </a:r>
          </a:p>
        </p:txBody>
      </p:sp>
      <p:graphicFrame>
        <p:nvGraphicFramePr>
          <p:cNvPr id="8194" name="Object 4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8194" name="Equation" r:id="rId3" imgW="914400" imgH="198720" progId="Equation.DSMT4">
              <p:embed/>
            </p:oleObj>
          </a:graphicData>
        </a:graphic>
      </p:graphicFrame>
      <p:sp>
        <p:nvSpPr>
          <p:cNvPr id="8202" name="Text Box 5"/>
          <p:cNvSpPr txBox="1">
            <a:spLocks noChangeArrowheads="1"/>
          </p:cNvSpPr>
          <p:nvPr/>
        </p:nvSpPr>
        <p:spPr bwMode="auto">
          <a:xfrm>
            <a:off x="609600" y="914400"/>
            <a:ext cx="7751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ea typeface="MS UI Gothic" pitchFamily="50" charset="-128"/>
              </a:rPr>
              <a:t>プログラム内の加減算は、ある定数　　時間以下で実行できる。</a:t>
            </a:r>
          </a:p>
        </p:txBody>
      </p:sp>
      <p:sp>
        <p:nvSpPr>
          <p:cNvPr id="8203" name="Text Box 6"/>
          <p:cNvSpPr txBox="1">
            <a:spLocks noChangeArrowheads="1"/>
          </p:cNvSpPr>
          <p:nvPr/>
        </p:nvSpPr>
        <p:spPr bwMode="auto">
          <a:xfrm>
            <a:off x="609600" y="2057400"/>
            <a:ext cx="7751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ea typeface="MS UI Gothic" pitchFamily="50" charset="-128"/>
              </a:rPr>
              <a:t>プログラム内の乗除算は、ある定数　　時間以下で実行できる。</a:t>
            </a:r>
          </a:p>
        </p:txBody>
      </p:sp>
      <p:sp>
        <p:nvSpPr>
          <p:cNvPr id="8204" name="Text Box 7"/>
          <p:cNvSpPr txBox="1">
            <a:spLocks noChangeArrowheads="1"/>
          </p:cNvSpPr>
          <p:nvPr/>
        </p:nvSpPr>
        <p:spPr bwMode="auto">
          <a:xfrm>
            <a:off x="685800" y="3124200"/>
            <a:ext cx="7446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ea typeface="MS UI Gothic" pitchFamily="50" charset="-128"/>
              </a:rPr>
              <a:t>プログラム内の比較は、ある定数　　時間以下で実行できる。</a:t>
            </a:r>
          </a:p>
        </p:txBody>
      </p:sp>
      <p:sp>
        <p:nvSpPr>
          <p:cNvPr id="8205" name="Text Box 8"/>
          <p:cNvSpPr txBox="1">
            <a:spLocks noChangeArrowheads="1"/>
          </p:cNvSpPr>
          <p:nvPr/>
        </p:nvSpPr>
        <p:spPr bwMode="auto">
          <a:xfrm>
            <a:off x="609600" y="4343400"/>
            <a:ext cx="7446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ea typeface="MS UI Gothic" pitchFamily="50" charset="-128"/>
              </a:rPr>
              <a:t>プログラム内の代入は、ある定数　　時間以下で実行できる。</a:t>
            </a:r>
          </a:p>
        </p:txBody>
      </p:sp>
      <p:graphicFrame>
        <p:nvGraphicFramePr>
          <p:cNvPr id="8195" name="Object 9"/>
          <p:cNvGraphicFramePr>
            <a:graphicFrameLocks noChangeAspect="1"/>
          </p:cNvGraphicFramePr>
          <p:nvPr/>
        </p:nvGraphicFramePr>
        <p:xfrm>
          <a:off x="4953000" y="762000"/>
          <a:ext cx="368300" cy="762000"/>
        </p:xfrm>
        <a:graphic>
          <a:graphicData uri="http://schemas.openxmlformats.org/presentationml/2006/ole">
            <p:oleObj spid="_x0000_s8195" name="Equation" r:id="rId4" imgW="139680" imgH="215640" progId="Equation.DSMT4">
              <p:embed/>
            </p:oleObj>
          </a:graphicData>
        </a:graphic>
      </p:graphicFrame>
      <p:graphicFrame>
        <p:nvGraphicFramePr>
          <p:cNvPr id="8196" name="Object 10"/>
          <p:cNvGraphicFramePr>
            <a:graphicFrameLocks noChangeAspect="1"/>
          </p:cNvGraphicFramePr>
          <p:nvPr/>
        </p:nvGraphicFramePr>
        <p:xfrm>
          <a:off x="4953000" y="1905000"/>
          <a:ext cx="396875" cy="762000"/>
        </p:xfrm>
        <a:graphic>
          <a:graphicData uri="http://schemas.openxmlformats.org/presentationml/2006/ole">
            <p:oleObj spid="_x0000_s8196" name="Equation" r:id="rId5" imgW="152280" imgH="215640" progId="Equation.DSMT4">
              <p:embed/>
            </p:oleObj>
          </a:graphicData>
        </a:graphic>
      </p:graphicFrame>
      <p:graphicFrame>
        <p:nvGraphicFramePr>
          <p:cNvPr id="8197" name="Object 11"/>
          <p:cNvGraphicFramePr>
            <a:graphicFrameLocks noChangeAspect="1"/>
          </p:cNvGraphicFramePr>
          <p:nvPr/>
        </p:nvGraphicFramePr>
        <p:xfrm>
          <a:off x="4648200" y="2971800"/>
          <a:ext cx="398463" cy="812800"/>
        </p:xfrm>
        <a:graphic>
          <a:graphicData uri="http://schemas.openxmlformats.org/presentationml/2006/ole">
            <p:oleObj spid="_x0000_s8197" name="Equation" r:id="rId6" imgW="152280" imgH="228600" progId="Equation.DSMT4">
              <p:embed/>
            </p:oleObj>
          </a:graphicData>
        </a:graphic>
      </p:graphicFrame>
      <p:graphicFrame>
        <p:nvGraphicFramePr>
          <p:cNvPr id="8198" name="Object 12"/>
          <p:cNvGraphicFramePr>
            <a:graphicFrameLocks noChangeAspect="1"/>
          </p:cNvGraphicFramePr>
          <p:nvPr/>
        </p:nvGraphicFramePr>
        <p:xfrm>
          <a:off x="4572000" y="4191000"/>
          <a:ext cx="396875" cy="762000"/>
        </p:xfrm>
        <a:graphic>
          <a:graphicData uri="http://schemas.openxmlformats.org/presentationml/2006/ole">
            <p:oleObj spid="_x0000_s8198" name="Equation" r:id="rId7" imgW="152280" imgH="215640" progId="Equation.DSMT4">
              <p:embed/>
            </p:oleObj>
          </a:graphicData>
        </a:graphic>
      </p:graphicFrame>
      <p:sp>
        <p:nvSpPr>
          <p:cNvPr id="8206" name="Rectangle 13"/>
          <p:cNvSpPr>
            <a:spLocks noChangeArrowheads="1"/>
          </p:cNvSpPr>
          <p:nvPr/>
        </p:nvSpPr>
        <p:spPr bwMode="auto">
          <a:xfrm>
            <a:off x="228600" y="4114800"/>
            <a:ext cx="8382000" cy="914400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207" name="Rectangle 14"/>
          <p:cNvSpPr>
            <a:spLocks noChangeArrowheads="1"/>
          </p:cNvSpPr>
          <p:nvPr/>
        </p:nvSpPr>
        <p:spPr bwMode="auto">
          <a:xfrm>
            <a:off x="152400" y="2819400"/>
            <a:ext cx="8382000" cy="914400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208" name="Rectangle 15"/>
          <p:cNvSpPr>
            <a:spLocks noChangeArrowheads="1"/>
          </p:cNvSpPr>
          <p:nvPr/>
        </p:nvSpPr>
        <p:spPr bwMode="auto">
          <a:xfrm>
            <a:off x="228600" y="1752600"/>
            <a:ext cx="8382000" cy="914400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209" name="Text Box 16"/>
          <p:cNvSpPr txBox="1">
            <a:spLocks noChangeArrowheads="1"/>
          </p:cNvSpPr>
          <p:nvPr/>
        </p:nvSpPr>
        <p:spPr bwMode="auto">
          <a:xfrm>
            <a:off x="457200" y="457200"/>
            <a:ext cx="100171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rgbClr val="008000"/>
                </a:solidFill>
                <a:ea typeface="MS UI Gothic" pitchFamily="50" charset="-128"/>
              </a:rPr>
              <a:t>仮定１</a:t>
            </a:r>
          </a:p>
        </p:txBody>
      </p:sp>
      <p:sp>
        <p:nvSpPr>
          <p:cNvPr id="8210" name="Text Box 17"/>
          <p:cNvSpPr txBox="1">
            <a:spLocks noChangeArrowheads="1"/>
          </p:cNvSpPr>
          <p:nvPr/>
        </p:nvSpPr>
        <p:spPr bwMode="auto">
          <a:xfrm>
            <a:off x="457200" y="1524000"/>
            <a:ext cx="100171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rgbClr val="008000"/>
                </a:solidFill>
                <a:ea typeface="MS UI Gothic" pitchFamily="50" charset="-128"/>
              </a:rPr>
              <a:t>仮定２</a:t>
            </a:r>
          </a:p>
        </p:txBody>
      </p:sp>
      <p:sp>
        <p:nvSpPr>
          <p:cNvPr id="8211" name="Text Box 18"/>
          <p:cNvSpPr txBox="1">
            <a:spLocks noChangeArrowheads="1"/>
          </p:cNvSpPr>
          <p:nvPr/>
        </p:nvSpPr>
        <p:spPr bwMode="auto">
          <a:xfrm>
            <a:off x="533400" y="2590800"/>
            <a:ext cx="100171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rgbClr val="008000"/>
                </a:solidFill>
                <a:ea typeface="MS UI Gothic" pitchFamily="50" charset="-128"/>
              </a:rPr>
              <a:t>仮定３</a:t>
            </a:r>
          </a:p>
        </p:txBody>
      </p:sp>
      <p:sp>
        <p:nvSpPr>
          <p:cNvPr id="8212" name="Text Box 19"/>
          <p:cNvSpPr txBox="1">
            <a:spLocks noChangeArrowheads="1"/>
          </p:cNvSpPr>
          <p:nvPr/>
        </p:nvSpPr>
        <p:spPr bwMode="auto">
          <a:xfrm>
            <a:off x="457200" y="3810000"/>
            <a:ext cx="100171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rgbClr val="008000"/>
                </a:solidFill>
                <a:ea typeface="MS UI Gothic" pitchFamily="50" charset="-128"/>
              </a:rPr>
              <a:t>仮定４</a:t>
            </a:r>
          </a:p>
        </p:txBody>
      </p:sp>
      <p:sp>
        <p:nvSpPr>
          <p:cNvPr id="8213" name="Text Box 20"/>
          <p:cNvSpPr txBox="1">
            <a:spLocks noChangeArrowheads="1"/>
          </p:cNvSpPr>
          <p:nvPr/>
        </p:nvSpPr>
        <p:spPr bwMode="auto">
          <a:xfrm>
            <a:off x="4267200" y="5105400"/>
            <a:ext cx="2603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ea typeface="MS UI Gothic" pitchFamily="50" charset="-128"/>
              </a:rPr>
              <a:t>.</a:t>
            </a:r>
          </a:p>
          <a:p>
            <a:r>
              <a:rPr lang="en-US" altLang="ja-JP" sz="2400">
                <a:ea typeface="MS UI Gothic" pitchFamily="50" charset="-128"/>
              </a:rPr>
              <a:t>.</a:t>
            </a:r>
          </a:p>
          <a:p>
            <a:r>
              <a:rPr lang="en-US" altLang="ja-JP" sz="2400">
                <a:ea typeface="MS UI Gothic" pitchFamily="50" charset="-128"/>
              </a:rPr>
              <a:t>.</a:t>
            </a:r>
          </a:p>
        </p:txBody>
      </p:sp>
      <p:sp>
        <p:nvSpPr>
          <p:cNvPr id="8214" name="Text Box 21"/>
          <p:cNvSpPr txBox="1">
            <a:spLocks noChangeArrowheads="1"/>
          </p:cNvSpPr>
          <p:nvPr/>
        </p:nvSpPr>
        <p:spPr bwMode="auto">
          <a:xfrm>
            <a:off x="974725" y="6116638"/>
            <a:ext cx="5891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ea typeface="MS UI Gothic" pitchFamily="50" charset="-128"/>
              </a:rPr>
              <a:t>プログラムでは、このように仮定できることが多い。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2CB8D7F-FAF1-4E3A-9BE4-11AE03425A05}" type="slidenum">
              <a:rPr lang="en-US" altLang="ja-JP" smtClean="0"/>
              <a:pPr/>
              <a:t>39</a:t>
            </a:fld>
            <a:endParaRPr lang="en-US" altLang="ja-JP" smtClean="0"/>
          </a:p>
        </p:txBody>
      </p:sp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9218" name="Equation" r:id="rId3" imgW="914400" imgH="198720" progId="Equation.DSMT4">
              <p:embed/>
            </p:oleObj>
          </a:graphicData>
        </a:graphic>
      </p:graphicFrame>
      <p:sp>
        <p:nvSpPr>
          <p:cNvPr id="9222" name="Text Box 3"/>
          <p:cNvSpPr txBox="1">
            <a:spLocks noChangeArrowheads="1"/>
          </p:cNvSpPr>
          <p:nvPr/>
        </p:nvSpPr>
        <p:spPr bwMode="auto">
          <a:xfrm>
            <a:off x="288925" y="706438"/>
            <a:ext cx="5883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ea typeface="MS UI Gothic" pitchFamily="50" charset="-128"/>
              </a:rPr>
              <a:t>仮定１－４より、　　　　　　　　　　　　　　　なる　</a:t>
            </a:r>
          </a:p>
        </p:txBody>
      </p:sp>
      <p:graphicFrame>
        <p:nvGraphicFramePr>
          <p:cNvPr id="9219" name="Object 4"/>
          <p:cNvGraphicFramePr>
            <a:graphicFrameLocks noChangeAspect="1"/>
          </p:cNvGraphicFramePr>
          <p:nvPr/>
        </p:nvGraphicFramePr>
        <p:xfrm>
          <a:off x="2362200" y="762000"/>
          <a:ext cx="2514600" cy="434975"/>
        </p:xfrm>
        <a:graphic>
          <a:graphicData uri="http://schemas.openxmlformats.org/presentationml/2006/ole">
            <p:oleObj spid="_x0000_s9219" name="Equation" r:id="rId4" imgW="1320480" imgH="228600" progId="Equation.DSMT4">
              <p:embed/>
            </p:oleObj>
          </a:graphicData>
        </a:graphic>
      </p:graphicFrame>
      <p:graphicFrame>
        <p:nvGraphicFramePr>
          <p:cNvPr id="9220" name="Object 5"/>
          <p:cNvGraphicFramePr>
            <a:graphicFrameLocks noChangeAspect="1"/>
          </p:cNvGraphicFramePr>
          <p:nvPr/>
        </p:nvGraphicFramePr>
        <p:xfrm>
          <a:off x="5943600" y="762000"/>
          <a:ext cx="430213" cy="533400"/>
        </p:xfrm>
        <a:graphic>
          <a:graphicData uri="http://schemas.openxmlformats.org/presentationml/2006/ole">
            <p:oleObj spid="_x0000_s9220" name="Equation" r:id="rId5" imgW="114120" imgH="139680" progId="Equation.DSMT4">
              <p:embed/>
            </p:oleObj>
          </a:graphicData>
        </a:graphic>
      </p:graphicFrame>
      <p:sp>
        <p:nvSpPr>
          <p:cNvPr id="9223" name="Text Box 6"/>
          <p:cNvSpPr txBox="1">
            <a:spLocks noChangeArrowheads="1"/>
          </p:cNvSpPr>
          <p:nvPr/>
        </p:nvSpPr>
        <p:spPr bwMode="auto">
          <a:xfrm>
            <a:off x="6613525" y="706438"/>
            <a:ext cx="1233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ea typeface="MS UI Gothic" pitchFamily="50" charset="-128"/>
              </a:rPr>
              <a:t>をとると、</a:t>
            </a:r>
          </a:p>
        </p:txBody>
      </p:sp>
      <p:sp>
        <p:nvSpPr>
          <p:cNvPr id="9224" name="Text Box 7"/>
          <p:cNvSpPr txBox="1">
            <a:spLocks noChangeArrowheads="1"/>
          </p:cNvSpPr>
          <p:nvPr/>
        </p:nvSpPr>
        <p:spPr bwMode="auto">
          <a:xfrm>
            <a:off x="381000" y="1447800"/>
            <a:ext cx="8412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ea typeface="MS UI Gothic" pitchFamily="50" charset="-128"/>
              </a:rPr>
              <a:t>プログラム内の</a:t>
            </a:r>
            <a:r>
              <a:rPr lang="en-US" altLang="ja-JP" sz="2400">
                <a:ea typeface="MS UI Gothic" pitchFamily="50" charset="-128"/>
              </a:rPr>
              <a:t>4</a:t>
            </a:r>
            <a:r>
              <a:rPr lang="ja-JP" altLang="en-US" sz="2400">
                <a:ea typeface="MS UI Gothic" pitchFamily="50" charset="-128"/>
              </a:rPr>
              <a:t>則演算、比較等はある定数時間以下で実行できる。</a:t>
            </a:r>
          </a:p>
        </p:txBody>
      </p:sp>
      <p:sp>
        <p:nvSpPr>
          <p:cNvPr id="9225" name="Line 8"/>
          <p:cNvSpPr>
            <a:spLocks noChangeShapeType="1"/>
          </p:cNvSpPr>
          <p:nvPr/>
        </p:nvSpPr>
        <p:spPr bwMode="auto">
          <a:xfrm>
            <a:off x="4495800" y="19812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226" name="Text Box 9"/>
          <p:cNvSpPr txBox="1">
            <a:spLocks noChangeArrowheads="1"/>
          </p:cNvSpPr>
          <p:nvPr/>
        </p:nvSpPr>
        <p:spPr bwMode="auto">
          <a:xfrm>
            <a:off x="4937125" y="2306638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ea typeface="MS UI Gothic" pitchFamily="50" charset="-128"/>
              </a:rPr>
              <a:t>つよめて</a:t>
            </a:r>
          </a:p>
        </p:txBody>
      </p:sp>
      <p:sp>
        <p:nvSpPr>
          <p:cNvPr id="9227" name="Text Box 10"/>
          <p:cNvSpPr txBox="1">
            <a:spLocks noChangeArrowheads="1"/>
          </p:cNvSpPr>
          <p:nvPr/>
        </p:nvSpPr>
        <p:spPr bwMode="auto">
          <a:xfrm>
            <a:off x="1066800" y="2971800"/>
            <a:ext cx="6770688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ea typeface="MS UI Gothic" pitchFamily="50" charset="-128"/>
              </a:rPr>
              <a:t>プログラム内では、</a:t>
            </a:r>
          </a:p>
          <a:p>
            <a:r>
              <a:rPr lang="ja-JP" altLang="en-US" sz="2400">
                <a:ea typeface="MS UI Gothic" pitchFamily="50" charset="-128"/>
              </a:rPr>
              <a:t>繰り返し構造、</a:t>
            </a:r>
          </a:p>
          <a:p>
            <a:r>
              <a:rPr lang="ja-JP" altLang="en-US" sz="2400">
                <a:ea typeface="MS UI Gothic" pitchFamily="50" charset="-128"/>
              </a:rPr>
              <a:t>（再帰関数を含む）関数呼び出し、</a:t>
            </a:r>
          </a:p>
          <a:p>
            <a:r>
              <a:rPr lang="ja-JP" altLang="en-US" sz="2400">
                <a:ea typeface="MS UI Gothic" pitchFamily="50" charset="-128"/>
              </a:rPr>
              <a:t>以外は定数時間で実行できると仮定できることが多い。</a:t>
            </a:r>
          </a:p>
        </p:txBody>
      </p:sp>
      <p:sp>
        <p:nvSpPr>
          <p:cNvPr id="9228" name="Rectangle 11"/>
          <p:cNvSpPr>
            <a:spLocks noChangeArrowheads="1"/>
          </p:cNvSpPr>
          <p:nvPr/>
        </p:nvSpPr>
        <p:spPr bwMode="auto">
          <a:xfrm>
            <a:off x="838200" y="3048000"/>
            <a:ext cx="7467600" cy="1600200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ja-JP" altLang="ja-JP" sz="2400">
              <a:ea typeface="MS UI Gothic" pitchFamily="50" charset="-128"/>
            </a:endParaRPr>
          </a:p>
        </p:txBody>
      </p:sp>
      <p:sp>
        <p:nvSpPr>
          <p:cNvPr id="9229" name="Rectangle 12"/>
          <p:cNvSpPr>
            <a:spLocks noChangeArrowheads="1"/>
          </p:cNvSpPr>
          <p:nvPr/>
        </p:nvSpPr>
        <p:spPr bwMode="auto">
          <a:xfrm>
            <a:off x="304800" y="1371600"/>
            <a:ext cx="8534400" cy="609600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ja-JP" altLang="ja-JP" sz="2400">
              <a:ea typeface="MS UI Gothic" pitchFamily="50" charset="-12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0ABEE9-B77D-4CD7-A5F8-CDDEE43C1140}" type="slidenum">
              <a:rPr lang="en-US" altLang="ja-JP" smtClean="0"/>
              <a:pPr/>
              <a:t>4</a:t>
            </a:fld>
            <a:endParaRPr lang="en-US" altLang="ja-JP" smtClean="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ja-JP" altLang="en-US" smtClean="0"/>
              <a:t>評価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授業内演習（出席）</a:t>
            </a:r>
            <a:r>
              <a:rPr lang="en-US" altLang="ja-JP" dirty="0" smtClean="0"/>
              <a:t>15</a:t>
            </a:r>
            <a:r>
              <a:rPr lang="ja-JP" altLang="en-US" dirty="0" smtClean="0"/>
              <a:t>％</a:t>
            </a:r>
          </a:p>
          <a:p>
            <a:pPr eaLnBrk="1" hangingPunct="1"/>
            <a:endParaRPr lang="ja-JP" altLang="en-US" dirty="0" smtClean="0"/>
          </a:p>
          <a:p>
            <a:pPr eaLnBrk="1" hangingPunct="1"/>
            <a:r>
              <a:rPr lang="ja-JP" altLang="en-US" dirty="0" smtClean="0"/>
              <a:t>レポート</a:t>
            </a:r>
            <a:r>
              <a:rPr lang="en-US" altLang="ja-JP" dirty="0" smtClean="0"/>
              <a:t>25</a:t>
            </a:r>
            <a:r>
              <a:rPr lang="ja-JP" altLang="en-US" dirty="0" smtClean="0"/>
              <a:t>％</a:t>
            </a:r>
          </a:p>
          <a:p>
            <a:pPr eaLnBrk="1" hangingPunct="1"/>
            <a:endParaRPr lang="ja-JP" altLang="en-US" dirty="0" smtClean="0"/>
          </a:p>
          <a:p>
            <a:pPr eaLnBrk="1" hangingPunct="1"/>
            <a:r>
              <a:rPr lang="ja-JP" altLang="en-US" dirty="0" smtClean="0"/>
              <a:t>試験</a:t>
            </a:r>
            <a:r>
              <a:rPr lang="en-US" altLang="ja-JP" dirty="0" smtClean="0"/>
              <a:t>60</a:t>
            </a:r>
            <a:r>
              <a:rPr lang="ja-JP" altLang="en-US" dirty="0" smtClean="0"/>
              <a:t>％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916AD4C-FB6B-4912-94BC-FD586176B0C5}" type="slidenum">
              <a:rPr lang="en-US" altLang="ja-JP" smtClean="0"/>
              <a:pPr/>
              <a:t>40</a:t>
            </a:fld>
            <a:endParaRPr lang="en-US" altLang="ja-JP" smtClean="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7620000" cy="533400"/>
          </a:xfrm>
        </p:spPr>
        <p:txBody>
          <a:bodyPr/>
          <a:lstStyle/>
          <a:p>
            <a:pPr eaLnBrk="1" hangingPunct="1"/>
            <a:r>
              <a:rPr lang="ja-JP" altLang="en-US" sz="3200" smtClean="0"/>
              <a:t>プログラムにおける計算時間の漸近評価例</a:t>
            </a:r>
          </a:p>
        </p:txBody>
      </p:sp>
      <p:graphicFrame>
        <p:nvGraphicFramePr>
          <p:cNvPr id="10242" name="Object 3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10242" name="Equation" r:id="rId3" imgW="914400" imgH="198720" progId="Equation.DSMT4">
              <p:embed/>
            </p:oleObj>
          </a:graphicData>
        </a:graphic>
      </p:graphicFrame>
      <p:sp>
        <p:nvSpPr>
          <p:cNvPr id="10246" name="Text Box 4"/>
          <p:cNvSpPr txBox="1">
            <a:spLocks noChangeArrowheads="1"/>
          </p:cNvSpPr>
          <p:nvPr/>
        </p:nvSpPr>
        <p:spPr bwMode="auto">
          <a:xfrm>
            <a:off x="762000" y="838200"/>
            <a:ext cx="4114800" cy="3743325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function1()</a:t>
            </a:r>
          </a:p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{</a:t>
            </a:r>
          </a:p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	for(k=0;k&lt;n;k++)</a:t>
            </a:r>
          </a:p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     	  {</a:t>
            </a:r>
          </a:p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		</a:t>
            </a:r>
            <a:r>
              <a:rPr lang="ja-JP" altLang="en-US" sz="2400">
                <a:latin typeface="Verdana" pitchFamily="34" charset="0"/>
                <a:ea typeface="MS UI Gothic" pitchFamily="50" charset="-128"/>
              </a:rPr>
              <a:t>・・・・</a:t>
            </a:r>
          </a:p>
          <a:p>
            <a:pPr>
              <a:spcBef>
                <a:spcPct val="50000"/>
              </a:spcBef>
            </a:pPr>
            <a:r>
              <a:rPr lang="ja-JP" altLang="en-US" sz="2400">
                <a:latin typeface="Verdana" pitchFamily="34" charset="0"/>
                <a:ea typeface="MS UI Gothic" pitchFamily="50" charset="-128"/>
              </a:rPr>
              <a:t> 	   </a:t>
            </a:r>
            <a:r>
              <a:rPr lang="en-US" altLang="ja-JP" sz="2400">
                <a:latin typeface="Verdana" pitchFamily="34" charset="0"/>
                <a:ea typeface="MS UI Gothic" pitchFamily="50" charset="-128"/>
              </a:rPr>
              <a:t>}</a:t>
            </a:r>
          </a:p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}</a:t>
            </a:r>
          </a:p>
        </p:txBody>
      </p:sp>
      <p:sp>
        <p:nvSpPr>
          <p:cNvPr id="10247" name="Text Box 5"/>
          <p:cNvSpPr txBox="1">
            <a:spLocks noChangeArrowheads="1"/>
          </p:cNvSpPr>
          <p:nvPr/>
        </p:nvSpPr>
        <p:spPr bwMode="auto">
          <a:xfrm>
            <a:off x="1219200" y="5105400"/>
            <a:ext cx="42830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400">
                <a:ea typeface="MS UI Gothic" pitchFamily="50" charset="-128"/>
              </a:rPr>
              <a:t>function1</a:t>
            </a:r>
            <a:r>
              <a:rPr lang="ja-JP" altLang="en-US" sz="2400">
                <a:ea typeface="MS UI Gothic" pitchFamily="50" charset="-128"/>
              </a:rPr>
              <a:t>の計算時間は、</a:t>
            </a:r>
          </a:p>
          <a:p>
            <a:r>
              <a:rPr lang="ja-JP" altLang="en-US" sz="2400">
                <a:ea typeface="MS UI Gothic" pitchFamily="50" charset="-128"/>
              </a:rPr>
              <a:t>である。</a:t>
            </a:r>
          </a:p>
        </p:txBody>
      </p:sp>
      <p:graphicFrame>
        <p:nvGraphicFramePr>
          <p:cNvPr id="10243" name="Object 6"/>
          <p:cNvGraphicFramePr>
            <a:graphicFrameLocks noChangeAspect="1"/>
          </p:cNvGraphicFramePr>
          <p:nvPr/>
        </p:nvGraphicFramePr>
        <p:xfrm>
          <a:off x="4572000" y="5105400"/>
          <a:ext cx="685800" cy="404813"/>
        </p:xfrm>
        <a:graphic>
          <a:graphicData uri="http://schemas.openxmlformats.org/presentationml/2006/ole">
            <p:oleObj spid="_x0000_s10243" name="Equation" r:id="rId4" imgW="342720" imgH="203040" progId="Equation.DSMT4">
              <p:embed/>
            </p:oleObj>
          </a:graphicData>
        </a:graphic>
      </p:graphicFrame>
      <p:sp>
        <p:nvSpPr>
          <p:cNvPr id="10248" name="AutoShape 7"/>
          <p:cNvSpPr>
            <a:spLocks noChangeArrowheads="1"/>
          </p:cNvSpPr>
          <p:nvPr/>
        </p:nvSpPr>
        <p:spPr bwMode="auto">
          <a:xfrm>
            <a:off x="5429250" y="3643313"/>
            <a:ext cx="2743200" cy="1524000"/>
          </a:xfrm>
          <a:prstGeom prst="wedgeRoundRectCallout">
            <a:avLst>
              <a:gd name="adj1" fmla="val -122287"/>
              <a:gd name="adj2" fmla="val -74088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ja-JP" altLang="ja-JP" sz="2400">
              <a:ea typeface="MS UI Gothic" pitchFamily="50" charset="-128"/>
            </a:endParaRPr>
          </a:p>
        </p:txBody>
      </p:sp>
      <p:sp>
        <p:nvSpPr>
          <p:cNvPr id="10249" name="Text Box 8"/>
          <p:cNvSpPr txBox="1">
            <a:spLocks noChangeArrowheads="1"/>
          </p:cNvSpPr>
          <p:nvPr/>
        </p:nvSpPr>
        <p:spPr bwMode="auto">
          <a:xfrm>
            <a:off x="5581650" y="3871913"/>
            <a:ext cx="21494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ja-JP" altLang="en-US" sz="2400">
                <a:ea typeface="MS UI Gothic" pitchFamily="50" charset="-128"/>
              </a:rPr>
              <a:t>この部分がｎ回</a:t>
            </a:r>
          </a:p>
          <a:p>
            <a:pPr eaLnBrk="0" hangingPunct="0"/>
            <a:r>
              <a:rPr lang="ja-JP" altLang="en-US" sz="2400">
                <a:ea typeface="MS UI Gothic" pitchFamily="50" charset="-128"/>
              </a:rPr>
              <a:t>実行されることに</a:t>
            </a:r>
          </a:p>
          <a:p>
            <a:pPr eaLnBrk="0" hangingPunct="0"/>
            <a:r>
              <a:rPr lang="ja-JP" altLang="en-US" sz="2400">
                <a:ea typeface="MS UI Gothic" pitchFamily="50" charset="-128"/>
              </a:rPr>
              <a:t>注意する。</a:t>
            </a:r>
          </a:p>
        </p:txBody>
      </p:sp>
      <p:sp>
        <p:nvSpPr>
          <p:cNvPr id="10250" name="AutoShape 7"/>
          <p:cNvSpPr>
            <a:spLocks noChangeArrowheads="1"/>
          </p:cNvSpPr>
          <p:nvPr/>
        </p:nvSpPr>
        <p:spPr bwMode="auto">
          <a:xfrm>
            <a:off x="5643563" y="1143000"/>
            <a:ext cx="3028950" cy="1524000"/>
          </a:xfrm>
          <a:prstGeom prst="wedgeRoundRectCallout">
            <a:avLst>
              <a:gd name="adj1" fmla="val -78912"/>
              <a:gd name="adj2" fmla="val 18292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altLang="ja-JP" sz="2400">
                <a:ea typeface="MS UI Gothic" pitchFamily="50" charset="-128"/>
              </a:rPr>
              <a:t>for</a:t>
            </a:r>
            <a:r>
              <a:rPr lang="ja-JP" altLang="en-US" sz="2400">
                <a:ea typeface="MS UI Gothic" pitchFamily="50" charset="-128"/>
              </a:rPr>
              <a:t>ループは、この部分だけで漸近時間計算量が見積もれる。</a:t>
            </a:r>
            <a:endParaRPr lang="ja-JP" altLang="ja-JP" sz="2400">
              <a:ea typeface="MS UI Gothic" pitchFamily="50" charset="-128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0967C3B-22B6-435D-B311-E3C3D354E57C}" type="slidenum">
              <a:rPr lang="en-US" altLang="ja-JP" smtClean="0"/>
              <a:pPr/>
              <a:t>41</a:t>
            </a:fld>
            <a:endParaRPr lang="en-US" altLang="ja-JP" smtClean="0"/>
          </a:p>
        </p:txBody>
      </p:sp>
      <p:sp>
        <p:nvSpPr>
          <p:cNvPr id="1127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7924800" cy="533400"/>
          </a:xfrm>
        </p:spPr>
        <p:txBody>
          <a:bodyPr/>
          <a:lstStyle/>
          <a:p>
            <a:pPr eaLnBrk="1" hangingPunct="1"/>
            <a:r>
              <a:rPr lang="ja-JP" altLang="en-US" sz="3200" smtClean="0"/>
              <a:t>プログラムにおける計算時間の漸近評価例</a:t>
            </a:r>
            <a:r>
              <a:rPr lang="en-US" altLang="ja-JP" sz="3200" smtClean="0"/>
              <a:t>2 </a:t>
            </a:r>
          </a:p>
        </p:txBody>
      </p:sp>
      <p:graphicFrame>
        <p:nvGraphicFramePr>
          <p:cNvPr id="11266" name="Object 3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11266" name="Equation" r:id="rId3" imgW="914400" imgH="198720" progId="Equation.DSMT4">
              <p:embed/>
            </p:oleObj>
          </a:graphicData>
        </a:graphic>
      </p:graphicFrame>
      <p:sp>
        <p:nvSpPr>
          <p:cNvPr id="11273" name="Text Box 4"/>
          <p:cNvSpPr txBox="1">
            <a:spLocks noChangeArrowheads="1"/>
          </p:cNvSpPr>
          <p:nvPr/>
        </p:nvSpPr>
        <p:spPr bwMode="auto">
          <a:xfrm>
            <a:off x="228600" y="457200"/>
            <a:ext cx="7086600" cy="5934075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function2()</a:t>
            </a:r>
          </a:p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{</a:t>
            </a:r>
          </a:p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	for(k=0;k&lt;n;k++)</a:t>
            </a:r>
          </a:p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	{</a:t>
            </a:r>
          </a:p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		for(j=0;j&lt;n;j++)</a:t>
            </a:r>
          </a:p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		{</a:t>
            </a:r>
          </a:p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			</a:t>
            </a:r>
            <a:r>
              <a:rPr lang="ja-JP" altLang="en-US" sz="2400">
                <a:latin typeface="Verdana" pitchFamily="34" charset="0"/>
                <a:ea typeface="MS UI Gothic" pitchFamily="50" charset="-128"/>
              </a:rPr>
              <a:t>・・・・</a:t>
            </a:r>
          </a:p>
          <a:p>
            <a:pPr>
              <a:spcBef>
                <a:spcPct val="50000"/>
              </a:spcBef>
            </a:pPr>
            <a:r>
              <a:rPr lang="ja-JP" altLang="en-US" sz="2400">
                <a:latin typeface="Verdana" pitchFamily="34" charset="0"/>
                <a:ea typeface="MS UI Gothic" pitchFamily="50" charset="-128"/>
              </a:rPr>
              <a:t>		</a:t>
            </a:r>
            <a:r>
              <a:rPr lang="en-US" altLang="ja-JP" sz="2400">
                <a:latin typeface="Verdana" pitchFamily="34" charset="0"/>
                <a:ea typeface="MS UI Gothic" pitchFamily="50" charset="-128"/>
              </a:rPr>
              <a:t>}</a:t>
            </a:r>
          </a:p>
          <a:p>
            <a:pPr>
              <a:spcBef>
                <a:spcPct val="50000"/>
              </a:spcBef>
            </a:pPr>
            <a:endParaRPr lang="en-US" altLang="ja-JP" sz="2400">
              <a:latin typeface="Verdana" pitchFamily="34" charset="0"/>
              <a:ea typeface="MS UI Gothic" pitchFamily="50" charset="-128"/>
            </a:endParaRPr>
          </a:p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	}</a:t>
            </a:r>
          </a:p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}</a:t>
            </a:r>
          </a:p>
        </p:txBody>
      </p:sp>
      <p:sp>
        <p:nvSpPr>
          <p:cNvPr id="11274" name="Text Box 5"/>
          <p:cNvSpPr txBox="1">
            <a:spLocks noChangeArrowheads="1"/>
          </p:cNvSpPr>
          <p:nvPr/>
        </p:nvSpPr>
        <p:spPr bwMode="auto">
          <a:xfrm>
            <a:off x="1066800" y="6400800"/>
            <a:ext cx="533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400">
                <a:ea typeface="MS UI Gothic" pitchFamily="50" charset="-128"/>
              </a:rPr>
              <a:t>function2</a:t>
            </a:r>
            <a:r>
              <a:rPr lang="ja-JP" altLang="en-US" sz="2400">
                <a:ea typeface="MS UI Gothic" pitchFamily="50" charset="-128"/>
              </a:rPr>
              <a:t>の計算時間は、         で ある。</a:t>
            </a:r>
          </a:p>
        </p:txBody>
      </p:sp>
      <p:graphicFrame>
        <p:nvGraphicFramePr>
          <p:cNvPr id="11267" name="Object 6"/>
          <p:cNvGraphicFramePr>
            <a:graphicFrameLocks noChangeAspect="1"/>
          </p:cNvGraphicFramePr>
          <p:nvPr/>
        </p:nvGraphicFramePr>
        <p:xfrm>
          <a:off x="4165600" y="6399213"/>
          <a:ext cx="812800" cy="458787"/>
        </p:xfrm>
        <a:graphic>
          <a:graphicData uri="http://schemas.openxmlformats.org/presentationml/2006/ole">
            <p:oleObj spid="_x0000_s11267" name="Equation" r:id="rId4" imgW="406080" imgH="228600" progId="Equation.DSMT4">
              <p:embed/>
            </p:oleObj>
          </a:graphicData>
        </a:graphic>
      </p:graphicFrame>
      <p:sp>
        <p:nvSpPr>
          <p:cNvPr id="11275" name="AutoShape 7"/>
          <p:cNvSpPr>
            <a:spLocks noChangeArrowheads="1"/>
          </p:cNvSpPr>
          <p:nvPr/>
        </p:nvSpPr>
        <p:spPr bwMode="auto">
          <a:xfrm>
            <a:off x="4114800" y="3124200"/>
            <a:ext cx="2438400" cy="1524000"/>
          </a:xfrm>
          <a:prstGeom prst="wedgeRoundRectCallout">
            <a:avLst>
              <a:gd name="adj1" fmla="val -64972"/>
              <a:gd name="adj2" fmla="val 2398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ja-JP" altLang="ja-JP" sz="2400">
              <a:ea typeface="MS UI Gothic" pitchFamily="50" charset="-128"/>
            </a:endParaRPr>
          </a:p>
        </p:txBody>
      </p:sp>
      <p:sp>
        <p:nvSpPr>
          <p:cNvPr id="11276" name="Text Box 8"/>
          <p:cNvSpPr txBox="1">
            <a:spLocks noChangeArrowheads="1"/>
          </p:cNvSpPr>
          <p:nvPr/>
        </p:nvSpPr>
        <p:spPr bwMode="auto">
          <a:xfrm>
            <a:off x="4267200" y="3429000"/>
            <a:ext cx="22256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ja-JP" altLang="en-US" sz="2400">
                <a:ea typeface="MS UI Gothic" pitchFamily="50" charset="-128"/>
              </a:rPr>
              <a:t>この部分は　　回</a:t>
            </a:r>
          </a:p>
          <a:p>
            <a:pPr eaLnBrk="0" hangingPunct="0"/>
            <a:r>
              <a:rPr lang="ja-JP" altLang="en-US" sz="2400">
                <a:ea typeface="MS UI Gothic" pitchFamily="50" charset="-128"/>
              </a:rPr>
              <a:t>実行されることに</a:t>
            </a:r>
          </a:p>
          <a:p>
            <a:pPr eaLnBrk="0" hangingPunct="0"/>
            <a:r>
              <a:rPr lang="ja-JP" altLang="en-US" sz="2400">
                <a:ea typeface="MS UI Gothic" pitchFamily="50" charset="-128"/>
              </a:rPr>
              <a:t>注意する。</a:t>
            </a:r>
          </a:p>
        </p:txBody>
      </p:sp>
      <p:graphicFrame>
        <p:nvGraphicFramePr>
          <p:cNvPr id="11268" name="Object 9"/>
          <p:cNvGraphicFramePr>
            <a:graphicFrameLocks noChangeAspect="1"/>
          </p:cNvGraphicFramePr>
          <p:nvPr/>
        </p:nvGraphicFramePr>
        <p:xfrm>
          <a:off x="5715000" y="3429000"/>
          <a:ext cx="355600" cy="404813"/>
        </p:xfrm>
        <a:graphic>
          <a:graphicData uri="http://schemas.openxmlformats.org/presentationml/2006/ole">
            <p:oleObj spid="_x0000_s11268" name="Equation" r:id="rId5" imgW="177480" imgH="203040" progId="Equation.DSMT4">
              <p:embed/>
            </p:oleObj>
          </a:graphicData>
        </a:graphic>
      </p:graphicFrame>
      <p:sp>
        <p:nvSpPr>
          <p:cNvPr id="11277" name="AutoShape 10"/>
          <p:cNvSpPr>
            <a:spLocks noChangeArrowheads="1"/>
          </p:cNvSpPr>
          <p:nvPr/>
        </p:nvSpPr>
        <p:spPr bwMode="auto">
          <a:xfrm>
            <a:off x="4953000" y="1219200"/>
            <a:ext cx="2743200" cy="1524000"/>
          </a:xfrm>
          <a:prstGeom prst="wedgeRoundRectCallout">
            <a:avLst>
              <a:gd name="adj1" fmla="val -129977"/>
              <a:gd name="adj2" fmla="val 27190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ja-JP" altLang="ja-JP" sz="2400">
              <a:ea typeface="MS UI Gothic" pitchFamily="50" charset="-128"/>
            </a:endParaRPr>
          </a:p>
        </p:txBody>
      </p:sp>
      <p:sp>
        <p:nvSpPr>
          <p:cNvPr id="11278" name="AutoShape 11"/>
          <p:cNvSpPr>
            <a:spLocks noChangeArrowheads="1"/>
          </p:cNvSpPr>
          <p:nvPr/>
        </p:nvSpPr>
        <p:spPr bwMode="auto">
          <a:xfrm>
            <a:off x="4800600" y="4876800"/>
            <a:ext cx="2743200" cy="1295400"/>
          </a:xfrm>
          <a:prstGeom prst="wedgeRoundRectCallout">
            <a:avLst>
              <a:gd name="adj1" fmla="val -142014"/>
              <a:gd name="adj2" fmla="val -17403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ja-JP" altLang="ja-JP" sz="2400">
              <a:ea typeface="MS UI Gothic" pitchFamily="50" charset="-128"/>
            </a:endParaRPr>
          </a:p>
        </p:txBody>
      </p:sp>
      <p:sp>
        <p:nvSpPr>
          <p:cNvPr id="11279" name="Text Box 12"/>
          <p:cNvSpPr txBox="1">
            <a:spLocks noChangeArrowheads="1"/>
          </p:cNvSpPr>
          <p:nvPr/>
        </p:nvSpPr>
        <p:spPr bwMode="auto">
          <a:xfrm>
            <a:off x="5181600" y="1447800"/>
            <a:ext cx="22256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ja-JP" altLang="en-US" sz="2400">
                <a:ea typeface="MS UI Gothic" pitchFamily="50" charset="-128"/>
              </a:rPr>
              <a:t>この部分は　　回</a:t>
            </a:r>
          </a:p>
          <a:p>
            <a:pPr eaLnBrk="0" hangingPunct="0"/>
            <a:r>
              <a:rPr lang="ja-JP" altLang="en-US" sz="2400">
                <a:ea typeface="MS UI Gothic" pitchFamily="50" charset="-128"/>
              </a:rPr>
              <a:t>実行されることに</a:t>
            </a:r>
          </a:p>
          <a:p>
            <a:pPr eaLnBrk="0" hangingPunct="0"/>
            <a:r>
              <a:rPr lang="ja-JP" altLang="en-US" sz="2400">
                <a:ea typeface="MS UI Gothic" pitchFamily="50" charset="-128"/>
              </a:rPr>
              <a:t>注意する。</a:t>
            </a:r>
          </a:p>
        </p:txBody>
      </p:sp>
      <p:graphicFrame>
        <p:nvGraphicFramePr>
          <p:cNvPr id="11269" name="Object 13"/>
          <p:cNvGraphicFramePr>
            <a:graphicFrameLocks noChangeAspect="1"/>
          </p:cNvGraphicFramePr>
          <p:nvPr/>
        </p:nvGraphicFramePr>
        <p:xfrm>
          <a:off x="6629400" y="1524000"/>
          <a:ext cx="254000" cy="277813"/>
        </p:xfrm>
        <a:graphic>
          <a:graphicData uri="http://schemas.openxmlformats.org/presentationml/2006/ole">
            <p:oleObj spid="_x0000_s11269" name="Equation" r:id="rId6" imgW="126720" imgH="139680" progId="Equation.DSMT4">
              <p:embed/>
            </p:oleObj>
          </a:graphicData>
        </a:graphic>
      </p:graphicFrame>
      <p:sp>
        <p:nvSpPr>
          <p:cNvPr id="11280" name="Text Box 14"/>
          <p:cNvSpPr txBox="1">
            <a:spLocks noChangeArrowheads="1"/>
          </p:cNvSpPr>
          <p:nvPr/>
        </p:nvSpPr>
        <p:spPr bwMode="auto">
          <a:xfrm>
            <a:off x="4953000" y="4953000"/>
            <a:ext cx="22256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ja-JP" altLang="en-US" sz="2400">
                <a:ea typeface="MS UI Gothic" pitchFamily="50" charset="-128"/>
              </a:rPr>
              <a:t>この部分は　　回</a:t>
            </a:r>
          </a:p>
          <a:p>
            <a:pPr eaLnBrk="0" hangingPunct="0"/>
            <a:r>
              <a:rPr lang="ja-JP" altLang="en-US" sz="2400">
                <a:ea typeface="MS UI Gothic" pitchFamily="50" charset="-128"/>
              </a:rPr>
              <a:t>実行されることに</a:t>
            </a:r>
          </a:p>
          <a:p>
            <a:pPr eaLnBrk="0" hangingPunct="0"/>
            <a:r>
              <a:rPr lang="ja-JP" altLang="en-US" sz="2400">
                <a:ea typeface="MS UI Gothic" pitchFamily="50" charset="-128"/>
              </a:rPr>
              <a:t>注意する。</a:t>
            </a:r>
          </a:p>
        </p:txBody>
      </p:sp>
      <p:graphicFrame>
        <p:nvGraphicFramePr>
          <p:cNvPr id="11270" name="Object 15"/>
          <p:cNvGraphicFramePr>
            <a:graphicFrameLocks noChangeAspect="1"/>
          </p:cNvGraphicFramePr>
          <p:nvPr/>
        </p:nvGraphicFramePr>
        <p:xfrm>
          <a:off x="6324600" y="5029200"/>
          <a:ext cx="254000" cy="277813"/>
        </p:xfrm>
        <a:graphic>
          <a:graphicData uri="http://schemas.openxmlformats.org/presentationml/2006/ole">
            <p:oleObj spid="_x0000_s11270" name="Equation" r:id="rId7" imgW="126720" imgH="1396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885B8C2-A3E1-4836-8285-283C9918DE30}" type="slidenum">
              <a:rPr lang="en-US" altLang="ja-JP" smtClean="0"/>
              <a:pPr/>
              <a:t>42</a:t>
            </a:fld>
            <a:endParaRPr lang="en-US" altLang="ja-JP" smtClean="0"/>
          </a:p>
        </p:txBody>
      </p:sp>
      <p:sp>
        <p:nvSpPr>
          <p:cNvPr id="122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229600" cy="533400"/>
          </a:xfrm>
        </p:spPr>
        <p:txBody>
          <a:bodyPr/>
          <a:lstStyle/>
          <a:p>
            <a:pPr eaLnBrk="1" hangingPunct="1"/>
            <a:r>
              <a:rPr lang="ja-JP" altLang="en-US" sz="3200" smtClean="0"/>
              <a:t>プログラムにおける計算時間の漸近評価例</a:t>
            </a:r>
            <a:r>
              <a:rPr lang="en-US" altLang="ja-JP" sz="3200" smtClean="0"/>
              <a:t>3</a:t>
            </a:r>
          </a:p>
        </p:txBody>
      </p:sp>
      <p:graphicFrame>
        <p:nvGraphicFramePr>
          <p:cNvPr id="12290" name="Object 3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12290" name="Equation" r:id="rId3" imgW="914400" imgH="198720" progId="Equation.DSMT4">
              <p:embed/>
            </p:oleObj>
          </a:graphicData>
        </a:graphic>
      </p:graphicFrame>
      <p:sp>
        <p:nvSpPr>
          <p:cNvPr id="12295" name="Text Box 4"/>
          <p:cNvSpPr txBox="1">
            <a:spLocks noChangeArrowheads="1"/>
          </p:cNvSpPr>
          <p:nvPr/>
        </p:nvSpPr>
        <p:spPr bwMode="auto">
          <a:xfrm>
            <a:off x="685800" y="533400"/>
            <a:ext cx="5638800" cy="4511675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000">
                <a:latin typeface="Verdana" pitchFamily="34" charset="0"/>
                <a:ea typeface="MS UI Gothic" pitchFamily="50" charset="-128"/>
              </a:rPr>
              <a:t>function3()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Verdana" pitchFamily="34" charset="0"/>
                <a:ea typeface="MS UI Gothic" pitchFamily="50" charset="-128"/>
              </a:rPr>
              <a:t>{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Verdana" pitchFamily="34" charset="0"/>
                <a:ea typeface="MS UI Gothic" pitchFamily="50" charset="-128"/>
              </a:rPr>
              <a:t>	for(k=0;k&lt;n;k++)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Verdana" pitchFamily="34" charset="0"/>
                <a:ea typeface="MS UI Gothic" pitchFamily="50" charset="-128"/>
              </a:rPr>
              <a:t>	{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Verdana" pitchFamily="34" charset="0"/>
                <a:ea typeface="MS UI Gothic" pitchFamily="50" charset="-128"/>
              </a:rPr>
              <a:t>		for(j=0;j&lt;k;j++)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Verdana" pitchFamily="34" charset="0"/>
                <a:ea typeface="MS UI Gothic" pitchFamily="50" charset="-128"/>
              </a:rPr>
              <a:t>		{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Verdana" pitchFamily="34" charset="0"/>
                <a:ea typeface="MS UI Gothic" pitchFamily="50" charset="-128"/>
              </a:rPr>
              <a:t>			</a:t>
            </a:r>
            <a:r>
              <a:rPr lang="ja-JP" altLang="en-US" sz="2000">
                <a:latin typeface="Verdana" pitchFamily="34" charset="0"/>
                <a:ea typeface="MS UI Gothic" pitchFamily="50" charset="-128"/>
              </a:rPr>
              <a:t>・・・・・・</a:t>
            </a:r>
          </a:p>
          <a:p>
            <a:pPr>
              <a:spcBef>
                <a:spcPct val="50000"/>
              </a:spcBef>
            </a:pPr>
            <a:r>
              <a:rPr lang="ja-JP" altLang="en-US" sz="2000">
                <a:latin typeface="Verdana" pitchFamily="34" charset="0"/>
                <a:ea typeface="MS UI Gothic" pitchFamily="50" charset="-128"/>
              </a:rPr>
              <a:t>		</a:t>
            </a:r>
            <a:r>
              <a:rPr lang="en-US" altLang="ja-JP" sz="2000">
                <a:latin typeface="Verdana" pitchFamily="34" charset="0"/>
                <a:ea typeface="MS UI Gothic" pitchFamily="50" charset="-128"/>
              </a:rPr>
              <a:t>}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Verdana" pitchFamily="34" charset="0"/>
                <a:ea typeface="MS UI Gothic" pitchFamily="50" charset="-128"/>
              </a:rPr>
              <a:t>	}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Verdana" pitchFamily="34" charset="0"/>
                <a:ea typeface="MS UI Gothic" pitchFamily="50" charset="-128"/>
              </a:rPr>
              <a:t>}</a:t>
            </a:r>
          </a:p>
        </p:txBody>
      </p:sp>
      <p:sp>
        <p:nvSpPr>
          <p:cNvPr id="12296" name="Text Box 5"/>
          <p:cNvSpPr txBox="1">
            <a:spLocks noChangeArrowheads="1"/>
          </p:cNvSpPr>
          <p:nvPr/>
        </p:nvSpPr>
        <p:spPr bwMode="auto">
          <a:xfrm>
            <a:off x="609600" y="5181600"/>
            <a:ext cx="739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400">
                <a:ea typeface="MS UI Gothic" pitchFamily="50" charset="-128"/>
              </a:rPr>
              <a:t>function3</a:t>
            </a:r>
            <a:r>
              <a:rPr lang="ja-JP" altLang="en-US" sz="2400">
                <a:ea typeface="MS UI Gothic" pitchFamily="50" charset="-128"/>
              </a:rPr>
              <a:t>の計算時間         を評価する。。</a:t>
            </a:r>
          </a:p>
        </p:txBody>
      </p:sp>
      <p:graphicFrame>
        <p:nvGraphicFramePr>
          <p:cNvPr id="12291" name="Object 6"/>
          <p:cNvGraphicFramePr>
            <a:graphicFrameLocks noChangeAspect="1"/>
          </p:cNvGraphicFramePr>
          <p:nvPr/>
        </p:nvGraphicFramePr>
        <p:xfrm>
          <a:off x="3352800" y="5181600"/>
          <a:ext cx="609600" cy="360363"/>
        </p:xfrm>
        <a:graphic>
          <a:graphicData uri="http://schemas.openxmlformats.org/presentationml/2006/ole">
            <p:oleObj spid="_x0000_s12291" name="Equation" r:id="rId4" imgW="342720" imgH="203040" progId="Equation.DSMT4">
              <p:embed/>
            </p:oleObj>
          </a:graphicData>
        </a:graphic>
      </p:graphicFrame>
      <p:graphicFrame>
        <p:nvGraphicFramePr>
          <p:cNvPr id="12292" name="Object 7"/>
          <p:cNvGraphicFramePr>
            <a:graphicFrameLocks noChangeAspect="1"/>
          </p:cNvGraphicFramePr>
          <p:nvPr/>
        </p:nvGraphicFramePr>
        <p:xfrm>
          <a:off x="609600" y="5638800"/>
          <a:ext cx="5867400" cy="787400"/>
        </p:xfrm>
        <a:graphic>
          <a:graphicData uri="http://schemas.openxmlformats.org/presentationml/2006/ole">
            <p:oleObj spid="_x0000_s12292" name="Equation" r:id="rId5" imgW="2920680" imgH="393480" progId="Equation.DSMT4">
              <p:embed/>
            </p:oleObj>
          </a:graphicData>
        </a:graphic>
      </p:graphicFrame>
      <p:sp>
        <p:nvSpPr>
          <p:cNvPr id="12297" name="AutoShape 7"/>
          <p:cNvSpPr>
            <a:spLocks noChangeArrowheads="1"/>
          </p:cNvSpPr>
          <p:nvPr/>
        </p:nvSpPr>
        <p:spPr bwMode="auto">
          <a:xfrm>
            <a:off x="5715000" y="1428750"/>
            <a:ext cx="2938463" cy="2357438"/>
          </a:xfrm>
          <a:prstGeom prst="wedgeRoundRectCallout">
            <a:avLst>
              <a:gd name="adj1" fmla="val -74278"/>
              <a:gd name="adj2" fmla="val -4690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ja-JP" altLang="en-US" sz="2400">
                <a:ea typeface="MS UI Gothic" pitchFamily="50" charset="-128"/>
              </a:rPr>
              <a:t>外側のループカウンタが、内側のループ回数に影響を与える。</a:t>
            </a:r>
            <a:endParaRPr lang="en-US" altLang="ja-JP" sz="2400">
              <a:ea typeface="MS UI Gothic" pitchFamily="50" charset="-128"/>
            </a:endParaRPr>
          </a:p>
          <a:p>
            <a:pPr eaLnBrk="0" hangingPunct="0"/>
            <a:r>
              <a:rPr lang="ja-JP" altLang="en-US" sz="2400">
                <a:ea typeface="MS UI Gothic" pitchFamily="50" charset="-128"/>
              </a:rPr>
              <a:t>一見、ｎと無関係に見える。</a:t>
            </a:r>
            <a:endParaRPr lang="ja-JP" altLang="ja-JP" sz="2400">
              <a:ea typeface="MS UI Gothic" pitchFamily="50" charset="-128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6D04BC5-6A45-448D-BA5B-2F020633B95A}" type="slidenum">
              <a:rPr lang="en-US" altLang="ja-JP" smtClean="0"/>
              <a:pPr/>
              <a:t>43</a:t>
            </a:fld>
            <a:endParaRPr lang="en-US" altLang="ja-JP" smtClean="0"/>
          </a:p>
        </p:txBody>
      </p:sp>
      <p:sp>
        <p:nvSpPr>
          <p:cNvPr id="1331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229600" cy="533400"/>
          </a:xfrm>
        </p:spPr>
        <p:txBody>
          <a:bodyPr/>
          <a:lstStyle/>
          <a:p>
            <a:pPr eaLnBrk="1" hangingPunct="1"/>
            <a:r>
              <a:rPr lang="ja-JP" altLang="en-US" sz="3200" smtClean="0"/>
              <a:t>プログラムにおける計算時間の漸近評価例</a:t>
            </a:r>
            <a:r>
              <a:rPr lang="en-US" altLang="ja-JP" sz="3200" smtClean="0"/>
              <a:t>4</a:t>
            </a:r>
          </a:p>
        </p:txBody>
      </p:sp>
      <p:graphicFrame>
        <p:nvGraphicFramePr>
          <p:cNvPr id="13314" name="Object 3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13314" name="Equation" r:id="rId3" imgW="914400" imgH="198720" progId="Equation.DSMT4">
              <p:embed/>
            </p:oleObj>
          </a:graphicData>
        </a:graphic>
      </p:graphicFrame>
      <p:sp>
        <p:nvSpPr>
          <p:cNvPr id="13320" name="Text Box 4"/>
          <p:cNvSpPr txBox="1">
            <a:spLocks noChangeArrowheads="1"/>
          </p:cNvSpPr>
          <p:nvPr/>
        </p:nvSpPr>
        <p:spPr bwMode="auto">
          <a:xfrm>
            <a:off x="214313" y="500063"/>
            <a:ext cx="4629150" cy="6002337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int function4(int n)</a:t>
            </a:r>
          </a:p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{</a:t>
            </a:r>
          </a:p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	if(n</a:t>
            </a:r>
            <a:r>
              <a:rPr lang="ja-JP" altLang="en-US" sz="2400">
                <a:latin typeface="Verdana" pitchFamily="34" charset="0"/>
                <a:ea typeface="MS UI Gothic" pitchFamily="50" charset="-128"/>
              </a:rPr>
              <a:t>＜</a:t>
            </a:r>
            <a:r>
              <a:rPr lang="en-US" altLang="ja-JP" sz="2400">
                <a:latin typeface="Verdana" pitchFamily="34" charset="0"/>
                <a:ea typeface="MS UI Gothic" pitchFamily="50" charset="-128"/>
              </a:rPr>
              <a:t>1)</a:t>
            </a:r>
          </a:p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	{</a:t>
            </a:r>
          </a:p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		return(0);</a:t>
            </a:r>
          </a:p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	}</a:t>
            </a:r>
          </a:p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	else</a:t>
            </a:r>
          </a:p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	{	</a:t>
            </a:r>
          </a:p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		function4(n-1);</a:t>
            </a:r>
          </a:p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	}</a:t>
            </a:r>
          </a:p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}</a:t>
            </a:r>
          </a:p>
        </p:txBody>
      </p:sp>
      <p:sp>
        <p:nvSpPr>
          <p:cNvPr id="13321" name="Text Box 5"/>
          <p:cNvSpPr txBox="1">
            <a:spLocks noChangeArrowheads="1"/>
          </p:cNvSpPr>
          <p:nvPr/>
        </p:nvSpPr>
        <p:spPr bwMode="auto">
          <a:xfrm>
            <a:off x="4860925" y="1071563"/>
            <a:ext cx="428307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400">
                <a:ea typeface="MS UI Gothic" pitchFamily="50" charset="-128"/>
              </a:rPr>
              <a:t>function4</a:t>
            </a:r>
            <a:r>
              <a:rPr lang="ja-JP" altLang="en-US" sz="2400">
                <a:ea typeface="MS UI Gothic" pitchFamily="50" charset="-128"/>
              </a:rPr>
              <a:t>の計算時間         を評価する。</a:t>
            </a:r>
          </a:p>
        </p:txBody>
      </p:sp>
      <p:graphicFrame>
        <p:nvGraphicFramePr>
          <p:cNvPr id="13315" name="Object 6"/>
          <p:cNvGraphicFramePr>
            <a:graphicFrameLocks noChangeAspect="1"/>
          </p:cNvGraphicFramePr>
          <p:nvPr/>
        </p:nvGraphicFramePr>
        <p:xfrm>
          <a:off x="7643813" y="1071563"/>
          <a:ext cx="609600" cy="360362"/>
        </p:xfrm>
        <a:graphic>
          <a:graphicData uri="http://schemas.openxmlformats.org/presentationml/2006/ole">
            <p:oleObj spid="_x0000_s13315" name="Equation" r:id="rId4" imgW="342720" imgH="203040" progId="Equation.DSMT4">
              <p:embed/>
            </p:oleObj>
          </a:graphicData>
        </a:graphic>
      </p:graphicFrame>
      <p:graphicFrame>
        <p:nvGraphicFramePr>
          <p:cNvPr id="13316" name="Object 7"/>
          <p:cNvGraphicFramePr>
            <a:graphicFrameLocks noChangeAspect="1"/>
          </p:cNvGraphicFramePr>
          <p:nvPr/>
        </p:nvGraphicFramePr>
        <p:xfrm>
          <a:off x="5429250" y="2071688"/>
          <a:ext cx="2703513" cy="965200"/>
        </p:xfrm>
        <a:graphic>
          <a:graphicData uri="http://schemas.openxmlformats.org/presentationml/2006/ole">
            <p:oleObj spid="_x0000_s13316" name="Equation" r:id="rId5" imgW="1346040" imgH="482400" progId="Equation.DSMT4">
              <p:embed/>
            </p:oleObj>
          </a:graphicData>
        </a:graphic>
      </p:graphicFrame>
      <p:sp>
        <p:nvSpPr>
          <p:cNvPr id="13322" name="Text Box 8"/>
          <p:cNvSpPr txBox="1">
            <a:spLocks noChangeArrowheads="1"/>
          </p:cNvSpPr>
          <p:nvPr/>
        </p:nvSpPr>
        <p:spPr bwMode="auto">
          <a:xfrm>
            <a:off x="5581650" y="3443288"/>
            <a:ext cx="218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ea typeface="MS UI Gothic" pitchFamily="50" charset="-128"/>
              </a:rPr>
              <a:t>この漸化式より、</a:t>
            </a:r>
          </a:p>
        </p:txBody>
      </p:sp>
      <p:graphicFrame>
        <p:nvGraphicFramePr>
          <p:cNvPr id="13317" name="Object 9"/>
          <p:cNvGraphicFramePr>
            <a:graphicFrameLocks noChangeAspect="1"/>
          </p:cNvGraphicFramePr>
          <p:nvPr/>
        </p:nvGraphicFramePr>
        <p:xfrm>
          <a:off x="5734050" y="4205288"/>
          <a:ext cx="1428750" cy="360362"/>
        </p:xfrm>
        <a:graphic>
          <a:graphicData uri="http://schemas.openxmlformats.org/presentationml/2006/ole">
            <p:oleObj spid="_x0000_s13317" name="Equation" r:id="rId6" imgW="799920" imgH="203040" progId="Equation.DSMT4">
              <p:embed/>
            </p:oleObj>
          </a:graphicData>
        </a:graphic>
      </p:graphicFrame>
      <p:sp>
        <p:nvSpPr>
          <p:cNvPr id="13323" name="Text Box 10"/>
          <p:cNvSpPr txBox="1">
            <a:spLocks noChangeArrowheads="1"/>
          </p:cNvSpPr>
          <p:nvPr/>
        </p:nvSpPr>
        <p:spPr bwMode="auto">
          <a:xfrm>
            <a:off x="7258050" y="4129088"/>
            <a:ext cx="111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ea typeface="MS UI Gothic" pitchFamily="50" charset="-128"/>
              </a:rPr>
              <a:t>である。</a:t>
            </a:r>
          </a:p>
        </p:txBody>
      </p:sp>
      <p:sp>
        <p:nvSpPr>
          <p:cNvPr id="13324" name="AutoShape 7"/>
          <p:cNvSpPr>
            <a:spLocks noChangeArrowheads="1"/>
          </p:cNvSpPr>
          <p:nvPr/>
        </p:nvSpPr>
        <p:spPr bwMode="auto">
          <a:xfrm>
            <a:off x="5214938" y="5000625"/>
            <a:ext cx="2938462" cy="1428750"/>
          </a:xfrm>
          <a:prstGeom prst="wedgeRoundRectCallout">
            <a:avLst>
              <a:gd name="adj1" fmla="val -73292"/>
              <a:gd name="adj2" fmla="val -37194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ja-JP" altLang="en-US" sz="2400">
                <a:ea typeface="MS UI Gothic" pitchFamily="50" charset="-128"/>
              </a:rPr>
              <a:t>再帰関数の時間計算量は、見た目では分かりにくい。</a:t>
            </a:r>
            <a:endParaRPr lang="ja-JP" altLang="ja-JP" sz="2400">
              <a:ea typeface="MS UI Gothic" pitchFamily="50" charset="-128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E6E1745-C7DD-4822-9A36-7D4C7B4D80A2}" type="slidenum">
              <a:rPr lang="en-US" altLang="ja-JP" smtClean="0"/>
              <a:pPr/>
              <a:t>44</a:t>
            </a:fld>
            <a:endParaRPr lang="en-US" altLang="ja-JP" smtClean="0"/>
          </a:p>
        </p:txBody>
      </p:sp>
      <p:sp>
        <p:nvSpPr>
          <p:cNvPr id="14343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229600" cy="533400"/>
          </a:xfrm>
        </p:spPr>
        <p:txBody>
          <a:bodyPr/>
          <a:lstStyle/>
          <a:p>
            <a:pPr eaLnBrk="1" hangingPunct="1"/>
            <a:r>
              <a:rPr lang="ja-JP" altLang="en-US" sz="3200" smtClean="0"/>
              <a:t>プログラムにおける計算時間の漸近評価例</a:t>
            </a:r>
            <a:r>
              <a:rPr lang="en-US" altLang="ja-JP" sz="3200" smtClean="0"/>
              <a:t>5</a:t>
            </a:r>
          </a:p>
        </p:txBody>
      </p:sp>
      <p:graphicFrame>
        <p:nvGraphicFramePr>
          <p:cNvPr id="14338" name="Object 3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14338" name="Equation" r:id="rId3" imgW="914400" imgH="198720" progId="Equation.DSMT4">
              <p:embed/>
            </p:oleObj>
          </a:graphicData>
        </a:graphic>
      </p:graphicFrame>
      <p:sp>
        <p:nvSpPr>
          <p:cNvPr id="14344" name="Text Box 4"/>
          <p:cNvSpPr txBox="1">
            <a:spLocks noChangeArrowheads="1"/>
          </p:cNvSpPr>
          <p:nvPr/>
        </p:nvSpPr>
        <p:spPr bwMode="auto">
          <a:xfrm>
            <a:off x="228600" y="685800"/>
            <a:ext cx="4343400" cy="6002338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int function5(int n)</a:t>
            </a:r>
          </a:p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{</a:t>
            </a:r>
          </a:p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	if(n</a:t>
            </a:r>
            <a:r>
              <a:rPr lang="ja-JP" altLang="en-US" sz="2400">
                <a:latin typeface="Verdana" pitchFamily="34" charset="0"/>
                <a:ea typeface="MS UI Gothic" pitchFamily="50" charset="-128"/>
              </a:rPr>
              <a:t>＜</a:t>
            </a:r>
            <a:r>
              <a:rPr lang="en-US" altLang="ja-JP" sz="2400">
                <a:latin typeface="Verdana" pitchFamily="34" charset="0"/>
                <a:ea typeface="MS UI Gothic" pitchFamily="50" charset="-128"/>
              </a:rPr>
              <a:t>1)</a:t>
            </a:r>
          </a:p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	{	</a:t>
            </a:r>
          </a:p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		return(0);</a:t>
            </a:r>
          </a:p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	}</a:t>
            </a:r>
          </a:p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	else</a:t>
            </a:r>
          </a:p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	{</a:t>
            </a:r>
          </a:p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	</a:t>
            </a:r>
            <a:r>
              <a:rPr lang="ja-JP" altLang="en-US" sz="2400">
                <a:latin typeface="Verdana" pitchFamily="34" charset="0"/>
                <a:ea typeface="MS UI Gothic" pitchFamily="50" charset="-128"/>
              </a:rPr>
              <a:t>　　　</a:t>
            </a:r>
            <a:r>
              <a:rPr lang="en-US" altLang="ja-JP" sz="2400">
                <a:latin typeface="Verdana" pitchFamily="34" charset="0"/>
                <a:ea typeface="MS UI Gothic" pitchFamily="50" charset="-128"/>
              </a:rPr>
              <a:t>function5(n/2);</a:t>
            </a:r>
          </a:p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	}</a:t>
            </a:r>
          </a:p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}</a:t>
            </a:r>
          </a:p>
        </p:txBody>
      </p:sp>
      <p:sp>
        <p:nvSpPr>
          <p:cNvPr id="14345" name="Text Box 5"/>
          <p:cNvSpPr txBox="1">
            <a:spLocks noChangeArrowheads="1"/>
          </p:cNvSpPr>
          <p:nvPr/>
        </p:nvSpPr>
        <p:spPr bwMode="auto">
          <a:xfrm>
            <a:off x="4267200" y="1600200"/>
            <a:ext cx="42830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400">
                <a:ea typeface="MS UI Gothic" pitchFamily="50" charset="-128"/>
              </a:rPr>
              <a:t>function5</a:t>
            </a:r>
            <a:r>
              <a:rPr lang="ja-JP" altLang="en-US" sz="2400">
                <a:ea typeface="MS UI Gothic" pitchFamily="50" charset="-128"/>
              </a:rPr>
              <a:t>の計算時間         を評価してみましょう。</a:t>
            </a:r>
          </a:p>
        </p:txBody>
      </p:sp>
      <p:graphicFrame>
        <p:nvGraphicFramePr>
          <p:cNvPr id="14339" name="Object 6"/>
          <p:cNvGraphicFramePr>
            <a:graphicFrameLocks noChangeAspect="1"/>
          </p:cNvGraphicFramePr>
          <p:nvPr/>
        </p:nvGraphicFramePr>
        <p:xfrm>
          <a:off x="6934200" y="1676400"/>
          <a:ext cx="609600" cy="360363"/>
        </p:xfrm>
        <a:graphic>
          <a:graphicData uri="http://schemas.openxmlformats.org/presentationml/2006/ole">
            <p:oleObj spid="_x0000_s14339" name="Equation" r:id="rId4" imgW="342720" imgH="203040" progId="Equation.DSMT4">
              <p:embed/>
            </p:oleObj>
          </a:graphicData>
        </a:graphic>
      </p:graphicFrame>
      <p:graphicFrame>
        <p:nvGraphicFramePr>
          <p:cNvPr id="14340" name="Object 7"/>
          <p:cNvGraphicFramePr>
            <a:graphicFrameLocks noChangeAspect="1"/>
          </p:cNvGraphicFramePr>
          <p:nvPr/>
        </p:nvGraphicFramePr>
        <p:xfrm>
          <a:off x="4978400" y="2743200"/>
          <a:ext cx="2346325" cy="1270000"/>
        </p:xfrm>
        <a:graphic>
          <a:graphicData uri="http://schemas.openxmlformats.org/presentationml/2006/ole">
            <p:oleObj spid="_x0000_s14340" name="Equation" r:id="rId5" imgW="1168200" imgH="634680" progId="Equation.DSMT4">
              <p:embed/>
            </p:oleObj>
          </a:graphicData>
        </a:graphic>
      </p:graphicFrame>
      <p:sp>
        <p:nvSpPr>
          <p:cNvPr id="14346" name="Text Box 8"/>
          <p:cNvSpPr txBox="1">
            <a:spLocks noChangeArrowheads="1"/>
          </p:cNvSpPr>
          <p:nvPr/>
        </p:nvSpPr>
        <p:spPr bwMode="auto">
          <a:xfrm>
            <a:off x="5054600" y="4267200"/>
            <a:ext cx="2184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ea typeface="MS UI Gothic" pitchFamily="50" charset="-128"/>
              </a:rPr>
              <a:t>この漸化式より、</a:t>
            </a:r>
          </a:p>
          <a:p>
            <a:endParaRPr lang="en-US" altLang="ja-JP" sz="2400">
              <a:ea typeface="MS UI Gothic" pitchFamily="50" charset="-128"/>
            </a:endParaRPr>
          </a:p>
        </p:txBody>
      </p:sp>
      <p:graphicFrame>
        <p:nvGraphicFramePr>
          <p:cNvPr id="14341" name="Object 9"/>
          <p:cNvGraphicFramePr>
            <a:graphicFrameLocks noChangeAspect="1"/>
          </p:cNvGraphicFramePr>
          <p:nvPr/>
        </p:nvGraphicFramePr>
        <p:xfrm>
          <a:off x="5130800" y="4876800"/>
          <a:ext cx="1787525" cy="360363"/>
        </p:xfrm>
        <a:graphic>
          <a:graphicData uri="http://schemas.openxmlformats.org/presentationml/2006/ole">
            <p:oleObj spid="_x0000_s14341" name="Equation" r:id="rId6" imgW="1002960" imgH="203040" progId="Equation.DSMT4">
              <p:embed/>
            </p:oleObj>
          </a:graphicData>
        </a:graphic>
      </p:graphicFrame>
      <p:sp>
        <p:nvSpPr>
          <p:cNvPr id="14347" name="Text Box 10"/>
          <p:cNvSpPr txBox="1">
            <a:spLocks noChangeArrowheads="1"/>
          </p:cNvSpPr>
          <p:nvPr/>
        </p:nvSpPr>
        <p:spPr bwMode="auto">
          <a:xfrm>
            <a:off x="6959600" y="4800600"/>
            <a:ext cx="111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ea typeface="MS UI Gothic" pitchFamily="50" charset="-128"/>
              </a:rPr>
              <a:t>である。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D988C98-9788-4E9F-BD3D-3E3556B0F942}" type="slidenum">
              <a:rPr lang="en-US" altLang="ja-JP" smtClean="0"/>
              <a:pPr/>
              <a:t>45</a:t>
            </a:fld>
            <a:endParaRPr lang="en-US" altLang="ja-JP" smtClean="0"/>
          </a:p>
        </p:txBody>
      </p:sp>
      <p:sp>
        <p:nvSpPr>
          <p:cNvPr id="15367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229600" cy="533400"/>
          </a:xfrm>
        </p:spPr>
        <p:txBody>
          <a:bodyPr/>
          <a:lstStyle/>
          <a:p>
            <a:pPr eaLnBrk="1" hangingPunct="1"/>
            <a:r>
              <a:rPr lang="ja-JP" altLang="en-US" sz="3200" smtClean="0"/>
              <a:t>プログラムにおける計算時間の漸近評価例</a:t>
            </a:r>
            <a:r>
              <a:rPr lang="en-US" altLang="ja-JP" sz="3200" smtClean="0"/>
              <a:t>6</a:t>
            </a:r>
          </a:p>
        </p:txBody>
      </p:sp>
      <p:graphicFrame>
        <p:nvGraphicFramePr>
          <p:cNvPr id="15362" name="Object 3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15362" name="Equation" r:id="rId3" imgW="914400" imgH="198720" progId="Equation.DSMT4">
              <p:embed/>
            </p:oleObj>
          </a:graphicData>
        </a:graphic>
      </p:graphicFrame>
      <p:sp>
        <p:nvSpPr>
          <p:cNvPr id="15368" name="Text Box 4"/>
          <p:cNvSpPr txBox="1">
            <a:spLocks noChangeArrowheads="1"/>
          </p:cNvSpPr>
          <p:nvPr/>
        </p:nvSpPr>
        <p:spPr bwMode="auto">
          <a:xfrm>
            <a:off x="228600" y="685800"/>
            <a:ext cx="4343400" cy="5426075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000">
                <a:latin typeface="Verdana" pitchFamily="34" charset="0"/>
                <a:ea typeface="MS UI Gothic" pitchFamily="50" charset="-128"/>
              </a:rPr>
              <a:t>int function6(int n)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Verdana" pitchFamily="34" charset="0"/>
                <a:ea typeface="MS UI Gothic" pitchFamily="50" charset="-128"/>
              </a:rPr>
              <a:t>{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Verdana" pitchFamily="34" charset="0"/>
                <a:ea typeface="MS UI Gothic" pitchFamily="50" charset="-128"/>
              </a:rPr>
              <a:t>	if(n</a:t>
            </a:r>
            <a:r>
              <a:rPr lang="ja-JP" altLang="en-US" sz="2000">
                <a:latin typeface="Verdana" pitchFamily="34" charset="0"/>
                <a:ea typeface="MS UI Gothic" pitchFamily="50" charset="-128"/>
              </a:rPr>
              <a:t>＜</a:t>
            </a:r>
            <a:r>
              <a:rPr lang="en-US" altLang="ja-JP" sz="2000">
                <a:latin typeface="Verdana" pitchFamily="34" charset="0"/>
                <a:ea typeface="MS UI Gothic" pitchFamily="50" charset="-128"/>
              </a:rPr>
              <a:t>1)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Verdana" pitchFamily="34" charset="0"/>
                <a:ea typeface="MS UI Gothic" pitchFamily="50" charset="-128"/>
              </a:rPr>
              <a:t>	{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Verdana" pitchFamily="34" charset="0"/>
                <a:ea typeface="MS UI Gothic" pitchFamily="50" charset="-128"/>
              </a:rPr>
              <a:t>		return;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Verdana" pitchFamily="34" charset="0"/>
                <a:ea typeface="MS UI Gothic" pitchFamily="50" charset="-128"/>
              </a:rPr>
              <a:t>	}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Verdana" pitchFamily="34" charset="0"/>
                <a:ea typeface="MS UI Gothic" pitchFamily="50" charset="-128"/>
              </a:rPr>
              <a:t>	else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Verdana" pitchFamily="34" charset="0"/>
                <a:ea typeface="MS UI Gothic" pitchFamily="50" charset="-128"/>
              </a:rPr>
              <a:t>	{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Verdana" pitchFamily="34" charset="0"/>
                <a:ea typeface="MS UI Gothic" pitchFamily="50" charset="-128"/>
              </a:rPr>
              <a:t>		function6(n-1);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Verdana" pitchFamily="34" charset="0"/>
                <a:ea typeface="MS UI Gothic" pitchFamily="50" charset="-128"/>
              </a:rPr>
              <a:t>		function6(n-1);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Verdana" pitchFamily="34" charset="0"/>
                <a:ea typeface="MS UI Gothic" pitchFamily="50" charset="-128"/>
              </a:rPr>
              <a:t>	}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Verdana" pitchFamily="34" charset="0"/>
                <a:ea typeface="MS UI Gothic" pitchFamily="50" charset="-128"/>
              </a:rPr>
              <a:t>}</a:t>
            </a:r>
          </a:p>
        </p:txBody>
      </p:sp>
      <p:sp>
        <p:nvSpPr>
          <p:cNvPr id="15369" name="Text Box 5"/>
          <p:cNvSpPr txBox="1">
            <a:spLocks noChangeArrowheads="1"/>
          </p:cNvSpPr>
          <p:nvPr/>
        </p:nvSpPr>
        <p:spPr bwMode="auto">
          <a:xfrm>
            <a:off x="4860925" y="1524000"/>
            <a:ext cx="42830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400">
                <a:ea typeface="MS UI Gothic" pitchFamily="50" charset="-128"/>
              </a:rPr>
              <a:t>function6</a:t>
            </a:r>
            <a:r>
              <a:rPr lang="ja-JP" altLang="en-US" sz="2400">
                <a:ea typeface="MS UI Gothic" pitchFamily="50" charset="-128"/>
              </a:rPr>
              <a:t>の計算時間         を評価してみましょう。</a:t>
            </a:r>
          </a:p>
        </p:txBody>
      </p:sp>
      <p:graphicFrame>
        <p:nvGraphicFramePr>
          <p:cNvPr id="15363" name="Object 6"/>
          <p:cNvGraphicFramePr>
            <a:graphicFrameLocks noChangeAspect="1"/>
          </p:cNvGraphicFramePr>
          <p:nvPr/>
        </p:nvGraphicFramePr>
        <p:xfrm>
          <a:off x="7543800" y="1600200"/>
          <a:ext cx="609600" cy="360363"/>
        </p:xfrm>
        <a:graphic>
          <a:graphicData uri="http://schemas.openxmlformats.org/presentationml/2006/ole">
            <p:oleObj spid="_x0000_s15363" name="Equation" r:id="rId4" imgW="342720" imgH="203040" progId="Equation.DSMT4">
              <p:embed/>
            </p:oleObj>
          </a:graphicData>
        </a:graphic>
      </p:graphicFrame>
      <p:graphicFrame>
        <p:nvGraphicFramePr>
          <p:cNvPr id="15364" name="Object 7"/>
          <p:cNvGraphicFramePr>
            <a:graphicFrameLocks noChangeAspect="1"/>
          </p:cNvGraphicFramePr>
          <p:nvPr/>
        </p:nvGraphicFramePr>
        <p:xfrm>
          <a:off x="4756150" y="2819400"/>
          <a:ext cx="4387850" cy="1427163"/>
        </p:xfrm>
        <a:graphic>
          <a:graphicData uri="http://schemas.openxmlformats.org/presentationml/2006/ole">
            <p:oleObj spid="_x0000_s15364" name="Equation" r:id="rId5" imgW="2184120" imgH="711000" progId="Equation.DSMT4">
              <p:embed/>
            </p:oleObj>
          </a:graphicData>
        </a:graphic>
      </p:graphicFrame>
      <p:sp>
        <p:nvSpPr>
          <p:cNvPr id="15370" name="Text Box 8"/>
          <p:cNvSpPr txBox="1">
            <a:spLocks noChangeArrowheads="1"/>
          </p:cNvSpPr>
          <p:nvPr/>
        </p:nvSpPr>
        <p:spPr bwMode="auto">
          <a:xfrm>
            <a:off x="4876800" y="4648200"/>
            <a:ext cx="2184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ea typeface="MS UI Gothic" pitchFamily="50" charset="-128"/>
              </a:rPr>
              <a:t>この漸化式より、</a:t>
            </a:r>
          </a:p>
          <a:p>
            <a:endParaRPr lang="en-US" altLang="ja-JP" sz="2400">
              <a:ea typeface="MS UI Gothic" pitchFamily="50" charset="-128"/>
            </a:endParaRPr>
          </a:p>
        </p:txBody>
      </p:sp>
      <p:graphicFrame>
        <p:nvGraphicFramePr>
          <p:cNvPr id="15365" name="Object 9"/>
          <p:cNvGraphicFramePr>
            <a:graphicFrameLocks noChangeAspect="1"/>
          </p:cNvGraphicFramePr>
          <p:nvPr/>
        </p:nvGraphicFramePr>
        <p:xfrm>
          <a:off x="5092700" y="5137150"/>
          <a:ext cx="1538288" cy="407988"/>
        </p:xfrm>
        <a:graphic>
          <a:graphicData uri="http://schemas.openxmlformats.org/presentationml/2006/ole">
            <p:oleObj spid="_x0000_s15365" name="Equation" r:id="rId6" imgW="863280" imgH="228600" progId="Equation.DSMT4">
              <p:embed/>
            </p:oleObj>
          </a:graphicData>
        </a:graphic>
      </p:graphicFrame>
      <p:sp>
        <p:nvSpPr>
          <p:cNvPr id="15371" name="Text Box 10"/>
          <p:cNvSpPr txBox="1">
            <a:spLocks noChangeArrowheads="1"/>
          </p:cNvSpPr>
          <p:nvPr/>
        </p:nvSpPr>
        <p:spPr bwMode="auto">
          <a:xfrm>
            <a:off x="6721475" y="5084763"/>
            <a:ext cx="111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ea typeface="MS UI Gothic" pitchFamily="50" charset="-128"/>
              </a:rPr>
              <a:t>である。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AE383A-C40D-402E-84F8-E2BF5595C2EC}" type="slidenum">
              <a:rPr lang="en-US" altLang="ja-JP" smtClean="0"/>
              <a:pPr/>
              <a:t>46</a:t>
            </a:fld>
            <a:endParaRPr lang="en-US" altLang="ja-JP" smtClean="0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229600" cy="533400"/>
          </a:xfrm>
        </p:spPr>
        <p:txBody>
          <a:bodyPr/>
          <a:lstStyle/>
          <a:p>
            <a:pPr eaLnBrk="1" hangingPunct="1"/>
            <a:r>
              <a:rPr lang="ja-JP" altLang="en-US" sz="3200" smtClean="0"/>
              <a:t>プログラムにおける計算時間の漸近評価練習</a:t>
            </a:r>
            <a:r>
              <a:rPr lang="en-US" altLang="ja-JP" sz="3200" smtClean="0"/>
              <a:t>1</a:t>
            </a:r>
          </a:p>
        </p:txBody>
      </p:sp>
      <p:graphicFrame>
        <p:nvGraphicFramePr>
          <p:cNvPr id="16386" name="Object 3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16386" name="Equation" r:id="rId3" imgW="914400" imgH="198720" progId="Equation.DSMT4">
              <p:embed/>
            </p:oleObj>
          </a:graphicData>
        </a:graphic>
      </p:graphicFrame>
      <p:sp>
        <p:nvSpPr>
          <p:cNvPr id="16389" name="Text Box 4"/>
          <p:cNvSpPr txBox="1">
            <a:spLocks noChangeArrowheads="1"/>
          </p:cNvSpPr>
          <p:nvPr/>
        </p:nvSpPr>
        <p:spPr bwMode="auto">
          <a:xfrm>
            <a:off x="285720" y="642918"/>
            <a:ext cx="64277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 dirty="0">
                <a:ea typeface="MS UI Gothic" pitchFamily="50" charset="-128"/>
              </a:rPr>
              <a:t>次のプログラムの計算時間をＯ記法で求めよ。</a:t>
            </a:r>
          </a:p>
          <a:p>
            <a:r>
              <a:rPr lang="ja-JP" altLang="en-US" sz="2400" dirty="0">
                <a:ea typeface="MS UI Gothic" pitchFamily="50" charset="-128"/>
              </a:rPr>
              <a:t>ただし、入力サイズは仮引数ｎに入っている数とする。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C7201B3-A4F7-4890-B927-0B00E3908B65}" type="slidenum">
              <a:rPr lang="en-US" altLang="ja-JP" smtClean="0"/>
              <a:pPr/>
              <a:t>47</a:t>
            </a:fld>
            <a:endParaRPr lang="en-US" altLang="ja-JP" smtClean="0"/>
          </a:p>
        </p:txBody>
      </p:sp>
      <p:sp>
        <p:nvSpPr>
          <p:cNvPr id="51203" name="Text Box 2"/>
          <p:cNvSpPr txBox="1">
            <a:spLocks noChangeArrowheads="1"/>
          </p:cNvSpPr>
          <p:nvPr/>
        </p:nvSpPr>
        <p:spPr bwMode="auto">
          <a:xfrm>
            <a:off x="1676400" y="0"/>
            <a:ext cx="5867400" cy="6340475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000">
                <a:latin typeface="Lucida Console" pitchFamily="49" charset="0"/>
                <a:ea typeface="MS UI Gothic" pitchFamily="50" charset="-128"/>
              </a:rPr>
              <a:t>exercise1(int n)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Lucida Console" pitchFamily="49" charset="0"/>
                <a:ea typeface="MS UI Gothic" pitchFamily="50" charset="-128"/>
              </a:rPr>
              <a:t>{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Lucida Console" pitchFamily="49" charset="0"/>
                <a:ea typeface="MS UI Gothic" pitchFamily="50" charset="-128"/>
              </a:rPr>
              <a:t>	for(j=0;j&lt;n;j++)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Lucida Console" pitchFamily="49" charset="0"/>
                <a:ea typeface="MS UI Gothic" pitchFamily="50" charset="-128"/>
              </a:rPr>
              <a:t>	{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Lucida Console" pitchFamily="49" charset="0"/>
                <a:ea typeface="MS UI Gothic" pitchFamily="50" charset="-128"/>
              </a:rPr>
              <a:t>		for(k=0;k&lt;n;k++)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Lucida Console" pitchFamily="49" charset="0"/>
                <a:ea typeface="MS UI Gothic" pitchFamily="50" charset="-128"/>
              </a:rPr>
              <a:t>		{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Lucida Console" pitchFamily="49" charset="0"/>
                <a:ea typeface="MS UI Gothic" pitchFamily="50" charset="-128"/>
              </a:rPr>
              <a:t>			</a:t>
            </a:r>
            <a:r>
              <a:rPr lang="ja-JP" altLang="en-US" sz="2000">
                <a:latin typeface="Lucida Console" pitchFamily="49" charset="0"/>
                <a:ea typeface="MS UI Gothic" pitchFamily="50" charset="-128"/>
              </a:rPr>
              <a:t>・・・・・・</a:t>
            </a:r>
          </a:p>
          <a:p>
            <a:pPr>
              <a:spcBef>
                <a:spcPct val="50000"/>
              </a:spcBef>
            </a:pPr>
            <a:r>
              <a:rPr lang="ja-JP" altLang="en-US" sz="2000">
                <a:latin typeface="Lucida Console" pitchFamily="49" charset="0"/>
                <a:ea typeface="MS UI Gothic" pitchFamily="50" charset="-128"/>
              </a:rPr>
              <a:t>		</a:t>
            </a:r>
            <a:r>
              <a:rPr lang="en-US" altLang="ja-JP" sz="2000">
                <a:latin typeface="Lucida Console" pitchFamily="49" charset="0"/>
                <a:ea typeface="MS UI Gothic" pitchFamily="50" charset="-128"/>
              </a:rPr>
              <a:t>}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Lucida Console" pitchFamily="49" charset="0"/>
                <a:ea typeface="MS UI Gothic" pitchFamily="50" charset="-128"/>
              </a:rPr>
              <a:t>	}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Lucida Console" pitchFamily="49" charset="0"/>
                <a:ea typeface="MS UI Gothic" pitchFamily="50" charset="-128"/>
              </a:rPr>
              <a:t>	for(l=0;l&lt;n;l++)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Lucida Console" pitchFamily="49" charset="0"/>
                <a:ea typeface="MS UI Gothic" pitchFamily="50" charset="-128"/>
              </a:rPr>
              <a:t>	{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Lucida Console" pitchFamily="49" charset="0"/>
                <a:ea typeface="MS UI Gothic" pitchFamily="50" charset="-128"/>
              </a:rPr>
              <a:t>		××××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Lucida Console" pitchFamily="49" charset="0"/>
                <a:ea typeface="MS UI Gothic" pitchFamily="50" charset="-128"/>
              </a:rPr>
              <a:t>	}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Lucida Console" pitchFamily="49" charset="0"/>
                <a:ea typeface="MS UI Gothic" pitchFamily="50" charset="-128"/>
              </a:rPr>
              <a:t>}</a:t>
            </a:r>
          </a:p>
        </p:txBody>
      </p:sp>
      <p:sp>
        <p:nvSpPr>
          <p:cNvPr id="51204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257300" cy="457200"/>
          </a:xfrm>
        </p:spPr>
        <p:txBody>
          <a:bodyPr/>
          <a:lstStyle/>
          <a:p>
            <a:pPr eaLnBrk="1" hangingPunct="1"/>
            <a:r>
              <a:rPr lang="ja-JP" altLang="en-US" sz="2400" smtClean="0">
                <a:solidFill>
                  <a:schemeClr val="tx1"/>
                </a:solidFill>
              </a:rPr>
              <a:t>（１）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66C331E-8039-4B5F-98DA-7E08BD161647}" type="slidenum">
              <a:rPr lang="en-US" altLang="ja-JP" smtClean="0"/>
              <a:pPr/>
              <a:t>48</a:t>
            </a:fld>
            <a:endParaRPr lang="en-US" altLang="ja-JP" smtClean="0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38200" cy="533400"/>
          </a:xfrm>
        </p:spPr>
        <p:txBody>
          <a:bodyPr/>
          <a:lstStyle/>
          <a:p>
            <a:pPr eaLnBrk="1" hangingPunct="1"/>
            <a:r>
              <a:rPr lang="ja-JP" altLang="en-US" sz="2800" smtClean="0">
                <a:solidFill>
                  <a:schemeClr val="tx1"/>
                </a:solidFill>
              </a:rPr>
              <a:t>（</a:t>
            </a:r>
            <a:r>
              <a:rPr lang="en-US" altLang="ja-JP" sz="2800" smtClean="0">
                <a:solidFill>
                  <a:schemeClr val="tx1"/>
                </a:solidFill>
              </a:rPr>
              <a:t>2</a:t>
            </a:r>
            <a:r>
              <a:rPr lang="ja-JP" altLang="en-US" sz="2800" smtClean="0">
                <a:solidFill>
                  <a:schemeClr val="tx1"/>
                </a:solidFill>
              </a:rPr>
              <a:t>）</a:t>
            </a:r>
          </a:p>
        </p:txBody>
      </p:sp>
      <p:graphicFrame>
        <p:nvGraphicFramePr>
          <p:cNvPr id="17410" name="Object 0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17410" name="Equation" r:id="rId3" imgW="914400" imgH="198720" progId="Equation.DSMT4">
              <p:embed/>
            </p:oleObj>
          </a:graphicData>
        </a:graphic>
      </p:graphicFrame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2362200" y="685800"/>
            <a:ext cx="4800600" cy="5426075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000">
                <a:latin typeface="Verdana" pitchFamily="34" charset="0"/>
                <a:ea typeface="MS UI Gothic" pitchFamily="50" charset="-128"/>
              </a:rPr>
              <a:t>exercise2(int n)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Verdana" pitchFamily="34" charset="0"/>
                <a:ea typeface="MS UI Gothic" pitchFamily="50" charset="-128"/>
              </a:rPr>
              <a:t>{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Verdana" pitchFamily="34" charset="0"/>
                <a:ea typeface="MS UI Gothic" pitchFamily="50" charset="-128"/>
              </a:rPr>
              <a:t>	if(n</a:t>
            </a:r>
            <a:r>
              <a:rPr lang="ja-JP" altLang="en-US" sz="2000">
                <a:latin typeface="Verdana" pitchFamily="34" charset="0"/>
                <a:ea typeface="MS UI Gothic" pitchFamily="50" charset="-128"/>
              </a:rPr>
              <a:t>＜</a:t>
            </a:r>
            <a:r>
              <a:rPr lang="en-US" altLang="ja-JP" sz="2000">
                <a:latin typeface="Verdana" pitchFamily="34" charset="0"/>
                <a:ea typeface="MS UI Gothic" pitchFamily="50" charset="-128"/>
              </a:rPr>
              <a:t>2)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Verdana" pitchFamily="34" charset="0"/>
                <a:ea typeface="MS UI Gothic" pitchFamily="50" charset="-128"/>
              </a:rPr>
              <a:t>	{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Verdana" pitchFamily="34" charset="0"/>
                <a:ea typeface="MS UI Gothic" pitchFamily="50" charset="-128"/>
              </a:rPr>
              <a:t>		return;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Verdana" pitchFamily="34" charset="0"/>
                <a:ea typeface="MS UI Gothic" pitchFamily="50" charset="-128"/>
              </a:rPr>
              <a:t>	}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Verdana" pitchFamily="34" charset="0"/>
                <a:ea typeface="MS UI Gothic" pitchFamily="50" charset="-128"/>
              </a:rPr>
              <a:t>	else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Verdana" pitchFamily="34" charset="0"/>
                <a:ea typeface="MS UI Gothic" pitchFamily="50" charset="-128"/>
              </a:rPr>
              <a:t>	{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Verdana" pitchFamily="34" charset="0"/>
                <a:ea typeface="MS UI Gothic" pitchFamily="50" charset="-128"/>
              </a:rPr>
              <a:t>		exercise2(n-1)</a:t>
            </a:r>
            <a:r>
              <a:rPr lang="ja-JP" altLang="en-US" sz="2000">
                <a:latin typeface="Verdana" pitchFamily="34" charset="0"/>
                <a:ea typeface="MS UI Gothic" pitchFamily="50" charset="-128"/>
              </a:rPr>
              <a:t>；</a:t>
            </a:r>
          </a:p>
          <a:p>
            <a:pPr>
              <a:spcBef>
                <a:spcPct val="50000"/>
              </a:spcBef>
            </a:pPr>
            <a:r>
              <a:rPr lang="ja-JP" altLang="en-US" sz="2000">
                <a:latin typeface="Verdana" pitchFamily="34" charset="0"/>
                <a:ea typeface="MS UI Gothic" pitchFamily="50" charset="-128"/>
              </a:rPr>
              <a:t>		</a:t>
            </a:r>
            <a:r>
              <a:rPr lang="en-US" altLang="ja-JP" sz="2000">
                <a:latin typeface="Verdana" pitchFamily="34" charset="0"/>
                <a:ea typeface="MS UI Gothic" pitchFamily="50" charset="-128"/>
              </a:rPr>
              <a:t>exercise2(n-2);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Verdana" pitchFamily="34" charset="0"/>
                <a:ea typeface="MS UI Gothic" pitchFamily="50" charset="-128"/>
              </a:rPr>
              <a:t>	}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Verdana" pitchFamily="34" charset="0"/>
                <a:ea typeface="MS UI Gothic" pitchFamily="50" charset="-128"/>
              </a:rPr>
              <a:t>}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25593C-478B-488D-AF6C-AE9A796A8CF3}" type="slidenum">
              <a:rPr lang="en-US" altLang="ja-JP" smtClean="0"/>
              <a:pPr/>
              <a:t>49</a:t>
            </a:fld>
            <a:endParaRPr lang="en-US" altLang="ja-JP" smtClean="0"/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アルゴリズムの入力について</a:t>
            </a:r>
          </a:p>
        </p:txBody>
      </p:sp>
      <p:sp>
        <p:nvSpPr>
          <p:cNvPr id="52228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l" eaLnBrk="1" hangingPunct="1"/>
            <a:r>
              <a:rPr lang="ja-JP" altLang="en-US" smtClean="0"/>
              <a:t>・問題と問題例</a:t>
            </a:r>
          </a:p>
          <a:p>
            <a:pPr algn="l" eaLnBrk="1" hangingPunct="1"/>
            <a:r>
              <a:rPr lang="ja-JP" altLang="en-US" smtClean="0"/>
              <a:t>・入力サイズ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2982C9-8B01-415F-909A-C88AEFC26424}" type="slidenum">
              <a:rPr lang="en-US" altLang="ja-JP" smtClean="0"/>
              <a:pPr/>
              <a:t>5</a:t>
            </a:fld>
            <a:endParaRPr lang="en-US" altLang="ja-JP" smtClean="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ja-JP" altLang="en-US" smtClean="0"/>
              <a:t>本講義の目的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よいソフトウェアを作成するための基礎を身に着ける。</a:t>
            </a:r>
          </a:p>
          <a:p>
            <a:pPr eaLnBrk="1" hangingPunct="1"/>
            <a:r>
              <a:rPr lang="ja-JP" altLang="en-US" smtClean="0"/>
              <a:t>良いソフトウェアであることの客観的な評価法を身に着ける。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840EF66-4526-4AA5-89B6-2BC85ACE2B2A}" type="slidenum">
              <a:rPr lang="en-US" altLang="ja-JP" smtClean="0"/>
              <a:pPr/>
              <a:t>50</a:t>
            </a:fld>
            <a:endParaRPr lang="en-US" altLang="ja-JP" smtClean="0"/>
          </a:p>
        </p:txBody>
      </p:sp>
      <p:sp>
        <p:nvSpPr>
          <p:cNvPr id="532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algn="l" eaLnBrk="1" hangingPunct="1"/>
            <a:r>
              <a:rPr lang="ja-JP" altLang="en-US" smtClean="0"/>
              <a:t>問題と問題例</a:t>
            </a:r>
            <a:br>
              <a:rPr lang="ja-JP" altLang="en-US" smtClean="0"/>
            </a:br>
            <a:r>
              <a:rPr lang="ja-JP" altLang="en-US" smtClean="0"/>
              <a:t>（</a:t>
            </a:r>
            <a:r>
              <a:rPr lang="en-US" altLang="ja-JP" smtClean="0"/>
              <a:t>problem and  problem instances)</a:t>
            </a:r>
          </a:p>
        </p:txBody>
      </p:sp>
      <p:sp>
        <p:nvSpPr>
          <p:cNvPr id="53252" name="Text Box 3"/>
          <p:cNvSpPr txBox="1">
            <a:spLocks noChangeArrowheads="1"/>
          </p:cNvSpPr>
          <p:nvPr/>
        </p:nvSpPr>
        <p:spPr bwMode="auto">
          <a:xfrm>
            <a:off x="838200" y="1219200"/>
            <a:ext cx="7377138" cy="4924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2400" dirty="0"/>
              <a:t>問題：現実の問題を定義したもの。</a:t>
            </a:r>
          </a:p>
          <a:p>
            <a:r>
              <a:rPr lang="ja-JP" altLang="en-US" sz="2400" dirty="0"/>
              <a:t>　　　　同じような入力と出力の関係を定めたもの。</a:t>
            </a:r>
          </a:p>
          <a:p>
            <a:endParaRPr lang="ja-JP" altLang="en-US" sz="2400" dirty="0"/>
          </a:p>
          <a:p>
            <a:r>
              <a:rPr lang="ja-JP" altLang="en-US" sz="2400" dirty="0"/>
              <a:t>　　　・でたらめに並んだ数値を順番にならべる。</a:t>
            </a:r>
          </a:p>
          <a:p>
            <a:r>
              <a:rPr lang="ja-JP" altLang="en-US" sz="2400" dirty="0"/>
              <a:t>　　　　</a:t>
            </a:r>
            <a:r>
              <a:rPr lang="ja-JP" altLang="en-US" sz="2400" dirty="0" smtClean="0"/>
              <a:t>→　ソート</a:t>
            </a:r>
            <a:r>
              <a:rPr lang="ja-JP" altLang="en-US" sz="2400" dirty="0"/>
              <a:t>問題（入力：でたらめな列、</a:t>
            </a:r>
          </a:p>
          <a:p>
            <a:r>
              <a:rPr lang="ja-JP" altLang="en-US" sz="2400" dirty="0"/>
              <a:t>　　　　　　　　　　　　　　　出力：順序列）</a:t>
            </a:r>
          </a:p>
          <a:p>
            <a:r>
              <a:rPr lang="ja-JP" altLang="en-US" sz="2400" dirty="0"/>
              <a:t>　　　・２つの数字の最大公約数を求める。</a:t>
            </a:r>
          </a:p>
          <a:p>
            <a:r>
              <a:rPr lang="ja-JP" altLang="en-US" sz="2400" dirty="0"/>
              <a:t>　　　　</a:t>
            </a:r>
            <a:r>
              <a:rPr lang="ja-JP" altLang="en-US" sz="2400" dirty="0" smtClean="0"/>
              <a:t>→　ｇｃｄ</a:t>
            </a:r>
            <a:r>
              <a:rPr lang="ja-JP" altLang="en-US" sz="2400" dirty="0"/>
              <a:t>問題（入力：２つの整数、</a:t>
            </a:r>
          </a:p>
          <a:p>
            <a:r>
              <a:rPr lang="ja-JP" altLang="en-US" sz="2400" dirty="0"/>
              <a:t>　　　　　　　　　　　　　　出力：１つの最大公約数）　　　</a:t>
            </a:r>
          </a:p>
          <a:p>
            <a:r>
              <a:rPr lang="ja-JP" altLang="en-US" sz="2400" dirty="0"/>
              <a:t>　　　・数の集合から最大値を求める</a:t>
            </a:r>
          </a:p>
          <a:p>
            <a:r>
              <a:rPr lang="ja-JP" altLang="en-US" sz="2400" dirty="0"/>
              <a:t>　　　　</a:t>
            </a:r>
            <a:r>
              <a:rPr lang="ja-JP" altLang="en-US" sz="2400" dirty="0" smtClean="0"/>
              <a:t>→　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最大値</a:t>
            </a:r>
            <a:r>
              <a:rPr lang="ja-JP" altLang="en-US" sz="2400" dirty="0"/>
              <a:t>問題（入力：数の集合、</a:t>
            </a:r>
          </a:p>
          <a:p>
            <a:r>
              <a:rPr lang="ja-JP" altLang="en-US" sz="2400" dirty="0"/>
              <a:t>　　　　　　　　　　　　　　　　出力：入力中の最大値）</a:t>
            </a:r>
          </a:p>
          <a:p>
            <a:r>
              <a:rPr lang="ja-JP" altLang="en-US" sz="2400" dirty="0"/>
              <a:t>・・・</a:t>
            </a:r>
          </a:p>
        </p:txBody>
      </p:sp>
      <p:sp>
        <p:nvSpPr>
          <p:cNvPr id="53253" name="Text Box 4"/>
          <p:cNvSpPr txBox="1">
            <a:spLocks noChangeArrowheads="1"/>
          </p:cNvSpPr>
          <p:nvPr/>
        </p:nvSpPr>
        <p:spPr bwMode="auto">
          <a:xfrm>
            <a:off x="1066800" y="33528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ja-JP" altLang="ja-JP" sz="240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337E8C-9F4F-4E8D-A959-194B72B5395D}" type="slidenum">
              <a:rPr lang="en-US" altLang="ja-JP" smtClean="0"/>
              <a:pPr/>
              <a:t>51</a:t>
            </a:fld>
            <a:endParaRPr lang="en-US" altLang="ja-JP" smtClean="0"/>
          </a:p>
        </p:txBody>
      </p:sp>
      <p:sp>
        <p:nvSpPr>
          <p:cNvPr id="54275" name="Text Box 1026"/>
          <p:cNvSpPr txBox="1">
            <a:spLocks noChangeArrowheads="1"/>
          </p:cNvSpPr>
          <p:nvPr/>
        </p:nvSpPr>
        <p:spPr bwMode="auto">
          <a:xfrm>
            <a:off x="457200" y="381000"/>
            <a:ext cx="6518131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 dirty="0"/>
              <a:t>問題例：具体的に数値を与えたもの。</a:t>
            </a:r>
          </a:p>
          <a:p>
            <a:r>
              <a:rPr lang="ja-JP" altLang="en-US" sz="2400" dirty="0"/>
              <a:t>　　　　問題は、問題例の集合としてとらえられる。</a:t>
            </a:r>
          </a:p>
          <a:p>
            <a:endParaRPr lang="ja-JP" altLang="en-US" sz="2400" dirty="0"/>
          </a:p>
          <a:p>
            <a:r>
              <a:rPr lang="ja-JP" altLang="en-US" sz="2400" dirty="0"/>
              <a:t>　　　・ソート問題例</a:t>
            </a:r>
          </a:p>
          <a:p>
            <a:r>
              <a:rPr lang="ja-JP" altLang="en-US" sz="2400" dirty="0" smtClean="0"/>
              <a:t>３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４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２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８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７</a:t>
            </a:r>
            <a:r>
              <a:rPr lang="ja-JP" altLang="en-US" sz="2400" dirty="0"/>
              <a:t>　→　</a:t>
            </a:r>
            <a:r>
              <a:rPr lang="ja-JP" altLang="en-US" sz="2400" dirty="0" smtClean="0"/>
              <a:t>２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３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４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７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８</a:t>
            </a:r>
            <a:endParaRPr lang="ja-JP" altLang="en-US" sz="2400" dirty="0"/>
          </a:p>
          <a:p>
            <a:r>
              <a:rPr lang="ja-JP" altLang="en-US" sz="2400" dirty="0" smtClean="0"/>
              <a:t>１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２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９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７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３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５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６</a:t>
            </a:r>
            <a:r>
              <a:rPr lang="ja-JP" altLang="en-US" sz="2400" dirty="0"/>
              <a:t>　→　</a:t>
            </a:r>
            <a:r>
              <a:rPr lang="ja-JP" altLang="en-US" sz="2400" dirty="0" smtClean="0"/>
              <a:t>１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２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３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５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６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７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９</a:t>
            </a:r>
            <a:endParaRPr lang="ja-JP" altLang="en-US" sz="2400" dirty="0"/>
          </a:p>
          <a:p>
            <a:r>
              <a:rPr lang="ja-JP" altLang="en-US" sz="2400" dirty="0" smtClean="0"/>
              <a:t>４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２</a:t>
            </a:r>
            <a:r>
              <a:rPr lang="ja-JP" altLang="en-US" sz="2400" dirty="0"/>
              <a:t>　→　</a:t>
            </a:r>
            <a:r>
              <a:rPr lang="ja-JP" altLang="en-US" sz="2400" dirty="0" smtClean="0"/>
              <a:t>２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４</a:t>
            </a:r>
            <a:endParaRPr lang="ja-JP" altLang="en-US" sz="2400" dirty="0"/>
          </a:p>
          <a:p>
            <a:r>
              <a:rPr lang="ja-JP" altLang="en-US" sz="2400" dirty="0" smtClean="0"/>
              <a:t>７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１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３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８</a:t>
            </a:r>
            <a:r>
              <a:rPr lang="ja-JP" altLang="en-US" sz="2400" dirty="0"/>
              <a:t>　→　</a:t>
            </a:r>
            <a:r>
              <a:rPr lang="ja-JP" altLang="en-US" sz="2400" dirty="0" smtClean="0"/>
              <a:t>１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３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７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８</a:t>
            </a:r>
            <a:endParaRPr lang="ja-JP" altLang="en-US" sz="2400" dirty="0"/>
          </a:p>
        </p:txBody>
      </p:sp>
      <p:sp>
        <p:nvSpPr>
          <p:cNvPr id="54276" name="AutoShape 1027"/>
          <p:cNvSpPr>
            <a:spLocks noChangeArrowheads="1"/>
          </p:cNvSpPr>
          <p:nvPr/>
        </p:nvSpPr>
        <p:spPr bwMode="auto">
          <a:xfrm>
            <a:off x="914400" y="3581400"/>
            <a:ext cx="7315200" cy="2819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 sz="2400"/>
          </a:p>
        </p:txBody>
      </p:sp>
      <p:sp>
        <p:nvSpPr>
          <p:cNvPr id="54277" name="Text Box 1028"/>
          <p:cNvSpPr txBox="1">
            <a:spLocks noChangeArrowheads="1"/>
          </p:cNvSpPr>
          <p:nvPr/>
        </p:nvSpPr>
        <p:spPr bwMode="auto">
          <a:xfrm>
            <a:off x="1676400" y="3352800"/>
            <a:ext cx="1531938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rgbClr val="008000"/>
                </a:solidFill>
              </a:rPr>
              <a:t>ソート問題</a:t>
            </a:r>
          </a:p>
        </p:txBody>
      </p:sp>
      <p:sp>
        <p:nvSpPr>
          <p:cNvPr id="54278" name="Oval 1029"/>
          <p:cNvSpPr>
            <a:spLocks noChangeArrowheads="1"/>
          </p:cNvSpPr>
          <p:nvPr/>
        </p:nvSpPr>
        <p:spPr bwMode="auto">
          <a:xfrm>
            <a:off x="1447800" y="3962400"/>
            <a:ext cx="3276600" cy="609600"/>
          </a:xfrm>
          <a:prstGeom prst="ellipse">
            <a:avLst/>
          </a:prstGeom>
          <a:solidFill>
            <a:srgbClr val="66FF33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2400" dirty="0" smtClean="0"/>
              <a:t>３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４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２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８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７</a:t>
            </a:r>
            <a:endParaRPr lang="ja-JP" altLang="en-US" sz="2400" dirty="0"/>
          </a:p>
        </p:txBody>
      </p:sp>
      <p:sp>
        <p:nvSpPr>
          <p:cNvPr id="54279" name="Oval 1030"/>
          <p:cNvSpPr>
            <a:spLocks noChangeArrowheads="1"/>
          </p:cNvSpPr>
          <p:nvPr/>
        </p:nvSpPr>
        <p:spPr bwMode="auto">
          <a:xfrm>
            <a:off x="1600200" y="4724400"/>
            <a:ext cx="1219200" cy="609600"/>
          </a:xfrm>
          <a:prstGeom prst="ellipse">
            <a:avLst/>
          </a:prstGeom>
          <a:solidFill>
            <a:srgbClr val="66FF33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2400" dirty="0" smtClean="0"/>
              <a:t>４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２</a:t>
            </a:r>
            <a:endParaRPr lang="ja-JP" altLang="en-US" sz="2400" dirty="0"/>
          </a:p>
        </p:txBody>
      </p:sp>
      <p:sp>
        <p:nvSpPr>
          <p:cNvPr id="54280" name="Oval 1031"/>
          <p:cNvSpPr>
            <a:spLocks noChangeArrowheads="1"/>
          </p:cNvSpPr>
          <p:nvPr/>
        </p:nvSpPr>
        <p:spPr bwMode="auto">
          <a:xfrm>
            <a:off x="5715000" y="3810000"/>
            <a:ext cx="1828800" cy="609600"/>
          </a:xfrm>
          <a:prstGeom prst="ellipse">
            <a:avLst/>
          </a:prstGeom>
          <a:solidFill>
            <a:srgbClr val="66FF33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2400" dirty="0" smtClean="0"/>
              <a:t>７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１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３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８</a:t>
            </a:r>
            <a:endParaRPr lang="ja-JP" altLang="en-US" sz="2400" dirty="0"/>
          </a:p>
        </p:txBody>
      </p:sp>
      <p:sp>
        <p:nvSpPr>
          <p:cNvPr id="54281" name="Oval 1032"/>
          <p:cNvSpPr>
            <a:spLocks noChangeArrowheads="1"/>
          </p:cNvSpPr>
          <p:nvPr/>
        </p:nvSpPr>
        <p:spPr bwMode="auto">
          <a:xfrm>
            <a:off x="3276600" y="4953000"/>
            <a:ext cx="3276600" cy="609600"/>
          </a:xfrm>
          <a:prstGeom prst="ellipse">
            <a:avLst/>
          </a:prstGeom>
          <a:solidFill>
            <a:srgbClr val="66FF33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2400" dirty="0" smtClean="0"/>
              <a:t>１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２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９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７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３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５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６</a:t>
            </a:r>
            <a:endParaRPr lang="ja-JP" altLang="en-US" sz="2400" dirty="0"/>
          </a:p>
        </p:txBody>
      </p:sp>
      <p:sp>
        <p:nvSpPr>
          <p:cNvPr id="54282" name="AutoShape 1033"/>
          <p:cNvSpPr>
            <a:spLocks noChangeArrowheads="1"/>
          </p:cNvSpPr>
          <p:nvPr/>
        </p:nvSpPr>
        <p:spPr bwMode="auto">
          <a:xfrm>
            <a:off x="7162800" y="1600200"/>
            <a:ext cx="1524000" cy="990600"/>
          </a:xfrm>
          <a:prstGeom prst="wedgeRoundRectCallout">
            <a:avLst>
              <a:gd name="adj1" fmla="val -83023"/>
              <a:gd name="adj2" fmla="val 147116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sz="2400"/>
          </a:p>
        </p:txBody>
      </p:sp>
      <p:sp>
        <p:nvSpPr>
          <p:cNvPr id="54283" name="Text Box 1034"/>
          <p:cNvSpPr txBox="1">
            <a:spLocks noChangeArrowheads="1"/>
          </p:cNvSpPr>
          <p:nvPr/>
        </p:nvSpPr>
        <p:spPr bwMode="auto">
          <a:xfrm>
            <a:off x="7391400" y="19050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問題</a:t>
            </a:r>
          </a:p>
        </p:txBody>
      </p:sp>
      <p:sp>
        <p:nvSpPr>
          <p:cNvPr id="54284" name="AutoShape 1035"/>
          <p:cNvSpPr>
            <a:spLocks noChangeArrowheads="1"/>
          </p:cNvSpPr>
          <p:nvPr/>
        </p:nvSpPr>
        <p:spPr bwMode="auto">
          <a:xfrm>
            <a:off x="7391400" y="5334000"/>
            <a:ext cx="1524000" cy="990600"/>
          </a:xfrm>
          <a:prstGeom prst="wedgeRoundRectCallout">
            <a:avLst>
              <a:gd name="adj1" fmla="val -106042"/>
              <a:gd name="adj2" fmla="val -57532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sz="2400"/>
          </a:p>
        </p:txBody>
      </p:sp>
      <p:sp>
        <p:nvSpPr>
          <p:cNvPr id="54285" name="Text Box 1036"/>
          <p:cNvSpPr txBox="1">
            <a:spLocks noChangeArrowheads="1"/>
          </p:cNvSpPr>
          <p:nvPr/>
        </p:nvSpPr>
        <p:spPr bwMode="auto">
          <a:xfrm>
            <a:off x="7620000" y="56388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問題例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773948F-BDFF-452F-823E-7DE66B64E143}" type="slidenum">
              <a:rPr lang="en-US" altLang="ja-JP" smtClean="0"/>
              <a:pPr/>
              <a:t>52</a:t>
            </a:fld>
            <a:endParaRPr lang="en-US" altLang="ja-JP" smtClean="0"/>
          </a:p>
        </p:txBody>
      </p:sp>
      <p:sp>
        <p:nvSpPr>
          <p:cNvPr id="55299" name="Text Box 1026"/>
          <p:cNvSpPr txBox="1">
            <a:spLocks noChangeArrowheads="1"/>
          </p:cNvSpPr>
          <p:nvPr/>
        </p:nvSpPr>
        <p:spPr bwMode="auto">
          <a:xfrm>
            <a:off x="457200" y="381000"/>
            <a:ext cx="3249608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 dirty="0"/>
              <a:t>　　　・最大値問題</a:t>
            </a:r>
          </a:p>
          <a:p>
            <a:r>
              <a:rPr lang="ja-JP" altLang="en-US" sz="2400" dirty="0" smtClean="0"/>
              <a:t>３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４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２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８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７</a:t>
            </a:r>
            <a:r>
              <a:rPr lang="ja-JP" altLang="en-US" sz="2400" dirty="0"/>
              <a:t>　→　　８</a:t>
            </a:r>
          </a:p>
          <a:p>
            <a:r>
              <a:rPr lang="ja-JP" altLang="en-US" sz="2400" dirty="0" smtClean="0"/>
              <a:t>１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２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９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７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３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５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６</a:t>
            </a:r>
            <a:r>
              <a:rPr lang="ja-JP" altLang="en-US" sz="2400" dirty="0"/>
              <a:t>　→　　９</a:t>
            </a:r>
          </a:p>
          <a:p>
            <a:r>
              <a:rPr lang="ja-JP" altLang="en-US" sz="2400" dirty="0" smtClean="0"/>
              <a:t>４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２</a:t>
            </a:r>
            <a:r>
              <a:rPr lang="ja-JP" altLang="en-US" sz="2400" dirty="0"/>
              <a:t>　→４</a:t>
            </a:r>
          </a:p>
          <a:p>
            <a:r>
              <a:rPr lang="ja-JP" altLang="en-US" sz="2400" dirty="0" smtClean="0"/>
              <a:t>７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１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３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８</a:t>
            </a:r>
            <a:r>
              <a:rPr lang="ja-JP" altLang="en-US" sz="2400" dirty="0"/>
              <a:t>　→　８</a:t>
            </a:r>
          </a:p>
        </p:txBody>
      </p:sp>
      <p:sp>
        <p:nvSpPr>
          <p:cNvPr id="55300" name="AutoShape 1027"/>
          <p:cNvSpPr>
            <a:spLocks noChangeArrowheads="1"/>
          </p:cNvSpPr>
          <p:nvPr/>
        </p:nvSpPr>
        <p:spPr bwMode="auto">
          <a:xfrm>
            <a:off x="914400" y="3581400"/>
            <a:ext cx="7315200" cy="2819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 sz="2400"/>
          </a:p>
        </p:txBody>
      </p:sp>
      <p:sp>
        <p:nvSpPr>
          <p:cNvPr id="55301" name="Text Box 1028"/>
          <p:cNvSpPr txBox="1">
            <a:spLocks noChangeArrowheads="1"/>
          </p:cNvSpPr>
          <p:nvPr/>
        </p:nvSpPr>
        <p:spPr bwMode="auto">
          <a:xfrm>
            <a:off x="1676400" y="3352800"/>
            <a:ext cx="17081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rgbClr val="008000"/>
                </a:solidFill>
              </a:rPr>
              <a:t>最大値問題</a:t>
            </a:r>
          </a:p>
        </p:txBody>
      </p:sp>
      <p:sp>
        <p:nvSpPr>
          <p:cNvPr id="55306" name="AutoShape 1033"/>
          <p:cNvSpPr>
            <a:spLocks noChangeArrowheads="1"/>
          </p:cNvSpPr>
          <p:nvPr/>
        </p:nvSpPr>
        <p:spPr bwMode="auto">
          <a:xfrm>
            <a:off x="7162800" y="1600200"/>
            <a:ext cx="1524000" cy="990600"/>
          </a:xfrm>
          <a:prstGeom prst="wedgeRoundRectCallout">
            <a:avLst>
              <a:gd name="adj1" fmla="val -83023"/>
              <a:gd name="adj2" fmla="val 147116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sz="2400"/>
          </a:p>
        </p:txBody>
      </p:sp>
      <p:sp>
        <p:nvSpPr>
          <p:cNvPr id="55307" name="Text Box 1034"/>
          <p:cNvSpPr txBox="1">
            <a:spLocks noChangeArrowheads="1"/>
          </p:cNvSpPr>
          <p:nvPr/>
        </p:nvSpPr>
        <p:spPr bwMode="auto">
          <a:xfrm>
            <a:off x="7391400" y="19050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問題</a:t>
            </a:r>
          </a:p>
        </p:txBody>
      </p:sp>
      <p:sp>
        <p:nvSpPr>
          <p:cNvPr id="55308" name="AutoShape 1035"/>
          <p:cNvSpPr>
            <a:spLocks noChangeArrowheads="1"/>
          </p:cNvSpPr>
          <p:nvPr/>
        </p:nvSpPr>
        <p:spPr bwMode="auto">
          <a:xfrm>
            <a:off x="7391400" y="5334000"/>
            <a:ext cx="1524000" cy="990600"/>
          </a:xfrm>
          <a:prstGeom prst="wedgeRoundRectCallout">
            <a:avLst>
              <a:gd name="adj1" fmla="val -92406"/>
              <a:gd name="adj2" fmla="val -17672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sz="2400"/>
          </a:p>
        </p:txBody>
      </p:sp>
      <p:sp>
        <p:nvSpPr>
          <p:cNvPr id="55309" name="Text Box 1036"/>
          <p:cNvSpPr txBox="1">
            <a:spLocks noChangeArrowheads="1"/>
          </p:cNvSpPr>
          <p:nvPr/>
        </p:nvSpPr>
        <p:spPr bwMode="auto">
          <a:xfrm>
            <a:off x="7620000" y="56388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問題例</a:t>
            </a:r>
          </a:p>
        </p:txBody>
      </p:sp>
      <p:sp>
        <p:nvSpPr>
          <p:cNvPr id="15" name="Oval 1029"/>
          <p:cNvSpPr>
            <a:spLocks noChangeArrowheads="1"/>
          </p:cNvSpPr>
          <p:nvPr/>
        </p:nvSpPr>
        <p:spPr bwMode="auto">
          <a:xfrm>
            <a:off x="1714480" y="3857628"/>
            <a:ext cx="3276600" cy="609600"/>
          </a:xfrm>
          <a:prstGeom prst="ellipse">
            <a:avLst/>
          </a:prstGeom>
          <a:solidFill>
            <a:srgbClr val="66FF33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2400" dirty="0" smtClean="0"/>
              <a:t>３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４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２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８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７</a:t>
            </a:r>
            <a:endParaRPr lang="ja-JP" altLang="en-US" sz="2400" dirty="0"/>
          </a:p>
        </p:txBody>
      </p:sp>
      <p:sp>
        <p:nvSpPr>
          <p:cNvPr id="16" name="Oval 1030"/>
          <p:cNvSpPr>
            <a:spLocks noChangeArrowheads="1"/>
          </p:cNvSpPr>
          <p:nvPr/>
        </p:nvSpPr>
        <p:spPr bwMode="auto">
          <a:xfrm>
            <a:off x="1928794" y="5072074"/>
            <a:ext cx="1219200" cy="609600"/>
          </a:xfrm>
          <a:prstGeom prst="ellipse">
            <a:avLst/>
          </a:prstGeom>
          <a:solidFill>
            <a:srgbClr val="66FF33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2400" dirty="0" smtClean="0"/>
              <a:t>４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２</a:t>
            </a:r>
            <a:endParaRPr lang="ja-JP" altLang="en-US" sz="2400" dirty="0"/>
          </a:p>
        </p:txBody>
      </p:sp>
      <p:sp>
        <p:nvSpPr>
          <p:cNvPr id="17" name="Oval 1031"/>
          <p:cNvSpPr>
            <a:spLocks noChangeArrowheads="1"/>
          </p:cNvSpPr>
          <p:nvPr/>
        </p:nvSpPr>
        <p:spPr bwMode="auto">
          <a:xfrm>
            <a:off x="5500694" y="4286256"/>
            <a:ext cx="1828800" cy="609600"/>
          </a:xfrm>
          <a:prstGeom prst="ellipse">
            <a:avLst/>
          </a:prstGeom>
          <a:solidFill>
            <a:srgbClr val="66FF33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2400" dirty="0" smtClean="0"/>
              <a:t>７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１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３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８</a:t>
            </a:r>
            <a:endParaRPr lang="ja-JP" altLang="en-US" sz="2400" dirty="0"/>
          </a:p>
        </p:txBody>
      </p:sp>
      <p:sp>
        <p:nvSpPr>
          <p:cNvPr id="18" name="Oval 1032"/>
          <p:cNvSpPr>
            <a:spLocks noChangeArrowheads="1"/>
          </p:cNvSpPr>
          <p:nvPr/>
        </p:nvSpPr>
        <p:spPr bwMode="auto">
          <a:xfrm>
            <a:off x="3500430" y="5214950"/>
            <a:ext cx="3276600" cy="609600"/>
          </a:xfrm>
          <a:prstGeom prst="ellipse">
            <a:avLst/>
          </a:prstGeom>
          <a:solidFill>
            <a:srgbClr val="66FF33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2400" dirty="0" smtClean="0"/>
              <a:t>１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２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９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７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３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５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６</a:t>
            </a:r>
            <a:endParaRPr lang="ja-JP" altLang="en-US" sz="2400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15C6AD3-28AE-4E53-B3C1-CE86460A865B}" type="slidenum">
              <a:rPr lang="en-US" altLang="ja-JP" smtClean="0"/>
              <a:pPr/>
              <a:t>53</a:t>
            </a:fld>
            <a:endParaRPr lang="en-US" altLang="ja-JP" smtClean="0"/>
          </a:p>
        </p:txBody>
      </p:sp>
      <p:sp>
        <p:nvSpPr>
          <p:cNvPr id="5632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入力サイズ</a:t>
            </a:r>
          </a:p>
        </p:txBody>
      </p:sp>
      <p:sp>
        <p:nvSpPr>
          <p:cNvPr id="56324" name="Text Box 3"/>
          <p:cNvSpPr txBox="1">
            <a:spLocks noChangeArrowheads="1"/>
          </p:cNvSpPr>
          <p:nvPr/>
        </p:nvSpPr>
        <p:spPr bwMode="auto">
          <a:xfrm>
            <a:off x="990600" y="1524000"/>
            <a:ext cx="58023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入力を計算機で表現するときの大きさ。</a:t>
            </a:r>
          </a:p>
          <a:p>
            <a:r>
              <a:rPr lang="ja-JP" altLang="en-US" sz="2400"/>
              <a:t>一つ問題例を定めると入力サイズも定まる。</a:t>
            </a:r>
          </a:p>
        </p:txBody>
      </p:sp>
      <p:sp>
        <p:nvSpPr>
          <p:cNvPr id="56325" name="AutoShape 4"/>
          <p:cNvSpPr>
            <a:spLocks noChangeArrowheads="1"/>
          </p:cNvSpPr>
          <p:nvPr/>
        </p:nvSpPr>
        <p:spPr bwMode="auto">
          <a:xfrm>
            <a:off x="838200" y="3581400"/>
            <a:ext cx="7239000" cy="30480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26" name="Text Box 5"/>
          <p:cNvSpPr txBox="1">
            <a:spLocks noChangeArrowheads="1"/>
          </p:cNvSpPr>
          <p:nvPr/>
        </p:nvSpPr>
        <p:spPr bwMode="auto">
          <a:xfrm>
            <a:off x="1600200" y="3352800"/>
            <a:ext cx="1531938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rgbClr val="008000"/>
                </a:solidFill>
              </a:rPr>
              <a:t>ソート問題</a:t>
            </a:r>
          </a:p>
        </p:txBody>
      </p:sp>
      <p:sp>
        <p:nvSpPr>
          <p:cNvPr id="56331" name="Line 10"/>
          <p:cNvSpPr>
            <a:spLocks noChangeShapeType="1"/>
          </p:cNvSpPr>
          <p:nvPr/>
        </p:nvSpPr>
        <p:spPr bwMode="auto">
          <a:xfrm>
            <a:off x="1981200" y="4800600"/>
            <a:ext cx="2209800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6332" name="Text Box 11"/>
          <p:cNvSpPr txBox="1">
            <a:spLocks noChangeArrowheads="1"/>
          </p:cNvSpPr>
          <p:nvPr/>
        </p:nvSpPr>
        <p:spPr bwMode="auto">
          <a:xfrm>
            <a:off x="2895600" y="47244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chemeClr val="accent2"/>
                </a:solidFill>
              </a:rPr>
              <a:t>５</a:t>
            </a:r>
          </a:p>
        </p:txBody>
      </p:sp>
      <p:sp>
        <p:nvSpPr>
          <p:cNvPr id="56333" name="Line 12"/>
          <p:cNvSpPr>
            <a:spLocks noChangeShapeType="1"/>
          </p:cNvSpPr>
          <p:nvPr/>
        </p:nvSpPr>
        <p:spPr bwMode="auto">
          <a:xfrm>
            <a:off x="3276600" y="2895600"/>
            <a:ext cx="2667000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6334" name="Text Box 13"/>
          <p:cNvSpPr txBox="1">
            <a:spLocks noChangeArrowheads="1"/>
          </p:cNvSpPr>
          <p:nvPr/>
        </p:nvSpPr>
        <p:spPr bwMode="auto">
          <a:xfrm>
            <a:off x="3810000" y="2895600"/>
            <a:ext cx="1643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chemeClr val="accent2"/>
                </a:solidFill>
              </a:rPr>
              <a:t>入力サイズ</a:t>
            </a:r>
          </a:p>
        </p:txBody>
      </p:sp>
      <p:sp>
        <p:nvSpPr>
          <p:cNvPr id="56335" name="Line 14"/>
          <p:cNvSpPr>
            <a:spLocks noChangeShapeType="1"/>
          </p:cNvSpPr>
          <p:nvPr/>
        </p:nvSpPr>
        <p:spPr bwMode="auto">
          <a:xfrm>
            <a:off x="5791200" y="4572000"/>
            <a:ext cx="1447800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6336" name="Text Box 15"/>
          <p:cNvSpPr txBox="1">
            <a:spLocks noChangeArrowheads="1"/>
          </p:cNvSpPr>
          <p:nvPr/>
        </p:nvSpPr>
        <p:spPr bwMode="auto">
          <a:xfrm>
            <a:off x="6324600" y="45720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chemeClr val="accent2"/>
                </a:solidFill>
              </a:rPr>
              <a:t>４</a:t>
            </a:r>
          </a:p>
        </p:txBody>
      </p:sp>
      <p:sp>
        <p:nvSpPr>
          <p:cNvPr id="56337" name="Line 16"/>
          <p:cNvSpPr>
            <a:spLocks noChangeShapeType="1"/>
          </p:cNvSpPr>
          <p:nvPr/>
        </p:nvSpPr>
        <p:spPr bwMode="auto">
          <a:xfrm>
            <a:off x="1828800" y="6096000"/>
            <a:ext cx="838200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6338" name="Text Box 17"/>
          <p:cNvSpPr txBox="1">
            <a:spLocks noChangeArrowheads="1"/>
          </p:cNvSpPr>
          <p:nvPr/>
        </p:nvSpPr>
        <p:spPr bwMode="auto">
          <a:xfrm>
            <a:off x="2057400" y="61722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chemeClr val="accent2"/>
                </a:solidFill>
              </a:rPr>
              <a:t>２</a:t>
            </a:r>
          </a:p>
        </p:txBody>
      </p:sp>
      <p:sp>
        <p:nvSpPr>
          <p:cNvPr id="56339" name="Line 18"/>
          <p:cNvSpPr>
            <a:spLocks noChangeShapeType="1"/>
          </p:cNvSpPr>
          <p:nvPr/>
        </p:nvSpPr>
        <p:spPr bwMode="auto">
          <a:xfrm>
            <a:off x="4343400" y="6096000"/>
            <a:ext cx="2743200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6340" name="Text Box 19"/>
          <p:cNvSpPr txBox="1">
            <a:spLocks noChangeArrowheads="1"/>
          </p:cNvSpPr>
          <p:nvPr/>
        </p:nvSpPr>
        <p:spPr bwMode="auto">
          <a:xfrm>
            <a:off x="5562600" y="61722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chemeClr val="accent2"/>
                </a:solidFill>
              </a:rPr>
              <a:t>７</a:t>
            </a:r>
          </a:p>
        </p:txBody>
      </p:sp>
      <p:sp>
        <p:nvSpPr>
          <p:cNvPr id="21" name="Oval 1029"/>
          <p:cNvSpPr>
            <a:spLocks noChangeArrowheads="1"/>
          </p:cNvSpPr>
          <p:nvPr/>
        </p:nvSpPr>
        <p:spPr bwMode="auto">
          <a:xfrm>
            <a:off x="1447800" y="3962400"/>
            <a:ext cx="3276600" cy="609600"/>
          </a:xfrm>
          <a:prstGeom prst="ellipse">
            <a:avLst/>
          </a:prstGeom>
          <a:solidFill>
            <a:srgbClr val="66FF33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2400" dirty="0" smtClean="0"/>
              <a:t>３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４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２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８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７</a:t>
            </a:r>
            <a:endParaRPr lang="ja-JP" altLang="en-US" sz="2400" dirty="0"/>
          </a:p>
        </p:txBody>
      </p:sp>
      <p:sp>
        <p:nvSpPr>
          <p:cNvPr id="22" name="Oval 1030"/>
          <p:cNvSpPr>
            <a:spLocks noChangeArrowheads="1"/>
          </p:cNvSpPr>
          <p:nvPr/>
        </p:nvSpPr>
        <p:spPr bwMode="auto">
          <a:xfrm>
            <a:off x="1714480" y="5286388"/>
            <a:ext cx="1219200" cy="609600"/>
          </a:xfrm>
          <a:prstGeom prst="ellipse">
            <a:avLst/>
          </a:prstGeom>
          <a:solidFill>
            <a:srgbClr val="66FF33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2400" dirty="0" smtClean="0"/>
              <a:t>４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２</a:t>
            </a:r>
            <a:endParaRPr lang="ja-JP" altLang="en-US" sz="2400" dirty="0"/>
          </a:p>
        </p:txBody>
      </p:sp>
      <p:sp>
        <p:nvSpPr>
          <p:cNvPr id="23" name="Oval 1031"/>
          <p:cNvSpPr>
            <a:spLocks noChangeArrowheads="1"/>
          </p:cNvSpPr>
          <p:nvPr/>
        </p:nvSpPr>
        <p:spPr bwMode="auto">
          <a:xfrm>
            <a:off x="5715000" y="3810000"/>
            <a:ext cx="1828800" cy="609600"/>
          </a:xfrm>
          <a:prstGeom prst="ellipse">
            <a:avLst/>
          </a:prstGeom>
          <a:solidFill>
            <a:srgbClr val="66FF33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2400" dirty="0" smtClean="0"/>
              <a:t>７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１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３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８</a:t>
            </a:r>
            <a:endParaRPr lang="ja-JP" altLang="en-US" sz="2400" dirty="0"/>
          </a:p>
        </p:txBody>
      </p:sp>
      <p:sp>
        <p:nvSpPr>
          <p:cNvPr id="24" name="Oval 1032"/>
          <p:cNvSpPr>
            <a:spLocks noChangeArrowheads="1"/>
          </p:cNvSpPr>
          <p:nvPr/>
        </p:nvSpPr>
        <p:spPr bwMode="auto">
          <a:xfrm>
            <a:off x="4143372" y="5286388"/>
            <a:ext cx="3276600" cy="609600"/>
          </a:xfrm>
          <a:prstGeom prst="ellipse">
            <a:avLst/>
          </a:prstGeom>
          <a:solidFill>
            <a:srgbClr val="66FF33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2400" dirty="0" smtClean="0"/>
              <a:t>１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２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９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７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３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５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６</a:t>
            </a:r>
            <a:endParaRPr lang="ja-JP" altLang="en-US" sz="2400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EC4EDC-2CB6-4FB8-819B-652010A482FB}" type="slidenum">
              <a:rPr lang="en-US" altLang="ja-JP" smtClean="0"/>
              <a:pPr/>
              <a:t>54</a:t>
            </a:fld>
            <a:endParaRPr lang="en-US" altLang="ja-JP" smtClean="0"/>
          </a:p>
        </p:txBody>
      </p:sp>
      <p:sp>
        <p:nvSpPr>
          <p:cNvPr id="5734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7772400" cy="4114800"/>
          </a:xfrm>
        </p:spPr>
        <p:txBody>
          <a:bodyPr/>
          <a:lstStyle/>
          <a:p>
            <a:pPr eaLnBrk="1" hangingPunct="1"/>
            <a:r>
              <a:rPr lang="ja-JP" altLang="en-US" sz="2800" smtClean="0"/>
              <a:t>一様コスト基準（一様コストモデル）</a:t>
            </a:r>
          </a:p>
          <a:p>
            <a:pPr eaLnBrk="1" hangingPunct="1">
              <a:buFontTx/>
              <a:buNone/>
            </a:pPr>
            <a:r>
              <a:rPr lang="ja-JP" altLang="en-US" sz="2800" smtClean="0"/>
              <a:t>　　どの数の計算も一定時間（定数時間）できるとき</a:t>
            </a:r>
          </a:p>
          <a:p>
            <a:pPr eaLnBrk="1" hangingPunct="1">
              <a:buFontTx/>
              <a:buNone/>
            </a:pPr>
            <a:r>
              <a:rPr lang="ja-JP" altLang="en-US" sz="2800" smtClean="0"/>
              <a:t>　　（一つの数の入力サイズは１）</a:t>
            </a:r>
          </a:p>
          <a:p>
            <a:pPr eaLnBrk="1" hangingPunct="1">
              <a:buFontTx/>
              <a:buNone/>
            </a:pPr>
            <a:endParaRPr lang="ja-JP" altLang="en-US" sz="2800" smtClean="0"/>
          </a:p>
          <a:p>
            <a:pPr eaLnBrk="1" hangingPunct="1"/>
            <a:r>
              <a:rPr lang="ja-JP" altLang="en-US" sz="2800" smtClean="0"/>
              <a:t>対数コスト基準（対数コストモデル）</a:t>
            </a:r>
          </a:p>
          <a:p>
            <a:pPr eaLnBrk="1" hangingPunct="1">
              <a:buFontTx/>
              <a:buNone/>
            </a:pPr>
            <a:r>
              <a:rPr lang="ja-JP" altLang="en-US" sz="2800" smtClean="0"/>
              <a:t>　　数の表現を桁数まで考えて数を扱う。</a:t>
            </a:r>
          </a:p>
          <a:p>
            <a:pPr eaLnBrk="1" hangingPunct="1">
              <a:buFontTx/>
              <a:buNone/>
            </a:pPr>
            <a:r>
              <a:rPr lang="ja-JP" altLang="en-US" sz="2800" smtClean="0"/>
              <a:t>　　桁の大きい数同士の計算は大変なので。</a:t>
            </a:r>
          </a:p>
          <a:p>
            <a:pPr eaLnBrk="1" hangingPunct="1">
              <a:buFontTx/>
              <a:buNone/>
            </a:pPr>
            <a:r>
              <a:rPr lang="ja-JP" altLang="en-US" sz="2800" smtClean="0"/>
              <a:t>　　（数</a:t>
            </a:r>
            <a:r>
              <a:rPr lang="en-US" altLang="ja-JP" sz="2800" smtClean="0"/>
              <a:t>a</a:t>
            </a:r>
            <a:r>
              <a:rPr lang="ja-JP" altLang="en-US" sz="2800" smtClean="0"/>
              <a:t>の入力サイズは</a:t>
            </a:r>
            <a:r>
              <a:rPr lang="en-US" altLang="ja-JP" sz="2800" smtClean="0"/>
              <a:t>log a)</a:t>
            </a:r>
          </a:p>
        </p:txBody>
      </p:sp>
      <p:sp>
        <p:nvSpPr>
          <p:cNvPr id="57348" name="AutoShape 3"/>
          <p:cNvSpPr>
            <a:spLocks noChangeArrowheads="1"/>
          </p:cNvSpPr>
          <p:nvPr/>
        </p:nvSpPr>
        <p:spPr bwMode="auto">
          <a:xfrm>
            <a:off x="5334000" y="228600"/>
            <a:ext cx="3581400" cy="1066800"/>
          </a:xfrm>
          <a:prstGeom prst="wedgeRoundRectCallout">
            <a:avLst>
              <a:gd name="adj1" fmla="val -27259"/>
              <a:gd name="adj2" fmla="val 82889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sz="2400"/>
          </a:p>
        </p:txBody>
      </p:sp>
      <p:sp>
        <p:nvSpPr>
          <p:cNvPr id="57349" name="Text Box 4"/>
          <p:cNvSpPr txBox="1">
            <a:spLocks noChangeArrowheads="1"/>
          </p:cNvSpPr>
          <p:nvPr/>
        </p:nvSpPr>
        <p:spPr bwMode="auto">
          <a:xfrm>
            <a:off x="5715000" y="304800"/>
            <a:ext cx="30511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本講義では</a:t>
            </a:r>
          </a:p>
          <a:p>
            <a:r>
              <a:rPr lang="ja-JP" altLang="en-US" sz="2400"/>
              <a:t>主にこの基準を用いる</a:t>
            </a:r>
          </a:p>
        </p:txBody>
      </p:sp>
      <p:sp>
        <p:nvSpPr>
          <p:cNvPr id="57350" name="AutoShape 5"/>
          <p:cNvSpPr>
            <a:spLocks noChangeArrowheads="1"/>
          </p:cNvSpPr>
          <p:nvPr/>
        </p:nvSpPr>
        <p:spPr bwMode="auto">
          <a:xfrm>
            <a:off x="5029200" y="5562600"/>
            <a:ext cx="3581400" cy="1066800"/>
          </a:xfrm>
          <a:prstGeom prst="wedgeRoundRectCallout">
            <a:avLst>
              <a:gd name="adj1" fmla="val -39583"/>
              <a:gd name="adj2" fmla="val -98514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sz="2400"/>
          </a:p>
        </p:txBody>
      </p:sp>
      <p:sp>
        <p:nvSpPr>
          <p:cNvPr id="57351" name="Text Box 6"/>
          <p:cNvSpPr txBox="1">
            <a:spLocks noChangeArrowheads="1"/>
          </p:cNvSpPr>
          <p:nvPr/>
        </p:nvSpPr>
        <p:spPr bwMode="auto">
          <a:xfrm>
            <a:off x="5089525" y="5659438"/>
            <a:ext cx="34575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この基準を用いるときは、</a:t>
            </a:r>
          </a:p>
          <a:p>
            <a:r>
              <a:rPr lang="ja-JP" altLang="en-US" sz="2400"/>
              <a:t>その都度ことわる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1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45F1C5E-25F4-448B-AFF0-B984D15EDAAF}" type="slidenum">
              <a:rPr lang="en-US" altLang="ja-JP" smtClean="0"/>
              <a:pPr/>
              <a:t>55</a:t>
            </a:fld>
            <a:endParaRPr lang="en-US" altLang="ja-JP" smtClean="0"/>
          </a:p>
        </p:txBody>
      </p:sp>
      <p:sp>
        <p:nvSpPr>
          <p:cNvPr id="184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4582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対数コストモデルについて</a:t>
            </a:r>
            <a:br>
              <a:rPr lang="ja-JP" altLang="en-US" smtClean="0"/>
            </a:br>
            <a:r>
              <a:rPr lang="ja-JP" altLang="en-US" smtClean="0"/>
              <a:t>（計算機内での数の表現と桁数）</a:t>
            </a:r>
          </a:p>
        </p:txBody>
      </p:sp>
      <p:graphicFrame>
        <p:nvGraphicFramePr>
          <p:cNvPr id="18434" name="Object 3"/>
          <p:cNvGraphicFramePr>
            <a:graphicFrameLocks noChangeAspect="1"/>
          </p:cNvGraphicFramePr>
          <p:nvPr/>
        </p:nvGraphicFramePr>
        <p:xfrm>
          <a:off x="2286000" y="2362200"/>
          <a:ext cx="1828800" cy="587375"/>
        </p:xfrm>
        <a:graphic>
          <a:graphicData uri="http://schemas.openxmlformats.org/presentationml/2006/ole">
            <p:oleObj spid="_x0000_s18434" name="Equation" r:id="rId3" imgW="711000" imgH="228600" progId="Equation.DSMT4">
              <p:embed/>
            </p:oleObj>
          </a:graphicData>
        </a:graphic>
      </p:graphicFrame>
      <p:graphicFrame>
        <p:nvGraphicFramePr>
          <p:cNvPr id="18435" name="Object 4"/>
          <p:cNvGraphicFramePr>
            <a:graphicFrameLocks noChangeAspect="1"/>
          </p:cNvGraphicFramePr>
          <p:nvPr/>
        </p:nvGraphicFramePr>
        <p:xfrm>
          <a:off x="4572000" y="2357438"/>
          <a:ext cx="4179888" cy="652462"/>
        </p:xfrm>
        <a:graphic>
          <a:graphicData uri="http://schemas.openxmlformats.org/presentationml/2006/ole">
            <p:oleObj spid="_x0000_s18435" name="Equation" r:id="rId4" imgW="1625400" imgH="253800" progId="Equation.DSMT4">
              <p:embed/>
            </p:oleObj>
          </a:graphicData>
        </a:graphic>
      </p:graphicFrame>
      <p:sp>
        <p:nvSpPr>
          <p:cNvPr id="18443" name="Text Box 5"/>
          <p:cNvSpPr txBox="1">
            <a:spLocks noChangeArrowheads="1"/>
          </p:cNvSpPr>
          <p:nvPr/>
        </p:nvSpPr>
        <p:spPr bwMode="auto">
          <a:xfrm>
            <a:off x="593725" y="2382838"/>
            <a:ext cx="1209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１０進数</a:t>
            </a:r>
          </a:p>
        </p:txBody>
      </p:sp>
      <p:sp>
        <p:nvSpPr>
          <p:cNvPr id="18444" name="AutoShape 6"/>
          <p:cNvSpPr>
            <a:spLocks noChangeArrowheads="1"/>
          </p:cNvSpPr>
          <p:nvPr/>
        </p:nvSpPr>
        <p:spPr bwMode="auto">
          <a:xfrm>
            <a:off x="4267200" y="3048000"/>
            <a:ext cx="304800" cy="595313"/>
          </a:xfrm>
          <a:prstGeom prst="upDownArrow">
            <a:avLst>
              <a:gd name="adj1" fmla="val 50000"/>
              <a:gd name="adj2" fmla="val 5000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graphicFrame>
        <p:nvGraphicFramePr>
          <p:cNvPr id="18436" name="Object 7"/>
          <p:cNvGraphicFramePr>
            <a:graphicFrameLocks noChangeAspect="1"/>
          </p:cNvGraphicFramePr>
          <p:nvPr/>
        </p:nvGraphicFramePr>
        <p:xfrm>
          <a:off x="2176463" y="3790950"/>
          <a:ext cx="1763712" cy="587375"/>
        </p:xfrm>
        <a:graphic>
          <a:graphicData uri="http://schemas.openxmlformats.org/presentationml/2006/ole">
            <p:oleObj spid="_x0000_s18436" name="Equation" r:id="rId5" imgW="685800" imgH="228600" progId="Equation.DSMT4">
              <p:embed/>
            </p:oleObj>
          </a:graphicData>
        </a:graphic>
      </p:graphicFrame>
      <p:graphicFrame>
        <p:nvGraphicFramePr>
          <p:cNvPr id="18437" name="Object 8"/>
          <p:cNvGraphicFramePr>
            <a:graphicFrameLocks noChangeAspect="1"/>
          </p:cNvGraphicFramePr>
          <p:nvPr/>
        </p:nvGraphicFramePr>
        <p:xfrm>
          <a:off x="4538663" y="3714750"/>
          <a:ext cx="1533525" cy="652463"/>
        </p:xfrm>
        <a:graphic>
          <a:graphicData uri="http://schemas.openxmlformats.org/presentationml/2006/ole">
            <p:oleObj spid="_x0000_s18437" name="Equation" r:id="rId6" imgW="596880" imgH="253800" progId="Equation.DSMT4">
              <p:embed/>
            </p:oleObj>
          </a:graphicData>
        </a:graphic>
      </p:graphicFrame>
      <p:sp>
        <p:nvSpPr>
          <p:cNvPr id="18445" name="Text Box 9"/>
          <p:cNvSpPr txBox="1">
            <a:spLocks noChangeArrowheads="1"/>
          </p:cNvSpPr>
          <p:nvPr/>
        </p:nvSpPr>
        <p:spPr bwMode="auto">
          <a:xfrm>
            <a:off x="909638" y="3790950"/>
            <a:ext cx="95410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dirty="0" smtClean="0"/>
              <a:t>2</a:t>
            </a:r>
            <a:r>
              <a:rPr lang="ja-JP" altLang="en-US" sz="2400" dirty="0" smtClean="0"/>
              <a:t>進数</a:t>
            </a:r>
            <a:endParaRPr lang="ja-JP" altLang="en-US" sz="2400" dirty="0"/>
          </a:p>
        </p:txBody>
      </p:sp>
      <p:sp>
        <p:nvSpPr>
          <p:cNvPr id="18446" name="Text Box 10"/>
          <p:cNvSpPr txBox="1">
            <a:spLocks noChangeArrowheads="1"/>
          </p:cNvSpPr>
          <p:nvPr/>
        </p:nvSpPr>
        <p:spPr bwMode="auto">
          <a:xfrm>
            <a:off x="609600" y="4953000"/>
            <a:ext cx="4275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上のように相互変換されるとき、</a:t>
            </a:r>
          </a:p>
        </p:txBody>
      </p:sp>
      <p:graphicFrame>
        <p:nvGraphicFramePr>
          <p:cNvPr id="18438" name="Object 11"/>
          <p:cNvGraphicFramePr>
            <a:graphicFrameLocks noChangeAspect="1"/>
          </p:cNvGraphicFramePr>
          <p:nvPr/>
        </p:nvGraphicFramePr>
        <p:xfrm>
          <a:off x="2057400" y="5486400"/>
          <a:ext cx="2057400" cy="685800"/>
        </p:xfrm>
        <a:graphic>
          <a:graphicData uri="http://schemas.openxmlformats.org/presentationml/2006/ole">
            <p:oleObj spid="_x0000_s18438" name="Equation" r:id="rId7" imgW="609480" imgH="203040" progId="Equation.DSMT4">
              <p:embed/>
            </p:oleObj>
          </a:graphicData>
        </a:graphic>
      </p:graphicFrame>
      <p:sp>
        <p:nvSpPr>
          <p:cNvPr id="18447" name="Text Box 12"/>
          <p:cNvSpPr txBox="1">
            <a:spLocks noChangeArrowheads="1"/>
          </p:cNvSpPr>
          <p:nvPr/>
        </p:nvSpPr>
        <p:spPr bwMode="auto">
          <a:xfrm>
            <a:off x="838200" y="6172200"/>
            <a:ext cx="1212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である。</a:t>
            </a:r>
          </a:p>
        </p:txBody>
      </p:sp>
      <p:sp>
        <p:nvSpPr>
          <p:cNvPr id="18448" name="AutoShape 3"/>
          <p:cNvSpPr>
            <a:spLocks noChangeArrowheads="1"/>
          </p:cNvSpPr>
          <p:nvPr/>
        </p:nvSpPr>
        <p:spPr bwMode="auto">
          <a:xfrm>
            <a:off x="5143500" y="4429125"/>
            <a:ext cx="3643313" cy="1714500"/>
          </a:xfrm>
          <a:prstGeom prst="wedgeRoundRectCallout">
            <a:avLst>
              <a:gd name="adj1" fmla="val -74815"/>
              <a:gd name="adj2" fmla="val 28981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sz="2400"/>
          </a:p>
        </p:txBody>
      </p:sp>
      <p:graphicFrame>
        <p:nvGraphicFramePr>
          <p:cNvPr id="18439" name="Object 14"/>
          <p:cNvGraphicFramePr>
            <a:graphicFrameLocks noChangeAspect="1"/>
          </p:cNvGraphicFramePr>
          <p:nvPr/>
        </p:nvGraphicFramePr>
        <p:xfrm>
          <a:off x="5357813" y="4786313"/>
          <a:ext cx="600075" cy="471487"/>
        </p:xfrm>
        <a:graphic>
          <a:graphicData uri="http://schemas.openxmlformats.org/presentationml/2006/ole">
            <p:oleObj spid="_x0000_s18439" name="Equation" r:id="rId8" imgW="177480" imgH="139680" progId="Equation.DSMT4">
              <p:embed/>
            </p:oleObj>
          </a:graphicData>
        </a:graphic>
      </p:graphicFrame>
      <p:graphicFrame>
        <p:nvGraphicFramePr>
          <p:cNvPr id="18440" name="Object 15"/>
          <p:cNvGraphicFramePr>
            <a:graphicFrameLocks noChangeAspect="1"/>
          </p:cNvGraphicFramePr>
          <p:nvPr/>
        </p:nvGraphicFramePr>
        <p:xfrm>
          <a:off x="5286375" y="5429250"/>
          <a:ext cx="728663" cy="471488"/>
        </p:xfrm>
        <a:graphic>
          <a:graphicData uri="http://schemas.openxmlformats.org/presentationml/2006/ole">
            <p:oleObj spid="_x0000_s18440" name="Equation" r:id="rId9" imgW="215640" imgH="139680" progId="Equation.DSMT4">
              <p:embed/>
            </p:oleObj>
          </a:graphicData>
        </a:graphic>
      </p:graphicFrame>
      <p:sp>
        <p:nvSpPr>
          <p:cNvPr id="18449" name="テキスト ボックス 16"/>
          <p:cNvSpPr txBox="1">
            <a:spLocks noChangeArrowheads="1"/>
          </p:cNvSpPr>
          <p:nvPr/>
        </p:nvSpPr>
        <p:spPr bwMode="auto">
          <a:xfrm>
            <a:off x="5857875" y="4714875"/>
            <a:ext cx="30718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400"/>
              <a:t>10</a:t>
            </a:r>
            <a:r>
              <a:rPr lang="ja-JP" altLang="en-US" sz="2400"/>
              <a:t>進数での桁数</a:t>
            </a:r>
          </a:p>
        </p:txBody>
      </p:sp>
      <p:sp>
        <p:nvSpPr>
          <p:cNvPr id="18450" name="テキスト ボックス 17"/>
          <p:cNvSpPr txBox="1">
            <a:spLocks noChangeArrowheads="1"/>
          </p:cNvSpPr>
          <p:nvPr/>
        </p:nvSpPr>
        <p:spPr bwMode="auto">
          <a:xfrm>
            <a:off x="5857875" y="5429250"/>
            <a:ext cx="30718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400"/>
              <a:t>2</a:t>
            </a:r>
            <a:r>
              <a:rPr lang="ja-JP" altLang="en-US" sz="2400"/>
              <a:t>進数での桁数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6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8E77C2-5F8D-4428-AF01-B59A49E67302}" type="slidenum">
              <a:rPr lang="en-US" altLang="ja-JP" smtClean="0"/>
              <a:pPr/>
              <a:t>56</a:t>
            </a:fld>
            <a:endParaRPr lang="en-US" altLang="ja-JP" smtClean="0"/>
          </a:p>
        </p:txBody>
      </p:sp>
      <p:sp>
        <p:nvSpPr>
          <p:cNvPr id="19467" name="Text Box 2"/>
          <p:cNvSpPr txBox="1">
            <a:spLocks noChangeArrowheads="1"/>
          </p:cNvSpPr>
          <p:nvPr/>
        </p:nvSpPr>
        <p:spPr bwMode="auto">
          <a:xfrm>
            <a:off x="228600" y="2286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証明</a:t>
            </a:r>
          </a:p>
        </p:txBody>
      </p:sp>
      <p:graphicFrame>
        <p:nvGraphicFramePr>
          <p:cNvPr id="19458" name="Object 3"/>
          <p:cNvGraphicFramePr>
            <a:graphicFrameLocks noChangeAspect="1"/>
          </p:cNvGraphicFramePr>
          <p:nvPr/>
        </p:nvGraphicFramePr>
        <p:xfrm>
          <a:off x="8153400" y="6437313"/>
          <a:ext cx="736600" cy="420687"/>
        </p:xfrm>
        <a:graphic>
          <a:graphicData uri="http://schemas.openxmlformats.org/presentationml/2006/ole">
            <p:oleObj spid="_x0000_s19458" name="Equation" r:id="rId3" imgW="355320" imgH="203040" progId="Equation.DSMT4">
              <p:embed/>
            </p:oleObj>
          </a:graphicData>
        </a:graphic>
      </p:graphicFrame>
      <p:sp>
        <p:nvSpPr>
          <p:cNvPr id="19468" name="Text Box 4"/>
          <p:cNvSpPr txBox="1">
            <a:spLocks noChangeArrowheads="1"/>
          </p:cNvSpPr>
          <p:nvPr/>
        </p:nvSpPr>
        <p:spPr bwMode="auto">
          <a:xfrm>
            <a:off x="2895600" y="1447800"/>
            <a:ext cx="42195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に注意して、底２の対数をとる。</a:t>
            </a:r>
          </a:p>
        </p:txBody>
      </p:sp>
      <p:graphicFrame>
        <p:nvGraphicFramePr>
          <p:cNvPr id="19459" name="Object 5"/>
          <p:cNvGraphicFramePr>
            <a:graphicFrameLocks noChangeAspect="1"/>
          </p:cNvGraphicFramePr>
          <p:nvPr/>
        </p:nvGraphicFramePr>
        <p:xfrm>
          <a:off x="436563" y="762000"/>
          <a:ext cx="8164512" cy="619125"/>
        </p:xfrm>
        <a:graphic>
          <a:graphicData uri="http://schemas.openxmlformats.org/presentationml/2006/ole">
            <p:oleObj spid="_x0000_s19459" name="Equation" r:id="rId4" imgW="3174840" imgH="241200" progId="Equation.DSMT4">
              <p:embed/>
            </p:oleObj>
          </a:graphicData>
        </a:graphic>
      </p:graphicFrame>
      <p:graphicFrame>
        <p:nvGraphicFramePr>
          <p:cNvPr id="19460" name="Object 6"/>
          <p:cNvGraphicFramePr>
            <a:graphicFrameLocks noChangeAspect="1"/>
          </p:cNvGraphicFramePr>
          <p:nvPr/>
        </p:nvGraphicFramePr>
        <p:xfrm>
          <a:off x="1143000" y="3200400"/>
          <a:ext cx="2384425" cy="522288"/>
        </p:xfrm>
        <a:graphic>
          <a:graphicData uri="http://schemas.openxmlformats.org/presentationml/2006/ole">
            <p:oleObj spid="_x0000_s19460" name="Equation" r:id="rId5" imgW="927000" imgH="203040" progId="Equation.DSMT4">
              <p:embed/>
            </p:oleObj>
          </a:graphicData>
        </a:graphic>
      </p:graphicFrame>
      <p:graphicFrame>
        <p:nvGraphicFramePr>
          <p:cNvPr id="19461" name="Object 7"/>
          <p:cNvGraphicFramePr>
            <a:graphicFrameLocks noChangeAspect="1"/>
          </p:cNvGraphicFramePr>
          <p:nvPr/>
        </p:nvGraphicFramePr>
        <p:xfrm>
          <a:off x="685800" y="1371600"/>
          <a:ext cx="2189163" cy="488950"/>
        </p:xfrm>
        <a:graphic>
          <a:graphicData uri="http://schemas.openxmlformats.org/presentationml/2006/ole">
            <p:oleObj spid="_x0000_s19461" name="Equation" r:id="rId6" imgW="850680" imgH="190440" progId="Equation.DSMT4">
              <p:embed/>
            </p:oleObj>
          </a:graphicData>
        </a:graphic>
      </p:graphicFrame>
      <p:graphicFrame>
        <p:nvGraphicFramePr>
          <p:cNvPr id="19462" name="Object 8"/>
          <p:cNvGraphicFramePr>
            <a:graphicFrameLocks noChangeAspect="1"/>
          </p:cNvGraphicFramePr>
          <p:nvPr/>
        </p:nvGraphicFramePr>
        <p:xfrm>
          <a:off x="1676400" y="1905000"/>
          <a:ext cx="4314825" cy="1206500"/>
        </p:xfrm>
        <a:graphic>
          <a:graphicData uri="http://schemas.openxmlformats.org/presentationml/2006/ole">
            <p:oleObj spid="_x0000_s19462" name="Equation" r:id="rId7" imgW="1676160" imgH="469800" progId="Equation.DSMT4">
              <p:embed/>
            </p:oleObj>
          </a:graphicData>
        </a:graphic>
      </p:graphicFrame>
      <p:sp>
        <p:nvSpPr>
          <p:cNvPr id="19469" name="Text Box 9"/>
          <p:cNvSpPr txBox="1">
            <a:spLocks noChangeArrowheads="1"/>
          </p:cNvSpPr>
          <p:nvPr/>
        </p:nvSpPr>
        <p:spPr bwMode="auto">
          <a:xfrm>
            <a:off x="3657600" y="3200400"/>
            <a:ext cx="42195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に注意して、底２の対数をとる。</a:t>
            </a:r>
          </a:p>
        </p:txBody>
      </p:sp>
      <p:sp>
        <p:nvSpPr>
          <p:cNvPr id="19470" name="Text Box 10"/>
          <p:cNvSpPr txBox="1">
            <a:spLocks noChangeArrowheads="1"/>
          </p:cNvSpPr>
          <p:nvPr/>
        </p:nvSpPr>
        <p:spPr bwMode="auto">
          <a:xfrm>
            <a:off x="212725" y="3297238"/>
            <a:ext cx="93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また、</a:t>
            </a:r>
          </a:p>
        </p:txBody>
      </p:sp>
      <p:graphicFrame>
        <p:nvGraphicFramePr>
          <p:cNvPr id="19463" name="Object 11"/>
          <p:cNvGraphicFramePr>
            <a:graphicFrameLocks noChangeAspect="1"/>
          </p:cNvGraphicFramePr>
          <p:nvPr/>
        </p:nvGraphicFramePr>
        <p:xfrm>
          <a:off x="1295400" y="3810000"/>
          <a:ext cx="5551488" cy="1208088"/>
        </p:xfrm>
        <a:graphic>
          <a:graphicData uri="http://schemas.openxmlformats.org/presentationml/2006/ole">
            <p:oleObj spid="_x0000_s19463" name="Equation" r:id="rId8" imgW="2158920" imgH="469800" progId="Equation.DSMT4">
              <p:embed/>
            </p:oleObj>
          </a:graphicData>
        </a:graphic>
      </p:graphicFrame>
      <p:graphicFrame>
        <p:nvGraphicFramePr>
          <p:cNvPr id="19464" name="Object 12"/>
          <p:cNvGraphicFramePr>
            <a:graphicFrameLocks noChangeAspect="1"/>
          </p:cNvGraphicFramePr>
          <p:nvPr/>
        </p:nvGraphicFramePr>
        <p:xfrm>
          <a:off x="762000" y="5105400"/>
          <a:ext cx="1763713" cy="588963"/>
        </p:xfrm>
        <a:graphic>
          <a:graphicData uri="http://schemas.openxmlformats.org/presentationml/2006/ole">
            <p:oleObj spid="_x0000_s19464" name="Equation" r:id="rId9" imgW="685800" imgH="228600" progId="Equation.DSMT4">
              <p:embed/>
            </p:oleObj>
          </a:graphicData>
        </a:graphic>
      </p:graphicFrame>
      <p:sp>
        <p:nvSpPr>
          <p:cNvPr id="19471" name="Text Box 13"/>
          <p:cNvSpPr txBox="1">
            <a:spLocks noChangeArrowheads="1"/>
          </p:cNvSpPr>
          <p:nvPr/>
        </p:nvSpPr>
        <p:spPr bwMode="auto">
          <a:xfrm>
            <a:off x="2651125" y="5126038"/>
            <a:ext cx="1089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とおく。</a:t>
            </a:r>
          </a:p>
        </p:txBody>
      </p:sp>
      <p:graphicFrame>
        <p:nvGraphicFramePr>
          <p:cNvPr id="19465" name="Object 14"/>
          <p:cNvGraphicFramePr>
            <a:graphicFrameLocks noChangeAspect="1"/>
          </p:cNvGraphicFramePr>
          <p:nvPr/>
        </p:nvGraphicFramePr>
        <p:xfrm>
          <a:off x="1066800" y="5684838"/>
          <a:ext cx="5753100" cy="1173162"/>
        </p:xfrm>
        <a:graphic>
          <a:graphicData uri="http://schemas.openxmlformats.org/presentationml/2006/ole">
            <p:oleObj spid="_x0000_s19465" name="Equation" r:id="rId10" imgW="2234880" imgH="4572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A23C73-29A2-4BF9-A705-69F8971DF5F8}" type="slidenum">
              <a:rPr lang="en-US" altLang="ja-JP" smtClean="0"/>
              <a:pPr/>
              <a:t>57</a:t>
            </a:fld>
            <a:endParaRPr lang="en-US" altLang="ja-JP" smtClean="0"/>
          </a:p>
        </p:txBody>
      </p:sp>
      <p:sp>
        <p:nvSpPr>
          <p:cNvPr id="58371" name="Text Box 2"/>
          <p:cNvSpPr txBox="1">
            <a:spLocks noChangeArrowheads="1"/>
          </p:cNvSpPr>
          <p:nvPr/>
        </p:nvSpPr>
        <p:spPr bwMode="auto">
          <a:xfrm>
            <a:off x="457200" y="381000"/>
            <a:ext cx="736611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 dirty="0"/>
              <a:t>　　　・最大値問題の入力サイズ</a:t>
            </a:r>
          </a:p>
          <a:p>
            <a:r>
              <a:rPr lang="ja-JP" altLang="en-US" sz="2400" dirty="0" smtClean="0"/>
              <a:t>入力：　</a:t>
            </a:r>
            <a:r>
              <a:rPr lang="en-US" altLang="ja-JP" sz="2400" dirty="0" smtClean="0"/>
              <a:t>33</a:t>
            </a:r>
            <a:r>
              <a:rPr lang="ja-JP" altLang="en-US" sz="2400" dirty="0" smtClean="0"/>
              <a:t>  </a:t>
            </a:r>
            <a:r>
              <a:rPr lang="en-US" altLang="ja-JP" sz="2400" dirty="0" smtClean="0"/>
              <a:t>,  424  ,  21  ,  996  ,  1242</a:t>
            </a:r>
            <a:r>
              <a:rPr lang="ja-JP" altLang="en-US" sz="2400" dirty="0"/>
              <a:t>　</a:t>
            </a:r>
            <a:r>
              <a:rPr lang="ja-JP" altLang="en-US" sz="2400" dirty="0" smtClean="0"/>
              <a:t>　→</a:t>
            </a:r>
            <a:r>
              <a:rPr lang="ja-JP" altLang="en-US" sz="2400" dirty="0"/>
              <a:t>　　</a:t>
            </a:r>
            <a:r>
              <a:rPr lang="ja-JP" altLang="en-US" sz="2400" dirty="0" smtClean="0"/>
              <a:t>出力：</a:t>
            </a:r>
            <a:r>
              <a:rPr lang="en-US" altLang="ja-JP" sz="2400" dirty="0" smtClean="0"/>
              <a:t>1242</a:t>
            </a:r>
            <a:endParaRPr lang="ja-JP" altLang="en-US" sz="2400" dirty="0"/>
          </a:p>
        </p:txBody>
      </p:sp>
      <p:sp>
        <p:nvSpPr>
          <p:cNvPr id="58372" name="Oval 3"/>
          <p:cNvSpPr>
            <a:spLocks noChangeArrowheads="1"/>
          </p:cNvSpPr>
          <p:nvPr/>
        </p:nvSpPr>
        <p:spPr bwMode="auto">
          <a:xfrm>
            <a:off x="857224" y="3000372"/>
            <a:ext cx="6096000" cy="685800"/>
          </a:xfrm>
          <a:prstGeom prst="ellipse">
            <a:avLst/>
          </a:prstGeom>
          <a:solidFill>
            <a:srgbClr val="66FF33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 dirty="0" smtClean="0"/>
              <a:t>33</a:t>
            </a:r>
            <a:r>
              <a:rPr lang="ja-JP" altLang="en-US" sz="2400" dirty="0" smtClean="0"/>
              <a:t>  </a:t>
            </a:r>
            <a:r>
              <a:rPr lang="en-US" altLang="ja-JP" sz="2400" dirty="0" smtClean="0"/>
              <a:t>,    424 </a:t>
            </a:r>
            <a:r>
              <a:rPr lang="ja-JP" altLang="en-US" sz="2400" dirty="0" smtClean="0"/>
              <a:t>  </a:t>
            </a:r>
            <a:r>
              <a:rPr lang="en-US" altLang="ja-JP" sz="2400" dirty="0" smtClean="0"/>
              <a:t>,  22  ,  996   ,   1242</a:t>
            </a:r>
            <a:endParaRPr lang="ja-JP" altLang="en-US" sz="2400" dirty="0"/>
          </a:p>
        </p:txBody>
      </p:sp>
      <p:sp>
        <p:nvSpPr>
          <p:cNvPr id="58373" name="Line 4"/>
          <p:cNvSpPr>
            <a:spLocks noChangeShapeType="1"/>
          </p:cNvSpPr>
          <p:nvPr/>
        </p:nvSpPr>
        <p:spPr bwMode="auto">
          <a:xfrm>
            <a:off x="1524000" y="2667000"/>
            <a:ext cx="4495800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8374" name="Text Box 5"/>
          <p:cNvSpPr txBox="1">
            <a:spLocks noChangeArrowheads="1"/>
          </p:cNvSpPr>
          <p:nvPr/>
        </p:nvSpPr>
        <p:spPr bwMode="auto">
          <a:xfrm>
            <a:off x="3429000" y="19812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chemeClr val="accent2"/>
                </a:solidFill>
              </a:rPr>
              <a:t>５</a:t>
            </a:r>
          </a:p>
        </p:txBody>
      </p:sp>
      <p:sp>
        <p:nvSpPr>
          <p:cNvPr id="58375" name="Line 6"/>
          <p:cNvSpPr>
            <a:spLocks noChangeShapeType="1"/>
          </p:cNvSpPr>
          <p:nvPr/>
        </p:nvSpPr>
        <p:spPr bwMode="auto">
          <a:xfrm>
            <a:off x="1447800" y="4800600"/>
            <a:ext cx="48006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8376" name="Text Box 7"/>
          <p:cNvSpPr txBox="1">
            <a:spLocks noChangeArrowheads="1"/>
          </p:cNvSpPr>
          <p:nvPr/>
        </p:nvSpPr>
        <p:spPr bwMode="auto">
          <a:xfrm>
            <a:off x="2743200" y="1600200"/>
            <a:ext cx="2119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chemeClr val="accent2"/>
                </a:solidFill>
              </a:rPr>
              <a:t>一様コスト基準</a:t>
            </a:r>
          </a:p>
        </p:txBody>
      </p:sp>
      <p:sp>
        <p:nvSpPr>
          <p:cNvPr id="58377" name="Line 8"/>
          <p:cNvSpPr>
            <a:spLocks noChangeShapeType="1"/>
          </p:cNvSpPr>
          <p:nvPr/>
        </p:nvSpPr>
        <p:spPr bwMode="auto">
          <a:xfrm>
            <a:off x="1676400" y="3962400"/>
            <a:ext cx="6096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8378" name="Line 9"/>
          <p:cNvSpPr>
            <a:spLocks noChangeShapeType="1"/>
          </p:cNvSpPr>
          <p:nvPr/>
        </p:nvSpPr>
        <p:spPr bwMode="auto">
          <a:xfrm>
            <a:off x="2514600" y="3962400"/>
            <a:ext cx="7620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8379" name="Text Box 10"/>
          <p:cNvSpPr txBox="1">
            <a:spLocks noChangeArrowheads="1"/>
          </p:cNvSpPr>
          <p:nvPr/>
        </p:nvSpPr>
        <p:spPr bwMode="auto">
          <a:xfrm>
            <a:off x="1752600" y="41148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rgbClr val="008000"/>
                </a:solidFill>
              </a:rPr>
              <a:t>２</a:t>
            </a:r>
          </a:p>
        </p:txBody>
      </p:sp>
      <p:sp>
        <p:nvSpPr>
          <p:cNvPr id="58380" name="Text Box 11"/>
          <p:cNvSpPr txBox="1">
            <a:spLocks noChangeArrowheads="1"/>
          </p:cNvSpPr>
          <p:nvPr/>
        </p:nvSpPr>
        <p:spPr bwMode="auto">
          <a:xfrm>
            <a:off x="2667000" y="41148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rgbClr val="008000"/>
                </a:solidFill>
              </a:rPr>
              <a:t>３</a:t>
            </a:r>
          </a:p>
        </p:txBody>
      </p:sp>
      <p:sp>
        <p:nvSpPr>
          <p:cNvPr id="58381" name="Text Box 12"/>
          <p:cNvSpPr txBox="1">
            <a:spLocks noChangeArrowheads="1"/>
          </p:cNvSpPr>
          <p:nvPr/>
        </p:nvSpPr>
        <p:spPr bwMode="auto">
          <a:xfrm>
            <a:off x="3657600" y="41148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rgbClr val="008000"/>
                </a:solidFill>
              </a:rPr>
              <a:t>２</a:t>
            </a:r>
          </a:p>
        </p:txBody>
      </p:sp>
      <p:sp>
        <p:nvSpPr>
          <p:cNvPr id="58382" name="Line 13"/>
          <p:cNvSpPr>
            <a:spLocks noChangeShapeType="1"/>
          </p:cNvSpPr>
          <p:nvPr/>
        </p:nvSpPr>
        <p:spPr bwMode="auto">
          <a:xfrm>
            <a:off x="3581400" y="3962400"/>
            <a:ext cx="5334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8383" name="Text Box 14"/>
          <p:cNvSpPr txBox="1">
            <a:spLocks noChangeArrowheads="1"/>
          </p:cNvSpPr>
          <p:nvPr/>
        </p:nvSpPr>
        <p:spPr bwMode="auto">
          <a:xfrm>
            <a:off x="4419600" y="41148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rgbClr val="008000"/>
                </a:solidFill>
              </a:rPr>
              <a:t>３</a:t>
            </a:r>
          </a:p>
        </p:txBody>
      </p:sp>
      <p:sp>
        <p:nvSpPr>
          <p:cNvPr id="58384" name="Line 15"/>
          <p:cNvSpPr>
            <a:spLocks noChangeShapeType="1"/>
          </p:cNvSpPr>
          <p:nvPr/>
        </p:nvSpPr>
        <p:spPr bwMode="auto">
          <a:xfrm>
            <a:off x="4267200" y="3962400"/>
            <a:ext cx="7620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8385" name="Text Box 16"/>
          <p:cNvSpPr txBox="1">
            <a:spLocks noChangeArrowheads="1"/>
          </p:cNvSpPr>
          <p:nvPr/>
        </p:nvSpPr>
        <p:spPr bwMode="auto">
          <a:xfrm>
            <a:off x="5410200" y="41148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rgbClr val="008000"/>
                </a:solidFill>
              </a:rPr>
              <a:t>４</a:t>
            </a:r>
          </a:p>
        </p:txBody>
      </p:sp>
      <p:sp>
        <p:nvSpPr>
          <p:cNvPr id="58386" name="Line 17"/>
          <p:cNvSpPr>
            <a:spLocks noChangeShapeType="1"/>
          </p:cNvSpPr>
          <p:nvPr/>
        </p:nvSpPr>
        <p:spPr bwMode="auto">
          <a:xfrm>
            <a:off x="5181600" y="3962400"/>
            <a:ext cx="9144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8387" name="Text Box 18"/>
          <p:cNvSpPr txBox="1">
            <a:spLocks noChangeArrowheads="1"/>
          </p:cNvSpPr>
          <p:nvPr/>
        </p:nvSpPr>
        <p:spPr bwMode="auto">
          <a:xfrm>
            <a:off x="2590800" y="5029200"/>
            <a:ext cx="24431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rgbClr val="008000"/>
                </a:solidFill>
              </a:rPr>
              <a:t>２＋３＋２＋３＋４</a:t>
            </a:r>
          </a:p>
          <a:p>
            <a:r>
              <a:rPr lang="ja-JP" altLang="en-US" sz="2400">
                <a:solidFill>
                  <a:srgbClr val="008000"/>
                </a:solidFill>
              </a:rPr>
              <a:t>＝１４</a:t>
            </a:r>
          </a:p>
        </p:txBody>
      </p:sp>
      <p:sp>
        <p:nvSpPr>
          <p:cNvPr id="58388" name="Text Box 19"/>
          <p:cNvSpPr txBox="1">
            <a:spLocks noChangeArrowheads="1"/>
          </p:cNvSpPr>
          <p:nvPr/>
        </p:nvSpPr>
        <p:spPr bwMode="auto">
          <a:xfrm>
            <a:off x="2819400" y="5943600"/>
            <a:ext cx="2119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rgbClr val="008000"/>
                </a:solidFill>
              </a:rPr>
              <a:t>対数コスト基準</a:t>
            </a:r>
          </a:p>
        </p:txBody>
      </p:sp>
      <p:sp>
        <p:nvSpPr>
          <p:cNvPr id="58389" name="AutoShape 20"/>
          <p:cNvSpPr>
            <a:spLocks noChangeArrowheads="1"/>
          </p:cNvSpPr>
          <p:nvPr/>
        </p:nvSpPr>
        <p:spPr bwMode="auto">
          <a:xfrm>
            <a:off x="6172200" y="1447800"/>
            <a:ext cx="2971800" cy="1143000"/>
          </a:xfrm>
          <a:prstGeom prst="wedgeRoundRectCallout">
            <a:avLst>
              <a:gd name="adj1" fmla="val -91454"/>
              <a:gd name="adj2" fmla="val -19306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sz="2400"/>
          </a:p>
        </p:txBody>
      </p:sp>
      <p:sp>
        <p:nvSpPr>
          <p:cNvPr id="58390" name="Text Box 21"/>
          <p:cNvSpPr txBox="1">
            <a:spLocks noChangeArrowheads="1"/>
          </p:cNvSpPr>
          <p:nvPr/>
        </p:nvSpPr>
        <p:spPr bwMode="auto">
          <a:xfrm>
            <a:off x="6294438" y="1600200"/>
            <a:ext cx="284956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本講義では、</a:t>
            </a:r>
          </a:p>
          <a:p>
            <a:r>
              <a:rPr lang="ja-JP" altLang="en-US" sz="2400"/>
              <a:t>主にこちらを用いる。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6C553DE-669E-45F4-B07F-A60A8E6509AB}" type="slidenum">
              <a:rPr lang="en-US" altLang="ja-JP" smtClean="0"/>
              <a:pPr/>
              <a:t>6</a:t>
            </a:fld>
            <a:endParaRPr lang="en-US" altLang="ja-JP" smtClean="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ja-JP" altLang="en-US" dirty="0" smtClean="0"/>
              <a:t>本講義のレポート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l"/>
            </a:pPr>
            <a:r>
              <a:rPr lang="ja-JP" altLang="en-US" dirty="0" smtClean="0"/>
              <a:t>主に</a:t>
            </a:r>
            <a:r>
              <a:rPr lang="en-US" altLang="ja-JP" dirty="0" smtClean="0"/>
              <a:t>C</a:t>
            </a:r>
            <a:r>
              <a:rPr lang="ja-JP" altLang="en-US" dirty="0" smtClean="0"/>
              <a:t>言語によるプログラミングが伴う。</a:t>
            </a:r>
          </a:p>
          <a:p>
            <a:pPr eaLnBrk="1" hangingPunct="1"/>
            <a:endParaRPr lang="ja-JP" altLang="en-US" dirty="0" smtClean="0"/>
          </a:p>
          <a:p>
            <a:pPr eaLnBrk="1" hangingPunct="1">
              <a:buFont typeface="Wingdings" pitchFamily="2" charset="2"/>
              <a:buChar char="l"/>
            </a:pPr>
            <a:r>
              <a:rPr lang="ja-JP" altLang="en-US" dirty="0" smtClean="0"/>
              <a:t>レポート作成の際には、プログラミング演習室を用いることができる。</a:t>
            </a:r>
            <a:endParaRPr lang="en-US" altLang="ja-JP" dirty="0" smtClean="0"/>
          </a:p>
          <a:p>
            <a:pPr lvl="1" eaLnBrk="1" hangingPunct="1">
              <a:buFont typeface="Wingdings" pitchFamily="2" charset="2"/>
              <a:buChar char="u"/>
            </a:pPr>
            <a:r>
              <a:rPr lang="ja-JP" altLang="en-US" dirty="0" smtClean="0"/>
              <a:t>ただし、木曜日と、金曜日の午後は、</a:t>
            </a:r>
            <a:r>
              <a:rPr lang="en-US" altLang="ja-JP" dirty="0" smtClean="0"/>
              <a:t>3</a:t>
            </a:r>
            <a:r>
              <a:rPr lang="ja-JP" altLang="en-US" dirty="0" smtClean="0"/>
              <a:t>セメスターのプログラミング演習があるので、他の時間帯に利用すること。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88DB0E5-7325-4625-B857-AC53D4ECE0C5}" type="slidenum">
              <a:rPr lang="en-US" altLang="ja-JP" smtClean="0"/>
              <a:pPr/>
              <a:t>7</a:t>
            </a:fld>
            <a:endParaRPr lang="en-US" altLang="ja-JP" smtClean="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9718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１</a:t>
            </a:r>
            <a:r>
              <a:rPr lang="en-US" altLang="ja-JP" smtClean="0"/>
              <a:t>.</a:t>
            </a:r>
            <a:r>
              <a:rPr lang="ja-JP" altLang="en-US" smtClean="0"/>
              <a:t>アルゴリズム入門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B7E43A8-E5E0-4B35-B434-06B9680456B6}" type="slidenum">
              <a:rPr lang="en-US" altLang="ja-JP" smtClean="0"/>
              <a:pPr/>
              <a:t>8</a:t>
            </a:fld>
            <a:endParaRPr lang="en-US" altLang="ja-JP" smtClean="0"/>
          </a:p>
        </p:txBody>
      </p:sp>
      <p:sp>
        <p:nvSpPr>
          <p:cNvPr id="28675" name="Rectangle 4"/>
          <p:cNvSpPr>
            <a:spLocks noChangeArrowheads="1"/>
          </p:cNvSpPr>
          <p:nvPr/>
        </p:nvSpPr>
        <p:spPr bwMode="auto">
          <a:xfrm>
            <a:off x="642938" y="1631950"/>
            <a:ext cx="8072437" cy="2439988"/>
          </a:xfrm>
          <a:prstGeom prst="rect">
            <a:avLst/>
          </a:prstGeom>
          <a:solidFill>
            <a:srgbClr val="FFCC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 sz="2400">
              <a:solidFill>
                <a:srgbClr val="FFFFCC"/>
              </a:solidFill>
            </a:endParaRPr>
          </a:p>
        </p:txBody>
      </p:sp>
      <p:sp>
        <p:nvSpPr>
          <p:cNvPr id="28676" name="AutoShape 5"/>
          <p:cNvSpPr>
            <a:spLocks noChangeArrowheads="1"/>
          </p:cNvSpPr>
          <p:nvPr/>
        </p:nvSpPr>
        <p:spPr bwMode="auto">
          <a:xfrm>
            <a:off x="5786438" y="214313"/>
            <a:ext cx="3035300" cy="1343025"/>
          </a:xfrm>
          <a:prstGeom prst="wedgeRoundRectCallout">
            <a:avLst>
              <a:gd name="adj1" fmla="val -70833"/>
              <a:gd name="adj2" fmla="val 50625"/>
              <a:gd name="adj3" fmla="val 16667"/>
            </a:avLst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sz="2400"/>
          </a:p>
        </p:txBody>
      </p:sp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3" y="214313"/>
            <a:ext cx="7772400" cy="1143000"/>
          </a:xfrm>
        </p:spPr>
        <p:txBody>
          <a:bodyPr/>
          <a:lstStyle/>
          <a:p>
            <a:pPr algn="l" eaLnBrk="1" hangingPunct="1"/>
            <a:r>
              <a:rPr lang="ja-JP" altLang="en-US" smtClean="0"/>
              <a:t>よいソフトウェアとは</a:t>
            </a:r>
          </a:p>
        </p:txBody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8663" y="1624013"/>
            <a:ext cx="7772400" cy="46624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ja-JP" altLang="en-US" smtClean="0"/>
              <a:t>正しく動作するソフトウェア</a:t>
            </a:r>
            <a:endParaRPr lang="en-US" altLang="ja-JP" smtClean="0"/>
          </a:p>
          <a:p>
            <a:pPr eaLnBrk="1" hangingPunct="1">
              <a:lnSpc>
                <a:spcPct val="90000"/>
              </a:lnSpc>
            </a:pPr>
            <a:r>
              <a:rPr lang="ja-JP" altLang="en-US" smtClean="0"/>
              <a:t>同じ処理を速く実行できるソフトウェア（同じハードウェアで動作させた場合。）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 smtClean="0"/>
              <a:t>同じ処理を少ないメモリで実行できるソフトウェア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 smtClean="0"/>
              <a:t>再利用が可能なソフトウェア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 smtClean="0"/>
              <a:t>誤動作のないソフトウェア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 smtClean="0"/>
              <a:t>使いやすいソフトウェア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 smtClean="0"/>
              <a:t>等々</a:t>
            </a:r>
          </a:p>
          <a:p>
            <a:pPr eaLnBrk="1" hangingPunct="1">
              <a:lnSpc>
                <a:spcPct val="90000"/>
              </a:lnSpc>
            </a:pPr>
            <a:endParaRPr lang="ja-JP" altLang="en-US" smtClean="0"/>
          </a:p>
          <a:p>
            <a:pPr eaLnBrk="1" hangingPunct="1">
              <a:lnSpc>
                <a:spcPct val="90000"/>
              </a:lnSpc>
            </a:pPr>
            <a:endParaRPr lang="en-US" altLang="ja-JP" smtClean="0"/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6286500" y="357188"/>
            <a:ext cx="250031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400"/>
              <a:t>本講義では、</a:t>
            </a:r>
          </a:p>
          <a:p>
            <a:r>
              <a:rPr lang="ja-JP" altLang="en-US" sz="2400"/>
              <a:t>主にこの部分</a:t>
            </a:r>
          </a:p>
          <a:p>
            <a:r>
              <a:rPr lang="ja-JP" altLang="en-US" sz="2400"/>
              <a:t>に注目する。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021B748-4457-40F7-B90A-84A51B53FD62}" type="slidenum">
              <a:rPr lang="en-US" altLang="ja-JP" smtClean="0"/>
              <a:pPr/>
              <a:t>9</a:t>
            </a:fld>
            <a:endParaRPr lang="en-US" altLang="ja-JP" smtClean="0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ソフトウェア作成の基礎</a:t>
            </a:r>
          </a:p>
        </p:txBody>
      </p:sp>
      <p:sp>
        <p:nvSpPr>
          <p:cNvPr id="29700" name="Text Box 8"/>
          <p:cNvSpPr txBox="1">
            <a:spLocks noChangeArrowheads="1"/>
          </p:cNvSpPr>
          <p:nvPr/>
        </p:nvSpPr>
        <p:spPr bwMode="auto">
          <a:xfrm>
            <a:off x="746125" y="245903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ja-JP" altLang="ja-JP" sz="2400"/>
          </a:p>
        </p:txBody>
      </p:sp>
      <p:sp>
        <p:nvSpPr>
          <p:cNvPr id="29701" name="Text Box 9"/>
          <p:cNvSpPr txBox="1">
            <a:spLocks noChangeArrowheads="1"/>
          </p:cNvSpPr>
          <p:nvPr/>
        </p:nvSpPr>
        <p:spPr bwMode="auto">
          <a:xfrm>
            <a:off x="685800" y="2057400"/>
            <a:ext cx="185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アルゴリズム</a:t>
            </a:r>
          </a:p>
        </p:txBody>
      </p:sp>
      <p:sp>
        <p:nvSpPr>
          <p:cNvPr id="29702" name="Line 10"/>
          <p:cNvSpPr>
            <a:spLocks noChangeShapeType="1"/>
          </p:cNvSpPr>
          <p:nvPr/>
        </p:nvSpPr>
        <p:spPr bwMode="auto">
          <a:xfrm>
            <a:off x="2667000" y="2362200"/>
            <a:ext cx="39624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03" name="Text Box 12"/>
          <p:cNvSpPr txBox="1">
            <a:spLocks noChangeArrowheads="1"/>
          </p:cNvSpPr>
          <p:nvPr/>
        </p:nvSpPr>
        <p:spPr bwMode="auto">
          <a:xfrm>
            <a:off x="3276600" y="3276600"/>
            <a:ext cx="26146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プログラミング言語</a:t>
            </a:r>
          </a:p>
          <a:p>
            <a:r>
              <a:rPr lang="ja-JP" altLang="en-US" sz="2400"/>
              <a:t>（</a:t>
            </a:r>
            <a:r>
              <a:rPr lang="en-US" altLang="ja-JP" sz="2400"/>
              <a:t>C,Java,</a:t>
            </a:r>
            <a:r>
              <a:rPr lang="ja-JP" altLang="en-US" sz="2400"/>
              <a:t>等）</a:t>
            </a:r>
          </a:p>
        </p:txBody>
      </p:sp>
      <p:sp>
        <p:nvSpPr>
          <p:cNvPr id="29704" name="Text Box 13"/>
          <p:cNvSpPr txBox="1">
            <a:spLocks noChangeArrowheads="1"/>
          </p:cNvSpPr>
          <p:nvPr/>
        </p:nvSpPr>
        <p:spPr bwMode="auto">
          <a:xfrm>
            <a:off x="6781800" y="3200400"/>
            <a:ext cx="1854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ソフトウェア</a:t>
            </a:r>
          </a:p>
          <a:p>
            <a:r>
              <a:rPr lang="ja-JP" altLang="en-US" sz="2400"/>
              <a:t>（プログラム）</a:t>
            </a:r>
          </a:p>
        </p:txBody>
      </p:sp>
      <p:sp>
        <p:nvSpPr>
          <p:cNvPr id="29705" name="Line 14"/>
          <p:cNvSpPr>
            <a:spLocks noChangeShapeType="1"/>
          </p:cNvSpPr>
          <p:nvPr/>
        </p:nvSpPr>
        <p:spPr bwMode="auto">
          <a:xfrm flipV="1">
            <a:off x="2819400" y="3810000"/>
            <a:ext cx="37338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06" name="Text Box 15"/>
          <p:cNvSpPr txBox="1">
            <a:spLocks noChangeArrowheads="1"/>
          </p:cNvSpPr>
          <p:nvPr/>
        </p:nvSpPr>
        <p:spPr bwMode="auto">
          <a:xfrm>
            <a:off x="1295400" y="35052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＋</a:t>
            </a:r>
          </a:p>
        </p:txBody>
      </p:sp>
      <p:sp>
        <p:nvSpPr>
          <p:cNvPr id="29707" name="Text Box 16"/>
          <p:cNvSpPr txBox="1">
            <a:spLocks noChangeArrowheads="1"/>
          </p:cNvSpPr>
          <p:nvPr/>
        </p:nvSpPr>
        <p:spPr bwMode="auto">
          <a:xfrm>
            <a:off x="762000" y="4724400"/>
            <a:ext cx="161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データ構造</a:t>
            </a:r>
          </a:p>
        </p:txBody>
      </p:sp>
      <p:sp>
        <p:nvSpPr>
          <p:cNvPr id="29708" name="Rectangle 17"/>
          <p:cNvSpPr>
            <a:spLocks noChangeArrowheads="1"/>
          </p:cNvSpPr>
          <p:nvPr/>
        </p:nvSpPr>
        <p:spPr bwMode="auto">
          <a:xfrm>
            <a:off x="228600" y="1828800"/>
            <a:ext cx="2895600" cy="396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09" name="Text Box 18"/>
          <p:cNvSpPr txBox="1">
            <a:spLocks noChangeArrowheads="1"/>
          </p:cNvSpPr>
          <p:nvPr/>
        </p:nvSpPr>
        <p:spPr bwMode="auto">
          <a:xfrm>
            <a:off x="898525" y="6192838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基礎</a:t>
            </a:r>
          </a:p>
        </p:txBody>
      </p:sp>
      <p:sp>
        <p:nvSpPr>
          <p:cNvPr id="29710" name="AutoShape 5"/>
          <p:cNvSpPr>
            <a:spLocks noChangeArrowheads="1"/>
          </p:cNvSpPr>
          <p:nvPr/>
        </p:nvSpPr>
        <p:spPr bwMode="auto">
          <a:xfrm>
            <a:off x="3714750" y="5214938"/>
            <a:ext cx="4643438" cy="1343025"/>
          </a:xfrm>
          <a:prstGeom prst="wedgeRoundRectCallout">
            <a:avLst>
              <a:gd name="adj1" fmla="val -61181"/>
              <a:gd name="adj2" fmla="val -40523"/>
              <a:gd name="adj3" fmla="val 16667"/>
            </a:avLst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sz="2400"/>
          </a:p>
        </p:txBody>
      </p:sp>
      <p:sp>
        <p:nvSpPr>
          <p:cNvPr id="29711" name="Text Box 7"/>
          <p:cNvSpPr txBox="1">
            <a:spLocks noChangeArrowheads="1"/>
          </p:cNvSpPr>
          <p:nvPr/>
        </p:nvSpPr>
        <p:spPr bwMode="auto">
          <a:xfrm>
            <a:off x="3857625" y="5286375"/>
            <a:ext cx="450056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400"/>
              <a:t>本講義では、アルゴリズムとデータ構造を中心にソフトウェアの基礎を説明する。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131850</TotalTime>
  <Words>2362</Words>
  <Application>Microsoft Office PowerPoint</Application>
  <PresentationFormat>画面に合わせる (4:3)</PresentationFormat>
  <Paragraphs>644</Paragraphs>
  <Slides>57</Slides>
  <Notes>3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57</vt:i4>
      </vt:variant>
    </vt:vector>
  </HeadingPairs>
  <TitlesOfParts>
    <vt:vector size="59" baseType="lpstr">
      <vt:lpstr>標準デザイン</vt:lpstr>
      <vt:lpstr>Equation</vt:lpstr>
      <vt:lpstr>ソフトウェア工学</vt:lpstr>
      <vt:lpstr>履修にあたって</vt:lpstr>
      <vt:lpstr>講義予定</vt:lpstr>
      <vt:lpstr>評価</vt:lpstr>
      <vt:lpstr>本講義の目的</vt:lpstr>
      <vt:lpstr>本講義のレポート</vt:lpstr>
      <vt:lpstr>１.アルゴリズム入門</vt:lpstr>
      <vt:lpstr>よいソフトウェアとは</vt:lpstr>
      <vt:lpstr>ソフトウェア作成の基礎</vt:lpstr>
      <vt:lpstr>本講義での主な注目点</vt:lpstr>
      <vt:lpstr>アルゴリズムの解析</vt:lpstr>
      <vt:lpstr>アルゴリズムの計算量 (complexity)</vt:lpstr>
      <vt:lpstr>アルゴリズムの計算量１</vt:lpstr>
      <vt:lpstr>スライド 14</vt:lpstr>
      <vt:lpstr>スライド 15</vt:lpstr>
      <vt:lpstr>アルゴリズムの計算量２</vt:lpstr>
      <vt:lpstr>スライド 17</vt:lpstr>
      <vt:lpstr>スライド 18</vt:lpstr>
      <vt:lpstr>アルゴリズムの解析例</vt:lpstr>
      <vt:lpstr>簡単なアルゴリズム例（最大値を求める。）</vt:lpstr>
      <vt:lpstr>アルゴリズムmaxの正当性</vt:lpstr>
      <vt:lpstr>スライド 22</vt:lpstr>
      <vt:lpstr>アルゴリズムmaxの停止性</vt:lpstr>
      <vt:lpstr>練習</vt:lpstr>
      <vt:lpstr>漸近的解析 （Asymptotic  Analysis)</vt:lpstr>
      <vt:lpstr>スライド 26</vt:lpstr>
      <vt:lpstr>関数の漸近的ふるまい （関数の増加率による分類）</vt:lpstr>
      <vt:lpstr>関数の分類１（計算量の漸近的評価１）： オーダー記法</vt:lpstr>
      <vt:lpstr>スライド 29</vt:lpstr>
      <vt:lpstr>関数の分類２（計算量の漸近的評価２）： オメガ記法</vt:lpstr>
      <vt:lpstr>スライド 31</vt:lpstr>
      <vt:lpstr>スライド 32</vt:lpstr>
      <vt:lpstr>スライド 33</vt:lpstr>
      <vt:lpstr>Ｏ記法の例</vt:lpstr>
      <vt:lpstr>Ｏ記法の例</vt:lpstr>
      <vt:lpstr>Ｏ記法の練習問題</vt:lpstr>
      <vt:lpstr>プロうグラムの漸近的評価</vt:lpstr>
      <vt:lpstr>プログラムと漸近的評価</vt:lpstr>
      <vt:lpstr>スライド 39</vt:lpstr>
      <vt:lpstr>プログラムにおける計算時間の漸近評価例</vt:lpstr>
      <vt:lpstr>プログラムにおける計算時間の漸近評価例2 </vt:lpstr>
      <vt:lpstr>プログラムにおける計算時間の漸近評価例3</vt:lpstr>
      <vt:lpstr>プログラムにおける計算時間の漸近評価例4</vt:lpstr>
      <vt:lpstr>プログラムにおける計算時間の漸近評価例5</vt:lpstr>
      <vt:lpstr>プログラムにおける計算時間の漸近評価例6</vt:lpstr>
      <vt:lpstr>プログラムにおける計算時間の漸近評価練習1</vt:lpstr>
      <vt:lpstr>（１）</vt:lpstr>
      <vt:lpstr>（2）</vt:lpstr>
      <vt:lpstr>アルゴリズムの入力について</vt:lpstr>
      <vt:lpstr>問題と問題例 （problem and  problem instances)</vt:lpstr>
      <vt:lpstr>スライド 51</vt:lpstr>
      <vt:lpstr>スライド 52</vt:lpstr>
      <vt:lpstr>入力サイズ</vt:lpstr>
      <vt:lpstr>スライド 54</vt:lpstr>
      <vt:lpstr>対数コストモデルについて （計算機内での数の表現と桁数）</vt:lpstr>
      <vt:lpstr>スライド 56</vt:lpstr>
      <vt:lpstr>スライド 57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ソフトウェア工学</dc:title>
  <dc:creator>kusakari</dc:creator>
  <cp:lastModifiedBy>kusakari</cp:lastModifiedBy>
  <cp:revision>72</cp:revision>
  <dcterms:created xsi:type="dcterms:W3CDTF">2004-04-11T15:19:54Z</dcterms:created>
  <dcterms:modified xsi:type="dcterms:W3CDTF">2010-04-23T00:53:17Z</dcterms:modified>
</cp:coreProperties>
</file>