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1"/>
  </p:notesMasterIdLst>
  <p:handoutMasterIdLst>
    <p:handoutMasterId r:id="rId102"/>
  </p:handoutMasterIdLst>
  <p:sldIdLst>
    <p:sldId id="680" r:id="rId2"/>
    <p:sldId id="679" r:id="rId3"/>
    <p:sldId id="485" r:id="rId4"/>
    <p:sldId id="541" r:id="rId5"/>
    <p:sldId id="542" r:id="rId6"/>
    <p:sldId id="543" r:id="rId7"/>
    <p:sldId id="546" r:id="rId8"/>
    <p:sldId id="547" r:id="rId9"/>
    <p:sldId id="544" r:id="rId10"/>
    <p:sldId id="548" r:id="rId11"/>
    <p:sldId id="486" r:id="rId12"/>
    <p:sldId id="487" r:id="rId13"/>
    <p:sldId id="488" r:id="rId14"/>
    <p:sldId id="549" r:id="rId15"/>
    <p:sldId id="550" r:id="rId16"/>
    <p:sldId id="551" r:id="rId17"/>
    <p:sldId id="553" r:id="rId18"/>
    <p:sldId id="598" r:id="rId19"/>
    <p:sldId id="599" r:id="rId20"/>
    <p:sldId id="600" r:id="rId21"/>
    <p:sldId id="601" r:id="rId22"/>
    <p:sldId id="597" r:id="rId23"/>
    <p:sldId id="595" r:id="rId24"/>
    <p:sldId id="596" r:id="rId25"/>
    <p:sldId id="602" r:id="rId26"/>
    <p:sldId id="603" r:id="rId27"/>
    <p:sldId id="604" r:id="rId28"/>
    <p:sldId id="606" r:id="rId29"/>
    <p:sldId id="613" r:id="rId30"/>
    <p:sldId id="607" r:id="rId31"/>
    <p:sldId id="605" r:id="rId32"/>
    <p:sldId id="608" r:id="rId33"/>
    <p:sldId id="609" r:id="rId34"/>
    <p:sldId id="610" r:id="rId35"/>
    <p:sldId id="611" r:id="rId36"/>
    <p:sldId id="612" r:id="rId37"/>
    <p:sldId id="632" r:id="rId38"/>
    <p:sldId id="614" r:id="rId39"/>
    <p:sldId id="617" r:id="rId40"/>
    <p:sldId id="618" r:id="rId41"/>
    <p:sldId id="619" r:id="rId42"/>
    <p:sldId id="633" r:id="rId43"/>
    <p:sldId id="615" r:id="rId44"/>
    <p:sldId id="616" r:id="rId45"/>
    <p:sldId id="621" r:id="rId46"/>
    <p:sldId id="622" r:id="rId47"/>
    <p:sldId id="623" r:id="rId48"/>
    <p:sldId id="624" r:id="rId49"/>
    <p:sldId id="625" r:id="rId50"/>
    <p:sldId id="626" r:id="rId51"/>
    <p:sldId id="627" r:id="rId52"/>
    <p:sldId id="628" r:id="rId53"/>
    <p:sldId id="629" r:id="rId54"/>
    <p:sldId id="634" r:id="rId55"/>
    <p:sldId id="635" r:id="rId56"/>
    <p:sldId id="631" r:id="rId57"/>
    <p:sldId id="636" r:id="rId58"/>
    <p:sldId id="637" r:id="rId59"/>
    <p:sldId id="638" r:id="rId60"/>
    <p:sldId id="639" r:id="rId61"/>
    <p:sldId id="640" r:id="rId62"/>
    <p:sldId id="641" r:id="rId63"/>
    <p:sldId id="642" r:id="rId64"/>
    <p:sldId id="643" r:id="rId65"/>
    <p:sldId id="644" r:id="rId66"/>
    <p:sldId id="645" r:id="rId67"/>
    <p:sldId id="646" r:id="rId68"/>
    <p:sldId id="647" r:id="rId69"/>
    <p:sldId id="648" r:id="rId70"/>
    <p:sldId id="649" r:id="rId71"/>
    <p:sldId id="650" r:id="rId72"/>
    <p:sldId id="651" r:id="rId73"/>
    <p:sldId id="652" r:id="rId74"/>
    <p:sldId id="653" r:id="rId75"/>
    <p:sldId id="654" r:id="rId76"/>
    <p:sldId id="655" r:id="rId77"/>
    <p:sldId id="656" r:id="rId78"/>
    <p:sldId id="657" r:id="rId79"/>
    <p:sldId id="658" r:id="rId80"/>
    <p:sldId id="659" r:id="rId81"/>
    <p:sldId id="660" r:id="rId82"/>
    <p:sldId id="661" r:id="rId83"/>
    <p:sldId id="662" r:id="rId84"/>
    <p:sldId id="663" r:id="rId85"/>
    <p:sldId id="664" r:id="rId86"/>
    <p:sldId id="665" r:id="rId87"/>
    <p:sldId id="666" r:id="rId88"/>
    <p:sldId id="667" r:id="rId89"/>
    <p:sldId id="668" r:id="rId90"/>
    <p:sldId id="669" r:id="rId91"/>
    <p:sldId id="670" r:id="rId92"/>
    <p:sldId id="671" r:id="rId93"/>
    <p:sldId id="672" r:id="rId94"/>
    <p:sldId id="673" r:id="rId95"/>
    <p:sldId id="674" r:id="rId96"/>
    <p:sldId id="675" r:id="rId97"/>
    <p:sldId id="676" r:id="rId98"/>
    <p:sldId id="677" r:id="rId99"/>
    <p:sldId id="678" r:id="rId100"/>
  </p:sldIdLst>
  <p:sldSz cx="9144000" cy="6858000" type="screen4x3"/>
  <p:notesSz cx="7099300" cy="102346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FF"/>
    <a:srgbClr val="FF0000"/>
    <a:srgbClr val="EAEAEA"/>
    <a:srgbClr val="99FF66"/>
    <a:srgbClr val="0033CC"/>
    <a:srgbClr val="33CCFF"/>
    <a:srgbClr val="FF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5" autoAdjust="0"/>
    <p:restoredTop sz="86453" autoAdjust="0"/>
  </p:normalViewPr>
  <p:slideViewPr>
    <p:cSldViewPr>
      <p:cViewPr varScale="1">
        <p:scale>
          <a:sx n="42" d="100"/>
          <a:sy n="42" d="100"/>
        </p:scale>
        <p:origin x="-2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4116" y="-6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56.xml"/><Relationship Id="rId13" Type="http://schemas.openxmlformats.org/officeDocument/2006/relationships/slide" Target="slides/slide86.xml"/><Relationship Id="rId3" Type="http://schemas.openxmlformats.org/officeDocument/2006/relationships/slide" Target="slides/slide45.xml"/><Relationship Id="rId7" Type="http://schemas.openxmlformats.org/officeDocument/2006/relationships/slide" Target="slides/slide52.xml"/><Relationship Id="rId12" Type="http://schemas.openxmlformats.org/officeDocument/2006/relationships/slide" Target="slides/slide83.xml"/><Relationship Id="rId2" Type="http://schemas.openxmlformats.org/officeDocument/2006/relationships/slide" Target="slides/slide42.xml"/><Relationship Id="rId1" Type="http://schemas.openxmlformats.org/officeDocument/2006/relationships/slide" Target="slides/slide37.xml"/><Relationship Id="rId6" Type="http://schemas.openxmlformats.org/officeDocument/2006/relationships/slide" Target="slides/slide48.xml"/><Relationship Id="rId11" Type="http://schemas.openxmlformats.org/officeDocument/2006/relationships/slide" Target="slides/slide80.xml"/><Relationship Id="rId5" Type="http://schemas.openxmlformats.org/officeDocument/2006/relationships/slide" Target="slides/slide47.xml"/><Relationship Id="rId15" Type="http://schemas.openxmlformats.org/officeDocument/2006/relationships/slide" Target="slides/slide93.xml"/><Relationship Id="rId10" Type="http://schemas.openxmlformats.org/officeDocument/2006/relationships/slide" Target="slides/slide73.xml"/><Relationship Id="rId4" Type="http://schemas.openxmlformats.org/officeDocument/2006/relationships/slide" Target="slides/slide46.xml"/><Relationship Id="rId9" Type="http://schemas.openxmlformats.org/officeDocument/2006/relationships/slide" Target="slides/slide60.xml"/><Relationship Id="rId14" Type="http://schemas.openxmlformats.org/officeDocument/2006/relationships/slide" Target="slides/slide8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21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65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7" Type="http://schemas.openxmlformats.org/officeDocument/2006/relationships/image" Target="../media/image78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4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6" Type="http://schemas.openxmlformats.org/officeDocument/2006/relationships/image" Target="../media/image100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7" Type="http://schemas.openxmlformats.org/officeDocument/2006/relationships/image" Target="../media/image103.wmf"/><Relationship Id="rId2" Type="http://schemas.openxmlformats.org/officeDocument/2006/relationships/image" Target="../media/image100.wmf"/><Relationship Id="rId1" Type="http://schemas.openxmlformats.org/officeDocument/2006/relationships/image" Target="../media/image95.wmf"/><Relationship Id="rId6" Type="http://schemas.openxmlformats.org/officeDocument/2006/relationships/image" Target="../media/image102.wmf"/><Relationship Id="rId5" Type="http://schemas.openxmlformats.org/officeDocument/2006/relationships/image" Target="../media/image101.wmf"/><Relationship Id="rId4" Type="http://schemas.openxmlformats.org/officeDocument/2006/relationships/image" Target="../media/image99.wmf"/></Relationships>
</file>

<file path=ppt/drawings/_rels/vmlDrawing3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3" Type="http://schemas.openxmlformats.org/officeDocument/2006/relationships/image" Target="../media/image98.wmf"/><Relationship Id="rId7" Type="http://schemas.openxmlformats.org/officeDocument/2006/relationships/image" Target="../media/image104.wmf"/><Relationship Id="rId2" Type="http://schemas.openxmlformats.org/officeDocument/2006/relationships/image" Target="../media/image100.wmf"/><Relationship Id="rId1" Type="http://schemas.openxmlformats.org/officeDocument/2006/relationships/image" Target="../media/image95.wmf"/><Relationship Id="rId6" Type="http://schemas.openxmlformats.org/officeDocument/2006/relationships/image" Target="../media/image102.wmf"/><Relationship Id="rId5" Type="http://schemas.openxmlformats.org/officeDocument/2006/relationships/image" Target="../media/image101.wmf"/><Relationship Id="rId4" Type="http://schemas.openxmlformats.org/officeDocument/2006/relationships/image" Target="../media/image99.wmf"/><Relationship Id="rId9" Type="http://schemas.openxmlformats.org/officeDocument/2006/relationships/image" Target="../media/image106.wmf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wmf"/><Relationship Id="rId3" Type="http://schemas.openxmlformats.org/officeDocument/2006/relationships/image" Target="../media/image105.wmf"/><Relationship Id="rId7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104.wmf"/><Relationship Id="rId6" Type="http://schemas.openxmlformats.org/officeDocument/2006/relationships/image" Target="../media/image107.wmf"/><Relationship Id="rId5" Type="http://schemas.openxmlformats.org/officeDocument/2006/relationships/image" Target="../media/image95.wmf"/><Relationship Id="rId4" Type="http://schemas.openxmlformats.org/officeDocument/2006/relationships/image" Target="../media/image99.wmf"/><Relationship Id="rId9" Type="http://schemas.openxmlformats.org/officeDocument/2006/relationships/image" Target="../media/image106.wmf"/></Relationships>
</file>

<file path=ppt/drawings/_rels/vmlDrawing3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3" Type="http://schemas.openxmlformats.org/officeDocument/2006/relationships/image" Target="../media/image99.wmf"/><Relationship Id="rId7" Type="http://schemas.openxmlformats.org/officeDocument/2006/relationships/image" Target="../media/image106.wmf"/><Relationship Id="rId2" Type="http://schemas.openxmlformats.org/officeDocument/2006/relationships/image" Target="../media/image100.wmf"/><Relationship Id="rId1" Type="http://schemas.openxmlformats.org/officeDocument/2006/relationships/image" Target="../media/image104.wmf"/><Relationship Id="rId6" Type="http://schemas.openxmlformats.org/officeDocument/2006/relationships/image" Target="../media/image102.wmf"/><Relationship Id="rId5" Type="http://schemas.openxmlformats.org/officeDocument/2006/relationships/image" Target="../media/image101.wmf"/><Relationship Id="rId4" Type="http://schemas.openxmlformats.org/officeDocument/2006/relationships/image" Target="../media/image95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8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wmf"/><Relationship Id="rId1" Type="http://schemas.openxmlformats.org/officeDocument/2006/relationships/image" Target="../media/image109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9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3.wmf"/><Relationship Id="rId1" Type="http://schemas.openxmlformats.org/officeDocument/2006/relationships/image" Target="../media/image112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4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4" Type="http://schemas.openxmlformats.org/officeDocument/2006/relationships/image" Target="../media/image118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5" Type="http://schemas.openxmlformats.org/officeDocument/2006/relationships/image" Target="../media/image123.wmf"/><Relationship Id="rId4" Type="http://schemas.openxmlformats.org/officeDocument/2006/relationships/image" Target="../media/image122.w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 b="0"/>
            </a:lvl1pPr>
          </a:lstStyle>
          <a:p>
            <a:pPr>
              <a:defRPr/>
            </a:pPr>
            <a:r>
              <a:rPr lang="en-US" altLang="ja-JP"/>
              <a:t>7</a:t>
            </a:r>
            <a:r>
              <a:rPr lang="ja-JP" altLang="en-US"/>
              <a:t>．木構造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r>
              <a:rPr lang="en-US" altLang="ja-JP" dirty="0" smtClean="0"/>
              <a:t>2009/7/3(</a:t>
            </a:r>
            <a:r>
              <a:rPr lang="ja-JP" altLang="en-US" dirty="0"/>
              <a:t>金）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fld id="{D3B88952-C00F-4238-80CB-80B30268933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E17831E-EED5-4241-BE63-03439EFB964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17831E-EED5-4241-BE63-03439EFB964D}" type="slidenum">
              <a:rPr lang="en-US" altLang="ja-JP" smtClean="0"/>
              <a:pPr>
                <a:defRPr/>
              </a:pPr>
              <a:t>85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A139D-60E3-4D46-8137-B471598B74C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060EC-BD38-48CC-BC56-FB1776DE273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66278-17E8-4672-BBF4-1613096D6B5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10B8B-71DC-4871-9209-2DE12770CBF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5A812-7ECB-4427-A731-AF16A9F0D02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11931-384F-4D73-9F14-0B59512CD06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94556-BBB3-4F63-8C9A-B6334D8AF50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F9F9D-4E31-4CDB-8F32-859D59CD79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78CA8-CD40-42F0-93AB-F3E0EC74318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D7D90-6193-46CB-9E2F-25B7316FE2A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FE825-7A80-4EEB-AB4F-A5A07DF9EDF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C65A772F-593A-4383-8468-242334FCC91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7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1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oleObject" Target="../embeddings/oleObject46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12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9.bin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8.bin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42.bin"/><Relationship Id="rId14" Type="http://schemas.openxmlformats.org/officeDocument/2006/relationships/oleObject" Target="../embeddings/oleObject47.bin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9.bin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Relationship Id="rId9" Type="http://schemas.openxmlformats.org/officeDocument/2006/relationships/oleObject" Target="../embeddings/oleObject72.bin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76.bin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5.bin"/><Relationship Id="rId10" Type="http://schemas.openxmlformats.org/officeDocument/2006/relationships/oleObject" Target="../embeddings/oleObject80.bin"/><Relationship Id="rId4" Type="http://schemas.openxmlformats.org/officeDocument/2006/relationships/oleObject" Target="../embeddings/oleObject74.bin"/><Relationship Id="rId9" Type="http://schemas.openxmlformats.org/officeDocument/2006/relationships/oleObject" Target="../embeddings/oleObject79.bin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7.bin"/><Relationship Id="rId13" Type="http://schemas.openxmlformats.org/officeDocument/2006/relationships/oleObject" Target="../embeddings/oleObject92.bin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6.bin"/><Relationship Id="rId12" Type="http://schemas.openxmlformats.org/officeDocument/2006/relationships/oleObject" Target="../embeddings/oleObject91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95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85.bin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4.bin"/><Relationship Id="rId15" Type="http://schemas.openxmlformats.org/officeDocument/2006/relationships/oleObject" Target="../embeddings/oleObject94.bin"/><Relationship Id="rId10" Type="http://schemas.openxmlformats.org/officeDocument/2006/relationships/oleObject" Target="../embeddings/oleObject89.bin"/><Relationship Id="rId4" Type="http://schemas.openxmlformats.org/officeDocument/2006/relationships/oleObject" Target="../embeddings/oleObject83.bin"/><Relationship Id="rId9" Type="http://schemas.openxmlformats.org/officeDocument/2006/relationships/oleObject" Target="../embeddings/oleObject88.bin"/><Relationship Id="rId14" Type="http://schemas.openxmlformats.org/officeDocument/2006/relationships/oleObject" Target="../embeddings/oleObject93.bin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10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99.bin"/><Relationship Id="rId5" Type="http://schemas.openxmlformats.org/officeDocument/2006/relationships/oleObject" Target="../embeddings/oleObject98.bin"/><Relationship Id="rId4" Type="http://schemas.openxmlformats.org/officeDocument/2006/relationships/oleObject" Target="../embeddings/oleObject97.bin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10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08.bin"/><Relationship Id="rId5" Type="http://schemas.openxmlformats.org/officeDocument/2006/relationships/oleObject" Target="../embeddings/oleObject107.bin"/><Relationship Id="rId4" Type="http://schemas.openxmlformats.org/officeDocument/2006/relationships/oleObject" Target="../embeddings/oleObject106.bin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3" Type="http://schemas.openxmlformats.org/officeDocument/2006/relationships/oleObject" Target="../embeddings/oleObject109.bin"/><Relationship Id="rId7" Type="http://schemas.openxmlformats.org/officeDocument/2006/relationships/oleObject" Target="../embeddings/oleObject1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12.bin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Relationship Id="rId9" Type="http://schemas.openxmlformats.org/officeDocument/2006/relationships/oleObject" Target="../embeddings/oleObject115.bin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6.bin"/><Relationship Id="rId7" Type="http://schemas.openxmlformats.org/officeDocument/2006/relationships/oleObject" Target="../embeddings/oleObject1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19.bin"/><Relationship Id="rId5" Type="http://schemas.openxmlformats.org/officeDocument/2006/relationships/oleObject" Target="../embeddings/oleObject118.bin"/><Relationship Id="rId4" Type="http://schemas.openxmlformats.org/officeDocument/2006/relationships/oleObject" Target="../embeddings/oleObject11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1.bin"/><Relationship Id="rId7" Type="http://schemas.openxmlformats.org/officeDocument/2006/relationships/oleObject" Target="../embeddings/oleObject1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24.bin"/><Relationship Id="rId5" Type="http://schemas.openxmlformats.org/officeDocument/2006/relationships/oleObject" Target="../embeddings/oleObject123.bin"/><Relationship Id="rId4" Type="http://schemas.openxmlformats.org/officeDocument/2006/relationships/oleObject" Target="../embeddings/oleObject122.bin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29.bin"/><Relationship Id="rId5" Type="http://schemas.openxmlformats.org/officeDocument/2006/relationships/oleObject" Target="../embeddings/oleObject128.bin"/><Relationship Id="rId4" Type="http://schemas.openxmlformats.org/officeDocument/2006/relationships/oleObject" Target="../embeddings/oleObject127.bin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13" Type="http://schemas.openxmlformats.org/officeDocument/2006/relationships/oleObject" Target="../embeddings/oleObject142.bin"/><Relationship Id="rId18" Type="http://schemas.openxmlformats.org/officeDocument/2006/relationships/oleObject" Target="../embeddings/oleObject147.bin"/><Relationship Id="rId3" Type="http://schemas.openxmlformats.org/officeDocument/2006/relationships/oleObject" Target="../embeddings/oleObject132.bin"/><Relationship Id="rId21" Type="http://schemas.openxmlformats.org/officeDocument/2006/relationships/oleObject" Target="../embeddings/oleObject150.bin"/><Relationship Id="rId7" Type="http://schemas.openxmlformats.org/officeDocument/2006/relationships/oleObject" Target="../embeddings/oleObject136.bin"/><Relationship Id="rId12" Type="http://schemas.openxmlformats.org/officeDocument/2006/relationships/oleObject" Target="../embeddings/oleObject141.bin"/><Relationship Id="rId17" Type="http://schemas.openxmlformats.org/officeDocument/2006/relationships/oleObject" Target="../embeddings/oleObject146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45.bin"/><Relationship Id="rId20" Type="http://schemas.openxmlformats.org/officeDocument/2006/relationships/oleObject" Target="../embeddings/oleObject149.bin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35.bin"/><Relationship Id="rId11" Type="http://schemas.openxmlformats.org/officeDocument/2006/relationships/oleObject" Target="../embeddings/oleObject140.bin"/><Relationship Id="rId5" Type="http://schemas.openxmlformats.org/officeDocument/2006/relationships/oleObject" Target="../embeddings/oleObject134.bin"/><Relationship Id="rId15" Type="http://schemas.openxmlformats.org/officeDocument/2006/relationships/oleObject" Target="../embeddings/oleObject144.bin"/><Relationship Id="rId10" Type="http://schemas.openxmlformats.org/officeDocument/2006/relationships/oleObject" Target="../embeddings/oleObject139.bin"/><Relationship Id="rId19" Type="http://schemas.openxmlformats.org/officeDocument/2006/relationships/oleObject" Target="../embeddings/oleObject148.bin"/><Relationship Id="rId4" Type="http://schemas.openxmlformats.org/officeDocument/2006/relationships/oleObject" Target="../embeddings/oleObject133.bin"/><Relationship Id="rId9" Type="http://schemas.openxmlformats.org/officeDocument/2006/relationships/oleObject" Target="../embeddings/oleObject138.bin"/><Relationship Id="rId14" Type="http://schemas.openxmlformats.org/officeDocument/2006/relationships/oleObject" Target="../embeddings/oleObject143.bin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6.bin"/><Relationship Id="rId13" Type="http://schemas.openxmlformats.org/officeDocument/2006/relationships/oleObject" Target="../embeddings/oleObject161.bin"/><Relationship Id="rId3" Type="http://schemas.openxmlformats.org/officeDocument/2006/relationships/oleObject" Target="../embeddings/oleObject151.bin"/><Relationship Id="rId7" Type="http://schemas.openxmlformats.org/officeDocument/2006/relationships/oleObject" Target="../embeddings/oleObject155.bin"/><Relationship Id="rId12" Type="http://schemas.openxmlformats.org/officeDocument/2006/relationships/oleObject" Target="../embeddings/oleObject160.bin"/><Relationship Id="rId17" Type="http://schemas.openxmlformats.org/officeDocument/2006/relationships/oleObject" Target="../embeddings/oleObject16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64.bin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54.bin"/><Relationship Id="rId11" Type="http://schemas.openxmlformats.org/officeDocument/2006/relationships/oleObject" Target="../embeddings/oleObject159.bin"/><Relationship Id="rId5" Type="http://schemas.openxmlformats.org/officeDocument/2006/relationships/oleObject" Target="../embeddings/oleObject153.bin"/><Relationship Id="rId15" Type="http://schemas.openxmlformats.org/officeDocument/2006/relationships/oleObject" Target="../embeddings/oleObject163.bin"/><Relationship Id="rId10" Type="http://schemas.openxmlformats.org/officeDocument/2006/relationships/oleObject" Target="../embeddings/oleObject158.bin"/><Relationship Id="rId4" Type="http://schemas.openxmlformats.org/officeDocument/2006/relationships/oleObject" Target="../embeddings/oleObject152.bin"/><Relationship Id="rId9" Type="http://schemas.openxmlformats.org/officeDocument/2006/relationships/oleObject" Target="../embeddings/oleObject157.bin"/><Relationship Id="rId14" Type="http://schemas.openxmlformats.org/officeDocument/2006/relationships/oleObject" Target="../embeddings/oleObject162.bin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1.bin"/><Relationship Id="rId13" Type="http://schemas.openxmlformats.org/officeDocument/2006/relationships/oleObject" Target="../embeddings/oleObject176.bin"/><Relationship Id="rId18" Type="http://schemas.openxmlformats.org/officeDocument/2006/relationships/oleObject" Target="../embeddings/oleObject181.bin"/><Relationship Id="rId3" Type="http://schemas.openxmlformats.org/officeDocument/2006/relationships/oleObject" Target="../embeddings/oleObject166.bin"/><Relationship Id="rId7" Type="http://schemas.openxmlformats.org/officeDocument/2006/relationships/oleObject" Target="../embeddings/oleObject170.bin"/><Relationship Id="rId12" Type="http://schemas.openxmlformats.org/officeDocument/2006/relationships/oleObject" Target="../embeddings/oleObject175.bin"/><Relationship Id="rId17" Type="http://schemas.openxmlformats.org/officeDocument/2006/relationships/oleObject" Target="../embeddings/oleObject180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79.bin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69.bin"/><Relationship Id="rId11" Type="http://schemas.openxmlformats.org/officeDocument/2006/relationships/oleObject" Target="../embeddings/oleObject174.bin"/><Relationship Id="rId5" Type="http://schemas.openxmlformats.org/officeDocument/2006/relationships/oleObject" Target="../embeddings/oleObject168.bin"/><Relationship Id="rId15" Type="http://schemas.openxmlformats.org/officeDocument/2006/relationships/oleObject" Target="../embeddings/oleObject178.bin"/><Relationship Id="rId10" Type="http://schemas.openxmlformats.org/officeDocument/2006/relationships/oleObject" Target="../embeddings/oleObject173.bin"/><Relationship Id="rId19" Type="http://schemas.openxmlformats.org/officeDocument/2006/relationships/oleObject" Target="../embeddings/oleObject182.bin"/><Relationship Id="rId4" Type="http://schemas.openxmlformats.org/officeDocument/2006/relationships/oleObject" Target="../embeddings/oleObject167.bin"/><Relationship Id="rId9" Type="http://schemas.openxmlformats.org/officeDocument/2006/relationships/oleObject" Target="../embeddings/oleObject172.bin"/><Relationship Id="rId14" Type="http://schemas.openxmlformats.org/officeDocument/2006/relationships/oleObject" Target="../embeddings/oleObject177.bin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8.bin"/><Relationship Id="rId13" Type="http://schemas.openxmlformats.org/officeDocument/2006/relationships/oleObject" Target="../embeddings/oleObject193.bin"/><Relationship Id="rId18" Type="http://schemas.openxmlformats.org/officeDocument/2006/relationships/oleObject" Target="../embeddings/oleObject198.bin"/><Relationship Id="rId3" Type="http://schemas.openxmlformats.org/officeDocument/2006/relationships/oleObject" Target="../embeddings/oleObject183.bin"/><Relationship Id="rId7" Type="http://schemas.openxmlformats.org/officeDocument/2006/relationships/oleObject" Target="../embeddings/oleObject187.bin"/><Relationship Id="rId12" Type="http://schemas.openxmlformats.org/officeDocument/2006/relationships/oleObject" Target="../embeddings/oleObject192.bin"/><Relationship Id="rId17" Type="http://schemas.openxmlformats.org/officeDocument/2006/relationships/oleObject" Target="../embeddings/oleObject197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96.bin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186.bin"/><Relationship Id="rId11" Type="http://schemas.openxmlformats.org/officeDocument/2006/relationships/oleObject" Target="../embeddings/oleObject191.bin"/><Relationship Id="rId5" Type="http://schemas.openxmlformats.org/officeDocument/2006/relationships/oleObject" Target="../embeddings/oleObject185.bin"/><Relationship Id="rId15" Type="http://schemas.openxmlformats.org/officeDocument/2006/relationships/oleObject" Target="../embeddings/oleObject195.bin"/><Relationship Id="rId10" Type="http://schemas.openxmlformats.org/officeDocument/2006/relationships/oleObject" Target="../embeddings/oleObject190.bin"/><Relationship Id="rId19" Type="http://schemas.openxmlformats.org/officeDocument/2006/relationships/oleObject" Target="../embeddings/oleObject199.bin"/><Relationship Id="rId4" Type="http://schemas.openxmlformats.org/officeDocument/2006/relationships/oleObject" Target="../embeddings/oleObject184.bin"/><Relationship Id="rId9" Type="http://schemas.openxmlformats.org/officeDocument/2006/relationships/oleObject" Target="../embeddings/oleObject189.bin"/><Relationship Id="rId14" Type="http://schemas.openxmlformats.org/officeDocument/2006/relationships/oleObject" Target="../embeddings/oleObject194.bin"/></Relationships>
</file>

<file path=ppt/slides/_rels/slide7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5.bin"/><Relationship Id="rId13" Type="http://schemas.openxmlformats.org/officeDocument/2006/relationships/oleObject" Target="../embeddings/oleObject210.bin"/><Relationship Id="rId18" Type="http://schemas.openxmlformats.org/officeDocument/2006/relationships/oleObject" Target="../embeddings/oleObject215.bin"/><Relationship Id="rId3" Type="http://schemas.openxmlformats.org/officeDocument/2006/relationships/oleObject" Target="../embeddings/oleObject200.bin"/><Relationship Id="rId21" Type="http://schemas.openxmlformats.org/officeDocument/2006/relationships/oleObject" Target="../embeddings/oleObject218.bin"/><Relationship Id="rId7" Type="http://schemas.openxmlformats.org/officeDocument/2006/relationships/oleObject" Target="../embeddings/oleObject204.bin"/><Relationship Id="rId12" Type="http://schemas.openxmlformats.org/officeDocument/2006/relationships/oleObject" Target="../embeddings/oleObject209.bin"/><Relationship Id="rId17" Type="http://schemas.openxmlformats.org/officeDocument/2006/relationships/oleObject" Target="../embeddings/oleObject214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13.bin"/><Relationship Id="rId20" Type="http://schemas.openxmlformats.org/officeDocument/2006/relationships/oleObject" Target="../embeddings/oleObject217.bin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203.bin"/><Relationship Id="rId11" Type="http://schemas.openxmlformats.org/officeDocument/2006/relationships/oleObject" Target="../embeddings/oleObject208.bin"/><Relationship Id="rId5" Type="http://schemas.openxmlformats.org/officeDocument/2006/relationships/oleObject" Target="../embeddings/oleObject202.bin"/><Relationship Id="rId15" Type="http://schemas.openxmlformats.org/officeDocument/2006/relationships/oleObject" Target="../embeddings/oleObject212.bin"/><Relationship Id="rId10" Type="http://schemas.openxmlformats.org/officeDocument/2006/relationships/oleObject" Target="../embeddings/oleObject207.bin"/><Relationship Id="rId19" Type="http://schemas.openxmlformats.org/officeDocument/2006/relationships/oleObject" Target="../embeddings/oleObject216.bin"/><Relationship Id="rId4" Type="http://schemas.openxmlformats.org/officeDocument/2006/relationships/oleObject" Target="../embeddings/oleObject201.bin"/><Relationship Id="rId9" Type="http://schemas.openxmlformats.org/officeDocument/2006/relationships/oleObject" Target="../embeddings/oleObject206.bin"/><Relationship Id="rId14" Type="http://schemas.openxmlformats.org/officeDocument/2006/relationships/oleObject" Target="../embeddings/oleObject211.bin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oleObject219.bin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221.bin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4" Type="http://schemas.openxmlformats.org/officeDocument/2006/relationships/oleObject" Target="../embeddings/oleObject22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1.v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30.bin"/><Relationship Id="rId5" Type="http://schemas.openxmlformats.org/officeDocument/2006/relationships/oleObject" Target="../embeddings/oleObject229.bin"/><Relationship Id="rId4" Type="http://schemas.openxmlformats.org/officeDocument/2006/relationships/oleObject" Target="../embeddings/oleObject228.bin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1.bin"/><Relationship Id="rId7" Type="http://schemas.openxmlformats.org/officeDocument/2006/relationships/oleObject" Target="../embeddings/oleObject2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234.bin"/><Relationship Id="rId5" Type="http://schemas.openxmlformats.org/officeDocument/2006/relationships/oleObject" Target="../embeddings/oleObject233.bin"/><Relationship Id="rId4" Type="http://schemas.openxmlformats.org/officeDocument/2006/relationships/oleObject" Target="../embeddings/oleObject232.bin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７．木構造</a:t>
            </a:r>
          </a:p>
        </p:txBody>
      </p:sp>
      <p:sp>
        <p:nvSpPr>
          <p:cNvPr id="4710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７－１．データ構造としての木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グラフ理論での木の定義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根付き木</a:t>
            </a:r>
          </a:p>
          <a:p>
            <a:pPr eaLnBrk="1" hangingPunct="1"/>
            <a:r>
              <a:rPr lang="ja-JP" altLang="en-US" smtClean="0"/>
              <a:t>７－２．２分探索木</a:t>
            </a:r>
          </a:p>
          <a:p>
            <a:pPr eaLnBrk="1" hangingPunct="1"/>
            <a:r>
              <a:rPr lang="ja-JP" altLang="en-US" smtClean="0"/>
              <a:t>７－３．高度な木（平衡木）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AVL</a:t>
            </a:r>
            <a:r>
              <a:rPr lang="ja-JP" altLang="en-US" smtClean="0"/>
              <a:t>木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B</a:t>
            </a:r>
            <a:r>
              <a:rPr lang="ja-JP" altLang="en-US" smtClean="0"/>
              <a:t>木</a:t>
            </a:r>
          </a:p>
        </p:txBody>
      </p:sp>
      <p:sp>
        <p:nvSpPr>
          <p:cNvPr id="4710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FC324F-2065-4EA4-B0E0-552D8AF9E28D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F59E89-98EE-4FC4-A04F-8F50562B4859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データ構造としての木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２つの子供を直接ポインタで指すようにする。</a:t>
            </a:r>
          </a:p>
          <a:p>
            <a:pPr eaLnBrk="1" hangingPunct="1"/>
            <a:r>
              <a:rPr lang="ja-JP" altLang="en-US" smtClean="0"/>
              <a:t>ノードを再帰的なデータ構造として定義する。</a:t>
            </a:r>
          </a:p>
          <a:p>
            <a:pPr eaLnBrk="1" hangingPunct="1"/>
            <a:r>
              <a:rPr lang="ja-JP" altLang="en-US" smtClean="0"/>
              <a:t>葉では、子供を指すポインタ２つに対して、双方ともＮＵＬＬにする。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3057F8-0D24-43BD-ACBA-FD29D66F7DEE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データ構造の基本単位（ノード）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自己参照構造体を用いる。</a:t>
            </a: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1600200" y="2819400"/>
            <a:ext cx="7010400" cy="2292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b="0"/>
              <a:t> struct  node </a:t>
            </a:r>
          </a:p>
          <a:p>
            <a:pPr algn="l"/>
            <a:r>
              <a:rPr lang="en-US" altLang="ja-JP" b="0"/>
              <a:t>{</a:t>
            </a:r>
          </a:p>
          <a:p>
            <a:pPr algn="l"/>
            <a:r>
              <a:rPr lang="en-US" altLang="ja-JP" b="0"/>
              <a:t>	double  data;</a:t>
            </a:r>
          </a:p>
          <a:p>
            <a:pPr algn="l"/>
            <a:r>
              <a:rPr lang="en-US" altLang="ja-JP" b="0"/>
              <a:t>	struct node * left;/*</a:t>
            </a:r>
            <a:r>
              <a:rPr lang="ja-JP" altLang="en-US" b="0"/>
              <a:t>左の子供を指す。*</a:t>
            </a:r>
            <a:r>
              <a:rPr lang="en-US" altLang="ja-JP" b="0"/>
              <a:t>/</a:t>
            </a:r>
          </a:p>
          <a:p>
            <a:pPr algn="l"/>
            <a:r>
              <a:rPr lang="en-US" altLang="ja-JP" b="0"/>
              <a:t>	struct node * right;/*</a:t>
            </a:r>
            <a:r>
              <a:rPr lang="ja-JP" altLang="en-US" b="0"/>
              <a:t>右の子供を指す*</a:t>
            </a:r>
            <a:r>
              <a:rPr lang="en-US" altLang="ja-JP" b="0"/>
              <a:t>/</a:t>
            </a:r>
          </a:p>
          <a:p>
            <a:pPr algn="l"/>
            <a:r>
              <a:rPr lang="en-US" altLang="ja-JP" b="0"/>
              <a:t>}</a:t>
            </a:r>
            <a:r>
              <a:rPr lang="ja-JP" altLang="en-US" b="0"/>
              <a:t>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07AE04-BEA7-40EF-8730-83503D82BFBC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イメージ</a:t>
            </a:r>
          </a:p>
        </p:txBody>
      </p:sp>
      <p:sp>
        <p:nvSpPr>
          <p:cNvPr id="56324" name="Text Box 9"/>
          <p:cNvSpPr txBox="1">
            <a:spLocks noChangeArrowheads="1"/>
          </p:cNvSpPr>
          <p:nvPr/>
        </p:nvSpPr>
        <p:spPr bwMode="auto">
          <a:xfrm>
            <a:off x="762000" y="4114800"/>
            <a:ext cx="1833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/>
              <a:t>strcut node</a:t>
            </a:r>
            <a:r>
              <a:rPr lang="ja-JP" altLang="en-US" b="0"/>
              <a:t>型</a:t>
            </a:r>
          </a:p>
        </p:txBody>
      </p:sp>
      <p:sp>
        <p:nvSpPr>
          <p:cNvPr id="56325" name="Text Box 22"/>
          <p:cNvSpPr txBox="1">
            <a:spLocks noChangeArrowheads="1"/>
          </p:cNvSpPr>
          <p:nvPr/>
        </p:nvSpPr>
        <p:spPr bwMode="auto">
          <a:xfrm>
            <a:off x="1066800" y="1447800"/>
            <a:ext cx="1833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/>
              <a:t>strcut node</a:t>
            </a:r>
            <a:r>
              <a:rPr lang="ja-JP" altLang="en-US" b="0"/>
              <a:t>型</a:t>
            </a:r>
          </a:p>
        </p:txBody>
      </p:sp>
      <p:sp>
        <p:nvSpPr>
          <p:cNvPr id="56326" name="Line 23"/>
          <p:cNvSpPr>
            <a:spLocks noChangeShapeType="1"/>
          </p:cNvSpPr>
          <p:nvPr/>
        </p:nvSpPr>
        <p:spPr bwMode="auto">
          <a:xfrm flipH="1">
            <a:off x="2971800" y="54102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27" name="Text Box 27"/>
          <p:cNvSpPr txBox="1">
            <a:spLocks noChangeArrowheads="1"/>
          </p:cNvSpPr>
          <p:nvPr/>
        </p:nvSpPr>
        <p:spPr bwMode="auto">
          <a:xfrm>
            <a:off x="4800600" y="1676400"/>
            <a:ext cx="69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>
                <a:solidFill>
                  <a:srgbClr val="333399"/>
                </a:solidFill>
              </a:rPr>
              <a:t>data</a:t>
            </a:r>
          </a:p>
        </p:txBody>
      </p:sp>
      <p:grpSp>
        <p:nvGrpSpPr>
          <p:cNvPr id="56328" name="Group 31"/>
          <p:cNvGrpSpPr>
            <a:grpSpLocks/>
          </p:cNvGrpSpPr>
          <p:nvPr/>
        </p:nvGrpSpPr>
        <p:grpSpPr bwMode="auto">
          <a:xfrm>
            <a:off x="3200400" y="1676400"/>
            <a:ext cx="2286000" cy="1981200"/>
            <a:chOff x="2016" y="1056"/>
            <a:chExt cx="1440" cy="1248"/>
          </a:xfrm>
        </p:grpSpPr>
        <p:sp>
          <p:nvSpPr>
            <p:cNvPr id="56340" name="WordArt 4"/>
            <p:cNvSpPr>
              <a:spLocks noChangeArrowheads="1" noChangeShapeType="1" noTextEdit="1"/>
            </p:cNvSpPr>
            <p:nvPr/>
          </p:nvSpPr>
          <p:spPr bwMode="auto">
            <a:xfrm>
              <a:off x="2448" y="1824"/>
              <a:ext cx="735" cy="14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ja-JP" altLang="en-US" sz="3600" kern="1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ＭＳ Ｐゴシック"/>
                  <a:ea typeface="ＭＳ Ｐゴシック"/>
                </a:rPr>
                <a:t>０ｘｂ００ｆｆ</a:t>
              </a:r>
            </a:p>
          </p:txBody>
        </p:sp>
        <p:sp>
          <p:nvSpPr>
            <p:cNvPr id="56341" name="AutoShape 6"/>
            <p:cNvSpPr>
              <a:spLocks noChangeArrowheads="1"/>
            </p:cNvSpPr>
            <p:nvPr/>
          </p:nvSpPr>
          <p:spPr bwMode="auto">
            <a:xfrm>
              <a:off x="2016" y="1296"/>
              <a:ext cx="1440" cy="1008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round/>
              <a:headEnd/>
              <a:tailEnd/>
            </a:ln>
            <a:scene3d>
              <a:camera prst="legacyObliqueTopRight">
                <a:rot lat="18300000" lon="0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6342" name="AutoShape 7"/>
            <p:cNvSpPr>
              <a:spLocks noChangeArrowheads="1"/>
            </p:cNvSpPr>
            <p:nvPr/>
          </p:nvSpPr>
          <p:spPr bwMode="auto">
            <a:xfrm rot="1593289">
              <a:off x="2736" y="1536"/>
              <a:ext cx="624" cy="432"/>
            </a:xfrm>
            <a:prstGeom prst="rightArrow">
              <a:avLst>
                <a:gd name="adj1" fmla="val 50000"/>
                <a:gd name="adj2" fmla="val 36111"/>
              </a:avLst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6343" name="Oval 8"/>
            <p:cNvSpPr>
              <a:spLocks noChangeArrowheads="1"/>
            </p:cNvSpPr>
            <p:nvPr/>
          </p:nvSpPr>
          <p:spPr bwMode="auto">
            <a:xfrm>
              <a:off x="2544" y="1056"/>
              <a:ext cx="432" cy="432"/>
            </a:xfrm>
            <a:prstGeom prst="ellips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  <a:scene3d>
              <a:camera prst="legacyObliqueTopRight">
                <a:rot lat="17099995" lon="0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333399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6344" name="AutoShape 29"/>
            <p:cNvSpPr>
              <a:spLocks noChangeArrowheads="1"/>
            </p:cNvSpPr>
            <p:nvPr/>
          </p:nvSpPr>
          <p:spPr bwMode="auto">
            <a:xfrm rot="7482290">
              <a:off x="1968" y="1536"/>
              <a:ext cx="624" cy="432"/>
            </a:xfrm>
            <a:prstGeom prst="rightArrow">
              <a:avLst>
                <a:gd name="adj1" fmla="val 50000"/>
                <a:gd name="adj2" fmla="val 36111"/>
              </a:avLst>
            </a:prstGeom>
            <a:noFill/>
            <a:ln w="9525">
              <a:solidFill>
                <a:srgbClr val="FF99CC"/>
              </a:solidFill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CC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</p:grpSp>
      <p:sp>
        <p:nvSpPr>
          <p:cNvPr id="56329" name="Text Box 30"/>
          <p:cNvSpPr txBox="1">
            <a:spLocks noChangeArrowheads="1"/>
          </p:cNvSpPr>
          <p:nvPr/>
        </p:nvSpPr>
        <p:spPr bwMode="auto">
          <a:xfrm>
            <a:off x="2438400" y="2667000"/>
            <a:ext cx="588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>
                <a:solidFill>
                  <a:srgbClr val="FF0000"/>
                </a:solidFill>
              </a:rPr>
              <a:t>left</a:t>
            </a:r>
          </a:p>
        </p:txBody>
      </p:sp>
      <p:sp>
        <p:nvSpPr>
          <p:cNvPr id="56330" name="Text Box 32"/>
          <p:cNvSpPr txBox="1">
            <a:spLocks noChangeArrowheads="1"/>
          </p:cNvSpPr>
          <p:nvPr/>
        </p:nvSpPr>
        <p:spPr bwMode="auto">
          <a:xfrm>
            <a:off x="5562600" y="2743200"/>
            <a:ext cx="75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>
                <a:solidFill>
                  <a:srgbClr val="008000"/>
                </a:solidFill>
              </a:rPr>
              <a:t>right</a:t>
            </a:r>
          </a:p>
        </p:txBody>
      </p:sp>
      <p:sp>
        <p:nvSpPr>
          <p:cNvPr id="56331" name="Rectangle 33"/>
          <p:cNvSpPr>
            <a:spLocks noChangeArrowheads="1"/>
          </p:cNvSpPr>
          <p:nvPr/>
        </p:nvSpPr>
        <p:spPr bwMode="auto">
          <a:xfrm>
            <a:off x="3276600" y="50292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2" name="Rectangle 34"/>
          <p:cNvSpPr>
            <a:spLocks noChangeArrowheads="1"/>
          </p:cNvSpPr>
          <p:nvPr/>
        </p:nvSpPr>
        <p:spPr bwMode="auto">
          <a:xfrm>
            <a:off x="3810000" y="50292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3" name="Rectangle 35"/>
          <p:cNvSpPr>
            <a:spLocks noChangeArrowheads="1"/>
          </p:cNvSpPr>
          <p:nvPr/>
        </p:nvSpPr>
        <p:spPr bwMode="auto">
          <a:xfrm>
            <a:off x="3276600" y="4495800"/>
            <a:ext cx="1066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4" name="Oval 24"/>
          <p:cNvSpPr>
            <a:spLocks noChangeArrowheads="1"/>
          </p:cNvSpPr>
          <p:nvPr/>
        </p:nvSpPr>
        <p:spPr bwMode="auto">
          <a:xfrm>
            <a:off x="3429000" y="5257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5" name="Oval 36"/>
          <p:cNvSpPr>
            <a:spLocks noChangeArrowheads="1"/>
          </p:cNvSpPr>
          <p:nvPr/>
        </p:nvSpPr>
        <p:spPr bwMode="auto">
          <a:xfrm>
            <a:off x="3962400" y="5257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6" name="Line 37"/>
          <p:cNvSpPr>
            <a:spLocks noChangeShapeType="1"/>
          </p:cNvSpPr>
          <p:nvPr/>
        </p:nvSpPr>
        <p:spPr bwMode="auto">
          <a:xfrm>
            <a:off x="4114800" y="54102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37" name="Text Box 38"/>
          <p:cNvSpPr txBox="1">
            <a:spLocks noChangeArrowheads="1"/>
          </p:cNvSpPr>
          <p:nvPr/>
        </p:nvSpPr>
        <p:spPr bwMode="auto">
          <a:xfrm>
            <a:off x="3429000" y="40386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data</a:t>
            </a:r>
          </a:p>
        </p:txBody>
      </p:sp>
      <p:sp>
        <p:nvSpPr>
          <p:cNvPr id="56338" name="Text Box 39"/>
          <p:cNvSpPr txBox="1">
            <a:spLocks noChangeArrowheads="1"/>
          </p:cNvSpPr>
          <p:nvPr/>
        </p:nvSpPr>
        <p:spPr bwMode="auto">
          <a:xfrm>
            <a:off x="2592388" y="5105400"/>
            <a:ext cx="606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left</a:t>
            </a:r>
          </a:p>
        </p:txBody>
      </p:sp>
      <p:sp>
        <p:nvSpPr>
          <p:cNvPr id="56339" name="Text Box 40"/>
          <p:cNvSpPr txBox="1">
            <a:spLocks noChangeArrowheads="1"/>
          </p:cNvSpPr>
          <p:nvPr/>
        </p:nvSpPr>
        <p:spPr bwMode="auto">
          <a:xfrm>
            <a:off x="4495800" y="5029200"/>
            <a:ext cx="82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FB62B6-9BFB-421F-B820-6E99364804C1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57347" name="WordArt 29"/>
          <p:cNvSpPr>
            <a:spLocks noChangeArrowheads="1" noChangeShapeType="1" noTextEdit="1"/>
          </p:cNvSpPr>
          <p:nvPr/>
        </p:nvSpPr>
        <p:spPr bwMode="auto">
          <a:xfrm>
            <a:off x="6324600" y="5791200"/>
            <a:ext cx="1166813" cy="225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ja-JP" alt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ＭＳ Ｐゴシック"/>
                <a:ea typeface="ＭＳ Ｐゴシック"/>
              </a:rPr>
              <a:t>０ｘｂ００ｆｆ</a:t>
            </a:r>
          </a:p>
        </p:txBody>
      </p:sp>
      <p:sp>
        <p:nvSpPr>
          <p:cNvPr id="57348" name="AutoShape 30"/>
          <p:cNvSpPr>
            <a:spLocks noChangeArrowheads="1"/>
          </p:cNvSpPr>
          <p:nvPr/>
        </p:nvSpPr>
        <p:spPr bwMode="auto">
          <a:xfrm>
            <a:off x="5638800" y="4953000"/>
            <a:ext cx="2286000" cy="16002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round/>
            <a:headEnd/>
            <a:tailEnd/>
          </a:ln>
          <a:scene3d>
            <a:camera prst="legacyObliqueTopRight">
              <a:rot lat="18300000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7349" name="AutoShape 31"/>
          <p:cNvSpPr>
            <a:spLocks noChangeArrowheads="1"/>
          </p:cNvSpPr>
          <p:nvPr/>
        </p:nvSpPr>
        <p:spPr bwMode="auto">
          <a:xfrm rot="1593289">
            <a:off x="6781800" y="5334000"/>
            <a:ext cx="990600" cy="685800"/>
          </a:xfrm>
          <a:prstGeom prst="rightArrow">
            <a:avLst>
              <a:gd name="adj1" fmla="val 50000"/>
              <a:gd name="adj2" fmla="val 36111"/>
            </a:avLst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>
              <a:rot lat="1680000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7350" name="Oval 32"/>
          <p:cNvSpPr>
            <a:spLocks noChangeArrowheads="1"/>
          </p:cNvSpPr>
          <p:nvPr/>
        </p:nvSpPr>
        <p:spPr bwMode="auto">
          <a:xfrm>
            <a:off x="6477000" y="4572000"/>
            <a:ext cx="685800" cy="685800"/>
          </a:xfrm>
          <a:prstGeom prst="ellipse">
            <a:avLst/>
          </a:prstGeom>
          <a:solidFill>
            <a:schemeClr val="hlink"/>
          </a:solidFill>
          <a:ln w="9525">
            <a:round/>
            <a:headEnd/>
            <a:tailEnd/>
          </a:ln>
          <a:scene3d>
            <a:camera prst="legacyObliqueTopRight">
              <a:rot lat="17099995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7351" name="AutoShape 33"/>
          <p:cNvSpPr>
            <a:spLocks noChangeArrowheads="1"/>
          </p:cNvSpPr>
          <p:nvPr/>
        </p:nvSpPr>
        <p:spPr bwMode="auto">
          <a:xfrm rot="7482290">
            <a:off x="5562600" y="5334000"/>
            <a:ext cx="990600" cy="685800"/>
          </a:xfrm>
          <a:prstGeom prst="rightArrow">
            <a:avLst>
              <a:gd name="adj1" fmla="val 50000"/>
              <a:gd name="adj2" fmla="val 36111"/>
            </a:avLst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>
              <a:rot lat="1680000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73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ノード型の定義</a:t>
            </a:r>
          </a:p>
        </p:txBody>
      </p:sp>
      <p:sp>
        <p:nvSpPr>
          <p:cNvPr id="57353" name="Text Box 3"/>
          <p:cNvSpPr txBox="1">
            <a:spLocks noChangeArrowheads="1"/>
          </p:cNvSpPr>
          <p:nvPr/>
        </p:nvSpPr>
        <p:spPr bwMode="auto">
          <a:xfrm>
            <a:off x="1600200" y="1676400"/>
            <a:ext cx="5410200" cy="4667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b="0"/>
              <a:t>typedef  strcuct node   Node;</a:t>
            </a:r>
          </a:p>
        </p:txBody>
      </p:sp>
      <p:sp>
        <p:nvSpPr>
          <p:cNvPr id="57354" name="Text Box 7"/>
          <p:cNvSpPr txBox="1">
            <a:spLocks noChangeArrowheads="1"/>
          </p:cNvSpPr>
          <p:nvPr/>
        </p:nvSpPr>
        <p:spPr bwMode="auto">
          <a:xfrm>
            <a:off x="1295400" y="3962400"/>
            <a:ext cx="114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/>
              <a:t>Node</a:t>
            </a:r>
            <a:r>
              <a:rPr lang="ja-JP" altLang="en-US" b="0"/>
              <a:t>型</a:t>
            </a:r>
          </a:p>
        </p:txBody>
      </p:sp>
      <p:sp>
        <p:nvSpPr>
          <p:cNvPr id="57355" name="AutoShape 8"/>
          <p:cNvSpPr>
            <a:spLocks noChangeArrowheads="1"/>
          </p:cNvSpPr>
          <p:nvPr/>
        </p:nvSpPr>
        <p:spPr bwMode="auto">
          <a:xfrm rot="-144649">
            <a:off x="3276600" y="4876800"/>
            <a:ext cx="1333500" cy="914400"/>
          </a:xfrm>
          <a:prstGeom prst="rightArrow">
            <a:avLst>
              <a:gd name="adj1" fmla="val 50000"/>
              <a:gd name="adj2" fmla="val 36458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scene3d>
            <a:camera prst="legacyObliqueTopRight">
              <a:rot lat="1680000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7356" name="Text Box 9"/>
          <p:cNvSpPr txBox="1">
            <a:spLocks noChangeArrowheads="1"/>
          </p:cNvSpPr>
          <p:nvPr/>
        </p:nvSpPr>
        <p:spPr bwMode="auto">
          <a:xfrm>
            <a:off x="1143000" y="5334000"/>
            <a:ext cx="160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/>
              <a:t>Node  *  </a:t>
            </a:r>
            <a:r>
              <a:rPr lang="ja-JP" altLang="en-US" b="0"/>
              <a:t>型</a:t>
            </a:r>
          </a:p>
        </p:txBody>
      </p:sp>
      <p:cxnSp>
        <p:nvCxnSpPr>
          <p:cNvPr id="57357" name="AutoShape 15"/>
          <p:cNvCxnSpPr>
            <a:cxnSpLocks noChangeShapeType="1"/>
            <a:stCxn id="57358" idx="7"/>
            <a:endCxn id="57351" idx="2"/>
          </p:cNvCxnSpPr>
          <p:nvPr/>
        </p:nvCxnSpPr>
        <p:spPr bwMode="auto">
          <a:xfrm rot="5400000" flipV="1">
            <a:off x="4622801" y="4673600"/>
            <a:ext cx="469900" cy="1552575"/>
          </a:xfrm>
          <a:prstGeom prst="curvedConnector4">
            <a:avLst>
              <a:gd name="adj1" fmla="val -55745"/>
              <a:gd name="adj2" fmla="val 46523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57358" name="Oval 16"/>
          <p:cNvSpPr>
            <a:spLocks noChangeArrowheads="1"/>
          </p:cNvSpPr>
          <p:nvPr/>
        </p:nvSpPr>
        <p:spPr bwMode="auto">
          <a:xfrm>
            <a:off x="3886200" y="5181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9" name="Text Box 18"/>
          <p:cNvSpPr txBox="1">
            <a:spLocks noChangeArrowheads="1"/>
          </p:cNvSpPr>
          <p:nvPr/>
        </p:nvSpPr>
        <p:spPr bwMode="auto">
          <a:xfrm>
            <a:off x="4648200" y="2286000"/>
            <a:ext cx="69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>
                <a:solidFill>
                  <a:srgbClr val="333399"/>
                </a:solidFill>
              </a:rPr>
              <a:t>data</a:t>
            </a:r>
          </a:p>
        </p:txBody>
      </p:sp>
      <p:grpSp>
        <p:nvGrpSpPr>
          <p:cNvPr id="57360" name="Group 19"/>
          <p:cNvGrpSpPr>
            <a:grpSpLocks/>
          </p:cNvGrpSpPr>
          <p:nvPr/>
        </p:nvGrpSpPr>
        <p:grpSpPr bwMode="auto">
          <a:xfrm>
            <a:off x="3048000" y="2286000"/>
            <a:ext cx="2286000" cy="1981200"/>
            <a:chOff x="2016" y="1056"/>
            <a:chExt cx="1440" cy="1248"/>
          </a:xfrm>
        </p:grpSpPr>
        <p:sp>
          <p:nvSpPr>
            <p:cNvPr id="57364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2448" y="1824"/>
              <a:ext cx="735" cy="14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ja-JP" altLang="en-US" sz="3600" kern="1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ＭＳ Ｐゴシック"/>
                  <a:ea typeface="ＭＳ Ｐゴシック"/>
                </a:rPr>
                <a:t>０ｘｂ００ｆｆ</a:t>
              </a:r>
            </a:p>
          </p:txBody>
        </p:sp>
        <p:sp>
          <p:nvSpPr>
            <p:cNvPr id="57365" name="AutoShape 21"/>
            <p:cNvSpPr>
              <a:spLocks noChangeArrowheads="1"/>
            </p:cNvSpPr>
            <p:nvPr/>
          </p:nvSpPr>
          <p:spPr bwMode="auto">
            <a:xfrm>
              <a:off x="2016" y="1296"/>
              <a:ext cx="1440" cy="1008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round/>
              <a:headEnd/>
              <a:tailEnd/>
            </a:ln>
            <a:scene3d>
              <a:camera prst="legacyObliqueTopRight">
                <a:rot lat="18300000" lon="0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7366" name="AutoShape 22"/>
            <p:cNvSpPr>
              <a:spLocks noChangeArrowheads="1"/>
            </p:cNvSpPr>
            <p:nvPr/>
          </p:nvSpPr>
          <p:spPr bwMode="auto">
            <a:xfrm rot="1593289">
              <a:off x="2736" y="1536"/>
              <a:ext cx="624" cy="432"/>
            </a:xfrm>
            <a:prstGeom prst="rightArrow">
              <a:avLst>
                <a:gd name="adj1" fmla="val 50000"/>
                <a:gd name="adj2" fmla="val 36111"/>
              </a:avLst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7367" name="Oval 23"/>
            <p:cNvSpPr>
              <a:spLocks noChangeArrowheads="1"/>
            </p:cNvSpPr>
            <p:nvPr/>
          </p:nvSpPr>
          <p:spPr bwMode="auto">
            <a:xfrm>
              <a:off x="2544" y="1056"/>
              <a:ext cx="432" cy="432"/>
            </a:xfrm>
            <a:prstGeom prst="ellips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  <a:scene3d>
              <a:camera prst="legacyObliqueTopRight">
                <a:rot lat="17099995" lon="0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333399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7368" name="AutoShape 24"/>
            <p:cNvSpPr>
              <a:spLocks noChangeArrowheads="1"/>
            </p:cNvSpPr>
            <p:nvPr/>
          </p:nvSpPr>
          <p:spPr bwMode="auto">
            <a:xfrm rot="7482290">
              <a:off x="1968" y="1536"/>
              <a:ext cx="624" cy="432"/>
            </a:xfrm>
            <a:prstGeom prst="rightArrow">
              <a:avLst>
                <a:gd name="adj1" fmla="val 50000"/>
                <a:gd name="adj2" fmla="val 36111"/>
              </a:avLst>
            </a:prstGeom>
            <a:noFill/>
            <a:ln w="9525">
              <a:solidFill>
                <a:srgbClr val="FF99CC"/>
              </a:solidFill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CC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</p:grpSp>
      <p:sp>
        <p:nvSpPr>
          <p:cNvPr id="57361" name="Text Box 25"/>
          <p:cNvSpPr txBox="1">
            <a:spLocks noChangeArrowheads="1"/>
          </p:cNvSpPr>
          <p:nvPr/>
        </p:nvSpPr>
        <p:spPr bwMode="auto">
          <a:xfrm>
            <a:off x="2286000" y="3276600"/>
            <a:ext cx="588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>
                <a:solidFill>
                  <a:srgbClr val="FF0000"/>
                </a:solidFill>
              </a:rPr>
              <a:t>left</a:t>
            </a:r>
          </a:p>
        </p:txBody>
      </p:sp>
      <p:sp>
        <p:nvSpPr>
          <p:cNvPr id="57362" name="Text Box 26"/>
          <p:cNvSpPr txBox="1">
            <a:spLocks noChangeArrowheads="1"/>
          </p:cNvSpPr>
          <p:nvPr/>
        </p:nvSpPr>
        <p:spPr bwMode="auto">
          <a:xfrm>
            <a:off x="5410200" y="3352800"/>
            <a:ext cx="75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>
                <a:solidFill>
                  <a:srgbClr val="008000"/>
                </a:solidFill>
              </a:rPr>
              <a:t>right</a:t>
            </a:r>
          </a:p>
        </p:txBody>
      </p:sp>
      <p:sp>
        <p:nvSpPr>
          <p:cNvPr id="57363" name="Text Box 27"/>
          <p:cNvSpPr txBox="1">
            <a:spLocks noChangeArrowheads="1"/>
          </p:cNvSpPr>
          <p:nvPr/>
        </p:nvSpPr>
        <p:spPr bwMode="auto">
          <a:xfrm>
            <a:off x="3429000" y="59436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7A31D0-A36A-4C90-8ED9-E5FD7E59855A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データ構造としての２分木</a:t>
            </a:r>
          </a:p>
        </p:txBody>
      </p:sp>
      <p:grpSp>
        <p:nvGrpSpPr>
          <p:cNvPr id="58372" name="Group 22"/>
          <p:cNvGrpSpPr>
            <a:grpSpLocks/>
          </p:cNvGrpSpPr>
          <p:nvPr/>
        </p:nvGrpSpPr>
        <p:grpSpPr bwMode="auto">
          <a:xfrm>
            <a:off x="5867400" y="2362200"/>
            <a:ext cx="2819400" cy="2362200"/>
            <a:chOff x="3854" y="1728"/>
            <a:chExt cx="1251" cy="820"/>
          </a:xfrm>
        </p:grpSpPr>
        <p:sp>
          <p:nvSpPr>
            <p:cNvPr id="58426" name="Line 6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27" name="Line 8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28" name="Line 9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29" name="Oval 10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58430" name="Oval 11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31" name="Oval 12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32" name="Line 13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33" name="Oval 15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34" name="Oval 16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8373" name="Group 29"/>
          <p:cNvGrpSpPr>
            <a:grpSpLocks/>
          </p:cNvGrpSpPr>
          <p:nvPr/>
        </p:nvGrpSpPr>
        <p:grpSpPr bwMode="auto">
          <a:xfrm>
            <a:off x="3429000" y="1981200"/>
            <a:ext cx="990600" cy="838200"/>
            <a:chOff x="2304" y="1248"/>
            <a:chExt cx="624" cy="528"/>
          </a:xfrm>
        </p:grpSpPr>
        <p:sp>
          <p:nvSpPr>
            <p:cNvPr id="58421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2491" y="1573"/>
              <a:ext cx="319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ja-JP" altLang="en-US" sz="3600" kern="1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ＭＳ Ｐゴシック"/>
                  <a:ea typeface="ＭＳ Ｐゴシック"/>
                </a:rPr>
                <a:t>０ｘｂ００ｆｆ</a:t>
              </a:r>
            </a:p>
          </p:txBody>
        </p:sp>
        <p:sp>
          <p:nvSpPr>
            <p:cNvPr id="58422" name="AutoShape 25"/>
            <p:cNvSpPr>
              <a:spLocks noChangeArrowheads="1"/>
            </p:cNvSpPr>
            <p:nvPr/>
          </p:nvSpPr>
          <p:spPr bwMode="auto">
            <a:xfrm>
              <a:off x="2304" y="1350"/>
              <a:ext cx="624" cy="42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round/>
              <a:headEnd/>
              <a:tailEnd/>
            </a:ln>
            <a:scene3d>
              <a:camera prst="legacyObliqueTopRight">
                <a:rot lat="18300000" lon="0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8423" name="AutoShape 26"/>
            <p:cNvSpPr>
              <a:spLocks noChangeArrowheads="1"/>
            </p:cNvSpPr>
            <p:nvPr/>
          </p:nvSpPr>
          <p:spPr bwMode="auto">
            <a:xfrm rot="1593289">
              <a:off x="2616" y="1451"/>
              <a:ext cx="270" cy="183"/>
            </a:xfrm>
            <a:prstGeom prst="rightArrow">
              <a:avLst>
                <a:gd name="adj1" fmla="val 50000"/>
                <a:gd name="adj2" fmla="val 36885"/>
              </a:avLst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8000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8424" name="Oval 27"/>
            <p:cNvSpPr>
              <a:spLocks noChangeArrowheads="1"/>
            </p:cNvSpPr>
            <p:nvPr/>
          </p:nvSpPr>
          <p:spPr bwMode="auto">
            <a:xfrm>
              <a:off x="2533" y="1248"/>
              <a:ext cx="187" cy="183"/>
            </a:xfrm>
            <a:prstGeom prst="ellips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  <a:scene3d>
              <a:camera prst="legacyObliqueTopRight">
                <a:rot lat="17099995" lon="0" rev="0"/>
              </a:camera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333399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8425" name="AutoShape 28"/>
            <p:cNvSpPr>
              <a:spLocks noChangeArrowheads="1"/>
            </p:cNvSpPr>
            <p:nvPr/>
          </p:nvSpPr>
          <p:spPr bwMode="auto">
            <a:xfrm rot="7482290">
              <a:off x="2287" y="1448"/>
              <a:ext cx="264" cy="187"/>
            </a:xfrm>
            <a:prstGeom prst="rightArrow">
              <a:avLst>
                <a:gd name="adj1" fmla="val 50000"/>
                <a:gd name="adj2" fmla="val 35294"/>
              </a:avLst>
            </a:prstGeom>
            <a:noFill/>
            <a:ln w="9525">
              <a:solidFill>
                <a:srgbClr val="FF99CC"/>
              </a:solidFill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FF99CC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</p:grpSp>
      <p:grpSp>
        <p:nvGrpSpPr>
          <p:cNvPr id="58374" name="Group 30"/>
          <p:cNvGrpSpPr>
            <a:grpSpLocks/>
          </p:cNvGrpSpPr>
          <p:nvPr/>
        </p:nvGrpSpPr>
        <p:grpSpPr bwMode="auto">
          <a:xfrm>
            <a:off x="1828800" y="3429000"/>
            <a:ext cx="990600" cy="838200"/>
            <a:chOff x="2304" y="1248"/>
            <a:chExt cx="624" cy="528"/>
          </a:xfrm>
        </p:grpSpPr>
        <p:sp>
          <p:nvSpPr>
            <p:cNvPr id="58416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2491" y="1573"/>
              <a:ext cx="319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ja-JP" altLang="en-US" sz="3600" kern="1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ＭＳ Ｐゴシック"/>
                  <a:ea typeface="ＭＳ Ｐゴシック"/>
                </a:rPr>
                <a:t>０ｘｂ００ｆｆ</a:t>
              </a:r>
            </a:p>
          </p:txBody>
        </p:sp>
        <p:sp>
          <p:nvSpPr>
            <p:cNvPr id="58417" name="AutoShape 32"/>
            <p:cNvSpPr>
              <a:spLocks noChangeArrowheads="1"/>
            </p:cNvSpPr>
            <p:nvPr/>
          </p:nvSpPr>
          <p:spPr bwMode="auto">
            <a:xfrm>
              <a:off x="2304" y="1350"/>
              <a:ext cx="624" cy="42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round/>
              <a:headEnd/>
              <a:tailEnd/>
            </a:ln>
            <a:scene3d>
              <a:camera prst="legacyObliqueTopRight">
                <a:rot lat="18300000" lon="0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8418" name="AutoShape 33"/>
            <p:cNvSpPr>
              <a:spLocks noChangeArrowheads="1"/>
            </p:cNvSpPr>
            <p:nvPr/>
          </p:nvSpPr>
          <p:spPr bwMode="auto">
            <a:xfrm rot="1593289">
              <a:off x="2616" y="1451"/>
              <a:ext cx="270" cy="183"/>
            </a:xfrm>
            <a:prstGeom prst="rightArrow">
              <a:avLst>
                <a:gd name="adj1" fmla="val 50000"/>
                <a:gd name="adj2" fmla="val 36885"/>
              </a:avLst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8000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8419" name="Oval 34"/>
            <p:cNvSpPr>
              <a:spLocks noChangeArrowheads="1"/>
            </p:cNvSpPr>
            <p:nvPr/>
          </p:nvSpPr>
          <p:spPr bwMode="auto">
            <a:xfrm>
              <a:off x="2533" y="1248"/>
              <a:ext cx="187" cy="183"/>
            </a:xfrm>
            <a:prstGeom prst="ellips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  <a:scene3d>
              <a:camera prst="legacyObliqueTopRight">
                <a:rot lat="17099995" lon="0" rev="0"/>
              </a:camera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333399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8420" name="AutoShape 35"/>
            <p:cNvSpPr>
              <a:spLocks noChangeArrowheads="1"/>
            </p:cNvSpPr>
            <p:nvPr/>
          </p:nvSpPr>
          <p:spPr bwMode="auto">
            <a:xfrm rot="7482290">
              <a:off x="2287" y="1448"/>
              <a:ext cx="264" cy="187"/>
            </a:xfrm>
            <a:prstGeom prst="rightArrow">
              <a:avLst>
                <a:gd name="adj1" fmla="val 50000"/>
                <a:gd name="adj2" fmla="val 35294"/>
              </a:avLst>
            </a:prstGeom>
            <a:noFill/>
            <a:ln w="9525">
              <a:solidFill>
                <a:srgbClr val="FF99CC"/>
              </a:solidFill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FF99CC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</p:grpSp>
      <p:grpSp>
        <p:nvGrpSpPr>
          <p:cNvPr id="58375" name="Group 42"/>
          <p:cNvGrpSpPr>
            <a:grpSpLocks/>
          </p:cNvGrpSpPr>
          <p:nvPr/>
        </p:nvGrpSpPr>
        <p:grpSpPr bwMode="auto">
          <a:xfrm>
            <a:off x="3505200" y="4876800"/>
            <a:ext cx="990600" cy="838200"/>
            <a:chOff x="2304" y="1248"/>
            <a:chExt cx="624" cy="528"/>
          </a:xfrm>
        </p:grpSpPr>
        <p:sp>
          <p:nvSpPr>
            <p:cNvPr id="58411" name="WordArt 43"/>
            <p:cNvSpPr>
              <a:spLocks noChangeArrowheads="1" noChangeShapeType="1" noTextEdit="1"/>
            </p:cNvSpPr>
            <p:nvPr/>
          </p:nvSpPr>
          <p:spPr bwMode="auto">
            <a:xfrm>
              <a:off x="2491" y="1573"/>
              <a:ext cx="319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ja-JP" altLang="en-US" sz="3600" kern="1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ＭＳ Ｐゴシック"/>
                  <a:ea typeface="ＭＳ Ｐゴシック"/>
                </a:rPr>
                <a:t>０ｘｂ００ｆｆ</a:t>
              </a:r>
            </a:p>
          </p:txBody>
        </p:sp>
        <p:sp>
          <p:nvSpPr>
            <p:cNvPr id="58412" name="AutoShape 44"/>
            <p:cNvSpPr>
              <a:spLocks noChangeArrowheads="1"/>
            </p:cNvSpPr>
            <p:nvPr/>
          </p:nvSpPr>
          <p:spPr bwMode="auto">
            <a:xfrm>
              <a:off x="2304" y="1350"/>
              <a:ext cx="624" cy="42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round/>
              <a:headEnd/>
              <a:tailEnd/>
            </a:ln>
            <a:scene3d>
              <a:camera prst="legacyObliqueTopRight">
                <a:rot lat="18300000" lon="0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8413" name="AutoShape 45"/>
            <p:cNvSpPr>
              <a:spLocks noChangeArrowheads="1"/>
            </p:cNvSpPr>
            <p:nvPr/>
          </p:nvSpPr>
          <p:spPr bwMode="auto">
            <a:xfrm rot="1593289">
              <a:off x="2616" y="1451"/>
              <a:ext cx="270" cy="183"/>
            </a:xfrm>
            <a:prstGeom prst="rightArrow">
              <a:avLst>
                <a:gd name="adj1" fmla="val 50000"/>
                <a:gd name="adj2" fmla="val 36885"/>
              </a:avLst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8000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8414" name="Oval 46"/>
            <p:cNvSpPr>
              <a:spLocks noChangeArrowheads="1"/>
            </p:cNvSpPr>
            <p:nvPr/>
          </p:nvSpPr>
          <p:spPr bwMode="auto">
            <a:xfrm>
              <a:off x="2533" y="1248"/>
              <a:ext cx="187" cy="183"/>
            </a:xfrm>
            <a:prstGeom prst="ellips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  <a:scene3d>
              <a:camera prst="legacyObliqueTopRight">
                <a:rot lat="17099995" lon="0" rev="0"/>
              </a:camera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333399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8415" name="AutoShape 47"/>
            <p:cNvSpPr>
              <a:spLocks noChangeArrowheads="1"/>
            </p:cNvSpPr>
            <p:nvPr/>
          </p:nvSpPr>
          <p:spPr bwMode="auto">
            <a:xfrm rot="7482290">
              <a:off x="2287" y="1448"/>
              <a:ext cx="264" cy="187"/>
            </a:xfrm>
            <a:prstGeom prst="rightArrow">
              <a:avLst>
                <a:gd name="adj1" fmla="val 50000"/>
                <a:gd name="adj2" fmla="val 35294"/>
              </a:avLst>
            </a:prstGeom>
            <a:noFill/>
            <a:ln w="9525">
              <a:solidFill>
                <a:srgbClr val="FF99CC"/>
              </a:solidFill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FF99CC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</p:grpSp>
      <p:grpSp>
        <p:nvGrpSpPr>
          <p:cNvPr id="58376" name="Group 48"/>
          <p:cNvGrpSpPr>
            <a:grpSpLocks/>
          </p:cNvGrpSpPr>
          <p:nvPr/>
        </p:nvGrpSpPr>
        <p:grpSpPr bwMode="auto">
          <a:xfrm>
            <a:off x="685800" y="4800600"/>
            <a:ext cx="990600" cy="838200"/>
            <a:chOff x="2304" y="1248"/>
            <a:chExt cx="624" cy="528"/>
          </a:xfrm>
        </p:grpSpPr>
        <p:sp>
          <p:nvSpPr>
            <p:cNvPr id="58406" name="WordArt 49"/>
            <p:cNvSpPr>
              <a:spLocks noChangeArrowheads="1" noChangeShapeType="1" noTextEdit="1"/>
            </p:cNvSpPr>
            <p:nvPr/>
          </p:nvSpPr>
          <p:spPr bwMode="auto">
            <a:xfrm>
              <a:off x="2491" y="1573"/>
              <a:ext cx="319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ja-JP" altLang="en-US" sz="3600" kern="1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ＭＳ Ｐゴシック"/>
                  <a:ea typeface="ＭＳ Ｐゴシック"/>
                </a:rPr>
                <a:t>０ｘｂ００ｆｆ</a:t>
              </a:r>
            </a:p>
          </p:txBody>
        </p:sp>
        <p:sp>
          <p:nvSpPr>
            <p:cNvPr id="58407" name="AutoShape 50"/>
            <p:cNvSpPr>
              <a:spLocks noChangeArrowheads="1"/>
            </p:cNvSpPr>
            <p:nvPr/>
          </p:nvSpPr>
          <p:spPr bwMode="auto">
            <a:xfrm>
              <a:off x="2304" y="1350"/>
              <a:ext cx="624" cy="42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round/>
              <a:headEnd/>
              <a:tailEnd/>
            </a:ln>
            <a:scene3d>
              <a:camera prst="legacyObliqueTopRight">
                <a:rot lat="18300000" lon="0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8408" name="AutoShape 51"/>
            <p:cNvSpPr>
              <a:spLocks noChangeArrowheads="1"/>
            </p:cNvSpPr>
            <p:nvPr/>
          </p:nvSpPr>
          <p:spPr bwMode="auto">
            <a:xfrm rot="1593289">
              <a:off x="2616" y="1451"/>
              <a:ext cx="270" cy="183"/>
            </a:xfrm>
            <a:prstGeom prst="rightArrow">
              <a:avLst>
                <a:gd name="adj1" fmla="val 50000"/>
                <a:gd name="adj2" fmla="val 36885"/>
              </a:avLst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8000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8409" name="Oval 52"/>
            <p:cNvSpPr>
              <a:spLocks noChangeArrowheads="1"/>
            </p:cNvSpPr>
            <p:nvPr/>
          </p:nvSpPr>
          <p:spPr bwMode="auto">
            <a:xfrm>
              <a:off x="2533" y="1248"/>
              <a:ext cx="187" cy="183"/>
            </a:xfrm>
            <a:prstGeom prst="ellips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  <a:scene3d>
              <a:camera prst="legacyObliqueTopRight">
                <a:rot lat="17099995" lon="0" rev="0"/>
              </a:camera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333399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8410" name="AutoShape 53"/>
            <p:cNvSpPr>
              <a:spLocks noChangeArrowheads="1"/>
            </p:cNvSpPr>
            <p:nvPr/>
          </p:nvSpPr>
          <p:spPr bwMode="auto">
            <a:xfrm rot="7482290">
              <a:off x="2287" y="1448"/>
              <a:ext cx="264" cy="187"/>
            </a:xfrm>
            <a:prstGeom prst="rightArrow">
              <a:avLst>
                <a:gd name="adj1" fmla="val 50000"/>
                <a:gd name="adj2" fmla="val 35294"/>
              </a:avLst>
            </a:prstGeom>
            <a:noFill/>
            <a:ln w="9525">
              <a:solidFill>
                <a:srgbClr val="FF99CC"/>
              </a:solidFill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FF99CC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</p:grpSp>
      <p:sp>
        <p:nvSpPr>
          <p:cNvPr id="58377" name="AutoShape 54"/>
          <p:cNvSpPr>
            <a:spLocks noChangeArrowheads="1"/>
          </p:cNvSpPr>
          <p:nvPr/>
        </p:nvSpPr>
        <p:spPr bwMode="auto">
          <a:xfrm rot="-144649">
            <a:off x="1600200" y="1541463"/>
            <a:ext cx="457200" cy="533400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scene3d>
            <a:camera prst="legacyObliqueTopRight">
              <a:rot lat="16800000" lon="0" rev="0"/>
            </a:camera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8378" name="Oval 55"/>
          <p:cNvSpPr>
            <a:spLocks noChangeArrowheads="1"/>
          </p:cNvSpPr>
          <p:nvPr/>
        </p:nvSpPr>
        <p:spPr bwMode="auto">
          <a:xfrm>
            <a:off x="1760538" y="1676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79" name="Text Box 56"/>
          <p:cNvSpPr txBox="1">
            <a:spLocks noChangeArrowheads="1"/>
          </p:cNvSpPr>
          <p:nvPr/>
        </p:nvSpPr>
        <p:spPr bwMode="auto">
          <a:xfrm>
            <a:off x="685800" y="11430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root</a:t>
            </a:r>
          </a:p>
        </p:txBody>
      </p:sp>
      <p:cxnSp>
        <p:nvCxnSpPr>
          <p:cNvPr id="58380" name="AutoShape 57"/>
          <p:cNvCxnSpPr>
            <a:cxnSpLocks noChangeShapeType="1"/>
            <a:stCxn id="58425" idx="3"/>
            <a:endCxn id="58417" idx="3"/>
          </p:cNvCxnSpPr>
          <p:nvPr/>
        </p:nvCxnSpPr>
        <p:spPr bwMode="auto">
          <a:xfrm rot="5400000">
            <a:off x="2501900" y="2938463"/>
            <a:ext cx="1308100" cy="673100"/>
          </a:xfrm>
          <a:prstGeom prst="curvedConnector2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</p:cxnSp>
      <p:cxnSp>
        <p:nvCxnSpPr>
          <p:cNvPr id="58381" name="AutoShape 59"/>
          <p:cNvCxnSpPr>
            <a:cxnSpLocks noChangeShapeType="1"/>
            <a:stCxn id="58378" idx="0"/>
          </p:cNvCxnSpPr>
          <p:nvPr/>
        </p:nvCxnSpPr>
        <p:spPr bwMode="auto">
          <a:xfrm rot="5400000" flipV="1">
            <a:off x="2478087" y="1073151"/>
            <a:ext cx="500063" cy="1706562"/>
          </a:xfrm>
          <a:prstGeom prst="curvedConnector4">
            <a:avLst>
              <a:gd name="adj1" fmla="val -45713"/>
              <a:gd name="adj2" fmla="val 53301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58382" name="AutoShape 60"/>
          <p:cNvCxnSpPr>
            <a:cxnSpLocks noChangeShapeType="1"/>
            <a:stCxn id="58420" idx="2"/>
            <a:endCxn id="58409" idx="6"/>
          </p:cNvCxnSpPr>
          <p:nvPr/>
        </p:nvCxnSpPr>
        <p:spPr bwMode="auto">
          <a:xfrm rot="10800000" flipV="1">
            <a:off x="1346200" y="3898900"/>
            <a:ext cx="482600" cy="1047750"/>
          </a:xfrm>
          <a:prstGeom prst="curvedConnector3">
            <a:avLst>
              <a:gd name="adj1" fmla="val 56250"/>
            </a:avLst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</p:cxnSp>
      <p:sp>
        <p:nvSpPr>
          <p:cNvPr id="58383" name="Text Box 61"/>
          <p:cNvSpPr txBox="1">
            <a:spLocks noChangeArrowheads="1"/>
          </p:cNvSpPr>
          <p:nvPr/>
        </p:nvSpPr>
        <p:spPr bwMode="auto">
          <a:xfrm>
            <a:off x="228600" y="5715000"/>
            <a:ext cx="89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FF00FF"/>
                </a:solidFill>
              </a:rPr>
              <a:t>NULL</a:t>
            </a:r>
          </a:p>
        </p:txBody>
      </p:sp>
      <p:sp>
        <p:nvSpPr>
          <p:cNvPr id="58384" name="Text Box 62"/>
          <p:cNvSpPr txBox="1">
            <a:spLocks noChangeArrowheads="1"/>
          </p:cNvSpPr>
          <p:nvPr/>
        </p:nvSpPr>
        <p:spPr bwMode="auto">
          <a:xfrm>
            <a:off x="2971800" y="5715000"/>
            <a:ext cx="89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FF00FF"/>
                </a:solidFill>
              </a:rPr>
              <a:t>NULL</a:t>
            </a:r>
          </a:p>
        </p:txBody>
      </p:sp>
      <p:sp>
        <p:nvSpPr>
          <p:cNvPr id="58385" name="Text Box 63"/>
          <p:cNvSpPr txBox="1">
            <a:spLocks noChangeArrowheads="1"/>
          </p:cNvSpPr>
          <p:nvPr/>
        </p:nvSpPr>
        <p:spPr bwMode="auto">
          <a:xfrm>
            <a:off x="4038600" y="5638800"/>
            <a:ext cx="89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008000"/>
                </a:solidFill>
              </a:rPr>
              <a:t>NULL</a:t>
            </a:r>
          </a:p>
        </p:txBody>
      </p:sp>
      <p:sp>
        <p:nvSpPr>
          <p:cNvPr id="58386" name="Text Box 64"/>
          <p:cNvSpPr txBox="1">
            <a:spLocks noChangeArrowheads="1"/>
          </p:cNvSpPr>
          <p:nvPr/>
        </p:nvSpPr>
        <p:spPr bwMode="auto">
          <a:xfrm>
            <a:off x="4800600" y="4343400"/>
            <a:ext cx="89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008000"/>
                </a:solidFill>
              </a:rPr>
              <a:t>NULL</a:t>
            </a:r>
          </a:p>
        </p:txBody>
      </p:sp>
      <p:sp>
        <p:nvSpPr>
          <p:cNvPr id="58387" name="Text Box 65"/>
          <p:cNvSpPr txBox="1">
            <a:spLocks noChangeArrowheads="1"/>
          </p:cNvSpPr>
          <p:nvPr/>
        </p:nvSpPr>
        <p:spPr bwMode="auto">
          <a:xfrm>
            <a:off x="2362200" y="4267200"/>
            <a:ext cx="89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008000"/>
                </a:solidFill>
              </a:rPr>
              <a:t>NULL</a:t>
            </a:r>
          </a:p>
        </p:txBody>
      </p:sp>
      <p:cxnSp>
        <p:nvCxnSpPr>
          <p:cNvPr id="58388" name="AutoShape 67"/>
          <p:cNvCxnSpPr>
            <a:cxnSpLocks noChangeShapeType="1"/>
            <a:stCxn id="58423" idx="2"/>
            <a:endCxn id="58402" idx="0"/>
          </p:cNvCxnSpPr>
          <p:nvPr/>
        </p:nvCxnSpPr>
        <p:spPr bwMode="auto">
          <a:xfrm rot="16200000" flipH="1">
            <a:off x="3983038" y="2811462"/>
            <a:ext cx="1041400" cy="669925"/>
          </a:xfrm>
          <a:prstGeom prst="curvedConnector3">
            <a:avLst>
              <a:gd name="adj1" fmla="val 52287"/>
            </a:avLst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</p:cxnSp>
      <p:cxnSp>
        <p:nvCxnSpPr>
          <p:cNvPr id="58389" name="AutoShape 68"/>
          <p:cNvCxnSpPr>
            <a:cxnSpLocks noChangeShapeType="1"/>
            <a:stCxn id="58405" idx="2"/>
          </p:cNvCxnSpPr>
          <p:nvPr/>
        </p:nvCxnSpPr>
        <p:spPr bwMode="auto">
          <a:xfrm rot="10800000" flipV="1">
            <a:off x="3810000" y="3975100"/>
            <a:ext cx="533400" cy="1143000"/>
          </a:xfrm>
          <a:prstGeom prst="curvedConnector2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</p:cxnSp>
      <p:grpSp>
        <p:nvGrpSpPr>
          <p:cNvPr id="58390" name="Group 36"/>
          <p:cNvGrpSpPr>
            <a:grpSpLocks/>
          </p:cNvGrpSpPr>
          <p:nvPr/>
        </p:nvGrpSpPr>
        <p:grpSpPr bwMode="auto">
          <a:xfrm>
            <a:off x="4343400" y="3505200"/>
            <a:ext cx="990600" cy="838200"/>
            <a:chOff x="2304" y="1248"/>
            <a:chExt cx="624" cy="528"/>
          </a:xfrm>
        </p:grpSpPr>
        <p:sp>
          <p:nvSpPr>
            <p:cNvPr id="58401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2491" y="1573"/>
              <a:ext cx="319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ja-JP" altLang="en-US" sz="3600" kern="1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ＭＳ Ｐゴシック"/>
                  <a:ea typeface="ＭＳ Ｐゴシック"/>
                </a:rPr>
                <a:t>０ｘｂ００ｆｆ</a:t>
              </a:r>
            </a:p>
          </p:txBody>
        </p:sp>
        <p:sp>
          <p:nvSpPr>
            <p:cNvPr id="58402" name="AutoShape 38"/>
            <p:cNvSpPr>
              <a:spLocks noChangeArrowheads="1"/>
            </p:cNvSpPr>
            <p:nvPr/>
          </p:nvSpPr>
          <p:spPr bwMode="auto">
            <a:xfrm>
              <a:off x="2304" y="1350"/>
              <a:ext cx="624" cy="42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round/>
              <a:headEnd/>
              <a:tailEnd/>
            </a:ln>
            <a:scene3d>
              <a:camera prst="legacyObliqueTopRight">
                <a:rot lat="18300000" lon="0" rev="0"/>
              </a:camera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8403" name="AutoShape 39"/>
            <p:cNvSpPr>
              <a:spLocks noChangeArrowheads="1"/>
            </p:cNvSpPr>
            <p:nvPr/>
          </p:nvSpPr>
          <p:spPr bwMode="auto">
            <a:xfrm rot="1593289">
              <a:off x="2616" y="1451"/>
              <a:ext cx="270" cy="183"/>
            </a:xfrm>
            <a:prstGeom prst="rightArrow">
              <a:avLst>
                <a:gd name="adj1" fmla="val 50000"/>
                <a:gd name="adj2" fmla="val 36885"/>
              </a:avLst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8000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8404" name="Oval 40"/>
            <p:cNvSpPr>
              <a:spLocks noChangeArrowheads="1"/>
            </p:cNvSpPr>
            <p:nvPr/>
          </p:nvSpPr>
          <p:spPr bwMode="auto">
            <a:xfrm>
              <a:off x="2533" y="1248"/>
              <a:ext cx="187" cy="183"/>
            </a:xfrm>
            <a:prstGeom prst="ellips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  <a:scene3d>
              <a:camera prst="legacyObliqueTopRight">
                <a:rot lat="17099995" lon="0" rev="0"/>
              </a:camera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333399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58405" name="AutoShape 41"/>
            <p:cNvSpPr>
              <a:spLocks noChangeArrowheads="1"/>
            </p:cNvSpPr>
            <p:nvPr/>
          </p:nvSpPr>
          <p:spPr bwMode="auto">
            <a:xfrm rot="7482290">
              <a:off x="2287" y="1448"/>
              <a:ext cx="264" cy="187"/>
            </a:xfrm>
            <a:prstGeom prst="rightArrow">
              <a:avLst>
                <a:gd name="adj1" fmla="val 50000"/>
                <a:gd name="adj2" fmla="val 35294"/>
              </a:avLst>
            </a:prstGeom>
            <a:noFill/>
            <a:ln w="9525">
              <a:solidFill>
                <a:srgbClr val="FF99CC"/>
              </a:solidFill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FF99CC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</p:grpSp>
      <p:sp>
        <p:nvSpPr>
          <p:cNvPr id="58391" name="Text Box 69"/>
          <p:cNvSpPr txBox="1">
            <a:spLocks noChangeArrowheads="1"/>
          </p:cNvSpPr>
          <p:nvPr/>
        </p:nvSpPr>
        <p:spPr bwMode="auto">
          <a:xfrm>
            <a:off x="6384925" y="3241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58392" name="Text Box 70"/>
          <p:cNvSpPr txBox="1">
            <a:spLocks noChangeArrowheads="1"/>
          </p:cNvSpPr>
          <p:nvPr/>
        </p:nvSpPr>
        <p:spPr bwMode="auto">
          <a:xfrm>
            <a:off x="5867400" y="419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58393" name="Text Box 71"/>
          <p:cNvSpPr txBox="1">
            <a:spLocks noChangeArrowheads="1"/>
          </p:cNvSpPr>
          <p:nvPr/>
        </p:nvSpPr>
        <p:spPr bwMode="auto">
          <a:xfrm>
            <a:off x="7239000" y="243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58394" name="Text Box 72"/>
          <p:cNvSpPr txBox="1">
            <a:spLocks noChangeArrowheads="1"/>
          </p:cNvSpPr>
          <p:nvPr/>
        </p:nvSpPr>
        <p:spPr bwMode="auto">
          <a:xfrm>
            <a:off x="8305800" y="3124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58395" name="Text Box 73"/>
          <p:cNvSpPr txBox="1">
            <a:spLocks noChangeArrowheads="1"/>
          </p:cNvSpPr>
          <p:nvPr/>
        </p:nvSpPr>
        <p:spPr bwMode="auto">
          <a:xfrm>
            <a:off x="7696200" y="4267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58396" name="WordArt 74"/>
          <p:cNvSpPr>
            <a:spLocks noChangeArrowheads="1" noChangeShapeType="1" noTextEdit="1"/>
          </p:cNvSpPr>
          <p:nvPr/>
        </p:nvSpPr>
        <p:spPr bwMode="auto">
          <a:xfrm>
            <a:off x="3810000" y="1524000"/>
            <a:ext cx="228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ja-JP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ＭＳ Ｐゴシック"/>
                <a:ea typeface="ＭＳ Ｐゴシック"/>
              </a:rPr>
              <a:t>6</a:t>
            </a:r>
            <a:endParaRPr lang="ja-JP" altLang="en-US" sz="3600" kern="1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FFFFFF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58397" name="WordArt 76"/>
          <p:cNvSpPr>
            <a:spLocks noChangeArrowheads="1" noChangeShapeType="1" noTextEdit="1"/>
          </p:cNvSpPr>
          <p:nvPr/>
        </p:nvSpPr>
        <p:spPr bwMode="auto">
          <a:xfrm>
            <a:off x="4953000" y="2971800"/>
            <a:ext cx="228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ja-JP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ＭＳ Ｐゴシック"/>
                <a:ea typeface="ＭＳ Ｐゴシック"/>
              </a:rPr>
              <a:t>9</a:t>
            </a:r>
            <a:endParaRPr lang="ja-JP" altLang="en-US" sz="3600" kern="1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FFFFFF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58398" name="WordArt 77"/>
          <p:cNvSpPr>
            <a:spLocks noChangeArrowheads="1" noChangeShapeType="1" noTextEdit="1"/>
          </p:cNvSpPr>
          <p:nvPr/>
        </p:nvSpPr>
        <p:spPr bwMode="auto">
          <a:xfrm>
            <a:off x="2286000" y="2971800"/>
            <a:ext cx="228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ja-JP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ＭＳ Ｐゴシック"/>
                <a:ea typeface="ＭＳ Ｐゴシック"/>
              </a:rPr>
              <a:t>5</a:t>
            </a:r>
            <a:endParaRPr lang="ja-JP" altLang="en-US" sz="3600" kern="1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FFFFFF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58399" name="WordArt 78"/>
          <p:cNvSpPr>
            <a:spLocks noChangeArrowheads="1" noChangeShapeType="1" noTextEdit="1"/>
          </p:cNvSpPr>
          <p:nvPr/>
        </p:nvSpPr>
        <p:spPr bwMode="auto">
          <a:xfrm>
            <a:off x="1066800" y="4267200"/>
            <a:ext cx="228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ja-JP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ＭＳ Ｐゴシック"/>
                <a:ea typeface="ＭＳ Ｐゴシック"/>
              </a:rPr>
              <a:t>3</a:t>
            </a:r>
            <a:endParaRPr lang="ja-JP" altLang="en-US" sz="3600" kern="1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FFFFFF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58400" name="WordArt 79"/>
          <p:cNvSpPr>
            <a:spLocks noChangeArrowheads="1" noChangeShapeType="1" noTextEdit="1"/>
          </p:cNvSpPr>
          <p:nvPr/>
        </p:nvSpPr>
        <p:spPr bwMode="auto">
          <a:xfrm>
            <a:off x="4343400" y="4495800"/>
            <a:ext cx="228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ja-JP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ＭＳ Ｐゴシック"/>
                <a:ea typeface="ＭＳ Ｐゴシック"/>
              </a:rPr>
              <a:t>8</a:t>
            </a:r>
            <a:endParaRPr lang="ja-JP" altLang="en-US" sz="3600" kern="1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FFFFFF"/>
              </a:solidFill>
              <a:latin typeface="ＭＳ Ｐゴシック"/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3F4183-57B9-4538-A491-F75AFBF49616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データ構造としての２分木</a:t>
            </a:r>
            <a:r>
              <a:rPr lang="en-US" altLang="ja-JP" smtClean="0"/>
              <a:t>2</a:t>
            </a:r>
          </a:p>
        </p:txBody>
      </p:sp>
      <p:sp>
        <p:nvSpPr>
          <p:cNvPr id="59396" name="Line 66"/>
          <p:cNvSpPr>
            <a:spLocks noChangeShapeType="1"/>
          </p:cNvSpPr>
          <p:nvPr/>
        </p:nvSpPr>
        <p:spPr bwMode="auto">
          <a:xfrm flipH="1">
            <a:off x="2667000" y="20574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397" name="Rectangle 67"/>
          <p:cNvSpPr>
            <a:spLocks noChangeArrowheads="1"/>
          </p:cNvSpPr>
          <p:nvPr/>
        </p:nvSpPr>
        <p:spPr bwMode="auto">
          <a:xfrm>
            <a:off x="2971800" y="16764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398" name="Rectangle 68"/>
          <p:cNvSpPr>
            <a:spLocks noChangeArrowheads="1"/>
          </p:cNvSpPr>
          <p:nvPr/>
        </p:nvSpPr>
        <p:spPr bwMode="auto">
          <a:xfrm>
            <a:off x="3505200" y="16764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399" name="Rectangle 69"/>
          <p:cNvSpPr>
            <a:spLocks noChangeArrowheads="1"/>
          </p:cNvSpPr>
          <p:nvPr/>
        </p:nvSpPr>
        <p:spPr bwMode="auto">
          <a:xfrm>
            <a:off x="2971800" y="1143000"/>
            <a:ext cx="1066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0" name="Oval 70"/>
          <p:cNvSpPr>
            <a:spLocks noChangeArrowheads="1"/>
          </p:cNvSpPr>
          <p:nvPr/>
        </p:nvSpPr>
        <p:spPr bwMode="auto">
          <a:xfrm>
            <a:off x="3124200" y="1905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1" name="Oval 71"/>
          <p:cNvSpPr>
            <a:spLocks noChangeArrowheads="1"/>
          </p:cNvSpPr>
          <p:nvPr/>
        </p:nvSpPr>
        <p:spPr bwMode="auto">
          <a:xfrm>
            <a:off x="3657600" y="1905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2" name="Line 72"/>
          <p:cNvSpPr>
            <a:spLocks noChangeShapeType="1"/>
          </p:cNvSpPr>
          <p:nvPr/>
        </p:nvSpPr>
        <p:spPr bwMode="auto">
          <a:xfrm>
            <a:off x="3810000" y="2057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403" name="Line 76"/>
          <p:cNvSpPr>
            <a:spLocks noChangeShapeType="1"/>
          </p:cNvSpPr>
          <p:nvPr/>
        </p:nvSpPr>
        <p:spPr bwMode="auto">
          <a:xfrm flipH="1">
            <a:off x="1752600" y="35814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404" name="Rectangle 77"/>
          <p:cNvSpPr>
            <a:spLocks noChangeArrowheads="1"/>
          </p:cNvSpPr>
          <p:nvPr/>
        </p:nvSpPr>
        <p:spPr bwMode="auto">
          <a:xfrm>
            <a:off x="2057400" y="32004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5" name="Rectangle 78"/>
          <p:cNvSpPr>
            <a:spLocks noChangeArrowheads="1"/>
          </p:cNvSpPr>
          <p:nvPr/>
        </p:nvSpPr>
        <p:spPr bwMode="auto">
          <a:xfrm>
            <a:off x="2590800" y="32004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6" name="Rectangle 79"/>
          <p:cNvSpPr>
            <a:spLocks noChangeArrowheads="1"/>
          </p:cNvSpPr>
          <p:nvPr/>
        </p:nvSpPr>
        <p:spPr bwMode="auto">
          <a:xfrm>
            <a:off x="2057400" y="2667000"/>
            <a:ext cx="1066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7" name="Oval 80"/>
          <p:cNvSpPr>
            <a:spLocks noChangeArrowheads="1"/>
          </p:cNvSpPr>
          <p:nvPr/>
        </p:nvSpPr>
        <p:spPr bwMode="auto">
          <a:xfrm>
            <a:off x="2209800" y="3429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8" name="Rectangle 84"/>
          <p:cNvSpPr>
            <a:spLocks noChangeArrowheads="1"/>
          </p:cNvSpPr>
          <p:nvPr/>
        </p:nvSpPr>
        <p:spPr bwMode="auto">
          <a:xfrm>
            <a:off x="1066800" y="47244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9" name="Rectangle 85"/>
          <p:cNvSpPr>
            <a:spLocks noChangeArrowheads="1"/>
          </p:cNvSpPr>
          <p:nvPr/>
        </p:nvSpPr>
        <p:spPr bwMode="auto">
          <a:xfrm>
            <a:off x="1600200" y="47244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0" name="Rectangle 86"/>
          <p:cNvSpPr>
            <a:spLocks noChangeArrowheads="1"/>
          </p:cNvSpPr>
          <p:nvPr/>
        </p:nvSpPr>
        <p:spPr bwMode="auto">
          <a:xfrm>
            <a:off x="1066800" y="4191000"/>
            <a:ext cx="1066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1" name="Rectangle 90"/>
          <p:cNvSpPr>
            <a:spLocks noChangeArrowheads="1"/>
          </p:cNvSpPr>
          <p:nvPr/>
        </p:nvSpPr>
        <p:spPr bwMode="auto">
          <a:xfrm>
            <a:off x="4191000" y="31242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2" name="Rectangle 91"/>
          <p:cNvSpPr>
            <a:spLocks noChangeArrowheads="1"/>
          </p:cNvSpPr>
          <p:nvPr/>
        </p:nvSpPr>
        <p:spPr bwMode="auto">
          <a:xfrm>
            <a:off x="4724400" y="31242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3" name="Rectangle 92"/>
          <p:cNvSpPr>
            <a:spLocks noChangeArrowheads="1"/>
          </p:cNvSpPr>
          <p:nvPr/>
        </p:nvSpPr>
        <p:spPr bwMode="auto">
          <a:xfrm>
            <a:off x="4191000" y="2590800"/>
            <a:ext cx="1066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4" name="Oval 94"/>
          <p:cNvSpPr>
            <a:spLocks noChangeArrowheads="1"/>
          </p:cNvSpPr>
          <p:nvPr/>
        </p:nvSpPr>
        <p:spPr bwMode="auto">
          <a:xfrm>
            <a:off x="4343400" y="3352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5" name="Line 95"/>
          <p:cNvSpPr>
            <a:spLocks noChangeShapeType="1"/>
          </p:cNvSpPr>
          <p:nvPr/>
        </p:nvSpPr>
        <p:spPr bwMode="auto">
          <a:xfrm flipV="1">
            <a:off x="2667000" y="3200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416" name="Line 96"/>
          <p:cNvSpPr>
            <a:spLocks noChangeShapeType="1"/>
          </p:cNvSpPr>
          <p:nvPr/>
        </p:nvSpPr>
        <p:spPr bwMode="auto">
          <a:xfrm flipV="1">
            <a:off x="1143000" y="4648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417" name="Line 97"/>
          <p:cNvSpPr>
            <a:spLocks noChangeShapeType="1"/>
          </p:cNvSpPr>
          <p:nvPr/>
        </p:nvSpPr>
        <p:spPr bwMode="auto">
          <a:xfrm flipV="1">
            <a:off x="1676400" y="4724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418" name="Rectangle 98"/>
          <p:cNvSpPr>
            <a:spLocks noChangeArrowheads="1"/>
          </p:cNvSpPr>
          <p:nvPr/>
        </p:nvSpPr>
        <p:spPr bwMode="auto">
          <a:xfrm>
            <a:off x="3581400" y="48006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9" name="Rectangle 99"/>
          <p:cNvSpPr>
            <a:spLocks noChangeArrowheads="1"/>
          </p:cNvSpPr>
          <p:nvPr/>
        </p:nvSpPr>
        <p:spPr bwMode="auto">
          <a:xfrm>
            <a:off x="4114800" y="48006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20" name="Rectangle 100"/>
          <p:cNvSpPr>
            <a:spLocks noChangeArrowheads="1"/>
          </p:cNvSpPr>
          <p:nvPr/>
        </p:nvSpPr>
        <p:spPr bwMode="auto">
          <a:xfrm>
            <a:off x="3581400" y="4267200"/>
            <a:ext cx="1066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21" name="Line 101"/>
          <p:cNvSpPr>
            <a:spLocks noChangeShapeType="1"/>
          </p:cNvSpPr>
          <p:nvPr/>
        </p:nvSpPr>
        <p:spPr bwMode="auto">
          <a:xfrm flipV="1">
            <a:off x="3657600" y="4724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422" name="Line 102"/>
          <p:cNvSpPr>
            <a:spLocks noChangeShapeType="1"/>
          </p:cNvSpPr>
          <p:nvPr/>
        </p:nvSpPr>
        <p:spPr bwMode="auto">
          <a:xfrm flipV="1">
            <a:off x="4191000" y="48006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423" name="Line 103"/>
          <p:cNvSpPr>
            <a:spLocks noChangeShapeType="1"/>
          </p:cNvSpPr>
          <p:nvPr/>
        </p:nvSpPr>
        <p:spPr bwMode="auto">
          <a:xfrm flipH="1">
            <a:off x="4038600" y="35052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424" name="Line 104"/>
          <p:cNvSpPr>
            <a:spLocks noChangeShapeType="1"/>
          </p:cNvSpPr>
          <p:nvPr/>
        </p:nvSpPr>
        <p:spPr bwMode="auto">
          <a:xfrm flipV="1">
            <a:off x="4724400" y="3124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59425" name="Group 105"/>
          <p:cNvGrpSpPr>
            <a:grpSpLocks/>
          </p:cNvGrpSpPr>
          <p:nvPr/>
        </p:nvGrpSpPr>
        <p:grpSpPr bwMode="auto">
          <a:xfrm>
            <a:off x="5867400" y="1219200"/>
            <a:ext cx="2819400" cy="2362200"/>
            <a:chOff x="3854" y="1728"/>
            <a:chExt cx="1251" cy="820"/>
          </a:xfrm>
        </p:grpSpPr>
        <p:sp>
          <p:nvSpPr>
            <p:cNvPr id="59436" name="Line 106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437" name="Line 107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438" name="Line 108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439" name="Oval 109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59440" name="Oval 110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441" name="Oval 111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442" name="Line 112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443" name="Oval 113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444" name="Oval 114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9426" name="Text Box 115"/>
          <p:cNvSpPr txBox="1">
            <a:spLocks noChangeArrowheads="1"/>
          </p:cNvSpPr>
          <p:nvPr/>
        </p:nvSpPr>
        <p:spPr bwMode="auto">
          <a:xfrm>
            <a:off x="6384925" y="2098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59427" name="Text Box 116"/>
          <p:cNvSpPr txBox="1">
            <a:spLocks noChangeArrowheads="1"/>
          </p:cNvSpPr>
          <p:nvPr/>
        </p:nvSpPr>
        <p:spPr bwMode="auto">
          <a:xfrm>
            <a:off x="5867400" y="3048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59428" name="Text Box 117"/>
          <p:cNvSpPr txBox="1">
            <a:spLocks noChangeArrowheads="1"/>
          </p:cNvSpPr>
          <p:nvPr/>
        </p:nvSpPr>
        <p:spPr bwMode="auto">
          <a:xfrm>
            <a:off x="7239000" y="1295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59429" name="Text Box 118"/>
          <p:cNvSpPr txBox="1">
            <a:spLocks noChangeArrowheads="1"/>
          </p:cNvSpPr>
          <p:nvPr/>
        </p:nvSpPr>
        <p:spPr bwMode="auto">
          <a:xfrm>
            <a:off x="8305800" y="198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59430" name="Text Box 119"/>
          <p:cNvSpPr txBox="1">
            <a:spLocks noChangeArrowheads="1"/>
          </p:cNvSpPr>
          <p:nvPr/>
        </p:nvSpPr>
        <p:spPr bwMode="auto">
          <a:xfrm>
            <a:off x="7696200" y="3124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59431" name="AutoShape 120"/>
          <p:cNvSpPr>
            <a:spLocks noChangeArrowheads="1"/>
          </p:cNvSpPr>
          <p:nvPr/>
        </p:nvSpPr>
        <p:spPr bwMode="auto">
          <a:xfrm>
            <a:off x="1066800" y="5791200"/>
            <a:ext cx="4267200" cy="838200"/>
          </a:xfrm>
          <a:prstGeom prst="wedgeRoundRectCallout">
            <a:avLst>
              <a:gd name="adj1" fmla="val 19606"/>
              <a:gd name="adj2" fmla="val -9469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59432" name="AutoShape 121"/>
          <p:cNvSpPr>
            <a:spLocks noChangeArrowheads="1"/>
          </p:cNvSpPr>
          <p:nvPr/>
        </p:nvSpPr>
        <p:spPr bwMode="auto">
          <a:xfrm>
            <a:off x="1066800" y="5791200"/>
            <a:ext cx="4267200" cy="838200"/>
          </a:xfrm>
          <a:prstGeom prst="wedgeRoundRectCallout">
            <a:avLst>
              <a:gd name="adj1" fmla="val -29574"/>
              <a:gd name="adj2" fmla="val -10321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59433" name="Text Box 122"/>
          <p:cNvSpPr txBox="1">
            <a:spLocks noChangeArrowheads="1"/>
          </p:cNvSpPr>
          <p:nvPr/>
        </p:nvSpPr>
        <p:spPr bwMode="auto">
          <a:xfrm>
            <a:off x="1371600" y="6019800"/>
            <a:ext cx="3465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根は全ての子供がＮＵＬＬ</a:t>
            </a:r>
          </a:p>
        </p:txBody>
      </p:sp>
      <p:sp>
        <p:nvSpPr>
          <p:cNvPr id="59434" name="AutoShape 123"/>
          <p:cNvSpPr>
            <a:spLocks noChangeArrowheads="1"/>
          </p:cNvSpPr>
          <p:nvPr/>
        </p:nvSpPr>
        <p:spPr bwMode="auto">
          <a:xfrm>
            <a:off x="5715000" y="4267200"/>
            <a:ext cx="2590800" cy="838200"/>
          </a:xfrm>
          <a:prstGeom prst="wedgeRoundRectCallout">
            <a:avLst>
              <a:gd name="adj1" fmla="val -66727"/>
              <a:gd name="adj2" fmla="val -11022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59435" name="Text Box 124"/>
          <p:cNvSpPr txBox="1">
            <a:spLocks noChangeArrowheads="1"/>
          </p:cNvSpPr>
          <p:nvPr/>
        </p:nvSpPr>
        <p:spPr bwMode="auto">
          <a:xfrm>
            <a:off x="5943600" y="4495800"/>
            <a:ext cx="2208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右の子が無い。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61A16C-B705-4640-ADC8-CE82ED2FAB7C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７－２．２分探索木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２分木</a:t>
            </a:r>
          </a:p>
          <a:p>
            <a:pPr eaLnBrk="1" hangingPunct="1"/>
            <a:r>
              <a:rPr lang="ja-JP" altLang="en-US" smtClean="0"/>
              <a:t>各頂点ｖに対して、</a:t>
            </a:r>
          </a:p>
          <a:p>
            <a:pPr lvl="1" eaLnBrk="1" hangingPunct="1"/>
            <a:r>
              <a:rPr lang="ja-JP" altLang="en-US" smtClean="0"/>
              <a:t>左の子を根とする部分木（左の子孫）のデータは頂点ｖのデータ未満</a:t>
            </a:r>
          </a:p>
          <a:p>
            <a:pPr lvl="1" eaLnBrk="1" hangingPunct="1"/>
            <a:r>
              <a:rPr lang="ja-JP" altLang="en-US" smtClean="0"/>
              <a:t>右の子を根する部分木（右の子孫）のデータは頂点ｖのデータ以上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62B551-21B4-459E-8929-6FDA22084CB0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3080" name="Line 35"/>
          <p:cNvSpPr>
            <a:spLocks noChangeShapeType="1"/>
          </p:cNvSpPr>
          <p:nvPr/>
        </p:nvSpPr>
        <p:spPr bwMode="auto">
          <a:xfrm flipV="1">
            <a:off x="4267200" y="2362200"/>
            <a:ext cx="1447800" cy="36988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1" name="AutoShape 36"/>
          <p:cNvSpPr>
            <a:spLocks noChangeArrowheads="1"/>
          </p:cNvSpPr>
          <p:nvPr/>
        </p:nvSpPr>
        <p:spPr bwMode="auto">
          <a:xfrm>
            <a:off x="685800" y="2590800"/>
            <a:ext cx="7543800" cy="3581400"/>
          </a:xfrm>
          <a:prstGeom prst="triangle">
            <a:avLst>
              <a:gd name="adj" fmla="val 49032"/>
            </a:avLst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2" name="AutoShape 2"/>
          <p:cNvSpPr>
            <a:spLocks noChangeArrowheads="1"/>
          </p:cNvSpPr>
          <p:nvPr/>
        </p:nvSpPr>
        <p:spPr bwMode="auto">
          <a:xfrm>
            <a:off x="4572000" y="4191000"/>
            <a:ext cx="2209800" cy="1828800"/>
          </a:xfrm>
          <a:prstGeom prst="triangle">
            <a:avLst>
              <a:gd name="adj" fmla="val 49032"/>
            </a:avLst>
          </a:prstGeom>
          <a:solidFill>
            <a:srgbClr val="0033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3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イメージ（２分探索木）</a:t>
            </a:r>
          </a:p>
        </p:txBody>
      </p:sp>
      <p:sp>
        <p:nvSpPr>
          <p:cNvPr id="3084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条件が再帰的になっていることに注意する。</a:t>
            </a:r>
          </a:p>
        </p:txBody>
      </p:sp>
      <p:sp>
        <p:nvSpPr>
          <p:cNvPr id="3085" name="Line 9"/>
          <p:cNvSpPr>
            <a:spLocks noChangeShapeType="1"/>
          </p:cNvSpPr>
          <p:nvPr/>
        </p:nvSpPr>
        <p:spPr bwMode="auto">
          <a:xfrm flipH="1" flipV="1">
            <a:off x="4343400" y="2743200"/>
            <a:ext cx="11430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6" name="Line 10"/>
          <p:cNvSpPr>
            <a:spLocks noChangeShapeType="1"/>
          </p:cNvSpPr>
          <p:nvPr/>
        </p:nvSpPr>
        <p:spPr bwMode="auto">
          <a:xfrm flipV="1">
            <a:off x="3124200" y="2743200"/>
            <a:ext cx="11430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7" name="Oval 11"/>
          <p:cNvSpPr>
            <a:spLocks noChangeArrowheads="1"/>
          </p:cNvSpPr>
          <p:nvPr/>
        </p:nvSpPr>
        <p:spPr bwMode="auto">
          <a:xfrm>
            <a:off x="4114800" y="2514600"/>
            <a:ext cx="492125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8" name="Oval 32"/>
          <p:cNvSpPr>
            <a:spLocks noChangeArrowheads="1"/>
          </p:cNvSpPr>
          <p:nvPr/>
        </p:nvSpPr>
        <p:spPr bwMode="auto">
          <a:xfrm>
            <a:off x="5334000" y="4038600"/>
            <a:ext cx="492125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9" name="AutoShape 37"/>
          <p:cNvSpPr>
            <a:spLocks noChangeArrowheads="1"/>
          </p:cNvSpPr>
          <p:nvPr/>
        </p:nvSpPr>
        <p:spPr bwMode="auto">
          <a:xfrm>
            <a:off x="1981200" y="4191000"/>
            <a:ext cx="2209800" cy="1828800"/>
          </a:xfrm>
          <a:prstGeom prst="triangle">
            <a:avLst>
              <a:gd name="adj" fmla="val 49032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90" name="Oval 33"/>
          <p:cNvSpPr>
            <a:spLocks noChangeArrowheads="1"/>
          </p:cNvSpPr>
          <p:nvPr/>
        </p:nvSpPr>
        <p:spPr bwMode="auto">
          <a:xfrm>
            <a:off x="2895600" y="4038600"/>
            <a:ext cx="492125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4" name="Object 38"/>
          <p:cNvGraphicFramePr>
            <a:graphicFrameLocks noChangeAspect="1"/>
          </p:cNvGraphicFramePr>
          <p:nvPr/>
        </p:nvGraphicFramePr>
        <p:xfrm>
          <a:off x="4205288" y="2590800"/>
          <a:ext cx="274637" cy="304800"/>
        </p:xfrm>
        <a:graphic>
          <a:graphicData uri="http://schemas.openxmlformats.org/presentationml/2006/ole">
            <p:oleObj spid="_x0000_s3074" name="Equation" r:id="rId3" imgW="114120" imgH="126720" progId="Equation.DSMT4">
              <p:embed/>
            </p:oleObj>
          </a:graphicData>
        </a:graphic>
      </p:graphicFrame>
      <p:graphicFrame>
        <p:nvGraphicFramePr>
          <p:cNvPr id="3075" name="Object 39"/>
          <p:cNvGraphicFramePr>
            <a:graphicFrameLocks noChangeAspect="1"/>
          </p:cNvGraphicFramePr>
          <p:nvPr/>
        </p:nvGraphicFramePr>
        <p:xfrm>
          <a:off x="1981200" y="3962400"/>
          <a:ext cx="609600" cy="487363"/>
        </p:xfrm>
        <a:graphic>
          <a:graphicData uri="http://schemas.openxmlformats.org/presentationml/2006/ole">
            <p:oleObj spid="_x0000_s3075" name="Equation" r:id="rId4" imgW="253800" imgH="203040" progId="Equation.DSMT4">
              <p:embed/>
            </p:oleObj>
          </a:graphicData>
        </a:graphic>
      </p:graphicFrame>
      <p:graphicFrame>
        <p:nvGraphicFramePr>
          <p:cNvPr id="3076" name="Object 40"/>
          <p:cNvGraphicFramePr>
            <a:graphicFrameLocks noChangeAspect="1"/>
          </p:cNvGraphicFramePr>
          <p:nvPr/>
        </p:nvGraphicFramePr>
        <p:xfrm>
          <a:off x="6019800" y="4038600"/>
          <a:ext cx="854075" cy="487363"/>
        </p:xfrm>
        <a:graphic>
          <a:graphicData uri="http://schemas.openxmlformats.org/presentationml/2006/ole">
            <p:oleObj spid="_x0000_s3076" name="Equation" r:id="rId5" imgW="355320" imgH="203040" progId="Equation.DSMT4">
              <p:embed/>
            </p:oleObj>
          </a:graphicData>
        </a:graphic>
      </p:graphicFrame>
      <p:graphicFrame>
        <p:nvGraphicFramePr>
          <p:cNvPr id="3077" name="Object 42"/>
          <p:cNvGraphicFramePr>
            <a:graphicFrameLocks noChangeAspect="1"/>
          </p:cNvGraphicFramePr>
          <p:nvPr/>
        </p:nvGraphicFramePr>
        <p:xfrm>
          <a:off x="5029200" y="5029200"/>
          <a:ext cx="914400" cy="609600"/>
        </p:xfrm>
        <a:graphic>
          <a:graphicData uri="http://schemas.openxmlformats.org/presentationml/2006/ole">
            <p:oleObj spid="_x0000_s3077" name="Equation" r:id="rId6" imgW="266400" imgH="177480" progId="Equation.DSMT4">
              <p:embed/>
            </p:oleObj>
          </a:graphicData>
        </a:graphic>
      </p:graphicFrame>
      <p:graphicFrame>
        <p:nvGraphicFramePr>
          <p:cNvPr id="3078" name="Object 43"/>
          <p:cNvGraphicFramePr>
            <a:graphicFrameLocks noChangeAspect="1"/>
          </p:cNvGraphicFramePr>
          <p:nvPr/>
        </p:nvGraphicFramePr>
        <p:xfrm>
          <a:off x="2819400" y="5181600"/>
          <a:ext cx="914400" cy="523875"/>
        </p:xfrm>
        <a:graphic>
          <a:graphicData uri="http://schemas.openxmlformats.org/presentationml/2006/ole">
            <p:oleObj spid="_x0000_s3078" name="Equation" r:id="rId7" imgW="26640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67F495-A45E-4F6E-B8AF-013A388EB060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61443" name="Line 60"/>
          <p:cNvSpPr>
            <a:spLocks noChangeShapeType="1"/>
          </p:cNvSpPr>
          <p:nvPr/>
        </p:nvSpPr>
        <p:spPr bwMode="auto">
          <a:xfrm flipH="1" flipV="1">
            <a:off x="1676400" y="5334000"/>
            <a:ext cx="508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様々な２分探索木</a:t>
            </a:r>
          </a:p>
        </p:txBody>
      </p:sp>
      <p:grpSp>
        <p:nvGrpSpPr>
          <p:cNvPr id="61445" name="Group 32"/>
          <p:cNvGrpSpPr>
            <a:grpSpLocks/>
          </p:cNvGrpSpPr>
          <p:nvPr/>
        </p:nvGrpSpPr>
        <p:grpSpPr bwMode="auto">
          <a:xfrm>
            <a:off x="1447800" y="1295400"/>
            <a:ext cx="2819400" cy="2362200"/>
            <a:chOff x="3854" y="1728"/>
            <a:chExt cx="1251" cy="820"/>
          </a:xfrm>
        </p:grpSpPr>
        <p:sp>
          <p:nvSpPr>
            <p:cNvPr id="61480" name="Line 33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1481" name="Line 34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1482" name="Line 35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1483" name="Oval 36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61484" name="Oval 37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1485" name="Oval 38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1486" name="Line 39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1487" name="Oval 40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1488" name="Oval 41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1446" name="Text Box 42"/>
          <p:cNvSpPr txBox="1">
            <a:spLocks noChangeArrowheads="1"/>
          </p:cNvSpPr>
          <p:nvPr/>
        </p:nvSpPr>
        <p:spPr bwMode="auto">
          <a:xfrm>
            <a:off x="1965325" y="2174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61447" name="Text Box 43"/>
          <p:cNvSpPr txBox="1">
            <a:spLocks noChangeArrowheads="1"/>
          </p:cNvSpPr>
          <p:nvPr/>
        </p:nvSpPr>
        <p:spPr bwMode="auto">
          <a:xfrm>
            <a:off x="1447800" y="3124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61448" name="Text Box 44"/>
          <p:cNvSpPr txBox="1">
            <a:spLocks noChangeArrowheads="1"/>
          </p:cNvSpPr>
          <p:nvPr/>
        </p:nvSpPr>
        <p:spPr bwMode="auto">
          <a:xfrm>
            <a:off x="2819400" y="1371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61449" name="Text Box 45"/>
          <p:cNvSpPr txBox="1">
            <a:spLocks noChangeArrowheads="1"/>
          </p:cNvSpPr>
          <p:nvPr/>
        </p:nvSpPr>
        <p:spPr bwMode="auto">
          <a:xfrm>
            <a:off x="3886200" y="2057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61450" name="Text Box 46"/>
          <p:cNvSpPr txBox="1">
            <a:spLocks noChangeArrowheads="1"/>
          </p:cNvSpPr>
          <p:nvPr/>
        </p:nvSpPr>
        <p:spPr bwMode="auto">
          <a:xfrm>
            <a:off x="32766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61451" name="Line 52"/>
          <p:cNvSpPr>
            <a:spLocks noChangeShapeType="1"/>
          </p:cNvSpPr>
          <p:nvPr/>
        </p:nvSpPr>
        <p:spPr bwMode="auto">
          <a:xfrm>
            <a:off x="5105400" y="1219200"/>
            <a:ext cx="0" cy="518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52" name="Line 54"/>
          <p:cNvSpPr>
            <a:spLocks noChangeShapeType="1"/>
          </p:cNvSpPr>
          <p:nvPr/>
        </p:nvSpPr>
        <p:spPr bwMode="auto">
          <a:xfrm flipV="1">
            <a:off x="914400" y="5257800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53" name="Line 55"/>
          <p:cNvSpPr>
            <a:spLocks noChangeShapeType="1"/>
          </p:cNvSpPr>
          <p:nvPr/>
        </p:nvSpPr>
        <p:spPr bwMode="auto">
          <a:xfrm flipH="1" flipV="1">
            <a:off x="2489200" y="4443413"/>
            <a:ext cx="993775" cy="657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54" name="Line 56"/>
          <p:cNvSpPr>
            <a:spLocks noChangeShapeType="1"/>
          </p:cNvSpPr>
          <p:nvPr/>
        </p:nvSpPr>
        <p:spPr bwMode="auto">
          <a:xfrm flipV="1">
            <a:off x="1495425" y="4333875"/>
            <a:ext cx="993775" cy="985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55" name="Oval 57"/>
          <p:cNvSpPr>
            <a:spLocks noChangeArrowheads="1"/>
          </p:cNvSpPr>
          <p:nvPr/>
        </p:nvSpPr>
        <p:spPr bwMode="auto">
          <a:xfrm>
            <a:off x="2239963" y="41148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61456" name="Oval 58"/>
          <p:cNvSpPr>
            <a:spLocks noChangeArrowheads="1"/>
          </p:cNvSpPr>
          <p:nvPr/>
        </p:nvSpPr>
        <p:spPr bwMode="auto">
          <a:xfrm>
            <a:off x="1328738" y="49911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57" name="Oval 59"/>
          <p:cNvSpPr>
            <a:spLocks noChangeArrowheads="1"/>
          </p:cNvSpPr>
          <p:nvPr/>
        </p:nvSpPr>
        <p:spPr bwMode="auto">
          <a:xfrm>
            <a:off x="3319463" y="4881563"/>
            <a:ext cx="414337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58" name="Oval 61"/>
          <p:cNvSpPr>
            <a:spLocks noChangeArrowheads="1"/>
          </p:cNvSpPr>
          <p:nvPr/>
        </p:nvSpPr>
        <p:spPr bwMode="auto">
          <a:xfrm>
            <a:off x="685800" y="60960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59" name="Oval 62"/>
          <p:cNvSpPr>
            <a:spLocks noChangeArrowheads="1"/>
          </p:cNvSpPr>
          <p:nvPr/>
        </p:nvSpPr>
        <p:spPr bwMode="auto">
          <a:xfrm>
            <a:off x="2057400" y="60198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60" name="Text Box 63"/>
          <p:cNvSpPr txBox="1">
            <a:spLocks noChangeArrowheads="1"/>
          </p:cNvSpPr>
          <p:nvPr/>
        </p:nvSpPr>
        <p:spPr bwMode="auto">
          <a:xfrm>
            <a:off x="1447800" y="5029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61461" name="Text Box 64"/>
          <p:cNvSpPr txBox="1">
            <a:spLocks noChangeArrowheads="1"/>
          </p:cNvSpPr>
          <p:nvPr/>
        </p:nvSpPr>
        <p:spPr bwMode="auto">
          <a:xfrm>
            <a:off x="762000" y="617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61462" name="Text Box 65"/>
          <p:cNvSpPr txBox="1">
            <a:spLocks noChangeArrowheads="1"/>
          </p:cNvSpPr>
          <p:nvPr/>
        </p:nvSpPr>
        <p:spPr bwMode="auto">
          <a:xfrm>
            <a:off x="2133600" y="6096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61463" name="Text Box 66"/>
          <p:cNvSpPr txBox="1">
            <a:spLocks noChangeArrowheads="1"/>
          </p:cNvSpPr>
          <p:nvPr/>
        </p:nvSpPr>
        <p:spPr bwMode="auto">
          <a:xfrm>
            <a:off x="3352800" y="4953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61464" name="Text Box 67"/>
          <p:cNvSpPr txBox="1">
            <a:spLocks noChangeArrowheads="1"/>
          </p:cNvSpPr>
          <p:nvPr/>
        </p:nvSpPr>
        <p:spPr bwMode="auto">
          <a:xfrm>
            <a:off x="2286000" y="4267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61465" name="Line 69"/>
          <p:cNvSpPr>
            <a:spLocks noChangeShapeType="1"/>
          </p:cNvSpPr>
          <p:nvPr/>
        </p:nvSpPr>
        <p:spPr bwMode="auto">
          <a:xfrm flipV="1">
            <a:off x="7315200" y="2057400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66" name="Line 70"/>
          <p:cNvSpPr>
            <a:spLocks noChangeShapeType="1"/>
          </p:cNvSpPr>
          <p:nvPr/>
        </p:nvSpPr>
        <p:spPr bwMode="auto">
          <a:xfrm flipV="1">
            <a:off x="6629400" y="42672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67" name="Line 71"/>
          <p:cNvSpPr>
            <a:spLocks noChangeShapeType="1"/>
          </p:cNvSpPr>
          <p:nvPr/>
        </p:nvSpPr>
        <p:spPr bwMode="auto">
          <a:xfrm flipV="1">
            <a:off x="7924800" y="1066800"/>
            <a:ext cx="536575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68" name="Oval 72"/>
          <p:cNvSpPr>
            <a:spLocks noChangeArrowheads="1"/>
          </p:cNvSpPr>
          <p:nvPr/>
        </p:nvSpPr>
        <p:spPr bwMode="auto">
          <a:xfrm>
            <a:off x="8229600" y="7620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61469" name="Oval 73"/>
          <p:cNvSpPr>
            <a:spLocks noChangeArrowheads="1"/>
          </p:cNvSpPr>
          <p:nvPr/>
        </p:nvSpPr>
        <p:spPr bwMode="auto">
          <a:xfrm>
            <a:off x="7696200" y="17526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70" name="Line 75"/>
          <p:cNvSpPr>
            <a:spLocks noChangeShapeType="1"/>
          </p:cNvSpPr>
          <p:nvPr/>
        </p:nvSpPr>
        <p:spPr bwMode="auto">
          <a:xfrm flipV="1">
            <a:off x="7010400" y="3352800"/>
            <a:ext cx="330200" cy="766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71" name="Oval 76"/>
          <p:cNvSpPr>
            <a:spLocks noChangeArrowheads="1"/>
          </p:cNvSpPr>
          <p:nvPr/>
        </p:nvSpPr>
        <p:spPr bwMode="auto">
          <a:xfrm>
            <a:off x="7121525" y="2819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72" name="Oval 77"/>
          <p:cNvSpPr>
            <a:spLocks noChangeArrowheads="1"/>
          </p:cNvSpPr>
          <p:nvPr/>
        </p:nvSpPr>
        <p:spPr bwMode="auto">
          <a:xfrm>
            <a:off x="6477000" y="48006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73" name="Line 78"/>
          <p:cNvSpPr>
            <a:spLocks noChangeShapeType="1"/>
          </p:cNvSpPr>
          <p:nvPr/>
        </p:nvSpPr>
        <p:spPr bwMode="auto">
          <a:xfrm>
            <a:off x="0" y="3886200"/>
            <a:ext cx="510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74" name="Oval 74"/>
          <p:cNvSpPr>
            <a:spLocks noChangeArrowheads="1"/>
          </p:cNvSpPr>
          <p:nvPr/>
        </p:nvSpPr>
        <p:spPr bwMode="auto">
          <a:xfrm>
            <a:off x="6858000" y="3886200"/>
            <a:ext cx="414338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75" name="Text Box 79"/>
          <p:cNvSpPr txBox="1">
            <a:spLocks noChangeArrowheads="1"/>
          </p:cNvSpPr>
          <p:nvPr/>
        </p:nvSpPr>
        <p:spPr bwMode="auto">
          <a:xfrm>
            <a:off x="8229600" y="838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61476" name="Text Box 80"/>
          <p:cNvSpPr txBox="1">
            <a:spLocks noChangeArrowheads="1"/>
          </p:cNvSpPr>
          <p:nvPr/>
        </p:nvSpPr>
        <p:spPr bwMode="auto">
          <a:xfrm>
            <a:off x="7772400" y="175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61477" name="Text Box 81"/>
          <p:cNvSpPr txBox="1">
            <a:spLocks noChangeArrowheads="1"/>
          </p:cNvSpPr>
          <p:nvPr/>
        </p:nvSpPr>
        <p:spPr bwMode="auto">
          <a:xfrm>
            <a:off x="6902450" y="3962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61478" name="Text Box 82"/>
          <p:cNvSpPr txBox="1">
            <a:spLocks noChangeArrowheads="1"/>
          </p:cNvSpPr>
          <p:nvPr/>
        </p:nvSpPr>
        <p:spPr bwMode="auto">
          <a:xfrm>
            <a:off x="7197725" y="2895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61479" name="Text Box 83"/>
          <p:cNvSpPr txBox="1">
            <a:spLocks noChangeArrowheads="1"/>
          </p:cNvSpPr>
          <p:nvPr/>
        </p:nvSpPr>
        <p:spPr bwMode="auto">
          <a:xfrm>
            <a:off x="6553200" y="4800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558C73-AB63-47E3-92A6-76405652A357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62467" name="Line 2"/>
          <p:cNvSpPr>
            <a:spLocks noChangeShapeType="1"/>
          </p:cNvSpPr>
          <p:nvPr/>
        </p:nvSpPr>
        <p:spPr bwMode="auto">
          <a:xfrm flipH="1" flipV="1">
            <a:off x="1676400" y="5334000"/>
            <a:ext cx="508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２分探索木ではない木</a:t>
            </a:r>
          </a:p>
        </p:txBody>
      </p:sp>
      <p:grpSp>
        <p:nvGrpSpPr>
          <p:cNvPr id="62469" name="Group 4"/>
          <p:cNvGrpSpPr>
            <a:grpSpLocks/>
          </p:cNvGrpSpPr>
          <p:nvPr/>
        </p:nvGrpSpPr>
        <p:grpSpPr bwMode="auto">
          <a:xfrm>
            <a:off x="1447800" y="1295400"/>
            <a:ext cx="2819400" cy="2362200"/>
            <a:chOff x="3854" y="1728"/>
            <a:chExt cx="1251" cy="820"/>
          </a:xfrm>
        </p:grpSpPr>
        <p:sp>
          <p:nvSpPr>
            <p:cNvPr id="62504" name="Line 5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2505" name="Line 6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2506" name="Line 7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2507" name="Oval 8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62508" name="Oval 9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2509" name="Oval 10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2510" name="Line 11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2511" name="Oval 12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2512" name="Oval 13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2470" name="Text Box 14"/>
          <p:cNvSpPr txBox="1">
            <a:spLocks noChangeArrowheads="1"/>
          </p:cNvSpPr>
          <p:nvPr/>
        </p:nvSpPr>
        <p:spPr bwMode="auto">
          <a:xfrm>
            <a:off x="1981200" y="2209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62471" name="Text Box 15"/>
          <p:cNvSpPr txBox="1">
            <a:spLocks noChangeArrowheads="1"/>
          </p:cNvSpPr>
          <p:nvPr/>
        </p:nvSpPr>
        <p:spPr bwMode="auto">
          <a:xfrm>
            <a:off x="1447800" y="3048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62472" name="Text Box 16"/>
          <p:cNvSpPr txBox="1">
            <a:spLocks noChangeArrowheads="1"/>
          </p:cNvSpPr>
          <p:nvPr/>
        </p:nvSpPr>
        <p:spPr bwMode="auto">
          <a:xfrm>
            <a:off x="2819400" y="1371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62473" name="Text Box 17"/>
          <p:cNvSpPr txBox="1">
            <a:spLocks noChangeArrowheads="1"/>
          </p:cNvSpPr>
          <p:nvPr/>
        </p:nvSpPr>
        <p:spPr bwMode="auto">
          <a:xfrm>
            <a:off x="3200400" y="3124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62474" name="Text Box 18"/>
          <p:cNvSpPr txBox="1">
            <a:spLocks noChangeArrowheads="1"/>
          </p:cNvSpPr>
          <p:nvPr/>
        </p:nvSpPr>
        <p:spPr bwMode="auto">
          <a:xfrm>
            <a:off x="3810000" y="213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62475" name="Line 19"/>
          <p:cNvSpPr>
            <a:spLocks noChangeShapeType="1"/>
          </p:cNvSpPr>
          <p:nvPr/>
        </p:nvSpPr>
        <p:spPr bwMode="auto">
          <a:xfrm>
            <a:off x="5105400" y="1219200"/>
            <a:ext cx="0" cy="518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76" name="Line 20"/>
          <p:cNvSpPr>
            <a:spLocks noChangeShapeType="1"/>
          </p:cNvSpPr>
          <p:nvPr/>
        </p:nvSpPr>
        <p:spPr bwMode="auto">
          <a:xfrm flipV="1">
            <a:off x="914400" y="5257800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77" name="Line 21"/>
          <p:cNvSpPr>
            <a:spLocks noChangeShapeType="1"/>
          </p:cNvSpPr>
          <p:nvPr/>
        </p:nvSpPr>
        <p:spPr bwMode="auto">
          <a:xfrm flipH="1" flipV="1">
            <a:off x="2489200" y="4443413"/>
            <a:ext cx="993775" cy="657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78" name="Line 22"/>
          <p:cNvSpPr>
            <a:spLocks noChangeShapeType="1"/>
          </p:cNvSpPr>
          <p:nvPr/>
        </p:nvSpPr>
        <p:spPr bwMode="auto">
          <a:xfrm flipV="1">
            <a:off x="1495425" y="4333875"/>
            <a:ext cx="993775" cy="985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79" name="Oval 23"/>
          <p:cNvSpPr>
            <a:spLocks noChangeArrowheads="1"/>
          </p:cNvSpPr>
          <p:nvPr/>
        </p:nvSpPr>
        <p:spPr bwMode="auto">
          <a:xfrm>
            <a:off x="2239963" y="41148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62480" name="Oval 24"/>
          <p:cNvSpPr>
            <a:spLocks noChangeArrowheads="1"/>
          </p:cNvSpPr>
          <p:nvPr/>
        </p:nvSpPr>
        <p:spPr bwMode="auto">
          <a:xfrm>
            <a:off x="1328738" y="49911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81" name="Oval 25"/>
          <p:cNvSpPr>
            <a:spLocks noChangeArrowheads="1"/>
          </p:cNvSpPr>
          <p:nvPr/>
        </p:nvSpPr>
        <p:spPr bwMode="auto">
          <a:xfrm>
            <a:off x="3319463" y="4881563"/>
            <a:ext cx="414337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82" name="Oval 26"/>
          <p:cNvSpPr>
            <a:spLocks noChangeArrowheads="1"/>
          </p:cNvSpPr>
          <p:nvPr/>
        </p:nvSpPr>
        <p:spPr bwMode="auto">
          <a:xfrm>
            <a:off x="685800" y="60960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83" name="Oval 27"/>
          <p:cNvSpPr>
            <a:spLocks noChangeArrowheads="1"/>
          </p:cNvSpPr>
          <p:nvPr/>
        </p:nvSpPr>
        <p:spPr bwMode="auto">
          <a:xfrm>
            <a:off x="2057400" y="60198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84" name="Text Box 28"/>
          <p:cNvSpPr txBox="1">
            <a:spLocks noChangeArrowheads="1"/>
          </p:cNvSpPr>
          <p:nvPr/>
        </p:nvSpPr>
        <p:spPr bwMode="auto">
          <a:xfrm>
            <a:off x="1447800" y="5029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62485" name="Text Box 29"/>
          <p:cNvSpPr txBox="1">
            <a:spLocks noChangeArrowheads="1"/>
          </p:cNvSpPr>
          <p:nvPr/>
        </p:nvSpPr>
        <p:spPr bwMode="auto">
          <a:xfrm>
            <a:off x="2286000" y="419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62486" name="Text Box 30"/>
          <p:cNvSpPr txBox="1">
            <a:spLocks noChangeArrowheads="1"/>
          </p:cNvSpPr>
          <p:nvPr/>
        </p:nvSpPr>
        <p:spPr bwMode="auto">
          <a:xfrm>
            <a:off x="3352800" y="4953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62487" name="Text Box 31"/>
          <p:cNvSpPr txBox="1">
            <a:spLocks noChangeArrowheads="1"/>
          </p:cNvSpPr>
          <p:nvPr/>
        </p:nvSpPr>
        <p:spPr bwMode="auto">
          <a:xfrm>
            <a:off x="762000" y="617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62488" name="Text Box 32"/>
          <p:cNvSpPr txBox="1">
            <a:spLocks noChangeArrowheads="1"/>
          </p:cNvSpPr>
          <p:nvPr/>
        </p:nvSpPr>
        <p:spPr bwMode="auto">
          <a:xfrm>
            <a:off x="2057400" y="6019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62489" name="Line 33"/>
          <p:cNvSpPr>
            <a:spLocks noChangeShapeType="1"/>
          </p:cNvSpPr>
          <p:nvPr/>
        </p:nvSpPr>
        <p:spPr bwMode="auto">
          <a:xfrm flipV="1">
            <a:off x="7315200" y="2057400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90" name="Line 34"/>
          <p:cNvSpPr>
            <a:spLocks noChangeShapeType="1"/>
          </p:cNvSpPr>
          <p:nvPr/>
        </p:nvSpPr>
        <p:spPr bwMode="auto">
          <a:xfrm flipV="1">
            <a:off x="6629400" y="42672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91" name="Line 35"/>
          <p:cNvSpPr>
            <a:spLocks noChangeShapeType="1"/>
          </p:cNvSpPr>
          <p:nvPr/>
        </p:nvSpPr>
        <p:spPr bwMode="auto">
          <a:xfrm flipH="1" flipV="1">
            <a:off x="6781800" y="1295400"/>
            <a:ext cx="1143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92" name="Oval 36"/>
          <p:cNvSpPr>
            <a:spLocks noChangeArrowheads="1"/>
          </p:cNvSpPr>
          <p:nvPr/>
        </p:nvSpPr>
        <p:spPr bwMode="auto">
          <a:xfrm>
            <a:off x="6477000" y="9906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62493" name="Oval 37"/>
          <p:cNvSpPr>
            <a:spLocks noChangeArrowheads="1"/>
          </p:cNvSpPr>
          <p:nvPr/>
        </p:nvSpPr>
        <p:spPr bwMode="auto">
          <a:xfrm>
            <a:off x="7696200" y="17526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94" name="Line 38"/>
          <p:cNvSpPr>
            <a:spLocks noChangeShapeType="1"/>
          </p:cNvSpPr>
          <p:nvPr/>
        </p:nvSpPr>
        <p:spPr bwMode="auto">
          <a:xfrm flipV="1">
            <a:off x="7010400" y="3352800"/>
            <a:ext cx="330200" cy="766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95" name="Oval 39"/>
          <p:cNvSpPr>
            <a:spLocks noChangeArrowheads="1"/>
          </p:cNvSpPr>
          <p:nvPr/>
        </p:nvSpPr>
        <p:spPr bwMode="auto">
          <a:xfrm>
            <a:off x="7121525" y="2819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96" name="Oval 40"/>
          <p:cNvSpPr>
            <a:spLocks noChangeArrowheads="1"/>
          </p:cNvSpPr>
          <p:nvPr/>
        </p:nvSpPr>
        <p:spPr bwMode="auto">
          <a:xfrm>
            <a:off x="6477000" y="48006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97" name="Line 41"/>
          <p:cNvSpPr>
            <a:spLocks noChangeShapeType="1"/>
          </p:cNvSpPr>
          <p:nvPr/>
        </p:nvSpPr>
        <p:spPr bwMode="auto">
          <a:xfrm>
            <a:off x="0" y="3886200"/>
            <a:ext cx="510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98" name="Oval 42"/>
          <p:cNvSpPr>
            <a:spLocks noChangeArrowheads="1"/>
          </p:cNvSpPr>
          <p:nvPr/>
        </p:nvSpPr>
        <p:spPr bwMode="auto">
          <a:xfrm>
            <a:off x="6858000" y="3886200"/>
            <a:ext cx="414338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99" name="Text Box 43"/>
          <p:cNvSpPr txBox="1">
            <a:spLocks noChangeArrowheads="1"/>
          </p:cNvSpPr>
          <p:nvPr/>
        </p:nvSpPr>
        <p:spPr bwMode="auto">
          <a:xfrm>
            <a:off x="6477000" y="1066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62500" name="Text Box 44"/>
          <p:cNvSpPr txBox="1">
            <a:spLocks noChangeArrowheads="1"/>
          </p:cNvSpPr>
          <p:nvPr/>
        </p:nvSpPr>
        <p:spPr bwMode="auto">
          <a:xfrm>
            <a:off x="7772400" y="1828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62501" name="Text Box 45"/>
          <p:cNvSpPr txBox="1">
            <a:spLocks noChangeArrowheads="1"/>
          </p:cNvSpPr>
          <p:nvPr/>
        </p:nvSpPr>
        <p:spPr bwMode="auto">
          <a:xfrm>
            <a:off x="6902450" y="3962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62502" name="Text Box 46"/>
          <p:cNvSpPr txBox="1">
            <a:spLocks noChangeArrowheads="1"/>
          </p:cNvSpPr>
          <p:nvPr/>
        </p:nvSpPr>
        <p:spPr bwMode="auto">
          <a:xfrm>
            <a:off x="7197725" y="2895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62503" name="Text Box 47"/>
          <p:cNvSpPr txBox="1">
            <a:spLocks noChangeArrowheads="1"/>
          </p:cNvSpPr>
          <p:nvPr/>
        </p:nvSpPr>
        <p:spPr bwMode="auto">
          <a:xfrm>
            <a:off x="6553200" y="4800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6548C4-C590-4B2D-A0A0-0E0534BCE323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8194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７－</a:t>
            </a:r>
            <a:r>
              <a:rPr lang="en-US" altLang="ja-JP" smtClean="0"/>
              <a:t>1.</a:t>
            </a:r>
            <a:r>
              <a:rPr lang="ja-JP" altLang="en-US" smtClean="0"/>
              <a:t>データ構造としての木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427FFD-24BD-4B60-9B8E-33850672823D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63491" name="Line 91"/>
          <p:cNvSpPr>
            <a:spLocks noChangeShapeType="1"/>
          </p:cNvSpPr>
          <p:nvPr/>
        </p:nvSpPr>
        <p:spPr bwMode="auto">
          <a:xfrm flipH="1" flipV="1">
            <a:off x="7086600" y="5486400"/>
            <a:ext cx="355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1143000"/>
          </a:xfrm>
        </p:spPr>
        <p:txBody>
          <a:bodyPr/>
          <a:lstStyle/>
          <a:p>
            <a:pPr algn="l" eaLnBrk="1" hangingPunct="1"/>
            <a:r>
              <a:rPr lang="ja-JP" altLang="en-US" sz="3600" smtClean="0"/>
              <a:t>練習</a:t>
            </a:r>
            <a:r>
              <a:rPr lang="ja-JP" altLang="en-US" sz="3200" smtClean="0"/>
              <a:t>次の木が２分探索木であるか答えよ。</a:t>
            </a:r>
          </a:p>
        </p:txBody>
      </p:sp>
      <p:sp>
        <p:nvSpPr>
          <p:cNvPr id="63493" name="Line 33"/>
          <p:cNvSpPr>
            <a:spLocks noChangeShapeType="1"/>
          </p:cNvSpPr>
          <p:nvPr/>
        </p:nvSpPr>
        <p:spPr bwMode="auto">
          <a:xfrm flipH="1" flipV="1">
            <a:off x="1806575" y="2514600"/>
            <a:ext cx="403225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4" name="Line 34"/>
          <p:cNvSpPr>
            <a:spLocks noChangeShapeType="1"/>
          </p:cNvSpPr>
          <p:nvPr/>
        </p:nvSpPr>
        <p:spPr bwMode="auto">
          <a:xfrm flipH="1" flipV="1">
            <a:off x="2413000" y="1852613"/>
            <a:ext cx="63500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5" name="Line 35"/>
          <p:cNvSpPr>
            <a:spLocks noChangeShapeType="1"/>
          </p:cNvSpPr>
          <p:nvPr/>
        </p:nvSpPr>
        <p:spPr bwMode="auto">
          <a:xfrm flipV="1">
            <a:off x="1828800" y="1743075"/>
            <a:ext cx="584200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6" name="Oval 36"/>
          <p:cNvSpPr>
            <a:spLocks noChangeArrowheads="1"/>
          </p:cNvSpPr>
          <p:nvPr/>
        </p:nvSpPr>
        <p:spPr bwMode="auto">
          <a:xfrm>
            <a:off x="2163763" y="15240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63497" name="Oval 38"/>
          <p:cNvSpPr>
            <a:spLocks noChangeArrowheads="1"/>
          </p:cNvSpPr>
          <p:nvPr/>
        </p:nvSpPr>
        <p:spPr bwMode="auto">
          <a:xfrm>
            <a:off x="2895600" y="2133600"/>
            <a:ext cx="414338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8" name="Line 39"/>
          <p:cNvSpPr>
            <a:spLocks noChangeShapeType="1"/>
          </p:cNvSpPr>
          <p:nvPr/>
        </p:nvSpPr>
        <p:spPr bwMode="auto">
          <a:xfrm flipV="1">
            <a:off x="1371600" y="2514600"/>
            <a:ext cx="406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9" name="Oval 40"/>
          <p:cNvSpPr>
            <a:spLocks noChangeArrowheads="1"/>
          </p:cNvSpPr>
          <p:nvPr/>
        </p:nvSpPr>
        <p:spPr bwMode="auto">
          <a:xfrm>
            <a:off x="1219200" y="2971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00" name="Oval 41"/>
          <p:cNvSpPr>
            <a:spLocks noChangeArrowheads="1"/>
          </p:cNvSpPr>
          <p:nvPr/>
        </p:nvSpPr>
        <p:spPr bwMode="auto">
          <a:xfrm>
            <a:off x="2057400" y="31242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01" name="Text Box 52"/>
          <p:cNvSpPr txBox="1">
            <a:spLocks noChangeArrowheads="1"/>
          </p:cNvSpPr>
          <p:nvPr/>
        </p:nvSpPr>
        <p:spPr bwMode="auto">
          <a:xfrm>
            <a:off x="0" y="1143000"/>
            <a:ext cx="70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63502" name="Text Box 53"/>
          <p:cNvSpPr txBox="1">
            <a:spLocks noChangeArrowheads="1"/>
          </p:cNvSpPr>
          <p:nvPr/>
        </p:nvSpPr>
        <p:spPr bwMode="auto">
          <a:xfrm>
            <a:off x="4419600" y="1295400"/>
            <a:ext cx="70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63503" name="Text Box 54"/>
          <p:cNvSpPr txBox="1">
            <a:spLocks noChangeArrowheads="1"/>
          </p:cNvSpPr>
          <p:nvPr/>
        </p:nvSpPr>
        <p:spPr bwMode="auto">
          <a:xfrm>
            <a:off x="0" y="4267200"/>
            <a:ext cx="70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63504" name="Text Box 55"/>
          <p:cNvSpPr txBox="1">
            <a:spLocks noChangeArrowheads="1"/>
          </p:cNvSpPr>
          <p:nvPr/>
        </p:nvSpPr>
        <p:spPr bwMode="auto">
          <a:xfrm>
            <a:off x="4495800" y="4267200"/>
            <a:ext cx="70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sp>
        <p:nvSpPr>
          <p:cNvPr id="63505" name="Oval 37"/>
          <p:cNvSpPr>
            <a:spLocks noChangeArrowheads="1"/>
          </p:cNvSpPr>
          <p:nvPr/>
        </p:nvSpPr>
        <p:spPr bwMode="auto">
          <a:xfrm>
            <a:off x="1524000" y="22098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06" name="Text Box 42"/>
          <p:cNvSpPr txBox="1">
            <a:spLocks noChangeArrowheads="1"/>
          </p:cNvSpPr>
          <p:nvPr/>
        </p:nvSpPr>
        <p:spPr bwMode="auto">
          <a:xfrm>
            <a:off x="2209800" y="16002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  <p:sp>
        <p:nvSpPr>
          <p:cNvPr id="63507" name="Text Box 43"/>
          <p:cNvSpPr txBox="1">
            <a:spLocks noChangeArrowheads="1"/>
          </p:cNvSpPr>
          <p:nvPr/>
        </p:nvSpPr>
        <p:spPr bwMode="auto">
          <a:xfrm>
            <a:off x="1219200" y="3048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63508" name="Text Box 44"/>
          <p:cNvSpPr txBox="1">
            <a:spLocks noChangeArrowheads="1"/>
          </p:cNvSpPr>
          <p:nvPr/>
        </p:nvSpPr>
        <p:spPr bwMode="auto">
          <a:xfrm>
            <a:off x="2819400" y="2209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63509" name="Text Box 45"/>
          <p:cNvSpPr txBox="1">
            <a:spLocks noChangeArrowheads="1"/>
          </p:cNvSpPr>
          <p:nvPr/>
        </p:nvSpPr>
        <p:spPr bwMode="auto">
          <a:xfrm>
            <a:off x="2057400" y="32004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</a:t>
            </a:r>
          </a:p>
        </p:txBody>
      </p:sp>
      <p:sp>
        <p:nvSpPr>
          <p:cNvPr id="63510" name="Text Box 46"/>
          <p:cNvSpPr txBox="1">
            <a:spLocks noChangeArrowheads="1"/>
          </p:cNvSpPr>
          <p:nvPr/>
        </p:nvSpPr>
        <p:spPr bwMode="auto">
          <a:xfrm>
            <a:off x="1600200" y="2286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</a:t>
            </a:r>
          </a:p>
        </p:txBody>
      </p:sp>
      <p:sp>
        <p:nvSpPr>
          <p:cNvPr id="63511" name="Line 56"/>
          <p:cNvSpPr>
            <a:spLocks noChangeShapeType="1"/>
          </p:cNvSpPr>
          <p:nvPr/>
        </p:nvSpPr>
        <p:spPr bwMode="auto">
          <a:xfrm flipV="1">
            <a:off x="6553200" y="2286000"/>
            <a:ext cx="533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12" name="Line 57"/>
          <p:cNvSpPr>
            <a:spLocks noChangeShapeType="1"/>
          </p:cNvSpPr>
          <p:nvPr/>
        </p:nvSpPr>
        <p:spPr bwMode="auto">
          <a:xfrm flipH="1" flipV="1">
            <a:off x="6451600" y="1624013"/>
            <a:ext cx="63500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13" name="Line 58"/>
          <p:cNvSpPr>
            <a:spLocks noChangeShapeType="1"/>
          </p:cNvSpPr>
          <p:nvPr/>
        </p:nvSpPr>
        <p:spPr bwMode="auto">
          <a:xfrm flipV="1">
            <a:off x="5867400" y="1514475"/>
            <a:ext cx="584200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14" name="Oval 59"/>
          <p:cNvSpPr>
            <a:spLocks noChangeArrowheads="1"/>
          </p:cNvSpPr>
          <p:nvPr/>
        </p:nvSpPr>
        <p:spPr bwMode="auto">
          <a:xfrm>
            <a:off x="6202363" y="12954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63515" name="Oval 60"/>
          <p:cNvSpPr>
            <a:spLocks noChangeArrowheads="1"/>
          </p:cNvSpPr>
          <p:nvPr/>
        </p:nvSpPr>
        <p:spPr bwMode="auto">
          <a:xfrm>
            <a:off x="6934200" y="1905000"/>
            <a:ext cx="414338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16" name="Line 61"/>
          <p:cNvSpPr>
            <a:spLocks noChangeShapeType="1"/>
          </p:cNvSpPr>
          <p:nvPr/>
        </p:nvSpPr>
        <p:spPr bwMode="auto">
          <a:xfrm flipV="1">
            <a:off x="5410200" y="2286000"/>
            <a:ext cx="406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17" name="Oval 62"/>
          <p:cNvSpPr>
            <a:spLocks noChangeArrowheads="1"/>
          </p:cNvSpPr>
          <p:nvPr/>
        </p:nvSpPr>
        <p:spPr bwMode="auto">
          <a:xfrm>
            <a:off x="5257800" y="27432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18" name="Oval 63"/>
          <p:cNvSpPr>
            <a:spLocks noChangeArrowheads="1"/>
          </p:cNvSpPr>
          <p:nvPr/>
        </p:nvSpPr>
        <p:spPr bwMode="auto">
          <a:xfrm>
            <a:off x="6324600" y="28194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19" name="Oval 64"/>
          <p:cNvSpPr>
            <a:spLocks noChangeArrowheads="1"/>
          </p:cNvSpPr>
          <p:nvPr/>
        </p:nvSpPr>
        <p:spPr bwMode="auto">
          <a:xfrm>
            <a:off x="5562600" y="19812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20" name="Text Box 65"/>
          <p:cNvSpPr txBox="1">
            <a:spLocks noChangeArrowheads="1"/>
          </p:cNvSpPr>
          <p:nvPr/>
        </p:nvSpPr>
        <p:spPr bwMode="auto">
          <a:xfrm>
            <a:off x="6248400" y="1371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  <p:sp>
        <p:nvSpPr>
          <p:cNvPr id="63521" name="Text Box 66"/>
          <p:cNvSpPr txBox="1">
            <a:spLocks noChangeArrowheads="1"/>
          </p:cNvSpPr>
          <p:nvPr/>
        </p:nvSpPr>
        <p:spPr bwMode="auto">
          <a:xfrm>
            <a:off x="5257800" y="28194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63522" name="Text Box 67"/>
          <p:cNvSpPr txBox="1">
            <a:spLocks noChangeArrowheads="1"/>
          </p:cNvSpPr>
          <p:nvPr/>
        </p:nvSpPr>
        <p:spPr bwMode="auto">
          <a:xfrm>
            <a:off x="6858000" y="1981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63523" name="Text Box 68"/>
          <p:cNvSpPr txBox="1">
            <a:spLocks noChangeArrowheads="1"/>
          </p:cNvSpPr>
          <p:nvPr/>
        </p:nvSpPr>
        <p:spPr bwMode="auto">
          <a:xfrm>
            <a:off x="5562600" y="20574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</a:t>
            </a:r>
          </a:p>
        </p:txBody>
      </p:sp>
      <p:sp>
        <p:nvSpPr>
          <p:cNvPr id="63524" name="Text Box 69"/>
          <p:cNvSpPr txBox="1">
            <a:spLocks noChangeArrowheads="1"/>
          </p:cNvSpPr>
          <p:nvPr/>
        </p:nvSpPr>
        <p:spPr bwMode="auto">
          <a:xfrm>
            <a:off x="6324600" y="28194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</a:t>
            </a:r>
          </a:p>
        </p:txBody>
      </p:sp>
      <p:sp>
        <p:nvSpPr>
          <p:cNvPr id="63525" name="Line 71"/>
          <p:cNvSpPr>
            <a:spLocks noChangeShapeType="1"/>
          </p:cNvSpPr>
          <p:nvPr/>
        </p:nvSpPr>
        <p:spPr bwMode="auto">
          <a:xfrm flipV="1">
            <a:off x="2057400" y="5486400"/>
            <a:ext cx="533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26" name="Line 72"/>
          <p:cNvSpPr>
            <a:spLocks noChangeShapeType="1"/>
          </p:cNvSpPr>
          <p:nvPr/>
        </p:nvSpPr>
        <p:spPr bwMode="auto">
          <a:xfrm flipH="1" flipV="1">
            <a:off x="1955800" y="4824413"/>
            <a:ext cx="63500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27" name="Line 73"/>
          <p:cNvSpPr>
            <a:spLocks noChangeShapeType="1"/>
          </p:cNvSpPr>
          <p:nvPr/>
        </p:nvSpPr>
        <p:spPr bwMode="auto">
          <a:xfrm flipV="1">
            <a:off x="1371600" y="4714875"/>
            <a:ext cx="584200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28" name="Oval 74"/>
          <p:cNvSpPr>
            <a:spLocks noChangeArrowheads="1"/>
          </p:cNvSpPr>
          <p:nvPr/>
        </p:nvSpPr>
        <p:spPr bwMode="auto">
          <a:xfrm>
            <a:off x="1706563" y="44958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63529" name="Oval 75"/>
          <p:cNvSpPr>
            <a:spLocks noChangeArrowheads="1"/>
          </p:cNvSpPr>
          <p:nvPr/>
        </p:nvSpPr>
        <p:spPr bwMode="auto">
          <a:xfrm>
            <a:off x="2438400" y="5105400"/>
            <a:ext cx="414338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30" name="Line 76"/>
          <p:cNvSpPr>
            <a:spLocks noChangeShapeType="1"/>
          </p:cNvSpPr>
          <p:nvPr/>
        </p:nvSpPr>
        <p:spPr bwMode="auto">
          <a:xfrm flipV="1">
            <a:off x="914400" y="5486400"/>
            <a:ext cx="406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31" name="Oval 77"/>
          <p:cNvSpPr>
            <a:spLocks noChangeArrowheads="1"/>
          </p:cNvSpPr>
          <p:nvPr/>
        </p:nvSpPr>
        <p:spPr bwMode="auto">
          <a:xfrm>
            <a:off x="762000" y="5943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32" name="Oval 78"/>
          <p:cNvSpPr>
            <a:spLocks noChangeArrowheads="1"/>
          </p:cNvSpPr>
          <p:nvPr/>
        </p:nvSpPr>
        <p:spPr bwMode="auto">
          <a:xfrm>
            <a:off x="1828800" y="60198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33" name="Oval 79"/>
          <p:cNvSpPr>
            <a:spLocks noChangeArrowheads="1"/>
          </p:cNvSpPr>
          <p:nvPr/>
        </p:nvSpPr>
        <p:spPr bwMode="auto">
          <a:xfrm>
            <a:off x="1066800" y="51816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34" name="Text Box 80"/>
          <p:cNvSpPr txBox="1">
            <a:spLocks noChangeArrowheads="1"/>
          </p:cNvSpPr>
          <p:nvPr/>
        </p:nvSpPr>
        <p:spPr bwMode="auto">
          <a:xfrm>
            <a:off x="1828800" y="6096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  <p:sp>
        <p:nvSpPr>
          <p:cNvPr id="63535" name="Text Box 81"/>
          <p:cNvSpPr txBox="1">
            <a:spLocks noChangeArrowheads="1"/>
          </p:cNvSpPr>
          <p:nvPr/>
        </p:nvSpPr>
        <p:spPr bwMode="auto">
          <a:xfrm>
            <a:off x="762000" y="60198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63536" name="Text Box 82"/>
          <p:cNvSpPr txBox="1">
            <a:spLocks noChangeArrowheads="1"/>
          </p:cNvSpPr>
          <p:nvPr/>
        </p:nvSpPr>
        <p:spPr bwMode="auto">
          <a:xfrm>
            <a:off x="2362200" y="5181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63537" name="Text Box 83"/>
          <p:cNvSpPr txBox="1">
            <a:spLocks noChangeArrowheads="1"/>
          </p:cNvSpPr>
          <p:nvPr/>
        </p:nvSpPr>
        <p:spPr bwMode="auto">
          <a:xfrm>
            <a:off x="1676400" y="4572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</a:t>
            </a:r>
          </a:p>
        </p:txBody>
      </p:sp>
      <p:sp>
        <p:nvSpPr>
          <p:cNvPr id="63538" name="Text Box 84"/>
          <p:cNvSpPr txBox="1">
            <a:spLocks noChangeArrowheads="1"/>
          </p:cNvSpPr>
          <p:nvPr/>
        </p:nvSpPr>
        <p:spPr bwMode="auto">
          <a:xfrm>
            <a:off x="1143000" y="5181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</a:t>
            </a:r>
          </a:p>
        </p:txBody>
      </p:sp>
      <p:sp>
        <p:nvSpPr>
          <p:cNvPr id="63539" name="Line 86"/>
          <p:cNvSpPr>
            <a:spLocks noChangeShapeType="1"/>
          </p:cNvSpPr>
          <p:nvPr/>
        </p:nvSpPr>
        <p:spPr bwMode="auto">
          <a:xfrm flipV="1">
            <a:off x="6477000" y="5562600"/>
            <a:ext cx="533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40" name="Line 87"/>
          <p:cNvSpPr>
            <a:spLocks noChangeShapeType="1"/>
          </p:cNvSpPr>
          <p:nvPr/>
        </p:nvSpPr>
        <p:spPr bwMode="auto">
          <a:xfrm flipH="1" flipV="1">
            <a:off x="6375400" y="4900613"/>
            <a:ext cx="63500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41" name="Line 88"/>
          <p:cNvSpPr>
            <a:spLocks noChangeShapeType="1"/>
          </p:cNvSpPr>
          <p:nvPr/>
        </p:nvSpPr>
        <p:spPr bwMode="auto">
          <a:xfrm flipV="1">
            <a:off x="5791200" y="4791075"/>
            <a:ext cx="584200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42" name="Oval 89"/>
          <p:cNvSpPr>
            <a:spLocks noChangeArrowheads="1"/>
          </p:cNvSpPr>
          <p:nvPr/>
        </p:nvSpPr>
        <p:spPr bwMode="auto">
          <a:xfrm>
            <a:off x="6126163" y="45720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63543" name="Oval 90"/>
          <p:cNvSpPr>
            <a:spLocks noChangeArrowheads="1"/>
          </p:cNvSpPr>
          <p:nvPr/>
        </p:nvSpPr>
        <p:spPr bwMode="auto">
          <a:xfrm>
            <a:off x="6858000" y="5181600"/>
            <a:ext cx="414338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44" name="Oval 92"/>
          <p:cNvSpPr>
            <a:spLocks noChangeArrowheads="1"/>
          </p:cNvSpPr>
          <p:nvPr/>
        </p:nvSpPr>
        <p:spPr bwMode="auto">
          <a:xfrm>
            <a:off x="7239000" y="6019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45" name="Oval 93"/>
          <p:cNvSpPr>
            <a:spLocks noChangeArrowheads="1"/>
          </p:cNvSpPr>
          <p:nvPr/>
        </p:nvSpPr>
        <p:spPr bwMode="auto">
          <a:xfrm>
            <a:off x="6248400" y="60960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46" name="Oval 94"/>
          <p:cNvSpPr>
            <a:spLocks noChangeArrowheads="1"/>
          </p:cNvSpPr>
          <p:nvPr/>
        </p:nvSpPr>
        <p:spPr bwMode="auto">
          <a:xfrm>
            <a:off x="5486400" y="52578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47" name="Text Box 95"/>
          <p:cNvSpPr txBox="1">
            <a:spLocks noChangeArrowheads="1"/>
          </p:cNvSpPr>
          <p:nvPr/>
        </p:nvSpPr>
        <p:spPr bwMode="auto">
          <a:xfrm>
            <a:off x="6858000" y="52578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  <p:sp>
        <p:nvSpPr>
          <p:cNvPr id="63548" name="Text Box 96"/>
          <p:cNvSpPr txBox="1">
            <a:spLocks noChangeArrowheads="1"/>
          </p:cNvSpPr>
          <p:nvPr/>
        </p:nvSpPr>
        <p:spPr bwMode="auto">
          <a:xfrm>
            <a:off x="5486400" y="52578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63549" name="Text Box 97"/>
          <p:cNvSpPr txBox="1">
            <a:spLocks noChangeArrowheads="1"/>
          </p:cNvSpPr>
          <p:nvPr/>
        </p:nvSpPr>
        <p:spPr bwMode="auto">
          <a:xfrm>
            <a:off x="7315200" y="6096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63550" name="Text Box 98"/>
          <p:cNvSpPr txBox="1">
            <a:spLocks noChangeArrowheads="1"/>
          </p:cNvSpPr>
          <p:nvPr/>
        </p:nvSpPr>
        <p:spPr bwMode="auto">
          <a:xfrm>
            <a:off x="6172200" y="61722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</a:t>
            </a:r>
          </a:p>
        </p:txBody>
      </p:sp>
      <p:sp>
        <p:nvSpPr>
          <p:cNvPr id="63551" name="Text Box 99"/>
          <p:cNvSpPr txBox="1">
            <a:spLocks noChangeArrowheads="1"/>
          </p:cNvSpPr>
          <p:nvPr/>
        </p:nvSpPr>
        <p:spPr bwMode="auto">
          <a:xfrm>
            <a:off x="6172200" y="4572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F5D8E2-50AC-4F84-8938-ADE6E1B5BD9F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練習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　　　　　の３つのデータを２分探索木に保存するとき、２分探索木の形状を全て示せ。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1143000" y="2057400"/>
          <a:ext cx="1219200" cy="577850"/>
        </p:xfrm>
        <a:graphic>
          <a:graphicData uri="http://schemas.openxmlformats.org/presentationml/2006/ole">
            <p:oleObj spid="_x0000_s4098" name="Equation" r:id="rId3" imgW="4824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99F9B9-68D2-48A5-B0F6-F43629B84F10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２分探索木における探索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２分探索木の性質を利用する。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ある頂点ｖのデータと、キーの値の大小関係を調べる。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キーが小さければ、左の子孫を調べる。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smtClean="0"/>
              <a:t>　（左の子に再帰的に探索を繰り返す。）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smtClean="0"/>
              <a:t>　キーが大きければ、右の子孫を調べる。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根から探索を開始する。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smtClean="0"/>
              <a:t>（探索の概略は、配列における２分探索との類似点がある。）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264B1C-93E8-44C3-A970-F3AA53BAE6C5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620000" cy="609600"/>
          </a:xfrm>
        </p:spPr>
        <p:txBody>
          <a:bodyPr/>
          <a:lstStyle/>
          <a:p>
            <a:pPr eaLnBrk="1" hangingPunct="1"/>
            <a:r>
              <a:rPr lang="ja-JP" altLang="en-US" sz="3600" smtClean="0">
                <a:solidFill>
                  <a:schemeClr val="tx1"/>
                </a:solidFill>
              </a:rPr>
              <a:t>２分探索木を用いた探索の実現</a:t>
            </a:r>
          </a:p>
        </p:txBody>
      </p:sp>
      <p:sp>
        <p:nvSpPr>
          <p:cNvPr id="65540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8382000" cy="44831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/>
            <a:r>
              <a:rPr lang="en-US" altLang="ja-JP" b="0">
                <a:latin typeface="Verdana" pitchFamily="34" charset="0"/>
              </a:rPr>
              <a:t>/*  </a:t>
            </a:r>
            <a:r>
              <a:rPr lang="ja-JP" altLang="en-US" b="0">
                <a:latin typeface="Verdana" pitchFamily="34" charset="0"/>
              </a:rPr>
              <a:t>２分探索木による探索*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Node*  search(Node* node,double  key){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 	if(node==NULL)return NULL;/*</a:t>
            </a:r>
            <a:r>
              <a:rPr lang="ja-JP" altLang="en-US" b="0">
                <a:latin typeface="Verdana" pitchFamily="34" charset="0"/>
              </a:rPr>
              <a:t>基礎*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ja-JP" altLang="en-US" b="0">
                <a:latin typeface="Verdana" pitchFamily="34" charset="0"/>
              </a:rPr>
              <a:t>　	</a:t>
            </a:r>
            <a:r>
              <a:rPr lang="en-US" altLang="ja-JP" b="0">
                <a:latin typeface="Verdana" pitchFamily="34" charset="0"/>
              </a:rPr>
              <a:t>else{	/*	</a:t>
            </a:r>
            <a:r>
              <a:rPr lang="ja-JP" altLang="en-US" b="0">
                <a:latin typeface="Verdana" pitchFamily="34" charset="0"/>
              </a:rPr>
              <a:t>帰納	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ja-JP" altLang="en-US" b="0">
                <a:latin typeface="Verdana" pitchFamily="34" charset="0"/>
              </a:rPr>
              <a:t>　 	    </a:t>
            </a:r>
            <a:r>
              <a:rPr lang="en-US" altLang="ja-JP" b="0">
                <a:latin typeface="Verdana" pitchFamily="34" charset="0"/>
              </a:rPr>
              <a:t>if(node-&gt;data==key)return node;/*</a:t>
            </a:r>
            <a:r>
              <a:rPr lang="ja-JP" altLang="en-US" b="0">
                <a:latin typeface="Verdana" pitchFamily="34" charset="0"/>
              </a:rPr>
              <a:t>発見*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    else if(key&lt;node-&gt;data){/*</a:t>
            </a:r>
            <a:r>
              <a:rPr lang="ja-JP" altLang="en-US" b="0">
                <a:latin typeface="Verdana" pitchFamily="34" charset="0"/>
              </a:rPr>
              <a:t>小さい方*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	return search(node-&gt;left,key);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    }else if(node-&gt;data&lt;key){/*</a:t>
            </a:r>
            <a:r>
              <a:rPr lang="ja-JP" altLang="en-US" b="0">
                <a:latin typeface="Verdana" pitchFamily="34" charset="0"/>
              </a:rPr>
              <a:t>大きい方*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ja-JP" altLang="en-US" b="0">
                <a:latin typeface="Verdana" pitchFamily="34" charset="0"/>
              </a:rPr>
              <a:t>　	　　	</a:t>
            </a:r>
            <a:r>
              <a:rPr lang="en-US" altLang="ja-JP" b="0">
                <a:latin typeface="Verdana" pitchFamily="34" charset="0"/>
              </a:rPr>
              <a:t>return search(node-&gt;right,key);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    }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}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}</a:t>
            </a:r>
          </a:p>
        </p:txBody>
      </p:sp>
      <p:sp>
        <p:nvSpPr>
          <p:cNvPr id="65541" name="Rectangle 4"/>
          <p:cNvSpPr>
            <a:spLocks noChangeArrowheads="1"/>
          </p:cNvSpPr>
          <p:nvPr/>
        </p:nvSpPr>
        <p:spPr bwMode="auto">
          <a:xfrm>
            <a:off x="2819400" y="5715000"/>
            <a:ext cx="4038600" cy="9144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65542" name="Text Box 5"/>
          <p:cNvSpPr txBox="1">
            <a:spLocks noChangeArrowheads="1"/>
          </p:cNvSpPr>
          <p:nvPr/>
        </p:nvSpPr>
        <p:spPr bwMode="auto">
          <a:xfrm>
            <a:off x="2971800" y="5715000"/>
            <a:ext cx="3663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>
                <a:latin typeface="Verdana" pitchFamily="34" charset="0"/>
              </a:rPr>
              <a:t>Node *pos;</a:t>
            </a:r>
          </a:p>
          <a:p>
            <a:pPr algn="l"/>
            <a:r>
              <a:rPr lang="en-US" altLang="ja-JP" b="0">
                <a:latin typeface="Verdana" pitchFamily="34" charset="0"/>
              </a:rPr>
              <a:t>pos=search(root,key);</a:t>
            </a:r>
          </a:p>
        </p:txBody>
      </p:sp>
      <p:sp>
        <p:nvSpPr>
          <p:cNvPr id="65543" name="Text Box 6"/>
          <p:cNvSpPr txBox="1">
            <a:spLocks noChangeArrowheads="1"/>
          </p:cNvSpPr>
          <p:nvPr/>
        </p:nvSpPr>
        <p:spPr bwMode="auto">
          <a:xfrm>
            <a:off x="939800" y="5735638"/>
            <a:ext cx="163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呼び出し方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8FCDA8-67D8-407E-8C53-F9F62A2708CC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620000" cy="6096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tx1"/>
                </a:solidFill>
              </a:rPr>
              <a:t>参考２分探索の実現（再帰版）</a:t>
            </a:r>
          </a:p>
        </p:txBody>
      </p:sp>
      <p:sp>
        <p:nvSpPr>
          <p:cNvPr id="66564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8001000" cy="5213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/>
            <a:r>
              <a:rPr lang="en-US" altLang="ja-JP" b="0">
                <a:latin typeface="Verdana" pitchFamily="34" charset="0"/>
              </a:rPr>
              <a:t>/*  </a:t>
            </a:r>
            <a:r>
              <a:rPr lang="ja-JP" altLang="en-US" b="0">
                <a:latin typeface="Verdana" pitchFamily="34" charset="0"/>
              </a:rPr>
              <a:t>再帰版２分探索*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int search(double k,int left,int right){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int mid;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if(left&gt;right)return -1;/*</a:t>
            </a:r>
            <a:r>
              <a:rPr lang="ja-JP" altLang="en-US" b="0">
                <a:latin typeface="Verdana" pitchFamily="34" charset="0"/>
              </a:rPr>
              <a:t>基礎*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ja-JP" altLang="en-US" b="0">
                <a:latin typeface="Verdana" pitchFamily="34" charset="0"/>
              </a:rPr>
              <a:t>　	</a:t>
            </a:r>
            <a:r>
              <a:rPr lang="en-US" altLang="ja-JP" b="0">
                <a:latin typeface="Verdana" pitchFamily="34" charset="0"/>
              </a:rPr>
              <a:t>else{	/*	</a:t>
            </a:r>
            <a:r>
              <a:rPr lang="ja-JP" altLang="en-US" b="0">
                <a:latin typeface="Verdana" pitchFamily="34" charset="0"/>
              </a:rPr>
              <a:t>帰納	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ja-JP" altLang="en-US" b="0">
                <a:latin typeface="Verdana" pitchFamily="34" charset="0"/>
              </a:rPr>
              <a:t>　	    </a:t>
            </a:r>
            <a:r>
              <a:rPr lang="en-US" altLang="ja-JP" b="0">
                <a:latin typeface="Verdana" pitchFamily="34" charset="0"/>
              </a:rPr>
              <a:t>mid=(left+right)/2;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    if(A[mid]==k)return mid;/*</a:t>
            </a:r>
            <a:r>
              <a:rPr lang="ja-JP" altLang="en-US" b="0">
                <a:latin typeface="Verdana" pitchFamily="34" charset="0"/>
              </a:rPr>
              <a:t>発見*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    else if(k&lt;A[mid]){/*</a:t>
            </a:r>
            <a:r>
              <a:rPr lang="ja-JP" altLang="en-US" b="0">
                <a:latin typeface="Verdana" pitchFamily="34" charset="0"/>
              </a:rPr>
              <a:t>小さい方*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	return search(k,left,mid-1);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    }else if(A[mid]&lt;k){/*</a:t>
            </a:r>
            <a:r>
              <a:rPr lang="ja-JP" altLang="en-US" b="0">
                <a:latin typeface="Verdana" pitchFamily="34" charset="0"/>
              </a:rPr>
              <a:t>大きい方*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ja-JP" altLang="en-US" b="0">
                <a:latin typeface="Verdana" pitchFamily="34" charset="0"/>
              </a:rPr>
              <a:t>　	　　	</a:t>
            </a:r>
            <a:r>
              <a:rPr lang="en-US" altLang="ja-JP" b="0">
                <a:latin typeface="Verdana" pitchFamily="34" charset="0"/>
              </a:rPr>
              <a:t>return search(k,mid+1,right);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    }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}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52D7BC-EBED-4B81-A56E-F2736373544B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0"/>
            <a:ext cx="43434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探索の動き１</a:t>
            </a:r>
          </a:p>
        </p:txBody>
      </p:sp>
      <p:grpSp>
        <p:nvGrpSpPr>
          <p:cNvPr id="67588" name="Group 32"/>
          <p:cNvGrpSpPr>
            <a:grpSpLocks/>
          </p:cNvGrpSpPr>
          <p:nvPr/>
        </p:nvGrpSpPr>
        <p:grpSpPr bwMode="auto">
          <a:xfrm>
            <a:off x="381000" y="1087438"/>
            <a:ext cx="2819400" cy="2362200"/>
            <a:chOff x="3854" y="1728"/>
            <a:chExt cx="1251" cy="820"/>
          </a:xfrm>
        </p:grpSpPr>
        <p:sp>
          <p:nvSpPr>
            <p:cNvPr id="67636" name="Line 33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37" name="Line 34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38" name="Line 35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39" name="Oval 36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67640" name="Oval 37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41" name="Oval 38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42" name="Line 39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43" name="Oval 40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44" name="Oval 41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7589" name="Text Box 42"/>
          <p:cNvSpPr txBox="1">
            <a:spLocks noChangeArrowheads="1"/>
          </p:cNvSpPr>
          <p:nvPr/>
        </p:nvSpPr>
        <p:spPr bwMode="auto">
          <a:xfrm>
            <a:off x="898525" y="19669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67590" name="Text Box 43"/>
          <p:cNvSpPr txBox="1">
            <a:spLocks noChangeArrowheads="1"/>
          </p:cNvSpPr>
          <p:nvPr/>
        </p:nvSpPr>
        <p:spPr bwMode="auto">
          <a:xfrm>
            <a:off x="381000" y="29162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67591" name="Text Box 44"/>
          <p:cNvSpPr txBox="1">
            <a:spLocks noChangeArrowheads="1"/>
          </p:cNvSpPr>
          <p:nvPr/>
        </p:nvSpPr>
        <p:spPr bwMode="auto">
          <a:xfrm>
            <a:off x="1752600" y="11636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67592" name="Text Box 45"/>
          <p:cNvSpPr txBox="1">
            <a:spLocks noChangeArrowheads="1"/>
          </p:cNvSpPr>
          <p:nvPr/>
        </p:nvSpPr>
        <p:spPr bwMode="auto">
          <a:xfrm>
            <a:off x="2819400" y="18494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67593" name="Text Box 46"/>
          <p:cNvSpPr txBox="1">
            <a:spLocks noChangeArrowheads="1"/>
          </p:cNvSpPr>
          <p:nvPr/>
        </p:nvSpPr>
        <p:spPr bwMode="auto">
          <a:xfrm>
            <a:off x="2209800" y="29924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67594" name="Line 52"/>
          <p:cNvSpPr>
            <a:spLocks noChangeShapeType="1"/>
          </p:cNvSpPr>
          <p:nvPr/>
        </p:nvSpPr>
        <p:spPr bwMode="auto">
          <a:xfrm flipH="1">
            <a:off x="2133600" y="1163638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7595" name="Oval 53"/>
          <p:cNvSpPr>
            <a:spLocks noChangeArrowheads="1"/>
          </p:cNvSpPr>
          <p:nvPr/>
        </p:nvSpPr>
        <p:spPr bwMode="auto">
          <a:xfrm>
            <a:off x="2863850" y="914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596" name="Text Box 54"/>
          <p:cNvSpPr txBox="1">
            <a:spLocks noChangeArrowheads="1"/>
          </p:cNvSpPr>
          <p:nvPr/>
        </p:nvSpPr>
        <p:spPr bwMode="auto">
          <a:xfrm>
            <a:off x="2895600" y="935038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８</a:t>
            </a:r>
          </a:p>
        </p:txBody>
      </p:sp>
      <p:sp>
        <p:nvSpPr>
          <p:cNvPr id="67597" name="Line 57"/>
          <p:cNvSpPr>
            <a:spLocks noChangeShapeType="1"/>
          </p:cNvSpPr>
          <p:nvPr/>
        </p:nvSpPr>
        <p:spPr bwMode="auto">
          <a:xfrm>
            <a:off x="0" y="3678238"/>
            <a:ext cx="899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67598" name="Group 58"/>
          <p:cNvGrpSpPr>
            <a:grpSpLocks/>
          </p:cNvGrpSpPr>
          <p:nvPr/>
        </p:nvGrpSpPr>
        <p:grpSpPr bwMode="auto">
          <a:xfrm>
            <a:off x="5137150" y="858838"/>
            <a:ext cx="2819400" cy="2362200"/>
            <a:chOff x="3854" y="1728"/>
            <a:chExt cx="1251" cy="820"/>
          </a:xfrm>
        </p:grpSpPr>
        <p:sp>
          <p:nvSpPr>
            <p:cNvPr id="67627" name="Line 59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28" name="Line 60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29" name="Line 61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30" name="Oval 62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67631" name="Oval 63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32" name="Oval 64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33" name="Line 65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34" name="Oval 66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35" name="Oval 67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7599" name="Text Box 68"/>
          <p:cNvSpPr txBox="1">
            <a:spLocks noChangeArrowheads="1"/>
          </p:cNvSpPr>
          <p:nvPr/>
        </p:nvSpPr>
        <p:spPr bwMode="auto">
          <a:xfrm>
            <a:off x="5654675" y="17383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67600" name="Text Box 69"/>
          <p:cNvSpPr txBox="1">
            <a:spLocks noChangeArrowheads="1"/>
          </p:cNvSpPr>
          <p:nvPr/>
        </p:nvSpPr>
        <p:spPr bwMode="auto">
          <a:xfrm>
            <a:off x="5137150" y="26876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67601" name="Text Box 70"/>
          <p:cNvSpPr txBox="1">
            <a:spLocks noChangeArrowheads="1"/>
          </p:cNvSpPr>
          <p:nvPr/>
        </p:nvSpPr>
        <p:spPr bwMode="auto">
          <a:xfrm>
            <a:off x="6508750" y="9350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67602" name="Text Box 71"/>
          <p:cNvSpPr txBox="1">
            <a:spLocks noChangeArrowheads="1"/>
          </p:cNvSpPr>
          <p:nvPr/>
        </p:nvSpPr>
        <p:spPr bwMode="auto">
          <a:xfrm>
            <a:off x="7575550" y="16208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67603" name="Text Box 72"/>
          <p:cNvSpPr txBox="1">
            <a:spLocks noChangeArrowheads="1"/>
          </p:cNvSpPr>
          <p:nvPr/>
        </p:nvSpPr>
        <p:spPr bwMode="auto">
          <a:xfrm>
            <a:off x="6965950" y="27638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67604" name="Line 73"/>
          <p:cNvSpPr>
            <a:spLocks noChangeShapeType="1"/>
          </p:cNvSpPr>
          <p:nvPr/>
        </p:nvSpPr>
        <p:spPr bwMode="auto">
          <a:xfrm flipH="1">
            <a:off x="8001000" y="17526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7605" name="Oval 74"/>
          <p:cNvSpPr>
            <a:spLocks noChangeArrowheads="1"/>
          </p:cNvSpPr>
          <p:nvPr/>
        </p:nvSpPr>
        <p:spPr bwMode="auto">
          <a:xfrm>
            <a:off x="8610600" y="1350963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606" name="Text Box 75"/>
          <p:cNvSpPr txBox="1">
            <a:spLocks noChangeArrowheads="1"/>
          </p:cNvSpPr>
          <p:nvPr/>
        </p:nvSpPr>
        <p:spPr bwMode="auto">
          <a:xfrm>
            <a:off x="8642350" y="1371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８</a:t>
            </a:r>
          </a:p>
        </p:txBody>
      </p:sp>
      <p:sp>
        <p:nvSpPr>
          <p:cNvPr id="67607" name="AutoShape 78"/>
          <p:cNvSpPr>
            <a:spLocks noChangeArrowheads="1"/>
          </p:cNvSpPr>
          <p:nvPr/>
        </p:nvSpPr>
        <p:spPr bwMode="auto">
          <a:xfrm>
            <a:off x="3810000" y="19812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608" name="AutoShape 79"/>
          <p:cNvSpPr>
            <a:spLocks noChangeArrowheads="1"/>
          </p:cNvSpPr>
          <p:nvPr/>
        </p:nvSpPr>
        <p:spPr bwMode="auto">
          <a:xfrm>
            <a:off x="1098550" y="51054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67609" name="Group 81"/>
          <p:cNvGrpSpPr>
            <a:grpSpLocks/>
          </p:cNvGrpSpPr>
          <p:nvPr/>
        </p:nvGrpSpPr>
        <p:grpSpPr bwMode="auto">
          <a:xfrm>
            <a:off x="1555750" y="4038600"/>
            <a:ext cx="2819400" cy="2362200"/>
            <a:chOff x="3854" y="1728"/>
            <a:chExt cx="1251" cy="820"/>
          </a:xfrm>
        </p:grpSpPr>
        <p:sp>
          <p:nvSpPr>
            <p:cNvPr id="67618" name="Line 82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19" name="Line 83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20" name="Line 84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21" name="Oval 85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67622" name="Oval 86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23" name="Oval 87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24" name="Line 88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25" name="Oval 89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626" name="Oval 90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7610" name="Text Box 91"/>
          <p:cNvSpPr txBox="1">
            <a:spLocks noChangeArrowheads="1"/>
          </p:cNvSpPr>
          <p:nvPr/>
        </p:nvSpPr>
        <p:spPr bwMode="auto">
          <a:xfrm>
            <a:off x="207327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67611" name="Text Box 92"/>
          <p:cNvSpPr txBox="1">
            <a:spLocks noChangeArrowheads="1"/>
          </p:cNvSpPr>
          <p:nvPr/>
        </p:nvSpPr>
        <p:spPr bwMode="auto">
          <a:xfrm>
            <a:off x="1555750" y="5867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67612" name="Text Box 93"/>
          <p:cNvSpPr txBox="1">
            <a:spLocks noChangeArrowheads="1"/>
          </p:cNvSpPr>
          <p:nvPr/>
        </p:nvSpPr>
        <p:spPr bwMode="auto">
          <a:xfrm>
            <a:off x="2927350" y="4114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67613" name="Text Box 94"/>
          <p:cNvSpPr txBox="1">
            <a:spLocks noChangeArrowheads="1"/>
          </p:cNvSpPr>
          <p:nvPr/>
        </p:nvSpPr>
        <p:spPr bwMode="auto">
          <a:xfrm>
            <a:off x="3994150" y="4800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67614" name="Text Box 95"/>
          <p:cNvSpPr txBox="1">
            <a:spLocks noChangeArrowheads="1"/>
          </p:cNvSpPr>
          <p:nvPr/>
        </p:nvSpPr>
        <p:spPr bwMode="auto">
          <a:xfrm>
            <a:off x="3384550" y="594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67615" name="Line 96"/>
          <p:cNvSpPr>
            <a:spLocks noChangeShapeType="1"/>
          </p:cNvSpPr>
          <p:nvPr/>
        </p:nvSpPr>
        <p:spPr bwMode="auto">
          <a:xfrm flipH="1">
            <a:off x="3689350" y="60198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7616" name="Oval 97"/>
          <p:cNvSpPr>
            <a:spLocks noChangeArrowheads="1"/>
          </p:cNvSpPr>
          <p:nvPr/>
        </p:nvSpPr>
        <p:spPr bwMode="auto">
          <a:xfrm>
            <a:off x="4419600" y="5770563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617" name="Text Box 98"/>
          <p:cNvSpPr txBox="1">
            <a:spLocks noChangeArrowheads="1"/>
          </p:cNvSpPr>
          <p:nvPr/>
        </p:nvSpPr>
        <p:spPr bwMode="auto">
          <a:xfrm>
            <a:off x="4451350" y="57912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A3DEF6-5CF7-45C1-BA71-4D15C93B1390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0"/>
            <a:ext cx="43434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探索の動き２</a:t>
            </a:r>
          </a:p>
        </p:txBody>
      </p:sp>
      <p:grpSp>
        <p:nvGrpSpPr>
          <p:cNvPr id="68612" name="Group 3"/>
          <p:cNvGrpSpPr>
            <a:grpSpLocks/>
          </p:cNvGrpSpPr>
          <p:nvPr/>
        </p:nvGrpSpPr>
        <p:grpSpPr bwMode="auto">
          <a:xfrm>
            <a:off x="381000" y="1087438"/>
            <a:ext cx="2819400" cy="2362200"/>
            <a:chOff x="3854" y="1728"/>
            <a:chExt cx="1251" cy="820"/>
          </a:xfrm>
        </p:grpSpPr>
        <p:sp>
          <p:nvSpPr>
            <p:cNvPr id="68683" name="Line 4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84" name="Line 5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85" name="Line 6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86" name="Oval 7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68687" name="Oval 8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88" name="Oval 9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89" name="Line 10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90" name="Oval 11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91" name="Oval 12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8613" name="Text Box 13"/>
          <p:cNvSpPr txBox="1">
            <a:spLocks noChangeArrowheads="1"/>
          </p:cNvSpPr>
          <p:nvPr/>
        </p:nvSpPr>
        <p:spPr bwMode="auto">
          <a:xfrm>
            <a:off x="898525" y="19669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68614" name="Text Box 14"/>
          <p:cNvSpPr txBox="1">
            <a:spLocks noChangeArrowheads="1"/>
          </p:cNvSpPr>
          <p:nvPr/>
        </p:nvSpPr>
        <p:spPr bwMode="auto">
          <a:xfrm>
            <a:off x="381000" y="29162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68615" name="Text Box 15"/>
          <p:cNvSpPr txBox="1">
            <a:spLocks noChangeArrowheads="1"/>
          </p:cNvSpPr>
          <p:nvPr/>
        </p:nvSpPr>
        <p:spPr bwMode="auto">
          <a:xfrm>
            <a:off x="1752600" y="11636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68616" name="Text Box 16"/>
          <p:cNvSpPr txBox="1">
            <a:spLocks noChangeArrowheads="1"/>
          </p:cNvSpPr>
          <p:nvPr/>
        </p:nvSpPr>
        <p:spPr bwMode="auto">
          <a:xfrm>
            <a:off x="2819400" y="18494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68617" name="Text Box 17"/>
          <p:cNvSpPr txBox="1">
            <a:spLocks noChangeArrowheads="1"/>
          </p:cNvSpPr>
          <p:nvPr/>
        </p:nvSpPr>
        <p:spPr bwMode="auto">
          <a:xfrm>
            <a:off x="2209800" y="29924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68618" name="Line 18"/>
          <p:cNvSpPr>
            <a:spLocks noChangeShapeType="1"/>
          </p:cNvSpPr>
          <p:nvPr/>
        </p:nvSpPr>
        <p:spPr bwMode="auto">
          <a:xfrm flipH="1">
            <a:off x="2133600" y="1163638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8619" name="Oval 19"/>
          <p:cNvSpPr>
            <a:spLocks noChangeArrowheads="1"/>
          </p:cNvSpPr>
          <p:nvPr/>
        </p:nvSpPr>
        <p:spPr bwMode="auto">
          <a:xfrm>
            <a:off x="2863850" y="914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20" name="Text Box 20"/>
          <p:cNvSpPr txBox="1">
            <a:spLocks noChangeArrowheads="1"/>
          </p:cNvSpPr>
          <p:nvPr/>
        </p:nvSpPr>
        <p:spPr bwMode="auto">
          <a:xfrm>
            <a:off x="2895600" y="935038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  <p:sp>
        <p:nvSpPr>
          <p:cNvPr id="68621" name="Line 21"/>
          <p:cNvSpPr>
            <a:spLocks noChangeShapeType="1"/>
          </p:cNvSpPr>
          <p:nvPr/>
        </p:nvSpPr>
        <p:spPr bwMode="auto">
          <a:xfrm>
            <a:off x="0" y="3678238"/>
            <a:ext cx="899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68622" name="Group 22"/>
          <p:cNvGrpSpPr>
            <a:grpSpLocks/>
          </p:cNvGrpSpPr>
          <p:nvPr/>
        </p:nvGrpSpPr>
        <p:grpSpPr bwMode="auto">
          <a:xfrm>
            <a:off x="5137150" y="858838"/>
            <a:ext cx="2819400" cy="2362200"/>
            <a:chOff x="3854" y="1728"/>
            <a:chExt cx="1251" cy="820"/>
          </a:xfrm>
        </p:grpSpPr>
        <p:sp>
          <p:nvSpPr>
            <p:cNvPr id="68674" name="Line 23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75" name="Line 24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76" name="Line 25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77" name="Oval 26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68678" name="Oval 27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79" name="Oval 28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80" name="Line 29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81" name="Oval 30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82" name="Oval 31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8623" name="Text Box 32"/>
          <p:cNvSpPr txBox="1">
            <a:spLocks noChangeArrowheads="1"/>
          </p:cNvSpPr>
          <p:nvPr/>
        </p:nvSpPr>
        <p:spPr bwMode="auto">
          <a:xfrm>
            <a:off x="5654675" y="17383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68624" name="Text Box 33"/>
          <p:cNvSpPr txBox="1">
            <a:spLocks noChangeArrowheads="1"/>
          </p:cNvSpPr>
          <p:nvPr/>
        </p:nvSpPr>
        <p:spPr bwMode="auto">
          <a:xfrm>
            <a:off x="5137150" y="26876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68625" name="Text Box 34"/>
          <p:cNvSpPr txBox="1">
            <a:spLocks noChangeArrowheads="1"/>
          </p:cNvSpPr>
          <p:nvPr/>
        </p:nvSpPr>
        <p:spPr bwMode="auto">
          <a:xfrm>
            <a:off x="6508750" y="9350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68626" name="Text Box 35"/>
          <p:cNvSpPr txBox="1">
            <a:spLocks noChangeArrowheads="1"/>
          </p:cNvSpPr>
          <p:nvPr/>
        </p:nvSpPr>
        <p:spPr bwMode="auto">
          <a:xfrm>
            <a:off x="7575550" y="16208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68627" name="Text Box 36"/>
          <p:cNvSpPr txBox="1">
            <a:spLocks noChangeArrowheads="1"/>
          </p:cNvSpPr>
          <p:nvPr/>
        </p:nvSpPr>
        <p:spPr bwMode="auto">
          <a:xfrm>
            <a:off x="6965950" y="27638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68628" name="Line 37"/>
          <p:cNvSpPr>
            <a:spLocks noChangeShapeType="1"/>
          </p:cNvSpPr>
          <p:nvPr/>
        </p:nvSpPr>
        <p:spPr bwMode="auto">
          <a:xfrm flipH="1">
            <a:off x="5988050" y="19812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8629" name="Oval 38"/>
          <p:cNvSpPr>
            <a:spLocks noChangeArrowheads="1"/>
          </p:cNvSpPr>
          <p:nvPr/>
        </p:nvSpPr>
        <p:spPr bwMode="auto">
          <a:xfrm>
            <a:off x="6597650" y="1579563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30" name="Text Box 39"/>
          <p:cNvSpPr txBox="1">
            <a:spLocks noChangeArrowheads="1"/>
          </p:cNvSpPr>
          <p:nvPr/>
        </p:nvSpPr>
        <p:spPr bwMode="auto">
          <a:xfrm>
            <a:off x="6629400" y="16002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  <p:sp>
        <p:nvSpPr>
          <p:cNvPr id="68631" name="AutoShape 40"/>
          <p:cNvSpPr>
            <a:spLocks noChangeArrowheads="1"/>
          </p:cNvSpPr>
          <p:nvPr/>
        </p:nvSpPr>
        <p:spPr bwMode="auto">
          <a:xfrm>
            <a:off x="3810000" y="19812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32" name="AutoShape 41"/>
          <p:cNvSpPr>
            <a:spLocks noChangeArrowheads="1"/>
          </p:cNvSpPr>
          <p:nvPr/>
        </p:nvSpPr>
        <p:spPr bwMode="auto">
          <a:xfrm>
            <a:off x="304800" y="51054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68633" name="Group 42"/>
          <p:cNvGrpSpPr>
            <a:grpSpLocks/>
          </p:cNvGrpSpPr>
          <p:nvPr/>
        </p:nvGrpSpPr>
        <p:grpSpPr bwMode="auto">
          <a:xfrm>
            <a:off x="762000" y="4038600"/>
            <a:ext cx="2819400" cy="2362200"/>
            <a:chOff x="3854" y="1728"/>
            <a:chExt cx="1251" cy="820"/>
          </a:xfrm>
        </p:grpSpPr>
        <p:sp>
          <p:nvSpPr>
            <p:cNvPr id="68665" name="Line 43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66" name="Line 44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67" name="Line 45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68" name="Oval 46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68669" name="Oval 47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70" name="Oval 48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71" name="Line 49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72" name="Oval 50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73" name="Oval 51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8634" name="Text Box 52"/>
          <p:cNvSpPr txBox="1">
            <a:spLocks noChangeArrowheads="1"/>
          </p:cNvSpPr>
          <p:nvPr/>
        </p:nvSpPr>
        <p:spPr bwMode="auto">
          <a:xfrm>
            <a:off x="12795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68635" name="Text Box 53"/>
          <p:cNvSpPr txBox="1">
            <a:spLocks noChangeArrowheads="1"/>
          </p:cNvSpPr>
          <p:nvPr/>
        </p:nvSpPr>
        <p:spPr bwMode="auto">
          <a:xfrm>
            <a:off x="762000" y="5867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68636" name="Text Box 54"/>
          <p:cNvSpPr txBox="1">
            <a:spLocks noChangeArrowheads="1"/>
          </p:cNvSpPr>
          <p:nvPr/>
        </p:nvSpPr>
        <p:spPr bwMode="auto">
          <a:xfrm>
            <a:off x="2133600" y="4114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68637" name="Text Box 55"/>
          <p:cNvSpPr txBox="1">
            <a:spLocks noChangeArrowheads="1"/>
          </p:cNvSpPr>
          <p:nvPr/>
        </p:nvSpPr>
        <p:spPr bwMode="auto">
          <a:xfrm>
            <a:off x="3200400" y="4800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68638" name="Text Box 56"/>
          <p:cNvSpPr txBox="1">
            <a:spLocks noChangeArrowheads="1"/>
          </p:cNvSpPr>
          <p:nvPr/>
        </p:nvSpPr>
        <p:spPr bwMode="auto">
          <a:xfrm>
            <a:off x="2590800" y="594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68639" name="Line 57"/>
          <p:cNvSpPr>
            <a:spLocks noChangeShapeType="1"/>
          </p:cNvSpPr>
          <p:nvPr/>
        </p:nvSpPr>
        <p:spPr bwMode="auto">
          <a:xfrm flipH="1">
            <a:off x="1295400" y="59436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8640" name="Oval 58"/>
          <p:cNvSpPr>
            <a:spLocks noChangeArrowheads="1"/>
          </p:cNvSpPr>
          <p:nvPr/>
        </p:nvSpPr>
        <p:spPr bwMode="auto">
          <a:xfrm>
            <a:off x="1917700" y="5694363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41" name="Text Box 59"/>
          <p:cNvSpPr txBox="1">
            <a:spLocks noChangeArrowheads="1"/>
          </p:cNvSpPr>
          <p:nvPr/>
        </p:nvSpPr>
        <p:spPr bwMode="auto">
          <a:xfrm>
            <a:off x="1797050" y="5715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  <p:sp>
        <p:nvSpPr>
          <p:cNvPr id="68642" name="AutoShape 60"/>
          <p:cNvSpPr>
            <a:spLocks noChangeArrowheads="1"/>
          </p:cNvSpPr>
          <p:nvPr/>
        </p:nvSpPr>
        <p:spPr bwMode="auto">
          <a:xfrm>
            <a:off x="3962400" y="51054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68643" name="Group 61"/>
          <p:cNvGrpSpPr>
            <a:grpSpLocks/>
          </p:cNvGrpSpPr>
          <p:nvPr/>
        </p:nvGrpSpPr>
        <p:grpSpPr bwMode="auto">
          <a:xfrm>
            <a:off x="4419600" y="4038600"/>
            <a:ext cx="2819400" cy="2362200"/>
            <a:chOff x="3854" y="1728"/>
            <a:chExt cx="1251" cy="820"/>
          </a:xfrm>
        </p:grpSpPr>
        <p:sp>
          <p:nvSpPr>
            <p:cNvPr id="68656" name="Line 62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57" name="Line 63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58" name="Line 64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59" name="Oval 65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68660" name="Oval 66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61" name="Oval 67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62" name="Line 68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63" name="Oval 69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64" name="Oval 70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8644" name="Text Box 71"/>
          <p:cNvSpPr txBox="1">
            <a:spLocks noChangeArrowheads="1"/>
          </p:cNvSpPr>
          <p:nvPr/>
        </p:nvSpPr>
        <p:spPr bwMode="auto">
          <a:xfrm>
            <a:off x="49371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68645" name="Text Box 72"/>
          <p:cNvSpPr txBox="1">
            <a:spLocks noChangeArrowheads="1"/>
          </p:cNvSpPr>
          <p:nvPr/>
        </p:nvSpPr>
        <p:spPr bwMode="auto">
          <a:xfrm>
            <a:off x="4419600" y="5867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68646" name="Text Box 73"/>
          <p:cNvSpPr txBox="1">
            <a:spLocks noChangeArrowheads="1"/>
          </p:cNvSpPr>
          <p:nvPr/>
        </p:nvSpPr>
        <p:spPr bwMode="auto">
          <a:xfrm>
            <a:off x="5791200" y="4114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68647" name="Text Box 74"/>
          <p:cNvSpPr txBox="1">
            <a:spLocks noChangeArrowheads="1"/>
          </p:cNvSpPr>
          <p:nvPr/>
        </p:nvSpPr>
        <p:spPr bwMode="auto">
          <a:xfrm>
            <a:off x="6858000" y="4800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68648" name="Text Box 75"/>
          <p:cNvSpPr txBox="1">
            <a:spLocks noChangeArrowheads="1"/>
          </p:cNvSpPr>
          <p:nvPr/>
        </p:nvSpPr>
        <p:spPr bwMode="auto">
          <a:xfrm>
            <a:off x="6248400" y="594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68649" name="Oval 77"/>
          <p:cNvSpPr>
            <a:spLocks noChangeArrowheads="1"/>
          </p:cNvSpPr>
          <p:nvPr/>
        </p:nvSpPr>
        <p:spPr bwMode="auto">
          <a:xfrm>
            <a:off x="5454650" y="5694363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50" name="Text Box 78"/>
          <p:cNvSpPr txBox="1">
            <a:spLocks noChangeArrowheads="1"/>
          </p:cNvSpPr>
          <p:nvPr/>
        </p:nvSpPr>
        <p:spPr bwMode="auto">
          <a:xfrm>
            <a:off x="5486400" y="5715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  <p:sp>
        <p:nvSpPr>
          <p:cNvPr id="68651" name="Line 80"/>
          <p:cNvSpPr>
            <a:spLocks noChangeShapeType="1"/>
          </p:cNvSpPr>
          <p:nvPr/>
        </p:nvSpPr>
        <p:spPr bwMode="auto">
          <a:xfrm>
            <a:off x="4876800" y="6248400"/>
            <a:ext cx="228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68652" name="Group 82"/>
          <p:cNvGrpSpPr>
            <a:grpSpLocks/>
          </p:cNvGrpSpPr>
          <p:nvPr/>
        </p:nvGrpSpPr>
        <p:grpSpPr bwMode="auto">
          <a:xfrm>
            <a:off x="5029200" y="6248400"/>
            <a:ext cx="457200" cy="381000"/>
            <a:chOff x="2208" y="2640"/>
            <a:chExt cx="288" cy="240"/>
          </a:xfrm>
        </p:grpSpPr>
        <p:sp>
          <p:nvSpPr>
            <p:cNvPr id="68654" name="Line 79"/>
            <p:cNvSpPr>
              <a:spLocks noChangeShapeType="1"/>
            </p:cNvSpPr>
            <p:nvPr/>
          </p:nvSpPr>
          <p:spPr bwMode="auto">
            <a:xfrm>
              <a:off x="2208" y="2640"/>
              <a:ext cx="288" cy="24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8655" name="Line 81"/>
            <p:cNvSpPr>
              <a:spLocks noChangeShapeType="1"/>
            </p:cNvSpPr>
            <p:nvPr/>
          </p:nvSpPr>
          <p:spPr bwMode="auto">
            <a:xfrm flipV="1">
              <a:off x="2208" y="2640"/>
              <a:ext cx="240" cy="24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8653" name="Text Box 83"/>
          <p:cNvSpPr txBox="1">
            <a:spLocks noChangeArrowheads="1"/>
          </p:cNvSpPr>
          <p:nvPr/>
        </p:nvSpPr>
        <p:spPr bwMode="auto">
          <a:xfrm>
            <a:off x="6934200" y="5638800"/>
            <a:ext cx="2055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return NULL;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0A84B-BB15-42E5-B13F-5B076F2C2673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0"/>
            <a:ext cx="43434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練習</a:t>
            </a:r>
          </a:p>
        </p:txBody>
      </p:sp>
      <p:grpSp>
        <p:nvGrpSpPr>
          <p:cNvPr id="69636" name="Group 3"/>
          <p:cNvGrpSpPr>
            <a:grpSpLocks/>
          </p:cNvGrpSpPr>
          <p:nvPr/>
        </p:nvGrpSpPr>
        <p:grpSpPr bwMode="auto">
          <a:xfrm>
            <a:off x="2590800" y="2611438"/>
            <a:ext cx="2819400" cy="2362200"/>
            <a:chOff x="3854" y="1728"/>
            <a:chExt cx="1251" cy="820"/>
          </a:xfrm>
        </p:grpSpPr>
        <p:sp>
          <p:nvSpPr>
            <p:cNvPr id="69646" name="Line 4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9647" name="Line 5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9648" name="Line 6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9649" name="Oval 7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69650" name="Oval 8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9651" name="Oval 9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9652" name="Line 10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9653" name="Oval 11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9654" name="Oval 12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9637" name="Text Box 13"/>
          <p:cNvSpPr txBox="1">
            <a:spLocks noChangeArrowheads="1"/>
          </p:cNvSpPr>
          <p:nvPr/>
        </p:nvSpPr>
        <p:spPr bwMode="auto">
          <a:xfrm>
            <a:off x="3108325" y="34909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69638" name="Text Box 14"/>
          <p:cNvSpPr txBox="1">
            <a:spLocks noChangeArrowheads="1"/>
          </p:cNvSpPr>
          <p:nvPr/>
        </p:nvSpPr>
        <p:spPr bwMode="auto">
          <a:xfrm>
            <a:off x="2590800" y="44402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69639" name="Text Box 15"/>
          <p:cNvSpPr txBox="1">
            <a:spLocks noChangeArrowheads="1"/>
          </p:cNvSpPr>
          <p:nvPr/>
        </p:nvSpPr>
        <p:spPr bwMode="auto">
          <a:xfrm>
            <a:off x="3962400" y="26876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69640" name="Text Box 16"/>
          <p:cNvSpPr txBox="1">
            <a:spLocks noChangeArrowheads="1"/>
          </p:cNvSpPr>
          <p:nvPr/>
        </p:nvSpPr>
        <p:spPr bwMode="auto">
          <a:xfrm>
            <a:off x="5029200" y="33734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69641" name="Text Box 17"/>
          <p:cNvSpPr txBox="1">
            <a:spLocks noChangeArrowheads="1"/>
          </p:cNvSpPr>
          <p:nvPr/>
        </p:nvSpPr>
        <p:spPr bwMode="auto">
          <a:xfrm>
            <a:off x="4419600" y="45164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69642" name="Line 18"/>
          <p:cNvSpPr>
            <a:spLocks noChangeShapeType="1"/>
          </p:cNvSpPr>
          <p:nvPr/>
        </p:nvSpPr>
        <p:spPr bwMode="auto">
          <a:xfrm flipH="1">
            <a:off x="4343400" y="2687638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9643" name="Oval 19"/>
          <p:cNvSpPr>
            <a:spLocks noChangeArrowheads="1"/>
          </p:cNvSpPr>
          <p:nvPr/>
        </p:nvSpPr>
        <p:spPr bwMode="auto">
          <a:xfrm>
            <a:off x="5073650" y="2438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44" name="Text Box 20"/>
          <p:cNvSpPr txBox="1">
            <a:spLocks noChangeArrowheads="1"/>
          </p:cNvSpPr>
          <p:nvPr/>
        </p:nvSpPr>
        <p:spPr bwMode="auto">
          <a:xfrm>
            <a:off x="5105400" y="2459038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７</a:t>
            </a:r>
          </a:p>
        </p:txBody>
      </p:sp>
      <p:sp>
        <p:nvSpPr>
          <p:cNvPr id="69645" name="Text Box 60"/>
          <p:cNvSpPr txBox="1">
            <a:spLocks noChangeArrowheads="1"/>
          </p:cNvSpPr>
          <p:nvPr/>
        </p:nvSpPr>
        <p:spPr bwMode="auto">
          <a:xfrm>
            <a:off x="990600" y="990600"/>
            <a:ext cx="69040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下記のデータ構造に対して、７を探索するときの動作</a:t>
            </a:r>
          </a:p>
          <a:p>
            <a:pPr algn="l"/>
            <a:r>
              <a:rPr lang="ja-JP" altLang="en-US"/>
              <a:t>および１０を探索するときの動作を示せ。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42C335-CC17-47B9-8D34-C48139A0D8A2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5126" name="Line 38"/>
          <p:cNvSpPr>
            <a:spLocks noChangeShapeType="1"/>
          </p:cNvSpPr>
          <p:nvPr/>
        </p:nvSpPr>
        <p:spPr bwMode="auto">
          <a:xfrm flipV="1">
            <a:off x="7010400" y="3429000"/>
            <a:ext cx="312738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7" name="Line 18"/>
          <p:cNvSpPr>
            <a:spLocks noChangeShapeType="1"/>
          </p:cNvSpPr>
          <p:nvPr/>
        </p:nvSpPr>
        <p:spPr bwMode="auto">
          <a:xfrm flipV="1">
            <a:off x="1600200" y="42672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tx1"/>
                </a:solidFill>
              </a:rPr>
              <a:t>高さの高い２分探索木</a:t>
            </a:r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1905000" y="5791200"/>
            <a:ext cx="5843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２分探索木の高さは、　　　　になるこもある。</a:t>
            </a:r>
          </a:p>
        </p:txBody>
      </p:sp>
      <p:sp>
        <p:nvSpPr>
          <p:cNvPr id="5130" name="Line 9"/>
          <p:cNvSpPr>
            <a:spLocks noChangeShapeType="1"/>
          </p:cNvSpPr>
          <p:nvPr/>
        </p:nvSpPr>
        <p:spPr bwMode="auto">
          <a:xfrm flipV="1">
            <a:off x="2438400" y="3048000"/>
            <a:ext cx="34925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V="1">
            <a:off x="2819400" y="2347913"/>
            <a:ext cx="617538" cy="776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3187700" y="2128838"/>
            <a:ext cx="415925" cy="5476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5133" name="Oval 13"/>
          <p:cNvSpPr>
            <a:spLocks noChangeArrowheads="1"/>
          </p:cNvSpPr>
          <p:nvPr/>
        </p:nvSpPr>
        <p:spPr bwMode="auto">
          <a:xfrm>
            <a:off x="2590800" y="27432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4" name="Line 15"/>
          <p:cNvSpPr>
            <a:spLocks noChangeShapeType="1"/>
          </p:cNvSpPr>
          <p:nvPr/>
        </p:nvSpPr>
        <p:spPr bwMode="auto">
          <a:xfrm flipV="1">
            <a:off x="2133600" y="3657600"/>
            <a:ext cx="254000" cy="45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5" name="Oval 16"/>
          <p:cNvSpPr>
            <a:spLocks noChangeArrowheads="1"/>
          </p:cNvSpPr>
          <p:nvPr/>
        </p:nvSpPr>
        <p:spPr bwMode="auto">
          <a:xfrm>
            <a:off x="1371600" y="4495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6" name="Oval 17"/>
          <p:cNvSpPr>
            <a:spLocks noChangeArrowheads="1"/>
          </p:cNvSpPr>
          <p:nvPr/>
        </p:nvSpPr>
        <p:spPr bwMode="auto">
          <a:xfrm>
            <a:off x="2209800" y="34290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7" name="Line 19"/>
          <p:cNvSpPr>
            <a:spLocks noChangeShapeType="1"/>
          </p:cNvSpPr>
          <p:nvPr/>
        </p:nvSpPr>
        <p:spPr bwMode="auto">
          <a:xfrm>
            <a:off x="4572000" y="1905000"/>
            <a:ext cx="0" cy="3276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8" name="Line 20"/>
          <p:cNvSpPr>
            <a:spLocks noChangeShapeType="1"/>
          </p:cNvSpPr>
          <p:nvPr/>
        </p:nvSpPr>
        <p:spPr bwMode="auto">
          <a:xfrm>
            <a:off x="1143000" y="2286000"/>
            <a:ext cx="29718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9" name="Line 21"/>
          <p:cNvSpPr>
            <a:spLocks noChangeShapeType="1"/>
          </p:cNvSpPr>
          <p:nvPr/>
        </p:nvSpPr>
        <p:spPr bwMode="auto">
          <a:xfrm>
            <a:off x="838200" y="4800600"/>
            <a:ext cx="29718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0" name="Line 22"/>
          <p:cNvSpPr>
            <a:spLocks noChangeShapeType="1"/>
          </p:cNvSpPr>
          <p:nvPr/>
        </p:nvSpPr>
        <p:spPr bwMode="auto">
          <a:xfrm>
            <a:off x="1066800" y="2590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1" name="Text Box 23"/>
          <p:cNvSpPr txBox="1">
            <a:spLocks noChangeArrowheads="1"/>
          </p:cNvSpPr>
          <p:nvPr/>
        </p:nvSpPr>
        <p:spPr bwMode="auto">
          <a:xfrm>
            <a:off x="0" y="32766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高さ</a:t>
            </a:r>
          </a:p>
        </p:txBody>
      </p:sp>
      <p:graphicFrame>
        <p:nvGraphicFramePr>
          <p:cNvPr id="5122" name="Object 24"/>
          <p:cNvGraphicFramePr>
            <a:graphicFrameLocks noChangeAspect="1"/>
          </p:cNvGraphicFramePr>
          <p:nvPr/>
        </p:nvGraphicFramePr>
        <p:xfrm>
          <a:off x="533400" y="3276600"/>
          <a:ext cx="536575" cy="487363"/>
        </p:xfrm>
        <a:graphic>
          <a:graphicData uri="http://schemas.openxmlformats.org/presentationml/2006/ole">
            <p:oleObj spid="_x0000_s5122" name="Equation" r:id="rId3" imgW="139680" imgH="126720" progId="Equation.DSMT4">
              <p:embed/>
            </p:oleObj>
          </a:graphicData>
        </a:graphic>
      </p:graphicFrame>
      <p:sp>
        <p:nvSpPr>
          <p:cNvPr id="5142" name="Line 25"/>
          <p:cNvSpPr>
            <a:spLocks noChangeShapeType="1"/>
          </p:cNvSpPr>
          <p:nvPr/>
        </p:nvSpPr>
        <p:spPr bwMode="auto">
          <a:xfrm flipV="1">
            <a:off x="7010400" y="4572000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3" name="Line 26"/>
          <p:cNvSpPr>
            <a:spLocks noChangeShapeType="1"/>
          </p:cNvSpPr>
          <p:nvPr/>
        </p:nvSpPr>
        <p:spPr bwMode="auto">
          <a:xfrm flipH="1" flipV="1">
            <a:off x="6826250" y="3052763"/>
            <a:ext cx="641350" cy="300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4" name="Line 27"/>
          <p:cNvSpPr>
            <a:spLocks noChangeShapeType="1"/>
          </p:cNvSpPr>
          <p:nvPr/>
        </p:nvSpPr>
        <p:spPr bwMode="auto">
          <a:xfrm flipV="1">
            <a:off x="6781800" y="2352675"/>
            <a:ext cx="693738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5" name="Oval 28"/>
          <p:cNvSpPr>
            <a:spLocks noChangeArrowheads="1"/>
          </p:cNvSpPr>
          <p:nvPr/>
        </p:nvSpPr>
        <p:spPr bwMode="auto">
          <a:xfrm>
            <a:off x="7226300" y="21336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5146" name="Oval 29"/>
          <p:cNvSpPr>
            <a:spLocks noChangeArrowheads="1"/>
          </p:cNvSpPr>
          <p:nvPr/>
        </p:nvSpPr>
        <p:spPr bwMode="auto">
          <a:xfrm>
            <a:off x="6553200" y="26670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7" name="Line 30"/>
          <p:cNvSpPr>
            <a:spLocks noChangeShapeType="1"/>
          </p:cNvSpPr>
          <p:nvPr/>
        </p:nvSpPr>
        <p:spPr bwMode="auto">
          <a:xfrm flipH="1" flipV="1">
            <a:off x="7035800" y="3886200"/>
            <a:ext cx="584200" cy="45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8" name="Oval 31"/>
          <p:cNvSpPr>
            <a:spLocks noChangeArrowheads="1"/>
          </p:cNvSpPr>
          <p:nvPr/>
        </p:nvSpPr>
        <p:spPr bwMode="auto">
          <a:xfrm>
            <a:off x="6705600" y="45720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9" name="Oval 32"/>
          <p:cNvSpPr>
            <a:spLocks noChangeArrowheads="1"/>
          </p:cNvSpPr>
          <p:nvPr/>
        </p:nvSpPr>
        <p:spPr bwMode="auto">
          <a:xfrm>
            <a:off x="7239000" y="31242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50" name="Line 33"/>
          <p:cNvSpPr>
            <a:spLocks noChangeShapeType="1"/>
          </p:cNvSpPr>
          <p:nvPr/>
        </p:nvSpPr>
        <p:spPr bwMode="auto">
          <a:xfrm>
            <a:off x="5181600" y="2290763"/>
            <a:ext cx="29718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51" name="Line 34"/>
          <p:cNvSpPr>
            <a:spLocks noChangeShapeType="1"/>
          </p:cNvSpPr>
          <p:nvPr/>
        </p:nvSpPr>
        <p:spPr bwMode="auto">
          <a:xfrm>
            <a:off x="4876800" y="4805363"/>
            <a:ext cx="29718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52" name="Line 35"/>
          <p:cNvSpPr>
            <a:spLocks noChangeShapeType="1"/>
          </p:cNvSpPr>
          <p:nvPr/>
        </p:nvSpPr>
        <p:spPr bwMode="auto">
          <a:xfrm>
            <a:off x="8458200" y="24384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123" name="Object 36"/>
          <p:cNvGraphicFramePr>
            <a:graphicFrameLocks noChangeAspect="1"/>
          </p:cNvGraphicFramePr>
          <p:nvPr/>
        </p:nvGraphicFramePr>
        <p:xfrm>
          <a:off x="8458200" y="3276600"/>
          <a:ext cx="536575" cy="487363"/>
        </p:xfrm>
        <a:graphic>
          <a:graphicData uri="http://schemas.openxmlformats.org/presentationml/2006/ole">
            <p:oleObj spid="_x0000_s5123" name="Equation" r:id="rId4" imgW="139680" imgH="126720" progId="Equation.DSMT4">
              <p:embed/>
            </p:oleObj>
          </a:graphicData>
        </a:graphic>
      </p:graphicFrame>
      <p:sp>
        <p:nvSpPr>
          <p:cNvPr id="5153" name="Oval 37"/>
          <p:cNvSpPr>
            <a:spLocks noChangeArrowheads="1"/>
          </p:cNvSpPr>
          <p:nvPr/>
        </p:nvSpPr>
        <p:spPr bwMode="auto">
          <a:xfrm>
            <a:off x="6858000" y="36576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4" name="Object 39"/>
          <p:cNvGraphicFramePr>
            <a:graphicFrameLocks noChangeAspect="1"/>
          </p:cNvGraphicFramePr>
          <p:nvPr/>
        </p:nvGraphicFramePr>
        <p:xfrm>
          <a:off x="4953000" y="5867400"/>
          <a:ext cx="450850" cy="409575"/>
        </p:xfrm>
        <a:graphic>
          <a:graphicData uri="http://schemas.openxmlformats.org/presentationml/2006/ole">
            <p:oleObj spid="_x0000_s5124" name="Equation" r:id="rId5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2478D5-9868-4422-AC20-D3137847E925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tx1"/>
                </a:solidFill>
              </a:rPr>
              <a:t>高さの低い２分探索木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1752600" y="5029200"/>
            <a:ext cx="5865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完全２分木状になれば、２分探索木の高さは</a:t>
            </a:r>
          </a:p>
          <a:p>
            <a:pPr algn="l"/>
            <a:r>
              <a:rPr lang="ja-JP" altLang="en-US" b="0"/>
              <a:t>　　　　　　　である。</a:t>
            </a:r>
          </a:p>
        </p:txBody>
      </p:sp>
      <p:graphicFrame>
        <p:nvGraphicFramePr>
          <p:cNvPr id="6146" name="Object 32"/>
          <p:cNvGraphicFramePr>
            <a:graphicFrameLocks noChangeAspect="1"/>
          </p:cNvGraphicFramePr>
          <p:nvPr/>
        </p:nvGraphicFramePr>
        <p:xfrm>
          <a:off x="1981200" y="5410200"/>
          <a:ext cx="1352550" cy="654050"/>
        </p:xfrm>
        <a:graphic>
          <a:graphicData uri="http://schemas.openxmlformats.org/presentationml/2006/ole">
            <p:oleObj spid="_x0000_s6146" name="Equation" r:id="rId3" imgW="419040" imgH="203040" progId="Equation.DSMT4">
              <p:embed/>
            </p:oleObj>
          </a:graphicData>
        </a:graphic>
      </p:graphicFrame>
      <p:sp>
        <p:nvSpPr>
          <p:cNvPr id="6151" name="Line 33"/>
          <p:cNvSpPr>
            <a:spLocks noChangeShapeType="1"/>
          </p:cNvSpPr>
          <p:nvPr/>
        </p:nvSpPr>
        <p:spPr bwMode="auto">
          <a:xfrm>
            <a:off x="4114800" y="35814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2" name="Line 34"/>
          <p:cNvSpPr>
            <a:spLocks noChangeShapeType="1"/>
          </p:cNvSpPr>
          <p:nvPr/>
        </p:nvSpPr>
        <p:spPr bwMode="auto">
          <a:xfrm flipH="1">
            <a:off x="3733800" y="3581400"/>
            <a:ext cx="304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3" name="Line 35"/>
          <p:cNvSpPr>
            <a:spLocks noChangeShapeType="1"/>
          </p:cNvSpPr>
          <p:nvPr/>
        </p:nvSpPr>
        <p:spPr bwMode="auto">
          <a:xfrm>
            <a:off x="2667000" y="3657600"/>
            <a:ext cx="304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4" name="Line 36"/>
          <p:cNvSpPr>
            <a:spLocks noChangeShapeType="1"/>
          </p:cNvSpPr>
          <p:nvPr/>
        </p:nvSpPr>
        <p:spPr bwMode="auto">
          <a:xfrm flipV="1">
            <a:off x="2667000" y="2667000"/>
            <a:ext cx="685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5" name="Line 37"/>
          <p:cNvSpPr>
            <a:spLocks noChangeShapeType="1"/>
          </p:cNvSpPr>
          <p:nvPr/>
        </p:nvSpPr>
        <p:spPr bwMode="auto">
          <a:xfrm flipH="1">
            <a:off x="2209800" y="3657600"/>
            <a:ext cx="457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6" name="Line 38"/>
          <p:cNvSpPr>
            <a:spLocks noChangeShapeType="1"/>
          </p:cNvSpPr>
          <p:nvPr/>
        </p:nvSpPr>
        <p:spPr bwMode="auto">
          <a:xfrm flipH="1" flipV="1">
            <a:off x="3505200" y="2743200"/>
            <a:ext cx="609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7" name="Line 39"/>
          <p:cNvSpPr>
            <a:spLocks noChangeShapeType="1"/>
          </p:cNvSpPr>
          <p:nvPr/>
        </p:nvSpPr>
        <p:spPr bwMode="auto">
          <a:xfrm flipH="1" flipV="1">
            <a:off x="5029200" y="2133600"/>
            <a:ext cx="1752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8" name="Line 40"/>
          <p:cNvSpPr>
            <a:spLocks noChangeShapeType="1"/>
          </p:cNvSpPr>
          <p:nvPr/>
        </p:nvSpPr>
        <p:spPr bwMode="auto">
          <a:xfrm flipV="1">
            <a:off x="3352800" y="2057400"/>
            <a:ext cx="1600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9" name="Oval 41"/>
          <p:cNvSpPr>
            <a:spLocks noChangeArrowheads="1"/>
          </p:cNvSpPr>
          <p:nvPr/>
        </p:nvSpPr>
        <p:spPr bwMode="auto">
          <a:xfrm>
            <a:off x="4724400" y="1905000"/>
            <a:ext cx="492125" cy="460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0" name="Oval 42"/>
          <p:cNvSpPr>
            <a:spLocks noChangeArrowheads="1"/>
          </p:cNvSpPr>
          <p:nvPr/>
        </p:nvSpPr>
        <p:spPr bwMode="auto">
          <a:xfrm>
            <a:off x="3124200" y="2514600"/>
            <a:ext cx="588963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1" name="Oval 43"/>
          <p:cNvSpPr>
            <a:spLocks noChangeArrowheads="1"/>
          </p:cNvSpPr>
          <p:nvPr/>
        </p:nvSpPr>
        <p:spPr bwMode="auto">
          <a:xfrm>
            <a:off x="3886200" y="3352800"/>
            <a:ext cx="490538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2" name="Oval 44"/>
          <p:cNvSpPr>
            <a:spLocks noChangeArrowheads="1"/>
          </p:cNvSpPr>
          <p:nvPr/>
        </p:nvSpPr>
        <p:spPr bwMode="auto">
          <a:xfrm>
            <a:off x="2362200" y="3352800"/>
            <a:ext cx="590550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3" name="Line 45"/>
          <p:cNvSpPr>
            <a:spLocks noChangeShapeType="1"/>
          </p:cNvSpPr>
          <p:nvPr/>
        </p:nvSpPr>
        <p:spPr bwMode="auto">
          <a:xfrm>
            <a:off x="1274763" y="2133600"/>
            <a:ext cx="7107237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64" name="Line 46"/>
          <p:cNvSpPr>
            <a:spLocks noChangeShapeType="1"/>
          </p:cNvSpPr>
          <p:nvPr/>
        </p:nvSpPr>
        <p:spPr bwMode="auto">
          <a:xfrm>
            <a:off x="1905000" y="2743200"/>
            <a:ext cx="6400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65" name="Line 47"/>
          <p:cNvSpPr>
            <a:spLocks noChangeShapeType="1"/>
          </p:cNvSpPr>
          <p:nvPr/>
        </p:nvSpPr>
        <p:spPr bwMode="auto">
          <a:xfrm>
            <a:off x="1905000" y="3581400"/>
            <a:ext cx="6477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66" name="Line 48"/>
          <p:cNvSpPr>
            <a:spLocks noChangeShapeType="1"/>
          </p:cNvSpPr>
          <p:nvPr/>
        </p:nvSpPr>
        <p:spPr bwMode="auto">
          <a:xfrm>
            <a:off x="969963" y="4419600"/>
            <a:ext cx="7488237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67" name="Oval 49"/>
          <p:cNvSpPr>
            <a:spLocks noChangeArrowheads="1"/>
          </p:cNvSpPr>
          <p:nvPr/>
        </p:nvSpPr>
        <p:spPr bwMode="auto">
          <a:xfrm>
            <a:off x="1981200" y="4191000"/>
            <a:ext cx="490538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8" name="Oval 50"/>
          <p:cNvSpPr>
            <a:spLocks noChangeArrowheads="1"/>
          </p:cNvSpPr>
          <p:nvPr/>
        </p:nvSpPr>
        <p:spPr bwMode="auto">
          <a:xfrm>
            <a:off x="2667000" y="4191000"/>
            <a:ext cx="590550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9" name="Oval 51"/>
          <p:cNvSpPr>
            <a:spLocks noChangeArrowheads="1"/>
          </p:cNvSpPr>
          <p:nvPr/>
        </p:nvSpPr>
        <p:spPr bwMode="auto">
          <a:xfrm>
            <a:off x="3429000" y="4191000"/>
            <a:ext cx="490538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70" name="Oval 52"/>
          <p:cNvSpPr>
            <a:spLocks noChangeArrowheads="1"/>
          </p:cNvSpPr>
          <p:nvPr/>
        </p:nvSpPr>
        <p:spPr bwMode="auto">
          <a:xfrm>
            <a:off x="4191000" y="4191000"/>
            <a:ext cx="590550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71" name="Line 53"/>
          <p:cNvSpPr>
            <a:spLocks noChangeShapeType="1"/>
          </p:cNvSpPr>
          <p:nvPr/>
        </p:nvSpPr>
        <p:spPr bwMode="auto">
          <a:xfrm>
            <a:off x="7543800" y="35814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72" name="Line 54"/>
          <p:cNvSpPr>
            <a:spLocks noChangeShapeType="1"/>
          </p:cNvSpPr>
          <p:nvPr/>
        </p:nvSpPr>
        <p:spPr bwMode="auto">
          <a:xfrm flipH="1">
            <a:off x="7162800" y="3581400"/>
            <a:ext cx="304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73" name="Line 55"/>
          <p:cNvSpPr>
            <a:spLocks noChangeShapeType="1"/>
          </p:cNvSpPr>
          <p:nvPr/>
        </p:nvSpPr>
        <p:spPr bwMode="auto">
          <a:xfrm>
            <a:off x="6096000" y="3657600"/>
            <a:ext cx="304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74" name="Line 56"/>
          <p:cNvSpPr>
            <a:spLocks noChangeShapeType="1"/>
          </p:cNvSpPr>
          <p:nvPr/>
        </p:nvSpPr>
        <p:spPr bwMode="auto">
          <a:xfrm flipV="1">
            <a:off x="6096000" y="2667000"/>
            <a:ext cx="685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75" name="Line 57"/>
          <p:cNvSpPr>
            <a:spLocks noChangeShapeType="1"/>
          </p:cNvSpPr>
          <p:nvPr/>
        </p:nvSpPr>
        <p:spPr bwMode="auto">
          <a:xfrm flipH="1">
            <a:off x="5638800" y="3657600"/>
            <a:ext cx="457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76" name="Line 58"/>
          <p:cNvSpPr>
            <a:spLocks noChangeShapeType="1"/>
          </p:cNvSpPr>
          <p:nvPr/>
        </p:nvSpPr>
        <p:spPr bwMode="auto">
          <a:xfrm flipH="1" flipV="1">
            <a:off x="6934200" y="2743200"/>
            <a:ext cx="609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77" name="Oval 59"/>
          <p:cNvSpPr>
            <a:spLocks noChangeArrowheads="1"/>
          </p:cNvSpPr>
          <p:nvPr/>
        </p:nvSpPr>
        <p:spPr bwMode="auto">
          <a:xfrm>
            <a:off x="6553200" y="2514600"/>
            <a:ext cx="588963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78" name="Oval 60"/>
          <p:cNvSpPr>
            <a:spLocks noChangeArrowheads="1"/>
          </p:cNvSpPr>
          <p:nvPr/>
        </p:nvSpPr>
        <p:spPr bwMode="auto">
          <a:xfrm>
            <a:off x="7315200" y="3352800"/>
            <a:ext cx="490538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79" name="Oval 61"/>
          <p:cNvSpPr>
            <a:spLocks noChangeArrowheads="1"/>
          </p:cNvSpPr>
          <p:nvPr/>
        </p:nvSpPr>
        <p:spPr bwMode="auto">
          <a:xfrm>
            <a:off x="5791200" y="3352800"/>
            <a:ext cx="590550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80" name="Oval 62"/>
          <p:cNvSpPr>
            <a:spLocks noChangeArrowheads="1"/>
          </p:cNvSpPr>
          <p:nvPr/>
        </p:nvSpPr>
        <p:spPr bwMode="auto">
          <a:xfrm>
            <a:off x="5410200" y="4191000"/>
            <a:ext cx="490538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81" name="Oval 63"/>
          <p:cNvSpPr>
            <a:spLocks noChangeArrowheads="1"/>
          </p:cNvSpPr>
          <p:nvPr/>
        </p:nvSpPr>
        <p:spPr bwMode="auto">
          <a:xfrm>
            <a:off x="6096000" y="4191000"/>
            <a:ext cx="590550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82" name="Oval 64"/>
          <p:cNvSpPr>
            <a:spLocks noChangeArrowheads="1"/>
          </p:cNvSpPr>
          <p:nvPr/>
        </p:nvSpPr>
        <p:spPr bwMode="auto">
          <a:xfrm>
            <a:off x="6858000" y="4191000"/>
            <a:ext cx="490538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83" name="Oval 65"/>
          <p:cNvSpPr>
            <a:spLocks noChangeArrowheads="1"/>
          </p:cNvSpPr>
          <p:nvPr/>
        </p:nvSpPr>
        <p:spPr bwMode="auto">
          <a:xfrm>
            <a:off x="7620000" y="4191000"/>
            <a:ext cx="590550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84" name="Line 66"/>
          <p:cNvSpPr>
            <a:spLocks noChangeShapeType="1"/>
          </p:cNvSpPr>
          <p:nvPr/>
        </p:nvSpPr>
        <p:spPr bwMode="auto">
          <a:xfrm>
            <a:off x="1808163" y="2209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85" name="Text Box 67"/>
          <p:cNvSpPr txBox="1">
            <a:spLocks noChangeArrowheads="1"/>
          </p:cNvSpPr>
          <p:nvPr/>
        </p:nvSpPr>
        <p:spPr bwMode="auto">
          <a:xfrm>
            <a:off x="838200" y="25146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高さ</a:t>
            </a:r>
          </a:p>
        </p:txBody>
      </p:sp>
      <p:graphicFrame>
        <p:nvGraphicFramePr>
          <p:cNvPr id="6147" name="Object 68"/>
          <p:cNvGraphicFramePr>
            <a:graphicFrameLocks noChangeAspect="1"/>
          </p:cNvGraphicFramePr>
          <p:nvPr/>
        </p:nvGraphicFramePr>
        <p:xfrm>
          <a:off x="457200" y="3276600"/>
          <a:ext cx="1143000" cy="554038"/>
        </p:xfrm>
        <a:graphic>
          <a:graphicData uri="http://schemas.openxmlformats.org/presentationml/2006/ole">
            <p:oleObj spid="_x0000_s6147" name="Equation" r:id="rId4" imgW="4190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8D107E-1513-4D09-8768-2D423B36D681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木構造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dirty="0" smtClean="0"/>
              <a:t>木構造を表すデータ構造の一つとしてヒープがある。しかし、ヒープでは、配列を用いるため、要素数で木の形状が一通りに決定してしまった。</a:t>
            </a:r>
          </a:p>
          <a:p>
            <a:pPr eaLnBrk="1" hangingPunct="1">
              <a:lnSpc>
                <a:spcPct val="90000"/>
              </a:lnSpc>
            </a:pPr>
            <a:endParaRPr lang="ja-JP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ja-JP" altLang="en-US" dirty="0" smtClean="0"/>
              <a:t>ここでは、再帰的なデータ構造を用いることにより、より柔軟な木構造が構築可能なことを見ていく。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2EDAC0-080C-403B-ADC7-E730641EACC1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tx1"/>
                </a:solidFill>
              </a:rPr>
              <a:t>２分探索木における探索計算量</a:t>
            </a: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3200400" y="3429000"/>
          <a:ext cx="1314450" cy="779463"/>
        </p:xfrm>
        <a:graphic>
          <a:graphicData uri="http://schemas.openxmlformats.org/presentationml/2006/ole">
            <p:oleObj spid="_x0000_s7170" name="Equation" r:id="rId3" imgW="342720" imgH="203040" progId="Equation.DSMT4">
              <p:embed/>
            </p:oleObj>
          </a:graphicData>
        </a:graphic>
      </p:graphicFrame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495800" y="35814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時間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66800" y="1524000"/>
            <a:ext cx="6096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b="0"/>
              <a:t>２分探索木における探索では、高さに比例した時間計算量が必要である。最悪の場合を考慮すると、高さが　　　の場合が存在する。</a:t>
            </a:r>
          </a:p>
          <a:p>
            <a:pPr algn="l"/>
            <a:r>
              <a:rPr lang="ja-JP" altLang="en-US" b="0"/>
              <a:t>したがって、２分探索木における探索の最悪時間計算量は、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43000" y="4419600"/>
            <a:ext cx="704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である。この場合は線形探索と同じように探索される。</a:t>
            </a:r>
          </a:p>
        </p:txBody>
      </p:sp>
      <p:graphicFrame>
        <p:nvGraphicFramePr>
          <p:cNvPr id="7171" name="Object 35"/>
          <p:cNvGraphicFramePr>
            <a:graphicFrameLocks noChangeAspect="1"/>
          </p:cNvGraphicFramePr>
          <p:nvPr/>
        </p:nvGraphicFramePr>
        <p:xfrm>
          <a:off x="3124200" y="2362200"/>
          <a:ext cx="374650" cy="341313"/>
        </p:xfrm>
        <a:graphic>
          <a:graphicData uri="http://schemas.openxmlformats.org/presentationml/2006/ole">
            <p:oleObj spid="_x0000_s7171" name="Equation" r:id="rId4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31C7E6-30C9-4B89-992A-122A42B6016D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706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２分探索木への挿入</a:t>
            </a:r>
          </a:p>
        </p:txBody>
      </p:sp>
      <p:sp>
        <p:nvSpPr>
          <p:cNvPr id="7066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探索と同様に、挿入データ</a:t>
            </a:r>
            <a:r>
              <a:rPr lang="en-US" altLang="ja-JP" smtClean="0"/>
              <a:t>v</a:t>
            </a:r>
            <a:r>
              <a:rPr lang="ja-JP" altLang="en-US" smtClean="0"/>
              <a:t>の２分探索木での位置を求める。</a:t>
            </a:r>
          </a:p>
          <a:p>
            <a:pPr eaLnBrk="1" hangingPunct="1"/>
            <a:r>
              <a:rPr lang="ja-JP" altLang="en-US" smtClean="0"/>
              <a:t>子供がない位置に、新しくｖを子供として追加する。</a:t>
            </a:r>
          </a:p>
          <a:p>
            <a:pPr eaLnBrk="1" hangingPunct="1"/>
            <a:endParaRPr lang="ja-JP" altLang="en-US" smtClean="0"/>
          </a:p>
          <a:p>
            <a:pPr eaLnBrk="1" hangingPunct="1"/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C812BA-36AA-44CB-85C2-A357DCAA9310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620000" cy="609600"/>
          </a:xfrm>
        </p:spPr>
        <p:txBody>
          <a:bodyPr/>
          <a:lstStyle/>
          <a:p>
            <a:pPr eaLnBrk="1" hangingPunct="1"/>
            <a:r>
              <a:rPr lang="ja-JP" altLang="en-US" sz="3600" smtClean="0">
                <a:solidFill>
                  <a:schemeClr val="tx1"/>
                </a:solidFill>
              </a:rPr>
              <a:t>２分探索木への挿入の実現</a:t>
            </a:r>
            <a:r>
              <a:rPr lang="en-US" altLang="ja-JP" sz="3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1684" name="Text Box 3"/>
          <p:cNvSpPr txBox="1">
            <a:spLocks noChangeArrowheads="1"/>
          </p:cNvSpPr>
          <p:nvPr/>
        </p:nvSpPr>
        <p:spPr bwMode="auto">
          <a:xfrm>
            <a:off x="152400" y="685800"/>
            <a:ext cx="8839200" cy="55784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/>
            <a:r>
              <a:rPr lang="en-US" altLang="ja-JP" b="0">
                <a:latin typeface="Verdana" pitchFamily="34" charset="0"/>
              </a:rPr>
              <a:t>/*  </a:t>
            </a:r>
            <a:r>
              <a:rPr lang="ja-JP" altLang="en-US" b="0">
                <a:latin typeface="Verdana" pitchFamily="34" charset="0"/>
              </a:rPr>
              <a:t>２分探索木への挿入位置を求める。親を返す（概略）	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Node* find_pos(Node* node,double</a:t>
            </a:r>
            <a:r>
              <a:rPr lang="ja-JP" altLang="en-US" b="0">
                <a:latin typeface="Verdana" pitchFamily="34" charset="0"/>
              </a:rPr>
              <a:t>　</a:t>
            </a:r>
            <a:r>
              <a:rPr lang="en-US" altLang="ja-JP" b="0">
                <a:latin typeface="Verdana" pitchFamily="34" charset="0"/>
              </a:rPr>
              <a:t>value){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 	if(value&lt; node-&gt;data){/*</a:t>
            </a:r>
            <a:r>
              <a:rPr lang="ja-JP" altLang="en-US" b="0">
                <a:latin typeface="Verdana" pitchFamily="34" charset="0"/>
              </a:rPr>
              <a:t>左部分木への挿入*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	if(node-&gt;left==NULL){/*</a:t>
            </a:r>
            <a:r>
              <a:rPr lang="ja-JP" altLang="en-US" b="0">
                <a:latin typeface="Verdana" pitchFamily="34" charset="0"/>
              </a:rPr>
              <a:t>左子が挿入場所*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ja-JP" altLang="en-US" b="0">
                <a:latin typeface="Verdana" pitchFamily="34" charset="0"/>
              </a:rPr>
              <a:t>　			</a:t>
            </a:r>
            <a:r>
              <a:rPr lang="en-US" altLang="ja-JP" b="0">
                <a:latin typeface="Verdana" pitchFamily="34" charset="0"/>
              </a:rPr>
              <a:t>return node;</a:t>
            </a:r>
          </a:p>
          <a:p>
            <a:pPr marL="457200" indent="-457200" algn="l">
              <a:buFontTx/>
              <a:buAutoNum type="arabicPeriod"/>
            </a:pPr>
            <a:r>
              <a:rPr lang="ja-JP" altLang="en-US" b="0">
                <a:latin typeface="Verdana" pitchFamily="34" charset="0"/>
              </a:rPr>
              <a:t>　		</a:t>
            </a:r>
            <a:r>
              <a:rPr lang="en-US" altLang="ja-JP" b="0">
                <a:latin typeface="Verdana" pitchFamily="34" charset="0"/>
              </a:rPr>
              <a:t>}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	else  return find_pos(node-&gt;left,value);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}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else{/*</a:t>
            </a:r>
            <a:r>
              <a:rPr lang="ja-JP" altLang="en-US" b="0">
                <a:latin typeface="Verdana" pitchFamily="34" charset="0"/>
              </a:rPr>
              <a:t>左部分木への挿入*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         	if(node-&gt;right==NULL){/*</a:t>
            </a:r>
            <a:r>
              <a:rPr lang="ja-JP" altLang="en-US" b="0">
                <a:latin typeface="Verdana" pitchFamily="34" charset="0"/>
              </a:rPr>
              <a:t>右子が挿入場所*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		return node; 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	}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	else retrun find_pos(node-&gt;right,value);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}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00A90-A050-4B0D-989C-A30091DF6E12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620000" cy="609600"/>
          </a:xfrm>
        </p:spPr>
        <p:txBody>
          <a:bodyPr/>
          <a:lstStyle/>
          <a:p>
            <a:pPr eaLnBrk="1" hangingPunct="1"/>
            <a:r>
              <a:rPr lang="ja-JP" altLang="en-US" sz="3600" smtClean="0">
                <a:solidFill>
                  <a:schemeClr val="tx1"/>
                </a:solidFill>
              </a:rPr>
              <a:t>２分探索木への挿入の実現２</a:t>
            </a:r>
          </a:p>
        </p:txBody>
      </p:sp>
      <p:sp>
        <p:nvSpPr>
          <p:cNvPr id="72708" name="Text Box 3"/>
          <p:cNvSpPr txBox="1">
            <a:spLocks noChangeArrowheads="1"/>
          </p:cNvSpPr>
          <p:nvPr/>
        </p:nvSpPr>
        <p:spPr bwMode="auto">
          <a:xfrm>
            <a:off x="0" y="500063"/>
            <a:ext cx="9144000" cy="63706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/>
            <a:r>
              <a:rPr lang="en-US" altLang="ja-JP" b="0">
                <a:latin typeface="Verdana" pitchFamily="34" charset="0"/>
              </a:rPr>
              <a:t>/*  </a:t>
            </a:r>
            <a:r>
              <a:rPr lang="ja-JP" altLang="en-US" b="0">
                <a:latin typeface="Verdana" pitchFamily="34" charset="0"/>
              </a:rPr>
              <a:t>２分探索木への挿入する。	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void insert(Node* root,double</a:t>
            </a:r>
            <a:r>
              <a:rPr lang="ja-JP" altLang="en-US" b="0">
                <a:latin typeface="Verdana" pitchFamily="34" charset="0"/>
              </a:rPr>
              <a:t>　</a:t>
            </a:r>
            <a:r>
              <a:rPr lang="en-US" altLang="ja-JP" b="0">
                <a:latin typeface="Verdana" pitchFamily="34" charset="0"/>
              </a:rPr>
              <a:t>value){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  	Node* pos;/*</a:t>
            </a:r>
            <a:r>
              <a:rPr lang="ja-JP" altLang="en-US" b="0">
                <a:latin typeface="Verdana" pitchFamily="34" charset="0"/>
              </a:rPr>
              <a:t>挿入位置*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ja-JP" altLang="en-US" b="0">
                <a:latin typeface="Verdana" pitchFamily="34" charset="0"/>
              </a:rPr>
              <a:t>　	</a:t>
            </a:r>
            <a:r>
              <a:rPr lang="en-US" altLang="ja-JP" b="0">
                <a:latin typeface="Verdana" pitchFamily="34" charset="0"/>
              </a:rPr>
              <a:t>Node* new;/*</a:t>
            </a:r>
            <a:r>
              <a:rPr lang="ja-JP" altLang="en-US" b="0">
                <a:latin typeface="Verdana" pitchFamily="34" charset="0"/>
              </a:rPr>
              <a:t>挿入点*</a:t>
            </a:r>
            <a:r>
              <a:rPr lang="en-US" altLang="ja-JP" b="0">
                <a:latin typeface="Verdana" pitchFamily="34" charset="0"/>
              </a:rPr>
              <a:t>/</a:t>
            </a:r>
          </a:p>
          <a:p>
            <a:pPr marL="457200" indent="-457200" algn="l">
              <a:buFontTx/>
              <a:buAutoNum type="arabicPeriod"/>
            </a:pPr>
            <a:r>
              <a:rPr lang="ja-JP" altLang="en-US" b="0">
                <a:latin typeface="Verdana" pitchFamily="34" charset="0"/>
              </a:rPr>
              <a:t>　	</a:t>
            </a:r>
            <a:r>
              <a:rPr lang="en-US" altLang="ja-JP" b="0">
                <a:latin typeface="Verdana" pitchFamily="34" charset="0"/>
              </a:rPr>
              <a:t>new=(Node*)malloc(sizeof(Node));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new-&gt;data=value;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new-&gt;left=NULL;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new-&gt;right=NULL;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pos=find_pos(root,value);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   if((value&lt; pos-&gt;data)&amp;&amp;(pos-&gt;left==NULL))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	pos-&gt;left=new;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	}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  	else if((pos-&gt;data&lt;value)&amp;&amp;(pos-&gt;right==NULL))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	pos-&gt;right=new;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}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	return;</a:t>
            </a:r>
          </a:p>
          <a:p>
            <a:pPr marL="457200" indent="-457200" algn="l">
              <a:buFontTx/>
              <a:buAutoNum type="arabicPeriod"/>
            </a:pPr>
            <a:r>
              <a:rPr lang="en-US" altLang="ja-JP" b="0">
                <a:latin typeface="Verdana" pitchFamily="34" charset="0"/>
              </a:rPr>
              <a:t>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915ADA-6B57-48F0-9348-791C3C482E07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73731" name="Line 81"/>
          <p:cNvSpPr>
            <a:spLocks noChangeShapeType="1"/>
          </p:cNvSpPr>
          <p:nvPr/>
        </p:nvSpPr>
        <p:spPr bwMode="auto">
          <a:xfrm>
            <a:off x="5181600" y="5699125"/>
            <a:ext cx="533400" cy="701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0"/>
            <a:ext cx="43434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挿入の動き１</a:t>
            </a:r>
          </a:p>
        </p:txBody>
      </p:sp>
      <p:grpSp>
        <p:nvGrpSpPr>
          <p:cNvPr id="73733" name="Group 3"/>
          <p:cNvGrpSpPr>
            <a:grpSpLocks/>
          </p:cNvGrpSpPr>
          <p:nvPr/>
        </p:nvGrpSpPr>
        <p:grpSpPr bwMode="auto">
          <a:xfrm>
            <a:off x="381000" y="1087438"/>
            <a:ext cx="2819400" cy="2362200"/>
            <a:chOff x="3854" y="1728"/>
            <a:chExt cx="1251" cy="820"/>
          </a:xfrm>
        </p:grpSpPr>
        <p:sp>
          <p:nvSpPr>
            <p:cNvPr id="73798" name="Line 4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799" name="Line 5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800" name="Line 6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801" name="Oval 7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73802" name="Oval 8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803" name="Oval 9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804" name="Line 10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805" name="Oval 11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806" name="Oval 12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3734" name="Text Box 13"/>
          <p:cNvSpPr txBox="1">
            <a:spLocks noChangeArrowheads="1"/>
          </p:cNvSpPr>
          <p:nvPr/>
        </p:nvSpPr>
        <p:spPr bwMode="auto">
          <a:xfrm>
            <a:off x="898525" y="19669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73735" name="Text Box 14"/>
          <p:cNvSpPr txBox="1">
            <a:spLocks noChangeArrowheads="1"/>
          </p:cNvSpPr>
          <p:nvPr/>
        </p:nvSpPr>
        <p:spPr bwMode="auto">
          <a:xfrm>
            <a:off x="381000" y="29162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73736" name="Text Box 15"/>
          <p:cNvSpPr txBox="1">
            <a:spLocks noChangeArrowheads="1"/>
          </p:cNvSpPr>
          <p:nvPr/>
        </p:nvSpPr>
        <p:spPr bwMode="auto">
          <a:xfrm>
            <a:off x="1752600" y="11636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73737" name="Text Box 16"/>
          <p:cNvSpPr txBox="1">
            <a:spLocks noChangeArrowheads="1"/>
          </p:cNvSpPr>
          <p:nvPr/>
        </p:nvSpPr>
        <p:spPr bwMode="auto">
          <a:xfrm>
            <a:off x="2819400" y="18494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73738" name="Text Box 17"/>
          <p:cNvSpPr txBox="1">
            <a:spLocks noChangeArrowheads="1"/>
          </p:cNvSpPr>
          <p:nvPr/>
        </p:nvSpPr>
        <p:spPr bwMode="auto">
          <a:xfrm>
            <a:off x="2209800" y="29924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73739" name="Line 18"/>
          <p:cNvSpPr>
            <a:spLocks noChangeShapeType="1"/>
          </p:cNvSpPr>
          <p:nvPr/>
        </p:nvSpPr>
        <p:spPr bwMode="auto">
          <a:xfrm flipH="1">
            <a:off x="2133600" y="1163638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3740" name="Oval 19"/>
          <p:cNvSpPr>
            <a:spLocks noChangeArrowheads="1"/>
          </p:cNvSpPr>
          <p:nvPr/>
        </p:nvSpPr>
        <p:spPr bwMode="auto">
          <a:xfrm>
            <a:off x="2863850" y="914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41" name="Text Box 20"/>
          <p:cNvSpPr txBox="1">
            <a:spLocks noChangeArrowheads="1"/>
          </p:cNvSpPr>
          <p:nvPr/>
        </p:nvSpPr>
        <p:spPr bwMode="auto">
          <a:xfrm>
            <a:off x="2895600" y="935038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  <p:sp>
        <p:nvSpPr>
          <p:cNvPr id="73742" name="Line 21"/>
          <p:cNvSpPr>
            <a:spLocks noChangeShapeType="1"/>
          </p:cNvSpPr>
          <p:nvPr/>
        </p:nvSpPr>
        <p:spPr bwMode="auto">
          <a:xfrm>
            <a:off x="0" y="3678238"/>
            <a:ext cx="899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73743" name="Group 22"/>
          <p:cNvGrpSpPr>
            <a:grpSpLocks/>
          </p:cNvGrpSpPr>
          <p:nvPr/>
        </p:nvGrpSpPr>
        <p:grpSpPr bwMode="auto">
          <a:xfrm>
            <a:off x="5137150" y="858838"/>
            <a:ext cx="2819400" cy="2362200"/>
            <a:chOff x="3854" y="1728"/>
            <a:chExt cx="1251" cy="820"/>
          </a:xfrm>
        </p:grpSpPr>
        <p:sp>
          <p:nvSpPr>
            <p:cNvPr id="73789" name="Line 23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790" name="Line 24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791" name="Line 25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792" name="Oval 26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73793" name="Oval 27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794" name="Oval 28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795" name="Line 29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796" name="Oval 30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797" name="Oval 31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3744" name="Text Box 32"/>
          <p:cNvSpPr txBox="1">
            <a:spLocks noChangeArrowheads="1"/>
          </p:cNvSpPr>
          <p:nvPr/>
        </p:nvSpPr>
        <p:spPr bwMode="auto">
          <a:xfrm>
            <a:off x="5654675" y="17383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73745" name="Text Box 33"/>
          <p:cNvSpPr txBox="1">
            <a:spLocks noChangeArrowheads="1"/>
          </p:cNvSpPr>
          <p:nvPr/>
        </p:nvSpPr>
        <p:spPr bwMode="auto">
          <a:xfrm>
            <a:off x="5137150" y="26876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73746" name="Text Box 34"/>
          <p:cNvSpPr txBox="1">
            <a:spLocks noChangeArrowheads="1"/>
          </p:cNvSpPr>
          <p:nvPr/>
        </p:nvSpPr>
        <p:spPr bwMode="auto">
          <a:xfrm>
            <a:off x="6508750" y="9350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73747" name="Text Box 35"/>
          <p:cNvSpPr txBox="1">
            <a:spLocks noChangeArrowheads="1"/>
          </p:cNvSpPr>
          <p:nvPr/>
        </p:nvSpPr>
        <p:spPr bwMode="auto">
          <a:xfrm>
            <a:off x="7575550" y="16208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73748" name="Text Box 36"/>
          <p:cNvSpPr txBox="1">
            <a:spLocks noChangeArrowheads="1"/>
          </p:cNvSpPr>
          <p:nvPr/>
        </p:nvSpPr>
        <p:spPr bwMode="auto">
          <a:xfrm>
            <a:off x="6965950" y="27638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73749" name="Line 37"/>
          <p:cNvSpPr>
            <a:spLocks noChangeShapeType="1"/>
          </p:cNvSpPr>
          <p:nvPr/>
        </p:nvSpPr>
        <p:spPr bwMode="auto">
          <a:xfrm flipH="1">
            <a:off x="5988050" y="20574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3750" name="Oval 38"/>
          <p:cNvSpPr>
            <a:spLocks noChangeArrowheads="1"/>
          </p:cNvSpPr>
          <p:nvPr/>
        </p:nvSpPr>
        <p:spPr bwMode="auto">
          <a:xfrm>
            <a:off x="6597650" y="1655763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51" name="Text Box 39"/>
          <p:cNvSpPr txBox="1">
            <a:spLocks noChangeArrowheads="1"/>
          </p:cNvSpPr>
          <p:nvPr/>
        </p:nvSpPr>
        <p:spPr bwMode="auto">
          <a:xfrm>
            <a:off x="6629400" y="16764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  <p:sp>
        <p:nvSpPr>
          <p:cNvPr id="73752" name="AutoShape 40"/>
          <p:cNvSpPr>
            <a:spLocks noChangeArrowheads="1"/>
          </p:cNvSpPr>
          <p:nvPr/>
        </p:nvSpPr>
        <p:spPr bwMode="auto">
          <a:xfrm>
            <a:off x="3810000" y="19812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53" name="AutoShape 41"/>
          <p:cNvSpPr>
            <a:spLocks noChangeArrowheads="1"/>
          </p:cNvSpPr>
          <p:nvPr/>
        </p:nvSpPr>
        <p:spPr bwMode="auto">
          <a:xfrm>
            <a:off x="381000" y="51054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3754" name="Group 42"/>
          <p:cNvGrpSpPr>
            <a:grpSpLocks/>
          </p:cNvGrpSpPr>
          <p:nvPr/>
        </p:nvGrpSpPr>
        <p:grpSpPr bwMode="auto">
          <a:xfrm>
            <a:off x="838200" y="4038600"/>
            <a:ext cx="2819400" cy="2362200"/>
            <a:chOff x="3854" y="1728"/>
            <a:chExt cx="1251" cy="820"/>
          </a:xfrm>
        </p:grpSpPr>
        <p:sp>
          <p:nvSpPr>
            <p:cNvPr id="73780" name="Line 43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781" name="Line 44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782" name="Line 45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783" name="Oval 46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73784" name="Oval 47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785" name="Oval 48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786" name="Line 49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787" name="Oval 50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788" name="Oval 51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3755" name="Text Box 52"/>
          <p:cNvSpPr txBox="1">
            <a:spLocks noChangeArrowheads="1"/>
          </p:cNvSpPr>
          <p:nvPr/>
        </p:nvSpPr>
        <p:spPr bwMode="auto">
          <a:xfrm>
            <a:off x="13557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73756" name="Text Box 53"/>
          <p:cNvSpPr txBox="1">
            <a:spLocks noChangeArrowheads="1"/>
          </p:cNvSpPr>
          <p:nvPr/>
        </p:nvSpPr>
        <p:spPr bwMode="auto">
          <a:xfrm>
            <a:off x="838200" y="5867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73757" name="Text Box 54"/>
          <p:cNvSpPr txBox="1">
            <a:spLocks noChangeArrowheads="1"/>
          </p:cNvSpPr>
          <p:nvPr/>
        </p:nvSpPr>
        <p:spPr bwMode="auto">
          <a:xfrm>
            <a:off x="2209800" y="4114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73758" name="Text Box 55"/>
          <p:cNvSpPr txBox="1">
            <a:spLocks noChangeArrowheads="1"/>
          </p:cNvSpPr>
          <p:nvPr/>
        </p:nvSpPr>
        <p:spPr bwMode="auto">
          <a:xfrm>
            <a:off x="3276600" y="4800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73759" name="Text Box 56"/>
          <p:cNvSpPr txBox="1">
            <a:spLocks noChangeArrowheads="1"/>
          </p:cNvSpPr>
          <p:nvPr/>
        </p:nvSpPr>
        <p:spPr bwMode="auto">
          <a:xfrm>
            <a:off x="2667000" y="594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73760" name="Line 57"/>
          <p:cNvSpPr>
            <a:spLocks noChangeShapeType="1"/>
          </p:cNvSpPr>
          <p:nvPr/>
        </p:nvSpPr>
        <p:spPr bwMode="auto">
          <a:xfrm flipH="1">
            <a:off x="1263650" y="60960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3761" name="Oval 58"/>
          <p:cNvSpPr>
            <a:spLocks noChangeArrowheads="1"/>
          </p:cNvSpPr>
          <p:nvPr/>
        </p:nvSpPr>
        <p:spPr bwMode="auto">
          <a:xfrm>
            <a:off x="1765300" y="5846763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62" name="Text Box 59"/>
          <p:cNvSpPr txBox="1">
            <a:spLocks noChangeArrowheads="1"/>
          </p:cNvSpPr>
          <p:nvPr/>
        </p:nvSpPr>
        <p:spPr bwMode="auto">
          <a:xfrm>
            <a:off x="1797050" y="58674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  <p:sp>
        <p:nvSpPr>
          <p:cNvPr id="73763" name="AutoShape 60"/>
          <p:cNvSpPr>
            <a:spLocks noChangeArrowheads="1"/>
          </p:cNvSpPr>
          <p:nvPr/>
        </p:nvSpPr>
        <p:spPr bwMode="auto">
          <a:xfrm>
            <a:off x="4191000" y="51816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64" name="Line 62"/>
          <p:cNvSpPr>
            <a:spLocks noChangeShapeType="1"/>
          </p:cNvSpPr>
          <p:nvPr/>
        </p:nvSpPr>
        <p:spPr bwMode="auto">
          <a:xfrm flipV="1">
            <a:off x="6867525" y="4829175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65" name="Line 63"/>
          <p:cNvSpPr>
            <a:spLocks noChangeShapeType="1"/>
          </p:cNvSpPr>
          <p:nvPr/>
        </p:nvSpPr>
        <p:spPr bwMode="auto">
          <a:xfrm flipH="1" flipV="1">
            <a:off x="6451600" y="4062413"/>
            <a:ext cx="993775" cy="657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66" name="Line 64"/>
          <p:cNvSpPr>
            <a:spLocks noChangeShapeType="1"/>
          </p:cNvSpPr>
          <p:nvPr/>
        </p:nvSpPr>
        <p:spPr bwMode="auto">
          <a:xfrm flipV="1">
            <a:off x="5457825" y="3952875"/>
            <a:ext cx="993775" cy="985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67" name="Oval 65"/>
          <p:cNvSpPr>
            <a:spLocks noChangeArrowheads="1"/>
          </p:cNvSpPr>
          <p:nvPr/>
        </p:nvSpPr>
        <p:spPr bwMode="auto">
          <a:xfrm>
            <a:off x="6202363" y="37338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73768" name="Oval 66"/>
          <p:cNvSpPr>
            <a:spLocks noChangeArrowheads="1"/>
          </p:cNvSpPr>
          <p:nvPr/>
        </p:nvSpPr>
        <p:spPr bwMode="auto">
          <a:xfrm>
            <a:off x="5291138" y="46101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69" name="Oval 67"/>
          <p:cNvSpPr>
            <a:spLocks noChangeArrowheads="1"/>
          </p:cNvSpPr>
          <p:nvPr/>
        </p:nvSpPr>
        <p:spPr bwMode="auto">
          <a:xfrm>
            <a:off x="7281863" y="4500563"/>
            <a:ext cx="414337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70" name="Line 68"/>
          <p:cNvSpPr>
            <a:spLocks noChangeShapeType="1"/>
          </p:cNvSpPr>
          <p:nvPr/>
        </p:nvSpPr>
        <p:spPr bwMode="auto">
          <a:xfrm flipV="1">
            <a:off x="5127625" y="5156200"/>
            <a:ext cx="330200" cy="766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71" name="Oval 69"/>
          <p:cNvSpPr>
            <a:spLocks noChangeArrowheads="1"/>
          </p:cNvSpPr>
          <p:nvPr/>
        </p:nvSpPr>
        <p:spPr bwMode="auto">
          <a:xfrm>
            <a:off x="4876800" y="5484813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72" name="Oval 70"/>
          <p:cNvSpPr>
            <a:spLocks noChangeArrowheads="1"/>
          </p:cNvSpPr>
          <p:nvPr/>
        </p:nvSpPr>
        <p:spPr bwMode="auto">
          <a:xfrm>
            <a:off x="6618288" y="5548313"/>
            <a:ext cx="412750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73" name="Text Box 71"/>
          <p:cNvSpPr txBox="1">
            <a:spLocks noChangeArrowheads="1"/>
          </p:cNvSpPr>
          <p:nvPr/>
        </p:nvSpPr>
        <p:spPr bwMode="auto">
          <a:xfrm>
            <a:off x="5394325" y="4613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73774" name="Text Box 72"/>
          <p:cNvSpPr txBox="1">
            <a:spLocks noChangeArrowheads="1"/>
          </p:cNvSpPr>
          <p:nvPr/>
        </p:nvSpPr>
        <p:spPr bwMode="auto">
          <a:xfrm>
            <a:off x="4876800" y="556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73775" name="Text Box 73"/>
          <p:cNvSpPr txBox="1">
            <a:spLocks noChangeArrowheads="1"/>
          </p:cNvSpPr>
          <p:nvPr/>
        </p:nvSpPr>
        <p:spPr bwMode="auto">
          <a:xfrm>
            <a:off x="6248400" y="3810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73776" name="Text Box 74"/>
          <p:cNvSpPr txBox="1">
            <a:spLocks noChangeArrowheads="1"/>
          </p:cNvSpPr>
          <p:nvPr/>
        </p:nvSpPr>
        <p:spPr bwMode="auto">
          <a:xfrm>
            <a:off x="7315200" y="449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73777" name="Text Box 75"/>
          <p:cNvSpPr txBox="1">
            <a:spLocks noChangeArrowheads="1"/>
          </p:cNvSpPr>
          <p:nvPr/>
        </p:nvSpPr>
        <p:spPr bwMode="auto">
          <a:xfrm>
            <a:off x="6705600" y="5638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73778" name="Oval 79"/>
          <p:cNvSpPr>
            <a:spLocks noChangeArrowheads="1"/>
          </p:cNvSpPr>
          <p:nvPr/>
        </p:nvSpPr>
        <p:spPr bwMode="auto">
          <a:xfrm>
            <a:off x="5486400" y="60960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79" name="Text Box 78"/>
          <p:cNvSpPr txBox="1">
            <a:spLocks noChangeArrowheads="1"/>
          </p:cNvSpPr>
          <p:nvPr/>
        </p:nvSpPr>
        <p:spPr bwMode="auto">
          <a:xfrm>
            <a:off x="5486400" y="6096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C6AF23-6F08-4B54-B25F-149C6C6A2AD6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74755" name="Line 83"/>
          <p:cNvSpPr>
            <a:spLocks noChangeShapeType="1"/>
          </p:cNvSpPr>
          <p:nvPr/>
        </p:nvSpPr>
        <p:spPr bwMode="auto">
          <a:xfrm flipH="1" flipV="1">
            <a:off x="3429000" y="5105400"/>
            <a:ext cx="6096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title"/>
          </p:nvPr>
        </p:nvSpPr>
        <p:spPr>
          <a:xfrm>
            <a:off x="2514600" y="0"/>
            <a:ext cx="43434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挿入の動き２</a:t>
            </a:r>
          </a:p>
        </p:txBody>
      </p:sp>
      <p:grpSp>
        <p:nvGrpSpPr>
          <p:cNvPr id="74757" name="Group 4"/>
          <p:cNvGrpSpPr>
            <a:grpSpLocks/>
          </p:cNvGrpSpPr>
          <p:nvPr/>
        </p:nvGrpSpPr>
        <p:grpSpPr bwMode="auto">
          <a:xfrm>
            <a:off x="381000" y="1087438"/>
            <a:ext cx="2819400" cy="2362200"/>
            <a:chOff x="3854" y="1728"/>
            <a:chExt cx="1251" cy="820"/>
          </a:xfrm>
        </p:grpSpPr>
        <p:sp>
          <p:nvSpPr>
            <p:cNvPr id="74803" name="Line 5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804" name="Line 6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805" name="Line 7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806" name="Oval 8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74807" name="Oval 9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808" name="Oval 10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809" name="Line 11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810" name="Oval 12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811" name="Oval 13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4758" name="Text Box 14"/>
          <p:cNvSpPr txBox="1">
            <a:spLocks noChangeArrowheads="1"/>
          </p:cNvSpPr>
          <p:nvPr/>
        </p:nvSpPr>
        <p:spPr bwMode="auto">
          <a:xfrm>
            <a:off x="898525" y="19669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74759" name="Text Box 15"/>
          <p:cNvSpPr txBox="1">
            <a:spLocks noChangeArrowheads="1"/>
          </p:cNvSpPr>
          <p:nvPr/>
        </p:nvSpPr>
        <p:spPr bwMode="auto">
          <a:xfrm>
            <a:off x="381000" y="29162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74760" name="Text Box 16"/>
          <p:cNvSpPr txBox="1">
            <a:spLocks noChangeArrowheads="1"/>
          </p:cNvSpPr>
          <p:nvPr/>
        </p:nvSpPr>
        <p:spPr bwMode="auto">
          <a:xfrm>
            <a:off x="1752600" y="11636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74761" name="Text Box 17"/>
          <p:cNvSpPr txBox="1">
            <a:spLocks noChangeArrowheads="1"/>
          </p:cNvSpPr>
          <p:nvPr/>
        </p:nvSpPr>
        <p:spPr bwMode="auto">
          <a:xfrm>
            <a:off x="2819400" y="18494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74762" name="Text Box 18"/>
          <p:cNvSpPr txBox="1">
            <a:spLocks noChangeArrowheads="1"/>
          </p:cNvSpPr>
          <p:nvPr/>
        </p:nvSpPr>
        <p:spPr bwMode="auto">
          <a:xfrm>
            <a:off x="2209800" y="29924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74763" name="Line 19"/>
          <p:cNvSpPr>
            <a:spLocks noChangeShapeType="1"/>
          </p:cNvSpPr>
          <p:nvPr/>
        </p:nvSpPr>
        <p:spPr bwMode="auto">
          <a:xfrm flipH="1">
            <a:off x="2133600" y="1163638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4764" name="Oval 20"/>
          <p:cNvSpPr>
            <a:spLocks noChangeArrowheads="1"/>
          </p:cNvSpPr>
          <p:nvPr/>
        </p:nvSpPr>
        <p:spPr bwMode="auto">
          <a:xfrm>
            <a:off x="2863850" y="914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65" name="Text Box 21"/>
          <p:cNvSpPr txBox="1">
            <a:spLocks noChangeArrowheads="1"/>
          </p:cNvSpPr>
          <p:nvPr/>
        </p:nvSpPr>
        <p:spPr bwMode="auto">
          <a:xfrm>
            <a:off x="2847975" y="9556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10</a:t>
            </a:r>
          </a:p>
        </p:txBody>
      </p:sp>
      <p:sp>
        <p:nvSpPr>
          <p:cNvPr id="74766" name="Line 22"/>
          <p:cNvSpPr>
            <a:spLocks noChangeShapeType="1"/>
          </p:cNvSpPr>
          <p:nvPr/>
        </p:nvSpPr>
        <p:spPr bwMode="auto">
          <a:xfrm>
            <a:off x="0" y="3678238"/>
            <a:ext cx="899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74767" name="Group 23"/>
          <p:cNvGrpSpPr>
            <a:grpSpLocks/>
          </p:cNvGrpSpPr>
          <p:nvPr/>
        </p:nvGrpSpPr>
        <p:grpSpPr bwMode="auto">
          <a:xfrm>
            <a:off x="5137150" y="858838"/>
            <a:ext cx="2819400" cy="2362200"/>
            <a:chOff x="3854" y="1728"/>
            <a:chExt cx="1251" cy="820"/>
          </a:xfrm>
        </p:grpSpPr>
        <p:sp>
          <p:nvSpPr>
            <p:cNvPr id="74794" name="Line 24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795" name="Line 25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796" name="Line 26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797" name="Oval 27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74798" name="Oval 28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799" name="Oval 29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800" name="Line 30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801" name="Oval 31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802" name="Oval 32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4768" name="Text Box 33"/>
          <p:cNvSpPr txBox="1">
            <a:spLocks noChangeArrowheads="1"/>
          </p:cNvSpPr>
          <p:nvPr/>
        </p:nvSpPr>
        <p:spPr bwMode="auto">
          <a:xfrm>
            <a:off x="5654675" y="17383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74769" name="Text Box 34"/>
          <p:cNvSpPr txBox="1">
            <a:spLocks noChangeArrowheads="1"/>
          </p:cNvSpPr>
          <p:nvPr/>
        </p:nvSpPr>
        <p:spPr bwMode="auto">
          <a:xfrm>
            <a:off x="5137150" y="26876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74770" name="Text Box 35"/>
          <p:cNvSpPr txBox="1">
            <a:spLocks noChangeArrowheads="1"/>
          </p:cNvSpPr>
          <p:nvPr/>
        </p:nvSpPr>
        <p:spPr bwMode="auto">
          <a:xfrm>
            <a:off x="6508750" y="9350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74771" name="Text Box 36"/>
          <p:cNvSpPr txBox="1">
            <a:spLocks noChangeArrowheads="1"/>
          </p:cNvSpPr>
          <p:nvPr/>
        </p:nvSpPr>
        <p:spPr bwMode="auto">
          <a:xfrm>
            <a:off x="7575550" y="16208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74772" name="Text Box 37"/>
          <p:cNvSpPr txBox="1">
            <a:spLocks noChangeArrowheads="1"/>
          </p:cNvSpPr>
          <p:nvPr/>
        </p:nvSpPr>
        <p:spPr bwMode="auto">
          <a:xfrm>
            <a:off x="6965950" y="27638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74773" name="AutoShape 41"/>
          <p:cNvSpPr>
            <a:spLocks noChangeArrowheads="1"/>
          </p:cNvSpPr>
          <p:nvPr/>
        </p:nvSpPr>
        <p:spPr bwMode="auto">
          <a:xfrm>
            <a:off x="3810000" y="19812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74" name="AutoShape 42"/>
          <p:cNvSpPr>
            <a:spLocks noChangeArrowheads="1"/>
          </p:cNvSpPr>
          <p:nvPr/>
        </p:nvSpPr>
        <p:spPr bwMode="auto">
          <a:xfrm>
            <a:off x="381000" y="51054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75" name="Line 44"/>
          <p:cNvSpPr>
            <a:spLocks noChangeShapeType="1"/>
          </p:cNvSpPr>
          <p:nvPr/>
        </p:nvSpPr>
        <p:spPr bwMode="auto">
          <a:xfrm flipV="1">
            <a:off x="2828925" y="5133975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76" name="Line 45"/>
          <p:cNvSpPr>
            <a:spLocks noChangeShapeType="1"/>
          </p:cNvSpPr>
          <p:nvPr/>
        </p:nvSpPr>
        <p:spPr bwMode="auto">
          <a:xfrm flipH="1" flipV="1">
            <a:off x="2413000" y="4367213"/>
            <a:ext cx="993775" cy="657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77" name="Line 46"/>
          <p:cNvSpPr>
            <a:spLocks noChangeShapeType="1"/>
          </p:cNvSpPr>
          <p:nvPr/>
        </p:nvSpPr>
        <p:spPr bwMode="auto">
          <a:xfrm flipV="1">
            <a:off x="1419225" y="4257675"/>
            <a:ext cx="993775" cy="985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78" name="Oval 47"/>
          <p:cNvSpPr>
            <a:spLocks noChangeArrowheads="1"/>
          </p:cNvSpPr>
          <p:nvPr/>
        </p:nvSpPr>
        <p:spPr bwMode="auto">
          <a:xfrm>
            <a:off x="2163763" y="40386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74779" name="Oval 48"/>
          <p:cNvSpPr>
            <a:spLocks noChangeArrowheads="1"/>
          </p:cNvSpPr>
          <p:nvPr/>
        </p:nvSpPr>
        <p:spPr bwMode="auto">
          <a:xfrm>
            <a:off x="1252538" y="49149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80" name="Oval 49"/>
          <p:cNvSpPr>
            <a:spLocks noChangeArrowheads="1"/>
          </p:cNvSpPr>
          <p:nvPr/>
        </p:nvSpPr>
        <p:spPr bwMode="auto">
          <a:xfrm>
            <a:off x="3243263" y="4805363"/>
            <a:ext cx="414337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81" name="Line 50"/>
          <p:cNvSpPr>
            <a:spLocks noChangeShapeType="1"/>
          </p:cNvSpPr>
          <p:nvPr/>
        </p:nvSpPr>
        <p:spPr bwMode="auto">
          <a:xfrm flipV="1">
            <a:off x="1089025" y="5461000"/>
            <a:ext cx="330200" cy="766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82" name="Oval 51"/>
          <p:cNvSpPr>
            <a:spLocks noChangeArrowheads="1"/>
          </p:cNvSpPr>
          <p:nvPr/>
        </p:nvSpPr>
        <p:spPr bwMode="auto">
          <a:xfrm>
            <a:off x="838200" y="5789613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83" name="Oval 52"/>
          <p:cNvSpPr>
            <a:spLocks noChangeArrowheads="1"/>
          </p:cNvSpPr>
          <p:nvPr/>
        </p:nvSpPr>
        <p:spPr bwMode="auto">
          <a:xfrm>
            <a:off x="2579688" y="5853113"/>
            <a:ext cx="412750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84" name="Text Box 53"/>
          <p:cNvSpPr txBox="1">
            <a:spLocks noChangeArrowheads="1"/>
          </p:cNvSpPr>
          <p:nvPr/>
        </p:nvSpPr>
        <p:spPr bwMode="auto">
          <a:xfrm>
            <a:off x="13557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74785" name="Text Box 54"/>
          <p:cNvSpPr txBox="1">
            <a:spLocks noChangeArrowheads="1"/>
          </p:cNvSpPr>
          <p:nvPr/>
        </p:nvSpPr>
        <p:spPr bwMode="auto">
          <a:xfrm>
            <a:off x="838200" y="5867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74786" name="Text Box 55"/>
          <p:cNvSpPr txBox="1">
            <a:spLocks noChangeArrowheads="1"/>
          </p:cNvSpPr>
          <p:nvPr/>
        </p:nvSpPr>
        <p:spPr bwMode="auto">
          <a:xfrm>
            <a:off x="2209800" y="4114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74787" name="Text Box 56"/>
          <p:cNvSpPr txBox="1">
            <a:spLocks noChangeArrowheads="1"/>
          </p:cNvSpPr>
          <p:nvPr/>
        </p:nvSpPr>
        <p:spPr bwMode="auto">
          <a:xfrm>
            <a:off x="3276600" y="4800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74788" name="Text Box 57"/>
          <p:cNvSpPr txBox="1">
            <a:spLocks noChangeArrowheads="1"/>
          </p:cNvSpPr>
          <p:nvPr/>
        </p:nvSpPr>
        <p:spPr bwMode="auto">
          <a:xfrm>
            <a:off x="2667000" y="594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74789" name="Line 78"/>
          <p:cNvSpPr>
            <a:spLocks noChangeShapeType="1"/>
          </p:cNvSpPr>
          <p:nvPr/>
        </p:nvSpPr>
        <p:spPr bwMode="auto">
          <a:xfrm flipH="1">
            <a:off x="7880350" y="1808163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4790" name="Oval 79"/>
          <p:cNvSpPr>
            <a:spLocks noChangeArrowheads="1"/>
          </p:cNvSpPr>
          <p:nvPr/>
        </p:nvSpPr>
        <p:spPr bwMode="auto">
          <a:xfrm>
            <a:off x="8610600" y="1558925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91" name="Text Box 80"/>
          <p:cNvSpPr txBox="1">
            <a:spLocks noChangeArrowheads="1"/>
          </p:cNvSpPr>
          <p:nvPr/>
        </p:nvSpPr>
        <p:spPr bwMode="auto">
          <a:xfrm>
            <a:off x="8594725" y="1600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10</a:t>
            </a:r>
          </a:p>
        </p:txBody>
      </p:sp>
      <p:sp>
        <p:nvSpPr>
          <p:cNvPr id="74792" name="Oval 81"/>
          <p:cNvSpPr>
            <a:spLocks noChangeArrowheads="1"/>
          </p:cNvSpPr>
          <p:nvPr/>
        </p:nvSpPr>
        <p:spPr bwMode="auto">
          <a:xfrm>
            <a:off x="3798888" y="5929313"/>
            <a:ext cx="412750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93" name="Text Box 82"/>
          <p:cNvSpPr txBox="1">
            <a:spLocks noChangeArrowheads="1"/>
          </p:cNvSpPr>
          <p:nvPr/>
        </p:nvSpPr>
        <p:spPr bwMode="auto">
          <a:xfrm>
            <a:off x="3810000" y="6019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F585C4-C0DE-41CA-A99E-C1258BD8549C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tx1"/>
                </a:solidFill>
              </a:rPr>
              <a:t>挿入の最悪時間計算量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3200400" y="3429000"/>
          <a:ext cx="1314450" cy="779463"/>
        </p:xfrm>
        <a:graphic>
          <a:graphicData uri="http://schemas.openxmlformats.org/presentationml/2006/ole">
            <p:oleObj spid="_x0000_s8194" name="Equation" r:id="rId3" imgW="342720" imgH="203040" progId="Equation.DSMT4">
              <p:embed/>
            </p:oleObj>
          </a:graphicData>
        </a:graphic>
      </p:graphicFrame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4495800" y="35814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時間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1066800" y="1524000"/>
            <a:ext cx="6096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b="0"/>
              <a:t>挿入には、最悪、２分探索木の高さ分の時間計算量が必要である。したがって、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1143000" y="44196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658427-F44B-4B26-9AB1-180DC5756505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pSp>
        <p:nvGrpSpPr>
          <p:cNvPr id="75780" name="Group 15"/>
          <p:cNvGrpSpPr>
            <a:grpSpLocks/>
          </p:cNvGrpSpPr>
          <p:nvPr/>
        </p:nvGrpSpPr>
        <p:grpSpPr bwMode="auto">
          <a:xfrm>
            <a:off x="3081338" y="2438400"/>
            <a:ext cx="2405062" cy="2224088"/>
            <a:chOff x="1941" y="1536"/>
            <a:chExt cx="1515" cy="1401"/>
          </a:xfrm>
        </p:grpSpPr>
        <p:sp>
          <p:nvSpPr>
            <p:cNvPr id="75788" name="Line 11"/>
            <p:cNvSpPr>
              <a:spLocks noChangeShapeType="1"/>
            </p:cNvSpPr>
            <p:nvPr/>
          </p:nvSpPr>
          <p:spPr bwMode="auto">
            <a:xfrm flipV="1">
              <a:off x="3072" y="2208"/>
              <a:ext cx="208" cy="48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789" name="Line 5"/>
            <p:cNvSpPr>
              <a:spLocks noChangeShapeType="1"/>
            </p:cNvSpPr>
            <p:nvPr/>
          </p:nvSpPr>
          <p:spPr bwMode="auto">
            <a:xfrm flipH="1" flipV="1">
              <a:off x="2092" y="2256"/>
              <a:ext cx="404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790" name="Line 6"/>
            <p:cNvSpPr>
              <a:spLocks noChangeShapeType="1"/>
            </p:cNvSpPr>
            <p:nvPr/>
          </p:nvSpPr>
          <p:spPr bwMode="auto">
            <a:xfrm flipH="1" flipV="1">
              <a:off x="2672" y="1743"/>
              <a:ext cx="626" cy="4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791" name="Line 7"/>
            <p:cNvSpPr>
              <a:spLocks noChangeShapeType="1"/>
            </p:cNvSpPr>
            <p:nvPr/>
          </p:nvSpPr>
          <p:spPr bwMode="auto">
            <a:xfrm flipV="1">
              <a:off x="2046" y="1674"/>
              <a:ext cx="626" cy="62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792" name="Oval 8"/>
            <p:cNvSpPr>
              <a:spLocks noChangeArrowheads="1"/>
            </p:cNvSpPr>
            <p:nvPr/>
          </p:nvSpPr>
          <p:spPr bwMode="auto">
            <a:xfrm>
              <a:off x="2515" y="1536"/>
              <a:ext cx="262" cy="3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75793" name="Oval 9"/>
            <p:cNvSpPr>
              <a:spLocks noChangeArrowheads="1"/>
            </p:cNvSpPr>
            <p:nvPr/>
          </p:nvSpPr>
          <p:spPr bwMode="auto">
            <a:xfrm>
              <a:off x="1941" y="2088"/>
              <a:ext cx="314" cy="3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794" name="Oval 10"/>
            <p:cNvSpPr>
              <a:spLocks noChangeArrowheads="1"/>
            </p:cNvSpPr>
            <p:nvPr/>
          </p:nvSpPr>
          <p:spPr bwMode="auto">
            <a:xfrm>
              <a:off x="3195" y="2019"/>
              <a:ext cx="261" cy="3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795" name="Oval 12"/>
            <p:cNvSpPr>
              <a:spLocks noChangeArrowheads="1"/>
            </p:cNvSpPr>
            <p:nvPr/>
          </p:nvSpPr>
          <p:spPr bwMode="auto">
            <a:xfrm>
              <a:off x="2880" y="2592"/>
              <a:ext cx="314" cy="3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796" name="Oval 13"/>
            <p:cNvSpPr>
              <a:spLocks noChangeArrowheads="1"/>
            </p:cNvSpPr>
            <p:nvPr/>
          </p:nvSpPr>
          <p:spPr bwMode="auto">
            <a:xfrm>
              <a:off x="2352" y="2592"/>
              <a:ext cx="260" cy="3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5781" name="Text Box 14"/>
          <p:cNvSpPr txBox="1">
            <a:spLocks noChangeArrowheads="1"/>
          </p:cNvSpPr>
          <p:nvPr/>
        </p:nvSpPr>
        <p:spPr bwMode="auto">
          <a:xfrm>
            <a:off x="1143000" y="1600200"/>
            <a:ext cx="686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次の２分探索木に以下で示す要素を順に挿入せよ。</a:t>
            </a:r>
          </a:p>
        </p:txBody>
      </p:sp>
      <p:sp>
        <p:nvSpPr>
          <p:cNvPr id="75782" name="Text Box 16"/>
          <p:cNvSpPr txBox="1">
            <a:spLocks noChangeArrowheads="1"/>
          </p:cNvSpPr>
          <p:nvPr/>
        </p:nvSpPr>
        <p:spPr bwMode="auto">
          <a:xfrm>
            <a:off x="3889375" y="2438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１５</a:t>
            </a:r>
          </a:p>
        </p:txBody>
      </p:sp>
      <p:sp>
        <p:nvSpPr>
          <p:cNvPr id="75783" name="Text Box 17"/>
          <p:cNvSpPr txBox="1">
            <a:spLocks noChangeArrowheads="1"/>
          </p:cNvSpPr>
          <p:nvPr/>
        </p:nvSpPr>
        <p:spPr bwMode="auto">
          <a:xfrm>
            <a:off x="3111500" y="3373438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７</a:t>
            </a:r>
          </a:p>
        </p:txBody>
      </p:sp>
      <p:sp>
        <p:nvSpPr>
          <p:cNvPr id="75784" name="Text Box 18"/>
          <p:cNvSpPr txBox="1">
            <a:spLocks noChangeArrowheads="1"/>
          </p:cNvSpPr>
          <p:nvPr/>
        </p:nvSpPr>
        <p:spPr bwMode="auto">
          <a:xfrm>
            <a:off x="3629025" y="4191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１１</a:t>
            </a:r>
          </a:p>
        </p:txBody>
      </p:sp>
      <p:sp>
        <p:nvSpPr>
          <p:cNvPr id="75785" name="Text Box 19"/>
          <p:cNvSpPr txBox="1">
            <a:spLocks noChangeArrowheads="1"/>
          </p:cNvSpPr>
          <p:nvPr/>
        </p:nvSpPr>
        <p:spPr bwMode="auto">
          <a:xfrm>
            <a:off x="4953000" y="3276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２７</a:t>
            </a:r>
          </a:p>
        </p:txBody>
      </p:sp>
      <p:sp>
        <p:nvSpPr>
          <p:cNvPr id="75786" name="Text Box 20"/>
          <p:cNvSpPr txBox="1">
            <a:spLocks noChangeArrowheads="1"/>
          </p:cNvSpPr>
          <p:nvPr/>
        </p:nvSpPr>
        <p:spPr bwMode="auto">
          <a:xfrm>
            <a:off x="4495800" y="4191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１９</a:t>
            </a:r>
          </a:p>
        </p:txBody>
      </p:sp>
      <p:sp>
        <p:nvSpPr>
          <p:cNvPr id="75787" name="Text Box 22"/>
          <p:cNvSpPr txBox="1">
            <a:spLocks noChangeArrowheads="1"/>
          </p:cNvSpPr>
          <p:nvPr/>
        </p:nvSpPr>
        <p:spPr bwMode="auto">
          <a:xfrm>
            <a:off x="2438400" y="5257800"/>
            <a:ext cx="3295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５→１２→２０→２３→１０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6154E5-1274-4A20-ABA5-CA31C7926C14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7680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２分探索木からの削除</a:t>
            </a:r>
          </a:p>
        </p:txBody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削除する点を根とする部分木中の、最大値あるいは最小値で置き換える。</a:t>
            </a:r>
          </a:p>
          <a:p>
            <a:pPr eaLnBrk="1" hangingPunct="1"/>
            <a:r>
              <a:rPr lang="ja-JP" altLang="en-US" smtClean="0"/>
              <a:t>削除は、少し煩雑なので、コードは示さずに、動作だけを示す。</a:t>
            </a:r>
          </a:p>
          <a:p>
            <a:pPr eaLnBrk="1" hangingPunct="1"/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522F84-B675-4EE6-9AC4-66D2489916A7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title"/>
          </p:nvPr>
        </p:nvSpPr>
        <p:spPr>
          <a:xfrm>
            <a:off x="2514600" y="0"/>
            <a:ext cx="43434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削除動作１（葉の削除）</a:t>
            </a:r>
          </a:p>
        </p:txBody>
      </p:sp>
      <p:sp>
        <p:nvSpPr>
          <p:cNvPr id="77828" name="AutoShape 78"/>
          <p:cNvSpPr>
            <a:spLocks noChangeArrowheads="1"/>
          </p:cNvSpPr>
          <p:nvPr/>
        </p:nvSpPr>
        <p:spPr bwMode="auto">
          <a:xfrm>
            <a:off x="4419600" y="2971800"/>
            <a:ext cx="914400" cy="6858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29" name="Text Box 88"/>
          <p:cNvSpPr txBox="1">
            <a:spLocks noChangeArrowheads="1"/>
          </p:cNvSpPr>
          <p:nvPr/>
        </p:nvSpPr>
        <p:spPr bwMode="auto">
          <a:xfrm>
            <a:off x="3124200" y="4953000"/>
            <a:ext cx="3055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単に削除すればよい。</a:t>
            </a:r>
          </a:p>
        </p:txBody>
      </p:sp>
      <p:sp>
        <p:nvSpPr>
          <p:cNvPr id="77830" name="Line 89"/>
          <p:cNvSpPr>
            <a:spLocks noChangeShapeType="1"/>
          </p:cNvSpPr>
          <p:nvPr/>
        </p:nvSpPr>
        <p:spPr bwMode="auto">
          <a:xfrm flipH="1" flipV="1">
            <a:off x="990600" y="3581400"/>
            <a:ext cx="392113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1" name="Line 90"/>
          <p:cNvSpPr>
            <a:spLocks noChangeShapeType="1"/>
          </p:cNvSpPr>
          <p:nvPr/>
        </p:nvSpPr>
        <p:spPr bwMode="auto">
          <a:xfrm flipV="1">
            <a:off x="249238" y="3505200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2" name="Line 91"/>
          <p:cNvSpPr>
            <a:spLocks noChangeShapeType="1"/>
          </p:cNvSpPr>
          <p:nvPr/>
        </p:nvSpPr>
        <p:spPr bwMode="auto">
          <a:xfrm flipV="1">
            <a:off x="2633663" y="2619375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3" name="Line 92"/>
          <p:cNvSpPr>
            <a:spLocks noChangeShapeType="1"/>
          </p:cNvSpPr>
          <p:nvPr/>
        </p:nvSpPr>
        <p:spPr bwMode="auto">
          <a:xfrm flipH="1" flipV="1">
            <a:off x="2217738" y="1852613"/>
            <a:ext cx="993775" cy="657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4" name="Line 93"/>
          <p:cNvSpPr>
            <a:spLocks noChangeShapeType="1"/>
          </p:cNvSpPr>
          <p:nvPr/>
        </p:nvSpPr>
        <p:spPr bwMode="auto">
          <a:xfrm flipV="1">
            <a:off x="1223963" y="1743075"/>
            <a:ext cx="993775" cy="985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5" name="Oval 94"/>
          <p:cNvSpPr>
            <a:spLocks noChangeArrowheads="1"/>
          </p:cNvSpPr>
          <p:nvPr/>
        </p:nvSpPr>
        <p:spPr bwMode="auto">
          <a:xfrm>
            <a:off x="1968500" y="15240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77836" name="Oval 95"/>
          <p:cNvSpPr>
            <a:spLocks noChangeArrowheads="1"/>
          </p:cNvSpPr>
          <p:nvPr/>
        </p:nvSpPr>
        <p:spPr bwMode="auto">
          <a:xfrm>
            <a:off x="1057275" y="24003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chemeClr val="bg1"/>
              </a:solidFill>
            </a:endParaRPr>
          </a:p>
        </p:txBody>
      </p:sp>
      <p:sp>
        <p:nvSpPr>
          <p:cNvPr id="77837" name="Oval 96"/>
          <p:cNvSpPr>
            <a:spLocks noChangeArrowheads="1"/>
          </p:cNvSpPr>
          <p:nvPr/>
        </p:nvSpPr>
        <p:spPr bwMode="auto">
          <a:xfrm>
            <a:off x="3048000" y="2290763"/>
            <a:ext cx="414338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8" name="Line 97"/>
          <p:cNvSpPr>
            <a:spLocks noChangeShapeType="1"/>
          </p:cNvSpPr>
          <p:nvPr/>
        </p:nvSpPr>
        <p:spPr bwMode="auto">
          <a:xfrm flipV="1">
            <a:off x="893763" y="2946400"/>
            <a:ext cx="330200" cy="766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9" name="Oval 98"/>
          <p:cNvSpPr>
            <a:spLocks noChangeArrowheads="1"/>
          </p:cNvSpPr>
          <p:nvPr/>
        </p:nvSpPr>
        <p:spPr bwMode="auto">
          <a:xfrm>
            <a:off x="642938" y="3275013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40" name="Oval 99"/>
          <p:cNvSpPr>
            <a:spLocks noChangeArrowheads="1"/>
          </p:cNvSpPr>
          <p:nvPr/>
        </p:nvSpPr>
        <p:spPr bwMode="auto">
          <a:xfrm>
            <a:off x="2384425" y="3338513"/>
            <a:ext cx="412750" cy="5476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41" name="Oval 100"/>
          <p:cNvSpPr>
            <a:spLocks noChangeArrowheads="1"/>
          </p:cNvSpPr>
          <p:nvPr/>
        </p:nvSpPr>
        <p:spPr bwMode="auto">
          <a:xfrm>
            <a:off x="152400" y="42672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42" name="Oval 101"/>
          <p:cNvSpPr>
            <a:spLocks noChangeArrowheads="1"/>
          </p:cNvSpPr>
          <p:nvPr/>
        </p:nvSpPr>
        <p:spPr bwMode="auto">
          <a:xfrm>
            <a:off x="1219200" y="43434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43" name="Line 102"/>
          <p:cNvSpPr>
            <a:spLocks noChangeShapeType="1"/>
          </p:cNvSpPr>
          <p:nvPr/>
        </p:nvSpPr>
        <p:spPr bwMode="auto">
          <a:xfrm flipH="1" flipV="1">
            <a:off x="6019800" y="3576638"/>
            <a:ext cx="392113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44" name="Line 103"/>
          <p:cNvSpPr>
            <a:spLocks noChangeShapeType="1"/>
          </p:cNvSpPr>
          <p:nvPr/>
        </p:nvSpPr>
        <p:spPr bwMode="auto">
          <a:xfrm flipV="1">
            <a:off x="5278438" y="3500438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45" name="Line 105"/>
          <p:cNvSpPr>
            <a:spLocks noChangeShapeType="1"/>
          </p:cNvSpPr>
          <p:nvPr/>
        </p:nvSpPr>
        <p:spPr bwMode="auto">
          <a:xfrm flipH="1" flipV="1">
            <a:off x="7246938" y="1847850"/>
            <a:ext cx="993775" cy="657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46" name="Line 106"/>
          <p:cNvSpPr>
            <a:spLocks noChangeShapeType="1"/>
          </p:cNvSpPr>
          <p:nvPr/>
        </p:nvSpPr>
        <p:spPr bwMode="auto">
          <a:xfrm flipV="1">
            <a:off x="6253163" y="1738313"/>
            <a:ext cx="993775" cy="985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47" name="Oval 107"/>
          <p:cNvSpPr>
            <a:spLocks noChangeArrowheads="1"/>
          </p:cNvSpPr>
          <p:nvPr/>
        </p:nvSpPr>
        <p:spPr bwMode="auto">
          <a:xfrm>
            <a:off x="6997700" y="1519238"/>
            <a:ext cx="415925" cy="5476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77848" name="Oval 108"/>
          <p:cNvSpPr>
            <a:spLocks noChangeArrowheads="1"/>
          </p:cNvSpPr>
          <p:nvPr/>
        </p:nvSpPr>
        <p:spPr bwMode="auto">
          <a:xfrm>
            <a:off x="6086475" y="2395538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chemeClr val="bg1"/>
              </a:solidFill>
            </a:endParaRPr>
          </a:p>
        </p:txBody>
      </p:sp>
      <p:sp>
        <p:nvSpPr>
          <p:cNvPr id="77849" name="Oval 109"/>
          <p:cNvSpPr>
            <a:spLocks noChangeArrowheads="1"/>
          </p:cNvSpPr>
          <p:nvPr/>
        </p:nvSpPr>
        <p:spPr bwMode="auto">
          <a:xfrm>
            <a:off x="8077200" y="2286000"/>
            <a:ext cx="414338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50" name="Line 110"/>
          <p:cNvSpPr>
            <a:spLocks noChangeShapeType="1"/>
          </p:cNvSpPr>
          <p:nvPr/>
        </p:nvSpPr>
        <p:spPr bwMode="auto">
          <a:xfrm flipV="1">
            <a:off x="5922963" y="2941638"/>
            <a:ext cx="330200" cy="766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51" name="Oval 111"/>
          <p:cNvSpPr>
            <a:spLocks noChangeArrowheads="1"/>
          </p:cNvSpPr>
          <p:nvPr/>
        </p:nvSpPr>
        <p:spPr bwMode="auto">
          <a:xfrm>
            <a:off x="5672138" y="327025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52" name="Oval 113"/>
          <p:cNvSpPr>
            <a:spLocks noChangeArrowheads="1"/>
          </p:cNvSpPr>
          <p:nvPr/>
        </p:nvSpPr>
        <p:spPr bwMode="auto">
          <a:xfrm>
            <a:off x="5181600" y="4262438"/>
            <a:ext cx="412750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53" name="Oval 114"/>
          <p:cNvSpPr>
            <a:spLocks noChangeArrowheads="1"/>
          </p:cNvSpPr>
          <p:nvPr/>
        </p:nvSpPr>
        <p:spPr bwMode="auto">
          <a:xfrm>
            <a:off x="6248400" y="4338638"/>
            <a:ext cx="412750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168522-322E-44A8-984C-CE090872CA41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28604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グラフ理論における木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357298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グラフ理論では、木は以下のように定義される。</a:t>
            </a:r>
          </a:p>
        </p:txBody>
      </p:sp>
      <p:sp>
        <p:nvSpPr>
          <p:cNvPr id="50181" name="Oval 8"/>
          <p:cNvSpPr>
            <a:spLocks noChangeArrowheads="1"/>
          </p:cNvSpPr>
          <p:nvPr/>
        </p:nvSpPr>
        <p:spPr bwMode="auto">
          <a:xfrm>
            <a:off x="5295872" y="3095604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50182" name="Oval 9"/>
          <p:cNvSpPr>
            <a:spLocks noChangeArrowheads="1"/>
          </p:cNvSpPr>
          <p:nvPr/>
        </p:nvSpPr>
        <p:spPr bwMode="auto">
          <a:xfrm>
            <a:off x="2400272" y="3171804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50183" name="Oval 10"/>
          <p:cNvSpPr>
            <a:spLocks noChangeArrowheads="1"/>
          </p:cNvSpPr>
          <p:nvPr/>
        </p:nvSpPr>
        <p:spPr bwMode="auto">
          <a:xfrm>
            <a:off x="4914872" y="4238604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50184" name="Oval 11"/>
          <p:cNvSpPr>
            <a:spLocks noChangeArrowheads="1"/>
          </p:cNvSpPr>
          <p:nvPr/>
        </p:nvSpPr>
        <p:spPr bwMode="auto">
          <a:xfrm>
            <a:off x="571472" y="3705204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50185" name="Line 13"/>
          <p:cNvSpPr>
            <a:spLocks noChangeShapeType="1"/>
          </p:cNvSpPr>
          <p:nvPr/>
        </p:nvSpPr>
        <p:spPr bwMode="auto">
          <a:xfrm>
            <a:off x="723872" y="3933804"/>
            <a:ext cx="1066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186" name="Line 14"/>
          <p:cNvSpPr>
            <a:spLocks noChangeShapeType="1"/>
          </p:cNvSpPr>
          <p:nvPr/>
        </p:nvSpPr>
        <p:spPr bwMode="auto">
          <a:xfrm flipV="1">
            <a:off x="1790672" y="4238604"/>
            <a:ext cx="685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187" name="Line 15"/>
          <p:cNvSpPr>
            <a:spLocks noChangeShapeType="1"/>
          </p:cNvSpPr>
          <p:nvPr/>
        </p:nvSpPr>
        <p:spPr bwMode="auto">
          <a:xfrm flipV="1">
            <a:off x="2552672" y="4010004"/>
            <a:ext cx="1295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188" name="Line 16"/>
          <p:cNvSpPr>
            <a:spLocks noChangeShapeType="1"/>
          </p:cNvSpPr>
          <p:nvPr/>
        </p:nvSpPr>
        <p:spPr bwMode="auto">
          <a:xfrm flipV="1">
            <a:off x="3467072" y="4010004"/>
            <a:ext cx="304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189" name="Line 17"/>
          <p:cNvSpPr>
            <a:spLocks noChangeShapeType="1"/>
          </p:cNvSpPr>
          <p:nvPr/>
        </p:nvSpPr>
        <p:spPr bwMode="auto">
          <a:xfrm flipV="1">
            <a:off x="3771872" y="3019404"/>
            <a:ext cx="762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190" name="Line 18"/>
          <p:cNvSpPr>
            <a:spLocks noChangeShapeType="1"/>
          </p:cNvSpPr>
          <p:nvPr/>
        </p:nvSpPr>
        <p:spPr bwMode="auto">
          <a:xfrm flipH="1" flipV="1">
            <a:off x="3771872" y="3095604"/>
            <a:ext cx="1219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191" name="Line 19"/>
          <p:cNvSpPr>
            <a:spLocks noChangeShapeType="1"/>
          </p:cNvSpPr>
          <p:nvPr/>
        </p:nvSpPr>
        <p:spPr bwMode="auto">
          <a:xfrm flipV="1">
            <a:off x="2476472" y="3476604"/>
            <a:ext cx="76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192" name="Line 20"/>
          <p:cNvSpPr>
            <a:spLocks noChangeShapeType="1"/>
          </p:cNvSpPr>
          <p:nvPr/>
        </p:nvSpPr>
        <p:spPr bwMode="auto">
          <a:xfrm flipH="1" flipV="1">
            <a:off x="3924272" y="3095604"/>
            <a:ext cx="15240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193" name="AutoShape 21"/>
          <p:cNvSpPr>
            <a:spLocks noChangeArrowheads="1"/>
          </p:cNvSpPr>
          <p:nvPr/>
        </p:nvSpPr>
        <p:spPr bwMode="auto">
          <a:xfrm>
            <a:off x="1752600" y="5572140"/>
            <a:ext cx="5033978" cy="90486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0194" name="Text Box 22"/>
          <p:cNvSpPr txBox="1">
            <a:spLocks noChangeArrowheads="1"/>
          </p:cNvSpPr>
          <p:nvPr/>
        </p:nvSpPr>
        <p:spPr bwMode="auto">
          <a:xfrm>
            <a:off x="2286000" y="5791200"/>
            <a:ext cx="3543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閉路のない連結なグラフ。</a:t>
            </a:r>
          </a:p>
        </p:txBody>
      </p:sp>
      <p:sp>
        <p:nvSpPr>
          <p:cNvPr id="50195" name="Oval 4"/>
          <p:cNvSpPr>
            <a:spLocks noChangeArrowheads="1"/>
          </p:cNvSpPr>
          <p:nvPr/>
        </p:nvSpPr>
        <p:spPr bwMode="auto">
          <a:xfrm>
            <a:off x="3619472" y="3857604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50196" name="Oval 5"/>
          <p:cNvSpPr>
            <a:spLocks noChangeArrowheads="1"/>
          </p:cNvSpPr>
          <p:nvPr/>
        </p:nvSpPr>
        <p:spPr bwMode="auto">
          <a:xfrm>
            <a:off x="3695672" y="2867004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50197" name="Oval 6"/>
          <p:cNvSpPr>
            <a:spLocks noChangeArrowheads="1"/>
          </p:cNvSpPr>
          <p:nvPr/>
        </p:nvSpPr>
        <p:spPr bwMode="auto">
          <a:xfrm>
            <a:off x="3314672" y="4695804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50198" name="Oval 7"/>
          <p:cNvSpPr>
            <a:spLocks noChangeArrowheads="1"/>
          </p:cNvSpPr>
          <p:nvPr/>
        </p:nvSpPr>
        <p:spPr bwMode="auto">
          <a:xfrm>
            <a:off x="1638272" y="4695804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50199" name="Oval 12"/>
          <p:cNvSpPr>
            <a:spLocks noChangeArrowheads="1"/>
          </p:cNvSpPr>
          <p:nvPr/>
        </p:nvSpPr>
        <p:spPr bwMode="auto">
          <a:xfrm>
            <a:off x="2324072" y="4086204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43108" y="5286388"/>
            <a:ext cx="378180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8000"/>
                </a:solidFill>
              </a:rPr>
              <a:t>定義</a:t>
            </a:r>
            <a:r>
              <a:rPr lang="ja-JP" altLang="en-US" dirty="0" smtClean="0">
                <a:solidFill>
                  <a:srgbClr val="008000"/>
                </a:solidFill>
                <a:sym typeface="Wingdings" pitchFamily="2" charset="2"/>
              </a:rPr>
              <a:t>：　（</a:t>
            </a:r>
            <a:r>
              <a:rPr kumimoji="1" lang="ja-JP" altLang="en-US" dirty="0" smtClean="0">
                <a:solidFill>
                  <a:srgbClr val="008000"/>
                </a:solidFill>
              </a:rPr>
              <a:t>グラフ理論での）木</a:t>
            </a:r>
            <a:endParaRPr kumimoji="1" lang="ja-JP" altLang="en-US" dirty="0">
              <a:solidFill>
                <a:srgbClr val="008000"/>
              </a:solidFill>
            </a:endParaRPr>
          </a:p>
        </p:txBody>
      </p:sp>
      <p:cxnSp>
        <p:nvCxnSpPr>
          <p:cNvPr id="26" name="直線コネクタ 25"/>
          <p:cNvCxnSpPr>
            <a:stCxn id="50183" idx="3"/>
            <a:endCxn id="50197" idx="5"/>
          </p:cNvCxnSpPr>
          <p:nvPr/>
        </p:nvCxnSpPr>
        <p:spPr bwMode="auto">
          <a:xfrm rot="5400000">
            <a:off x="4038572" y="4035030"/>
            <a:ext cx="457200" cy="13846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テキスト ボックス 32"/>
          <p:cNvSpPr txBox="1"/>
          <p:nvPr/>
        </p:nvSpPr>
        <p:spPr>
          <a:xfrm>
            <a:off x="4000496" y="4357694"/>
            <a:ext cx="699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>
                <a:solidFill>
                  <a:srgbClr val="C00000"/>
                </a:solidFill>
              </a:rPr>
              <a:t>×</a:t>
            </a:r>
            <a:endParaRPr kumimoji="1" lang="ja-JP" altLang="en-US" sz="4000" dirty="0">
              <a:solidFill>
                <a:srgbClr val="C00000"/>
              </a:solidFill>
            </a:endParaRPr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 flipV="1">
            <a:off x="6491302" y="3138486"/>
            <a:ext cx="762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6338902" y="3976686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34" name="Oval 5"/>
          <p:cNvSpPr>
            <a:spLocks noChangeArrowheads="1"/>
          </p:cNvSpPr>
          <p:nvPr/>
        </p:nvSpPr>
        <p:spPr bwMode="auto">
          <a:xfrm>
            <a:off x="6415102" y="2986086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929322" y="2928934"/>
            <a:ext cx="14205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600" dirty="0" smtClean="0">
                <a:solidFill>
                  <a:srgbClr val="C00000"/>
                </a:solidFill>
              </a:rPr>
              <a:t>×</a:t>
            </a:r>
            <a:endParaRPr kumimoji="1" lang="ja-JP" altLang="en-US" sz="9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FF0CD8-7AFC-4C30-AD31-1214AF37504C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78851" name="Line 33"/>
          <p:cNvSpPr>
            <a:spLocks noChangeShapeType="1"/>
          </p:cNvSpPr>
          <p:nvPr/>
        </p:nvSpPr>
        <p:spPr bwMode="auto">
          <a:xfrm flipH="1" flipV="1">
            <a:off x="990600" y="3581400"/>
            <a:ext cx="392113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52" name="Line 30"/>
          <p:cNvSpPr>
            <a:spLocks noChangeShapeType="1"/>
          </p:cNvSpPr>
          <p:nvPr/>
        </p:nvSpPr>
        <p:spPr bwMode="auto">
          <a:xfrm flipV="1">
            <a:off x="249238" y="3505200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533400"/>
            <a:ext cx="69342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削除動作２（子供が一つの場合の削除）</a:t>
            </a:r>
          </a:p>
        </p:txBody>
      </p:sp>
      <p:sp>
        <p:nvSpPr>
          <p:cNvPr id="78854" name="Line 3"/>
          <p:cNvSpPr>
            <a:spLocks noChangeShapeType="1"/>
          </p:cNvSpPr>
          <p:nvPr/>
        </p:nvSpPr>
        <p:spPr bwMode="auto">
          <a:xfrm flipV="1">
            <a:off x="2633663" y="2619375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55" name="Line 4"/>
          <p:cNvSpPr>
            <a:spLocks noChangeShapeType="1"/>
          </p:cNvSpPr>
          <p:nvPr/>
        </p:nvSpPr>
        <p:spPr bwMode="auto">
          <a:xfrm flipH="1" flipV="1">
            <a:off x="2217738" y="1852613"/>
            <a:ext cx="993775" cy="657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56" name="Line 5"/>
          <p:cNvSpPr>
            <a:spLocks noChangeShapeType="1"/>
          </p:cNvSpPr>
          <p:nvPr/>
        </p:nvSpPr>
        <p:spPr bwMode="auto">
          <a:xfrm flipV="1">
            <a:off x="1223963" y="1743075"/>
            <a:ext cx="993775" cy="985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57" name="Oval 6"/>
          <p:cNvSpPr>
            <a:spLocks noChangeArrowheads="1"/>
          </p:cNvSpPr>
          <p:nvPr/>
        </p:nvSpPr>
        <p:spPr bwMode="auto">
          <a:xfrm>
            <a:off x="1968500" y="15240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78858" name="Oval 7"/>
          <p:cNvSpPr>
            <a:spLocks noChangeArrowheads="1"/>
          </p:cNvSpPr>
          <p:nvPr/>
        </p:nvSpPr>
        <p:spPr bwMode="auto">
          <a:xfrm>
            <a:off x="1057275" y="2400300"/>
            <a:ext cx="498475" cy="546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chemeClr val="bg1"/>
              </a:solidFill>
            </a:endParaRPr>
          </a:p>
        </p:txBody>
      </p:sp>
      <p:sp>
        <p:nvSpPr>
          <p:cNvPr id="78859" name="Oval 8"/>
          <p:cNvSpPr>
            <a:spLocks noChangeArrowheads="1"/>
          </p:cNvSpPr>
          <p:nvPr/>
        </p:nvSpPr>
        <p:spPr bwMode="auto">
          <a:xfrm>
            <a:off x="3048000" y="2290763"/>
            <a:ext cx="414338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60" name="Line 9"/>
          <p:cNvSpPr>
            <a:spLocks noChangeShapeType="1"/>
          </p:cNvSpPr>
          <p:nvPr/>
        </p:nvSpPr>
        <p:spPr bwMode="auto">
          <a:xfrm flipV="1">
            <a:off x="893763" y="2946400"/>
            <a:ext cx="330200" cy="766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61" name="Oval 10"/>
          <p:cNvSpPr>
            <a:spLocks noChangeArrowheads="1"/>
          </p:cNvSpPr>
          <p:nvPr/>
        </p:nvSpPr>
        <p:spPr bwMode="auto">
          <a:xfrm>
            <a:off x="642938" y="3275013"/>
            <a:ext cx="498475" cy="547687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62" name="Oval 11"/>
          <p:cNvSpPr>
            <a:spLocks noChangeArrowheads="1"/>
          </p:cNvSpPr>
          <p:nvPr/>
        </p:nvSpPr>
        <p:spPr bwMode="auto">
          <a:xfrm>
            <a:off x="2384425" y="3338513"/>
            <a:ext cx="412750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63" name="AutoShape 12"/>
          <p:cNvSpPr>
            <a:spLocks noChangeArrowheads="1"/>
          </p:cNvSpPr>
          <p:nvPr/>
        </p:nvSpPr>
        <p:spPr bwMode="auto">
          <a:xfrm>
            <a:off x="4419600" y="2971800"/>
            <a:ext cx="914400" cy="6858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64" name="Text Box 20"/>
          <p:cNvSpPr txBox="1">
            <a:spLocks noChangeArrowheads="1"/>
          </p:cNvSpPr>
          <p:nvPr/>
        </p:nvSpPr>
        <p:spPr bwMode="auto">
          <a:xfrm>
            <a:off x="2676525" y="5486400"/>
            <a:ext cx="4278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唯一の子供を、親にリンクする。</a:t>
            </a:r>
          </a:p>
        </p:txBody>
      </p:sp>
      <p:sp>
        <p:nvSpPr>
          <p:cNvPr id="78865" name="Oval 31"/>
          <p:cNvSpPr>
            <a:spLocks noChangeArrowheads="1"/>
          </p:cNvSpPr>
          <p:nvPr/>
        </p:nvSpPr>
        <p:spPr bwMode="auto">
          <a:xfrm>
            <a:off x="152400" y="42672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66" name="Oval 32"/>
          <p:cNvSpPr>
            <a:spLocks noChangeArrowheads="1"/>
          </p:cNvSpPr>
          <p:nvPr/>
        </p:nvSpPr>
        <p:spPr bwMode="auto">
          <a:xfrm>
            <a:off x="1219200" y="43434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67" name="Line 34"/>
          <p:cNvSpPr>
            <a:spLocks noChangeShapeType="1"/>
          </p:cNvSpPr>
          <p:nvPr/>
        </p:nvSpPr>
        <p:spPr bwMode="auto">
          <a:xfrm flipH="1" flipV="1">
            <a:off x="6443663" y="2973388"/>
            <a:ext cx="392112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68" name="Line 35"/>
          <p:cNvSpPr>
            <a:spLocks noChangeShapeType="1"/>
          </p:cNvSpPr>
          <p:nvPr/>
        </p:nvSpPr>
        <p:spPr bwMode="auto">
          <a:xfrm flipV="1">
            <a:off x="5702300" y="2897188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69" name="Line 36"/>
          <p:cNvSpPr>
            <a:spLocks noChangeShapeType="1"/>
          </p:cNvSpPr>
          <p:nvPr/>
        </p:nvSpPr>
        <p:spPr bwMode="auto">
          <a:xfrm flipV="1">
            <a:off x="7716838" y="2709863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70" name="Line 37"/>
          <p:cNvSpPr>
            <a:spLocks noChangeShapeType="1"/>
          </p:cNvSpPr>
          <p:nvPr/>
        </p:nvSpPr>
        <p:spPr bwMode="auto">
          <a:xfrm flipH="1" flipV="1">
            <a:off x="7300913" y="1943100"/>
            <a:ext cx="993775" cy="657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71" name="Line 38"/>
          <p:cNvSpPr>
            <a:spLocks noChangeShapeType="1"/>
          </p:cNvSpPr>
          <p:nvPr/>
        </p:nvSpPr>
        <p:spPr bwMode="auto">
          <a:xfrm flipV="1">
            <a:off x="6307138" y="1833563"/>
            <a:ext cx="993775" cy="985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72" name="Oval 39"/>
          <p:cNvSpPr>
            <a:spLocks noChangeArrowheads="1"/>
          </p:cNvSpPr>
          <p:nvPr/>
        </p:nvSpPr>
        <p:spPr bwMode="auto">
          <a:xfrm>
            <a:off x="7051675" y="1614488"/>
            <a:ext cx="415925" cy="5476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78873" name="Oval 41"/>
          <p:cNvSpPr>
            <a:spLocks noChangeArrowheads="1"/>
          </p:cNvSpPr>
          <p:nvPr/>
        </p:nvSpPr>
        <p:spPr bwMode="auto">
          <a:xfrm>
            <a:off x="8131175" y="2381250"/>
            <a:ext cx="414338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74" name="Oval 43"/>
          <p:cNvSpPr>
            <a:spLocks noChangeArrowheads="1"/>
          </p:cNvSpPr>
          <p:nvPr/>
        </p:nvSpPr>
        <p:spPr bwMode="auto">
          <a:xfrm>
            <a:off x="6096000" y="2667000"/>
            <a:ext cx="498475" cy="547688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75" name="Oval 44"/>
          <p:cNvSpPr>
            <a:spLocks noChangeArrowheads="1"/>
          </p:cNvSpPr>
          <p:nvPr/>
        </p:nvSpPr>
        <p:spPr bwMode="auto">
          <a:xfrm>
            <a:off x="7467600" y="34290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76" name="Oval 45"/>
          <p:cNvSpPr>
            <a:spLocks noChangeArrowheads="1"/>
          </p:cNvSpPr>
          <p:nvPr/>
        </p:nvSpPr>
        <p:spPr bwMode="auto">
          <a:xfrm>
            <a:off x="6672263" y="3735388"/>
            <a:ext cx="412750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77" name="Oval 46"/>
          <p:cNvSpPr>
            <a:spLocks noChangeArrowheads="1"/>
          </p:cNvSpPr>
          <p:nvPr/>
        </p:nvSpPr>
        <p:spPr bwMode="auto">
          <a:xfrm>
            <a:off x="5475288" y="37973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9D9874-FF06-4638-8302-497A1D3B041F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79875" name="Line 36"/>
          <p:cNvSpPr>
            <a:spLocks noChangeShapeType="1"/>
          </p:cNvSpPr>
          <p:nvPr/>
        </p:nvSpPr>
        <p:spPr bwMode="auto">
          <a:xfrm>
            <a:off x="2514600" y="5181600"/>
            <a:ext cx="533400" cy="533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9876" name="Line 35"/>
          <p:cNvSpPr>
            <a:spLocks noChangeShapeType="1"/>
          </p:cNvSpPr>
          <p:nvPr/>
        </p:nvSpPr>
        <p:spPr bwMode="auto">
          <a:xfrm flipH="1">
            <a:off x="1828800" y="5105400"/>
            <a:ext cx="609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77" name="Line 34"/>
          <p:cNvSpPr>
            <a:spLocks noChangeShapeType="1"/>
          </p:cNvSpPr>
          <p:nvPr/>
        </p:nvSpPr>
        <p:spPr bwMode="auto">
          <a:xfrm flipH="1" flipV="1">
            <a:off x="1752600" y="4343400"/>
            <a:ext cx="762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78" name="Line 29"/>
          <p:cNvSpPr>
            <a:spLocks noChangeShapeType="1"/>
          </p:cNvSpPr>
          <p:nvPr/>
        </p:nvSpPr>
        <p:spPr bwMode="auto">
          <a:xfrm flipH="1" flipV="1">
            <a:off x="1701800" y="2438400"/>
            <a:ext cx="584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79" name="Line 2"/>
          <p:cNvSpPr>
            <a:spLocks noChangeShapeType="1"/>
          </p:cNvSpPr>
          <p:nvPr/>
        </p:nvSpPr>
        <p:spPr bwMode="auto">
          <a:xfrm flipH="1" flipV="1">
            <a:off x="1328738" y="3324225"/>
            <a:ext cx="392112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80" name="Line 3"/>
          <p:cNvSpPr>
            <a:spLocks noChangeShapeType="1"/>
          </p:cNvSpPr>
          <p:nvPr/>
        </p:nvSpPr>
        <p:spPr bwMode="auto">
          <a:xfrm flipV="1">
            <a:off x="587375" y="3248025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81" name="Rectangle 4"/>
          <p:cNvSpPr>
            <a:spLocks noGrp="1" noChangeArrowheads="1"/>
          </p:cNvSpPr>
          <p:nvPr>
            <p:ph type="title"/>
          </p:nvPr>
        </p:nvSpPr>
        <p:spPr>
          <a:xfrm>
            <a:off x="1447800" y="533400"/>
            <a:ext cx="69342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削除動作３（子供が２つの場合の削除）</a:t>
            </a:r>
          </a:p>
        </p:txBody>
      </p:sp>
      <p:sp>
        <p:nvSpPr>
          <p:cNvPr id="79882" name="Line 5"/>
          <p:cNvSpPr>
            <a:spLocks noChangeShapeType="1"/>
          </p:cNvSpPr>
          <p:nvPr/>
        </p:nvSpPr>
        <p:spPr bwMode="auto">
          <a:xfrm flipV="1">
            <a:off x="2971800" y="2362200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83" name="Line 6"/>
          <p:cNvSpPr>
            <a:spLocks noChangeShapeType="1"/>
          </p:cNvSpPr>
          <p:nvPr/>
        </p:nvSpPr>
        <p:spPr bwMode="auto">
          <a:xfrm flipH="1" flipV="1">
            <a:off x="2555875" y="1595438"/>
            <a:ext cx="993775" cy="657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84" name="Line 7"/>
          <p:cNvSpPr>
            <a:spLocks noChangeShapeType="1"/>
          </p:cNvSpPr>
          <p:nvPr/>
        </p:nvSpPr>
        <p:spPr bwMode="auto">
          <a:xfrm flipV="1">
            <a:off x="1562100" y="1485900"/>
            <a:ext cx="993775" cy="985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85" name="Oval 8"/>
          <p:cNvSpPr>
            <a:spLocks noChangeArrowheads="1"/>
          </p:cNvSpPr>
          <p:nvPr/>
        </p:nvSpPr>
        <p:spPr bwMode="auto">
          <a:xfrm>
            <a:off x="2306638" y="1266825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79886" name="Oval 9"/>
          <p:cNvSpPr>
            <a:spLocks noChangeArrowheads="1"/>
          </p:cNvSpPr>
          <p:nvPr/>
        </p:nvSpPr>
        <p:spPr bwMode="auto">
          <a:xfrm>
            <a:off x="1395413" y="2143125"/>
            <a:ext cx="498475" cy="546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chemeClr val="bg1"/>
              </a:solidFill>
            </a:endParaRPr>
          </a:p>
        </p:txBody>
      </p:sp>
      <p:sp>
        <p:nvSpPr>
          <p:cNvPr id="79887" name="Oval 10"/>
          <p:cNvSpPr>
            <a:spLocks noChangeArrowheads="1"/>
          </p:cNvSpPr>
          <p:nvPr/>
        </p:nvSpPr>
        <p:spPr bwMode="auto">
          <a:xfrm>
            <a:off x="3386138" y="2033588"/>
            <a:ext cx="414337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88" name="Line 11"/>
          <p:cNvSpPr>
            <a:spLocks noChangeShapeType="1"/>
          </p:cNvSpPr>
          <p:nvPr/>
        </p:nvSpPr>
        <p:spPr bwMode="auto">
          <a:xfrm flipV="1">
            <a:off x="1231900" y="2689225"/>
            <a:ext cx="330200" cy="766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89" name="Oval 12"/>
          <p:cNvSpPr>
            <a:spLocks noChangeArrowheads="1"/>
          </p:cNvSpPr>
          <p:nvPr/>
        </p:nvSpPr>
        <p:spPr bwMode="auto">
          <a:xfrm>
            <a:off x="981075" y="301783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90" name="Oval 13"/>
          <p:cNvSpPr>
            <a:spLocks noChangeArrowheads="1"/>
          </p:cNvSpPr>
          <p:nvPr/>
        </p:nvSpPr>
        <p:spPr bwMode="auto">
          <a:xfrm>
            <a:off x="2722563" y="3081338"/>
            <a:ext cx="412750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91" name="AutoShape 14"/>
          <p:cNvSpPr>
            <a:spLocks noChangeArrowheads="1"/>
          </p:cNvSpPr>
          <p:nvPr/>
        </p:nvSpPr>
        <p:spPr bwMode="auto">
          <a:xfrm>
            <a:off x="4572000" y="2362200"/>
            <a:ext cx="914400" cy="6858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92" name="Text Box 15"/>
          <p:cNvSpPr txBox="1">
            <a:spLocks noChangeArrowheads="1"/>
          </p:cNvSpPr>
          <p:nvPr/>
        </p:nvSpPr>
        <p:spPr bwMode="auto">
          <a:xfrm>
            <a:off x="330200" y="6172200"/>
            <a:ext cx="848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左部分木の最大値（あるいは右部分木最小値）を求め更新する。</a:t>
            </a:r>
          </a:p>
        </p:txBody>
      </p:sp>
      <p:sp>
        <p:nvSpPr>
          <p:cNvPr id="79893" name="Oval 16"/>
          <p:cNvSpPr>
            <a:spLocks noChangeArrowheads="1"/>
          </p:cNvSpPr>
          <p:nvPr/>
        </p:nvSpPr>
        <p:spPr bwMode="auto">
          <a:xfrm>
            <a:off x="490538" y="4010025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94" name="Oval 17"/>
          <p:cNvSpPr>
            <a:spLocks noChangeArrowheads="1"/>
          </p:cNvSpPr>
          <p:nvPr/>
        </p:nvSpPr>
        <p:spPr bwMode="auto">
          <a:xfrm>
            <a:off x="1557338" y="4086225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95" name="Oval 31"/>
          <p:cNvSpPr>
            <a:spLocks noChangeArrowheads="1"/>
          </p:cNvSpPr>
          <p:nvPr/>
        </p:nvSpPr>
        <p:spPr bwMode="auto">
          <a:xfrm>
            <a:off x="2057400" y="29718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96" name="Oval 32"/>
          <p:cNvSpPr>
            <a:spLocks noChangeArrowheads="1"/>
          </p:cNvSpPr>
          <p:nvPr/>
        </p:nvSpPr>
        <p:spPr bwMode="auto">
          <a:xfrm>
            <a:off x="2286000" y="4876800"/>
            <a:ext cx="412750" cy="547688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97" name="Oval 33"/>
          <p:cNvSpPr>
            <a:spLocks noChangeArrowheads="1"/>
          </p:cNvSpPr>
          <p:nvPr/>
        </p:nvSpPr>
        <p:spPr bwMode="auto">
          <a:xfrm>
            <a:off x="1600200" y="5410200"/>
            <a:ext cx="412750" cy="54768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9898" name="Group 39"/>
          <p:cNvGrpSpPr>
            <a:grpSpLocks/>
          </p:cNvGrpSpPr>
          <p:nvPr/>
        </p:nvGrpSpPr>
        <p:grpSpPr bwMode="auto">
          <a:xfrm>
            <a:off x="3048000" y="5486400"/>
            <a:ext cx="457200" cy="533400"/>
            <a:chOff x="1920" y="3456"/>
            <a:chExt cx="288" cy="336"/>
          </a:xfrm>
        </p:grpSpPr>
        <p:sp>
          <p:nvSpPr>
            <p:cNvPr id="79916" name="Line 37"/>
            <p:cNvSpPr>
              <a:spLocks noChangeShapeType="1"/>
            </p:cNvSpPr>
            <p:nvPr/>
          </p:nvSpPr>
          <p:spPr bwMode="auto">
            <a:xfrm>
              <a:off x="1920" y="3456"/>
              <a:ext cx="288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7" name="Line 38"/>
            <p:cNvSpPr>
              <a:spLocks noChangeShapeType="1"/>
            </p:cNvSpPr>
            <p:nvPr/>
          </p:nvSpPr>
          <p:spPr bwMode="auto">
            <a:xfrm flipH="1">
              <a:off x="1920" y="3504"/>
              <a:ext cx="240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79899" name="Line 42"/>
          <p:cNvSpPr>
            <a:spLocks noChangeShapeType="1"/>
          </p:cNvSpPr>
          <p:nvPr/>
        </p:nvSpPr>
        <p:spPr bwMode="auto">
          <a:xfrm flipH="1" flipV="1">
            <a:off x="6062663" y="4367213"/>
            <a:ext cx="762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00" name="Line 43"/>
          <p:cNvSpPr>
            <a:spLocks noChangeShapeType="1"/>
          </p:cNvSpPr>
          <p:nvPr/>
        </p:nvSpPr>
        <p:spPr bwMode="auto">
          <a:xfrm flipH="1" flipV="1">
            <a:off x="6011863" y="2462213"/>
            <a:ext cx="584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01" name="Line 44"/>
          <p:cNvSpPr>
            <a:spLocks noChangeShapeType="1"/>
          </p:cNvSpPr>
          <p:nvPr/>
        </p:nvSpPr>
        <p:spPr bwMode="auto">
          <a:xfrm flipH="1" flipV="1">
            <a:off x="5638800" y="3348038"/>
            <a:ext cx="392113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02" name="Line 45"/>
          <p:cNvSpPr>
            <a:spLocks noChangeShapeType="1"/>
          </p:cNvSpPr>
          <p:nvPr/>
        </p:nvSpPr>
        <p:spPr bwMode="auto">
          <a:xfrm flipV="1">
            <a:off x="4897438" y="3271838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03" name="Line 46"/>
          <p:cNvSpPr>
            <a:spLocks noChangeShapeType="1"/>
          </p:cNvSpPr>
          <p:nvPr/>
        </p:nvSpPr>
        <p:spPr bwMode="auto">
          <a:xfrm flipV="1">
            <a:off x="7281863" y="2386013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04" name="Line 47"/>
          <p:cNvSpPr>
            <a:spLocks noChangeShapeType="1"/>
          </p:cNvSpPr>
          <p:nvPr/>
        </p:nvSpPr>
        <p:spPr bwMode="auto">
          <a:xfrm flipH="1" flipV="1">
            <a:off x="6865938" y="1619250"/>
            <a:ext cx="993775" cy="657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05" name="Line 48"/>
          <p:cNvSpPr>
            <a:spLocks noChangeShapeType="1"/>
          </p:cNvSpPr>
          <p:nvPr/>
        </p:nvSpPr>
        <p:spPr bwMode="auto">
          <a:xfrm flipV="1">
            <a:off x="5872163" y="1509713"/>
            <a:ext cx="993775" cy="985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06" name="Oval 49"/>
          <p:cNvSpPr>
            <a:spLocks noChangeArrowheads="1"/>
          </p:cNvSpPr>
          <p:nvPr/>
        </p:nvSpPr>
        <p:spPr bwMode="auto">
          <a:xfrm>
            <a:off x="6616700" y="1290638"/>
            <a:ext cx="415925" cy="5476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79907" name="Oval 50"/>
          <p:cNvSpPr>
            <a:spLocks noChangeArrowheads="1"/>
          </p:cNvSpPr>
          <p:nvPr/>
        </p:nvSpPr>
        <p:spPr bwMode="auto">
          <a:xfrm>
            <a:off x="5705475" y="2166938"/>
            <a:ext cx="498475" cy="546100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chemeClr val="bg1"/>
              </a:solidFill>
            </a:endParaRPr>
          </a:p>
        </p:txBody>
      </p:sp>
      <p:sp>
        <p:nvSpPr>
          <p:cNvPr id="79908" name="Oval 51"/>
          <p:cNvSpPr>
            <a:spLocks noChangeArrowheads="1"/>
          </p:cNvSpPr>
          <p:nvPr/>
        </p:nvSpPr>
        <p:spPr bwMode="auto">
          <a:xfrm>
            <a:off x="7696200" y="2057400"/>
            <a:ext cx="414338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09" name="Line 52"/>
          <p:cNvSpPr>
            <a:spLocks noChangeShapeType="1"/>
          </p:cNvSpPr>
          <p:nvPr/>
        </p:nvSpPr>
        <p:spPr bwMode="auto">
          <a:xfrm flipV="1">
            <a:off x="5541963" y="2713038"/>
            <a:ext cx="330200" cy="766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10" name="Oval 53"/>
          <p:cNvSpPr>
            <a:spLocks noChangeArrowheads="1"/>
          </p:cNvSpPr>
          <p:nvPr/>
        </p:nvSpPr>
        <p:spPr bwMode="auto">
          <a:xfrm>
            <a:off x="5291138" y="304165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11" name="Oval 54"/>
          <p:cNvSpPr>
            <a:spLocks noChangeArrowheads="1"/>
          </p:cNvSpPr>
          <p:nvPr/>
        </p:nvSpPr>
        <p:spPr bwMode="auto">
          <a:xfrm>
            <a:off x="7032625" y="310515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12" name="Oval 55"/>
          <p:cNvSpPr>
            <a:spLocks noChangeArrowheads="1"/>
          </p:cNvSpPr>
          <p:nvPr/>
        </p:nvSpPr>
        <p:spPr bwMode="auto">
          <a:xfrm>
            <a:off x="4800600" y="4033838"/>
            <a:ext cx="412750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13" name="Oval 56"/>
          <p:cNvSpPr>
            <a:spLocks noChangeArrowheads="1"/>
          </p:cNvSpPr>
          <p:nvPr/>
        </p:nvSpPr>
        <p:spPr bwMode="auto">
          <a:xfrm>
            <a:off x="5867400" y="4110038"/>
            <a:ext cx="412750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14" name="Oval 57"/>
          <p:cNvSpPr>
            <a:spLocks noChangeArrowheads="1"/>
          </p:cNvSpPr>
          <p:nvPr/>
        </p:nvSpPr>
        <p:spPr bwMode="auto">
          <a:xfrm>
            <a:off x="6367463" y="2995613"/>
            <a:ext cx="412750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15" name="Oval 58"/>
          <p:cNvSpPr>
            <a:spLocks noChangeArrowheads="1"/>
          </p:cNvSpPr>
          <p:nvPr/>
        </p:nvSpPr>
        <p:spPr bwMode="auto">
          <a:xfrm>
            <a:off x="6596063" y="4900613"/>
            <a:ext cx="412750" cy="54768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9327E3-CB03-4C4A-B69A-BBE8FAC72EE0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80899" name="Line 35"/>
          <p:cNvSpPr>
            <a:spLocks noChangeShapeType="1"/>
          </p:cNvSpPr>
          <p:nvPr/>
        </p:nvSpPr>
        <p:spPr bwMode="auto">
          <a:xfrm flipV="1">
            <a:off x="5562600" y="4724400"/>
            <a:ext cx="609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00" name="Line 32"/>
          <p:cNvSpPr>
            <a:spLocks noChangeShapeType="1"/>
          </p:cNvSpPr>
          <p:nvPr/>
        </p:nvSpPr>
        <p:spPr bwMode="auto">
          <a:xfrm flipH="1" flipV="1">
            <a:off x="5638800" y="3886200"/>
            <a:ext cx="5334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01" name="Line 29"/>
          <p:cNvSpPr>
            <a:spLocks noChangeShapeType="1"/>
          </p:cNvSpPr>
          <p:nvPr/>
        </p:nvSpPr>
        <p:spPr bwMode="auto">
          <a:xfrm flipV="1">
            <a:off x="5562600" y="2895600"/>
            <a:ext cx="685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02" name="Line 28"/>
          <p:cNvSpPr>
            <a:spLocks noChangeShapeType="1"/>
          </p:cNvSpPr>
          <p:nvPr/>
        </p:nvSpPr>
        <p:spPr bwMode="auto">
          <a:xfrm flipH="1" flipV="1">
            <a:off x="6324600" y="2971800"/>
            <a:ext cx="1041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03" name="Line 26"/>
          <p:cNvSpPr>
            <a:spLocks noChangeShapeType="1"/>
          </p:cNvSpPr>
          <p:nvPr/>
        </p:nvSpPr>
        <p:spPr bwMode="auto">
          <a:xfrm flipH="1" flipV="1">
            <a:off x="3124200" y="4953000"/>
            <a:ext cx="838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04" name="Line 24"/>
          <p:cNvSpPr>
            <a:spLocks noChangeShapeType="1"/>
          </p:cNvSpPr>
          <p:nvPr/>
        </p:nvSpPr>
        <p:spPr bwMode="auto">
          <a:xfrm flipV="1">
            <a:off x="2514600" y="4876800"/>
            <a:ext cx="609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05" name="Line 22"/>
          <p:cNvSpPr>
            <a:spLocks noChangeShapeType="1"/>
          </p:cNvSpPr>
          <p:nvPr/>
        </p:nvSpPr>
        <p:spPr bwMode="auto">
          <a:xfrm flipH="1" flipV="1">
            <a:off x="2463800" y="3124200"/>
            <a:ext cx="1041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06" name="Line 20"/>
          <p:cNvSpPr>
            <a:spLocks noChangeShapeType="1"/>
          </p:cNvSpPr>
          <p:nvPr/>
        </p:nvSpPr>
        <p:spPr bwMode="auto">
          <a:xfrm flipV="1">
            <a:off x="1600200" y="3200400"/>
            <a:ext cx="80645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80908" name="Line 4"/>
          <p:cNvSpPr>
            <a:spLocks noChangeShapeType="1"/>
          </p:cNvSpPr>
          <p:nvPr/>
        </p:nvSpPr>
        <p:spPr bwMode="auto">
          <a:xfrm flipV="1">
            <a:off x="3200400" y="4114800"/>
            <a:ext cx="330200" cy="766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09" name="Line 5"/>
          <p:cNvSpPr>
            <a:spLocks noChangeShapeType="1"/>
          </p:cNvSpPr>
          <p:nvPr/>
        </p:nvSpPr>
        <p:spPr bwMode="auto">
          <a:xfrm flipH="1" flipV="1">
            <a:off x="1676400" y="4038600"/>
            <a:ext cx="64135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10" name="Line 6"/>
          <p:cNvSpPr>
            <a:spLocks noChangeShapeType="1"/>
          </p:cNvSpPr>
          <p:nvPr/>
        </p:nvSpPr>
        <p:spPr bwMode="auto">
          <a:xfrm flipH="1" flipV="1">
            <a:off x="4419600" y="2362200"/>
            <a:ext cx="1752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11" name="Line 7"/>
          <p:cNvSpPr>
            <a:spLocks noChangeShapeType="1"/>
          </p:cNvSpPr>
          <p:nvPr/>
        </p:nvSpPr>
        <p:spPr bwMode="auto">
          <a:xfrm flipV="1">
            <a:off x="2590800" y="2362200"/>
            <a:ext cx="1831975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12" name="Oval 8"/>
          <p:cNvSpPr>
            <a:spLocks noChangeArrowheads="1"/>
          </p:cNvSpPr>
          <p:nvPr/>
        </p:nvSpPr>
        <p:spPr bwMode="auto">
          <a:xfrm>
            <a:off x="4191000" y="21336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80913" name="Oval 9"/>
          <p:cNvSpPr>
            <a:spLocks noChangeArrowheads="1"/>
          </p:cNvSpPr>
          <p:nvPr/>
        </p:nvSpPr>
        <p:spPr bwMode="auto">
          <a:xfrm>
            <a:off x="2209800" y="28194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14" name="Oval 10"/>
          <p:cNvSpPr>
            <a:spLocks noChangeArrowheads="1"/>
          </p:cNvSpPr>
          <p:nvPr/>
        </p:nvSpPr>
        <p:spPr bwMode="auto">
          <a:xfrm>
            <a:off x="6019800" y="2667000"/>
            <a:ext cx="414338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15" name="Oval 11"/>
          <p:cNvSpPr>
            <a:spLocks noChangeArrowheads="1"/>
          </p:cNvSpPr>
          <p:nvPr/>
        </p:nvSpPr>
        <p:spPr bwMode="auto">
          <a:xfrm>
            <a:off x="3276600" y="3657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16" name="Oval 12"/>
          <p:cNvSpPr>
            <a:spLocks noChangeArrowheads="1"/>
          </p:cNvSpPr>
          <p:nvPr/>
        </p:nvSpPr>
        <p:spPr bwMode="auto">
          <a:xfrm>
            <a:off x="2133600" y="46482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17" name="Text Box 13"/>
          <p:cNvSpPr txBox="1">
            <a:spLocks noChangeArrowheads="1"/>
          </p:cNvSpPr>
          <p:nvPr/>
        </p:nvSpPr>
        <p:spPr bwMode="auto">
          <a:xfrm>
            <a:off x="457200" y="914400"/>
            <a:ext cx="8153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次のから２分探索木から、以下で示す順序に要素を削除せよ。</a:t>
            </a:r>
          </a:p>
          <a:p>
            <a:pPr algn="l"/>
            <a:r>
              <a:rPr lang="ja-JP" altLang="en-US"/>
              <a:t>ただし、２つの子がある点が削除される場合には、</a:t>
            </a:r>
          </a:p>
          <a:p>
            <a:pPr algn="l"/>
            <a:r>
              <a:rPr lang="ja-JP" altLang="en-US"/>
              <a:t>右部分木の最小値を用いて更新すること。</a:t>
            </a:r>
          </a:p>
        </p:txBody>
      </p:sp>
      <p:sp>
        <p:nvSpPr>
          <p:cNvPr id="80918" name="Oval 21"/>
          <p:cNvSpPr>
            <a:spLocks noChangeArrowheads="1"/>
          </p:cNvSpPr>
          <p:nvPr/>
        </p:nvSpPr>
        <p:spPr bwMode="auto">
          <a:xfrm>
            <a:off x="1371600" y="37338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19" name="Oval 23"/>
          <p:cNvSpPr>
            <a:spLocks noChangeArrowheads="1"/>
          </p:cNvSpPr>
          <p:nvPr/>
        </p:nvSpPr>
        <p:spPr bwMode="auto">
          <a:xfrm>
            <a:off x="2895600" y="46482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20" name="Oval 25"/>
          <p:cNvSpPr>
            <a:spLocks noChangeArrowheads="1"/>
          </p:cNvSpPr>
          <p:nvPr/>
        </p:nvSpPr>
        <p:spPr bwMode="auto">
          <a:xfrm>
            <a:off x="2209800" y="5562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21" name="Oval 27"/>
          <p:cNvSpPr>
            <a:spLocks noChangeArrowheads="1"/>
          </p:cNvSpPr>
          <p:nvPr/>
        </p:nvSpPr>
        <p:spPr bwMode="auto">
          <a:xfrm>
            <a:off x="3657600" y="5562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22" name="Oval 30"/>
          <p:cNvSpPr>
            <a:spLocks noChangeArrowheads="1"/>
          </p:cNvSpPr>
          <p:nvPr/>
        </p:nvSpPr>
        <p:spPr bwMode="auto">
          <a:xfrm>
            <a:off x="5334000" y="3581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23" name="Oval 31"/>
          <p:cNvSpPr>
            <a:spLocks noChangeArrowheads="1"/>
          </p:cNvSpPr>
          <p:nvPr/>
        </p:nvSpPr>
        <p:spPr bwMode="auto">
          <a:xfrm>
            <a:off x="7162800" y="3581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24" name="Oval 33"/>
          <p:cNvSpPr>
            <a:spLocks noChangeArrowheads="1"/>
          </p:cNvSpPr>
          <p:nvPr/>
        </p:nvSpPr>
        <p:spPr bwMode="auto">
          <a:xfrm>
            <a:off x="5943600" y="44958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25" name="Oval 36"/>
          <p:cNvSpPr>
            <a:spLocks noChangeArrowheads="1"/>
          </p:cNvSpPr>
          <p:nvPr/>
        </p:nvSpPr>
        <p:spPr bwMode="auto">
          <a:xfrm>
            <a:off x="5257800" y="54102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26" name="Text Box 37"/>
          <p:cNvSpPr txBox="1">
            <a:spLocks noChangeArrowheads="1"/>
          </p:cNvSpPr>
          <p:nvPr/>
        </p:nvSpPr>
        <p:spPr bwMode="auto">
          <a:xfrm>
            <a:off x="4191000" y="2209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41</a:t>
            </a:r>
          </a:p>
        </p:txBody>
      </p:sp>
      <p:sp>
        <p:nvSpPr>
          <p:cNvPr id="80927" name="Text Box 38"/>
          <p:cNvSpPr txBox="1">
            <a:spLocks noChangeArrowheads="1"/>
          </p:cNvSpPr>
          <p:nvPr/>
        </p:nvSpPr>
        <p:spPr bwMode="auto">
          <a:xfrm>
            <a:off x="2209800" y="2895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16</a:t>
            </a:r>
          </a:p>
        </p:txBody>
      </p:sp>
      <p:sp>
        <p:nvSpPr>
          <p:cNvPr id="80928" name="Text Box 39"/>
          <p:cNvSpPr txBox="1">
            <a:spLocks noChangeArrowheads="1"/>
          </p:cNvSpPr>
          <p:nvPr/>
        </p:nvSpPr>
        <p:spPr bwMode="auto">
          <a:xfrm>
            <a:off x="3276600" y="3733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37</a:t>
            </a:r>
          </a:p>
        </p:txBody>
      </p:sp>
      <p:sp>
        <p:nvSpPr>
          <p:cNvPr id="80929" name="Text Box 40"/>
          <p:cNvSpPr txBox="1">
            <a:spLocks noChangeArrowheads="1"/>
          </p:cNvSpPr>
          <p:nvPr/>
        </p:nvSpPr>
        <p:spPr bwMode="auto">
          <a:xfrm>
            <a:off x="2895600" y="4648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22</a:t>
            </a:r>
          </a:p>
        </p:txBody>
      </p:sp>
      <p:sp>
        <p:nvSpPr>
          <p:cNvPr id="80930" name="Text Box 41"/>
          <p:cNvSpPr txBox="1">
            <a:spLocks noChangeArrowheads="1"/>
          </p:cNvSpPr>
          <p:nvPr/>
        </p:nvSpPr>
        <p:spPr bwMode="auto">
          <a:xfrm>
            <a:off x="2209800" y="5638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17</a:t>
            </a:r>
          </a:p>
        </p:txBody>
      </p:sp>
      <p:sp>
        <p:nvSpPr>
          <p:cNvPr id="80931" name="Text Box 42"/>
          <p:cNvSpPr txBox="1">
            <a:spLocks noChangeArrowheads="1"/>
          </p:cNvSpPr>
          <p:nvPr/>
        </p:nvSpPr>
        <p:spPr bwMode="auto">
          <a:xfrm>
            <a:off x="3657600" y="5562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25</a:t>
            </a:r>
          </a:p>
        </p:txBody>
      </p:sp>
      <p:sp>
        <p:nvSpPr>
          <p:cNvPr id="80932" name="Text Box 43"/>
          <p:cNvSpPr txBox="1">
            <a:spLocks noChangeArrowheads="1"/>
          </p:cNvSpPr>
          <p:nvPr/>
        </p:nvSpPr>
        <p:spPr bwMode="auto">
          <a:xfrm>
            <a:off x="1371600" y="3810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7</a:t>
            </a:r>
          </a:p>
        </p:txBody>
      </p:sp>
      <p:sp>
        <p:nvSpPr>
          <p:cNvPr id="80933" name="Text Box 44"/>
          <p:cNvSpPr txBox="1">
            <a:spLocks noChangeArrowheads="1"/>
          </p:cNvSpPr>
          <p:nvPr/>
        </p:nvSpPr>
        <p:spPr bwMode="auto">
          <a:xfrm>
            <a:off x="2057400" y="4724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12</a:t>
            </a:r>
          </a:p>
        </p:txBody>
      </p:sp>
      <p:sp>
        <p:nvSpPr>
          <p:cNvPr id="80934" name="Text Box 45"/>
          <p:cNvSpPr txBox="1">
            <a:spLocks noChangeArrowheads="1"/>
          </p:cNvSpPr>
          <p:nvPr/>
        </p:nvSpPr>
        <p:spPr bwMode="auto">
          <a:xfrm>
            <a:off x="5988050" y="274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73</a:t>
            </a:r>
          </a:p>
        </p:txBody>
      </p:sp>
      <p:sp>
        <p:nvSpPr>
          <p:cNvPr id="80935" name="Text Box 46"/>
          <p:cNvSpPr txBox="1">
            <a:spLocks noChangeArrowheads="1"/>
          </p:cNvSpPr>
          <p:nvPr/>
        </p:nvSpPr>
        <p:spPr bwMode="auto">
          <a:xfrm>
            <a:off x="7207250" y="3657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81</a:t>
            </a:r>
          </a:p>
        </p:txBody>
      </p:sp>
      <p:sp>
        <p:nvSpPr>
          <p:cNvPr id="80936" name="Text Box 47"/>
          <p:cNvSpPr txBox="1">
            <a:spLocks noChangeArrowheads="1"/>
          </p:cNvSpPr>
          <p:nvPr/>
        </p:nvSpPr>
        <p:spPr bwMode="auto">
          <a:xfrm>
            <a:off x="5334000" y="3657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52</a:t>
            </a:r>
          </a:p>
        </p:txBody>
      </p:sp>
      <p:sp>
        <p:nvSpPr>
          <p:cNvPr id="80937" name="Text Box 48"/>
          <p:cNvSpPr txBox="1">
            <a:spLocks noChangeArrowheads="1"/>
          </p:cNvSpPr>
          <p:nvPr/>
        </p:nvSpPr>
        <p:spPr bwMode="auto">
          <a:xfrm>
            <a:off x="5943600" y="4572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68</a:t>
            </a:r>
          </a:p>
        </p:txBody>
      </p:sp>
      <p:sp>
        <p:nvSpPr>
          <p:cNvPr id="80938" name="Text Box 49"/>
          <p:cNvSpPr txBox="1">
            <a:spLocks noChangeArrowheads="1"/>
          </p:cNvSpPr>
          <p:nvPr/>
        </p:nvSpPr>
        <p:spPr bwMode="auto">
          <a:xfrm>
            <a:off x="5257800" y="5410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59</a:t>
            </a:r>
          </a:p>
        </p:txBody>
      </p:sp>
      <p:sp>
        <p:nvSpPr>
          <p:cNvPr id="80939" name="Text Box 50"/>
          <p:cNvSpPr txBox="1">
            <a:spLocks noChangeArrowheads="1"/>
          </p:cNvSpPr>
          <p:nvPr/>
        </p:nvSpPr>
        <p:spPr bwMode="auto">
          <a:xfrm>
            <a:off x="2590800" y="6172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１２→３７→７３→６８→２２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AA44B8-280A-465A-83B8-AD755982F8C2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tx1"/>
                </a:solidFill>
              </a:rPr>
              <a:t>削除の最悪時間計算量</a:t>
            </a: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3200400" y="3429000"/>
          <a:ext cx="1314450" cy="779463"/>
        </p:xfrm>
        <a:graphic>
          <a:graphicData uri="http://schemas.openxmlformats.org/presentationml/2006/ole">
            <p:oleObj spid="_x0000_s9218" name="Equation" r:id="rId3" imgW="342720" imgH="203040" progId="Equation.DSMT4">
              <p:embed/>
            </p:oleObj>
          </a:graphicData>
        </a:graphic>
      </p:graphicFrame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4495800" y="35814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時間</a:t>
            </a:r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1066800" y="1524000"/>
            <a:ext cx="6096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b="0"/>
              <a:t>挿入には、最悪、２分探索木の高さ分の時間計算量が必要である。したがって、</a:t>
            </a: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1143000" y="44196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42F870-4210-4351-9BBF-39026B45C59F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tx1"/>
                </a:solidFill>
              </a:rPr>
              <a:t>２分探索木における各操作の</a:t>
            </a:r>
            <a:br>
              <a:rPr lang="ja-JP" altLang="en-US" smtClean="0">
                <a:solidFill>
                  <a:schemeClr val="tx1"/>
                </a:solidFill>
              </a:rPr>
            </a:br>
            <a:r>
              <a:rPr lang="ja-JP" altLang="en-US" smtClean="0">
                <a:solidFill>
                  <a:schemeClr val="tx1"/>
                </a:solidFill>
              </a:rPr>
              <a:t>平均時間量解析</a:t>
            </a:r>
          </a:p>
        </p:txBody>
      </p:sp>
      <p:sp>
        <p:nvSpPr>
          <p:cNvPr id="1024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各操作は、２分探索木の高さに比例する時間量で行える。</a:t>
            </a:r>
          </a:p>
          <a:p>
            <a:pPr eaLnBrk="1" hangingPunct="1"/>
            <a:r>
              <a:rPr lang="ja-JP" altLang="en-US" smtClean="0"/>
              <a:t>ここでは、空木（データの無い木）からはじめて、　　個のデータをランダムに挿入して作成される２分探索木の高さ（平均の深さ）を評価する。</a:t>
            </a:r>
          </a:p>
        </p:txBody>
      </p:sp>
      <p:sp>
        <p:nvSpPr>
          <p:cNvPr id="10247" name="AutoShape 9"/>
          <p:cNvSpPr>
            <a:spLocks noChangeArrowheads="1"/>
          </p:cNvSpPr>
          <p:nvPr/>
        </p:nvSpPr>
        <p:spPr bwMode="auto">
          <a:xfrm>
            <a:off x="1524000" y="5257800"/>
            <a:ext cx="5867400" cy="1447800"/>
          </a:xfrm>
          <a:prstGeom prst="wedgeRoundRectCallout">
            <a:avLst>
              <a:gd name="adj1" fmla="val 18426"/>
              <a:gd name="adj2" fmla="val -7521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1981200" y="5410200"/>
            <a:ext cx="5181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ここでのランダムとは、　　　個の順列が均等におきると仮定して、その順列に従って挿入することである。</a:t>
            </a:r>
          </a:p>
        </p:txBody>
      </p:sp>
      <p:graphicFrame>
        <p:nvGraphicFramePr>
          <p:cNvPr id="10242" name="Object 11"/>
          <p:cNvGraphicFramePr>
            <a:graphicFrameLocks noChangeAspect="1"/>
          </p:cNvGraphicFramePr>
          <p:nvPr/>
        </p:nvGraphicFramePr>
        <p:xfrm>
          <a:off x="4953000" y="5334000"/>
          <a:ext cx="628650" cy="544513"/>
        </p:xfrm>
        <a:graphic>
          <a:graphicData uri="http://schemas.openxmlformats.org/presentationml/2006/ole">
            <p:oleObj spid="_x0000_s10242" name="Equation" r:id="rId3" imgW="190440" imgH="164880" progId="Equation.DSMT4">
              <p:embed/>
            </p:oleObj>
          </a:graphicData>
        </a:graphic>
      </p:graphicFrame>
      <p:graphicFrame>
        <p:nvGraphicFramePr>
          <p:cNvPr id="10243" name="Object 12"/>
          <p:cNvGraphicFramePr>
            <a:graphicFrameLocks noChangeAspect="1"/>
          </p:cNvGraphicFramePr>
          <p:nvPr/>
        </p:nvGraphicFramePr>
        <p:xfrm>
          <a:off x="2133600" y="3581400"/>
          <a:ext cx="527050" cy="479425"/>
        </p:xfrm>
        <a:graphic>
          <a:graphicData uri="http://schemas.openxmlformats.org/presentationml/2006/ole">
            <p:oleObj spid="_x0000_s10243" name="Equation" r:id="rId4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8BC541-306A-4CB1-9114-F3F508B94039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graphicFrame>
        <p:nvGraphicFramePr>
          <p:cNvPr id="11266" name="Object 12"/>
          <p:cNvGraphicFramePr>
            <a:graphicFrameLocks noChangeAspect="1"/>
          </p:cNvGraphicFramePr>
          <p:nvPr/>
        </p:nvGraphicFramePr>
        <p:xfrm>
          <a:off x="685800" y="2209800"/>
          <a:ext cx="7767638" cy="411163"/>
        </p:xfrm>
        <a:graphic>
          <a:graphicData uri="http://schemas.openxmlformats.org/presentationml/2006/ole">
            <p:oleObj spid="_x0000_s11266" name="Equation" r:id="rId3" imgW="4076640" imgH="215640" progId="Equation.DSMT4">
              <p:embed/>
            </p:oleObj>
          </a:graphicData>
        </a:graphic>
      </p:graphicFrame>
      <p:graphicFrame>
        <p:nvGraphicFramePr>
          <p:cNvPr id="11267" name="Object 13"/>
          <p:cNvGraphicFramePr>
            <a:graphicFrameLocks noChangeAspect="1"/>
          </p:cNvGraphicFramePr>
          <p:nvPr/>
        </p:nvGraphicFramePr>
        <p:xfrm>
          <a:off x="927100" y="914400"/>
          <a:ext cx="5467350" cy="411163"/>
        </p:xfrm>
        <a:graphic>
          <a:graphicData uri="http://schemas.openxmlformats.org/presentationml/2006/ole">
            <p:oleObj spid="_x0000_s11267" name="Equation" r:id="rId4" imgW="2869920" imgH="215640" progId="Equation.DSMT4">
              <p:embed/>
            </p:oleObj>
          </a:graphicData>
        </a:graphic>
      </p:graphicFrame>
      <p:sp>
        <p:nvSpPr>
          <p:cNvPr id="11272" name="Text Box 14"/>
          <p:cNvSpPr txBox="1">
            <a:spLocks noChangeArrowheads="1"/>
          </p:cNvSpPr>
          <p:nvPr/>
        </p:nvSpPr>
        <p:spPr bwMode="auto">
          <a:xfrm>
            <a:off x="852488" y="304800"/>
            <a:ext cx="3817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次のように記号を定義する。</a:t>
            </a:r>
          </a:p>
        </p:txBody>
      </p:sp>
      <p:sp>
        <p:nvSpPr>
          <p:cNvPr id="11273" name="Text Box 15"/>
          <p:cNvSpPr txBox="1">
            <a:spLocks noChangeArrowheads="1"/>
          </p:cNvSpPr>
          <p:nvPr/>
        </p:nvSpPr>
        <p:spPr bwMode="auto">
          <a:xfrm>
            <a:off x="457200" y="1447800"/>
            <a:ext cx="76009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この　　　　を求めるために、ランダムに挿入する際の比較回数 　　　　を考察する。ここで、</a:t>
            </a:r>
          </a:p>
          <a:p>
            <a:pPr algn="l"/>
            <a:endParaRPr lang="ja-JP" altLang="en-US"/>
          </a:p>
          <a:p>
            <a:pPr algn="l"/>
            <a:r>
              <a:rPr lang="ja-JP" altLang="en-US"/>
              <a:t>である。</a:t>
            </a:r>
          </a:p>
          <a:p>
            <a:pPr algn="l"/>
            <a:r>
              <a:rPr lang="ja-JP" altLang="en-US"/>
              <a:t>このとき、各頂点ｖに対して、作成時に深さー１回の比較を行っていることに注意すると、次の関係が成り立つ。</a:t>
            </a:r>
          </a:p>
        </p:txBody>
      </p:sp>
      <p:graphicFrame>
        <p:nvGraphicFramePr>
          <p:cNvPr id="11268" name="Object 16"/>
          <p:cNvGraphicFramePr>
            <a:graphicFrameLocks noChangeAspect="1"/>
          </p:cNvGraphicFramePr>
          <p:nvPr/>
        </p:nvGraphicFramePr>
        <p:xfrm>
          <a:off x="1155700" y="1524000"/>
          <a:ext cx="692150" cy="395288"/>
        </p:xfrm>
        <a:graphic>
          <a:graphicData uri="http://schemas.openxmlformats.org/presentationml/2006/ole">
            <p:oleObj spid="_x0000_s11268" name="Equation" r:id="rId5" imgW="355320" imgH="203040" progId="Equation.DSMT4">
              <p:embed/>
            </p:oleObj>
          </a:graphicData>
        </a:graphic>
      </p:graphicFrame>
      <p:graphicFrame>
        <p:nvGraphicFramePr>
          <p:cNvPr id="11269" name="Object 17"/>
          <p:cNvGraphicFramePr>
            <a:graphicFrameLocks noChangeAspect="1"/>
          </p:cNvGraphicFramePr>
          <p:nvPr/>
        </p:nvGraphicFramePr>
        <p:xfrm>
          <a:off x="1295400" y="1905000"/>
          <a:ext cx="654050" cy="387350"/>
        </p:xfrm>
        <a:graphic>
          <a:graphicData uri="http://schemas.openxmlformats.org/presentationml/2006/ole">
            <p:oleObj spid="_x0000_s11269" name="Equation" r:id="rId6" imgW="342720" imgH="203040" progId="Equation.DSMT4">
              <p:embed/>
            </p:oleObj>
          </a:graphicData>
        </a:graphic>
      </p:graphicFrame>
      <p:graphicFrame>
        <p:nvGraphicFramePr>
          <p:cNvPr id="11270" name="Object 18"/>
          <p:cNvGraphicFramePr>
            <a:graphicFrameLocks noChangeAspect="1"/>
          </p:cNvGraphicFramePr>
          <p:nvPr/>
        </p:nvGraphicFramePr>
        <p:xfrm>
          <a:off x="2209800" y="3810000"/>
          <a:ext cx="3552825" cy="1098550"/>
        </p:xfrm>
        <a:graphic>
          <a:graphicData uri="http://schemas.openxmlformats.org/presentationml/2006/ole">
            <p:oleObj spid="_x0000_s11270" name="Equation" r:id="rId7" imgW="1231560" imgH="380880" progId="Equation.DSMT4">
              <p:embed/>
            </p:oleObj>
          </a:graphicData>
        </a:graphic>
      </p:graphicFrame>
      <p:sp>
        <p:nvSpPr>
          <p:cNvPr id="11274" name="AutoShape 19"/>
          <p:cNvSpPr>
            <a:spLocks noChangeArrowheads="1"/>
          </p:cNvSpPr>
          <p:nvPr/>
        </p:nvSpPr>
        <p:spPr bwMode="auto">
          <a:xfrm>
            <a:off x="3733800" y="5029200"/>
            <a:ext cx="3733800" cy="1295400"/>
          </a:xfrm>
          <a:prstGeom prst="wedgeRoundRectCallout">
            <a:avLst>
              <a:gd name="adj1" fmla="val -10926"/>
              <a:gd name="adj2" fmla="val -7794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11275" name="AutoShape 20"/>
          <p:cNvSpPr>
            <a:spLocks noChangeArrowheads="1"/>
          </p:cNvSpPr>
          <p:nvPr/>
        </p:nvSpPr>
        <p:spPr bwMode="auto">
          <a:xfrm>
            <a:off x="762000" y="5105400"/>
            <a:ext cx="2514600" cy="914400"/>
          </a:xfrm>
          <a:prstGeom prst="wedgeRoundRectCallout">
            <a:avLst>
              <a:gd name="adj1" fmla="val 24620"/>
              <a:gd name="adj2" fmla="val -11788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11276" name="Text Box 21"/>
          <p:cNvSpPr txBox="1">
            <a:spLocks noChangeArrowheads="1"/>
          </p:cNvSpPr>
          <p:nvPr/>
        </p:nvSpPr>
        <p:spPr bwMode="auto">
          <a:xfrm>
            <a:off x="1066800" y="5334000"/>
            <a:ext cx="164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平均の深さ</a:t>
            </a:r>
          </a:p>
        </p:txBody>
      </p:sp>
      <p:sp>
        <p:nvSpPr>
          <p:cNvPr id="11277" name="Text Box 22"/>
          <p:cNvSpPr txBox="1">
            <a:spLocks noChangeArrowheads="1"/>
          </p:cNvSpPr>
          <p:nvPr/>
        </p:nvSpPr>
        <p:spPr bwMode="auto">
          <a:xfrm>
            <a:off x="3810000" y="5410200"/>
            <a:ext cx="324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作成時の平均比較総数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DDB8FB-5659-42D1-8585-FD9BD000C354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12300" name="AutoShape 3"/>
          <p:cNvSpPr>
            <a:spLocks noChangeArrowheads="1"/>
          </p:cNvSpPr>
          <p:nvPr/>
        </p:nvSpPr>
        <p:spPr bwMode="auto">
          <a:xfrm>
            <a:off x="685800" y="762000"/>
            <a:ext cx="7543800" cy="3581400"/>
          </a:xfrm>
          <a:prstGeom prst="triangle">
            <a:avLst>
              <a:gd name="adj" fmla="val 49032"/>
            </a:avLst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z="3600" smtClean="0"/>
              <a:t>イメージ</a:t>
            </a:r>
          </a:p>
        </p:txBody>
      </p:sp>
      <p:sp>
        <p:nvSpPr>
          <p:cNvPr id="12302" name="Oval 9"/>
          <p:cNvSpPr>
            <a:spLocks noChangeArrowheads="1"/>
          </p:cNvSpPr>
          <p:nvPr/>
        </p:nvSpPr>
        <p:spPr bwMode="auto">
          <a:xfrm>
            <a:off x="4114800" y="685800"/>
            <a:ext cx="492125" cy="460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12303" name="AutoShape 18"/>
          <p:cNvCxnSpPr>
            <a:cxnSpLocks noChangeShapeType="1"/>
            <a:stCxn id="12302" idx="4"/>
            <a:endCxn id="12304" idx="7"/>
          </p:cNvCxnSpPr>
          <p:nvPr/>
        </p:nvCxnSpPr>
        <p:spPr bwMode="auto">
          <a:xfrm rot="5400000">
            <a:off x="3280569" y="1707356"/>
            <a:ext cx="1641475" cy="519113"/>
          </a:xfrm>
          <a:prstGeom prst="curvedConnector3">
            <a:avLst>
              <a:gd name="adj1" fmla="val 50579"/>
            </a:avLst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</p:cxnSp>
      <p:sp>
        <p:nvSpPr>
          <p:cNvPr id="12304" name="Oval 19"/>
          <p:cNvSpPr>
            <a:spLocks noChangeArrowheads="1"/>
          </p:cNvSpPr>
          <p:nvPr/>
        </p:nvSpPr>
        <p:spPr bwMode="auto">
          <a:xfrm>
            <a:off x="3581400" y="2743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5" name="Oval 20"/>
          <p:cNvSpPr>
            <a:spLocks noChangeArrowheads="1"/>
          </p:cNvSpPr>
          <p:nvPr/>
        </p:nvSpPr>
        <p:spPr bwMode="auto">
          <a:xfrm>
            <a:off x="5257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6" name="Oval 21"/>
          <p:cNvSpPr>
            <a:spLocks noChangeArrowheads="1"/>
          </p:cNvSpPr>
          <p:nvPr/>
        </p:nvSpPr>
        <p:spPr bwMode="auto">
          <a:xfrm>
            <a:off x="6019800" y="2895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7" name="Oval 22"/>
          <p:cNvSpPr>
            <a:spLocks noChangeArrowheads="1"/>
          </p:cNvSpPr>
          <p:nvPr/>
        </p:nvSpPr>
        <p:spPr bwMode="auto">
          <a:xfrm>
            <a:off x="1752600" y="4114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12308" name="AutoShape 23"/>
          <p:cNvCxnSpPr>
            <a:cxnSpLocks noChangeShapeType="1"/>
            <a:stCxn id="12302" idx="4"/>
            <a:endCxn id="12305" idx="0"/>
          </p:cNvCxnSpPr>
          <p:nvPr/>
        </p:nvCxnSpPr>
        <p:spPr bwMode="auto">
          <a:xfrm rot="16200000" flipH="1">
            <a:off x="3629819" y="1877219"/>
            <a:ext cx="2511425" cy="1049337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</p:cxnSp>
      <p:cxnSp>
        <p:nvCxnSpPr>
          <p:cNvPr id="12309" name="AutoShape 24"/>
          <p:cNvCxnSpPr>
            <a:cxnSpLocks noChangeShapeType="1"/>
            <a:stCxn id="12302" idx="5"/>
            <a:endCxn id="12306" idx="1"/>
          </p:cNvCxnSpPr>
          <p:nvPr/>
        </p:nvCxnSpPr>
        <p:spPr bwMode="auto">
          <a:xfrm rot="16200000" flipH="1">
            <a:off x="4369594" y="1245394"/>
            <a:ext cx="1860550" cy="1528762"/>
          </a:xfrm>
          <a:prstGeom prst="curvedConnector3">
            <a:avLst>
              <a:gd name="adj1" fmla="val 50597"/>
            </a:avLst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</p:cxnSp>
      <p:cxnSp>
        <p:nvCxnSpPr>
          <p:cNvPr id="12310" name="AutoShape 25"/>
          <p:cNvCxnSpPr>
            <a:cxnSpLocks noChangeShapeType="1"/>
            <a:stCxn id="12302" idx="3"/>
            <a:endCxn id="12307" idx="7"/>
          </p:cNvCxnSpPr>
          <p:nvPr/>
        </p:nvCxnSpPr>
        <p:spPr bwMode="auto">
          <a:xfrm rot="5400000">
            <a:off x="1559719" y="1532731"/>
            <a:ext cx="3079750" cy="2173288"/>
          </a:xfrm>
          <a:prstGeom prst="curvedConnector3">
            <a:avLst>
              <a:gd name="adj1" fmla="val 50361"/>
            </a:avLst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</p:cxnSp>
      <p:graphicFrame>
        <p:nvGraphicFramePr>
          <p:cNvPr id="12290" name="Object 26"/>
          <p:cNvGraphicFramePr>
            <a:graphicFrameLocks noChangeAspect="1"/>
          </p:cNvGraphicFramePr>
          <p:nvPr/>
        </p:nvGraphicFramePr>
        <p:xfrm>
          <a:off x="5214938" y="1500188"/>
          <a:ext cx="968375" cy="552450"/>
        </p:xfrm>
        <a:graphic>
          <a:graphicData uri="http://schemas.openxmlformats.org/presentationml/2006/ole">
            <p:oleObj spid="_x0000_s12290" name="Equation" r:id="rId3" imgW="355320" imgH="203040" progId="Equation.DSMT4">
              <p:embed/>
            </p:oleObj>
          </a:graphicData>
        </a:graphic>
      </p:graphicFrame>
      <p:graphicFrame>
        <p:nvGraphicFramePr>
          <p:cNvPr id="12291" name="Object 27"/>
          <p:cNvGraphicFramePr>
            <a:graphicFrameLocks noChangeAspect="1"/>
          </p:cNvGraphicFramePr>
          <p:nvPr/>
        </p:nvGraphicFramePr>
        <p:xfrm>
          <a:off x="2143125" y="2000250"/>
          <a:ext cx="933450" cy="552450"/>
        </p:xfrm>
        <a:graphic>
          <a:graphicData uri="http://schemas.openxmlformats.org/presentationml/2006/ole">
            <p:oleObj spid="_x0000_s12291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2292" name="Object 28"/>
          <p:cNvGraphicFramePr>
            <a:graphicFrameLocks noChangeAspect="1"/>
          </p:cNvGraphicFramePr>
          <p:nvPr/>
        </p:nvGraphicFramePr>
        <p:xfrm>
          <a:off x="4357688" y="2571750"/>
          <a:ext cx="898525" cy="552450"/>
        </p:xfrm>
        <a:graphic>
          <a:graphicData uri="http://schemas.openxmlformats.org/presentationml/2006/ole">
            <p:oleObj spid="_x0000_s12292" name="Equation" r:id="rId5" imgW="330120" imgH="203040" progId="Equation.DSMT4">
              <p:embed/>
            </p:oleObj>
          </a:graphicData>
        </a:graphic>
      </p:graphicFrame>
      <p:graphicFrame>
        <p:nvGraphicFramePr>
          <p:cNvPr id="12293" name="Object 29"/>
          <p:cNvGraphicFramePr>
            <a:graphicFrameLocks noChangeAspect="1"/>
          </p:cNvGraphicFramePr>
          <p:nvPr/>
        </p:nvGraphicFramePr>
        <p:xfrm>
          <a:off x="2514600" y="5105400"/>
          <a:ext cx="3251200" cy="1104900"/>
        </p:xfrm>
        <a:graphic>
          <a:graphicData uri="http://schemas.openxmlformats.org/presentationml/2006/ole">
            <p:oleObj spid="_x0000_s12293" name="Equation" r:id="rId6" imgW="1193760" imgH="406080" progId="Equation.DSMT4">
              <p:embed/>
            </p:oleObj>
          </a:graphicData>
        </a:graphic>
      </p:graphicFrame>
      <p:graphicFrame>
        <p:nvGraphicFramePr>
          <p:cNvPr id="12294" name="Object 30"/>
          <p:cNvGraphicFramePr>
            <a:graphicFrameLocks noChangeAspect="1"/>
          </p:cNvGraphicFramePr>
          <p:nvPr/>
        </p:nvGraphicFramePr>
        <p:xfrm>
          <a:off x="2362200" y="4572000"/>
          <a:ext cx="4324350" cy="585788"/>
        </p:xfrm>
        <a:graphic>
          <a:graphicData uri="http://schemas.openxmlformats.org/presentationml/2006/ole">
            <p:oleObj spid="_x0000_s12294" name="Equation" r:id="rId7" imgW="1587240" imgH="215640" progId="Equation.DSMT4">
              <p:embed/>
            </p:oleObj>
          </a:graphicData>
        </a:graphic>
      </p:graphicFrame>
      <p:graphicFrame>
        <p:nvGraphicFramePr>
          <p:cNvPr id="12295" name="Object 31"/>
          <p:cNvGraphicFramePr>
            <a:graphicFrameLocks noChangeAspect="1"/>
          </p:cNvGraphicFramePr>
          <p:nvPr/>
        </p:nvGraphicFramePr>
        <p:xfrm>
          <a:off x="2481263" y="6096000"/>
          <a:ext cx="3319462" cy="552450"/>
        </p:xfrm>
        <a:graphic>
          <a:graphicData uri="http://schemas.openxmlformats.org/presentationml/2006/ole">
            <p:oleObj spid="_x0000_s12295" name="Equation" r:id="rId8" imgW="1218960" imgH="203040" progId="Equation.DSMT4">
              <p:embed/>
            </p:oleObj>
          </a:graphicData>
        </a:graphic>
      </p:graphicFrame>
      <p:graphicFrame>
        <p:nvGraphicFramePr>
          <p:cNvPr id="12296" name="Object 27"/>
          <p:cNvGraphicFramePr>
            <a:graphicFrameLocks noChangeAspect="1"/>
          </p:cNvGraphicFramePr>
          <p:nvPr/>
        </p:nvGraphicFramePr>
        <p:xfrm>
          <a:off x="1187450" y="4479925"/>
          <a:ext cx="414338" cy="449263"/>
        </p:xfrm>
        <a:graphic>
          <a:graphicData uri="http://schemas.openxmlformats.org/presentationml/2006/ole">
            <p:oleObj spid="_x0000_s12296" name="Equation" r:id="rId9" imgW="152280" imgH="164880" progId="Equation.DSMT4">
              <p:embed/>
            </p:oleObj>
          </a:graphicData>
        </a:graphic>
      </p:graphicFrame>
      <p:graphicFrame>
        <p:nvGraphicFramePr>
          <p:cNvPr id="12297" name="Object 27"/>
          <p:cNvGraphicFramePr>
            <a:graphicFrameLocks noChangeAspect="1"/>
          </p:cNvGraphicFramePr>
          <p:nvPr/>
        </p:nvGraphicFramePr>
        <p:xfrm>
          <a:off x="5589588" y="3714750"/>
          <a:ext cx="379412" cy="449263"/>
        </p:xfrm>
        <a:graphic>
          <a:graphicData uri="http://schemas.openxmlformats.org/presentationml/2006/ole">
            <p:oleObj spid="_x0000_s12297" name="Equation" r:id="rId10" imgW="139680" imgH="164880" progId="Equation.DSMT4">
              <p:embed/>
            </p:oleObj>
          </a:graphicData>
        </a:graphic>
      </p:graphicFrame>
      <p:graphicFrame>
        <p:nvGraphicFramePr>
          <p:cNvPr id="12298" name="Object 27"/>
          <p:cNvGraphicFramePr>
            <a:graphicFrameLocks noChangeAspect="1"/>
          </p:cNvGraphicFramePr>
          <p:nvPr/>
        </p:nvGraphicFramePr>
        <p:xfrm>
          <a:off x="6253163" y="3000375"/>
          <a:ext cx="447675" cy="449263"/>
        </p:xfrm>
        <a:graphic>
          <a:graphicData uri="http://schemas.openxmlformats.org/presentationml/2006/ole">
            <p:oleObj spid="_x0000_s12298" name="Equation" r:id="rId11" imgW="1648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6C5083-F976-4806-9A36-65674D5ABC51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sp>
        <p:nvSpPr>
          <p:cNvPr id="13328" name="AutoShape 45"/>
          <p:cNvSpPr>
            <a:spLocks noChangeArrowheads="1"/>
          </p:cNvSpPr>
          <p:nvPr/>
        </p:nvSpPr>
        <p:spPr bwMode="auto">
          <a:xfrm>
            <a:off x="3429000" y="4419600"/>
            <a:ext cx="2286000" cy="1752600"/>
          </a:xfrm>
          <a:prstGeom prst="triangle">
            <a:avLst>
              <a:gd name="adj" fmla="val 49032"/>
            </a:avLst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9" name="Text Box 15"/>
          <p:cNvSpPr txBox="1">
            <a:spLocks noChangeArrowheads="1"/>
          </p:cNvSpPr>
          <p:nvPr/>
        </p:nvSpPr>
        <p:spPr bwMode="auto">
          <a:xfrm>
            <a:off x="862013" y="1295400"/>
            <a:ext cx="7443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このとき、　　　は根におかれ、２分探索木完成までには、</a:t>
            </a:r>
          </a:p>
          <a:p>
            <a:pPr algn="l"/>
            <a:r>
              <a:rPr lang="ja-JP" altLang="en-US"/>
              <a:t>　　　　　回の比較が行われる。</a:t>
            </a:r>
          </a:p>
        </p:txBody>
      </p:sp>
      <p:sp>
        <p:nvSpPr>
          <p:cNvPr id="13330" name="Text Box 4"/>
          <p:cNvSpPr txBox="1">
            <a:spLocks noChangeArrowheads="1"/>
          </p:cNvSpPr>
          <p:nvPr/>
        </p:nvSpPr>
        <p:spPr bwMode="auto">
          <a:xfrm>
            <a:off x="704850" y="304800"/>
            <a:ext cx="41259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次にデータの挿入される順に、</a:t>
            </a:r>
          </a:p>
          <a:p>
            <a:pPr algn="l"/>
            <a:r>
              <a:rPr lang="ja-JP" altLang="en-US"/>
              <a:t>と定める。</a:t>
            </a:r>
          </a:p>
        </p:txBody>
      </p:sp>
      <p:graphicFrame>
        <p:nvGraphicFramePr>
          <p:cNvPr id="13314" name="Object 13"/>
          <p:cNvGraphicFramePr>
            <a:graphicFrameLocks noChangeAspect="1"/>
          </p:cNvGraphicFramePr>
          <p:nvPr/>
        </p:nvGraphicFramePr>
        <p:xfrm>
          <a:off x="4800600" y="304800"/>
          <a:ext cx="2349500" cy="527050"/>
        </p:xfrm>
        <a:graphic>
          <a:graphicData uri="http://schemas.openxmlformats.org/presentationml/2006/ole">
            <p:oleObj spid="_x0000_s13314" name="Equation" r:id="rId3" imgW="736560" imgH="164880" progId="Equation.DSMT4">
              <p:embed/>
            </p:oleObj>
          </a:graphicData>
        </a:graphic>
      </p:graphicFrame>
      <p:graphicFrame>
        <p:nvGraphicFramePr>
          <p:cNvPr id="13315" name="Object 14"/>
          <p:cNvGraphicFramePr>
            <a:graphicFrameLocks noChangeAspect="1"/>
          </p:cNvGraphicFramePr>
          <p:nvPr/>
        </p:nvGraphicFramePr>
        <p:xfrm>
          <a:off x="2209800" y="1295400"/>
          <a:ext cx="527050" cy="527050"/>
        </p:xfrm>
        <a:graphic>
          <a:graphicData uri="http://schemas.openxmlformats.org/presentationml/2006/ole">
            <p:oleObj spid="_x0000_s13315" name="Equation" r:id="rId4" imgW="164880" imgH="164880" progId="Equation.DSMT4">
              <p:embed/>
            </p:oleObj>
          </a:graphicData>
        </a:graphic>
      </p:graphicFrame>
      <p:sp>
        <p:nvSpPr>
          <p:cNvPr id="13331" name="Oval 16"/>
          <p:cNvSpPr>
            <a:spLocks noChangeArrowheads="1"/>
          </p:cNvSpPr>
          <p:nvPr/>
        </p:nvSpPr>
        <p:spPr bwMode="auto">
          <a:xfrm>
            <a:off x="1365250" y="281305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16" name="Object 17"/>
          <p:cNvGraphicFramePr>
            <a:graphicFrameLocks noChangeAspect="1"/>
          </p:cNvGraphicFramePr>
          <p:nvPr/>
        </p:nvGraphicFramePr>
        <p:xfrm>
          <a:off x="1295400" y="2743200"/>
          <a:ext cx="527050" cy="527050"/>
        </p:xfrm>
        <a:graphic>
          <a:graphicData uri="http://schemas.openxmlformats.org/presentationml/2006/ole">
            <p:oleObj spid="_x0000_s13316" name="Equation" r:id="rId5" imgW="164880" imgH="164880" progId="Equation.DSMT4">
              <p:embed/>
            </p:oleObj>
          </a:graphicData>
        </a:graphic>
      </p:graphicFrame>
      <p:sp>
        <p:nvSpPr>
          <p:cNvPr id="13332" name="AutoShape 18"/>
          <p:cNvSpPr>
            <a:spLocks noChangeArrowheads="1"/>
          </p:cNvSpPr>
          <p:nvPr/>
        </p:nvSpPr>
        <p:spPr bwMode="auto">
          <a:xfrm>
            <a:off x="2209800" y="28194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3" name="Oval 19"/>
          <p:cNvSpPr>
            <a:spLocks noChangeArrowheads="1"/>
          </p:cNvSpPr>
          <p:nvPr/>
        </p:nvSpPr>
        <p:spPr bwMode="auto">
          <a:xfrm>
            <a:off x="2895600" y="27432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17" name="Object 20"/>
          <p:cNvGraphicFramePr>
            <a:graphicFrameLocks noChangeAspect="1"/>
          </p:cNvGraphicFramePr>
          <p:nvPr/>
        </p:nvGraphicFramePr>
        <p:xfrm>
          <a:off x="2819400" y="2743200"/>
          <a:ext cx="527050" cy="527050"/>
        </p:xfrm>
        <a:graphic>
          <a:graphicData uri="http://schemas.openxmlformats.org/presentationml/2006/ole">
            <p:oleObj spid="_x0000_s13317" name="Equation" r:id="rId6" imgW="164880" imgH="164880" progId="Equation.DSMT4">
              <p:embed/>
            </p:oleObj>
          </a:graphicData>
        </a:graphic>
      </p:graphicFrame>
      <p:sp>
        <p:nvSpPr>
          <p:cNvPr id="13334" name="Line 24"/>
          <p:cNvSpPr>
            <a:spLocks noChangeShapeType="1"/>
          </p:cNvSpPr>
          <p:nvPr/>
        </p:nvSpPr>
        <p:spPr bwMode="auto">
          <a:xfrm flipH="1">
            <a:off x="5334000" y="2819400"/>
            <a:ext cx="381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35" name="AutoShape 25"/>
          <p:cNvSpPr>
            <a:spLocks noChangeArrowheads="1"/>
          </p:cNvSpPr>
          <p:nvPr/>
        </p:nvSpPr>
        <p:spPr bwMode="auto">
          <a:xfrm>
            <a:off x="4572000" y="27432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6" name="Oval 26"/>
          <p:cNvSpPr>
            <a:spLocks noChangeArrowheads="1"/>
          </p:cNvSpPr>
          <p:nvPr/>
        </p:nvSpPr>
        <p:spPr bwMode="auto">
          <a:xfrm>
            <a:off x="5486400" y="26670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18" name="Object 27"/>
          <p:cNvGraphicFramePr>
            <a:graphicFrameLocks noChangeAspect="1"/>
          </p:cNvGraphicFramePr>
          <p:nvPr/>
        </p:nvGraphicFramePr>
        <p:xfrm>
          <a:off x="5410200" y="2667000"/>
          <a:ext cx="527050" cy="527050"/>
        </p:xfrm>
        <a:graphic>
          <a:graphicData uri="http://schemas.openxmlformats.org/presentationml/2006/ole">
            <p:oleObj spid="_x0000_s13318" name="Equation" r:id="rId7" imgW="164880" imgH="164880" progId="Equation.DSMT4">
              <p:embed/>
            </p:oleObj>
          </a:graphicData>
        </a:graphic>
      </p:graphicFrame>
      <p:sp>
        <p:nvSpPr>
          <p:cNvPr id="13337" name="Oval 28"/>
          <p:cNvSpPr>
            <a:spLocks noChangeArrowheads="1"/>
          </p:cNvSpPr>
          <p:nvPr/>
        </p:nvSpPr>
        <p:spPr bwMode="auto">
          <a:xfrm>
            <a:off x="5181600" y="3352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19" name="Object 29"/>
          <p:cNvGraphicFramePr>
            <a:graphicFrameLocks noChangeAspect="1"/>
          </p:cNvGraphicFramePr>
          <p:nvPr/>
        </p:nvGraphicFramePr>
        <p:xfrm>
          <a:off x="5105400" y="3276600"/>
          <a:ext cx="527050" cy="527050"/>
        </p:xfrm>
        <a:graphic>
          <a:graphicData uri="http://schemas.openxmlformats.org/presentationml/2006/ole">
            <p:oleObj spid="_x0000_s13319" name="Equation" r:id="rId8" imgW="164880" imgH="164880" progId="Equation.DSMT4">
              <p:embed/>
            </p:oleObj>
          </a:graphicData>
        </a:graphic>
      </p:graphicFrame>
      <p:sp>
        <p:nvSpPr>
          <p:cNvPr id="13338" name="Line 30"/>
          <p:cNvSpPr>
            <a:spLocks noChangeShapeType="1"/>
          </p:cNvSpPr>
          <p:nvPr/>
        </p:nvSpPr>
        <p:spPr bwMode="auto">
          <a:xfrm flipH="1">
            <a:off x="5943600" y="25908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39" name="Oval 31"/>
          <p:cNvSpPr>
            <a:spLocks noChangeArrowheads="1"/>
          </p:cNvSpPr>
          <p:nvPr/>
        </p:nvSpPr>
        <p:spPr bwMode="auto">
          <a:xfrm>
            <a:off x="6705600" y="24384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0" name="Line 33"/>
          <p:cNvSpPr>
            <a:spLocks noChangeShapeType="1"/>
          </p:cNvSpPr>
          <p:nvPr/>
        </p:nvSpPr>
        <p:spPr bwMode="auto">
          <a:xfrm flipH="1">
            <a:off x="3200400" y="25146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41" name="Oval 34"/>
          <p:cNvSpPr>
            <a:spLocks noChangeArrowheads="1"/>
          </p:cNvSpPr>
          <p:nvPr/>
        </p:nvSpPr>
        <p:spPr bwMode="auto">
          <a:xfrm>
            <a:off x="3733800" y="2286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20" name="Object 35"/>
          <p:cNvGraphicFramePr>
            <a:graphicFrameLocks noChangeAspect="1"/>
          </p:cNvGraphicFramePr>
          <p:nvPr/>
        </p:nvGraphicFramePr>
        <p:xfrm>
          <a:off x="3733800" y="2286000"/>
          <a:ext cx="527050" cy="527050"/>
        </p:xfrm>
        <a:graphic>
          <a:graphicData uri="http://schemas.openxmlformats.org/presentationml/2006/ole">
            <p:oleObj spid="_x0000_s13320" name="Equation" r:id="rId9" imgW="164880" imgH="164880" progId="Equation.DSMT4">
              <p:embed/>
            </p:oleObj>
          </a:graphicData>
        </a:graphic>
      </p:graphicFrame>
      <p:graphicFrame>
        <p:nvGraphicFramePr>
          <p:cNvPr id="13321" name="Object 36"/>
          <p:cNvGraphicFramePr>
            <a:graphicFrameLocks noChangeAspect="1"/>
          </p:cNvGraphicFramePr>
          <p:nvPr/>
        </p:nvGraphicFramePr>
        <p:xfrm>
          <a:off x="6629400" y="2438400"/>
          <a:ext cx="527050" cy="527050"/>
        </p:xfrm>
        <a:graphic>
          <a:graphicData uri="http://schemas.openxmlformats.org/presentationml/2006/ole">
            <p:oleObj spid="_x0000_s13321" name="Equation" r:id="rId10" imgW="164880" imgH="164880" progId="Equation.DSMT4">
              <p:embed/>
            </p:oleObj>
          </a:graphicData>
        </a:graphic>
      </p:graphicFrame>
      <p:sp>
        <p:nvSpPr>
          <p:cNvPr id="13342" name="AutoShape 37"/>
          <p:cNvSpPr>
            <a:spLocks noChangeArrowheads="1"/>
          </p:cNvSpPr>
          <p:nvPr/>
        </p:nvSpPr>
        <p:spPr bwMode="auto">
          <a:xfrm>
            <a:off x="762000" y="45720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3" name="AutoShape 38"/>
          <p:cNvSpPr>
            <a:spLocks noChangeArrowheads="1"/>
          </p:cNvSpPr>
          <p:nvPr/>
        </p:nvSpPr>
        <p:spPr bwMode="auto">
          <a:xfrm>
            <a:off x="2895600" y="45720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4" name="Line 39"/>
          <p:cNvSpPr>
            <a:spLocks noChangeShapeType="1"/>
          </p:cNvSpPr>
          <p:nvPr/>
        </p:nvSpPr>
        <p:spPr bwMode="auto">
          <a:xfrm>
            <a:off x="1676400" y="4724400"/>
            <a:ext cx="838200" cy="0"/>
          </a:xfrm>
          <a:prstGeom prst="line">
            <a:avLst/>
          </a:prstGeom>
          <a:noFill/>
          <a:ln w="76200">
            <a:solidFill>
              <a:srgbClr val="0033CC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3322" name="Object 40"/>
          <p:cNvGraphicFramePr>
            <a:graphicFrameLocks noChangeAspect="1"/>
          </p:cNvGraphicFramePr>
          <p:nvPr/>
        </p:nvGraphicFramePr>
        <p:xfrm>
          <a:off x="914400" y="1676400"/>
          <a:ext cx="1022350" cy="458788"/>
        </p:xfrm>
        <a:graphic>
          <a:graphicData uri="http://schemas.openxmlformats.org/presentationml/2006/ole">
            <p:oleObj spid="_x0000_s13322" name="Equation" r:id="rId11" imgW="368280" imgH="164880" progId="Equation.DSMT4">
              <p:embed/>
            </p:oleObj>
          </a:graphicData>
        </a:graphic>
      </p:graphicFrame>
      <p:sp>
        <p:nvSpPr>
          <p:cNvPr id="13345" name="Oval 44"/>
          <p:cNvSpPr>
            <a:spLocks noChangeArrowheads="1"/>
          </p:cNvSpPr>
          <p:nvPr/>
        </p:nvSpPr>
        <p:spPr bwMode="auto">
          <a:xfrm>
            <a:off x="4267200" y="42672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6" name="Line 46"/>
          <p:cNvSpPr>
            <a:spLocks noChangeShapeType="1"/>
          </p:cNvSpPr>
          <p:nvPr/>
        </p:nvSpPr>
        <p:spPr bwMode="auto">
          <a:xfrm flipH="1">
            <a:off x="4724400" y="42672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47" name="Oval 47"/>
          <p:cNvSpPr>
            <a:spLocks noChangeArrowheads="1"/>
          </p:cNvSpPr>
          <p:nvPr/>
        </p:nvSpPr>
        <p:spPr bwMode="auto">
          <a:xfrm>
            <a:off x="5486400" y="41148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23" name="Object 48"/>
          <p:cNvGraphicFramePr>
            <a:graphicFrameLocks noChangeAspect="1"/>
          </p:cNvGraphicFramePr>
          <p:nvPr/>
        </p:nvGraphicFramePr>
        <p:xfrm>
          <a:off x="5389563" y="4114800"/>
          <a:ext cx="568325" cy="527050"/>
        </p:xfrm>
        <a:graphic>
          <a:graphicData uri="http://schemas.openxmlformats.org/presentationml/2006/ole">
            <p:oleObj spid="_x0000_s13323" name="Equation" r:id="rId12" imgW="177480" imgH="164880" progId="Equation.DSMT4">
              <p:embed/>
            </p:oleObj>
          </a:graphicData>
        </a:graphic>
      </p:graphicFrame>
      <p:graphicFrame>
        <p:nvGraphicFramePr>
          <p:cNvPr id="13324" name="Object 49"/>
          <p:cNvGraphicFramePr>
            <a:graphicFrameLocks noChangeAspect="1"/>
          </p:cNvGraphicFramePr>
          <p:nvPr/>
        </p:nvGraphicFramePr>
        <p:xfrm>
          <a:off x="4191000" y="5257800"/>
          <a:ext cx="762000" cy="341313"/>
        </p:xfrm>
        <a:graphic>
          <a:graphicData uri="http://schemas.openxmlformats.org/presentationml/2006/ole">
            <p:oleObj spid="_x0000_s13324" name="Equation" r:id="rId13" imgW="368280" imgH="164880" progId="Equation.DSMT4">
              <p:embed/>
            </p:oleObj>
          </a:graphicData>
        </a:graphic>
      </p:graphicFrame>
      <p:graphicFrame>
        <p:nvGraphicFramePr>
          <p:cNvPr id="13325" name="Object 50"/>
          <p:cNvGraphicFramePr>
            <a:graphicFrameLocks noChangeAspect="1"/>
          </p:cNvGraphicFramePr>
          <p:nvPr/>
        </p:nvGraphicFramePr>
        <p:xfrm>
          <a:off x="4267200" y="4197350"/>
          <a:ext cx="527050" cy="527050"/>
        </p:xfrm>
        <a:graphic>
          <a:graphicData uri="http://schemas.openxmlformats.org/presentationml/2006/ole">
            <p:oleObj spid="_x0000_s13325" name="Equation" r:id="rId14" imgW="164880" imgH="164880" progId="Equation.DSMT4">
              <p:embed/>
            </p:oleObj>
          </a:graphicData>
        </a:graphic>
      </p:graphicFrame>
      <p:sp>
        <p:nvSpPr>
          <p:cNvPr id="13348" name="Text Box 51"/>
          <p:cNvSpPr txBox="1">
            <a:spLocks noChangeArrowheads="1"/>
          </p:cNvSpPr>
          <p:nvPr/>
        </p:nvSpPr>
        <p:spPr bwMode="auto">
          <a:xfrm>
            <a:off x="4038600" y="563880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点の木</a:t>
            </a:r>
          </a:p>
        </p:txBody>
      </p:sp>
      <p:graphicFrame>
        <p:nvGraphicFramePr>
          <p:cNvPr id="13326" name="Object 52"/>
          <p:cNvGraphicFramePr>
            <a:graphicFrameLocks noChangeAspect="1"/>
          </p:cNvGraphicFramePr>
          <p:nvPr/>
        </p:nvGraphicFramePr>
        <p:xfrm>
          <a:off x="609600" y="3429000"/>
          <a:ext cx="1447800" cy="493713"/>
        </p:xfrm>
        <a:graphic>
          <a:graphicData uri="http://schemas.openxmlformats.org/presentationml/2006/ole">
            <p:oleObj spid="_x0000_s13326" name="Equation" r:id="rId15" imgW="5968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01ED41-C596-4D49-A1EE-EE9C863A6202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sp>
        <p:nvSpPr>
          <p:cNvPr id="14345" name="Line 48"/>
          <p:cNvSpPr>
            <a:spLocks noChangeShapeType="1"/>
          </p:cNvSpPr>
          <p:nvPr/>
        </p:nvSpPr>
        <p:spPr bwMode="auto">
          <a:xfrm flipH="1" flipV="1">
            <a:off x="4191000" y="1289050"/>
            <a:ext cx="1371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46" name="Line 47"/>
          <p:cNvSpPr>
            <a:spLocks noChangeShapeType="1"/>
          </p:cNvSpPr>
          <p:nvPr/>
        </p:nvSpPr>
        <p:spPr bwMode="auto">
          <a:xfrm flipV="1">
            <a:off x="2590800" y="1212850"/>
            <a:ext cx="1447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47" name="AutoShape 36"/>
          <p:cNvSpPr>
            <a:spLocks noChangeArrowheads="1"/>
          </p:cNvSpPr>
          <p:nvPr/>
        </p:nvSpPr>
        <p:spPr bwMode="auto">
          <a:xfrm>
            <a:off x="1524000" y="1974850"/>
            <a:ext cx="2286000" cy="1752600"/>
          </a:xfrm>
          <a:prstGeom prst="triangle">
            <a:avLst>
              <a:gd name="adj" fmla="val 49032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8" name="AutoShape 44"/>
          <p:cNvSpPr>
            <a:spLocks noChangeArrowheads="1"/>
          </p:cNvSpPr>
          <p:nvPr/>
        </p:nvSpPr>
        <p:spPr bwMode="auto">
          <a:xfrm>
            <a:off x="4419600" y="1822450"/>
            <a:ext cx="2362200" cy="2209800"/>
          </a:xfrm>
          <a:prstGeom prst="triangle">
            <a:avLst>
              <a:gd name="adj" fmla="val 49032"/>
            </a:avLst>
          </a:prstGeom>
          <a:solidFill>
            <a:srgbClr val="0033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9" name="Text Box 4"/>
          <p:cNvSpPr txBox="1">
            <a:spLocks noChangeArrowheads="1"/>
          </p:cNvSpPr>
          <p:nvPr/>
        </p:nvSpPr>
        <p:spPr bwMode="auto">
          <a:xfrm>
            <a:off x="704850" y="304800"/>
            <a:ext cx="6275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一方、　　　　の大きさが　　　番目であるとする。</a:t>
            </a:r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/>
        </p:nvGraphicFramePr>
        <p:xfrm>
          <a:off x="1828800" y="304800"/>
          <a:ext cx="525463" cy="527050"/>
        </p:xfrm>
        <a:graphic>
          <a:graphicData uri="http://schemas.openxmlformats.org/presentationml/2006/ole">
            <p:oleObj spid="_x0000_s14338" name="Equation" r:id="rId3" imgW="164880" imgH="164880" progId="Equation.DSMT4">
              <p:embed/>
            </p:oleObj>
          </a:graphicData>
        </a:graphic>
      </p:graphicFrame>
      <p:graphicFrame>
        <p:nvGraphicFramePr>
          <p:cNvPr id="14339" name="Object 35"/>
          <p:cNvGraphicFramePr>
            <a:graphicFrameLocks noChangeAspect="1"/>
          </p:cNvGraphicFramePr>
          <p:nvPr/>
        </p:nvGraphicFramePr>
        <p:xfrm>
          <a:off x="4038600" y="304800"/>
          <a:ext cx="282575" cy="485775"/>
        </p:xfrm>
        <a:graphic>
          <a:graphicData uri="http://schemas.openxmlformats.org/presentationml/2006/ole">
            <p:oleObj spid="_x0000_s14339" name="Equation" r:id="rId4" imgW="88560" imgH="152280" progId="Equation.DSMT4">
              <p:embed/>
            </p:oleObj>
          </a:graphicData>
        </a:graphic>
      </p:graphicFrame>
      <p:sp>
        <p:nvSpPr>
          <p:cNvPr id="14350" name="Oval 37"/>
          <p:cNvSpPr>
            <a:spLocks noChangeArrowheads="1"/>
          </p:cNvSpPr>
          <p:nvPr/>
        </p:nvSpPr>
        <p:spPr bwMode="auto">
          <a:xfrm>
            <a:off x="3886200" y="98425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4340" name="Object 41"/>
          <p:cNvGraphicFramePr>
            <a:graphicFrameLocks noChangeAspect="1"/>
          </p:cNvGraphicFramePr>
          <p:nvPr/>
        </p:nvGraphicFramePr>
        <p:xfrm>
          <a:off x="2133600" y="2736850"/>
          <a:ext cx="990600" cy="495300"/>
        </p:xfrm>
        <a:graphic>
          <a:graphicData uri="http://schemas.openxmlformats.org/presentationml/2006/ole">
            <p:oleObj spid="_x0000_s14340" name="Equation" r:id="rId5" imgW="330120" imgH="164880" progId="Equation.DSMT4">
              <p:embed/>
            </p:oleObj>
          </a:graphicData>
        </a:graphic>
      </p:graphicFrame>
      <p:graphicFrame>
        <p:nvGraphicFramePr>
          <p:cNvPr id="14341" name="Object 42"/>
          <p:cNvGraphicFramePr>
            <a:graphicFrameLocks noChangeAspect="1"/>
          </p:cNvGraphicFramePr>
          <p:nvPr/>
        </p:nvGraphicFramePr>
        <p:xfrm>
          <a:off x="3886200" y="914400"/>
          <a:ext cx="527050" cy="527050"/>
        </p:xfrm>
        <a:graphic>
          <a:graphicData uri="http://schemas.openxmlformats.org/presentationml/2006/ole">
            <p:oleObj spid="_x0000_s14341" name="Equation" r:id="rId6" imgW="164880" imgH="164880" progId="Equation.DSMT4">
              <p:embed/>
            </p:oleObj>
          </a:graphicData>
        </a:graphic>
      </p:graphicFrame>
      <p:sp>
        <p:nvSpPr>
          <p:cNvPr id="14351" name="Text Box 43"/>
          <p:cNvSpPr txBox="1">
            <a:spLocks noChangeArrowheads="1"/>
          </p:cNvSpPr>
          <p:nvPr/>
        </p:nvSpPr>
        <p:spPr bwMode="auto">
          <a:xfrm>
            <a:off x="2133600" y="319405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点の木</a:t>
            </a:r>
          </a:p>
        </p:txBody>
      </p:sp>
      <p:graphicFrame>
        <p:nvGraphicFramePr>
          <p:cNvPr id="14342" name="Object 45"/>
          <p:cNvGraphicFramePr>
            <a:graphicFrameLocks noChangeAspect="1"/>
          </p:cNvGraphicFramePr>
          <p:nvPr/>
        </p:nvGraphicFramePr>
        <p:xfrm>
          <a:off x="5105400" y="2889250"/>
          <a:ext cx="1066800" cy="455613"/>
        </p:xfrm>
        <a:graphic>
          <a:graphicData uri="http://schemas.openxmlformats.org/presentationml/2006/ole">
            <p:oleObj spid="_x0000_s14342" name="Equation" r:id="rId7" imgW="355320" imgH="152280" progId="Equation.DSMT4">
              <p:embed/>
            </p:oleObj>
          </a:graphicData>
        </a:graphic>
      </p:graphicFrame>
      <p:sp>
        <p:nvSpPr>
          <p:cNvPr id="14352" name="Text Box 46"/>
          <p:cNvSpPr txBox="1">
            <a:spLocks noChangeArrowheads="1"/>
          </p:cNvSpPr>
          <p:nvPr/>
        </p:nvSpPr>
        <p:spPr bwMode="auto">
          <a:xfrm>
            <a:off x="5105400" y="334645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点の木</a:t>
            </a:r>
          </a:p>
        </p:txBody>
      </p:sp>
      <p:sp>
        <p:nvSpPr>
          <p:cNvPr id="14353" name="Text Box 49"/>
          <p:cNvSpPr txBox="1">
            <a:spLocks noChangeArrowheads="1"/>
          </p:cNvSpPr>
          <p:nvPr/>
        </p:nvSpPr>
        <p:spPr bwMode="auto">
          <a:xfrm>
            <a:off x="762000" y="4572000"/>
            <a:ext cx="7424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ランダムなので、順位　　　は１からｎの全て均等におきる</a:t>
            </a:r>
          </a:p>
          <a:p>
            <a:pPr algn="l"/>
            <a:r>
              <a:rPr lang="ja-JP" altLang="en-US"/>
              <a:t>ことに注意する。</a:t>
            </a:r>
          </a:p>
        </p:txBody>
      </p:sp>
      <p:graphicFrame>
        <p:nvGraphicFramePr>
          <p:cNvPr id="14343" name="Object 51"/>
          <p:cNvGraphicFramePr>
            <a:graphicFrameLocks noChangeAspect="1"/>
          </p:cNvGraphicFramePr>
          <p:nvPr/>
        </p:nvGraphicFramePr>
        <p:xfrm>
          <a:off x="3733800" y="4572000"/>
          <a:ext cx="266700" cy="457200"/>
        </p:xfrm>
        <a:graphic>
          <a:graphicData uri="http://schemas.openxmlformats.org/presentationml/2006/ole">
            <p:oleObj spid="_x0000_s14343" name="Equation" r:id="rId8" imgW="8856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A28BD8-6D55-4336-BAAB-F6C4A12F6F95}" type="slidenum">
              <a:rPr lang="en-US" altLang="ja-JP" smtClean="0"/>
              <a:pPr/>
              <a:t>49</a:t>
            </a:fld>
            <a:endParaRPr lang="en-US" altLang="ja-JP" smtClean="0"/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381000" y="152400"/>
            <a:ext cx="7431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これらのことを考慮すると、２分探索木の構成時における</a:t>
            </a:r>
          </a:p>
          <a:p>
            <a:pPr algn="l"/>
            <a:r>
              <a:rPr lang="ja-JP" altLang="en-US"/>
              <a:t>平均の総比較回数は、次の漸化式を満たす。</a:t>
            </a:r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228600" y="990600"/>
          <a:ext cx="8382000" cy="1077913"/>
        </p:xfrm>
        <a:graphic>
          <a:graphicData uri="http://schemas.openxmlformats.org/presentationml/2006/ole">
            <p:oleObj spid="_x0000_s15362" name="Equation" r:id="rId3" imgW="2730240" imgH="406080" progId="Equation.DSMT4">
              <p:embed/>
            </p:oleObj>
          </a:graphicData>
        </a:graphic>
      </p:graphicFrame>
      <p:sp>
        <p:nvSpPr>
          <p:cNvPr id="15365" name="AutoShape 4"/>
          <p:cNvSpPr>
            <a:spLocks noChangeArrowheads="1"/>
          </p:cNvSpPr>
          <p:nvPr/>
        </p:nvSpPr>
        <p:spPr bwMode="auto">
          <a:xfrm>
            <a:off x="2057400" y="2819400"/>
            <a:ext cx="2209800" cy="914400"/>
          </a:xfrm>
          <a:prstGeom prst="wedgeRoundRectCallout">
            <a:avLst>
              <a:gd name="adj1" fmla="val 22699"/>
              <a:gd name="adj2" fmla="val -1430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15366" name="AutoShape 5"/>
          <p:cNvSpPr>
            <a:spLocks noChangeArrowheads="1"/>
          </p:cNvSpPr>
          <p:nvPr/>
        </p:nvSpPr>
        <p:spPr bwMode="auto">
          <a:xfrm>
            <a:off x="4419600" y="2514600"/>
            <a:ext cx="2209800" cy="1371600"/>
          </a:xfrm>
          <a:prstGeom prst="wedgeRoundRectCallout">
            <a:avLst>
              <a:gd name="adj1" fmla="val -3088"/>
              <a:gd name="adj2" fmla="val -9340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15367" name="AutoShape 6"/>
          <p:cNvSpPr>
            <a:spLocks noChangeArrowheads="1"/>
          </p:cNvSpPr>
          <p:nvPr/>
        </p:nvSpPr>
        <p:spPr bwMode="auto">
          <a:xfrm>
            <a:off x="6858000" y="2438400"/>
            <a:ext cx="2209800" cy="1447800"/>
          </a:xfrm>
          <a:prstGeom prst="wedgeRoundRectCallout">
            <a:avLst>
              <a:gd name="adj1" fmla="val -13218"/>
              <a:gd name="adj2" fmla="val -9737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2286000" y="3048000"/>
            <a:ext cx="1951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根との比較数</a:t>
            </a:r>
          </a:p>
        </p:txBody>
      </p:sp>
      <p:sp>
        <p:nvSpPr>
          <p:cNvPr id="15369" name="Text Box 8"/>
          <p:cNvSpPr txBox="1">
            <a:spLocks noChangeArrowheads="1"/>
          </p:cNvSpPr>
          <p:nvPr/>
        </p:nvSpPr>
        <p:spPr bwMode="auto">
          <a:xfrm>
            <a:off x="4540250" y="2819400"/>
            <a:ext cx="2022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左部分木の</a:t>
            </a:r>
          </a:p>
          <a:p>
            <a:r>
              <a:rPr lang="ja-JP" altLang="en-US"/>
              <a:t>平均比較総数</a:t>
            </a:r>
          </a:p>
        </p:txBody>
      </p:sp>
      <p:sp>
        <p:nvSpPr>
          <p:cNvPr id="15370" name="Text Box 9"/>
          <p:cNvSpPr txBox="1">
            <a:spLocks noChangeArrowheads="1"/>
          </p:cNvSpPr>
          <p:nvPr/>
        </p:nvSpPr>
        <p:spPr bwMode="auto">
          <a:xfrm>
            <a:off x="6858000" y="2743200"/>
            <a:ext cx="2022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右部分木の</a:t>
            </a:r>
          </a:p>
          <a:p>
            <a:r>
              <a:rPr lang="ja-JP" altLang="en-US"/>
              <a:t>平均比較総数</a:t>
            </a:r>
          </a:p>
        </p:txBody>
      </p:sp>
      <p:sp>
        <p:nvSpPr>
          <p:cNvPr id="15371" name="AutoShape 10"/>
          <p:cNvSpPr>
            <a:spLocks noChangeArrowheads="1"/>
          </p:cNvSpPr>
          <p:nvPr/>
        </p:nvSpPr>
        <p:spPr bwMode="auto">
          <a:xfrm>
            <a:off x="0" y="4038600"/>
            <a:ext cx="4800600" cy="1981200"/>
          </a:xfrm>
          <a:prstGeom prst="wedgeRoundRectCallout">
            <a:avLst>
              <a:gd name="adj1" fmla="val -11014"/>
              <a:gd name="adj2" fmla="val -15128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15372" name="Text Box 11"/>
          <p:cNvSpPr txBox="1">
            <a:spLocks noChangeArrowheads="1"/>
          </p:cNvSpPr>
          <p:nvPr/>
        </p:nvSpPr>
        <p:spPr bwMode="auto">
          <a:xfrm>
            <a:off x="228600" y="4267200"/>
            <a:ext cx="419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ランダムなので、全ての順位が均等に起こる。全ての場合の総和を求めて、ｎで割れば、平均比較総数となる。</a:t>
            </a:r>
          </a:p>
        </p:txBody>
      </p:sp>
      <p:sp>
        <p:nvSpPr>
          <p:cNvPr id="15373" name="AutoShape 14"/>
          <p:cNvSpPr>
            <a:spLocks noChangeArrowheads="1"/>
          </p:cNvSpPr>
          <p:nvPr/>
        </p:nvSpPr>
        <p:spPr bwMode="auto">
          <a:xfrm>
            <a:off x="5181600" y="3886200"/>
            <a:ext cx="3962400" cy="2590800"/>
          </a:xfrm>
          <a:prstGeom prst="star24">
            <a:avLst>
              <a:gd name="adj" fmla="val 43949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99FF66"/>
              </a:solidFill>
            </a:endParaRPr>
          </a:p>
        </p:txBody>
      </p:sp>
      <p:sp>
        <p:nvSpPr>
          <p:cNvPr id="15374" name="Text Box 15"/>
          <p:cNvSpPr txBox="1">
            <a:spLocks noChangeArrowheads="1"/>
          </p:cNvSpPr>
          <p:nvPr/>
        </p:nvSpPr>
        <p:spPr bwMode="auto">
          <a:xfrm>
            <a:off x="5791200" y="4419600"/>
            <a:ext cx="30702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クイックソートの平均時間計算量が満たすべき漸化式とまったく同じである。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400C12-000E-4202-AF07-DA785576360F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木の性質</a:t>
            </a:r>
          </a:p>
        </p:txBody>
      </p:sp>
      <p:sp>
        <p:nvSpPr>
          <p:cNvPr id="51204" name="Rectangle 2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Ｎ点からなる木の辺数はＮ－１である。</a:t>
            </a:r>
          </a:p>
          <a:p>
            <a:pPr eaLnBrk="1" hangingPunct="1"/>
            <a:r>
              <a:rPr lang="ja-JP" altLang="en-US" smtClean="0"/>
              <a:t>木に１辺を加えると、閉路ができる。（閉路の無い連結グラフで辺数が最大である。）</a:t>
            </a:r>
          </a:p>
          <a:p>
            <a:pPr eaLnBrk="1" hangingPunct="1"/>
            <a:r>
              <a:rPr lang="ja-JP" altLang="en-US" smtClean="0"/>
              <a:t>木から１辺を削除すると、非連結になる。（木は、連結グラフで辺数が最小である。</a:t>
            </a:r>
          </a:p>
          <a:p>
            <a:pPr eaLnBrk="1" hangingPunct="1"/>
            <a:r>
              <a:rPr lang="ja-JP" altLang="en-US" smtClean="0"/>
              <a:t>任意の２点からなる道は唯一に定まる。</a:t>
            </a:r>
          </a:p>
        </p:txBody>
      </p:sp>
      <p:sp>
        <p:nvSpPr>
          <p:cNvPr id="51205" name="AutoShape 24"/>
          <p:cNvSpPr>
            <a:spLocks noChangeArrowheads="1"/>
          </p:cNvSpPr>
          <p:nvPr/>
        </p:nvSpPr>
        <p:spPr bwMode="auto">
          <a:xfrm>
            <a:off x="1219200" y="5715000"/>
            <a:ext cx="5562600" cy="990600"/>
          </a:xfrm>
          <a:prstGeom prst="wedgeRoundRectCallout">
            <a:avLst>
              <a:gd name="adj1" fmla="val -7963"/>
              <a:gd name="adj2" fmla="val -8349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51206" name="Text Box 25"/>
          <p:cNvSpPr txBox="1">
            <a:spLocks noChangeArrowheads="1"/>
          </p:cNvSpPr>
          <p:nvPr/>
        </p:nvSpPr>
        <p:spPr bwMode="auto">
          <a:xfrm>
            <a:off x="1447800" y="5715000"/>
            <a:ext cx="464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特に、最後の性質は、ファイルシステムに利用されている。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302D65-6132-400B-AFEA-6C292DD1F865}" type="slidenum">
              <a:rPr lang="en-US" altLang="ja-JP" smtClean="0"/>
              <a:pPr/>
              <a:t>50</a:t>
            </a:fld>
            <a:endParaRPr lang="en-US" altLang="ja-JP" smtClean="0"/>
          </a:p>
        </p:txBody>
      </p:sp>
      <p:sp>
        <p:nvSpPr>
          <p:cNvPr id="16392" name="Text Box 1026"/>
          <p:cNvSpPr txBox="1">
            <a:spLocks noChangeArrowheads="1"/>
          </p:cNvSpPr>
          <p:nvPr/>
        </p:nvSpPr>
        <p:spPr bwMode="auto">
          <a:xfrm>
            <a:off x="304800" y="228600"/>
            <a:ext cx="453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忘れた人のために、もう一度解く。</a:t>
            </a:r>
          </a:p>
        </p:txBody>
      </p:sp>
      <p:graphicFrame>
        <p:nvGraphicFramePr>
          <p:cNvPr id="16386" name="Object 1027"/>
          <p:cNvGraphicFramePr>
            <a:graphicFrameLocks noChangeAspect="1"/>
          </p:cNvGraphicFramePr>
          <p:nvPr/>
        </p:nvGraphicFramePr>
        <p:xfrm>
          <a:off x="533400" y="914400"/>
          <a:ext cx="7696200" cy="2103438"/>
        </p:xfrm>
        <a:graphic>
          <a:graphicData uri="http://schemas.openxmlformats.org/presentationml/2006/ole">
            <p:oleObj spid="_x0000_s16386" name="Equation" r:id="rId3" imgW="2730240" imgH="863280" progId="Equation.DSMT4">
              <p:embed/>
            </p:oleObj>
          </a:graphicData>
        </a:graphic>
      </p:graphicFrame>
      <p:graphicFrame>
        <p:nvGraphicFramePr>
          <p:cNvPr id="16387" name="Object 1028"/>
          <p:cNvGraphicFramePr>
            <a:graphicFrameLocks noChangeAspect="1"/>
          </p:cNvGraphicFramePr>
          <p:nvPr/>
        </p:nvGraphicFramePr>
        <p:xfrm>
          <a:off x="304800" y="3200400"/>
          <a:ext cx="7912100" cy="1052513"/>
        </p:xfrm>
        <a:graphic>
          <a:graphicData uri="http://schemas.openxmlformats.org/presentationml/2006/ole">
            <p:oleObj spid="_x0000_s16387" name="Equation" r:id="rId4" imgW="2806560" imgH="431640" progId="Equation.DSMT4">
              <p:embed/>
            </p:oleObj>
          </a:graphicData>
        </a:graphic>
      </p:graphicFrame>
      <p:sp>
        <p:nvSpPr>
          <p:cNvPr id="16393" name="Text Box 1029"/>
          <p:cNvSpPr txBox="1">
            <a:spLocks noChangeArrowheads="1"/>
          </p:cNvSpPr>
          <p:nvPr/>
        </p:nvSpPr>
        <p:spPr bwMode="auto">
          <a:xfrm>
            <a:off x="1044575" y="2819400"/>
            <a:ext cx="379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①</a:t>
            </a:r>
            <a:r>
              <a:rPr lang="ja-JP" altLang="en-US"/>
              <a:t>に、　　　　　　を代入して、</a:t>
            </a:r>
          </a:p>
        </p:txBody>
      </p:sp>
      <p:sp>
        <p:nvSpPr>
          <p:cNvPr id="16394" name="Text Box 1030"/>
          <p:cNvSpPr txBox="1">
            <a:spLocks noChangeArrowheads="1"/>
          </p:cNvSpPr>
          <p:nvPr/>
        </p:nvSpPr>
        <p:spPr bwMode="auto">
          <a:xfrm>
            <a:off x="6324600" y="2209800"/>
            <a:ext cx="110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・・・・①</a:t>
            </a:r>
          </a:p>
        </p:txBody>
      </p:sp>
      <p:graphicFrame>
        <p:nvGraphicFramePr>
          <p:cNvPr id="16388" name="Object 1031"/>
          <p:cNvGraphicFramePr>
            <a:graphicFrameLocks noChangeAspect="1"/>
          </p:cNvGraphicFramePr>
          <p:nvPr/>
        </p:nvGraphicFramePr>
        <p:xfrm>
          <a:off x="1905000" y="2819400"/>
          <a:ext cx="914400" cy="409575"/>
        </p:xfrm>
        <a:graphic>
          <a:graphicData uri="http://schemas.openxmlformats.org/presentationml/2006/ole">
            <p:oleObj spid="_x0000_s16388" name="Equation" r:id="rId5" imgW="368280" imgH="164880" progId="Equation.DSMT4">
              <p:embed/>
            </p:oleObj>
          </a:graphicData>
        </a:graphic>
      </p:graphicFrame>
      <p:sp>
        <p:nvSpPr>
          <p:cNvPr id="16395" name="Text Box 1032"/>
          <p:cNvSpPr txBox="1">
            <a:spLocks noChangeArrowheads="1"/>
          </p:cNvSpPr>
          <p:nvPr/>
        </p:nvSpPr>
        <p:spPr bwMode="auto">
          <a:xfrm>
            <a:off x="7696200" y="3962400"/>
            <a:ext cx="110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・・・・②</a:t>
            </a:r>
          </a:p>
        </p:txBody>
      </p:sp>
      <p:sp>
        <p:nvSpPr>
          <p:cNvPr id="16396" name="Text Box 1033"/>
          <p:cNvSpPr txBox="1">
            <a:spLocks noChangeArrowheads="1"/>
          </p:cNvSpPr>
          <p:nvPr/>
        </p:nvSpPr>
        <p:spPr bwMode="auto">
          <a:xfrm>
            <a:off x="609600" y="411480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①</a:t>
            </a:r>
            <a:r>
              <a:rPr lang="ja-JP" altLang="en-US"/>
              <a:t>－②</a:t>
            </a:r>
          </a:p>
        </p:txBody>
      </p:sp>
      <p:graphicFrame>
        <p:nvGraphicFramePr>
          <p:cNvPr id="16389" name="Object 1034"/>
          <p:cNvGraphicFramePr>
            <a:graphicFrameLocks noChangeAspect="1"/>
          </p:cNvGraphicFramePr>
          <p:nvPr/>
        </p:nvGraphicFramePr>
        <p:xfrm>
          <a:off x="685800" y="4648200"/>
          <a:ext cx="7288213" cy="1138238"/>
        </p:xfrm>
        <a:graphic>
          <a:graphicData uri="http://schemas.openxmlformats.org/presentationml/2006/ole">
            <p:oleObj spid="_x0000_s16389" name="Equation" r:id="rId6" imgW="2958840" imgH="533160" progId="Equation.DSMT4">
              <p:embed/>
            </p:oleObj>
          </a:graphicData>
        </a:graphic>
      </p:graphicFrame>
      <p:graphicFrame>
        <p:nvGraphicFramePr>
          <p:cNvPr id="16390" name="Object 1035"/>
          <p:cNvGraphicFramePr>
            <a:graphicFrameLocks noChangeAspect="1"/>
          </p:cNvGraphicFramePr>
          <p:nvPr/>
        </p:nvGraphicFramePr>
        <p:xfrm>
          <a:off x="228600" y="5791200"/>
          <a:ext cx="8601075" cy="433388"/>
        </p:xfrm>
        <a:graphic>
          <a:graphicData uri="http://schemas.openxmlformats.org/presentationml/2006/ole">
            <p:oleObj spid="_x0000_s16390" name="Equation" r:id="rId7" imgW="3492360" imgH="203040" progId="Equation.DSMT4">
              <p:embed/>
            </p:oleObj>
          </a:graphicData>
        </a:graphic>
      </p:graphicFrame>
      <p:sp>
        <p:nvSpPr>
          <p:cNvPr id="16397" name="Text Box 1036"/>
          <p:cNvSpPr txBox="1">
            <a:spLocks noChangeArrowheads="1"/>
          </p:cNvSpPr>
          <p:nvPr/>
        </p:nvSpPr>
        <p:spPr bwMode="auto">
          <a:xfrm>
            <a:off x="6781800" y="6248400"/>
            <a:ext cx="110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・・・・③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C19882-118A-47C0-A543-3C16FD4CADF5}" type="slidenum">
              <a:rPr lang="en-US" altLang="ja-JP" smtClean="0"/>
              <a:pPr/>
              <a:t>51</a:t>
            </a:fld>
            <a:endParaRPr lang="en-US" altLang="ja-JP" smtClean="0"/>
          </a:p>
        </p:txBody>
      </p:sp>
      <p:sp>
        <p:nvSpPr>
          <p:cNvPr id="17416" name="Text Box 3"/>
          <p:cNvSpPr txBox="1">
            <a:spLocks noChangeArrowheads="1"/>
          </p:cNvSpPr>
          <p:nvPr/>
        </p:nvSpPr>
        <p:spPr bwMode="auto">
          <a:xfrm>
            <a:off x="838200" y="304800"/>
            <a:ext cx="6554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③</a:t>
            </a:r>
            <a:r>
              <a:rPr lang="ja-JP" altLang="en-US"/>
              <a:t>のすべての項を　　　　　　　　で割ってまとめる。</a:t>
            </a:r>
          </a:p>
        </p:txBody>
      </p:sp>
      <p:graphicFrame>
        <p:nvGraphicFramePr>
          <p:cNvPr id="17410" name="Object 1024"/>
          <p:cNvGraphicFramePr>
            <a:graphicFrameLocks noChangeAspect="1"/>
          </p:cNvGraphicFramePr>
          <p:nvPr/>
        </p:nvGraphicFramePr>
        <p:xfrm>
          <a:off x="3429000" y="381000"/>
          <a:ext cx="1406525" cy="433388"/>
        </p:xfrm>
        <a:graphic>
          <a:graphicData uri="http://schemas.openxmlformats.org/presentationml/2006/ole">
            <p:oleObj spid="_x0000_s17410" name="Equation" r:id="rId3" imgW="571320" imgH="203040" progId="Equation.DSMT4">
              <p:embed/>
            </p:oleObj>
          </a:graphicData>
        </a:graphic>
      </p:graphicFrame>
      <p:graphicFrame>
        <p:nvGraphicFramePr>
          <p:cNvPr id="17411" name="Object 1025"/>
          <p:cNvGraphicFramePr>
            <a:graphicFrameLocks noChangeAspect="1"/>
          </p:cNvGraphicFramePr>
          <p:nvPr/>
        </p:nvGraphicFramePr>
        <p:xfrm>
          <a:off x="914400" y="990600"/>
          <a:ext cx="7631113" cy="1787525"/>
        </p:xfrm>
        <a:graphic>
          <a:graphicData uri="http://schemas.openxmlformats.org/presentationml/2006/ole">
            <p:oleObj spid="_x0000_s17411" name="Equation" r:id="rId4" imgW="3098520" imgH="838080" progId="Equation.DSMT4">
              <p:embed/>
            </p:oleObj>
          </a:graphicData>
        </a:graphic>
      </p:graphicFrame>
      <p:graphicFrame>
        <p:nvGraphicFramePr>
          <p:cNvPr id="17412" name="Object 1026"/>
          <p:cNvGraphicFramePr>
            <a:graphicFrameLocks noChangeAspect="1"/>
          </p:cNvGraphicFramePr>
          <p:nvPr/>
        </p:nvGraphicFramePr>
        <p:xfrm>
          <a:off x="990600" y="3581400"/>
          <a:ext cx="6858000" cy="1676400"/>
        </p:xfrm>
        <a:graphic>
          <a:graphicData uri="http://schemas.openxmlformats.org/presentationml/2006/ole">
            <p:oleObj spid="_x0000_s17412" name="Equation" r:id="rId5" imgW="2247840" imgH="634680" progId="Equation.DSMT4">
              <p:embed/>
            </p:oleObj>
          </a:graphicData>
        </a:graphic>
      </p:graphicFrame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838200" y="2895600"/>
            <a:ext cx="293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辺々加えてまとめる。</a:t>
            </a:r>
          </a:p>
        </p:txBody>
      </p:sp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381000" y="5410200"/>
            <a:ext cx="8556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以上、より　　　点をランダムにして２分探索木を構築するための</a:t>
            </a:r>
          </a:p>
          <a:p>
            <a:r>
              <a:rPr lang="ja-JP" altLang="en-US"/>
              <a:t>総比較回数（平均時間計算量）は、　　　　　　　　　　　　　　である。</a:t>
            </a:r>
          </a:p>
        </p:txBody>
      </p:sp>
      <p:graphicFrame>
        <p:nvGraphicFramePr>
          <p:cNvPr id="17413" name="Object 1027"/>
          <p:cNvGraphicFramePr>
            <a:graphicFrameLocks noChangeAspect="1"/>
          </p:cNvGraphicFramePr>
          <p:nvPr/>
        </p:nvGraphicFramePr>
        <p:xfrm>
          <a:off x="1981200" y="5410200"/>
          <a:ext cx="450850" cy="409575"/>
        </p:xfrm>
        <a:graphic>
          <a:graphicData uri="http://schemas.openxmlformats.org/presentationml/2006/ole">
            <p:oleObj spid="_x0000_s17413" name="Equation" r:id="rId6" imgW="139680" imgH="126720" progId="Equation.DSMT4">
              <p:embed/>
            </p:oleObj>
          </a:graphicData>
        </a:graphic>
      </p:graphicFrame>
      <p:graphicFrame>
        <p:nvGraphicFramePr>
          <p:cNvPr id="17414" name="Object 1028"/>
          <p:cNvGraphicFramePr>
            <a:graphicFrameLocks noChangeAspect="1"/>
          </p:cNvGraphicFramePr>
          <p:nvPr/>
        </p:nvGraphicFramePr>
        <p:xfrm>
          <a:off x="5181600" y="5791200"/>
          <a:ext cx="2057400" cy="620713"/>
        </p:xfrm>
        <a:graphic>
          <a:graphicData uri="http://schemas.openxmlformats.org/presentationml/2006/ole">
            <p:oleObj spid="_x0000_s17414" name="Equation" r:id="rId7" imgW="6728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1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7699A3-8451-46C5-B5B1-C6D168038EE6}" type="slidenum">
              <a:rPr lang="en-US" altLang="ja-JP" smtClean="0"/>
              <a:pPr/>
              <a:t>52</a:t>
            </a:fld>
            <a:endParaRPr lang="en-US" altLang="ja-JP" smtClean="0"/>
          </a:p>
        </p:txBody>
      </p:sp>
      <p:graphicFrame>
        <p:nvGraphicFramePr>
          <p:cNvPr id="18434" name="Object 1024"/>
          <p:cNvGraphicFramePr>
            <a:graphicFrameLocks noChangeAspect="1"/>
          </p:cNvGraphicFramePr>
          <p:nvPr/>
        </p:nvGraphicFramePr>
        <p:xfrm>
          <a:off x="1752600" y="1219200"/>
          <a:ext cx="3124200" cy="966788"/>
        </p:xfrm>
        <a:graphic>
          <a:graphicData uri="http://schemas.openxmlformats.org/presentationml/2006/ole">
            <p:oleObj spid="_x0000_s18434" name="Equation" r:id="rId3" imgW="1231560" imgH="380880" progId="Equation.DSMT4">
              <p:embed/>
            </p:oleObj>
          </a:graphicData>
        </a:graphic>
      </p:graphicFrame>
      <p:sp>
        <p:nvSpPr>
          <p:cNvPr id="18442" name="Text Box 13"/>
          <p:cNvSpPr txBox="1">
            <a:spLocks noChangeArrowheads="1"/>
          </p:cNvSpPr>
          <p:nvPr/>
        </p:nvSpPr>
        <p:spPr bwMode="auto">
          <a:xfrm>
            <a:off x="381000" y="304800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ここで、　　点の２分探索木における各頂点の平均深さと、</a:t>
            </a:r>
          </a:p>
          <a:p>
            <a:pPr algn="l"/>
            <a:r>
              <a:rPr lang="ja-JP" altLang="en-US"/>
              <a:t>　点の２分探索木構築する平均比較総数の関係を思い出す。</a:t>
            </a:r>
          </a:p>
        </p:txBody>
      </p:sp>
      <p:graphicFrame>
        <p:nvGraphicFramePr>
          <p:cNvPr id="18435" name="Object 1025"/>
          <p:cNvGraphicFramePr>
            <a:graphicFrameLocks noChangeAspect="1"/>
          </p:cNvGraphicFramePr>
          <p:nvPr/>
        </p:nvGraphicFramePr>
        <p:xfrm>
          <a:off x="1447800" y="304800"/>
          <a:ext cx="450850" cy="409575"/>
        </p:xfrm>
        <a:graphic>
          <a:graphicData uri="http://schemas.openxmlformats.org/presentationml/2006/ole">
            <p:oleObj spid="_x0000_s18435" name="Equation" r:id="rId4" imgW="139680" imgH="126720" progId="Equation.DSMT4">
              <p:embed/>
            </p:oleObj>
          </a:graphicData>
        </a:graphic>
      </p:graphicFrame>
      <p:graphicFrame>
        <p:nvGraphicFramePr>
          <p:cNvPr id="18436" name="Object 1026"/>
          <p:cNvGraphicFramePr>
            <a:graphicFrameLocks noChangeAspect="1"/>
          </p:cNvGraphicFramePr>
          <p:nvPr/>
        </p:nvGraphicFramePr>
        <p:xfrm>
          <a:off x="304800" y="685800"/>
          <a:ext cx="450850" cy="409575"/>
        </p:xfrm>
        <a:graphic>
          <a:graphicData uri="http://schemas.openxmlformats.org/presentationml/2006/ole">
            <p:oleObj spid="_x0000_s18436" name="Equation" r:id="rId5" imgW="139680" imgH="126720" progId="Equation.DSMT4">
              <p:embed/>
            </p:oleObj>
          </a:graphicData>
        </a:graphic>
      </p:graphicFrame>
      <p:sp>
        <p:nvSpPr>
          <p:cNvPr id="18443" name="Text Box 16"/>
          <p:cNvSpPr txBox="1">
            <a:spLocks noChangeArrowheads="1"/>
          </p:cNvSpPr>
          <p:nvPr/>
        </p:nvSpPr>
        <p:spPr bwMode="auto">
          <a:xfrm>
            <a:off x="533400" y="2133600"/>
            <a:ext cx="235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この関係式より、</a:t>
            </a:r>
          </a:p>
        </p:txBody>
      </p:sp>
      <p:graphicFrame>
        <p:nvGraphicFramePr>
          <p:cNvPr id="18437" name="Object 1027"/>
          <p:cNvGraphicFramePr>
            <a:graphicFrameLocks noChangeAspect="1"/>
          </p:cNvGraphicFramePr>
          <p:nvPr/>
        </p:nvGraphicFramePr>
        <p:xfrm>
          <a:off x="1905000" y="2667000"/>
          <a:ext cx="2705100" cy="515938"/>
        </p:xfrm>
        <a:graphic>
          <a:graphicData uri="http://schemas.openxmlformats.org/presentationml/2006/ole">
            <p:oleObj spid="_x0000_s18437" name="Equation" r:id="rId6" imgW="1066680" imgH="203040" progId="Equation.DSMT4">
              <p:embed/>
            </p:oleObj>
          </a:graphicData>
        </a:graphic>
      </p:graphicFrame>
      <p:sp>
        <p:nvSpPr>
          <p:cNvPr id="18444" name="Text Box 18"/>
          <p:cNvSpPr txBox="1">
            <a:spLocks noChangeArrowheads="1"/>
          </p:cNvSpPr>
          <p:nvPr/>
        </p:nvSpPr>
        <p:spPr bwMode="auto">
          <a:xfrm>
            <a:off x="609600" y="3124200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sp>
        <p:nvSpPr>
          <p:cNvPr id="18445" name="Text Box 19"/>
          <p:cNvSpPr txBox="1">
            <a:spLocks noChangeArrowheads="1"/>
          </p:cNvSpPr>
          <p:nvPr/>
        </p:nvSpPr>
        <p:spPr bwMode="auto">
          <a:xfrm>
            <a:off x="450850" y="3657600"/>
            <a:ext cx="77025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２分探索木における各操作に必要な平均時間計算量は、</a:t>
            </a:r>
          </a:p>
          <a:p>
            <a:pPr algn="l"/>
            <a:r>
              <a:rPr lang="ja-JP" altLang="en-US"/>
              <a:t>平均深さ　　　　　　に比例すると考えられる。したがって、</a:t>
            </a:r>
          </a:p>
          <a:p>
            <a:pPr algn="l"/>
            <a:r>
              <a:rPr lang="ja-JP" altLang="en-US"/>
              <a:t>　　点からなる２分探索木における「探索」「挿入」「削除」の</a:t>
            </a:r>
          </a:p>
          <a:p>
            <a:pPr algn="l"/>
            <a:r>
              <a:rPr lang="ja-JP" altLang="en-US"/>
              <a:t>各操作を行うための平均時間計算量は、</a:t>
            </a:r>
          </a:p>
          <a:p>
            <a:pPr algn="l"/>
            <a:endParaRPr lang="ja-JP" altLang="en-US"/>
          </a:p>
          <a:p>
            <a:pPr algn="l"/>
            <a:endParaRPr lang="ja-JP" altLang="en-US"/>
          </a:p>
          <a:p>
            <a:pPr algn="l"/>
            <a:r>
              <a:rPr lang="ja-JP" altLang="en-US"/>
              <a:t>である。</a:t>
            </a:r>
          </a:p>
        </p:txBody>
      </p:sp>
      <p:graphicFrame>
        <p:nvGraphicFramePr>
          <p:cNvPr id="18438" name="Object 1028"/>
          <p:cNvGraphicFramePr>
            <a:graphicFrameLocks noChangeAspect="1"/>
          </p:cNvGraphicFramePr>
          <p:nvPr/>
        </p:nvGraphicFramePr>
        <p:xfrm>
          <a:off x="1898650" y="4038600"/>
          <a:ext cx="762000" cy="434975"/>
        </p:xfrm>
        <a:graphic>
          <a:graphicData uri="http://schemas.openxmlformats.org/presentationml/2006/ole">
            <p:oleObj spid="_x0000_s18438" name="Equation" r:id="rId7" imgW="355320" imgH="203040" progId="Equation.DSMT4">
              <p:embed/>
            </p:oleObj>
          </a:graphicData>
        </a:graphic>
      </p:graphicFrame>
      <p:graphicFrame>
        <p:nvGraphicFramePr>
          <p:cNvPr id="18439" name="Object 1029"/>
          <p:cNvGraphicFramePr>
            <a:graphicFrameLocks noChangeAspect="1"/>
          </p:cNvGraphicFramePr>
          <p:nvPr/>
        </p:nvGraphicFramePr>
        <p:xfrm>
          <a:off x="527050" y="4495800"/>
          <a:ext cx="300038" cy="271463"/>
        </p:xfrm>
        <a:graphic>
          <a:graphicData uri="http://schemas.openxmlformats.org/presentationml/2006/ole">
            <p:oleObj spid="_x0000_s18439" name="Equation" r:id="rId8" imgW="139680" imgH="126720" progId="Equation.DSMT4">
              <p:embed/>
            </p:oleObj>
          </a:graphicData>
        </a:graphic>
      </p:graphicFrame>
      <p:graphicFrame>
        <p:nvGraphicFramePr>
          <p:cNvPr id="18440" name="Object 1030"/>
          <p:cNvGraphicFramePr>
            <a:graphicFrameLocks noChangeAspect="1"/>
          </p:cNvGraphicFramePr>
          <p:nvPr/>
        </p:nvGraphicFramePr>
        <p:xfrm>
          <a:off x="2514600" y="5257800"/>
          <a:ext cx="2209800" cy="804863"/>
        </p:xfrm>
        <a:graphic>
          <a:graphicData uri="http://schemas.openxmlformats.org/presentationml/2006/ole">
            <p:oleObj spid="_x0000_s18440" name="Equation" r:id="rId9" imgW="5587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0F991C-B8CD-40E6-B082-CBBAE101FE6B}" type="slidenum">
              <a:rPr lang="en-US" altLang="ja-JP" smtClean="0"/>
              <a:pPr/>
              <a:t>53</a:t>
            </a:fld>
            <a:endParaRPr lang="en-US" altLang="ja-JP" smtClean="0"/>
          </a:p>
        </p:txBody>
      </p:sp>
      <p:graphicFrame>
        <p:nvGraphicFramePr>
          <p:cNvPr id="438344" name="Group 72"/>
          <p:cNvGraphicFramePr>
            <a:graphicFrameLocks noGrp="1"/>
          </p:cNvGraphicFramePr>
          <p:nvPr/>
        </p:nvGraphicFramePr>
        <p:xfrm>
          <a:off x="1524000" y="1447800"/>
          <a:ext cx="6705600" cy="4281424"/>
        </p:xfrm>
        <a:graphic>
          <a:graphicData uri="http://schemas.openxmlformats.org/drawingml/2006/table">
            <a:tbl>
              <a:tblPr/>
              <a:tblGrid>
                <a:gridCol w="1592263"/>
                <a:gridCol w="1989137"/>
                <a:gridCol w="31242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最悪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時間計算量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平均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時間計算量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探索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挿入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削除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構築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458" name="Object 1024"/>
          <p:cNvGraphicFramePr>
            <a:graphicFrameLocks noChangeAspect="1"/>
          </p:cNvGraphicFramePr>
          <p:nvPr/>
        </p:nvGraphicFramePr>
        <p:xfrm>
          <a:off x="5410200" y="2514600"/>
          <a:ext cx="1955800" cy="711200"/>
        </p:xfrm>
        <a:graphic>
          <a:graphicData uri="http://schemas.openxmlformats.org/presentationml/2006/ole">
            <p:oleObj spid="_x0000_s19458" name="Equation" r:id="rId3" imgW="558720" imgH="203040" progId="Equation.DSMT4">
              <p:embed/>
            </p:oleObj>
          </a:graphicData>
        </a:graphic>
      </p:graphicFrame>
      <p:graphicFrame>
        <p:nvGraphicFramePr>
          <p:cNvPr id="19459" name="Object 1025"/>
          <p:cNvGraphicFramePr>
            <a:graphicFrameLocks noChangeAspect="1"/>
          </p:cNvGraphicFramePr>
          <p:nvPr/>
        </p:nvGraphicFramePr>
        <p:xfrm>
          <a:off x="3429000" y="2590800"/>
          <a:ext cx="1200150" cy="711200"/>
        </p:xfrm>
        <a:graphic>
          <a:graphicData uri="http://schemas.openxmlformats.org/presentationml/2006/ole">
            <p:oleObj spid="_x0000_s19459" name="Equation" r:id="rId4" imgW="342720" imgH="203040" progId="Equation.DSMT4">
              <p:embed/>
            </p:oleObj>
          </a:graphicData>
        </a:graphic>
      </p:graphicFrame>
      <p:sp>
        <p:nvSpPr>
          <p:cNvPr id="194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２分探索木のまとめ</a:t>
            </a:r>
          </a:p>
        </p:txBody>
      </p:sp>
      <p:graphicFrame>
        <p:nvGraphicFramePr>
          <p:cNvPr id="19460" name="Object 1026"/>
          <p:cNvGraphicFramePr>
            <a:graphicFrameLocks noChangeAspect="1"/>
          </p:cNvGraphicFramePr>
          <p:nvPr/>
        </p:nvGraphicFramePr>
        <p:xfrm>
          <a:off x="4724400" y="6019800"/>
          <a:ext cx="527050" cy="479425"/>
        </p:xfrm>
        <a:graphic>
          <a:graphicData uri="http://schemas.openxmlformats.org/presentationml/2006/ole">
            <p:oleObj spid="_x0000_s19460" name="Equation" r:id="rId5" imgW="139680" imgH="126720" progId="Equation.DSMT4">
              <p:embed/>
            </p:oleObj>
          </a:graphicData>
        </a:graphic>
      </p:graphicFrame>
      <p:sp>
        <p:nvSpPr>
          <p:cNvPr id="19495" name="Text Box 33"/>
          <p:cNvSpPr txBox="1">
            <a:spLocks noChangeArrowheads="1"/>
          </p:cNvSpPr>
          <p:nvPr/>
        </p:nvSpPr>
        <p:spPr bwMode="auto">
          <a:xfrm>
            <a:off x="5257800" y="6019800"/>
            <a:ext cx="1462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：データ数</a:t>
            </a:r>
          </a:p>
        </p:txBody>
      </p:sp>
      <p:graphicFrame>
        <p:nvGraphicFramePr>
          <p:cNvPr id="19461" name="Object 1027"/>
          <p:cNvGraphicFramePr>
            <a:graphicFrameLocks noChangeAspect="1"/>
          </p:cNvGraphicFramePr>
          <p:nvPr/>
        </p:nvGraphicFramePr>
        <p:xfrm>
          <a:off x="5410200" y="3352800"/>
          <a:ext cx="1955800" cy="711200"/>
        </p:xfrm>
        <a:graphic>
          <a:graphicData uri="http://schemas.openxmlformats.org/presentationml/2006/ole">
            <p:oleObj spid="_x0000_s19461" name="Equation" r:id="rId6" imgW="558720" imgH="203040" progId="Equation.DSMT4">
              <p:embed/>
            </p:oleObj>
          </a:graphicData>
        </a:graphic>
      </p:graphicFrame>
      <p:graphicFrame>
        <p:nvGraphicFramePr>
          <p:cNvPr id="19462" name="Object 1028"/>
          <p:cNvGraphicFramePr>
            <a:graphicFrameLocks noChangeAspect="1"/>
          </p:cNvGraphicFramePr>
          <p:nvPr/>
        </p:nvGraphicFramePr>
        <p:xfrm>
          <a:off x="5486400" y="4114800"/>
          <a:ext cx="1955800" cy="711200"/>
        </p:xfrm>
        <a:graphic>
          <a:graphicData uri="http://schemas.openxmlformats.org/presentationml/2006/ole">
            <p:oleObj spid="_x0000_s19462" name="Equation" r:id="rId7" imgW="558720" imgH="203040" progId="Equation.DSMT4">
              <p:embed/>
            </p:oleObj>
          </a:graphicData>
        </a:graphic>
      </p:graphicFrame>
      <p:graphicFrame>
        <p:nvGraphicFramePr>
          <p:cNvPr id="19463" name="Object 1029"/>
          <p:cNvGraphicFramePr>
            <a:graphicFrameLocks noChangeAspect="1"/>
          </p:cNvGraphicFramePr>
          <p:nvPr/>
        </p:nvGraphicFramePr>
        <p:xfrm>
          <a:off x="5334000" y="5029200"/>
          <a:ext cx="2355850" cy="711200"/>
        </p:xfrm>
        <a:graphic>
          <a:graphicData uri="http://schemas.openxmlformats.org/presentationml/2006/ole">
            <p:oleObj spid="_x0000_s19463" name="Equation" r:id="rId8" imgW="672840" imgH="203040" progId="Equation.DSMT4">
              <p:embed/>
            </p:oleObj>
          </a:graphicData>
        </a:graphic>
      </p:graphicFrame>
      <p:graphicFrame>
        <p:nvGraphicFramePr>
          <p:cNvPr id="19464" name="Object 1030"/>
          <p:cNvGraphicFramePr>
            <a:graphicFrameLocks noChangeAspect="1"/>
          </p:cNvGraphicFramePr>
          <p:nvPr/>
        </p:nvGraphicFramePr>
        <p:xfrm>
          <a:off x="3429000" y="3429000"/>
          <a:ext cx="1200150" cy="711200"/>
        </p:xfrm>
        <a:graphic>
          <a:graphicData uri="http://schemas.openxmlformats.org/presentationml/2006/ole">
            <p:oleObj spid="_x0000_s19464" name="Equation" r:id="rId9" imgW="342720" imgH="203040" progId="Equation.DSMT4">
              <p:embed/>
            </p:oleObj>
          </a:graphicData>
        </a:graphic>
      </p:graphicFrame>
      <p:graphicFrame>
        <p:nvGraphicFramePr>
          <p:cNvPr id="19465" name="Object 1031"/>
          <p:cNvGraphicFramePr>
            <a:graphicFrameLocks noChangeAspect="1"/>
          </p:cNvGraphicFramePr>
          <p:nvPr/>
        </p:nvGraphicFramePr>
        <p:xfrm>
          <a:off x="3505200" y="4038600"/>
          <a:ext cx="1200150" cy="711200"/>
        </p:xfrm>
        <a:graphic>
          <a:graphicData uri="http://schemas.openxmlformats.org/presentationml/2006/ole">
            <p:oleObj spid="_x0000_s19465" name="Equation" r:id="rId10" imgW="342720" imgH="203040" progId="Equation.DSMT4">
              <p:embed/>
            </p:oleObj>
          </a:graphicData>
        </a:graphic>
      </p:graphicFrame>
      <p:graphicFrame>
        <p:nvGraphicFramePr>
          <p:cNvPr id="19466" name="Object 1032"/>
          <p:cNvGraphicFramePr>
            <a:graphicFrameLocks noChangeAspect="1"/>
          </p:cNvGraphicFramePr>
          <p:nvPr/>
        </p:nvGraphicFramePr>
        <p:xfrm>
          <a:off x="3470275" y="4908550"/>
          <a:ext cx="1422400" cy="800100"/>
        </p:xfrm>
        <a:graphic>
          <a:graphicData uri="http://schemas.openxmlformats.org/presentationml/2006/ole">
            <p:oleObj spid="_x0000_s19466" name="Equation" r:id="rId11" imgW="4060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7212F5-9C9D-4757-AF43-43B90E18068E}" type="slidenum">
              <a:rPr lang="en-US" altLang="ja-JP" smtClean="0"/>
              <a:pPr/>
              <a:t>54</a:t>
            </a:fld>
            <a:endParaRPr lang="en-US" altLang="ja-JP" smtClean="0"/>
          </a:p>
        </p:txBody>
      </p:sp>
      <p:sp>
        <p:nvSpPr>
          <p:cNvPr id="2049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２分探索木と整列</a:t>
            </a:r>
          </a:p>
        </p:txBody>
      </p:sp>
      <p:sp>
        <p:nvSpPr>
          <p:cNvPr id="20498" name="Text Box 66"/>
          <p:cNvSpPr txBox="1">
            <a:spLocks noChangeArrowheads="1"/>
          </p:cNvSpPr>
          <p:nvPr/>
        </p:nvSpPr>
        <p:spPr bwMode="auto">
          <a:xfrm>
            <a:off x="1371600" y="1447800"/>
            <a:ext cx="651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２分探索木を用いても、ソートを行うことができる。</a:t>
            </a:r>
          </a:p>
        </p:txBody>
      </p:sp>
      <p:grpSp>
        <p:nvGrpSpPr>
          <p:cNvPr id="20499" name="Group 92"/>
          <p:cNvGrpSpPr>
            <a:grpSpLocks/>
          </p:cNvGrpSpPr>
          <p:nvPr/>
        </p:nvGrpSpPr>
        <p:grpSpPr bwMode="auto">
          <a:xfrm>
            <a:off x="533400" y="2209800"/>
            <a:ext cx="3276600" cy="2667000"/>
            <a:chOff x="432" y="1296"/>
            <a:chExt cx="4752" cy="2400"/>
          </a:xfrm>
        </p:grpSpPr>
        <p:sp>
          <p:nvSpPr>
            <p:cNvPr id="20515" name="Line 77"/>
            <p:cNvSpPr>
              <a:spLocks noChangeShapeType="1"/>
            </p:cNvSpPr>
            <p:nvPr/>
          </p:nvSpPr>
          <p:spPr bwMode="auto">
            <a:xfrm flipV="1">
              <a:off x="2688" y="1296"/>
              <a:ext cx="912" cy="23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16" name="AutoShape 78"/>
            <p:cNvSpPr>
              <a:spLocks noChangeArrowheads="1"/>
            </p:cNvSpPr>
            <p:nvPr/>
          </p:nvSpPr>
          <p:spPr bwMode="auto">
            <a:xfrm>
              <a:off x="432" y="1440"/>
              <a:ext cx="4752" cy="2256"/>
            </a:xfrm>
            <a:prstGeom prst="triangle">
              <a:avLst>
                <a:gd name="adj" fmla="val 49032"/>
              </a:avLst>
            </a:prstGeom>
            <a:solidFill>
              <a:srgbClr val="99FF66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17" name="AutoShape 79"/>
            <p:cNvSpPr>
              <a:spLocks noChangeArrowheads="1"/>
            </p:cNvSpPr>
            <p:nvPr/>
          </p:nvSpPr>
          <p:spPr bwMode="auto">
            <a:xfrm>
              <a:off x="2880" y="2448"/>
              <a:ext cx="1392" cy="1152"/>
            </a:xfrm>
            <a:prstGeom prst="triangle">
              <a:avLst>
                <a:gd name="adj" fmla="val 49032"/>
              </a:avLst>
            </a:prstGeom>
            <a:solidFill>
              <a:srgbClr val="0033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18" name="Line 80"/>
            <p:cNvSpPr>
              <a:spLocks noChangeShapeType="1"/>
            </p:cNvSpPr>
            <p:nvPr/>
          </p:nvSpPr>
          <p:spPr bwMode="auto">
            <a:xfrm flipH="1" flipV="1">
              <a:off x="2736" y="1536"/>
              <a:ext cx="72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19" name="Line 81"/>
            <p:cNvSpPr>
              <a:spLocks noChangeShapeType="1"/>
            </p:cNvSpPr>
            <p:nvPr/>
          </p:nvSpPr>
          <p:spPr bwMode="auto">
            <a:xfrm flipV="1">
              <a:off x="1968" y="1536"/>
              <a:ext cx="72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20" name="Oval 82"/>
            <p:cNvSpPr>
              <a:spLocks noChangeArrowheads="1"/>
            </p:cNvSpPr>
            <p:nvPr/>
          </p:nvSpPr>
          <p:spPr bwMode="auto">
            <a:xfrm>
              <a:off x="2592" y="1392"/>
              <a:ext cx="310" cy="2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21" name="Oval 83"/>
            <p:cNvSpPr>
              <a:spLocks noChangeArrowheads="1"/>
            </p:cNvSpPr>
            <p:nvPr/>
          </p:nvSpPr>
          <p:spPr bwMode="auto">
            <a:xfrm>
              <a:off x="3360" y="2352"/>
              <a:ext cx="310" cy="2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22" name="AutoShape 84"/>
            <p:cNvSpPr>
              <a:spLocks noChangeArrowheads="1"/>
            </p:cNvSpPr>
            <p:nvPr/>
          </p:nvSpPr>
          <p:spPr bwMode="auto">
            <a:xfrm>
              <a:off x="1248" y="2448"/>
              <a:ext cx="1392" cy="1152"/>
            </a:xfrm>
            <a:prstGeom prst="triangle">
              <a:avLst>
                <a:gd name="adj" fmla="val 49032"/>
              </a:avLst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23" name="Oval 85"/>
            <p:cNvSpPr>
              <a:spLocks noChangeArrowheads="1"/>
            </p:cNvSpPr>
            <p:nvPr/>
          </p:nvSpPr>
          <p:spPr bwMode="auto">
            <a:xfrm>
              <a:off x="1824" y="2352"/>
              <a:ext cx="310" cy="2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aphicFrame>
          <p:nvGraphicFramePr>
            <p:cNvPr id="20491" name="Object 1033"/>
            <p:cNvGraphicFramePr>
              <a:graphicFrameLocks noChangeAspect="1"/>
            </p:cNvGraphicFramePr>
            <p:nvPr/>
          </p:nvGraphicFramePr>
          <p:xfrm>
            <a:off x="2649" y="1440"/>
            <a:ext cx="173" cy="192"/>
          </p:xfrm>
          <a:graphic>
            <a:graphicData uri="http://schemas.openxmlformats.org/presentationml/2006/ole">
              <p:oleObj spid="_x0000_s20491" name="Equation" r:id="rId3" imgW="114120" imgH="126720" progId="Equation.DSMT4">
                <p:embed/>
              </p:oleObj>
            </a:graphicData>
          </a:graphic>
        </p:graphicFrame>
        <p:graphicFrame>
          <p:nvGraphicFramePr>
            <p:cNvPr id="20492" name="Object 1034"/>
            <p:cNvGraphicFramePr>
              <a:graphicFrameLocks noChangeAspect="1"/>
            </p:cNvGraphicFramePr>
            <p:nvPr/>
          </p:nvGraphicFramePr>
          <p:xfrm>
            <a:off x="1248" y="2304"/>
            <a:ext cx="384" cy="307"/>
          </p:xfrm>
          <a:graphic>
            <a:graphicData uri="http://schemas.openxmlformats.org/presentationml/2006/ole">
              <p:oleObj spid="_x0000_s20492" name="Equation" r:id="rId4" imgW="253800" imgH="203040" progId="Equation.DSMT4">
                <p:embed/>
              </p:oleObj>
            </a:graphicData>
          </a:graphic>
        </p:graphicFrame>
        <p:graphicFrame>
          <p:nvGraphicFramePr>
            <p:cNvPr id="20493" name="Object 1035"/>
            <p:cNvGraphicFramePr>
              <a:graphicFrameLocks noChangeAspect="1"/>
            </p:cNvGraphicFramePr>
            <p:nvPr/>
          </p:nvGraphicFramePr>
          <p:xfrm>
            <a:off x="3792" y="2352"/>
            <a:ext cx="538" cy="307"/>
          </p:xfrm>
          <a:graphic>
            <a:graphicData uri="http://schemas.openxmlformats.org/presentationml/2006/ole">
              <p:oleObj spid="_x0000_s20493" name="Equation" r:id="rId5" imgW="355320" imgH="203040" progId="Equation.DSMT4">
                <p:embed/>
              </p:oleObj>
            </a:graphicData>
          </a:graphic>
        </p:graphicFrame>
        <p:graphicFrame>
          <p:nvGraphicFramePr>
            <p:cNvPr id="20494" name="Object 1036"/>
            <p:cNvGraphicFramePr>
              <a:graphicFrameLocks noChangeAspect="1"/>
            </p:cNvGraphicFramePr>
            <p:nvPr/>
          </p:nvGraphicFramePr>
          <p:xfrm>
            <a:off x="3168" y="2976"/>
            <a:ext cx="576" cy="384"/>
          </p:xfrm>
          <a:graphic>
            <a:graphicData uri="http://schemas.openxmlformats.org/presentationml/2006/ole">
              <p:oleObj spid="_x0000_s20494" name="Equation" r:id="rId6" imgW="266400" imgH="177480" progId="Equation.DSMT4">
                <p:embed/>
              </p:oleObj>
            </a:graphicData>
          </a:graphic>
        </p:graphicFrame>
        <p:graphicFrame>
          <p:nvGraphicFramePr>
            <p:cNvPr id="20495" name="Object 1037"/>
            <p:cNvGraphicFramePr>
              <a:graphicFrameLocks noChangeAspect="1"/>
            </p:cNvGraphicFramePr>
            <p:nvPr/>
          </p:nvGraphicFramePr>
          <p:xfrm>
            <a:off x="1776" y="3072"/>
            <a:ext cx="576" cy="330"/>
          </p:xfrm>
          <a:graphic>
            <a:graphicData uri="http://schemas.openxmlformats.org/presentationml/2006/ole">
              <p:oleObj spid="_x0000_s20495" name="Equation" r:id="rId7" imgW="266400" imgH="152280" progId="Equation.DSMT4">
                <p:embed/>
              </p:oleObj>
            </a:graphicData>
          </a:graphic>
        </p:graphicFrame>
      </p:grpSp>
      <p:sp>
        <p:nvSpPr>
          <p:cNvPr id="20500" name="Text Box 91"/>
          <p:cNvSpPr txBox="1">
            <a:spLocks noChangeArrowheads="1"/>
          </p:cNvSpPr>
          <p:nvPr/>
        </p:nvSpPr>
        <p:spPr bwMode="auto">
          <a:xfrm>
            <a:off x="533400" y="5351463"/>
            <a:ext cx="71739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左優先で木をなぞったとき、</a:t>
            </a:r>
          </a:p>
          <a:p>
            <a:pPr algn="l"/>
            <a:r>
              <a:rPr lang="ja-JP" altLang="en-US"/>
              <a:t>点　　において　　　の左部分木のすべてをなぞったら、</a:t>
            </a:r>
          </a:p>
          <a:p>
            <a:pPr algn="l"/>
            <a:r>
              <a:rPr lang="ja-JP" altLang="en-US"/>
              <a:t>　を出力し、右の部分木をなぞるようにすればよい。</a:t>
            </a:r>
          </a:p>
        </p:txBody>
      </p:sp>
      <p:graphicFrame>
        <p:nvGraphicFramePr>
          <p:cNvPr id="20482" name="Object 1024"/>
          <p:cNvGraphicFramePr>
            <a:graphicFrameLocks noChangeAspect="1"/>
          </p:cNvGraphicFramePr>
          <p:nvPr/>
        </p:nvGraphicFramePr>
        <p:xfrm>
          <a:off x="914400" y="5808663"/>
          <a:ext cx="395288" cy="439737"/>
        </p:xfrm>
        <a:graphic>
          <a:graphicData uri="http://schemas.openxmlformats.org/presentationml/2006/ole">
            <p:oleObj spid="_x0000_s20482" name="Equation" r:id="rId8" imgW="114120" imgH="126720" progId="Equation.DSMT4">
              <p:embed/>
            </p:oleObj>
          </a:graphicData>
        </a:graphic>
      </p:graphicFrame>
      <p:graphicFrame>
        <p:nvGraphicFramePr>
          <p:cNvPr id="20483" name="Object 1025"/>
          <p:cNvGraphicFramePr>
            <a:graphicFrameLocks noChangeAspect="1"/>
          </p:cNvGraphicFramePr>
          <p:nvPr/>
        </p:nvGraphicFramePr>
        <p:xfrm>
          <a:off x="457200" y="6113463"/>
          <a:ext cx="395288" cy="439737"/>
        </p:xfrm>
        <a:graphic>
          <a:graphicData uri="http://schemas.openxmlformats.org/presentationml/2006/ole">
            <p:oleObj spid="_x0000_s20483" name="Equation" r:id="rId9" imgW="114120" imgH="126720" progId="Equation.DSMT4">
              <p:embed/>
            </p:oleObj>
          </a:graphicData>
        </a:graphic>
      </p:graphicFrame>
      <p:graphicFrame>
        <p:nvGraphicFramePr>
          <p:cNvPr id="20484" name="Object 1026"/>
          <p:cNvGraphicFramePr>
            <a:graphicFrameLocks noChangeAspect="1"/>
          </p:cNvGraphicFramePr>
          <p:nvPr/>
        </p:nvGraphicFramePr>
        <p:xfrm>
          <a:off x="2667000" y="5732463"/>
          <a:ext cx="395288" cy="439737"/>
        </p:xfrm>
        <a:graphic>
          <a:graphicData uri="http://schemas.openxmlformats.org/presentationml/2006/ole">
            <p:oleObj spid="_x0000_s20484" name="Equation" r:id="rId10" imgW="114120" imgH="126720" progId="Equation.DSMT4">
              <p:embed/>
            </p:oleObj>
          </a:graphicData>
        </a:graphic>
      </p:graphicFrame>
      <p:sp>
        <p:nvSpPr>
          <p:cNvPr id="20501" name="Freeform 96"/>
          <p:cNvSpPr>
            <a:spLocks/>
          </p:cNvSpPr>
          <p:nvPr/>
        </p:nvSpPr>
        <p:spPr bwMode="auto">
          <a:xfrm>
            <a:off x="1219200" y="2438400"/>
            <a:ext cx="809625" cy="2235200"/>
          </a:xfrm>
          <a:custGeom>
            <a:avLst/>
            <a:gdLst>
              <a:gd name="T0" fmla="*/ 753140 w 688"/>
              <a:gd name="T1" fmla="*/ 0 h 1448"/>
              <a:gd name="T2" fmla="*/ 244770 w 688"/>
              <a:gd name="T3" fmla="*/ 889140 h 1448"/>
              <a:gd name="T4" fmla="*/ 244770 w 688"/>
              <a:gd name="T5" fmla="*/ 1407805 h 1448"/>
              <a:gd name="T6" fmla="*/ 75314 w 688"/>
              <a:gd name="T7" fmla="*/ 1852376 h 1448"/>
              <a:gd name="T8" fmla="*/ 18828 w 688"/>
              <a:gd name="T9" fmla="*/ 2222851 h 1448"/>
              <a:gd name="T10" fmla="*/ 188285 w 688"/>
              <a:gd name="T11" fmla="*/ 1778281 h 1448"/>
              <a:gd name="T12" fmla="*/ 188285 w 688"/>
              <a:gd name="T13" fmla="*/ 2148756 h 1448"/>
              <a:gd name="T14" fmla="*/ 244770 w 688"/>
              <a:gd name="T15" fmla="*/ 1704186 h 1448"/>
              <a:gd name="T16" fmla="*/ 301256 w 688"/>
              <a:gd name="T17" fmla="*/ 1407805 h 1448"/>
              <a:gd name="T18" fmla="*/ 357741 w 688"/>
              <a:gd name="T19" fmla="*/ 1778281 h 1448"/>
              <a:gd name="T20" fmla="*/ 414227 w 688"/>
              <a:gd name="T21" fmla="*/ 1481900 h 1448"/>
              <a:gd name="T22" fmla="*/ 527198 w 688"/>
              <a:gd name="T23" fmla="*/ 2074661 h 1448"/>
              <a:gd name="T24" fmla="*/ 640169 w 688"/>
              <a:gd name="T25" fmla="*/ 1926471 h 1448"/>
              <a:gd name="T26" fmla="*/ 527198 w 688"/>
              <a:gd name="T27" fmla="*/ 1333710 h 1448"/>
              <a:gd name="T28" fmla="*/ 809625 w 688"/>
              <a:gd name="T29" fmla="*/ 370475 h 144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88"/>
              <a:gd name="T46" fmla="*/ 0 h 1448"/>
              <a:gd name="T47" fmla="*/ 688 w 688"/>
              <a:gd name="T48" fmla="*/ 1448 h 144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88" h="1448">
                <a:moveTo>
                  <a:pt x="640" y="0"/>
                </a:moveTo>
                <a:cubicBezTo>
                  <a:pt x="460" y="212"/>
                  <a:pt x="280" y="424"/>
                  <a:pt x="208" y="576"/>
                </a:cubicBezTo>
                <a:cubicBezTo>
                  <a:pt x="136" y="728"/>
                  <a:pt x="232" y="808"/>
                  <a:pt x="208" y="912"/>
                </a:cubicBezTo>
                <a:cubicBezTo>
                  <a:pt x="184" y="1016"/>
                  <a:pt x="96" y="1112"/>
                  <a:pt x="64" y="1200"/>
                </a:cubicBezTo>
                <a:cubicBezTo>
                  <a:pt x="32" y="1288"/>
                  <a:pt x="0" y="1448"/>
                  <a:pt x="16" y="1440"/>
                </a:cubicBezTo>
                <a:cubicBezTo>
                  <a:pt x="32" y="1432"/>
                  <a:pt x="136" y="1160"/>
                  <a:pt x="160" y="1152"/>
                </a:cubicBezTo>
                <a:cubicBezTo>
                  <a:pt x="184" y="1144"/>
                  <a:pt x="152" y="1400"/>
                  <a:pt x="160" y="1392"/>
                </a:cubicBezTo>
                <a:cubicBezTo>
                  <a:pt x="168" y="1384"/>
                  <a:pt x="192" y="1184"/>
                  <a:pt x="208" y="1104"/>
                </a:cubicBezTo>
                <a:cubicBezTo>
                  <a:pt x="224" y="1024"/>
                  <a:pt x="240" y="904"/>
                  <a:pt x="256" y="912"/>
                </a:cubicBezTo>
                <a:cubicBezTo>
                  <a:pt x="272" y="920"/>
                  <a:pt x="288" y="1144"/>
                  <a:pt x="304" y="1152"/>
                </a:cubicBezTo>
                <a:cubicBezTo>
                  <a:pt x="320" y="1160"/>
                  <a:pt x="328" y="928"/>
                  <a:pt x="352" y="960"/>
                </a:cubicBezTo>
                <a:cubicBezTo>
                  <a:pt x="376" y="992"/>
                  <a:pt x="416" y="1296"/>
                  <a:pt x="448" y="1344"/>
                </a:cubicBezTo>
                <a:cubicBezTo>
                  <a:pt x="480" y="1392"/>
                  <a:pt x="544" y="1328"/>
                  <a:pt x="544" y="1248"/>
                </a:cubicBezTo>
                <a:cubicBezTo>
                  <a:pt x="544" y="1168"/>
                  <a:pt x="424" y="1032"/>
                  <a:pt x="448" y="864"/>
                </a:cubicBezTo>
                <a:cubicBezTo>
                  <a:pt x="472" y="696"/>
                  <a:pt x="580" y="468"/>
                  <a:pt x="688" y="24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2" name="AutoShape 97"/>
          <p:cNvSpPr>
            <a:spLocks noChangeArrowheads="1"/>
          </p:cNvSpPr>
          <p:nvPr/>
        </p:nvSpPr>
        <p:spPr bwMode="auto">
          <a:xfrm>
            <a:off x="4267200" y="3429000"/>
            <a:ext cx="1295400" cy="381000"/>
          </a:xfrm>
          <a:prstGeom prst="rightArrow">
            <a:avLst>
              <a:gd name="adj1" fmla="val 50000"/>
              <a:gd name="adj2" fmla="val 85000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85" name="Object 1027"/>
          <p:cNvGraphicFramePr>
            <a:graphicFrameLocks noChangeAspect="1"/>
          </p:cNvGraphicFramePr>
          <p:nvPr/>
        </p:nvGraphicFramePr>
        <p:xfrm>
          <a:off x="4495800" y="2971800"/>
          <a:ext cx="395288" cy="439738"/>
        </p:xfrm>
        <a:graphic>
          <a:graphicData uri="http://schemas.openxmlformats.org/presentationml/2006/ole">
            <p:oleObj spid="_x0000_s20485" name="Equation" r:id="rId11" imgW="114120" imgH="126720" progId="Equation.DSMT4">
              <p:embed/>
            </p:oleObj>
          </a:graphicData>
        </a:graphic>
      </p:graphicFrame>
      <p:grpSp>
        <p:nvGrpSpPr>
          <p:cNvPr id="20503" name="Group 99"/>
          <p:cNvGrpSpPr>
            <a:grpSpLocks/>
          </p:cNvGrpSpPr>
          <p:nvPr/>
        </p:nvGrpSpPr>
        <p:grpSpPr bwMode="auto">
          <a:xfrm>
            <a:off x="5181600" y="2362200"/>
            <a:ext cx="3276600" cy="2667000"/>
            <a:chOff x="432" y="1296"/>
            <a:chExt cx="4752" cy="2400"/>
          </a:xfrm>
        </p:grpSpPr>
        <p:sp>
          <p:nvSpPr>
            <p:cNvPr id="20506" name="Line 100"/>
            <p:cNvSpPr>
              <a:spLocks noChangeShapeType="1"/>
            </p:cNvSpPr>
            <p:nvPr/>
          </p:nvSpPr>
          <p:spPr bwMode="auto">
            <a:xfrm flipV="1">
              <a:off x="2688" y="1296"/>
              <a:ext cx="912" cy="23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07" name="AutoShape 101"/>
            <p:cNvSpPr>
              <a:spLocks noChangeArrowheads="1"/>
            </p:cNvSpPr>
            <p:nvPr/>
          </p:nvSpPr>
          <p:spPr bwMode="auto">
            <a:xfrm>
              <a:off x="432" y="1440"/>
              <a:ext cx="4752" cy="2256"/>
            </a:xfrm>
            <a:prstGeom prst="triangle">
              <a:avLst>
                <a:gd name="adj" fmla="val 49032"/>
              </a:avLst>
            </a:prstGeom>
            <a:solidFill>
              <a:srgbClr val="99FF66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08" name="AutoShape 102"/>
            <p:cNvSpPr>
              <a:spLocks noChangeArrowheads="1"/>
            </p:cNvSpPr>
            <p:nvPr/>
          </p:nvSpPr>
          <p:spPr bwMode="auto">
            <a:xfrm>
              <a:off x="2880" y="2448"/>
              <a:ext cx="1392" cy="1152"/>
            </a:xfrm>
            <a:prstGeom prst="triangle">
              <a:avLst>
                <a:gd name="adj" fmla="val 49032"/>
              </a:avLst>
            </a:prstGeom>
            <a:solidFill>
              <a:srgbClr val="0033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09" name="Line 103"/>
            <p:cNvSpPr>
              <a:spLocks noChangeShapeType="1"/>
            </p:cNvSpPr>
            <p:nvPr/>
          </p:nvSpPr>
          <p:spPr bwMode="auto">
            <a:xfrm flipH="1" flipV="1">
              <a:off x="2736" y="1536"/>
              <a:ext cx="72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10" name="Line 104"/>
            <p:cNvSpPr>
              <a:spLocks noChangeShapeType="1"/>
            </p:cNvSpPr>
            <p:nvPr/>
          </p:nvSpPr>
          <p:spPr bwMode="auto">
            <a:xfrm flipV="1">
              <a:off x="1968" y="1536"/>
              <a:ext cx="72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11" name="Oval 105"/>
            <p:cNvSpPr>
              <a:spLocks noChangeArrowheads="1"/>
            </p:cNvSpPr>
            <p:nvPr/>
          </p:nvSpPr>
          <p:spPr bwMode="auto">
            <a:xfrm>
              <a:off x="2592" y="1392"/>
              <a:ext cx="310" cy="2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12" name="Oval 106"/>
            <p:cNvSpPr>
              <a:spLocks noChangeArrowheads="1"/>
            </p:cNvSpPr>
            <p:nvPr/>
          </p:nvSpPr>
          <p:spPr bwMode="auto">
            <a:xfrm>
              <a:off x="3360" y="2352"/>
              <a:ext cx="310" cy="2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13" name="AutoShape 107"/>
            <p:cNvSpPr>
              <a:spLocks noChangeArrowheads="1"/>
            </p:cNvSpPr>
            <p:nvPr/>
          </p:nvSpPr>
          <p:spPr bwMode="auto">
            <a:xfrm>
              <a:off x="1248" y="2448"/>
              <a:ext cx="1392" cy="1152"/>
            </a:xfrm>
            <a:prstGeom prst="triangle">
              <a:avLst>
                <a:gd name="adj" fmla="val 49032"/>
              </a:avLst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14" name="Oval 108"/>
            <p:cNvSpPr>
              <a:spLocks noChangeArrowheads="1"/>
            </p:cNvSpPr>
            <p:nvPr/>
          </p:nvSpPr>
          <p:spPr bwMode="auto">
            <a:xfrm>
              <a:off x="1824" y="2352"/>
              <a:ext cx="310" cy="2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aphicFrame>
          <p:nvGraphicFramePr>
            <p:cNvPr id="20486" name="Object 1028"/>
            <p:cNvGraphicFramePr>
              <a:graphicFrameLocks noChangeAspect="1"/>
            </p:cNvGraphicFramePr>
            <p:nvPr/>
          </p:nvGraphicFramePr>
          <p:xfrm>
            <a:off x="2649" y="1440"/>
            <a:ext cx="173" cy="192"/>
          </p:xfrm>
          <a:graphic>
            <a:graphicData uri="http://schemas.openxmlformats.org/presentationml/2006/ole">
              <p:oleObj spid="_x0000_s20486" name="Equation" r:id="rId12" imgW="114120" imgH="126720" progId="Equation.DSMT4">
                <p:embed/>
              </p:oleObj>
            </a:graphicData>
          </a:graphic>
        </p:graphicFrame>
        <p:graphicFrame>
          <p:nvGraphicFramePr>
            <p:cNvPr id="20487" name="Object 1029"/>
            <p:cNvGraphicFramePr>
              <a:graphicFrameLocks noChangeAspect="1"/>
            </p:cNvGraphicFramePr>
            <p:nvPr/>
          </p:nvGraphicFramePr>
          <p:xfrm>
            <a:off x="1248" y="2304"/>
            <a:ext cx="384" cy="307"/>
          </p:xfrm>
          <a:graphic>
            <a:graphicData uri="http://schemas.openxmlformats.org/presentationml/2006/ole">
              <p:oleObj spid="_x0000_s20487" name="Equation" r:id="rId13" imgW="253800" imgH="203040" progId="Equation.DSMT4">
                <p:embed/>
              </p:oleObj>
            </a:graphicData>
          </a:graphic>
        </p:graphicFrame>
        <p:graphicFrame>
          <p:nvGraphicFramePr>
            <p:cNvPr id="20488" name="Object 1030"/>
            <p:cNvGraphicFramePr>
              <a:graphicFrameLocks noChangeAspect="1"/>
            </p:cNvGraphicFramePr>
            <p:nvPr/>
          </p:nvGraphicFramePr>
          <p:xfrm>
            <a:off x="3792" y="2352"/>
            <a:ext cx="538" cy="307"/>
          </p:xfrm>
          <a:graphic>
            <a:graphicData uri="http://schemas.openxmlformats.org/presentationml/2006/ole">
              <p:oleObj spid="_x0000_s20488" name="Equation" r:id="rId14" imgW="355320" imgH="203040" progId="Equation.DSMT4">
                <p:embed/>
              </p:oleObj>
            </a:graphicData>
          </a:graphic>
        </p:graphicFrame>
        <p:graphicFrame>
          <p:nvGraphicFramePr>
            <p:cNvPr id="20489" name="Object 1031"/>
            <p:cNvGraphicFramePr>
              <a:graphicFrameLocks noChangeAspect="1"/>
            </p:cNvGraphicFramePr>
            <p:nvPr/>
          </p:nvGraphicFramePr>
          <p:xfrm>
            <a:off x="3168" y="2976"/>
            <a:ext cx="576" cy="384"/>
          </p:xfrm>
          <a:graphic>
            <a:graphicData uri="http://schemas.openxmlformats.org/presentationml/2006/ole">
              <p:oleObj spid="_x0000_s20489" name="Equation" r:id="rId15" imgW="266400" imgH="177480" progId="Equation.DSMT4">
                <p:embed/>
              </p:oleObj>
            </a:graphicData>
          </a:graphic>
        </p:graphicFrame>
        <p:graphicFrame>
          <p:nvGraphicFramePr>
            <p:cNvPr id="20490" name="Object 1032"/>
            <p:cNvGraphicFramePr>
              <a:graphicFrameLocks noChangeAspect="1"/>
            </p:cNvGraphicFramePr>
            <p:nvPr/>
          </p:nvGraphicFramePr>
          <p:xfrm>
            <a:off x="1776" y="3072"/>
            <a:ext cx="576" cy="330"/>
          </p:xfrm>
          <a:graphic>
            <a:graphicData uri="http://schemas.openxmlformats.org/presentationml/2006/ole">
              <p:oleObj spid="_x0000_s20490" name="Equation" r:id="rId16" imgW="266400" imgH="152280" progId="Equation.DSMT4">
                <p:embed/>
              </p:oleObj>
            </a:graphicData>
          </a:graphic>
        </p:graphicFrame>
      </p:grpSp>
      <p:sp>
        <p:nvSpPr>
          <p:cNvPr id="20504" name="Freeform 114"/>
          <p:cNvSpPr>
            <a:spLocks/>
          </p:cNvSpPr>
          <p:nvPr/>
        </p:nvSpPr>
        <p:spPr bwMode="auto">
          <a:xfrm>
            <a:off x="5867400" y="2514600"/>
            <a:ext cx="809625" cy="2235200"/>
          </a:xfrm>
          <a:custGeom>
            <a:avLst/>
            <a:gdLst>
              <a:gd name="T0" fmla="*/ 753140 w 688"/>
              <a:gd name="T1" fmla="*/ 0 h 1448"/>
              <a:gd name="T2" fmla="*/ 244770 w 688"/>
              <a:gd name="T3" fmla="*/ 889140 h 1448"/>
              <a:gd name="T4" fmla="*/ 244770 w 688"/>
              <a:gd name="T5" fmla="*/ 1407805 h 1448"/>
              <a:gd name="T6" fmla="*/ 75314 w 688"/>
              <a:gd name="T7" fmla="*/ 1852376 h 1448"/>
              <a:gd name="T8" fmla="*/ 18828 w 688"/>
              <a:gd name="T9" fmla="*/ 2222851 h 1448"/>
              <a:gd name="T10" fmla="*/ 188285 w 688"/>
              <a:gd name="T11" fmla="*/ 1778281 h 1448"/>
              <a:gd name="T12" fmla="*/ 188285 w 688"/>
              <a:gd name="T13" fmla="*/ 2148756 h 1448"/>
              <a:gd name="T14" fmla="*/ 244770 w 688"/>
              <a:gd name="T15" fmla="*/ 1704186 h 1448"/>
              <a:gd name="T16" fmla="*/ 301256 w 688"/>
              <a:gd name="T17" fmla="*/ 1407805 h 1448"/>
              <a:gd name="T18" fmla="*/ 357741 w 688"/>
              <a:gd name="T19" fmla="*/ 1778281 h 1448"/>
              <a:gd name="T20" fmla="*/ 414227 w 688"/>
              <a:gd name="T21" fmla="*/ 1481900 h 1448"/>
              <a:gd name="T22" fmla="*/ 527198 w 688"/>
              <a:gd name="T23" fmla="*/ 2074661 h 1448"/>
              <a:gd name="T24" fmla="*/ 640169 w 688"/>
              <a:gd name="T25" fmla="*/ 1926471 h 1448"/>
              <a:gd name="T26" fmla="*/ 527198 w 688"/>
              <a:gd name="T27" fmla="*/ 1333710 h 1448"/>
              <a:gd name="T28" fmla="*/ 809625 w 688"/>
              <a:gd name="T29" fmla="*/ 370475 h 144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88"/>
              <a:gd name="T46" fmla="*/ 0 h 1448"/>
              <a:gd name="T47" fmla="*/ 688 w 688"/>
              <a:gd name="T48" fmla="*/ 1448 h 144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88" h="1448">
                <a:moveTo>
                  <a:pt x="640" y="0"/>
                </a:moveTo>
                <a:cubicBezTo>
                  <a:pt x="460" y="212"/>
                  <a:pt x="280" y="424"/>
                  <a:pt x="208" y="576"/>
                </a:cubicBezTo>
                <a:cubicBezTo>
                  <a:pt x="136" y="728"/>
                  <a:pt x="232" y="808"/>
                  <a:pt x="208" y="912"/>
                </a:cubicBezTo>
                <a:cubicBezTo>
                  <a:pt x="184" y="1016"/>
                  <a:pt x="96" y="1112"/>
                  <a:pt x="64" y="1200"/>
                </a:cubicBezTo>
                <a:cubicBezTo>
                  <a:pt x="32" y="1288"/>
                  <a:pt x="0" y="1448"/>
                  <a:pt x="16" y="1440"/>
                </a:cubicBezTo>
                <a:cubicBezTo>
                  <a:pt x="32" y="1432"/>
                  <a:pt x="136" y="1160"/>
                  <a:pt x="160" y="1152"/>
                </a:cubicBezTo>
                <a:cubicBezTo>
                  <a:pt x="184" y="1144"/>
                  <a:pt x="152" y="1400"/>
                  <a:pt x="160" y="1392"/>
                </a:cubicBezTo>
                <a:cubicBezTo>
                  <a:pt x="168" y="1384"/>
                  <a:pt x="192" y="1184"/>
                  <a:pt x="208" y="1104"/>
                </a:cubicBezTo>
                <a:cubicBezTo>
                  <a:pt x="224" y="1024"/>
                  <a:pt x="240" y="904"/>
                  <a:pt x="256" y="912"/>
                </a:cubicBezTo>
                <a:cubicBezTo>
                  <a:pt x="272" y="920"/>
                  <a:pt x="288" y="1144"/>
                  <a:pt x="304" y="1152"/>
                </a:cubicBezTo>
                <a:cubicBezTo>
                  <a:pt x="320" y="1160"/>
                  <a:pt x="328" y="928"/>
                  <a:pt x="352" y="960"/>
                </a:cubicBezTo>
                <a:cubicBezTo>
                  <a:pt x="376" y="992"/>
                  <a:pt x="416" y="1296"/>
                  <a:pt x="448" y="1344"/>
                </a:cubicBezTo>
                <a:cubicBezTo>
                  <a:pt x="480" y="1392"/>
                  <a:pt x="544" y="1328"/>
                  <a:pt x="544" y="1248"/>
                </a:cubicBezTo>
                <a:cubicBezTo>
                  <a:pt x="544" y="1168"/>
                  <a:pt x="424" y="1032"/>
                  <a:pt x="448" y="864"/>
                </a:cubicBezTo>
                <a:cubicBezTo>
                  <a:pt x="472" y="696"/>
                  <a:pt x="580" y="468"/>
                  <a:pt x="688" y="24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5" name="Freeform 115"/>
          <p:cNvSpPr>
            <a:spLocks/>
          </p:cNvSpPr>
          <p:nvPr/>
        </p:nvSpPr>
        <p:spPr bwMode="auto">
          <a:xfrm>
            <a:off x="6781800" y="2971800"/>
            <a:ext cx="342900" cy="1447800"/>
          </a:xfrm>
          <a:custGeom>
            <a:avLst/>
            <a:gdLst>
              <a:gd name="T0" fmla="*/ 0 w 216"/>
              <a:gd name="T1" fmla="*/ 0 h 912"/>
              <a:gd name="T2" fmla="*/ 304800 w 216"/>
              <a:gd name="T3" fmla="*/ 685800 h 912"/>
              <a:gd name="T4" fmla="*/ 228600 w 216"/>
              <a:gd name="T5" fmla="*/ 1447800 h 912"/>
              <a:gd name="T6" fmla="*/ 0 60000 65536"/>
              <a:gd name="T7" fmla="*/ 0 60000 65536"/>
              <a:gd name="T8" fmla="*/ 0 60000 65536"/>
              <a:gd name="T9" fmla="*/ 0 w 216"/>
              <a:gd name="T10" fmla="*/ 0 h 912"/>
              <a:gd name="T11" fmla="*/ 216 w 216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" h="912">
                <a:moveTo>
                  <a:pt x="0" y="0"/>
                </a:moveTo>
                <a:cubicBezTo>
                  <a:pt x="84" y="140"/>
                  <a:pt x="168" y="280"/>
                  <a:pt x="192" y="432"/>
                </a:cubicBezTo>
                <a:cubicBezTo>
                  <a:pt x="216" y="584"/>
                  <a:pt x="180" y="748"/>
                  <a:pt x="144" y="912"/>
                </a:cubicBez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09C3BF-A58B-42D6-94F9-75C68EB5A3A3}" type="slidenum">
              <a:rPr lang="en-US" altLang="ja-JP" smtClean="0"/>
              <a:pPr/>
              <a:t>55</a:t>
            </a:fld>
            <a:endParaRPr lang="en-US" altLang="ja-JP" smtClean="0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２分探索木と整列</a:t>
            </a:r>
          </a:p>
        </p:txBody>
      </p:sp>
      <p:sp>
        <p:nvSpPr>
          <p:cNvPr id="81924" name="Line 3"/>
          <p:cNvSpPr>
            <a:spLocks noChangeShapeType="1"/>
          </p:cNvSpPr>
          <p:nvPr/>
        </p:nvSpPr>
        <p:spPr bwMode="auto">
          <a:xfrm flipV="1">
            <a:off x="5562600" y="3962400"/>
            <a:ext cx="609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25" name="Line 4"/>
          <p:cNvSpPr>
            <a:spLocks noChangeShapeType="1"/>
          </p:cNvSpPr>
          <p:nvPr/>
        </p:nvSpPr>
        <p:spPr bwMode="auto">
          <a:xfrm flipH="1" flipV="1">
            <a:off x="5638800" y="3124200"/>
            <a:ext cx="5334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26" name="Line 5"/>
          <p:cNvSpPr>
            <a:spLocks noChangeShapeType="1"/>
          </p:cNvSpPr>
          <p:nvPr/>
        </p:nvSpPr>
        <p:spPr bwMode="auto">
          <a:xfrm flipV="1">
            <a:off x="5562600" y="2133600"/>
            <a:ext cx="685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27" name="Line 6"/>
          <p:cNvSpPr>
            <a:spLocks noChangeShapeType="1"/>
          </p:cNvSpPr>
          <p:nvPr/>
        </p:nvSpPr>
        <p:spPr bwMode="auto">
          <a:xfrm flipH="1" flipV="1">
            <a:off x="6324600" y="2209800"/>
            <a:ext cx="1041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28" name="Line 7"/>
          <p:cNvSpPr>
            <a:spLocks noChangeShapeType="1"/>
          </p:cNvSpPr>
          <p:nvPr/>
        </p:nvSpPr>
        <p:spPr bwMode="auto">
          <a:xfrm flipH="1" flipV="1">
            <a:off x="3124200" y="4191000"/>
            <a:ext cx="838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29" name="Line 8"/>
          <p:cNvSpPr>
            <a:spLocks noChangeShapeType="1"/>
          </p:cNvSpPr>
          <p:nvPr/>
        </p:nvSpPr>
        <p:spPr bwMode="auto">
          <a:xfrm flipV="1">
            <a:off x="2514600" y="4114800"/>
            <a:ext cx="609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30" name="Line 9"/>
          <p:cNvSpPr>
            <a:spLocks noChangeShapeType="1"/>
          </p:cNvSpPr>
          <p:nvPr/>
        </p:nvSpPr>
        <p:spPr bwMode="auto">
          <a:xfrm flipH="1" flipV="1">
            <a:off x="2463800" y="2362200"/>
            <a:ext cx="1041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31" name="Line 10"/>
          <p:cNvSpPr>
            <a:spLocks noChangeShapeType="1"/>
          </p:cNvSpPr>
          <p:nvPr/>
        </p:nvSpPr>
        <p:spPr bwMode="auto">
          <a:xfrm flipV="1">
            <a:off x="1600200" y="2438400"/>
            <a:ext cx="80645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32" name="Line 11"/>
          <p:cNvSpPr>
            <a:spLocks noChangeShapeType="1"/>
          </p:cNvSpPr>
          <p:nvPr/>
        </p:nvSpPr>
        <p:spPr bwMode="auto">
          <a:xfrm flipV="1">
            <a:off x="3200400" y="3352800"/>
            <a:ext cx="330200" cy="766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33" name="Line 12"/>
          <p:cNvSpPr>
            <a:spLocks noChangeShapeType="1"/>
          </p:cNvSpPr>
          <p:nvPr/>
        </p:nvSpPr>
        <p:spPr bwMode="auto">
          <a:xfrm flipH="1" flipV="1">
            <a:off x="1676400" y="3276600"/>
            <a:ext cx="64135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34" name="Line 13"/>
          <p:cNvSpPr>
            <a:spLocks noChangeShapeType="1"/>
          </p:cNvSpPr>
          <p:nvPr/>
        </p:nvSpPr>
        <p:spPr bwMode="auto">
          <a:xfrm flipH="1" flipV="1">
            <a:off x="4419600" y="1600200"/>
            <a:ext cx="1752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35" name="Line 14"/>
          <p:cNvSpPr>
            <a:spLocks noChangeShapeType="1"/>
          </p:cNvSpPr>
          <p:nvPr/>
        </p:nvSpPr>
        <p:spPr bwMode="auto">
          <a:xfrm flipV="1">
            <a:off x="2590800" y="1600200"/>
            <a:ext cx="1831975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36" name="Oval 15"/>
          <p:cNvSpPr>
            <a:spLocks noChangeArrowheads="1"/>
          </p:cNvSpPr>
          <p:nvPr/>
        </p:nvSpPr>
        <p:spPr bwMode="auto">
          <a:xfrm>
            <a:off x="4191000" y="13716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81937" name="Oval 16"/>
          <p:cNvSpPr>
            <a:spLocks noChangeArrowheads="1"/>
          </p:cNvSpPr>
          <p:nvPr/>
        </p:nvSpPr>
        <p:spPr bwMode="auto">
          <a:xfrm>
            <a:off x="2209800" y="20574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38" name="Oval 17"/>
          <p:cNvSpPr>
            <a:spLocks noChangeArrowheads="1"/>
          </p:cNvSpPr>
          <p:nvPr/>
        </p:nvSpPr>
        <p:spPr bwMode="auto">
          <a:xfrm>
            <a:off x="6019800" y="1905000"/>
            <a:ext cx="414338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39" name="Oval 18"/>
          <p:cNvSpPr>
            <a:spLocks noChangeArrowheads="1"/>
          </p:cNvSpPr>
          <p:nvPr/>
        </p:nvSpPr>
        <p:spPr bwMode="auto">
          <a:xfrm>
            <a:off x="3276600" y="2895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40" name="Oval 19"/>
          <p:cNvSpPr>
            <a:spLocks noChangeArrowheads="1"/>
          </p:cNvSpPr>
          <p:nvPr/>
        </p:nvSpPr>
        <p:spPr bwMode="auto">
          <a:xfrm>
            <a:off x="2133600" y="38862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41" name="Oval 20"/>
          <p:cNvSpPr>
            <a:spLocks noChangeArrowheads="1"/>
          </p:cNvSpPr>
          <p:nvPr/>
        </p:nvSpPr>
        <p:spPr bwMode="auto">
          <a:xfrm>
            <a:off x="1371600" y="29718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42" name="Oval 21"/>
          <p:cNvSpPr>
            <a:spLocks noChangeArrowheads="1"/>
          </p:cNvSpPr>
          <p:nvPr/>
        </p:nvSpPr>
        <p:spPr bwMode="auto">
          <a:xfrm>
            <a:off x="2895600" y="38862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43" name="Oval 22"/>
          <p:cNvSpPr>
            <a:spLocks noChangeArrowheads="1"/>
          </p:cNvSpPr>
          <p:nvPr/>
        </p:nvSpPr>
        <p:spPr bwMode="auto">
          <a:xfrm>
            <a:off x="2209800" y="4800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44" name="Oval 23"/>
          <p:cNvSpPr>
            <a:spLocks noChangeArrowheads="1"/>
          </p:cNvSpPr>
          <p:nvPr/>
        </p:nvSpPr>
        <p:spPr bwMode="auto">
          <a:xfrm>
            <a:off x="3657600" y="4800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45" name="Oval 24"/>
          <p:cNvSpPr>
            <a:spLocks noChangeArrowheads="1"/>
          </p:cNvSpPr>
          <p:nvPr/>
        </p:nvSpPr>
        <p:spPr bwMode="auto">
          <a:xfrm>
            <a:off x="5334000" y="2819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46" name="Oval 25"/>
          <p:cNvSpPr>
            <a:spLocks noChangeArrowheads="1"/>
          </p:cNvSpPr>
          <p:nvPr/>
        </p:nvSpPr>
        <p:spPr bwMode="auto">
          <a:xfrm>
            <a:off x="7162800" y="2819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47" name="Oval 26"/>
          <p:cNvSpPr>
            <a:spLocks noChangeArrowheads="1"/>
          </p:cNvSpPr>
          <p:nvPr/>
        </p:nvSpPr>
        <p:spPr bwMode="auto">
          <a:xfrm>
            <a:off x="5943600" y="37338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48" name="Oval 27"/>
          <p:cNvSpPr>
            <a:spLocks noChangeArrowheads="1"/>
          </p:cNvSpPr>
          <p:nvPr/>
        </p:nvSpPr>
        <p:spPr bwMode="auto">
          <a:xfrm>
            <a:off x="5257800" y="46482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49" name="Text Box 28"/>
          <p:cNvSpPr txBox="1">
            <a:spLocks noChangeArrowheads="1"/>
          </p:cNvSpPr>
          <p:nvPr/>
        </p:nvSpPr>
        <p:spPr bwMode="auto">
          <a:xfrm>
            <a:off x="4191000" y="1447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41</a:t>
            </a:r>
          </a:p>
        </p:txBody>
      </p:sp>
      <p:sp>
        <p:nvSpPr>
          <p:cNvPr id="81950" name="Text Box 29"/>
          <p:cNvSpPr txBox="1">
            <a:spLocks noChangeArrowheads="1"/>
          </p:cNvSpPr>
          <p:nvPr/>
        </p:nvSpPr>
        <p:spPr bwMode="auto">
          <a:xfrm>
            <a:off x="2209800" y="2133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16</a:t>
            </a:r>
          </a:p>
        </p:txBody>
      </p:sp>
      <p:sp>
        <p:nvSpPr>
          <p:cNvPr id="81951" name="Text Box 30"/>
          <p:cNvSpPr txBox="1">
            <a:spLocks noChangeArrowheads="1"/>
          </p:cNvSpPr>
          <p:nvPr/>
        </p:nvSpPr>
        <p:spPr bwMode="auto">
          <a:xfrm>
            <a:off x="3276600" y="2971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37</a:t>
            </a:r>
          </a:p>
        </p:txBody>
      </p:sp>
      <p:sp>
        <p:nvSpPr>
          <p:cNvPr id="81952" name="Text Box 31"/>
          <p:cNvSpPr txBox="1">
            <a:spLocks noChangeArrowheads="1"/>
          </p:cNvSpPr>
          <p:nvPr/>
        </p:nvSpPr>
        <p:spPr bwMode="auto">
          <a:xfrm>
            <a:off x="2895600" y="3886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22</a:t>
            </a:r>
          </a:p>
        </p:txBody>
      </p:sp>
      <p:sp>
        <p:nvSpPr>
          <p:cNvPr id="81953" name="Text Box 32"/>
          <p:cNvSpPr txBox="1">
            <a:spLocks noChangeArrowheads="1"/>
          </p:cNvSpPr>
          <p:nvPr/>
        </p:nvSpPr>
        <p:spPr bwMode="auto">
          <a:xfrm>
            <a:off x="2209800" y="487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17</a:t>
            </a:r>
          </a:p>
        </p:txBody>
      </p:sp>
      <p:sp>
        <p:nvSpPr>
          <p:cNvPr id="81954" name="Text Box 33"/>
          <p:cNvSpPr txBox="1">
            <a:spLocks noChangeArrowheads="1"/>
          </p:cNvSpPr>
          <p:nvPr/>
        </p:nvSpPr>
        <p:spPr bwMode="auto">
          <a:xfrm>
            <a:off x="3657600" y="4800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25</a:t>
            </a:r>
          </a:p>
        </p:txBody>
      </p:sp>
      <p:sp>
        <p:nvSpPr>
          <p:cNvPr id="81955" name="Text Box 34"/>
          <p:cNvSpPr txBox="1">
            <a:spLocks noChangeArrowheads="1"/>
          </p:cNvSpPr>
          <p:nvPr/>
        </p:nvSpPr>
        <p:spPr bwMode="auto">
          <a:xfrm>
            <a:off x="1371600" y="3048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7</a:t>
            </a:r>
          </a:p>
        </p:txBody>
      </p:sp>
      <p:sp>
        <p:nvSpPr>
          <p:cNvPr id="81956" name="Text Box 35"/>
          <p:cNvSpPr txBox="1">
            <a:spLocks noChangeArrowheads="1"/>
          </p:cNvSpPr>
          <p:nvPr/>
        </p:nvSpPr>
        <p:spPr bwMode="auto">
          <a:xfrm>
            <a:off x="2057400" y="3962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12</a:t>
            </a:r>
          </a:p>
        </p:txBody>
      </p:sp>
      <p:sp>
        <p:nvSpPr>
          <p:cNvPr id="81957" name="Text Box 36"/>
          <p:cNvSpPr txBox="1">
            <a:spLocks noChangeArrowheads="1"/>
          </p:cNvSpPr>
          <p:nvPr/>
        </p:nvSpPr>
        <p:spPr bwMode="auto">
          <a:xfrm>
            <a:off x="5988050" y="198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73</a:t>
            </a:r>
          </a:p>
        </p:txBody>
      </p:sp>
      <p:sp>
        <p:nvSpPr>
          <p:cNvPr id="81958" name="Text Box 37"/>
          <p:cNvSpPr txBox="1">
            <a:spLocks noChangeArrowheads="1"/>
          </p:cNvSpPr>
          <p:nvPr/>
        </p:nvSpPr>
        <p:spPr bwMode="auto">
          <a:xfrm>
            <a:off x="7207250" y="2895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81</a:t>
            </a:r>
          </a:p>
        </p:txBody>
      </p:sp>
      <p:sp>
        <p:nvSpPr>
          <p:cNvPr id="81959" name="Text Box 38"/>
          <p:cNvSpPr txBox="1">
            <a:spLocks noChangeArrowheads="1"/>
          </p:cNvSpPr>
          <p:nvPr/>
        </p:nvSpPr>
        <p:spPr bwMode="auto">
          <a:xfrm>
            <a:off x="5334000" y="2895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52</a:t>
            </a:r>
          </a:p>
        </p:txBody>
      </p:sp>
      <p:sp>
        <p:nvSpPr>
          <p:cNvPr id="81960" name="Text Box 39"/>
          <p:cNvSpPr txBox="1">
            <a:spLocks noChangeArrowheads="1"/>
          </p:cNvSpPr>
          <p:nvPr/>
        </p:nvSpPr>
        <p:spPr bwMode="auto">
          <a:xfrm>
            <a:off x="5943600" y="3810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68</a:t>
            </a:r>
          </a:p>
        </p:txBody>
      </p:sp>
      <p:sp>
        <p:nvSpPr>
          <p:cNvPr id="81961" name="Text Box 40"/>
          <p:cNvSpPr txBox="1">
            <a:spLocks noChangeArrowheads="1"/>
          </p:cNvSpPr>
          <p:nvPr/>
        </p:nvSpPr>
        <p:spPr bwMode="auto">
          <a:xfrm>
            <a:off x="5257800" y="4648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59</a:t>
            </a:r>
          </a:p>
        </p:txBody>
      </p:sp>
      <p:cxnSp>
        <p:nvCxnSpPr>
          <p:cNvPr id="81962" name="AutoShape 41"/>
          <p:cNvCxnSpPr>
            <a:cxnSpLocks noChangeShapeType="1"/>
            <a:stCxn id="81949" idx="0"/>
            <a:endCxn id="81937" idx="0"/>
          </p:cNvCxnSpPr>
          <p:nvPr/>
        </p:nvCxnSpPr>
        <p:spPr bwMode="auto">
          <a:xfrm rot="-5400000" flipH="1" flipV="1">
            <a:off x="3142457" y="764381"/>
            <a:ext cx="609600" cy="1976437"/>
          </a:xfrm>
          <a:prstGeom prst="curvedConnector3">
            <a:avLst>
              <a:gd name="adj1" fmla="val 24218"/>
            </a:avLst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63" name="AutoShape 42"/>
          <p:cNvCxnSpPr>
            <a:cxnSpLocks noChangeShapeType="1"/>
            <a:stCxn id="81950" idx="1"/>
            <a:endCxn id="81941" idx="0"/>
          </p:cNvCxnSpPr>
          <p:nvPr/>
        </p:nvCxnSpPr>
        <p:spPr bwMode="auto">
          <a:xfrm rot="10800000" flipV="1">
            <a:off x="1577975" y="2362200"/>
            <a:ext cx="631825" cy="609600"/>
          </a:xfrm>
          <a:prstGeom prst="curvedConnector2">
            <a:avLst/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64" name="AutoShape 43"/>
          <p:cNvCxnSpPr>
            <a:cxnSpLocks noChangeShapeType="1"/>
            <a:stCxn id="81955" idx="1"/>
            <a:endCxn id="81956" idx="2"/>
          </p:cNvCxnSpPr>
          <p:nvPr/>
        </p:nvCxnSpPr>
        <p:spPr bwMode="auto">
          <a:xfrm rot="10800000" flipH="1" flipV="1">
            <a:off x="1371600" y="3276600"/>
            <a:ext cx="930275" cy="1143000"/>
          </a:xfrm>
          <a:prstGeom prst="curvedConnector4">
            <a:avLst>
              <a:gd name="adj1" fmla="val 9042"/>
              <a:gd name="adj2" fmla="val 78051"/>
            </a:avLst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65" name="AutoShape 44"/>
          <p:cNvCxnSpPr>
            <a:cxnSpLocks noChangeShapeType="1"/>
            <a:stCxn id="81956" idx="3"/>
            <a:endCxn id="81941" idx="6"/>
          </p:cNvCxnSpPr>
          <p:nvPr/>
        </p:nvCxnSpPr>
        <p:spPr bwMode="auto">
          <a:xfrm flipH="1" flipV="1">
            <a:off x="1784350" y="3246438"/>
            <a:ext cx="762000" cy="944562"/>
          </a:xfrm>
          <a:prstGeom prst="curvedConnector3">
            <a:avLst>
              <a:gd name="adj1" fmla="val 13542"/>
            </a:avLst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66" name="AutoShape 45"/>
          <p:cNvCxnSpPr>
            <a:cxnSpLocks noChangeShapeType="1"/>
            <a:endCxn id="81937" idx="4"/>
          </p:cNvCxnSpPr>
          <p:nvPr/>
        </p:nvCxnSpPr>
        <p:spPr bwMode="auto">
          <a:xfrm flipV="1">
            <a:off x="1752600" y="2603500"/>
            <a:ext cx="706438" cy="550863"/>
          </a:xfrm>
          <a:prstGeom prst="curvedConnector2">
            <a:avLst/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67" name="AutoShape 46"/>
          <p:cNvCxnSpPr>
            <a:cxnSpLocks noChangeShapeType="1"/>
            <a:stCxn id="81937" idx="5"/>
            <a:endCxn id="81939" idx="2"/>
          </p:cNvCxnSpPr>
          <p:nvPr/>
        </p:nvCxnSpPr>
        <p:spPr bwMode="auto">
          <a:xfrm rot="16200000" flipH="1">
            <a:off x="2632868" y="2526507"/>
            <a:ext cx="646113" cy="641350"/>
          </a:xfrm>
          <a:prstGeom prst="curvedConnector2">
            <a:avLst/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68" name="AutoShape 47"/>
          <p:cNvCxnSpPr>
            <a:cxnSpLocks noChangeShapeType="1"/>
            <a:endCxn id="81952" idx="1"/>
          </p:cNvCxnSpPr>
          <p:nvPr/>
        </p:nvCxnSpPr>
        <p:spPr bwMode="auto">
          <a:xfrm rot="5400000">
            <a:off x="2667000" y="3505200"/>
            <a:ext cx="838200" cy="381000"/>
          </a:xfrm>
          <a:prstGeom prst="curvedConnector4">
            <a:avLst>
              <a:gd name="adj1" fmla="val 36366"/>
              <a:gd name="adj2" fmla="val 77500"/>
            </a:avLst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69" name="AutoShape 48"/>
          <p:cNvCxnSpPr>
            <a:cxnSpLocks noChangeShapeType="1"/>
            <a:endCxn id="81943" idx="2"/>
          </p:cNvCxnSpPr>
          <p:nvPr/>
        </p:nvCxnSpPr>
        <p:spPr bwMode="auto">
          <a:xfrm rot="5400000">
            <a:off x="2148681" y="4328319"/>
            <a:ext cx="808038" cy="685800"/>
          </a:xfrm>
          <a:prstGeom prst="curvedConnector4">
            <a:avLst>
              <a:gd name="adj1" fmla="val 47736"/>
              <a:gd name="adj2" fmla="val 87500"/>
            </a:avLst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70" name="AutoShape 49"/>
          <p:cNvCxnSpPr>
            <a:cxnSpLocks noChangeShapeType="1"/>
            <a:stCxn id="81953" idx="2"/>
            <a:endCxn id="81942" idx="4"/>
          </p:cNvCxnSpPr>
          <p:nvPr/>
        </p:nvCxnSpPr>
        <p:spPr bwMode="auto">
          <a:xfrm rot="5400000" flipH="1" flipV="1">
            <a:off x="2349501" y="4538662"/>
            <a:ext cx="900112" cy="690563"/>
          </a:xfrm>
          <a:prstGeom prst="curvedConnector3">
            <a:avLst>
              <a:gd name="adj1" fmla="val -25398"/>
            </a:avLst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71" name="AutoShape 50"/>
          <p:cNvCxnSpPr>
            <a:cxnSpLocks noChangeShapeType="1"/>
            <a:stCxn id="81942" idx="5"/>
            <a:endCxn id="81944" idx="2"/>
          </p:cNvCxnSpPr>
          <p:nvPr/>
        </p:nvCxnSpPr>
        <p:spPr bwMode="auto">
          <a:xfrm rot="16200000" flipH="1">
            <a:off x="3128168" y="4545807"/>
            <a:ext cx="722313" cy="336550"/>
          </a:xfrm>
          <a:prstGeom prst="curvedConnector2">
            <a:avLst/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72" name="AutoShape 51"/>
          <p:cNvCxnSpPr>
            <a:cxnSpLocks noChangeShapeType="1"/>
            <a:stCxn id="81954" idx="3"/>
            <a:endCxn id="81952" idx="3"/>
          </p:cNvCxnSpPr>
          <p:nvPr/>
        </p:nvCxnSpPr>
        <p:spPr bwMode="auto">
          <a:xfrm flipH="1" flipV="1">
            <a:off x="3384550" y="4114800"/>
            <a:ext cx="762000" cy="914400"/>
          </a:xfrm>
          <a:prstGeom prst="curvedConnector3">
            <a:avLst>
              <a:gd name="adj1" fmla="val -30000"/>
            </a:avLst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73" name="AutoShape 52"/>
          <p:cNvCxnSpPr>
            <a:cxnSpLocks noChangeShapeType="1"/>
            <a:stCxn id="81952" idx="3"/>
            <a:endCxn id="81939" idx="6"/>
          </p:cNvCxnSpPr>
          <p:nvPr/>
        </p:nvCxnSpPr>
        <p:spPr bwMode="auto">
          <a:xfrm flipV="1">
            <a:off x="3384550" y="3170238"/>
            <a:ext cx="390525" cy="944562"/>
          </a:xfrm>
          <a:prstGeom prst="curvedConnector3">
            <a:avLst>
              <a:gd name="adj1" fmla="val 158537"/>
            </a:avLst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74" name="AutoShape 53"/>
          <p:cNvCxnSpPr>
            <a:cxnSpLocks noChangeShapeType="1"/>
          </p:cNvCxnSpPr>
          <p:nvPr/>
        </p:nvCxnSpPr>
        <p:spPr bwMode="auto">
          <a:xfrm rot="5400000" flipH="1">
            <a:off x="2773363" y="2255837"/>
            <a:ext cx="609600" cy="822325"/>
          </a:xfrm>
          <a:prstGeom prst="curvedConnector2">
            <a:avLst/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75" name="AutoShape 54"/>
          <p:cNvCxnSpPr>
            <a:cxnSpLocks noChangeShapeType="1"/>
          </p:cNvCxnSpPr>
          <p:nvPr/>
        </p:nvCxnSpPr>
        <p:spPr bwMode="auto">
          <a:xfrm flipV="1">
            <a:off x="2743200" y="1828800"/>
            <a:ext cx="1736725" cy="457200"/>
          </a:xfrm>
          <a:prstGeom prst="curvedConnector2">
            <a:avLst/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76" name="AutoShape 55"/>
          <p:cNvCxnSpPr>
            <a:cxnSpLocks noChangeShapeType="1"/>
            <a:stCxn id="81949" idx="2"/>
            <a:endCxn id="81957" idx="1"/>
          </p:cNvCxnSpPr>
          <p:nvPr/>
        </p:nvCxnSpPr>
        <p:spPr bwMode="auto">
          <a:xfrm rot="16200000" flipH="1">
            <a:off x="5059363" y="1281112"/>
            <a:ext cx="304800" cy="1552575"/>
          </a:xfrm>
          <a:prstGeom prst="curvedConnector2">
            <a:avLst/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77" name="AutoShape 56"/>
          <p:cNvCxnSpPr>
            <a:cxnSpLocks noChangeShapeType="1"/>
            <a:stCxn id="81957" idx="1"/>
            <a:endCxn id="81959" idx="1"/>
          </p:cNvCxnSpPr>
          <p:nvPr/>
        </p:nvCxnSpPr>
        <p:spPr bwMode="auto">
          <a:xfrm rot="10800000" flipV="1">
            <a:off x="5334000" y="2209800"/>
            <a:ext cx="654050" cy="914400"/>
          </a:xfrm>
          <a:prstGeom prst="curvedConnector3">
            <a:avLst>
              <a:gd name="adj1" fmla="val 134954"/>
            </a:avLst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78" name="AutoShape 57"/>
          <p:cNvCxnSpPr>
            <a:cxnSpLocks noChangeShapeType="1"/>
            <a:stCxn id="81959" idx="2"/>
            <a:endCxn id="81947" idx="2"/>
          </p:cNvCxnSpPr>
          <p:nvPr/>
        </p:nvCxnSpPr>
        <p:spPr bwMode="auto">
          <a:xfrm rot="16200000" flipH="1">
            <a:off x="5433219" y="3498056"/>
            <a:ext cx="655638" cy="365125"/>
          </a:xfrm>
          <a:prstGeom prst="curvedConnector2">
            <a:avLst/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79" name="AutoShape 58"/>
          <p:cNvCxnSpPr>
            <a:cxnSpLocks noChangeShapeType="1"/>
            <a:stCxn id="81960" idx="1"/>
            <a:endCxn id="81961" idx="1"/>
          </p:cNvCxnSpPr>
          <p:nvPr/>
        </p:nvCxnSpPr>
        <p:spPr bwMode="auto">
          <a:xfrm rot="10800000" flipV="1">
            <a:off x="5257800" y="4038600"/>
            <a:ext cx="685800" cy="838200"/>
          </a:xfrm>
          <a:prstGeom prst="curvedConnector3">
            <a:avLst>
              <a:gd name="adj1" fmla="val 133333"/>
            </a:avLst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80" name="AutoShape 59"/>
          <p:cNvCxnSpPr>
            <a:cxnSpLocks noChangeShapeType="1"/>
            <a:stCxn id="81961" idx="2"/>
            <a:endCxn id="81960" idx="3"/>
          </p:cNvCxnSpPr>
          <p:nvPr/>
        </p:nvCxnSpPr>
        <p:spPr bwMode="auto">
          <a:xfrm rot="5400000" flipH="1" flipV="1">
            <a:off x="5434013" y="4106862"/>
            <a:ext cx="1066800" cy="930275"/>
          </a:xfrm>
          <a:prstGeom prst="curvedConnector4">
            <a:avLst>
              <a:gd name="adj1" fmla="val -21431"/>
              <a:gd name="adj2" fmla="val 124574"/>
            </a:avLst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81" name="AutoShape 60"/>
          <p:cNvCxnSpPr>
            <a:cxnSpLocks noChangeShapeType="1"/>
            <a:stCxn id="81947" idx="7"/>
            <a:endCxn id="81945" idx="6"/>
          </p:cNvCxnSpPr>
          <p:nvPr/>
        </p:nvCxnSpPr>
        <p:spPr bwMode="auto">
          <a:xfrm rot="5400000" flipH="1">
            <a:off x="5703887" y="3222626"/>
            <a:ext cx="720725" cy="463550"/>
          </a:xfrm>
          <a:prstGeom prst="curvedConnector2">
            <a:avLst/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82" name="AutoShape 61"/>
          <p:cNvCxnSpPr>
            <a:cxnSpLocks noChangeShapeType="1"/>
            <a:stCxn id="81945" idx="7"/>
            <a:endCxn id="81938" idx="4"/>
          </p:cNvCxnSpPr>
          <p:nvPr/>
        </p:nvCxnSpPr>
        <p:spPr bwMode="auto">
          <a:xfrm rot="-5400000">
            <a:off x="5768975" y="2441575"/>
            <a:ext cx="449263" cy="468313"/>
          </a:xfrm>
          <a:prstGeom prst="curvedConnector3">
            <a:avLst>
              <a:gd name="adj1" fmla="val 59009"/>
            </a:avLst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83" name="AutoShape 62"/>
          <p:cNvCxnSpPr>
            <a:cxnSpLocks noChangeShapeType="1"/>
            <a:stCxn id="81957" idx="2"/>
            <a:endCxn id="81958" idx="1"/>
          </p:cNvCxnSpPr>
          <p:nvPr/>
        </p:nvCxnSpPr>
        <p:spPr bwMode="auto">
          <a:xfrm rot="16200000" flipH="1">
            <a:off x="6376988" y="2293937"/>
            <a:ext cx="685800" cy="974725"/>
          </a:xfrm>
          <a:prstGeom prst="curvedConnector2">
            <a:avLst/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84" name="AutoShape 63"/>
          <p:cNvCxnSpPr>
            <a:cxnSpLocks noChangeShapeType="1"/>
            <a:stCxn id="81958" idx="0"/>
            <a:endCxn id="81957" idx="0"/>
          </p:cNvCxnSpPr>
          <p:nvPr/>
        </p:nvCxnSpPr>
        <p:spPr bwMode="auto">
          <a:xfrm rot="5400000" flipH="1">
            <a:off x="6384925" y="1828800"/>
            <a:ext cx="914400" cy="1219200"/>
          </a:xfrm>
          <a:prstGeom prst="curvedConnector3">
            <a:avLst>
              <a:gd name="adj1" fmla="val 125000"/>
            </a:avLst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  <p:cxnSp>
        <p:nvCxnSpPr>
          <p:cNvPr id="81985" name="AutoShape 64"/>
          <p:cNvCxnSpPr>
            <a:cxnSpLocks noChangeShapeType="1"/>
            <a:stCxn id="81957" idx="0"/>
            <a:endCxn id="81949" idx="3"/>
          </p:cNvCxnSpPr>
          <p:nvPr/>
        </p:nvCxnSpPr>
        <p:spPr bwMode="auto">
          <a:xfrm rot="5400000" flipH="1">
            <a:off x="5303838" y="1052512"/>
            <a:ext cx="304800" cy="1552575"/>
          </a:xfrm>
          <a:prstGeom prst="curvedConnector2">
            <a:avLst/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7B1C9F-1BC0-4FC3-BE87-E64623920E0B}" type="slidenum">
              <a:rPr lang="en-US" altLang="ja-JP" smtClean="0"/>
              <a:pPr/>
              <a:t>56</a:t>
            </a:fld>
            <a:endParaRPr lang="en-US" altLang="ja-JP" smtClean="0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２分探索木とヒープ</a:t>
            </a:r>
            <a:br>
              <a:rPr lang="ja-JP" altLang="en-US" smtClean="0"/>
            </a:br>
            <a:r>
              <a:rPr lang="ja-JP" altLang="en-US" smtClean="0"/>
              <a:t>（イメージ）</a:t>
            </a:r>
          </a:p>
        </p:txBody>
      </p:sp>
      <p:sp>
        <p:nvSpPr>
          <p:cNvPr id="82948" name="Freeform 4"/>
          <p:cNvSpPr>
            <a:spLocks/>
          </p:cNvSpPr>
          <p:nvPr/>
        </p:nvSpPr>
        <p:spPr bwMode="auto">
          <a:xfrm>
            <a:off x="685800" y="1981200"/>
            <a:ext cx="3429000" cy="2895600"/>
          </a:xfrm>
          <a:custGeom>
            <a:avLst/>
            <a:gdLst>
              <a:gd name="T0" fmla="*/ 1514134 w 3012"/>
              <a:gd name="T1" fmla="*/ 0 h 2736"/>
              <a:gd name="T2" fmla="*/ 0 w 3012"/>
              <a:gd name="T3" fmla="*/ 2438400 h 2736"/>
              <a:gd name="T4" fmla="*/ 694452 w 3012"/>
              <a:gd name="T5" fmla="*/ 2064808 h 2736"/>
              <a:gd name="T6" fmla="*/ 1210168 w 3012"/>
              <a:gd name="T7" fmla="*/ 2895600 h 2736"/>
              <a:gd name="T8" fmla="*/ 2061726 w 3012"/>
              <a:gd name="T9" fmla="*/ 1524000 h 2736"/>
              <a:gd name="T10" fmla="*/ 2599073 w 3012"/>
              <a:gd name="T11" fmla="*/ 2387600 h 2736"/>
              <a:gd name="T12" fmla="*/ 2788055 w 3012"/>
              <a:gd name="T13" fmla="*/ 2082800 h 2736"/>
              <a:gd name="T14" fmla="*/ 3166019 w 3012"/>
              <a:gd name="T15" fmla="*/ 2692400 h 2736"/>
              <a:gd name="T16" fmla="*/ 3429000 w 3012"/>
              <a:gd name="T17" fmla="*/ 1778000 h 2736"/>
              <a:gd name="T18" fmla="*/ 1568779 w 3012"/>
              <a:gd name="T19" fmla="*/ 48683 h 2736"/>
              <a:gd name="T20" fmla="*/ 1514134 w 3012"/>
              <a:gd name="T21" fmla="*/ 0 h 27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012"/>
              <a:gd name="T34" fmla="*/ 0 h 2736"/>
              <a:gd name="T35" fmla="*/ 3012 w 3012"/>
              <a:gd name="T36" fmla="*/ 2736 h 27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012" h="2736">
                <a:moveTo>
                  <a:pt x="1330" y="0"/>
                </a:moveTo>
                <a:lnTo>
                  <a:pt x="0" y="2304"/>
                </a:lnTo>
                <a:lnTo>
                  <a:pt x="610" y="1951"/>
                </a:lnTo>
                <a:lnTo>
                  <a:pt x="1063" y="2736"/>
                </a:lnTo>
                <a:lnTo>
                  <a:pt x="1811" y="1440"/>
                </a:lnTo>
                <a:lnTo>
                  <a:pt x="2283" y="2256"/>
                </a:lnTo>
                <a:lnTo>
                  <a:pt x="2449" y="1968"/>
                </a:lnTo>
                <a:lnTo>
                  <a:pt x="2781" y="2544"/>
                </a:lnTo>
                <a:lnTo>
                  <a:pt x="3012" y="1680"/>
                </a:lnTo>
                <a:lnTo>
                  <a:pt x="1378" y="46"/>
                </a:lnTo>
                <a:lnTo>
                  <a:pt x="1330" y="0"/>
                </a:lnTo>
                <a:close/>
              </a:path>
            </a:pathLst>
          </a:custGeom>
          <a:solidFill>
            <a:srgbClr val="33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949" name="Freeform 6"/>
          <p:cNvSpPr>
            <a:spLocks/>
          </p:cNvSpPr>
          <p:nvPr/>
        </p:nvSpPr>
        <p:spPr bwMode="auto">
          <a:xfrm>
            <a:off x="5181600" y="2209800"/>
            <a:ext cx="3429000" cy="2349500"/>
          </a:xfrm>
          <a:custGeom>
            <a:avLst/>
            <a:gdLst>
              <a:gd name="T0" fmla="*/ 1321163 w 2733"/>
              <a:gd name="T1" fmla="*/ 60244 h 1872"/>
              <a:gd name="T2" fmla="*/ 0 w 2733"/>
              <a:gd name="T3" fmla="*/ 2349500 h 1872"/>
              <a:gd name="T4" fmla="*/ 1501834 w 2733"/>
              <a:gd name="T5" fmla="*/ 2349500 h 1872"/>
              <a:gd name="T6" fmla="*/ 1501834 w 2733"/>
              <a:gd name="T7" fmla="*/ 2048282 h 1872"/>
              <a:gd name="T8" fmla="*/ 2947209 w 2733"/>
              <a:gd name="T9" fmla="*/ 2048282 h 1872"/>
              <a:gd name="T10" fmla="*/ 3188104 w 2733"/>
              <a:gd name="T11" fmla="*/ 2048282 h 1872"/>
              <a:gd name="T12" fmla="*/ 3429000 w 2733"/>
              <a:gd name="T13" fmla="*/ 2048282 h 1872"/>
              <a:gd name="T14" fmla="*/ 3308552 w 2733"/>
              <a:gd name="T15" fmla="*/ 2048282 h 1872"/>
              <a:gd name="T16" fmla="*/ 1260938 w 2733"/>
              <a:gd name="T17" fmla="*/ 0 h 1872"/>
              <a:gd name="T18" fmla="*/ 1321163 w 2733"/>
              <a:gd name="T19" fmla="*/ 60244 h 18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733"/>
              <a:gd name="T31" fmla="*/ 0 h 1872"/>
              <a:gd name="T32" fmla="*/ 2733 w 2733"/>
              <a:gd name="T33" fmla="*/ 1872 h 187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733" h="1872">
                <a:moveTo>
                  <a:pt x="1053" y="48"/>
                </a:moveTo>
                <a:lnTo>
                  <a:pt x="0" y="1872"/>
                </a:lnTo>
                <a:lnTo>
                  <a:pt x="1197" y="1872"/>
                </a:lnTo>
                <a:lnTo>
                  <a:pt x="1197" y="1632"/>
                </a:lnTo>
                <a:lnTo>
                  <a:pt x="2349" y="1632"/>
                </a:lnTo>
                <a:lnTo>
                  <a:pt x="2541" y="1632"/>
                </a:lnTo>
                <a:lnTo>
                  <a:pt x="2733" y="1632"/>
                </a:lnTo>
                <a:lnTo>
                  <a:pt x="2637" y="1632"/>
                </a:lnTo>
                <a:lnTo>
                  <a:pt x="1005" y="0"/>
                </a:lnTo>
                <a:lnTo>
                  <a:pt x="1053" y="48"/>
                </a:lnTo>
                <a:close/>
              </a:path>
            </a:pathLst>
          </a:cu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950" name="AutoShape 7"/>
          <p:cNvSpPr>
            <a:spLocks noChangeArrowheads="1"/>
          </p:cNvSpPr>
          <p:nvPr/>
        </p:nvSpPr>
        <p:spPr bwMode="auto">
          <a:xfrm>
            <a:off x="1676400" y="3048000"/>
            <a:ext cx="1143000" cy="304800"/>
          </a:xfrm>
          <a:prstGeom prst="rightArrow">
            <a:avLst>
              <a:gd name="adj1" fmla="val 50000"/>
              <a:gd name="adj2" fmla="val 937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951" name="AutoShape 9"/>
          <p:cNvSpPr>
            <a:spLocks noChangeArrowheads="1"/>
          </p:cNvSpPr>
          <p:nvPr/>
        </p:nvSpPr>
        <p:spPr bwMode="auto">
          <a:xfrm>
            <a:off x="6477000" y="3048000"/>
            <a:ext cx="381000" cy="762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82952" name="Text Box 11"/>
          <p:cNvSpPr txBox="1">
            <a:spLocks noChangeArrowheads="1"/>
          </p:cNvSpPr>
          <p:nvPr/>
        </p:nvSpPr>
        <p:spPr bwMode="auto">
          <a:xfrm>
            <a:off x="1371600" y="5181600"/>
            <a:ext cx="161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２分探索木</a:t>
            </a:r>
          </a:p>
        </p:txBody>
      </p:sp>
      <p:sp>
        <p:nvSpPr>
          <p:cNvPr id="82953" name="Text Box 12"/>
          <p:cNvSpPr txBox="1">
            <a:spLocks noChangeArrowheads="1"/>
          </p:cNvSpPr>
          <p:nvPr/>
        </p:nvSpPr>
        <p:spPr bwMode="auto">
          <a:xfrm>
            <a:off x="6172200" y="4876800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ヒープ</a:t>
            </a:r>
          </a:p>
        </p:txBody>
      </p:sp>
      <p:sp>
        <p:nvSpPr>
          <p:cNvPr id="82954" name="AutoShape 13"/>
          <p:cNvSpPr>
            <a:spLocks noChangeArrowheads="1"/>
          </p:cNvSpPr>
          <p:nvPr/>
        </p:nvSpPr>
        <p:spPr bwMode="auto">
          <a:xfrm>
            <a:off x="4038600" y="5638800"/>
            <a:ext cx="1143000" cy="304800"/>
          </a:xfrm>
          <a:prstGeom prst="rightArrow">
            <a:avLst>
              <a:gd name="adj1" fmla="val 50000"/>
              <a:gd name="adj2" fmla="val 937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955" name="Text Box 14"/>
          <p:cNvSpPr txBox="1">
            <a:spLocks noChangeArrowheads="1"/>
          </p:cNvSpPr>
          <p:nvPr/>
        </p:nvSpPr>
        <p:spPr bwMode="auto">
          <a:xfrm>
            <a:off x="3733800" y="5943600"/>
            <a:ext cx="208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大きくなる方向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3460EC-8564-4E3B-964D-F17EE6B44CDE}" type="slidenum">
              <a:rPr lang="en-US" altLang="ja-JP" smtClean="0"/>
              <a:pPr/>
              <a:t>57</a:t>
            </a:fld>
            <a:endParaRPr lang="en-US" altLang="ja-JP" smtClean="0"/>
          </a:p>
        </p:txBody>
      </p:sp>
      <p:sp>
        <p:nvSpPr>
          <p:cNvPr id="8397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７－３．高度な木</a:t>
            </a:r>
            <a:br>
              <a:rPr lang="ja-JP" altLang="en-US" smtClean="0"/>
            </a:br>
            <a:r>
              <a:rPr lang="ja-JP" altLang="en-US" smtClean="0"/>
              <a:t>（平衡木）</a:t>
            </a:r>
          </a:p>
        </p:txBody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ＡＶＬ木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平衡２分木。回転操作に基づくバランス回復機構により平衡を保つ。</a:t>
            </a:r>
          </a:p>
          <a:p>
            <a:pPr eaLnBrk="1" hangingPunct="1"/>
            <a:r>
              <a:rPr lang="ja-JP" altLang="en-US" smtClean="0"/>
              <a:t>Ｂ木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平衡多分木。各ノードの分割、併合操作により平衡を保つ。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5D66CE-30DA-4085-A317-09AA3CE89CBB}" type="slidenum">
              <a:rPr lang="en-US" altLang="ja-JP" smtClean="0"/>
              <a:pPr/>
              <a:t>58</a:t>
            </a:fld>
            <a:endParaRPr lang="en-US" altLang="ja-JP" smtClean="0"/>
          </a:p>
        </p:txBody>
      </p:sp>
      <p:sp>
        <p:nvSpPr>
          <p:cNvPr id="215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２分探索木の問題点</a:t>
            </a:r>
          </a:p>
        </p:txBody>
      </p:sp>
      <p:sp>
        <p:nvSpPr>
          <p:cNvPr id="215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高さが　　　　　になることがある。</a:t>
            </a:r>
          </a:p>
          <a:p>
            <a:pPr eaLnBrk="1" hangingPunct="1"/>
            <a:r>
              <a:rPr lang="ja-JP" altLang="en-US" smtClean="0"/>
              <a:t>各操作の最悪計算量は、　　　　　　　時間になってしまう。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（平均計算量は、　　　　　　　　時間である。）</a:t>
            </a:r>
          </a:p>
          <a:p>
            <a:pPr eaLnBrk="1" hangingPunct="1">
              <a:buFontTx/>
              <a:buNone/>
            </a:pPr>
            <a:endParaRPr lang="ja-JP" altLang="en-US" smtClean="0"/>
          </a:p>
          <a:p>
            <a:pPr eaLnBrk="1" hangingPunct="1">
              <a:buFontTx/>
              <a:buNone/>
            </a:pPr>
            <a:endParaRPr lang="ja-JP" altLang="en-US" smtClean="0"/>
          </a:p>
          <a:p>
            <a:pPr lvl="1" eaLnBrk="1" hangingPunct="1">
              <a:buFontTx/>
              <a:buNone/>
            </a:pPr>
            <a:r>
              <a:rPr lang="ja-JP" altLang="en-US" smtClean="0"/>
              <a:t>最悪計算時間でも　　　　　　　　時間にしたい。</a:t>
            </a:r>
          </a:p>
        </p:txBody>
      </p:sp>
      <p:sp>
        <p:nvSpPr>
          <p:cNvPr id="21514" name="AutoShape 4"/>
          <p:cNvSpPr>
            <a:spLocks noChangeArrowheads="1"/>
          </p:cNvSpPr>
          <p:nvPr/>
        </p:nvSpPr>
        <p:spPr bwMode="auto">
          <a:xfrm>
            <a:off x="3733800" y="4343400"/>
            <a:ext cx="533400" cy="685800"/>
          </a:xfrm>
          <a:prstGeom prst="downArrow">
            <a:avLst>
              <a:gd name="adj1" fmla="val 50000"/>
              <a:gd name="adj2" fmla="val 321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21506" name="Object 0"/>
          <p:cNvGraphicFramePr>
            <a:graphicFrameLocks noChangeAspect="1"/>
          </p:cNvGraphicFramePr>
          <p:nvPr/>
        </p:nvGraphicFramePr>
        <p:xfrm>
          <a:off x="2286000" y="1981200"/>
          <a:ext cx="1219200" cy="722313"/>
        </p:xfrm>
        <a:graphic>
          <a:graphicData uri="http://schemas.openxmlformats.org/presentationml/2006/ole">
            <p:oleObj spid="_x0000_s21506" name="Equation" r:id="rId3" imgW="342720" imgH="203040" progId="Equation.DSMT4">
              <p:embed/>
            </p:oleObj>
          </a:graphicData>
        </a:graphic>
      </p:graphicFrame>
      <p:graphicFrame>
        <p:nvGraphicFramePr>
          <p:cNvPr id="21507" name="Object 1"/>
          <p:cNvGraphicFramePr>
            <a:graphicFrameLocks noChangeAspect="1"/>
          </p:cNvGraphicFramePr>
          <p:nvPr/>
        </p:nvGraphicFramePr>
        <p:xfrm>
          <a:off x="5715000" y="2514600"/>
          <a:ext cx="1219200" cy="722313"/>
        </p:xfrm>
        <a:graphic>
          <a:graphicData uri="http://schemas.openxmlformats.org/presentationml/2006/ole">
            <p:oleObj spid="_x0000_s21507" name="Equation" r:id="rId4" imgW="342720" imgH="203040" progId="Equation.DSMT4">
              <p:embed/>
            </p:oleObj>
          </a:graphicData>
        </a:graphic>
      </p:graphicFrame>
      <p:graphicFrame>
        <p:nvGraphicFramePr>
          <p:cNvPr id="21508" name="Object 2"/>
          <p:cNvGraphicFramePr>
            <a:graphicFrameLocks noChangeAspect="1"/>
          </p:cNvGraphicFramePr>
          <p:nvPr/>
        </p:nvGraphicFramePr>
        <p:xfrm>
          <a:off x="3733800" y="3581400"/>
          <a:ext cx="1752600" cy="638175"/>
        </p:xfrm>
        <a:graphic>
          <a:graphicData uri="http://schemas.openxmlformats.org/presentationml/2006/ole">
            <p:oleObj spid="_x0000_s21508" name="Equation" r:id="rId5" imgW="558720" imgH="203040" progId="Equation.DSMT4">
              <p:embed/>
            </p:oleObj>
          </a:graphicData>
        </a:graphic>
      </p:graphicFrame>
      <p:graphicFrame>
        <p:nvGraphicFramePr>
          <p:cNvPr id="21509" name="Object 3"/>
          <p:cNvGraphicFramePr>
            <a:graphicFrameLocks noChangeAspect="1"/>
          </p:cNvGraphicFramePr>
          <p:nvPr/>
        </p:nvGraphicFramePr>
        <p:xfrm>
          <a:off x="3962400" y="5334000"/>
          <a:ext cx="1752600" cy="638175"/>
        </p:xfrm>
        <a:graphic>
          <a:graphicData uri="http://schemas.openxmlformats.org/presentationml/2006/ole">
            <p:oleObj spid="_x0000_s21509" name="Equation" r:id="rId6" imgW="558720" imgH="203040" progId="Equation.DSMT4">
              <p:embed/>
            </p:oleObj>
          </a:graphicData>
        </a:graphic>
      </p:graphicFrame>
      <p:graphicFrame>
        <p:nvGraphicFramePr>
          <p:cNvPr id="21510" name="Object 4"/>
          <p:cNvGraphicFramePr>
            <a:graphicFrameLocks noChangeAspect="1"/>
          </p:cNvGraphicFramePr>
          <p:nvPr/>
        </p:nvGraphicFramePr>
        <p:xfrm>
          <a:off x="3733800" y="5943600"/>
          <a:ext cx="3829050" cy="665163"/>
        </p:xfrm>
        <a:graphic>
          <a:graphicData uri="http://schemas.openxmlformats.org/presentationml/2006/ole">
            <p:oleObj spid="_x0000_s21510" name="Equation" r:id="rId7" imgW="11682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9508A3-DE0F-400F-AE35-BCD41C2927B5}" type="slidenum">
              <a:rPr lang="en-US" altLang="ja-JP" smtClean="0"/>
              <a:pPr/>
              <a:t>59</a:t>
            </a:fld>
            <a:endParaRPr lang="en-US" altLang="ja-JP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平衡木とは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根から、葉までの道の長さが、どの葉に対してもある程度の範囲にある。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（厳密な定義は、各々の平衡木毎に定義される。概して、平衡木の高さは、　　　　　　である。）</a:t>
            </a:r>
          </a:p>
          <a:p>
            <a:pPr eaLnBrk="1" hangingPunct="1"/>
            <a:r>
              <a:rPr lang="ja-JP" altLang="en-US" smtClean="0"/>
              <a:t>平衡木に対する各操作は、最悪計算時間で　　　　　　　　時間にできることが多い。</a:t>
            </a:r>
          </a:p>
        </p:txBody>
      </p:sp>
      <p:graphicFrame>
        <p:nvGraphicFramePr>
          <p:cNvPr id="22530" name="Object 0"/>
          <p:cNvGraphicFramePr>
            <a:graphicFrameLocks noChangeAspect="1"/>
          </p:cNvGraphicFramePr>
          <p:nvPr/>
        </p:nvGraphicFramePr>
        <p:xfrm>
          <a:off x="6553200" y="3505200"/>
          <a:ext cx="1752600" cy="638175"/>
        </p:xfrm>
        <a:graphic>
          <a:graphicData uri="http://schemas.openxmlformats.org/presentationml/2006/ole">
            <p:oleObj spid="_x0000_s22530" name="Equation" r:id="rId3" imgW="558720" imgH="203040" progId="Equation.DSMT4">
              <p:embed/>
            </p:oleObj>
          </a:graphicData>
        </a:graphic>
      </p:graphicFrame>
      <p:graphicFrame>
        <p:nvGraphicFramePr>
          <p:cNvPr id="22531" name="Object 1"/>
          <p:cNvGraphicFramePr>
            <a:graphicFrameLocks noChangeAspect="1"/>
          </p:cNvGraphicFramePr>
          <p:nvPr/>
        </p:nvGraphicFramePr>
        <p:xfrm>
          <a:off x="1828800" y="5257800"/>
          <a:ext cx="1600200" cy="582613"/>
        </p:xfrm>
        <a:graphic>
          <a:graphicData uri="http://schemas.openxmlformats.org/presentationml/2006/ole">
            <p:oleObj spid="_x0000_s22531" name="Equation" r:id="rId4" imgW="5587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415F70-EE8C-4F48-949C-DE3B7D53FF52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木の用語定義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木の各頂点をノードという。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木の特別な１つの頂点を根といい、根の指定された木を根付き木という。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（根以外の）次数１の点を葉という。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根からの道の長さを深さという。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最大の道の長さを高さという。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ある頂点ｖに対して、根に向かう道で、一番近い頂点をｖの親という。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頂点ｖを親とする頂点ｗを、頂点ｖの子という。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ある頂点ｖに対して、ｖの子孫からなる部分グラフを頂点ｖにおける部分木という。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318F02-D682-4884-BF0A-7C8BC171A0F5}" type="slidenum">
              <a:rPr lang="en-US" altLang="ja-JP" smtClean="0"/>
              <a:pPr/>
              <a:t>60</a:t>
            </a:fld>
            <a:endParaRPr lang="en-US" altLang="ja-JP" smtClean="0"/>
          </a:p>
        </p:txBody>
      </p:sp>
      <p:sp>
        <p:nvSpPr>
          <p:cNvPr id="84995" name="AutoShape 2"/>
          <p:cNvSpPr>
            <a:spLocks noChangeArrowheads="1"/>
          </p:cNvSpPr>
          <p:nvPr/>
        </p:nvSpPr>
        <p:spPr bwMode="auto">
          <a:xfrm>
            <a:off x="2362200" y="1752600"/>
            <a:ext cx="4114800" cy="2590800"/>
          </a:xfrm>
          <a:prstGeom prst="triangle">
            <a:avLst>
              <a:gd name="adj" fmla="val 49032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平衡木のイメージ</a:t>
            </a:r>
          </a:p>
        </p:txBody>
      </p:sp>
      <p:sp>
        <p:nvSpPr>
          <p:cNvPr id="84997" name="Oval 4"/>
          <p:cNvSpPr>
            <a:spLocks noChangeArrowheads="1"/>
          </p:cNvSpPr>
          <p:nvPr/>
        </p:nvSpPr>
        <p:spPr bwMode="auto">
          <a:xfrm>
            <a:off x="4114800" y="1524000"/>
            <a:ext cx="492125" cy="460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4998" name="Oval 5"/>
          <p:cNvSpPr>
            <a:spLocks noChangeArrowheads="1"/>
          </p:cNvSpPr>
          <p:nvPr/>
        </p:nvSpPr>
        <p:spPr bwMode="auto">
          <a:xfrm>
            <a:off x="2743200" y="4114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4999" name="Oval 6"/>
          <p:cNvSpPr>
            <a:spLocks noChangeArrowheads="1"/>
          </p:cNvSpPr>
          <p:nvPr/>
        </p:nvSpPr>
        <p:spPr bwMode="auto">
          <a:xfrm>
            <a:off x="34290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00" name="Oval 7"/>
          <p:cNvSpPr>
            <a:spLocks noChangeArrowheads="1"/>
          </p:cNvSpPr>
          <p:nvPr/>
        </p:nvSpPr>
        <p:spPr bwMode="auto">
          <a:xfrm>
            <a:off x="41910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01" name="Oval 8"/>
          <p:cNvSpPr>
            <a:spLocks noChangeArrowheads="1"/>
          </p:cNvSpPr>
          <p:nvPr/>
        </p:nvSpPr>
        <p:spPr bwMode="auto">
          <a:xfrm>
            <a:off x="5029200" y="3886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02" name="Oval 9"/>
          <p:cNvSpPr>
            <a:spLocks noChangeArrowheads="1"/>
          </p:cNvSpPr>
          <p:nvPr/>
        </p:nvSpPr>
        <p:spPr bwMode="auto">
          <a:xfrm>
            <a:off x="5791200" y="3962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03" name="Text Box 10"/>
          <p:cNvSpPr txBox="1">
            <a:spLocks noChangeArrowheads="1"/>
          </p:cNvSpPr>
          <p:nvPr/>
        </p:nvSpPr>
        <p:spPr bwMode="auto">
          <a:xfrm>
            <a:off x="1876425" y="5029200"/>
            <a:ext cx="556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ほぼ完全（２分）木に近い形状をしている。</a:t>
            </a:r>
          </a:p>
        </p:txBody>
      </p:sp>
      <p:cxnSp>
        <p:nvCxnSpPr>
          <p:cNvPr id="85004" name="AutoShape 11"/>
          <p:cNvCxnSpPr>
            <a:cxnSpLocks noChangeShapeType="1"/>
            <a:stCxn id="84997" idx="3"/>
            <a:endCxn id="84998" idx="0"/>
          </p:cNvCxnSpPr>
          <p:nvPr/>
        </p:nvCxnSpPr>
        <p:spPr bwMode="auto">
          <a:xfrm rot="5400000">
            <a:off x="2442369" y="2370931"/>
            <a:ext cx="2197100" cy="1290638"/>
          </a:xfrm>
          <a:prstGeom prst="curvedConnector3">
            <a:avLst>
              <a:gd name="adj1" fmla="val 51519"/>
            </a:avLst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</p:cxnSp>
      <p:cxnSp>
        <p:nvCxnSpPr>
          <p:cNvPr id="85005" name="AutoShape 12"/>
          <p:cNvCxnSpPr>
            <a:cxnSpLocks noChangeShapeType="1"/>
            <a:stCxn id="84997" idx="4"/>
            <a:endCxn id="84999" idx="6"/>
          </p:cNvCxnSpPr>
          <p:nvPr/>
        </p:nvCxnSpPr>
        <p:spPr bwMode="auto">
          <a:xfrm rot="5400000">
            <a:off x="3058319" y="2659856"/>
            <a:ext cx="1978025" cy="627063"/>
          </a:xfrm>
          <a:prstGeom prst="curvedConnector2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</p:cxnSp>
      <p:cxnSp>
        <p:nvCxnSpPr>
          <p:cNvPr id="85006" name="AutoShape 13"/>
          <p:cNvCxnSpPr>
            <a:cxnSpLocks noChangeShapeType="1"/>
            <a:stCxn id="84997" idx="4"/>
            <a:endCxn id="85000" idx="0"/>
          </p:cNvCxnSpPr>
          <p:nvPr/>
        </p:nvCxnSpPr>
        <p:spPr bwMode="auto">
          <a:xfrm rot="5400000">
            <a:off x="3248819" y="3078956"/>
            <a:ext cx="2206625" cy="17463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</p:cxnSp>
      <p:cxnSp>
        <p:nvCxnSpPr>
          <p:cNvPr id="85007" name="AutoShape 14"/>
          <p:cNvCxnSpPr>
            <a:cxnSpLocks noChangeShapeType="1"/>
            <a:stCxn id="84997" idx="5"/>
            <a:endCxn id="85001" idx="1"/>
          </p:cNvCxnSpPr>
          <p:nvPr/>
        </p:nvCxnSpPr>
        <p:spPr bwMode="auto">
          <a:xfrm rot="16200000" flipH="1">
            <a:off x="3798094" y="2655094"/>
            <a:ext cx="2012950" cy="538162"/>
          </a:xfrm>
          <a:prstGeom prst="curvedConnector3">
            <a:avLst>
              <a:gd name="adj1" fmla="val 50551"/>
            </a:avLst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</p:cxnSp>
      <p:cxnSp>
        <p:nvCxnSpPr>
          <p:cNvPr id="85008" name="AutoShape 15"/>
          <p:cNvCxnSpPr>
            <a:cxnSpLocks noChangeShapeType="1"/>
            <a:stCxn id="84997" idx="5"/>
            <a:endCxn id="85002" idx="1"/>
          </p:cNvCxnSpPr>
          <p:nvPr/>
        </p:nvCxnSpPr>
        <p:spPr bwMode="auto">
          <a:xfrm rot="16200000" flipH="1">
            <a:off x="4140994" y="2312194"/>
            <a:ext cx="2089150" cy="1300162"/>
          </a:xfrm>
          <a:prstGeom prst="curvedConnector3">
            <a:avLst>
              <a:gd name="adj1" fmla="val 50532"/>
            </a:avLst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</p:cxnSp>
      <p:sp>
        <p:nvSpPr>
          <p:cNvPr id="85009" name="Text Box 16"/>
          <p:cNvSpPr txBox="1">
            <a:spLocks noChangeArrowheads="1"/>
          </p:cNvSpPr>
          <p:nvPr/>
        </p:nvSpPr>
        <p:spPr bwMode="auto">
          <a:xfrm flipH="1">
            <a:off x="1981200" y="5562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葉までの経路長がほぼ等しい。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9A4ECE-12C0-49B0-BE6B-DA9F4D6350DD}" type="slidenum">
              <a:rPr lang="en-US" altLang="ja-JP" smtClean="0"/>
              <a:pPr/>
              <a:t>61</a:t>
            </a:fld>
            <a:endParaRPr lang="en-US" altLang="ja-JP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ＡＶＬ木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Adel’son-Vel’skii</a:t>
            </a:r>
            <a:r>
              <a:rPr lang="ja-JP" altLang="en-US" smtClean="0"/>
              <a:t>と</a:t>
            </a:r>
            <a:r>
              <a:rPr lang="en-US" altLang="ja-JP" smtClean="0"/>
              <a:t>Landis</a:t>
            </a:r>
            <a:r>
              <a:rPr lang="ja-JP" altLang="en-US" smtClean="0"/>
              <a:t>が考案したデータ構造</a:t>
            </a:r>
          </a:p>
          <a:p>
            <a:pPr eaLnBrk="1" hangingPunct="1"/>
            <a:r>
              <a:rPr lang="ja-JP" altLang="en-US" smtClean="0"/>
              <a:t>探索、挿入、削除の操作が最悪でも、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　　　　　　時間で行える</a:t>
            </a:r>
            <a:r>
              <a:rPr lang="ja-JP" altLang="en-US" smtClean="0">
                <a:solidFill>
                  <a:srgbClr val="FF0000"/>
                </a:solidFill>
              </a:rPr>
              <a:t>２分探索木</a:t>
            </a:r>
            <a:r>
              <a:rPr lang="ja-JP" altLang="en-US" smtClean="0"/>
              <a:t>の一種。</a:t>
            </a:r>
          </a:p>
          <a:p>
            <a:pPr eaLnBrk="1" hangingPunct="1"/>
            <a:r>
              <a:rPr lang="ja-JP" altLang="en-US" smtClean="0"/>
              <a:t>全てのノードにおいて、左部分木と右部分木の高さの差が１以内に保つ。</a:t>
            </a:r>
          </a:p>
        </p:txBody>
      </p:sp>
      <p:sp>
        <p:nvSpPr>
          <p:cNvPr id="23558" name="AutoShape 4"/>
          <p:cNvSpPr>
            <a:spLocks noChangeArrowheads="1"/>
          </p:cNvSpPr>
          <p:nvPr/>
        </p:nvSpPr>
        <p:spPr bwMode="auto">
          <a:xfrm>
            <a:off x="1524000" y="5715000"/>
            <a:ext cx="6477000" cy="1143000"/>
          </a:xfrm>
          <a:prstGeom prst="wedgeRoundRectCallout">
            <a:avLst>
              <a:gd name="adj1" fmla="val -18602"/>
              <a:gd name="adj2" fmla="val -7902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1524000" y="5638800"/>
            <a:ext cx="5791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最後の、性質を保つために、バランス回復操作を行う。</a:t>
            </a:r>
          </a:p>
          <a:p>
            <a:pPr algn="l"/>
            <a:r>
              <a:rPr lang="ja-JP" altLang="en-US"/>
              <a:t>また、この性質より、高性能となる。</a:t>
            </a:r>
          </a:p>
        </p:txBody>
      </p:sp>
      <p:graphicFrame>
        <p:nvGraphicFramePr>
          <p:cNvPr id="23554" name="Object 0"/>
          <p:cNvGraphicFramePr>
            <a:graphicFrameLocks noChangeAspect="1"/>
          </p:cNvGraphicFramePr>
          <p:nvPr/>
        </p:nvGraphicFramePr>
        <p:xfrm>
          <a:off x="990600" y="3657600"/>
          <a:ext cx="1752600" cy="638175"/>
        </p:xfrm>
        <a:graphic>
          <a:graphicData uri="http://schemas.openxmlformats.org/presentationml/2006/ole">
            <p:oleObj spid="_x0000_s23554" name="Equation" r:id="rId3" imgW="5587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784761-51C8-4704-8561-06A448BEFD85}" type="slidenum">
              <a:rPr lang="en-US" altLang="ja-JP" smtClean="0"/>
              <a:pPr/>
              <a:t>62</a:t>
            </a:fld>
            <a:endParaRPr lang="en-US" altLang="ja-JP" smtClean="0"/>
          </a:p>
        </p:txBody>
      </p:sp>
      <p:sp>
        <p:nvSpPr>
          <p:cNvPr id="86019" name="Line 2"/>
          <p:cNvSpPr>
            <a:spLocks noChangeShapeType="1"/>
          </p:cNvSpPr>
          <p:nvPr/>
        </p:nvSpPr>
        <p:spPr bwMode="auto">
          <a:xfrm flipV="1">
            <a:off x="7131050" y="2286000"/>
            <a:ext cx="406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20" name="Line 3"/>
          <p:cNvSpPr>
            <a:spLocks noChangeShapeType="1"/>
          </p:cNvSpPr>
          <p:nvPr/>
        </p:nvSpPr>
        <p:spPr bwMode="auto">
          <a:xfrm flipH="1" flipV="1">
            <a:off x="6216650" y="2286000"/>
            <a:ext cx="403225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21" name="Line 4"/>
          <p:cNvSpPr>
            <a:spLocks noChangeShapeType="1"/>
          </p:cNvSpPr>
          <p:nvPr/>
        </p:nvSpPr>
        <p:spPr bwMode="auto">
          <a:xfrm flipH="1" flipV="1">
            <a:off x="1676400" y="5334000"/>
            <a:ext cx="508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2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様々なＡＶＬ木</a:t>
            </a:r>
          </a:p>
        </p:txBody>
      </p:sp>
      <p:grpSp>
        <p:nvGrpSpPr>
          <p:cNvPr id="86023" name="Group 6"/>
          <p:cNvGrpSpPr>
            <a:grpSpLocks/>
          </p:cNvGrpSpPr>
          <p:nvPr/>
        </p:nvGrpSpPr>
        <p:grpSpPr bwMode="auto">
          <a:xfrm>
            <a:off x="1447800" y="1295400"/>
            <a:ext cx="2819400" cy="2362200"/>
            <a:chOff x="3854" y="1728"/>
            <a:chExt cx="1251" cy="820"/>
          </a:xfrm>
        </p:grpSpPr>
        <p:sp>
          <p:nvSpPr>
            <p:cNvPr id="86062" name="Line 7"/>
            <p:cNvSpPr>
              <a:spLocks noChangeShapeType="1"/>
            </p:cNvSpPr>
            <p:nvPr/>
          </p:nvSpPr>
          <p:spPr bwMode="auto">
            <a:xfrm flipV="1">
              <a:off x="4737" y="2108"/>
              <a:ext cx="257" cy="4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6063" name="Line 8"/>
            <p:cNvSpPr>
              <a:spLocks noChangeShapeType="1"/>
            </p:cNvSpPr>
            <p:nvPr/>
          </p:nvSpPr>
          <p:spPr bwMode="auto">
            <a:xfrm flipH="1" flipV="1">
              <a:off x="4553" y="1842"/>
              <a:ext cx="441" cy="2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6064" name="Line 9"/>
            <p:cNvSpPr>
              <a:spLocks noChangeShapeType="1"/>
            </p:cNvSpPr>
            <p:nvPr/>
          </p:nvSpPr>
          <p:spPr bwMode="auto">
            <a:xfrm flipV="1">
              <a:off x="4112" y="1804"/>
              <a:ext cx="441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6065" name="Oval 10"/>
            <p:cNvSpPr>
              <a:spLocks noChangeArrowheads="1"/>
            </p:cNvSpPr>
            <p:nvPr/>
          </p:nvSpPr>
          <p:spPr bwMode="auto">
            <a:xfrm>
              <a:off x="4442" y="1728"/>
              <a:ext cx="185" cy="1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86066" name="Oval 11"/>
            <p:cNvSpPr>
              <a:spLocks noChangeArrowheads="1"/>
            </p:cNvSpPr>
            <p:nvPr/>
          </p:nvSpPr>
          <p:spPr bwMode="auto">
            <a:xfrm>
              <a:off x="4038" y="2032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6067" name="Oval 12"/>
            <p:cNvSpPr>
              <a:spLocks noChangeArrowheads="1"/>
            </p:cNvSpPr>
            <p:nvPr/>
          </p:nvSpPr>
          <p:spPr bwMode="auto">
            <a:xfrm>
              <a:off x="4921" y="1994"/>
              <a:ext cx="184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6068" name="Line 13"/>
            <p:cNvSpPr>
              <a:spLocks noChangeShapeType="1"/>
            </p:cNvSpPr>
            <p:nvPr/>
          </p:nvSpPr>
          <p:spPr bwMode="auto">
            <a:xfrm flipV="1">
              <a:off x="3965" y="2222"/>
              <a:ext cx="14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6069" name="Oval 14"/>
            <p:cNvSpPr>
              <a:spLocks noChangeArrowheads="1"/>
            </p:cNvSpPr>
            <p:nvPr/>
          </p:nvSpPr>
          <p:spPr bwMode="auto">
            <a:xfrm>
              <a:off x="3854" y="2336"/>
              <a:ext cx="221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6070" name="Oval 15"/>
            <p:cNvSpPr>
              <a:spLocks noChangeArrowheads="1"/>
            </p:cNvSpPr>
            <p:nvPr/>
          </p:nvSpPr>
          <p:spPr bwMode="auto">
            <a:xfrm>
              <a:off x="4627" y="2358"/>
              <a:ext cx="183" cy="1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86024" name="Text Box 16"/>
          <p:cNvSpPr txBox="1">
            <a:spLocks noChangeArrowheads="1"/>
          </p:cNvSpPr>
          <p:nvPr/>
        </p:nvSpPr>
        <p:spPr bwMode="auto">
          <a:xfrm>
            <a:off x="1965325" y="2174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86025" name="Text Box 17"/>
          <p:cNvSpPr txBox="1">
            <a:spLocks noChangeArrowheads="1"/>
          </p:cNvSpPr>
          <p:nvPr/>
        </p:nvSpPr>
        <p:spPr bwMode="auto">
          <a:xfrm>
            <a:off x="1447800" y="3124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86026" name="Text Box 18"/>
          <p:cNvSpPr txBox="1">
            <a:spLocks noChangeArrowheads="1"/>
          </p:cNvSpPr>
          <p:nvPr/>
        </p:nvSpPr>
        <p:spPr bwMode="auto">
          <a:xfrm>
            <a:off x="2819400" y="1371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86027" name="Text Box 19"/>
          <p:cNvSpPr txBox="1">
            <a:spLocks noChangeArrowheads="1"/>
          </p:cNvSpPr>
          <p:nvPr/>
        </p:nvSpPr>
        <p:spPr bwMode="auto">
          <a:xfrm>
            <a:off x="3886200" y="2057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86028" name="Text Box 20"/>
          <p:cNvSpPr txBox="1">
            <a:spLocks noChangeArrowheads="1"/>
          </p:cNvSpPr>
          <p:nvPr/>
        </p:nvSpPr>
        <p:spPr bwMode="auto">
          <a:xfrm>
            <a:off x="32766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86029" name="Line 21"/>
          <p:cNvSpPr>
            <a:spLocks noChangeShapeType="1"/>
          </p:cNvSpPr>
          <p:nvPr/>
        </p:nvSpPr>
        <p:spPr bwMode="auto">
          <a:xfrm>
            <a:off x="5105400" y="1219200"/>
            <a:ext cx="0" cy="518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30" name="Line 22"/>
          <p:cNvSpPr>
            <a:spLocks noChangeShapeType="1"/>
          </p:cNvSpPr>
          <p:nvPr/>
        </p:nvSpPr>
        <p:spPr bwMode="auto">
          <a:xfrm flipV="1">
            <a:off x="914400" y="5257800"/>
            <a:ext cx="577850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31" name="Line 23"/>
          <p:cNvSpPr>
            <a:spLocks noChangeShapeType="1"/>
          </p:cNvSpPr>
          <p:nvPr/>
        </p:nvSpPr>
        <p:spPr bwMode="auto">
          <a:xfrm flipH="1" flipV="1">
            <a:off x="2489200" y="4443413"/>
            <a:ext cx="993775" cy="657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32" name="Line 24"/>
          <p:cNvSpPr>
            <a:spLocks noChangeShapeType="1"/>
          </p:cNvSpPr>
          <p:nvPr/>
        </p:nvSpPr>
        <p:spPr bwMode="auto">
          <a:xfrm flipV="1">
            <a:off x="1495425" y="4333875"/>
            <a:ext cx="993775" cy="985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33" name="Oval 25"/>
          <p:cNvSpPr>
            <a:spLocks noChangeArrowheads="1"/>
          </p:cNvSpPr>
          <p:nvPr/>
        </p:nvSpPr>
        <p:spPr bwMode="auto">
          <a:xfrm>
            <a:off x="2239963" y="41148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86034" name="Oval 26"/>
          <p:cNvSpPr>
            <a:spLocks noChangeArrowheads="1"/>
          </p:cNvSpPr>
          <p:nvPr/>
        </p:nvSpPr>
        <p:spPr bwMode="auto">
          <a:xfrm>
            <a:off x="1328738" y="49911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35" name="Oval 27"/>
          <p:cNvSpPr>
            <a:spLocks noChangeArrowheads="1"/>
          </p:cNvSpPr>
          <p:nvPr/>
        </p:nvSpPr>
        <p:spPr bwMode="auto">
          <a:xfrm>
            <a:off x="3319463" y="4881563"/>
            <a:ext cx="414337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36" name="Oval 28"/>
          <p:cNvSpPr>
            <a:spLocks noChangeArrowheads="1"/>
          </p:cNvSpPr>
          <p:nvPr/>
        </p:nvSpPr>
        <p:spPr bwMode="auto">
          <a:xfrm>
            <a:off x="685800" y="60960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37" name="Oval 29"/>
          <p:cNvSpPr>
            <a:spLocks noChangeArrowheads="1"/>
          </p:cNvSpPr>
          <p:nvPr/>
        </p:nvSpPr>
        <p:spPr bwMode="auto">
          <a:xfrm>
            <a:off x="2057400" y="60198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38" name="Text Box 30"/>
          <p:cNvSpPr txBox="1">
            <a:spLocks noChangeArrowheads="1"/>
          </p:cNvSpPr>
          <p:nvPr/>
        </p:nvSpPr>
        <p:spPr bwMode="auto">
          <a:xfrm>
            <a:off x="1447800" y="5029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86039" name="Text Box 31"/>
          <p:cNvSpPr txBox="1">
            <a:spLocks noChangeArrowheads="1"/>
          </p:cNvSpPr>
          <p:nvPr/>
        </p:nvSpPr>
        <p:spPr bwMode="auto">
          <a:xfrm>
            <a:off x="762000" y="617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86040" name="Text Box 32"/>
          <p:cNvSpPr txBox="1">
            <a:spLocks noChangeArrowheads="1"/>
          </p:cNvSpPr>
          <p:nvPr/>
        </p:nvSpPr>
        <p:spPr bwMode="auto">
          <a:xfrm>
            <a:off x="2133600" y="6096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6</a:t>
            </a:r>
          </a:p>
        </p:txBody>
      </p:sp>
      <p:sp>
        <p:nvSpPr>
          <p:cNvPr id="86041" name="Text Box 33"/>
          <p:cNvSpPr txBox="1">
            <a:spLocks noChangeArrowheads="1"/>
          </p:cNvSpPr>
          <p:nvPr/>
        </p:nvSpPr>
        <p:spPr bwMode="auto">
          <a:xfrm>
            <a:off x="3352800" y="4953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86042" name="Text Box 34"/>
          <p:cNvSpPr txBox="1">
            <a:spLocks noChangeArrowheads="1"/>
          </p:cNvSpPr>
          <p:nvPr/>
        </p:nvSpPr>
        <p:spPr bwMode="auto">
          <a:xfrm>
            <a:off x="2286000" y="4267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8</a:t>
            </a:r>
          </a:p>
        </p:txBody>
      </p:sp>
      <p:sp>
        <p:nvSpPr>
          <p:cNvPr id="86043" name="Line 35"/>
          <p:cNvSpPr>
            <a:spLocks noChangeShapeType="1"/>
          </p:cNvSpPr>
          <p:nvPr/>
        </p:nvSpPr>
        <p:spPr bwMode="auto">
          <a:xfrm>
            <a:off x="0" y="3886200"/>
            <a:ext cx="510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44" name="Line 36"/>
          <p:cNvSpPr>
            <a:spLocks noChangeShapeType="1"/>
          </p:cNvSpPr>
          <p:nvPr/>
        </p:nvSpPr>
        <p:spPr bwMode="auto">
          <a:xfrm flipH="1" flipV="1">
            <a:off x="7588250" y="2209800"/>
            <a:ext cx="403225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45" name="Line 37"/>
          <p:cNvSpPr>
            <a:spLocks noChangeShapeType="1"/>
          </p:cNvSpPr>
          <p:nvPr/>
        </p:nvSpPr>
        <p:spPr bwMode="auto">
          <a:xfrm flipH="1" flipV="1">
            <a:off x="6800850" y="1624013"/>
            <a:ext cx="63500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46" name="Line 38"/>
          <p:cNvSpPr>
            <a:spLocks noChangeShapeType="1"/>
          </p:cNvSpPr>
          <p:nvPr/>
        </p:nvSpPr>
        <p:spPr bwMode="auto">
          <a:xfrm flipV="1">
            <a:off x="6216650" y="1514475"/>
            <a:ext cx="584200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47" name="Oval 39"/>
          <p:cNvSpPr>
            <a:spLocks noChangeArrowheads="1"/>
          </p:cNvSpPr>
          <p:nvPr/>
        </p:nvSpPr>
        <p:spPr bwMode="auto">
          <a:xfrm>
            <a:off x="6551613" y="12954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86048" name="Oval 40"/>
          <p:cNvSpPr>
            <a:spLocks noChangeArrowheads="1"/>
          </p:cNvSpPr>
          <p:nvPr/>
        </p:nvSpPr>
        <p:spPr bwMode="auto">
          <a:xfrm>
            <a:off x="7283450" y="1905000"/>
            <a:ext cx="414338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49" name="Line 41"/>
          <p:cNvSpPr>
            <a:spLocks noChangeShapeType="1"/>
          </p:cNvSpPr>
          <p:nvPr/>
        </p:nvSpPr>
        <p:spPr bwMode="auto">
          <a:xfrm flipV="1">
            <a:off x="5759450" y="2286000"/>
            <a:ext cx="406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50" name="Oval 42"/>
          <p:cNvSpPr>
            <a:spLocks noChangeArrowheads="1"/>
          </p:cNvSpPr>
          <p:nvPr/>
        </p:nvSpPr>
        <p:spPr bwMode="auto">
          <a:xfrm>
            <a:off x="5607050" y="27432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51" name="Oval 43"/>
          <p:cNvSpPr>
            <a:spLocks noChangeArrowheads="1"/>
          </p:cNvSpPr>
          <p:nvPr/>
        </p:nvSpPr>
        <p:spPr bwMode="auto">
          <a:xfrm>
            <a:off x="6445250" y="28194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52" name="Oval 44"/>
          <p:cNvSpPr>
            <a:spLocks noChangeArrowheads="1"/>
          </p:cNvSpPr>
          <p:nvPr/>
        </p:nvSpPr>
        <p:spPr bwMode="auto">
          <a:xfrm>
            <a:off x="5911850" y="19812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53" name="Text Box 45"/>
          <p:cNvSpPr txBox="1">
            <a:spLocks noChangeArrowheads="1"/>
          </p:cNvSpPr>
          <p:nvPr/>
        </p:nvSpPr>
        <p:spPr bwMode="auto">
          <a:xfrm>
            <a:off x="6597650" y="1371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86054" name="Text Box 46"/>
          <p:cNvSpPr txBox="1">
            <a:spLocks noChangeArrowheads="1"/>
          </p:cNvSpPr>
          <p:nvPr/>
        </p:nvSpPr>
        <p:spPr bwMode="auto">
          <a:xfrm>
            <a:off x="5607050" y="28194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86055" name="Text Box 47"/>
          <p:cNvSpPr txBox="1">
            <a:spLocks noChangeArrowheads="1"/>
          </p:cNvSpPr>
          <p:nvPr/>
        </p:nvSpPr>
        <p:spPr bwMode="auto">
          <a:xfrm>
            <a:off x="7207250" y="1981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８</a:t>
            </a:r>
          </a:p>
        </p:txBody>
      </p:sp>
      <p:sp>
        <p:nvSpPr>
          <p:cNvPr id="86056" name="Text Box 48"/>
          <p:cNvSpPr txBox="1">
            <a:spLocks noChangeArrowheads="1"/>
          </p:cNvSpPr>
          <p:nvPr/>
        </p:nvSpPr>
        <p:spPr bwMode="auto">
          <a:xfrm>
            <a:off x="6445250" y="2895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  <p:sp>
        <p:nvSpPr>
          <p:cNvPr id="86057" name="Text Box 49"/>
          <p:cNvSpPr txBox="1">
            <a:spLocks noChangeArrowheads="1"/>
          </p:cNvSpPr>
          <p:nvPr/>
        </p:nvSpPr>
        <p:spPr bwMode="auto">
          <a:xfrm>
            <a:off x="5988050" y="20574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</a:t>
            </a:r>
          </a:p>
        </p:txBody>
      </p:sp>
      <p:sp>
        <p:nvSpPr>
          <p:cNvPr id="86058" name="Oval 50"/>
          <p:cNvSpPr>
            <a:spLocks noChangeArrowheads="1"/>
          </p:cNvSpPr>
          <p:nvPr/>
        </p:nvSpPr>
        <p:spPr bwMode="auto">
          <a:xfrm>
            <a:off x="7010400" y="27432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59" name="Oval 51"/>
          <p:cNvSpPr>
            <a:spLocks noChangeArrowheads="1"/>
          </p:cNvSpPr>
          <p:nvPr/>
        </p:nvSpPr>
        <p:spPr bwMode="auto">
          <a:xfrm>
            <a:off x="7772400" y="27432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60" name="Text Box 52"/>
          <p:cNvSpPr txBox="1">
            <a:spLocks noChangeArrowheads="1"/>
          </p:cNvSpPr>
          <p:nvPr/>
        </p:nvSpPr>
        <p:spPr bwMode="auto">
          <a:xfrm>
            <a:off x="7010400" y="28194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６</a:t>
            </a:r>
          </a:p>
        </p:txBody>
      </p:sp>
      <p:sp>
        <p:nvSpPr>
          <p:cNvPr id="86061" name="Text Box 53"/>
          <p:cNvSpPr txBox="1">
            <a:spLocks noChangeArrowheads="1"/>
          </p:cNvSpPr>
          <p:nvPr/>
        </p:nvSpPr>
        <p:spPr bwMode="auto">
          <a:xfrm>
            <a:off x="7772400" y="28194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91F301-32A9-4BE7-A428-CC1B2983243D}" type="slidenum">
              <a:rPr lang="en-US" altLang="ja-JP" smtClean="0"/>
              <a:pPr/>
              <a:t>63</a:t>
            </a:fld>
            <a:endParaRPr lang="en-US" altLang="ja-JP" smtClean="0"/>
          </a:p>
        </p:txBody>
      </p:sp>
      <p:sp>
        <p:nvSpPr>
          <p:cNvPr id="87043" name="Line 2"/>
          <p:cNvSpPr>
            <a:spLocks noChangeShapeType="1"/>
          </p:cNvSpPr>
          <p:nvPr/>
        </p:nvSpPr>
        <p:spPr bwMode="auto">
          <a:xfrm flipV="1">
            <a:off x="3352800" y="4953000"/>
            <a:ext cx="533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44" name="Line 3"/>
          <p:cNvSpPr>
            <a:spLocks noChangeShapeType="1"/>
          </p:cNvSpPr>
          <p:nvPr/>
        </p:nvSpPr>
        <p:spPr bwMode="auto">
          <a:xfrm flipV="1">
            <a:off x="1295400" y="2833688"/>
            <a:ext cx="330200" cy="766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45" name="Line 4"/>
          <p:cNvSpPr>
            <a:spLocks noChangeShapeType="1"/>
          </p:cNvSpPr>
          <p:nvPr/>
        </p:nvSpPr>
        <p:spPr bwMode="auto">
          <a:xfrm flipH="1" flipV="1">
            <a:off x="7950200" y="2971800"/>
            <a:ext cx="5080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46" name="Line 5"/>
          <p:cNvSpPr>
            <a:spLocks noChangeShapeType="1"/>
          </p:cNvSpPr>
          <p:nvPr/>
        </p:nvSpPr>
        <p:spPr bwMode="auto">
          <a:xfrm flipV="1">
            <a:off x="5334000" y="3048000"/>
            <a:ext cx="381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47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ＡＶＬ木でない例</a:t>
            </a:r>
          </a:p>
        </p:txBody>
      </p:sp>
      <p:sp>
        <p:nvSpPr>
          <p:cNvPr id="87048" name="Line 7"/>
          <p:cNvSpPr>
            <a:spLocks noChangeShapeType="1"/>
          </p:cNvSpPr>
          <p:nvPr/>
        </p:nvSpPr>
        <p:spPr bwMode="auto">
          <a:xfrm flipH="1" flipV="1">
            <a:off x="2133600" y="2071688"/>
            <a:ext cx="6096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49" name="Line 8"/>
          <p:cNvSpPr>
            <a:spLocks noChangeShapeType="1"/>
          </p:cNvSpPr>
          <p:nvPr/>
        </p:nvSpPr>
        <p:spPr bwMode="auto">
          <a:xfrm flipH="1" flipV="1">
            <a:off x="3022600" y="1316038"/>
            <a:ext cx="993775" cy="657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50" name="Line 9"/>
          <p:cNvSpPr>
            <a:spLocks noChangeShapeType="1"/>
          </p:cNvSpPr>
          <p:nvPr/>
        </p:nvSpPr>
        <p:spPr bwMode="auto">
          <a:xfrm flipV="1">
            <a:off x="2028825" y="1309688"/>
            <a:ext cx="1019175" cy="747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51" name="Oval 10"/>
          <p:cNvSpPr>
            <a:spLocks noChangeArrowheads="1"/>
          </p:cNvSpPr>
          <p:nvPr/>
        </p:nvSpPr>
        <p:spPr bwMode="auto">
          <a:xfrm>
            <a:off x="2773363" y="9906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87052" name="Oval 11"/>
          <p:cNvSpPr>
            <a:spLocks noChangeArrowheads="1"/>
          </p:cNvSpPr>
          <p:nvPr/>
        </p:nvSpPr>
        <p:spPr bwMode="auto">
          <a:xfrm>
            <a:off x="1862138" y="1728788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53" name="Oval 12"/>
          <p:cNvSpPr>
            <a:spLocks noChangeArrowheads="1"/>
          </p:cNvSpPr>
          <p:nvPr/>
        </p:nvSpPr>
        <p:spPr bwMode="auto">
          <a:xfrm>
            <a:off x="3852863" y="1754188"/>
            <a:ext cx="414337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54" name="Line 13"/>
          <p:cNvSpPr>
            <a:spLocks noChangeShapeType="1"/>
          </p:cNvSpPr>
          <p:nvPr/>
        </p:nvSpPr>
        <p:spPr bwMode="auto">
          <a:xfrm flipV="1">
            <a:off x="1698625" y="2274888"/>
            <a:ext cx="330200" cy="766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55" name="Oval 14"/>
          <p:cNvSpPr>
            <a:spLocks noChangeArrowheads="1"/>
          </p:cNvSpPr>
          <p:nvPr/>
        </p:nvSpPr>
        <p:spPr bwMode="auto">
          <a:xfrm>
            <a:off x="1447800" y="26035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56" name="Oval 15"/>
          <p:cNvSpPr>
            <a:spLocks noChangeArrowheads="1"/>
          </p:cNvSpPr>
          <p:nvPr/>
        </p:nvSpPr>
        <p:spPr bwMode="auto">
          <a:xfrm>
            <a:off x="2503488" y="26670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57" name="Text Box 16"/>
          <p:cNvSpPr txBox="1">
            <a:spLocks noChangeArrowheads="1"/>
          </p:cNvSpPr>
          <p:nvPr/>
        </p:nvSpPr>
        <p:spPr bwMode="auto">
          <a:xfrm>
            <a:off x="1965325" y="17319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87058" name="Text Box 17"/>
          <p:cNvSpPr txBox="1">
            <a:spLocks noChangeArrowheads="1"/>
          </p:cNvSpPr>
          <p:nvPr/>
        </p:nvSpPr>
        <p:spPr bwMode="auto">
          <a:xfrm>
            <a:off x="1447800" y="26812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87059" name="Text Box 18"/>
          <p:cNvSpPr txBox="1">
            <a:spLocks noChangeArrowheads="1"/>
          </p:cNvSpPr>
          <p:nvPr/>
        </p:nvSpPr>
        <p:spPr bwMode="auto">
          <a:xfrm>
            <a:off x="2790825" y="1046163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８</a:t>
            </a:r>
          </a:p>
        </p:txBody>
      </p:sp>
      <p:sp>
        <p:nvSpPr>
          <p:cNvPr id="87060" name="Text Box 19"/>
          <p:cNvSpPr txBox="1">
            <a:spLocks noChangeArrowheads="1"/>
          </p:cNvSpPr>
          <p:nvPr/>
        </p:nvSpPr>
        <p:spPr bwMode="auto">
          <a:xfrm>
            <a:off x="3886200" y="17494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9</a:t>
            </a:r>
          </a:p>
        </p:txBody>
      </p:sp>
      <p:sp>
        <p:nvSpPr>
          <p:cNvPr id="87061" name="Text Box 20"/>
          <p:cNvSpPr txBox="1">
            <a:spLocks noChangeArrowheads="1"/>
          </p:cNvSpPr>
          <p:nvPr/>
        </p:nvSpPr>
        <p:spPr bwMode="auto">
          <a:xfrm>
            <a:off x="2562225" y="273685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６</a:t>
            </a:r>
          </a:p>
        </p:txBody>
      </p:sp>
      <p:sp>
        <p:nvSpPr>
          <p:cNvPr id="87062" name="Line 21"/>
          <p:cNvSpPr>
            <a:spLocks noChangeShapeType="1"/>
          </p:cNvSpPr>
          <p:nvPr/>
        </p:nvSpPr>
        <p:spPr bwMode="auto">
          <a:xfrm>
            <a:off x="5105400" y="1219200"/>
            <a:ext cx="0" cy="518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7063" name="Line 22"/>
          <p:cNvSpPr>
            <a:spLocks noChangeShapeType="1"/>
          </p:cNvSpPr>
          <p:nvPr/>
        </p:nvSpPr>
        <p:spPr bwMode="auto">
          <a:xfrm flipH="1" flipV="1">
            <a:off x="7588250" y="2209800"/>
            <a:ext cx="403225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64" name="Line 23"/>
          <p:cNvSpPr>
            <a:spLocks noChangeShapeType="1"/>
          </p:cNvSpPr>
          <p:nvPr/>
        </p:nvSpPr>
        <p:spPr bwMode="auto">
          <a:xfrm flipH="1" flipV="1">
            <a:off x="6800850" y="1624013"/>
            <a:ext cx="63500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65" name="Line 24"/>
          <p:cNvSpPr>
            <a:spLocks noChangeShapeType="1"/>
          </p:cNvSpPr>
          <p:nvPr/>
        </p:nvSpPr>
        <p:spPr bwMode="auto">
          <a:xfrm flipV="1">
            <a:off x="6216650" y="1514475"/>
            <a:ext cx="584200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66" name="Oval 25"/>
          <p:cNvSpPr>
            <a:spLocks noChangeArrowheads="1"/>
          </p:cNvSpPr>
          <p:nvPr/>
        </p:nvSpPr>
        <p:spPr bwMode="auto">
          <a:xfrm>
            <a:off x="6551613" y="1295400"/>
            <a:ext cx="4159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87067" name="Oval 26"/>
          <p:cNvSpPr>
            <a:spLocks noChangeArrowheads="1"/>
          </p:cNvSpPr>
          <p:nvPr/>
        </p:nvSpPr>
        <p:spPr bwMode="auto">
          <a:xfrm>
            <a:off x="7283450" y="1905000"/>
            <a:ext cx="414338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68" name="Line 27"/>
          <p:cNvSpPr>
            <a:spLocks noChangeShapeType="1"/>
          </p:cNvSpPr>
          <p:nvPr/>
        </p:nvSpPr>
        <p:spPr bwMode="auto">
          <a:xfrm flipV="1">
            <a:off x="5759450" y="2286000"/>
            <a:ext cx="406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69" name="Oval 28"/>
          <p:cNvSpPr>
            <a:spLocks noChangeArrowheads="1"/>
          </p:cNvSpPr>
          <p:nvPr/>
        </p:nvSpPr>
        <p:spPr bwMode="auto">
          <a:xfrm>
            <a:off x="5607050" y="27432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70" name="Oval 29"/>
          <p:cNvSpPr>
            <a:spLocks noChangeArrowheads="1"/>
          </p:cNvSpPr>
          <p:nvPr/>
        </p:nvSpPr>
        <p:spPr bwMode="auto">
          <a:xfrm>
            <a:off x="5257800" y="35052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71" name="Oval 30"/>
          <p:cNvSpPr>
            <a:spLocks noChangeArrowheads="1"/>
          </p:cNvSpPr>
          <p:nvPr/>
        </p:nvSpPr>
        <p:spPr bwMode="auto">
          <a:xfrm>
            <a:off x="5911850" y="19812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72" name="Text Box 31"/>
          <p:cNvSpPr txBox="1">
            <a:spLocks noChangeArrowheads="1"/>
          </p:cNvSpPr>
          <p:nvPr/>
        </p:nvSpPr>
        <p:spPr bwMode="auto">
          <a:xfrm>
            <a:off x="6597650" y="1371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87073" name="Text Box 32"/>
          <p:cNvSpPr txBox="1">
            <a:spLocks noChangeArrowheads="1"/>
          </p:cNvSpPr>
          <p:nvPr/>
        </p:nvSpPr>
        <p:spPr bwMode="auto">
          <a:xfrm>
            <a:off x="5607050" y="28194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</a:t>
            </a:r>
          </a:p>
        </p:txBody>
      </p:sp>
      <p:sp>
        <p:nvSpPr>
          <p:cNvPr id="87074" name="Text Box 33"/>
          <p:cNvSpPr txBox="1">
            <a:spLocks noChangeArrowheads="1"/>
          </p:cNvSpPr>
          <p:nvPr/>
        </p:nvSpPr>
        <p:spPr bwMode="auto">
          <a:xfrm>
            <a:off x="7207250" y="1981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７</a:t>
            </a:r>
          </a:p>
        </p:txBody>
      </p:sp>
      <p:sp>
        <p:nvSpPr>
          <p:cNvPr id="87075" name="Text Box 34"/>
          <p:cNvSpPr txBox="1">
            <a:spLocks noChangeArrowheads="1"/>
          </p:cNvSpPr>
          <p:nvPr/>
        </p:nvSpPr>
        <p:spPr bwMode="auto">
          <a:xfrm>
            <a:off x="5257800" y="35052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87076" name="Text Box 35"/>
          <p:cNvSpPr txBox="1">
            <a:spLocks noChangeArrowheads="1"/>
          </p:cNvSpPr>
          <p:nvPr/>
        </p:nvSpPr>
        <p:spPr bwMode="auto">
          <a:xfrm>
            <a:off x="5988050" y="20574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</a:t>
            </a:r>
          </a:p>
        </p:txBody>
      </p:sp>
      <p:sp>
        <p:nvSpPr>
          <p:cNvPr id="87077" name="Oval 36"/>
          <p:cNvSpPr>
            <a:spLocks noChangeArrowheads="1"/>
          </p:cNvSpPr>
          <p:nvPr/>
        </p:nvSpPr>
        <p:spPr bwMode="auto">
          <a:xfrm>
            <a:off x="8153400" y="3657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78" name="Oval 37"/>
          <p:cNvSpPr>
            <a:spLocks noChangeArrowheads="1"/>
          </p:cNvSpPr>
          <p:nvPr/>
        </p:nvSpPr>
        <p:spPr bwMode="auto">
          <a:xfrm>
            <a:off x="7772400" y="274320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79" name="Text Box 38"/>
          <p:cNvSpPr txBox="1">
            <a:spLocks noChangeArrowheads="1"/>
          </p:cNvSpPr>
          <p:nvPr/>
        </p:nvSpPr>
        <p:spPr bwMode="auto">
          <a:xfrm>
            <a:off x="8153400" y="37338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９</a:t>
            </a:r>
          </a:p>
        </p:txBody>
      </p:sp>
      <p:sp>
        <p:nvSpPr>
          <p:cNvPr id="87080" name="Text Box 39"/>
          <p:cNvSpPr txBox="1">
            <a:spLocks noChangeArrowheads="1"/>
          </p:cNvSpPr>
          <p:nvPr/>
        </p:nvSpPr>
        <p:spPr bwMode="auto">
          <a:xfrm>
            <a:off x="7772400" y="28194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８</a:t>
            </a:r>
          </a:p>
        </p:txBody>
      </p:sp>
      <p:sp>
        <p:nvSpPr>
          <p:cNvPr id="87081" name="Oval 40"/>
          <p:cNvSpPr>
            <a:spLocks noChangeArrowheads="1"/>
          </p:cNvSpPr>
          <p:nvPr/>
        </p:nvSpPr>
        <p:spPr bwMode="auto">
          <a:xfrm>
            <a:off x="990600" y="33655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82" name="Text Box 41"/>
          <p:cNvSpPr txBox="1">
            <a:spLocks noChangeArrowheads="1"/>
          </p:cNvSpPr>
          <p:nvPr/>
        </p:nvSpPr>
        <p:spPr bwMode="auto">
          <a:xfrm>
            <a:off x="962025" y="342265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87083" name="Line 42"/>
          <p:cNvSpPr>
            <a:spLocks noChangeShapeType="1"/>
          </p:cNvSpPr>
          <p:nvPr/>
        </p:nvSpPr>
        <p:spPr bwMode="auto">
          <a:xfrm flipV="1">
            <a:off x="1219200" y="5778500"/>
            <a:ext cx="330200" cy="766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84" name="Line 43"/>
          <p:cNvSpPr>
            <a:spLocks noChangeShapeType="1"/>
          </p:cNvSpPr>
          <p:nvPr/>
        </p:nvSpPr>
        <p:spPr bwMode="auto">
          <a:xfrm flipH="1" flipV="1">
            <a:off x="3962400" y="5029200"/>
            <a:ext cx="6096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85" name="Line 44"/>
          <p:cNvSpPr>
            <a:spLocks noChangeShapeType="1"/>
          </p:cNvSpPr>
          <p:nvPr/>
        </p:nvSpPr>
        <p:spPr bwMode="auto">
          <a:xfrm flipH="1" flipV="1">
            <a:off x="2946400" y="4260850"/>
            <a:ext cx="993775" cy="657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86" name="Line 45"/>
          <p:cNvSpPr>
            <a:spLocks noChangeShapeType="1"/>
          </p:cNvSpPr>
          <p:nvPr/>
        </p:nvSpPr>
        <p:spPr bwMode="auto">
          <a:xfrm flipV="1">
            <a:off x="1952625" y="4254500"/>
            <a:ext cx="1019175" cy="747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87" name="Oval 46"/>
          <p:cNvSpPr>
            <a:spLocks noChangeArrowheads="1"/>
          </p:cNvSpPr>
          <p:nvPr/>
        </p:nvSpPr>
        <p:spPr bwMode="auto">
          <a:xfrm>
            <a:off x="2697163" y="3935413"/>
            <a:ext cx="415925" cy="5476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87088" name="Oval 47"/>
          <p:cNvSpPr>
            <a:spLocks noChangeArrowheads="1"/>
          </p:cNvSpPr>
          <p:nvPr/>
        </p:nvSpPr>
        <p:spPr bwMode="auto">
          <a:xfrm>
            <a:off x="1785938" y="4673600"/>
            <a:ext cx="498475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89" name="Oval 48"/>
          <p:cNvSpPr>
            <a:spLocks noChangeArrowheads="1"/>
          </p:cNvSpPr>
          <p:nvPr/>
        </p:nvSpPr>
        <p:spPr bwMode="auto">
          <a:xfrm>
            <a:off x="3776663" y="4699000"/>
            <a:ext cx="414337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90" name="Line 49"/>
          <p:cNvSpPr>
            <a:spLocks noChangeShapeType="1"/>
          </p:cNvSpPr>
          <p:nvPr/>
        </p:nvSpPr>
        <p:spPr bwMode="auto">
          <a:xfrm flipV="1">
            <a:off x="1622425" y="5219700"/>
            <a:ext cx="330200" cy="766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91" name="Oval 50"/>
          <p:cNvSpPr>
            <a:spLocks noChangeArrowheads="1"/>
          </p:cNvSpPr>
          <p:nvPr/>
        </p:nvSpPr>
        <p:spPr bwMode="auto">
          <a:xfrm>
            <a:off x="1371600" y="5548313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92" name="Oval 51"/>
          <p:cNvSpPr>
            <a:spLocks noChangeArrowheads="1"/>
          </p:cNvSpPr>
          <p:nvPr/>
        </p:nvSpPr>
        <p:spPr bwMode="auto">
          <a:xfrm>
            <a:off x="4360863" y="5645150"/>
            <a:ext cx="412750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93" name="Text Box 52"/>
          <p:cNvSpPr txBox="1">
            <a:spLocks noChangeArrowheads="1"/>
          </p:cNvSpPr>
          <p:nvPr/>
        </p:nvSpPr>
        <p:spPr bwMode="auto">
          <a:xfrm>
            <a:off x="1889125" y="46767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87094" name="Text Box 53"/>
          <p:cNvSpPr txBox="1">
            <a:spLocks noChangeArrowheads="1"/>
          </p:cNvSpPr>
          <p:nvPr/>
        </p:nvSpPr>
        <p:spPr bwMode="auto">
          <a:xfrm>
            <a:off x="1371600" y="56261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87095" name="Text Box 54"/>
          <p:cNvSpPr txBox="1">
            <a:spLocks noChangeArrowheads="1"/>
          </p:cNvSpPr>
          <p:nvPr/>
        </p:nvSpPr>
        <p:spPr bwMode="auto">
          <a:xfrm>
            <a:off x="2714625" y="39909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６</a:t>
            </a:r>
          </a:p>
        </p:txBody>
      </p:sp>
      <p:sp>
        <p:nvSpPr>
          <p:cNvPr id="87096" name="Text Box 55"/>
          <p:cNvSpPr txBox="1">
            <a:spLocks noChangeArrowheads="1"/>
          </p:cNvSpPr>
          <p:nvPr/>
        </p:nvSpPr>
        <p:spPr bwMode="auto">
          <a:xfrm>
            <a:off x="3781425" y="4673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８</a:t>
            </a:r>
          </a:p>
        </p:txBody>
      </p:sp>
      <p:sp>
        <p:nvSpPr>
          <p:cNvPr id="87097" name="Text Box 56"/>
          <p:cNvSpPr txBox="1">
            <a:spLocks noChangeArrowheads="1"/>
          </p:cNvSpPr>
          <p:nvPr/>
        </p:nvSpPr>
        <p:spPr bwMode="auto">
          <a:xfrm>
            <a:off x="4419600" y="5715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９</a:t>
            </a:r>
          </a:p>
        </p:txBody>
      </p:sp>
      <p:sp>
        <p:nvSpPr>
          <p:cNvPr id="87098" name="Oval 57"/>
          <p:cNvSpPr>
            <a:spLocks noChangeArrowheads="1"/>
          </p:cNvSpPr>
          <p:nvPr/>
        </p:nvSpPr>
        <p:spPr bwMode="auto">
          <a:xfrm>
            <a:off x="914400" y="6310313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99" name="Text Box 58"/>
          <p:cNvSpPr txBox="1">
            <a:spLocks noChangeArrowheads="1"/>
          </p:cNvSpPr>
          <p:nvPr/>
        </p:nvSpPr>
        <p:spPr bwMode="auto">
          <a:xfrm>
            <a:off x="885825" y="6367463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87100" name="Line 59"/>
          <p:cNvSpPr>
            <a:spLocks noChangeShapeType="1"/>
          </p:cNvSpPr>
          <p:nvPr/>
        </p:nvSpPr>
        <p:spPr bwMode="auto">
          <a:xfrm>
            <a:off x="0" y="3886200"/>
            <a:ext cx="510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7101" name="Oval 60"/>
          <p:cNvSpPr>
            <a:spLocks noChangeArrowheads="1"/>
          </p:cNvSpPr>
          <p:nvPr/>
        </p:nvSpPr>
        <p:spPr bwMode="auto">
          <a:xfrm>
            <a:off x="3200400" y="5562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102" name="Text Box 61"/>
          <p:cNvSpPr txBox="1">
            <a:spLocks noChangeArrowheads="1"/>
          </p:cNvSpPr>
          <p:nvPr/>
        </p:nvSpPr>
        <p:spPr bwMode="auto">
          <a:xfrm>
            <a:off x="3200400" y="56388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AA859C-64DB-4EEC-B72F-5A34950475A9}" type="slidenum">
              <a:rPr lang="en-US" altLang="ja-JP" smtClean="0"/>
              <a:pPr/>
              <a:t>64</a:t>
            </a:fld>
            <a:endParaRPr lang="en-US" altLang="ja-JP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ＡＶＬ木の高さの導出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「各ノードにおいて、右部分木の高さと左部分木の高さの差が高々１」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という条件からＡＶＬ木の高さが、</a:t>
            </a:r>
          </a:p>
          <a:p>
            <a:pPr eaLnBrk="1" hangingPunct="1"/>
            <a:endParaRPr lang="ja-JP" altLang="en-US" smtClean="0"/>
          </a:p>
          <a:p>
            <a:pPr eaLnBrk="1" hangingPunct="1">
              <a:buFontTx/>
              <a:buNone/>
            </a:pPr>
            <a:r>
              <a:rPr lang="ja-JP" altLang="en-US" smtClean="0"/>
              <a:t>になることが導かれる。</a:t>
            </a:r>
          </a:p>
        </p:txBody>
      </p:sp>
      <p:graphicFrame>
        <p:nvGraphicFramePr>
          <p:cNvPr id="24578" name="Object 0"/>
          <p:cNvGraphicFramePr>
            <a:graphicFrameLocks noChangeAspect="1"/>
          </p:cNvGraphicFramePr>
          <p:nvPr/>
        </p:nvGraphicFramePr>
        <p:xfrm>
          <a:off x="2362200" y="3276600"/>
          <a:ext cx="1752600" cy="638175"/>
        </p:xfrm>
        <a:graphic>
          <a:graphicData uri="http://schemas.openxmlformats.org/presentationml/2006/ole">
            <p:oleObj spid="_x0000_s24578" name="Equation" r:id="rId3" imgW="558720" imgH="203040" progId="Equation.DSMT4">
              <p:embed/>
            </p:oleObj>
          </a:graphicData>
        </a:graphic>
      </p:graphicFrame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685800" y="4724400"/>
            <a:ext cx="6096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ここでは、できるだけ少ないノードで、</a:t>
            </a:r>
          </a:p>
          <a:p>
            <a:pPr algn="l"/>
            <a:r>
              <a:rPr lang="ja-JP" altLang="en-US"/>
              <a:t>高さを増加させることを考える。</a:t>
            </a:r>
          </a:p>
        </p:txBody>
      </p:sp>
      <p:sp>
        <p:nvSpPr>
          <p:cNvPr id="24583" name="AutoShape 6"/>
          <p:cNvSpPr>
            <a:spLocks noChangeArrowheads="1"/>
          </p:cNvSpPr>
          <p:nvPr/>
        </p:nvSpPr>
        <p:spPr bwMode="auto">
          <a:xfrm>
            <a:off x="6019800" y="3429000"/>
            <a:ext cx="2895600" cy="1524000"/>
          </a:xfrm>
          <a:prstGeom prst="wedgeRoundRectCallout">
            <a:avLst>
              <a:gd name="adj1" fmla="val -34648"/>
              <a:gd name="adj2" fmla="val -13323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6324600" y="3733800"/>
            <a:ext cx="2228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ＡＶＬ木の</a:t>
            </a:r>
          </a:p>
          <a:p>
            <a:pPr algn="l"/>
            <a:r>
              <a:rPr lang="ja-JP" altLang="en-US"/>
              <a:t>バランス条件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48C66F-8741-49F3-9E38-0AE35B056A68}" type="slidenum">
              <a:rPr lang="en-US" altLang="ja-JP" smtClean="0"/>
              <a:pPr/>
              <a:t>65</a:t>
            </a:fld>
            <a:endParaRPr lang="en-US" altLang="ja-JP" smtClean="0"/>
          </a:p>
        </p:txBody>
      </p:sp>
      <p:sp>
        <p:nvSpPr>
          <p:cNvPr id="88067" name="Line 2"/>
          <p:cNvSpPr>
            <a:spLocks noChangeShapeType="1"/>
          </p:cNvSpPr>
          <p:nvPr/>
        </p:nvSpPr>
        <p:spPr bwMode="auto">
          <a:xfrm flipH="1">
            <a:off x="5638800" y="52578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8068" name="Line 3"/>
          <p:cNvSpPr>
            <a:spLocks noChangeShapeType="1"/>
          </p:cNvSpPr>
          <p:nvPr/>
        </p:nvSpPr>
        <p:spPr bwMode="auto">
          <a:xfrm flipH="1" flipV="1">
            <a:off x="6477000" y="4419600"/>
            <a:ext cx="533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8069" name="Line 4"/>
          <p:cNvSpPr>
            <a:spLocks noChangeShapeType="1"/>
          </p:cNvSpPr>
          <p:nvPr/>
        </p:nvSpPr>
        <p:spPr bwMode="auto">
          <a:xfrm flipH="1">
            <a:off x="5562600" y="25146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8070" name="Line 5"/>
          <p:cNvSpPr>
            <a:spLocks noChangeShapeType="1"/>
          </p:cNvSpPr>
          <p:nvPr/>
        </p:nvSpPr>
        <p:spPr bwMode="auto">
          <a:xfrm flipH="1">
            <a:off x="3276600" y="18288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8071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少ないノードのＡＶＬ木１</a:t>
            </a:r>
          </a:p>
        </p:txBody>
      </p:sp>
      <p:sp>
        <p:nvSpPr>
          <p:cNvPr id="88072" name="Oval 7"/>
          <p:cNvSpPr>
            <a:spLocks noChangeArrowheads="1"/>
          </p:cNvSpPr>
          <p:nvPr/>
        </p:nvSpPr>
        <p:spPr bwMode="auto">
          <a:xfrm>
            <a:off x="762000" y="16002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073" name="Text Box 8"/>
          <p:cNvSpPr txBox="1">
            <a:spLocks noChangeArrowheads="1"/>
          </p:cNvSpPr>
          <p:nvPr/>
        </p:nvSpPr>
        <p:spPr bwMode="auto">
          <a:xfrm>
            <a:off x="533400" y="11430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高さ０</a:t>
            </a:r>
          </a:p>
        </p:txBody>
      </p:sp>
      <p:sp>
        <p:nvSpPr>
          <p:cNvPr id="88074" name="Text Box 9"/>
          <p:cNvSpPr txBox="1">
            <a:spLocks noChangeArrowheads="1"/>
          </p:cNvSpPr>
          <p:nvPr/>
        </p:nvSpPr>
        <p:spPr bwMode="auto">
          <a:xfrm>
            <a:off x="3352800" y="3048000"/>
            <a:ext cx="70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２点</a:t>
            </a:r>
          </a:p>
        </p:txBody>
      </p:sp>
      <p:sp>
        <p:nvSpPr>
          <p:cNvPr id="88075" name="AutoShape 10"/>
          <p:cNvSpPr>
            <a:spLocks noChangeArrowheads="1"/>
          </p:cNvSpPr>
          <p:nvPr/>
        </p:nvSpPr>
        <p:spPr bwMode="auto">
          <a:xfrm>
            <a:off x="1752600" y="17526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076" name="Oval 11"/>
          <p:cNvSpPr>
            <a:spLocks noChangeArrowheads="1"/>
          </p:cNvSpPr>
          <p:nvPr/>
        </p:nvSpPr>
        <p:spPr bwMode="auto">
          <a:xfrm>
            <a:off x="3352800" y="15240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077" name="Oval 12"/>
          <p:cNvSpPr>
            <a:spLocks noChangeArrowheads="1"/>
          </p:cNvSpPr>
          <p:nvPr/>
        </p:nvSpPr>
        <p:spPr bwMode="auto">
          <a:xfrm>
            <a:off x="2971800" y="2438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078" name="AutoShape 13"/>
          <p:cNvSpPr>
            <a:spLocks noChangeArrowheads="1"/>
          </p:cNvSpPr>
          <p:nvPr/>
        </p:nvSpPr>
        <p:spPr bwMode="auto">
          <a:xfrm>
            <a:off x="4648200" y="17526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079" name="Line 14"/>
          <p:cNvSpPr>
            <a:spLocks noChangeShapeType="1"/>
          </p:cNvSpPr>
          <p:nvPr/>
        </p:nvSpPr>
        <p:spPr bwMode="auto">
          <a:xfrm flipH="1">
            <a:off x="6019800" y="16764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8080" name="Text Box 15"/>
          <p:cNvSpPr txBox="1">
            <a:spLocks noChangeArrowheads="1"/>
          </p:cNvSpPr>
          <p:nvPr/>
        </p:nvSpPr>
        <p:spPr bwMode="auto">
          <a:xfrm>
            <a:off x="7696200" y="1524000"/>
            <a:ext cx="70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３点</a:t>
            </a:r>
          </a:p>
        </p:txBody>
      </p:sp>
      <p:sp>
        <p:nvSpPr>
          <p:cNvPr id="88081" name="Oval 16"/>
          <p:cNvSpPr>
            <a:spLocks noChangeArrowheads="1"/>
          </p:cNvSpPr>
          <p:nvPr/>
        </p:nvSpPr>
        <p:spPr bwMode="auto">
          <a:xfrm>
            <a:off x="6096000" y="1371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082" name="Oval 17"/>
          <p:cNvSpPr>
            <a:spLocks noChangeArrowheads="1"/>
          </p:cNvSpPr>
          <p:nvPr/>
        </p:nvSpPr>
        <p:spPr bwMode="auto">
          <a:xfrm>
            <a:off x="5715000" y="22860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88083" name="Group 18"/>
          <p:cNvGrpSpPr>
            <a:grpSpLocks/>
          </p:cNvGrpSpPr>
          <p:nvPr/>
        </p:nvGrpSpPr>
        <p:grpSpPr bwMode="auto">
          <a:xfrm>
            <a:off x="6858000" y="1447800"/>
            <a:ext cx="762000" cy="685800"/>
            <a:chOff x="1056" y="2640"/>
            <a:chExt cx="480" cy="432"/>
          </a:xfrm>
        </p:grpSpPr>
        <p:sp>
          <p:nvSpPr>
            <p:cNvPr id="88095" name="Line 19"/>
            <p:cNvSpPr>
              <a:spLocks noChangeShapeType="1"/>
            </p:cNvSpPr>
            <p:nvPr/>
          </p:nvSpPr>
          <p:spPr bwMode="auto">
            <a:xfrm>
              <a:off x="1152" y="2688"/>
              <a:ext cx="336" cy="3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96" name="Line 20"/>
            <p:cNvSpPr>
              <a:spLocks noChangeShapeType="1"/>
            </p:cNvSpPr>
            <p:nvPr/>
          </p:nvSpPr>
          <p:spPr bwMode="auto">
            <a:xfrm flipH="1">
              <a:off x="1056" y="2640"/>
              <a:ext cx="480" cy="4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88084" name="Oval 21"/>
          <p:cNvSpPr>
            <a:spLocks noChangeArrowheads="1"/>
          </p:cNvSpPr>
          <p:nvPr/>
        </p:nvSpPr>
        <p:spPr bwMode="auto">
          <a:xfrm>
            <a:off x="5334000" y="31242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085" name="Line 22"/>
          <p:cNvSpPr>
            <a:spLocks noChangeShapeType="1"/>
          </p:cNvSpPr>
          <p:nvPr/>
        </p:nvSpPr>
        <p:spPr bwMode="auto">
          <a:xfrm flipH="1">
            <a:off x="6096000" y="44196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8086" name="Oval 23"/>
          <p:cNvSpPr>
            <a:spLocks noChangeArrowheads="1"/>
          </p:cNvSpPr>
          <p:nvPr/>
        </p:nvSpPr>
        <p:spPr bwMode="auto">
          <a:xfrm>
            <a:off x="6172200" y="4114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087" name="Oval 24"/>
          <p:cNvSpPr>
            <a:spLocks noChangeArrowheads="1"/>
          </p:cNvSpPr>
          <p:nvPr/>
        </p:nvSpPr>
        <p:spPr bwMode="auto">
          <a:xfrm>
            <a:off x="5791200" y="50292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088" name="Text Box 25"/>
          <p:cNvSpPr txBox="1">
            <a:spLocks noChangeArrowheads="1"/>
          </p:cNvSpPr>
          <p:nvPr/>
        </p:nvSpPr>
        <p:spPr bwMode="auto">
          <a:xfrm>
            <a:off x="533400" y="2286000"/>
            <a:ext cx="70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１点</a:t>
            </a:r>
          </a:p>
        </p:txBody>
      </p:sp>
      <p:sp>
        <p:nvSpPr>
          <p:cNvPr id="88089" name="Text Box 26"/>
          <p:cNvSpPr txBox="1">
            <a:spLocks noChangeArrowheads="1"/>
          </p:cNvSpPr>
          <p:nvPr/>
        </p:nvSpPr>
        <p:spPr bwMode="auto">
          <a:xfrm>
            <a:off x="3200400" y="10668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高さ１</a:t>
            </a:r>
          </a:p>
        </p:txBody>
      </p:sp>
      <p:sp>
        <p:nvSpPr>
          <p:cNvPr id="88090" name="Text Box 27"/>
          <p:cNvSpPr txBox="1">
            <a:spLocks noChangeArrowheads="1"/>
          </p:cNvSpPr>
          <p:nvPr/>
        </p:nvSpPr>
        <p:spPr bwMode="auto">
          <a:xfrm>
            <a:off x="6248400" y="9144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高さ２</a:t>
            </a:r>
          </a:p>
        </p:txBody>
      </p:sp>
      <p:sp>
        <p:nvSpPr>
          <p:cNvPr id="88091" name="Oval 28"/>
          <p:cNvSpPr>
            <a:spLocks noChangeArrowheads="1"/>
          </p:cNvSpPr>
          <p:nvPr/>
        </p:nvSpPr>
        <p:spPr bwMode="auto">
          <a:xfrm>
            <a:off x="6781800" y="4876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092" name="Oval 29"/>
          <p:cNvSpPr>
            <a:spLocks noChangeArrowheads="1"/>
          </p:cNvSpPr>
          <p:nvPr/>
        </p:nvSpPr>
        <p:spPr bwMode="auto">
          <a:xfrm>
            <a:off x="5334000" y="5929313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093" name="Oval 30"/>
          <p:cNvSpPr>
            <a:spLocks noChangeArrowheads="1"/>
          </p:cNvSpPr>
          <p:nvPr/>
        </p:nvSpPr>
        <p:spPr bwMode="auto">
          <a:xfrm>
            <a:off x="7620000" y="4876800"/>
            <a:ext cx="762000" cy="762000"/>
          </a:xfrm>
          <a:prstGeom prst="ellips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094" name="Text Box 31"/>
          <p:cNvSpPr txBox="1">
            <a:spLocks noChangeArrowheads="1"/>
          </p:cNvSpPr>
          <p:nvPr/>
        </p:nvSpPr>
        <p:spPr bwMode="auto">
          <a:xfrm>
            <a:off x="7239000" y="6096000"/>
            <a:ext cx="70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E8034A-F338-4092-B174-E57E5C0DB7CC}" type="slidenum">
              <a:rPr lang="en-US" altLang="ja-JP" smtClean="0"/>
              <a:pPr/>
              <a:t>66</a:t>
            </a:fld>
            <a:endParaRPr lang="en-US" altLang="ja-JP" smtClean="0"/>
          </a:p>
        </p:txBody>
      </p:sp>
      <p:sp>
        <p:nvSpPr>
          <p:cNvPr id="89091" name="AutoShape 2"/>
          <p:cNvSpPr>
            <a:spLocks noChangeArrowheads="1"/>
          </p:cNvSpPr>
          <p:nvPr/>
        </p:nvSpPr>
        <p:spPr bwMode="auto">
          <a:xfrm>
            <a:off x="6705600" y="2514600"/>
            <a:ext cx="2438400" cy="2057400"/>
          </a:xfrm>
          <a:prstGeom prst="triangle">
            <a:avLst>
              <a:gd name="adj" fmla="val 50000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092" name="AutoShape 3"/>
          <p:cNvSpPr>
            <a:spLocks noChangeArrowheads="1"/>
          </p:cNvSpPr>
          <p:nvPr/>
        </p:nvSpPr>
        <p:spPr bwMode="auto">
          <a:xfrm>
            <a:off x="3124200" y="2590800"/>
            <a:ext cx="3657600" cy="3048000"/>
          </a:xfrm>
          <a:prstGeom prst="triangle">
            <a:avLst>
              <a:gd name="adj" fmla="val 50000"/>
            </a:avLst>
          </a:prstGeom>
          <a:solidFill>
            <a:srgbClr val="3366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093" name="Line 4"/>
          <p:cNvSpPr>
            <a:spLocks noChangeShapeType="1"/>
          </p:cNvSpPr>
          <p:nvPr/>
        </p:nvSpPr>
        <p:spPr bwMode="auto">
          <a:xfrm>
            <a:off x="6172200" y="2057400"/>
            <a:ext cx="1676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094" name="Line 5"/>
          <p:cNvSpPr>
            <a:spLocks noChangeShapeType="1"/>
          </p:cNvSpPr>
          <p:nvPr/>
        </p:nvSpPr>
        <p:spPr bwMode="auto">
          <a:xfrm flipH="1">
            <a:off x="4953000" y="2057400"/>
            <a:ext cx="13716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095" name="Line 6"/>
          <p:cNvSpPr>
            <a:spLocks noChangeShapeType="1"/>
          </p:cNvSpPr>
          <p:nvPr/>
        </p:nvSpPr>
        <p:spPr bwMode="auto">
          <a:xfrm flipH="1" flipV="1">
            <a:off x="2590800" y="2895600"/>
            <a:ext cx="6096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096" name="Line 7"/>
          <p:cNvSpPr>
            <a:spLocks noChangeShapeType="1"/>
          </p:cNvSpPr>
          <p:nvPr/>
        </p:nvSpPr>
        <p:spPr bwMode="auto">
          <a:xfrm flipH="1">
            <a:off x="609600" y="40386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097" name="Line 8"/>
          <p:cNvSpPr>
            <a:spLocks noChangeShapeType="1"/>
          </p:cNvSpPr>
          <p:nvPr/>
        </p:nvSpPr>
        <p:spPr bwMode="auto">
          <a:xfrm flipH="1">
            <a:off x="1066800" y="30480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098" name="Line 9"/>
          <p:cNvSpPr>
            <a:spLocks noChangeShapeType="1"/>
          </p:cNvSpPr>
          <p:nvPr/>
        </p:nvSpPr>
        <p:spPr bwMode="auto">
          <a:xfrm flipH="1" flipV="1">
            <a:off x="1905000" y="2209800"/>
            <a:ext cx="762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099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少ないノードのＡＶＬ木２</a:t>
            </a:r>
          </a:p>
        </p:txBody>
      </p:sp>
      <p:sp>
        <p:nvSpPr>
          <p:cNvPr id="89100" name="Line 11"/>
          <p:cNvSpPr>
            <a:spLocks noChangeShapeType="1"/>
          </p:cNvSpPr>
          <p:nvPr/>
        </p:nvSpPr>
        <p:spPr bwMode="auto">
          <a:xfrm flipH="1">
            <a:off x="1524000" y="22098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101" name="Oval 12"/>
          <p:cNvSpPr>
            <a:spLocks noChangeArrowheads="1"/>
          </p:cNvSpPr>
          <p:nvPr/>
        </p:nvSpPr>
        <p:spPr bwMode="auto">
          <a:xfrm>
            <a:off x="1600200" y="19050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02" name="Text Box 13"/>
          <p:cNvSpPr txBox="1">
            <a:spLocks noChangeArrowheads="1"/>
          </p:cNvSpPr>
          <p:nvPr/>
        </p:nvSpPr>
        <p:spPr bwMode="auto">
          <a:xfrm>
            <a:off x="609600" y="9906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高さ３</a:t>
            </a:r>
          </a:p>
        </p:txBody>
      </p:sp>
      <p:sp>
        <p:nvSpPr>
          <p:cNvPr id="89103" name="Oval 14"/>
          <p:cNvSpPr>
            <a:spLocks noChangeArrowheads="1"/>
          </p:cNvSpPr>
          <p:nvPr/>
        </p:nvSpPr>
        <p:spPr bwMode="auto">
          <a:xfrm>
            <a:off x="2438400" y="26670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04" name="Oval 15"/>
          <p:cNvSpPr>
            <a:spLocks noChangeArrowheads="1"/>
          </p:cNvSpPr>
          <p:nvPr/>
        </p:nvSpPr>
        <p:spPr bwMode="auto">
          <a:xfrm>
            <a:off x="762000" y="3719513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05" name="Oval 16"/>
          <p:cNvSpPr>
            <a:spLocks noChangeArrowheads="1"/>
          </p:cNvSpPr>
          <p:nvPr/>
        </p:nvSpPr>
        <p:spPr bwMode="auto">
          <a:xfrm>
            <a:off x="2971800" y="1447800"/>
            <a:ext cx="762000" cy="762000"/>
          </a:xfrm>
          <a:prstGeom prst="ellips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06" name="Text Box 17"/>
          <p:cNvSpPr txBox="1">
            <a:spLocks noChangeArrowheads="1"/>
          </p:cNvSpPr>
          <p:nvPr/>
        </p:nvSpPr>
        <p:spPr bwMode="auto">
          <a:xfrm>
            <a:off x="1295400" y="5562600"/>
            <a:ext cx="70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７点</a:t>
            </a:r>
          </a:p>
        </p:txBody>
      </p:sp>
      <p:sp>
        <p:nvSpPr>
          <p:cNvPr id="89107" name="Oval 18"/>
          <p:cNvSpPr>
            <a:spLocks noChangeArrowheads="1"/>
          </p:cNvSpPr>
          <p:nvPr/>
        </p:nvSpPr>
        <p:spPr bwMode="auto">
          <a:xfrm>
            <a:off x="381000" y="45720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08" name="Line 19"/>
          <p:cNvSpPr>
            <a:spLocks noChangeShapeType="1"/>
          </p:cNvSpPr>
          <p:nvPr/>
        </p:nvSpPr>
        <p:spPr bwMode="auto">
          <a:xfrm flipH="1" flipV="1">
            <a:off x="1447800" y="3048000"/>
            <a:ext cx="4572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109" name="Oval 20"/>
          <p:cNvSpPr>
            <a:spLocks noChangeArrowheads="1"/>
          </p:cNvSpPr>
          <p:nvPr/>
        </p:nvSpPr>
        <p:spPr bwMode="auto">
          <a:xfrm>
            <a:off x="1752600" y="38100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10" name="Oval 21"/>
          <p:cNvSpPr>
            <a:spLocks noChangeArrowheads="1"/>
          </p:cNvSpPr>
          <p:nvPr/>
        </p:nvSpPr>
        <p:spPr bwMode="auto">
          <a:xfrm>
            <a:off x="1219200" y="2819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11" name="AutoShape 22"/>
          <p:cNvSpPr>
            <a:spLocks noChangeArrowheads="1"/>
          </p:cNvSpPr>
          <p:nvPr/>
        </p:nvSpPr>
        <p:spPr bwMode="auto">
          <a:xfrm>
            <a:off x="228600" y="29718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12" name="Oval 23"/>
          <p:cNvSpPr>
            <a:spLocks noChangeArrowheads="1"/>
          </p:cNvSpPr>
          <p:nvPr/>
        </p:nvSpPr>
        <p:spPr bwMode="auto">
          <a:xfrm>
            <a:off x="3048000" y="38100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13" name="AutoShape 24"/>
          <p:cNvSpPr>
            <a:spLocks noChangeArrowheads="1"/>
          </p:cNvSpPr>
          <p:nvPr/>
        </p:nvSpPr>
        <p:spPr bwMode="auto">
          <a:xfrm>
            <a:off x="3352800" y="32766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14" name="Text Box 25"/>
          <p:cNvSpPr txBox="1">
            <a:spLocks noChangeArrowheads="1"/>
          </p:cNvSpPr>
          <p:nvPr/>
        </p:nvSpPr>
        <p:spPr bwMode="auto">
          <a:xfrm>
            <a:off x="4800600" y="12192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高さ４</a:t>
            </a:r>
          </a:p>
        </p:txBody>
      </p:sp>
      <p:sp>
        <p:nvSpPr>
          <p:cNvPr id="89115" name="Line 26"/>
          <p:cNvSpPr>
            <a:spLocks noChangeShapeType="1"/>
          </p:cNvSpPr>
          <p:nvPr/>
        </p:nvSpPr>
        <p:spPr bwMode="auto">
          <a:xfrm flipH="1" flipV="1">
            <a:off x="5638800" y="3581400"/>
            <a:ext cx="6096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116" name="Line 27"/>
          <p:cNvSpPr>
            <a:spLocks noChangeShapeType="1"/>
          </p:cNvSpPr>
          <p:nvPr/>
        </p:nvSpPr>
        <p:spPr bwMode="auto">
          <a:xfrm flipH="1">
            <a:off x="3657600" y="47244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117" name="Line 28"/>
          <p:cNvSpPr>
            <a:spLocks noChangeShapeType="1"/>
          </p:cNvSpPr>
          <p:nvPr/>
        </p:nvSpPr>
        <p:spPr bwMode="auto">
          <a:xfrm flipH="1">
            <a:off x="4114800" y="37338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118" name="Line 29"/>
          <p:cNvSpPr>
            <a:spLocks noChangeShapeType="1"/>
          </p:cNvSpPr>
          <p:nvPr/>
        </p:nvSpPr>
        <p:spPr bwMode="auto">
          <a:xfrm flipH="1" flipV="1">
            <a:off x="4953000" y="2895600"/>
            <a:ext cx="762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119" name="Line 30"/>
          <p:cNvSpPr>
            <a:spLocks noChangeShapeType="1"/>
          </p:cNvSpPr>
          <p:nvPr/>
        </p:nvSpPr>
        <p:spPr bwMode="auto">
          <a:xfrm flipH="1">
            <a:off x="4572000" y="28956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120" name="Oval 31"/>
          <p:cNvSpPr>
            <a:spLocks noChangeArrowheads="1"/>
          </p:cNvSpPr>
          <p:nvPr/>
        </p:nvSpPr>
        <p:spPr bwMode="auto">
          <a:xfrm>
            <a:off x="4648200" y="2590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21" name="Oval 32"/>
          <p:cNvSpPr>
            <a:spLocks noChangeArrowheads="1"/>
          </p:cNvSpPr>
          <p:nvPr/>
        </p:nvSpPr>
        <p:spPr bwMode="auto">
          <a:xfrm>
            <a:off x="5486400" y="3352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22" name="Oval 33"/>
          <p:cNvSpPr>
            <a:spLocks noChangeArrowheads="1"/>
          </p:cNvSpPr>
          <p:nvPr/>
        </p:nvSpPr>
        <p:spPr bwMode="auto">
          <a:xfrm>
            <a:off x="3810000" y="4405313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23" name="Oval 34"/>
          <p:cNvSpPr>
            <a:spLocks noChangeArrowheads="1"/>
          </p:cNvSpPr>
          <p:nvPr/>
        </p:nvSpPr>
        <p:spPr bwMode="auto">
          <a:xfrm>
            <a:off x="3429000" y="5257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24" name="Line 35"/>
          <p:cNvSpPr>
            <a:spLocks noChangeShapeType="1"/>
          </p:cNvSpPr>
          <p:nvPr/>
        </p:nvSpPr>
        <p:spPr bwMode="auto">
          <a:xfrm flipH="1" flipV="1">
            <a:off x="4495800" y="3733800"/>
            <a:ext cx="4572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125" name="Oval 36"/>
          <p:cNvSpPr>
            <a:spLocks noChangeArrowheads="1"/>
          </p:cNvSpPr>
          <p:nvPr/>
        </p:nvSpPr>
        <p:spPr bwMode="auto">
          <a:xfrm>
            <a:off x="4800600" y="4495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26" name="Oval 37"/>
          <p:cNvSpPr>
            <a:spLocks noChangeArrowheads="1"/>
          </p:cNvSpPr>
          <p:nvPr/>
        </p:nvSpPr>
        <p:spPr bwMode="auto">
          <a:xfrm>
            <a:off x="4267200" y="35052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27" name="Oval 38"/>
          <p:cNvSpPr>
            <a:spLocks noChangeArrowheads="1"/>
          </p:cNvSpPr>
          <p:nvPr/>
        </p:nvSpPr>
        <p:spPr bwMode="auto">
          <a:xfrm>
            <a:off x="6096000" y="4495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28" name="Line 39"/>
          <p:cNvSpPr>
            <a:spLocks noChangeShapeType="1"/>
          </p:cNvSpPr>
          <p:nvPr/>
        </p:nvSpPr>
        <p:spPr bwMode="auto">
          <a:xfrm flipH="1">
            <a:off x="7010400" y="36576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129" name="Line 40"/>
          <p:cNvSpPr>
            <a:spLocks noChangeShapeType="1"/>
          </p:cNvSpPr>
          <p:nvPr/>
        </p:nvSpPr>
        <p:spPr bwMode="auto">
          <a:xfrm flipH="1" flipV="1">
            <a:off x="7848600" y="2819400"/>
            <a:ext cx="533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130" name="Line 41"/>
          <p:cNvSpPr>
            <a:spLocks noChangeShapeType="1"/>
          </p:cNvSpPr>
          <p:nvPr/>
        </p:nvSpPr>
        <p:spPr bwMode="auto">
          <a:xfrm flipH="1">
            <a:off x="7467600" y="28194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131" name="Oval 42"/>
          <p:cNvSpPr>
            <a:spLocks noChangeArrowheads="1"/>
          </p:cNvSpPr>
          <p:nvPr/>
        </p:nvSpPr>
        <p:spPr bwMode="auto">
          <a:xfrm>
            <a:off x="7543800" y="2514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32" name="Oval 43"/>
          <p:cNvSpPr>
            <a:spLocks noChangeArrowheads="1"/>
          </p:cNvSpPr>
          <p:nvPr/>
        </p:nvSpPr>
        <p:spPr bwMode="auto">
          <a:xfrm>
            <a:off x="7162800" y="34290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33" name="Oval 44"/>
          <p:cNvSpPr>
            <a:spLocks noChangeArrowheads="1"/>
          </p:cNvSpPr>
          <p:nvPr/>
        </p:nvSpPr>
        <p:spPr bwMode="auto">
          <a:xfrm>
            <a:off x="8153400" y="3276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34" name="Oval 45"/>
          <p:cNvSpPr>
            <a:spLocks noChangeArrowheads="1"/>
          </p:cNvSpPr>
          <p:nvPr/>
        </p:nvSpPr>
        <p:spPr bwMode="auto">
          <a:xfrm>
            <a:off x="6858000" y="4114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35" name="Oval 46"/>
          <p:cNvSpPr>
            <a:spLocks noChangeArrowheads="1"/>
          </p:cNvSpPr>
          <p:nvPr/>
        </p:nvSpPr>
        <p:spPr bwMode="auto">
          <a:xfrm>
            <a:off x="6019800" y="1828800"/>
            <a:ext cx="49847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89136" name="Text Box 47"/>
          <p:cNvSpPr txBox="1">
            <a:spLocks noChangeArrowheads="1"/>
          </p:cNvSpPr>
          <p:nvPr/>
        </p:nvSpPr>
        <p:spPr bwMode="auto">
          <a:xfrm>
            <a:off x="5762625" y="5638800"/>
            <a:ext cx="90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１２点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CCD829-627A-4D21-984E-E96826FB0C48}" type="slidenum">
              <a:rPr lang="en-US" altLang="ja-JP" smtClean="0"/>
              <a:pPr/>
              <a:t>67</a:t>
            </a:fld>
            <a:endParaRPr lang="en-US" altLang="ja-JP" smtClean="0"/>
          </a:p>
        </p:txBody>
      </p:sp>
      <p:sp>
        <p:nvSpPr>
          <p:cNvPr id="25607" name="Text Box 2"/>
          <p:cNvSpPr txBox="1">
            <a:spLocks noChangeArrowheads="1"/>
          </p:cNvSpPr>
          <p:nvPr/>
        </p:nvSpPr>
        <p:spPr bwMode="auto">
          <a:xfrm>
            <a:off x="1143000" y="457200"/>
            <a:ext cx="6432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高さ　　　　のＡＶＬ木を実現する最小のノード数を</a:t>
            </a:r>
          </a:p>
          <a:p>
            <a:pPr algn="l"/>
            <a:r>
              <a:rPr lang="ja-JP" altLang="en-US"/>
              <a:t>　　　　　　と表す。</a:t>
            </a:r>
          </a:p>
        </p:txBody>
      </p:sp>
      <p:graphicFrame>
        <p:nvGraphicFramePr>
          <p:cNvPr id="25602" name="Object 0"/>
          <p:cNvGraphicFramePr>
            <a:graphicFrameLocks noChangeAspect="1"/>
          </p:cNvGraphicFramePr>
          <p:nvPr/>
        </p:nvGraphicFramePr>
        <p:xfrm>
          <a:off x="1981200" y="228600"/>
          <a:ext cx="527050" cy="685800"/>
        </p:xfrm>
        <a:graphic>
          <a:graphicData uri="http://schemas.openxmlformats.org/presentationml/2006/ole">
            <p:oleObj spid="_x0000_s25602" name="Equation" r:id="rId3" imgW="126720" imgH="164880" progId="Equation.DSMT4">
              <p:embed/>
            </p:oleObj>
          </a:graphicData>
        </a:graphic>
      </p:graphicFrame>
      <p:graphicFrame>
        <p:nvGraphicFramePr>
          <p:cNvPr id="25603" name="Object 1"/>
          <p:cNvGraphicFramePr>
            <a:graphicFrameLocks noChangeAspect="1"/>
          </p:cNvGraphicFramePr>
          <p:nvPr/>
        </p:nvGraphicFramePr>
        <p:xfrm>
          <a:off x="1371600" y="838200"/>
          <a:ext cx="1008063" cy="576263"/>
        </p:xfrm>
        <a:graphic>
          <a:graphicData uri="http://schemas.openxmlformats.org/presentationml/2006/ole">
            <p:oleObj spid="_x0000_s25603" name="Equation" r:id="rId4" imgW="355320" imgH="203040" progId="Equation.DSMT4">
              <p:embed/>
            </p:oleObj>
          </a:graphicData>
        </a:graphic>
      </p:graphicFrame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685800" y="2209800"/>
          <a:ext cx="7596188" cy="576263"/>
        </p:xfrm>
        <a:graphic>
          <a:graphicData uri="http://schemas.openxmlformats.org/presentationml/2006/ole">
            <p:oleObj spid="_x0000_s25604" name="Equation" r:id="rId5" imgW="2679480" imgH="203040" progId="Equation.DSMT4">
              <p:embed/>
            </p:oleObj>
          </a:graphicData>
        </a:graphic>
      </p:graphicFrame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990600" y="1600200"/>
            <a:ext cx="1187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例より、</a:t>
            </a:r>
          </a:p>
        </p:txBody>
      </p:sp>
      <p:sp>
        <p:nvSpPr>
          <p:cNvPr id="25609" name="Text Box 7"/>
          <p:cNvSpPr txBox="1">
            <a:spLocks noChangeArrowheads="1"/>
          </p:cNvSpPr>
          <p:nvPr/>
        </p:nvSpPr>
        <p:spPr bwMode="auto">
          <a:xfrm>
            <a:off x="609600" y="3048000"/>
            <a:ext cx="400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という数列になるはずである。</a:t>
            </a:r>
          </a:p>
        </p:txBody>
      </p:sp>
      <p:sp>
        <p:nvSpPr>
          <p:cNvPr id="25610" name="Text Box 8"/>
          <p:cNvSpPr txBox="1">
            <a:spLocks noChangeArrowheads="1"/>
          </p:cNvSpPr>
          <p:nvPr/>
        </p:nvSpPr>
        <p:spPr bwMode="auto">
          <a:xfrm>
            <a:off x="457200" y="3886200"/>
            <a:ext cx="675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ここで、この数列　　　　が満たすべき漸化式を導く。</a:t>
            </a:r>
          </a:p>
        </p:txBody>
      </p:sp>
      <p:graphicFrame>
        <p:nvGraphicFramePr>
          <p:cNvPr id="25605" name="Object 3"/>
          <p:cNvGraphicFramePr>
            <a:graphicFrameLocks noChangeAspect="1"/>
          </p:cNvGraphicFramePr>
          <p:nvPr/>
        </p:nvGraphicFramePr>
        <p:xfrm>
          <a:off x="2743200" y="3962400"/>
          <a:ext cx="685800" cy="392113"/>
        </p:xfrm>
        <a:graphic>
          <a:graphicData uri="http://schemas.openxmlformats.org/presentationml/2006/ole">
            <p:oleObj spid="_x0000_s25605" name="Equation" r:id="rId6" imgW="3553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7734D8-68F7-40C9-938A-B9AE2C5CB235}" type="slidenum">
              <a:rPr lang="en-US" altLang="ja-JP" smtClean="0"/>
              <a:pPr/>
              <a:t>68</a:t>
            </a:fld>
            <a:endParaRPr lang="en-US" altLang="ja-JP" smtClean="0"/>
          </a:p>
        </p:txBody>
      </p:sp>
      <p:sp>
        <p:nvSpPr>
          <p:cNvPr id="26634" name="Line 2"/>
          <p:cNvSpPr>
            <a:spLocks noChangeShapeType="1"/>
          </p:cNvSpPr>
          <p:nvPr/>
        </p:nvSpPr>
        <p:spPr bwMode="auto">
          <a:xfrm>
            <a:off x="4724400" y="990600"/>
            <a:ext cx="1600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5" name="Line 3"/>
          <p:cNvSpPr>
            <a:spLocks noChangeShapeType="1"/>
          </p:cNvSpPr>
          <p:nvPr/>
        </p:nvSpPr>
        <p:spPr bwMode="auto">
          <a:xfrm flipH="1">
            <a:off x="2971800" y="1066800"/>
            <a:ext cx="1676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6" name="AutoShape 4"/>
          <p:cNvSpPr>
            <a:spLocks noChangeArrowheads="1"/>
          </p:cNvSpPr>
          <p:nvPr/>
        </p:nvSpPr>
        <p:spPr bwMode="auto">
          <a:xfrm>
            <a:off x="5181600" y="1524000"/>
            <a:ext cx="2438400" cy="2438400"/>
          </a:xfrm>
          <a:prstGeom prst="triangle">
            <a:avLst>
              <a:gd name="adj" fmla="val 50000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7" name="AutoShape 5"/>
          <p:cNvSpPr>
            <a:spLocks noChangeArrowheads="1"/>
          </p:cNvSpPr>
          <p:nvPr/>
        </p:nvSpPr>
        <p:spPr bwMode="auto">
          <a:xfrm>
            <a:off x="1143000" y="1524000"/>
            <a:ext cx="3657600" cy="3048000"/>
          </a:xfrm>
          <a:prstGeom prst="triangle">
            <a:avLst>
              <a:gd name="adj" fmla="val 50000"/>
            </a:avLst>
          </a:prstGeom>
          <a:solidFill>
            <a:srgbClr val="3366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8" name="Oval 6"/>
          <p:cNvSpPr>
            <a:spLocks noChangeArrowheads="1"/>
          </p:cNvSpPr>
          <p:nvPr/>
        </p:nvSpPr>
        <p:spPr bwMode="auto">
          <a:xfrm>
            <a:off x="4419600" y="762000"/>
            <a:ext cx="49847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26639" name="Text Box 7"/>
          <p:cNvSpPr txBox="1">
            <a:spLocks noChangeArrowheads="1"/>
          </p:cNvSpPr>
          <p:nvPr/>
        </p:nvSpPr>
        <p:spPr bwMode="auto">
          <a:xfrm>
            <a:off x="685800" y="228600"/>
            <a:ext cx="5661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高さ　　　を実現する最小ノード数のＡＶＬ木</a:t>
            </a:r>
          </a:p>
        </p:txBody>
      </p:sp>
      <p:graphicFrame>
        <p:nvGraphicFramePr>
          <p:cNvPr id="26626" name="Object 0"/>
          <p:cNvGraphicFramePr>
            <a:graphicFrameLocks noChangeAspect="1"/>
          </p:cNvGraphicFramePr>
          <p:nvPr/>
        </p:nvGraphicFramePr>
        <p:xfrm>
          <a:off x="1371600" y="152400"/>
          <a:ext cx="469900" cy="609600"/>
        </p:xfrm>
        <a:graphic>
          <a:graphicData uri="http://schemas.openxmlformats.org/presentationml/2006/ole">
            <p:oleObj spid="_x0000_s26626" name="Equation" r:id="rId3" imgW="126720" imgH="164880" progId="Equation.DSMT4">
              <p:embed/>
            </p:oleObj>
          </a:graphicData>
        </a:graphic>
      </p:graphicFrame>
      <p:graphicFrame>
        <p:nvGraphicFramePr>
          <p:cNvPr id="26627" name="Object 1"/>
          <p:cNvGraphicFramePr>
            <a:graphicFrameLocks noChangeAspect="1"/>
          </p:cNvGraphicFramePr>
          <p:nvPr/>
        </p:nvGraphicFramePr>
        <p:xfrm>
          <a:off x="990600" y="2514600"/>
          <a:ext cx="1058863" cy="473075"/>
        </p:xfrm>
        <a:graphic>
          <a:graphicData uri="http://schemas.openxmlformats.org/presentationml/2006/ole">
            <p:oleObj spid="_x0000_s26627" name="Equation" r:id="rId4" imgW="368280" imgH="164880" progId="Equation.DSMT4">
              <p:embed/>
            </p:oleObj>
          </a:graphicData>
        </a:graphic>
      </p:graphicFrame>
      <p:graphicFrame>
        <p:nvGraphicFramePr>
          <p:cNvPr id="26628" name="Object 2"/>
          <p:cNvGraphicFramePr>
            <a:graphicFrameLocks noChangeAspect="1"/>
          </p:cNvGraphicFramePr>
          <p:nvPr/>
        </p:nvGraphicFramePr>
        <p:xfrm>
          <a:off x="7924800" y="2590800"/>
          <a:ext cx="1014413" cy="438150"/>
        </p:xfrm>
        <a:graphic>
          <a:graphicData uri="http://schemas.openxmlformats.org/presentationml/2006/ole">
            <p:oleObj spid="_x0000_s26628" name="Equation" r:id="rId5" imgW="380880" imgH="164880" progId="Equation.DSMT4">
              <p:embed/>
            </p:oleObj>
          </a:graphicData>
        </a:graphic>
      </p:graphicFrame>
      <p:sp>
        <p:nvSpPr>
          <p:cNvPr id="26640" name="Line 11"/>
          <p:cNvSpPr>
            <a:spLocks noChangeShapeType="1"/>
          </p:cNvSpPr>
          <p:nvPr/>
        </p:nvSpPr>
        <p:spPr bwMode="auto">
          <a:xfrm>
            <a:off x="914400" y="1752600"/>
            <a:ext cx="0" cy="2819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1" name="Line 12"/>
          <p:cNvSpPr>
            <a:spLocks noChangeShapeType="1"/>
          </p:cNvSpPr>
          <p:nvPr/>
        </p:nvSpPr>
        <p:spPr bwMode="auto">
          <a:xfrm>
            <a:off x="7848600" y="1524000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2" name="Line 13"/>
          <p:cNvSpPr>
            <a:spLocks noChangeShapeType="1"/>
          </p:cNvSpPr>
          <p:nvPr/>
        </p:nvSpPr>
        <p:spPr bwMode="auto">
          <a:xfrm>
            <a:off x="381000" y="1066800"/>
            <a:ext cx="0" cy="3505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3" name="Line 14"/>
          <p:cNvSpPr>
            <a:spLocks noChangeShapeType="1"/>
          </p:cNvSpPr>
          <p:nvPr/>
        </p:nvSpPr>
        <p:spPr bwMode="auto">
          <a:xfrm>
            <a:off x="0" y="45720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4" name="Line 15"/>
          <p:cNvSpPr>
            <a:spLocks noChangeShapeType="1"/>
          </p:cNvSpPr>
          <p:nvPr/>
        </p:nvSpPr>
        <p:spPr bwMode="auto">
          <a:xfrm>
            <a:off x="381000" y="10668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5" name="Line 16"/>
          <p:cNvSpPr>
            <a:spLocks noChangeShapeType="1"/>
          </p:cNvSpPr>
          <p:nvPr/>
        </p:nvSpPr>
        <p:spPr bwMode="auto">
          <a:xfrm>
            <a:off x="609600" y="1600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6" name="Line 17"/>
          <p:cNvSpPr>
            <a:spLocks noChangeShapeType="1"/>
          </p:cNvSpPr>
          <p:nvPr/>
        </p:nvSpPr>
        <p:spPr bwMode="auto">
          <a:xfrm>
            <a:off x="5181600" y="39624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6629" name="Object 3"/>
          <p:cNvGraphicFramePr>
            <a:graphicFrameLocks noChangeAspect="1"/>
          </p:cNvGraphicFramePr>
          <p:nvPr/>
        </p:nvGraphicFramePr>
        <p:xfrm>
          <a:off x="381000" y="2743200"/>
          <a:ext cx="365125" cy="473075"/>
        </p:xfrm>
        <a:graphic>
          <a:graphicData uri="http://schemas.openxmlformats.org/presentationml/2006/ole">
            <p:oleObj spid="_x0000_s26629" name="Equation" r:id="rId6" imgW="126720" imgH="164880" progId="Equation.DSMT4">
              <p:embed/>
            </p:oleObj>
          </a:graphicData>
        </a:graphic>
      </p:graphicFrame>
      <p:graphicFrame>
        <p:nvGraphicFramePr>
          <p:cNvPr id="26630" name="Object 4"/>
          <p:cNvGraphicFramePr>
            <a:graphicFrameLocks noChangeAspect="1"/>
          </p:cNvGraphicFramePr>
          <p:nvPr/>
        </p:nvGraphicFramePr>
        <p:xfrm>
          <a:off x="1981200" y="3352800"/>
          <a:ext cx="1716088" cy="582613"/>
        </p:xfrm>
        <a:graphic>
          <a:graphicData uri="http://schemas.openxmlformats.org/presentationml/2006/ole">
            <p:oleObj spid="_x0000_s26630" name="Equation" r:id="rId7" imgW="596880" imgH="203040" progId="Equation.DSMT4">
              <p:embed/>
            </p:oleObj>
          </a:graphicData>
        </a:graphic>
      </p:graphicFrame>
      <p:graphicFrame>
        <p:nvGraphicFramePr>
          <p:cNvPr id="26631" name="Object 5"/>
          <p:cNvGraphicFramePr>
            <a:graphicFrameLocks noChangeAspect="1"/>
          </p:cNvGraphicFramePr>
          <p:nvPr/>
        </p:nvGraphicFramePr>
        <p:xfrm>
          <a:off x="5562600" y="3200400"/>
          <a:ext cx="1752600" cy="582613"/>
        </p:xfrm>
        <a:graphic>
          <a:graphicData uri="http://schemas.openxmlformats.org/presentationml/2006/ole">
            <p:oleObj spid="_x0000_s26631" name="Equation" r:id="rId8" imgW="609480" imgH="203040" progId="Equation.DSMT4">
              <p:embed/>
            </p:oleObj>
          </a:graphicData>
        </a:graphic>
      </p:graphicFrame>
      <p:graphicFrame>
        <p:nvGraphicFramePr>
          <p:cNvPr id="26632" name="Object 6"/>
          <p:cNvGraphicFramePr>
            <a:graphicFrameLocks noChangeAspect="1"/>
          </p:cNvGraphicFramePr>
          <p:nvPr/>
        </p:nvGraphicFramePr>
        <p:xfrm>
          <a:off x="762000" y="4953000"/>
          <a:ext cx="6462713" cy="582613"/>
        </p:xfrm>
        <a:graphic>
          <a:graphicData uri="http://schemas.openxmlformats.org/presentationml/2006/ole">
            <p:oleObj spid="_x0000_s26632" name="Equation" r:id="rId9" imgW="2247840" imgH="203040" progId="Equation.DSMT4">
              <p:embed/>
            </p:oleObj>
          </a:graphicData>
        </a:graphic>
      </p:graphicFrame>
      <p:sp>
        <p:nvSpPr>
          <p:cNvPr id="26647" name="AutoShape 22"/>
          <p:cNvSpPr>
            <a:spLocks noChangeArrowheads="1"/>
          </p:cNvSpPr>
          <p:nvPr/>
        </p:nvSpPr>
        <p:spPr bwMode="auto">
          <a:xfrm>
            <a:off x="457200" y="5791200"/>
            <a:ext cx="2743200" cy="914400"/>
          </a:xfrm>
          <a:prstGeom prst="wedgeRoundRectCallout">
            <a:avLst>
              <a:gd name="adj1" fmla="val 55037"/>
              <a:gd name="adj2" fmla="val -8958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26648" name="Text Box 23"/>
          <p:cNvSpPr txBox="1">
            <a:spLocks noChangeArrowheads="1"/>
          </p:cNvSpPr>
          <p:nvPr/>
        </p:nvSpPr>
        <p:spPr bwMode="auto">
          <a:xfrm>
            <a:off x="444500" y="5811838"/>
            <a:ext cx="2636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左部分木の点数</a:t>
            </a:r>
          </a:p>
          <a:p>
            <a:r>
              <a:rPr lang="ja-JP" altLang="en-US"/>
              <a:t>（右部分木の点数）</a:t>
            </a:r>
          </a:p>
        </p:txBody>
      </p:sp>
      <p:sp>
        <p:nvSpPr>
          <p:cNvPr id="26649" name="AutoShape 24"/>
          <p:cNvSpPr>
            <a:spLocks noChangeArrowheads="1"/>
          </p:cNvSpPr>
          <p:nvPr/>
        </p:nvSpPr>
        <p:spPr bwMode="auto">
          <a:xfrm>
            <a:off x="3962400" y="5715000"/>
            <a:ext cx="2743200" cy="914400"/>
          </a:xfrm>
          <a:prstGeom prst="wedgeRoundRectCallout">
            <a:avLst>
              <a:gd name="adj1" fmla="val 5037"/>
              <a:gd name="adj2" fmla="val -750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26650" name="Text Box 25"/>
          <p:cNvSpPr txBox="1">
            <a:spLocks noChangeArrowheads="1"/>
          </p:cNvSpPr>
          <p:nvPr/>
        </p:nvSpPr>
        <p:spPr bwMode="auto">
          <a:xfrm>
            <a:off x="3962400" y="5791200"/>
            <a:ext cx="2636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右部分木の点数</a:t>
            </a:r>
          </a:p>
          <a:p>
            <a:r>
              <a:rPr lang="ja-JP" altLang="en-US"/>
              <a:t>（左部分木の点数）</a:t>
            </a:r>
          </a:p>
        </p:txBody>
      </p:sp>
      <p:sp>
        <p:nvSpPr>
          <p:cNvPr id="26651" name="AutoShape 26"/>
          <p:cNvSpPr>
            <a:spLocks noChangeArrowheads="1"/>
          </p:cNvSpPr>
          <p:nvPr/>
        </p:nvSpPr>
        <p:spPr bwMode="auto">
          <a:xfrm>
            <a:off x="7391400" y="5562600"/>
            <a:ext cx="609600" cy="762000"/>
          </a:xfrm>
          <a:prstGeom prst="wedgeRoundRectCallout">
            <a:avLst>
              <a:gd name="adj1" fmla="val -105208"/>
              <a:gd name="adj2" fmla="val -714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26652" name="Text Box 27"/>
          <p:cNvSpPr txBox="1">
            <a:spLocks noChangeArrowheads="1"/>
          </p:cNvSpPr>
          <p:nvPr/>
        </p:nvSpPr>
        <p:spPr bwMode="auto">
          <a:xfrm>
            <a:off x="7375525" y="5659438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E5001C-20EB-49C3-9B79-9CD5329CE3C0}" type="slidenum">
              <a:rPr lang="en-US" altLang="ja-JP" smtClean="0"/>
              <a:pPr/>
              <a:t>69</a:t>
            </a:fld>
            <a:endParaRPr lang="en-US" altLang="ja-JP" smtClean="0"/>
          </a:p>
        </p:txBody>
      </p:sp>
      <p:sp>
        <p:nvSpPr>
          <p:cNvPr id="27656" name="Text Box 2"/>
          <p:cNvSpPr txBox="1">
            <a:spLocks noChangeArrowheads="1"/>
          </p:cNvSpPr>
          <p:nvPr/>
        </p:nvSpPr>
        <p:spPr bwMode="auto">
          <a:xfrm>
            <a:off x="533400" y="4648200"/>
            <a:ext cx="317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特殊解を　　　　とする。</a:t>
            </a:r>
          </a:p>
        </p:txBody>
      </p:sp>
      <p:sp>
        <p:nvSpPr>
          <p:cNvPr id="27657" name="Text Box 3"/>
          <p:cNvSpPr txBox="1">
            <a:spLocks noChangeArrowheads="1"/>
          </p:cNvSpPr>
          <p:nvPr/>
        </p:nvSpPr>
        <p:spPr bwMode="auto">
          <a:xfrm>
            <a:off x="381000" y="304800"/>
            <a:ext cx="558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以上の考察より、次の漸化式が成り立つ。</a:t>
            </a:r>
          </a:p>
        </p:txBody>
      </p:sp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914400" y="1066800"/>
          <a:ext cx="6248400" cy="2024063"/>
        </p:xfrm>
        <a:graphic>
          <a:graphicData uri="http://schemas.openxmlformats.org/presentationml/2006/ole">
            <p:oleObj spid="_x0000_s27650" name="Equation" r:id="rId3" imgW="2666880" imgH="863280" progId="Equation.DSMT4">
              <p:embed/>
            </p:oleObj>
          </a:graphicData>
        </a:graphic>
      </p:graphicFrame>
      <p:sp>
        <p:nvSpPr>
          <p:cNvPr id="27658" name="Text Box 5"/>
          <p:cNvSpPr txBox="1">
            <a:spLocks noChangeArrowheads="1"/>
          </p:cNvSpPr>
          <p:nvPr/>
        </p:nvSpPr>
        <p:spPr bwMode="auto">
          <a:xfrm>
            <a:off x="457200" y="3581400"/>
            <a:ext cx="7559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この漸化式を解けば、高さ　　　を実現する最小のノード数</a:t>
            </a:r>
          </a:p>
          <a:p>
            <a:pPr algn="l"/>
            <a:r>
              <a:rPr lang="ja-JP" altLang="en-US"/>
              <a:t>　　　　が求められる。</a:t>
            </a:r>
          </a:p>
        </p:txBody>
      </p:sp>
      <p:graphicFrame>
        <p:nvGraphicFramePr>
          <p:cNvPr id="27651" name="Object 1"/>
          <p:cNvGraphicFramePr>
            <a:graphicFrameLocks noChangeAspect="1"/>
          </p:cNvGraphicFramePr>
          <p:nvPr/>
        </p:nvGraphicFramePr>
        <p:xfrm>
          <a:off x="4114800" y="3657600"/>
          <a:ext cx="352425" cy="457200"/>
        </p:xfrm>
        <a:graphic>
          <a:graphicData uri="http://schemas.openxmlformats.org/presentationml/2006/ole">
            <p:oleObj spid="_x0000_s27651" name="Equation" r:id="rId4" imgW="126720" imgH="164880" progId="Equation.DSMT4">
              <p:embed/>
            </p:oleObj>
          </a:graphicData>
        </a:graphic>
      </p:graphicFrame>
      <p:graphicFrame>
        <p:nvGraphicFramePr>
          <p:cNvPr id="27652" name="Object 2"/>
          <p:cNvGraphicFramePr>
            <a:graphicFrameLocks noChangeAspect="1"/>
          </p:cNvGraphicFramePr>
          <p:nvPr/>
        </p:nvGraphicFramePr>
        <p:xfrm>
          <a:off x="533400" y="3962400"/>
          <a:ext cx="762000" cy="433388"/>
        </p:xfrm>
        <a:graphic>
          <a:graphicData uri="http://schemas.openxmlformats.org/presentationml/2006/ole">
            <p:oleObj spid="_x0000_s27652" name="Equation" r:id="rId5" imgW="355320" imgH="203040" progId="Equation.DSMT4">
              <p:embed/>
            </p:oleObj>
          </a:graphicData>
        </a:graphic>
      </p:graphicFrame>
      <p:graphicFrame>
        <p:nvGraphicFramePr>
          <p:cNvPr id="27653" name="Object 3"/>
          <p:cNvGraphicFramePr>
            <a:graphicFrameLocks noChangeAspect="1"/>
          </p:cNvGraphicFramePr>
          <p:nvPr/>
        </p:nvGraphicFramePr>
        <p:xfrm>
          <a:off x="1981200" y="4724400"/>
          <a:ext cx="381000" cy="352425"/>
        </p:xfrm>
        <a:graphic>
          <a:graphicData uri="http://schemas.openxmlformats.org/presentationml/2006/ole">
            <p:oleObj spid="_x0000_s27653" name="Equation" r:id="rId6" imgW="177480" imgH="164880" progId="Equation.DSMT4">
              <p:embed/>
            </p:oleObj>
          </a:graphicData>
        </a:graphic>
      </p:graphicFrame>
      <p:sp>
        <p:nvSpPr>
          <p:cNvPr id="27659" name="Text Box 9"/>
          <p:cNvSpPr txBox="1">
            <a:spLocks noChangeArrowheads="1"/>
          </p:cNvSpPr>
          <p:nvPr/>
        </p:nvSpPr>
        <p:spPr bwMode="auto">
          <a:xfrm>
            <a:off x="609600" y="5257800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再帰式より、</a:t>
            </a:r>
          </a:p>
        </p:txBody>
      </p:sp>
      <p:graphicFrame>
        <p:nvGraphicFramePr>
          <p:cNvPr id="27654" name="Object 4"/>
          <p:cNvGraphicFramePr>
            <a:graphicFrameLocks noChangeAspect="1"/>
          </p:cNvGraphicFramePr>
          <p:nvPr/>
        </p:nvGraphicFramePr>
        <p:xfrm>
          <a:off x="1371600" y="5673725"/>
          <a:ext cx="2312988" cy="920750"/>
        </p:xfrm>
        <a:graphic>
          <a:graphicData uri="http://schemas.openxmlformats.org/presentationml/2006/ole">
            <p:oleObj spid="_x0000_s27654" name="Equation" r:id="rId7" imgW="107928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5638AF-CAB2-4187-9661-5BE7DE5203C3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1029" name="Line 2"/>
          <p:cNvSpPr>
            <a:spLocks noChangeShapeType="1"/>
          </p:cNvSpPr>
          <p:nvPr/>
        </p:nvSpPr>
        <p:spPr bwMode="auto">
          <a:xfrm>
            <a:off x="4191000" y="4953000"/>
            <a:ext cx="609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木に関する用語１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深さ：根までの道の長さ</a:t>
            </a:r>
          </a:p>
          <a:p>
            <a:pPr eaLnBrk="1" hangingPunct="1"/>
            <a:r>
              <a:rPr lang="ja-JP" altLang="en-US" smtClean="0"/>
              <a:t>高さ：木中の最大の深さ</a:t>
            </a:r>
          </a:p>
        </p:txBody>
      </p:sp>
      <p:sp>
        <p:nvSpPr>
          <p:cNvPr id="1032" name="Line 5"/>
          <p:cNvSpPr>
            <a:spLocks noChangeShapeType="1"/>
          </p:cNvSpPr>
          <p:nvPr/>
        </p:nvSpPr>
        <p:spPr bwMode="auto">
          <a:xfrm flipH="1" flipV="1">
            <a:off x="4876800" y="3960813"/>
            <a:ext cx="687388" cy="1011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Line 6"/>
          <p:cNvSpPr>
            <a:spLocks noChangeShapeType="1"/>
          </p:cNvSpPr>
          <p:nvPr/>
        </p:nvSpPr>
        <p:spPr bwMode="auto">
          <a:xfrm flipV="1">
            <a:off x="4197350" y="4043363"/>
            <a:ext cx="687388" cy="1011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4" name="Line 7"/>
          <p:cNvSpPr>
            <a:spLocks noChangeShapeType="1"/>
          </p:cNvSpPr>
          <p:nvPr/>
        </p:nvSpPr>
        <p:spPr bwMode="auto">
          <a:xfrm flipV="1">
            <a:off x="1743075" y="4870450"/>
            <a:ext cx="392113" cy="642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5" name="Line 8"/>
          <p:cNvSpPr>
            <a:spLocks noChangeShapeType="1"/>
          </p:cNvSpPr>
          <p:nvPr/>
        </p:nvSpPr>
        <p:spPr bwMode="auto">
          <a:xfrm flipH="1" flipV="1">
            <a:off x="3706813" y="3400425"/>
            <a:ext cx="1177925" cy="550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6" name="Line 9"/>
          <p:cNvSpPr>
            <a:spLocks noChangeShapeType="1"/>
          </p:cNvSpPr>
          <p:nvPr/>
        </p:nvSpPr>
        <p:spPr bwMode="auto">
          <a:xfrm flipV="1">
            <a:off x="2528888" y="3308350"/>
            <a:ext cx="1177925" cy="827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7" name="Oval 10"/>
          <p:cNvSpPr>
            <a:spLocks noChangeArrowheads="1"/>
          </p:cNvSpPr>
          <p:nvPr/>
        </p:nvSpPr>
        <p:spPr bwMode="auto">
          <a:xfrm>
            <a:off x="3411538" y="3124200"/>
            <a:ext cx="492125" cy="460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8" name="Oval 11"/>
          <p:cNvSpPr>
            <a:spLocks noChangeArrowheads="1"/>
          </p:cNvSpPr>
          <p:nvPr/>
        </p:nvSpPr>
        <p:spPr bwMode="auto">
          <a:xfrm>
            <a:off x="2332038" y="3859213"/>
            <a:ext cx="588962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9" name="Oval 12"/>
          <p:cNvSpPr>
            <a:spLocks noChangeArrowheads="1"/>
          </p:cNvSpPr>
          <p:nvPr/>
        </p:nvSpPr>
        <p:spPr bwMode="auto">
          <a:xfrm>
            <a:off x="4689475" y="3768725"/>
            <a:ext cx="490538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0" name="Line 13"/>
          <p:cNvSpPr>
            <a:spLocks noChangeShapeType="1"/>
          </p:cNvSpPr>
          <p:nvPr/>
        </p:nvSpPr>
        <p:spPr bwMode="auto">
          <a:xfrm flipV="1">
            <a:off x="2135188" y="4319588"/>
            <a:ext cx="393700" cy="642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1" name="Oval 14"/>
          <p:cNvSpPr>
            <a:spLocks noChangeArrowheads="1"/>
          </p:cNvSpPr>
          <p:nvPr/>
        </p:nvSpPr>
        <p:spPr bwMode="auto">
          <a:xfrm>
            <a:off x="1546225" y="5330825"/>
            <a:ext cx="490538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2" name="Oval 15"/>
          <p:cNvSpPr>
            <a:spLocks noChangeArrowheads="1"/>
          </p:cNvSpPr>
          <p:nvPr/>
        </p:nvSpPr>
        <p:spPr bwMode="auto">
          <a:xfrm>
            <a:off x="1839913" y="4595813"/>
            <a:ext cx="590550" cy="458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3" name="Oval 16"/>
          <p:cNvSpPr>
            <a:spLocks noChangeArrowheads="1"/>
          </p:cNvSpPr>
          <p:nvPr/>
        </p:nvSpPr>
        <p:spPr bwMode="auto">
          <a:xfrm>
            <a:off x="3903663" y="4648200"/>
            <a:ext cx="490537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4" name="Oval 17"/>
          <p:cNvSpPr>
            <a:spLocks noChangeArrowheads="1"/>
          </p:cNvSpPr>
          <p:nvPr/>
        </p:nvSpPr>
        <p:spPr bwMode="auto">
          <a:xfrm>
            <a:off x="5376863" y="4648200"/>
            <a:ext cx="490537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5" name="Oval 18"/>
          <p:cNvSpPr>
            <a:spLocks noChangeArrowheads="1"/>
          </p:cNvSpPr>
          <p:nvPr/>
        </p:nvSpPr>
        <p:spPr bwMode="auto">
          <a:xfrm>
            <a:off x="4648200" y="5334000"/>
            <a:ext cx="490538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6" name="Line 19"/>
          <p:cNvSpPr>
            <a:spLocks noChangeShapeType="1"/>
          </p:cNvSpPr>
          <p:nvPr/>
        </p:nvSpPr>
        <p:spPr bwMode="auto">
          <a:xfrm>
            <a:off x="304800" y="33528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47" name="Text Box 20"/>
          <p:cNvSpPr txBox="1">
            <a:spLocks noChangeArrowheads="1"/>
          </p:cNvSpPr>
          <p:nvPr/>
        </p:nvSpPr>
        <p:spPr bwMode="auto">
          <a:xfrm>
            <a:off x="7070725" y="3068638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深さ０</a:t>
            </a:r>
          </a:p>
        </p:txBody>
      </p:sp>
      <p:sp>
        <p:nvSpPr>
          <p:cNvPr id="1048" name="Line 21"/>
          <p:cNvSpPr>
            <a:spLocks noChangeShapeType="1"/>
          </p:cNvSpPr>
          <p:nvPr/>
        </p:nvSpPr>
        <p:spPr bwMode="auto">
          <a:xfrm>
            <a:off x="2133600" y="40386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49" name="Text Box 22"/>
          <p:cNvSpPr txBox="1">
            <a:spLocks noChangeArrowheads="1"/>
          </p:cNvSpPr>
          <p:nvPr/>
        </p:nvSpPr>
        <p:spPr bwMode="auto">
          <a:xfrm>
            <a:off x="7086600" y="37338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深さ１</a:t>
            </a:r>
          </a:p>
        </p:txBody>
      </p:sp>
      <p:sp>
        <p:nvSpPr>
          <p:cNvPr id="1050" name="Line 23"/>
          <p:cNvSpPr>
            <a:spLocks noChangeShapeType="1"/>
          </p:cNvSpPr>
          <p:nvPr/>
        </p:nvSpPr>
        <p:spPr bwMode="auto">
          <a:xfrm>
            <a:off x="1981200" y="48768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1" name="Line 24"/>
          <p:cNvSpPr>
            <a:spLocks noChangeShapeType="1"/>
          </p:cNvSpPr>
          <p:nvPr/>
        </p:nvSpPr>
        <p:spPr bwMode="auto">
          <a:xfrm flipV="1">
            <a:off x="457200" y="5486400"/>
            <a:ext cx="6400800" cy="76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2" name="Text Box 25"/>
          <p:cNvSpPr txBox="1">
            <a:spLocks noChangeArrowheads="1"/>
          </p:cNvSpPr>
          <p:nvPr/>
        </p:nvSpPr>
        <p:spPr bwMode="auto">
          <a:xfrm>
            <a:off x="7086600" y="45720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深さ２</a:t>
            </a:r>
          </a:p>
        </p:txBody>
      </p:sp>
      <p:sp>
        <p:nvSpPr>
          <p:cNvPr id="1053" name="Text Box 26"/>
          <p:cNvSpPr txBox="1">
            <a:spLocks noChangeArrowheads="1"/>
          </p:cNvSpPr>
          <p:nvPr/>
        </p:nvSpPr>
        <p:spPr bwMode="auto">
          <a:xfrm>
            <a:off x="7086600" y="52578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深さ３</a:t>
            </a:r>
          </a:p>
        </p:txBody>
      </p:sp>
      <p:sp>
        <p:nvSpPr>
          <p:cNvPr id="1054" name="Line 27"/>
          <p:cNvSpPr>
            <a:spLocks noChangeShapeType="1"/>
          </p:cNvSpPr>
          <p:nvPr/>
        </p:nvSpPr>
        <p:spPr bwMode="auto">
          <a:xfrm>
            <a:off x="685800" y="34290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5" name="Text Box 28"/>
          <p:cNvSpPr txBox="1">
            <a:spLocks noChangeArrowheads="1"/>
          </p:cNvSpPr>
          <p:nvPr/>
        </p:nvSpPr>
        <p:spPr bwMode="auto">
          <a:xfrm>
            <a:off x="762000" y="41148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高さ３</a:t>
            </a:r>
          </a:p>
        </p:txBody>
      </p:sp>
      <p:sp>
        <p:nvSpPr>
          <p:cNvPr id="1056" name="Text Box 29"/>
          <p:cNvSpPr txBox="1">
            <a:spLocks noChangeArrowheads="1"/>
          </p:cNvSpPr>
          <p:nvPr/>
        </p:nvSpPr>
        <p:spPr bwMode="auto">
          <a:xfrm>
            <a:off x="2895600" y="2743200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根</a:t>
            </a:r>
          </a:p>
        </p:txBody>
      </p:sp>
      <p:sp>
        <p:nvSpPr>
          <p:cNvPr id="1057" name="Text Box 30"/>
          <p:cNvSpPr txBox="1">
            <a:spLocks noChangeArrowheads="1"/>
          </p:cNvSpPr>
          <p:nvPr/>
        </p:nvSpPr>
        <p:spPr bwMode="auto">
          <a:xfrm>
            <a:off x="1447800" y="6019800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葉</a:t>
            </a:r>
          </a:p>
        </p:txBody>
      </p:sp>
      <p:sp>
        <p:nvSpPr>
          <p:cNvPr id="1058" name="Text Box 31"/>
          <p:cNvSpPr txBox="1">
            <a:spLocks noChangeArrowheads="1"/>
          </p:cNvSpPr>
          <p:nvPr/>
        </p:nvSpPr>
        <p:spPr bwMode="auto">
          <a:xfrm>
            <a:off x="5181600" y="3581400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親</a:t>
            </a:r>
          </a:p>
        </p:txBody>
      </p:sp>
      <p:sp>
        <p:nvSpPr>
          <p:cNvPr id="1059" name="Text Box 32"/>
          <p:cNvSpPr txBox="1">
            <a:spLocks noChangeArrowheads="1"/>
          </p:cNvSpPr>
          <p:nvPr/>
        </p:nvSpPr>
        <p:spPr bwMode="auto">
          <a:xfrm>
            <a:off x="3505200" y="4495800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子</a:t>
            </a:r>
          </a:p>
        </p:txBody>
      </p:sp>
      <p:graphicFrame>
        <p:nvGraphicFramePr>
          <p:cNvPr id="1026" name="Object 33"/>
          <p:cNvGraphicFramePr>
            <a:graphicFrameLocks noChangeAspect="1"/>
          </p:cNvGraphicFramePr>
          <p:nvPr/>
        </p:nvGraphicFramePr>
        <p:xfrm>
          <a:off x="4800600" y="3886200"/>
          <a:ext cx="304800" cy="304800"/>
        </p:xfrm>
        <a:graphic>
          <a:graphicData uri="http://schemas.openxmlformats.org/presentationml/2006/ole">
            <p:oleObj spid="_x0000_s1026" name="Equation" r:id="rId3" imgW="126720" imgH="126720" progId="Equation.DSMT4">
              <p:embed/>
            </p:oleObj>
          </a:graphicData>
        </a:graphic>
      </p:graphicFrame>
      <p:graphicFrame>
        <p:nvGraphicFramePr>
          <p:cNvPr id="1027" name="Object 34"/>
          <p:cNvGraphicFramePr>
            <a:graphicFrameLocks noChangeAspect="1"/>
          </p:cNvGraphicFramePr>
          <p:nvPr/>
        </p:nvGraphicFramePr>
        <p:xfrm>
          <a:off x="3962400" y="4724400"/>
          <a:ext cx="274638" cy="304800"/>
        </p:xfrm>
        <a:graphic>
          <a:graphicData uri="http://schemas.openxmlformats.org/presentationml/2006/ole">
            <p:oleObj spid="_x0000_s1027" name="Equation" r:id="rId4" imgW="114120" imgH="126720" progId="Equation.DSMT4">
              <p:embed/>
            </p:oleObj>
          </a:graphicData>
        </a:graphic>
      </p:graphicFrame>
      <p:sp>
        <p:nvSpPr>
          <p:cNvPr id="1060" name="Text Box 35"/>
          <p:cNvSpPr txBox="1">
            <a:spLocks noChangeArrowheads="1"/>
          </p:cNvSpPr>
          <p:nvPr/>
        </p:nvSpPr>
        <p:spPr bwMode="auto">
          <a:xfrm>
            <a:off x="1524000" y="3505200"/>
            <a:ext cx="912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ノード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34630F-DB76-4F00-AC34-A104B84FFD2B}" type="slidenum">
              <a:rPr lang="en-US" altLang="ja-JP" smtClean="0"/>
              <a:pPr/>
              <a:t>70</a:t>
            </a:fld>
            <a:endParaRPr lang="en-US" altLang="ja-JP" smtClean="0"/>
          </a:p>
        </p:txBody>
      </p:sp>
      <p:graphicFrame>
        <p:nvGraphicFramePr>
          <p:cNvPr id="28674" name="Object 0"/>
          <p:cNvGraphicFramePr>
            <a:graphicFrameLocks noChangeAspect="1"/>
          </p:cNvGraphicFramePr>
          <p:nvPr/>
        </p:nvGraphicFramePr>
        <p:xfrm>
          <a:off x="838200" y="1295400"/>
          <a:ext cx="4908550" cy="534988"/>
        </p:xfrm>
        <a:graphic>
          <a:graphicData uri="http://schemas.openxmlformats.org/presentationml/2006/ole">
            <p:oleObj spid="_x0000_s28674" name="Equation" r:id="rId3" imgW="2095200" imgH="228600" progId="Equation.DSMT4">
              <p:embed/>
            </p:oleObj>
          </a:graphicData>
        </a:graphic>
      </p:graphicFrame>
      <p:sp>
        <p:nvSpPr>
          <p:cNvPr id="28680" name="Text Box 3"/>
          <p:cNvSpPr txBox="1">
            <a:spLocks noChangeArrowheads="1"/>
          </p:cNvSpPr>
          <p:nvPr/>
        </p:nvSpPr>
        <p:spPr bwMode="auto">
          <a:xfrm>
            <a:off x="609600" y="304800"/>
            <a:ext cx="6154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この同次解を求める。</a:t>
            </a:r>
          </a:p>
          <a:p>
            <a:pPr algn="l"/>
            <a:r>
              <a:rPr lang="ja-JP" altLang="en-US"/>
              <a:t>すなわち、以下の漸化式を満たす解を求める。</a:t>
            </a:r>
          </a:p>
        </p:txBody>
      </p:sp>
      <p:graphicFrame>
        <p:nvGraphicFramePr>
          <p:cNvPr id="28675" name="Object 1"/>
          <p:cNvGraphicFramePr>
            <a:graphicFrameLocks noChangeAspect="1"/>
          </p:cNvGraphicFramePr>
          <p:nvPr/>
        </p:nvGraphicFramePr>
        <p:xfrm>
          <a:off x="1828800" y="2286000"/>
          <a:ext cx="2262188" cy="1604963"/>
        </p:xfrm>
        <a:graphic>
          <a:graphicData uri="http://schemas.openxmlformats.org/presentationml/2006/ole">
            <p:oleObj spid="_x0000_s28675" name="Equation" r:id="rId4" imgW="965160" imgH="685800" progId="Equation.DSMT4">
              <p:embed/>
            </p:oleObj>
          </a:graphicData>
        </a:graphic>
      </p:graphicFrame>
      <p:sp>
        <p:nvSpPr>
          <p:cNvPr id="28681" name="Text Box 5"/>
          <p:cNvSpPr txBox="1">
            <a:spLocks noChangeArrowheads="1"/>
          </p:cNvSpPr>
          <p:nvPr/>
        </p:nvSpPr>
        <p:spPr bwMode="auto">
          <a:xfrm>
            <a:off x="838200" y="1905000"/>
            <a:ext cx="2668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特性方程式を解く。</a:t>
            </a:r>
          </a:p>
        </p:txBody>
      </p:sp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1371600" y="4191000"/>
          <a:ext cx="3810000" cy="950913"/>
        </p:xfrm>
        <a:graphic>
          <a:graphicData uri="http://schemas.openxmlformats.org/presentationml/2006/ole">
            <p:oleObj spid="_x0000_s28676" name="Equation" r:id="rId5" imgW="1625400" imgH="406080" progId="Equation.DSMT4">
              <p:embed/>
            </p:oleObj>
          </a:graphicData>
        </a:graphic>
      </p:graphicFrame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457200" y="3733800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sp>
        <p:nvSpPr>
          <p:cNvPr id="28683" name="Text Box 8"/>
          <p:cNvSpPr txBox="1">
            <a:spLocks noChangeArrowheads="1"/>
          </p:cNvSpPr>
          <p:nvPr/>
        </p:nvSpPr>
        <p:spPr bwMode="auto">
          <a:xfrm>
            <a:off x="584200" y="5105400"/>
            <a:ext cx="839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と置くと、任意定数　　　　　　を持ちいて、次のようにあらわせる。</a:t>
            </a:r>
          </a:p>
        </p:txBody>
      </p:sp>
      <p:graphicFrame>
        <p:nvGraphicFramePr>
          <p:cNvPr id="28677" name="Object 3"/>
          <p:cNvGraphicFramePr>
            <a:graphicFrameLocks noChangeAspect="1"/>
          </p:cNvGraphicFramePr>
          <p:nvPr/>
        </p:nvGraphicFramePr>
        <p:xfrm>
          <a:off x="3276600" y="5181600"/>
          <a:ext cx="914400" cy="474663"/>
        </p:xfrm>
        <a:graphic>
          <a:graphicData uri="http://schemas.openxmlformats.org/presentationml/2006/ole">
            <p:oleObj spid="_x0000_s28677" name="Equation" r:id="rId6" imgW="317160" imgH="164880" progId="Equation.DSMT4">
              <p:embed/>
            </p:oleObj>
          </a:graphicData>
        </a:graphic>
      </p:graphicFrame>
      <p:graphicFrame>
        <p:nvGraphicFramePr>
          <p:cNvPr id="28678" name="Object 4"/>
          <p:cNvGraphicFramePr>
            <a:graphicFrameLocks noChangeAspect="1"/>
          </p:cNvGraphicFramePr>
          <p:nvPr/>
        </p:nvGraphicFramePr>
        <p:xfrm>
          <a:off x="1066800" y="5791200"/>
          <a:ext cx="6489700" cy="534988"/>
        </p:xfrm>
        <a:graphic>
          <a:graphicData uri="http://schemas.openxmlformats.org/presentationml/2006/ole">
            <p:oleObj spid="_x0000_s28678" name="Equation" r:id="rId7" imgW="27684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60327F-39D8-4104-8A91-14DBC0984127}" type="slidenum">
              <a:rPr lang="en-US" altLang="ja-JP" smtClean="0"/>
              <a:pPr/>
              <a:t>71</a:t>
            </a:fld>
            <a:endParaRPr lang="en-US" altLang="ja-JP" smtClean="0"/>
          </a:p>
        </p:txBody>
      </p:sp>
      <p:graphicFrame>
        <p:nvGraphicFramePr>
          <p:cNvPr id="29698" name="Object 0"/>
          <p:cNvGraphicFramePr>
            <a:graphicFrameLocks noChangeAspect="1"/>
          </p:cNvGraphicFramePr>
          <p:nvPr/>
        </p:nvGraphicFramePr>
        <p:xfrm>
          <a:off x="976313" y="381000"/>
          <a:ext cx="5656262" cy="1604963"/>
        </p:xfrm>
        <a:graphic>
          <a:graphicData uri="http://schemas.openxmlformats.org/presentationml/2006/ole">
            <p:oleObj spid="_x0000_s29698" name="Equation" r:id="rId3" imgW="2412720" imgH="685800" progId="Equation.DSMT4">
              <p:embed/>
            </p:oleObj>
          </a:graphicData>
        </a:graphic>
      </p:graphicFrame>
      <p:sp>
        <p:nvSpPr>
          <p:cNvPr id="29704" name="Text Box 3"/>
          <p:cNvSpPr txBox="1">
            <a:spLocks noChangeArrowheads="1"/>
          </p:cNvSpPr>
          <p:nvPr/>
        </p:nvSpPr>
        <p:spPr bwMode="auto">
          <a:xfrm>
            <a:off x="304800" y="1981200"/>
            <a:ext cx="2071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これを解いて、</a:t>
            </a:r>
          </a:p>
        </p:txBody>
      </p:sp>
      <p:graphicFrame>
        <p:nvGraphicFramePr>
          <p:cNvPr id="29699" name="Object 1"/>
          <p:cNvGraphicFramePr>
            <a:graphicFrameLocks noChangeAspect="1"/>
          </p:cNvGraphicFramePr>
          <p:nvPr/>
        </p:nvGraphicFramePr>
        <p:xfrm>
          <a:off x="1066800" y="2590800"/>
          <a:ext cx="6962775" cy="981075"/>
        </p:xfrm>
        <a:graphic>
          <a:graphicData uri="http://schemas.openxmlformats.org/presentationml/2006/ole">
            <p:oleObj spid="_x0000_s29699" name="Equation" r:id="rId4" imgW="2971800" imgH="419040" progId="Equation.DSMT4">
              <p:embed/>
            </p:oleObj>
          </a:graphicData>
        </a:graphic>
      </p:graphicFrame>
      <p:graphicFrame>
        <p:nvGraphicFramePr>
          <p:cNvPr id="29700" name="Object 2"/>
          <p:cNvGraphicFramePr>
            <a:graphicFrameLocks noChangeAspect="1"/>
          </p:cNvGraphicFramePr>
          <p:nvPr/>
        </p:nvGraphicFramePr>
        <p:xfrm>
          <a:off x="609600" y="4114800"/>
          <a:ext cx="7653338" cy="922338"/>
        </p:xfrm>
        <a:graphic>
          <a:graphicData uri="http://schemas.openxmlformats.org/presentationml/2006/ole">
            <p:oleObj spid="_x0000_s29700" name="Equation" r:id="rId5" imgW="3263760" imgH="393480" progId="Equation.DSMT4">
              <p:embed/>
            </p:oleObj>
          </a:graphicData>
        </a:graphic>
      </p:graphicFrame>
      <p:sp>
        <p:nvSpPr>
          <p:cNvPr id="29705" name="Text Box 6"/>
          <p:cNvSpPr txBox="1">
            <a:spLocks noChangeArrowheads="1"/>
          </p:cNvSpPr>
          <p:nvPr/>
        </p:nvSpPr>
        <p:spPr bwMode="auto">
          <a:xfrm>
            <a:off x="914400" y="5181600"/>
            <a:ext cx="6910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これより、　　　点のＡＶＬ木の高さは、次式を満たす。</a:t>
            </a:r>
          </a:p>
        </p:txBody>
      </p:sp>
      <p:graphicFrame>
        <p:nvGraphicFramePr>
          <p:cNvPr id="29701" name="Object 3"/>
          <p:cNvGraphicFramePr>
            <a:graphicFrameLocks noChangeAspect="1"/>
          </p:cNvGraphicFramePr>
          <p:nvPr/>
        </p:nvGraphicFramePr>
        <p:xfrm>
          <a:off x="2286000" y="5257800"/>
          <a:ext cx="527050" cy="479425"/>
        </p:xfrm>
        <a:graphic>
          <a:graphicData uri="http://schemas.openxmlformats.org/presentationml/2006/ole">
            <p:oleObj spid="_x0000_s29701" name="Equation" r:id="rId6" imgW="139680" imgH="126720" progId="Equation.DSMT4">
              <p:embed/>
            </p:oleObj>
          </a:graphicData>
        </a:graphic>
      </p:graphicFrame>
      <p:graphicFrame>
        <p:nvGraphicFramePr>
          <p:cNvPr id="29702" name="Object 4"/>
          <p:cNvGraphicFramePr>
            <a:graphicFrameLocks noChangeAspect="1"/>
          </p:cNvGraphicFramePr>
          <p:nvPr/>
        </p:nvGraphicFramePr>
        <p:xfrm>
          <a:off x="2590800" y="5943600"/>
          <a:ext cx="1846263" cy="476250"/>
        </p:xfrm>
        <a:graphic>
          <a:graphicData uri="http://schemas.openxmlformats.org/presentationml/2006/ole">
            <p:oleObj spid="_x0000_s29702" name="Equation" r:id="rId7" imgW="7873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985E11-EFD8-4631-A4B1-9BF63B24C26B}" type="slidenum">
              <a:rPr lang="en-US" altLang="ja-JP" smtClean="0"/>
              <a:pPr/>
              <a:t>72</a:t>
            </a:fld>
            <a:endParaRPr lang="en-US" altLang="ja-JP" smtClean="0"/>
          </a:p>
        </p:txBody>
      </p:sp>
      <p:sp>
        <p:nvSpPr>
          <p:cNvPr id="30724" name="Text Box 2"/>
          <p:cNvSpPr txBox="1">
            <a:spLocks noChangeArrowheads="1"/>
          </p:cNvSpPr>
          <p:nvPr/>
        </p:nvSpPr>
        <p:spPr bwMode="auto">
          <a:xfrm>
            <a:off x="582613" y="477838"/>
            <a:ext cx="1431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これより、</a:t>
            </a:r>
          </a:p>
        </p:txBody>
      </p:sp>
      <p:graphicFrame>
        <p:nvGraphicFramePr>
          <p:cNvPr id="30722" name="Object 0"/>
          <p:cNvGraphicFramePr>
            <a:graphicFrameLocks noChangeAspect="1"/>
          </p:cNvGraphicFramePr>
          <p:nvPr/>
        </p:nvGraphicFramePr>
        <p:xfrm>
          <a:off x="1219200" y="1295400"/>
          <a:ext cx="3854450" cy="920750"/>
        </p:xfrm>
        <a:graphic>
          <a:graphicData uri="http://schemas.openxmlformats.org/presentationml/2006/ole">
            <p:oleObj spid="_x0000_s30722" name="Equation" r:id="rId3" imgW="850680" imgH="203040" progId="Equation.DSMT4">
              <p:embed/>
            </p:oleObj>
          </a:graphicData>
        </a:graphic>
      </p:graphicFrame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685800" y="2438400"/>
            <a:ext cx="7458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と高さを導くことができる。</a:t>
            </a:r>
          </a:p>
          <a:p>
            <a:pPr algn="l"/>
            <a:r>
              <a:rPr lang="ja-JP" altLang="en-US"/>
              <a:t>（この評価は、最悪時も考慮されていることに注意する。）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07169-1580-4B0A-B62B-4A80E06537ED}" type="slidenum">
              <a:rPr lang="en-US" altLang="ja-JP" smtClean="0"/>
              <a:pPr/>
              <a:t>73</a:t>
            </a:fld>
            <a:endParaRPr lang="en-US" altLang="ja-JP" smtClean="0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ＡＶＬへの挿入</a:t>
            </a:r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mtClean="0"/>
              <a:t>挿入によっても、ＡＶＬのバランス条件を満足していれば、通常の２分探索木の挿入をおこなう。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挿入によりバランス条件を破ってしまったとき、挿入状況により、バランス回復操作をおこなう。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１重回転操作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２重回転操作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B423AA-0876-41A9-9851-B665F892D240}" type="slidenum">
              <a:rPr lang="en-US" altLang="ja-JP" smtClean="0"/>
              <a:pPr/>
              <a:t>74</a:t>
            </a:fld>
            <a:endParaRPr lang="en-US" altLang="ja-JP" smtClean="0"/>
          </a:p>
        </p:txBody>
      </p:sp>
      <p:sp>
        <p:nvSpPr>
          <p:cNvPr id="31766" name="Text Box 2"/>
          <p:cNvSpPr txBox="1">
            <a:spLocks noChangeArrowheads="1"/>
          </p:cNvSpPr>
          <p:nvPr/>
        </p:nvSpPr>
        <p:spPr bwMode="auto">
          <a:xfrm>
            <a:off x="0" y="213360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挿入前</a:t>
            </a:r>
          </a:p>
        </p:txBody>
      </p:sp>
      <p:graphicFrame>
        <p:nvGraphicFramePr>
          <p:cNvPr id="31746" name="Object 0"/>
          <p:cNvGraphicFramePr>
            <a:graphicFrameLocks noChangeAspect="1"/>
          </p:cNvGraphicFramePr>
          <p:nvPr/>
        </p:nvGraphicFramePr>
        <p:xfrm>
          <a:off x="7924800" y="1524000"/>
          <a:ext cx="338138" cy="438150"/>
        </p:xfrm>
        <a:graphic>
          <a:graphicData uri="http://schemas.openxmlformats.org/presentationml/2006/ole">
            <p:oleObj spid="_x0000_s31746" name="Equation" r:id="rId3" imgW="126720" imgH="164880" progId="Equation.DSMT4">
              <p:embed/>
            </p:oleObj>
          </a:graphicData>
        </a:graphic>
      </p:graphicFrame>
      <p:sp>
        <p:nvSpPr>
          <p:cNvPr id="31767" name="Line 4"/>
          <p:cNvSpPr>
            <a:spLocks noChangeShapeType="1"/>
          </p:cNvSpPr>
          <p:nvPr/>
        </p:nvSpPr>
        <p:spPr bwMode="auto">
          <a:xfrm>
            <a:off x="7467600" y="9144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8" name="Line 5"/>
          <p:cNvSpPr>
            <a:spLocks noChangeShapeType="1"/>
          </p:cNvSpPr>
          <p:nvPr/>
        </p:nvSpPr>
        <p:spPr bwMode="auto">
          <a:xfrm>
            <a:off x="7467600" y="25146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9" name="Line 6"/>
          <p:cNvSpPr>
            <a:spLocks noChangeShapeType="1"/>
          </p:cNvSpPr>
          <p:nvPr/>
        </p:nvSpPr>
        <p:spPr bwMode="auto">
          <a:xfrm>
            <a:off x="4953000" y="29718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0" name="Line 7"/>
          <p:cNvSpPr>
            <a:spLocks noChangeShapeType="1"/>
          </p:cNvSpPr>
          <p:nvPr/>
        </p:nvSpPr>
        <p:spPr bwMode="auto">
          <a:xfrm>
            <a:off x="59436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1747" name="Object 1"/>
          <p:cNvGraphicFramePr>
            <a:graphicFrameLocks noChangeAspect="1"/>
          </p:cNvGraphicFramePr>
          <p:nvPr/>
        </p:nvGraphicFramePr>
        <p:xfrm>
          <a:off x="1752600" y="2133600"/>
          <a:ext cx="338138" cy="438150"/>
        </p:xfrm>
        <a:graphic>
          <a:graphicData uri="http://schemas.openxmlformats.org/presentationml/2006/ole">
            <p:oleObj spid="_x0000_s31747" name="Equation" r:id="rId4" imgW="126720" imgH="164880" progId="Equation.DSMT4">
              <p:embed/>
            </p:oleObj>
          </a:graphicData>
        </a:graphic>
      </p:graphicFrame>
      <p:grpSp>
        <p:nvGrpSpPr>
          <p:cNvPr id="31771" name="Group 9"/>
          <p:cNvGrpSpPr>
            <a:grpSpLocks/>
          </p:cNvGrpSpPr>
          <p:nvPr/>
        </p:nvGrpSpPr>
        <p:grpSpPr bwMode="auto">
          <a:xfrm>
            <a:off x="2286000" y="76200"/>
            <a:ext cx="4572000" cy="2895600"/>
            <a:chOff x="1440" y="48"/>
            <a:chExt cx="2880" cy="1824"/>
          </a:xfrm>
        </p:grpSpPr>
        <p:sp>
          <p:nvSpPr>
            <p:cNvPr id="31807" name="Line 10"/>
            <p:cNvSpPr>
              <a:spLocks noChangeShapeType="1"/>
            </p:cNvSpPr>
            <p:nvPr/>
          </p:nvSpPr>
          <p:spPr bwMode="auto">
            <a:xfrm>
              <a:off x="2352" y="576"/>
              <a:ext cx="432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08" name="Line 11"/>
            <p:cNvSpPr>
              <a:spLocks noChangeShapeType="1"/>
            </p:cNvSpPr>
            <p:nvPr/>
          </p:nvSpPr>
          <p:spPr bwMode="auto">
            <a:xfrm flipH="1">
              <a:off x="1872" y="528"/>
              <a:ext cx="384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09" name="Line 12"/>
            <p:cNvSpPr>
              <a:spLocks noChangeShapeType="1"/>
            </p:cNvSpPr>
            <p:nvPr/>
          </p:nvSpPr>
          <p:spPr bwMode="auto">
            <a:xfrm>
              <a:off x="3024" y="192"/>
              <a:ext cx="1008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10" name="Line 13"/>
            <p:cNvSpPr>
              <a:spLocks noChangeShapeType="1"/>
            </p:cNvSpPr>
            <p:nvPr/>
          </p:nvSpPr>
          <p:spPr bwMode="auto">
            <a:xfrm flipH="1">
              <a:off x="2304" y="192"/>
              <a:ext cx="768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11" name="AutoShape 14"/>
            <p:cNvSpPr>
              <a:spLocks noChangeArrowheads="1"/>
            </p:cNvSpPr>
            <p:nvPr/>
          </p:nvSpPr>
          <p:spPr bwMode="auto">
            <a:xfrm>
              <a:off x="3744" y="528"/>
              <a:ext cx="576" cy="1056"/>
            </a:xfrm>
            <a:prstGeom prst="triangle">
              <a:avLst>
                <a:gd name="adj" fmla="val 50000"/>
              </a:avLst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812" name="Oval 15"/>
            <p:cNvSpPr>
              <a:spLocks noChangeArrowheads="1"/>
            </p:cNvSpPr>
            <p:nvPr/>
          </p:nvSpPr>
          <p:spPr bwMode="auto">
            <a:xfrm>
              <a:off x="2880" y="48"/>
              <a:ext cx="314" cy="3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31813" name="Line 16"/>
            <p:cNvSpPr>
              <a:spLocks noChangeShapeType="1"/>
            </p:cNvSpPr>
            <p:nvPr/>
          </p:nvSpPr>
          <p:spPr bwMode="auto">
            <a:xfrm flipH="1">
              <a:off x="1440" y="816"/>
              <a:ext cx="0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14" name="AutoShape 17"/>
            <p:cNvSpPr>
              <a:spLocks noChangeArrowheads="1"/>
            </p:cNvSpPr>
            <p:nvPr/>
          </p:nvSpPr>
          <p:spPr bwMode="auto">
            <a:xfrm>
              <a:off x="1584" y="816"/>
              <a:ext cx="576" cy="1056"/>
            </a:xfrm>
            <a:prstGeom prst="triangle">
              <a:avLst>
                <a:gd name="adj" fmla="val 50000"/>
              </a:avLst>
            </a:prstGeom>
            <a:solidFill>
              <a:schemeClr val="accent2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815" name="AutoShape 18"/>
            <p:cNvSpPr>
              <a:spLocks noChangeArrowheads="1"/>
            </p:cNvSpPr>
            <p:nvPr/>
          </p:nvSpPr>
          <p:spPr bwMode="auto">
            <a:xfrm>
              <a:off x="2496" y="816"/>
              <a:ext cx="576" cy="1056"/>
            </a:xfrm>
            <a:prstGeom prst="triangle">
              <a:avLst>
                <a:gd name="adj" fmla="val 50000"/>
              </a:avLst>
            </a:prstGeom>
            <a:solidFill>
              <a:srgbClr val="0080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816" name="Oval 19"/>
            <p:cNvSpPr>
              <a:spLocks noChangeArrowheads="1"/>
            </p:cNvSpPr>
            <p:nvPr/>
          </p:nvSpPr>
          <p:spPr bwMode="auto">
            <a:xfrm>
              <a:off x="2160" y="432"/>
              <a:ext cx="314" cy="3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>
                <a:solidFill>
                  <a:srgbClr val="FF0000"/>
                </a:solidFill>
              </a:endParaRPr>
            </a:p>
          </p:txBody>
        </p:sp>
        <p:sp>
          <p:nvSpPr>
            <p:cNvPr id="31817" name="Text Box 20"/>
            <p:cNvSpPr txBox="1">
              <a:spLocks noChangeArrowheads="1"/>
            </p:cNvSpPr>
            <p:nvPr/>
          </p:nvSpPr>
          <p:spPr bwMode="auto">
            <a:xfrm>
              <a:off x="2928" y="96"/>
              <a:ext cx="2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Ａ</a:t>
              </a:r>
            </a:p>
          </p:txBody>
        </p:sp>
        <p:sp>
          <p:nvSpPr>
            <p:cNvPr id="31818" name="Text Box 21"/>
            <p:cNvSpPr txBox="1">
              <a:spLocks noChangeArrowheads="1"/>
            </p:cNvSpPr>
            <p:nvPr/>
          </p:nvSpPr>
          <p:spPr bwMode="auto">
            <a:xfrm>
              <a:off x="2202" y="480"/>
              <a:ext cx="2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Ｂ</a:t>
              </a:r>
            </a:p>
          </p:txBody>
        </p:sp>
        <p:graphicFrame>
          <p:nvGraphicFramePr>
            <p:cNvPr id="31764" name="Object 18"/>
            <p:cNvGraphicFramePr>
              <a:graphicFrameLocks noChangeAspect="1"/>
            </p:cNvGraphicFramePr>
            <p:nvPr/>
          </p:nvGraphicFramePr>
          <p:xfrm>
            <a:off x="3168" y="1296"/>
            <a:ext cx="213" cy="276"/>
          </p:xfrm>
          <a:graphic>
            <a:graphicData uri="http://schemas.openxmlformats.org/presentationml/2006/ole">
              <p:oleObj spid="_x0000_s31764" name="Equation" r:id="rId5" imgW="126720" imgH="164880" progId="Equation.DSMT4">
                <p:embed/>
              </p:oleObj>
            </a:graphicData>
          </a:graphic>
        </p:graphicFrame>
        <p:sp>
          <p:nvSpPr>
            <p:cNvPr id="31819" name="Line 23"/>
            <p:cNvSpPr>
              <a:spLocks noChangeShapeType="1"/>
            </p:cNvSpPr>
            <p:nvPr/>
          </p:nvSpPr>
          <p:spPr bwMode="auto">
            <a:xfrm flipH="1">
              <a:off x="3168" y="816"/>
              <a:ext cx="0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aphicFrame>
        <p:nvGraphicFramePr>
          <p:cNvPr id="31748" name="Object 2"/>
          <p:cNvGraphicFramePr>
            <a:graphicFrameLocks noChangeAspect="1"/>
          </p:cNvGraphicFramePr>
          <p:nvPr/>
        </p:nvGraphicFramePr>
        <p:xfrm>
          <a:off x="7958138" y="2533650"/>
          <a:ext cx="269875" cy="438150"/>
        </p:xfrm>
        <a:graphic>
          <a:graphicData uri="http://schemas.openxmlformats.org/presentationml/2006/ole">
            <p:oleObj spid="_x0000_s31748" name="Equation" r:id="rId6" imgW="101520" imgH="164880" progId="Equation.DSMT4">
              <p:embed/>
            </p:oleObj>
          </a:graphicData>
        </a:graphic>
      </p:graphicFrame>
      <p:sp>
        <p:nvSpPr>
          <p:cNvPr id="31772" name="Line 25"/>
          <p:cNvSpPr>
            <a:spLocks noChangeShapeType="1"/>
          </p:cNvSpPr>
          <p:nvPr/>
        </p:nvSpPr>
        <p:spPr bwMode="auto">
          <a:xfrm>
            <a:off x="4648200" y="31242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3" name="Line 26"/>
          <p:cNvSpPr>
            <a:spLocks noChangeShapeType="1"/>
          </p:cNvSpPr>
          <p:nvPr/>
        </p:nvSpPr>
        <p:spPr bwMode="auto">
          <a:xfrm>
            <a:off x="1976438" y="4114800"/>
            <a:ext cx="503237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4" name="Line 27"/>
          <p:cNvSpPr>
            <a:spLocks noChangeShapeType="1"/>
          </p:cNvSpPr>
          <p:nvPr/>
        </p:nvSpPr>
        <p:spPr bwMode="auto">
          <a:xfrm flipH="1">
            <a:off x="1417638" y="4038600"/>
            <a:ext cx="446087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5" name="Line 28"/>
          <p:cNvSpPr>
            <a:spLocks noChangeShapeType="1"/>
          </p:cNvSpPr>
          <p:nvPr/>
        </p:nvSpPr>
        <p:spPr bwMode="auto">
          <a:xfrm>
            <a:off x="2759075" y="3505200"/>
            <a:ext cx="1173163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6" name="Line 29"/>
          <p:cNvSpPr>
            <a:spLocks noChangeShapeType="1"/>
          </p:cNvSpPr>
          <p:nvPr/>
        </p:nvSpPr>
        <p:spPr bwMode="auto">
          <a:xfrm flipH="1">
            <a:off x="1920875" y="3505200"/>
            <a:ext cx="893763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7" name="AutoShape 30"/>
          <p:cNvSpPr>
            <a:spLocks noChangeArrowheads="1"/>
          </p:cNvSpPr>
          <p:nvPr/>
        </p:nvSpPr>
        <p:spPr bwMode="auto">
          <a:xfrm>
            <a:off x="3597275" y="4038600"/>
            <a:ext cx="669925" cy="1676400"/>
          </a:xfrm>
          <a:prstGeom prst="triangle">
            <a:avLst>
              <a:gd name="adj" fmla="val 50000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78" name="Oval 31"/>
          <p:cNvSpPr>
            <a:spLocks noChangeArrowheads="1"/>
          </p:cNvSpPr>
          <p:nvPr/>
        </p:nvSpPr>
        <p:spPr bwMode="auto">
          <a:xfrm>
            <a:off x="2590800" y="3276600"/>
            <a:ext cx="3651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1779" name="AutoShape 32"/>
          <p:cNvSpPr>
            <a:spLocks noChangeArrowheads="1"/>
          </p:cNvSpPr>
          <p:nvPr/>
        </p:nvSpPr>
        <p:spPr bwMode="auto">
          <a:xfrm>
            <a:off x="1082675" y="4495800"/>
            <a:ext cx="669925" cy="1676400"/>
          </a:xfrm>
          <a:prstGeom prst="triangle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80" name="AutoShape 33"/>
          <p:cNvSpPr>
            <a:spLocks noChangeArrowheads="1"/>
          </p:cNvSpPr>
          <p:nvPr/>
        </p:nvSpPr>
        <p:spPr bwMode="auto">
          <a:xfrm>
            <a:off x="2143125" y="4495800"/>
            <a:ext cx="671513" cy="1676400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81" name="Oval 34"/>
          <p:cNvSpPr>
            <a:spLocks noChangeArrowheads="1"/>
          </p:cNvSpPr>
          <p:nvPr/>
        </p:nvSpPr>
        <p:spPr bwMode="auto">
          <a:xfrm>
            <a:off x="1752600" y="3886200"/>
            <a:ext cx="36512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1782" name="Text Box 35"/>
          <p:cNvSpPr txBox="1">
            <a:spLocks noChangeArrowheads="1"/>
          </p:cNvSpPr>
          <p:nvPr/>
        </p:nvSpPr>
        <p:spPr bwMode="auto">
          <a:xfrm>
            <a:off x="2592388" y="3352800"/>
            <a:ext cx="40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31783" name="Text Box 36"/>
          <p:cNvSpPr txBox="1">
            <a:spLocks noChangeArrowheads="1"/>
          </p:cNvSpPr>
          <p:nvPr/>
        </p:nvSpPr>
        <p:spPr bwMode="auto">
          <a:xfrm>
            <a:off x="1746250" y="3962400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Ｂ</a:t>
            </a:r>
          </a:p>
        </p:txBody>
      </p:sp>
      <p:graphicFrame>
        <p:nvGraphicFramePr>
          <p:cNvPr id="31749" name="Object 3"/>
          <p:cNvGraphicFramePr>
            <a:graphicFrameLocks noChangeAspect="1"/>
          </p:cNvGraphicFramePr>
          <p:nvPr/>
        </p:nvGraphicFramePr>
        <p:xfrm>
          <a:off x="2743200" y="5105400"/>
          <a:ext cx="247650" cy="438150"/>
        </p:xfrm>
        <a:graphic>
          <a:graphicData uri="http://schemas.openxmlformats.org/presentationml/2006/ole">
            <p:oleObj spid="_x0000_s31749" name="Equation" r:id="rId7" imgW="126720" imgH="164880" progId="Equation.DSMT4">
              <p:embed/>
            </p:oleObj>
          </a:graphicData>
        </a:graphic>
      </p:graphicFrame>
      <p:sp>
        <p:nvSpPr>
          <p:cNvPr id="31784" name="Line 38"/>
          <p:cNvSpPr>
            <a:spLocks noChangeShapeType="1"/>
          </p:cNvSpPr>
          <p:nvPr/>
        </p:nvSpPr>
        <p:spPr bwMode="auto">
          <a:xfrm>
            <a:off x="5938838" y="4114800"/>
            <a:ext cx="503237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5" name="Line 39"/>
          <p:cNvSpPr>
            <a:spLocks noChangeShapeType="1"/>
          </p:cNvSpPr>
          <p:nvPr/>
        </p:nvSpPr>
        <p:spPr bwMode="auto">
          <a:xfrm flipH="1">
            <a:off x="5380038" y="4038600"/>
            <a:ext cx="446087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6" name="Line 40"/>
          <p:cNvSpPr>
            <a:spLocks noChangeShapeType="1"/>
          </p:cNvSpPr>
          <p:nvPr/>
        </p:nvSpPr>
        <p:spPr bwMode="auto">
          <a:xfrm>
            <a:off x="6721475" y="3505200"/>
            <a:ext cx="1173163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7" name="Line 41"/>
          <p:cNvSpPr>
            <a:spLocks noChangeShapeType="1"/>
          </p:cNvSpPr>
          <p:nvPr/>
        </p:nvSpPr>
        <p:spPr bwMode="auto">
          <a:xfrm flipH="1">
            <a:off x="5883275" y="3505200"/>
            <a:ext cx="893763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8" name="AutoShape 42"/>
          <p:cNvSpPr>
            <a:spLocks noChangeArrowheads="1"/>
          </p:cNvSpPr>
          <p:nvPr/>
        </p:nvSpPr>
        <p:spPr bwMode="auto">
          <a:xfrm>
            <a:off x="7559675" y="4038600"/>
            <a:ext cx="669925" cy="1676400"/>
          </a:xfrm>
          <a:prstGeom prst="triangle">
            <a:avLst>
              <a:gd name="adj" fmla="val 50000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89" name="Oval 43"/>
          <p:cNvSpPr>
            <a:spLocks noChangeArrowheads="1"/>
          </p:cNvSpPr>
          <p:nvPr/>
        </p:nvSpPr>
        <p:spPr bwMode="auto">
          <a:xfrm>
            <a:off x="6553200" y="3276600"/>
            <a:ext cx="3651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1790" name="AutoShape 44"/>
          <p:cNvSpPr>
            <a:spLocks noChangeArrowheads="1"/>
          </p:cNvSpPr>
          <p:nvPr/>
        </p:nvSpPr>
        <p:spPr bwMode="auto">
          <a:xfrm>
            <a:off x="5045075" y="4495800"/>
            <a:ext cx="669925" cy="1676400"/>
          </a:xfrm>
          <a:prstGeom prst="triangle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91" name="AutoShape 45"/>
          <p:cNvSpPr>
            <a:spLocks noChangeArrowheads="1"/>
          </p:cNvSpPr>
          <p:nvPr/>
        </p:nvSpPr>
        <p:spPr bwMode="auto">
          <a:xfrm>
            <a:off x="6105525" y="4495800"/>
            <a:ext cx="671513" cy="1676400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92" name="Oval 46"/>
          <p:cNvSpPr>
            <a:spLocks noChangeArrowheads="1"/>
          </p:cNvSpPr>
          <p:nvPr/>
        </p:nvSpPr>
        <p:spPr bwMode="auto">
          <a:xfrm>
            <a:off x="5715000" y="3886200"/>
            <a:ext cx="36512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1793" name="Text Box 47"/>
          <p:cNvSpPr txBox="1">
            <a:spLocks noChangeArrowheads="1"/>
          </p:cNvSpPr>
          <p:nvPr/>
        </p:nvSpPr>
        <p:spPr bwMode="auto">
          <a:xfrm>
            <a:off x="6554788" y="3352800"/>
            <a:ext cx="40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31794" name="Text Box 48"/>
          <p:cNvSpPr txBox="1">
            <a:spLocks noChangeArrowheads="1"/>
          </p:cNvSpPr>
          <p:nvPr/>
        </p:nvSpPr>
        <p:spPr bwMode="auto">
          <a:xfrm>
            <a:off x="5708650" y="3962400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Ｂ</a:t>
            </a:r>
          </a:p>
        </p:txBody>
      </p:sp>
      <p:graphicFrame>
        <p:nvGraphicFramePr>
          <p:cNvPr id="31750" name="Object 4"/>
          <p:cNvGraphicFramePr>
            <a:graphicFrameLocks noChangeAspect="1"/>
          </p:cNvGraphicFramePr>
          <p:nvPr/>
        </p:nvGraphicFramePr>
        <p:xfrm>
          <a:off x="6888163" y="5257800"/>
          <a:ext cx="247650" cy="438150"/>
        </p:xfrm>
        <a:graphic>
          <a:graphicData uri="http://schemas.openxmlformats.org/presentationml/2006/ole">
            <p:oleObj spid="_x0000_s31750" name="Equation" r:id="rId8" imgW="126720" imgH="164880" progId="Equation.DSMT4">
              <p:embed/>
            </p:oleObj>
          </a:graphicData>
        </a:graphic>
      </p:graphicFrame>
      <p:sp>
        <p:nvSpPr>
          <p:cNvPr id="31795" name="Line 50"/>
          <p:cNvSpPr>
            <a:spLocks noChangeShapeType="1"/>
          </p:cNvSpPr>
          <p:nvPr/>
        </p:nvSpPr>
        <p:spPr bwMode="auto">
          <a:xfrm>
            <a:off x="0" y="31242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96" name="Text Box 51"/>
          <p:cNvSpPr txBox="1">
            <a:spLocks noChangeArrowheads="1"/>
          </p:cNvSpPr>
          <p:nvPr/>
        </p:nvSpPr>
        <p:spPr bwMode="auto">
          <a:xfrm>
            <a:off x="0" y="320040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挿入後</a:t>
            </a:r>
          </a:p>
        </p:txBody>
      </p:sp>
      <p:sp>
        <p:nvSpPr>
          <p:cNvPr id="31797" name="Rectangle 5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733800" cy="381000"/>
          </a:xfrm>
        </p:spPr>
        <p:txBody>
          <a:bodyPr/>
          <a:lstStyle/>
          <a:p>
            <a:pPr algn="l" eaLnBrk="1" hangingPunct="1"/>
            <a:r>
              <a:rPr lang="ja-JP" altLang="en-US" sz="2800" smtClean="0"/>
              <a:t>バランスを崩す挿入</a:t>
            </a:r>
          </a:p>
        </p:txBody>
      </p:sp>
      <p:sp>
        <p:nvSpPr>
          <p:cNvPr id="31798" name="Line 53"/>
          <p:cNvSpPr>
            <a:spLocks noChangeShapeType="1"/>
          </p:cNvSpPr>
          <p:nvPr/>
        </p:nvSpPr>
        <p:spPr bwMode="auto">
          <a:xfrm>
            <a:off x="1219200" y="6172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99" name="Oval 54"/>
          <p:cNvSpPr>
            <a:spLocks noChangeArrowheads="1"/>
          </p:cNvSpPr>
          <p:nvPr/>
        </p:nvSpPr>
        <p:spPr bwMode="auto">
          <a:xfrm>
            <a:off x="1066800" y="6248400"/>
            <a:ext cx="381000" cy="381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800" name="Line 55"/>
          <p:cNvSpPr>
            <a:spLocks noChangeShapeType="1"/>
          </p:cNvSpPr>
          <p:nvPr/>
        </p:nvSpPr>
        <p:spPr bwMode="auto">
          <a:xfrm>
            <a:off x="6324600" y="6172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801" name="Oval 56"/>
          <p:cNvSpPr>
            <a:spLocks noChangeArrowheads="1"/>
          </p:cNvSpPr>
          <p:nvPr/>
        </p:nvSpPr>
        <p:spPr bwMode="auto">
          <a:xfrm>
            <a:off x="6172200" y="6248400"/>
            <a:ext cx="381000" cy="381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802" name="Text Box 57"/>
          <p:cNvSpPr txBox="1">
            <a:spLocks noChangeArrowheads="1"/>
          </p:cNvSpPr>
          <p:nvPr/>
        </p:nvSpPr>
        <p:spPr bwMode="auto">
          <a:xfrm>
            <a:off x="1938338" y="6269038"/>
            <a:ext cx="1312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１重回転</a:t>
            </a:r>
          </a:p>
        </p:txBody>
      </p:sp>
      <p:sp>
        <p:nvSpPr>
          <p:cNvPr id="31803" name="Text Box 58"/>
          <p:cNvSpPr txBox="1">
            <a:spLocks noChangeArrowheads="1"/>
          </p:cNvSpPr>
          <p:nvPr/>
        </p:nvSpPr>
        <p:spPr bwMode="auto">
          <a:xfrm>
            <a:off x="7010400" y="6400800"/>
            <a:ext cx="131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２重回転</a:t>
            </a:r>
          </a:p>
        </p:txBody>
      </p:sp>
      <p:graphicFrame>
        <p:nvGraphicFramePr>
          <p:cNvPr id="31751" name="Object 5"/>
          <p:cNvGraphicFramePr>
            <a:graphicFrameLocks noChangeAspect="1"/>
          </p:cNvGraphicFramePr>
          <p:nvPr/>
        </p:nvGraphicFramePr>
        <p:xfrm>
          <a:off x="2743200" y="2286000"/>
          <a:ext cx="511175" cy="628650"/>
        </p:xfrm>
        <a:graphic>
          <a:graphicData uri="http://schemas.openxmlformats.org/presentationml/2006/ole">
            <p:oleObj spid="_x0000_s31751" name="Equation" r:id="rId9" imgW="164880" imgH="203040" progId="Equation.DSMT4">
              <p:embed/>
            </p:oleObj>
          </a:graphicData>
        </a:graphic>
      </p:graphicFrame>
      <p:graphicFrame>
        <p:nvGraphicFramePr>
          <p:cNvPr id="31752" name="Object 6"/>
          <p:cNvGraphicFramePr>
            <a:graphicFrameLocks noChangeAspect="1"/>
          </p:cNvGraphicFramePr>
          <p:nvPr/>
        </p:nvGraphicFramePr>
        <p:xfrm>
          <a:off x="4191000" y="2209800"/>
          <a:ext cx="511175" cy="628650"/>
        </p:xfrm>
        <a:graphic>
          <a:graphicData uri="http://schemas.openxmlformats.org/presentationml/2006/ole">
            <p:oleObj spid="_x0000_s31752" name="Equation" r:id="rId10" imgW="164880" imgH="203040" progId="Equation.DSMT4">
              <p:embed/>
            </p:oleObj>
          </a:graphicData>
        </a:graphic>
      </p:graphicFrame>
      <p:graphicFrame>
        <p:nvGraphicFramePr>
          <p:cNvPr id="31753" name="Object 7"/>
          <p:cNvGraphicFramePr>
            <a:graphicFrameLocks noChangeAspect="1"/>
          </p:cNvGraphicFramePr>
          <p:nvPr/>
        </p:nvGraphicFramePr>
        <p:xfrm>
          <a:off x="6229350" y="1752600"/>
          <a:ext cx="550863" cy="628650"/>
        </p:xfrm>
        <a:graphic>
          <a:graphicData uri="http://schemas.openxmlformats.org/presentationml/2006/ole">
            <p:oleObj spid="_x0000_s31753" name="Equation" r:id="rId11" imgW="177480" imgH="203040" progId="Equation.DSMT4">
              <p:embed/>
            </p:oleObj>
          </a:graphicData>
        </a:graphic>
      </p:graphicFrame>
      <p:graphicFrame>
        <p:nvGraphicFramePr>
          <p:cNvPr id="31754" name="Object 8"/>
          <p:cNvGraphicFramePr>
            <a:graphicFrameLocks noChangeAspect="1"/>
          </p:cNvGraphicFramePr>
          <p:nvPr/>
        </p:nvGraphicFramePr>
        <p:xfrm>
          <a:off x="1143000" y="5410200"/>
          <a:ext cx="511175" cy="628650"/>
        </p:xfrm>
        <a:graphic>
          <a:graphicData uri="http://schemas.openxmlformats.org/presentationml/2006/ole">
            <p:oleObj spid="_x0000_s31754" name="Equation" r:id="rId12" imgW="164880" imgH="203040" progId="Equation.DSMT4">
              <p:embed/>
            </p:oleObj>
          </a:graphicData>
        </a:graphic>
      </p:graphicFrame>
      <p:graphicFrame>
        <p:nvGraphicFramePr>
          <p:cNvPr id="31755" name="Object 9"/>
          <p:cNvGraphicFramePr>
            <a:graphicFrameLocks noChangeAspect="1"/>
          </p:cNvGraphicFramePr>
          <p:nvPr/>
        </p:nvGraphicFramePr>
        <p:xfrm>
          <a:off x="2209800" y="5486400"/>
          <a:ext cx="511175" cy="628650"/>
        </p:xfrm>
        <a:graphic>
          <a:graphicData uri="http://schemas.openxmlformats.org/presentationml/2006/ole">
            <p:oleObj spid="_x0000_s31755" name="Equation" r:id="rId13" imgW="164880" imgH="203040" progId="Equation.DSMT4">
              <p:embed/>
            </p:oleObj>
          </a:graphicData>
        </a:graphic>
      </p:graphicFrame>
      <p:graphicFrame>
        <p:nvGraphicFramePr>
          <p:cNvPr id="31756" name="Object 10"/>
          <p:cNvGraphicFramePr>
            <a:graphicFrameLocks noChangeAspect="1"/>
          </p:cNvGraphicFramePr>
          <p:nvPr/>
        </p:nvGraphicFramePr>
        <p:xfrm>
          <a:off x="3657600" y="5029200"/>
          <a:ext cx="550863" cy="628650"/>
        </p:xfrm>
        <a:graphic>
          <a:graphicData uri="http://schemas.openxmlformats.org/presentationml/2006/ole">
            <p:oleObj spid="_x0000_s31756" name="Equation" r:id="rId14" imgW="177480" imgH="203040" progId="Equation.DSMT4">
              <p:embed/>
            </p:oleObj>
          </a:graphicData>
        </a:graphic>
      </p:graphicFrame>
      <p:graphicFrame>
        <p:nvGraphicFramePr>
          <p:cNvPr id="31757" name="Object 11"/>
          <p:cNvGraphicFramePr>
            <a:graphicFrameLocks noChangeAspect="1"/>
          </p:cNvGraphicFramePr>
          <p:nvPr/>
        </p:nvGraphicFramePr>
        <p:xfrm>
          <a:off x="5106988" y="5486400"/>
          <a:ext cx="511175" cy="628650"/>
        </p:xfrm>
        <a:graphic>
          <a:graphicData uri="http://schemas.openxmlformats.org/presentationml/2006/ole">
            <p:oleObj spid="_x0000_s31757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31758" name="Object 12"/>
          <p:cNvGraphicFramePr>
            <a:graphicFrameLocks noChangeAspect="1"/>
          </p:cNvGraphicFramePr>
          <p:nvPr/>
        </p:nvGraphicFramePr>
        <p:xfrm>
          <a:off x="6172200" y="5410200"/>
          <a:ext cx="511175" cy="628650"/>
        </p:xfrm>
        <a:graphic>
          <a:graphicData uri="http://schemas.openxmlformats.org/presentationml/2006/ole">
            <p:oleObj spid="_x0000_s31758" name="Equation" r:id="rId16" imgW="164880" imgH="203040" progId="Equation.DSMT4">
              <p:embed/>
            </p:oleObj>
          </a:graphicData>
        </a:graphic>
      </p:graphicFrame>
      <p:graphicFrame>
        <p:nvGraphicFramePr>
          <p:cNvPr id="31759" name="Object 13"/>
          <p:cNvGraphicFramePr>
            <a:graphicFrameLocks noChangeAspect="1"/>
          </p:cNvGraphicFramePr>
          <p:nvPr/>
        </p:nvGraphicFramePr>
        <p:xfrm>
          <a:off x="7620000" y="5029200"/>
          <a:ext cx="550863" cy="628650"/>
        </p:xfrm>
        <a:graphic>
          <a:graphicData uri="http://schemas.openxmlformats.org/presentationml/2006/ole">
            <p:oleObj spid="_x0000_s31759" name="Equation" r:id="rId17" imgW="177480" imgH="203040" progId="Equation.DSMT4">
              <p:embed/>
            </p:oleObj>
          </a:graphicData>
        </a:graphic>
      </p:graphicFrame>
      <p:sp>
        <p:nvSpPr>
          <p:cNvPr id="31804" name="Text Box 68"/>
          <p:cNvSpPr txBox="1">
            <a:spLocks noChangeArrowheads="1"/>
          </p:cNvSpPr>
          <p:nvPr/>
        </p:nvSpPr>
        <p:spPr bwMode="auto">
          <a:xfrm>
            <a:off x="1066800" y="6172200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Ｘ</a:t>
            </a:r>
          </a:p>
        </p:txBody>
      </p:sp>
      <p:sp>
        <p:nvSpPr>
          <p:cNvPr id="31805" name="Text Box 69"/>
          <p:cNvSpPr txBox="1">
            <a:spLocks noChangeArrowheads="1"/>
          </p:cNvSpPr>
          <p:nvPr/>
        </p:nvSpPr>
        <p:spPr bwMode="auto">
          <a:xfrm>
            <a:off x="6172200" y="6172200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Ｘ</a:t>
            </a:r>
          </a:p>
        </p:txBody>
      </p:sp>
      <p:sp>
        <p:nvSpPr>
          <p:cNvPr id="31806" name="Line 70"/>
          <p:cNvSpPr>
            <a:spLocks noChangeShapeType="1"/>
          </p:cNvSpPr>
          <p:nvPr/>
        </p:nvSpPr>
        <p:spPr bwMode="auto">
          <a:xfrm flipV="1">
            <a:off x="4953000" y="0"/>
            <a:ext cx="685800" cy="228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1760" name="Object 14"/>
          <p:cNvGraphicFramePr>
            <a:graphicFrameLocks noChangeAspect="1"/>
          </p:cNvGraphicFramePr>
          <p:nvPr/>
        </p:nvGraphicFramePr>
        <p:xfrm>
          <a:off x="762000" y="5105400"/>
          <a:ext cx="338138" cy="438150"/>
        </p:xfrm>
        <a:graphic>
          <a:graphicData uri="http://schemas.openxmlformats.org/presentationml/2006/ole">
            <p:oleObj spid="_x0000_s31760" name="Equation" r:id="rId18" imgW="126720" imgH="164880" progId="Equation.DSMT4">
              <p:embed/>
            </p:oleObj>
          </a:graphicData>
        </a:graphic>
      </p:graphicFrame>
      <p:graphicFrame>
        <p:nvGraphicFramePr>
          <p:cNvPr id="31761" name="Object 15"/>
          <p:cNvGraphicFramePr>
            <a:graphicFrameLocks noChangeAspect="1"/>
          </p:cNvGraphicFramePr>
          <p:nvPr/>
        </p:nvGraphicFramePr>
        <p:xfrm>
          <a:off x="4191000" y="4648200"/>
          <a:ext cx="338138" cy="438150"/>
        </p:xfrm>
        <a:graphic>
          <a:graphicData uri="http://schemas.openxmlformats.org/presentationml/2006/ole">
            <p:oleObj spid="_x0000_s31761" name="Equation" r:id="rId19" imgW="126720" imgH="164880" progId="Equation.DSMT4">
              <p:embed/>
            </p:oleObj>
          </a:graphicData>
        </a:graphic>
      </p:graphicFrame>
      <p:graphicFrame>
        <p:nvGraphicFramePr>
          <p:cNvPr id="31762" name="Object 16"/>
          <p:cNvGraphicFramePr>
            <a:graphicFrameLocks noChangeAspect="1"/>
          </p:cNvGraphicFramePr>
          <p:nvPr/>
        </p:nvGraphicFramePr>
        <p:xfrm>
          <a:off x="5562600" y="5105400"/>
          <a:ext cx="247650" cy="438150"/>
        </p:xfrm>
        <a:graphic>
          <a:graphicData uri="http://schemas.openxmlformats.org/presentationml/2006/ole">
            <p:oleObj spid="_x0000_s31762" name="Equation" r:id="rId20" imgW="126720" imgH="164880" progId="Equation.DSMT4">
              <p:embed/>
            </p:oleObj>
          </a:graphicData>
        </a:graphic>
      </p:graphicFrame>
      <p:graphicFrame>
        <p:nvGraphicFramePr>
          <p:cNvPr id="31763" name="Object 17"/>
          <p:cNvGraphicFramePr>
            <a:graphicFrameLocks noChangeAspect="1"/>
          </p:cNvGraphicFramePr>
          <p:nvPr/>
        </p:nvGraphicFramePr>
        <p:xfrm>
          <a:off x="8229600" y="4724400"/>
          <a:ext cx="247650" cy="438150"/>
        </p:xfrm>
        <a:graphic>
          <a:graphicData uri="http://schemas.openxmlformats.org/presentationml/2006/ole">
            <p:oleObj spid="_x0000_s31763" name="Equation" r:id="rId21" imgW="1267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FC006E-10DA-4F39-A73B-FAFF87D74E1B}" type="slidenum">
              <a:rPr lang="en-US" altLang="ja-JP" smtClean="0"/>
              <a:pPr/>
              <a:t>75</a:t>
            </a:fld>
            <a:endParaRPr lang="en-US" altLang="ja-JP" smtClean="0"/>
          </a:p>
        </p:txBody>
      </p:sp>
      <p:sp>
        <p:nvSpPr>
          <p:cNvPr id="32786" name="Line 2"/>
          <p:cNvSpPr>
            <a:spLocks noChangeShapeType="1"/>
          </p:cNvSpPr>
          <p:nvPr/>
        </p:nvSpPr>
        <p:spPr bwMode="auto">
          <a:xfrm flipH="1">
            <a:off x="7162800" y="25908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87" name="Line 3"/>
          <p:cNvSpPr>
            <a:spLocks noChangeShapeType="1"/>
          </p:cNvSpPr>
          <p:nvPr/>
        </p:nvSpPr>
        <p:spPr bwMode="auto">
          <a:xfrm flipV="1">
            <a:off x="6934200" y="1295400"/>
            <a:ext cx="762000" cy="533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88" name="Line 4"/>
          <p:cNvSpPr>
            <a:spLocks noChangeShapeType="1"/>
          </p:cNvSpPr>
          <p:nvPr/>
        </p:nvSpPr>
        <p:spPr bwMode="auto">
          <a:xfrm>
            <a:off x="1747838" y="2057400"/>
            <a:ext cx="503237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89" name="Line 5"/>
          <p:cNvSpPr>
            <a:spLocks noChangeShapeType="1"/>
          </p:cNvSpPr>
          <p:nvPr/>
        </p:nvSpPr>
        <p:spPr bwMode="auto">
          <a:xfrm flipH="1">
            <a:off x="1189038" y="1981200"/>
            <a:ext cx="446087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90" name="Line 6"/>
          <p:cNvSpPr>
            <a:spLocks noChangeShapeType="1"/>
          </p:cNvSpPr>
          <p:nvPr/>
        </p:nvSpPr>
        <p:spPr bwMode="auto">
          <a:xfrm>
            <a:off x="2530475" y="1447800"/>
            <a:ext cx="1173163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91" name="Line 7"/>
          <p:cNvSpPr>
            <a:spLocks noChangeShapeType="1"/>
          </p:cNvSpPr>
          <p:nvPr/>
        </p:nvSpPr>
        <p:spPr bwMode="auto">
          <a:xfrm flipH="1">
            <a:off x="1692275" y="1447800"/>
            <a:ext cx="893763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92" name="AutoShape 8"/>
          <p:cNvSpPr>
            <a:spLocks noChangeArrowheads="1"/>
          </p:cNvSpPr>
          <p:nvPr/>
        </p:nvSpPr>
        <p:spPr bwMode="auto">
          <a:xfrm>
            <a:off x="3368675" y="1981200"/>
            <a:ext cx="669925" cy="1676400"/>
          </a:xfrm>
          <a:prstGeom prst="triangle">
            <a:avLst>
              <a:gd name="adj" fmla="val 50000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93" name="Oval 9"/>
          <p:cNvSpPr>
            <a:spLocks noChangeArrowheads="1"/>
          </p:cNvSpPr>
          <p:nvPr/>
        </p:nvSpPr>
        <p:spPr bwMode="auto">
          <a:xfrm>
            <a:off x="2362200" y="1219200"/>
            <a:ext cx="3651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2794" name="AutoShape 10"/>
          <p:cNvSpPr>
            <a:spLocks noChangeArrowheads="1"/>
          </p:cNvSpPr>
          <p:nvPr/>
        </p:nvSpPr>
        <p:spPr bwMode="auto">
          <a:xfrm>
            <a:off x="854075" y="2438400"/>
            <a:ext cx="669925" cy="1676400"/>
          </a:xfrm>
          <a:prstGeom prst="triangle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95" name="AutoShape 11"/>
          <p:cNvSpPr>
            <a:spLocks noChangeArrowheads="1"/>
          </p:cNvSpPr>
          <p:nvPr/>
        </p:nvSpPr>
        <p:spPr bwMode="auto">
          <a:xfrm>
            <a:off x="1914525" y="2438400"/>
            <a:ext cx="671513" cy="1676400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96" name="Oval 12"/>
          <p:cNvSpPr>
            <a:spLocks noChangeArrowheads="1"/>
          </p:cNvSpPr>
          <p:nvPr/>
        </p:nvSpPr>
        <p:spPr bwMode="auto">
          <a:xfrm>
            <a:off x="1524000" y="1828800"/>
            <a:ext cx="36512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2797" name="Text Box 13"/>
          <p:cNvSpPr txBox="1">
            <a:spLocks noChangeArrowheads="1"/>
          </p:cNvSpPr>
          <p:nvPr/>
        </p:nvSpPr>
        <p:spPr bwMode="auto">
          <a:xfrm>
            <a:off x="2363788" y="1295400"/>
            <a:ext cx="40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32798" name="Text Box 14"/>
          <p:cNvSpPr txBox="1">
            <a:spLocks noChangeArrowheads="1"/>
          </p:cNvSpPr>
          <p:nvPr/>
        </p:nvSpPr>
        <p:spPr bwMode="auto">
          <a:xfrm>
            <a:off x="1517650" y="1905000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Ｂ</a:t>
            </a:r>
          </a:p>
        </p:txBody>
      </p:sp>
      <p:graphicFrame>
        <p:nvGraphicFramePr>
          <p:cNvPr id="32770" name="Object 0"/>
          <p:cNvGraphicFramePr>
            <a:graphicFrameLocks noChangeAspect="1"/>
          </p:cNvGraphicFramePr>
          <p:nvPr/>
        </p:nvGraphicFramePr>
        <p:xfrm>
          <a:off x="2697163" y="3200400"/>
          <a:ext cx="247650" cy="438150"/>
        </p:xfrm>
        <a:graphic>
          <a:graphicData uri="http://schemas.openxmlformats.org/presentationml/2006/ole">
            <p:oleObj spid="_x0000_s32770" name="Equation" r:id="rId3" imgW="126720" imgH="164880" progId="Equation.DSMT4">
              <p:embed/>
            </p:oleObj>
          </a:graphicData>
        </a:graphic>
      </p:graphicFrame>
      <p:sp>
        <p:nvSpPr>
          <p:cNvPr id="32799" name="Rectangle 1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733800" cy="381000"/>
          </a:xfrm>
        </p:spPr>
        <p:txBody>
          <a:bodyPr/>
          <a:lstStyle/>
          <a:p>
            <a:pPr algn="l" eaLnBrk="1" hangingPunct="1"/>
            <a:r>
              <a:rPr lang="ja-JP" altLang="en-US" sz="2800" smtClean="0"/>
              <a:t>１重回転</a:t>
            </a:r>
          </a:p>
        </p:txBody>
      </p:sp>
      <p:sp>
        <p:nvSpPr>
          <p:cNvPr id="32800" name="Line 17"/>
          <p:cNvSpPr>
            <a:spLocks noChangeShapeType="1"/>
          </p:cNvSpPr>
          <p:nvPr/>
        </p:nvSpPr>
        <p:spPr bwMode="auto">
          <a:xfrm>
            <a:off x="990600" y="4114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01" name="Oval 18"/>
          <p:cNvSpPr>
            <a:spLocks noChangeArrowheads="1"/>
          </p:cNvSpPr>
          <p:nvPr/>
        </p:nvSpPr>
        <p:spPr bwMode="auto">
          <a:xfrm>
            <a:off x="838200" y="4191000"/>
            <a:ext cx="381000" cy="381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2771" name="Object 1"/>
          <p:cNvGraphicFramePr>
            <a:graphicFrameLocks noChangeAspect="1"/>
          </p:cNvGraphicFramePr>
          <p:nvPr/>
        </p:nvGraphicFramePr>
        <p:xfrm>
          <a:off x="914400" y="3352800"/>
          <a:ext cx="511175" cy="628650"/>
        </p:xfrm>
        <a:graphic>
          <a:graphicData uri="http://schemas.openxmlformats.org/presentationml/2006/ole">
            <p:oleObj spid="_x0000_s32771" name="Equation" r:id="rId4" imgW="164880" imgH="203040" progId="Equation.DSMT4">
              <p:embed/>
            </p:oleObj>
          </a:graphicData>
        </a:graphic>
      </p:graphicFrame>
      <p:graphicFrame>
        <p:nvGraphicFramePr>
          <p:cNvPr id="32772" name="Object 2"/>
          <p:cNvGraphicFramePr>
            <a:graphicFrameLocks noChangeAspect="1"/>
          </p:cNvGraphicFramePr>
          <p:nvPr/>
        </p:nvGraphicFramePr>
        <p:xfrm>
          <a:off x="1981200" y="3429000"/>
          <a:ext cx="511175" cy="628650"/>
        </p:xfrm>
        <a:graphic>
          <a:graphicData uri="http://schemas.openxmlformats.org/presentationml/2006/ole">
            <p:oleObj spid="_x0000_s32772" name="Equation" r:id="rId5" imgW="164880" imgH="203040" progId="Equation.DSMT4">
              <p:embed/>
            </p:oleObj>
          </a:graphicData>
        </a:graphic>
      </p:graphicFrame>
      <p:graphicFrame>
        <p:nvGraphicFramePr>
          <p:cNvPr id="32773" name="Object 3"/>
          <p:cNvGraphicFramePr>
            <a:graphicFrameLocks noChangeAspect="1"/>
          </p:cNvGraphicFramePr>
          <p:nvPr/>
        </p:nvGraphicFramePr>
        <p:xfrm>
          <a:off x="3429000" y="2971800"/>
          <a:ext cx="550863" cy="628650"/>
        </p:xfrm>
        <a:graphic>
          <a:graphicData uri="http://schemas.openxmlformats.org/presentationml/2006/ole">
            <p:oleObj spid="_x0000_s32773" name="Equation" r:id="rId6" imgW="177480" imgH="203040" progId="Equation.DSMT4">
              <p:embed/>
            </p:oleObj>
          </a:graphicData>
        </a:graphic>
      </p:graphicFrame>
      <p:sp>
        <p:nvSpPr>
          <p:cNvPr id="32802" name="Text Box 22"/>
          <p:cNvSpPr txBox="1">
            <a:spLocks noChangeArrowheads="1"/>
          </p:cNvSpPr>
          <p:nvPr/>
        </p:nvSpPr>
        <p:spPr bwMode="auto">
          <a:xfrm>
            <a:off x="838200" y="4114800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Ｘ</a:t>
            </a:r>
          </a:p>
        </p:txBody>
      </p:sp>
      <p:sp>
        <p:nvSpPr>
          <p:cNvPr id="32803" name="Line 23"/>
          <p:cNvSpPr>
            <a:spLocks noChangeShapeType="1"/>
          </p:cNvSpPr>
          <p:nvPr/>
        </p:nvSpPr>
        <p:spPr bwMode="auto">
          <a:xfrm flipV="1">
            <a:off x="2590800" y="838200"/>
            <a:ext cx="762000" cy="533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04" name="Text Box 24"/>
          <p:cNvSpPr txBox="1">
            <a:spLocks noChangeArrowheads="1"/>
          </p:cNvSpPr>
          <p:nvPr/>
        </p:nvSpPr>
        <p:spPr bwMode="auto">
          <a:xfrm>
            <a:off x="228600" y="68580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回転前</a:t>
            </a:r>
          </a:p>
        </p:txBody>
      </p:sp>
      <p:sp>
        <p:nvSpPr>
          <p:cNvPr id="32805" name="Text Box 25"/>
          <p:cNvSpPr txBox="1">
            <a:spLocks noChangeArrowheads="1"/>
          </p:cNvSpPr>
          <p:nvPr/>
        </p:nvSpPr>
        <p:spPr bwMode="auto">
          <a:xfrm>
            <a:off x="4953000" y="83820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回転後</a:t>
            </a:r>
          </a:p>
        </p:txBody>
      </p:sp>
      <p:sp>
        <p:nvSpPr>
          <p:cNvPr id="32806" name="Line 26"/>
          <p:cNvSpPr>
            <a:spLocks noChangeShapeType="1"/>
          </p:cNvSpPr>
          <p:nvPr/>
        </p:nvSpPr>
        <p:spPr bwMode="auto">
          <a:xfrm>
            <a:off x="4648200" y="0"/>
            <a:ext cx="0" cy="617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2774" name="Object 4"/>
          <p:cNvGraphicFramePr>
            <a:graphicFrameLocks noChangeAspect="1"/>
          </p:cNvGraphicFramePr>
          <p:nvPr/>
        </p:nvGraphicFramePr>
        <p:xfrm>
          <a:off x="1447800" y="3124200"/>
          <a:ext cx="247650" cy="438150"/>
        </p:xfrm>
        <a:graphic>
          <a:graphicData uri="http://schemas.openxmlformats.org/presentationml/2006/ole">
            <p:oleObj spid="_x0000_s32774" name="Equation" r:id="rId7" imgW="126720" imgH="164880" progId="Equation.DSMT4">
              <p:embed/>
            </p:oleObj>
          </a:graphicData>
        </a:graphic>
      </p:graphicFrame>
      <p:graphicFrame>
        <p:nvGraphicFramePr>
          <p:cNvPr id="32775" name="Object 5"/>
          <p:cNvGraphicFramePr>
            <a:graphicFrameLocks noChangeAspect="1"/>
          </p:cNvGraphicFramePr>
          <p:nvPr/>
        </p:nvGraphicFramePr>
        <p:xfrm>
          <a:off x="4114800" y="2667000"/>
          <a:ext cx="247650" cy="438150"/>
        </p:xfrm>
        <a:graphic>
          <a:graphicData uri="http://schemas.openxmlformats.org/presentationml/2006/ole">
            <p:oleObj spid="_x0000_s32775" name="Equation" r:id="rId8" imgW="126720" imgH="164880" progId="Equation.DSMT4">
              <p:embed/>
            </p:oleObj>
          </a:graphicData>
        </a:graphic>
      </p:graphicFrame>
      <p:sp>
        <p:nvSpPr>
          <p:cNvPr id="32807" name="Line 29"/>
          <p:cNvSpPr>
            <a:spLocks noChangeShapeType="1"/>
          </p:cNvSpPr>
          <p:nvPr/>
        </p:nvSpPr>
        <p:spPr bwMode="auto">
          <a:xfrm>
            <a:off x="6934200" y="1905000"/>
            <a:ext cx="685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08" name="Line 30"/>
          <p:cNvSpPr>
            <a:spLocks noChangeShapeType="1"/>
          </p:cNvSpPr>
          <p:nvPr/>
        </p:nvSpPr>
        <p:spPr bwMode="auto">
          <a:xfrm flipH="1">
            <a:off x="5532438" y="1905000"/>
            <a:ext cx="1401762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09" name="Line 31"/>
          <p:cNvSpPr>
            <a:spLocks noChangeShapeType="1"/>
          </p:cNvSpPr>
          <p:nvPr/>
        </p:nvSpPr>
        <p:spPr bwMode="auto">
          <a:xfrm>
            <a:off x="7620000" y="2590800"/>
            <a:ext cx="715963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10" name="AutoShape 32"/>
          <p:cNvSpPr>
            <a:spLocks noChangeArrowheads="1"/>
          </p:cNvSpPr>
          <p:nvPr/>
        </p:nvSpPr>
        <p:spPr bwMode="auto">
          <a:xfrm>
            <a:off x="7924800" y="3276600"/>
            <a:ext cx="669925" cy="1676400"/>
          </a:xfrm>
          <a:prstGeom prst="triangle">
            <a:avLst>
              <a:gd name="adj" fmla="val 50000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11" name="Oval 33"/>
          <p:cNvSpPr>
            <a:spLocks noChangeArrowheads="1"/>
          </p:cNvSpPr>
          <p:nvPr/>
        </p:nvSpPr>
        <p:spPr bwMode="auto">
          <a:xfrm>
            <a:off x="7443788" y="2286000"/>
            <a:ext cx="3651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2812" name="AutoShape 34"/>
          <p:cNvSpPr>
            <a:spLocks noChangeArrowheads="1"/>
          </p:cNvSpPr>
          <p:nvPr/>
        </p:nvSpPr>
        <p:spPr bwMode="auto">
          <a:xfrm>
            <a:off x="5197475" y="2895600"/>
            <a:ext cx="669925" cy="1676400"/>
          </a:xfrm>
          <a:prstGeom prst="triangle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13" name="AutoShape 35"/>
          <p:cNvSpPr>
            <a:spLocks noChangeArrowheads="1"/>
          </p:cNvSpPr>
          <p:nvPr/>
        </p:nvSpPr>
        <p:spPr bwMode="auto">
          <a:xfrm>
            <a:off x="6858000" y="3276600"/>
            <a:ext cx="671513" cy="1676400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14" name="Oval 36"/>
          <p:cNvSpPr>
            <a:spLocks noChangeArrowheads="1"/>
          </p:cNvSpPr>
          <p:nvPr/>
        </p:nvSpPr>
        <p:spPr bwMode="auto">
          <a:xfrm>
            <a:off x="6781800" y="1600200"/>
            <a:ext cx="36512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2815" name="Text Box 37"/>
          <p:cNvSpPr txBox="1">
            <a:spLocks noChangeArrowheads="1"/>
          </p:cNvSpPr>
          <p:nvPr/>
        </p:nvSpPr>
        <p:spPr bwMode="auto">
          <a:xfrm>
            <a:off x="7445375" y="2362200"/>
            <a:ext cx="40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32816" name="Text Box 38"/>
          <p:cNvSpPr txBox="1">
            <a:spLocks noChangeArrowheads="1"/>
          </p:cNvSpPr>
          <p:nvPr/>
        </p:nvSpPr>
        <p:spPr bwMode="auto">
          <a:xfrm>
            <a:off x="6781800" y="1676400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Ｂ</a:t>
            </a:r>
          </a:p>
        </p:txBody>
      </p:sp>
      <p:graphicFrame>
        <p:nvGraphicFramePr>
          <p:cNvPr id="32776" name="Object 6"/>
          <p:cNvGraphicFramePr>
            <a:graphicFrameLocks noChangeAspect="1"/>
          </p:cNvGraphicFramePr>
          <p:nvPr/>
        </p:nvGraphicFramePr>
        <p:xfrm>
          <a:off x="6477000" y="4191000"/>
          <a:ext cx="247650" cy="438150"/>
        </p:xfrm>
        <a:graphic>
          <a:graphicData uri="http://schemas.openxmlformats.org/presentationml/2006/ole">
            <p:oleObj spid="_x0000_s32776" name="Equation" r:id="rId9" imgW="126720" imgH="164880" progId="Equation.DSMT4">
              <p:embed/>
            </p:oleObj>
          </a:graphicData>
        </a:graphic>
      </p:graphicFrame>
      <p:sp>
        <p:nvSpPr>
          <p:cNvPr id="32817" name="Line 40"/>
          <p:cNvSpPr>
            <a:spLocks noChangeShapeType="1"/>
          </p:cNvSpPr>
          <p:nvPr/>
        </p:nvSpPr>
        <p:spPr bwMode="auto">
          <a:xfrm>
            <a:off x="5334000" y="4572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18" name="Oval 41"/>
          <p:cNvSpPr>
            <a:spLocks noChangeArrowheads="1"/>
          </p:cNvSpPr>
          <p:nvPr/>
        </p:nvSpPr>
        <p:spPr bwMode="auto">
          <a:xfrm>
            <a:off x="5181600" y="4648200"/>
            <a:ext cx="381000" cy="381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2777" name="Object 7"/>
          <p:cNvGraphicFramePr>
            <a:graphicFrameLocks noChangeAspect="1"/>
          </p:cNvGraphicFramePr>
          <p:nvPr/>
        </p:nvGraphicFramePr>
        <p:xfrm>
          <a:off x="5257800" y="3810000"/>
          <a:ext cx="511175" cy="628650"/>
        </p:xfrm>
        <a:graphic>
          <a:graphicData uri="http://schemas.openxmlformats.org/presentationml/2006/ole">
            <p:oleObj spid="_x0000_s32777" name="Equation" r:id="rId10" imgW="164880" imgH="203040" progId="Equation.DSMT4">
              <p:embed/>
            </p:oleObj>
          </a:graphicData>
        </a:graphic>
      </p:graphicFrame>
      <p:graphicFrame>
        <p:nvGraphicFramePr>
          <p:cNvPr id="32778" name="Object 8"/>
          <p:cNvGraphicFramePr>
            <a:graphicFrameLocks noChangeAspect="1"/>
          </p:cNvGraphicFramePr>
          <p:nvPr/>
        </p:nvGraphicFramePr>
        <p:xfrm>
          <a:off x="6934200" y="4191000"/>
          <a:ext cx="511175" cy="628650"/>
        </p:xfrm>
        <a:graphic>
          <a:graphicData uri="http://schemas.openxmlformats.org/presentationml/2006/ole">
            <p:oleObj spid="_x0000_s32778" name="Equation" r:id="rId11" imgW="164880" imgH="203040" progId="Equation.DSMT4">
              <p:embed/>
            </p:oleObj>
          </a:graphicData>
        </a:graphic>
      </p:graphicFrame>
      <p:graphicFrame>
        <p:nvGraphicFramePr>
          <p:cNvPr id="32779" name="Object 9"/>
          <p:cNvGraphicFramePr>
            <a:graphicFrameLocks noChangeAspect="1"/>
          </p:cNvGraphicFramePr>
          <p:nvPr/>
        </p:nvGraphicFramePr>
        <p:xfrm>
          <a:off x="7985125" y="4267200"/>
          <a:ext cx="550863" cy="628650"/>
        </p:xfrm>
        <a:graphic>
          <a:graphicData uri="http://schemas.openxmlformats.org/presentationml/2006/ole">
            <p:oleObj spid="_x0000_s32779" name="Equation" r:id="rId12" imgW="177480" imgH="203040" progId="Equation.DSMT4">
              <p:embed/>
            </p:oleObj>
          </a:graphicData>
        </a:graphic>
      </p:graphicFrame>
      <p:sp>
        <p:nvSpPr>
          <p:cNvPr id="32819" name="Text Box 45"/>
          <p:cNvSpPr txBox="1">
            <a:spLocks noChangeArrowheads="1"/>
          </p:cNvSpPr>
          <p:nvPr/>
        </p:nvSpPr>
        <p:spPr bwMode="auto">
          <a:xfrm>
            <a:off x="5181600" y="4572000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Ｘ</a:t>
            </a:r>
          </a:p>
        </p:txBody>
      </p:sp>
      <p:graphicFrame>
        <p:nvGraphicFramePr>
          <p:cNvPr id="32780" name="Object 10"/>
          <p:cNvGraphicFramePr>
            <a:graphicFrameLocks noChangeAspect="1"/>
          </p:cNvGraphicFramePr>
          <p:nvPr/>
        </p:nvGraphicFramePr>
        <p:xfrm>
          <a:off x="5791200" y="3657600"/>
          <a:ext cx="247650" cy="438150"/>
        </p:xfrm>
        <a:graphic>
          <a:graphicData uri="http://schemas.openxmlformats.org/presentationml/2006/ole">
            <p:oleObj spid="_x0000_s32780" name="Equation" r:id="rId13" imgW="126720" imgH="164880" progId="Equation.DSMT4">
              <p:embed/>
            </p:oleObj>
          </a:graphicData>
        </a:graphic>
      </p:graphicFrame>
      <p:graphicFrame>
        <p:nvGraphicFramePr>
          <p:cNvPr id="32781" name="Object 11"/>
          <p:cNvGraphicFramePr>
            <a:graphicFrameLocks noChangeAspect="1"/>
          </p:cNvGraphicFramePr>
          <p:nvPr/>
        </p:nvGraphicFramePr>
        <p:xfrm>
          <a:off x="8670925" y="3962400"/>
          <a:ext cx="247650" cy="438150"/>
        </p:xfrm>
        <a:graphic>
          <a:graphicData uri="http://schemas.openxmlformats.org/presentationml/2006/ole">
            <p:oleObj spid="_x0000_s32781" name="Equation" r:id="rId14" imgW="126720" imgH="164880" progId="Equation.DSMT4">
              <p:embed/>
            </p:oleObj>
          </a:graphicData>
        </a:graphic>
      </p:graphicFrame>
      <p:sp>
        <p:nvSpPr>
          <p:cNvPr id="32820" name="Line 48"/>
          <p:cNvSpPr>
            <a:spLocks noChangeShapeType="1"/>
          </p:cNvSpPr>
          <p:nvPr/>
        </p:nvSpPr>
        <p:spPr bwMode="auto">
          <a:xfrm>
            <a:off x="228600" y="4419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21" name="Line 49"/>
          <p:cNvSpPr>
            <a:spLocks noChangeShapeType="1"/>
          </p:cNvSpPr>
          <p:nvPr/>
        </p:nvSpPr>
        <p:spPr bwMode="auto">
          <a:xfrm>
            <a:off x="3352800" y="3657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22" name="Line 50"/>
          <p:cNvSpPr>
            <a:spLocks noChangeShapeType="1"/>
          </p:cNvSpPr>
          <p:nvPr/>
        </p:nvSpPr>
        <p:spPr bwMode="auto">
          <a:xfrm>
            <a:off x="4191000" y="37338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2782" name="Object 12"/>
          <p:cNvGraphicFramePr>
            <a:graphicFrameLocks noChangeAspect="1"/>
          </p:cNvGraphicFramePr>
          <p:nvPr/>
        </p:nvGraphicFramePr>
        <p:xfrm>
          <a:off x="3733800" y="3886200"/>
          <a:ext cx="303213" cy="438150"/>
        </p:xfrm>
        <a:graphic>
          <a:graphicData uri="http://schemas.openxmlformats.org/presentationml/2006/ole">
            <p:oleObj spid="_x0000_s32782" name="Equation" r:id="rId15" imgW="114120" imgH="164880" progId="Equation.DSMT4">
              <p:embed/>
            </p:oleObj>
          </a:graphicData>
        </a:graphic>
      </p:graphicFrame>
      <p:sp>
        <p:nvSpPr>
          <p:cNvPr id="32823" name="Line 52"/>
          <p:cNvSpPr>
            <a:spLocks noChangeShapeType="1"/>
          </p:cNvSpPr>
          <p:nvPr/>
        </p:nvSpPr>
        <p:spPr bwMode="auto">
          <a:xfrm>
            <a:off x="304800" y="1447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24" name="Line 53"/>
          <p:cNvSpPr>
            <a:spLocks noChangeShapeType="1"/>
          </p:cNvSpPr>
          <p:nvPr/>
        </p:nvSpPr>
        <p:spPr bwMode="auto">
          <a:xfrm>
            <a:off x="304800" y="1524000"/>
            <a:ext cx="0" cy="2895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2783" name="Object 13"/>
          <p:cNvGraphicFramePr>
            <a:graphicFrameLocks noChangeAspect="1"/>
          </p:cNvGraphicFramePr>
          <p:nvPr/>
        </p:nvGraphicFramePr>
        <p:xfrm>
          <a:off x="381000" y="1676400"/>
          <a:ext cx="742950" cy="471488"/>
        </p:xfrm>
        <a:graphic>
          <a:graphicData uri="http://schemas.openxmlformats.org/presentationml/2006/ole">
            <p:oleObj spid="_x0000_s32783" name="Equation" r:id="rId16" imgW="380880" imgH="177480" progId="Equation.DSMT4">
              <p:embed/>
            </p:oleObj>
          </a:graphicData>
        </a:graphic>
      </p:graphicFrame>
      <p:sp>
        <p:nvSpPr>
          <p:cNvPr id="32825" name="Line 55"/>
          <p:cNvSpPr>
            <a:spLocks noChangeShapeType="1"/>
          </p:cNvSpPr>
          <p:nvPr/>
        </p:nvSpPr>
        <p:spPr bwMode="auto">
          <a:xfrm>
            <a:off x="4800600" y="4953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26" name="Line 56"/>
          <p:cNvSpPr>
            <a:spLocks noChangeShapeType="1"/>
          </p:cNvSpPr>
          <p:nvPr/>
        </p:nvSpPr>
        <p:spPr bwMode="auto">
          <a:xfrm>
            <a:off x="4724400" y="1828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2784" name="Object 14"/>
          <p:cNvGraphicFramePr>
            <a:graphicFrameLocks noChangeAspect="1"/>
          </p:cNvGraphicFramePr>
          <p:nvPr/>
        </p:nvGraphicFramePr>
        <p:xfrm>
          <a:off x="5192713" y="2057400"/>
          <a:ext cx="719137" cy="471488"/>
        </p:xfrm>
        <a:graphic>
          <a:graphicData uri="http://schemas.openxmlformats.org/presentationml/2006/ole">
            <p:oleObj spid="_x0000_s32784" name="Equation" r:id="rId17" imgW="368280" imgH="177480" progId="Equation.DSMT4">
              <p:embed/>
            </p:oleObj>
          </a:graphicData>
        </a:graphic>
      </p:graphicFrame>
      <p:sp>
        <p:nvSpPr>
          <p:cNvPr id="32827" name="Line 58"/>
          <p:cNvSpPr>
            <a:spLocks noChangeShapeType="1"/>
          </p:cNvSpPr>
          <p:nvPr/>
        </p:nvSpPr>
        <p:spPr bwMode="auto">
          <a:xfrm>
            <a:off x="4876800" y="1905000"/>
            <a:ext cx="0" cy="297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28" name="AutoShape 59"/>
          <p:cNvSpPr>
            <a:spLocks noChangeArrowheads="1"/>
          </p:cNvSpPr>
          <p:nvPr/>
        </p:nvSpPr>
        <p:spPr bwMode="auto">
          <a:xfrm>
            <a:off x="5638800" y="5715000"/>
            <a:ext cx="2286000" cy="685800"/>
          </a:xfrm>
          <a:prstGeom prst="wedgeRoundRectCallout">
            <a:avLst>
              <a:gd name="adj1" fmla="val 38264"/>
              <a:gd name="adj2" fmla="val -15138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32829" name="Text Box 60"/>
          <p:cNvSpPr txBox="1">
            <a:spLocks noChangeArrowheads="1"/>
          </p:cNvSpPr>
          <p:nvPr/>
        </p:nvSpPr>
        <p:spPr bwMode="auto">
          <a:xfrm>
            <a:off x="5867400" y="5791200"/>
            <a:ext cx="185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高さの差は０</a:t>
            </a:r>
          </a:p>
        </p:txBody>
      </p:sp>
      <p:sp>
        <p:nvSpPr>
          <p:cNvPr id="32830" name="AutoShape 61"/>
          <p:cNvSpPr>
            <a:spLocks noChangeArrowheads="1"/>
          </p:cNvSpPr>
          <p:nvPr/>
        </p:nvSpPr>
        <p:spPr bwMode="auto">
          <a:xfrm>
            <a:off x="2362200" y="1905000"/>
            <a:ext cx="762000" cy="304800"/>
          </a:xfrm>
          <a:prstGeom prst="curvedDownArrow">
            <a:avLst>
              <a:gd name="adj1" fmla="val 29618"/>
              <a:gd name="adj2" fmla="val 79618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1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C25AD2-14F1-4DF2-9A69-C132FF768980}" type="slidenum">
              <a:rPr lang="en-US" altLang="ja-JP" smtClean="0"/>
              <a:pPr/>
              <a:t>76</a:t>
            </a:fld>
            <a:endParaRPr lang="en-US" altLang="ja-JP" smtClean="0"/>
          </a:p>
        </p:txBody>
      </p:sp>
      <p:sp>
        <p:nvSpPr>
          <p:cNvPr id="33812" name="Line 2"/>
          <p:cNvSpPr>
            <a:spLocks noChangeShapeType="1"/>
          </p:cNvSpPr>
          <p:nvPr/>
        </p:nvSpPr>
        <p:spPr bwMode="auto">
          <a:xfrm>
            <a:off x="1747838" y="2057400"/>
            <a:ext cx="503237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13" name="Line 3"/>
          <p:cNvSpPr>
            <a:spLocks noChangeShapeType="1"/>
          </p:cNvSpPr>
          <p:nvPr/>
        </p:nvSpPr>
        <p:spPr bwMode="auto">
          <a:xfrm flipH="1">
            <a:off x="1189038" y="1981200"/>
            <a:ext cx="446087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14" name="Line 4"/>
          <p:cNvSpPr>
            <a:spLocks noChangeShapeType="1"/>
          </p:cNvSpPr>
          <p:nvPr/>
        </p:nvSpPr>
        <p:spPr bwMode="auto">
          <a:xfrm>
            <a:off x="2530475" y="1447800"/>
            <a:ext cx="1173163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15" name="Line 5"/>
          <p:cNvSpPr>
            <a:spLocks noChangeShapeType="1"/>
          </p:cNvSpPr>
          <p:nvPr/>
        </p:nvSpPr>
        <p:spPr bwMode="auto">
          <a:xfrm flipH="1">
            <a:off x="1692275" y="1447800"/>
            <a:ext cx="893763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16" name="AutoShape 6"/>
          <p:cNvSpPr>
            <a:spLocks noChangeArrowheads="1"/>
          </p:cNvSpPr>
          <p:nvPr/>
        </p:nvSpPr>
        <p:spPr bwMode="auto">
          <a:xfrm>
            <a:off x="3368675" y="1981200"/>
            <a:ext cx="669925" cy="1676400"/>
          </a:xfrm>
          <a:prstGeom prst="triangle">
            <a:avLst>
              <a:gd name="adj" fmla="val 50000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7" name="Oval 7"/>
          <p:cNvSpPr>
            <a:spLocks noChangeArrowheads="1"/>
          </p:cNvSpPr>
          <p:nvPr/>
        </p:nvSpPr>
        <p:spPr bwMode="auto">
          <a:xfrm>
            <a:off x="2362200" y="1219200"/>
            <a:ext cx="3651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3818" name="AutoShape 8"/>
          <p:cNvSpPr>
            <a:spLocks noChangeArrowheads="1"/>
          </p:cNvSpPr>
          <p:nvPr/>
        </p:nvSpPr>
        <p:spPr bwMode="auto">
          <a:xfrm>
            <a:off x="854075" y="2438400"/>
            <a:ext cx="669925" cy="1676400"/>
          </a:xfrm>
          <a:prstGeom prst="triangle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9" name="AutoShape 9"/>
          <p:cNvSpPr>
            <a:spLocks noChangeArrowheads="1"/>
          </p:cNvSpPr>
          <p:nvPr/>
        </p:nvSpPr>
        <p:spPr bwMode="auto">
          <a:xfrm>
            <a:off x="1914525" y="2438400"/>
            <a:ext cx="671513" cy="1676400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20" name="Oval 10"/>
          <p:cNvSpPr>
            <a:spLocks noChangeArrowheads="1"/>
          </p:cNvSpPr>
          <p:nvPr/>
        </p:nvSpPr>
        <p:spPr bwMode="auto">
          <a:xfrm>
            <a:off x="1524000" y="1828800"/>
            <a:ext cx="36512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3821" name="Text Box 11"/>
          <p:cNvSpPr txBox="1">
            <a:spLocks noChangeArrowheads="1"/>
          </p:cNvSpPr>
          <p:nvPr/>
        </p:nvSpPr>
        <p:spPr bwMode="auto">
          <a:xfrm>
            <a:off x="2363788" y="1295400"/>
            <a:ext cx="40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33822" name="Text Box 12"/>
          <p:cNvSpPr txBox="1">
            <a:spLocks noChangeArrowheads="1"/>
          </p:cNvSpPr>
          <p:nvPr/>
        </p:nvSpPr>
        <p:spPr bwMode="auto">
          <a:xfrm>
            <a:off x="1517650" y="1905000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Ｂ</a:t>
            </a:r>
          </a:p>
        </p:txBody>
      </p:sp>
      <p:graphicFrame>
        <p:nvGraphicFramePr>
          <p:cNvPr id="33794" name="Object 0"/>
          <p:cNvGraphicFramePr>
            <a:graphicFrameLocks noChangeAspect="1"/>
          </p:cNvGraphicFramePr>
          <p:nvPr/>
        </p:nvGraphicFramePr>
        <p:xfrm>
          <a:off x="2697163" y="3200400"/>
          <a:ext cx="247650" cy="438150"/>
        </p:xfrm>
        <a:graphic>
          <a:graphicData uri="http://schemas.openxmlformats.org/presentationml/2006/ole">
            <p:oleObj spid="_x0000_s33794" name="Equation" r:id="rId3" imgW="126720" imgH="164880" progId="Equation.DSMT4">
              <p:embed/>
            </p:oleObj>
          </a:graphicData>
        </a:graphic>
      </p:graphicFrame>
      <p:sp>
        <p:nvSpPr>
          <p:cNvPr id="33823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733800" cy="381000"/>
          </a:xfrm>
        </p:spPr>
        <p:txBody>
          <a:bodyPr/>
          <a:lstStyle/>
          <a:p>
            <a:pPr algn="l" eaLnBrk="1" hangingPunct="1"/>
            <a:r>
              <a:rPr lang="ja-JP" altLang="en-US" sz="2800" smtClean="0"/>
              <a:t>２重回転１</a:t>
            </a:r>
          </a:p>
        </p:txBody>
      </p:sp>
      <p:sp>
        <p:nvSpPr>
          <p:cNvPr id="33824" name="Line 15"/>
          <p:cNvSpPr>
            <a:spLocks noChangeShapeType="1"/>
          </p:cNvSpPr>
          <p:nvPr/>
        </p:nvSpPr>
        <p:spPr bwMode="auto">
          <a:xfrm>
            <a:off x="2133600" y="4114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25" name="Oval 16"/>
          <p:cNvSpPr>
            <a:spLocks noChangeArrowheads="1"/>
          </p:cNvSpPr>
          <p:nvPr/>
        </p:nvSpPr>
        <p:spPr bwMode="auto">
          <a:xfrm>
            <a:off x="1981200" y="4267200"/>
            <a:ext cx="381000" cy="381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3795" name="Object 1"/>
          <p:cNvGraphicFramePr>
            <a:graphicFrameLocks noChangeAspect="1"/>
          </p:cNvGraphicFramePr>
          <p:nvPr/>
        </p:nvGraphicFramePr>
        <p:xfrm>
          <a:off x="914400" y="3352800"/>
          <a:ext cx="511175" cy="628650"/>
        </p:xfrm>
        <a:graphic>
          <a:graphicData uri="http://schemas.openxmlformats.org/presentationml/2006/ole">
            <p:oleObj spid="_x0000_s33795" name="Equation" r:id="rId4" imgW="164880" imgH="203040" progId="Equation.DSMT4">
              <p:embed/>
            </p:oleObj>
          </a:graphicData>
        </a:graphic>
      </p:graphicFrame>
      <p:graphicFrame>
        <p:nvGraphicFramePr>
          <p:cNvPr id="33796" name="Object 2"/>
          <p:cNvGraphicFramePr>
            <a:graphicFrameLocks noChangeAspect="1"/>
          </p:cNvGraphicFramePr>
          <p:nvPr/>
        </p:nvGraphicFramePr>
        <p:xfrm>
          <a:off x="1981200" y="3429000"/>
          <a:ext cx="511175" cy="628650"/>
        </p:xfrm>
        <a:graphic>
          <a:graphicData uri="http://schemas.openxmlformats.org/presentationml/2006/ole">
            <p:oleObj spid="_x0000_s33796" name="Equation" r:id="rId5" imgW="164880" imgH="203040" progId="Equation.DSMT4">
              <p:embed/>
            </p:oleObj>
          </a:graphicData>
        </a:graphic>
      </p:graphicFrame>
      <p:graphicFrame>
        <p:nvGraphicFramePr>
          <p:cNvPr id="33797" name="Object 3"/>
          <p:cNvGraphicFramePr>
            <a:graphicFrameLocks noChangeAspect="1"/>
          </p:cNvGraphicFramePr>
          <p:nvPr/>
        </p:nvGraphicFramePr>
        <p:xfrm>
          <a:off x="3429000" y="2971800"/>
          <a:ext cx="550863" cy="628650"/>
        </p:xfrm>
        <a:graphic>
          <a:graphicData uri="http://schemas.openxmlformats.org/presentationml/2006/ole">
            <p:oleObj spid="_x0000_s33797" name="Equation" r:id="rId6" imgW="177480" imgH="203040" progId="Equation.DSMT4">
              <p:embed/>
            </p:oleObj>
          </a:graphicData>
        </a:graphic>
      </p:graphicFrame>
      <p:sp>
        <p:nvSpPr>
          <p:cNvPr id="33826" name="Text Box 20"/>
          <p:cNvSpPr txBox="1">
            <a:spLocks noChangeArrowheads="1"/>
          </p:cNvSpPr>
          <p:nvPr/>
        </p:nvSpPr>
        <p:spPr bwMode="auto">
          <a:xfrm>
            <a:off x="1981200" y="4191000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Ｘ</a:t>
            </a:r>
          </a:p>
        </p:txBody>
      </p:sp>
      <p:sp>
        <p:nvSpPr>
          <p:cNvPr id="33827" name="Line 21"/>
          <p:cNvSpPr>
            <a:spLocks noChangeShapeType="1"/>
          </p:cNvSpPr>
          <p:nvPr/>
        </p:nvSpPr>
        <p:spPr bwMode="auto">
          <a:xfrm flipV="1">
            <a:off x="2590800" y="838200"/>
            <a:ext cx="762000" cy="533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28" name="Text Box 22"/>
          <p:cNvSpPr txBox="1">
            <a:spLocks noChangeArrowheads="1"/>
          </p:cNvSpPr>
          <p:nvPr/>
        </p:nvSpPr>
        <p:spPr bwMode="auto">
          <a:xfrm>
            <a:off x="228600" y="68580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回転前</a:t>
            </a:r>
          </a:p>
        </p:txBody>
      </p:sp>
      <p:graphicFrame>
        <p:nvGraphicFramePr>
          <p:cNvPr id="33798" name="Object 4"/>
          <p:cNvGraphicFramePr>
            <a:graphicFrameLocks noChangeAspect="1"/>
          </p:cNvGraphicFramePr>
          <p:nvPr/>
        </p:nvGraphicFramePr>
        <p:xfrm>
          <a:off x="1447800" y="3124200"/>
          <a:ext cx="247650" cy="438150"/>
        </p:xfrm>
        <a:graphic>
          <a:graphicData uri="http://schemas.openxmlformats.org/presentationml/2006/ole">
            <p:oleObj spid="_x0000_s33798" name="Equation" r:id="rId7" imgW="126720" imgH="164880" progId="Equation.DSMT4">
              <p:embed/>
            </p:oleObj>
          </a:graphicData>
        </a:graphic>
      </p:graphicFrame>
      <p:graphicFrame>
        <p:nvGraphicFramePr>
          <p:cNvPr id="33799" name="Object 5"/>
          <p:cNvGraphicFramePr>
            <a:graphicFrameLocks noChangeAspect="1"/>
          </p:cNvGraphicFramePr>
          <p:nvPr/>
        </p:nvGraphicFramePr>
        <p:xfrm>
          <a:off x="4114800" y="2667000"/>
          <a:ext cx="247650" cy="438150"/>
        </p:xfrm>
        <a:graphic>
          <a:graphicData uri="http://schemas.openxmlformats.org/presentationml/2006/ole">
            <p:oleObj spid="_x0000_s33799" name="Equation" r:id="rId8" imgW="126720" imgH="164880" progId="Equation.DSMT4">
              <p:embed/>
            </p:oleObj>
          </a:graphicData>
        </a:graphic>
      </p:graphicFrame>
      <p:sp>
        <p:nvSpPr>
          <p:cNvPr id="33829" name="Line 25"/>
          <p:cNvSpPr>
            <a:spLocks noChangeShapeType="1"/>
          </p:cNvSpPr>
          <p:nvPr/>
        </p:nvSpPr>
        <p:spPr bwMode="auto">
          <a:xfrm>
            <a:off x="304800" y="4495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30" name="Line 26"/>
          <p:cNvSpPr>
            <a:spLocks noChangeShapeType="1"/>
          </p:cNvSpPr>
          <p:nvPr/>
        </p:nvSpPr>
        <p:spPr bwMode="auto">
          <a:xfrm>
            <a:off x="3352800" y="3657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31" name="Line 27"/>
          <p:cNvSpPr>
            <a:spLocks noChangeShapeType="1"/>
          </p:cNvSpPr>
          <p:nvPr/>
        </p:nvSpPr>
        <p:spPr bwMode="auto">
          <a:xfrm>
            <a:off x="4191000" y="37338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800" name="Object 6"/>
          <p:cNvGraphicFramePr>
            <a:graphicFrameLocks noChangeAspect="1"/>
          </p:cNvGraphicFramePr>
          <p:nvPr/>
        </p:nvGraphicFramePr>
        <p:xfrm>
          <a:off x="3733800" y="3886200"/>
          <a:ext cx="303213" cy="438150"/>
        </p:xfrm>
        <a:graphic>
          <a:graphicData uri="http://schemas.openxmlformats.org/presentationml/2006/ole">
            <p:oleObj spid="_x0000_s33800" name="Equation" r:id="rId9" imgW="114120" imgH="164880" progId="Equation.DSMT4">
              <p:embed/>
            </p:oleObj>
          </a:graphicData>
        </a:graphic>
      </p:graphicFrame>
      <p:sp>
        <p:nvSpPr>
          <p:cNvPr id="33832" name="Line 29"/>
          <p:cNvSpPr>
            <a:spLocks noChangeShapeType="1"/>
          </p:cNvSpPr>
          <p:nvPr/>
        </p:nvSpPr>
        <p:spPr bwMode="auto">
          <a:xfrm>
            <a:off x="304800" y="1447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33" name="Line 30"/>
          <p:cNvSpPr>
            <a:spLocks noChangeShapeType="1"/>
          </p:cNvSpPr>
          <p:nvPr/>
        </p:nvSpPr>
        <p:spPr bwMode="auto">
          <a:xfrm>
            <a:off x="304800" y="1524000"/>
            <a:ext cx="0" cy="2895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801" name="Object 7"/>
          <p:cNvGraphicFramePr>
            <a:graphicFrameLocks noChangeAspect="1"/>
          </p:cNvGraphicFramePr>
          <p:nvPr/>
        </p:nvGraphicFramePr>
        <p:xfrm>
          <a:off x="381000" y="1676400"/>
          <a:ext cx="742950" cy="471488"/>
        </p:xfrm>
        <a:graphic>
          <a:graphicData uri="http://schemas.openxmlformats.org/presentationml/2006/ole">
            <p:oleObj spid="_x0000_s33801" name="Equation" r:id="rId10" imgW="380880" imgH="177480" progId="Equation.DSMT4">
              <p:embed/>
            </p:oleObj>
          </a:graphicData>
        </a:graphic>
      </p:graphicFrame>
      <p:sp>
        <p:nvSpPr>
          <p:cNvPr id="33834" name="Line 32"/>
          <p:cNvSpPr>
            <a:spLocks noChangeShapeType="1"/>
          </p:cNvSpPr>
          <p:nvPr/>
        </p:nvSpPr>
        <p:spPr bwMode="auto">
          <a:xfrm>
            <a:off x="6243638" y="2057400"/>
            <a:ext cx="503237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35" name="Line 33"/>
          <p:cNvSpPr>
            <a:spLocks noChangeShapeType="1"/>
          </p:cNvSpPr>
          <p:nvPr/>
        </p:nvSpPr>
        <p:spPr bwMode="auto">
          <a:xfrm flipH="1">
            <a:off x="5684838" y="1981200"/>
            <a:ext cx="446087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36" name="Line 34"/>
          <p:cNvSpPr>
            <a:spLocks noChangeShapeType="1"/>
          </p:cNvSpPr>
          <p:nvPr/>
        </p:nvSpPr>
        <p:spPr bwMode="auto">
          <a:xfrm>
            <a:off x="7026275" y="1447800"/>
            <a:ext cx="1173163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37" name="Line 35"/>
          <p:cNvSpPr>
            <a:spLocks noChangeShapeType="1"/>
          </p:cNvSpPr>
          <p:nvPr/>
        </p:nvSpPr>
        <p:spPr bwMode="auto">
          <a:xfrm flipH="1">
            <a:off x="6188075" y="1447800"/>
            <a:ext cx="893763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38" name="AutoShape 36"/>
          <p:cNvSpPr>
            <a:spLocks noChangeArrowheads="1"/>
          </p:cNvSpPr>
          <p:nvPr/>
        </p:nvSpPr>
        <p:spPr bwMode="auto">
          <a:xfrm>
            <a:off x="7864475" y="1981200"/>
            <a:ext cx="669925" cy="1676400"/>
          </a:xfrm>
          <a:prstGeom prst="triangle">
            <a:avLst>
              <a:gd name="adj" fmla="val 50000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9" name="Oval 37"/>
          <p:cNvSpPr>
            <a:spLocks noChangeArrowheads="1"/>
          </p:cNvSpPr>
          <p:nvPr/>
        </p:nvSpPr>
        <p:spPr bwMode="auto">
          <a:xfrm>
            <a:off x="6858000" y="1219200"/>
            <a:ext cx="3651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3840" name="AutoShape 38"/>
          <p:cNvSpPr>
            <a:spLocks noChangeArrowheads="1"/>
          </p:cNvSpPr>
          <p:nvPr/>
        </p:nvSpPr>
        <p:spPr bwMode="auto">
          <a:xfrm>
            <a:off x="5349875" y="2438400"/>
            <a:ext cx="669925" cy="1676400"/>
          </a:xfrm>
          <a:prstGeom prst="triangle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1" name="AutoShape 39"/>
          <p:cNvSpPr>
            <a:spLocks noChangeArrowheads="1"/>
          </p:cNvSpPr>
          <p:nvPr/>
        </p:nvSpPr>
        <p:spPr bwMode="auto">
          <a:xfrm>
            <a:off x="6477000" y="3200400"/>
            <a:ext cx="381000" cy="914400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2" name="Oval 40"/>
          <p:cNvSpPr>
            <a:spLocks noChangeArrowheads="1"/>
          </p:cNvSpPr>
          <p:nvPr/>
        </p:nvSpPr>
        <p:spPr bwMode="auto">
          <a:xfrm>
            <a:off x="6019800" y="1828800"/>
            <a:ext cx="36512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3843" name="Text Box 41"/>
          <p:cNvSpPr txBox="1">
            <a:spLocks noChangeArrowheads="1"/>
          </p:cNvSpPr>
          <p:nvPr/>
        </p:nvSpPr>
        <p:spPr bwMode="auto">
          <a:xfrm>
            <a:off x="6859588" y="1295400"/>
            <a:ext cx="40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33844" name="Text Box 42"/>
          <p:cNvSpPr txBox="1">
            <a:spLocks noChangeArrowheads="1"/>
          </p:cNvSpPr>
          <p:nvPr/>
        </p:nvSpPr>
        <p:spPr bwMode="auto">
          <a:xfrm>
            <a:off x="6013450" y="1905000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Ｂ</a:t>
            </a:r>
          </a:p>
        </p:txBody>
      </p:sp>
      <p:graphicFrame>
        <p:nvGraphicFramePr>
          <p:cNvPr id="33802" name="Object 8"/>
          <p:cNvGraphicFramePr>
            <a:graphicFrameLocks noChangeAspect="1"/>
          </p:cNvGraphicFramePr>
          <p:nvPr/>
        </p:nvGraphicFramePr>
        <p:xfrm>
          <a:off x="7239000" y="3276600"/>
          <a:ext cx="609600" cy="371475"/>
        </p:xfrm>
        <a:graphic>
          <a:graphicData uri="http://schemas.openxmlformats.org/presentationml/2006/ole">
            <p:oleObj spid="_x0000_s33802" name="Equation" r:id="rId11" imgW="368280" imgH="164880" progId="Equation.DSMT4">
              <p:embed/>
            </p:oleObj>
          </a:graphicData>
        </a:graphic>
      </p:graphicFrame>
      <p:sp>
        <p:nvSpPr>
          <p:cNvPr id="33845" name="Line 44"/>
          <p:cNvSpPr>
            <a:spLocks noChangeShapeType="1"/>
          </p:cNvSpPr>
          <p:nvPr/>
        </p:nvSpPr>
        <p:spPr bwMode="auto">
          <a:xfrm>
            <a:off x="6629400" y="4114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46" name="Oval 45"/>
          <p:cNvSpPr>
            <a:spLocks noChangeArrowheads="1"/>
          </p:cNvSpPr>
          <p:nvPr/>
        </p:nvSpPr>
        <p:spPr bwMode="auto">
          <a:xfrm>
            <a:off x="6477000" y="4267200"/>
            <a:ext cx="381000" cy="381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3803" name="Object 9"/>
          <p:cNvGraphicFramePr>
            <a:graphicFrameLocks noChangeAspect="1"/>
          </p:cNvGraphicFramePr>
          <p:nvPr/>
        </p:nvGraphicFramePr>
        <p:xfrm>
          <a:off x="5410200" y="3352800"/>
          <a:ext cx="511175" cy="628650"/>
        </p:xfrm>
        <a:graphic>
          <a:graphicData uri="http://schemas.openxmlformats.org/presentationml/2006/ole">
            <p:oleObj spid="_x0000_s33803" name="Equation" r:id="rId12" imgW="164880" imgH="203040" progId="Equation.DSMT4">
              <p:embed/>
            </p:oleObj>
          </a:graphicData>
        </a:graphic>
      </p:graphicFrame>
      <p:graphicFrame>
        <p:nvGraphicFramePr>
          <p:cNvPr id="33804" name="Object 10"/>
          <p:cNvGraphicFramePr>
            <a:graphicFrameLocks noChangeAspect="1"/>
          </p:cNvGraphicFramePr>
          <p:nvPr/>
        </p:nvGraphicFramePr>
        <p:xfrm>
          <a:off x="6494463" y="3598863"/>
          <a:ext cx="439737" cy="439737"/>
        </p:xfrm>
        <a:graphic>
          <a:graphicData uri="http://schemas.openxmlformats.org/presentationml/2006/ole">
            <p:oleObj spid="_x0000_s33804" name="Equation" r:id="rId13" imgW="203040" imgH="203040" progId="Equation.DSMT4">
              <p:embed/>
            </p:oleObj>
          </a:graphicData>
        </a:graphic>
      </p:graphicFrame>
      <p:graphicFrame>
        <p:nvGraphicFramePr>
          <p:cNvPr id="33805" name="Object 11"/>
          <p:cNvGraphicFramePr>
            <a:graphicFrameLocks noChangeAspect="1"/>
          </p:cNvGraphicFramePr>
          <p:nvPr/>
        </p:nvGraphicFramePr>
        <p:xfrm>
          <a:off x="7924800" y="2971800"/>
          <a:ext cx="550863" cy="628650"/>
        </p:xfrm>
        <a:graphic>
          <a:graphicData uri="http://schemas.openxmlformats.org/presentationml/2006/ole">
            <p:oleObj spid="_x0000_s33805" name="Equation" r:id="rId14" imgW="177480" imgH="203040" progId="Equation.DSMT4">
              <p:embed/>
            </p:oleObj>
          </a:graphicData>
        </a:graphic>
      </p:graphicFrame>
      <p:sp>
        <p:nvSpPr>
          <p:cNvPr id="33847" name="Text Box 49"/>
          <p:cNvSpPr txBox="1">
            <a:spLocks noChangeArrowheads="1"/>
          </p:cNvSpPr>
          <p:nvPr/>
        </p:nvSpPr>
        <p:spPr bwMode="auto">
          <a:xfrm>
            <a:off x="6477000" y="4191000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Ｘ</a:t>
            </a:r>
          </a:p>
        </p:txBody>
      </p:sp>
      <p:sp>
        <p:nvSpPr>
          <p:cNvPr id="33848" name="Line 50"/>
          <p:cNvSpPr>
            <a:spLocks noChangeShapeType="1"/>
          </p:cNvSpPr>
          <p:nvPr/>
        </p:nvSpPr>
        <p:spPr bwMode="auto">
          <a:xfrm flipV="1">
            <a:off x="7086600" y="838200"/>
            <a:ext cx="762000" cy="533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49" name="Text Box 51"/>
          <p:cNvSpPr txBox="1">
            <a:spLocks noChangeArrowheads="1"/>
          </p:cNvSpPr>
          <p:nvPr/>
        </p:nvSpPr>
        <p:spPr bwMode="auto">
          <a:xfrm>
            <a:off x="4724400" y="68580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詳細化</a:t>
            </a:r>
          </a:p>
        </p:txBody>
      </p:sp>
      <p:graphicFrame>
        <p:nvGraphicFramePr>
          <p:cNvPr id="33806" name="Object 12"/>
          <p:cNvGraphicFramePr>
            <a:graphicFrameLocks noChangeAspect="1"/>
          </p:cNvGraphicFramePr>
          <p:nvPr/>
        </p:nvGraphicFramePr>
        <p:xfrm>
          <a:off x="5943600" y="3124200"/>
          <a:ext cx="247650" cy="438150"/>
        </p:xfrm>
        <a:graphic>
          <a:graphicData uri="http://schemas.openxmlformats.org/presentationml/2006/ole">
            <p:oleObj spid="_x0000_s33806" name="Equation" r:id="rId15" imgW="126720" imgH="164880" progId="Equation.DSMT4">
              <p:embed/>
            </p:oleObj>
          </a:graphicData>
        </a:graphic>
      </p:graphicFrame>
      <p:graphicFrame>
        <p:nvGraphicFramePr>
          <p:cNvPr id="33807" name="Object 13"/>
          <p:cNvGraphicFramePr>
            <a:graphicFrameLocks noChangeAspect="1"/>
          </p:cNvGraphicFramePr>
          <p:nvPr/>
        </p:nvGraphicFramePr>
        <p:xfrm>
          <a:off x="8610600" y="2667000"/>
          <a:ext cx="247650" cy="438150"/>
        </p:xfrm>
        <a:graphic>
          <a:graphicData uri="http://schemas.openxmlformats.org/presentationml/2006/ole">
            <p:oleObj spid="_x0000_s33807" name="Equation" r:id="rId16" imgW="126720" imgH="164880" progId="Equation.DSMT4">
              <p:embed/>
            </p:oleObj>
          </a:graphicData>
        </a:graphic>
      </p:graphicFrame>
      <p:sp>
        <p:nvSpPr>
          <p:cNvPr id="33850" name="Line 54"/>
          <p:cNvSpPr>
            <a:spLocks noChangeShapeType="1"/>
          </p:cNvSpPr>
          <p:nvPr/>
        </p:nvSpPr>
        <p:spPr bwMode="auto">
          <a:xfrm>
            <a:off x="4800600" y="4495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51" name="Line 55"/>
          <p:cNvSpPr>
            <a:spLocks noChangeShapeType="1"/>
          </p:cNvSpPr>
          <p:nvPr/>
        </p:nvSpPr>
        <p:spPr bwMode="auto">
          <a:xfrm>
            <a:off x="7848600" y="3657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52" name="Line 56"/>
          <p:cNvSpPr>
            <a:spLocks noChangeShapeType="1"/>
          </p:cNvSpPr>
          <p:nvPr/>
        </p:nvSpPr>
        <p:spPr bwMode="auto">
          <a:xfrm>
            <a:off x="8686800" y="37338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808" name="Object 14"/>
          <p:cNvGraphicFramePr>
            <a:graphicFrameLocks noChangeAspect="1"/>
          </p:cNvGraphicFramePr>
          <p:nvPr/>
        </p:nvGraphicFramePr>
        <p:xfrm>
          <a:off x="8229600" y="3886200"/>
          <a:ext cx="303213" cy="438150"/>
        </p:xfrm>
        <a:graphic>
          <a:graphicData uri="http://schemas.openxmlformats.org/presentationml/2006/ole">
            <p:oleObj spid="_x0000_s33808" name="Equation" r:id="rId17" imgW="114120" imgH="164880" progId="Equation.DSMT4">
              <p:embed/>
            </p:oleObj>
          </a:graphicData>
        </a:graphic>
      </p:graphicFrame>
      <p:sp>
        <p:nvSpPr>
          <p:cNvPr id="33853" name="Line 58"/>
          <p:cNvSpPr>
            <a:spLocks noChangeShapeType="1"/>
          </p:cNvSpPr>
          <p:nvPr/>
        </p:nvSpPr>
        <p:spPr bwMode="auto">
          <a:xfrm>
            <a:off x="4800600" y="1447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54" name="Line 59"/>
          <p:cNvSpPr>
            <a:spLocks noChangeShapeType="1"/>
          </p:cNvSpPr>
          <p:nvPr/>
        </p:nvSpPr>
        <p:spPr bwMode="auto">
          <a:xfrm>
            <a:off x="4953000" y="1600200"/>
            <a:ext cx="0" cy="2895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809" name="Object 15"/>
          <p:cNvGraphicFramePr>
            <a:graphicFrameLocks noChangeAspect="1"/>
          </p:cNvGraphicFramePr>
          <p:nvPr/>
        </p:nvGraphicFramePr>
        <p:xfrm>
          <a:off x="5029200" y="1676400"/>
          <a:ext cx="742950" cy="471488"/>
        </p:xfrm>
        <a:graphic>
          <a:graphicData uri="http://schemas.openxmlformats.org/presentationml/2006/ole">
            <p:oleObj spid="_x0000_s33809" name="Equation" r:id="rId18" imgW="380880" imgH="177480" progId="Equation.DSMT4">
              <p:embed/>
            </p:oleObj>
          </a:graphicData>
        </a:graphic>
      </p:graphicFrame>
      <p:sp>
        <p:nvSpPr>
          <p:cNvPr id="33855" name="Line 61"/>
          <p:cNvSpPr>
            <a:spLocks noChangeShapeType="1"/>
          </p:cNvSpPr>
          <p:nvPr/>
        </p:nvSpPr>
        <p:spPr bwMode="auto">
          <a:xfrm>
            <a:off x="4648200" y="0"/>
            <a:ext cx="0" cy="655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810" name="Object 16"/>
          <p:cNvGraphicFramePr>
            <a:graphicFrameLocks noChangeAspect="1"/>
          </p:cNvGraphicFramePr>
          <p:nvPr/>
        </p:nvGraphicFramePr>
        <p:xfrm>
          <a:off x="7010400" y="3657600"/>
          <a:ext cx="533400" cy="503238"/>
        </p:xfrm>
        <a:graphic>
          <a:graphicData uri="http://schemas.openxmlformats.org/presentationml/2006/ole">
            <p:oleObj spid="_x0000_s33810" name="Equation" r:id="rId19" imgW="215640" imgH="203040" progId="Equation.DSMT4">
              <p:embed/>
            </p:oleObj>
          </a:graphicData>
        </a:graphic>
      </p:graphicFrame>
      <p:sp>
        <p:nvSpPr>
          <p:cNvPr id="33856" name="AutoShape 63"/>
          <p:cNvSpPr>
            <a:spLocks noChangeArrowheads="1"/>
          </p:cNvSpPr>
          <p:nvPr/>
        </p:nvSpPr>
        <p:spPr bwMode="auto">
          <a:xfrm>
            <a:off x="7010400" y="3200400"/>
            <a:ext cx="381000" cy="914400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7" name="Line 64"/>
          <p:cNvSpPr>
            <a:spLocks noChangeShapeType="1"/>
          </p:cNvSpPr>
          <p:nvPr/>
        </p:nvSpPr>
        <p:spPr bwMode="auto">
          <a:xfrm>
            <a:off x="6858000" y="2667000"/>
            <a:ext cx="304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58" name="Line 65"/>
          <p:cNvSpPr>
            <a:spLocks noChangeShapeType="1"/>
          </p:cNvSpPr>
          <p:nvPr/>
        </p:nvSpPr>
        <p:spPr bwMode="auto">
          <a:xfrm flipH="1">
            <a:off x="6629400" y="2667000"/>
            <a:ext cx="223838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59" name="Oval 66"/>
          <p:cNvSpPr>
            <a:spLocks noChangeArrowheads="1"/>
          </p:cNvSpPr>
          <p:nvPr/>
        </p:nvSpPr>
        <p:spPr bwMode="auto">
          <a:xfrm>
            <a:off x="6629400" y="2362200"/>
            <a:ext cx="36512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3860" name="Text Box 67"/>
          <p:cNvSpPr txBox="1">
            <a:spLocks noChangeArrowheads="1"/>
          </p:cNvSpPr>
          <p:nvPr/>
        </p:nvSpPr>
        <p:spPr bwMode="auto">
          <a:xfrm>
            <a:off x="6629400" y="2362200"/>
            <a:ext cx="411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FDF4AC-ED91-44BE-B7A7-C30B7CB19877}" type="slidenum">
              <a:rPr lang="en-US" altLang="ja-JP" smtClean="0"/>
              <a:pPr/>
              <a:t>77</a:t>
            </a:fld>
            <a:endParaRPr lang="en-US" altLang="ja-JP" smtClean="0"/>
          </a:p>
        </p:txBody>
      </p:sp>
      <p:sp>
        <p:nvSpPr>
          <p:cNvPr id="34836" name="AutoShape 2"/>
          <p:cNvSpPr>
            <a:spLocks noChangeArrowheads="1"/>
          </p:cNvSpPr>
          <p:nvPr/>
        </p:nvSpPr>
        <p:spPr bwMode="auto">
          <a:xfrm>
            <a:off x="7315200" y="2590800"/>
            <a:ext cx="533400" cy="1143000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7" name="Line 3"/>
          <p:cNvSpPr>
            <a:spLocks noChangeShapeType="1"/>
          </p:cNvSpPr>
          <p:nvPr/>
        </p:nvSpPr>
        <p:spPr bwMode="auto">
          <a:xfrm>
            <a:off x="8153400" y="2286000"/>
            <a:ext cx="381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8" name="Line 4"/>
          <p:cNvSpPr>
            <a:spLocks noChangeShapeType="1"/>
          </p:cNvSpPr>
          <p:nvPr/>
        </p:nvSpPr>
        <p:spPr bwMode="auto">
          <a:xfrm flipH="1">
            <a:off x="7620000" y="2133600"/>
            <a:ext cx="533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733800" cy="381000"/>
          </a:xfrm>
        </p:spPr>
        <p:txBody>
          <a:bodyPr/>
          <a:lstStyle/>
          <a:p>
            <a:pPr algn="l" eaLnBrk="1" hangingPunct="1"/>
            <a:r>
              <a:rPr lang="ja-JP" altLang="en-US" sz="2800" smtClean="0"/>
              <a:t>２重回転２</a:t>
            </a:r>
          </a:p>
        </p:txBody>
      </p:sp>
      <p:sp>
        <p:nvSpPr>
          <p:cNvPr id="34840" name="Text Box 6"/>
          <p:cNvSpPr txBox="1">
            <a:spLocks noChangeArrowheads="1"/>
          </p:cNvSpPr>
          <p:nvPr/>
        </p:nvSpPr>
        <p:spPr bwMode="auto">
          <a:xfrm>
            <a:off x="228600" y="68580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回転前</a:t>
            </a:r>
          </a:p>
        </p:txBody>
      </p:sp>
      <p:sp>
        <p:nvSpPr>
          <p:cNvPr id="34841" name="Line 7"/>
          <p:cNvSpPr>
            <a:spLocks noChangeShapeType="1"/>
          </p:cNvSpPr>
          <p:nvPr/>
        </p:nvSpPr>
        <p:spPr bwMode="auto">
          <a:xfrm>
            <a:off x="6243638" y="2057400"/>
            <a:ext cx="538162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42" name="Line 8"/>
          <p:cNvSpPr>
            <a:spLocks noChangeShapeType="1"/>
          </p:cNvSpPr>
          <p:nvPr/>
        </p:nvSpPr>
        <p:spPr bwMode="auto">
          <a:xfrm flipH="1">
            <a:off x="5684838" y="1981200"/>
            <a:ext cx="446087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43" name="Line 9"/>
          <p:cNvSpPr>
            <a:spLocks noChangeShapeType="1"/>
          </p:cNvSpPr>
          <p:nvPr/>
        </p:nvSpPr>
        <p:spPr bwMode="auto">
          <a:xfrm>
            <a:off x="7026275" y="1447800"/>
            <a:ext cx="1173163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44" name="Line 10"/>
          <p:cNvSpPr>
            <a:spLocks noChangeShapeType="1"/>
          </p:cNvSpPr>
          <p:nvPr/>
        </p:nvSpPr>
        <p:spPr bwMode="auto">
          <a:xfrm flipH="1">
            <a:off x="6188075" y="1447800"/>
            <a:ext cx="893763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45" name="AutoShape 11"/>
          <p:cNvSpPr>
            <a:spLocks noChangeArrowheads="1"/>
          </p:cNvSpPr>
          <p:nvPr/>
        </p:nvSpPr>
        <p:spPr bwMode="auto">
          <a:xfrm>
            <a:off x="8153400" y="2667000"/>
            <a:ext cx="669925" cy="1524000"/>
          </a:xfrm>
          <a:prstGeom prst="triangle">
            <a:avLst>
              <a:gd name="adj" fmla="val 50000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46" name="Oval 12"/>
          <p:cNvSpPr>
            <a:spLocks noChangeArrowheads="1"/>
          </p:cNvSpPr>
          <p:nvPr/>
        </p:nvSpPr>
        <p:spPr bwMode="auto">
          <a:xfrm>
            <a:off x="7923213" y="1905000"/>
            <a:ext cx="3651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4847" name="AutoShape 13"/>
          <p:cNvSpPr>
            <a:spLocks noChangeArrowheads="1"/>
          </p:cNvSpPr>
          <p:nvPr/>
        </p:nvSpPr>
        <p:spPr bwMode="auto">
          <a:xfrm>
            <a:off x="5349875" y="2438400"/>
            <a:ext cx="669925" cy="1752600"/>
          </a:xfrm>
          <a:prstGeom prst="triangle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48" name="AutoShape 14"/>
          <p:cNvSpPr>
            <a:spLocks noChangeArrowheads="1"/>
          </p:cNvSpPr>
          <p:nvPr/>
        </p:nvSpPr>
        <p:spPr bwMode="auto">
          <a:xfrm>
            <a:off x="6477000" y="2590800"/>
            <a:ext cx="533400" cy="1143000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49" name="Oval 15"/>
          <p:cNvSpPr>
            <a:spLocks noChangeArrowheads="1"/>
          </p:cNvSpPr>
          <p:nvPr/>
        </p:nvSpPr>
        <p:spPr bwMode="auto">
          <a:xfrm>
            <a:off x="6019800" y="1828800"/>
            <a:ext cx="36512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4850" name="Text Box 16"/>
          <p:cNvSpPr txBox="1">
            <a:spLocks noChangeArrowheads="1"/>
          </p:cNvSpPr>
          <p:nvPr/>
        </p:nvSpPr>
        <p:spPr bwMode="auto">
          <a:xfrm>
            <a:off x="7924800" y="1981200"/>
            <a:ext cx="40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34851" name="Text Box 17"/>
          <p:cNvSpPr txBox="1">
            <a:spLocks noChangeArrowheads="1"/>
          </p:cNvSpPr>
          <p:nvPr/>
        </p:nvSpPr>
        <p:spPr bwMode="auto">
          <a:xfrm>
            <a:off x="6013450" y="1905000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Ｂ</a:t>
            </a:r>
          </a:p>
        </p:txBody>
      </p:sp>
      <p:graphicFrame>
        <p:nvGraphicFramePr>
          <p:cNvPr id="34818" name="Object 0"/>
          <p:cNvGraphicFramePr>
            <a:graphicFrameLocks noChangeAspect="1"/>
          </p:cNvGraphicFramePr>
          <p:nvPr/>
        </p:nvGraphicFramePr>
        <p:xfrm>
          <a:off x="7772400" y="2819400"/>
          <a:ext cx="609600" cy="371475"/>
        </p:xfrm>
        <a:graphic>
          <a:graphicData uri="http://schemas.openxmlformats.org/presentationml/2006/ole">
            <p:oleObj spid="_x0000_s34818" name="Equation" r:id="rId3" imgW="368280" imgH="164880" progId="Equation.DSMT4">
              <p:embed/>
            </p:oleObj>
          </a:graphicData>
        </a:graphic>
      </p:graphicFrame>
      <p:sp>
        <p:nvSpPr>
          <p:cNvPr id="34852" name="Line 19"/>
          <p:cNvSpPr>
            <a:spLocks noChangeShapeType="1"/>
          </p:cNvSpPr>
          <p:nvPr/>
        </p:nvSpPr>
        <p:spPr bwMode="auto">
          <a:xfrm>
            <a:off x="6705600" y="3733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53" name="Oval 20"/>
          <p:cNvSpPr>
            <a:spLocks noChangeArrowheads="1"/>
          </p:cNvSpPr>
          <p:nvPr/>
        </p:nvSpPr>
        <p:spPr bwMode="auto">
          <a:xfrm>
            <a:off x="6553200" y="3886200"/>
            <a:ext cx="381000" cy="381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4819" name="Object 1"/>
          <p:cNvGraphicFramePr>
            <a:graphicFrameLocks noChangeAspect="1"/>
          </p:cNvGraphicFramePr>
          <p:nvPr/>
        </p:nvGraphicFramePr>
        <p:xfrm>
          <a:off x="5410200" y="3352800"/>
          <a:ext cx="511175" cy="628650"/>
        </p:xfrm>
        <a:graphic>
          <a:graphicData uri="http://schemas.openxmlformats.org/presentationml/2006/ole">
            <p:oleObj spid="_x0000_s34819" name="Equation" r:id="rId4" imgW="164880" imgH="203040" progId="Equation.DSMT4">
              <p:embed/>
            </p:oleObj>
          </a:graphicData>
        </a:graphic>
      </p:graphicFrame>
      <p:graphicFrame>
        <p:nvGraphicFramePr>
          <p:cNvPr id="34820" name="Object 2"/>
          <p:cNvGraphicFramePr>
            <a:graphicFrameLocks noChangeAspect="1"/>
          </p:cNvGraphicFramePr>
          <p:nvPr/>
        </p:nvGraphicFramePr>
        <p:xfrm>
          <a:off x="6570663" y="3217863"/>
          <a:ext cx="439737" cy="439737"/>
        </p:xfrm>
        <a:graphic>
          <a:graphicData uri="http://schemas.openxmlformats.org/presentationml/2006/ole">
            <p:oleObj spid="_x0000_s34820" name="Equation" r:id="rId5" imgW="203040" imgH="203040" progId="Equation.DSMT4">
              <p:embed/>
            </p:oleObj>
          </a:graphicData>
        </a:graphic>
      </p:graphicFrame>
      <p:graphicFrame>
        <p:nvGraphicFramePr>
          <p:cNvPr id="34821" name="Object 3"/>
          <p:cNvGraphicFramePr>
            <a:graphicFrameLocks noChangeAspect="1"/>
          </p:cNvGraphicFramePr>
          <p:nvPr/>
        </p:nvGraphicFramePr>
        <p:xfrm>
          <a:off x="8229600" y="3505200"/>
          <a:ext cx="550863" cy="628650"/>
        </p:xfrm>
        <a:graphic>
          <a:graphicData uri="http://schemas.openxmlformats.org/presentationml/2006/ole">
            <p:oleObj spid="_x0000_s34821" name="Equation" r:id="rId6" imgW="177480" imgH="203040" progId="Equation.DSMT4">
              <p:embed/>
            </p:oleObj>
          </a:graphicData>
        </a:graphic>
      </p:graphicFrame>
      <p:sp>
        <p:nvSpPr>
          <p:cNvPr id="34854" name="Text Box 24"/>
          <p:cNvSpPr txBox="1">
            <a:spLocks noChangeArrowheads="1"/>
          </p:cNvSpPr>
          <p:nvPr/>
        </p:nvSpPr>
        <p:spPr bwMode="auto">
          <a:xfrm>
            <a:off x="6553200" y="3810000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Ｘ</a:t>
            </a:r>
          </a:p>
        </p:txBody>
      </p:sp>
      <p:sp>
        <p:nvSpPr>
          <p:cNvPr id="34855" name="Line 25"/>
          <p:cNvSpPr>
            <a:spLocks noChangeShapeType="1"/>
          </p:cNvSpPr>
          <p:nvPr/>
        </p:nvSpPr>
        <p:spPr bwMode="auto">
          <a:xfrm flipV="1">
            <a:off x="7086600" y="838200"/>
            <a:ext cx="762000" cy="533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56" name="Text Box 26"/>
          <p:cNvSpPr txBox="1">
            <a:spLocks noChangeArrowheads="1"/>
          </p:cNvSpPr>
          <p:nvPr/>
        </p:nvSpPr>
        <p:spPr bwMode="auto">
          <a:xfrm>
            <a:off x="4725988" y="685800"/>
            <a:ext cx="1103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回転後</a:t>
            </a:r>
          </a:p>
        </p:txBody>
      </p:sp>
      <p:graphicFrame>
        <p:nvGraphicFramePr>
          <p:cNvPr id="34822" name="Object 4"/>
          <p:cNvGraphicFramePr>
            <a:graphicFrameLocks noChangeAspect="1"/>
          </p:cNvGraphicFramePr>
          <p:nvPr/>
        </p:nvGraphicFramePr>
        <p:xfrm>
          <a:off x="5943600" y="3124200"/>
          <a:ext cx="247650" cy="438150"/>
        </p:xfrm>
        <a:graphic>
          <a:graphicData uri="http://schemas.openxmlformats.org/presentationml/2006/ole">
            <p:oleObj spid="_x0000_s34822" name="Equation" r:id="rId7" imgW="126720" imgH="164880" progId="Equation.DSMT4">
              <p:embed/>
            </p:oleObj>
          </a:graphicData>
        </a:graphic>
      </p:graphicFrame>
      <p:graphicFrame>
        <p:nvGraphicFramePr>
          <p:cNvPr id="34823" name="Object 5"/>
          <p:cNvGraphicFramePr>
            <a:graphicFrameLocks noChangeAspect="1"/>
          </p:cNvGraphicFramePr>
          <p:nvPr/>
        </p:nvGraphicFramePr>
        <p:xfrm>
          <a:off x="8686800" y="2971800"/>
          <a:ext cx="247650" cy="438150"/>
        </p:xfrm>
        <a:graphic>
          <a:graphicData uri="http://schemas.openxmlformats.org/presentationml/2006/ole">
            <p:oleObj spid="_x0000_s34823" name="Equation" r:id="rId8" imgW="126720" imgH="164880" progId="Equation.DSMT4">
              <p:embed/>
            </p:oleObj>
          </a:graphicData>
        </a:graphic>
      </p:graphicFrame>
      <p:sp>
        <p:nvSpPr>
          <p:cNvPr id="34857" name="Line 29"/>
          <p:cNvSpPr>
            <a:spLocks noChangeShapeType="1"/>
          </p:cNvSpPr>
          <p:nvPr/>
        </p:nvSpPr>
        <p:spPr bwMode="auto">
          <a:xfrm>
            <a:off x="4800600" y="4191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58" name="Line 30"/>
          <p:cNvSpPr>
            <a:spLocks noChangeShapeType="1"/>
          </p:cNvSpPr>
          <p:nvPr/>
        </p:nvSpPr>
        <p:spPr bwMode="auto">
          <a:xfrm>
            <a:off x="4800600" y="1447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59" name="Line 31"/>
          <p:cNvSpPr>
            <a:spLocks noChangeShapeType="1"/>
          </p:cNvSpPr>
          <p:nvPr/>
        </p:nvSpPr>
        <p:spPr bwMode="auto">
          <a:xfrm>
            <a:off x="4953000" y="1447800"/>
            <a:ext cx="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4824" name="Object 6"/>
          <p:cNvGraphicFramePr>
            <a:graphicFrameLocks noChangeAspect="1"/>
          </p:cNvGraphicFramePr>
          <p:nvPr/>
        </p:nvGraphicFramePr>
        <p:xfrm>
          <a:off x="5040313" y="1676400"/>
          <a:ext cx="719137" cy="471488"/>
        </p:xfrm>
        <a:graphic>
          <a:graphicData uri="http://schemas.openxmlformats.org/presentationml/2006/ole">
            <p:oleObj spid="_x0000_s34824" name="Equation" r:id="rId9" imgW="368280" imgH="177480" progId="Equation.DSMT4">
              <p:embed/>
            </p:oleObj>
          </a:graphicData>
        </a:graphic>
      </p:graphicFrame>
      <p:sp>
        <p:nvSpPr>
          <p:cNvPr id="34860" name="Line 33"/>
          <p:cNvSpPr>
            <a:spLocks noChangeShapeType="1"/>
          </p:cNvSpPr>
          <p:nvPr/>
        </p:nvSpPr>
        <p:spPr bwMode="auto">
          <a:xfrm>
            <a:off x="4648200" y="0"/>
            <a:ext cx="0" cy="655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61" name="Oval 34"/>
          <p:cNvSpPr>
            <a:spLocks noChangeArrowheads="1"/>
          </p:cNvSpPr>
          <p:nvPr/>
        </p:nvSpPr>
        <p:spPr bwMode="auto">
          <a:xfrm>
            <a:off x="6904038" y="1219200"/>
            <a:ext cx="36512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4862" name="Text Box 35"/>
          <p:cNvSpPr txBox="1">
            <a:spLocks noChangeArrowheads="1"/>
          </p:cNvSpPr>
          <p:nvPr/>
        </p:nvSpPr>
        <p:spPr bwMode="auto">
          <a:xfrm>
            <a:off x="6904038" y="1219200"/>
            <a:ext cx="411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Ｃ</a:t>
            </a:r>
          </a:p>
        </p:txBody>
      </p:sp>
      <p:sp>
        <p:nvSpPr>
          <p:cNvPr id="34863" name="Line 36"/>
          <p:cNvSpPr>
            <a:spLocks noChangeShapeType="1"/>
          </p:cNvSpPr>
          <p:nvPr/>
        </p:nvSpPr>
        <p:spPr bwMode="auto">
          <a:xfrm>
            <a:off x="1671638" y="2819400"/>
            <a:ext cx="503237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64" name="Line 37"/>
          <p:cNvSpPr>
            <a:spLocks noChangeShapeType="1"/>
          </p:cNvSpPr>
          <p:nvPr/>
        </p:nvSpPr>
        <p:spPr bwMode="auto">
          <a:xfrm flipH="1">
            <a:off x="1112838" y="2743200"/>
            <a:ext cx="446087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65" name="Line 38"/>
          <p:cNvSpPr>
            <a:spLocks noChangeShapeType="1"/>
          </p:cNvSpPr>
          <p:nvPr/>
        </p:nvSpPr>
        <p:spPr bwMode="auto">
          <a:xfrm>
            <a:off x="2454275" y="2209800"/>
            <a:ext cx="1173163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66" name="Line 39"/>
          <p:cNvSpPr>
            <a:spLocks noChangeShapeType="1"/>
          </p:cNvSpPr>
          <p:nvPr/>
        </p:nvSpPr>
        <p:spPr bwMode="auto">
          <a:xfrm flipH="1">
            <a:off x="1616075" y="2209800"/>
            <a:ext cx="893763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67" name="AutoShape 40"/>
          <p:cNvSpPr>
            <a:spLocks noChangeArrowheads="1"/>
          </p:cNvSpPr>
          <p:nvPr/>
        </p:nvSpPr>
        <p:spPr bwMode="auto">
          <a:xfrm>
            <a:off x="3292475" y="2743200"/>
            <a:ext cx="669925" cy="1676400"/>
          </a:xfrm>
          <a:prstGeom prst="triangle">
            <a:avLst>
              <a:gd name="adj" fmla="val 50000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68" name="Oval 41"/>
          <p:cNvSpPr>
            <a:spLocks noChangeArrowheads="1"/>
          </p:cNvSpPr>
          <p:nvPr/>
        </p:nvSpPr>
        <p:spPr bwMode="auto">
          <a:xfrm>
            <a:off x="2286000" y="1981200"/>
            <a:ext cx="3651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4869" name="AutoShape 42"/>
          <p:cNvSpPr>
            <a:spLocks noChangeArrowheads="1"/>
          </p:cNvSpPr>
          <p:nvPr/>
        </p:nvSpPr>
        <p:spPr bwMode="auto">
          <a:xfrm>
            <a:off x="777875" y="3200400"/>
            <a:ext cx="669925" cy="1676400"/>
          </a:xfrm>
          <a:prstGeom prst="triangle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70" name="AutoShape 43"/>
          <p:cNvSpPr>
            <a:spLocks noChangeArrowheads="1"/>
          </p:cNvSpPr>
          <p:nvPr/>
        </p:nvSpPr>
        <p:spPr bwMode="auto">
          <a:xfrm>
            <a:off x="1905000" y="3962400"/>
            <a:ext cx="381000" cy="914400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71" name="Oval 44"/>
          <p:cNvSpPr>
            <a:spLocks noChangeArrowheads="1"/>
          </p:cNvSpPr>
          <p:nvPr/>
        </p:nvSpPr>
        <p:spPr bwMode="auto">
          <a:xfrm>
            <a:off x="1447800" y="2590800"/>
            <a:ext cx="36512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4872" name="Text Box 45"/>
          <p:cNvSpPr txBox="1">
            <a:spLocks noChangeArrowheads="1"/>
          </p:cNvSpPr>
          <p:nvPr/>
        </p:nvSpPr>
        <p:spPr bwMode="auto">
          <a:xfrm>
            <a:off x="2287588" y="2057400"/>
            <a:ext cx="40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34873" name="Text Box 46"/>
          <p:cNvSpPr txBox="1">
            <a:spLocks noChangeArrowheads="1"/>
          </p:cNvSpPr>
          <p:nvPr/>
        </p:nvSpPr>
        <p:spPr bwMode="auto">
          <a:xfrm>
            <a:off x="1441450" y="2667000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Ｂ</a:t>
            </a:r>
          </a:p>
        </p:txBody>
      </p:sp>
      <p:graphicFrame>
        <p:nvGraphicFramePr>
          <p:cNvPr id="34825" name="Object 7"/>
          <p:cNvGraphicFramePr>
            <a:graphicFrameLocks noChangeAspect="1"/>
          </p:cNvGraphicFramePr>
          <p:nvPr/>
        </p:nvGraphicFramePr>
        <p:xfrm>
          <a:off x="2667000" y="4038600"/>
          <a:ext cx="609600" cy="371475"/>
        </p:xfrm>
        <a:graphic>
          <a:graphicData uri="http://schemas.openxmlformats.org/presentationml/2006/ole">
            <p:oleObj spid="_x0000_s34825" name="Equation" r:id="rId10" imgW="368280" imgH="164880" progId="Equation.DSMT4">
              <p:embed/>
            </p:oleObj>
          </a:graphicData>
        </a:graphic>
      </p:graphicFrame>
      <p:sp>
        <p:nvSpPr>
          <p:cNvPr id="34874" name="Line 48"/>
          <p:cNvSpPr>
            <a:spLocks noChangeShapeType="1"/>
          </p:cNvSpPr>
          <p:nvPr/>
        </p:nvSpPr>
        <p:spPr bwMode="auto">
          <a:xfrm>
            <a:off x="2057400" y="4876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75" name="Oval 49"/>
          <p:cNvSpPr>
            <a:spLocks noChangeArrowheads="1"/>
          </p:cNvSpPr>
          <p:nvPr/>
        </p:nvSpPr>
        <p:spPr bwMode="auto">
          <a:xfrm>
            <a:off x="1905000" y="5029200"/>
            <a:ext cx="381000" cy="381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4826" name="Object 8"/>
          <p:cNvGraphicFramePr>
            <a:graphicFrameLocks noChangeAspect="1"/>
          </p:cNvGraphicFramePr>
          <p:nvPr/>
        </p:nvGraphicFramePr>
        <p:xfrm>
          <a:off x="838200" y="4114800"/>
          <a:ext cx="511175" cy="628650"/>
        </p:xfrm>
        <a:graphic>
          <a:graphicData uri="http://schemas.openxmlformats.org/presentationml/2006/ole">
            <p:oleObj spid="_x0000_s34826" name="Equation" r:id="rId11" imgW="164880" imgH="203040" progId="Equation.DSMT4">
              <p:embed/>
            </p:oleObj>
          </a:graphicData>
        </a:graphic>
      </p:graphicFrame>
      <p:graphicFrame>
        <p:nvGraphicFramePr>
          <p:cNvPr id="34827" name="Object 9"/>
          <p:cNvGraphicFramePr>
            <a:graphicFrameLocks noChangeAspect="1"/>
          </p:cNvGraphicFramePr>
          <p:nvPr/>
        </p:nvGraphicFramePr>
        <p:xfrm>
          <a:off x="3352800" y="3733800"/>
          <a:ext cx="550863" cy="628650"/>
        </p:xfrm>
        <a:graphic>
          <a:graphicData uri="http://schemas.openxmlformats.org/presentationml/2006/ole">
            <p:oleObj spid="_x0000_s34827" name="Equation" r:id="rId12" imgW="177480" imgH="203040" progId="Equation.DSMT4">
              <p:embed/>
            </p:oleObj>
          </a:graphicData>
        </a:graphic>
      </p:graphicFrame>
      <p:sp>
        <p:nvSpPr>
          <p:cNvPr id="34876" name="Text Box 52"/>
          <p:cNvSpPr txBox="1">
            <a:spLocks noChangeArrowheads="1"/>
          </p:cNvSpPr>
          <p:nvPr/>
        </p:nvSpPr>
        <p:spPr bwMode="auto">
          <a:xfrm>
            <a:off x="1905000" y="4953000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Ｘ</a:t>
            </a:r>
          </a:p>
        </p:txBody>
      </p:sp>
      <p:sp>
        <p:nvSpPr>
          <p:cNvPr id="34877" name="Line 53"/>
          <p:cNvSpPr>
            <a:spLocks noChangeShapeType="1"/>
          </p:cNvSpPr>
          <p:nvPr/>
        </p:nvSpPr>
        <p:spPr bwMode="auto">
          <a:xfrm flipV="1">
            <a:off x="2514600" y="1600200"/>
            <a:ext cx="762000" cy="533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4828" name="Object 10"/>
          <p:cNvGraphicFramePr>
            <a:graphicFrameLocks noChangeAspect="1"/>
          </p:cNvGraphicFramePr>
          <p:nvPr/>
        </p:nvGraphicFramePr>
        <p:xfrm>
          <a:off x="1371600" y="3886200"/>
          <a:ext cx="247650" cy="438150"/>
        </p:xfrm>
        <a:graphic>
          <a:graphicData uri="http://schemas.openxmlformats.org/presentationml/2006/ole">
            <p:oleObj spid="_x0000_s34828" name="Equation" r:id="rId13" imgW="126720" imgH="164880" progId="Equation.DSMT4">
              <p:embed/>
            </p:oleObj>
          </a:graphicData>
        </a:graphic>
      </p:graphicFrame>
      <p:graphicFrame>
        <p:nvGraphicFramePr>
          <p:cNvPr id="34829" name="Object 11"/>
          <p:cNvGraphicFramePr>
            <a:graphicFrameLocks noChangeAspect="1"/>
          </p:cNvGraphicFramePr>
          <p:nvPr/>
        </p:nvGraphicFramePr>
        <p:xfrm>
          <a:off x="4038600" y="3429000"/>
          <a:ext cx="247650" cy="438150"/>
        </p:xfrm>
        <a:graphic>
          <a:graphicData uri="http://schemas.openxmlformats.org/presentationml/2006/ole">
            <p:oleObj spid="_x0000_s34829" name="Equation" r:id="rId14" imgW="126720" imgH="164880" progId="Equation.DSMT4">
              <p:embed/>
            </p:oleObj>
          </a:graphicData>
        </a:graphic>
      </p:graphicFrame>
      <p:sp>
        <p:nvSpPr>
          <p:cNvPr id="34878" name="Line 56"/>
          <p:cNvSpPr>
            <a:spLocks noChangeShapeType="1"/>
          </p:cNvSpPr>
          <p:nvPr/>
        </p:nvSpPr>
        <p:spPr bwMode="auto">
          <a:xfrm>
            <a:off x="228600" y="5257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79" name="Line 57"/>
          <p:cNvSpPr>
            <a:spLocks noChangeShapeType="1"/>
          </p:cNvSpPr>
          <p:nvPr/>
        </p:nvSpPr>
        <p:spPr bwMode="auto">
          <a:xfrm>
            <a:off x="3276600" y="4419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80" name="Line 58"/>
          <p:cNvSpPr>
            <a:spLocks noChangeShapeType="1"/>
          </p:cNvSpPr>
          <p:nvPr/>
        </p:nvSpPr>
        <p:spPr bwMode="auto">
          <a:xfrm>
            <a:off x="4114800" y="44958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4830" name="Object 12"/>
          <p:cNvGraphicFramePr>
            <a:graphicFrameLocks noChangeAspect="1"/>
          </p:cNvGraphicFramePr>
          <p:nvPr/>
        </p:nvGraphicFramePr>
        <p:xfrm>
          <a:off x="3657600" y="4648200"/>
          <a:ext cx="303213" cy="438150"/>
        </p:xfrm>
        <a:graphic>
          <a:graphicData uri="http://schemas.openxmlformats.org/presentationml/2006/ole">
            <p:oleObj spid="_x0000_s34830" name="Equation" r:id="rId15" imgW="114120" imgH="164880" progId="Equation.DSMT4">
              <p:embed/>
            </p:oleObj>
          </a:graphicData>
        </a:graphic>
      </p:graphicFrame>
      <p:sp>
        <p:nvSpPr>
          <p:cNvPr id="34881" name="Line 60"/>
          <p:cNvSpPr>
            <a:spLocks noChangeShapeType="1"/>
          </p:cNvSpPr>
          <p:nvPr/>
        </p:nvSpPr>
        <p:spPr bwMode="auto">
          <a:xfrm>
            <a:off x="228600" y="2209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82" name="Line 61"/>
          <p:cNvSpPr>
            <a:spLocks noChangeShapeType="1"/>
          </p:cNvSpPr>
          <p:nvPr/>
        </p:nvSpPr>
        <p:spPr bwMode="auto">
          <a:xfrm>
            <a:off x="381000" y="2362200"/>
            <a:ext cx="0" cy="2895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4831" name="Object 13"/>
          <p:cNvGraphicFramePr>
            <a:graphicFrameLocks noChangeAspect="1"/>
          </p:cNvGraphicFramePr>
          <p:nvPr/>
        </p:nvGraphicFramePr>
        <p:xfrm>
          <a:off x="457200" y="2438400"/>
          <a:ext cx="742950" cy="471488"/>
        </p:xfrm>
        <a:graphic>
          <a:graphicData uri="http://schemas.openxmlformats.org/presentationml/2006/ole">
            <p:oleObj spid="_x0000_s34831" name="Equation" r:id="rId16" imgW="380880" imgH="177480" progId="Equation.DSMT4">
              <p:embed/>
            </p:oleObj>
          </a:graphicData>
        </a:graphic>
      </p:graphicFrame>
      <p:sp>
        <p:nvSpPr>
          <p:cNvPr id="34883" name="AutoShape 63"/>
          <p:cNvSpPr>
            <a:spLocks noChangeArrowheads="1"/>
          </p:cNvSpPr>
          <p:nvPr/>
        </p:nvSpPr>
        <p:spPr bwMode="auto">
          <a:xfrm>
            <a:off x="2438400" y="3962400"/>
            <a:ext cx="381000" cy="914400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84" name="Line 64"/>
          <p:cNvSpPr>
            <a:spLocks noChangeShapeType="1"/>
          </p:cNvSpPr>
          <p:nvPr/>
        </p:nvSpPr>
        <p:spPr bwMode="auto">
          <a:xfrm>
            <a:off x="2286000" y="3429000"/>
            <a:ext cx="304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85" name="Line 65"/>
          <p:cNvSpPr>
            <a:spLocks noChangeShapeType="1"/>
          </p:cNvSpPr>
          <p:nvPr/>
        </p:nvSpPr>
        <p:spPr bwMode="auto">
          <a:xfrm flipH="1">
            <a:off x="2057400" y="3429000"/>
            <a:ext cx="223838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86" name="Oval 66"/>
          <p:cNvSpPr>
            <a:spLocks noChangeArrowheads="1"/>
          </p:cNvSpPr>
          <p:nvPr/>
        </p:nvSpPr>
        <p:spPr bwMode="auto">
          <a:xfrm>
            <a:off x="2057400" y="3124200"/>
            <a:ext cx="36512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4887" name="Text Box 67"/>
          <p:cNvSpPr txBox="1">
            <a:spLocks noChangeArrowheads="1"/>
          </p:cNvSpPr>
          <p:nvPr/>
        </p:nvSpPr>
        <p:spPr bwMode="auto">
          <a:xfrm>
            <a:off x="2057400" y="3124200"/>
            <a:ext cx="411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Ｃ</a:t>
            </a:r>
          </a:p>
        </p:txBody>
      </p:sp>
      <p:graphicFrame>
        <p:nvGraphicFramePr>
          <p:cNvPr id="34832" name="Object 14"/>
          <p:cNvGraphicFramePr>
            <a:graphicFrameLocks noChangeAspect="1"/>
          </p:cNvGraphicFramePr>
          <p:nvPr/>
        </p:nvGraphicFramePr>
        <p:xfrm>
          <a:off x="7391400" y="3124200"/>
          <a:ext cx="533400" cy="503238"/>
        </p:xfrm>
        <a:graphic>
          <a:graphicData uri="http://schemas.openxmlformats.org/presentationml/2006/ole">
            <p:oleObj spid="_x0000_s34832" name="Equation" r:id="rId17" imgW="215640" imgH="203040" progId="Equation.DSMT4">
              <p:embed/>
            </p:oleObj>
          </a:graphicData>
        </a:graphic>
      </p:graphicFrame>
      <p:graphicFrame>
        <p:nvGraphicFramePr>
          <p:cNvPr id="34833" name="Object 15"/>
          <p:cNvGraphicFramePr>
            <a:graphicFrameLocks noChangeAspect="1"/>
          </p:cNvGraphicFramePr>
          <p:nvPr/>
        </p:nvGraphicFramePr>
        <p:xfrm>
          <a:off x="2438400" y="4419600"/>
          <a:ext cx="533400" cy="503238"/>
        </p:xfrm>
        <a:graphic>
          <a:graphicData uri="http://schemas.openxmlformats.org/presentationml/2006/ole">
            <p:oleObj spid="_x0000_s34833" name="Equation" r:id="rId18" imgW="215640" imgH="203040" progId="Equation.DSMT4">
              <p:embed/>
            </p:oleObj>
          </a:graphicData>
        </a:graphic>
      </p:graphicFrame>
      <p:graphicFrame>
        <p:nvGraphicFramePr>
          <p:cNvPr id="34834" name="Object 16"/>
          <p:cNvGraphicFramePr>
            <a:graphicFrameLocks noChangeAspect="1"/>
          </p:cNvGraphicFramePr>
          <p:nvPr/>
        </p:nvGraphicFramePr>
        <p:xfrm>
          <a:off x="1922463" y="4360863"/>
          <a:ext cx="439737" cy="439737"/>
        </p:xfrm>
        <a:graphic>
          <a:graphicData uri="http://schemas.openxmlformats.org/presentationml/2006/ole">
            <p:oleObj spid="_x0000_s34834" name="Equation" r:id="rId19" imgW="203040" imgH="203040" progId="Equation.DSMT4">
              <p:embed/>
            </p:oleObj>
          </a:graphicData>
        </a:graphic>
      </p:graphicFrame>
      <p:sp>
        <p:nvSpPr>
          <p:cNvPr id="34888" name="AutoShape 71"/>
          <p:cNvSpPr>
            <a:spLocks noChangeArrowheads="1"/>
          </p:cNvSpPr>
          <p:nvPr/>
        </p:nvSpPr>
        <p:spPr bwMode="auto">
          <a:xfrm rot="-1754546">
            <a:off x="2438400" y="2743200"/>
            <a:ext cx="571500" cy="266700"/>
          </a:xfrm>
          <a:prstGeom prst="curvedDownArrow">
            <a:avLst>
              <a:gd name="adj1" fmla="val 25387"/>
              <a:gd name="adj2" fmla="val 68244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89" name="AutoShape 72"/>
          <p:cNvSpPr>
            <a:spLocks noChangeArrowheads="1"/>
          </p:cNvSpPr>
          <p:nvPr/>
        </p:nvSpPr>
        <p:spPr bwMode="auto">
          <a:xfrm>
            <a:off x="5638800" y="4953000"/>
            <a:ext cx="2286000" cy="685800"/>
          </a:xfrm>
          <a:prstGeom prst="wedgeRoundRectCallout">
            <a:avLst>
              <a:gd name="adj1" fmla="val 15903"/>
              <a:gd name="adj2" fmla="val -16550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34890" name="Text Box 73"/>
          <p:cNvSpPr txBox="1">
            <a:spLocks noChangeArrowheads="1"/>
          </p:cNvSpPr>
          <p:nvPr/>
        </p:nvSpPr>
        <p:spPr bwMode="auto">
          <a:xfrm>
            <a:off x="5867400" y="5029200"/>
            <a:ext cx="185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高さの差は０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6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81267D-5A01-499E-83B6-92EFDC132B7F}" type="slidenum">
              <a:rPr lang="en-US" altLang="ja-JP" smtClean="0"/>
              <a:pPr/>
              <a:t>78</a:t>
            </a:fld>
            <a:endParaRPr lang="en-US" altLang="ja-JP" smtClean="0"/>
          </a:p>
        </p:txBody>
      </p:sp>
      <p:sp>
        <p:nvSpPr>
          <p:cNvPr id="35862" name="Line 2"/>
          <p:cNvSpPr>
            <a:spLocks noChangeShapeType="1"/>
          </p:cNvSpPr>
          <p:nvPr/>
        </p:nvSpPr>
        <p:spPr bwMode="auto">
          <a:xfrm>
            <a:off x="7010400" y="4114800"/>
            <a:ext cx="762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3" name="Line 3"/>
          <p:cNvSpPr>
            <a:spLocks noChangeShapeType="1"/>
          </p:cNvSpPr>
          <p:nvPr/>
        </p:nvSpPr>
        <p:spPr bwMode="auto">
          <a:xfrm flipH="1">
            <a:off x="7391400" y="4495800"/>
            <a:ext cx="304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4" name="Line 4"/>
          <p:cNvSpPr>
            <a:spLocks noChangeShapeType="1"/>
          </p:cNvSpPr>
          <p:nvPr/>
        </p:nvSpPr>
        <p:spPr bwMode="auto">
          <a:xfrm flipH="1">
            <a:off x="5791200" y="1371600"/>
            <a:ext cx="533400" cy="2428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5" name="Line 5"/>
          <p:cNvSpPr>
            <a:spLocks noChangeShapeType="1"/>
          </p:cNvSpPr>
          <p:nvPr/>
        </p:nvSpPr>
        <p:spPr bwMode="auto">
          <a:xfrm>
            <a:off x="5791200" y="1676400"/>
            <a:ext cx="304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6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324600" cy="381000"/>
          </a:xfrm>
        </p:spPr>
        <p:txBody>
          <a:bodyPr/>
          <a:lstStyle/>
          <a:p>
            <a:pPr algn="l" eaLnBrk="1" hangingPunct="1"/>
            <a:r>
              <a:rPr lang="ja-JP" altLang="en-US" sz="2800" smtClean="0"/>
              <a:t>１重回転２回での２重回転の実現</a:t>
            </a:r>
          </a:p>
        </p:txBody>
      </p:sp>
      <p:sp>
        <p:nvSpPr>
          <p:cNvPr id="35867" name="Text Box 7"/>
          <p:cNvSpPr txBox="1">
            <a:spLocks noChangeArrowheads="1"/>
          </p:cNvSpPr>
          <p:nvPr/>
        </p:nvSpPr>
        <p:spPr bwMode="auto">
          <a:xfrm>
            <a:off x="228600" y="68580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回転前</a:t>
            </a:r>
          </a:p>
        </p:txBody>
      </p:sp>
      <p:sp>
        <p:nvSpPr>
          <p:cNvPr id="35868" name="Line 8"/>
          <p:cNvSpPr>
            <a:spLocks noChangeShapeType="1"/>
          </p:cNvSpPr>
          <p:nvPr/>
        </p:nvSpPr>
        <p:spPr bwMode="auto">
          <a:xfrm>
            <a:off x="1671638" y="2819400"/>
            <a:ext cx="503237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9" name="Line 9"/>
          <p:cNvSpPr>
            <a:spLocks noChangeShapeType="1"/>
          </p:cNvSpPr>
          <p:nvPr/>
        </p:nvSpPr>
        <p:spPr bwMode="auto">
          <a:xfrm flipH="1">
            <a:off x="1112838" y="2743200"/>
            <a:ext cx="446087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70" name="Line 10"/>
          <p:cNvSpPr>
            <a:spLocks noChangeShapeType="1"/>
          </p:cNvSpPr>
          <p:nvPr/>
        </p:nvSpPr>
        <p:spPr bwMode="auto">
          <a:xfrm>
            <a:off x="2454275" y="2209800"/>
            <a:ext cx="1173163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71" name="Line 11"/>
          <p:cNvSpPr>
            <a:spLocks noChangeShapeType="1"/>
          </p:cNvSpPr>
          <p:nvPr/>
        </p:nvSpPr>
        <p:spPr bwMode="auto">
          <a:xfrm flipH="1">
            <a:off x="1616075" y="2209800"/>
            <a:ext cx="893763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72" name="AutoShape 12"/>
          <p:cNvSpPr>
            <a:spLocks noChangeArrowheads="1"/>
          </p:cNvSpPr>
          <p:nvPr/>
        </p:nvSpPr>
        <p:spPr bwMode="auto">
          <a:xfrm>
            <a:off x="3292475" y="2743200"/>
            <a:ext cx="669925" cy="1676400"/>
          </a:xfrm>
          <a:prstGeom prst="triangle">
            <a:avLst>
              <a:gd name="adj" fmla="val 50000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73" name="Oval 13"/>
          <p:cNvSpPr>
            <a:spLocks noChangeArrowheads="1"/>
          </p:cNvSpPr>
          <p:nvPr/>
        </p:nvSpPr>
        <p:spPr bwMode="auto">
          <a:xfrm>
            <a:off x="2286000" y="1981200"/>
            <a:ext cx="365125" cy="547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5874" name="AutoShape 14"/>
          <p:cNvSpPr>
            <a:spLocks noChangeArrowheads="1"/>
          </p:cNvSpPr>
          <p:nvPr/>
        </p:nvSpPr>
        <p:spPr bwMode="auto">
          <a:xfrm>
            <a:off x="777875" y="3200400"/>
            <a:ext cx="669925" cy="1676400"/>
          </a:xfrm>
          <a:prstGeom prst="triangle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75" name="AutoShape 15"/>
          <p:cNvSpPr>
            <a:spLocks noChangeArrowheads="1"/>
          </p:cNvSpPr>
          <p:nvPr/>
        </p:nvSpPr>
        <p:spPr bwMode="auto">
          <a:xfrm>
            <a:off x="1905000" y="3962400"/>
            <a:ext cx="381000" cy="914400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76" name="Oval 16"/>
          <p:cNvSpPr>
            <a:spLocks noChangeArrowheads="1"/>
          </p:cNvSpPr>
          <p:nvPr/>
        </p:nvSpPr>
        <p:spPr bwMode="auto">
          <a:xfrm>
            <a:off x="1447800" y="2590800"/>
            <a:ext cx="36512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5877" name="Text Box 17"/>
          <p:cNvSpPr txBox="1">
            <a:spLocks noChangeArrowheads="1"/>
          </p:cNvSpPr>
          <p:nvPr/>
        </p:nvSpPr>
        <p:spPr bwMode="auto">
          <a:xfrm>
            <a:off x="2287588" y="2057400"/>
            <a:ext cx="40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35878" name="Text Box 18"/>
          <p:cNvSpPr txBox="1">
            <a:spLocks noChangeArrowheads="1"/>
          </p:cNvSpPr>
          <p:nvPr/>
        </p:nvSpPr>
        <p:spPr bwMode="auto">
          <a:xfrm>
            <a:off x="1441450" y="2667000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Ｂ</a:t>
            </a:r>
          </a:p>
        </p:txBody>
      </p:sp>
      <p:graphicFrame>
        <p:nvGraphicFramePr>
          <p:cNvPr id="35842" name="Object 0"/>
          <p:cNvGraphicFramePr>
            <a:graphicFrameLocks noChangeAspect="1"/>
          </p:cNvGraphicFramePr>
          <p:nvPr/>
        </p:nvGraphicFramePr>
        <p:xfrm>
          <a:off x="2667000" y="4038600"/>
          <a:ext cx="609600" cy="371475"/>
        </p:xfrm>
        <a:graphic>
          <a:graphicData uri="http://schemas.openxmlformats.org/presentationml/2006/ole">
            <p:oleObj spid="_x0000_s35842" name="Equation" r:id="rId3" imgW="368280" imgH="164880" progId="Equation.DSMT4">
              <p:embed/>
            </p:oleObj>
          </a:graphicData>
        </a:graphic>
      </p:graphicFrame>
      <p:sp>
        <p:nvSpPr>
          <p:cNvPr id="35879" name="Line 20"/>
          <p:cNvSpPr>
            <a:spLocks noChangeShapeType="1"/>
          </p:cNvSpPr>
          <p:nvPr/>
        </p:nvSpPr>
        <p:spPr bwMode="auto">
          <a:xfrm>
            <a:off x="2057400" y="4876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80" name="Oval 21"/>
          <p:cNvSpPr>
            <a:spLocks noChangeArrowheads="1"/>
          </p:cNvSpPr>
          <p:nvPr/>
        </p:nvSpPr>
        <p:spPr bwMode="auto">
          <a:xfrm>
            <a:off x="1905000" y="5029200"/>
            <a:ext cx="381000" cy="381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5843" name="Object 1"/>
          <p:cNvGraphicFramePr>
            <a:graphicFrameLocks noChangeAspect="1"/>
          </p:cNvGraphicFramePr>
          <p:nvPr/>
        </p:nvGraphicFramePr>
        <p:xfrm>
          <a:off x="838200" y="4114800"/>
          <a:ext cx="511175" cy="628650"/>
        </p:xfrm>
        <a:graphic>
          <a:graphicData uri="http://schemas.openxmlformats.org/presentationml/2006/ole">
            <p:oleObj spid="_x0000_s35843" name="Equation" r:id="rId4" imgW="164880" imgH="203040" progId="Equation.DSMT4">
              <p:embed/>
            </p:oleObj>
          </a:graphicData>
        </a:graphic>
      </p:graphicFrame>
      <p:graphicFrame>
        <p:nvGraphicFramePr>
          <p:cNvPr id="35844" name="Object 2"/>
          <p:cNvGraphicFramePr>
            <a:graphicFrameLocks noChangeAspect="1"/>
          </p:cNvGraphicFramePr>
          <p:nvPr/>
        </p:nvGraphicFramePr>
        <p:xfrm>
          <a:off x="3352800" y="3733800"/>
          <a:ext cx="550863" cy="628650"/>
        </p:xfrm>
        <a:graphic>
          <a:graphicData uri="http://schemas.openxmlformats.org/presentationml/2006/ole">
            <p:oleObj spid="_x0000_s35844" name="Equation" r:id="rId5" imgW="177480" imgH="203040" progId="Equation.DSMT4">
              <p:embed/>
            </p:oleObj>
          </a:graphicData>
        </a:graphic>
      </p:graphicFrame>
      <p:sp>
        <p:nvSpPr>
          <p:cNvPr id="35881" name="Text Box 24"/>
          <p:cNvSpPr txBox="1">
            <a:spLocks noChangeArrowheads="1"/>
          </p:cNvSpPr>
          <p:nvPr/>
        </p:nvSpPr>
        <p:spPr bwMode="auto">
          <a:xfrm>
            <a:off x="1905000" y="4953000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Ｘ</a:t>
            </a:r>
          </a:p>
        </p:txBody>
      </p:sp>
      <p:sp>
        <p:nvSpPr>
          <p:cNvPr id="35882" name="Line 25"/>
          <p:cNvSpPr>
            <a:spLocks noChangeShapeType="1"/>
          </p:cNvSpPr>
          <p:nvPr/>
        </p:nvSpPr>
        <p:spPr bwMode="auto">
          <a:xfrm flipV="1">
            <a:off x="2514600" y="1600200"/>
            <a:ext cx="762000" cy="533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45" name="Object 3"/>
          <p:cNvGraphicFramePr>
            <a:graphicFrameLocks noChangeAspect="1"/>
          </p:cNvGraphicFramePr>
          <p:nvPr/>
        </p:nvGraphicFramePr>
        <p:xfrm>
          <a:off x="1371600" y="3886200"/>
          <a:ext cx="247650" cy="438150"/>
        </p:xfrm>
        <a:graphic>
          <a:graphicData uri="http://schemas.openxmlformats.org/presentationml/2006/ole">
            <p:oleObj spid="_x0000_s35845" name="Equation" r:id="rId6" imgW="126720" imgH="164880" progId="Equation.DSMT4">
              <p:embed/>
            </p:oleObj>
          </a:graphicData>
        </a:graphic>
      </p:graphicFrame>
      <p:graphicFrame>
        <p:nvGraphicFramePr>
          <p:cNvPr id="35846" name="Object 4"/>
          <p:cNvGraphicFramePr>
            <a:graphicFrameLocks noChangeAspect="1"/>
          </p:cNvGraphicFramePr>
          <p:nvPr/>
        </p:nvGraphicFramePr>
        <p:xfrm>
          <a:off x="4038600" y="3429000"/>
          <a:ext cx="247650" cy="438150"/>
        </p:xfrm>
        <a:graphic>
          <a:graphicData uri="http://schemas.openxmlformats.org/presentationml/2006/ole">
            <p:oleObj spid="_x0000_s35846" name="Equation" r:id="rId7" imgW="126720" imgH="164880" progId="Equation.DSMT4">
              <p:embed/>
            </p:oleObj>
          </a:graphicData>
        </a:graphic>
      </p:graphicFrame>
      <p:sp>
        <p:nvSpPr>
          <p:cNvPr id="35883" name="Line 28"/>
          <p:cNvSpPr>
            <a:spLocks noChangeShapeType="1"/>
          </p:cNvSpPr>
          <p:nvPr/>
        </p:nvSpPr>
        <p:spPr bwMode="auto">
          <a:xfrm>
            <a:off x="228600" y="5257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84" name="Line 29"/>
          <p:cNvSpPr>
            <a:spLocks noChangeShapeType="1"/>
          </p:cNvSpPr>
          <p:nvPr/>
        </p:nvSpPr>
        <p:spPr bwMode="auto">
          <a:xfrm>
            <a:off x="3276600" y="4419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85" name="Line 30"/>
          <p:cNvSpPr>
            <a:spLocks noChangeShapeType="1"/>
          </p:cNvSpPr>
          <p:nvPr/>
        </p:nvSpPr>
        <p:spPr bwMode="auto">
          <a:xfrm>
            <a:off x="4114800" y="44958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47" name="Object 5"/>
          <p:cNvGraphicFramePr>
            <a:graphicFrameLocks noChangeAspect="1"/>
          </p:cNvGraphicFramePr>
          <p:nvPr/>
        </p:nvGraphicFramePr>
        <p:xfrm>
          <a:off x="3657600" y="4648200"/>
          <a:ext cx="303213" cy="438150"/>
        </p:xfrm>
        <a:graphic>
          <a:graphicData uri="http://schemas.openxmlformats.org/presentationml/2006/ole">
            <p:oleObj spid="_x0000_s35847" name="Equation" r:id="rId8" imgW="114120" imgH="164880" progId="Equation.DSMT4">
              <p:embed/>
            </p:oleObj>
          </a:graphicData>
        </a:graphic>
      </p:graphicFrame>
      <p:sp>
        <p:nvSpPr>
          <p:cNvPr id="35886" name="Line 32"/>
          <p:cNvSpPr>
            <a:spLocks noChangeShapeType="1"/>
          </p:cNvSpPr>
          <p:nvPr/>
        </p:nvSpPr>
        <p:spPr bwMode="auto">
          <a:xfrm>
            <a:off x="228600" y="2209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87" name="Line 33"/>
          <p:cNvSpPr>
            <a:spLocks noChangeShapeType="1"/>
          </p:cNvSpPr>
          <p:nvPr/>
        </p:nvSpPr>
        <p:spPr bwMode="auto">
          <a:xfrm>
            <a:off x="381000" y="2362200"/>
            <a:ext cx="0" cy="2895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48" name="Object 6"/>
          <p:cNvGraphicFramePr>
            <a:graphicFrameLocks noChangeAspect="1"/>
          </p:cNvGraphicFramePr>
          <p:nvPr/>
        </p:nvGraphicFramePr>
        <p:xfrm>
          <a:off x="457200" y="2438400"/>
          <a:ext cx="742950" cy="471488"/>
        </p:xfrm>
        <a:graphic>
          <a:graphicData uri="http://schemas.openxmlformats.org/presentationml/2006/ole">
            <p:oleObj spid="_x0000_s35848" name="Equation" r:id="rId9" imgW="380880" imgH="177480" progId="Equation.DSMT4">
              <p:embed/>
            </p:oleObj>
          </a:graphicData>
        </a:graphic>
      </p:graphicFrame>
      <p:sp>
        <p:nvSpPr>
          <p:cNvPr id="35888" name="AutoShape 35"/>
          <p:cNvSpPr>
            <a:spLocks noChangeArrowheads="1"/>
          </p:cNvSpPr>
          <p:nvPr/>
        </p:nvSpPr>
        <p:spPr bwMode="auto">
          <a:xfrm>
            <a:off x="2438400" y="3962400"/>
            <a:ext cx="381000" cy="914400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89" name="Line 36"/>
          <p:cNvSpPr>
            <a:spLocks noChangeShapeType="1"/>
          </p:cNvSpPr>
          <p:nvPr/>
        </p:nvSpPr>
        <p:spPr bwMode="auto">
          <a:xfrm>
            <a:off x="2286000" y="3429000"/>
            <a:ext cx="304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90" name="Line 37"/>
          <p:cNvSpPr>
            <a:spLocks noChangeShapeType="1"/>
          </p:cNvSpPr>
          <p:nvPr/>
        </p:nvSpPr>
        <p:spPr bwMode="auto">
          <a:xfrm flipH="1">
            <a:off x="2057400" y="3429000"/>
            <a:ext cx="223838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91" name="Oval 38"/>
          <p:cNvSpPr>
            <a:spLocks noChangeArrowheads="1"/>
          </p:cNvSpPr>
          <p:nvPr/>
        </p:nvSpPr>
        <p:spPr bwMode="auto">
          <a:xfrm>
            <a:off x="2057400" y="3124200"/>
            <a:ext cx="36512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5892" name="Text Box 39"/>
          <p:cNvSpPr txBox="1">
            <a:spLocks noChangeArrowheads="1"/>
          </p:cNvSpPr>
          <p:nvPr/>
        </p:nvSpPr>
        <p:spPr bwMode="auto">
          <a:xfrm>
            <a:off x="2057400" y="3124200"/>
            <a:ext cx="411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Ｃ</a:t>
            </a:r>
          </a:p>
        </p:txBody>
      </p:sp>
      <p:graphicFrame>
        <p:nvGraphicFramePr>
          <p:cNvPr id="35849" name="Object 7"/>
          <p:cNvGraphicFramePr>
            <a:graphicFrameLocks noChangeAspect="1"/>
          </p:cNvGraphicFramePr>
          <p:nvPr/>
        </p:nvGraphicFramePr>
        <p:xfrm>
          <a:off x="2438400" y="4419600"/>
          <a:ext cx="533400" cy="503238"/>
        </p:xfrm>
        <a:graphic>
          <a:graphicData uri="http://schemas.openxmlformats.org/presentationml/2006/ole">
            <p:oleObj spid="_x0000_s35849" name="Equation" r:id="rId10" imgW="215640" imgH="203040" progId="Equation.DSMT4">
              <p:embed/>
            </p:oleObj>
          </a:graphicData>
        </a:graphic>
      </p:graphicFrame>
      <p:graphicFrame>
        <p:nvGraphicFramePr>
          <p:cNvPr id="35850" name="Object 8"/>
          <p:cNvGraphicFramePr>
            <a:graphicFrameLocks noChangeAspect="1"/>
          </p:cNvGraphicFramePr>
          <p:nvPr/>
        </p:nvGraphicFramePr>
        <p:xfrm>
          <a:off x="1922463" y="4360863"/>
          <a:ext cx="439737" cy="439737"/>
        </p:xfrm>
        <a:graphic>
          <a:graphicData uri="http://schemas.openxmlformats.org/presentationml/2006/ole">
            <p:oleObj spid="_x0000_s35850" name="Equation" r:id="rId11" imgW="203040" imgH="203040" progId="Equation.DSMT4">
              <p:embed/>
            </p:oleObj>
          </a:graphicData>
        </a:graphic>
      </p:graphicFrame>
      <p:sp>
        <p:nvSpPr>
          <p:cNvPr id="35893" name="AutoShape 42"/>
          <p:cNvSpPr>
            <a:spLocks noChangeArrowheads="1"/>
          </p:cNvSpPr>
          <p:nvPr/>
        </p:nvSpPr>
        <p:spPr bwMode="auto">
          <a:xfrm rot="1754546" flipH="1">
            <a:off x="1524000" y="3276600"/>
            <a:ext cx="571500" cy="266700"/>
          </a:xfrm>
          <a:prstGeom prst="curvedDownArrow">
            <a:avLst>
              <a:gd name="adj1" fmla="val 25387"/>
              <a:gd name="adj2" fmla="val 68244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94" name="Line 43"/>
          <p:cNvSpPr>
            <a:spLocks noChangeShapeType="1"/>
          </p:cNvSpPr>
          <p:nvPr/>
        </p:nvSpPr>
        <p:spPr bwMode="auto">
          <a:xfrm>
            <a:off x="4648200" y="762000"/>
            <a:ext cx="0" cy="609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95" name="Line 44"/>
          <p:cNvSpPr>
            <a:spLocks noChangeShapeType="1"/>
          </p:cNvSpPr>
          <p:nvPr/>
        </p:nvSpPr>
        <p:spPr bwMode="auto">
          <a:xfrm flipH="1">
            <a:off x="5227638" y="1584325"/>
            <a:ext cx="446087" cy="395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96" name="Line 45"/>
          <p:cNvSpPr>
            <a:spLocks noChangeShapeType="1"/>
          </p:cNvSpPr>
          <p:nvPr/>
        </p:nvSpPr>
        <p:spPr bwMode="auto">
          <a:xfrm>
            <a:off x="7026275" y="908050"/>
            <a:ext cx="1173163" cy="450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97" name="Line 46"/>
          <p:cNvSpPr>
            <a:spLocks noChangeShapeType="1"/>
          </p:cNvSpPr>
          <p:nvPr/>
        </p:nvSpPr>
        <p:spPr bwMode="auto">
          <a:xfrm flipH="1">
            <a:off x="6188075" y="908050"/>
            <a:ext cx="893763" cy="395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98" name="AutoShape 47"/>
          <p:cNvSpPr>
            <a:spLocks noChangeArrowheads="1"/>
          </p:cNvSpPr>
          <p:nvPr/>
        </p:nvSpPr>
        <p:spPr bwMode="auto">
          <a:xfrm>
            <a:off x="7864475" y="1303338"/>
            <a:ext cx="669925" cy="1239837"/>
          </a:xfrm>
          <a:prstGeom prst="triangle">
            <a:avLst>
              <a:gd name="adj" fmla="val 50000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99" name="Oval 48"/>
          <p:cNvSpPr>
            <a:spLocks noChangeArrowheads="1"/>
          </p:cNvSpPr>
          <p:nvPr/>
        </p:nvSpPr>
        <p:spPr bwMode="auto">
          <a:xfrm>
            <a:off x="6858000" y="739775"/>
            <a:ext cx="365125" cy="4048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5900" name="AutoShape 49"/>
          <p:cNvSpPr>
            <a:spLocks noChangeArrowheads="1"/>
          </p:cNvSpPr>
          <p:nvPr/>
        </p:nvSpPr>
        <p:spPr bwMode="auto">
          <a:xfrm>
            <a:off x="4892675" y="1922463"/>
            <a:ext cx="669925" cy="1241425"/>
          </a:xfrm>
          <a:prstGeom prst="triangle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901" name="AutoShape 50"/>
          <p:cNvSpPr>
            <a:spLocks noChangeArrowheads="1"/>
          </p:cNvSpPr>
          <p:nvPr/>
        </p:nvSpPr>
        <p:spPr bwMode="auto">
          <a:xfrm>
            <a:off x="5867400" y="2133600"/>
            <a:ext cx="381000" cy="677863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902" name="Oval 51"/>
          <p:cNvSpPr>
            <a:spLocks noChangeArrowheads="1"/>
          </p:cNvSpPr>
          <p:nvPr/>
        </p:nvSpPr>
        <p:spPr bwMode="auto">
          <a:xfrm>
            <a:off x="5562600" y="1471613"/>
            <a:ext cx="36512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5903" name="Text Box 52"/>
          <p:cNvSpPr txBox="1">
            <a:spLocks noChangeArrowheads="1"/>
          </p:cNvSpPr>
          <p:nvPr/>
        </p:nvSpPr>
        <p:spPr bwMode="auto">
          <a:xfrm>
            <a:off x="6859588" y="795338"/>
            <a:ext cx="40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35904" name="Text Box 53"/>
          <p:cNvSpPr txBox="1">
            <a:spLocks noChangeArrowheads="1"/>
          </p:cNvSpPr>
          <p:nvPr/>
        </p:nvSpPr>
        <p:spPr bwMode="auto">
          <a:xfrm>
            <a:off x="5521325" y="1447800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Ｂ</a:t>
            </a:r>
          </a:p>
        </p:txBody>
      </p:sp>
      <p:graphicFrame>
        <p:nvGraphicFramePr>
          <p:cNvPr id="35851" name="Object 9"/>
          <p:cNvGraphicFramePr>
            <a:graphicFrameLocks noChangeAspect="1"/>
          </p:cNvGraphicFramePr>
          <p:nvPr/>
        </p:nvGraphicFramePr>
        <p:xfrm>
          <a:off x="6934200" y="1733550"/>
          <a:ext cx="609600" cy="274638"/>
        </p:xfrm>
        <a:graphic>
          <a:graphicData uri="http://schemas.openxmlformats.org/presentationml/2006/ole">
            <p:oleObj spid="_x0000_s35851" name="Equation" r:id="rId12" imgW="368280" imgH="164880" progId="Equation.DSMT4">
              <p:embed/>
            </p:oleObj>
          </a:graphicData>
        </a:graphic>
      </p:graphicFrame>
      <p:sp>
        <p:nvSpPr>
          <p:cNvPr id="35905" name="Line 55"/>
          <p:cNvSpPr>
            <a:spLocks noChangeShapeType="1"/>
          </p:cNvSpPr>
          <p:nvPr/>
        </p:nvSpPr>
        <p:spPr bwMode="auto">
          <a:xfrm>
            <a:off x="6019800" y="2819400"/>
            <a:ext cx="0" cy="112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906" name="Oval 56"/>
          <p:cNvSpPr>
            <a:spLocks noChangeArrowheads="1"/>
          </p:cNvSpPr>
          <p:nvPr/>
        </p:nvSpPr>
        <p:spPr bwMode="auto">
          <a:xfrm>
            <a:off x="5867400" y="2924175"/>
            <a:ext cx="381000" cy="28098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5852" name="Object 10"/>
          <p:cNvGraphicFramePr>
            <a:graphicFrameLocks noChangeAspect="1"/>
          </p:cNvGraphicFramePr>
          <p:nvPr/>
        </p:nvGraphicFramePr>
        <p:xfrm>
          <a:off x="4953000" y="2598738"/>
          <a:ext cx="511175" cy="465137"/>
        </p:xfrm>
        <a:graphic>
          <a:graphicData uri="http://schemas.openxmlformats.org/presentationml/2006/ole">
            <p:oleObj spid="_x0000_s35852" name="Equation" r:id="rId13" imgW="164880" imgH="203040" progId="Equation.DSMT4">
              <p:embed/>
            </p:oleObj>
          </a:graphicData>
        </a:graphic>
      </p:graphicFrame>
      <p:graphicFrame>
        <p:nvGraphicFramePr>
          <p:cNvPr id="35853" name="Object 11"/>
          <p:cNvGraphicFramePr>
            <a:graphicFrameLocks noChangeAspect="1"/>
          </p:cNvGraphicFramePr>
          <p:nvPr/>
        </p:nvGraphicFramePr>
        <p:xfrm>
          <a:off x="7924800" y="2036763"/>
          <a:ext cx="550863" cy="465137"/>
        </p:xfrm>
        <a:graphic>
          <a:graphicData uri="http://schemas.openxmlformats.org/presentationml/2006/ole">
            <p:oleObj spid="_x0000_s35853" name="Equation" r:id="rId14" imgW="177480" imgH="203040" progId="Equation.DSMT4">
              <p:embed/>
            </p:oleObj>
          </a:graphicData>
        </a:graphic>
      </p:graphicFrame>
      <p:sp>
        <p:nvSpPr>
          <p:cNvPr id="35907" name="Text Box 59"/>
          <p:cNvSpPr txBox="1">
            <a:spLocks noChangeArrowheads="1"/>
          </p:cNvSpPr>
          <p:nvPr/>
        </p:nvSpPr>
        <p:spPr bwMode="auto">
          <a:xfrm>
            <a:off x="5867400" y="2867025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Ｘ</a:t>
            </a:r>
          </a:p>
        </p:txBody>
      </p:sp>
      <p:sp>
        <p:nvSpPr>
          <p:cNvPr id="35908" name="Line 60"/>
          <p:cNvSpPr>
            <a:spLocks noChangeShapeType="1"/>
          </p:cNvSpPr>
          <p:nvPr/>
        </p:nvSpPr>
        <p:spPr bwMode="auto">
          <a:xfrm flipV="1">
            <a:off x="7086600" y="457200"/>
            <a:ext cx="762000" cy="39528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54" name="Object 12"/>
          <p:cNvGraphicFramePr>
            <a:graphicFrameLocks noChangeAspect="1"/>
          </p:cNvGraphicFramePr>
          <p:nvPr/>
        </p:nvGraphicFramePr>
        <p:xfrm>
          <a:off x="8610600" y="1811338"/>
          <a:ext cx="247650" cy="323850"/>
        </p:xfrm>
        <a:graphic>
          <a:graphicData uri="http://schemas.openxmlformats.org/presentationml/2006/ole">
            <p:oleObj spid="_x0000_s35854" name="Equation" r:id="rId15" imgW="126720" imgH="164880" progId="Equation.DSMT4">
              <p:embed/>
            </p:oleObj>
          </a:graphicData>
        </a:graphic>
      </p:graphicFrame>
      <p:sp>
        <p:nvSpPr>
          <p:cNvPr id="35909" name="AutoShape 62"/>
          <p:cNvSpPr>
            <a:spLocks noChangeArrowheads="1"/>
          </p:cNvSpPr>
          <p:nvPr/>
        </p:nvSpPr>
        <p:spPr bwMode="auto">
          <a:xfrm>
            <a:off x="6705600" y="1676400"/>
            <a:ext cx="381000" cy="677863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910" name="Line 63"/>
          <p:cNvSpPr>
            <a:spLocks noChangeShapeType="1"/>
          </p:cNvSpPr>
          <p:nvPr/>
        </p:nvSpPr>
        <p:spPr bwMode="auto">
          <a:xfrm>
            <a:off x="6400800" y="1371600"/>
            <a:ext cx="533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911" name="Oval 64"/>
          <p:cNvSpPr>
            <a:spLocks noChangeArrowheads="1"/>
          </p:cNvSpPr>
          <p:nvPr/>
        </p:nvSpPr>
        <p:spPr bwMode="auto">
          <a:xfrm>
            <a:off x="6096000" y="1143000"/>
            <a:ext cx="365125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5912" name="Text Box 65"/>
          <p:cNvSpPr txBox="1">
            <a:spLocks noChangeArrowheads="1"/>
          </p:cNvSpPr>
          <p:nvPr/>
        </p:nvSpPr>
        <p:spPr bwMode="auto">
          <a:xfrm>
            <a:off x="6096000" y="1143000"/>
            <a:ext cx="411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Ｃ</a:t>
            </a:r>
          </a:p>
        </p:txBody>
      </p:sp>
      <p:graphicFrame>
        <p:nvGraphicFramePr>
          <p:cNvPr id="35855" name="Object 13"/>
          <p:cNvGraphicFramePr>
            <a:graphicFrameLocks noChangeAspect="1"/>
          </p:cNvGraphicFramePr>
          <p:nvPr/>
        </p:nvGraphicFramePr>
        <p:xfrm>
          <a:off x="6705600" y="2014538"/>
          <a:ext cx="533400" cy="373062"/>
        </p:xfrm>
        <a:graphic>
          <a:graphicData uri="http://schemas.openxmlformats.org/presentationml/2006/ole">
            <p:oleObj spid="_x0000_s35855" name="Equation" r:id="rId16" imgW="215640" imgH="203040" progId="Equation.DSMT4">
              <p:embed/>
            </p:oleObj>
          </a:graphicData>
        </a:graphic>
      </p:graphicFrame>
      <p:graphicFrame>
        <p:nvGraphicFramePr>
          <p:cNvPr id="35856" name="Object 14"/>
          <p:cNvGraphicFramePr>
            <a:graphicFrameLocks noChangeAspect="1"/>
          </p:cNvGraphicFramePr>
          <p:nvPr/>
        </p:nvGraphicFramePr>
        <p:xfrm>
          <a:off x="5884863" y="2428875"/>
          <a:ext cx="439737" cy="325438"/>
        </p:xfrm>
        <a:graphic>
          <a:graphicData uri="http://schemas.openxmlformats.org/presentationml/2006/ole">
            <p:oleObj spid="_x0000_s35856" name="Equation" r:id="rId17" imgW="203040" imgH="203040" progId="Equation.DSMT4">
              <p:embed/>
            </p:oleObj>
          </a:graphicData>
        </a:graphic>
      </p:graphicFrame>
      <p:sp>
        <p:nvSpPr>
          <p:cNvPr id="35913" name="AutoShape 68"/>
          <p:cNvSpPr>
            <a:spLocks noChangeArrowheads="1"/>
          </p:cNvSpPr>
          <p:nvPr/>
        </p:nvSpPr>
        <p:spPr bwMode="auto">
          <a:xfrm>
            <a:off x="7010400" y="1295400"/>
            <a:ext cx="762000" cy="304800"/>
          </a:xfrm>
          <a:prstGeom prst="curvedDownArrow">
            <a:avLst>
              <a:gd name="adj1" fmla="val 29618"/>
              <a:gd name="adj2" fmla="val 79618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914" name="Line 69"/>
          <p:cNvSpPr>
            <a:spLocks noChangeShapeType="1"/>
          </p:cNvSpPr>
          <p:nvPr/>
        </p:nvSpPr>
        <p:spPr bwMode="auto">
          <a:xfrm>
            <a:off x="4648200" y="3581400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915" name="Line 70"/>
          <p:cNvSpPr>
            <a:spLocks noChangeShapeType="1"/>
          </p:cNvSpPr>
          <p:nvPr/>
        </p:nvSpPr>
        <p:spPr bwMode="auto">
          <a:xfrm flipH="1">
            <a:off x="6248400" y="4191000"/>
            <a:ext cx="685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916" name="Line 71"/>
          <p:cNvSpPr>
            <a:spLocks noChangeShapeType="1"/>
          </p:cNvSpPr>
          <p:nvPr/>
        </p:nvSpPr>
        <p:spPr bwMode="auto">
          <a:xfrm>
            <a:off x="6248400" y="4572000"/>
            <a:ext cx="304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917" name="Line 72"/>
          <p:cNvSpPr>
            <a:spLocks noChangeShapeType="1"/>
          </p:cNvSpPr>
          <p:nvPr/>
        </p:nvSpPr>
        <p:spPr bwMode="auto">
          <a:xfrm flipH="1">
            <a:off x="5684838" y="4479925"/>
            <a:ext cx="446087" cy="395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918" name="Line 73"/>
          <p:cNvSpPr>
            <a:spLocks noChangeShapeType="1"/>
          </p:cNvSpPr>
          <p:nvPr/>
        </p:nvSpPr>
        <p:spPr bwMode="auto">
          <a:xfrm>
            <a:off x="7772400" y="44196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919" name="AutoShape 74"/>
          <p:cNvSpPr>
            <a:spLocks noChangeArrowheads="1"/>
          </p:cNvSpPr>
          <p:nvPr/>
        </p:nvSpPr>
        <p:spPr bwMode="auto">
          <a:xfrm>
            <a:off x="7924800" y="4856163"/>
            <a:ext cx="669925" cy="1239837"/>
          </a:xfrm>
          <a:prstGeom prst="triangle">
            <a:avLst>
              <a:gd name="adj" fmla="val 50000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920" name="Oval 75"/>
          <p:cNvSpPr>
            <a:spLocks noChangeArrowheads="1"/>
          </p:cNvSpPr>
          <p:nvPr/>
        </p:nvSpPr>
        <p:spPr bwMode="auto">
          <a:xfrm>
            <a:off x="7596188" y="4319588"/>
            <a:ext cx="365125" cy="4048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5921" name="AutoShape 76"/>
          <p:cNvSpPr>
            <a:spLocks noChangeArrowheads="1"/>
          </p:cNvSpPr>
          <p:nvPr/>
        </p:nvSpPr>
        <p:spPr bwMode="auto">
          <a:xfrm>
            <a:off x="5349875" y="4818063"/>
            <a:ext cx="669925" cy="1241425"/>
          </a:xfrm>
          <a:prstGeom prst="triangle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922" name="AutoShape 77"/>
          <p:cNvSpPr>
            <a:spLocks noChangeArrowheads="1"/>
          </p:cNvSpPr>
          <p:nvPr/>
        </p:nvSpPr>
        <p:spPr bwMode="auto">
          <a:xfrm>
            <a:off x="6324600" y="5029200"/>
            <a:ext cx="381000" cy="677863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923" name="Oval 78"/>
          <p:cNvSpPr>
            <a:spLocks noChangeArrowheads="1"/>
          </p:cNvSpPr>
          <p:nvPr/>
        </p:nvSpPr>
        <p:spPr bwMode="auto">
          <a:xfrm>
            <a:off x="6019800" y="4367213"/>
            <a:ext cx="36512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5924" name="Text Box 79"/>
          <p:cNvSpPr txBox="1">
            <a:spLocks noChangeArrowheads="1"/>
          </p:cNvSpPr>
          <p:nvPr/>
        </p:nvSpPr>
        <p:spPr bwMode="auto">
          <a:xfrm>
            <a:off x="7620000" y="4267200"/>
            <a:ext cx="40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35925" name="Text Box 80"/>
          <p:cNvSpPr txBox="1">
            <a:spLocks noChangeArrowheads="1"/>
          </p:cNvSpPr>
          <p:nvPr/>
        </p:nvSpPr>
        <p:spPr bwMode="auto">
          <a:xfrm>
            <a:off x="5978525" y="4343400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Ｂ</a:t>
            </a:r>
          </a:p>
        </p:txBody>
      </p:sp>
      <p:sp>
        <p:nvSpPr>
          <p:cNvPr id="35926" name="Line 81"/>
          <p:cNvSpPr>
            <a:spLocks noChangeShapeType="1"/>
          </p:cNvSpPr>
          <p:nvPr/>
        </p:nvSpPr>
        <p:spPr bwMode="auto">
          <a:xfrm>
            <a:off x="6477000" y="5715000"/>
            <a:ext cx="0" cy="112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927" name="Oval 82"/>
          <p:cNvSpPr>
            <a:spLocks noChangeArrowheads="1"/>
          </p:cNvSpPr>
          <p:nvPr/>
        </p:nvSpPr>
        <p:spPr bwMode="auto">
          <a:xfrm>
            <a:off x="6324600" y="5819775"/>
            <a:ext cx="381000" cy="28098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5857" name="Object 15"/>
          <p:cNvGraphicFramePr>
            <a:graphicFrameLocks noChangeAspect="1"/>
          </p:cNvGraphicFramePr>
          <p:nvPr/>
        </p:nvGraphicFramePr>
        <p:xfrm>
          <a:off x="5410200" y="5494338"/>
          <a:ext cx="511175" cy="465137"/>
        </p:xfrm>
        <a:graphic>
          <a:graphicData uri="http://schemas.openxmlformats.org/presentationml/2006/ole">
            <p:oleObj spid="_x0000_s35857" name="Equation" r:id="rId18" imgW="164880" imgH="203040" progId="Equation.DSMT4">
              <p:embed/>
            </p:oleObj>
          </a:graphicData>
        </a:graphic>
      </p:graphicFrame>
      <p:graphicFrame>
        <p:nvGraphicFramePr>
          <p:cNvPr id="35858" name="Object 16"/>
          <p:cNvGraphicFramePr>
            <a:graphicFrameLocks noChangeAspect="1"/>
          </p:cNvGraphicFramePr>
          <p:nvPr/>
        </p:nvGraphicFramePr>
        <p:xfrm>
          <a:off x="7985125" y="5589588"/>
          <a:ext cx="550863" cy="465137"/>
        </p:xfrm>
        <a:graphic>
          <a:graphicData uri="http://schemas.openxmlformats.org/presentationml/2006/ole">
            <p:oleObj spid="_x0000_s35858" name="Equation" r:id="rId19" imgW="177480" imgH="203040" progId="Equation.DSMT4">
              <p:embed/>
            </p:oleObj>
          </a:graphicData>
        </a:graphic>
      </p:graphicFrame>
      <p:sp>
        <p:nvSpPr>
          <p:cNvPr id="35928" name="Text Box 85"/>
          <p:cNvSpPr txBox="1">
            <a:spLocks noChangeArrowheads="1"/>
          </p:cNvSpPr>
          <p:nvPr/>
        </p:nvSpPr>
        <p:spPr bwMode="auto">
          <a:xfrm>
            <a:off x="6324600" y="5762625"/>
            <a:ext cx="38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Ｘ</a:t>
            </a:r>
          </a:p>
        </p:txBody>
      </p:sp>
      <p:sp>
        <p:nvSpPr>
          <p:cNvPr id="35929" name="Line 86"/>
          <p:cNvSpPr>
            <a:spLocks noChangeShapeType="1"/>
          </p:cNvSpPr>
          <p:nvPr/>
        </p:nvSpPr>
        <p:spPr bwMode="auto">
          <a:xfrm flipV="1">
            <a:off x="7010400" y="3657600"/>
            <a:ext cx="898525" cy="45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930" name="AutoShape 87"/>
          <p:cNvSpPr>
            <a:spLocks noChangeArrowheads="1"/>
          </p:cNvSpPr>
          <p:nvPr/>
        </p:nvSpPr>
        <p:spPr bwMode="auto">
          <a:xfrm>
            <a:off x="7162800" y="5156200"/>
            <a:ext cx="381000" cy="677863"/>
          </a:xfrm>
          <a:prstGeom prst="triangle">
            <a:avLst>
              <a:gd name="adj" fmla="val 50000"/>
            </a:avLst>
          </a:pr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931" name="Oval 88"/>
          <p:cNvSpPr>
            <a:spLocks noChangeArrowheads="1"/>
          </p:cNvSpPr>
          <p:nvPr/>
        </p:nvSpPr>
        <p:spPr bwMode="auto">
          <a:xfrm>
            <a:off x="6781800" y="3962400"/>
            <a:ext cx="365125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5932" name="Text Box 89"/>
          <p:cNvSpPr txBox="1">
            <a:spLocks noChangeArrowheads="1"/>
          </p:cNvSpPr>
          <p:nvPr/>
        </p:nvSpPr>
        <p:spPr bwMode="auto">
          <a:xfrm>
            <a:off x="6781800" y="3962400"/>
            <a:ext cx="411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Ｃ</a:t>
            </a:r>
          </a:p>
        </p:txBody>
      </p:sp>
      <p:graphicFrame>
        <p:nvGraphicFramePr>
          <p:cNvPr id="35859" name="Object 17"/>
          <p:cNvGraphicFramePr>
            <a:graphicFrameLocks noChangeAspect="1"/>
          </p:cNvGraphicFramePr>
          <p:nvPr/>
        </p:nvGraphicFramePr>
        <p:xfrm>
          <a:off x="7162800" y="5494338"/>
          <a:ext cx="533400" cy="373062"/>
        </p:xfrm>
        <a:graphic>
          <a:graphicData uri="http://schemas.openxmlformats.org/presentationml/2006/ole">
            <p:oleObj spid="_x0000_s35859" name="Equation" r:id="rId20" imgW="215640" imgH="203040" progId="Equation.DSMT4">
              <p:embed/>
            </p:oleObj>
          </a:graphicData>
        </a:graphic>
      </p:graphicFrame>
      <p:graphicFrame>
        <p:nvGraphicFramePr>
          <p:cNvPr id="35860" name="Object 18"/>
          <p:cNvGraphicFramePr>
            <a:graphicFrameLocks noChangeAspect="1"/>
          </p:cNvGraphicFramePr>
          <p:nvPr/>
        </p:nvGraphicFramePr>
        <p:xfrm>
          <a:off x="6342063" y="5324475"/>
          <a:ext cx="439737" cy="325438"/>
        </p:xfrm>
        <a:graphic>
          <a:graphicData uri="http://schemas.openxmlformats.org/presentationml/2006/ole">
            <p:oleObj spid="_x0000_s35860" name="Equation" r:id="rId21" imgW="203040" imgH="203040" progId="Equation.DSMT4">
              <p:embed/>
            </p:oleObj>
          </a:graphicData>
        </a:graphic>
      </p:graphicFrame>
      <p:sp>
        <p:nvSpPr>
          <p:cNvPr id="35933" name="Text Box 92"/>
          <p:cNvSpPr txBox="1">
            <a:spLocks noChangeArrowheads="1"/>
          </p:cNvSpPr>
          <p:nvPr/>
        </p:nvSpPr>
        <p:spPr bwMode="auto">
          <a:xfrm>
            <a:off x="4724400" y="533400"/>
            <a:ext cx="131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１回転後</a:t>
            </a:r>
          </a:p>
        </p:txBody>
      </p:sp>
      <p:sp>
        <p:nvSpPr>
          <p:cNvPr id="35934" name="Text Box 93"/>
          <p:cNvSpPr txBox="1">
            <a:spLocks noChangeArrowheads="1"/>
          </p:cNvSpPr>
          <p:nvPr/>
        </p:nvSpPr>
        <p:spPr bwMode="auto">
          <a:xfrm>
            <a:off x="4724400" y="3581400"/>
            <a:ext cx="131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２回転後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2D7127-F206-4FFC-A7DD-0EF2510366A7}" type="slidenum">
              <a:rPr lang="en-US" altLang="ja-JP" smtClean="0"/>
              <a:pPr/>
              <a:t>79</a:t>
            </a:fld>
            <a:endParaRPr lang="en-US" altLang="ja-JP" smtClean="0"/>
          </a:p>
        </p:txBody>
      </p:sp>
      <p:sp>
        <p:nvSpPr>
          <p:cNvPr id="91139" name="Line 2"/>
          <p:cNvSpPr>
            <a:spLocks noChangeShapeType="1"/>
          </p:cNvSpPr>
          <p:nvPr/>
        </p:nvSpPr>
        <p:spPr bwMode="auto">
          <a:xfrm flipH="1" flipV="1">
            <a:off x="2895600" y="2376488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1140" name="Line 3"/>
          <p:cNvSpPr>
            <a:spLocks noChangeShapeType="1"/>
          </p:cNvSpPr>
          <p:nvPr/>
        </p:nvSpPr>
        <p:spPr bwMode="auto">
          <a:xfrm>
            <a:off x="3733800" y="3214688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1141" name="Line 4"/>
          <p:cNvSpPr>
            <a:spLocks noChangeShapeType="1"/>
          </p:cNvSpPr>
          <p:nvPr/>
        </p:nvSpPr>
        <p:spPr bwMode="auto">
          <a:xfrm flipH="1">
            <a:off x="3276600" y="3138488"/>
            <a:ext cx="304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1142" name="Line 5"/>
          <p:cNvSpPr>
            <a:spLocks noChangeShapeType="1"/>
          </p:cNvSpPr>
          <p:nvPr/>
        </p:nvSpPr>
        <p:spPr bwMode="auto">
          <a:xfrm>
            <a:off x="2209800" y="3290888"/>
            <a:ext cx="457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1143" name="Line 6"/>
          <p:cNvSpPr>
            <a:spLocks noChangeShapeType="1"/>
          </p:cNvSpPr>
          <p:nvPr/>
        </p:nvSpPr>
        <p:spPr bwMode="auto">
          <a:xfrm flipH="1">
            <a:off x="1752600" y="3290888"/>
            <a:ext cx="381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1144" name="Line 7"/>
          <p:cNvSpPr>
            <a:spLocks noChangeShapeType="1"/>
          </p:cNvSpPr>
          <p:nvPr/>
        </p:nvSpPr>
        <p:spPr bwMode="auto">
          <a:xfrm flipH="1">
            <a:off x="2133600" y="2452688"/>
            <a:ext cx="685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1145" name="Line 8"/>
          <p:cNvSpPr>
            <a:spLocks noChangeShapeType="1"/>
          </p:cNvSpPr>
          <p:nvPr/>
        </p:nvSpPr>
        <p:spPr bwMode="auto">
          <a:xfrm flipH="1" flipV="1">
            <a:off x="4419600" y="1614488"/>
            <a:ext cx="1447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1146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ＡＶＬ木への挿入例１</a:t>
            </a:r>
          </a:p>
        </p:txBody>
      </p:sp>
      <p:sp>
        <p:nvSpPr>
          <p:cNvPr id="91147" name="Line 10"/>
          <p:cNvSpPr>
            <a:spLocks noChangeShapeType="1"/>
          </p:cNvSpPr>
          <p:nvPr/>
        </p:nvSpPr>
        <p:spPr bwMode="auto">
          <a:xfrm flipH="1">
            <a:off x="2971800" y="1614488"/>
            <a:ext cx="1371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1148" name="Oval 11"/>
          <p:cNvSpPr>
            <a:spLocks noChangeArrowheads="1"/>
          </p:cNvSpPr>
          <p:nvPr/>
        </p:nvSpPr>
        <p:spPr bwMode="auto">
          <a:xfrm>
            <a:off x="4114800" y="1295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1149" name="Oval 12"/>
          <p:cNvSpPr>
            <a:spLocks noChangeArrowheads="1"/>
          </p:cNvSpPr>
          <p:nvPr/>
        </p:nvSpPr>
        <p:spPr bwMode="auto">
          <a:xfrm>
            <a:off x="1905000" y="29098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1150" name="Oval 13"/>
          <p:cNvSpPr>
            <a:spLocks noChangeArrowheads="1"/>
          </p:cNvSpPr>
          <p:nvPr/>
        </p:nvSpPr>
        <p:spPr bwMode="auto">
          <a:xfrm>
            <a:off x="1600200" y="3748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91151" name="Oval 14"/>
          <p:cNvSpPr>
            <a:spLocks noChangeArrowheads="1"/>
          </p:cNvSpPr>
          <p:nvPr/>
        </p:nvSpPr>
        <p:spPr bwMode="auto">
          <a:xfrm>
            <a:off x="3429000" y="29098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1152" name="Oval 15"/>
          <p:cNvSpPr>
            <a:spLocks noChangeArrowheads="1"/>
          </p:cNvSpPr>
          <p:nvPr/>
        </p:nvSpPr>
        <p:spPr bwMode="auto">
          <a:xfrm>
            <a:off x="2667000" y="2224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1153" name="Oval 16"/>
          <p:cNvSpPr>
            <a:spLocks noChangeArrowheads="1"/>
          </p:cNvSpPr>
          <p:nvPr/>
        </p:nvSpPr>
        <p:spPr bwMode="auto">
          <a:xfrm>
            <a:off x="2362200" y="3748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1154" name="Oval 17"/>
          <p:cNvSpPr>
            <a:spLocks noChangeArrowheads="1"/>
          </p:cNvSpPr>
          <p:nvPr/>
        </p:nvSpPr>
        <p:spPr bwMode="auto">
          <a:xfrm>
            <a:off x="3124200" y="3733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1155" name="Oval 18"/>
          <p:cNvSpPr>
            <a:spLocks noChangeArrowheads="1"/>
          </p:cNvSpPr>
          <p:nvPr/>
        </p:nvSpPr>
        <p:spPr bwMode="auto">
          <a:xfrm>
            <a:off x="3844925" y="3733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1156" name="Line 19"/>
          <p:cNvSpPr>
            <a:spLocks noChangeShapeType="1"/>
          </p:cNvSpPr>
          <p:nvPr/>
        </p:nvSpPr>
        <p:spPr bwMode="auto">
          <a:xfrm flipH="1" flipV="1">
            <a:off x="5826125" y="22860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1157" name="Line 20"/>
          <p:cNvSpPr>
            <a:spLocks noChangeShapeType="1"/>
          </p:cNvSpPr>
          <p:nvPr/>
        </p:nvSpPr>
        <p:spPr bwMode="auto">
          <a:xfrm flipH="1">
            <a:off x="5064125" y="2362200"/>
            <a:ext cx="685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1158" name="Oval 21"/>
          <p:cNvSpPr>
            <a:spLocks noChangeArrowheads="1"/>
          </p:cNvSpPr>
          <p:nvPr/>
        </p:nvSpPr>
        <p:spPr bwMode="auto">
          <a:xfrm>
            <a:off x="4835525" y="2819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1159" name="Oval 22"/>
          <p:cNvSpPr>
            <a:spLocks noChangeArrowheads="1"/>
          </p:cNvSpPr>
          <p:nvPr/>
        </p:nvSpPr>
        <p:spPr bwMode="auto">
          <a:xfrm>
            <a:off x="6359525" y="2819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1160" name="Oval 23"/>
          <p:cNvSpPr>
            <a:spLocks noChangeArrowheads="1"/>
          </p:cNvSpPr>
          <p:nvPr/>
        </p:nvSpPr>
        <p:spPr bwMode="auto">
          <a:xfrm>
            <a:off x="5597525" y="2133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1161" name="Text Box 24"/>
          <p:cNvSpPr txBox="1">
            <a:spLocks noChangeArrowheads="1"/>
          </p:cNvSpPr>
          <p:nvPr/>
        </p:nvSpPr>
        <p:spPr bwMode="auto">
          <a:xfrm>
            <a:off x="1676400" y="3810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91162" name="Text Box 25"/>
          <p:cNvSpPr txBox="1">
            <a:spLocks noChangeArrowheads="1"/>
          </p:cNvSpPr>
          <p:nvPr/>
        </p:nvSpPr>
        <p:spPr bwMode="auto">
          <a:xfrm>
            <a:off x="1876425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１０</a:t>
            </a:r>
          </a:p>
        </p:txBody>
      </p:sp>
      <p:sp>
        <p:nvSpPr>
          <p:cNvPr id="91163" name="Text Box 26"/>
          <p:cNvSpPr txBox="1">
            <a:spLocks noChangeArrowheads="1"/>
          </p:cNvSpPr>
          <p:nvPr/>
        </p:nvSpPr>
        <p:spPr bwMode="auto">
          <a:xfrm>
            <a:off x="2292350" y="3810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１２</a:t>
            </a:r>
          </a:p>
        </p:txBody>
      </p:sp>
      <p:sp>
        <p:nvSpPr>
          <p:cNvPr id="91164" name="Text Box 27"/>
          <p:cNvSpPr txBox="1">
            <a:spLocks noChangeArrowheads="1"/>
          </p:cNvSpPr>
          <p:nvPr/>
        </p:nvSpPr>
        <p:spPr bwMode="auto">
          <a:xfrm>
            <a:off x="25908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１５</a:t>
            </a:r>
          </a:p>
        </p:txBody>
      </p:sp>
      <p:sp>
        <p:nvSpPr>
          <p:cNvPr id="91165" name="Text Box 28"/>
          <p:cNvSpPr txBox="1">
            <a:spLocks noChangeArrowheads="1"/>
          </p:cNvSpPr>
          <p:nvPr/>
        </p:nvSpPr>
        <p:spPr bwMode="auto">
          <a:xfrm>
            <a:off x="2971800" y="3810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１６</a:t>
            </a:r>
          </a:p>
        </p:txBody>
      </p:sp>
      <p:sp>
        <p:nvSpPr>
          <p:cNvPr id="91166" name="Text Box 29"/>
          <p:cNvSpPr txBox="1">
            <a:spLocks noChangeArrowheads="1"/>
          </p:cNvSpPr>
          <p:nvPr/>
        </p:nvSpPr>
        <p:spPr bwMode="auto">
          <a:xfrm>
            <a:off x="33528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１８</a:t>
            </a:r>
          </a:p>
        </p:txBody>
      </p:sp>
      <p:sp>
        <p:nvSpPr>
          <p:cNvPr id="91167" name="Text Box 30"/>
          <p:cNvSpPr txBox="1">
            <a:spLocks noChangeArrowheads="1"/>
          </p:cNvSpPr>
          <p:nvPr/>
        </p:nvSpPr>
        <p:spPr bwMode="auto">
          <a:xfrm>
            <a:off x="3810000" y="3810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２５</a:t>
            </a:r>
          </a:p>
        </p:txBody>
      </p:sp>
      <p:sp>
        <p:nvSpPr>
          <p:cNvPr id="91168" name="Text Box 31"/>
          <p:cNvSpPr txBox="1">
            <a:spLocks noChangeArrowheads="1"/>
          </p:cNvSpPr>
          <p:nvPr/>
        </p:nvSpPr>
        <p:spPr bwMode="auto">
          <a:xfrm>
            <a:off x="4038600" y="1295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３０</a:t>
            </a:r>
          </a:p>
        </p:txBody>
      </p:sp>
      <p:sp>
        <p:nvSpPr>
          <p:cNvPr id="91169" name="Text Box 32"/>
          <p:cNvSpPr txBox="1">
            <a:spLocks noChangeArrowheads="1"/>
          </p:cNvSpPr>
          <p:nvPr/>
        </p:nvSpPr>
        <p:spPr bwMode="auto">
          <a:xfrm>
            <a:off x="4800600" y="2895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３４</a:t>
            </a:r>
          </a:p>
        </p:txBody>
      </p:sp>
      <p:sp>
        <p:nvSpPr>
          <p:cNvPr id="91170" name="Text Box 33"/>
          <p:cNvSpPr txBox="1">
            <a:spLocks noChangeArrowheads="1"/>
          </p:cNvSpPr>
          <p:nvPr/>
        </p:nvSpPr>
        <p:spPr bwMode="auto">
          <a:xfrm>
            <a:off x="55626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３９</a:t>
            </a:r>
          </a:p>
        </p:txBody>
      </p:sp>
      <p:sp>
        <p:nvSpPr>
          <p:cNvPr id="91171" name="Text Box 34"/>
          <p:cNvSpPr txBox="1">
            <a:spLocks noChangeArrowheads="1"/>
          </p:cNvSpPr>
          <p:nvPr/>
        </p:nvSpPr>
        <p:spPr bwMode="auto">
          <a:xfrm>
            <a:off x="6324600" y="2895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５０</a:t>
            </a:r>
          </a:p>
        </p:txBody>
      </p:sp>
      <p:sp>
        <p:nvSpPr>
          <p:cNvPr id="91172" name="Oval 35"/>
          <p:cNvSpPr>
            <a:spLocks noChangeArrowheads="1"/>
          </p:cNvSpPr>
          <p:nvPr/>
        </p:nvSpPr>
        <p:spPr bwMode="auto">
          <a:xfrm>
            <a:off x="5486400" y="1143000"/>
            <a:ext cx="457200" cy="4572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1173" name="Text Box 36"/>
          <p:cNvSpPr txBox="1">
            <a:spLocks noChangeArrowheads="1"/>
          </p:cNvSpPr>
          <p:nvPr/>
        </p:nvSpPr>
        <p:spPr bwMode="auto">
          <a:xfrm>
            <a:off x="5486400" y="1143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91174" name="Line 37"/>
          <p:cNvSpPr>
            <a:spLocks noChangeShapeType="1"/>
          </p:cNvSpPr>
          <p:nvPr/>
        </p:nvSpPr>
        <p:spPr bwMode="auto">
          <a:xfrm flipH="1">
            <a:off x="4876800" y="12954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5E31B5-8466-47E9-B1B3-25F8B52AC816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2053" name="AutoShape 37"/>
          <p:cNvSpPr>
            <a:spLocks noChangeArrowheads="1"/>
          </p:cNvSpPr>
          <p:nvPr/>
        </p:nvSpPr>
        <p:spPr bwMode="auto">
          <a:xfrm>
            <a:off x="3124200" y="3429000"/>
            <a:ext cx="3733800" cy="2590800"/>
          </a:xfrm>
          <a:prstGeom prst="triangle">
            <a:avLst>
              <a:gd name="adj" fmla="val 49032"/>
            </a:avLst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4" name="Line 2"/>
          <p:cNvSpPr>
            <a:spLocks noChangeShapeType="1"/>
          </p:cNvSpPr>
          <p:nvPr/>
        </p:nvSpPr>
        <p:spPr bwMode="auto">
          <a:xfrm>
            <a:off x="4191000" y="4953000"/>
            <a:ext cx="609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木に関する用語２</a:t>
            </a:r>
          </a:p>
        </p:txBody>
      </p:sp>
      <p:sp>
        <p:nvSpPr>
          <p:cNvPr id="20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mtClean="0"/>
              <a:t>部分木：ある頂点の子孫からなる部分グラフ</a:t>
            </a:r>
          </a:p>
        </p:txBody>
      </p:sp>
      <p:sp>
        <p:nvSpPr>
          <p:cNvPr id="2057" name="Line 5"/>
          <p:cNvSpPr>
            <a:spLocks noChangeShapeType="1"/>
          </p:cNvSpPr>
          <p:nvPr/>
        </p:nvSpPr>
        <p:spPr bwMode="auto">
          <a:xfrm flipH="1" flipV="1">
            <a:off x="4876800" y="3960813"/>
            <a:ext cx="687388" cy="1011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8" name="Line 6"/>
          <p:cNvSpPr>
            <a:spLocks noChangeShapeType="1"/>
          </p:cNvSpPr>
          <p:nvPr/>
        </p:nvSpPr>
        <p:spPr bwMode="auto">
          <a:xfrm flipV="1">
            <a:off x="4197350" y="4043363"/>
            <a:ext cx="687388" cy="1011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9" name="Line 7"/>
          <p:cNvSpPr>
            <a:spLocks noChangeShapeType="1"/>
          </p:cNvSpPr>
          <p:nvPr/>
        </p:nvSpPr>
        <p:spPr bwMode="auto">
          <a:xfrm flipV="1">
            <a:off x="1743075" y="4870450"/>
            <a:ext cx="392113" cy="642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0" name="Line 8"/>
          <p:cNvSpPr>
            <a:spLocks noChangeShapeType="1"/>
          </p:cNvSpPr>
          <p:nvPr/>
        </p:nvSpPr>
        <p:spPr bwMode="auto">
          <a:xfrm flipH="1" flipV="1">
            <a:off x="3706813" y="3400425"/>
            <a:ext cx="1177925" cy="550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1" name="Line 9"/>
          <p:cNvSpPr>
            <a:spLocks noChangeShapeType="1"/>
          </p:cNvSpPr>
          <p:nvPr/>
        </p:nvSpPr>
        <p:spPr bwMode="auto">
          <a:xfrm flipV="1">
            <a:off x="2528888" y="3308350"/>
            <a:ext cx="1177925" cy="827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2" name="Oval 10"/>
          <p:cNvSpPr>
            <a:spLocks noChangeArrowheads="1"/>
          </p:cNvSpPr>
          <p:nvPr/>
        </p:nvSpPr>
        <p:spPr bwMode="auto">
          <a:xfrm>
            <a:off x="3411538" y="3124200"/>
            <a:ext cx="492125" cy="460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3" name="Oval 11"/>
          <p:cNvSpPr>
            <a:spLocks noChangeArrowheads="1"/>
          </p:cNvSpPr>
          <p:nvPr/>
        </p:nvSpPr>
        <p:spPr bwMode="auto">
          <a:xfrm>
            <a:off x="2332038" y="3859213"/>
            <a:ext cx="588962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4" name="Oval 12"/>
          <p:cNvSpPr>
            <a:spLocks noChangeArrowheads="1"/>
          </p:cNvSpPr>
          <p:nvPr/>
        </p:nvSpPr>
        <p:spPr bwMode="auto">
          <a:xfrm>
            <a:off x="4689475" y="3768725"/>
            <a:ext cx="490538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5" name="Line 13"/>
          <p:cNvSpPr>
            <a:spLocks noChangeShapeType="1"/>
          </p:cNvSpPr>
          <p:nvPr/>
        </p:nvSpPr>
        <p:spPr bwMode="auto">
          <a:xfrm flipV="1">
            <a:off x="2135188" y="4319588"/>
            <a:ext cx="393700" cy="642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6" name="Oval 14"/>
          <p:cNvSpPr>
            <a:spLocks noChangeArrowheads="1"/>
          </p:cNvSpPr>
          <p:nvPr/>
        </p:nvSpPr>
        <p:spPr bwMode="auto">
          <a:xfrm>
            <a:off x="1546225" y="5330825"/>
            <a:ext cx="490538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7" name="Oval 15"/>
          <p:cNvSpPr>
            <a:spLocks noChangeArrowheads="1"/>
          </p:cNvSpPr>
          <p:nvPr/>
        </p:nvSpPr>
        <p:spPr bwMode="auto">
          <a:xfrm>
            <a:off x="1839913" y="4595813"/>
            <a:ext cx="590550" cy="458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8" name="Oval 16"/>
          <p:cNvSpPr>
            <a:spLocks noChangeArrowheads="1"/>
          </p:cNvSpPr>
          <p:nvPr/>
        </p:nvSpPr>
        <p:spPr bwMode="auto">
          <a:xfrm>
            <a:off x="3903663" y="4648200"/>
            <a:ext cx="490537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9" name="Oval 17"/>
          <p:cNvSpPr>
            <a:spLocks noChangeArrowheads="1"/>
          </p:cNvSpPr>
          <p:nvPr/>
        </p:nvSpPr>
        <p:spPr bwMode="auto">
          <a:xfrm>
            <a:off x="5376863" y="4648200"/>
            <a:ext cx="490537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0" name="Oval 18"/>
          <p:cNvSpPr>
            <a:spLocks noChangeArrowheads="1"/>
          </p:cNvSpPr>
          <p:nvPr/>
        </p:nvSpPr>
        <p:spPr bwMode="auto">
          <a:xfrm>
            <a:off x="4648200" y="5334000"/>
            <a:ext cx="490538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1" name="Line 19"/>
          <p:cNvSpPr>
            <a:spLocks noChangeShapeType="1"/>
          </p:cNvSpPr>
          <p:nvPr/>
        </p:nvSpPr>
        <p:spPr bwMode="auto">
          <a:xfrm>
            <a:off x="304800" y="33528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2" name="Line 21"/>
          <p:cNvSpPr>
            <a:spLocks noChangeShapeType="1"/>
          </p:cNvSpPr>
          <p:nvPr/>
        </p:nvSpPr>
        <p:spPr bwMode="auto">
          <a:xfrm>
            <a:off x="2133600" y="40386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3" name="Line 23"/>
          <p:cNvSpPr>
            <a:spLocks noChangeShapeType="1"/>
          </p:cNvSpPr>
          <p:nvPr/>
        </p:nvSpPr>
        <p:spPr bwMode="auto">
          <a:xfrm>
            <a:off x="1981200" y="48768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4" name="Line 24"/>
          <p:cNvSpPr>
            <a:spLocks noChangeShapeType="1"/>
          </p:cNvSpPr>
          <p:nvPr/>
        </p:nvSpPr>
        <p:spPr bwMode="auto">
          <a:xfrm flipV="1">
            <a:off x="533400" y="5562600"/>
            <a:ext cx="6400800" cy="76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5" name="Text Box 29"/>
          <p:cNvSpPr txBox="1">
            <a:spLocks noChangeArrowheads="1"/>
          </p:cNvSpPr>
          <p:nvPr/>
        </p:nvSpPr>
        <p:spPr bwMode="auto">
          <a:xfrm>
            <a:off x="2895600" y="2743200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根</a:t>
            </a:r>
          </a:p>
        </p:txBody>
      </p:sp>
      <p:sp>
        <p:nvSpPr>
          <p:cNvPr id="2076" name="Text Box 31"/>
          <p:cNvSpPr txBox="1">
            <a:spLocks noChangeArrowheads="1"/>
          </p:cNvSpPr>
          <p:nvPr/>
        </p:nvSpPr>
        <p:spPr bwMode="auto">
          <a:xfrm>
            <a:off x="5181600" y="3581400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親</a:t>
            </a:r>
          </a:p>
        </p:txBody>
      </p:sp>
      <p:sp>
        <p:nvSpPr>
          <p:cNvPr id="2077" name="Text Box 32"/>
          <p:cNvSpPr txBox="1">
            <a:spLocks noChangeArrowheads="1"/>
          </p:cNvSpPr>
          <p:nvPr/>
        </p:nvSpPr>
        <p:spPr bwMode="auto">
          <a:xfrm>
            <a:off x="3810000" y="57150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子孫</a:t>
            </a:r>
          </a:p>
        </p:txBody>
      </p:sp>
      <p:graphicFrame>
        <p:nvGraphicFramePr>
          <p:cNvPr id="2050" name="Object 33"/>
          <p:cNvGraphicFramePr>
            <a:graphicFrameLocks noChangeAspect="1"/>
          </p:cNvGraphicFramePr>
          <p:nvPr/>
        </p:nvGraphicFramePr>
        <p:xfrm>
          <a:off x="4724400" y="5410200"/>
          <a:ext cx="304800" cy="304800"/>
        </p:xfrm>
        <a:graphic>
          <a:graphicData uri="http://schemas.openxmlformats.org/presentationml/2006/ole">
            <p:oleObj spid="_x0000_s2050" name="Equation" r:id="rId3" imgW="126720" imgH="126720" progId="Equation.DSMT4">
              <p:embed/>
            </p:oleObj>
          </a:graphicData>
        </a:graphic>
      </p:graphicFrame>
      <p:graphicFrame>
        <p:nvGraphicFramePr>
          <p:cNvPr id="2051" name="Object 34"/>
          <p:cNvGraphicFramePr>
            <a:graphicFrameLocks noChangeAspect="1"/>
          </p:cNvGraphicFramePr>
          <p:nvPr/>
        </p:nvGraphicFramePr>
        <p:xfrm>
          <a:off x="4876800" y="3886200"/>
          <a:ext cx="274638" cy="304800"/>
        </p:xfrm>
        <a:graphic>
          <a:graphicData uri="http://schemas.openxmlformats.org/presentationml/2006/ole">
            <p:oleObj spid="_x0000_s2051" name="Equation" r:id="rId4" imgW="114120" imgH="126720" progId="Equation.DSMT4">
              <p:embed/>
            </p:oleObj>
          </a:graphicData>
        </a:graphic>
      </p:graphicFrame>
      <p:sp>
        <p:nvSpPr>
          <p:cNvPr id="2078" name="Text Box 38"/>
          <p:cNvSpPr txBox="1">
            <a:spLocks noChangeArrowheads="1"/>
          </p:cNvSpPr>
          <p:nvPr/>
        </p:nvSpPr>
        <p:spPr bwMode="auto">
          <a:xfrm>
            <a:off x="6003925" y="5964238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部分木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467C0A-D504-44DC-9DF6-B8B1C1216DF2}" type="slidenum">
              <a:rPr lang="en-US" altLang="ja-JP" smtClean="0"/>
              <a:pPr/>
              <a:t>80</a:t>
            </a:fld>
            <a:endParaRPr lang="en-US" altLang="ja-JP" smtClean="0"/>
          </a:p>
        </p:txBody>
      </p:sp>
      <p:sp>
        <p:nvSpPr>
          <p:cNvPr id="92163" name="Line 2"/>
          <p:cNvSpPr>
            <a:spLocks noChangeShapeType="1"/>
          </p:cNvSpPr>
          <p:nvPr/>
        </p:nvSpPr>
        <p:spPr bwMode="auto">
          <a:xfrm flipH="1">
            <a:off x="1295400" y="4114800"/>
            <a:ext cx="457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164" name="Line 3"/>
          <p:cNvSpPr>
            <a:spLocks noChangeShapeType="1"/>
          </p:cNvSpPr>
          <p:nvPr/>
        </p:nvSpPr>
        <p:spPr bwMode="auto">
          <a:xfrm flipH="1" flipV="1">
            <a:off x="2895600" y="2376488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165" name="Line 4"/>
          <p:cNvSpPr>
            <a:spLocks noChangeShapeType="1"/>
          </p:cNvSpPr>
          <p:nvPr/>
        </p:nvSpPr>
        <p:spPr bwMode="auto">
          <a:xfrm>
            <a:off x="3733800" y="3214688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166" name="Line 5"/>
          <p:cNvSpPr>
            <a:spLocks noChangeShapeType="1"/>
          </p:cNvSpPr>
          <p:nvPr/>
        </p:nvSpPr>
        <p:spPr bwMode="auto">
          <a:xfrm flipH="1">
            <a:off x="3276600" y="3138488"/>
            <a:ext cx="304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167" name="Line 6"/>
          <p:cNvSpPr>
            <a:spLocks noChangeShapeType="1"/>
          </p:cNvSpPr>
          <p:nvPr/>
        </p:nvSpPr>
        <p:spPr bwMode="auto">
          <a:xfrm>
            <a:off x="2209800" y="3290888"/>
            <a:ext cx="457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168" name="Line 7"/>
          <p:cNvSpPr>
            <a:spLocks noChangeShapeType="1"/>
          </p:cNvSpPr>
          <p:nvPr/>
        </p:nvSpPr>
        <p:spPr bwMode="auto">
          <a:xfrm flipH="1">
            <a:off x="1752600" y="3290888"/>
            <a:ext cx="381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169" name="Line 8"/>
          <p:cNvSpPr>
            <a:spLocks noChangeShapeType="1"/>
          </p:cNvSpPr>
          <p:nvPr/>
        </p:nvSpPr>
        <p:spPr bwMode="auto">
          <a:xfrm flipH="1">
            <a:off x="2133600" y="2452688"/>
            <a:ext cx="685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170" name="Line 9"/>
          <p:cNvSpPr>
            <a:spLocks noChangeShapeType="1"/>
          </p:cNvSpPr>
          <p:nvPr/>
        </p:nvSpPr>
        <p:spPr bwMode="auto">
          <a:xfrm flipH="1" flipV="1">
            <a:off x="4419600" y="1614488"/>
            <a:ext cx="1447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171" name="Line 10"/>
          <p:cNvSpPr>
            <a:spLocks noChangeShapeType="1"/>
          </p:cNvSpPr>
          <p:nvPr/>
        </p:nvSpPr>
        <p:spPr bwMode="auto">
          <a:xfrm flipH="1">
            <a:off x="2971800" y="1614488"/>
            <a:ext cx="1371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172" name="Oval 11"/>
          <p:cNvSpPr>
            <a:spLocks noChangeArrowheads="1"/>
          </p:cNvSpPr>
          <p:nvPr/>
        </p:nvSpPr>
        <p:spPr bwMode="auto">
          <a:xfrm>
            <a:off x="4114800" y="1295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173" name="Oval 12"/>
          <p:cNvSpPr>
            <a:spLocks noChangeArrowheads="1"/>
          </p:cNvSpPr>
          <p:nvPr/>
        </p:nvSpPr>
        <p:spPr bwMode="auto">
          <a:xfrm>
            <a:off x="1905000" y="29098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174" name="Oval 13"/>
          <p:cNvSpPr>
            <a:spLocks noChangeArrowheads="1"/>
          </p:cNvSpPr>
          <p:nvPr/>
        </p:nvSpPr>
        <p:spPr bwMode="auto">
          <a:xfrm>
            <a:off x="1600200" y="3748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92175" name="Oval 14"/>
          <p:cNvSpPr>
            <a:spLocks noChangeArrowheads="1"/>
          </p:cNvSpPr>
          <p:nvPr/>
        </p:nvSpPr>
        <p:spPr bwMode="auto">
          <a:xfrm>
            <a:off x="3429000" y="29098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176" name="Oval 15"/>
          <p:cNvSpPr>
            <a:spLocks noChangeArrowheads="1"/>
          </p:cNvSpPr>
          <p:nvPr/>
        </p:nvSpPr>
        <p:spPr bwMode="auto">
          <a:xfrm>
            <a:off x="2667000" y="2224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177" name="Oval 16"/>
          <p:cNvSpPr>
            <a:spLocks noChangeArrowheads="1"/>
          </p:cNvSpPr>
          <p:nvPr/>
        </p:nvSpPr>
        <p:spPr bwMode="auto">
          <a:xfrm>
            <a:off x="2362200" y="3748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178" name="Oval 17"/>
          <p:cNvSpPr>
            <a:spLocks noChangeArrowheads="1"/>
          </p:cNvSpPr>
          <p:nvPr/>
        </p:nvSpPr>
        <p:spPr bwMode="auto">
          <a:xfrm>
            <a:off x="3124200" y="3733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179" name="Oval 18"/>
          <p:cNvSpPr>
            <a:spLocks noChangeArrowheads="1"/>
          </p:cNvSpPr>
          <p:nvPr/>
        </p:nvSpPr>
        <p:spPr bwMode="auto">
          <a:xfrm>
            <a:off x="3844925" y="3733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180" name="Line 19"/>
          <p:cNvSpPr>
            <a:spLocks noChangeShapeType="1"/>
          </p:cNvSpPr>
          <p:nvPr/>
        </p:nvSpPr>
        <p:spPr bwMode="auto">
          <a:xfrm flipH="1" flipV="1">
            <a:off x="5826125" y="22860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181" name="Line 20"/>
          <p:cNvSpPr>
            <a:spLocks noChangeShapeType="1"/>
          </p:cNvSpPr>
          <p:nvPr/>
        </p:nvSpPr>
        <p:spPr bwMode="auto">
          <a:xfrm flipH="1">
            <a:off x="5064125" y="2362200"/>
            <a:ext cx="685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182" name="Oval 21"/>
          <p:cNvSpPr>
            <a:spLocks noChangeArrowheads="1"/>
          </p:cNvSpPr>
          <p:nvPr/>
        </p:nvSpPr>
        <p:spPr bwMode="auto">
          <a:xfrm>
            <a:off x="4835525" y="2819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183" name="Oval 22"/>
          <p:cNvSpPr>
            <a:spLocks noChangeArrowheads="1"/>
          </p:cNvSpPr>
          <p:nvPr/>
        </p:nvSpPr>
        <p:spPr bwMode="auto">
          <a:xfrm>
            <a:off x="6359525" y="2819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184" name="Oval 23"/>
          <p:cNvSpPr>
            <a:spLocks noChangeArrowheads="1"/>
          </p:cNvSpPr>
          <p:nvPr/>
        </p:nvSpPr>
        <p:spPr bwMode="auto">
          <a:xfrm>
            <a:off x="5597525" y="2133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185" name="Text Box 24"/>
          <p:cNvSpPr txBox="1">
            <a:spLocks noChangeArrowheads="1"/>
          </p:cNvSpPr>
          <p:nvPr/>
        </p:nvSpPr>
        <p:spPr bwMode="auto">
          <a:xfrm>
            <a:off x="1676400" y="3810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92186" name="Text Box 25"/>
          <p:cNvSpPr txBox="1">
            <a:spLocks noChangeArrowheads="1"/>
          </p:cNvSpPr>
          <p:nvPr/>
        </p:nvSpPr>
        <p:spPr bwMode="auto">
          <a:xfrm>
            <a:off x="1876425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１０</a:t>
            </a:r>
          </a:p>
        </p:txBody>
      </p:sp>
      <p:sp>
        <p:nvSpPr>
          <p:cNvPr id="92187" name="Text Box 26"/>
          <p:cNvSpPr txBox="1">
            <a:spLocks noChangeArrowheads="1"/>
          </p:cNvSpPr>
          <p:nvPr/>
        </p:nvSpPr>
        <p:spPr bwMode="auto">
          <a:xfrm>
            <a:off x="2292350" y="3810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１２</a:t>
            </a:r>
          </a:p>
        </p:txBody>
      </p:sp>
      <p:sp>
        <p:nvSpPr>
          <p:cNvPr id="92188" name="Text Box 27"/>
          <p:cNvSpPr txBox="1">
            <a:spLocks noChangeArrowheads="1"/>
          </p:cNvSpPr>
          <p:nvPr/>
        </p:nvSpPr>
        <p:spPr bwMode="auto">
          <a:xfrm>
            <a:off x="25908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１５</a:t>
            </a:r>
          </a:p>
        </p:txBody>
      </p:sp>
      <p:sp>
        <p:nvSpPr>
          <p:cNvPr id="92189" name="Text Box 28"/>
          <p:cNvSpPr txBox="1">
            <a:spLocks noChangeArrowheads="1"/>
          </p:cNvSpPr>
          <p:nvPr/>
        </p:nvSpPr>
        <p:spPr bwMode="auto">
          <a:xfrm>
            <a:off x="2971800" y="3810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１６</a:t>
            </a:r>
          </a:p>
        </p:txBody>
      </p:sp>
      <p:sp>
        <p:nvSpPr>
          <p:cNvPr id="92190" name="Text Box 29"/>
          <p:cNvSpPr txBox="1">
            <a:spLocks noChangeArrowheads="1"/>
          </p:cNvSpPr>
          <p:nvPr/>
        </p:nvSpPr>
        <p:spPr bwMode="auto">
          <a:xfrm>
            <a:off x="33528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１８</a:t>
            </a:r>
          </a:p>
        </p:txBody>
      </p:sp>
      <p:sp>
        <p:nvSpPr>
          <p:cNvPr id="92191" name="Text Box 30"/>
          <p:cNvSpPr txBox="1">
            <a:spLocks noChangeArrowheads="1"/>
          </p:cNvSpPr>
          <p:nvPr/>
        </p:nvSpPr>
        <p:spPr bwMode="auto">
          <a:xfrm>
            <a:off x="3810000" y="3810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２５</a:t>
            </a:r>
          </a:p>
        </p:txBody>
      </p:sp>
      <p:sp>
        <p:nvSpPr>
          <p:cNvPr id="92192" name="Text Box 31"/>
          <p:cNvSpPr txBox="1">
            <a:spLocks noChangeArrowheads="1"/>
          </p:cNvSpPr>
          <p:nvPr/>
        </p:nvSpPr>
        <p:spPr bwMode="auto">
          <a:xfrm>
            <a:off x="4038600" y="1295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３０</a:t>
            </a:r>
          </a:p>
        </p:txBody>
      </p:sp>
      <p:sp>
        <p:nvSpPr>
          <p:cNvPr id="92193" name="Text Box 32"/>
          <p:cNvSpPr txBox="1">
            <a:spLocks noChangeArrowheads="1"/>
          </p:cNvSpPr>
          <p:nvPr/>
        </p:nvSpPr>
        <p:spPr bwMode="auto">
          <a:xfrm>
            <a:off x="4800600" y="2895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３４</a:t>
            </a:r>
          </a:p>
        </p:txBody>
      </p:sp>
      <p:sp>
        <p:nvSpPr>
          <p:cNvPr id="92194" name="Text Box 33"/>
          <p:cNvSpPr txBox="1">
            <a:spLocks noChangeArrowheads="1"/>
          </p:cNvSpPr>
          <p:nvPr/>
        </p:nvSpPr>
        <p:spPr bwMode="auto">
          <a:xfrm>
            <a:off x="55626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３９</a:t>
            </a:r>
          </a:p>
        </p:txBody>
      </p:sp>
      <p:sp>
        <p:nvSpPr>
          <p:cNvPr id="92195" name="Text Box 34"/>
          <p:cNvSpPr txBox="1">
            <a:spLocks noChangeArrowheads="1"/>
          </p:cNvSpPr>
          <p:nvPr/>
        </p:nvSpPr>
        <p:spPr bwMode="auto">
          <a:xfrm>
            <a:off x="6324600" y="2895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５０</a:t>
            </a:r>
          </a:p>
        </p:txBody>
      </p:sp>
      <p:sp>
        <p:nvSpPr>
          <p:cNvPr id="92196" name="Oval 35"/>
          <p:cNvSpPr>
            <a:spLocks noChangeArrowheads="1"/>
          </p:cNvSpPr>
          <p:nvPr/>
        </p:nvSpPr>
        <p:spPr bwMode="auto">
          <a:xfrm>
            <a:off x="1066800" y="4495800"/>
            <a:ext cx="457200" cy="4572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197" name="Text Box 36"/>
          <p:cNvSpPr txBox="1">
            <a:spLocks noChangeArrowheads="1"/>
          </p:cNvSpPr>
          <p:nvPr/>
        </p:nvSpPr>
        <p:spPr bwMode="auto">
          <a:xfrm>
            <a:off x="1066800" y="44958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92198" name="AutoShape 37"/>
          <p:cNvSpPr>
            <a:spLocks noChangeArrowheads="1"/>
          </p:cNvSpPr>
          <p:nvPr/>
        </p:nvSpPr>
        <p:spPr bwMode="auto">
          <a:xfrm>
            <a:off x="4876800" y="533400"/>
            <a:ext cx="3276600" cy="914400"/>
          </a:xfrm>
          <a:prstGeom prst="wedgeRoundRectCallout">
            <a:avLst>
              <a:gd name="adj1" fmla="val -55426"/>
              <a:gd name="adj2" fmla="val -260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92199" name="Text Box 38"/>
          <p:cNvSpPr txBox="1">
            <a:spLocks noChangeArrowheads="1"/>
          </p:cNvSpPr>
          <p:nvPr/>
        </p:nvSpPr>
        <p:spPr bwMode="auto">
          <a:xfrm>
            <a:off x="5029200" y="838200"/>
            <a:ext cx="246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バランスが崩れる</a:t>
            </a:r>
          </a:p>
        </p:txBody>
      </p:sp>
      <p:sp>
        <p:nvSpPr>
          <p:cNvPr id="92200" name="AutoShape 39"/>
          <p:cNvSpPr>
            <a:spLocks noChangeArrowheads="1"/>
          </p:cNvSpPr>
          <p:nvPr/>
        </p:nvSpPr>
        <p:spPr bwMode="auto">
          <a:xfrm>
            <a:off x="3429000" y="2133600"/>
            <a:ext cx="762000" cy="304800"/>
          </a:xfrm>
          <a:prstGeom prst="curvedDownArrow">
            <a:avLst>
              <a:gd name="adj1" fmla="val 29618"/>
              <a:gd name="adj2" fmla="val 79618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01" name="AutoShape 40"/>
          <p:cNvSpPr>
            <a:spLocks noChangeArrowheads="1"/>
          </p:cNvSpPr>
          <p:nvPr/>
        </p:nvSpPr>
        <p:spPr bwMode="auto">
          <a:xfrm>
            <a:off x="2362200" y="4724400"/>
            <a:ext cx="4724400" cy="1676400"/>
          </a:xfrm>
          <a:prstGeom prst="irregularSeal2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ja-JP" altLang="en-US"/>
              <a:t>１重回転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0A93E8-B24F-4E05-8386-5016946DBE7C}" type="slidenum">
              <a:rPr lang="en-US" altLang="ja-JP" smtClean="0"/>
              <a:pPr/>
              <a:t>81</a:t>
            </a:fld>
            <a:endParaRPr lang="en-US" altLang="ja-JP" smtClean="0"/>
          </a:p>
        </p:txBody>
      </p:sp>
      <p:sp>
        <p:nvSpPr>
          <p:cNvPr id="93187" name="Line 2"/>
          <p:cNvSpPr>
            <a:spLocks noChangeShapeType="1"/>
          </p:cNvSpPr>
          <p:nvPr/>
        </p:nvSpPr>
        <p:spPr bwMode="auto">
          <a:xfrm flipH="1">
            <a:off x="1905000" y="2895600"/>
            <a:ext cx="533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188" name="Line 3"/>
          <p:cNvSpPr>
            <a:spLocks noChangeShapeType="1"/>
          </p:cNvSpPr>
          <p:nvPr/>
        </p:nvSpPr>
        <p:spPr bwMode="auto">
          <a:xfrm flipV="1">
            <a:off x="5257800" y="2362200"/>
            <a:ext cx="914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189" name="Line 4"/>
          <p:cNvSpPr>
            <a:spLocks noChangeShapeType="1"/>
          </p:cNvSpPr>
          <p:nvPr/>
        </p:nvSpPr>
        <p:spPr bwMode="auto">
          <a:xfrm>
            <a:off x="5340350" y="30480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190" name="Line 5"/>
          <p:cNvSpPr>
            <a:spLocks noChangeShapeType="1"/>
          </p:cNvSpPr>
          <p:nvPr/>
        </p:nvSpPr>
        <p:spPr bwMode="auto">
          <a:xfrm flipH="1">
            <a:off x="4883150" y="2971800"/>
            <a:ext cx="304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191" name="Line 6"/>
          <p:cNvSpPr>
            <a:spLocks noChangeShapeType="1"/>
          </p:cNvSpPr>
          <p:nvPr/>
        </p:nvSpPr>
        <p:spPr bwMode="auto">
          <a:xfrm>
            <a:off x="3200400" y="2209800"/>
            <a:ext cx="762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192" name="Line 7"/>
          <p:cNvSpPr>
            <a:spLocks noChangeShapeType="1"/>
          </p:cNvSpPr>
          <p:nvPr/>
        </p:nvSpPr>
        <p:spPr bwMode="auto">
          <a:xfrm flipH="1">
            <a:off x="2438400" y="2362200"/>
            <a:ext cx="685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193" name="Line 8"/>
          <p:cNvSpPr>
            <a:spLocks noChangeShapeType="1"/>
          </p:cNvSpPr>
          <p:nvPr/>
        </p:nvSpPr>
        <p:spPr bwMode="auto">
          <a:xfrm>
            <a:off x="4419600" y="1676400"/>
            <a:ext cx="1676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194" name="Line 9"/>
          <p:cNvSpPr>
            <a:spLocks noChangeShapeType="1"/>
          </p:cNvSpPr>
          <p:nvPr/>
        </p:nvSpPr>
        <p:spPr bwMode="auto">
          <a:xfrm flipH="1" flipV="1">
            <a:off x="6324600" y="2362200"/>
            <a:ext cx="685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195" name="Line 10"/>
          <p:cNvSpPr>
            <a:spLocks noChangeShapeType="1"/>
          </p:cNvSpPr>
          <p:nvPr/>
        </p:nvSpPr>
        <p:spPr bwMode="auto">
          <a:xfrm flipH="1">
            <a:off x="2971800" y="1614488"/>
            <a:ext cx="1371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196" name="Oval 11"/>
          <p:cNvSpPr>
            <a:spLocks noChangeArrowheads="1"/>
          </p:cNvSpPr>
          <p:nvPr/>
        </p:nvSpPr>
        <p:spPr bwMode="auto">
          <a:xfrm>
            <a:off x="5949950" y="2043113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197" name="Oval 12"/>
          <p:cNvSpPr>
            <a:spLocks noChangeArrowheads="1"/>
          </p:cNvSpPr>
          <p:nvPr/>
        </p:nvSpPr>
        <p:spPr bwMode="auto">
          <a:xfrm>
            <a:off x="2930525" y="2043113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198" name="Oval 13"/>
          <p:cNvSpPr>
            <a:spLocks noChangeArrowheads="1"/>
          </p:cNvSpPr>
          <p:nvPr/>
        </p:nvSpPr>
        <p:spPr bwMode="auto">
          <a:xfrm>
            <a:off x="2209800" y="26670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93199" name="Oval 14"/>
          <p:cNvSpPr>
            <a:spLocks noChangeArrowheads="1"/>
          </p:cNvSpPr>
          <p:nvPr/>
        </p:nvSpPr>
        <p:spPr bwMode="auto">
          <a:xfrm>
            <a:off x="5035550" y="27432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00" name="Oval 15"/>
          <p:cNvSpPr>
            <a:spLocks noChangeArrowheads="1"/>
          </p:cNvSpPr>
          <p:nvPr/>
        </p:nvSpPr>
        <p:spPr bwMode="auto">
          <a:xfrm>
            <a:off x="4191000" y="13858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01" name="Oval 16"/>
          <p:cNvSpPr>
            <a:spLocks noChangeArrowheads="1"/>
          </p:cNvSpPr>
          <p:nvPr/>
        </p:nvSpPr>
        <p:spPr bwMode="auto">
          <a:xfrm>
            <a:off x="3651250" y="26812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02" name="Oval 17"/>
          <p:cNvSpPr>
            <a:spLocks noChangeArrowheads="1"/>
          </p:cNvSpPr>
          <p:nvPr/>
        </p:nvSpPr>
        <p:spPr bwMode="auto">
          <a:xfrm>
            <a:off x="4730750" y="3567113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03" name="Oval 18"/>
          <p:cNvSpPr>
            <a:spLocks noChangeArrowheads="1"/>
          </p:cNvSpPr>
          <p:nvPr/>
        </p:nvSpPr>
        <p:spPr bwMode="auto">
          <a:xfrm>
            <a:off x="5451475" y="3567113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04" name="Line 19"/>
          <p:cNvSpPr>
            <a:spLocks noChangeShapeType="1"/>
          </p:cNvSpPr>
          <p:nvPr/>
        </p:nvSpPr>
        <p:spPr bwMode="auto">
          <a:xfrm flipH="1" flipV="1">
            <a:off x="6975475" y="3048000"/>
            <a:ext cx="415925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205" name="Line 20"/>
          <p:cNvSpPr>
            <a:spLocks noChangeShapeType="1"/>
          </p:cNvSpPr>
          <p:nvPr/>
        </p:nvSpPr>
        <p:spPr bwMode="auto">
          <a:xfrm flipH="1">
            <a:off x="6477000" y="3124200"/>
            <a:ext cx="422275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206" name="Oval 21"/>
          <p:cNvSpPr>
            <a:spLocks noChangeArrowheads="1"/>
          </p:cNvSpPr>
          <p:nvPr/>
        </p:nvSpPr>
        <p:spPr bwMode="auto">
          <a:xfrm>
            <a:off x="6283325" y="3581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07" name="Oval 22"/>
          <p:cNvSpPr>
            <a:spLocks noChangeArrowheads="1"/>
          </p:cNvSpPr>
          <p:nvPr/>
        </p:nvSpPr>
        <p:spPr bwMode="auto">
          <a:xfrm>
            <a:off x="7121525" y="3581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08" name="Oval 23"/>
          <p:cNvSpPr>
            <a:spLocks noChangeArrowheads="1"/>
          </p:cNvSpPr>
          <p:nvPr/>
        </p:nvSpPr>
        <p:spPr bwMode="auto">
          <a:xfrm>
            <a:off x="6746875" y="2895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09" name="Text Box 24"/>
          <p:cNvSpPr txBox="1">
            <a:spLocks noChangeArrowheads="1"/>
          </p:cNvSpPr>
          <p:nvPr/>
        </p:nvSpPr>
        <p:spPr bwMode="auto">
          <a:xfrm>
            <a:off x="2286000" y="2728913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93210" name="Text Box 25"/>
          <p:cNvSpPr txBox="1">
            <a:spLocks noChangeArrowheads="1"/>
          </p:cNvSpPr>
          <p:nvPr/>
        </p:nvSpPr>
        <p:spPr bwMode="auto">
          <a:xfrm>
            <a:off x="2901950" y="2105025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１０</a:t>
            </a:r>
          </a:p>
        </p:txBody>
      </p:sp>
      <p:sp>
        <p:nvSpPr>
          <p:cNvPr id="93211" name="Text Box 26"/>
          <p:cNvSpPr txBox="1">
            <a:spLocks noChangeArrowheads="1"/>
          </p:cNvSpPr>
          <p:nvPr/>
        </p:nvSpPr>
        <p:spPr bwMode="auto">
          <a:xfrm>
            <a:off x="3581400" y="2743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１２</a:t>
            </a:r>
          </a:p>
        </p:txBody>
      </p:sp>
      <p:sp>
        <p:nvSpPr>
          <p:cNvPr id="93212" name="Text Box 27"/>
          <p:cNvSpPr txBox="1">
            <a:spLocks noChangeArrowheads="1"/>
          </p:cNvSpPr>
          <p:nvPr/>
        </p:nvSpPr>
        <p:spPr bwMode="auto">
          <a:xfrm>
            <a:off x="4114800" y="1371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１５</a:t>
            </a:r>
          </a:p>
        </p:txBody>
      </p:sp>
      <p:sp>
        <p:nvSpPr>
          <p:cNvPr id="93213" name="Text Box 28"/>
          <p:cNvSpPr txBox="1">
            <a:spLocks noChangeArrowheads="1"/>
          </p:cNvSpPr>
          <p:nvPr/>
        </p:nvSpPr>
        <p:spPr bwMode="auto">
          <a:xfrm>
            <a:off x="4578350" y="3643313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１６</a:t>
            </a:r>
          </a:p>
        </p:txBody>
      </p:sp>
      <p:sp>
        <p:nvSpPr>
          <p:cNvPr id="93214" name="Text Box 29"/>
          <p:cNvSpPr txBox="1">
            <a:spLocks noChangeArrowheads="1"/>
          </p:cNvSpPr>
          <p:nvPr/>
        </p:nvSpPr>
        <p:spPr bwMode="auto">
          <a:xfrm>
            <a:off x="4959350" y="2805113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１８</a:t>
            </a:r>
          </a:p>
        </p:txBody>
      </p:sp>
      <p:sp>
        <p:nvSpPr>
          <p:cNvPr id="93215" name="Text Box 30"/>
          <p:cNvSpPr txBox="1">
            <a:spLocks noChangeArrowheads="1"/>
          </p:cNvSpPr>
          <p:nvPr/>
        </p:nvSpPr>
        <p:spPr bwMode="auto">
          <a:xfrm>
            <a:off x="5416550" y="3643313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２５</a:t>
            </a:r>
          </a:p>
        </p:txBody>
      </p:sp>
      <p:sp>
        <p:nvSpPr>
          <p:cNvPr id="93216" name="Text Box 31"/>
          <p:cNvSpPr txBox="1">
            <a:spLocks noChangeArrowheads="1"/>
          </p:cNvSpPr>
          <p:nvPr/>
        </p:nvSpPr>
        <p:spPr bwMode="auto">
          <a:xfrm>
            <a:off x="5873750" y="2043113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３０</a:t>
            </a:r>
          </a:p>
        </p:txBody>
      </p:sp>
      <p:sp>
        <p:nvSpPr>
          <p:cNvPr id="93217" name="Text Box 32"/>
          <p:cNvSpPr txBox="1">
            <a:spLocks noChangeArrowheads="1"/>
          </p:cNvSpPr>
          <p:nvPr/>
        </p:nvSpPr>
        <p:spPr bwMode="auto">
          <a:xfrm>
            <a:off x="6178550" y="3657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３４</a:t>
            </a:r>
          </a:p>
        </p:txBody>
      </p:sp>
      <p:sp>
        <p:nvSpPr>
          <p:cNvPr id="93218" name="Text Box 33"/>
          <p:cNvSpPr txBox="1">
            <a:spLocks noChangeArrowheads="1"/>
          </p:cNvSpPr>
          <p:nvPr/>
        </p:nvSpPr>
        <p:spPr bwMode="auto">
          <a:xfrm>
            <a:off x="671195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３９</a:t>
            </a:r>
          </a:p>
        </p:txBody>
      </p:sp>
      <p:sp>
        <p:nvSpPr>
          <p:cNvPr id="93219" name="Text Box 34"/>
          <p:cNvSpPr txBox="1">
            <a:spLocks noChangeArrowheads="1"/>
          </p:cNvSpPr>
          <p:nvPr/>
        </p:nvSpPr>
        <p:spPr bwMode="auto">
          <a:xfrm>
            <a:off x="7086600" y="3657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５０</a:t>
            </a:r>
          </a:p>
        </p:txBody>
      </p:sp>
      <p:sp>
        <p:nvSpPr>
          <p:cNvPr id="93220" name="Oval 35"/>
          <p:cNvSpPr>
            <a:spLocks noChangeArrowheads="1"/>
          </p:cNvSpPr>
          <p:nvPr/>
        </p:nvSpPr>
        <p:spPr bwMode="auto">
          <a:xfrm>
            <a:off x="1676400" y="3505200"/>
            <a:ext cx="457200" cy="4572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21" name="Text Box 36"/>
          <p:cNvSpPr txBox="1">
            <a:spLocks noChangeArrowheads="1"/>
          </p:cNvSpPr>
          <p:nvPr/>
        </p:nvSpPr>
        <p:spPr bwMode="auto">
          <a:xfrm>
            <a:off x="1676400" y="35052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93222" name="AutoShape 37"/>
          <p:cNvSpPr>
            <a:spLocks noChangeArrowheads="1"/>
          </p:cNvSpPr>
          <p:nvPr/>
        </p:nvSpPr>
        <p:spPr bwMode="auto">
          <a:xfrm>
            <a:off x="2362200" y="4724400"/>
            <a:ext cx="4724400" cy="1676400"/>
          </a:xfrm>
          <a:prstGeom prst="irregularSeal2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ja-JP" altLang="en-US"/>
              <a:t>１重回転後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1C2987-5CAC-4E85-B405-CF3E5D3C84D7}" type="slidenum">
              <a:rPr lang="en-US" altLang="ja-JP" smtClean="0"/>
              <a:pPr/>
              <a:t>82</a:t>
            </a:fld>
            <a:endParaRPr lang="en-US" altLang="ja-JP" smtClean="0"/>
          </a:p>
        </p:txBody>
      </p:sp>
      <p:sp>
        <p:nvSpPr>
          <p:cNvPr id="94211" name="Line 2"/>
          <p:cNvSpPr>
            <a:spLocks noChangeShapeType="1"/>
          </p:cNvSpPr>
          <p:nvPr/>
        </p:nvSpPr>
        <p:spPr bwMode="auto">
          <a:xfrm flipH="1" flipV="1">
            <a:off x="2895600" y="2376488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4212" name="Line 3"/>
          <p:cNvSpPr>
            <a:spLocks noChangeShapeType="1"/>
          </p:cNvSpPr>
          <p:nvPr/>
        </p:nvSpPr>
        <p:spPr bwMode="auto">
          <a:xfrm>
            <a:off x="3733800" y="3214688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4213" name="Line 4"/>
          <p:cNvSpPr>
            <a:spLocks noChangeShapeType="1"/>
          </p:cNvSpPr>
          <p:nvPr/>
        </p:nvSpPr>
        <p:spPr bwMode="auto">
          <a:xfrm flipH="1">
            <a:off x="3276600" y="3138488"/>
            <a:ext cx="304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4214" name="Line 5"/>
          <p:cNvSpPr>
            <a:spLocks noChangeShapeType="1"/>
          </p:cNvSpPr>
          <p:nvPr/>
        </p:nvSpPr>
        <p:spPr bwMode="auto">
          <a:xfrm>
            <a:off x="2209800" y="3290888"/>
            <a:ext cx="457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4215" name="Line 6"/>
          <p:cNvSpPr>
            <a:spLocks noChangeShapeType="1"/>
          </p:cNvSpPr>
          <p:nvPr/>
        </p:nvSpPr>
        <p:spPr bwMode="auto">
          <a:xfrm flipH="1">
            <a:off x="1752600" y="3290888"/>
            <a:ext cx="381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4216" name="Line 7"/>
          <p:cNvSpPr>
            <a:spLocks noChangeShapeType="1"/>
          </p:cNvSpPr>
          <p:nvPr/>
        </p:nvSpPr>
        <p:spPr bwMode="auto">
          <a:xfrm flipH="1">
            <a:off x="2133600" y="2452688"/>
            <a:ext cx="685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4217" name="Line 8"/>
          <p:cNvSpPr>
            <a:spLocks noChangeShapeType="1"/>
          </p:cNvSpPr>
          <p:nvPr/>
        </p:nvSpPr>
        <p:spPr bwMode="auto">
          <a:xfrm flipH="1" flipV="1">
            <a:off x="4419600" y="1614488"/>
            <a:ext cx="1447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4218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ＡＶＬ木への挿入例２</a:t>
            </a:r>
          </a:p>
        </p:txBody>
      </p:sp>
      <p:sp>
        <p:nvSpPr>
          <p:cNvPr id="94219" name="Line 10"/>
          <p:cNvSpPr>
            <a:spLocks noChangeShapeType="1"/>
          </p:cNvSpPr>
          <p:nvPr/>
        </p:nvSpPr>
        <p:spPr bwMode="auto">
          <a:xfrm flipH="1">
            <a:off x="2971800" y="1614488"/>
            <a:ext cx="1371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4220" name="Oval 11"/>
          <p:cNvSpPr>
            <a:spLocks noChangeArrowheads="1"/>
          </p:cNvSpPr>
          <p:nvPr/>
        </p:nvSpPr>
        <p:spPr bwMode="auto">
          <a:xfrm>
            <a:off x="4114800" y="1295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221" name="Oval 12"/>
          <p:cNvSpPr>
            <a:spLocks noChangeArrowheads="1"/>
          </p:cNvSpPr>
          <p:nvPr/>
        </p:nvSpPr>
        <p:spPr bwMode="auto">
          <a:xfrm>
            <a:off x="1905000" y="29098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222" name="Oval 13"/>
          <p:cNvSpPr>
            <a:spLocks noChangeArrowheads="1"/>
          </p:cNvSpPr>
          <p:nvPr/>
        </p:nvSpPr>
        <p:spPr bwMode="auto">
          <a:xfrm>
            <a:off x="1600200" y="3748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94223" name="Oval 14"/>
          <p:cNvSpPr>
            <a:spLocks noChangeArrowheads="1"/>
          </p:cNvSpPr>
          <p:nvPr/>
        </p:nvSpPr>
        <p:spPr bwMode="auto">
          <a:xfrm>
            <a:off x="3429000" y="29098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224" name="Oval 15"/>
          <p:cNvSpPr>
            <a:spLocks noChangeArrowheads="1"/>
          </p:cNvSpPr>
          <p:nvPr/>
        </p:nvSpPr>
        <p:spPr bwMode="auto">
          <a:xfrm>
            <a:off x="2667000" y="2224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225" name="Oval 16"/>
          <p:cNvSpPr>
            <a:spLocks noChangeArrowheads="1"/>
          </p:cNvSpPr>
          <p:nvPr/>
        </p:nvSpPr>
        <p:spPr bwMode="auto">
          <a:xfrm>
            <a:off x="2362200" y="3748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226" name="Oval 17"/>
          <p:cNvSpPr>
            <a:spLocks noChangeArrowheads="1"/>
          </p:cNvSpPr>
          <p:nvPr/>
        </p:nvSpPr>
        <p:spPr bwMode="auto">
          <a:xfrm>
            <a:off x="3124200" y="3733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227" name="Oval 18"/>
          <p:cNvSpPr>
            <a:spLocks noChangeArrowheads="1"/>
          </p:cNvSpPr>
          <p:nvPr/>
        </p:nvSpPr>
        <p:spPr bwMode="auto">
          <a:xfrm>
            <a:off x="3844925" y="3733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228" name="Line 19"/>
          <p:cNvSpPr>
            <a:spLocks noChangeShapeType="1"/>
          </p:cNvSpPr>
          <p:nvPr/>
        </p:nvSpPr>
        <p:spPr bwMode="auto">
          <a:xfrm flipH="1" flipV="1">
            <a:off x="5826125" y="22860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4229" name="Line 20"/>
          <p:cNvSpPr>
            <a:spLocks noChangeShapeType="1"/>
          </p:cNvSpPr>
          <p:nvPr/>
        </p:nvSpPr>
        <p:spPr bwMode="auto">
          <a:xfrm flipH="1">
            <a:off x="5064125" y="2362200"/>
            <a:ext cx="685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4230" name="Oval 21"/>
          <p:cNvSpPr>
            <a:spLocks noChangeArrowheads="1"/>
          </p:cNvSpPr>
          <p:nvPr/>
        </p:nvSpPr>
        <p:spPr bwMode="auto">
          <a:xfrm>
            <a:off x="4835525" y="2819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231" name="Oval 22"/>
          <p:cNvSpPr>
            <a:spLocks noChangeArrowheads="1"/>
          </p:cNvSpPr>
          <p:nvPr/>
        </p:nvSpPr>
        <p:spPr bwMode="auto">
          <a:xfrm>
            <a:off x="6359525" y="2819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232" name="Oval 23"/>
          <p:cNvSpPr>
            <a:spLocks noChangeArrowheads="1"/>
          </p:cNvSpPr>
          <p:nvPr/>
        </p:nvSpPr>
        <p:spPr bwMode="auto">
          <a:xfrm>
            <a:off x="5597525" y="2133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233" name="Text Box 24"/>
          <p:cNvSpPr txBox="1">
            <a:spLocks noChangeArrowheads="1"/>
          </p:cNvSpPr>
          <p:nvPr/>
        </p:nvSpPr>
        <p:spPr bwMode="auto">
          <a:xfrm>
            <a:off x="1676400" y="3810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94234" name="Text Box 25"/>
          <p:cNvSpPr txBox="1">
            <a:spLocks noChangeArrowheads="1"/>
          </p:cNvSpPr>
          <p:nvPr/>
        </p:nvSpPr>
        <p:spPr bwMode="auto">
          <a:xfrm>
            <a:off x="1876425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１０</a:t>
            </a:r>
          </a:p>
        </p:txBody>
      </p:sp>
      <p:sp>
        <p:nvSpPr>
          <p:cNvPr id="94235" name="Text Box 26"/>
          <p:cNvSpPr txBox="1">
            <a:spLocks noChangeArrowheads="1"/>
          </p:cNvSpPr>
          <p:nvPr/>
        </p:nvSpPr>
        <p:spPr bwMode="auto">
          <a:xfrm>
            <a:off x="2292350" y="3810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１２</a:t>
            </a:r>
          </a:p>
        </p:txBody>
      </p:sp>
      <p:sp>
        <p:nvSpPr>
          <p:cNvPr id="94236" name="Text Box 27"/>
          <p:cNvSpPr txBox="1">
            <a:spLocks noChangeArrowheads="1"/>
          </p:cNvSpPr>
          <p:nvPr/>
        </p:nvSpPr>
        <p:spPr bwMode="auto">
          <a:xfrm>
            <a:off x="25908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１５</a:t>
            </a:r>
          </a:p>
        </p:txBody>
      </p:sp>
      <p:sp>
        <p:nvSpPr>
          <p:cNvPr id="94237" name="Text Box 28"/>
          <p:cNvSpPr txBox="1">
            <a:spLocks noChangeArrowheads="1"/>
          </p:cNvSpPr>
          <p:nvPr/>
        </p:nvSpPr>
        <p:spPr bwMode="auto">
          <a:xfrm>
            <a:off x="2971800" y="3810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１６</a:t>
            </a:r>
          </a:p>
        </p:txBody>
      </p:sp>
      <p:sp>
        <p:nvSpPr>
          <p:cNvPr id="94238" name="Text Box 29"/>
          <p:cNvSpPr txBox="1">
            <a:spLocks noChangeArrowheads="1"/>
          </p:cNvSpPr>
          <p:nvPr/>
        </p:nvSpPr>
        <p:spPr bwMode="auto">
          <a:xfrm>
            <a:off x="33528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１８</a:t>
            </a:r>
          </a:p>
        </p:txBody>
      </p:sp>
      <p:sp>
        <p:nvSpPr>
          <p:cNvPr id="94239" name="Text Box 30"/>
          <p:cNvSpPr txBox="1">
            <a:spLocks noChangeArrowheads="1"/>
          </p:cNvSpPr>
          <p:nvPr/>
        </p:nvSpPr>
        <p:spPr bwMode="auto">
          <a:xfrm>
            <a:off x="3810000" y="3810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２５</a:t>
            </a:r>
          </a:p>
        </p:txBody>
      </p:sp>
      <p:sp>
        <p:nvSpPr>
          <p:cNvPr id="94240" name="Text Box 31"/>
          <p:cNvSpPr txBox="1">
            <a:spLocks noChangeArrowheads="1"/>
          </p:cNvSpPr>
          <p:nvPr/>
        </p:nvSpPr>
        <p:spPr bwMode="auto">
          <a:xfrm>
            <a:off x="4038600" y="1295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３０</a:t>
            </a:r>
          </a:p>
        </p:txBody>
      </p:sp>
      <p:sp>
        <p:nvSpPr>
          <p:cNvPr id="94241" name="Text Box 32"/>
          <p:cNvSpPr txBox="1">
            <a:spLocks noChangeArrowheads="1"/>
          </p:cNvSpPr>
          <p:nvPr/>
        </p:nvSpPr>
        <p:spPr bwMode="auto">
          <a:xfrm>
            <a:off x="4800600" y="2895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３４</a:t>
            </a:r>
          </a:p>
        </p:txBody>
      </p:sp>
      <p:sp>
        <p:nvSpPr>
          <p:cNvPr id="94242" name="Text Box 33"/>
          <p:cNvSpPr txBox="1">
            <a:spLocks noChangeArrowheads="1"/>
          </p:cNvSpPr>
          <p:nvPr/>
        </p:nvSpPr>
        <p:spPr bwMode="auto">
          <a:xfrm>
            <a:off x="55626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３９</a:t>
            </a:r>
          </a:p>
        </p:txBody>
      </p:sp>
      <p:sp>
        <p:nvSpPr>
          <p:cNvPr id="94243" name="Text Box 34"/>
          <p:cNvSpPr txBox="1">
            <a:spLocks noChangeArrowheads="1"/>
          </p:cNvSpPr>
          <p:nvPr/>
        </p:nvSpPr>
        <p:spPr bwMode="auto">
          <a:xfrm>
            <a:off x="6324600" y="2895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５０</a:t>
            </a:r>
          </a:p>
        </p:txBody>
      </p:sp>
      <p:sp>
        <p:nvSpPr>
          <p:cNvPr id="94244" name="Oval 35"/>
          <p:cNvSpPr>
            <a:spLocks noChangeArrowheads="1"/>
          </p:cNvSpPr>
          <p:nvPr/>
        </p:nvSpPr>
        <p:spPr bwMode="auto">
          <a:xfrm>
            <a:off x="5486400" y="1143000"/>
            <a:ext cx="457200" cy="4572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245" name="Text Box 36"/>
          <p:cNvSpPr txBox="1">
            <a:spLocks noChangeArrowheads="1"/>
          </p:cNvSpPr>
          <p:nvPr/>
        </p:nvSpPr>
        <p:spPr bwMode="auto">
          <a:xfrm>
            <a:off x="5486400" y="114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２８</a:t>
            </a:r>
          </a:p>
        </p:txBody>
      </p:sp>
      <p:sp>
        <p:nvSpPr>
          <p:cNvPr id="94246" name="Line 37"/>
          <p:cNvSpPr>
            <a:spLocks noChangeShapeType="1"/>
          </p:cNvSpPr>
          <p:nvPr/>
        </p:nvSpPr>
        <p:spPr bwMode="auto">
          <a:xfrm flipH="1">
            <a:off x="4876800" y="12954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A43174-78AC-4150-97B2-3A6325F2949D}" type="slidenum">
              <a:rPr lang="en-US" altLang="ja-JP" smtClean="0"/>
              <a:pPr/>
              <a:t>83</a:t>
            </a:fld>
            <a:endParaRPr lang="en-US" altLang="ja-JP" smtClean="0"/>
          </a:p>
        </p:txBody>
      </p:sp>
      <p:sp>
        <p:nvSpPr>
          <p:cNvPr id="95235" name="Line 2"/>
          <p:cNvSpPr>
            <a:spLocks noChangeShapeType="1"/>
          </p:cNvSpPr>
          <p:nvPr/>
        </p:nvSpPr>
        <p:spPr bwMode="auto">
          <a:xfrm>
            <a:off x="4114800" y="4038600"/>
            <a:ext cx="304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236" name="Line 3"/>
          <p:cNvSpPr>
            <a:spLocks noChangeShapeType="1"/>
          </p:cNvSpPr>
          <p:nvPr/>
        </p:nvSpPr>
        <p:spPr bwMode="auto">
          <a:xfrm flipH="1" flipV="1">
            <a:off x="2895600" y="2376488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237" name="Line 4"/>
          <p:cNvSpPr>
            <a:spLocks noChangeShapeType="1"/>
          </p:cNvSpPr>
          <p:nvPr/>
        </p:nvSpPr>
        <p:spPr bwMode="auto">
          <a:xfrm>
            <a:off x="3733800" y="3214688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238" name="Line 5"/>
          <p:cNvSpPr>
            <a:spLocks noChangeShapeType="1"/>
          </p:cNvSpPr>
          <p:nvPr/>
        </p:nvSpPr>
        <p:spPr bwMode="auto">
          <a:xfrm flipH="1">
            <a:off x="3276600" y="3138488"/>
            <a:ext cx="304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239" name="Line 6"/>
          <p:cNvSpPr>
            <a:spLocks noChangeShapeType="1"/>
          </p:cNvSpPr>
          <p:nvPr/>
        </p:nvSpPr>
        <p:spPr bwMode="auto">
          <a:xfrm>
            <a:off x="2209800" y="3290888"/>
            <a:ext cx="457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240" name="Line 7"/>
          <p:cNvSpPr>
            <a:spLocks noChangeShapeType="1"/>
          </p:cNvSpPr>
          <p:nvPr/>
        </p:nvSpPr>
        <p:spPr bwMode="auto">
          <a:xfrm flipH="1">
            <a:off x="1752600" y="3290888"/>
            <a:ext cx="381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241" name="Line 8"/>
          <p:cNvSpPr>
            <a:spLocks noChangeShapeType="1"/>
          </p:cNvSpPr>
          <p:nvPr/>
        </p:nvSpPr>
        <p:spPr bwMode="auto">
          <a:xfrm flipH="1">
            <a:off x="2133600" y="2452688"/>
            <a:ext cx="685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242" name="Line 9"/>
          <p:cNvSpPr>
            <a:spLocks noChangeShapeType="1"/>
          </p:cNvSpPr>
          <p:nvPr/>
        </p:nvSpPr>
        <p:spPr bwMode="auto">
          <a:xfrm flipH="1" flipV="1">
            <a:off x="4419600" y="1614488"/>
            <a:ext cx="1447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243" name="Line 10"/>
          <p:cNvSpPr>
            <a:spLocks noChangeShapeType="1"/>
          </p:cNvSpPr>
          <p:nvPr/>
        </p:nvSpPr>
        <p:spPr bwMode="auto">
          <a:xfrm flipH="1">
            <a:off x="2971800" y="1614488"/>
            <a:ext cx="1371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244" name="Oval 11"/>
          <p:cNvSpPr>
            <a:spLocks noChangeArrowheads="1"/>
          </p:cNvSpPr>
          <p:nvPr/>
        </p:nvSpPr>
        <p:spPr bwMode="auto">
          <a:xfrm>
            <a:off x="4114800" y="1295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5245" name="Oval 12"/>
          <p:cNvSpPr>
            <a:spLocks noChangeArrowheads="1"/>
          </p:cNvSpPr>
          <p:nvPr/>
        </p:nvSpPr>
        <p:spPr bwMode="auto">
          <a:xfrm>
            <a:off x="1905000" y="29098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5246" name="Oval 13"/>
          <p:cNvSpPr>
            <a:spLocks noChangeArrowheads="1"/>
          </p:cNvSpPr>
          <p:nvPr/>
        </p:nvSpPr>
        <p:spPr bwMode="auto">
          <a:xfrm>
            <a:off x="1600200" y="3748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95247" name="Oval 14"/>
          <p:cNvSpPr>
            <a:spLocks noChangeArrowheads="1"/>
          </p:cNvSpPr>
          <p:nvPr/>
        </p:nvSpPr>
        <p:spPr bwMode="auto">
          <a:xfrm>
            <a:off x="3429000" y="29098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5248" name="Oval 15"/>
          <p:cNvSpPr>
            <a:spLocks noChangeArrowheads="1"/>
          </p:cNvSpPr>
          <p:nvPr/>
        </p:nvSpPr>
        <p:spPr bwMode="auto">
          <a:xfrm>
            <a:off x="2667000" y="2224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5249" name="Oval 16"/>
          <p:cNvSpPr>
            <a:spLocks noChangeArrowheads="1"/>
          </p:cNvSpPr>
          <p:nvPr/>
        </p:nvSpPr>
        <p:spPr bwMode="auto">
          <a:xfrm>
            <a:off x="2362200" y="3748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5250" name="Oval 17"/>
          <p:cNvSpPr>
            <a:spLocks noChangeArrowheads="1"/>
          </p:cNvSpPr>
          <p:nvPr/>
        </p:nvSpPr>
        <p:spPr bwMode="auto">
          <a:xfrm>
            <a:off x="3124200" y="3733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5251" name="Oval 18"/>
          <p:cNvSpPr>
            <a:spLocks noChangeArrowheads="1"/>
          </p:cNvSpPr>
          <p:nvPr/>
        </p:nvSpPr>
        <p:spPr bwMode="auto">
          <a:xfrm>
            <a:off x="3844925" y="3733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5252" name="Line 19"/>
          <p:cNvSpPr>
            <a:spLocks noChangeShapeType="1"/>
          </p:cNvSpPr>
          <p:nvPr/>
        </p:nvSpPr>
        <p:spPr bwMode="auto">
          <a:xfrm flipH="1" flipV="1">
            <a:off x="5826125" y="22860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253" name="Line 20"/>
          <p:cNvSpPr>
            <a:spLocks noChangeShapeType="1"/>
          </p:cNvSpPr>
          <p:nvPr/>
        </p:nvSpPr>
        <p:spPr bwMode="auto">
          <a:xfrm flipH="1">
            <a:off x="5064125" y="2362200"/>
            <a:ext cx="685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254" name="Oval 21"/>
          <p:cNvSpPr>
            <a:spLocks noChangeArrowheads="1"/>
          </p:cNvSpPr>
          <p:nvPr/>
        </p:nvSpPr>
        <p:spPr bwMode="auto">
          <a:xfrm>
            <a:off x="4835525" y="2819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5255" name="Oval 22"/>
          <p:cNvSpPr>
            <a:spLocks noChangeArrowheads="1"/>
          </p:cNvSpPr>
          <p:nvPr/>
        </p:nvSpPr>
        <p:spPr bwMode="auto">
          <a:xfrm>
            <a:off x="6359525" y="2819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5256" name="Oval 23"/>
          <p:cNvSpPr>
            <a:spLocks noChangeArrowheads="1"/>
          </p:cNvSpPr>
          <p:nvPr/>
        </p:nvSpPr>
        <p:spPr bwMode="auto">
          <a:xfrm>
            <a:off x="5597525" y="2133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5257" name="Text Box 24"/>
          <p:cNvSpPr txBox="1">
            <a:spLocks noChangeArrowheads="1"/>
          </p:cNvSpPr>
          <p:nvPr/>
        </p:nvSpPr>
        <p:spPr bwMode="auto">
          <a:xfrm>
            <a:off x="1676400" y="3810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95258" name="Text Box 25"/>
          <p:cNvSpPr txBox="1">
            <a:spLocks noChangeArrowheads="1"/>
          </p:cNvSpPr>
          <p:nvPr/>
        </p:nvSpPr>
        <p:spPr bwMode="auto">
          <a:xfrm>
            <a:off x="1876425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１０</a:t>
            </a:r>
          </a:p>
        </p:txBody>
      </p:sp>
      <p:sp>
        <p:nvSpPr>
          <p:cNvPr id="95259" name="Text Box 26"/>
          <p:cNvSpPr txBox="1">
            <a:spLocks noChangeArrowheads="1"/>
          </p:cNvSpPr>
          <p:nvPr/>
        </p:nvSpPr>
        <p:spPr bwMode="auto">
          <a:xfrm>
            <a:off x="2292350" y="3810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１２</a:t>
            </a:r>
          </a:p>
        </p:txBody>
      </p:sp>
      <p:sp>
        <p:nvSpPr>
          <p:cNvPr id="95260" name="Text Box 27"/>
          <p:cNvSpPr txBox="1">
            <a:spLocks noChangeArrowheads="1"/>
          </p:cNvSpPr>
          <p:nvPr/>
        </p:nvSpPr>
        <p:spPr bwMode="auto">
          <a:xfrm>
            <a:off x="25908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１５</a:t>
            </a:r>
          </a:p>
        </p:txBody>
      </p:sp>
      <p:sp>
        <p:nvSpPr>
          <p:cNvPr id="95261" name="Text Box 28"/>
          <p:cNvSpPr txBox="1">
            <a:spLocks noChangeArrowheads="1"/>
          </p:cNvSpPr>
          <p:nvPr/>
        </p:nvSpPr>
        <p:spPr bwMode="auto">
          <a:xfrm>
            <a:off x="2971800" y="3810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１６</a:t>
            </a:r>
          </a:p>
        </p:txBody>
      </p:sp>
      <p:sp>
        <p:nvSpPr>
          <p:cNvPr id="95262" name="Text Box 29"/>
          <p:cNvSpPr txBox="1">
            <a:spLocks noChangeArrowheads="1"/>
          </p:cNvSpPr>
          <p:nvPr/>
        </p:nvSpPr>
        <p:spPr bwMode="auto">
          <a:xfrm>
            <a:off x="33528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１８</a:t>
            </a:r>
          </a:p>
        </p:txBody>
      </p:sp>
      <p:sp>
        <p:nvSpPr>
          <p:cNvPr id="95263" name="Text Box 30"/>
          <p:cNvSpPr txBox="1">
            <a:spLocks noChangeArrowheads="1"/>
          </p:cNvSpPr>
          <p:nvPr/>
        </p:nvSpPr>
        <p:spPr bwMode="auto">
          <a:xfrm>
            <a:off x="3810000" y="3810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２５</a:t>
            </a:r>
          </a:p>
        </p:txBody>
      </p:sp>
      <p:sp>
        <p:nvSpPr>
          <p:cNvPr id="95264" name="Text Box 31"/>
          <p:cNvSpPr txBox="1">
            <a:spLocks noChangeArrowheads="1"/>
          </p:cNvSpPr>
          <p:nvPr/>
        </p:nvSpPr>
        <p:spPr bwMode="auto">
          <a:xfrm>
            <a:off x="4038600" y="1295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３０</a:t>
            </a:r>
          </a:p>
        </p:txBody>
      </p:sp>
      <p:sp>
        <p:nvSpPr>
          <p:cNvPr id="95265" name="Text Box 32"/>
          <p:cNvSpPr txBox="1">
            <a:spLocks noChangeArrowheads="1"/>
          </p:cNvSpPr>
          <p:nvPr/>
        </p:nvSpPr>
        <p:spPr bwMode="auto">
          <a:xfrm>
            <a:off x="4800600" y="2895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３４</a:t>
            </a:r>
          </a:p>
        </p:txBody>
      </p:sp>
      <p:sp>
        <p:nvSpPr>
          <p:cNvPr id="95266" name="Text Box 33"/>
          <p:cNvSpPr txBox="1">
            <a:spLocks noChangeArrowheads="1"/>
          </p:cNvSpPr>
          <p:nvPr/>
        </p:nvSpPr>
        <p:spPr bwMode="auto">
          <a:xfrm>
            <a:off x="55626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３９</a:t>
            </a:r>
          </a:p>
        </p:txBody>
      </p:sp>
      <p:sp>
        <p:nvSpPr>
          <p:cNvPr id="95267" name="Text Box 34"/>
          <p:cNvSpPr txBox="1">
            <a:spLocks noChangeArrowheads="1"/>
          </p:cNvSpPr>
          <p:nvPr/>
        </p:nvSpPr>
        <p:spPr bwMode="auto">
          <a:xfrm>
            <a:off x="6324600" y="2895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５０</a:t>
            </a:r>
          </a:p>
        </p:txBody>
      </p:sp>
      <p:sp>
        <p:nvSpPr>
          <p:cNvPr id="95268" name="Oval 35"/>
          <p:cNvSpPr>
            <a:spLocks noChangeArrowheads="1"/>
          </p:cNvSpPr>
          <p:nvPr/>
        </p:nvSpPr>
        <p:spPr bwMode="auto">
          <a:xfrm>
            <a:off x="4191000" y="4724400"/>
            <a:ext cx="457200" cy="4572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5269" name="Text Box 36"/>
          <p:cNvSpPr txBox="1">
            <a:spLocks noChangeArrowheads="1"/>
          </p:cNvSpPr>
          <p:nvPr/>
        </p:nvSpPr>
        <p:spPr bwMode="auto">
          <a:xfrm>
            <a:off x="4191000" y="4724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２８</a:t>
            </a:r>
          </a:p>
        </p:txBody>
      </p:sp>
      <p:sp>
        <p:nvSpPr>
          <p:cNvPr id="95270" name="AutoShape 37"/>
          <p:cNvSpPr>
            <a:spLocks noChangeArrowheads="1"/>
          </p:cNvSpPr>
          <p:nvPr/>
        </p:nvSpPr>
        <p:spPr bwMode="auto">
          <a:xfrm>
            <a:off x="4876800" y="533400"/>
            <a:ext cx="3276600" cy="914400"/>
          </a:xfrm>
          <a:prstGeom prst="wedgeRoundRectCallout">
            <a:avLst>
              <a:gd name="adj1" fmla="val -60370"/>
              <a:gd name="adj2" fmla="val 3611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95271" name="Text Box 38"/>
          <p:cNvSpPr txBox="1">
            <a:spLocks noChangeArrowheads="1"/>
          </p:cNvSpPr>
          <p:nvPr/>
        </p:nvSpPr>
        <p:spPr bwMode="auto">
          <a:xfrm>
            <a:off x="5029200" y="838200"/>
            <a:ext cx="246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バランスが崩れる</a:t>
            </a:r>
          </a:p>
        </p:txBody>
      </p:sp>
      <p:sp>
        <p:nvSpPr>
          <p:cNvPr id="95272" name="AutoShape 39"/>
          <p:cNvSpPr>
            <a:spLocks noChangeArrowheads="1"/>
          </p:cNvSpPr>
          <p:nvPr/>
        </p:nvSpPr>
        <p:spPr bwMode="auto">
          <a:xfrm>
            <a:off x="2362200" y="5257800"/>
            <a:ext cx="4724400" cy="1676400"/>
          </a:xfrm>
          <a:prstGeom prst="irregularSeal2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ja-JP" altLang="en-US"/>
              <a:t>２重回転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45DD82-394C-46F7-8952-53BB985871F2}" type="slidenum">
              <a:rPr lang="en-US" altLang="ja-JP" smtClean="0"/>
              <a:pPr/>
              <a:t>84</a:t>
            </a:fld>
            <a:endParaRPr lang="en-US" altLang="ja-JP" smtClean="0"/>
          </a:p>
        </p:txBody>
      </p:sp>
      <p:sp>
        <p:nvSpPr>
          <p:cNvPr id="96259" name="Line 2"/>
          <p:cNvSpPr>
            <a:spLocks noChangeShapeType="1"/>
          </p:cNvSpPr>
          <p:nvPr/>
        </p:nvSpPr>
        <p:spPr bwMode="auto">
          <a:xfrm>
            <a:off x="4876800" y="3200400"/>
            <a:ext cx="304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6260" name="Line 3"/>
          <p:cNvSpPr>
            <a:spLocks noChangeShapeType="1"/>
          </p:cNvSpPr>
          <p:nvPr/>
        </p:nvSpPr>
        <p:spPr bwMode="auto">
          <a:xfrm flipV="1">
            <a:off x="4876800" y="2590800"/>
            <a:ext cx="609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6261" name="Line 4"/>
          <p:cNvSpPr>
            <a:spLocks noChangeShapeType="1"/>
          </p:cNvSpPr>
          <p:nvPr/>
        </p:nvSpPr>
        <p:spPr bwMode="auto">
          <a:xfrm>
            <a:off x="4495800" y="1752600"/>
            <a:ext cx="990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6262" name="Line 5"/>
          <p:cNvSpPr>
            <a:spLocks noChangeShapeType="1"/>
          </p:cNvSpPr>
          <p:nvPr/>
        </p:nvSpPr>
        <p:spPr bwMode="auto">
          <a:xfrm>
            <a:off x="2971800" y="2590800"/>
            <a:ext cx="609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6263" name="Line 6"/>
          <p:cNvSpPr>
            <a:spLocks noChangeShapeType="1"/>
          </p:cNvSpPr>
          <p:nvPr/>
        </p:nvSpPr>
        <p:spPr bwMode="auto">
          <a:xfrm>
            <a:off x="2209800" y="3290888"/>
            <a:ext cx="457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6264" name="Line 7"/>
          <p:cNvSpPr>
            <a:spLocks noChangeShapeType="1"/>
          </p:cNvSpPr>
          <p:nvPr/>
        </p:nvSpPr>
        <p:spPr bwMode="auto">
          <a:xfrm flipH="1">
            <a:off x="1752600" y="3290888"/>
            <a:ext cx="381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6265" name="Line 8"/>
          <p:cNvSpPr>
            <a:spLocks noChangeShapeType="1"/>
          </p:cNvSpPr>
          <p:nvPr/>
        </p:nvSpPr>
        <p:spPr bwMode="auto">
          <a:xfrm flipH="1">
            <a:off x="2133600" y="2452688"/>
            <a:ext cx="685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6266" name="Line 9"/>
          <p:cNvSpPr>
            <a:spLocks noChangeShapeType="1"/>
          </p:cNvSpPr>
          <p:nvPr/>
        </p:nvSpPr>
        <p:spPr bwMode="auto">
          <a:xfrm flipH="1" flipV="1">
            <a:off x="5562600" y="2438400"/>
            <a:ext cx="1066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6267" name="Line 10"/>
          <p:cNvSpPr>
            <a:spLocks noChangeShapeType="1"/>
          </p:cNvSpPr>
          <p:nvPr/>
        </p:nvSpPr>
        <p:spPr bwMode="auto">
          <a:xfrm flipH="1">
            <a:off x="2971800" y="1614488"/>
            <a:ext cx="1371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6268" name="Oval 11"/>
          <p:cNvSpPr>
            <a:spLocks noChangeArrowheads="1"/>
          </p:cNvSpPr>
          <p:nvPr/>
        </p:nvSpPr>
        <p:spPr bwMode="auto">
          <a:xfrm>
            <a:off x="5257800" y="22098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6269" name="Oval 12"/>
          <p:cNvSpPr>
            <a:spLocks noChangeArrowheads="1"/>
          </p:cNvSpPr>
          <p:nvPr/>
        </p:nvSpPr>
        <p:spPr bwMode="auto">
          <a:xfrm>
            <a:off x="1905000" y="29098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6270" name="Oval 13"/>
          <p:cNvSpPr>
            <a:spLocks noChangeArrowheads="1"/>
          </p:cNvSpPr>
          <p:nvPr/>
        </p:nvSpPr>
        <p:spPr bwMode="auto">
          <a:xfrm>
            <a:off x="1600200" y="3748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96271" name="Oval 14"/>
          <p:cNvSpPr>
            <a:spLocks noChangeArrowheads="1"/>
          </p:cNvSpPr>
          <p:nvPr/>
        </p:nvSpPr>
        <p:spPr bwMode="auto">
          <a:xfrm>
            <a:off x="4191000" y="1462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6272" name="Oval 15"/>
          <p:cNvSpPr>
            <a:spLocks noChangeArrowheads="1"/>
          </p:cNvSpPr>
          <p:nvPr/>
        </p:nvSpPr>
        <p:spPr bwMode="auto">
          <a:xfrm>
            <a:off x="2667000" y="2224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6273" name="Oval 16"/>
          <p:cNvSpPr>
            <a:spLocks noChangeArrowheads="1"/>
          </p:cNvSpPr>
          <p:nvPr/>
        </p:nvSpPr>
        <p:spPr bwMode="auto">
          <a:xfrm>
            <a:off x="2362200" y="37480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6274" name="Oval 17"/>
          <p:cNvSpPr>
            <a:spLocks noChangeArrowheads="1"/>
          </p:cNvSpPr>
          <p:nvPr/>
        </p:nvSpPr>
        <p:spPr bwMode="auto">
          <a:xfrm>
            <a:off x="3387725" y="2895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6275" name="Oval 18"/>
          <p:cNvSpPr>
            <a:spLocks noChangeArrowheads="1"/>
          </p:cNvSpPr>
          <p:nvPr/>
        </p:nvSpPr>
        <p:spPr bwMode="auto">
          <a:xfrm>
            <a:off x="4606925" y="2895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6276" name="Line 19"/>
          <p:cNvSpPr>
            <a:spLocks noChangeShapeType="1"/>
          </p:cNvSpPr>
          <p:nvPr/>
        </p:nvSpPr>
        <p:spPr bwMode="auto">
          <a:xfrm flipH="1" flipV="1">
            <a:off x="6553200" y="3124200"/>
            <a:ext cx="304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6277" name="Line 20"/>
          <p:cNvSpPr>
            <a:spLocks noChangeShapeType="1"/>
          </p:cNvSpPr>
          <p:nvPr/>
        </p:nvSpPr>
        <p:spPr bwMode="auto">
          <a:xfrm flipH="1">
            <a:off x="6019800" y="3124200"/>
            <a:ext cx="5334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6278" name="Oval 21"/>
          <p:cNvSpPr>
            <a:spLocks noChangeArrowheads="1"/>
          </p:cNvSpPr>
          <p:nvPr/>
        </p:nvSpPr>
        <p:spPr bwMode="auto">
          <a:xfrm>
            <a:off x="5749925" y="3657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6279" name="Oval 22"/>
          <p:cNvSpPr>
            <a:spLocks noChangeArrowheads="1"/>
          </p:cNvSpPr>
          <p:nvPr/>
        </p:nvSpPr>
        <p:spPr bwMode="auto">
          <a:xfrm>
            <a:off x="6664325" y="3657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6280" name="Oval 23"/>
          <p:cNvSpPr>
            <a:spLocks noChangeArrowheads="1"/>
          </p:cNvSpPr>
          <p:nvPr/>
        </p:nvSpPr>
        <p:spPr bwMode="auto">
          <a:xfrm>
            <a:off x="6359525" y="28956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6281" name="Text Box 24"/>
          <p:cNvSpPr txBox="1">
            <a:spLocks noChangeArrowheads="1"/>
          </p:cNvSpPr>
          <p:nvPr/>
        </p:nvSpPr>
        <p:spPr bwMode="auto">
          <a:xfrm>
            <a:off x="1676400" y="3810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96282" name="Text Box 25"/>
          <p:cNvSpPr txBox="1">
            <a:spLocks noChangeArrowheads="1"/>
          </p:cNvSpPr>
          <p:nvPr/>
        </p:nvSpPr>
        <p:spPr bwMode="auto">
          <a:xfrm>
            <a:off x="1876425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１０</a:t>
            </a:r>
          </a:p>
        </p:txBody>
      </p:sp>
      <p:sp>
        <p:nvSpPr>
          <p:cNvPr id="96283" name="Text Box 26"/>
          <p:cNvSpPr txBox="1">
            <a:spLocks noChangeArrowheads="1"/>
          </p:cNvSpPr>
          <p:nvPr/>
        </p:nvSpPr>
        <p:spPr bwMode="auto">
          <a:xfrm>
            <a:off x="2292350" y="3810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１２</a:t>
            </a:r>
          </a:p>
        </p:txBody>
      </p:sp>
      <p:sp>
        <p:nvSpPr>
          <p:cNvPr id="96284" name="Text Box 27"/>
          <p:cNvSpPr txBox="1">
            <a:spLocks noChangeArrowheads="1"/>
          </p:cNvSpPr>
          <p:nvPr/>
        </p:nvSpPr>
        <p:spPr bwMode="auto">
          <a:xfrm>
            <a:off x="25908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１５</a:t>
            </a:r>
          </a:p>
        </p:txBody>
      </p:sp>
      <p:sp>
        <p:nvSpPr>
          <p:cNvPr id="96285" name="Text Box 28"/>
          <p:cNvSpPr txBox="1">
            <a:spLocks noChangeArrowheads="1"/>
          </p:cNvSpPr>
          <p:nvPr/>
        </p:nvSpPr>
        <p:spPr bwMode="auto">
          <a:xfrm>
            <a:off x="33528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１６</a:t>
            </a:r>
          </a:p>
        </p:txBody>
      </p:sp>
      <p:sp>
        <p:nvSpPr>
          <p:cNvPr id="96286" name="Text Box 29"/>
          <p:cNvSpPr txBox="1">
            <a:spLocks noChangeArrowheads="1"/>
          </p:cNvSpPr>
          <p:nvPr/>
        </p:nvSpPr>
        <p:spPr bwMode="auto">
          <a:xfrm>
            <a:off x="4114800" y="1524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１８</a:t>
            </a:r>
          </a:p>
        </p:txBody>
      </p:sp>
      <p:sp>
        <p:nvSpPr>
          <p:cNvPr id="96287" name="Text Box 30"/>
          <p:cNvSpPr txBox="1">
            <a:spLocks noChangeArrowheads="1"/>
          </p:cNvSpPr>
          <p:nvPr/>
        </p:nvSpPr>
        <p:spPr bwMode="auto">
          <a:xfrm>
            <a:off x="45720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２５</a:t>
            </a:r>
          </a:p>
        </p:txBody>
      </p:sp>
      <p:sp>
        <p:nvSpPr>
          <p:cNvPr id="96288" name="Text Box 31"/>
          <p:cNvSpPr txBox="1">
            <a:spLocks noChangeArrowheads="1"/>
          </p:cNvSpPr>
          <p:nvPr/>
        </p:nvSpPr>
        <p:spPr bwMode="auto">
          <a:xfrm>
            <a:off x="51816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３０</a:t>
            </a:r>
          </a:p>
        </p:txBody>
      </p:sp>
      <p:sp>
        <p:nvSpPr>
          <p:cNvPr id="96289" name="Text Box 32"/>
          <p:cNvSpPr txBox="1">
            <a:spLocks noChangeArrowheads="1"/>
          </p:cNvSpPr>
          <p:nvPr/>
        </p:nvSpPr>
        <p:spPr bwMode="auto">
          <a:xfrm>
            <a:off x="5715000" y="3733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３４</a:t>
            </a:r>
          </a:p>
        </p:txBody>
      </p:sp>
      <p:sp>
        <p:nvSpPr>
          <p:cNvPr id="96290" name="Text Box 33"/>
          <p:cNvSpPr txBox="1">
            <a:spLocks noChangeArrowheads="1"/>
          </p:cNvSpPr>
          <p:nvPr/>
        </p:nvSpPr>
        <p:spPr bwMode="auto">
          <a:xfrm>
            <a:off x="63246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３９</a:t>
            </a:r>
          </a:p>
        </p:txBody>
      </p:sp>
      <p:sp>
        <p:nvSpPr>
          <p:cNvPr id="96291" name="Text Box 34"/>
          <p:cNvSpPr txBox="1">
            <a:spLocks noChangeArrowheads="1"/>
          </p:cNvSpPr>
          <p:nvPr/>
        </p:nvSpPr>
        <p:spPr bwMode="auto">
          <a:xfrm>
            <a:off x="6629400" y="3733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５０</a:t>
            </a:r>
          </a:p>
        </p:txBody>
      </p:sp>
      <p:sp>
        <p:nvSpPr>
          <p:cNvPr id="96292" name="Oval 35"/>
          <p:cNvSpPr>
            <a:spLocks noChangeArrowheads="1"/>
          </p:cNvSpPr>
          <p:nvPr/>
        </p:nvSpPr>
        <p:spPr bwMode="auto">
          <a:xfrm>
            <a:off x="4876800" y="3733800"/>
            <a:ext cx="457200" cy="4572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6293" name="Text Box 36"/>
          <p:cNvSpPr txBox="1">
            <a:spLocks noChangeArrowheads="1"/>
          </p:cNvSpPr>
          <p:nvPr/>
        </p:nvSpPr>
        <p:spPr bwMode="auto">
          <a:xfrm>
            <a:off x="4876800" y="3733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２８</a:t>
            </a:r>
          </a:p>
        </p:txBody>
      </p:sp>
      <p:sp>
        <p:nvSpPr>
          <p:cNvPr id="96294" name="Text Box 37"/>
          <p:cNvSpPr txBox="1">
            <a:spLocks noChangeArrowheads="1"/>
          </p:cNvSpPr>
          <p:nvPr/>
        </p:nvSpPr>
        <p:spPr bwMode="auto">
          <a:xfrm>
            <a:off x="5029200" y="838200"/>
            <a:ext cx="246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バランスが崩れる</a:t>
            </a:r>
          </a:p>
        </p:txBody>
      </p:sp>
      <p:sp>
        <p:nvSpPr>
          <p:cNvPr id="96295" name="AutoShape 38"/>
          <p:cNvSpPr>
            <a:spLocks noChangeArrowheads="1"/>
          </p:cNvSpPr>
          <p:nvPr/>
        </p:nvSpPr>
        <p:spPr bwMode="auto">
          <a:xfrm>
            <a:off x="2362200" y="4876800"/>
            <a:ext cx="4724400" cy="1676400"/>
          </a:xfrm>
          <a:prstGeom prst="irregularSeal2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ja-JP" altLang="en-US"/>
              <a:t>２重回転後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56FD5D-9FC9-4E27-883B-A7DBE590231B}" type="slidenum">
              <a:rPr lang="en-US" altLang="ja-JP" smtClean="0"/>
              <a:pPr/>
              <a:t>85</a:t>
            </a:fld>
            <a:endParaRPr lang="en-US" altLang="ja-JP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練習</a:t>
            </a:r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914400" y="838200"/>
            <a:ext cx="6824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次のＡＶＬ木に、各要素を順に挿入した結果を示せ。</a:t>
            </a:r>
          </a:p>
        </p:txBody>
      </p:sp>
      <p:sp>
        <p:nvSpPr>
          <p:cNvPr id="36870" name="Line 4"/>
          <p:cNvSpPr>
            <a:spLocks noChangeShapeType="1"/>
          </p:cNvSpPr>
          <p:nvPr/>
        </p:nvSpPr>
        <p:spPr bwMode="auto">
          <a:xfrm flipH="1" flipV="1">
            <a:off x="2895600" y="2605088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71" name="Line 5"/>
          <p:cNvSpPr>
            <a:spLocks noChangeShapeType="1"/>
          </p:cNvSpPr>
          <p:nvPr/>
        </p:nvSpPr>
        <p:spPr bwMode="auto">
          <a:xfrm>
            <a:off x="3733800" y="3443288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72" name="Line 6"/>
          <p:cNvSpPr>
            <a:spLocks noChangeShapeType="1"/>
          </p:cNvSpPr>
          <p:nvPr/>
        </p:nvSpPr>
        <p:spPr bwMode="auto">
          <a:xfrm>
            <a:off x="2209800" y="3519488"/>
            <a:ext cx="457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73" name="Line 7"/>
          <p:cNvSpPr>
            <a:spLocks noChangeShapeType="1"/>
          </p:cNvSpPr>
          <p:nvPr/>
        </p:nvSpPr>
        <p:spPr bwMode="auto">
          <a:xfrm flipH="1">
            <a:off x="1752600" y="3519488"/>
            <a:ext cx="381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74" name="Line 8"/>
          <p:cNvSpPr>
            <a:spLocks noChangeShapeType="1"/>
          </p:cNvSpPr>
          <p:nvPr/>
        </p:nvSpPr>
        <p:spPr bwMode="auto">
          <a:xfrm flipH="1">
            <a:off x="2133600" y="2681288"/>
            <a:ext cx="685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75" name="Line 9"/>
          <p:cNvSpPr>
            <a:spLocks noChangeShapeType="1"/>
          </p:cNvSpPr>
          <p:nvPr/>
        </p:nvSpPr>
        <p:spPr bwMode="auto">
          <a:xfrm flipH="1" flipV="1">
            <a:off x="4419600" y="1843088"/>
            <a:ext cx="1447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76" name="Line 10"/>
          <p:cNvSpPr>
            <a:spLocks noChangeShapeType="1"/>
          </p:cNvSpPr>
          <p:nvPr/>
        </p:nvSpPr>
        <p:spPr bwMode="auto">
          <a:xfrm flipH="1">
            <a:off x="2971800" y="1843088"/>
            <a:ext cx="1371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77" name="Oval 11"/>
          <p:cNvSpPr>
            <a:spLocks noChangeArrowheads="1"/>
          </p:cNvSpPr>
          <p:nvPr/>
        </p:nvSpPr>
        <p:spPr bwMode="auto">
          <a:xfrm>
            <a:off x="4114800" y="15240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8" name="Oval 12"/>
          <p:cNvSpPr>
            <a:spLocks noChangeArrowheads="1"/>
          </p:cNvSpPr>
          <p:nvPr/>
        </p:nvSpPr>
        <p:spPr bwMode="auto">
          <a:xfrm>
            <a:off x="1905000" y="31384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9" name="Oval 13"/>
          <p:cNvSpPr>
            <a:spLocks noChangeArrowheads="1"/>
          </p:cNvSpPr>
          <p:nvPr/>
        </p:nvSpPr>
        <p:spPr bwMode="auto">
          <a:xfrm>
            <a:off x="1600200" y="39766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36880" name="Oval 14"/>
          <p:cNvSpPr>
            <a:spLocks noChangeArrowheads="1"/>
          </p:cNvSpPr>
          <p:nvPr/>
        </p:nvSpPr>
        <p:spPr bwMode="auto">
          <a:xfrm>
            <a:off x="3429000" y="31384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1" name="Oval 15"/>
          <p:cNvSpPr>
            <a:spLocks noChangeArrowheads="1"/>
          </p:cNvSpPr>
          <p:nvPr/>
        </p:nvSpPr>
        <p:spPr bwMode="auto">
          <a:xfrm>
            <a:off x="2667000" y="24526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2" name="Oval 16"/>
          <p:cNvSpPr>
            <a:spLocks noChangeArrowheads="1"/>
          </p:cNvSpPr>
          <p:nvPr/>
        </p:nvSpPr>
        <p:spPr bwMode="auto">
          <a:xfrm>
            <a:off x="2362200" y="3976688"/>
            <a:ext cx="498475" cy="547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3" name="Oval 17"/>
          <p:cNvSpPr>
            <a:spLocks noChangeArrowheads="1"/>
          </p:cNvSpPr>
          <p:nvPr/>
        </p:nvSpPr>
        <p:spPr bwMode="auto">
          <a:xfrm>
            <a:off x="3844925" y="39624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4" name="Line 18"/>
          <p:cNvSpPr>
            <a:spLocks noChangeShapeType="1"/>
          </p:cNvSpPr>
          <p:nvPr/>
        </p:nvSpPr>
        <p:spPr bwMode="auto">
          <a:xfrm flipH="1">
            <a:off x="5064125" y="2590800"/>
            <a:ext cx="685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85" name="Oval 19"/>
          <p:cNvSpPr>
            <a:spLocks noChangeArrowheads="1"/>
          </p:cNvSpPr>
          <p:nvPr/>
        </p:nvSpPr>
        <p:spPr bwMode="auto">
          <a:xfrm>
            <a:off x="4835525" y="30480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6" name="Oval 20"/>
          <p:cNvSpPr>
            <a:spLocks noChangeArrowheads="1"/>
          </p:cNvSpPr>
          <p:nvPr/>
        </p:nvSpPr>
        <p:spPr bwMode="auto">
          <a:xfrm>
            <a:off x="5597525" y="2362200"/>
            <a:ext cx="498475" cy="547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7" name="Text Box 21"/>
          <p:cNvSpPr txBox="1">
            <a:spLocks noChangeArrowheads="1"/>
          </p:cNvSpPr>
          <p:nvPr/>
        </p:nvSpPr>
        <p:spPr bwMode="auto">
          <a:xfrm>
            <a:off x="1676400" y="4038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</a:t>
            </a:r>
          </a:p>
        </p:txBody>
      </p:sp>
      <p:sp>
        <p:nvSpPr>
          <p:cNvPr id="36888" name="Text Box 22"/>
          <p:cNvSpPr txBox="1">
            <a:spLocks noChangeArrowheads="1"/>
          </p:cNvSpPr>
          <p:nvPr/>
        </p:nvSpPr>
        <p:spPr bwMode="auto">
          <a:xfrm>
            <a:off x="1981200" y="32004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８</a:t>
            </a:r>
          </a:p>
        </p:txBody>
      </p:sp>
      <p:sp>
        <p:nvSpPr>
          <p:cNvPr id="36889" name="Text Box 23"/>
          <p:cNvSpPr txBox="1">
            <a:spLocks noChangeArrowheads="1"/>
          </p:cNvSpPr>
          <p:nvPr/>
        </p:nvSpPr>
        <p:spPr bwMode="auto">
          <a:xfrm>
            <a:off x="229235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１１</a:t>
            </a:r>
          </a:p>
        </p:txBody>
      </p:sp>
      <p:sp>
        <p:nvSpPr>
          <p:cNvPr id="36890" name="Text Box 24"/>
          <p:cNvSpPr txBox="1">
            <a:spLocks noChangeArrowheads="1"/>
          </p:cNvSpPr>
          <p:nvPr/>
        </p:nvSpPr>
        <p:spPr bwMode="auto">
          <a:xfrm>
            <a:off x="2590800" y="2438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１７</a:t>
            </a:r>
          </a:p>
        </p:txBody>
      </p:sp>
      <p:sp>
        <p:nvSpPr>
          <p:cNvPr id="36891" name="Text Box 25"/>
          <p:cNvSpPr txBox="1">
            <a:spLocks noChangeArrowheads="1"/>
          </p:cNvSpPr>
          <p:nvPr/>
        </p:nvSpPr>
        <p:spPr bwMode="auto">
          <a:xfrm>
            <a:off x="3352800" y="3200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２４</a:t>
            </a:r>
          </a:p>
        </p:txBody>
      </p:sp>
      <p:sp>
        <p:nvSpPr>
          <p:cNvPr id="36892" name="Text Box 26"/>
          <p:cNvSpPr txBox="1">
            <a:spLocks noChangeArrowheads="1"/>
          </p:cNvSpPr>
          <p:nvPr/>
        </p:nvSpPr>
        <p:spPr bwMode="auto">
          <a:xfrm>
            <a:off x="38100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２７</a:t>
            </a:r>
          </a:p>
        </p:txBody>
      </p:sp>
      <p:sp>
        <p:nvSpPr>
          <p:cNvPr id="36893" name="Text Box 27"/>
          <p:cNvSpPr txBox="1">
            <a:spLocks noChangeArrowheads="1"/>
          </p:cNvSpPr>
          <p:nvPr/>
        </p:nvSpPr>
        <p:spPr bwMode="auto">
          <a:xfrm>
            <a:off x="4038600" y="1524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３３</a:t>
            </a:r>
          </a:p>
        </p:txBody>
      </p:sp>
      <p:sp>
        <p:nvSpPr>
          <p:cNvPr id="36894" name="Text Box 28"/>
          <p:cNvSpPr txBox="1">
            <a:spLocks noChangeArrowheads="1"/>
          </p:cNvSpPr>
          <p:nvPr/>
        </p:nvSpPr>
        <p:spPr bwMode="auto">
          <a:xfrm>
            <a:off x="4800600" y="3124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４１</a:t>
            </a:r>
          </a:p>
        </p:txBody>
      </p:sp>
      <p:sp>
        <p:nvSpPr>
          <p:cNvPr id="36895" name="Text Box 29"/>
          <p:cNvSpPr txBox="1">
            <a:spLocks noChangeArrowheads="1"/>
          </p:cNvSpPr>
          <p:nvPr/>
        </p:nvSpPr>
        <p:spPr bwMode="auto">
          <a:xfrm>
            <a:off x="5562600" y="2438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４６</a:t>
            </a:r>
          </a:p>
        </p:txBody>
      </p:sp>
      <p:graphicFrame>
        <p:nvGraphicFramePr>
          <p:cNvPr id="36866" name="Object 0"/>
          <p:cNvGraphicFramePr>
            <a:graphicFrameLocks noChangeAspect="1"/>
          </p:cNvGraphicFramePr>
          <p:nvPr/>
        </p:nvGraphicFramePr>
        <p:xfrm>
          <a:off x="0" y="5000636"/>
          <a:ext cx="8601075" cy="565150"/>
        </p:xfrm>
        <a:graphic>
          <a:graphicData uri="http://schemas.openxmlformats.org/presentationml/2006/ole">
            <p:oleObj spid="_x0000_s36866" name="Equation" r:id="rId4" imgW="251460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C2B4BB-A4CC-470F-8DD0-4860576B8B20}" type="slidenum">
              <a:rPr lang="en-US" altLang="ja-JP" smtClean="0"/>
              <a:pPr/>
              <a:t>86</a:t>
            </a:fld>
            <a:endParaRPr lang="en-US" altLang="ja-JP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ＡＶＬへの挿入の計算量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smtClean="0"/>
              <a:t>挿入位置の確認とバランス条件のチェックに、木の高さ分の時間計算量が必要である。</a:t>
            </a:r>
          </a:p>
          <a:p>
            <a:pPr eaLnBrk="1" hangingPunct="1"/>
            <a:r>
              <a:rPr lang="ja-JP" altLang="en-US" sz="2800" smtClean="0"/>
              <a:t>また、回転操作には、部分木の付け替えだけであるので、定数時間（　　　　　時間）で行うことができる。</a:t>
            </a:r>
          </a:p>
          <a:p>
            <a:pPr eaLnBrk="1" hangingPunct="1"/>
            <a:r>
              <a:rPr lang="ja-JP" altLang="en-US" sz="2800" smtClean="0"/>
              <a:t>以上より、挿入に必要な</a:t>
            </a:r>
            <a:r>
              <a:rPr lang="ja-JP" altLang="en-US" sz="2800" smtClean="0">
                <a:solidFill>
                  <a:srgbClr val="FF0000"/>
                </a:solidFill>
              </a:rPr>
              <a:t>最悪</a:t>
            </a:r>
            <a:r>
              <a:rPr lang="ja-JP" altLang="en-US" sz="2800" smtClean="0"/>
              <a:t>時間計算量は、</a:t>
            </a:r>
          </a:p>
          <a:p>
            <a:pPr eaLnBrk="1" hangingPunct="1"/>
            <a:endParaRPr lang="ja-JP" altLang="en-US" sz="2800" smtClean="0"/>
          </a:p>
          <a:p>
            <a:pPr eaLnBrk="1" hangingPunct="1">
              <a:buFontTx/>
              <a:buNone/>
            </a:pPr>
            <a:r>
              <a:rPr lang="ja-JP" altLang="en-US" sz="2800" smtClean="0"/>
              <a:t>　である。</a:t>
            </a:r>
          </a:p>
        </p:txBody>
      </p:sp>
      <p:graphicFrame>
        <p:nvGraphicFramePr>
          <p:cNvPr id="37890" name="Object 0"/>
          <p:cNvGraphicFramePr>
            <a:graphicFrameLocks noChangeAspect="1"/>
          </p:cNvGraphicFramePr>
          <p:nvPr/>
        </p:nvGraphicFramePr>
        <p:xfrm>
          <a:off x="2590800" y="4876800"/>
          <a:ext cx="1905000" cy="693738"/>
        </p:xfrm>
        <a:graphic>
          <a:graphicData uri="http://schemas.openxmlformats.org/presentationml/2006/ole">
            <p:oleObj spid="_x0000_s37890" name="Equation" r:id="rId3" imgW="558720" imgH="203040" progId="Equation.DSMT4">
              <p:embed/>
            </p:oleObj>
          </a:graphicData>
        </a:graphic>
      </p:graphicFrame>
      <p:graphicFrame>
        <p:nvGraphicFramePr>
          <p:cNvPr id="37891" name="Object 1"/>
          <p:cNvGraphicFramePr>
            <a:graphicFrameLocks noChangeAspect="1"/>
          </p:cNvGraphicFramePr>
          <p:nvPr/>
        </p:nvGraphicFramePr>
        <p:xfrm>
          <a:off x="4419600" y="3352800"/>
          <a:ext cx="838200" cy="560388"/>
        </p:xfrm>
        <a:graphic>
          <a:graphicData uri="http://schemas.openxmlformats.org/presentationml/2006/ole">
            <p:oleObj spid="_x0000_s37891" name="Equation" r:id="rId4" imgW="3045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DC9D30-9C8A-45A2-A071-93D4F2239BB4}" type="slidenum">
              <a:rPr lang="en-US" altLang="ja-JP" smtClean="0"/>
              <a:pPr/>
              <a:t>87</a:t>
            </a:fld>
            <a:endParaRPr lang="en-US" altLang="ja-JP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ＡＶＬへの削除の計算量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smtClean="0"/>
              <a:t>削除時に、バランス条件が崩された場合も、挿入時と同様に、回転操作によって、バランスを回復することができる。</a:t>
            </a:r>
          </a:p>
          <a:p>
            <a:pPr eaLnBrk="1" hangingPunct="1"/>
            <a:r>
              <a:rPr lang="ja-JP" altLang="en-US" sz="2800" smtClean="0"/>
              <a:t>削除位置を求めることと、バランス条件のチェックに、木の高さ分の時間計算量が必要である。</a:t>
            </a:r>
          </a:p>
          <a:p>
            <a:pPr eaLnBrk="1" hangingPunct="1"/>
            <a:r>
              <a:rPr lang="ja-JP" altLang="en-US" sz="2800" smtClean="0"/>
              <a:t>以上より、削除に必要な</a:t>
            </a:r>
            <a:r>
              <a:rPr lang="ja-JP" altLang="en-US" sz="2800" smtClean="0">
                <a:solidFill>
                  <a:srgbClr val="FF0000"/>
                </a:solidFill>
              </a:rPr>
              <a:t>最悪</a:t>
            </a:r>
            <a:r>
              <a:rPr lang="ja-JP" altLang="en-US" sz="2800" smtClean="0"/>
              <a:t>時間計算量も、</a:t>
            </a:r>
          </a:p>
          <a:p>
            <a:pPr eaLnBrk="1" hangingPunct="1"/>
            <a:endParaRPr lang="ja-JP" altLang="en-US" sz="2800" smtClean="0"/>
          </a:p>
          <a:p>
            <a:pPr eaLnBrk="1" hangingPunct="1">
              <a:buFontTx/>
              <a:buNone/>
            </a:pPr>
            <a:r>
              <a:rPr lang="ja-JP" altLang="en-US" sz="2800" smtClean="0"/>
              <a:t>　である。</a:t>
            </a:r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2590800" y="4876800"/>
          <a:ext cx="1905000" cy="693738"/>
        </p:xfrm>
        <a:graphic>
          <a:graphicData uri="http://schemas.openxmlformats.org/presentationml/2006/ole">
            <p:oleObj spid="_x0000_s38914" name="Equation" r:id="rId3" imgW="5587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C7F8BB-0609-4F0C-8701-FA7AC0B30773}" type="slidenum">
              <a:rPr lang="en-US" altLang="ja-JP" smtClean="0"/>
              <a:pPr/>
              <a:t>88</a:t>
            </a:fld>
            <a:endParaRPr lang="en-US" altLang="ja-JP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Ｂ木の概略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多分木（　　分木）を基にした平衡木</a:t>
            </a:r>
          </a:p>
          <a:p>
            <a:pPr eaLnBrk="1" hangingPunct="1"/>
            <a:r>
              <a:rPr lang="ja-JP" altLang="en-US" smtClean="0"/>
              <a:t>各ノードには、データそのものと、部分木へのポインタを交互に蓄える。</a:t>
            </a:r>
          </a:p>
          <a:p>
            <a:pPr eaLnBrk="1" hangingPunct="1"/>
            <a:r>
              <a:rPr lang="ja-JP" altLang="en-US" smtClean="0"/>
              <a:t>各葉ノードまでの道は全て等しい。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（したがって、明らかに平衡木である。）</a:t>
            </a:r>
          </a:p>
          <a:p>
            <a:pPr eaLnBrk="1" hangingPunct="1"/>
            <a:r>
              <a:rPr lang="ja-JP" altLang="en-US" smtClean="0"/>
              <a:t>部分木中の全てのデータは、親ノードのデータで範囲が限定される。</a:t>
            </a:r>
          </a:p>
        </p:txBody>
      </p:sp>
      <p:graphicFrame>
        <p:nvGraphicFramePr>
          <p:cNvPr id="39938" name="Object 0"/>
          <p:cNvGraphicFramePr>
            <a:graphicFrameLocks noChangeAspect="1"/>
          </p:cNvGraphicFramePr>
          <p:nvPr/>
        </p:nvGraphicFramePr>
        <p:xfrm>
          <a:off x="2611438" y="1984375"/>
          <a:ext cx="490537" cy="636588"/>
        </p:xfrm>
        <a:graphic>
          <a:graphicData uri="http://schemas.openxmlformats.org/presentationml/2006/ole">
            <p:oleObj spid="_x0000_s39938" name="Equation" r:id="rId3" imgW="12672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E2A6A9-7385-497C-9CE0-805B0065DA96}" type="slidenum">
              <a:rPr lang="en-US" altLang="ja-JP" smtClean="0"/>
              <a:pPr/>
              <a:t>89</a:t>
            </a:fld>
            <a:endParaRPr lang="en-US" altLang="ja-JP" smtClean="0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Ｂ木の満たすべき条件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z="2800" smtClean="0"/>
              <a:t>①</a:t>
            </a:r>
            <a:r>
              <a:rPr lang="ja-JP" altLang="en-US" sz="2800" smtClean="0"/>
              <a:t>根は、葉になるかあるいは　　　　　　個の子を持つ。</a:t>
            </a:r>
          </a:p>
          <a:p>
            <a:pPr eaLnBrk="1" hangingPunct="1"/>
            <a:r>
              <a:rPr lang="ja-JP" altLang="en-US" sz="2800" smtClean="0"/>
              <a:t>②根、葉以外のノードは、　　　　　　　　個の子を持つ。</a:t>
            </a:r>
          </a:p>
          <a:p>
            <a:pPr eaLnBrk="1" hangingPunct="1"/>
            <a:r>
              <a:rPr lang="ja-JP" altLang="en-US" sz="2800" smtClean="0"/>
              <a:t>③根からすべての葉までの道の長さは等しい。</a:t>
            </a:r>
          </a:p>
          <a:p>
            <a:pPr eaLnBrk="1" hangingPunct="1"/>
            <a:r>
              <a:rPr lang="ja-JP" altLang="en-US" sz="2800" smtClean="0"/>
              <a:t>④部分木全てのデータは、その部分木へのポインタを“はさんでいる”データにより、制限される。</a:t>
            </a: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/>
        </p:nvGraphicFramePr>
        <p:xfrm>
          <a:off x="5486400" y="1928813"/>
          <a:ext cx="1371600" cy="509587"/>
        </p:xfrm>
        <a:graphic>
          <a:graphicData uri="http://schemas.openxmlformats.org/presentationml/2006/ole">
            <p:oleObj spid="_x0000_s40962" name="Equation" r:id="rId3" imgW="444240" imgH="164880" progId="Equation.DSMT4">
              <p:embed/>
            </p:oleObj>
          </a:graphicData>
        </a:graphic>
      </p:graphicFrame>
      <p:graphicFrame>
        <p:nvGraphicFramePr>
          <p:cNvPr id="40963" name="Object 1"/>
          <p:cNvGraphicFramePr>
            <a:graphicFrameLocks noChangeAspect="1"/>
          </p:cNvGraphicFramePr>
          <p:nvPr/>
        </p:nvGraphicFramePr>
        <p:xfrm>
          <a:off x="4927600" y="2600325"/>
          <a:ext cx="1701800" cy="1135063"/>
        </p:xfrm>
        <a:graphic>
          <a:graphicData uri="http://schemas.openxmlformats.org/presentationml/2006/ole">
            <p:oleObj spid="_x0000_s40963" name="Equation" r:id="rId4" imgW="609480" imgH="406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80DDD5-82A0-4000-B24F-7575874ED037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53251" name="Line 1026"/>
          <p:cNvSpPr>
            <a:spLocks noChangeShapeType="1"/>
          </p:cNvSpPr>
          <p:nvPr/>
        </p:nvSpPr>
        <p:spPr bwMode="auto">
          <a:xfrm>
            <a:off x="4191000" y="4953000"/>
            <a:ext cx="609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52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２分木</a:t>
            </a:r>
          </a:p>
        </p:txBody>
      </p:sp>
      <p:sp>
        <p:nvSpPr>
          <p:cNvPr id="53253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高々２つの子しかない木。</a:t>
            </a:r>
          </a:p>
          <a:p>
            <a:pPr eaLnBrk="1" hangingPunct="1"/>
            <a:r>
              <a:rPr lang="ja-JP" altLang="en-US" smtClean="0"/>
              <a:t>左と右の子を区別する。</a:t>
            </a:r>
          </a:p>
        </p:txBody>
      </p:sp>
      <p:sp>
        <p:nvSpPr>
          <p:cNvPr id="53254" name="Line 1029"/>
          <p:cNvSpPr>
            <a:spLocks noChangeShapeType="1"/>
          </p:cNvSpPr>
          <p:nvPr/>
        </p:nvSpPr>
        <p:spPr bwMode="auto">
          <a:xfrm flipH="1" flipV="1">
            <a:off x="4876800" y="3960813"/>
            <a:ext cx="687388" cy="1011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55" name="Line 1030"/>
          <p:cNvSpPr>
            <a:spLocks noChangeShapeType="1"/>
          </p:cNvSpPr>
          <p:nvPr/>
        </p:nvSpPr>
        <p:spPr bwMode="auto">
          <a:xfrm flipV="1">
            <a:off x="4197350" y="4043363"/>
            <a:ext cx="687388" cy="1011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56" name="Line 1031"/>
          <p:cNvSpPr>
            <a:spLocks noChangeShapeType="1"/>
          </p:cNvSpPr>
          <p:nvPr/>
        </p:nvSpPr>
        <p:spPr bwMode="auto">
          <a:xfrm flipV="1">
            <a:off x="1743075" y="4870450"/>
            <a:ext cx="392113" cy="642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57" name="Line 1032"/>
          <p:cNvSpPr>
            <a:spLocks noChangeShapeType="1"/>
          </p:cNvSpPr>
          <p:nvPr/>
        </p:nvSpPr>
        <p:spPr bwMode="auto">
          <a:xfrm flipH="1" flipV="1">
            <a:off x="3706813" y="3400425"/>
            <a:ext cx="1177925" cy="550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58" name="Line 1033"/>
          <p:cNvSpPr>
            <a:spLocks noChangeShapeType="1"/>
          </p:cNvSpPr>
          <p:nvPr/>
        </p:nvSpPr>
        <p:spPr bwMode="auto">
          <a:xfrm flipV="1">
            <a:off x="2528888" y="3308350"/>
            <a:ext cx="1177925" cy="827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59" name="Oval 1034"/>
          <p:cNvSpPr>
            <a:spLocks noChangeArrowheads="1"/>
          </p:cNvSpPr>
          <p:nvPr/>
        </p:nvSpPr>
        <p:spPr bwMode="auto">
          <a:xfrm>
            <a:off x="3411538" y="3124200"/>
            <a:ext cx="492125" cy="460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60" name="Oval 1035"/>
          <p:cNvSpPr>
            <a:spLocks noChangeArrowheads="1"/>
          </p:cNvSpPr>
          <p:nvPr/>
        </p:nvSpPr>
        <p:spPr bwMode="auto">
          <a:xfrm>
            <a:off x="2332038" y="3859213"/>
            <a:ext cx="588962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61" name="Oval 1036"/>
          <p:cNvSpPr>
            <a:spLocks noChangeArrowheads="1"/>
          </p:cNvSpPr>
          <p:nvPr/>
        </p:nvSpPr>
        <p:spPr bwMode="auto">
          <a:xfrm>
            <a:off x="4689475" y="3768725"/>
            <a:ext cx="490538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62" name="Line 1037"/>
          <p:cNvSpPr>
            <a:spLocks noChangeShapeType="1"/>
          </p:cNvSpPr>
          <p:nvPr/>
        </p:nvSpPr>
        <p:spPr bwMode="auto">
          <a:xfrm flipV="1">
            <a:off x="2135188" y="4319588"/>
            <a:ext cx="393700" cy="642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63" name="Oval 1038"/>
          <p:cNvSpPr>
            <a:spLocks noChangeArrowheads="1"/>
          </p:cNvSpPr>
          <p:nvPr/>
        </p:nvSpPr>
        <p:spPr bwMode="auto">
          <a:xfrm>
            <a:off x="1546225" y="5330825"/>
            <a:ext cx="490538" cy="45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64" name="Oval 1039"/>
          <p:cNvSpPr>
            <a:spLocks noChangeArrowheads="1"/>
          </p:cNvSpPr>
          <p:nvPr/>
        </p:nvSpPr>
        <p:spPr bwMode="auto">
          <a:xfrm>
            <a:off x="1839913" y="4595813"/>
            <a:ext cx="590550" cy="458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65" name="Oval 1040"/>
          <p:cNvSpPr>
            <a:spLocks noChangeArrowheads="1"/>
          </p:cNvSpPr>
          <p:nvPr/>
        </p:nvSpPr>
        <p:spPr bwMode="auto">
          <a:xfrm>
            <a:off x="3903663" y="4648200"/>
            <a:ext cx="490537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66" name="Oval 1041"/>
          <p:cNvSpPr>
            <a:spLocks noChangeArrowheads="1"/>
          </p:cNvSpPr>
          <p:nvPr/>
        </p:nvSpPr>
        <p:spPr bwMode="auto">
          <a:xfrm>
            <a:off x="5376863" y="4648200"/>
            <a:ext cx="490537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67" name="Oval 1042"/>
          <p:cNvSpPr>
            <a:spLocks noChangeArrowheads="1"/>
          </p:cNvSpPr>
          <p:nvPr/>
        </p:nvSpPr>
        <p:spPr bwMode="auto">
          <a:xfrm>
            <a:off x="4648200" y="5334000"/>
            <a:ext cx="490538" cy="460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68" name="Text Box 1043"/>
          <p:cNvSpPr txBox="1">
            <a:spLocks noChangeArrowheads="1"/>
          </p:cNvSpPr>
          <p:nvPr/>
        </p:nvSpPr>
        <p:spPr bwMode="auto">
          <a:xfrm>
            <a:off x="4022725" y="2916238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親</a:t>
            </a:r>
          </a:p>
        </p:txBody>
      </p:sp>
      <p:sp>
        <p:nvSpPr>
          <p:cNvPr id="53269" name="Text Box 1044"/>
          <p:cNvSpPr txBox="1">
            <a:spLocks noChangeArrowheads="1"/>
          </p:cNvSpPr>
          <p:nvPr/>
        </p:nvSpPr>
        <p:spPr bwMode="auto">
          <a:xfrm>
            <a:off x="838200" y="365760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左の子</a:t>
            </a:r>
          </a:p>
        </p:txBody>
      </p:sp>
      <p:sp>
        <p:nvSpPr>
          <p:cNvPr id="53270" name="Text Box 1045"/>
          <p:cNvSpPr txBox="1">
            <a:spLocks noChangeArrowheads="1"/>
          </p:cNvSpPr>
          <p:nvPr/>
        </p:nvSpPr>
        <p:spPr bwMode="auto">
          <a:xfrm>
            <a:off x="5489575" y="373380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右の子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2DE05B-72C5-4ECE-9907-A6985A3E95D4}" type="slidenum">
              <a:rPr lang="en-US" altLang="ja-JP" smtClean="0"/>
              <a:pPr/>
              <a:t>90</a:t>
            </a:fld>
            <a:endParaRPr lang="en-US" altLang="ja-JP" smtClean="0"/>
          </a:p>
        </p:txBody>
      </p:sp>
      <p:graphicFrame>
        <p:nvGraphicFramePr>
          <p:cNvPr id="41986" name="Object 0"/>
          <p:cNvGraphicFramePr>
            <a:graphicFrameLocks noChangeAspect="1"/>
          </p:cNvGraphicFramePr>
          <p:nvPr/>
        </p:nvGraphicFramePr>
        <p:xfrm>
          <a:off x="6324600" y="228600"/>
          <a:ext cx="2362200" cy="1689100"/>
        </p:xfrm>
        <a:graphic>
          <a:graphicData uri="http://schemas.openxmlformats.org/presentationml/2006/ole">
            <p:oleObj spid="_x0000_s41986" name="Equation" r:id="rId3" imgW="850680" imgH="609480" progId="Equation.DSMT4">
              <p:embed/>
            </p:oleObj>
          </a:graphicData>
        </a:graphic>
      </p:graphicFrame>
      <p:grpSp>
        <p:nvGrpSpPr>
          <p:cNvPr id="41988" name="Group 3"/>
          <p:cNvGrpSpPr>
            <a:grpSpLocks/>
          </p:cNvGrpSpPr>
          <p:nvPr/>
        </p:nvGrpSpPr>
        <p:grpSpPr bwMode="auto">
          <a:xfrm>
            <a:off x="3200400" y="914400"/>
            <a:ext cx="1981200" cy="533400"/>
            <a:chOff x="1728" y="576"/>
            <a:chExt cx="1248" cy="336"/>
          </a:xfrm>
        </p:grpSpPr>
        <p:sp>
          <p:nvSpPr>
            <p:cNvPr id="42058" name="Rectangle 4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59" name="Rectangle 5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60" name="Rectangle 6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61" name="Rectangle 7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62" name="Rectangle 8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1989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00600" cy="4572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Ｂ木の例</a:t>
            </a:r>
          </a:p>
        </p:txBody>
      </p:sp>
      <p:grpSp>
        <p:nvGrpSpPr>
          <p:cNvPr id="41990" name="Group 10"/>
          <p:cNvGrpSpPr>
            <a:grpSpLocks/>
          </p:cNvGrpSpPr>
          <p:nvPr/>
        </p:nvGrpSpPr>
        <p:grpSpPr bwMode="auto">
          <a:xfrm>
            <a:off x="1524000" y="2362200"/>
            <a:ext cx="1981200" cy="533400"/>
            <a:chOff x="1728" y="576"/>
            <a:chExt cx="1248" cy="336"/>
          </a:xfrm>
        </p:grpSpPr>
        <p:sp>
          <p:nvSpPr>
            <p:cNvPr id="42053" name="Rectangle 11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54" name="Rectangle 12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55" name="Rectangle 13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56" name="Rectangle 14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57" name="Rectangle 15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1991" name="Group 16"/>
          <p:cNvGrpSpPr>
            <a:grpSpLocks/>
          </p:cNvGrpSpPr>
          <p:nvPr/>
        </p:nvGrpSpPr>
        <p:grpSpPr bwMode="auto">
          <a:xfrm>
            <a:off x="5029200" y="2209800"/>
            <a:ext cx="1981200" cy="533400"/>
            <a:chOff x="1728" y="576"/>
            <a:chExt cx="1248" cy="336"/>
          </a:xfrm>
        </p:grpSpPr>
        <p:sp>
          <p:nvSpPr>
            <p:cNvPr id="42048" name="Rectangle 17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49" name="Rectangle 18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50" name="Rectangle 19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51" name="Rectangle 20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52" name="Rectangle 21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1992" name="Group 22"/>
          <p:cNvGrpSpPr>
            <a:grpSpLocks/>
          </p:cNvGrpSpPr>
          <p:nvPr/>
        </p:nvGrpSpPr>
        <p:grpSpPr bwMode="auto">
          <a:xfrm>
            <a:off x="304800" y="3962400"/>
            <a:ext cx="1447800" cy="533400"/>
            <a:chOff x="1728" y="576"/>
            <a:chExt cx="1248" cy="336"/>
          </a:xfrm>
        </p:grpSpPr>
        <p:sp>
          <p:nvSpPr>
            <p:cNvPr id="42043" name="Rectangle 23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44" name="Rectangle 24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45" name="Rectangle 25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46" name="Rectangle 26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47" name="Rectangle 27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1993" name="Line 28"/>
          <p:cNvSpPr>
            <a:spLocks noChangeShapeType="1"/>
          </p:cNvSpPr>
          <p:nvPr/>
        </p:nvSpPr>
        <p:spPr bwMode="auto">
          <a:xfrm flipH="1">
            <a:off x="2057400" y="1219200"/>
            <a:ext cx="1295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994" name="Line 29"/>
          <p:cNvSpPr>
            <a:spLocks noChangeShapeType="1"/>
          </p:cNvSpPr>
          <p:nvPr/>
        </p:nvSpPr>
        <p:spPr bwMode="auto">
          <a:xfrm>
            <a:off x="4191000" y="1143000"/>
            <a:ext cx="15240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995" name="Oval 30"/>
          <p:cNvSpPr>
            <a:spLocks noChangeArrowheads="1"/>
          </p:cNvSpPr>
          <p:nvPr/>
        </p:nvSpPr>
        <p:spPr bwMode="auto">
          <a:xfrm>
            <a:off x="3276600" y="1143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96" name="Oval 31"/>
          <p:cNvSpPr>
            <a:spLocks noChangeArrowheads="1"/>
          </p:cNvSpPr>
          <p:nvPr/>
        </p:nvSpPr>
        <p:spPr bwMode="auto">
          <a:xfrm>
            <a:off x="4114800" y="1066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97" name="Oval 32"/>
          <p:cNvSpPr>
            <a:spLocks noChangeArrowheads="1"/>
          </p:cNvSpPr>
          <p:nvPr/>
        </p:nvSpPr>
        <p:spPr bwMode="auto">
          <a:xfrm>
            <a:off x="16002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98" name="Oval 33"/>
          <p:cNvSpPr>
            <a:spLocks noChangeArrowheads="1"/>
          </p:cNvSpPr>
          <p:nvPr/>
        </p:nvSpPr>
        <p:spPr bwMode="auto">
          <a:xfrm>
            <a:off x="2438400" y="2590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99" name="Oval 34"/>
          <p:cNvSpPr>
            <a:spLocks noChangeArrowheads="1"/>
          </p:cNvSpPr>
          <p:nvPr/>
        </p:nvSpPr>
        <p:spPr bwMode="auto">
          <a:xfrm>
            <a:off x="51054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0" name="Oval 35"/>
          <p:cNvSpPr>
            <a:spLocks noChangeArrowheads="1"/>
          </p:cNvSpPr>
          <p:nvPr/>
        </p:nvSpPr>
        <p:spPr bwMode="auto">
          <a:xfrm>
            <a:off x="59436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1" name="Line 36"/>
          <p:cNvSpPr>
            <a:spLocks noChangeShapeType="1"/>
          </p:cNvSpPr>
          <p:nvPr/>
        </p:nvSpPr>
        <p:spPr bwMode="auto">
          <a:xfrm flipH="1">
            <a:off x="1066800" y="2590800"/>
            <a:ext cx="6096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02" name="Line 37"/>
          <p:cNvSpPr>
            <a:spLocks noChangeShapeType="1"/>
          </p:cNvSpPr>
          <p:nvPr/>
        </p:nvSpPr>
        <p:spPr bwMode="auto">
          <a:xfrm>
            <a:off x="2514600" y="2667000"/>
            <a:ext cx="762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03" name="Line 38"/>
          <p:cNvSpPr>
            <a:spLocks noChangeShapeType="1"/>
          </p:cNvSpPr>
          <p:nvPr/>
        </p:nvSpPr>
        <p:spPr bwMode="auto">
          <a:xfrm>
            <a:off x="5181600" y="2514600"/>
            <a:ext cx="3810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04" name="Line 39"/>
          <p:cNvSpPr>
            <a:spLocks noChangeShapeType="1"/>
          </p:cNvSpPr>
          <p:nvPr/>
        </p:nvSpPr>
        <p:spPr bwMode="auto">
          <a:xfrm>
            <a:off x="6096000" y="2514600"/>
            <a:ext cx="14478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42005" name="Group 40"/>
          <p:cNvGrpSpPr>
            <a:grpSpLocks/>
          </p:cNvGrpSpPr>
          <p:nvPr/>
        </p:nvGrpSpPr>
        <p:grpSpPr bwMode="auto">
          <a:xfrm>
            <a:off x="1905000" y="3962400"/>
            <a:ext cx="1447800" cy="533400"/>
            <a:chOff x="1728" y="576"/>
            <a:chExt cx="1248" cy="336"/>
          </a:xfrm>
        </p:grpSpPr>
        <p:sp>
          <p:nvSpPr>
            <p:cNvPr id="42038" name="Rectangle 41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39" name="Rectangle 42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40" name="Rectangle 43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41" name="Rectangle 44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42" name="Rectangle 45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2006" name="Group 46"/>
          <p:cNvGrpSpPr>
            <a:grpSpLocks/>
          </p:cNvGrpSpPr>
          <p:nvPr/>
        </p:nvGrpSpPr>
        <p:grpSpPr bwMode="auto">
          <a:xfrm>
            <a:off x="3657600" y="3962400"/>
            <a:ext cx="1447800" cy="533400"/>
            <a:chOff x="1728" y="576"/>
            <a:chExt cx="1248" cy="336"/>
          </a:xfrm>
        </p:grpSpPr>
        <p:sp>
          <p:nvSpPr>
            <p:cNvPr id="42033" name="Rectangle 47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34" name="Rectangle 48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35" name="Rectangle 49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36" name="Rectangle 50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37" name="Rectangle 51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2007" name="Group 52"/>
          <p:cNvGrpSpPr>
            <a:grpSpLocks/>
          </p:cNvGrpSpPr>
          <p:nvPr/>
        </p:nvGrpSpPr>
        <p:grpSpPr bwMode="auto">
          <a:xfrm>
            <a:off x="5334000" y="3886200"/>
            <a:ext cx="1447800" cy="533400"/>
            <a:chOff x="1728" y="576"/>
            <a:chExt cx="1248" cy="336"/>
          </a:xfrm>
        </p:grpSpPr>
        <p:sp>
          <p:nvSpPr>
            <p:cNvPr id="42028" name="Rectangle 53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29" name="Rectangle 54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30" name="Rectangle 55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31" name="Rectangle 56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32" name="Rectangle 57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2008" name="Group 58"/>
          <p:cNvGrpSpPr>
            <a:grpSpLocks/>
          </p:cNvGrpSpPr>
          <p:nvPr/>
        </p:nvGrpSpPr>
        <p:grpSpPr bwMode="auto">
          <a:xfrm>
            <a:off x="7239000" y="3810000"/>
            <a:ext cx="1447800" cy="533400"/>
            <a:chOff x="1728" y="576"/>
            <a:chExt cx="1248" cy="336"/>
          </a:xfrm>
        </p:grpSpPr>
        <p:sp>
          <p:nvSpPr>
            <p:cNvPr id="42023" name="Rectangle 59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24" name="Rectangle 60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25" name="Rectangle 61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26" name="Rectangle 62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27" name="Rectangle 63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2009" name="Line 64"/>
          <p:cNvSpPr>
            <a:spLocks noChangeShapeType="1"/>
          </p:cNvSpPr>
          <p:nvPr/>
        </p:nvSpPr>
        <p:spPr bwMode="auto">
          <a:xfrm>
            <a:off x="3352800" y="2590800"/>
            <a:ext cx="9906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10" name="Oval 65"/>
          <p:cNvSpPr>
            <a:spLocks noChangeArrowheads="1"/>
          </p:cNvSpPr>
          <p:nvPr/>
        </p:nvSpPr>
        <p:spPr bwMode="auto">
          <a:xfrm>
            <a:off x="3276600" y="2590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1" name="Text Box 66"/>
          <p:cNvSpPr txBox="1">
            <a:spLocks noChangeArrowheads="1"/>
          </p:cNvSpPr>
          <p:nvPr/>
        </p:nvSpPr>
        <p:spPr bwMode="auto">
          <a:xfrm>
            <a:off x="457200" y="4038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</a:t>
            </a:r>
          </a:p>
        </p:txBody>
      </p:sp>
      <p:sp>
        <p:nvSpPr>
          <p:cNvPr id="42012" name="Text Box 67"/>
          <p:cNvSpPr txBox="1">
            <a:spLocks noChangeArrowheads="1"/>
          </p:cNvSpPr>
          <p:nvPr/>
        </p:nvSpPr>
        <p:spPr bwMode="auto">
          <a:xfrm>
            <a:off x="1066800" y="4038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42013" name="Text Box 68"/>
          <p:cNvSpPr txBox="1">
            <a:spLocks noChangeArrowheads="1"/>
          </p:cNvSpPr>
          <p:nvPr/>
        </p:nvSpPr>
        <p:spPr bwMode="auto">
          <a:xfrm>
            <a:off x="1800225" y="2438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１０</a:t>
            </a:r>
          </a:p>
        </p:txBody>
      </p:sp>
      <p:sp>
        <p:nvSpPr>
          <p:cNvPr id="42014" name="Text Box 69"/>
          <p:cNvSpPr txBox="1">
            <a:spLocks noChangeArrowheads="1"/>
          </p:cNvSpPr>
          <p:nvPr/>
        </p:nvSpPr>
        <p:spPr bwMode="auto">
          <a:xfrm>
            <a:off x="25908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１５</a:t>
            </a:r>
          </a:p>
        </p:txBody>
      </p:sp>
      <p:sp>
        <p:nvSpPr>
          <p:cNvPr id="42015" name="Text Box 70"/>
          <p:cNvSpPr txBox="1">
            <a:spLocks noChangeArrowheads="1"/>
          </p:cNvSpPr>
          <p:nvPr/>
        </p:nvSpPr>
        <p:spPr bwMode="auto">
          <a:xfrm>
            <a:off x="2667000" y="2438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２０</a:t>
            </a:r>
          </a:p>
        </p:txBody>
      </p:sp>
      <p:sp>
        <p:nvSpPr>
          <p:cNvPr id="42016" name="Text Box 71"/>
          <p:cNvSpPr txBox="1">
            <a:spLocks noChangeArrowheads="1"/>
          </p:cNvSpPr>
          <p:nvPr/>
        </p:nvSpPr>
        <p:spPr bwMode="auto">
          <a:xfrm>
            <a:off x="19812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１３</a:t>
            </a:r>
          </a:p>
        </p:txBody>
      </p:sp>
      <p:sp>
        <p:nvSpPr>
          <p:cNvPr id="42017" name="Text Box 72"/>
          <p:cNvSpPr txBox="1">
            <a:spLocks noChangeArrowheads="1"/>
          </p:cNvSpPr>
          <p:nvPr/>
        </p:nvSpPr>
        <p:spPr bwMode="auto">
          <a:xfrm>
            <a:off x="3429000" y="990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３５</a:t>
            </a:r>
          </a:p>
        </p:txBody>
      </p:sp>
      <p:sp>
        <p:nvSpPr>
          <p:cNvPr id="42018" name="Text Box 73"/>
          <p:cNvSpPr txBox="1">
            <a:spLocks noChangeArrowheads="1"/>
          </p:cNvSpPr>
          <p:nvPr/>
        </p:nvSpPr>
        <p:spPr bwMode="auto">
          <a:xfrm>
            <a:off x="38100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２７</a:t>
            </a:r>
          </a:p>
        </p:txBody>
      </p:sp>
      <p:sp>
        <p:nvSpPr>
          <p:cNvPr id="42019" name="Text Box 74"/>
          <p:cNvSpPr txBox="1">
            <a:spLocks noChangeArrowheads="1"/>
          </p:cNvSpPr>
          <p:nvPr/>
        </p:nvSpPr>
        <p:spPr bwMode="auto">
          <a:xfrm>
            <a:off x="52578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４５</a:t>
            </a:r>
          </a:p>
        </p:txBody>
      </p:sp>
      <p:sp>
        <p:nvSpPr>
          <p:cNvPr id="42020" name="Text Box 75"/>
          <p:cNvSpPr txBox="1">
            <a:spLocks noChangeArrowheads="1"/>
          </p:cNvSpPr>
          <p:nvPr/>
        </p:nvSpPr>
        <p:spPr bwMode="auto">
          <a:xfrm>
            <a:off x="5486400" y="3886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３７</a:t>
            </a:r>
          </a:p>
        </p:txBody>
      </p:sp>
      <p:sp>
        <p:nvSpPr>
          <p:cNvPr id="42021" name="Text Box 76"/>
          <p:cNvSpPr txBox="1">
            <a:spLocks noChangeArrowheads="1"/>
          </p:cNvSpPr>
          <p:nvPr/>
        </p:nvSpPr>
        <p:spPr bwMode="auto">
          <a:xfrm>
            <a:off x="7391400" y="3886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５０</a:t>
            </a:r>
          </a:p>
        </p:txBody>
      </p:sp>
      <p:sp>
        <p:nvSpPr>
          <p:cNvPr id="42022" name="Text Box 77"/>
          <p:cNvSpPr txBox="1">
            <a:spLocks noChangeArrowheads="1"/>
          </p:cNvSpPr>
          <p:nvPr/>
        </p:nvSpPr>
        <p:spPr bwMode="auto">
          <a:xfrm>
            <a:off x="6096000" y="3886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４０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E6E29F-3F0B-4372-834C-D5D2835D58FB}" type="slidenum">
              <a:rPr lang="en-US" altLang="ja-JP" smtClean="0"/>
              <a:pPr/>
              <a:t>91</a:t>
            </a:fld>
            <a:endParaRPr lang="en-US" altLang="ja-JP" smtClean="0"/>
          </a:p>
        </p:txBody>
      </p:sp>
      <p:sp>
        <p:nvSpPr>
          <p:cNvPr id="430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Ｂ木の高さ</a:t>
            </a:r>
          </a:p>
        </p:txBody>
      </p:sp>
      <p:sp>
        <p:nvSpPr>
          <p:cNvPr id="43016" name="Text Box 3"/>
          <p:cNvSpPr txBox="1">
            <a:spLocks noChangeArrowheads="1"/>
          </p:cNvSpPr>
          <p:nvPr/>
        </p:nvSpPr>
        <p:spPr bwMode="auto">
          <a:xfrm>
            <a:off x="990600" y="1676400"/>
            <a:ext cx="7316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簡単のため、根以外は、　　　個以上の個があるとする。</a:t>
            </a:r>
          </a:p>
        </p:txBody>
      </p:sp>
      <p:graphicFrame>
        <p:nvGraphicFramePr>
          <p:cNvPr id="43010" name="Object 0"/>
          <p:cNvGraphicFramePr>
            <a:graphicFrameLocks noChangeAspect="1"/>
          </p:cNvGraphicFramePr>
          <p:nvPr/>
        </p:nvGraphicFramePr>
        <p:xfrm>
          <a:off x="4419600" y="1676400"/>
          <a:ext cx="350838" cy="457200"/>
        </p:xfrm>
        <a:graphic>
          <a:graphicData uri="http://schemas.openxmlformats.org/presentationml/2006/ole">
            <p:oleObj spid="_x0000_s43010" name="Equation" r:id="rId3" imgW="126720" imgH="164880" progId="Equation.DSMT4">
              <p:embed/>
            </p:oleObj>
          </a:graphicData>
        </a:graphic>
      </p:graphicFrame>
      <p:sp>
        <p:nvSpPr>
          <p:cNvPr id="43017" name="Text Box 5"/>
          <p:cNvSpPr txBox="1">
            <a:spLocks noChangeArrowheads="1"/>
          </p:cNvSpPr>
          <p:nvPr/>
        </p:nvSpPr>
        <p:spPr bwMode="auto">
          <a:xfrm>
            <a:off x="685800" y="2362200"/>
            <a:ext cx="6111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このとき、高さ　　　　のＢ木に含まれるノード数</a:t>
            </a:r>
          </a:p>
          <a:p>
            <a:pPr algn="l"/>
            <a:r>
              <a:rPr lang="ja-JP" altLang="en-US"/>
              <a:t>を　　　　　とする。このとき、次が成り立つ。</a:t>
            </a:r>
          </a:p>
        </p:txBody>
      </p:sp>
      <p:graphicFrame>
        <p:nvGraphicFramePr>
          <p:cNvPr id="43011" name="Object 1"/>
          <p:cNvGraphicFramePr>
            <a:graphicFrameLocks noChangeAspect="1"/>
          </p:cNvGraphicFramePr>
          <p:nvPr/>
        </p:nvGraphicFramePr>
        <p:xfrm>
          <a:off x="2819400" y="2209800"/>
          <a:ext cx="409575" cy="533400"/>
        </p:xfrm>
        <a:graphic>
          <a:graphicData uri="http://schemas.openxmlformats.org/presentationml/2006/ole">
            <p:oleObj spid="_x0000_s43011" name="Equation" r:id="rId4" imgW="126720" imgH="164880" progId="Equation.DSMT4">
              <p:embed/>
            </p:oleObj>
          </a:graphicData>
        </a:graphic>
      </p:graphicFrame>
      <p:graphicFrame>
        <p:nvGraphicFramePr>
          <p:cNvPr id="43012" name="Object 2"/>
          <p:cNvGraphicFramePr>
            <a:graphicFrameLocks noChangeAspect="1"/>
          </p:cNvGraphicFramePr>
          <p:nvPr/>
        </p:nvGraphicFramePr>
        <p:xfrm>
          <a:off x="1066800" y="2743200"/>
          <a:ext cx="914400" cy="523875"/>
        </p:xfrm>
        <a:graphic>
          <a:graphicData uri="http://schemas.openxmlformats.org/presentationml/2006/ole">
            <p:oleObj spid="_x0000_s43012" name="Equation" r:id="rId5" imgW="355320" imgH="203040" progId="Equation.DSMT4">
              <p:embed/>
            </p:oleObj>
          </a:graphicData>
        </a:graphic>
      </p:graphicFrame>
      <p:graphicFrame>
        <p:nvGraphicFramePr>
          <p:cNvPr id="43013" name="Object 3"/>
          <p:cNvGraphicFramePr>
            <a:graphicFrameLocks noChangeAspect="1"/>
          </p:cNvGraphicFramePr>
          <p:nvPr/>
        </p:nvGraphicFramePr>
        <p:xfrm>
          <a:off x="1600200" y="3505200"/>
          <a:ext cx="4899025" cy="1703388"/>
        </p:xfrm>
        <a:graphic>
          <a:graphicData uri="http://schemas.openxmlformats.org/presentationml/2006/ole">
            <p:oleObj spid="_x0000_s43013" name="Equation" r:id="rId6" imgW="1904760" imgH="6602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256F54-41A4-4583-A425-5F3E40D1535B}" type="slidenum">
              <a:rPr lang="en-US" altLang="ja-JP" smtClean="0"/>
              <a:pPr/>
              <a:t>92</a:t>
            </a:fld>
            <a:endParaRPr lang="en-US" altLang="ja-JP" smtClean="0"/>
          </a:p>
        </p:txBody>
      </p:sp>
      <p:grpSp>
        <p:nvGrpSpPr>
          <p:cNvPr id="97283" name="Group 2"/>
          <p:cNvGrpSpPr>
            <a:grpSpLocks/>
          </p:cNvGrpSpPr>
          <p:nvPr/>
        </p:nvGrpSpPr>
        <p:grpSpPr bwMode="auto">
          <a:xfrm>
            <a:off x="3200400" y="914400"/>
            <a:ext cx="1981200" cy="533400"/>
            <a:chOff x="1728" y="576"/>
            <a:chExt cx="1248" cy="336"/>
          </a:xfrm>
        </p:grpSpPr>
        <p:sp>
          <p:nvSpPr>
            <p:cNvPr id="97356" name="Rectangle 3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57" name="Rectangle 4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58" name="Rectangle 5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59" name="Rectangle 6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60" name="Rectangle 7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7284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00600" cy="4572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Ｂ木への挿入</a:t>
            </a:r>
          </a:p>
        </p:txBody>
      </p:sp>
      <p:grpSp>
        <p:nvGrpSpPr>
          <p:cNvPr id="97285" name="Group 9"/>
          <p:cNvGrpSpPr>
            <a:grpSpLocks/>
          </p:cNvGrpSpPr>
          <p:nvPr/>
        </p:nvGrpSpPr>
        <p:grpSpPr bwMode="auto">
          <a:xfrm>
            <a:off x="1524000" y="2362200"/>
            <a:ext cx="1981200" cy="533400"/>
            <a:chOff x="1728" y="576"/>
            <a:chExt cx="1248" cy="336"/>
          </a:xfrm>
        </p:grpSpPr>
        <p:sp>
          <p:nvSpPr>
            <p:cNvPr id="97351" name="Rectangle 10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52" name="Rectangle 11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53" name="Rectangle 12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54" name="Rectangle 13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55" name="Rectangle 14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7286" name="Group 15"/>
          <p:cNvGrpSpPr>
            <a:grpSpLocks/>
          </p:cNvGrpSpPr>
          <p:nvPr/>
        </p:nvGrpSpPr>
        <p:grpSpPr bwMode="auto">
          <a:xfrm>
            <a:off x="5029200" y="2209800"/>
            <a:ext cx="1981200" cy="533400"/>
            <a:chOff x="1728" y="576"/>
            <a:chExt cx="1248" cy="336"/>
          </a:xfrm>
        </p:grpSpPr>
        <p:sp>
          <p:nvSpPr>
            <p:cNvPr id="97346" name="Rectangle 16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47" name="Rectangle 17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48" name="Rectangle 18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49" name="Rectangle 19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50" name="Rectangle 20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7287" name="Group 21"/>
          <p:cNvGrpSpPr>
            <a:grpSpLocks/>
          </p:cNvGrpSpPr>
          <p:nvPr/>
        </p:nvGrpSpPr>
        <p:grpSpPr bwMode="auto">
          <a:xfrm>
            <a:off x="304800" y="3962400"/>
            <a:ext cx="1447800" cy="533400"/>
            <a:chOff x="1728" y="576"/>
            <a:chExt cx="1248" cy="336"/>
          </a:xfrm>
        </p:grpSpPr>
        <p:sp>
          <p:nvSpPr>
            <p:cNvPr id="97341" name="Rectangle 22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42" name="Rectangle 23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43" name="Rectangle 24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44" name="Rectangle 25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45" name="Rectangle 26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7288" name="Line 27"/>
          <p:cNvSpPr>
            <a:spLocks noChangeShapeType="1"/>
          </p:cNvSpPr>
          <p:nvPr/>
        </p:nvSpPr>
        <p:spPr bwMode="auto">
          <a:xfrm flipH="1">
            <a:off x="2057400" y="1219200"/>
            <a:ext cx="1295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7289" name="Line 28"/>
          <p:cNvSpPr>
            <a:spLocks noChangeShapeType="1"/>
          </p:cNvSpPr>
          <p:nvPr/>
        </p:nvSpPr>
        <p:spPr bwMode="auto">
          <a:xfrm>
            <a:off x="4191000" y="1143000"/>
            <a:ext cx="15240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7290" name="Oval 29"/>
          <p:cNvSpPr>
            <a:spLocks noChangeArrowheads="1"/>
          </p:cNvSpPr>
          <p:nvPr/>
        </p:nvSpPr>
        <p:spPr bwMode="auto">
          <a:xfrm>
            <a:off x="3276600" y="1143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7291" name="Oval 30"/>
          <p:cNvSpPr>
            <a:spLocks noChangeArrowheads="1"/>
          </p:cNvSpPr>
          <p:nvPr/>
        </p:nvSpPr>
        <p:spPr bwMode="auto">
          <a:xfrm>
            <a:off x="4114800" y="1066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7292" name="Oval 31"/>
          <p:cNvSpPr>
            <a:spLocks noChangeArrowheads="1"/>
          </p:cNvSpPr>
          <p:nvPr/>
        </p:nvSpPr>
        <p:spPr bwMode="auto">
          <a:xfrm>
            <a:off x="16002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7293" name="Oval 32"/>
          <p:cNvSpPr>
            <a:spLocks noChangeArrowheads="1"/>
          </p:cNvSpPr>
          <p:nvPr/>
        </p:nvSpPr>
        <p:spPr bwMode="auto">
          <a:xfrm>
            <a:off x="2438400" y="2590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7294" name="Oval 33"/>
          <p:cNvSpPr>
            <a:spLocks noChangeArrowheads="1"/>
          </p:cNvSpPr>
          <p:nvPr/>
        </p:nvSpPr>
        <p:spPr bwMode="auto">
          <a:xfrm>
            <a:off x="51054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7295" name="Oval 34"/>
          <p:cNvSpPr>
            <a:spLocks noChangeArrowheads="1"/>
          </p:cNvSpPr>
          <p:nvPr/>
        </p:nvSpPr>
        <p:spPr bwMode="auto">
          <a:xfrm>
            <a:off x="59436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7296" name="Line 35"/>
          <p:cNvSpPr>
            <a:spLocks noChangeShapeType="1"/>
          </p:cNvSpPr>
          <p:nvPr/>
        </p:nvSpPr>
        <p:spPr bwMode="auto">
          <a:xfrm flipH="1">
            <a:off x="1066800" y="2590800"/>
            <a:ext cx="6096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7297" name="Line 36"/>
          <p:cNvSpPr>
            <a:spLocks noChangeShapeType="1"/>
          </p:cNvSpPr>
          <p:nvPr/>
        </p:nvSpPr>
        <p:spPr bwMode="auto">
          <a:xfrm>
            <a:off x="2514600" y="2667000"/>
            <a:ext cx="762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7298" name="Line 37"/>
          <p:cNvSpPr>
            <a:spLocks noChangeShapeType="1"/>
          </p:cNvSpPr>
          <p:nvPr/>
        </p:nvSpPr>
        <p:spPr bwMode="auto">
          <a:xfrm>
            <a:off x="5181600" y="2514600"/>
            <a:ext cx="3810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7299" name="Line 38"/>
          <p:cNvSpPr>
            <a:spLocks noChangeShapeType="1"/>
          </p:cNvSpPr>
          <p:nvPr/>
        </p:nvSpPr>
        <p:spPr bwMode="auto">
          <a:xfrm>
            <a:off x="6096000" y="2514600"/>
            <a:ext cx="14478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97300" name="Group 39"/>
          <p:cNvGrpSpPr>
            <a:grpSpLocks/>
          </p:cNvGrpSpPr>
          <p:nvPr/>
        </p:nvGrpSpPr>
        <p:grpSpPr bwMode="auto">
          <a:xfrm>
            <a:off x="1905000" y="3962400"/>
            <a:ext cx="1447800" cy="533400"/>
            <a:chOff x="1728" y="576"/>
            <a:chExt cx="1248" cy="336"/>
          </a:xfrm>
        </p:grpSpPr>
        <p:sp>
          <p:nvSpPr>
            <p:cNvPr id="97336" name="Rectangle 40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37" name="Rectangle 41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38" name="Rectangle 42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39" name="Rectangle 43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40" name="Rectangle 44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7301" name="Group 45"/>
          <p:cNvGrpSpPr>
            <a:grpSpLocks/>
          </p:cNvGrpSpPr>
          <p:nvPr/>
        </p:nvGrpSpPr>
        <p:grpSpPr bwMode="auto">
          <a:xfrm>
            <a:off x="3657600" y="3962400"/>
            <a:ext cx="1447800" cy="533400"/>
            <a:chOff x="1728" y="576"/>
            <a:chExt cx="1248" cy="336"/>
          </a:xfrm>
        </p:grpSpPr>
        <p:sp>
          <p:nvSpPr>
            <p:cNvPr id="97331" name="Rectangle 46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32" name="Rectangle 47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33" name="Rectangle 48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34" name="Rectangle 49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35" name="Rectangle 50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7302" name="Group 51"/>
          <p:cNvGrpSpPr>
            <a:grpSpLocks/>
          </p:cNvGrpSpPr>
          <p:nvPr/>
        </p:nvGrpSpPr>
        <p:grpSpPr bwMode="auto">
          <a:xfrm>
            <a:off x="5334000" y="3886200"/>
            <a:ext cx="1447800" cy="533400"/>
            <a:chOff x="1728" y="576"/>
            <a:chExt cx="1248" cy="336"/>
          </a:xfrm>
        </p:grpSpPr>
        <p:sp>
          <p:nvSpPr>
            <p:cNvPr id="97326" name="Rectangle 52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27" name="Rectangle 53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28" name="Rectangle 54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29" name="Rectangle 55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30" name="Rectangle 56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7303" name="Group 57"/>
          <p:cNvGrpSpPr>
            <a:grpSpLocks/>
          </p:cNvGrpSpPr>
          <p:nvPr/>
        </p:nvGrpSpPr>
        <p:grpSpPr bwMode="auto">
          <a:xfrm>
            <a:off x="7239000" y="3810000"/>
            <a:ext cx="1447800" cy="533400"/>
            <a:chOff x="1728" y="576"/>
            <a:chExt cx="1248" cy="336"/>
          </a:xfrm>
        </p:grpSpPr>
        <p:sp>
          <p:nvSpPr>
            <p:cNvPr id="97321" name="Rectangle 58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22" name="Rectangle 59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23" name="Rectangle 60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24" name="Rectangle 61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325" name="Rectangle 62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7304" name="Line 63"/>
          <p:cNvSpPr>
            <a:spLocks noChangeShapeType="1"/>
          </p:cNvSpPr>
          <p:nvPr/>
        </p:nvSpPr>
        <p:spPr bwMode="auto">
          <a:xfrm>
            <a:off x="3352800" y="2590800"/>
            <a:ext cx="9906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7305" name="Oval 64"/>
          <p:cNvSpPr>
            <a:spLocks noChangeArrowheads="1"/>
          </p:cNvSpPr>
          <p:nvPr/>
        </p:nvSpPr>
        <p:spPr bwMode="auto">
          <a:xfrm>
            <a:off x="3276600" y="2590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7306" name="Text Box 65"/>
          <p:cNvSpPr txBox="1">
            <a:spLocks noChangeArrowheads="1"/>
          </p:cNvSpPr>
          <p:nvPr/>
        </p:nvSpPr>
        <p:spPr bwMode="auto">
          <a:xfrm>
            <a:off x="457200" y="4038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</a:t>
            </a:r>
          </a:p>
        </p:txBody>
      </p:sp>
      <p:sp>
        <p:nvSpPr>
          <p:cNvPr id="97307" name="Text Box 66"/>
          <p:cNvSpPr txBox="1">
            <a:spLocks noChangeArrowheads="1"/>
          </p:cNvSpPr>
          <p:nvPr/>
        </p:nvSpPr>
        <p:spPr bwMode="auto">
          <a:xfrm>
            <a:off x="1066800" y="4038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97308" name="Text Box 67"/>
          <p:cNvSpPr txBox="1">
            <a:spLocks noChangeArrowheads="1"/>
          </p:cNvSpPr>
          <p:nvPr/>
        </p:nvSpPr>
        <p:spPr bwMode="auto">
          <a:xfrm>
            <a:off x="1800225" y="2438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１０</a:t>
            </a:r>
          </a:p>
        </p:txBody>
      </p:sp>
      <p:sp>
        <p:nvSpPr>
          <p:cNvPr id="97309" name="Text Box 68"/>
          <p:cNvSpPr txBox="1">
            <a:spLocks noChangeArrowheads="1"/>
          </p:cNvSpPr>
          <p:nvPr/>
        </p:nvSpPr>
        <p:spPr bwMode="auto">
          <a:xfrm>
            <a:off x="25908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１５</a:t>
            </a:r>
          </a:p>
        </p:txBody>
      </p:sp>
      <p:sp>
        <p:nvSpPr>
          <p:cNvPr id="97310" name="Text Box 69"/>
          <p:cNvSpPr txBox="1">
            <a:spLocks noChangeArrowheads="1"/>
          </p:cNvSpPr>
          <p:nvPr/>
        </p:nvSpPr>
        <p:spPr bwMode="auto">
          <a:xfrm>
            <a:off x="2667000" y="2438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２０</a:t>
            </a:r>
          </a:p>
        </p:txBody>
      </p:sp>
      <p:sp>
        <p:nvSpPr>
          <p:cNvPr id="97311" name="Text Box 70"/>
          <p:cNvSpPr txBox="1">
            <a:spLocks noChangeArrowheads="1"/>
          </p:cNvSpPr>
          <p:nvPr/>
        </p:nvSpPr>
        <p:spPr bwMode="auto">
          <a:xfrm>
            <a:off x="19812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１３</a:t>
            </a:r>
          </a:p>
        </p:txBody>
      </p:sp>
      <p:sp>
        <p:nvSpPr>
          <p:cNvPr id="97312" name="Text Box 71"/>
          <p:cNvSpPr txBox="1">
            <a:spLocks noChangeArrowheads="1"/>
          </p:cNvSpPr>
          <p:nvPr/>
        </p:nvSpPr>
        <p:spPr bwMode="auto">
          <a:xfrm>
            <a:off x="3429000" y="990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３５</a:t>
            </a:r>
          </a:p>
        </p:txBody>
      </p:sp>
      <p:sp>
        <p:nvSpPr>
          <p:cNvPr id="97313" name="Text Box 72"/>
          <p:cNvSpPr txBox="1">
            <a:spLocks noChangeArrowheads="1"/>
          </p:cNvSpPr>
          <p:nvPr/>
        </p:nvSpPr>
        <p:spPr bwMode="auto">
          <a:xfrm>
            <a:off x="38100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２７</a:t>
            </a:r>
          </a:p>
        </p:txBody>
      </p:sp>
      <p:sp>
        <p:nvSpPr>
          <p:cNvPr id="97314" name="Text Box 73"/>
          <p:cNvSpPr txBox="1">
            <a:spLocks noChangeArrowheads="1"/>
          </p:cNvSpPr>
          <p:nvPr/>
        </p:nvSpPr>
        <p:spPr bwMode="auto">
          <a:xfrm>
            <a:off x="52578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４５</a:t>
            </a:r>
          </a:p>
        </p:txBody>
      </p:sp>
      <p:sp>
        <p:nvSpPr>
          <p:cNvPr id="97315" name="Text Box 74"/>
          <p:cNvSpPr txBox="1">
            <a:spLocks noChangeArrowheads="1"/>
          </p:cNvSpPr>
          <p:nvPr/>
        </p:nvSpPr>
        <p:spPr bwMode="auto">
          <a:xfrm>
            <a:off x="5486400" y="3886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３７</a:t>
            </a:r>
          </a:p>
        </p:txBody>
      </p:sp>
      <p:sp>
        <p:nvSpPr>
          <p:cNvPr id="97316" name="Text Box 75"/>
          <p:cNvSpPr txBox="1">
            <a:spLocks noChangeArrowheads="1"/>
          </p:cNvSpPr>
          <p:nvPr/>
        </p:nvSpPr>
        <p:spPr bwMode="auto">
          <a:xfrm>
            <a:off x="7391400" y="3886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５０</a:t>
            </a:r>
          </a:p>
        </p:txBody>
      </p:sp>
      <p:sp>
        <p:nvSpPr>
          <p:cNvPr id="97317" name="Text Box 76"/>
          <p:cNvSpPr txBox="1">
            <a:spLocks noChangeArrowheads="1"/>
          </p:cNvSpPr>
          <p:nvPr/>
        </p:nvSpPr>
        <p:spPr bwMode="auto">
          <a:xfrm>
            <a:off x="6096000" y="3886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４０</a:t>
            </a:r>
          </a:p>
        </p:txBody>
      </p:sp>
      <p:sp>
        <p:nvSpPr>
          <p:cNvPr id="97318" name="Line 77"/>
          <p:cNvSpPr>
            <a:spLocks noChangeShapeType="1"/>
          </p:cNvSpPr>
          <p:nvPr/>
        </p:nvSpPr>
        <p:spPr bwMode="auto">
          <a:xfrm flipH="1">
            <a:off x="4953000" y="457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7319" name="Oval 78"/>
          <p:cNvSpPr>
            <a:spLocks noChangeArrowheads="1"/>
          </p:cNvSpPr>
          <p:nvPr/>
        </p:nvSpPr>
        <p:spPr bwMode="auto">
          <a:xfrm>
            <a:off x="5562600" y="152400"/>
            <a:ext cx="762000" cy="762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7320" name="Text Box 79"/>
          <p:cNvSpPr txBox="1">
            <a:spLocks noChangeArrowheads="1"/>
          </p:cNvSpPr>
          <p:nvPr/>
        </p:nvSpPr>
        <p:spPr bwMode="auto">
          <a:xfrm>
            <a:off x="5638800" y="304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４３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A005FE-DEE1-406C-86DB-865B6560744A}" type="slidenum">
              <a:rPr lang="en-US" altLang="ja-JP" smtClean="0"/>
              <a:pPr/>
              <a:t>93</a:t>
            </a:fld>
            <a:endParaRPr lang="en-US" altLang="ja-JP" smtClean="0"/>
          </a:p>
        </p:txBody>
      </p:sp>
      <p:grpSp>
        <p:nvGrpSpPr>
          <p:cNvPr id="98307" name="Group 2"/>
          <p:cNvGrpSpPr>
            <a:grpSpLocks/>
          </p:cNvGrpSpPr>
          <p:nvPr/>
        </p:nvGrpSpPr>
        <p:grpSpPr bwMode="auto">
          <a:xfrm>
            <a:off x="3200400" y="914400"/>
            <a:ext cx="1981200" cy="533400"/>
            <a:chOff x="1728" y="576"/>
            <a:chExt cx="1248" cy="336"/>
          </a:xfrm>
        </p:grpSpPr>
        <p:sp>
          <p:nvSpPr>
            <p:cNvPr id="98380" name="Rectangle 3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81" name="Rectangle 4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82" name="Rectangle 5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83" name="Rectangle 6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84" name="Rectangle 7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8308" name="Group 8"/>
          <p:cNvGrpSpPr>
            <a:grpSpLocks/>
          </p:cNvGrpSpPr>
          <p:nvPr/>
        </p:nvGrpSpPr>
        <p:grpSpPr bwMode="auto">
          <a:xfrm>
            <a:off x="1524000" y="2362200"/>
            <a:ext cx="1981200" cy="533400"/>
            <a:chOff x="1728" y="576"/>
            <a:chExt cx="1248" cy="336"/>
          </a:xfrm>
        </p:grpSpPr>
        <p:sp>
          <p:nvSpPr>
            <p:cNvPr id="98375" name="Rectangle 9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76" name="Rectangle 10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77" name="Rectangle 11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78" name="Rectangle 12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79" name="Rectangle 13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8309" name="Group 14"/>
          <p:cNvGrpSpPr>
            <a:grpSpLocks/>
          </p:cNvGrpSpPr>
          <p:nvPr/>
        </p:nvGrpSpPr>
        <p:grpSpPr bwMode="auto">
          <a:xfrm>
            <a:off x="5029200" y="2209800"/>
            <a:ext cx="1981200" cy="533400"/>
            <a:chOff x="1728" y="576"/>
            <a:chExt cx="1248" cy="336"/>
          </a:xfrm>
        </p:grpSpPr>
        <p:sp>
          <p:nvSpPr>
            <p:cNvPr id="98370" name="Rectangle 15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71" name="Rectangle 16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72" name="Rectangle 17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73" name="Rectangle 18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74" name="Rectangle 19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8310" name="Group 20"/>
          <p:cNvGrpSpPr>
            <a:grpSpLocks/>
          </p:cNvGrpSpPr>
          <p:nvPr/>
        </p:nvGrpSpPr>
        <p:grpSpPr bwMode="auto">
          <a:xfrm>
            <a:off x="304800" y="3962400"/>
            <a:ext cx="1447800" cy="533400"/>
            <a:chOff x="1728" y="576"/>
            <a:chExt cx="1248" cy="336"/>
          </a:xfrm>
        </p:grpSpPr>
        <p:sp>
          <p:nvSpPr>
            <p:cNvPr id="98365" name="Rectangle 21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66" name="Rectangle 22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67" name="Rectangle 23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68" name="Rectangle 24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69" name="Rectangle 25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8311" name="Line 26"/>
          <p:cNvSpPr>
            <a:spLocks noChangeShapeType="1"/>
          </p:cNvSpPr>
          <p:nvPr/>
        </p:nvSpPr>
        <p:spPr bwMode="auto">
          <a:xfrm flipH="1">
            <a:off x="2057400" y="1219200"/>
            <a:ext cx="1295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8312" name="Line 27"/>
          <p:cNvSpPr>
            <a:spLocks noChangeShapeType="1"/>
          </p:cNvSpPr>
          <p:nvPr/>
        </p:nvSpPr>
        <p:spPr bwMode="auto">
          <a:xfrm>
            <a:off x="4191000" y="1143000"/>
            <a:ext cx="15240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8313" name="Oval 28"/>
          <p:cNvSpPr>
            <a:spLocks noChangeArrowheads="1"/>
          </p:cNvSpPr>
          <p:nvPr/>
        </p:nvSpPr>
        <p:spPr bwMode="auto">
          <a:xfrm>
            <a:off x="3276600" y="1143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8314" name="Oval 29"/>
          <p:cNvSpPr>
            <a:spLocks noChangeArrowheads="1"/>
          </p:cNvSpPr>
          <p:nvPr/>
        </p:nvSpPr>
        <p:spPr bwMode="auto">
          <a:xfrm>
            <a:off x="4114800" y="1066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8315" name="Oval 30"/>
          <p:cNvSpPr>
            <a:spLocks noChangeArrowheads="1"/>
          </p:cNvSpPr>
          <p:nvPr/>
        </p:nvSpPr>
        <p:spPr bwMode="auto">
          <a:xfrm>
            <a:off x="16002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8316" name="Oval 31"/>
          <p:cNvSpPr>
            <a:spLocks noChangeArrowheads="1"/>
          </p:cNvSpPr>
          <p:nvPr/>
        </p:nvSpPr>
        <p:spPr bwMode="auto">
          <a:xfrm>
            <a:off x="2438400" y="2590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8317" name="Oval 32"/>
          <p:cNvSpPr>
            <a:spLocks noChangeArrowheads="1"/>
          </p:cNvSpPr>
          <p:nvPr/>
        </p:nvSpPr>
        <p:spPr bwMode="auto">
          <a:xfrm>
            <a:off x="51054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8318" name="Oval 33"/>
          <p:cNvSpPr>
            <a:spLocks noChangeArrowheads="1"/>
          </p:cNvSpPr>
          <p:nvPr/>
        </p:nvSpPr>
        <p:spPr bwMode="auto">
          <a:xfrm>
            <a:off x="59436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8319" name="Line 34"/>
          <p:cNvSpPr>
            <a:spLocks noChangeShapeType="1"/>
          </p:cNvSpPr>
          <p:nvPr/>
        </p:nvSpPr>
        <p:spPr bwMode="auto">
          <a:xfrm flipH="1">
            <a:off x="1066800" y="2590800"/>
            <a:ext cx="6096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8320" name="Line 35"/>
          <p:cNvSpPr>
            <a:spLocks noChangeShapeType="1"/>
          </p:cNvSpPr>
          <p:nvPr/>
        </p:nvSpPr>
        <p:spPr bwMode="auto">
          <a:xfrm>
            <a:off x="2514600" y="2667000"/>
            <a:ext cx="762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8321" name="Line 36"/>
          <p:cNvSpPr>
            <a:spLocks noChangeShapeType="1"/>
          </p:cNvSpPr>
          <p:nvPr/>
        </p:nvSpPr>
        <p:spPr bwMode="auto">
          <a:xfrm>
            <a:off x="5181600" y="2514600"/>
            <a:ext cx="3810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8322" name="Line 37"/>
          <p:cNvSpPr>
            <a:spLocks noChangeShapeType="1"/>
          </p:cNvSpPr>
          <p:nvPr/>
        </p:nvSpPr>
        <p:spPr bwMode="auto">
          <a:xfrm>
            <a:off x="6096000" y="2514600"/>
            <a:ext cx="14478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98323" name="Group 38"/>
          <p:cNvGrpSpPr>
            <a:grpSpLocks/>
          </p:cNvGrpSpPr>
          <p:nvPr/>
        </p:nvGrpSpPr>
        <p:grpSpPr bwMode="auto">
          <a:xfrm>
            <a:off x="1905000" y="3962400"/>
            <a:ext cx="1447800" cy="533400"/>
            <a:chOff x="1728" y="576"/>
            <a:chExt cx="1248" cy="336"/>
          </a:xfrm>
        </p:grpSpPr>
        <p:sp>
          <p:nvSpPr>
            <p:cNvPr id="98360" name="Rectangle 39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61" name="Rectangle 40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62" name="Rectangle 41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63" name="Rectangle 42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64" name="Rectangle 43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8324" name="Group 44"/>
          <p:cNvGrpSpPr>
            <a:grpSpLocks/>
          </p:cNvGrpSpPr>
          <p:nvPr/>
        </p:nvGrpSpPr>
        <p:grpSpPr bwMode="auto">
          <a:xfrm>
            <a:off x="3657600" y="3962400"/>
            <a:ext cx="1447800" cy="533400"/>
            <a:chOff x="1728" y="576"/>
            <a:chExt cx="1248" cy="336"/>
          </a:xfrm>
        </p:grpSpPr>
        <p:sp>
          <p:nvSpPr>
            <p:cNvPr id="98355" name="Rectangle 45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56" name="Rectangle 46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57" name="Rectangle 47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58" name="Rectangle 48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59" name="Rectangle 49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8325" name="Group 50"/>
          <p:cNvGrpSpPr>
            <a:grpSpLocks/>
          </p:cNvGrpSpPr>
          <p:nvPr/>
        </p:nvGrpSpPr>
        <p:grpSpPr bwMode="auto">
          <a:xfrm>
            <a:off x="5334000" y="3886200"/>
            <a:ext cx="1447800" cy="533400"/>
            <a:chOff x="1728" y="576"/>
            <a:chExt cx="1248" cy="336"/>
          </a:xfrm>
        </p:grpSpPr>
        <p:sp>
          <p:nvSpPr>
            <p:cNvPr id="98350" name="Rectangle 51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51" name="Rectangle 52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52" name="Rectangle 53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53" name="Rectangle 54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54" name="Rectangle 55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8326" name="Group 56"/>
          <p:cNvGrpSpPr>
            <a:grpSpLocks/>
          </p:cNvGrpSpPr>
          <p:nvPr/>
        </p:nvGrpSpPr>
        <p:grpSpPr bwMode="auto">
          <a:xfrm>
            <a:off x="7239000" y="3810000"/>
            <a:ext cx="1447800" cy="533400"/>
            <a:chOff x="1728" y="576"/>
            <a:chExt cx="1248" cy="336"/>
          </a:xfrm>
        </p:grpSpPr>
        <p:sp>
          <p:nvSpPr>
            <p:cNvPr id="98345" name="Rectangle 57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46" name="Rectangle 58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47" name="Rectangle 59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48" name="Rectangle 60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49" name="Rectangle 61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8327" name="Line 62"/>
          <p:cNvSpPr>
            <a:spLocks noChangeShapeType="1"/>
          </p:cNvSpPr>
          <p:nvPr/>
        </p:nvSpPr>
        <p:spPr bwMode="auto">
          <a:xfrm>
            <a:off x="3352800" y="2590800"/>
            <a:ext cx="9906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8328" name="Oval 63"/>
          <p:cNvSpPr>
            <a:spLocks noChangeArrowheads="1"/>
          </p:cNvSpPr>
          <p:nvPr/>
        </p:nvSpPr>
        <p:spPr bwMode="auto">
          <a:xfrm>
            <a:off x="3276600" y="2590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8329" name="Text Box 64"/>
          <p:cNvSpPr txBox="1">
            <a:spLocks noChangeArrowheads="1"/>
          </p:cNvSpPr>
          <p:nvPr/>
        </p:nvSpPr>
        <p:spPr bwMode="auto">
          <a:xfrm>
            <a:off x="457200" y="4038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</a:t>
            </a:r>
          </a:p>
        </p:txBody>
      </p:sp>
      <p:sp>
        <p:nvSpPr>
          <p:cNvPr id="98330" name="Text Box 65"/>
          <p:cNvSpPr txBox="1">
            <a:spLocks noChangeArrowheads="1"/>
          </p:cNvSpPr>
          <p:nvPr/>
        </p:nvSpPr>
        <p:spPr bwMode="auto">
          <a:xfrm>
            <a:off x="1066800" y="4038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98331" name="Text Box 66"/>
          <p:cNvSpPr txBox="1">
            <a:spLocks noChangeArrowheads="1"/>
          </p:cNvSpPr>
          <p:nvPr/>
        </p:nvSpPr>
        <p:spPr bwMode="auto">
          <a:xfrm>
            <a:off x="1800225" y="2438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１０</a:t>
            </a:r>
          </a:p>
        </p:txBody>
      </p:sp>
      <p:sp>
        <p:nvSpPr>
          <p:cNvPr id="98332" name="Text Box 67"/>
          <p:cNvSpPr txBox="1">
            <a:spLocks noChangeArrowheads="1"/>
          </p:cNvSpPr>
          <p:nvPr/>
        </p:nvSpPr>
        <p:spPr bwMode="auto">
          <a:xfrm>
            <a:off x="25908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１５</a:t>
            </a:r>
          </a:p>
        </p:txBody>
      </p:sp>
      <p:sp>
        <p:nvSpPr>
          <p:cNvPr id="98333" name="Text Box 68"/>
          <p:cNvSpPr txBox="1">
            <a:spLocks noChangeArrowheads="1"/>
          </p:cNvSpPr>
          <p:nvPr/>
        </p:nvSpPr>
        <p:spPr bwMode="auto">
          <a:xfrm>
            <a:off x="2667000" y="2438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２０</a:t>
            </a:r>
          </a:p>
        </p:txBody>
      </p:sp>
      <p:sp>
        <p:nvSpPr>
          <p:cNvPr id="98334" name="Text Box 69"/>
          <p:cNvSpPr txBox="1">
            <a:spLocks noChangeArrowheads="1"/>
          </p:cNvSpPr>
          <p:nvPr/>
        </p:nvSpPr>
        <p:spPr bwMode="auto">
          <a:xfrm>
            <a:off x="19812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１３</a:t>
            </a:r>
          </a:p>
        </p:txBody>
      </p:sp>
      <p:sp>
        <p:nvSpPr>
          <p:cNvPr id="98335" name="Text Box 70"/>
          <p:cNvSpPr txBox="1">
            <a:spLocks noChangeArrowheads="1"/>
          </p:cNvSpPr>
          <p:nvPr/>
        </p:nvSpPr>
        <p:spPr bwMode="auto">
          <a:xfrm>
            <a:off x="3429000" y="990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３５</a:t>
            </a:r>
          </a:p>
        </p:txBody>
      </p:sp>
      <p:sp>
        <p:nvSpPr>
          <p:cNvPr id="98336" name="Text Box 71"/>
          <p:cNvSpPr txBox="1">
            <a:spLocks noChangeArrowheads="1"/>
          </p:cNvSpPr>
          <p:nvPr/>
        </p:nvSpPr>
        <p:spPr bwMode="auto">
          <a:xfrm>
            <a:off x="38100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２７</a:t>
            </a:r>
          </a:p>
        </p:txBody>
      </p:sp>
      <p:sp>
        <p:nvSpPr>
          <p:cNvPr id="98337" name="Text Box 72"/>
          <p:cNvSpPr txBox="1">
            <a:spLocks noChangeArrowheads="1"/>
          </p:cNvSpPr>
          <p:nvPr/>
        </p:nvSpPr>
        <p:spPr bwMode="auto">
          <a:xfrm>
            <a:off x="52578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４５</a:t>
            </a:r>
          </a:p>
        </p:txBody>
      </p:sp>
      <p:sp>
        <p:nvSpPr>
          <p:cNvPr id="98338" name="Text Box 73"/>
          <p:cNvSpPr txBox="1">
            <a:spLocks noChangeArrowheads="1"/>
          </p:cNvSpPr>
          <p:nvPr/>
        </p:nvSpPr>
        <p:spPr bwMode="auto">
          <a:xfrm>
            <a:off x="5486400" y="3886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３７</a:t>
            </a:r>
          </a:p>
        </p:txBody>
      </p:sp>
      <p:sp>
        <p:nvSpPr>
          <p:cNvPr id="98339" name="Text Box 74"/>
          <p:cNvSpPr txBox="1">
            <a:spLocks noChangeArrowheads="1"/>
          </p:cNvSpPr>
          <p:nvPr/>
        </p:nvSpPr>
        <p:spPr bwMode="auto">
          <a:xfrm>
            <a:off x="7391400" y="3886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５０</a:t>
            </a:r>
          </a:p>
        </p:txBody>
      </p:sp>
      <p:sp>
        <p:nvSpPr>
          <p:cNvPr id="98340" name="Text Box 75"/>
          <p:cNvSpPr txBox="1">
            <a:spLocks noChangeArrowheads="1"/>
          </p:cNvSpPr>
          <p:nvPr/>
        </p:nvSpPr>
        <p:spPr bwMode="auto">
          <a:xfrm>
            <a:off x="6096000" y="3886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４０</a:t>
            </a:r>
          </a:p>
        </p:txBody>
      </p:sp>
      <p:sp>
        <p:nvSpPr>
          <p:cNvPr id="98341" name="Oval 76"/>
          <p:cNvSpPr>
            <a:spLocks noChangeArrowheads="1"/>
          </p:cNvSpPr>
          <p:nvPr/>
        </p:nvSpPr>
        <p:spPr bwMode="auto">
          <a:xfrm>
            <a:off x="6400800" y="5105400"/>
            <a:ext cx="762000" cy="762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8342" name="Text Box 77"/>
          <p:cNvSpPr txBox="1">
            <a:spLocks noChangeArrowheads="1"/>
          </p:cNvSpPr>
          <p:nvPr/>
        </p:nvSpPr>
        <p:spPr bwMode="auto">
          <a:xfrm>
            <a:off x="6477000" y="5257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４３</a:t>
            </a:r>
          </a:p>
        </p:txBody>
      </p:sp>
      <p:sp>
        <p:nvSpPr>
          <p:cNvPr id="98343" name="Rectangle 7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172200" cy="685800"/>
          </a:xfrm>
        </p:spPr>
        <p:txBody>
          <a:bodyPr/>
          <a:lstStyle/>
          <a:p>
            <a:pPr algn="l" eaLnBrk="1" hangingPunct="1"/>
            <a:r>
              <a:rPr lang="ja-JP" altLang="en-US" sz="3200" smtClean="0"/>
              <a:t>オーバーフロー時のノード分割１</a:t>
            </a:r>
          </a:p>
        </p:txBody>
      </p:sp>
      <p:sp>
        <p:nvSpPr>
          <p:cNvPr id="98344" name="Line 79"/>
          <p:cNvSpPr>
            <a:spLocks noChangeShapeType="1"/>
          </p:cNvSpPr>
          <p:nvPr/>
        </p:nvSpPr>
        <p:spPr bwMode="auto">
          <a:xfrm flipH="1" flipV="1">
            <a:off x="6705600" y="44958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2BF27B-A410-4A42-955E-186C29579DE1}" type="slidenum">
              <a:rPr lang="en-US" altLang="ja-JP" smtClean="0"/>
              <a:pPr/>
              <a:t>94</a:t>
            </a:fld>
            <a:endParaRPr lang="en-US" altLang="ja-JP" smtClean="0"/>
          </a:p>
        </p:txBody>
      </p:sp>
      <p:grpSp>
        <p:nvGrpSpPr>
          <p:cNvPr id="99331" name="Group 2"/>
          <p:cNvGrpSpPr>
            <a:grpSpLocks/>
          </p:cNvGrpSpPr>
          <p:nvPr/>
        </p:nvGrpSpPr>
        <p:grpSpPr bwMode="auto">
          <a:xfrm>
            <a:off x="3200400" y="914400"/>
            <a:ext cx="1981200" cy="533400"/>
            <a:chOff x="1728" y="576"/>
            <a:chExt cx="1248" cy="336"/>
          </a:xfrm>
        </p:grpSpPr>
        <p:sp>
          <p:nvSpPr>
            <p:cNvPr id="99411" name="Rectangle 3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412" name="Rectangle 4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413" name="Rectangle 5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414" name="Rectangle 6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415" name="Rectangle 7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9332" name="Group 8"/>
          <p:cNvGrpSpPr>
            <a:grpSpLocks/>
          </p:cNvGrpSpPr>
          <p:nvPr/>
        </p:nvGrpSpPr>
        <p:grpSpPr bwMode="auto">
          <a:xfrm>
            <a:off x="1524000" y="2362200"/>
            <a:ext cx="1981200" cy="533400"/>
            <a:chOff x="1728" y="576"/>
            <a:chExt cx="1248" cy="336"/>
          </a:xfrm>
        </p:grpSpPr>
        <p:sp>
          <p:nvSpPr>
            <p:cNvPr id="99406" name="Rectangle 9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407" name="Rectangle 10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408" name="Rectangle 11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409" name="Rectangle 12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410" name="Rectangle 13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9333" name="Group 14"/>
          <p:cNvGrpSpPr>
            <a:grpSpLocks/>
          </p:cNvGrpSpPr>
          <p:nvPr/>
        </p:nvGrpSpPr>
        <p:grpSpPr bwMode="auto">
          <a:xfrm>
            <a:off x="5029200" y="2209800"/>
            <a:ext cx="1981200" cy="533400"/>
            <a:chOff x="1728" y="576"/>
            <a:chExt cx="1248" cy="336"/>
          </a:xfrm>
        </p:grpSpPr>
        <p:sp>
          <p:nvSpPr>
            <p:cNvPr id="99401" name="Rectangle 15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402" name="Rectangle 16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403" name="Rectangle 17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404" name="Rectangle 18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405" name="Rectangle 19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9334" name="Group 20"/>
          <p:cNvGrpSpPr>
            <a:grpSpLocks/>
          </p:cNvGrpSpPr>
          <p:nvPr/>
        </p:nvGrpSpPr>
        <p:grpSpPr bwMode="auto">
          <a:xfrm>
            <a:off x="0" y="3962400"/>
            <a:ext cx="1447800" cy="533400"/>
            <a:chOff x="1728" y="576"/>
            <a:chExt cx="1248" cy="336"/>
          </a:xfrm>
        </p:grpSpPr>
        <p:sp>
          <p:nvSpPr>
            <p:cNvPr id="99396" name="Rectangle 21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97" name="Rectangle 22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98" name="Rectangle 23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99" name="Rectangle 24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400" name="Rectangle 25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9335" name="Line 26"/>
          <p:cNvSpPr>
            <a:spLocks noChangeShapeType="1"/>
          </p:cNvSpPr>
          <p:nvPr/>
        </p:nvSpPr>
        <p:spPr bwMode="auto">
          <a:xfrm flipH="1">
            <a:off x="2057400" y="1219200"/>
            <a:ext cx="1295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9336" name="Line 27"/>
          <p:cNvSpPr>
            <a:spLocks noChangeShapeType="1"/>
          </p:cNvSpPr>
          <p:nvPr/>
        </p:nvSpPr>
        <p:spPr bwMode="auto">
          <a:xfrm>
            <a:off x="4191000" y="1143000"/>
            <a:ext cx="15240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9337" name="Oval 28"/>
          <p:cNvSpPr>
            <a:spLocks noChangeArrowheads="1"/>
          </p:cNvSpPr>
          <p:nvPr/>
        </p:nvSpPr>
        <p:spPr bwMode="auto">
          <a:xfrm>
            <a:off x="3276600" y="1143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338" name="Oval 29"/>
          <p:cNvSpPr>
            <a:spLocks noChangeArrowheads="1"/>
          </p:cNvSpPr>
          <p:nvPr/>
        </p:nvSpPr>
        <p:spPr bwMode="auto">
          <a:xfrm>
            <a:off x="4114800" y="1066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339" name="Oval 30"/>
          <p:cNvSpPr>
            <a:spLocks noChangeArrowheads="1"/>
          </p:cNvSpPr>
          <p:nvPr/>
        </p:nvSpPr>
        <p:spPr bwMode="auto">
          <a:xfrm>
            <a:off x="16002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340" name="Oval 31"/>
          <p:cNvSpPr>
            <a:spLocks noChangeArrowheads="1"/>
          </p:cNvSpPr>
          <p:nvPr/>
        </p:nvSpPr>
        <p:spPr bwMode="auto">
          <a:xfrm>
            <a:off x="2438400" y="2590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341" name="Oval 32"/>
          <p:cNvSpPr>
            <a:spLocks noChangeArrowheads="1"/>
          </p:cNvSpPr>
          <p:nvPr/>
        </p:nvSpPr>
        <p:spPr bwMode="auto">
          <a:xfrm>
            <a:off x="51054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342" name="Oval 33"/>
          <p:cNvSpPr>
            <a:spLocks noChangeArrowheads="1"/>
          </p:cNvSpPr>
          <p:nvPr/>
        </p:nvSpPr>
        <p:spPr bwMode="auto">
          <a:xfrm>
            <a:off x="60198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343" name="Line 34"/>
          <p:cNvSpPr>
            <a:spLocks noChangeShapeType="1"/>
          </p:cNvSpPr>
          <p:nvPr/>
        </p:nvSpPr>
        <p:spPr bwMode="auto">
          <a:xfrm flipH="1">
            <a:off x="1066800" y="2590800"/>
            <a:ext cx="6096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9344" name="Line 35"/>
          <p:cNvSpPr>
            <a:spLocks noChangeShapeType="1"/>
          </p:cNvSpPr>
          <p:nvPr/>
        </p:nvSpPr>
        <p:spPr bwMode="auto">
          <a:xfrm>
            <a:off x="2514600" y="2667000"/>
            <a:ext cx="762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9345" name="Line 36"/>
          <p:cNvSpPr>
            <a:spLocks noChangeShapeType="1"/>
          </p:cNvSpPr>
          <p:nvPr/>
        </p:nvSpPr>
        <p:spPr bwMode="auto">
          <a:xfrm flipH="1">
            <a:off x="5105400" y="2514600"/>
            <a:ext cx="762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9346" name="Line 37"/>
          <p:cNvSpPr>
            <a:spLocks noChangeShapeType="1"/>
          </p:cNvSpPr>
          <p:nvPr/>
        </p:nvSpPr>
        <p:spPr bwMode="auto">
          <a:xfrm>
            <a:off x="6858000" y="2514600"/>
            <a:ext cx="12954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99347" name="Group 38"/>
          <p:cNvGrpSpPr>
            <a:grpSpLocks/>
          </p:cNvGrpSpPr>
          <p:nvPr/>
        </p:nvGrpSpPr>
        <p:grpSpPr bwMode="auto">
          <a:xfrm>
            <a:off x="1600200" y="3962400"/>
            <a:ext cx="1447800" cy="533400"/>
            <a:chOff x="1728" y="576"/>
            <a:chExt cx="1248" cy="336"/>
          </a:xfrm>
        </p:grpSpPr>
        <p:sp>
          <p:nvSpPr>
            <p:cNvPr id="99391" name="Rectangle 39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92" name="Rectangle 40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93" name="Rectangle 41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94" name="Rectangle 42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95" name="Rectangle 43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9348" name="Group 44"/>
          <p:cNvGrpSpPr>
            <a:grpSpLocks/>
          </p:cNvGrpSpPr>
          <p:nvPr/>
        </p:nvGrpSpPr>
        <p:grpSpPr bwMode="auto">
          <a:xfrm>
            <a:off x="3124200" y="3962400"/>
            <a:ext cx="1447800" cy="533400"/>
            <a:chOff x="1728" y="576"/>
            <a:chExt cx="1248" cy="336"/>
          </a:xfrm>
        </p:grpSpPr>
        <p:sp>
          <p:nvSpPr>
            <p:cNvPr id="99386" name="Rectangle 45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87" name="Rectangle 46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88" name="Rectangle 47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89" name="Rectangle 48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90" name="Rectangle 49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9349" name="Group 50"/>
          <p:cNvGrpSpPr>
            <a:grpSpLocks/>
          </p:cNvGrpSpPr>
          <p:nvPr/>
        </p:nvGrpSpPr>
        <p:grpSpPr bwMode="auto">
          <a:xfrm>
            <a:off x="4648200" y="3962400"/>
            <a:ext cx="1447800" cy="533400"/>
            <a:chOff x="1728" y="576"/>
            <a:chExt cx="1248" cy="336"/>
          </a:xfrm>
        </p:grpSpPr>
        <p:sp>
          <p:nvSpPr>
            <p:cNvPr id="99381" name="Rectangle 51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82" name="Rectangle 52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83" name="Rectangle 53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84" name="Rectangle 54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85" name="Rectangle 55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9350" name="Group 56"/>
          <p:cNvGrpSpPr>
            <a:grpSpLocks/>
          </p:cNvGrpSpPr>
          <p:nvPr/>
        </p:nvGrpSpPr>
        <p:grpSpPr bwMode="auto">
          <a:xfrm>
            <a:off x="7696200" y="3962400"/>
            <a:ext cx="1447800" cy="533400"/>
            <a:chOff x="1728" y="576"/>
            <a:chExt cx="1248" cy="336"/>
          </a:xfrm>
        </p:grpSpPr>
        <p:sp>
          <p:nvSpPr>
            <p:cNvPr id="99376" name="Rectangle 57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77" name="Rectangle 58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78" name="Rectangle 59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79" name="Rectangle 60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80" name="Rectangle 61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9351" name="Line 62"/>
          <p:cNvSpPr>
            <a:spLocks noChangeShapeType="1"/>
          </p:cNvSpPr>
          <p:nvPr/>
        </p:nvSpPr>
        <p:spPr bwMode="auto">
          <a:xfrm>
            <a:off x="3352800" y="2590800"/>
            <a:ext cx="533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9352" name="Oval 63"/>
          <p:cNvSpPr>
            <a:spLocks noChangeArrowheads="1"/>
          </p:cNvSpPr>
          <p:nvPr/>
        </p:nvSpPr>
        <p:spPr bwMode="auto">
          <a:xfrm>
            <a:off x="3276600" y="2590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353" name="Text Box 64"/>
          <p:cNvSpPr txBox="1">
            <a:spLocks noChangeArrowheads="1"/>
          </p:cNvSpPr>
          <p:nvPr/>
        </p:nvSpPr>
        <p:spPr bwMode="auto">
          <a:xfrm>
            <a:off x="152400" y="4038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</a:t>
            </a:r>
          </a:p>
        </p:txBody>
      </p:sp>
      <p:sp>
        <p:nvSpPr>
          <p:cNvPr id="99354" name="Text Box 65"/>
          <p:cNvSpPr txBox="1">
            <a:spLocks noChangeArrowheads="1"/>
          </p:cNvSpPr>
          <p:nvPr/>
        </p:nvSpPr>
        <p:spPr bwMode="auto">
          <a:xfrm>
            <a:off x="762000" y="4038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99355" name="Text Box 66"/>
          <p:cNvSpPr txBox="1">
            <a:spLocks noChangeArrowheads="1"/>
          </p:cNvSpPr>
          <p:nvPr/>
        </p:nvSpPr>
        <p:spPr bwMode="auto">
          <a:xfrm>
            <a:off x="1800225" y="2438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１０</a:t>
            </a:r>
          </a:p>
        </p:txBody>
      </p:sp>
      <p:sp>
        <p:nvSpPr>
          <p:cNvPr id="99356" name="Text Box 67"/>
          <p:cNvSpPr txBox="1">
            <a:spLocks noChangeArrowheads="1"/>
          </p:cNvSpPr>
          <p:nvPr/>
        </p:nvSpPr>
        <p:spPr bwMode="auto">
          <a:xfrm>
            <a:off x="22860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１５</a:t>
            </a:r>
          </a:p>
        </p:txBody>
      </p:sp>
      <p:sp>
        <p:nvSpPr>
          <p:cNvPr id="99357" name="Text Box 68"/>
          <p:cNvSpPr txBox="1">
            <a:spLocks noChangeArrowheads="1"/>
          </p:cNvSpPr>
          <p:nvPr/>
        </p:nvSpPr>
        <p:spPr bwMode="auto">
          <a:xfrm>
            <a:off x="2667000" y="2438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２０</a:t>
            </a:r>
          </a:p>
        </p:txBody>
      </p:sp>
      <p:sp>
        <p:nvSpPr>
          <p:cNvPr id="99358" name="Text Box 69"/>
          <p:cNvSpPr txBox="1">
            <a:spLocks noChangeArrowheads="1"/>
          </p:cNvSpPr>
          <p:nvPr/>
        </p:nvSpPr>
        <p:spPr bwMode="auto">
          <a:xfrm>
            <a:off x="16764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１３</a:t>
            </a:r>
          </a:p>
        </p:txBody>
      </p:sp>
      <p:sp>
        <p:nvSpPr>
          <p:cNvPr id="99359" name="Text Box 70"/>
          <p:cNvSpPr txBox="1">
            <a:spLocks noChangeArrowheads="1"/>
          </p:cNvSpPr>
          <p:nvPr/>
        </p:nvSpPr>
        <p:spPr bwMode="auto">
          <a:xfrm>
            <a:off x="3429000" y="990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３５</a:t>
            </a:r>
          </a:p>
        </p:txBody>
      </p:sp>
      <p:sp>
        <p:nvSpPr>
          <p:cNvPr id="99360" name="Text Box 71"/>
          <p:cNvSpPr txBox="1">
            <a:spLocks noChangeArrowheads="1"/>
          </p:cNvSpPr>
          <p:nvPr/>
        </p:nvSpPr>
        <p:spPr bwMode="auto">
          <a:xfrm>
            <a:off x="32766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２７</a:t>
            </a:r>
          </a:p>
        </p:txBody>
      </p:sp>
      <p:sp>
        <p:nvSpPr>
          <p:cNvPr id="99361" name="Text Box 72"/>
          <p:cNvSpPr txBox="1">
            <a:spLocks noChangeArrowheads="1"/>
          </p:cNvSpPr>
          <p:nvPr/>
        </p:nvSpPr>
        <p:spPr bwMode="auto">
          <a:xfrm>
            <a:off x="6096000" y="2286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４５</a:t>
            </a:r>
          </a:p>
        </p:txBody>
      </p:sp>
      <p:sp>
        <p:nvSpPr>
          <p:cNvPr id="99362" name="Text Box 73"/>
          <p:cNvSpPr txBox="1">
            <a:spLocks noChangeArrowheads="1"/>
          </p:cNvSpPr>
          <p:nvPr/>
        </p:nvSpPr>
        <p:spPr bwMode="auto">
          <a:xfrm>
            <a:off x="4800600" y="3962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３７</a:t>
            </a:r>
          </a:p>
        </p:txBody>
      </p:sp>
      <p:sp>
        <p:nvSpPr>
          <p:cNvPr id="99363" name="Text Box 74"/>
          <p:cNvSpPr txBox="1">
            <a:spLocks noChangeArrowheads="1"/>
          </p:cNvSpPr>
          <p:nvPr/>
        </p:nvSpPr>
        <p:spPr bwMode="auto">
          <a:xfrm>
            <a:off x="78486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５０</a:t>
            </a:r>
          </a:p>
        </p:txBody>
      </p:sp>
      <p:sp>
        <p:nvSpPr>
          <p:cNvPr id="99364" name="Text Box 75"/>
          <p:cNvSpPr txBox="1">
            <a:spLocks noChangeArrowheads="1"/>
          </p:cNvSpPr>
          <p:nvPr/>
        </p:nvSpPr>
        <p:spPr bwMode="auto">
          <a:xfrm>
            <a:off x="53340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４０</a:t>
            </a:r>
          </a:p>
        </p:txBody>
      </p:sp>
      <p:sp>
        <p:nvSpPr>
          <p:cNvPr id="99365" name="Rectangle 7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172200" cy="685800"/>
          </a:xfrm>
        </p:spPr>
        <p:txBody>
          <a:bodyPr/>
          <a:lstStyle/>
          <a:p>
            <a:pPr algn="l" eaLnBrk="1" hangingPunct="1"/>
            <a:r>
              <a:rPr lang="ja-JP" altLang="en-US" sz="3200" smtClean="0"/>
              <a:t>オーバーフロー時のノード分割２</a:t>
            </a:r>
          </a:p>
        </p:txBody>
      </p:sp>
      <p:sp>
        <p:nvSpPr>
          <p:cNvPr id="99366" name="Line 77"/>
          <p:cNvSpPr>
            <a:spLocks noChangeShapeType="1"/>
          </p:cNvSpPr>
          <p:nvPr/>
        </p:nvSpPr>
        <p:spPr bwMode="auto">
          <a:xfrm>
            <a:off x="6096000" y="2514600"/>
            <a:ext cx="4572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9367" name="Oval 78"/>
          <p:cNvSpPr>
            <a:spLocks noChangeArrowheads="1"/>
          </p:cNvSpPr>
          <p:nvPr/>
        </p:nvSpPr>
        <p:spPr bwMode="auto">
          <a:xfrm>
            <a:off x="67818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9368" name="Group 79"/>
          <p:cNvGrpSpPr>
            <a:grpSpLocks/>
          </p:cNvGrpSpPr>
          <p:nvPr/>
        </p:nvGrpSpPr>
        <p:grpSpPr bwMode="auto">
          <a:xfrm>
            <a:off x="6172200" y="3962400"/>
            <a:ext cx="1447800" cy="533400"/>
            <a:chOff x="1728" y="576"/>
            <a:chExt cx="1248" cy="336"/>
          </a:xfrm>
        </p:grpSpPr>
        <p:sp>
          <p:nvSpPr>
            <p:cNvPr id="99371" name="Rectangle 80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72" name="Rectangle 81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73" name="Rectangle 82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74" name="Rectangle 83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375" name="Rectangle 84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9369" name="Text Box 85"/>
          <p:cNvSpPr txBox="1">
            <a:spLocks noChangeArrowheads="1"/>
          </p:cNvSpPr>
          <p:nvPr/>
        </p:nvSpPr>
        <p:spPr bwMode="auto">
          <a:xfrm>
            <a:off x="228600" y="4953000"/>
            <a:ext cx="86629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オーバーフローが起きたときには、ノードを分割して、親に向かって</a:t>
            </a:r>
          </a:p>
          <a:p>
            <a:pPr algn="l"/>
            <a:r>
              <a:rPr lang="ja-JP" altLang="en-US"/>
              <a:t>再帰的にＢ木の条件を満足するように更新していく。</a:t>
            </a:r>
          </a:p>
        </p:txBody>
      </p:sp>
      <p:sp>
        <p:nvSpPr>
          <p:cNvPr id="99370" name="Text Box 86"/>
          <p:cNvSpPr txBox="1">
            <a:spLocks noChangeArrowheads="1"/>
          </p:cNvSpPr>
          <p:nvPr/>
        </p:nvSpPr>
        <p:spPr bwMode="auto">
          <a:xfrm>
            <a:off x="63246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４３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4C41C8-2DFD-4ABC-AF0C-A0724DB588C6}" type="slidenum">
              <a:rPr lang="en-US" altLang="ja-JP" smtClean="0"/>
              <a:pPr/>
              <a:t>95</a:t>
            </a:fld>
            <a:endParaRPr lang="en-US" altLang="ja-JP" smtClean="0"/>
          </a:p>
        </p:txBody>
      </p:sp>
      <p:grpSp>
        <p:nvGrpSpPr>
          <p:cNvPr id="100355" name="Group 2"/>
          <p:cNvGrpSpPr>
            <a:grpSpLocks/>
          </p:cNvGrpSpPr>
          <p:nvPr/>
        </p:nvGrpSpPr>
        <p:grpSpPr bwMode="auto">
          <a:xfrm>
            <a:off x="3200400" y="914400"/>
            <a:ext cx="1981200" cy="533400"/>
            <a:chOff x="1728" y="576"/>
            <a:chExt cx="1248" cy="336"/>
          </a:xfrm>
        </p:grpSpPr>
        <p:sp>
          <p:nvSpPr>
            <p:cNvPr id="100437" name="Rectangle 3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38" name="Rectangle 4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39" name="Rectangle 5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40" name="Rectangle 6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41" name="Rectangle 7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0356" name="Group 8"/>
          <p:cNvGrpSpPr>
            <a:grpSpLocks/>
          </p:cNvGrpSpPr>
          <p:nvPr/>
        </p:nvGrpSpPr>
        <p:grpSpPr bwMode="auto">
          <a:xfrm>
            <a:off x="1524000" y="2362200"/>
            <a:ext cx="1981200" cy="533400"/>
            <a:chOff x="1728" y="576"/>
            <a:chExt cx="1248" cy="336"/>
          </a:xfrm>
        </p:grpSpPr>
        <p:sp>
          <p:nvSpPr>
            <p:cNvPr id="100432" name="Rectangle 9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33" name="Rectangle 10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34" name="Rectangle 11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35" name="Rectangle 12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36" name="Rectangle 13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0357" name="Group 14"/>
          <p:cNvGrpSpPr>
            <a:grpSpLocks/>
          </p:cNvGrpSpPr>
          <p:nvPr/>
        </p:nvGrpSpPr>
        <p:grpSpPr bwMode="auto">
          <a:xfrm>
            <a:off x="5029200" y="2209800"/>
            <a:ext cx="1981200" cy="533400"/>
            <a:chOff x="1728" y="576"/>
            <a:chExt cx="1248" cy="336"/>
          </a:xfrm>
        </p:grpSpPr>
        <p:sp>
          <p:nvSpPr>
            <p:cNvPr id="100427" name="Rectangle 15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28" name="Rectangle 16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29" name="Rectangle 17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30" name="Rectangle 18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31" name="Rectangle 19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0358" name="Group 20"/>
          <p:cNvGrpSpPr>
            <a:grpSpLocks/>
          </p:cNvGrpSpPr>
          <p:nvPr/>
        </p:nvGrpSpPr>
        <p:grpSpPr bwMode="auto">
          <a:xfrm>
            <a:off x="0" y="3962400"/>
            <a:ext cx="1447800" cy="533400"/>
            <a:chOff x="1728" y="576"/>
            <a:chExt cx="1248" cy="336"/>
          </a:xfrm>
        </p:grpSpPr>
        <p:sp>
          <p:nvSpPr>
            <p:cNvPr id="100422" name="Rectangle 21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23" name="Rectangle 22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24" name="Rectangle 23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25" name="Rectangle 24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26" name="Rectangle 25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0359" name="Line 26"/>
          <p:cNvSpPr>
            <a:spLocks noChangeShapeType="1"/>
          </p:cNvSpPr>
          <p:nvPr/>
        </p:nvSpPr>
        <p:spPr bwMode="auto">
          <a:xfrm flipH="1">
            <a:off x="2057400" y="1219200"/>
            <a:ext cx="1295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0360" name="Line 27"/>
          <p:cNvSpPr>
            <a:spLocks noChangeShapeType="1"/>
          </p:cNvSpPr>
          <p:nvPr/>
        </p:nvSpPr>
        <p:spPr bwMode="auto">
          <a:xfrm>
            <a:off x="4191000" y="1143000"/>
            <a:ext cx="15240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0361" name="Oval 28"/>
          <p:cNvSpPr>
            <a:spLocks noChangeArrowheads="1"/>
          </p:cNvSpPr>
          <p:nvPr/>
        </p:nvSpPr>
        <p:spPr bwMode="auto">
          <a:xfrm>
            <a:off x="3276600" y="1143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0362" name="Oval 29"/>
          <p:cNvSpPr>
            <a:spLocks noChangeArrowheads="1"/>
          </p:cNvSpPr>
          <p:nvPr/>
        </p:nvSpPr>
        <p:spPr bwMode="auto">
          <a:xfrm>
            <a:off x="4114800" y="1066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0363" name="Oval 30"/>
          <p:cNvSpPr>
            <a:spLocks noChangeArrowheads="1"/>
          </p:cNvSpPr>
          <p:nvPr/>
        </p:nvSpPr>
        <p:spPr bwMode="auto">
          <a:xfrm>
            <a:off x="16002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0364" name="Oval 31"/>
          <p:cNvSpPr>
            <a:spLocks noChangeArrowheads="1"/>
          </p:cNvSpPr>
          <p:nvPr/>
        </p:nvSpPr>
        <p:spPr bwMode="auto">
          <a:xfrm>
            <a:off x="2438400" y="2590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0365" name="Oval 32"/>
          <p:cNvSpPr>
            <a:spLocks noChangeArrowheads="1"/>
          </p:cNvSpPr>
          <p:nvPr/>
        </p:nvSpPr>
        <p:spPr bwMode="auto">
          <a:xfrm>
            <a:off x="51054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0366" name="Oval 33"/>
          <p:cNvSpPr>
            <a:spLocks noChangeArrowheads="1"/>
          </p:cNvSpPr>
          <p:nvPr/>
        </p:nvSpPr>
        <p:spPr bwMode="auto">
          <a:xfrm>
            <a:off x="60198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0367" name="Line 34"/>
          <p:cNvSpPr>
            <a:spLocks noChangeShapeType="1"/>
          </p:cNvSpPr>
          <p:nvPr/>
        </p:nvSpPr>
        <p:spPr bwMode="auto">
          <a:xfrm flipH="1">
            <a:off x="1066800" y="2590800"/>
            <a:ext cx="6096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0368" name="Line 35"/>
          <p:cNvSpPr>
            <a:spLocks noChangeShapeType="1"/>
          </p:cNvSpPr>
          <p:nvPr/>
        </p:nvSpPr>
        <p:spPr bwMode="auto">
          <a:xfrm>
            <a:off x="2514600" y="2667000"/>
            <a:ext cx="762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0369" name="Line 36"/>
          <p:cNvSpPr>
            <a:spLocks noChangeShapeType="1"/>
          </p:cNvSpPr>
          <p:nvPr/>
        </p:nvSpPr>
        <p:spPr bwMode="auto">
          <a:xfrm flipH="1">
            <a:off x="5105400" y="2514600"/>
            <a:ext cx="762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0370" name="Line 37"/>
          <p:cNvSpPr>
            <a:spLocks noChangeShapeType="1"/>
          </p:cNvSpPr>
          <p:nvPr/>
        </p:nvSpPr>
        <p:spPr bwMode="auto">
          <a:xfrm>
            <a:off x="6858000" y="2514600"/>
            <a:ext cx="12954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100371" name="Group 38"/>
          <p:cNvGrpSpPr>
            <a:grpSpLocks/>
          </p:cNvGrpSpPr>
          <p:nvPr/>
        </p:nvGrpSpPr>
        <p:grpSpPr bwMode="auto">
          <a:xfrm>
            <a:off x="1600200" y="3962400"/>
            <a:ext cx="1447800" cy="533400"/>
            <a:chOff x="1728" y="576"/>
            <a:chExt cx="1248" cy="336"/>
          </a:xfrm>
        </p:grpSpPr>
        <p:sp>
          <p:nvSpPr>
            <p:cNvPr id="100417" name="Rectangle 39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18" name="Rectangle 40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19" name="Rectangle 41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20" name="Rectangle 42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21" name="Rectangle 43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0372" name="Group 44"/>
          <p:cNvGrpSpPr>
            <a:grpSpLocks/>
          </p:cNvGrpSpPr>
          <p:nvPr/>
        </p:nvGrpSpPr>
        <p:grpSpPr bwMode="auto">
          <a:xfrm>
            <a:off x="3124200" y="3962400"/>
            <a:ext cx="1447800" cy="533400"/>
            <a:chOff x="1728" y="576"/>
            <a:chExt cx="1248" cy="336"/>
          </a:xfrm>
        </p:grpSpPr>
        <p:sp>
          <p:nvSpPr>
            <p:cNvPr id="100412" name="Rectangle 45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13" name="Rectangle 46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14" name="Rectangle 47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15" name="Rectangle 48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16" name="Rectangle 49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0373" name="Group 50"/>
          <p:cNvGrpSpPr>
            <a:grpSpLocks/>
          </p:cNvGrpSpPr>
          <p:nvPr/>
        </p:nvGrpSpPr>
        <p:grpSpPr bwMode="auto">
          <a:xfrm>
            <a:off x="4648200" y="3962400"/>
            <a:ext cx="1447800" cy="533400"/>
            <a:chOff x="1728" y="576"/>
            <a:chExt cx="1248" cy="336"/>
          </a:xfrm>
        </p:grpSpPr>
        <p:sp>
          <p:nvSpPr>
            <p:cNvPr id="100407" name="Rectangle 51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08" name="Rectangle 52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09" name="Rectangle 53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10" name="Rectangle 54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11" name="Rectangle 55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0374" name="Group 56"/>
          <p:cNvGrpSpPr>
            <a:grpSpLocks/>
          </p:cNvGrpSpPr>
          <p:nvPr/>
        </p:nvGrpSpPr>
        <p:grpSpPr bwMode="auto">
          <a:xfrm>
            <a:off x="7696200" y="3962400"/>
            <a:ext cx="1447800" cy="533400"/>
            <a:chOff x="1728" y="576"/>
            <a:chExt cx="1248" cy="336"/>
          </a:xfrm>
        </p:grpSpPr>
        <p:sp>
          <p:nvSpPr>
            <p:cNvPr id="100402" name="Rectangle 57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03" name="Rectangle 58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04" name="Rectangle 59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05" name="Rectangle 60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06" name="Rectangle 61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0375" name="Line 62"/>
          <p:cNvSpPr>
            <a:spLocks noChangeShapeType="1"/>
          </p:cNvSpPr>
          <p:nvPr/>
        </p:nvSpPr>
        <p:spPr bwMode="auto">
          <a:xfrm>
            <a:off x="3352800" y="2590800"/>
            <a:ext cx="533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0376" name="Oval 63"/>
          <p:cNvSpPr>
            <a:spLocks noChangeArrowheads="1"/>
          </p:cNvSpPr>
          <p:nvPr/>
        </p:nvSpPr>
        <p:spPr bwMode="auto">
          <a:xfrm>
            <a:off x="3276600" y="2590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0377" name="Text Box 64"/>
          <p:cNvSpPr txBox="1">
            <a:spLocks noChangeArrowheads="1"/>
          </p:cNvSpPr>
          <p:nvPr/>
        </p:nvSpPr>
        <p:spPr bwMode="auto">
          <a:xfrm>
            <a:off x="152400" y="4038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</a:t>
            </a:r>
          </a:p>
        </p:txBody>
      </p:sp>
      <p:sp>
        <p:nvSpPr>
          <p:cNvPr id="100378" name="Text Box 65"/>
          <p:cNvSpPr txBox="1">
            <a:spLocks noChangeArrowheads="1"/>
          </p:cNvSpPr>
          <p:nvPr/>
        </p:nvSpPr>
        <p:spPr bwMode="auto">
          <a:xfrm>
            <a:off x="762000" y="4038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100379" name="Text Box 66"/>
          <p:cNvSpPr txBox="1">
            <a:spLocks noChangeArrowheads="1"/>
          </p:cNvSpPr>
          <p:nvPr/>
        </p:nvSpPr>
        <p:spPr bwMode="auto">
          <a:xfrm>
            <a:off x="1800225" y="2438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１０</a:t>
            </a:r>
          </a:p>
        </p:txBody>
      </p:sp>
      <p:sp>
        <p:nvSpPr>
          <p:cNvPr id="100380" name="Text Box 67"/>
          <p:cNvSpPr txBox="1">
            <a:spLocks noChangeArrowheads="1"/>
          </p:cNvSpPr>
          <p:nvPr/>
        </p:nvSpPr>
        <p:spPr bwMode="auto">
          <a:xfrm>
            <a:off x="22860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１５</a:t>
            </a:r>
          </a:p>
        </p:txBody>
      </p:sp>
      <p:sp>
        <p:nvSpPr>
          <p:cNvPr id="100381" name="Text Box 68"/>
          <p:cNvSpPr txBox="1">
            <a:spLocks noChangeArrowheads="1"/>
          </p:cNvSpPr>
          <p:nvPr/>
        </p:nvSpPr>
        <p:spPr bwMode="auto">
          <a:xfrm>
            <a:off x="2667000" y="2438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２０</a:t>
            </a:r>
          </a:p>
        </p:txBody>
      </p:sp>
      <p:sp>
        <p:nvSpPr>
          <p:cNvPr id="100382" name="Text Box 69"/>
          <p:cNvSpPr txBox="1">
            <a:spLocks noChangeArrowheads="1"/>
          </p:cNvSpPr>
          <p:nvPr/>
        </p:nvSpPr>
        <p:spPr bwMode="auto">
          <a:xfrm>
            <a:off x="16764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１３</a:t>
            </a:r>
          </a:p>
        </p:txBody>
      </p:sp>
      <p:sp>
        <p:nvSpPr>
          <p:cNvPr id="100383" name="Text Box 70"/>
          <p:cNvSpPr txBox="1">
            <a:spLocks noChangeArrowheads="1"/>
          </p:cNvSpPr>
          <p:nvPr/>
        </p:nvSpPr>
        <p:spPr bwMode="auto">
          <a:xfrm>
            <a:off x="3429000" y="990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３５</a:t>
            </a:r>
          </a:p>
        </p:txBody>
      </p:sp>
      <p:sp>
        <p:nvSpPr>
          <p:cNvPr id="100384" name="Text Box 71"/>
          <p:cNvSpPr txBox="1">
            <a:spLocks noChangeArrowheads="1"/>
          </p:cNvSpPr>
          <p:nvPr/>
        </p:nvSpPr>
        <p:spPr bwMode="auto">
          <a:xfrm>
            <a:off x="32766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２７</a:t>
            </a:r>
          </a:p>
        </p:txBody>
      </p:sp>
      <p:sp>
        <p:nvSpPr>
          <p:cNvPr id="100385" name="Text Box 72"/>
          <p:cNvSpPr txBox="1">
            <a:spLocks noChangeArrowheads="1"/>
          </p:cNvSpPr>
          <p:nvPr/>
        </p:nvSpPr>
        <p:spPr bwMode="auto">
          <a:xfrm>
            <a:off x="6096000" y="2286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４５</a:t>
            </a:r>
          </a:p>
        </p:txBody>
      </p:sp>
      <p:sp>
        <p:nvSpPr>
          <p:cNvPr id="100386" name="Text Box 73"/>
          <p:cNvSpPr txBox="1">
            <a:spLocks noChangeArrowheads="1"/>
          </p:cNvSpPr>
          <p:nvPr/>
        </p:nvSpPr>
        <p:spPr bwMode="auto">
          <a:xfrm>
            <a:off x="4800600" y="3962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３７</a:t>
            </a:r>
          </a:p>
        </p:txBody>
      </p:sp>
      <p:sp>
        <p:nvSpPr>
          <p:cNvPr id="100387" name="Text Box 74"/>
          <p:cNvSpPr txBox="1">
            <a:spLocks noChangeArrowheads="1"/>
          </p:cNvSpPr>
          <p:nvPr/>
        </p:nvSpPr>
        <p:spPr bwMode="auto">
          <a:xfrm>
            <a:off x="78486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５０</a:t>
            </a:r>
          </a:p>
        </p:txBody>
      </p:sp>
      <p:sp>
        <p:nvSpPr>
          <p:cNvPr id="100388" name="Text Box 75"/>
          <p:cNvSpPr txBox="1">
            <a:spLocks noChangeArrowheads="1"/>
          </p:cNvSpPr>
          <p:nvPr/>
        </p:nvSpPr>
        <p:spPr bwMode="auto">
          <a:xfrm>
            <a:off x="53340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４０</a:t>
            </a:r>
          </a:p>
        </p:txBody>
      </p:sp>
      <p:sp>
        <p:nvSpPr>
          <p:cNvPr id="100389" name="Rectangle 7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172200" cy="685800"/>
          </a:xfrm>
        </p:spPr>
        <p:txBody>
          <a:bodyPr/>
          <a:lstStyle/>
          <a:p>
            <a:pPr algn="l" eaLnBrk="1" hangingPunct="1"/>
            <a:r>
              <a:rPr lang="ja-JP" altLang="en-US" sz="3200" smtClean="0"/>
              <a:t>Ｂ木からの削除</a:t>
            </a:r>
          </a:p>
        </p:txBody>
      </p:sp>
      <p:sp>
        <p:nvSpPr>
          <p:cNvPr id="100390" name="Line 77"/>
          <p:cNvSpPr>
            <a:spLocks noChangeShapeType="1"/>
          </p:cNvSpPr>
          <p:nvPr/>
        </p:nvSpPr>
        <p:spPr bwMode="auto">
          <a:xfrm>
            <a:off x="6096000" y="2514600"/>
            <a:ext cx="4572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0391" name="Oval 78"/>
          <p:cNvSpPr>
            <a:spLocks noChangeArrowheads="1"/>
          </p:cNvSpPr>
          <p:nvPr/>
        </p:nvSpPr>
        <p:spPr bwMode="auto">
          <a:xfrm>
            <a:off x="67818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00392" name="Group 79"/>
          <p:cNvGrpSpPr>
            <a:grpSpLocks/>
          </p:cNvGrpSpPr>
          <p:nvPr/>
        </p:nvGrpSpPr>
        <p:grpSpPr bwMode="auto">
          <a:xfrm>
            <a:off x="6172200" y="3962400"/>
            <a:ext cx="1447800" cy="533400"/>
            <a:chOff x="1728" y="576"/>
            <a:chExt cx="1248" cy="336"/>
          </a:xfrm>
        </p:grpSpPr>
        <p:sp>
          <p:nvSpPr>
            <p:cNvPr id="100397" name="Rectangle 80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398" name="Rectangle 81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399" name="Rectangle 82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00" name="Rectangle 83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401" name="Rectangle 84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0393" name="Text Box 85"/>
          <p:cNvSpPr txBox="1">
            <a:spLocks noChangeArrowheads="1"/>
          </p:cNvSpPr>
          <p:nvPr/>
        </p:nvSpPr>
        <p:spPr bwMode="auto">
          <a:xfrm>
            <a:off x="228600" y="4953000"/>
            <a:ext cx="6858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アンダーフローが起きたときには、ノードを結合や、</a:t>
            </a:r>
          </a:p>
          <a:p>
            <a:pPr algn="l"/>
            <a:r>
              <a:rPr lang="ja-JP" altLang="en-US"/>
              <a:t>データの再配置等を行い、</a:t>
            </a:r>
          </a:p>
          <a:p>
            <a:pPr algn="l"/>
            <a:r>
              <a:rPr lang="ja-JP" altLang="en-US"/>
              <a:t>再帰的にＢ木の条件を満足するように更新していく。</a:t>
            </a:r>
          </a:p>
        </p:txBody>
      </p:sp>
      <p:sp>
        <p:nvSpPr>
          <p:cNvPr id="100394" name="Text Box 86"/>
          <p:cNvSpPr txBox="1">
            <a:spLocks noChangeArrowheads="1"/>
          </p:cNvSpPr>
          <p:nvPr/>
        </p:nvSpPr>
        <p:spPr bwMode="auto">
          <a:xfrm>
            <a:off x="63246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４３</a:t>
            </a:r>
          </a:p>
        </p:txBody>
      </p:sp>
      <p:sp>
        <p:nvSpPr>
          <p:cNvPr id="100395" name="Line 87"/>
          <p:cNvSpPr>
            <a:spLocks noChangeShapeType="1"/>
          </p:cNvSpPr>
          <p:nvPr/>
        </p:nvSpPr>
        <p:spPr bwMode="auto">
          <a:xfrm flipV="1">
            <a:off x="8077200" y="4495800"/>
            <a:ext cx="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0396" name="Text Box 88"/>
          <p:cNvSpPr txBox="1">
            <a:spLocks noChangeArrowheads="1"/>
          </p:cNvSpPr>
          <p:nvPr/>
        </p:nvSpPr>
        <p:spPr bwMode="auto">
          <a:xfrm>
            <a:off x="5562600" y="381000"/>
            <a:ext cx="1452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delete(50)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B59243-E2D1-4CED-BABA-14FA9A3AB2C3}" type="slidenum">
              <a:rPr lang="en-US" altLang="ja-JP" smtClean="0"/>
              <a:pPr/>
              <a:t>96</a:t>
            </a:fld>
            <a:endParaRPr lang="en-US" altLang="ja-JP" smtClean="0"/>
          </a:p>
        </p:txBody>
      </p:sp>
      <p:grpSp>
        <p:nvGrpSpPr>
          <p:cNvPr id="101379" name="Group 2"/>
          <p:cNvGrpSpPr>
            <a:grpSpLocks/>
          </p:cNvGrpSpPr>
          <p:nvPr/>
        </p:nvGrpSpPr>
        <p:grpSpPr bwMode="auto">
          <a:xfrm>
            <a:off x="3200400" y="914400"/>
            <a:ext cx="1981200" cy="533400"/>
            <a:chOff x="1728" y="576"/>
            <a:chExt cx="1248" cy="336"/>
          </a:xfrm>
        </p:grpSpPr>
        <p:sp>
          <p:nvSpPr>
            <p:cNvPr id="101450" name="Rectangle 3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51" name="Rectangle 4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52" name="Rectangle 5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53" name="Rectangle 6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54" name="Rectangle 7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1380" name="Group 8"/>
          <p:cNvGrpSpPr>
            <a:grpSpLocks/>
          </p:cNvGrpSpPr>
          <p:nvPr/>
        </p:nvGrpSpPr>
        <p:grpSpPr bwMode="auto">
          <a:xfrm>
            <a:off x="1524000" y="2362200"/>
            <a:ext cx="1981200" cy="533400"/>
            <a:chOff x="1728" y="576"/>
            <a:chExt cx="1248" cy="336"/>
          </a:xfrm>
        </p:grpSpPr>
        <p:sp>
          <p:nvSpPr>
            <p:cNvPr id="101445" name="Rectangle 9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46" name="Rectangle 10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47" name="Rectangle 11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48" name="Rectangle 12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49" name="Rectangle 13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1381" name="Group 14"/>
          <p:cNvGrpSpPr>
            <a:grpSpLocks/>
          </p:cNvGrpSpPr>
          <p:nvPr/>
        </p:nvGrpSpPr>
        <p:grpSpPr bwMode="auto">
          <a:xfrm>
            <a:off x="5029200" y="2209800"/>
            <a:ext cx="1981200" cy="533400"/>
            <a:chOff x="1728" y="576"/>
            <a:chExt cx="1248" cy="336"/>
          </a:xfrm>
        </p:grpSpPr>
        <p:sp>
          <p:nvSpPr>
            <p:cNvPr id="101440" name="Rectangle 15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41" name="Rectangle 16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42" name="Rectangle 17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43" name="Rectangle 18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44" name="Rectangle 19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1382" name="Group 20"/>
          <p:cNvGrpSpPr>
            <a:grpSpLocks/>
          </p:cNvGrpSpPr>
          <p:nvPr/>
        </p:nvGrpSpPr>
        <p:grpSpPr bwMode="auto">
          <a:xfrm>
            <a:off x="0" y="3962400"/>
            <a:ext cx="1447800" cy="533400"/>
            <a:chOff x="1728" y="576"/>
            <a:chExt cx="1248" cy="336"/>
          </a:xfrm>
        </p:grpSpPr>
        <p:sp>
          <p:nvSpPr>
            <p:cNvPr id="101435" name="Rectangle 21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36" name="Rectangle 22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37" name="Rectangle 23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38" name="Rectangle 24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39" name="Rectangle 25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1383" name="Line 26"/>
          <p:cNvSpPr>
            <a:spLocks noChangeShapeType="1"/>
          </p:cNvSpPr>
          <p:nvPr/>
        </p:nvSpPr>
        <p:spPr bwMode="auto">
          <a:xfrm flipH="1">
            <a:off x="2057400" y="1219200"/>
            <a:ext cx="1295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1384" name="Line 27"/>
          <p:cNvSpPr>
            <a:spLocks noChangeShapeType="1"/>
          </p:cNvSpPr>
          <p:nvPr/>
        </p:nvSpPr>
        <p:spPr bwMode="auto">
          <a:xfrm>
            <a:off x="4191000" y="1143000"/>
            <a:ext cx="15240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1385" name="Oval 28"/>
          <p:cNvSpPr>
            <a:spLocks noChangeArrowheads="1"/>
          </p:cNvSpPr>
          <p:nvPr/>
        </p:nvSpPr>
        <p:spPr bwMode="auto">
          <a:xfrm>
            <a:off x="3276600" y="1143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1386" name="Oval 29"/>
          <p:cNvSpPr>
            <a:spLocks noChangeArrowheads="1"/>
          </p:cNvSpPr>
          <p:nvPr/>
        </p:nvSpPr>
        <p:spPr bwMode="auto">
          <a:xfrm>
            <a:off x="4114800" y="1066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1387" name="Oval 30"/>
          <p:cNvSpPr>
            <a:spLocks noChangeArrowheads="1"/>
          </p:cNvSpPr>
          <p:nvPr/>
        </p:nvSpPr>
        <p:spPr bwMode="auto">
          <a:xfrm>
            <a:off x="16002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1388" name="Oval 31"/>
          <p:cNvSpPr>
            <a:spLocks noChangeArrowheads="1"/>
          </p:cNvSpPr>
          <p:nvPr/>
        </p:nvSpPr>
        <p:spPr bwMode="auto">
          <a:xfrm>
            <a:off x="2438400" y="2590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1389" name="Oval 32"/>
          <p:cNvSpPr>
            <a:spLocks noChangeArrowheads="1"/>
          </p:cNvSpPr>
          <p:nvPr/>
        </p:nvSpPr>
        <p:spPr bwMode="auto">
          <a:xfrm>
            <a:off x="51054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1390" name="Oval 33"/>
          <p:cNvSpPr>
            <a:spLocks noChangeArrowheads="1"/>
          </p:cNvSpPr>
          <p:nvPr/>
        </p:nvSpPr>
        <p:spPr bwMode="auto">
          <a:xfrm>
            <a:off x="60198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1391" name="Line 34"/>
          <p:cNvSpPr>
            <a:spLocks noChangeShapeType="1"/>
          </p:cNvSpPr>
          <p:nvPr/>
        </p:nvSpPr>
        <p:spPr bwMode="auto">
          <a:xfrm flipH="1">
            <a:off x="1066800" y="2590800"/>
            <a:ext cx="6096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1392" name="Line 35"/>
          <p:cNvSpPr>
            <a:spLocks noChangeShapeType="1"/>
          </p:cNvSpPr>
          <p:nvPr/>
        </p:nvSpPr>
        <p:spPr bwMode="auto">
          <a:xfrm>
            <a:off x="2514600" y="2667000"/>
            <a:ext cx="762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1393" name="Line 36"/>
          <p:cNvSpPr>
            <a:spLocks noChangeShapeType="1"/>
          </p:cNvSpPr>
          <p:nvPr/>
        </p:nvSpPr>
        <p:spPr bwMode="auto">
          <a:xfrm flipH="1">
            <a:off x="5105400" y="2514600"/>
            <a:ext cx="762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101394" name="Group 37"/>
          <p:cNvGrpSpPr>
            <a:grpSpLocks/>
          </p:cNvGrpSpPr>
          <p:nvPr/>
        </p:nvGrpSpPr>
        <p:grpSpPr bwMode="auto">
          <a:xfrm>
            <a:off x="1600200" y="3962400"/>
            <a:ext cx="1447800" cy="533400"/>
            <a:chOff x="1728" y="576"/>
            <a:chExt cx="1248" cy="336"/>
          </a:xfrm>
        </p:grpSpPr>
        <p:sp>
          <p:nvSpPr>
            <p:cNvPr id="101430" name="Rectangle 38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31" name="Rectangle 39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32" name="Rectangle 40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33" name="Rectangle 41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34" name="Rectangle 42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1395" name="Group 43"/>
          <p:cNvGrpSpPr>
            <a:grpSpLocks/>
          </p:cNvGrpSpPr>
          <p:nvPr/>
        </p:nvGrpSpPr>
        <p:grpSpPr bwMode="auto">
          <a:xfrm>
            <a:off x="3124200" y="3962400"/>
            <a:ext cx="1447800" cy="533400"/>
            <a:chOff x="1728" y="576"/>
            <a:chExt cx="1248" cy="336"/>
          </a:xfrm>
        </p:grpSpPr>
        <p:sp>
          <p:nvSpPr>
            <p:cNvPr id="101425" name="Rectangle 44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26" name="Rectangle 45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27" name="Rectangle 46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28" name="Rectangle 47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29" name="Rectangle 48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1396" name="Group 49"/>
          <p:cNvGrpSpPr>
            <a:grpSpLocks/>
          </p:cNvGrpSpPr>
          <p:nvPr/>
        </p:nvGrpSpPr>
        <p:grpSpPr bwMode="auto">
          <a:xfrm>
            <a:off x="4648200" y="3962400"/>
            <a:ext cx="1447800" cy="533400"/>
            <a:chOff x="1728" y="576"/>
            <a:chExt cx="1248" cy="336"/>
          </a:xfrm>
        </p:grpSpPr>
        <p:sp>
          <p:nvSpPr>
            <p:cNvPr id="101420" name="Rectangle 50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21" name="Rectangle 51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22" name="Rectangle 52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23" name="Rectangle 53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24" name="Rectangle 54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1397" name="Line 55"/>
          <p:cNvSpPr>
            <a:spLocks noChangeShapeType="1"/>
          </p:cNvSpPr>
          <p:nvPr/>
        </p:nvSpPr>
        <p:spPr bwMode="auto">
          <a:xfrm>
            <a:off x="3352800" y="2590800"/>
            <a:ext cx="533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1398" name="Oval 56"/>
          <p:cNvSpPr>
            <a:spLocks noChangeArrowheads="1"/>
          </p:cNvSpPr>
          <p:nvPr/>
        </p:nvSpPr>
        <p:spPr bwMode="auto">
          <a:xfrm>
            <a:off x="3276600" y="2590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1399" name="Text Box 57"/>
          <p:cNvSpPr txBox="1">
            <a:spLocks noChangeArrowheads="1"/>
          </p:cNvSpPr>
          <p:nvPr/>
        </p:nvSpPr>
        <p:spPr bwMode="auto">
          <a:xfrm>
            <a:off x="152400" y="4038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</a:t>
            </a:r>
          </a:p>
        </p:txBody>
      </p:sp>
      <p:sp>
        <p:nvSpPr>
          <p:cNvPr id="101400" name="Text Box 58"/>
          <p:cNvSpPr txBox="1">
            <a:spLocks noChangeArrowheads="1"/>
          </p:cNvSpPr>
          <p:nvPr/>
        </p:nvSpPr>
        <p:spPr bwMode="auto">
          <a:xfrm>
            <a:off x="762000" y="4038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</a:t>
            </a:r>
          </a:p>
        </p:txBody>
      </p:sp>
      <p:sp>
        <p:nvSpPr>
          <p:cNvPr id="101401" name="Text Box 59"/>
          <p:cNvSpPr txBox="1">
            <a:spLocks noChangeArrowheads="1"/>
          </p:cNvSpPr>
          <p:nvPr/>
        </p:nvSpPr>
        <p:spPr bwMode="auto">
          <a:xfrm>
            <a:off x="1800225" y="2438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１０</a:t>
            </a:r>
          </a:p>
        </p:txBody>
      </p:sp>
      <p:sp>
        <p:nvSpPr>
          <p:cNvPr id="101402" name="Text Box 60"/>
          <p:cNvSpPr txBox="1">
            <a:spLocks noChangeArrowheads="1"/>
          </p:cNvSpPr>
          <p:nvPr/>
        </p:nvSpPr>
        <p:spPr bwMode="auto">
          <a:xfrm>
            <a:off x="22860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１５</a:t>
            </a:r>
          </a:p>
        </p:txBody>
      </p:sp>
      <p:sp>
        <p:nvSpPr>
          <p:cNvPr id="101403" name="Text Box 61"/>
          <p:cNvSpPr txBox="1">
            <a:spLocks noChangeArrowheads="1"/>
          </p:cNvSpPr>
          <p:nvPr/>
        </p:nvSpPr>
        <p:spPr bwMode="auto">
          <a:xfrm>
            <a:off x="2667000" y="2438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２０</a:t>
            </a:r>
          </a:p>
        </p:txBody>
      </p:sp>
      <p:sp>
        <p:nvSpPr>
          <p:cNvPr id="101404" name="Text Box 62"/>
          <p:cNvSpPr txBox="1">
            <a:spLocks noChangeArrowheads="1"/>
          </p:cNvSpPr>
          <p:nvPr/>
        </p:nvSpPr>
        <p:spPr bwMode="auto">
          <a:xfrm>
            <a:off x="16764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１３</a:t>
            </a:r>
          </a:p>
        </p:txBody>
      </p:sp>
      <p:sp>
        <p:nvSpPr>
          <p:cNvPr id="101405" name="Text Box 63"/>
          <p:cNvSpPr txBox="1">
            <a:spLocks noChangeArrowheads="1"/>
          </p:cNvSpPr>
          <p:nvPr/>
        </p:nvSpPr>
        <p:spPr bwMode="auto">
          <a:xfrm>
            <a:off x="3429000" y="990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３５</a:t>
            </a:r>
          </a:p>
        </p:txBody>
      </p:sp>
      <p:sp>
        <p:nvSpPr>
          <p:cNvPr id="101406" name="Text Box 64"/>
          <p:cNvSpPr txBox="1">
            <a:spLocks noChangeArrowheads="1"/>
          </p:cNvSpPr>
          <p:nvPr/>
        </p:nvSpPr>
        <p:spPr bwMode="auto">
          <a:xfrm>
            <a:off x="32766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２７</a:t>
            </a:r>
          </a:p>
        </p:txBody>
      </p:sp>
      <p:sp>
        <p:nvSpPr>
          <p:cNvPr id="101407" name="Text Box 65"/>
          <p:cNvSpPr txBox="1">
            <a:spLocks noChangeArrowheads="1"/>
          </p:cNvSpPr>
          <p:nvPr/>
        </p:nvSpPr>
        <p:spPr bwMode="auto">
          <a:xfrm>
            <a:off x="4800600" y="3962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３７</a:t>
            </a:r>
          </a:p>
        </p:txBody>
      </p:sp>
      <p:sp>
        <p:nvSpPr>
          <p:cNvPr id="101408" name="Text Box 66"/>
          <p:cNvSpPr txBox="1">
            <a:spLocks noChangeArrowheads="1"/>
          </p:cNvSpPr>
          <p:nvPr/>
        </p:nvSpPr>
        <p:spPr bwMode="auto">
          <a:xfrm>
            <a:off x="53340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４０</a:t>
            </a:r>
          </a:p>
        </p:txBody>
      </p:sp>
      <p:sp>
        <p:nvSpPr>
          <p:cNvPr id="101409" name="Rectangle 6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685800"/>
          </a:xfrm>
        </p:spPr>
        <p:txBody>
          <a:bodyPr/>
          <a:lstStyle/>
          <a:p>
            <a:pPr algn="l" eaLnBrk="1" hangingPunct="1"/>
            <a:r>
              <a:rPr lang="ja-JP" altLang="en-US" sz="3200" smtClean="0"/>
              <a:t>アンダーフローにおけるデータの再配置</a:t>
            </a:r>
          </a:p>
        </p:txBody>
      </p:sp>
      <p:sp>
        <p:nvSpPr>
          <p:cNvPr id="101410" name="Line 68"/>
          <p:cNvSpPr>
            <a:spLocks noChangeShapeType="1"/>
          </p:cNvSpPr>
          <p:nvPr/>
        </p:nvSpPr>
        <p:spPr bwMode="auto">
          <a:xfrm>
            <a:off x="6096000" y="2514600"/>
            <a:ext cx="4572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101411" name="Group 69"/>
          <p:cNvGrpSpPr>
            <a:grpSpLocks/>
          </p:cNvGrpSpPr>
          <p:nvPr/>
        </p:nvGrpSpPr>
        <p:grpSpPr bwMode="auto">
          <a:xfrm>
            <a:off x="6172200" y="3962400"/>
            <a:ext cx="1447800" cy="533400"/>
            <a:chOff x="1728" y="576"/>
            <a:chExt cx="1248" cy="336"/>
          </a:xfrm>
        </p:grpSpPr>
        <p:sp>
          <p:nvSpPr>
            <p:cNvPr id="101415" name="Rectangle 70"/>
            <p:cNvSpPr>
              <a:spLocks noChangeArrowheads="1"/>
            </p:cNvSpPr>
            <p:nvPr/>
          </p:nvSpPr>
          <p:spPr bwMode="auto">
            <a:xfrm>
              <a:off x="1728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16" name="Rectangle 71"/>
            <p:cNvSpPr>
              <a:spLocks noChangeArrowheads="1"/>
            </p:cNvSpPr>
            <p:nvPr/>
          </p:nvSpPr>
          <p:spPr bwMode="auto">
            <a:xfrm>
              <a:off x="1920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17" name="Rectangle 72"/>
            <p:cNvSpPr>
              <a:spLocks noChangeArrowheads="1"/>
            </p:cNvSpPr>
            <p:nvPr/>
          </p:nvSpPr>
          <p:spPr bwMode="auto">
            <a:xfrm>
              <a:off x="2256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18" name="Rectangle 73"/>
            <p:cNvSpPr>
              <a:spLocks noChangeArrowheads="1"/>
            </p:cNvSpPr>
            <p:nvPr/>
          </p:nvSpPr>
          <p:spPr bwMode="auto">
            <a:xfrm>
              <a:off x="2448" y="57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419" name="Rectangle 74"/>
            <p:cNvSpPr>
              <a:spLocks noChangeArrowheads="1"/>
            </p:cNvSpPr>
            <p:nvPr/>
          </p:nvSpPr>
          <p:spPr bwMode="auto">
            <a:xfrm>
              <a:off x="2784" y="576"/>
              <a:ext cx="192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1412" name="Text Box 75"/>
          <p:cNvSpPr txBox="1">
            <a:spLocks noChangeArrowheads="1"/>
          </p:cNvSpPr>
          <p:nvPr/>
        </p:nvSpPr>
        <p:spPr bwMode="auto">
          <a:xfrm>
            <a:off x="228600" y="4953000"/>
            <a:ext cx="6858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アンダーフローが起きたときには、ノードを結合や、</a:t>
            </a:r>
          </a:p>
          <a:p>
            <a:pPr algn="l"/>
            <a:r>
              <a:rPr lang="ja-JP" altLang="en-US"/>
              <a:t>データの再配置等を行い、</a:t>
            </a:r>
          </a:p>
          <a:p>
            <a:pPr algn="l"/>
            <a:r>
              <a:rPr lang="ja-JP" altLang="en-US"/>
              <a:t>再帰的にＢ木の条件を満足するように更新していく。</a:t>
            </a:r>
          </a:p>
        </p:txBody>
      </p:sp>
      <p:sp>
        <p:nvSpPr>
          <p:cNvPr id="101413" name="Text Box 76"/>
          <p:cNvSpPr txBox="1">
            <a:spLocks noChangeArrowheads="1"/>
          </p:cNvSpPr>
          <p:nvPr/>
        </p:nvSpPr>
        <p:spPr bwMode="auto">
          <a:xfrm>
            <a:off x="6324600" y="4038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４３</a:t>
            </a:r>
          </a:p>
        </p:txBody>
      </p:sp>
      <p:sp>
        <p:nvSpPr>
          <p:cNvPr id="101414" name="Text Box 77"/>
          <p:cNvSpPr txBox="1">
            <a:spLocks noChangeArrowheads="1"/>
          </p:cNvSpPr>
          <p:nvPr/>
        </p:nvSpPr>
        <p:spPr bwMode="auto">
          <a:xfrm>
            <a:off x="6940550" y="3962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４５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87BC47-A7A3-44EA-86A1-E8917746C7C1}" type="slidenum">
              <a:rPr lang="en-US" altLang="ja-JP" smtClean="0"/>
              <a:pPr/>
              <a:t>97</a:t>
            </a:fld>
            <a:endParaRPr lang="en-US" altLang="ja-JP" smtClean="0"/>
          </a:p>
        </p:txBody>
      </p:sp>
      <p:sp>
        <p:nvSpPr>
          <p:cNvPr id="440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Ｂ木の最悪計算量</a:t>
            </a:r>
          </a:p>
        </p:txBody>
      </p:sp>
      <p:sp>
        <p:nvSpPr>
          <p:cNvPr id="440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Ｂ木の高さが、　　　　　　　　　であることに注意する。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また、１つのノードを処理するために、　　　　　時間必要である。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以上より、各操作は、最悪時間計算量として、</a:t>
            </a:r>
          </a:p>
          <a:p>
            <a:pPr eaLnBrk="1" hangingPunct="1">
              <a:lnSpc>
                <a:spcPct val="90000"/>
              </a:lnSpc>
            </a:pPr>
            <a:endParaRPr lang="ja-JP" alt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smtClean="0"/>
              <a:t>　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smtClean="0"/>
              <a:t>　時間である。パラメータ　　　の値により性能に違いが生じる。　　　　　　とすると高速に動作しない</a:t>
            </a:r>
          </a:p>
        </p:txBody>
      </p:sp>
      <p:graphicFrame>
        <p:nvGraphicFramePr>
          <p:cNvPr id="44034" name="Object 0"/>
          <p:cNvGraphicFramePr>
            <a:graphicFrameLocks noChangeAspect="1"/>
          </p:cNvGraphicFramePr>
          <p:nvPr/>
        </p:nvGraphicFramePr>
        <p:xfrm>
          <a:off x="3429000" y="1905000"/>
          <a:ext cx="1981200" cy="644525"/>
        </p:xfrm>
        <a:graphic>
          <a:graphicData uri="http://schemas.openxmlformats.org/presentationml/2006/ole">
            <p:oleObj spid="_x0000_s44034" name="Equation" r:id="rId3" imgW="622080" imgH="203040" progId="Equation.DSMT4">
              <p:embed/>
            </p:oleObj>
          </a:graphicData>
        </a:graphic>
      </p:graphicFrame>
      <p:graphicFrame>
        <p:nvGraphicFramePr>
          <p:cNvPr id="44035" name="Object 1"/>
          <p:cNvGraphicFramePr>
            <a:graphicFrameLocks noChangeAspect="1"/>
          </p:cNvGraphicFramePr>
          <p:nvPr/>
        </p:nvGraphicFramePr>
        <p:xfrm>
          <a:off x="2133600" y="4114800"/>
          <a:ext cx="2743200" cy="923925"/>
        </p:xfrm>
        <a:graphic>
          <a:graphicData uri="http://schemas.openxmlformats.org/presentationml/2006/ole">
            <p:oleObj spid="_x0000_s44035" name="Equation" r:id="rId4" imgW="1015920" imgH="342720" progId="Equation.DSMT4">
              <p:embed/>
            </p:oleObj>
          </a:graphicData>
        </a:graphic>
      </p:graphicFrame>
      <p:graphicFrame>
        <p:nvGraphicFramePr>
          <p:cNvPr id="44036" name="Object 2"/>
          <p:cNvGraphicFramePr>
            <a:graphicFrameLocks noChangeAspect="1"/>
          </p:cNvGraphicFramePr>
          <p:nvPr/>
        </p:nvGraphicFramePr>
        <p:xfrm>
          <a:off x="4495800" y="5105400"/>
          <a:ext cx="457200" cy="327025"/>
        </p:xfrm>
        <a:graphic>
          <a:graphicData uri="http://schemas.openxmlformats.org/presentationml/2006/ole">
            <p:oleObj spid="_x0000_s44036" name="Equation" r:id="rId5" imgW="177480" imgH="126720" progId="Equation.DSMT4">
              <p:embed/>
            </p:oleObj>
          </a:graphicData>
        </a:graphic>
      </p:graphicFrame>
      <p:graphicFrame>
        <p:nvGraphicFramePr>
          <p:cNvPr id="44037" name="Object 3"/>
          <p:cNvGraphicFramePr>
            <a:graphicFrameLocks noChangeAspect="1"/>
          </p:cNvGraphicFramePr>
          <p:nvPr/>
        </p:nvGraphicFramePr>
        <p:xfrm>
          <a:off x="2895600" y="5562600"/>
          <a:ext cx="1458913" cy="449263"/>
        </p:xfrm>
        <a:graphic>
          <a:graphicData uri="http://schemas.openxmlformats.org/presentationml/2006/ole">
            <p:oleObj spid="_x0000_s44037" name="Equation" r:id="rId6" imgW="660240" imgH="203040" progId="Equation.DSMT4">
              <p:embed/>
            </p:oleObj>
          </a:graphicData>
        </a:graphic>
      </p:graphicFrame>
      <p:graphicFrame>
        <p:nvGraphicFramePr>
          <p:cNvPr id="44038" name="Object 4"/>
          <p:cNvGraphicFramePr>
            <a:graphicFrameLocks noChangeAspect="1"/>
          </p:cNvGraphicFramePr>
          <p:nvPr/>
        </p:nvGraphicFramePr>
        <p:xfrm>
          <a:off x="6858000" y="2819400"/>
          <a:ext cx="1066800" cy="566738"/>
        </p:xfrm>
        <a:graphic>
          <a:graphicData uri="http://schemas.openxmlformats.org/presentationml/2006/ole">
            <p:oleObj spid="_x0000_s44038" name="Equation" r:id="rId7" imgW="3808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04DB4-ED12-4E5B-9A41-F0947349E8BE}" type="slidenum">
              <a:rPr lang="en-US" altLang="ja-JP" smtClean="0"/>
              <a:pPr/>
              <a:t>98</a:t>
            </a:fld>
            <a:endParaRPr lang="en-US" altLang="ja-JP" smtClean="0"/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Ｂ木の応用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smtClean="0"/>
              <a:t>ディスクアクセスは、メモリアクセスに比べて極端に遅い。したがって、ある程度もまとまったデータを１度の読み込んだ方が全体として高速に動作することが多い。</a:t>
            </a:r>
          </a:p>
          <a:p>
            <a:pPr eaLnBrk="1" hangingPunct="1"/>
            <a:r>
              <a:rPr lang="ja-JP" altLang="en-US" sz="2800" smtClean="0"/>
              <a:t>よって、Ｂ木の各ノードに蓄えられているデータを、一度に読み込むようにすれば、ディスクアクセスの回数が軽減される。</a:t>
            </a:r>
          </a:p>
          <a:p>
            <a:pPr eaLnBrk="1" hangingPunct="1"/>
            <a:r>
              <a:rPr lang="ja-JP" altLang="en-US" sz="2800" smtClean="0"/>
              <a:t>各ノード内の処理は、メモリ上で効率よく実現できる。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362F51-B832-4290-87AB-12F2AE45EA6A}" type="slidenum">
              <a:rPr lang="en-US" altLang="ja-JP" smtClean="0"/>
              <a:pPr/>
              <a:t>99</a:t>
            </a:fld>
            <a:endParaRPr lang="en-US" altLang="ja-JP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平衡木のまとめ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平衡木の高さは、</a:t>
            </a:r>
          </a:p>
          <a:p>
            <a:pPr eaLnBrk="1" hangingPunct="1"/>
            <a:endParaRPr lang="ja-JP" altLang="en-US" smtClean="0"/>
          </a:p>
          <a:p>
            <a:pPr eaLnBrk="1" hangingPunct="1">
              <a:buFontTx/>
              <a:buNone/>
            </a:pPr>
            <a:r>
              <a:rPr lang="ja-JP" altLang="en-US" smtClean="0"/>
              <a:t>　となる。</a:t>
            </a:r>
          </a:p>
          <a:p>
            <a:pPr eaLnBrk="1" hangingPunct="1"/>
            <a:r>
              <a:rPr lang="ja-JP" altLang="en-US" smtClean="0"/>
              <a:t>平衡を実現するための条件により、各種平衡木が定義される。</a:t>
            </a:r>
          </a:p>
          <a:p>
            <a:pPr eaLnBrk="1" hangingPunct="1"/>
            <a:r>
              <a:rPr lang="ja-JP" altLang="en-US" smtClean="0"/>
              <a:t>平衡状態を満足するために、各種バランス回復処理が行われる。</a:t>
            </a:r>
          </a:p>
        </p:txBody>
      </p:sp>
      <p:graphicFrame>
        <p:nvGraphicFramePr>
          <p:cNvPr id="45058" name="Object 0"/>
          <p:cNvGraphicFramePr>
            <a:graphicFrameLocks noChangeAspect="1"/>
          </p:cNvGraphicFramePr>
          <p:nvPr/>
        </p:nvGraphicFramePr>
        <p:xfrm>
          <a:off x="2667000" y="2590800"/>
          <a:ext cx="1752600" cy="638175"/>
        </p:xfrm>
        <a:graphic>
          <a:graphicData uri="http://schemas.openxmlformats.org/presentationml/2006/ole">
            <p:oleObj spid="_x0000_s45058" name="Equation" r:id="rId3" imgW="5587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6206</TotalTime>
  <Words>2967</Words>
  <Application>Microsoft Office PowerPoint</Application>
  <PresentationFormat>画面に合わせる (4:3)</PresentationFormat>
  <Paragraphs>1008</Paragraphs>
  <Slides>99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99</vt:i4>
      </vt:variant>
    </vt:vector>
  </HeadingPairs>
  <TitlesOfParts>
    <vt:vector size="102" baseType="lpstr">
      <vt:lpstr>標準デザイン</vt:lpstr>
      <vt:lpstr>Equation</vt:lpstr>
      <vt:lpstr>MathType 6.0 Equation</vt:lpstr>
      <vt:lpstr>７．木構造</vt:lpstr>
      <vt:lpstr>７－1.データ構造としての木</vt:lpstr>
      <vt:lpstr>木構造</vt:lpstr>
      <vt:lpstr>グラフ理論における木</vt:lpstr>
      <vt:lpstr>木の性質</vt:lpstr>
      <vt:lpstr>木の用語定義</vt:lpstr>
      <vt:lpstr>木に関する用語１</vt:lpstr>
      <vt:lpstr>木に関する用語２</vt:lpstr>
      <vt:lpstr>２分木</vt:lpstr>
      <vt:lpstr>データ構造としての木</vt:lpstr>
      <vt:lpstr>データ構造の基本単位（ノード）</vt:lpstr>
      <vt:lpstr>イメージ</vt:lpstr>
      <vt:lpstr>ノード型の定義</vt:lpstr>
      <vt:lpstr>データ構造としての２分木</vt:lpstr>
      <vt:lpstr>データ構造としての２分木2</vt:lpstr>
      <vt:lpstr>７－２．２分探索木</vt:lpstr>
      <vt:lpstr>イメージ（２分探索木）</vt:lpstr>
      <vt:lpstr>様々な２分探索木</vt:lpstr>
      <vt:lpstr>２分探索木ではない木</vt:lpstr>
      <vt:lpstr>練習次の木が２分探索木であるか答えよ。</vt:lpstr>
      <vt:lpstr>練習</vt:lpstr>
      <vt:lpstr>２分探索木における探索</vt:lpstr>
      <vt:lpstr>２分探索木を用いた探索の実現</vt:lpstr>
      <vt:lpstr>参考２分探索の実現（再帰版）</vt:lpstr>
      <vt:lpstr>探索の動き１</vt:lpstr>
      <vt:lpstr>探索の動き２</vt:lpstr>
      <vt:lpstr>練習</vt:lpstr>
      <vt:lpstr>高さの高い２分探索木</vt:lpstr>
      <vt:lpstr>高さの低い２分探索木</vt:lpstr>
      <vt:lpstr>２分探索木における探索計算量</vt:lpstr>
      <vt:lpstr>２分探索木への挿入</vt:lpstr>
      <vt:lpstr>２分探索木への挿入の実現1</vt:lpstr>
      <vt:lpstr>２分探索木への挿入の実現２</vt:lpstr>
      <vt:lpstr>挿入の動き１</vt:lpstr>
      <vt:lpstr>挿入の動き２</vt:lpstr>
      <vt:lpstr>挿入の最悪時間計算量</vt:lpstr>
      <vt:lpstr>練習</vt:lpstr>
      <vt:lpstr>２分探索木からの削除</vt:lpstr>
      <vt:lpstr>削除動作１（葉の削除）</vt:lpstr>
      <vt:lpstr>削除動作２（子供が一つの場合の削除）</vt:lpstr>
      <vt:lpstr>削除動作３（子供が２つの場合の削除）</vt:lpstr>
      <vt:lpstr>練習</vt:lpstr>
      <vt:lpstr>削除の最悪時間計算量</vt:lpstr>
      <vt:lpstr>２分探索木における各操作の 平均時間量解析</vt:lpstr>
      <vt:lpstr>スライド 45</vt:lpstr>
      <vt:lpstr>イメージ</vt:lpstr>
      <vt:lpstr>スライド 47</vt:lpstr>
      <vt:lpstr>スライド 48</vt:lpstr>
      <vt:lpstr>スライド 49</vt:lpstr>
      <vt:lpstr>スライド 50</vt:lpstr>
      <vt:lpstr>スライド 51</vt:lpstr>
      <vt:lpstr>スライド 52</vt:lpstr>
      <vt:lpstr>２分探索木のまとめ</vt:lpstr>
      <vt:lpstr>２分探索木と整列</vt:lpstr>
      <vt:lpstr>２分探索木と整列</vt:lpstr>
      <vt:lpstr>２分探索木とヒープ （イメージ）</vt:lpstr>
      <vt:lpstr>７－３．高度な木 （平衡木）</vt:lpstr>
      <vt:lpstr>２分探索木の問題点</vt:lpstr>
      <vt:lpstr>平衡木とは</vt:lpstr>
      <vt:lpstr>平衡木のイメージ</vt:lpstr>
      <vt:lpstr>ＡＶＬ木</vt:lpstr>
      <vt:lpstr>様々なＡＶＬ木</vt:lpstr>
      <vt:lpstr>ＡＶＬ木でない例</vt:lpstr>
      <vt:lpstr>ＡＶＬ木の高さの導出</vt:lpstr>
      <vt:lpstr>少ないノードのＡＶＬ木１</vt:lpstr>
      <vt:lpstr>少ないノードのＡＶＬ木２</vt:lpstr>
      <vt:lpstr>スライド 67</vt:lpstr>
      <vt:lpstr>スライド 68</vt:lpstr>
      <vt:lpstr>スライド 69</vt:lpstr>
      <vt:lpstr>スライド 70</vt:lpstr>
      <vt:lpstr>スライド 71</vt:lpstr>
      <vt:lpstr>スライド 72</vt:lpstr>
      <vt:lpstr>ＡＶＬへの挿入</vt:lpstr>
      <vt:lpstr>バランスを崩す挿入</vt:lpstr>
      <vt:lpstr>１重回転</vt:lpstr>
      <vt:lpstr>２重回転１</vt:lpstr>
      <vt:lpstr>２重回転２</vt:lpstr>
      <vt:lpstr>１重回転２回での２重回転の実現</vt:lpstr>
      <vt:lpstr>ＡＶＬ木への挿入例１</vt:lpstr>
      <vt:lpstr>スライド 80</vt:lpstr>
      <vt:lpstr>スライド 81</vt:lpstr>
      <vt:lpstr>ＡＶＬ木への挿入例２</vt:lpstr>
      <vt:lpstr>スライド 83</vt:lpstr>
      <vt:lpstr>スライド 84</vt:lpstr>
      <vt:lpstr>練習</vt:lpstr>
      <vt:lpstr>ＡＶＬへの挿入の計算量</vt:lpstr>
      <vt:lpstr>ＡＶＬへの削除の計算量</vt:lpstr>
      <vt:lpstr>Ｂ木の概略</vt:lpstr>
      <vt:lpstr>Ｂ木の満たすべき条件</vt:lpstr>
      <vt:lpstr>Ｂ木の例</vt:lpstr>
      <vt:lpstr>Ｂ木の高さ</vt:lpstr>
      <vt:lpstr>Ｂ木への挿入</vt:lpstr>
      <vt:lpstr>オーバーフロー時のノード分割１</vt:lpstr>
      <vt:lpstr>オーバーフロー時のノード分割２</vt:lpstr>
      <vt:lpstr>Ｂ木からの削除</vt:lpstr>
      <vt:lpstr>アンダーフローにおけるデータの再配置</vt:lpstr>
      <vt:lpstr>Ｂ木の最悪計算量</vt:lpstr>
      <vt:lpstr>Ｂ木の応用</vt:lpstr>
      <vt:lpstr>平衡木のまとめ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ソフトウェア工学</dc:title>
  <dc:creator>kusakari</dc:creator>
  <cp:lastModifiedBy>kusakari</cp:lastModifiedBy>
  <cp:revision>125</cp:revision>
  <dcterms:created xsi:type="dcterms:W3CDTF">2004-04-11T15:19:54Z</dcterms:created>
  <dcterms:modified xsi:type="dcterms:W3CDTF">2009-07-17T05:21:15Z</dcterms:modified>
</cp:coreProperties>
</file>