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handoutMasterIdLst>
    <p:handoutMasterId r:id="rId89"/>
  </p:handoutMasterIdLst>
  <p:sldIdLst>
    <p:sldId id="283" r:id="rId2"/>
    <p:sldId id="280" r:id="rId3"/>
    <p:sldId id="356" r:id="rId4"/>
    <p:sldId id="403" r:id="rId5"/>
    <p:sldId id="359" r:id="rId6"/>
    <p:sldId id="361" r:id="rId7"/>
    <p:sldId id="372" r:id="rId8"/>
    <p:sldId id="364" r:id="rId9"/>
    <p:sldId id="365" r:id="rId10"/>
    <p:sldId id="404" r:id="rId11"/>
    <p:sldId id="368" r:id="rId12"/>
    <p:sldId id="305" r:id="rId13"/>
    <p:sldId id="369" r:id="rId14"/>
    <p:sldId id="405" r:id="rId15"/>
    <p:sldId id="407" r:id="rId16"/>
    <p:sldId id="408" r:id="rId17"/>
    <p:sldId id="409" r:id="rId18"/>
    <p:sldId id="410" r:id="rId19"/>
    <p:sldId id="411" r:id="rId20"/>
    <p:sldId id="412" r:id="rId21"/>
    <p:sldId id="413" r:id="rId22"/>
    <p:sldId id="414" r:id="rId23"/>
    <p:sldId id="415" r:id="rId24"/>
    <p:sldId id="416" r:id="rId25"/>
    <p:sldId id="417" r:id="rId26"/>
    <p:sldId id="418" r:id="rId27"/>
    <p:sldId id="419" r:id="rId28"/>
    <p:sldId id="420" r:id="rId29"/>
    <p:sldId id="421" r:id="rId30"/>
    <p:sldId id="426" r:id="rId31"/>
    <p:sldId id="427" r:id="rId32"/>
    <p:sldId id="422" r:id="rId33"/>
    <p:sldId id="423" r:id="rId34"/>
    <p:sldId id="424" r:id="rId35"/>
    <p:sldId id="428" r:id="rId36"/>
    <p:sldId id="430" r:id="rId37"/>
    <p:sldId id="431" r:id="rId38"/>
    <p:sldId id="432" r:id="rId39"/>
    <p:sldId id="433" r:id="rId40"/>
    <p:sldId id="425" r:id="rId41"/>
    <p:sldId id="434" r:id="rId42"/>
    <p:sldId id="435" r:id="rId43"/>
    <p:sldId id="481" r:id="rId44"/>
    <p:sldId id="436" r:id="rId45"/>
    <p:sldId id="438" r:id="rId46"/>
    <p:sldId id="439" r:id="rId47"/>
    <p:sldId id="441" r:id="rId48"/>
    <p:sldId id="442" r:id="rId49"/>
    <p:sldId id="443" r:id="rId50"/>
    <p:sldId id="444" r:id="rId51"/>
    <p:sldId id="445" r:id="rId52"/>
    <p:sldId id="446" r:id="rId53"/>
    <p:sldId id="447" r:id="rId54"/>
    <p:sldId id="448" r:id="rId55"/>
    <p:sldId id="449" r:id="rId56"/>
    <p:sldId id="450" r:id="rId57"/>
    <p:sldId id="451" r:id="rId58"/>
    <p:sldId id="452" r:id="rId59"/>
    <p:sldId id="453" r:id="rId60"/>
    <p:sldId id="454" r:id="rId61"/>
    <p:sldId id="455" r:id="rId62"/>
    <p:sldId id="456" r:id="rId63"/>
    <p:sldId id="457" r:id="rId64"/>
    <p:sldId id="458" r:id="rId65"/>
    <p:sldId id="459" r:id="rId66"/>
    <p:sldId id="460" r:id="rId67"/>
    <p:sldId id="461" r:id="rId68"/>
    <p:sldId id="462" r:id="rId69"/>
    <p:sldId id="463" r:id="rId70"/>
    <p:sldId id="464" r:id="rId71"/>
    <p:sldId id="465" r:id="rId72"/>
    <p:sldId id="466" r:id="rId73"/>
    <p:sldId id="467" r:id="rId74"/>
    <p:sldId id="468" r:id="rId75"/>
    <p:sldId id="469" r:id="rId76"/>
    <p:sldId id="470" r:id="rId77"/>
    <p:sldId id="471" r:id="rId78"/>
    <p:sldId id="472" r:id="rId79"/>
    <p:sldId id="473" r:id="rId80"/>
    <p:sldId id="474" r:id="rId81"/>
    <p:sldId id="475" r:id="rId82"/>
    <p:sldId id="476" r:id="rId83"/>
    <p:sldId id="477" r:id="rId84"/>
    <p:sldId id="478" r:id="rId85"/>
    <p:sldId id="479" r:id="rId86"/>
    <p:sldId id="480" r:id="rId87"/>
  </p:sldIdLst>
  <p:sldSz cx="9144000" cy="6858000" type="screen4x3"/>
  <p:notesSz cx="7099300" cy="10234613"/>
  <p:defaultTextStyle>
    <a:defPPr>
      <a:defRPr lang="ja-JP"/>
    </a:defPPr>
    <a:lvl1pPr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1pPr>
    <a:lvl2pPr marL="4572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2pPr>
    <a:lvl3pPr marL="9144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3pPr>
    <a:lvl4pPr marL="13716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4pPr>
    <a:lvl5pPr marL="1828800" algn="ctr" rtl="0" fontAlgn="base">
      <a:spcBef>
        <a:spcPct val="0"/>
      </a:spcBef>
      <a:spcAft>
        <a:spcPct val="0"/>
      </a:spcAft>
      <a:defRPr kumimoji="1" sz="2400" b="1" kern="1200">
        <a:solidFill>
          <a:schemeClr val="tx1"/>
        </a:solidFill>
        <a:latin typeface="Times New Roman"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8000"/>
    <a:srgbClr val="00FF00"/>
    <a:srgbClr val="3399FF"/>
    <a:srgbClr val="FFFFCC"/>
    <a:srgbClr val="FF0000"/>
    <a:srgbClr val="333399"/>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564" autoAdjust="0"/>
    <p:restoredTop sz="96886" autoAdjust="0"/>
  </p:normalViewPr>
  <p:slideViewPr>
    <p:cSldViewPr>
      <p:cViewPr varScale="1">
        <p:scale>
          <a:sx n="48" d="100"/>
          <a:sy n="48" d="100"/>
        </p:scale>
        <p:origin x="-216"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4002"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slide" Target="slides/slide7.xml"/><Relationship Id="rId1" Type="http://schemas.openxmlformats.org/officeDocument/2006/relationships/slide" Target="slides/slide2.xml"/><Relationship Id="rId4"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9.wmf"/><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image" Target="../media/image32.wmf"/><Relationship Id="rId7" Type="http://schemas.openxmlformats.org/officeDocument/2006/relationships/image" Target="../media/image36.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11" Type="http://schemas.openxmlformats.org/officeDocument/2006/relationships/image" Target="../media/image40.wmf"/><Relationship Id="rId5" Type="http://schemas.openxmlformats.org/officeDocument/2006/relationships/image" Target="../media/image34.wmf"/><Relationship Id="rId10" Type="http://schemas.openxmlformats.org/officeDocument/2006/relationships/image" Target="../media/image39.wmf"/><Relationship Id="rId4" Type="http://schemas.openxmlformats.org/officeDocument/2006/relationships/image" Target="../media/image33.wmf"/><Relationship Id="rId9" Type="http://schemas.openxmlformats.org/officeDocument/2006/relationships/image" Target="../media/image3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5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4" Type="http://schemas.openxmlformats.org/officeDocument/2006/relationships/image" Target="../media/image6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8.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4" Type="http://schemas.openxmlformats.org/officeDocument/2006/relationships/image" Target="../media/image64.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70.wmf"/><Relationship Id="rId1" Type="http://schemas.openxmlformats.org/officeDocument/2006/relationships/image" Target="../media/image6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 Id="rId5" Type="http://schemas.openxmlformats.org/officeDocument/2006/relationships/image" Target="../media/image78.wmf"/><Relationship Id="rId4" Type="http://schemas.openxmlformats.org/officeDocument/2006/relationships/image" Target="../media/image7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 Id="rId5" Type="http://schemas.openxmlformats.org/officeDocument/2006/relationships/image" Target="../media/image83.wmf"/><Relationship Id="rId4" Type="http://schemas.openxmlformats.org/officeDocument/2006/relationships/image" Target="../media/image82.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84.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6.wmf"/><Relationship Id="rId5" Type="http://schemas.openxmlformats.org/officeDocument/2006/relationships/image" Target="../media/image85.wmf"/><Relationship Id="rId4" Type="http://schemas.openxmlformats.org/officeDocument/2006/relationships/image" Target="../media/image83.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88.wmf"/><Relationship Id="rId1" Type="http://schemas.openxmlformats.org/officeDocument/2006/relationships/image" Target="../media/image8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90.wmf"/><Relationship Id="rId1" Type="http://schemas.openxmlformats.org/officeDocument/2006/relationships/image" Target="../media/image89.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91.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95.wmf"/><Relationship Id="rId1" Type="http://schemas.openxmlformats.org/officeDocument/2006/relationships/image" Target="../media/image94.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96.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98.wmf"/><Relationship Id="rId1" Type="http://schemas.openxmlformats.org/officeDocument/2006/relationships/image" Target="../media/image97.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00.wmf"/><Relationship Id="rId1" Type="http://schemas.openxmlformats.org/officeDocument/2006/relationships/image" Target="../media/image99.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 Id="rId6" Type="http://schemas.openxmlformats.org/officeDocument/2006/relationships/image" Target="../media/image106.wmf"/><Relationship Id="rId5" Type="http://schemas.openxmlformats.org/officeDocument/2006/relationships/image" Target="../media/image105.wmf"/><Relationship Id="rId4" Type="http://schemas.openxmlformats.org/officeDocument/2006/relationships/image" Target="../media/image104.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07.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08.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10.wmf"/><Relationship Id="rId1" Type="http://schemas.openxmlformats.org/officeDocument/2006/relationships/image" Target="../media/image10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0.vml.rels><?xml version="1.0" encoding="UTF-8" standalone="yes"?>
<Relationships xmlns="http://schemas.openxmlformats.org/package/2006/relationships"><Relationship Id="rId2" Type="http://schemas.openxmlformats.org/officeDocument/2006/relationships/image" Target="../media/image112.wmf"/><Relationship Id="rId1" Type="http://schemas.openxmlformats.org/officeDocument/2006/relationships/image" Target="../media/image111.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114.wmf"/><Relationship Id="rId1" Type="http://schemas.openxmlformats.org/officeDocument/2006/relationships/image" Target="../media/image113.wmf"/></Relationships>
</file>

<file path=ppt/drawings/_rels/vmlDrawing42.vml.rels><?xml version="1.0" encoding="UTF-8" standalone="yes"?>
<Relationships xmlns="http://schemas.openxmlformats.org/package/2006/relationships"><Relationship Id="rId2" Type="http://schemas.openxmlformats.org/officeDocument/2006/relationships/image" Target="../media/image100.wmf"/><Relationship Id="rId1" Type="http://schemas.openxmlformats.org/officeDocument/2006/relationships/image" Target="../media/image99.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118.wmf"/><Relationship Id="rId2" Type="http://schemas.openxmlformats.org/officeDocument/2006/relationships/image" Target="../media/image117.wmf"/><Relationship Id="rId1" Type="http://schemas.openxmlformats.org/officeDocument/2006/relationships/image" Target="../media/image116.wmf"/><Relationship Id="rId5" Type="http://schemas.openxmlformats.org/officeDocument/2006/relationships/image" Target="../media/image120.wmf"/><Relationship Id="rId4" Type="http://schemas.openxmlformats.org/officeDocument/2006/relationships/image" Target="../media/image11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0.wmf"/><Relationship Id="rId5" Type="http://schemas.openxmlformats.org/officeDocument/2006/relationships/image" Target="../media/image18.wmf"/><Relationship Id="rId4"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a:defRPr sz="1300" b="0"/>
            </a:lvl1pPr>
          </a:lstStyle>
          <a:p>
            <a:pPr>
              <a:defRPr/>
            </a:pPr>
            <a:r>
              <a:rPr lang="ja-JP" altLang="en-US"/>
              <a:t>５．サーチ</a:t>
            </a:r>
          </a:p>
        </p:txBody>
      </p:sp>
      <p:sp>
        <p:nvSpPr>
          <p:cNvPr id="78851"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dirty="0" smtClean="0"/>
            </a:lvl1pPr>
          </a:lstStyle>
          <a:p>
            <a:pPr>
              <a:defRPr/>
            </a:pPr>
            <a:r>
              <a:rPr lang="en-US" altLang="ja-JP" dirty="0" smtClean="0"/>
              <a:t>2009/6/19(</a:t>
            </a:r>
            <a:r>
              <a:rPr lang="ja-JP" altLang="en-US" dirty="0"/>
              <a:t>金）</a:t>
            </a:r>
          </a:p>
        </p:txBody>
      </p:sp>
      <p:sp>
        <p:nvSpPr>
          <p:cNvPr id="78852"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a:defRPr sz="1300" b="0"/>
            </a:lvl1pPr>
          </a:lstStyle>
          <a:p>
            <a:pPr>
              <a:defRPr/>
            </a:pPr>
            <a:endParaRPr lang="en-US" altLang="ja-JP"/>
          </a:p>
        </p:txBody>
      </p:sp>
      <p:sp>
        <p:nvSpPr>
          <p:cNvPr id="78853"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a:lvl1pPr>
          </a:lstStyle>
          <a:p>
            <a:pPr>
              <a:defRPr/>
            </a:pPr>
            <a:fld id="{26E77018-8096-41F2-A497-D0036E32AE0A}"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a:defRPr sz="1300"/>
            </a:lvl1pPr>
          </a:lstStyle>
          <a:p>
            <a:pPr>
              <a:defRPr/>
            </a:pPr>
            <a:endParaRPr lang="en-US" altLang="ja-JP"/>
          </a:p>
        </p:txBody>
      </p:sp>
      <p:sp>
        <p:nvSpPr>
          <p:cNvPr id="96259"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9011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6262"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a:defRPr sz="1300"/>
            </a:lvl1pPr>
          </a:lstStyle>
          <a:p>
            <a:pPr>
              <a:defRPr/>
            </a:pPr>
            <a:endParaRPr lang="en-US" altLang="ja-JP"/>
          </a:p>
        </p:txBody>
      </p:sp>
      <p:sp>
        <p:nvSpPr>
          <p:cNvPr id="96263"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F4A526DA-1CD5-4B4E-8764-8603608E81B9}"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828A1B-93FC-49D9-A5C5-BD00173E3C03}"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4100B7C-7CC6-46BB-95BB-0445102D9003}"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D7E44E-CE75-492A-AE76-5F769FDDD1A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D610F7F-514A-41D0-BB88-93E9D6FDDB0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6D9B18B-8D0A-48DE-A940-47E92EA4F148}"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B07A39B-98AC-48D4-8C99-A2016960C873}"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7317B47-8D16-4035-A934-F4A59961B39D}"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8CCB9C8-7E94-4F1C-949B-4C570BCD63D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BFC33772-FBA4-4FD2-AD9C-7A4F26AD9F1D}"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350E52F-AD04-46A6-96C8-FD225893C8D9}"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2BF5CCB-4DC8-4608-9547-CAF3056DEE10}"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505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D845BDF2-FBC9-4F2D-8B33-A5E21ECED131}"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7.bin"/><Relationship Id="rId7"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oleObject" Target="../embeddings/oleObject46.bin"/><Relationship Id="rId3" Type="http://schemas.openxmlformats.org/officeDocument/2006/relationships/oleObject" Target="../embeddings/oleObject36.bin"/><Relationship Id="rId7" Type="http://schemas.openxmlformats.org/officeDocument/2006/relationships/oleObject" Target="../embeddings/oleObject40.bin"/><Relationship Id="rId12" Type="http://schemas.openxmlformats.org/officeDocument/2006/relationships/oleObject" Target="../embeddings/oleObject45.bin"/><Relationship Id="rId17" Type="http://schemas.openxmlformats.org/officeDocument/2006/relationships/oleObject" Target="../embeddings/oleObject50.bin"/><Relationship Id="rId2" Type="http://schemas.openxmlformats.org/officeDocument/2006/relationships/slideLayout" Target="../slideLayouts/slideLayout7.xml"/><Relationship Id="rId16" Type="http://schemas.openxmlformats.org/officeDocument/2006/relationships/oleObject" Target="../embeddings/oleObject49.bin"/><Relationship Id="rId1" Type="http://schemas.openxmlformats.org/officeDocument/2006/relationships/vmlDrawing" Target="../drawings/vmlDrawing11.vml"/><Relationship Id="rId6" Type="http://schemas.openxmlformats.org/officeDocument/2006/relationships/oleObject" Target="../embeddings/oleObject39.bin"/><Relationship Id="rId11" Type="http://schemas.openxmlformats.org/officeDocument/2006/relationships/oleObject" Target="../embeddings/oleObject44.bin"/><Relationship Id="rId5" Type="http://schemas.openxmlformats.org/officeDocument/2006/relationships/oleObject" Target="../embeddings/oleObject38.bin"/><Relationship Id="rId15" Type="http://schemas.openxmlformats.org/officeDocument/2006/relationships/oleObject" Target="../embeddings/oleObject48.bin"/><Relationship Id="rId10" Type="http://schemas.openxmlformats.org/officeDocument/2006/relationships/oleObject" Target="../embeddings/oleObject43.bin"/><Relationship Id="rId4" Type="http://schemas.openxmlformats.org/officeDocument/2006/relationships/oleObject" Target="../embeddings/oleObject37.bin"/><Relationship Id="rId9" Type="http://schemas.openxmlformats.org/officeDocument/2006/relationships/oleObject" Target="../embeddings/oleObject42.bin"/><Relationship Id="rId14" Type="http://schemas.openxmlformats.org/officeDocument/2006/relationships/oleObject" Target="../embeddings/oleObject4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oleObject" Target="../embeddings/oleObject54.bin"/><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6.xml"/><Relationship Id="rId1" Type="http://schemas.openxmlformats.org/officeDocument/2006/relationships/vmlDrawing" Target="../drawings/vmlDrawing13.vml"/><Relationship Id="rId5" Type="http://schemas.openxmlformats.org/officeDocument/2006/relationships/oleObject" Target="../embeddings/oleObject57.bin"/><Relationship Id="rId4" Type="http://schemas.openxmlformats.org/officeDocument/2006/relationships/oleObject" Target="../embeddings/oleObject56.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6.xml"/><Relationship Id="rId1" Type="http://schemas.openxmlformats.org/officeDocument/2006/relationships/vmlDrawing" Target="../drawings/vmlDrawing14.vml"/><Relationship Id="rId4" Type="http://schemas.openxmlformats.org/officeDocument/2006/relationships/oleObject" Target="../embeddings/oleObject59.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65.bin"/><Relationship Id="rId3" Type="http://schemas.openxmlformats.org/officeDocument/2006/relationships/oleObject" Target="../embeddings/oleObject60.bin"/><Relationship Id="rId7" Type="http://schemas.openxmlformats.org/officeDocument/2006/relationships/oleObject" Target="../embeddings/oleObject64.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63.bin"/><Relationship Id="rId5" Type="http://schemas.openxmlformats.org/officeDocument/2006/relationships/oleObject" Target="../embeddings/oleObject62.bin"/><Relationship Id="rId4" Type="http://schemas.openxmlformats.org/officeDocument/2006/relationships/oleObject" Target="../embeddings/oleObject61.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oleObject" Target="../embeddings/oleObject67.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6.xml"/><Relationship Id="rId1" Type="http://schemas.openxmlformats.org/officeDocument/2006/relationships/vmlDrawing" Target="../drawings/vmlDrawing18.vml"/><Relationship Id="rId5" Type="http://schemas.openxmlformats.org/officeDocument/2006/relationships/oleObject" Target="../embeddings/oleObject71.bin"/><Relationship Id="rId4" Type="http://schemas.openxmlformats.org/officeDocument/2006/relationships/oleObject" Target="../embeddings/oleObject70.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75.bin"/><Relationship Id="rId5" Type="http://schemas.openxmlformats.org/officeDocument/2006/relationships/oleObject" Target="../embeddings/oleObject74.bin"/><Relationship Id="rId4" Type="http://schemas.openxmlformats.org/officeDocument/2006/relationships/oleObject" Target="../embeddings/oleObject73.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6.xml"/><Relationship Id="rId1" Type="http://schemas.openxmlformats.org/officeDocument/2006/relationships/vmlDrawing" Target="../drawings/vmlDrawing20.vml"/><Relationship Id="rId5" Type="http://schemas.openxmlformats.org/officeDocument/2006/relationships/oleObject" Target="../embeddings/oleObject78.bin"/><Relationship Id="rId4" Type="http://schemas.openxmlformats.org/officeDocument/2006/relationships/oleObject" Target="../embeddings/oleObject77.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6.xml"/><Relationship Id="rId1" Type="http://schemas.openxmlformats.org/officeDocument/2006/relationships/vmlDrawing" Target="../drawings/vmlDrawing21.vml"/><Relationship Id="rId4" Type="http://schemas.openxmlformats.org/officeDocument/2006/relationships/oleObject" Target="../embeddings/oleObject80.bin"/></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84.bin"/><Relationship Id="rId5" Type="http://schemas.openxmlformats.org/officeDocument/2006/relationships/oleObject" Target="../embeddings/oleObject83.bin"/><Relationship Id="rId4" Type="http://schemas.openxmlformats.org/officeDocument/2006/relationships/oleObject" Target="../embeddings/oleObject82.bin"/></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slideLayout" Target="../slideLayouts/slideLayout6.xml"/><Relationship Id="rId1" Type="http://schemas.openxmlformats.org/officeDocument/2006/relationships/vmlDrawing" Target="../drawings/vmlDrawing23.vml"/><Relationship Id="rId4" Type="http://schemas.openxmlformats.org/officeDocument/2006/relationships/oleObject" Target="../embeddings/oleObject86.bin"/></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Layout" Target="../slideLayouts/slideLayout6.xml"/><Relationship Id="rId1" Type="http://schemas.openxmlformats.org/officeDocument/2006/relationships/vmlDrawing" Target="../drawings/vmlDrawing24.vml"/><Relationship Id="rId5" Type="http://schemas.openxmlformats.org/officeDocument/2006/relationships/oleObject" Target="../embeddings/oleObject89.bin"/><Relationship Id="rId4" Type="http://schemas.openxmlformats.org/officeDocument/2006/relationships/oleObject" Target="../embeddings/oleObject88.bin"/></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90.bin"/><Relationship Id="rId7" Type="http://schemas.openxmlformats.org/officeDocument/2006/relationships/oleObject" Target="../embeddings/oleObject94.bin"/><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93.bin"/><Relationship Id="rId5" Type="http://schemas.openxmlformats.org/officeDocument/2006/relationships/oleObject" Target="../embeddings/oleObject92.bin"/><Relationship Id="rId4" Type="http://schemas.openxmlformats.org/officeDocument/2006/relationships/oleObject" Target="../embeddings/oleObject9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95.bin"/><Relationship Id="rId7" Type="http://schemas.openxmlformats.org/officeDocument/2006/relationships/oleObject" Target="../embeddings/oleObject99.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98.bin"/><Relationship Id="rId5" Type="http://schemas.openxmlformats.org/officeDocument/2006/relationships/oleObject" Target="../embeddings/oleObject97.bin"/><Relationship Id="rId4" Type="http://schemas.openxmlformats.org/officeDocument/2006/relationships/oleObject" Target="../embeddings/oleObject96.bin"/></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27.v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oleObject" Target="../embeddings/oleObject101.bin"/><Relationship Id="rId7" Type="http://schemas.openxmlformats.org/officeDocument/2006/relationships/oleObject" Target="../embeddings/oleObject105.bin"/><Relationship Id="rId2" Type="http://schemas.openxmlformats.org/officeDocument/2006/relationships/slideLayout" Target="../slideLayouts/slideLayout6.xml"/><Relationship Id="rId1" Type="http://schemas.openxmlformats.org/officeDocument/2006/relationships/vmlDrawing" Target="../drawings/vmlDrawing28.vml"/><Relationship Id="rId6" Type="http://schemas.openxmlformats.org/officeDocument/2006/relationships/oleObject" Target="../embeddings/oleObject104.bin"/><Relationship Id="rId5" Type="http://schemas.openxmlformats.org/officeDocument/2006/relationships/oleObject" Target="../embeddings/oleObject103.bin"/><Relationship Id="rId4" Type="http://schemas.openxmlformats.org/officeDocument/2006/relationships/oleObject" Target="../embeddings/oleObject102.bin"/></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107.bin"/><Relationship Id="rId2" Type="http://schemas.openxmlformats.org/officeDocument/2006/relationships/slideLayout" Target="../slideLayouts/slideLayout6.xml"/><Relationship Id="rId1" Type="http://schemas.openxmlformats.org/officeDocument/2006/relationships/vmlDrawing" Target="../drawings/vmlDrawing29.vml"/><Relationship Id="rId4" Type="http://schemas.openxmlformats.org/officeDocument/2006/relationships/oleObject" Target="../embeddings/oleObject108.bin"/></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09.bin"/><Relationship Id="rId2" Type="http://schemas.openxmlformats.org/officeDocument/2006/relationships/slideLayout" Target="../slideLayouts/slideLayout6.xml"/><Relationship Id="rId1" Type="http://schemas.openxmlformats.org/officeDocument/2006/relationships/vmlDrawing" Target="../drawings/vmlDrawing30.vml"/><Relationship Id="rId4" Type="http://schemas.openxmlformats.org/officeDocument/2006/relationships/oleObject" Target="../embeddings/oleObject110.bin"/></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111.bin"/><Relationship Id="rId2" Type="http://schemas.openxmlformats.org/officeDocument/2006/relationships/slideLayout" Target="../slideLayouts/slideLayout6.xml"/><Relationship Id="rId1" Type="http://schemas.openxmlformats.org/officeDocument/2006/relationships/vmlDrawing" Target="../drawings/vmlDrawing31.vml"/><Relationship Id="rId5" Type="http://schemas.openxmlformats.org/officeDocument/2006/relationships/oleObject" Target="../embeddings/oleObject113.bin"/><Relationship Id="rId4" Type="http://schemas.openxmlformats.org/officeDocument/2006/relationships/oleObject" Target="../embeddings/oleObject112.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114.bin"/><Relationship Id="rId2" Type="http://schemas.openxmlformats.org/officeDocument/2006/relationships/slideLayout" Target="../slideLayouts/slideLayout6.xml"/><Relationship Id="rId1" Type="http://schemas.openxmlformats.org/officeDocument/2006/relationships/vmlDrawing" Target="../drawings/vmlDrawing32.vml"/><Relationship Id="rId4" Type="http://schemas.openxmlformats.org/officeDocument/2006/relationships/oleObject" Target="../embeddings/oleObject11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116.bin"/><Relationship Id="rId2" Type="http://schemas.openxmlformats.org/officeDocument/2006/relationships/slideLayout" Target="../slideLayouts/slideLayout6.xml"/><Relationship Id="rId1" Type="http://schemas.openxmlformats.org/officeDocument/2006/relationships/vmlDrawing" Target="../drawings/vmlDrawing33.v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117.bin"/><Relationship Id="rId2" Type="http://schemas.openxmlformats.org/officeDocument/2006/relationships/slideLayout" Target="../slideLayouts/slideLayout6.xml"/><Relationship Id="rId1" Type="http://schemas.openxmlformats.org/officeDocument/2006/relationships/vmlDrawing" Target="../drawings/vmlDrawing34.vml"/><Relationship Id="rId4" Type="http://schemas.openxmlformats.org/officeDocument/2006/relationships/oleObject" Target="../embeddings/oleObject118.bin"/></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119.bin"/><Relationship Id="rId2" Type="http://schemas.openxmlformats.org/officeDocument/2006/relationships/slideLayout" Target="../slideLayouts/slideLayout2.xml"/><Relationship Id="rId1" Type="http://schemas.openxmlformats.org/officeDocument/2006/relationships/vmlDrawing" Target="../drawings/vmlDrawing35.vml"/><Relationship Id="rId4" Type="http://schemas.openxmlformats.org/officeDocument/2006/relationships/oleObject" Target="../embeddings/oleObject120.bin"/></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8" Type="http://schemas.openxmlformats.org/officeDocument/2006/relationships/oleObject" Target="../embeddings/oleObject126.bin"/><Relationship Id="rId3" Type="http://schemas.openxmlformats.org/officeDocument/2006/relationships/oleObject" Target="../embeddings/oleObject121.bin"/><Relationship Id="rId7" Type="http://schemas.openxmlformats.org/officeDocument/2006/relationships/oleObject" Target="../embeddings/oleObject125.bin"/><Relationship Id="rId2" Type="http://schemas.openxmlformats.org/officeDocument/2006/relationships/slideLayout" Target="../slideLayouts/slideLayout7.xml"/><Relationship Id="rId1" Type="http://schemas.openxmlformats.org/officeDocument/2006/relationships/vmlDrawing" Target="../drawings/vmlDrawing36.vml"/><Relationship Id="rId6" Type="http://schemas.openxmlformats.org/officeDocument/2006/relationships/oleObject" Target="../embeddings/oleObject124.bin"/><Relationship Id="rId5" Type="http://schemas.openxmlformats.org/officeDocument/2006/relationships/oleObject" Target="../embeddings/oleObject123.bin"/><Relationship Id="rId4" Type="http://schemas.openxmlformats.org/officeDocument/2006/relationships/oleObject" Target="../embeddings/oleObject122.bin"/></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127.bin"/><Relationship Id="rId2" Type="http://schemas.openxmlformats.org/officeDocument/2006/relationships/slideLayout" Target="../slideLayouts/slideLayout7.xml"/><Relationship Id="rId1" Type="http://schemas.openxmlformats.org/officeDocument/2006/relationships/vmlDrawing" Target="../drawings/vmlDrawing37.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128.bin"/><Relationship Id="rId2" Type="http://schemas.openxmlformats.org/officeDocument/2006/relationships/slideLayout" Target="../slideLayouts/slideLayout7.xml"/><Relationship Id="rId1" Type="http://schemas.openxmlformats.org/officeDocument/2006/relationships/vmlDrawing" Target="../drawings/vmlDrawing38.v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129.bin"/><Relationship Id="rId2" Type="http://schemas.openxmlformats.org/officeDocument/2006/relationships/slideLayout" Target="../slideLayouts/slideLayout7.xml"/><Relationship Id="rId1" Type="http://schemas.openxmlformats.org/officeDocument/2006/relationships/vmlDrawing" Target="../drawings/vmlDrawing39.vml"/><Relationship Id="rId4" Type="http://schemas.openxmlformats.org/officeDocument/2006/relationships/oleObject" Target="../embeddings/oleObject130.bin"/></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131.bin"/><Relationship Id="rId2" Type="http://schemas.openxmlformats.org/officeDocument/2006/relationships/slideLayout" Target="../slideLayouts/slideLayout7.xml"/><Relationship Id="rId1" Type="http://schemas.openxmlformats.org/officeDocument/2006/relationships/vmlDrawing" Target="../drawings/vmlDrawing40.vml"/><Relationship Id="rId4" Type="http://schemas.openxmlformats.org/officeDocument/2006/relationships/oleObject" Target="../embeddings/oleObject132.bin"/></Relationships>
</file>

<file path=ppt/slides/_rels/slide83.xml.rels><?xml version="1.0" encoding="UTF-8" standalone="yes"?>
<Relationships xmlns="http://schemas.openxmlformats.org/package/2006/relationships"><Relationship Id="rId3" Type="http://schemas.openxmlformats.org/officeDocument/2006/relationships/image" Target="../media/image115.png"/><Relationship Id="rId2" Type="http://schemas.openxmlformats.org/officeDocument/2006/relationships/slideLayout" Target="../slideLayouts/slideLayout6.xml"/><Relationship Id="rId1" Type="http://schemas.openxmlformats.org/officeDocument/2006/relationships/vmlDrawing" Target="../drawings/vmlDrawing41.vml"/><Relationship Id="rId5" Type="http://schemas.openxmlformats.org/officeDocument/2006/relationships/oleObject" Target="../embeddings/oleObject134.bin"/><Relationship Id="rId4" Type="http://schemas.openxmlformats.org/officeDocument/2006/relationships/oleObject" Target="../embeddings/oleObject133.bin"/></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135.bin"/><Relationship Id="rId2" Type="http://schemas.openxmlformats.org/officeDocument/2006/relationships/slideLayout" Target="../slideLayouts/slideLayout2.xml"/><Relationship Id="rId1" Type="http://schemas.openxmlformats.org/officeDocument/2006/relationships/vmlDrawing" Target="../drawings/vmlDrawing42.vml"/><Relationship Id="rId4" Type="http://schemas.openxmlformats.org/officeDocument/2006/relationships/oleObject" Target="../embeddings/oleObject136.bin"/></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oleObject" Target="../embeddings/oleObject137.bin"/><Relationship Id="rId7" Type="http://schemas.openxmlformats.org/officeDocument/2006/relationships/oleObject" Target="../embeddings/oleObject141.bin"/><Relationship Id="rId2" Type="http://schemas.openxmlformats.org/officeDocument/2006/relationships/slideLayout" Target="../slideLayouts/slideLayout2.xml"/><Relationship Id="rId1" Type="http://schemas.openxmlformats.org/officeDocument/2006/relationships/vmlDrawing" Target="../drawings/vmlDrawing43.vml"/><Relationship Id="rId6" Type="http://schemas.openxmlformats.org/officeDocument/2006/relationships/oleObject" Target="../embeddings/oleObject140.bin"/><Relationship Id="rId5" Type="http://schemas.openxmlformats.org/officeDocument/2006/relationships/oleObject" Target="../embeddings/oleObject139.bin"/><Relationship Id="rId4" Type="http://schemas.openxmlformats.org/officeDocument/2006/relationships/oleObject" Target="../embeddings/oleObject138.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 5"/>
          <p:cNvSpPr>
            <a:spLocks noGrp="1"/>
          </p:cNvSpPr>
          <p:nvPr>
            <p:ph type="sldNum" sz="quarter" idx="12"/>
          </p:nvPr>
        </p:nvSpPr>
        <p:spPr>
          <a:noFill/>
        </p:spPr>
        <p:txBody>
          <a:bodyPr/>
          <a:lstStyle/>
          <a:p>
            <a:fld id="{1BA9ECAB-C1D6-4FFF-B00C-45E0167D63F0}" type="slidenum">
              <a:rPr lang="en-US" altLang="ja-JP" smtClean="0"/>
              <a:pPr/>
              <a:t>1</a:t>
            </a:fld>
            <a:endParaRPr lang="en-US" altLang="ja-JP" smtClean="0"/>
          </a:p>
        </p:txBody>
      </p:sp>
      <p:sp>
        <p:nvSpPr>
          <p:cNvPr id="46083" name="Rectangle 5"/>
          <p:cNvSpPr>
            <a:spLocks noGrp="1" noChangeArrowheads="1"/>
          </p:cNvSpPr>
          <p:nvPr>
            <p:ph type="title"/>
          </p:nvPr>
        </p:nvSpPr>
        <p:spPr/>
        <p:txBody>
          <a:bodyPr/>
          <a:lstStyle/>
          <a:p>
            <a:pPr eaLnBrk="1" hangingPunct="1"/>
            <a:r>
              <a:rPr lang="ja-JP" altLang="en-US" smtClean="0"/>
              <a:t>５．サーチ</a:t>
            </a:r>
          </a:p>
        </p:txBody>
      </p:sp>
      <p:sp>
        <p:nvSpPr>
          <p:cNvPr id="46084" name="Rectangle 6"/>
          <p:cNvSpPr>
            <a:spLocks noGrp="1" noChangeArrowheads="1"/>
          </p:cNvSpPr>
          <p:nvPr>
            <p:ph type="body" idx="1"/>
          </p:nvPr>
        </p:nvSpPr>
        <p:spPr/>
        <p:txBody>
          <a:bodyPr/>
          <a:lstStyle/>
          <a:p>
            <a:pPr eaLnBrk="1" hangingPunct="1">
              <a:buFontTx/>
              <a:buNone/>
            </a:pPr>
            <a:r>
              <a:rPr lang="ja-JP" altLang="en-US" smtClean="0"/>
              <a:t>５－１．線形探索</a:t>
            </a:r>
          </a:p>
          <a:p>
            <a:pPr eaLnBrk="1" hangingPunct="1">
              <a:buFontTx/>
              <a:buNone/>
            </a:pPr>
            <a:r>
              <a:rPr lang="ja-JP" altLang="en-US" smtClean="0"/>
              <a:t>５－２．２分探索</a:t>
            </a:r>
          </a:p>
          <a:p>
            <a:pPr eaLnBrk="1" hangingPunct="1">
              <a:buFontTx/>
              <a:buNone/>
            </a:pPr>
            <a:r>
              <a:rPr lang="ja-JP" altLang="en-US" smtClean="0"/>
              <a:t>５－３．ハッシュ</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9B759510-738D-469E-9517-1E3FA8D70052}" type="slidenum">
              <a:rPr lang="en-US" altLang="ja-JP" smtClean="0"/>
              <a:pPr/>
              <a:t>10</a:t>
            </a:fld>
            <a:endParaRPr lang="en-US" altLang="ja-JP" smtClean="0"/>
          </a:p>
        </p:txBody>
      </p:sp>
      <p:grpSp>
        <p:nvGrpSpPr>
          <p:cNvPr id="54275" name="Group 2"/>
          <p:cNvGrpSpPr>
            <a:grpSpLocks/>
          </p:cNvGrpSpPr>
          <p:nvPr/>
        </p:nvGrpSpPr>
        <p:grpSpPr bwMode="auto">
          <a:xfrm>
            <a:off x="381000" y="1447800"/>
            <a:ext cx="3657600" cy="457200"/>
            <a:chOff x="240" y="912"/>
            <a:chExt cx="2304" cy="288"/>
          </a:xfrm>
        </p:grpSpPr>
        <p:sp>
          <p:nvSpPr>
            <p:cNvPr id="54366" name="Rectangle 3"/>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7" name="Rectangle 4"/>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8" name="Rectangle 5"/>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9" name="Rectangle 6"/>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0" name="Rectangle 7"/>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1" name="Rectangle 8"/>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2" name="Rectangle 9"/>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73" name="Rectangle 10"/>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4276"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線形探索の動き２</a:t>
            </a:r>
            <a:br>
              <a:rPr lang="ja-JP" altLang="en-US" sz="3200" smtClean="0">
                <a:solidFill>
                  <a:schemeClr val="tx1"/>
                </a:solidFill>
              </a:rPr>
            </a:br>
            <a:r>
              <a:rPr lang="ja-JP" altLang="en-US" sz="3200" smtClean="0">
                <a:solidFill>
                  <a:schemeClr val="tx1"/>
                </a:solidFill>
              </a:rPr>
              <a:t>（データが無い場合）</a:t>
            </a:r>
          </a:p>
        </p:txBody>
      </p:sp>
      <p:sp>
        <p:nvSpPr>
          <p:cNvPr id="54277" name="Text Box 12"/>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4278" name="Text Box 13"/>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4279" name="Text Box 14"/>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4280" name="Text Box 15"/>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4281" name="Text Box 16"/>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4282" name="Text Box 17"/>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4283" name="Text Box 18"/>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4284" name="Text Box 19"/>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4285" name="Text Box 20"/>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4286" name="Text Box 21"/>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4287" name="Text Box 22"/>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4288" name="Text Box 23"/>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4289" name="Text Box 24"/>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4290" name="Text Box 25"/>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4291" name="Text Box 26"/>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4292" name="Text Box 27"/>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4293" name="Text Box 28"/>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4294" name="Line 29"/>
          <p:cNvSpPr>
            <a:spLocks noChangeShapeType="1"/>
          </p:cNvSpPr>
          <p:nvPr/>
        </p:nvSpPr>
        <p:spPr bwMode="auto">
          <a:xfrm>
            <a:off x="4343400" y="1447800"/>
            <a:ext cx="0" cy="5181600"/>
          </a:xfrm>
          <a:prstGeom prst="line">
            <a:avLst/>
          </a:prstGeom>
          <a:noFill/>
          <a:ln w="76200">
            <a:solidFill>
              <a:schemeClr val="tx1"/>
            </a:solidFill>
            <a:round/>
            <a:headEnd/>
            <a:tailEnd/>
          </a:ln>
        </p:spPr>
        <p:txBody>
          <a:bodyPr/>
          <a:lstStyle/>
          <a:p>
            <a:endParaRPr lang="ja-JP" altLang="en-US"/>
          </a:p>
        </p:txBody>
      </p:sp>
      <p:sp>
        <p:nvSpPr>
          <p:cNvPr id="54295" name="Rectangle 30"/>
          <p:cNvSpPr>
            <a:spLocks noChangeArrowheads="1"/>
          </p:cNvSpPr>
          <p:nvPr/>
        </p:nvSpPr>
        <p:spPr bwMode="auto">
          <a:xfrm>
            <a:off x="1828800" y="2514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296" name="Text Box 31"/>
          <p:cNvSpPr txBox="1">
            <a:spLocks noChangeArrowheads="1"/>
          </p:cNvSpPr>
          <p:nvPr/>
        </p:nvSpPr>
        <p:spPr bwMode="auto">
          <a:xfrm>
            <a:off x="1905000" y="2514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54297" name="Text Box 32"/>
          <p:cNvSpPr txBox="1">
            <a:spLocks noChangeArrowheads="1"/>
          </p:cNvSpPr>
          <p:nvPr/>
        </p:nvSpPr>
        <p:spPr bwMode="auto">
          <a:xfrm>
            <a:off x="1295400" y="2590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4298" name="Line 33"/>
          <p:cNvSpPr>
            <a:spLocks noChangeShapeType="1"/>
          </p:cNvSpPr>
          <p:nvPr/>
        </p:nvSpPr>
        <p:spPr bwMode="auto">
          <a:xfrm flipH="1" flipV="1">
            <a:off x="762000" y="1981200"/>
            <a:ext cx="990600" cy="685800"/>
          </a:xfrm>
          <a:prstGeom prst="line">
            <a:avLst/>
          </a:prstGeom>
          <a:noFill/>
          <a:ln w="9525">
            <a:solidFill>
              <a:schemeClr val="tx1"/>
            </a:solidFill>
            <a:round/>
            <a:headEnd/>
            <a:tailEnd type="triangle" w="med" len="med"/>
          </a:ln>
        </p:spPr>
        <p:txBody>
          <a:bodyPr/>
          <a:lstStyle/>
          <a:p>
            <a:endParaRPr lang="ja-JP" altLang="en-US"/>
          </a:p>
        </p:txBody>
      </p:sp>
      <p:sp>
        <p:nvSpPr>
          <p:cNvPr id="54299" name="AutoShape 34"/>
          <p:cNvSpPr>
            <a:spLocks noChangeArrowheads="1"/>
          </p:cNvSpPr>
          <p:nvPr/>
        </p:nvSpPr>
        <p:spPr bwMode="auto">
          <a:xfrm>
            <a:off x="1600200" y="3200400"/>
            <a:ext cx="457200" cy="762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54300" name="Group 35"/>
          <p:cNvGrpSpPr>
            <a:grpSpLocks/>
          </p:cNvGrpSpPr>
          <p:nvPr/>
        </p:nvGrpSpPr>
        <p:grpSpPr bwMode="auto">
          <a:xfrm>
            <a:off x="533400" y="4343400"/>
            <a:ext cx="3657600" cy="457200"/>
            <a:chOff x="240" y="912"/>
            <a:chExt cx="2304" cy="288"/>
          </a:xfrm>
        </p:grpSpPr>
        <p:sp>
          <p:nvSpPr>
            <p:cNvPr id="54358"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9"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0"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1"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2"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3"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4"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65"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4301" name="Text Box 44"/>
          <p:cNvSpPr txBox="1">
            <a:spLocks noChangeArrowheads="1"/>
          </p:cNvSpPr>
          <p:nvPr/>
        </p:nvSpPr>
        <p:spPr bwMode="auto">
          <a:xfrm>
            <a:off x="152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4302" name="Text Box 45"/>
          <p:cNvSpPr txBox="1">
            <a:spLocks noChangeArrowheads="1"/>
          </p:cNvSpPr>
          <p:nvPr/>
        </p:nvSpPr>
        <p:spPr bwMode="auto">
          <a:xfrm>
            <a:off x="609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4303" name="Text Box 46"/>
          <p:cNvSpPr txBox="1">
            <a:spLocks noChangeArrowheads="1"/>
          </p:cNvSpPr>
          <p:nvPr/>
        </p:nvSpPr>
        <p:spPr bwMode="auto">
          <a:xfrm>
            <a:off x="1066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4304" name="Text Box 47"/>
          <p:cNvSpPr txBox="1">
            <a:spLocks noChangeArrowheads="1"/>
          </p:cNvSpPr>
          <p:nvPr/>
        </p:nvSpPr>
        <p:spPr bwMode="auto">
          <a:xfrm>
            <a:off x="1524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4305" name="Text Box 48"/>
          <p:cNvSpPr txBox="1">
            <a:spLocks noChangeArrowheads="1"/>
          </p:cNvSpPr>
          <p:nvPr/>
        </p:nvSpPr>
        <p:spPr bwMode="auto">
          <a:xfrm>
            <a:off x="1981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4306" name="Text Box 49"/>
          <p:cNvSpPr txBox="1">
            <a:spLocks noChangeArrowheads="1"/>
          </p:cNvSpPr>
          <p:nvPr/>
        </p:nvSpPr>
        <p:spPr bwMode="auto">
          <a:xfrm>
            <a:off x="2438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4307" name="Text Box 50"/>
          <p:cNvSpPr txBox="1">
            <a:spLocks noChangeArrowheads="1"/>
          </p:cNvSpPr>
          <p:nvPr/>
        </p:nvSpPr>
        <p:spPr bwMode="auto">
          <a:xfrm>
            <a:off x="2895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4308" name="Text Box 51"/>
          <p:cNvSpPr txBox="1">
            <a:spLocks noChangeArrowheads="1"/>
          </p:cNvSpPr>
          <p:nvPr/>
        </p:nvSpPr>
        <p:spPr bwMode="auto">
          <a:xfrm>
            <a:off x="3810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4309" name="Text Box 52"/>
          <p:cNvSpPr txBox="1">
            <a:spLocks noChangeArrowheads="1"/>
          </p:cNvSpPr>
          <p:nvPr/>
        </p:nvSpPr>
        <p:spPr bwMode="auto">
          <a:xfrm>
            <a:off x="3352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4310" name="Text Box 53"/>
          <p:cNvSpPr txBox="1">
            <a:spLocks noChangeArrowheads="1"/>
          </p:cNvSpPr>
          <p:nvPr/>
        </p:nvSpPr>
        <p:spPr bwMode="auto">
          <a:xfrm>
            <a:off x="609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4311" name="Text Box 54"/>
          <p:cNvSpPr txBox="1">
            <a:spLocks noChangeArrowheads="1"/>
          </p:cNvSpPr>
          <p:nvPr/>
        </p:nvSpPr>
        <p:spPr bwMode="auto">
          <a:xfrm>
            <a:off x="1066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4312" name="Text Box 55"/>
          <p:cNvSpPr txBox="1">
            <a:spLocks noChangeArrowheads="1"/>
          </p:cNvSpPr>
          <p:nvPr/>
        </p:nvSpPr>
        <p:spPr bwMode="auto">
          <a:xfrm>
            <a:off x="1524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4313" name="Text Box 56"/>
          <p:cNvSpPr txBox="1">
            <a:spLocks noChangeArrowheads="1"/>
          </p:cNvSpPr>
          <p:nvPr/>
        </p:nvSpPr>
        <p:spPr bwMode="auto">
          <a:xfrm>
            <a:off x="1981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4314" name="Text Box 57"/>
          <p:cNvSpPr txBox="1">
            <a:spLocks noChangeArrowheads="1"/>
          </p:cNvSpPr>
          <p:nvPr/>
        </p:nvSpPr>
        <p:spPr bwMode="auto">
          <a:xfrm>
            <a:off x="2362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4315" name="Text Box 58"/>
          <p:cNvSpPr txBox="1">
            <a:spLocks noChangeArrowheads="1"/>
          </p:cNvSpPr>
          <p:nvPr/>
        </p:nvSpPr>
        <p:spPr bwMode="auto">
          <a:xfrm>
            <a:off x="2819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4316" name="Text Box 59"/>
          <p:cNvSpPr txBox="1">
            <a:spLocks noChangeArrowheads="1"/>
          </p:cNvSpPr>
          <p:nvPr/>
        </p:nvSpPr>
        <p:spPr bwMode="auto">
          <a:xfrm>
            <a:off x="3352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4317" name="Text Box 60"/>
          <p:cNvSpPr txBox="1">
            <a:spLocks noChangeArrowheads="1"/>
          </p:cNvSpPr>
          <p:nvPr/>
        </p:nvSpPr>
        <p:spPr bwMode="auto">
          <a:xfrm>
            <a:off x="3733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4318" name="Rectangle 61"/>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19" name="Text Box 62"/>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54320" name="Text Box 63"/>
          <p:cNvSpPr txBox="1">
            <a:spLocks noChangeArrowheads="1"/>
          </p:cNvSpPr>
          <p:nvPr/>
        </p:nvSpPr>
        <p:spPr bwMode="auto">
          <a:xfrm>
            <a:off x="1447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4321" name="Line 64"/>
          <p:cNvSpPr>
            <a:spLocks noChangeShapeType="1"/>
          </p:cNvSpPr>
          <p:nvPr/>
        </p:nvSpPr>
        <p:spPr bwMode="auto">
          <a:xfrm flipH="1" flipV="1">
            <a:off x="1295400" y="4876800"/>
            <a:ext cx="609600" cy="685800"/>
          </a:xfrm>
          <a:prstGeom prst="line">
            <a:avLst/>
          </a:prstGeom>
          <a:noFill/>
          <a:ln w="9525">
            <a:solidFill>
              <a:schemeClr val="tx1"/>
            </a:solidFill>
            <a:round/>
            <a:headEnd/>
            <a:tailEnd type="triangle" w="med" len="med"/>
          </a:ln>
        </p:spPr>
        <p:txBody>
          <a:bodyPr/>
          <a:lstStyle/>
          <a:p>
            <a:endParaRPr lang="ja-JP" altLang="en-US"/>
          </a:p>
        </p:txBody>
      </p:sp>
      <p:grpSp>
        <p:nvGrpSpPr>
          <p:cNvPr id="54322" name="Group 95"/>
          <p:cNvGrpSpPr>
            <a:grpSpLocks/>
          </p:cNvGrpSpPr>
          <p:nvPr/>
        </p:nvGrpSpPr>
        <p:grpSpPr bwMode="auto">
          <a:xfrm>
            <a:off x="5105400" y="4343400"/>
            <a:ext cx="3657600" cy="457200"/>
            <a:chOff x="240" y="912"/>
            <a:chExt cx="2304" cy="288"/>
          </a:xfrm>
        </p:grpSpPr>
        <p:sp>
          <p:nvSpPr>
            <p:cNvPr id="54350" name="Rectangle 9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1" name="Rectangle 9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2" name="Rectangle 9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3" name="Rectangle 9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4" name="Rectangle 10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5" name="Rectangle 10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6" name="Rectangle 10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57" name="Rectangle 10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4323" name="Text Box 104"/>
          <p:cNvSpPr txBox="1">
            <a:spLocks noChangeArrowheads="1"/>
          </p:cNvSpPr>
          <p:nvPr/>
        </p:nvSpPr>
        <p:spPr bwMode="auto">
          <a:xfrm>
            <a:off x="4724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4324" name="Text Box 105"/>
          <p:cNvSpPr txBox="1">
            <a:spLocks noChangeArrowheads="1"/>
          </p:cNvSpPr>
          <p:nvPr/>
        </p:nvSpPr>
        <p:spPr bwMode="auto">
          <a:xfrm>
            <a:off x="5181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4325" name="Text Box 106"/>
          <p:cNvSpPr txBox="1">
            <a:spLocks noChangeArrowheads="1"/>
          </p:cNvSpPr>
          <p:nvPr/>
        </p:nvSpPr>
        <p:spPr bwMode="auto">
          <a:xfrm>
            <a:off x="5638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4326" name="Text Box 107"/>
          <p:cNvSpPr txBox="1">
            <a:spLocks noChangeArrowheads="1"/>
          </p:cNvSpPr>
          <p:nvPr/>
        </p:nvSpPr>
        <p:spPr bwMode="auto">
          <a:xfrm>
            <a:off x="6096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4327" name="Text Box 108"/>
          <p:cNvSpPr txBox="1">
            <a:spLocks noChangeArrowheads="1"/>
          </p:cNvSpPr>
          <p:nvPr/>
        </p:nvSpPr>
        <p:spPr bwMode="auto">
          <a:xfrm>
            <a:off x="6553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4328" name="Text Box 109"/>
          <p:cNvSpPr txBox="1">
            <a:spLocks noChangeArrowheads="1"/>
          </p:cNvSpPr>
          <p:nvPr/>
        </p:nvSpPr>
        <p:spPr bwMode="auto">
          <a:xfrm>
            <a:off x="7010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4329" name="Text Box 110"/>
          <p:cNvSpPr txBox="1">
            <a:spLocks noChangeArrowheads="1"/>
          </p:cNvSpPr>
          <p:nvPr/>
        </p:nvSpPr>
        <p:spPr bwMode="auto">
          <a:xfrm>
            <a:off x="7467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4330" name="Text Box 111"/>
          <p:cNvSpPr txBox="1">
            <a:spLocks noChangeArrowheads="1"/>
          </p:cNvSpPr>
          <p:nvPr/>
        </p:nvSpPr>
        <p:spPr bwMode="auto">
          <a:xfrm>
            <a:off x="8382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4331" name="Text Box 112"/>
          <p:cNvSpPr txBox="1">
            <a:spLocks noChangeArrowheads="1"/>
          </p:cNvSpPr>
          <p:nvPr/>
        </p:nvSpPr>
        <p:spPr bwMode="auto">
          <a:xfrm>
            <a:off x="7924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4332" name="Text Box 113"/>
          <p:cNvSpPr txBox="1">
            <a:spLocks noChangeArrowheads="1"/>
          </p:cNvSpPr>
          <p:nvPr/>
        </p:nvSpPr>
        <p:spPr bwMode="auto">
          <a:xfrm>
            <a:off x="5181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4333" name="Text Box 114"/>
          <p:cNvSpPr txBox="1">
            <a:spLocks noChangeArrowheads="1"/>
          </p:cNvSpPr>
          <p:nvPr/>
        </p:nvSpPr>
        <p:spPr bwMode="auto">
          <a:xfrm>
            <a:off x="5638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4334" name="Text Box 115"/>
          <p:cNvSpPr txBox="1">
            <a:spLocks noChangeArrowheads="1"/>
          </p:cNvSpPr>
          <p:nvPr/>
        </p:nvSpPr>
        <p:spPr bwMode="auto">
          <a:xfrm>
            <a:off x="6096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4335" name="Text Box 116"/>
          <p:cNvSpPr txBox="1">
            <a:spLocks noChangeArrowheads="1"/>
          </p:cNvSpPr>
          <p:nvPr/>
        </p:nvSpPr>
        <p:spPr bwMode="auto">
          <a:xfrm>
            <a:off x="6553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4336" name="Text Box 117"/>
          <p:cNvSpPr txBox="1">
            <a:spLocks noChangeArrowheads="1"/>
          </p:cNvSpPr>
          <p:nvPr/>
        </p:nvSpPr>
        <p:spPr bwMode="auto">
          <a:xfrm>
            <a:off x="6934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4337" name="Text Box 118"/>
          <p:cNvSpPr txBox="1">
            <a:spLocks noChangeArrowheads="1"/>
          </p:cNvSpPr>
          <p:nvPr/>
        </p:nvSpPr>
        <p:spPr bwMode="auto">
          <a:xfrm>
            <a:off x="7391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4338" name="Text Box 119"/>
          <p:cNvSpPr txBox="1">
            <a:spLocks noChangeArrowheads="1"/>
          </p:cNvSpPr>
          <p:nvPr/>
        </p:nvSpPr>
        <p:spPr bwMode="auto">
          <a:xfrm>
            <a:off x="7924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4339" name="Text Box 120"/>
          <p:cNvSpPr txBox="1">
            <a:spLocks noChangeArrowheads="1"/>
          </p:cNvSpPr>
          <p:nvPr/>
        </p:nvSpPr>
        <p:spPr bwMode="auto">
          <a:xfrm>
            <a:off x="8305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4340" name="Rectangle 121"/>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4341" name="Text Box 122"/>
          <p:cNvSpPr txBox="1">
            <a:spLocks noChangeArrowheads="1"/>
          </p:cNvSpPr>
          <p:nvPr/>
        </p:nvSpPr>
        <p:spPr bwMode="auto">
          <a:xfrm>
            <a:off x="6629400" y="5430838"/>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7</a:t>
            </a:r>
          </a:p>
        </p:txBody>
      </p:sp>
      <p:sp>
        <p:nvSpPr>
          <p:cNvPr id="54342" name="Text Box 123"/>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4343" name="Line 124"/>
          <p:cNvSpPr>
            <a:spLocks noChangeShapeType="1"/>
          </p:cNvSpPr>
          <p:nvPr/>
        </p:nvSpPr>
        <p:spPr bwMode="auto">
          <a:xfrm flipV="1">
            <a:off x="6629400" y="4953000"/>
            <a:ext cx="2209800" cy="533400"/>
          </a:xfrm>
          <a:prstGeom prst="line">
            <a:avLst/>
          </a:prstGeom>
          <a:noFill/>
          <a:ln w="9525">
            <a:solidFill>
              <a:schemeClr val="tx1"/>
            </a:solidFill>
            <a:round/>
            <a:headEnd/>
            <a:tailEnd type="triangle" w="med" len="med"/>
          </a:ln>
        </p:spPr>
        <p:txBody>
          <a:bodyPr/>
          <a:lstStyle/>
          <a:p>
            <a:endParaRPr lang="ja-JP" altLang="en-US"/>
          </a:p>
        </p:txBody>
      </p:sp>
      <p:sp>
        <p:nvSpPr>
          <p:cNvPr id="54344" name="AutoShape 125"/>
          <p:cNvSpPr>
            <a:spLocks noChangeArrowheads="1"/>
          </p:cNvSpPr>
          <p:nvPr/>
        </p:nvSpPr>
        <p:spPr bwMode="auto">
          <a:xfrm>
            <a:off x="1981200" y="60960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4345" name="AutoShape 126"/>
          <p:cNvSpPr>
            <a:spLocks noChangeArrowheads="1"/>
          </p:cNvSpPr>
          <p:nvPr/>
        </p:nvSpPr>
        <p:spPr bwMode="auto">
          <a:xfrm>
            <a:off x="6553200" y="34290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4346" name="Oval 128"/>
          <p:cNvSpPr>
            <a:spLocks noChangeArrowheads="1"/>
          </p:cNvSpPr>
          <p:nvPr/>
        </p:nvSpPr>
        <p:spPr bwMode="auto">
          <a:xfrm>
            <a:off x="8763000" y="39624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54347" name="Text Box 129"/>
          <p:cNvSpPr txBox="1">
            <a:spLocks noChangeArrowheads="1"/>
          </p:cNvSpPr>
          <p:nvPr/>
        </p:nvSpPr>
        <p:spPr bwMode="auto">
          <a:xfrm>
            <a:off x="5570538" y="6096000"/>
            <a:ext cx="1581150"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-1;</a:t>
            </a:r>
          </a:p>
        </p:txBody>
      </p:sp>
      <p:sp>
        <p:nvSpPr>
          <p:cNvPr id="54348" name="Line 130"/>
          <p:cNvSpPr>
            <a:spLocks noChangeShapeType="1"/>
          </p:cNvSpPr>
          <p:nvPr/>
        </p:nvSpPr>
        <p:spPr bwMode="auto">
          <a:xfrm>
            <a:off x="6858000" y="1524000"/>
            <a:ext cx="0" cy="1447800"/>
          </a:xfrm>
          <a:prstGeom prst="line">
            <a:avLst/>
          </a:prstGeom>
          <a:noFill/>
          <a:ln w="76200">
            <a:solidFill>
              <a:srgbClr val="008000"/>
            </a:solidFill>
            <a:prstDash val="dash"/>
            <a:round/>
            <a:headEnd/>
            <a:tailEnd/>
          </a:ln>
        </p:spPr>
        <p:txBody>
          <a:bodyPr/>
          <a:lstStyle/>
          <a:p>
            <a:endParaRPr lang="ja-JP" altLang="en-US"/>
          </a:p>
        </p:txBody>
      </p:sp>
      <p:sp>
        <p:nvSpPr>
          <p:cNvPr id="54349" name="Text Box 131"/>
          <p:cNvSpPr txBox="1">
            <a:spLocks noChangeArrowheads="1"/>
          </p:cNvSpPr>
          <p:nvPr/>
        </p:nvSpPr>
        <p:spPr bwMode="auto">
          <a:xfrm>
            <a:off x="7315200" y="1905000"/>
            <a:ext cx="796925" cy="457200"/>
          </a:xfrm>
          <a:prstGeom prst="rect">
            <a:avLst/>
          </a:prstGeom>
          <a:noFill/>
          <a:ln w="9525">
            <a:noFill/>
            <a:miter lim="800000"/>
            <a:headEnd/>
            <a:tailEnd/>
          </a:ln>
        </p:spPr>
        <p:txBody>
          <a:bodyPr wrap="none">
            <a:spAutoFit/>
          </a:bodyPr>
          <a:lstStyle/>
          <a:p>
            <a:r>
              <a:rPr lang="ja-JP" altLang="en-US">
                <a:solidFill>
                  <a:srgbClr val="008000"/>
                </a:solidFill>
              </a:rPr>
              <a:t>省略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 4"/>
          <p:cNvSpPr>
            <a:spLocks noGrp="1"/>
          </p:cNvSpPr>
          <p:nvPr>
            <p:ph type="sldNum" sz="quarter" idx="12"/>
          </p:nvPr>
        </p:nvSpPr>
        <p:spPr>
          <a:noFill/>
        </p:spPr>
        <p:txBody>
          <a:bodyPr/>
          <a:lstStyle/>
          <a:p>
            <a:fld id="{A93B32E3-A4BC-4392-88EF-FFD7039ADBDA}" type="slidenum">
              <a:rPr lang="en-US" altLang="ja-JP" smtClean="0"/>
              <a:pPr/>
              <a:t>11</a:t>
            </a:fld>
            <a:endParaRPr lang="en-US" altLang="ja-JP" smtClean="0"/>
          </a:p>
        </p:txBody>
      </p:sp>
      <p:sp>
        <p:nvSpPr>
          <p:cNvPr id="55299"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線形探索の実現</a:t>
            </a:r>
          </a:p>
        </p:txBody>
      </p:sp>
      <p:sp>
        <p:nvSpPr>
          <p:cNvPr id="55300" name="Text Box 3"/>
          <p:cNvSpPr txBox="1">
            <a:spLocks noChangeArrowheads="1"/>
          </p:cNvSpPr>
          <p:nvPr/>
        </p:nvSpPr>
        <p:spPr bwMode="auto">
          <a:xfrm>
            <a:off x="571500" y="642938"/>
            <a:ext cx="7315200" cy="6002337"/>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線形探索</a:t>
            </a:r>
            <a:endParaRPr lang="en-US" altLang="ja-JP" b="0">
              <a:latin typeface="Verdana" pitchFamily="34" charset="0"/>
            </a:endParaRPr>
          </a:p>
          <a:p>
            <a:pPr marL="457200" indent="-457200" algn="l"/>
            <a:r>
              <a:rPr lang="ja-JP" altLang="en-US" b="0">
                <a:latin typeface="Verdana" pitchFamily="34" charset="0"/>
              </a:rPr>
              <a:t>引数：キー</a:t>
            </a:r>
            <a:endParaRPr lang="en-US" altLang="ja-JP" b="0">
              <a:latin typeface="Verdana" pitchFamily="34" charset="0"/>
            </a:endParaRPr>
          </a:p>
          <a:p>
            <a:pPr marL="457200" indent="-457200" algn="l"/>
            <a:r>
              <a:rPr lang="ja-JP" altLang="en-US" b="0">
                <a:latin typeface="Verdana" pitchFamily="34" charset="0"/>
              </a:rPr>
              <a:t>戻り値：キーを保持している配列の添え字</a:t>
            </a:r>
            <a:endParaRPr lang="en-US" altLang="ja-JP" b="0">
              <a:latin typeface="Verdana" pitchFamily="34" charset="0"/>
            </a:endParaRPr>
          </a:p>
          <a:p>
            <a:pPr marL="457200" indent="-457200" algn="l"/>
            <a:r>
              <a:rPr lang="ja-JP" altLang="en-US" b="0">
                <a:latin typeface="Verdana" pitchFamily="34" charset="0"/>
              </a:rPr>
              <a:t>*</a:t>
            </a:r>
            <a:r>
              <a:rPr lang="en-US" altLang="ja-JP" b="0">
                <a:latin typeface="Verdana" pitchFamily="34" charset="0"/>
              </a:rPr>
              <a:t>/</a:t>
            </a:r>
          </a:p>
          <a:p>
            <a:pPr marL="457200" indent="-457200" algn="l">
              <a:buFontTx/>
              <a:buAutoNum type="arabicPeriod"/>
            </a:pPr>
            <a:r>
              <a:rPr lang="en-US" altLang="ja-JP" b="0">
                <a:latin typeface="Verdana" pitchFamily="34" charset="0"/>
              </a:rPr>
              <a:t>int linear_search(double k)</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i;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for(i=0;i&lt;n-1;i++)</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if(A[i]==k)</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i;</a:t>
            </a:r>
            <a:r>
              <a:rPr lang="ja-JP" altLang="en-US" b="0">
                <a:latin typeface="Verdana" pitchFamily="34" charset="0"/>
              </a:rPr>
              <a:t>　</a:t>
            </a:r>
            <a:r>
              <a:rPr lang="en-US" altLang="ja-JP" b="0">
                <a:latin typeface="Verdana" pitchFamily="34" charset="0"/>
              </a:rPr>
              <a:t>/*</a:t>
            </a:r>
            <a:r>
              <a:rPr lang="ja-JP" altLang="en-US" b="0">
                <a:latin typeface="Verdana" pitchFamily="34" charset="0"/>
              </a:rPr>
              <a:t>添え字を戻す</a:t>
            </a:r>
            <a:r>
              <a:rPr lang="en-US" altLang="ja-JP" b="0">
                <a:latin typeface="Verdana" pitchFamily="34" charset="0"/>
              </a:rPr>
              <a: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return -1;  /*</a:t>
            </a:r>
            <a:r>
              <a:rPr lang="ja-JP" altLang="en-US" b="0">
                <a:latin typeface="Verdana" pitchFamily="34" charset="0"/>
              </a:rPr>
              <a:t>未発見</a:t>
            </a:r>
            <a:r>
              <a:rPr lang="en-US" altLang="ja-JP" b="0">
                <a:latin typeface="Verdana" pitchFamily="34" charset="0"/>
              </a:rPr>
              <a:t>*/</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番号プレースホルダ 3"/>
          <p:cNvSpPr>
            <a:spLocks noGrp="1"/>
          </p:cNvSpPr>
          <p:nvPr>
            <p:ph type="sldNum" sz="quarter" idx="12"/>
          </p:nvPr>
        </p:nvSpPr>
        <p:spPr>
          <a:noFill/>
        </p:spPr>
        <p:txBody>
          <a:bodyPr/>
          <a:lstStyle/>
          <a:p>
            <a:fld id="{A4BC8E91-4B48-474E-8834-03EEE3C28561}" type="slidenum">
              <a:rPr lang="en-US" altLang="ja-JP" smtClean="0"/>
              <a:pPr/>
              <a:t>12</a:t>
            </a:fld>
            <a:endParaRPr lang="en-US" altLang="ja-JP" smtClean="0"/>
          </a:p>
        </p:txBody>
      </p:sp>
      <p:sp>
        <p:nvSpPr>
          <p:cNvPr id="56323" name="AutoShape 2"/>
          <p:cNvSpPr>
            <a:spLocks noChangeArrowheads="1"/>
          </p:cNvSpPr>
          <p:nvPr/>
        </p:nvSpPr>
        <p:spPr bwMode="auto">
          <a:xfrm>
            <a:off x="457200" y="457200"/>
            <a:ext cx="7315200" cy="16764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56324" name="Text Box 3"/>
          <p:cNvSpPr txBox="1">
            <a:spLocks noChangeArrowheads="1"/>
          </p:cNvSpPr>
          <p:nvPr/>
        </p:nvSpPr>
        <p:spPr bwMode="auto">
          <a:xfrm>
            <a:off x="1371600" y="249238"/>
            <a:ext cx="47244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LS</a:t>
            </a:r>
            <a:r>
              <a:rPr lang="ja-JP" altLang="en-US" b="0">
                <a:solidFill>
                  <a:srgbClr val="008000"/>
                </a:solidFill>
              </a:rPr>
              <a:t>１（</a:t>
            </a:r>
            <a:r>
              <a:rPr lang="en-US" altLang="ja-JP" b="0">
                <a:solidFill>
                  <a:srgbClr val="008000"/>
                </a:solidFill>
              </a:rPr>
              <a:t>linear_seach</a:t>
            </a:r>
            <a:r>
              <a:rPr lang="ja-JP" altLang="en-US" b="0">
                <a:solidFill>
                  <a:srgbClr val="008000"/>
                </a:solidFill>
              </a:rPr>
              <a:t>の正当性１）</a:t>
            </a:r>
          </a:p>
        </p:txBody>
      </p:sp>
      <p:sp>
        <p:nvSpPr>
          <p:cNvPr id="56325" name="Text Box 23"/>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56326" name="Text Box 24"/>
          <p:cNvSpPr txBox="1">
            <a:spLocks noChangeArrowheads="1"/>
          </p:cNvSpPr>
          <p:nvPr/>
        </p:nvSpPr>
        <p:spPr bwMode="auto">
          <a:xfrm>
            <a:off x="642938" y="714375"/>
            <a:ext cx="6537325" cy="830263"/>
          </a:xfrm>
          <a:prstGeom prst="rect">
            <a:avLst/>
          </a:prstGeom>
          <a:noFill/>
          <a:ln w="9525">
            <a:noFill/>
            <a:miter lim="800000"/>
            <a:headEnd/>
            <a:tailEnd/>
          </a:ln>
        </p:spPr>
        <p:txBody>
          <a:bodyPr wrap="none">
            <a:spAutoFit/>
          </a:bodyPr>
          <a:lstStyle/>
          <a:p>
            <a:pPr algn="l"/>
            <a:r>
              <a:rPr lang="en-US" altLang="ja-JP" b="0">
                <a:latin typeface="Verdana" pitchFamily="34" charset="0"/>
              </a:rPr>
              <a:t>for</a:t>
            </a:r>
            <a:r>
              <a:rPr lang="ja-JP" altLang="en-US" b="0">
                <a:latin typeface="Verdana" pitchFamily="34" charset="0"/>
              </a:rPr>
              <a:t>ループが</a:t>
            </a:r>
            <a:r>
              <a:rPr lang="en-US" altLang="ja-JP" b="0">
                <a:latin typeface="Verdana" pitchFamily="34" charset="0"/>
              </a:rPr>
              <a:t>p</a:t>
            </a:r>
            <a:r>
              <a:rPr lang="ja-JP" altLang="en-US" b="0">
                <a:latin typeface="Verdana" pitchFamily="34" charset="0"/>
              </a:rPr>
              <a:t>回繰り返される必要十分条件は、</a:t>
            </a:r>
          </a:p>
          <a:p>
            <a:pPr algn="l"/>
            <a:r>
              <a:rPr lang="ja-JP" altLang="en-US" b="0">
                <a:latin typeface="Verdana" pitchFamily="34" charset="0"/>
              </a:rPr>
              <a:t>Ａ</a:t>
            </a:r>
            <a:r>
              <a:rPr lang="en-US" altLang="ja-JP" b="0">
                <a:latin typeface="Verdana" pitchFamily="34" charset="0"/>
              </a:rPr>
              <a:t>[0]</a:t>
            </a:r>
            <a:r>
              <a:rPr lang="ja-JP" altLang="en-US" b="0">
                <a:latin typeface="Verdana" pitchFamily="34" charset="0"/>
              </a:rPr>
              <a:t>～</a:t>
            </a:r>
            <a:r>
              <a:rPr lang="en-US" altLang="ja-JP" b="0">
                <a:latin typeface="Verdana" pitchFamily="34" charset="0"/>
              </a:rPr>
              <a:t>A[p-1]</a:t>
            </a:r>
            <a:r>
              <a:rPr lang="ja-JP" altLang="en-US" b="0">
                <a:latin typeface="Verdana" pitchFamily="34" charset="0"/>
              </a:rPr>
              <a:t>にキー</a:t>
            </a:r>
            <a:r>
              <a:rPr lang="en-US" altLang="ja-JP" b="0">
                <a:latin typeface="Verdana" pitchFamily="34" charset="0"/>
              </a:rPr>
              <a:t>k</a:t>
            </a:r>
            <a:r>
              <a:rPr lang="ja-JP" altLang="en-US" b="0">
                <a:latin typeface="Verdana" pitchFamily="34" charset="0"/>
              </a:rPr>
              <a:t>と同じ値が存在しない。</a:t>
            </a:r>
          </a:p>
        </p:txBody>
      </p:sp>
      <p:sp>
        <p:nvSpPr>
          <p:cNvPr id="56327" name="AutoShape 27"/>
          <p:cNvSpPr>
            <a:spLocks noChangeArrowheads="1"/>
          </p:cNvSpPr>
          <p:nvPr/>
        </p:nvSpPr>
        <p:spPr bwMode="auto">
          <a:xfrm>
            <a:off x="571500" y="3338522"/>
            <a:ext cx="7315200" cy="14478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56328" name="Text Box 28"/>
          <p:cNvSpPr txBox="1">
            <a:spLocks noChangeArrowheads="1"/>
          </p:cNvSpPr>
          <p:nvPr/>
        </p:nvSpPr>
        <p:spPr bwMode="auto">
          <a:xfrm>
            <a:off x="1485900" y="3130559"/>
            <a:ext cx="47244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LS</a:t>
            </a:r>
            <a:r>
              <a:rPr lang="ja-JP" altLang="en-US" b="0">
                <a:solidFill>
                  <a:srgbClr val="008000"/>
                </a:solidFill>
              </a:rPr>
              <a:t>２（</a:t>
            </a:r>
            <a:r>
              <a:rPr lang="en-US" altLang="ja-JP" b="0">
                <a:solidFill>
                  <a:srgbClr val="008000"/>
                </a:solidFill>
              </a:rPr>
              <a:t>linear_seach</a:t>
            </a:r>
            <a:r>
              <a:rPr lang="ja-JP" altLang="en-US" b="0">
                <a:solidFill>
                  <a:srgbClr val="008000"/>
                </a:solidFill>
              </a:rPr>
              <a:t>の正当性２）</a:t>
            </a:r>
          </a:p>
        </p:txBody>
      </p:sp>
      <p:sp>
        <p:nvSpPr>
          <p:cNvPr id="56329" name="Text Box 29"/>
          <p:cNvSpPr txBox="1">
            <a:spLocks noChangeArrowheads="1"/>
          </p:cNvSpPr>
          <p:nvPr/>
        </p:nvSpPr>
        <p:spPr bwMode="auto">
          <a:xfrm>
            <a:off x="936625" y="3740159"/>
            <a:ext cx="184150" cy="457200"/>
          </a:xfrm>
          <a:prstGeom prst="rect">
            <a:avLst/>
          </a:prstGeom>
          <a:noFill/>
          <a:ln w="9525">
            <a:noFill/>
            <a:miter lim="800000"/>
            <a:headEnd/>
            <a:tailEnd/>
          </a:ln>
        </p:spPr>
        <p:txBody>
          <a:bodyPr wrap="none">
            <a:spAutoFit/>
          </a:bodyPr>
          <a:lstStyle/>
          <a:p>
            <a:endParaRPr lang="ja-JP" altLang="ja-JP"/>
          </a:p>
        </p:txBody>
      </p:sp>
      <p:sp>
        <p:nvSpPr>
          <p:cNvPr id="56330" name="Text Box 30"/>
          <p:cNvSpPr txBox="1">
            <a:spLocks noChangeArrowheads="1"/>
          </p:cNvSpPr>
          <p:nvPr/>
        </p:nvSpPr>
        <p:spPr bwMode="auto">
          <a:xfrm>
            <a:off x="1181100" y="3622684"/>
            <a:ext cx="5118100" cy="830263"/>
          </a:xfrm>
          <a:prstGeom prst="rect">
            <a:avLst/>
          </a:prstGeom>
          <a:noFill/>
          <a:ln w="9525">
            <a:noFill/>
            <a:miter lim="800000"/>
            <a:headEnd/>
            <a:tailEnd/>
          </a:ln>
        </p:spPr>
        <p:txBody>
          <a:bodyPr wrap="none">
            <a:spAutoFit/>
          </a:bodyPr>
          <a:lstStyle/>
          <a:p>
            <a:pPr algn="l"/>
            <a:r>
              <a:rPr lang="ja-JP" altLang="en-US" b="0">
                <a:latin typeface="Verdana" pitchFamily="34" charset="0"/>
              </a:rPr>
              <a:t>キーと同じ値が配列中に存在すれば、</a:t>
            </a:r>
          </a:p>
          <a:p>
            <a:pPr algn="l"/>
            <a:r>
              <a:rPr lang="ja-JP" altLang="en-US" b="0">
                <a:latin typeface="Verdana" pitchFamily="34" charset="0"/>
              </a:rPr>
              <a:t>添え字が最小のものが求められる。</a:t>
            </a:r>
          </a:p>
        </p:txBody>
      </p:sp>
      <p:sp>
        <p:nvSpPr>
          <p:cNvPr id="56331" name="Text Box 33"/>
          <p:cNvSpPr txBox="1">
            <a:spLocks noChangeArrowheads="1"/>
          </p:cNvSpPr>
          <p:nvPr/>
        </p:nvSpPr>
        <p:spPr bwMode="auto">
          <a:xfrm>
            <a:off x="785786" y="5143512"/>
            <a:ext cx="1313181" cy="461665"/>
          </a:xfrm>
          <a:prstGeom prst="rect">
            <a:avLst/>
          </a:prstGeom>
          <a:noFill/>
          <a:ln w="9525">
            <a:noFill/>
            <a:miter lim="800000"/>
            <a:headEnd/>
            <a:tailEnd/>
          </a:ln>
        </p:spPr>
        <p:txBody>
          <a:bodyPr wrap="none">
            <a:spAutoFit/>
          </a:bodyPr>
          <a:lstStyle/>
          <a:p>
            <a:r>
              <a:rPr lang="ja-JP" altLang="en-US" b="0" dirty="0" smtClean="0"/>
              <a:t>証明　略</a:t>
            </a:r>
            <a:endParaRPr lang="ja-JP" altLang="en-US" b="0" dirty="0"/>
          </a:p>
        </p:txBody>
      </p:sp>
      <p:sp>
        <p:nvSpPr>
          <p:cNvPr id="12" name="Text Box 33"/>
          <p:cNvSpPr txBox="1">
            <a:spLocks noChangeArrowheads="1"/>
          </p:cNvSpPr>
          <p:nvPr/>
        </p:nvSpPr>
        <p:spPr bwMode="auto">
          <a:xfrm>
            <a:off x="857224" y="2214554"/>
            <a:ext cx="1313181" cy="461665"/>
          </a:xfrm>
          <a:prstGeom prst="rect">
            <a:avLst/>
          </a:prstGeom>
          <a:noFill/>
          <a:ln w="9525">
            <a:noFill/>
            <a:miter lim="800000"/>
            <a:headEnd/>
            <a:tailEnd/>
          </a:ln>
        </p:spPr>
        <p:txBody>
          <a:bodyPr wrap="none">
            <a:spAutoFit/>
          </a:bodyPr>
          <a:lstStyle/>
          <a:p>
            <a:r>
              <a:rPr lang="ja-JP" altLang="en-US" b="0" dirty="0" smtClean="0"/>
              <a:t>証明　略</a:t>
            </a:r>
            <a:endParaRPr lang="ja-JP"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スライド番号プレースホルダ 4"/>
          <p:cNvSpPr>
            <a:spLocks noGrp="1"/>
          </p:cNvSpPr>
          <p:nvPr>
            <p:ph type="sldNum" sz="quarter" idx="12"/>
          </p:nvPr>
        </p:nvSpPr>
        <p:spPr>
          <a:noFill/>
        </p:spPr>
        <p:txBody>
          <a:bodyPr/>
          <a:lstStyle/>
          <a:p>
            <a:fld id="{784A356D-DE32-4559-8BAC-82B9363AA2E3}" type="slidenum">
              <a:rPr lang="en-US" altLang="ja-JP" smtClean="0"/>
              <a:pPr/>
              <a:t>13</a:t>
            </a:fld>
            <a:endParaRPr lang="en-US" altLang="ja-JP" smtClean="0"/>
          </a:p>
        </p:txBody>
      </p:sp>
      <p:sp>
        <p:nvSpPr>
          <p:cNvPr id="2052" name="Rectangle 2"/>
          <p:cNvSpPr>
            <a:spLocks noGrp="1" noChangeArrowheads="1"/>
          </p:cNvSpPr>
          <p:nvPr>
            <p:ph type="title"/>
          </p:nvPr>
        </p:nvSpPr>
        <p:spPr/>
        <p:txBody>
          <a:bodyPr/>
          <a:lstStyle/>
          <a:p>
            <a:pPr eaLnBrk="1" hangingPunct="1"/>
            <a:r>
              <a:rPr lang="ja-JP" altLang="en-US" smtClean="0">
                <a:solidFill>
                  <a:schemeClr val="tx1"/>
                </a:solidFill>
              </a:rPr>
              <a:t>線形探索の最悪計算量</a:t>
            </a:r>
          </a:p>
        </p:txBody>
      </p:sp>
      <p:sp>
        <p:nvSpPr>
          <p:cNvPr id="2053" name="Text Box 9"/>
          <p:cNvSpPr txBox="1">
            <a:spLocks noChangeArrowheads="1"/>
          </p:cNvSpPr>
          <p:nvPr/>
        </p:nvSpPr>
        <p:spPr bwMode="auto">
          <a:xfrm>
            <a:off x="469900" y="2438400"/>
            <a:ext cx="6118225" cy="457200"/>
          </a:xfrm>
          <a:prstGeom prst="rect">
            <a:avLst/>
          </a:prstGeom>
          <a:noFill/>
          <a:ln w="9525">
            <a:noFill/>
            <a:miter lim="800000"/>
            <a:headEnd/>
            <a:tailEnd/>
          </a:ln>
        </p:spPr>
        <p:txBody>
          <a:bodyPr wrap="none">
            <a:spAutoFit/>
          </a:bodyPr>
          <a:lstStyle/>
          <a:p>
            <a:r>
              <a:rPr lang="ja-JP" altLang="en-US" b="0"/>
              <a:t>配列中にキーが存在しないときが最悪である。</a:t>
            </a:r>
          </a:p>
        </p:txBody>
      </p:sp>
      <p:sp>
        <p:nvSpPr>
          <p:cNvPr id="2054" name="Text Box 10"/>
          <p:cNvSpPr txBox="1">
            <a:spLocks noChangeArrowheads="1"/>
          </p:cNvSpPr>
          <p:nvPr/>
        </p:nvSpPr>
        <p:spPr bwMode="auto">
          <a:xfrm>
            <a:off x="533400" y="2971800"/>
            <a:ext cx="6783388" cy="457200"/>
          </a:xfrm>
          <a:prstGeom prst="rect">
            <a:avLst/>
          </a:prstGeom>
          <a:noFill/>
          <a:ln w="9525">
            <a:noFill/>
            <a:miter lim="800000"/>
            <a:headEnd/>
            <a:tailEnd/>
          </a:ln>
        </p:spPr>
        <p:txBody>
          <a:bodyPr wrap="none">
            <a:spAutoFit/>
          </a:bodyPr>
          <a:lstStyle/>
          <a:p>
            <a:r>
              <a:rPr lang="ja-JP" altLang="en-US" b="0"/>
              <a:t>このときは、明らかに、すべての配列が走査される。</a:t>
            </a:r>
          </a:p>
        </p:txBody>
      </p:sp>
      <p:sp>
        <p:nvSpPr>
          <p:cNvPr id="2055" name="Text Box 11"/>
          <p:cNvSpPr txBox="1">
            <a:spLocks noChangeArrowheads="1"/>
          </p:cNvSpPr>
          <p:nvPr/>
        </p:nvSpPr>
        <p:spPr bwMode="auto">
          <a:xfrm>
            <a:off x="609600" y="3733800"/>
            <a:ext cx="1727200" cy="457200"/>
          </a:xfrm>
          <a:prstGeom prst="rect">
            <a:avLst/>
          </a:prstGeom>
          <a:noFill/>
          <a:ln w="9525">
            <a:noFill/>
            <a:miter lim="800000"/>
            <a:headEnd/>
            <a:tailEnd/>
          </a:ln>
        </p:spPr>
        <p:txBody>
          <a:bodyPr wrap="none">
            <a:spAutoFit/>
          </a:bodyPr>
          <a:lstStyle/>
          <a:p>
            <a:pPr algn="l"/>
            <a:r>
              <a:rPr lang="ja-JP" altLang="en-US" b="0"/>
              <a:t>したがって、</a:t>
            </a:r>
          </a:p>
        </p:txBody>
      </p:sp>
      <p:graphicFrame>
        <p:nvGraphicFramePr>
          <p:cNvPr id="2050" name="Object 12"/>
          <p:cNvGraphicFramePr>
            <a:graphicFrameLocks noChangeAspect="1"/>
          </p:cNvGraphicFramePr>
          <p:nvPr/>
        </p:nvGraphicFramePr>
        <p:xfrm>
          <a:off x="2209800" y="4267200"/>
          <a:ext cx="1314450" cy="779463"/>
        </p:xfrm>
        <a:graphic>
          <a:graphicData uri="http://schemas.openxmlformats.org/presentationml/2006/ole">
            <p:oleObj spid="_x0000_s2050" name="Equation" r:id="rId3" imgW="342720" imgH="203040" progId="Equation.DSMT4">
              <p:embed/>
            </p:oleObj>
          </a:graphicData>
        </a:graphic>
      </p:graphicFrame>
      <p:sp>
        <p:nvSpPr>
          <p:cNvPr id="2056" name="Text Box 13"/>
          <p:cNvSpPr txBox="1">
            <a:spLocks noChangeArrowheads="1"/>
          </p:cNvSpPr>
          <p:nvPr/>
        </p:nvSpPr>
        <p:spPr bwMode="auto">
          <a:xfrm>
            <a:off x="3886200" y="4495800"/>
            <a:ext cx="2779713" cy="457200"/>
          </a:xfrm>
          <a:prstGeom prst="rect">
            <a:avLst/>
          </a:prstGeom>
          <a:noFill/>
          <a:ln w="9525">
            <a:noFill/>
            <a:miter lim="800000"/>
            <a:headEnd/>
            <a:tailEnd/>
          </a:ln>
        </p:spPr>
        <p:txBody>
          <a:bodyPr wrap="none">
            <a:spAutoFit/>
          </a:bodyPr>
          <a:lstStyle/>
          <a:p>
            <a:r>
              <a:rPr lang="ja-JP" altLang="en-US"/>
              <a:t>時間のアルゴリズム</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スライド番号プレースホルダ 4"/>
          <p:cNvSpPr>
            <a:spLocks noGrp="1"/>
          </p:cNvSpPr>
          <p:nvPr>
            <p:ph type="sldNum" sz="quarter" idx="12"/>
          </p:nvPr>
        </p:nvSpPr>
        <p:spPr>
          <a:noFill/>
        </p:spPr>
        <p:txBody>
          <a:bodyPr/>
          <a:lstStyle/>
          <a:p>
            <a:fld id="{D85D9DBA-4D98-4B11-8972-128A75D6A9EB}" type="slidenum">
              <a:rPr lang="en-US" altLang="ja-JP" smtClean="0"/>
              <a:pPr/>
              <a:t>14</a:t>
            </a:fld>
            <a:endParaRPr lang="en-US" altLang="ja-JP" smtClean="0"/>
          </a:p>
        </p:txBody>
      </p:sp>
      <p:sp>
        <p:nvSpPr>
          <p:cNvPr id="3077" name="Rectangle 2"/>
          <p:cNvSpPr>
            <a:spLocks noGrp="1" noChangeArrowheads="1"/>
          </p:cNvSpPr>
          <p:nvPr>
            <p:ph type="title"/>
          </p:nvPr>
        </p:nvSpPr>
        <p:spPr/>
        <p:txBody>
          <a:bodyPr/>
          <a:lstStyle/>
          <a:p>
            <a:pPr eaLnBrk="1" hangingPunct="1"/>
            <a:r>
              <a:rPr lang="ja-JP" altLang="en-US" smtClean="0">
                <a:solidFill>
                  <a:schemeClr val="tx1"/>
                </a:solidFill>
              </a:rPr>
              <a:t>線形探索の平均時間計算量</a:t>
            </a:r>
          </a:p>
        </p:txBody>
      </p:sp>
      <p:sp>
        <p:nvSpPr>
          <p:cNvPr id="3078" name="Text Box 3"/>
          <p:cNvSpPr txBox="1">
            <a:spLocks noChangeArrowheads="1"/>
          </p:cNvSpPr>
          <p:nvPr/>
        </p:nvSpPr>
        <p:spPr bwMode="auto">
          <a:xfrm>
            <a:off x="457200" y="1828800"/>
            <a:ext cx="5360988" cy="457200"/>
          </a:xfrm>
          <a:prstGeom prst="rect">
            <a:avLst/>
          </a:prstGeom>
          <a:noFill/>
          <a:ln w="9525">
            <a:noFill/>
            <a:miter lim="800000"/>
            <a:headEnd/>
            <a:tailEnd/>
          </a:ln>
        </p:spPr>
        <p:txBody>
          <a:bodyPr wrap="none">
            <a:spAutoFit/>
          </a:bodyPr>
          <a:lstStyle/>
          <a:p>
            <a:r>
              <a:rPr lang="ja-JP" altLang="en-US" b="0"/>
              <a:t>配列中にキーが存在する場合を考える。</a:t>
            </a:r>
          </a:p>
        </p:txBody>
      </p:sp>
      <p:sp>
        <p:nvSpPr>
          <p:cNvPr id="3079" name="Text Box 8"/>
          <p:cNvSpPr txBox="1">
            <a:spLocks noChangeArrowheads="1"/>
          </p:cNvSpPr>
          <p:nvPr/>
        </p:nvSpPr>
        <p:spPr bwMode="auto">
          <a:xfrm>
            <a:off x="457200" y="2362200"/>
            <a:ext cx="8139113" cy="461963"/>
          </a:xfrm>
          <a:prstGeom prst="rect">
            <a:avLst/>
          </a:prstGeom>
          <a:noFill/>
          <a:ln w="9525">
            <a:noFill/>
            <a:miter lim="800000"/>
            <a:headEnd/>
            <a:tailEnd/>
          </a:ln>
        </p:spPr>
        <p:txBody>
          <a:bodyPr wrap="none">
            <a:spAutoFit/>
          </a:bodyPr>
          <a:lstStyle/>
          <a:p>
            <a:r>
              <a:rPr lang="ja-JP" altLang="en-US" b="0"/>
              <a:t>キーが、各位置に対して等確率で保持されていると仮定する。</a:t>
            </a:r>
          </a:p>
        </p:txBody>
      </p:sp>
      <p:graphicFrame>
        <p:nvGraphicFramePr>
          <p:cNvPr id="3074" name="Object 9"/>
          <p:cNvGraphicFramePr>
            <a:graphicFrameLocks noChangeAspect="1"/>
          </p:cNvGraphicFramePr>
          <p:nvPr/>
        </p:nvGraphicFramePr>
        <p:xfrm>
          <a:off x="1066800" y="2743200"/>
          <a:ext cx="4724400" cy="2908300"/>
        </p:xfrm>
        <a:graphic>
          <a:graphicData uri="http://schemas.openxmlformats.org/presentationml/2006/ole">
            <p:oleObj spid="_x0000_s3074" name="Equation" r:id="rId3" imgW="1981080" imgH="1218960" progId="Equation.DSMT4">
              <p:embed/>
            </p:oleObj>
          </a:graphicData>
        </a:graphic>
      </p:graphicFrame>
      <p:graphicFrame>
        <p:nvGraphicFramePr>
          <p:cNvPr id="3075" name="Object 10"/>
          <p:cNvGraphicFramePr>
            <a:graphicFrameLocks noChangeAspect="1"/>
          </p:cNvGraphicFramePr>
          <p:nvPr/>
        </p:nvGraphicFramePr>
        <p:xfrm>
          <a:off x="1676400" y="5634038"/>
          <a:ext cx="2971800" cy="1223962"/>
        </p:xfrm>
        <a:graphic>
          <a:graphicData uri="http://schemas.openxmlformats.org/presentationml/2006/ole">
            <p:oleObj spid="_x0000_s3075" name="Equation" r:id="rId4" imgW="863280" imgH="355320" progId="Equation.DSMT4">
              <p:embed/>
            </p:oleObj>
          </a:graphicData>
        </a:graphic>
      </p:graphicFrame>
      <p:sp>
        <p:nvSpPr>
          <p:cNvPr id="3080" name="Text Box 11"/>
          <p:cNvSpPr txBox="1">
            <a:spLocks noChangeArrowheads="1"/>
          </p:cNvSpPr>
          <p:nvPr/>
        </p:nvSpPr>
        <p:spPr bwMode="auto">
          <a:xfrm>
            <a:off x="4648200" y="5943600"/>
            <a:ext cx="2779713" cy="457200"/>
          </a:xfrm>
          <a:prstGeom prst="rect">
            <a:avLst/>
          </a:prstGeom>
          <a:noFill/>
          <a:ln w="9525">
            <a:noFill/>
            <a:miter lim="800000"/>
            <a:headEnd/>
            <a:tailEnd/>
          </a:ln>
        </p:spPr>
        <p:txBody>
          <a:bodyPr wrap="none">
            <a:spAutoFit/>
          </a:bodyPr>
          <a:lstStyle/>
          <a:p>
            <a:r>
              <a:rPr lang="ja-JP" altLang="en-US"/>
              <a:t>時間のアルゴリズム</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4"/>
          <p:cNvSpPr>
            <a:spLocks noGrp="1"/>
          </p:cNvSpPr>
          <p:nvPr>
            <p:ph type="sldNum" sz="quarter" idx="12"/>
          </p:nvPr>
        </p:nvSpPr>
        <p:spPr>
          <a:noFill/>
        </p:spPr>
        <p:txBody>
          <a:bodyPr/>
          <a:lstStyle/>
          <a:p>
            <a:fld id="{0B18133D-7811-4ACF-A431-A612B44C444A}" type="slidenum">
              <a:rPr lang="en-US" altLang="ja-JP" smtClean="0"/>
              <a:pPr/>
              <a:t>15</a:t>
            </a:fld>
            <a:endParaRPr lang="en-US" altLang="ja-JP" smtClean="0"/>
          </a:p>
        </p:txBody>
      </p:sp>
      <p:sp>
        <p:nvSpPr>
          <p:cNvPr id="57347" name="Rectangle 2"/>
          <p:cNvSpPr>
            <a:spLocks noGrp="1" noChangeArrowheads="1"/>
          </p:cNvSpPr>
          <p:nvPr>
            <p:ph type="title"/>
          </p:nvPr>
        </p:nvSpPr>
        <p:spPr/>
        <p:txBody>
          <a:bodyPr/>
          <a:lstStyle/>
          <a:p>
            <a:pPr eaLnBrk="1" hangingPunct="1"/>
            <a:r>
              <a:rPr lang="ja-JP" altLang="en-US" smtClean="0">
                <a:solidFill>
                  <a:schemeClr val="tx1"/>
                </a:solidFill>
              </a:rPr>
              <a:t>線形探索の注意事項</a:t>
            </a:r>
          </a:p>
        </p:txBody>
      </p:sp>
      <p:sp>
        <p:nvSpPr>
          <p:cNvPr id="57348" name="Text Box 3"/>
          <p:cNvSpPr txBox="1">
            <a:spLocks noChangeArrowheads="1"/>
          </p:cNvSpPr>
          <p:nvPr/>
        </p:nvSpPr>
        <p:spPr bwMode="auto">
          <a:xfrm>
            <a:off x="914400" y="1676400"/>
            <a:ext cx="5524500" cy="1552575"/>
          </a:xfrm>
          <a:prstGeom prst="rect">
            <a:avLst/>
          </a:prstGeom>
          <a:noFill/>
          <a:ln w="9525">
            <a:noFill/>
            <a:miter lim="800000"/>
            <a:headEnd/>
            <a:tailEnd/>
          </a:ln>
        </p:spPr>
        <p:txBody>
          <a:bodyPr wrap="none">
            <a:spAutoFit/>
          </a:bodyPr>
          <a:lstStyle/>
          <a:p>
            <a:pPr algn="l"/>
            <a:r>
              <a:rPr lang="ja-JP" altLang="en-US" b="0"/>
              <a:t>単純に前から走査するだけだと、</a:t>
            </a:r>
          </a:p>
          <a:p>
            <a:pPr algn="l"/>
            <a:r>
              <a:rPr lang="ja-JP" altLang="en-US" b="0"/>
              <a:t>配列の範囲を超えて走査することがある。</a:t>
            </a:r>
          </a:p>
          <a:p>
            <a:pPr algn="l"/>
            <a:r>
              <a:rPr lang="ja-JP" altLang="en-US" b="0"/>
              <a:t>（正当性では、キーの存在しない範囲を</a:t>
            </a:r>
          </a:p>
          <a:p>
            <a:pPr algn="l"/>
            <a:r>
              <a:rPr lang="ja-JP" altLang="en-US" b="0"/>
              <a:t>増加させているだけに注意する。）</a:t>
            </a:r>
          </a:p>
        </p:txBody>
      </p:sp>
      <p:sp>
        <p:nvSpPr>
          <p:cNvPr id="57349" name="AutoShape 8"/>
          <p:cNvSpPr>
            <a:spLocks noChangeArrowheads="1"/>
          </p:cNvSpPr>
          <p:nvPr/>
        </p:nvSpPr>
        <p:spPr bwMode="auto">
          <a:xfrm>
            <a:off x="1905000" y="4495800"/>
            <a:ext cx="4953000" cy="1600200"/>
          </a:xfrm>
          <a:prstGeom prst="wedgeRoundRectCallout">
            <a:avLst>
              <a:gd name="adj1" fmla="val -16412"/>
              <a:gd name="adj2" fmla="val -133931"/>
              <a:gd name="adj3" fmla="val 16667"/>
            </a:avLst>
          </a:prstGeom>
          <a:solidFill>
            <a:srgbClr val="EAEAEA"/>
          </a:solidFill>
          <a:ln w="9525">
            <a:solidFill>
              <a:schemeClr val="tx1"/>
            </a:solidFill>
            <a:miter lim="800000"/>
            <a:headEnd/>
            <a:tailEnd/>
          </a:ln>
        </p:spPr>
        <p:txBody>
          <a:bodyPr/>
          <a:lstStyle/>
          <a:p>
            <a:endParaRPr lang="ja-JP" altLang="ja-JP">
              <a:solidFill>
                <a:schemeClr val="hlink"/>
              </a:solidFill>
            </a:endParaRPr>
          </a:p>
        </p:txBody>
      </p:sp>
      <p:sp>
        <p:nvSpPr>
          <p:cNvPr id="57350" name="Text Box 9"/>
          <p:cNvSpPr txBox="1">
            <a:spLocks noChangeArrowheads="1"/>
          </p:cNvSpPr>
          <p:nvPr/>
        </p:nvSpPr>
        <p:spPr bwMode="auto">
          <a:xfrm>
            <a:off x="2209800" y="4648200"/>
            <a:ext cx="4230688" cy="822325"/>
          </a:xfrm>
          <a:prstGeom prst="rect">
            <a:avLst/>
          </a:prstGeom>
          <a:noFill/>
          <a:ln w="9525">
            <a:noFill/>
            <a:miter lim="800000"/>
            <a:headEnd/>
            <a:tailEnd/>
          </a:ln>
        </p:spPr>
        <p:txBody>
          <a:bodyPr wrap="none">
            <a:spAutoFit/>
          </a:bodyPr>
          <a:lstStyle/>
          <a:p>
            <a:pPr algn="l"/>
            <a:r>
              <a:rPr lang="ja-JP" altLang="en-US" b="0"/>
              <a:t>バッファーオーバーラン</a:t>
            </a:r>
          </a:p>
          <a:p>
            <a:pPr algn="l"/>
            <a:r>
              <a:rPr lang="ja-JP" altLang="en-US" b="0"/>
              <a:t>というプログラムの不備である。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番号プレースホルダ 4"/>
          <p:cNvSpPr>
            <a:spLocks noGrp="1"/>
          </p:cNvSpPr>
          <p:nvPr>
            <p:ph type="sldNum" sz="quarter" idx="12"/>
          </p:nvPr>
        </p:nvSpPr>
        <p:spPr>
          <a:noFill/>
        </p:spPr>
        <p:txBody>
          <a:bodyPr/>
          <a:lstStyle/>
          <a:p>
            <a:fld id="{DBB53773-9135-445E-9311-8BCE5D9C6C2E}" type="slidenum">
              <a:rPr lang="en-US" altLang="ja-JP" smtClean="0"/>
              <a:pPr/>
              <a:t>16</a:t>
            </a:fld>
            <a:endParaRPr lang="en-US" altLang="ja-JP" smtClean="0"/>
          </a:p>
        </p:txBody>
      </p:sp>
      <p:sp>
        <p:nvSpPr>
          <p:cNvPr id="58371"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危険なプログラム</a:t>
            </a:r>
          </a:p>
        </p:txBody>
      </p:sp>
      <p:sp>
        <p:nvSpPr>
          <p:cNvPr id="58372" name="Text Box 3"/>
          <p:cNvSpPr txBox="1">
            <a:spLocks noChangeArrowheads="1"/>
          </p:cNvSpPr>
          <p:nvPr/>
        </p:nvSpPr>
        <p:spPr bwMode="auto">
          <a:xfrm>
            <a:off x="685800" y="1219200"/>
            <a:ext cx="7315200" cy="3786188"/>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危険な線形探索</a:t>
            </a:r>
            <a:endParaRPr lang="en-US" altLang="ja-JP" b="0">
              <a:latin typeface="Verdana" pitchFamily="34" charset="0"/>
            </a:endParaRPr>
          </a:p>
          <a:p>
            <a:pPr marL="457200" indent="-457200" algn="l"/>
            <a:r>
              <a:rPr lang="ja-JP" altLang="en-US" b="0">
                <a:latin typeface="Verdana" pitchFamily="34" charset="0"/>
              </a:rPr>
              <a:t>　　　配列中にキーが存在しないときに、終了しない。*</a:t>
            </a:r>
            <a:r>
              <a:rPr lang="en-US" altLang="ja-JP" b="0">
                <a:latin typeface="Verdana" pitchFamily="34" charset="0"/>
              </a:rPr>
              <a:t>/</a:t>
            </a:r>
          </a:p>
          <a:p>
            <a:pPr marL="457200" indent="-457200" algn="l">
              <a:buFontTx/>
              <a:buAutoNum type="arabicPeriod"/>
            </a:pPr>
            <a:r>
              <a:rPr lang="en-US" altLang="ja-JP" b="0">
                <a:latin typeface="Verdana" pitchFamily="34" charset="0"/>
              </a:rPr>
              <a:t>int linear_search(double k)</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i=0;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while(A[i]!=k){</a:t>
            </a:r>
          </a:p>
          <a:p>
            <a:pPr marL="457200" indent="-457200" algn="l">
              <a:buFontTx/>
              <a:buAutoNum type="arabicPeriod"/>
            </a:pPr>
            <a:r>
              <a:rPr lang="en-US" altLang="ja-JP" b="0">
                <a:latin typeface="Verdana" pitchFamily="34" charset="0"/>
              </a:rPr>
              <a:t>		i++;</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i;  /* </a:t>
            </a:r>
            <a:r>
              <a:rPr lang="ja-JP" altLang="en-US" b="0">
                <a:latin typeface="Verdana" pitchFamily="34" charset="0"/>
              </a:rPr>
              <a:t>添え字を返す</a:t>
            </a:r>
            <a:r>
              <a:rPr lang="en-US" altLang="ja-JP" b="0">
                <a:latin typeface="Verdana" pitchFamily="34" charset="0"/>
              </a:rPr>
              <a:t>*/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 4"/>
          <p:cNvSpPr>
            <a:spLocks noGrp="1"/>
          </p:cNvSpPr>
          <p:nvPr>
            <p:ph type="sldNum" sz="quarter" idx="12"/>
          </p:nvPr>
        </p:nvSpPr>
        <p:spPr>
          <a:noFill/>
        </p:spPr>
        <p:txBody>
          <a:bodyPr/>
          <a:lstStyle/>
          <a:p>
            <a:fld id="{D8FE588D-C157-44F7-9DFA-0FE7AAB8E26D}" type="slidenum">
              <a:rPr lang="en-US" altLang="ja-JP" smtClean="0"/>
              <a:pPr/>
              <a:t>17</a:t>
            </a:fld>
            <a:endParaRPr lang="en-US" altLang="ja-JP" smtClean="0"/>
          </a:p>
        </p:txBody>
      </p:sp>
      <p:grpSp>
        <p:nvGrpSpPr>
          <p:cNvPr id="59395" name="Group 113"/>
          <p:cNvGrpSpPr>
            <a:grpSpLocks/>
          </p:cNvGrpSpPr>
          <p:nvPr/>
        </p:nvGrpSpPr>
        <p:grpSpPr bwMode="auto">
          <a:xfrm>
            <a:off x="1905000" y="1600200"/>
            <a:ext cx="1295400" cy="4191000"/>
            <a:chOff x="1200" y="1008"/>
            <a:chExt cx="816" cy="2640"/>
          </a:xfrm>
        </p:grpSpPr>
        <p:sp>
          <p:nvSpPr>
            <p:cNvPr id="59415" name="Rectangle 101"/>
            <p:cNvSpPr>
              <a:spLocks noChangeArrowheads="1"/>
            </p:cNvSpPr>
            <p:nvPr/>
          </p:nvSpPr>
          <p:spPr bwMode="auto">
            <a:xfrm>
              <a:off x="1200" y="100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6" name="Rectangle 102"/>
            <p:cNvSpPr>
              <a:spLocks noChangeArrowheads="1"/>
            </p:cNvSpPr>
            <p:nvPr/>
          </p:nvSpPr>
          <p:spPr bwMode="auto">
            <a:xfrm>
              <a:off x="1200" y="124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7" name="Rectangle 103"/>
            <p:cNvSpPr>
              <a:spLocks noChangeArrowheads="1"/>
            </p:cNvSpPr>
            <p:nvPr/>
          </p:nvSpPr>
          <p:spPr bwMode="auto">
            <a:xfrm>
              <a:off x="1200" y="148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8" name="Rectangle 104"/>
            <p:cNvSpPr>
              <a:spLocks noChangeArrowheads="1"/>
            </p:cNvSpPr>
            <p:nvPr/>
          </p:nvSpPr>
          <p:spPr bwMode="auto">
            <a:xfrm>
              <a:off x="1200" y="172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19" name="Rectangle 105"/>
            <p:cNvSpPr>
              <a:spLocks noChangeArrowheads="1"/>
            </p:cNvSpPr>
            <p:nvPr/>
          </p:nvSpPr>
          <p:spPr bwMode="auto">
            <a:xfrm>
              <a:off x="1200" y="196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0" name="Rectangle 106"/>
            <p:cNvSpPr>
              <a:spLocks noChangeArrowheads="1"/>
            </p:cNvSpPr>
            <p:nvPr/>
          </p:nvSpPr>
          <p:spPr bwMode="auto">
            <a:xfrm>
              <a:off x="1200" y="220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1" name="Rectangle 107"/>
            <p:cNvSpPr>
              <a:spLocks noChangeArrowheads="1"/>
            </p:cNvSpPr>
            <p:nvPr/>
          </p:nvSpPr>
          <p:spPr bwMode="auto">
            <a:xfrm>
              <a:off x="1200" y="244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2" name="Rectangle 108"/>
            <p:cNvSpPr>
              <a:spLocks noChangeArrowheads="1"/>
            </p:cNvSpPr>
            <p:nvPr/>
          </p:nvSpPr>
          <p:spPr bwMode="auto">
            <a:xfrm>
              <a:off x="1200" y="268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3" name="Rectangle 109"/>
            <p:cNvSpPr>
              <a:spLocks noChangeArrowheads="1"/>
            </p:cNvSpPr>
            <p:nvPr/>
          </p:nvSpPr>
          <p:spPr bwMode="auto">
            <a:xfrm>
              <a:off x="1200" y="292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4" name="Rectangle 110"/>
            <p:cNvSpPr>
              <a:spLocks noChangeArrowheads="1"/>
            </p:cNvSpPr>
            <p:nvPr/>
          </p:nvSpPr>
          <p:spPr bwMode="auto">
            <a:xfrm>
              <a:off x="1200" y="316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59425" name="Rectangle 111"/>
            <p:cNvSpPr>
              <a:spLocks noChangeArrowheads="1"/>
            </p:cNvSpPr>
            <p:nvPr/>
          </p:nvSpPr>
          <p:spPr bwMode="auto">
            <a:xfrm>
              <a:off x="1200" y="3408"/>
              <a:ext cx="816" cy="240"/>
            </a:xfrm>
            <a:prstGeom prst="rect">
              <a:avLst/>
            </a:prstGeom>
            <a:solidFill>
              <a:srgbClr val="EAEAEA"/>
            </a:solidFill>
            <a:ln w="9525">
              <a:solidFill>
                <a:schemeClr val="tx1"/>
              </a:solidFill>
              <a:miter lim="800000"/>
              <a:headEnd/>
              <a:tailEnd/>
            </a:ln>
          </p:spPr>
          <p:txBody>
            <a:bodyPr wrap="none" anchor="ctr"/>
            <a:lstStyle/>
            <a:p>
              <a:endParaRPr lang="ja-JP" altLang="en-US"/>
            </a:p>
          </p:txBody>
        </p:sp>
      </p:grpSp>
      <p:sp>
        <p:nvSpPr>
          <p:cNvPr id="59396"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配列を超えて走査するバグ</a:t>
            </a:r>
          </a:p>
        </p:txBody>
      </p:sp>
      <p:sp>
        <p:nvSpPr>
          <p:cNvPr id="59397" name="Text Box 74"/>
          <p:cNvSpPr txBox="1">
            <a:spLocks noChangeArrowheads="1"/>
          </p:cNvSpPr>
          <p:nvPr/>
        </p:nvSpPr>
        <p:spPr bwMode="auto">
          <a:xfrm>
            <a:off x="1143000" y="15240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59398" name="Text Box 83"/>
          <p:cNvSpPr txBox="1">
            <a:spLocks noChangeArrowheads="1"/>
          </p:cNvSpPr>
          <p:nvPr/>
        </p:nvSpPr>
        <p:spPr bwMode="auto">
          <a:xfrm>
            <a:off x="2438400" y="1524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9399" name="Text Box 85"/>
          <p:cNvSpPr txBox="1">
            <a:spLocks noChangeArrowheads="1"/>
          </p:cNvSpPr>
          <p:nvPr/>
        </p:nvSpPr>
        <p:spPr bwMode="auto">
          <a:xfrm>
            <a:off x="23622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9400" name="Text Box 86"/>
          <p:cNvSpPr txBox="1">
            <a:spLocks noChangeArrowheads="1"/>
          </p:cNvSpPr>
          <p:nvPr/>
        </p:nvSpPr>
        <p:spPr bwMode="auto">
          <a:xfrm>
            <a:off x="2438400" y="2667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9401" name="Text Box 87"/>
          <p:cNvSpPr txBox="1">
            <a:spLocks noChangeArrowheads="1"/>
          </p:cNvSpPr>
          <p:nvPr/>
        </p:nvSpPr>
        <p:spPr bwMode="auto">
          <a:xfrm>
            <a:off x="2514600" y="3048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9402" name="Text Box 88"/>
          <p:cNvSpPr txBox="1">
            <a:spLocks noChangeArrowheads="1"/>
          </p:cNvSpPr>
          <p:nvPr/>
        </p:nvSpPr>
        <p:spPr bwMode="auto">
          <a:xfrm>
            <a:off x="2362200" y="3429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9403" name="Text Box 89"/>
          <p:cNvSpPr txBox="1">
            <a:spLocks noChangeArrowheads="1"/>
          </p:cNvSpPr>
          <p:nvPr/>
        </p:nvSpPr>
        <p:spPr bwMode="auto">
          <a:xfrm>
            <a:off x="2514600" y="3810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9404" name="Text Box 90"/>
          <p:cNvSpPr txBox="1">
            <a:spLocks noChangeArrowheads="1"/>
          </p:cNvSpPr>
          <p:nvPr/>
        </p:nvSpPr>
        <p:spPr bwMode="auto">
          <a:xfrm>
            <a:off x="2438400" y="41910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9405" name="Rectangle 91"/>
          <p:cNvSpPr>
            <a:spLocks noChangeArrowheads="1"/>
          </p:cNvSpPr>
          <p:nvPr/>
        </p:nvSpPr>
        <p:spPr bwMode="auto">
          <a:xfrm>
            <a:off x="5562600" y="2417763"/>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9406" name="Text Box 92"/>
          <p:cNvSpPr txBox="1">
            <a:spLocks noChangeArrowheads="1"/>
          </p:cNvSpPr>
          <p:nvPr/>
        </p:nvSpPr>
        <p:spPr bwMode="auto">
          <a:xfrm>
            <a:off x="5638800" y="2438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7</a:t>
            </a:r>
          </a:p>
        </p:txBody>
      </p:sp>
      <p:sp>
        <p:nvSpPr>
          <p:cNvPr id="59407" name="Text Box 93"/>
          <p:cNvSpPr txBox="1">
            <a:spLocks noChangeArrowheads="1"/>
          </p:cNvSpPr>
          <p:nvPr/>
        </p:nvSpPr>
        <p:spPr bwMode="auto">
          <a:xfrm>
            <a:off x="6172200" y="2362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9408" name="Line 94"/>
          <p:cNvSpPr>
            <a:spLocks noChangeShapeType="1"/>
          </p:cNvSpPr>
          <p:nvPr/>
        </p:nvSpPr>
        <p:spPr bwMode="auto">
          <a:xfrm flipH="1">
            <a:off x="3276600" y="2667000"/>
            <a:ext cx="2286000" cy="2133600"/>
          </a:xfrm>
          <a:prstGeom prst="line">
            <a:avLst/>
          </a:prstGeom>
          <a:noFill/>
          <a:ln w="9525">
            <a:solidFill>
              <a:schemeClr val="tx1"/>
            </a:solidFill>
            <a:round/>
            <a:headEnd/>
            <a:tailEnd type="triangle" w="med" len="med"/>
          </a:ln>
        </p:spPr>
        <p:txBody>
          <a:bodyPr/>
          <a:lstStyle/>
          <a:p>
            <a:endParaRPr lang="ja-JP" altLang="en-US"/>
          </a:p>
        </p:txBody>
      </p:sp>
      <p:sp>
        <p:nvSpPr>
          <p:cNvPr id="59409" name="Text Box 114"/>
          <p:cNvSpPr txBox="1">
            <a:spLocks noChangeArrowheads="1"/>
          </p:cNvSpPr>
          <p:nvPr/>
        </p:nvSpPr>
        <p:spPr bwMode="auto">
          <a:xfrm>
            <a:off x="990600" y="42672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A[7]</a:t>
            </a:r>
          </a:p>
        </p:txBody>
      </p:sp>
      <p:sp>
        <p:nvSpPr>
          <p:cNvPr id="59410" name="Text Box 115"/>
          <p:cNvSpPr txBox="1">
            <a:spLocks noChangeArrowheads="1"/>
          </p:cNvSpPr>
          <p:nvPr/>
        </p:nvSpPr>
        <p:spPr bwMode="auto">
          <a:xfrm>
            <a:off x="23622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9411" name="Text Box 116"/>
          <p:cNvSpPr txBox="1">
            <a:spLocks noChangeArrowheads="1"/>
          </p:cNvSpPr>
          <p:nvPr/>
        </p:nvSpPr>
        <p:spPr bwMode="auto">
          <a:xfrm>
            <a:off x="2057400" y="4648200"/>
            <a:ext cx="1066800" cy="457200"/>
          </a:xfrm>
          <a:prstGeom prst="rect">
            <a:avLst/>
          </a:prstGeom>
          <a:noFill/>
          <a:ln w="9525">
            <a:noFill/>
            <a:miter lim="800000"/>
            <a:headEnd/>
            <a:tailEnd/>
          </a:ln>
        </p:spPr>
        <p:txBody>
          <a:bodyPr wrap="none">
            <a:spAutoFit/>
          </a:bodyPr>
          <a:lstStyle/>
          <a:p>
            <a:pPr algn="l"/>
            <a:r>
              <a:rPr lang="en-US" altLang="ja-JP" b="0">
                <a:solidFill>
                  <a:schemeClr val="accent2"/>
                </a:solidFill>
              </a:rPr>
              <a:t>XXXX</a:t>
            </a:r>
          </a:p>
        </p:txBody>
      </p:sp>
      <p:sp>
        <p:nvSpPr>
          <p:cNvPr id="59412" name="Text Box 117"/>
          <p:cNvSpPr txBox="1">
            <a:spLocks noChangeArrowheads="1"/>
          </p:cNvSpPr>
          <p:nvPr/>
        </p:nvSpPr>
        <p:spPr bwMode="auto">
          <a:xfrm>
            <a:off x="2133600" y="5029200"/>
            <a:ext cx="946150" cy="457200"/>
          </a:xfrm>
          <a:prstGeom prst="rect">
            <a:avLst/>
          </a:prstGeom>
          <a:noFill/>
          <a:ln w="9525">
            <a:noFill/>
            <a:miter lim="800000"/>
            <a:headEnd/>
            <a:tailEnd/>
          </a:ln>
        </p:spPr>
        <p:txBody>
          <a:bodyPr wrap="none">
            <a:spAutoFit/>
          </a:bodyPr>
          <a:lstStyle/>
          <a:p>
            <a:pPr algn="l"/>
            <a:r>
              <a:rPr lang="en-US" altLang="ja-JP" b="0">
                <a:solidFill>
                  <a:schemeClr val="accent2"/>
                </a:solidFill>
              </a:rPr>
              <a:t>yyyyy</a:t>
            </a:r>
          </a:p>
        </p:txBody>
      </p:sp>
      <p:sp>
        <p:nvSpPr>
          <p:cNvPr id="59413" name="Text Box 118"/>
          <p:cNvSpPr txBox="1">
            <a:spLocks noChangeArrowheads="1"/>
          </p:cNvSpPr>
          <p:nvPr/>
        </p:nvSpPr>
        <p:spPr bwMode="auto">
          <a:xfrm>
            <a:off x="2209800" y="5334000"/>
            <a:ext cx="858838" cy="457200"/>
          </a:xfrm>
          <a:prstGeom prst="rect">
            <a:avLst/>
          </a:prstGeom>
          <a:noFill/>
          <a:ln w="9525">
            <a:noFill/>
            <a:miter lim="800000"/>
            <a:headEnd/>
            <a:tailEnd/>
          </a:ln>
        </p:spPr>
        <p:txBody>
          <a:bodyPr wrap="none">
            <a:spAutoFit/>
          </a:bodyPr>
          <a:lstStyle/>
          <a:p>
            <a:pPr algn="l"/>
            <a:r>
              <a:rPr lang="en-US" altLang="ja-JP" b="0">
                <a:solidFill>
                  <a:schemeClr val="accent2"/>
                </a:solidFill>
              </a:rPr>
              <a:t>zzzzz</a:t>
            </a:r>
          </a:p>
        </p:txBody>
      </p:sp>
      <p:sp>
        <p:nvSpPr>
          <p:cNvPr id="59414" name="Line 119"/>
          <p:cNvSpPr>
            <a:spLocks noChangeShapeType="1"/>
          </p:cNvSpPr>
          <p:nvPr/>
        </p:nvSpPr>
        <p:spPr bwMode="auto">
          <a:xfrm flipH="1">
            <a:off x="3352800" y="2971800"/>
            <a:ext cx="2209800" cy="2286000"/>
          </a:xfrm>
          <a:prstGeom prst="line">
            <a:avLst/>
          </a:prstGeom>
          <a:noFill/>
          <a:ln w="9525">
            <a:solidFill>
              <a:schemeClr val="tx1"/>
            </a:solidFill>
            <a:prstDash val="dash"/>
            <a:round/>
            <a:headEnd/>
            <a:tailEnd type="triangle" w="med" len="med"/>
          </a:ln>
        </p:spPr>
        <p:txBody>
          <a:bodyPr/>
          <a:lstStyle/>
          <a:p>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番号プレースホルダ 5"/>
          <p:cNvSpPr>
            <a:spLocks noGrp="1"/>
          </p:cNvSpPr>
          <p:nvPr>
            <p:ph type="sldNum" sz="quarter" idx="12"/>
          </p:nvPr>
        </p:nvSpPr>
        <p:spPr>
          <a:noFill/>
        </p:spPr>
        <p:txBody>
          <a:bodyPr/>
          <a:lstStyle/>
          <a:p>
            <a:fld id="{855D50C3-D6EB-413D-9C80-546DE571C0D5}" type="slidenum">
              <a:rPr lang="en-US" altLang="ja-JP" smtClean="0"/>
              <a:pPr/>
              <a:t>18</a:t>
            </a:fld>
            <a:endParaRPr lang="en-US" altLang="ja-JP" smtClean="0"/>
          </a:p>
        </p:txBody>
      </p:sp>
      <p:sp>
        <p:nvSpPr>
          <p:cNvPr id="60419" name="Rectangle 2"/>
          <p:cNvSpPr>
            <a:spLocks noGrp="1" noChangeArrowheads="1"/>
          </p:cNvSpPr>
          <p:nvPr>
            <p:ph type="ctrTitle"/>
          </p:nvPr>
        </p:nvSpPr>
        <p:spPr>
          <a:xfrm>
            <a:off x="685800" y="2286000"/>
            <a:ext cx="8229600" cy="1143000"/>
          </a:xfrm>
        </p:spPr>
        <p:txBody>
          <a:bodyPr/>
          <a:lstStyle/>
          <a:p>
            <a:pPr eaLnBrk="1" hangingPunct="1"/>
            <a:r>
              <a:rPr lang="ja-JP" altLang="en-US" smtClean="0"/>
              <a:t>番兵付の線形探索</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 4"/>
          <p:cNvSpPr>
            <a:spLocks noGrp="1"/>
          </p:cNvSpPr>
          <p:nvPr>
            <p:ph type="sldNum" sz="quarter" idx="12"/>
          </p:nvPr>
        </p:nvSpPr>
        <p:spPr>
          <a:noFill/>
        </p:spPr>
        <p:txBody>
          <a:bodyPr/>
          <a:lstStyle/>
          <a:p>
            <a:fld id="{19E52ED5-185D-4005-949A-5BF092A1C115}" type="slidenum">
              <a:rPr lang="en-US" altLang="ja-JP" smtClean="0"/>
              <a:pPr/>
              <a:t>19</a:t>
            </a:fld>
            <a:endParaRPr lang="en-US" altLang="ja-JP" smtClean="0"/>
          </a:p>
        </p:txBody>
      </p:sp>
      <p:sp>
        <p:nvSpPr>
          <p:cNvPr id="61443" name="Rectangle 2"/>
          <p:cNvSpPr>
            <a:spLocks noGrp="1" noChangeArrowheads="1"/>
          </p:cNvSpPr>
          <p:nvPr>
            <p:ph type="title"/>
          </p:nvPr>
        </p:nvSpPr>
        <p:spPr>
          <a:xfrm>
            <a:off x="1676400" y="457200"/>
            <a:ext cx="4953000" cy="685800"/>
          </a:xfrm>
        </p:spPr>
        <p:txBody>
          <a:bodyPr/>
          <a:lstStyle/>
          <a:p>
            <a:pPr eaLnBrk="1" hangingPunct="1"/>
            <a:r>
              <a:rPr lang="ja-JP" altLang="en-US" smtClean="0">
                <a:solidFill>
                  <a:schemeClr val="tx1"/>
                </a:solidFill>
              </a:rPr>
              <a:t>番兵付の線形探索</a:t>
            </a:r>
            <a:endParaRPr lang="ja-JP" altLang="en-US" sz="3200" smtClean="0">
              <a:solidFill>
                <a:schemeClr val="tx1"/>
              </a:solidFill>
            </a:endParaRPr>
          </a:p>
        </p:txBody>
      </p:sp>
      <p:sp>
        <p:nvSpPr>
          <p:cNvPr id="61444" name="Text Box 3"/>
          <p:cNvSpPr txBox="1">
            <a:spLocks noChangeArrowheads="1"/>
          </p:cNvSpPr>
          <p:nvPr/>
        </p:nvSpPr>
        <p:spPr bwMode="auto">
          <a:xfrm>
            <a:off x="609600" y="1600200"/>
            <a:ext cx="1423988" cy="457200"/>
          </a:xfrm>
          <a:prstGeom prst="rect">
            <a:avLst/>
          </a:prstGeom>
          <a:noFill/>
          <a:ln w="9525">
            <a:noFill/>
            <a:miter lim="800000"/>
            <a:headEnd/>
            <a:tailEnd/>
          </a:ln>
        </p:spPr>
        <p:txBody>
          <a:bodyPr wrap="none">
            <a:spAutoFit/>
          </a:bodyPr>
          <a:lstStyle/>
          <a:p>
            <a:pPr algn="l"/>
            <a:r>
              <a:rPr lang="ja-JP" altLang="en-US" b="0"/>
              <a:t>アィディア</a:t>
            </a:r>
          </a:p>
        </p:txBody>
      </p:sp>
      <p:sp>
        <p:nvSpPr>
          <p:cNvPr id="61445" name="Text Box 4"/>
          <p:cNvSpPr txBox="1">
            <a:spLocks noChangeArrowheads="1"/>
          </p:cNvSpPr>
          <p:nvPr/>
        </p:nvSpPr>
        <p:spPr bwMode="auto">
          <a:xfrm>
            <a:off x="1676400" y="2133600"/>
            <a:ext cx="5484813" cy="822325"/>
          </a:xfrm>
          <a:prstGeom prst="rect">
            <a:avLst/>
          </a:prstGeom>
          <a:noFill/>
          <a:ln w="9525">
            <a:noFill/>
            <a:miter lim="800000"/>
            <a:headEnd/>
            <a:tailEnd/>
          </a:ln>
        </p:spPr>
        <p:txBody>
          <a:bodyPr wrap="none">
            <a:spAutoFit/>
          </a:bodyPr>
          <a:lstStyle/>
          <a:p>
            <a:pPr algn="l"/>
            <a:r>
              <a:rPr lang="ja-JP" altLang="en-US" b="0"/>
              <a:t>必ずキーが存在するように設定してから、</a:t>
            </a:r>
          </a:p>
          <a:p>
            <a:pPr algn="l"/>
            <a:r>
              <a:rPr lang="ja-JP" altLang="en-US" b="0"/>
              <a:t>線形探索をおこなう。</a:t>
            </a:r>
          </a:p>
        </p:txBody>
      </p:sp>
      <p:sp>
        <p:nvSpPr>
          <p:cNvPr id="61446" name="Oval 6"/>
          <p:cNvSpPr>
            <a:spLocks noChangeArrowheads="1"/>
          </p:cNvSpPr>
          <p:nvPr/>
        </p:nvSpPr>
        <p:spPr bwMode="auto">
          <a:xfrm>
            <a:off x="1219200" y="2209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1447" name="Text Box 11"/>
          <p:cNvSpPr txBox="1">
            <a:spLocks noChangeArrowheads="1"/>
          </p:cNvSpPr>
          <p:nvPr/>
        </p:nvSpPr>
        <p:spPr bwMode="auto">
          <a:xfrm>
            <a:off x="1447800" y="3962400"/>
            <a:ext cx="4686300" cy="457200"/>
          </a:xfrm>
          <a:prstGeom prst="rect">
            <a:avLst/>
          </a:prstGeom>
          <a:noFill/>
          <a:ln w="9525">
            <a:noFill/>
            <a:miter lim="800000"/>
            <a:headEnd/>
            <a:tailEnd/>
          </a:ln>
        </p:spPr>
        <p:txBody>
          <a:bodyPr wrap="none">
            <a:spAutoFit/>
          </a:bodyPr>
          <a:lstStyle/>
          <a:p>
            <a:pPr algn="l"/>
            <a:r>
              <a:rPr lang="ja-JP" altLang="en-US" b="0"/>
              <a:t>バッファーオーバーランを無くせる。</a:t>
            </a:r>
          </a:p>
        </p:txBody>
      </p:sp>
      <p:sp>
        <p:nvSpPr>
          <p:cNvPr id="61448" name="Oval 12"/>
          <p:cNvSpPr>
            <a:spLocks noChangeArrowheads="1"/>
          </p:cNvSpPr>
          <p:nvPr/>
        </p:nvSpPr>
        <p:spPr bwMode="auto">
          <a:xfrm>
            <a:off x="990600" y="4038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1449" name="Text Box 13"/>
          <p:cNvSpPr txBox="1">
            <a:spLocks noChangeArrowheads="1"/>
          </p:cNvSpPr>
          <p:nvPr/>
        </p:nvSpPr>
        <p:spPr bwMode="auto">
          <a:xfrm>
            <a:off x="685800" y="3200400"/>
            <a:ext cx="793750" cy="457200"/>
          </a:xfrm>
          <a:prstGeom prst="rect">
            <a:avLst/>
          </a:prstGeom>
          <a:noFill/>
          <a:ln w="9525">
            <a:noFill/>
            <a:miter lim="800000"/>
            <a:headEnd/>
            <a:tailEnd/>
          </a:ln>
        </p:spPr>
        <p:txBody>
          <a:bodyPr wrap="none">
            <a:spAutoFit/>
          </a:bodyPr>
          <a:lstStyle/>
          <a:p>
            <a:pPr algn="l"/>
            <a:r>
              <a:rPr lang="ja-JP" altLang="en-US" b="0"/>
              <a:t>効果</a:t>
            </a:r>
          </a:p>
        </p:txBody>
      </p:sp>
      <p:sp>
        <p:nvSpPr>
          <p:cNvPr id="61450" name="Text Box 14"/>
          <p:cNvSpPr txBox="1">
            <a:spLocks noChangeArrowheads="1"/>
          </p:cNvSpPr>
          <p:nvPr/>
        </p:nvSpPr>
        <p:spPr bwMode="auto">
          <a:xfrm>
            <a:off x="1447800" y="4953000"/>
            <a:ext cx="4187825" cy="457200"/>
          </a:xfrm>
          <a:prstGeom prst="rect">
            <a:avLst/>
          </a:prstGeom>
          <a:noFill/>
          <a:ln w="9525">
            <a:noFill/>
            <a:miter lim="800000"/>
            <a:headEnd/>
            <a:tailEnd/>
          </a:ln>
        </p:spPr>
        <p:txBody>
          <a:bodyPr wrap="none">
            <a:spAutoFit/>
          </a:bodyPr>
          <a:lstStyle/>
          <a:p>
            <a:pPr algn="l"/>
            <a:r>
              <a:rPr lang="ja-JP" altLang="en-US" b="0"/>
              <a:t>比較回数を約半分に減らせる。</a:t>
            </a:r>
          </a:p>
        </p:txBody>
      </p:sp>
      <p:sp>
        <p:nvSpPr>
          <p:cNvPr id="61451" name="Oval 15"/>
          <p:cNvSpPr>
            <a:spLocks noChangeArrowheads="1"/>
          </p:cNvSpPr>
          <p:nvPr/>
        </p:nvSpPr>
        <p:spPr bwMode="auto">
          <a:xfrm>
            <a:off x="990600" y="5029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スライド番号プレースホルダ 5"/>
          <p:cNvSpPr>
            <a:spLocks noGrp="1"/>
          </p:cNvSpPr>
          <p:nvPr>
            <p:ph type="sldNum" sz="quarter" idx="12"/>
          </p:nvPr>
        </p:nvSpPr>
        <p:spPr>
          <a:noFill/>
        </p:spPr>
        <p:txBody>
          <a:bodyPr/>
          <a:lstStyle/>
          <a:p>
            <a:fld id="{9B52EF50-B7EC-4D12-BA7E-69E20F37AAF7}" type="slidenum">
              <a:rPr lang="en-US" altLang="ja-JP" smtClean="0"/>
              <a:pPr/>
              <a:t>2</a:t>
            </a:fld>
            <a:endParaRPr lang="en-US" altLang="ja-JP" smtClean="0"/>
          </a:p>
        </p:txBody>
      </p:sp>
      <p:sp>
        <p:nvSpPr>
          <p:cNvPr id="1033" name="Rectangle 2"/>
          <p:cNvSpPr>
            <a:spLocks noGrp="1" noChangeArrowheads="1"/>
          </p:cNvSpPr>
          <p:nvPr>
            <p:ph type="ctrTitle"/>
          </p:nvPr>
        </p:nvSpPr>
        <p:spPr>
          <a:xfrm>
            <a:off x="0" y="381000"/>
            <a:ext cx="7772400" cy="1143000"/>
          </a:xfrm>
        </p:spPr>
        <p:txBody>
          <a:bodyPr/>
          <a:lstStyle/>
          <a:p>
            <a:pPr eaLnBrk="1" hangingPunct="1"/>
            <a:r>
              <a:rPr lang="ja-JP" altLang="en-US" smtClean="0"/>
              <a:t>サーチ問題</a:t>
            </a:r>
          </a:p>
        </p:txBody>
      </p:sp>
      <p:sp>
        <p:nvSpPr>
          <p:cNvPr id="1034" name="Rectangle 12"/>
          <p:cNvSpPr>
            <a:spLocks noChangeArrowheads="1"/>
          </p:cNvSpPr>
          <p:nvPr/>
        </p:nvSpPr>
        <p:spPr bwMode="auto">
          <a:xfrm>
            <a:off x="838200" y="1676400"/>
            <a:ext cx="7620000" cy="3048000"/>
          </a:xfrm>
          <a:prstGeom prst="rect">
            <a:avLst/>
          </a:prstGeom>
          <a:noFill/>
          <a:ln w="9525">
            <a:noFill/>
            <a:miter lim="800000"/>
            <a:headEnd/>
            <a:tailEnd/>
          </a:ln>
        </p:spPr>
        <p:txBody>
          <a:bodyPr/>
          <a:lstStyle/>
          <a:p>
            <a:pPr marL="342900" indent="-342900" algn="l">
              <a:spcBef>
                <a:spcPct val="20000"/>
              </a:spcBef>
              <a:buFontTx/>
              <a:buChar char="•"/>
            </a:pPr>
            <a:r>
              <a:rPr lang="ja-JP" altLang="en-US" sz="3200" b="0"/>
              <a:t>入力：ｎ個のデータ</a:t>
            </a:r>
          </a:p>
          <a:p>
            <a:pPr marL="342900" indent="-342900" algn="l">
              <a:spcBef>
                <a:spcPct val="20000"/>
              </a:spcBef>
            </a:pPr>
            <a:endParaRPr lang="ja-JP" altLang="en-US" sz="3200" b="0"/>
          </a:p>
          <a:p>
            <a:pPr marL="342900" indent="-342900" algn="l">
              <a:spcBef>
                <a:spcPct val="20000"/>
              </a:spcBef>
            </a:pPr>
            <a:r>
              <a:rPr lang="ja-JP" altLang="en-US" sz="2800" b="0"/>
              <a:t>（ここで、入力サイズは、　　　とします。）</a:t>
            </a:r>
          </a:p>
          <a:p>
            <a:pPr marL="342900" indent="-342900" algn="l">
              <a:spcBef>
                <a:spcPct val="20000"/>
              </a:spcBef>
            </a:pPr>
            <a:r>
              <a:rPr lang="ja-JP" altLang="en-US" sz="2800" b="0"/>
              <a:t>さらに、キー</a:t>
            </a:r>
          </a:p>
          <a:p>
            <a:pPr marL="342900" indent="-342900" algn="l">
              <a:spcBef>
                <a:spcPct val="20000"/>
              </a:spcBef>
            </a:pPr>
            <a:endParaRPr lang="ja-JP" altLang="en-US" sz="2800" b="0"/>
          </a:p>
          <a:p>
            <a:pPr marL="342900" indent="-342900" algn="l">
              <a:spcBef>
                <a:spcPct val="20000"/>
              </a:spcBef>
              <a:buFontTx/>
              <a:buChar char="•"/>
            </a:pPr>
            <a:r>
              <a:rPr lang="ja-JP" altLang="en-US" sz="3200" b="0"/>
              <a:t>出力：</a:t>
            </a:r>
          </a:p>
          <a:p>
            <a:pPr marL="742950" lvl="1" indent="-285750" algn="l">
              <a:spcBef>
                <a:spcPct val="20000"/>
              </a:spcBef>
              <a:buFont typeface="Wingdings" pitchFamily="2" charset="2"/>
              <a:buChar char="²"/>
            </a:pPr>
            <a:r>
              <a:rPr lang="ja-JP" altLang="en-US" sz="2800" b="0"/>
              <a:t>　　　　　　　となる　　　があるときは、</a:t>
            </a:r>
          </a:p>
          <a:p>
            <a:pPr marL="742950" lvl="1" indent="-285750" algn="l">
              <a:spcBef>
                <a:spcPct val="20000"/>
              </a:spcBef>
              <a:buFont typeface="Wingdings" pitchFamily="2" charset="2"/>
              <a:buNone/>
            </a:pPr>
            <a:r>
              <a:rPr lang="ja-JP" altLang="en-US" sz="2800" b="0"/>
              <a:t>    その位置　　　　</a:t>
            </a:r>
          </a:p>
          <a:p>
            <a:pPr marL="742950" lvl="1" indent="-285750" algn="l">
              <a:spcBef>
                <a:spcPct val="20000"/>
              </a:spcBef>
              <a:buFont typeface="Wingdings" pitchFamily="2" charset="2"/>
              <a:buChar char="²"/>
            </a:pPr>
            <a:r>
              <a:rPr lang="ja-JP" altLang="en-US" sz="2800" b="0"/>
              <a:t>キーが存在しないとき、－１</a:t>
            </a:r>
          </a:p>
        </p:txBody>
      </p:sp>
      <p:graphicFrame>
        <p:nvGraphicFramePr>
          <p:cNvPr id="1026" name="Object 14"/>
          <p:cNvGraphicFramePr>
            <a:graphicFrameLocks noChangeAspect="1"/>
          </p:cNvGraphicFramePr>
          <p:nvPr/>
        </p:nvGraphicFramePr>
        <p:xfrm>
          <a:off x="2198688" y="2209800"/>
          <a:ext cx="3479800" cy="695325"/>
        </p:xfrm>
        <a:graphic>
          <a:graphicData uri="http://schemas.openxmlformats.org/presentationml/2006/ole">
            <p:oleObj spid="_x0000_s1026" name="Equation" r:id="rId3" imgW="825480" imgH="164880" progId="Equation.DSMT4">
              <p:embed/>
            </p:oleObj>
          </a:graphicData>
        </a:graphic>
      </p:graphicFrame>
      <p:graphicFrame>
        <p:nvGraphicFramePr>
          <p:cNvPr id="1027" name="Object 17"/>
          <p:cNvGraphicFramePr>
            <a:graphicFrameLocks noChangeAspect="1"/>
          </p:cNvGraphicFramePr>
          <p:nvPr/>
        </p:nvGraphicFramePr>
        <p:xfrm>
          <a:off x="4495800" y="2895600"/>
          <a:ext cx="588963" cy="534988"/>
        </p:xfrm>
        <a:graphic>
          <a:graphicData uri="http://schemas.openxmlformats.org/presentationml/2006/ole">
            <p:oleObj spid="_x0000_s1027" name="Equation" r:id="rId4" imgW="139680" imgH="126720" progId="Equation.DSMT4">
              <p:embed/>
            </p:oleObj>
          </a:graphicData>
        </a:graphic>
      </p:graphicFrame>
      <p:graphicFrame>
        <p:nvGraphicFramePr>
          <p:cNvPr id="1028" name="Object 26"/>
          <p:cNvGraphicFramePr>
            <a:graphicFrameLocks noChangeAspect="1"/>
          </p:cNvGraphicFramePr>
          <p:nvPr/>
        </p:nvGraphicFramePr>
        <p:xfrm>
          <a:off x="3048000" y="3352800"/>
          <a:ext cx="468313" cy="609600"/>
        </p:xfrm>
        <a:graphic>
          <a:graphicData uri="http://schemas.openxmlformats.org/presentationml/2006/ole">
            <p:oleObj spid="_x0000_s1028" name="Equation" r:id="rId5" imgW="126720" imgH="164880" progId="Equation.DSMT4">
              <p:embed/>
            </p:oleObj>
          </a:graphicData>
        </a:graphic>
      </p:graphicFrame>
      <p:graphicFrame>
        <p:nvGraphicFramePr>
          <p:cNvPr id="1029" name="Object 27"/>
          <p:cNvGraphicFramePr>
            <a:graphicFrameLocks noChangeAspect="1"/>
          </p:cNvGraphicFramePr>
          <p:nvPr/>
        </p:nvGraphicFramePr>
        <p:xfrm>
          <a:off x="1676400" y="4953000"/>
          <a:ext cx="1435100" cy="674688"/>
        </p:xfrm>
        <a:graphic>
          <a:graphicData uri="http://schemas.openxmlformats.org/presentationml/2006/ole">
            <p:oleObj spid="_x0000_s1029" name="Equation" r:id="rId6" imgW="431640" imgH="203040" progId="Equation.DSMT4">
              <p:embed/>
            </p:oleObj>
          </a:graphicData>
        </a:graphic>
      </p:graphicFrame>
      <p:graphicFrame>
        <p:nvGraphicFramePr>
          <p:cNvPr id="1030" name="Object 29"/>
          <p:cNvGraphicFramePr>
            <a:graphicFrameLocks noChangeAspect="1"/>
          </p:cNvGraphicFramePr>
          <p:nvPr/>
        </p:nvGraphicFramePr>
        <p:xfrm>
          <a:off x="4267200" y="5014913"/>
          <a:ext cx="506413" cy="547687"/>
        </p:xfrm>
        <a:graphic>
          <a:graphicData uri="http://schemas.openxmlformats.org/presentationml/2006/ole">
            <p:oleObj spid="_x0000_s1030" name="Equation" r:id="rId7" imgW="152280" imgH="164880" progId="Equation.DSMT4">
              <p:embed/>
            </p:oleObj>
          </a:graphicData>
        </a:graphic>
      </p:graphicFrame>
      <p:graphicFrame>
        <p:nvGraphicFramePr>
          <p:cNvPr id="1031" name="Object 30"/>
          <p:cNvGraphicFramePr>
            <a:graphicFrameLocks noChangeAspect="1"/>
          </p:cNvGraphicFramePr>
          <p:nvPr/>
        </p:nvGraphicFramePr>
        <p:xfrm>
          <a:off x="3124200" y="5486400"/>
          <a:ext cx="3352800" cy="628650"/>
        </p:xfrm>
        <a:graphic>
          <a:graphicData uri="http://schemas.openxmlformats.org/presentationml/2006/ole">
            <p:oleObj spid="_x0000_s1031" name="Equation" r:id="rId8" imgW="1079280" imgH="203040" progId="Equation.DSMT4">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番号プレースホルダ 4"/>
          <p:cNvSpPr>
            <a:spLocks noGrp="1"/>
          </p:cNvSpPr>
          <p:nvPr>
            <p:ph type="sldNum" sz="quarter" idx="12"/>
          </p:nvPr>
        </p:nvSpPr>
        <p:spPr>
          <a:noFill/>
        </p:spPr>
        <p:txBody>
          <a:bodyPr/>
          <a:lstStyle/>
          <a:p>
            <a:fld id="{5676F25D-087B-4D89-AA3F-200635BBD826}" type="slidenum">
              <a:rPr lang="en-US" altLang="ja-JP" smtClean="0"/>
              <a:pPr/>
              <a:t>20</a:t>
            </a:fld>
            <a:endParaRPr lang="en-US" altLang="ja-JP" smtClean="0"/>
          </a:p>
        </p:txBody>
      </p:sp>
      <p:sp>
        <p:nvSpPr>
          <p:cNvPr id="62467" name="Rectangle 134"/>
          <p:cNvSpPr>
            <a:spLocks noChangeArrowheads="1"/>
          </p:cNvSpPr>
          <p:nvPr/>
        </p:nvSpPr>
        <p:spPr bwMode="auto">
          <a:xfrm>
            <a:off x="40386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grpSp>
        <p:nvGrpSpPr>
          <p:cNvPr id="62468" name="Group 2"/>
          <p:cNvGrpSpPr>
            <a:grpSpLocks/>
          </p:cNvGrpSpPr>
          <p:nvPr/>
        </p:nvGrpSpPr>
        <p:grpSpPr bwMode="auto">
          <a:xfrm>
            <a:off x="381000" y="1447800"/>
            <a:ext cx="3657600" cy="457200"/>
            <a:chOff x="240" y="912"/>
            <a:chExt cx="2304" cy="288"/>
          </a:xfrm>
        </p:grpSpPr>
        <p:sp>
          <p:nvSpPr>
            <p:cNvPr id="62601" name="Rectangle 3"/>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2" name="Rectangle 4"/>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3" name="Rectangle 5"/>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4" name="Rectangle 6"/>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5" name="Rectangle 7"/>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6" name="Rectangle 8"/>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7" name="Rectangle 9"/>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8" name="Rectangle 10"/>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469" name="Rectangle 11"/>
          <p:cNvSpPr>
            <a:spLocks noGrp="1" noChangeArrowheads="1"/>
          </p:cNvSpPr>
          <p:nvPr>
            <p:ph type="title"/>
          </p:nvPr>
        </p:nvSpPr>
        <p:spPr>
          <a:xfrm>
            <a:off x="685800" y="0"/>
            <a:ext cx="8172450" cy="1143000"/>
          </a:xfrm>
        </p:spPr>
        <p:txBody>
          <a:bodyPr/>
          <a:lstStyle/>
          <a:p>
            <a:pPr eaLnBrk="1" hangingPunct="1"/>
            <a:r>
              <a:rPr lang="ja-JP" altLang="en-US" sz="3600" smtClean="0">
                <a:solidFill>
                  <a:schemeClr val="tx1"/>
                </a:solidFill>
              </a:rPr>
              <a:t>番兵付き線形探索（キーがある場合）</a:t>
            </a:r>
          </a:p>
        </p:txBody>
      </p:sp>
      <p:sp>
        <p:nvSpPr>
          <p:cNvPr id="62470" name="Text Box 12"/>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471" name="Text Box 13"/>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472" name="Text Box 14"/>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473" name="Text Box 15"/>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474" name="Text Box 16"/>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475" name="Text Box 17"/>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476" name="Text Box 18"/>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477" name="Text Box 19"/>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478" name="Text Box 20"/>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479" name="Text Box 21"/>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480" name="Text Box 22"/>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481" name="Text Box 23"/>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482" name="Text Box 24"/>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483" name="Text Box 25"/>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484" name="Text Box 26"/>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485" name="Text Box 27"/>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486" name="Text Box 28"/>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487" name="Line 29"/>
          <p:cNvSpPr>
            <a:spLocks noChangeShapeType="1"/>
          </p:cNvSpPr>
          <p:nvPr/>
        </p:nvSpPr>
        <p:spPr bwMode="auto">
          <a:xfrm>
            <a:off x="4572000" y="914400"/>
            <a:ext cx="0" cy="5715000"/>
          </a:xfrm>
          <a:prstGeom prst="line">
            <a:avLst/>
          </a:prstGeom>
          <a:noFill/>
          <a:ln w="76200">
            <a:solidFill>
              <a:schemeClr val="tx1"/>
            </a:solidFill>
            <a:round/>
            <a:headEnd/>
            <a:tailEnd/>
          </a:ln>
        </p:spPr>
        <p:txBody>
          <a:bodyPr/>
          <a:lstStyle/>
          <a:p>
            <a:endParaRPr lang="ja-JP" altLang="en-US"/>
          </a:p>
        </p:txBody>
      </p:sp>
      <p:sp>
        <p:nvSpPr>
          <p:cNvPr id="62488" name="Rectangle 30"/>
          <p:cNvSpPr>
            <a:spLocks noChangeArrowheads="1"/>
          </p:cNvSpPr>
          <p:nvPr/>
        </p:nvSpPr>
        <p:spPr bwMode="auto">
          <a:xfrm>
            <a:off x="16002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489" name="Text Box 31"/>
          <p:cNvSpPr txBox="1">
            <a:spLocks noChangeArrowheads="1"/>
          </p:cNvSpPr>
          <p:nvPr/>
        </p:nvSpPr>
        <p:spPr bwMode="auto">
          <a:xfrm>
            <a:off x="1600200" y="2438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490" name="Text Box 32"/>
          <p:cNvSpPr txBox="1">
            <a:spLocks noChangeArrowheads="1"/>
          </p:cNvSpPr>
          <p:nvPr/>
        </p:nvSpPr>
        <p:spPr bwMode="auto">
          <a:xfrm>
            <a:off x="1447800" y="5410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491" name="AutoShape 34"/>
          <p:cNvSpPr>
            <a:spLocks noChangeArrowheads="1"/>
          </p:cNvSpPr>
          <p:nvPr/>
        </p:nvSpPr>
        <p:spPr bwMode="auto">
          <a:xfrm>
            <a:off x="1981200" y="3352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62492" name="Group 35"/>
          <p:cNvGrpSpPr>
            <a:grpSpLocks/>
          </p:cNvGrpSpPr>
          <p:nvPr/>
        </p:nvGrpSpPr>
        <p:grpSpPr bwMode="auto">
          <a:xfrm>
            <a:off x="304800" y="4343400"/>
            <a:ext cx="3657600" cy="457200"/>
            <a:chOff x="240" y="912"/>
            <a:chExt cx="2304" cy="288"/>
          </a:xfrm>
        </p:grpSpPr>
        <p:sp>
          <p:nvSpPr>
            <p:cNvPr id="62593"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4"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5"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6"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7"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8"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9"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0"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493" name="Text Box 44"/>
          <p:cNvSpPr txBox="1">
            <a:spLocks noChangeArrowheads="1"/>
          </p:cNvSpPr>
          <p:nvPr/>
        </p:nvSpPr>
        <p:spPr bwMode="auto">
          <a:xfrm>
            <a:off x="-762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494" name="Text Box 45"/>
          <p:cNvSpPr txBox="1">
            <a:spLocks noChangeArrowheads="1"/>
          </p:cNvSpPr>
          <p:nvPr/>
        </p:nvSpPr>
        <p:spPr bwMode="auto">
          <a:xfrm>
            <a:off x="381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495" name="Text Box 46"/>
          <p:cNvSpPr txBox="1">
            <a:spLocks noChangeArrowheads="1"/>
          </p:cNvSpPr>
          <p:nvPr/>
        </p:nvSpPr>
        <p:spPr bwMode="auto">
          <a:xfrm>
            <a:off x="838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496" name="Text Box 47"/>
          <p:cNvSpPr txBox="1">
            <a:spLocks noChangeArrowheads="1"/>
          </p:cNvSpPr>
          <p:nvPr/>
        </p:nvSpPr>
        <p:spPr bwMode="auto">
          <a:xfrm>
            <a:off x="1295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497" name="Text Box 48"/>
          <p:cNvSpPr txBox="1">
            <a:spLocks noChangeArrowheads="1"/>
          </p:cNvSpPr>
          <p:nvPr/>
        </p:nvSpPr>
        <p:spPr bwMode="auto">
          <a:xfrm>
            <a:off x="1752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498" name="Text Box 49"/>
          <p:cNvSpPr txBox="1">
            <a:spLocks noChangeArrowheads="1"/>
          </p:cNvSpPr>
          <p:nvPr/>
        </p:nvSpPr>
        <p:spPr bwMode="auto">
          <a:xfrm>
            <a:off x="2209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499" name="Text Box 50"/>
          <p:cNvSpPr txBox="1">
            <a:spLocks noChangeArrowheads="1"/>
          </p:cNvSpPr>
          <p:nvPr/>
        </p:nvSpPr>
        <p:spPr bwMode="auto">
          <a:xfrm>
            <a:off x="2667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500" name="Text Box 51"/>
          <p:cNvSpPr txBox="1">
            <a:spLocks noChangeArrowheads="1"/>
          </p:cNvSpPr>
          <p:nvPr/>
        </p:nvSpPr>
        <p:spPr bwMode="auto">
          <a:xfrm>
            <a:off x="3581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501" name="Text Box 52"/>
          <p:cNvSpPr txBox="1">
            <a:spLocks noChangeArrowheads="1"/>
          </p:cNvSpPr>
          <p:nvPr/>
        </p:nvSpPr>
        <p:spPr bwMode="auto">
          <a:xfrm>
            <a:off x="3124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502" name="Text Box 53"/>
          <p:cNvSpPr txBox="1">
            <a:spLocks noChangeArrowheads="1"/>
          </p:cNvSpPr>
          <p:nvPr/>
        </p:nvSpPr>
        <p:spPr bwMode="auto">
          <a:xfrm>
            <a:off x="381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503" name="Text Box 54"/>
          <p:cNvSpPr txBox="1">
            <a:spLocks noChangeArrowheads="1"/>
          </p:cNvSpPr>
          <p:nvPr/>
        </p:nvSpPr>
        <p:spPr bwMode="auto">
          <a:xfrm>
            <a:off x="838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504" name="Text Box 55"/>
          <p:cNvSpPr txBox="1">
            <a:spLocks noChangeArrowheads="1"/>
          </p:cNvSpPr>
          <p:nvPr/>
        </p:nvSpPr>
        <p:spPr bwMode="auto">
          <a:xfrm>
            <a:off x="12954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505" name="Text Box 56"/>
          <p:cNvSpPr txBox="1">
            <a:spLocks noChangeArrowheads="1"/>
          </p:cNvSpPr>
          <p:nvPr/>
        </p:nvSpPr>
        <p:spPr bwMode="auto">
          <a:xfrm>
            <a:off x="1752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506" name="Text Box 57"/>
          <p:cNvSpPr txBox="1">
            <a:spLocks noChangeArrowheads="1"/>
          </p:cNvSpPr>
          <p:nvPr/>
        </p:nvSpPr>
        <p:spPr bwMode="auto">
          <a:xfrm>
            <a:off x="2133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507" name="Text Box 58"/>
          <p:cNvSpPr txBox="1">
            <a:spLocks noChangeArrowheads="1"/>
          </p:cNvSpPr>
          <p:nvPr/>
        </p:nvSpPr>
        <p:spPr bwMode="auto">
          <a:xfrm>
            <a:off x="25908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508" name="Text Box 59"/>
          <p:cNvSpPr txBox="1">
            <a:spLocks noChangeArrowheads="1"/>
          </p:cNvSpPr>
          <p:nvPr/>
        </p:nvSpPr>
        <p:spPr bwMode="auto">
          <a:xfrm>
            <a:off x="31242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509" name="Text Box 60"/>
          <p:cNvSpPr txBox="1">
            <a:spLocks noChangeArrowheads="1"/>
          </p:cNvSpPr>
          <p:nvPr/>
        </p:nvSpPr>
        <p:spPr bwMode="auto">
          <a:xfrm>
            <a:off x="35052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grpSp>
        <p:nvGrpSpPr>
          <p:cNvPr id="62510" name="Group 65"/>
          <p:cNvGrpSpPr>
            <a:grpSpLocks/>
          </p:cNvGrpSpPr>
          <p:nvPr/>
        </p:nvGrpSpPr>
        <p:grpSpPr bwMode="auto">
          <a:xfrm>
            <a:off x="5029200" y="1447800"/>
            <a:ext cx="3657600" cy="457200"/>
            <a:chOff x="240" y="912"/>
            <a:chExt cx="2304" cy="288"/>
          </a:xfrm>
        </p:grpSpPr>
        <p:sp>
          <p:nvSpPr>
            <p:cNvPr id="62585" name="Rectangle 6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6" name="Rectangle 6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7" name="Rectangle 6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8" name="Rectangle 6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9" name="Rectangle 7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0" name="Rectangle 7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1" name="Rectangle 7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2" name="Rectangle 7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511" name="Text Box 74"/>
          <p:cNvSpPr txBox="1">
            <a:spLocks noChangeArrowheads="1"/>
          </p:cNvSpPr>
          <p:nvPr/>
        </p:nvSpPr>
        <p:spPr bwMode="auto">
          <a:xfrm>
            <a:off x="464820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512" name="Text Box 75"/>
          <p:cNvSpPr txBox="1">
            <a:spLocks noChangeArrowheads="1"/>
          </p:cNvSpPr>
          <p:nvPr/>
        </p:nvSpPr>
        <p:spPr bwMode="auto">
          <a:xfrm>
            <a:off x="5105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513" name="Text Box 76"/>
          <p:cNvSpPr txBox="1">
            <a:spLocks noChangeArrowheads="1"/>
          </p:cNvSpPr>
          <p:nvPr/>
        </p:nvSpPr>
        <p:spPr bwMode="auto">
          <a:xfrm>
            <a:off x="5562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514" name="Text Box 77"/>
          <p:cNvSpPr txBox="1">
            <a:spLocks noChangeArrowheads="1"/>
          </p:cNvSpPr>
          <p:nvPr/>
        </p:nvSpPr>
        <p:spPr bwMode="auto">
          <a:xfrm>
            <a:off x="6019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515" name="Text Box 78"/>
          <p:cNvSpPr txBox="1">
            <a:spLocks noChangeArrowheads="1"/>
          </p:cNvSpPr>
          <p:nvPr/>
        </p:nvSpPr>
        <p:spPr bwMode="auto">
          <a:xfrm>
            <a:off x="6477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516" name="Text Box 79"/>
          <p:cNvSpPr txBox="1">
            <a:spLocks noChangeArrowheads="1"/>
          </p:cNvSpPr>
          <p:nvPr/>
        </p:nvSpPr>
        <p:spPr bwMode="auto">
          <a:xfrm>
            <a:off x="6934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517" name="Text Box 80"/>
          <p:cNvSpPr txBox="1">
            <a:spLocks noChangeArrowheads="1"/>
          </p:cNvSpPr>
          <p:nvPr/>
        </p:nvSpPr>
        <p:spPr bwMode="auto">
          <a:xfrm>
            <a:off x="7391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518" name="Text Box 81"/>
          <p:cNvSpPr txBox="1">
            <a:spLocks noChangeArrowheads="1"/>
          </p:cNvSpPr>
          <p:nvPr/>
        </p:nvSpPr>
        <p:spPr bwMode="auto">
          <a:xfrm>
            <a:off x="8305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519" name="Text Box 82"/>
          <p:cNvSpPr txBox="1">
            <a:spLocks noChangeArrowheads="1"/>
          </p:cNvSpPr>
          <p:nvPr/>
        </p:nvSpPr>
        <p:spPr bwMode="auto">
          <a:xfrm>
            <a:off x="7848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520" name="Text Box 83"/>
          <p:cNvSpPr txBox="1">
            <a:spLocks noChangeArrowheads="1"/>
          </p:cNvSpPr>
          <p:nvPr/>
        </p:nvSpPr>
        <p:spPr bwMode="auto">
          <a:xfrm>
            <a:off x="5105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521" name="Text Box 84"/>
          <p:cNvSpPr txBox="1">
            <a:spLocks noChangeArrowheads="1"/>
          </p:cNvSpPr>
          <p:nvPr/>
        </p:nvSpPr>
        <p:spPr bwMode="auto">
          <a:xfrm>
            <a:off x="5562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522" name="Text Box 85"/>
          <p:cNvSpPr txBox="1">
            <a:spLocks noChangeArrowheads="1"/>
          </p:cNvSpPr>
          <p:nvPr/>
        </p:nvSpPr>
        <p:spPr bwMode="auto">
          <a:xfrm>
            <a:off x="601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523" name="Text Box 86"/>
          <p:cNvSpPr txBox="1">
            <a:spLocks noChangeArrowheads="1"/>
          </p:cNvSpPr>
          <p:nvPr/>
        </p:nvSpPr>
        <p:spPr bwMode="auto">
          <a:xfrm>
            <a:off x="6477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524" name="Text Box 87"/>
          <p:cNvSpPr txBox="1">
            <a:spLocks noChangeArrowheads="1"/>
          </p:cNvSpPr>
          <p:nvPr/>
        </p:nvSpPr>
        <p:spPr bwMode="auto">
          <a:xfrm>
            <a:off x="6858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525" name="Text Box 88"/>
          <p:cNvSpPr txBox="1">
            <a:spLocks noChangeArrowheads="1"/>
          </p:cNvSpPr>
          <p:nvPr/>
        </p:nvSpPr>
        <p:spPr bwMode="auto">
          <a:xfrm>
            <a:off x="73152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526" name="Text Box 89"/>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527" name="Text Box 90"/>
          <p:cNvSpPr txBox="1">
            <a:spLocks noChangeArrowheads="1"/>
          </p:cNvSpPr>
          <p:nvPr/>
        </p:nvSpPr>
        <p:spPr bwMode="auto">
          <a:xfrm>
            <a:off x="82296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528" name="Rectangle 91"/>
          <p:cNvSpPr>
            <a:spLocks noChangeArrowheads="1"/>
          </p:cNvSpPr>
          <p:nvPr/>
        </p:nvSpPr>
        <p:spPr bwMode="auto">
          <a:xfrm>
            <a:off x="64770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29" name="Text Box 92"/>
          <p:cNvSpPr txBox="1">
            <a:spLocks noChangeArrowheads="1"/>
          </p:cNvSpPr>
          <p:nvPr/>
        </p:nvSpPr>
        <p:spPr bwMode="auto">
          <a:xfrm>
            <a:off x="6553200" y="2362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30" name="Text Box 93"/>
          <p:cNvSpPr txBox="1">
            <a:spLocks noChangeArrowheads="1"/>
          </p:cNvSpPr>
          <p:nvPr/>
        </p:nvSpPr>
        <p:spPr bwMode="auto">
          <a:xfrm>
            <a:off x="5943600" y="2438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531" name="Line 94"/>
          <p:cNvSpPr>
            <a:spLocks noChangeShapeType="1"/>
          </p:cNvSpPr>
          <p:nvPr/>
        </p:nvSpPr>
        <p:spPr bwMode="auto">
          <a:xfrm flipH="1" flipV="1">
            <a:off x="5715000" y="1905000"/>
            <a:ext cx="762000" cy="533400"/>
          </a:xfrm>
          <a:prstGeom prst="line">
            <a:avLst/>
          </a:prstGeom>
          <a:noFill/>
          <a:ln w="9525">
            <a:solidFill>
              <a:schemeClr val="tx1"/>
            </a:solidFill>
            <a:round/>
            <a:headEnd/>
            <a:tailEnd type="triangle" w="med" len="med"/>
          </a:ln>
        </p:spPr>
        <p:txBody>
          <a:bodyPr/>
          <a:lstStyle/>
          <a:p>
            <a:endParaRPr lang="ja-JP" altLang="en-US"/>
          </a:p>
        </p:txBody>
      </p:sp>
      <p:grpSp>
        <p:nvGrpSpPr>
          <p:cNvPr id="62532" name="Group 95"/>
          <p:cNvGrpSpPr>
            <a:grpSpLocks/>
          </p:cNvGrpSpPr>
          <p:nvPr/>
        </p:nvGrpSpPr>
        <p:grpSpPr bwMode="auto">
          <a:xfrm>
            <a:off x="4953000" y="4419600"/>
            <a:ext cx="3657600" cy="457200"/>
            <a:chOff x="240" y="912"/>
            <a:chExt cx="2304" cy="288"/>
          </a:xfrm>
        </p:grpSpPr>
        <p:sp>
          <p:nvSpPr>
            <p:cNvPr id="62577" name="Rectangle 9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78" name="Rectangle 9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79" name="Rectangle 9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0" name="Rectangle 9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1" name="Rectangle 10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2" name="Rectangle 10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3" name="Rectangle 10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4" name="Rectangle 10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533" name="Text Box 104"/>
          <p:cNvSpPr txBox="1">
            <a:spLocks noChangeArrowheads="1"/>
          </p:cNvSpPr>
          <p:nvPr/>
        </p:nvSpPr>
        <p:spPr bwMode="auto">
          <a:xfrm>
            <a:off x="45720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534" name="Text Box 105"/>
          <p:cNvSpPr txBox="1">
            <a:spLocks noChangeArrowheads="1"/>
          </p:cNvSpPr>
          <p:nvPr/>
        </p:nvSpPr>
        <p:spPr bwMode="auto">
          <a:xfrm>
            <a:off x="5029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535" name="Text Box 106"/>
          <p:cNvSpPr txBox="1">
            <a:spLocks noChangeArrowheads="1"/>
          </p:cNvSpPr>
          <p:nvPr/>
        </p:nvSpPr>
        <p:spPr bwMode="auto">
          <a:xfrm>
            <a:off x="5486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536" name="Text Box 107"/>
          <p:cNvSpPr txBox="1">
            <a:spLocks noChangeArrowheads="1"/>
          </p:cNvSpPr>
          <p:nvPr/>
        </p:nvSpPr>
        <p:spPr bwMode="auto">
          <a:xfrm>
            <a:off x="5943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537" name="Text Box 108"/>
          <p:cNvSpPr txBox="1">
            <a:spLocks noChangeArrowheads="1"/>
          </p:cNvSpPr>
          <p:nvPr/>
        </p:nvSpPr>
        <p:spPr bwMode="auto">
          <a:xfrm>
            <a:off x="64008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538" name="Text Box 109"/>
          <p:cNvSpPr txBox="1">
            <a:spLocks noChangeArrowheads="1"/>
          </p:cNvSpPr>
          <p:nvPr/>
        </p:nvSpPr>
        <p:spPr bwMode="auto">
          <a:xfrm>
            <a:off x="68580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539" name="Text Box 110"/>
          <p:cNvSpPr txBox="1">
            <a:spLocks noChangeArrowheads="1"/>
          </p:cNvSpPr>
          <p:nvPr/>
        </p:nvSpPr>
        <p:spPr bwMode="auto">
          <a:xfrm>
            <a:off x="7315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540" name="Text Box 111"/>
          <p:cNvSpPr txBox="1">
            <a:spLocks noChangeArrowheads="1"/>
          </p:cNvSpPr>
          <p:nvPr/>
        </p:nvSpPr>
        <p:spPr bwMode="auto">
          <a:xfrm>
            <a:off x="8229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541" name="Text Box 112"/>
          <p:cNvSpPr txBox="1">
            <a:spLocks noChangeArrowheads="1"/>
          </p:cNvSpPr>
          <p:nvPr/>
        </p:nvSpPr>
        <p:spPr bwMode="auto">
          <a:xfrm>
            <a:off x="7772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542" name="Text Box 113"/>
          <p:cNvSpPr txBox="1">
            <a:spLocks noChangeArrowheads="1"/>
          </p:cNvSpPr>
          <p:nvPr/>
        </p:nvSpPr>
        <p:spPr bwMode="auto">
          <a:xfrm>
            <a:off x="50292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543" name="Text Box 114"/>
          <p:cNvSpPr txBox="1">
            <a:spLocks noChangeArrowheads="1"/>
          </p:cNvSpPr>
          <p:nvPr/>
        </p:nvSpPr>
        <p:spPr bwMode="auto">
          <a:xfrm>
            <a:off x="54864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544" name="Text Box 115"/>
          <p:cNvSpPr txBox="1">
            <a:spLocks noChangeArrowheads="1"/>
          </p:cNvSpPr>
          <p:nvPr/>
        </p:nvSpPr>
        <p:spPr bwMode="auto">
          <a:xfrm>
            <a:off x="59436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545" name="Text Box 116"/>
          <p:cNvSpPr txBox="1">
            <a:spLocks noChangeArrowheads="1"/>
          </p:cNvSpPr>
          <p:nvPr/>
        </p:nvSpPr>
        <p:spPr bwMode="auto">
          <a:xfrm>
            <a:off x="6400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546" name="Text Box 117"/>
          <p:cNvSpPr txBox="1">
            <a:spLocks noChangeArrowheads="1"/>
          </p:cNvSpPr>
          <p:nvPr/>
        </p:nvSpPr>
        <p:spPr bwMode="auto">
          <a:xfrm>
            <a:off x="6781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547" name="Text Box 118"/>
          <p:cNvSpPr txBox="1">
            <a:spLocks noChangeArrowheads="1"/>
          </p:cNvSpPr>
          <p:nvPr/>
        </p:nvSpPr>
        <p:spPr bwMode="auto">
          <a:xfrm>
            <a:off x="7239000" y="44196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548" name="Text Box 119"/>
          <p:cNvSpPr txBox="1">
            <a:spLocks noChangeArrowheads="1"/>
          </p:cNvSpPr>
          <p:nvPr/>
        </p:nvSpPr>
        <p:spPr bwMode="auto">
          <a:xfrm>
            <a:off x="7772400" y="44196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549" name="Text Box 120"/>
          <p:cNvSpPr txBox="1">
            <a:spLocks noChangeArrowheads="1"/>
          </p:cNvSpPr>
          <p:nvPr/>
        </p:nvSpPr>
        <p:spPr bwMode="auto">
          <a:xfrm>
            <a:off x="8153400" y="44196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550" name="Rectangle 121"/>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51" name="Text Box 122"/>
          <p:cNvSpPr txBox="1">
            <a:spLocks noChangeArrowheads="1"/>
          </p:cNvSpPr>
          <p:nvPr/>
        </p:nvSpPr>
        <p:spPr bwMode="auto">
          <a:xfrm>
            <a:off x="6629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52" name="Text Box 123"/>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553" name="Line 124"/>
          <p:cNvSpPr>
            <a:spLocks noChangeShapeType="1"/>
          </p:cNvSpPr>
          <p:nvPr/>
        </p:nvSpPr>
        <p:spPr bwMode="auto">
          <a:xfrm flipH="1" flipV="1">
            <a:off x="6553200" y="4800600"/>
            <a:ext cx="76200" cy="685800"/>
          </a:xfrm>
          <a:prstGeom prst="line">
            <a:avLst/>
          </a:prstGeom>
          <a:noFill/>
          <a:ln w="9525">
            <a:solidFill>
              <a:schemeClr val="tx1"/>
            </a:solidFill>
            <a:round/>
            <a:headEnd/>
            <a:tailEnd type="triangle" w="med" len="med"/>
          </a:ln>
        </p:spPr>
        <p:txBody>
          <a:bodyPr/>
          <a:lstStyle/>
          <a:p>
            <a:endParaRPr lang="ja-JP" altLang="en-US"/>
          </a:p>
        </p:txBody>
      </p:sp>
      <p:sp>
        <p:nvSpPr>
          <p:cNvPr id="62554" name="Text Box 127"/>
          <p:cNvSpPr txBox="1">
            <a:spLocks noChangeArrowheads="1"/>
          </p:cNvSpPr>
          <p:nvPr/>
        </p:nvSpPr>
        <p:spPr bwMode="auto">
          <a:xfrm>
            <a:off x="7162800" y="5029200"/>
            <a:ext cx="796925" cy="457200"/>
          </a:xfrm>
          <a:prstGeom prst="rect">
            <a:avLst/>
          </a:prstGeom>
          <a:noFill/>
          <a:ln w="9525">
            <a:noFill/>
            <a:miter lim="800000"/>
            <a:headEnd/>
            <a:tailEnd/>
          </a:ln>
        </p:spPr>
        <p:txBody>
          <a:bodyPr wrap="none">
            <a:spAutoFit/>
          </a:bodyPr>
          <a:lstStyle/>
          <a:p>
            <a:r>
              <a:rPr lang="ja-JP" altLang="en-US"/>
              <a:t>一致</a:t>
            </a:r>
          </a:p>
        </p:txBody>
      </p:sp>
      <p:sp>
        <p:nvSpPr>
          <p:cNvPr id="62555" name="Oval 128"/>
          <p:cNvSpPr>
            <a:spLocks noChangeArrowheads="1"/>
          </p:cNvSpPr>
          <p:nvPr/>
        </p:nvSpPr>
        <p:spPr bwMode="auto">
          <a:xfrm>
            <a:off x="6400800" y="40386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62556" name="Text Box 129"/>
          <p:cNvSpPr txBox="1">
            <a:spLocks noChangeArrowheads="1"/>
          </p:cNvSpPr>
          <p:nvPr/>
        </p:nvSpPr>
        <p:spPr bwMode="auto">
          <a:xfrm>
            <a:off x="5181600" y="6019800"/>
            <a:ext cx="2328863"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if(i&lt;n)retun i;</a:t>
            </a:r>
          </a:p>
        </p:txBody>
      </p:sp>
      <p:sp>
        <p:nvSpPr>
          <p:cNvPr id="62557" name="Line 130"/>
          <p:cNvSpPr>
            <a:spLocks noChangeShapeType="1"/>
          </p:cNvSpPr>
          <p:nvPr/>
        </p:nvSpPr>
        <p:spPr bwMode="auto">
          <a:xfrm>
            <a:off x="304800" y="3276600"/>
            <a:ext cx="3962400" cy="0"/>
          </a:xfrm>
          <a:prstGeom prst="line">
            <a:avLst/>
          </a:prstGeom>
          <a:noFill/>
          <a:ln w="9525">
            <a:solidFill>
              <a:schemeClr val="tx1"/>
            </a:solidFill>
            <a:round/>
            <a:headEnd/>
            <a:tailEnd/>
          </a:ln>
        </p:spPr>
        <p:txBody>
          <a:bodyPr/>
          <a:lstStyle/>
          <a:p>
            <a:endParaRPr lang="ja-JP" altLang="en-US"/>
          </a:p>
        </p:txBody>
      </p:sp>
      <p:sp>
        <p:nvSpPr>
          <p:cNvPr id="62558" name="Text Box 132"/>
          <p:cNvSpPr txBox="1">
            <a:spLocks noChangeArrowheads="1"/>
          </p:cNvSpPr>
          <p:nvPr/>
        </p:nvSpPr>
        <p:spPr bwMode="auto">
          <a:xfrm>
            <a:off x="40386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59" name="Text Box 135"/>
          <p:cNvSpPr txBox="1">
            <a:spLocks noChangeArrowheads="1"/>
          </p:cNvSpPr>
          <p:nvPr/>
        </p:nvSpPr>
        <p:spPr bwMode="auto">
          <a:xfrm>
            <a:off x="4114800" y="1066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60" name="Line 136"/>
          <p:cNvSpPr>
            <a:spLocks noChangeShapeType="1"/>
          </p:cNvSpPr>
          <p:nvPr/>
        </p:nvSpPr>
        <p:spPr bwMode="auto">
          <a:xfrm flipV="1">
            <a:off x="2133600" y="2057400"/>
            <a:ext cx="1905000" cy="533400"/>
          </a:xfrm>
          <a:prstGeom prst="line">
            <a:avLst/>
          </a:prstGeom>
          <a:noFill/>
          <a:ln w="9525">
            <a:solidFill>
              <a:srgbClr val="008000"/>
            </a:solidFill>
            <a:round/>
            <a:headEnd/>
            <a:tailEnd type="triangle" w="med" len="med"/>
          </a:ln>
        </p:spPr>
        <p:txBody>
          <a:bodyPr/>
          <a:lstStyle/>
          <a:p>
            <a:endParaRPr lang="ja-JP" altLang="en-US"/>
          </a:p>
        </p:txBody>
      </p:sp>
      <p:sp>
        <p:nvSpPr>
          <p:cNvPr id="62561" name="Text Box 137"/>
          <p:cNvSpPr txBox="1">
            <a:spLocks noChangeArrowheads="1"/>
          </p:cNvSpPr>
          <p:nvPr/>
        </p:nvSpPr>
        <p:spPr bwMode="auto">
          <a:xfrm>
            <a:off x="2590800" y="2438400"/>
            <a:ext cx="1362075" cy="457200"/>
          </a:xfrm>
          <a:prstGeom prst="rect">
            <a:avLst/>
          </a:prstGeom>
          <a:noFill/>
          <a:ln w="9525">
            <a:noFill/>
            <a:miter lim="800000"/>
            <a:headEnd/>
            <a:tailEnd/>
          </a:ln>
        </p:spPr>
        <p:txBody>
          <a:bodyPr wrap="none">
            <a:spAutoFit/>
          </a:bodyPr>
          <a:lstStyle/>
          <a:p>
            <a:r>
              <a:rPr lang="ja-JP" altLang="en-US"/>
              <a:t>書き込み</a:t>
            </a:r>
          </a:p>
        </p:txBody>
      </p:sp>
      <p:sp>
        <p:nvSpPr>
          <p:cNvPr id="62562" name="Rectangle 138"/>
          <p:cNvSpPr>
            <a:spLocks noChangeArrowheads="1"/>
          </p:cNvSpPr>
          <p:nvPr/>
        </p:nvSpPr>
        <p:spPr bwMode="auto">
          <a:xfrm>
            <a:off x="3962400" y="43434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2563" name="Text Box 139"/>
          <p:cNvSpPr txBox="1">
            <a:spLocks noChangeArrowheads="1"/>
          </p:cNvSpPr>
          <p:nvPr/>
        </p:nvSpPr>
        <p:spPr bwMode="auto">
          <a:xfrm>
            <a:off x="3962400" y="4343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64" name="Rectangle 140"/>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65" name="Text Box 141"/>
          <p:cNvSpPr txBox="1">
            <a:spLocks noChangeArrowheads="1"/>
          </p:cNvSpPr>
          <p:nvPr/>
        </p:nvSpPr>
        <p:spPr bwMode="auto">
          <a:xfrm>
            <a:off x="990600" y="2362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566" name="Text Box 142"/>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67" name="Line 143"/>
          <p:cNvSpPr>
            <a:spLocks noChangeShapeType="1"/>
          </p:cNvSpPr>
          <p:nvPr/>
        </p:nvSpPr>
        <p:spPr bwMode="auto">
          <a:xfrm flipH="1" flipV="1">
            <a:off x="685800" y="4876800"/>
            <a:ext cx="1143000" cy="533400"/>
          </a:xfrm>
          <a:prstGeom prst="line">
            <a:avLst/>
          </a:prstGeom>
          <a:noFill/>
          <a:ln w="9525">
            <a:solidFill>
              <a:schemeClr val="tx1"/>
            </a:solidFill>
            <a:round/>
            <a:headEnd/>
            <a:tailEnd type="triangle" w="med" len="med"/>
          </a:ln>
        </p:spPr>
        <p:txBody>
          <a:bodyPr/>
          <a:lstStyle/>
          <a:p>
            <a:endParaRPr lang="ja-JP" altLang="en-US"/>
          </a:p>
        </p:txBody>
      </p:sp>
      <p:sp>
        <p:nvSpPr>
          <p:cNvPr id="62568" name="Line 145"/>
          <p:cNvSpPr>
            <a:spLocks noChangeShapeType="1"/>
          </p:cNvSpPr>
          <p:nvPr/>
        </p:nvSpPr>
        <p:spPr bwMode="auto">
          <a:xfrm>
            <a:off x="6629400" y="3124200"/>
            <a:ext cx="0" cy="685800"/>
          </a:xfrm>
          <a:prstGeom prst="line">
            <a:avLst/>
          </a:prstGeom>
          <a:noFill/>
          <a:ln w="76200">
            <a:solidFill>
              <a:srgbClr val="008000"/>
            </a:solidFill>
            <a:prstDash val="sysDot"/>
            <a:round/>
            <a:headEnd/>
            <a:tailEnd type="triangle" w="med" len="med"/>
          </a:ln>
        </p:spPr>
        <p:txBody>
          <a:bodyPr/>
          <a:lstStyle/>
          <a:p>
            <a:endParaRPr lang="ja-JP" altLang="en-US"/>
          </a:p>
        </p:txBody>
      </p:sp>
      <p:sp>
        <p:nvSpPr>
          <p:cNvPr id="62569" name="Rectangle 146"/>
          <p:cNvSpPr>
            <a:spLocks noChangeArrowheads="1"/>
          </p:cNvSpPr>
          <p:nvPr/>
        </p:nvSpPr>
        <p:spPr bwMode="auto">
          <a:xfrm>
            <a:off x="86868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2570" name="Text Box 147"/>
          <p:cNvSpPr txBox="1">
            <a:spLocks noChangeArrowheads="1"/>
          </p:cNvSpPr>
          <p:nvPr/>
        </p:nvSpPr>
        <p:spPr bwMode="auto">
          <a:xfrm>
            <a:off x="86868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71" name="Text Box 149"/>
          <p:cNvSpPr txBox="1">
            <a:spLocks noChangeArrowheads="1"/>
          </p:cNvSpPr>
          <p:nvPr/>
        </p:nvSpPr>
        <p:spPr bwMode="auto">
          <a:xfrm>
            <a:off x="4038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72" name="Text Box 150"/>
          <p:cNvSpPr txBox="1">
            <a:spLocks noChangeArrowheads="1"/>
          </p:cNvSpPr>
          <p:nvPr/>
        </p:nvSpPr>
        <p:spPr bwMode="auto">
          <a:xfrm>
            <a:off x="880745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73" name="Rectangle 151"/>
          <p:cNvSpPr>
            <a:spLocks noChangeArrowheads="1"/>
          </p:cNvSpPr>
          <p:nvPr/>
        </p:nvSpPr>
        <p:spPr bwMode="auto">
          <a:xfrm>
            <a:off x="8610600" y="44196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2574" name="Text Box 152"/>
          <p:cNvSpPr txBox="1">
            <a:spLocks noChangeArrowheads="1"/>
          </p:cNvSpPr>
          <p:nvPr/>
        </p:nvSpPr>
        <p:spPr bwMode="auto">
          <a:xfrm>
            <a:off x="8610600" y="4419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2575" name="Text Box 153"/>
          <p:cNvSpPr txBox="1">
            <a:spLocks noChangeArrowheads="1"/>
          </p:cNvSpPr>
          <p:nvPr/>
        </p:nvSpPr>
        <p:spPr bwMode="auto">
          <a:xfrm>
            <a:off x="873125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2576" name="Line 154"/>
          <p:cNvSpPr>
            <a:spLocks noChangeShapeType="1"/>
          </p:cNvSpPr>
          <p:nvPr/>
        </p:nvSpPr>
        <p:spPr bwMode="auto">
          <a:xfrm>
            <a:off x="2209800" y="5943600"/>
            <a:ext cx="0" cy="533400"/>
          </a:xfrm>
          <a:prstGeom prst="line">
            <a:avLst/>
          </a:prstGeom>
          <a:noFill/>
          <a:ln w="76200">
            <a:solidFill>
              <a:srgbClr val="008000"/>
            </a:solidFill>
            <a:round/>
            <a:headEnd/>
            <a:tailEnd type="triangle" w="med" len="med"/>
          </a:ln>
        </p:spPr>
        <p:txBody>
          <a:bodyP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番号プレースホルダ 4"/>
          <p:cNvSpPr>
            <a:spLocks noGrp="1"/>
          </p:cNvSpPr>
          <p:nvPr>
            <p:ph type="sldNum" sz="quarter" idx="12"/>
          </p:nvPr>
        </p:nvSpPr>
        <p:spPr>
          <a:noFill/>
        </p:spPr>
        <p:txBody>
          <a:bodyPr/>
          <a:lstStyle/>
          <a:p>
            <a:fld id="{1DDEF82A-CE4B-4541-B4E5-6134B7DD9E1C}" type="slidenum">
              <a:rPr lang="en-US" altLang="ja-JP" smtClean="0"/>
              <a:pPr/>
              <a:t>21</a:t>
            </a:fld>
            <a:endParaRPr lang="en-US" altLang="ja-JP" smtClean="0"/>
          </a:p>
        </p:txBody>
      </p:sp>
      <p:sp>
        <p:nvSpPr>
          <p:cNvPr id="63491" name="Rectangle 2"/>
          <p:cNvSpPr>
            <a:spLocks noChangeArrowheads="1"/>
          </p:cNvSpPr>
          <p:nvPr/>
        </p:nvSpPr>
        <p:spPr bwMode="auto">
          <a:xfrm>
            <a:off x="40386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grpSp>
        <p:nvGrpSpPr>
          <p:cNvPr id="63492" name="Group 3"/>
          <p:cNvGrpSpPr>
            <a:grpSpLocks/>
          </p:cNvGrpSpPr>
          <p:nvPr/>
        </p:nvGrpSpPr>
        <p:grpSpPr bwMode="auto">
          <a:xfrm>
            <a:off x="381000" y="1447800"/>
            <a:ext cx="3657600" cy="457200"/>
            <a:chOff x="240" y="912"/>
            <a:chExt cx="2304" cy="288"/>
          </a:xfrm>
        </p:grpSpPr>
        <p:sp>
          <p:nvSpPr>
            <p:cNvPr id="63625" name="Rectangle 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6" name="Rectangle 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7" name="Rectangle 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8" name="Rectangle 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9" name="Rectangle 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30" name="Rectangle 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31" name="Rectangle 1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32" name="Rectangle 1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493" name="Rectangle 12"/>
          <p:cNvSpPr>
            <a:spLocks noGrp="1" noChangeArrowheads="1"/>
          </p:cNvSpPr>
          <p:nvPr>
            <p:ph type="title"/>
          </p:nvPr>
        </p:nvSpPr>
        <p:spPr>
          <a:xfrm>
            <a:off x="685800" y="0"/>
            <a:ext cx="7772400" cy="1143000"/>
          </a:xfrm>
        </p:spPr>
        <p:txBody>
          <a:bodyPr/>
          <a:lstStyle/>
          <a:p>
            <a:pPr eaLnBrk="1" hangingPunct="1"/>
            <a:r>
              <a:rPr lang="ja-JP" altLang="en-US" sz="3600" smtClean="0">
                <a:solidFill>
                  <a:schemeClr val="tx1"/>
                </a:solidFill>
              </a:rPr>
              <a:t>番兵付き線系探索</a:t>
            </a:r>
            <a:r>
              <a:rPr lang="en-US" altLang="ja-JP" sz="3600" smtClean="0">
                <a:solidFill>
                  <a:schemeClr val="tx1"/>
                </a:solidFill>
              </a:rPr>
              <a:t>(</a:t>
            </a:r>
            <a:r>
              <a:rPr lang="ja-JP" altLang="en-US" sz="3600" smtClean="0">
                <a:solidFill>
                  <a:schemeClr val="tx1"/>
                </a:solidFill>
              </a:rPr>
              <a:t>キーが無い場合）</a:t>
            </a:r>
          </a:p>
        </p:txBody>
      </p:sp>
      <p:sp>
        <p:nvSpPr>
          <p:cNvPr id="63494" name="Text Box 13"/>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495" name="Text Box 14"/>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496" name="Text Box 15"/>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497" name="Text Box 16"/>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498" name="Text Box 17"/>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499" name="Text Box 18"/>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00" name="Text Box 19"/>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01" name="Text Box 20"/>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02" name="Text Box 21"/>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03" name="Text Box 22"/>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04" name="Text Box 23"/>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05" name="Text Box 24"/>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06" name="Text Box 25"/>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07" name="Text Box 26"/>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08" name="Text Box 27"/>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09" name="Text Box 28"/>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10" name="Text Box 29"/>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3511" name="Line 30"/>
          <p:cNvSpPr>
            <a:spLocks noChangeShapeType="1"/>
          </p:cNvSpPr>
          <p:nvPr/>
        </p:nvSpPr>
        <p:spPr bwMode="auto">
          <a:xfrm>
            <a:off x="4572000" y="914400"/>
            <a:ext cx="0" cy="5715000"/>
          </a:xfrm>
          <a:prstGeom prst="line">
            <a:avLst/>
          </a:prstGeom>
          <a:noFill/>
          <a:ln w="76200">
            <a:solidFill>
              <a:schemeClr val="tx1"/>
            </a:solidFill>
            <a:round/>
            <a:headEnd/>
            <a:tailEnd/>
          </a:ln>
        </p:spPr>
        <p:txBody>
          <a:bodyPr/>
          <a:lstStyle/>
          <a:p>
            <a:endParaRPr lang="ja-JP" altLang="en-US"/>
          </a:p>
        </p:txBody>
      </p:sp>
      <p:sp>
        <p:nvSpPr>
          <p:cNvPr id="63512" name="Rectangle 31"/>
          <p:cNvSpPr>
            <a:spLocks noChangeArrowheads="1"/>
          </p:cNvSpPr>
          <p:nvPr/>
        </p:nvSpPr>
        <p:spPr bwMode="auto">
          <a:xfrm>
            <a:off x="16002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13" name="Text Box 32"/>
          <p:cNvSpPr txBox="1">
            <a:spLocks noChangeArrowheads="1"/>
          </p:cNvSpPr>
          <p:nvPr/>
        </p:nvSpPr>
        <p:spPr bwMode="auto">
          <a:xfrm>
            <a:off x="1600200" y="2438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14" name="Text Box 33"/>
          <p:cNvSpPr txBox="1">
            <a:spLocks noChangeArrowheads="1"/>
          </p:cNvSpPr>
          <p:nvPr/>
        </p:nvSpPr>
        <p:spPr bwMode="auto">
          <a:xfrm>
            <a:off x="1447800" y="5410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15" name="AutoShape 34"/>
          <p:cNvSpPr>
            <a:spLocks noChangeArrowheads="1"/>
          </p:cNvSpPr>
          <p:nvPr/>
        </p:nvSpPr>
        <p:spPr bwMode="auto">
          <a:xfrm>
            <a:off x="1981200" y="3352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63516" name="Group 35"/>
          <p:cNvGrpSpPr>
            <a:grpSpLocks/>
          </p:cNvGrpSpPr>
          <p:nvPr/>
        </p:nvGrpSpPr>
        <p:grpSpPr bwMode="auto">
          <a:xfrm>
            <a:off x="304800" y="4343400"/>
            <a:ext cx="3657600" cy="457200"/>
            <a:chOff x="240" y="912"/>
            <a:chExt cx="2304" cy="288"/>
          </a:xfrm>
        </p:grpSpPr>
        <p:sp>
          <p:nvSpPr>
            <p:cNvPr id="63617"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8"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9"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0"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1"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2"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3"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24"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517" name="Text Box 44"/>
          <p:cNvSpPr txBox="1">
            <a:spLocks noChangeArrowheads="1"/>
          </p:cNvSpPr>
          <p:nvPr/>
        </p:nvSpPr>
        <p:spPr bwMode="auto">
          <a:xfrm>
            <a:off x="-762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518" name="Text Box 45"/>
          <p:cNvSpPr txBox="1">
            <a:spLocks noChangeArrowheads="1"/>
          </p:cNvSpPr>
          <p:nvPr/>
        </p:nvSpPr>
        <p:spPr bwMode="auto">
          <a:xfrm>
            <a:off x="381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519" name="Text Box 46"/>
          <p:cNvSpPr txBox="1">
            <a:spLocks noChangeArrowheads="1"/>
          </p:cNvSpPr>
          <p:nvPr/>
        </p:nvSpPr>
        <p:spPr bwMode="auto">
          <a:xfrm>
            <a:off x="838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520" name="Text Box 47"/>
          <p:cNvSpPr txBox="1">
            <a:spLocks noChangeArrowheads="1"/>
          </p:cNvSpPr>
          <p:nvPr/>
        </p:nvSpPr>
        <p:spPr bwMode="auto">
          <a:xfrm>
            <a:off x="1295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521" name="Text Box 48"/>
          <p:cNvSpPr txBox="1">
            <a:spLocks noChangeArrowheads="1"/>
          </p:cNvSpPr>
          <p:nvPr/>
        </p:nvSpPr>
        <p:spPr bwMode="auto">
          <a:xfrm>
            <a:off x="1752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522" name="Text Box 49"/>
          <p:cNvSpPr txBox="1">
            <a:spLocks noChangeArrowheads="1"/>
          </p:cNvSpPr>
          <p:nvPr/>
        </p:nvSpPr>
        <p:spPr bwMode="auto">
          <a:xfrm>
            <a:off x="2209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23" name="Text Box 50"/>
          <p:cNvSpPr txBox="1">
            <a:spLocks noChangeArrowheads="1"/>
          </p:cNvSpPr>
          <p:nvPr/>
        </p:nvSpPr>
        <p:spPr bwMode="auto">
          <a:xfrm>
            <a:off x="2667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24" name="Text Box 51"/>
          <p:cNvSpPr txBox="1">
            <a:spLocks noChangeArrowheads="1"/>
          </p:cNvSpPr>
          <p:nvPr/>
        </p:nvSpPr>
        <p:spPr bwMode="auto">
          <a:xfrm>
            <a:off x="3581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25" name="Text Box 52"/>
          <p:cNvSpPr txBox="1">
            <a:spLocks noChangeArrowheads="1"/>
          </p:cNvSpPr>
          <p:nvPr/>
        </p:nvSpPr>
        <p:spPr bwMode="auto">
          <a:xfrm>
            <a:off x="3124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26" name="Text Box 53"/>
          <p:cNvSpPr txBox="1">
            <a:spLocks noChangeArrowheads="1"/>
          </p:cNvSpPr>
          <p:nvPr/>
        </p:nvSpPr>
        <p:spPr bwMode="auto">
          <a:xfrm>
            <a:off x="381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27" name="Text Box 54"/>
          <p:cNvSpPr txBox="1">
            <a:spLocks noChangeArrowheads="1"/>
          </p:cNvSpPr>
          <p:nvPr/>
        </p:nvSpPr>
        <p:spPr bwMode="auto">
          <a:xfrm>
            <a:off x="838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28" name="Text Box 55"/>
          <p:cNvSpPr txBox="1">
            <a:spLocks noChangeArrowheads="1"/>
          </p:cNvSpPr>
          <p:nvPr/>
        </p:nvSpPr>
        <p:spPr bwMode="auto">
          <a:xfrm>
            <a:off x="12954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29" name="Text Box 56"/>
          <p:cNvSpPr txBox="1">
            <a:spLocks noChangeArrowheads="1"/>
          </p:cNvSpPr>
          <p:nvPr/>
        </p:nvSpPr>
        <p:spPr bwMode="auto">
          <a:xfrm>
            <a:off x="1752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30" name="Text Box 57"/>
          <p:cNvSpPr txBox="1">
            <a:spLocks noChangeArrowheads="1"/>
          </p:cNvSpPr>
          <p:nvPr/>
        </p:nvSpPr>
        <p:spPr bwMode="auto">
          <a:xfrm>
            <a:off x="2133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31" name="Text Box 58"/>
          <p:cNvSpPr txBox="1">
            <a:spLocks noChangeArrowheads="1"/>
          </p:cNvSpPr>
          <p:nvPr/>
        </p:nvSpPr>
        <p:spPr bwMode="auto">
          <a:xfrm>
            <a:off x="25908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32" name="Text Box 59"/>
          <p:cNvSpPr txBox="1">
            <a:spLocks noChangeArrowheads="1"/>
          </p:cNvSpPr>
          <p:nvPr/>
        </p:nvSpPr>
        <p:spPr bwMode="auto">
          <a:xfrm>
            <a:off x="31242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33" name="Text Box 60"/>
          <p:cNvSpPr txBox="1">
            <a:spLocks noChangeArrowheads="1"/>
          </p:cNvSpPr>
          <p:nvPr/>
        </p:nvSpPr>
        <p:spPr bwMode="auto">
          <a:xfrm>
            <a:off x="35052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grpSp>
        <p:nvGrpSpPr>
          <p:cNvPr id="63534" name="Group 61"/>
          <p:cNvGrpSpPr>
            <a:grpSpLocks/>
          </p:cNvGrpSpPr>
          <p:nvPr/>
        </p:nvGrpSpPr>
        <p:grpSpPr bwMode="auto">
          <a:xfrm>
            <a:off x="5029200" y="1447800"/>
            <a:ext cx="3657600" cy="457200"/>
            <a:chOff x="240" y="912"/>
            <a:chExt cx="2304" cy="288"/>
          </a:xfrm>
        </p:grpSpPr>
        <p:sp>
          <p:nvSpPr>
            <p:cNvPr id="63609" name="Rectangle 6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0" name="Rectangle 6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1" name="Rectangle 6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2" name="Rectangle 6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3" name="Rectangle 6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4" name="Rectangle 6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5" name="Rectangle 6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16" name="Rectangle 6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535" name="Text Box 70"/>
          <p:cNvSpPr txBox="1">
            <a:spLocks noChangeArrowheads="1"/>
          </p:cNvSpPr>
          <p:nvPr/>
        </p:nvSpPr>
        <p:spPr bwMode="auto">
          <a:xfrm>
            <a:off x="464820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536" name="Text Box 71"/>
          <p:cNvSpPr txBox="1">
            <a:spLocks noChangeArrowheads="1"/>
          </p:cNvSpPr>
          <p:nvPr/>
        </p:nvSpPr>
        <p:spPr bwMode="auto">
          <a:xfrm>
            <a:off x="5105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537" name="Text Box 72"/>
          <p:cNvSpPr txBox="1">
            <a:spLocks noChangeArrowheads="1"/>
          </p:cNvSpPr>
          <p:nvPr/>
        </p:nvSpPr>
        <p:spPr bwMode="auto">
          <a:xfrm>
            <a:off x="5562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538" name="Text Box 73"/>
          <p:cNvSpPr txBox="1">
            <a:spLocks noChangeArrowheads="1"/>
          </p:cNvSpPr>
          <p:nvPr/>
        </p:nvSpPr>
        <p:spPr bwMode="auto">
          <a:xfrm>
            <a:off x="6019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539" name="Text Box 74"/>
          <p:cNvSpPr txBox="1">
            <a:spLocks noChangeArrowheads="1"/>
          </p:cNvSpPr>
          <p:nvPr/>
        </p:nvSpPr>
        <p:spPr bwMode="auto">
          <a:xfrm>
            <a:off x="6477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540" name="Text Box 75"/>
          <p:cNvSpPr txBox="1">
            <a:spLocks noChangeArrowheads="1"/>
          </p:cNvSpPr>
          <p:nvPr/>
        </p:nvSpPr>
        <p:spPr bwMode="auto">
          <a:xfrm>
            <a:off x="6934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41" name="Text Box 76"/>
          <p:cNvSpPr txBox="1">
            <a:spLocks noChangeArrowheads="1"/>
          </p:cNvSpPr>
          <p:nvPr/>
        </p:nvSpPr>
        <p:spPr bwMode="auto">
          <a:xfrm>
            <a:off x="7391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42" name="Text Box 77"/>
          <p:cNvSpPr txBox="1">
            <a:spLocks noChangeArrowheads="1"/>
          </p:cNvSpPr>
          <p:nvPr/>
        </p:nvSpPr>
        <p:spPr bwMode="auto">
          <a:xfrm>
            <a:off x="8305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43" name="Text Box 78"/>
          <p:cNvSpPr txBox="1">
            <a:spLocks noChangeArrowheads="1"/>
          </p:cNvSpPr>
          <p:nvPr/>
        </p:nvSpPr>
        <p:spPr bwMode="auto">
          <a:xfrm>
            <a:off x="7848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44" name="Text Box 79"/>
          <p:cNvSpPr txBox="1">
            <a:spLocks noChangeArrowheads="1"/>
          </p:cNvSpPr>
          <p:nvPr/>
        </p:nvSpPr>
        <p:spPr bwMode="auto">
          <a:xfrm>
            <a:off x="5105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45" name="Text Box 80"/>
          <p:cNvSpPr txBox="1">
            <a:spLocks noChangeArrowheads="1"/>
          </p:cNvSpPr>
          <p:nvPr/>
        </p:nvSpPr>
        <p:spPr bwMode="auto">
          <a:xfrm>
            <a:off x="5562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46" name="Text Box 81"/>
          <p:cNvSpPr txBox="1">
            <a:spLocks noChangeArrowheads="1"/>
          </p:cNvSpPr>
          <p:nvPr/>
        </p:nvSpPr>
        <p:spPr bwMode="auto">
          <a:xfrm>
            <a:off x="601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47" name="Text Box 82"/>
          <p:cNvSpPr txBox="1">
            <a:spLocks noChangeArrowheads="1"/>
          </p:cNvSpPr>
          <p:nvPr/>
        </p:nvSpPr>
        <p:spPr bwMode="auto">
          <a:xfrm>
            <a:off x="6477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48" name="Text Box 83"/>
          <p:cNvSpPr txBox="1">
            <a:spLocks noChangeArrowheads="1"/>
          </p:cNvSpPr>
          <p:nvPr/>
        </p:nvSpPr>
        <p:spPr bwMode="auto">
          <a:xfrm>
            <a:off x="6858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49" name="Text Box 84"/>
          <p:cNvSpPr txBox="1">
            <a:spLocks noChangeArrowheads="1"/>
          </p:cNvSpPr>
          <p:nvPr/>
        </p:nvSpPr>
        <p:spPr bwMode="auto">
          <a:xfrm>
            <a:off x="73152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50" name="Text Box 85"/>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51" name="Text Box 86"/>
          <p:cNvSpPr txBox="1">
            <a:spLocks noChangeArrowheads="1"/>
          </p:cNvSpPr>
          <p:nvPr/>
        </p:nvSpPr>
        <p:spPr bwMode="auto">
          <a:xfrm>
            <a:off x="82296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3552" name="Rectangle 87"/>
          <p:cNvSpPr>
            <a:spLocks noChangeArrowheads="1"/>
          </p:cNvSpPr>
          <p:nvPr/>
        </p:nvSpPr>
        <p:spPr bwMode="auto">
          <a:xfrm>
            <a:off x="6477000" y="2362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53" name="Text Box 88"/>
          <p:cNvSpPr txBox="1">
            <a:spLocks noChangeArrowheads="1"/>
          </p:cNvSpPr>
          <p:nvPr/>
        </p:nvSpPr>
        <p:spPr bwMode="auto">
          <a:xfrm>
            <a:off x="6553200" y="2362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3554" name="Text Box 89"/>
          <p:cNvSpPr txBox="1">
            <a:spLocks noChangeArrowheads="1"/>
          </p:cNvSpPr>
          <p:nvPr/>
        </p:nvSpPr>
        <p:spPr bwMode="auto">
          <a:xfrm>
            <a:off x="5943600" y="2438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55" name="Line 90"/>
          <p:cNvSpPr>
            <a:spLocks noChangeShapeType="1"/>
          </p:cNvSpPr>
          <p:nvPr/>
        </p:nvSpPr>
        <p:spPr bwMode="auto">
          <a:xfrm flipH="1" flipV="1">
            <a:off x="5715000" y="1905000"/>
            <a:ext cx="762000" cy="533400"/>
          </a:xfrm>
          <a:prstGeom prst="line">
            <a:avLst/>
          </a:prstGeom>
          <a:noFill/>
          <a:ln w="9525">
            <a:solidFill>
              <a:schemeClr val="tx1"/>
            </a:solidFill>
            <a:round/>
            <a:headEnd/>
            <a:tailEnd type="triangle" w="med" len="med"/>
          </a:ln>
        </p:spPr>
        <p:txBody>
          <a:bodyPr/>
          <a:lstStyle/>
          <a:p>
            <a:endParaRPr lang="ja-JP" altLang="en-US"/>
          </a:p>
        </p:txBody>
      </p:sp>
      <p:grpSp>
        <p:nvGrpSpPr>
          <p:cNvPr id="63556" name="Group 91"/>
          <p:cNvGrpSpPr>
            <a:grpSpLocks/>
          </p:cNvGrpSpPr>
          <p:nvPr/>
        </p:nvGrpSpPr>
        <p:grpSpPr bwMode="auto">
          <a:xfrm>
            <a:off x="4953000" y="4419600"/>
            <a:ext cx="3657600" cy="457200"/>
            <a:chOff x="240" y="912"/>
            <a:chExt cx="2304" cy="288"/>
          </a:xfrm>
        </p:grpSpPr>
        <p:sp>
          <p:nvSpPr>
            <p:cNvPr id="63601" name="Rectangle 9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2" name="Rectangle 9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3" name="Rectangle 9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4" name="Rectangle 9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5" name="Rectangle 9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6" name="Rectangle 9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7" name="Rectangle 9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608" name="Rectangle 9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3557" name="Text Box 100"/>
          <p:cNvSpPr txBox="1">
            <a:spLocks noChangeArrowheads="1"/>
          </p:cNvSpPr>
          <p:nvPr/>
        </p:nvSpPr>
        <p:spPr bwMode="auto">
          <a:xfrm>
            <a:off x="45720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3558" name="Text Box 101"/>
          <p:cNvSpPr txBox="1">
            <a:spLocks noChangeArrowheads="1"/>
          </p:cNvSpPr>
          <p:nvPr/>
        </p:nvSpPr>
        <p:spPr bwMode="auto">
          <a:xfrm>
            <a:off x="5029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3559" name="Text Box 102"/>
          <p:cNvSpPr txBox="1">
            <a:spLocks noChangeArrowheads="1"/>
          </p:cNvSpPr>
          <p:nvPr/>
        </p:nvSpPr>
        <p:spPr bwMode="auto">
          <a:xfrm>
            <a:off x="5486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3560" name="Text Box 103"/>
          <p:cNvSpPr txBox="1">
            <a:spLocks noChangeArrowheads="1"/>
          </p:cNvSpPr>
          <p:nvPr/>
        </p:nvSpPr>
        <p:spPr bwMode="auto">
          <a:xfrm>
            <a:off x="5943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3561" name="Text Box 104"/>
          <p:cNvSpPr txBox="1">
            <a:spLocks noChangeArrowheads="1"/>
          </p:cNvSpPr>
          <p:nvPr/>
        </p:nvSpPr>
        <p:spPr bwMode="auto">
          <a:xfrm>
            <a:off x="64008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3562" name="Text Box 105"/>
          <p:cNvSpPr txBox="1">
            <a:spLocks noChangeArrowheads="1"/>
          </p:cNvSpPr>
          <p:nvPr/>
        </p:nvSpPr>
        <p:spPr bwMode="auto">
          <a:xfrm>
            <a:off x="68580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3563" name="Text Box 106"/>
          <p:cNvSpPr txBox="1">
            <a:spLocks noChangeArrowheads="1"/>
          </p:cNvSpPr>
          <p:nvPr/>
        </p:nvSpPr>
        <p:spPr bwMode="auto">
          <a:xfrm>
            <a:off x="73152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3564" name="Text Box 107"/>
          <p:cNvSpPr txBox="1">
            <a:spLocks noChangeArrowheads="1"/>
          </p:cNvSpPr>
          <p:nvPr/>
        </p:nvSpPr>
        <p:spPr bwMode="auto">
          <a:xfrm>
            <a:off x="82296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3565" name="Text Box 108"/>
          <p:cNvSpPr txBox="1">
            <a:spLocks noChangeArrowheads="1"/>
          </p:cNvSpPr>
          <p:nvPr/>
        </p:nvSpPr>
        <p:spPr bwMode="auto">
          <a:xfrm>
            <a:off x="777240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3566" name="Text Box 109"/>
          <p:cNvSpPr txBox="1">
            <a:spLocks noChangeArrowheads="1"/>
          </p:cNvSpPr>
          <p:nvPr/>
        </p:nvSpPr>
        <p:spPr bwMode="auto">
          <a:xfrm>
            <a:off x="50292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3567" name="Text Box 110"/>
          <p:cNvSpPr txBox="1">
            <a:spLocks noChangeArrowheads="1"/>
          </p:cNvSpPr>
          <p:nvPr/>
        </p:nvSpPr>
        <p:spPr bwMode="auto">
          <a:xfrm>
            <a:off x="54864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3568" name="Text Box 111"/>
          <p:cNvSpPr txBox="1">
            <a:spLocks noChangeArrowheads="1"/>
          </p:cNvSpPr>
          <p:nvPr/>
        </p:nvSpPr>
        <p:spPr bwMode="auto">
          <a:xfrm>
            <a:off x="59436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3569" name="Text Box 112"/>
          <p:cNvSpPr txBox="1">
            <a:spLocks noChangeArrowheads="1"/>
          </p:cNvSpPr>
          <p:nvPr/>
        </p:nvSpPr>
        <p:spPr bwMode="auto">
          <a:xfrm>
            <a:off x="6400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3570" name="Text Box 113"/>
          <p:cNvSpPr txBox="1">
            <a:spLocks noChangeArrowheads="1"/>
          </p:cNvSpPr>
          <p:nvPr/>
        </p:nvSpPr>
        <p:spPr bwMode="auto">
          <a:xfrm>
            <a:off x="6781800" y="4419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3571" name="Text Box 114"/>
          <p:cNvSpPr txBox="1">
            <a:spLocks noChangeArrowheads="1"/>
          </p:cNvSpPr>
          <p:nvPr/>
        </p:nvSpPr>
        <p:spPr bwMode="auto">
          <a:xfrm>
            <a:off x="7239000" y="44196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3572" name="Text Box 115"/>
          <p:cNvSpPr txBox="1">
            <a:spLocks noChangeArrowheads="1"/>
          </p:cNvSpPr>
          <p:nvPr/>
        </p:nvSpPr>
        <p:spPr bwMode="auto">
          <a:xfrm>
            <a:off x="7772400" y="44196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3573" name="Text Box 116"/>
          <p:cNvSpPr txBox="1">
            <a:spLocks noChangeArrowheads="1"/>
          </p:cNvSpPr>
          <p:nvPr/>
        </p:nvSpPr>
        <p:spPr bwMode="auto">
          <a:xfrm>
            <a:off x="8153400" y="44196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3574" name="Rectangle 117"/>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75" name="Text Box 118"/>
          <p:cNvSpPr txBox="1">
            <a:spLocks noChangeArrowheads="1"/>
          </p:cNvSpPr>
          <p:nvPr/>
        </p:nvSpPr>
        <p:spPr bwMode="auto">
          <a:xfrm>
            <a:off x="6629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63576" name="Text Box 119"/>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77" name="Line 120"/>
          <p:cNvSpPr>
            <a:spLocks noChangeShapeType="1"/>
          </p:cNvSpPr>
          <p:nvPr/>
        </p:nvSpPr>
        <p:spPr bwMode="auto">
          <a:xfrm flipV="1">
            <a:off x="6629400" y="4953000"/>
            <a:ext cx="2133600" cy="533400"/>
          </a:xfrm>
          <a:prstGeom prst="line">
            <a:avLst/>
          </a:prstGeom>
          <a:noFill/>
          <a:ln w="9525">
            <a:solidFill>
              <a:schemeClr val="tx1"/>
            </a:solidFill>
            <a:round/>
            <a:headEnd/>
            <a:tailEnd type="triangle" w="med" len="med"/>
          </a:ln>
        </p:spPr>
        <p:txBody>
          <a:bodyPr/>
          <a:lstStyle/>
          <a:p>
            <a:endParaRPr lang="ja-JP" altLang="en-US"/>
          </a:p>
        </p:txBody>
      </p:sp>
      <p:sp>
        <p:nvSpPr>
          <p:cNvPr id="63578" name="Text Box 121"/>
          <p:cNvSpPr txBox="1">
            <a:spLocks noChangeArrowheads="1"/>
          </p:cNvSpPr>
          <p:nvPr/>
        </p:nvSpPr>
        <p:spPr bwMode="auto">
          <a:xfrm>
            <a:off x="7046913" y="5410200"/>
            <a:ext cx="1644650" cy="457200"/>
          </a:xfrm>
          <a:prstGeom prst="rect">
            <a:avLst/>
          </a:prstGeom>
          <a:noFill/>
          <a:ln w="9525">
            <a:noFill/>
            <a:miter lim="800000"/>
            <a:headEnd/>
            <a:tailEnd/>
          </a:ln>
        </p:spPr>
        <p:txBody>
          <a:bodyPr wrap="none">
            <a:spAutoFit/>
          </a:bodyPr>
          <a:lstStyle/>
          <a:p>
            <a:r>
              <a:rPr lang="ja-JP" altLang="en-US"/>
              <a:t>番兵と一致</a:t>
            </a:r>
          </a:p>
        </p:txBody>
      </p:sp>
      <p:sp>
        <p:nvSpPr>
          <p:cNvPr id="63579" name="Oval 122"/>
          <p:cNvSpPr>
            <a:spLocks noChangeArrowheads="1"/>
          </p:cNvSpPr>
          <p:nvPr/>
        </p:nvSpPr>
        <p:spPr bwMode="auto">
          <a:xfrm>
            <a:off x="8763000" y="39624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63580" name="Text Box 123"/>
          <p:cNvSpPr txBox="1">
            <a:spLocks noChangeArrowheads="1"/>
          </p:cNvSpPr>
          <p:nvPr/>
        </p:nvSpPr>
        <p:spPr bwMode="auto">
          <a:xfrm>
            <a:off x="4933950" y="6019800"/>
            <a:ext cx="2825750"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if(i==n)retun -1;</a:t>
            </a:r>
          </a:p>
        </p:txBody>
      </p:sp>
      <p:sp>
        <p:nvSpPr>
          <p:cNvPr id="63581" name="Line 124"/>
          <p:cNvSpPr>
            <a:spLocks noChangeShapeType="1"/>
          </p:cNvSpPr>
          <p:nvPr/>
        </p:nvSpPr>
        <p:spPr bwMode="auto">
          <a:xfrm>
            <a:off x="304800" y="3276600"/>
            <a:ext cx="3962400" cy="0"/>
          </a:xfrm>
          <a:prstGeom prst="line">
            <a:avLst/>
          </a:prstGeom>
          <a:noFill/>
          <a:ln w="9525">
            <a:solidFill>
              <a:schemeClr val="tx1"/>
            </a:solidFill>
            <a:round/>
            <a:headEnd/>
            <a:tailEnd/>
          </a:ln>
        </p:spPr>
        <p:txBody>
          <a:bodyPr/>
          <a:lstStyle/>
          <a:p>
            <a:endParaRPr lang="ja-JP" altLang="en-US"/>
          </a:p>
        </p:txBody>
      </p:sp>
      <p:sp>
        <p:nvSpPr>
          <p:cNvPr id="63582" name="Text Box 125"/>
          <p:cNvSpPr txBox="1">
            <a:spLocks noChangeArrowheads="1"/>
          </p:cNvSpPr>
          <p:nvPr/>
        </p:nvSpPr>
        <p:spPr bwMode="auto">
          <a:xfrm>
            <a:off x="40386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83" name="Text Box 126"/>
          <p:cNvSpPr txBox="1">
            <a:spLocks noChangeArrowheads="1"/>
          </p:cNvSpPr>
          <p:nvPr/>
        </p:nvSpPr>
        <p:spPr bwMode="auto">
          <a:xfrm>
            <a:off x="4114800" y="1066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584" name="Line 127"/>
          <p:cNvSpPr>
            <a:spLocks noChangeShapeType="1"/>
          </p:cNvSpPr>
          <p:nvPr/>
        </p:nvSpPr>
        <p:spPr bwMode="auto">
          <a:xfrm flipV="1">
            <a:off x="2133600" y="2057400"/>
            <a:ext cx="1905000" cy="533400"/>
          </a:xfrm>
          <a:prstGeom prst="line">
            <a:avLst/>
          </a:prstGeom>
          <a:noFill/>
          <a:ln w="9525">
            <a:solidFill>
              <a:srgbClr val="008000"/>
            </a:solidFill>
            <a:round/>
            <a:headEnd/>
            <a:tailEnd type="triangle" w="med" len="med"/>
          </a:ln>
        </p:spPr>
        <p:txBody>
          <a:bodyPr/>
          <a:lstStyle/>
          <a:p>
            <a:endParaRPr lang="ja-JP" altLang="en-US"/>
          </a:p>
        </p:txBody>
      </p:sp>
      <p:sp>
        <p:nvSpPr>
          <p:cNvPr id="63585" name="Text Box 128"/>
          <p:cNvSpPr txBox="1">
            <a:spLocks noChangeArrowheads="1"/>
          </p:cNvSpPr>
          <p:nvPr/>
        </p:nvSpPr>
        <p:spPr bwMode="auto">
          <a:xfrm>
            <a:off x="2590800" y="2438400"/>
            <a:ext cx="1362075" cy="457200"/>
          </a:xfrm>
          <a:prstGeom prst="rect">
            <a:avLst/>
          </a:prstGeom>
          <a:noFill/>
          <a:ln w="9525">
            <a:noFill/>
            <a:miter lim="800000"/>
            <a:headEnd/>
            <a:tailEnd/>
          </a:ln>
        </p:spPr>
        <p:txBody>
          <a:bodyPr wrap="none">
            <a:spAutoFit/>
          </a:bodyPr>
          <a:lstStyle/>
          <a:p>
            <a:r>
              <a:rPr lang="ja-JP" altLang="en-US"/>
              <a:t>書き込み</a:t>
            </a:r>
          </a:p>
        </p:txBody>
      </p:sp>
      <p:sp>
        <p:nvSpPr>
          <p:cNvPr id="63586" name="Rectangle 129"/>
          <p:cNvSpPr>
            <a:spLocks noChangeArrowheads="1"/>
          </p:cNvSpPr>
          <p:nvPr/>
        </p:nvSpPr>
        <p:spPr bwMode="auto">
          <a:xfrm>
            <a:off x="3962400" y="43434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3587" name="Text Box 130"/>
          <p:cNvSpPr txBox="1">
            <a:spLocks noChangeArrowheads="1"/>
          </p:cNvSpPr>
          <p:nvPr/>
        </p:nvSpPr>
        <p:spPr bwMode="auto">
          <a:xfrm>
            <a:off x="3962400" y="43434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88" name="Rectangle 131"/>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3589" name="Text Box 132"/>
          <p:cNvSpPr txBox="1">
            <a:spLocks noChangeArrowheads="1"/>
          </p:cNvSpPr>
          <p:nvPr/>
        </p:nvSpPr>
        <p:spPr bwMode="auto">
          <a:xfrm>
            <a:off x="990600" y="23622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3590" name="Text Box 133"/>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91" name="Line 134"/>
          <p:cNvSpPr>
            <a:spLocks noChangeShapeType="1"/>
          </p:cNvSpPr>
          <p:nvPr/>
        </p:nvSpPr>
        <p:spPr bwMode="auto">
          <a:xfrm flipH="1" flipV="1">
            <a:off x="685800" y="4876800"/>
            <a:ext cx="1143000" cy="533400"/>
          </a:xfrm>
          <a:prstGeom prst="line">
            <a:avLst/>
          </a:prstGeom>
          <a:noFill/>
          <a:ln w="9525">
            <a:solidFill>
              <a:schemeClr val="tx1"/>
            </a:solidFill>
            <a:round/>
            <a:headEnd/>
            <a:tailEnd type="triangle" w="med" len="med"/>
          </a:ln>
        </p:spPr>
        <p:txBody>
          <a:bodyPr/>
          <a:lstStyle/>
          <a:p>
            <a:endParaRPr lang="ja-JP" altLang="en-US"/>
          </a:p>
        </p:txBody>
      </p:sp>
      <p:sp>
        <p:nvSpPr>
          <p:cNvPr id="63592" name="Line 136"/>
          <p:cNvSpPr>
            <a:spLocks noChangeShapeType="1"/>
          </p:cNvSpPr>
          <p:nvPr/>
        </p:nvSpPr>
        <p:spPr bwMode="auto">
          <a:xfrm>
            <a:off x="6629400" y="3124200"/>
            <a:ext cx="0" cy="685800"/>
          </a:xfrm>
          <a:prstGeom prst="line">
            <a:avLst/>
          </a:prstGeom>
          <a:noFill/>
          <a:ln w="76200">
            <a:solidFill>
              <a:srgbClr val="008000"/>
            </a:solidFill>
            <a:prstDash val="sysDot"/>
            <a:round/>
            <a:headEnd/>
            <a:tailEnd type="triangle" w="med" len="med"/>
          </a:ln>
        </p:spPr>
        <p:txBody>
          <a:bodyPr/>
          <a:lstStyle/>
          <a:p>
            <a:endParaRPr lang="ja-JP" altLang="en-US"/>
          </a:p>
        </p:txBody>
      </p:sp>
      <p:sp>
        <p:nvSpPr>
          <p:cNvPr id="63593" name="Rectangle 137"/>
          <p:cNvSpPr>
            <a:spLocks noChangeArrowheads="1"/>
          </p:cNvSpPr>
          <p:nvPr/>
        </p:nvSpPr>
        <p:spPr bwMode="auto">
          <a:xfrm>
            <a:off x="8686800" y="14478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3594" name="Text Box 138"/>
          <p:cNvSpPr txBox="1">
            <a:spLocks noChangeArrowheads="1"/>
          </p:cNvSpPr>
          <p:nvPr/>
        </p:nvSpPr>
        <p:spPr bwMode="auto">
          <a:xfrm>
            <a:off x="8686800" y="1447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95" name="Text Box 139"/>
          <p:cNvSpPr txBox="1">
            <a:spLocks noChangeArrowheads="1"/>
          </p:cNvSpPr>
          <p:nvPr/>
        </p:nvSpPr>
        <p:spPr bwMode="auto">
          <a:xfrm>
            <a:off x="4038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596" name="Text Box 140"/>
          <p:cNvSpPr txBox="1">
            <a:spLocks noChangeArrowheads="1"/>
          </p:cNvSpPr>
          <p:nvPr/>
        </p:nvSpPr>
        <p:spPr bwMode="auto">
          <a:xfrm>
            <a:off x="880745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597" name="Rectangle 141"/>
          <p:cNvSpPr>
            <a:spLocks noChangeArrowheads="1"/>
          </p:cNvSpPr>
          <p:nvPr/>
        </p:nvSpPr>
        <p:spPr bwMode="auto">
          <a:xfrm>
            <a:off x="8610600" y="4419600"/>
            <a:ext cx="457200" cy="457200"/>
          </a:xfrm>
          <a:prstGeom prst="rect">
            <a:avLst/>
          </a:prstGeom>
          <a:solidFill>
            <a:srgbClr val="00FF00"/>
          </a:solidFill>
          <a:ln w="9525">
            <a:solidFill>
              <a:schemeClr val="tx1"/>
            </a:solidFill>
            <a:miter lim="800000"/>
            <a:headEnd/>
            <a:tailEnd/>
          </a:ln>
        </p:spPr>
        <p:txBody>
          <a:bodyPr wrap="none" anchor="ctr"/>
          <a:lstStyle/>
          <a:p>
            <a:endParaRPr lang="ja-JP" altLang="en-US"/>
          </a:p>
        </p:txBody>
      </p:sp>
      <p:sp>
        <p:nvSpPr>
          <p:cNvPr id="63598" name="Text Box 142"/>
          <p:cNvSpPr txBox="1">
            <a:spLocks noChangeArrowheads="1"/>
          </p:cNvSpPr>
          <p:nvPr/>
        </p:nvSpPr>
        <p:spPr bwMode="auto">
          <a:xfrm>
            <a:off x="8610600" y="4419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７</a:t>
            </a:r>
          </a:p>
        </p:txBody>
      </p:sp>
      <p:sp>
        <p:nvSpPr>
          <p:cNvPr id="63599" name="Text Box 143"/>
          <p:cNvSpPr txBox="1">
            <a:spLocks noChangeArrowheads="1"/>
          </p:cNvSpPr>
          <p:nvPr/>
        </p:nvSpPr>
        <p:spPr bwMode="auto">
          <a:xfrm>
            <a:off x="8731250" y="3962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3600" name="Line 144"/>
          <p:cNvSpPr>
            <a:spLocks noChangeShapeType="1"/>
          </p:cNvSpPr>
          <p:nvPr/>
        </p:nvSpPr>
        <p:spPr bwMode="auto">
          <a:xfrm>
            <a:off x="2209800" y="5943600"/>
            <a:ext cx="0" cy="685800"/>
          </a:xfrm>
          <a:prstGeom prst="line">
            <a:avLst/>
          </a:prstGeom>
          <a:noFill/>
          <a:ln w="76200">
            <a:solidFill>
              <a:srgbClr val="008000"/>
            </a:solidFill>
            <a:round/>
            <a:headEnd/>
            <a:tailEnd type="triangle" w="med" len="med"/>
          </a:ln>
        </p:spPr>
        <p:txBody>
          <a:bodyPr/>
          <a:lstStyle/>
          <a:p>
            <a:endParaRPr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番号プレースホルダ 4"/>
          <p:cNvSpPr>
            <a:spLocks noGrp="1"/>
          </p:cNvSpPr>
          <p:nvPr>
            <p:ph type="sldNum" sz="quarter" idx="12"/>
          </p:nvPr>
        </p:nvSpPr>
        <p:spPr>
          <a:noFill/>
        </p:spPr>
        <p:txBody>
          <a:bodyPr/>
          <a:lstStyle/>
          <a:p>
            <a:fld id="{E6B34C25-2AC2-4D94-BD46-C315E8FC931F}" type="slidenum">
              <a:rPr lang="en-US" altLang="ja-JP" smtClean="0"/>
              <a:pPr/>
              <a:t>22</a:t>
            </a:fld>
            <a:endParaRPr lang="en-US" altLang="ja-JP" smtClean="0"/>
          </a:p>
        </p:txBody>
      </p:sp>
      <p:sp>
        <p:nvSpPr>
          <p:cNvPr id="64515"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番兵付線形探索の実現</a:t>
            </a:r>
          </a:p>
        </p:txBody>
      </p:sp>
      <p:sp>
        <p:nvSpPr>
          <p:cNvPr id="64516" name="Text Box 3"/>
          <p:cNvSpPr txBox="1">
            <a:spLocks noChangeArrowheads="1"/>
          </p:cNvSpPr>
          <p:nvPr/>
        </p:nvSpPr>
        <p:spPr bwMode="auto">
          <a:xfrm>
            <a:off x="857250" y="714375"/>
            <a:ext cx="7315200" cy="5632450"/>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番兵付き線形探索*</a:t>
            </a:r>
            <a:r>
              <a:rPr lang="en-US" altLang="ja-JP" b="0">
                <a:latin typeface="Verdana" pitchFamily="34" charset="0"/>
              </a:rPr>
              <a:t>/</a:t>
            </a:r>
          </a:p>
          <a:p>
            <a:pPr marL="457200" indent="-457200" algn="l">
              <a:buFontTx/>
              <a:buAutoNum type="arabicPeriod"/>
            </a:pPr>
            <a:r>
              <a:rPr lang="en-US" altLang="ja-JP" b="0">
                <a:latin typeface="Verdana" pitchFamily="34" charset="0"/>
              </a:rPr>
              <a:t>int banpei_search(double k)</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i=0;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A[n]=k;    /*</a:t>
            </a:r>
            <a:r>
              <a:rPr lang="ja-JP" altLang="en-US" b="0">
                <a:latin typeface="Verdana" pitchFamily="34" charset="0"/>
              </a:rPr>
              <a:t>番兵の設定</a:t>
            </a:r>
            <a:r>
              <a:rPr lang="en-US" altLang="ja-JP" b="0">
                <a:latin typeface="Verdana" pitchFamily="34" charset="0"/>
              </a:rPr>
              <a:t>*/</a:t>
            </a:r>
          </a:p>
          <a:p>
            <a:pPr marL="457200" indent="-457200" algn="l">
              <a:buFontTx/>
              <a:buAutoNum type="arabicPeriod"/>
            </a:pPr>
            <a:r>
              <a:rPr lang="en-US" altLang="ja-JP" b="0">
                <a:latin typeface="Verdana" pitchFamily="34" charset="0"/>
              </a:rPr>
              <a:t>     while(A[i]!=k) {</a:t>
            </a:r>
          </a:p>
          <a:p>
            <a:pPr marL="457200" indent="-457200" algn="l">
              <a:buFontTx/>
              <a:buAutoNum type="arabicPeriod"/>
            </a:pPr>
            <a:r>
              <a:rPr lang="en-US" altLang="ja-JP" b="0">
                <a:latin typeface="Verdana" pitchFamily="34" charset="0"/>
              </a:rPr>
              <a:t>             i++;</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if(i&lt;n){</a:t>
            </a:r>
          </a:p>
          <a:p>
            <a:pPr marL="457200" indent="-457200" algn="l">
              <a:buFontTx/>
              <a:buAutoNum type="arabicPeriod"/>
            </a:pPr>
            <a:r>
              <a:rPr lang="en-US" altLang="ja-JP" b="0">
                <a:latin typeface="Verdana" pitchFamily="34" charset="0"/>
              </a:rPr>
              <a:t>        return i; /*</a:t>
            </a:r>
            <a:r>
              <a:rPr lang="ja-JP" altLang="en-US" b="0">
                <a:latin typeface="Verdana" pitchFamily="34" charset="0"/>
              </a:rPr>
              <a:t>見つかった場合</a:t>
            </a:r>
            <a:r>
              <a:rPr lang="en-US" altLang="ja-JP" b="0">
                <a:latin typeface="Verdana" pitchFamily="34" charset="0"/>
              </a:rPr>
              <a:t>*/</a:t>
            </a:r>
          </a:p>
          <a:p>
            <a:pPr marL="457200" indent="-457200" algn="l">
              <a:buFontTx/>
              <a:buAutoNum type="arabicPeriod"/>
            </a:pPr>
            <a:r>
              <a:rPr lang="en-US" altLang="ja-JP" b="0">
                <a:latin typeface="Verdana" pitchFamily="34" charset="0"/>
              </a:rPr>
              <a:t>    }else {</a:t>
            </a:r>
          </a:p>
          <a:p>
            <a:pPr marL="457200" indent="-457200" algn="l">
              <a:buFontTx/>
              <a:buAutoNum type="arabicPeriod"/>
            </a:pPr>
            <a:r>
              <a:rPr lang="en-US" altLang="ja-JP" b="0">
                <a:latin typeface="Verdana" pitchFamily="34" charset="0"/>
              </a:rPr>
              <a:t>       return -1;/*</a:t>
            </a:r>
            <a:r>
              <a:rPr lang="ja-JP" altLang="en-US" b="0">
                <a:latin typeface="Verdana" pitchFamily="34" charset="0"/>
              </a:rPr>
              <a:t>見つからない場合</a:t>
            </a:r>
            <a:r>
              <a:rPr lang="en-US" altLang="ja-JP" b="0">
                <a:latin typeface="Verdana" pitchFamily="34" charset="0"/>
              </a:rPr>
              <a:t>*/</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番号プレースホルダ 3"/>
          <p:cNvSpPr>
            <a:spLocks noGrp="1"/>
          </p:cNvSpPr>
          <p:nvPr>
            <p:ph type="sldNum" sz="quarter" idx="12"/>
          </p:nvPr>
        </p:nvSpPr>
        <p:spPr>
          <a:noFill/>
        </p:spPr>
        <p:txBody>
          <a:bodyPr/>
          <a:lstStyle/>
          <a:p>
            <a:fld id="{E2212B90-DADB-4A32-ACD0-CE51546FD60A}" type="slidenum">
              <a:rPr lang="en-US" altLang="ja-JP" smtClean="0"/>
              <a:pPr/>
              <a:t>23</a:t>
            </a:fld>
            <a:endParaRPr lang="en-US" altLang="ja-JP" smtClean="0"/>
          </a:p>
        </p:txBody>
      </p:sp>
      <p:sp>
        <p:nvSpPr>
          <p:cNvPr id="65539" name="AutoShape 2"/>
          <p:cNvSpPr>
            <a:spLocks noChangeArrowheads="1"/>
          </p:cNvSpPr>
          <p:nvPr/>
        </p:nvSpPr>
        <p:spPr bwMode="auto">
          <a:xfrm>
            <a:off x="457200" y="381000"/>
            <a:ext cx="7315200" cy="12954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65540" name="Text Box 3"/>
          <p:cNvSpPr txBox="1">
            <a:spLocks noChangeArrowheads="1"/>
          </p:cNvSpPr>
          <p:nvPr/>
        </p:nvSpPr>
        <p:spPr bwMode="auto">
          <a:xfrm>
            <a:off x="1371600" y="249238"/>
            <a:ext cx="5129213"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BAN1</a:t>
            </a:r>
            <a:r>
              <a:rPr lang="ja-JP" altLang="en-US" b="0">
                <a:solidFill>
                  <a:srgbClr val="008000"/>
                </a:solidFill>
              </a:rPr>
              <a:t>（</a:t>
            </a:r>
            <a:r>
              <a:rPr lang="en-US" altLang="ja-JP" b="0">
                <a:solidFill>
                  <a:srgbClr val="008000"/>
                </a:solidFill>
              </a:rPr>
              <a:t>banpei_seach</a:t>
            </a:r>
            <a:r>
              <a:rPr lang="ja-JP" altLang="en-US" b="0">
                <a:solidFill>
                  <a:srgbClr val="008000"/>
                </a:solidFill>
              </a:rPr>
              <a:t>の停止性）</a:t>
            </a:r>
          </a:p>
        </p:txBody>
      </p:sp>
      <p:sp>
        <p:nvSpPr>
          <p:cNvPr id="65541" name="Text Box 4"/>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65542" name="Text Box 5"/>
          <p:cNvSpPr txBox="1">
            <a:spLocks noChangeArrowheads="1"/>
          </p:cNvSpPr>
          <p:nvPr/>
        </p:nvSpPr>
        <p:spPr bwMode="auto">
          <a:xfrm>
            <a:off x="1066800" y="752475"/>
            <a:ext cx="4524375" cy="457200"/>
          </a:xfrm>
          <a:prstGeom prst="rect">
            <a:avLst/>
          </a:prstGeom>
          <a:noFill/>
          <a:ln w="9525">
            <a:noFill/>
            <a:miter lim="800000"/>
            <a:headEnd/>
            <a:tailEnd/>
          </a:ln>
        </p:spPr>
        <p:txBody>
          <a:bodyPr wrap="none">
            <a:spAutoFit/>
          </a:bodyPr>
          <a:lstStyle/>
          <a:p>
            <a:pPr algn="l"/>
            <a:r>
              <a:rPr lang="en-US" altLang="ja-JP" b="0">
                <a:latin typeface="Verdana" pitchFamily="34" charset="0"/>
              </a:rPr>
              <a:t>banpei_searh</a:t>
            </a:r>
            <a:r>
              <a:rPr lang="ja-JP" altLang="en-US" b="0">
                <a:latin typeface="Verdana" pitchFamily="34" charset="0"/>
              </a:rPr>
              <a:t>は必ず停止する。</a:t>
            </a:r>
          </a:p>
        </p:txBody>
      </p:sp>
      <p:sp>
        <p:nvSpPr>
          <p:cNvPr id="65543" name="Text Box 10"/>
          <p:cNvSpPr txBox="1">
            <a:spLocks noChangeArrowheads="1"/>
          </p:cNvSpPr>
          <p:nvPr/>
        </p:nvSpPr>
        <p:spPr bwMode="auto">
          <a:xfrm>
            <a:off x="685800" y="2133600"/>
            <a:ext cx="5715000" cy="830263"/>
          </a:xfrm>
          <a:prstGeom prst="rect">
            <a:avLst/>
          </a:prstGeom>
          <a:noFill/>
          <a:ln w="9525">
            <a:noFill/>
            <a:miter lim="800000"/>
            <a:headEnd/>
            <a:tailEnd/>
          </a:ln>
        </p:spPr>
        <p:txBody>
          <a:bodyPr wrap="none">
            <a:spAutoFit/>
          </a:bodyPr>
          <a:lstStyle/>
          <a:p>
            <a:pPr algn="l"/>
            <a:r>
              <a:rPr lang="ja-JP" altLang="en-US" b="0"/>
              <a:t>キーが必ず</a:t>
            </a:r>
            <a:r>
              <a:rPr lang="en-US" altLang="ja-JP" b="0"/>
              <a:t>A[0]-A[n]</a:t>
            </a:r>
            <a:r>
              <a:rPr lang="ja-JP" altLang="en-US" b="0"/>
              <a:t>中に存在するので</a:t>
            </a:r>
          </a:p>
          <a:p>
            <a:pPr algn="l"/>
            <a:r>
              <a:rPr lang="ja-JP" altLang="en-US" b="0"/>
              <a:t>ステップ</a:t>
            </a:r>
            <a:r>
              <a:rPr lang="en-US" altLang="ja-JP" b="0"/>
              <a:t>5</a:t>
            </a:r>
            <a:r>
              <a:rPr lang="ja-JP" altLang="en-US" b="0"/>
              <a:t>の条件が必ず偽になり停止する。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スライド番号プレースホルダ 4"/>
          <p:cNvSpPr>
            <a:spLocks noGrp="1"/>
          </p:cNvSpPr>
          <p:nvPr>
            <p:ph type="sldNum" sz="quarter" idx="12"/>
          </p:nvPr>
        </p:nvSpPr>
        <p:spPr>
          <a:noFill/>
        </p:spPr>
        <p:txBody>
          <a:bodyPr/>
          <a:lstStyle/>
          <a:p>
            <a:fld id="{308F5E5A-2437-484A-B6CA-C5EB967BABDC}" type="slidenum">
              <a:rPr lang="en-US" altLang="ja-JP" smtClean="0"/>
              <a:pPr/>
              <a:t>24</a:t>
            </a:fld>
            <a:endParaRPr lang="en-US" altLang="ja-JP" smtClean="0"/>
          </a:p>
        </p:txBody>
      </p:sp>
      <p:sp>
        <p:nvSpPr>
          <p:cNvPr id="4100" name="Rectangle 2"/>
          <p:cNvSpPr>
            <a:spLocks noGrp="1" noChangeArrowheads="1"/>
          </p:cNvSpPr>
          <p:nvPr>
            <p:ph type="title"/>
          </p:nvPr>
        </p:nvSpPr>
        <p:spPr/>
        <p:txBody>
          <a:bodyPr/>
          <a:lstStyle/>
          <a:p>
            <a:pPr eaLnBrk="1" hangingPunct="1"/>
            <a:r>
              <a:rPr lang="ja-JP" altLang="en-US" smtClean="0">
                <a:solidFill>
                  <a:schemeClr val="tx1"/>
                </a:solidFill>
              </a:rPr>
              <a:t>番兵付線形探索の計算量</a:t>
            </a:r>
          </a:p>
        </p:txBody>
      </p:sp>
      <p:graphicFrame>
        <p:nvGraphicFramePr>
          <p:cNvPr id="4098" name="Object 6"/>
          <p:cNvGraphicFramePr>
            <a:graphicFrameLocks noChangeAspect="1"/>
          </p:cNvGraphicFramePr>
          <p:nvPr/>
        </p:nvGraphicFramePr>
        <p:xfrm>
          <a:off x="2590800" y="2971800"/>
          <a:ext cx="1314450" cy="779463"/>
        </p:xfrm>
        <a:graphic>
          <a:graphicData uri="http://schemas.openxmlformats.org/presentationml/2006/ole">
            <p:oleObj spid="_x0000_s4098" name="Equation" r:id="rId3" imgW="342720" imgH="203040" progId="Equation.DSMT4">
              <p:embed/>
            </p:oleObj>
          </a:graphicData>
        </a:graphic>
      </p:graphicFrame>
      <p:sp>
        <p:nvSpPr>
          <p:cNvPr id="4101" name="Text Box 7"/>
          <p:cNvSpPr txBox="1">
            <a:spLocks noChangeArrowheads="1"/>
          </p:cNvSpPr>
          <p:nvPr/>
        </p:nvSpPr>
        <p:spPr bwMode="auto">
          <a:xfrm>
            <a:off x="3962400" y="3048000"/>
            <a:ext cx="2779713" cy="457200"/>
          </a:xfrm>
          <a:prstGeom prst="rect">
            <a:avLst/>
          </a:prstGeom>
          <a:noFill/>
          <a:ln w="9525">
            <a:noFill/>
            <a:miter lim="800000"/>
            <a:headEnd/>
            <a:tailEnd/>
          </a:ln>
        </p:spPr>
        <p:txBody>
          <a:bodyPr wrap="none">
            <a:spAutoFit/>
          </a:bodyPr>
          <a:lstStyle/>
          <a:p>
            <a:r>
              <a:rPr lang="ja-JP" altLang="en-US"/>
              <a:t>時間のアルゴリズム</a:t>
            </a:r>
          </a:p>
        </p:txBody>
      </p:sp>
      <p:sp>
        <p:nvSpPr>
          <p:cNvPr id="4102" name="Text Box 8"/>
          <p:cNvSpPr txBox="1">
            <a:spLocks noChangeArrowheads="1"/>
          </p:cNvSpPr>
          <p:nvPr/>
        </p:nvSpPr>
        <p:spPr bwMode="auto">
          <a:xfrm>
            <a:off x="1066800" y="1905000"/>
            <a:ext cx="5624513" cy="822325"/>
          </a:xfrm>
          <a:prstGeom prst="rect">
            <a:avLst/>
          </a:prstGeom>
          <a:noFill/>
          <a:ln w="9525">
            <a:noFill/>
            <a:miter lim="800000"/>
            <a:headEnd/>
            <a:tailEnd/>
          </a:ln>
        </p:spPr>
        <p:txBody>
          <a:bodyPr wrap="none">
            <a:spAutoFit/>
          </a:bodyPr>
          <a:lstStyle/>
          <a:p>
            <a:pPr algn="l"/>
            <a:r>
              <a:rPr lang="ja-JP" altLang="en-US" b="0"/>
              <a:t>最悪時間計算量、平均時間計算量ともに、</a:t>
            </a:r>
          </a:p>
          <a:p>
            <a:pPr algn="l"/>
            <a:r>
              <a:rPr lang="ja-JP" altLang="en-US" b="0"/>
              <a:t>線形探索と同じである。</a:t>
            </a:r>
          </a:p>
        </p:txBody>
      </p:sp>
      <p:sp>
        <p:nvSpPr>
          <p:cNvPr id="4103" name="Text Box 9"/>
          <p:cNvSpPr txBox="1">
            <a:spLocks noChangeArrowheads="1"/>
          </p:cNvSpPr>
          <p:nvPr/>
        </p:nvSpPr>
        <p:spPr bwMode="auto">
          <a:xfrm>
            <a:off x="457200" y="3962400"/>
            <a:ext cx="7686675" cy="1938338"/>
          </a:xfrm>
          <a:prstGeom prst="rect">
            <a:avLst/>
          </a:prstGeom>
          <a:noFill/>
          <a:ln w="9525">
            <a:noFill/>
            <a:miter lim="800000"/>
            <a:headEnd/>
            <a:tailEnd/>
          </a:ln>
        </p:spPr>
        <p:txBody>
          <a:bodyPr>
            <a:spAutoFit/>
          </a:bodyPr>
          <a:lstStyle/>
          <a:p>
            <a:pPr algn="l"/>
            <a:r>
              <a:rPr lang="ja-JP" altLang="en-US" b="0"/>
              <a:t>実は、番兵を用いない線形探索では、各繰り返しにおいて、</a:t>
            </a:r>
          </a:p>
          <a:p>
            <a:pPr algn="l"/>
            <a:r>
              <a:rPr lang="ja-JP" altLang="en-US" b="0"/>
              <a:t>配列の範囲のチェックとキーのチェックの２回の比較を行っている。</a:t>
            </a:r>
          </a:p>
          <a:p>
            <a:pPr algn="l"/>
            <a:r>
              <a:rPr lang="ja-JP" altLang="en-US" b="0"/>
              <a:t>一方、番兵を用いると、配列の範囲チェックを毎回行う必要がない。したがって、比較回数は約半分にすることができる。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番号プレースホルダ 5"/>
          <p:cNvSpPr>
            <a:spLocks noGrp="1"/>
          </p:cNvSpPr>
          <p:nvPr>
            <p:ph type="sldNum" sz="quarter" idx="12"/>
          </p:nvPr>
        </p:nvSpPr>
        <p:spPr>
          <a:noFill/>
        </p:spPr>
        <p:txBody>
          <a:bodyPr/>
          <a:lstStyle/>
          <a:p>
            <a:fld id="{9861AC4C-85C5-492B-A328-9053C5D59816}" type="slidenum">
              <a:rPr lang="en-US" altLang="ja-JP" smtClean="0"/>
              <a:pPr/>
              <a:t>25</a:t>
            </a:fld>
            <a:endParaRPr lang="en-US" altLang="ja-JP" smtClean="0"/>
          </a:p>
        </p:txBody>
      </p:sp>
      <p:sp>
        <p:nvSpPr>
          <p:cNvPr id="66563" name="Rectangle 2"/>
          <p:cNvSpPr>
            <a:spLocks noGrp="1" noChangeArrowheads="1"/>
          </p:cNvSpPr>
          <p:nvPr>
            <p:ph type="ctrTitle"/>
          </p:nvPr>
        </p:nvSpPr>
        <p:spPr>
          <a:xfrm>
            <a:off x="685800" y="2286000"/>
            <a:ext cx="8229600" cy="1143000"/>
          </a:xfrm>
        </p:spPr>
        <p:txBody>
          <a:bodyPr/>
          <a:lstStyle/>
          <a:p>
            <a:pPr eaLnBrk="1" hangingPunct="1"/>
            <a:r>
              <a:rPr lang="ja-JP" altLang="en-US" smtClean="0"/>
              <a:t>５</a:t>
            </a:r>
            <a:r>
              <a:rPr lang="en-US" altLang="ja-JP" smtClean="0"/>
              <a:t>-2</a:t>
            </a:r>
            <a:r>
              <a:rPr lang="ja-JP" altLang="en-US" smtClean="0"/>
              <a:t>：２分探索</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番号プレースホルダ 4"/>
          <p:cNvSpPr>
            <a:spLocks noGrp="1"/>
          </p:cNvSpPr>
          <p:nvPr>
            <p:ph type="sldNum" sz="quarter" idx="12"/>
          </p:nvPr>
        </p:nvSpPr>
        <p:spPr>
          <a:noFill/>
        </p:spPr>
        <p:txBody>
          <a:bodyPr/>
          <a:lstStyle/>
          <a:p>
            <a:fld id="{F2D6A050-0325-4A86-AF3A-E2510A238BFF}" type="slidenum">
              <a:rPr lang="en-US" altLang="ja-JP" smtClean="0"/>
              <a:pPr/>
              <a:t>26</a:t>
            </a:fld>
            <a:endParaRPr lang="en-US" altLang="ja-JP" smtClean="0"/>
          </a:p>
        </p:txBody>
      </p:sp>
      <p:sp>
        <p:nvSpPr>
          <p:cNvPr id="67587" name="Rectangle 2"/>
          <p:cNvSpPr>
            <a:spLocks noGrp="1" noChangeArrowheads="1"/>
          </p:cNvSpPr>
          <p:nvPr>
            <p:ph type="title"/>
          </p:nvPr>
        </p:nvSpPr>
        <p:spPr>
          <a:xfrm>
            <a:off x="1676400" y="228600"/>
            <a:ext cx="4953000" cy="685800"/>
          </a:xfrm>
        </p:spPr>
        <p:txBody>
          <a:bodyPr/>
          <a:lstStyle/>
          <a:p>
            <a:pPr eaLnBrk="1" hangingPunct="1"/>
            <a:r>
              <a:rPr lang="ja-JP" altLang="en-US" smtClean="0">
                <a:solidFill>
                  <a:schemeClr val="tx1"/>
                </a:solidFill>
              </a:rPr>
              <a:t>２分探索</a:t>
            </a:r>
            <a:endParaRPr lang="ja-JP" altLang="en-US" sz="3200" smtClean="0">
              <a:solidFill>
                <a:schemeClr val="tx1"/>
              </a:solidFill>
            </a:endParaRPr>
          </a:p>
        </p:txBody>
      </p:sp>
      <p:sp>
        <p:nvSpPr>
          <p:cNvPr id="67588" name="Text Box 3"/>
          <p:cNvSpPr txBox="1">
            <a:spLocks noChangeArrowheads="1"/>
          </p:cNvSpPr>
          <p:nvPr/>
        </p:nvSpPr>
        <p:spPr bwMode="auto">
          <a:xfrm>
            <a:off x="457200" y="1219200"/>
            <a:ext cx="1423988" cy="457200"/>
          </a:xfrm>
          <a:prstGeom prst="rect">
            <a:avLst/>
          </a:prstGeom>
          <a:noFill/>
          <a:ln w="9525">
            <a:noFill/>
            <a:miter lim="800000"/>
            <a:headEnd/>
            <a:tailEnd/>
          </a:ln>
        </p:spPr>
        <p:txBody>
          <a:bodyPr wrap="none">
            <a:spAutoFit/>
          </a:bodyPr>
          <a:lstStyle/>
          <a:p>
            <a:pPr algn="l"/>
            <a:r>
              <a:rPr lang="ja-JP" altLang="en-US" b="0"/>
              <a:t>アィディア</a:t>
            </a:r>
          </a:p>
        </p:txBody>
      </p:sp>
      <p:sp>
        <p:nvSpPr>
          <p:cNvPr id="67589" name="Text Box 4"/>
          <p:cNvSpPr txBox="1">
            <a:spLocks noChangeArrowheads="1"/>
          </p:cNvSpPr>
          <p:nvPr/>
        </p:nvSpPr>
        <p:spPr bwMode="auto">
          <a:xfrm>
            <a:off x="1524000" y="1752600"/>
            <a:ext cx="5715000" cy="1187450"/>
          </a:xfrm>
          <a:prstGeom prst="rect">
            <a:avLst/>
          </a:prstGeom>
          <a:noFill/>
          <a:ln w="9525">
            <a:noFill/>
            <a:miter lim="800000"/>
            <a:headEnd/>
            <a:tailEnd/>
          </a:ln>
        </p:spPr>
        <p:txBody>
          <a:bodyPr wrap="none">
            <a:spAutoFit/>
          </a:bodyPr>
          <a:lstStyle/>
          <a:p>
            <a:pPr algn="l"/>
            <a:r>
              <a:rPr lang="ja-JP" altLang="en-US" b="0"/>
              <a:t>配列をあらかじめソートしておけば、</a:t>
            </a:r>
          </a:p>
          <a:p>
            <a:pPr algn="l"/>
            <a:r>
              <a:rPr lang="ja-JP" altLang="en-US" b="0"/>
              <a:t>一回の比較でキーの存在していない範囲を</a:t>
            </a:r>
          </a:p>
          <a:p>
            <a:pPr algn="l"/>
            <a:r>
              <a:rPr lang="ja-JP" altLang="en-US" b="0"/>
              <a:t>大幅に特定できる。</a:t>
            </a:r>
          </a:p>
        </p:txBody>
      </p:sp>
      <p:sp>
        <p:nvSpPr>
          <p:cNvPr id="67590" name="Oval 5"/>
          <p:cNvSpPr>
            <a:spLocks noChangeArrowheads="1"/>
          </p:cNvSpPr>
          <p:nvPr/>
        </p:nvSpPr>
        <p:spPr bwMode="auto">
          <a:xfrm>
            <a:off x="1066800" y="1828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1" name="Oval 11"/>
          <p:cNvSpPr>
            <a:spLocks noChangeArrowheads="1"/>
          </p:cNvSpPr>
          <p:nvPr/>
        </p:nvSpPr>
        <p:spPr bwMode="auto">
          <a:xfrm>
            <a:off x="990600" y="3124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2" name="Text Box 12"/>
          <p:cNvSpPr txBox="1">
            <a:spLocks noChangeArrowheads="1"/>
          </p:cNvSpPr>
          <p:nvPr/>
        </p:nvSpPr>
        <p:spPr bwMode="auto">
          <a:xfrm>
            <a:off x="1524000" y="4114800"/>
            <a:ext cx="6165850" cy="822325"/>
          </a:xfrm>
          <a:prstGeom prst="rect">
            <a:avLst/>
          </a:prstGeom>
          <a:noFill/>
          <a:ln w="9525">
            <a:noFill/>
            <a:miter lim="800000"/>
            <a:headEnd/>
            <a:tailEnd/>
          </a:ln>
        </p:spPr>
        <p:txBody>
          <a:bodyPr wrap="none">
            <a:spAutoFit/>
          </a:bodyPr>
          <a:lstStyle/>
          <a:p>
            <a:pPr algn="l"/>
            <a:r>
              <a:rPr lang="ja-JP" altLang="en-US" b="0"/>
              <a:t>探索範囲が小さくなれば、サイズの小さい</a:t>
            </a:r>
          </a:p>
          <a:p>
            <a:pPr algn="l"/>
            <a:r>
              <a:rPr lang="ja-JP" altLang="en-US" b="0"/>
              <a:t>同じタイプの問題→再帰的に処理すればよい。</a:t>
            </a:r>
          </a:p>
        </p:txBody>
      </p:sp>
      <p:sp>
        <p:nvSpPr>
          <p:cNvPr id="67593" name="Oval 13"/>
          <p:cNvSpPr>
            <a:spLocks noChangeArrowheads="1"/>
          </p:cNvSpPr>
          <p:nvPr/>
        </p:nvSpPr>
        <p:spPr bwMode="auto">
          <a:xfrm>
            <a:off x="1066800" y="5257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4" name="Text Box 14"/>
          <p:cNvSpPr txBox="1">
            <a:spLocks noChangeArrowheads="1"/>
          </p:cNvSpPr>
          <p:nvPr/>
        </p:nvSpPr>
        <p:spPr bwMode="auto">
          <a:xfrm>
            <a:off x="1600200" y="3124200"/>
            <a:ext cx="5221288" cy="822325"/>
          </a:xfrm>
          <a:prstGeom prst="rect">
            <a:avLst/>
          </a:prstGeom>
          <a:noFill/>
          <a:ln w="9525">
            <a:noFill/>
            <a:miter lim="800000"/>
            <a:headEnd/>
            <a:tailEnd/>
          </a:ln>
        </p:spPr>
        <p:txBody>
          <a:bodyPr wrap="none">
            <a:spAutoFit/>
          </a:bodyPr>
          <a:lstStyle/>
          <a:p>
            <a:pPr algn="l"/>
            <a:r>
              <a:rPr lang="ja-JP" altLang="en-US" b="0"/>
              <a:t>探索範囲の半分の位置を調べれば、</a:t>
            </a:r>
          </a:p>
          <a:p>
            <a:pPr algn="l"/>
            <a:r>
              <a:rPr lang="ja-JP" altLang="en-US" b="0"/>
              <a:t>探索範囲を繰り返し事に半分にできる。</a:t>
            </a:r>
          </a:p>
        </p:txBody>
      </p:sp>
      <p:sp>
        <p:nvSpPr>
          <p:cNvPr id="67595" name="Oval 15"/>
          <p:cNvSpPr>
            <a:spLocks noChangeArrowheads="1"/>
          </p:cNvSpPr>
          <p:nvPr/>
        </p:nvSpPr>
        <p:spPr bwMode="auto">
          <a:xfrm>
            <a:off x="1066800" y="41910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7596" name="Text Box 16"/>
          <p:cNvSpPr txBox="1">
            <a:spLocks noChangeArrowheads="1"/>
          </p:cNvSpPr>
          <p:nvPr/>
        </p:nvSpPr>
        <p:spPr bwMode="auto">
          <a:xfrm>
            <a:off x="1600200" y="5289550"/>
            <a:ext cx="6904038" cy="1187450"/>
          </a:xfrm>
          <a:prstGeom prst="rect">
            <a:avLst/>
          </a:prstGeom>
          <a:noFill/>
          <a:ln w="9525">
            <a:noFill/>
            <a:miter lim="800000"/>
            <a:headEnd/>
            <a:tailEnd/>
          </a:ln>
        </p:spPr>
        <p:txBody>
          <a:bodyPr wrap="none">
            <a:spAutoFit/>
          </a:bodyPr>
          <a:lstStyle/>
          <a:p>
            <a:pPr algn="l"/>
            <a:r>
              <a:rPr lang="ja-JP" altLang="en-US" b="0"/>
              <a:t>探索範囲の大きさが１であれば、</a:t>
            </a:r>
          </a:p>
          <a:p>
            <a:pPr algn="l"/>
            <a:r>
              <a:rPr lang="ja-JP" altLang="en-US" b="0"/>
              <a:t>キーそのものか、もとの配列にキーが存在しないか、</a:t>
            </a:r>
          </a:p>
          <a:p>
            <a:pPr algn="l"/>
            <a:r>
              <a:rPr lang="ja-JP" altLang="en-US" b="0"/>
              <a:t>のどちらかである。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スライド番号プレースホルダ 4"/>
          <p:cNvSpPr>
            <a:spLocks noGrp="1"/>
          </p:cNvSpPr>
          <p:nvPr>
            <p:ph type="sldNum" sz="quarter" idx="12"/>
          </p:nvPr>
        </p:nvSpPr>
        <p:spPr>
          <a:noFill/>
        </p:spPr>
        <p:txBody>
          <a:bodyPr/>
          <a:lstStyle/>
          <a:p>
            <a:fld id="{990DDCA0-FB89-4D28-BAC7-50422A4A4086}" type="slidenum">
              <a:rPr lang="en-US" altLang="ja-JP" smtClean="0"/>
              <a:pPr/>
              <a:t>27</a:t>
            </a:fld>
            <a:endParaRPr lang="en-US" altLang="ja-JP" smtClean="0"/>
          </a:p>
        </p:txBody>
      </p:sp>
      <p:grpSp>
        <p:nvGrpSpPr>
          <p:cNvPr id="5128" name="Group 2"/>
          <p:cNvGrpSpPr>
            <a:grpSpLocks/>
          </p:cNvGrpSpPr>
          <p:nvPr/>
        </p:nvGrpSpPr>
        <p:grpSpPr bwMode="auto">
          <a:xfrm>
            <a:off x="381000" y="1447800"/>
            <a:ext cx="3657600" cy="457200"/>
            <a:chOff x="240" y="912"/>
            <a:chExt cx="2304" cy="288"/>
          </a:xfrm>
        </p:grpSpPr>
        <p:sp>
          <p:nvSpPr>
            <p:cNvPr id="5246" name="Rectangle 3"/>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7" name="Rectangle 4"/>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8" name="Rectangle 5"/>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9" name="Rectangle 6"/>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0" name="Rectangle 7"/>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1" name="Rectangle 8"/>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2" name="Rectangle 9"/>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53" name="Rectangle 10"/>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29"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２分探索の動き</a:t>
            </a:r>
            <a:br>
              <a:rPr lang="ja-JP" altLang="en-US" sz="3200" smtClean="0">
                <a:solidFill>
                  <a:schemeClr val="tx1"/>
                </a:solidFill>
              </a:rPr>
            </a:br>
            <a:r>
              <a:rPr lang="en-US" altLang="ja-JP" sz="3200" smtClean="0">
                <a:solidFill>
                  <a:schemeClr val="tx1"/>
                </a:solidFill>
              </a:rPr>
              <a:t>(</a:t>
            </a:r>
            <a:r>
              <a:rPr lang="ja-JP" altLang="en-US" sz="3200" smtClean="0">
                <a:solidFill>
                  <a:schemeClr val="tx1"/>
                </a:solidFill>
              </a:rPr>
              <a:t>キーが存在する場合）</a:t>
            </a:r>
          </a:p>
        </p:txBody>
      </p:sp>
      <p:sp>
        <p:nvSpPr>
          <p:cNvPr id="5130" name="Text Box 12"/>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131" name="Text Box 13"/>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32" name="Text Box 14"/>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133" name="Text Box 15"/>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134" name="Text Box 16"/>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135" name="Text Box 17"/>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136" name="Text Box 18"/>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137" name="Text Box 19"/>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138" name="Text Box 20"/>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139" name="Text Box 21"/>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140" name="Text Box 22"/>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141" name="Text Box 23"/>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142" name="Text Box 24"/>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143" name="Text Box 25"/>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144" name="Text Box 26"/>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145" name="Text Box 27"/>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146" name="Text Box 28"/>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147" name="Line 29"/>
          <p:cNvSpPr>
            <a:spLocks noChangeShapeType="1"/>
          </p:cNvSpPr>
          <p:nvPr/>
        </p:nvSpPr>
        <p:spPr bwMode="auto">
          <a:xfrm>
            <a:off x="4343400" y="914400"/>
            <a:ext cx="0" cy="5715000"/>
          </a:xfrm>
          <a:prstGeom prst="line">
            <a:avLst/>
          </a:prstGeom>
          <a:noFill/>
          <a:ln w="76200">
            <a:solidFill>
              <a:schemeClr val="tx1"/>
            </a:solidFill>
            <a:round/>
            <a:headEnd/>
            <a:tailEnd/>
          </a:ln>
        </p:spPr>
        <p:txBody>
          <a:bodyPr/>
          <a:lstStyle/>
          <a:p>
            <a:endParaRPr lang="ja-JP" altLang="en-US"/>
          </a:p>
        </p:txBody>
      </p:sp>
      <p:sp>
        <p:nvSpPr>
          <p:cNvPr id="5148" name="AutoShape 34"/>
          <p:cNvSpPr>
            <a:spLocks noChangeArrowheads="1"/>
          </p:cNvSpPr>
          <p:nvPr/>
        </p:nvSpPr>
        <p:spPr bwMode="auto">
          <a:xfrm>
            <a:off x="1981200" y="2209800"/>
            <a:ext cx="457200" cy="762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5149" name="Group 35"/>
          <p:cNvGrpSpPr>
            <a:grpSpLocks/>
          </p:cNvGrpSpPr>
          <p:nvPr/>
        </p:nvGrpSpPr>
        <p:grpSpPr bwMode="auto">
          <a:xfrm>
            <a:off x="381000" y="3581400"/>
            <a:ext cx="3657600" cy="457200"/>
            <a:chOff x="240" y="912"/>
            <a:chExt cx="2304" cy="288"/>
          </a:xfrm>
        </p:grpSpPr>
        <p:sp>
          <p:nvSpPr>
            <p:cNvPr id="5238" name="Rectangle 36"/>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9" name="Rectangle 37"/>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0" name="Rectangle 38"/>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1" name="Rectangle 39"/>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2" name="Rectangle 40"/>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3" name="Rectangle 41"/>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4" name="Rectangle 42"/>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45" name="Rectangle 43"/>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50" name="Text Box 44"/>
          <p:cNvSpPr txBox="1">
            <a:spLocks noChangeArrowheads="1"/>
          </p:cNvSpPr>
          <p:nvPr/>
        </p:nvSpPr>
        <p:spPr bwMode="auto">
          <a:xfrm>
            <a:off x="0" y="3581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151" name="Text Box 45"/>
          <p:cNvSpPr txBox="1">
            <a:spLocks noChangeArrowheads="1"/>
          </p:cNvSpPr>
          <p:nvPr/>
        </p:nvSpPr>
        <p:spPr bwMode="auto">
          <a:xfrm>
            <a:off x="4572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52" name="Text Box 46"/>
          <p:cNvSpPr txBox="1">
            <a:spLocks noChangeArrowheads="1"/>
          </p:cNvSpPr>
          <p:nvPr/>
        </p:nvSpPr>
        <p:spPr bwMode="auto">
          <a:xfrm>
            <a:off x="9144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153" name="Text Box 47"/>
          <p:cNvSpPr txBox="1">
            <a:spLocks noChangeArrowheads="1"/>
          </p:cNvSpPr>
          <p:nvPr/>
        </p:nvSpPr>
        <p:spPr bwMode="auto">
          <a:xfrm>
            <a:off x="13716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154" name="Text Box 48"/>
          <p:cNvSpPr txBox="1">
            <a:spLocks noChangeArrowheads="1"/>
          </p:cNvSpPr>
          <p:nvPr/>
        </p:nvSpPr>
        <p:spPr bwMode="auto">
          <a:xfrm>
            <a:off x="18288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155" name="Text Box 49"/>
          <p:cNvSpPr txBox="1">
            <a:spLocks noChangeArrowheads="1"/>
          </p:cNvSpPr>
          <p:nvPr/>
        </p:nvSpPr>
        <p:spPr bwMode="auto">
          <a:xfrm>
            <a:off x="22860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156" name="Text Box 50"/>
          <p:cNvSpPr txBox="1">
            <a:spLocks noChangeArrowheads="1"/>
          </p:cNvSpPr>
          <p:nvPr/>
        </p:nvSpPr>
        <p:spPr bwMode="auto">
          <a:xfrm>
            <a:off x="27432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157" name="Text Box 51"/>
          <p:cNvSpPr txBox="1">
            <a:spLocks noChangeArrowheads="1"/>
          </p:cNvSpPr>
          <p:nvPr/>
        </p:nvSpPr>
        <p:spPr bwMode="auto">
          <a:xfrm>
            <a:off x="36576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158" name="Text Box 52"/>
          <p:cNvSpPr txBox="1">
            <a:spLocks noChangeArrowheads="1"/>
          </p:cNvSpPr>
          <p:nvPr/>
        </p:nvSpPr>
        <p:spPr bwMode="auto">
          <a:xfrm>
            <a:off x="3200400" y="3124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159" name="Text Box 53"/>
          <p:cNvSpPr txBox="1">
            <a:spLocks noChangeArrowheads="1"/>
          </p:cNvSpPr>
          <p:nvPr/>
        </p:nvSpPr>
        <p:spPr bwMode="auto">
          <a:xfrm>
            <a:off x="2286000" y="3657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160" name="Text Box 54"/>
          <p:cNvSpPr txBox="1">
            <a:spLocks noChangeArrowheads="1"/>
          </p:cNvSpPr>
          <p:nvPr/>
        </p:nvSpPr>
        <p:spPr bwMode="auto">
          <a:xfrm>
            <a:off x="1371600" y="3505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161" name="Text Box 55"/>
          <p:cNvSpPr txBox="1">
            <a:spLocks noChangeArrowheads="1"/>
          </p:cNvSpPr>
          <p:nvPr/>
        </p:nvSpPr>
        <p:spPr bwMode="auto">
          <a:xfrm>
            <a:off x="2743200" y="3581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162" name="Text Box 56"/>
          <p:cNvSpPr txBox="1">
            <a:spLocks noChangeArrowheads="1"/>
          </p:cNvSpPr>
          <p:nvPr/>
        </p:nvSpPr>
        <p:spPr bwMode="auto">
          <a:xfrm>
            <a:off x="457200" y="3581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163" name="Text Box 57"/>
          <p:cNvSpPr txBox="1">
            <a:spLocks noChangeArrowheads="1"/>
          </p:cNvSpPr>
          <p:nvPr/>
        </p:nvSpPr>
        <p:spPr bwMode="auto">
          <a:xfrm>
            <a:off x="1752600" y="3581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164" name="Text Box 58"/>
          <p:cNvSpPr txBox="1">
            <a:spLocks noChangeArrowheads="1"/>
          </p:cNvSpPr>
          <p:nvPr/>
        </p:nvSpPr>
        <p:spPr bwMode="auto">
          <a:xfrm>
            <a:off x="3581400" y="3581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165" name="Text Box 59"/>
          <p:cNvSpPr txBox="1">
            <a:spLocks noChangeArrowheads="1"/>
          </p:cNvSpPr>
          <p:nvPr/>
        </p:nvSpPr>
        <p:spPr bwMode="auto">
          <a:xfrm>
            <a:off x="3200400" y="3581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166" name="Text Box 60"/>
          <p:cNvSpPr txBox="1">
            <a:spLocks noChangeArrowheads="1"/>
          </p:cNvSpPr>
          <p:nvPr/>
        </p:nvSpPr>
        <p:spPr bwMode="auto">
          <a:xfrm>
            <a:off x="838200" y="3581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167" name="Rectangle 61"/>
          <p:cNvSpPr>
            <a:spLocks noChangeArrowheads="1"/>
          </p:cNvSpPr>
          <p:nvPr/>
        </p:nvSpPr>
        <p:spPr bwMode="auto">
          <a:xfrm>
            <a:off x="1828800" y="518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168" name="Text Box 62"/>
          <p:cNvSpPr txBox="1">
            <a:spLocks noChangeArrowheads="1"/>
          </p:cNvSpPr>
          <p:nvPr/>
        </p:nvSpPr>
        <p:spPr bwMode="auto">
          <a:xfrm>
            <a:off x="1905000" y="5181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３</a:t>
            </a:r>
          </a:p>
        </p:txBody>
      </p:sp>
      <p:sp>
        <p:nvSpPr>
          <p:cNvPr id="5169" name="Text Box 63"/>
          <p:cNvSpPr txBox="1">
            <a:spLocks noChangeArrowheads="1"/>
          </p:cNvSpPr>
          <p:nvPr/>
        </p:nvSpPr>
        <p:spPr bwMode="auto">
          <a:xfrm>
            <a:off x="1295400" y="5257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170" name="Text Box 130"/>
          <p:cNvSpPr txBox="1">
            <a:spLocks noChangeArrowheads="1"/>
          </p:cNvSpPr>
          <p:nvPr/>
        </p:nvSpPr>
        <p:spPr bwMode="auto">
          <a:xfrm>
            <a:off x="2360613" y="2382838"/>
            <a:ext cx="922337" cy="457200"/>
          </a:xfrm>
          <a:prstGeom prst="rect">
            <a:avLst/>
          </a:prstGeom>
          <a:noFill/>
          <a:ln w="9525">
            <a:noFill/>
            <a:miter lim="800000"/>
            <a:headEnd/>
            <a:tailEnd/>
          </a:ln>
        </p:spPr>
        <p:txBody>
          <a:bodyPr wrap="none">
            <a:spAutoFit/>
          </a:bodyPr>
          <a:lstStyle/>
          <a:p>
            <a:r>
              <a:rPr lang="ja-JP" altLang="en-US"/>
              <a:t>ソート</a:t>
            </a:r>
          </a:p>
        </p:txBody>
      </p:sp>
      <p:sp>
        <p:nvSpPr>
          <p:cNvPr id="5171" name="Line 131"/>
          <p:cNvSpPr>
            <a:spLocks noChangeShapeType="1"/>
          </p:cNvSpPr>
          <p:nvPr/>
        </p:nvSpPr>
        <p:spPr bwMode="auto">
          <a:xfrm>
            <a:off x="0" y="3124200"/>
            <a:ext cx="4267200" cy="0"/>
          </a:xfrm>
          <a:prstGeom prst="line">
            <a:avLst/>
          </a:prstGeom>
          <a:noFill/>
          <a:ln w="9525">
            <a:solidFill>
              <a:schemeClr val="tx1"/>
            </a:solidFill>
            <a:round/>
            <a:headEnd/>
            <a:tailEnd/>
          </a:ln>
        </p:spPr>
        <p:txBody>
          <a:bodyPr/>
          <a:lstStyle/>
          <a:p>
            <a:endParaRPr lang="ja-JP" altLang="en-US"/>
          </a:p>
        </p:txBody>
      </p:sp>
      <p:sp>
        <p:nvSpPr>
          <p:cNvPr id="5172" name="Line 132"/>
          <p:cNvSpPr>
            <a:spLocks noChangeShapeType="1"/>
          </p:cNvSpPr>
          <p:nvPr/>
        </p:nvSpPr>
        <p:spPr bwMode="auto">
          <a:xfrm flipV="1">
            <a:off x="2057400" y="4114800"/>
            <a:ext cx="0" cy="914400"/>
          </a:xfrm>
          <a:prstGeom prst="line">
            <a:avLst/>
          </a:prstGeom>
          <a:noFill/>
          <a:ln w="9525">
            <a:solidFill>
              <a:schemeClr val="tx1"/>
            </a:solidFill>
            <a:round/>
            <a:headEnd/>
            <a:tailEnd type="triangle" w="med" len="med"/>
          </a:ln>
        </p:spPr>
        <p:txBody>
          <a:bodyPr/>
          <a:lstStyle/>
          <a:p>
            <a:endParaRPr lang="ja-JP" altLang="en-US"/>
          </a:p>
        </p:txBody>
      </p:sp>
      <p:sp>
        <p:nvSpPr>
          <p:cNvPr id="5173" name="Line 133"/>
          <p:cNvSpPr>
            <a:spLocks noChangeShapeType="1"/>
          </p:cNvSpPr>
          <p:nvPr/>
        </p:nvSpPr>
        <p:spPr bwMode="auto">
          <a:xfrm>
            <a:off x="2133600" y="5867400"/>
            <a:ext cx="0" cy="533400"/>
          </a:xfrm>
          <a:prstGeom prst="line">
            <a:avLst/>
          </a:prstGeom>
          <a:noFill/>
          <a:ln w="76200">
            <a:solidFill>
              <a:srgbClr val="008000"/>
            </a:solidFill>
            <a:round/>
            <a:headEnd/>
            <a:tailEnd type="triangle" w="med" len="med"/>
          </a:ln>
        </p:spPr>
        <p:txBody>
          <a:bodyPr/>
          <a:lstStyle/>
          <a:p>
            <a:endParaRPr lang="ja-JP" altLang="en-US"/>
          </a:p>
        </p:txBody>
      </p:sp>
      <p:grpSp>
        <p:nvGrpSpPr>
          <p:cNvPr id="5174" name="Group 134"/>
          <p:cNvGrpSpPr>
            <a:grpSpLocks/>
          </p:cNvGrpSpPr>
          <p:nvPr/>
        </p:nvGrpSpPr>
        <p:grpSpPr bwMode="auto">
          <a:xfrm>
            <a:off x="5029200" y="1905000"/>
            <a:ext cx="3657600" cy="457200"/>
            <a:chOff x="240" y="912"/>
            <a:chExt cx="2304" cy="288"/>
          </a:xfrm>
        </p:grpSpPr>
        <p:sp>
          <p:nvSpPr>
            <p:cNvPr id="5230" name="Rectangle 135"/>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1" name="Rectangle 136"/>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2" name="Rectangle 137"/>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3" name="Rectangle 138"/>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4" name="Rectangle 139"/>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5" name="Rectangle 140"/>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6" name="Rectangle 141"/>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37" name="Rectangle 142"/>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75" name="Text Box 143"/>
          <p:cNvSpPr txBox="1">
            <a:spLocks noChangeArrowheads="1"/>
          </p:cNvSpPr>
          <p:nvPr/>
        </p:nvSpPr>
        <p:spPr bwMode="auto">
          <a:xfrm>
            <a:off x="4648200" y="19050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176" name="Text Box 144"/>
          <p:cNvSpPr txBox="1">
            <a:spLocks noChangeArrowheads="1"/>
          </p:cNvSpPr>
          <p:nvPr/>
        </p:nvSpPr>
        <p:spPr bwMode="auto">
          <a:xfrm>
            <a:off x="51054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77" name="Text Box 145"/>
          <p:cNvSpPr txBox="1">
            <a:spLocks noChangeArrowheads="1"/>
          </p:cNvSpPr>
          <p:nvPr/>
        </p:nvSpPr>
        <p:spPr bwMode="auto">
          <a:xfrm>
            <a:off x="55626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178" name="Text Box 146"/>
          <p:cNvSpPr txBox="1">
            <a:spLocks noChangeArrowheads="1"/>
          </p:cNvSpPr>
          <p:nvPr/>
        </p:nvSpPr>
        <p:spPr bwMode="auto">
          <a:xfrm>
            <a:off x="60198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179" name="Text Box 147"/>
          <p:cNvSpPr txBox="1">
            <a:spLocks noChangeArrowheads="1"/>
          </p:cNvSpPr>
          <p:nvPr/>
        </p:nvSpPr>
        <p:spPr bwMode="auto">
          <a:xfrm>
            <a:off x="64770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180" name="Text Box 148"/>
          <p:cNvSpPr txBox="1">
            <a:spLocks noChangeArrowheads="1"/>
          </p:cNvSpPr>
          <p:nvPr/>
        </p:nvSpPr>
        <p:spPr bwMode="auto">
          <a:xfrm>
            <a:off x="69342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181" name="Text Box 149"/>
          <p:cNvSpPr txBox="1">
            <a:spLocks noChangeArrowheads="1"/>
          </p:cNvSpPr>
          <p:nvPr/>
        </p:nvSpPr>
        <p:spPr bwMode="auto">
          <a:xfrm>
            <a:off x="73914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182" name="Text Box 150"/>
          <p:cNvSpPr txBox="1">
            <a:spLocks noChangeArrowheads="1"/>
          </p:cNvSpPr>
          <p:nvPr/>
        </p:nvSpPr>
        <p:spPr bwMode="auto">
          <a:xfrm>
            <a:off x="83058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183" name="Text Box 151"/>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184" name="Text Box 152"/>
          <p:cNvSpPr txBox="1">
            <a:spLocks noChangeArrowheads="1"/>
          </p:cNvSpPr>
          <p:nvPr/>
        </p:nvSpPr>
        <p:spPr bwMode="auto">
          <a:xfrm>
            <a:off x="6934200" y="1981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185" name="Text Box 153"/>
          <p:cNvSpPr txBox="1">
            <a:spLocks noChangeArrowheads="1"/>
          </p:cNvSpPr>
          <p:nvPr/>
        </p:nvSpPr>
        <p:spPr bwMode="auto">
          <a:xfrm>
            <a:off x="6019800" y="1828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186" name="Text Box 154"/>
          <p:cNvSpPr txBox="1">
            <a:spLocks noChangeArrowheads="1"/>
          </p:cNvSpPr>
          <p:nvPr/>
        </p:nvSpPr>
        <p:spPr bwMode="auto">
          <a:xfrm>
            <a:off x="73914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187" name="Text Box 155"/>
          <p:cNvSpPr txBox="1">
            <a:spLocks noChangeArrowheads="1"/>
          </p:cNvSpPr>
          <p:nvPr/>
        </p:nvSpPr>
        <p:spPr bwMode="auto">
          <a:xfrm>
            <a:off x="51054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188" name="Text Box 156"/>
          <p:cNvSpPr txBox="1">
            <a:spLocks noChangeArrowheads="1"/>
          </p:cNvSpPr>
          <p:nvPr/>
        </p:nvSpPr>
        <p:spPr bwMode="auto">
          <a:xfrm>
            <a:off x="6400800" y="1905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189" name="Text Box 157"/>
          <p:cNvSpPr txBox="1">
            <a:spLocks noChangeArrowheads="1"/>
          </p:cNvSpPr>
          <p:nvPr/>
        </p:nvSpPr>
        <p:spPr bwMode="auto">
          <a:xfrm>
            <a:off x="8229600" y="1905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190" name="Text Box 158"/>
          <p:cNvSpPr txBox="1">
            <a:spLocks noChangeArrowheads="1"/>
          </p:cNvSpPr>
          <p:nvPr/>
        </p:nvSpPr>
        <p:spPr bwMode="auto">
          <a:xfrm>
            <a:off x="7848600" y="1905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191" name="Text Box 159"/>
          <p:cNvSpPr txBox="1">
            <a:spLocks noChangeArrowheads="1"/>
          </p:cNvSpPr>
          <p:nvPr/>
        </p:nvSpPr>
        <p:spPr bwMode="auto">
          <a:xfrm>
            <a:off x="5486400" y="19050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192" name="Rectangle 160"/>
          <p:cNvSpPr>
            <a:spLocks noChangeArrowheads="1"/>
          </p:cNvSpPr>
          <p:nvPr/>
        </p:nvSpPr>
        <p:spPr bwMode="auto">
          <a:xfrm>
            <a:off x="5486400" y="29718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193" name="Text Box 161"/>
          <p:cNvSpPr txBox="1">
            <a:spLocks noChangeArrowheads="1"/>
          </p:cNvSpPr>
          <p:nvPr/>
        </p:nvSpPr>
        <p:spPr bwMode="auto">
          <a:xfrm>
            <a:off x="5562600" y="2971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３</a:t>
            </a:r>
          </a:p>
        </p:txBody>
      </p:sp>
      <p:sp>
        <p:nvSpPr>
          <p:cNvPr id="5194" name="Text Box 162"/>
          <p:cNvSpPr txBox="1">
            <a:spLocks noChangeArrowheads="1"/>
          </p:cNvSpPr>
          <p:nvPr/>
        </p:nvSpPr>
        <p:spPr bwMode="auto">
          <a:xfrm>
            <a:off x="5105400" y="2971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195" name="Line 164"/>
          <p:cNvSpPr>
            <a:spLocks noChangeShapeType="1"/>
          </p:cNvSpPr>
          <p:nvPr/>
        </p:nvSpPr>
        <p:spPr bwMode="auto">
          <a:xfrm flipV="1">
            <a:off x="6629400" y="2362200"/>
            <a:ext cx="0" cy="1143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5122" name="Object 166"/>
          <p:cNvGraphicFramePr>
            <a:graphicFrameLocks noChangeAspect="1"/>
          </p:cNvGraphicFramePr>
          <p:nvPr/>
        </p:nvGraphicFramePr>
        <p:xfrm>
          <a:off x="152400" y="4343400"/>
          <a:ext cx="1828800" cy="506413"/>
        </p:xfrm>
        <a:graphic>
          <a:graphicData uri="http://schemas.openxmlformats.org/presentationml/2006/ole">
            <p:oleObj spid="_x0000_s5122" name="Equation" r:id="rId3" imgW="1562040" imgH="431640" progId="Equation.DSMT4">
              <p:embed/>
            </p:oleObj>
          </a:graphicData>
        </a:graphic>
      </p:graphicFrame>
      <p:graphicFrame>
        <p:nvGraphicFramePr>
          <p:cNvPr id="5123" name="Object 167"/>
          <p:cNvGraphicFramePr>
            <a:graphicFrameLocks noChangeAspect="1"/>
          </p:cNvGraphicFramePr>
          <p:nvPr/>
        </p:nvGraphicFramePr>
        <p:xfrm>
          <a:off x="2362200" y="5867400"/>
          <a:ext cx="1828800" cy="501650"/>
        </p:xfrm>
        <a:graphic>
          <a:graphicData uri="http://schemas.openxmlformats.org/presentationml/2006/ole">
            <p:oleObj spid="_x0000_s5123" name="Equation" r:id="rId4" imgW="749160" imgH="203040" progId="Equation.DSMT4">
              <p:embed/>
            </p:oleObj>
          </a:graphicData>
        </a:graphic>
      </p:graphicFrame>
      <p:sp>
        <p:nvSpPr>
          <p:cNvPr id="5196" name="Line 168"/>
          <p:cNvSpPr>
            <a:spLocks noChangeShapeType="1"/>
          </p:cNvSpPr>
          <p:nvPr/>
        </p:nvSpPr>
        <p:spPr bwMode="auto">
          <a:xfrm flipV="1">
            <a:off x="5715000" y="2362200"/>
            <a:ext cx="0" cy="609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5124" name="Object 169"/>
          <p:cNvGraphicFramePr>
            <a:graphicFrameLocks noChangeAspect="1"/>
          </p:cNvGraphicFramePr>
          <p:nvPr/>
        </p:nvGraphicFramePr>
        <p:xfrm>
          <a:off x="4800600" y="990600"/>
          <a:ext cx="1689100" cy="574675"/>
        </p:xfrm>
        <a:graphic>
          <a:graphicData uri="http://schemas.openxmlformats.org/presentationml/2006/ole">
            <p:oleObj spid="_x0000_s5124" name="Equation" r:id="rId5" imgW="1193760" imgH="406080" progId="Equation.DSMT4">
              <p:embed/>
            </p:oleObj>
          </a:graphicData>
        </a:graphic>
      </p:graphicFrame>
      <p:graphicFrame>
        <p:nvGraphicFramePr>
          <p:cNvPr id="5125" name="Object 170"/>
          <p:cNvGraphicFramePr>
            <a:graphicFrameLocks noChangeAspect="1"/>
          </p:cNvGraphicFramePr>
          <p:nvPr/>
        </p:nvGraphicFramePr>
        <p:xfrm>
          <a:off x="6934200" y="3581400"/>
          <a:ext cx="1828800" cy="501650"/>
        </p:xfrm>
        <a:graphic>
          <a:graphicData uri="http://schemas.openxmlformats.org/presentationml/2006/ole">
            <p:oleObj spid="_x0000_s5125" name="Equation" r:id="rId6" imgW="749160" imgH="203040" progId="Equation.DSMT4">
              <p:embed/>
            </p:oleObj>
          </a:graphicData>
        </a:graphic>
      </p:graphicFrame>
      <p:grpSp>
        <p:nvGrpSpPr>
          <p:cNvPr id="5197" name="Group 171"/>
          <p:cNvGrpSpPr>
            <a:grpSpLocks/>
          </p:cNvGrpSpPr>
          <p:nvPr/>
        </p:nvGrpSpPr>
        <p:grpSpPr bwMode="auto">
          <a:xfrm>
            <a:off x="4800600" y="4800600"/>
            <a:ext cx="3657600" cy="457200"/>
            <a:chOff x="240" y="912"/>
            <a:chExt cx="2304" cy="288"/>
          </a:xfrm>
        </p:grpSpPr>
        <p:sp>
          <p:nvSpPr>
            <p:cNvPr id="5222" name="Rectangle 17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3" name="Rectangle 17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4" name="Rectangle 17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5" name="Rectangle 17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6" name="Rectangle 17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7" name="Rectangle 17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8" name="Rectangle 17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29" name="Rectangle 17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198" name="Text Box 180"/>
          <p:cNvSpPr txBox="1">
            <a:spLocks noChangeArrowheads="1"/>
          </p:cNvSpPr>
          <p:nvPr/>
        </p:nvSpPr>
        <p:spPr bwMode="auto">
          <a:xfrm>
            <a:off x="48768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199" name="Text Box 181"/>
          <p:cNvSpPr txBox="1">
            <a:spLocks noChangeArrowheads="1"/>
          </p:cNvSpPr>
          <p:nvPr/>
        </p:nvSpPr>
        <p:spPr bwMode="auto">
          <a:xfrm>
            <a:off x="53340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200" name="Text Box 182"/>
          <p:cNvSpPr txBox="1">
            <a:spLocks noChangeArrowheads="1"/>
          </p:cNvSpPr>
          <p:nvPr/>
        </p:nvSpPr>
        <p:spPr bwMode="auto">
          <a:xfrm>
            <a:off x="57912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201" name="Text Box 183"/>
          <p:cNvSpPr txBox="1">
            <a:spLocks noChangeArrowheads="1"/>
          </p:cNvSpPr>
          <p:nvPr/>
        </p:nvSpPr>
        <p:spPr bwMode="auto">
          <a:xfrm>
            <a:off x="62484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202" name="Text Box 184"/>
          <p:cNvSpPr txBox="1">
            <a:spLocks noChangeArrowheads="1"/>
          </p:cNvSpPr>
          <p:nvPr/>
        </p:nvSpPr>
        <p:spPr bwMode="auto">
          <a:xfrm>
            <a:off x="67056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203" name="Text Box 185"/>
          <p:cNvSpPr txBox="1">
            <a:spLocks noChangeArrowheads="1"/>
          </p:cNvSpPr>
          <p:nvPr/>
        </p:nvSpPr>
        <p:spPr bwMode="auto">
          <a:xfrm>
            <a:off x="71628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204" name="Text Box 186"/>
          <p:cNvSpPr txBox="1">
            <a:spLocks noChangeArrowheads="1"/>
          </p:cNvSpPr>
          <p:nvPr/>
        </p:nvSpPr>
        <p:spPr bwMode="auto">
          <a:xfrm>
            <a:off x="80772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205" name="Text Box 187"/>
          <p:cNvSpPr txBox="1">
            <a:spLocks noChangeArrowheads="1"/>
          </p:cNvSpPr>
          <p:nvPr/>
        </p:nvSpPr>
        <p:spPr bwMode="auto">
          <a:xfrm>
            <a:off x="7620000" y="43434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206" name="Text Box 188"/>
          <p:cNvSpPr txBox="1">
            <a:spLocks noChangeArrowheads="1"/>
          </p:cNvSpPr>
          <p:nvPr/>
        </p:nvSpPr>
        <p:spPr bwMode="auto">
          <a:xfrm>
            <a:off x="67056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207" name="Text Box 189"/>
          <p:cNvSpPr txBox="1">
            <a:spLocks noChangeArrowheads="1"/>
          </p:cNvSpPr>
          <p:nvPr/>
        </p:nvSpPr>
        <p:spPr bwMode="auto">
          <a:xfrm>
            <a:off x="5791200" y="4724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208" name="Text Box 190"/>
          <p:cNvSpPr txBox="1">
            <a:spLocks noChangeArrowheads="1"/>
          </p:cNvSpPr>
          <p:nvPr/>
        </p:nvSpPr>
        <p:spPr bwMode="auto">
          <a:xfrm>
            <a:off x="71628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209" name="Text Box 191"/>
          <p:cNvSpPr txBox="1">
            <a:spLocks noChangeArrowheads="1"/>
          </p:cNvSpPr>
          <p:nvPr/>
        </p:nvSpPr>
        <p:spPr bwMode="auto">
          <a:xfrm>
            <a:off x="48768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210" name="Text Box 192"/>
          <p:cNvSpPr txBox="1">
            <a:spLocks noChangeArrowheads="1"/>
          </p:cNvSpPr>
          <p:nvPr/>
        </p:nvSpPr>
        <p:spPr bwMode="auto">
          <a:xfrm>
            <a:off x="61722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211" name="Text Box 193"/>
          <p:cNvSpPr txBox="1">
            <a:spLocks noChangeArrowheads="1"/>
          </p:cNvSpPr>
          <p:nvPr/>
        </p:nvSpPr>
        <p:spPr bwMode="auto">
          <a:xfrm>
            <a:off x="8001000" y="48006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212" name="Text Box 194"/>
          <p:cNvSpPr txBox="1">
            <a:spLocks noChangeArrowheads="1"/>
          </p:cNvSpPr>
          <p:nvPr/>
        </p:nvSpPr>
        <p:spPr bwMode="auto">
          <a:xfrm>
            <a:off x="7620000" y="48006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213" name="Text Box 195"/>
          <p:cNvSpPr txBox="1">
            <a:spLocks noChangeArrowheads="1"/>
          </p:cNvSpPr>
          <p:nvPr/>
        </p:nvSpPr>
        <p:spPr bwMode="auto">
          <a:xfrm>
            <a:off x="5257800" y="48006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214" name="Rectangle 196"/>
          <p:cNvSpPr>
            <a:spLocks noChangeArrowheads="1"/>
          </p:cNvSpPr>
          <p:nvPr/>
        </p:nvSpPr>
        <p:spPr bwMode="auto">
          <a:xfrm>
            <a:off x="5715000" y="56388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215" name="Text Box 197"/>
          <p:cNvSpPr txBox="1">
            <a:spLocks noChangeArrowheads="1"/>
          </p:cNvSpPr>
          <p:nvPr/>
        </p:nvSpPr>
        <p:spPr bwMode="auto">
          <a:xfrm>
            <a:off x="5715000" y="56388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３</a:t>
            </a:r>
          </a:p>
        </p:txBody>
      </p:sp>
      <p:sp>
        <p:nvSpPr>
          <p:cNvPr id="5216" name="Text Box 198"/>
          <p:cNvSpPr txBox="1">
            <a:spLocks noChangeArrowheads="1"/>
          </p:cNvSpPr>
          <p:nvPr/>
        </p:nvSpPr>
        <p:spPr bwMode="auto">
          <a:xfrm>
            <a:off x="5791200" y="60960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217" name="Line 199"/>
          <p:cNvSpPr>
            <a:spLocks noChangeShapeType="1"/>
          </p:cNvSpPr>
          <p:nvPr/>
        </p:nvSpPr>
        <p:spPr bwMode="auto">
          <a:xfrm flipV="1">
            <a:off x="6400800" y="5257800"/>
            <a:ext cx="0" cy="1143000"/>
          </a:xfrm>
          <a:prstGeom prst="line">
            <a:avLst/>
          </a:prstGeom>
          <a:noFill/>
          <a:ln w="9525">
            <a:solidFill>
              <a:schemeClr val="tx1"/>
            </a:solidFill>
            <a:round/>
            <a:headEnd/>
            <a:tailEnd type="triangle" w="med" len="med"/>
          </a:ln>
        </p:spPr>
        <p:txBody>
          <a:bodyPr/>
          <a:lstStyle/>
          <a:p>
            <a:endParaRPr lang="ja-JP" altLang="en-US"/>
          </a:p>
        </p:txBody>
      </p:sp>
      <p:sp>
        <p:nvSpPr>
          <p:cNvPr id="5218" name="Line 201"/>
          <p:cNvSpPr>
            <a:spLocks noChangeShapeType="1"/>
          </p:cNvSpPr>
          <p:nvPr/>
        </p:nvSpPr>
        <p:spPr bwMode="auto">
          <a:xfrm>
            <a:off x="6781800" y="3810000"/>
            <a:ext cx="0" cy="533400"/>
          </a:xfrm>
          <a:prstGeom prst="line">
            <a:avLst/>
          </a:prstGeom>
          <a:noFill/>
          <a:ln w="76200">
            <a:solidFill>
              <a:srgbClr val="008000"/>
            </a:solidFill>
            <a:round/>
            <a:headEnd/>
            <a:tailEnd type="triangle" w="med" len="med"/>
          </a:ln>
        </p:spPr>
        <p:txBody>
          <a:bodyPr/>
          <a:lstStyle/>
          <a:p>
            <a:endParaRPr lang="ja-JP" altLang="en-US"/>
          </a:p>
        </p:txBody>
      </p:sp>
      <p:sp>
        <p:nvSpPr>
          <p:cNvPr id="5219" name="Line 202"/>
          <p:cNvSpPr>
            <a:spLocks noChangeShapeType="1"/>
          </p:cNvSpPr>
          <p:nvPr/>
        </p:nvSpPr>
        <p:spPr bwMode="auto">
          <a:xfrm flipV="1">
            <a:off x="5943600" y="5257800"/>
            <a:ext cx="0" cy="3048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5126" name="Object 203"/>
          <p:cNvGraphicFramePr>
            <a:graphicFrameLocks noChangeAspect="1"/>
          </p:cNvGraphicFramePr>
          <p:nvPr/>
        </p:nvGraphicFramePr>
        <p:xfrm>
          <a:off x="4648200" y="3733800"/>
          <a:ext cx="1708150" cy="574675"/>
        </p:xfrm>
        <a:graphic>
          <a:graphicData uri="http://schemas.openxmlformats.org/presentationml/2006/ole">
            <p:oleObj spid="_x0000_s5126" name="Equation" r:id="rId7" imgW="1206360" imgH="406080" progId="Equation.DSMT4">
              <p:embed/>
            </p:oleObj>
          </a:graphicData>
        </a:graphic>
      </p:graphicFrame>
      <p:sp>
        <p:nvSpPr>
          <p:cNvPr id="5220" name="Text Box 204"/>
          <p:cNvSpPr txBox="1">
            <a:spLocks noChangeArrowheads="1"/>
          </p:cNvSpPr>
          <p:nvPr/>
        </p:nvSpPr>
        <p:spPr bwMode="auto">
          <a:xfrm>
            <a:off x="6699250" y="6400800"/>
            <a:ext cx="1457325"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a:t>
            </a:r>
            <a:r>
              <a:rPr lang="ja-JP" altLang="en-US" b="0">
                <a:solidFill>
                  <a:srgbClr val="FF0000"/>
                </a:solidFill>
                <a:latin typeface="Verdana" pitchFamily="34" charset="0"/>
              </a:rPr>
              <a:t>３</a:t>
            </a:r>
            <a:r>
              <a:rPr lang="en-US" altLang="ja-JP" b="0">
                <a:solidFill>
                  <a:srgbClr val="FF0000"/>
                </a:solidFill>
                <a:latin typeface="Verdana" pitchFamily="34" charset="0"/>
              </a:rPr>
              <a:t>;</a:t>
            </a:r>
          </a:p>
        </p:txBody>
      </p:sp>
      <p:sp>
        <p:nvSpPr>
          <p:cNvPr id="5221" name="Line 205"/>
          <p:cNvSpPr>
            <a:spLocks noChangeShapeType="1"/>
          </p:cNvSpPr>
          <p:nvPr/>
        </p:nvSpPr>
        <p:spPr bwMode="auto">
          <a:xfrm flipV="1">
            <a:off x="5486400" y="5257800"/>
            <a:ext cx="0" cy="6096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スライド番号プレースホルダ 4"/>
          <p:cNvSpPr>
            <a:spLocks noGrp="1"/>
          </p:cNvSpPr>
          <p:nvPr>
            <p:ph type="sldNum" sz="quarter" idx="12"/>
          </p:nvPr>
        </p:nvSpPr>
        <p:spPr>
          <a:noFill/>
        </p:spPr>
        <p:txBody>
          <a:bodyPr/>
          <a:lstStyle/>
          <a:p>
            <a:fld id="{3813F705-DEE3-45DB-A559-ED8B6D302B63}" type="slidenum">
              <a:rPr lang="en-US" altLang="ja-JP" smtClean="0"/>
              <a:pPr/>
              <a:t>28</a:t>
            </a:fld>
            <a:endParaRPr lang="en-US" altLang="ja-JP" smtClean="0"/>
          </a:p>
        </p:txBody>
      </p:sp>
      <p:sp>
        <p:nvSpPr>
          <p:cNvPr id="6154" name="Rectangle 11"/>
          <p:cNvSpPr>
            <a:spLocks noGrp="1" noChangeArrowheads="1"/>
          </p:cNvSpPr>
          <p:nvPr>
            <p:ph type="title"/>
          </p:nvPr>
        </p:nvSpPr>
        <p:spPr>
          <a:xfrm>
            <a:off x="685800" y="0"/>
            <a:ext cx="7772400" cy="1143000"/>
          </a:xfrm>
        </p:spPr>
        <p:txBody>
          <a:bodyPr/>
          <a:lstStyle/>
          <a:p>
            <a:pPr eaLnBrk="1" hangingPunct="1"/>
            <a:r>
              <a:rPr lang="ja-JP" altLang="en-US" sz="3200" smtClean="0">
                <a:solidFill>
                  <a:schemeClr val="tx1"/>
                </a:solidFill>
              </a:rPr>
              <a:t>２分探索の動き</a:t>
            </a:r>
            <a:br>
              <a:rPr lang="ja-JP" altLang="en-US" sz="3200" smtClean="0">
                <a:solidFill>
                  <a:schemeClr val="tx1"/>
                </a:solidFill>
              </a:rPr>
            </a:br>
            <a:r>
              <a:rPr lang="en-US" altLang="ja-JP" sz="3200" smtClean="0">
                <a:solidFill>
                  <a:schemeClr val="tx1"/>
                </a:solidFill>
              </a:rPr>
              <a:t>(</a:t>
            </a:r>
            <a:r>
              <a:rPr lang="ja-JP" altLang="en-US" sz="3200" smtClean="0">
                <a:solidFill>
                  <a:schemeClr val="tx1"/>
                </a:solidFill>
              </a:rPr>
              <a:t>キーが存在しない場合）</a:t>
            </a:r>
          </a:p>
        </p:txBody>
      </p:sp>
      <p:sp>
        <p:nvSpPr>
          <p:cNvPr id="6155" name="Line 29"/>
          <p:cNvSpPr>
            <a:spLocks noChangeShapeType="1"/>
          </p:cNvSpPr>
          <p:nvPr/>
        </p:nvSpPr>
        <p:spPr bwMode="auto">
          <a:xfrm>
            <a:off x="4343400" y="914400"/>
            <a:ext cx="0" cy="5715000"/>
          </a:xfrm>
          <a:prstGeom prst="line">
            <a:avLst/>
          </a:prstGeom>
          <a:noFill/>
          <a:ln w="76200">
            <a:solidFill>
              <a:schemeClr val="tx1"/>
            </a:solidFill>
            <a:round/>
            <a:headEnd/>
            <a:tailEnd/>
          </a:ln>
        </p:spPr>
        <p:txBody>
          <a:bodyPr/>
          <a:lstStyle/>
          <a:p>
            <a:endParaRPr lang="ja-JP" altLang="en-US"/>
          </a:p>
        </p:txBody>
      </p:sp>
      <p:grpSp>
        <p:nvGrpSpPr>
          <p:cNvPr id="6156" name="Group 31"/>
          <p:cNvGrpSpPr>
            <a:grpSpLocks/>
          </p:cNvGrpSpPr>
          <p:nvPr/>
        </p:nvGrpSpPr>
        <p:grpSpPr bwMode="auto">
          <a:xfrm>
            <a:off x="381000" y="1676400"/>
            <a:ext cx="3657600" cy="457200"/>
            <a:chOff x="240" y="912"/>
            <a:chExt cx="2304" cy="288"/>
          </a:xfrm>
        </p:grpSpPr>
        <p:sp>
          <p:nvSpPr>
            <p:cNvPr id="6272" name="Rectangle 3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3" name="Rectangle 3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4" name="Rectangle 3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5" name="Rectangle 3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6" name="Rectangle 3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7" name="Rectangle 3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8" name="Rectangle 3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9" name="Rectangle 3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157" name="Text Box 40"/>
          <p:cNvSpPr txBox="1">
            <a:spLocks noChangeArrowheads="1"/>
          </p:cNvSpPr>
          <p:nvPr/>
        </p:nvSpPr>
        <p:spPr bwMode="auto">
          <a:xfrm>
            <a:off x="0" y="1676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158" name="Text Box 41"/>
          <p:cNvSpPr txBox="1">
            <a:spLocks noChangeArrowheads="1"/>
          </p:cNvSpPr>
          <p:nvPr/>
        </p:nvSpPr>
        <p:spPr bwMode="auto">
          <a:xfrm>
            <a:off x="4572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159" name="Text Box 42"/>
          <p:cNvSpPr txBox="1">
            <a:spLocks noChangeArrowheads="1"/>
          </p:cNvSpPr>
          <p:nvPr/>
        </p:nvSpPr>
        <p:spPr bwMode="auto">
          <a:xfrm>
            <a:off x="9144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160" name="Text Box 43"/>
          <p:cNvSpPr txBox="1">
            <a:spLocks noChangeArrowheads="1"/>
          </p:cNvSpPr>
          <p:nvPr/>
        </p:nvSpPr>
        <p:spPr bwMode="auto">
          <a:xfrm>
            <a:off x="13716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161" name="Text Box 44"/>
          <p:cNvSpPr txBox="1">
            <a:spLocks noChangeArrowheads="1"/>
          </p:cNvSpPr>
          <p:nvPr/>
        </p:nvSpPr>
        <p:spPr bwMode="auto">
          <a:xfrm>
            <a:off x="18288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162" name="Text Box 45"/>
          <p:cNvSpPr txBox="1">
            <a:spLocks noChangeArrowheads="1"/>
          </p:cNvSpPr>
          <p:nvPr/>
        </p:nvSpPr>
        <p:spPr bwMode="auto">
          <a:xfrm>
            <a:off x="22860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163" name="Text Box 46"/>
          <p:cNvSpPr txBox="1">
            <a:spLocks noChangeArrowheads="1"/>
          </p:cNvSpPr>
          <p:nvPr/>
        </p:nvSpPr>
        <p:spPr bwMode="auto">
          <a:xfrm>
            <a:off x="27432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164" name="Text Box 47"/>
          <p:cNvSpPr txBox="1">
            <a:spLocks noChangeArrowheads="1"/>
          </p:cNvSpPr>
          <p:nvPr/>
        </p:nvSpPr>
        <p:spPr bwMode="auto">
          <a:xfrm>
            <a:off x="36576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165" name="Text Box 48"/>
          <p:cNvSpPr txBox="1">
            <a:spLocks noChangeArrowheads="1"/>
          </p:cNvSpPr>
          <p:nvPr/>
        </p:nvSpPr>
        <p:spPr bwMode="auto">
          <a:xfrm>
            <a:off x="3200400" y="1219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166" name="Text Box 49"/>
          <p:cNvSpPr txBox="1">
            <a:spLocks noChangeArrowheads="1"/>
          </p:cNvSpPr>
          <p:nvPr/>
        </p:nvSpPr>
        <p:spPr bwMode="auto">
          <a:xfrm>
            <a:off x="2286000" y="1752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167" name="Text Box 50"/>
          <p:cNvSpPr txBox="1">
            <a:spLocks noChangeArrowheads="1"/>
          </p:cNvSpPr>
          <p:nvPr/>
        </p:nvSpPr>
        <p:spPr bwMode="auto">
          <a:xfrm>
            <a:off x="1371600" y="1600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168" name="Text Box 51"/>
          <p:cNvSpPr txBox="1">
            <a:spLocks noChangeArrowheads="1"/>
          </p:cNvSpPr>
          <p:nvPr/>
        </p:nvSpPr>
        <p:spPr bwMode="auto">
          <a:xfrm>
            <a:off x="2743200" y="1676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169" name="Text Box 52"/>
          <p:cNvSpPr txBox="1">
            <a:spLocks noChangeArrowheads="1"/>
          </p:cNvSpPr>
          <p:nvPr/>
        </p:nvSpPr>
        <p:spPr bwMode="auto">
          <a:xfrm>
            <a:off x="457200" y="1676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170" name="Text Box 53"/>
          <p:cNvSpPr txBox="1">
            <a:spLocks noChangeArrowheads="1"/>
          </p:cNvSpPr>
          <p:nvPr/>
        </p:nvSpPr>
        <p:spPr bwMode="auto">
          <a:xfrm>
            <a:off x="1752600" y="1676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171" name="Text Box 54"/>
          <p:cNvSpPr txBox="1">
            <a:spLocks noChangeArrowheads="1"/>
          </p:cNvSpPr>
          <p:nvPr/>
        </p:nvSpPr>
        <p:spPr bwMode="auto">
          <a:xfrm>
            <a:off x="3581400" y="1676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172" name="Text Box 55"/>
          <p:cNvSpPr txBox="1">
            <a:spLocks noChangeArrowheads="1"/>
          </p:cNvSpPr>
          <p:nvPr/>
        </p:nvSpPr>
        <p:spPr bwMode="auto">
          <a:xfrm>
            <a:off x="3200400" y="1676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173" name="Text Box 56"/>
          <p:cNvSpPr txBox="1">
            <a:spLocks noChangeArrowheads="1"/>
          </p:cNvSpPr>
          <p:nvPr/>
        </p:nvSpPr>
        <p:spPr bwMode="auto">
          <a:xfrm>
            <a:off x="838200" y="1676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174" name="Rectangle 57"/>
          <p:cNvSpPr>
            <a:spLocks noChangeArrowheads="1"/>
          </p:cNvSpPr>
          <p:nvPr/>
        </p:nvSpPr>
        <p:spPr bwMode="auto">
          <a:xfrm>
            <a:off x="1828800" y="3276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175" name="Text Box 58"/>
          <p:cNvSpPr txBox="1">
            <a:spLocks noChangeArrowheads="1"/>
          </p:cNvSpPr>
          <p:nvPr/>
        </p:nvSpPr>
        <p:spPr bwMode="auto">
          <a:xfrm>
            <a:off x="1752600" y="32766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176" name="Text Box 59"/>
          <p:cNvSpPr txBox="1">
            <a:spLocks noChangeArrowheads="1"/>
          </p:cNvSpPr>
          <p:nvPr/>
        </p:nvSpPr>
        <p:spPr bwMode="auto">
          <a:xfrm>
            <a:off x="1295400" y="3352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177" name="Line 62"/>
          <p:cNvSpPr>
            <a:spLocks noChangeShapeType="1"/>
          </p:cNvSpPr>
          <p:nvPr/>
        </p:nvSpPr>
        <p:spPr bwMode="auto">
          <a:xfrm flipV="1">
            <a:off x="2057400" y="2209800"/>
            <a:ext cx="0" cy="914400"/>
          </a:xfrm>
          <a:prstGeom prst="line">
            <a:avLst/>
          </a:prstGeom>
          <a:noFill/>
          <a:ln w="9525">
            <a:solidFill>
              <a:schemeClr val="tx1"/>
            </a:solidFill>
            <a:round/>
            <a:headEnd/>
            <a:tailEnd type="triangle" w="med" len="med"/>
          </a:ln>
        </p:spPr>
        <p:txBody>
          <a:bodyPr/>
          <a:lstStyle/>
          <a:p>
            <a:endParaRPr lang="ja-JP" altLang="en-US"/>
          </a:p>
        </p:txBody>
      </p:sp>
      <p:sp>
        <p:nvSpPr>
          <p:cNvPr id="6178" name="Line 63"/>
          <p:cNvSpPr>
            <a:spLocks noChangeShapeType="1"/>
          </p:cNvSpPr>
          <p:nvPr/>
        </p:nvSpPr>
        <p:spPr bwMode="auto">
          <a:xfrm>
            <a:off x="1981200" y="4038600"/>
            <a:ext cx="0" cy="533400"/>
          </a:xfrm>
          <a:prstGeom prst="line">
            <a:avLst/>
          </a:prstGeom>
          <a:noFill/>
          <a:ln w="76200">
            <a:solidFill>
              <a:srgbClr val="008000"/>
            </a:solidFill>
            <a:round/>
            <a:headEnd/>
            <a:tailEnd type="triangle" w="med" len="med"/>
          </a:ln>
        </p:spPr>
        <p:txBody>
          <a:bodyPr/>
          <a:lstStyle/>
          <a:p>
            <a:endParaRPr lang="ja-JP" altLang="en-US"/>
          </a:p>
        </p:txBody>
      </p:sp>
      <p:grpSp>
        <p:nvGrpSpPr>
          <p:cNvPr id="6179" name="Group 64"/>
          <p:cNvGrpSpPr>
            <a:grpSpLocks/>
          </p:cNvGrpSpPr>
          <p:nvPr/>
        </p:nvGrpSpPr>
        <p:grpSpPr bwMode="auto">
          <a:xfrm>
            <a:off x="381000" y="4953000"/>
            <a:ext cx="3657600" cy="457200"/>
            <a:chOff x="240" y="912"/>
            <a:chExt cx="2304" cy="288"/>
          </a:xfrm>
        </p:grpSpPr>
        <p:sp>
          <p:nvSpPr>
            <p:cNvPr id="6264" name="Rectangle 65"/>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5" name="Rectangle 66"/>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6" name="Rectangle 67"/>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7" name="Rectangle 68"/>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8" name="Rectangle 69"/>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9" name="Rectangle 70"/>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0" name="Rectangle 71"/>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71" name="Rectangle 72"/>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180" name="Text Box 73"/>
          <p:cNvSpPr txBox="1">
            <a:spLocks noChangeArrowheads="1"/>
          </p:cNvSpPr>
          <p:nvPr/>
        </p:nvSpPr>
        <p:spPr bwMode="auto">
          <a:xfrm>
            <a:off x="0" y="49530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181" name="Text Box 74"/>
          <p:cNvSpPr txBox="1">
            <a:spLocks noChangeArrowheads="1"/>
          </p:cNvSpPr>
          <p:nvPr/>
        </p:nvSpPr>
        <p:spPr bwMode="auto">
          <a:xfrm>
            <a:off x="4572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182" name="Text Box 75"/>
          <p:cNvSpPr txBox="1">
            <a:spLocks noChangeArrowheads="1"/>
          </p:cNvSpPr>
          <p:nvPr/>
        </p:nvSpPr>
        <p:spPr bwMode="auto">
          <a:xfrm>
            <a:off x="9144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183" name="Text Box 76"/>
          <p:cNvSpPr txBox="1">
            <a:spLocks noChangeArrowheads="1"/>
          </p:cNvSpPr>
          <p:nvPr/>
        </p:nvSpPr>
        <p:spPr bwMode="auto">
          <a:xfrm>
            <a:off x="13716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184" name="Text Box 77"/>
          <p:cNvSpPr txBox="1">
            <a:spLocks noChangeArrowheads="1"/>
          </p:cNvSpPr>
          <p:nvPr/>
        </p:nvSpPr>
        <p:spPr bwMode="auto">
          <a:xfrm>
            <a:off x="18288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185" name="Text Box 78"/>
          <p:cNvSpPr txBox="1">
            <a:spLocks noChangeArrowheads="1"/>
          </p:cNvSpPr>
          <p:nvPr/>
        </p:nvSpPr>
        <p:spPr bwMode="auto">
          <a:xfrm>
            <a:off x="22860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186" name="Text Box 79"/>
          <p:cNvSpPr txBox="1">
            <a:spLocks noChangeArrowheads="1"/>
          </p:cNvSpPr>
          <p:nvPr/>
        </p:nvSpPr>
        <p:spPr bwMode="auto">
          <a:xfrm>
            <a:off x="27432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187" name="Text Box 80"/>
          <p:cNvSpPr txBox="1">
            <a:spLocks noChangeArrowheads="1"/>
          </p:cNvSpPr>
          <p:nvPr/>
        </p:nvSpPr>
        <p:spPr bwMode="auto">
          <a:xfrm>
            <a:off x="36576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188" name="Text Box 81"/>
          <p:cNvSpPr txBox="1">
            <a:spLocks noChangeArrowheads="1"/>
          </p:cNvSpPr>
          <p:nvPr/>
        </p:nvSpPr>
        <p:spPr bwMode="auto">
          <a:xfrm>
            <a:off x="3200400" y="4495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189" name="Text Box 82"/>
          <p:cNvSpPr txBox="1">
            <a:spLocks noChangeArrowheads="1"/>
          </p:cNvSpPr>
          <p:nvPr/>
        </p:nvSpPr>
        <p:spPr bwMode="auto">
          <a:xfrm>
            <a:off x="2286000" y="5029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190" name="Text Box 83"/>
          <p:cNvSpPr txBox="1">
            <a:spLocks noChangeArrowheads="1"/>
          </p:cNvSpPr>
          <p:nvPr/>
        </p:nvSpPr>
        <p:spPr bwMode="auto">
          <a:xfrm>
            <a:off x="13716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191" name="Text Box 84"/>
          <p:cNvSpPr txBox="1">
            <a:spLocks noChangeArrowheads="1"/>
          </p:cNvSpPr>
          <p:nvPr/>
        </p:nvSpPr>
        <p:spPr bwMode="auto">
          <a:xfrm>
            <a:off x="27432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192" name="Text Box 85"/>
          <p:cNvSpPr txBox="1">
            <a:spLocks noChangeArrowheads="1"/>
          </p:cNvSpPr>
          <p:nvPr/>
        </p:nvSpPr>
        <p:spPr bwMode="auto">
          <a:xfrm>
            <a:off x="4572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193" name="Text Box 86"/>
          <p:cNvSpPr txBox="1">
            <a:spLocks noChangeArrowheads="1"/>
          </p:cNvSpPr>
          <p:nvPr/>
        </p:nvSpPr>
        <p:spPr bwMode="auto">
          <a:xfrm>
            <a:off x="17526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194" name="Text Box 87"/>
          <p:cNvSpPr txBox="1">
            <a:spLocks noChangeArrowheads="1"/>
          </p:cNvSpPr>
          <p:nvPr/>
        </p:nvSpPr>
        <p:spPr bwMode="auto">
          <a:xfrm>
            <a:off x="3581400" y="4953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195" name="Text Box 88"/>
          <p:cNvSpPr txBox="1">
            <a:spLocks noChangeArrowheads="1"/>
          </p:cNvSpPr>
          <p:nvPr/>
        </p:nvSpPr>
        <p:spPr bwMode="auto">
          <a:xfrm>
            <a:off x="3200400" y="4953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196" name="Text Box 89"/>
          <p:cNvSpPr txBox="1">
            <a:spLocks noChangeArrowheads="1"/>
          </p:cNvSpPr>
          <p:nvPr/>
        </p:nvSpPr>
        <p:spPr bwMode="auto">
          <a:xfrm>
            <a:off x="838200" y="49530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197" name="Rectangle 90"/>
          <p:cNvSpPr>
            <a:spLocks noChangeArrowheads="1"/>
          </p:cNvSpPr>
          <p:nvPr/>
        </p:nvSpPr>
        <p:spPr bwMode="auto">
          <a:xfrm>
            <a:off x="2667000" y="60198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198" name="Text Box 91"/>
          <p:cNvSpPr txBox="1">
            <a:spLocks noChangeArrowheads="1"/>
          </p:cNvSpPr>
          <p:nvPr/>
        </p:nvSpPr>
        <p:spPr bwMode="auto">
          <a:xfrm>
            <a:off x="2590800" y="60198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199" name="Text Box 92"/>
          <p:cNvSpPr txBox="1">
            <a:spLocks noChangeArrowheads="1"/>
          </p:cNvSpPr>
          <p:nvPr/>
        </p:nvSpPr>
        <p:spPr bwMode="auto">
          <a:xfrm>
            <a:off x="2286000" y="6019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00" name="Line 93"/>
          <p:cNvSpPr>
            <a:spLocks noChangeShapeType="1"/>
          </p:cNvSpPr>
          <p:nvPr/>
        </p:nvSpPr>
        <p:spPr bwMode="auto">
          <a:xfrm flipV="1">
            <a:off x="2057400" y="5410200"/>
            <a:ext cx="0" cy="1143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6146" name="Object 94"/>
          <p:cNvGraphicFramePr>
            <a:graphicFrameLocks noChangeAspect="1"/>
          </p:cNvGraphicFramePr>
          <p:nvPr/>
        </p:nvGraphicFramePr>
        <p:xfrm>
          <a:off x="152400" y="2438400"/>
          <a:ext cx="1828800" cy="506413"/>
        </p:xfrm>
        <a:graphic>
          <a:graphicData uri="http://schemas.openxmlformats.org/presentationml/2006/ole">
            <p:oleObj spid="_x0000_s6146" name="Equation" r:id="rId3" imgW="1562040" imgH="431640" progId="Equation.DSMT4">
              <p:embed/>
            </p:oleObj>
          </a:graphicData>
        </a:graphic>
      </p:graphicFrame>
      <p:graphicFrame>
        <p:nvGraphicFramePr>
          <p:cNvPr id="6147" name="Object 95"/>
          <p:cNvGraphicFramePr>
            <a:graphicFrameLocks noChangeAspect="1"/>
          </p:cNvGraphicFramePr>
          <p:nvPr/>
        </p:nvGraphicFramePr>
        <p:xfrm>
          <a:off x="2209800" y="4038600"/>
          <a:ext cx="1828800" cy="501650"/>
        </p:xfrm>
        <a:graphic>
          <a:graphicData uri="http://schemas.openxmlformats.org/presentationml/2006/ole">
            <p:oleObj spid="_x0000_s6147" name="Equation" r:id="rId4" imgW="749160" imgH="203040" progId="Equation.DSMT4">
              <p:embed/>
            </p:oleObj>
          </a:graphicData>
        </a:graphic>
      </p:graphicFrame>
      <p:sp>
        <p:nvSpPr>
          <p:cNvPr id="6201" name="Line 96"/>
          <p:cNvSpPr>
            <a:spLocks noChangeShapeType="1"/>
          </p:cNvSpPr>
          <p:nvPr/>
        </p:nvSpPr>
        <p:spPr bwMode="auto">
          <a:xfrm flipV="1">
            <a:off x="2971800" y="5410200"/>
            <a:ext cx="0" cy="609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6148" name="Object 97"/>
          <p:cNvGraphicFramePr>
            <a:graphicFrameLocks noChangeAspect="1"/>
          </p:cNvGraphicFramePr>
          <p:nvPr/>
        </p:nvGraphicFramePr>
        <p:xfrm>
          <a:off x="0" y="4038600"/>
          <a:ext cx="1725613" cy="574675"/>
        </p:xfrm>
        <a:graphic>
          <a:graphicData uri="http://schemas.openxmlformats.org/presentationml/2006/ole">
            <p:oleObj spid="_x0000_s6148" name="Equation" r:id="rId5" imgW="1218960" imgH="406080" progId="Equation.DSMT4">
              <p:embed/>
            </p:oleObj>
          </a:graphicData>
        </a:graphic>
      </p:graphicFrame>
      <p:sp>
        <p:nvSpPr>
          <p:cNvPr id="6202" name="Line 133"/>
          <p:cNvSpPr>
            <a:spLocks noChangeShapeType="1"/>
          </p:cNvSpPr>
          <p:nvPr/>
        </p:nvSpPr>
        <p:spPr bwMode="auto">
          <a:xfrm>
            <a:off x="6477000" y="1143000"/>
            <a:ext cx="0" cy="533400"/>
          </a:xfrm>
          <a:prstGeom prst="line">
            <a:avLst/>
          </a:prstGeom>
          <a:noFill/>
          <a:ln w="76200">
            <a:solidFill>
              <a:srgbClr val="008000"/>
            </a:solidFill>
            <a:round/>
            <a:headEnd/>
            <a:tailEnd type="triangle" w="med" len="med"/>
          </a:ln>
        </p:spPr>
        <p:txBody>
          <a:bodyPr/>
          <a:lstStyle/>
          <a:p>
            <a:endParaRPr lang="ja-JP" altLang="en-US"/>
          </a:p>
        </p:txBody>
      </p:sp>
      <p:graphicFrame>
        <p:nvGraphicFramePr>
          <p:cNvPr id="6149" name="Object 134"/>
          <p:cNvGraphicFramePr>
            <a:graphicFrameLocks noChangeAspect="1"/>
          </p:cNvGraphicFramePr>
          <p:nvPr/>
        </p:nvGraphicFramePr>
        <p:xfrm>
          <a:off x="6705600" y="1143000"/>
          <a:ext cx="1828800" cy="501650"/>
        </p:xfrm>
        <a:graphic>
          <a:graphicData uri="http://schemas.openxmlformats.org/presentationml/2006/ole">
            <p:oleObj spid="_x0000_s6149" name="Equation" r:id="rId6" imgW="749160" imgH="203040" progId="Equation.DSMT4">
              <p:embed/>
            </p:oleObj>
          </a:graphicData>
        </a:graphic>
      </p:graphicFrame>
      <p:graphicFrame>
        <p:nvGraphicFramePr>
          <p:cNvPr id="6150" name="Object 135"/>
          <p:cNvGraphicFramePr>
            <a:graphicFrameLocks noChangeAspect="1"/>
          </p:cNvGraphicFramePr>
          <p:nvPr/>
        </p:nvGraphicFramePr>
        <p:xfrm>
          <a:off x="4495800" y="1143000"/>
          <a:ext cx="1725613" cy="574675"/>
        </p:xfrm>
        <a:graphic>
          <a:graphicData uri="http://schemas.openxmlformats.org/presentationml/2006/ole">
            <p:oleObj spid="_x0000_s6150" name="Equation" r:id="rId7" imgW="1218960" imgH="406080" progId="Equation.DSMT4">
              <p:embed/>
            </p:oleObj>
          </a:graphicData>
        </a:graphic>
      </p:graphicFrame>
      <p:grpSp>
        <p:nvGrpSpPr>
          <p:cNvPr id="6203" name="Group 136"/>
          <p:cNvGrpSpPr>
            <a:grpSpLocks/>
          </p:cNvGrpSpPr>
          <p:nvPr/>
        </p:nvGrpSpPr>
        <p:grpSpPr bwMode="auto">
          <a:xfrm>
            <a:off x="5029200" y="2362200"/>
            <a:ext cx="3657600" cy="457200"/>
            <a:chOff x="240" y="912"/>
            <a:chExt cx="2304" cy="288"/>
          </a:xfrm>
        </p:grpSpPr>
        <p:sp>
          <p:nvSpPr>
            <p:cNvPr id="6256" name="Rectangle 137"/>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7" name="Rectangle 138"/>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8" name="Rectangle 139"/>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9" name="Rectangle 140"/>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0" name="Rectangle 141"/>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1" name="Rectangle 142"/>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2" name="Rectangle 143"/>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63" name="Rectangle 144"/>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04" name="Text Box 145"/>
          <p:cNvSpPr txBox="1">
            <a:spLocks noChangeArrowheads="1"/>
          </p:cNvSpPr>
          <p:nvPr/>
        </p:nvSpPr>
        <p:spPr bwMode="auto">
          <a:xfrm>
            <a:off x="4648200" y="23622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05" name="Text Box 146"/>
          <p:cNvSpPr txBox="1">
            <a:spLocks noChangeArrowheads="1"/>
          </p:cNvSpPr>
          <p:nvPr/>
        </p:nvSpPr>
        <p:spPr bwMode="auto">
          <a:xfrm>
            <a:off x="6934200" y="2438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06" name="Text Box 147"/>
          <p:cNvSpPr txBox="1">
            <a:spLocks noChangeArrowheads="1"/>
          </p:cNvSpPr>
          <p:nvPr/>
        </p:nvSpPr>
        <p:spPr bwMode="auto">
          <a:xfrm>
            <a:off x="60198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07" name="Text Box 148"/>
          <p:cNvSpPr txBox="1">
            <a:spLocks noChangeArrowheads="1"/>
          </p:cNvSpPr>
          <p:nvPr/>
        </p:nvSpPr>
        <p:spPr bwMode="auto">
          <a:xfrm>
            <a:off x="73914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08" name="Text Box 149"/>
          <p:cNvSpPr txBox="1">
            <a:spLocks noChangeArrowheads="1"/>
          </p:cNvSpPr>
          <p:nvPr/>
        </p:nvSpPr>
        <p:spPr bwMode="auto">
          <a:xfrm>
            <a:off x="51054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09" name="Text Box 150"/>
          <p:cNvSpPr txBox="1">
            <a:spLocks noChangeArrowheads="1"/>
          </p:cNvSpPr>
          <p:nvPr/>
        </p:nvSpPr>
        <p:spPr bwMode="auto">
          <a:xfrm>
            <a:off x="6400800" y="23622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10" name="Text Box 151"/>
          <p:cNvSpPr txBox="1">
            <a:spLocks noChangeArrowheads="1"/>
          </p:cNvSpPr>
          <p:nvPr/>
        </p:nvSpPr>
        <p:spPr bwMode="auto">
          <a:xfrm>
            <a:off x="8229600" y="23622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11" name="Text Box 152"/>
          <p:cNvSpPr txBox="1">
            <a:spLocks noChangeArrowheads="1"/>
          </p:cNvSpPr>
          <p:nvPr/>
        </p:nvSpPr>
        <p:spPr bwMode="auto">
          <a:xfrm>
            <a:off x="7848600" y="23622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12" name="Text Box 153"/>
          <p:cNvSpPr txBox="1">
            <a:spLocks noChangeArrowheads="1"/>
          </p:cNvSpPr>
          <p:nvPr/>
        </p:nvSpPr>
        <p:spPr bwMode="auto">
          <a:xfrm>
            <a:off x="5486400" y="23622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13" name="Rectangle 154"/>
          <p:cNvSpPr>
            <a:spLocks noChangeArrowheads="1"/>
          </p:cNvSpPr>
          <p:nvPr/>
        </p:nvSpPr>
        <p:spPr bwMode="auto">
          <a:xfrm>
            <a:off x="8001000" y="32004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14" name="Text Box 155"/>
          <p:cNvSpPr txBox="1">
            <a:spLocks noChangeArrowheads="1"/>
          </p:cNvSpPr>
          <p:nvPr/>
        </p:nvSpPr>
        <p:spPr bwMode="auto">
          <a:xfrm>
            <a:off x="7924800" y="32004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215" name="Text Box 156"/>
          <p:cNvSpPr txBox="1">
            <a:spLocks noChangeArrowheads="1"/>
          </p:cNvSpPr>
          <p:nvPr/>
        </p:nvSpPr>
        <p:spPr bwMode="auto">
          <a:xfrm>
            <a:off x="7620000" y="3200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16" name="Line 157"/>
          <p:cNvSpPr>
            <a:spLocks noChangeShapeType="1"/>
          </p:cNvSpPr>
          <p:nvPr/>
        </p:nvSpPr>
        <p:spPr bwMode="auto">
          <a:xfrm flipV="1">
            <a:off x="6705600" y="2819400"/>
            <a:ext cx="0" cy="1143000"/>
          </a:xfrm>
          <a:prstGeom prst="line">
            <a:avLst/>
          </a:prstGeom>
          <a:noFill/>
          <a:ln w="9525">
            <a:solidFill>
              <a:schemeClr val="tx1"/>
            </a:solidFill>
            <a:round/>
            <a:headEnd/>
            <a:tailEnd type="triangle" w="med" len="med"/>
          </a:ln>
        </p:spPr>
        <p:txBody>
          <a:bodyPr/>
          <a:lstStyle/>
          <a:p>
            <a:endParaRPr lang="ja-JP" altLang="en-US"/>
          </a:p>
        </p:txBody>
      </p:sp>
      <p:sp>
        <p:nvSpPr>
          <p:cNvPr id="6217" name="Line 158"/>
          <p:cNvSpPr>
            <a:spLocks noChangeShapeType="1"/>
          </p:cNvSpPr>
          <p:nvPr/>
        </p:nvSpPr>
        <p:spPr bwMode="auto">
          <a:xfrm flipV="1">
            <a:off x="7620000" y="2819400"/>
            <a:ext cx="0" cy="609600"/>
          </a:xfrm>
          <a:prstGeom prst="line">
            <a:avLst/>
          </a:prstGeom>
          <a:noFill/>
          <a:ln w="9525">
            <a:solidFill>
              <a:schemeClr val="tx1"/>
            </a:solidFill>
            <a:round/>
            <a:headEnd/>
            <a:tailEnd type="triangle" w="med" len="med"/>
          </a:ln>
        </p:spPr>
        <p:txBody>
          <a:bodyPr/>
          <a:lstStyle/>
          <a:p>
            <a:endParaRPr lang="ja-JP" altLang="en-US"/>
          </a:p>
        </p:txBody>
      </p:sp>
      <p:sp>
        <p:nvSpPr>
          <p:cNvPr id="6218" name="Text Box 159"/>
          <p:cNvSpPr txBox="1">
            <a:spLocks noChangeArrowheads="1"/>
          </p:cNvSpPr>
          <p:nvPr/>
        </p:nvSpPr>
        <p:spPr bwMode="auto">
          <a:xfrm>
            <a:off x="51054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219" name="Text Box 160"/>
          <p:cNvSpPr txBox="1">
            <a:spLocks noChangeArrowheads="1"/>
          </p:cNvSpPr>
          <p:nvPr/>
        </p:nvSpPr>
        <p:spPr bwMode="auto">
          <a:xfrm>
            <a:off x="55626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220" name="Text Box 161"/>
          <p:cNvSpPr txBox="1">
            <a:spLocks noChangeArrowheads="1"/>
          </p:cNvSpPr>
          <p:nvPr/>
        </p:nvSpPr>
        <p:spPr bwMode="auto">
          <a:xfrm>
            <a:off x="60198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221" name="Text Box 162"/>
          <p:cNvSpPr txBox="1">
            <a:spLocks noChangeArrowheads="1"/>
          </p:cNvSpPr>
          <p:nvPr/>
        </p:nvSpPr>
        <p:spPr bwMode="auto">
          <a:xfrm>
            <a:off x="64770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222" name="Text Box 163"/>
          <p:cNvSpPr txBox="1">
            <a:spLocks noChangeArrowheads="1"/>
          </p:cNvSpPr>
          <p:nvPr/>
        </p:nvSpPr>
        <p:spPr bwMode="auto">
          <a:xfrm>
            <a:off x="69342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223" name="Text Box 164"/>
          <p:cNvSpPr txBox="1">
            <a:spLocks noChangeArrowheads="1"/>
          </p:cNvSpPr>
          <p:nvPr/>
        </p:nvSpPr>
        <p:spPr bwMode="auto">
          <a:xfrm>
            <a:off x="73914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224" name="Text Box 165"/>
          <p:cNvSpPr txBox="1">
            <a:spLocks noChangeArrowheads="1"/>
          </p:cNvSpPr>
          <p:nvPr/>
        </p:nvSpPr>
        <p:spPr bwMode="auto">
          <a:xfrm>
            <a:off x="83058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225" name="Text Box 166"/>
          <p:cNvSpPr txBox="1">
            <a:spLocks noChangeArrowheads="1"/>
          </p:cNvSpPr>
          <p:nvPr/>
        </p:nvSpPr>
        <p:spPr bwMode="auto">
          <a:xfrm>
            <a:off x="7848600" y="19050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226" name="Line 167"/>
          <p:cNvSpPr>
            <a:spLocks noChangeShapeType="1"/>
          </p:cNvSpPr>
          <p:nvPr/>
        </p:nvSpPr>
        <p:spPr bwMode="auto">
          <a:xfrm flipV="1">
            <a:off x="8001000" y="2819400"/>
            <a:ext cx="0" cy="304800"/>
          </a:xfrm>
          <a:prstGeom prst="line">
            <a:avLst/>
          </a:prstGeom>
          <a:noFill/>
          <a:ln w="9525">
            <a:solidFill>
              <a:schemeClr val="tx1"/>
            </a:solidFill>
            <a:round/>
            <a:headEnd/>
            <a:tailEnd type="triangle" w="med" len="med"/>
          </a:ln>
        </p:spPr>
        <p:txBody>
          <a:bodyPr/>
          <a:lstStyle/>
          <a:p>
            <a:endParaRPr lang="ja-JP" altLang="en-US"/>
          </a:p>
        </p:txBody>
      </p:sp>
      <p:sp>
        <p:nvSpPr>
          <p:cNvPr id="6227" name="Line 168"/>
          <p:cNvSpPr>
            <a:spLocks noChangeShapeType="1"/>
          </p:cNvSpPr>
          <p:nvPr/>
        </p:nvSpPr>
        <p:spPr bwMode="auto">
          <a:xfrm>
            <a:off x="6629400" y="4114800"/>
            <a:ext cx="0" cy="533400"/>
          </a:xfrm>
          <a:prstGeom prst="line">
            <a:avLst/>
          </a:prstGeom>
          <a:noFill/>
          <a:ln w="76200">
            <a:solidFill>
              <a:srgbClr val="008000"/>
            </a:solidFill>
            <a:round/>
            <a:headEnd/>
            <a:tailEnd type="triangle" w="med" len="med"/>
          </a:ln>
        </p:spPr>
        <p:txBody>
          <a:bodyPr/>
          <a:lstStyle/>
          <a:p>
            <a:endParaRPr lang="ja-JP" altLang="en-US"/>
          </a:p>
        </p:txBody>
      </p:sp>
      <p:graphicFrame>
        <p:nvGraphicFramePr>
          <p:cNvPr id="6151" name="Object 169"/>
          <p:cNvGraphicFramePr>
            <a:graphicFrameLocks noChangeAspect="1"/>
          </p:cNvGraphicFramePr>
          <p:nvPr/>
        </p:nvGraphicFramePr>
        <p:xfrm>
          <a:off x="6858000" y="4114800"/>
          <a:ext cx="1828800" cy="501650"/>
        </p:xfrm>
        <a:graphic>
          <a:graphicData uri="http://schemas.openxmlformats.org/presentationml/2006/ole">
            <p:oleObj spid="_x0000_s6151" name="Equation" r:id="rId8" imgW="749160" imgH="203040" progId="Equation.DSMT4">
              <p:embed/>
            </p:oleObj>
          </a:graphicData>
        </a:graphic>
      </p:graphicFrame>
      <p:graphicFrame>
        <p:nvGraphicFramePr>
          <p:cNvPr id="6152" name="Object 170"/>
          <p:cNvGraphicFramePr>
            <a:graphicFrameLocks noChangeAspect="1"/>
          </p:cNvGraphicFramePr>
          <p:nvPr/>
        </p:nvGraphicFramePr>
        <p:xfrm>
          <a:off x="4648200" y="4114800"/>
          <a:ext cx="1725613" cy="574675"/>
        </p:xfrm>
        <a:graphic>
          <a:graphicData uri="http://schemas.openxmlformats.org/presentationml/2006/ole">
            <p:oleObj spid="_x0000_s6152" name="Equation" r:id="rId9" imgW="1218960" imgH="406080" progId="Equation.DSMT4">
              <p:embed/>
            </p:oleObj>
          </a:graphicData>
        </a:graphic>
      </p:graphicFrame>
      <p:grpSp>
        <p:nvGrpSpPr>
          <p:cNvPr id="6228" name="Group 171"/>
          <p:cNvGrpSpPr>
            <a:grpSpLocks/>
          </p:cNvGrpSpPr>
          <p:nvPr/>
        </p:nvGrpSpPr>
        <p:grpSpPr bwMode="auto">
          <a:xfrm>
            <a:off x="4953000" y="4876800"/>
            <a:ext cx="3657600" cy="457200"/>
            <a:chOff x="240" y="912"/>
            <a:chExt cx="2304" cy="288"/>
          </a:xfrm>
        </p:grpSpPr>
        <p:sp>
          <p:nvSpPr>
            <p:cNvPr id="6248" name="Rectangle 17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49" name="Rectangle 17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0" name="Rectangle 17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1" name="Rectangle 17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2" name="Rectangle 17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3" name="Rectangle 17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4" name="Rectangle 17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55" name="Rectangle 17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229" name="Text Box 180"/>
          <p:cNvSpPr txBox="1">
            <a:spLocks noChangeArrowheads="1"/>
          </p:cNvSpPr>
          <p:nvPr/>
        </p:nvSpPr>
        <p:spPr bwMode="auto">
          <a:xfrm>
            <a:off x="4572000" y="4876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230" name="Text Box 181"/>
          <p:cNvSpPr txBox="1">
            <a:spLocks noChangeArrowheads="1"/>
          </p:cNvSpPr>
          <p:nvPr/>
        </p:nvSpPr>
        <p:spPr bwMode="auto">
          <a:xfrm>
            <a:off x="6858000" y="4953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231" name="Text Box 182"/>
          <p:cNvSpPr txBox="1">
            <a:spLocks noChangeArrowheads="1"/>
          </p:cNvSpPr>
          <p:nvPr/>
        </p:nvSpPr>
        <p:spPr bwMode="auto">
          <a:xfrm>
            <a:off x="5943600" y="4800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6232" name="Text Box 183"/>
          <p:cNvSpPr txBox="1">
            <a:spLocks noChangeArrowheads="1"/>
          </p:cNvSpPr>
          <p:nvPr/>
        </p:nvSpPr>
        <p:spPr bwMode="auto">
          <a:xfrm>
            <a:off x="73152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233" name="Text Box 184"/>
          <p:cNvSpPr txBox="1">
            <a:spLocks noChangeArrowheads="1"/>
          </p:cNvSpPr>
          <p:nvPr/>
        </p:nvSpPr>
        <p:spPr bwMode="auto">
          <a:xfrm>
            <a:off x="50292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234" name="Text Box 185"/>
          <p:cNvSpPr txBox="1">
            <a:spLocks noChangeArrowheads="1"/>
          </p:cNvSpPr>
          <p:nvPr/>
        </p:nvSpPr>
        <p:spPr bwMode="auto">
          <a:xfrm>
            <a:off x="6324600" y="4876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235" name="Text Box 186"/>
          <p:cNvSpPr txBox="1">
            <a:spLocks noChangeArrowheads="1"/>
          </p:cNvSpPr>
          <p:nvPr/>
        </p:nvSpPr>
        <p:spPr bwMode="auto">
          <a:xfrm>
            <a:off x="8153400" y="4876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236" name="Text Box 187"/>
          <p:cNvSpPr txBox="1">
            <a:spLocks noChangeArrowheads="1"/>
          </p:cNvSpPr>
          <p:nvPr/>
        </p:nvSpPr>
        <p:spPr bwMode="auto">
          <a:xfrm>
            <a:off x="7772400" y="4876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6237" name="Text Box 188"/>
          <p:cNvSpPr txBox="1">
            <a:spLocks noChangeArrowheads="1"/>
          </p:cNvSpPr>
          <p:nvPr/>
        </p:nvSpPr>
        <p:spPr bwMode="auto">
          <a:xfrm>
            <a:off x="5410200" y="4876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6238" name="Line 192"/>
          <p:cNvSpPr>
            <a:spLocks noChangeShapeType="1"/>
          </p:cNvSpPr>
          <p:nvPr/>
        </p:nvSpPr>
        <p:spPr bwMode="auto">
          <a:xfrm flipV="1">
            <a:off x="7543800" y="5334000"/>
            <a:ext cx="0" cy="609600"/>
          </a:xfrm>
          <a:prstGeom prst="line">
            <a:avLst/>
          </a:prstGeom>
          <a:noFill/>
          <a:ln w="9525">
            <a:solidFill>
              <a:schemeClr val="tx1"/>
            </a:solidFill>
            <a:round/>
            <a:headEnd/>
            <a:tailEnd type="triangle" w="med" len="med"/>
          </a:ln>
        </p:spPr>
        <p:txBody>
          <a:bodyPr/>
          <a:lstStyle/>
          <a:p>
            <a:endParaRPr lang="ja-JP" altLang="en-US"/>
          </a:p>
        </p:txBody>
      </p:sp>
      <p:sp>
        <p:nvSpPr>
          <p:cNvPr id="6239" name="Line 193"/>
          <p:cNvSpPr>
            <a:spLocks noChangeShapeType="1"/>
          </p:cNvSpPr>
          <p:nvPr/>
        </p:nvSpPr>
        <p:spPr bwMode="auto">
          <a:xfrm flipV="1">
            <a:off x="7924800" y="5334000"/>
            <a:ext cx="0" cy="304800"/>
          </a:xfrm>
          <a:prstGeom prst="line">
            <a:avLst/>
          </a:prstGeom>
          <a:noFill/>
          <a:ln w="9525">
            <a:solidFill>
              <a:schemeClr val="tx1"/>
            </a:solidFill>
            <a:round/>
            <a:headEnd/>
            <a:tailEnd type="triangle" w="med" len="med"/>
          </a:ln>
        </p:spPr>
        <p:txBody>
          <a:bodyPr/>
          <a:lstStyle/>
          <a:p>
            <a:endParaRPr lang="ja-JP" altLang="en-US"/>
          </a:p>
        </p:txBody>
      </p:sp>
      <p:sp>
        <p:nvSpPr>
          <p:cNvPr id="6240" name="Line 194"/>
          <p:cNvSpPr>
            <a:spLocks noChangeShapeType="1"/>
          </p:cNvSpPr>
          <p:nvPr/>
        </p:nvSpPr>
        <p:spPr bwMode="auto">
          <a:xfrm flipV="1">
            <a:off x="6553200" y="5334000"/>
            <a:ext cx="0" cy="1143000"/>
          </a:xfrm>
          <a:prstGeom prst="line">
            <a:avLst/>
          </a:prstGeom>
          <a:noFill/>
          <a:ln w="9525">
            <a:solidFill>
              <a:schemeClr val="tx1"/>
            </a:solidFill>
            <a:round/>
            <a:headEnd/>
            <a:tailEnd type="triangle" w="med" len="med"/>
          </a:ln>
        </p:spPr>
        <p:txBody>
          <a:bodyPr/>
          <a:lstStyle/>
          <a:p>
            <a:endParaRPr lang="ja-JP" altLang="en-US"/>
          </a:p>
        </p:txBody>
      </p:sp>
      <p:sp>
        <p:nvSpPr>
          <p:cNvPr id="6241" name="Line 195"/>
          <p:cNvSpPr>
            <a:spLocks noChangeShapeType="1"/>
          </p:cNvSpPr>
          <p:nvPr/>
        </p:nvSpPr>
        <p:spPr bwMode="auto">
          <a:xfrm flipV="1">
            <a:off x="8382000" y="5334000"/>
            <a:ext cx="0" cy="228600"/>
          </a:xfrm>
          <a:prstGeom prst="line">
            <a:avLst/>
          </a:prstGeom>
          <a:noFill/>
          <a:ln w="9525">
            <a:solidFill>
              <a:schemeClr val="tx1"/>
            </a:solidFill>
            <a:round/>
            <a:headEnd/>
            <a:tailEnd type="triangle" w="med" len="med"/>
          </a:ln>
        </p:spPr>
        <p:txBody>
          <a:bodyPr/>
          <a:lstStyle/>
          <a:p>
            <a:endParaRPr lang="ja-JP" altLang="en-US"/>
          </a:p>
        </p:txBody>
      </p:sp>
      <p:sp>
        <p:nvSpPr>
          <p:cNvPr id="6242" name="Rectangle 196"/>
          <p:cNvSpPr>
            <a:spLocks noChangeArrowheads="1"/>
          </p:cNvSpPr>
          <p:nvPr/>
        </p:nvSpPr>
        <p:spPr bwMode="auto">
          <a:xfrm>
            <a:off x="8153400" y="5562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243" name="Text Box 197"/>
          <p:cNvSpPr txBox="1">
            <a:spLocks noChangeArrowheads="1"/>
          </p:cNvSpPr>
          <p:nvPr/>
        </p:nvSpPr>
        <p:spPr bwMode="auto">
          <a:xfrm>
            <a:off x="8077200" y="5562600"/>
            <a:ext cx="600075" cy="457200"/>
          </a:xfrm>
          <a:prstGeom prst="rect">
            <a:avLst/>
          </a:prstGeom>
          <a:noFill/>
          <a:ln w="9525">
            <a:noFill/>
            <a:miter lim="800000"/>
            <a:headEnd/>
            <a:tailEnd/>
          </a:ln>
        </p:spPr>
        <p:txBody>
          <a:bodyPr wrap="none">
            <a:spAutoFit/>
          </a:bodyPr>
          <a:lstStyle/>
          <a:p>
            <a:pPr algn="l"/>
            <a:r>
              <a:rPr lang="ja-JP" altLang="en-US" b="0">
                <a:solidFill>
                  <a:schemeClr val="accent2"/>
                </a:solidFill>
              </a:rPr>
              <a:t>１０</a:t>
            </a:r>
          </a:p>
        </p:txBody>
      </p:sp>
      <p:sp>
        <p:nvSpPr>
          <p:cNvPr id="6244" name="Text Box 198"/>
          <p:cNvSpPr txBox="1">
            <a:spLocks noChangeArrowheads="1"/>
          </p:cNvSpPr>
          <p:nvPr/>
        </p:nvSpPr>
        <p:spPr bwMode="auto">
          <a:xfrm>
            <a:off x="7772400" y="55626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6245" name="AutoShape 199"/>
          <p:cNvSpPr>
            <a:spLocks noChangeArrowheads="1"/>
          </p:cNvSpPr>
          <p:nvPr/>
        </p:nvSpPr>
        <p:spPr bwMode="auto">
          <a:xfrm>
            <a:off x="4495800" y="5486400"/>
            <a:ext cx="1752600" cy="762000"/>
          </a:xfrm>
          <a:prstGeom prst="wedgeRoundRectCallout">
            <a:avLst>
              <a:gd name="adj1" fmla="val 13676"/>
              <a:gd name="adj2" fmla="val -149792"/>
              <a:gd name="adj3" fmla="val 16667"/>
            </a:avLst>
          </a:prstGeom>
          <a:solidFill>
            <a:srgbClr val="EAEAEA"/>
          </a:solidFill>
          <a:ln w="9525">
            <a:solidFill>
              <a:schemeClr val="tx1"/>
            </a:solidFill>
            <a:miter lim="800000"/>
            <a:headEnd/>
            <a:tailEnd/>
          </a:ln>
        </p:spPr>
        <p:txBody>
          <a:bodyPr/>
          <a:lstStyle/>
          <a:p>
            <a:endParaRPr lang="ja-JP" altLang="ja-JP">
              <a:solidFill>
                <a:srgbClr val="EAEAEA"/>
              </a:solidFill>
            </a:endParaRPr>
          </a:p>
        </p:txBody>
      </p:sp>
      <p:sp>
        <p:nvSpPr>
          <p:cNvPr id="6246" name="Text Box 200"/>
          <p:cNvSpPr txBox="1">
            <a:spLocks noChangeArrowheads="1"/>
          </p:cNvSpPr>
          <p:nvPr/>
        </p:nvSpPr>
        <p:spPr bwMode="auto">
          <a:xfrm>
            <a:off x="4876800" y="5638800"/>
            <a:ext cx="796925" cy="457200"/>
          </a:xfrm>
          <a:prstGeom prst="rect">
            <a:avLst/>
          </a:prstGeom>
          <a:noFill/>
          <a:ln w="9525">
            <a:noFill/>
            <a:miter lim="800000"/>
            <a:headEnd/>
            <a:tailEnd/>
          </a:ln>
        </p:spPr>
        <p:txBody>
          <a:bodyPr wrap="none">
            <a:spAutoFit/>
          </a:bodyPr>
          <a:lstStyle/>
          <a:p>
            <a:r>
              <a:rPr lang="ja-JP" altLang="en-US"/>
              <a:t>基礎</a:t>
            </a:r>
          </a:p>
        </p:txBody>
      </p:sp>
      <p:sp>
        <p:nvSpPr>
          <p:cNvPr id="6247" name="Text Box 201"/>
          <p:cNvSpPr txBox="1">
            <a:spLocks noChangeArrowheads="1"/>
          </p:cNvSpPr>
          <p:nvPr/>
        </p:nvSpPr>
        <p:spPr bwMode="auto">
          <a:xfrm>
            <a:off x="6629400" y="6400800"/>
            <a:ext cx="1581150"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スライド番号プレースホルダ 4"/>
          <p:cNvSpPr>
            <a:spLocks noGrp="1"/>
          </p:cNvSpPr>
          <p:nvPr>
            <p:ph type="sldNum" sz="quarter" idx="12"/>
          </p:nvPr>
        </p:nvSpPr>
        <p:spPr>
          <a:noFill/>
        </p:spPr>
        <p:txBody>
          <a:bodyPr/>
          <a:lstStyle/>
          <a:p>
            <a:fld id="{6E60E3A3-A119-4609-8F33-8B748FAF7C5A}" type="slidenum">
              <a:rPr lang="en-US" altLang="ja-JP" smtClean="0"/>
              <a:pPr/>
              <a:t>29</a:t>
            </a:fld>
            <a:endParaRPr lang="en-US" altLang="ja-JP" smtClean="0"/>
          </a:p>
        </p:txBody>
      </p:sp>
      <p:sp>
        <p:nvSpPr>
          <p:cNvPr id="7175" name="Rectangle 2"/>
          <p:cNvSpPr>
            <a:spLocks noGrp="1" noChangeArrowheads="1"/>
          </p:cNvSpPr>
          <p:nvPr>
            <p:ph type="title"/>
          </p:nvPr>
        </p:nvSpPr>
        <p:spPr>
          <a:xfrm>
            <a:off x="1676400" y="228600"/>
            <a:ext cx="4953000" cy="685800"/>
          </a:xfrm>
        </p:spPr>
        <p:txBody>
          <a:bodyPr/>
          <a:lstStyle/>
          <a:p>
            <a:pPr eaLnBrk="1" hangingPunct="1"/>
            <a:r>
              <a:rPr lang="ja-JP" altLang="en-US" smtClean="0">
                <a:solidFill>
                  <a:schemeClr val="tx1"/>
                </a:solidFill>
              </a:rPr>
              <a:t>２分探索の原理</a:t>
            </a:r>
            <a:endParaRPr lang="ja-JP" altLang="en-US" sz="3200" smtClean="0">
              <a:solidFill>
                <a:schemeClr val="tx1"/>
              </a:solidFill>
            </a:endParaRPr>
          </a:p>
        </p:txBody>
      </p:sp>
      <p:sp>
        <p:nvSpPr>
          <p:cNvPr id="7176" name="Rectangle 12"/>
          <p:cNvSpPr>
            <a:spLocks noChangeArrowheads="1"/>
          </p:cNvSpPr>
          <p:nvPr/>
        </p:nvSpPr>
        <p:spPr bwMode="auto">
          <a:xfrm>
            <a:off x="838200" y="1600200"/>
            <a:ext cx="7162800" cy="5334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7177" name="Rectangle 13"/>
          <p:cNvSpPr>
            <a:spLocks noChangeArrowheads="1"/>
          </p:cNvSpPr>
          <p:nvPr/>
        </p:nvSpPr>
        <p:spPr bwMode="auto">
          <a:xfrm>
            <a:off x="4114800" y="1600200"/>
            <a:ext cx="6096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8" name="Line 14"/>
          <p:cNvSpPr>
            <a:spLocks noChangeShapeType="1"/>
          </p:cNvSpPr>
          <p:nvPr/>
        </p:nvSpPr>
        <p:spPr bwMode="auto">
          <a:xfrm flipH="1">
            <a:off x="1828800" y="2286000"/>
            <a:ext cx="1981200" cy="1295400"/>
          </a:xfrm>
          <a:prstGeom prst="line">
            <a:avLst/>
          </a:prstGeom>
          <a:noFill/>
          <a:ln w="9525">
            <a:solidFill>
              <a:schemeClr val="tx1"/>
            </a:solidFill>
            <a:round/>
            <a:headEnd/>
            <a:tailEnd type="triangle" w="med" len="med"/>
          </a:ln>
        </p:spPr>
        <p:txBody>
          <a:bodyPr/>
          <a:lstStyle/>
          <a:p>
            <a:endParaRPr lang="ja-JP" altLang="en-US"/>
          </a:p>
        </p:txBody>
      </p:sp>
      <p:sp>
        <p:nvSpPr>
          <p:cNvPr id="7179" name="Line 15"/>
          <p:cNvSpPr>
            <a:spLocks noChangeShapeType="1"/>
          </p:cNvSpPr>
          <p:nvPr/>
        </p:nvSpPr>
        <p:spPr bwMode="auto">
          <a:xfrm>
            <a:off x="5105400" y="2209800"/>
            <a:ext cx="1752600" cy="1600200"/>
          </a:xfrm>
          <a:prstGeom prst="line">
            <a:avLst/>
          </a:prstGeom>
          <a:noFill/>
          <a:ln w="9525">
            <a:solidFill>
              <a:schemeClr val="tx1"/>
            </a:solidFill>
            <a:round/>
            <a:headEnd/>
            <a:tailEnd type="triangle" w="med" len="med"/>
          </a:ln>
        </p:spPr>
        <p:txBody>
          <a:bodyPr/>
          <a:lstStyle/>
          <a:p>
            <a:endParaRPr lang="ja-JP" altLang="en-US"/>
          </a:p>
        </p:txBody>
      </p:sp>
      <p:sp>
        <p:nvSpPr>
          <p:cNvPr id="7180" name="Text Box 16"/>
          <p:cNvSpPr txBox="1">
            <a:spLocks noChangeArrowheads="1"/>
          </p:cNvSpPr>
          <p:nvPr/>
        </p:nvSpPr>
        <p:spPr bwMode="auto">
          <a:xfrm>
            <a:off x="228600" y="1066800"/>
            <a:ext cx="1081088" cy="457200"/>
          </a:xfrm>
          <a:prstGeom prst="rect">
            <a:avLst/>
          </a:prstGeom>
          <a:noFill/>
          <a:ln w="9525">
            <a:noFill/>
            <a:miter lim="800000"/>
            <a:headEnd/>
            <a:tailEnd/>
          </a:ln>
        </p:spPr>
        <p:txBody>
          <a:bodyPr wrap="none">
            <a:spAutoFit/>
          </a:bodyPr>
          <a:lstStyle/>
          <a:p>
            <a:r>
              <a:rPr lang="ja-JP" altLang="en-US"/>
              <a:t>Ａ［</a:t>
            </a:r>
            <a:r>
              <a:rPr lang="en-US" altLang="ja-JP"/>
              <a:t>left]</a:t>
            </a:r>
          </a:p>
        </p:txBody>
      </p:sp>
      <p:sp>
        <p:nvSpPr>
          <p:cNvPr id="7181" name="Text Box 17"/>
          <p:cNvSpPr txBox="1">
            <a:spLocks noChangeArrowheads="1"/>
          </p:cNvSpPr>
          <p:nvPr/>
        </p:nvSpPr>
        <p:spPr bwMode="auto">
          <a:xfrm>
            <a:off x="7358063" y="990600"/>
            <a:ext cx="1301750" cy="457200"/>
          </a:xfrm>
          <a:prstGeom prst="rect">
            <a:avLst/>
          </a:prstGeom>
          <a:noFill/>
          <a:ln w="9525">
            <a:noFill/>
            <a:miter lim="800000"/>
            <a:headEnd/>
            <a:tailEnd/>
          </a:ln>
        </p:spPr>
        <p:txBody>
          <a:bodyPr wrap="none">
            <a:spAutoFit/>
          </a:bodyPr>
          <a:lstStyle/>
          <a:p>
            <a:r>
              <a:rPr lang="ja-JP" altLang="en-US"/>
              <a:t>Ａ［</a:t>
            </a:r>
            <a:r>
              <a:rPr lang="en-US" altLang="ja-JP"/>
              <a:t>right]</a:t>
            </a:r>
          </a:p>
        </p:txBody>
      </p:sp>
      <p:sp>
        <p:nvSpPr>
          <p:cNvPr id="7182" name="Text Box 18"/>
          <p:cNvSpPr txBox="1">
            <a:spLocks noChangeArrowheads="1"/>
          </p:cNvSpPr>
          <p:nvPr/>
        </p:nvSpPr>
        <p:spPr bwMode="auto">
          <a:xfrm>
            <a:off x="3802063" y="1143000"/>
            <a:ext cx="1166812" cy="457200"/>
          </a:xfrm>
          <a:prstGeom prst="rect">
            <a:avLst/>
          </a:prstGeom>
          <a:noFill/>
          <a:ln w="9525">
            <a:noFill/>
            <a:miter lim="800000"/>
            <a:headEnd/>
            <a:tailEnd/>
          </a:ln>
        </p:spPr>
        <p:txBody>
          <a:bodyPr wrap="none">
            <a:spAutoFit/>
          </a:bodyPr>
          <a:lstStyle/>
          <a:p>
            <a:r>
              <a:rPr lang="ja-JP" altLang="en-US"/>
              <a:t>Ａ［</a:t>
            </a:r>
            <a:r>
              <a:rPr lang="en-US" altLang="ja-JP"/>
              <a:t>mid]</a:t>
            </a:r>
          </a:p>
        </p:txBody>
      </p:sp>
      <p:graphicFrame>
        <p:nvGraphicFramePr>
          <p:cNvPr id="7170" name="Object 19"/>
          <p:cNvGraphicFramePr>
            <a:graphicFrameLocks noChangeAspect="1"/>
          </p:cNvGraphicFramePr>
          <p:nvPr/>
        </p:nvGraphicFramePr>
        <p:xfrm>
          <a:off x="3352800" y="2438400"/>
          <a:ext cx="1905000" cy="592138"/>
        </p:xfrm>
        <a:graphic>
          <a:graphicData uri="http://schemas.openxmlformats.org/presentationml/2006/ole">
            <p:oleObj spid="_x0000_s7170" name="Equation" r:id="rId3" imgW="1307880" imgH="406080" progId="Equation.DSMT4">
              <p:embed/>
            </p:oleObj>
          </a:graphicData>
        </a:graphic>
      </p:graphicFrame>
      <p:graphicFrame>
        <p:nvGraphicFramePr>
          <p:cNvPr id="7171" name="Object 21"/>
          <p:cNvGraphicFramePr>
            <a:graphicFrameLocks noChangeAspect="1"/>
          </p:cNvGraphicFramePr>
          <p:nvPr/>
        </p:nvGraphicFramePr>
        <p:xfrm>
          <a:off x="1066800" y="2895600"/>
          <a:ext cx="1090613" cy="296863"/>
        </p:xfrm>
        <a:graphic>
          <a:graphicData uri="http://schemas.openxmlformats.org/presentationml/2006/ole">
            <p:oleObj spid="_x0000_s7171" name="Equation" r:id="rId4" imgW="749160" imgH="203040" progId="Equation.DSMT4">
              <p:embed/>
            </p:oleObj>
          </a:graphicData>
        </a:graphic>
      </p:graphicFrame>
      <p:sp>
        <p:nvSpPr>
          <p:cNvPr id="7183" name="Line 22"/>
          <p:cNvSpPr>
            <a:spLocks noChangeShapeType="1"/>
          </p:cNvSpPr>
          <p:nvPr/>
        </p:nvSpPr>
        <p:spPr bwMode="auto">
          <a:xfrm flipH="1">
            <a:off x="4343400" y="3048000"/>
            <a:ext cx="0" cy="2286000"/>
          </a:xfrm>
          <a:prstGeom prst="line">
            <a:avLst/>
          </a:prstGeom>
          <a:noFill/>
          <a:ln w="9525">
            <a:solidFill>
              <a:schemeClr val="tx1"/>
            </a:solidFill>
            <a:round/>
            <a:headEnd/>
            <a:tailEnd type="triangle" w="med" len="med"/>
          </a:ln>
        </p:spPr>
        <p:txBody>
          <a:bodyPr/>
          <a:lstStyle/>
          <a:p>
            <a:endParaRPr lang="ja-JP" altLang="en-US"/>
          </a:p>
        </p:txBody>
      </p:sp>
      <p:sp>
        <p:nvSpPr>
          <p:cNvPr id="7184" name="Rectangle 23"/>
          <p:cNvSpPr>
            <a:spLocks noChangeArrowheads="1"/>
          </p:cNvSpPr>
          <p:nvPr/>
        </p:nvSpPr>
        <p:spPr bwMode="auto">
          <a:xfrm>
            <a:off x="228600" y="4038600"/>
            <a:ext cx="3505200" cy="5334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7185" name="Text Box 24"/>
          <p:cNvSpPr txBox="1">
            <a:spLocks noChangeArrowheads="1"/>
          </p:cNvSpPr>
          <p:nvPr/>
        </p:nvSpPr>
        <p:spPr bwMode="auto">
          <a:xfrm>
            <a:off x="0" y="3505200"/>
            <a:ext cx="1081088" cy="457200"/>
          </a:xfrm>
          <a:prstGeom prst="rect">
            <a:avLst/>
          </a:prstGeom>
          <a:noFill/>
          <a:ln w="9525">
            <a:noFill/>
            <a:miter lim="800000"/>
            <a:headEnd/>
            <a:tailEnd/>
          </a:ln>
        </p:spPr>
        <p:txBody>
          <a:bodyPr wrap="none">
            <a:spAutoFit/>
          </a:bodyPr>
          <a:lstStyle/>
          <a:p>
            <a:r>
              <a:rPr lang="ja-JP" altLang="en-US"/>
              <a:t>Ａ［</a:t>
            </a:r>
            <a:r>
              <a:rPr lang="en-US" altLang="ja-JP"/>
              <a:t>left]</a:t>
            </a:r>
          </a:p>
        </p:txBody>
      </p:sp>
      <p:sp>
        <p:nvSpPr>
          <p:cNvPr id="7186" name="Text Box 25"/>
          <p:cNvSpPr txBox="1">
            <a:spLocks noChangeArrowheads="1"/>
          </p:cNvSpPr>
          <p:nvPr/>
        </p:nvSpPr>
        <p:spPr bwMode="auto">
          <a:xfrm>
            <a:off x="2651125" y="3505200"/>
            <a:ext cx="1420813" cy="457200"/>
          </a:xfrm>
          <a:prstGeom prst="rect">
            <a:avLst/>
          </a:prstGeom>
          <a:noFill/>
          <a:ln w="9525">
            <a:noFill/>
            <a:miter lim="800000"/>
            <a:headEnd/>
            <a:tailEnd/>
          </a:ln>
        </p:spPr>
        <p:txBody>
          <a:bodyPr wrap="none">
            <a:spAutoFit/>
          </a:bodyPr>
          <a:lstStyle/>
          <a:p>
            <a:r>
              <a:rPr lang="ja-JP" altLang="en-US"/>
              <a:t>Ａ［</a:t>
            </a:r>
            <a:r>
              <a:rPr lang="en-US" altLang="ja-JP"/>
              <a:t>mid-1]</a:t>
            </a:r>
          </a:p>
        </p:txBody>
      </p:sp>
      <p:graphicFrame>
        <p:nvGraphicFramePr>
          <p:cNvPr id="7172" name="Object 26"/>
          <p:cNvGraphicFramePr>
            <a:graphicFrameLocks noChangeAspect="1"/>
          </p:cNvGraphicFramePr>
          <p:nvPr/>
        </p:nvGraphicFramePr>
        <p:xfrm>
          <a:off x="6324600" y="2895600"/>
          <a:ext cx="1090613" cy="296863"/>
        </p:xfrm>
        <a:graphic>
          <a:graphicData uri="http://schemas.openxmlformats.org/presentationml/2006/ole">
            <p:oleObj spid="_x0000_s7172" name="Equation" r:id="rId5" imgW="749160" imgH="203040" progId="Equation.DSMT4">
              <p:embed/>
            </p:oleObj>
          </a:graphicData>
        </a:graphic>
      </p:graphicFrame>
      <p:graphicFrame>
        <p:nvGraphicFramePr>
          <p:cNvPr id="7173" name="Object 27"/>
          <p:cNvGraphicFramePr>
            <a:graphicFrameLocks noChangeAspect="1"/>
          </p:cNvGraphicFramePr>
          <p:nvPr/>
        </p:nvGraphicFramePr>
        <p:xfrm>
          <a:off x="4327525" y="4800600"/>
          <a:ext cx="1274763" cy="296863"/>
        </p:xfrm>
        <a:graphic>
          <a:graphicData uri="http://schemas.openxmlformats.org/presentationml/2006/ole">
            <p:oleObj spid="_x0000_s7173" name="Equation" r:id="rId6" imgW="876240" imgH="203040" progId="Equation.DSMT4">
              <p:embed/>
            </p:oleObj>
          </a:graphicData>
        </a:graphic>
      </p:graphicFrame>
      <p:sp>
        <p:nvSpPr>
          <p:cNvPr id="7187" name="Text Box 28"/>
          <p:cNvSpPr txBox="1">
            <a:spLocks noChangeArrowheads="1"/>
          </p:cNvSpPr>
          <p:nvPr/>
        </p:nvSpPr>
        <p:spPr bwMode="auto">
          <a:xfrm>
            <a:off x="3309938" y="5486400"/>
            <a:ext cx="1820862"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mid;</a:t>
            </a:r>
          </a:p>
        </p:txBody>
      </p:sp>
      <p:sp>
        <p:nvSpPr>
          <p:cNvPr id="7188" name="Rectangle 29"/>
          <p:cNvSpPr>
            <a:spLocks noChangeArrowheads="1"/>
          </p:cNvSpPr>
          <p:nvPr/>
        </p:nvSpPr>
        <p:spPr bwMode="auto">
          <a:xfrm>
            <a:off x="5638800" y="4191000"/>
            <a:ext cx="3505200" cy="5334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7189" name="Text Box 30"/>
          <p:cNvSpPr txBox="1">
            <a:spLocks noChangeArrowheads="1"/>
          </p:cNvSpPr>
          <p:nvPr/>
        </p:nvSpPr>
        <p:spPr bwMode="auto">
          <a:xfrm>
            <a:off x="5299075" y="3733800"/>
            <a:ext cx="1492250" cy="457200"/>
          </a:xfrm>
          <a:prstGeom prst="rect">
            <a:avLst/>
          </a:prstGeom>
          <a:noFill/>
          <a:ln w="9525">
            <a:noFill/>
            <a:miter lim="800000"/>
            <a:headEnd/>
            <a:tailEnd/>
          </a:ln>
        </p:spPr>
        <p:txBody>
          <a:bodyPr wrap="none">
            <a:spAutoFit/>
          </a:bodyPr>
          <a:lstStyle/>
          <a:p>
            <a:r>
              <a:rPr lang="ja-JP" altLang="en-US"/>
              <a:t>Ａ［</a:t>
            </a:r>
            <a:r>
              <a:rPr lang="en-US" altLang="ja-JP"/>
              <a:t>mid+1]</a:t>
            </a:r>
          </a:p>
        </p:txBody>
      </p:sp>
      <p:sp>
        <p:nvSpPr>
          <p:cNvPr id="7190" name="Text Box 31"/>
          <p:cNvSpPr txBox="1">
            <a:spLocks noChangeArrowheads="1"/>
          </p:cNvSpPr>
          <p:nvPr/>
        </p:nvSpPr>
        <p:spPr bwMode="auto">
          <a:xfrm>
            <a:off x="7842250" y="3657600"/>
            <a:ext cx="1301750" cy="457200"/>
          </a:xfrm>
          <a:prstGeom prst="rect">
            <a:avLst/>
          </a:prstGeom>
          <a:noFill/>
          <a:ln w="9525">
            <a:noFill/>
            <a:miter lim="800000"/>
            <a:headEnd/>
            <a:tailEnd/>
          </a:ln>
        </p:spPr>
        <p:txBody>
          <a:bodyPr wrap="none">
            <a:spAutoFit/>
          </a:bodyPr>
          <a:lstStyle/>
          <a:p>
            <a:r>
              <a:rPr lang="ja-JP" altLang="en-US"/>
              <a:t>Ａ［</a:t>
            </a:r>
            <a:r>
              <a:rPr lang="en-US" altLang="ja-JP"/>
              <a:t>right]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 4"/>
          <p:cNvSpPr>
            <a:spLocks noGrp="1"/>
          </p:cNvSpPr>
          <p:nvPr>
            <p:ph type="sldNum" sz="quarter" idx="12"/>
          </p:nvPr>
        </p:nvSpPr>
        <p:spPr>
          <a:xfrm>
            <a:off x="6572250" y="6215063"/>
            <a:ext cx="1905000" cy="457200"/>
          </a:xfrm>
          <a:noFill/>
        </p:spPr>
        <p:txBody>
          <a:bodyPr/>
          <a:lstStyle/>
          <a:p>
            <a:fld id="{D1DFE4E0-DC96-4459-AAB3-ACAB270A571E}" type="slidenum">
              <a:rPr lang="en-US" altLang="ja-JP" smtClean="0"/>
              <a:pPr/>
              <a:t>3</a:t>
            </a:fld>
            <a:endParaRPr lang="en-US" altLang="ja-JP" smtClean="0"/>
          </a:p>
        </p:txBody>
      </p:sp>
      <p:sp>
        <p:nvSpPr>
          <p:cNvPr id="47107" name="Rectangle 2"/>
          <p:cNvSpPr>
            <a:spLocks noGrp="1" noChangeArrowheads="1"/>
          </p:cNvSpPr>
          <p:nvPr>
            <p:ph type="title"/>
          </p:nvPr>
        </p:nvSpPr>
        <p:spPr/>
        <p:txBody>
          <a:bodyPr/>
          <a:lstStyle/>
          <a:p>
            <a:pPr eaLnBrk="1" hangingPunct="1"/>
            <a:r>
              <a:rPr lang="ja-JP" altLang="en-US" smtClean="0">
                <a:solidFill>
                  <a:schemeClr val="tx1"/>
                </a:solidFill>
              </a:rPr>
              <a:t>探索（サーチ）</a:t>
            </a:r>
          </a:p>
        </p:txBody>
      </p:sp>
      <p:sp>
        <p:nvSpPr>
          <p:cNvPr id="47108" name="Text Box 19"/>
          <p:cNvSpPr txBox="1">
            <a:spLocks noChangeArrowheads="1"/>
          </p:cNvSpPr>
          <p:nvPr/>
        </p:nvSpPr>
        <p:spPr bwMode="auto">
          <a:xfrm>
            <a:off x="381000" y="2189163"/>
            <a:ext cx="946150" cy="457200"/>
          </a:xfrm>
          <a:prstGeom prst="rect">
            <a:avLst/>
          </a:prstGeom>
          <a:noFill/>
          <a:ln w="9525">
            <a:noFill/>
            <a:miter lim="800000"/>
            <a:headEnd/>
            <a:tailEnd/>
          </a:ln>
        </p:spPr>
        <p:txBody>
          <a:bodyPr wrap="none">
            <a:spAutoFit/>
          </a:bodyPr>
          <a:lstStyle/>
          <a:p>
            <a:pPr algn="l"/>
            <a:r>
              <a:rPr lang="ja-JP" altLang="en-US" b="0"/>
              <a:t>入力：</a:t>
            </a:r>
          </a:p>
        </p:txBody>
      </p:sp>
      <p:sp>
        <p:nvSpPr>
          <p:cNvPr id="47109" name="Rectangle 20"/>
          <p:cNvSpPr>
            <a:spLocks noChangeArrowheads="1"/>
          </p:cNvSpPr>
          <p:nvPr/>
        </p:nvSpPr>
        <p:spPr bwMode="auto">
          <a:xfrm>
            <a:off x="2667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0" name="Rectangle 21"/>
          <p:cNvSpPr>
            <a:spLocks noChangeArrowheads="1"/>
          </p:cNvSpPr>
          <p:nvPr/>
        </p:nvSpPr>
        <p:spPr bwMode="auto">
          <a:xfrm>
            <a:off x="3276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1" name="Rectangle 22"/>
          <p:cNvSpPr>
            <a:spLocks noChangeArrowheads="1"/>
          </p:cNvSpPr>
          <p:nvPr/>
        </p:nvSpPr>
        <p:spPr bwMode="auto">
          <a:xfrm>
            <a:off x="3886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2" name="Rectangle 23"/>
          <p:cNvSpPr>
            <a:spLocks noChangeArrowheads="1"/>
          </p:cNvSpPr>
          <p:nvPr/>
        </p:nvSpPr>
        <p:spPr bwMode="auto">
          <a:xfrm>
            <a:off x="44958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3" name="Rectangle 24"/>
          <p:cNvSpPr>
            <a:spLocks noChangeArrowheads="1"/>
          </p:cNvSpPr>
          <p:nvPr/>
        </p:nvSpPr>
        <p:spPr bwMode="auto">
          <a:xfrm>
            <a:off x="51054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4" name="Rectangle 25"/>
          <p:cNvSpPr>
            <a:spLocks noChangeArrowheads="1"/>
          </p:cNvSpPr>
          <p:nvPr/>
        </p:nvSpPr>
        <p:spPr bwMode="auto">
          <a:xfrm>
            <a:off x="5715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5" name="Rectangle 26"/>
          <p:cNvSpPr>
            <a:spLocks noChangeArrowheads="1"/>
          </p:cNvSpPr>
          <p:nvPr/>
        </p:nvSpPr>
        <p:spPr bwMode="auto">
          <a:xfrm>
            <a:off x="6324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6" name="Rectangle 27"/>
          <p:cNvSpPr>
            <a:spLocks noChangeArrowheads="1"/>
          </p:cNvSpPr>
          <p:nvPr/>
        </p:nvSpPr>
        <p:spPr bwMode="auto">
          <a:xfrm>
            <a:off x="6934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17" name="Text Box 28"/>
          <p:cNvSpPr txBox="1">
            <a:spLocks noChangeArrowheads="1"/>
          </p:cNvSpPr>
          <p:nvPr/>
        </p:nvSpPr>
        <p:spPr bwMode="auto">
          <a:xfrm>
            <a:off x="1524000" y="2438400"/>
            <a:ext cx="1014413" cy="457200"/>
          </a:xfrm>
          <a:prstGeom prst="rect">
            <a:avLst/>
          </a:prstGeom>
          <a:noFill/>
          <a:ln w="9525">
            <a:noFill/>
            <a:miter lim="800000"/>
            <a:headEnd/>
            <a:tailEnd/>
          </a:ln>
        </p:spPr>
        <p:txBody>
          <a:bodyPr wrap="none">
            <a:spAutoFit/>
          </a:bodyPr>
          <a:lstStyle/>
          <a:p>
            <a:pPr algn="l"/>
            <a:r>
              <a:rPr lang="ja-JP" altLang="en-US" b="0">
                <a:solidFill>
                  <a:srgbClr val="FF0000"/>
                </a:solidFill>
              </a:rPr>
              <a:t>配列</a:t>
            </a:r>
            <a:r>
              <a:rPr lang="en-US" altLang="ja-JP" b="0">
                <a:solidFill>
                  <a:srgbClr val="FF0000"/>
                </a:solidFill>
              </a:rPr>
              <a:t>A</a:t>
            </a:r>
          </a:p>
        </p:txBody>
      </p:sp>
      <p:sp>
        <p:nvSpPr>
          <p:cNvPr id="47118" name="Text Box 29"/>
          <p:cNvSpPr txBox="1">
            <a:spLocks noChangeArrowheads="1"/>
          </p:cNvSpPr>
          <p:nvPr/>
        </p:nvSpPr>
        <p:spPr bwMode="auto">
          <a:xfrm>
            <a:off x="24384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47119" name="Text Box 30"/>
          <p:cNvSpPr txBox="1">
            <a:spLocks noChangeArrowheads="1"/>
          </p:cNvSpPr>
          <p:nvPr/>
        </p:nvSpPr>
        <p:spPr bwMode="auto">
          <a:xfrm>
            <a:off x="30480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47120" name="Text Box 31"/>
          <p:cNvSpPr txBox="1">
            <a:spLocks noChangeArrowheads="1"/>
          </p:cNvSpPr>
          <p:nvPr/>
        </p:nvSpPr>
        <p:spPr bwMode="auto">
          <a:xfrm>
            <a:off x="6781800" y="2514600"/>
            <a:ext cx="1014413" cy="457200"/>
          </a:xfrm>
          <a:prstGeom prst="rect">
            <a:avLst/>
          </a:prstGeom>
          <a:noFill/>
          <a:ln w="9525">
            <a:noFill/>
            <a:miter lim="800000"/>
            <a:headEnd/>
            <a:tailEnd/>
          </a:ln>
        </p:spPr>
        <p:txBody>
          <a:bodyPr wrap="none">
            <a:spAutoFit/>
          </a:bodyPr>
          <a:lstStyle/>
          <a:p>
            <a:pPr algn="l"/>
            <a:r>
              <a:rPr lang="en-US" altLang="ja-JP" b="0">
                <a:solidFill>
                  <a:srgbClr val="FF0000"/>
                </a:solidFill>
              </a:rPr>
              <a:t>A[n-1]</a:t>
            </a:r>
          </a:p>
        </p:txBody>
      </p:sp>
      <p:sp>
        <p:nvSpPr>
          <p:cNvPr id="47121" name="Text Box 32"/>
          <p:cNvSpPr txBox="1">
            <a:spLocks noChangeArrowheads="1"/>
          </p:cNvSpPr>
          <p:nvPr/>
        </p:nvSpPr>
        <p:spPr bwMode="auto">
          <a:xfrm>
            <a:off x="4337050" y="2514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47122" name="Text Box 33"/>
          <p:cNvSpPr txBox="1">
            <a:spLocks noChangeArrowheads="1"/>
          </p:cNvSpPr>
          <p:nvPr/>
        </p:nvSpPr>
        <p:spPr bwMode="auto">
          <a:xfrm>
            <a:off x="27432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47123" name="Text Box 35"/>
          <p:cNvSpPr txBox="1">
            <a:spLocks noChangeArrowheads="1"/>
          </p:cNvSpPr>
          <p:nvPr/>
        </p:nvSpPr>
        <p:spPr bwMode="auto">
          <a:xfrm>
            <a:off x="33528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47124" name="Text Box 36"/>
          <p:cNvSpPr txBox="1">
            <a:spLocks noChangeArrowheads="1"/>
          </p:cNvSpPr>
          <p:nvPr/>
        </p:nvSpPr>
        <p:spPr bwMode="auto">
          <a:xfrm>
            <a:off x="39624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47125" name="Text Box 37"/>
          <p:cNvSpPr txBox="1">
            <a:spLocks noChangeArrowheads="1"/>
          </p:cNvSpPr>
          <p:nvPr/>
        </p:nvSpPr>
        <p:spPr bwMode="auto">
          <a:xfrm>
            <a:off x="45720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47126" name="Text Box 38"/>
          <p:cNvSpPr txBox="1">
            <a:spLocks noChangeArrowheads="1"/>
          </p:cNvSpPr>
          <p:nvPr/>
        </p:nvSpPr>
        <p:spPr bwMode="auto">
          <a:xfrm>
            <a:off x="51816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47127" name="Text Box 39"/>
          <p:cNvSpPr txBox="1">
            <a:spLocks noChangeArrowheads="1"/>
          </p:cNvSpPr>
          <p:nvPr/>
        </p:nvSpPr>
        <p:spPr bwMode="auto">
          <a:xfrm>
            <a:off x="5715000" y="2057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47128" name="Text Box 40"/>
          <p:cNvSpPr txBox="1">
            <a:spLocks noChangeArrowheads="1"/>
          </p:cNvSpPr>
          <p:nvPr/>
        </p:nvSpPr>
        <p:spPr bwMode="auto">
          <a:xfrm>
            <a:off x="6477000" y="2057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47129" name="Text Box 41"/>
          <p:cNvSpPr txBox="1">
            <a:spLocks noChangeArrowheads="1"/>
          </p:cNvSpPr>
          <p:nvPr/>
        </p:nvSpPr>
        <p:spPr bwMode="auto">
          <a:xfrm>
            <a:off x="7086600" y="2036763"/>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47130" name="Rectangle 42"/>
          <p:cNvSpPr>
            <a:spLocks noChangeArrowheads="1"/>
          </p:cNvSpPr>
          <p:nvPr/>
        </p:nvSpPr>
        <p:spPr bwMode="auto">
          <a:xfrm>
            <a:off x="3124200" y="3200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7131" name="Text Box 44"/>
          <p:cNvSpPr txBox="1">
            <a:spLocks noChangeArrowheads="1"/>
          </p:cNvSpPr>
          <p:nvPr/>
        </p:nvSpPr>
        <p:spPr bwMode="auto">
          <a:xfrm>
            <a:off x="1752600" y="3505200"/>
            <a:ext cx="771525" cy="457200"/>
          </a:xfrm>
          <a:prstGeom prst="rect">
            <a:avLst/>
          </a:prstGeom>
          <a:noFill/>
          <a:ln w="9525">
            <a:noFill/>
            <a:miter lim="800000"/>
            <a:headEnd/>
            <a:tailEnd/>
          </a:ln>
        </p:spPr>
        <p:txBody>
          <a:bodyPr wrap="none">
            <a:spAutoFit/>
          </a:bodyPr>
          <a:lstStyle/>
          <a:p>
            <a:r>
              <a:rPr lang="ja-JP" altLang="en-US">
                <a:solidFill>
                  <a:srgbClr val="FF0000"/>
                </a:solidFill>
              </a:rPr>
              <a:t>キー</a:t>
            </a:r>
          </a:p>
        </p:txBody>
      </p:sp>
      <p:sp>
        <p:nvSpPr>
          <p:cNvPr id="47132" name="Text Box 45"/>
          <p:cNvSpPr txBox="1">
            <a:spLocks noChangeArrowheads="1"/>
          </p:cNvSpPr>
          <p:nvPr/>
        </p:nvSpPr>
        <p:spPr bwMode="auto">
          <a:xfrm>
            <a:off x="3200400" y="3276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47133" name="Text Box 46"/>
          <p:cNvSpPr txBox="1">
            <a:spLocks noChangeArrowheads="1"/>
          </p:cNvSpPr>
          <p:nvPr/>
        </p:nvSpPr>
        <p:spPr bwMode="auto">
          <a:xfrm>
            <a:off x="3124200" y="3581400"/>
            <a:ext cx="415925" cy="457200"/>
          </a:xfrm>
          <a:prstGeom prst="rect">
            <a:avLst/>
          </a:prstGeom>
          <a:noFill/>
          <a:ln w="9525">
            <a:noFill/>
            <a:miter lim="800000"/>
            <a:headEnd/>
            <a:tailEnd/>
          </a:ln>
        </p:spPr>
        <p:txBody>
          <a:bodyPr wrap="none">
            <a:spAutoFit/>
          </a:bodyPr>
          <a:lstStyle/>
          <a:p>
            <a:r>
              <a:rPr lang="ja-JP" altLang="en-US">
                <a:solidFill>
                  <a:srgbClr val="CC0099"/>
                </a:solidFill>
              </a:rPr>
              <a:t>Ｋ</a:t>
            </a:r>
          </a:p>
        </p:txBody>
      </p:sp>
      <p:sp>
        <p:nvSpPr>
          <p:cNvPr id="47134" name="Text Box 47"/>
          <p:cNvSpPr txBox="1">
            <a:spLocks noChangeArrowheads="1"/>
          </p:cNvSpPr>
          <p:nvPr/>
        </p:nvSpPr>
        <p:spPr bwMode="auto">
          <a:xfrm>
            <a:off x="457200" y="4648200"/>
            <a:ext cx="946150" cy="457200"/>
          </a:xfrm>
          <a:prstGeom prst="rect">
            <a:avLst/>
          </a:prstGeom>
          <a:noFill/>
          <a:ln w="9525">
            <a:noFill/>
            <a:miter lim="800000"/>
            <a:headEnd/>
            <a:tailEnd/>
          </a:ln>
        </p:spPr>
        <p:txBody>
          <a:bodyPr wrap="none">
            <a:spAutoFit/>
          </a:bodyPr>
          <a:lstStyle/>
          <a:p>
            <a:pPr algn="l"/>
            <a:r>
              <a:rPr lang="ja-JP" altLang="en-US" b="0"/>
              <a:t>出力：</a:t>
            </a:r>
          </a:p>
        </p:txBody>
      </p:sp>
      <p:sp>
        <p:nvSpPr>
          <p:cNvPr id="47135" name="Text Box 49"/>
          <p:cNvSpPr txBox="1">
            <a:spLocks noChangeArrowheads="1"/>
          </p:cNvSpPr>
          <p:nvPr/>
        </p:nvSpPr>
        <p:spPr bwMode="auto">
          <a:xfrm>
            <a:off x="357188" y="5072063"/>
            <a:ext cx="8124825" cy="461962"/>
          </a:xfrm>
          <a:prstGeom prst="rect">
            <a:avLst/>
          </a:prstGeom>
          <a:noFill/>
          <a:ln w="9525">
            <a:noFill/>
            <a:miter lim="800000"/>
            <a:headEnd/>
            <a:tailEnd/>
          </a:ln>
        </p:spPr>
        <p:txBody>
          <a:bodyPr wrap="none">
            <a:spAutoFit/>
          </a:bodyPr>
          <a:lstStyle/>
          <a:p>
            <a:r>
              <a:rPr lang="ja-JP" altLang="en-US">
                <a:solidFill>
                  <a:srgbClr val="FF0000"/>
                </a:solidFill>
              </a:rPr>
              <a:t>キーが存在：キーを保持している配列のインデックス（添え字）</a:t>
            </a:r>
          </a:p>
        </p:txBody>
      </p:sp>
      <p:sp>
        <p:nvSpPr>
          <p:cNvPr id="47136" name="Text Box 50"/>
          <p:cNvSpPr txBox="1">
            <a:spLocks noChangeArrowheads="1"/>
          </p:cNvSpPr>
          <p:nvPr/>
        </p:nvSpPr>
        <p:spPr bwMode="auto">
          <a:xfrm>
            <a:off x="1500188" y="5715000"/>
            <a:ext cx="393700" cy="457200"/>
          </a:xfrm>
          <a:prstGeom prst="rect">
            <a:avLst/>
          </a:prstGeom>
          <a:noFill/>
          <a:ln w="9525">
            <a:noFill/>
            <a:miter lim="800000"/>
            <a:headEnd/>
            <a:tailEnd/>
          </a:ln>
        </p:spPr>
        <p:txBody>
          <a:bodyPr wrap="none">
            <a:spAutoFit/>
          </a:bodyPr>
          <a:lstStyle/>
          <a:p>
            <a:r>
              <a:rPr lang="ja-JP" altLang="en-US">
                <a:solidFill>
                  <a:srgbClr val="FF0000"/>
                </a:solidFill>
              </a:rPr>
              <a:t>１</a:t>
            </a:r>
          </a:p>
        </p:txBody>
      </p:sp>
      <p:sp>
        <p:nvSpPr>
          <p:cNvPr id="47137" name="AutoShape 16"/>
          <p:cNvSpPr>
            <a:spLocks noChangeArrowheads="1"/>
          </p:cNvSpPr>
          <p:nvPr/>
        </p:nvSpPr>
        <p:spPr bwMode="auto">
          <a:xfrm>
            <a:off x="2214563" y="5500688"/>
            <a:ext cx="4929187" cy="971550"/>
          </a:xfrm>
          <a:prstGeom prst="roundRect">
            <a:avLst>
              <a:gd name="adj" fmla="val 16667"/>
            </a:avLst>
          </a:prstGeom>
          <a:solidFill>
            <a:srgbClr val="EAEAEA"/>
          </a:solidFill>
          <a:ln w="9525">
            <a:solidFill>
              <a:schemeClr val="tx1"/>
            </a:solidFill>
            <a:round/>
            <a:headEnd/>
            <a:tailEnd/>
          </a:ln>
        </p:spPr>
        <p:txBody>
          <a:bodyPr wrap="none" anchor="ctr"/>
          <a:lstStyle/>
          <a:p>
            <a:pPr algn="l"/>
            <a:r>
              <a:rPr lang="en-US" altLang="ja-JP" b="0"/>
              <a:t>A[</a:t>
            </a:r>
            <a:r>
              <a:rPr lang="en-US" altLang="ja-JP" b="0">
                <a:solidFill>
                  <a:srgbClr val="C00000"/>
                </a:solidFill>
              </a:rPr>
              <a:t>1</a:t>
            </a:r>
            <a:r>
              <a:rPr lang="en-US" altLang="ja-JP" b="0"/>
              <a:t>]</a:t>
            </a:r>
            <a:r>
              <a:rPr lang="ja-JP" altLang="en-US" b="0"/>
              <a:t>にキー</a:t>
            </a:r>
            <a:r>
              <a:rPr lang="en-US" altLang="ja-JP" b="0"/>
              <a:t>K</a:t>
            </a:r>
            <a:r>
              <a:rPr lang="ja-JP" altLang="en-US" b="0"/>
              <a:t>の値が保存されている。</a:t>
            </a:r>
            <a:endParaRPr lang="en-US" altLang="ja-JP" b="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番号プレースホルダ 4"/>
          <p:cNvSpPr>
            <a:spLocks noGrp="1"/>
          </p:cNvSpPr>
          <p:nvPr>
            <p:ph type="sldNum" sz="quarter" idx="12"/>
          </p:nvPr>
        </p:nvSpPr>
        <p:spPr>
          <a:noFill/>
        </p:spPr>
        <p:txBody>
          <a:bodyPr/>
          <a:lstStyle/>
          <a:p>
            <a:fld id="{F54DFB42-29EF-426A-B76E-6E7FF7D4EFB3}" type="slidenum">
              <a:rPr lang="en-US" altLang="ja-JP" smtClean="0"/>
              <a:pPr/>
              <a:t>30</a:t>
            </a:fld>
            <a:endParaRPr lang="en-US" altLang="ja-JP" smtClean="0"/>
          </a:p>
        </p:txBody>
      </p:sp>
      <p:sp>
        <p:nvSpPr>
          <p:cNvPr id="68611" name="Rectangle 2"/>
          <p:cNvSpPr>
            <a:spLocks noGrp="1" noChangeArrowheads="1"/>
          </p:cNvSpPr>
          <p:nvPr>
            <p:ph type="title"/>
          </p:nvPr>
        </p:nvSpPr>
        <p:spPr/>
        <p:txBody>
          <a:bodyPr/>
          <a:lstStyle/>
          <a:p>
            <a:pPr eaLnBrk="1" hangingPunct="1"/>
            <a:r>
              <a:rPr lang="en-US" altLang="ja-JP" smtClean="0"/>
              <a:t>2</a:t>
            </a:r>
            <a:r>
              <a:rPr lang="ja-JP" altLang="en-US" smtClean="0"/>
              <a:t>分探索のイメージ</a:t>
            </a:r>
          </a:p>
        </p:txBody>
      </p:sp>
      <p:sp>
        <p:nvSpPr>
          <p:cNvPr id="68612" name="Rectangle 3"/>
          <p:cNvSpPr>
            <a:spLocks noChangeArrowheads="1"/>
          </p:cNvSpPr>
          <p:nvPr/>
        </p:nvSpPr>
        <p:spPr bwMode="auto">
          <a:xfrm>
            <a:off x="838200" y="1600200"/>
            <a:ext cx="7162800" cy="1905000"/>
          </a:xfrm>
          <a:prstGeom prst="rect">
            <a:avLst/>
          </a:prstGeom>
          <a:solidFill>
            <a:srgbClr val="EAEAEA"/>
          </a:solidFill>
          <a:ln w="9525">
            <a:solidFill>
              <a:schemeClr val="tx1"/>
            </a:solidFill>
            <a:miter lim="800000"/>
            <a:headEnd/>
            <a:tailEnd/>
          </a:ln>
        </p:spPr>
        <p:txBody>
          <a:bodyPr wrap="none" anchor="ctr"/>
          <a:lstStyle/>
          <a:p>
            <a:endParaRPr lang="ja-JP" altLang="en-US"/>
          </a:p>
        </p:txBody>
      </p:sp>
      <p:sp>
        <p:nvSpPr>
          <p:cNvPr id="68613" name="Freeform 4"/>
          <p:cNvSpPr>
            <a:spLocks/>
          </p:cNvSpPr>
          <p:nvPr/>
        </p:nvSpPr>
        <p:spPr bwMode="auto">
          <a:xfrm>
            <a:off x="838200" y="1600200"/>
            <a:ext cx="7162800" cy="1905000"/>
          </a:xfrm>
          <a:custGeom>
            <a:avLst/>
            <a:gdLst>
              <a:gd name="T0" fmla="*/ 0 w 4512"/>
              <a:gd name="T1" fmla="*/ 2147483647 h 864"/>
              <a:gd name="T2" fmla="*/ 2147483647 w 4512"/>
              <a:gd name="T3" fmla="*/ 0 h 864"/>
              <a:gd name="T4" fmla="*/ 2147483647 w 4512"/>
              <a:gd name="T5" fmla="*/ 2147483647 h 864"/>
              <a:gd name="T6" fmla="*/ 0 w 4512"/>
              <a:gd name="T7" fmla="*/ 2147483647 h 864"/>
              <a:gd name="T8" fmla="*/ 0 60000 65536"/>
              <a:gd name="T9" fmla="*/ 0 60000 65536"/>
              <a:gd name="T10" fmla="*/ 0 60000 65536"/>
              <a:gd name="T11" fmla="*/ 0 60000 65536"/>
              <a:gd name="T12" fmla="*/ 0 w 4512"/>
              <a:gd name="T13" fmla="*/ 0 h 864"/>
              <a:gd name="T14" fmla="*/ 4512 w 4512"/>
              <a:gd name="T15" fmla="*/ 864 h 864"/>
            </a:gdLst>
            <a:ahLst/>
            <a:cxnLst>
              <a:cxn ang="T8">
                <a:pos x="T0" y="T1"/>
              </a:cxn>
              <a:cxn ang="T9">
                <a:pos x="T2" y="T3"/>
              </a:cxn>
              <a:cxn ang="T10">
                <a:pos x="T4" y="T5"/>
              </a:cxn>
              <a:cxn ang="T11">
                <a:pos x="T6" y="T7"/>
              </a:cxn>
            </a:cxnLst>
            <a:rect l="T12" t="T13" r="T14" b="T15"/>
            <a:pathLst>
              <a:path w="4512" h="864">
                <a:moveTo>
                  <a:pt x="0" y="864"/>
                </a:moveTo>
                <a:lnTo>
                  <a:pt x="4512" y="0"/>
                </a:lnTo>
                <a:lnTo>
                  <a:pt x="4512" y="864"/>
                </a:lnTo>
                <a:lnTo>
                  <a:pt x="0" y="864"/>
                </a:lnTo>
                <a:close/>
              </a:path>
            </a:pathLst>
          </a:custGeom>
          <a:solidFill>
            <a:srgbClr val="FF0000"/>
          </a:solidFill>
          <a:ln w="9525">
            <a:solidFill>
              <a:schemeClr val="tx1"/>
            </a:solidFill>
            <a:round/>
            <a:headEnd/>
            <a:tailEnd/>
          </a:ln>
        </p:spPr>
        <p:txBody>
          <a:bodyPr/>
          <a:lstStyle/>
          <a:p>
            <a:endParaRPr lang="ja-JP" altLang="en-US"/>
          </a:p>
        </p:txBody>
      </p:sp>
      <p:sp>
        <p:nvSpPr>
          <p:cNvPr id="68614" name="Rectangle 5"/>
          <p:cNvSpPr>
            <a:spLocks noChangeArrowheads="1"/>
          </p:cNvSpPr>
          <p:nvPr/>
        </p:nvSpPr>
        <p:spPr bwMode="auto">
          <a:xfrm>
            <a:off x="4419600" y="2514600"/>
            <a:ext cx="152400" cy="990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68615" name="Line 6"/>
          <p:cNvSpPr>
            <a:spLocks noChangeShapeType="1"/>
          </p:cNvSpPr>
          <p:nvPr/>
        </p:nvSpPr>
        <p:spPr bwMode="auto">
          <a:xfrm>
            <a:off x="838200" y="3810000"/>
            <a:ext cx="3429000" cy="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68616" name="Line 7"/>
          <p:cNvSpPr>
            <a:spLocks noChangeShapeType="1"/>
          </p:cNvSpPr>
          <p:nvPr/>
        </p:nvSpPr>
        <p:spPr bwMode="auto">
          <a:xfrm>
            <a:off x="4572000" y="3810000"/>
            <a:ext cx="3429000" cy="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68617" name="Rectangle 8"/>
          <p:cNvSpPr>
            <a:spLocks noChangeArrowheads="1"/>
          </p:cNvSpPr>
          <p:nvPr/>
        </p:nvSpPr>
        <p:spPr bwMode="auto">
          <a:xfrm>
            <a:off x="5786438" y="4357688"/>
            <a:ext cx="152400" cy="1600200"/>
          </a:xfrm>
          <a:prstGeom prst="rect">
            <a:avLst/>
          </a:prstGeom>
          <a:solidFill>
            <a:srgbClr val="333399"/>
          </a:solidFill>
          <a:ln w="9525">
            <a:solidFill>
              <a:schemeClr val="tx1"/>
            </a:solidFill>
            <a:miter lim="800000"/>
            <a:headEnd/>
            <a:tailEnd/>
          </a:ln>
        </p:spPr>
        <p:txBody>
          <a:bodyPr wrap="none" anchor="ctr"/>
          <a:lstStyle/>
          <a:p>
            <a:endParaRPr lang="ja-JP" altLang="en-US"/>
          </a:p>
        </p:txBody>
      </p:sp>
      <p:sp>
        <p:nvSpPr>
          <p:cNvPr id="68618" name="Text Box 9"/>
          <p:cNvSpPr txBox="1">
            <a:spLocks noChangeArrowheads="1"/>
          </p:cNvSpPr>
          <p:nvPr/>
        </p:nvSpPr>
        <p:spPr bwMode="auto">
          <a:xfrm>
            <a:off x="3810000" y="2057400"/>
            <a:ext cx="1116013" cy="457200"/>
          </a:xfrm>
          <a:prstGeom prst="rect">
            <a:avLst/>
          </a:prstGeom>
          <a:noFill/>
          <a:ln w="9525">
            <a:noFill/>
            <a:miter lim="800000"/>
            <a:headEnd/>
            <a:tailEnd/>
          </a:ln>
        </p:spPr>
        <p:txBody>
          <a:bodyPr wrap="none">
            <a:spAutoFit/>
          </a:bodyPr>
          <a:lstStyle/>
          <a:p>
            <a:r>
              <a:rPr lang="en-US" altLang="ja-JP"/>
              <a:t>A[mid]</a:t>
            </a:r>
          </a:p>
        </p:txBody>
      </p:sp>
      <p:sp>
        <p:nvSpPr>
          <p:cNvPr id="68619" name="Text Box 10"/>
          <p:cNvSpPr txBox="1">
            <a:spLocks noChangeArrowheads="1"/>
          </p:cNvSpPr>
          <p:nvPr/>
        </p:nvSpPr>
        <p:spPr bwMode="auto">
          <a:xfrm>
            <a:off x="271463" y="4114800"/>
            <a:ext cx="1030287" cy="457200"/>
          </a:xfrm>
          <a:prstGeom prst="rect">
            <a:avLst/>
          </a:prstGeom>
          <a:noFill/>
          <a:ln w="9525">
            <a:noFill/>
            <a:miter lim="800000"/>
            <a:headEnd/>
            <a:tailEnd/>
          </a:ln>
        </p:spPr>
        <p:txBody>
          <a:bodyPr wrap="none">
            <a:spAutoFit/>
          </a:bodyPr>
          <a:lstStyle/>
          <a:p>
            <a:r>
              <a:rPr lang="en-US" altLang="ja-JP"/>
              <a:t>A[left]</a:t>
            </a:r>
          </a:p>
        </p:txBody>
      </p:sp>
      <p:sp>
        <p:nvSpPr>
          <p:cNvPr id="68620" name="Text Box 11"/>
          <p:cNvSpPr txBox="1">
            <a:spLocks noChangeArrowheads="1"/>
          </p:cNvSpPr>
          <p:nvPr/>
        </p:nvSpPr>
        <p:spPr bwMode="auto">
          <a:xfrm>
            <a:off x="7358063" y="4191000"/>
            <a:ext cx="1250950" cy="457200"/>
          </a:xfrm>
          <a:prstGeom prst="rect">
            <a:avLst/>
          </a:prstGeom>
          <a:noFill/>
          <a:ln w="9525">
            <a:noFill/>
            <a:miter lim="800000"/>
            <a:headEnd/>
            <a:tailEnd/>
          </a:ln>
        </p:spPr>
        <p:txBody>
          <a:bodyPr wrap="none">
            <a:spAutoFit/>
          </a:bodyPr>
          <a:lstStyle/>
          <a:p>
            <a:r>
              <a:rPr lang="en-US" altLang="ja-JP"/>
              <a:t>A[right]</a:t>
            </a:r>
          </a:p>
        </p:txBody>
      </p:sp>
      <p:sp>
        <p:nvSpPr>
          <p:cNvPr id="68621" name="Text Box 12"/>
          <p:cNvSpPr txBox="1">
            <a:spLocks noChangeArrowheads="1"/>
          </p:cNvSpPr>
          <p:nvPr/>
        </p:nvSpPr>
        <p:spPr bwMode="auto">
          <a:xfrm>
            <a:off x="4214813" y="4714875"/>
            <a:ext cx="641350" cy="457200"/>
          </a:xfrm>
          <a:prstGeom prst="rect">
            <a:avLst/>
          </a:prstGeom>
          <a:noFill/>
          <a:ln w="9525">
            <a:noFill/>
            <a:miter lim="800000"/>
            <a:headEnd/>
            <a:tailEnd/>
          </a:ln>
        </p:spPr>
        <p:txBody>
          <a:bodyPr wrap="none">
            <a:spAutoFit/>
          </a:bodyPr>
          <a:lstStyle/>
          <a:p>
            <a:r>
              <a:rPr lang="en-US" altLang="ja-JP"/>
              <a:t>key</a:t>
            </a:r>
          </a:p>
        </p:txBody>
      </p:sp>
      <p:sp>
        <p:nvSpPr>
          <p:cNvPr id="68622" name="Rectangle 13"/>
          <p:cNvSpPr>
            <a:spLocks noChangeArrowheads="1"/>
          </p:cNvSpPr>
          <p:nvPr/>
        </p:nvSpPr>
        <p:spPr bwMode="auto">
          <a:xfrm>
            <a:off x="2786063" y="5072063"/>
            <a:ext cx="152400" cy="381000"/>
          </a:xfrm>
          <a:prstGeom prst="rect">
            <a:avLst/>
          </a:prstGeom>
          <a:solidFill>
            <a:srgbClr val="008000"/>
          </a:solidFill>
          <a:ln w="9525">
            <a:solidFill>
              <a:schemeClr val="tx1"/>
            </a:solidFill>
            <a:miter lim="800000"/>
            <a:headEnd/>
            <a:tailEnd/>
          </a:ln>
        </p:spPr>
        <p:txBody>
          <a:bodyPr wrap="none" anchor="ctr"/>
          <a:lstStyle/>
          <a:p>
            <a:endParaRPr lang="ja-JP" altLang="en-US"/>
          </a:p>
        </p:txBody>
      </p:sp>
      <p:sp>
        <p:nvSpPr>
          <p:cNvPr id="68623" name="Line 17"/>
          <p:cNvSpPr>
            <a:spLocks noChangeShapeType="1"/>
          </p:cNvSpPr>
          <p:nvPr/>
        </p:nvSpPr>
        <p:spPr bwMode="auto">
          <a:xfrm>
            <a:off x="2286000" y="3657600"/>
            <a:ext cx="0" cy="381000"/>
          </a:xfrm>
          <a:prstGeom prst="line">
            <a:avLst/>
          </a:prstGeom>
          <a:noFill/>
          <a:ln w="38100">
            <a:solidFill>
              <a:schemeClr val="tx1"/>
            </a:solidFill>
            <a:round/>
            <a:headEnd/>
            <a:tailEnd/>
          </a:ln>
        </p:spPr>
        <p:txBody>
          <a:bodyPr/>
          <a:lstStyle/>
          <a:p>
            <a:endParaRPr lang="ja-JP" altLang="en-US"/>
          </a:p>
        </p:txBody>
      </p:sp>
      <p:sp>
        <p:nvSpPr>
          <p:cNvPr id="68624" name="Line 18"/>
          <p:cNvSpPr>
            <a:spLocks noChangeShapeType="1"/>
          </p:cNvSpPr>
          <p:nvPr/>
        </p:nvSpPr>
        <p:spPr bwMode="auto">
          <a:xfrm>
            <a:off x="6324600" y="3657600"/>
            <a:ext cx="0" cy="381000"/>
          </a:xfrm>
          <a:prstGeom prst="line">
            <a:avLst/>
          </a:prstGeom>
          <a:noFill/>
          <a:ln w="38100">
            <a:solidFill>
              <a:schemeClr val="tx1"/>
            </a:solidFill>
            <a:round/>
            <a:headEnd/>
            <a:tailEnd/>
          </a:ln>
        </p:spPr>
        <p:txBody>
          <a:bodyPr/>
          <a:lstStyle/>
          <a:p>
            <a:endParaRPr lang="ja-JP" altLang="en-US"/>
          </a:p>
        </p:txBody>
      </p:sp>
      <p:sp>
        <p:nvSpPr>
          <p:cNvPr id="68625" name="AutoShape 199"/>
          <p:cNvSpPr>
            <a:spLocks noChangeArrowheads="1"/>
          </p:cNvSpPr>
          <p:nvPr/>
        </p:nvSpPr>
        <p:spPr bwMode="auto">
          <a:xfrm>
            <a:off x="71438" y="5643563"/>
            <a:ext cx="2857500" cy="1000125"/>
          </a:xfrm>
          <a:prstGeom prst="wedgeRoundRectCallout">
            <a:avLst>
              <a:gd name="adj1" fmla="val 39588"/>
              <a:gd name="adj2" fmla="val -81301"/>
              <a:gd name="adj3" fmla="val 16667"/>
            </a:avLst>
          </a:prstGeom>
          <a:solidFill>
            <a:srgbClr val="EAEAEA"/>
          </a:solidFill>
          <a:ln w="9525">
            <a:solidFill>
              <a:schemeClr val="tx1"/>
            </a:solidFill>
            <a:miter lim="800000"/>
            <a:headEnd/>
            <a:tailEnd/>
          </a:ln>
        </p:spPr>
        <p:txBody>
          <a:bodyPr/>
          <a:lstStyle/>
          <a:p>
            <a:pPr algn="l"/>
            <a:r>
              <a:rPr lang="ja-JP" altLang="en-US"/>
              <a:t>小さい要素は左の部分配列に存在</a:t>
            </a:r>
            <a:endParaRPr lang="ja-JP" altLang="ja-JP"/>
          </a:p>
        </p:txBody>
      </p:sp>
      <p:sp>
        <p:nvSpPr>
          <p:cNvPr id="68626" name="AutoShape 199"/>
          <p:cNvSpPr>
            <a:spLocks noChangeArrowheads="1"/>
          </p:cNvSpPr>
          <p:nvPr/>
        </p:nvSpPr>
        <p:spPr bwMode="auto">
          <a:xfrm>
            <a:off x="6286500" y="5214938"/>
            <a:ext cx="2857500" cy="1000125"/>
          </a:xfrm>
          <a:prstGeom prst="wedgeRoundRectCallout">
            <a:avLst>
              <a:gd name="adj1" fmla="val -55963"/>
              <a:gd name="adj2" fmla="val -80014"/>
              <a:gd name="adj3" fmla="val 16667"/>
            </a:avLst>
          </a:prstGeom>
          <a:solidFill>
            <a:srgbClr val="EAEAEA"/>
          </a:solidFill>
          <a:ln w="9525">
            <a:solidFill>
              <a:schemeClr val="tx1"/>
            </a:solidFill>
            <a:miter lim="800000"/>
            <a:headEnd/>
            <a:tailEnd/>
          </a:ln>
        </p:spPr>
        <p:txBody>
          <a:bodyPr/>
          <a:lstStyle/>
          <a:p>
            <a:pPr algn="l"/>
            <a:r>
              <a:rPr lang="ja-JP" altLang="en-US"/>
              <a:t>大きい要素は右の部分配列に存在</a:t>
            </a:r>
            <a:endParaRPr lang="ja-JP" altLang="ja-JP"/>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番号プレースホルダ 4"/>
          <p:cNvSpPr>
            <a:spLocks noGrp="1"/>
          </p:cNvSpPr>
          <p:nvPr>
            <p:ph type="sldNum" sz="quarter" idx="12"/>
          </p:nvPr>
        </p:nvSpPr>
        <p:spPr>
          <a:noFill/>
        </p:spPr>
        <p:txBody>
          <a:bodyPr/>
          <a:lstStyle/>
          <a:p>
            <a:fld id="{3F61DB51-D3EE-4E51-919B-891D40EB1902}" type="slidenum">
              <a:rPr lang="en-US" altLang="ja-JP" smtClean="0"/>
              <a:pPr/>
              <a:t>31</a:t>
            </a:fld>
            <a:endParaRPr lang="en-US" altLang="ja-JP" smtClean="0"/>
          </a:p>
        </p:txBody>
      </p:sp>
      <p:sp>
        <p:nvSpPr>
          <p:cNvPr id="69635" name="Rectangle 11"/>
          <p:cNvSpPr>
            <a:spLocks noGrp="1" noChangeArrowheads="1"/>
          </p:cNvSpPr>
          <p:nvPr>
            <p:ph type="title"/>
          </p:nvPr>
        </p:nvSpPr>
        <p:spPr>
          <a:xfrm>
            <a:off x="685800" y="0"/>
            <a:ext cx="7772400" cy="1143000"/>
          </a:xfrm>
        </p:spPr>
        <p:txBody>
          <a:bodyPr/>
          <a:lstStyle/>
          <a:p>
            <a:pPr algn="l" eaLnBrk="1" hangingPunct="1"/>
            <a:r>
              <a:rPr lang="ja-JP" altLang="en-US" sz="3200" smtClean="0">
                <a:solidFill>
                  <a:schemeClr val="tx1"/>
                </a:solidFill>
              </a:rPr>
              <a:t>練習</a:t>
            </a:r>
          </a:p>
        </p:txBody>
      </p:sp>
      <p:grpSp>
        <p:nvGrpSpPr>
          <p:cNvPr id="69636" name="Group 31"/>
          <p:cNvGrpSpPr>
            <a:grpSpLocks/>
          </p:cNvGrpSpPr>
          <p:nvPr/>
        </p:nvGrpSpPr>
        <p:grpSpPr bwMode="auto">
          <a:xfrm>
            <a:off x="1143000" y="2286000"/>
            <a:ext cx="3657600" cy="457200"/>
            <a:chOff x="240" y="912"/>
            <a:chExt cx="2304" cy="288"/>
          </a:xfrm>
        </p:grpSpPr>
        <p:sp>
          <p:nvSpPr>
            <p:cNvPr id="69696" name="Rectangle 32"/>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7" name="Rectangle 33"/>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8" name="Rectangle 34"/>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9" name="Rectangle 35"/>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0" name="Rectangle 36"/>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1" name="Rectangle 37"/>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2" name="Rectangle 38"/>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703" name="Rectangle 39"/>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9637" name="Text Box 40"/>
          <p:cNvSpPr txBox="1">
            <a:spLocks noChangeArrowheads="1"/>
          </p:cNvSpPr>
          <p:nvPr/>
        </p:nvSpPr>
        <p:spPr bwMode="auto">
          <a:xfrm>
            <a:off x="762000" y="22860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69638" name="Text Box 41"/>
          <p:cNvSpPr txBox="1">
            <a:spLocks noChangeArrowheads="1"/>
          </p:cNvSpPr>
          <p:nvPr/>
        </p:nvSpPr>
        <p:spPr bwMode="auto">
          <a:xfrm>
            <a:off x="12192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69639" name="Text Box 42"/>
          <p:cNvSpPr txBox="1">
            <a:spLocks noChangeArrowheads="1"/>
          </p:cNvSpPr>
          <p:nvPr/>
        </p:nvSpPr>
        <p:spPr bwMode="auto">
          <a:xfrm>
            <a:off x="16764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69640" name="Text Box 43"/>
          <p:cNvSpPr txBox="1">
            <a:spLocks noChangeArrowheads="1"/>
          </p:cNvSpPr>
          <p:nvPr/>
        </p:nvSpPr>
        <p:spPr bwMode="auto">
          <a:xfrm>
            <a:off x="21336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69641" name="Text Box 44"/>
          <p:cNvSpPr txBox="1">
            <a:spLocks noChangeArrowheads="1"/>
          </p:cNvSpPr>
          <p:nvPr/>
        </p:nvSpPr>
        <p:spPr bwMode="auto">
          <a:xfrm>
            <a:off x="25908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69642" name="Text Box 45"/>
          <p:cNvSpPr txBox="1">
            <a:spLocks noChangeArrowheads="1"/>
          </p:cNvSpPr>
          <p:nvPr/>
        </p:nvSpPr>
        <p:spPr bwMode="auto">
          <a:xfrm>
            <a:off x="30480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69643" name="Text Box 46"/>
          <p:cNvSpPr txBox="1">
            <a:spLocks noChangeArrowheads="1"/>
          </p:cNvSpPr>
          <p:nvPr/>
        </p:nvSpPr>
        <p:spPr bwMode="auto">
          <a:xfrm>
            <a:off x="35052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69644" name="Text Box 47"/>
          <p:cNvSpPr txBox="1">
            <a:spLocks noChangeArrowheads="1"/>
          </p:cNvSpPr>
          <p:nvPr/>
        </p:nvSpPr>
        <p:spPr bwMode="auto">
          <a:xfrm>
            <a:off x="44196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69645" name="Text Box 48"/>
          <p:cNvSpPr txBox="1">
            <a:spLocks noChangeArrowheads="1"/>
          </p:cNvSpPr>
          <p:nvPr/>
        </p:nvSpPr>
        <p:spPr bwMode="auto">
          <a:xfrm>
            <a:off x="39624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69646" name="Text Box 49"/>
          <p:cNvSpPr txBox="1">
            <a:spLocks noChangeArrowheads="1"/>
          </p:cNvSpPr>
          <p:nvPr/>
        </p:nvSpPr>
        <p:spPr bwMode="auto">
          <a:xfrm>
            <a:off x="21336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69647" name="Text Box 51"/>
          <p:cNvSpPr txBox="1">
            <a:spLocks noChangeArrowheads="1"/>
          </p:cNvSpPr>
          <p:nvPr/>
        </p:nvSpPr>
        <p:spPr bwMode="auto">
          <a:xfrm>
            <a:off x="25146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69648" name="Text Box 52"/>
          <p:cNvSpPr txBox="1">
            <a:spLocks noChangeArrowheads="1"/>
          </p:cNvSpPr>
          <p:nvPr/>
        </p:nvSpPr>
        <p:spPr bwMode="auto">
          <a:xfrm>
            <a:off x="12192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69649" name="Text Box 53"/>
          <p:cNvSpPr txBox="1">
            <a:spLocks noChangeArrowheads="1"/>
          </p:cNvSpPr>
          <p:nvPr/>
        </p:nvSpPr>
        <p:spPr bwMode="auto">
          <a:xfrm>
            <a:off x="1676400" y="22860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69650" name="Text Box 54"/>
          <p:cNvSpPr txBox="1">
            <a:spLocks noChangeArrowheads="1"/>
          </p:cNvSpPr>
          <p:nvPr/>
        </p:nvSpPr>
        <p:spPr bwMode="auto">
          <a:xfrm>
            <a:off x="3429000" y="2286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69651" name="Text Box 55"/>
          <p:cNvSpPr txBox="1">
            <a:spLocks noChangeArrowheads="1"/>
          </p:cNvSpPr>
          <p:nvPr/>
        </p:nvSpPr>
        <p:spPr bwMode="auto">
          <a:xfrm>
            <a:off x="3048000" y="22860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grpSp>
        <p:nvGrpSpPr>
          <p:cNvPr id="69652" name="Group 133"/>
          <p:cNvGrpSpPr>
            <a:grpSpLocks/>
          </p:cNvGrpSpPr>
          <p:nvPr/>
        </p:nvGrpSpPr>
        <p:grpSpPr bwMode="auto">
          <a:xfrm>
            <a:off x="4800600" y="2286000"/>
            <a:ext cx="3657600" cy="457200"/>
            <a:chOff x="240" y="912"/>
            <a:chExt cx="2304" cy="288"/>
          </a:xfrm>
        </p:grpSpPr>
        <p:sp>
          <p:nvSpPr>
            <p:cNvPr id="69688" name="Rectangle 13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89" name="Rectangle 13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0" name="Rectangle 13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1" name="Rectangle 13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2" name="Rectangle 13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3" name="Rectangle 13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4" name="Rectangle 14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69695" name="Rectangle 14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69653" name="Text Box 147"/>
          <p:cNvSpPr txBox="1">
            <a:spLocks noChangeArrowheads="1"/>
          </p:cNvSpPr>
          <p:nvPr/>
        </p:nvSpPr>
        <p:spPr bwMode="auto">
          <a:xfrm>
            <a:off x="3886200" y="22860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14</a:t>
            </a:r>
          </a:p>
        </p:txBody>
      </p:sp>
      <p:sp>
        <p:nvSpPr>
          <p:cNvPr id="69654" name="Text Box 150"/>
          <p:cNvSpPr txBox="1">
            <a:spLocks noChangeArrowheads="1"/>
          </p:cNvSpPr>
          <p:nvPr/>
        </p:nvSpPr>
        <p:spPr bwMode="auto">
          <a:xfrm>
            <a:off x="48768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8</a:t>
            </a:r>
          </a:p>
        </p:txBody>
      </p:sp>
      <p:sp>
        <p:nvSpPr>
          <p:cNvPr id="69655" name="Text Box 151"/>
          <p:cNvSpPr txBox="1">
            <a:spLocks noChangeArrowheads="1"/>
          </p:cNvSpPr>
          <p:nvPr/>
        </p:nvSpPr>
        <p:spPr bwMode="auto">
          <a:xfrm>
            <a:off x="5334000" y="18288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9</a:t>
            </a:r>
          </a:p>
        </p:txBody>
      </p:sp>
      <p:sp>
        <p:nvSpPr>
          <p:cNvPr id="69656" name="Text Box 152"/>
          <p:cNvSpPr txBox="1">
            <a:spLocks noChangeArrowheads="1"/>
          </p:cNvSpPr>
          <p:nvPr/>
        </p:nvSpPr>
        <p:spPr bwMode="auto">
          <a:xfrm>
            <a:off x="57150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10</a:t>
            </a:r>
          </a:p>
        </p:txBody>
      </p:sp>
      <p:sp>
        <p:nvSpPr>
          <p:cNvPr id="69657" name="Text Box 153"/>
          <p:cNvSpPr txBox="1">
            <a:spLocks noChangeArrowheads="1"/>
          </p:cNvSpPr>
          <p:nvPr/>
        </p:nvSpPr>
        <p:spPr bwMode="auto">
          <a:xfrm>
            <a:off x="6172200" y="17526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11</a:t>
            </a:r>
          </a:p>
        </p:txBody>
      </p:sp>
      <p:sp>
        <p:nvSpPr>
          <p:cNvPr id="69658" name="Text Box 154"/>
          <p:cNvSpPr txBox="1">
            <a:spLocks noChangeArrowheads="1"/>
          </p:cNvSpPr>
          <p:nvPr/>
        </p:nvSpPr>
        <p:spPr bwMode="auto">
          <a:xfrm>
            <a:off x="66294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12</a:t>
            </a:r>
          </a:p>
        </p:txBody>
      </p:sp>
      <p:sp>
        <p:nvSpPr>
          <p:cNvPr id="69659" name="Text Box 155"/>
          <p:cNvSpPr txBox="1">
            <a:spLocks noChangeArrowheads="1"/>
          </p:cNvSpPr>
          <p:nvPr/>
        </p:nvSpPr>
        <p:spPr bwMode="auto">
          <a:xfrm>
            <a:off x="71628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13</a:t>
            </a:r>
          </a:p>
        </p:txBody>
      </p:sp>
      <p:sp>
        <p:nvSpPr>
          <p:cNvPr id="69660" name="Text Box 156"/>
          <p:cNvSpPr txBox="1">
            <a:spLocks noChangeArrowheads="1"/>
          </p:cNvSpPr>
          <p:nvPr/>
        </p:nvSpPr>
        <p:spPr bwMode="auto">
          <a:xfrm>
            <a:off x="7620000" y="18288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14</a:t>
            </a:r>
          </a:p>
        </p:txBody>
      </p:sp>
      <p:sp>
        <p:nvSpPr>
          <p:cNvPr id="69661" name="Text Box 157"/>
          <p:cNvSpPr txBox="1">
            <a:spLocks noChangeArrowheads="1"/>
          </p:cNvSpPr>
          <p:nvPr/>
        </p:nvSpPr>
        <p:spPr bwMode="auto">
          <a:xfrm>
            <a:off x="8001000" y="1752600"/>
            <a:ext cx="488950" cy="457200"/>
          </a:xfrm>
          <a:prstGeom prst="rect">
            <a:avLst/>
          </a:prstGeom>
          <a:noFill/>
          <a:ln w="9525">
            <a:noFill/>
            <a:miter lim="800000"/>
            <a:headEnd/>
            <a:tailEnd/>
          </a:ln>
        </p:spPr>
        <p:txBody>
          <a:bodyPr wrap="none">
            <a:spAutoFit/>
          </a:bodyPr>
          <a:lstStyle/>
          <a:p>
            <a:pPr algn="l"/>
            <a:r>
              <a:rPr lang="en-US" altLang="ja-JP" b="0">
                <a:solidFill>
                  <a:srgbClr val="FF0000"/>
                </a:solidFill>
              </a:rPr>
              <a:t>15</a:t>
            </a:r>
          </a:p>
        </p:txBody>
      </p:sp>
      <p:sp>
        <p:nvSpPr>
          <p:cNvPr id="69662" name="Text Box 158"/>
          <p:cNvSpPr txBox="1">
            <a:spLocks noChangeArrowheads="1"/>
          </p:cNvSpPr>
          <p:nvPr/>
        </p:nvSpPr>
        <p:spPr bwMode="auto">
          <a:xfrm>
            <a:off x="43434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17</a:t>
            </a:r>
          </a:p>
        </p:txBody>
      </p:sp>
      <p:sp>
        <p:nvSpPr>
          <p:cNvPr id="69663" name="Text Box 159"/>
          <p:cNvSpPr txBox="1">
            <a:spLocks noChangeArrowheads="1"/>
          </p:cNvSpPr>
          <p:nvPr/>
        </p:nvSpPr>
        <p:spPr bwMode="auto">
          <a:xfrm>
            <a:off x="48006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19</a:t>
            </a:r>
          </a:p>
        </p:txBody>
      </p:sp>
      <p:sp>
        <p:nvSpPr>
          <p:cNvPr id="69664" name="Text Box 160"/>
          <p:cNvSpPr txBox="1">
            <a:spLocks noChangeArrowheads="1"/>
          </p:cNvSpPr>
          <p:nvPr/>
        </p:nvSpPr>
        <p:spPr bwMode="auto">
          <a:xfrm>
            <a:off x="51816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20</a:t>
            </a:r>
          </a:p>
        </p:txBody>
      </p:sp>
      <p:sp>
        <p:nvSpPr>
          <p:cNvPr id="69665" name="Text Box 161"/>
          <p:cNvSpPr txBox="1">
            <a:spLocks noChangeArrowheads="1"/>
          </p:cNvSpPr>
          <p:nvPr/>
        </p:nvSpPr>
        <p:spPr bwMode="auto">
          <a:xfrm>
            <a:off x="56388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21</a:t>
            </a:r>
          </a:p>
        </p:txBody>
      </p:sp>
      <p:sp>
        <p:nvSpPr>
          <p:cNvPr id="69666" name="Text Box 162"/>
          <p:cNvSpPr txBox="1">
            <a:spLocks noChangeArrowheads="1"/>
          </p:cNvSpPr>
          <p:nvPr/>
        </p:nvSpPr>
        <p:spPr bwMode="auto">
          <a:xfrm>
            <a:off x="60960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25</a:t>
            </a:r>
          </a:p>
        </p:txBody>
      </p:sp>
      <p:sp>
        <p:nvSpPr>
          <p:cNvPr id="69667" name="Text Box 163"/>
          <p:cNvSpPr txBox="1">
            <a:spLocks noChangeArrowheads="1"/>
          </p:cNvSpPr>
          <p:nvPr/>
        </p:nvSpPr>
        <p:spPr bwMode="auto">
          <a:xfrm>
            <a:off x="66294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26</a:t>
            </a:r>
          </a:p>
        </p:txBody>
      </p:sp>
      <p:sp>
        <p:nvSpPr>
          <p:cNvPr id="69668" name="Text Box 164"/>
          <p:cNvSpPr txBox="1">
            <a:spLocks noChangeArrowheads="1"/>
          </p:cNvSpPr>
          <p:nvPr/>
        </p:nvSpPr>
        <p:spPr bwMode="auto">
          <a:xfrm>
            <a:off x="70104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28</a:t>
            </a:r>
          </a:p>
        </p:txBody>
      </p:sp>
      <p:sp>
        <p:nvSpPr>
          <p:cNvPr id="69669" name="Text Box 165"/>
          <p:cNvSpPr txBox="1">
            <a:spLocks noChangeArrowheads="1"/>
          </p:cNvSpPr>
          <p:nvPr/>
        </p:nvSpPr>
        <p:spPr bwMode="auto">
          <a:xfrm>
            <a:off x="75438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29</a:t>
            </a:r>
          </a:p>
        </p:txBody>
      </p:sp>
      <p:sp>
        <p:nvSpPr>
          <p:cNvPr id="69670" name="Text Box 166"/>
          <p:cNvSpPr txBox="1">
            <a:spLocks noChangeArrowheads="1"/>
          </p:cNvSpPr>
          <p:nvPr/>
        </p:nvSpPr>
        <p:spPr bwMode="auto">
          <a:xfrm>
            <a:off x="7924800" y="2286000"/>
            <a:ext cx="533400" cy="457200"/>
          </a:xfrm>
          <a:prstGeom prst="rect">
            <a:avLst/>
          </a:prstGeom>
          <a:noFill/>
          <a:ln w="9525">
            <a:noFill/>
            <a:miter lim="800000"/>
            <a:headEnd/>
            <a:tailEnd/>
          </a:ln>
        </p:spPr>
        <p:txBody>
          <a:bodyPr>
            <a:spAutoFit/>
          </a:bodyPr>
          <a:lstStyle/>
          <a:p>
            <a:pPr algn="l"/>
            <a:r>
              <a:rPr lang="en-US" altLang="ja-JP" b="0">
                <a:solidFill>
                  <a:schemeClr val="accent2"/>
                </a:solidFill>
              </a:rPr>
              <a:t>30</a:t>
            </a:r>
          </a:p>
        </p:txBody>
      </p:sp>
      <p:sp>
        <p:nvSpPr>
          <p:cNvPr id="69671" name="Rectangle 167"/>
          <p:cNvSpPr>
            <a:spLocks noChangeArrowheads="1"/>
          </p:cNvSpPr>
          <p:nvPr/>
        </p:nvSpPr>
        <p:spPr bwMode="auto">
          <a:xfrm>
            <a:off x="1676400" y="44958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72" name="Text Box 168"/>
          <p:cNvSpPr txBox="1">
            <a:spLocks noChangeArrowheads="1"/>
          </p:cNvSpPr>
          <p:nvPr/>
        </p:nvSpPr>
        <p:spPr bwMode="auto">
          <a:xfrm>
            <a:off x="1676400" y="4495800"/>
            <a:ext cx="488950" cy="457200"/>
          </a:xfrm>
          <a:prstGeom prst="rect">
            <a:avLst/>
          </a:prstGeom>
          <a:noFill/>
          <a:ln w="9525">
            <a:noFill/>
            <a:miter lim="800000"/>
            <a:headEnd/>
            <a:tailEnd/>
          </a:ln>
        </p:spPr>
        <p:txBody>
          <a:bodyPr wrap="none">
            <a:spAutoFit/>
          </a:bodyPr>
          <a:lstStyle/>
          <a:p>
            <a:r>
              <a:rPr lang="en-US" altLang="ja-JP">
                <a:solidFill>
                  <a:srgbClr val="008000"/>
                </a:solidFill>
              </a:rPr>
              <a:t>20</a:t>
            </a:r>
          </a:p>
        </p:txBody>
      </p:sp>
      <p:sp>
        <p:nvSpPr>
          <p:cNvPr id="69673" name="Text Box 169"/>
          <p:cNvSpPr txBox="1">
            <a:spLocks noChangeArrowheads="1"/>
          </p:cNvSpPr>
          <p:nvPr/>
        </p:nvSpPr>
        <p:spPr bwMode="auto">
          <a:xfrm>
            <a:off x="990600" y="4495800"/>
            <a:ext cx="641350" cy="457200"/>
          </a:xfrm>
          <a:prstGeom prst="rect">
            <a:avLst/>
          </a:prstGeom>
          <a:noFill/>
          <a:ln w="9525">
            <a:noFill/>
            <a:miter lim="800000"/>
            <a:headEnd/>
            <a:tailEnd/>
          </a:ln>
        </p:spPr>
        <p:txBody>
          <a:bodyPr wrap="none">
            <a:spAutoFit/>
          </a:bodyPr>
          <a:lstStyle/>
          <a:p>
            <a:r>
              <a:rPr lang="en-US" altLang="ja-JP"/>
              <a:t>key</a:t>
            </a:r>
          </a:p>
        </p:txBody>
      </p:sp>
      <p:sp>
        <p:nvSpPr>
          <p:cNvPr id="69674" name="Text Box 170"/>
          <p:cNvSpPr txBox="1">
            <a:spLocks noChangeArrowheads="1"/>
          </p:cNvSpPr>
          <p:nvPr/>
        </p:nvSpPr>
        <p:spPr bwMode="auto">
          <a:xfrm>
            <a:off x="685800" y="990600"/>
            <a:ext cx="7758113" cy="822325"/>
          </a:xfrm>
          <a:prstGeom prst="rect">
            <a:avLst/>
          </a:prstGeom>
          <a:noFill/>
          <a:ln w="9525">
            <a:noFill/>
            <a:miter lim="800000"/>
            <a:headEnd/>
            <a:tailEnd/>
          </a:ln>
        </p:spPr>
        <p:txBody>
          <a:bodyPr wrap="none">
            <a:spAutoFit/>
          </a:bodyPr>
          <a:lstStyle/>
          <a:p>
            <a:pPr algn="l"/>
            <a:r>
              <a:rPr lang="ja-JP" altLang="en-US"/>
              <a:t>次の配列に対して、各キーに対して、２分探索で調べられる</a:t>
            </a:r>
          </a:p>
          <a:p>
            <a:pPr algn="l"/>
            <a:r>
              <a:rPr lang="ja-JP" altLang="en-US"/>
              <a:t>要素の系列を示せ。</a:t>
            </a:r>
          </a:p>
        </p:txBody>
      </p:sp>
      <p:sp>
        <p:nvSpPr>
          <p:cNvPr id="69675" name="Rectangle 171"/>
          <p:cNvSpPr>
            <a:spLocks noChangeArrowheads="1"/>
          </p:cNvSpPr>
          <p:nvPr/>
        </p:nvSpPr>
        <p:spPr bwMode="auto">
          <a:xfrm>
            <a:off x="1676400" y="31242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76" name="Text Box 172"/>
          <p:cNvSpPr txBox="1">
            <a:spLocks noChangeArrowheads="1"/>
          </p:cNvSpPr>
          <p:nvPr/>
        </p:nvSpPr>
        <p:spPr bwMode="auto">
          <a:xfrm>
            <a:off x="1724025" y="3103563"/>
            <a:ext cx="393700" cy="457200"/>
          </a:xfrm>
          <a:prstGeom prst="rect">
            <a:avLst/>
          </a:prstGeom>
          <a:noFill/>
          <a:ln w="9525">
            <a:noFill/>
            <a:miter lim="800000"/>
            <a:headEnd/>
            <a:tailEnd/>
          </a:ln>
        </p:spPr>
        <p:txBody>
          <a:bodyPr wrap="none">
            <a:spAutoFit/>
          </a:bodyPr>
          <a:lstStyle/>
          <a:p>
            <a:r>
              <a:rPr lang="ja-JP" altLang="en-US">
                <a:solidFill>
                  <a:srgbClr val="008000"/>
                </a:solidFill>
              </a:rPr>
              <a:t>５</a:t>
            </a:r>
          </a:p>
        </p:txBody>
      </p:sp>
      <p:sp>
        <p:nvSpPr>
          <p:cNvPr id="69677" name="Text Box 173"/>
          <p:cNvSpPr txBox="1">
            <a:spLocks noChangeArrowheads="1"/>
          </p:cNvSpPr>
          <p:nvPr/>
        </p:nvSpPr>
        <p:spPr bwMode="auto">
          <a:xfrm>
            <a:off x="990600" y="3124200"/>
            <a:ext cx="641350" cy="457200"/>
          </a:xfrm>
          <a:prstGeom prst="rect">
            <a:avLst/>
          </a:prstGeom>
          <a:noFill/>
          <a:ln w="9525">
            <a:noFill/>
            <a:miter lim="800000"/>
            <a:headEnd/>
            <a:tailEnd/>
          </a:ln>
        </p:spPr>
        <p:txBody>
          <a:bodyPr wrap="none">
            <a:spAutoFit/>
          </a:bodyPr>
          <a:lstStyle/>
          <a:p>
            <a:r>
              <a:rPr lang="en-US" altLang="ja-JP"/>
              <a:t>key</a:t>
            </a:r>
          </a:p>
        </p:txBody>
      </p:sp>
      <p:sp>
        <p:nvSpPr>
          <p:cNvPr id="69678" name="Rectangle 174"/>
          <p:cNvSpPr>
            <a:spLocks noChangeArrowheads="1"/>
          </p:cNvSpPr>
          <p:nvPr/>
        </p:nvSpPr>
        <p:spPr bwMode="auto">
          <a:xfrm>
            <a:off x="1676400" y="53340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79" name="Text Box 175"/>
          <p:cNvSpPr txBox="1">
            <a:spLocks noChangeArrowheads="1"/>
          </p:cNvSpPr>
          <p:nvPr/>
        </p:nvSpPr>
        <p:spPr bwMode="auto">
          <a:xfrm>
            <a:off x="1676400" y="5334000"/>
            <a:ext cx="488950" cy="457200"/>
          </a:xfrm>
          <a:prstGeom prst="rect">
            <a:avLst/>
          </a:prstGeom>
          <a:noFill/>
          <a:ln w="9525">
            <a:noFill/>
            <a:miter lim="800000"/>
            <a:headEnd/>
            <a:tailEnd/>
          </a:ln>
        </p:spPr>
        <p:txBody>
          <a:bodyPr wrap="none">
            <a:spAutoFit/>
          </a:bodyPr>
          <a:lstStyle/>
          <a:p>
            <a:r>
              <a:rPr lang="en-US" altLang="ja-JP">
                <a:solidFill>
                  <a:srgbClr val="008000"/>
                </a:solidFill>
              </a:rPr>
              <a:t>23</a:t>
            </a:r>
          </a:p>
        </p:txBody>
      </p:sp>
      <p:sp>
        <p:nvSpPr>
          <p:cNvPr id="69680" name="Text Box 176"/>
          <p:cNvSpPr txBox="1">
            <a:spLocks noChangeArrowheads="1"/>
          </p:cNvSpPr>
          <p:nvPr/>
        </p:nvSpPr>
        <p:spPr bwMode="auto">
          <a:xfrm>
            <a:off x="990600" y="5334000"/>
            <a:ext cx="641350" cy="457200"/>
          </a:xfrm>
          <a:prstGeom prst="rect">
            <a:avLst/>
          </a:prstGeom>
          <a:noFill/>
          <a:ln w="9525">
            <a:noFill/>
            <a:miter lim="800000"/>
            <a:headEnd/>
            <a:tailEnd/>
          </a:ln>
        </p:spPr>
        <p:txBody>
          <a:bodyPr wrap="none">
            <a:spAutoFit/>
          </a:bodyPr>
          <a:lstStyle/>
          <a:p>
            <a:r>
              <a:rPr lang="en-US" altLang="ja-JP"/>
              <a:t>key</a:t>
            </a:r>
          </a:p>
        </p:txBody>
      </p:sp>
      <p:sp>
        <p:nvSpPr>
          <p:cNvPr id="69681" name="Rectangle 177"/>
          <p:cNvSpPr>
            <a:spLocks noChangeArrowheads="1"/>
          </p:cNvSpPr>
          <p:nvPr/>
        </p:nvSpPr>
        <p:spPr bwMode="auto">
          <a:xfrm>
            <a:off x="1676400" y="3733800"/>
            <a:ext cx="4572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69682" name="Text Box 178"/>
          <p:cNvSpPr txBox="1">
            <a:spLocks noChangeArrowheads="1"/>
          </p:cNvSpPr>
          <p:nvPr/>
        </p:nvSpPr>
        <p:spPr bwMode="auto">
          <a:xfrm>
            <a:off x="1676400" y="3733800"/>
            <a:ext cx="488950" cy="457200"/>
          </a:xfrm>
          <a:prstGeom prst="rect">
            <a:avLst/>
          </a:prstGeom>
          <a:noFill/>
          <a:ln w="9525">
            <a:noFill/>
            <a:miter lim="800000"/>
            <a:headEnd/>
            <a:tailEnd/>
          </a:ln>
        </p:spPr>
        <p:txBody>
          <a:bodyPr wrap="none">
            <a:spAutoFit/>
          </a:bodyPr>
          <a:lstStyle/>
          <a:p>
            <a:r>
              <a:rPr lang="en-US" altLang="ja-JP">
                <a:solidFill>
                  <a:srgbClr val="008000"/>
                </a:solidFill>
              </a:rPr>
              <a:t>10</a:t>
            </a:r>
          </a:p>
        </p:txBody>
      </p:sp>
      <p:sp>
        <p:nvSpPr>
          <p:cNvPr id="69683" name="Text Box 179"/>
          <p:cNvSpPr txBox="1">
            <a:spLocks noChangeArrowheads="1"/>
          </p:cNvSpPr>
          <p:nvPr/>
        </p:nvSpPr>
        <p:spPr bwMode="auto">
          <a:xfrm>
            <a:off x="990600" y="3733800"/>
            <a:ext cx="641350" cy="457200"/>
          </a:xfrm>
          <a:prstGeom prst="rect">
            <a:avLst/>
          </a:prstGeom>
          <a:noFill/>
          <a:ln w="9525">
            <a:noFill/>
            <a:miter lim="800000"/>
            <a:headEnd/>
            <a:tailEnd/>
          </a:ln>
        </p:spPr>
        <p:txBody>
          <a:bodyPr wrap="none">
            <a:spAutoFit/>
          </a:bodyPr>
          <a:lstStyle/>
          <a:p>
            <a:r>
              <a:rPr lang="en-US" altLang="ja-JP"/>
              <a:t>key</a:t>
            </a:r>
          </a:p>
        </p:txBody>
      </p:sp>
      <p:sp>
        <p:nvSpPr>
          <p:cNvPr id="69684" name="Text Box 180"/>
          <p:cNvSpPr txBox="1">
            <a:spLocks noChangeArrowheads="1"/>
          </p:cNvSpPr>
          <p:nvPr/>
        </p:nvSpPr>
        <p:spPr bwMode="auto">
          <a:xfrm>
            <a:off x="457200" y="3124200"/>
            <a:ext cx="539750" cy="457200"/>
          </a:xfrm>
          <a:prstGeom prst="rect">
            <a:avLst/>
          </a:prstGeom>
          <a:noFill/>
          <a:ln w="9525">
            <a:noFill/>
            <a:miter lim="800000"/>
            <a:headEnd/>
            <a:tailEnd/>
          </a:ln>
        </p:spPr>
        <p:txBody>
          <a:bodyPr wrap="none">
            <a:spAutoFit/>
          </a:bodyPr>
          <a:lstStyle/>
          <a:p>
            <a:r>
              <a:rPr lang="en-US" altLang="ja-JP"/>
              <a:t>(1)</a:t>
            </a:r>
          </a:p>
        </p:txBody>
      </p:sp>
      <p:sp>
        <p:nvSpPr>
          <p:cNvPr id="69685" name="Text Box 181"/>
          <p:cNvSpPr txBox="1">
            <a:spLocks noChangeArrowheads="1"/>
          </p:cNvSpPr>
          <p:nvPr/>
        </p:nvSpPr>
        <p:spPr bwMode="auto">
          <a:xfrm>
            <a:off x="533400" y="3657600"/>
            <a:ext cx="539750" cy="457200"/>
          </a:xfrm>
          <a:prstGeom prst="rect">
            <a:avLst/>
          </a:prstGeom>
          <a:noFill/>
          <a:ln w="9525">
            <a:noFill/>
            <a:miter lim="800000"/>
            <a:headEnd/>
            <a:tailEnd/>
          </a:ln>
        </p:spPr>
        <p:txBody>
          <a:bodyPr wrap="none">
            <a:spAutoFit/>
          </a:bodyPr>
          <a:lstStyle/>
          <a:p>
            <a:r>
              <a:rPr lang="en-US" altLang="ja-JP"/>
              <a:t>(2)</a:t>
            </a:r>
          </a:p>
        </p:txBody>
      </p:sp>
      <p:sp>
        <p:nvSpPr>
          <p:cNvPr id="69686" name="Text Box 182"/>
          <p:cNvSpPr txBox="1">
            <a:spLocks noChangeArrowheads="1"/>
          </p:cNvSpPr>
          <p:nvPr/>
        </p:nvSpPr>
        <p:spPr bwMode="auto">
          <a:xfrm>
            <a:off x="381000" y="4495800"/>
            <a:ext cx="539750" cy="457200"/>
          </a:xfrm>
          <a:prstGeom prst="rect">
            <a:avLst/>
          </a:prstGeom>
          <a:noFill/>
          <a:ln w="9525">
            <a:noFill/>
            <a:miter lim="800000"/>
            <a:headEnd/>
            <a:tailEnd/>
          </a:ln>
        </p:spPr>
        <p:txBody>
          <a:bodyPr wrap="none">
            <a:spAutoFit/>
          </a:bodyPr>
          <a:lstStyle/>
          <a:p>
            <a:r>
              <a:rPr lang="en-US" altLang="ja-JP"/>
              <a:t>(3)</a:t>
            </a:r>
          </a:p>
        </p:txBody>
      </p:sp>
      <p:sp>
        <p:nvSpPr>
          <p:cNvPr id="69687" name="Text Box 183"/>
          <p:cNvSpPr txBox="1">
            <a:spLocks noChangeArrowheads="1"/>
          </p:cNvSpPr>
          <p:nvPr/>
        </p:nvSpPr>
        <p:spPr bwMode="auto">
          <a:xfrm>
            <a:off x="457200" y="5334000"/>
            <a:ext cx="539750" cy="457200"/>
          </a:xfrm>
          <a:prstGeom prst="rect">
            <a:avLst/>
          </a:prstGeom>
          <a:noFill/>
          <a:ln w="9525">
            <a:noFill/>
            <a:miter lim="800000"/>
            <a:headEnd/>
            <a:tailEnd/>
          </a:ln>
        </p:spPr>
        <p:txBody>
          <a:bodyPr wrap="none">
            <a:spAutoFit/>
          </a:bodyPr>
          <a:lstStyle/>
          <a:p>
            <a:r>
              <a:rPr lang="en-US" altLang="ja-JP"/>
              <a:t>(4)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番号プレースホルダ 4"/>
          <p:cNvSpPr>
            <a:spLocks noGrp="1"/>
          </p:cNvSpPr>
          <p:nvPr>
            <p:ph type="sldNum" sz="quarter" idx="12"/>
          </p:nvPr>
        </p:nvSpPr>
        <p:spPr>
          <a:noFill/>
        </p:spPr>
        <p:txBody>
          <a:bodyPr/>
          <a:lstStyle/>
          <a:p>
            <a:fld id="{B3EBAD66-67D6-4671-9E31-C9F47C6D4EB9}" type="slidenum">
              <a:rPr lang="en-US" altLang="ja-JP" smtClean="0"/>
              <a:pPr/>
              <a:t>32</a:t>
            </a:fld>
            <a:endParaRPr lang="en-US" altLang="ja-JP" smtClean="0"/>
          </a:p>
        </p:txBody>
      </p:sp>
      <p:sp>
        <p:nvSpPr>
          <p:cNvPr id="70659" name="Rectangle 2"/>
          <p:cNvSpPr>
            <a:spLocks noGrp="1" noChangeArrowheads="1"/>
          </p:cNvSpPr>
          <p:nvPr>
            <p:ph type="title"/>
          </p:nvPr>
        </p:nvSpPr>
        <p:spPr/>
        <p:txBody>
          <a:bodyPr/>
          <a:lstStyle/>
          <a:p>
            <a:pPr eaLnBrk="1" hangingPunct="1"/>
            <a:r>
              <a:rPr lang="en-US" altLang="ja-JP" smtClean="0"/>
              <a:t>2</a:t>
            </a:r>
            <a:r>
              <a:rPr lang="ja-JP" altLang="en-US" smtClean="0"/>
              <a:t>分探索の注意</a:t>
            </a:r>
          </a:p>
        </p:txBody>
      </p:sp>
      <p:sp>
        <p:nvSpPr>
          <p:cNvPr id="70660" name="Text Box 3"/>
          <p:cNvSpPr txBox="1">
            <a:spLocks noChangeArrowheads="1"/>
          </p:cNvSpPr>
          <p:nvPr/>
        </p:nvSpPr>
        <p:spPr bwMode="auto">
          <a:xfrm>
            <a:off x="457200" y="1219200"/>
            <a:ext cx="946150" cy="457200"/>
          </a:xfrm>
          <a:prstGeom prst="rect">
            <a:avLst/>
          </a:prstGeom>
          <a:noFill/>
          <a:ln w="9525">
            <a:noFill/>
            <a:miter lim="800000"/>
            <a:headEnd/>
            <a:tailEnd/>
          </a:ln>
        </p:spPr>
        <p:txBody>
          <a:bodyPr wrap="none">
            <a:spAutoFit/>
          </a:bodyPr>
          <a:lstStyle/>
          <a:p>
            <a:pPr algn="l"/>
            <a:r>
              <a:rPr lang="ja-JP" altLang="en-US" b="0"/>
              <a:t>注意：</a:t>
            </a:r>
          </a:p>
        </p:txBody>
      </p:sp>
      <p:sp>
        <p:nvSpPr>
          <p:cNvPr id="70661" name="Text Box 4"/>
          <p:cNvSpPr txBox="1">
            <a:spLocks noChangeArrowheads="1"/>
          </p:cNvSpPr>
          <p:nvPr/>
        </p:nvSpPr>
        <p:spPr bwMode="auto">
          <a:xfrm>
            <a:off x="1524000" y="1752600"/>
            <a:ext cx="4987925" cy="822325"/>
          </a:xfrm>
          <a:prstGeom prst="rect">
            <a:avLst/>
          </a:prstGeom>
          <a:noFill/>
          <a:ln w="9525">
            <a:noFill/>
            <a:miter lim="800000"/>
            <a:headEnd/>
            <a:tailEnd/>
          </a:ln>
        </p:spPr>
        <p:txBody>
          <a:bodyPr wrap="none">
            <a:spAutoFit/>
          </a:bodyPr>
          <a:lstStyle/>
          <a:p>
            <a:pPr algn="l"/>
            <a:r>
              <a:rPr lang="ja-JP" altLang="en-US" b="0"/>
              <a:t>アィディアは、結構シンプルであるが、</a:t>
            </a:r>
          </a:p>
          <a:p>
            <a:pPr algn="l"/>
            <a:r>
              <a:rPr lang="ja-JP" altLang="en-US" b="0"/>
              <a:t>実現には細心の注意が必要。</a:t>
            </a:r>
          </a:p>
        </p:txBody>
      </p:sp>
      <p:sp>
        <p:nvSpPr>
          <p:cNvPr id="70662" name="Oval 5"/>
          <p:cNvSpPr>
            <a:spLocks noChangeArrowheads="1"/>
          </p:cNvSpPr>
          <p:nvPr/>
        </p:nvSpPr>
        <p:spPr bwMode="auto">
          <a:xfrm>
            <a:off x="1066800" y="1828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70663" name="Oval 6"/>
          <p:cNvSpPr>
            <a:spLocks noChangeArrowheads="1"/>
          </p:cNvSpPr>
          <p:nvPr/>
        </p:nvSpPr>
        <p:spPr bwMode="auto">
          <a:xfrm>
            <a:off x="1066800" y="2895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70664" name="Text Box 7"/>
          <p:cNvSpPr txBox="1">
            <a:spLocks noChangeArrowheads="1"/>
          </p:cNvSpPr>
          <p:nvPr/>
        </p:nvSpPr>
        <p:spPr bwMode="auto">
          <a:xfrm>
            <a:off x="1676400" y="2819400"/>
            <a:ext cx="5289550" cy="1187450"/>
          </a:xfrm>
          <a:prstGeom prst="rect">
            <a:avLst/>
          </a:prstGeom>
          <a:noFill/>
          <a:ln w="9525">
            <a:noFill/>
            <a:miter lim="800000"/>
            <a:headEnd/>
            <a:tailEnd/>
          </a:ln>
        </p:spPr>
        <p:txBody>
          <a:bodyPr wrap="none">
            <a:spAutoFit/>
          </a:bodyPr>
          <a:lstStyle/>
          <a:p>
            <a:pPr algn="l"/>
            <a:r>
              <a:rPr lang="ja-JP" altLang="en-US" b="0"/>
              <a:t>特に、再帰を用いて実現する場合には、</a:t>
            </a:r>
          </a:p>
          <a:p>
            <a:pPr algn="l"/>
            <a:r>
              <a:rPr lang="ja-JP" altLang="en-US" b="0"/>
              <a:t>その境界部分やサイズ減少について</a:t>
            </a:r>
          </a:p>
          <a:p>
            <a:pPr algn="l"/>
            <a:r>
              <a:rPr lang="ja-JP" altLang="en-US" b="0"/>
              <a:t>吟味する必要がある。</a:t>
            </a:r>
          </a:p>
        </p:txBody>
      </p:sp>
      <p:sp>
        <p:nvSpPr>
          <p:cNvPr id="70665" name="Oval 8"/>
          <p:cNvSpPr>
            <a:spLocks noChangeArrowheads="1"/>
          </p:cNvSpPr>
          <p:nvPr/>
        </p:nvSpPr>
        <p:spPr bwMode="auto">
          <a:xfrm>
            <a:off x="1143000" y="4267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70666" name="Text Box 9"/>
          <p:cNvSpPr txBox="1">
            <a:spLocks noChangeArrowheads="1"/>
          </p:cNvSpPr>
          <p:nvPr/>
        </p:nvSpPr>
        <p:spPr bwMode="auto">
          <a:xfrm>
            <a:off x="1752600" y="4191000"/>
            <a:ext cx="5454650" cy="1187450"/>
          </a:xfrm>
          <a:prstGeom prst="rect">
            <a:avLst/>
          </a:prstGeom>
          <a:noFill/>
          <a:ln w="9525">
            <a:noFill/>
            <a:miter lim="800000"/>
            <a:headEnd/>
            <a:tailEnd/>
          </a:ln>
        </p:spPr>
        <p:txBody>
          <a:bodyPr wrap="none">
            <a:spAutoFit/>
          </a:bodyPr>
          <a:lstStyle/>
          <a:p>
            <a:pPr algn="l"/>
            <a:r>
              <a:rPr lang="ja-JP" altLang="en-US" b="0"/>
              <a:t>一見、正しく動作しているようにみえても、</a:t>
            </a:r>
          </a:p>
          <a:p>
            <a:pPr algn="l"/>
            <a:r>
              <a:rPr lang="ja-JP" altLang="en-US" b="0"/>
              <a:t>データによっては無限に再帰呼び出し</a:t>
            </a:r>
          </a:p>
          <a:p>
            <a:pPr algn="l"/>
            <a:r>
              <a:rPr lang="ja-JP" altLang="en-US" b="0"/>
              <a:t>を行うことがある。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番号プレースホルダ 4"/>
          <p:cNvSpPr>
            <a:spLocks noGrp="1"/>
          </p:cNvSpPr>
          <p:nvPr>
            <p:ph type="sldNum" sz="quarter" idx="12"/>
          </p:nvPr>
        </p:nvSpPr>
        <p:spPr>
          <a:noFill/>
        </p:spPr>
        <p:txBody>
          <a:bodyPr/>
          <a:lstStyle/>
          <a:p>
            <a:fld id="{25F71EC4-45C7-42F3-871A-4F33E952348A}" type="slidenum">
              <a:rPr lang="en-US" altLang="ja-JP" smtClean="0"/>
              <a:pPr/>
              <a:t>33</a:t>
            </a:fld>
            <a:endParaRPr lang="en-US" altLang="ja-JP" smtClean="0"/>
          </a:p>
        </p:txBody>
      </p:sp>
      <p:sp>
        <p:nvSpPr>
          <p:cNvPr id="71683" name="Rectangle 2"/>
          <p:cNvSpPr>
            <a:spLocks noGrp="1" noChangeArrowheads="1"/>
          </p:cNvSpPr>
          <p:nvPr>
            <p:ph type="title"/>
          </p:nvPr>
        </p:nvSpPr>
        <p:spPr>
          <a:xfrm>
            <a:off x="571500" y="0"/>
            <a:ext cx="7620000" cy="609600"/>
          </a:xfrm>
        </p:spPr>
        <p:txBody>
          <a:bodyPr/>
          <a:lstStyle/>
          <a:p>
            <a:pPr eaLnBrk="1" hangingPunct="1"/>
            <a:r>
              <a:rPr lang="ja-JP" altLang="en-US" smtClean="0">
                <a:solidFill>
                  <a:schemeClr val="tx1"/>
                </a:solidFill>
              </a:rPr>
              <a:t>２分探索の実現（繰り返し版）</a:t>
            </a:r>
          </a:p>
        </p:txBody>
      </p:sp>
      <p:sp>
        <p:nvSpPr>
          <p:cNvPr id="71684" name="Text Box 3"/>
          <p:cNvSpPr txBox="1">
            <a:spLocks noChangeArrowheads="1"/>
          </p:cNvSpPr>
          <p:nvPr/>
        </p:nvSpPr>
        <p:spPr bwMode="auto">
          <a:xfrm>
            <a:off x="304800" y="990600"/>
            <a:ext cx="8001000" cy="5262563"/>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繰り返し２分探索</a:t>
            </a:r>
            <a:endParaRPr lang="en-US" altLang="ja-JP" b="0">
              <a:latin typeface="Verdana" pitchFamily="34" charset="0"/>
            </a:endParaRPr>
          </a:p>
          <a:p>
            <a:pPr marL="457200" indent="-457200" algn="l"/>
            <a:r>
              <a:rPr lang="ja-JP" altLang="en-US" b="0">
                <a:latin typeface="Verdana" pitchFamily="34" charset="0"/>
              </a:rPr>
              <a:t>引数：キー</a:t>
            </a:r>
            <a:endParaRPr lang="en-US" altLang="ja-JP" b="0">
              <a:latin typeface="Verdana" pitchFamily="34" charset="0"/>
            </a:endParaRPr>
          </a:p>
          <a:p>
            <a:pPr marL="457200" indent="-457200" algn="l"/>
            <a:r>
              <a:rPr lang="ja-JP" altLang="en-US" b="0">
                <a:latin typeface="Verdana" pitchFamily="34" charset="0"/>
              </a:rPr>
              <a:t>戻り値：キーを保持している配列の添え字</a:t>
            </a:r>
            <a:endParaRPr lang="en-US" altLang="ja-JP" b="0">
              <a:latin typeface="Verdana" pitchFamily="34" charset="0"/>
            </a:endParaRPr>
          </a:p>
          <a:p>
            <a:pPr marL="457200" indent="-457200" algn="l"/>
            <a:r>
              <a:rPr lang="ja-JP" altLang="en-US" b="0">
                <a:latin typeface="Verdana" pitchFamily="34" charset="0"/>
              </a:rPr>
              <a:t>*</a:t>
            </a:r>
            <a:r>
              <a:rPr lang="en-US" altLang="ja-JP" b="0">
                <a:latin typeface="Verdana" pitchFamily="34" charset="0"/>
              </a:rPr>
              <a:t>/</a:t>
            </a:r>
          </a:p>
          <a:p>
            <a:pPr marL="457200" indent="-457200" algn="l">
              <a:buFontTx/>
              <a:buAutoNum type="arabicPeriod"/>
            </a:pPr>
            <a:r>
              <a:rPr lang="en-US" altLang="ja-JP" b="0">
                <a:latin typeface="Verdana" pitchFamily="34" charset="0"/>
              </a:rPr>
              <a:t>int loop_b_search(double k){</a:t>
            </a:r>
          </a:p>
          <a:p>
            <a:pPr marL="457200" indent="-457200" algn="l">
              <a:buFontTx/>
              <a:buAutoNum type="arabicPeriod"/>
            </a:pPr>
            <a:r>
              <a:rPr lang="en-US" altLang="ja-JP" b="0">
                <a:latin typeface="Verdana" pitchFamily="34" charset="0"/>
              </a:rPr>
              <a:t>     int  left=0,right=N-1,mid;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while(left&lt;=right){</a:t>
            </a:r>
          </a:p>
          <a:p>
            <a:pPr marL="457200" indent="-457200" algn="l">
              <a:buFontTx/>
              <a:buAutoNum type="arabicPeriod"/>
            </a:pPr>
            <a:r>
              <a:rPr lang="en-US" altLang="ja-JP" b="0">
                <a:latin typeface="Verdana" pitchFamily="34" charset="0"/>
              </a:rPr>
              <a:t>   	     mid=(left+right)/2;</a:t>
            </a:r>
          </a:p>
          <a:p>
            <a:pPr marL="457200" indent="-457200" algn="l">
              <a:buFontTx/>
              <a:buAutoNum type="arabicPeriod"/>
            </a:pPr>
            <a:r>
              <a:rPr lang="en-US" altLang="ja-JP" b="0">
                <a:latin typeface="Verdana" pitchFamily="34" charset="0"/>
              </a:rPr>
              <a:t> 	     if(A[mid]==k){return mid;}/*</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en-US" altLang="ja-JP" b="0">
                <a:latin typeface="Verdana" pitchFamily="34" charset="0"/>
              </a:rPr>
              <a:t>         if(k&lt;A[mid]){right=mid-1;}/*</a:t>
            </a:r>
            <a:r>
              <a:rPr lang="ja-JP" altLang="en-US" b="0">
                <a:latin typeface="Verdana" pitchFamily="34" charset="0"/>
              </a:rPr>
              <a:t>小さい方*</a:t>
            </a:r>
            <a:r>
              <a:rPr lang="en-US" altLang="ja-JP" b="0">
                <a:latin typeface="Verdana" pitchFamily="34" charset="0"/>
              </a:rPr>
              <a:t>/</a:t>
            </a:r>
          </a:p>
          <a:p>
            <a:pPr marL="457200" indent="-457200" algn="l">
              <a:buFontTx/>
              <a:buAutoNum type="arabicPeriod"/>
            </a:pPr>
            <a:r>
              <a:rPr lang="en-US" altLang="ja-JP" b="0">
                <a:latin typeface="Verdana" pitchFamily="34" charset="0"/>
              </a:rPr>
              <a:t>         if(A[mid]&lt;k){left=mid+1;}/*</a:t>
            </a:r>
            <a:r>
              <a:rPr lang="ja-JP" altLang="en-US" b="0">
                <a:latin typeface="Verdana" pitchFamily="34" charset="0"/>
              </a:rPr>
              <a:t>大きい方*</a:t>
            </a:r>
            <a:r>
              <a:rPr lang="en-US" altLang="ja-JP" b="0">
                <a:latin typeface="Verdana" pitchFamily="34" charset="0"/>
              </a:rPr>
              <a: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キーは存在しない。*</a:t>
            </a:r>
            <a:r>
              <a:rPr lang="en-US" altLang="ja-JP" b="0">
                <a:latin typeface="Verdana" pitchFamily="34" charset="0"/>
              </a:rPr>
              <a:t>/</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番号プレースホルダ 3"/>
          <p:cNvSpPr>
            <a:spLocks noGrp="1"/>
          </p:cNvSpPr>
          <p:nvPr>
            <p:ph type="sldNum" sz="quarter" idx="12"/>
          </p:nvPr>
        </p:nvSpPr>
        <p:spPr>
          <a:noFill/>
        </p:spPr>
        <p:txBody>
          <a:bodyPr/>
          <a:lstStyle/>
          <a:p>
            <a:fld id="{F85FA603-81EC-4AD8-B1FE-E71F2DCFF4F8}" type="slidenum">
              <a:rPr lang="en-US" altLang="ja-JP" smtClean="0"/>
              <a:pPr/>
              <a:t>34</a:t>
            </a:fld>
            <a:endParaRPr lang="en-US" altLang="ja-JP" smtClean="0"/>
          </a:p>
        </p:txBody>
      </p:sp>
      <p:sp>
        <p:nvSpPr>
          <p:cNvPr id="72707" name="AutoShape 2"/>
          <p:cNvSpPr>
            <a:spLocks noChangeArrowheads="1"/>
          </p:cNvSpPr>
          <p:nvPr/>
        </p:nvSpPr>
        <p:spPr bwMode="auto">
          <a:xfrm>
            <a:off x="457200" y="381000"/>
            <a:ext cx="7315200" cy="42672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72708" name="Text Box 3"/>
          <p:cNvSpPr txBox="1">
            <a:spLocks noChangeArrowheads="1"/>
          </p:cNvSpPr>
          <p:nvPr/>
        </p:nvSpPr>
        <p:spPr bwMode="auto">
          <a:xfrm>
            <a:off x="1371600" y="249238"/>
            <a:ext cx="55626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LBS</a:t>
            </a:r>
            <a:r>
              <a:rPr lang="ja-JP" altLang="en-US" b="0">
                <a:solidFill>
                  <a:srgbClr val="008000"/>
                </a:solidFill>
              </a:rPr>
              <a:t>１　（</a:t>
            </a:r>
            <a:r>
              <a:rPr lang="en-US" altLang="ja-JP" b="0">
                <a:solidFill>
                  <a:srgbClr val="008000"/>
                </a:solidFill>
              </a:rPr>
              <a:t>loop_b_search</a:t>
            </a:r>
            <a:r>
              <a:rPr lang="ja-JP" altLang="en-US" b="0">
                <a:solidFill>
                  <a:srgbClr val="008000"/>
                </a:solidFill>
              </a:rPr>
              <a:t>の正当性１）</a:t>
            </a:r>
          </a:p>
        </p:txBody>
      </p:sp>
      <p:sp>
        <p:nvSpPr>
          <p:cNvPr id="72709" name="Text Box 4"/>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72710" name="Text Box 5"/>
          <p:cNvSpPr txBox="1">
            <a:spLocks noChangeArrowheads="1"/>
          </p:cNvSpPr>
          <p:nvPr/>
        </p:nvSpPr>
        <p:spPr bwMode="auto">
          <a:xfrm>
            <a:off x="1524000" y="2133600"/>
            <a:ext cx="5210175" cy="822325"/>
          </a:xfrm>
          <a:prstGeom prst="rect">
            <a:avLst/>
          </a:prstGeom>
          <a:noFill/>
          <a:ln w="9525">
            <a:noFill/>
            <a:miter lim="800000"/>
            <a:headEnd/>
            <a:tailEnd/>
          </a:ln>
        </p:spPr>
        <p:txBody>
          <a:bodyPr wrap="none">
            <a:spAutoFit/>
          </a:bodyPr>
          <a:lstStyle/>
          <a:p>
            <a:pPr algn="l"/>
            <a:r>
              <a:rPr lang="en-US" altLang="ja-JP" b="0">
                <a:latin typeface="Verdana" pitchFamily="34" charset="0"/>
              </a:rPr>
              <a:t>A[mid]&lt;k</a:t>
            </a:r>
            <a:r>
              <a:rPr lang="ja-JP" altLang="en-US" b="0">
                <a:latin typeface="Verdana" pitchFamily="34" charset="0"/>
              </a:rPr>
              <a:t>であるならば、</a:t>
            </a:r>
          </a:p>
          <a:p>
            <a:pPr algn="l"/>
            <a:r>
              <a:rPr lang="en-US" altLang="ja-JP" b="0">
                <a:latin typeface="Verdana" pitchFamily="34" charset="0"/>
              </a:rPr>
              <a:t>A[left]</a:t>
            </a:r>
            <a:r>
              <a:rPr lang="ja-JP" altLang="en-US" b="0">
                <a:latin typeface="Verdana" pitchFamily="34" charset="0"/>
              </a:rPr>
              <a:t>～</a:t>
            </a:r>
            <a:r>
              <a:rPr lang="en-US" altLang="ja-JP" b="0">
                <a:latin typeface="Verdana" pitchFamily="34" charset="0"/>
              </a:rPr>
              <a:t>A[mid]</a:t>
            </a:r>
            <a:r>
              <a:rPr lang="ja-JP" altLang="en-US" b="0">
                <a:latin typeface="Verdana" pitchFamily="34" charset="0"/>
              </a:rPr>
              <a:t>には</a:t>
            </a:r>
            <a:r>
              <a:rPr lang="en-US" altLang="ja-JP" b="0">
                <a:latin typeface="Verdana" pitchFamily="34" charset="0"/>
              </a:rPr>
              <a:t>k</a:t>
            </a:r>
            <a:r>
              <a:rPr lang="ja-JP" altLang="en-US" b="0">
                <a:latin typeface="Verdana" pitchFamily="34" charset="0"/>
              </a:rPr>
              <a:t>は存在しない。</a:t>
            </a:r>
          </a:p>
        </p:txBody>
      </p:sp>
      <p:sp>
        <p:nvSpPr>
          <p:cNvPr id="72711" name="Text Box 7"/>
          <p:cNvSpPr txBox="1">
            <a:spLocks noChangeArrowheads="1"/>
          </p:cNvSpPr>
          <p:nvPr/>
        </p:nvSpPr>
        <p:spPr bwMode="auto">
          <a:xfrm>
            <a:off x="1295400" y="838200"/>
            <a:ext cx="5765800" cy="822325"/>
          </a:xfrm>
          <a:prstGeom prst="rect">
            <a:avLst/>
          </a:prstGeom>
          <a:noFill/>
          <a:ln w="9525">
            <a:noFill/>
            <a:miter lim="800000"/>
            <a:headEnd/>
            <a:tailEnd/>
          </a:ln>
        </p:spPr>
        <p:txBody>
          <a:bodyPr wrap="none">
            <a:spAutoFit/>
          </a:bodyPr>
          <a:lstStyle/>
          <a:p>
            <a:pPr algn="l"/>
            <a:r>
              <a:rPr lang="en-US" altLang="ja-JP" b="0">
                <a:latin typeface="Verdana" pitchFamily="34" charset="0"/>
              </a:rPr>
              <a:t>A[left]</a:t>
            </a:r>
            <a:r>
              <a:rPr lang="ja-JP" altLang="en-US" b="0">
                <a:latin typeface="Verdana" pitchFamily="34" charset="0"/>
              </a:rPr>
              <a:t>～</a:t>
            </a:r>
            <a:r>
              <a:rPr lang="en-US" altLang="ja-JP" b="0">
                <a:latin typeface="Verdana" pitchFamily="34" charset="0"/>
              </a:rPr>
              <a:t>A[right]</a:t>
            </a:r>
            <a:r>
              <a:rPr lang="ja-JP" altLang="en-US" b="0">
                <a:latin typeface="Verdana" pitchFamily="34" charset="0"/>
              </a:rPr>
              <a:t>はソートしてあるとする。</a:t>
            </a:r>
          </a:p>
          <a:p>
            <a:pPr algn="l"/>
            <a:r>
              <a:rPr lang="ja-JP" altLang="en-US" b="0">
                <a:latin typeface="Verdana" pitchFamily="34" charset="0"/>
              </a:rPr>
              <a:t>このとき、次が成り立つ。</a:t>
            </a:r>
          </a:p>
        </p:txBody>
      </p:sp>
      <p:sp>
        <p:nvSpPr>
          <p:cNvPr id="72712" name="Text Box 8"/>
          <p:cNvSpPr txBox="1">
            <a:spLocks noChangeArrowheads="1"/>
          </p:cNvSpPr>
          <p:nvPr/>
        </p:nvSpPr>
        <p:spPr bwMode="auto">
          <a:xfrm>
            <a:off x="838200" y="2133600"/>
            <a:ext cx="701675" cy="457200"/>
          </a:xfrm>
          <a:prstGeom prst="rect">
            <a:avLst/>
          </a:prstGeom>
          <a:noFill/>
          <a:ln w="9525">
            <a:noFill/>
            <a:miter lim="800000"/>
            <a:headEnd/>
            <a:tailEnd/>
          </a:ln>
        </p:spPr>
        <p:txBody>
          <a:bodyPr wrap="none">
            <a:spAutoFit/>
          </a:bodyPr>
          <a:lstStyle/>
          <a:p>
            <a:r>
              <a:rPr lang="ja-JP" altLang="en-US"/>
              <a:t>（１）</a:t>
            </a:r>
          </a:p>
        </p:txBody>
      </p:sp>
      <p:sp>
        <p:nvSpPr>
          <p:cNvPr id="72713" name="Text Box 9"/>
          <p:cNvSpPr txBox="1">
            <a:spLocks noChangeArrowheads="1"/>
          </p:cNvSpPr>
          <p:nvPr/>
        </p:nvSpPr>
        <p:spPr bwMode="auto">
          <a:xfrm>
            <a:off x="1600200" y="3352800"/>
            <a:ext cx="5435600" cy="822325"/>
          </a:xfrm>
          <a:prstGeom prst="rect">
            <a:avLst/>
          </a:prstGeom>
          <a:noFill/>
          <a:ln w="9525">
            <a:noFill/>
            <a:miter lim="800000"/>
            <a:headEnd/>
            <a:tailEnd/>
          </a:ln>
        </p:spPr>
        <p:txBody>
          <a:bodyPr wrap="none">
            <a:spAutoFit/>
          </a:bodyPr>
          <a:lstStyle/>
          <a:p>
            <a:pPr algn="l"/>
            <a:r>
              <a:rPr lang="en-US" altLang="ja-JP" b="0">
                <a:latin typeface="Verdana" pitchFamily="34" charset="0"/>
              </a:rPr>
              <a:t>K&lt;A[mid]</a:t>
            </a:r>
            <a:r>
              <a:rPr lang="ja-JP" altLang="en-US" b="0">
                <a:latin typeface="Verdana" pitchFamily="34" charset="0"/>
              </a:rPr>
              <a:t>であるならば、</a:t>
            </a:r>
          </a:p>
          <a:p>
            <a:pPr algn="l"/>
            <a:r>
              <a:rPr lang="en-US" altLang="ja-JP" b="0">
                <a:latin typeface="Verdana" pitchFamily="34" charset="0"/>
              </a:rPr>
              <a:t>A[mid]</a:t>
            </a:r>
            <a:r>
              <a:rPr lang="ja-JP" altLang="en-US" b="0">
                <a:latin typeface="Verdana" pitchFamily="34" charset="0"/>
              </a:rPr>
              <a:t>～</a:t>
            </a:r>
            <a:r>
              <a:rPr lang="en-US" altLang="ja-JP" b="0">
                <a:latin typeface="Verdana" pitchFamily="34" charset="0"/>
              </a:rPr>
              <a:t>A[right]</a:t>
            </a:r>
            <a:r>
              <a:rPr lang="ja-JP" altLang="en-US" b="0">
                <a:latin typeface="Verdana" pitchFamily="34" charset="0"/>
              </a:rPr>
              <a:t>には</a:t>
            </a:r>
            <a:r>
              <a:rPr lang="en-US" altLang="ja-JP" b="0">
                <a:latin typeface="Verdana" pitchFamily="34" charset="0"/>
              </a:rPr>
              <a:t>k</a:t>
            </a:r>
            <a:r>
              <a:rPr lang="ja-JP" altLang="en-US" b="0">
                <a:latin typeface="Verdana" pitchFamily="34" charset="0"/>
              </a:rPr>
              <a:t>は存在しない。</a:t>
            </a:r>
          </a:p>
        </p:txBody>
      </p:sp>
      <p:sp>
        <p:nvSpPr>
          <p:cNvPr id="72714" name="Text Box 10"/>
          <p:cNvSpPr txBox="1">
            <a:spLocks noChangeArrowheads="1"/>
          </p:cNvSpPr>
          <p:nvPr/>
        </p:nvSpPr>
        <p:spPr bwMode="auto">
          <a:xfrm>
            <a:off x="914400" y="3352800"/>
            <a:ext cx="701675" cy="457200"/>
          </a:xfrm>
          <a:prstGeom prst="rect">
            <a:avLst/>
          </a:prstGeom>
          <a:noFill/>
          <a:ln w="9525">
            <a:noFill/>
            <a:miter lim="800000"/>
            <a:headEnd/>
            <a:tailEnd/>
          </a:ln>
        </p:spPr>
        <p:txBody>
          <a:bodyPr wrap="none">
            <a:spAutoFit/>
          </a:bodyPr>
          <a:lstStyle/>
          <a:p>
            <a:r>
              <a:rPr lang="ja-JP" altLang="en-US"/>
              <a:t>（２）</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スライド番号プレースホルダ 3"/>
          <p:cNvSpPr>
            <a:spLocks noGrp="1"/>
          </p:cNvSpPr>
          <p:nvPr>
            <p:ph type="sldNum" sz="quarter" idx="12"/>
          </p:nvPr>
        </p:nvSpPr>
        <p:spPr>
          <a:noFill/>
        </p:spPr>
        <p:txBody>
          <a:bodyPr/>
          <a:lstStyle/>
          <a:p>
            <a:fld id="{9A35FD7C-124E-45DD-AFDA-E747A4A9A62C}" type="slidenum">
              <a:rPr lang="en-US" altLang="ja-JP" smtClean="0"/>
              <a:pPr/>
              <a:t>35</a:t>
            </a:fld>
            <a:endParaRPr lang="en-US" altLang="ja-JP" smtClean="0"/>
          </a:p>
        </p:txBody>
      </p:sp>
      <p:sp>
        <p:nvSpPr>
          <p:cNvPr id="8200" name="Text Box 2"/>
          <p:cNvSpPr txBox="1">
            <a:spLocks noChangeArrowheads="1"/>
          </p:cNvSpPr>
          <p:nvPr/>
        </p:nvSpPr>
        <p:spPr bwMode="auto">
          <a:xfrm>
            <a:off x="304800" y="0"/>
            <a:ext cx="796925" cy="457200"/>
          </a:xfrm>
          <a:prstGeom prst="rect">
            <a:avLst/>
          </a:prstGeom>
          <a:noFill/>
          <a:ln w="9525">
            <a:noFill/>
            <a:miter lim="800000"/>
            <a:headEnd/>
            <a:tailEnd/>
          </a:ln>
        </p:spPr>
        <p:txBody>
          <a:bodyPr wrap="none">
            <a:spAutoFit/>
          </a:bodyPr>
          <a:lstStyle/>
          <a:p>
            <a:r>
              <a:rPr lang="ja-JP" altLang="en-US"/>
              <a:t>証明</a:t>
            </a:r>
          </a:p>
        </p:txBody>
      </p:sp>
      <p:sp>
        <p:nvSpPr>
          <p:cNvPr id="8201" name="Text Box 3"/>
          <p:cNvSpPr txBox="1">
            <a:spLocks noChangeArrowheads="1"/>
          </p:cNvSpPr>
          <p:nvPr/>
        </p:nvSpPr>
        <p:spPr bwMode="auto">
          <a:xfrm>
            <a:off x="685800" y="609600"/>
            <a:ext cx="6191250" cy="457200"/>
          </a:xfrm>
          <a:prstGeom prst="rect">
            <a:avLst/>
          </a:prstGeom>
          <a:noFill/>
          <a:ln w="9525">
            <a:noFill/>
            <a:miter lim="800000"/>
            <a:headEnd/>
            <a:tailEnd/>
          </a:ln>
        </p:spPr>
        <p:txBody>
          <a:bodyPr wrap="none">
            <a:spAutoFit/>
          </a:bodyPr>
          <a:lstStyle/>
          <a:p>
            <a:r>
              <a:rPr lang="ja-JP" altLang="en-US"/>
              <a:t>（１）だけを証明する。（２）も同様に証明できる。</a:t>
            </a:r>
          </a:p>
        </p:txBody>
      </p:sp>
      <p:graphicFrame>
        <p:nvGraphicFramePr>
          <p:cNvPr id="8194" name="Object 7"/>
          <p:cNvGraphicFramePr>
            <a:graphicFrameLocks noChangeAspect="1"/>
          </p:cNvGraphicFramePr>
          <p:nvPr/>
        </p:nvGraphicFramePr>
        <p:xfrm>
          <a:off x="1285875" y="4500563"/>
          <a:ext cx="6480175" cy="431800"/>
        </p:xfrm>
        <a:graphic>
          <a:graphicData uri="http://schemas.openxmlformats.org/presentationml/2006/ole">
            <p:oleObj spid="_x0000_s8194" name="Equation" r:id="rId3" imgW="3047760" imgH="203040" progId="Equation.DSMT4">
              <p:embed/>
            </p:oleObj>
          </a:graphicData>
        </a:graphic>
      </p:graphicFrame>
      <p:graphicFrame>
        <p:nvGraphicFramePr>
          <p:cNvPr id="8195" name="Object 8"/>
          <p:cNvGraphicFramePr>
            <a:graphicFrameLocks noChangeAspect="1"/>
          </p:cNvGraphicFramePr>
          <p:nvPr/>
        </p:nvGraphicFramePr>
        <p:xfrm>
          <a:off x="785813" y="1143000"/>
          <a:ext cx="7715250" cy="574675"/>
        </p:xfrm>
        <a:graphic>
          <a:graphicData uri="http://schemas.openxmlformats.org/presentationml/2006/ole">
            <p:oleObj spid="_x0000_s8195" name="Equation" r:id="rId4" imgW="2730240" imgH="203040" progId="Equation.DSMT4">
              <p:embed/>
            </p:oleObj>
          </a:graphicData>
        </a:graphic>
      </p:graphicFrame>
      <p:sp>
        <p:nvSpPr>
          <p:cNvPr id="8202" name="Text Box 9"/>
          <p:cNvSpPr txBox="1">
            <a:spLocks noChangeArrowheads="1"/>
          </p:cNvSpPr>
          <p:nvPr/>
        </p:nvSpPr>
        <p:spPr bwMode="auto">
          <a:xfrm>
            <a:off x="685800" y="1905000"/>
            <a:ext cx="7083425" cy="457200"/>
          </a:xfrm>
          <a:prstGeom prst="rect">
            <a:avLst/>
          </a:prstGeom>
          <a:noFill/>
          <a:ln w="9525">
            <a:noFill/>
            <a:miter lim="800000"/>
            <a:headEnd/>
            <a:tailEnd/>
          </a:ln>
        </p:spPr>
        <p:txBody>
          <a:bodyPr wrap="none">
            <a:spAutoFit/>
          </a:bodyPr>
          <a:lstStyle/>
          <a:p>
            <a:r>
              <a:rPr lang="ja-JP" altLang="en-US"/>
              <a:t>を証明するために、より強い命題として次を証明する。</a:t>
            </a:r>
          </a:p>
        </p:txBody>
      </p:sp>
      <p:graphicFrame>
        <p:nvGraphicFramePr>
          <p:cNvPr id="8196" name="Object 16"/>
          <p:cNvGraphicFramePr>
            <a:graphicFrameLocks noChangeAspect="1"/>
          </p:cNvGraphicFramePr>
          <p:nvPr/>
        </p:nvGraphicFramePr>
        <p:xfrm>
          <a:off x="642938" y="2428875"/>
          <a:ext cx="7715250" cy="574675"/>
        </p:xfrm>
        <a:graphic>
          <a:graphicData uri="http://schemas.openxmlformats.org/presentationml/2006/ole">
            <p:oleObj spid="_x0000_s8196" name="Equation" r:id="rId5" imgW="2730240" imgH="203040" progId="Equation.DSMT4">
              <p:embed/>
            </p:oleObj>
          </a:graphicData>
        </a:graphic>
      </p:graphicFrame>
      <p:graphicFrame>
        <p:nvGraphicFramePr>
          <p:cNvPr id="8197" name="Object 17"/>
          <p:cNvGraphicFramePr>
            <a:graphicFrameLocks noChangeAspect="1"/>
          </p:cNvGraphicFramePr>
          <p:nvPr/>
        </p:nvGraphicFramePr>
        <p:xfrm>
          <a:off x="6572250" y="5857875"/>
          <a:ext cx="1098550" cy="606425"/>
        </p:xfrm>
        <a:graphic>
          <a:graphicData uri="http://schemas.openxmlformats.org/presentationml/2006/ole">
            <p:oleObj spid="_x0000_s8197" name="Equation" r:id="rId6" imgW="368280" imgH="203040" progId="Equation.DSMT4">
              <p:embed/>
            </p:oleObj>
          </a:graphicData>
        </a:graphic>
      </p:graphicFrame>
      <p:sp>
        <p:nvSpPr>
          <p:cNvPr id="8203" name="Text Box 9"/>
          <p:cNvSpPr txBox="1">
            <a:spLocks noChangeArrowheads="1"/>
          </p:cNvSpPr>
          <p:nvPr/>
        </p:nvSpPr>
        <p:spPr bwMode="auto">
          <a:xfrm>
            <a:off x="928688" y="3071813"/>
            <a:ext cx="6643687" cy="1200150"/>
          </a:xfrm>
          <a:prstGeom prst="rect">
            <a:avLst/>
          </a:prstGeom>
          <a:noFill/>
          <a:ln w="9525">
            <a:noFill/>
            <a:miter lim="800000"/>
            <a:headEnd/>
            <a:tailEnd/>
          </a:ln>
        </p:spPr>
        <p:txBody>
          <a:bodyPr>
            <a:spAutoFit/>
          </a:bodyPr>
          <a:lstStyle/>
          <a:p>
            <a:pPr algn="l"/>
            <a:r>
              <a:rPr lang="ja-JP" altLang="en-US"/>
              <a:t>まず、配列がソートされているので、</a:t>
            </a:r>
            <a:endParaRPr lang="en-US" altLang="ja-JP"/>
          </a:p>
          <a:p>
            <a:pPr algn="l"/>
            <a:r>
              <a:rPr lang="en-US" altLang="ja-JP"/>
              <a:t>A[left]</a:t>
            </a:r>
            <a:r>
              <a:rPr lang="ja-JP" altLang="en-US"/>
              <a:t>ー</a:t>
            </a:r>
            <a:r>
              <a:rPr lang="en-US" altLang="ja-JP"/>
              <a:t>A[mid]</a:t>
            </a:r>
            <a:r>
              <a:rPr lang="ja-JP" altLang="en-US"/>
              <a:t>の部分配列もソートされている。</a:t>
            </a:r>
            <a:endParaRPr lang="en-US" altLang="ja-JP"/>
          </a:p>
          <a:p>
            <a:pPr algn="l"/>
            <a:r>
              <a:rPr lang="ja-JP" altLang="en-US"/>
              <a:t>すなわち、次式が成り立つ。</a:t>
            </a:r>
          </a:p>
        </p:txBody>
      </p:sp>
      <p:sp>
        <p:nvSpPr>
          <p:cNvPr id="8204" name="Text Box 9"/>
          <p:cNvSpPr txBox="1">
            <a:spLocks noChangeArrowheads="1"/>
          </p:cNvSpPr>
          <p:nvPr/>
        </p:nvSpPr>
        <p:spPr bwMode="auto">
          <a:xfrm>
            <a:off x="642938" y="5214938"/>
            <a:ext cx="7715250" cy="461962"/>
          </a:xfrm>
          <a:prstGeom prst="rect">
            <a:avLst/>
          </a:prstGeom>
          <a:noFill/>
          <a:ln w="9525">
            <a:noFill/>
            <a:miter lim="800000"/>
            <a:headEnd/>
            <a:tailEnd/>
          </a:ln>
        </p:spPr>
        <p:txBody>
          <a:bodyPr>
            <a:spAutoFit/>
          </a:bodyPr>
          <a:lstStyle/>
          <a:p>
            <a:pPr algn="l"/>
            <a:r>
              <a:rPr lang="ja-JP" altLang="en-US"/>
              <a:t>この式と、　　　　　　　　　　より、明らかに命題は成り立つ。</a:t>
            </a:r>
            <a:endParaRPr lang="en-US" altLang="ja-JP"/>
          </a:p>
        </p:txBody>
      </p:sp>
      <p:graphicFrame>
        <p:nvGraphicFramePr>
          <p:cNvPr id="8198" name="Object 19"/>
          <p:cNvGraphicFramePr>
            <a:graphicFrameLocks noChangeAspect="1"/>
          </p:cNvGraphicFramePr>
          <p:nvPr/>
        </p:nvGraphicFramePr>
        <p:xfrm>
          <a:off x="2357438" y="5286375"/>
          <a:ext cx="1643062" cy="498475"/>
        </p:xfrm>
        <a:graphic>
          <a:graphicData uri="http://schemas.openxmlformats.org/presentationml/2006/ole">
            <p:oleObj spid="_x0000_s8198" name="Equation" r:id="rId7" imgW="749160" imgH="20304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スライド番号プレースホルダ 3"/>
          <p:cNvSpPr>
            <a:spLocks noGrp="1"/>
          </p:cNvSpPr>
          <p:nvPr>
            <p:ph type="sldNum" sz="quarter" idx="12"/>
          </p:nvPr>
        </p:nvSpPr>
        <p:spPr>
          <a:noFill/>
        </p:spPr>
        <p:txBody>
          <a:bodyPr/>
          <a:lstStyle/>
          <a:p>
            <a:fld id="{AE13BCE0-3307-48C7-835B-BF21FCDB58AE}" type="slidenum">
              <a:rPr lang="en-US" altLang="ja-JP" smtClean="0"/>
              <a:pPr/>
              <a:t>36</a:t>
            </a:fld>
            <a:endParaRPr lang="en-US" altLang="ja-JP" smtClean="0"/>
          </a:p>
        </p:txBody>
      </p:sp>
      <p:sp>
        <p:nvSpPr>
          <p:cNvPr id="9220" name="AutoShape 2"/>
          <p:cNvSpPr>
            <a:spLocks noChangeArrowheads="1"/>
          </p:cNvSpPr>
          <p:nvPr/>
        </p:nvSpPr>
        <p:spPr bwMode="auto">
          <a:xfrm>
            <a:off x="457200" y="381000"/>
            <a:ext cx="7315200" cy="45720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9221" name="Text Box 3"/>
          <p:cNvSpPr txBox="1">
            <a:spLocks noChangeArrowheads="1"/>
          </p:cNvSpPr>
          <p:nvPr/>
        </p:nvSpPr>
        <p:spPr bwMode="auto">
          <a:xfrm>
            <a:off x="1371600" y="249238"/>
            <a:ext cx="55626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LBS</a:t>
            </a:r>
            <a:r>
              <a:rPr lang="ja-JP" altLang="en-US" b="0">
                <a:solidFill>
                  <a:srgbClr val="008000"/>
                </a:solidFill>
              </a:rPr>
              <a:t>２　（</a:t>
            </a:r>
            <a:r>
              <a:rPr lang="en-US" altLang="ja-JP" b="0">
                <a:solidFill>
                  <a:srgbClr val="008000"/>
                </a:solidFill>
              </a:rPr>
              <a:t>loop_b_search</a:t>
            </a:r>
            <a:r>
              <a:rPr lang="ja-JP" altLang="en-US" b="0">
                <a:solidFill>
                  <a:srgbClr val="008000"/>
                </a:solidFill>
              </a:rPr>
              <a:t>の正当性２）</a:t>
            </a:r>
          </a:p>
        </p:txBody>
      </p:sp>
      <p:sp>
        <p:nvSpPr>
          <p:cNvPr id="9222" name="Text Box 4"/>
          <p:cNvSpPr txBox="1">
            <a:spLocks noChangeArrowheads="1"/>
          </p:cNvSpPr>
          <p:nvPr/>
        </p:nvSpPr>
        <p:spPr bwMode="auto">
          <a:xfrm>
            <a:off x="822325" y="858838"/>
            <a:ext cx="184150" cy="457200"/>
          </a:xfrm>
          <a:prstGeom prst="rect">
            <a:avLst/>
          </a:prstGeom>
          <a:noFill/>
          <a:ln w="9525">
            <a:noFill/>
            <a:miter lim="800000"/>
            <a:headEnd/>
            <a:tailEnd/>
          </a:ln>
        </p:spPr>
        <p:txBody>
          <a:bodyPr wrap="none">
            <a:spAutoFit/>
          </a:bodyPr>
          <a:lstStyle/>
          <a:p>
            <a:endParaRPr lang="ja-JP" altLang="ja-JP"/>
          </a:p>
        </p:txBody>
      </p:sp>
      <p:sp>
        <p:nvSpPr>
          <p:cNvPr id="9223" name="Text Box 5"/>
          <p:cNvSpPr txBox="1">
            <a:spLocks noChangeArrowheads="1"/>
          </p:cNvSpPr>
          <p:nvPr/>
        </p:nvSpPr>
        <p:spPr bwMode="auto">
          <a:xfrm>
            <a:off x="1524000" y="2133600"/>
            <a:ext cx="6148388" cy="1187450"/>
          </a:xfrm>
          <a:prstGeom prst="rect">
            <a:avLst/>
          </a:prstGeom>
          <a:noFill/>
          <a:ln w="9525">
            <a:noFill/>
            <a:miter lim="800000"/>
            <a:headEnd/>
            <a:tailEnd/>
          </a:ln>
        </p:spPr>
        <p:txBody>
          <a:bodyPr wrap="none">
            <a:spAutoFit/>
          </a:bodyPr>
          <a:lstStyle/>
          <a:p>
            <a:pPr algn="l"/>
            <a:r>
              <a:rPr lang="en-US" altLang="ja-JP" b="0">
                <a:latin typeface="Verdana" pitchFamily="34" charset="0"/>
              </a:rPr>
              <a:t>A[mid]&lt;k</a:t>
            </a:r>
            <a:r>
              <a:rPr lang="ja-JP" altLang="en-US" b="0">
                <a:latin typeface="Verdana" pitchFamily="34" charset="0"/>
              </a:rPr>
              <a:t>であるとき、</a:t>
            </a:r>
          </a:p>
          <a:p>
            <a:pPr algn="l"/>
            <a:r>
              <a:rPr lang="ja-JP" altLang="en-US" b="0">
                <a:latin typeface="Verdana" pitchFamily="34" charset="0"/>
              </a:rPr>
              <a:t>もし</a:t>
            </a:r>
            <a:r>
              <a:rPr lang="en-US" altLang="ja-JP" b="0">
                <a:latin typeface="Verdana" pitchFamily="34" charset="0"/>
              </a:rPr>
              <a:t>k</a:t>
            </a:r>
            <a:r>
              <a:rPr lang="ja-JP" altLang="en-US" b="0">
                <a:latin typeface="Verdana" pitchFamily="34" charset="0"/>
              </a:rPr>
              <a:t>が存在するならば</a:t>
            </a:r>
            <a:r>
              <a:rPr lang="en-US" altLang="ja-JP" b="0">
                <a:latin typeface="Verdana" pitchFamily="34" charset="0"/>
              </a:rPr>
              <a:t>A[mid+1]</a:t>
            </a:r>
            <a:r>
              <a:rPr lang="ja-JP" altLang="en-US" b="0">
                <a:latin typeface="Verdana" pitchFamily="34" charset="0"/>
              </a:rPr>
              <a:t>～</a:t>
            </a:r>
            <a:r>
              <a:rPr lang="en-US" altLang="ja-JP" b="0">
                <a:latin typeface="Verdana" pitchFamily="34" charset="0"/>
              </a:rPr>
              <a:t>A[right]</a:t>
            </a:r>
          </a:p>
          <a:p>
            <a:pPr algn="l"/>
            <a:r>
              <a:rPr lang="ja-JP" altLang="en-US" b="0">
                <a:latin typeface="Verdana" pitchFamily="34" charset="0"/>
              </a:rPr>
              <a:t>中に存在する。</a:t>
            </a:r>
          </a:p>
        </p:txBody>
      </p:sp>
      <p:sp>
        <p:nvSpPr>
          <p:cNvPr id="9224" name="Text Box 6"/>
          <p:cNvSpPr txBox="1">
            <a:spLocks noChangeArrowheads="1"/>
          </p:cNvSpPr>
          <p:nvPr/>
        </p:nvSpPr>
        <p:spPr bwMode="auto">
          <a:xfrm>
            <a:off x="1295400" y="838200"/>
            <a:ext cx="5765800" cy="822325"/>
          </a:xfrm>
          <a:prstGeom prst="rect">
            <a:avLst/>
          </a:prstGeom>
          <a:noFill/>
          <a:ln w="9525">
            <a:noFill/>
            <a:miter lim="800000"/>
            <a:headEnd/>
            <a:tailEnd/>
          </a:ln>
        </p:spPr>
        <p:txBody>
          <a:bodyPr wrap="none">
            <a:spAutoFit/>
          </a:bodyPr>
          <a:lstStyle/>
          <a:p>
            <a:pPr algn="l"/>
            <a:r>
              <a:rPr lang="en-US" altLang="ja-JP" b="0">
                <a:latin typeface="Verdana" pitchFamily="34" charset="0"/>
              </a:rPr>
              <a:t>A[left]</a:t>
            </a:r>
            <a:r>
              <a:rPr lang="ja-JP" altLang="en-US" b="0">
                <a:latin typeface="Verdana" pitchFamily="34" charset="0"/>
              </a:rPr>
              <a:t>～</a:t>
            </a:r>
            <a:r>
              <a:rPr lang="en-US" altLang="ja-JP" b="0">
                <a:latin typeface="Verdana" pitchFamily="34" charset="0"/>
              </a:rPr>
              <a:t>A[right]</a:t>
            </a:r>
            <a:r>
              <a:rPr lang="ja-JP" altLang="en-US" b="0">
                <a:latin typeface="Verdana" pitchFamily="34" charset="0"/>
              </a:rPr>
              <a:t>はソートしてあるとする。</a:t>
            </a:r>
          </a:p>
          <a:p>
            <a:pPr algn="l"/>
            <a:r>
              <a:rPr lang="ja-JP" altLang="en-US" b="0">
                <a:latin typeface="Verdana" pitchFamily="34" charset="0"/>
              </a:rPr>
              <a:t>このとき、次が成り立つ。</a:t>
            </a:r>
          </a:p>
        </p:txBody>
      </p:sp>
      <p:sp>
        <p:nvSpPr>
          <p:cNvPr id="9225" name="Text Box 7"/>
          <p:cNvSpPr txBox="1">
            <a:spLocks noChangeArrowheads="1"/>
          </p:cNvSpPr>
          <p:nvPr/>
        </p:nvSpPr>
        <p:spPr bwMode="auto">
          <a:xfrm>
            <a:off x="838200" y="2133600"/>
            <a:ext cx="701675" cy="457200"/>
          </a:xfrm>
          <a:prstGeom prst="rect">
            <a:avLst/>
          </a:prstGeom>
          <a:noFill/>
          <a:ln w="9525">
            <a:noFill/>
            <a:miter lim="800000"/>
            <a:headEnd/>
            <a:tailEnd/>
          </a:ln>
        </p:spPr>
        <p:txBody>
          <a:bodyPr wrap="none">
            <a:spAutoFit/>
          </a:bodyPr>
          <a:lstStyle/>
          <a:p>
            <a:r>
              <a:rPr lang="ja-JP" altLang="en-US"/>
              <a:t>（１）</a:t>
            </a:r>
          </a:p>
        </p:txBody>
      </p:sp>
      <p:sp>
        <p:nvSpPr>
          <p:cNvPr id="9226" name="Text Box 9"/>
          <p:cNvSpPr txBox="1">
            <a:spLocks noChangeArrowheads="1"/>
          </p:cNvSpPr>
          <p:nvPr/>
        </p:nvSpPr>
        <p:spPr bwMode="auto">
          <a:xfrm>
            <a:off x="914400" y="3352800"/>
            <a:ext cx="701675" cy="457200"/>
          </a:xfrm>
          <a:prstGeom prst="rect">
            <a:avLst/>
          </a:prstGeom>
          <a:noFill/>
          <a:ln w="9525">
            <a:noFill/>
            <a:miter lim="800000"/>
            <a:headEnd/>
            <a:tailEnd/>
          </a:ln>
        </p:spPr>
        <p:txBody>
          <a:bodyPr wrap="none">
            <a:spAutoFit/>
          </a:bodyPr>
          <a:lstStyle/>
          <a:p>
            <a:r>
              <a:rPr lang="ja-JP" altLang="en-US"/>
              <a:t>（２）</a:t>
            </a:r>
          </a:p>
        </p:txBody>
      </p:sp>
      <p:sp>
        <p:nvSpPr>
          <p:cNvPr id="9227" name="Text Box 10"/>
          <p:cNvSpPr txBox="1">
            <a:spLocks noChangeArrowheads="1"/>
          </p:cNvSpPr>
          <p:nvPr/>
        </p:nvSpPr>
        <p:spPr bwMode="auto">
          <a:xfrm>
            <a:off x="1447800" y="3352800"/>
            <a:ext cx="5811838" cy="1187450"/>
          </a:xfrm>
          <a:prstGeom prst="rect">
            <a:avLst/>
          </a:prstGeom>
          <a:noFill/>
          <a:ln w="9525">
            <a:noFill/>
            <a:miter lim="800000"/>
            <a:headEnd/>
            <a:tailEnd/>
          </a:ln>
        </p:spPr>
        <p:txBody>
          <a:bodyPr wrap="none">
            <a:spAutoFit/>
          </a:bodyPr>
          <a:lstStyle/>
          <a:p>
            <a:pPr algn="l"/>
            <a:r>
              <a:rPr lang="en-US" altLang="ja-JP" b="0">
                <a:latin typeface="Verdana" pitchFamily="34" charset="0"/>
              </a:rPr>
              <a:t>K&lt;A[mid]</a:t>
            </a:r>
            <a:r>
              <a:rPr lang="ja-JP" altLang="en-US" b="0">
                <a:latin typeface="Verdana" pitchFamily="34" charset="0"/>
              </a:rPr>
              <a:t>であるとき、</a:t>
            </a:r>
          </a:p>
          <a:p>
            <a:pPr algn="l"/>
            <a:r>
              <a:rPr lang="ja-JP" altLang="en-US" b="0">
                <a:latin typeface="Verdana" pitchFamily="34" charset="0"/>
              </a:rPr>
              <a:t>もし</a:t>
            </a:r>
            <a:r>
              <a:rPr lang="en-US" altLang="ja-JP" b="0">
                <a:latin typeface="Verdana" pitchFamily="34" charset="0"/>
              </a:rPr>
              <a:t>k</a:t>
            </a:r>
            <a:r>
              <a:rPr lang="ja-JP" altLang="en-US" b="0">
                <a:latin typeface="Verdana" pitchFamily="34" charset="0"/>
              </a:rPr>
              <a:t>が存在するならば</a:t>
            </a:r>
            <a:r>
              <a:rPr lang="en-US" altLang="ja-JP" b="0">
                <a:latin typeface="Verdana" pitchFamily="34" charset="0"/>
              </a:rPr>
              <a:t>A[left]</a:t>
            </a:r>
            <a:r>
              <a:rPr lang="ja-JP" altLang="en-US" b="0">
                <a:latin typeface="Verdana" pitchFamily="34" charset="0"/>
              </a:rPr>
              <a:t>～</a:t>
            </a:r>
            <a:r>
              <a:rPr lang="en-US" altLang="ja-JP" b="0">
                <a:latin typeface="Verdana" pitchFamily="34" charset="0"/>
              </a:rPr>
              <a:t>A[mid-1]</a:t>
            </a:r>
          </a:p>
          <a:p>
            <a:pPr algn="l"/>
            <a:r>
              <a:rPr lang="ja-JP" altLang="en-US" b="0">
                <a:latin typeface="Verdana" pitchFamily="34" charset="0"/>
              </a:rPr>
              <a:t>中に存在する。</a:t>
            </a:r>
          </a:p>
        </p:txBody>
      </p:sp>
      <p:sp>
        <p:nvSpPr>
          <p:cNvPr id="9228" name="Text Box 11"/>
          <p:cNvSpPr txBox="1">
            <a:spLocks noChangeArrowheads="1"/>
          </p:cNvSpPr>
          <p:nvPr/>
        </p:nvSpPr>
        <p:spPr bwMode="auto">
          <a:xfrm>
            <a:off x="304800" y="5105400"/>
            <a:ext cx="796925" cy="457200"/>
          </a:xfrm>
          <a:prstGeom prst="rect">
            <a:avLst/>
          </a:prstGeom>
          <a:noFill/>
          <a:ln w="9525">
            <a:noFill/>
            <a:miter lim="800000"/>
            <a:headEnd/>
            <a:tailEnd/>
          </a:ln>
        </p:spPr>
        <p:txBody>
          <a:bodyPr wrap="none">
            <a:spAutoFit/>
          </a:bodyPr>
          <a:lstStyle/>
          <a:p>
            <a:r>
              <a:rPr lang="ja-JP" altLang="en-US"/>
              <a:t>証明</a:t>
            </a:r>
          </a:p>
        </p:txBody>
      </p:sp>
      <p:sp>
        <p:nvSpPr>
          <p:cNvPr id="9229" name="Text Box 12"/>
          <p:cNvSpPr txBox="1">
            <a:spLocks noChangeArrowheads="1"/>
          </p:cNvSpPr>
          <p:nvPr/>
        </p:nvSpPr>
        <p:spPr bwMode="auto">
          <a:xfrm>
            <a:off x="1065213" y="5791200"/>
            <a:ext cx="4643437" cy="457200"/>
          </a:xfrm>
          <a:prstGeom prst="rect">
            <a:avLst/>
          </a:prstGeom>
          <a:noFill/>
          <a:ln w="9525">
            <a:noFill/>
            <a:miter lim="800000"/>
            <a:headEnd/>
            <a:tailEnd/>
          </a:ln>
        </p:spPr>
        <p:txBody>
          <a:bodyPr wrap="none">
            <a:spAutoFit/>
          </a:bodyPr>
          <a:lstStyle/>
          <a:p>
            <a:r>
              <a:rPr lang="ja-JP" altLang="en-US"/>
              <a:t>命題ＬＢＳ１より明らかに成り立つ。</a:t>
            </a:r>
          </a:p>
        </p:txBody>
      </p:sp>
      <p:graphicFrame>
        <p:nvGraphicFramePr>
          <p:cNvPr id="9218" name="Object 13"/>
          <p:cNvGraphicFramePr>
            <a:graphicFrameLocks noChangeAspect="1"/>
          </p:cNvGraphicFramePr>
          <p:nvPr/>
        </p:nvGraphicFramePr>
        <p:xfrm>
          <a:off x="6400800" y="6243638"/>
          <a:ext cx="1098550" cy="606425"/>
        </p:xfrm>
        <a:graphic>
          <a:graphicData uri="http://schemas.openxmlformats.org/presentationml/2006/ole">
            <p:oleObj spid="_x0000_s9218" name="Equation" r:id="rId3" imgW="368280" imgH="203040" progId="Equation.DSMT4">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スライド番号プレースホルダ 3"/>
          <p:cNvSpPr>
            <a:spLocks noGrp="1"/>
          </p:cNvSpPr>
          <p:nvPr>
            <p:ph type="sldNum" sz="quarter" idx="12"/>
          </p:nvPr>
        </p:nvSpPr>
        <p:spPr>
          <a:noFill/>
        </p:spPr>
        <p:txBody>
          <a:bodyPr/>
          <a:lstStyle/>
          <a:p>
            <a:fld id="{815BDAF5-B9F6-4BE7-98F1-522CF4708B2A}" type="slidenum">
              <a:rPr lang="en-US" altLang="ja-JP" smtClean="0"/>
              <a:pPr/>
              <a:t>37</a:t>
            </a:fld>
            <a:endParaRPr lang="en-US" altLang="ja-JP" smtClean="0"/>
          </a:p>
        </p:txBody>
      </p:sp>
      <p:sp>
        <p:nvSpPr>
          <p:cNvPr id="10246" name="AutoShape 2"/>
          <p:cNvSpPr>
            <a:spLocks noChangeArrowheads="1"/>
          </p:cNvSpPr>
          <p:nvPr/>
        </p:nvSpPr>
        <p:spPr bwMode="auto">
          <a:xfrm>
            <a:off x="457200" y="381000"/>
            <a:ext cx="7315200" cy="1219200"/>
          </a:xfrm>
          <a:prstGeom prst="roundRect">
            <a:avLst>
              <a:gd name="adj" fmla="val 16667"/>
            </a:avLst>
          </a:prstGeom>
          <a:noFill/>
          <a:ln w="57150">
            <a:solidFill>
              <a:srgbClr val="008000"/>
            </a:solidFill>
            <a:round/>
            <a:headEnd/>
            <a:tailEnd/>
          </a:ln>
        </p:spPr>
        <p:txBody>
          <a:bodyPr wrap="none" anchor="ctr"/>
          <a:lstStyle/>
          <a:p>
            <a:endParaRPr lang="ja-JP" altLang="en-US"/>
          </a:p>
        </p:txBody>
      </p:sp>
      <p:sp>
        <p:nvSpPr>
          <p:cNvPr id="10247" name="Text Box 3"/>
          <p:cNvSpPr txBox="1">
            <a:spLocks noChangeArrowheads="1"/>
          </p:cNvSpPr>
          <p:nvPr/>
        </p:nvSpPr>
        <p:spPr bwMode="auto">
          <a:xfrm>
            <a:off x="1371600" y="249238"/>
            <a:ext cx="5562600" cy="457200"/>
          </a:xfrm>
          <a:prstGeom prst="rect">
            <a:avLst/>
          </a:prstGeom>
          <a:solidFill>
            <a:schemeClr val="bg1"/>
          </a:solidFill>
          <a:ln w="9525">
            <a:noFill/>
            <a:miter lim="800000"/>
            <a:headEnd/>
            <a:tailEnd/>
          </a:ln>
        </p:spPr>
        <p:txBody>
          <a:bodyPr>
            <a:spAutoFit/>
          </a:bodyPr>
          <a:lstStyle/>
          <a:p>
            <a:pPr algn="l"/>
            <a:r>
              <a:rPr lang="ja-JP" altLang="en-US" b="0">
                <a:solidFill>
                  <a:srgbClr val="008000"/>
                </a:solidFill>
              </a:rPr>
              <a:t>命題</a:t>
            </a:r>
            <a:r>
              <a:rPr lang="en-US" altLang="ja-JP" b="0">
                <a:solidFill>
                  <a:srgbClr val="008000"/>
                </a:solidFill>
              </a:rPr>
              <a:t>LBS</a:t>
            </a:r>
            <a:r>
              <a:rPr lang="ja-JP" altLang="en-US" b="0">
                <a:solidFill>
                  <a:srgbClr val="008000"/>
                </a:solidFill>
              </a:rPr>
              <a:t>３　（</a:t>
            </a:r>
            <a:r>
              <a:rPr lang="en-US" altLang="ja-JP" b="0">
                <a:solidFill>
                  <a:srgbClr val="008000"/>
                </a:solidFill>
              </a:rPr>
              <a:t>loop_b_search</a:t>
            </a:r>
            <a:r>
              <a:rPr lang="ja-JP" altLang="en-US" b="0">
                <a:solidFill>
                  <a:srgbClr val="008000"/>
                </a:solidFill>
              </a:rPr>
              <a:t>の停止性）</a:t>
            </a:r>
          </a:p>
        </p:txBody>
      </p:sp>
      <p:sp>
        <p:nvSpPr>
          <p:cNvPr id="10248" name="Rectangle 10"/>
          <p:cNvSpPr>
            <a:spLocks noChangeArrowheads="1"/>
          </p:cNvSpPr>
          <p:nvPr/>
        </p:nvSpPr>
        <p:spPr bwMode="auto">
          <a:xfrm>
            <a:off x="1600200" y="914400"/>
            <a:ext cx="3635375" cy="457200"/>
          </a:xfrm>
          <a:prstGeom prst="rect">
            <a:avLst/>
          </a:prstGeom>
          <a:noFill/>
          <a:ln w="9525">
            <a:noFill/>
            <a:miter lim="800000"/>
            <a:headEnd/>
            <a:tailEnd/>
          </a:ln>
        </p:spPr>
        <p:txBody>
          <a:bodyPr wrap="none">
            <a:spAutoFit/>
          </a:bodyPr>
          <a:lstStyle/>
          <a:p>
            <a:r>
              <a:rPr lang="en-US" altLang="ja-JP" b="0"/>
              <a:t>loop_b_search</a:t>
            </a:r>
            <a:r>
              <a:rPr lang="ja-JP" altLang="en-US" b="0"/>
              <a:t>は停止する。</a:t>
            </a:r>
          </a:p>
        </p:txBody>
      </p:sp>
      <p:sp>
        <p:nvSpPr>
          <p:cNvPr id="10249" name="Text Box 11"/>
          <p:cNvSpPr txBox="1">
            <a:spLocks noChangeArrowheads="1"/>
          </p:cNvSpPr>
          <p:nvPr/>
        </p:nvSpPr>
        <p:spPr bwMode="auto">
          <a:xfrm>
            <a:off x="304800" y="1905000"/>
            <a:ext cx="796925" cy="457200"/>
          </a:xfrm>
          <a:prstGeom prst="rect">
            <a:avLst/>
          </a:prstGeom>
          <a:noFill/>
          <a:ln w="9525">
            <a:noFill/>
            <a:miter lim="800000"/>
            <a:headEnd/>
            <a:tailEnd/>
          </a:ln>
        </p:spPr>
        <p:txBody>
          <a:bodyPr wrap="none">
            <a:spAutoFit/>
          </a:bodyPr>
          <a:lstStyle/>
          <a:p>
            <a:r>
              <a:rPr lang="ja-JP" altLang="en-US"/>
              <a:t>証明</a:t>
            </a:r>
          </a:p>
        </p:txBody>
      </p:sp>
      <p:sp>
        <p:nvSpPr>
          <p:cNvPr id="10250" name="Text Box 13"/>
          <p:cNvSpPr txBox="1">
            <a:spLocks noChangeArrowheads="1"/>
          </p:cNvSpPr>
          <p:nvPr/>
        </p:nvSpPr>
        <p:spPr bwMode="auto">
          <a:xfrm>
            <a:off x="609600" y="2590800"/>
            <a:ext cx="4938713" cy="822325"/>
          </a:xfrm>
          <a:prstGeom prst="rect">
            <a:avLst/>
          </a:prstGeom>
          <a:noFill/>
          <a:ln w="9525">
            <a:noFill/>
            <a:miter lim="800000"/>
            <a:headEnd/>
            <a:tailEnd/>
          </a:ln>
        </p:spPr>
        <p:txBody>
          <a:bodyPr wrap="none">
            <a:spAutoFit/>
          </a:bodyPr>
          <a:lstStyle/>
          <a:p>
            <a:pPr algn="l"/>
            <a:r>
              <a:rPr lang="en-US" altLang="ja-JP"/>
              <a:t>while</a:t>
            </a:r>
            <a:r>
              <a:rPr lang="ja-JP" altLang="en-US"/>
              <a:t>ループの１回の繰り返しにより、</a:t>
            </a:r>
          </a:p>
          <a:p>
            <a:pPr algn="l"/>
            <a:r>
              <a:rPr lang="ja-JP" altLang="en-US"/>
              <a:t>次の２つのいずれかが成り立つ。</a:t>
            </a:r>
          </a:p>
        </p:txBody>
      </p:sp>
      <p:sp>
        <p:nvSpPr>
          <p:cNvPr id="10251" name="Text Box 14"/>
          <p:cNvSpPr txBox="1">
            <a:spLocks noChangeArrowheads="1"/>
          </p:cNvSpPr>
          <p:nvPr/>
        </p:nvSpPr>
        <p:spPr bwMode="auto">
          <a:xfrm>
            <a:off x="609600" y="3505200"/>
            <a:ext cx="6638925" cy="457200"/>
          </a:xfrm>
          <a:prstGeom prst="rect">
            <a:avLst/>
          </a:prstGeom>
          <a:noFill/>
          <a:ln w="9525">
            <a:noFill/>
            <a:miter lim="800000"/>
            <a:headEnd/>
            <a:tailEnd/>
          </a:ln>
        </p:spPr>
        <p:txBody>
          <a:bodyPr wrap="none">
            <a:spAutoFit/>
          </a:bodyPr>
          <a:lstStyle/>
          <a:p>
            <a:r>
              <a:rPr lang="ja-JP" altLang="en-US"/>
              <a:t>（１）キーが発見されて、ステップ５により終了する。</a:t>
            </a:r>
          </a:p>
        </p:txBody>
      </p:sp>
      <p:sp>
        <p:nvSpPr>
          <p:cNvPr id="10252" name="Text Box 15"/>
          <p:cNvSpPr txBox="1">
            <a:spLocks noChangeArrowheads="1"/>
          </p:cNvSpPr>
          <p:nvPr/>
        </p:nvSpPr>
        <p:spPr bwMode="auto">
          <a:xfrm>
            <a:off x="685800" y="4038600"/>
            <a:ext cx="5000625" cy="830263"/>
          </a:xfrm>
          <a:prstGeom prst="rect">
            <a:avLst/>
          </a:prstGeom>
          <a:noFill/>
          <a:ln w="9525">
            <a:noFill/>
            <a:miter lim="800000"/>
            <a:headEnd/>
            <a:tailEnd/>
          </a:ln>
        </p:spPr>
        <p:txBody>
          <a:bodyPr wrap="none">
            <a:spAutoFit/>
          </a:bodyPr>
          <a:lstStyle/>
          <a:p>
            <a:pPr algn="l"/>
            <a:r>
              <a:rPr lang="ja-JP" altLang="en-US"/>
              <a:t>（２）探索範囲が減少する。すなわち、</a:t>
            </a:r>
          </a:p>
          <a:p>
            <a:pPr algn="l"/>
            <a:r>
              <a:rPr lang="ja-JP" altLang="en-US"/>
              <a:t>　　　</a:t>
            </a:r>
            <a:r>
              <a:rPr lang="en-US" altLang="ja-JP"/>
              <a:t>right-left</a:t>
            </a:r>
            <a:r>
              <a:rPr lang="ja-JP" altLang="en-US"/>
              <a:t>が</a:t>
            </a:r>
            <a:r>
              <a:rPr lang="ja-JP" altLang="en-US">
                <a:solidFill>
                  <a:srgbClr val="C00000"/>
                </a:solidFill>
              </a:rPr>
              <a:t>１は</a:t>
            </a:r>
            <a:r>
              <a:rPr lang="ja-JP" altLang="en-US"/>
              <a:t>減少する。</a:t>
            </a:r>
          </a:p>
        </p:txBody>
      </p:sp>
      <p:sp>
        <p:nvSpPr>
          <p:cNvPr id="10253" name="Text Box 16"/>
          <p:cNvSpPr txBox="1">
            <a:spLocks noChangeArrowheads="1"/>
          </p:cNvSpPr>
          <p:nvPr/>
        </p:nvSpPr>
        <p:spPr bwMode="auto">
          <a:xfrm>
            <a:off x="804863" y="5049838"/>
            <a:ext cx="982662" cy="457200"/>
          </a:xfrm>
          <a:prstGeom prst="rect">
            <a:avLst/>
          </a:prstGeom>
          <a:noFill/>
          <a:ln w="9525">
            <a:noFill/>
            <a:miter lim="800000"/>
            <a:headEnd/>
            <a:tailEnd/>
          </a:ln>
        </p:spPr>
        <p:txBody>
          <a:bodyPr wrap="none">
            <a:spAutoFit/>
          </a:bodyPr>
          <a:lstStyle/>
          <a:p>
            <a:r>
              <a:rPr lang="ja-JP" altLang="en-US"/>
              <a:t>特に、</a:t>
            </a:r>
          </a:p>
        </p:txBody>
      </p:sp>
      <p:graphicFrame>
        <p:nvGraphicFramePr>
          <p:cNvPr id="10242" name="Object 17"/>
          <p:cNvGraphicFramePr>
            <a:graphicFrameLocks noChangeAspect="1"/>
          </p:cNvGraphicFramePr>
          <p:nvPr/>
        </p:nvGraphicFramePr>
        <p:xfrm>
          <a:off x="1828800" y="4953000"/>
          <a:ext cx="2362200" cy="733425"/>
        </p:xfrm>
        <a:graphic>
          <a:graphicData uri="http://schemas.openxmlformats.org/presentationml/2006/ole">
            <p:oleObj spid="_x0000_s10242" name="Equation" r:id="rId3" imgW="1307880" imgH="406080" progId="Equation.DSMT4">
              <p:embed/>
            </p:oleObj>
          </a:graphicData>
        </a:graphic>
      </p:graphicFrame>
      <p:sp>
        <p:nvSpPr>
          <p:cNvPr id="10254" name="Text Box 18"/>
          <p:cNvSpPr txBox="1">
            <a:spLocks noChangeArrowheads="1"/>
          </p:cNvSpPr>
          <p:nvPr/>
        </p:nvSpPr>
        <p:spPr bwMode="auto">
          <a:xfrm>
            <a:off x="4267200" y="5105400"/>
            <a:ext cx="1524000" cy="457200"/>
          </a:xfrm>
          <a:prstGeom prst="rect">
            <a:avLst/>
          </a:prstGeom>
          <a:noFill/>
          <a:ln w="9525">
            <a:noFill/>
            <a:miter lim="800000"/>
            <a:headEnd/>
            <a:tailEnd/>
          </a:ln>
        </p:spPr>
        <p:txBody>
          <a:bodyPr wrap="none">
            <a:spAutoFit/>
          </a:bodyPr>
          <a:lstStyle/>
          <a:p>
            <a:r>
              <a:rPr lang="ja-JP" altLang="en-US"/>
              <a:t>であるが、</a:t>
            </a:r>
          </a:p>
        </p:txBody>
      </p:sp>
      <p:graphicFrame>
        <p:nvGraphicFramePr>
          <p:cNvPr id="10243" name="Object 19"/>
          <p:cNvGraphicFramePr>
            <a:graphicFrameLocks noChangeAspect="1"/>
          </p:cNvGraphicFramePr>
          <p:nvPr/>
        </p:nvGraphicFramePr>
        <p:xfrm>
          <a:off x="990600" y="5715000"/>
          <a:ext cx="1262063" cy="366713"/>
        </p:xfrm>
        <a:graphic>
          <a:graphicData uri="http://schemas.openxmlformats.org/presentationml/2006/ole">
            <p:oleObj spid="_x0000_s10243" name="Equation" r:id="rId4" imgW="698400" imgH="203040" progId="Equation.DSMT4">
              <p:embed/>
            </p:oleObj>
          </a:graphicData>
        </a:graphic>
      </p:graphicFrame>
      <p:sp>
        <p:nvSpPr>
          <p:cNvPr id="10255" name="Text Box 20"/>
          <p:cNvSpPr txBox="1">
            <a:spLocks noChangeArrowheads="1"/>
          </p:cNvSpPr>
          <p:nvPr/>
        </p:nvSpPr>
        <p:spPr bwMode="auto">
          <a:xfrm>
            <a:off x="2362200" y="5638800"/>
            <a:ext cx="5707063" cy="457200"/>
          </a:xfrm>
          <a:prstGeom prst="rect">
            <a:avLst/>
          </a:prstGeom>
          <a:noFill/>
          <a:ln w="9525">
            <a:noFill/>
            <a:miter lim="800000"/>
            <a:headEnd/>
            <a:tailEnd/>
          </a:ln>
        </p:spPr>
        <p:txBody>
          <a:bodyPr wrap="none">
            <a:spAutoFit/>
          </a:bodyPr>
          <a:lstStyle/>
          <a:p>
            <a:r>
              <a:rPr lang="ja-JP" altLang="en-US"/>
              <a:t>としかいえないことに注意する必要がある。</a:t>
            </a:r>
          </a:p>
        </p:txBody>
      </p:sp>
      <p:graphicFrame>
        <p:nvGraphicFramePr>
          <p:cNvPr id="10244" name="Object 21"/>
          <p:cNvGraphicFramePr>
            <a:graphicFrameLocks noChangeAspect="1"/>
          </p:cNvGraphicFramePr>
          <p:nvPr/>
        </p:nvGraphicFramePr>
        <p:xfrm>
          <a:off x="6400800" y="6243638"/>
          <a:ext cx="1098550" cy="606425"/>
        </p:xfrm>
        <a:graphic>
          <a:graphicData uri="http://schemas.openxmlformats.org/presentationml/2006/ole">
            <p:oleObj spid="_x0000_s10244" name="Equation" r:id="rId5" imgW="368280" imgH="203040" progId="Equation.DSMT4">
              <p:embed/>
            </p:oleObj>
          </a:graphicData>
        </a:graphic>
      </p:graphicFrame>
      <p:sp>
        <p:nvSpPr>
          <p:cNvPr id="10256" name="AutoShape 8"/>
          <p:cNvSpPr>
            <a:spLocks noChangeArrowheads="1"/>
          </p:cNvSpPr>
          <p:nvPr/>
        </p:nvSpPr>
        <p:spPr bwMode="auto">
          <a:xfrm>
            <a:off x="5786438" y="4357688"/>
            <a:ext cx="2643187" cy="785812"/>
          </a:xfrm>
          <a:prstGeom prst="wedgeRoundRectCallout">
            <a:avLst>
              <a:gd name="adj1" fmla="val -88977"/>
              <a:gd name="adj2" fmla="val -14699"/>
              <a:gd name="adj3" fmla="val 16667"/>
            </a:avLst>
          </a:prstGeom>
          <a:solidFill>
            <a:srgbClr val="EAEAEA"/>
          </a:solidFill>
          <a:ln w="9525">
            <a:solidFill>
              <a:schemeClr val="tx1"/>
            </a:solidFill>
            <a:miter lim="800000"/>
            <a:headEnd/>
            <a:tailEnd/>
          </a:ln>
        </p:spPr>
        <p:txBody>
          <a:bodyPr/>
          <a:lstStyle/>
          <a:p>
            <a:pPr algn="l"/>
            <a:r>
              <a:rPr lang="ja-JP" altLang="en-US"/>
              <a:t>ここが重要。</a:t>
            </a:r>
            <a:endParaRPr lang="ja-JP" altLang="ja-JP"/>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番号プレースホルダ 4"/>
          <p:cNvSpPr>
            <a:spLocks noGrp="1"/>
          </p:cNvSpPr>
          <p:nvPr>
            <p:ph type="sldNum" sz="quarter" idx="12"/>
          </p:nvPr>
        </p:nvSpPr>
        <p:spPr>
          <a:noFill/>
        </p:spPr>
        <p:txBody>
          <a:bodyPr/>
          <a:lstStyle/>
          <a:p>
            <a:fld id="{38797CB0-DB7C-4670-B46F-79C47427C179}" type="slidenum">
              <a:rPr lang="en-US" altLang="ja-JP" smtClean="0"/>
              <a:pPr/>
              <a:t>38</a:t>
            </a:fld>
            <a:endParaRPr lang="en-US" altLang="ja-JP" smtClean="0"/>
          </a:p>
        </p:txBody>
      </p:sp>
      <p:sp>
        <p:nvSpPr>
          <p:cNvPr id="73731" name="Rectangle 2"/>
          <p:cNvSpPr>
            <a:spLocks noGrp="1" noChangeArrowheads="1"/>
          </p:cNvSpPr>
          <p:nvPr>
            <p:ph type="title"/>
          </p:nvPr>
        </p:nvSpPr>
        <p:spPr>
          <a:xfrm>
            <a:off x="1524000" y="0"/>
            <a:ext cx="6781800" cy="609600"/>
          </a:xfrm>
        </p:spPr>
        <p:txBody>
          <a:bodyPr/>
          <a:lstStyle/>
          <a:p>
            <a:pPr algn="l" eaLnBrk="1" hangingPunct="1"/>
            <a:r>
              <a:rPr lang="ja-JP" altLang="en-US" smtClean="0">
                <a:solidFill>
                  <a:schemeClr val="tx1"/>
                </a:solidFill>
              </a:rPr>
              <a:t>間違った実装</a:t>
            </a:r>
          </a:p>
        </p:txBody>
      </p:sp>
      <p:sp>
        <p:nvSpPr>
          <p:cNvPr id="73732" name="Text Box 3"/>
          <p:cNvSpPr txBox="1">
            <a:spLocks noChangeArrowheads="1"/>
          </p:cNvSpPr>
          <p:nvPr/>
        </p:nvSpPr>
        <p:spPr bwMode="auto">
          <a:xfrm>
            <a:off x="304800" y="990600"/>
            <a:ext cx="8001000" cy="4117975"/>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繰り返し２分探索*</a:t>
            </a:r>
            <a:r>
              <a:rPr lang="en-US" altLang="ja-JP" b="0">
                <a:latin typeface="Verdana" pitchFamily="34" charset="0"/>
              </a:rPr>
              <a:t>/</a:t>
            </a:r>
          </a:p>
          <a:p>
            <a:pPr marL="457200" indent="-457200" algn="l">
              <a:buFontTx/>
              <a:buAutoNum type="arabicPeriod"/>
            </a:pPr>
            <a:r>
              <a:rPr lang="en-US" altLang="ja-JP" b="0">
                <a:latin typeface="Verdana" pitchFamily="34" charset="0"/>
              </a:rPr>
              <a:t>int loop_b_search(double k){</a:t>
            </a:r>
          </a:p>
          <a:p>
            <a:pPr marL="457200" indent="-457200" algn="l">
              <a:buFontTx/>
              <a:buAutoNum type="arabicPeriod"/>
            </a:pPr>
            <a:r>
              <a:rPr lang="en-US" altLang="ja-JP" b="0">
                <a:latin typeface="Verdana" pitchFamily="34" charset="0"/>
              </a:rPr>
              <a:t>     int  left=0,right=N-1,mid; /* </a:t>
            </a:r>
            <a:r>
              <a:rPr lang="ja-JP" altLang="en-US" b="0">
                <a:latin typeface="Verdana" pitchFamily="34" charset="0"/>
              </a:rPr>
              <a:t>カウンタ*</a:t>
            </a:r>
            <a:r>
              <a:rPr lang="en-US" altLang="ja-JP" b="0">
                <a:latin typeface="Verdana" pitchFamily="34" charset="0"/>
              </a:rPr>
              <a:t>/</a:t>
            </a:r>
          </a:p>
          <a:p>
            <a:pPr marL="457200" indent="-457200" algn="l">
              <a:buFontTx/>
              <a:buAutoNum type="arabicPeriod"/>
            </a:pPr>
            <a:r>
              <a:rPr lang="en-US" altLang="ja-JP" b="0">
                <a:latin typeface="Verdana" pitchFamily="34" charset="0"/>
              </a:rPr>
              <a:t>     while(left&lt;=right){</a:t>
            </a:r>
          </a:p>
          <a:p>
            <a:pPr marL="457200" indent="-457200" algn="l">
              <a:buFontTx/>
              <a:buAutoNum type="arabicPeriod"/>
            </a:pPr>
            <a:r>
              <a:rPr lang="en-US" altLang="ja-JP" b="0">
                <a:latin typeface="Verdana" pitchFamily="34" charset="0"/>
              </a:rPr>
              <a:t>   	     mid=(left+right)/2;</a:t>
            </a:r>
          </a:p>
          <a:p>
            <a:pPr marL="457200" indent="-457200" algn="l">
              <a:buFontTx/>
              <a:buAutoNum type="arabicPeriod"/>
            </a:pPr>
            <a:r>
              <a:rPr lang="en-US" altLang="ja-JP" b="0">
                <a:latin typeface="Verdana" pitchFamily="34" charset="0"/>
              </a:rPr>
              <a:t> 	     if(A[mid]==k)return mid;/*</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en-US" altLang="ja-JP" b="0">
                <a:latin typeface="Verdana" pitchFamily="34" charset="0"/>
              </a:rPr>
              <a:t>         if(k&lt;A[mid]){</a:t>
            </a:r>
            <a:r>
              <a:rPr lang="en-US" altLang="ja-JP" b="0">
                <a:solidFill>
                  <a:srgbClr val="CC0000"/>
                </a:solidFill>
                <a:latin typeface="Verdana" pitchFamily="34" charset="0"/>
              </a:rPr>
              <a:t>right=mid</a:t>
            </a:r>
            <a:r>
              <a:rPr lang="en-US" altLang="ja-JP" b="0">
                <a:latin typeface="Verdana" pitchFamily="34" charset="0"/>
              </a:rPr>
              <a:t>;}/*</a:t>
            </a:r>
            <a:r>
              <a:rPr lang="ja-JP" altLang="en-US" b="0">
                <a:latin typeface="Verdana" pitchFamily="34" charset="0"/>
              </a:rPr>
              <a:t>小さい方*</a:t>
            </a:r>
            <a:r>
              <a:rPr lang="en-US" altLang="ja-JP" b="0">
                <a:latin typeface="Verdana" pitchFamily="34" charset="0"/>
              </a:rPr>
              <a:t>/</a:t>
            </a:r>
          </a:p>
          <a:p>
            <a:pPr marL="457200" indent="-457200" algn="l">
              <a:buFontTx/>
              <a:buAutoNum type="arabicPeriod"/>
            </a:pPr>
            <a:r>
              <a:rPr lang="en-US" altLang="ja-JP" b="0">
                <a:latin typeface="Verdana" pitchFamily="34" charset="0"/>
              </a:rPr>
              <a:t>         if(A[mid]&lt;k){</a:t>
            </a:r>
            <a:r>
              <a:rPr lang="en-US" altLang="ja-JP" b="0">
                <a:solidFill>
                  <a:srgbClr val="CC0000"/>
                </a:solidFill>
                <a:latin typeface="Verdana" pitchFamily="34" charset="0"/>
              </a:rPr>
              <a:t>left=mid</a:t>
            </a:r>
            <a:r>
              <a:rPr lang="en-US" altLang="ja-JP" b="0">
                <a:latin typeface="Verdana" pitchFamily="34" charset="0"/>
              </a:rPr>
              <a:t>;}/*</a:t>
            </a:r>
            <a:r>
              <a:rPr lang="ja-JP" altLang="en-US" b="0">
                <a:latin typeface="Verdana" pitchFamily="34" charset="0"/>
              </a:rPr>
              <a:t>大きい方*</a:t>
            </a:r>
            <a:r>
              <a:rPr lang="en-US" altLang="ja-JP" b="0">
                <a:latin typeface="Verdana" pitchFamily="34" charset="0"/>
              </a:rPr>
              <a: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キーは存在しない。*</a:t>
            </a:r>
            <a:r>
              <a:rPr lang="en-US" altLang="ja-JP" b="0">
                <a:latin typeface="Verdana" pitchFamily="34" charset="0"/>
              </a:rPr>
              <a:t>/</a:t>
            </a:r>
          </a:p>
          <a:p>
            <a:pPr marL="457200" indent="-457200" algn="l">
              <a:buFontTx/>
              <a:buAutoNum type="arabicPeriod"/>
            </a:pPr>
            <a:r>
              <a:rPr lang="en-US" altLang="ja-JP" b="0">
                <a:latin typeface="Verdana" pitchFamily="34" charset="0"/>
              </a:rPr>
              <a:t>}</a:t>
            </a:r>
          </a:p>
        </p:txBody>
      </p:sp>
      <p:sp>
        <p:nvSpPr>
          <p:cNvPr id="73733" name="AutoShape 8"/>
          <p:cNvSpPr>
            <a:spLocks noChangeArrowheads="1"/>
          </p:cNvSpPr>
          <p:nvPr/>
        </p:nvSpPr>
        <p:spPr bwMode="auto">
          <a:xfrm>
            <a:off x="1214438" y="5857875"/>
            <a:ext cx="5929312" cy="785813"/>
          </a:xfrm>
          <a:prstGeom prst="wedgeRoundRectCallout">
            <a:avLst>
              <a:gd name="adj1" fmla="val 11852"/>
              <a:gd name="adj2" fmla="val -135977"/>
              <a:gd name="adj3" fmla="val 16667"/>
            </a:avLst>
          </a:prstGeom>
          <a:solidFill>
            <a:srgbClr val="EAEAEA"/>
          </a:solidFill>
          <a:ln w="9525">
            <a:solidFill>
              <a:schemeClr val="tx1"/>
            </a:solidFill>
            <a:miter lim="800000"/>
            <a:headEnd/>
            <a:tailEnd/>
          </a:ln>
        </p:spPr>
        <p:txBody>
          <a:bodyPr/>
          <a:lstStyle/>
          <a:p>
            <a:pPr algn="l"/>
            <a:r>
              <a:rPr lang="ja-JP" altLang="en-US"/>
              <a:t>この実装では、繰り返しによってもサイズが減少するとは限らない。</a:t>
            </a:r>
            <a:endParaRPr lang="ja-JP" altLang="ja-JP"/>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1" name="スライド番号プレースホルダ 3"/>
          <p:cNvSpPr>
            <a:spLocks noGrp="1"/>
          </p:cNvSpPr>
          <p:nvPr>
            <p:ph type="sldNum" sz="quarter" idx="12"/>
          </p:nvPr>
        </p:nvSpPr>
        <p:spPr>
          <a:noFill/>
        </p:spPr>
        <p:txBody>
          <a:bodyPr/>
          <a:lstStyle/>
          <a:p>
            <a:fld id="{18B7A99A-2470-4DE1-AB3C-FFFFE5E27DE9}" type="slidenum">
              <a:rPr lang="en-US" altLang="ja-JP" smtClean="0"/>
              <a:pPr/>
              <a:t>39</a:t>
            </a:fld>
            <a:endParaRPr lang="en-US" altLang="ja-JP" smtClean="0"/>
          </a:p>
        </p:txBody>
      </p:sp>
      <p:sp>
        <p:nvSpPr>
          <p:cNvPr id="11282" name="Rectangle 9"/>
          <p:cNvSpPr>
            <a:spLocks noChangeArrowheads="1"/>
          </p:cNvSpPr>
          <p:nvPr/>
        </p:nvSpPr>
        <p:spPr bwMode="auto">
          <a:xfrm>
            <a:off x="7620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3" name="Rectangle 10"/>
          <p:cNvSpPr>
            <a:spLocks noChangeArrowheads="1"/>
          </p:cNvSpPr>
          <p:nvPr/>
        </p:nvSpPr>
        <p:spPr bwMode="auto">
          <a:xfrm>
            <a:off x="12192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4" name="Rectangle 11"/>
          <p:cNvSpPr>
            <a:spLocks noChangeArrowheads="1"/>
          </p:cNvSpPr>
          <p:nvPr/>
        </p:nvSpPr>
        <p:spPr bwMode="auto">
          <a:xfrm>
            <a:off x="16764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5" name="Rectangle 12"/>
          <p:cNvSpPr>
            <a:spLocks noChangeArrowheads="1"/>
          </p:cNvSpPr>
          <p:nvPr/>
        </p:nvSpPr>
        <p:spPr bwMode="auto">
          <a:xfrm>
            <a:off x="21336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86" name="Text Box 2"/>
          <p:cNvSpPr txBox="1">
            <a:spLocks noChangeArrowheads="1"/>
          </p:cNvSpPr>
          <p:nvPr/>
        </p:nvSpPr>
        <p:spPr bwMode="auto">
          <a:xfrm>
            <a:off x="0" y="228600"/>
            <a:ext cx="4002088" cy="461963"/>
          </a:xfrm>
          <a:prstGeom prst="rect">
            <a:avLst/>
          </a:prstGeom>
          <a:noFill/>
          <a:ln w="9525">
            <a:noFill/>
            <a:miter lim="800000"/>
            <a:headEnd/>
            <a:tailEnd/>
          </a:ln>
        </p:spPr>
        <p:txBody>
          <a:bodyPr wrap="none">
            <a:spAutoFit/>
          </a:bodyPr>
          <a:lstStyle/>
          <a:p>
            <a:r>
              <a:rPr lang="ja-JP" altLang="en-US"/>
              <a:t>間違った実装が停止しない例</a:t>
            </a:r>
          </a:p>
        </p:txBody>
      </p:sp>
      <p:sp>
        <p:nvSpPr>
          <p:cNvPr id="11287" name="Text Box 3"/>
          <p:cNvSpPr txBox="1">
            <a:spLocks noChangeArrowheads="1"/>
          </p:cNvSpPr>
          <p:nvPr/>
        </p:nvSpPr>
        <p:spPr bwMode="auto">
          <a:xfrm>
            <a:off x="381000" y="13716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11288" name="Text Box 4"/>
          <p:cNvSpPr txBox="1">
            <a:spLocks noChangeArrowheads="1"/>
          </p:cNvSpPr>
          <p:nvPr/>
        </p:nvSpPr>
        <p:spPr bwMode="auto">
          <a:xfrm>
            <a:off x="1752600" y="1371600"/>
            <a:ext cx="392113" cy="457200"/>
          </a:xfrm>
          <a:prstGeom prst="rect">
            <a:avLst/>
          </a:prstGeom>
          <a:noFill/>
          <a:ln w="9525">
            <a:noFill/>
            <a:miter lim="800000"/>
            <a:headEnd/>
            <a:tailEnd/>
          </a:ln>
        </p:spPr>
        <p:txBody>
          <a:bodyPr>
            <a:spAutoFit/>
          </a:bodyPr>
          <a:lstStyle/>
          <a:p>
            <a:pPr algn="l"/>
            <a:r>
              <a:rPr lang="en-US" altLang="ja-JP" b="0">
                <a:solidFill>
                  <a:schemeClr val="accent2"/>
                </a:solidFill>
              </a:rPr>
              <a:t>5</a:t>
            </a:r>
          </a:p>
        </p:txBody>
      </p:sp>
      <p:sp>
        <p:nvSpPr>
          <p:cNvPr id="11289" name="Text Box 5"/>
          <p:cNvSpPr txBox="1">
            <a:spLocks noChangeArrowheads="1"/>
          </p:cNvSpPr>
          <p:nvPr/>
        </p:nvSpPr>
        <p:spPr bwMode="auto">
          <a:xfrm>
            <a:off x="2133600" y="1371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11290" name="Text Box 6"/>
          <p:cNvSpPr txBox="1">
            <a:spLocks noChangeArrowheads="1"/>
          </p:cNvSpPr>
          <p:nvPr/>
        </p:nvSpPr>
        <p:spPr bwMode="auto">
          <a:xfrm>
            <a:off x="838200" y="1371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11291" name="Text Box 7"/>
          <p:cNvSpPr txBox="1">
            <a:spLocks noChangeArrowheads="1"/>
          </p:cNvSpPr>
          <p:nvPr/>
        </p:nvSpPr>
        <p:spPr bwMode="auto">
          <a:xfrm>
            <a:off x="1295400" y="1371600"/>
            <a:ext cx="392113" cy="457200"/>
          </a:xfrm>
          <a:prstGeom prst="rect">
            <a:avLst/>
          </a:prstGeom>
          <a:noFill/>
          <a:ln w="9525">
            <a:noFill/>
            <a:miter lim="800000"/>
            <a:headEnd/>
            <a:tailEnd/>
          </a:ln>
        </p:spPr>
        <p:txBody>
          <a:bodyPr>
            <a:spAutoFit/>
          </a:bodyPr>
          <a:lstStyle/>
          <a:p>
            <a:pPr algn="l"/>
            <a:r>
              <a:rPr lang="en-US" altLang="ja-JP" b="0">
                <a:solidFill>
                  <a:schemeClr val="accent2"/>
                </a:solidFill>
              </a:rPr>
              <a:t>2</a:t>
            </a:r>
          </a:p>
        </p:txBody>
      </p:sp>
      <p:sp>
        <p:nvSpPr>
          <p:cNvPr id="11292" name="Text Box 17"/>
          <p:cNvSpPr txBox="1">
            <a:spLocks noChangeArrowheads="1"/>
          </p:cNvSpPr>
          <p:nvPr/>
        </p:nvSpPr>
        <p:spPr bwMode="auto">
          <a:xfrm>
            <a:off x="762000" y="914400"/>
            <a:ext cx="336550" cy="457200"/>
          </a:xfrm>
          <a:prstGeom prst="rect">
            <a:avLst/>
          </a:prstGeom>
          <a:noFill/>
          <a:ln w="9525">
            <a:noFill/>
            <a:miter lim="800000"/>
            <a:headEnd/>
            <a:tailEnd/>
          </a:ln>
        </p:spPr>
        <p:txBody>
          <a:bodyPr wrap="none">
            <a:spAutoFit/>
          </a:bodyPr>
          <a:lstStyle/>
          <a:p>
            <a:r>
              <a:rPr lang="en-US" altLang="ja-JP">
                <a:solidFill>
                  <a:srgbClr val="FF0000"/>
                </a:solidFill>
              </a:rPr>
              <a:t>0</a:t>
            </a:r>
          </a:p>
        </p:txBody>
      </p:sp>
      <p:sp>
        <p:nvSpPr>
          <p:cNvPr id="11293" name="Text Box 18"/>
          <p:cNvSpPr txBox="1">
            <a:spLocks noChangeArrowheads="1"/>
          </p:cNvSpPr>
          <p:nvPr/>
        </p:nvSpPr>
        <p:spPr bwMode="auto">
          <a:xfrm>
            <a:off x="1295400" y="914400"/>
            <a:ext cx="336550" cy="457200"/>
          </a:xfrm>
          <a:prstGeom prst="rect">
            <a:avLst/>
          </a:prstGeom>
          <a:noFill/>
          <a:ln w="9525">
            <a:noFill/>
            <a:miter lim="800000"/>
            <a:headEnd/>
            <a:tailEnd/>
          </a:ln>
        </p:spPr>
        <p:txBody>
          <a:bodyPr wrap="none">
            <a:spAutoFit/>
          </a:bodyPr>
          <a:lstStyle/>
          <a:p>
            <a:r>
              <a:rPr lang="en-US" altLang="ja-JP">
                <a:solidFill>
                  <a:srgbClr val="FF0000"/>
                </a:solidFill>
              </a:rPr>
              <a:t>1</a:t>
            </a:r>
          </a:p>
        </p:txBody>
      </p:sp>
      <p:sp>
        <p:nvSpPr>
          <p:cNvPr id="11294" name="Text Box 19"/>
          <p:cNvSpPr txBox="1">
            <a:spLocks noChangeArrowheads="1"/>
          </p:cNvSpPr>
          <p:nvPr/>
        </p:nvSpPr>
        <p:spPr bwMode="auto">
          <a:xfrm>
            <a:off x="1720850" y="914400"/>
            <a:ext cx="336550" cy="457200"/>
          </a:xfrm>
          <a:prstGeom prst="rect">
            <a:avLst/>
          </a:prstGeom>
          <a:noFill/>
          <a:ln w="9525">
            <a:noFill/>
            <a:miter lim="800000"/>
            <a:headEnd/>
            <a:tailEnd/>
          </a:ln>
        </p:spPr>
        <p:txBody>
          <a:bodyPr>
            <a:spAutoFit/>
          </a:bodyPr>
          <a:lstStyle/>
          <a:p>
            <a:r>
              <a:rPr lang="en-US" altLang="ja-JP">
                <a:solidFill>
                  <a:srgbClr val="FF0000"/>
                </a:solidFill>
              </a:rPr>
              <a:t>2</a:t>
            </a:r>
          </a:p>
        </p:txBody>
      </p:sp>
      <p:sp>
        <p:nvSpPr>
          <p:cNvPr id="11295" name="Text Box 20"/>
          <p:cNvSpPr txBox="1">
            <a:spLocks noChangeArrowheads="1"/>
          </p:cNvSpPr>
          <p:nvPr/>
        </p:nvSpPr>
        <p:spPr bwMode="auto">
          <a:xfrm>
            <a:off x="2209800" y="914400"/>
            <a:ext cx="336550" cy="457200"/>
          </a:xfrm>
          <a:prstGeom prst="rect">
            <a:avLst/>
          </a:prstGeom>
          <a:noFill/>
          <a:ln w="9525">
            <a:noFill/>
            <a:miter lim="800000"/>
            <a:headEnd/>
            <a:tailEnd/>
          </a:ln>
        </p:spPr>
        <p:txBody>
          <a:bodyPr>
            <a:spAutoFit/>
          </a:bodyPr>
          <a:lstStyle/>
          <a:p>
            <a:r>
              <a:rPr lang="en-US" altLang="ja-JP">
                <a:solidFill>
                  <a:srgbClr val="FF0000"/>
                </a:solidFill>
              </a:rPr>
              <a:t>3</a:t>
            </a:r>
          </a:p>
        </p:txBody>
      </p:sp>
      <p:graphicFrame>
        <p:nvGraphicFramePr>
          <p:cNvPr id="11266" name="Object 21"/>
          <p:cNvGraphicFramePr>
            <a:graphicFrameLocks noChangeAspect="1"/>
          </p:cNvGraphicFramePr>
          <p:nvPr/>
        </p:nvGraphicFramePr>
        <p:xfrm>
          <a:off x="1524000" y="2209800"/>
          <a:ext cx="1219200" cy="465138"/>
        </p:xfrm>
        <a:graphic>
          <a:graphicData uri="http://schemas.openxmlformats.org/presentationml/2006/ole">
            <p:oleObj spid="_x0000_s11266" name="Equation" r:id="rId3" imgW="533160" imgH="203040" progId="Equation.DSMT4">
              <p:embed/>
            </p:oleObj>
          </a:graphicData>
        </a:graphic>
      </p:graphicFrame>
      <p:sp>
        <p:nvSpPr>
          <p:cNvPr id="11296" name="Text Box 22"/>
          <p:cNvSpPr txBox="1">
            <a:spLocks noChangeArrowheads="1"/>
          </p:cNvSpPr>
          <p:nvPr/>
        </p:nvSpPr>
        <p:spPr bwMode="auto">
          <a:xfrm>
            <a:off x="304800" y="2209800"/>
            <a:ext cx="949325" cy="457200"/>
          </a:xfrm>
          <a:prstGeom prst="rect">
            <a:avLst/>
          </a:prstGeom>
          <a:noFill/>
          <a:ln w="9525">
            <a:noFill/>
            <a:miter lim="800000"/>
            <a:headEnd/>
            <a:tailEnd/>
          </a:ln>
        </p:spPr>
        <p:txBody>
          <a:bodyPr wrap="none">
            <a:spAutoFit/>
          </a:bodyPr>
          <a:lstStyle/>
          <a:p>
            <a:r>
              <a:rPr lang="en-US" altLang="ja-JP"/>
              <a:t>1</a:t>
            </a:r>
            <a:r>
              <a:rPr lang="ja-JP" altLang="en-US"/>
              <a:t>回目</a:t>
            </a:r>
          </a:p>
        </p:txBody>
      </p:sp>
      <p:sp>
        <p:nvSpPr>
          <p:cNvPr id="11297" name="Rectangle 23"/>
          <p:cNvSpPr>
            <a:spLocks noChangeArrowheads="1"/>
          </p:cNvSpPr>
          <p:nvPr/>
        </p:nvSpPr>
        <p:spPr bwMode="auto">
          <a:xfrm>
            <a:off x="3962400" y="1371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11298" name="Text Box 24"/>
          <p:cNvSpPr txBox="1">
            <a:spLocks noChangeArrowheads="1"/>
          </p:cNvSpPr>
          <p:nvPr/>
        </p:nvSpPr>
        <p:spPr bwMode="auto">
          <a:xfrm>
            <a:off x="4038600" y="1371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６</a:t>
            </a:r>
          </a:p>
        </p:txBody>
      </p:sp>
      <p:sp>
        <p:nvSpPr>
          <p:cNvPr id="11299" name="Text Box 26"/>
          <p:cNvSpPr txBox="1">
            <a:spLocks noChangeArrowheads="1"/>
          </p:cNvSpPr>
          <p:nvPr/>
        </p:nvSpPr>
        <p:spPr bwMode="auto">
          <a:xfrm>
            <a:off x="3505200" y="1371600"/>
            <a:ext cx="354013" cy="457200"/>
          </a:xfrm>
          <a:prstGeom prst="rect">
            <a:avLst/>
          </a:prstGeom>
          <a:noFill/>
          <a:ln w="9525">
            <a:noFill/>
            <a:miter lim="800000"/>
            <a:headEnd/>
            <a:tailEnd/>
          </a:ln>
        </p:spPr>
        <p:txBody>
          <a:bodyPr wrap="none">
            <a:spAutoFit/>
          </a:bodyPr>
          <a:lstStyle/>
          <a:p>
            <a:r>
              <a:rPr lang="en-US" altLang="ja-JP">
                <a:solidFill>
                  <a:srgbClr val="008000"/>
                </a:solidFill>
              </a:rPr>
              <a:t>k</a:t>
            </a:r>
          </a:p>
        </p:txBody>
      </p:sp>
      <p:graphicFrame>
        <p:nvGraphicFramePr>
          <p:cNvPr id="11267" name="Object 27"/>
          <p:cNvGraphicFramePr>
            <a:graphicFrameLocks noChangeAspect="1"/>
          </p:cNvGraphicFramePr>
          <p:nvPr/>
        </p:nvGraphicFramePr>
        <p:xfrm>
          <a:off x="3124200" y="2209800"/>
          <a:ext cx="1450975" cy="465138"/>
        </p:xfrm>
        <a:graphic>
          <a:graphicData uri="http://schemas.openxmlformats.org/presentationml/2006/ole">
            <p:oleObj spid="_x0000_s11267" name="Equation" r:id="rId4" imgW="634680" imgH="203040" progId="Equation.DSMT4">
              <p:embed/>
            </p:oleObj>
          </a:graphicData>
        </a:graphic>
      </p:graphicFrame>
      <p:graphicFrame>
        <p:nvGraphicFramePr>
          <p:cNvPr id="11268" name="Object 28"/>
          <p:cNvGraphicFramePr>
            <a:graphicFrameLocks noChangeAspect="1"/>
          </p:cNvGraphicFramePr>
          <p:nvPr/>
        </p:nvGraphicFramePr>
        <p:xfrm>
          <a:off x="4953000" y="1981200"/>
          <a:ext cx="3800475" cy="930275"/>
        </p:xfrm>
        <a:graphic>
          <a:graphicData uri="http://schemas.openxmlformats.org/presentationml/2006/ole">
            <p:oleObj spid="_x0000_s11268" name="Equation" r:id="rId5" imgW="1663560" imgH="406080" progId="Equation.DSMT4">
              <p:embed/>
            </p:oleObj>
          </a:graphicData>
        </a:graphic>
      </p:graphicFrame>
      <p:graphicFrame>
        <p:nvGraphicFramePr>
          <p:cNvPr id="11269" name="Object 29"/>
          <p:cNvGraphicFramePr>
            <a:graphicFrameLocks noChangeAspect="1"/>
          </p:cNvGraphicFramePr>
          <p:nvPr/>
        </p:nvGraphicFramePr>
        <p:xfrm>
          <a:off x="1552575" y="2971800"/>
          <a:ext cx="1162050" cy="465138"/>
        </p:xfrm>
        <a:graphic>
          <a:graphicData uri="http://schemas.openxmlformats.org/presentationml/2006/ole">
            <p:oleObj spid="_x0000_s11269" name="Equation" r:id="rId6" imgW="507960" imgH="203040" progId="Equation.DSMT4">
              <p:embed/>
            </p:oleObj>
          </a:graphicData>
        </a:graphic>
      </p:graphicFrame>
      <p:graphicFrame>
        <p:nvGraphicFramePr>
          <p:cNvPr id="11270" name="Object 30"/>
          <p:cNvGraphicFramePr>
            <a:graphicFrameLocks noChangeAspect="1"/>
          </p:cNvGraphicFramePr>
          <p:nvPr/>
        </p:nvGraphicFramePr>
        <p:xfrm>
          <a:off x="3124200" y="2971800"/>
          <a:ext cx="1450975" cy="465138"/>
        </p:xfrm>
        <a:graphic>
          <a:graphicData uri="http://schemas.openxmlformats.org/presentationml/2006/ole">
            <p:oleObj spid="_x0000_s11270" name="Equation" r:id="rId7" imgW="634680" imgH="203040" progId="Equation.DSMT4">
              <p:embed/>
            </p:oleObj>
          </a:graphicData>
        </a:graphic>
      </p:graphicFrame>
      <p:graphicFrame>
        <p:nvGraphicFramePr>
          <p:cNvPr id="11271" name="Object 31"/>
          <p:cNvGraphicFramePr>
            <a:graphicFrameLocks noChangeAspect="1"/>
          </p:cNvGraphicFramePr>
          <p:nvPr/>
        </p:nvGraphicFramePr>
        <p:xfrm>
          <a:off x="5083175" y="2743200"/>
          <a:ext cx="3538538" cy="930275"/>
        </p:xfrm>
        <a:graphic>
          <a:graphicData uri="http://schemas.openxmlformats.org/presentationml/2006/ole">
            <p:oleObj spid="_x0000_s11271" name="Equation" r:id="rId8" imgW="1549080" imgH="406080" progId="Equation.DSMT4">
              <p:embed/>
            </p:oleObj>
          </a:graphicData>
        </a:graphic>
      </p:graphicFrame>
      <p:sp>
        <p:nvSpPr>
          <p:cNvPr id="11300" name="Text Box 32"/>
          <p:cNvSpPr txBox="1">
            <a:spLocks noChangeArrowheads="1"/>
          </p:cNvSpPr>
          <p:nvPr/>
        </p:nvSpPr>
        <p:spPr bwMode="auto">
          <a:xfrm>
            <a:off x="304800" y="2819400"/>
            <a:ext cx="949325" cy="457200"/>
          </a:xfrm>
          <a:prstGeom prst="rect">
            <a:avLst/>
          </a:prstGeom>
          <a:noFill/>
          <a:ln w="9525">
            <a:noFill/>
            <a:miter lim="800000"/>
            <a:headEnd/>
            <a:tailEnd/>
          </a:ln>
        </p:spPr>
        <p:txBody>
          <a:bodyPr wrap="none">
            <a:spAutoFit/>
          </a:bodyPr>
          <a:lstStyle/>
          <a:p>
            <a:r>
              <a:rPr lang="en-US" altLang="ja-JP"/>
              <a:t>2</a:t>
            </a:r>
            <a:r>
              <a:rPr lang="ja-JP" altLang="en-US"/>
              <a:t>回目</a:t>
            </a:r>
          </a:p>
        </p:txBody>
      </p:sp>
      <p:graphicFrame>
        <p:nvGraphicFramePr>
          <p:cNvPr id="11272" name="Object 33"/>
          <p:cNvGraphicFramePr>
            <a:graphicFrameLocks noChangeAspect="1"/>
          </p:cNvGraphicFramePr>
          <p:nvPr/>
        </p:nvGraphicFramePr>
        <p:xfrm>
          <a:off x="1538288" y="4022725"/>
          <a:ext cx="1192212" cy="465138"/>
        </p:xfrm>
        <a:graphic>
          <a:graphicData uri="http://schemas.openxmlformats.org/presentationml/2006/ole">
            <p:oleObj spid="_x0000_s11272" name="Equation" r:id="rId9" imgW="520560" imgH="203040" progId="Equation.DSMT4">
              <p:embed/>
            </p:oleObj>
          </a:graphicData>
        </a:graphic>
      </p:graphicFrame>
      <p:graphicFrame>
        <p:nvGraphicFramePr>
          <p:cNvPr id="11273" name="Object 34"/>
          <p:cNvGraphicFramePr>
            <a:graphicFrameLocks noChangeAspect="1"/>
          </p:cNvGraphicFramePr>
          <p:nvPr/>
        </p:nvGraphicFramePr>
        <p:xfrm>
          <a:off x="3124200" y="4022725"/>
          <a:ext cx="1450975" cy="465138"/>
        </p:xfrm>
        <a:graphic>
          <a:graphicData uri="http://schemas.openxmlformats.org/presentationml/2006/ole">
            <p:oleObj spid="_x0000_s11273" name="Equation" r:id="rId10" imgW="634680" imgH="203040" progId="Equation.DSMT4">
              <p:embed/>
            </p:oleObj>
          </a:graphicData>
        </a:graphic>
      </p:graphicFrame>
      <p:graphicFrame>
        <p:nvGraphicFramePr>
          <p:cNvPr id="11274" name="Object 35"/>
          <p:cNvGraphicFramePr>
            <a:graphicFrameLocks noChangeAspect="1"/>
          </p:cNvGraphicFramePr>
          <p:nvPr/>
        </p:nvGraphicFramePr>
        <p:xfrm>
          <a:off x="4938713" y="3794125"/>
          <a:ext cx="3829050" cy="930275"/>
        </p:xfrm>
        <a:graphic>
          <a:graphicData uri="http://schemas.openxmlformats.org/presentationml/2006/ole">
            <p:oleObj spid="_x0000_s11274" name="Equation" r:id="rId11" imgW="1676160" imgH="406080" progId="Equation.DSMT4">
              <p:embed/>
            </p:oleObj>
          </a:graphicData>
        </a:graphic>
      </p:graphicFrame>
      <p:sp>
        <p:nvSpPr>
          <p:cNvPr id="11301" name="Text Box 36"/>
          <p:cNvSpPr txBox="1">
            <a:spLocks noChangeArrowheads="1"/>
          </p:cNvSpPr>
          <p:nvPr/>
        </p:nvSpPr>
        <p:spPr bwMode="auto">
          <a:xfrm>
            <a:off x="304800" y="3870325"/>
            <a:ext cx="949325" cy="457200"/>
          </a:xfrm>
          <a:prstGeom prst="rect">
            <a:avLst/>
          </a:prstGeom>
          <a:noFill/>
          <a:ln w="9525">
            <a:noFill/>
            <a:miter lim="800000"/>
            <a:headEnd/>
            <a:tailEnd/>
          </a:ln>
        </p:spPr>
        <p:txBody>
          <a:bodyPr wrap="none">
            <a:spAutoFit/>
          </a:bodyPr>
          <a:lstStyle/>
          <a:p>
            <a:r>
              <a:rPr lang="en-US" altLang="ja-JP"/>
              <a:t>3</a:t>
            </a:r>
            <a:r>
              <a:rPr lang="ja-JP" altLang="en-US"/>
              <a:t>回目</a:t>
            </a:r>
          </a:p>
        </p:txBody>
      </p:sp>
      <p:graphicFrame>
        <p:nvGraphicFramePr>
          <p:cNvPr id="11275" name="Object 37"/>
          <p:cNvGraphicFramePr>
            <a:graphicFrameLocks noChangeAspect="1"/>
          </p:cNvGraphicFramePr>
          <p:nvPr/>
        </p:nvGraphicFramePr>
        <p:xfrm>
          <a:off x="1614488" y="5013325"/>
          <a:ext cx="1190625" cy="465138"/>
        </p:xfrm>
        <a:graphic>
          <a:graphicData uri="http://schemas.openxmlformats.org/presentationml/2006/ole">
            <p:oleObj spid="_x0000_s11275" name="Equation" r:id="rId12" imgW="520560" imgH="203040" progId="Equation.DSMT4">
              <p:embed/>
            </p:oleObj>
          </a:graphicData>
        </a:graphic>
      </p:graphicFrame>
      <p:graphicFrame>
        <p:nvGraphicFramePr>
          <p:cNvPr id="11276" name="Object 38"/>
          <p:cNvGraphicFramePr>
            <a:graphicFrameLocks noChangeAspect="1"/>
          </p:cNvGraphicFramePr>
          <p:nvPr/>
        </p:nvGraphicFramePr>
        <p:xfrm>
          <a:off x="3200400" y="5013325"/>
          <a:ext cx="1450975" cy="465138"/>
        </p:xfrm>
        <a:graphic>
          <a:graphicData uri="http://schemas.openxmlformats.org/presentationml/2006/ole">
            <p:oleObj spid="_x0000_s11276" name="Equation" r:id="rId13" imgW="634680" imgH="203040" progId="Equation.DSMT4">
              <p:embed/>
            </p:oleObj>
          </a:graphicData>
        </a:graphic>
      </p:graphicFrame>
      <p:graphicFrame>
        <p:nvGraphicFramePr>
          <p:cNvPr id="11277" name="Object 39"/>
          <p:cNvGraphicFramePr>
            <a:graphicFrameLocks noChangeAspect="1"/>
          </p:cNvGraphicFramePr>
          <p:nvPr/>
        </p:nvGraphicFramePr>
        <p:xfrm>
          <a:off x="4953000" y="4724400"/>
          <a:ext cx="3829050" cy="930275"/>
        </p:xfrm>
        <a:graphic>
          <a:graphicData uri="http://schemas.openxmlformats.org/presentationml/2006/ole">
            <p:oleObj spid="_x0000_s11277" name="Equation" r:id="rId14" imgW="1676160" imgH="406080" progId="Equation.DSMT4">
              <p:embed/>
            </p:oleObj>
          </a:graphicData>
        </a:graphic>
      </p:graphicFrame>
      <p:sp>
        <p:nvSpPr>
          <p:cNvPr id="11302" name="Text Box 40"/>
          <p:cNvSpPr txBox="1">
            <a:spLocks noChangeArrowheads="1"/>
          </p:cNvSpPr>
          <p:nvPr/>
        </p:nvSpPr>
        <p:spPr bwMode="auto">
          <a:xfrm>
            <a:off x="381000" y="4953000"/>
            <a:ext cx="949325" cy="457200"/>
          </a:xfrm>
          <a:prstGeom prst="rect">
            <a:avLst/>
          </a:prstGeom>
          <a:noFill/>
          <a:ln w="9525">
            <a:noFill/>
            <a:miter lim="800000"/>
            <a:headEnd/>
            <a:tailEnd/>
          </a:ln>
        </p:spPr>
        <p:txBody>
          <a:bodyPr wrap="none">
            <a:spAutoFit/>
          </a:bodyPr>
          <a:lstStyle/>
          <a:p>
            <a:r>
              <a:rPr lang="en-US" altLang="ja-JP"/>
              <a:t>4</a:t>
            </a:r>
            <a:r>
              <a:rPr lang="ja-JP" altLang="en-US"/>
              <a:t>回目</a:t>
            </a:r>
          </a:p>
        </p:txBody>
      </p:sp>
      <p:graphicFrame>
        <p:nvGraphicFramePr>
          <p:cNvPr id="11278" name="Object 45"/>
          <p:cNvGraphicFramePr>
            <a:graphicFrameLocks noChangeAspect="1"/>
          </p:cNvGraphicFramePr>
          <p:nvPr/>
        </p:nvGraphicFramePr>
        <p:xfrm>
          <a:off x="1671638" y="5911850"/>
          <a:ext cx="1190625" cy="465138"/>
        </p:xfrm>
        <a:graphic>
          <a:graphicData uri="http://schemas.openxmlformats.org/presentationml/2006/ole">
            <p:oleObj spid="_x0000_s11278" name="Equation" r:id="rId15" imgW="520560" imgH="203040" progId="Equation.DSMT4">
              <p:embed/>
            </p:oleObj>
          </a:graphicData>
        </a:graphic>
      </p:graphicFrame>
      <p:graphicFrame>
        <p:nvGraphicFramePr>
          <p:cNvPr id="11279" name="Object 46"/>
          <p:cNvGraphicFramePr>
            <a:graphicFrameLocks noChangeAspect="1"/>
          </p:cNvGraphicFramePr>
          <p:nvPr/>
        </p:nvGraphicFramePr>
        <p:xfrm>
          <a:off x="3257550" y="5911850"/>
          <a:ext cx="1450975" cy="465138"/>
        </p:xfrm>
        <a:graphic>
          <a:graphicData uri="http://schemas.openxmlformats.org/presentationml/2006/ole">
            <p:oleObj spid="_x0000_s11279" name="Equation" r:id="rId16" imgW="634680" imgH="203040" progId="Equation.DSMT4">
              <p:embed/>
            </p:oleObj>
          </a:graphicData>
        </a:graphic>
      </p:graphicFrame>
      <p:graphicFrame>
        <p:nvGraphicFramePr>
          <p:cNvPr id="11280" name="Object 47"/>
          <p:cNvGraphicFramePr>
            <a:graphicFrameLocks noChangeAspect="1"/>
          </p:cNvGraphicFramePr>
          <p:nvPr/>
        </p:nvGraphicFramePr>
        <p:xfrm>
          <a:off x="5010150" y="5622925"/>
          <a:ext cx="3829050" cy="930275"/>
        </p:xfrm>
        <a:graphic>
          <a:graphicData uri="http://schemas.openxmlformats.org/presentationml/2006/ole">
            <p:oleObj spid="_x0000_s11280" name="Equation" r:id="rId17" imgW="1676160" imgH="406080" progId="Equation.DSMT4">
              <p:embed/>
            </p:oleObj>
          </a:graphicData>
        </a:graphic>
      </p:graphicFrame>
      <p:sp>
        <p:nvSpPr>
          <p:cNvPr id="11303" name="Text Box 48"/>
          <p:cNvSpPr txBox="1">
            <a:spLocks noChangeArrowheads="1"/>
          </p:cNvSpPr>
          <p:nvPr/>
        </p:nvSpPr>
        <p:spPr bwMode="auto">
          <a:xfrm>
            <a:off x="438150" y="5851525"/>
            <a:ext cx="949325" cy="457200"/>
          </a:xfrm>
          <a:prstGeom prst="rect">
            <a:avLst/>
          </a:prstGeom>
          <a:noFill/>
          <a:ln w="9525">
            <a:noFill/>
            <a:miter lim="800000"/>
            <a:headEnd/>
            <a:tailEnd/>
          </a:ln>
        </p:spPr>
        <p:txBody>
          <a:bodyPr wrap="none">
            <a:spAutoFit/>
          </a:bodyPr>
          <a:lstStyle/>
          <a:p>
            <a:r>
              <a:rPr lang="en-US" altLang="ja-JP"/>
              <a:t>5</a:t>
            </a:r>
            <a:r>
              <a:rPr lang="ja-JP" altLang="en-US"/>
              <a:t>回目</a:t>
            </a:r>
          </a:p>
        </p:txBody>
      </p:sp>
      <p:sp>
        <p:nvSpPr>
          <p:cNvPr id="11304" name="Line 49"/>
          <p:cNvSpPr>
            <a:spLocks noChangeShapeType="1"/>
          </p:cNvSpPr>
          <p:nvPr/>
        </p:nvSpPr>
        <p:spPr bwMode="auto">
          <a:xfrm>
            <a:off x="1295400" y="6553200"/>
            <a:ext cx="1371600" cy="0"/>
          </a:xfrm>
          <a:prstGeom prst="line">
            <a:avLst/>
          </a:prstGeom>
          <a:noFill/>
          <a:ln w="57150">
            <a:solidFill>
              <a:schemeClr val="tx1"/>
            </a:solidFill>
            <a:prstDash val="sysDot"/>
            <a:round/>
            <a:headEnd/>
            <a:tailEnd/>
          </a:ln>
        </p:spPr>
        <p:txBody>
          <a:bodyPr/>
          <a:lstStyle/>
          <a:p>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 4"/>
          <p:cNvSpPr>
            <a:spLocks noGrp="1"/>
          </p:cNvSpPr>
          <p:nvPr>
            <p:ph type="sldNum" sz="quarter" idx="12"/>
          </p:nvPr>
        </p:nvSpPr>
        <p:spPr>
          <a:noFill/>
        </p:spPr>
        <p:txBody>
          <a:bodyPr/>
          <a:lstStyle/>
          <a:p>
            <a:fld id="{EE1B03AD-7A34-4FB9-8914-973C9D8058C7}" type="slidenum">
              <a:rPr lang="en-US" altLang="ja-JP" smtClean="0"/>
              <a:pPr/>
              <a:t>4</a:t>
            </a:fld>
            <a:endParaRPr lang="en-US" altLang="ja-JP" smtClean="0"/>
          </a:p>
        </p:txBody>
      </p:sp>
      <p:sp>
        <p:nvSpPr>
          <p:cNvPr id="48131" name="Text Box 3"/>
          <p:cNvSpPr txBox="1">
            <a:spLocks noChangeArrowheads="1"/>
          </p:cNvSpPr>
          <p:nvPr/>
        </p:nvSpPr>
        <p:spPr bwMode="auto">
          <a:xfrm>
            <a:off x="381000" y="2189163"/>
            <a:ext cx="946150" cy="457200"/>
          </a:xfrm>
          <a:prstGeom prst="rect">
            <a:avLst/>
          </a:prstGeom>
          <a:noFill/>
          <a:ln w="9525">
            <a:noFill/>
            <a:miter lim="800000"/>
            <a:headEnd/>
            <a:tailEnd/>
          </a:ln>
        </p:spPr>
        <p:txBody>
          <a:bodyPr wrap="none">
            <a:spAutoFit/>
          </a:bodyPr>
          <a:lstStyle/>
          <a:p>
            <a:pPr algn="l"/>
            <a:r>
              <a:rPr lang="ja-JP" altLang="en-US" b="0"/>
              <a:t>入力：</a:t>
            </a:r>
          </a:p>
        </p:txBody>
      </p:sp>
      <p:sp>
        <p:nvSpPr>
          <p:cNvPr id="48132" name="Rectangle 4"/>
          <p:cNvSpPr>
            <a:spLocks noChangeArrowheads="1"/>
          </p:cNvSpPr>
          <p:nvPr/>
        </p:nvSpPr>
        <p:spPr bwMode="auto">
          <a:xfrm>
            <a:off x="2667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3" name="Rectangle 5"/>
          <p:cNvSpPr>
            <a:spLocks noChangeArrowheads="1"/>
          </p:cNvSpPr>
          <p:nvPr/>
        </p:nvSpPr>
        <p:spPr bwMode="auto">
          <a:xfrm>
            <a:off x="3276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4" name="Rectangle 6"/>
          <p:cNvSpPr>
            <a:spLocks noChangeArrowheads="1"/>
          </p:cNvSpPr>
          <p:nvPr/>
        </p:nvSpPr>
        <p:spPr bwMode="auto">
          <a:xfrm>
            <a:off x="3886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5" name="Rectangle 7"/>
          <p:cNvSpPr>
            <a:spLocks noChangeArrowheads="1"/>
          </p:cNvSpPr>
          <p:nvPr/>
        </p:nvSpPr>
        <p:spPr bwMode="auto">
          <a:xfrm>
            <a:off x="44958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6" name="Rectangle 8"/>
          <p:cNvSpPr>
            <a:spLocks noChangeArrowheads="1"/>
          </p:cNvSpPr>
          <p:nvPr/>
        </p:nvSpPr>
        <p:spPr bwMode="auto">
          <a:xfrm>
            <a:off x="51054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7" name="Rectangle 9"/>
          <p:cNvSpPr>
            <a:spLocks noChangeArrowheads="1"/>
          </p:cNvSpPr>
          <p:nvPr/>
        </p:nvSpPr>
        <p:spPr bwMode="auto">
          <a:xfrm>
            <a:off x="57150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8" name="Rectangle 10"/>
          <p:cNvSpPr>
            <a:spLocks noChangeArrowheads="1"/>
          </p:cNvSpPr>
          <p:nvPr/>
        </p:nvSpPr>
        <p:spPr bwMode="auto">
          <a:xfrm>
            <a:off x="63246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39" name="Rectangle 11"/>
          <p:cNvSpPr>
            <a:spLocks noChangeArrowheads="1"/>
          </p:cNvSpPr>
          <p:nvPr/>
        </p:nvSpPr>
        <p:spPr bwMode="auto">
          <a:xfrm>
            <a:off x="6934200" y="2133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40" name="Text Box 12"/>
          <p:cNvSpPr txBox="1">
            <a:spLocks noChangeArrowheads="1"/>
          </p:cNvSpPr>
          <p:nvPr/>
        </p:nvSpPr>
        <p:spPr bwMode="auto">
          <a:xfrm>
            <a:off x="1524000" y="2438400"/>
            <a:ext cx="1014413" cy="457200"/>
          </a:xfrm>
          <a:prstGeom prst="rect">
            <a:avLst/>
          </a:prstGeom>
          <a:noFill/>
          <a:ln w="9525">
            <a:noFill/>
            <a:miter lim="800000"/>
            <a:headEnd/>
            <a:tailEnd/>
          </a:ln>
        </p:spPr>
        <p:txBody>
          <a:bodyPr wrap="none">
            <a:spAutoFit/>
          </a:bodyPr>
          <a:lstStyle/>
          <a:p>
            <a:pPr algn="l"/>
            <a:r>
              <a:rPr lang="ja-JP" altLang="en-US" b="0">
                <a:solidFill>
                  <a:srgbClr val="FF0000"/>
                </a:solidFill>
              </a:rPr>
              <a:t>配列</a:t>
            </a:r>
            <a:r>
              <a:rPr lang="en-US" altLang="ja-JP" b="0">
                <a:solidFill>
                  <a:srgbClr val="FF0000"/>
                </a:solidFill>
              </a:rPr>
              <a:t>A</a:t>
            </a:r>
          </a:p>
        </p:txBody>
      </p:sp>
      <p:sp>
        <p:nvSpPr>
          <p:cNvPr id="48141" name="Text Box 13"/>
          <p:cNvSpPr txBox="1">
            <a:spLocks noChangeArrowheads="1"/>
          </p:cNvSpPr>
          <p:nvPr/>
        </p:nvSpPr>
        <p:spPr bwMode="auto">
          <a:xfrm>
            <a:off x="24384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48142" name="Text Box 14"/>
          <p:cNvSpPr txBox="1">
            <a:spLocks noChangeArrowheads="1"/>
          </p:cNvSpPr>
          <p:nvPr/>
        </p:nvSpPr>
        <p:spPr bwMode="auto">
          <a:xfrm>
            <a:off x="3048000" y="2514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48143" name="Text Box 15"/>
          <p:cNvSpPr txBox="1">
            <a:spLocks noChangeArrowheads="1"/>
          </p:cNvSpPr>
          <p:nvPr/>
        </p:nvSpPr>
        <p:spPr bwMode="auto">
          <a:xfrm>
            <a:off x="6781800" y="2514600"/>
            <a:ext cx="1014413" cy="457200"/>
          </a:xfrm>
          <a:prstGeom prst="rect">
            <a:avLst/>
          </a:prstGeom>
          <a:noFill/>
          <a:ln w="9525">
            <a:noFill/>
            <a:miter lim="800000"/>
            <a:headEnd/>
            <a:tailEnd/>
          </a:ln>
        </p:spPr>
        <p:txBody>
          <a:bodyPr wrap="none">
            <a:spAutoFit/>
          </a:bodyPr>
          <a:lstStyle/>
          <a:p>
            <a:pPr algn="l"/>
            <a:r>
              <a:rPr lang="en-US" altLang="ja-JP" b="0">
                <a:solidFill>
                  <a:srgbClr val="FF0000"/>
                </a:solidFill>
              </a:rPr>
              <a:t>A[n-1]</a:t>
            </a:r>
          </a:p>
        </p:txBody>
      </p:sp>
      <p:sp>
        <p:nvSpPr>
          <p:cNvPr id="48144" name="Text Box 16"/>
          <p:cNvSpPr txBox="1">
            <a:spLocks noChangeArrowheads="1"/>
          </p:cNvSpPr>
          <p:nvPr/>
        </p:nvSpPr>
        <p:spPr bwMode="auto">
          <a:xfrm>
            <a:off x="4337050" y="2514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48145" name="Text Box 17"/>
          <p:cNvSpPr txBox="1">
            <a:spLocks noChangeArrowheads="1"/>
          </p:cNvSpPr>
          <p:nvPr/>
        </p:nvSpPr>
        <p:spPr bwMode="auto">
          <a:xfrm>
            <a:off x="27432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48146" name="Text Box 18"/>
          <p:cNvSpPr txBox="1">
            <a:spLocks noChangeArrowheads="1"/>
          </p:cNvSpPr>
          <p:nvPr/>
        </p:nvSpPr>
        <p:spPr bwMode="auto">
          <a:xfrm>
            <a:off x="33528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48147" name="Text Box 19"/>
          <p:cNvSpPr txBox="1">
            <a:spLocks noChangeArrowheads="1"/>
          </p:cNvSpPr>
          <p:nvPr/>
        </p:nvSpPr>
        <p:spPr bwMode="auto">
          <a:xfrm>
            <a:off x="39624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48148" name="Text Box 20"/>
          <p:cNvSpPr txBox="1">
            <a:spLocks noChangeArrowheads="1"/>
          </p:cNvSpPr>
          <p:nvPr/>
        </p:nvSpPr>
        <p:spPr bwMode="auto">
          <a:xfrm>
            <a:off x="45720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48149" name="Text Box 21"/>
          <p:cNvSpPr txBox="1">
            <a:spLocks noChangeArrowheads="1"/>
          </p:cNvSpPr>
          <p:nvPr/>
        </p:nvSpPr>
        <p:spPr bwMode="auto">
          <a:xfrm>
            <a:off x="5181600" y="2057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48150" name="Text Box 22"/>
          <p:cNvSpPr txBox="1">
            <a:spLocks noChangeArrowheads="1"/>
          </p:cNvSpPr>
          <p:nvPr/>
        </p:nvSpPr>
        <p:spPr bwMode="auto">
          <a:xfrm>
            <a:off x="5715000" y="2057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48151" name="Text Box 23"/>
          <p:cNvSpPr txBox="1">
            <a:spLocks noChangeArrowheads="1"/>
          </p:cNvSpPr>
          <p:nvPr/>
        </p:nvSpPr>
        <p:spPr bwMode="auto">
          <a:xfrm>
            <a:off x="6477000" y="2057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48152" name="Text Box 24"/>
          <p:cNvSpPr txBox="1">
            <a:spLocks noChangeArrowheads="1"/>
          </p:cNvSpPr>
          <p:nvPr/>
        </p:nvSpPr>
        <p:spPr bwMode="auto">
          <a:xfrm>
            <a:off x="7086600" y="2036763"/>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48153" name="Rectangle 25"/>
          <p:cNvSpPr>
            <a:spLocks noChangeArrowheads="1"/>
          </p:cNvSpPr>
          <p:nvPr/>
        </p:nvSpPr>
        <p:spPr bwMode="auto">
          <a:xfrm>
            <a:off x="3124200" y="3200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8154" name="Text Box 26"/>
          <p:cNvSpPr txBox="1">
            <a:spLocks noChangeArrowheads="1"/>
          </p:cNvSpPr>
          <p:nvPr/>
        </p:nvSpPr>
        <p:spPr bwMode="auto">
          <a:xfrm>
            <a:off x="1752600" y="3505200"/>
            <a:ext cx="771525" cy="457200"/>
          </a:xfrm>
          <a:prstGeom prst="rect">
            <a:avLst/>
          </a:prstGeom>
          <a:noFill/>
          <a:ln w="9525">
            <a:noFill/>
            <a:miter lim="800000"/>
            <a:headEnd/>
            <a:tailEnd/>
          </a:ln>
        </p:spPr>
        <p:txBody>
          <a:bodyPr wrap="none">
            <a:spAutoFit/>
          </a:bodyPr>
          <a:lstStyle/>
          <a:p>
            <a:r>
              <a:rPr lang="ja-JP" altLang="en-US">
                <a:solidFill>
                  <a:srgbClr val="FF0000"/>
                </a:solidFill>
              </a:rPr>
              <a:t>キー</a:t>
            </a:r>
          </a:p>
        </p:txBody>
      </p:sp>
      <p:sp>
        <p:nvSpPr>
          <p:cNvPr id="48155" name="Text Box 27"/>
          <p:cNvSpPr txBox="1">
            <a:spLocks noChangeArrowheads="1"/>
          </p:cNvSpPr>
          <p:nvPr/>
        </p:nvSpPr>
        <p:spPr bwMode="auto">
          <a:xfrm>
            <a:off x="3200400" y="32766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７</a:t>
            </a:r>
          </a:p>
        </p:txBody>
      </p:sp>
      <p:sp>
        <p:nvSpPr>
          <p:cNvPr id="48156" name="Text Box 28"/>
          <p:cNvSpPr txBox="1">
            <a:spLocks noChangeArrowheads="1"/>
          </p:cNvSpPr>
          <p:nvPr/>
        </p:nvSpPr>
        <p:spPr bwMode="auto">
          <a:xfrm>
            <a:off x="3124200" y="3581400"/>
            <a:ext cx="415925" cy="457200"/>
          </a:xfrm>
          <a:prstGeom prst="rect">
            <a:avLst/>
          </a:prstGeom>
          <a:noFill/>
          <a:ln w="9525">
            <a:noFill/>
            <a:miter lim="800000"/>
            <a:headEnd/>
            <a:tailEnd/>
          </a:ln>
        </p:spPr>
        <p:txBody>
          <a:bodyPr wrap="none">
            <a:spAutoFit/>
          </a:bodyPr>
          <a:lstStyle/>
          <a:p>
            <a:r>
              <a:rPr lang="ja-JP" altLang="en-US">
                <a:solidFill>
                  <a:srgbClr val="CC0099"/>
                </a:solidFill>
              </a:rPr>
              <a:t>Ｋ</a:t>
            </a:r>
          </a:p>
        </p:txBody>
      </p:sp>
      <p:sp>
        <p:nvSpPr>
          <p:cNvPr id="48157" name="Text Box 29"/>
          <p:cNvSpPr txBox="1">
            <a:spLocks noChangeArrowheads="1"/>
          </p:cNvSpPr>
          <p:nvPr/>
        </p:nvSpPr>
        <p:spPr bwMode="auto">
          <a:xfrm>
            <a:off x="457200" y="4648200"/>
            <a:ext cx="946150" cy="457200"/>
          </a:xfrm>
          <a:prstGeom prst="rect">
            <a:avLst/>
          </a:prstGeom>
          <a:noFill/>
          <a:ln w="9525">
            <a:noFill/>
            <a:miter lim="800000"/>
            <a:headEnd/>
            <a:tailEnd/>
          </a:ln>
        </p:spPr>
        <p:txBody>
          <a:bodyPr wrap="none">
            <a:spAutoFit/>
          </a:bodyPr>
          <a:lstStyle/>
          <a:p>
            <a:pPr algn="l"/>
            <a:r>
              <a:rPr lang="ja-JP" altLang="en-US" b="0"/>
              <a:t>出力：</a:t>
            </a:r>
          </a:p>
        </p:txBody>
      </p:sp>
      <p:sp>
        <p:nvSpPr>
          <p:cNvPr id="48158" name="Text Box 31"/>
          <p:cNvSpPr txBox="1">
            <a:spLocks noChangeArrowheads="1"/>
          </p:cNvSpPr>
          <p:nvPr/>
        </p:nvSpPr>
        <p:spPr bwMode="auto">
          <a:xfrm>
            <a:off x="3500438" y="5757863"/>
            <a:ext cx="700087" cy="457200"/>
          </a:xfrm>
          <a:prstGeom prst="rect">
            <a:avLst/>
          </a:prstGeom>
          <a:noFill/>
          <a:ln w="9525">
            <a:noFill/>
            <a:miter lim="800000"/>
            <a:headEnd/>
            <a:tailEnd/>
          </a:ln>
        </p:spPr>
        <p:txBody>
          <a:bodyPr wrap="none">
            <a:spAutoFit/>
          </a:bodyPr>
          <a:lstStyle/>
          <a:p>
            <a:r>
              <a:rPr lang="ja-JP" altLang="en-US">
                <a:solidFill>
                  <a:srgbClr val="FF0000"/>
                </a:solidFill>
              </a:rPr>
              <a:t>－１</a:t>
            </a:r>
          </a:p>
        </p:txBody>
      </p:sp>
      <p:sp>
        <p:nvSpPr>
          <p:cNvPr id="48159" name="Rectangle 32"/>
          <p:cNvSpPr>
            <a:spLocks noGrp="1" noChangeArrowheads="1"/>
          </p:cNvSpPr>
          <p:nvPr>
            <p:ph type="title"/>
          </p:nvPr>
        </p:nvSpPr>
        <p:spPr/>
        <p:txBody>
          <a:bodyPr/>
          <a:lstStyle/>
          <a:p>
            <a:pPr eaLnBrk="1" hangingPunct="1"/>
            <a:r>
              <a:rPr lang="ja-JP" altLang="en-US" smtClean="0"/>
              <a:t>キーがない場合</a:t>
            </a:r>
          </a:p>
        </p:txBody>
      </p:sp>
      <p:sp>
        <p:nvSpPr>
          <p:cNvPr id="48160" name="Text Box 33"/>
          <p:cNvSpPr txBox="1">
            <a:spLocks noChangeArrowheads="1"/>
          </p:cNvSpPr>
          <p:nvPr/>
        </p:nvSpPr>
        <p:spPr bwMode="auto">
          <a:xfrm>
            <a:off x="1258888" y="5105400"/>
            <a:ext cx="6621462" cy="461963"/>
          </a:xfrm>
          <a:prstGeom prst="rect">
            <a:avLst/>
          </a:prstGeom>
          <a:noFill/>
          <a:ln w="9525">
            <a:noFill/>
            <a:miter lim="800000"/>
            <a:headEnd/>
            <a:tailEnd/>
          </a:ln>
        </p:spPr>
        <p:txBody>
          <a:bodyPr wrap="none">
            <a:spAutoFit/>
          </a:bodyPr>
          <a:lstStyle/>
          <a:p>
            <a:r>
              <a:rPr lang="ja-JP" altLang="en-US">
                <a:solidFill>
                  <a:srgbClr val="FF0000"/>
                </a:solidFill>
              </a:rPr>
              <a:t>キーが存在しない：データがないことを意味する値</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スライド番号プレースホルダ 4"/>
          <p:cNvSpPr>
            <a:spLocks noGrp="1"/>
          </p:cNvSpPr>
          <p:nvPr>
            <p:ph type="sldNum" sz="quarter" idx="12"/>
          </p:nvPr>
        </p:nvSpPr>
        <p:spPr>
          <a:noFill/>
        </p:spPr>
        <p:txBody>
          <a:bodyPr/>
          <a:lstStyle/>
          <a:p>
            <a:fld id="{66488439-1FF6-4526-96DB-625F8CFC08CC}" type="slidenum">
              <a:rPr lang="en-US" altLang="ja-JP" smtClean="0"/>
              <a:pPr/>
              <a:t>40</a:t>
            </a:fld>
            <a:endParaRPr lang="en-US" altLang="ja-JP" smtClean="0"/>
          </a:p>
        </p:txBody>
      </p:sp>
      <p:sp>
        <p:nvSpPr>
          <p:cNvPr id="74755" name="Rectangle 2"/>
          <p:cNvSpPr>
            <a:spLocks noGrp="1" noChangeArrowheads="1"/>
          </p:cNvSpPr>
          <p:nvPr>
            <p:ph type="title"/>
          </p:nvPr>
        </p:nvSpPr>
        <p:spPr>
          <a:xfrm>
            <a:off x="1524000" y="0"/>
            <a:ext cx="6781800" cy="609600"/>
          </a:xfrm>
        </p:spPr>
        <p:txBody>
          <a:bodyPr/>
          <a:lstStyle/>
          <a:p>
            <a:pPr eaLnBrk="1" hangingPunct="1"/>
            <a:r>
              <a:rPr lang="ja-JP" altLang="en-US" smtClean="0">
                <a:solidFill>
                  <a:schemeClr val="tx1"/>
                </a:solidFill>
              </a:rPr>
              <a:t>２分探索の実現（再帰版）</a:t>
            </a:r>
          </a:p>
        </p:txBody>
      </p:sp>
      <p:sp>
        <p:nvSpPr>
          <p:cNvPr id="74756" name="Text Box 3"/>
          <p:cNvSpPr txBox="1">
            <a:spLocks noChangeArrowheads="1"/>
          </p:cNvSpPr>
          <p:nvPr/>
        </p:nvSpPr>
        <p:spPr bwMode="auto">
          <a:xfrm>
            <a:off x="500063" y="642938"/>
            <a:ext cx="8001000" cy="6002337"/>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繰り返し２分探索*</a:t>
            </a:r>
            <a:r>
              <a:rPr lang="en-US" altLang="ja-JP" b="0">
                <a:latin typeface="Verdana" pitchFamily="34" charset="0"/>
              </a:rPr>
              <a:t>/</a:t>
            </a:r>
          </a:p>
          <a:p>
            <a:pPr marL="457200" indent="-457200" algn="l">
              <a:buFontTx/>
              <a:buAutoNum type="arabicPeriod"/>
            </a:pPr>
            <a:r>
              <a:rPr lang="en-US" altLang="ja-JP" b="0">
                <a:latin typeface="Verdana" pitchFamily="34" charset="0"/>
              </a:rPr>
              <a:t>int rec_b_search(double k,int left,int right){</a:t>
            </a:r>
          </a:p>
          <a:p>
            <a:pPr marL="457200" indent="-457200" algn="l">
              <a:buFontTx/>
              <a:buAutoNum type="arabicPeriod"/>
            </a:pPr>
            <a:r>
              <a:rPr lang="en-US" altLang="ja-JP" b="0">
                <a:latin typeface="Verdana" pitchFamily="34" charset="0"/>
              </a:rPr>
              <a:t> 	int mid;</a:t>
            </a:r>
          </a:p>
          <a:p>
            <a:pPr marL="457200" indent="-457200" algn="l">
              <a:buFontTx/>
              <a:buAutoNum type="arabicPeriod"/>
            </a:pPr>
            <a:r>
              <a:rPr lang="en-US" altLang="ja-JP" b="0">
                <a:latin typeface="Verdana" pitchFamily="34" charset="0"/>
              </a:rPr>
              <a:t> 	if(left&gt;right){/*</a:t>
            </a:r>
            <a:r>
              <a:rPr lang="ja-JP" altLang="en-US" b="0">
                <a:latin typeface="Verdana" pitchFamily="34" charset="0"/>
              </a:rPr>
              <a:t>基礎</a:t>
            </a:r>
            <a:r>
              <a:rPr lang="en-US" altLang="ja-JP" b="0">
                <a:latin typeface="Verdana" pitchFamily="34" charset="0"/>
              </a:rPr>
              <a:t>*/</a:t>
            </a:r>
          </a:p>
          <a:p>
            <a:pPr marL="457200" indent="-457200" algn="l">
              <a:buFontTx/>
              <a:buAutoNum type="arabicPeriod"/>
            </a:pPr>
            <a:r>
              <a:rPr lang="en-US" altLang="ja-JP" b="0">
                <a:latin typeface="Verdana" pitchFamily="34" charset="0"/>
              </a:rPr>
              <a:t>        return -1;/* </a:t>
            </a:r>
            <a:r>
              <a:rPr lang="ja-JP" altLang="en-US" b="0">
                <a:latin typeface="Verdana" pitchFamily="34" charset="0"/>
              </a:rPr>
              <a:t>未発見*</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}else{	/*</a:t>
            </a:r>
            <a:r>
              <a:rPr lang="ja-JP" altLang="en-US" b="0">
                <a:latin typeface="Verdana" pitchFamily="34" charset="0"/>
              </a:rPr>
              <a:t>帰納*</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mid=(left+right)/2;</a:t>
            </a:r>
          </a:p>
          <a:p>
            <a:pPr marL="457200" indent="-457200" algn="l">
              <a:buFontTx/>
              <a:buAutoNum type="arabicPeriod"/>
            </a:pPr>
            <a:r>
              <a:rPr lang="en-US" altLang="ja-JP" b="0">
                <a:latin typeface="Verdana" pitchFamily="34" charset="0"/>
              </a:rPr>
              <a:t> 	    if(A[mid]==k){/*</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en-US" altLang="ja-JP" b="0">
                <a:latin typeface="Verdana" pitchFamily="34" charset="0"/>
              </a:rPr>
              <a:t>            return mid;</a:t>
            </a:r>
          </a:p>
          <a:p>
            <a:pPr marL="457200" indent="-457200" algn="l">
              <a:buFontTx/>
              <a:buAutoNum type="arabicPeriod"/>
            </a:pPr>
            <a:r>
              <a:rPr lang="en-US" altLang="ja-JP" b="0">
                <a:latin typeface="Verdana" pitchFamily="34" charset="0"/>
              </a:rPr>
              <a:t> 	    }else if(k&lt;A[mid]){/*</a:t>
            </a:r>
            <a:r>
              <a:rPr lang="ja-JP" altLang="en-US" b="0">
                <a:latin typeface="Verdana" pitchFamily="34" charset="0"/>
              </a:rPr>
              <a:t>小さい方*</a:t>
            </a:r>
            <a:r>
              <a:rPr lang="en-US" altLang="ja-JP" b="0">
                <a:latin typeface="Verdana" pitchFamily="34" charset="0"/>
              </a:rPr>
              <a:t>/</a:t>
            </a:r>
          </a:p>
          <a:p>
            <a:pPr marL="457200" indent="-457200" algn="l">
              <a:buFontTx/>
              <a:buAutoNum type="arabicPeriod"/>
            </a:pPr>
            <a:r>
              <a:rPr lang="en-US" altLang="ja-JP" b="0">
                <a:latin typeface="Verdana" pitchFamily="34" charset="0"/>
              </a:rPr>
              <a:t> 		return rec_b_search(k,left,</a:t>
            </a:r>
            <a:r>
              <a:rPr lang="en-US" altLang="ja-JP" b="0">
                <a:solidFill>
                  <a:srgbClr val="C00000"/>
                </a:solidFill>
                <a:latin typeface="Verdana" pitchFamily="34" charset="0"/>
              </a:rPr>
              <a:t>mid-1</a:t>
            </a:r>
            <a:r>
              <a:rPr lang="en-US" altLang="ja-JP" b="0">
                <a:latin typeface="Verdana" pitchFamily="34" charset="0"/>
              </a:rPr>
              <a:t>);</a:t>
            </a:r>
          </a:p>
          <a:p>
            <a:pPr marL="457200" indent="-457200" algn="l">
              <a:buFontTx/>
              <a:buAutoNum type="arabicPeriod"/>
            </a:pPr>
            <a:r>
              <a:rPr lang="en-US" altLang="ja-JP" b="0">
                <a:latin typeface="Verdana" pitchFamily="34" charset="0"/>
              </a:rPr>
              <a:t> 	    }else if(A[mid]&lt;k){/*</a:t>
            </a:r>
            <a:r>
              <a:rPr lang="ja-JP" altLang="en-US" b="0">
                <a:latin typeface="Verdana" pitchFamily="34" charset="0"/>
              </a:rPr>
              <a:t>大きい方*</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return rec_b_search(k,</a:t>
            </a:r>
            <a:r>
              <a:rPr lang="en-US" altLang="ja-JP" b="0">
                <a:solidFill>
                  <a:srgbClr val="C00000"/>
                </a:solidFill>
                <a:latin typeface="Verdana" pitchFamily="34" charset="0"/>
              </a:rPr>
              <a:t>mid+1</a:t>
            </a:r>
            <a:r>
              <a:rPr lang="en-US" altLang="ja-JP" b="0">
                <a:latin typeface="Verdana" pitchFamily="34" charset="0"/>
              </a:rPr>
              <a:t>,right);</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番号プレースホルダ 3"/>
          <p:cNvSpPr>
            <a:spLocks noGrp="1"/>
          </p:cNvSpPr>
          <p:nvPr>
            <p:ph type="sldNum" sz="quarter" idx="12"/>
          </p:nvPr>
        </p:nvSpPr>
        <p:spPr>
          <a:noFill/>
        </p:spPr>
        <p:txBody>
          <a:bodyPr/>
          <a:lstStyle/>
          <a:p>
            <a:fld id="{CFE3C4DE-949F-405F-BC4E-BB00B8C73BC0}" type="slidenum">
              <a:rPr lang="en-US" altLang="ja-JP" smtClean="0"/>
              <a:pPr/>
              <a:t>41</a:t>
            </a:fld>
            <a:endParaRPr lang="en-US" altLang="ja-JP" smtClean="0"/>
          </a:p>
        </p:txBody>
      </p:sp>
      <p:sp>
        <p:nvSpPr>
          <p:cNvPr id="75779" name="Text Box 13"/>
          <p:cNvSpPr txBox="1">
            <a:spLocks noChangeArrowheads="1"/>
          </p:cNvSpPr>
          <p:nvPr/>
        </p:nvSpPr>
        <p:spPr bwMode="auto">
          <a:xfrm>
            <a:off x="838200" y="1828800"/>
            <a:ext cx="5468938" cy="822325"/>
          </a:xfrm>
          <a:prstGeom prst="rect">
            <a:avLst/>
          </a:prstGeom>
          <a:noFill/>
          <a:ln w="9525">
            <a:noFill/>
            <a:miter lim="800000"/>
            <a:headEnd/>
            <a:tailEnd/>
          </a:ln>
        </p:spPr>
        <p:txBody>
          <a:bodyPr wrap="none">
            <a:spAutoFit/>
          </a:bodyPr>
          <a:lstStyle/>
          <a:p>
            <a:pPr algn="l"/>
            <a:r>
              <a:rPr lang="en-US" altLang="ja-JP" b="0"/>
              <a:t>rec_b_search</a:t>
            </a:r>
            <a:r>
              <a:rPr lang="ja-JP" altLang="en-US" b="0"/>
              <a:t>の正当性および停止性は、</a:t>
            </a:r>
          </a:p>
          <a:p>
            <a:pPr algn="l"/>
            <a:r>
              <a:rPr lang="en-US" altLang="ja-JP" b="0"/>
              <a:t>loop_b_search</a:t>
            </a:r>
            <a:r>
              <a:rPr lang="ja-JP" altLang="en-US" b="0"/>
              <a:t>と同様に示すことができる。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スライド番号プレースホルダ 4"/>
          <p:cNvSpPr>
            <a:spLocks noGrp="1"/>
          </p:cNvSpPr>
          <p:nvPr>
            <p:ph type="sldNum" sz="quarter" idx="12"/>
          </p:nvPr>
        </p:nvSpPr>
        <p:spPr>
          <a:noFill/>
        </p:spPr>
        <p:txBody>
          <a:bodyPr/>
          <a:lstStyle/>
          <a:p>
            <a:fld id="{44C9351E-DFF2-4CB0-8ABD-06A272B7C6F3}" type="slidenum">
              <a:rPr lang="en-US" altLang="ja-JP" smtClean="0"/>
              <a:pPr/>
              <a:t>42</a:t>
            </a:fld>
            <a:endParaRPr lang="en-US" altLang="ja-JP" smtClean="0"/>
          </a:p>
        </p:txBody>
      </p:sp>
      <p:sp>
        <p:nvSpPr>
          <p:cNvPr id="12295" name="Rectangle 2"/>
          <p:cNvSpPr>
            <a:spLocks noGrp="1" noChangeArrowheads="1"/>
          </p:cNvSpPr>
          <p:nvPr>
            <p:ph type="title"/>
          </p:nvPr>
        </p:nvSpPr>
        <p:spPr>
          <a:xfrm>
            <a:off x="500063" y="0"/>
            <a:ext cx="7772400" cy="1143000"/>
          </a:xfrm>
        </p:spPr>
        <p:txBody>
          <a:bodyPr/>
          <a:lstStyle/>
          <a:p>
            <a:pPr eaLnBrk="1" hangingPunct="1"/>
            <a:r>
              <a:rPr lang="ja-JP" altLang="en-US" smtClean="0">
                <a:solidFill>
                  <a:schemeClr val="tx1"/>
                </a:solidFill>
              </a:rPr>
              <a:t>２分探索の最悪計算量</a:t>
            </a:r>
          </a:p>
        </p:txBody>
      </p:sp>
      <p:sp>
        <p:nvSpPr>
          <p:cNvPr id="12296" name="Text Box 6"/>
          <p:cNvSpPr txBox="1">
            <a:spLocks noChangeArrowheads="1"/>
          </p:cNvSpPr>
          <p:nvPr/>
        </p:nvSpPr>
        <p:spPr bwMode="auto">
          <a:xfrm>
            <a:off x="214313" y="928688"/>
            <a:ext cx="8763000" cy="1570037"/>
          </a:xfrm>
          <a:prstGeom prst="rect">
            <a:avLst/>
          </a:prstGeom>
          <a:noFill/>
          <a:ln w="9525">
            <a:noFill/>
            <a:miter lim="800000"/>
            <a:headEnd/>
            <a:tailEnd/>
          </a:ln>
        </p:spPr>
        <p:txBody>
          <a:bodyPr>
            <a:spAutoFit/>
          </a:bodyPr>
          <a:lstStyle/>
          <a:p>
            <a:pPr algn="l"/>
            <a:r>
              <a:rPr lang="ja-JP" altLang="en-US" b="0"/>
              <a:t>探索される部分配列の大きさ                                   に注目する。</a:t>
            </a:r>
            <a:endParaRPr lang="en-US" altLang="ja-JP" b="0"/>
          </a:p>
          <a:p>
            <a:pPr algn="l"/>
            <a:r>
              <a:rPr lang="en-US" altLang="ja-JP" b="0"/>
              <a:t>i</a:t>
            </a:r>
            <a:r>
              <a:rPr lang="ja-JP" altLang="en-US" b="0"/>
              <a:t>回の繰り返しの後の探索される部分配列の大きさを　　　　と表す。</a:t>
            </a:r>
            <a:endParaRPr lang="en-US" altLang="ja-JP" b="0"/>
          </a:p>
          <a:p>
            <a:pPr algn="l"/>
            <a:r>
              <a:rPr lang="ja-JP" altLang="en-US" b="0"/>
              <a:t>このとき次の漸化式が成り立つ。</a:t>
            </a:r>
            <a:endParaRPr lang="en-US" altLang="ja-JP" b="0"/>
          </a:p>
          <a:p>
            <a:pPr algn="l"/>
            <a:endParaRPr lang="en-US" altLang="ja-JP" b="0"/>
          </a:p>
        </p:txBody>
      </p:sp>
      <p:graphicFrame>
        <p:nvGraphicFramePr>
          <p:cNvPr id="12290" name="Object 5"/>
          <p:cNvGraphicFramePr>
            <a:graphicFrameLocks noChangeAspect="1"/>
          </p:cNvGraphicFramePr>
          <p:nvPr/>
        </p:nvGraphicFramePr>
        <p:xfrm>
          <a:off x="4143375" y="1000125"/>
          <a:ext cx="2428875" cy="458788"/>
        </p:xfrm>
        <a:graphic>
          <a:graphicData uri="http://schemas.openxmlformats.org/presentationml/2006/ole">
            <p:oleObj spid="_x0000_s12290" name="Equation" r:id="rId3" imgW="1079280" imgH="203040" progId="Equation.DSMT4">
              <p:embed/>
            </p:oleObj>
          </a:graphicData>
        </a:graphic>
      </p:graphicFrame>
      <p:graphicFrame>
        <p:nvGraphicFramePr>
          <p:cNvPr id="12291" name="Object 6"/>
          <p:cNvGraphicFramePr>
            <a:graphicFrameLocks noChangeAspect="1"/>
          </p:cNvGraphicFramePr>
          <p:nvPr/>
        </p:nvGraphicFramePr>
        <p:xfrm>
          <a:off x="7215188" y="1357313"/>
          <a:ext cx="457200" cy="458787"/>
        </p:xfrm>
        <a:graphic>
          <a:graphicData uri="http://schemas.openxmlformats.org/presentationml/2006/ole">
            <p:oleObj spid="_x0000_s12291" name="Equation" r:id="rId4" imgW="203040" imgH="203040" progId="Equation.DSMT4">
              <p:embed/>
            </p:oleObj>
          </a:graphicData>
        </a:graphic>
      </p:graphicFrame>
      <p:graphicFrame>
        <p:nvGraphicFramePr>
          <p:cNvPr id="12292" name="Object 7"/>
          <p:cNvGraphicFramePr>
            <a:graphicFrameLocks noChangeAspect="1"/>
          </p:cNvGraphicFramePr>
          <p:nvPr/>
        </p:nvGraphicFramePr>
        <p:xfrm>
          <a:off x="1709738" y="2390775"/>
          <a:ext cx="3224212" cy="1733550"/>
        </p:xfrm>
        <a:graphic>
          <a:graphicData uri="http://schemas.openxmlformats.org/presentationml/2006/ole">
            <p:oleObj spid="_x0000_s12292" name="Equation" r:id="rId5" imgW="1231560" imgH="660240" progId="Equation.DSMT4">
              <p:embed/>
            </p:oleObj>
          </a:graphicData>
        </a:graphic>
      </p:graphicFrame>
      <p:graphicFrame>
        <p:nvGraphicFramePr>
          <p:cNvPr id="12293" name="Object 8"/>
          <p:cNvGraphicFramePr>
            <a:graphicFrameLocks noChangeAspect="1"/>
          </p:cNvGraphicFramePr>
          <p:nvPr/>
        </p:nvGraphicFramePr>
        <p:xfrm>
          <a:off x="2462213" y="5254625"/>
          <a:ext cx="1428750" cy="1109663"/>
        </p:xfrm>
        <a:graphic>
          <a:graphicData uri="http://schemas.openxmlformats.org/presentationml/2006/ole">
            <p:oleObj spid="_x0000_s12293" name="Equation" r:id="rId6" imgW="545760" imgH="355320" progId="Equation.DSMT4">
              <p:embed/>
            </p:oleObj>
          </a:graphicData>
        </a:graphic>
      </p:graphicFrame>
      <p:sp>
        <p:nvSpPr>
          <p:cNvPr id="12297" name="Text Box 6"/>
          <p:cNvSpPr txBox="1">
            <a:spLocks noChangeArrowheads="1"/>
          </p:cNvSpPr>
          <p:nvPr/>
        </p:nvSpPr>
        <p:spPr bwMode="auto">
          <a:xfrm>
            <a:off x="381000" y="4357688"/>
            <a:ext cx="8763000" cy="461962"/>
          </a:xfrm>
          <a:prstGeom prst="rect">
            <a:avLst/>
          </a:prstGeom>
          <a:noFill/>
          <a:ln w="9525">
            <a:noFill/>
            <a:miter lim="800000"/>
            <a:headEnd/>
            <a:tailEnd/>
          </a:ln>
        </p:spPr>
        <p:txBody>
          <a:bodyPr>
            <a:spAutoFit/>
          </a:bodyPr>
          <a:lstStyle/>
          <a:p>
            <a:pPr algn="l"/>
            <a:r>
              <a:rPr lang="ja-JP" altLang="en-US" b="0"/>
              <a:t>これより、次式が成り立つ。</a:t>
            </a:r>
            <a:endParaRPr lang="en-US" altLang="ja-JP" b="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スライド番号プレースホルダ 4"/>
          <p:cNvSpPr>
            <a:spLocks noGrp="1"/>
          </p:cNvSpPr>
          <p:nvPr>
            <p:ph type="sldNum" sz="quarter" idx="12"/>
          </p:nvPr>
        </p:nvSpPr>
        <p:spPr>
          <a:noFill/>
        </p:spPr>
        <p:txBody>
          <a:bodyPr/>
          <a:lstStyle/>
          <a:p>
            <a:fld id="{36C4D3C0-1EC8-45A5-87AA-C593F7883AAE}" type="slidenum">
              <a:rPr lang="en-US" altLang="ja-JP" smtClean="0"/>
              <a:pPr/>
              <a:t>43</a:t>
            </a:fld>
            <a:endParaRPr lang="en-US" altLang="ja-JP" smtClean="0"/>
          </a:p>
        </p:txBody>
      </p:sp>
      <p:sp>
        <p:nvSpPr>
          <p:cNvPr id="13318" name="Text Box 11"/>
          <p:cNvSpPr txBox="1">
            <a:spLocks noChangeArrowheads="1"/>
          </p:cNvSpPr>
          <p:nvPr/>
        </p:nvSpPr>
        <p:spPr bwMode="auto">
          <a:xfrm>
            <a:off x="214313" y="428625"/>
            <a:ext cx="7072312" cy="830263"/>
          </a:xfrm>
          <a:prstGeom prst="rect">
            <a:avLst/>
          </a:prstGeom>
          <a:noFill/>
          <a:ln w="9525">
            <a:noFill/>
            <a:miter lim="800000"/>
            <a:headEnd/>
            <a:tailEnd/>
          </a:ln>
        </p:spPr>
        <p:txBody>
          <a:bodyPr>
            <a:spAutoFit/>
          </a:bodyPr>
          <a:lstStyle/>
          <a:p>
            <a:pPr algn="l"/>
            <a:r>
              <a:rPr lang="ja-JP" altLang="en-US"/>
              <a:t>最悪の場合でも、部分配列の大きさが１以上でしか繰り返すことができない。</a:t>
            </a:r>
            <a:endParaRPr lang="en-US" altLang="ja-JP"/>
          </a:p>
        </p:txBody>
      </p:sp>
      <p:sp>
        <p:nvSpPr>
          <p:cNvPr id="13319" name="Text Box 11"/>
          <p:cNvSpPr txBox="1">
            <a:spLocks noChangeArrowheads="1"/>
          </p:cNvSpPr>
          <p:nvPr/>
        </p:nvSpPr>
        <p:spPr bwMode="auto">
          <a:xfrm>
            <a:off x="285750" y="2143125"/>
            <a:ext cx="4473575" cy="461963"/>
          </a:xfrm>
          <a:prstGeom prst="rect">
            <a:avLst/>
          </a:prstGeom>
          <a:noFill/>
          <a:ln w="9525">
            <a:noFill/>
            <a:miter lim="800000"/>
            <a:headEnd/>
            <a:tailEnd/>
          </a:ln>
        </p:spPr>
        <p:txBody>
          <a:bodyPr wrap="none">
            <a:spAutoFit/>
          </a:bodyPr>
          <a:lstStyle/>
          <a:p>
            <a:r>
              <a:rPr lang="ja-JP" altLang="en-US"/>
              <a:t>これより、次のように計算できる。</a:t>
            </a:r>
            <a:endParaRPr lang="en-US" altLang="ja-JP"/>
          </a:p>
        </p:txBody>
      </p:sp>
      <p:graphicFrame>
        <p:nvGraphicFramePr>
          <p:cNvPr id="13314" name="Object 9"/>
          <p:cNvGraphicFramePr>
            <a:graphicFrameLocks noChangeAspect="1"/>
          </p:cNvGraphicFramePr>
          <p:nvPr/>
        </p:nvGraphicFramePr>
        <p:xfrm>
          <a:off x="1000125" y="1143000"/>
          <a:ext cx="4489450" cy="1108075"/>
        </p:xfrm>
        <a:graphic>
          <a:graphicData uri="http://schemas.openxmlformats.org/presentationml/2006/ole">
            <p:oleObj spid="_x0000_s13314" name="Equation" r:id="rId3" imgW="1714320" imgH="355320" progId="Equation.DSMT4">
              <p:embed/>
            </p:oleObj>
          </a:graphicData>
        </a:graphic>
      </p:graphicFrame>
      <p:graphicFrame>
        <p:nvGraphicFramePr>
          <p:cNvPr id="13315" name="Object 10"/>
          <p:cNvGraphicFramePr>
            <a:graphicFrameLocks noChangeAspect="1"/>
          </p:cNvGraphicFramePr>
          <p:nvPr/>
        </p:nvGraphicFramePr>
        <p:xfrm>
          <a:off x="3000375" y="2857500"/>
          <a:ext cx="2095500" cy="1503363"/>
        </p:xfrm>
        <a:graphic>
          <a:graphicData uri="http://schemas.openxmlformats.org/presentationml/2006/ole">
            <p:oleObj spid="_x0000_s13315" name="Equation" r:id="rId4" imgW="799920" imgH="482400" progId="Equation.DSMT4">
              <p:embed/>
            </p:oleObj>
          </a:graphicData>
        </a:graphic>
      </p:graphicFrame>
      <p:sp>
        <p:nvSpPr>
          <p:cNvPr id="13320" name="Text Box 2"/>
          <p:cNvSpPr txBox="1">
            <a:spLocks noChangeArrowheads="1"/>
          </p:cNvSpPr>
          <p:nvPr/>
        </p:nvSpPr>
        <p:spPr bwMode="auto">
          <a:xfrm>
            <a:off x="500063" y="4643438"/>
            <a:ext cx="3829050" cy="457200"/>
          </a:xfrm>
          <a:prstGeom prst="rect">
            <a:avLst/>
          </a:prstGeom>
          <a:noFill/>
          <a:ln w="9525">
            <a:noFill/>
            <a:miter lim="800000"/>
            <a:headEnd/>
            <a:tailEnd/>
          </a:ln>
        </p:spPr>
        <p:txBody>
          <a:bodyPr wrap="none">
            <a:spAutoFit/>
          </a:bodyPr>
          <a:lstStyle/>
          <a:p>
            <a:r>
              <a:rPr lang="ja-JP" altLang="en-US"/>
              <a:t>よって、最悪時間計算量は、</a:t>
            </a:r>
          </a:p>
        </p:txBody>
      </p:sp>
      <p:graphicFrame>
        <p:nvGraphicFramePr>
          <p:cNvPr id="13316" name="Object 11"/>
          <p:cNvGraphicFramePr>
            <a:graphicFrameLocks noChangeAspect="1"/>
          </p:cNvGraphicFramePr>
          <p:nvPr/>
        </p:nvGraphicFramePr>
        <p:xfrm>
          <a:off x="2000250" y="4929188"/>
          <a:ext cx="3130550" cy="1022350"/>
        </p:xfrm>
        <a:graphic>
          <a:graphicData uri="http://schemas.openxmlformats.org/presentationml/2006/ole">
            <p:oleObj spid="_x0000_s13316" name="Equation" r:id="rId5" imgW="622080" imgH="203040" progId="Equation.DSMT4">
              <p:embed/>
            </p:oleObj>
          </a:graphicData>
        </a:graphic>
      </p:graphicFrame>
      <p:sp>
        <p:nvSpPr>
          <p:cNvPr id="13321" name="Text Box 4"/>
          <p:cNvSpPr txBox="1">
            <a:spLocks noChangeArrowheads="1"/>
          </p:cNvSpPr>
          <p:nvPr/>
        </p:nvSpPr>
        <p:spPr bwMode="auto">
          <a:xfrm>
            <a:off x="857250" y="5929313"/>
            <a:ext cx="3200400" cy="457200"/>
          </a:xfrm>
          <a:prstGeom prst="rect">
            <a:avLst/>
          </a:prstGeom>
          <a:noFill/>
          <a:ln w="9525">
            <a:noFill/>
            <a:miter lim="800000"/>
            <a:headEnd/>
            <a:tailEnd/>
          </a:ln>
        </p:spPr>
        <p:txBody>
          <a:bodyPr wrap="none">
            <a:spAutoFit/>
          </a:bodyPr>
          <a:lstStyle/>
          <a:p>
            <a:r>
              <a:rPr lang="ja-JP" altLang="en-US"/>
              <a:t>のアルゴリズムである。</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 4"/>
          <p:cNvSpPr>
            <a:spLocks noGrp="1"/>
          </p:cNvSpPr>
          <p:nvPr>
            <p:ph type="sldNum" sz="quarter" idx="12"/>
          </p:nvPr>
        </p:nvSpPr>
        <p:spPr>
          <a:noFill/>
        </p:spPr>
        <p:txBody>
          <a:bodyPr/>
          <a:lstStyle/>
          <a:p>
            <a:fld id="{2DDF2314-8F6D-427F-99AE-6E3C4F2CADA4}" type="slidenum">
              <a:rPr lang="en-US" altLang="ja-JP" smtClean="0"/>
              <a:pPr/>
              <a:t>44</a:t>
            </a:fld>
            <a:endParaRPr lang="en-US" altLang="ja-JP" smtClean="0"/>
          </a:p>
        </p:txBody>
      </p:sp>
      <p:sp>
        <p:nvSpPr>
          <p:cNvPr id="14341" name="Rectangle 2"/>
          <p:cNvSpPr>
            <a:spLocks noGrp="1" noChangeArrowheads="1"/>
          </p:cNvSpPr>
          <p:nvPr>
            <p:ph type="title"/>
          </p:nvPr>
        </p:nvSpPr>
        <p:spPr/>
        <p:txBody>
          <a:bodyPr/>
          <a:lstStyle/>
          <a:p>
            <a:pPr eaLnBrk="1" hangingPunct="1"/>
            <a:r>
              <a:rPr lang="ja-JP" altLang="en-US" smtClean="0">
                <a:solidFill>
                  <a:schemeClr val="tx1"/>
                </a:solidFill>
              </a:rPr>
              <a:t>２分探索の平均計算量</a:t>
            </a:r>
          </a:p>
        </p:txBody>
      </p:sp>
      <p:sp>
        <p:nvSpPr>
          <p:cNvPr id="14342" name="Rectangle 7"/>
          <p:cNvSpPr>
            <a:spLocks noChangeArrowheads="1"/>
          </p:cNvSpPr>
          <p:nvPr/>
        </p:nvSpPr>
        <p:spPr bwMode="auto">
          <a:xfrm>
            <a:off x="728663" y="3362325"/>
            <a:ext cx="6629400" cy="457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14343" name="Line 10"/>
          <p:cNvSpPr>
            <a:spLocks noChangeShapeType="1"/>
          </p:cNvSpPr>
          <p:nvPr/>
        </p:nvSpPr>
        <p:spPr bwMode="auto">
          <a:xfrm flipV="1">
            <a:off x="4005263" y="3819525"/>
            <a:ext cx="0" cy="2286000"/>
          </a:xfrm>
          <a:prstGeom prst="line">
            <a:avLst/>
          </a:prstGeom>
          <a:noFill/>
          <a:ln w="9525">
            <a:solidFill>
              <a:schemeClr val="tx1"/>
            </a:solidFill>
            <a:round/>
            <a:headEnd/>
            <a:tailEnd type="triangle" w="med" len="med"/>
          </a:ln>
        </p:spPr>
        <p:txBody>
          <a:bodyPr/>
          <a:lstStyle/>
          <a:p>
            <a:endParaRPr lang="ja-JP" altLang="en-US"/>
          </a:p>
        </p:txBody>
      </p:sp>
      <p:sp>
        <p:nvSpPr>
          <p:cNvPr id="14344" name="Text Box 11"/>
          <p:cNvSpPr txBox="1">
            <a:spLocks noChangeArrowheads="1"/>
          </p:cNvSpPr>
          <p:nvPr/>
        </p:nvSpPr>
        <p:spPr bwMode="auto">
          <a:xfrm>
            <a:off x="214313" y="1670050"/>
            <a:ext cx="8929687" cy="1570038"/>
          </a:xfrm>
          <a:prstGeom prst="rect">
            <a:avLst/>
          </a:prstGeom>
          <a:noFill/>
          <a:ln w="9525">
            <a:noFill/>
            <a:miter lim="800000"/>
            <a:headEnd/>
            <a:tailEnd/>
          </a:ln>
        </p:spPr>
        <p:txBody>
          <a:bodyPr>
            <a:spAutoFit/>
          </a:bodyPr>
          <a:lstStyle/>
          <a:p>
            <a:pPr algn="l"/>
            <a:r>
              <a:rPr lang="ja-JP" altLang="en-US" b="0"/>
              <a:t>平均時間計算量を求める。</a:t>
            </a:r>
          </a:p>
          <a:p>
            <a:pPr algn="l"/>
            <a:r>
              <a:rPr lang="ja-JP" altLang="en-US" b="0"/>
              <a:t>要素数を　　　　　　　とし、すべて等確率でキーが保持されていると仮定する。　このとき、最大反復回数は、　　　　　　　　　である。要素位置により下図のように計算時間を割り振ることができる。</a:t>
            </a:r>
          </a:p>
        </p:txBody>
      </p:sp>
      <p:graphicFrame>
        <p:nvGraphicFramePr>
          <p:cNvPr id="14338" name="Object 12"/>
          <p:cNvGraphicFramePr>
            <a:graphicFrameLocks noChangeAspect="1"/>
          </p:cNvGraphicFramePr>
          <p:nvPr/>
        </p:nvGraphicFramePr>
        <p:xfrm>
          <a:off x="1571625" y="1928813"/>
          <a:ext cx="1174750" cy="523875"/>
        </p:xfrm>
        <a:graphic>
          <a:graphicData uri="http://schemas.openxmlformats.org/presentationml/2006/ole">
            <p:oleObj spid="_x0000_s14338" name="Equation" r:id="rId3" imgW="457200" imgH="203040" progId="Equation.DSMT4">
              <p:embed/>
            </p:oleObj>
          </a:graphicData>
        </a:graphic>
      </p:graphicFrame>
      <p:sp>
        <p:nvSpPr>
          <p:cNvPr id="14345" name="Line 13"/>
          <p:cNvSpPr>
            <a:spLocks noChangeShapeType="1"/>
          </p:cNvSpPr>
          <p:nvPr/>
        </p:nvSpPr>
        <p:spPr bwMode="auto">
          <a:xfrm flipV="1">
            <a:off x="2100263" y="3895725"/>
            <a:ext cx="0" cy="1295400"/>
          </a:xfrm>
          <a:prstGeom prst="line">
            <a:avLst/>
          </a:prstGeom>
          <a:noFill/>
          <a:ln w="9525">
            <a:solidFill>
              <a:schemeClr val="tx1"/>
            </a:solidFill>
            <a:round/>
            <a:headEnd/>
            <a:tailEnd type="triangle" w="med" len="med"/>
          </a:ln>
        </p:spPr>
        <p:txBody>
          <a:bodyPr/>
          <a:lstStyle/>
          <a:p>
            <a:endParaRPr lang="ja-JP" altLang="en-US"/>
          </a:p>
        </p:txBody>
      </p:sp>
      <p:sp>
        <p:nvSpPr>
          <p:cNvPr id="14346" name="Line 14"/>
          <p:cNvSpPr>
            <a:spLocks noChangeShapeType="1"/>
          </p:cNvSpPr>
          <p:nvPr/>
        </p:nvSpPr>
        <p:spPr bwMode="auto">
          <a:xfrm flipV="1">
            <a:off x="5910263" y="3895725"/>
            <a:ext cx="0" cy="1295400"/>
          </a:xfrm>
          <a:prstGeom prst="line">
            <a:avLst/>
          </a:prstGeom>
          <a:noFill/>
          <a:ln w="9525">
            <a:solidFill>
              <a:schemeClr val="tx1"/>
            </a:solidFill>
            <a:round/>
            <a:headEnd/>
            <a:tailEnd type="triangle" w="med" len="med"/>
          </a:ln>
        </p:spPr>
        <p:txBody>
          <a:bodyPr/>
          <a:lstStyle/>
          <a:p>
            <a:endParaRPr lang="ja-JP" altLang="en-US"/>
          </a:p>
        </p:txBody>
      </p:sp>
      <p:sp>
        <p:nvSpPr>
          <p:cNvPr id="14347" name="Line 15"/>
          <p:cNvSpPr>
            <a:spLocks noChangeShapeType="1"/>
          </p:cNvSpPr>
          <p:nvPr/>
        </p:nvSpPr>
        <p:spPr bwMode="auto">
          <a:xfrm flipV="1">
            <a:off x="1185863" y="38957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48" name="Line 16"/>
          <p:cNvSpPr>
            <a:spLocks noChangeShapeType="1"/>
          </p:cNvSpPr>
          <p:nvPr/>
        </p:nvSpPr>
        <p:spPr bwMode="auto">
          <a:xfrm flipV="1">
            <a:off x="3014663" y="39719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49" name="Line 17"/>
          <p:cNvSpPr>
            <a:spLocks noChangeShapeType="1"/>
          </p:cNvSpPr>
          <p:nvPr/>
        </p:nvSpPr>
        <p:spPr bwMode="auto">
          <a:xfrm flipV="1">
            <a:off x="4919663" y="38957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50" name="Line 18"/>
          <p:cNvSpPr>
            <a:spLocks noChangeShapeType="1"/>
          </p:cNvSpPr>
          <p:nvPr/>
        </p:nvSpPr>
        <p:spPr bwMode="auto">
          <a:xfrm flipV="1">
            <a:off x="6748463" y="3971925"/>
            <a:ext cx="0" cy="685800"/>
          </a:xfrm>
          <a:prstGeom prst="line">
            <a:avLst/>
          </a:prstGeom>
          <a:noFill/>
          <a:ln w="9525">
            <a:solidFill>
              <a:schemeClr val="tx1"/>
            </a:solidFill>
            <a:round/>
            <a:headEnd/>
            <a:tailEnd type="triangle" w="med" len="med"/>
          </a:ln>
        </p:spPr>
        <p:txBody>
          <a:bodyPr/>
          <a:lstStyle/>
          <a:p>
            <a:endParaRPr lang="ja-JP" altLang="en-US"/>
          </a:p>
        </p:txBody>
      </p:sp>
      <p:sp>
        <p:nvSpPr>
          <p:cNvPr id="14351" name="Text Box 19"/>
          <p:cNvSpPr txBox="1">
            <a:spLocks noChangeArrowheads="1"/>
          </p:cNvSpPr>
          <p:nvPr/>
        </p:nvSpPr>
        <p:spPr bwMode="auto">
          <a:xfrm>
            <a:off x="3700463" y="6257925"/>
            <a:ext cx="700087" cy="457200"/>
          </a:xfrm>
          <a:prstGeom prst="rect">
            <a:avLst/>
          </a:prstGeom>
          <a:noFill/>
          <a:ln w="9525">
            <a:noFill/>
            <a:miter lim="800000"/>
            <a:headEnd/>
            <a:tailEnd/>
          </a:ln>
        </p:spPr>
        <p:txBody>
          <a:bodyPr wrap="none">
            <a:spAutoFit/>
          </a:bodyPr>
          <a:lstStyle/>
          <a:p>
            <a:r>
              <a:rPr lang="ja-JP" altLang="en-US"/>
              <a:t>１回</a:t>
            </a:r>
          </a:p>
        </p:txBody>
      </p:sp>
      <p:sp>
        <p:nvSpPr>
          <p:cNvPr id="14352" name="Text Box 20"/>
          <p:cNvSpPr txBox="1">
            <a:spLocks noChangeArrowheads="1"/>
          </p:cNvSpPr>
          <p:nvPr/>
        </p:nvSpPr>
        <p:spPr bwMode="auto">
          <a:xfrm>
            <a:off x="1795463" y="5343525"/>
            <a:ext cx="700087" cy="457200"/>
          </a:xfrm>
          <a:prstGeom prst="rect">
            <a:avLst/>
          </a:prstGeom>
          <a:noFill/>
          <a:ln w="9525">
            <a:noFill/>
            <a:miter lim="800000"/>
            <a:headEnd/>
            <a:tailEnd/>
          </a:ln>
        </p:spPr>
        <p:txBody>
          <a:bodyPr wrap="none">
            <a:spAutoFit/>
          </a:bodyPr>
          <a:lstStyle/>
          <a:p>
            <a:r>
              <a:rPr lang="ja-JP" altLang="en-US"/>
              <a:t>２回</a:t>
            </a:r>
          </a:p>
        </p:txBody>
      </p:sp>
      <p:sp>
        <p:nvSpPr>
          <p:cNvPr id="14353" name="Text Box 21"/>
          <p:cNvSpPr txBox="1">
            <a:spLocks noChangeArrowheads="1"/>
          </p:cNvSpPr>
          <p:nvPr/>
        </p:nvSpPr>
        <p:spPr bwMode="auto">
          <a:xfrm>
            <a:off x="5529263" y="5343525"/>
            <a:ext cx="700087" cy="457200"/>
          </a:xfrm>
          <a:prstGeom prst="rect">
            <a:avLst/>
          </a:prstGeom>
          <a:noFill/>
          <a:ln w="9525">
            <a:noFill/>
            <a:miter lim="800000"/>
            <a:headEnd/>
            <a:tailEnd/>
          </a:ln>
        </p:spPr>
        <p:txBody>
          <a:bodyPr wrap="none">
            <a:spAutoFit/>
          </a:bodyPr>
          <a:lstStyle/>
          <a:p>
            <a:r>
              <a:rPr lang="ja-JP" altLang="en-US"/>
              <a:t>２回</a:t>
            </a:r>
          </a:p>
        </p:txBody>
      </p:sp>
      <p:sp>
        <p:nvSpPr>
          <p:cNvPr id="14354" name="Text Box 22"/>
          <p:cNvSpPr txBox="1">
            <a:spLocks noChangeArrowheads="1"/>
          </p:cNvSpPr>
          <p:nvPr/>
        </p:nvSpPr>
        <p:spPr bwMode="auto">
          <a:xfrm>
            <a:off x="804863" y="4657725"/>
            <a:ext cx="700087" cy="457200"/>
          </a:xfrm>
          <a:prstGeom prst="rect">
            <a:avLst/>
          </a:prstGeom>
          <a:noFill/>
          <a:ln w="9525">
            <a:noFill/>
            <a:miter lim="800000"/>
            <a:headEnd/>
            <a:tailEnd/>
          </a:ln>
        </p:spPr>
        <p:txBody>
          <a:bodyPr wrap="none">
            <a:spAutoFit/>
          </a:bodyPr>
          <a:lstStyle/>
          <a:p>
            <a:r>
              <a:rPr lang="ja-JP" altLang="en-US"/>
              <a:t>３回</a:t>
            </a:r>
          </a:p>
        </p:txBody>
      </p:sp>
      <p:sp>
        <p:nvSpPr>
          <p:cNvPr id="14355" name="Text Box 23"/>
          <p:cNvSpPr txBox="1">
            <a:spLocks noChangeArrowheads="1"/>
          </p:cNvSpPr>
          <p:nvPr/>
        </p:nvSpPr>
        <p:spPr bwMode="auto">
          <a:xfrm>
            <a:off x="2709863" y="4733925"/>
            <a:ext cx="700087" cy="457200"/>
          </a:xfrm>
          <a:prstGeom prst="rect">
            <a:avLst/>
          </a:prstGeom>
          <a:noFill/>
          <a:ln w="9525">
            <a:noFill/>
            <a:miter lim="800000"/>
            <a:headEnd/>
            <a:tailEnd/>
          </a:ln>
        </p:spPr>
        <p:txBody>
          <a:bodyPr wrap="none">
            <a:spAutoFit/>
          </a:bodyPr>
          <a:lstStyle/>
          <a:p>
            <a:r>
              <a:rPr lang="ja-JP" altLang="en-US"/>
              <a:t>３回</a:t>
            </a:r>
          </a:p>
        </p:txBody>
      </p:sp>
      <p:sp>
        <p:nvSpPr>
          <p:cNvPr id="14356" name="Text Box 24"/>
          <p:cNvSpPr txBox="1">
            <a:spLocks noChangeArrowheads="1"/>
          </p:cNvSpPr>
          <p:nvPr/>
        </p:nvSpPr>
        <p:spPr bwMode="auto">
          <a:xfrm>
            <a:off x="4691063" y="4657725"/>
            <a:ext cx="700087" cy="457200"/>
          </a:xfrm>
          <a:prstGeom prst="rect">
            <a:avLst/>
          </a:prstGeom>
          <a:noFill/>
          <a:ln w="9525">
            <a:noFill/>
            <a:miter lim="800000"/>
            <a:headEnd/>
            <a:tailEnd/>
          </a:ln>
        </p:spPr>
        <p:txBody>
          <a:bodyPr wrap="none">
            <a:spAutoFit/>
          </a:bodyPr>
          <a:lstStyle/>
          <a:p>
            <a:r>
              <a:rPr lang="ja-JP" altLang="en-US"/>
              <a:t>３回</a:t>
            </a:r>
          </a:p>
        </p:txBody>
      </p:sp>
      <p:sp>
        <p:nvSpPr>
          <p:cNvPr id="14357" name="Text Box 25"/>
          <p:cNvSpPr txBox="1">
            <a:spLocks noChangeArrowheads="1"/>
          </p:cNvSpPr>
          <p:nvPr/>
        </p:nvSpPr>
        <p:spPr bwMode="auto">
          <a:xfrm>
            <a:off x="6443663" y="4733925"/>
            <a:ext cx="700087" cy="457200"/>
          </a:xfrm>
          <a:prstGeom prst="rect">
            <a:avLst/>
          </a:prstGeom>
          <a:noFill/>
          <a:ln w="9525">
            <a:noFill/>
            <a:miter lim="800000"/>
            <a:headEnd/>
            <a:tailEnd/>
          </a:ln>
        </p:spPr>
        <p:txBody>
          <a:bodyPr wrap="none">
            <a:spAutoFit/>
          </a:bodyPr>
          <a:lstStyle/>
          <a:p>
            <a:r>
              <a:rPr lang="ja-JP" altLang="en-US"/>
              <a:t>３回</a:t>
            </a:r>
          </a:p>
        </p:txBody>
      </p:sp>
      <p:graphicFrame>
        <p:nvGraphicFramePr>
          <p:cNvPr id="14339" name="Object 26"/>
          <p:cNvGraphicFramePr>
            <a:graphicFrameLocks noChangeAspect="1"/>
          </p:cNvGraphicFramePr>
          <p:nvPr/>
        </p:nvGraphicFramePr>
        <p:xfrm>
          <a:off x="5205413" y="2428875"/>
          <a:ext cx="1795462" cy="523875"/>
        </p:xfrm>
        <a:graphic>
          <a:graphicData uri="http://schemas.openxmlformats.org/presentationml/2006/ole">
            <p:oleObj spid="_x0000_s14339" name="Equation" r:id="rId4" imgW="698400" imgH="20304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スライド番号プレースホルダ 3"/>
          <p:cNvSpPr>
            <a:spLocks noGrp="1"/>
          </p:cNvSpPr>
          <p:nvPr>
            <p:ph type="sldNum" sz="quarter" idx="12"/>
          </p:nvPr>
        </p:nvSpPr>
        <p:spPr>
          <a:noFill/>
        </p:spPr>
        <p:txBody>
          <a:bodyPr/>
          <a:lstStyle/>
          <a:p>
            <a:fld id="{A46BDE11-002E-4F24-82F4-FDC473394B89}" type="slidenum">
              <a:rPr lang="en-US" altLang="ja-JP" smtClean="0"/>
              <a:pPr/>
              <a:t>45</a:t>
            </a:fld>
            <a:endParaRPr lang="en-US" altLang="ja-JP" smtClean="0"/>
          </a:p>
        </p:txBody>
      </p:sp>
      <p:sp>
        <p:nvSpPr>
          <p:cNvPr id="15369" name="Text Box 2"/>
          <p:cNvSpPr txBox="1">
            <a:spLocks noChangeArrowheads="1"/>
          </p:cNvSpPr>
          <p:nvPr/>
        </p:nvSpPr>
        <p:spPr bwMode="auto">
          <a:xfrm>
            <a:off x="609600" y="381000"/>
            <a:ext cx="6273800" cy="457200"/>
          </a:xfrm>
          <a:prstGeom prst="rect">
            <a:avLst/>
          </a:prstGeom>
          <a:noFill/>
          <a:ln w="9525">
            <a:noFill/>
            <a:miter lim="800000"/>
            <a:headEnd/>
            <a:tailEnd/>
          </a:ln>
        </p:spPr>
        <p:txBody>
          <a:bodyPr wrap="none">
            <a:spAutoFit/>
          </a:bodyPr>
          <a:lstStyle/>
          <a:p>
            <a:r>
              <a:rPr lang="ja-JP" altLang="en-US" b="0"/>
              <a:t>よって、平均反復回数　　　　　は次式を満たす。</a:t>
            </a:r>
          </a:p>
        </p:txBody>
      </p:sp>
      <p:graphicFrame>
        <p:nvGraphicFramePr>
          <p:cNvPr id="15362" name="Object 0"/>
          <p:cNvGraphicFramePr>
            <a:graphicFrameLocks noChangeAspect="1"/>
          </p:cNvGraphicFramePr>
          <p:nvPr/>
        </p:nvGraphicFramePr>
        <p:xfrm>
          <a:off x="3429000" y="304800"/>
          <a:ext cx="1009650" cy="598488"/>
        </p:xfrm>
        <a:graphic>
          <a:graphicData uri="http://schemas.openxmlformats.org/presentationml/2006/ole">
            <p:oleObj spid="_x0000_s15362" name="Equation" r:id="rId3" imgW="342720" imgH="203040" progId="Equation.DSMT4">
              <p:embed/>
            </p:oleObj>
          </a:graphicData>
        </a:graphic>
      </p:graphicFrame>
      <p:graphicFrame>
        <p:nvGraphicFramePr>
          <p:cNvPr id="15363" name="Object 1"/>
          <p:cNvGraphicFramePr>
            <a:graphicFrameLocks noChangeAspect="1"/>
          </p:cNvGraphicFramePr>
          <p:nvPr/>
        </p:nvGraphicFramePr>
        <p:xfrm>
          <a:off x="1047750" y="1143000"/>
          <a:ext cx="6834188" cy="2079625"/>
        </p:xfrm>
        <a:graphic>
          <a:graphicData uri="http://schemas.openxmlformats.org/presentationml/2006/ole">
            <p:oleObj spid="_x0000_s15363" name="Equation" r:id="rId4" imgW="2755800" imgH="838080" progId="Equation.DSMT4">
              <p:embed/>
            </p:oleObj>
          </a:graphicData>
        </a:graphic>
      </p:graphicFrame>
      <p:graphicFrame>
        <p:nvGraphicFramePr>
          <p:cNvPr id="15364" name="Object 2"/>
          <p:cNvGraphicFramePr>
            <a:graphicFrameLocks noChangeAspect="1"/>
          </p:cNvGraphicFramePr>
          <p:nvPr/>
        </p:nvGraphicFramePr>
        <p:xfrm>
          <a:off x="1195388" y="3878263"/>
          <a:ext cx="7515225" cy="822325"/>
        </p:xfrm>
        <a:graphic>
          <a:graphicData uri="http://schemas.openxmlformats.org/presentationml/2006/ole">
            <p:oleObj spid="_x0000_s15364" name="Equation" r:id="rId5" imgW="3479760" imgH="380880" progId="Equation.DSMT4">
              <p:embed/>
            </p:oleObj>
          </a:graphicData>
        </a:graphic>
      </p:graphicFrame>
      <p:graphicFrame>
        <p:nvGraphicFramePr>
          <p:cNvPr id="15365" name="Object 3"/>
          <p:cNvGraphicFramePr>
            <a:graphicFrameLocks noChangeAspect="1"/>
          </p:cNvGraphicFramePr>
          <p:nvPr/>
        </p:nvGraphicFramePr>
        <p:xfrm>
          <a:off x="1447800" y="4792663"/>
          <a:ext cx="6705600" cy="846137"/>
        </p:xfrm>
        <a:graphic>
          <a:graphicData uri="http://schemas.openxmlformats.org/presentationml/2006/ole">
            <p:oleObj spid="_x0000_s15365" name="Equation" r:id="rId6" imgW="3022560" imgH="380880" progId="Equation.DSMT4">
              <p:embed/>
            </p:oleObj>
          </a:graphicData>
        </a:graphic>
      </p:graphicFrame>
      <p:graphicFrame>
        <p:nvGraphicFramePr>
          <p:cNvPr id="15366" name="Object 4"/>
          <p:cNvGraphicFramePr>
            <a:graphicFrameLocks noChangeAspect="1"/>
          </p:cNvGraphicFramePr>
          <p:nvPr/>
        </p:nvGraphicFramePr>
        <p:xfrm>
          <a:off x="0" y="4953000"/>
          <a:ext cx="482600" cy="482600"/>
        </p:xfrm>
        <a:graphic>
          <a:graphicData uri="http://schemas.openxmlformats.org/presentationml/2006/ole">
            <p:oleObj spid="_x0000_s15366" name="Equation" r:id="rId7" imgW="203040" imgH="203040" progId="Equation.DSMT4">
              <p:embed/>
            </p:oleObj>
          </a:graphicData>
        </a:graphic>
      </p:graphicFrame>
      <p:sp>
        <p:nvSpPr>
          <p:cNvPr id="15370" name="Line 9"/>
          <p:cNvSpPr>
            <a:spLocks noChangeShapeType="1"/>
          </p:cNvSpPr>
          <p:nvPr/>
        </p:nvSpPr>
        <p:spPr bwMode="auto">
          <a:xfrm>
            <a:off x="0" y="5715000"/>
            <a:ext cx="9144000" cy="0"/>
          </a:xfrm>
          <a:prstGeom prst="line">
            <a:avLst/>
          </a:prstGeom>
          <a:noFill/>
          <a:ln w="9525">
            <a:solidFill>
              <a:schemeClr val="tx1"/>
            </a:solidFill>
            <a:round/>
            <a:headEnd/>
            <a:tailEnd/>
          </a:ln>
        </p:spPr>
        <p:txBody>
          <a:bodyPr/>
          <a:lstStyle/>
          <a:p>
            <a:endParaRPr lang="ja-JP" altLang="en-US"/>
          </a:p>
        </p:txBody>
      </p:sp>
      <p:graphicFrame>
        <p:nvGraphicFramePr>
          <p:cNvPr id="15367" name="Object 5"/>
          <p:cNvGraphicFramePr>
            <a:graphicFrameLocks noChangeAspect="1"/>
          </p:cNvGraphicFramePr>
          <p:nvPr/>
        </p:nvGraphicFramePr>
        <p:xfrm>
          <a:off x="1438275" y="5791200"/>
          <a:ext cx="5943600" cy="846138"/>
        </p:xfrm>
        <a:graphic>
          <a:graphicData uri="http://schemas.openxmlformats.org/presentationml/2006/ole">
            <p:oleObj spid="_x0000_s15367" name="Equation" r:id="rId8" imgW="2679480" imgH="380880" progId="Equation.DSMT4">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スライド番号プレースホルダ 3"/>
          <p:cNvSpPr>
            <a:spLocks noGrp="1"/>
          </p:cNvSpPr>
          <p:nvPr>
            <p:ph type="sldNum" sz="quarter" idx="12"/>
          </p:nvPr>
        </p:nvSpPr>
        <p:spPr>
          <a:noFill/>
        </p:spPr>
        <p:txBody>
          <a:bodyPr/>
          <a:lstStyle/>
          <a:p>
            <a:fld id="{7AEAD6C9-90DA-4576-9320-3CD7E4E99873}" type="slidenum">
              <a:rPr lang="en-US" altLang="ja-JP" smtClean="0"/>
              <a:pPr/>
              <a:t>46</a:t>
            </a:fld>
            <a:endParaRPr lang="en-US" altLang="ja-JP" smtClean="0"/>
          </a:p>
        </p:txBody>
      </p:sp>
      <p:graphicFrame>
        <p:nvGraphicFramePr>
          <p:cNvPr id="16386" name="Object 2"/>
          <p:cNvGraphicFramePr>
            <a:graphicFrameLocks noChangeAspect="1"/>
          </p:cNvGraphicFramePr>
          <p:nvPr/>
        </p:nvGraphicFramePr>
        <p:xfrm>
          <a:off x="812800" y="255588"/>
          <a:ext cx="4084638" cy="1692275"/>
        </p:xfrm>
        <a:graphic>
          <a:graphicData uri="http://schemas.openxmlformats.org/presentationml/2006/ole">
            <p:oleObj spid="_x0000_s16386" name="Equation" r:id="rId3" imgW="1841400" imgH="761760" progId="Equation.DSMT4">
              <p:embed/>
            </p:oleObj>
          </a:graphicData>
        </a:graphic>
      </p:graphicFrame>
      <p:sp>
        <p:nvSpPr>
          <p:cNvPr id="16389" name="Text Box 5"/>
          <p:cNvSpPr txBox="1">
            <a:spLocks noChangeArrowheads="1"/>
          </p:cNvSpPr>
          <p:nvPr/>
        </p:nvSpPr>
        <p:spPr bwMode="auto">
          <a:xfrm>
            <a:off x="992188" y="2743200"/>
            <a:ext cx="3803650" cy="461963"/>
          </a:xfrm>
          <a:prstGeom prst="rect">
            <a:avLst/>
          </a:prstGeom>
          <a:noFill/>
          <a:ln w="9525">
            <a:noFill/>
            <a:miter lim="800000"/>
            <a:headEnd/>
            <a:tailEnd/>
          </a:ln>
        </p:spPr>
        <p:txBody>
          <a:bodyPr wrap="none">
            <a:spAutoFit/>
          </a:bodyPr>
          <a:lstStyle/>
          <a:p>
            <a:r>
              <a:rPr lang="ja-JP" altLang="en-US"/>
              <a:t>よって、平均時間計算量も、</a:t>
            </a:r>
          </a:p>
        </p:txBody>
      </p:sp>
      <p:graphicFrame>
        <p:nvGraphicFramePr>
          <p:cNvPr id="16387" name="Object 10"/>
          <p:cNvGraphicFramePr>
            <a:graphicFrameLocks noChangeAspect="1"/>
          </p:cNvGraphicFramePr>
          <p:nvPr/>
        </p:nvGraphicFramePr>
        <p:xfrm>
          <a:off x="2362200" y="3581400"/>
          <a:ext cx="3130550" cy="1022350"/>
        </p:xfrm>
        <a:graphic>
          <a:graphicData uri="http://schemas.openxmlformats.org/presentationml/2006/ole">
            <p:oleObj spid="_x0000_s16387" name="Equation" r:id="rId4" imgW="622080" imgH="203040" progId="Equation.DSMT4">
              <p:embed/>
            </p:oleObj>
          </a:graphicData>
        </a:graphic>
      </p:graphicFrame>
      <p:sp>
        <p:nvSpPr>
          <p:cNvPr id="16390" name="Text Box 7"/>
          <p:cNvSpPr txBox="1">
            <a:spLocks noChangeArrowheads="1"/>
          </p:cNvSpPr>
          <p:nvPr/>
        </p:nvSpPr>
        <p:spPr bwMode="auto">
          <a:xfrm>
            <a:off x="1219200" y="4876800"/>
            <a:ext cx="3200400" cy="457200"/>
          </a:xfrm>
          <a:prstGeom prst="rect">
            <a:avLst/>
          </a:prstGeom>
          <a:noFill/>
          <a:ln w="9525">
            <a:noFill/>
            <a:miter lim="800000"/>
            <a:headEnd/>
            <a:tailEnd/>
          </a:ln>
        </p:spPr>
        <p:txBody>
          <a:bodyPr wrap="none">
            <a:spAutoFit/>
          </a:bodyPr>
          <a:lstStyle/>
          <a:p>
            <a:r>
              <a:rPr lang="ja-JP" altLang="en-US"/>
              <a:t>のアルゴリズムである。</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番号プレースホルダ 4"/>
          <p:cNvSpPr>
            <a:spLocks noGrp="1"/>
          </p:cNvSpPr>
          <p:nvPr>
            <p:ph type="sldNum" sz="quarter" idx="12"/>
          </p:nvPr>
        </p:nvSpPr>
        <p:spPr>
          <a:noFill/>
        </p:spPr>
        <p:txBody>
          <a:bodyPr/>
          <a:lstStyle/>
          <a:p>
            <a:fld id="{A2AC7CEB-75F3-4722-8BED-B305225B6CBA}" type="slidenum">
              <a:rPr lang="en-US" altLang="ja-JP" smtClean="0"/>
              <a:pPr/>
              <a:t>47</a:t>
            </a:fld>
            <a:endParaRPr lang="en-US" altLang="ja-JP" smtClean="0"/>
          </a:p>
        </p:txBody>
      </p:sp>
      <p:sp>
        <p:nvSpPr>
          <p:cNvPr id="76803" name="Rectangle 2"/>
          <p:cNvSpPr>
            <a:spLocks noGrp="1" noChangeArrowheads="1"/>
          </p:cNvSpPr>
          <p:nvPr>
            <p:ph type="title"/>
          </p:nvPr>
        </p:nvSpPr>
        <p:spPr>
          <a:xfrm>
            <a:off x="685800" y="1676400"/>
            <a:ext cx="7772400" cy="1143000"/>
          </a:xfrm>
        </p:spPr>
        <p:txBody>
          <a:bodyPr/>
          <a:lstStyle/>
          <a:p>
            <a:pPr eaLnBrk="1" hangingPunct="1"/>
            <a:r>
              <a:rPr lang="ja-JP" altLang="en-US" smtClean="0"/>
              <a:t>５</a:t>
            </a:r>
            <a:r>
              <a:rPr lang="en-US" altLang="ja-JP" smtClean="0"/>
              <a:t>-3</a:t>
            </a:r>
            <a:r>
              <a:rPr lang="ja-JP" altLang="en-US" smtClean="0"/>
              <a:t>．ハッシュ</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番号プレースホルダ 5"/>
          <p:cNvSpPr>
            <a:spLocks noGrp="1"/>
          </p:cNvSpPr>
          <p:nvPr>
            <p:ph type="sldNum" sz="quarter" idx="12"/>
          </p:nvPr>
        </p:nvSpPr>
        <p:spPr>
          <a:noFill/>
        </p:spPr>
        <p:txBody>
          <a:bodyPr/>
          <a:lstStyle/>
          <a:p>
            <a:fld id="{E9C609BB-A6C2-4BE7-AB3A-F2BFF7C9EF30}" type="slidenum">
              <a:rPr lang="en-US" altLang="ja-JP" smtClean="0"/>
              <a:pPr/>
              <a:t>48</a:t>
            </a:fld>
            <a:endParaRPr lang="en-US" altLang="ja-JP" smtClean="0"/>
          </a:p>
        </p:txBody>
      </p:sp>
      <p:sp>
        <p:nvSpPr>
          <p:cNvPr id="77827" name="Rectangle 2"/>
          <p:cNvSpPr>
            <a:spLocks noGrp="1" noChangeArrowheads="1"/>
          </p:cNvSpPr>
          <p:nvPr>
            <p:ph type="title"/>
          </p:nvPr>
        </p:nvSpPr>
        <p:spPr/>
        <p:txBody>
          <a:bodyPr/>
          <a:lstStyle/>
          <a:p>
            <a:pPr eaLnBrk="1" hangingPunct="1"/>
            <a:r>
              <a:rPr lang="ja-JP" altLang="en-US" smtClean="0"/>
              <a:t>線形探索と２分探索の問題点</a:t>
            </a:r>
          </a:p>
        </p:txBody>
      </p:sp>
      <p:sp>
        <p:nvSpPr>
          <p:cNvPr id="77828" name="Rectangle 3"/>
          <p:cNvSpPr>
            <a:spLocks noGrp="1" noChangeArrowheads="1"/>
          </p:cNvSpPr>
          <p:nvPr>
            <p:ph type="body" idx="1"/>
          </p:nvPr>
        </p:nvSpPr>
        <p:spPr/>
        <p:txBody>
          <a:bodyPr/>
          <a:lstStyle/>
          <a:p>
            <a:pPr eaLnBrk="1" hangingPunct="1"/>
            <a:r>
              <a:rPr lang="ja-JP" altLang="en-US" smtClean="0"/>
              <a:t>線形探索</a:t>
            </a:r>
          </a:p>
          <a:p>
            <a:pPr lvl="1" eaLnBrk="1" hangingPunct="1"/>
            <a:r>
              <a:rPr lang="ja-JP" altLang="en-US" smtClean="0"/>
              <a:t>多大な計算時間が必要。</a:t>
            </a:r>
          </a:p>
          <a:p>
            <a:pPr lvl="1" eaLnBrk="1" hangingPunct="1"/>
            <a:r>
              <a:rPr lang="ja-JP" altLang="en-US" smtClean="0"/>
              <a:t>（データの順序に制限はない。）</a:t>
            </a:r>
          </a:p>
          <a:p>
            <a:pPr eaLnBrk="1" hangingPunct="1"/>
            <a:r>
              <a:rPr lang="ja-JP" altLang="en-US" smtClean="0"/>
              <a:t>２分探索</a:t>
            </a:r>
          </a:p>
          <a:p>
            <a:pPr lvl="1" eaLnBrk="1" hangingPunct="1"/>
            <a:r>
              <a:rPr lang="ja-JP" altLang="en-US" smtClean="0"/>
              <a:t>（検索時間は高速。）</a:t>
            </a:r>
          </a:p>
          <a:p>
            <a:pPr lvl="1" eaLnBrk="1" hangingPunct="1"/>
            <a:r>
              <a:rPr lang="ja-JP" altLang="en-US" smtClean="0"/>
              <a:t>事前にソートが必要。</a:t>
            </a:r>
          </a:p>
        </p:txBody>
      </p:sp>
      <p:sp>
        <p:nvSpPr>
          <p:cNvPr id="77829" name="AutoShape 4"/>
          <p:cNvSpPr>
            <a:spLocks noChangeArrowheads="1"/>
          </p:cNvSpPr>
          <p:nvPr/>
        </p:nvSpPr>
        <p:spPr bwMode="auto">
          <a:xfrm>
            <a:off x="3657600" y="52578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77830" name="Text Box 5"/>
          <p:cNvSpPr txBox="1">
            <a:spLocks noChangeArrowheads="1"/>
          </p:cNvSpPr>
          <p:nvPr/>
        </p:nvSpPr>
        <p:spPr bwMode="auto">
          <a:xfrm>
            <a:off x="1066800" y="5867400"/>
            <a:ext cx="5619750" cy="822325"/>
          </a:xfrm>
          <a:prstGeom prst="rect">
            <a:avLst/>
          </a:prstGeom>
          <a:noFill/>
          <a:ln w="9525">
            <a:noFill/>
            <a:miter lim="800000"/>
            <a:headEnd/>
            <a:tailEnd/>
          </a:ln>
        </p:spPr>
        <p:txBody>
          <a:bodyPr wrap="none">
            <a:spAutoFit/>
          </a:bodyPr>
          <a:lstStyle/>
          <a:p>
            <a:pPr algn="l"/>
            <a:r>
              <a:rPr lang="ja-JP" altLang="en-US"/>
              <a:t>データの保存時、とデータ検索時の両方に</a:t>
            </a:r>
          </a:p>
          <a:p>
            <a:pPr algn="l"/>
            <a:r>
              <a:rPr lang="ja-JP" altLang="en-US"/>
              <a:t>効率的な手法が望まれる。→ハッシュ法</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スライド番号プレースホルダ 5"/>
          <p:cNvSpPr>
            <a:spLocks noGrp="1"/>
          </p:cNvSpPr>
          <p:nvPr>
            <p:ph type="sldNum" sz="quarter" idx="12"/>
          </p:nvPr>
        </p:nvSpPr>
        <p:spPr>
          <a:noFill/>
        </p:spPr>
        <p:txBody>
          <a:bodyPr/>
          <a:lstStyle/>
          <a:p>
            <a:fld id="{52740F6C-F9FC-4F98-980C-EAA09D1FA1F7}" type="slidenum">
              <a:rPr lang="en-US" altLang="ja-JP" smtClean="0"/>
              <a:pPr/>
              <a:t>49</a:t>
            </a:fld>
            <a:endParaRPr lang="en-US" altLang="ja-JP" smtClean="0"/>
          </a:p>
        </p:txBody>
      </p:sp>
      <p:sp>
        <p:nvSpPr>
          <p:cNvPr id="17412" name="Rectangle 2"/>
          <p:cNvSpPr>
            <a:spLocks noGrp="1" noChangeArrowheads="1"/>
          </p:cNvSpPr>
          <p:nvPr>
            <p:ph type="title"/>
          </p:nvPr>
        </p:nvSpPr>
        <p:spPr/>
        <p:txBody>
          <a:bodyPr/>
          <a:lstStyle/>
          <a:p>
            <a:pPr eaLnBrk="1" hangingPunct="1"/>
            <a:r>
              <a:rPr lang="ja-JP" altLang="en-US" smtClean="0"/>
              <a:t>ハッシュとは</a:t>
            </a:r>
          </a:p>
        </p:txBody>
      </p:sp>
      <p:sp>
        <p:nvSpPr>
          <p:cNvPr id="17413" name="Rectangle 3"/>
          <p:cNvSpPr>
            <a:spLocks noGrp="1" noChangeArrowheads="1"/>
          </p:cNvSpPr>
          <p:nvPr>
            <p:ph type="body" idx="1"/>
          </p:nvPr>
        </p:nvSpPr>
        <p:spPr/>
        <p:txBody>
          <a:bodyPr/>
          <a:lstStyle/>
          <a:p>
            <a:pPr eaLnBrk="1" hangingPunct="1"/>
            <a:r>
              <a:rPr lang="ja-JP" altLang="en-US" smtClean="0"/>
              <a:t>整数への写像を利用して、高速な検索を可能とする技法。</a:t>
            </a:r>
          </a:p>
          <a:p>
            <a:pPr eaLnBrk="1" hangingPunct="1"/>
            <a:r>
              <a:rPr lang="ja-JP" altLang="en-US" smtClean="0"/>
              <a:t>探索データに割り当てられる整数値を配列の添え字に利用する。</a:t>
            </a:r>
          </a:p>
          <a:p>
            <a:pPr eaLnBrk="1" hangingPunct="1"/>
            <a:r>
              <a:rPr lang="ja-JP" altLang="en-US" smtClean="0"/>
              <a:t>ハッシュを用いることにより、ほとんど定数時間（　　　　時間）の高速な探索が可能となる。</a:t>
            </a:r>
          </a:p>
        </p:txBody>
      </p:sp>
      <p:graphicFrame>
        <p:nvGraphicFramePr>
          <p:cNvPr id="17410" name="Object 0"/>
          <p:cNvGraphicFramePr>
            <a:graphicFrameLocks noChangeAspect="1"/>
          </p:cNvGraphicFramePr>
          <p:nvPr/>
        </p:nvGraphicFramePr>
        <p:xfrm>
          <a:off x="2209800" y="4597400"/>
          <a:ext cx="990600" cy="660400"/>
        </p:xfrm>
        <a:graphic>
          <a:graphicData uri="http://schemas.openxmlformats.org/presentationml/2006/ole">
            <p:oleObj spid="_x0000_s17410" name="Equation" r:id="rId3" imgW="304560" imgH="20304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 5"/>
          <p:cNvSpPr>
            <a:spLocks noGrp="1"/>
          </p:cNvSpPr>
          <p:nvPr>
            <p:ph type="sldNum" sz="quarter" idx="12"/>
          </p:nvPr>
        </p:nvSpPr>
        <p:spPr>
          <a:noFill/>
        </p:spPr>
        <p:txBody>
          <a:bodyPr/>
          <a:lstStyle/>
          <a:p>
            <a:fld id="{BEFC68E8-D5B8-4865-BCB9-D92277EEDC2C}" type="slidenum">
              <a:rPr lang="en-US" altLang="ja-JP" smtClean="0"/>
              <a:pPr/>
              <a:t>5</a:t>
            </a:fld>
            <a:endParaRPr lang="en-US" altLang="ja-JP" smtClean="0"/>
          </a:p>
        </p:txBody>
      </p:sp>
      <p:sp>
        <p:nvSpPr>
          <p:cNvPr id="49155" name="Rectangle 2"/>
          <p:cNvSpPr>
            <a:spLocks noGrp="1" noChangeArrowheads="1"/>
          </p:cNvSpPr>
          <p:nvPr>
            <p:ph type="title"/>
          </p:nvPr>
        </p:nvSpPr>
        <p:spPr/>
        <p:txBody>
          <a:bodyPr/>
          <a:lstStyle/>
          <a:p>
            <a:pPr eaLnBrk="1" hangingPunct="1"/>
            <a:r>
              <a:rPr lang="ja-JP" altLang="en-US" smtClean="0"/>
              <a:t>サーチ問題の重要性</a:t>
            </a:r>
          </a:p>
        </p:txBody>
      </p:sp>
      <p:sp>
        <p:nvSpPr>
          <p:cNvPr id="49156" name="Rectangle 3"/>
          <p:cNvSpPr>
            <a:spLocks noGrp="1" noChangeArrowheads="1"/>
          </p:cNvSpPr>
          <p:nvPr>
            <p:ph type="body" idx="1"/>
          </p:nvPr>
        </p:nvSpPr>
        <p:spPr>
          <a:xfrm>
            <a:off x="685800" y="1600200"/>
            <a:ext cx="7772400" cy="4114800"/>
          </a:xfrm>
        </p:spPr>
        <p:txBody>
          <a:bodyPr/>
          <a:lstStyle/>
          <a:p>
            <a:pPr eaLnBrk="1" hangingPunct="1">
              <a:lnSpc>
                <a:spcPct val="90000"/>
              </a:lnSpc>
            </a:pPr>
            <a:r>
              <a:rPr lang="ja-JP" altLang="en-US" smtClean="0"/>
              <a:t>実際に頻繁に利用される。（検索も、探索の応用である。）</a:t>
            </a:r>
          </a:p>
          <a:p>
            <a:pPr eaLnBrk="1" hangingPunct="1">
              <a:lnSpc>
                <a:spcPct val="90000"/>
              </a:lnSpc>
            </a:pPr>
            <a:r>
              <a:rPr lang="ja-JP" altLang="en-US" smtClean="0"/>
              <a:t>多量のデータになるほど、計算機を用いた探索が重要。</a:t>
            </a:r>
          </a:p>
          <a:p>
            <a:pPr eaLnBrk="1" hangingPunct="1">
              <a:lnSpc>
                <a:spcPct val="90000"/>
              </a:lnSpc>
              <a:buFontTx/>
              <a:buNone/>
            </a:pPr>
            <a:r>
              <a:rPr lang="ja-JP" altLang="en-US" smtClean="0"/>
              <a:t>　計算機が扱うデータ量は、増加する一方である。</a:t>
            </a:r>
          </a:p>
          <a:p>
            <a:pPr eaLnBrk="1" hangingPunct="1">
              <a:lnSpc>
                <a:spcPct val="90000"/>
              </a:lnSpc>
              <a:buFontTx/>
              <a:buNone/>
            </a:pPr>
            <a:r>
              <a:rPr lang="ja-JP" altLang="en-US" smtClean="0"/>
              <a:t>　　　　　　　</a:t>
            </a:r>
          </a:p>
          <a:p>
            <a:pPr eaLnBrk="1" hangingPunct="1">
              <a:lnSpc>
                <a:spcPct val="90000"/>
              </a:lnSpc>
              <a:buFontTx/>
              <a:buNone/>
            </a:pPr>
            <a:r>
              <a:rPr lang="ja-JP" altLang="en-US" smtClean="0"/>
              <a:t>　　　　探索問題が益々重要。</a:t>
            </a:r>
          </a:p>
          <a:p>
            <a:pPr eaLnBrk="1" hangingPunct="1">
              <a:lnSpc>
                <a:spcPct val="90000"/>
              </a:lnSpc>
              <a:buFontTx/>
              <a:buNone/>
            </a:pPr>
            <a:endParaRPr lang="ja-JP" altLang="en-US" smtClean="0"/>
          </a:p>
          <a:p>
            <a:pPr lvl="1" eaLnBrk="1" hangingPunct="1">
              <a:lnSpc>
                <a:spcPct val="90000"/>
              </a:lnSpc>
            </a:pPr>
            <a:endParaRPr lang="en-US" altLang="ja-JP" smtClean="0"/>
          </a:p>
        </p:txBody>
      </p:sp>
      <p:sp>
        <p:nvSpPr>
          <p:cNvPr id="49157" name="AutoShape 4"/>
          <p:cNvSpPr>
            <a:spLocks noChangeArrowheads="1"/>
          </p:cNvSpPr>
          <p:nvPr/>
        </p:nvSpPr>
        <p:spPr bwMode="auto">
          <a:xfrm>
            <a:off x="3505200" y="4343400"/>
            <a:ext cx="381000" cy="762000"/>
          </a:xfrm>
          <a:prstGeom prst="downArrow">
            <a:avLst>
              <a:gd name="adj1" fmla="val 50000"/>
              <a:gd name="adj2" fmla="val 50000"/>
            </a:avLst>
          </a:prstGeom>
          <a:solidFill>
            <a:schemeClr val="accent1"/>
          </a:solidFill>
          <a:ln w="9525">
            <a:solidFill>
              <a:schemeClr val="tx1"/>
            </a:solidFill>
            <a:miter lim="800000"/>
            <a:headEnd/>
            <a:tailEnd/>
          </a:ln>
        </p:spPr>
        <p:txBody>
          <a:bodyPr vert="eaVert" wrap="none" anchor="ctr"/>
          <a:lstStyle/>
          <a:p>
            <a:endParaRPr lang="ja-JP"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スライド番号プレースホルダ 4"/>
          <p:cNvSpPr>
            <a:spLocks noGrp="1"/>
          </p:cNvSpPr>
          <p:nvPr>
            <p:ph type="sldNum" sz="quarter" idx="12"/>
          </p:nvPr>
        </p:nvSpPr>
        <p:spPr>
          <a:noFill/>
        </p:spPr>
        <p:txBody>
          <a:bodyPr/>
          <a:lstStyle/>
          <a:p>
            <a:fld id="{F8368AEE-5914-4F25-92D3-69DE2E72C68C}" type="slidenum">
              <a:rPr lang="en-US" altLang="ja-JP" smtClean="0"/>
              <a:pPr/>
              <a:t>50</a:t>
            </a:fld>
            <a:endParaRPr lang="en-US" altLang="ja-JP" smtClean="0"/>
          </a:p>
        </p:txBody>
      </p:sp>
      <p:sp>
        <p:nvSpPr>
          <p:cNvPr id="18438" name="Rectangle 2"/>
          <p:cNvSpPr>
            <a:spLocks noGrp="1" noChangeArrowheads="1"/>
          </p:cNvSpPr>
          <p:nvPr>
            <p:ph type="title"/>
          </p:nvPr>
        </p:nvSpPr>
        <p:spPr/>
        <p:txBody>
          <a:bodyPr/>
          <a:lstStyle/>
          <a:p>
            <a:pPr eaLnBrk="1" hangingPunct="1"/>
            <a:r>
              <a:rPr lang="ja-JP" altLang="en-US" smtClean="0">
                <a:solidFill>
                  <a:schemeClr val="tx1"/>
                </a:solidFill>
              </a:rPr>
              <a:t>ハッシュのイメージ</a:t>
            </a:r>
          </a:p>
        </p:txBody>
      </p:sp>
      <p:sp>
        <p:nvSpPr>
          <p:cNvPr id="18439" name="Rectangle 3"/>
          <p:cNvSpPr>
            <a:spLocks noChangeArrowheads="1"/>
          </p:cNvSpPr>
          <p:nvPr/>
        </p:nvSpPr>
        <p:spPr bwMode="auto">
          <a:xfrm>
            <a:off x="22621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0" name="Rectangle 4"/>
          <p:cNvSpPr>
            <a:spLocks noChangeArrowheads="1"/>
          </p:cNvSpPr>
          <p:nvPr/>
        </p:nvSpPr>
        <p:spPr bwMode="auto">
          <a:xfrm>
            <a:off x="28717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1" name="Rectangle 5"/>
          <p:cNvSpPr>
            <a:spLocks noChangeArrowheads="1"/>
          </p:cNvSpPr>
          <p:nvPr/>
        </p:nvSpPr>
        <p:spPr bwMode="auto">
          <a:xfrm>
            <a:off x="34813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2" name="Rectangle 6"/>
          <p:cNvSpPr>
            <a:spLocks noChangeArrowheads="1"/>
          </p:cNvSpPr>
          <p:nvPr/>
        </p:nvSpPr>
        <p:spPr bwMode="auto">
          <a:xfrm>
            <a:off x="40909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3" name="Rectangle 7"/>
          <p:cNvSpPr>
            <a:spLocks noChangeArrowheads="1"/>
          </p:cNvSpPr>
          <p:nvPr/>
        </p:nvSpPr>
        <p:spPr bwMode="auto">
          <a:xfrm>
            <a:off x="47005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4" name="Rectangle 8"/>
          <p:cNvSpPr>
            <a:spLocks noChangeArrowheads="1"/>
          </p:cNvSpPr>
          <p:nvPr/>
        </p:nvSpPr>
        <p:spPr bwMode="auto">
          <a:xfrm>
            <a:off x="53101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5" name="Rectangle 9"/>
          <p:cNvSpPr>
            <a:spLocks noChangeArrowheads="1"/>
          </p:cNvSpPr>
          <p:nvPr/>
        </p:nvSpPr>
        <p:spPr bwMode="auto">
          <a:xfrm>
            <a:off x="59197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6" name="Rectangle 10"/>
          <p:cNvSpPr>
            <a:spLocks noChangeArrowheads="1"/>
          </p:cNvSpPr>
          <p:nvPr/>
        </p:nvSpPr>
        <p:spPr bwMode="auto">
          <a:xfrm>
            <a:off x="6529388"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8447" name="Text Box 11"/>
          <p:cNvSpPr txBox="1">
            <a:spLocks noChangeArrowheads="1"/>
          </p:cNvSpPr>
          <p:nvPr/>
        </p:nvSpPr>
        <p:spPr bwMode="auto">
          <a:xfrm>
            <a:off x="1119188" y="5562600"/>
            <a:ext cx="1014412" cy="457200"/>
          </a:xfrm>
          <a:prstGeom prst="rect">
            <a:avLst/>
          </a:prstGeom>
          <a:noFill/>
          <a:ln w="9525">
            <a:noFill/>
            <a:miter lim="800000"/>
            <a:headEnd/>
            <a:tailEnd/>
          </a:ln>
        </p:spPr>
        <p:txBody>
          <a:bodyPr wrap="none">
            <a:spAutoFit/>
          </a:bodyPr>
          <a:lstStyle/>
          <a:p>
            <a:pPr algn="l"/>
            <a:r>
              <a:rPr lang="ja-JP" altLang="en-US" b="0">
                <a:solidFill>
                  <a:srgbClr val="FF0000"/>
                </a:solidFill>
              </a:rPr>
              <a:t>配列</a:t>
            </a:r>
            <a:r>
              <a:rPr lang="en-US" altLang="ja-JP" b="0">
                <a:solidFill>
                  <a:srgbClr val="FF0000"/>
                </a:solidFill>
              </a:rPr>
              <a:t>A</a:t>
            </a:r>
          </a:p>
        </p:txBody>
      </p:sp>
      <p:sp>
        <p:nvSpPr>
          <p:cNvPr id="18448" name="Text Box 12"/>
          <p:cNvSpPr txBox="1">
            <a:spLocks noChangeArrowheads="1"/>
          </p:cNvSpPr>
          <p:nvPr/>
        </p:nvSpPr>
        <p:spPr bwMode="auto">
          <a:xfrm>
            <a:off x="2033588" y="5638800"/>
            <a:ext cx="760412"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18449" name="Text Box 13"/>
          <p:cNvSpPr txBox="1">
            <a:spLocks noChangeArrowheads="1"/>
          </p:cNvSpPr>
          <p:nvPr/>
        </p:nvSpPr>
        <p:spPr bwMode="auto">
          <a:xfrm>
            <a:off x="2643188" y="5638800"/>
            <a:ext cx="760412"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18450" name="Text Box 14"/>
          <p:cNvSpPr txBox="1">
            <a:spLocks noChangeArrowheads="1"/>
          </p:cNvSpPr>
          <p:nvPr/>
        </p:nvSpPr>
        <p:spPr bwMode="auto">
          <a:xfrm>
            <a:off x="6376988" y="56388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18451" name="Text Box 15"/>
          <p:cNvSpPr txBox="1">
            <a:spLocks noChangeArrowheads="1"/>
          </p:cNvSpPr>
          <p:nvPr/>
        </p:nvSpPr>
        <p:spPr bwMode="auto">
          <a:xfrm>
            <a:off x="3932238" y="56388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18452" name="Rectangle 16"/>
          <p:cNvSpPr>
            <a:spLocks noChangeArrowheads="1"/>
          </p:cNvSpPr>
          <p:nvPr/>
        </p:nvSpPr>
        <p:spPr bwMode="auto">
          <a:xfrm>
            <a:off x="1066800" y="1676400"/>
            <a:ext cx="1752600" cy="1447800"/>
          </a:xfrm>
          <a:prstGeom prst="rect">
            <a:avLst/>
          </a:prstGeom>
          <a:solidFill>
            <a:schemeClr val="hlink"/>
          </a:solidFill>
          <a:ln w="9525">
            <a:miter lim="800000"/>
            <a:headEnd/>
            <a:tailEnd/>
          </a:ln>
          <a:scene3d>
            <a:camera prst="legacyObliqueTopRight">
              <a:rot lat="16199993" lon="0" rev="0"/>
            </a:camera>
            <a:lightRig rig="legacyFlat3" dir="r"/>
          </a:scene3d>
          <a:sp3d extrusionH="1801800" prstMaterial="legacyWireframe">
            <a:bevelT w="13500" h="13500" prst="angle"/>
            <a:bevelB w="13500" h="13500" prst="angle"/>
            <a:extrusionClr>
              <a:schemeClr val="hlink"/>
            </a:extrusionClr>
          </a:sp3d>
        </p:spPr>
        <p:txBody>
          <a:bodyPr wrap="none" anchor="ctr">
            <a:flatTx/>
          </a:bodyPr>
          <a:lstStyle/>
          <a:p>
            <a:endParaRPr lang="ja-JP" altLang="en-US"/>
          </a:p>
        </p:txBody>
      </p:sp>
      <p:sp>
        <p:nvSpPr>
          <p:cNvPr id="18453" name="Text Box 17"/>
          <p:cNvSpPr txBox="1">
            <a:spLocks noChangeArrowheads="1"/>
          </p:cNvSpPr>
          <p:nvPr/>
        </p:nvSpPr>
        <p:spPr bwMode="auto">
          <a:xfrm>
            <a:off x="1143000" y="2459038"/>
            <a:ext cx="1524000" cy="1917700"/>
          </a:xfrm>
          <a:prstGeom prst="rect">
            <a:avLst/>
          </a:prstGeom>
          <a:noFill/>
          <a:ln w="9525">
            <a:noFill/>
            <a:miter lim="800000"/>
            <a:headEnd/>
            <a:tailEnd/>
          </a:ln>
        </p:spPr>
        <p:txBody>
          <a:bodyPr>
            <a:spAutoFit/>
          </a:bodyPr>
          <a:lstStyle/>
          <a:p>
            <a:pPr algn="l"/>
            <a:r>
              <a:rPr lang="ja-JP" altLang="en-US" b="0"/>
              <a:t>名前、</a:t>
            </a:r>
          </a:p>
          <a:p>
            <a:pPr algn="l"/>
            <a:r>
              <a:rPr lang="ja-JP" altLang="en-US" b="0"/>
              <a:t>生年月日、</a:t>
            </a:r>
          </a:p>
          <a:p>
            <a:pPr algn="l"/>
            <a:r>
              <a:rPr lang="ja-JP" altLang="en-US" b="0"/>
              <a:t>住所、</a:t>
            </a:r>
          </a:p>
          <a:p>
            <a:pPr algn="l"/>
            <a:r>
              <a:rPr lang="ja-JP" altLang="en-US" b="0"/>
              <a:t>経歴、</a:t>
            </a:r>
          </a:p>
          <a:p>
            <a:pPr algn="l"/>
            <a:r>
              <a:rPr lang="ja-JP" altLang="en-US" b="0"/>
              <a:t>趣味</a:t>
            </a:r>
          </a:p>
        </p:txBody>
      </p:sp>
      <p:sp>
        <p:nvSpPr>
          <p:cNvPr id="18454" name="Text Box 18"/>
          <p:cNvSpPr txBox="1">
            <a:spLocks noChangeArrowheads="1"/>
          </p:cNvSpPr>
          <p:nvPr/>
        </p:nvSpPr>
        <p:spPr bwMode="auto">
          <a:xfrm>
            <a:off x="5157788" y="57150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18455" name="Text Box 19"/>
          <p:cNvSpPr txBox="1">
            <a:spLocks noChangeArrowheads="1"/>
          </p:cNvSpPr>
          <p:nvPr/>
        </p:nvSpPr>
        <p:spPr bwMode="auto">
          <a:xfrm>
            <a:off x="1066800" y="1524000"/>
            <a:ext cx="1860550" cy="457200"/>
          </a:xfrm>
          <a:prstGeom prst="rect">
            <a:avLst/>
          </a:prstGeom>
          <a:noFill/>
          <a:ln w="9525">
            <a:noFill/>
            <a:miter lim="800000"/>
            <a:headEnd/>
            <a:tailEnd/>
          </a:ln>
        </p:spPr>
        <p:txBody>
          <a:bodyPr wrap="none">
            <a:spAutoFit/>
          </a:bodyPr>
          <a:lstStyle/>
          <a:p>
            <a:r>
              <a:rPr lang="ja-JP" altLang="en-US"/>
              <a:t>大きいデータ</a:t>
            </a:r>
          </a:p>
        </p:txBody>
      </p:sp>
      <p:sp>
        <p:nvSpPr>
          <p:cNvPr id="18456" name="Line 20"/>
          <p:cNvSpPr>
            <a:spLocks noChangeShapeType="1"/>
          </p:cNvSpPr>
          <p:nvPr/>
        </p:nvSpPr>
        <p:spPr bwMode="auto">
          <a:xfrm>
            <a:off x="3581400" y="3048000"/>
            <a:ext cx="18288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34" name="Object 21"/>
          <p:cNvGraphicFramePr>
            <a:graphicFrameLocks noChangeAspect="1"/>
          </p:cNvGraphicFramePr>
          <p:nvPr/>
        </p:nvGraphicFramePr>
        <p:xfrm>
          <a:off x="4038600" y="3657600"/>
          <a:ext cx="727075" cy="944563"/>
        </p:xfrm>
        <a:graphic>
          <a:graphicData uri="http://schemas.openxmlformats.org/presentationml/2006/ole">
            <p:oleObj spid="_x0000_s18434" name="Equation" r:id="rId3" imgW="126720" imgH="164880" progId="Equation.DSMT4">
              <p:embed/>
            </p:oleObj>
          </a:graphicData>
        </a:graphic>
      </p:graphicFrame>
      <p:graphicFrame>
        <p:nvGraphicFramePr>
          <p:cNvPr id="18435" name="Object 22"/>
          <p:cNvGraphicFramePr>
            <a:graphicFrameLocks noChangeAspect="1"/>
          </p:cNvGraphicFramePr>
          <p:nvPr/>
        </p:nvGraphicFramePr>
        <p:xfrm>
          <a:off x="5791200" y="4114800"/>
          <a:ext cx="2362200" cy="857250"/>
        </p:xfrm>
        <a:graphic>
          <a:graphicData uri="http://schemas.openxmlformats.org/presentationml/2006/ole">
            <p:oleObj spid="_x0000_s18435" name="Equation" r:id="rId4" imgW="558720" imgH="203040" progId="Equation.DSMT4">
              <p:embed/>
            </p:oleObj>
          </a:graphicData>
        </a:graphic>
      </p:graphicFrame>
      <p:graphicFrame>
        <p:nvGraphicFramePr>
          <p:cNvPr id="18436" name="Object 23"/>
          <p:cNvGraphicFramePr>
            <a:graphicFrameLocks noChangeAspect="1"/>
          </p:cNvGraphicFramePr>
          <p:nvPr/>
        </p:nvGraphicFramePr>
        <p:xfrm>
          <a:off x="1260475" y="4495800"/>
          <a:ext cx="798513" cy="727075"/>
        </p:xfrm>
        <a:graphic>
          <a:graphicData uri="http://schemas.openxmlformats.org/presentationml/2006/ole">
            <p:oleObj spid="_x0000_s18436" name="Equation" r:id="rId5" imgW="139680" imgH="126720" progId="Equation.DSMT4">
              <p:embed/>
            </p:oleObj>
          </a:graphicData>
        </a:graphic>
      </p:graphicFrame>
      <p:sp>
        <p:nvSpPr>
          <p:cNvPr id="18457" name="Text Box 24"/>
          <p:cNvSpPr txBox="1">
            <a:spLocks noChangeArrowheads="1"/>
          </p:cNvSpPr>
          <p:nvPr/>
        </p:nvSpPr>
        <p:spPr bwMode="auto">
          <a:xfrm>
            <a:off x="5638800" y="2667000"/>
            <a:ext cx="2847975" cy="822325"/>
          </a:xfrm>
          <a:prstGeom prst="rect">
            <a:avLst/>
          </a:prstGeom>
          <a:noFill/>
          <a:ln w="9525">
            <a:noFill/>
            <a:miter lim="800000"/>
            <a:headEnd/>
            <a:tailEnd/>
          </a:ln>
        </p:spPr>
        <p:txBody>
          <a:bodyPr wrap="none">
            <a:spAutoFit/>
          </a:bodyPr>
          <a:lstStyle/>
          <a:p>
            <a:r>
              <a:rPr lang="ja-JP" altLang="en-US"/>
              <a:t>（範囲の制限された）</a:t>
            </a:r>
          </a:p>
          <a:p>
            <a:r>
              <a:rPr lang="ja-JP" altLang="en-US"/>
              <a:t>整数</a:t>
            </a:r>
          </a:p>
        </p:txBody>
      </p:sp>
      <p:sp>
        <p:nvSpPr>
          <p:cNvPr id="18458" name="Text Box 25"/>
          <p:cNvSpPr txBox="1">
            <a:spLocks noChangeArrowheads="1"/>
          </p:cNvSpPr>
          <p:nvPr/>
        </p:nvSpPr>
        <p:spPr bwMode="auto">
          <a:xfrm>
            <a:off x="4114800" y="2209800"/>
            <a:ext cx="796925" cy="457200"/>
          </a:xfrm>
          <a:prstGeom prst="rect">
            <a:avLst/>
          </a:prstGeom>
          <a:noFill/>
          <a:ln w="9525">
            <a:noFill/>
            <a:miter lim="800000"/>
            <a:headEnd/>
            <a:tailEnd/>
          </a:ln>
        </p:spPr>
        <p:txBody>
          <a:bodyPr wrap="none">
            <a:spAutoFit/>
          </a:bodyPr>
          <a:lstStyle/>
          <a:p>
            <a:r>
              <a:rPr lang="ja-JP" altLang="en-US"/>
              <a:t>写像</a:t>
            </a:r>
          </a:p>
        </p:txBody>
      </p:sp>
      <p:sp>
        <p:nvSpPr>
          <p:cNvPr id="18459" name="Text Box 26"/>
          <p:cNvSpPr txBox="1">
            <a:spLocks noChangeArrowheads="1"/>
          </p:cNvSpPr>
          <p:nvPr/>
        </p:nvSpPr>
        <p:spPr bwMode="auto">
          <a:xfrm>
            <a:off x="3438525" y="3124200"/>
            <a:ext cx="1852613" cy="457200"/>
          </a:xfrm>
          <a:prstGeom prst="rect">
            <a:avLst/>
          </a:prstGeom>
          <a:noFill/>
          <a:ln w="9525">
            <a:noFill/>
            <a:miter lim="800000"/>
            <a:headEnd/>
            <a:tailEnd/>
          </a:ln>
        </p:spPr>
        <p:txBody>
          <a:bodyPr wrap="none">
            <a:spAutoFit/>
          </a:bodyPr>
          <a:lstStyle/>
          <a:p>
            <a:r>
              <a:rPr lang="ja-JP" altLang="en-US"/>
              <a:t>ハッシュ関数</a:t>
            </a:r>
          </a:p>
        </p:txBody>
      </p:sp>
      <p:sp>
        <p:nvSpPr>
          <p:cNvPr id="18460" name="Text Box 27"/>
          <p:cNvSpPr txBox="1">
            <a:spLocks noChangeArrowheads="1"/>
          </p:cNvSpPr>
          <p:nvPr/>
        </p:nvSpPr>
        <p:spPr bwMode="auto">
          <a:xfrm>
            <a:off x="5589588" y="4800600"/>
            <a:ext cx="3554412" cy="457200"/>
          </a:xfrm>
          <a:prstGeom prst="rect">
            <a:avLst/>
          </a:prstGeom>
          <a:noFill/>
          <a:ln w="9525">
            <a:noFill/>
            <a:miter lim="800000"/>
            <a:headEnd/>
            <a:tailEnd/>
          </a:ln>
        </p:spPr>
        <p:txBody>
          <a:bodyPr wrap="none">
            <a:spAutoFit/>
          </a:bodyPr>
          <a:lstStyle/>
          <a:p>
            <a:r>
              <a:rPr lang="ja-JP" altLang="en-US"/>
              <a:t>配列の添え字として利用。</a:t>
            </a:r>
          </a:p>
        </p:txBody>
      </p:sp>
      <p:cxnSp>
        <p:nvCxnSpPr>
          <p:cNvPr id="18461" name="AutoShape 28"/>
          <p:cNvCxnSpPr>
            <a:cxnSpLocks noChangeShapeType="1"/>
            <a:endCxn id="18451" idx="0"/>
          </p:cNvCxnSpPr>
          <p:nvPr/>
        </p:nvCxnSpPr>
        <p:spPr bwMode="auto">
          <a:xfrm rot="10800000" flipV="1">
            <a:off x="4278313" y="4543425"/>
            <a:ext cx="1512887" cy="1095375"/>
          </a:xfrm>
          <a:prstGeom prst="curvedConnector2">
            <a:avLst/>
          </a:prstGeom>
          <a:noFill/>
          <a:ln w="28575">
            <a:solidFill>
              <a:srgbClr val="008000"/>
            </a:solidFill>
            <a:prstDash val="sysDot"/>
            <a:round/>
            <a:headEnd/>
            <a:tailEnd type="triangle" w="med" len="med"/>
          </a:ln>
        </p:spPr>
      </p:cxnSp>
      <p:sp>
        <p:nvSpPr>
          <p:cNvPr id="18462" name="AutoShape 29"/>
          <p:cNvSpPr>
            <a:spLocks noChangeArrowheads="1"/>
          </p:cNvSpPr>
          <p:nvPr/>
        </p:nvSpPr>
        <p:spPr bwMode="auto">
          <a:xfrm>
            <a:off x="457200" y="6248400"/>
            <a:ext cx="5791200" cy="609600"/>
          </a:xfrm>
          <a:prstGeom prst="wedgeRoundRectCallout">
            <a:avLst>
              <a:gd name="adj1" fmla="val -31796"/>
              <a:gd name="adj2" fmla="val -106250"/>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18463" name="Text Box 30"/>
          <p:cNvSpPr txBox="1">
            <a:spLocks noChangeArrowheads="1"/>
          </p:cNvSpPr>
          <p:nvPr/>
        </p:nvSpPr>
        <p:spPr bwMode="auto">
          <a:xfrm>
            <a:off x="533400" y="6400800"/>
            <a:ext cx="5634038" cy="457200"/>
          </a:xfrm>
          <a:prstGeom prst="rect">
            <a:avLst/>
          </a:prstGeom>
          <a:noFill/>
          <a:ln w="9525">
            <a:noFill/>
            <a:miter lim="800000"/>
            <a:headEnd/>
            <a:tailEnd/>
          </a:ln>
        </p:spPr>
        <p:txBody>
          <a:bodyPr wrap="none">
            <a:spAutoFit/>
          </a:bodyPr>
          <a:lstStyle/>
          <a:p>
            <a:r>
              <a:rPr lang="ja-JP" altLang="en-US"/>
              <a:t>ハッシュ表（ハッシュテーブル）といいます。</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スライド番号プレースホルダ 4"/>
          <p:cNvSpPr>
            <a:spLocks noGrp="1"/>
          </p:cNvSpPr>
          <p:nvPr>
            <p:ph type="sldNum" sz="quarter" idx="12"/>
          </p:nvPr>
        </p:nvSpPr>
        <p:spPr>
          <a:noFill/>
        </p:spPr>
        <p:txBody>
          <a:bodyPr/>
          <a:lstStyle/>
          <a:p>
            <a:fld id="{78A98FF7-90A9-4C4F-950F-777B21BF60A0}" type="slidenum">
              <a:rPr lang="en-US" altLang="ja-JP" smtClean="0"/>
              <a:pPr/>
              <a:t>51</a:t>
            </a:fld>
            <a:endParaRPr lang="en-US" altLang="ja-JP" smtClean="0"/>
          </a:p>
        </p:txBody>
      </p:sp>
      <p:sp>
        <p:nvSpPr>
          <p:cNvPr id="19463" name="Rectangle 2"/>
          <p:cNvSpPr>
            <a:spLocks noGrp="1" noChangeArrowheads="1"/>
          </p:cNvSpPr>
          <p:nvPr>
            <p:ph type="title"/>
          </p:nvPr>
        </p:nvSpPr>
        <p:spPr/>
        <p:txBody>
          <a:bodyPr/>
          <a:lstStyle/>
          <a:p>
            <a:pPr eaLnBrk="1" hangingPunct="1"/>
            <a:r>
              <a:rPr lang="ja-JP" altLang="en-US" smtClean="0"/>
              <a:t>具体的なハッシュ関数</a:t>
            </a:r>
          </a:p>
        </p:txBody>
      </p:sp>
      <p:sp>
        <p:nvSpPr>
          <p:cNvPr id="19464" name="Text Box 3"/>
          <p:cNvSpPr txBox="1">
            <a:spLocks noChangeArrowheads="1"/>
          </p:cNvSpPr>
          <p:nvPr/>
        </p:nvSpPr>
        <p:spPr bwMode="auto">
          <a:xfrm>
            <a:off x="685800" y="1676400"/>
            <a:ext cx="7772400" cy="1187450"/>
          </a:xfrm>
          <a:prstGeom prst="rect">
            <a:avLst/>
          </a:prstGeom>
          <a:noFill/>
          <a:ln w="9525">
            <a:noFill/>
            <a:miter lim="800000"/>
            <a:headEnd/>
            <a:tailEnd/>
          </a:ln>
        </p:spPr>
        <p:txBody>
          <a:bodyPr>
            <a:spAutoFit/>
          </a:bodyPr>
          <a:lstStyle/>
          <a:p>
            <a:pPr algn="l"/>
            <a:r>
              <a:rPr lang="ja-JP" altLang="en-US" b="0"/>
              <a:t>ここでは、名前データから具体的なハッシュ関数を構成する。簡単のため、名前はアルファベットの小文字の８文字からなるものだけを考える。</a:t>
            </a:r>
          </a:p>
        </p:txBody>
      </p:sp>
      <p:sp>
        <p:nvSpPr>
          <p:cNvPr id="19465" name="Text Box 4"/>
          <p:cNvSpPr txBox="1">
            <a:spLocks noChangeArrowheads="1"/>
          </p:cNvSpPr>
          <p:nvPr/>
        </p:nvSpPr>
        <p:spPr bwMode="auto">
          <a:xfrm>
            <a:off x="609600" y="3124200"/>
            <a:ext cx="950913" cy="457200"/>
          </a:xfrm>
          <a:prstGeom prst="rect">
            <a:avLst/>
          </a:prstGeom>
          <a:noFill/>
          <a:ln w="9525">
            <a:noFill/>
            <a:miter lim="800000"/>
            <a:headEnd/>
            <a:tailEnd/>
          </a:ln>
        </p:spPr>
        <p:txBody>
          <a:bodyPr wrap="none">
            <a:spAutoFit/>
          </a:bodyPr>
          <a:lstStyle/>
          <a:p>
            <a:r>
              <a:rPr lang="ja-JP" altLang="en-US"/>
              <a:t>入力：</a:t>
            </a:r>
          </a:p>
        </p:txBody>
      </p:sp>
      <p:graphicFrame>
        <p:nvGraphicFramePr>
          <p:cNvPr id="19458" name="Object 5"/>
          <p:cNvGraphicFramePr>
            <a:graphicFrameLocks noChangeAspect="1"/>
          </p:cNvGraphicFramePr>
          <p:nvPr/>
        </p:nvGraphicFramePr>
        <p:xfrm>
          <a:off x="1828800" y="3048000"/>
          <a:ext cx="3873500" cy="719138"/>
        </p:xfrm>
        <a:graphic>
          <a:graphicData uri="http://schemas.openxmlformats.org/presentationml/2006/ole">
            <p:oleObj spid="_x0000_s19458" name="Equation" r:id="rId3" imgW="888840" imgH="164880" progId="Equation.DSMT4">
              <p:embed/>
            </p:oleObj>
          </a:graphicData>
        </a:graphic>
      </p:graphicFrame>
      <p:sp>
        <p:nvSpPr>
          <p:cNvPr id="19466" name="Text Box 6"/>
          <p:cNvSpPr txBox="1">
            <a:spLocks noChangeArrowheads="1"/>
          </p:cNvSpPr>
          <p:nvPr/>
        </p:nvSpPr>
        <p:spPr bwMode="auto">
          <a:xfrm>
            <a:off x="533400" y="3810000"/>
            <a:ext cx="4325938" cy="457200"/>
          </a:xfrm>
          <a:prstGeom prst="rect">
            <a:avLst/>
          </a:prstGeom>
          <a:noFill/>
          <a:ln w="9525">
            <a:noFill/>
            <a:miter lim="800000"/>
            <a:headEnd/>
            <a:tailEnd/>
          </a:ln>
        </p:spPr>
        <p:txBody>
          <a:bodyPr wrap="none">
            <a:spAutoFit/>
          </a:bodyPr>
          <a:lstStyle/>
          <a:p>
            <a:r>
              <a:rPr lang="ja-JP" altLang="en-US"/>
              <a:t>ただし、　　　　　　　　　に対して、</a:t>
            </a:r>
          </a:p>
        </p:txBody>
      </p:sp>
      <p:graphicFrame>
        <p:nvGraphicFramePr>
          <p:cNvPr id="19459" name="Object 7"/>
          <p:cNvGraphicFramePr>
            <a:graphicFrameLocks noChangeAspect="1"/>
          </p:cNvGraphicFramePr>
          <p:nvPr/>
        </p:nvGraphicFramePr>
        <p:xfrm>
          <a:off x="4876800" y="3657600"/>
          <a:ext cx="3657600" cy="750888"/>
        </p:xfrm>
        <a:graphic>
          <a:graphicData uri="http://schemas.openxmlformats.org/presentationml/2006/ole">
            <p:oleObj spid="_x0000_s19459" name="Equation" r:id="rId4" imgW="990360" imgH="203040" progId="Equation.DSMT4">
              <p:embed/>
            </p:oleObj>
          </a:graphicData>
        </a:graphic>
      </p:graphicFrame>
      <p:graphicFrame>
        <p:nvGraphicFramePr>
          <p:cNvPr id="19460" name="Object 8"/>
          <p:cNvGraphicFramePr>
            <a:graphicFrameLocks noChangeAspect="1"/>
          </p:cNvGraphicFramePr>
          <p:nvPr/>
        </p:nvGraphicFramePr>
        <p:xfrm>
          <a:off x="1828800" y="3886200"/>
          <a:ext cx="1371600" cy="419100"/>
        </p:xfrm>
        <a:graphic>
          <a:graphicData uri="http://schemas.openxmlformats.org/presentationml/2006/ole">
            <p:oleObj spid="_x0000_s19460" name="Equation" r:id="rId5" imgW="622080" imgH="190440" progId="Equation.DSMT4">
              <p:embed/>
            </p:oleObj>
          </a:graphicData>
        </a:graphic>
      </p:graphicFrame>
      <p:graphicFrame>
        <p:nvGraphicFramePr>
          <p:cNvPr id="19461" name="Object 9"/>
          <p:cNvGraphicFramePr>
            <a:graphicFrameLocks noChangeAspect="1"/>
          </p:cNvGraphicFramePr>
          <p:nvPr/>
        </p:nvGraphicFramePr>
        <p:xfrm>
          <a:off x="1524000" y="5486400"/>
          <a:ext cx="5562600" cy="717550"/>
        </p:xfrm>
        <a:graphic>
          <a:graphicData uri="http://schemas.openxmlformats.org/presentationml/2006/ole">
            <p:oleObj spid="_x0000_s19461" name="Equation" r:id="rId6" imgW="1574640" imgH="203040" progId="Equation.DSMT4">
              <p:embed/>
            </p:oleObj>
          </a:graphicData>
        </a:graphic>
      </p:graphicFrame>
      <p:sp>
        <p:nvSpPr>
          <p:cNvPr id="19467" name="Text Box 10"/>
          <p:cNvSpPr txBox="1">
            <a:spLocks noChangeArrowheads="1"/>
          </p:cNvSpPr>
          <p:nvPr/>
        </p:nvSpPr>
        <p:spPr bwMode="auto">
          <a:xfrm>
            <a:off x="381000" y="5105400"/>
            <a:ext cx="1700213" cy="457200"/>
          </a:xfrm>
          <a:prstGeom prst="rect">
            <a:avLst/>
          </a:prstGeom>
          <a:noFill/>
          <a:ln w="9525">
            <a:noFill/>
            <a:miter lim="800000"/>
            <a:headEnd/>
            <a:tailEnd/>
          </a:ln>
        </p:spPr>
        <p:txBody>
          <a:bodyPr wrap="none">
            <a:spAutoFit/>
          </a:bodyPr>
          <a:lstStyle/>
          <a:p>
            <a:r>
              <a:rPr lang="ja-JP" altLang="en-US"/>
              <a:t>ハッシュ値：</a:t>
            </a:r>
          </a:p>
        </p:txBody>
      </p:sp>
      <p:sp>
        <p:nvSpPr>
          <p:cNvPr id="19468" name="Text Box 11"/>
          <p:cNvSpPr txBox="1">
            <a:spLocks noChangeArrowheads="1"/>
          </p:cNvSpPr>
          <p:nvPr/>
        </p:nvSpPr>
        <p:spPr bwMode="auto">
          <a:xfrm>
            <a:off x="1600200" y="4724400"/>
            <a:ext cx="4781550" cy="457200"/>
          </a:xfrm>
          <a:prstGeom prst="rect">
            <a:avLst/>
          </a:prstGeom>
          <a:noFill/>
          <a:ln w="9525">
            <a:noFill/>
            <a:miter lim="800000"/>
            <a:headEnd/>
            <a:tailEnd/>
          </a:ln>
        </p:spPr>
        <p:txBody>
          <a:bodyPr wrap="none">
            <a:spAutoFit/>
          </a:bodyPr>
          <a:lstStyle/>
          <a:p>
            <a:r>
              <a:rPr lang="ja-JP" altLang="en-US"/>
              <a:t>（入力例：</a:t>
            </a:r>
            <a:r>
              <a:rPr lang="en-US" altLang="ja-JP"/>
              <a:t>suzuki,sato,kusakari,</a:t>
            </a:r>
            <a:r>
              <a:rPr lang="ja-JP" altLang="en-US"/>
              <a:t>・・・）</a:t>
            </a:r>
          </a:p>
        </p:txBody>
      </p:sp>
      <p:sp>
        <p:nvSpPr>
          <p:cNvPr id="19469" name="Text Box 12"/>
          <p:cNvSpPr txBox="1">
            <a:spLocks noChangeArrowheads="1"/>
          </p:cNvSpPr>
          <p:nvPr/>
        </p:nvSpPr>
        <p:spPr bwMode="auto">
          <a:xfrm>
            <a:off x="1143000" y="6096000"/>
            <a:ext cx="5927725" cy="457200"/>
          </a:xfrm>
          <a:prstGeom prst="rect">
            <a:avLst/>
          </a:prstGeom>
          <a:noFill/>
          <a:ln w="9525">
            <a:noFill/>
            <a:miter lim="800000"/>
            <a:headEnd/>
            <a:tailEnd/>
          </a:ln>
        </p:spPr>
        <p:txBody>
          <a:bodyPr>
            <a:spAutoFit/>
          </a:bodyPr>
          <a:lstStyle/>
          <a:p>
            <a:r>
              <a:rPr lang="ja-JP" altLang="en-US"/>
              <a:t>（ハッシュ値の例：３，７，１１、・・・）</a:t>
            </a:r>
          </a:p>
        </p:txBody>
      </p:sp>
      <p:sp>
        <p:nvSpPr>
          <p:cNvPr id="19470" name="AutoShape 13"/>
          <p:cNvSpPr>
            <a:spLocks noChangeArrowheads="1"/>
          </p:cNvSpPr>
          <p:nvPr/>
        </p:nvSpPr>
        <p:spPr bwMode="auto">
          <a:xfrm>
            <a:off x="7239000" y="4419600"/>
            <a:ext cx="1676400" cy="990600"/>
          </a:xfrm>
          <a:prstGeom prst="wedgeRoundRectCallout">
            <a:avLst>
              <a:gd name="adj1" fmla="val -130398"/>
              <a:gd name="adj2" fmla="val 69870"/>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19471" name="Text Box 14"/>
          <p:cNvSpPr txBox="1">
            <a:spLocks noChangeArrowheads="1"/>
          </p:cNvSpPr>
          <p:nvPr/>
        </p:nvSpPr>
        <p:spPr bwMode="auto">
          <a:xfrm>
            <a:off x="7543800" y="4495800"/>
            <a:ext cx="1103313" cy="822325"/>
          </a:xfrm>
          <a:prstGeom prst="rect">
            <a:avLst/>
          </a:prstGeom>
          <a:noFill/>
          <a:ln w="9525">
            <a:noFill/>
            <a:miter lim="800000"/>
            <a:headEnd/>
            <a:tailEnd/>
          </a:ln>
        </p:spPr>
        <p:txBody>
          <a:bodyPr wrap="none">
            <a:spAutoFit/>
          </a:bodyPr>
          <a:lstStyle/>
          <a:p>
            <a:r>
              <a:rPr lang="ja-JP" altLang="en-US"/>
              <a:t>配列の</a:t>
            </a:r>
          </a:p>
          <a:p>
            <a:r>
              <a:rPr lang="ja-JP" altLang="en-US"/>
              <a:t>大きさ</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スライド番号プレースホルダ 4"/>
          <p:cNvSpPr>
            <a:spLocks noGrp="1"/>
          </p:cNvSpPr>
          <p:nvPr>
            <p:ph type="sldNum" sz="quarter" idx="12"/>
          </p:nvPr>
        </p:nvSpPr>
        <p:spPr>
          <a:noFill/>
        </p:spPr>
        <p:txBody>
          <a:bodyPr/>
          <a:lstStyle/>
          <a:p>
            <a:fld id="{910B36E8-C234-4BE9-B7C1-C6ED006C840E}" type="slidenum">
              <a:rPr lang="en-US" altLang="ja-JP" smtClean="0"/>
              <a:pPr/>
              <a:t>52</a:t>
            </a:fld>
            <a:endParaRPr lang="en-US" altLang="ja-JP" smtClean="0"/>
          </a:p>
        </p:txBody>
      </p:sp>
      <p:sp>
        <p:nvSpPr>
          <p:cNvPr id="20486" name="Rectangle 2"/>
          <p:cNvSpPr>
            <a:spLocks noGrp="1" noChangeArrowheads="1"/>
          </p:cNvSpPr>
          <p:nvPr>
            <p:ph type="title"/>
          </p:nvPr>
        </p:nvSpPr>
        <p:spPr>
          <a:xfrm>
            <a:off x="533400" y="0"/>
            <a:ext cx="7772400" cy="1143000"/>
          </a:xfrm>
        </p:spPr>
        <p:txBody>
          <a:bodyPr/>
          <a:lstStyle/>
          <a:p>
            <a:pPr eaLnBrk="1" hangingPunct="1"/>
            <a:r>
              <a:rPr lang="ja-JP" altLang="en-US" sz="3200" smtClean="0"/>
              <a:t>アスキーコード</a:t>
            </a:r>
          </a:p>
        </p:txBody>
      </p:sp>
      <p:sp>
        <p:nvSpPr>
          <p:cNvPr id="20487" name="Text Box 3"/>
          <p:cNvSpPr txBox="1">
            <a:spLocks noChangeArrowheads="1"/>
          </p:cNvSpPr>
          <p:nvPr/>
        </p:nvSpPr>
        <p:spPr bwMode="auto">
          <a:xfrm>
            <a:off x="914400" y="838200"/>
            <a:ext cx="7086600" cy="822325"/>
          </a:xfrm>
          <a:prstGeom prst="rect">
            <a:avLst/>
          </a:prstGeom>
          <a:noFill/>
          <a:ln w="9525">
            <a:noFill/>
            <a:miter lim="800000"/>
            <a:headEnd/>
            <a:tailEnd/>
          </a:ln>
        </p:spPr>
        <p:txBody>
          <a:bodyPr>
            <a:spAutoFit/>
          </a:bodyPr>
          <a:lstStyle/>
          <a:p>
            <a:pPr algn="l"/>
            <a:r>
              <a:rPr lang="ja-JP" altLang="en-US" b="0"/>
              <a:t>アスキーコードは、以下に示すように、アルファベットへの整数値の割り当てである。</a:t>
            </a:r>
          </a:p>
        </p:txBody>
      </p:sp>
      <p:graphicFrame>
        <p:nvGraphicFramePr>
          <p:cNvPr id="20482" name="Object 4"/>
          <p:cNvGraphicFramePr>
            <a:graphicFrameLocks noChangeAspect="1"/>
          </p:cNvGraphicFramePr>
          <p:nvPr/>
        </p:nvGraphicFramePr>
        <p:xfrm>
          <a:off x="1447800" y="1676400"/>
          <a:ext cx="5410200" cy="2378075"/>
        </p:xfrm>
        <a:graphic>
          <a:graphicData uri="http://schemas.openxmlformats.org/presentationml/2006/ole">
            <p:oleObj spid="_x0000_s20482" name="Equation" r:id="rId3" imgW="2311200" imgH="1015920" progId="Equation.DSMT4">
              <p:embed/>
            </p:oleObj>
          </a:graphicData>
        </a:graphic>
      </p:graphicFrame>
      <p:sp>
        <p:nvSpPr>
          <p:cNvPr id="20488" name="Text Box 5"/>
          <p:cNvSpPr txBox="1">
            <a:spLocks noChangeArrowheads="1"/>
          </p:cNvSpPr>
          <p:nvPr/>
        </p:nvSpPr>
        <p:spPr bwMode="auto">
          <a:xfrm>
            <a:off x="762000" y="4038600"/>
            <a:ext cx="2371725" cy="457200"/>
          </a:xfrm>
          <a:prstGeom prst="rect">
            <a:avLst/>
          </a:prstGeom>
          <a:noFill/>
          <a:ln w="9525">
            <a:noFill/>
            <a:miter lim="800000"/>
            <a:headEnd/>
            <a:tailEnd/>
          </a:ln>
        </p:spPr>
        <p:txBody>
          <a:bodyPr wrap="none">
            <a:spAutoFit/>
          </a:bodyPr>
          <a:lstStyle/>
          <a:p>
            <a:r>
              <a:rPr lang="ja-JP" altLang="en-US"/>
              <a:t>これを利用する。</a:t>
            </a:r>
          </a:p>
        </p:txBody>
      </p:sp>
      <p:sp>
        <p:nvSpPr>
          <p:cNvPr id="20489" name="Text Box 6"/>
          <p:cNvSpPr txBox="1">
            <a:spLocks noChangeArrowheads="1"/>
          </p:cNvSpPr>
          <p:nvPr/>
        </p:nvSpPr>
        <p:spPr bwMode="auto">
          <a:xfrm>
            <a:off x="1371600" y="4572000"/>
            <a:ext cx="4714875" cy="457200"/>
          </a:xfrm>
          <a:prstGeom prst="rect">
            <a:avLst/>
          </a:prstGeom>
          <a:noFill/>
          <a:ln w="9525">
            <a:noFill/>
            <a:miter lim="800000"/>
            <a:headEnd/>
            <a:tailEnd/>
          </a:ln>
        </p:spPr>
        <p:txBody>
          <a:bodyPr wrap="none">
            <a:spAutoFit/>
          </a:bodyPr>
          <a:lstStyle/>
          <a:p>
            <a:r>
              <a:rPr lang="ja-JP" altLang="en-US"/>
              <a:t>このコードを、次のように記述する。</a:t>
            </a:r>
          </a:p>
        </p:txBody>
      </p:sp>
      <p:graphicFrame>
        <p:nvGraphicFramePr>
          <p:cNvPr id="20483" name="Object 7"/>
          <p:cNvGraphicFramePr>
            <a:graphicFrameLocks noChangeAspect="1"/>
          </p:cNvGraphicFramePr>
          <p:nvPr/>
        </p:nvGraphicFramePr>
        <p:xfrm>
          <a:off x="2514600" y="5105400"/>
          <a:ext cx="2260600" cy="822325"/>
        </p:xfrm>
        <a:graphic>
          <a:graphicData uri="http://schemas.openxmlformats.org/presentationml/2006/ole">
            <p:oleObj spid="_x0000_s20483" name="Equation" r:id="rId4" imgW="558720" imgH="203040" progId="Equation.DSMT4">
              <p:embed/>
            </p:oleObj>
          </a:graphicData>
        </a:graphic>
      </p:graphicFrame>
      <p:sp>
        <p:nvSpPr>
          <p:cNvPr id="20490" name="Text Box 8"/>
          <p:cNvSpPr txBox="1">
            <a:spLocks noChangeArrowheads="1"/>
          </p:cNvSpPr>
          <p:nvPr/>
        </p:nvSpPr>
        <p:spPr bwMode="auto">
          <a:xfrm>
            <a:off x="1143000" y="6096000"/>
            <a:ext cx="5927725" cy="457200"/>
          </a:xfrm>
          <a:prstGeom prst="rect">
            <a:avLst/>
          </a:prstGeom>
          <a:noFill/>
          <a:ln w="9525">
            <a:noFill/>
            <a:miter lim="800000"/>
            <a:headEnd/>
            <a:tailEnd/>
          </a:ln>
        </p:spPr>
        <p:txBody>
          <a:bodyPr>
            <a:spAutoFit/>
          </a:bodyPr>
          <a:lstStyle/>
          <a:p>
            <a:r>
              <a:rPr lang="ja-JP" altLang="en-US"/>
              <a:t>（例：　　　　　　　　　　　　　　）</a:t>
            </a:r>
          </a:p>
        </p:txBody>
      </p:sp>
      <p:graphicFrame>
        <p:nvGraphicFramePr>
          <p:cNvPr id="20484" name="Object 9"/>
          <p:cNvGraphicFramePr>
            <a:graphicFrameLocks noChangeAspect="1"/>
          </p:cNvGraphicFramePr>
          <p:nvPr/>
        </p:nvGraphicFramePr>
        <p:xfrm>
          <a:off x="3124200" y="6019800"/>
          <a:ext cx="2590800" cy="609600"/>
        </p:xfrm>
        <a:graphic>
          <a:graphicData uri="http://schemas.openxmlformats.org/presentationml/2006/ole">
            <p:oleObj spid="_x0000_s20484" name="Equation" r:id="rId5" imgW="863280" imgH="203040" progId="Equation.DSMT4">
              <p:embed/>
            </p:oleObj>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スライド番号プレースホルダ 4"/>
          <p:cNvSpPr>
            <a:spLocks noGrp="1"/>
          </p:cNvSpPr>
          <p:nvPr>
            <p:ph type="sldNum" sz="quarter" idx="12"/>
          </p:nvPr>
        </p:nvSpPr>
        <p:spPr>
          <a:noFill/>
        </p:spPr>
        <p:txBody>
          <a:bodyPr/>
          <a:lstStyle/>
          <a:p>
            <a:fld id="{AD8BFA4A-BC50-499D-A477-B84E98BF4BDB}" type="slidenum">
              <a:rPr lang="en-US" altLang="ja-JP" smtClean="0"/>
              <a:pPr/>
              <a:t>53</a:t>
            </a:fld>
            <a:endParaRPr lang="en-US" altLang="ja-JP" smtClean="0"/>
          </a:p>
        </p:txBody>
      </p:sp>
      <p:sp>
        <p:nvSpPr>
          <p:cNvPr id="21509" name="Rectangle 2"/>
          <p:cNvSpPr>
            <a:spLocks noGrp="1" noChangeArrowheads="1"/>
          </p:cNvSpPr>
          <p:nvPr>
            <p:ph type="title"/>
          </p:nvPr>
        </p:nvSpPr>
        <p:spPr>
          <a:xfrm>
            <a:off x="685800" y="228600"/>
            <a:ext cx="7772400" cy="1143000"/>
          </a:xfrm>
        </p:spPr>
        <p:txBody>
          <a:bodyPr/>
          <a:lstStyle/>
          <a:p>
            <a:pPr eaLnBrk="1" hangingPunct="1"/>
            <a:r>
              <a:rPr lang="ja-JP" altLang="en-US" sz="3600" smtClean="0"/>
              <a:t>ハッシュ関数の構成例１</a:t>
            </a:r>
          </a:p>
        </p:txBody>
      </p:sp>
      <p:graphicFrame>
        <p:nvGraphicFramePr>
          <p:cNvPr id="21506" name="Object 3"/>
          <p:cNvGraphicFramePr>
            <a:graphicFrameLocks noChangeAspect="1"/>
          </p:cNvGraphicFramePr>
          <p:nvPr/>
        </p:nvGraphicFramePr>
        <p:xfrm>
          <a:off x="1066800" y="2057400"/>
          <a:ext cx="6781800" cy="1557338"/>
        </p:xfrm>
        <a:graphic>
          <a:graphicData uri="http://schemas.openxmlformats.org/presentationml/2006/ole">
            <p:oleObj spid="_x0000_s21506" name="Equation" r:id="rId3" imgW="1879560" imgH="431640" progId="Equation.DSMT4">
              <p:embed/>
            </p:oleObj>
          </a:graphicData>
        </a:graphic>
      </p:graphicFrame>
      <p:sp>
        <p:nvSpPr>
          <p:cNvPr id="21510" name="AutoShape 4"/>
          <p:cNvSpPr>
            <a:spLocks noChangeArrowheads="1"/>
          </p:cNvSpPr>
          <p:nvPr/>
        </p:nvSpPr>
        <p:spPr bwMode="auto">
          <a:xfrm>
            <a:off x="685800" y="4038600"/>
            <a:ext cx="6400800" cy="2133600"/>
          </a:xfrm>
          <a:prstGeom prst="wedgeRoundRectCallout">
            <a:avLst>
              <a:gd name="adj1" fmla="val 41069"/>
              <a:gd name="adj2" fmla="val -91148"/>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21511" name="Text Box 5"/>
          <p:cNvSpPr txBox="1">
            <a:spLocks noChangeArrowheads="1"/>
          </p:cNvSpPr>
          <p:nvPr/>
        </p:nvSpPr>
        <p:spPr bwMode="auto">
          <a:xfrm>
            <a:off x="1371600" y="4191000"/>
            <a:ext cx="4473575" cy="1917700"/>
          </a:xfrm>
          <a:prstGeom prst="rect">
            <a:avLst/>
          </a:prstGeom>
          <a:noFill/>
          <a:ln w="9525">
            <a:noFill/>
            <a:miter lim="800000"/>
            <a:headEnd/>
            <a:tailEnd/>
          </a:ln>
        </p:spPr>
        <p:txBody>
          <a:bodyPr wrap="none">
            <a:spAutoFit/>
          </a:bodyPr>
          <a:lstStyle/>
          <a:p>
            <a:pPr algn="l"/>
            <a:r>
              <a:rPr lang="ja-JP" altLang="en-US"/>
              <a:t>この余りを求める演算により、</a:t>
            </a:r>
          </a:p>
          <a:p>
            <a:pPr algn="l"/>
            <a:r>
              <a:rPr lang="ja-JP" altLang="en-US"/>
              <a:t>ハッシュ値がつねに、</a:t>
            </a:r>
          </a:p>
          <a:p>
            <a:pPr algn="l"/>
            <a:endParaRPr lang="ja-JP" altLang="en-US"/>
          </a:p>
          <a:p>
            <a:pPr algn="l"/>
            <a:r>
              <a:rPr lang="ja-JP" altLang="en-US"/>
              <a:t>となることが保証される。</a:t>
            </a:r>
          </a:p>
          <a:p>
            <a:pPr algn="l"/>
            <a:r>
              <a:rPr lang="ja-JP" altLang="en-US"/>
              <a:t>→配列の添え字として利用可能。</a:t>
            </a:r>
          </a:p>
        </p:txBody>
      </p:sp>
      <p:graphicFrame>
        <p:nvGraphicFramePr>
          <p:cNvPr id="21507" name="Object 6"/>
          <p:cNvGraphicFramePr>
            <a:graphicFrameLocks noChangeAspect="1"/>
          </p:cNvGraphicFramePr>
          <p:nvPr/>
        </p:nvGraphicFramePr>
        <p:xfrm>
          <a:off x="1600200" y="4953000"/>
          <a:ext cx="3810000" cy="492125"/>
        </p:xfrm>
        <a:graphic>
          <a:graphicData uri="http://schemas.openxmlformats.org/presentationml/2006/ole">
            <p:oleObj spid="_x0000_s21507" name="Equation" r:id="rId4" imgW="1574640" imgH="203040" progId="Equation.DSMT4">
              <p:embed/>
            </p:oleObj>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スライド番号プレースホルダ 4"/>
          <p:cNvSpPr>
            <a:spLocks noGrp="1"/>
          </p:cNvSpPr>
          <p:nvPr>
            <p:ph type="sldNum" sz="quarter" idx="12"/>
          </p:nvPr>
        </p:nvSpPr>
        <p:spPr>
          <a:noFill/>
        </p:spPr>
        <p:txBody>
          <a:bodyPr/>
          <a:lstStyle/>
          <a:p>
            <a:fld id="{4F01165C-7026-4BB3-BDF4-B3BEC5B3A6F5}" type="slidenum">
              <a:rPr lang="en-US" altLang="ja-JP" smtClean="0"/>
              <a:pPr/>
              <a:t>54</a:t>
            </a:fld>
            <a:endParaRPr lang="en-US" altLang="ja-JP" smtClean="0"/>
          </a:p>
        </p:txBody>
      </p:sp>
      <p:sp>
        <p:nvSpPr>
          <p:cNvPr id="22535" name="Rectangle 2"/>
          <p:cNvSpPr>
            <a:spLocks noGrp="1" noChangeArrowheads="1"/>
          </p:cNvSpPr>
          <p:nvPr>
            <p:ph type="title"/>
          </p:nvPr>
        </p:nvSpPr>
        <p:spPr/>
        <p:txBody>
          <a:bodyPr/>
          <a:lstStyle/>
          <a:p>
            <a:pPr eaLnBrk="1" hangingPunct="1"/>
            <a:r>
              <a:rPr lang="ja-JP" altLang="en-US" smtClean="0"/>
              <a:t>名前とハッシュ関数の構成例</a:t>
            </a:r>
          </a:p>
        </p:txBody>
      </p:sp>
      <p:sp>
        <p:nvSpPr>
          <p:cNvPr id="22536" name="Text Box 3"/>
          <p:cNvSpPr txBox="1">
            <a:spLocks noChangeArrowheads="1"/>
          </p:cNvSpPr>
          <p:nvPr/>
        </p:nvSpPr>
        <p:spPr bwMode="auto">
          <a:xfrm>
            <a:off x="685800" y="1676400"/>
            <a:ext cx="7772400" cy="1187450"/>
          </a:xfrm>
          <a:prstGeom prst="rect">
            <a:avLst/>
          </a:prstGeom>
          <a:noFill/>
          <a:ln w="9525">
            <a:noFill/>
            <a:miter lim="800000"/>
            <a:headEnd/>
            <a:tailEnd/>
          </a:ln>
        </p:spPr>
        <p:txBody>
          <a:bodyPr>
            <a:spAutoFit/>
          </a:bodyPr>
          <a:lstStyle/>
          <a:p>
            <a:pPr algn="l"/>
            <a:r>
              <a:rPr lang="ja-JP" altLang="en-US" b="0"/>
              <a:t>ここでは、名前データから具体的なハッシュ関数を構成してみる。簡単のため、名前はアルファベットの小文字の８文字からなるものだけを考える。</a:t>
            </a:r>
          </a:p>
        </p:txBody>
      </p:sp>
      <p:sp>
        <p:nvSpPr>
          <p:cNvPr id="22537" name="Text Box 4"/>
          <p:cNvSpPr txBox="1">
            <a:spLocks noChangeArrowheads="1"/>
          </p:cNvSpPr>
          <p:nvPr/>
        </p:nvSpPr>
        <p:spPr bwMode="auto">
          <a:xfrm>
            <a:off x="762000" y="3352800"/>
            <a:ext cx="950913" cy="457200"/>
          </a:xfrm>
          <a:prstGeom prst="rect">
            <a:avLst/>
          </a:prstGeom>
          <a:noFill/>
          <a:ln w="9525">
            <a:noFill/>
            <a:miter lim="800000"/>
            <a:headEnd/>
            <a:tailEnd/>
          </a:ln>
        </p:spPr>
        <p:txBody>
          <a:bodyPr wrap="none">
            <a:spAutoFit/>
          </a:bodyPr>
          <a:lstStyle/>
          <a:p>
            <a:r>
              <a:rPr lang="ja-JP" altLang="en-US"/>
              <a:t>入力：</a:t>
            </a:r>
          </a:p>
        </p:txBody>
      </p:sp>
      <p:graphicFrame>
        <p:nvGraphicFramePr>
          <p:cNvPr id="22530" name="Object 5"/>
          <p:cNvGraphicFramePr>
            <a:graphicFrameLocks noChangeAspect="1"/>
          </p:cNvGraphicFramePr>
          <p:nvPr/>
        </p:nvGraphicFramePr>
        <p:xfrm>
          <a:off x="2133600" y="3276600"/>
          <a:ext cx="3873500" cy="719138"/>
        </p:xfrm>
        <a:graphic>
          <a:graphicData uri="http://schemas.openxmlformats.org/presentationml/2006/ole">
            <p:oleObj spid="_x0000_s22530" name="Equation" r:id="rId3" imgW="888840" imgH="164880" progId="Equation.DSMT4">
              <p:embed/>
            </p:oleObj>
          </a:graphicData>
        </a:graphic>
      </p:graphicFrame>
      <p:sp>
        <p:nvSpPr>
          <p:cNvPr id="22538" name="Text Box 6"/>
          <p:cNvSpPr txBox="1">
            <a:spLocks noChangeArrowheads="1"/>
          </p:cNvSpPr>
          <p:nvPr/>
        </p:nvSpPr>
        <p:spPr bwMode="auto">
          <a:xfrm>
            <a:off x="533400" y="4038600"/>
            <a:ext cx="4325938" cy="457200"/>
          </a:xfrm>
          <a:prstGeom prst="rect">
            <a:avLst/>
          </a:prstGeom>
          <a:noFill/>
          <a:ln w="9525">
            <a:noFill/>
            <a:miter lim="800000"/>
            <a:headEnd/>
            <a:tailEnd/>
          </a:ln>
        </p:spPr>
        <p:txBody>
          <a:bodyPr wrap="none">
            <a:spAutoFit/>
          </a:bodyPr>
          <a:lstStyle/>
          <a:p>
            <a:r>
              <a:rPr lang="ja-JP" altLang="en-US"/>
              <a:t>ただし、　　　　　　　　　に対して、</a:t>
            </a:r>
          </a:p>
        </p:txBody>
      </p:sp>
      <p:graphicFrame>
        <p:nvGraphicFramePr>
          <p:cNvPr id="22531" name="Object 7"/>
          <p:cNvGraphicFramePr>
            <a:graphicFrameLocks noChangeAspect="1"/>
          </p:cNvGraphicFramePr>
          <p:nvPr/>
        </p:nvGraphicFramePr>
        <p:xfrm>
          <a:off x="4876800" y="3886200"/>
          <a:ext cx="3657600" cy="750888"/>
        </p:xfrm>
        <a:graphic>
          <a:graphicData uri="http://schemas.openxmlformats.org/presentationml/2006/ole">
            <p:oleObj spid="_x0000_s22531" name="Equation" r:id="rId4" imgW="990360" imgH="203040" progId="Equation.DSMT4">
              <p:embed/>
            </p:oleObj>
          </a:graphicData>
        </a:graphic>
      </p:graphicFrame>
      <p:graphicFrame>
        <p:nvGraphicFramePr>
          <p:cNvPr id="22532" name="Object 8"/>
          <p:cNvGraphicFramePr>
            <a:graphicFrameLocks noChangeAspect="1"/>
          </p:cNvGraphicFramePr>
          <p:nvPr/>
        </p:nvGraphicFramePr>
        <p:xfrm>
          <a:off x="1828800" y="4114800"/>
          <a:ext cx="1371600" cy="419100"/>
        </p:xfrm>
        <a:graphic>
          <a:graphicData uri="http://schemas.openxmlformats.org/presentationml/2006/ole">
            <p:oleObj spid="_x0000_s22532" name="Equation" r:id="rId5" imgW="622080" imgH="190440" progId="Equation.DSMT4">
              <p:embed/>
            </p:oleObj>
          </a:graphicData>
        </a:graphic>
      </p:graphicFrame>
      <p:graphicFrame>
        <p:nvGraphicFramePr>
          <p:cNvPr id="22533" name="Object 9"/>
          <p:cNvGraphicFramePr>
            <a:graphicFrameLocks noChangeAspect="1"/>
          </p:cNvGraphicFramePr>
          <p:nvPr/>
        </p:nvGraphicFramePr>
        <p:xfrm>
          <a:off x="1524000" y="5486400"/>
          <a:ext cx="5562600" cy="717550"/>
        </p:xfrm>
        <a:graphic>
          <a:graphicData uri="http://schemas.openxmlformats.org/presentationml/2006/ole">
            <p:oleObj spid="_x0000_s22533" name="Equation" r:id="rId6" imgW="1574640" imgH="203040" progId="Equation.DSMT4">
              <p:embed/>
            </p:oleObj>
          </a:graphicData>
        </a:graphic>
      </p:graphicFrame>
      <p:sp>
        <p:nvSpPr>
          <p:cNvPr id="22539" name="Text Box 10"/>
          <p:cNvSpPr txBox="1">
            <a:spLocks noChangeArrowheads="1"/>
          </p:cNvSpPr>
          <p:nvPr/>
        </p:nvSpPr>
        <p:spPr bwMode="auto">
          <a:xfrm>
            <a:off x="381000" y="5105400"/>
            <a:ext cx="1700213" cy="457200"/>
          </a:xfrm>
          <a:prstGeom prst="rect">
            <a:avLst/>
          </a:prstGeom>
          <a:noFill/>
          <a:ln w="9525">
            <a:noFill/>
            <a:miter lim="800000"/>
            <a:headEnd/>
            <a:tailEnd/>
          </a:ln>
        </p:spPr>
        <p:txBody>
          <a:bodyPr wrap="none">
            <a:spAutoFit/>
          </a:bodyPr>
          <a:lstStyle/>
          <a:p>
            <a:r>
              <a:rPr lang="ja-JP" altLang="en-US"/>
              <a:t>ハッシュ値：</a:t>
            </a:r>
          </a:p>
        </p:txBody>
      </p:sp>
      <p:sp>
        <p:nvSpPr>
          <p:cNvPr id="22540" name="Text Box 11"/>
          <p:cNvSpPr txBox="1">
            <a:spLocks noChangeArrowheads="1"/>
          </p:cNvSpPr>
          <p:nvPr/>
        </p:nvSpPr>
        <p:spPr bwMode="auto">
          <a:xfrm>
            <a:off x="1600200" y="4724400"/>
            <a:ext cx="4781550" cy="457200"/>
          </a:xfrm>
          <a:prstGeom prst="rect">
            <a:avLst/>
          </a:prstGeom>
          <a:noFill/>
          <a:ln w="9525">
            <a:noFill/>
            <a:miter lim="800000"/>
            <a:headEnd/>
            <a:tailEnd/>
          </a:ln>
        </p:spPr>
        <p:txBody>
          <a:bodyPr wrap="none">
            <a:spAutoFit/>
          </a:bodyPr>
          <a:lstStyle/>
          <a:p>
            <a:r>
              <a:rPr lang="ja-JP" altLang="en-US"/>
              <a:t>（入力例：</a:t>
            </a:r>
            <a:r>
              <a:rPr lang="en-US" altLang="ja-JP"/>
              <a:t>suzuki,sato,kusakari,</a:t>
            </a:r>
            <a:r>
              <a:rPr lang="ja-JP" altLang="en-US"/>
              <a:t>・・・）</a:t>
            </a:r>
          </a:p>
        </p:txBody>
      </p:sp>
      <p:sp>
        <p:nvSpPr>
          <p:cNvPr id="22541" name="Text Box 12"/>
          <p:cNvSpPr txBox="1">
            <a:spLocks noChangeArrowheads="1"/>
          </p:cNvSpPr>
          <p:nvPr/>
        </p:nvSpPr>
        <p:spPr bwMode="auto">
          <a:xfrm>
            <a:off x="1143000" y="6096000"/>
            <a:ext cx="5927725" cy="457200"/>
          </a:xfrm>
          <a:prstGeom prst="rect">
            <a:avLst/>
          </a:prstGeom>
          <a:noFill/>
          <a:ln w="9525">
            <a:noFill/>
            <a:miter lim="800000"/>
            <a:headEnd/>
            <a:tailEnd/>
          </a:ln>
        </p:spPr>
        <p:txBody>
          <a:bodyPr>
            <a:spAutoFit/>
          </a:bodyPr>
          <a:lstStyle/>
          <a:p>
            <a:r>
              <a:rPr lang="ja-JP" altLang="en-US"/>
              <a:t>（ハッシュ値の例：３，７，１１、・・・）</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スライド番号プレースホルダ 4"/>
          <p:cNvSpPr>
            <a:spLocks noGrp="1"/>
          </p:cNvSpPr>
          <p:nvPr>
            <p:ph type="sldNum" sz="quarter" idx="12"/>
          </p:nvPr>
        </p:nvSpPr>
        <p:spPr>
          <a:noFill/>
        </p:spPr>
        <p:txBody>
          <a:bodyPr/>
          <a:lstStyle/>
          <a:p>
            <a:fld id="{65A9322F-4938-4AD1-8FC4-C814B42D9EB8}" type="slidenum">
              <a:rPr lang="en-US" altLang="ja-JP" smtClean="0"/>
              <a:pPr/>
              <a:t>55</a:t>
            </a:fld>
            <a:endParaRPr lang="en-US" altLang="ja-JP" smtClean="0"/>
          </a:p>
        </p:txBody>
      </p:sp>
      <p:sp>
        <p:nvSpPr>
          <p:cNvPr id="23557" name="Rectangle 2"/>
          <p:cNvSpPr>
            <a:spLocks noGrp="1" noChangeArrowheads="1"/>
          </p:cNvSpPr>
          <p:nvPr>
            <p:ph type="title"/>
          </p:nvPr>
        </p:nvSpPr>
        <p:spPr/>
        <p:txBody>
          <a:bodyPr/>
          <a:lstStyle/>
          <a:p>
            <a:pPr eaLnBrk="1" hangingPunct="1"/>
            <a:r>
              <a:rPr lang="ja-JP" altLang="en-US" smtClean="0"/>
              <a:t>ハッシュ値の計算例</a:t>
            </a:r>
          </a:p>
        </p:txBody>
      </p:sp>
      <p:graphicFrame>
        <p:nvGraphicFramePr>
          <p:cNvPr id="23554" name="Object 3"/>
          <p:cNvGraphicFramePr>
            <a:graphicFrameLocks noChangeAspect="1"/>
          </p:cNvGraphicFramePr>
          <p:nvPr/>
        </p:nvGraphicFramePr>
        <p:xfrm>
          <a:off x="762000" y="2438400"/>
          <a:ext cx="7620000" cy="2339975"/>
        </p:xfrm>
        <a:graphic>
          <a:graphicData uri="http://schemas.openxmlformats.org/presentationml/2006/ole">
            <p:oleObj spid="_x0000_s23554" name="Equation" r:id="rId3" imgW="3225600" imgH="990360" progId="Equation.DSMT4">
              <p:embed/>
            </p:oleObj>
          </a:graphicData>
        </a:graphic>
      </p:graphicFrame>
      <p:sp>
        <p:nvSpPr>
          <p:cNvPr id="23558" name="Text Box 4"/>
          <p:cNvSpPr txBox="1">
            <a:spLocks noChangeArrowheads="1"/>
          </p:cNvSpPr>
          <p:nvPr/>
        </p:nvSpPr>
        <p:spPr bwMode="auto">
          <a:xfrm>
            <a:off x="657225" y="1752600"/>
            <a:ext cx="7605713" cy="457200"/>
          </a:xfrm>
          <a:prstGeom prst="rect">
            <a:avLst/>
          </a:prstGeom>
          <a:noFill/>
          <a:ln w="9525">
            <a:noFill/>
            <a:miter lim="800000"/>
            <a:headEnd/>
            <a:tailEnd/>
          </a:ln>
        </p:spPr>
        <p:txBody>
          <a:bodyPr wrap="none">
            <a:spAutoFit/>
          </a:bodyPr>
          <a:lstStyle/>
          <a:p>
            <a:r>
              <a:rPr lang="ja-JP" altLang="en-US"/>
              <a:t>ここでは、</a:t>
            </a:r>
            <a:r>
              <a:rPr lang="en-US" altLang="ja-JP"/>
              <a:t>M=</a:t>
            </a:r>
            <a:r>
              <a:rPr lang="ja-JP" altLang="en-US"/>
              <a:t>８として具体的にハッシュ値を計算してみる。</a:t>
            </a:r>
          </a:p>
        </p:txBody>
      </p:sp>
      <p:graphicFrame>
        <p:nvGraphicFramePr>
          <p:cNvPr id="23555" name="Object 5"/>
          <p:cNvGraphicFramePr>
            <a:graphicFrameLocks noChangeAspect="1"/>
          </p:cNvGraphicFramePr>
          <p:nvPr/>
        </p:nvGraphicFramePr>
        <p:xfrm>
          <a:off x="774700" y="5181600"/>
          <a:ext cx="7213600" cy="709613"/>
        </p:xfrm>
        <a:graphic>
          <a:graphicData uri="http://schemas.openxmlformats.org/presentationml/2006/ole">
            <p:oleObj spid="_x0000_s23555" name="Equation" r:id="rId4" imgW="2577960" imgH="253800" progId="Equation.DSMT4">
              <p:embed/>
            </p:oleObj>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スライド番号プレースホルダ 4"/>
          <p:cNvSpPr>
            <a:spLocks noGrp="1"/>
          </p:cNvSpPr>
          <p:nvPr>
            <p:ph type="sldNum" sz="quarter" idx="12"/>
          </p:nvPr>
        </p:nvSpPr>
        <p:spPr>
          <a:noFill/>
        </p:spPr>
        <p:txBody>
          <a:bodyPr/>
          <a:lstStyle/>
          <a:p>
            <a:fld id="{FF9F3BB2-E3E2-437D-95C2-9080B66851DC}" type="slidenum">
              <a:rPr lang="en-US" altLang="ja-JP" smtClean="0"/>
              <a:pPr/>
              <a:t>56</a:t>
            </a:fld>
            <a:endParaRPr lang="en-US" altLang="ja-JP" smtClean="0"/>
          </a:p>
        </p:txBody>
      </p:sp>
      <p:sp>
        <p:nvSpPr>
          <p:cNvPr id="78851"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2"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3"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4"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5"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6"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7"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8"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59"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78860"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78861"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78862"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78863"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78864"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78865"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78866"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78867" name="Text Box 18"/>
          <p:cNvSpPr txBox="1">
            <a:spLocks noChangeArrowheads="1"/>
          </p:cNvSpPr>
          <p:nvPr/>
        </p:nvSpPr>
        <p:spPr bwMode="auto">
          <a:xfrm>
            <a:off x="2057400" y="762000"/>
            <a:ext cx="641350" cy="457200"/>
          </a:xfrm>
          <a:prstGeom prst="rect">
            <a:avLst/>
          </a:prstGeom>
          <a:noFill/>
          <a:ln w="9525">
            <a:noFill/>
            <a:miter lim="800000"/>
            <a:headEnd/>
            <a:tailEnd/>
          </a:ln>
        </p:spPr>
        <p:txBody>
          <a:bodyPr wrap="none">
            <a:spAutoFit/>
          </a:bodyPr>
          <a:lstStyle/>
          <a:p>
            <a:r>
              <a:rPr lang="en-US" altLang="ja-JP"/>
              <a:t>abe</a:t>
            </a:r>
          </a:p>
        </p:txBody>
      </p:sp>
      <p:sp>
        <p:nvSpPr>
          <p:cNvPr id="78868"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78869" name="Text Box 20"/>
          <p:cNvSpPr txBox="1">
            <a:spLocks noChangeArrowheads="1"/>
          </p:cNvSpPr>
          <p:nvPr/>
        </p:nvSpPr>
        <p:spPr bwMode="auto">
          <a:xfrm>
            <a:off x="1981200" y="0"/>
            <a:ext cx="5405438" cy="457200"/>
          </a:xfrm>
          <a:prstGeom prst="rect">
            <a:avLst/>
          </a:prstGeom>
          <a:noFill/>
          <a:ln w="9525">
            <a:noFill/>
            <a:miter lim="800000"/>
            <a:headEnd/>
            <a:tailEnd/>
          </a:ln>
        </p:spPr>
        <p:txBody>
          <a:bodyPr wrap="none">
            <a:spAutoFit/>
          </a:bodyPr>
          <a:lstStyle/>
          <a:p>
            <a:r>
              <a:rPr lang="ja-JP" altLang="en-US"/>
              <a:t>このハッシュ値をもとに配列に保存する。</a:t>
            </a:r>
          </a:p>
        </p:txBody>
      </p:sp>
      <p:sp>
        <p:nvSpPr>
          <p:cNvPr id="78870" name="Text Box 21"/>
          <p:cNvSpPr txBox="1">
            <a:spLocks noChangeArrowheads="1"/>
          </p:cNvSpPr>
          <p:nvPr/>
        </p:nvSpPr>
        <p:spPr bwMode="auto">
          <a:xfrm>
            <a:off x="1905000" y="457200"/>
            <a:ext cx="796925" cy="457200"/>
          </a:xfrm>
          <a:prstGeom prst="rect">
            <a:avLst/>
          </a:prstGeom>
          <a:noFill/>
          <a:ln w="9525">
            <a:noFill/>
            <a:miter lim="800000"/>
            <a:headEnd/>
            <a:tailEnd/>
          </a:ln>
        </p:spPr>
        <p:txBody>
          <a:bodyPr wrap="none">
            <a:spAutoFit/>
          </a:bodyPr>
          <a:lstStyle/>
          <a:p>
            <a:r>
              <a:rPr lang="ja-JP" altLang="en-US"/>
              <a:t>直接</a:t>
            </a:r>
          </a:p>
        </p:txBody>
      </p:sp>
      <p:sp>
        <p:nvSpPr>
          <p:cNvPr id="78871" name="Text Box 22"/>
          <p:cNvSpPr txBox="1">
            <a:spLocks noChangeArrowheads="1"/>
          </p:cNvSpPr>
          <p:nvPr/>
        </p:nvSpPr>
        <p:spPr bwMode="auto">
          <a:xfrm>
            <a:off x="6859588" y="533400"/>
            <a:ext cx="796925" cy="457200"/>
          </a:xfrm>
          <a:prstGeom prst="rect">
            <a:avLst/>
          </a:prstGeom>
          <a:noFill/>
          <a:ln w="9525">
            <a:noFill/>
            <a:miter lim="800000"/>
            <a:headEnd/>
            <a:tailEnd/>
          </a:ln>
        </p:spPr>
        <p:txBody>
          <a:bodyPr wrap="none">
            <a:spAutoFit/>
          </a:bodyPr>
          <a:lstStyle/>
          <a:p>
            <a:r>
              <a:rPr lang="ja-JP" altLang="en-US"/>
              <a:t>間接</a:t>
            </a:r>
          </a:p>
        </p:txBody>
      </p:sp>
      <p:sp>
        <p:nvSpPr>
          <p:cNvPr id="78872" name="Line 23"/>
          <p:cNvSpPr>
            <a:spLocks noChangeShapeType="1"/>
          </p:cNvSpPr>
          <p:nvPr/>
        </p:nvSpPr>
        <p:spPr bwMode="auto">
          <a:xfrm>
            <a:off x="4419600" y="609600"/>
            <a:ext cx="0" cy="6248400"/>
          </a:xfrm>
          <a:prstGeom prst="line">
            <a:avLst/>
          </a:prstGeom>
          <a:noFill/>
          <a:ln w="57150">
            <a:solidFill>
              <a:schemeClr val="tx1"/>
            </a:solidFill>
            <a:round/>
            <a:headEnd/>
            <a:tailEnd/>
          </a:ln>
        </p:spPr>
        <p:txBody>
          <a:bodyPr/>
          <a:lstStyle/>
          <a:p>
            <a:endParaRPr lang="ja-JP" altLang="en-US"/>
          </a:p>
        </p:txBody>
      </p:sp>
      <p:sp>
        <p:nvSpPr>
          <p:cNvPr id="78873" name="Rectangle 24"/>
          <p:cNvSpPr>
            <a:spLocks noChangeArrowheads="1"/>
          </p:cNvSpPr>
          <p:nvPr/>
        </p:nvSpPr>
        <p:spPr bwMode="auto">
          <a:xfrm>
            <a:off x="7010400" y="1447800"/>
            <a:ext cx="17526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74" name="Rectangle 25"/>
          <p:cNvSpPr>
            <a:spLocks noChangeArrowheads="1"/>
          </p:cNvSpPr>
          <p:nvPr/>
        </p:nvSpPr>
        <p:spPr bwMode="auto">
          <a:xfrm>
            <a:off x="6934200" y="3962400"/>
            <a:ext cx="17526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75" name="Text Box 26"/>
          <p:cNvSpPr txBox="1">
            <a:spLocks noChangeArrowheads="1"/>
          </p:cNvSpPr>
          <p:nvPr/>
        </p:nvSpPr>
        <p:spPr bwMode="auto">
          <a:xfrm>
            <a:off x="4419600" y="1066800"/>
            <a:ext cx="742950" cy="457200"/>
          </a:xfrm>
          <a:prstGeom prst="rect">
            <a:avLst/>
          </a:prstGeom>
          <a:noFill/>
          <a:ln w="9525">
            <a:noFill/>
            <a:miter lim="800000"/>
            <a:headEnd/>
            <a:tailEnd/>
          </a:ln>
        </p:spPr>
        <p:txBody>
          <a:bodyPr wrap="none">
            <a:spAutoFit/>
          </a:bodyPr>
          <a:lstStyle/>
          <a:p>
            <a:r>
              <a:rPr lang="en-US" altLang="ja-JP">
                <a:solidFill>
                  <a:srgbClr val="FF0000"/>
                </a:solidFill>
              </a:rPr>
              <a:t>B[0]</a:t>
            </a:r>
          </a:p>
        </p:txBody>
      </p:sp>
      <p:sp>
        <p:nvSpPr>
          <p:cNvPr id="78876" name="Text Box 27"/>
          <p:cNvSpPr txBox="1">
            <a:spLocks noChangeArrowheads="1"/>
          </p:cNvSpPr>
          <p:nvPr/>
        </p:nvSpPr>
        <p:spPr bwMode="auto">
          <a:xfrm>
            <a:off x="4419600" y="1752600"/>
            <a:ext cx="742950" cy="457200"/>
          </a:xfrm>
          <a:prstGeom prst="rect">
            <a:avLst/>
          </a:prstGeom>
          <a:noFill/>
          <a:ln w="9525">
            <a:noFill/>
            <a:miter lim="800000"/>
            <a:headEnd/>
            <a:tailEnd/>
          </a:ln>
        </p:spPr>
        <p:txBody>
          <a:bodyPr wrap="none">
            <a:spAutoFit/>
          </a:bodyPr>
          <a:lstStyle/>
          <a:p>
            <a:r>
              <a:rPr lang="en-US" altLang="ja-JP">
                <a:solidFill>
                  <a:srgbClr val="FF0000"/>
                </a:solidFill>
              </a:rPr>
              <a:t>B[1]</a:t>
            </a:r>
          </a:p>
        </p:txBody>
      </p:sp>
      <p:sp>
        <p:nvSpPr>
          <p:cNvPr id="78877" name="Text Box 28"/>
          <p:cNvSpPr txBox="1">
            <a:spLocks noChangeArrowheads="1"/>
          </p:cNvSpPr>
          <p:nvPr/>
        </p:nvSpPr>
        <p:spPr bwMode="auto">
          <a:xfrm>
            <a:off x="4495800" y="2438400"/>
            <a:ext cx="742950" cy="457200"/>
          </a:xfrm>
          <a:prstGeom prst="rect">
            <a:avLst/>
          </a:prstGeom>
          <a:noFill/>
          <a:ln w="9525">
            <a:noFill/>
            <a:miter lim="800000"/>
            <a:headEnd/>
            <a:tailEnd/>
          </a:ln>
        </p:spPr>
        <p:txBody>
          <a:bodyPr wrap="none">
            <a:spAutoFit/>
          </a:bodyPr>
          <a:lstStyle/>
          <a:p>
            <a:r>
              <a:rPr lang="en-US" altLang="ja-JP">
                <a:solidFill>
                  <a:srgbClr val="FF0000"/>
                </a:solidFill>
              </a:rPr>
              <a:t>B[2]</a:t>
            </a:r>
          </a:p>
        </p:txBody>
      </p:sp>
      <p:sp>
        <p:nvSpPr>
          <p:cNvPr id="78878" name="Text Box 29"/>
          <p:cNvSpPr txBox="1">
            <a:spLocks noChangeArrowheads="1"/>
          </p:cNvSpPr>
          <p:nvPr/>
        </p:nvSpPr>
        <p:spPr bwMode="auto">
          <a:xfrm>
            <a:off x="4495800" y="3048000"/>
            <a:ext cx="742950" cy="457200"/>
          </a:xfrm>
          <a:prstGeom prst="rect">
            <a:avLst/>
          </a:prstGeom>
          <a:noFill/>
          <a:ln w="9525">
            <a:noFill/>
            <a:miter lim="800000"/>
            <a:headEnd/>
            <a:tailEnd/>
          </a:ln>
        </p:spPr>
        <p:txBody>
          <a:bodyPr wrap="none">
            <a:spAutoFit/>
          </a:bodyPr>
          <a:lstStyle/>
          <a:p>
            <a:r>
              <a:rPr lang="en-US" altLang="ja-JP">
                <a:solidFill>
                  <a:srgbClr val="FF0000"/>
                </a:solidFill>
              </a:rPr>
              <a:t>B[3]</a:t>
            </a:r>
          </a:p>
        </p:txBody>
      </p:sp>
      <p:sp>
        <p:nvSpPr>
          <p:cNvPr id="78879" name="Text Box 30"/>
          <p:cNvSpPr txBox="1">
            <a:spLocks noChangeArrowheads="1"/>
          </p:cNvSpPr>
          <p:nvPr/>
        </p:nvSpPr>
        <p:spPr bwMode="auto">
          <a:xfrm>
            <a:off x="4572000" y="3733800"/>
            <a:ext cx="742950" cy="457200"/>
          </a:xfrm>
          <a:prstGeom prst="rect">
            <a:avLst/>
          </a:prstGeom>
          <a:noFill/>
          <a:ln w="9525">
            <a:noFill/>
            <a:miter lim="800000"/>
            <a:headEnd/>
            <a:tailEnd/>
          </a:ln>
        </p:spPr>
        <p:txBody>
          <a:bodyPr wrap="none">
            <a:spAutoFit/>
          </a:bodyPr>
          <a:lstStyle/>
          <a:p>
            <a:r>
              <a:rPr lang="en-US" altLang="ja-JP">
                <a:solidFill>
                  <a:srgbClr val="FF0000"/>
                </a:solidFill>
              </a:rPr>
              <a:t>B[4]</a:t>
            </a:r>
          </a:p>
        </p:txBody>
      </p:sp>
      <p:sp>
        <p:nvSpPr>
          <p:cNvPr id="78880" name="Text Box 31"/>
          <p:cNvSpPr txBox="1">
            <a:spLocks noChangeArrowheads="1"/>
          </p:cNvSpPr>
          <p:nvPr/>
        </p:nvSpPr>
        <p:spPr bwMode="auto">
          <a:xfrm>
            <a:off x="4438650" y="4419600"/>
            <a:ext cx="742950" cy="457200"/>
          </a:xfrm>
          <a:prstGeom prst="rect">
            <a:avLst/>
          </a:prstGeom>
          <a:noFill/>
          <a:ln w="9525">
            <a:noFill/>
            <a:miter lim="800000"/>
            <a:headEnd/>
            <a:tailEnd/>
          </a:ln>
        </p:spPr>
        <p:txBody>
          <a:bodyPr wrap="none">
            <a:spAutoFit/>
          </a:bodyPr>
          <a:lstStyle/>
          <a:p>
            <a:r>
              <a:rPr lang="en-US" altLang="ja-JP">
                <a:solidFill>
                  <a:srgbClr val="FF0000"/>
                </a:solidFill>
              </a:rPr>
              <a:t>B[5]</a:t>
            </a:r>
          </a:p>
        </p:txBody>
      </p:sp>
      <p:sp>
        <p:nvSpPr>
          <p:cNvPr id="78881" name="Text Box 32"/>
          <p:cNvSpPr txBox="1">
            <a:spLocks noChangeArrowheads="1"/>
          </p:cNvSpPr>
          <p:nvPr/>
        </p:nvSpPr>
        <p:spPr bwMode="auto">
          <a:xfrm>
            <a:off x="4495800" y="5105400"/>
            <a:ext cx="742950" cy="457200"/>
          </a:xfrm>
          <a:prstGeom prst="rect">
            <a:avLst/>
          </a:prstGeom>
          <a:noFill/>
          <a:ln w="9525">
            <a:noFill/>
            <a:miter lim="800000"/>
            <a:headEnd/>
            <a:tailEnd/>
          </a:ln>
        </p:spPr>
        <p:txBody>
          <a:bodyPr wrap="none">
            <a:spAutoFit/>
          </a:bodyPr>
          <a:lstStyle/>
          <a:p>
            <a:r>
              <a:rPr lang="en-US" altLang="ja-JP">
                <a:solidFill>
                  <a:srgbClr val="FF0000"/>
                </a:solidFill>
              </a:rPr>
              <a:t>B[6]</a:t>
            </a:r>
          </a:p>
        </p:txBody>
      </p:sp>
      <p:sp>
        <p:nvSpPr>
          <p:cNvPr id="78882" name="Text Box 33"/>
          <p:cNvSpPr txBox="1">
            <a:spLocks noChangeArrowheads="1"/>
          </p:cNvSpPr>
          <p:nvPr/>
        </p:nvSpPr>
        <p:spPr bwMode="auto">
          <a:xfrm>
            <a:off x="4495800" y="5867400"/>
            <a:ext cx="742950" cy="457200"/>
          </a:xfrm>
          <a:prstGeom prst="rect">
            <a:avLst/>
          </a:prstGeom>
          <a:noFill/>
          <a:ln w="9525">
            <a:noFill/>
            <a:miter lim="800000"/>
            <a:headEnd/>
            <a:tailEnd/>
          </a:ln>
        </p:spPr>
        <p:txBody>
          <a:bodyPr wrap="none">
            <a:spAutoFit/>
          </a:bodyPr>
          <a:lstStyle/>
          <a:p>
            <a:r>
              <a:rPr lang="en-US" altLang="ja-JP">
                <a:solidFill>
                  <a:srgbClr val="FF0000"/>
                </a:solidFill>
              </a:rPr>
              <a:t>B[7]</a:t>
            </a:r>
          </a:p>
        </p:txBody>
      </p:sp>
      <p:grpSp>
        <p:nvGrpSpPr>
          <p:cNvPr id="78883" name="Group 34"/>
          <p:cNvGrpSpPr>
            <a:grpSpLocks/>
          </p:cNvGrpSpPr>
          <p:nvPr/>
        </p:nvGrpSpPr>
        <p:grpSpPr bwMode="auto">
          <a:xfrm>
            <a:off x="5334000" y="762000"/>
            <a:ext cx="685800" cy="5410200"/>
            <a:chOff x="2496" y="432"/>
            <a:chExt cx="1680" cy="3408"/>
          </a:xfrm>
        </p:grpSpPr>
        <p:sp>
          <p:nvSpPr>
            <p:cNvPr id="78888" name="Rectangle 35"/>
            <p:cNvSpPr>
              <a:spLocks noChangeArrowheads="1"/>
            </p:cNvSpPr>
            <p:nvPr/>
          </p:nvSpPr>
          <p:spPr bwMode="auto">
            <a:xfrm>
              <a:off x="2496" y="432"/>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89" name="Rectangle 36"/>
            <p:cNvSpPr>
              <a:spLocks noChangeArrowheads="1"/>
            </p:cNvSpPr>
            <p:nvPr/>
          </p:nvSpPr>
          <p:spPr bwMode="auto">
            <a:xfrm>
              <a:off x="2496" y="864"/>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0" name="Rectangle 37"/>
            <p:cNvSpPr>
              <a:spLocks noChangeArrowheads="1"/>
            </p:cNvSpPr>
            <p:nvPr/>
          </p:nvSpPr>
          <p:spPr bwMode="auto">
            <a:xfrm>
              <a:off x="2496" y="1296"/>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1" name="Rectangle 38"/>
            <p:cNvSpPr>
              <a:spLocks noChangeArrowheads="1"/>
            </p:cNvSpPr>
            <p:nvPr/>
          </p:nvSpPr>
          <p:spPr bwMode="auto">
            <a:xfrm>
              <a:off x="2496" y="1728"/>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2" name="Rectangle 39"/>
            <p:cNvSpPr>
              <a:spLocks noChangeArrowheads="1"/>
            </p:cNvSpPr>
            <p:nvPr/>
          </p:nvSpPr>
          <p:spPr bwMode="auto">
            <a:xfrm>
              <a:off x="2496" y="2160"/>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3" name="Rectangle 40"/>
            <p:cNvSpPr>
              <a:spLocks noChangeArrowheads="1"/>
            </p:cNvSpPr>
            <p:nvPr/>
          </p:nvSpPr>
          <p:spPr bwMode="auto">
            <a:xfrm>
              <a:off x="2496" y="2592"/>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4" name="Rectangle 41"/>
            <p:cNvSpPr>
              <a:spLocks noChangeArrowheads="1"/>
            </p:cNvSpPr>
            <p:nvPr/>
          </p:nvSpPr>
          <p:spPr bwMode="auto">
            <a:xfrm>
              <a:off x="2496" y="3024"/>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78895" name="Rectangle 42"/>
            <p:cNvSpPr>
              <a:spLocks noChangeArrowheads="1"/>
            </p:cNvSpPr>
            <p:nvPr/>
          </p:nvSpPr>
          <p:spPr bwMode="auto">
            <a:xfrm>
              <a:off x="2496" y="3456"/>
              <a:ext cx="1680" cy="384"/>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grpSp>
      <p:cxnSp>
        <p:nvCxnSpPr>
          <p:cNvPr id="78884" name="AutoShape 43"/>
          <p:cNvCxnSpPr>
            <a:cxnSpLocks noChangeShapeType="1"/>
            <a:stCxn id="78888" idx="3"/>
            <a:endCxn id="78873" idx="1"/>
          </p:cNvCxnSpPr>
          <p:nvPr/>
        </p:nvCxnSpPr>
        <p:spPr bwMode="auto">
          <a:xfrm>
            <a:off x="6019800" y="1066800"/>
            <a:ext cx="990600" cy="685800"/>
          </a:xfrm>
          <a:prstGeom prst="curvedConnector3">
            <a:avLst>
              <a:gd name="adj1" fmla="val 50000"/>
            </a:avLst>
          </a:prstGeom>
          <a:noFill/>
          <a:ln w="38100">
            <a:solidFill>
              <a:srgbClr val="CC0000"/>
            </a:solidFill>
            <a:round/>
            <a:headEnd/>
            <a:tailEnd type="triangle" w="med" len="med"/>
          </a:ln>
        </p:spPr>
      </p:cxnSp>
      <p:sp>
        <p:nvSpPr>
          <p:cNvPr id="78885" name="Text Box 44"/>
          <p:cNvSpPr txBox="1">
            <a:spLocks noChangeArrowheads="1"/>
          </p:cNvSpPr>
          <p:nvPr/>
        </p:nvSpPr>
        <p:spPr bwMode="auto">
          <a:xfrm>
            <a:off x="7620000" y="1524000"/>
            <a:ext cx="641350" cy="457200"/>
          </a:xfrm>
          <a:prstGeom prst="rect">
            <a:avLst/>
          </a:prstGeom>
          <a:noFill/>
          <a:ln w="9525">
            <a:noFill/>
            <a:miter lim="800000"/>
            <a:headEnd/>
            <a:tailEnd/>
          </a:ln>
        </p:spPr>
        <p:txBody>
          <a:bodyPr wrap="none">
            <a:spAutoFit/>
          </a:bodyPr>
          <a:lstStyle/>
          <a:p>
            <a:r>
              <a:rPr lang="en-US" altLang="ja-JP"/>
              <a:t>abe</a:t>
            </a:r>
          </a:p>
        </p:txBody>
      </p:sp>
      <p:sp>
        <p:nvSpPr>
          <p:cNvPr id="78886" name="Text Box 45"/>
          <p:cNvSpPr txBox="1">
            <a:spLocks noChangeArrowheads="1"/>
          </p:cNvSpPr>
          <p:nvPr/>
        </p:nvSpPr>
        <p:spPr bwMode="auto">
          <a:xfrm>
            <a:off x="7526338" y="4038600"/>
            <a:ext cx="522287" cy="457200"/>
          </a:xfrm>
          <a:prstGeom prst="rect">
            <a:avLst/>
          </a:prstGeom>
          <a:noFill/>
          <a:ln w="9525">
            <a:noFill/>
            <a:miter lim="800000"/>
            <a:headEnd/>
            <a:tailEnd/>
          </a:ln>
        </p:spPr>
        <p:txBody>
          <a:bodyPr wrap="none">
            <a:spAutoFit/>
          </a:bodyPr>
          <a:lstStyle/>
          <a:p>
            <a:r>
              <a:rPr lang="en-US" altLang="ja-JP"/>
              <a:t>ito</a:t>
            </a:r>
          </a:p>
        </p:txBody>
      </p:sp>
      <p:cxnSp>
        <p:nvCxnSpPr>
          <p:cNvPr id="78887" name="AutoShape 46"/>
          <p:cNvCxnSpPr>
            <a:cxnSpLocks noChangeShapeType="1"/>
            <a:stCxn id="78892" idx="3"/>
            <a:endCxn id="78874" idx="1"/>
          </p:cNvCxnSpPr>
          <p:nvPr/>
        </p:nvCxnSpPr>
        <p:spPr bwMode="auto">
          <a:xfrm>
            <a:off x="6019800" y="3810000"/>
            <a:ext cx="914400" cy="457200"/>
          </a:xfrm>
          <a:prstGeom prst="curvedConnector3">
            <a:avLst>
              <a:gd name="adj1" fmla="val 50000"/>
            </a:avLst>
          </a:prstGeom>
          <a:noFill/>
          <a:ln w="38100">
            <a:solidFill>
              <a:srgbClr val="CC0000"/>
            </a:solidFill>
            <a:round/>
            <a:headEnd/>
            <a:tailEnd type="triangle" w="med" len="med"/>
          </a:ln>
        </p:spPr>
      </p:cxn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スライド番号プレースホルダ 4"/>
          <p:cNvSpPr>
            <a:spLocks noGrp="1"/>
          </p:cNvSpPr>
          <p:nvPr>
            <p:ph type="sldNum" sz="quarter" idx="12"/>
          </p:nvPr>
        </p:nvSpPr>
        <p:spPr>
          <a:noFill/>
        </p:spPr>
        <p:txBody>
          <a:bodyPr/>
          <a:lstStyle/>
          <a:p>
            <a:fld id="{9631C9FA-1B47-4E20-A534-D5AC488ECD25}" type="slidenum">
              <a:rPr lang="en-US" altLang="ja-JP" smtClean="0"/>
              <a:pPr/>
              <a:t>57</a:t>
            </a:fld>
            <a:endParaRPr lang="en-US" altLang="ja-JP" smtClean="0"/>
          </a:p>
        </p:txBody>
      </p:sp>
      <p:sp>
        <p:nvSpPr>
          <p:cNvPr id="79875" name="Rectangle 2"/>
          <p:cNvSpPr>
            <a:spLocks noGrp="1" noChangeArrowheads="1"/>
          </p:cNvSpPr>
          <p:nvPr>
            <p:ph type="title"/>
          </p:nvPr>
        </p:nvSpPr>
        <p:spPr/>
        <p:txBody>
          <a:bodyPr/>
          <a:lstStyle/>
          <a:p>
            <a:pPr eaLnBrk="1" hangingPunct="1"/>
            <a:r>
              <a:rPr lang="ja-JP" altLang="en-US" smtClean="0"/>
              <a:t>練習</a:t>
            </a:r>
          </a:p>
        </p:txBody>
      </p:sp>
      <p:sp>
        <p:nvSpPr>
          <p:cNvPr id="79876" name="Text Box 3"/>
          <p:cNvSpPr txBox="1">
            <a:spLocks noChangeArrowheads="1"/>
          </p:cNvSpPr>
          <p:nvPr/>
        </p:nvSpPr>
        <p:spPr bwMode="auto">
          <a:xfrm>
            <a:off x="0" y="1981200"/>
            <a:ext cx="8661400" cy="822325"/>
          </a:xfrm>
          <a:prstGeom prst="rect">
            <a:avLst/>
          </a:prstGeom>
          <a:noFill/>
          <a:ln w="9525">
            <a:noFill/>
            <a:miter lim="800000"/>
            <a:headEnd/>
            <a:tailEnd/>
          </a:ln>
        </p:spPr>
        <p:txBody>
          <a:bodyPr wrap="none">
            <a:spAutoFit/>
          </a:bodyPr>
          <a:lstStyle/>
          <a:p>
            <a:pPr algn="l"/>
            <a:r>
              <a:rPr lang="ja-JP" altLang="en-US"/>
              <a:t>先ほどのハッシュ関数を用いて自分の苗字に対するハッシュ値と、</a:t>
            </a:r>
          </a:p>
          <a:p>
            <a:pPr algn="l"/>
            <a:r>
              <a:rPr lang="ja-JP" altLang="en-US"/>
              <a:t>名前に対するハッシュ値を求めよ。</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スライド番号プレースホルダ 4"/>
          <p:cNvSpPr>
            <a:spLocks noGrp="1"/>
          </p:cNvSpPr>
          <p:nvPr>
            <p:ph type="sldNum" sz="quarter" idx="12"/>
          </p:nvPr>
        </p:nvSpPr>
        <p:spPr>
          <a:noFill/>
        </p:spPr>
        <p:txBody>
          <a:bodyPr/>
          <a:lstStyle/>
          <a:p>
            <a:fld id="{CC666713-5A55-4F67-A93C-CF8CB323E26E}" type="slidenum">
              <a:rPr lang="en-US" altLang="ja-JP" smtClean="0"/>
              <a:pPr/>
              <a:t>58</a:t>
            </a:fld>
            <a:endParaRPr lang="en-US" altLang="ja-JP" smtClean="0"/>
          </a:p>
        </p:txBody>
      </p:sp>
      <p:sp>
        <p:nvSpPr>
          <p:cNvPr id="24582" name="Rectangle 2"/>
          <p:cNvSpPr>
            <a:spLocks noGrp="1" noChangeArrowheads="1"/>
          </p:cNvSpPr>
          <p:nvPr>
            <p:ph type="title"/>
          </p:nvPr>
        </p:nvSpPr>
        <p:spPr/>
        <p:txBody>
          <a:bodyPr/>
          <a:lstStyle/>
          <a:p>
            <a:pPr eaLnBrk="1" hangingPunct="1"/>
            <a:r>
              <a:rPr lang="ja-JP" altLang="en-US" smtClean="0"/>
              <a:t>ハッシュ関数の定義域と値域</a:t>
            </a:r>
          </a:p>
        </p:txBody>
      </p:sp>
      <p:sp>
        <p:nvSpPr>
          <p:cNvPr id="24583" name="Text Box 3"/>
          <p:cNvSpPr txBox="1">
            <a:spLocks noChangeArrowheads="1"/>
          </p:cNvSpPr>
          <p:nvPr/>
        </p:nvSpPr>
        <p:spPr bwMode="auto">
          <a:xfrm>
            <a:off x="838200" y="1828800"/>
            <a:ext cx="6837363" cy="457200"/>
          </a:xfrm>
          <a:prstGeom prst="rect">
            <a:avLst/>
          </a:prstGeom>
          <a:noFill/>
          <a:ln w="9525">
            <a:noFill/>
            <a:miter lim="800000"/>
            <a:headEnd/>
            <a:tailEnd/>
          </a:ln>
        </p:spPr>
        <p:txBody>
          <a:bodyPr wrap="none">
            <a:spAutoFit/>
          </a:bodyPr>
          <a:lstStyle/>
          <a:p>
            <a:r>
              <a:rPr lang="ja-JP" altLang="en-US"/>
              <a:t>ここでは、ハッシュ関数の定義域と値域を考察する。</a:t>
            </a:r>
          </a:p>
        </p:txBody>
      </p:sp>
      <p:sp>
        <p:nvSpPr>
          <p:cNvPr id="24584" name="Text Box 4"/>
          <p:cNvSpPr txBox="1">
            <a:spLocks noChangeArrowheads="1"/>
          </p:cNvSpPr>
          <p:nvPr/>
        </p:nvSpPr>
        <p:spPr bwMode="auto">
          <a:xfrm>
            <a:off x="3429000" y="3200400"/>
            <a:ext cx="184150" cy="457200"/>
          </a:xfrm>
          <a:prstGeom prst="rect">
            <a:avLst/>
          </a:prstGeom>
          <a:noFill/>
          <a:ln w="9525">
            <a:noFill/>
            <a:miter lim="800000"/>
            <a:headEnd/>
            <a:tailEnd/>
          </a:ln>
        </p:spPr>
        <p:txBody>
          <a:bodyPr wrap="none">
            <a:spAutoFit/>
          </a:bodyPr>
          <a:lstStyle/>
          <a:p>
            <a:endParaRPr lang="ja-JP" altLang="ja-JP"/>
          </a:p>
        </p:txBody>
      </p:sp>
      <p:sp>
        <p:nvSpPr>
          <p:cNvPr id="24585" name="Text Box 5"/>
          <p:cNvSpPr txBox="1">
            <a:spLocks noChangeArrowheads="1"/>
          </p:cNvSpPr>
          <p:nvPr/>
        </p:nvSpPr>
        <p:spPr bwMode="auto">
          <a:xfrm>
            <a:off x="685800" y="2590800"/>
            <a:ext cx="6946900" cy="1187450"/>
          </a:xfrm>
          <a:prstGeom prst="rect">
            <a:avLst/>
          </a:prstGeom>
          <a:noFill/>
          <a:ln w="9525">
            <a:noFill/>
            <a:miter lim="800000"/>
            <a:headEnd/>
            <a:tailEnd/>
          </a:ln>
        </p:spPr>
        <p:txBody>
          <a:bodyPr wrap="none">
            <a:spAutoFit/>
          </a:bodyPr>
          <a:lstStyle/>
          <a:p>
            <a:pPr algn="l"/>
            <a:r>
              <a:rPr lang="ja-JP" altLang="en-US"/>
              <a:t>先ほどの、ハッシュ関数では、</a:t>
            </a:r>
          </a:p>
          <a:p>
            <a:pPr algn="l"/>
            <a:r>
              <a:rPr lang="ja-JP" altLang="en-US"/>
              <a:t>ハッシュ関数の定義域の大きさは、　　　　　　である。</a:t>
            </a:r>
          </a:p>
          <a:p>
            <a:pPr algn="l"/>
            <a:r>
              <a:rPr lang="ja-JP" altLang="en-US"/>
              <a:t>この定義域を</a:t>
            </a:r>
            <a:r>
              <a:rPr lang="ja-JP" altLang="en-US">
                <a:solidFill>
                  <a:srgbClr val="CC0000"/>
                </a:solidFill>
              </a:rPr>
              <a:t>名前空間</a:t>
            </a:r>
            <a:r>
              <a:rPr lang="ja-JP" altLang="en-US"/>
              <a:t>と呼ぶこともある。</a:t>
            </a:r>
          </a:p>
        </p:txBody>
      </p:sp>
      <p:graphicFrame>
        <p:nvGraphicFramePr>
          <p:cNvPr id="24578" name="Object 6"/>
          <p:cNvGraphicFramePr>
            <a:graphicFrameLocks noChangeAspect="1"/>
          </p:cNvGraphicFramePr>
          <p:nvPr/>
        </p:nvGraphicFramePr>
        <p:xfrm>
          <a:off x="5486400" y="2819400"/>
          <a:ext cx="762000" cy="600075"/>
        </p:xfrm>
        <a:graphic>
          <a:graphicData uri="http://schemas.openxmlformats.org/presentationml/2006/ole">
            <p:oleObj spid="_x0000_s24578" name="Equation" r:id="rId3" imgW="241200" imgH="190440" progId="Equation.DSMT4">
              <p:embed/>
            </p:oleObj>
          </a:graphicData>
        </a:graphic>
      </p:graphicFrame>
      <p:graphicFrame>
        <p:nvGraphicFramePr>
          <p:cNvPr id="24579" name="Object 7"/>
          <p:cNvGraphicFramePr>
            <a:graphicFrameLocks noChangeAspect="1"/>
          </p:cNvGraphicFramePr>
          <p:nvPr/>
        </p:nvGraphicFramePr>
        <p:xfrm>
          <a:off x="2133600" y="3886200"/>
          <a:ext cx="3276600" cy="673100"/>
        </p:xfrm>
        <a:graphic>
          <a:graphicData uri="http://schemas.openxmlformats.org/presentationml/2006/ole">
            <p:oleObj spid="_x0000_s24579" name="Equation" r:id="rId4" imgW="990360" imgH="203040" progId="Equation.DSMT4">
              <p:embed/>
            </p:oleObj>
          </a:graphicData>
        </a:graphic>
      </p:graphicFrame>
      <p:sp>
        <p:nvSpPr>
          <p:cNvPr id="24586" name="Text Box 8"/>
          <p:cNvSpPr txBox="1">
            <a:spLocks noChangeArrowheads="1"/>
          </p:cNvSpPr>
          <p:nvPr/>
        </p:nvSpPr>
        <p:spPr bwMode="auto">
          <a:xfrm>
            <a:off x="762000" y="4572000"/>
            <a:ext cx="6484938" cy="822325"/>
          </a:xfrm>
          <a:prstGeom prst="rect">
            <a:avLst/>
          </a:prstGeom>
          <a:noFill/>
          <a:ln w="9525">
            <a:noFill/>
            <a:miter lim="800000"/>
            <a:headEnd/>
            <a:tailEnd/>
          </a:ln>
        </p:spPr>
        <p:txBody>
          <a:bodyPr wrap="none">
            <a:spAutoFit/>
          </a:bodyPr>
          <a:lstStyle/>
          <a:p>
            <a:pPr algn="l"/>
            <a:r>
              <a:rPr lang="ja-JP" altLang="en-US"/>
              <a:t>とすると、名前空間は、の８個の直積で表される。</a:t>
            </a:r>
          </a:p>
          <a:p>
            <a:pPr algn="l"/>
            <a:r>
              <a:rPr lang="ja-JP" altLang="en-US"/>
              <a:t>すなわち、</a:t>
            </a:r>
          </a:p>
        </p:txBody>
      </p:sp>
      <p:graphicFrame>
        <p:nvGraphicFramePr>
          <p:cNvPr id="24580" name="Object 9"/>
          <p:cNvGraphicFramePr>
            <a:graphicFrameLocks noChangeAspect="1"/>
          </p:cNvGraphicFramePr>
          <p:nvPr/>
        </p:nvGraphicFramePr>
        <p:xfrm>
          <a:off x="1905000" y="5334000"/>
          <a:ext cx="4241800" cy="631825"/>
        </p:xfrm>
        <a:graphic>
          <a:graphicData uri="http://schemas.openxmlformats.org/presentationml/2006/ole">
            <p:oleObj spid="_x0000_s24580" name="Equation" r:id="rId5" imgW="1282680" imgH="190440" progId="Equation.DSMT4">
              <p:embed/>
            </p:oleObj>
          </a:graphicData>
        </a:graphic>
      </p:graphicFrame>
      <p:sp>
        <p:nvSpPr>
          <p:cNvPr id="24587" name="Text Box 10"/>
          <p:cNvSpPr txBox="1">
            <a:spLocks noChangeArrowheads="1"/>
          </p:cNvSpPr>
          <p:nvPr/>
        </p:nvSpPr>
        <p:spPr bwMode="auto">
          <a:xfrm>
            <a:off x="838200" y="6019800"/>
            <a:ext cx="2443163" cy="457200"/>
          </a:xfrm>
          <a:prstGeom prst="rect">
            <a:avLst/>
          </a:prstGeom>
          <a:noFill/>
          <a:ln w="9525">
            <a:noFill/>
            <a:miter lim="800000"/>
            <a:headEnd/>
            <a:tailEnd/>
          </a:ln>
        </p:spPr>
        <p:txBody>
          <a:bodyPr wrap="none">
            <a:spAutoFit/>
          </a:bodyPr>
          <a:lstStyle/>
          <a:p>
            <a:r>
              <a:rPr lang="ja-JP" altLang="en-US"/>
              <a:t>が定義域になる。</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スライド番号プレースホルダ 3"/>
          <p:cNvSpPr>
            <a:spLocks noGrp="1"/>
          </p:cNvSpPr>
          <p:nvPr>
            <p:ph type="sldNum" sz="quarter" idx="12"/>
          </p:nvPr>
        </p:nvSpPr>
        <p:spPr>
          <a:noFill/>
        </p:spPr>
        <p:txBody>
          <a:bodyPr/>
          <a:lstStyle/>
          <a:p>
            <a:fld id="{4747D284-81C7-451F-8B12-D03B6CFD7037}" type="slidenum">
              <a:rPr lang="en-US" altLang="ja-JP" smtClean="0"/>
              <a:pPr/>
              <a:t>59</a:t>
            </a:fld>
            <a:endParaRPr lang="en-US" altLang="ja-JP" smtClean="0"/>
          </a:p>
        </p:txBody>
      </p:sp>
      <p:sp>
        <p:nvSpPr>
          <p:cNvPr id="25608" name="Text Box 2"/>
          <p:cNvSpPr txBox="1">
            <a:spLocks noChangeArrowheads="1"/>
          </p:cNvSpPr>
          <p:nvPr/>
        </p:nvSpPr>
        <p:spPr bwMode="auto">
          <a:xfrm>
            <a:off x="381000" y="304800"/>
            <a:ext cx="1901825" cy="457200"/>
          </a:xfrm>
          <a:prstGeom prst="rect">
            <a:avLst/>
          </a:prstGeom>
          <a:noFill/>
          <a:ln w="9525">
            <a:noFill/>
            <a:miter lim="800000"/>
            <a:headEnd/>
            <a:tailEnd/>
          </a:ln>
        </p:spPr>
        <p:txBody>
          <a:bodyPr wrap="none">
            <a:spAutoFit/>
          </a:bodyPr>
          <a:lstStyle/>
          <a:p>
            <a:r>
              <a:rPr lang="ja-JP" altLang="en-US"/>
              <a:t>次に値域は、</a:t>
            </a:r>
          </a:p>
        </p:txBody>
      </p:sp>
      <p:graphicFrame>
        <p:nvGraphicFramePr>
          <p:cNvPr id="25602" name="Object 3"/>
          <p:cNvGraphicFramePr>
            <a:graphicFrameLocks noChangeAspect="1"/>
          </p:cNvGraphicFramePr>
          <p:nvPr/>
        </p:nvGraphicFramePr>
        <p:xfrm>
          <a:off x="1722438" y="1066800"/>
          <a:ext cx="3946525" cy="717550"/>
        </p:xfrm>
        <a:graphic>
          <a:graphicData uri="http://schemas.openxmlformats.org/presentationml/2006/ole">
            <p:oleObj spid="_x0000_s25602" name="Equation" r:id="rId3" imgW="1117440" imgH="203040" progId="Equation.DSMT4">
              <p:embed/>
            </p:oleObj>
          </a:graphicData>
        </a:graphic>
      </p:graphicFrame>
      <p:sp>
        <p:nvSpPr>
          <p:cNvPr id="25609" name="Text Box 4"/>
          <p:cNvSpPr txBox="1">
            <a:spLocks noChangeArrowheads="1"/>
          </p:cNvSpPr>
          <p:nvPr/>
        </p:nvSpPr>
        <p:spPr bwMode="auto">
          <a:xfrm>
            <a:off x="674688" y="1981200"/>
            <a:ext cx="4278312" cy="457200"/>
          </a:xfrm>
          <a:prstGeom prst="rect">
            <a:avLst/>
          </a:prstGeom>
          <a:noFill/>
          <a:ln w="9525">
            <a:noFill/>
            <a:miter lim="800000"/>
            <a:headEnd/>
            <a:tailEnd/>
          </a:ln>
        </p:spPr>
        <p:txBody>
          <a:bodyPr wrap="none">
            <a:spAutoFit/>
          </a:bodyPr>
          <a:lstStyle/>
          <a:p>
            <a:r>
              <a:rPr lang="ja-JP" altLang="en-US"/>
              <a:t>であるが、これを　　　　　と書く。</a:t>
            </a:r>
          </a:p>
        </p:txBody>
      </p:sp>
      <p:graphicFrame>
        <p:nvGraphicFramePr>
          <p:cNvPr id="25603" name="Object 5"/>
          <p:cNvGraphicFramePr>
            <a:graphicFrameLocks noChangeAspect="1"/>
          </p:cNvGraphicFramePr>
          <p:nvPr/>
        </p:nvGraphicFramePr>
        <p:xfrm>
          <a:off x="3048000" y="1905000"/>
          <a:ext cx="838200" cy="669925"/>
        </p:xfrm>
        <a:graphic>
          <a:graphicData uri="http://schemas.openxmlformats.org/presentationml/2006/ole">
            <p:oleObj spid="_x0000_s25603" name="Equation" r:id="rId4" imgW="253800" imgH="203040" progId="Equation.DSMT4">
              <p:embed/>
            </p:oleObj>
          </a:graphicData>
        </a:graphic>
      </p:graphicFrame>
      <p:sp>
        <p:nvSpPr>
          <p:cNvPr id="25610" name="Text Box 6"/>
          <p:cNvSpPr txBox="1">
            <a:spLocks noChangeArrowheads="1"/>
          </p:cNvSpPr>
          <p:nvPr/>
        </p:nvSpPr>
        <p:spPr bwMode="auto">
          <a:xfrm>
            <a:off x="304800" y="2667000"/>
            <a:ext cx="8442325" cy="457200"/>
          </a:xfrm>
          <a:prstGeom prst="rect">
            <a:avLst/>
          </a:prstGeom>
          <a:noFill/>
          <a:ln w="9525">
            <a:noFill/>
            <a:miter lim="800000"/>
            <a:headEnd/>
            <a:tailEnd/>
          </a:ln>
        </p:spPr>
        <p:txBody>
          <a:bodyPr wrap="none">
            <a:spAutoFit/>
          </a:bodyPr>
          <a:lstStyle/>
          <a:p>
            <a:r>
              <a:rPr lang="ja-JP" altLang="en-US"/>
              <a:t>これらの記号を用いると、ハッシュ関数は次のように記述される。</a:t>
            </a:r>
          </a:p>
        </p:txBody>
      </p:sp>
      <p:graphicFrame>
        <p:nvGraphicFramePr>
          <p:cNvPr id="25604" name="Object 7"/>
          <p:cNvGraphicFramePr>
            <a:graphicFrameLocks noChangeAspect="1"/>
          </p:cNvGraphicFramePr>
          <p:nvPr/>
        </p:nvGraphicFramePr>
        <p:xfrm>
          <a:off x="2133600" y="3581400"/>
          <a:ext cx="3505200" cy="942975"/>
        </p:xfrm>
        <a:graphic>
          <a:graphicData uri="http://schemas.openxmlformats.org/presentationml/2006/ole">
            <p:oleObj spid="_x0000_s25604" name="Equation" r:id="rId5" imgW="850680" imgH="228600" progId="Equation.DSMT4">
              <p:embed/>
            </p:oleObj>
          </a:graphicData>
        </a:graphic>
      </p:graphicFrame>
      <p:graphicFrame>
        <p:nvGraphicFramePr>
          <p:cNvPr id="25605" name="Object 8"/>
          <p:cNvGraphicFramePr>
            <a:graphicFrameLocks noChangeAspect="1"/>
          </p:cNvGraphicFramePr>
          <p:nvPr/>
        </p:nvGraphicFramePr>
        <p:xfrm>
          <a:off x="2514600" y="4953000"/>
          <a:ext cx="2668588" cy="838200"/>
        </p:xfrm>
        <a:graphic>
          <a:graphicData uri="http://schemas.openxmlformats.org/presentationml/2006/ole">
            <p:oleObj spid="_x0000_s25605" name="Equation" r:id="rId6" imgW="647640" imgH="203040" progId="Equation.DSMT4">
              <p:embed/>
            </p:oleObj>
          </a:graphicData>
        </a:graphic>
      </p:graphicFrame>
      <p:graphicFrame>
        <p:nvGraphicFramePr>
          <p:cNvPr id="25606" name="Object 9"/>
          <p:cNvGraphicFramePr>
            <a:graphicFrameLocks noChangeAspect="1"/>
          </p:cNvGraphicFramePr>
          <p:nvPr/>
        </p:nvGraphicFramePr>
        <p:xfrm>
          <a:off x="2286000" y="5867400"/>
          <a:ext cx="4419600" cy="847725"/>
        </p:xfrm>
        <a:graphic>
          <a:graphicData uri="http://schemas.openxmlformats.org/presentationml/2006/ole">
            <p:oleObj spid="_x0000_s25606" name="Equation" r:id="rId7" imgW="1193760" imgH="22860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5"/>
          <p:cNvSpPr>
            <a:spLocks noGrp="1"/>
          </p:cNvSpPr>
          <p:nvPr>
            <p:ph type="sldNum" sz="quarter" idx="12"/>
          </p:nvPr>
        </p:nvSpPr>
        <p:spPr>
          <a:noFill/>
        </p:spPr>
        <p:txBody>
          <a:bodyPr/>
          <a:lstStyle/>
          <a:p>
            <a:fld id="{4BAD35C6-17FF-490F-B013-6744EC8915CC}" type="slidenum">
              <a:rPr lang="en-US" altLang="ja-JP" smtClean="0"/>
              <a:pPr/>
              <a:t>6</a:t>
            </a:fld>
            <a:endParaRPr lang="en-US" altLang="ja-JP" smtClean="0"/>
          </a:p>
        </p:txBody>
      </p:sp>
      <p:sp>
        <p:nvSpPr>
          <p:cNvPr id="50179" name="Rectangle 4098"/>
          <p:cNvSpPr>
            <a:spLocks noGrp="1" noChangeArrowheads="1"/>
          </p:cNvSpPr>
          <p:nvPr>
            <p:ph type="title"/>
          </p:nvPr>
        </p:nvSpPr>
        <p:spPr/>
        <p:txBody>
          <a:bodyPr/>
          <a:lstStyle/>
          <a:p>
            <a:pPr eaLnBrk="1" hangingPunct="1"/>
            <a:r>
              <a:rPr lang="ja-JP" altLang="en-US" smtClean="0">
                <a:solidFill>
                  <a:schemeClr val="tx1"/>
                </a:solidFill>
              </a:rPr>
              <a:t>サーチアルゴリズムの種類</a:t>
            </a:r>
          </a:p>
        </p:txBody>
      </p:sp>
      <p:sp>
        <p:nvSpPr>
          <p:cNvPr id="50180" name="Rectangle 4116"/>
          <p:cNvSpPr>
            <a:spLocks noGrp="1" noChangeArrowheads="1"/>
          </p:cNvSpPr>
          <p:nvPr>
            <p:ph type="body" idx="1"/>
          </p:nvPr>
        </p:nvSpPr>
        <p:spPr/>
        <p:txBody>
          <a:bodyPr/>
          <a:lstStyle/>
          <a:p>
            <a:pPr eaLnBrk="1" hangingPunct="1"/>
            <a:r>
              <a:rPr lang="ja-JP" altLang="en-US" smtClean="0"/>
              <a:t>線形探索</a:t>
            </a:r>
          </a:p>
          <a:p>
            <a:pPr eaLnBrk="1" hangingPunct="1">
              <a:buFontTx/>
              <a:buNone/>
            </a:pPr>
            <a:r>
              <a:rPr lang="ja-JP" altLang="en-US" smtClean="0"/>
              <a:t>　　素朴な探索技法</a:t>
            </a:r>
          </a:p>
          <a:p>
            <a:pPr eaLnBrk="1" hangingPunct="1"/>
            <a:r>
              <a:rPr lang="ja-JP" altLang="en-US" smtClean="0"/>
              <a:t>２分探索</a:t>
            </a:r>
          </a:p>
          <a:p>
            <a:pPr eaLnBrk="1" hangingPunct="1">
              <a:buFontTx/>
              <a:buNone/>
            </a:pPr>
            <a:r>
              <a:rPr lang="ja-JP" altLang="en-US" smtClean="0"/>
              <a:t>　　理論的に最適な探索技法</a:t>
            </a:r>
          </a:p>
          <a:p>
            <a:pPr eaLnBrk="1" hangingPunct="1"/>
            <a:r>
              <a:rPr lang="ja-JP" altLang="en-US" smtClean="0"/>
              <a:t>ハッシュ</a:t>
            </a:r>
          </a:p>
          <a:p>
            <a:pPr eaLnBrk="1" hangingPunct="1">
              <a:buFontTx/>
              <a:buNone/>
            </a:pPr>
            <a:r>
              <a:rPr lang="ja-JP" altLang="en-US" smtClean="0"/>
              <a:t>　　応用上重要な探索技法</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スライド番号プレースホルダ 4"/>
          <p:cNvSpPr>
            <a:spLocks noGrp="1"/>
          </p:cNvSpPr>
          <p:nvPr>
            <p:ph type="sldNum" sz="quarter" idx="12"/>
          </p:nvPr>
        </p:nvSpPr>
        <p:spPr>
          <a:noFill/>
        </p:spPr>
        <p:txBody>
          <a:bodyPr/>
          <a:lstStyle/>
          <a:p>
            <a:fld id="{6055AF16-7492-4B27-B4DD-16234122AB2D}" type="slidenum">
              <a:rPr lang="en-US" altLang="ja-JP" smtClean="0"/>
              <a:pPr/>
              <a:t>60</a:t>
            </a:fld>
            <a:endParaRPr lang="en-US" altLang="ja-JP" smtClean="0"/>
          </a:p>
        </p:txBody>
      </p:sp>
      <p:sp>
        <p:nvSpPr>
          <p:cNvPr id="26632" name="Rectangle 2"/>
          <p:cNvSpPr>
            <a:spLocks noGrp="1" noChangeArrowheads="1"/>
          </p:cNvSpPr>
          <p:nvPr>
            <p:ph type="title"/>
          </p:nvPr>
        </p:nvSpPr>
        <p:spPr/>
        <p:txBody>
          <a:bodyPr/>
          <a:lstStyle/>
          <a:p>
            <a:pPr eaLnBrk="1" hangingPunct="1"/>
            <a:r>
              <a:rPr lang="ja-JP" altLang="en-US" smtClean="0"/>
              <a:t>関数のイメージ</a:t>
            </a:r>
          </a:p>
        </p:txBody>
      </p:sp>
      <p:sp>
        <p:nvSpPr>
          <p:cNvPr id="26633" name="Oval 3"/>
          <p:cNvSpPr>
            <a:spLocks noChangeArrowheads="1"/>
          </p:cNvSpPr>
          <p:nvPr/>
        </p:nvSpPr>
        <p:spPr bwMode="auto">
          <a:xfrm>
            <a:off x="914400" y="1676400"/>
            <a:ext cx="2438400" cy="3962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6634" name="Oval 4"/>
          <p:cNvSpPr>
            <a:spLocks noChangeArrowheads="1"/>
          </p:cNvSpPr>
          <p:nvPr/>
        </p:nvSpPr>
        <p:spPr bwMode="auto">
          <a:xfrm>
            <a:off x="6248400" y="2590800"/>
            <a:ext cx="1676400" cy="2209800"/>
          </a:xfrm>
          <a:prstGeom prst="ellipse">
            <a:avLst/>
          </a:prstGeom>
          <a:solidFill>
            <a:schemeClr val="hlink"/>
          </a:solidFill>
          <a:ln w="9525">
            <a:solidFill>
              <a:schemeClr val="tx1"/>
            </a:solidFill>
            <a:round/>
            <a:headEnd/>
            <a:tailEnd/>
          </a:ln>
        </p:spPr>
        <p:txBody>
          <a:bodyPr wrap="none" anchor="ctr"/>
          <a:lstStyle/>
          <a:p>
            <a:endParaRPr lang="ja-JP" altLang="ja-JP">
              <a:solidFill>
                <a:schemeClr val="accent1"/>
              </a:solidFill>
            </a:endParaRPr>
          </a:p>
        </p:txBody>
      </p:sp>
      <p:cxnSp>
        <p:nvCxnSpPr>
          <p:cNvPr id="26635" name="AutoShape 5"/>
          <p:cNvCxnSpPr>
            <a:cxnSpLocks noChangeShapeType="1"/>
          </p:cNvCxnSpPr>
          <p:nvPr/>
        </p:nvCxnSpPr>
        <p:spPr bwMode="auto">
          <a:xfrm rot="5400000" flipV="1">
            <a:off x="4654550" y="509588"/>
            <a:ext cx="1588" cy="4926012"/>
          </a:xfrm>
          <a:prstGeom prst="curvedConnector3">
            <a:avLst>
              <a:gd name="adj1" fmla="val -46800014"/>
            </a:avLst>
          </a:prstGeom>
          <a:noFill/>
          <a:ln w="38100">
            <a:solidFill>
              <a:schemeClr val="tx1"/>
            </a:solidFill>
            <a:round/>
            <a:headEnd/>
            <a:tailEnd type="stealth" w="lg" len="lg"/>
          </a:ln>
        </p:spPr>
      </p:cxnSp>
      <p:graphicFrame>
        <p:nvGraphicFramePr>
          <p:cNvPr id="26626" name="Object 6"/>
          <p:cNvGraphicFramePr>
            <a:graphicFrameLocks noChangeAspect="1"/>
          </p:cNvGraphicFramePr>
          <p:nvPr/>
        </p:nvGraphicFramePr>
        <p:xfrm>
          <a:off x="1905000" y="2971800"/>
          <a:ext cx="574675" cy="523875"/>
        </p:xfrm>
        <a:graphic>
          <a:graphicData uri="http://schemas.openxmlformats.org/presentationml/2006/ole">
            <p:oleObj spid="_x0000_s26626" name="Equation" r:id="rId3" imgW="139680" imgH="126720" progId="Equation.DSMT4">
              <p:embed/>
            </p:oleObj>
          </a:graphicData>
        </a:graphic>
      </p:graphicFrame>
      <p:graphicFrame>
        <p:nvGraphicFramePr>
          <p:cNvPr id="26627" name="Object 7"/>
          <p:cNvGraphicFramePr>
            <a:graphicFrameLocks noChangeAspect="1"/>
          </p:cNvGraphicFramePr>
          <p:nvPr/>
        </p:nvGraphicFramePr>
        <p:xfrm>
          <a:off x="6934200" y="2971800"/>
          <a:ext cx="366713" cy="628650"/>
        </p:xfrm>
        <a:graphic>
          <a:graphicData uri="http://schemas.openxmlformats.org/presentationml/2006/ole">
            <p:oleObj spid="_x0000_s26627" name="Equation" r:id="rId4" imgW="88560" imgH="152280" progId="Equation.DSMT4">
              <p:embed/>
            </p:oleObj>
          </a:graphicData>
        </a:graphic>
      </p:graphicFrame>
      <p:graphicFrame>
        <p:nvGraphicFramePr>
          <p:cNvPr id="26628" name="Object 8"/>
          <p:cNvGraphicFramePr>
            <a:graphicFrameLocks noChangeAspect="1"/>
          </p:cNvGraphicFramePr>
          <p:nvPr/>
        </p:nvGraphicFramePr>
        <p:xfrm>
          <a:off x="7162800" y="1600200"/>
          <a:ext cx="1046163" cy="838200"/>
        </p:xfrm>
        <a:graphic>
          <a:graphicData uri="http://schemas.openxmlformats.org/presentationml/2006/ole">
            <p:oleObj spid="_x0000_s26628" name="Equation" r:id="rId5" imgW="253800" imgH="203040" progId="Equation.DSMT4">
              <p:embed/>
            </p:oleObj>
          </a:graphicData>
        </a:graphic>
      </p:graphicFrame>
      <p:graphicFrame>
        <p:nvGraphicFramePr>
          <p:cNvPr id="26629" name="Object 9"/>
          <p:cNvGraphicFramePr>
            <a:graphicFrameLocks noChangeAspect="1"/>
          </p:cNvGraphicFramePr>
          <p:nvPr/>
        </p:nvGraphicFramePr>
        <p:xfrm>
          <a:off x="533400" y="1524000"/>
          <a:ext cx="785813" cy="785813"/>
        </p:xfrm>
        <a:graphic>
          <a:graphicData uri="http://schemas.openxmlformats.org/presentationml/2006/ole">
            <p:oleObj spid="_x0000_s26629" name="Equation" r:id="rId6" imgW="190440" imgH="190440" progId="Equation.DSMT4">
              <p:embed/>
            </p:oleObj>
          </a:graphicData>
        </a:graphic>
      </p:graphicFrame>
      <p:graphicFrame>
        <p:nvGraphicFramePr>
          <p:cNvPr id="26630" name="Object 10"/>
          <p:cNvGraphicFramePr>
            <a:graphicFrameLocks noChangeAspect="1"/>
          </p:cNvGraphicFramePr>
          <p:nvPr/>
        </p:nvGraphicFramePr>
        <p:xfrm>
          <a:off x="4724400" y="2438400"/>
          <a:ext cx="523875" cy="681038"/>
        </p:xfrm>
        <a:graphic>
          <a:graphicData uri="http://schemas.openxmlformats.org/presentationml/2006/ole">
            <p:oleObj spid="_x0000_s26630" name="Equation" r:id="rId7" imgW="126720" imgH="164880" progId="Equation.DSMT4">
              <p:embed/>
            </p:oleObj>
          </a:graphicData>
        </a:graphic>
      </p:graphicFrame>
      <p:sp>
        <p:nvSpPr>
          <p:cNvPr id="26636" name="Text Box 11"/>
          <p:cNvSpPr txBox="1">
            <a:spLocks noChangeArrowheads="1"/>
          </p:cNvSpPr>
          <p:nvPr/>
        </p:nvSpPr>
        <p:spPr bwMode="auto">
          <a:xfrm>
            <a:off x="1219200" y="5715000"/>
            <a:ext cx="1409700" cy="457200"/>
          </a:xfrm>
          <a:prstGeom prst="rect">
            <a:avLst/>
          </a:prstGeom>
          <a:noFill/>
          <a:ln w="9525">
            <a:noFill/>
            <a:miter lim="800000"/>
            <a:headEnd/>
            <a:tailEnd/>
          </a:ln>
        </p:spPr>
        <p:txBody>
          <a:bodyPr wrap="none">
            <a:spAutoFit/>
          </a:bodyPr>
          <a:lstStyle/>
          <a:p>
            <a:r>
              <a:rPr lang="ja-JP" altLang="en-US">
                <a:solidFill>
                  <a:srgbClr val="CC0000"/>
                </a:solidFill>
              </a:rPr>
              <a:t>名前空間</a:t>
            </a:r>
          </a:p>
        </p:txBody>
      </p:sp>
      <p:sp>
        <p:nvSpPr>
          <p:cNvPr id="26637" name="Text Box 12"/>
          <p:cNvSpPr txBox="1">
            <a:spLocks noChangeArrowheads="1"/>
          </p:cNvSpPr>
          <p:nvPr/>
        </p:nvSpPr>
        <p:spPr bwMode="auto">
          <a:xfrm>
            <a:off x="6096000" y="4953000"/>
            <a:ext cx="1992313" cy="457200"/>
          </a:xfrm>
          <a:prstGeom prst="rect">
            <a:avLst/>
          </a:prstGeom>
          <a:noFill/>
          <a:ln w="9525">
            <a:noFill/>
            <a:miter lim="800000"/>
            <a:headEnd/>
            <a:tailEnd/>
          </a:ln>
        </p:spPr>
        <p:txBody>
          <a:bodyPr wrap="none">
            <a:spAutoFit/>
          </a:bodyPr>
          <a:lstStyle/>
          <a:p>
            <a:r>
              <a:rPr lang="ja-JP" altLang="en-US">
                <a:solidFill>
                  <a:srgbClr val="CC0000"/>
                </a:solidFill>
              </a:rPr>
              <a:t>配列の添え字</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スライド番号プレースホルダ 5"/>
          <p:cNvSpPr>
            <a:spLocks noGrp="1"/>
          </p:cNvSpPr>
          <p:nvPr>
            <p:ph type="sldNum" sz="quarter" idx="12"/>
          </p:nvPr>
        </p:nvSpPr>
        <p:spPr>
          <a:noFill/>
        </p:spPr>
        <p:txBody>
          <a:bodyPr/>
          <a:lstStyle/>
          <a:p>
            <a:fld id="{47FE885F-F11C-45BF-ADCB-D6B7E2E8ADAF}" type="slidenum">
              <a:rPr lang="en-US" altLang="ja-JP" smtClean="0"/>
              <a:pPr/>
              <a:t>61</a:t>
            </a:fld>
            <a:endParaRPr lang="en-US" altLang="ja-JP" smtClean="0"/>
          </a:p>
        </p:txBody>
      </p:sp>
      <p:sp>
        <p:nvSpPr>
          <p:cNvPr id="27652" name="Rectangle 2"/>
          <p:cNvSpPr>
            <a:spLocks noGrp="1" noChangeArrowheads="1"/>
          </p:cNvSpPr>
          <p:nvPr>
            <p:ph type="title"/>
          </p:nvPr>
        </p:nvSpPr>
        <p:spPr/>
        <p:txBody>
          <a:bodyPr/>
          <a:lstStyle/>
          <a:p>
            <a:pPr eaLnBrk="1" hangingPunct="1"/>
            <a:r>
              <a:rPr lang="ja-JP" altLang="en-US" smtClean="0"/>
              <a:t>ハッシュ関数への要求</a:t>
            </a:r>
          </a:p>
        </p:txBody>
      </p:sp>
      <p:sp>
        <p:nvSpPr>
          <p:cNvPr id="27653" name="Rectangle 3"/>
          <p:cNvSpPr>
            <a:spLocks noGrp="1" noChangeArrowheads="1"/>
          </p:cNvSpPr>
          <p:nvPr>
            <p:ph type="body" idx="1"/>
          </p:nvPr>
        </p:nvSpPr>
        <p:spPr/>
        <p:txBody>
          <a:bodyPr/>
          <a:lstStyle/>
          <a:p>
            <a:pPr eaLnBrk="1" hangingPunct="1"/>
            <a:r>
              <a:rPr lang="ja-JP" altLang="en-US" smtClean="0"/>
              <a:t>探索には、ハッシュ値にしたがって、検索される。</a:t>
            </a:r>
          </a:p>
          <a:p>
            <a:pPr eaLnBrk="1" hangingPunct="1"/>
            <a:r>
              <a:rPr lang="ja-JP" altLang="en-US" smtClean="0"/>
              <a:t>ハッシュ値からもとのデータ（名前）を得るには、逆写像が必要。</a:t>
            </a:r>
          </a:p>
          <a:p>
            <a:pPr eaLnBrk="1" hangingPunct="1"/>
            <a:r>
              <a:rPr lang="ja-JP" altLang="en-US" smtClean="0"/>
              <a:t>全単射が望ましいが、名前空間が膨大なため実現困難。（すくなくとも、単射にしたい。）</a:t>
            </a:r>
          </a:p>
          <a:p>
            <a:pPr eaLnBrk="1" hangingPunct="1">
              <a:buFontTx/>
              <a:buNone/>
            </a:pPr>
            <a:endParaRPr lang="en-US" altLang="ja-JP" smtClean="0"/>
          </a:p>
        </p:txBody>
      </p:sp>
      <p:graphicFrame>
        <p:nvGraphicFramePr>
          <p:cNvPr id="27650" name="Object 4"/>
          <p:cNvGraphicFramePr>
            <a:graphicFrameLocks noChangeAspect="1"/>
          </p:cNvGraphicFramePr>
          <p:nvPr/>
        </p:nvGraphicFramePr>
        <p:xfrm>
          <a:off x="1600200" y="5899150"/>
          <a:ext cx="5562600" cy="958850"/>
        </p:xfrm>
        <a:graphic>
          <a:graphicData uri="http://schemas.openxmlformats.org/presentationml/2006/ole">
            <p:oleObj spid="_x0000_s27650" name="Equation" r:id="rId3" imgW="1473120" imgH="253800" progId="Equation.DSMT4">
              <p:embed/>
            </p:oleObj>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スライド番号プレースホルダ 4"/>
          <p:cNvSpPr>
            <a:spLocks noGrp="1"/>
          </p:cNvSpPr>
          <p:nvPr>
            <p:ph type="sldNum" sz="quarter" idx="12"/>
          </p:nvPr>
        </p:nvSpPr>
        <p:spPr>
          <a:noFill/>
        </p:spPr>
        <p:txBody>
          <a:bodyPr/>
          <a:lstStyle/>
          <a:p>
            <a:fld id="{D6874E3B-4F2C-4737-BB27-EB6E25041AD7}" type="slidenum">
              <a:rPr lang="en-US" altLang="ja-JP" smtClean="0"/>
              <a:pPr/>
              <a:t>62</a:t>
            </a:fld>
            <a:endParaRPr lang="en-US" altLang="ja-JP" smtClean="0"/>
          </a:p>
        </p:txBody>
      </p:sp>
      <p:sp>
        <p:nvSpPr>
          <p:cNvPr id="80899" name="Rectangle 2"/>
          <p:cNvSpPr>
            <a:spLocks noGrp="1" noChangeArrowheads="1"/>
          </p:cNvSpPr>
          <p:nvPr>
            <p:ph type="title"/>
          </p:nvPr>
        </p:nvSpPr>
        <p:spPr/>
        <p:txBody>
          <a:bodyPr/>
          <a:lstStyle/>
          <a:p>
            <a:pPr eaLnBrk="1" hangingPunct="1"/>
            <a:r>
              <a:rPr lang="ja-JP" altLang="en-US" smtClean="0"/>
              <a:t>衝突</a:t>
            </a:r>
          </a:p>
        </p:txBody>
      </p:sp>
      <p:sp>
        <p:nvSpPr>
          <p:cNvPr id="80900" name="Text Box 3"/>
          <p:cNvSpPr txBox="1">
            <a:spLocks noChangeArrowheads="1"/>
          </p:cNvSpPr>
          <p:nvPr/>
        </p:nvSpPr>
        <p:spPr bwMode="auto">
          <a:xfrm>
            <a:off x="762000" y="1752600"/>
            <a:ext cx="7924800" cy="1552575"/>
          </a:xfrm>
          <a:prstGeom prst="rect">
            <a:avLst/>
          </a:prstGeom>
          <a:noFill/>
          <a:ln w="9525">
            <a:noFill/>
            <a:miter lim="800000"/>
            <a:headEnd/>
            <a:tailEnd/>
          </a:ln>
        </p:spPr>
        <p:txBody>
          <a:bodyPr>
            <a:spAutoFit/>
          </a:bodyPr>
          <a:lstStyle/>
          <a:p>
            <a:pPr algn="l"/>
            <a:r>
              <a:rPr lang="ja-JP" altLang="en-US"/>
              <a:t>｜定義域｜＞｜値域｜のときには、理論的には単射は存在しない。しかし、ハッシュが適用される場面の多くでは、</a:t>
            </a:r>
          </a:p>
          <a:p>
            <a:pPr algn="l"/>
            <a:r>
              <a:rPr lang="ja-JP" altLang="en-US"/>
              <a:t>｜定義域｜＞＞｜値域｜</a:t>
            </a:r>
          </a:p>
          <a:p>
            <a:pPr algn="l"/>
            <a:r>
              <a:rPr lang="ja-JP" altLang="en-US"/>
              <a:t>である。つまり、ハッシュ関数の多くは単射にならない。</a:t>
            </a:r>
          </a:p>
        </p:txBody>
      </p:sp>
      <p:sp>
        <p:nvSpPr>
          <p:cNvPr id="80901" name="AutoShape 4"/>
          <p:cNvSpPr>
            <a:spLocks noChangeArrowheads="1"/>
          </p:cNvSpPr>
          <p:nvPr/>
        </p:nvSpPr>
        <p:spPr bwMode="auto">
          <a:xfrm>
            <a:off x="4038600" y="3505200"/>
            <a:ext cx="762000" cy="6858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80902" name="Text Box 5"/>
          <p:cNvSpPr txBox="1">
            <a:spLocks noChangeArrowheads="1"/>
          </p:cNvSpPr>
          <p:nvPr/>
        </p:nvSpPr>
        <p:spPr bwMode="auto">
          <a:xfrm>
            <a:off x="381000" y="4343400"/>
            <a:ext cx="8296275" cy="1187450"/>
          </a:xfrm>
          <a:prstGeom prst="rect">
            <a:avLst/>
          </a:prstGeom>
          <a:noFill/>
          <a:ln w="9525">
            <a:noFill/>
            <a:miter lim="800000"/>
            <a:headEnd/>
            <a:tailEnd/>
          </a:ln>
        </p:spPr>
        <p:txBody>
          <a:bodyPr wrap="none">
            <a:spAutoFit/>
          </a:bodyPr>
          <a:lstStyle/>
          <a:p>
            <a:pPr algn="l"/>
            <a:r>
              <a:rPr lang="ja-JP" altLang="en-US"/>
              <a:t>値域の１つの要素に対して、複数の定義域の要素が対応する。</a:t>
            </a:r>
          </a:p>
          <a:p>
            <a:pPr algn="l"/>
            <a:r>
              <a:rPr lang="ja-JP" altLang="en-US"/>
              <a:t>このことを、衝突という。衝突しているデータを同義語（シノニム）</a:t>
            </a:r>
          </a:p>
          <a:p>
            <a:pPr algn="l"/>
            <a:r>
              <a:rPr lang="ja-JP" altLang="en-US"/>
              <a:t>ということもある。</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0" name="スライド番号プレースホルダ 4"/>
          <p:cNvSpPr>
            <a:spLocks noGrp="1"/>
          </p:cNvSpPr>
          <p:nvPr>
            <p:ph type="sldNum" sz="quarter" idx="12"/>
          </p:nvPr>
        </p:nvSpPr>
        <p:spPr>
          <a:noFill/>
        </p:spPr>
        <p:txBody>
          <a:bodyPr/>
          <a:lstStyle/>
          <a:p>
            <a:fld id="{00CDF73A-514B-40EB-AC72-AD33FFE13BF7}" type="slidenum">
              <a:rPr lang="en-US" altLang="ja-JP" smtClean="0"/>
              <a:pPr/>
              <a:t>63</a:t>
            </a:fld>
            <a:endParaRPr lang="en-US" altLang="ja-JP" smtClean="0"/>
          </a:p>
        </p:txBody>
      </p:sp>
      <p:sp>
        <p:nvSpPr>
          <p:cNvPr id="28681" name="Rectangle 2"/>
          <p:cNvSpPr>
            <a:spLocks noGrp="1" noChangeArrowheads="1"/>
          </p:cNvSpPr>
          <p:nvPr>
            <p:ph type="title"/>
          </p:nvPr>
        </p:nvSpPr>
        <p:spPr/>
        <p:txBody>
          <a:bodyPr/>
          <a:lstStyle/>
          <a:p>
            <a:pPr eaLnBrk="1" hangingPunct="1"/>
            <a:r>
              <a:rPr lang="ja-JP" altLang="en-US" smtClean="0"/>
              <a:t>衝突のイメージ１</a:t>
            </a:r>
          </a:p>
        </p:txBody>
      </p:sp>
      <p:sp>
        <p:nvSpPr>
          <p:cNvPr id="28682" name="Oval 3"/>
          <p:cNvSpPr>
            <a:spLocks noChangeArrowheads="1"/>
          </p:cNvSpPr>
          <p:nvPr/>
        </p:nvSpPr>
        <p:spPr bwMode="auto">
          <a:xfrm>
            <a:off x="914400" y="1676400"/>
            <a:ext cx="2438400" cy="3962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683" name="Oval 4"/>
          <p:cNvSpPr>
            <a:spLocks noChangeArrowheads="1"/>
          </p:cNvSpPr>
          <p:nvPr/>
        </p:nvSpPr>
        <p:spPr bwMode="auto">
          <a:xfrm>
            <a:off x="6248400" y="2590800"/>
            <a:ext cx="1676400" cy="2209800"/>
          </a:xfrm>
          <a:prstGeom prst="ellipse">
            <a:avLst/>
          </a:prstGeom>
          <a:solidFill>
            <a:schemeClr val="hlink"/>
          </a:solidFill>
          <a:ln w="9525">
            <a:solidFill>
              <a:schemeClr val="tx1"/>
            </a:solidFill>
            <a:round/>
            <a:headEnd/>
            <a:tailEnd/>
          </a:ln>
        </p:spPr>
        <p:txBody>
          <a:bodyPr wrap="none" anchor="ctr"/>
          <a:lstStyle/>
          <a:p>
            <a:endParaRPr lang="ja-JP" altLang="ja-JP">
              <a:solidFill>
                <a:schemeClr val="accent1"/>
              </a:solidFill>
            </a:endParaRPr>
          </a:p>
        </p:txBody>
      </p:sp>
      <p:cxnSp>
        <p:nvCxnSpPr>
          <p:cNvPr id="28684" name="AutoShape 5"/>
          <p:cNvCxnSpPr>
            <a:cxnSpLocks noChangeShapeType="1"/>
          </p:cNvCxnSpPr>
          <p:nvPr/>
        </p:nvCxnSpPr>
        <p:spPr bwMode="auto">
          <a:xfrm rot="5400000" flipV="1">
            <a:off x="4045744" y="356394"/>
            <a:ext cx="1143000" cy="5154612"/>
          </a:xfrm>
          <a:prstGeom prst="curvedConnector3">
            <a:avLst>
              <a:gd name="adj1" fmla="val -20000"/>
            </a:avLst>
          </a:prstGeom>
          <a:noFill/>
          <a:ln w="38100">
            <a:solidFill>
              <a:schemeClr val="tx1"/>
            </a:solidFill>
            <a:round/>
            <a:headEnd/>
            <a:tailEnd type="stealth" w="lg" len="lg"/>
          </a:ln>
        </p:spPr>
      </p:cxnSp>
      <p:graphicFrame>
        <p:nvGraphicFramePr>
          <p:cNvPr id="28674" name="Object 6"/>
          <p:cNvGraphicFramePr>
            <a:graphicFrameLocks noChangeAspect="1"/>
          </p:cNvGraphicFramePr>
          <p:nvPr/>
        </p:nvGraphicFramePr>
        <p:xfrm>
          <a:off x="7010400" y="3505200"/>
          <a:ext cx="366713" cy="628650"/>
        </p:xfrm>
        <a:graphic>
          <a:graphicData uri="http://schemas.openxmlformats.org/presentationml/2006/ole">
            <p:oleObj spid="_x0000_s28674" name="Equation" r:id="rId3" imgW="88560" imgH="152280" progId="Equation.DSMT4">
              <p:embed/>
            </p:oleObj>
          </a:graphicData>
        </a:graphic>
      </p:graphicFrame>
      <p:graphicFrame>
        <p:nvGraphicFramePr>
          <p:cNvPr id="28675" name="Object 7"/>
          <p:cNvGraphicFramePr>
            <a:graphicFrameLocks noChangeAspect="1"/>
          </p:cNvGraphicFramePr>
          <p:nvPr/>
        </p:nvGraphicFramePr>
        <p:xfrm>
          <a:off x="7162800" y="1600200"/>
          <a:ext cx="1046163" cy="838200"/>
        </p:xfrm>
        <a:graphic>
          <a:graphicData uri="http://schemas.openxmlformats.org/presentationml/2006/ole">
            <p:oleObj spid="_x0000_s28675" name="Equation" r:id="rId4" imgW="253800" imgH="203040" progId="Equation.DSMT4">
              <p:embed/>
            </p:oleObj>
          </a:graphicData>
        </a:graphic>
      </p:graphicFrame>
      <p:graphicFrame>
        <p:nvGraphicFramePr>
          <p:cNvPr id="28676" name="Object 8"/>
          <p:cNvGraphicFramePr>
            <a:graphicFrameLocks noChangeAspect="1"/>
          </p:cNvGraphicFramePr>
          <p:nvPr/>
        </p:nvGraphicFramePr>
        <p:xfrm>
          <a:off x="533400" y="1524000"/>
          <a:ext cx="785813" cy="785813"/>
        </p:xfrm>
        <a:graphic>
          <a:graphicData uri="http://schemas.openxmlformats.org/presentationml/2006/ole">
            <p:oleObj spid="_x0000_s28676" name="Equation" r:id="rId5" imgW="190440" imgH="190440" progId="Equation.DSMT4">
              <p:embed/>
            </p:oleObj>
          </a:graphicData>
        </a:graphic>
      </p:graphicFrame>
      <p:graphicFrame>
        <p:nvGraphicFramePr>
          <p:cNvPr id="28677" name="Object 9"/>
          <p:cNvGraphicFramePr>
            <a:graphicFrameLocks noChangeAspect="1"/>
          </p:cNvGraphicFramePr>
          <p:nvPr/>
        </p:nvGraphicFramePr>
        <p:xfrm>
          <a:off x="4267200" y="2286000"/>
          <a:ext cx="523875" cy="681038"/>
        </p:xfrm>
        <a:graphic>
          <a:graphicData uri="http://schemas.openxmlformats.org/presentationml/2006/ole">
            <p:oleObj spid="_x0000_s28677" name="Equation" r:id="rId6" imgW="126720" imgH="164880" progId="Equation.DSMT4">
              <p:embed/>
            </p:oleObj>
          </a:graphicData>
        </a:graphic>
      </p:graphicFrame>
      <p:sp>
        <p:nvSpPr>
          <p:cNvPr id="28685" name="Text Box 10"/>
          <p:cNvSpPr txBox="1">
            <a:spLocks noChangeArrowheads="1"/>
          </p:cNvSpPr>
          <p:nvPr/>
        </p:nvSpPr>
        <p:spPr bwMode="auto">
          <a:xfrm>
            <a:off x="1219200" y="5715000"/>
            <a:ext cx="1409700" cy="457200"/>
          </a:xfrm>
          <a:prstGeom prst="rect">
            <a:avLst/>
          </a:prstGeom>
          <a:noFill/>
          <a:ln w="9525">
            <a:noFill/>
            <a:miter lim="800000"/>
            <a:headEnd/>
            <a:tailEnd/>
          </a:ln>
        </p:spPr>
        <p:txBody>
          <a:bodyPr wrap="none">
            <a:spAutoFit/>
          </a:bodyPr>
          <a:lstStyle/>
          <a:p>
            <a:r>
              <a:rPr lang="ja-JP" altLang="en-US">
                <a:solidFill>
                  <a:srgbClr val="CC0000"/>
                </a:solidFill>
              </a:rPr>
              <a:t>名前空間</a:t>
            </a:r>
          </a:p>
        </p:txBody>
      </p:sp>
      <p:sp>
        <p:nvSpPr>
          <p:cNvPr id="28686" name="Text Box 11"/>
          <p:cNvSpPr txBox="1">
            <a:spLocks noChangeArrowheads="1"/>
          </p:cNvSpPr>
          <p:nvPr/>
        </p:nvSpPr>
        <p:spPr bwMode="auto">
          <a:xfrm>
            <a:off x="6096000" y="4953000"/>
            <a:ext cx="1992313" cy="457200"/>
          </a:xfrm>
          <a:prstGeom prst="rect">
            <a:avLst/>
          </a:prstGeom>
          <a:noFill/>
          <a:ln w="9525">
            <a:noFill/>
            <a:miter lim="800000"/>
            <a:headEnd/>
            <a:tailEnd/>
          </a:ln>
        </p:spPr>
        <p:txBody>
          <a:bodyPr wrap="none">
            <a:spAutoFit/>
          </a:bodyPr>
          <a:lstStyle/>
          <a:p>
            <a:r>
              <a:rPr lang="ja-JP" altLang="en-US">
                <a:solidFill>
                  <a:srgbClr val="CC0000"/>
                </a:solidFill>
              </a:rPr>
              <a:t>配列の添え字</a:t>
            </a:r>
          </a:p>
        </p:txBody>
      </p:sp>
      <p:graphicFrame>
        <p:nvGraphicFramePr>
          <p:cNvPr id="28678" name="Object 12"/>
          <p:cNvGraphicFramePr>
            <a:graphicFrameLocks noChangeAspect="1"/>
          </p:cNvGraphicFramePr>
          <p:nvPr/>
        </p:nvGraphicFramePr>
        <p:xfrm>
          <a:off x="1752600" y="2362200"/>
          <a:ext cx="574675" cy="523875"/>
        </p:xfrm>
        <a:graphic>
          <a:graphicData uri="http://schemas.openxmlformats.org/presentationml/2006/ole">
            <p:oleObj spid="_x0000_s28678" name="Equation" r:id="rId7" imgW="139680" imgH="126720" progId="Equation.DSMT4">
              <p:embed/>
            </p:oleObj>
          </a:graphicData>
        </a:graphic>
      </p:graphicFrame>
      <p:graphicFrame>
        <p:nvGraphicFramePr>
          <p:cNvPr id="28679" name="Object 13"/>
          <p:cNvGraphicFramePr>
            <a:graphicFrameLocks noChangeAspect="1"/>
          </p:cNvGraphicFramePr>
          <p:nvPr/>
        </p:nvGraphicFramePr>
        <p:xfrm>
          <a:off x="1752600" y="3886200"/>
          <a:ext cx="784225" cy="681038"/>
        </p:xfrm>
        <a:graphic>
          <a:graphicData uri="http://schemas.openxmlformats.org/presentationml/2006/ole">
            <p:oleObj spid="_x0000_s28679" name="Equation" r:id="rId8" imgW="190440" imgH="164880" progId="Equation.DSMT4">
              <p:embed/>
            </p:oleObj>
          </a:graphicData>
        </a:graphic>
      </p:graphicFrame>
      <p:cxnSp>
        <p:nvCxnSpPr>
          <p:cNvPr id="28687" name="AutoShape 14"/>
          <p:cNvCxnSpPr>
            <a:cxnSpLocks noChangeShapeType="1"/>
          </p:cNvCxnSpPr>
          <p:nvPr/>
        </p:nvCxnSpPr>
        <p:spPr bwMode="auto">
          <a:xfrm rot="-5400000">
            <a:off x="4479132" y="1170781"/>
            <a:ext cx="381000" cy="5049837"/>
          </a:xfrm>
          <a:prstGeom prst="curvedConnector3">
            <a:avLst>
              <a:gd name="adj1" fmla="val -20000"/>
            </a:avLst>
          </a:prstGeom>
          <a:noFill/>
          <a:ln w="38100">
            <a:solidFill>
              <a:schemeClr val="tx1"/>
            </a:solidFill>
            <a:round/>
            <a:headEnd/>
            <a:tailEnd type="stealth" w="lg" len="lg"/>
          </a:ln>
        </p:spPr>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スライド番号プレースホルダ 4"/>
          <p:cNvSpPr>
            <a:spLocks noGrp="1"/>
          </p:cNvSpPr>
          <p:nvPr>
            <p:ph type="sldNum" sz="quarter" idx="12"/>
          </p:nvPr>
        </p:nvSpPr>
        <p:spPr>
          <a:noFill/>
        </p:spPr>
        <p:txBody>
          <a:bodyPr/>
          <a:lstStyle/>
          <a:p>
            <a:fld id="{F6029BF0-472D-42A3-B8EA-F4B5323B07AA}" type="slidenum">
              <a:rPr lang="en-US" altLang="ja-JP" smtClean="0"/>
              <a:pPr/>
              <a:t>64</a:t>
            </a:fld>
            <a:endParaRPr lang="en-US" altLang="ja-JP" smtClean="0"/>
          </a:p>
        </p:txBody>
      </p:sp>
      <p:sp>
        <p:nvSpPr>
          <p:cNvPr id="29701" name="Rectangle 2"/>
          <p:cNvSpPr>
            <a:spLocks noGrp="1" noChangeArrowheads="1"/>
          </p:cNvSpPr>
          <p:nvPr>
            <p:ph type="title"/>
          </p:nvPr>
        </p:nvSpPr>
        <p:spPr/>
        <p:txBody>
          <a:bodyPr/>
          <a:lstStyle/>
          <a:p>
            <a:pPr eaLnBrk="1" hangingPunct="1"/>
            <a:r>
              <a:rPr lang="ja-JP" altLang="en-US" smtClean="0"/>
              <a:t>衝突例</a:t>
            </a:r>
          </a:p>
        </p:txBody>
      </p:sp>
      <p:graphicFrame>
        <p:nvGraphicFramePr>
          <p:cNvPr id="29698" name="Object 3"/>
          <p:cNvGraphicFramePr>
            <a:graphicFrameLocks noChangeAspect="1"/>
          </p:cNvGraphicFramePr>
          <p:nvPr/>
        </p:nvGraphicFramePr>
        <p:xfrm>
          <a:off x="990600" y="2362200"/>
          <a:ext cx="5880100" cy="628650"/>
        </p:xfrm>
        <a:graphic>
          <a:graphicData uri="http://schemas.openxmlformats.org/presentationml/2006/ole">
            <p:oleObj spid="_x0000_s29698" name="Equation" r:id="rId3" imgW="2489040" imgH="266400" progId="Equation.DSMT4">
              <p:embed/>
            </p:oleObj>
          </a:graphicData>
        </a:graphic>
      </p:graphicFrame>
      <p:sp>
        <p:nvSpPr>
          <p:cNvPr id="29702" name="Text Box 4"/>
          <p:cNvSpPr txBox="1">
            <a:spLocks noChangeArrowheads="1"/>
          </p:cNvSpPr>
          <p:nvPr/>
        </p:nvSpPr>
        <p:spPr bwMode="auto">
          <a:xfrm>
            <a:off x="657225" y="1752600"/>
            <a:ext cx="7605713" cy="457200"/>
          </a:xfrm>
          <a:prstGeom prst="rect">
            <a:avLst/>
          </a:prstGeom>
          <a:noFill/>
          <a:ln w="9525">
            <a:noFill/>
            <a:miter lim="800000"/>
            <a:headEnd/>
            <a:tailEnd/>
          </a:ln>
        </p:spPr>
        <p:txBody>
          <a:bodyPr wrap="none">
            <a:spAutoFit/>
          </a:bodyPr>
          <a:lstStyle/>
          <a:p>
            <a:r>
              <a:rPr lang="ja-JP" altLang="en-US"/>
              <a:t>ここでは、</a:t>
            </a:r>
            <a:r>
              <a:rPr lang="en-US" altLang="ja-JP"/>
              <a:t>M=</a:t>
            </a:r>
            <a:r>
              <a:rPr lang="ja-JP" altLang="en-US"/>
              <a:t>８として具体的にハッシュ値を計算してみる。</a:t>
            </a:r>
          </a:p>
        </p:txBody>
      </p:sp>
      <p:graphicFrame>
        <p:nvGraphicFramePr>
          <p:cNvPr id="29699" name="Object 5"/>
          <p:cNvGraphicFramePr>
            <a:graphicFrameLocks noChangeAspect="1"/>
          </p:cNvGraphicFramePr>
          <p:nvPr/>
        </p:nvGraphicFramePr>
        <p:xfrm>
          <a:off x="946150" y="2971800"/>
          <a:ext cx="6565900" cy="636588"/>
        </p:xfrm>
        <a:graphic>
          <a:graphicData uri="http://schemas.openxmlformats.org/presentationml/2006/ole">
            <p:oleObj spid="_x0000_s29699" name="Equation" r:id="rId4" imgW="2616120" imgH="253800" progId="Equation.DSMT4">
              <p:embed/>
            </p:oleObj>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番号プレースホルダ 4"/>
          <p:cNvSpPr>
            <a:spLocks noGrp="1"/>
          </p:cNvSpPr>
          <p:nvPr>
            <p:ph type="sldNum" sz="quarter" idx="12"/>
          </p:nvPr>
        </p:nvSpPr>
        <p:spPr>
          <a:noFill/>
        </p:spPr>
        <p:txBody>
          <a:bodyPr/>
          <a:lstStyle/>
          <a:p>
            <a:fld id="{FE337826-783D-4B27-BB3B-55CF228702D5}" type="slidenum">
              <a:rPr lang="en-US" altLang="ja-JP" smtClean="0"/>
              <a:pPr/>
              <a:t>65</a:t>
            </a:fld>
            <a:endParaRPr lang="en-US" altLang="ja-JP" smtClean="0"/>
          </a:p>
        </p:txBody>
      </p:sp>
      <p:sp>
        <p:nvSpPr>
          <p:cNvPr id="81923"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4"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5"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6"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7"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8"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29"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30"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31"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81932"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81933"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81934"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81935"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81936"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81937"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81938"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81939" name="Text Box 18"/>
          <p:cNvSpPr txBox="1">
            <a:spLocks noChangeArrowheads="1"/>
          </p:cNvSpPr>
          <p:nvPr/>
        </p:nvSpPr>
        <p:spPr bwMode="auto">
          <a:xfrm>
            <a:off x="2057400" y="838200"/>
            <a:ext cx="641350" cy="457200"/>
          </a:xfrm>
          <a:prstGeom prst="rect">
            <a:avLst/>
          </a:prstGeom>
          <a:noFill/>
          <a:ln w="9525">
            <a:noFill/>
            <a:miter lim="800000"/>
            <a:headEnd/>
            <a:tailEnd/>
          </a:ln>
        </p:spPr>
        <p:txBody>
          <a:bodyPr wrap="none">
            <a:spAutoFit/>
          </a:bodyPr>
          <a:lstStyle/>
          <a:p>
            <a:r>
              <a:rPr lang="en-US" altLang="ja-JP"/>
              <a:t>abe</a:t>
            </a:r>
          </a:p>
        </p:txBody>
      </p:sp>
      <p:sp>
        <p:nvSpPr>
          <p:cNvPr id="81940"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81941" name="Rectangle 20"/>
          <p:cNvSpPr>
            <a:spLocks noChangeArrowheads="1"/>
          </p:cNvSpPr>
          <p:nvPr/>
        </p:nvSpPr>
        <p:spPr bwMode="auto">
          <a:xfrm>
            <a:off x="5638800" y="1295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1942" name="Text Box 21"/>
          <p:cNvSpPr txBox="1">
            <a:spLocks noChangeArrowheads="1"/>
          </p:cNvSpPr>
          <p:nvPr/>
        </p:nvSpPr>
        <p:spPr bwMode="auto">
          <a:xfrm>
            <a:off x="6629400" y="12954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cxnSp>
        <p:nvCxnSpPr>
          <p:cNvPr id="81943" name="AutoShape 22"/>
          <p:cNvCxnSpPr>
            <a:cxnSpLocks noChangeShapeType="1"/>
            <a:stCxn id="81941" idx="1"/>
            <a:endCxn id="81923" idx="3"/>
          </p:cNvCxnSpPr>
          <p:nvPr/>
        </p:nvCxnSpPr>
        <p:spPr bwMode="auto">
          <a:xfrm rot="10800000">
            <a:off x="3886200" y="1066800"/>
            <a:ext cx="1752600" cy="533400"/>
          </a:xfrm>
          <a:prstGeom prst="curvedConnector3">
            <a:avLst>
              <a:gd name="adj1" fmla="val 50000"/>
            </a:avLst>
          </a:prstGeom>
          <a:noFill/>
          <a:ln w="38100">
            <a:solidFill>
              <a:srgbClr val="CC0000"/>
            </a:solidFill>
            <a:round/>
            <a:headEnd/>
            <a:tailEnd type="triangle" w="med" len="med"/>
          </a:ln>
        </p:spPr>
      </p:cxnSp>
      <p:grpSp>
        <p:nvGrpSpPr>
          <p:cNvPr id="81944" name="Group 23"/>
          <p:cNvGrpSpPr>
            <a:grpSpLocks/>
          </p:cNvGrpSpPr>
          <p:nvPr/>
        </p:nvGrpSpPr>
        <p:grpSpPr bwMode="auto">
          <a:xfrm>
            <a:off x="5791200" y="2286000"/>
            <a:ext cx="762000" cy="838200"/>
            <a:chOff x="3360" y="1776"/>
            <a:chExt cx="480" cy="528"/>
          </a:xfrm>
        </p:grpSpPr>
        <p:sp>
          <p:nvSpPr>
            <p:cNvPr id="81946" name="Line 24"/>
            <p:cNvSpPr>
              <a:spLocks noChangeShapeType="1"/>
            </p:cNvSpPr>
            <p:nvPr/>
          </p:nvSpPr>
          <p:spPr bwMode="auto">
            <a:xfrm>
              <a:off x="3456" y="1776"/>
              <a:ext cx="384" cy="528"/>
            </a:xfrm>
            <a:prstGeom prst="line">
              <a:avLst/>
            </a:prstGeom>
            <a:noFill/>
            <a:ln w="38100">
              <a:solidFill>
                <a:srgbClr val="CC0000"/>
              </a:solidFill>
              <a:round/>
              <a:headEnd/>
              <a:tailEnd/>
            </a:ln>
          </p:spPr>
          <p:txBody>
            <a:bodyPr/>
            <a:lstStyle/>
            <a:p>
              <a:endParaRPr lang="ja-JP" altLang="en-US"/>
            </a:p>
          </p:txBody>
        </p:sp>
        <p:sp>
          <p:nvSpPr>
            <p:cNvPr id="81947" name="Line 25"/>
            <p:cNvSpPr>
              <a:spLocks noChangeShapeType="1"/>
            </p:cNvSpPr>
            <p:nvPr/>
          </p:nvSpPr>
          <p:spPr bwMode="auto">
            <a:xfrm flipH="1">
              <a:off x="3360" y="1776"/>
              <a:ext cx="480" cy="480"/>
            </a:xfrm>
            <a:prstGeom prst="line">
              <a:avLst/>
            </a:prstGeom>
            <a:noFill/>
            <a:ln w="38100">
              <a:solidFill>
                <a:srgbClr val="CC0000"/>
              </a:solidFill>
              <a:round/>
              <a:headEnd/>
              <a:tailEnd/>
            </a:ln>
          </p:spPr>
          <p:txBody>
            <a:bodyPr/>
            <a:lstStyle/>
            <a:p>
              <a:endParaRPr lang="ja-JP" altLang="en-US"/>
            </a:p>
          </p:txBody>
        </p:sp>
      </p:grpSp>
      <p:sp>
        <p:nvSpPr>
          <p:cNvPr id="81945" name="Rectangle 26"/>
          <p:cNvSpPr>
            <a:spLocks noGrp="1" noChangeArrowheads="1"/>
          </p:cNvSpPr>
          <p:nvPr>
            <p:ph type="title"/>
          </p:nvPr>
        </p:nvSpPr>
        <p:spPr>
          <a:xfrm>
            <a:off x="762000" y="0"/>
            <a:ext cx="7772400" cy="1143000"/>
          </a:xfrm>
          <a:noFill/>
        </p:spPr>
        <p:txBody>
          <a:bodyPr/>
          <a:lstStyle/>
          <a:p>
            <a:pPr eaLnBrk="1" hangingPunct="1"/>
            <a:r>
              <a:rPr lang="ja-JP" altLang="en-US" smtClean="0"/>
              <a:t>衝突のイメージ２</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スライド番号プレースホルダ 4"/>
          <p:cNvSpPr>
            <a:spLocks noGrp="1"/>
          </p:cNvSpPr>
          <p:nvPr>
            <p:ph type="sldNum" sz="quarter" idx="12"/>
          </p:nvPr>
        </p:nvSpPr>
        <p:spPr>
          <a:noFill/>
        </p:spPr>
        <p:txBody>
          <a:bodyPr/>
          <a:lstStyle/>
          <a:p>
            <a:fld id="{AAF3C365-3ADA-4BF3-B56E-597C006E700F}" type="slidenum">
              <a:rPr lang="en-US" altLang="ja-JP" smtClean="0"/>
              <a:pPr/>
              <a:t>66</a:t>
            </a:fld>
            <a:endParaRPr lang="en-US" altLang="ja-JP" smtClean="0"/>
          </a:p>
        </p:txBody>
      </p:sp>
      <p:sp>
        <p:nvSpPr>
          <p:cNvPr id="30725" name="Rectangle 2"/>
          <p:cNvSpPr>
            <a:spLocks noGrp="1" noChangeArrowheads="1"/>
          </p:cNvSpPr>
          <p:nvPr>
            <p:ph type="title"/>
          </p:nvPr>
        </p:nvSpPr>
        <p:spPr/>
        <p:txBody>
          <a:bodyPr/>
          <a:lstStyle/>
          <a:p>
            <a:pPr eaLnBrk="1" hangingPunct="1"/>
            <a:r>
              <a:rPr lang="ja-JP" altLang="en-US" smtClean="0"/>
              <a:t>衝突への対処</a:t>
            </a:r>
          </a:p>
        </p:txBody>
      </p:sp>
      <p:sp>
        <p:nvSpPr>
          <p:cNvPr id="30726" name="Text Box 3"/>
          <p:cNvSpPr txBox="1">
            <a:spLocks noChangeArrowheads="1"/>
          </p:cNvSpPr>
          <p:nvPr/>
        </p:nvSpPr>
        <p:spPr bwMode="auto">
          <a:xfrm>
            <a:off x="990600" y="1600200"/>
            <a:ext cx="4403725" cy="822325"/>
          </a:xfrm>
          <a:prstGeom prst="rect">
            <a:avLst/>
          </a:prstGeom>
          <a:noFill/>
          <a:ln w="9525">
            <a:noFill/>
            <a:miter lim="800000"/>
            <a:headEnd/>
            <a:tailEnd/>
          </a:ln>
        </p:spPr>
        <p:txBody>
          <a:bodyPr wrap="none">
            <a:spAutoFit/>
          </a:bodyPr>
          <a:lstStyle/>
          <a:p>
            <a:pPr algn="l"/>
            <a:r>
              <a:rPr lang="ja-JP" altLang="en-US" b="0"/>
              <a:t>衝突の関数に関係した、</a:t>
            </a:r>
          </a:p>
          <a:p>
            <a:pPr algn="l"/>
            <a:r>
              <a:rPr lang="ja-JP" altLang="en-US" b="0"/>
              <a:t>ハッシュ関数の系列で対処する。</a:t>
            </a:r>
          </a:p>
        </p:txBody>
      </p:sp>
      <p:graphicFrame>
        <p:nvGraphicFramePr>
          <p:cNvPr id="30722" name="Object 4"/>
          <p:cNvGraphicFramePr>
            <a:graphicFrameLocks noChangeAspect="1"/>
          </p:cNvGraphicFramePr>
          <p:nvPr/>
        </p:nvGraphicFramePr>
        <p:xfrm>
          <a:off x="914400" y="3733800"/>
          <a:ext cx="6932613" cy="2001838"/>
        </p:xfrm>
        <a:graphic>
          <a:graphicData uri="http://schemas.openxmlformats.org/presentationml/2006/ole">
            <p:oleObj spid="_x0000_s30722" name="Equation" r:id="rId3" imgW="2374560" imgH="685800" progId="Equation.DSMT4">
              <p:embed/>
            </p:oleObj>
          </a:graphicData>
        </a:graphic>
      </p:graphicFrame>
      <p:sp>
        <p:nvSpPr>
          <p:cNvPr id="30727" name="Text Box 5"/>
          <p:cNvSpPr txBox="1">
            <a:spLocks noChangeArrowheads="1"/>
          </p:cNvSpPr>
          <p:nvPr/>
        </p:nvSpPr>
        <p:spPr bwMode="auto">
          <a:xfrm>
            <a:off x="838200" y="2590800"/>
            <a:ext cx="6305550" cy="822325"/>
          </a:xfrm>
          <a:prstGeom prst="rect">
            <a:avLst/>
          </a:prstGeom>
          <a:noFill/>
          <a:ln w="9525">
            <a:noFill/>
            <a:miter lim="800000"/>
            <a:headEnd/>
            <a:tailEnd/>
          </a:ln>
        </p:spPr>
        <p:txBody>
          <a:bodyPr wrap="none">
            <a:spAutoFit/>
          </a:bodyPr>
          <a:lstStyle/>
          <a:p>
            <a:pPr algn="l"/>
            <a:r>
              <a:rPr lang="ja-JP" altLang="en-US"/>
              <a:t>衝突の回数が　　　　回のとき、ハッシュ関数に、</a:t>
            </a:r>
          </a:p>
          <a:p>
            <a:pPr algn="l"/>
            <a:r>
              <a:rPr lang="ja-JP" altLang="en-US"/>
              <a:t>次を用いる。</a:t>
            </a:r>
          </a:p>
        </p:txBody>
      </p:sp>
      <p:graphicFrame>
        <p:nvGraphicFramePr>
          <p:cNvPr id="30723" name="Object 6"/>
          <p:cNvGraphicFramePr>
            <a:graphicFrameLocks noChangeAspect="1"/>
          </p:cNvGraphicFramePr>
          <p:nvPr/>
        </p:nvGraphicFramePr>
        <p:xfrm>
          <a:off x="3048000" y="2590800"/>
          <a:ext cx="350838" cy="457200"/>
        </p:xfrm>
        <a:graphic>
          <a:graphicData uri="http://schemas.openxmlformats.org/presentationml/2006/ole">
            <p:oleObj spid="_x0000_s30723" name="Equation" r:id="rId4" imgW="126720" imgH="164880" progId="Equation.DSMT4">
              <p:embed/>
            </p:oleObj>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スライド番号プレースホルダ 4"/>
          <p:cNvSpPr>
            <a:spLocks noGrp="1"/>
          </p:cNvSpPr>
          <p:nvPr>
            <p:ph type="sldNum" sz="quarter" idx="12"/>
          </p:nvPr>
        </p:nvSpPr>
        <p:spPr>
          <a:noFill/>
        </p:spPr>
        <p:txBody>
          <a:bodyPr/>
          <a:lstStyle/>
          <a:p>
            <a:fld id="{61083175-C67E-4642-B5F3-D303A58945BF}" type="slidenum">
              <a:rPr lang="en-US" altLang="ja-JP" smtClean="0"/>
              <a:pPr/>
              <a:t>67</a:t>
            </a:fld>
            <a:endParaRPr lang="en-US" altLang="ja-JP" smtClean="0"/>
          </a:p>
        </p:txBody>
      </p:sp>
      <p:graphicFrame>
        <p:nvGraphicFramePr>
          <p:cNvPr id="31746" name="Object 2"/>
          <p:cNvGraphicFramePr>
            <a:graphicFrameLocks noChangeAspect="1"/>
          </p:cNvGraphicFramePr>
          <p:nvPr/>
        </p:nvGraphicFramePr>
        <p:xfrm>
          <a:off x="838200" y="533400"/>
          <a:ext cx="6934200" cy="3062288"/>
        </p:xfrm>
        <a:graphic>
          <a:graphicData uri="http://schemas.openxmlformats.org/presentationml/2006/ole">
            <p:oleObj spid="_x0000_s31746" name="Equation" r:id="rId3" imgW="2819160" imgH="1244520" progId="Equation.DSMT4">
              <p:embed/>
            </p:oleObj>
          </a:graphicData>
        </a:graphic>
      </p:graphicFrame>
      <p:sp>
        <p:nvSpPr>
          <p:cNvPr id="31750" name="Text Box 3"/>
          <p:cNvSpPr txBox="1">
            <a:spLocks noChangeArrowheads="1"/>
          </p:cNvSpPr>
          <p:nvPr/>
        </p:nvSpPr>
        <p:spPr bwMode="auto">
          <a:xfrm>
            <a:off x="609600" y="3733800"/>
            <a:ext cx="7391400" cy="822325"/>
          </a:xfrm>
          <a:prstGeom prst="rect">
            <a:avLst/>
          </a:prstGeom>
          <a:noFill/>
          <a:ln w="9525">
            <a:noFill/>
            <a:miter lim="800000"/>
            <a:headEnd/>
            <a:tailEnd/>
          </a:ln>
        </p:spPr>
        <p:txBody>
          <a:bodyPr>
            <a:spAutoFit/>
          </a:bodyPr>
          <a:lstStyle/>
          <a:p>
            <a:pPr algn="l"/>
            <a:r>
              <a:rPr lang="ja-JP" altLang="en-US"/>
              <a:t>このハッシュ関数を用いると、</a:t>
            </a:r>
            <a:r>
              <a:rPr lang="en-US" altLang="ja-JP"/>
              <a:t>abe-&gt; oku</a:t>
            </a:r>
            <a:r>
              <a:rPr lang="ja-JP" altLang="en-US"/>
              <a:t>の順にデータが挿入された場合、次のように割り当てられる。</a:t>
            </a:r>
          </a:p>
        </p:txBody>
      </p:sp>
      <p:graphicFrame>
        <p:nvGraphicFramePr>
          <p:cNvPr id="31747" name="Object 4"/>
          <p:cNvGraphicFramePr>
            <a:graphicFrameLocks noChangeAspect="1"/>
          </p:cNvGraphicFramePr>
          <p:nvPr/>
        </p:nvGraphicFramePr>
        <p:xfrm>
          <a:off x="990600" y="4724400"/>
          <a:ext cx="1830388" cy="479425"/>
        </p:xfrm>
        <a:graphic>
          <a:graphicData uri="http://schemas.openxmlformats.org/presentationml/2006/ole">
            <p:oleObj spid="_x0000_s31747" name="Equation" r:id="rId4" imgW="774360" imgH="203040" progId="Equation.DSMT4">
              <p:embed/>
            </p:oleObj>
          </a:graphicData>
        </a:graphic>
      </p:graphicFrame>
      <p:graphicFrame>
        <p:nvGraphicFramePr>
          <p:cNvPr id="31748" name="Object 5"/>
          <p:cNvGraphicFramePr>
            <a:graphicFrameLocks noChangeAspect="1"/>
          </p:cNvGraphicFramePr>
          <p:nvPr/>
        </p:nvGraphicFramePr>
        <p:xfrm>
          <a:off x="1020763" y="5334000"/>
          <a:ext cx="4589462" cy="1258888"/>
        </p:xfrm>
        <a:graphic>
          <a:graphicData uri="http://schemas.openxmlformats.org/presentationml/2006/ole">
            <p:oleObj spid="_x0000_s31748" name="Equation" r:id="rId5" imgW="1942920" imgH="533160" progId="Equation.DSMT4">
              <p:embed/>
            </p:oleObj>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番号プレースホルダ 4"/>
          <p:cNvSpPr>
            <a:spLocks noGrp="1"/>
          </p:cNvSpPr>
          <p:nvPr>
            <p:ph type="sldNum" sz="quarter" idx="12"/>
          </p:nvPr>
        </p:nvSpPr>
        <p:spPr>
          <a:noFill/>
        </p:spPr>
        <p:txBody>
          <a:bodyPr/>
          <a:lstStyle/>
          <a:p>
            <a:fld id="{307A845C-76E6-498F-A732-4DC516BB84BF}" type="slidenum">
              <a:rPr lang="en-US" altLang="ja-JP" smtClean="0"/>
              <a:pPr/>
              <a:t>68</a:t>
            </a:fld>
            <a:endParaRPr lang="en-US" altLang="ja-JP" smtClean="0"/>
          </a:p>
        </p:txBody>
      </p:sp>
      <p:sp>
        <p:nvSpPr>
          <p:cNvPr id="82947"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48"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49"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0"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1"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2"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3"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4"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55"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82956"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82957"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82958"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82959"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82960"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82961"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82962"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82963" name="Text Box 18"/>
          <p:cNvSpPr txBox="1">
            <a:spLocks noChangeArrowheads="1"/>
          </p:cNvSpPr>
          <p:nvPr/>
        </p:nvSpPr>
        <p:spPr bwMode="auto">
          <a:xfrm>
            <a:off x="1981200" y="838200"/>
            <a:ext cx="641350" cy="457200"/>
          </a:xfrm>
          <a:prstGeom prst="rect">
            <a:avLst/>
          </a:prstGeom>
          <a:noFill/>
          <a:ln w="9525">
            <a:noFill/>
            <a:miter lim="800000"/>
            <a:headEnd/>
            <a:tailEnd/>
          </a:ln>
        </p:spPr>
        <p:txBody>
          <a:bodyPr wrap="none">
            <a:spAutoFit/>
          </a:bodyPr>
          <a:lstStyle/>
          <a:p>
            <a:r>
              <a:rPr lang="en-US" altLang="ja-JP"/>
              <a:t>abe</a:t>
            </a:r>
          </a:p>
        </p:txBody>
      </p:sp>
      <p:sp>
        <p:nvSpPr>
          <p:cNvPr id="82964"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82965" name="Rectangle 20"/>
          <p:cNvSpPr>
            <a:spLocks noChangeArrowheads="1"/>
          </p:cNvSpPr>
          <p:nvPr/>
        </p:nvSpPr>
        <p:spPr bwMode="auto">
          <a:xfrm>
            <a:off x="5867400" y="1143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2966" name="Text Box 21"/>
          <p:cNvSpPr txBox="1">
            <a:spLocks noChangeArrowheads="1"/>
          </p:cNvSpPr>
          <p:nvPr/>
        </p:nvSpPr>
        <p:spPr bwMode="auto">
          <a:xfrm>
            <a:off x="6738938" y="12192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cxnSp>
        <p:nvCxnSpPr>
          <p:cNvPr id="82967" name="AutoShape 22"/>
          <p:cNvCxnSpPr>
            <a:cxnSpLocks noChangeShapeType="1"/>
            <a:stCxn id="82965" idx="1"/>
            <a:endCxn id="82947" idx="3"/>
          </p:cNvCxnSpPr>
          <p:nvPr/>
        </p:nvCxnSpPr>
        <p:spPr bwMode="auto">
          <a:xfrm rot="10800000">
            <a:off x="3886200" y="1066800"/>
            <a:ext cx="1981200" cy="381000"/>
          </a:xfrm>
          <a:prstGeom prst="curvedConnector3">
            <a:avLst>
              <a:gd name="adj1" fmla="val 50000"/>
            </a:avLst>
          </a:prstGeom>
          <a:noFill/>
          <a:ln w="38100">
            <a:solidFill>
              <a:srgbClr val="CC0000"/>
            </a:solidFill>
            <a:round/>
            <a:headEnd/>
            <a:tailEnd type="triangle" w="med" len="med"/>
          </a:ln>
        </p:spPr>
      </p:cxnSp>
      <p:grpSp>
        <p:nvGrpSpPr>
          <p:cNvPr id="82968" name="Group 23"/>
          <p:cNvGrpSpPr>
            <a:grpSpLocks/>
          </p:cNvGrpSpPr>
          <p:nvPr/>
        </p:nvGrpSpPr>
        <p:grpSpPr bwMode="auto">
          <a:xfrm>
            <a:off x="5105400" y="914400"/>
            <a:ext cx="381000" cy="457200"/>
            <a:chOff x="3360" y="1776"/>
            <a:chExt cx="480" cy="528"/>
          </a:xfrm>
        </p:grpSpPr>
        <p:sp>
          <p:nvSpPr>
            <p:cNvPr id="82975" name="Line 24"/>
            <p:cNvSpPr>
              <a:spLocks noChangeShapeType="1"/>
            </p:cNvSpPr>
            <p:nvPr/>
          </p:nvSpPr>
          <p:spPr bwMode="auto">
            <a:xfrm>
              <a:off x="3456" y="1776"/>
              <a:ext cx="384" cy="528"/>
            </a:xfrm>
            <a:prstGeom prst="line">
              <a:avLst/>
            </a:prstGeom>
            <a:noFill/>
            <a:ln w="38100">
              <a:solidFill>
                <a:srgbClr val="CC0000"/>
              </a:solidFill>
              <a:round/>
              <a:headEnd/>
              <a:tailEnd/>
            </a:ln>
          </p:spPr>
          <p:txBody>
            <a:bodyPr/>
            <a:lstStyle/>
            <a:p>
              <a:endParaRPr lang="ja-JP" altLang="en-US"/>
            </a:p>
          </p:txBody>
        </p:sp>
        <p:sp>
          <p:nvSpPr>
            <p:cNvPr id="82976" name="Line 25"/>
            <p:cNvSpPr>
              <a:spLocks noChangeShapeType="1"/>
            </p:cNvSpPr>
            <p:nvPr/>
          </p:nvSpPr>
          <p:spPr bwMode="auto">
            <a:xfrm flipH="1">
              <a:off x="3360" y="1776"/>
              <a:ext cx="480" cy="480"/>
            </a:xfrm>
            <a:prstGeom prst="line">
              <a:avLst/>
            </a:prstGeom>
            <a:noFill/>
            <a:ln w="38100">
              <a:solidFill>
                <a:srgbClr val="CC0000"/>
              </a:solidFill>
              <a:round/>
              <a:headEnd/>
              <a:tailEnd/>
            </a:ln>
          </p:spPr>
          <p:txBody>
            <a:bodyPr/>
            <a:lstStyle/>
            <a:p>
              <a:endParaRPr lang="ja-JP" altLang="en-US"/>
            </a:p>
          </p:txBody>
        </p:sp>
      </p:grpSp>
      <p:sp>
        <p:nvSpPr>
          <p:cNvPr id="82969" name="Rectangle 26"/>
          <p:cNvSpPr>
            <a:spLocks noGrp="1" noChangeArrowheads="1"/>
          </p:cNvSpPr>
          <p:nvPr>
            <p:ph type="title"/>
          </p:nvPr>
        </p:nvSpPr>
        <p:spPr>
          <a:xfrm>
            <a:off x="762000" y="0"/>
            <a:ext cx="7772400" cy="1143000"/>
          </a:xfrm>
          <a:noFill/>
        </p:spPr>
        <p:txBody>
          <a:bodyPr/>
          <a:lstStyle/>
          <a:p>
            <a:pPr eaLnBrk="1" hangingPunct="1"/>
            <a:r>
              <a:rPr lang="ja-JP" altLang="en-US" smtClean="0"/>
              <a:t>衝突の対処</a:t>
            </a:r>
          </a:p>
        </p:txBody>
      </p:sp>
      <p:cxnSp>
        <p:nvCxnSpPr>
          <p:cNvPr id="82970" name="AutoShape 27"/>
          <p:cNvCxnSpPr>
            <a:cxnSpLocks noChangeShapeType="1"/>
            <a:stCxn id="82965" idx="1"/>
            <a:endCxn id="82948" idx="3"/>
          </p:cNvCxnSpPr>
          <p:nvPr/>
        </p:nvCxnSpPr>
        <p:spPr bwMode="auto">
          <a:xfrm rot="10800000" flipV="1">
            <a:off x="3886200" y="1447800"/>
            <a:ext cx="1981200" cy="304800"/>
          </a:xfrm>
          <a:prstGeom prst="curvedConnector3">
            <a:avLst>
              <a:gd name="adj1" fmla="val 50000"/>
            </a:avLst>
          </a:prstGeom>
          <a:noFill/>
          <a:ln w="38100">
            <a:solidFill>
              <a:srgbClr val="333399"/>
            </a:solidFill>
            <a:round/>
            <a:headEnd/>
            <a:tailEnd type="triangle" w="med" len="med"/>
          </a:ln>
        </p:spPr>
      </p:cxnSp>
      <p:sp>
        <p:nvSpPr>
          <p:cNvPr id="82971" name="Text Box 28"/>
          <p:cNvSpPr txBox="1">
            <a:spLocks noChangeArrowheads="1"/>
          </p:cNvSpPr>
          <p:nvPr/>
        </p:nvSpPr>
        <p:spPr bwMode="auto">
          <a:xfrm>
            <a:off x="2014538" y="14478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82972" name="Oval 29"/>
          <p:cNvSpPr>
            <a:spLocks noChangeArrowheads="1"/>
          </p:cNvSpPr>
          <p:nvPr/>
        </p:nvSpPr>
        <p:spPr bwMode="auto">
          <a:xfrm>
            <a:off x="4191000" y="1828800"/>
            <a:ext cx="533400" cy="533400"/>
          </a:xfrm>
          <a:prstGeom prst="ellipse">
            <a:avLst/>
          </a:prstGeom>
          <a:noFill/>
          <a:ln w="38100">
            <a:solidFill>
              <a:srgbClr val="333399"/>
            </a:solidFill>
            <a:round/>
            <a:headEnd/>
            <a:tailEnd/>
          </a:ln>
        </p:spPr>
        <p:txBody>
          <a:bodyPr wrap="none" anchor="ctr"/>
          <a:lstStyle/>
          <a:p>
            <a:endParaRPr lang="ja-JP" altLang="en-US"/>
          </a:p>
        </p:txBody>
      </p:sp>
      <p:sp>
        <p:nvSpPr>
          <p:cNvPr id="82973" name="AutoShape 30"/>
          <p:cNvSpPr>
            <a:spLocks noChangeArrowheads="1"/>
          </p:cNvSpPr>
          <p:nvPr/>
        </p:nvSpPr>
        <p:spPr bwMode="auto">
          <a:xfrm>
            <a:off x="5181600" y="2971800"/>
            <a:ext cx="3810000" cy="2286000"/>
          </a:xfrm>
          <a:prstGeom prst="wedgeRoundRectCallout">
            <a:avLst>
              <a:gd name="adj1" fmla="val -55542"/>
              <a:gd name="adj2" fmla="val -109722"/>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82974" name="Text Box 31"/>
          <p:cNvSpPr txBox="1">
            <a:spLocks noChangeArrowheads="1"/>
          </p:cNvSpPr>
          <p:nvPr/>
        </p:nvSpPr>
        <p:spPr bwMode="auto">
          <a:xfrm>
            <a:off x="5257800" y="3124200"/>
            <a:ext cx="3733800" cy="1917700"/>
          </a:xfrm>
          <a:prstGeom prst="rect">
            <a:avLst/>
          </a:prstGeom>
          <a:noFill/>
          <a:ln w="9525">
            <a:noFill/>
            <a:miter lim="800000"/>
            <a:headEnd/>
            <a:tailEnd/>
          </a:ln>
        </p:spPr>
        <p:txBody>
          <a:bodyPr>
            <a:spAutoFit/>
          </a:bodyPr>
          <a:lstStyle/>
          <a:p>
            <a:pPr algn="l"/>
            <a:r>
              <a:rPr lang="ja-JP" altLang="en-US"/>
              <a:t>直感的には、ハッシュ表（配列）の最大要素と最小要素をつないだ循環の順で考え、最初にあいている要素に挿入される。</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スライド番号プレースホルダ 4"/>
          <p:cNvSpPr>
            <a:spLocks noGrp="1"/>
          </p:cNvSpPr>
          <p:nvPr>
            <p:ph type="sldNum" sz="quarter" idx="12"/>
          </p:nvPr>
        </p:nvSpPr>
        <p:spPr>
          <a:noFill/>
        </p:spPr>
        <p:txBody>
          <a:bodyPr/>
          <a:lstStyle/>
          <a:p>
            <a:fld id="{BFD55306-72FD-467E-AB9F-A6671996DA6B}" type="slidenum">
              <a:rPr lang="en-US" altLang="ja-JP" smtClean="0"/>
              <a:pPr/>
              <a:t>69</a:t>
            </a:fld>
            <a:endParaRPr lang="en-US" altLang="ja-JP" smtClean="0"/>
          </a:p>
        </p:txBody>
      </p:sp>
      <p:sp>
        <p:nvSpPr>
          <p:cNvPr id="32773" name="Rectangle 2"/>
          <p:cNvSpPr>
            <a:spLocks noGrp="1" noChangeArrowheads="1"/>
          </p:cNvSpPr>
          <p:nvPr>
            <p:ph type="title"/>
          </p:nvPr>
        </p:nvSpPr>
        <p:spPr/>
        <p:txBody>
          <a:bodyPr/>
          <a:lstStyle/>
          <a:p>
            <a:pPr eaLnBrk="1" hangingPunct="1"/>
            <a:r>
              <a:rPr lang="ja-JP" altLang="en-US" smtClean="0"/>
              <a:t>ハッシュ表への検索</a:t>
            </a:r>
          </a:p>
        </p:txBody>
      </p:sp>
      <p:sp>
        <p:nvSpPr>
          <p:cNvPr id="32774" name="Text Box 3"/>
          <p:cNvSpPr txBox="1">
            <a:spLocks noChangeArrowheads="1"/>
          </p:cNvSpPr>
          <p:nvPr/>
        </p:nvSpPr>
        <p:spPr bwMode="auto">
          <a:xfrm>
            <a:off x="762000" y="1981200"/>
            <a:ext cx="7010400" cy="822325"/>
          </a:xfrm>
          <a:prstGeom prst="rect">
            <a:avLst/>
          </a:prstGeom>
          <a:noFill/>
          <a:ln w="9525">
            <a:noFill/>
            <a:miter lim="800000"/>
            <a:headEnd/>
            <a:tailEnd/>
          </a:ln>
        </p:spPr>
        <p:txBody>
          <a:bodyPr>
            <a:spAutoFit/>
          </a:bodyPr>
          <a:lstStyle/>
          <a:p>
            <a:pPr algn="l"/>
            <a:r>
              <a:rPr lang="ja-JP" altLang="en-US"/>
              <a:t>ハッシュ表への検索は、キーに対して、ハッシュ表作成時と同じハッシュ関数を用いることで実現される。</a:t>
            </a:r>
          </a:p>
        </p:txBody>
      </p:sp>
      <p:graphicFrame>
        <p:nvGraphicFramePr>
          <p:cNvPr id="32770" name="Object 4"/>
          <p:cNvGraphicFramePr>
            <a:graphicFrameLocks noChangeAspect="1"/>
          </p:cNvGraphicFramePr>
          <p:nvPr/>
        </p:nvGraphicFramePr>
        <p:xfrm>
          <a:off x="914400" y="3962400"/>
          <a:ext cx="6932613" cy="2001838"/>
        </p:xfrm>
        <a:graphic>
          <a:graphicData uri="http://schemas.openxmlformats.org/presentationml/2006/ole">
            <p:oleObj spid="_x0000_s32770" name="Equation" r:id="rId3" imgW="2374560" imgH="685800" progId="Equation.DSMT4">
              <p:embed/>
            </p:oleObj>
          </a:graphicData>
        </a:graphic>
      </p:graphicFrame>
      <p:sp>
        <p:nvSpPr>
          <p:cNvPr id="32775" name="Text Box 5"/>
          <p:cNvSpPr txBox="1">
            <a:spLocks noChangeArrowheads="1"/>
          </p:cNvSpPr>
          <p:nvPr/>
        </p:nvSpPr>
        <p:spPr bwMode="auto">
          <a:xfrm>
            <a:off x="762000" y="2895600"/>
            <a:ext cx="7539038" cy="822325"/>
          </a:xfrm>
          <a:prstGeom prst="rect">
            <a:avLst/>
          </a:prstGeom>
          <a:noFill/>
          <a:ln w="9525">
            <a:noFill/>
            <a:miter lim="800000"/>
            <a:headEnd/>
            <a:tailEnd/>
          </a:ln>
        </p:spPr>
        <p:txBody>
          <a:bodyPr wrap="none">
            <a:spAutoFit/>
          </a:bodyPr>
          <a:lstStyle/>
          <a:p>
            <a:pPr algn="l"/>
            <a:r>
              <a:rPr lang="ja-JP" altLang="en-US"/>
              <a:t>したがって、キーを、　　　　　とすると、次の関数によって、</a:t>
            </a:r>
          </a:p>
          <a:p>
            <a:pPr algn="l"/>
            <a:r>
              <a:rPr lang="ja-JP" altLang="en-US"/>
              <a:t>ハッシュ値を計算して、ハッシュ表を調べる。</a:t>
            </a:r>
          </a:p>
        </p:txBody>
      </p:sp>
      <p:graphicFrame>
        <p:nvGraphicFramePr>
          <p:cNvPr id="32771" name="Object 6"/>
          <p:cNvGraphicFramePr>
            <a:graphicFrameLocks noChangeAspect="1"/>
          </p:cNvGraphicFramePr>
          <p:nvPr/>
        </p:nvGraphicFramePr>
        <p:xfrm>
          <a:off x="3581400" y="2819400"/>
          <a:ext cx="515938" cy="609600"/>
        </p:xfrm>
        <a:graphic>
          <a:graphicData uri="http://schemas.openxmlformats.org/presentationml/2006/ole">
            <p:oleObj spid="_x0000_s32771" name="Equation" r:id="rId4" imgW="139680" imgH="16488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5"/>
          <p:cNvSpPr>
            <a:spLocks noGrp="1"/>
          </p:cNvSpPr>
          <p:nvPr>
            <p:ph type="sldNum" sz="quarter" idx="12"/>
          </p:nvPr>
        </p:nvSpPr>
        <p:spPr>
          <a:noFill/>
        </p:spPr>
        <p:txBody>
          <a:bodyPr/>
          <a:lstStyle/>
          <a:p>
            <a:fld id="{22D4DF6E-CB42-4FBE-8166-CF2BC0B8C96A}" type="slidenum">
              <a:rPr lang="en-US" altLang="ja-JP" smtClean="0"/>
              <a:pPr/>
              <a:t>7</a:t>
            </a:fld>
            <a:endParaRPr lang="en-US" altLang="ja-JP" smtClean="0"/>
          </a:p>
        </p:txBody>
      </p:sp>
      <p:sp>
        <p:nvSpPr>
          <p:cNvPr id="51203" name="Rectangle 2"/>
          <p:cNvSpPr>
            <a:spLocks noGrp="1" noChangeArrowheads="1"/>
          </p:cNvSpPr>
          <p:nvPr>
            <p:ph type="ctrTitle"/>
          </p:nvPr>
        </p:nvSpPr>
        <p:spPr>
          <a:xfrm>
            <a:off x="685800" y="2286000"/>
            <a:ext cx="8229600" cy="1143000"/>
          </a:xfrm>
        </p:spPr>
        <p:txBody>
          <a:bodyPr/>
          <a:lstStyle/>
          <a:p>
            <a:pPr eaLnBrk="1" hangingPunct="1"/>
            <a:r>
              <a:rPr lang="ja-JP" altLang="en-US" smtClean="0"/>
              <a:t>５</a:t>
            </a:r>
            <a:r>
              <a:rPr lang="en-US" altLang="ja-JP" smtClean="0"/>
              <a:t>-</a:t>
            </a:r>
            <a:r>
              <a:rPr lang="ja-JP" altLang="en-US" smtClean="0"/>
              <a:t>１：線形探索</a:t>
            </a:r>
            <a:br>
              <a:rPr lang="ja-JP" altLang="en-US" smtClean="0"/>
            </a:br>
            <a:r>
              <a:rPr lang="ja-JP" altLang="en-US" smtClean="0"/>
              <a:t>（逐次探索）</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スライド番号プレースホルダ 4"/>
          <p:cNvSpPr>
            <a:spLocks noGrp="1"/>
          </p:cNvSpPr>
          <p:nvPr>
            <p:ph type="sldNum" sz="quarter" idx="12"/>
          </p:nvPr>
        </p:nvSpPr>
        <p:spPr>
          <a:noFill/>
        </p:spPr>
        <p:txBody>
          <a:bodyPr/>
          <a:lstStyle/>
          <a:p>
            <a:fld id="{950C210D-247C-46DC-8359-254348FF061C}" type="slidenum">
              <a:rPr lang="en-US" altLang="ja-JP" smtClean="0"/>
              <a:pPr/>
              <a:t>70</a:t>
            </a:fld>
            <a:endParaRPr lang="en-US" altLang="ja-JP" smtClean="0"/>
          </a:p>
        </p:txBody>
      </p:sp>
      <p:sp>
        <p:nvSpPr>
          <p:cNvPr id="33796"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797"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798"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799"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0"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1"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2"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3"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04"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33805"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33806"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33807"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33808"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33809"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33810"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33811"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33812" name="Text Box 18"/>
          <p:cNvSpPr txBox="1">
            <a:spLocks noChangeArrowheads="1"/>
          </p:cNvSpPr>
          <p:nvPr/>
        </p:nvSpPr>
        <p:spPr bwMode="auto">
          <a:xfrm>
            <a:off x="2057400" y="838200"/>
            <a:ext cx="641350" cy="457200"/>
          </a:xfrm>
          <a:prstGeom prst="rect">
            <a:avLst/>
          </a:prstGeom>
          <a:noFill/>
          <a:ln w="9525">
            <a:noFill/>
            <a:miter lim="800000"/>
            <a:headEnd/>
            <a:tailEnd/>
          </a:ln>
        </p:spPr>
        <p:txBody>
          <a:bodyPr wrap="none">
            <a:spAutoFit/>
          </a:bodyPr>
          <a:lstStyle/>
          <a:p>
            <a:r>
              <a:rPr lang="en-US" altLang="ja-JP"/>
              <a:t>abe</a:t>
            </a:r>
          </a:p>
        </p:txBody>
      </p:sp>
      <p:sp>
        <p:nvSpPr>
          <p:cNvPr id="33813"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33814" name="Rectangle 20"/>
          <p:cNvSpPr>
            <a:spLocks noChangeArrowheads="1"/>
          </p:cNvSpPr>
          <p:nvPr/>
        </p:nvSpPr>
        <p:spPr bwMode="auto">
          <a:xfrm>
            <a:off x="5638800" y="2057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3815" name="Text Box 21"/>
          <p:cNvSpPr txBox="1">
            <a:spLocks noChangeArrowheads="1"/>
          </p:cNvSpPr>
          <p:nvPr/>
        </p:nvSpPr>
        <p:spPr bwMode="auto">
          <a:xfrm>
            <a:off x="6419850" y="2057400"/>
            <a:ext cx="641350" cy="457200"/>
          </a:xfrm>
          <a:prstGeom prst="rect">
            <a:avLst/>
          </a:prstGeom>
          <a:noFill/>
          <a:ln w="9525">
            <a:noFill/>
            <a:miter lim="800000"/>
            <a:headEnd/>
            <a:tailEnd/>
          </a:ln>
        </p:spPr>
        <p:txBody>
          <a:bodyPr wrap="none">
            <a:spAutoFit/>
          </a:bodyPr>
          <a:lstStyle/>
          <a:p>
            <a:r>
              <a:rPr lang="en-US" altLang="ja-JP"/>
              <a:t>abe</a:t>
            </a:r>
          </a:p>
        </p:txBody>
      </p:sp>
      <p:sp>
        <p:nvSpPr>
          <p:cNvPr id="33816" name="Rectangle 22"/>
          <p:cNvSpPr>
            <a:spLocks noGrp="1" noChangeArrowheads="1"/>
          </p:cNvSpPr>
          <p:nvPr>
            <p:ph type="title"/>
          </p:nvPr>
        </p:nvSpPr>
        <p:spPr>
          <a:xfrm>
            <a:off x="762000" y="0"/>
            <a:ext cx="7772400" cy="1143000"/>
          </a:xfrm>
          <a:noFill/>
        </p:spPr>
        <p:txBody>
          <a:bodyPr/>
          <a:lstStyle/>
          <a:p>
            <a:pPr eaLnBrk="1" hangingPunct="1"/>
            <a:r>
              <a:rPr lang="ja-JP" altLang="en-US" smtClean="0"/>
              <a:t>ハッシュ表からの検索</a:t>
            </a:r>
          </a:p>
        </p:txBody>
      </p:sp>
      <p:sp>
        <p:nvSpPr>
          <p:cNvPr id="33817" name="Text Box 23"/>
          <p:cNvSpPr txBox="1">
            <a:spLocks noChangeArrowheads="1"/>
          </p:cNvSpPr>
          <p:nvPr/>
        </p:nvSpPr>
        <p:spPr bwMode="auto">
          <a:xfrm>
            <a:off x="2166938" y="15240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33818" name="Text Box 24"/>
          <p:cNvSpPr txBox="1">
            <a:spLocks noChangeArrowheads="1"/>
          </p:cNvSpPr>
          <p:nvPr/>
        </p:nvSpPr>
        <p:spPr bwMode="auto">
          <a:xfrm>
            <a:off x="5791200" y="2514600"/>
            <a:ext cx="641350" cy="457200"/>
          </a:xfrm>
          <a:prstGeom prst="rect">
            <a:avLst/>
          </a:prstGeom>
          <a:noFill/>
          <a:ln w="9525">
            <a:noFill/>
            <a:miter lim="800000"/>
            <a:headEnd/>
            <a:tailEnd/>
          </a:ln>
        </p:spPr>
        <p:txBody>
          <a:bodyPr wrap="none">
            <a:spAutoFit/>
          </a:bodyPr>
          <a:lstStyle/>
          <a:p>
            <a:r>
              <a:rPr lang="en-US" altLang="ja-JP">
                <a:solidFill>
                  <a:srgbClr val="008000"/>
                </a:solidFill>
              </a:rPr>
              <a:t>key</a:t>
            </a:r>
          </a:p>
        </p:txBody>
      </p:sp>
      <p:sp>
        <p:nvSpPr>
          <p:cNvPr id="33819" name="Line 25"/>
          <p:cNvSpPr>
            <a:spLocks noChangeShapeType="1"/>
          </p:cNvSpPr>
          <p:nvPr/>
        </p:nvSpPr>
        <p:spPr bwMode="auto">
          <a:xfrm>
            <a:off x="6858000" y="3048000"/>
            <a:ext cx="0" cy="685800"/>
          </a:xfrm>
          <a:prstGeom prst="line">
            <a:avLst/>
          </a:prstGeom>
          <a:noFill/>
          <a:ln w="57150">
            <a:solidFill>
              <a:srgbClr val="008000"/>
            </a:solidFill>
            <a:round/>
            <a:headEnd/>
            <a:tailEnd type="triangle" w="med" len="med"/>
          </a:ln>
        </p:spPr>
        <p:txBody>
          <a:bodyPr/>
          <a:lstStyle/>
          <a:p>
            <a:endParaRPr lang="ja-JP" altLang="en-US"/>
          </a:p>
        </p:txBody>
      </p:sp>
      <p:graphicFrame>
        <p:nvGraphicFramePr>
          <p:cNvPr id="33794" name="Object 26"/>
          <p:cNvGraphicFramePr>
            <a:graphicFrameLocks noChangeAspect="1"/>
          </p:cNvGraphicFramePr>
          <p:nvPr/>
        </p:nvGraphicFramePr>
        <p:xfrm>
          <a:off x="5943600" y="3733800"/>
          <a:ext cx="1830388" cy="479425"/>
        </p:xfrm>
        <a:graphic>
          <a:graphicData uri="http://schemas.openxmlformats.org/presentationml/2006/ole">
            <p:oleObj spid="_x0000_s33794" name="Equation" r:id="rId3" imgW="774360" imgH="203040" progId="Equation.DSMT4">
              <p:embed/>
            </p:oleObj>
          </a:graphicData>
        </a:graphic>
      </p:graphicFrame>
      <p:cxnSp>
        <p:nvCxnSpPr>
          <p:cNvPr id="33820" name="AutoShape 27"/>
          <p:cNvCxnSpPr>
            <a:cxnSpLocks noChangeShapeType="1"/>
            <a:endCxn id="33796" idx="3"/>
          </p:cNvCxnSpPr>
          <p:nvPr/>
        </p:nvCxnSpPr>
        <p:spPr bwMode="auto">
          <a:xfrm rot="16200000" flipV="1">
            <a:off x="3799681" y="1153319"/>
            <a:ext cx="3146425" cy="2973388"/>
          </a:xfrm>
          <a:prstGeom prst="curvedConnector4">
            <a:avLst>
              <a:gd name="adj1" fmla="val -7264"/>
              <a:gd name="adj2" fmla="val 65403"/>
            </a:avLst>
          </a:prstGeom>
          <a:noFill/>
          <a:ln w="38100">
            <a:solidFill>
              <a:srgbClr val="008000"/>
            </a:solidFill>
            <a:round/>
            <a:headEnd/>
            <a:tailEnd type="triangle" w="med" len="med"/>
          </a:ln>
        </p:spPr>
      </p:cxn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スライド番号プレースホルダ 4"/>
          <p:cNvSpPr>
            <a:spLocks noGrp="1"/>
          </p:cNvSpPr>
          <p:nvPr>
            <p:ph type="sldNum" sz="quarter" idx="12"/>
          </p:nvPr>
        </p:nvSpPr>
        <p:spPr>
          <a:noFill/>
        </p:spPr>
        <p:txBody>
          <a:bodyPr/>
          <a:lstStyle/>
          <a:p>
            <a:fld id="{8EC771FE-7A2A-40EA-944E-EF33CA9A1F0F}" type="slidenum">
              <a:rPr lang="en-US" altLang="ja-JP" smtClean="0"/>
              <a:pPr/>
              <a:t>71</a:t>
            </a:fld>
            <a:endParaRPr lang="en-US" altLang="ja-JP" smtClean="0"/>
          </a:p>
        </p:txBody>
      </p:sp>
      <p:sp>
        <p:nvSpPr>
          <p:cNvPr id="34821" name="Rectangle 2"/>
          <p:cNvSpPr>
            <a:spLocks noChangeArrowheads="1"/>
          </p:cNvSpPr>
          <p:nvPr/>
        </p:nvSpPr>
        <p:spPr bwMode="auto">
          <a:xfrm>
            <a:off x="1219200" y="762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2" name="Rectangle 3"/>
          <p:cNvSpPr>
            <a:spLocks noChangeArrowheads="1"/>
          </p:cNvSpPr>
          <p:nvPr/>
        </p:nvSpPr>
        <p:spPr bwMode="auto">
          <a:xfrm>
            <a:off x="1219200" y="1447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3" name="Rectangle 4"/>
          <p:cNvSpPr>
            <a:spLocks noChangeArrowheads="1"/>
          </p:cNvSpPr>
          <p:nvPr/>
        </p:nvSpPr>
        <p:spPr bwMode="auto">
          <a:xfrm>
            <a:off x="1219200" y="2133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4" name="Rectangle 5"/>
          <p:cNvSpPr>
            <a:spLocks noChangeArrowheads="1"/>
          </p:cNvSpPr>
          <p:nvPr/>
        </p:nvSpPr>
        <p:spPr bwMode="auto">
          <a:xfrm>
            <a:off x="1219200" y="28194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5" name="Rectangle 6"/>
          <p:cNvSpPr>
            <a:spLocks noChangeArrowheads="1"/>
          </p:cNvSpPr>
          <p:nvPr/>
        </p:nvSpPr>
        <p:spPr bwMode="auto">
          <a:xfrm>
            <a:off x="1219200" y="35052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6" name="Rectangle 7"/>
          <p:cNvSpPr>
            <a:spLocks noChangeArrowheads="1"/>
          </p:cNvSpPr>
          <p:nvPr/>
        </p:nvSpPr>
        <p:spPr bwMode="auto">
          <a:xfrm>
            <a:off x="1219200" y="4191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7" name="Rectangle 8"/>
          <p:cNvSpPr>
            <a:spLocks noChangeArrowheads="1"/>
          </p:cNvSpPr>
          <p:nvPr/>
        </p:nvSpPr>
        <p:spPr bwMode="auto">
          <a:xfrm>
            <a:off x="1219200" y="48768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8" name="Rectangle 9"/>
          <p:cNvSpPr>
            <a:spLocks noChangeArrowheads="1"/>
          </p:cNvSpPr>
          <p:nvPr/>
        </p:nvSpPr>
        <p:spPr bwMode="auto">
          <a:xfrm>
            <a:off x="1219200" y="55626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29" name="Text Box 10"/>
          <p:cNvSpPr txBox="1">
            <a:spLocks noChangeArrowheads="1"/>
          </p:cNvSpPr>
          <p:nvPr/>
        </p:nvSpPr>
        <p:spPr bwMode="auto">
          <a:xfrm>
            <a:off x="152400" y="1143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[0]</a:t>
            </a:r>
          </a:p>
        </p:txBody>
      </p:sp>
      <p:sp>
        <p:nvSpPr>
          <p:cNvPr id="34830" name="Text Box 11"/>
          <p:cNvSpPr txBox="1">
            <a:spLocks noChangeArrowheads="1"/>
          </p:cNvSpPr>
          <p:nvPr/>
        </p:nvSpPr>
        <p:spPr bwMode="auto">
          <a:xfrm>
            <a:off x="152400" y="1828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[1]</a:t>
            </a:r>
          </a:p>
        </p:txBody>
      </p:sp>
      <p:sp>
        <p:nvSpPr>
          <p:cNvPr id="34831" name="Text Box 12"/>
          <p:cNvSpPr txBox="1">
            <a:spLocks noChangeArrowheads="1"/>
          </p:cNvSpPr>
          <p:nvPr/>
        </p:nvSpPr>
        <p:spPr bwMode="auto">
          <a:xfrm>
            <a:off x="228600" y="2514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[2]</a:t>
            </a:r>
          </a:p>
        </p:txBody>
      </p:sp>
      <p:sp>
        <p:nvSpPr>
          <p:cNvPr id="34832" name="Text Box 13"/>
          <p:cNvSpPr txBox="1">
            <a:spLocks noChangeArrowheads="1"/>
          </p:cNvSpPr>
          <p:nvPr/>
        </p:nvSpPr>
        <p:spPr bwMode="auto">
          <a:xfrm>
            <a:off x="228600" y="31242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[3]</a:t>
            </a:r>
          </a:p>
        </p:txBody>
      </p:sp>
      <p:sp>
        <p:nvSpPr>
          <p:cNvPr id="34833" name="Text Box 14"/>
          <p:cNvSpPr txBox="1">
            <a:spLocks noChangeArrowheads="1"/>
          </p:cNvSpPr>
          <p:nvPr/>
        </p:nvSpPr>
        <p:spPr bwMode="auto">
          <a:xfrm>
            <a:off x="304800" y="38100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[4]</a:t>
            </a:r>
          </a:p>
        </p:txBody>
      </p:sp>
      <p:sp>
        <p:nvSpPr>
          <p:cNvPr id="34834" name="Text Box 15"/>
          <p:cNvSpPr txBox="1">
            <a:spLocks noChangeArrowheads="1"/>
          </p:cNvSpPr>
          <p:nvPr/>
        </p:nvSpPr>
        <p:spPr bwMode="auto">
          <a:xfrm>
            <a:off x="152400" y="44958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[5]</a:t>
            </a:r>
          </a:p>
        </p:txBody>
      </p:sp>
      <p:sp>
        <p:nvSpPr>
          <p:cNvPr id="34835" name="Text Box 16"/>
          <p:cNvSpPr txBox="1">
            <a:spLocks noChangeArrowheads="1"/>
          </p:cNvSpPr>
          <p:nvPr/>
        </p:nvSpPr>
        <p:spPr bwMode="auto">
          <a:xfrm>
            <a:off x="228600" y="5181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[6]</a:t>
            </a:r>
          </a:p>
        </p:txBody>
      </p:sp>
      <p:sp>
        <p:nvSpPr>
          <p:cNvPr id="34836" name="Text Box 17"/>
          <p:cNvSpPr txBox="1">
            <a:spLocks noChangeArrowheads="1"/>
          </p:cNvSpPr>
          <p:nvPr/>
        </p:nvSpPr>
        <p:spPr bwMode="auto">
          <a:xfrm>
            <a:off x="304800" y="5943600"/>
            <a:ext cx="758825" cy="457200"/>
          </a:xfrm>
          <a:prstGeom prst="rect">
            <a:avLst/>
          </a:prstGeom>
          <a:noFill/>
          <a:ln w="9525">
            <a:noFill/>
            <a:miter lim="800000"/>
            <a:headEnd/>
            <a:tailEnd/>
          </a:ln>
        </p:spPr>
        <p:txBody>
          <a:bodyPr wrap="none">
            <a:spAutoFit/>
          </a:bodyPr>
          <a:lstStyle/>
          <a:p>
            <a:r>
              <a:rPr lang="ja-JP" altLang="en-US">
                <a:solidFill>
                  <a:srgbClr val="FF0000"/>
                </a:solidFill>
              </a:rPr>
              <a:t>Ａ</a:t>
            </a:r>
            <a:r>
              <a:rPr lang="en-US" altLang="ja-JP">
                <a:solidFill>
                  <a:srgbClr val="FF0000"/>
                </a:solidFill>
              </a:rPr>
              <a:t>[7]</a:t>
            </a:r>
          </a:p>
        </p:txBody>
      </p:sp>
      <p:sp>
        <p:nvSpPr>
          <p:cNvPr id="34837" name="Text Box 18"/>
          <p:cNvSpPr txBox="1">
            <a:spLocks noChangeArrowheads="1"/>
          </p:cNvSpPr>
          <p:nvPr/>
        </p:nvSpPr>
        <p:spPr bwMode="auto">
          <a:xfrm>
            <a:off x="2209800" y="762000"/>
            <a:ext cx="641350" cy="457200"/>
          </a:xfrm>
          <a:prstGeom prst="rect">
            <a:avLst/>
          </a:prstGeom>
          <a:noFill/>
          <a:ln w="9525">
            <a:noFill/>
            <a:miter lim="800000"/>
            <a:headEnd/>
            <a:tailEnd/>
          </a:ln>
        </p:spPr>
        <p:txBody>
          <a:bodyPr wrap="none">
            <a:spAutoFit/>
          </a:bodyPr>
          <a:lstStyle/>
          <a:p>
            <a:r>
              <a:rPr lang="en-US" altLang="ja-JP"/>
              <a:t>abe</a:t>
            </a:r>
          </a:p>
        </p:txBody>
      </p:sp>
      <p:sp>
        <p:nvSpPr>
          <p:cNvPr id="34838" name="Text Box 19"/>
          <p:cNvSpPr txBox="1">
            <a:spLocks noChangeArrowheads="1"/>
          </p:cNvSpPr>
          <p:nvPr/>
        </p:nvSpPr>
        <p:spPr bwMode="auto">
          <a:xfrm>
            <a:off x="2057400" y="3581400"/>
            <a:ext cx="522288" cy="457200"/>
          </a:xfrm>
          <a:prstGeom prst="rect">
            <a:avLst/>
          </a:prstGeom>
          <a:noFill/>
          <a:ln w="9525">
            <a:noFill/>
            <a:miter lim="800000"/>
            <a:headEnd/>
            <a:tailEnd/>
          </a:ln>
        </p:spPr>
        <p:txBody>
          <a:bodyPr wrap="none">
            <a:spAutoFit/>
          </a:bodyPr>
          <a:lstStyle/>
          <a:p>
            <a:r>
              <a:rPr lang="en-US" altLang="ja-JP"/>
              <a:t>ito</a:t>
            </a:r>
          </a:p>
        </p:txBody>
      </p:sp>
      <p:sp>
        <p:nvSpPr>
          <p:cNvPr id="34839" name="Rectangle 20"/>
          <p:cNvSpPr>
            <a:spLocks noChangeArrowheads="1"/>
          </p:cNvSpPr>
          <p:nvPr/>
        </p:nvSpPr>
        <p:spPr bwMode="auto">
          <a:xfrm>
            <a:off x="6324600" y="1143000"/>
            <a:ext cx="26670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4840" name="Text Box 21"/>
          <p:cNvSpPr txBox="1">
            <a:spLocks noChangeArrowheads="1"/>
          </p:cNvSpPr>
          <p:nvPr/>
        </p:nvSpPr>
        <p:spPr bwMode="auto">
          <a:xfrm>
            <a:off x="7123113" y="11430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34841" name="Rectangle 22"/>
          <p:cNvSpPr>
            <a:spLocks noGrp="1" noChangeArrowheads="1"/>
          </p:cNvSpPr>
          <p:nvPr>
            <p:ph type="title"/>
          </p:nvPr>
        </p:nvSpPr>
        <p:spPr>
          <a:xfrm>
            <a:off x="762000" y="0"/>
            <a:ext cx="7772400" cy="1143000"/>
          </a:xfrm>
          <a:noFill/>
        </p:spPr>
        <p:txBody>
          <a:bodyPr/>
          <a:lstStyle/>
          <a:p>
            <a:pPr eaLnBrk="1" hangingPunct="1"/>
            <a:r>
              <a:rPr lang="ja-JP" altLang="en-US" smtClean="0"/>
              <a:t>ハッシュ表からの検索</a:t>
            </a:r>
            <a:r>
              <a:rPr lang="en-US" altLang="ja-JP" smtClean="0"/>
              <a:t>(</a:t>
            </a:r>
            <a:r>
              <a:rPr lang="ja-JP" altLang="en-US" smtClean="0"/>
              <a:t>衝突時）</a:t>
            </a:r>
          </a:p>
        </p:txBody>
      </p:sp>
      <p:sp>
        <p:nvSpPr>
          <p:cNvPr id="34842" name="Text Box 23"/>
          <p:cNvSpPr txBox="1">
            <a:spLocks noChangeArrowheads="1"/>
          </p:cNvSpPr>
          <p:nvPr/>
        </p:nvSpPr>
        <p:spPr bwMode="auto">
          <a:xfrm>
            <a:off x="2166938" y="1447800"/>
            <a:ext cx="609600" cy="457200"/>
          </a:xfrm>
          <a:prstGeom prst="rect">
            <a:avLst/>
          </a:prstGeom>
          <a:noFill/>
          <a:ln w="9525">
            <a:noFill/>
            <a:miter lim="800000"/>
            <a:headEnd/>
            <a:tailEnd/>
          </a:ln>
        </p:spPr>
        <p:txBody>
          <a:bodyPr wrap="none">
            <a:spAutoFit/>
          </a:bodyPr>
          <a:lstStyle/>
          <a:p>
            <a:r>
              <a:rPr lang="en-US" altLang="ja-JP"/>
              <a:t>o</a:t>
            </a:r>
            <a:r>
              <a:rPr lang="ja-JP" altLang="en-US"/>
              <a:t>ｔ</a:t>
            </a:r>
            <a:r>
              <a:rPr lang="en-US" altLang="ja-JP"/>
              <a:t>u</a:t>
            </a:r>
          </a:p>
        </p:txBody>
      </p:sp>
      <p:sp>
        <p:nvSpPr>
          <p:cNvPr id="34843" name="Text Box 24"/>
          <p:cNvSpPr txBox="1">
            <a:spLocks noChangeArrowheads="1"/>
          </p:cNvSpPr>
          <p:nvPr/>
        </p:nvSpPr>
        <p:spPr bwMode="auto">
          <a:xfrm>
            <a:off x="6477000" y="1600200"/>
            <a:ext cx="641350" cy="457200"/>
          </a:xfrm>
          <a:prstGeom prst="rect">
            <a:avLst/>
          </a:prstGeom>
          <a:noFill/>
          <a:ln w="9525">
            <a:noFill/>
            <a:miter lim="800000"/>
            <a:headEnd/>
            <a:tailEnd/>
          </a:ln>
        </p:spPr>
        <p:txBody>
          <a:bodyPr wrap="none">
            <a:spAutoFit/>
          </a:bodyPr>
          <a:lstStyle/>
          <a:p>
            <a:r>
              <a:rPr lang="en-US" altLang="ja-JP">
                <a:solidFill>
                  <a:srgbClr val="008000"/>
                </a:solidFill>
              </a:rPr>
              <a:t>key</a:t>
            </a:r>
          </a:p>
        </p:txBody>
      </p:sp>
      <p:sp>
        <p:nvSpPr>
          <p:cNvPr id="34844" name="Line 25"/>
          <p:cNvSpPr>
            <a:spLocks noChangeShapeType="1"/>
          </p:cNvSpPr>
          <p:nvPr/>
        </p:nvSpPr>
        <p:spPr bwMode="auto">
          <a:xfrm>
            <a:off x="7696200" y="1981200"/>
            <a:ext cx="0" cy="457200"/>
          </a:xfrm>
          <a:prstGeom prst="line">
            <a:avLst/>
          </a:prstGeom>
          <a:noFill/>
          <a:ln w="57150">
            <a:solidFill>
              <a:srgbClr val="008000"/>
            </a:solidFill>
            <a:round/>
            <a:headEnd/>
            <a:tailEnd type="triangle" w="med" len="med"/>
          </a:ln>
        </p:spPr>
        <p:txBody>
          <a:bodyPr/>
          <a:lstStyle/>
          <a:p>
            <a:endParaRPr lang="ja-JP" altLang="en-US"/>
          </a:p>
        </p:txBody>
      </p:sp>
      <p:graphicFrame>
        <p:nvGraphicFramePr>
          <p:cNvPr id="34818" name="Object 26"/>
          <p:cNvGraphicFramePr>
            <a:graphicFrameLocks noChangeAspect="1"/>
          </p:cNvGraphicFramePr>
          <p:nvPr/>
        </p:nvGraphicFramePr>
        <p:xfrm>
          <a:off x="6858000" y="2514600"/>
          <a:ext cx="1800225" cy="479425"/>
        </p:xfrm>
        <a:graphic>
          <a:graphicData uri="http://schemas.openxmlformats.org/presentationml/2006/ole">
            <p:oleObj spid="_x0000_s34818" name="Equation" r:id="rId3" imgW="761760" imgH="203040" progId="Equation.DSMT4">
              <p:embed/>
            </p:oleObj>
          </a:graphicData>
        </a:graphic>
      </p:graphicFrame>
      <p:cxnSp>
        <p:nvCxnSpPr>
          <p:cNvPr id="34845" name="AutoShape 27"/>
          <p:cNvCxnSpPr>
            <a:cxnSpLocks noChangeShapeType="1"/>
            <a:endCxn id="34821" idx="3"/>
          </p:cNvCxnSpPr>
          <p:nvPr/>
        </p:nvCxnSpPr>
        <p:spPr bwMode="auto">
          <a:xfrm rot="10800000">
            <a:off x="3886200" y="1066800"/>
            <a:ext cx="2971800" cy="1458913"/>
          </a:xfrm>
          <a:prstGeom prst="curvedConnector3">
            <a:avLst>
              <a:gd name="adj1" fmla="val 50000"/>
            </a:avLst>
          </a:prstGeom>
          <a:noFill/>
          <a:ln w="38100">
            <a:solidFill>
              <a:srgbClr val="008000"/>
            </a:solidFill>
            <a:round/>
            <a:headEnd/>
            <a:tailEnd type="triangle" w="med" len="med"/>
          </a:ln>
        </p:spPr>
      </p:cxnSp>
      <p:graphicFrame>
        <p:nvGraphicFramePr>
          <p:cNvPr id="34819" name="Object 28"/>
          <p:cNvGraphicFramePr>
            <a:graphicFrameLocks noChangeAspect="1"/>
          </p:cNvGraphicFramePr>
          <p:nvPr/>
        </p:nvGraphicFramePr>
        <p:xfrm>
          <a:off x="4724400" y="2590800"/>
          <a:ext cx="1738313" cy="479425"/>
        </p:xfrm>
        <a:graphic>
          <a:graphicData uri="http://schemas.openxmlformats.org/presentationml/2006/ole">
            <p:oleObj spid="_x0000_s34819" name="Equation" r:id="rId4" imgW="736560" imgH="203040" progId="Equation.DSMT4">
              <p:embed/>
            </p:oleObj>
          </a:graphicData>
        </a:graphic>
      </p:graphicFrame>
      <p:cxnSp>
        <p:nvCxnSpPr>
          <p:cNvPr id="34846" name="AutoShape 29"/>
          <p:cNvCxnSpPr>
            <a:cxnSpLocks noChangeShapeType="1"/>
            <a:endCxn id="34822" idx="3"/>
          </p:cNvCxnSpPr>
          <p:nvPr/>
        </p:nvCxnSpPr>
        <p:spPr bwMode="auto">
          <a:xfrm rot="10800000">
            <a:off x="3886200" y="1752600"/>
            <a:ext cx="838200" cy="1077913"/>
          </a:xfrm>
          <a:prstGeom prst="curvedConnector3">
            <a:avLst>
              <a:gd name="adj1" fmla="val 50000"/>
            </a:avLst>
          </a:prstGeom>
          <a:noFill/>
          <a:ln w="38100">
            <a:solidFill>
              <a:srgbClr val="008000"/>
            </a:solidFill>
            <a:round/>
            <a:headEnd/>
            <a:tailEnd type="triangle" w="med" len="med"/>
          </a:ln>
        </p:spPr>
      </p:cxnSp>
      <p:cxnSp>
        <p:nvCxnSpPr>
          <p:cNvPr id="34847" name="AutoShape 30"/>
          <p:cNvCxnSpPr>
            <a:cxnSpLocks noChangeShapeType="1"/>
            <a:stCxn id="34821" idx="3"/>
          </p:cNvCxnSpPr>
          <p:nvPr/>
        </p:nvCxnSpPr>
        <p:spPr bwMode="auto">
          <a:xfrm>
            <a:off x="3886200" y="1066800"/>
            <a:ext cx="1219200" cy="1295400"/>
          </a:xfrm>
          <a:prstGeom prst="curvedConnector2">
            <a:avLst/>
          </a:prstGeom>
          <a:noFill/>
          <a:ln w="38100">
            <a:solidFill>
              <a:srgbClr val="008000"/>
            </a:solidFill>
            <a:round/>
            <a:headEnd/>
            <a:tailEnd type="triangle" w="med" len="med"/>
          </a:ln>
        </p:spPr>
      </p:cxn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スライド番号プレースホルダ 4"/>
          <p:cNvSpPr>
            <a:spLocks noGrp="1"/>
          </p:cNvSpPr>
          <p:nvPr>
            <p:ph type="sldNum" sz="quarter" idx="12"/>
          </p:nvPr>
        </p:nvSpPr>
        <p:spPr>
          <a:noFill/>
        </p:spPr>
        <p:txBody>
          <a:bodyPr/>
          <a:lstStyle/>
          <a:p>
            <a:fld id="{5946B446-37C9-40CA-A861-55366DFA4283}" type="slidenum">
              <a:rPr lang="en-US" altLang="ja-JP" smtClean="0"/>
              <a:pPr/>
              <a:t>72</a:t>
            </a:fld>
            <a:endParaRPr lang="en-US" altLang="ja-JP" smtClean="0"/>
          </a:p>
        </p:txBody>
      </p:sp>
      <p:sp>
        <p:nvSpPr>
          <p:cNvPr id="83971" name="Rectangle 2"/>
          <p:cNvSpPr>
            <a:spLocks noGrp="1" noChangeArrowheads="1"/>
          </p:cNvSpPr>
          <p:nvPr>
            <p:ph type="title"/>
          </p:nvPr>
        </p:nvSpPr>
        <p:spPr>
          <a:xfrm>
            <a:off x="685800" y="381000"/>
            <a:ext cx="8229600" cy="609600"/>
          </a:xfrm>
        </p:spPr>
        <p:txBody>
          <a:bodyPr/>
          <a:lstStyle/>
          <a:p>
            <a:pPr eaLnBrk="1" hangingPunct="1"/>
            <a:r>
              <a:rPr lang="ja-JP" altLang="en-US" smtClean="0">
                <a:solidFill>
                  <a:schemeClr val="tx1"/>
                </a:solidFill>
              </a:rPr>
              <a:t>ハッシュテーブルへのデータ挿入</a:t>
            </a:r>
            <a:br>
              <a:rPr lang="ja-JP" altLang="en-US" smtClean="0">
                <a:solidFill>
                  <a:schemeClr val="tx1"/>
                </a:solidFill>
              </a:rPr>
            </a:br>
            <a:r>
              <a:rPr lang="en-US" altLang="ja-JP" smtClean="0">
                <a:solidFill>
                  <a:schemeClr val="tx1"/>
                </a:solidFill>
              </a:rPr>
              <a:t>(</a:t>
            </a:r>
            <a:r>
              <a:rPr lang="ja-JP" altLang="en-US" smtClean="0">
                <a:solidFill>
                  <a:schemeClr val="tx1"/>
                </a:solidFill>
              </a:rPr>
              <a:t>衝突が無い場合）</a:t>
            </a:r>
          </a:p>
        </p:txBody>
      </p:sp>
      <p:sp>
        <p:nvSpPr>
          <p:cNvPr id="83972" name="Text Box 3"/>
          <p:cNvSpPr txBox="1">
            <a:spLocks noChangeArrowheads="1"/>
          </p:cNvSpPr>
          <p:nvPr/>
        </p:nvSpPr>
        <p:spPr bwMode="auto">
          <a:xfrm>
            <a:off x="685800" y="1524000"/>
            <a:ext cx="7315200" cy="4483100"/>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ハッシュへの挿入 *</a:t>
            </a:r>
            <a:r>
              <a:rPr lang="en-US" altLang="ja-JP" b="0">
                <a:latin typeface="Verdana" pitchFamily="34" charset="0"/>
              </a:rPr>
              <a:t>/</a:t>
            </a:r>
          </a:p>
          <a:p>
            <a:pPr marL="457200" indent="-457200" algn="l">
              <a:buFontTx/>
              <a:buAutoNum type="arabicPeriod"/>
            </a:pPr>
            <a:r>
              <a:rPr lang="en-US" altLang="ja-JP" b="0">
                <a:latin typeface="Verdana" pitchFamily="34" charset="0"/>
              </a:rPr>
              <a:t>void input()</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for(i=0;i&lt;n;i++)</a:t>
            </a:r>
          </a:p>
          <a:p>
            <a:pPr marL="457200" indent="-457200" algn="l">
              <a:buFontTx/>
              <a:buAutoNum type="arabicPeriod"/>
            </a:pPr>
            <a:r>
              <a:rPr lang="en-US" altLang="ja-JP" b="0">
                <a:latin typeface="Verdana" pitchFamily="34" charset="0"/>
              </a:rPr>
              <a:t>        {</a:t>
            </a:r>
          </a:p>
          <a:p>
            <a:pPr marL="457200" indent="-457200" algn="l">
              <a:buFontTx/>
              <a:buAutoNum type="arabicPeriod"/>
            </a:pPr>
            <a:r>
              <a:rPr lang="ja-JP" altLang="en-US" b="0">
                <a:latin typeface="Verdana" pitchFamily="34" charset="0"/>
              </a:rPr>
              <a:t>　　　　　　</a:t>
            </a:r>
            <a:r>
              <a:rPr lang="en-US" altLang="ja-JP" b="0">
                <a:latin typeface="Verdana" pitchFamily="34" charset="0"/>
              </a:rPr>
              <a:t>h=hash(x[i]);</a:t>
            </a:r>
          </a:p>
          <a:p>
            <a:pPr marL="457200" indent="-457200" algn="l">
              <a:buFontTx/>
              <a:buAutoNum type="arabicPeriod"/>
            </a:pPr>
            <a:r>
              <a:rPr lang="en-US" altLang="ja-JP" b="0">
                <a:latin typeface="Verdana" pitchFamily="34" charset="0"/>
              </a:rPr>
              <a:t>	        A[h]=x[i];</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スライド番号プレースホルダ 4"/>
          <p:cNvSpPr>
            <a:spLocks noGrp="1"/>
          </p:cNvSpPr>
          <p:nvPr>
            <p:ph type="sldNum" sz="quarter" idx="12"/>
          </p:nvPr>
        </p:nvSpPr>
        <p:spPr>
          <a:noFill/>
        </p:spPr>
        <p:txBody>
          <a:bodyPr/>
          <a:lstStyle/>
          <a:p>
            <a:fld id="{0CEBD4A3-7BE9-49A4-8453-69D50A0CFE09}" type="slidenum">
              <a:rPr lang="en-US" altLang="ja-JP" smtClean="0"/>
              <a:pPr/>
              <a:t>73</a:t>
            </a:fld>
            <a:endParaRPr lang="en-US" altLang="ja-JP" smtClean="0"/>
          </a:p>
        </p:txBody>
      </p:sp>
      <p:sp>
        <p:nvSpPr>
          <p:cNvPr id="84995" name="Rectangle 2"/>
          <p:cNvSpPr>
            <a:spLocks noGrp="1" noChangeArrowheads="1"/>
          </p:cNvSpPr>
          <p:nvPr>
            <p:ph type="title"/>
          </p:nvPr>
        </p:nvSpPr>
        <p:spPr>
          <a:xfrm>
            <a:off x="609600" y="228600"/>
            <a:ext cx="7772400" cy="1143000"/>
          </a:xfrm>
        </p:spPr>
        <p:txBody>
          <a:bodyPr/>
          <a:lstStyle/>
          <a:p>
            <a:pPr eaLnBrk="1" hangingPunct="1"/>
            <a:r>
              <a:rPr lang="ja-JP" altLang="en-US" smtClean="0"/>
              <a:t>ハッシュ表からの検索</a:t>
            </a:r>
            <a:br>
              <a:rPr lang="ja-JP" altLang="en-US" smtClean="0"/>
            </a:br>
            <a:r>
              <a:rPr lang="ja-JP" altLang="en-US" smtClean="0"/>
              <a:t>（衝突が無い場合）</a:t>
            </a:r>
          </a:p>
        </p:txBody>
      </p:sp>
      <p:sp>
        <p:nvSpPr>
          <p:cNvPr id="84996" name="Text Box 3"/>
          <p:cNvSpPr txBox="1">
            <a:spLocks noChangeArrowheads="1"/>
          </p:cNvSpPr>
          <p:nvPr/>
        </p:nvSpPr>
        <p:spPr bwMode="auto">
          <a:xfrm>
            <a:off x="785813" y="1500188"/>
            <a:ext cx="7315200" cy="4154487"/>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ハッシュからの検索 *</a:t>
            </a:r>
            <a:r>
              <a:rPr lang="en-US" altLang="ja-JP" b="0">
                <a:latin typeface="Verdana" pitchFamily="34" charset="0"/>
              </a:rPr>
              <a:t>/</a:t>
            </a:r>
          </a:p>
          <a:p>
            <a:pPr marL="457200" indent="-457200" algn="l">
              <a:buFontTx/>
              <a:buAutoNum type="arabicPeriod"/>
            </a:pPr>
            <a:r>
              <a:rPr lang="en-US" altLang="ja-JP" b="0">
                <a:latin typeface="Verdana" pitchFamily="34" charset="0"/>
              </a:rPr>
              <a:t>int search(double key)</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h=hash(key);</a:t>
            </a:r>
          </a:p>
          <a:p>
            <a:pPr marL="457200" indent="-457200" algn="l">
              <a:buFontTx/>
              <a:buAutoNum type="arabicPeriod"/>
            </a:pPr>
            <a:r>
              <a:rPr lang="en-US" altLang="ja-JP" b="0">
                <a:latin typeface="Verdana" pitchFamily="34" charset="0"/>
              </a:rPr>
              <a:t>      if(A[h]</a:t>
            </a:r>
            <a:r>
              <a:rPr lang="ja-JP" altLang="en-US" b="0">
                <a:latin typeface="Verdana" pitchFamily="34" charset="0"/>
              </a:rPr>
              <a:t>が空</a:t>
            </a: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データ無し*</a:t>
            </a:r>
            <a:r>
              <a:rPr lang="en-US" altLang="ja-JP" b="0">
                <a:latin typeface="Verdana" pitchFamily="34" charset="0"/>
              </a:rPr>
              <a:t>/</a:t>
            </a:r>
          </a:p>
          <a:p>
            <a:pPr marL="457200" indent="-457200" algn="l">
              <a:buFontTx/>
              <a:buAutoNum type="arabicPeriod"/>
            </a:pPr>
            <a:r>
              <a:rPr lang="en-US" altLang="ja-JP" b="0">
                <a:latin typeface="Verdana" pitchFamily="34" charset="0"/>
              </a:rPr>
              <a:t>      } else if(A[h]==key) {/*</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return h;</a:t>
            </a:r>
          </a:p>
          <a:p>
            <a:pPr marL="457200" indent="-457200" algn="l">
              <a:buFontTx/>
              <a:buAutoNum type="arabicPeriod"/>
            </a:pPr>
            <a:r>
              <a:rPr lang="en-US" altLang="ja-JP" b="0">
                <a:latin typeface="Verdana" pitchFamily="34" charset="0"/>
              </a:rPr>
              <a:t>      } </a:t>
            </a:r>
          </a:p>
          <a:p>
            <a:pPr marL="457200" indent="-457200" algn="l">
              <a:buFontTx/>
              <a:buAutoNum type="arabicPeriod"/>
            </a:pPr>
            <a:r>
              <a:rPr lang="en-US" altLang="ja-JP" b="0">
                <a:latin typeface="Verdana" pitchFamily="34" charset="0"/>
              </a:rPr>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スライド番号プレースホルダ 4"/>
          <p:cNvSpPr>
            <a:spLocks noGrp="1"/>
          </p:cNvSpPr>
          <p:nvPr>
            <p:ph type="sldNum" sz="quarter" idx="12"/>
          </p:nvPr>
        </p:nvSpPr>
        <p:spPr>
          <a:noFill/>
        </p:spPr>
        <p:txBody>
          <a:bodyPr/>
          <a:lstStyle/>
          <a:p>
            <a:fld id="{53C7F625-C003-47E4-9E71-72D64CA95A62}" type="slidenum">
              <a:rPr lang="en-US" altLang="ja-JP" smtClean="0"/>
              <a:pPr/>
              <a:t>74</a:t>
            </a:fld>
            <a:endParaRPr lang="en-US" altLang="ja-JP" smtClean="0"/>
          </a:p>
        </p:txBody>
      </p:sp>
      <p:sp>
        <p:nvSpPr>
          <p:cNvPr id="86019" name="Rectangle 2"/>
          <p:cNvSpPr>
            <a:spLocks noGrp="1" noChangeArrowheads="1"/>
          </p:cNvSpPr>
          <p:nvPr>
            <p:ph type="title"/>
          </p:nvPr>
        </p:nvSpPr>
        <p:spPr>
          <a:xfrm>
            <a:off x="685800" y="381000"/>
            <a:ext cx="8229600" cy="609600"/>
          </a:xfrm>
        </p:spPr>
        <p:txBody>
          <a:bodyPr/>
          <a:lstStyle/>
          <a:p>
            <a:pPr eaLnBrk="1" hangingPunct="1"/>
            <a:r>
              <a:rPr lang="ja-JP" altLang="en-US" smtClean="0">
                <a:solidFill>
                  <a:schemeClr val="tx1"/>
                </a:solidFill>
              </a:rPr>
              <a:t>ハッシュテーブルへのデータ挿入</a:t>
            </a:r>
            <a:br>
              <a:rPr lang="ja-JP" altLang="en-US" smtClean="0">
                <a:solidFill>
                  <a:schemeClr val="tx1"/>
                </a:solidFill>
              </a:rPr>
            </a:br>
            <a:r>
              <a:rPr lang="en-US" altLang="ja-JP" smtClean="0">
                <a:solidFill>
                  <a:schemeClr val="tx1"/>
                </a:solidFill>
              </a:rPr>
              <a:t>(</a:t>
            </a:r>
            <a:r>
              <a:rPr lang="ja-JP" altLang="en-US" smtClean="0">
                <a:solidFill>
                  <a:schemeClr val="tx1"/>
                </a:solidFill>
              </a:rPr>
              <a:t>衝突がある場合）</a:t>
            </a:r>
          </a:p>
        </p:txBody>
      </p:sp>
      <p:sp>
        <p:nvSpPr>
          <p:cNvPr id="86020" name="Text Box 3"/>
          <p:cNvSpPr txBox="1">
            <a:spLocks noChangeArrowheads="1"/>
          </p:cNvSpPr>
          <p:nvPr/>
        </p:nvSpPr>
        <p:spPr bwMode="auto">
          <a:xfrm>
            <a:off x="685800" y="1524000"/>
            <a:ext cx="7315200" cy="4848225"/>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ハッシュへの挿入 *</a:t>
            </a:r>
            <a:r>
              <a:rPr lang="en-US" altLang="ja-JP" b="0">
                <a:latin typeface="Verdana" pitchFamily="34" charset="0"/>
              </a:rPr>
              <a:t>/</a:t>
            </a:r>
          </a:p>
          <a:p>
            <a:pPr marL="457200" indent="-457200" algn="l">
              <a:buFontTx/>
              <a:buAutoNum type="arabicPeriod"/>
            </a:pPr>
            <a:r>
              <a:rPr lang="en-US" altLang="ja-JP" b="0">
                <a:latin typeface="Verdana" pitchFamily="34" charset="0"/>
              </a:rPr>
              <a:t>void input()</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h=0;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for(i=0;i&lt;n;i++){</a:t>
            </a:r>
          </a:p>
          <a:p>
            <a:pPr marL="457200" indent="-457200" algn="l">
              <a:buFontTx/>
              <a:buAutoNum type="arabicPeriod"/>
            </a:pPr>
            <a:r>
              <a:rPr lang="en-US" altLang="ja-JP" b="0">
                <a:latin typeface="Verdana" pitchFamily="34" charset="0"/>
              </a:rPr>
              <a:t> 	    h=hash(x[i]);</a:t>
            </a:r>
          </a:p>
          <a:p>
            <a:pPr marL="457200" indent="-457200" algn="l">
              <a:buFontTx/>
              <a:buAutoNum type="arabicPeriod"/>
            </a:pPr>
            <a:r>
              <a:rPr lang="en-US" altLang="ja-JP" b="0">
                <a:latin typeface="Verdana" pitchFamily="34" charset="0"/>
              </a:rPr>
              <a:t>   	    while(A[h]</a:t>
            </a:r>
            <a:r>
              <a:rPr lang="ja-JP" altLang="en-US" b="0">
                <a:latin typeface="Verdana" pitchFamily="34" charset="0"/>
              </a:rPr>
              <a:t>が空でない</a:t>
            </a:r>
            <a:r>
              <a:rPr lang="en-US" altLang="ja-JP" b="0">
                <a:latin typeface="Verdana" pitchFamily="34" charset="0"/>
              </a:rPr>
              <a:t>){/*</a:t>
            </a:r>
            <a:r>
              <a:rPr lang="ja-JP" altLang="en-US" b="0">
                <a:latin typeface="Verdana" pitchFamily="34" charset="0"/>
              </a:rPr>
              <a:t>衝突の処理*</a:t>
            </a:r>
            <a:r>
              <a:rPr lang="en-US" altLang="ja-JP" b="0">
                <a:latin typeface="Verdana" pitchFamily="34" charset="0"/>
              </a:rPr>
              <a:t>/</a:t>
            </a:r>
          </a:p>
          <a:p>
            <a:pPr marL="457200" indent="-457200" algn="l">
              <a:buFontTx/>
              <a:buAutoNum type="arabicPeriod"/>
            </a:pPr>
            <a:r>
              <a:rPr lang="en-US" altLang="ja-JP" b="0">
                <a:latin typeface="Verdana" pitchFamily="34" charset="0"/>
              </a:rPr>
              <a:t>  		h=(h+1)%M;</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A[h]=X[j];</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return;</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番号プレースホルダ 4"/>
          <p:cNvSpPr>
            <a:spLocks noGrp="1"/>
          </p:cNvSpPr>
          <p:nvPr>
            <p:ph type="sldNum" sz="quarter" idx="12"/>
          </p:nvPr>
        </p:nvSpPr>
        <p:spPr>
          <a:noFill/>
        </p:spPr>
        <p:txBody>
          <a:bodyPr/>
          <a:lstStyle/>
          <a:p>
            <a:fld id="{D4B32C8B-C7AD-43C4-AA83-98932B428AF8}" type="slidenum">
              <a:rPr lang="en-US" altLang="ja-JP" smtClean="0"/>
              <a:pPr/>
              <a:t>75</a:t>
            </a:fld>
            <a:endParaRPr lang="en-US" altLang="ja-JP" smtClean="0"/>
          </a:p>
        </p:txBody>
      </p:sp>
      <p:sp>
        <p:nvSpPr>
          <p:cNvPr id="87043" name="Rectangle 2"/>
          <p:cNvSpPr>
            <a:spLocks noGrp="1" noChangeArrowheads="1"/>
          </p:cNvSpPr>
          <p:nvPr>
            <p:ph type="title"/>
          </p:nvPr>
        </p:nvSpPr>
        <p:spPr>
          <a:xfrm>
            <a:off x="428625" y="-142875"/>
            <a:ext cx="8534400" cy="1143000"/>
          </a:xfrm>
        </p:spPr>
        <p:txBody>
          <a:bodyPr/>
          <a:lstStyle/>
          <a:p>
            <a:pPr eaLnBrk="1" hangingPunct="1"/>
            <a:r>
              <a:rPr lang="ja-JP" altLang="en-US" sz="3200" smtClean="0"/>
              <a:t>ハッシュ表からの検索（衝突がある場合）</a:t>
            </a:r>
          </a:p>
        </p:txBody>
      </p:sp>
      <p:sp>
        <p:nvSpPr>
          <p:cNvPr id="87044" name="Text Box 3"/>
          <p:cNvSpPr txBox="1">
            <a:spLocks noChangeArrowheads="1"/>
          </p:cNvSpPr>
          <p:nvPr/>
        </p:nvSpPr>
        <p:spPr bwMode="auto">
          <a:xfrm>
            <a:off x="785813" y="1000125"/>
            <a:ext cx="7858125" cy="5632450"/>
          </a:xfrm>
          <a:prstGeom prst="rect">
            <a:avLst/>
          </a:prstGeom>
          <a:solidFill>
            <a:srgbClr val="EAEAEA"/>
          </a:solidFill>
          <a:ln w="9525">
            <a:solidFill>
              <a:schemeClr val="tx1"/>
            </a:solidFill>
            <a:miter lim="800000"/>
            <a:headEnd/>
            <a:tailEnd/>
          </a:ln>
        </p:spPr>
        <p:txBody>
          <a:bodyPr>
            <a:spAutoFit/>
          </a:bodyPr>
          <a:lstStyle/>
          <a:p>
            <a:pPr marL="457200" indent="-457200" algn="l"/>
            <a:r>
              <a:rPr lang="en-US" altLang="ja-JP" b="0">
                <a:latin typeface="Verdana" pitchFamily="34" charset="0"/>
              </a:rPr>
              <a:t>/* </a:t>
            </a:r>
            <a:r>
              <a:rPr lang="ja-JP" altLang="en-US" b="0">
                <a:latin typeface="Verdana" pitchFamily="34" charset="0"/>
              </a:rPr>
              <a:t>ハッシュからの検索 *</a:t>
            </a:r>
            <a:r>
              <a:rPr lang="en-US" altLang="ja-JP" b="0">
                <a:latin typeface="Verdana" pitchFamily="34" charset="0"/>
              </a:rPr>
              <a:t>/</a:t>
            </a:r>
          </a:p>
          <a:p>
            <a:pPr marL="457200" indent="-457200" algn="l">
              <a:buFontTx/>
              <a:buAutoNum type="arabicPeriod"/>
            </a:pPr>
            <a:r>
              <a:rPr lang="en-US" altLang="ja-JP" b="0">
                <a:latin typeface="Verdana" pitchFamily="34" charset="0"/>
              </a:rPr>
              <a:t>int search(double key)</a:t>
            </a:r>
          </a:p>
          <a:p>
            <a:pPr marL="457200" indent="-457200" algn="l">
              <a:buFontTx/>
              <a:buAutoNum type="arabicPeriod"/>
            </a:pPr>
            <a:r>
              <a:rPr lang="en-US" altLang="ja-JP" b="0">
                <a:latin typeface="Verdana" pitchFamily="34" charset="0"/>
              </a:rPr>
              <a:t>{</a:t>
            </a:r>
          </a:p>
          <a:p>
            <a:pPr marL="457200" indent="-457200" algn="l">
              <a:buFontTx/>
              <a:buAutoNum type="arabicPeriod"/>
            </a:pPr>
            <a:r>
              <a:rPr lang="en-US" altLang="ja-JP" b="0">
                <a:latin typeface="Verdana" pitchFamily="34" charset="0"/>
              </a:rPr>
              <a:t>     int h; /*</a:t>
            </a:r>
            <a:r>
              <a:rPr lang="ja-JP" altLang="en-US" b="0">
                <a:latin typeface="Verdana" pitchFamily="34" charset="0"/>
              </a:rPr>
              <a:t>ハッシュ値*</a:t>
            </a:r>
            <a:r>
              <a:rPr lang="en-US" altLang="ja-JP" b="0">
                <a:latin typeface="Verdana" pitchFamily="34" charset="0"/>
              </a:rPr>
              <a:t>/  </a:t>
            </a:r>
          </a:p>
          <a:p>
            <a:pPr marL="457200" indent="-457200" algn="l">
              <a:buFontTx/>
              <a:buAutoNum type="arabicPeriod"/>
            </a:pPr>
            <a:r>
              <a:rPr lang="en-US" altLang="ja-JP" b="0">
                <a:latin typeface="Verdana" pitchFamily="34" charset="0"/>
              </a:rPr>
              <a:t>     h=hash(key);</a:t>
            </a:r>
          </a:p>
          <a:p>
            <a:pPr marL="457200" indent="-457200" algn="l">
              <a:buFontTx/>
              <a:buAutoNum type="arabicPeriod"/>
            </a:pPr>
            <a:r>
              <a:rPr lang="en-US" altLang="ja-JP" b="0">
                <a:latin typeface="Verdana" pitchFamily="34" charset="0"/>
              </a:rPr>
              <a:t> 	while(1){/*</a:t>
            </a:r>
            <a:r>
              <a:rPr lang="ja-JP" altLang="en-US" b="0">
                <a:latin typeface="Verdana" pitchFamily="34" charset="0"/>
              </a:rPr>
              <a:t>ハッシュ値による繰り返し検索*</a:t>
            </a:r>
            <a:r>
              <a:rPr lang="en-US" altLang="ja-JP" b="0">
                <a:latin typeface="Verdana" pitchFamily="34" charset="0"/>
              </a:rPr>
              <a:t>/</a:t>
            </a:r>
          </a:p>
          <a:p>
            <a:pPr marL="457200" indent="-457200" algn="l">
              <a:buFontTx/>
              <a:buAutoNum type="arabicPeriod"/>
            </a:pPr>
            <a:r>
              <a:rPr lang="en-US" altLang="ja-JP" b="0">
                <a:latin typeface="Verdana" pitchFamily="34" charset="0"/>
              </a:rPr>
              <a:t> 	    if(A[h]</a:t>
            </a:r>
            <a:r>
              <a:rPr lang="ja-JP" altLang="en-US" b="0">
                <a:latin typeface="Verdana" pitchFamily="34" charset="0"/>
              </a:rPr>
              <a:t>が空</a:t>
            </a:r>
            <a:r>
              <a:rPr lang="en-US" altLang="ja-JP" b="0">
                <a:latin typeface="Verdana" pitchFamily="34" charset="0"/>
              </a:rPr>
              <a:t>) {</a:t>
            </a:r>
          </a:p>
          <a:p>
            <a:pPr marL="457200" indent="-457200" algn="l">
              <a:buFontTx/>
              <a:buAutoNum type="arabicPeriod"/>
            </a:pPr>
            <a:r>
              <a:rPr lang="en-US" altLang="ja-JP" b="0">
                <a:latin typeface="Verdana" pitchFamily="34" charset="0"/>
              </a:rPr>
              <a:t>             return -1;/*</a:t>
            </a:r>
            <a:r>
              <a:rPr lang="ja-JP" altLang="en-US" b="0">
                <a:latin typeface="Verdana" pitchFamily="34" charset="0"/>
              </a:rPr>
              <a:t>データ無し*</a:t>
            </a:r>
            <a:r>
              <a:rPr lang="en-US" altLang="ja-JP" b="0">
                <a:latin typeface="Verdana" pitchFamily="34" charset="0"/>
              </a:rPr>
              <a:t>/</a:t>
            </a:r>
          </a:p>
          <a:p>
            <a:pPr marL="457200" indent="-457200" algn="l">
              <a:buFontTx/>
              <a:buAutoNum type="arabicPeriod"/>
            </a:pPr>
            <a:r>
              <a:rPr lang="en-US" altLang="ja-JP" b="0">
                <a:latin typeface="Verdana" pitchFamily="34" charset="0"/>
              </a:rPr>
              <a:t>          }else if(A[h]!=key) {/*</a:t>
            </a:r>
            <a:r>
              <a:rPr lang="ja-JP" altLang="en-US" b="0">
                <a:latin typeface="Verdana" pitchFamily="34" charset="0"/>
              </a:rPr>
              <a:t>衝突</a:t>
            </a:r>
            <a:r>
              <a:rPr lang="en-US" altLang="ja-JP" b="0">
                <a:latin typeface="Verdana" pitchFamily="34" charset="0"/>
              </a:rPr>
              <a:t>*/</a:t>
            </a:r>
          </a:p>
          <a:p>
            <a:pPr marL="457200" indent="-457200" algn="l">
              <a:buFontTx/>
              <a:buAutoNum type="arabicPeriod"/>
            </a:pPr>
            <a:r>
              <a:rPr lang="en-US" altLang="ja-JP" b="0">
                <a:latin typeface="Verdana" pitchFamily="34" charset="0"/>
              </a:rPr>
              <a:t>             h=(h+1)%M; /*</a:t>
            </a:r>
            <a:r>
              <a:rPr lang="ja-JP" altLang="en-US" b="0">
                <a:latin typeface="Verdana" pitchFamily="34" charset="0"/>
              </a:rPr>
              <a:t>ハッシュ値の更新*</a:t>
            </a:r>
            <a:r>
              <a:rPr lang="en-US" altLang="ja-JP" b="0">
                <a:latin typeface="Verdana" pitchFamily="34" charset="0"/>
              </a:rPr>
              <a:t>/</a:t>
            </a:r>
          </a:p>
          <a:p>
            <a:pPr marL="457200" indent="-457200" algn="l">
              <a:buFontTx/>
              <a:buAutoNum type="arabicPeriod"/>
            </a:pPr>
            <a:r>
              <a:rPr lang="en-US" altLang="ja-JP" b="0">
                <a:latin typeface="Verdana" pitchFamily="34" charset="0"/>
              </a:rPr>
              <a:t>          }else if(A[h]==key) {/*</a:t>
            </a:r>
            <a:r>
              <a:rPr lang="ja-JP" altLang="en-US" b="0">
                <a:latin typeface="Verdana" pitchFamily="34" charset="0"/>
              </a:rPr>
              <a:t>発見</a:t>
            </a:r>
            <a:r>
              <a:rPr lang="en-US" altLang="ja-JP" b="0">
                <a:latin typeface="Verdana" pitchFamily="34" charset="0"/>
              </a:rPr>
              <a:t>*/</a:t>
            </a:r>
          </a:p>
          <a:p>
            <a:pPr marL="457200" indent="-457200" algn="l">
              <a:buFontTx/>
              <a:buAutoNum type="arabicPeriod"/>
            </a:pPr>
            <a:r>
              <a:rPr lang="ja-JP" altLang="en-US" b="0">
                <a:latin typeface="Verdana" pitchFamily="34" charset="0"/>
              </a:rPr>
              <a:t>　　　　　　　</a:t>
            </a:r>
            <a:r>
              <a:rPr lang="en-US" altLang="ja-JP" b="0">
                <a:latin typeface="Verdana" pitchFamily="34" charset="0"/>
              </a:rPr>
              <a:t>return h;</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    }</a:t>
            </a:r>
          </a:p>
          <a:p>
            <a:pPr marL="457200" indent="-457200" algn="l">
              <a:buFontTx/>
              <a:buAutoNum type="arabicPeriod"/>
            </a:pPr>
            <a:r>
              <a:rPr lang="en-US" altLang="ja-JP" b="0">
                <a:latin typeface="Verdana" pitchFamily="34" charset="0"/>
              </a:rPr>
              <a: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スライド番号プレースホルダ 5"/>
          <p:cNvSpPr>
            <a:spLocks noGrp="1"/>
          </p:cNvSpPr>
          <p:nvPr>
            <p:ph type="sldNum" sz="quarter" idx="12"/>
          </p:nvPr>
        </p:nvSpPr>
        <p:spPr>
          <a:noFill/>
        </p:spPr>
        <p:txBody>
          <a:bodyPr/>
          <a:lstStyle/>
          <a:p>
            <a:fld id="{278C1C2A-0EC1-49CD-9328-C1128F060F90}" type="slidenum">
              <a:rPr lang="en-US" altLang="ja-JP" smtClean="0"/>
              <a:pPr/>
              <a:t>76</a:t>
            </a:fld>
            <a:endParaRPr lang="en-US" altLang="ja-JP" smtClean="0"/>
          </a:p>
        </p:txBody>
      </p:sp>
      <p:sp>
        <p:nvSpPr>
          <p:cNvPr id="35845" name="Rectangle 2"/>
          <p:cNvSpPr>
            <a:spLocks noGrp="1" noChangeArrowheads="1"/>
          </p:cNvSpPr>
          <p:nvPr>
            <p:ph type="title"/>
          </p:nvPr>
        </p:nvSpPr>
        <p:spPr>
          <a:xfrm>
            <a:off x="685800" y="609600"/>
            <a:ext cx="8153400" cy="1143000"/>
          </a:xfrm>
        </p:spPr>
        <p:txBody>
          <a:bodyPr/>
          <a:lstStyle/>
          <a:p>
            <a:pPr eaLnBrk="1" hangingPunct="1"/>
            <a:r>
              <a:rPr lang="ja-JP" altLang="en-US" smtClean="0"/>
              <a:t>ハッシュ法を用いた計算量</a:t>
            </a:r>
            <a:br>
              <a:rPr lang="ja-JP" altLang="en-US" smtClean="0"/>
            </a:br>
            <a:r>
              <a:rPr lang="ja-JP" altLang="en-US" smtClean="0"/>
              <a:t>（衝突が定数回の場合）</a:t>
            </a:r>
          </a:p>
        </p:txBody>
      </p:sp>
      <p:sp>
        <p:nvSpPr>
          <p:cNvPr id="35846" name="Rectangle 3"/>
          <p:cNvSpPr>
            <a:spLocks noGrp="1" noChangeArrowheads="1"/>
          </p:cNvSpPr>
          <p:nvPr>
            <p:ph type="body" idx="1"/>
          </p:nvPr>
        </p:nvSpPr>
        <p:spPr>
          <a:xfrm>
            <a:off x="685800" y="1981200"/>
            <a:ext cx="8153400" cy="4114800"/>
          </a:xfrm>
        </p:spPr>
        <p:txBody>
          <a:bodyPr/>
          <a:lstStyle/>
          <a:p>
            <a:pPr eaLnBrk="1" hangingPunct="1">
              <a:lnSpc>
                <a:spcPct val="90000"/>
              </a:lnSpc>
            </a:pPr>
            <a:r>
              <a:rPr lang="ja-JP" altLang="en-US" smtClean="0"/>
              <a:t>ハッシュ法の計算時間はハッシュ関数の計算に必要な計算量に依存するが、通常、ハッシュ関数の計算は、入力サイズのｎに依存していないことが多い。</a:t>
            </a:r>
          </a:p>
          <a:p>
            <a:pPr eaLnBrk="1" hangingPunct="1">
              <a:lnSpc>
                <a:spcPct val="90000"/>
              </a:lnSpc>
            </a:pPr>
            <a:r>
              <a:rPr lang="ja-JP" altLang="en-US" smtClean="0"/>
              <a:t>したがって、次のように解析される。</a:t>
            </a:r>
          </a:p>
          <a:p>
            <a:pPr lvl="1" eaLnBrk="1" hangingPunct="1">
              <a:lnSpc>
                <a:spcPct val="90000"/>
              </a:lnSpc>
            </a:pPr>
            <a:r>
              <a:rPr lang="ja-JP" altLang="en-US" smtClean="0"/>
              <a:t>ハッシュ表の作成は、線形時間（　　　　時間）</a:t>
            </a:r>
          </a:p>
          <a:p>
            <a:pPr lvl="1" eaLnBrk="1" hangingPunct="1">
              <a:lnSpc>
                <a:spcPct val="90000"/>
              </a:lnSpc>
            </a:pPr>
            <a:r>
              <a:rPr lang="ja-JP" altLang="en-US" smtClean="0"/>
              <a:t>ハッシュ表からのキーの検索は、定数時間</a:t>
            </a:r>
          </a:p>
          <a:p>
            <a:pPr lvl="1" eaLnBrk="1" hangingPunct="1">
              <a:lnSpc>
                <a:spcPct val="90000"/>
              </a:lnSpc>
              <a:buFontTx/>
              <a:buNone/>
            </a:pPr>
            <a:r>
              <a:rPr lang="ja-JP" altLang="en-US" smtClean="0"/>
              <a:t>（　　　　時間）</a:t>
            </a:r>
          </a:p>
        </p:txBody>
      </p:sp>
      <p:graphicFrame>
        <p:nvGraphicFramePr>
          <p:cNvPr id="35842" name="Object 4"/>
          <p:cNvGraphicFramePr>
            <a:graphicFrameLocks noChangeAspect="1"/>
          </p:cNvGraphicFramePr>
          <p:nvPr/>
        </p:nvGraphicFramePr>
        <p:xfrm>
          <a:off x="1600200" y="5257800"/>
          <a:ext cx="838200" cy="558800"/>
        </p:xfrm>
        <a:graphic>
          <a:graphicData uri="http://schemas.openxmlformats.org/presentationml/2006/ole">
            <p:oleObj spid="_x0000_s35842" name="Equation" r:id="rId3" imgW="304560" imgH="203040" progId="Equation.DSMT4">
              <p:embed/>
            </p:oleObj>
          </a:graphicData>
        </a:graphic>
      </p:graphicFrame>
      <p:graphicFrame>
        <p:nvGraphicFramePr>
          <p:cNvPr id="35843" name="Object 5"/>
          <p:cNvGraphicFramePr>
            <a:graphicFrameLocks noChangeAspect="1"/>
          </p:cNvGraphicFramePr>
          <p:nvPr/>
        </p:nvGraphicFramePr>
        <p:xfrm>
          <a:off x="6324600" y="4343400"/>
          <a:ext cx="942975" cy="558800"/>
        </p:xfrm>
        <a:graphic>
          <a:graphicData uri="http://schemas.openxmlformats.org/presentationml/2006/ole">
            <p:oleObj spid="_x0000_s35843" name="Equation" r:id="rId4" imgW="342720" imgH="203040" progId="Equation.DSMT4">
              <p:embed/>
            </p:oleObj>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番号プレースホルダ 4"/>
          <p:cNvSpPr>
            <a:spLocks noGrp="1"/>
          </p:cNvSpPr>
          <p:nvPr>
            <p:ph type="sldNum" sz="quarter" idx="12"/>
          </p:nvPr>
        </p:nvSpPr>
        <p:spPr>
          <a:noFill/>
        </p:spPr>
        <p:txBody>
          <a:bodyPr/>
          <a:lstStyle/>
          <a:p>
            <a:fld id="{767D139F-4AF5-4E0D-B25E-E9570A349B31}" type="slidenum">
              <a:rPr lang="en-US" altLang="ja-JP" smtClean="0"/>
              <a:pPr/>
              <a:t>77</a:t>
            </a:fld>
            <a:endParaRPr lang="en-US" altLang="ja-JP" smtClean="0"/>
          </a:p>
        </p:txBody>
      </p:sp>
      <p:sp>
        <p:nvSpPr>
          <p:cNvPr id="88067" name="Rectangle 2"/>
          <p:cNvSpPr>
            <a:spLocks noGrp="1" noChangeArrowheads="1"/>
          </p:cNvSpPr>
          <p:nvPr>
            <p:ph type="title"/>
          </p:nvPr>
        </p:nvSpPr>
        <p:spPr>
          <a:xfrm>
            <a:off x="304800" y="533400"/>
            <a:ext cx="8534400" cy="1143000"/>
          </a:xfrm>
        </p:spPr>
        <p:txBody>
          <a:bodyPr/>
          <a:lstStyle/>
          <a:p>
            <a:pPr eaLnBrk="1" hangingPunct="1"/>
            <a:r>
              <a:rPr lang="ja-JP" altLang="en-US" smtClean="0"/>
              <a:t>衝突がある場合の</a:t>
            </a:r>
            <a:br>
              <a:rPr lang="ja-JP" altLang="en-US" smtClean="0"/>
            </a:br>
            <a:r>
              <a:rPr lang="ja-JP" altLang="en-US" smtClean="0"/>
              <a:t>平均計算量解析</a:t>
            </a:r>
          </a:p>
        </p:txBody>
      </p:sp>
      <p:sp>
        <p:nvSpPr>
          <p:cNvPr id="88068" name="Text Box 3"/>
          <p:cNvSpPr txBox="1">
            <a:spLocks noChangeArrowheads="1"/>
          </p:cNvSpPr>
          <p:nvPr/>
        </p:nvSpPr>
        <p:spPr bwMode="auto">
          <a:xfrm>
            <a:off x="304800" y="1828800"/>
            <a:ext cx="8655050" cy="579438"/>
          </a:xfrm>
          <a:prstGeom prst="rect">
            <a:avLst/>
          </a:prstGeom>
          <a:noFill/>
          <a:ln w="9525">
            <a:noFill/>
            <a:miter lim="800000"/>
            <a:headEnd/>
            <a:tailEnd/>
          </a:ln>
        </p:spPr>
        <p:txBody>
          <a:bodyPr wrap="none">
            <a:spAutoFit/>
          </a:bodyPr>
          <a:lstStyle/>
          <a:p>
            <a:pPr algn="l">
              <a:spcBef>
                <a:spcPct val="20000"/>
              </a:spcBef>
            </a:pPr>
            <a:r>
              <a:rPr lang="ja-JP" altLang="en-US" sz="3200" b="0"/>
              <a:t>衝突がある場合は少し複雑な解析が必要である。</a:t>
            </a:r>
            <a:endParaRPr lang="ja-JP" altLang="en-US"/>
          </a:p>
        </p:txBody>
      </p:sp>
      <p:sp>
        <p:nvSpPr>
          <p:cNvPr id="88069" name="Text Box 4"/>
          <p:cNvSpPr txBox="1">
            <a:spLocks noChangeArrowheads="1"/>
          </p:cNvSpPr>
          <p:nvPr/>
        </p:nvSpPr>
        <p:spPr bwMode="auto">
          <a:xfrm>
            <a:off x="533400" y="2971800"/>
            <a:ext cx="7543800" cy="1552575"/>
          </a:xfrm>
          <a:prstGeom prst="rect">
            <a:avLst/>
          </a:prstGeom>
          <a:noFill/>
          <a:ln w="9525">
            <a:noFill/>
            <a:miter lim="800000"/>
            <a:headEnd/>
            <a:tailEnd/>
          </a:ln>
        </p:spPr>
        <p:txBody>
          <a:bodyPr>
            <a:spAutoFit/>
          </a:bodyPr>
          <a:lstStyle/>
          <a:p>
            <a:pPr algn="l"/>
            <a:r>
              <a:rPr lang="ja-JP" altLang="en-US"/>
              <a:t>ここでは、まず、サイズＭのハッシュ表に、Ｎ個のデータを挿入する計算量を評価する。</a:t>
            </a:r>
          </a:p>
          <a:p>
            <a:pPr algn="l"/>
            <a:r>
              <a:rPr lang="ja-JP" altLang="en-US"/>
              <a:t>　今、ｋ番目のデータが既に挿入されているときに、ｋ＋１番目のデータを挿入することを考える。</a:t>
            </a:r>
          </a:p>
        </p:txBody>
      </p:sp>
      <p:sp>
        <p:nvSpPr>
          <p:cNvPr id="88070" name="Rectangle 5"/>
          <p:cNvSpPr>
            <a:spLocks noChangeArrowheads="1"/>
          </p:cNvSpPr>
          <p:nvPr/>
        </p:nvSpPr>
        <p:spPr bwMode="auto">
          <a:xfrm>
            <a:off x="12192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1" name="Rectangle 6"/>
          <p:cNvSpPr>
            <a:spLocks noChangeArrowheads="1"/>
          </p:cNvSpPr>
          <p:nvPr/>
        </p:nvSpPr>
        <p:spPr bwMode="auto">
          <a:xfrm>
            <a:off x="18288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2" name="Rectangle 7"/>
          <p:cNvSpPr>
            <a:spLocks noChangeArrowheads="1"/>
          </p:cNvSpPr>
          <p:nvPr/>
        </p:nvSpPr>
        <p:spPr bwMode="auto">
          <a:xfrm>
            <a:off x="24384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3" name="Rectangle 8"/>
          <p:cNvSpPr>
            <a:spLocks noChangeArrowheads="1"/>
          </p:cNvSpPr>
          <p:nvPr/>
        </p:nvSpPr>
        <p:spPr bwMode="auto">
          <a:xfrm>
            <a:off x="30480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4" name="Rectangle 9"/>
          <p:cNvSpPr>
            <a:spLocks noChangeArrowheads="1"/>
          </p:cNvSpPr>
          <p:nvPr/>
        </p:nvSpPr>
        <p:spPr bwMode="auto">
          <a:xfrm>
            <a:off x="36576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5" name="Rectangle 10"/>
          <p:cNvSpPr>
            <a:spLocks noChangeArrowheads="1"/>
          </p:cNvSpPr>
          <p:nvPr/>
        </p:nvSpPr>
        <p:spPr bwMode="auto">
          <a:xfrm>
            <a:off x="42672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6" name="Rectangle 11"/>
          <p:cNvSpPr>
            <a:spLocks noChangeArrowheads="1"/>
          </p:cNvSpPr>
          <p:nvPr/>
        </p:nvSpPr>
        <p:spPr bwMode="auto">
          <a:xfrm>
            <a:off x="48768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7" name="Rectangle 12"/>
          <p:cNvSpPr>
            <a:spLocks noChangeArrowheads="1"/>
          </p:cNvSpPr>
          <p:nvPr/>
        </p:nvSpPr>
        <p:spPr bwMode="auto">
          <a:xfrm>
            <a:off x="5486400" y="52578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88078" name="Text Box 13"/>
          <p:cNvSpPr txBox="1">
            <a:spLocks noChangeArrowheads="1"/>
          </p:cNvSpPr>
          <p:nvPr/>
        </p:nvSpPr>
        <p:spPr bwMode="auto">
          <a:xfrm>
            <a:off x="990600" y="56388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88079" name="Text Box 14"/>
          <p:cNvSpPr txBox="1">
            <a:spLocks noChangeArrowheads="1"/>
          </p:cNvSpPr>
          <p:nvPr/>
        </p:nvSpPr>
        <p:spPr bwMode="auto">
          <a:xfrm>
            <a:off x="1600200" y="56388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88080" name="Text Box 15"/>
          <p:cNvSpPr txBox="1">
            <a:spLocks noChangeArrowheads="1"/>
          </p:cNvSpPr>
          <p:nvPr/>
        </p:nvSpPr>
        <p:spPr bwMode="auto">
          <a:xfrm>
            <a:off x="5334000" y="56388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88081" name="Text Box 16"/>
          <p:cNvSpPr txBox="1">
            <a:spLocks noChangeArrowheads="1"/>
          </p:cNvSpPr>
          <p:nvPr/>
        </p:nvSpPr>
        <p:spPr bwMode="auto">
          <a:xfrm>
            <a:off x="2889250" y="56388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88082" name="Text Box 17"/>
          <p:cNvSpPr txBox="1">
            <a:spLocks noChangeArrowheads="1"/>
          </p:cNvSpPr>
          <p:nvPr/>
        </p:nvSpPr>
        <p:spPr bwMode="auto">
          <a:xfrm>
            <a:off x="4114800" y="57150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88083" name="Oval 18"/>
          <p:cNvSpPr>
            <a:spLocks noChangeArrowheads="1"/>
          </p:cNvSpPr>
          <p:nvPr/>
        </p:nvSpPr>
        <p:spPr bwMode="auto">
          <a:xfrm>
            <a:off x="1981200" y="541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4" name="Oval 19"/>
          <p:cNvSpPr>
            <a:spLocks noChangeArrowheads="1"/>
          </p:cNvSpPr>
          <p:nvPr/>
        </p:nvSpPr>
        <p:spPr bwMode="auto">
          <a:xfrm>
            <a:off x="3200400" y="541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5" name="Oval 20"/>
          <p:cNvSpPr>
            <a:spLocks noChangeArrowheads="1"/>
          </p:cNvSpPr>
          <p:nvPr/>
        </p:nvSpPr>
        <p:spPr bwMode="auto">
          <a:xfrm>
            <a:off x="3886200" y="541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6" name="Oval 21"/>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88087" name="Line 22"/>
          <p:cNvSpPr>
            <a:spLocks noChangeShapeType="1"/>
          </p:cNvSpPr>
          <p:nvPr/>
        </p:nvSpPr>
        <p:spPr bwMode="auto">
          <a:xfrm flipH="1">
            <a:off x="5029200" y="4876800"/>
            <a:ext cx="1447800" cy="381000"/>
          </a:xfrm>
          <a:prstGeom prst="line">
            <a:avLst/>
          </a:prstGeom>
          <a:noFill/>
          <a:ln w="57150">
            <a:solidFill>
              <a:srgbClr val="008000"/>
            </a:solidFill>
            <a:round/>
            <a:headEnd/>
            <a:tailEnd type="triangle" w="med" len="med"/>
          </a:ln>
        </p:spPr>
        <p:txBody>
          <a:bodyPr/>
          <a:lstStyle/>
          <a:p>
            <a:endParaRPr lang="ja-JP" altLang="en-US"/>
          </a:p>
        </p:txBody>
      </p:sp>
      <p:sp>
        <p:nvSpPr>
          <p:cNvPr id="88088" name="Text Box 23"/>
          <p:cNvSpPr txBox="1">
            <a:spLocks noChangeArrowheads="1"/>
          </p:cNvSpPr>
          <p:nvPr/>
        </p:nvSpPr>
        <p:spPr bwMode="auto">
          <a:xfrm>
            <a:off x="2165350" y="6421438"/>
            <a:ext cx="2708275" cy="457200"/>
          </a:xfrm>
          <a:prstGeom prst="rect">
            <a:avLst/>
          </a:prstGeom>
          <a:noFill/>
          <a:ln w="9525">
            <a:noFill/>
            <a:miter lim="800000"/>
            <a:headEnd/>
            <a:tailEnd/>
          </a:ln>
        </p:spPr>
        <p:txBody>
          <a:bodyPr wrap="none">
            <a:spAutoFit/>
          </a:bodyPr>
          <a:lstStyle/>
          <a:p>
            <a:r>
              <a:rPr lang="en-US" altLang="ja-JP"/>
              <a:t>k</a:t>
            </a:r>
            <a:r>
              <a:rPr lang="ja-JP" altLang="en-US"/>
              <a:t>個のデータが存在</a:t>
            </a:r>
          </a:p>
        </p:txBody>
      </p:sp>
      <p:sp>
        <p:nvSpPr>
          <p:cNvPr id="88089" name="Text Box 24"/>
          <p:cNvSpPr txBox="1">
            <a:spLocks noChangeArrowheads="1"/>
          </p:cNvSpPr>
          <p:nvPr/>
        </p:nvSpPr>
        <p:spPr bwMode="auto">
          <a:xfrm>
            <a:off x="152400" y="2438400"/>
            <a:ext cx="1870075" cy="457200"/>
          </a:xfrm>
          <a:prstGeom prst="rect">
            <a:avLst/>
          </a:prstGeom>
          <a:noFill/>
          <a:ln w="9525">
            <a:noFill/>
            <a:miter lim="800000"/>
            <a:headEnd/>
            <a:tailEnd/>
          </a:ln>
        </p:spPr>
        <p:txBody>
          <a:bodyPr wrap="none">
            <a:spAutoFit/>
          </a:bodyPr>
          <a:lstStyle/>
          <a:p>
            <a:r>
              <a:rPr lang="ja-JP" altLang="en-US"/>
              <a:t>挿入の評価：</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2" name="スライド番号プレースホルダ 3"/>
          <p:cNvSpPr>
            <a:spLocks noGrp="1"/>
          </p:cNvSpPr>
          <p:nvPr>
            <p:ph type="sldNum" sz="quarter" idx="12"/>
          </p:nvPr>
        </p:nvSpPr>
        <p:spPr>
          <a:noFill/>
        </p:spPr>
        <p:txBody>
          <a:bodyPr/>
          <a:lstStyle/>
          <a:p>
            <a:fld id="{A9BA45C6-8F3F-40B5-B0EC-2360EA5F3220}" type="slidenum">
              <a:rPr lang="en-US" altLang="ja-JP" smtClean="0"/>
              <a:pPr/>
              <a:t>78</a:t>
            </a:fld>
            <a:endParaRPr lang="en-US" altLang="ja-JP" smtClean="0"/>
          </a:p>
        </p:txBody>
      </p:sp>
      <p:sp>
        <p:nvSpPr>
          <p:cNvPr id="36873" name="Text Box 2"/>
          <p:cNvSpPr txBox="1">
            <a:spLocks noChangeArrowheads="1"/>
          </p:cNvSpPr>
          <p:nvPr/>
        </p:nvSpPr>
        <p:spPr bwMode="auto">
          <a:xfrm>
            <a:off x="244475" y="457200"/>
            <a:ext cx="8366125" cy="822325"/>
          </a:xfrm>
          <a:prstGeom prst="rect">
            <a:avLst/>
          </a:prstGeom>
          <a:noFill/>
          <a:ln w="9525">
            <a:noFill/>
            <a:miter lim="800000"/>
            <a:headEnd/>
            <a:tailEnd/>
          </a:ln>
        </p:spPr>
        <p:txBody>
          <a:bodyPr>
            <a:spAutoFit/>
          </a:bodyPr>
          <a:lstStyle/>
          <a:p>
            <a:pPr algn="l"/>
            <a:r>
              <a:rPr lang="ja-JP" altLang="en-US"/>
              <a:t>このとき、　　　　　　　　　　　　により求められる最初のセルがふさがっている確率は、</a:t>
            </a:r>
          </a:p>
        </p:txBody>
      </p:sp>
      <p:graphicFrame>
        <p:nvGraphicFramePr>
          <p:cNvPr id="36866" name="Object 3"/>
          <p:cNvGraphicFramePr>
            <a:graphicFrameLocks noChangeAspect="1"/>
          </p:cNvGraphicFramePr>
          <p:nvPr/>
        </p:nvGraphicFramePr>
        <p:xfrm>
          <a:off x="2819400" y="1295400"/>
          <a:ext cx="547688" cy="914400"/>
        </p:xfrm>
        <a:graphic>
          <a:graphicData uri="http://schemas.openxmlformats.org/presentationml/2006/ole">
            <p:oleObj spid="_x0000_s36866" name="Equation" r:id="rId3" imgW="228600" imgH="380880" progId="Equation.DSMT4">
              <p:embed/>
            </p:oleObj>
          </a:graphicData>
        </a:graphic>
      </p:graphicFrame>
      <p:sp>
        <p:nvSpPr>
          <p:cNvPr id="36874" name="Text Box 4"/>
          <p:cNvSpPr txBox="1">
            <a:spLocks noChangeArrowheads="1"/>
          </p:cNvSpPr>
          <p:nvPr/>
        </p:nvSpPr>
        <p:spPr bwMode="auto">
          <a:xfrm>
            <a:off x="457200" y="2209800"/>
            <a:ext cx="8077200" cy="1552575"/>
          </a:xfrm>
          <a:prstGeom prst="rect">
            <a:avLst/>
          </a:prstGeom>
          <a:noFill/>
          <a:ln w="9525">
            <a:noFill/>
            <a:miter lim="800000"/>
            <a:headEnd/>
            <a:tailEnd/>
          </a:ln>
        </p:spPr>
        <p:txBody>
          <a:bodyPr>
            <a:spAutoFit/>
          </a:bodyPr>
          <a:lstStyle/>
          <a:p>
            <a:pPr algn="l"/>
            <a:r>
              <a:rPr lang="ja-JP" altLang="en-US"/>
              <a:t>である。このときは、ハッシュ関数　　　　　により２つ目のハッシュ値が求められる。このハッシュ値を添え字とするセルがふさがっている確率は、Ｍ－１個中の、ｋ－１個がふさがっている確率であるので、</a:t>
            </a:r>
          </a:p>
        </p:txBody>
      </p:sp>
      <p:graphicFrame>
        <p:nvGraphicFramePr>
          <p:cNvPr id="36867" name="Object 5"/>
          <p:cNvGraphicFramePr>
            <a:graphicFrameLocks noChangeAspect="1"/>
          </p:cNvGraphicFramePr>
          <p:nvPr/>
        </p:nvGraphicFramePr>
        <p:xfrm>
          <a:off x="4953000" y="2209800"/>
          <a:ext cx="863600" cy="493713"/>
        </p:xfrm>
        <a:graphic>
          <a:graphicData uri="http://schemas.openxmlformats.org/presentationml/2006/ole">
            <p:oleObj spid="_x0000_s36867" name="Equation" r:id="rId4" imgW="355320" imgH="203040" progId="Equation.DSMT4">
              <p:embed/>
            </p:oleObj>
          </a:graphicData>
        </a:graphic>
      </p:graphicFrame>
      <p:graphicFrame>
        <p:nvGraphicFramePr>
          <p:cNvPr id="36868" name="Object 6"/>
          <p:cNvGraphicFramePr>
            <a:graphicFrameLocks noChangeAspect="1"/>
          </p:cNvGraphicFramePr>
          <p:nvPr/>
        </p:nvGraphicFramePr>
        <p:xfrm>
          <a:off x="1676400" y="457200"/>
          <a:ext cx="2036763" cy="493713"/>
        </p:xfrm>
        <a:graphic>
          <a:graphicData uri="http://schemas.openxmlformats.org/presentationml/2006/ole">
            <p:oleObj spid="_x0000_s36868" name="Equation" r:id="rId5" imgW="838080" imgH="203040" progId="Equation.DSMT4">
              <p:embed/>
            </p:oleObj>
          </a:graphicData>
        </a:graphic>
      </p:graphicFrame>
      <p:graphicFrame>
        <p:nvGraphicFramePr>
          <p:cNvPr id="36869" name="Object 7"/>
          <p:cNvGraphicFramePr>
            <a:graphicFrameLocks noChangeAspect="1"/>
          </p:cNvGraphicFramePr>
          <p:nvPr/>
        </p:nvGraphicFramePr>
        <p:xfrm>
          <a:off x="2209800" y="3733800"/>
          <a:ext cx="1095375" cy="914400"/>
        </p:xfrm>
        <a:graphic>
          <a:graphicData uri="http://schemas.openxmlformats.org/presentationml/2006/ole">
            <p:oleObj spid="_x0000_s36869" name="Equation" r:id="rId6" imgW="457200" imgH="380880" progId="Equation.DSMT4">
              <p:embed/>
            </p:oleObj>
          </a:graphicData>
        </a:graphic>
      </p:graphicFrame>
      <p:sp>
        <p:nvSpPr>
          <p:cNvPr id="36875" name="Text Box 8"/>
          <p:cNvSpPr txBox="1">
            <a:spLocks noChangeArrowheads="1"/>
          </p:cNvSpPr>
          <p:nvPr/>
        </p:nvSpPr>
        <p:spPr bwMode="auto">
          <a:xfrm>
            <a:off x="533400" y="4648200"/>
            <a:ext cx="7978775" cy="1187450"/>
          </a:xfrm>
          <a:prstGeom prst="rect">
            <a:avLst/>
          </a:prstGeom>
          <a:noFill/>
          <a:ln w="9525">
            <a:noFill/>
            <a:miter lim="800000"/>
            <a:headEnd/>
            <a:tailEnd/>
          </a:ln>
        </p:spPr>
        <p:txBody>
          <a:bodyPr>
            <a:spAutoFit/>
          </a:bodyPr>
          <a:lstStyle/>
          <a:p>
            <a:pPr algn="l"/>
            <a:r>
              <a:rPr lang="ja-JP" altLang="en-US"/>
              <a:t>である。よって、　　　　　　　　　　　　　　　　　　　　　までが全てふさがっている確率は、次式で表される。</a:t>
            </a:r>
          </a:p>
          <a:p>
            <a:pPr algn="l"/>
            <a:endParaRPr lang="en-US" altLang="ja-JP"/>
          </a:p>
        </p:txBody>
      </p:sp>
      <p:graphicFrame>
        <p:nvGraphicFramePr>
          <p:cNvPr id="36870" name="Object 9"/>
          <p:cNvGraphicFramePr>
            <a:graphicFrameLocks noChangeAspect="1"/>
          </p:cNvGraphicFramePr>
          <p:nvPr/>
        </p:nvGraphicFramePr>
        <p:xfrm>
          <a:off x="2771775" y="4648200"/>
          <a:ext cx="3457575" cy="493713"/>
        </p:xfrm>
        <a:graphic>
          <a:graphicData uri="http://schemas.openxmlformats.org/presentationml/2006/ole">
            <p:oleObj spid="_x0000_s36870" name="Equation" r:id="rId7" imgW="1422360" imgH="203040" progId="Equation.DSMT4">
              <p:embed/>
            </p:oleObj>
          </a:graphicData>
        </a:graphic>
      </p:graphicFrame>
      <p:graphicFrame>
        <p:nvGraphicFramePr>
          <p:cNvPr id="36871" name="Object 10"/>
          <p:cNvGraphicFramePr>
            <a:graphicFrameLocks noChangeAspect="1"/>
          </p:cNvGraphicFramePr>
          <p:nvPr/>
        </p:nvGraphicFramePr>
        <p:xfrm>
          <a:off x="1524000" y="5486400"/>
          <a:ext cx="5081588" cy="1096963"/>
        </p:xfrm>
        <a:graphic>
          <a:graphicData uri="http://schemas.openxmlformats.org/presentationml/2006/ole">
            <p:oleObj spid="_x0000_s36871" name="Equation" r:id="rId8" imgW="2120760" imgH="457200" progId="Equation.DSMT4">
              <p:embed/>
            </p:oleObj>
          </a:graphicData>
        </a:graphic>
      </p:graphicFrame>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スライド番号プレースホルダ 3"/>
          <p:cNvSpPr>
            <a:spLocks noGrp="1"/>
          </p:cNvSpPr>
          <p:nvPr>
            <p:ph type="sldNum" sz="quarter" idx="12"/>
          </p:nvPr>
        </p:nvSpPr>
        <p:spPr>
          <a:noFill/>
        </p:spPr>
        <p:txBody>
          <a:bodyPr/>
          <a:lstStyle/>
          <a:p>
            <a:fld id="{FF73A96A-9605-43D0-8A19-831AE8319F3A}" type="slidenum">
              <a:rPr lang="en-US" altLang="ja-JP" smtClean="0"/>
              <a:pPr/>
              <a:t>79</a:t>
            </a:fld>
            <a:endParaRPr lang="en-US" altLang="ja-JP" smtClean="0"/>
          </a:p>
        </p:txBody>
      </p:sp>
      <p:sp>
        <p:nvSpPr>
          <p:cNvPr id="37892" name="Text Box 1026"/>
          <p:cNvSpPr txBox="1">
            <a:spLocks noChangeArrowheads="1"/>
          </p:cNvSpPr>
          <p:nvPr/>
        </p:nvSpPr>
        <p:spPr bwMode="auto">
          <a:xfrm>
            <a:off x="838200" y="304800"/>
            <a:ext cx="7761288" cy="1552575"/>
          </a:xfrm>
          <a:prstGeom prst="rect">
            <a:avLst/>
          </a:prstGeom>
          <a:noFill/>
          <a:ln w="9525">
            <a:noFill/>
            <a:miter lim="800000"/>
            <a:headEnd/>
            <a:tailEnd/>
          </a:ln>
        </p:spPr>
        <p:txBody>
          <a:bodyPr>
            <a:spAutoFit/>
          </a:bodyPr>
          <a:lstStyle/>
          <a:p>
            <a:pPr algn="l"/>
            <a:r>
              <a:rPr lang="ja-JP" altLang="en-US"/>
              <a:t>これは、空きセルを見つけるための失敗の回数を表している。これに、空きセルの発見（成功）の分の１回を考慮することで、挿入位置を求める際に調べるセルの期待値が次式で表される。</a:t>
            </a:r>
          </a:p>
        </p:txBody>
      </p:sp>
      <p:graphicFrame>
        <p:nvGraphicFramePr>
          <p:cNvPr id="37890" name="Object 1027"/>
          <p:cNvGraphicFramePr>
            <a:graphicFrameLocks noChangeAspect="1"/>
          </p:cNvGraphicFramePr>
          <p:nvPr/>
        </p:nvGraphicFramePr>
        <p:xfrm>
          <a:off x="914400" y="1905000"/>
          <a:ext cx="7086600" cy="4746625"/>
        </p:xfrm>
        <a:graphic>
          <a:graphicData uri="http://schemas.openxmlformats.org/presentationml/2006/ole">
            <p:oleObj spid="_x0000_s37890" name="Equation" r:id="rId3" imgW="3644640" imgH="243828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4"/>
          <p:cNvSpPr>
            <a:spLocks noGrp="1"/>
          </p:cNvSpPr>
          <p:nvPr>
            <p:ph type="sldNum" sz="quarter" idx="12"/>
          </p:nvPr>
        </p:nvSpPr>
        <p:spPr>
          <a:noFill/>
        </p:spPr>
        <p:txBody>
          <a:bodyPr/>
          <a:lstStyle/>
          <a:p>
            <a:fld id="{4A8A6724-BD81-43AA-BEC0-AB25BA407A20}" type="slidenum">
              <a:rPr lang="en-US" altLang="ja-JP" smtClean="0"/>
              <a:pPr/>
              <a:t>8</a:t>
            </a:fld>
            <a:endParaRPr lang="en-US" altLang="ja-JP" smtClean="0"/>
          </a:p>
        </p:txBody>
      </p:sp>
      <p:sp>
        <p:nvSpPr>
          <p:cNvPr id="52227" name="Rectangle 2"/>
          <p:cNvSpPr>
            <a:spLocks noGrp="1" noChangeArrowheads="1"/>
          </p:cNvSpPr>
          <p:nvPr>
            <p:ph type="title"/>
          </p:nvPr>
        </p:nvSpPr>
        <p:spPr>
          <a:xfrm>
            <a:off x="1676400" y="457200"/>
            <a:ext cx="4953000" cy="685800"/>
          </a:xfrm>
        </p:spPr>
        <p:txBody>
          <a:bodyPr/>
          <a:lstStyle/>
          <a:p>
            <a:pPr eaLnBrk="1" hangingPunct="1"/>
            <a:r>
              <a:rPr lang="ja-JP" altLang="en-US" smtClean="0">
                <a:solidFill>
                  <a:schemeClr val="tx1"/>
                </a:solidFill>
              </a:rPr>
              <a:t>線形探索</a:t>
            </a:r>
            <a:endParaRPr lang="ja-JP" altLang="en-US" sz="3200" smtClean="0">
              <a:solidFill>
                <a:schemeClr val="tx1"/>
              </a:solidFill>
            </a:endParaRPr>
          </a:p>
        </p:txBody>
      </p:sp>
      <p:sp>
        <p:nvSpPr>
          <p:cNvPr id="52228" name="Text Box 3"/>
          <p:cNvSpPr txBox="1">
            <a:spLocks noChangeArrowheads="1"/>
          </p:cNvSpPr>
          <p:nvPr/>
        </p:nvSpPr>
        <p:spPr bwMode="auto">
          <a:xfrm>
            <a:off x="609600" y="1600200"/>
            <a:ext cx="793750" cy="457200"/>
          </a:xfrm>
          <a:prstGeom prst="rect">
            <a:avLst/>
          </a:prstGeom>
          <a:noFill/>
          <a:ln w="9525">
            <a:noFill/>
            <a:miter lim="800000"/>
            <a:headEnd/>
            <a:tailEnd/>
          </a:ln>
        </p:spPr>
        <p:txBody>
          <a:bodyPr wrap="none">
            <a:spAutoFit/>
          </a:bodyPr>
          <a:lstStyle/>
          <a:p>
            <a:pPr algn="l"/>
            <a:r>
              <a:rPr lang="ja-JP" altLang="en-US" b="0"/>
              <a:t>方針</a:t>
            </a:r>
          </a:p>
        </p:txBody>
      </p:sp>
      <p:sp>
        <p:nvSpPr>
          <p:cNvPr id="52229" name="Text Box 4"/>
          <p:cNvSpPr txBox="1">
            <a:spLocks noChangeArrowheads="1"/>
          </p:cNvSpPr>
          <p:nvPr/>
        </p:nvSpPr>
        <p:spPr bwMode="auto">
          <a:xfrm>
            <a:off x="1676400" y="2133600"/>
            <a:ext cx="4931158" cy="830997"/>
          </a:xfrm>
          <a:prstGeom prst="rect">
            <a:avLst/>
          </a:prstGeom>
          <a:noFill/>
          <a:ln w="9525">
            <a:noFill/>
            <a:miter lim="800000"/>
            <a:headEnd/>
            <a:tailEnd/>
          </a:ln>
        </p:spPr>
        <p:txBody>
          <a:bodyPr wrap="none">
            <a:spAutoFit/>
          </a:bodyPr>
          <a:lstStyle/>
          <a:p>
            <a:pPr algn="l"/>
            <a:r>
              <a:rPr lang="ja-JP" altLang="en-US" b="0" dirty="0" smtClean="0"/>
              <a:t>配列の前方（添え字の小さい方）から</a:t>
            </a:r>
            <a:endParaRPr lang="en-US" altLang="ja-JP" b="0" dirty="0" smtClean="0"/>
          </a:p>
          <a:p>
            <a:pPr algn="l"/>
            <a:r>
              <a:rPr lang="ja-JP" altLang="en-US" b="0" dirty="0" smtClean="0"/>
              <a:t>キー</a:t>
            </a:r>
            <a:r>
              <a:rPr lang="ja-JP" altLang="en-US" b="0" dirty="0"/>
              <a:t>と一致するかを順に調べる。</a:t>
            </a:r>
          </a:p>
        </p:txBody>
      </p:sp>
      <p:sp>
        <p:nvSpPr>
          <p:cNvPr id="52230" name="Oval 5"/>
          <p:cNvSpPr>
            <a:spLocks noChangeArrowheads="1"/>
          </p:cNvSpPr>
          <p:nvPr/>
        </p:nvSpPr>
        <p:spPr bwMode="auto">
          <a:xfrm>
            <a:off x="1143000" y="3276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2231" name="Oval 7"/>
          <p:cNvSpPr>
            <a:spLocks noChangeArrowheads="1"/>
          </p:cNvSpPr>
          <p:nvPr/>
        </p:nvSpPr>
        <p:spPr bwMode="auto">
          <a:xfrm>
            <a:off x="1219200" y="2209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2232" name="Oval 13"/>
          <p:cNvSpPr>
            <a:spLocks noChangeArrowheads="1"/>
          </p:cNvSpPr>
          <p:nvPr/>
        </p:nvSpPr>
        <p:spPr bwMode="auto">
          <a:xfrm>
            <a:off x="1143000" y="4038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2233" name="Text Box 14"/>
          <p:cNvSpPr txBox="1">
            <a:spLocks noChangeArrowheads="1"/>
          </p:cNvSpPr>
          <p:nvPr/>
        </p:nvSpPr>
        <p:spPr bwMode="auto">
          <a:xfrm>
            <a:off x="1676400" y="3962400"/>
            <a:ext cx="6048375" cy="822325"/>
          </a:xfrm>
          <a:prstGeom prst="rect">
            <a:avLst/>
          </a:prstGeom>
          <a:noFill/>
          <a:ln w="9525">
            <a:noFill/>
            <a:miter lim="800000"/>
            <a:headEnd/>
            <a:tailEnd/>
          </a:ln>
        </p:spPr>
        <p:txBody>
          <a:bodyPr wrap="none">
            <a:spAutoFit/>
          </a:bodyPr>
          <a:lstStyle/>
          <a:p>
            <a:pPr algn="l"/>
            <a:r>
              <a:rPr lang="ja-JP" altLang="en-US" b="0" dirty="0"/>
              <a:t>もし、配列の最後までキーが存在しなければ、</a:t>
            </a:r>
          </a:p>
          <a:p>
            <a:pPr algn="l"/>
            <a:r>
              <a:rPr lang="ja-JP" altLang="en-US" b="0" dirty="0"/>
              <a:t>キーは存在しない。</a:t>
            </a:r>
          </a:p>
        </p:txBody>
      </p:sp>
      <p:sp>
        <p:nvSpPr>
          <p:cNvPr id="52234" name="Text Box 15"/>
          <p:cNvSpPr txBox="1">
            <a:spLocks noChangeArrowheads="1"/>
          </p:cNvSpPr>
          <p:nvPr/>
        </p:nvSpPr>
        <p:spPr bwMode="auto">
          <a:xfrm>
            <a:off x="1760538" y="3276600"/>
            <a:ext cx="6931706" cy="461665"/>
          </a:xfrm>
          <a:prstGeom prst="rect">
            <a:avLst/>
          </a:prstGeom>
          <a:noFill/>
          <a:ln w="9525">
            <a:noFill/>
            <a:miter lim="800000"/>
            <a:headEnd/>
            <a:tailEnd/>
          </a:ln>
        </p:spPr>
        <p:txBody>
          <a:bodyPr wrap="none">
            <a:spAutoFit/>
          </a:bodyPr>
          <a:lstStyle/>
          <a:p>
            <a:r>
              <a:rPr lang="ja-JP" altLang="en-US" b="0" dirty="0"/>
              <a:t>配列の</a:t>
            </a:r>
            <a:r>
              <a:rPr lang="ja-JP" altLang="en-US" b="0" dirty="0" smtClean="0"/>
              <a:t>最後まで一致検査を行ったかを</a:t>
            </a:r>
            <a:r>
              <a:rPr lang="ja-JP" altLang="en-US" b="0" dirty="0"/>
              <a:t>チェックする。</a:t>
            </a:r>
          </a:p>
        </p:txBody>
      </p:sp>
      <p:sp>
        <p:nvSpPr>
          <p:cNvPr id="52235" name="AutoShape 16"/>
          <p:cNvSpPr>
            <a:spLocks noChangeArrowheads="1"/>
          </p:cNvSpPr>
          <p:nvPr/>
        </p:nvSpPr>
        <p:spPr bwMode="auto">
          <a:xfrm>
            <a:off x="1066800" y="5029200"/>
            <a:ext cx="6248400" cy="1524000"/>
          </a:xfrm>
          <a:prstGeom prst="roundRect">
            <a:avLst>
              <a:gd name="adj" fmla="val 16667"/>
            </a:avLst>
          </a:prstGeom>
          <a:solidFill>
            <a:srgbClr val="EAEAEA"/>
          </a:solidFill>
          <a:ln w="9525">
            <a:solidFill>
              <a:schemeClr val="tx1"/>
            </a:solidFill>
            <a:round/>
            <a:headEnd/>
            <a:tailEnd/>
          </a:ln>
        </p:spPr>
        <p:txBody>
          <a:bodyPr wrap="none" anchor="ctr"/>
          <a:lstStyle/>
          <a:p>
            <a:pPr algn="l"/>
            <a:r>
              <a:rPr lang="ja-JP" altLang="en-US" b="0"/>
              <a:t>最も直感的で、素朴なアルゴリズム。</a:t>
            </a:r>
          </a:p>
          <a:p>
            <a:pPr algn="l"/>
            <a:r>
              <a:rPr lang="ja-JP" altLang="en-US" b="0"/>
              <a:t>しかし、このアルゴリズムにも注意点がある。</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スライド番号プレースホルダ 3"/>
          <p:cNvSpPr>
            <a:spLocks noGrp="1"/>
          </p:cNvSpPr>
          <p:nvPr>
            <p:ph type="sldNum" sz="quarter" idx="12"/>
          </p:nvPr>
        </p:nvSpPr>
        <p:spPr>
          <a:noFill/>
        </p:spPr>
        <p:txBody>
          <a:bodyPr/>
          <a:lstStyle/>
          <a:p>
            <a:fld id="{29918526-63CC-45EC-9A69-3079F807BCB9}" type="slidenum">
              <a:rPr lang="en-US" altLang="ja-JP" smtClean="0"/>
              <a:pPr/>
              <a:t>80</a:t>
            </a:fld>
            <a:endParaRPr lang="en-US" altLang="ja-JP" smtClean="0"/>
          </a:p>
        </p:txBody>
      </p:sp>
      <p:sp>
        <p:nvSpPr>
          <p:cNvPr id="38916" name="Text Box 2"/>
          <p:cNvSpPr txBox="1">
            <a:spLocks noChangeArrowheads="1"/>
          </p:cNvSpPr>
          <p:nvPr/>
        </p:nvSpPr>
        <p:spPr bwMode="auto">
          <a:xfrm>
            <a:off x="762000" y="228600"/>
            <a:ext cx="8001000" cy="1187450"/>
          </a:xfrm>
          <a:prstGeom prst="rect">
            <a:avLst/>
          </a:prstGeom>
          <a:noFill/>
          <a:ln w="9525">
            <a:noFill/>
            <a:miter lim="800000"/>
            <a:headEnd/>
            <a:tailEnd/>
          </a:ln>
        </p:spPr>
        <p:txBody>
          <a:bodyPr>
            <a:spAutoFit/>
          </a:bodyPr>
          <a:lstStyle/>
          <a:p>
            <a:pPr algn="l"/>
            <a:r>
              <a:rPr lang="ja-JP" altLang="en-US"/>
              <a:t>これは、１回の挿入の際に調べるセルの期待値である。したがって、ハッシュ表にＮ個のデータを挿入する際の総計算量は、</a:t>
            </a:r>
          </a:p>
        </p:txBody>
      </p:sp>
      <p:graphicFrame>
        <p:nvGraphicFramePr>
          <p:cNvPr id="38914" name="Object 3"/>
          <p:cNvGraphicFramePr>
            <a:graphicFrameLocks noChangeAspect="1"/>
          </p:cNvGraphicFramePr>
          <p:nvPr/>
        </p:nvGraphicFramePr>
        <p:xfrm>
          <a:off x="914400" y="1676400"/>
          <a:ext cx="7543800" cy="1014413"/>
        </p:xfrm>
        <a:graphic>
          <a:graphicData uri="http://schemas.openxmlformats.org/presentationml/2006/ole">
            <p:oleObj spid="_x0000_s38914" name="Equation" r:id="rId3" imgW="3213000" imgH="431640" progId="Equation.DSMT4">
              <p:embed/>
            </p:oleObj>
          </a:graphicData>
        </a:graphic>
      </p:graphicFrame>
      <p:sp>
        <p:nvSpPr>
          <p:cNvPr id="38917" name="Text Box 4"/>
          <p:cNvSpPr txBox="1">
            <a:spLocks noChangeArrowheads="1"/>
          </p:cNvSpPr>
          <p:nvPr/>
        </p:nvSpPr>
        <p:spPr bwMode="auto">
          <a:xfrm>
            <a:off x="685800" y="2819400"/>
            <a:ext cx="1735138" cy="457200"/>
          </a:xfrm>
          <a:prstGeom prst="rect">
            <a:avLst/>
          </a:prstGeom>
          <a:noFill/>
          <a:ln w="9525">
            <a:noFill/>
            <a:miter lim="800000"/>
            <a:headEnd/>
            <a:tailEnd/>
          </a:ln>
        </p:spPr>
        <p:txBody>
          <a:bodyPr wrap="none">
            <a:spAutoFit/>
          </a:bodyPr>
          <a:lstStyle/>
          <a:p>
            <a:r>
              <a:rPr lang="ja-JP" altLang="en-US"/>
              <a:t>と表される。</a:t>
            </a:r>
          </a:p>
        </p:txBody>
      </p:sp>
      <p:sp>
        <p:nvSpPr>
          <p:cNvPr id="38918" name="Rectangle 5"/>
          <p:cNvSpPr>
            <a:spLocks noChangeArrowheads="1"/>
          </p:cNvSpPr>
          <p:nvPr/>
        </p:nvSpPr>
        <p:spPr bwMode="auto">
          <a:xfrm>
            <a:off x="12192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19" name="Rectangle 6"/>
          <p:cNvSpPr>
            <a:spLocks noChangeArrowheads="1"/>
          </p:cNvSpPr>
          <p:nvPr/>
        </p:nvSpPr>
        <p:spPr bwMode="auto">
          <a:xfrm>
            <a:off x="18288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0" name="Rectangle 7"/>
          <p:cNvSpPr>
            <a:spLocks noChangeArrowheads="1"/>
          </p:cNvSpPr>
          <p:nvPr/>
        </p:nvSpPr>
        <p:spPr bwMode="auto">
          <a:xfrm>
            <a:off x="24384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1" name="Rectangle 8"/>
          <p:cNvSpPr>
            <a:spLocks noChangeArrowheads="1"/>
          </p:cNvSpPr>
          <p:nvPr/>
        </p:nvSpPr>
        <p:spPr bwMode="auto">
          <a:xfrm>
            <a:off x="30480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2" name="Rectangle 9"/>
          <p:cNvSpPr>
            <a:spLocks noChangeArrowheads="1"/>
          </p:cNvSpPr>
          <p:nvPr/>
        </p:nvSpPr>
        <p:spPr bwMode="auto">
          <a:xfrm>
            <a:off x="36576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3" name="Rectangle 10"/>
          <p:cNvSpPr>
            <a:spLocks noChangeArrowheads="1"/>
          </p:cNvSpPr>
          <p:nvPr/>
        </p:nvSpPr>
        <p:spPr bwMode="auto">
          <a:xfrm>
            <a:off x="42672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4" name="Rectangle 11"/>
          <p:cNvSpPr>
            <a:spLocks noChangeArrowheads="1"/>
          </p:cNvSpPr>
          <p:nvPr/>
        </p:nvSpPr>
        <p:spPr bwMode="auto">
          <a:xfrm>
            <a:off x="48768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5" name="Rectangle 12"/>
          <p:cNvSpPr>
            <a:spLocks noChangeArrowheads="1"/>
          </p:cNvSpPr>
          <p:nvPr/>
        </p:nvSpPr>
        <p:spPr bwMode="auto">
          <a:xfrm>
            <a:off x="5486400" y="36576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26" name="Text Box 13"/>
          <p:cNvSpPr txBox="1">
            <a:spLocks noChangeArrowheads="1"/>
          </p:cNvSpPr>
          <p:nvPr/>
        </p:nvSpPr>
        <p:spPr bwMode="auto">
          <a:xfrm>
            <a:off x="990600" y="4038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38927" name="Text Box 14"/>
          <p:cNvSpPr txBox="1">
            <a:spLocks noChangeArrowheads="1"/>
          </p:cNvSpPr>
          <p:nvPr/>
        </p:nvSpPr>
        <p:spPr bwMode="auto">
          <a:xfrm>
            <a:off x="1600200" y="40386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38928" name="Text Box 15"/>
          <p:cNvSpPr txBox="1">
            <a:spLocks noChangeArrowheads="1"/>
          </p:cNvSpPr>
          <p:nvPr/>
        </p:nvSpPr>
        <p:spPr bwMode="auto">
          <a:xfrm>
            <a:off x="5334000" y="40386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38929" name="Text Box 16"/>
          <p:cNvSpPr txBox="1">
            <a:spLocks noChangeArrowheads="1"/>
          </p:cNvSpPr>
          <p:nvPr/>
        </p:nvSpPr>
        <p:spPr bwMode="auto">
          <a:xfrm>
            <a:off x="2889250" y="4038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38930" name="Text Box 17"/>
          <p:cNvSpPr txBox="1">
            <a:spLocks noChangeArrowheads="1"/>
          </p:cNvSpPr>
          <p:nvPr/>
        </p:nvSpPr>
        <p:spPr bwMode="auto">
          <a:xfrm>
            <a:off x="4114800" y="41148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38931" name="Oval 18"/>
          <p:cNvSpPr>
            <a:spLocks noChangeArrowheads="1"/>
          </p:cNvSpPr>
          <p:nvPr/>
        </p:nvSpPr>
        <p:spPr bwMode="auto">
          <a:xfrm>
            <a:off x="5715000" y="2819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32" name="Line 19"/>
          <p:cNvSpPr>
            <a:spLocks noChangeShapeType="1"/>
          </p:cNvSpPr>
          <p:nvPr/>
        </p:nvSpPr>
        <p:spPr bwMode="auto">
          <a:xfrm flipH="1">
            <a:off x="4267200" y="2971800"/>
            <a:ext cx="1447800" cy="381000"/>
          </a:xfrm>
          <a:prstGeom prst="line">
            <a:avLst/>
          </a:prstGeom>
          <a:noFill/>
          <a:ln w="57150">
            <a:solidFill>
              <a:srgbClr val="008000"/>
            </a:solidFill>
            <a:round/>
            <a:headEnd/>
            <a:tailEnd type="triangle" w="med" len="med"/>
          </a:ln>
        </p:spPr>
        <p:txBody>
          <a:bodyPr/>
          <a:lstStyle/>
          <a:p>
            <a:endParaRPr lang="ja-JP" altLang="en-US"/>
          </a:p>
        </p:txBody>
      </p:sp>
      <p:sp>
        <p:nvSpPr>
          <p:cNvPr id="38933" name="Rectangle 20"/>
          <p:cNvSpPr>
            <a:spLocks noChangeArrowheads="1"/>
          </p:cNvSpPr>
          <p:nvPr/>
        </p:nvSpPr>
        <p:spPr bwMode="auto">
          <a:xfrm>
            <a:off x="11430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4" name="Rectangle 21"/>
          <p:cNvSpPr>
            <a:spLocks noChangeArrowheads="1"/>
          </p:cNvSpPr>
          <p:nvPr/>
        </p:nvSpPr>
        <p:spPr bwMode="auto">
          <a:xfrm>
            <a:off x="17526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5" name="Rectangle 22"/>
          <p:cNvSpPr>
            <a:spLocks noChangeArrowheads="1"/>
          </p:cNvSpPr>
          <p:nvPr/>
        </p:nvSpPr>
        <p:spPr bwMode="auto">
          <a:xfrm>
            <a:off x="23622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6" name="Rectangle 23"/>
          <p:cNvSpPr>
            <a:spLocks noChangeArrowheads="1"/>
          </p:cNvSpPr>
          <p:nvPr/>
        </p:nvSpPr>
        <p:spPr bwMode="auto">
          <a:xfrm>
            <a:off x="29718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7" name="Rectangle 24"/>
          <p:cNvSpPr>
            <a:spLocks noChangeArrowheads="1"/>
          </p:cNvSpPr>
          <p:nvPr/>
        </p:nvSpPr>
        <p:spPr bwMode="auto">
          <a:xfrm>
            <a:off x="35814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8" name="Rectangle 25"/>
          <p:cNvSpPr>
            <a:spLocks noChangeArrowheads="1"/>
          </p:cNvSpPr>
          <p:nvPr/>
        </p:nvSpPr>
        <p:spPr bwMode="auto">
          <a:xfrm>
            <a:off x="41910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39" name="Rectangle 26"/>
          <p:cNvSpPr>
            <a:spLocks noChangeArrowheads="1"/>
          </p:cNvSpPr>
          <p:nvPr/>
        </p:nvSpPr>
        <p:spPr bwMode="auto">
          <a:xfrm>
            <a:off x="48006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40" name="Rectangle 27"/>
          <p:cNvSpPr>
            <a:spLocks noChangeArrowheads="1"/>
          </p:cNvSpPr>
          <p:nvPr/>
        </p:nvSpPr>
        <p:spPr bwMode="auto">
          <a:xfrm>
            <a:off x="5410200" y="51054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38941" name="Text Box 28"/>
          <p:cNvSpPr txBox="1">
            <a:spLocks noChangeArrowheads="1"/>
          </p:cNvSpPr>
          <p:nvPr/>
        </p:nvSpPr>
        <p:spPr bwMode="auto">
          <a:xfrm>
            <a:off x="914400" y="54864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38942" name="Text Box 29"/>
          <p:cNvSpPr txBox="1">
            <a:spLocks noChangeArrowheads="1"/>
          </p:cNvSpPr>
          <p:nvPr/>
        </p:nvSpPr>
        <p:spPr bwMode="auto">
          <a:xfrm>
            <a:off x="1524000" y="54864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38943" name="Text Box 30"/>
          <p:cNvSpPr txBox="1">
            <a:spLocks noChangeArrowheads="1"/>
          </p:cNvSpPr>
          <p:nvPr/>
        </p:nvSpPr>
        <p:spPr bwMode="auto">
          <a:xfrm>
            <a:off x="5257800" y="54864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38944" name="Text Box 31"/>
          <p:cNvSpPr txBox="1">
            <a:spLocks noChangeArrowheads="1"/>
          </p:cNvSpPr>
          <p:nvPr/>
        </p:nvSpPr>
        <p:spPr bwMode="auto">
          <a:xfrm>
            <a:off x="2813050" y="54864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38945" name="Text Box 32"/>
          <p:cNvSpPr txBox="1">
            <a:spLocks noChangeArrowheads="1"/>
          </p:cNvSpPr>
          <p:nvPr/>
        </p:nvSpPr>
        <p:spPr bwMode="auto">
          <a:xfrm>
            <a:off x="4038600" y="55626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38946" name="Oval 33"/>
          <p:cNvSpPr>
            <a:spLocks noChangeArrowheads="1"/>
          </p:cNvSpPr>
          <p:nvPr/>
        </p:nvSpPr>
        <p:spPr bwMode="auto">
          <a:xfrm>
            <a:off x="1905000" y="525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47" name="Oval 34"/>
          <p:cNvSpPr>
            <a:spLocks noChangeArrowheads="1"/>
          </p:cNvSpPr>
          <p:nvPr/>
        </p:nvSpPr>
        <p:spPr bwMode="auto">
          <a:xfrm>
            <a:off x="6553200" y="4648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48" name="Line 35"/>
          <p:cNvSpPr>
            <a:spLocks noChangeShapeType="1"/>
          </p:cNvSpPr>
          <p:nvPr/>
        </p:nvSpPr>
        <p:spPr bwMode="auto">
          <a:xfrm flipH="1">
            <a:off x="5105400" y="4800600"/>
            <a:ext cx="1447800" cy="381000"/>
          </a:xfrm>
          <a:prstGeom prst="line">
            <a:avLst/>
          </a:prstGeom>
          <a:noFill/>
          <a:ln w="57150">
            <a:solidFill>
              <a:srgbClr val="008000"/>
            </a:solidFill>
            <a:round/>
            <a:headEnd/>
            <a:tailEnd type="triangle" w="med" len="med"/>
          </a:ln>
        </p:spPr>
        <p:txBody>
          <a:bodyPr/>
          <a:lstStyle/>
          <a:p>
            <a:endParaRPr lang="ja-JP" altLang="en-US"/>
          </a:p>
        </p:txBody>
      </p:sp>
      <p:sp>
        <p:nvSpPr>
          <p:cNvPr id="38949" name="Line 36"/>
          <p:cNvSpPr>
            <a:spLocks noChangeShapeType="1"/>
          </p:cNvSpPr>
          <p:nvPr/>
        </p:nvSpPr>
        <p:spPr bwMode="auto">
          <a:xfrm>
            <a:off x="3276600" y="6019800"/>
            <a:ext cx="0" cy="609600"/>
          </a:xfrm>
          <a:prstGeom prst="line">
            <a:avLst/>
          </a:prstGeom>
          <a:noFill/>
          <a:ln w="76200">
            <a:solidFill>
              <a:srgbClr val="333399"/>
            </a:solidFill>
            <a:prstDash val="sysDot"/>
            <a:round/>
            <a:headEnd/>
            <a:tailEnd type="triangle" w="med" len="med"/>
          </a:ln>
        </p:spPr>
        <p:txBody>
          <a:bodyPr/>
          <a:lstStyle/>
          <a:p>
            <a:endParaRPr lang="ja-JP" altLang="en-US"/>
          </a:p>
        </p:txBody>
      </p:sp>
      <p:sp>
        <p:nvSpPr>
          <p:cNvPr id="38950" name="Line 37"/>
          <p:cNvSpPr>
            <a:spLocks noChangeShapeType="1"/>
          </p:cNvSpPr>
          <p:nvPr/>
        </p:nvSpPr>
        <p:spPr bwMode="auto">
          <a:xfrm>
            <a:off x="3276600" y="4572000"/>
            <a:ext cx="0" cy="609600"/>
          </a:xfrm>
          <a:prstGeom prst="line">
            <a:avLst/>
          </a:prstGeom>
          <a:noFill/>
          <a:ln w="76200">
            <a:solidFill>
              <a:srgbClr val="333399"/>
            </a:solidFill>
            <a:round/>
            <a:headEnd/>
            <a:tailEnd type="triangle" w="med" len="med"/>
          </a:ln>
        </p:spPr>
        <p:txBody>
          <a:bodyPr/>
          <a:lstStyle/>
          <a:p>
            <a:endParaRPr lang="ja-JP" alt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スライド番号プレースホルダ 3"/>
          <p:cNvSpPr>
            <a:spLocks noGrp="1"/>
          </p:cNvSpPr>
          <p:nvPr>
            <p:ph type="sldNum" sz="quarter" idx="12"/>
          </p:nvPr>
        </p:nvSpPr>
        <p:spPr>
          <a:noFill/>
        </p:spPr>
        <p:txBody>
          <a:bodyPr/>
          <a:lstStyle/>
          <a:p>
            <a:fld id="{A73FF671-952C-4BD5-AA07-359CA8E1BE3A}" type="slidenum">
              <a:rPr lang="en-US" altLang="ja-JP" smtClean="0"/>
              <a:pPr/>
              <a:t>81</a:t>
            </a:fld>
            <a:endParaRPr lang="en-US" altLang="ja-JP" smtClean="0"/>
          </a:p>
        </p:txBody>
      </p:sp>
      <p:sp>
        <p:nvSpPr>
          <p:cNvPr id="39941" name="Text Box 2"/>
          <p:cNvSpPr txBox="1">
            <a:spLocks noChangeArrowheads="1"/>
          </p:cNvSpPr>
          <p:nvPr/>
        </p:nvSpPr>
        <p:spPr bwMode="auto">
          <a:xfrm>
            <a:off x="762000" y="381000"/>
            <a:ext cx="7699375" cy="457200"/>
          </a:xfrm>
          <a:prstGeom prst="rect">
            <a:avLst/>
          </a:prstGeom>
          <a:noFill/>
          <a:ln w="9525">
            <a:noFill/>
            <a:miter lim="800000"/>
            <a:headEnd/>
            <a:tailEnd/>
          </a:ln>
        </p:spPr>
        <p:txBody>
          <a:bodyPr wrap="none">
            <a:spAutoFit/>
          </a:bodyPr>
          <a:lstStyle/>
          <a:p>
            <a:r>
              <a:rPr lang="ja-JP" altLang="en-US"/>
              <a:t>したがって、一回あたりの平均計算量は、次式で表される。</a:t>
            </a:r>
          </a:p>
        </p:txBody>
      </p:sp>
      <p:graphicFrame>
        <p:nvGraphicFramePr>
          <p:cNvPr id="39938" name="Object 3"/>
          <p:cNvGraphicFramePr>
            <a:graphicFrameLocks noChangeAspect="1"/>
          </p:cNvGraphicFramePr>
          <p:nvPr/>
        </p:nvGraphicFramePr>
        <p:xfrm>
          <a:off x="1117600" y="1143000"/>
          <a:ext cx="5395913" cy="923925"/>
        </p:xfrm>
        <a:graphic>
          <a:graphicData uri="http://schemas.openxmlformats.org/presentationml/2006/ole">
            <p:oleObj spid="_x0000_s39938" name="Equation" r:id="rId3" imgW="2298600" imgH="393480" progId="Equation.DSMT4">
              <p:embed/>
            </p:oleObj>
          </a:graphicData>
        </a:graphic>
      </p:graphicFrame>
      <p:sp>
        <p:nvSpPr>
          <p:cNvPr id="39942" name="Text Box 4"/>
          <p:cNvSpPr txBox="1">
            <a:spLocks noChangeArrowheads="1"/>
          </p:cNvSpPr>
          <p:nvPr/>
        </p:nvSpPr>
        <p:spPr bwMode="auto">
          <a:xfrm>
            <a:off x="533400" y="2209800"/>
            <a:ext cx="8305800" cy="457200"/>
          </a:xfrm>
          <a:prstGeom prst="rect">
            <a:avLst/>
          </a:prstGeom>
          <a:noFill/>
          <a:ln w="9525">
            <a:noFill/>
            <a:miter lim="800000"/>
            <a:headEnd/>
            <a:tailEnd/>
          </a:ln>
        </p:spPr>
        <p:txBody>
          <a:bodyPr>
            <a:spAutoFit/>
          </a:bodyPr>
          <a:lstStyle/>
          <a:p>
            <a:pPr algn="l"/>
            <a:r>
              <a:rPr lang="ja-JP" altLang="en-US"/>
              <a:t>ここで、　　　　　　はハッシュ表におけるデータの使用率である。</a:t>
            </a:r>
          </a:p>
        </p:txBody>
      </p:sp>
      <p:graphicFrame>
        <p:nvGraphicFramePr>
          <p:cNvPr id="39939" name="Object 5"/>
          <p:cNvGraphicFramePr>
            <a:graphicFrameLocks noChangeAspect="1"/>
          </p:cNvGraphicFramePr>
          <p:nvPr/>
        </p:nvGraphicFramePr>
        <p:xfrm>
          <a:off x="1676400" y="2133600"/>
          <a:ext cx="990600" cy="723900"/>
        </p:xfrm>
        <a:graphic>
          <a:graphicData uri="http://schemas.openxmlformats.org/presentationml/2006/ole">
            <p:oleObj spid="_x0000_s39939" name="Equation" r:id="rId4" imgW="520560" imgH="380880" progId="Equation.DSMT4">
              <p:embed/>
            </p:oleObj>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スライド番号プレースホルダ 3"/>
          <p:cNvSpPr>
            <a:spLocks noGrp="1"/>
          </p:cNvSpPr>
          <p:nvPr>
            <p:ph type="sldNum" sz="quarter" idx="12"/>
          </p:nvPr>
        </p:nvSpPr>
        <p:spPr>
          <a:noFill/>
        </p:spPr>
        <p:txBody>
          <a:bodyPr/>
          <a:lstStyle/>
          <a:p>
            <a:fld id="{47CD12C4-E8FE-4A54-BF7B-D35CF0A26EC4}" type="slidenum">
              <a:rPr lang="en-US" altLang="ja-JP" smtClean="0"/>
              <a:pPr/>
              <a:t>82</a:t>
            </a:fld>
            <a:endParaRPr lang="en-US" altLang="ja-JP" smtClean="0"/>
          </a:p>
        </p:txBody>
      </p:sp>
      <p:sp>
        <p:nvSpPr>
          <p:cNvPr id="40965" name="Text Box 2"/>
          <p:cNvSpPr txBox="1">
            <a:spLocks noChangeArrowheads="1"/>
          </p:cNvSpPr>
          <p:nvPr/>
        </p:nvSpPr>
        <p:spPr bwMode="auto">
          <a:xfrm>
            <a:off x="0" y="2133600"/>
            <a:ext cx="1870075" cy="457200"/>
          </a:xfrm>
          <a:prstGeom prst="rect">
            <a:avLst/>
          </a:prstGeom>
          <a:noFill/>
          <a:ln w="9525">
            <a:noFill/>
            <a:miter lim="800000"/>
            <a:headEnd/>
            <a:tailEnd/>
          </a:ln>
        </p:spPr>
        <p:txBody>
          <a:bodyPr wrap="none">
            <a:spAutoFit/>
          </a:bodyPr>
          <a:lstStyle/>
          <a:p>
            <a:r>
              <a:rPr lang="ja-JP" altLang="en-US"/>
              <a:t>検索の評価：</a:t>
            </a:r>
          </a:p>
        </p:txBody>
      </p:sp>
      <p:sp>
        <p:nvSpPr>
          <p:cNvPr id="40966" name="Rectangle 3"/>
          <p:cNvSpPr>
            <a:spLocks noChangeArrowheads="1"/>
          </p:cNvSpPr>
          <p:nvPr/>
        </p:nvSpPr>
        <p:spPr bwMode="auto">
          <a:xfrm>
            <a:off x="20574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67" name="Rectangle 4"/>
          <p:cNvSpPr>
            <a:spLocks noChangeArrowheads="1"/>
          </p:cNvSpPr>
          <p:nvPr/>
        </p:nvSpPr>
        <p:spPr bwMode="auto">
          <a:xfrm>
            <a:off x="26670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68" name="Rectangle 5"/>
          <p:cNvSpPr>
            <a:spLocks noChangeArrowheads="1"/>
          </p:cNvSpPr>
          <p:nvPr/>
        </p:nvSpPr>
        <p:spPr bwMode="auto">
          <a:xfrm>
            <a:off x="32766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69" name="Rectangle 6"/>
          <p:cNvSpPr>
            <a:spLocks noChangeArrowheads="1"/>
          </p:cNvSpPr>
          <p:nvPr/>
        </p:nvSpPr>
        <p:spPr bwMode="auto">
          <a:xfrm>
            <a:off x="38862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0" name="Rectangle 7"/>
          <p:cNvSpPr>
            <a:spLocks noChangeArrowheads="1"/>
          </p:cNvSpPr>
          <p:nvPr/>
        </p:nvSpPr>
        <p:spPr bwMode="auto">
          <a:xfrm>
            <a:off x="44958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1" name="Rectangle 8"/>
          <p:cNvSpPr>
            <a:spLocks noChangeArrowheads="1"/>
          </p:cNvSpPr>
          <p:nvPr/>
        </p:nvSpPr>
        <p:spPr bwMode="auto">
          <a:xfrm>
            <a:off x="51054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2" name="Rectangle 9"/>
          <p:cNvSpPr>
            <a:spLocks noChangeArrowheads="1"/>
          </p:cNvSpPr>
          <p:nvPr/>
        </p:nvSpPr>
        <p:spPr bwMode="auto">
          <a:xfrm>
            <a:off x="57150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3" name="Rectangle 10"/>
          <p:cNvSpPr>
            <a:spLocks noChangeArrowheads="1"/>
          </p:cNvSpPr>
          <p:nvPr/>
        </p:nvSpPr>
        <p:spPr bwMode="auto">
          <a:xfrm>
            <a:off x="6324600" y="1143000"/>
            <a:ext cx="533400" cy="609600"/>
          </a:xfrm>
          <a:prstGeom prst="rect">
            <a:avLst/>
          </a:prstGeom>
          <a:solidFill>
            <a:schemeClr val="hlink"/>
          </a:solidFill>
          <a:ln w="9525">
            <a:miter lim="800000"/>
            <a:headEnd/>
            <a:tailEnd/>
          </a:ln>
          <a:scene3d>
            <a:camera prst="legacyObliqueTopRight">
              <a:rot lat="16199993"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40974" name="Text Box 11"/>
          <p:cNvSpPr txBox="1">
            <a:spLocks noChangeArrowheads="1"/>
          </p:cNvSpPr>
          <p:nvPr/>
        </p:nvSpPr>
        <p:spPr bwMode="auto">
          <a:xfrm>
            <a:off x="1828800" y="15240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A[0]</a:t>
            </a:r>
          </a:p>
        </p:txBody>
      </p:sp>
      <p:sp>
        <p:nvSpPr>
          <p:cNvPr id="40975" name="Text Box 12"/>
          <p:cNvSpPr txBox="1">
            <a:spLocks noChangeArrowheads="1"/>
          </p:cNvSpPr>
          <p:nvPr/>
        </p:nvSpPr>
        <p:spPr bwMode="auto">
          <a:xfrm>
            <a:off x="2438400" y="1524000"/>
            <a:ext cx="760413" cy="457200"/>
          </a:xfrm>
          <a:prstGeom prst="rect">
            <a:avLst/>
          </a:prstGeom>
          <a:noFill/>
          <a:ln w="9525">
            <a:noFill/>
            <a:miter lim="800000"/>
            <a:headEnd/>
            <a:tailEnd/>
          </a:ln>
        </p:spPr>
        <p:txBody>
          <a:bodyPr wrap="none">
            <a:spAutoFit/>
          </a:bodyPr>
          <a:lstStyle/>
          <a:p>
            <a:pPr algn="l"/>
            <a:r>
              <a:rPr lang="en-US" altLang="ja-JP" b="0">
                <a:solidFill>
                  <a:srgbClr val="FF0000"/>
                </a:solidFill>
              </a:rPr>
              <a:t>A[1]</a:t>
            </a:r>
          </a:p>
        </p:txBody>
      </p:sp>
      <p:sp>
        <p:nvSpPr>
          <p:cNvPr id="40976" name="Text Box 13"/>
          <p:cNvSpPr txBox="1">
            <a:spLocks noChangeArrowheads="1"/>
          </p:cNvSpPr>
          <p:nvPr/>
        </p:nvSpPr>
        <p:spPr bwMode="auto">
          <a:xfrm>
            <a:off x="6172200" y="1524000"/>
            <a:ext cx="1133475" cy="457200"/>
          </a:xfrm>
          <a:prstGeom prst="rect">
            <a:avLst/>
          </a:prstGeom>
          <a:noFill/>
          <a:ln w="9525">
            <a:noFill/>
            <a:miter lim="800000"/>
            <a:headEnd/>
            <a:tailEnd/>
          </a:ln>
        </p:spPr>
        <p:txBody>
          <a:bodyPr wrap="none">
            <a:spAutoFit/>
          </a:bodyPr>
          <a:lstStyle/>
          <a:p>
            <a:pPr algn="l"/>
            <a:r>
              <a:rPr lang="en-US" altLang="ja-JP" b="0">
                <a:solidFill>
                  <a:srgbClr val="FF0000"/>
                </a:solidFill>
              </a:rPr>
              <a:t>A[M-1]</a:t>
            </a:r>
          </a:p>
        </p:txBody>
      </p:sp>
      <p:sp>
        <p:nvSpPr>
          <p:cNvPr id="40977" name="Text Box 14"/>
          <p:cNvSpPr txBox="1">
            <a:spLocks noChangeArrowheads="1"/>
          </p:cNvSpPr>
          <p:nvPr/>
        </p:nvSpPr>
        <p:spPr bwMode="auto">
          <a:xfrm>
            <a:off x="3727450" y="15240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A[i]</a:t>
            </a:r>
          </a:p>
        </p:txBody>
      </p:sp>
      <p:sp>
        <p:nvSpPr>
          <p:cNvPr id="40978" name="Text Box 15"/>
          <p:cNvSpPr txBox="1">
            <a:spLocks noChangeArrowheads="1"/>
          </p:cNvSpPr>
          <p:nvPr/>
        </p:nvSpPr>
        <p:spPr bwMode="auto">
          <a:xfrm>
            <a:off x="4953000" y="1600200"/>
            <a:ext cx="692150" cy="457200"/>
          </a:xfrm>
          <a:prstGeom prst="rect">
            <a:avLst/>
          </a:prstGeom>
          <a:noFill/>
          <a:ln w="9525">
            <a:noFill/>
            <a:miter lim="800000"/>
            <a:headEnd/>
            <a:tailEnd/>
          </a:ln>
        </p:spPr>
        <p:txBody>
          <a:bodyPr wrap="none">
            <a:spAutoFit/>
          </a:bodyPr>
          <a:lstStyle/>
          <a:p>
            <a:pPr algn="l"/>
            <a:r>
              <a:rPr lang="en-US" altLang="ja-JP" b="0">
                <a:solidFill>
                  <a:srgbClr val="FF0000"/>
                </a:solidFill>
              </a:rPr>
              <a:t>A[j]</a:t>
            </a:r>
          </a:p>
        </p:txBody>
      </p:sp>
      <p:sp>
        <p:nvSpPr>
          <p:cNvPr id="40979" name="Oval 16"/>
          <p:cNvSpPr>
            <a:spLocks noChangeArrowheads="1"/>
          </p:cNvSpPr>
          <p:nvPr/>
        </p:nvSpPr>
        <p:spPr bwMode="auto">
          <a:xfrm>
            <a:off x="28194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0980" name="Oval 17"/>
          <p:cNvSpPr>
            <a:spLocks noChangeArrowheads="1"/>
          </p:cNvSpPr>
          <p:nvPr/>
        </p:nvSpPr>
        <p:spPr bwMode="auto">
          <a:xfrm>
            <a:off x="40386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0981" name="Oval 18"/>
          <p:cNvSpPr>
            <a:spLocks noChangeArrowheads="1"/>
          </p:cNvSpPr>
          <p:nvPr/>
        </p:nvSpPr>
        <p:spPr bwMode="auto">
          <a:xfrm>
            <a:off x="47244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0982" name="Line 19"/>
          <p:cNvSpPr>
            <a:spLocks noChangeShapeType="1"/>
          </p:cNvSpPr>
          <p:nvPr/>
        </p:nvSpPr>
        <p:spPr bwMode="auto">
          <a:xfrm>
            <a:off x="4191000" y="457200"/>
            <a:ext cx="0" cy="609600"/>
          </a:xfrm>
          <a:prstGeom prst="line">
            <a:avLst/>
          </a:prstGeom>
          <a:noFill/>
          <a:ln w="57150">
            <a:solidFill>
              <a:schemeClr val="tx1"/>
            </a:solidFill>
            <a:prstDash val="sysDot"/>
            <a:round/>
            <a:headEnd/>
            <a:tailEnd type="triangle" w="med" len="med"/>
          </a:ln>
        </p:spPr>
        <p:txBody>
          <a:bodyPr/>
          <a:lstStyle/>
          <a:p>
            <a:endParaRPr lang="ja-JP" altLang="en-US"/>
          </a:p>
        </p:txBody>
      </p:sp>
      <p:sp>
        <p:nvSpPr>
          <p:cNvPr id="40983" name="Rectangle 20"/>
          <p:cNvSpPr>
            <a:spLocks noChangeArrowheads="1"/>
          </p:cNvSpPr>
          <p:nvPr/>
        </p:nvSpPr>
        <p:spPr bwMode="auto">
          <a:xfrm>
            <a:off x="4038600" y="76200"/>
            <a:ext cx="304800" cy="3048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0984" name="Text Box 21"/>
          <p:cNvSpPr txBox="1">
            <a:spLocks noChangeArrowheads="1"/>
          </p:cNvSpPr>
          <p:nvPr/>
        </p:nvSpPr>
        <p:spPr bwMode="auto">
          <a:xfrm>
            <a:off x="4343400" y="457200"/>
            <a:ext cx="490538" cy="457200"/>
          </a:xfrm>
          <a:prstGeom prst="rect">
            <a:avLst/>
          </a:prstGeom>
          <a:noFill/>
          <a:ln w="9525">
            <a:noFill/>
            <a:miter lim="800000"/>
            <a:headEnd/>
            <a:tailEnd/>
          </a:ln>
        </p:spPr>
        <p:txBody>
          <a:bodyPr wrap="none">
            <a:spAutoFit/>
          </a:bodyPr>
          <a:lstStyle/>
          <a:p>
            <a:r>
              <a:rPr lang="ja-JP" altLang="en-US"/>
              <a:t>？</a:t>
            </a:r>
          </a:p>
        </p:txBody>
      </p:sp>
      <p:sp>
        <p:nvSpPr>
          <p:cNvPr id="40985" name="Text Box 22"/>
          <p:cNvSpPr txBox="1">
            <a:spLocks noChangeArrowheads="1"/>
          </p:cNvSpPr>
          <p:nvPr/>
        </p:nvSpPr>
        <p:spPr bwMode="auto">
          <a:xfrm>
            <a:off x="304800" y="2667000"/>
            <a:ext cx="7924800" cy="822325"/>
          </a:xfrm>
          <a:prstGeom prst="rect">
            <a:avLst/>
          </a:prstGeom>
          <a:noFill/>
          <a:ln w="9525">
            <a:noFill/>
            <a:miter lim="800000"/>
            <a:headEnd/>
            <a:tailEnd/>
          </a:ln>
        </p:spPr>
        <p:txBody>
          <a:bodyPr>
            <a:spAutoFit/>
          </a:bodyPr>
          <a:lstStyle/>
          <a:p>
            <a:pPr algn="l"/>
            <a:r>
              <a:rPr lang="ja-JP" altLang="en-US"/>
              <a:t>データがハッシュ表に存在する場合は、挿入時の１回当たりの平均計算量と同じである。</a:t>
            </a:r>
          </a:p>
        </p:txBody>
      </p:sp>
      <p:graphicFrame>
        <p:nvGraphicFramePr>
          <p:cNvPr id="40962" name="Object 23"/>
          <p:cNvGraphicFramePr>
            <a:graphicFrameLocks noChangeAspect="1"/>
          </p:cNvGraphicFramePr>
          <p:nvPr/>
        </p:nvGraphicFramePr>
        <p:xfrm>
          <a:off x="1600200" y="5788025"/>
          <a:ext cx="5011738" cy="1069975"/>
        </p:xfrm>
        <a:graphic>
          <a:graphicData uri="http://schemas.openxmlformats.org/presentationml/2006/ole">
            <p:oleObj spid="_x0000_s40962" name="Equation" r:id="rId3" imgW="2082600" imgH="444240" progId="Equation.DSMT4">
              <p:embed/>
            </p:oleObj>
          </a:graphicData>
        </a:graphic>
      </p:graphicFrame>
      <p:sp>
        <p:nvSpPr>
          <p:cNvPr id="40986" name="Text Box 24"/>
          <p:cNvSpPr txBox="1">
            <a:spLocks noChangeArrowheads="1"/>
          </p:cNvSpPr>
          <p:nvPr/>
        </p:nvSpPr>
        <p:spPr bwMode="auto">
          <a:xfrm>
            <a:off x="457200" y="4572000"/>
            <a:ext cx="7924800" cy="1187450"/>
          </a:xfrm>
          <a:prstGeom prst="rect">
            <a:avLst/>
          </a:prstGeom>
          <a:noFill/>
          <a:ln w="9525">
            <a:noFill/>
            <a:miter lim="800000"/>
            <a:headEnd/>
            <a:tailEnd/>
          </a:ln>
        </p:spPr>
        <p:txBody>
          <a:bodyPr>
            <a:spAutoFit/>
          </a:bodyPr>
          <a:lstStyle/>
          <a:p>
            <a:pPr algn="l"/>
            <a:r>
              <a:rPr lang="ja-JP" altLang="en-US"/>
              <a:t>データがハッシュ表に存在しない場合は、Ｎ個のデータが存在しているときの、挿入位置をもとめる平均計算量と同じであり、次式で表される。</a:t>
            </a:r>
          </a:p>
        </p:txBody>
      </p:sp>
      <p:graphicFrame>
        <p:nvGraphicFramePr>
          <p:cNvPr id="40963" name="Object 25"/>
          <p:cNvGraphicFramePr>
            <a:graphicFrameLocks noChangeAspect="1"/>
          </p:cNvGraphicFramePr>
          <p:nvPr/>
        </p:nvGraphicFramePr>
        <p:xfrm>
          <a:off x="2743200" y="3657600"/>
          <a:ext cx="2087563" cy="893763"/>
        </p:xfrm>
        <a:graphic>
          <a:graphicData uri="http://schemas.openxmlformats.org/presentationml/2006/ole">
            <p:oleObj spid="_x0000_s40963" name="Equation" r:id="rId4" imgW="888840" imgH="380880" progId="Equation.DSMT4">
              <p:embed/>
            </p:oleObj>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スライド番号プレースホルダ 4"/>
          <p:cNvSpPr>
            <a:spLocks noGrp="1"/>
          </p:cNvSpPr>
          <p:nvPr>
            <p:ph type="sldNum" sz="quarter" idx="12"/>
          </p:nvPr>
        </p:nvSpPr>
        <p:spPr>
          <a:noFill/>
        </p:spPr>
        <p:txBody>
          <a:bodyPr/>
          <a:lstStyle/>
          <a:p>
            <a:fld id="{765D0F83-B66F-46B8-8C57-AB0DD111C67F}" type="slidenum">
              <a:rPr lang="en-US" altLang="ja-JP" smtClean="0"/>
              <a:pPr/>
              <a:t>83</a:t>
            </a:fld>
            <a:endParaRPr lang="en-US" altLang="ja-JP" smtClean="0"/>
          </a:p>
        </p:txBody>
      </p:sp>
      <p:sp>
        <p:nvSpPr>
          <p:cNvPr id="41989" name="Rectangle 2"/>
          <p:cNvSpPr>
            <a:spLocks noGrp="1" noChangeArrowheads="1"/>
          </p:cNvSpPr>
          <p:nvPr>
            <p:ph type="title"/>
          </p:nvPr>
        </p:nvSpPr>
        <p:spPr>
          <a:xfrm>
            <a:off x="457200" y="533400"/>
            <a:ext cx="8686800" cy="1143000"/>
          </a:xfrm>
        </p:spPr>
        <p:txBody>
          <a:bodyPr/>
          <a:lstStyle/>
          <a:p>
            <a:pPr eaLnBrk="1" hangingPunct="1"/>
            <a:r>
              <a:rPr lang="ja-JP" altLang="en-US" smtClean="0"/>
              <a:t>内部ハッシュ関数の計算量の概形</a:t>
            </a:r>
          </a:p>
        </p:txBody>
      </p:sp>
      <p:pic>
        <p:nvPicPr>
          <p:cNvPr id="41990" name="Picture 3" descr="D:\home\kusakari\lecture\SoftTech\2004\note\9\名称未設定-1.bmp"/>
          <p:cNvPicPr>
            <a:picLocks noChangeAspect="1" noChangeArrowheads="1"/>
          </p:cNvPicPr>
          <p:nvPr/>
        </p:nvPicPr>
        <p:blipFill>
          <a:blip r:embed="rId3"/>
          <a:srcRect/>
          <a:stretch>
            <a:fillRect/>
          </a:stretch>
        </p:blipFill>
        <p:spPr bwMode="auto">
          <a:xfrm>
            <a:off x="914400" y="1752600"/>
            <a:ext cx="7924800" cy="4452938"/>
          </a:xfrm>
          <a:prstGeom prst="rect">
            <a:avLst/>
          </a:prstGeom>
          <a:noFill/>
          <a:ln w="9525">
            <a:noFill/>
            <a:miter lim="800000"/>
            <a:headEnd/>
            <a:tailEnd/>
          </a:ln>
        </p:spPr>
      </p:pic>
      <p:graphicFrame>
        <p:nvGraphicFramePr>
          <p:cNvPr id="41986" name="Object 4"/>
          <p:cNvGraphicFramePr>
            <a:graphicFrameLocks noChangeAspect="1"/>
          </p:cNvGraphicFramePr>
          <p:nvPr/>
        </p:nvGraphicFramePr>
        <p:xfrm>
          <a:off x="4648200" y="4953000"/>
          <a:ext cx="1676400" cy="717550"/>
        </p:xfrm>
        <a:graphic>
          <a:graphicData uri="http://schemas.openxmlformats.org/presentationml/2006/ole">
            <p:oleObj spid="_x0000_s41986" name="Equation" r:id="rId4" imgW="888840" imgH="380880" progId="Equation.DSMT4">
              <p:embed/>
            </p:oleObj>
          </a:graphicData>
        </a:graphic>
      </p:graphicFrame>
      <p:graphicFrame>
        <p:nvGraphicFramePr>
          <p:cNvPr id="41987" name="Object 5"/>
          <p:cNvGraphicFramePr>
            <a:graphicFrameLocks noChangeAspect="1"/>
          </p:cNvGraphicFramePr>
          <p:nvPr/>
        </p:nvGraphicFramePr>
        <p:xfrm>
          <a:off x="3429000" y="3505200"/>
          <a:ext cx="977900" cy="917575"/>
        </p:xfrm>
        <a:graphic>
          <a:graphicData uri="http://schemas.openxmlformats.org/presentationml/2006/ole">
            <p:oleObj spid="_x0000_s41987" name="Equation" r:id="rId5" imgW="406080" imgH="380880" progId="Equation.DSMT4">
              <p:embed/>
            </p:oleObj>
          </a:graphicData>
        </a:graphic>
      </p:graphicFrame>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スライド番号プレースホルダ 5"/>
          <p:cNvSpPr>
            <a:spLocks noGrp="1"/>
          </p:cNvSpPr>
          <p:nvPr>
            <p:ph type="sldNum" sz="quarter" idx="12"/>
          </p:nvPr>
        </p:nvSpPr>
        <p:spPr>
          <a:noFill/>
        </p:spPr>
        <p:txBody>
          <a:bodyPr/>
          <a:lstStyle/>
          <a:p>
            <a:fld id="{E2DC7C07-B9C4-41E5-B0CE-93523A0C499A}" type="slidenum">
              <a:rPr lang="en-US" altLang="ja-JP" smtClean="0"/>
              <a:pPr/>
              <a:t>84</a:t>
            </a:fld>
            <a:endParaRPr lang="en-US" altLang="ja-JP" smtClean="0"/>
          </a:p>
        </p:txBody>
      </p:sp>
      <p:sp>
        <p:nvSpPr>
          <p:cNvPr id="43013" name="Rectangle 1026"/>
          <p:cNvSpPr>
            <a:spLocks noGrp="1" noChangeArrowheads="1"/>
          </p:cNvSpPr>
          <p:nvPr>
            <p:ph type="title"/>
          </p:nvPr>
        </p:nvSpPr>
        <p:spPr>
          <a:xfrm>
            <a:off x="685800" y="609600"/>
            <a:ext cx="8153400" cy="1143000"/>
          </a:xfrm>
        </p:spPr>
        <p:txBody>
          <a:bodyPr/>
          <a:lstStyle/>
          <a:p>
            <a:pPr eaLnBrk="1" hangingPunct="1"/>
            <a:r>
              <a:rPr lang="ja-JP" altLang="en-US" smtClean="0"/>
              <a:t>ハッシュ法のまとめ</a:t>
            </a:r>
          </a:p>
        </p:txBody>
      </p:sp>
      <p:sp>
        <p:nvSpPr>
          <p:cNvPr id="43014" name="Rectangle 1027"/>
          <p:cNvSpPr>
            <a:spLocks noGrp="1" noChangeArrowheads="1"/>
          </p:cNvSpPr>
          <p:nvPr>
            <p:ph type="body" idx="1"/>
          </p:nvPr>
        </p:nvSpPr>
        <p:spPr>
          <a:xfrm>
            <a:off x="685800" y="1981200"/>
            <a:ext cx="8153400" cy="4114800"/>
          </a:xfrm>
        </p:spPr>
        <p:txBody>
          <a:bodyPr/>
          <a:lstStyle/>
          <a:p>
            <a:pPr eaLnBrk="1" hangingPunct="1">
              <a:lnSpc>
                <a:spcPct val="90000"/>
              </a:lnSpc>
            </a:pPr>
            <a:r>
              <a:rPr lang="ja-JP" altLang="en-US" sz="2800" smtClean="0"/>
              <a:t>衝突が少ない場合には、極めて高速に、データの保存、検索を行える。</a:t>
            </a:r>
          </a:p>
          <a:p>
            <a:pPr lvl="1" eaLnBrk="1" hangingPunct="1">
              <a:lnSpc>
                <a:spcPct val="90000"/>
              </a:lnSpc>
            </a:pPr>
            <a:r>
              <a:rPr lang="ja-JP" altLang="en-US" sz="2400" smtClean="0"/>
              <a:t>ハッシュ表の作成は、線形時間（　　　　時間）</a:t>
            </a:r>
          </a:p>
          <a:p>
            <a:pPr lvl="1" eaLnBrk="1" hangingPunct="1">
              <a:lnSpc>
                <a:spcPct val="90000"/>
              </a:lnSpc>
            </a:pPr>
            <a:r>
              <a:rPr lang="ja-JP" altLang="en-US" sz="2400" smtClean="0"/>
              <a:t>ハッシュ表からのキーの検索は、定数時間（　　　　　時間）</a:t>
            </a:r>
          </a:p>
          <a:p>
            <a:pPr lvl="1" eaLnBrk="1" hangingPunct="1">
              <a:lnSpc>
                <a:spcPct val="90000"/>
              </a:lnSpc>
            </a:pPr>
            <a:endParaRPr lang="ja-JP" altLang="en-US" sz="2400" smtClean="0"/>
          </a:p>
          <a:p>
            <a:pPr eaLnBrk="1" hangingPunct="1">
              <a:lnSpc>
                <a:spcPct val="90000"/>
              </a:lnSpc>
            </a:pPr>
            <a:r>
              <a:rPr lang="ja-JP" altLang="en-US" sz="2800" smtClean="0"/>
              <a:t>衝突への対処を考慮する必要がある。</a:t>
            </a:r>
          </a:p>
          <a:p>
            <a:pPr lvl="1" eaLnBrk="1" hangingPunct="1">
              <a:lnSpc>
                <a:spcPct val="90000"/>
              </a:lnSpc>
            </a:pPr>
            <a:r>
              <a:rPr lang="ja-JP" altLang="en-US" sz="2400" smtClean="0"/>
              <a:t>今回の説明で用いたように、すべてのデータを配列内部に保持する方法を内部ハッシュ（クローズドハッシュ）という。</a:t>
            </a:r>
          </a:p>
          <a:p>
            <a:pPr lvl="1" eaLnBrk="1" hangingPunct="1">
              <a:lnSpc>
                <a:spcPct val="90000"/>
              </a:lnSpc>
            </a:pPr>
            <a:r>
              <a:rPr lang="ja-JP" altLang="en-US" sz="2400" smtClean="0"/>
              <a:t>間接参照を利用して、衝突を処理する方法も考えられる。（この方法を外部ハッシュ法（オープンハッシュ）という。</a:t>
            </a:r>
          </a:p>
        </p:txBody>
      </p:sp>
      <p:graphicFrame>
        <p:nvGraphicFramePr>
          <p:cNvPr id="43010" name="Object 1028"/>
          <p:cNvGraphicFramePr>
            <a:graphicFrameLocks noChangeAspect="1"/>
          </p:cNvGraphicFramePr>
          <p:nvPr/>
        </p:nvGraphicFramePr>
        <p:xfrm>
          <a:off x="7239000" y="3124200"/>
          <a:ext cx="838200" cy="558800"/>
        </p:xfrm>
        <a:graphic>
          <a:graphicData uri="http://schemas.openxmlformats.org/presentationml/2006/ole">
            <p:oleObj spid="_x0000_s43010" name="Equation" r:id="rId3" imgW="304560" imgH="203040" progId="Equation.DSMT4">
              <p:embed/>
            </p:oleObj>
          </a:graphicData>
        </a:graphic>
      </p:graphicFrame>
      <p:graphicFrame>
        <p:nvGraphicFramePr>
          <p:cNvPr id="43011" name="Object 1029"/>
          <p:cNvGraphicFramePr>
            <a:graphicFrameLocks noChangeAspect="1"/>
          </p:cNvGraphicFramePr>
          <p:nvPr/>
        </p:nvGraphicFramePr>
        <p:xfrm>
          <a:off x="5638800" y="2743200"/>
          <a:ext cx="942975" cy="558800"/>
        </p:xfrm>
        <a:graphic>
          <a:graphicData uri="http://schemas.openxmlformats.org/presentationml/2006/ole">
            <p:oleObj spid="_x0000_s43011" name="Equation" r:id="rId4" imgW="342720" imgH="203040" progId="Equation.DSMT4">
              <p:embed/>
            </p:oleObj>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スライド番号プレースホルダ 5"/>
          <p:cNvSpPr>
            <a:spLocks noGrp="1"/>
          </p:cNvSpPr>
          <p:nvPr>
            <p:ph type="sldNum" sz="quarter" idx="12"/>
          </p:nvPr>
        </p:nvSpPr>
        <p:spPr>
          <a:noFill/>
        </p:spPr>
        <p:txBody>
          <a:bodyPr/>
          <a:lstStyle/>
          <a:p>
            <a:fld id="{DEE23609-273F-4D1B-985C-B3497513FAB7}" type="slidenum">
              <a:rPr lang="en-US" altLang="ja-JP" smtClean="0"/>
              <a:pPr/>
              <a:t>85</a:t>
            </a:fld>
            <a:endParaRPr lang="en-US" altLang="ja-JP" smtClean="0"/>
          </a:p>
        </p:txBody>
      </p:sp>
      <p:sp>
        <p:nvSpPr>
          <p:cNvPr id="89091" name="Rectangle 2"/>
          <p:cNvSpPr>
            <a:spLocks noGrp="1" noChangeArrowheads="1"/>
          </p:cNvSpPr>
          <p:nvPr>
            <p:ph type="body" idx="1"/>
          </p:nvPr>
        </p:nvSpPr>
        <p:spPr>
          <a:xfrm>
            <a:off x="533400" y="762000"/>
            <a:ext cx="7772400" cy="4114800"/>
          </a:xfrm>
        </p:spPr>
        <p:txBody>
          <a:bodyPr/>
          <a:lstStyle/>
          <a:p>
            <a:pPr eaLnBrk="1" hangingPunct="1"/>
            <a:r>
              <a:rPr lang="ja-JP" altLang="en-US" smtClean="0"/>
              <a:t>衝突が生じる場合：</a:t>
            </a:r>
          </a:p>
          <a:p>
            <a:pPr lvl="1" eaLnBrk="1" hangingPunct="1"/>
            <a:r>
              <a:rPr lang="ja-JP" altLang="en-US" smtClean="0"/>
              <a:t>ハッシュ表の大きさＭとしては、データ数の２倍以上にしておくと検索時間は定数時間とみなせることが多い。</a:t>
            </a:r>
          </a:p>
          <a:p>
            <a:pPr lvl="1" eaLnBrk="1" hangingPunct="1"/>
            <a:r>
              <a:rPr lang="ja-JP" altLang="en-US" smtClean="0"/>
              <a:t>データ数がハッシュ表の大きさに近いと、性能は急激に劣化する。特に、Ｍ＜Ｎとすると、アルゴリズムの停止性に問題が生じる。</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 name="スライド番号プレースホルダ 5"/>
          <p:cNvSpPr>
            <a:spLocks noGrp="1"/>
          </p:cNvSpPr>
          <p:nvPr>
            <p:ph type="sldNum" sz="quarter" idx="12"/>
          </p:nvPr>
        </p:nvSpPr>
        <p:spPr>
          <a:noFill/>
        </p:spPr>
        <p:txBody>
          <a:bodyPr/>
          <a:lstStyle/>
          <a:p>
            <a:fld id="{BC3B2855-55BC-49DF-912D-4CCBF2DFCEF4}" type="slidenum">
              <a:rPr lang="en-US" altLang="ja-JP" smtClean="0"/>
              <a:pPr/>
              <a:t>86</a:t>
            </a:fld>
            <a:endParaRPr lang="en-US" altLang="ja-JP" smtClean="0"/>
          </a:p>
        </p:txBody>
      </p:sp>
      <p:sp>
        <p:nvSpPr>
          <p:cNvPr id="44040" name="Rectangle 2"/>
          <p:cNvSpPr>
            <a:spLocks noGrp="1" noChangeArrowheads="1"/>
          </p:cNvSpPr>
          <p:nvPr>
            <p:ph type="title"/>
          </p:nvPr>
        </p:nvSpPr>
        <p:spPr>
          <a:xfrm>
            <a:off x="381000" y="228600"/>
            <a:ext cx="7772400" cy="1143000"/>
          </a:xfrm>
        </p:spPr>
        <p:txBody>
          <a:bodyPr/>
          <a:lstStyle/>
          <a:p>
            <a:pPr eaLnBrk="1" hangingPunct="1"/>
            <a:r>
              <a:rPr lang="ja-JP" altLang="en-US" smtClean="0"/>
              <a:t>他のハッシュ関数</a:t>
            </a:r>
          </a:p>
        </p:txBody>
      </p:sp>
      <p:sp>
        <p:nvSpPr>
          <p:cNvPr id="44041" name="Rectangle 3"/>
          <p:cNvSpPr>
            <a:spLocks noGrp="1" noChangeArrowheads="1"/>
          </p:cNvSpPr>
          <p:nvPr>
            <p:ph type="body" idx="1"/>
          </p:nvPr>
        </p:nvSpPr>
        <p:spPr/>
        <p:txBody>
          <a:bodyPr/>
          <a:lstStyle/>
          <a:p>
            <a:pPr eaLnBrk="1" hangingPunct="1"/>
            <a:r>
              <a:rPr lang="ja-JP" altLang="en-US" smtClean="0"/>
              <a:t>　キーのデータの２乗和をバケットで割った余り。</a:t>
            </a:r>
          </a:p>
          <a:p>
            <a:pPr eaLnBrk="1" hangingPunct="1">
              <a:buFontTx/>
              <a:buNone/>
            </a:pPr>
            <a:endParaRPr lang="ja-JP" altLang="en-US" smtClean="0"/>
          </a:p>
          <a:p>
            <a:pPr eaLnBrk="1" hangingPunct="1"/>
            <a:endParaRPr lang="ja-JP" altLang="en-US" smtClean="0"/>
          </a:p>
          <a:p>
            <a:pPr eaLnBrk="1" hangingPunct="1"/>
            <a:r>
              <a:rPr lang="ja-JP" altLang="en-US" smtClean="0"/>
              <a:t>キーの２乗の中央　　　　　　ビット部分。</a:t>
            </a:r>
          </a:p>
        </p:txBody>
      </p:sp>
      <p:graphicFrame>
        <p:nvGraphicFramePr>
          <p:cNvPr id="44034" name="Object 4"/>
          <p:cNvGraphicFramePr>
            <a:graphicFrameLocks noChangeAspect="1"/>
          </p:cNvGraphicFramePr>
          <p:nvPr/>
        </p:nvGraphicFramePr>
        <p:xfrm>
          <a:off x="2590800" y="2895600"/>
          <a:ext cx="3416300" cy="893763"/>
        </p:xfrm>
        <a:graphic>
          <a:graphicData uri="http://schemas.openxmlformats.org/presentationml/2006/ole">
            <p:oleObj spid="_x0000_s44034" name="Equation" r:id="rId3" imgW="1650960" imgH="431640" progId="Equation.DSMT4">
              <p:embed/>
            </p:oleObj>
          </a:graphicData>
        </a:graphic>
      </p:graphicFrame>
      <p:sp>
        <p:nvSpPr>
          <p:cNvPr id="44042" name="Text Box 5"/>
          <p:cNvSpPr txBox="1">
            <a:spLocks noChangeArrowheads="1"/>
          </p:cNvSpPr>
          <p:nvPr/>
        </p:nvSpPr>
        <p:spPr bwMode="auto">
          <a:xfrm>
            <a:off x="914400" y="6400800"/>
            <a:ext cx="4519613" cy="457200"/>
          </a:xfrm>
          <a:prstGeom prst="rect">
            <a:avLst/>
          </a:prstGeom>
          <a:noFill/>
          <a:ln w="9525">
            <a:noFill/>
            <a:miter lim="800000"/>
            <a:headEnd/>
            <a:tailEnd/>
          </a:ln>
        </p:spPr>
        <p:txBody>
          <a:bodyPr wrap="none">
            <a:spAutoFit/>
          </a:bodyPr>
          <a:lstStyle/>
          <a:p>
            <a:r>
              <a:rPr lang="ja-JP" altLang="en-US"/>
              <a:t>ここで、　　は名前空間の上限値。</a:t>
            </a:r>
          </a:p>
        </p:txBody>
      </p:sp>
      <p:graphicFrame>
        <p:nvGraphicFramePr>
          <p:cNvPr id="44035" name="Object 6"/>
          <p:cNvGraphicFramePr>
            <a:graphicFrameLocks noChangeAspect="1"/>
          </p:cNvGraphicFramePr>
          <p:nvPr/>
        </p:nvGraphicFramePr>
        <p:xfrm>
          <a:off x="2286000" y="3733800"/>
          <a:ext cx="287338" cy="533400"/>
        </p:xfrm>
        <a:graphic>
          <a:graphicData uri="http://schemas.openxmlformats.org/presentationml/2006/ole">
            <p:oleObj spid="_x0000_s44035" name="Equation" r:id="rId4" imgW="88560" imgH="164880" progId="Equation.DSMT4">
              <p:embed/>
            </p:oleObj>
          </a:graphicData>
        </a:graphic>
      </p:graphicFrame>
      <p:graphicFrame>
        <p:nvGraphicFramePr>
          <p:cNvPr id="44036" name="Object 7"/>
          <p:cNvGraphicFramePr>
            <a:graphicFrameLocks noChangeAspect="1"/>
          </p:cNvGraphicFramePr>
          <p:nvPr/>
        </p:nvGraphicFramePr>
        <p:xfrm>
          <a:off x="2057400" y="4876800"/>
          <a:ext cx="3152775" cy="1471613"/>
        </p:xfrm>
        <a:graphic>
          <a:graphicData uri="http://schemas.openxmlformats.org/presentationml/2006/ole">
            <p:oleObj spid="_x0000_s44036" name="Equation" r:id="rId5" imgW="1523880" imgH="711000" progId="Equation.DSMT4">
              <p:embed/>
            </p:oleObj>
          </a:graphicData>
        </a:graphic>
      </p:graphicFrame>
      <p:sp>
        <p:nvSpPr>
          <p:cNvPr id="44043" name="Text Box 8"/>
          <p:cNvSpPr txBox="1">
            <a:spLocks noChangeArrowheads="1"/>
          </p:cNvSpPr>
          <p:nvPr/>
        </p:nvSpPr>
        <p:spPr bwMode="auto">
          <a:xfrm>
            <a:off x="1066800" y="3733800"/>
            <a:ext cx="3529013" cy="457200"/>
          </a:xfrm>
          <a:prstGeom prst="rect">
            <a:avLst/>
          </a:prstGeom>
          <a:noFill/>
          <a:ln w="9525">
            <a:noFill/>
            <a:miter lim="800000"/>
            <a:headEnd/>
            <a:tailEnd/>
          </a:ln>
        </p:spPr>
        <p:txBody>
          <a:bodyPr wrap="none">
            <a:spAutoFit/>
          </a:bodyPr>
          <a:lstStyle/>
          <a:p>
            <a:r>
              <a:rPr lang="ja-JP" altLang="en-US"/>
              <a:t>ここで、　　は名前の長さ。</a:t>
            </a:r>
          </a:p>
        </p:txBody>
      </p:sp>
      <p:graphicFrame>
        <p:nvGraphicFramePr>
          <p:cNvPr id="44037" name="Object 9"/>
          <p:cNvGraphicFramePr>
            <a:graphicFrameLocks noChangeAspect="1"/>
          </p:cNvGraphicFramePr>
          <p:nvPr/>
        </p:nvGraphicFramePr>
        <p:xfrm>
          <a:off x="1981200" y="6400800"/>
          <a:ext cx="457200" cy="425450"/>
        </p:xfrm>
        <a:graphic>
          <a:graphicData uri="http://schemas.openxmlformats.org/presentationml/2006/ole">
            <p:oleObj spid="_x0000_s44037" name="Equation" r:id="rId6" imgW="177480" imgH="164880" progId="Equation.DSMT4">
              <p:embed/>
            </p:oleObj>
          </a:graphicData>
        </a:graphic>
      </p:graphicFrame>
      <p:graphicFrame>
        <p:nvGraphicFramePr>
          <p:cNvPr id="44038" name="Object 10"/>
          <p:cNvGraphicFramePr>
            <a:graphicFrameLocks noChangeAspect="1"/>
          </p:cNvGraphicFramePr>
          <p:nvPr/>
        </p:nvGraphicFramePr>
        <p:xfrm>
          <a:off x="4267200" y="4267200"/>
          <a:ext cx="1352550" cy="655638"/>
        </p:xfrm>
        <a:graphic>
          <a:graphicData uri="http://schemas.openxmlformats.org/presentationml/2006/ole">
            <p:oleObj spid="_x0000_s44038" name="Equation" r:id="rId7" imgW="419040" imgH="20304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4"/>
          <p:cNvSpPr>
            <a:spLocks noGrp="1"/>
          </p:cNvSpPr>
          <p:nvPr>
            <p:ph type="sldNum" sz="quarter" idx="12"/>
          </p:nvPr>
        </p:nvSpPr>
        <p:spPr>
          <a:noFill/>
        </p:spPr>
        <p:txBody>
          <a:bodyPr/>
          <a:lstStyle/>
          <a:p>
            <a:fld id="{ABB77EE6-E936-4485-8041-0061D86BD6FD}" type="slidenum">
              <a:rPr lang="en-US" altLang="ja-JP" smtClean="0"/>
              <a:pPr/>
              <a:t>9</a:t>
            </a:fld>
            <a:endParaRPr lang="en-US" altLang="ja-JP" smtClean="0"/>
          </a:p>
        </p:txBody>
      </p:sp>
      <p:grpSp>
        <p:nvGrpSpPr>
          <p:cNvPr id="53251" name="Group 166"/>
          <p:cNvGrpSpPr>
            <a:grpSpLocks/>
          </p:cNvGrpSpPr>
          <p:nvPr/>
        </p:nvGrpSpPr>
        <p:grpSpPr bwMode="auto">
          <a:xfrm>
            <a:off x="381000" y="1447800"/>
            <a:ext cx="3657600" cy="457200"/>
            <a:chOff x="240" y="912"/>
            <a:chExt cx="2304" cy="288"/>
          </a:xfrm>
        </p:grpSpPr>
        <p:sp>
          <p:nvSpPr>
            <p:cNvPr id="53371" name="Rectangle 151"/>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2" name="Rectangle 159"/>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3" name="Rectangle 160"/>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4" name="Rectangle 161"/>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5" name="Rectangle 162"/>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6" name="Rectangle 163"/>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7" name="Rectangle 164"/>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8" name="Rectangle 165"/>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252" name="Rectangle 2"/>
          <p:cNvSpPr>
            <a:spLocks noGrp="1" noChangeArrowheads="1"/>
          </p:cNvSpPr>
          <p:nvPr>
            <p:ph type="title"/>
          </p:nvPr>
        </p:nvSpPr>
        <p:spPr>
          <a:xfrm>
            <a:off x="685800" y="0"/>
            <a:ext cx="7772400" cy="1143000"/>
          </a:xfrm>
        </p:spPr>
        <p:txBody>
          <a:bodyPr/>
          <a:lstStyle/>
          <a:p>
            <a:pPr eaLnBrk="1" hangingPunct="1"/>
            <a:r>
              <a:rPr lang="ja-JP" altLang="en-US" smtClean="0">
                <a:solidFill>
                  <a:schemeClr val="tx1"/>
                </a:solidFill>
              </a:rPr>
              <a:t>線形探索の動き</a:t>
            </a:r>
          </a:p>
        </p:txBody>
      </p:sp>
      <p:sp>
        <p:nvSpPr>
          <p:cNvPr id="53253" name="Text Box 11"/>
          <p:cNvSpPr txBox="1">
            <a:spLocks noChangeArrowheads="1"/>
          </p:cNvSpPr>
          <p:nvPr/>
        </p:nvSpPr>
        <p:spPr bwMode="auto">
          <a:xfrm>
            <a:off x="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254" name="Text Box 12"/>
          <p:cNvSpPr txBox="1">
            <a:spLocks noChangeArrowheads="1"/>
          </p:cNvSpPr>
          <p:nvPr/>
        </p:nvSpPr>
        <p:spPr bwMode="auto">
          <a:xfrm>
            <a:off x="457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255" name="Text Box 13"/>
          <p:cNvSpPr txBox="1">
            <a:spLocks noChangeArrowheads="1"/>
          </p:cNvSpPr>
          <p:nvPr/>
        </p:nvSpPr>
        <p:spPr bwMode="auto">
          <a:xfrm>
            <a:off x="914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256" name="Text Box 14"/>
          <p:cNvSpPr txBox="1">
            <a:spLocks noChangeArrowheads="1"/>
          </p:cNvSpPr>
          <p:nvPr/>
        </p:nvSpPr>
        <p:spPr bwMode="auto">
          <a:xfrm>
            <a:off x="1371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257" name="Text Box 15"/>
          <p:cNvSpPr txBox="1">
            <a:spLocks noChangeArrowheads="1"/>
          </p:cNvSpPr>
          <p:nvPr/>
        </p:nvSpPr>
        <p:spPr bwMode="auto">
          <a:xfrm>
            <a:off x="1828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258" name="Text Box 16"/>
          <p:cNvSpPr txBox="1">
            <a:spLocks noChangeArrowheads="1"/>
          </p:cNvSpPr>
          <p:nvPr/>
        </p:nvSpPr>
        <p:spPr bwMode="auto">
          <a:xfrm>
            <a:off x="2286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259" name="Text Box 17"/>
          <p:cNvSpPr txBox="1">
            <a:spLocks noChangeArrowheads="1"/>
          </p:cNvSpPr>
          <p:nvPr/>
        </p:nvSpPr>
        <p:spPr bwMode="auto">
          <a:xfrm>
            <a:off x="2743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260" name="Text Box 18"/>
          <p:cNvSpPr txBox="1">
            <a:spLocks noChangeArrowheads="1"/>
          </p:cNvSpPr>
          <p:nvPr/>
        </p:nvSpPr>
        <p:spPr bwMode="auto">
          <a:xfrm>
            <a:off x="3657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261" name="Text Box 19"/>
          <p:cNvSpPr txBox="1">
            <a:spLocks noChangeArrowheads="1"/>
          </p:cNvSpPr>
          <p:nvPr/>
        </p:nvSpPr>
        <p:spPr bwMode="auto">
          <a:xfrm>
            <a:off x="3200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262" name="Text Box 20"/>
          <p:cNvSpPr txBox="1">
            <a:spLocks noChangeArrowheads="1"/>
          </p:cNvSpPr>
          <p:nvPr/>
        </p:nvSpPr>
        <p:spPr bwMode="auto">
          <a:xfrm>
            <a:off x="4572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263" name="Text Box 21"/>
          <p:cNvSpPr txBox="1">
            <a:spLocks noChangeArrowheads="1"/>
          </p:cNvSpPr>
          <p:nvPr/>
        </p:nvSpPr>
        <p:spPr bwMode="auto">
          <a:xfrm>
            <a:off x="914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264" name="Text Box 22"/>
          <p:cNvSpPr txBox="1">
            <a:spLocks noChangeArrowheads="1"/>
          </p:cNvSpPr>
          <p:nvPr/>
        </p:nvSpPr>
        <p:spPr bwMode="auto">
          <a:xfrm>
            <a:off x="1371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265" name="Text Box 23"/>
          <p:cNvSpPr txBox="1">
            <a:spLocks noChangeArrowheads="1"/>
          </p:cNvSpPr>
          <p:nvPr/>
        </p:nvSpPr>
        <p:spPr bwMode="auto">
          <a:xfrm>
            <a:off x="1828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266" name="Text Box 24"/>
          <p:cNvSpPr txBox="1">
            <a:spLocks noChangeArrowheads="1"/>
          </p:cNvSpPr>
          <p:nvPr/>
        </p:nvSpPr>
        <p:spPr bwMode="auto">
          <a:xfrm>
            <a:off x="220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267" name="Text Box 25"/>
          <p:cNvSpPr txBox="1">
            <a:spLocks noChangeArrowheads="1"/>
          </p:cNvSpPr>
          <p:nvPr/>
        </p:nvSpPr>
        <p:spPr bwMode="auto">
          <a:xfrm>
            <a:off x="26670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268" name="Text Box 26"/>
          <p:cNvSpPr txBox="1">
            <a:spLocks noChangeArrowheads="1"/>
          </p:cNvSpPr>
          <p:nvPr/>
        </p:nvSpPr>
        <p:spPr bwMode="auto">
          <a:xfrm>
            <a:off x="32004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269" name="Text Box 27"/>
          <p:cNvSpPr txBox="1">
            <a:spLocks noChangeArrowheads="1"/>
          </p:cNvSpPr>
          <p:nvPr/>
        </p:nvSpPr>
        <p:spPr bwMode="auto">
          <a:xfrm>
            <a:off x="35814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270" name="Line 168"/>
          <p:cNvSpPr>
            <a:spLocks noChangeShapeType="1"/>
          </p:cNvSpPr>
          <p:nvPr/>
        </p:nvSpPr>
        <p:spPr bwMode="auto">
          <a:xfrm>
            <a:off x="4343400" y="914400"/>
            <a:ext cx="0" cy="5715000"/>
          </a:xfrm>
          <a:prstGeom prst="line">
            <a:avLst/>
          </a:prstGeom>
          <a:noFill/>
          <a:ln w="76200">
            <a:solidFill>
              <a:schemeClr val="tx1"/>
            </a:solidFill>
            <a:round/>
            <a:headEnd/>
            <a:tailEnd/>
          </a:ln>
        </p:spPr>
        <p:txBody>
          <a:bodyPr/>
          <a:lstStyle/>
          <a:p>
            <a:endParaRPr lang="ja-JP" altLang="en-US"/>
          </a:p>
        </p:txBody>
      </p:sp>
      <p:sp>
        <p:nvSpPr>
          <p:cNvPr id="53271" name="Rectangle 312"/>
          <p:cNvSpPr>
            <a:spLocks noChangeArrowheads="1"/>
          </p:cNvSpPr>
          <p:nvPr/>
        </p:nvSpPr>
        <p:spPr bwMode="auto">
          <a:xfrm>
            <a:off x="1828800" y="2514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272" name="Text Box 309"/>
          <p:cNvSpPr txBox="1">
            <a:spLocks noChangeArrowheads="1"/>
          </p:cNvSpPr>
          <p:nvPr/>
        </p:nvSpPr>
        <p:spPr bwMode="auto">
          <a:xfrm>
            <a:off x="1905000" y="2514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273" name="Text Box 320"/>
          <p:cNvSpPr txBox="1">
            <a:spLocks noChangeArrowheads="1"/>
          </p:cNvSpPr>
          <p:nvPr/>
        </p:nvSpPr>
        <p:spPr bwMode="auto">
          <a:xfrm>
            <a:off x="1295400" y="2590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274" name="Line 321"/>
          <p:cNvSpPr>
            <a:spLocks noChangeShapeType="1"/>
          </p:cNvSpPr>
          <p:nvPr/>
        </p:nvSpPr>
        <p:spPr bwMode="auto">
          <a:xfrm flipH="1" flipV="1">
            <a:off x="762000" y="1981200"/>
            <a:ext cx="990600" cy="685800"/>
          </a:xfrm>
          <a:prstGeom prst="line">
            <a:avLst/>
          </a:prstGeom>
          <a:noFill/>
          <a:ln w="9525">
            <a:solidFill>
              <a:schemeClr val="tx1"/>
            </a:solidFill>
            <a:round/>
            <a:headEnd/>
            <a:tailEnd type="triangle" w="med" len="med"/>
          </a:ln>
        </p:spPr>
        <p:txBody>
          <a:bodyPr/>
          <a:lstStyle/>
          <a:p>
            <a:endParaRPr lang="ja-JP" altLang="en-US"/>
          </a:p>
        </p:txBody>
      </p:sp>
      <p:sp>
        <p:nvSpPr>
          <p:cNvPr id="53275" name="AutoShape 322"/>
          <p:cNvSpPr>
            <a:spLocks noChangeArrowheads="1"/>
          </p:cNvSpPr>
          <p:nvPr/>
        </p:nvSpPr>
        <p:spPr bwMode="auto">
          <a:xfrm>
            <a:off x="1600200" y="3200400"/>
            <a:ext cx="457200" cy="762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53276" name="Group 413"/>
          <p:cNvGrpSpPr>
            <a:grpSpLocks/>
          </p:cNvGrpSpPr>
          <p:nvPr/>
        </p:nvGrpSpPr>
        <p:grpSpPr bwMode="auto">
          <a:xfrm>
            <a:off x="533400" y="4343400"/>
            <a:ext cx="3657600" cy="457200"/>
            <a:chOff x="240" y="912"/>
            <a:chExt cx="2304" cy="288"/>
          </a:xfrm>
        </p:grpSpPr>
        <p:sp>
          <p:nvSpPr>
            <p:cNvPr id="53363" name="Rectangle 41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4" name="Rectangle 41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5" name="Rectangle 41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6" name="Rectangle 41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7" name="Rectangle 41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8" name="Rectangle 41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9" name="Rectangle 42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70" name="Rectangle 42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277" name="Text Box 422"/>
          <p:cNvSpPr txBox="1">
            <a:spLocks noChangeArrowheads="1"/>
          </p:cNvSpPr>
          <p:nvPr/>
        </p:nvSpPr>
        <p:spPr bwMode="auto">
          <a:xfrm>
            <a:off x="152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278" name="Text Box 423"/>
          <p:cNvSpPr txBox="1">
            <a:spLocks noChangeArrowheads="1"/>
          </p:cNvSpPr>
          <p:nvPr/>
        </p:nvSpPr>
        <p:spPr bwMode="auto">
          <a:xfrm>
            <a:off x="609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279" name="Text Box 424"/>
          <p:cNvSpPr txBox="1">
            <a:spLocks noChangeArrowheads="1"/>
          </p:cNvSpPr>
          <p:nvPr/>
        </p:nvSpPr>
        <p:spPr bwMode="auto">
          <a:xfrm>
            <a:off x="1066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280" name="Text Box 425"/>
          <p:cNvSpPr txBox="1">
            <a:spLocks noChangeArrowheads="1"/>
          </p:cNvSpPr>
          <p:nvPr/>
        </p:nvSpPr>
        <p:spPr bwMode="auto">
          <a:xfrm>
            <a:off x="1524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281" name="Text Box 426"/>
          <p:cNvSpPr txBox="1">
            <a:spLocks noChangeArrowheads="1"/>
          </p:cNvSpPr>
          <p:nvPr/>
        </p:nvSpPr>
        <p:spPr bwMode="auto">
          <a:xfrm>
            <a:off x="1981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282" name="Text Box 427"/>
          <p:cNvSpPr txBox="1">
            <a:spLocks noChangeArrowheads="1"/>
          </p:cNvSpPr>
          <p:nvPr/>
        </p:nvSpPr>
        <p:spPr bwMode="auto">
          <a:xfrm>
            <a:off x="2438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283" name="Text Box 428"/>
          <p:cNvSpPr txBox="1">
            <a:spLocks noChangeArrowheads="1"/>
          </p:cNvSpPr>
          <p:nvPr/>
        </p:nvSpPr>
        <p:spPr bwMode="auto">
          <a:xfrm>
            <a:off x="2895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284" name="Text Box 429"/>
          <p:cNvSpPr txBox="1">
            <a:spLocks noChangeArrowheads="1"/>
          </p:cNvSpPr>
          <p:nvPr/>
        </p:nvSpPr>
        <p:spPr bwMode="auto">
          <a:xfrm>
            <a:off x="3810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285" name="Text Box 430"/>
          <p:cNvSpPr txBox="1">
            <a:spLocks noChangeArrowheads="1"/>
          </p:cNvSpPr>
          <p:nvPr/>
        </p:nvSpPr>
        <p:spPr bwMode="auto">
          <a:xfrm>
            <a:off x="3352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286" name="Text Box 431"/>
          <p:cNvSpPr txBox="1">
            <a:spLocks noChangeArrowheads="1"/>
          </p:cNvSpPr>
          <p:nvPr/>
        </p:nvSpPr>
        <p:spPr bwMode="auto">
          <a:xfrm>
            <a:off x="609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287" name="Text Box 432"/>
          <p:cNvSpPr txBox="1">
            <a:spLocks noChangeArrowheads="1"/>
          </p:cNvSpPr>
          <p:nvPr/>
        </p:nvSpPr>
        <p:spPr bwMode="auto">
          <a:xfrm>
            <a:off x="1066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288" name="Text Box 433"/>
          <p:cNvSpPr txBox="1">
            <a:spLocks noChangeArrowheads="1"/>
          </p:cNvSpPr>
          <p:nvPr/>
        </p:nvSpPr>
        <p:spPr bwMode="auto">
          <a:xfrm>
            <a:off x="1524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289" name="Text Box 434"/>
          <p:cNvSpPr txBox="1">
            <a:spLocks noChangeArrowheads="1"/>
          </p:cNvSpPr>
          <p:nvPr/>
        </p:nvSpPr>
        <p:spPr bwMode="auto">
          <a:xfrm>
            <a:off x="1981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290" name="Text Box 435"/>
          <p:cNvSpPr txBox="1">
            <a:spLocks noChangeArrowheads="1"/>
          </p:cNvSpPr>
          <p:nvPr/>
        </p:nvSpPr>
        <p:spPr bwMode="auto">
          <a:xfrm>
            <a:off x="2362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291" name="Text Box 436"/>
          <p:cNvSpPr txBox="1">
            <a:spLocks noChangeArrowheads="1"/>
          </p:cNvSpPr>
          <p:nvPr/>
        </p:nvSpPr>
        <p:spPr bwMode="auto">
          <a:xfrm>
            <a:off x="2819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292" name="Text Box 437"/>
          <p:cNvSpPr txBox="1">
            <a:spLocks noChangeArrowheads="1"/>
          </p:cNvSpPr>
          <p:nvPr/>
        </p:nvSpPr>
        <p:spPr bwMode="auto">
          <a:xfrm>
            <a:off x="3352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293" name="Text Box 438"/>
          <p:cNvSpPr txBox="1">
            <a:spLocks noChangeArrowheads="1"/>
          </p:cNvSpPr>
          <p:nvPr/>
        </p:nvSpPr>
        <p:spPr bwMode="auto">
          <a:xfrm>
            <a:off x="3733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294" name="Rectangle 439"/>
          <p:cNvSpPr>
            <a:spLocks noChangeArrowheads="1"/>
          </p:cNvSpPr>
          <p:nvPr/>
        </p:nvSpPr>
        <p:spPr bwMode="auto">
          <a:xfrm>
            <a:off x="1981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295" name="Text Box 440"/>
          <p:cNvSpPr txBox="1">
            <a:spLocks noChangeArrowheads="1"/>
          </p:cNvSpPr>
          <p:nvPr/>
        </p:nvSpPr>
        <p:spPr bwMode="auto">
          <a:xfrm>
            <a:off x="2057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296" name="Text Box 441"/>
          <p:cNvSpPr txBox="1">
            <a:spLocks noChangeArrowheads="1"/>
          </p:cNvSpPr>
          <p:nvPr/>
        </p:nvSpPr>
        <p:spPr bwMode="auto">
          <a:xfrm>
            <a:off x="1447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297" name="Line 442"/>
          <p:cNvSpPr>
            <a:spLocks noChangeShapeType="1"/>
          </p:cNvSpPr>
          <p:nvPr/>
        </p:nvSpPr>
        <p:spPr bwMode="auto">
          <a:xfrm flipH="1" flipV="1">
            <a:off x="1295400" y="4876800"/>
            <a:ext cx="609600" cy="685800"/>
          </a:xfrm>
          <a:prstGeom prst="line">
            <a:avLst/>
          </a:prstGeom>
          <a:noFill/>
          <a:ln w="9525">
            <a:solidFill>
              <a:schemeClr val="tx1"/>
            </a:solidFill>
            <a:round/>
            <a:headEnd/>
            <a:tailEnd type="triangle" w="med" len="med"/>
          </a:ln>
        </p:spPr>
        <p:txBody>
          <a:bodyPr/>
          <a:lstStyle/>
          <a:p>
            <a:endParaRPr lang="ja-JP" altLang="en-US"/>
          </a:p>
        </p:txBody>
      </p:sp>
      <p:grpSp>
        <p:nvGrpSpPr>
          <p:cNvPr id="53298" name="Group 443"/>
          <p:cNvGrpSpPr>
            <a:grpSpLocks/>
          </p:cNvGrpSpPr>
          <p:nvPr/>
        </p:nvGrpSpPr>
        <p:grpSpPr bwMode="auto">
          <a:xfrm>
            <a:off x="5029200" y="1447800"/>
            <a:ext cx="3657600" cy="457200"/>
            <a:chOff x="240" y="912"/>
            <a:chExt cx="2304" cy="288"/>
          </a:xfrm>
        </p:grpSpPr>
        <p:sp>
          <p:nvSpPr>
            <p:cNvPr id="53355" name="Rectangle 44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6" name="Rectangle 44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7" name="Rectangle 44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8" name="Rectangle 44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9" name="Rectangle 44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0" name="Rectangle 44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1" name="Rectangle 45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62" name="Rectangle 45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299" name="Text Box 452"/>
          <p:cNvSpPr txBox="1">
            <a:spLocks noChangeArrowheads="1"/>
          </p:cNvSpPr>
          <p:nvPr/>
        </p:nvSpPr>
        <p:spPr bwMode="auto">
          <a:xfrm>
            <a:off x="4648200" y="14478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300" name="Text Box 453"/>
          <p:cNvSpPr txBox="1">
            <a:spLocks noChangeArrowheads="1"/>
          </p:cNvSpPr>
          <p:nvPr/>
        </p:nvSpPr>
        <p:spPr bwMode="auto">
          <a:xfrm>
            <a:off x="5105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301" name="Text Box 454"/>
          <p:cNvSpPr txBox="1">
            <a:spLocks noChangeArrowheads="1"/>
          </p:cNvSpPr>
          <p:nvPr/>
        </p:nvSpPr>
        <p:spPr bwMode="auto">
          <a:xfrm>
            <a:off x="5562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302" name="Text Box 455"/>
          <p:cNvSpPr txBox="1">
            <a:spLocks noChangeArrowheads="1"/>
          </p:cNvSpPr>
          <p:nvPr/>
        </p:nvSpPr>
        <p:spPr bwMode="auto">
          <a:xfrm>
            <a:off x="6019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303" name="Text Box 456"/>
          <p:cNvSpPr txBox="1">
            <a:spLocks noChangeArrowheads="1"/>
          </p:cNvSpPr>
          <p:nvPr/>
        </p:nvSpPr>
        <p:spPr bwMode="auto">
          <a:xfrm>
            <a:off x="64770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304" name="Text Box 457"/>
          <p:cNvSpPr txBox="1">
            <a:spLocks noChangeArrowheads="1"/>
          </p:cNvSpPr>
          <p:nvPr/>
        </p:nvSpPr>
        <p:spPr bwMode="auto">
          <a:xfrm>
            <a:off x="69342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305" name="Text Box 458"/>
          <p:cNvSpPr txBox="1">
            <a:spLocks noChangeArrowheads="1"/>
          </p:cNvSpPr>
          <p:nvPr/>
        </p:nvSpPr>
        <p:spPr bwMode="auto">
          <a:xfrm>
            <a:off x="73914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306" name="Text Box 459"/>
          <p:cNvSpPr txBox="1">
            <a:spLocks noChangeArrowheads="1"/>
          </p:cNvSpPr>
          <p:nvPr/>
        </p:nvSpPr>
        <p:spPr bwMode="auto">
          <a:xfrm>
            <a:off x="83058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307" name="Text Box 460"/>
          <p:cNvSpPr txBox="1">
            <a:spLocks noChangeArrowheads="1"/>
          </p:cNvSpPr>
          <p:nvPr/>
        </p:nvSpPr>
        <p:spPr bwMode="auto">
          <a:xfrm>
            <a:off x="7848600" y="9906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308" name="Text Box 461"/>
          <p:cNvSpPr txBox="1">
            <a:spLocks noChangeArrowheads="1"/>
          </p:cNvSpPr>
          <p:nvPr/>
        </p:nvSpPr>
        <p:spPr bwMode="auto">
          <a:xfrm>
            <a:off x="51054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309" name="Text Box 462"/>
          <p:cNvSpPr txBox="1">
            <a:spLocks noChangeArrowheads="1"/>
          </p:cNvSpPr>
          <p:nvPr/>
        </p:nvSpPr>
        <p:spPr bwMode="auto">
          <a:xfrm>
            <a:off x="55626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310" name="Text Box 463"/>
          <p:cNvSpPr txBox="1">
            <a:spLocks noChangeArrowheads="1"/>
          </p:cNvSpPr>
          <p:nvPr/>
        </p:nvSpPr>
        <p:spPr bwMode="auto">
          <a:xfrm>
            <a:off x="60198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311" name="Text Box 464"/>
          <p:cNvSpPr txBox="1">
            <a:spLocks noChangeArrowheads="1"/>
          </p:cNvSpPr>
          <p:nvPr/>
        </p:nvSpPr>
        <p:spPr bwMode="auto">
          <a:xfrm>
            <a:off x="6477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312" name="Text Box 465"/>
          <p:cNvSpPr txBox="1">
            <a:spLocks noChangeArrowheads="1"/>
          </p:cNvSpPr>
          <p:nvPr/>
        </p:nvSpPr>
        <p:spPr bwMode="auto">
          <a:xfrm>
            <a:off x="6858000" y="14478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313" name="Text Box 466"/>
          <p:cNvSpPr txBox="1">
            <a:spLocks noChangeArrowheads="1"/>
          </p:cNvSpPr>
          <p:nvPr/>
        </p:nvSpPr>
        <p:spPr bwMode="auto">
          <a:xfrm>
            <a:off x="7315200" y="14478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314" name="Text Box 467"/>
          <p:cNvSpPr txBox="1">
            <a:spLocks noChangeArrowheads="1"/>
          </p:cNvSpPr>
          <p:nvPr/>
        </p:nvSpPr>
        <p:spPr bwMode="auto">
          <a:xfrm>
            <a:off x="7848600" y="14478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315" name="Text Box 468"/>
          <p:cNvSpPr txBox="1">
            <a:spLocks noChangeArrowheads="1"/>
          </p:cNvSpPr>
          <p:nvPr/>
        </p:nvSpPr>
        <p:spPr bwMode="auto">
          <a:xfrm>
            <a:off x="8229600" y="14478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316" name="Rectangle 469"/>
          <p:cNvSpPr>
            <a:spLocks noChangeArrowheads="1"/>
          </p:cNvSpPr>
          <p:nvPr/>
        </p:nvSpPr>
        <p:spPr bwMode="auto">
          <a:xfrm>
            <a:off x="6477000" y="25146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17" name="Text Box 470"/>
          <p:cNvSpPr txBox="1">
            <a:spLocks noChangeArrowheads="1"/>
          </p:cNvSpPr>
          <p:nvPr/>
        </p:nvSpPr>
        <p:spPr bwMode="auto">
          <a:xfrm>
            <a:off x="6553200" y="25146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318" name="Text Box 471"/>
          <p:cNvSpPr txBox="1">
            <a:spLocks noChangeArrowheads="1"/>
          </p:cNvSpPr>
          <p:nvPr/>
        </p:nvSpPr>
        <p:spPr bwMode="auto">
          <a:xfrm>
            <a:off x="5943600" y="25908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319" name="Line 472"/>
          <p:cNvSpPr>
            <a:spLocks noChangeShapeType="1"/>
          </p:cNvSpPr>
          <p:nvPr/>
        </p:nvSpPr>
        <p:spPr bwMode="auto">
          <a:xfrm flipH="1" flipV="1">
            <a:off x="6172200" y="1981200"/>
            <a:ext cx="228600" cy="685800"/>
          </a:xfrm>
          <a:prstGeom prst="line">
            <a:avLst/>
          </a:prstGeom>
          <a:noFill/>
          <a:ln w="9525">
            <a:solidFill>
              <a:schemeClr val="tx1"/>
            </a:solidFill>
            <a:round/>
            <a:headEnd/>
            <a:tailEnd type="triangle" w="med" len="med"/>
          </a:ln>
        </p:spPr>
        <p:txBody>
          <a:bodyPr/>
          <a:lstStyle/>
          <a:p>
            <a:endParaRPr lang="ja-JP" altLang="en-US"/>
          </a:p>
        </p:txBody>
      </p:sp>
      <p:grpSp>
        <p:nvGrpSpPr>
          <p:cNvPr id="53320" name="Group 473"/>
          <p:cNvGrpSpPr>
            <a:grpSpLocks/>
          </p:cNvGrpSpPr>
          <p:nvPr/>
        </p:nvGrpSpPr>
        <p:grpSpPr bwMode="auto">
          <a:xfrm>
            <a:off x="5105400" y="4343400"/>
            <a:ext cx="3657600" cy="457200"/>
            <a:chOff x="240" y="912"/>
            <a:chExt cx="2304" cy="288"/>
          </a:xfrm>
        </p:grpSpPr>
        <p:sp>
          <p:nvSpPr>
            <p:cNvPr id="53347" name="Rectangle 474"/>
            <p:cNvSpPr>
              <a:spLocks noChangeArrowheads="1"/>
            </p:cNvSpPr>
            <p:nvPr/>
          </p:nvSpPr>
          <p:spPr bwMode="auto">
            <a:xfrm>
              <a:off x="24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48" name="Rectangle 475"/>
            <p:cNvSpPr>
              <a:spLocks noChangeArrowheads="1"/>
            </p:cNvSpPr>
            <p:nvPr/>
          </p:nvSpPr>
          <p:spPr bwMode="auto">
            <a:xfrm>
              <a:off x="52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49" name="Rectangle 476"/>
            <p:cNvSpPr>
              <a:spLocks noChangeArrowheads="1"/>
            </p:cNvSpPr>
            <p:nvPr/>
          </p:nvSpPr>
          <p:spPr bwMode="auto">
            <a:xfrm>
              <a:off x="81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0" name="Rectangle 477"/>
            <p:cNvSpPr>
              <a:spLocks noChangeArrowheads="1"/>
            </p:cNvSpPr>
            <p:nvPr/>
          </p:nvSpPr>
          <p:spPr bwMode="auto">
            <a:xfrm>
              <a:off x="1104"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1" name="Rectangle 478"/>
            <p:cNvSpPr>
              <a:spLocks noChangeArrowheads="1"/>
            </p:cNvSpPr>
            <p:nvPr/>
          </p:nvSpPr>
          <p:spPr bwMode="auto">
            <a:xfrm>
              <a:off x="1392"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2" name="Rectangle 479"/>
            <p:cNvSpPr>
              <a:spLocks noChangeArrowheads="1"/>
            </p:cNvSpPr>
            <p:nvPr/>
          </p:nvSpPr>
          <p:spPr bwMode="auto">
            <a:xfrm>
              <a:off x="1680"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3" name="Rectangle 480"/>
            <p:cNvSpPr>
              <a:spLocks noChangeArrowheads="1"/>
            </p:cNvSpPr>
            <p:nvPr/>
          </p:nvSpPr>
          <p:spPr bwMode="auto">
            <a:xfrm>
              <a:off x="1968"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54" name="Rectangle 481"/>
            <p:cNvSpPr>
              <a:spLocks noChangeArrowheads="1"/>
            </p:cNvSpPr>
            <p:nvPr/>
          </p:nvSpPr>
          <p:spPr bwMode="auto">
            <a:xfrm>
              <a:off x="2256" y="912"/>
              <a:ext cx="288" cy="288"/>
            </a:xfrm>
            <a:prstGeom prst="rect">
              <a:avLst/>
            </a:prstGeom>
            <a:solidFill>
              <a:srgbClr val="DDDDDD"/>
            </a:solidFill>
            <a:ln w="9525">
              <a:solidFill>
                <a:schemeClr val="tx1"/>
              </a:solidFill>
              <a:miter lim="800000"/>
              <a:headEnd/>
              <a:tailEnd/>
            </a:ln>
          </p:spPr>
          <p:txBody>
            <a:bodyPr wrap="none" anchor="ctr"/>
            <a:lstStyle/>
            <a:p>
              <a:endParaRPr lang="ja-JP" altLang="en-US"/>
            </a:p>
          </p:txBody>
        </p:sp>
      </p:grpSp>
      <p:sp>
        <p:nvSpPr>
          <p:cNvPr id="53321" name="Text Box 482"/>
          <p:cNvSpPr txBox="1">
            <a:spLocks noChangeArrowheads="1"/>
          </p:cNvSpPr>
          <p:nvPr/>
        </p:nvSpPr>
        <p:spPr bwMode="auto">
          <a:xfrm>
            <a:off x="4724400" y="4343400"/>
            <a:ext cx="404813" cy="457200"/>
          </a:xfrm>
          <a:prstGeom prst="rect">
            <a:avLst/>
          </a:prstGeom>
          <a:noFill/>
          <a:ln w="9525">
            <a:noFill/>
            <a:miter lim="800000"/>
            <a:headEnd/>
            <a:tailEnd/>
          </a:ln>
        </p:spPr>
        <p:txBody>
          <a:bodyPr wrap="none">
            <a:spAutoFit/>
          </a:bodyPr>
          <a:lstStyle/>
          <a:p>
            <a:pPr algn="l"/>
            <a:r>
              <a:rPr lang="en-US" altLang="ja-JP" b="0">
                <a:solidFill>
                  <a:srgbClr val="FF0000"/>
                </a:solidFill>
              </a:rPr>
              <a:t>A</a:t>
            </a:r>
          </a:p>
        </p:txBody>
      </p:sp>
      <p:sp>
        <p:nvSpPr>
          <p:cNvPr id="53322" name="Text Box 483"/>
          <p:cNvSpPr txBox="1">
            <a:spLocks noChangeArrowheads="1"/>
          </p:cNvSpPr>
          <p:nvPr/>
        </p:nvSpPr>
        <p:spPr bwMode="auto">
          <a:xfrm>
            <a:off x="5181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0</a:t>
            </a:r>
          </a:p>
        </p:txBody>
      </p:sp>
      <p:sp>
        <p:nvSpPr>
          <p:cNvPr id="53323" name="Text Box 484"/>
          <p:cNvSpPr txBox="1">
            <a:spLocks noChangeArrowheads="1"/>
          </p:cNvSpPr>
          <p:nvPr/>
        </p:nvSpPr>
        <p:spPr bwMode="auto">
          <a:xfrm>
            <a:off x="5638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1</a:t>
            </a:r>
          </a:p>
        </p:txBody>
      </p:sp>
      <p:sp>
        <p:nvSpPr>
          <p:cNvPr id="53324" name="Text Box 485"/>
          <p:cNvSpPr txBox="1">
            <a:spLocks noChangeArrowheads="1"/>
          </p:cNvSpPr>
          <p:nvPr/>
        </p:nvSpPr>
        <p:spPr bwMode="auto">
          <a:xfrm>
            <a:off x="6096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2</a:t>
            </a:r>
          </a:p>
        </p:txBody>
      </p:sp>
      <p:sp>
        <p:nvSpPr>
          <p:cNvPr id="53325" name="Text Box 486"/>
          <p:cNvSpPr txBox="1">
            <a:spLocks noChangeArrowheads="1"/>
          </p:cNvSpPr>
          <p:nvPr/>
        </p:nvSpPr>
        <p:spPr bwMode="auto">
          <a:xfrm>
            <a:off x="65532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3</a:t>
            </a:r>
          </a:p>
        </p:txBody>
      </p:sp>
      <p:sp>
        <p:nvSpPr>
          <p:cNvPr id="53326" name="Text Box 487"/>
          <p:cNvSpPr txBox="1">
            <a:spLocks noChangeArrowheads="1"/>
          </p:cNvSpPr>
          <p:nvPr/>
        </p:nvSpPr>
        <p:spPr bwMode="auto">
          <a:xfrm>
            <a:off x="70104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4</a:t>
            </a:r>
          </a:p>
        </p:txBody>
      </p:sp>
      <p:sp>
        <p:nvSpPr>
          <p:cNvPr id="53327" name="Text Box 488"/>
          <p:cNvSpPr txBox="1">
            <a:spLocks noChangeArrowheads="1"/>
          </p:cNvSpPr>
          <p:nvPr/>
        </p:nvSpPr>
        <p:spPr bwMode="auto">
          <a:xfrm>
            <a:off x="74676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5</a:t>
            </a:r>
          </a:p>
        </p:txBody>
      </p:sp>
      <p:sp>
        <p:nvSpPr>
          <p:cNvPr id="53328" name="Text Box 489"/>
          <p:cNvSpPr txBox="1">
            <a:spLocks noChangeArrowheads="1"/>
          </p:cNvSpPr>
          <p:nvPr/>
        </p:nvSpPr>
        <p:spPr bwMode="auto">
          <a:xfrm>
            <a:off x="83820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7</a:t>
            </a:r>
          </a:p>
        </p:txBody>
      </p:sp>
      <p:sp>
        <p:nvSpPr>
          <p:cNvPr id="53329" name="Text Box 490"/>
          <p:cNvSpPr txBox="1">
            <a:spLocks noChangeArrowheads="1"/>
          </p:cNvSpPr>
          <p:nvPr/>
        </p:nvSpPr>
        <p:spPr bwMode="auto">
          <a:xfrm>
            <a:off x="7924800" y="3886200"/>
            <a:ext cx="336550" cy="457200"/>
          </a:xfrm>
          <a:prstGeom prst="rect">
            <a:avLst/>
          </a:prstGeom>
          <a:noFill/>
          <a:ln w="9525">
            <a:noFill/>
            <a:miter lim="800000"/>
            <a:headEnd/>
            <a:tailEnd/>
          </a:ln>
        </p:spPr>
        <p:txBody>
          <a:bodyPr wrap="none">
            <a:spAutoFit/>
          </a:bodyPr>
          <a:lstStyle/>
          <a:p>
            <a:pPr algn="l"/>
            <a:r>
              <a:rPr lang="en-US" altLang="ja-JP" b="0">
                <a:solidFill>
                  <a:srgbClr val="FF0000"/>
                </a:solidFill>
              </a:rPr>
              <a:t>6</a:t>
            </a:r>
          </a:p>
        </p:txBody>
      </p:sp>
      <p:sp>
        <p:nvSpPr>
          <p:cNvPr id="53330" name="Text Box 491"/>
          <p:cNvSpPr txBox="1">
            <a:spLocks noChangeArrowheads="1"/>
          </p:cNvSpPr>
          <p:nvPr/>
        </p:nvSpPr>
        <p:spPr bwMode="auto">
          <a:xfrm>
            <a:off x="51816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５</a:t>
            </a:r>
          </a:p>
        </p:txBody>
      </p:sp>
      <p:sp>
        <p:nvSpPr>
          <p:cNvPr id="53331" name="Text Box 492"/>
          <p:cNvSpPr txBox="1">
            <a:spLocks noChangeArrowheads="1"/>
          </p:cNvSpPr>
          <p:nvPr/>
        </p:nvSpPr>
        <p:spPr bwMode="auto">
          <a:xfrm>
            <a:off x="56388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３</a:t>
            </a:r>
          </a:p>
        </p:txBody>
      </p:sp>
      <p:sp>
        <p:nvSpPr>
          <p:cNvPr id="53332" name="Text Box 493"/>
          <p:cNvSpPr txBox="1">
            <a:spLocks noChangeArrowheads="1"/>
          </p:cNvSpPr>
          <p:nvPr/>
        </p:nvSpPr>
        <p:spPr bwMode="auto">
          <a:xfrm>
            <a:off x="60960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８</a:t>
            </a:r>
          </a:p>
        </p:txBody>
      </p:sp>
      <p:sp>
        <p:nvSpPr>
          <p:cNvPr id="53333" name="Text Box 494"/>
          <p:cNvSpPr txBox="1">
            <a:spLocks noChangeArrowheads="1"/>
          </p:cNvSpPr>
          <p:nvPr/>
        </p:nvSpPr>
        <p:spPr bwMode="auto">
          <a:xfrm>
            <a:off x="6553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１</a:t>
            </a:r>
          </a:p>
        </p:txBody>
      </p:sp>
      <p:sp>
        <p:nvSpPr>
          <p:cNvPr id="53334" name="Text Box 495"/>
          <p:cNvSpPr txBox="1">
            <a:spLocks noChangeArrowheads="1"/>
          </p:cNvSpPr>
          <p:nvPr/>
        </p:nvSpPr>
        <p:spPr bwMode="auto">
          <a:xfrm>
            <a:off x="6934200" y="4343400"/>
            <a:ext cx="392113" cy="457200"/>
          </a:xfrm>
          <a:prstGeom prst="rect">
            <a:avLst/>
          </a:prstGeom>
          <a:noFill/>
          <a:ln w="9525">
            <a:noFill/>
            <a:miter lim="800000"/>
            <a:headEnd/>
            <a:tailEnd/>
          </a:ln>
        </p:spPr>
        <p:txBody>
          <a:bodyPr>
            <a:spAutoFit/>
          </a:bodyPr>
          <a:lstStyle/>
          <a:p>
            <a:pPr algn="l"/>
            <a:r>
              <a:rPr lang="ja-JP" altLang="en-US" b="0">
                <a:solidFill>
                  <a:schemeClr val="accent2"/>
                </a:solidFill>
              </a:rPr>
              <a:t>４</a:t>
            </a:r>
          </a:p>
        </p:txBody>
      </p:sp>
      <p:sp>
        <p:nvSpPr>
          <p:cNvPr id="53335" name="Text Box 496"/>
          <p:cNvSpPr txBox="1">
            <a:spLocks noChangeArrowheads="1"/>
          </p:cNvSpPr>
          <p:nvPr/>
        </p:nvSpPr>
        <p:spPr bwMode="auto">
          <a:xfrm>
            <a:off x="7391400" y="4343400"/>
            <a:ext cx="488950" cy="457200"/>
          </a:xfrm>
          <a:prstGeom prst="rect">
            <a:avLst/>
          </a:prstGeom>
          <a:noFill/>
          <a:ln w="9525">
            <a:noFill/>
            <a:miter lim="800000"/>
            <a:headEnd/>
            <a:tailEnd/>
          </a:ln>
        </p:spPr>
        <p:txBody>
          <a:bodyPr wrap="none">
            <a:spAutoFit/>
          </a:bodyPr>
          <a:lstStyle/>
          <a:p>
            <a:pPr algn="l"/>
            <a:r>
              <a:rPr lang="en-US" altLang="ja-JP" b="0">
                <a:solidFill>
                  <a:schemeClr val="accent2"/>
                </a:solidFill>
              </a:rPr>
              <a:t>13</a:t>
            </a:r>
          </a:p>
        </p:txBody>
      </p:sp>
      <p:sp>
        <p:nvSpPr>
          <p:cNvPr id="53336" name="Text Box 497"/>
          <p:cNvSpPr txBox="1">
            <a:spLocks noChangeArrowheads="1"/>
          </p:cNvSpPr>
          <p:nvPr/>
        </p:nvSpPr>
        <p:spPr bwMode="auto">
          <a:xfrm>
            <a:off x="7924800" y="4343400"/>
            <a:ext cx="336550" cy="457200"/>
          </a:xfrm>
          <a:prstGeom prst="rect">
            <a:avLst/>
          </a:prstGeom>
          <a:noFill/>
          <a:ln w="9525">
            <a:noFill/>
            <a:miter lim="800000"/>
            <a:headEnd/>
            <a:tailEnd/>
          </a:ln>
        </p:spPr>
        <p:txBody>
          <a:bodyPr wrap="none">
            <a:spAutoFit/>
          </a:bodyPr>
          <a:lstStyle/>
          <a:p>
            <a:pPr algn="l"/>
            <a:r>
              <a:rPr lang="en-US" altLang="ja-JP" b="0">
                <a:solidFill>
                  <a:schemeClr val="accent2"/>
                </a:solidFill>
              </a:rPr>
              <a:t>9</a:t>
            </a:r>
          </a:p>
        </p:txBody>
      </p:sp>
      <p:sp>
        <p:nvSpPr>
          <p:cNvPr id="53337" name="Text Box 498"/>
          <p:cNvSpPr txBox="1">
            <a:spLocks noChangeArrowheads="1"/>
          </p:cNvSpPr>
          <p:nvPr/>
        </p:nvSpPr>
        <p:spPr bwMode="auto">
          <a:xfrm>
            <a:off x="8305800" y="4343400"/>
            <a:ext cx="393700" cy="457200"/>
          </a:xfrm>
          <a:prstGeom prst="rect">
            <a:avLst/>
          </a:prstGeom>
          <a:noFill/>
          <a:ln w="9525">
            <a:noFill/>
            <a:miter lim="800000"/>
            <a:headEnd/>
            <a:tailEnd/>
          </a:ln>
        </p:spPr>
        <p:txBody>
          <a:bodyPr wrap="none">
            <a:spAutoFit/>
          </a:bodyPr>
          <a:lstStyle/>
          <a:p>
            <a:pPr algn="l"/>
            <a:r>
              <a:rPr lang="ja-JP" altLang="en-US" b="0">
                <a:solidFill>
                  <a:schemeClr val="accent2"/>
                </a:solidFill>
              </a:rPr>
              <a:t>２</a:t>
            </a:r>
          </a:p>
        </p:txBody>
      </p:sp>
      <p:sp>
        <p:nvSpPr>
          <p:cNvPr id="53338" name="Rectangle 499"/>
          <p:cNvSpPr>
            <a:spLocks noChangeArrowheads="1"/>
          </p:cNvSpPr>
          <p:nvPr/>
        </p:nvSpPr>
        <p:spPr bwMode="auto">
          <a:xfrm>
            <a:off x="6553200" y="5410200"/>
            <a:ext cx="457200" cy="457200"/>
          </a:xfrm>
          <a:prstGeom prst="rect">
            <a:avLst/>
          </a:prstGeom>
          <a:solidFill>
            <a:srgbClr val="DDDDDD"/>
          </a:solidFill>
          <a:ln w="9525">
            <a:solidFill>
              <a:schemeClr val="tx1"/>
            </a:solidFill>
            <a:miter lim="800000"/>
            <a:headEnd/>
            <a:tailEnd/>
          </a:ln>
        </p:spPr>
        <p:txBody>
          <a:bodyPr wrap="none" anchor="ctr"/>
          <a:lstStyle/>
          <a:p>
            <a:endParaRPr lang="ja-JP" altLang="en-US"/>
          </a:p>
        </p:txBody>
      </p:sp>
      <p:sp>
        <p:nvSpPr>
          <p:cNvPr id="53339" name="Text Box 500"/>
          <p:cNvSpPr txBox="1">
            <a:spLocks noChangeArrowheads="1"/>
          </p:cNvSpPr>
          <p:nvPr/>
        </p:nvSpPr>
        <p:spPr bwMode="auto">
          <a:xfrm>
            <a:off x="6629400" y="5410200"/>
            <a:ext cx="392113" cy="457200"/>
          </a:xfrm>
          <a:prstGeom prst="rect">
            <a:avLst/>
          </a:prstGeom>
          <a:noFill/>
          <a:ln w="9525">
            <a:noFill/>
            <a:miter lim="800000"/>
            <a:headEnd/>
            <a:tailEnd/>
          </a:ln>
        </p:spPr>
        <p:txBody>
          <a:bodyPr wrap="none">
            <a:spAutoFit/>
          </a:bodyPr>
          <a:lstStyle/>
          <a:p>
            <a:pPr algn="l"/>
            <a:r>
              <a:rPr lang="ja-JP" altLang="en-US" b="0">
                <a:solidFill>
                  <a:schemeClr val="accent2"/>
                </a:solidFill>
              </a:rPr>
              <a:t>１</a:t>
            </a:r>
          </a:p>
        </p:txBody>
      </p:sp>
      <p:sp>
        <p:nvSpPr>
          <p:cNvPr id="53340" name="Text Box 501"/>
          <p:cNvSpPr txBox="1">
            <a:spLocks noChangeArrowheads="1"/>
          </p:cNvSpPr>
          <p:nvPr/>
        </p:nvSpPr>
        <p:spPr bwMode="auto">
          <a:xfrm>
            <a:off x="6019800" y="5486400"/>
            <a:ext cx="414338" cy="457200"/>
          </a:xfrm>
          <a:prstGeom prst="rect">
            <a:avLst/>
          </a:prstGeom>
          <a:noFill/>
          <a:ln w="9525">
            <a:noFill/>
            <a:miter lim="800000"/>
            <a:headEnd/>
            <a:tailEnd/>
          </a:ln>
        </p:spPr>
        <p:txBody>
          <a:bodyPr wrap="none">
            <a:spAutoFit/>
          </a:bodyPr>
          <a:lstStyle/>
          <a:p>
            <a:pPr algn="l"/>
            <a:r>
              <a:rPr lang="ja-JP" altLang="en-US" b="0">
                <a:solidFill>
                  <a:srgbClr val="CC0099"/>
                </a:solidFill>
              </a:rPr>
              <a:t>Ｋ</a:t>
            </a:r>
          </a:p>
        </p:txBody>
      </p:sp>
      <p:sp>
        <p:nvSpPr>
          <p:cNvPr id="53341" name="Line 502"/>
          <p:cNvSpPr>
            <a:spLocks noChangeShapeType="1"/>
          </p:cNvSpPr>
          <p:nvPr/>
        </p:nvSpPr>
        <p:spPr bwMode="auto">
          <a:xfrm flipH="1" flipV="1">
            <a:off x="6553200" y="4800600"/>
            <a:ext cx="76200" cy="685800"/>
          </a:xfrm>
          <a:prstGeom prst="line">
            <a:avLst/>
          </a:prstGeom>
          <a:noFill/>
          <a:ln w="9525">
            <a:solidFill>
              <a:schemeClr val="tx1"/>
            </a:solidFill>
            <a:round/>
            <a:headEnd/>
            <a:tailEnd type="triangle" w="med" len="med"/>
          </a:ln>
        </p:spPr>
        <p:txBody>
          <a:bodyPr/>
          <a:lstStyle/>
          <a:p>
            <a:endParaRPr lang="ja-JP" altLang="en-US"/>
          </a:p>
        </p:txBody>
      </p:sp>
      <p:sp>
        <p:nvSpPr>
          <p:cNvPr id="53342" name="AutoShape 503"/>
          <p:cNvSpPr>
            <a:spLocks noChangeArrowheads="1"/>
          </p:cNvSpPr>
          <p:nvPr/>
        </p:nvSpPr>
        <p:spPr bwMode="auto">
          <a:xfrm>
            <a:off x="1981200" y="60960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3343" name="AutoShape 504"/>
          <p:cNvSpPr>
            <a:spLocks noChangeArrowheads="1"/>
          </p:cNvSpPr>
          <p:nvPr/>
        </p:nvSpPr>
        <p:spPr bwMode="auto">
          <a:xfrm>
            <a:off x="6629400" y="3352800"/>
            <a:ext cx="4572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3344" name="Text Box 505"/>
          <p:cNvSpPr txBox="1">
            <a:spLocks noChangeArrowheads="1"/>
          </p:cNvSpPr>
          <p:nvPr/>
        </p:nvSpPr>
        <p:spPr bwMode="auto">
          <a:xfrm>
            <a:off x="7162800" y="5029200"/>
            <a:ext cx="796925" cy="457200"/>
          </a:xfrm>
          <a:prstGeom prst="rect">
            <a:avLst/>
          </a:prstGeom>
          <a:noFill/>
          <a:ln w="9525">
            <a:noFill/>
            <a:miter lim="800000"/>
            <a:headEnd/>
            <a:tailEnd/>
          </a:ln>
        </p:spPr>
        <p:txBody>
          <a:bodyPr wrap="none">
            <a:spAutoFit/>
          </a:bodyPr>
          <a:lstStyle/>
          <a:p>
            <a:r>
              <a:rPr lang="ja-JP" altLang="en-US"/>
              <a:t>一致</a:t>
            </a:r>
          </a:p>
        </p:txBody>
      </p:sp>
      <p:sp>
        <p:nvSpPr>
          <p:cNvPr id="53345" name="Oval 506"/>
          <p:cNvSpPr>
            <a:spLocks noChangeArrowheads="1"/>
          </p:cNvSpPr>
          <p:nvPr/>
        </p:nvSpPr>
        <p:spPr bwMode="auto">
          <a:xfrm>
            <a:off x="6553200" y="3962400"/>
            <a:ext cx="381000" cy="381000"/>
          </a:xfrm>
          <a:prstGeom prst="ellipse">
            <a:avLst/>
          </a:prstGeom>
          <a:noFill/>
          <a:ln w="9525">
            <a:solidFill>
              <a:schemeClr val="tx1"/>
            </a:solidFill>
            <a:round/>
            <a:headEnd/>
            <a:tailEnd/>
          </a:ln>
        </p:spPr>
        <p:txBody>
          <a:bodyPr wrap="none" anchor="ctr"/>
          <a:lstStyle/>
          <a:p>
            <a:endParaRPr lang="ja-JP" altLang="en-US"/>
          </a:p>
        </p:txBody>
      </p:sp>
      <p:sp>
        <p:nvSpPr>
          <p:cNvPr id="53346" name="Text Box 507"/>
          <p:cNvSpPr txBox="1">
            <a:spLocks noChangeArrowheads="1"/>
          </p:cNvSpPr>
          <p:nvPr/>
        </p:nvSpPr>
        <p:spPr bwMode="auto">
          <a:xfrm>
            <a:off x="5638800" y="6096000"/>
            <a:ext cx="1443038" cy="457200"/>
          </a:xfrm>
          <a:prstGeom prst="rect">
            <a:avLst/>
          </a:prstGeom>
          <a:noFill/>
          <a:ln w="9525">
            <a:noFill/>
            <a:miter lim="800000"/>
            <a:headEnd/>
            <a:tailEnd/>
          </a:ln>
        </p:spPr>
        <p:txBody>
          <a:bodyPr wrap="none">
            <a:spAutoFit/>
          </a:bodyPr>
          <a:lstStyle/>
          <a:p>
            <a:r>
              <a:rPr lang="en-US" altLang="ja-JP" b="0">
                <a:solidFill>
                  <a:srgbClr val="FF0000"/>
                </a:solidFill>
                <a:latin typeface="Verdana" pitchFamily="34" charset="0"/>
              </a:rPr>
              <a:t>retun 3;</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3705</TotalTime>
  <Words>3825</Words>
  <Application>Microsoft Office PowerPoint</Application>
  <PresentationFormat>画面に合わせる (4:3)</PresentationFormat>
  <Paragraphs>1245</Paragraphs>
  <Slides>86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86</vt:i4>
      </vt:variant>
    </vt:vector>
  </HeadingPairs>
  <TitlesOfParts>
    <vt:vector size="88" baseType="lpstr">
      <vt:lpstr>標準デザイン</vt:lpstr>
      <vt:lpstr>Equation</vt:lpstr>
      <vt:lpstr>５．サーチ</vt:lpstr>
      <vt:lpstr>サーチ問題</vt:lpstr>
      <vt:lpstr>探索（サーチ）</vt:lpstr>
      <vt:lpstr>キーがない場合</vt:lpstr>
      <vt:lpstr>サーチ問題の重要性</vt:lpstr>
      <vt:lpstr>サーチアルゴリズムの種類</vt:lpstr>
      <vt:lpstr>５-１：線形探索 （逐次探索）</vt:lpstr>
      <vt:lpstr>線形探索</vt:lpstr>
      <vt:lpstr>線形探索の動き</vt:lpstr>
      <vt:lpstr>線形探索の動き２ （データが無い場合）</vt:lpstr>
      <vt:lpstr>線形探索の実現</vt:lpstr>
      <vt:lpstr>スライド 12</vt:lpstr>
      <vt:lpstr>線形探索の最悪計算量</vt:lpstr>
      <vt:lpstr>線形探索の平均時間計算量</vt:lpstr>
      <vt:lpstr>線形探索の注意事項</vt:lpstr>
      <vt:lpstr>危険なプログラム</vt:lpstr>
      <vt:lpstr>配列を超えて走査するバグ</vt:lpstr>
      <vt:lpstr>番兵付の線形探索</vt:lpstr>
      <vt:lpstr>番兵付の線形探索</vt:lpstr>
      <vt:lpstr>番兵付き線形探索（キーがある場合）</vt:lpstr>
      <vt:lpstr>番兵付き線系探索(キーが無い場合）</vt:lpstr>
      <vt:lpstr>番兵付線形探索の実現</vt:lpstr>
      <vt:lpstr>スライド 23</vt:lpstr>
      <vt:lpstr>番兵付線形探索の計算量</vt:lpstr>
      <vt:lpstr>５-2：２分探索</vt:lpstr>
      <vt:lpstr>２分探索</vt:lpstr>
      <vt:lpstr>２分探索の動き (キーが存在する場合）</vt:lpstr>
      <vt:lpstr>２分探索の動き (キーが存在しない場合）</vt:lpstr>
      <vt:lpstr>２分探索の原理</vt:lpstr>
      <vt:lpstr>2分探索のイメージ</vt:lpstr>
      <vt:lpstr>練習</vt:lpstr>
      <vt:lpstr>2分探索の注意</vt:lpstr>
      <vt:lpstr>２分探索の実現（繰り返し版）</vt:lpstr>
      <vt:lpstr>スライド 34</vt:lpstr>
      <vt:lpstr>スライド 35</vt:lpstr>
      <vt:lpstr>スライド 36</vt:lpstr>
      <vt:lpstr>スライド 37</vt:lpstr>
      <vt:lpstr>間違った実装</vt:lpstr>
      <vt:lpstr>スライド 39</vt:lpstr>
      <vt:lpstr>２分探索の実現（再帰版）</vt:lpstr>
      <vt:lpstr>スライド 41</vt:lpstr>
      <vt:lpstr>２分探索の最悪計算量</vt:lpstr>
      <vt:lpstr>スライド 43</vt:lpstr>
      <vt:lpstr>２分探索の平均計算量</vt:lpstr>
      <vt:lpstr>スライド 45</vt:lpstr>
      <vt:lpstr>スライド 46</vt:lpstr>
      <vt:lpstr>５-3．ハッシュ</vt:lpstr>
      <vt:lpstr>線形探索と２分探索の問題点</vt:lpstr>
      <vt:lpstr>ハッシュとは</vt:lpstr>
      <vt:lpstr>ハッシュのイメージ</vt:lpstr>
      <vt:lpstr>具体的なハッシュ関数</vt:lpstr>
      <vt:lpstr>アスキーコード</vt:lpstr>
      <vt:lpstr>ハッシュ関数の構成例１</vt:lpstr>
      <vt:lpstr>名前とハッシュ関数の構成例</vt:lpstr>
      <vt:lpstr>ハッシュ値の計算例</vt:lpstr>
      <vt:lpstr>スライド 56</vt:lpstr>
      <vt:lpstr>練習</vt:lpstr>
      <vt:lpstr>ハッシュ関数の定義域と値域</vt:lpstr>
      <vt:lpstr>スライド 59</vt:lpstr>
      <vt:lpstr>関数のイメージ</vt:lpstr>
      <vt:lpstr>ハッシュ関数への要求</vt:lpstr>
      <vt:lpstr>衝突</vt:lpstr>
      <vt:lpstr>衝突のイメージ１</vt:lpstr>
      <vt:lpstr>衝突例</vt:lpstr>
      <vt:lpstr>衝突のイメージ２</vt:lpstr>
      <vt:lpstr>衝突への対処</vt:lpstr>
      <vt:lpstr>スライド 67</vt:lpstr>
      <vt:lpstr>衝突の対処</vt:lpstr>
      <vt:lpstr>ハッシュ表への検索</vt:lpstr>
      <vt:lpstr>ハッシュ表からの検索</vt:lpstr>
      <vt:lpstr>ハッシュ表からの検索(衝突時）</vt:lpstr>
      <vt:lpstr>ハッシュテーブルへのデータ挿入 (衝突が無い場合）</vt:lpstr>
      <vt:lpstr>ハッシュ表からの検索 （衝突が無い場合）</vt:lpstr>
      <vt:lpstr>ハッシュテーブルへのデータ挿入 (衝突がある場合）</vt:lpstr>
      <vt:lpstr>ハッシュ表からの検索（衝突がある場合）</vt:lpstr>
      <vt:lpstr>ハッシュ法を用いた計算量 （衝突が定数回の場合）</vt:lpstr>
      <vt:lpstr>衝突がある場合の 平均計算量解析</vt:lpstr>
      <vt:lpstr>スライド 78</vt:lpstr>
      <vt:lpstr>スライド 79</vt:lpstr>
      <vt:lpstr>スライド 80</vt:lpstr>
      <vt:lpstr>スライド 81</vt:lpstr>
      <vt:lpstr>スライド 82</vt:lpstr>
      <vt:lpstr>内部ハッシュ関数の計算量の概形</vt:lpstr>
      <vt:lpstr>ハッシュ法のまとめ</vt:lpstr>
      <vt:lpstr>スライド 85</vt:lpstr>
      <vt:lpstr>他のハッシュ関数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ソフトウェア工学</dc:title>
  <dc:creator>kusakari</dc:creator>
  <cp:lastModifiedBy>kusakari</cp:lastModifiedBy>
  <cp:revision>106</cp:revision>
  <dcterms:created xsi:type="dcterms:W3CDTF">2004-04-11T15:19:54Z</dcterms:created>
  <dcterms:modified xsi:type="dcterms:W3CDTF">2009-06-19T00:38:33Z</dcterms:modified>
</cp:coreProperties>
</file>