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83" r:id="rId2"/>
    <p:sldId id="280" r:id="rId3"/>
    <p:sldId id="294" r:id="rId4"/>
    <p:sldId id="293" r:id="rId5"/>
    <p:sldId id="332" r:id="rId6"/>
    <p:sldId id="295" r:id="rId7"/>
    <p:sldId id="333" r:id="rId8"/>
    <p:sldId id="334" r:id="rId9"/>
    <p:sldId id="363" r:id="rId10"/>
    <p:sldId id="335" r:id="rId11"/>
    <p:sldId id="305" r:id="rId12"/>
    <p:sldId id="306" r:id="rId13"/>
    <p:sldId id="336" r:id="rId14"/>
    <p:sldId id="307" r:id="rId15"/>
    <p:sldId id="308" r:id="rId16"/>
    <p:sldId id="356" r:id="rId17"/>
    <p:sldId id="357" r:id="rId18"/>
    <p:sldId id="358" r:id="rId19"/>
    <p:sldId id="359" r:id="rId20"/>
    <p:sldId id="360" r:id="rId21"/>
    <p:sldId id="361" r:id="rId22"/>
    <p:sldId id="330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55" r:id="rId32"/>
    <p:sldId id="345" r:id="rId33"/>
    <p:sldId id="346" r:id="rId34"/>
    <p:sldId id="347" r:id="rId35"/>
    <p:sldId id="348" r:id="rId36"/>
    <p:sldId id="349" r:id="rId37"/>
    <p:sldId id="350" r:id="rId38"/>
    <p:sldId id="362" r:id="rId39"/>
    <p:sldId id="351" r:id="rId40"/>
    <p:sldId id="352" r:id="rId41"/>
    <p:sldId id="353" r:id="rId42"/>
    <p:sldId id="354" r:id="rId43"/>
    <p:sldId id="364" r:id="rId44"/>
  </p:sldIdLst>
  <p:sldSz cx="9144000" cy="6858000" type="screen4x3"/>
  <p:notesSz cx="7099300" cy="102346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8000"/>
    <a:srgbClr val="00FF00"/>
    <a:srgbClr val="3399FF"/>
    <a:srgbClr val="FFFFCC"/>
    <a:srgbClr val="FF9999"/>
    <a:srgbClr val="FF505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29611" autoAdjust="0"/>
    <p:restoredTop sz="95644" autoAdjust="0"/>
  </p:normalViewPr>
  <p:slideViewPr>
    <p:cSldViewPr>
      <p:cViewPr varScale="1">
        <p:scale>
          <a:sx n="49" d="100"/>
          <a:sy n="49" d="100"/>
        </p:scale>
        <p:origin x="-6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54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7.wmf"/><Relationship Id="rId4" Type="http://schemas.openxmlformats.org/officeDocument/2006/relationships/image" Target="../media/image5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4" Type="http://schemas.openxmlformats.org/officeDocument/2006/relationships/image" Target="../media/image6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1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9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7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34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83.wmf"/><Relationship Id="rId7" Type="http://schemas.openxmlformats.org/officeDocument/2006/relationships/image" Target="../media/image87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2.wmf"/><Relationship Id="rId1" Type="http://schemas.openxmlformats.org/officeDocument/2006/relationships/image" Target="../media/image91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94.wmf"/><Relationship Id="rId1" Type="http://schemas.openxmlformats.org/officeDocument/2006/relationships/image" Target="../media/image9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5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/Relationships>
</file>

<file path=ppt/drawings/_rels/vmlDrawing3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3" Type="http://schemas.openxmlformats.org/officeDocument/2006/relationships/image" Target="../media/image101.wmf"/><Relationship Id="rId7" Type="http://schemas.openxmlformats.org/officeDocument/2006/relationships/image" Target="../media/image105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6" Type="http://schemas.openxmlformats.org/officeDocument/2006/relationships/image" Target="../media/image104.wmf"/><Relationship Id="rId5" Type="http://schemas.openxmlformats.org/officeDocument/2006/relationships/image" Target="../media/image103.wmf"/><Relationship Id="rId4" Type="http://schemas.openxmlformats.org/officeDocument/2006/relationships/image" Target="../media/image102.wmf"/></Relationships>
</file>

<file path=ppt/drawings/_rels/vmlDrawing3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3" Type="http://schemas.openxmlformats.org/officeDocument/2006/relationships/image" Target="../media/image109.wmf"/><Relationship Id="rId7" Type="http://schemas.openxmlformats.org/officeDocument/2006/relationships/image" Target="../media/image113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12.wmf"/><Relationship Id="rId5" Type="http://schemas.openxmlformats.org/officeDocument/2006/relationships/image" Target="../media/image111.wmf"/><Relationship Id="rId4" Type="http://schemas.openxmlformats.org/officeDocument/2006/relationships/image" Target="../media/image110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115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6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wmf"/><Relationship Id="rId2" Type="http://schemas.openxmlformats.org/officeDocument/2006/relationships/image" Target="../media/image118.wmf"/><Relationship Id="rId1" Type="http://schemas.openxmlformats.org/officeDocument/2006/relationships/image" Target="../media/image117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7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6" Type="http://schemas.openxmlformats.org/officeDocument/2006/relationships/image" Target="../media/image125.wmf"/><Relationship Id="rId5" Type="http://schemas.openxmlformats.org/officeDocument/2006/relationships/image" Target="../media/image124.wmf"/><Relationship Id="rId4" Type="http://schemas.openxmlformats.org/officeDocument/2006/relationships/image" Target="../media/image123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7.wmf"/><Relationship Id="rId1" Type="http://schemas.openxmlformats.org/officeDocument/2006/relationships/image" Target="../media/image12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 b="0"/>
            </a:lvl1pPr>
          </a:lstStyle>
          <a:p>
            <a:pPr>
              <a:defRPr/>
            </a:pPr>
            <a:r>
              <a:rPr lang="ja-JP" altLang="en-US"/>
              <a:t>３．多項式計算のアルゴリズム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 dirty="0" smtClean="0"/>
            </a:lvl1pPr>
          </a:lstStyle>
          <a:p>
            <a:pPr>
              <a:defRPr/>
            </a:pPr>
            <a:r>
              <a:rPr lang="en-US" altLang="ja-JP" dirty="0" smtClean="0"/>
              <a:t>2009/4/24(</a:t>
            </a:r>
            <a:r>
              <a:rPr lang="ja-JP" altLang="en-US" dirty="0"/>
              <a:t>金）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fld id="{32D59128-1265-41AB-8083-786F077FFC2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1CF2FF19-8452-48CF-BE76-35331114A87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0EB43-1324-492F-A041-F5212720EA1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263C0-0A1D-440D-B577-A4353D2866B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71846-C4F6-4ADC-A160-214FAEAA773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1186-005A-4F0B-B7EB-C545302495D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45E09-3EA2-4153-8084-DDF344F93DD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0F2D6-4A38-4876-ACDD-A8B94F88FDB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1FB9A-CE44-43A2-AB10-F2183BBF2AC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99F87-1FF6-40FB-BB96-28AD2482A4D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2172B-D960-4981-85AE-2CB427EBE2A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76ED2-14C0-4F46-A553-E0E37AF432F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4C696-BE22-4F49-9681-A765BD99998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4D7241A-93A2-4081-A781-01D313B74A5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3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12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2.bin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1.bin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5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4.bin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77.bin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80.bin"/><Relationship Id="rId4" Type="http://schemas.openxmlformats.org/officeDocument/2006/relationships/oleObject" Target="../embeddings/oleObject7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8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88.bin"/><Relationship Id="rId5" Type="http://schemas.openxmlformats.org/officeDocument/2006/relationships/oleObject" Target="../embeddings/oleObject87.bin"/><Relationship Id="rId4" Type="http://schemas.openxmlformats.org/officeDocument/2006/relationships/oleObject" Target="../embeddings/oleObject86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92.bin"/><Relationship Id="rId5" Type="http://schemas.openxmlformats.org/officeDocument/2006/relationships/oleObject" Target="../embeddings/oleObject91.bin"/><Relationship Id="rId4" Type="http://schemas.openxmlformats.org/officeDocument/2006/relationships/oleObject" Target="../embeddings/oleObject90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0.bin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98.bin"/><Relationship Id="rId5" Type="http://schemas.openxmlformats.org/officeDocument/2006/relationships/oleObject" Target="../embeddings/oleObject97.bin"/><Relationship Id="rId10" Type="http://schemas.openxmlformats.org/officeDocument/2006/relationships/oleObject" Target="../embeddings/oleObject102.bin"/><Relationship Id="rId4" Type="http://schemas.openxmlformats.org/officeDocument/2006/relationships/oleObject" Target="../embeddings/oleObject96.bin"/><Relationship Id="rId9" Type="http://schemas.openxmlformats.org/officeDocument/2006/relationships/oleObject" Target="../embeddings/oleObject101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7" Type="http://schemas.openxmlformats.org/officeDocument/2006/relationships/oleObject" Target="../embeddings/oleObject10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06.bin"/><Relationship Id="rId5" Type="http://schemas.openxmlformats.org/officeDocument/2006/relationships/oleObject" Target="../embeddings/oleObject105.bin"/><Relationship Id="rId4" Type="http://schemas.openxmlformats.org/officeDocument/2006/relationships/oleObject" Target="../embeddings/oleObject10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109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oleObject11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5" Type="http://schemas.openxmlformats.org/officeDocument/2006/relationships/oleObject" Target="../embeddings/oleObject115.bin"/><Relationship Id="rId4" Type="http://schemas.openxmlformats.org/officeDocument/2006/relationships/oleObject" Target="../embeddings/oleObject114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3" Type="http://schemas.openxmlformats.org/officeDocument/2006/relationships/oleObject" Target="../embeddings/oleObject116.bin"/><Relationship Id="rId7" Type="http://schemas.openxmlformats.org/officeDocument/2006/relationships/oleObject" Target="../embeddings/oleObject1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19.bin"/><Relationship Id="rId5" Type="http://schemas.openxmlformats.org/officeDocument/2006/relationships/oleObject" Target="../embeddings/oleObject118.bin"/><Relationship Id="rId10" Type="http://schemas.openxmlformats.org/officeDocument/2006/relationships/oleObject" Target="../embeddings/oleObject123.bin"/><Relationship Id="rId4" Type="http://schemas.openxmlformats.org/officeDocument/2006/relationships/oleObject" Target="../embeddings/oleObject117.bin"/><Relationship Id="rId9" Type="http://schemas.openxmlformats.org/officeDocument/2006/relationships/oleObject" Target="../embeddings/oleObject122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9.bin"/><Relationship Id="rId3" Type="http://schemas.openxmlformats.org/officeDocument/2006/relationships/oleObject" Target="../embeddings/oleObject124.bin"/><Relationship Id="rId7" Type="http://schemas.openxmlformats.org/officeDocument/2006/relationships/oleObject" Target="../embeddings/oleObject1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27.bin"/><Relationship Id="rId5" Type="http://schemas.openxmlformats.org/officeDocument/2006/relationships/oleObject" Target="../embeddings/oleObject126.bin"/><Relationship Id="rId10" Type="http://schemas.openxmlformats.org/officeDocument/2006/relationships/oleObject" Target="../embeddings/oleObject131.bin"/><Relationship Id="rId4" Type="http://schemas.openxmlformats.org/officeDocument/2006/relationships/oleObject" Target="../embeddings/oleObject125.bin"/><Relationship Id="rId9" Type="http://schemas.openxmlformats.org/officeDocument/2006/relationships/oleObject" Target="../embeddings/oleObject130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133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5" Type="http://schemas.openxmlformats.org/officeDocument/2006/relationships/oleObject" Target="../embeddings/oleObject137.bin"/><Relationship Id="rId4" Type="http://schemas.openxmlformats.org/officeDocument/2006/relationships/oleObject" Target="../embeddings/oleObject136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13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5.bin"/><Relationship Id="rId3" Type="http://schemas.openxmlformats.org/officeDocument/2006/relationships/oleObject" Target="../embeddings/oleObject140.bin"/><Relationship Id="rId7" Type="http://schemas.openxmlformats.org/officeDocument/2006/relationships/oleObject" Target="../embeddings/oleObject14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143.bin"/><Relationship Id="rId5" Type="http://schemas.openxmlformats.org/officeDocument/2006/relationships/oleObject" Target="../embeddings/oleObject142.bin"/><Relationship Id="rId4" Type="http://schemas.openxmlformats.org/officeDocument/2006/relationships/oleObject" Target="../embeddings/oleObject141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oleObject147.bin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2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Relationship Id="rId14" Type="http://schemas.openxmlformats.org/officeDocument/2006/relationships/oleObject" Target="../embeddings/oleObject2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CDEC99-AFC0-4205-91B5-1101B484109B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198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３．多項式</a:t>
            </a:r>
            <a:r>
              <a:rPr lang="ja-JP" altLang="en-US" dirty="0" smtClean="0"/>
              <a:t>計算のアルゴリズム</a:t>
            </a:r>
            <a:endParaRPr lang="ja-JP" altLang="en-US" dirty="0" smtClean="0"/>
          </a:p>
        </p:txBody>
      </p:sp>
      <p:sp>
        <p:nvSpPr>
          <p:cNvPr id="41988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べき乗の計算</a:t>
            </a:r>
          </a:p>
          <a:p>
            <a:pPr eaLnBrk="1" hangingPunct="1"/>
            <a:r>
              <a:rPr lang="ja-JP" altLang="en-US" dirty="0" smtClean="0"/>
              <a:t>多項式の計算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58EA48-AD22-4FF1-8CD6-73807E7D9E44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8197" name="Text Box 1026"/>
          <p:cNvSpPr txBox="1">
            <a:spLocks noChangeArrowheads="1"/>
          </p:cNvSpPr>
          <p:nvPr/>
        </p:nvSpPr>
        <p:spPr bwMode="auto">
          <a:xfrm>
            <a:off x="381000" y="381000"/>
            <a:ext cx="40528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fast_pow(x,n)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x,n</a:t>
            </a:r>
            <a:r>
              <a:rPr lang="ja-JP" altLang="en-US" b="0"/>
              <a:t>（ただし、　　　　　　　）</a:t>
            </a:r>
          </a:p>
          <a:p>
            <a:pPr algn="l"/>
            <a:r>
              <a:rPr lang="ja-JP" altLang="en-US" b="0"/>
              <a:t>出力：</a:t>
            </a:r>
            <a:r>
              <a:rPr lang="en-US" altLang="ja-JP" b="0"/>
              <a:t>x</a:t>
            </a:r>
            <a:r>
              <a:rPr lang="ja-JP" altLang="en-US" b="0"/>
              <a:t>のｎ乗</a:t>
            </a:r>
          </a:p>
        </p:txBody>
      </p:sp>
      <p:graphicFrame>
        <p:nvGraphicFramePr>
          <p:cNvPr id="8194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8194" name="Equation" r:id="rId3" imgW="914400" imgH="198720" progId="Equation.DSMT4">
              <p:embed/>
            </p:oleObj>
          </a:graphicData>
        </a:graphic>
      </p:graphicFrame>
      <p:sp>
        <p:nvSpPr>
          <p:cNvPr id="8198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3048000"/>
          </a:xfrm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f=x;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for(i=1;i</a:t>
            </a:r>
            <a:r>
              <a:rPr lang="ja-JP" altLang="en-US" smtClean="0">
                <a:latin typeface="Lucida Console" pitchFamily="49" charset="0"/>
              </a:rPr>
              <a:t>＜</a:t>
            </a:r>
            <a:r>
              <a:rPr lang="en-US" altLang="ja-JP" smtClean="0">
                <a:latin typeface="Lucida Console" pitchFamily="49" charset="0"/>
              </a:rPr>
              <a:t>k;i++){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f=f*f;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return f;</a:t>
            </a:r>
          </a:p>
        </p:txBody>
      </p:sp>
      <p:graphicFrame>
        <p:nvGraphicFramePr>
          <p:cNvPr id="8195" name="Object 1025"/>
          <p:cNvGraphicFramePr>
            <a:graphicFrameLocks noChangeAspect="1"/>
          </p:cNvGraphicFramePr>
          <p:nvPr/>
        </p:nvGraphicFramePr>
        <p:xfrm>
          <a:off x="2895600" y="685800"/>
          <a:ext cx="1219200" cy="508000"/>
        </p:xfrm>
        <a:graphic>
          <a:graphicData uri="http://schemas.openxmlformats.org/presentationml/2006/ole">
            <p:oleObj spid="_x0000_s8195" name="Equation" r:id="rId4" imgW="45720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563638-F005-42E2-AC7A-95F25C58076F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9224" name="Text Box 16"/>
          <p:cNvSpPr txBox="1">
            <a:spLocks noChangeArrowheads="1"/>
          </p:cNvSpPr>
          <p:nvPr/>
        </p:nvSpPr>
        <p:spPr bwMode="auto">
          <a:xfrm>
            <a:off x="1143000" y="914400"/>
            <a:ext cx="471635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 dirty="0"/>
              <a:t>for</a:t>
            </a:r>
            <a:r>
              <a:rPr lang="ja-JP" altLang="en-US" b="0" dirty="0"/>
              <a:t>ループが  </a:t>
            </a:r>
            <a:r>
              <a:rPr lang="en-US" altLang="ja-JP" b="0" dirty="0"/>
              <a:t>k</a:t>
            </a:r>
            <a:r>
              <a:rPr lang="ja-JP" altLang="en-US" b="0" dirty="0"/>
              <a:t>回繰り返されたとき、</a:t>
            </a:r>
          </a:p>
          <a:p>
            <a:pPr algn="l"/>
            <a:r>
              <a:rPr lang="en-US" altLang="ja-JP" b="0" dirty="0"/>
              <a:t>f</a:t>
            </a:r>
            <a:r>
              <a:rPr lang="ja-JP" altLang="en-US" b="0" dirty="0"/>
              <a:t>の値は、</a:t>
            </a:r>
          </a:p>
          <a:p>
            <a:pPr algn="l"/>
            <a:endParaRPr lang="ja-JP" altLang="en-US" b="0" dirty="0"/>
          </a:p>
          <a:p>
            <a:pPr algn="l"/>
            <a:endParaRPr lang="en-US" altLang="ja-JP" b="0" dirty="0" smtClean="0"/>
          </a:p>
          <a:p>
            <a:pPr algn="l"/>
            <a:r>
              <a:rPr lang="ja-JP" altLang="en-US" b="0" dirty="0" smtClean="0"/>
              <a:t>で</a:t>
            </a:r>
            <a:r>
              <a:rPr lang="ja-JP" altLang="en-US" b="0" dirty="0"/>
              <a:t>ある。</a:t>
            </a:r>
          </a:p>
        </p:txBody>
      </p:sp>
      <p:sp>
        <p:nvSpPr>
          <p:cNvPr id="9225" name="AutoShape 2"/>
          <p:cNvSpPr>
            <a:spLocks noChangeArrowheads="1"/>
          </p:cNvSpPr>
          <p:nvPr/>
        </p:nvSpPr>
        <p:spPr bwMode="auto">
          <a:xfrm>
            <a:off x="457200" y="457200"/>
            <a:ext cx="7315200" cy="24384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6" name="Text Box 3"/>
          <p:cNvSpPr txBox="1">
            <a:spLocks noChangeArrowheads="1"/>
          </p:cNvSpPr>
          <p:nvPr/>
        </p:nvSpPr>
        <p:spPr bwMode="auto">
          <a:xfrm>
            <a:off x="1371600" y="249238"/>
            <a:ext cx="40544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>
                <a:solidFill>
                  <a:srgbClr val="008000"/>
                </a:solidFill>
              </a:rPr>
              <a:t>命題ＦＰ１（</a:t>
            </a:r>
            <a:r>
              <a:rPr lang="en-US" altLang="ja-JP" b="0">
                <a:solidFill>
                  <a:srgbClr val="008000"/>
                </a:solidFill>
              </a:rPr>
              <a:t>fast_pow</a:t>
            </a:r>
            <a:r>
              <a:rPr lang="ja-JP" altLang="en-US" b="0">
                <a:solidFill>
                  <a:srgbClr val="008000"/>
                </a:solidFill>
              </a:rPr>
              <a:t>の正当性）</a:t>
            </a:r>
          </a:p>
        </p:txBody>
      </p:sp>
      <p:sp>
        <p:nvSpPr>
          <p:cNvPr id="9227" name="Text Box 5"/>
          <p:cNvSpPr txBox="1">
            <a:spLocks noChangeArrowheads="1"/>
          </p:cNvSpPr>
          <p:nvPr/>
        </p:nvSpPr>
        <p:spPr bwMode="auto">
          <a:xfrm>
            <a:off x="441325" y="30686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証明</a:t>
            </a:r>
          </a:p>
        </p:txBody>
      </p:sp>
      <p:sp>
        <p:nvSpPr>
          <p:cNvPr id="9228" name="Text Box 6"/>
          <p:cNvSpPr txBox="1">
            <a:spLocks noChangeArrowheads="1"/>
          </p:cNvSpPr>
          <p:nvPr/>
        </p:nvSpPr>
        <p:spPr bwMode="auto">
          <a:xfrm>
            <a:off x="1295400" y="3124200"/>
            <a:ext cx="57499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繰り返し回数ｋによる帰納法による。</a:t>
            </a:r>
          </a:p>
          <a:p>
            <a:pPr algn="l"/>
            <a:r>
              <a:rPr lang="ja-JP" altLang="en-US" b="0"/>
              <a:t>繰り返し回数ｋのときのｆの値を　　　と表す。</a:t>
            </a:r>
          </a:p>
        </p:txBody>
      </p:sp>
      <p:sp>
        <p:nvSpPr>
          <p:cNvPr id="9229" name="Text Box 8"/>
          <p:cNvSpPr txBox="1">
            <a:spLocks noChangeArrowheads="1"/>
          </p:cNvSpPr>
          <p:nvPr/>
        </p:nvSpPr>
        <p:spPr bwMode="auto">
          <a:xfrm>
            <a:off x="381000" y="39624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基礎：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381000" y="4705350"/>
            <a:ext cx="665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アルゴリズム中のステップ１より、　　　　　　である。</a:t>
            </a:r>
          </a:p>
        </p:txBody>
      </p:sp>
      <p:graphicFrame>
        <p:nvGraphicFramePr>
          <p:cNvPr id="9218" name="Object 1024"/>
          <p:cNvGraphicFramePr>
            <a:graphicFrameLocks noChangeAspect="1"/>
          </p:cNvGraphicFramePr>
          <p:nvPr/>
        </p:nvGraphicFramePr>
        <p:xfrm>
          <a:off x="2285984" y="1643050"/>
          <a:ext cx="1411288" cy="666750"/>
        </p:xfrm>
        <a:graphic>
          <a:graphicData uri="http://schemas.openxmlformats.org/presentationml/2006/ole">
            <p:oleObj spid="_x0000_s9218" name="Equation" r:id="rId3" imgW="507960" imgH="241200" progId="Equation.DSMT4">
              <p:embed/>
            </p:oleObj>
          </a:graphicData>
        </a:graphic>
      </p:graphicFrame>
      <p:graphicFrame>
        <p:nvGraphicFramePr>
          <p:cNvPr id="9219" name="Object 1025"/>
          <p:cNvGraphicFramePr>
            <a:graphicFrameLocks noChangeAspect="1"/>
          </p:cNvGraphicFramePr>
          <p:nvPr/>
        </p:nvGraphicFramePr>
        <p:xfrm>
          <a:off x="1371600" y="4038600"/>
          <a:ext cx="914400" cy="371475"/>
        </p:xfrm>
        <a:graphic>
          <a:graphicData uri="http://schemas.openxmlformats.org/presentationml/2006/ole">
            <p:oleObj spid="_x0000_s9219" name="Equation" r:id="rId4" imgW="406080" imgH="164880" progId="Equation.DSMT4">
              <p:embed/>
            </p:oleObj>
          </a:graphicData>
        </a:graphic>
      </p:graphicFrame>
      <p:sp>
        <p:nvSpPr>
          <p:cNvPr id="9231" name="Text Box 18"/>
          <p:cNvSpPr txBox="1">
            <a:spLocks noChangeArrowheads="1"/>
          </p:cNvSpPr>
          <p:nvPr/>
        </p:nvSpPr>
        <p:spPr bwMode="auto">
          <a:xfrm>
            <a:off x="533400" y="5257800"/>
            <a:ext cx="191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一方、右辺＝</a:t>
            </a:r>
          </a:p>
        </p:txBody>
      </p:sp>
      <p:graphicFrame>
        <p:nvGraphicFramePr>
          <p:cNvPr id="9220" name="Object 1026"/>
          <p:cNvGraphicFramePr>
            <a:graphicFrameLocks noChangeAspect="1"/>
          </p:cNvGraphicFramePr>
          <p:nvPr/>
        </p:nvGraphicFramePr>
        <p:xfrm>
          <a:off x="2438400" y="5105400"/>
          <a:ext cx="2400300" cy="561975"/>
        </p:xfrm>
        <a:graphic>
          <a:graphicData uri="http://schemas.openxmlformats.org/presentationml/2006/ole">
            <p:oleObj spid="_x0000_s9220" name="Equation" r:id="rId5" imgW="863280" imgH="203040" progId="Equation.DSMT4">
              <p:embed/>
            </p:oleObj>
          </a:graphicData>
        </a:graphic>
      </p:graphicFrame>
      <p:sp>
        <p:nvSpPr>
          <p:cNvPr id="9232" name="Text Box 20"/>
          <p:cNvSpPr txBox="1">
            <a:spLocks noChangeArrowheads="1"/>
          </p:cNvSpPr>
          <p:nvPr/>
        </p:nvSpPr>
        <p:spPr bwMode="auto">
          <a:xfrm>
            <a:off x="533400" y="5715000"/>
            <a:ext cx="341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よって、命題は成り立つ。</a:t>
            </a:r>
          </a:p>
        </p:txBody>
      </p:sp>
      <p:graphicFrame>
        <p:nvGraphicFramePr>
          <p:cNvPr id="9221" name="Object 1027"/>
          <p:cNvGraphicFramePr>
            <a:graphicFrameLocks noChangeAspect="1"/>
          </p:cNvGraphicFramePr>
          <p:nvPr/>
        </p:nvGraphicFramePr>
        <p:xfrm>
          <a:off x="5486400" y="3581400"/>
          <a:ext cx="300038" cy="400050"/>
        </p:xfrm>
        <a:graphic>
          <a:graphicData uri="http://schemas.openxmlformats.org/presentationml/2006/ole">
            <p:oleObj spid="_x0000_s9221" name="Equation" r:id="rId6" imgW="152280" imgH="203040" progId="Equation.DSMT4">
              <p:embed/>
            </p:oleObj>
          </a:graphicData>
        </a:graphic>
      </p:graphicFrame>
      <p:graphicFrame>
        <p:nvGraphicFramePr>
          <p:cNvPr id="9222" name="Object 1028"/>
          <p:cNvGraphicFramePr>
            <a:graphicFrameLocks noChangeAspect="1"/>
          </p:cNvGraphicFramePr>
          <p:nvPr/>
        </p:nvGraphicFramePr>
        <p:xfrm>
          <a:off x="5029200" y="4781550"/>
          <a:ext cx="874713" cy="400050"/>
        </p:xfrm>
        <a:graphic>
          <a:graphicData uri="http://schemas.openxmlformats.org/presentationml/2006/ole">
            <p:oleObj spid="_x0000_s9222" name="Equation" r:id="rId7" imgW="4442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CE14C3-3DAA-4919-A413-7830FE707EF7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graphicFrame>
        <p:nvGraphicFramePr>
          <p:cNvPr id="10242" name="Object 2048"/>
          <p:cNvGraphicFramePr>
            <a:graphicFrameLocks noChangeAspect="1"/>
          </p:cNvGraphicFramePr>
          <p:nvPr/>
        </p:nvGraphicFramePr>
        <p:xfrm>
          <a:off x="7239000" y="5486400"/>
          <a:ext cx="1016000" cy="581025"/>
        </p:xfrm>
        <a:graphic>
          <a:graphicData uri="http://schemas.openxmlformats.org/presentationml/2006/ole">
            <p:oleObj spid="_x0000_s10242" name="Equation" r:id="rId3" imgW="355320" imgH="203040" progId="Equation.DSMT4">
              <p:embed/>
            </p:oleObj>
          </a:graphicData>
        </a:graphic>
      </p:graphicFrame>
      <p:sp>
        <p:nvSpPr>
          <p:cNvPr id="10253" name="Text Box 8"/>
          <p:cNvSpPr txBox="1">
            <a:spLocks noChangeArrowheads="1"/>
          </p:cNvSpPr>
          <p:nvPr/>
        </p:nvSpPr>
        <p:spPr bwMode="auto">
          <a:xfrm>
            <a:off x="136525" y="249238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帰納：</a:t>
            </a:r>
          </a:p>
        </p:txBody>
      </p:sp>
      <p:graphicFrame>
        <p:nvGraphicFramePr>
          <p:cNvPr id="10243" name="Object 2049"/>
          <p:cNvGraphicFramePr>
            <a:graphicFrameLocks noChangeAspect="1"/>
          </p:cNvGraphicFramePr>
          <p:nvPr/>
        </p:nvGraphicFramePr>
        <p:xfrm>
          <a:off x="1143000" y="228600"/>
          <a:ext cx="987425" cy="446088"/>
        </p:xfrm>
        <a:graphic>
          <a:graphicData uri="http://schemas.openxmlformats.org/presentationml/2006/ole">
            <p:oleObj spid="_x0000_s10243" name="Equation" r:id="rId4" imgW="393480" imgH="177480" progId="Equation.DSMT4">
              <p:embed/>
            </p:oleObj>
          </a:graphicData>
        </a:graphic>
      </p:graphicFrame>
      <p:sp>
        <p:nvSpPr>
          <p:cNvPr id="10254" name="Text Box 10"/>
          <p:cNvSpPr txBox="1">
            <a:spLocks noChangeArrowheads="1"/>
          </p:cNvSpPr>
          <p:nvPr/>
        </p:nvSpPr>
        <p:spPr bwMode="auto">
          <a:xfrm>
            <a:off x="1584325" y="401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ja-JP" altLang="ja-JP"/>
          </a:p>
        </p:txBody>
      </p:sp>
      <p:graphicFrame>
        <p:nvGraphicFramePr>
          <p:cNvPr id="10244" name="Object 2050"/>
          <p:cNvGraphicFramePr>
            <a:graphicFrameLocks noChangeAspect="1"/>
          </p:cNvGraphicFramePr>
          <p:nvPr/>
        </p:nvGraphicFramePr>
        <p:xfrm>
          <a:off x="412750" y="17463"/>
          <a:ext cx="88900" cy="127000"/>
        </p:xfrm>
        <a:graphic>
          <a:graphicData uri="http://schemas.openxmlformats.org/presentationml/2006/ole">
            <p:oleObj spid="_x0000_s10244" name="Equation" r:id="rId5" imgW="88560" imgH="126720" progId="Equation.DSMT4">
              <p:embed/>
            </p:oleObj>
          </a:graphicData>
        </a:graphic>
      </p:graphicFrame>
      <p:graphicFrame>
        <p:nvGraphicFramePr>
          <p:cNvPr id="10245" name="Object 2051"/>
          <p:cNvGraphicFramePr>
            <a:graphicFrameLocks noChangeAspect="1"/>
          </p:cNvGraphicFramePr>
          <p:nvPr/>
        </p:nvGraphicFramePr>
        <p:xfrm>
          <a:off x="457200" y="1301750"/>
          <a:ext cx="1676400" cy="449263"/>
        </p:xfrm>
        <a:graphic>
          <a:graphicData uri="http://schemas.openxmlformats.org/presentationml/2006/ole">
            <p:oleObj spid="_x0000_s10245" name="Equation" r:id="rId6" imgW="711000" imgH="190440" progId="Equation.DSMT4">
              <p:embed/>
            </p:oleObj>
          </a:graphicData>
        </a:graphic>
      </p:graphicFrame>
      <p:sp>
        <p:nvSpPr>
          <p:cNvPr id="10255" name="Text Box 14"/>
          <p:cNvSpPr txBox="1">
            <a:spLocks noChangeArrowheads="1"/>
          </p:cNvSpPr>
          <p:nvPr/>
        </p:nvSpPr>
        <p:spPr bwMode="auto">
          <a:xfrm>
            <a:off x="533400" y="1301750"/>
            <a:ext cx="5759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　　　　　　　　なる全ての　　　　に対して、</a:t>
            </a:r>
          </a:p>
          <a:p>
            <a:pPr algn="l"/>
            <a:r>
              <a:rPr lang="ja-JP" altLang="en-US" b="0"/>
              <a:t>命題が成り立つと仮定する（帰納法の仮定）</a:t>
            </a:r>
          </a:p>
        </p:txBody>
      </p:sp>
      <p:graphicFrame>
        <p:nvGraphicFramePr>
          <p:cNvPr id="10246" name="Object 2052"/>
          <p:cNvGraphicFramePr>
            <a:graphicFrameLocks noChangeAspect="1"/>
          </p:cNvGraphicFramePr>
          <p:nvPr/>
        </p:nvGraphicFramePr>
        <p:xfrm>
          <a:off x="501650" y="2225675"/>
          <a:ext cx="1617663" cy="388938"/>
        </p:xfrm>
        <a:graphic>
          <a:graphicData uri="http://schemas.openxmlformats.org/presentationml/2006/ole">
            <p:oleObj spid="_x0000_s10246" name="Equation" r:id="rId7" imgW="685800" imgH="164880" progId="Equation.DSMT4">
              <p:embed/>
            </p:oleObj>
          </a:graphicData>
        </a:graphic>
      </p:graphicFrame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209800" y="2216150"/>
            <a:ext cx="450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として、　　　　　　回の繰り返しで、</a:t>
            </a:r>
          </a:p>
        </p:txBody>
      </p:sp>
      <p:graphicFrame>
        <p:nvGraphicFramePr>
          <p:cNvPr id="10247" name="Object 2053"/>
          <p:cNvGraphicFramePr>
            <a:graphicFrameLocks noChangeAspect="1"/>
          </p:cNvGraphicFramePr>
          <p:nvPr/>
        </p:nvGraphicFramePr>
        <p:xfrm>
          <a:off x="3429000" y="2292350"/>
          <a:ext cx="838200" cy="388938"/>
        </p:xfrm>
        <a:graphic>
          <a:graphicData uri="http://schemas.openxmlformats.org/presentationml/2006/ole">
            <p:oleObj spid="_x0000_s10247" name="Equation" r:id="rId8" imgW="355320" imgH="164880" progId="Equation.DSMT4">
              <p:embed/>
            </p:oleObj>
          </a:graphicData>
        </a:graphic>
      </p:graphicFrame>
      <p:graphicFrame>
        <p:nvGraphicFramePr>
          <p:cNvPr id="10248" name="Object 2054"/>
          <p:cNvGraphicFramePr>
            <a:graphicFrameLocks noChangeAspect="1"/>
          </p:cNvGraphicFramePr>
          <p:nvPr/>
        </p:nvGraphicFramePr>
        <p:xfrm>
          <a:off x="1554163" y="2749550"/>
          <a:ext cx="2225675" cy="755650"/>
        </p:xfrm>
        <a:graphic>
          <a:graphicData uri="http://schemas.openxmlformats.org/presentationml/2006/ole">
            <p:oleObj spid="_x0000_s10248" name="Equation" r:id="rId9" imgW="711000" imgH="241200" progId="Equation.DSMT4">
              <p:embed/>
            </p:oleObj>
          </a:graphicData>
        </a:graphic>
      </p:graphicFrame>
      <p:sp>
        <p:nvSpPr>
          <p:cNvPr id="10257" name="Text Box 19"/>
          <p:cNvSpPr txBox="1">
            <a:spLocks noChangeArrowheads="1"/>
          </p:cNvSpPr>
          <p:nvPr/>
        </p:nvSpPr>
        <p:spPr bwMode="auto">
          <a:xfrm>
            <a:off x="457200" y="3511550"/>
            <a:ext cx="557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である。よって、　　　回めの繰り返しでは、</a:t>
            </a:r>
          </a:p>
        </p:txBody>
      </p:sp>
      <p:graphicFrame>
        <p:nvGraphicFramePr>
          <p:cNvPr id="10249" name="Object 2055"/>
          <p:cNvGraphicFramePr>
            <a:graphicFrameLocks noChangeAspect="1"/>
          </p:cNvGraphicFramePr>
          <p:nvPr/>
        </p:nvGraphicFramePr>
        <p:xfrm>
          <a:off x="428596" y="4214818"/>
          <a:ext cx="8189913" cy="1033463"/>
        </p:xfrm>
        <a:graphic>
          <a:graphicData uri="http://schemas.openxmlformats.org/presentationml/2006/ole">
            <p:oleObj spid="_x0000_s10249" name="Equation" r:id="rId10" imgW="2616120" imgH="330120" progId="Equation.DSMT4">
              <p:embed/>
            </p:oleObj>
          </a:graphicData>
        </a:graphic>
      </p:graphicFrame>
      <p:graphicFrame>
        <p:nvGraphicFramePr>
          <p:cNvPr id="10250" name="Object 2056"/>
          <p:cNvGraphicFramePr>
            <a:graphicFrameLocks noChangeAspect="1"/>
          </p:cNvGraphicFramePr>
          <p:nvPr/>
        </p:nvGraphicFramePr>
        <p:xfrm>
          <a:off x="2819400" y="3511550"/>
          <a:ext cx="298450" cy="388938"/>
        </p:xfrm>
        <a:graphic>
          <a:graphicData uri="http://schemas.openxmlformats.org/presentationml/2006/ole">
            <p:oleObj spid="_x0000_s10250" name="Equation" r:id="rId11" imgW="126720" imgH="164880" progId="Equation.DSMT4">
              <p:embed/>
            </p:oleObj>
          </a:graphicData>
        </a:graphic>
      </p:graphicFrame>
      <p:graphicFrame>
        <p:nvGraphicFramePr>
          <p:cNvPr id="10251" name="Object 2057"/>
          <p:cNvGraphicFramePr>
            <a:graphicFrameLocks noChangeAspect="1"/>
          </p:cNvGraphicFramePr>
          <p:nvPr/>
        </p:nvGraphicFramePr>
        <p:xfrm>
          <a:off x="3810000" y="1301750"/>
          <a:ext cx="390525" cy="388938"/>
        </p:xfrm>
        <a:graphic>
          <a:graphicData uri="http://schemas.openxmlformats.org/presentationml/2006/ole">
            <p:oleObj spid="_x0000_s10251" name="Equation" r:id="rId12" imgW="1648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FCEDC4-1CC5-4A0D-9ED1-5DB650BA83A3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1270" name="Rectangle 10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fast_pow</a:t>
            </a:r>
            <a:r>
              <a:rPr lang="ja-JP" altLang="en-US" smtClean="0"/>
              <a:t>の時間計算量</a:t>
            </a:r>
          </a:p>
        </p:txBody>
      </p:sp>
      <p:sp>
        <p:nvSpPr>
          <p:cNvPr id="11271" name="Text Box 1041"/>
          <p:cNvSpPr txBox="1">
            <a:spLocks noChangeArrowheads="1"/>
          </p:cNvSpPr>
          <p:nvPr/>
        </p:nvSpPr>
        <p:spPr bwMode="auto">
          <a:xfrm>
            <a:off x="746125" y="1524000"/>
            <a:ext cx="58578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アルゴリズムは、明らかに、ｋ回繰り返す。</a:t>
            </a:r>
          </a:p>
          <a:p>
            <a:pPr algn="l"/>
            <a:r>
              <a:rPr lang="ja-JP" altLang="en-US" b="0"/>
              <a:t>繰り返し中は、</a:t>
            </a:r>
            <a:r>
              <a:rPr lang="en-US" altLang="ja-JP" b="0"/>
              <a:t>1</a:t>
            </a:r>
            <a:r>
              <a:rPr lang="ja-JP" altLang="en-US" b="0"/>
              <a:t>回の乗算しか行っていない。</a:t>
            </a:r>
          </a:p>
          <a:p>
            <a:pPr algn="l"/>
            <a:r>
              <a:rPr lang="ja-JP" altLang="en-US" b="0"/>
              <a:t>したがって、</a:t>
            </a:r>
          </a:p>
          <a:p>
            <a:pPr algn="l"/>
            <a:endParaRPr lang="ja-JP" altLang="en-US" b="0"/>
          </a:p>
          <a:p>
            <a:pPr algn="l"/>
            <a:endParaRPr lang="ja-JP" altLang="en-US" b="0"/>
          </a:p>
          <a:p>
            <a:pPr algn="l"/>
            <a:r>
              <a:rPr lang="ja-JP" altLang="en-US" b="0"/>
              <a:t>の時間計算量である。</a:t>
            </a:r>
          </a:p>
        </p:txBody>
      </p:sp>
      <p:graphicFrame>
        <p:nvGraphicFramePr>
          <p:cNvPr id="11266" name="Object 1024"/>
          <p:cNvGraphicFramePr>
            <a:graphicFrameLocks noChangeAspect="1"/>
          </p:cNvGraphicFramePr>
          <p:nvPr/>
        </p:nvGraphicFramePr>
        <p:xfrm>
          <a:off x="1600200" y="2874963"/>
          <a:ext cx="927100" cy="569912"/>
        </p:xfrm>
        <a:graphic>
          <a:graphicData uri="http://schemas.openxmlformats.org/presentationml/2006/ole">
            <p:oleObj spid="_x0000_s11266" name="Equation" r:id="rId3" imgW="330120" imgH="203040" progId="Equation.DSMT4">
              <p:embed/>
            </p:oleObj>
          </a:graphicData>
        </a:graphic>
      </p:graphicFrame>
      <p:graphicFrame>
        <p:nvGraphicFramePr>
          <p:cNvPr id="11267" name="Object 1025"/>
          <p:cNvGraphicFramePr>
            <a:graphicFrameLocks noChangeAspect="1"/>
          </p:cNvGraphicFramePr>
          <p:nvPr/>
        </p:nvGraphicFramePr>
        <p:xfrm>
          <a:off x="2133600" y="3941763"/>
          <a:ext cx="1676400" cy="965200"/>
        </p:xfrm>
        <a:graphic>
          <a:graphicData uri="http://schemas.openxmlformats.org/presentationml/2006/ole">
            <p:oleObj spid="_x0000_s11267" name="Equation" r:id="rId4" imgW="838080" imgH="482400" progId="Equation.DSMT4">
              <p:embed/>
            </p:oleObj>
          </a:graphicData>
        </a:graphic>
      </p:graphicFrame>
      <p:sp>
        <p:nvSpPr>
          <p:cNvPr id="11272" name="Text Box 1044"/>
          <p:cNvSpPr txBox="1">
            <a:spLocks noChangeArrowheads="1"/>
          </p:cNvSpPr>
          <p:nvPr/>
        </p:nvSpPr>
        <p:spPr bwMode="auto">
          <a:xfrm>
            <a:off x="974725" y="4953000"/>
            <a:ext cx="1851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なので、結局</a:t>
            </a:r>
          </a:p>
        </p:txBody>
      </p:sp>
      <p:graphicFrame>
        <p:nvGraphicFramePr>
          <p:cNvPr id="11268" name="Object 1026"/>
          <p:cNvGraphicFramePr>
            <a:graphicFrameLocks noChangeAspect="1"/>
          </p:cNvGraphicFramePr>
          <p:nvPr/>
        </p:nvGraphicFramePr>
        <p:xfrm>
          <a:off x="1828800" y="5389563"/>
          <a:ext cx="1570038" cy="569912"/>
        </p:xfrm>
        <a:graphic>
          <a:graphicData uri="http://schemas.openxmlformats.org/presentationml/2006/ole">
            <p:oleObj spid="_x0000_s11268" name="Equation" r:id="rId5" imgW="558720" imgH="203040" progId="Equation.DSMT4">
              <p:embed/>
            </p:oleObj>
          </a:graphicData>
        </a:graphic>
      </p:graphicFrame>
      <p:sp>
        <p:nvSpPr>
          <p:cNvPr id="11273" name="Text Box 1046"/>
          <p:cNvSpPr txBox="1">
            <a:spLocks noChangeArrowheads="1"/>
          </p:cNvSpPr>
          <p:nvPr/>
        </p:nvSpPr>
        <p:spPr bwMode="auto">
          <a:xfrm>
            <a:off x="990600" y="5922963"/>
            <a:ext cx="304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の時間計算量である。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2A8153-01DF-4AA5-894B-9C0430BEBE4B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365125" y="-360363"/>
            <a:ext cx="18415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ja-JP" altLang="ja-JP" b="0"/>
          </a:p>
        </p:txBody>
      </p:sp>
      <p:sp>
        <p:nvSpPr>
          <p:cNvPr id="1229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一般の自然数に対する高速なべき乗アルゴリズム</a:t>
            </a:r>
          </a:p>
        </p:txBody>
      </p:sp>
      <p:graphicFrame>
        <p:nvGraphicFramePr>
          <p:cNvPr id="12290" name="Object 1024"/>
          <p:cNvGraphicFramePr>
            <a:graphicFrameLocks noChangeAspect="1"/>
          </p:cNvGraphicFramePr>
          <p:nvPr/>
        </p:nvGraphicFramePr>
        <p:xfrm>
          <a:off x="857224" y="1857364"/>
          <a:ext cx="576262" cy="523875"/>
        </p:xfrm>
        <a:graphic>
          <a:graphicData uri="http://schemas.openxmlformats.org/presentationml/2006/ole">
            <p:oleObj spid="_x0000_s12290" name="Equation" r:id="rId3" imgW="139680" imgH="126720" progId="Equation.DSMT4">
              <p:embed/>
            </p:oleObj>
          </a:graphicData>
        </a:graphic>
      </p:graphicFrame>
      <p:sp>
        <p:nvSpPr>
          <p:cNvPr id="12296" name="Text Box 30"/>
          <p:cNvSpPr txBox="1">
            <a:spLocks noChangeArrowheads="1"/>
          </p:cNvSpPr>
          <p:nvPr/>
        </p:nvSpPr>
        <p:spPr bwMode="auto">
          <a:xfrm>
            <a:off x="1357290" y="1928802"/>
            <a:ext cx="4525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dirty="0"/>
              <a:t>が２のべき乗でないときを考える。</a:t>
            </a:r>
          </a:p>
        </p:txBody>
      </p:sp>
      <p:sp>
        <p:nvSpPr>
          <p:cNvPr id="12297" name="Text Box 31"/>
          <p:cNvSpPr txBox="1">
            <a:spLocks noChangeArrowheads="1"/>
          </p:cNvSpPr>
          <p:nvPr/>
        </p:nvSpPr>
        <p:spPr bwMode="auto">
          <a:xfrm>
            <a:off x="860405" y="2782878"/>
            <a:ext cx="57435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このとき、前の高速なべき乗アルゴリズムを</a:t>
            </a:r>
          </a:p>
          <a:p>
            <a:pPr algn="l"/>
            <a:r>
              <a:rPr lang="ja-JP" altLang="en-US"/>
              <a:t>サブルーチンとして用いることができる。</a:t>
            </a:r>
          </a:p>
          <a:p>
            <a:pPr algn="l"/>
            <a:r>
              <a:rPr lang="ja-JP" altLang="en-US"/>
              <a:t>       の</a:t>
            </a:r>
            <a:r>
              <a:rPr lang="en-US" altLang="ja-JP"/>
              <a:t>2</a:t>
            </a:r>
            <a:r>
              <a:rPr lang="ja-JP" altLang="en-US"/>
              <a:t>進数表現を次のように表す。</a:t>
            </a:r>
          </a:p>
        </p:txBody>
      </p:sp>
      <p:graphicFrame>
        <p:nvGraphicFramePr>
          <p:cNvPr id="12291" name="Object 1025"/>
          <p:cNvGraphicFramePr>
            <a:graphicFrameLocks noChangeAspect="1"/>
          </p:cNvGraphicFramePr>
          <p:nvPr/>
        </p:nvGraphicFramePr>
        <p:xfrm>
          <a:off x="642910" y="4143380"/>
          <a:ext cx="7932738" cy="1670050"/>
        </p:xfrm>
        <a:graphic>
          <a:graphicData uri="http://schemas.openxmlformats.org/presentationml/2006/ole">
            <p:oleObj spid="_x0000_s12291" name="Equation" r:id="rId4" imgW="2412720" imgH="507960" progId="Equation.DSMT4">
              <p:embed/>
            </p:oleObj>
          </a:graphicData>
        </a:graphic>
      </p:graphicFrame>
      <p:graphicFrame>
        <p:nvGraphicFramePr>
          <p:cNvPr id="12292" name="Object 1026"/>
          <p:cNvGraphicFramePr>
            <a:graphicFrameLocks noChangeAspect="1"/>
          </p:cNvGraphicFramePr>
          <p:nvPr/>
        </p:nvGraphicFramePr>
        <p:xfrm>
          <a:off x="952480" y="3600440"/>
          <a:ext cx="457200" cy="415925"/>
        </p:xfrm>
        <a:graphic>
          <a:graphicData uri="http://schemas.openxmlformats.org/presentationml/2006/ole">
            <p:oleObj spid="_x0000_s12292" name="Equation" r:id="rId5" imgW="13968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EEA829-B666-4A6C-8FF3-1E5B74672E06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3317" name="Text Box 15"/>
          <p:cNvSpPr txBox="1">
            <a:spLocks noChangeArrowheads="1"/>
          </p:cNvSpPr>
          <p:nvPr/>
        </p:nvSpPr>
        <p:spPr bwMode="auto">
          <a:xfrm>
            <a:off x="441325" y="249238"/>
            <a:ext cx="521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このとき、　　　　　は次のように表せる。</a:t>
            </a:r>
          </a:p>
        </p:txBody>
      </p:sp>
      <p:graphicFrame>
        <p:nvGraphicFramePr>
          <p:cNvPr id="13314" name="Object 1024"/>
          <p:cNvGraphicFramePr>
            <a:graphicFrameLocks noChangeAspect="1"/>
          </p:cNvGraphicFramePr>
          <p:nvPr/>
        </p:nvGraphicFramePr>
        <p:xfrm>
          <a:off x="990600" y="1219200"/>
          <a:ext cx="5029200" cy="2878138"/>
        </p:xfrm>
        <a:graphic>
          <a:graphicData uri="http://schemas.openxmlformats.org/presentationml/2006/ole">
            <p:oleObj spid="_x0000_s13314" name="Equation" r:id="rId3" imgW="1841400" imgH="1054080" progId="Equation.DSMT4">
              <p:embed/>
            </p:oleObj>
          </a:graphicData>
        </a:graphic>
      </p:graphicFrame>
      <p:graphicFrame>
        <p:nvGraphicFramePr>
          <p:cNvPr id="13315" name="Object 1025"/>
          <p:cNvGraphicFramePr>
            <a:graphicFrameLocks noChangeAspect="1"/>
          </p:cNvGraphicFramePr>
          <p:nvPr/>
        </p:nvGraphicFramePr>
        <p:xfrm>
          <a:off x="1981200" y="228600"/>
          <a:ext cx="609600" cy="527050"/>
        </p:xfrm>
        <a:graphic>
          <a:graphicData uri="http://schemas.openxmlformats.org/presentationml/2006/ole">
            <p:oleObj spid="_x0000_s13315" name="Equation" r:id="rId4" imgW="190440" imgH="164880" progId="Equation.DSMT4">
              <p:embed/>
            </p:oleObj>
          </a:graphicData>
        </a:graphic>
      </p:graphicFrame>
      <p:sp>
        <p:nvSpPr>
          <p:cNvPr id="13318" name="Text Box 20"/>
          <p:cNvSpPr txBox="1">
            <a:spLocks noChangeArrowheads="1"/>
          </p:cNvSpPr>
          <p:nvPr/>
        </p:nvSpPr>
        <p:spPr bwMode="auto">
          <a:xfrm>
            <a:off x="1066800" y="4953000"/>
            <a:ext cx="6537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これより、一般のｎに対する高速なアルゴリズムが</a:t>
            </a:r>
          </a:p>
          <a:p>
            <a:pPr algn="l"/>
            <a:r>
              <a:rPr lang="ja-JP" altLang="en-US" b="0"/>
              <a:t>得られる。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DBE7EB-221D-4401-B213-4566C5D33668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4343" name="Text Box 2"/>
          <p:cNvSpPr txBox="1">
            <a:spLocks noChangeArrowheads="1"/>
          </p:cNvSpPr>
          <p:nvPr/>
        </p:nvSpPr>
        <p:spPr bwMode="auto">
          <a:xfrm>
            <a:off x="304800" y="0"/>
            <a:ext cx="46037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general_fast_pow(x,n)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x,n(</a:t>
            </a:r>
            <a:r>
              <a:rPr lang="ja-JP" altLang="en-US" b="0"/>
              <a:t>ｎは一般の数）</a:t>
            </a:r>
          </a:p>
          <a:p>
            <a:pPr algn="l"/>
            <a:r>
              <a:rPr lang="ja-JP" altLang="en-US" b="0"/>
              <a:t>出力：</a:t>
            </a:r>
            <a:r>
              <a:rPr lang="en-US" altLang="ja-JP" b="0"/>
              <a:t>x</a:t>
            </a:r>
            <a:r>
              <a:rPr lang="ja-JP" altLang="en-US" b="0"/>
              <a:t>のｎ乗</a:t>
            </a:r>
          </a:p>
        </p:txBody>
      </p:sp>
      <p:graphicFrame>
        <p:nvGraphicFramePr>
          <p:cNvPr id="14338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4338" name="Equation" r:id="rId3" imgW="914400" imgH="198720" progId="Equation.DSMT4">
              <p:embed/>
            </p:oleObj>
          </a:graphicData>
        </a:graphic>
      </p:graphicFrame>
      <p:sp>
        <p:nvSpPr>
          <p:cNvPr id="143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30480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f=1.0;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n</a:t>
            </a:r>
            <a:r>
              <a:rPr lang="ja-JP" altLang="en-US" sz="2800" smtClean="0">
                <a:latin typeface="Lucida Console" pitchFamily="49" charset="0"/>
              </a:rPr>
              <a:t>を２進数　　　　　　　　　　　に変換する。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for(i=0;i</a:t>
            </a:r>
            <a:r>
              <a:rPr lang="ja-JP" altLang="en-US" sz="2800" smtClean="0">
                <a:latin typeface="Lucida Console" pitchFamily="49" charset="0"/>
              </a:rPr>
              <a:t>＜</a:t>
            </a:r>
            <a:r>
              <a:rPr lang="en-US" altLang="ja-JP" sz="2800" smtClean="0">
                <a:latin typeface="Lucida Console" pitchFamily="49" charset="0"/>
              </a:rPr>
              <a:t>m;i++){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if(       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   f=f*fast_pow(x,   );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return f;</a:t>
            </a:r>
          </a:p>
        </p:txBody>
      </p:sp>
      <p:graphicFrame>
        <p:nvGraphicFramePr>
          <p:cNvPr id="14339" name="Object 1025"/>
          <p:cNvGraphicFramePr>
            <a:graphicFrameLocks noChangeAspect="1"/>
          </p:cNvGraphicFramePr>
          <p:nvPr/>
        </p:nvGraphicFramePr>
        <p:xfrm>
          <a:off x="2819400" y="2286000"/>
          <a:ext cx="2362200" cy="630238"/>
        </p:xfrm>
        <a:graphic>
          <a:graphicData uri="http://schemas.openxmlformats.org/presentationml/2006/ole">
            <p:oleObj spid="_x0000_s14339" name="Equation" r:id="rId4" imgW="952200" imgH="253800" progId="Equation.DSMT4">
              <p:embed/>
            </p:oleObj>
          </a:graphicData>
        </a:graphic>
      </p:graphicFrame>
      <p:graphicFrame>
        <p:nvGraphicFramePr>
          <p:cNvPr id="14340" name="Object 1026"/>
          <p:cNvGraphicFramePr>
            <a:graphicFrameLocks noChangeAspect="1"/>
          </p:cNvGraphicFramePr>
          <p:nvPr/>
        </p:nvGraphicFramePr>
        <p:xfrm>
          <a:off x="2286000" y="3429000"/>
          <a:ext cx="1290638" cy="503238"/>
        </p:xfrm>
        <a:graphic>
          <a:graphicData uri="http://schemas.openxmlformats.org/presentationml/2006/ole">
            <p:oleObj spid="_x0000_s14340" name="Equation" r:id="rId5" imgW="520560" imgH="203040" progId="Equation.DSMT4">
              <p:embed/>
            </p:oleObj>
          </a:graphicData>
        </a:graphic>
      </p:graphicFrame>
      <p:graphicFrame>
        <p:nvGraphicFramePr>
          <p:cNvPr id="14341" name="Object 1027"/>
          <p:cNvGraphicFramePr>
            <a:graphicFrameLocks noChangeAspect="1"/>
          </p:cNvGraphicFramePr>
          <p:nvPr/>
        </p:nvGraphicFramePr>
        <p:xfrm>
          <a:off x="5638800" y="3810000"/>
          <a:ext cx="458788" cy="533400"/>
        </p:xfrm>
        <a:graphic>
          <a:graphicData uri="http://schemas.openxmlformats.org/presentationml/2006/ole">
            <p:oleObj spid="_x0000_s14341" name="Equation" r:id="rId6" imgW="15228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799D60-7ACF-46CC-93C9-CEC228150750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304800" y="2598738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　　　　　　　　　　　　　の時間計算量を　　　　　　　　と表す。</a:t>
            </a:r>
          </a:p>
        </p:txBody>
      </p:sp>
      <p:sp>
        <p:nvSpPr>
          <p:cNvPr id="1536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sz="3200" smtClean="0">
                <a:solidFill>
                  <a:schemeClr val="tx1"/>
                </a:solidFill>
                <a:latin typeface="Verdana" pitchFamily="34" charset="0"/>
              </a:rPr>
              <a:t>general_fast_pow(x,n)</a:t>
            </a:r>
            <a:r>
              <a:rPr lang="ja-JP" altLang="en-US" sz="3200" smtClean="0">
                <a:solidFill>
                  <a:schemeClr val="tx1"/>
                </a:solidFill>
              </a:rPr>
              <a:t>の時間計算量</a:t>
            </a:r>
          </a:p>
        </p:txBody>
      </p:sp>
      <p:graphicFrame>
        <p:nvGraphicFramePr>
          <p:cNvPr id="15362" name="Object 1024"/>
          <p:cNvGraphicFramePr>
            <a:graphicFrameLocks noChangeAspect="1"/>
          </p:cNvGraphicFramePr>
          <p:nvPr/>
        </p:nvGraphicFramePr>
        <p:xfrm>
          <a:off x="2133600" y="2522538"/>
          <a:ext cx="528638" cy="615950"/>
        </p:xfrm>
        <a:graphic>
          <a:graphicData uri="http://schemas.openxmlformats.org/presentationml/2006/ole">
            <p:oleObj spid="_x0000_s15362" name="Equation" r:id="rId3" imgW="152280" imgH="177480" progId="Equation.DSMT4">
              <p:embed/>
            </p:oleObj>
          </a:graphicData>
        </a:graphic>
      </p:graphicFrame>
      <p:sp>
        <p:nvSpPr>
          <p:cNvPr id="15370" name="Text Box 6"/>
          <p:cNvSpPr txBox="1">
            <a:spLocks noChangeArrowheads="1"/>
          </p:cNvSpPr>
          <p:nvPr/>
        </p:nvSpPr>
        <p:spPr bwMode="auto">
          <a:xfrm>
            <a:off x="228600" y="2598738"/>
            <a:ext cx="2789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>
                <a:latin typeface="Verdana" pitchFamily="34" charset="0"/>
              </a:rPr>
              <a:t>fast_pow(x,      )</a:t>
            </a:r>
          </a:p>
        </p:txBody>
      </p:sp>
      <p:graphicFrame>
        <p:nvGraphicFramePr>
          <p:cNvPr id="15363" name="Object 1025"/>
          <p:cNvGraphicFramePr>
            <a:graphicFrameLocks noChangeAspect="1"/>
          </p:cNvGraphicFramePr>
          <p:nvPr/>
        </p:nvGraphicFramePr>
        <p:xfrm>
          <a:off x="5334000" y="2598738"/>
          <a:ext cx="1092200" cy="623887"/>
        </p:xfrm>
        <a:graphic>
          <a:graphicData uri="http://schemas.openxmlformats.org/presentationml/2006/ole">
            <p:oleObj spid="_x0000_s15363" name="Equation" r:id="rId4" imgW="355320" imgH="203040" progId="Equation.DSMT4">
              <p:embed/>
            </p:oleObj>
          </a:graphicData>
        </a:graphic>
      </p:graphicFrame>
      <p:sp>
        <p:nvSpPr>
          <p:cNvPr id="15371" name="Text Box 10"/>
          <p:cNvSpPr txBox="1">
            <a:spLocks noChangeArrowheads="1"/>
          </p:cNvSpPr>
          <p:nvPr/>
        </p:nvSpPr>
        <p:spPr bwMode="auto">
          <a:xfrm>
            <a:off x="268288" y="3298825"/>
            <a:ext cx="8418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３－７のループの繰り返しは、      　　　　　　　　   回繰り返される。</a:t>
            </a:r>
          </a:p>
        </p:txBody>
      </p:sp>
      <p:graphicFrame>
        <p:nvGraphicFramePr>
          <p:cNvPr id="15364" name="Object 1026"/>
          <p:cNvGraphicFramePr>
            <a:graphicFrameLocks noChangeAspect="1"/>
          </p:cNvGraphicFramePr>
          <p:nvPr/>
        </p:nvGraphicFramePr>
        <p:xfrm>
          <a:off x="4114800" y="3222625"/>
          <a:ext cx="2209800" cy="654050"/>
        </p:xfrm>
        <a:graphic>
          <a:graphicData uri="http://schemas.openxmlformats.org/presentationml/2006/ole">
            <p:oleObj spid="_x0000_s15364" name="Equation" r:id="rId5" imgW="685800" imgH="203040" progId="Equation.DSMT4">
              <p:embed/>
            </p:oleObj>
          </a:graphicData>
        </a:graphic>
      </p:graphicFrame>
      <p:sp>
        <p:nvSpPr>
          <p:cNvPr id="15372" name="Text Box 14"/>
          <p:cNvSpPr txBox="1">
            <a:spLocks noChangeArrowheads="1"/>
          </p:cNvSpPr>
          <p:nvPr/>
        </p:nvSpPr>
        <p:spPr bwMode="auto">
          <a:xfrm>
            <a:off x="217488" y="2079625"/>
            <a:ext cx="785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>
                <a:latin typeface="Verdana" pitchFamily="34" charset="0"/>
              </a:rPr>
              <a:t>general_fast_pow(x, n)</a:t>
            </a:r>
            <a:r>
              <a:rPr lang="ja-JP" altLang="en-US" b="0">
                <a:latin typeface="Verdana" pitchFamily="34" charset="0"/>
              </a:rPr>
              <a:t>の時間計算量を　　　　　と表し、</a:t>
            </a:r>
          </a:p>
        </p:txBody>
      </p:sp>
      <p:graphicFrame>
        <p:nvGraphicFramePr>
          <p:cNvPr id="15365" name="Object 1027"/>
          <p:cNvGraphicFramePr>
            <a:graphicFrameLocks noChangeAspect="1"/>
          </p:cNvGraphicFramePr>
          <p:nvPr/>
        </p:nvGraphicFramePr>
        <p:xfrm>
          <a:off x="5943600" y="2003425"/>
          <a:ext cx="990600" cy="511175"/>
        </p:xfrm>
        <a:graphic>
          <a:graphicData uri="http://schemas.openxmlformats.org/presentationml/2006/ole">
            <p:oleObj spid="_x0000_s15365" name="Equation" r:id="rId6" imgW="393480" imgH="203040" progId="Equation.DSMT4">
              <p:embed/>
            </p:oleObj>
          </a:graphicData>
        </a:graphic>
      </p:graphicFrame>
      <p:sp>
        <p:nvSpPr>
          <p:cNvPr id="15373" name="Text Box 17"/>
          <p:cNvSpPr txBox="1">
            <a:spLocks noChangeArrowheads="1"/>
          </p:cNvSpPr>
          <p:nvPr/>
        </p:nvSpPr>
        <p:spPr bwMode="auto">
          <a:xfrm>
            <a:off x="-101600" y="3908425"/>
            <a:ext cx="911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ループの各繰り返しにおける実行時間の総和により　　　　　を求める。</a:t>
            </a:r>
          </a:p>
        </p:txBody>
      </p:sp>
      <p:graphicFrame>
        <p:nvGraphicFramePr>
          <p:cNvPr id="15366" name="Object 1028"/>
          <p:cNvGraphicFramePr>
            <a:graphicFrameLocks noChangeAspect="1"/>
          </p:cNvGraphicFramePr>
          <p:nvPr/>
        </p:nvGraphicFramePr>
        <p:xfrm>
          <a:off x="6629400" y="3908425"/>
          <a:ext cx="990600" cy="511175"/>
        </p:xfrm>
        <a:graphic>
          <a:graphicData uri="http://schemas.openxmlformats.org/presentationml/2006/ole">
            <p:oleObj spid="_x0000_s15366" name="Equation" r:id="rId7" imgW="3934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9DA0BD-CA76-4940-B953-7890706B7874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graphicFrame>
        <p:nvGraphicFramePr>
          <p:cNvPr id="16386" name="Object 2048"/>
          <p:cNvGraphicFramePr>
            <a:graphicFrameLocks noChangeAspect="1"/>
          </p:cNvGraphicFramePr>
          <p:nvPr/>
        </p:nvGraphicFramePr>
        <p:xfrm>
          <a:off x="685800" y="762000"/>
          <a:ext cx="7543800" cy="4392613"/>
        </p:xfrm>
        <a:graphic>
          <a:graphicData uri="http://schemas.openxmlformats.org/presentationml/2006/ole">
            <p:oleObj spid="_x0000_s16386" name="Equation" r:id="rId3" imgW="2616120" imgH="1523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1516D4-B193-4779-BF7B-C6DDC1BD6386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7415" name="Text Box 2"/>
          <p:cNvSpPr txBox="1">
            <a:spLocks noChangeArrowheads="1"/>
          </p:cNvSpPr>
          <p:nvPr/>
        </p:nvSpPr>
        <p:spPr bwMode="auto">
          <a:xfrm>
            <a:off x="441325" y="249238"/>
            <a:ext cx="2125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さらなる高速化</a:t>
            </a:r>
          </a:p>
        </p:txBody>
      </p:sp>
      <p:graphicFrame>
        <p:nvGraphicFramePr>
          <p:cNvPr id="17410" name="Object 1024"/>
          <p:cNvGraphicFramePr>
            <a:graphicFrameLocks noChangeAspect="1"/>
          </p:cNvGraphicFramePr>
          <p:nvPr/>
        </p:nvGraphicFramePr>
        <p:xfrm>
          <a:off x="838200" y="914400"/>
          <a:ext cx="5064125" cy="1733550"/>
        </p:xfrm>
        <a:graphic>
          <a:graphicData uri="http://schemas.openxmlformats.org/presentationml/2006/ole">
            <p:oleObj spid="_x0000_s17410" name="Equation" r:id="rId3" imgW="1854000" imgH="634680" progId="Equation.DSMT4">
              <p:embed/>
            </p:oleObj>
          </a:graphicData>
        </a:graphic>
      </p:graphicFrame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685800" y="3124200"/>
            <a:ext cx="1517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であるが、</a:t>
            </a:r>
          </a:p>
        </p:txBody>
      </p:sp>
      <p:graphicFrame>
        <p:nvGraphicFramePr>
          <p:cNvPr id="17411" name="Object 1025"/>
          <p:cNvGraphicFramePr>
            <a:graphicFrameLocks noChangeAspect="1"/>
          </p:cNvGraphicFramePr>
          <p:nvPr/>
        </p:nvGraphicFramePr>
        <p:xfrm>
          <a:off x="2209800" y="3124200"/>
          <a:ext cx="658813" cy="520700"/>
        </p:xfrm>
        <a:graphic>
          <a:graphicData uri="http://schemas.openxmlformats.org/presentationml/2006/ole">
            <p:oleObj spid="_x0000_s17411" name="Equation" r:id="rId4" imgW="241200" imgH="190440" progId="Equation.DSMT4">
              <p:embed/>
            </p:oleObj>
          </a:graphicData>
        </a:graphic>
      </p:graphicFrame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838200" y="3200400"/>
            <a:ext cx="7323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/>
              <a:t>                          </a:t>
            </a:r>
            <a:r>
              <a:rPr lang="ja-JP" altLang="en-US" b="0"/>
              <a:t>を求めるための高速べき乗アルゴリズム</a:t>
            </a:r>
          </a:p>
          <a:p>
            <a:pPr algn="l"/>
            <a:r>
              <a:rPr lang="en-US" altLang="ja-JP" b="0">
                <a:latin typeface="Verdana" pitchFamily="34" charset="0"/>
              </a:rPr>
              <a:t>fast_pow(x,     )</a:t>
            </a:r>
            <a:r>
              <a:rPr lang="ja-JP" altLang="en-US" b="0">
                <a:latin typeface="Verdana" pitchFamily="34" charset="0"/>
              </a:rPr>
              <a:t>の途中段階で全てべき乗</a:t>
            </a:r>
          </a:p>
        </p:txBody>
      </p:sp>
      <p:graphicFrame>
        <p:nvGraphicFramePr>
          <p:cNvPr id="17412" name="Object 1026"/>
          <p:cNvGraphicFramePr>
            <a:graphicFrameLocks noChangeAspect="1"/>
          </p:cNvGraphicFramePr>
          <p:nvPr/>
        </p:nvGraphicFramePr>
        <p:xfrm>
          <a:off x="2819400" y="3581400"/>
          <a:ext cx="457200" cy="395288"/>
        </p:xfrm>
        <a:graphic>
          <a:graphicData uri="http://schemas.openxmlformats.org/presentationml/2006/ole">
            <p:oleObj spid="_x0000_s17412" name="Equation" r:id="rId5" imgW="190440" imgH="164880" progId="Equation.DSMT4">
              <p:embed/>
            </p:oleObj>
          </a:graphicData>
        </a:graphic>
      </p:graphicFrame>
      <p:graphicFrame>
        <p:nvGraphicFramePr>
          <p:cNvPr id="17413" name="Object 1027"/>
          <p:cNvGraphicFramePr>
            <a:graphicFrameLocks noChangeAspect="1"/>
          </p:cNvGraphicFramePr>
          <p:nvPr/>
        </p:nvGraphicFramePr>
        <p:xfrm>
          <a:off x="1143000" y="4114800"/>
          <a:ext cx="3051175" cy="658813"/>
        </p:xfrm>
        <a:graphic>
          <a:graphicData uri="http://schemas.openxmlformats.org/presentationml/2006/ole">
            <p:oleObj spid="_x0000_s17413" name="Equation" r:id="rId6" imgW="1117440" imgH="241200" progId="Equation.DSMT4">
              <p:embed/>
            </p:oleObj>
          </a:graphicData>
        </a:graphic>
      </p:graphicFrame>
      <p:sp>
        <p:nvSpPr>
          <p:cNvPr id="17418" name="Text Box 12"/>
          <p:cNvSpPr txBox="1">
            <a:spLocks noChangeArrowheads="1"/>
          </p:cNvSpPr>
          <p:nvPr/>
        </p:nvSpPr>
        <p:spPr bwMode="auto">
          <a:xfrm>
            <a:off x="914400" y="4876800"/>
            <a:ext cx="429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が出現していることに注意する。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A72DB4-47E7-48C9-9368-D7E86D87504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３－１：べき乗問題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676400"/>
            <a:ext cx="6477000" cy="3048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入力：</a:t>
            </a:r>
          </a:p>
          <a:p>
            <a:pPr algn="l" eaLnBrk="1" hangingPunct="1"/>
            <a:r>
              <a:rPr lang="ja-JP" altLang="en-US" smtClean="0"/>
              <a:t>（ここで、入力サイズは、　　　とします。）</a:t>
            </a:r>
          </a:p>
          <a:p>
            <a:pPr algn="l" eaLnBrk="1" hangingPunct="1"/>
            <a:r>
              <a:rPr lang="ja-JP" altLang="en-US" smtClean="0"/>
              <a:t>出力：</a:t>
            </a:r>
          </a:p>
        </p:txBody>
      </p:sp>
      <p:graphicFrame>
        <p:nvGraphicFramePr>
          <p:cNvPr id="1026" name="Object 1024"/>
          <p:cNvGraphicFramePr>
            <a:graphicFrameLocks noChangeAspect="1"/>
          </p:cNvGraphicFramePr>
          <p:nvPr/>
        </p:nvGraphicFramePr>
        <p:xfrm>
          <a:off x="5334000" y="2286000"/>
          <a:ext cx="609600" cy="554038"/>
        </p:xfrm>
        <a:graphic>
          <a:graphicData uri="http://schemas.openxmlformats.org/presentationml/2006/ole">
            <p:oleObj spid="_x0000_s1026" name="Equation" r:id="rId3" imgW="139680" imgH="126720" progId="Equation.DSMT4">
              <p:embed/>
            </p:oleObj>
          </a:graphicData>
        </a:graphic>
      </p:graphicFrame>
      <p:graphicFrame>
        <p:nvGraphicFramePr>
          <p:cNvPr id="1027" name="Object 1025"/>
          <p:cNvGraphicFramePr>
            <a:graphicFrameLocks noChangeAspect="1"/>
          </p:cNvGraphicFramePr>
          <p:nvPr/>
        </p:nvGraphicFramePr>
        <p:xfrm>
          <a:off x="2362200" y="1676400"/>
          <a:ext cx="1123950" cy="695325"/>
        </p:xfrm>
        <a:graphic>
          <a:graphicData uri="http://schemas.openxmlformats.org/presentationml/2006/ole">
            <p:oleObj spid="_x0000_s1027" name="Equation" r:id="rId4" imgW="266400" imgH="164880" progId="Equation.DSMT4">
              <p:embed/>
            </p:oleObj>
          </a:graphicData>
        </a:graphic>
      </p:graphicFrame>
      <p:graphicFrame>
        <p:nvGraphicFramePr>
          <p:cNvPr id="1028" name="Object 1026"/>
          <p:cNvGraphicFramePr>
            <a:graphicFrameLocks noChangeAspect="1"/>
          </p:cNvGraphicFramePr>
          <p:nvPr/>
        </p:nvGraphicFramePr>
        <p:xfrm>
          <a:off x="2514600" y="3200400"/>
          <a:ext cx="2825750" cy="885825"/>
        </p:xfrm>
        <a:graphic>
          <a:graphicData uri="http://schemas.openxmlformats.org/presentationml/2006/ole">
            <p:oleObj spid="_x0000_s1028" name="Equation" r:id="rId5" imgW="6476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72DFD9-B3B5-427F-A917-522A236D8630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8438" name="Text Box 2"/>
          <p:cNvSpPr txBox="1">
            <a:spLocks noChangeArrowheads="1"/>
          </p:cNvSpPr>
          <p:nvPr/>
        </p:nvSpPr>
        <p:spPr bwMode="auto">
          <a:xfrm>
            <a:off x="304800" y="0"/>
            <a:ext cx="4368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super_fast_pow(x,n)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x,n(n</a:t>
            </a:r>
            <a:r>
              <a:rPr lang="ja-JP" altLang="en-US" b="0"/>
              <a:t>は一般の整数）</a:t>
            </a:r>
          </a:p>
          <a:p>
            <a:pPr algn="l"/>
            <a:r>
              <a:rPr lang="ja-JP" altLang="en-US" b="0"/>
              <a:t>出力：</a:t>
            </a:r>
            <a:r>
              <a:rPr lang="en-US" altLang="ja-JP" b="0"/>
              <a:t>x</a:t>
            </a:r>
            <a:r>
              <a:rPr lang="ja-JP" altLang="en-US" b="0"/>
              <a:t>のｎ乗</a:t>
            </a:r>
          </a:p>
        </p:txBody>
      </p:sp>
      <p:graphicFrame>
        <p:nvGraphicFramePr>
          <p:cNvPr id="18434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8434" name="Equation" r:id="rId3" imgW="914400" imgH="198720" progId="Equation.DSMT4">
              <p:embed/>
            </p:oleObj>
          </a:graphicData>
        </a:graphic>
      </p:graphicFrame>
      <p:sp>
        <p:nvSpPr>
          <p:cNvPr id="1843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848600" cy="48768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f=1.0;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tmp=x;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n</a:t>
            </a:r>
            <a:r>
              <a:rPr lang="ja-JP" altLang="en-US" sz="2800" smtClean="0">
                <a:latin typeface="Lucida Console" pitchFamily="49" charset="0"/>
              </a:rPr>
              <a:t>を２進数　　　　　　　　　　  　に変換する。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for(i=0;i</a:t>
            </a:r>
            <a:r>
              <a:rPr lang="ja-JP" altLang="en-US" sz="2800" smtClean="0">
                <a:latin typeface="Lucida Console" pitchFamily="49" charset="0"/>
              </a:rPr>
              <a:t>＜</a:t>
            </a:r>
            <a:r>
              <a:rPr lang="en-US" altLang="ja-JP" sz="2800" smtClean="0">
                <a:latin typeface="Lucida Console" pitchFamily="49" charset="0"/>
              </a:rPr>
              <a:t>=m;i++){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if(      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    f=f*tmp;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tmp=tmp*tmp;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return f;</a:t>
            </a:r>
          </a:p>
        </p:txBody>
      </p:sp>
      <p:graphicFrame>
        <p:nvGraphicFramePr>
          <p:cNvPr id="18435" name="Object 1025"/>
          <p:cNvGraphicFramePr>
            <a:graphicFrameLocks noChangeAspect="1"/>
          </p:cNvGraphicFramePr>
          <p:nvPr/>
        </p:nvGraphicFramePr>
        <p:xfrm>
          <a:off x="2971800" y="2286000"/>
          <a:ext cx="2362200" cy="630238"/>
        </p:xfrm>
        <a:graphic>
          <a:graphicData uri="http://schemas.openxmlformats.org/presentationml/2006/ole">
            <p:oleObj spid="_x0000_s18435" name="Equation" r:id="rId4" imgW="952200" imgH="253800" progId="Equation.DSMT4">
              <p:embed/>
            </p:oleObj>
          </a:graphicData>
        </a:graphic>
      </p:graphicFrame>
      <p:graphicFrame>
        <p:nvGraphicFramePr>
          <p:cNvPr id="18436" name="Object 1026"/>
          <p:cNvGraphicFramePr>
            <a:graphicFrameLocks noChangeAspect="1"/>
          </p:cNvGraphicFramePr>
          <p:nvPr/>
        </p:nvGraphicFramePr>
        <p:xfrm>
          <a:off x="2209800" y="3306763"/>
          <a:ext cx="1290638" cy="503237"/>
        </p:xfrm>
        <a:graphic>
          <a:graphicData uri="http://schemas.openxmlformats.org/presentationml/2006/ole">
            <p:oleObj spid="_x0000_s18436" name="Equation" r:id="rId5" imgW="5205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1FB691-68E5-4EAA-85F0-2680C019F52B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9463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sz="3200" smtClean="0">
                <a:solidFill>
                  <a:schemeClr val="tx1"/>
                </a:solidFill>
                <a:latin typeface="Verdana" pitchFamily="34" charset="0"/>
              </a:rPr>
              <a:t>super_fast_pow(x,n)</a:t>
            </a:r>
            <a:r>
              <a:rPr lang="ja-JP" altLang="en-US" sz="3200" smtClean="0">
                <a:solidFill>
                  <a:schemeClr val="tx1"/>
                </a:solidFill>
              </a:rPr>
              <a:t>の時間計算量</a:t>
            </a:r>
          </a:p>
        </p:txBody>
      </p:sp>
      <p:sp>
        <p:nvSpPr>
          <p:cNvPr id="19464" name="Text Box 1031"/>
          <p:cNvSpPr txBox="1">
            <a:spLocks noChangeArrowheads="1"/>
          </p:cNvSpPr>
          <p:nvPr/>
        </p:nvSpPr>
        <p:spPr bwMode="auto">
          <a:xfrm>
            <a:off x="685800" y="3276600"/>
            <a:ext cx="7796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３－７のループの繰り返しは、      　　　　　　　　                   回</a:t>
            </a:r>
          </a:p>
          <a:p>
            <a:pPr algn="l"/>
            <a:r>
              <a:rPr lang="ja-JP" altLang="en-US" b="0"/>
              <a:t>繰り返される。</a:t>
            </a:r>
          </a:p>
        </p:txBody>
      </p:sp>
      <p:graphicFrame>
        <p:nvGraphicFramePr>
          <p:cNvPr id="19458" name="Object 1024"/>
          <p:cNvGraphicFramePr>
            <a:graphicFrameLocks noChangeAspect="1"/>
          </p:cNvGraphicFramePr>
          <p:nvPr/>
        </p:nvGraphicFramePr>
        <p:xfrm>
          <a:off x="4495800" y="3200400"/>
          <a:ext cx="3389313" cy="582613"/>
        </p:xfrm>
        <a:graphic>
          <a:graphicData uri="http://schemas.openxmlformats.org/presentationml/2006/ole">
            <p:oleObj spid="_x0000_s19458" name="Equation" r:id="rId3" imgW="1180800" imgH="203040" progId="Equation.DSMT4">
              <p:embed/>
            </p:oleObj>
          </a:graphicData>
        </a:graphic>
      </p:graphicFrame>
      <p:sp>
        <p:nvSpPr>
          <p:cNvPr id="19465" name="Text Box 1033"/>
          <p:cNvSpPr txBox="1">
            <a:spLocks noChangeArrowheads="1"/>
          </p:cNvSpPr>
          <p:nvPr/>
        </p:nvSpPr>
        <p:spPr bwMode="auto">
          <a:xfrm>
            <a:off x="330200" y="2079625"/>
            <a:ext cx="7631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>
                <a:latin typeface="Verdana" pitchFamily="34" charset="0"/>
              </a:rPr>
              <a:t>super_fast_pow(x, n)</a:t>
            </a:r>
            <a:r>
              <a:rPr lang="ja-JP" altLang="en-US" b="0">
                <a:latin typeface="Verdana" pitchFamily="34" charset="0"/>
              </a:rPr>
              <a:t>の時間計算量を　　　　　と表す。</a:t>
            </a:r>
          </a:p>
        </p:txBody>
      </p:sp>
      <p:graphicFrame>
        <p:nvGraphicFramePr>
          <p:cNvPr id="19459" name="Object 1025"/>
          <p:cNvGraphicFramePr>
            <a:graphicFrameLocks noChangeAspect="1"/>
          </p:cNvGraphicFramePr>
          <p:nvPr/>
        </p:nvGraphicFramePr>
        <p:xfrm>
          <a:off x="5867400" y="2057400"/>
          <a:ext cx="990600" cy="511175"/>
        </p:xfrm>
        <a:graphic>
          <a:graphicData uri="http://schemas.openxmlformats.org/presentationml/2006/ole">
            <p:oleObj spid="_x0000_s19459" name="Equation" r:id="rId4" imgW="393480" imgH="203040" progId="Equation.DSMT4">
              <p:embed/>
            </p:oleObj>
          </a:graphicData>
        </a:graphic>
      </p:graphicFrame>
      <p:sp>
        <p:nvSpPr>
          <p:cNvPr id="19466" name="Text Box 1035"/>
          <p:cNvSpPr txBox="1">
            <a:spLocks noChangeArrowheads="1"/>
          </p:cNvSpPr>
          <p:nvPr/>
        </p:nvSpPr>
        <p:spPr bwMode="auto">
          <a:xfrm>
            <a:off x="838200" y="4191000"/>
            <a:ext cx="7772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b="0"/>
              <a:t>ループの各繰り返しは、　　　　　時間で実現可能である。</a:t>
            </a:r>
          </a:p>
          <a:p>
            <a:pPr algn="l"/>
            <a:r>
              <a:rPr lang="ja-JP" altLang="en-US" b="0"/>
              <a:t>よって、</a:t>
            </a:r>
          </a:p>
          <a:p>
            <a:pPr algn="l"/>
            <a:endParaRPr lang="ja-JP" altLang="en-US" b="0"/>
          </a:p>
          <a:p>
            <a:pPr algn="l"/>
            <a:r>
              <a:rPr lang="ja-JP" altLang="en-US" b="0"/>
              <a:t>である。</a:t>
            </a:r>
          </a:p>
        </p:txBody>
      </p:sp>
      <p:graphicFrame>
        <p:nvGraphicFramePr>
          <p:cNvPr id="19460" name="Object 1026"/>
          <p:cNvGraphicFramePr>
            <a:graphicFrameLocks noChangeAspect="1"/>
          </p:cNvGraphicFramePr>
          <p:nvPr/>
        </p:nvGraphicFramePr>
        <p:xfrm>
          <a:off x="4114800" y="4191000"/>
          <a:ext cx="766763" cy="511175"/>
        </p:xfrm>
        <a:graphic>
          <a:graphicData uri="http://schemas.openxmlformats.org/presentationml/2006/ole">
            <p:oleObj spid="_x0000_s19460" name="Equation" r:id="rId5" imgW="304560" imgH="203040" progId="Equation.DSMT4">
              <p:embed/>
            </p:oleObj>
          </a:graphicData>
        </a:graphic>
      </p:graphicFrame>
      <p:graphicFrame>
        <p:nvGraphicFramePr>
          <p:cNvPr id="19461" name="Object 1027"/>
          <p:cNvGraphicFramePr>
            <a:graphicFrameLocks noChangeAspect="1"/>
          </p:cNvGraphicFramePr>
          <p:nvPr/>
        </p:nvGraphicFramePr>
        <p:xfrm>
          <a:off x="2209800" y="4953000"/>
          <a:ext cx="2811463" cy="511175"/>
        </p:xfrm>
        <a:graphic>
          <a:graphicData uri="http://schemas.openxmlformats.org/presentationml/2006/ole">
            <p:oleObj spid="_x0000_s19461" name="Equation" r:id="rId6" imgW="11174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438EFC-E71C-4DBE-93E1-7C6555C72FDE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04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３－２：多項式の計算</a:t>
            </a:r>
          </a:p>
        </p:txBody>
      </p:sp>
      <p:sp>
        <p:nvSpPr>
          <p:cNvPr id="20487" name="Rectangle 1072"/>
          <p:cNvSpPr>
            <a:spLocks noChangeArrowheads="1"/>
          </p:cNvSpPr>
          <p:nvPr/>
        </p:nvSpPr>
        <p:spPr bwMode="auto">
          <a:xfrm>
            <a:off x="457200" y="1600200"/>
            <a:ext cx="6477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ja-JP" altLang="en-US" sz="3200" b="0"/>
              <a:t>入力：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ja-JP" altLang="en-US" sz="3200" b="0"/>
              <a:t>（ここで、入力サイズは、　　　とします。）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ja-JP" altLang="en-US" sz="3200" b="0"/>
              <a:t>出力：</a:t>
            </a:r>
          </a:p>
        </p:txBody>
      </p:sp>
      <p:graphicFrame>
        <p:nvGraphicFramePr>
          <p:cNvPr id="20482" name="Object 1073"/>
          <p:cNvGraphicFramePr>
            <a:graphicFrameLocks noChangeAspect="1"/>
          </p:cNvGraphicFramePr>
          <p:nvPr/>
        </p:nvGraphicFramePr>
        <p:xfrm>
          <a:off x="5029200" y="2286000"/>
          <a:ext cx="609600" cy="554038"/>
        </p:xfrm>
        <a:graphic>
          <a:graphicData uri="http://schemas.openxmlformats.org/presentationml/2006/ole">
            <p:oleObj spid="_x0000_s20482" name="Equation" r:id="rId3" imgW="139680" imgH="126720" progId="Equation.DSMT4">
              <p:embed/>
            </p:oleObj>
          </a:graphicData>
        </a:graphic>
      </p:graphicFrame>
      <p:graphicFrame>
        <p:nvGraphicFramePr>
          <p:cNvPr id="20483" name="Object 1074"/>
          <p:cNvGraphicFramePr>
            <a:graphicFrameLocks noChangeAspect="1"/>
          </p:cNvGraphicFramePr>
          <p:nvPr/>
        </p:nvGraphicFramePr>
        <p:xfrm>
          <a:off x="2209800" y="1600200"/>
          <a:ext cx="4227513" cy="695325"/>
        </p:xfrm>
        <a:graphic>
          <a:graphicData uri="http://schemas.openxmlformats.org/presentationml/2006/ole">
            <p:oleObj spid="_x0000_s20483" name="Equation" r:id="rId4" imgW="1002960" imgH="164880" progId="Equation.DSMT4">
              <p:embed/>
            </p:oleObj>
          </a:graphicData>
        </a:graphic>
      </p:graphicFrame>
      <p:graphicFrame>
        <p:nvGraphicFramePr>
          <p:cNvPr id="20484" name="Object 1075"/>
          <p:cNvGraphicFramePr>
            <a:graphicFrameLocks noChangeAspect="1"/>
          </p:cNvGraphicFramePr>
          <p:nvPr/>
        </p:nvGraphicFramePr>
        <p:xfrm>
          <a:off x="1143000" y="3962400"/>
          <a:ext cx="5562600" cy="2128838"/>
        </p:xfrm>
        <a:graphic>
          <a:graphicData uri="http://schemas.openxmlformats.org/presentationml/2006/ole">
            <p:oleObj spid="_x0000_s20484" name="Equation" r:id="rId5" imgW="1790640" imgH="685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FE3B1C-F5D4-4C02-9A2B-1FBDC1A6F37C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素朴な多項式の求め方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アィディア</a:t>
            </a:r>
          </a:p>
          <a:p>
            <a:pPr lvl="1" eaLnBrk="1" hangingPunct="1"/>
            <a:r>
              <a:rPr lang="ja-JP" altLang="en-US" smtClean="0"/>
              <a:t>　各項を素朴な乗算で計算し、　</a:t>
            </a:r>
          </a:p>
          <a:p>
            <a:pPr lvl="1" eaLnBrk="1" hangingPunct="1">
              <a:buFontTx/>
              <a:buNone/>
            </a:pPr>
            <a:r>
              <a:rPr lang="ja-JP" altLang="en-US" smtClean="0"/>
              <a:t>　　総和を求める。</a:t>
            </a:r>
          </a:p>
        </p:txBody>
      </p:sp>
      <p:graphicFrame>
        <p:nvGraphicFramePr>
          <p:cNvPr id="21506" name="Object 7"/>
          <p:cNvGraphicFramePr>
            <a:graphicFrameLocks noChangeAspect="1"/>
          </p:cNvGraphicFramePr>
          <p:nvPr/>
        </p:nvGraphicFramePr>
        <p:xfrm>
          <a:off x="1676400" y="3733800"/>
          <a:ext cx="4114800" cy="2711450"/>
        </p:xfrm>
        <a:graphic>
          <a:graphicData uri="http://schemas.openxmlformats.org/presentationml/2006/ole">
            <p:oleObj spid="_x0000_s21506" name="Equation" r:id="rId3" imgW="1790640" imgH="1180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90D260-80E3-45EA-964B-20314A1FAD45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2533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34099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naive_poly()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</a:t>
            </a:r>
            <a:r>
              <a:rPr lang="ja-JP" altLang="en-US" b="0"/>
              <a:t>次数</a:t>
            </a:r>
            <a:r>
              <a:rPr lang="en-US" altLang="ja-JP" b="0"/>
              <a:t>n,</a:t>
            </a:r>
            <a:r>
              <a:rPr lang="ja-JP" altLang="en-US" b="0"/>
              <a:t>係数</a:t>
            </a:r>
            <a:r>
              <a:rPr lang="en-US" altLang="ja-JP" b="0"/>
              <a:t>a[n]</a:t>
            </a:r>
          </a:p>
          <a:p>
            <a:pPr algn="l"/>
            <a:r>
              <a:rPr lang="ja-JP" altLang="en-US" b="0"/>
              <a:t>出力：</a:t>
            </a:r>
          </a:p>
        </p:txBody>
      </p:sp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22530" name="Equation" r:id="rId3" imgW="914400" imgH="198720" progId="Equation.DSMT4">
              <p:embed/>
            </p:oleObj>
          </a:graphicData>
        </a:graphic>
      </p:graphicFrame>
      <p:sp>
        <p:nvSpPr>
          <p:cNvPr id="2253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30480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fx=0;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for(i=0;i</a:t>
            </a:r>
            <a:r>
              <a:rPr lang="ja-JP" altLang="en-US" sz="2800" smtClean="0">
                <a:latin typeface="Lucida Console" pitchFamily="49" charset="0"/>
              </a:rPr>
              <a:t>＜</a:t>
            </a:r>
            <a:r>
              <a:rPr lang="en-US" altLang="ja-JP" sz="2800" smtClean="0">
                <a:latin typeface="Lucida Console" pitchFamily="49" charset="0"/>
              </a:rPr>
              <a:t>=N;i++){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tmp=a[i];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for(j=0;j&lt;i;j++){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		tmp=tmp*x;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	fx=fx+tmp;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return fx;</a:t>
            </a:r>
          </a:p>
        </p:txBody>
      </p:sp>
      <p:graphicFrame>
        <p:nvGraphicFramePr>
          <p:cNvPr id="22531" name="Object 6"/>
          <p:cNvGraphicFramePr>
            <a:graphicFrameLocks noChangeAspect="1"/>
          </p:cNvGraphicFramePr>
          <p:nvPr/>
        </p:nvGraphicFramePr>
        <p:xfrm>
          <a:off x="1447800" y="1219200"/>
          <a:ext cx="2362200" cy="911225"/>
        </p:xfrm>
        <a:graphic>
          <a:graphicData uri="http://schemas.openxmlformats.org/presentationml/2006/ole">
            <p:oleObj spid="_x0000_s22531" name="Equation" r:id="rId4" imgW="1054080" imgH="406080" progId="Equation.DSMT4">
              <p:embed/>
            </p:oleObj>
          </a:graphicData>
        </a:graphic>
      </p:graphicFrame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6248400" y="2438400"/>
            <a:ext cx="2514600" cy="1295400"/>
          </a:xfrm>
          <a:prstGeom prst="wedgeRoundRectCallout">
            <a:avLst>
              <a:gd name="adj1" fmla="val -83333"/>
              <a:gd name="adj2" fmla="val 3529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553200" y="2743200"/>
            <a:ext cx="1792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/>
              <a:t>3-6</a:t>
            </a:r>
            <a:r>
              <a:rPr lang="ja-JP" altLang="en-US" b="0"/>
              <a:t>は、</a:t>
            </a:r>
          </a:p>
          <a:p>
            <a:pPr algn="l"/>
            <a:r>
              <a:rPr lang="ja-JP" altLang="en-US" b="0"/>
              <a:t>第</a:t>
            </a:r>
            <a:r>
              <a:rPr lang="en-US" altLang="ja-JP" b="0"/>
              <a:t>i</a:t>
            </a:r>
            <a:r>
              <a:rPr lang="ja-JP" altLang="en-US" b="0"/>
              <a:t>項の計算</a:t>
            </a:r>
            <a:endParaRPr lang="ja-JP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30AE91-C848-45B5-A397-24945848BDEE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素朴な多項式計算アルゴリズム</a:t>
            </a:r>
            <a:br>
              <a:rPr lang="ja-JP" altLang="en-US" smtClean="0"/>
            </a:br>
            <a:r>
              <a:rPr lang="ja-JP" altLang="en-US" smtClean="0"/>
              <a:t>の正当性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066800" y="2667000"/>
            <a:ext cx="51371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/>
              <a:t>2.</a:t>
            </a:r>
            <a:r>
              <a:rPr lang="ja-JP" altLang="en-US" b="0"/>
              <a:t>の</a:t>
            </a:r>
            <a:r>
              <a:rPr lang="en-US" altLang="ja-JP" b="0"/>
              <a:t>for</a:t>
            </a:r>
            <a:r>
              <a:rPr lang="ja-JP" altLang="en-US" b="0"/>
              <a:t>ループが  </a:t>
            </a:r>
            <a:r>
              <a:rPr lang="en-US" altLang="ja-JP" b="0"/>
              <a:t>i</a:t>
            </a:r>
            <a:r>
              <a:rPr lang="ja-JP" altLang="en-US" b="0"/>
              <a:t>回繰り返されたとき、</a:t>
            </a:r>
          </a:p>
          <a:p>
            <a:pPr algn="l"/>
            <a:r>
              <a:rPr lang="en-US" altLang="ja-JP" b="0"/>
              <a:t>tmp</a:t>
            </a:r>
            <a:r>
              <a:rPr lang="ja-JP" altLang="en-US" b="0"/>
              <a:t>の値は、</a:t>
            </a:r>
          </a:p>
          <a:p>
            <a:pPr algn="l"/>
            <a:endParaRPr lang="ja-JP" altLang="en-US" b="0"/>
          </a:p>
          <a:p>
            <a:pPr algn="l"/>
            <a:endParaRPr lang="ja-JP" altLang="en-US" b="0"/>
          </a:p>
          <a:p>
            <a:pPr algn="l"/>
            <a:r>
              <a:rPr lang="ja-JP" altLang="en-US" b="0"/>
              <a:t>である。</a:t>
            </a:r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381000" y="2209800"/>
            <a:ext cx="7315200" cy="28956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295400" y="2001838"/>
            <a:ext cx="44831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>
                <a:solidFill>
                  <a:srgbClr val="008000"/>
                </a:solidFill>
              </a:rPr>
              <a:t>命題ＮＰ１（</a:t>
            </a:r>
            <a:r>
              <a:rPr lang="en-US" altLang="ja-JP" b="0">
                <a:solidFill>
                  <a:srgbClr val="008000"/>
                </a:solidFill>
              </a:rPr>
              <a:t>naive_poly</a:t>
            </a:r>
            <a:r>
              <a:rPr lang="ja-JP" altLang="en-US" b="0">
                <a:solidFill>
                  <a:srgbClr val="008000"/>
                </a:solidFill>
              </a:rPr>
              <a:t>の正当性</a:t>
            </a:r>
            <a:r>
              <a:rPr lang="en-US" altLang="ja-JP" b="0">
                <a:solidFill>
                  <a:srgbClr val="008000"/>
                </a:solidFill>
              </a:rPr>
              <a:t>1</a:t>
            </a:r>
            <a:r>
              <a:rPr lang="ja-JP" altLang="en-US" b="0">
                <a:solidFill>
                  <a:srgbClr val="008000"/>
                </a:solidFill>
              </a:rPr>
              <a:t>）</a:t>
            </a:r>
          </a:p>
        </p:txBody>
      </p:sp>
      <p:graphicFrame>
        <p:nvGraphicFramePr>
          <p:cNvPr id="23554" name="Object 8"/>
          <p:cNvGraphicFramePr>
            <a:graphicFrameLocks noChangeAspect="1"/>
          </p:cNvGraphicFramePr>
          <p:nvPr/>
        </p:nvGraphicFramePr>
        <p:xfrm>
          <a:off x="2590800" y="3505200"/>
          <a:ext cx="741363" cy="596900"/>
        </p:xfrm>
        <a:graphic>
          <a:graphicData uri="http://schemas.openxmlformats.org/presentationml/2006/ole">
            <p:oleObj spid="_x0000_s23554" name="Equation" r:id="rId3" imgW="266400" imgH="215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D511BA-7847-45FE-8DAE-0E5DA8BF2644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4583" name="Text Box 2"/>
          <p:cNvSpPr txBox="1">
            <a:spLocks noChangeArrowheads="1"/>
          </p:cNvSpPr>
          <p:nvPr/>
        </p:nvSpPr>
        <p:spPr bwMode="auto">
          <a:xfrm>
            <a:off x="365125" y="3254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証明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609600" y="10668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アルゴリズム中のステップ３より、　　　　　　に設定される。</a:t>
            </a:r>
          </a:p>
        </p:txBody>
      </p:sp>
      <p:graphicFrame>
        <p:nvGraphicFramePr>
          <p:cNvPr id="24578" name="Object 11"/>
          <p:cNvGraphicFramePr>
            <a:graphicFrameLocks noChangeAspect="1"/>
          </p:cNvGraphicFramePr>
          <p:nvPr/>
        </p:nvGraphicFramePr>
        <p:xfrm>
          <a:off x="4968875" y="1162050"/>
          <a:ext cx="1174750" cy="374650"/>
        </p:xfrm>
        <a:graphic>
          <a:graphicData uri="http://schemas.openxmlformats.org/presentationml/2006/ole">
            <p:oleObj spid="_x0000_s24578" name="Equation" r:id="rId3" imgW="596880" imgH="190440" progId="Equation.DSMT4">
              <p:embed/>
            </p:oleObj>
          </a:graphicData>
        </a:graphic>
      </p:graphicFrame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609600" y="1981200"/>
            <a:ext cx="5387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また、４の繰り返しは明らかに</a:t>
            </a:r>
            <a:r>
              <a:rPr lang="en-US" altLang="ja-JP" b="0"/>
              <a:t>i</a:t>
            </a:r>
            <a:r>
              <a:rPr lang="ja-JP" altLang="en-US" b="0"/>
              <a:t>回である。</a:t>
            </a:r>
          </a:p>
        </p:txBody>
      </p:sp>
      <p:sp>
        <p:nvSpPr>
          <p:cNvPr id="24586" name="Text Box 13"/>
          <p:cNvSpPr txBox="1">
            <a:spLocks noChangeArrowheads="1"/>
          </p:cNvSpPr>
          <p:nvPr/>
        </p:nvSpPr>
        <p:spPr bwMode="auto">
          <a:xfrm>
            <a:off x="635000" y="2667000"/>
            <a:ext cx="5051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したがって、　　　　　は</a:t>
            </a:r>
            <a:r>
              <a:rPr lang="en-US" altLang="ja-JP" b="0"/>
              <a:t>i</a:t>
            </a:r>
            <a:r>
              <a:rPr lang="ja-JP" altLang="en-US" b="0"/>
              <a:t>回乗算される。</a:t>
            </a:r>
          </a:p>
          <a:p>
            <a:pPr algn="l"/>
            <a:r>
              <a:rPr lang="ja-JP" altLang="en-US" b="0"/>
              <a:t>よって、</a:t>
            </a:r>
          </a:p>
        </p:txBody>
      </p:sp>
      <p:graphicFrame>
        <p:nvGraphicFramePr>
          <p:cNvPr id="24579" name="Object 14"/>
          <p:cNvGraphicFramePr>
            <a:graphicFrameLocks noChangeAspect="1"/>
          </p:cNvGraphicFramePr>
          <p:nvPr/>
        </p:nvGraphicFramePr>
        <p:xfrm>
          <a:off x="1828800" y="3886200"/>
          <a:ext cx="2438400" cy="725488"/>
        </p:xfrm>
        <a:graphic>
          <a:graphicData uri="http://schemas.openxmlformats.org/presentationml/2006/ole">
            <p:oleObj spid="_x0000_s24579" name="Equation" r:id="rId4" imgW="723600" imgH="215640" progId="Equation.DSMT4">
              <p:embed/>
            </p:oleObj>
          </a:graphicData>
        </a:graphic>
      </p:graphicFrame>
      <p:graphicFrame>
        <p:nvGraphicFramePr>
          <p:cNvPr id="24580" name="Object 15"/>
          <p:cNvGraphicFramePr>
            <a:graphicFrameLocks noChangeAspect="1"/>
          </p:cNvGraphicFramePr>
          <p:nvPr/>
        </p:nvGraphicFramePr>
        <p:xfrm>
          <a:off x="2438400" y="2667000"/>
          <a:ext cx="520700" cy="520700"/>
        </p:xfrm>
        <a:graphic>
          <a:graphicData uri="http://schemas.openxmlformats.org/presentationml/2006/ole">
            <p:oleObj spid="_x0000_s24580" name="Equation" r:id="rId5" imgW="126720" imgH="126720" progId="Equation.DSMT4">
              <p:embed/>
            </p:oleObj>
          </a:graphicData>
        </a:graphic>
      </p:graphicFrame>
      <p:sp>
        <p:nvSpPr>
          <p:cNvPr id="24587" name="Text Box 16"/>
          <p:cNvSpPr txBox="1">
            <a:spLocks noChangeArrowheads="1"/>
          </p:cNvSpPr>
          <p:nvPr/>
        </p:nvSpPr>
        <p:spPr bwMode="auto">
          <a:xfrm>
            <a:off x="611188" y="48006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である。</a:t>
            </a:r>
          </a:p>
        </p:txBody>
      </p:sp>
      <p:graphicFrame>
        <p:nvGraphicFramePr>
          <p:cNvPr id="24581" name="Object 17"/>
          <p:cNvGraphicFramePr>
            <a:graphicFrameLocks noChangeAspect="1"/>
          </p:cNvGraphicFramePr>
          <p:nvPr/>
        </p:nvGraphicFramePr>
        <p:xfrm>
          <a:off x="7315200" y="5638800"/>
          <a:ext cx="1016000" cy="581025"/>
        </p:xfrm>
        <a:graphic>
          <a:graphicData uri="http://schemas.openxmlformats.org/presentationml/2006/ole">
            <p:oleObj spid="_x0000_s24581" name="Equation" r:id="rId6" imgW="355320" imgH="203040" progId="Equation.DSMT4">
              <p:embed/>
            </p:oleObj>
          </a:graphicData>
        </a:graphic>
      </p:graphicFrame>
      <p:sp>
        <p:nvSpPr>
          <p:cNvPr id="24588" name="AutoShape 18"/>
          <p:cNvSpPr>
            <a:spLocks noChangeArrowheads="1"/>
          </p:cNvSpPr>
          <p:nvPr/>
        </p:nvSpPr>
        <p:spPr bwMode="auto">
          <a:xfrm>
            <a:off x="4953000" y="3810000"/>
            <a:ext cx="3352800" cy="1600200"/>
          </a:xfrm>
          <a:prstGeom prst="wedgeRoundRectCallout">
            <a:avLst>
              <a:gd name="adj1" fmla="val -35889"/>
              <a:gd name="adj2" fmla="val -7847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24589" name="Text Box 19"/>
          <p:cNvSpPr txBox="1">
            <a:spLocks noChangeArrowheads="1"/>
          </p:cNvSpPr>
          <p:nvPr/>
        </p:nvSpPr>
        <p:spPr bwMode="auto">
          <a:xfrm>
            <a:off x="5105400" y="4191000"/>
            <a:ext cx="29940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より厳密な帰納法でも</a:t>
            </a:r>
          </a:p>
          <a:p>
            <a:pPr algn="l"/>
            <a:r>
              <a:rPr lang="ja-JP" altLang="en-US" b="0"/>
              <a:t>証明できる。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809840-4D20-423D-B278-8B44D6507269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5609" name="Text Box 3"/>
          <p:cNvSpPr txBox="1">
            <a:spLocks noChangeArrowheads="1"/>
          </p:cNvSpPr>
          <p:nvPr/>
        </p:nvSpPr>
        <p:spPr bwMode="auto">
          <a:xfrm>
            <a:off x="1066800" y="838200"/>
            <a:ext cx="1841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/>
              <a:t>naïve_poly</a:t>
            </a:r>
            <a:r>
              <a:rPr lang="ja-JP" altLang="en-US" b="0"/>
              <a:t>は</a:t>
            </a:r>
          </a:p>
          <a:p>
            <a:pPr algn="l"/>
            <a:endParaRPr lang="ja-JP" altLang="en-US" b="0"/>
          </a:p>
          <a:p>
            <a:pPr algn="l"/>
            <a:endParaRPr lang="ja-JP" altLang="en-US" b="0"/>
          </a:p>
          <a:p>
            <a:pPr algn="l"/>
            <a:r>
              <a:rPr lang="ja-JP" altLang="en-US" b="0"/>
              <a:t>を計算する。</a:t>
            </a:r>
          </a:p>
        </p:txBody>
      </p:sp>
      <p:sp>
        <p:nvSpPr>
          <p:cNvPr id="25610" name="AutoShape 4"/>
          <p:cNvSpPr>
            <a:spLocks noChangeArrowheads="1"/>
          </p:cNvSpPr>
          <p:nvPr/>
        </p:nvSpPr>
        <p:spPr bwMode="auto">
          <a:xfrm>
            <a:off x="381000" y="381000"/>
            <a:ext cx="7315200" cy="23622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1" name="Text Box 5"/>
          <p:cNvSpPr txBox="1">
            <a:spLocks noChangeArrowheads="1"/>
          </p:cNvSpPr>
          <p:nvPr/>
        </p:nvSpPr>
        <p:spPr bwMode="auto">
          <a:xfrm>
            <a:off x="1295400" y="173038"/>
            <a:ext cx="45386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>
                <a:solidFill>
                  <a:srgbClr val="008000"/>
                </a:solidFill>
              </a:rPr>
              <a:t>命題ＮＰ２（</a:t>
            </a:r>
            <a:r>
              <a:rPr lang="en-US" altLang="ja-JP" b="0">
                <a:solidFill>
                  <a:srgbClr val="008000"/>
                </a:solidFill>
              </a:rPr>
              <a:t>naive_poly</a:t>
            </a:r>
            <a:r>
              <a:rPr lang="ja-JP" altLang="en-US" b="0">
                <a:solidFill>
                  <a:srgbClr val="008000"/>
                </a:solidFill>
              </a:rPr>
              <a:t>の正当性２）</a:t>
            </a:r>
          </a:p>
        </p:txBody>
      </p:sp>
      <p:graphicFrame>
        <p:nvGraphicFramePr>
          <p:cNvPr id="25602" name="Object 9"/>
          <p:cNvGraphicFramePr>
            <a:graphicFrameLocks noChangeAspect="1"/>
          </p:cNvGraphicFramePr>
          <p:nvPr/>
        </p:nvGraphicFramePr>
        <p:xfrm>
          <a:off x="1546225" y="1219200"/>
          <a:ext cx="2163763" cy="911225"/>
        </p:xfrm>
        <a:graphic>
          <a:graphicData uri="http://schemas.openxmlformats.org/presentationml/2006/ole">
            <p:oleObj spid="_x0000_s25602" name="Equation" r:id="rId3" imgW="965160" imgH="406080" progId="Equation.DSMT4">
              <p:embed/>
            </p:oleObj>
          </a:graphicData>
        </a:graphic>
      </p:graphicFrame>
      <p:sp>
        <p:nvSpPr>
          <p:cNvPr id="25612" name="Text Box 10"/>
          <p:cNvSpPr txBox="1">
            <a:spLocks noChangeArrowheads="1"/>
          </p:cNvSpPr>
          <p:nvPr/>
        </p:nvSpPr>
        <p:spPr bwMode="auto">
          <a:xfrm>
            <a:off x="152400" y="30480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sp>
        <p:nvSpPr>
          <p:cNvPr id="25613" name="Text Box 11"/>
          <p:cNvSpPr txBox="1">
            <a:spLocks noChangeArrowheads="1"/>
          </p:cNvSpPr>
          <p:nvPr/>
        </p:nvSpPr>
        <p:spPr bwMode="auto">
          <a:xfrm>
            <a:off x="1219200" y="3048000"/>
            <a:ext cx="429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次数　　に関する帰納法による。</a:t>
            </a:r>
          </a:p>
        </p:txBody>
      </p:sp>
      <p:graphicFrame>
        <p:nvGraphicFramePr>
          <p:cNvPr id="25603" name="Object 12"/>
          <p:cNvGraphicFramePr>
            <a:graphicFrameLocks noChangeAspect="1"/>
          </p:cNvGraphicFramePr>
          <p:nvPr/>
        </p:nvGraphicFramePr>
        <p:xfrm>
          <a:off x="1295400" y="3733800"/>
          <a:ext cx="939800" cy="341313"/>
        </p:xfrm>
        <a:graphic>
          <a:graphicData uri="http://schemas.openxmlformats.org/presentationml/2006/ole">
            <p:oleObj spid="_x0000_s25603" name="Equation" r:id="rId4" imgW="419040" imgH="152280" progId="Equation.DSMT4">
              <p:embed/>
            </p:oleObj>
          </a:graphicData>
        </a:graphic>
      </p:graphicFrame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381000" y="36576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基礎</a:t>
            </a:r>
          </a:p>
        </p:txBody>
      </p:sp>
      <p:graphicFrame>
        <p:nvGraphicFramePr>
          <p:cNvPr id="25604" name="Object 17"/>
          <p:cNvGraphicFramePr>
            <a:graphicFrameLocks noChangeAspect="1"/>
          </p:cNvGraphicFramePr>
          <p:nvPr/>
        </p:nvGraphicFramePr>
        <p:xfrm>
          <a:off x="719138" y="4244975"/>
          <a:ext cx="3744912" cy="696913"/>
        </p:xfrm>
        <a:graphic>
          <a:graphicData uri="http://schemas.openxmlformats.org/presentationml/2006/ole">
            <p:oleObj spid="_x0000_s25604" name="Equation" r:id="rId5" imgW="1091880" imgH="203040" progId="Equation.DSMT4">
              <p:embed/>
            </p:oleObj>
          </a:graphicData>
        </a:graphic>
      </p:graphicFrame>
      <p:graphicFrame>
        <p:nvGraphicFramePr>
          <p:cNvPr id="25605" name="Object 19"/>
          <p:cNvGraphicFramePr>
            <a:graphicFrameLocks noChangeAspect="1"/>
          </p:cNvGraphicFramePr>
          <p:nvPr/>
        </p:nvGraphicFramePr>
        <p:xfrm>
          <a:off x="1905000" y="3048000"/>
          <a:ext cx="527050" cy="479425"/>
        </p:xfrm>
        <a:graphic>
          <a:graphicData uri="http://schemas.openxmlformats.org/presentationml/2006/ole">
            <p:oleObj spid="_x0000_s25605" name="Equation" r:id="rId6" imgW="139680" imgH="126720" progId="Equation.DSMT4">
              <p:embed/>
            </p:oleObj>
          </a:graphicData>
        </a:graphic>
      </p:graphicFrame>
      <p:sp>
        <p:nvSpPr>
          <p:cNvPr id="25615" name="Text Box 20"/>
          <p:cNvSpPr txBox="1">
            <a:spLocks noChangeArrowheads="1"/>
          </p:cNvSpPr>
          <p:nvPr/>
        </p:nvSpPr>
        <p:spPr bwMode="auto">
          <a:xfrm>
            <a:off x="4495800" y="4419600"/>
            <a:ext cx="2011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であり正しい。</a:t>
            </a:r>
          </a:p>
        </p:txBody>
      </p:sp>
      <p:sp>
        <p:nvSpPr>
          <p:cNvPr id="25616" name="Text Box 21"/>
          <p:cNvSpPr txBox="1">
            <a:spLocks noChangeArrowheads="1"/>
          </p:cNvSpPr>
          <p:nvPr/>
        </p:nvSpPr>
        <p:spPr bwMode="auto">
          <a:xfrm>
            <a:off x="381000" y="50292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帰納</a:t>
            </a:r>
          </a:p>
        </p:txBody>
      </p:sp>
      <p:graphicFrame>
        <p:nvGraphicFramePr>
          <p:cNvPr id="25606" name="Object 22"/>
          <p:cNvGraphicFramePr>
            <a:graphicFrameLocks noChangeAspect="1"/>
          </p:cNvGraphicFramePr>
          <p:nvPr/>
        </p:nvGraphicFramePr>
        <p:xfrm>
          <a:off x="1371600" y="5105400"/>
          <a:ext cx="911225" cy="369888"/>
        </p:xfrm>
        <a:graphic>
          <a:graphicData uri="http://schemas.openxmlformats.org/presentationml/2006/ole">
            <p:oleObj spid="_x0000_s25606" name="Equation" r:id="rId7" imgW="406080" imgH="164880" progId="Equation.DSMT4">
              <p:embed/>
            </p:oleObj>
          </a:graphicData>
        </a:graphic>
      </p:graphicFrame>
      <p:graphicFrame>
        <p:nvGraphicFramePr>
          <p:cNvPr id="25607" name="Object 25"/>
          <p:cNvGraphicFramePr>
            <a:graphicFrameLocks noChangeAspect="1"/>
          </p:cNvGraphicFramePr>
          <p:nvPr/>
        </p:nvGraphicFramePr>
        <p:xfrm>
          <a:off x="990600" y="5638800"/>
          <a:ext cx="1651000" cy="427038"/>
        </p:xfrm>
        <a:graphic>
          <a:graphicData uri="http://schemas.openxmlformats.org/presentationml/2006/ole">
            <p:oleObj spid="_x0000_s25607" name="Equation" r:id="rId8" imgW="736560" imgH="190440" progId="Equation.DSMT4">
              <p:embed/>
            </p:oleObj>
          </a:graphicData>
        </a:graphic>
      </p:graphicFrame>
      <p:sp>
        <p:nvSpPr>
          <p:cNvPr id="25617" name="Text Box 26"/>
          <p:cNvSpPr txBox="1">
            <a:spLocks noChangeArrowheads="1"/>
          </p:cNvSpPr>
          <p:nvPr/>
        </p:nvSpPr>
        <p:spPr bwMode="auto">
          <a:xfrm>
            <a:off x="2743200" y="5638800"/>
            <a:ext cx="323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の時正しいと仮定する。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E489B2-43BB-429C-9178-78FD1B52F2C4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485775" y="104775"/>
          <a:ext cx="1593850" cy="369888"/>
        </p:xfrm>
        <a:graphic>
          <a:graphicData uri="http://schemas.openxmlformats.org/presentationml/2006/ole">
            <p:oleObj spid="_x0000_s26626" name="Equation" r:id="rId3" imgW="711000" imgH="164880" progId="Equation.DSMT4">
              <p:embed/>
            </p:oleObj>
          </a:graphicData>
        </a:graphic>
      </p:graphicFrame>
      <p:sp>
        <p:nvSpPr>
          <p:cNvPr id="26635" name="Text Box 3"/>
          <p:cNvSpPr txBox="1">
            <a:spLocks noChangeArrowheads="1"/>
          </p:cNvSpPr>
          <p:nvPr/>
        </p:nvSpPr>
        <p:spPr bwMode="auto">
          <a:xfrm>
            <a:off x="2133600" y="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とする。</a:t>
            </a:r>
          </a:p>
        </p:txBody>
      </p:sp>
      <p:graphicFrame>
        <p:nvGraphicFramePr>
          <p:cNvPr id="26627" name="Object 4"/>
          <p:cNvGraphicFramePr>
            <a:graphicFrameLocks noChangeAspect="1"/>
          </p:cNvGraphicFramePr>
          <p:nvPr/>
        </p:nvGraphicFramePr>
        <p:xfrm>
          <a:off x="1447800" y="1295400"/>
          <a:ext cx="2476500" cy="968375"/>
        </p:xfrm>
        <a:graphic>
          <a:graphicData uri="http://schemas.openxmlformats.org/presentationml/2006/ole">
            <p:oleObj spid="_x0000_s26627" name="Equation" r:id="rId4" imgW="1104840" imgH="431640" progId="Equation.DSMT4">
              <p:embed/>
            </p:oleObj>
          </a:graphicData>
        </a:graphic>
      </p:graphicFrame>
      <p:sp>
        <p:nvSpPr>
          <p:cNvPr id="26636" name="Text Box 6"/>
          <p:cNvSpPr txBox="1">
            <a:spLocks noChangeArrowheads="1"/>
          </p:cNvSpPr>
          <p:nvPr/>
        </p:nvSpPr>
        <p:spPr bwMode="auto">
          <a:xfrm>
            <a:off x="381000" y="457200"/>
            <a:ext cx="667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/>
              <a:t>n-1</a:t>
            </a:r>
            <a:r>
              <a:rPr lang="ja-JP" altLang="en-US"/>
              <a:t>の繰り返しのときのｆｘの値を            　　　と書く。</a:t>
            </a:r>
          </a:p>
        </p:txBody>
      </p:sp>
      <p:graphicFrame>
        <p:nvGraphicFramePr>
          <p:cNvPr id="26628" name="Object 7"/>
          <p:cNvGraphicFramePr>
            <a:graphicFrameLocks noChangeAspect="1"/>
          </p:cNvGraphicFramePr>
          <p:nvPr/>
        </p:nvGraphicFramePr>
        <p:xfrm>
          <a:off x="4648200" y="457200"/>
          <a:ext cx="1060450" cy="484188"/>
        </p:xfrm>
        <a:graphic>
          <a:graphicData uri="http://schemas.openxmlformats.org/presentationml/2006/ole">
            <p:oleObj spid="_x0000_s26628" name="Equation" r:id="rId5" imgW="444240" imgH="203040" progId="Equation.DSMT4">
              <p:embed/>
            </p:oleObj>
          </a:graphicData>
        </a:graphic>
      </p:graphicFrame>
      <p:sp>
        <p:nvSpPr>
          <p:cNvPr id="26637" name="Text Box 8"/>
          <p:cNvSpPr txBox="1">
            <a:spLocks noChangeArrowheads="1"/>
          </p:cNvSpPr>
          <p:nvPr/>
        </p:nvSpPr>
        <p:spPr bwMode="auto">
          <a:xfrm>
            <a:off x="457200" y="914400"/>
            <a:ext cx="396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このとき、帰納法の仮定より、</a:t>
            </a:r>
          </a:p>
        </p:txBody>
      </p:sp>
      <p:sp>
        <p:nvSpPr>
          <p:cNvPr id="26638" name="Text Box 9"/>
          <p:cNvSpPr txBox="1">
            <a:spLocks noChangeArrowheads="1"/>
          </p:cNvSpPr>
          <p:nvPr/>
        </p:nvSpPr>
        <p:spPr bwMode="auto">
          <a:xfrm>
            <a:off x="381000" y="2209800"/>
            <a:ext cx="729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が成り立つ。　　回目の繰り返しでは、    　　　    なので、</a:t>
            </a:r>
          </a:p>
        </p:txBody>
      </p:sp>
      <p:graphicFrame>
        <p:nvGraphicFramePr>
          <p:cNvPr id="26629" name="Object 11"/>
          <p:cNvGraphicFramePr>
            <a:graphicFrameLocks noChangeAspect="1"/>
          </p:cNvGraphicFramePr>
          <p:nvPr/>
        </p:nvGraphicFramePr>
        <p:xfrm>
          <a:off x="5419725" y="2286000"/>
          <a:ext cx="958850" cy="371475"/>
        </p:xfrm>
        <a:graphic>
          <a:graphicData uri="http://schemas.openxmlformats.org/presentationml/2006/ole">
            <p:oleObj spid="_x0000_s26629" name="Equation" r:id="rId6" imgW="393480" imgH="152280" progId="Equation.DSMT4">
              <p:embed/>
            </p:oleObj>
          </a:graphicData>
        </a:graphic>
      </p:graphicFrame>
      <p:graphicFrame>
        <p:nvGraphicFramePr>
          <p:cNvPr id="26630" name="Object 12"/>
          <p:cNvGraphicFramePr>
            <a:graphicFrameLocks noChangeAspect="1"/>
          </p:cNvGraphicFramePr>
          <p:nvPr/>
        </p:nvGraphicFramePr>
        <p:xfrm>
          <a:off x="2143125" y="2286000"/>
          <a:ext cx="341313" cy="309563"/>
        </p:xfrm>
        <a:graphic>
          <a:graphicData uri="http://schemas.openxmlformats.org/presentationml/2006/ole">
            <p:oleObj spid="_x0000_s26630" name="Equation" r:id="rId7" imgW="139680" imgH="126720" progId="Equation.DSMT4">
              <p:embed/>
            </p:oleObj>
          </a:graphicData>
        </a:graphic>
      </p:graphicFrame>
      <p:graphicFrame>
        <p:nvGraphicFramePr>
          <p:cNvPr id="26631" name="Object 13"/>
          <p:cNvGraphicFramePr>
            <a:graphicFrameLocks noChangeAspect="1"/>
          </p:cNvGraphicFramePr>
          <p:nvPr/>
        </p:nvGraphicFramePr>
        <p:xfrm>
          <a:off x="1219200" y="2667000"/>
          <a:ext cx="2613025" cy="696913"/>
        </p:xfrm>
        <a:graphic>
          <a:graphicData uri="http://schemas.openxmlformats.org/presentationml/2006/ole">
            <p:oleObj spid="_x0000_s26631" name="Equation" r:id="rId8" imgW="761760" imgH="203040" progId="Equation.DSMT4">
              <p:embed/>
            </p:oleObj>
          </a:graphicData>
        </a:graphic>
      </p:graphicFrame>
      <p:sp>
        <p:nvSpPr>
          <p:cNvPr id="26639" name="Text Box 14"/>
          <p:cNvSpPr txBox="1">
            <a:spLocks noChangeArrowheads="1"/>
          </p:cNvSpPr>
          <p:nvPr/>
        </p:nvSpPr>
        <p:spPr bwMode="auto">
          <a:xfrm>
            <a:off x="4648200" y="2743200"/>
            <a:ext cx="221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（命題ＰＬ１より）</a:t>
            </a:r>
          </a:p>
        </p:txBody>
      </p:sp>
      <p:sp>
        <p:nvSpPr>
          <p:cNvPr id="26640" name="Text Box 17"/>
          <p:cNvSpPr txBox="1">
            <a:spLocks noChangeArrowheads="1"/>
          </p:cNvSpPr>
          <p:nvPr/>
        </p:nvSpPr>
        <p:spPr bwMode="auto">
          <a:xfrm>
            <a:off x="381000" y="3429000"/>
            <a:ext cx="289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また、ステップ７より、</a:t>
            </a:r>
          </a:p>
        </p:txBody>
      </p:sp>
      <p:graphicFrame>
        <p:nvGraphicFramePr>
          <p:cNvPr id="26632" name="Object 19"/>
          <p:cNvGraphicFramePr>
            <a:graphicFrameLocks noChangeAspect="1"/>
          </p:cNvGraphicFramePr>
          <p:nvPr/>
        </p:nvGraphicFramePr>
        <p:xfrm>
          <a:off x="1752600" y="3810000"/>
          <a:ext cx="3276600" cy="2813050"/>
        </p:xfrm>
        <a:graphic>
          <a:graphicData uri="http://schemas.openxmlformats.org/presentationml/2006/ole">
            <p:oleObj spid="_x0000_s26632" name="Equation" r:id="rId9" imgW="1346040" imgH="1155600" progId="Equation.DSMT4">
              <p:embed/>
            </p:oleObj>
          </a:graphicData>
        </a:graphic>
      </p:graphicFrame>
      <p:graphicFrame>
        <p:nvGraphicFramePr>
          <p:cNvPr id="26633" name="Object 20"/>
          <p:cNvGraphicFramePr>
            <a:graphicFrameLocks noChangeAspect="1"/>
          </p:cNvGraphicFramePr>
          <p:nvPr/>
        </p:nvGraphicFramePr>
        <p:xfrm>
          <a:off x="6705600" y="5791200"/>
          <a:ext cx="1016000" cy="581025"/>
        </p:xfrm>
        <a:graphic>
          <a:graphicData uri="http://schemas.openxmlformats.org/presentationml/2006/ole">
            <p:oleObj spid="_x0000_s26633" name="Equation" r:id="rId10" imgW="35532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BA440F-E58C-493F-853B-ECE9CED982F4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素朴な多項式計算アルゴリズム</a:t>
            </a:r>
            <a:br>
              <a:rPr lang="ja-JP" altLang="en-US" smtClean="0"/>
            </a:br>
            <a:r>
              <a:rPr lang="ja-JP" altLang="en-US" smtClean="0"/>
              <a:t>の計算時間</a:t>
            </a:r>
          </a:p>
        </p:txBody>
      </p:sp>
      <p:sp>
        <p:nvSpPr>
          <p:cNvPr id="27657" name="Oval 8"/>
          <p:cNvSpPr>
            <a:spLocks noChangeArrowheads="1"/>
          </p:cNvSpPr>
          <p:nvPr/>
        </p:nvSpPr>
        <p:spPr bwMode="auto">
          <a:xfrm>
            <a:off x="6096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1066800" y="1828800"/>
            <a:ext cx="6427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ステップ５の部分が最も時間を多く繰り返される。</a:t>
            </a:r>
          </a:p>
        </p:txBody>
      </p:sp>
      <p:graphicFrame>
        <p:nvGraphicFramePr>
          <p:cNvPr id="27650" name="Object 10"/>
          <p:cNvGraphicFramePr>
            <a:graphicFrameLocks noChangeAspect="1"/>
          </p:cNvGraphicFramePr>
          <p:nvPr/>
        </p:nvGraphicFramePr>
        <p:xfrm>
          <a:off x="1149350" y="2819400"/>
          <a:ext cx="266700" cy="457200"/>
        </p:xfrm>
        <a:graphic>
          <a:graphicData uri="http://schemas.openxmlformats.org/presentationml/2006/ole">
            <p:oleObj spid="_x0000_s27650" name="Equation" r:id="rId3" imgW="88560" imgH="152280" progId="Equation.DSMT4">
              <p:embed/>
            </p:oleObj>
          </a:graphicData>
        </a:graphic>
      </p:graphicFrame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920750" y="2438400"/>
            <a:ext cx="6165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ステップ４の</a:t>
            </a:r>
            <a:r>
              <a:rPr lang="en-US" altLang="ja-JP"/>
              <a:t>for</a:t>
            </a:r>
            <a:r>
              <a:rPr lang="ja-JP" altLang="en-US"/>
              <a:t>ループは、　の値にしたがって、</a:t>
            </a:r>
          </a:p>
          <a:p>
            <a:pPr algn="l"/>
            <a:r>
              <a:rPr lang="ja-JP" altLang="en-US"/>
              <a:t>　　回繰り返される。</a:t>
            </a:r>
          </a:p>
        </p:txBody>
      </p:sp>
      <p:graphicFrame>
        <p:nvGraphicFramePr>
          <p:cNvPr id="27651" name="Object 12"/>
          <p:cNvGraphicFramePr>
            <a:graphicFrameLocks noChangeAspect="1"/>
          </p:cNvGraphicFramePr>
          <p:nvPr/>
        </p:nvGraphicFramePr>
        <p:xfrm>
          <a:off x="4191000" y="2362200"/>
          <a:ext cx="266700" cy="457200"/>
        </p:xfrm>
        <a:graphic>
          <a:graphicData uri="http://schemas.openxmlformats.org/presentationml/2006/ole">
            <p:oleObj spid="_x0000_s27651" name="Equation" r:id="rId4" imgW="88560" imgH="152280" progId="Equation.DSMT4">
              <p:embed/>
            </p:oleObj>
          </a:graphicData>
        </a:graphic>
      </p:graphicFrame>
      <p:sp>
        <p:nvSpPr>
          <p:cNvPr id="27660" name="Text Box 13"/>
          <p:cNvSpPr txBox="1">
            <a:spLocks noChangeArrowheads="1"/>
          </p:cNvSpPr>
          <p:nvPr/>
        </p:nvSpPr>
        <p:spPr bwMode="auto">
          <a:xfrm>
            <a:off x="1219200" y="3124200"/>
            <a:ext cx="5216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よって、時間計算量を　　　　　とすると、</a:t>
            </a:r>
          </a:p>
          <a:p>
            <a:pPr algn="l"/>
            <a:r>
              <a:rPr lang="ja-JP" altLang="en-US"/>
              <a:t>　　　　は、次のように計算できる。</a:t>
            </a:r>
          </a:p>
        </p:txBody>
      </p:sp>
      <p:graphicFrame>
        <p:nvGraphicFramePr>
          <p:cNvPr id="27652" name="Object 14"/>
          <p:cNvGraphicFramePr>
            <a:graphicFrameLocks noChangeAspect="1"/>
          </p:cNvGraphicFramePr>
          <p:nvPr/>
        </p:nvGraphicFramePr>
        <p:xfrm>
          <a:off x="4191000" y="3200400"/>
          <a:ext cx="762000" cy="450850"/>
        </p:xfrm>
        <a:graphic>
          <a:graphicData uri="http://schemas.openxmlformats.org/presentationml/2006/ole">
            <p:oleObj spid="_x0000_s27652" name="Equation" r:id="rId5" imgW="342720" imgH="203040" progId="Equation.DSMT4">
              <p:embed/>
            </p:oleObj>
          </a:graphicData>
        </a:graphic>
      </p:graphicFrame>
      <p:graphicFrame>
        <p:nvGraphicFramePr>
          <p:cNvPr id="27653" name="Object 15"/>
          <p:cNvGraphicFramePr>
            <a:graphicFrameLocks noChangeAspect="1"/>
          </p:cNvGraphicFramePr>
          <p:nvPr/>
        </p:nvGraphicFramePr>
        <p:xfrm>
          <a:off x="1295400" y="3505200"/>
          <a:ext cx="762000" cy="450850"/>
        </p:xfrm>
        <a:graphic>
          <a:graphicData uri="http://schemas.openxmlformats.org/presentationml/2006/ole">
            <p:oleObj spid="_x0000_s27653" name="Equation" r:id="rId6" imgW="342720" imgH="203040" progId="Equation.DSMT4">
              <p:embed/>
            </p:oleObj>
          </a:graphicData>
        </a:graphic>
      </p:graphicFrame>
      <p:graphicFrame>
        <p:nvGraphicFramePr>
          <p:cNvPr id="27654" name="Object 16"/>
          <p:cNvGraphicFramePr>
            <a:graphicFrameLocks noChangeAspect="1"/>
          </p:cNvGraphicFramePr>
          <p:nvPr/>
        </p:nvGraphicFramePr>
        <p:xfrm>
          <a:off x="2514600" y="3962400"/>
          <a:ext cx="2743200" cy="2638425"/>
        </p:xfrm>
        <a:graphic>
          <a:graphicData uri="http://schemas.openxmlformats.org/presentationml/2006/ole">
            <p:oleObj spid="_x0000_s27654" name="Equation" r:id="rId7" imgW="1371600" imgH="1320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21FE6-8DD3-4BBB-859B-61FD2BA38951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54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素朴なべき乗の求め方</a:t>
            </a:r>
          </a:p>
        </p:txBody>
      </p:sp>
      <p:sp>
        <p:nvSpPr>
          <p:cNvPr id="2055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アィディア</a:t>
            </a:r>
          </a:p>
          <a:p>
            <a:pPr lvl="1" eaLnBrk="1" hangingPunct="1"/>
            <a:r>
              <a:rPr lang="ja-JP" altLang="en-US" smtClean="0"/>
              <a:t>　　　　　を繰り返し、　　　回乗算する。</a:t>
            </a:r>
          </a:p>
        </p:txBody>
      </p:sp>
      <p:graphicFrame>
        <p:nvGraphicFramePr>
          <p:cNvPr id="2050" name="Object 1024"/>
          <p:cNvGraphicFramePr>
            <a:graphicFrameLocks noChangeAspect="1"/>
          </p:cNvGraphicFramePr>
          <p:nvPr/>
        </p:nvGraphicFramePr>
        <p:xfrm>
          <a:off x="1828800" y="2590800"/>
          <a:ext cx="534988" cy="534988"/>
        </p:xfrm>
        <a:graphic>
          <a:graphicData uri="http://schemas.openxmlformats.org/presentationml/2006/ole">
            <p:oleObj spid="_x0000_s2050" name="Equation" r:id="rId3" imgW="126720" imgH="126720" progId="Equation.DSMT4">
              <p:embed/>
            </p:oleObj>
          </a:graphicData>
        </a:graphic>
      </p:graphicFrame>
      <p:graphicFrame>
        <p:nvGraphicFramePr>
          <p:cNvPr id="2051" name="Object 1025"/>
          <p:cNvGraphicFramePr>
            <a:graphicFrameLocks noChangeAspect="1"/>
          </p:cNvGraphicFramePr>
          <p:nvPr/>
        </p:nvGraphicFramePr>
        <p:xfrm>
          <a:off x="4648200" y="2590800"/>
          <a:ext cx="588963" cy="534988"/>
        </p:xfrm>
        <a:graphic>
          <a:graphicData uri="http://schemas.openxmlformats.org/presentationml/2006/ole">
            <p:oleObj spid="_x0000_s2051" name="Equation" r:id="rId4" imgW="139680" imgH="126720" progId="Equation.DSMT4">
              <p:embed/>
            </p:oleObj>
          </a:graphicData>
        </a:graphic>
      </p:graphicFrame>
      <p:graphicFrame>
        <p:nvGraphicFramePr>
          <p:cNvPr id="2052" name="Object 1026"/>
          <p:cNvGraphicFramePr>
            <a:graphicFrameLocks noChangeAspect="1"/>
          </p:cNvGraphicFramePr>
          <p:nvPr/>
        </p:nvGraphicFramePr>
        <p:xfrm>
          <a:off x="1447800" y="3657600"/>
          <a:ext cx="6172200" cy="1747838"/>
        </p:xfrm>
        <a:graphic>
          <a:graphicData uri="http://schemas.openxmlformats.org/presentationml/2006/ole">
            <p:oleObj spid="_x0000_s2052" name="Equation" r:id="rId5" imgW="143496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29261B-3811-48D0-943F-8F764A3FD517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8677" name="Text Box 2"/>
          <p:cNvSpPr txBox="1">
            <a:spLocks noChangeArrowheads="1"/>
          </p:cNvSpPr>
          <p:nvPr/>
        </p:nvSpPr>
        <p:spPr bwMode="auto">
          <a:xfrm>
            <a:off x="1143000" y="762000"/>
            <a:ext cx="7018338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以上から、</a:t>
            </a:r>
            <a:r>
              <a:rPr lang="en-US" altLang="ja-JP"/>
              <a:t>naive_poly</a:t>
            </a:r>
            <a:r>
              <a:rPr lang="ja-JP" altLang="en-US"/>
              <a:t>の最悪時間計算量は、</a:t>
            </a:r>
          </a:p>
          <a:p>
            <a:pPr algn="l"/>
            <a:endParaRPr lang="ja-JP" altLang="en-US"/>
          </a:p>
          <a:p>
            <a:pPr algn="l"/>
            <a:endParaRPr lang="ja-JP" altLang="en-US"/>
          </a:p>
          <a:p>
            <a:pPr algn="l"/>
            <a:r>
              <a:rPr lang="ja-JP" altLang="en-US"/>
              <a:t>であることがわかる。</a:t>
            </a:r>
          </a:p>
          <a:p>
            <a:pPr algn="l"/>
            <a:r>
              <a:rPr lang="ja-JP" altLang="en-US"/>
              <a:t>また、繰り返し回数は、入力サイズ（ｎ）だけに依存し、</a:t>
            </a:r>
          </a:p>
          <a:p>
            <a:pPr algn="l"/>
            <a:r>
              <a:rPr lang="ja-JP" altLang="en-US"/>
              <a:t>問題例（係数配列の状態）に依存しない。</a:t>
            </a:r>
          </a:p>
          <a:p>
            <a:pPr algn="l"/>
            <a:r>
              <a:rPr lang="ja-JP" altLang="en-US"/>
              <a:t>よって、</a:t>
            </a:r>
          </a:p>
          <a:p>
            <a:pPr algn="l"/>
            <a:endParaRPr lang="ja-JP" altLang="en-US"/>
          </a:p>
          <a:p>
            <a:pPr algn="l"/>
            <a:endParaRPr lang="ja-JP" altLang="en-US"/>
          </a:p>
          <a:p>
            <a:pPr algn="l"/>
            <a:endParaRPr lang="ja-JP" altLang="en-US"/>
          </a:p>
          <a:p>
            <a:pPr algn="l"/>
            <a:r>
              <a:rPr lang="ja-JP" altLang="en-US"/>
              <a:t>の時間計算量を持つこともわかる。</a:t>
            </a:r>
          </a:p>
        </p:txBody>
      </p:sp>
      <p:graphicFrame>
        <p:nvGraphicFramePr>
          <p:cNvPr id="28674" name="Object 3"/>
          <p:cNvGraphicFramePr>
            <a:graphicFrameLocks noChangeAspect="1"/>
          </p:cNvGraphicFramePr>
          <p:nvPr/>
        </p:nvGraphicFramePr>
        <p:xfrm>
          <a:off x="1905000" y="1295400"/>
          <a:ext cx="1143000" cy="641350"/>
        </p:xfrm>
        <a:graphic>
          <a:graphicData uri="http://schemas.openxmlformats.org/presentationml/2006/ole">
            <p:oleObj spid="_x0000_s28674" name="Equation" r:id="rId3" imgW="406080" imgH="228600" progId="Equation.DSMT4">
              <p:embed/>
            </p:oleObj>
          </a:graphicData>
        </a:graphic>
      </p:graphicFrame>
      <p:graphicFrame>
        <p:nvGraphicFramePr>
          <p:cNvPr id="28675" name="Object 5"/>
          <p:cNvGraphicFramePr>
            <a:graphicFrameLocks noChangeAspect="1"/>
          </p:cNvGraphicFramePr>
          <p:nvPr/>
        </p:nvGraphicFramePr>
        <p:xfrm>
          <a:off x="2133600" y="3505200"/>
          <a:ext cx="1143000" cy="641350"/>
        </p:xfrm>
        <a:graphic>
          <a:graphicData uri="http://schemas.openxmlformats.org/presentationml/2006/ole">
            <p:oleObj spid="_x0000_s28675" name="Equation" r:id="rId4" imgW="4060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F83C76-D1DA-49EB-8701-958850FD247A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補足：べき乗に高速なアルゴリズムを用いた場合</a:t>
            </a:r>
          </a:p>
        </p:txBody>
      </p:sp>
      <p:graphicFrame>
        <p:nvGraphicFramePr>
          <p:cNvPr id="29698" name="Object 3"/>
          <p:cNvGraphicFramePr>
            <a:graphicFrameLocks noChangeAspect="1"/>
          </p:cNvGraphicFramePr>
          <p:nvPr/>
        </p:nvGraphicFramePr>
        <p:xfrm>
          <a:off x="1752600" y="1981200"/>
          <a:ext cx="3657600" cy="2841625"/>
        </p:xfrm>
        <a:graphic>
          <a:graphicData uri="http://schemas.openxmlformats.org/presentationml/2006/ole">
            <p:oleObj spid="_x0000_s29698" name="Equation" r:id="rId3" imgW="1828800" imgH="1422360" progId="Equation.DSMT4">
              <p:embed/>
            </p:oleObj>
          </a:graphicData>
        </a:graphic>
      </p:graphicFrame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762000" y="4968875"/>
            <a:ext cx="790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と計算できるので、　　　　　　　　　　のアルゴリズムといえる。</a:t>
            </a:r>
          </a:p>
        </p:txBody>
      </p:sp>
      <p:graphicFrame>
        <p:nvGraphicFramePr>
          <p:cNvPr id="29699" name="Object 5"/>
          <p:cNvGraphicFramePr>
            <a:graphicFrameLocks noChangeAspect="1"/>
          </p:cNvGraphicFramePr>
          <p:nvPr/>
        </p:nvGraphicFramePr>
        <p:xfrm>
          <a:off x="3492500" y="5070475"/>
          <a:ext cx="1371600" cy="406400"/>
        </p:xfrm>
        <a:graphic>
          <a:graphicData uri="http://schemas.openxmlformats.org/presentationml/2006/ole">
            <p:oleObj spid="_x0000_s29699" name="Equation" r:id="rId4" imgW="685800" imgH="203040" progId="Equation.DSMT4">
              <p:embed/>
            </p:oleObj>
          </a:graphicData>
        </a:graphic>
      </p:graphicFrame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685800" y="5502275"/>
            <a:ext cx="7350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（べき乗の計算に、</a:t>
            </a:r>
            <a:r>
              <a:rPr lang="en-US" altLang="ja-JP"/>
              <a:t>math</a:t>
            </a:r>
            <a:r>
              <a:rPr lang="ja-JP" altLang="en-US"/>
              <a:t>ライブラリの</a:t>
            </a:r>
            <a:r>
              <a:rPr lang="en-US" altLang="ja-JP"/>
              <a:t>pow</a:t>
            </a:r>
            <a:r>
              <a:rPr lang="ja-JP" altLang="en-US"/>
              <a:t>を用いた場合、</a:t>
            </a:r>
          </a:p>
          <a:p>
            <a:pPr algn="l"/>
            <a:r>
              <a:rPr lang="ja-JP" altLang="en-US"/>
              <a:t>この計算量になると考えられる。）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E64FC5-5614-4FFE-93F4-AA8236A416C7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ホーナーの方法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アィディア</a:t>
            </a:r>
          </a:p>
          <a:p>
            <a:pPr lvl="1" eaLnBrk="1" hangingPunct="1"/>
            <a:r>
              <a:rPr lang="ja-JP" altLang="en-US" smtClean="0"/>
              <a:t>　</a:t>
            </a:r>
            <a:r>
              <a:rPr lang="en-US" altLang="ja-JP" smtClean="0"/>
              <a:t>x</a:t>
            </a:r>
            <a:r>
              <a:rPr lang="ja-JP" altLang="en-US" smtClean="0"/>
              <a:t>をできるだけくくりだしながら計算する。</a:t>
            </a:r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852488" y="3505200"/>
          <a:ext cx="7061200" cy="1166813"/>
        </p:xfrm>
        <a:graphic>
          <a:graphicData uri="http://schemas.openxmlformats.org/presentationml/2006/ole">
            <p:oleObj spid="_x0000_s30722" name="Equation" r:id="rId3" imgW="307332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A3D88E-2DA7-460A-8611-807CDDB53193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533400" y="304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アルゴリズムを示すまえに、等式の正当性を証明する。</a:t>
            </a:r>
          </a:p>
        </p:txBody>
      </p:sp>
      <p:sp>
        <p:nvSpPr>
          <p:cNvPr id="31751" name="AutoShape 5"/>
          <p:cNvSpPr>
            <a:spLocks noChangeArrowheads="1"/>
          </p:cNvSpPr>
          <p:nvPr/>
        </p:nvSpPr>
        <p:spPr bwMode="auto">
          <a:xfrm>
            <a:off x="533400" y="1219200"/>
            <a:ext cx="7315200" cy="25146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2" name="Text Box 6"/>
          <p:cNvSpPr txBox="1">
            <a:spLocks noChangeArrowheads="1"/>
          </p:cNvSpPr>
          <p:nvPr/>
        </p:nvSpPr>
        <p:spPr bwMode="auto">
          <a:xfrm>
            <a:off x="1447800" y="1011238"/>
            <a:ext cx="3708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>
                <a:solidFill>
                  <a:srgbClr val="008000"/>
                </a:solidFill>
              </a:rPr>
              <a:t>命題Ｈ１（</a:t>
            </a:r>
            <a:r>
              <a:rPr lang="en-US" altLang="ja-JP" b="0">
                <a:solidFill>
                  <a:srgbClr val="008000"/>
                </a:solidFill>
              </a:rPr>
              <a:t>horner</a:t>
            </a:r>
            <a:r>
              <a:rPr lang="ja-JP" altLang="en-US" b="0">
                <a:solidFill>
                  <a:srgbClr val="008000"/>
                </a:solidFill>
              </a:rPr>
              <a:t>の正当性</a:t>
            </a:r>
            <a:r>
              <a:rPr lang="en-US" altLang="ja-JP" b="0">
                <a:solidFill>
                  <a:srgbClr val="008000"/>
                </a:solidFill>
              </a:rPr>
              <a:t>1</a:t>
            </a:r>
            <a:r>
              <a:rPr lang="ja-JP" altLang="en-US" b="0">
                <a:solidFill>
                  <a:srgbClr val="008000"/>
                </a:solidFill>
              </a:rPr>
              <a:t>）</a:t>
            </a:r>
          </a:p>
        </p:txBody>
      </p:sp>
      <p:graphicFrame>
        <p:nvGraphicFramePr>
          <p:cNvPr id="31746" name="Object 8"/>
          <p:cNvGraphicFramePr>
            <a:graphicFrameLocks noChangeAspect="1"/>
          </p:cNvGraphicFramePr>
          <p:nvPr/>
        </p:nvGraphicFramePr>
        <p:xfrm>
          <a:off x="700088" y="1981200"/>
          <a:ext cx="7062787" cy="1166813"/>
        </p:xfrm>
        <a:graphic>
          <a:graphicData uri="http://schemas.openxmlformats.org/presentationml/2006/ole">
            <p:oleObj spid="_x0000_s31746" name="Equation" r:id="rId3" imgW="3073320" imgH="507960" progId="Equation.DSMT4">
              <p:embed/>
            </p:oleObj>
          </a:graphicData>
        </a:graphic>
      </p:graphicFrame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81000" y="39624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graphicFrame>
        <p:nvGraphicFramePr>
          <p:cNvPr id="31747" name="Object 12"/>
          <p:cNvGraphicFramePr>
            <a:graphicFrameLocks noChangeAspect="1"/>
          </p:cNvGraphicFramePr>
          <p:nvPr/>
        </p:nvGraphicFramePr>
        <p:xfrm>
          <a:off x="1371600" y="3962400"/>
          <a:ext cx="2438400" cy="546100"/>
        </p:xfrm>
        <a:graphic>
          <a:graphicData uri="http://schemas.openxmlformats.org/presentationml/2006/ole">
            <p:oleObj spid="_x0000_s31747" name="Equation" r:id="rId4" imgW="736560" imgH="164880" progId="Equation.DSMT4">
              <p:embed/>
            </p:oleObj>
          </a:graphicData>
        </a:graphic>
      </p:graphicFrame>
      <p:sp>
        <p:nvSpPr>
          <p:cNvPr id="31754" name="Text Box 13"/>
          <p:cNvSpPr txBox="1">
            <a:spLocks noChangeArrowheads="1"/>
          </p:cNvSpPr>
          <p:nvPr/>
        </p:nvSpPr>
        <p:spPr bwMode="auto">
          <a:xfrm>
            <a:off x="3810000" y="3962400"/>
            <a:ext cx="1493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graphicFrame>
        <p:nvGraphicFramePr>
          <p:cNvPr id="31748" name="Object 14"/>
          <p:cNvGraphicFramePr>
            <a:graphicFrameLocks noChangeAspect="1"/>
          </p:cNvGraphicFramePr>
          <p:nvPr/>
        </p:nvGraphicFramePr>
        <p:xfrm>
          <a:off x="990600" y="4419600"/>
          <a:ext cx="7162800" cy="1781175"/>
        </p:xfrm>
        <a:graphic>
          <a:graphicData uri="http://schemas.openxmlformats.org/presentationml/2006/ole">
            <p:oleObj spid="_x0000_s31748" name="Equation" r:id="rId5" imgW="2857320" imgH="711000" progId="Equation.DSMT4">
              <p:embed/>
            </p:oleObj>
          </a:graphicData>
        </a:graphic>
      </p:graphicFrame>
      <p:sp>
        <p:nvSpPr>
          <p:cNvPr id="31755" name="Text Box 15"/>
          <p:cNvSpPr txBox="1">
            <a:spLocks noChangeArrowheads="1"/>
          </p:cNvSpPr>
          <p:nvPr/>
        </p:nvSpPr>
        <p:spPr bwMode="auto">
          <a:xfrm>
            <a:off x="457200" y="6172200"/>
            <a:ext cx="179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と定義する。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B6EA51-34E4-4D43-8323-0041F7D9EDE5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381000" y="4343400"/>
            <a:ext cx="6267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この　　　　　　に関して、</a:t>
            </a:r>
          </a:p>
          <a:p>
            <a:pPr algn="l"/>
            <a:r>
              <a:rPr lang="ja-JP" altLang="en-US"/>
              <a:t>次式を　　　に関する帰納法で命題を証明する。</a:t>
            </a:r>
          </a:p>
        </p:txBody>
      </p:sp>
      <p:graphicFrame>
        <p:nvGraphicFramePr>
          <p:cNvPr id="32770" name="Object 5"/>
          <p:cNvGraphicFramePr>
            <a:graphicFrameLocks noChangeAspect="1"/>
          </p:cNvGraphicFramePr>
          <p:nvPr/>
        </p:nvGraphicFramePr>
        <p:xfrm>
          <a:off x="533400" y="3429000"/>
          <a:ext cx="7569200" cy="627063"/>
        </p:xfrm>
        <a:graphic>
          <a:graphicData uri="http://schemas.openxmlformats.org/presentationml/2006/ole">
            <p:oleObj spid="_x0000_s32770" name="Equation" r:id="rId3" imgW="2755800" imgH="228600" progId="Equation.DSMT4">
              <p:embed/>
            </p:oleObj>
          </a:graphicData>
        </a:graphic>
      </p:graphicFrame>
      <p:sp>
        <p:nvSpPr>
          <p:cNvPr id="32780" name="Text Box 6"/>
          <p:cNvSpPr txBox="1">
            <a:spLocks noChangeArrowheads="1"/>
          </p:cNvSpPr>
          <p:nvPr/>
        </p:nvSpPr>
        <p:spPr bwMode="auto">
          <a:xfrm>
            <a:off x="533400" y="304800"/>
            <a:ext cx="567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このとき、各関数は次のような系列になる。</a:t>
            </a:r>
          </a:p>
        </p:txBody>
      </p:sp>
      <p:sp>
        <p:nvSpPr>
          <p:cNvPr id="32781" name="Text Box 8"/>
          <p:cNvSpPr txBox="1">
            <a:spLocks noChangeArrowheads="1"/>
          </p:cNvSpPr>
          <p:nvPr/>
        </p:nvSpPr>
        <p:spPr bwMode="auto">
          <a:xfrm>
            <a:off x="595313" y="56594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graphicFrame>
        <p:nvGraphicFramePr>
          <p:cNvPr id="32771" name="Object 10"/>
          <p:cNvGraphicFramePr>
            <a:graphicFrameLocks noChangeAspect="1"/>
          </p:cNvGraphicFramePr>
          <p:nvPr/>
        </p:nvGraphicFramePr>
        <p:xfrm>
          <a:off x="1066800" y="4267200"/>
          <a:ext cx="941388" cy="557213"/>
        </p:xfrm>
        <a:graphic>
          <a:graphicData uri="http://schemas.openxmlformats.org/presentationml/2006/ole">
            <p:oleObj spid="_x0000_s32771" name="Equation" r:id="rId4" imgW="342720" imgH="203040" progId="Equation.DSMT4">
              <p:embed/>
            </p:oleObj>
          </a:graphicData>
        </a:graphic>
      </p:graphicFrame>
      <p:graphicFrame>
        <p:nvGraphicFramePr>
          <p:cNvPr id="32772" name="Object 12"/>
          <p:cNvGraphicFramePr>
            <a:graphicFrameLocks noChangeAspect="1"/>
          </p:cNvGraphicFramePr>
          <p:nvPr/>
        </p:nvGraphicFramePr>
        <p:xfrm>
          <a:off x="1524000" y="4724400"/>
          <a:ext cx="293688" cy="381000"/>
        </p:xfrm>
        <a:graphic>
          <a:graphicData uri="http://schemas.openxmlformats.org/presentationml/2006/ole">
            <p:oleObj spid="_x0000_s32772" name="Equation" r:id="rId5" imgW="126720" imgH="164880" progId="Equation.DSMT4">
              <p:embed/>
            </p:oleObj>
          </a:graphicData>
        </a:graphic>
      </p:graphicFrame>
      <p:graphicFrame>
        <p:nvGraphicFramePr>
          <p:cNvPr id="32773" name="Object 14"/>
          <p:cNvGraphicFramePr>
            <a:graphicFrameLocks noChangeAspect="1"/>
          </p:cNvGraphicFramePr>
          <p:nvPr/>
        </p:nvGraphicFramePr>
        <p:xfrm>
          <a:off x="609600" y="762000"/>
          <a:ext cx="1849438" cy="557213"/>
        </p:xfrm>
        <a:graphic>
          <a:graphicData uri="http://schemas.openxmlformats.org/presentationml/2006/ole">
            <p:oleObj spid="_x0000_s32773" name="Equation" r:id="rId6" imgW="672840" imgH="203040" progId="Equation.DSMT4">
              <p:embed/>
            </p:oleObj>
          </a:graphicData>
        </a:graphic>
      </p:graphicFrame>
      <p:graphicFrame>
        <p:nvGraphicFramePr>
          <p:cNvPr id="32774" name="Object 15"/>
          <p:cNvGraphicFramePr>
            <a:graphicFrameLocks noChangeAspect="1"/>
          </p:cNvGraphicFramePr>
          <p:nvPr/>
        </p:nvGraphicFramePr>
        <p:xfrm>
          <a:off x="609600" y="1295400"/>
          <a:ext cx="3211513" cy="557213"/>
        </p:xfrm>
        <a:graphic>
          <a:graphicData uri="http://schemas.openxmlformats.org/presentationml/2006/ole">
            <p:oleObj spid="_x0000_s32774" name="Equation" r:id="rId7" imgW="1168200" imgH="203040" progId="Equation.DSMT4">
              <p:embed/>
            </p:oleObj>
          </a:graphicData>
        </a:graphic>
      </p:graphicFrame>
      <p:graphicFrame>
        <p:nvGraphicFramePr>
          <p:cNvPr id="32775" name="Object 16"/>
          <p:cNvGraphicFramePr>
            <a:graphicFrameLocks noChangeAspect="1"/>
          </p:cNvGraphicFramePr>
          <p:nvPr/>
        </p:nvGraphicFramePr>
        <p:xfrm>
          <a:off x="609600" y="1828800"/>
          <a:ext cx="4745038" cy="627063"/>
        </p:xfrm>
        <a:graphic>
          <a:graphicData uri="http://schemas.openxmlformats.org/presentationml/2006/ole">
            <p:oleObj spid="_x0000_s32775" name="Equation" r:id="rId8" imgW="1726920" imgH="228600" progId="Equation.DSMT4">
              <p:embed/>
            </p:oleObj>
          </a:graphicData>
        </a:graphic>
      </p:graphicFrame>
      <p:graphicFrame>
        <p:nvGraphicFramePr>
          <p:cNvPr id="32776" name="Object 17"/>
          <p:cNvGraphicFramePr>
            <a:graphicFrameLocks noChangeAspect="1"/>
          </p:cNvGraphicFramePr>
          <p:nvPr/>
        </p:nvGraphicFramePr>
        <p:xfrm>
          <a:off x="1981200" y="2743200"/>
          <a:ext cx="246063" cy="533400"/>
        </p:xfrm>
        <a:graphic>
          <a:graphicData uri="http://schemas.openxmlformats.org/presentationml/2006/ole">
            <p:oleObj spid="_x0000_s32776" name="Equation" r:id="rId9" imgW="75960" imgH="164880" progId="Equation.DSMT4">
              <p:embed/>
            </p:oleObj>
          </a:graphicData>
        </a:graphic>
      </p:graphicFrame>
      <p:graphicFrame>
        <p:nvGraphicFramePr>
          <p:cNvPr id="32777" name="Object 18"/>
          <p:cNvGraphicFramePr>
            <a:graphicFrameLocks noChangeAspect="1"/>
          </p:cNvGraphicFramePr>
          <p:nvPr/>
        </p:nvGraphicFramePr>
        <p:xfrm>
          <a:off x="228600" y="5334000"/>
          <a:ext cx="8662988" cy="527050"/>
        </p:xfrm>
        <a:graphic>
          <a:graphicData uri="http://schemas.openxmlformats.org/presentationml/2006/ole">
            <p:oleObj spid="_x0000_s32777" name="Equation" r:id="rId10" imgW="3543120" imgH="215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36E10C-6B95-4327-B1E5-71406021F2F2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3803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基礎</a:t>
            </a:r>
          </a:p>
        </p:txBody>
      </p:sp>
      <p:graphicFrame>
        <p:nvGraphicFramePr>
          <p:cNvPr id="33794" name="Object 1024"/>
          <p:cNvGraphicFramePr>
            <a:graphicFrameLocks noChangeAspect="1"/>
          </p:cNvGraphicFramePr>
          <p:nvPr/>
        </p:nvGraphicFramePr>
        <p:xfrm>
          <a:off x="1371600" y="304800"/>
          <a:ext cx="990600" cy="401638"/>
        </p:xfrm>
        <a:graphic>
          <a:graphicData uri="http://schemas.openxmlformats.org/presentationml/2006/ole">
            <p:oleObj spid="_x0000_s33794" name="Equation" r:id="rId3" imgW="406080" imgH="164880" progId="Equation.DSMT4">
              <p:embed/>
            </p:oleObj>
          </a:graphicData>
        </a:graphic>
      </p:graphicFrame>
      <p:graphicFrame>
        <p:nvGraphicFramePr>
          <p:cNvPr id="33795" name="Object 1025"/>
          <p:cNvGraphicFramePr>
            <a:graphicFrameLocks noChangeAspect="1"/>
          </p:cNvGraphicFramePr>
          <p:nvPr/>
        </p:nvGraphicFramePr>
        <p:xfrm>
          <a:off x="838200" y="838200"/>
          <a:ext cx="2763838" cy="620713"/>
        </p:xfrm>
        <a:graphic>
          <a:graphicData uri="http://schemas.openxmlformats.org/presentationml/2006/ole">
            <p:oleObj spid="_x0000_s33795" name="Equation" r:id="rId4" imgW="1130040" imgH="253800" progId="Equation.DSMT4">
              <p:embed/>
            </p:oleObj>
          </a:graphicData>
        </a:graphic>
      </p:graphicFrame>
      <p:sp>
        <p:nvSpPr>
          <p:cNvPr id="33804" name="Text Box 5"/>
          <p:cNvSpPr txBox="1">
            <a:spLocks noChangeArrowheads="1"/>
          </p:cNvSpPr>
          <p:nvPr/>
        </p:nvSpPr>
        <p:spPr bwMode="auto">
          <a:xfrm>
            <a:off x="1066800" y="1524000"/>
            <a:ext cx="2779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であり、満たされる。</a:t>
            </a:r>
          </a:p>
        </p:txBody>
      </p:sp>
      <p:sp>
        <p:nvSpPr>
          <p:cNvPr id="33805" name="Text Box 6"/>
          <p:cNvSpPr txBox="1">
            <a:spLocks noChangeArrowheads="1"/>
          </p:cNvSpPr>
          <p:nvPr/>
        </p:nvSpPr>
        <p:spPr bwMode="auto">
          <a:xfrm>
            <a:off x="457200" y="22098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帰納</a:t>
            </a:r>
          </a:p>
        </p:txBody>
      </p:sp>
      <p:graphicFrame>
        <p:nvGraphicFramePr>
          <p:cNvPr id="33796" name="Object 1026"/>
          <p:cNvGraphicFramePr>
            <a:graphicFrameLocks noChangeAspect="1"/>
          </p:cNvGraphicFramePr>
          <p:nvPr/>
        </p:nvGraphicFramePr>
        <p:xfrm>
          <a:off x="1524000" y="2286000"/>
          <a:ext cx="960438" cy="431800"/>
        </p:xfrm>
        <a:graphic>
          <a:graphicData uri="http://schemas.openxmlformats.org/presentationml/2006/ole">
            <p:oleObj spid="_x0000_s33796" name="Equation" r:id="rId5" imgW="393480" imgH="177480" progId="Equation.DSMT4">
              <p:embed/>
            </p:oleObj>
          </a:graphicData>
        </a:graphic>
      </p:graphicFrame>
      <p:graphicFrame>
        <p:nvGraphicFramePr>
          <p:cNvPr id="33797" name="Object 1027"/>
          <p:cNvGraphicFramePr>
            <a:graphicFrameLocks noChangeAspect="1"/>
          </p:cNvGraphicFramePr>
          <p:nvPr/>
        </p:nvGraphicFramePr>
        <p:xfrm>
          <a:off x="685800" y="2743200"/>
          <a:ext cx="1735138" cy="463550"/>
        </p:xfrm>
        <a:graphic>
          <a:graphicData uri="http://schemas.openxmlformats.org/presentationml/2006/ole">
            <p:oleObj spid="_x0000_s33797" name="Equation" r:id="rId6" imgW="711000" imgH="190440" progId="Equation.DSMT4">
              <p:embed/>
            </p:oleObj>
          </a:graphicData>
        </a:graphic>
      </p:graphicFrame>
      <p:sp>
        <p:nvSpPr>
          <p:cNvPr id="33806" name="Text Box 9"/>
          <p:cNvSpPr txBox="1">
            <a:spLocks noChangeArrowheads="1"/>
          </p:cNvSpPr>
          <p:nvPr/>
        </p:nvSpPr>
        <p:spPr bwMode="auto">
          <a:xfrm>
            <a:off x="685800" y="2743200"/>
            <a:ext cx="4125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なる全ての　　　で</a:t>
            </a:r>
          </a:p>
        </p:txBody>
      </p:sp>
      <p:sp>
        <p:nvSpPr>
          <p:cNvPr id="33807" name="Text Box 10"/>
          <p:cNvSpPr txBox="1">
            <a:spLocks noChangeArrowheads="1"/>
          </p:cNvSpPr>
          <p:nvPr/>
        </p:nvSpPr>
        <p:spPr bwMode="auto">
          <a:xfrm>
            <a:off x="304800" y="4267200"/>
            <a:ext cx="394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と仮定する。（帰納法の仮定）</a:t>
            </a:r>
          </a:p>
        </p:txBody>
      </p:sp>
      <p:graphicFrame>
        <p:nvGraphicFramePr>
          <p:cNvPr id="33798" name="Object 1028"/>
          <p:cNvGraphicFramePr>
            <a:graphicFrameLocks noChangeAspect="1"/>
          </p:cNvGraphicFramePr>
          <p:nvPr/>
        </p:nvGraphicFramePr>
        <p:xfrm>
          <a:off x="3886200" y="2743200"/>
          <a:ext cx="401638" cy="401638"/>
        </p:xfrm>
        <a:graphic>
          <a:graphicData uri="http://schemas.openxmlformats.org/presentationml/2006/ole">
            <p:oleObj spid="_x0000_s33798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3799" name="Object 1029"/>
          <p:cNvGraphicFramePr>
            <a:graphicFrameLocks noChangeAspect="1"/>
          </p:cNvGraphicFramePr>
          <p:nvPr/>
        </p:nvGraphicFramePr>
        <p:xfrm>
          <a:off x="533400" y="3124200"/>
          <a:ext cx="7978775" cy="1239838"/>
        </p:xfrm>
        <a:graphic>
          <a:graphicData uri="http://schemas.openxmlformats.org/presentationml/2006/ole">
            <p:oleObj spid="_x0000_s33799" name="Equation" r:id="rId8" imgW="3263760" imgH="507960" progId="Equation.DSMT4">
              <p:embed/>
            </p:oleObj>
          </a:graphicData>
        </a:graphic>
      </p:graphicFrame>
      <p:graphicFrame>
        <p:nvGraphicFramePr>
          <p:cNvPr id="33800" name="Object 1030"/>
          <p:cNvGraphicFramePr>
            <a:graphicFrameLocks noChangeAspect="1"/>
          </p:cNvGraphicFramePr>
          <p:nvPr/>
        </p:nvGraphicFramePr>
        <p:xfrm>
          <a:off x="304800" y="4724400"/>
          <a:ext cx="1676400" cy="403225"/>
        </p:xfrm>
        <a:graphic>
          <a:graphicData uri="http://schemas.openxmlformats.org/presentationml/2006/ole">
            <p:oleObj spid="_x0000_s33800" name="Equation" r:id="rId9" imgW="685800" imgH="164880" progId="Equation.DSMT4">
              <p:embed/>
            </p:oleObj>
          </a:graphicData>
        </a:graphic>
      </p:graphicFrame>
      <p:sp>
        <p:nvSpPr>
          <p:cNvPr id="33808" name="Text Box 14"/>
          <p:cNvSpPr txBox="1">
            <a:spLocks noChangeArrowheads="1"/>
          </p:cNvSpPr>
          <p:nvPr/>
        </p:nvSpPr>
        <p:spPr bwMode="auto">
          <a:xfrm>
            <a:off x="2133600" y="4724400"/>
            <a:ext cx="93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として</a:t>
            </a:r>
          </a:p>
        </p:txBody>
      </p:sp>
      <p:graphicFrame>
        <p:nvGraphicFramePr>
          <p:cNvPr id="33801" name="Object 1031"/>
          <p:cNvGraphicFramePr>
            <a:graphicFrameLocks noChangeAspect="1"/>
          </p:cNvGraphicFramePr>
          <p:nvPr/>
        </p:nvGraphicFramePr>
        <p:xfrm>
          <a:off x="304800" y="5105400"/>
          <a:ext cx="8104188" cy="1239838"/>
        </p:xfrm>
        <a:graphic>
          <a:graphicData uri="http://schemas.openxmlformats.org/presentationml/2006/ole">
            <p:oleObj spid="_x0000_s33801" name="Equation" r:id="rId10" imgW="331452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FD8107-B2CE-498D-BF9D-03524ED37725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graphicFrame>
        <p:nvGraphicFramePr>
          <p:cNvPr id="34818" name="Object 0"/>
          <p:cNvGraphicFramePr>
            <a:graphicFrameLocks noChangeAspect="1"/>
          </p:cNvGraphicFramePr>
          <p:nvPr/>
        </p:nvGraphicFramePr>
        <p:xfrm>
          <a:off x="381000" y="1143000"/>
          <a:ext cx="7824788" cy="2603500"/>
        </p:xfrm>
        <a:graphic>
          <a:graphicData uri="http://schemas.openxmlformats.org/presentationml/2006/ole">
            <p:oleObj spid="_x0000_s34818" name="Equation" r:id="rId3" imgW="3200400" imgH="1066680" progId="Equation.DSMT4">
              <p:embed/>
            </p:oleObj>
          </a:graphicData>
        </a:graphic>
      </p:graphicFrame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0" y="228600"/>
            <a:ext cx="1431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</a:p>
        </p:txBody>
      </p:sp>
      <p:sp>
        <p:nvSpPr>
          <p:cNvPr id="34822" name="Text Box 5"/>
          <p:cNvSpPr txBox="1">
            <a:spLocks noChangeArrowheads="1"/>
          </p:cNvSpPr>
          <p:nvPr/>
        </p:nvSpPr>
        <p:spPr bwMode="auto">
          <a:xfrm>
            <a:off x="533400" y="4114800"/>
            <a:ext cx="343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よって、命題は成り立つ。</a:t>
            </a:r>
          </a:p>
        </p:txBody>
      </p:sp>
      <p:graphicFrame>
        <p:nvGraphicFramePr>
          <p:cNvPr id="34819" name="Object 1"/>
          <p:cNvGraphicFramePr>
            <a:graphicFrameLocks noChangeAspect="1"/>
          </p:cNvGraphicFramePr>
          <p:nvPr/>
        </p:nvGraphicFramePr>
        <p:xfrm>
          <a:off x="7467600" y="5562600"/>
          <a:ext cx="1016000" cy="581025"/>
        </p:xfrm>
        <a:graphic>
          <a:graphicData uri="http://schemas.openxmlformats.org/presentationml/2006/ole">
            <p:oleObj spid="_x0000_s34819" name="Equation" r:id="rId4" imgW="355320" imgH="203040" progId="Equation.DSMT4">
              <p:embed/>
            </p:oleObj>
          </a:graphicData>
        </a:graphic>
      </p:graphicFrame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5791200" y="533400"/>
            <a:ext cx="3048000" cy="1600200"/>
          </a:xfrm>
          <a:prstGeom prst="wedgeRoundRectCallout">
            <a:avLst>
              <a:gd name="adj1" fmla="val -53907"/>
              <a:gd name="adj2" fmla="val 6646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6019800" y="914400"/>
            <a:ext cx="22844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帰納法の仮定を</a:t>
            </a:r>
          </a:p>
          <a:p>
            <a:pPr algn="l"/>
            <a:r>
              <a:rPr lang="ja-JP" altLang="en-US"/>
              <a:t>用いている。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F64D46-62DF-432A-9785-4F333B946593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117767" name="AutoShape 7"/>
          <p:cNvSpPr>
            <a:spLocks noChangeArrowheads="1"/>
          </p:cNvSpPr>
          <p:nvPr/>
        </p:nvSpPr>
        <p:spPr bwMode="auto">
          <a:xfrm>
            <a:off x="304800" y="2514600"/>
            <a:ext cx="8077200" cy="1752600"/>
          </a:xfrm>
          <a:prstGeom prst="roundRect">
            <a:avLst>
              <a:gd name="adj" fmla="val 16667"/>
            </a:avLst>
          </a:prstGeom>
          <a:solidFill>
            <a:srgbClr val="00FF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68" name="AutoShape 8"/>
          <p:cNvSpPr>
            <a:spLocks noChangeArrowheads="1"/>
          </p:cNvSpPr>
          <p:nvPr/>
        </p:nvSpPr>
        <p:spPr bwMode="auto">
          <a:xfrm>
            <a:off x="1447800" y="2590800"/>
            <a:ext cx="6096000" cy="1524000"/>
          </a:xfrm>
          <a:prstGeom prst="roundRect">
            <a:avLst>
              <a:gd name="adj" fmla="val 16667"/>
            </a:avLst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66" name="AutoShape 6"/>
          <p:cNvSpPr>
            <a:spLocks noChangeArrowheads="1"/>
          </p:cNvSpPr>
          <p:nvPr/>
        </p:nvSpPr>
        <p:spPr bwMode="auto">
          <a:xfrm>
            <a:off x="2362200" y="2667000"/>
            <a:ext cx="4495800" cy="1295400"/>
          </a:xfrm>
          <a:prstGeom prst="roundRect">
            <a:avLst>
              <a:gd name="adj" fmla="val 16667"/>
            </a:avLst>
          </a:prstGeom>
          <a:solidFill>
            <a:srgbClr val="FF9999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65" name="AutoShape 5"/>
          <p:cNvSpPr>
            <a:spLocks noChangeArrowheads="1"/>
          </p:cNvSpPr>
          <p:nvPr/>
        </p:nvSpPr>
        <p:spPr bwMode="auto">
          <a:xfrm>
            <a:off x="2895600" y="2743200"/>
            <a:ext cx="2743200" cy="990600"/>
          </a:xfrm>
          <a:prstGeom prst="roundRect">
            <a:avLst>
              <a:gd name="adj" fmla="val 16667"/>
            </a:avLst>
          </a:prstGeom>
          <a:solidFill>
            <a:srgbClr val="FF505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64" name="AutoShape 4"/>
          <p:cNvSpPr>
            <a:spLocks noChangeArrowheads="1"/>
          </p:cNvSpPr>
          <p:nvPr/>
        </p:nvSpPr>
        <p:spPr bwMode="auto">
          <a:xfrm>
            <a:off x="4114800" y="2895600"/>
            <a:ext cx="762000" cy="609600"/>
          </a:xfrm>
          <a:prstGeom prst="roundRect">
            <a:avLst>
              <a:gd name="adj" fmla="val 16667"/>
            </a:avLst>
          </a:prstGeom>
          <a:solidFill>
            <a:srgbClr val="CC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z="4000" smtClean="0"/>
              <a:t>ホーナーの方法の計算手順</a:t>
            </a:r>
          </a:p>
        </p:txBody>
      </p:sp>
      <p:graphicFrame>
        <p:nvGraphicFramePr>
          <p:cNvPr id="35842" name="Object 1024"/>
          <p:cNvGraphicFramePr>
            <a:graphicFrameLocks noChangeAspect="1"/>
          </p:cNvGraphicFramePr>
          <p:nvPr/>
        </p:nvGraphicFramePr>
        <p:xfrm>
          <a:off x="431800" y="2819400"/>
          <a:ext cx="7874000" cy="673100"/>
        </p:xfrm>
        <a:graphic>
          <a:graphicData uri="http://schemas.openxmlformats.org/presentationml/2006/ole">
            <p:oleObj spid="_x0000_s35842" name="Equation" r:id="rId3" imgW="297180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7" grpId="0" animBg="1"/>
      <p:bldP spid="117768" grpId="0" animBg="1"/>
      <p:bldP spid="117766" grpId="0" animBg="1"/>
      <p:bldP spid="117765" grpId="0" animBg="1"/>
      <p:bldP spid="11776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4572000" cy="1071563"/>
          </a:xfrm>
        </p:spPr>
        <p:txBody>
          <a:bodyPr/>
          <a:lstStyle/>
          <a:p>
            <a:pPr algn="l"/>
            <a:r>
              <a:rPr lang="ja-JP" altLang="en-US" smtClean="0"/>
              <a:t>練習</a:t>
            </a:r>
          </a:p>
        </p:txBody>
      </p:sp>
      <p:sp>
        <p:nvSpPr>
          <p:cNvPr id="36869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A5AFB0-9E2E-47AA-BE3A-1C55E369B454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36870" name="テキスト ボックス 3"/>
          <p:cNvSpPr txBox="1">
            <a:spLocks noChangeArrowheads="1"/>
          </p:cNvSpPr>
          <p:nvPr/>
        </p:nvSpPr>
        <p:spPr bwMode="auto">
          <a:xfrm>
            <a:off x="285750" y="1000125"/>
            <a:ext cx="8275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次の多項式を通常の方法と、ホーナーの方法により計算せよ。</a:t>
            </a: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642910" y="1571612"/>
          <a:ext cx="7072313" cy="785812"/>
        </p:xfrm>
        <a:graphic>
          <a:graphicData uri="http://schemas.openxmlformats.org/presentationml/2006/ole">
            <p:oleObj spid="_x0000_s36866" name="Equation" r:id="rId3" imgW="1828800" imgH="203040" progId="Equation.DSMT4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1571604" y="2857496"/>
          <a:ext cx="1128712" cy="736600"/>
        </p:xfrm>
        <a:graphic>
          <a:graphicData uri="http://schemas.openxmlformats.org/presentationml/2006/ole">
            <p:oleObj spid="_x0000_s36867" name="Equation" r:id="rId4" imgW="291960" imgH="190440" progId="Equation.DSMT4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5378450" y="2928938"/>
          <a:ext cx="1374775" cy="736600"/>
        </p:xfrm>
        <a:graphic>
          <a:graphicData uri="http://schemas.openxmlformats.org/presentationml/2006/ole">
            <p:oleObj spid="_x0000_s36868" name="Equation" r:id="rId5" imgW="355320" imgH="190440" progId="Equation.DSMT4">
              <p:embed/>
            </p:oleObj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14348" y="3000372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（１）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14876" y="3071810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（２）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C6F833-1042-4128-BB1A-C0B116F7246C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7893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3546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horner_poly()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</a:t>
            </a:r>
            <a:r>
              <a:rPr lang="ja-JP" altLang="en-US" b="0"/>
              <a:t>次数</a:t>
            </a:r>
            <a:r>
              <a:rPr lang="en-US" altLang="ja-JP" b="0"/>
              <a:t>n,</a:t>
            </a:r>
            <a:r>
              <a:rPr lang="ja-JP" altLang="en-US" b="0"/>
              <a:t>係数</a:t>
            </a:r>
            <a:r>
              <a:rPr lang="en-US" altLang="ja-JP" b="0"/>
              <a:t>a[n]</a:t>
            </a:r>
          </a:p>
          <a:p>
            <a:pPr algn="l"/>
            <a:r>
              <a:rPr lang="ja-JP" altLang="en-US" b="0"/>
              <a:t>出力：</a:t>
            </a:r>
          </a:p>
        </p:txBody>
      </p:sp>
      <p:graphicFrame>
        <p:nvGraphicFramePr>
          <p:cNvPr id="37890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37890" name="Equation" r:id="rId3" imgW="914400" imgH="198720" progId="Equation.DSMT4">
              <p:embed/>
            </p:oleObj>
          </a:graphicData>
        </a:graphic>
      </p:graphicFrame>
      <p:sp>
        <p:nvSpPr>
          <p:cNvPr id="3789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01050" cy="30480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horner(int k,double x){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	if(k==0){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	return a[</a:t>
            </a:r>
            <a:r>
              <a:rPr lang="ja-JP" altLang="en-US" sz="2800" smtClean="0">
                <a:latin typeface="Lucida Console" pitchFamily="49" charset="0"/>
              </a:rPr>
              <a:t>ｎ</a:t>
            </a:r>
            <a:r>
              <a:rPr lang="en-US" altLang="ja-JP" sz="2800" smtClean="0">
                <a:latin typeface="Lucida Console" pitchFamily="49" charset="0"/>
              </a:rPr>
              <a:t>];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	}else{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		f_k=a[n-k]+horner(k-1,x)*x;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		return f_k;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}</a:t>
            </a:r>
          </a:p>
        </p:txBody>
      </p:sp>
      <p:graphicFrame>
        <p:nvGraphicFramePr>
          <p:cNvPr id="37891" name="Object 5"/>
          <p:cNvGraphicFramePr>
            <a:graphicFrameLocks noChangeAspect="1"/>
          </p:cNvGraphicFramePr>
          <p:nvPr/>
        </p:nvGraphicFramePr>
        <p:xfrm>
          <a:off x="1357313" y="1143000"/>
          <a:ext cx="2362200" cy="911225"/>
        </p:xfrm>
        <a:graphic>
          <a:graphicData uri="http://schemas.openxmlformats.org/presentationml/2006/ole">
            <p:oleObj spid="_x0000_s37891" name="Equation" r:id="rId4" imgW="1054080" imgH="406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B0F533-9781-4C8B-B771-02A4F675CFF9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381000" y="381000"/>
            <a:ext cx="37750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naïve_pow(x,n)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x,n</a:t>
            </a:r>
          </a:p>
          <a:p>
            <a:pPr algn="l"/>
            <a:r>
              <a:rPr lang="ja-JP" altLang="en-US" b="0"/>
              <a:t>出力：</a:t>
            </a:r>
            <a:r>
              <a:rPr lang="en-US" altLang="ja-JP" b="0"/>
              <a:t>x</a:t>
            </a:r>
            <a:r>
              <a:rPr lang="ja-JP" altLang="en-US" b="0"/>
              <a:t>のｎ乗</a:t>
            </a:r>
          </a:p>
        </p:txBody>
      </p:sp>
      <p:graphicFrame>
        <p:nvGraphicFramePr>
          <p:cNvPr id="3074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3074" name="Equation" r:id="rId3" imgW="914400" imgH="198720" progId="Equation.DSMT4">
              <p:embed/>
            </p:oleObj>
          </a:graphicData>
        </a:graphic>
      </p:graphicFrame>
      <p:sp>
        <p:nvSpPr>
          <p:cNvPr id="3077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3048000"/>
          </a:xfrm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ja-JP" dirty="0" smtClean="0">
                <a:latin typeface="Lucida Console" pitchFamily="49" charset="0"/>
              </a:rPr>
              <a:t>f=1.0;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dirty="0" smtClean="0">
                <a:latin typeface="Lucida Console" pitchFamily="49" charset="0"/>
              </a:rPr>
              <a:t>for(</a:t>
            </a:r>
            <a:r>
              <a:rPr lang="en-US" altLang="ja-JP" dirty="0" err="1" smtClean="0">
                <a:latin typeface="Lucida Console" pitchFamily="49" charset="0"/>
              </a:rPr>
              <a:t>i</a:t>
            </a:r>
            <a:r>
              <a:rPr lang="en-US" altLang="ja-JP" dirty="0" smtClean="0">
                <a:latin typeface="Lucida Console" pitchFamily="49" charset="0"/>
              </a:rPr>
              <a:t>=</a:t>
            </a:r>
            <a:r>
              <a:rPr lang="en-US" altLang="ja-JP" dirty="0" smtClean="0">
                <a:latin typeface="Lucida Console" pitchFamily="49" charset="0"/>
              </a:rPr>
              <a:t>0</a:t>
            </a:r>
            <a:r>
              <a:rPr lang="en-US" altLang="ja-JP" dirty="0" smtClean="0">
                <a:latin typeface="Lucida Console" pitchFamily="49" charset="0"/>
              </a:rPr>
              <a:t>;i</a:t>
            </a:r>
            <a:r>
              <a:rPr lang="en-US" altLang="ja-JP" dirty="0" smtClean="0">
                <a:latin typeface="Lucida Console" pitchFamily="49" charset="0"/>
              </a:rPr>
              <a:t>&lt;</a:t>
            </a:r>
            <a:r>
              <a:rPr lang="en-US" altLang="ja-JP" dirty="0" err="1" smtClean="0">
                <a:latin typeface="Lucida Console" pitchFamily="49" charset="0"/>
              </a:rPr>
              <a:t>N</a:t>
            </a:r>
            <a:r>
              <a:rPr lang="en-US" altLang="ja-JP" dirty="0" err="1" smtClean="0">
                <a:latin typeface="Lucida Console" pitchFamily="49" charset="0"/>
              </a:rPr>
              <a:t>;i</a:t>
            </a:r>
            <a:r>
              <a:rPr lang="en-US" altLang="ja-JP" dirty="0" smtClean="0">
                <a:latin typeface="Lucida Console" pitchFamily="49" charset="0"/>
              </a:rPr>
              <a:t>++){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dirty="0" smtClean="0">
                <a:latin typeface="Lucida Console" pitchFamily="49" charset="0"/>
              </a:rPr>
              <a:t>  f=f*x;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dirty="0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dirty="0" smtClean="0">
                <a:latin typeface="Lucida Console" pitchFamily="49" charset="0"/>
              </a:rPr>
              <a:t>return f;</a:t>
            </a:r>
          </a:p>
        </p:txBody>
      </p:sp>
      <p:sp>
        <p:nvSpPr>
          <p:cNvPr id="3078" name="AutoShape 18"/>
          <p:cNvSpPr>
            <a:spLocks noChangeArrowheads="1"/>
          </p:cNvSpPr>
          <p:nvPr/>
        </p:nvSpPr>
        <p:spPr bwMode="auto">
          <a:xfrm>
            <a:off x="4572000" y="762000"/>
            <a:ext cx="3352800" cy="1524000"/>
          </a:xfrm>
          <a:prstGeom prst="wedgeRoundRectCallout">
            <a:avLst>
              <a:gd name="adj1" fmla="val -108856"/>
              <a:gd name="adj2" fmla="val 4791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>
              <a:solidFill>
                <a:srgbClr val="CCFFFF"/>
              </a:solidFill>
            </a:endParaRPr>
          </a:p>
        </p:txBody>
      </p:sp>
      <p:sp>
        <p:nvSpPr>
          <p:cNvPr id="3079" name="Text Box 19"/>
          <p:cNvSpPr txBox="1">
            <a:spLocks noChangeArrowheads="1"/>
          </p:cNvSpPr>
          <p:nvPr/>
        </p:nvSpPr>
        <p:spPr bwMode="auto">
          <a:xfrm>
            <a:off x="5029200" y="12954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初期化が重要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CD3737-7125-46C1-88E3-8AEA9E3CD571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89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ホーナーの方法の計算時間</a:t>
            </a:r>
          </a:p>
        </p:txBody>
      </p:sp>
      <p:sp>
        <p:nvSpPr>
          <p:cNvPr id="38922" name="Oval 3"/>
          <p:cNvSpPr>
            <a:spLocks noChangeArrowheads="1"/>
          </p:cNvSpPr>
          <p:nvPr/>
        </p:nvSpPr>
        <p:spPr bwMode="auto">
          <a:xfrm>
            <a:off x="6096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23" name="Text Box 12"/>
          <p:cNvSpPr txBox="1">
            <a:spLocks noChangeArrowheads="1"/>
          </p:cNvSpPr>
          <p:nvPr/>
        </p:nvSpPr>
        <p:spPr bwMode="auto">
          <a:xfrm>
            <a:off x="990600" y="1752600"/>
            <a:ext cx="6596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計算時間を　　　　　とすると次の漸化式を満たす。</a:t>
            </a:r>
          </a:p>
        </p:txBody>
      </p:sp>
      <p:graphicFrame>
        <p:nvGraphicFramePr>
          <p:cNvPr id="38914" name="Object 13"/>
          <p:cNvGraphicFramePr>
            <a:graphicFrameLocks noChangeAspect="1"/>
          </p:cNvGraphicFramePr>
          <p:nvPr/>
        </p:nvGraphicFramePr>
        <p:xfrm>
          <a:off x="2590800" y="1676400"/>
          <a:ext cx="914400" cy="541338"/>
        </p:xfrm>
        <a:graphic>
          <a:graphicData uri="http://schemas.openxmlformats.org/presentationml/2006/ole">
            <p:oleObj spid="_x0000_s38914" name="Equation" r:id="rId3" imgW="342720" imgH="203040" progId="Equation.DSMT4">
              <p:embed/>
            </p:oleObj>
          </a:graphicData>
        </a:graphic>
      </p:graphicFrame>
      <p:graphicFrame>
        <p:nvGraphicFramePr>
          <p:cNvPr id="38915" name="Object 14"/>
          <p:cNvGraphicFramePr>
            <a:graphicFrameLocks noChangeAspect="1"/>
          </p:cNvGraphicFramePr>
          <p:nvPr/>
        </p:nvGraphicFramePr>
        <p:xfrm>
          <a:off x="1371600" y="2286000"/>
          <a:ext cx="5029200" cy="1195388"/>
        </p:xfrm>
        <a:graphic>
          <a:graphicData uri="http://schemas.openxmlformats.org/presentationml/2006/ole">
            <p:oleObj spid="_x0000_s38915" name="Equation" r:id="rId4" imgW="2349360" imgH="558720" progId="Equation.DSMT4">
              <p:embed/>
            </p:oleObj>
          </a:graphicData>
        </a:graphic>
      </p:graphicFrame>
      <p:sp>
        <p:nvSpPr>
          <p:cNvPr id="38924" name="Text Box 15"/>
          <p:cNvSpPr txBox="1">
            <a:spLocks noChangeArrowheads="1"/>
          </p:cNvSpPr>
          <p:nvPr/>
        </p:nvSpPr>
        <p:spPr bwMode="auto">
          <a:xfrm>
            <a:off x="1066800" y="3505200"/>
            <a:ext cx="6591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ここで、　　　を加算に必要な計算時間とし、</a:t>
            </a:r>
          </a:p>
          <a:p>
            <a:pPr algn="l"/>
            <a:r>
              <a:rPr lang="ja-JP" altLang="en-US"/>
              <a:t>　　　　　　　　を乗算に必要な計算時間としている。</a:t>
            </a:r>
          </a:p>
        </p:txBody>
      </p:sp>
      <p:graphicFrame>
        <p:nvGraphicFramePr>
          <p:cNvPr id="38916" name="Object 16"/>
          <p:cNvGraphicFramePr>
            <a:graphicFrameLocks noChangeAspect="1"/>
          </p:cNvGraphicFramePr>
          <p:nvPr/>
        </p:nvGraphicFramePr>
        <p:xfrm>
          <a:off x="2286000" y="3505200"/>
          <a:ext cx="387350" cy="457200"/>
        </p:xfrm>
        <a:graphic>
          <a:graphicData uri="http://schemas.openxmlformats.org/presentationml/2006/ole">
            <p:oleObj spid="_x0000_s38916" name="Equation" r:id="rId5" imgW="139680" imgH="164880" progId="Equation.DSMT4">
              <p:embed/>
            </p:oleObj>
          </a:graphicData>
        </a:graphic>
      </p:graphicFrame>
      <p:graphicFrame>
        <p:nvGraphicFramePr>
          <p:cNvPr id="38917" name="Object 17"/>
          <p:cNvGraphicFramePr>
            <a:graphicFrameLocks noChangeAspect="1"/>
          </p:cNvGraphicFramePr>
          <p:nvPr/>
        </p:nvGraphicFramePr>
        <p:xfrm>
          <a:off x="2268538" y="3962400"/>
          <a:ext cx="422275" cy="457200"/>
        </p:xfrm>
        <a:graphic>
          <a:graphicData uri="http://schemas.openxmlformats.org/presentationml/2006/ole">
            <p:oleObj spid="_x0000_s38917" name="Equation" r:id="rId6" imgW="152280" imgH="164880" progId="Equation.DSMT4">
              <p:embed/>
            </p:oleObj>
          </a:graphicData>
        </a:graphic>
      </p:graphicFrame>
      <p:graphicFrame>
        <p:nvGraphicFramePr>
          <p:cNvPr id="38918" name="Object 18"/>
          <p:cNvGraphicFramePr>
            <a:graphicFrameLocks noChangeAspect="1"/>
          </p:cNvGraphicFramePr>
          <p:nvPr/>
        </p:nvGraphicFramePr>
        <p:xfrm>
          <a:off x="1066800" y="4419600"/>
          <a:ext cx="2816225" cy="563563"/>
        </p:xfrm>
        <a:graphic>
          <a:graphicData uri="http://schemas.openxmlformats.org/presentationml/2006/ole">
            <p:oleObj spid="_x0000_s38918" name="Equation" r:id="rId7" imgW="1015920" imgH="203040" progId="Equation.DSMT4">
              <p:embed/>
            </p:oleObj>
          </a:graphicData>
        </a:graphic>
      </p:graphicFrame>
      <p:sp>
        <p:nvSpPr>
          <p:cNvPr id="38925" name="Text Box 19"/>
          <p:cNvSpPr txBox="1">
            <a:spLocks noChangeArrowheads="1"/>
          </p:cNvSpPr>
          <p:nvPr/>
        </p:nvSpPr>
        <p:spPr bwMode="auto">
          <a:xfrm>
            <a:off x="1143000" y="4419600"/>
            <a:ext cx="670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　　　　　　　　　　　　　とすると、次のようにかける。　</a:t>
            </a:r>
          </a:p>
        </p:txBody>
      </p:sp>
      <p:graphicFrame>
        <p:nvGraphicFramePr>
          <p:cNvPr id="38919" name="Object 20"/>
          <p:cNvGraphicFramePr>
            <a:graphicFrameLocks noChangeAspect="1"/>
          </p:cNvGraphicFramePr>
          <p:nvPr/>
        </p:nvGraphicFramePr>
        <p:xfrm>
          <a:off x="1600200" y="5181600"/>
          <a:ext cx="4403725" cy="1195388"/>
        </p:xfrm>
        <a:graphic>
          <a:graphicData uri="http://schemas.openxmlformats.org/presentationml/2006/ole">
            <p:oleObj spid="_x0000_s38919" name="Equation" r:id="rId8" imgW="2057400" imgH="558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3685A6-1403-49FE-8EE4-14D63F9F7A43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990600" y="533400"/>
          <a:ext cx="6632575" cy="2335213"/>
        </p:xfrm>
        <a:graphic>
          <a:graphicData uri="http://schemas.openxmlformats.org/presentationml/2006/ole">
            <p:oleObj spid="_x0000_s39938" name="Equation" r:id="rId3" imgW="3098520" imgH="1091880" progId="Equation.DSMT4">
              <p:embed/>
            </p:oleObj>
          </a:graphicData>
        </a:graphic>
      </p:graphicFrame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355600" y="3221038"/>
            <a:ext cx="1431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これより、</a:t>
            </a:r>
          </a:p>
        </p:txBody>
      </p:sp>
      <p:graphicFrame>
        <p:nvGraphicFramePr>
          <p:cNvPr id="39939" name="Object 4"/>
          <p:cNvGraphicFramePr>
            <a:graphicFrameLocks noChangeAspect="1"/>
          </p:cNvGraphicFramePr>
          <p:nvPr/>
        </p:nvGraphicFramePr>
        <p:xfrm>
          <a:off x="2362200" y="3200400"/>
          <a:ext cx="2235200" cy="541338"/>
        </p:xfrm>
        <a:graphic>
          <a:graphicData uri="http://schemas.openxmlformats.org/presentationml/2006/ole">
            <p:oleObj spid="_x0000_s39939" name="Equation" r:id="rId4" imgW="838080" imgH="203040" progId="Equation.DSMT4">
              <p:embed/>
            </p:oleObj>
          </a:graphicData>
        </a:graphic>
      </p:graphicFrame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914400" y="4191000"/>
            <a:ext cx="6419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よって、ホーナーの方法による多項式の計算は、</a:t>
            </a:r>
          </a:p>
          <a:p>
            <a:pPr algn="l"/>
            <a:r>
              <a:rPr lang="ja-JP" altLang="en-US"/>
              <a:t>線形時間アルゴリズムである。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FBA0AF-574A-4881-A3E1-3C97F19B1A59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ホーナーの方法の繰り返し版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914400" y="1676400"/>
            <a:ext cx="6815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ホーナーの方法は、次のように、繰り返しを用いても</a:t>
            </a:r>
          </a:p>
          <a:p>
            <a:pPr algn="l"/>
            <a:r>
              <a:rPr lang="ja-JP" altLang="en-US"/>
              <a:t>実現できる。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85800" y="2667000"/>
            <a:ext cx="7772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horner(int k,double x){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 	double f_k=a[n];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 	for(k=1;k&lt;=n;k++){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    f_k=a[N-k]+( f_k )*x;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 	}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  return f_k;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}</a:t>
            </a:r>
          </a:p>
        </p:txBody>
      </p:sp>
      <p:sp>
        <p:nvSpPr>
          <p:cNvPr id="44038" name="Text Box 5"/>
          <p:cNvSpPr txBox="1">
            <a:spLocks noChangeArrowheads="1"/>
          </p:cNvSpPr>
          <p:nvPr/>
        </p:nvSpPr>
        <p:spPr bwMode="auto">
          <a:xfrm>
            <a:off x="538163" y="6096000"/>
            <a:ext cx="6929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このアルゴリズムも明らかに線形時間で実行される。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4600580" cy="890574"/>
          </a:xfrm>
        </p:spPr>
        <p:txBody>
          <a:bodyPr/>
          <a:lstStyle/>
          <a:p>
            <a:pPr algn="l"/>
            <a:r>
              <a:rPr kumimoji="1" lang="ja-JP" altLang="en-US" dirty="0" smtClean="0"/>
              <a:t>練習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99F87-1FF6-40FB-BB96-28AD2482A4DB}" type="slidenum">
              <a:rPr lang="en-US" altLang="ja-JP" smtClean="0"/>
              <a:pPr>
                <a:defRPr/>
              </a:pPr>
              <a:t>43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6024" y="1357298"/>
            <a:ext cx="8997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0" dirty="0" smtClean="0"/>
              <a:t>（１）ループによるホーナー法において、ループ不変条件を設定せよ。</a:t>
            </a:r>
            <a:endParaRPr kumimoji="1" lang="ja-JP" altLang="en-US" b="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024" y="2214554"/>
            <a:ext cx="5001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0" dirty="0" smtClean="0"/>
              <a:t>（２）（１）を数学的帰納法で証明せよ。</a:t>
            </a:r>
            <a:endParaRPr kumimoji="1" lang="ja-JP" altLang="en-US" b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3CC30E-90A8-463C-B69C-B37214011F4D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43011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28600" y="285728"/>
            <a:ext cx="8343928" cy="5272102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アルゴリズム</a:t>
            </a:r>
            <a:r>
              <a:rPr lang="en-US" altLang="ja-JP" dirty="0" err="1" smtClean="0"/>
              <a:t>naïve_pow</a:t>
            </a:r>
            <a:r>
              <a:rPr lang="ja-JP" altLang="en-US" dirty="0" smtClean="0"/>
              <a:t>の正当性。</a:t>
            </a:r>
          </a:p>
          <a:p>
            <a:pPr eaLnBrk="1" hangingPunct="1">
              <a:buFontTx/>
              <a:buNone/>
            </a:pPr>
            <a:r>
              <a:rPr lang="ja-JP" altLang="en-US" dirty="0" smtClean="0"/>
              <a:t>（ほとんど明らかだが、証明することもできる。）</a:t>
            </a:r>
          </a:p>
          <a:p>
            <a:pPr eaLnBrk="1" hangingPunct="1">
              <a:buFontTx/>
              <a:buNone/>
            </a:pPr>
            <a:endParaRPr lang="ja-JP" altLang="en-US" dirty="0" smtClean="0"/>
          </a:p>
          <a:p>
            <a:pPr eaLnBrk="1" hangingPunct="1">
              <a:buFontTx/>
              <a:buNone/>
            </a:pPr>
            <a:r>
              <a:rPr lang="ja-JP" altLang="en-US" dirty="0" smtClean="0"/>
              <a:t>練習</a:t>
            </a:r>
            <a:endParaRPr lang="en-US" altLang="ja-JP" dirty="0" smtClean="0"/>
          </a:p>
          <a:p>
            <a:pPr eaLnBrk="1" hangingPunct="1">
              <a:buNone/>
            </a:pPr>
            <a:r>
              <a:rPr lang="ja-JP" altLang="en-US" dirty="0" smtClean="0"/>
              <a:t>（１）</a:t>
            </a:r>
            <a:endParaRPr lang="en-US" altLang="ja-JP" dirty="0" smtClean="0"/>
          </a:p>
          <a:p>
            <a:pPr eaLnBrk="1" hangingPunct="1">
              <a:buNone/>
            </a:pPr>
            <a:r>
              <a:rPr lang="ja-JP" altLang="en-US" dirty="0" smtClean="0"/>
              <a:t>アルゴリズム</a:t>
            </a:r>
            <a:r>
              <a:rPr lang="en-US" altLang="ja-JP" dirty="0" err="1" smtClean="0"/>
              <a:t>naïve_pow</a:t>
            </a:r>
            <a:r>
              <a:rPr lang="ja-JP" altLang="en-US" dirty="0" smtClean="0"/>
              <a:t>の</a:t>
            </a:r>
            <a:r>
              <a:rPr lang="ja-JP" altLang="en-US" dirty="0" smtClean="0"/>
              <a:t>正当性に関する命題を設定せよ。（不変条件を定めよ。）</a:t>
            </a:r>
            <a:endParaRPr lang="en-US" altLang="ja-JP" dirty="0" smtClean="0"/>
          </a:p>
          <a:p>
            <a:pPr eaLnBrk="1" hangingPunct="1">
              <a:buNone/>
            </a:pPr>
            <a:r>
              <a:rPr lang="ja-JP" altLang="en-US" dirty="0" smtClean="0"/>
              <a:t>（２）（１）で設定した命題を数学的帰納法で証明せよ。</a:t>
            </a:r>
            <a:endParaRPr lang="en-US" altLang="ja-JP" dirty="0" smtClean="0"/>
          </a:p>
        </p:txBody>
      </p:sp>
      <p:sp>
        <p:nvSpPr>
          <p:cNvPr id="4" name="AutoShape 18"/>
          <p:cNvSpPr>
            <a:spLocks noChangeArrowheads="1"/>
          </p:cNvSpPr>
          <p:nvPr/>
        </p:nvSpPr>
        <p:spPr bwMode="auto">
          <a:xfrm>
            <a:off x="500034" y="5357826"/>
            <a:ext cx="7715304" cy="1238272"/>
          </a:xfrm>
          <a:prstGeom prst="wedgeRoundRectCallout">
            <a:avLst>
              <a:gd name="adj1" fmla="val 15789"/>
              <a:gd name="adj2" fmla="val -8642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ja-JP" dirty="0" smtClean="0"/>
              <a:t>(1)</a:t>
            </a:r>
            <a:r>
              <a:rPr lang="ja-JP" altLang="en-US" dirty="0" err="1" smtClean="0"/>
              <a:t>のような</a:t>
            </a:r>
            <a:r>
              <a:rPr lang="ja-JP" altLang="en-US" dirty="0" smtClean="0"/>
              <a:t>命題（条件）を、不変条件（</a:t>
            </a:r>
            <a:r>
              <a:rPr lang="en-US" altLang="ja-JP" dirty="0" smtClean="0"/>
              <a:t>invariant</a:t>
            </a:r>
            <a:r>
              <a:rPr lang="ja-JP" altLang="en-US" dirty="0" smtClean="0"/>
              <a:t>）という。ループ内の条件等は、特にループ不変条件という。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アサーション</a:t>
            </a:r>
            <a:r>
              <a:rPr lang="en-US" altLang="ja-JP" dirty="0" smtClean="0"/>
              <a:t>(</a:t>
            </a:r>
            <a:r>
              <a:rPr lang="en-US" dirty="0" smtClean="0"/>
              <a:t>assertion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表明</a:t>
            </a:r>
            <a:r>
              <a:rPr lang="en-US" dirty="0" smtClean="0"/>
              <a:t>)</a:t>
            </a:r>
            <a:r>
              <a:rPr lang="ja-JP" altLang="en-US" dirty="0" smtClean="0"/>
              <a:t>とも</a:t>
            </a:r>
            <a:r>
              <a:rPr lang="ja-JP" altLang="en-US" dirty="0" smtClean="0"/>
              <a:t>いう。</a:t>
            </a:r>
            <a:endParaRPr lang="ja-JP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14B7DB-8599-4B98-BC5F-D82890A8CA1B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4101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200" smtClean="0"/>
              <a:t>アルゴリズム</a:t>
            </a:r>
            <a:r>
              <a:rPr lang="en-US" altLang="ja-JP" sz="3200" smtClean="0"/>
              <a:t>naïve_pow</a:t>
            </a:r>
            <a:r>
              <a:rPr lang="ja-JP" altLang="en-US" sz="3200" smtClean="0"/>
              <a:t>の時間計算量</a:t>
            </a:r>
          </a:p>
        </p:txBody>
      </p:sp>
      <p:sp>
        <p:nvSpPr>
          <p:cNvPr id="4102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高々　　　回の繰り返し。</a:t>
            </a:r>
          </a:p>
          <a:p>
            <a:pPr eaLnBrk="1" hangingPunct="1"/>
            <a:r>
              <a:rPr lang="ja-JP" altLang="en-US" smtClean="0"/>
              <a:t>各繰り返し中では、１回の乗算と、１回の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代入が行われているだけである。</a:t>
            </a:r>
          </a:p>
          <a:p>
            <a:pPr eaLnBrk="1" hangingPunct="1">
              <a:buFontTx/>
              <a:buNone/>
            </a:pPr>
            <a:endParaRPr lang="en-US" altLang="ja-JP" smtClean="0"/>
          </a:p>
        </p:txBody>
      </p:sp>
      <p:graphicFrame>
        <p:nvGraphicFramePr>
          <p:cNvPr id="4098" name="Object 1024"/>
          <p:cNvGraphicFramePr>
            <a:graphicFrameLocks noChangeAspect="1"/>
          </p:cNvGraphicFramePr>
          <p:nvPr/>
        </p:nvGraphicFramePr>
        <p:xfrm>
          <a:off x="1295400" y="4191000"/>
          <a:ext cx="2509838" cy="1082675"/>
        </p:xfrm>
        <a:graphic>
          <a:graphicData uri="http://schemas.openxmlformats.org/presentationml/2006/ole">
            <p:oleObj spid="_x0000_s4098" name="Equation" r:id="rId3" imgW="469800" imgH="203040" progId="Equation.DSMT4">
              <p:embed/>
            </p:oleObj>
          </a:graphicData>
        </a:graphic>
      </p:graphicFrame>
      <p:graphicFrame>
        <p:nvGraphicFramePr>
          <p:cNvPr id="4099" name="Object 1025"/>
          <p:cNvGraphicFramePr>
            <a:graphicFrameLocks noChangeAspect="1"/>
          </p:cNvGraphicFramePr>
          <p:nvPr/>
        </p:nvGraphicFramePr>
        <p:xfrm>
          <a:off x="2057400" y="1981200"/>
          <a:ext cx="473075" cy="517525"/>
        </p:xfrm>
        <a:graphic>
          <a:graphicData uri="http://schemas.openxmlformats.org/presentationml/2006/ole">
            <p:oleObj spid="_x0000_s4099" name="Equation" r:id="rId4" imgW="126720" imgH="139680" progId="Equation.DSMT4">
              <p:embed/>
            </p:oleObj>
          </a:graphicData>
        </a:graphic>
      </p:graphicFrame>
      <p:sp>
        <p:nvSpPr>
          <p:cNvPr id="4103" name="Text Box 17"/>
          <p:cNvSpPr txBox="1">
            <a:spLocks noChangeArrowheads="1"/>
          </p:cNvSpPr>
          <p:nvPr/>
        </p:nvSpPr>
        <p:spPr bwMode="auto">
          <a:xfrm>
            <a:off x="3733800" y="4495800"/>
            <a:ext cx="304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の時間計算量である。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E3B1AC-BAD1-45B3-833F-67B98D8F6DF9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5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数学の記号とプログラム</a:t>
            </a:r>
          </a:p>
        </p:txBody>
      </p:sp>
      <p:sp>
        <p:nvSpPr>
          <p:cNvPr id="5138" name="Rectangle 3"/>
          <p:cNvSpPr>
            <a:spLocks noChangeArrowheads="1"/>
          </p:cNvSpPr>
          <p:nvPr/>
        </p:nvSpPr>
        <p:spPr bwMode="auto">
          <a:xfrm>
            <a:off x="3581400" y="1981200"/>
            <a:ext cx="5334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for(   ;   ;i++){</a:t>
            </a:r>
          </a:p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  f=f*     ;</a:t>
            </a:r>
          </a:p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}</a:t>
            </a:r>
          </a:p>
        </p:txBody>
      </p:sp>
      <p:graphicFrame>
        <p:nvGraphicFramePr>
          <p:cNvPr id="5122" name="Object 1024"/>
          <p:cNvGraphicFramePr>
            <a:graphicFrameLocks noChangeAspect="1"/>
          </p:cNvGraphicFramePr>
          <p:nvPr/>
        </p:nvGraphicFramePr>
        <p:xfrm>
          <a:off x="925513" y="2130425"/>
          <a:ext cx="1284287" cy="1117600"/>
        </p:xfrm>
        <a:graphic>
          <a:graphicData uri="http://schemas.openxmlformats.org/presentationml/2006/ole">
            <p:oleObj spid="_x0000_s5122" name="Equation" r:id="rId3" imgW="291960" imgH="253800" progId="Equation.DSMT4">
              <p:embed/>
            </p:oleObj>
          </a:graphicData>
        </a:graphic>
      </p:graphicFrame>
      <p:sp>
        <p:nvSpPr>
          <p:cNvPr id="5139" name="AutoShape 5"/>
          <p:cNvSpPr>
            <a:spLocks noChangeArrowheads="1"/>
          </p:cNvSpPr>
          <p:nvPr/>
        </p:nvSpPr>
        <p:spPr bwMode="auto">
          <a:xfrm>
            <a:off x="2514600" y="2514600"/>
            <a:ext cx="838200" cy="457200"/>
          </a:xfrm>
          <a:prstGeom prst="leftRightArrow">
            <a:avLst>
              <a:gd name="adj1" fmla="val 50000"/>
              <a:gd name="adj2" fmla="val 3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3" name="Object 1025"/>
          <p:cNvGraphicFramePr>
            <a:graphicFrameLocks noChangeAspect="1"/>
          </p:cNvGraphicFramePr>
          <p:nvPr/>
        </p:nvGraphicFramePr>
        <p:xfrm>
          <a:off x="5181600" y="2133600"/>
          <a:ext cx="838200" cy="346075"/>
        </p:xfrm>
        <a:graphic>
          <a:graphicData uri="http://schemas.openxmlformats.org/presentationml/2006/ole">
            <p:oleObj spid="_x0000_s5123" name="Equation" r:id="rId4" imgW="368280" imgH="152280" progId="Equation.DSMT4">
              <p:embed/>
            </p:oleObj>
          </a:graphicData>
        </a:graphic>
      </p:graphicFrame>
      <p:graphicFrame>
        <p:nvGraphicFramePr>
          <p:cNvPr id="5124" name="Object 1026"/>
          <p:cNvGraphicFramePr>
            <a:graphicFrameLocks noChangeAspect="1"/>
          </p:cNvGraphicFramePr>
          <p:nvPr/>
        </p:nvGraphicFramePr>
        <p:xfrm>
          <a:off x="1066800" y="3200400"/>
          <a:ext cx="609600" cy="252413"/>
        </p:xfrm>
        <a:graphic>
          <a:graphicData uri="http://schemas.openxmlformats.org/presentationml/2006/ole">
            <p:oleObj spid="_x0000_s5124" name="Equation" r:id="rId5" imgW="368280" imgH="152280" progId="Equation.DSMT4">
              <p:embed/>
            </p:oleObj>
          </a:graphicData>
        </a:graphic>
      </p:graphicFrame>
      <p:graphicFrame>
        <p:nvGraphicFramePr>
          <p:cNvPr id="5125" name="Object 1027"/>
          <p:cNvGraphicFramePr>
            <a:graphicFrameLocks noChangeAspect="1"/>
          </p:cNvGraphicFramePr>
          <p:nvPr/>
        </p:nvGraphicFramePr>
        <p:xfrm>
          <a:off x="1066800" y="1981200"/>
          <a:ext cx="606425" cy="271463"/>
        </p:xfrm>
        <a:graphic>
          <a:graphicData uri="http://schemas.openxmlformats.org/presentationml/2006/ole">
            <p:oleObj spid="_x0000_s5125" name="Equation" r:id="rId6" imgW="368280" imgH="164880" progId="Equation.DSMT4">
              <p:embed/>
            </p:oleObj>
          </a:graphicData>
        </a:graphic>
      </p:graphicFrame>
      <p:graphicFrame>
        <p:nvGraphicFramePr>
          <p:cNvPr id="5126" name="Object 1028"/>
          <p:cNvGraphicFramePr>
            <a:graphicFrameLocks noChangeAspect="1"/>
          </p:cNvGraphicFramePr>
          <p:nvPr/>
        </p:nvGraphicFramePr>
        <p:xfrm>
          <a:off x="1763713" y="2438400"/>
          <a:ext cx="635000" cy="685800"/>
        </p:xfrm>
        <a:graphic>
          <a:graphicData uri="http://schemas.openxmlformats.org/presentationml/2006/ole">
            <p:oleObj spid="_x0000_s5126" name="Equation" r:id="rId7" imgW="152280" imgH="164880" progId="Equation.DSMT4">
              <p:embed/>
            </p:oleObj>
          </a:graphicData>
        </a:graphic>
      </p:graphicFrame>
      <p:graphicFrame>
        <p:nvGraphicFramePr>
          <p:cNvPr id="5127" name="Object 1029"/>
          <p:cNvGraphicFramePr>
            <a:graphicFrameLocks noChangeAspect="1"/>
          </p:cNvGraphicFramePr>
          <p:nvPr/>
        </p:nvGraphicFramePr>
        <p:xfrm>
          <a:off x="6207125" y="2155825"/>
          <a:ext cx="692150" cy="290513"/>
        </p:xfrm>
        <a:graphic>
          <a:graphicData uri="http://schemas.openxmlformats.org/presentationml/2006/ole">
            <p:oleObj spid="_x0000_s5127" name="Equation" r:id="rId8" imgW="380880" imgH="164880" progId="Equation.DSMT4">
              <p:embed/>
            </p:oleObj>
          </a:graphicData>
        </a:graphic>
      </p:graphicFrame>
      <p:graphicFrame>
        <p:nvGraphicFramePr>
          <p:cNvPr id="5128" name="Object 1030"/>
          <p:cNvGraphicFramePr>
            <a:graphicFrameLocks noChangeAspect="1"/>
          </p:cNvGraphicFramePr>
          <p:nvPr/>
        </p:nvGraphicFramePr>
        <p:xfrm>
          <a:off x="5715000" y="2438400"/>
          <a:ext cx="1057275" cy="862013"/>
        </p:xfrm>
        <a:graphic>
          <a:graphicData uri="http://schemas.openxmlformats.org/presentationml/2006/ole">
            <p:oleObj spid="_x0000_s5128" name="Equation" r:id="rId9" imgW="241200" imgH="203040" progId="Equation.DSMT4">
              <p:embed/>
            </p:oleObj>
          </a:graphicData>
        </a:graphic>
      </p:graphicFrame>
      <p:cxnSp>
        <p:nvCxnSpPr>
          <p:cNvPr id="5140" name="AutoShape 13"/>
          <p:cNvCxnSpPr>
            <a:cxnSpLocks noChangeShapeType="1"/>
          </p:cNvCxnSpPr>
          <p:nvPr/>
        </p:nvCxnSpPr>
        <p:spPr bwMode="auto">
          <a:xfrm rot="5400000" flipH="1" flipV="1">
            <a:off x="2703512" y="974726"/>
            <a:ext cx="1146175" cy="3810000"/>
          </a:xfrm>
          <a:prstGeom prst="curvedConnector4">
            <a:avLst>
              <a:gd name="adj1" fmla="val -19944"/>
              <a:gd name="adj2" fmla="val 52829"/>
            </a:avLst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141" name="AutoShape 14"/>
          <p:cNvCxnSpPr>
            <a:cxnSpLocks noChangeShapeType="1"/>
          </p:cNvCxnSpPr>
          <p:nvPr/>
        </p:nvCxnSpPr>
        <p:spPr bwMode="auto">
          <a:xfrm rot="5400000" flipV="1">
            <a:off x="3832226" y="-481013"/>
            <a:ext cx="215900" cy="5140325"/>
          </a:xfrm>
          <a:prstGeom prst="curvedConnector4">
            <a:avLst>
              <a:gd name="adj1" fmla="val -243384"/>
              <a:gd name="adj2" fmla="val 103889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142" name="AutoShape 15"/>
          <p:cNvCxnSpPr>
            <a:cxnSpLocks noChangeShapeType="1"/>
          </p:cNvCxnSpPr>
          <p:nvPr/>
        </p:nvCxnSpPr>
        <p:spPr bwMode="auto">
          <a:xfrm rot="16200000" flipH="1">
            <a:off x="4074319" y="1131094"/>
            <a:ext cx="176213" cy="4162425"/>
          </a:xfrm>
          <a:prstGeom prst="curvedConnector3">
            <a:avLst>
              <a:gd name="adj1" fmla="val 229731"/>
            </a:avLst>
          </a:prstGeom>
          <a:noFill/>
          <a:ln w="28575">
            <a:solidFill>
              <a:srgbClr val="FF00FF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5143" name="Rectangle 16"/>
          <p:cNvSpPr>
            <a:spLocks noChangeArrowheads="1"/>
          </p:cNvSpPr>
          <p:nvPr/>
        </p:nvSpPr>
        <p:spPr bwMode="auto">
          <a:xfrm>
            <a:off x="3429000" y="4495800"/>
            <a:ext cx="5334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for(   ;   ;i++){</a:t>
            </a:r>
          </a:p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  f=f+     ;</a:t>
            </a:r>
          </a:p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}</a:t>
            </a:r>
          </a:p>
        </p:txBody>
      </p:sp>
      <p:sp>
        <p:nvSpPr>
          <p:cNvPr id="5144" name="AutoShape 18"/>
          <p:cNvSpPr>
            <a:spLocks noChangeArrowheads="1"/>
          </p:cNvSpPr>
          <p:nvPr/>
        </p:nvSpPr>
        <p:spPr bwMode="auto">
          <a:xfrm>
            <a:off x="2362200" y="5029200"/>
            <a:ext cx="838200" cy="457200"/>
          </a:xfrm>
          <a:prstGeom prst="leftRightArrow">
            <a:avLst>
              <a:gd name="adj1" fmla="val 50000"/>
              <a:gd name="adj2" fmla="val 3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9" name="Object 1031"/>
          <p:cNvGraphicFramePr>
            <a:graphicFrameLocks noChangeAspect="1"/>
          </p:cNvGraphicFramePr>
          <p:nvPr/>
        </p:nvGraphicFramePr>
        <p:xfrm>
          <a:off x="5029200" y="4648200"/>
          <a:ext cx="838200" cy="346075"/>
        </p:xfrm>
        <a:graphic>
          <a:graphicData uri="http://schemas.openxmlformats.org/presentationml/2006/ole">
            <p:oleObj spid="_x0000_s5129" name="Equation" r:id="rId10" imgW="368280" imgH="152280" progId="Equation.DSMT4">
              <p:embed/>
            </p:oleObj>
          </a:graphicData>
        </a:graphic>
      </p:graphicFrame>
      <p:graphicFrame>
        <p:nvGraphicFramePr>
          <p:cNvPr id="5130" name="Object 1032"/>
          <p:cNvGraphicFramePr>
            <a:graphicFrameLocks noChangeAspect="1"/>
          </p:cNvGraphicFramePr>
          <p:nvPr/>
        </p:nvGraphicFramePr>
        <p:xfrm>
          <a:off x="914400" y="5715000"/>
          <a:ext cx="609600" cy="252413"/>
        </p:xfrm>
        <a:graphic>
          <a:graphicData uri="http://schemas.openxmlformats.org/presentationml/2006/ole">
            <p:oleObj spid="_x0000_s5130" name="Equation" r:id="rId11" imgW="368280" imgH="152280" progId="Equation.DSMT4">
              <p:embed/>
            </p:oleObj>
          </a:graphicData>
        </a:graphic>
      </p:graphicFrame>
      <p:graphicFrame>
        <p:nvGraphicFramePr>
          <p:cNvPr id="5131" name="Object 1033"/>
          <p:cNvGraphicFramePr>
            <a:graphicFrameLocks noChangeAspect="1"/>
          </p:cNvGraphicFramePr>
          <p:nvPr/>
        </p:nvGraphicFramePr>
        <p:xfrm>
          <a:off x="879475" y="4540250"/>
          <a:ext cx="606425" cy="273050"/>
        </p:xfrm>
        <a:graphic>
          <a:graphicData uri="http://schemas.openxmlformats.org/presentationml/2006/ole">
            <p:oleObj spid="_x0000_s5131" name="Equation" r:id="rId12" imgW="368280" imgH="164880" progId="Equation.DSMT4">
              <p:embed/>
            </p:oleObj>
          </a:graphicData>
        </a:graphic>
      </p:graphicFrame>
      <p:graphicFrame>
        <p:nvGraphicFramePr>
          <p:cNvPr id="5132" name="Object 1034"/>
          <p:cNvGraphicFramePr>
            <a:graphicFrameLocks noChangeAspect="1"/>
          </p:cNvGraphicFramePr>
          <p:nvPr/>
        </p:nvGraphicFramePr>
        <p:xfrm>
          <a:off x="1611313" y="4953000"/>
          <a:ext cx="635000" cy="685800"/>
        </p:xfrm>
        <a:graphic>
          <a:graphicData uri="http://schemas.openxmlformats.org/presentationml/2006/ole">
            <p:oleObj spid="_x0000_s5132" name="Equation" r:id="rId13" imgW="152280" imgH="164880" progId="Equation.DSMT4">
              <p:embed/>
            </p:oleObj>
          </a:graphicData>
        </a:graphic>
      </p:graphicFrame>
      <p:graphicFrame>
        <p:nvGraphicFramePr>
          <p:cNvPr id="5133" name="Object 1035"/>
          <p:cNvGraphicFramePr>
            <a:graphicFrameLocks noChangeAspect="1"/>
          </p:cNvGraphicFramePr>
          <p:nvPr/>
        </p:nvGraphicFramePr>
        <p:xfrm>
          <a:off x="6053138" y="4670425"/>
          <a:ext cx="693737" cy="290513"/>
        </p:xfrm>
        <a:graphic>
          <a:graphicData uri="http://schemas.openxmlformats.org/presentationml/2006/ole">
            <p:oleObj spid="_x0000_s5133" name="Equation" r:id="rId14" imgW="380880" imgH="164880" progId="Equation.DSMT4">
              <p:embed/>
            </p:oleObj>
          </a:graphicData>
        </a:graphic>
      </p:graphicFrame>
      <p:graphicFrame>
        <p:nvGraphicFramePr>
          <p:cNvPr id="5134" name="Object 1036"/>
          <p:cNvGraphicFramePr>
            <a:graphicFrameLocks noChangeAspect="1"/>
          </p:cNvGraphicFramePr>
          <p:nvPr/>
        </p:nvGraphicFramePr>
        <p:xfrm>
          <a:off x="5562600" y="4953000"/>
          <a:ext cx="1057275" cy="862013"/>
        </p:xfrm>
        <a:graphic>
          <a:graphicData uri="http://schemas.openxmlformats.org/presentationml/2006/ole">
            <p:oleObj spid="_x0000_s5134" name="Equation" r:id="rId15" imgW="241200" imgH="203040" progId="Equation.DSMT4">
              <p:embed/>
            </p:oleObj>
          </a:graphicData>
        </a:graphic>
      </p:graphicFrame>
      <p:cxnSp>
        <p:nvCxnSpPr>
          <p:cNvPr id="5145" name="AutoShape 25"/>
          <p:cNvCxnSpPr>
            <a:cxnSpLocks noChangeShapeType="1"/>
          </p:cNvCxnSpPr>
          <p:nvPr/>
        </p:nvCxnSpPr>
        <p:spPr bwMode="auto">
          <a:xfrm rot="5400000" flipH="1" flipV="1">
            <a:off x="2551112" y="3489326"/>
            <a:ext cx="1146175" cy="3810000"/>
          </a:xfrm>
          <a:prstGeom prst="curvedConnector4">
            <a:avLst>
              <a:gd name="adj1" fmla="val -19944"/>
              <a:gd name="adj2" fmla="val 52829"/>
            </a:avLst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146" name="AutoShape 26"/>
          <p:cNvCxnSpPr>
            <a:cxnSpLocks noChangeShapeType="1"/>
          </p:cNvCxnSpPr>
          <p:nvPr/>
        </p:nvCxnSpPr>
        <p:spPr bwMode="auto">
          <a:xfrm rot="5400000" flipV="1">
            <a:off x="3644901" y="2078037"/>
            <a:ext cx="215900" cy="5140325"/>
          </a:xfrm>
          <a:prstGeom prst="curvedConnector4">
            <a:avLst>
              <a:gd name="adj1" fmla="val -243384"/>
              <a:gd name="adj2" fmla="val 103889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147" name="AutoShape 27"/>
          <p:cNvCxnSpPr>
            <a:cxnSpLocks noChangeShapeType="1"/>
          </p:cNvCxnSpPr>
          <p:nvPr/>
        </p:nvCxnSpPr>
        <p:spPr bwMode="auto">
          <a:xfrm rot="16200000" flipH="1">
            <a:off x="3921919" y="3645694"/>
            <a:ext cx="176213" cy="4162425"/>
          </a:xfrm>
          <a:prstGeom prst="curvedConnector3">
            <a:avLst>
              <a:gd name="adj1" fmla="val 229731"/>
            </a:avLst>
          </a:prstGeom>
          <a:noFill/>
          <a:ln w="28575">
            <a:solidFill>
              <a:srgbClr val="FF00FF"/>
            </a:solidFill>
            <a:round/>
            <a:headEnd type="triangle" w="med" len="med"/>
            <a:tailEnd type="triangle" w="med" len="med"/>
          </a:ln>
        </p:spPr>
      </p:cxnSp>
      <p:graphicFrame>
        <p:nvGraphicFramePr>
          <p:cNvPr id="5135" name="Object 1037"/>
          <p:cNvGraphicFramePr>
            <a:graphicFrameLocks noChangeAspect="1"/>
          </p:cNvGraphicFramePr>
          <p:nvPr/>
        </p:nvGraphicFramePr>
        <p:xfrm>
          <a:off x="838200" y="4876800"/>
          <a:ext cx="914400" cy="762000"/>
        </p:xfrm>
        <a:graphic>
          <a:graphicData uri="http://schemas.openxmlformats.org/presentationml/2006/ole">
            <p:oleObj spid="_x0000_s5135" name="Equation" r:id="rId16" imgW="30456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AD90C2-F7CA-49B2-9BB2-A0CF3A2F5D11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61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dirty="0" smtClean="0"/>
              <a:t>高速なべき乗の求め方。</a:t>
            </a:r>
          </a:p>
        </p:txBody>
      </p:sp>
      <p:sp>
        <p:nvSpPr>
          <p:cNvPr id="61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 dirty="0" smtClean="0"/>
              <a:t>注意</a:t>
            </a:r>
          </a:p>
          <a:p>
            <a:pPr lvl="1" eaLnBrk="1" hangingPunct="1"/>
            <a:r>
              <a:rPr lang="ja-JP" altLang="en-US" sz="2400" dirty="0" smtClean="0"/>
              <a:t>とりあえず、入力に制限を加える</a:t>
            </a:r>
          </a:p>
          <a:p>
            <a:pPr lvl="1" eaLnBrk="1" hangingPunct="1"/>
            <a:r>
              <a:rPr lang="ja-JP" altLang="en-US" sz="2400" dirty="0" smtClean="0"/>
              <a:t>　　が２のべき乗と仮定する。すなわち、ある整数　　　が存在して、　　　　　　　　　　と表せる。</a:t>
            </a:r>
            <a:r>
              <a:rPr lang="en-US" altLang="ja-JP" sz="2400" dirty="0" smtClean="0"/>
              <a:t>	</a:t>
            </a:r>
            <a:endParaRPr lang="ja-JP" altLang="en-US" sz="2400" dirty="0" smtClean="0"/>
          </a:p>
          <a:p>
            <a:pPr lvl="1" eaLnBrk="1" hangingPunct="1">
              <a:buFontTx/>
              <a:buNone/>
            </a:pPr>
            <a:r>
              <a:rPr lang="ja-JP" altLang="en-US" sz="2400" dirty="0" smtClean="0"/>
              <a:t>　　</a:t>
            </a:r>
          </a:p>
          <a:p>
            <a:pPr eaLnBrk="1" hangingPunct="1"/>
            <a:r>
              <a:rPr lang="ja-JP" altLang="en-US" sz="2800" dirty="0" smtClean="0"/>
              <a:t>アィディア</a:t>
            </a:r>
          </a:p>
          <a:p>
            <a:pPr lvl="1" eaLnBrk="1" hangingPunct="1"/>
            <a:r>
              <a:rPr lang="ja-JP" altLang="en-US" sz="2400" dirty="0" smtClean="0"/>
              <a:t>倍、倍に計算した方が高速</a:t>
            </a:r>
            <a:r>
              <a:rPr lang="ja-JP" altLang="en-US" sz="2400" dirty="0" smtClean="0"/>
              <a:t>に値</a:t>
            </a:r>
            <a:r>
              <a:rPr lang="ja-JP" altLang="en-US" sz="2400" dirty="0" smtClean="0"/>
              <a:t>を求められる</a:t>
            </a:r>
            <a:r>
              <a:rPr lang="ja-JP" altLang="en-US" sz="2400" dirty="0" smtClean="0"/>
              <a:t>。</a:t>
            </a:r>
            <a:endParaRPr lang="ja-JP" altLang="en-US" sz="2400" dirty="0" smtClean="0"/>
          </a:p>
          <a:p>
            <a:pPr lvl="1" eaLnBrk="1" hangingPunct="1"/>
            <a:endParaRPr lang="ja-JP" altLang="en-US" sz="2400" dirty="0" smtClean="0"/>
          </a:p>
          <a:p>
            <a:pPr lvl="1" eaLnBrk="1" hangingPunct="1"/>
            <a:endParaRPr lang="ja-JP" altLang="en-US" sz="2400" dirty="0" smtClean="0"/>
          </a:p>
          <a:p>
            <a:pPr lvl="1" eaLnBrk="1" hangingPunct="1"/>
            <a:r>
              <a:rPr lang="ja-JP" altLang="en-US" sz="2400" dirty="0" smtClean="0"/>
              <a:t>（一方、　　　　　　　　　　　　　　　　）</a:t>
            </a:r>
          </a:p>
        </p:txBody>
      </p:sp>
      <p:graphicFrame>
        <p:nvGraphicFramePr>
          <p:cNvPr id="6146" name="Object 1024"/>
          <p:cNvGraphicFramePr>
            <a:graphicFrameLocks noChangeAspect="1"/>
          </p:cNvGraphicFramePr>
          <p:nvPr/>
        </p:nvGraphicFramePr>
        <p:xfrm>
          <a:off x="1447800" y="2971800"/>
          <a:ext cx="457200" cy="415925"/>
        </p:xfrm>
        <a:graphic>
          <a:graphicData uri="http://schemas.openxmlformats.org/presentationml/2006/ole">
            <p:oleObj spid="_x0000_s6146" name="Equation" r:id="rId3" imgW="139680" imgH="126720" progId="Equation.DSMT4">
              <p:embed/>
            </p:oleObj>
          </a:graphicData>
        </a:graphic>
      </p:graphicFrame>
      <p:graphicFrame>
        <p:nvGraphicFramePr>
          <p:cNvPr id="6147" name="Object 1025"/>
          <p:cNvGraphicFramePr>
            <a:graphicFrameLocks noChangeAspect="1"/>
          </p:cNvGraphicFramePr>
          <p:nvPr/>
        </p:nvGraphicFramePr>
        <p:xfrm>
          <a:off x="3357554" y="3286124"/>
          <a:ext cx="1371600" cy="571500"/>
        </p:xfrm>
        <a:graphic>
          <a:graphicData uri="http://schemas.openxmlformats.org/presentationml/2006/ole">
            <p:oleObj spid="_x0000_s6147" name="Equation" r:id="rId4" imgW="457200" imgH="190440" progId="Equation.DSMT4">
              <p:embed/>
            </p:oleObj>
          </a:graphicData>
        </a:graphic>
      </p:graphicFrame>
      <p:graphicFrame>
        <p:nvGraphicFramePr>
          <p:cNvPr id="6148" name="Object 1026"/>
          <p:cNvGraphicFramePr>
            <a:graphicFrameLocks noChangeAspect="1"/>
          </p:cNvGraphicFramePr>
          <p:nvPr/>
        </p:nvGraphicFramePr>
        <p:xfrm>
          <a:off x="2311400" y="5143500"/>
          <a:ext cx="2776538" cy="730250"/>
        </p:xfrm>
        <a:graphic>
          <a:graphicData uri="http://schemas.openxmlformats.org/presentationml/2006/ole">
            <p:oleObj spid="_x0000_s6148" name="Equation" r:id="rId5" imgW="723600" imgH="190440" progId="Equation.DSMT4">
              <p:embed/>
            </p:oleObj>
          </a:graphicData>
        </a:graphic>
      </p:graphicFrame>
      <p:graphicFrame>
        <p:nvGraphicFramePr>
          <p:cNvPr id="6149" name="Object 1027"/>
          <p:cNvGraphicFramePr>
            <a:graphicFrameLocks noChangeAspect="1"/>
          </p:cNvGraphicFramePr>
          <p:nvPr/>
        </p:nvGraphicFramePr>
        <p:xfrm>
          <a:off x="2643188" y="5857875"/>
          <a:ext cx="2349500" cy="608013"/>
        </p:xfrm>
        <a:graphic>
          <a:graphicData uri="http://schemas.openxmlformats.org/presentationml/2006/ole">
            <p:oleObj spid="_x0000_s6149" name="Equation" r:id="rId6" imgW="736560" imgH="190440" progId="Equation.DSMT4">
              <p:embed/>
            </p:oleObj>
          </a:graphicData>
        </a:graphic>
      </p:graphicFrame>
      <p:graphicFrame>
        <p:nvGraphicFramePr>
          <p:cNvPr id="6150" name="Object 9"/>
          <p:cNvGraphicFramePr>
            <a:graphicFrameLocks noChangeAspect="1"/>
          </p:cNvGraphicFramePr>
          <p:nvPr/>
        </p:nvGraphicFramePr>
        <p:xfrm>
          <a:off x="7786710" y="2857496"/>
          <a:ext cx="381000" cy="495300"/>
        </p:xfrm>
        <a:graphic>
          <a:graphicData uri="http://schemas.openxmlformats.org/presentationml/2006/ole">
            <p:oleObj spid="_x0000_s6150" name="Equation" r:id="rId7" imgW="1267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タイトル 1"/>
          <p:cNvSpPr>
            <a:spLocks noGrp="1"/>
          </p:cNvSpPr>
          <p:nvPr>
            <p:ph type="title"/>
          </p:nvPr>
        </p:nvSpPr>
        <p:spPr>
          <a:xfrm>
            <a:off x="0" y="142875"/>
            <a:ext cx="7772400" cy="1143000"/>
          </a:xfrm>
        </p:spPr>
        <p:txBody>
          <a:bodyPr/>
          <a:lstStyle/>
          <a:p>
            <a:pPr algn="l"/>
            <a:r>
              <a:rPr lang="ja-JP" altLang="en-US" smtClean="0"/>
              <a:t>例</a:t>
            </a:r>
          </a:p>
        </p:txBody>
      </p:sp>
      <p:sp>
        <p:nvSpPr>
          <p:cNvPr id="717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314B08-1C9C-4C05-8623-BF733AB278BE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graphicFrame>
        <p:nvGraphicFramePr>
          <p:cNvPr id="7170" name="Object 1025"/>
          <p:cNvGraphicFramePr>
            <a:graphicFrameLocks noChangeAspect="1"/>
          </p:cNvGraphicFramePr>
          <p:nvPr/>
        </p:nvGraphicFramePr>
        <p:xfrm>
          <a:off x="357188" y="1143000"/>
          <a:ext cx="533400" cy="571500"/>
        </p:xfrm>
        <a:graphic>
          <a:graphicData uri="http://schemas.openxmlformats.org/presentationml/2006/ole">
            <p:oleObj spid="_x0000_s7170" name="Equation" r:id="rId3" imgW="177480" imgH="190440" progId="Equation.DSMT4">
              <p:embed/>
            </p:oleObj>
          </a:graphicData>
        </a:graphic>
      </p:graphicFrame>
      <p:sp>
        <p:nvSpPr>
          <p:cNvPr id="7175" name="テキスト ボックス 5"/>
          <p:cNvSpPr txBox="1">
            <a:spLocks noChangeArrowheads="1"/>
          </p:cNvSpPr>
          <p:nvPr/>
        </p:nvSpPr>
        <p:spPr bwMode="auto">
          <a:xfrm>
            <a:off x="785813" y="1214438"/>
            <a:ext cx="1535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を求める。</a:t>
            </a:r>
            <a:endParaRPr lang="en-US" altLang="ja-JP" b="0"/>
          </a:p>
        </p:txBody>
      </p:sp>
      <p:sp>
        <p:nvSpPr>
          <p:cNvPr id="7176" name="テキスト ボックス 6"/>
          <p:cNvSpPr txBox="1">
            <a:spLocks noChangeArrowheads="1"/>
          </p:cNvSpPr>
          <p:nvPr/>
        </p:nvSpPr>
        <p:spPr bwMode="auto">
          <a:xfrm>
            <a:off x="428625" y="1785938"/>
            <a:ext cx="1692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素朴な方法</a:t>
            </a:r>
            <a:endParaRPr lang="en-US" altLang="ja-JP" b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357188" y="2500313"/>
          <a:ext cx="8143875" cy="1612900"/>
        </p:xfrm>
        <a:graphic>
          <a:graphicData uri="http://schemas.openxmlformats.org/presentationml/2006/ole">
            <p:oleObj spid="_x0000_s7171" name="Equation" r:id="rId4" imgW="3848040" imgH="761760" progId="Equation.DSMT4">
              <p:embed/>
            </p:oleObj>
          </a:graphicData>
        </a:graphic>
      </p:graphicFrame>
      <p:sp>
        <p:nvSpPr>
          <p:cNvPr id="7177" name="テキスト ボックス 8"/>
          <p:cNvSpPr txBox="1">
            <a:spLocks noChangeArrowheads="1"/>
          </p:cNvSpPr>
          <p:nvPr/>
        </p:nvSpPr>
        <p:spPr bwMode="auto">
          <a:xfrm>
            <a:off x="357188" y="4286250"/>
            <a:ext cx="1692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高速な方法</a:t>
            </a:r>
            <a:endParaRPr lang="en-US" altLang="ja-JP" b="0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142875" y="5143500"/>
          <a:ext cx="8601075" cy="403225"/>
        </p:xfrm>
        <a:graphic>
          <a:graphicData uri="http://schemas.openxmlformats.org/presentationml/2006/ole">
            <p:oleObj spid="_x0000_s7172" name="Equation" r:id="rId5" imgW="40636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2888</TotalTime>
  <Words>1149</Words>
  <Application>Microsoft PowerPoint</Application>
  <PresentationFormat>画面に合わせる (4:3)</PresentationFormat>
  <Paragraphs>317</Paragraphs>
  <Slides>43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43</vt:i4>
      </vt:variant>
    </vt:vector>
  </HeadingPairs>
  <TitlesOfParts>
    <vt:vector size="46" baseType="lpstr">
      <vt:lpstr>標準デザイン</vt:lpstr>
      <vt:lpstr>Equation</vt:lpstr>
      <vt:lpstr>MathType 6.0 Equation</vt:lpstr>
      <vt:lpstr>３．多項式計算のアルゴリズム</vt:lpstr>
      <vt:lpstr>３－１：べき乗問題</vt:lpstr>
      <vt:lpstr>素朴なべき乗の求め方</vt:lpstr>
      <vt:lpstr>スライド 4</vt:lpstr>
      <vt:lpstr>スライド 5</vt:lpstr>
      <vt:lpstr>アルゴリズムnaïve_powの時間計算量</vt:lpstr>
      <vt:lpstr>数学の記号とプログラム</vt:lpstr>
      <vt:lpstr>高速なべき乗の求め方。</vt:lpstr>
      <vt:lpstr>例</vt:lpstr>
      <vt:lpstr>スライド 10</vt:lpstr>
      <vt:lpstr>スライド 11</vt:lpstr>
      <vt:lpstr>スライド 12</vt:lpstr>
      <vt:lpstr>fast_powの時間計算量</vt:lpstr>
      <vt:lpstr>一般の自然数に対する高速なべき乗アルゴリズム</vt:lpstr>
      <vt:lpstr>スライド 15</vt:lpstr>
      <vt:lpstr>スライド 16</vt:lpstr>
      <vt:lpstr>general_fast_pow(x,n)の時間計算量</vt:lpstr>
      <vt:lpstr>スライド 18</vt:lpstr>
      <vt:lpstr>スライド 19</vt:lpstr>
      <vt:lpstr>スライド 20</vt:lpstr>
      <vt:lpstr>super_fast_pow(x,n)の時間計算量</vt:lpstr>
      <vt:lpstr>３－２：多項式の計算</vt:lpstr>
      <vt:lpstr>素朴な多項式の求め方</vt:lpstr>
      <vt:lpstr>スライド 24</vt:lpstr>
      <vt:lpstr>素朴な多項式計算アルゴリズム の正当性</vt:lpstr>
      <vt:lpstr>スライド 26</vt:lpstr>
      <vt:lpstr>スライド 27</vt:lpstr>
      <vt:lpstr>スライド 28</vt:lpstr>
      <vt:lpstr>素朴な多項式計算アルゴリズム の計算時間</vt:lpstr>
      <vt:lpstr>スライド 30</vt:lpstr>
      <vt:lpstr>補足：べき乗に高速なアルゴリズムを用いた場合</vt:lpstr>
      <vt:lpstr>ホーナーの方法</vt:lpstr>
      <vt:lpstr>スライド 33</vt:lpstr>
      <vt:lpstr>スライド 34</vt:lpstr>
      <vt:lpstr>スライド 35</vt:lpstr>
      <vt:lpstr>スライド 36</vt:lpstr>
      <vt:lpstr>ホーナーの方法の計算手順</vt:lpstr>
      <vt:lpstr>練習</vt:lpstr>
      <vt:lpstr>スライド 39</vt:lpstr>
      <vt:lpstr>ホーナーの方法の計算時間</vt:lpstr>
      <vt:lpstr>スライド 41</vt:lpstr>
      <vt:lpstr>ホーナーの方法の繰り返し版</vt:lpstr>
      <vt:lpstr>練習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ソフトウェア工学</dc:title>
  <dc:creator>kusakari</dc:creator>
  <cp:lastModifiedBy>kusakari</cp:lastModifiedBy>
  <cp:revision>63</cp:revision>
  <dcterms:created xsi:type="dcterms:W3CDTF">2004-04-11T15:19:54Z</dcterms:created>
  <dcterms:modified xsi:type="dcterms:W3CDTF">2009-04-24T02:40:30Z</dcterms:modified>
</cp:coreProperties>
</file>