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92" r:id="rId2"/>
    <p:sldId id="256" r:id="rId3"/>
    <p:sldId id="332" r:id="rId4"/>
    <p:sldId id="280" r:id="rId5"/>
    <p:sldId id="294" r:id="rId6"/>
    <p:sldId id="298" r:id="rId7"/>
    <p:sldId id="293" r:id="rId8"/>
    <p:sldId id="295" r:id="rId9"/>
    <p:sldId id="296" r:id="rId10"/>
    <p:sldId id="297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1" r:id="rId23"/>
    <p:sldId id="312" r:id="rId24"/>
    <p:sldId id="313" r:id="rId25"/>
    <p:sldId id="314" r:id="rId26"/>
    <p:sldId id="315" r:id="rId27"/>
    <p:sldId id="316" r:id="rId28"/>
    <p:sldId id="317" r:id="rId29"/>
    <p:sldId id="319" r:id="rId30"/>
    <p:sldId id="320" r:id="rId31"/>
    <p:sldId id="333" r:id="rId32"/>
    <p:sldId id="318" r:id="rId33"/>
    <p:sldId id="321" r:id="rId34"/>
    <p:sldId id="322" r:id="rId35"/>
    <p:sldId id="326" r:id="rId36"/>
    <p:sldId id="323" r:id="rId37"/>
    <p:sldId id="324" r:id="rId38"/>
    <p:sldId id="325" r:id="rId39"/>
    <p:sldId id="327" r:id="rId40"/>
    <p:sldId id="329" r:id="rId41"/>
    <p:sldId id="328" r:id="rId42"/>
    <p:sldId id="330" r:id="rId43"/>
    <p:sldId id="331" r:id="rId44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8000"/>
    <a:srgbClr val="FF0000"/>
    <a:srgbClr val="CCFFFF"/>
    <a:srgbClr val="CCFFCC"/>
    <a:srgbClr val="EAEAEA"/>
    <a:srgbClr val="FFCCCC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502" autoAdjust="0"/>
    <p:restoredTop sz="95644" autoAdjust="0"/>
  </p:normalViewPr>
  <p:slideViewPr>
    <p:cSldViewPr>
      <p:cViewPr varScale="1">
        <p:scale>
          <a:sx n="69" d="100"/>
          <a:sy n="69" d="100"/>
        </p:scale>
        <p:origin x="-1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5004" y="-66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3.xml"/><Relationship Id="rId2" Type="http://schemas.openxmlformats.org/officeDocument/2006/relationships/slide" Target="slides/slide31.xml"/><Relationship Id="rId1" Type="http://schemas.openxmlformats.org/officeDocument/2006/relationships/slide" Target="slides/slide10.xml"/><Relationship Id="rId5" Type="http://schemas.openxmlformats.org/officeDocument/2006/relationships/slide" Target="slides/slide40.xml"/><Relationship Id="rId4" Type="http://schemas.openxmlformats.org/officeDocument/2006/relationships/slide" Target="slides/slide3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11" Type="http://schemas.openxmlformats.org/officeDocument/2006/relationships/image" Target="../media/image48.wmf"/><Relationship Id="rId5" Type="http://schemas.openxmlformats.org/officeDocument/2006/relationships/image" Target="../media/image42.wmf"/><Relationship Id="rId10" Type="http://schemas.openxmlformats.org/officeDocument/2006/relationships/image" Target="../media/image47.wmf"/><Relationship Id="rId4" Type="http://schemas.openxmlformats.org/officeDocument/2006/relationships/image" Target="../media/image41.wmf"/><Relationship Id="rId9" Type="http://schemas.openxmlformats.org/officeDocument/2006/relationships/image" Target="../media/image4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48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49.wmf"/><Relationship Id="rId4" Type="http://schemas.openxmlformats.org/officeDocument/2006/relationships/image" Target="../media/image5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21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7" Type="http://schemas.openxmlformats.org/officeDocument/2006/relationships/image" Target="../media/image48.wmf"/><Relationship Id="rId2" Type="http://schemas.openxmlformats.org/officeDocument/2006/relationships/image" Target="../media/image59.wmf"/><Relationship Id="rId1" Type="http://schemas.openxmlformats.org/officeDocument/2006/relationships/image" Target="../media/image54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image" Target="../media/image61.wmf"/><Relationship Id="rId7" Type="http://schemas.openxmlformats.org/officeDocument/2006/relationships/image" Target="../media/image68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7.wmf"/><Relationship Id="rId5" Type="http://schemas.openxmlformats.org/officeDocument/2006/relationships/image" Target="../media/image66.wmf"/><Relationship Id="rId4" Type="http://schemas.openxmlformats.org/officeDocument/2006/relationships/image" Target="../media/image63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21.wmf"/><Relationship Id="rId4" Type="http://schemas.openxmlformats.org/officeDocument/2006/relationships/image" Target="../media/image80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1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1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8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0.wmf"/><Relationship Id="rId1" Type="http://schemas.openxmlformats.org/officeDocument/2006/relationships/image" Target="../media/image89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3.wmf"/><Relationship Id="rId2" Type="http://schemas.openxmlformats.org/officeDocument/2006/relationships/image" Target="../media/image92.wmf"/><Relationship Id="rId1" Type="http://schemas.openxmlformats.org/officeDocument/2006/relationships/image" Target="../media/image91.wmf"/></Relationships>
</file>

<file path=ppt/drawings/_rels/vmlDrawing2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13" Type="http://schemas.openxmlformats.org/officeDocument/2006/relationships/image" Target="../media/image106.wmf"/><Relationship Id="rId3" Type="http://schemas.openxmlformats.org/officeDocument/2006/relationships/image" Target="../media/image96.wmf"/><Relationship Id="rId7" Type="http://schemas.openxmlformats.org/officeDocument/2006/relationships/image" Target="../media/image100.wmf"/><Relationship Id="rId12" Type="http://schemas.openxmlformats.org/officeDocument/2006/relationships/image" Target="../media/image105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6" Type="http://schemas.openxmlformats.org/officeDocument/2006/relationships/image" Target="../media/image99.wmf"/><Relationship Id="rId11" Type="http://schemas.openxmlformats.org/officeDocument/2006/relationships/image" Target="../media/image104.wmf"/><Relationship Id="rId5" Type="http://schemas.openxmlformats.org/officeDocument/2006/relationships/image" Target="../media/image98.wmf"/><Relationship Id="rId10" Type="http://schemas.openxmlformats.org/officeDocument/2006/relationships/image" Target="../media/image103.wmf"/><Relationship Id="rId4" Type="http://schemas.openxmlformats.org/officeDocument/2006/relationships/image" Target="../media/image97.wmf"/><Relationship Id="rId9" Type="http://schemas.openxmlformats.org/officeDocument/2006/relationships/image" Target="../media/image10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1" rIns="99040" bIns="49521" numCol="1" anchor="t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pPr>
              <a:defRPr/>
            </a:pPr>
            <a:r>
              <a:rPr lang="ja-JP" altLang="en-US"/>
              <a:t>第２回アルゴリズムの高速化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6" y="1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1" rIns="99040" bIns="49521" numCol="1" anchor="t" anchorCtr="0" compatLnSpc="1">
            <a:prstTxWarp prst="textNoShape">
              <a:avLst/>
            </a:prstTxWarp>
          </a:bodyPr>
          <a:lstStyle>
            <a:lvl1pPr algn="r">
              <a:defRPr sz="1300" b="0" dirty="0" smtClean="0"/>
            </a:lvl1pPr>
          </a:lstStyle>
          <a:p>
            <a:pPr>
              <a:defRPr/>
            </a:pPr>
            <a:r>
              <a:rPr lang="en-US" altLang="ja-JP" dirty="0" smtClean="0"/>
              <a:t>2009/4/17(</a:t>
            </a:r>
            <a:r>
              <a:rPr lang="ja-JP" altLang="en-US" dirty="0"/>
              <a:t>金）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9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1" rIns="99040" bIns="49521" numCol="1" anchor="b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6" y="9723439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1" rIns="99040" bIns="49521" numCol="1" anchor="b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pPr>
              <a:defRPr/>
            </a:pPr>
            <a:fld id="{DAD26A13-89CE-4BB2-903A-4DDAFE5F489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1" rIns="99040" bIns="4952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6" y="1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1" rIns="99040" bIns="4952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1" rIns="99040" bIns="495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9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1" rIns="99040" bIns="4952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6" y="9723439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1" rIns="99040" bIns="4952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84264D2-6147-4692-9D8F-C4C16E8FB8E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B50F5-41B6-4E96-9FAC-399687F43C5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6B0D7-A8FD-4E7F-8471-0E367E3CF7C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1F7BA-4431-44AD-AB72-425B67D9824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A362F-FE15-4FE2-92E4-A6C6E6E5241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F9644-C901-41E2-9F91-8F2586EC071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CFFAB-B40D-4CAC-AC70-ADFB4A069B5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AA3CC-DF7A-475F-881C-99279592B91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E9DCE-4892-410F-8109-8DDB4BCC0C6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07871-F47A-4E4D-958A-39CC29F86F5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15FDC-C1E7-4095-9ED8-1F59FE86781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1EA13-4CE4-4D64-8FA3-627E7CDEA52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C293F6CF-205C-4BA0-9BCB-1204098E152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40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oleObject" Target="../embeddings/oleObject51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5.bin"/><Relationship Id="rId12" Type="http://schemas.openxmlformats.org/officeDocument/2006/relationships/oleObject" Target="../embeddings/oleObject5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4.bin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3.bin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2.bin"/><Relationship Id="rId9" Type="http://schemas.openxmlformats.org/officeDocument/2006/relationships/oleObject" Target="../embeddings/oleObject47.bin"/><Relationship Id="rId14" Type="http://schemas.openxmlformats.org/officeDocument/2006/relationships/oleObject" Target="../embeddings/oleObject52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2.bin"/><Relationship Id="rId5" Type="http://schemas.openxmlformats.org/officeDocument/2006/relationships/oleObject" Target="../embeddings/oleObject61.bin"/><Relationship Id="rId4" Type="http://schemas.openxmlformats.org/officeDocument/2006/relationships/oleObject" Target="../embeddings/oleObject60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66.bin"/><Relationship Id="rId5" Type="http://schemas.openxmlformats.org/officeDocument/2006/relationships/oleObject" Target="../embeddings/oleObject65.bin"/><Relationship Id="rId4" Type="http://schemas.openxmlformats.org/officeDocument/2006/relationships/oleObject" Target="../embeddings/oleObject64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71.bin"/><Relationship Id="rId5" Type="http://schemas.openxmlformats.org/officeDocument/2006/relationships/oleObject" Target="../embeddings/oleObject70.bin"/><Relationship Id="rId4" Type="http://schemas.openxmlformats.org/officeDocument/2006/relationships/oleObject" Target="../embeddings/oleObject69.bin"/><Relationship Id="rId9" Type="http://schemas.openxmlformats.org/officeDocument/2006/relationships/oleObject" Target="../embeddings/oleObject74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78.bin"/><Relationship Id="rId5" Type="http://schemas.openxmlformats.org/officeDocument/2006/relationships/oleObject" Target="../embeddings/oleObject77.bin"/><Relationship Id="rId10" Type="http://schemas.openxmlformats.org/officeDocument/2006/relationships/oleObject" Target="../embeddings/oleObject82.bin"/><Relationship Id="rId4" Type="http://schemas.openxmlformats.org/officeDocument/2006/relationships/oleObject" Target="../embeddings/oleObject76.bin"/><Relationship Id="rId9" Type="http://schemas.openxmlformats.org/officeDocument/2006/relationships/oleObject" Target="../embeddings/oleObject81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8.bin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86.bin"/><Relationship Id="rId5" Type="http://schemas.openxmlformats.org/officeDocument/2006/relationships/oleObject" Target="../embeddings/oleObject85.bin"/><Relationship Id="rId10" Type="http://schemas.openxmlformats.org/officeDocument/2006/relationships/oleObject" Target="../embeddings/oleObject90.bin"/><Relationship Id="rId4" Type="http://schemas.openxmlformats.org/officeDocument/2006/relationships/oleObject" Target="../embeddings/oleObject84.bin"/><Relationship Id="rId9" Type="http://schemas.openxmlformats.org/officeDocument/2006/relationships/oleObject" Target="../embeddings/oleObject89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93.bin"/><Relationship Id="rId4" Type="http://schemas.openxmlformats.org/officeDocument/2006/relationships/oleObject" Target="../embeddings/oleObject92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97.bin"/><Relationship Id="rId5" Type="http://schemas.openxmlformats.org/officeDocument/2006/relationships/oleObject" Target="../embeddings/oleObject96.bin"/><Relationship Id="rId4" Type="http://schemas.openxmlformats.org/officeDocument/2006/relationships/oleObject" Target="../embeddings/oleObject95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2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102.bin"/><Relationship Id="rId4" Type="http://schemas.openxmlformats.org/officeDocument/2006/relationships/oleObject" Target="../embeddings/oleObject101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5" Type="http://schemas.openxmlformats.org/officeDocument/2006/relationships/oleObject" Target="../embeddings/oleObject105.bin"/><Relationship Id="rId4" Type="http://schemas.openxmlformats.org/officeDocument/2006/relationships/oleObject" Target="../embeddings/oleObject104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10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8.vml"/><Relationship Id="rId5" Type="http://schemas.openxmlformats.org/officeDocument/2006/relationships/oleObject" Target="../embeddings/oleObject111.bin"/><Relationship Id="rId4" Type="http://schemas.openxmlformats.org/officeDocument/2006/relationships/oleObject" Target="../embeddings/oleObject110.bin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7.bin"/><Relationship Id="rId13" Type="http://schemas.openxmlformats.org/officeDocument/2006/relationships/oleObject" Target="../embeddings/oleObject122.bin"/><Relationship Id="rId18" Type="http://schemas.openxmlformats.org/officeDocument/2006/relationships/oleObject" Target="../embeddings/oleObject127.bin"/><Relationship Id="rId3" Type="http://schemas.openxmlformats.org/officeDocument/2006/relationships/oleObject" Target="../embeddings/oleObject112.bin"/><Relationship Id="rId7" Type="http://schemas.openxmlformats.org/officeDocument/2006/relationships/oleObject" Target="../embeddings/oleObject116.bin"/><Relationship Id="rId12" Type="http://schemas.openxmlformats.org/officeDocument/2006/relationships/oleObject" Target="../embeddings/oleObject121.bin"/><Relationship Id="rId17" Type="http://schemas.openxmlformats.org/officeDocument/2006/relationships/oleObject" Target="../embeddings/oleObject126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25.bin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15.bin"/><Relationship Id="rId11" Type="http://schemas.openxmlformats.org/officeDocument/2006/relationships/oleObject" Target="../embeddings/oleObject120.bin"/><Relationship Id="rId5" Type="http://schemas.openxmlformats.org/officeDocument/2006/relationships/oleObject" Target="../embeddings/oleObject114.bin"/><Relationship Id="rId15" Type="http://schemas.openxmlformats.org/officeDocument/2006/relationships/oleObject" Target="../embeddings/oleObject124.bin"/><Relationship Id="rId10" Type="http://schemas.openxmlformats.org/officeDocument/2006/relationships/oleObject" Target="../embeddings/oleObject119.bin"/><Relationship Id="rId19" Type="http://schemas.openxmlformats.org/officeDocument/2006/relationships/oleObject" Target="../embeddings/oleObject128.bin"/><Relationship Id="rId4" Type="http://schemas.openxmlformats.org/officeDocument/2006/relationships/oleObject" Target="../embeddings/oleObject113.bin"/><Relationship Id="rId9" Type="http://schemas.openxmlformats.org/officeDocument/2006/relationships/oleObject" Target="../embeddings/oleObject118.bin"/><Relationship Id="rId14" Type="http://schemas.openxmlformats.org/officeDocument/2006/relationships/oleObject" Target="../embeddings/oleObject123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5" Type="http://schemas.openxmlformats.org/officeDocument/2006/relationships/oleObject" Target="../embeddings/oleObject131.bin"/><Relationship Id="rId4" Type="http://schemas.openxmlformats.org/officeDocument/2006/relationships/oleObject" Target="../embeddings/oleObject13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0BBF6D-B1A7-4AE4-812F-AF736F04277A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 smtClean="0"/>
              <a:t>2.</a:t>
            </a:r>
            <a:r>
              <a:rPr lang="ja-JP" altLang="en-US" smtClean="0"/>
              <a:t>アルゴリズムの高速化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2E0DEF-CEF4-44DD-A7C3-1D14D6D43E15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6149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37560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アルゴリズム</a:t>
            </a:r>
            <a:r>
              <a:rPr lang="en-US" altLang="ja-JP" b="0"/>
              <a:t>euclid_gcd(a,b)</a:t>
            </a:r>
          </a:p>
          <a:p>
            <a:r>
              <a:rPr lang="ja-JP" altLang="en-US" b="0"/>
              <a:t>入力：</a:t>
            </a:r>
            <a:r>
              <a:rPr lang="en-US" altLang="ja-JP" b="0"/>
              <a:t>a,b(a&gt;b</a:t>
            </a:r>
            <a:r>
              <a:rPr lang="ja-JP" altLang="en-US" b="0"/>
              <a:t>とする。）</a:t>
            </a:r>
          </a:p>
          <a:p>
            <a:r>
              <a:rPr lang="ja-JP" altLang="en-US" b="0"/>
              <a:t>出力：</a:t>
            </a:r>
            <a:r>
              <a:rPr lang="en-US" altLang="ja-JP" b="0"/>
              <a:t>gcd(a,b)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6146" name="Equation" r:id="rId3" imgW="914400" imgH="198720" progId="Equation.DSMT4">
              <p:embed/>
            </p:oleObj>
          </a:graphicData>
        </a:graphic>
      </p:graphicFrame>
      <p:sp>
        <p:nvSpPr>
          <p:cNvPr id="615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411480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big=a;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small=b;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r=big % small;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While(</a:t>
            </a:r>
            <a:r>
              <a:rPr lang="ja-JP" altLang="en-US" sz="2800" smtClean="0">
                <a:latin typeface="Lucida Console" pitchFamily="49" charset="0"/>
              </a:rPr>
              <a:t>割り切れない      </a:t>
            </a:r>
            <a:r>
              <a:rPr lang="en-US" altLang="ja-JP" sz="2800" smtClean="0">
                <a:latin typeface="Lucida Console" pitchFamily="49" charset="0"/>
              </a:rPr>
              <a:t>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   big=small;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   small=r;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   r=big % small;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return small;</a:t>
            </a:r>
          </a:p>
        </p:txBody>
      </p:sp>
      <p:graphicFrame>
        <p:nvGraphicFramePr>
          <p:cNvPr id="6147" name="Object 8"/>
          <p:cNvGraphicFramePr>
            <a:graphicFrameLocks noChangeAspect="1"/>
          </p:cNvGraphicFramePr>
          <p:nvPr/>
        </p:nvGraphicFramePr>
        <p:xfrm>
          <a:off x="4419600" y="3276600"/>
          <a:ext cx="1143000" cy="635000"/>
        </p:xfrm>
        <a:graphic>
          <a:graphicData uri="http://schemas.openxmlformats.org/presentationml/2006/ole">
            <p:oleObj spid="_x0000_s6147" name="Equation" r:id="rId4" imgW="45720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FCEE04-0A94-43C4-808A-2D5CB6016BB9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7173" name="Oval 15"/>
          <p:cNvSpPr>
            <a:spLocks noChangeArrowheads="1"/>
          </p:cNvSpPr>
          <p:nvPr/>
        </p:nvSpPr>
        <p:spPr bwMode="auto">
          <a:xfrm>
            <a:off x="3886200" y="4648200"/>
            <a:ext cx="685800" cy="762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ユークリッドの互除法の動作</a:t>
            </a:r>
          </a:p>
        </p:txBody>
      </p:sp>
      <p:graphicFrame>
        <p:nvGraphicFramePr>
          <p:cNvPr id="7170" name="Object 6"/>
          <p:cNvGraphicFramePr>
            <a:graphicFrameLocks noChangeAspect="1"/>
          </p:cNvGraphicFramePr>
          <p:nvPr/>
        </p:nvGraphicFramePr>
        <p:xfrm>
          <a:off x="1905000" y="1600200"/>
          <a:ext cx="2209800" cy="527050"/>
        </p:xfrm>
        <a:graphic>
          <a:graphicData uri="http://schemas.openxmlformats.org/presentationml/2006/ole">
            <p:oleObj spid="_x0000_s7170" name="Equation" r:id="rId3" imgW="850680" imgH="203040" progId="Equation.DSMT4">
              <p:embed/>
            </p:oleObj>
          </a:graphicData>
        </a:graphic>
      </p:graphicFrame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4038600" y="1524000"/>
            <a:ext cx="3343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の最大公約数を求める。</a:t>
            </a:r>
          </a:p>
        </p:txBody>
      </p:sp>
      <p:graphicFrame>
        <p:nvGraphicFramePr>
          <p:cNvPr id="7171" name="Object 9"/>
          <p:cNvGraphicFramePr>
            <a:graphicFrameLocks noChangeAspect="1"/>
          </p:cNvGraphicFramePr>
          <p:nvPr/>
        </p:nvGraphicFramePr>
        <p:xfrm>
          <a:off x="2252663" y="2362200"/>
          <a:ext cx="3944937" cy="3065463"/>
        </p:xfrm>
        <a:graphic>
          <a:graphicData uri="http://schemas.openxmlformats.org/presentationml/2006/ole">
            <p:oleObj spid="_x0000_s7171" name="Equation" r:id="rId4" imgW="1143000" imgH="888840" progId="Equation.DSMT4">
              <p:embed/>
            </p:oleObj>
          </a:graphicData>
        </a:graphic>
      </p:graphicFrame>
      <p:sp>
        <p:nvSpPr>
          <p:cNvPr id="7176" name="Line 10"/>
          <p:cNvSpPr>
            <a:spLocks noChangeShapeType="1"/>
          </p:cNvSpPr>
          <p:nvPr/>
        </p:nvSpPr>
        <p:spPr bwMode="auto">
          <a:xfrm>
            <a:off x="6858000" y="24384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77" name="Text Box 11"/>
          <p:cNvSpPr txBox="1">
            <a:spLocks noChangeArrowheads="1"/>
          </p:cNvSpPr>
          <p:nvPr/>
        </p:nvSpPr>
        <p:spPr bwMode="auto">
          <a:xfrm>
            <a:off x="7620000" y="2438400"/>
            <a:ext cx="549275" cy="18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b="0"/>
              <a:t>繰り返し回数</a:t>
            </a:r>
          </a:p>
        </p:txBody>
      </p:sp>
      <p:sp>
        <p:nvSpPr>
          <p:cNvPr id="7178" name="Line 12"/>
          <p:cNvSpPr>
            <a:spLocks noChangeShapeType="1"/>
          </p:cNvSpPr>
          <p:nvPr/>
        </p:nvSpPr>
        <p:spPr bwMode="auto">
          <a:xfrm flipH="1">
            <a:off x="2971800" y="2819400"/>
            <a:ext cx="1219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79" name="Rectangle 13"/>
          <p:cNvSpPr>
            <a:spLocks noChangeArrowheads="1"/>
          </p:cNvSpPr>
          <p:nvPr/>
        </p:nvSpPr>
        <p:spPr bwMode="auto">
          <a:xfrm>
            <a:off x="5334000" y="2209800"/>
            <a:ext cx="838200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0" name="Text Box 14"/>
          <p:cNvSpPr txBox="1">
            <a:spLocks noChangeArrowheads="1"/>
          </p:cNvSpPr>
          <p:nvPr/>
        </p:nvSpPr>
        <p:spPr bwMode="auto">
          <a:xfrm>
            <a:off x="5029200" y="5638800"/>
            <a:ext cx="1630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余りの系列</a:t>
            </a:r>
          </a:p>
          <a:p>
            <a:r>
              <a:rPr lang="ja-JP" altLang="en-US" b="0"/>
              <a:t>が重要</a:t>
            </a:r>
          </a:p>
        </p:txBody>
      </p:sp>
      <p:sp>
        <p:nvSpPr>
          <p:cNvPr id="7181" name="Line 16"/>
          <p:cNvSpPr>
            <a:spLocks noChangeShapeType="1"/>
          </p:cNvSpPr>
          <p:nvPr/>
        </p:nvSpPr>
        <p:spPr bwMode="auto">
          <a:xfrm flipH="1">
            <a:off x="4648200" y="28194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82" name="Line 17"/>
          <p:cNvSpPr>
            <a:spLocks noChangeShapeType="1"/>
          </p:cNvSpPr>
          <p:nvPr/>
        </p:nvSpPr>
        <p:spPr bwMode="auto">
          <a:xfrm flipH="1">
            <a:off x="2971800" y="3657600"/>
            <a:ext cx="1219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83" name="Line 18"/>
          <p:cNvSpPr>
            <a:spLocks noChangeShapeType="1"/>
          </p:cNvSpPr>
          <p:nvPr/>
        </p:nvSpPr>
        <p:spPr bwMode="auto">
          <a:xfrm flipH="1">
            <a:off x="4495800" y="36576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84" name="Line 19"/>
          <p:cNvSpPr>
            <a:spLocks noChangeShapeType="1"/>
          </p:cNvSpPr>
          <p:nvPr/>
        </p:nvSpPr>
        <p:spPr bwMode="auto">
          <a:xfrm flipH="1">
            <a:off x="2895600" y="4419600"/>
            <a:ext cx="1371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85" name="Line 20"/>
          <p:cNvSpPr>
            <a:spLocks noChangeShapeType="1"/>
          </p:cNvSpPr>
          <p:nvPr/>
        </p:nvSpPr>
        <p:spPr bwMode="auto">
          <a:xfrm flipH="1">
            <a:off x="4419600" y="44196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86" name="AutoShape 21"/>
          <p:cNvSpPr>
            <a:spLocks noChangeArrowheads="1"/>
          </p:cNvSpPr>
          <p:nvPr/>
        </p:nvSpPr>
        <p:spPr bwMode="auto">
          <a:xfrm>
            <a:off x="838200" y="5562600"/>
            <a:ext cx="2971800" cy="914400"/>
          </a:xfrm>
          <a:prstGeom prst="wedgeRoundRectCallout">
            <a:avLst>
              <a:gd name="adj1" fmla="val 53685"/>
              <a:gd name="adj2" fmla="val -7656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7187" name="Text Box 22"/>
          <p:cNvSpPr txBox="1">
            <a:spLocks noChangeArrowheads="1"/>
          </p:cNvSpPr>
          <p:nvPr/>
        </p:nvSpPr>
        <p:spPr bwMode="auto">
          <a:xfrm>
            <a:off x="1127125" y="5659438"/>
            <a:ext cx="2622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割り切れたときの</a:t>
            </a:r>
          </a:p>
          <a:p>
            <a:r>
              <a:rPr lang="ja-JP" altLang="en-US" b="0"/>
              <a:t>除数が最大公約数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BBDD67-7667-4853-9A6D-3782563B9810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772400" cy="11430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練習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533400" y="1219200"/>
          <a:ext cx="3070225" cy="671513"/>
        </p:xfrm>
        <a:graphic>
          <a:graphicData uri="http://schemas.openxmlformats.org/presentationml/2006/ole">
            <p:oleObj spid="_x0000_s8194" name="Equation" r:id="rId3" imgW="927000" imgH="203040" progId="Equation.DSMT4">
              <p:embed/>
            </p:oleObj>
          </a:graphicData>
        </a:graphic>
      </p:graphicFrame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5538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に対して、ユークリッドの互除法を用いて、</a:t>
            </a:r>
          </a:p>
          <a:p>
            <a:r>
              <a:rPr lang="ja-JP" altLang="en-US" b="0"/>
              <a:t>最大公約数を求めよ。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16AEEC-0763-4B9D-B50D-DBDCCBF811AC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ユークリッド互除法の正当性</a:t>
            </a:r>
          </a:p>
        </p:txBody>
      </p:sp>
      <p:sp>
        <p:nvSpPr>
          <p:cNvPr id="36868" name="AutoShape 3"/>
          <p:cNvSpPr>
            <a:spLocks noChangeArrowheads="1"/>
          </p:cNvSpPr>
          <p:nvPr/>
        </p:nvSpPr>
        <p:spPr bwMode="auto">
          <a:xfrm>
            <a:off x="762000" y="2057400"/>
            <a:ext cx="7315200" cy="2438400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1676400" y="1828800"/>
            <a:ext cx="32750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008000"/>
                </a:solidFill>
              </a:rPr>
              <a:t>命題Ｅ１（割り算の性質）</a:t>
            </a:r>
          </a:p>
        </p:txBody>
      </p:sp>
      <p:sp>
        <p:nvSpPr>
          <p:cNvPr id="36870" name="Text Box 13"/>
          <p:cNvSpPr txBox="1">
            <a:spLocks noChangeArrowheads="1"/>
          </p:cNvSpPr>
          <p:nvPr/>
        </p:nvSpPr>
        <p:spPr bwMode="auto">
          <a:xfrm>
            <a:off x="1295400" y="2514600"/>
            <a:ext cx="49593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２つの自然数</a:t>
            </a:r>
            <a:r>
              <a:rPr lang="en-US" altLang="ja-JP" b="0"/>
              <a:t>a,b(a≧</a:t>
            </a:r>
            <a:r>
              <a:rPr lang="ja-JP" altLang="en-US" b="0"/>
              <a:t>ｂ＞０）に対して、</a:t>
            </a:r>
          </a:p>
          <a:p>
            <a:r>
              <a:rPr lang="ja-JP" altLang="en-US" b="0"/>
              <a:t>２つの自然数</a:t>
            </a:r>
            <a:r>
              <a:rPr lang="en-US" altLang="ja-JP" b="0"/>
              <a:t>q,r</a:t>
            </a:r>
            <a:r>
              <a:rPr lang="ja-JP" altLang="en-US" b="0"/>
              <a:t>を用いて、</a:t>
            </a:r>
          </a:p>
          <a:p>
            <a:r>
              <a:rPr lang="ja-JP" altLang="en-US" b="0"/>
              <a:t>		</a:t>
            </a:r>
            <a:r>
              <a:rPr lang="en-US" altLang="ja-JP" b="0"/>
              <a:t>a=bq+r    (0≦</a:t>
            </a:r>
            <a:r>
              <a:rPr lang="ja-JP" altLang="en-US" b="0"/>
              <a:t>ｒ＜ｂ）</a:t>
            </a:r>
          </a:p>
          <a:p>
            <a:r>
              <a:rPr lang="ja-JP" altLang="en-US" b="0"/>
              <a:t>と表せる。</a:t>
            </a:r>
          </a:p>
        </p:txBody>
      </p:sp>
      <p:sp>
        <p:nvSpPr>
          <p:cNvPr id="36871" name="Text Box 14"/>
          <p:cNvSpPr txBox="1">
            <a:spLocks noChangeArrowheads="1"/>
          </p:cNvSpPr>
          <p:nvPr/>
        </p:nvSpPr>
        <p:spPr bwMode="auto">
          <a:xfrm>
            <a:off x="822325" y="1087438"/>
            <a:ext cx="7212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整数論の初歩を用いる。ここでは、必要なものの証明を</a:t>
            </a:r>
          </a:p>
          <a:p>
            <a:r>
              <a:rPr lang="ja-JP" altLang="en-US" b="0"/>
              <a:t>与える。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EA3544-EA38-4911-A8BC-177AE28D5FB3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37891" name="Text Box 7"/>
          <p:cNvSpPr txBox="1">
            <a:spLocks noChangeArrowheads="1"/>
          </p:cNvSpPr>
          <p:nvPr/>
        </p:nvSpPr>
        <p:spPr bwMode="auto">
          <a:xfrm>
            <a:off x="1143000" y="3525838"/>
            <a:ext cx="3081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場合２</a:t>
            </a:r>
            <a:r>
              <a:rPr lang="en-US" altLang="ja-JP" b="0"/>
              <a:t>:a=1,b</a:t>
            </a:r>
            <a:r>
              <a:rPr lang="ja-JP" altLang="en-US" b="0"/>
              <a:t>＞１のとき</a:t>
            </a:r>
          </a:p>
        </p:txBody>
      </p:sp>
      <p:sp>
        <p:nvSpPr>
          <p:cNvPr id="37892" name="Text Box 2"/>
          <p:cNvSpPr txBox="1">
            <a:spLocks noChangeArrowheads="1"/>
          </p:cNvSpPr>
          <p:nvPr/>
        </p:nvSpPr>
        <p:spPr bwMode="auto">
          <a:xfrm>
            <a:off x="304800" y="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証明</a:t>
            </a:r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1295400" y="228600"/>
            <a:ext cx="572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　ｂを固定し、</a:t>
            </a:r>
            <a:r>
              <a:rPr lang="en-US" altLang="ja-JP" b="0"/>
              <a:t>a</a:t>
            </a:r>
            <a:r>
              <a:rPr lang="ja-JP" altLang="en-US" b="0"/>
              <a:t>に関する帰納法で証明する。</a:t>
            </a: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441325" y="1011238"/>
            <a:ext cx="1844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基礎：</a:t>
            </a:r>
          </a:p>
          <a:p>
            <a:r>
              <a:rPr lang="ja-JP" altLang="en-US" b="0"/>
              <a:t>　</a:t>
            </a:r>
            <a:r>
              <a:rPr lang="en-US" altLang="ja-JP" b="0"/>
              <a:t>a=1</a:t>
            </a:r>
            <a:r>
              <a:rPr lang="ja-JP" altLang="en-US" b="0"/>
              <a:t>のとき。</a:t>
            </a:r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2590800" y="4038600"/>
            <a:ext cx="1906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１＝ｂ＊０＋１</a:t>
            </a:r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2514600" y="2590800"/>
            <a:ext cx="1906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１＝ｂ＊１＋０</a:t>
            </a:r>
          </a:p>
        </p:txBody>
      </p:sp>
      <p:sp>
        <p:nvSpPr>
          <p:cNvPr id="37897" name="Text Box 8"/>
          <p:cNvSpPr txBox="1">
            <a:spLocks noChangeArrowheads="1"/>
          </p:cNvSpPr>
          <p:nvPr/>
        </p:nvSpPr>
        <p:spPr bwMode="auto">
          <a:xfrm>
            <a:off x="1295400" y="1828800"/>
            <a:ext cx="39147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さらに、２つの場合に分ける。</a:t>
            </a:r>
          </a:p>
          <a:p>
            <a:r>
              <a:rPr lang="ja-JP" altLang="en-US" b="0"/>
              <a:t>場合１：</a:t>
            </a:r>
            <a:r>
              <a:rPr lang="en-US" altLang="ja-JP" b="0"/>
              <a:t>a=1,b=1</a:t>
            </a:r>
            <a:r>
              <a:rPr lang="ja-JP" altLang="en-US" b="0"/>
              <a:t>のとき。</a:t>
            </a:r>
          </a:p>
        </p:txBody>
      </p:sp>
      <p:sp>
        <p:nvSpPr>
          <p:cNvPr id="37898" name="Text Box 9"/>
          <p:cNvSpPr txBox="1">
            <a:spLocks noChangeArrowheads="1"/>
          </p:cNvSpPr>
          <p:nvPr/>
        </p:nvSpPr>
        <p:spPr bwMode="auto">
          <a:xfrm>
            <a:off x="2651125" y="2916238"/>
            <a:ext cx="2954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このとき、ｑ＝１、ｒ＝０</a:t>
            </a:r>
          </a:p>
        </p:txBody>
      </p:sp>
      <p:sp>
        <p:nvSpPr>
          <p:cNvPr id="37899" name="Text Box 10"/>
          <p:cNvSpPr txBox="1">
            <a:spLocks noChangeArrowheads="1"/>
          </p:cNvSpPr>
          <p:nvPr/>
        </p:nvSpPr>
        <p:spPr bwMode="auto">
          <a:xfrm>
            <a:off x="2743200" y="4572000"/>
            <a:ext cx="2954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このとき、ｑ＝０、ｒ＝１</a:t>
            </a:r>
          </a:p>
        </p:txBody>
      </p:sp>
      <p:sp>
        <p:nvSpPr>
          <p:cNvPr id="37900" name="AutoShape 11"/>
          <p:cNvSpPr>
            <a:spLocks noChangeArrowheads="1"/>
          </p:cNvSpPr>
          <p:nvPr/>
        </p:nvSpPr>
        <p:spPr bwMode="auto">
          <a:xfrm>
            <a:off x="6172200" y="2133600"/>
            <a:ext cx="2819400" cy="1219200"/>
          </a:xfrm>
          <a:prstGeom prst="wedgeRoundRectCallout">
            <a:avLst>
              <a:gd name="adj1" fmla="val -62333"/>
              <a:gd name="adj2" fmla="val 19009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7901" name="Text Box 12"/>
          <p:cNvSpPr txBox="1">
            <a:spLocks noChangeArrowheads="1"/>
          </p:cNvSpPr>
          <p:nvPr/>
        </p:nvSpPr>
        <p:spPr bwMode="auto">
          <a:xfrm>
            <a:off x="6248400" y="2362200"/>
            <a:ext cx="2679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 q</a:t>
            </a:r>
            <a:r>
              <a:rPr lang="ja-JP" altLang="en-US" b="0"/>
              <a:t>を商、 ｒを余りだと</a:t>
            </a:r>
          </a:p>
          <a:p>
            <a:r>
              <a:rPr lang="ja-JP" altLang="en-US" b="0"/>
              <a:t>考える。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FFAA5D-0683-4448-A832-47A7517BEE07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212725" y="20638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帰納：</a:t>
            </a: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822325" y="650875"/>
            <a:ext cx="7292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 a=n</a:t>
            </a:r>
            <a:r>
              <a:rPr lang="ja-JP" altLang="en-US" b="0"/>
              <a:t>のとき命題が成り立つと仮定する。（帰納法の仮定）</a:t>
            </a:r>
          </a:p>
          <a:p>
            <a:r>
              <a:rPr lang="ja-JP" altLang="en-US" b="0"/>
              <a:t>帰納法の仮定より、</a:t>
            </a:r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2286000" y="1524000"/>
            <a:ext cx="2451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　</a:t>
            </a:r>
            <a:r>
              <a:rPr lang="en-US" altLang="ja-JP" b="0"/>
              <a:t>n=bq+r (0≦r&lt;b)</a:t>
            </a:r>
          </a:p>
        </p:txBody>
      </p:sp>
      <p:sp>
        <p:nvSpPr>
          <p:cNvPr id="38918" name="Text Box 5"/>
          <p:cNvSpPr txBox="1">
            <a:spLocks noChangeArrowheads="1"/>
          </p:cNvSpPr>
          <p:nvPr/>
        </p:nvSpPr>
        <p:spPr bwMode="auto">
          <a:xfrm>
            <a:off x="1219200" y="2590800"/>
            <a:ext cx="26384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 r</a:t>
            </a:r>
            <a:r>
              <a:rPr lang="ja-JP" altLang="en-US" b="0"/>
              <a:t>は</a:t>
            </a:r>
            <a:r>
              <a:rPr lang="ja-JP" altLang="en-US" b="0">
                <a:solidFill>
                  <a:srgbClr val="FF0000"/>
                </a:solidFill>
              </a:rPr>
              <a:t>自然数</a:t>
            </a:r>
            <a:r>
              <a:rPr lang="ja-JP" altLang="en-US" b="0"/>
              <a:t>なので、</a:t>
            </a:r>
          </a:p>
          <a:p>
            <a:r>
              <a:rPr lang="ja-JP" altLang="en-US" b="0"/>
              <a:t>         </a:t>
            </a:r>
            <a:r>
              <a:rPr lang="en-US" altLang="ja-JP" b="0"/>
              <a:t>0≦r</a:t>
            </a:r>
            <a:r>
              <a:rPr lang="ja-JP" altLang="en-US" b="0"/>
              <a:t>＜ｂ</a:t>
            </a:r>
          </a:p>
          <a:p>
            <a:r>
              <a:rPr lang="ja-JP" altLang="en-US" b="0"/>
              <a:t>は、</a:t>
            </a:r>
          </a:p>
          <a:p>
            <a:r>
              <a:rPr lang="ja-JP" altLang="en-US" b="0"/>
              <a:t>        １≦ｒ＋１≦</a:t>
            </a:r>
            <a:r>
              <a:rPr lang="en-US" altLang="ja-JP" b="0"/>
              <a:t>b</a:t>
            </a:r>
          </a:p>
          <a:p>
            <a:r>
              <a:rPr lang="ja-JP" altLang="en-US" b="0"/>
              <a:t>と同じである。</a:t>
            </a:r>
          </a:p>
        </p:txBody>
      </p:sp>
      <p:sp>
        <p:nvSpPr>
          <p:cNvPr id="38919" name="Line 6"/>
          <p:cNvSpPr>
            <a:spLocks noChangeShapeType="1"/>
          </p:cNvSpPr>
          <p:nvPr/>
        </p:nvSpPr>
        <p:spPr bwMode="auto">
          <a:xfrm>
            <a:off x="4876800" y="1752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6553200" y="1524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①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1219200" y="4724400"/>
            <a:ext cx="3205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①</a:t>
            </a:r>
            <a:r>
              <a:rPr lang="ja-JP" altLang="en-US" b="0"/>
              <a:t>の両辺に１を加える。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974725" y="2078038"/>
            <a:ext cx="181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が成り立つ。</a:t>
            </a:r>
          </a:p>
        </p:txBody>
      </p:sp>
      <p:sp>
        <p:nvSpPr>
          <p:cNvPr id="38923" name="Text Box 12"/>
          <p:cNvSpPr txBox="1">
            <a:spLocks noChangeArrowheads="1"/>
          </p:cNvSpPr>
          <p:nvPr/>
        </p:nvSpPr>
        <p:spPr bwMode="auto">
          <a:xfrm>
            <a:off x="2209800" y="53340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　</a:t>
            </a:r>
            <a:r>
              <a:rPr lang="en-US" altLang="ja-JP" b="0"/>
              <a:t>n+1=bq+r+1 </a:t>
            </a:r>
          </a:p>
        </p:txBody>
      </p:sp>
      <p:sp>
        <p:nvSpPr>
          <p:cNvPr id="38924" name="Line 13"/>
          <p:cNvSpPr>
            <a:spLocks noChangeShapeType="1"/>
          </p:cNvSpPr>
          <p:nvPr/>
        </p:nvSpPr>
        <p:spPr bwMode="auto">
          <a:xfrm>
            <a:off x="4648200" y="38862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5" name="Text Box 14"/>
          <p:cNvSpPr txBox="1">
            <a:spLocks noChangeArrowheads="1"/>
          </p:cNvSpPr>
          <p:nvPr/>
        </p:nvSpPr>
        <p:spPr bwMode="auto">
          <a:xfrm>
            <a:off x="6324600" y="3657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②</a:t>
            </a:r>
          </a:p>
        </p:txBody>
      </p:sp>
      <p:sp>
        <p:nvSpPr>
          <p:cNvPr id="38926" name="Text Box 15"/>
          <p:cNvSpPr txBox="1">
            <a:spLocks noChangeArrowheads="1"/>
          </p:cNvSpPr>
          <p:nvPr/>
        </p:nvSpPr>
        <p:spPr bwMode="auto">
          <a:xfrm>
            <a:off x="1066800" y="5791200"/>
            <a:ext cx="6267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これも	②の等号の有無で２つの場合に分ける。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F07D23-9FF5-4DB3-947E-67DB443485E7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9220" name="Text Box 2"/>
          <p:cNvSpPr txBox="1">
            <a:spLocks noChangeArrowheads="1"/>
          </p:cNvSpPr>
          <p:nvPr/>
        </p:nvSpPr>
        <p:spPr bwMode="auto">
          <a:xfrm>
            <a:off x="1066800" y="609600"/>
            <a:ext cx="318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　場合１：</a:t>
            </a:r>
            <a:r>
              <a:rPr lang="en-US" altLang="ja-JP" b="0"/>
              <a:t>b=r+1</a:t>
            </a:r>
            <a:r>
              <a:rPr lang="ja-JP" altLang="en-US" b="0"/>
              <a:t>のとき。 </a:t>
            </a:r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1981200" y="1143000"/>
            <a:ext cx="24320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　</a:t>
            </a:r>
            <a:r>
              <a:rPr lang="en-US" altLang="ja-JP" b="0"/>
              <a:t>n+1=bq+r+1</a:t>
            </a:r>
          </a:p>
          <a:p>
            <a:r>
              <a:rPr lang="en-US" altLang="ja-JP" b="0"/>
              <a:t>∴n+1=bq+b</a:t>
            </a:r>
          </a:p>
          <a:p>
            <a:r>
              <a:rPr lang="en-US" altLang="ja-JP" b="0"/>
              <a:t>∴ n+1=(</a:t>
            </a:r>
            <a:r>
              <a:rPr lang="ja-JP" altLang="en-US" b="0"/>
              <a:t>ｑ</a:t>
            </a:r>
            <a:r>
              <a:rPr lang="en-US" altLang="ja-JP" b="0"/>
              <a:t>+1)</a:t>
            </a:r>
            <a:r>
              <a:rPr lang="ja-JP" altLang="en-US" b="0"/>
              <a:t>ｂ</a:t>
            </a:r>
            <a:r>
              <a:rPr lang="en-US" altLang="ja-JP" b="0"/>
              <a:t>+0</a:t>
            </a:r>
          </a:p>
        </p:txBody>
      </p:sp>
      <p:sp>
        <p:nvSpPr>
          <p:cNvPr id="9222" name="AutoShape 4"/>
          <p:cNvSpPr>
            <a:spLocks noChangeArrowheads="1"/>
          </p:cNvSpPr>
          <p:nvPr/>
        </p:nvSpPr>
        <p:spPr bwMode="auto">
          <a:xfrm>
            <a:off x="5105400" y="1371600"/>
            <a:ext cx="2438400" cy="838200"/>
          </a:xfrm>
          <a:prstGeom prst="wedgeRoundRectCallout">
            <a:avLst>
              <a:gd name="adj1" fmla="val -74741"/>
              <a:gd name="adj2" fmla="val 38634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5181600" y="1600200"/>
            <a:ext cx="2225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 </a:t>
            </a:r>
            <a:r>
              <a:rPr lang="ja-JP" altLang="en-US" b="0"/>
              <a:t>商ｑ＋１、 余り</a:t>
            </a:r>
            <a:r>
              <a:rPr lang="en-US" altLang="ja-JP" b="0"/>
              <a:t>0</a:t>
            </a:r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1143000" y="2590800"/>
            <a:ext cx="3125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　場合</a:t>
            </a:r>
            <a:r>
              <a:rPr lang="en-US" altLang="ja-JP" b="0"/>
              <a:t>2</a:t>
            </a:r>
            <a:r>
              <a:rPr lang="ja-JP" altLang="en-US" b="0"/>
              <a:t>：</a:t>
            </a:r>
            <a:r>
              <a:rPr lang="en-US" altLang="ja-JP" b="0"/>
              <a:t>b&gt;r+1</a:t>
            </a:r>
            <a:r>
              <a:rPr lang="ja-JP" altLang="en-US" b="0"/>
              <a:t>のとき。 </a:t>
            </a:r>
          </a:p>
        </p:txBody>
      </p:sp>
      <p:sp>
        <p:nvSpPr>
          <p:cNvPr id="9225" name="Text Box 7"/>
          <p:cNvSpPr txBox="1">
            <a:spLocks noChangeArrowheads="1"/>
          </p:cNvSpPr>
          <p:nvPr/>
        </p:nvSpPr>
        <p:spPr bwMode="auto">
          <a:xfrm>
            <a:off x="1981200" y="3048000"/>
            <a:ext cx="2241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　</a:t>
            </a:r>
            <a:r>
              <a:rPr lang="en-US" altLang="ja-JP" b="0"/>
              <a:t>n+1=bq+r+1</a:t>
            </a:r>
          </a:p>
          <a:p>
            <a:r>
              <a:rPr lang="en-US" altLang="ja-JP" b="0"/>
              <a:t>∴n+1=bq+(r+1)</a:t>
            </a:r>
          </a:p>
        </p:txBody>
      </p:sp>
      <p:sp>
        <p:nvSpPr>
          <p:cNvPr id="9226" name="AutoShape 8"/>
          <p:cNvSpPr>
            <a:spLocks noChangeArrowheads="1"/>
          </p:cNvSpPr>
          <p:nvPr/>
        </p:nvSpPr>
        <p:spPr bwMode="auto">
          <a:xfrm>
            <a:off x="5257800" y="3276600"/>
            <a:ext cx="2438400" cy="838200"/>
          </a:xfrm>
          <a:prstGeom prst="wedgeRoundRectCallout">
            <a:avLst>
              <a:gd name="adj1" fmla="val -90755"/>
              <a:gd name="adj2" fmla="val -3597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9227" name="Text Box 9"/>
          <p:cNvSpPr txBox="1">
            <a:spLocks noChangeArrowheads="1"/>
          </p:cNvSpPr>
          <p:nvPr/>
        </p:nvSpPr>
        <p:spPr bwMode="auto">
          <a:xfrm>
            <a:off x="5334000" y="3505200"/>
            <a:ext cx="2189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 </a:t>
            </a:r>
            <a:r>
              <a:rPr lang="ja-JP" altLang="en-US" b="0"/>
              <a:t>商ｑ、 余りｒ＋１</a:t>
            </a:r>
          </a:p>
        </p:txBody>
      </p:sp>
      <p:graphicFrame>
        <p:nvGraphicFramePr>
          <p:cNvPr id="9218" name="Object 11"/>
          <p:cNvGraphicFramePr>
            <a:graphicFrameLocks noChangeAspect="1"/>
          </p:cNvGraphicFramePr>
          <p:nvPr/>
        </p:nvGraphicFramePr>
        <p:xfrm>
          <a:off x="7620000" y="6073775"/>
          <a:ext cx="1016000" cy="581025"/>
        </p:xfrm>
        <a:graphic>
          <a:graphicData uri="http://schemas.openxmlformats.org/presentationml/2006/ole">
            <p:oleObj spid="_x0000_s9218" name="Equation" r:id="rId3" imgW="35532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B5459E-BEB4-43D7-898C-F17618F3C8A7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39939" name="AutoShape 2"/>
          <p:cNvSpPr>
            <a:spLocks noChangeArrowheads="1"/>
          </p:cNvSpPr>
          <p:nvPr/>
        </p:nvSpPr>
        <p:spPr bwMode="auto">
          <a:xfrm>
            <a:off x="457200" y="457200"/>
            <a:ext cx="7315200" cy="2438400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1371600" y="228600"/>
            <a:ext cx="35798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008000"/>
                </a:solidFill>
              </a:rPr>
              <a:t>命題Ｅ２（割り算の一意性）</a:t>
            </a:r>
          </a:p>
        </p:txBody>
      </p:sp>
      <p:sp>
        <p:nvSpPr>
          <p:cNvPr id="39941" name="Text Box 4"/>
          <p:cNvSpPr txBox="1">
            <a:spLocks noChangeArrowheads="1"/>
          </p:cNvSpPr>
          <p:nvPr/>
        </p:nvSpPr>
        <p:spPr bwMode="auto">
          <a:xfrm>
            <a:off x="990600" y="914400"/>
            <a:ext cx="51530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２つの自然数</a:t>
            </a:r>
            <a:r>
              <a:rPr lang="en-US" altLang="ja-JP" b="0"/>
              <a:t>a,b(a≧</a:t>
            </a:r>
            <a:r>
              <a:rPr lang="ja-JP" altLang="en-US" b="0"/>
              <a:t>ｂ＞０）に対して、</a:t>
            </a:r>
          </a:p>
          <a:p>
            <a:r>
              <a:rPr lang="ja-JP" altLang="en-US" b="0"/>
              <a:t>２つの自然数</a:t>
            </a:r>
            <a:r>
              <a:rPr lang="en-US" altLang="ja-JP" b="0"/>
              <a:t>q,r</a:t>
            </a:r>
            <a:r>
              <a:rPr lang="ja-JP" altLang="en-US" b="0"/>
              <a:t>を用いて、</a:t>
            </a:r>
          </a:p>
          <a:p>
            <a:r>
              <a:rPr lang="ja-JP" altLang="en-US" b="0"/>
              <a:t>		</a:t>
            </a:r>
            <a:r>
              <a:rPr lang="en-US" altLang="ja-JP" b="0"/>
              <a:t>a=bq+r    (0≦</a:t>
            </a:r>
            <a:r>
              <a:rPr lang="ja-JP" altLang="en-US" b="0"/>
              <a:t>ｒ＜ｂ）</a:t>
            </a:r>
          </a:p>
          <a:p>
            <a:r>
              <a:rPr lang="ja-JP" altLang="en-US" b="0"/>
              <a:t>と表すとき、その表現法は一意である。</a:t>
            </a:r>
          </a:p>
        </p:txBody>
      </p:sp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441325" y="30686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証明</a:t>
            </a:r>
          </a:p>
        </p:txBody>
      </p:sp>
      <p:sp>
        <p:nvSpPr>
          <p:cNvPr id="39943" name="Text Box 6"/>
          <p:cNvSpPr txBox="1">
            <a:spLocks noChangeArrowheads="1"/>
          </p:cNvSpPr>
          <p:nvPr/>
        </p:nvSpPr>
        <p:spPr bwMode="auto">
          <a:xfrm>
            <a:off x="1295400" y="3124200"/>
            <a:ext cx="2116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背理法による。</a:t>
            </a:r>
          </a:p>
        </p:txBody>
      </p:sp>
      <p:sp>
        <p:nvSpPr>
          <p:cNvPr id="39944" name="Text Box 7"/>
          <p:cNvSpPr txBox="1">
            <a:spLocks noChangeArrowheads="1"/>
          </p:cNvSpPr>
          <p:nvPr/>
        </p:nvSpPr>
        <p:spPr bwMode="auto">
          <a:xfrm>
            <a:off x="669925" y="3754438"/>
            <a:ext cx="5821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２通りに表せると仮定する。（背理法の仮定）</a:t>
            </a:r>
          </a:p>
        </p:txBody>
      </p:sp>
      <p:sp>
        <p:nvSpPr>
          <p:cNvPr id="39945" name="Text Box 8"/>
          <p:cNvSpPr txBox="1">
            <a:spLocks noChangeArrowheads="1"/>
          </p:cNvSpPr>
          <p:nvPr/>
        </p:nvSpPr>
        <p:spPr bwMode="auto">
          <a:xfrm>
            <a:off x="822325" y="4440238"/>
            <a:ext cx="2706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背理法の仮定より、</a:t>
            </a:r>
          </a:p>
        </p:txBody>
      </p:sp>
      <p:sp>
        <p:nvSpPr>
          <p:cNvPr id="39946" name="Text Box 13"/>
          <p:cNvSpPr txBox="1">
            <a:spLocks noChangeArrowheads="1"/>
          </p:cNvSpPr>
          <p:nvPr/>
        </p:nvSpPr>
        <p:spPr bwMode="auto">
          <a:xfrm>
            <a:off x="1295400" y="4953000"/>
            <a:ext cx="2763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　</a:t>
            </a:r>
            <a:r>
              <a:rPr lang="en-US" altLang="ja-JP" b="0"/>
              <a:t>a=bq+r (0≦r&lt;b)</a:t>
            </a:r>
          </a:p>
          <a:p>
            <a:r>
              <a:rPr lang="en-US" altLang="ja-JP" b="0"/>
              <a:t>  a=bq’+r’(0≦r’&lt;b’</a:t>
            </a:r>
            <a:r>
              <a:rPr lang="ja-JP" altLang="en-US" b="0"/>
              <a:t>）</a:t>
            </a:r>
          </a:p>
        </p:txBody>
      </p:sp>
      <p:sp>
        <p:nvSpPr>
          <p:cNvPr id="39947" name="Text Box 14"/>
          <p:cNvSpPr txBox="1">
            <a:spLocks noChangeArrowheads="1"/>
          </p:cNvSpPr>
          <p:nvPr/>
        </p:nvSpPr>
        <p:spPr bwMode="auto">
          <a:xfrm>
            <a:off x="838200" y="5791200"/>
            <a:ext cx="65865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と表現できる。ここで、</a:t>
            </a:r>
            <a:r>
              <a:rPr lang="en-US" altLang="ja-JP" b="0"/>
              <a:t>q</a:t>
            </a:r>
            <a:r>
              <a:rPr lang="ja-JP" altLang="en-US" b="0"/>
              <a:t>と</a:t>
            </a:r>
            <a:r>
              <a:rPr lang="en-US" altLang="ja-JP" b="0"/>
              <a:t>q’</a:t>
            </a:r>
            <a:r>
              <a:rPr lang="ja-JP" altLang="en-US" b="0"/>
              <a:t>か、</a:t>
            </a:r>
            <a:r>
              <a:rPr lang="en-US" altLang="ja-JP" b="0"/>
              <a:t>r</a:t>
            </a:r>
            <a:r>
              <a:rPr lang="ja-JP" altLang="en-US" b="0"/>
              <a:t>とｒ‘のどちらかは、</a:t>
            </a:r>
          </a:p>
          <a:p>
            <a:r>
              <a:rPr lang="ja-JP" altLang="en-US" b="0"/>
              <a:t>異なってなければなららい。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69558D-1287-46E5-ABE0-7B716C76849E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0244" name="Text Box 2"/>
          <p:cNvSpPr txBox="1">
            <a:spLocks noChangeArrowheads="1"/>
          </p:cNvSpPr>
          <p:nvPr/>
        </p:nvSpPr>
        <p:spPr bwMode="auto">
          <a:xfrm>
            <a:off x="746125" y="325438"/>
            <a:ext cx="2424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両辺を減算する。</a:t>
            </a:r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1371600" y="990600"/>
            <a:ext cx="43307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　　　</a:t>
            </a:r>
            <a:r>
              <a:rPr lang="en-US" altLang="ja-JP" b="0"/>
              <a:t>a=bq+r (0≦r&lt;b)</a:t>
            </a:r>
          </a:p>
          <a:p>
            <a:r>
              <a:rPr lang="en-US" altLang="ja-JP" b="0"/>
              <a:t>  </a:t>
            </a:r>
            <a:r>
              <a:rPr lang="ja-JP" altLang="en-US" b="0"/>
              <a:t>ー）</a:t>
            </a:r>
            <a:r>
              <a:rPr lang="en-US" altLang="ja-JP" b="0"/>
              <a:t>a=bq’+r’(0≦r’&lt;b</a:t>
            </a:r>
            <a:r>
              <a:rPr lang="ja-JP" altLang="en-US" b="0"/>
              <a:t>）</a:t>
            </a:r>
          </a:p>
          <a:p>
            <a:r>
              <a:rPr lang="ja-JP" altLang="en-US" b="0"/>
              <a:t>＿＿＿＿＿＿＿＿＿＿＿</a:t>
            </a:r>
          </a:p>
          <a:p>
            <a:r>
              <a:rPr lang="ja-JP" altLang="en-US" b="0"/>
              <a:t>        </a:t>
            </a:r>
            <a:r>
              <a:rPr lang="en-US" altLang="ja-JP" b="0"/>
              <a:t>0=</a:t>
            </a:r>
            <a:r>
              <a:rPr lang="ja-JP" altLang="en-US" b="0"/>
              <a:t>（</a:t>
            </a:r>
            <a:r>
              <a:rPr lang="en-US" altLang="ja-JP" b="0"/>
              <a:t>q-q’)b</a:t>
            </a:r>
            <a:r>
              <a:rPr lang="ja-JP" altLang="en-US" b="0"/>
              <a:t>＋</a:t>
            </a:r>
            <a:r>
              <a:rPr lang="en-US" altLang="ja-JP" b="0"/>
              <a:t>r-r’   (-b&lt;r-r’&lt;b)</a:t>
            </a: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1676400" y="2819400"/>
            <a:ext cx="214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∴</a:t>
            </a:r>
            <a:r>
              <a:rPr lang="ja-JP" altLang="en-US" b="0"/>
              <a:t>（</a:t>
            </a:r>
            <a:r>
              <a:rPr lang="en-US" altLang="ja-JP" b="0"/>
              <a:t>q’-q)</a:t>
            </a:r>
            <a:r>
              <a:rPr lang="ja-JP" altLang="en-US" b="0"/>
              <a:t>ｂ＝</a:t>
            </a:r>
            <a:r>
              <a:rPr lang="en-US" altLang="ja-JP" b="0"/>
              <a:t>r-r’</a:t>
            </a:r>
          </a:p>
        </p:txBody>
      </p:sp>
      <p:sp>
        <p:nvSpPr>
          <p:cNvPr id="10247" name="Text Box 5"/>
          <p:cNvSpPr txBox="1">
            <a:spLocks noChangeArrowheads="1"/>
          </p:cNvSpPr>
          <p:nvPr/>
        </p:nvSpPr>
        <p:spPr bwMode="auto">
          <a:xfrm>
            <a:off x="1279525" y="3546475"/>
            <a:ext cx="5949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これは、</a:t>
            </a:r>
            <a:r>
              <a:rPr lang="en-US" altLang="ja-JP" b="0"/>
              <a:t>r-r’</a:t>
            </a:r>
            <a:r>
              <a:rPr lang="ja-JP" altLang="en-US" b="0"/>
              <a:t>が</a:t>
            </a:r>
            <a:r>
              <a:rPr lang="en-US" altLang="ja-JP" b="0"/>
              <a:t>b</a:t>
            </a:r>
            <a:r>
              <a:rPr lang="ja-JP" altLang="en-US" b="0"/>
              <a:t>の倍数であることを意味する。</a:t>
            </a:r>
          </a:p>
          <a:p>
            <a:r>
              <a:rPr lang="ja-JP" altLang="en-US" b="0"/>
              <a:t>一方、（</a:t>
            </a:r>
            <a:r>
              <a:rPr lang="en-US" altLang="ja-JP" b="0"/>
              <a:t>-b&lt;r-r’&lt;b</a:t>
            </a:r>
            <a:r>
              <a:rPr lang="ja-JP" altLang="en-US" b="0"/>
              <a:t>）であり、</a:t>
            </a:r>
            <a:r>
              <a:rPr lang="ja-JP" altLang="en-US" b="0">
                <a:solidFill>
                  <a:srgbClr val="FF0000"/>
                </a:solidFill>
              </a:rPr>
              <a:t>全て整数</a:t>
            </a:r>
            <a:r>
              <a:rPr lang="ja-JP" altLang="en-US" b="0"/>
              <a:t>なので、</a:t>
            </a:r>
          </a:p>
          <a:p>
            <a:r>
              <a:rPr lang="ja-JP" altLang="en-US" b="0"/>
              <a:t> </a:t>
            </a:r>
            <a:r>
              <a:rPr lang="en-US" altLang="ja-JP" b="0"/>
              <a:t>r-r’=0</a:t>
            </a:r>
          </a:p>
          <a:p>
            <a:r>
              <a:rPr lang="en-US" altLang="ja-JP" b="0"/>
              <a:t>∴r=r’</a:t>
            </a:r>
          </a:p>
        </p:txBody>
      </p:sp>
      <p:sp>
        <p:nvSpPr>
          <p:cNvPr id="10248" name="Text Box 6"/>
          <p:cNvSpPr txBox="1">
            <a:spLocks noChangeArrowheads="1"/>
          </p:cNvSpPr>
          <p:nvPr/>
        </p:nvSpPr>
        <p:spPr bwMode="auto">
          <a:xfrm>
            <a:off x="1127125" y="4994275"/>
            <a:ext cx="71056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これより、</a:t>
            </a:r>
            <a:r>
              <a:rPr lang="en-US" altLang="ja-JP" b="0"/>
              <a:t>q’=q</a:t>
            </a:r>
            <a:r>
              <a:rPr lang="ja-JP" altLang="en-US" b="0"/>
              <a:t>が導けるが、背理法の仮定と矛盾する。</a:t>
            </a:r>
          </a:p>
          <a:p>
            <a:r>
              <a:rPr lang="ja-JP" altLang="en-US" b="0"/>
              <a:t>よって、命題が成り立つ。</a:t>
            </a:r>
          </a:p>
        </p:txBody>
      </p:sp>
      <p:graphicFrame>
        <p:nvGraphicFramePr>
          <p:cNvPr id="10242" name="Object 7"/>
          <p:cNvGraphicFramePr>
            <a:graphicFrameLocks noChangeAspect="1"/>
          </p:cNvGraphicFramePr>
          <p:nvPr/>
        </p:nvGraphicFramePr>
        <p:xfrm>
          <a:off x="7620000" y="6073775"/>
          <a:ext cx="1016000" cy="581025"/>
        </p:xfrm>
        <a:graphic>
          <a:graphicData uri="http://schemas.openxmlformats.org/presentationml/2006/ole">
            <p:oleObj spid="_x0000_s10242" name="Equation" r:id="rId3" imgW="35532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B61476-815B-4980-A1FD-4FB904999BDE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333375" y="228600"/>
          <a:ext cx="2355850" cy="711200"/>
        </p:xfrm>
        <a:graphic>
          <a:graphicData uri="http://schemas.openxmlformats.org/presentationml/2006/ole">
            <p:oleObj spid="_x0000_s11266" name="Equation" r:id="rId3" imgW="672840" imgH="203040" progId="Equation.DSMT4">
              <p:embed/>
            </p:oleObj>
          </a:graphicData>
        </a:graphic>
      </p:graphicFrame>
      <p:sp>
        <p:nvSpPr>
          <p:cNvPr id="11273" name="Text Box 5"/>
          <p:cNvSpPr txBox="1">
            <a:spLocks noChangeArrowheads="1"/>
          </p:cNvSpPr>
          <p:nvPr/>
        </p:nvSpPr>
        <p:spPr bwMode="auto">
          <a:xfrm>
            <a:off x="2819400" y="381000"/>
            <a:ext cx="166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の公約数を</a:t>
            </a:r>
          </a:p>
        </p:txBody>
      </p:sp>
      <p:graphicFrame>
        <p:nvGraphicFramePr>
          <p:cNvPr id="11267" name="Object 6"/>
          <p:cNvGraphicFramePr>
            <a:graphicFrameLocks noChangeAspect="1"/>
          </p:cNvGraphicFramePr>
          <p:nvPr/>
        </p:nvGraphicFramePr>
        <p:xfrm>
          <a:off x="4608513" y="228600"/>
          <a:ext cx="1852612" cy="755650"/>
        </p:xfrm>
        <a:graphic>
          <a:graphicData uri="http://schemas.openxmlformats.org/presentationml/2006/ole">
            <p:oleObj spid="_x0000_s11267" name="Equation" r:id="rId4" imgW="622080" imgH="253800" progId="Equation.DSMT4">
              <p:embed/>
            </p:oleObj>
          </a:graphicData>
        </a:graphic>
      </p:graphicFrame>
      <p:sp>
        <p:nvSpPr>
          <p:cNvPr id="11274" name="Text Box 7"/>
          <p:cNvSpPr txBox="1">
            <a:spLocks noChangeArrowheads="1"/>
          </p:cNvSpPr>
          <p:nvPr/>
        </p:nvSpPr>
        <p:spPr bwMode="auto">
          <a:xfrm>
            <a:off x="365125" y="-360363"/>
            <a:ext cx="184150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 b="0"/>
          </a:p>
        </p:txBody>
      </p:sp>
      <p:sp>
        <p:nvSpPr>
          <p:cNvPr id="11275" name="Text Box 8"/>
          <p:cNvSpPr txBox="1">
            <a:spLocks noChangeArrowheads="1"/>
          </p:cNvSpPr>
          <p:nvPr/>
        </p:nvSpPr>
        <p:spPr bwMode="auto">
          <a:xfrm>
            <a:off x="6705600" y="381000"/>
            <a:ext cx="110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と書く。</a:t>
            </a:r>
          </a:p>
        </p:txBody>
      </p:sp>
      <p:graphicFrame>
        <p:nvGraphicFramePr>
          <p:cNvPr id="11268" name="Object 11"/>
          <p:cNvGraphicFramePr>
            <a:graphicFrameLocks noChangeAspect="1"/>
          </p:cNvGraphicFramePr>
          <p:nvPr/>
        </p:nvGraphicFramePr>
        <p:xfrm>
          <a:off x="1247775" y="1752600"/>
          <a:ext cx="3751263" cy="706438"/>
        </p:xfrm>
        <a:graphic>
          <a:graphicData uri="http://schemas.openxmlformats.org/presentationml/2006/ole">
            <p:oleObj spid="_x0000_s11268" name="Equation" r:id="rId5" imgW="1346040" imgH="253800" progId="Equation.DSMT4">
              <p:embed/>
            </p:oleObj>
          </a:graphicData>
        </a:graphic>
      </p:graphicFrame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593725" y="1163638"/>
            <a:ext cx="1271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例えば、</a:t>
            </a:r>
          </a:p>
        </p:txBody>
      </p:sp>
      <p:graphicFrame>
        <p:nvGraphicFramePr>
          <p:cNvPr id="11269" name="Object 16"/>
          <p:cNvGraphicFramePr>
            <a:graphicFrameLocks noChangeAspect="1"/>
          </p:cNvGraphicFramePr>
          <p:nvPr/>
        </p:nvGraphicFramePr>
        <p:xfrm>
          <a:off x="1143000" y="3962400"/>
          <a:ext cx="3429000" cy="498475"/>
        </p:xfrm>
        <a:graphic>
          <a:graphicData uri="http://schemas.openxmlformats.org/presentationml/2006/ole">
            <p:oleObj spid="_x0000_s11269" name="Equation" r:id="rId6" imgW="1396800" imgH="203040" progId="Equation.DSMT4">
              <p:embed/>
            </p:oleObj>
          </a:graphicData>
        </a:graphic>
      </p:graphicFrame>
      <p:sp>
        <p:nvSpPr>
          <p:cNvPr id="11277" name="AutoShape 18"/>
          <p:cNvSpPr>
            <a:spLocks noChangeArrowheads="1"/>
          </p:cNvSpPr>
          <p:nvPr/>
        </p:nvSpPr>
        <p:spPr bwMode="auto">
          <a:xfrm>
            <a:off x="381000" y="3048000"/>
            <a:ext cx="8534400" cy="31242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8" name="Text Box 19"/>
          <p:cNvSpPr txBox="1">
            <a:spLocks noChangeArrowheads="1"/>
          </p:cNvSpPr>
          <p:nvPr/>
        </p:nvSpPr>
        <p:spPr bwMode="auto">
          <a:xfrm>
            <a:off x="1203325" y="2763838"/>
            <a:ext cx="4165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008000"/>
                </a:solidFill>
              </a:rPr>
              <a:t>命題Ｅ３　（約数集合の普遍性）</a:t>
            </a:r>
          </a:p>
        </p:txBody>
      </p:sp>
      <p:graphicFrame>
        <p:nvGraphicFramePr>
          <p:cNvPr id="11270" name="Object 20"/>
          <p:cNvGraphicFramePr>
            <a:graphicFrameLocks noChangeAspect="1"/>
          </p:cNvGraphicFramePr>
          <p:nvPr/>
        </p:nvGraphicFramePr>
        <p:xfrm>
          <a:off x="685800" y="3352800"/>
          <a:ext cx="1828800" cy="552450"/>
        </p:xfrm>
        <a:graphic>
          <a:graphicData uri="http://schemas.openxmlformats.org/presentationml/2006/ole">
            <p:oleObj spid="_x0000_s11270" name="Equation" r:id="rId7" imgW="672840" imgH="203040" progId="Equation.DSMT4">
              <p:embed/>
            </p:oleObj>
          </a:graphicData>
        </a:graphic>
      </p:graphicFrame>
      <p:sp>
        <p:nvSpPr>
          <p:cNvPr id="11279" name="Text Box 21"/>
          <p:cNvSpPr txBox="1">
            <a:spLocks noChangeArrowheads="1"/>
          </p:cNvSpPr>
          <p:nvPr/>
        </p:nvSpPr>
        <p:spPr bwMode="auto">
          <a:xfrm>
            <a:off x="762000" y="33528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　　　　　　　　　に対して、先の命題Ｅ１，Ｅ２で定まる表現を</a:t>
            </a:r>
          </a:p>
        </p:txBody>
      </p:sp>
      <p:sp>
        <p:nvSpPr>
          <p:cNvPr id="11280" name="Text Box 22"/>
          <p:cNvSpPr txBox="1">
            <a:spLocks noChangeArrowheads="1"/>
          </p:cNvSpPr>
          <p:nvPr/>
        </p:nvSpPr>
        <p:spPr bwMode="auto">
          <a:xfrm>
            <a:off x="838200" y="4572000"/>
            <a:ext cx="241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とする。このとき、</a:t>
            </a:r>
          </a:p>
        </p:txBody>
      </p:sp>
      <p:graphicFrame>
        <p:nvGraphicFramePr>
          <p:cNvPr id="11271" name="Object 23"/>
          <p:cNvGraphicFramePr>
            <a:graphicFrameLocks noChangeAspect="1"/>
          </p:cNvGraphicFramePr>
          <p:nvPr/>
        </p:nvGraphicFramePr>
        <p:xfrm>
          <a:off x="1752600" y="5181600"/>
          <a:ext cx="4008438" cy="755650"/>
        </p:xfrm>
        <a:graphic>
          <a:graphicData uri="http://schemas.openxmlformats.org/presentationml/2006/ole">
            <p:oleObj spid="_x0000_s11271" name="Equation" r:id="rId8" imgW="1346040" imgH="253800" progId="Equation.DSMT4">
              <p:embed/>
            </p:oleObj>
          </a:graphicData>
        </a:graphic>
      </p:graphicFrame>
      <p:sp>
        <p:nvSpPr>
          <p:cNvPr id="11281" name="AutoShape 24"/>
          <p:cNvSpPr>
            <a:spLocks noChangeArrowheads="1"/>
          </p:cNvSpPr>
          <p:nvPr/>
        </p:nvSpPr>
        <p:spPr bwMode="auto">
          <a:xfrm>
            <a:off x="5791200" y="1371600"/>
            <a:ext cx="2895600" cy="1143000"/>
          </a:xfrm>
          <a:prstGeom prst="wedgeRoundRectCallout">
            <a:avLst>
              <a:gd name="adj1" fmla="val -65130"/>
              <a:gd name="adj2" fmla="val -9000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11282" name="Text Box 25"/>
          <p:cNvSpPr txBox="1">
            <a:spLocks noChangeArrowheads="1"/>
          </p:cNvSpPr>
          <p:nvPr/>
        </p:nvSpPr>
        <p:spPr bwMode="auto">
          <a:xfrm>
            <a:off x="6003925" y="1641475"/>
            <a:ext cx="23082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Common Divisor</a:t>
            </a:r>
          </a:p>
          <a:p>
            <a:r>
              <a:rPr lang="en-US" altLang="ja-JP" b="0"/>
              <a:t>(</a:t>
            </a:r>
            <a:r>
              <a:rPr lang="ja-JP" altLang="en-US" b="0"/>
              <a:t>公約数）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BE6AD8-A1D2-4187-BEAF-DDC5C30BA42D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33795" name="Rectangle 6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アルゴリズムにおける</a:t>
            </a:r>
            <a:br>
              <a:rPr lang="ja-JP" altLang="en-US" smtClean="0"/>
            </a:br>
            <a:r>
              <a:rPr lang="ja-JP" altLang="en-US" smtClean="0"/>
              <a:t>大幅な性能アップ</a:t>
            </a:r>
          </a:p>
        </p:txBody>
      </p:sp>
      <p:sp>
        <p:nvSpPr>
          <p:cNvPr id="33796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多項式時間アルゴリズム　ＶＳ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　対数時間アルゴリズム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　（最大公約数の問題）</a:t>
            </a:r>
          </a:p>
          <a:p>
            <a:pPr eaLnBrk="1" hangingPunct="1">
              <a:buFontTx/>
              <a:buNone/>
            </a:pPr>
            <a:endParaRPr lang="ja-JP" altLang="en-US" smtClean="0"/>
          </a:p>
          <a:p>
            <a:pPr eaLnBrk="1" hangingPunct="1"/>
            <a:r>
              <a:rPr lang="ja-JP" altLang="en-US" smtClean="0"/>
              <a:t>指数時間アルゴリズム　ＶＳ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　多項式時間アルゴリズム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　（フィボナッチ数列を求める問題）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05B8BF-7250-4E0A-900E-F26124312E24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2298" name="Text Box 2"/>
          <p:cNvSpPr txBox="1">
            <a:spLocks noChangeArrowheads="1"/>
          </p:cNvSpPr>
          <p:nvPr/>
        </p:nvSpPr>
        <p:spPr bwMode="auto">
          <a:xfrm>
            <a:off x="441325" y="249238"/>
            <a:ext cx="415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証明の前に、具体例で調べる。</a:t>
            </a: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1706563" y="3352800"/>
          <a:ext cx="3749675" cy="706438"/>
        </p:xfrm>
        <a:graphic>
          <a:graphicData uri="http://schemas.openxmlformats.org/presentationml/2006/ole">
            <p:oleObj spid="_x0000_s12290" name="Equation" r:id="rId3" imgW="1346040" imgH="253800" progId="Equation.DSMT4">
              <p:embed/>
            </p:oleObj>
          </a:graphicData>
        </a:graphic>
      </p:graphicFrame>
      <p:graphicFrame>
        <p:nvGraphicFramePr>
          <p:cNvPr id="12291" name="Object 4"/>
          <p:cNvGraphicFramePr>
            <a:graphicFrameLocks noChangeAspect="1"/>
          </p:cNvGraphicFramePr>
          <p:nvPr/>
        </p:nvGraphicFramePr>
        <p:xfrm>
          <a:off x="838200" y="914400"/>
          <a:ext cx="2619375" cy="615950"/>
        </p:xfrm>
        <a:graphic>
          <a:graphicData uri="http://schemas.openxmlformats.org/presentationml/2006/ole">
            <p:oleObj spid="_x0000_s12291" name="Equation" r:id="rId4" imgW="863280" imgH="203040" progId="Equation.DSMT4">
              <p:embed/>
            </p:oleObj>
          </a:graphicData>
        </a:graphic>
      </p:graphicFrame>
      <p:sp>
        <p:nvSpPr>
          <p:cNvPr id="12299" name="Text Box 5"/>
          <p:cNvSpPr txBox="1">
            <a:spLocks noChangeArrowheads="1"/>
          </p:cNvSpPr>
          <p:nvPr/>
        </p:nvSpPr>
        <p:spPr bwMode="auto">
          <a:xfrm>
            <a:off x="3505200" y="9906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とする。</a:t>
            </a:r>
          </a:p>
        </p:txBody>
      </p:sp>
      <p:graphicFrame>
        <p:nvGraphicFramePr>
          <p:cNvPr id="12292" name="Object 6"/>
          <p:cNvGraphicFramePr>
            <a:graphicFrameLocks noChangeAspect="1"/>
          </p:cNvGraphicFramePr>
          <p:nvPr/>
        </p:nvGraphicFramePr>
        <p:xfrm>
          <a:off x="1028700" y="1562100"/>
          <a:ext cx="2849563" cy="539750"/>
        </p:xfrm>
        <a:graphic>
          <a:graphicData uri="http://schemas.openxmlformats.org/presentationml/2006/ole">
            <p:oleObj spid="_x0000_s12292" name="Equation" r:id="rId5" imgW="939600" imgH="177480" progId="Equation.DSMT4">
              <p:embed/>
            </p:oleObj>
          </a:graphicData>
        </a:graphic>
      </p:graphicFrame>
      <p:sp>
        <p:nvSpPr>
          <p:cNvPr id="12300" name="Text Box 7"/>
          <p:cNvSpPr txBox="1">
            <a:spLocks noChangeArrowheads="1"/>
          </p:cNvSpPr>
          <p:nvPr/>
        </p:nvSpPr>
        <p:spPr bwMode="auto">
          <a:xfrm>
            <a:off x="1050925" y="2078038"/>
            <a:ext cx="877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より、</a:t>
            </a:r>
          </a:p>
        </p:txBody>
      </p:sp>
      <p:graphicFrame>
        <p:nvGraphicFramePr>
          <p:cNvPr id="12293" name="Object 8"/>
          <p:cNvGraphicFramePr>
            <a:graphicFrameLocks noChangeAspect="1"/>
          </p:cNvGraphicFramePr>
          <p:nvPr/>
        </p:nvGraphicFramePr>
        <p:xfrm>
          <a:off x="1828800" y="2057400"/>
          <a:ext cx="2235200" cy="617538"/>
        </p:xfrm>
        <a:graphic>
          <a:graphicData uri="http://schemas.openxmlformats.org/presentationml/2006/ole">
            <p:oleObj spid="_x0000_s12293" name="Equation" r:id="rId6" imgW="736560" imgH="203040" progId="Equation.DSMT4">
              <p:embed/>
            </p:oleObj>
          </a:graphicData>
        </a:graphic>
      </p:graphicFrame>
      <p:sp>
        <p:nvSpPr>
          <p:cNvPr id="12301" name="Text Box 9"/>
          <p:cNvSpPr txBox="1">
            <a:spLocks noChangeArrowheads="1"/>
          </p:cNvSpPr>
          <p:nvPr/>
        </p:nvSpPr>
        <p:spPr bwMode="auto">
          <a:xfrm>
            <a:off x="1127125" y="2840038"/>
            <a:ext cx="2363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公約数をみると、</a:t>
            </a:r>
          </a:p>
        </p:txBody>
      </p:sp>
      <p:graphicFrame>
        <p:nvGraphicFramePr>
          <p:cNvPr id="12294" name="Object 10"/>
          <p:cNvGraphicFramePr>
            <a:graphicFrameLocks noChangeAspect="1"/>
          </p:cNvGraphicFramePr>
          <p:nvPr/>
        </p:nvGraphicFramePr>
        <p:xfrm>
          <a:off x="1782763" y="4191000"/>
          <a:ext cx="3714750" cy="706438"/>
        </p:xfrm>
        <a:graphic>
          <a:graphicData uri="http://schemas.openxmlformats.org/presentationml/2006/ole">
            <p:oleObj spid="_x0000_s12294" name="Equation" r:id="rId7" imgW="1333440" imgH="253800" progId="Equation.DSMT4">
              <p:embed/>
            </p:oleObj>
          </a:graphicData>
        </a:graphic>
      </p:graphicFrame>
      <p:sp>
        <p:nvSpPr>
          <p:cNvPr id="12302" name="Text Box 11"/>
          <p:cNvSpPr txBox="1">
            <a:spLocks noChangeArrowheads="1"/>
          </p:cNvSpPr>
          <p:nvPr/>
        </p:nvSpPr>
        <p:spPr bwMode="auto">
          <a:xfrm>
            <a:off x="1203325" y="4821238"/>
            <a:ext cx="93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また、</a:t>
            </a:r>
          </a:p>
        </p:txBody>
      </p:sp>
      <p:graphicFrame>
        <p:nvGraphicFramePr>
          <p:cNvPr id="12295" name="Object 12"/>
          <p:cNvGraphicFramePr>
            <a:graphicFrameLocks noChangeAspect="1"/>
          </p:cNvGraphicFramePr>
          <p:nvPr/>
        </p:nvGraphicFramePr>
        <p:xfrm>
          <a:off x="1817688" y="5257800"/>
          <a:ext cx="2370137" cy="493713"/>
        </p:xfrm>
        <a:graphic>
          <a:graphicData uri="http://schemas.openxmlformats.org/presentationml/2006/ole">
            <p:oleObj spid="_x0000_s12295" name="Equation" r:id="rId8" imgW="850680" imgH="177480" progId="Equation.DSMT4">
              <p:embed/>
            </p:oleObj>
          </a:graphicData>
        </a:graphic>
      </p:graphicFrame>
      <p:sp>
        <p:nvSpPr>
          <p:cNvPr id="12303" name="Text Box 13"/>
          <p:cNvSpPr txBox="1">
            <a:spLocks noChangeArrowheads="1"/>
          </p:cNvSpPr>
          <p:nvPr/>
        </p:nvSpPr>
        <p:spPr bwMode="auto">
          <a:xfrm>
            <a:off x="1295400" y="5791200"/>
            <a:ext cx="877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より、</a:t>
            </a:r>
          </a:p>
        </p:txBody>
      </p:sp>
      <p:graphicFrame>
        <p:nvGraphicFramePr>
          <p:cNvPr id="12296" name="Object 14"/>
          <p:cNvGraphicFramePr>
            <a:graphicFrameLocks noChangeAspect="1"/>
          </p:cNvGraphicFramePr>
          <p:nvPr/>
        </p:nvGraphicFramePr>
        <p:xfrm>
          <a:off x="1857375" y="6151563"/>
          <a:ext cx="3468688" cy="706437"/>
        </p:xfrm>
        <a:graphic>
          <a:graphicData uri="http://schemas.openxmlformats.org/presentationml/2006/ole">
            <p:oleObj spid="_x0000_s12296" name="Equation" r:id="rId9" imgW="124452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DDFD1A-9A0A-4CAC-8F3B-8EED15171B66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13327" name="Text Box 3"/>
          <p:cNvSpPr txBox="1">
            <a:spLocks noChangeArrowheads="1"/>
          </p:cNvSpPr>
          <p:nvPr/>
        </p:nvSpPr>
        <p:spPr bwMode="auto">
          <a:xfrm>
            <a:off x="136525" y="1730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証明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1524000" y="762000"/>
          <a:ext cx="1720850" cy="514350"/>
        </p:xfrm>
        <a:graphic>
          <a:graphicData uri="http://schemas.openxmlformats.org/presentationml/2006/ole">
            <p:oleObj spid="_x0000_s13314" name="Equation" r:id="rId3" imgW="850680" imgH="253800" progId="Equation.DSMT4">
              <p:embed/>
            </p:oleObj>
          </a:graphicData>
        </a:graphic>
      </p:graphicFrame>
      <p:sp>
        <p:nvSpPr>
          <p:cNvPr id="13328" name="Text Box 5"/>
          <p:cNvSpPr txBox="1">
            <a:spLocks noChangeArrowheads="1"/>
          </p:cNvSpPr>
          <p:nvPr/>
        </p:nvSpPr>
        <p:spPr bwMode="auto">
          <a:xfrm>
            <a:off x="457200" y="7620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任意の</a:t>
            </a:r>
          </a:p>
        </p:txBody>
      </p:sp>
      <p:sp>
        <p:nvSpPr>
          <p:cNvPr id="13329" name="Text Box 6"/>
          <p:cNvSpPr txBox="1">
            <a:spLocks noChangeArrowheads="1"/>
          </p:cNvSpPr>
          <p:nvPr/>
        </p:nvSpPr>
        <p:spPr bwMode="auto">
          <a:xfrm>
            <a:off x="3276600" y="685800"/>
            <a:ext cx="1487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に対して、</a:t>
            </a:r>
          </a:p>
        </p:txBody>
      </p:sp>
      <p:graphicFrame>
        <p:nvGraphicFramePr>
          <p:cNvPr id="13315" name="Object 7"/>
          <p:cNvGraphicFramePr>
            <a:graphicFrameLocks noChangeAspect="1"/>
          </p:cNvGraphicFramePr>
          <p:nvPr/>
        </p:nvGraphicFramePr>
        <p:xfrm>
          <a:off x="4648200" y="685800"/>
          <a:ext cx="1695450" cy="514350"/>
        </p:xfrm>
        <a:graphic>
          <a:graphicData uri="http://schemas.openxmlformats.org/presentationml/2006/ole">
            <p:oleObj spid="_x0000_s13315" name="Equation" r:id="rId4" imgW="838080" imgH="253800" progId="Equation.DSMT4">
              <p:embed/>
            </p:oleObj>
          </a:graphicData>
        </a:graphic>
      </p:graphicFrame>
      <p:sp>
        <p:nvSpPr>
          <p:cNvPr id="13330" name="Text Box 8"/>
          <p:cNvSpPr txBox="1">
            <a:spLocks noChangeArrowheads="1"/>
          </p:cNvSpPr>
          <p:nvPr/>
        </p:nvSpPr>
        <p:spPr bwMode="auto">
          <a:xfrm>
            <a:off x="6400800" y="685800"/>
            <a:ext cx="1246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を示す。</a:t>
            </a:r>
          </a:p>
        </p:txBody>
      </p:sp>
      <p:graphicFrame>
        <p:nvGraphicFramePr>
          <p:cNvPr id="13316" name="Object 9"/>
          <p:cNvGraphicFramePr>
            <a:graphicFrameLocks noChangeAspect="1"/>
          </p:cNvGraphicFramePr>
          <p:nvPr/>
        </p:nvGraphicFramePr>
        <p:xfrm>
          <a:off x="609600" y="1447800"/>
          <a:ext cx="1720850" cy="514350"/>
        </p:xfrm>
        <a:graphic>
          <a:graphicData uri="http://schemas.openxmlformats.org/presentationml/2006/ole">
            <p:oleObj spid="_x0000_s13316" name="Equation" r:id="rId5" imgW="850680" imgH="253800" progId="Equation.DSMT4">
              <p:embed/>
            </p:oleObj>
          </a:graphicData>
        </a:graphic>
      </p:graphicFrame>
      <p:sp>
        <p:nvSpPr>
          <p:cNvPr id="13331" name="Text Box 10"/>
          <p:cNvSpPr txBox="1">
            <a:spLocks noChangeArrowheads="1"/>
          </p:cNvSpPr>
          <p:nvPr/>
        </p:nvSpPr>
        <p:spPr bwMode="auto">
          <a:xfrm>
            <a:off x="2346325" y="1392238"/>
            <a:ext cx="393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より、自然数　　　　を用いて、</a:t>
            </a:r>
          </a:p>
        </p:txBody>
      </p:sp>
      <p:graphicFrame>
        <p:nvGraphicFramePr>
          <p:cNvPr id="13317" name="Object 13"/>
          <p:cNvGraphicFramePr>
            <a:graphicFrameLocks noChangeAspect="1"/>
          </p:cNvGraphicFramePr>
          <p:nvPr/>
        </p:nvGraphicFramePr>
        <p:xfrm>
          <a:off x="685800" y="1905000"/>
          <a:ext cx="1143000" cy="979488"/>
        </p:xfrm>
        <a:graphic>
          <a:graphicData uri="http://schemas.openxmlformats.org/presentationml/2006/ole">
            <p:oleObj spid="_x0000_s13317" name="Equation" r:id="rId6" imgW="533160" imgH="457200" progId="Equation.DSMT4">
              <p:embed/>
            </p:oleObj>
          </a:graphicData>
        </a:graphic>
      </p:graphicFrame>
      <p:sp>
        <p:nvSpPr>
          <p:cNvPr id="13332" name="Text Box 14"/>
          <p:cNvSpPr txBox="1">
            <a:spLocks noChangeArrowheads="1"/>
          </p:cNvSpPr>
          <p:nvPr/>
        </p:nvSpPr>
        <p:spPr bwMode="auto">
          <a:xfrm>
            <a:off x="685800" y="2895600"/>
            <a:ext cx="1477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と書ける。</a:t>
            </a:r>
          </a:p>
        </p:txBody>
      </p:sp>
      <p:graphicFrame>
        <p:nvGraphicFramePr>
          <p:cNvPr id="13318" name="Object 15"/>
          <p:cNvGraphicFramePr>
            <a:graphicFrameLocks noChangeAspect="1"/>
          </p:cNvGraphicFramePr>
          <p:nvPr/>
        </p:nvGraphicFramePr>
        <p:xfrm>
          <a:off x="4114800" y="1447800"/>
          <a:ext cx="514350" cy="392113"/>
        </p:xfrm>
        <a:graphic>
          <a:graphicData uri="http://schemas.openxmlformats.org/presentationml/2006/ole">
            <p:oleObj spid="_x0000_s13318" name="Equation" r:id="rId7" imgW="266400" imgH="203040" progId="Equation.DSMT4">
              <p:embed/>
            </p:oleObj>
          </a:graphicData>
        </a:graphic>
      </p:graphicFrame>
      <p:graphicFrame>
        <p:nvGraphicFramePr>
          <p:cNvPr id="13319" name="Object 17"/>
          <p:cNvGraphicFramePr>
            <a:graphicFrameLocks noChangeAspect="1"/>
          </p:cNvGraphicFramePr>
          <p:nvPr/>
        </p:nvGraphicFramePr>
        <p:xfrm>
          <a:off x="2209800" y="2895600"/>
          <a:ext cx="1558925" cy="498475"/>
        </p:xfrm>
        <a:graphic>
          <a:graphicData uri="http://schemas.openxmlformats.org/presentationml/2006/ole">
            <p:oleObj spid="_x0000_s13319" name="Equation" r:id="rId8" imgW="634680" imgH="203040" progId="Equation.DSMT4">
              <p:embed/>
            </p:oleObj>
          </a:graphicData>
        </a:graphic>
      </p:graphicFrame>
      <p:sp>
        <p:nvSpPr>
          <p:cNvPr id="13333" name="Text Box 18"/>
          <p:cNvSpPr txBox="1">
            <a:spLocks noChangeArrowheads="1"/>
          </p:cNvSpPr>
          <p:nvPr/>
        </p:nvSpPr>
        <p:spPr bwMode="auto">
          <a:xfrm>
            <a:off x="3733800" y="2895600"/>
            <a:ext cx="3983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を用いると、次式が成り立つ。</a:t>
            </a:r>
          </a:p>
        </p:txBody>
      </p:sp>
      <p:graphicFrame>
        <p:nvGraphicFramePr>
          <p:cNvPr id="13320" name="Object 19"/>
          <p:cNvGraphicFramePr>
            <a:graphicFrameLocks noChangeAspect="1"/>
          </p:cNvGraphicFramePr>
          <p:nvPr/>
        </p:nvGraphicFramePr>
        <p:xfrm>
          <a:off x="2590800" y="3505200"/>
          <a:ext cx="1416050" cy="434975"/>
        </p:xfrm>
        <a:graphic>
          <a:graphicData uri="http://schemas.openxmlformats.org/presentationml/2006/ole">
            <p:oleObj spid="_x0000_s13320" name="Equation" r:id="rId9" imgW="660240" imgH="203040" progId="Equation.DSMT4">
              <p:embed/>
            </p:oleObj>
          </a:graphicData>
        </a:graphic>
      </p:graphicFrame>
      <p:graphicFrame>
        <p:nvGraphicFramePr>
          <p:cNvPr id="13321" name="Object 20"/>
          <p:cNvGraphicFramePr>
            <a:graphicFrameLocks noChangeAspect="1"/>
          </p:cNvGraphicFramePr>
          <p:nvPr/>
        </p:nvGraphicFramePr>
        <p:xfrm>
          <a:off x="952500" y="4021138"/>
          <a:ext cx="981075" cy="379412"/>
        </p:xfrm>
        <a:graphic>
          <a:graphicData uri="http://schemas.openxmlformats.org/presentationml/2006/ole">
            <p:oleObj spid="_x0000_s13321" name="Equation" r:id="rId10" imgW="457200" imgH="177480" progId="Equation.DSMT4">
              <p:embed/>
            </p:oleObj>
          </a:graphicData>
        </a:graphic>
      </p:graphicFrame>
      <p:sp>
        <p:nvSpPr>
          <p:cNvPr id="13334" name="Text Box 21"/>
          <p:cNvSpPr txBox="1">
            <a:spLocks noChangeArrowheads="1"/>
          </p:cNvSpPr>
          <p:nvPr/>
        </p:nvSpPr>
        <p:spPr bwMode="auto">
          <a:xfrm>
            <a:off x="1905000" y="3962400"/>
            <a:ext cx="283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を代入してまとめる。</a:t>
            </a:r>
          </a:p>
        </p:txBody>
      </p:sp>
      <p:graphicFrame>
        <p:nvGraphicFramePr>
          <p:cNvPr id="13322" name="Object 23"/>
          <p:cNvGraphicFramePr>
            <a:graphicFrameLocks noChangeAspect="1"/>
          </p:cNvGraphicFramePr>
          <p:nvPr/>
        </p:nvGraphicFramePr>
        <p:xfrm>
          <a:off x="1981200" y="4648200"/>
          <a:ext cx="1744663" cy="434975"/>
        </p:xfrm>
        <a:graphic>
          <a:graphicData uri="http://schemas.openxmlformats.org/presentationml/2006/ole">
            <p:oleObj spid="_x0000_s13322" name="Equation" r:id="rId11" imgW="812520" imgH="203040" progId="Equation.DSMT4">
              <p:embed/>
            </p:oleObj>
          </a:graphicData>
        </a:graphic>
      </p:graphicFrame>
      <p:sp>
        <p:nvSpPr>
          <p:cNvPr id="13335" name="Text Box 24"/>
          <p:cNvSpPr txBox="1">
            <a:spLocks noChangeArrowheads="1"/>
          </p:cNvSpPr>
          <p:nvPr/>
        </p:nvSpPr>
        <p:spPr bwMode="auto">
          <a:xfrm>
            <a:off x="609600" y="5257800"/>
            <a:ext cx="6935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この式は、   　が　　　の約数であることを示している。</a:t>
            </a:r>
          </a:p>
        </p:txBody>
      </p:sp>
      <p:graphicFrame>
        <p:nvGraphicFramePr>
          <p:cNvPr id="13323" name="Object 25"/>
          <p:cNvGraphicFramePr>
            <a:graphicFrameLocks noChangeAspect="1"/>
          </p:cNvGraphicFramePr>
          <p:nvPr/>
        </p:nvGraphicFramePr>
        <p:xfrm>
          <a:off x="1981200" y="5257800"/>
          <a:ext cx="412750" cy="504825"/>
        </p:xfrm>
        <a:graphic>
          <a:graphicData uri="http://schemas.openxmlformats.org/presentationml/2006/ole">
            <p:oleObj spid="_x0000_s13323" name="Equation" r:id="rId12" imgW="114120" imgH="139680" progId="Equation.DSMT4">
              <p:embed/>
            </p:oleObj>
          </a:graphicData>
        </a:graphic>
      </p:graphicFrame>
      <p:graphicFrame>
        <p:nvGraphicFramePr>
          <p:cNvPr id="13324" name="Object 26"/>
          <p:cNvGraphicFramePr>
            <a:graphicFrameLocks noChangeAspect="1"/>
          </p:cNvGraphicFramePr>
          <p:nvPr/>
        </p:nvGraphicFramePr>
        <p:xfrm>
          <a:off x="2819400" y="5257800"/>
          <a:ext cx="412750" cy="458788"/>
        </p:xfrm>
        <a:graphic>
          <a:graphicData uri="http://schemas.openxmlformats.org/presentationml/2006/ole">
            <p:oleObj spid="_x0000_s13324" name="Equation" r:id="rId13" imgW="114120" imgH="126720" progId="Equation.DSMT4">
              <p:embed/>
            </p:oleObj>
          </a:graphicData>
        </a:graphic>
      </p:graphicFrame>
      <p:graphicFrame>
        <p:nvGraphicFramePr>
          <p:cNvPr id="13325" name="Object 27"/>
          <p:cNvGraphicFramePr>
            <a:graphicFrameLocks noChangeAspect="1"/>
          </p:cNvGraphicFramePr>
          <p:nvPr/>
        </p:nvGraphicFramePr>
        <p:xfrm>
          <a:off x="7407275" y="5965825"/>
          <a:ext cx="1558925" cy="687388"/>
        </p:xfrm>
        <a:graphic>
          <a:graphicData uri="http://schemas.openxmlformats.org/presentationml/2006/ole">
            <p:oleObj spid="_x0000_s13325" name="Equation" r:id="rId14" imgW="43164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9BF039-AC9B-46A8-A03B-F2A3207A68ED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1434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ユークリッドの互除法の停止性</a:t>
            </a:r>
          </a:p>
        </p:txBody>
      </p:sp>
      <p:sp>
        <p:nvSpPr>
          <p:cNvPr id="14346" name="AutoShape 4"/>
          <p:cNvSpPr>
            <a:spLocks noChangeArrowheads="1"/>
          </p:cNvSpPr>
          <p:nvPr/>
        </p:nvSpPr>
        <p:spPr bwMode="auto">
          <a:xfrm>
            <a:off x="228600" y="1327150"/>
            <a:ext cx="7924800" cy="9144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7" name="Text Box 5"/>
          <p:cNvSpPr txBox="1">
            <a:spLocks noChangeArrowheads="1"/>
          </p:cNvSpPr>
          <p:nvPr/>
        </p:nvSpPr>
        <p:spPr bwMode="auto">
          <a:xfrm>
            <a:off x="1050925" y="1042988"/>
            <a:ext cx="53609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008000"/>
                </a:solidFill>
              </a:rPr>
              <a:t>命題Ｅ４　（ユークリッド互除法の停止性）</a:t>
            </a:r>
          </a:p>
        </p:txBody>
      </p:sp>
      <p:sp>
        <p:nvSpPr>
          <p:cNvPr id="14348" name="Text Box 10"/>
          <p:cNvSpPr txBox="1">
            <a:spLocks noChangeArrowheads="1"/>
          </p:cNvSpPr>
          <p:nvPr/>
        </p:nvSpPr>
        <p:spPr bwMode="auto">
          <a:xfrm>
            <a:off x="990600" y="1555750"/>
            <a:ext cx="457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ユークリッドの互除法は停止する。</a:t>
            </a:r>
          </a:p>
        </p:txBody>
      </p:sp>
      <p:graphicFrame>
        <p:nvGraphicFramePr>
          <p:cNvPr id="14338" name="Object 11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4338" name="Equation" r:id="rId3" imgW="914400" imgH="198720" progId="Equation.DSMT4">
              <p:embed/>
            </p:oleObj>
          </a:graphicData>
        </a:graphic>
      </p:graphicFrame>
      <p:sp>
        <p:nvSpPr>
          <p:cNvPr id="14349" name="Text Box 12"/>
          <p:cNvSpPr txBox="1">
            <a:spLocks noChangeArrowheads="1"/>
          </p:cNvSpPr>
          <p:nvPr/>
        </p:nvSpPr>
        <p:spPr bwMode="auto">
          <a:xfrm>
            <a:off x="304800" y="239395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証明</a:t>
            </a:r>
          </a:p>
        </p:txBody>
      </p:sp>
      <p:graphicFrame>
        <p:nvGraphicFramePr>
          <p:cNvPr id="14339" name="Object 13"/>
          <p:cNvGraphicFramePr>
            <a:graphicFrameLocks noChangeAspect="1"/>
          </p:cNvGraphicFramePr>
          <p:nvPr/>
        </p:nvGraphicFramePr>
        <p:xfrm>
          <a:off x="1143000" y="3232150"/>
          <a:ext cx="3302000" cy="508000"/>
        </p:xfrm>
        <a:graphic>
          <a:graphicData uri="http://schemas.openxmlformats.org/presentationml/2006/ole">
            <p:oleObj spid="_x0000_s14339" name="Equation" r:id="rId4" imgW="1485720" imgH="228600" progId="Equation.DSMT4">
              <p:embed/>
            </p:oleObj>
          </a:graphicData>
        </a:graphic>
      </p:graphicFrame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533400" y="2774950"/>
            <a:ext cx="815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ユークリッドの互除法によって次のような系列が得られたする。</a:t>
            </a:r>
          </a:p>
        </p:txBody>
      </p:sp>
      <p:graphicFrame>
        <p:nvGraphicFramePr>
          <p:cNvPr id="14340" name="Object 15"/>
          <p:cNvGraphicFramePr>
            <a:graphicFrameLocks noChangeAspect="1"/>
          </p:cNvGraphicFramePr>
          <p:nvPr/>
        </p:nvGraphicFramePr>
        <p:xfrm>
          <a:off x="1128713" y="3689350"/>
          <a:ext cx="3443287" cy="508000"/>
        </p:xfrm>
        <a:graphic>
          <a:graphicData uri="http://schemas.openxmlformats.org/presentationml/2006/ole">
            <p:oleObj spid="_x0000_s14340" name="Equation" r:id="rId5" imgW="1549080" imgH="228600" progId="Equation.DSMT4">
              <p:embed/>
            </p:oleObj>
          </a:graphicData>
        </a:graphic>
      </p:graphicFrame>
      <p:graphicFrame>
        <p:nvGraphicFramePr>
          <p:cNvPr id="14341" name="Object 16"/>
          <p:cNvGraphicFramePr>
            <a:graphicFrameLocks noChangeAspect="1"/>
          </p:cNvGraphicFramePr>
          <p:nvPr/>
        </p:nvGraphicFramePr>
        <p:xfrm>
          <a:off x="1066800" y="4070350"/>
          <a:ext cx="3527425" cy="958850"/>
        </p:xfrm>
        <a:graphic>
          <a:graphicData uri="http://schemas.openxmlformats.org/presentationml/2006/ole">
            <p:oleObj spid="_x0000_s14341" name="Equation" r:id="rId6" imgW="1587240" imgH="431640" progId="Equation.DSMT4">
              <p:embed/>
            </p:oleObj>
          </a:graphicData>
        </a:graphic>
      </p:graphicFrame>
      <p:sp>
        <p:nvSpPr>
          <p:cNvPr id="14351" name="Text Box 17"/>
          <p:cNvSpPr txBox="1">
            <a:spLocks noChangeArrowheads="1"/>
          </p:cNvSpPr>
          <p:nvPr/>
        </p:nvSpPr>
        <p:spPr bwMode="auto">
          <a:xfrm>
            <a:off x="762000" y="4953000"/>
            <a:ext cx="669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このとき、余りの系列は、単調減少する。すなわち、</a:t>
            </a:r>
          </a:p>
        </p:txBody>
      </p:sp>
      <p:graphicFrame>
        <p:nvGraphicFramePr>
          <p:cNvPr id="14342" name="Object 18"/>
          <p:cNvGraphicFramePr>
            <a:graphicFrameLocks noChangeAspect="1"/>
          </p:cNvGraphicFramePr>
          <p:nvPr/>
        </p:nvGraphicFramePr>
        <p:xfrm>
          <a:off x="1524000" y="5410200"/>
          <a:ext cx="2005013" cy="508000"/>
        </p:xfrm>
        <a:graphic>
          <a:graphicData uri="http://schemas.openxmlformats.org/presentationml/2006/ole">
            <p:oleObj spid="_x0000_s14342" name="Equation" r:id="rId7" imgW="901440" imgH="228600" progId="Equation.DSMT4">
              <p:embed/>
            </p:oleObj>
          </a:graphicData>
        </a:graphic>
      </p:graphicFrame>
      <p:sp>
        <p:nvSpPr>
          <p:cNvPr id="14352" name="Text Box 19"/>
          <p:cNvSpPr txBox="1">
            <a:spLocks noChangeArrowheads="1"/>
          </p:cNvSpPr>
          <p:nvPr/>
        </p:nvSpPr>
        <p:spPr bwMode="auto">
          <a:xfrm>
            <a:off x="685800" y="5867400"/>
            <a:ext cx="78454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余りは、非負整数なので、ある繰り返し回数で必ず０になる。</a:t>
            </a:r>
          </a:p>
          <a:p>
            <a:r>
              <a:rPr lang="ja-JP" altLang="en-US" b="0"/>
              <a:t>したがって、停止する。</a:t>
            </a:r>
          </a:p>
        </p:txBody>
      </p:sp>
      <p:graphicFrame>
        <p:nvGraphicFramePr>
          <p:cNvPr id="14343" name="Object 20"/>
          <p:cNvGraphicFramePr>
            <a:graphicFrameLocks noChangeAspect="1"/>
          </p:cNvGraphicFramePr>
          <p:nvPr/>
        </p:nvGraphicFramePr>
        <p:xfrm>
          <a:off x="7696200" y="6394450"/>
          <a:ext cx="1050925" cy="463550"/>
        </p:xfrm>
        <a:graphic>
          <a:graphicData uri="http://schemas.openxmlformats.org/presentationml/2006/ole">
            <p:oleObj spid="_x0000_s14343" name="Equation" r:id="rId8" imgW="43164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D07B49-3A9F-4148-9E6A-38B1BC9EE18B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153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630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ユークリッドの互除法の時間計算量</a:t>
            </a:r>
          </a:p>
        </p:txBody>
      </p:sp>
      <p:sp>
        <p:nvSpPr>
          <p:cNvPr id="15368" name="AutoShape 3"/>
          <p:cNvSpPr>
            <a:spLocks noChangeArrowheads="1"/>
          </p:cNvSpPr>
          <p:nvPr/>
        </p:nvSpPr>
        <p:spPr bwMode="auto">
          <a:xfrm>
            <a:off x="381000" y="2209800"/>
            <a:ext cx="7924800" cy="32766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69" name="Text Box 4"/>
          <p:cNvSpPr txBox="1">
            <a:spLocks noChangeArrowheads="1"/>
          </p:cNvSpPr>
          <p:nvPr/>
        </p:nvSpPr>
        <p:spPr bwMode="auto">
          <a:xfrm>
            <a:off x="1203325" y="2001838"/>
            <a:ext cx="31734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008000"/>
                </a:solidFill>
              </a:rPr>
              <a:t>命題Ｅ５　（余りの性質）</a:t>
            </a:r>
          </a:p>
        </p:txBody>
      </p:sp>
      <p:graphicFrame>
        <p:nvGraphicFramePr>
          <p:cNvPr id="15362" name="Object 102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5362" name="Equation" r:id="rId3" imgW="914400" imgH="198720" progId="Equation.DSMT4">
              <p:embed/>
            </p:oleObj>
          </a:graphicData>
        </a:graphic>
      </p:graphicFrame>
      <p:sp>
        <p:nvSpPr>
          <p:cNvPr id="15370" name="Text Box 16"/>
          <p:cNvSpPr txBox="1">
            <a:spLocks noChangeArrowheads="1"/>
          </p:cNvSpPr>
          <p:nvPr/>
        </p:nvSpPr>
        <p:spPr bwMode="auto">
          <a:xfrm>
            <a:off x="593725" y="1239838"/>
            <a:ext cx="68770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ユークリッド互除法の時間計算量を見積もるために、</a:t>
            </a:r>
          </a:p>
          <a:p>
            <a:r>
              <a:rPr lang="ja-JP" altLang="en-US" b="0"/>
              <a:t>次の命題が成り立つことに注意する。</a:t>
            </a:r>
          </a:p>
        </p:txBody>
      </p:sp>
      <p:graphicFrame>
        <p:nvGraphicFramePr>
          <p:cNvPr id="15363" name="Object 1025"/>
          <p:cNvGraphicFramePr>
            <a:graphicFrameLocks noChangeAspect="1"/>
          </p:cNvGraphicFramePr>
          <p:nvPr/>
        </p:nvGraphicFramePr>
        <p:xfrm>
          <a:off x="1143000" y="3124200"/>
          <a:ext cx="3429000" cy="498475"/>
        </p:xfrm>
        <a:graphic>
          <a:graphicData uri="http://schemas.openxmlformats.org/presentationml/2006/ole">
            <p:oleObj spid="_x0000_s15363" name="Equation" r:id="rId4" imgW="1396800" imgH="203040" progId="Equation.DSMT4">
              <p:embed/>
            </p:oleObj>
          </a:graphicData>
        </a:graphic>
      </p:graphicFrame>
      <p:graphicFrame>
        <p:nvGraphicFramePr>
          <p:cNvPr id="15364" name="Object 1026"/>
          <p:cNvGraphicFramePr>
            <a:graphicFrameLocks noChangeAspect="1"/>
          </p:cNvGraphicFramePr>
          <p:nvPr/>
        </p:nvGraphicFramePr>
        <p:xfrm>
          <a:off x="685800" y="2514600"/>
          <a:ext cx="1828800" cy="552450"/>
        </p:xfrm>
        <a:graphic>
          <a:graphicData uri="http://schemas.openxmlformats.org/presentationml/2006/ole">
            <p:oleObj spid="_x0000_s15364" name="Equation" r:id="rId5" imgW="672840" imgH="203040" progId="Equation.DSMT4">
              <p:embed/>
            </p:oleObj>
          </a:graphicData>
        </a:graphic>
      </p:graphicFrame>
      <p:sp>
        <p:nvSpPr>
          <p:cNvPr id="15371" name="Text Box 19"/>
          <p:cNvSpPr txBox="1">
            <a:spLocks noChangeArrowheads="1"/>
          </p:cNvSpPr>
          <p:nvPr/>
        </p:nvSpPr>
        <p:spPr bwMode="auto">
          <a:xfrm>
            <a:off x="762000" y="25146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　　　　　　　　　に対して、先の命題Ｅ１，Ｅ２で定まる表現を</a:t>
            </a:r>
          </a:p>
        </p:txBody>
      </p:sp>
      <p:sp>
        <p:nvSpPr>
          <p:cNvPr id="15372" name="Text Box 20"/>
          <p:cNvSpPr txBox="1">
            <a:spLocks noChangeArrowheads="1"/>
          </p:cNvSpPr>
          <p:nvPr/>
        </p:nvSpPr>
        <p:spPr bwMode="auto">
          <a:xfrm>
            <a:off x="838200" y="3733800"/>
            <a:ext cx="241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とする。このとき、</a:t>
            </a:r>
          </a:p>
        </p:txBody>
      </p:sp>
      <p:graphicFrame>
        <p:nvGraphicFramePr>
          <p:cNvPr id="15365" name="Object 1027"/>
          <p:cNvGraphicFramePr>
            <a:graphicFrameLocks noChangeAspect="1"/>
          </p:cNvGraphicFramePr>
          <p:nvPr/>
        </p:nvGraphicFramePr>
        <p:xfrm>
          <a:off x="3276600" y="4419600"/>
          <a:ext cx="903288" cy="965200"/>
        </p:xfrm>
        <a:graphic>
          <a:graphicData uri="http://schemas.openxmlformats.org/presentationml/2006/ole">
            <p:oleObj spid="_x0000_s15365" name="Equation" r:id="rId6" imgW="36828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60FA45-ED95-4346-A01C-EB7CDBBD6DB1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1066800" y="990600"/>
          <a:ext cx="2209800" cy="527050"/>
        </p:xfrm>
        <a:graphic>
          <a:graphicData uri="http://schemas.openxmlformats.org/presentationml/2006/ole">
            <p:oleObj spid="_x0000_s16386" name="Equation" r:id="rId3" imgW="850680" imgH="203040" progId="Equation.DSMT4">
              <p:embed/>
            </p:oleObj>
          </a:graphicData>
        </a:graphic>
      </p:graphicFrame>
      <p:graphicFrame>
        <p:nvGraphicFramePr>
          <p:cNvPr id="16387" name="Object 6"/>
          <p:cNvGraphicFramePr>
            <a:graphicFrameLocks noChangeAspect="1"/>
          </p:cNvGraphicFramePr>
          <p:nvPr/>
        </p:nvGraphicFramePr>
        <p:xfrm>
          <a:off x="804863" y="1828800"/>
          <a:ext cx="3944937" cy="3065463"/>
        </p:xfrm>
        <a:graphic>
          <a:graphicData uri="http://schemas.openxmlformats.org/presentationml/2006/ole">
            <p:oleObj spid="_x0000_s16387" name="Equation" r:id="rId4" imgW="1143000" imgH="888840" progId="Equation.DSMT4">
              <p:embed/>
            </p:oleObj>
          </a:graphicData>
        </a:graphic>
      </p:graphicFrame>
      <p:sp>
        <p:nvSpPr>
          <p:cNvPr id="16392" name="Text Box 19"/>
          <p:cNvSpPr txBox="1">
            <a:spLocks noChangeArrowheads="1"/>
          </p:cNvSpPr>
          <p:nvPr/>
        </p:nvSpPr>
        <p:spPr bwMode="auto">
          <a:xfrm>
            <a:off x="288925" y="325438"/>
            <a:ext cx="445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証明の前に、具体例で確認する。</a:t>
            </a:r>
          </a:p>
        </p:txBody>
      </p:sp>
      <p:sp>
        <p:nvSpPr>
          <p:cNvPr id="16393" name="AutoShape 20"/>
          <p:cNvSpPr>
            <a:spLocks noChangeArrowheads="1"/>
          </p:cNvSpPr>
          <p:nvPr/>
        </p:nvSpPr>
        <p:spPr bwMode="auto">
          <a:xfrm>
            <a:off x="5638800" y="609600"/>
            <a:ext cx="1905000" cy="1295400"/>
          </a:xfrm>
          <a:prstGeom prst="wedgeRoundRectCallout">
            <a:avLst>
              <a:gd name="adj1" fmla="val -107250"/>
              <a:gd name="adj2" fmla="val 56986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graphicFrame>
        <p:nvGraphicFramePr>
          <p:cNvPr id="16388" name="Object 21"/>
          <p:cNvGraphicFramePr>
            <a:graphicFrameLocks noChangeAspect="1"/>
          </p:cNvGraphicFramePr>
          <p:nvPr/>
        </p:nvGraphicFramePr>
        <p:xfrm>
          <a:off x="5943600" y="685800"/>
          <a:ext cx="895350" cy="1066800"/>
        </p:xfrm>
        <a:graphic>
          <a:graphicData uri="http://schemas.openxmlformats.org/presentationml/2006/ole">
            <p:oleObj spid="_x0000_s16388" name="Equation" r:id="rId5" imgW="330120" imgH="393480" progId="Equation.DSMT4">
              <p:embed/>
            </p:oleObj>
          </a:graphicData>
        </a:graphic>
      </p:graphicFrame>
      <p:sp>
        <p:nvSpPr>
          <p:cNvPr id="16394" name="AutoShape 22"/>
          <p:cNvSpPr>
            <a:spLocks noChangeArrowheads="1"/>
          </p:cNvSpPr>
          <p:nvPr/>
        </p:nvSpPr>
        <p:spPr bwMode="auto">
          <a:xfrm>
            <a:off x="6096000" y="2133600"/>
            <a:ext cx="1905000" cy="1295400"/>
          </a:xfrm>
          <a:prstGeom prst="wedgeRoundRectCallout">
            <a:avLst>
              <a:gd name="adj1" fmla="val -139000"/>
              <a:gd name="adj2" fmla="val 10662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graphicFrame>
        <p:nvGraphicFramePr>
          <p:cNvPr id="16389" name="Object 23"/>
          <p:cNvGraphicFramePr>
            <a:graphicFrameLocks noChangeAspect="1"/>
          </p:cNvGraphicFramePr>
          <p:nvPr/>
        </p:nvGraphicFramePr>
        <p:xfrm>
          <a:off x="6400800" y="2209800"/>
          <a:ext cx="895350" cy="1066800"/>
        </p:xfrm>
        <a:graphic>
          <a:graphicData uri="http://schemas.openxmlformats.org/presentationml/2006/ole">
            <p:oleObj spid="_x0000_s16389" name="Equation" r:id="rId6" imgW="330120" imgH="393480" progId="Equation.DSMT4">
              <p:embed/>
            </p:oleObj>
          </a:graphicData>
        </a:graphic>
      </p:graphicFrame>
      <p:sp>
        <p:nvSpPr>
          <p:cNvPr id="16395" name="AutoShape 24"/>
          <p:cNvSpPr>
            <a:spLocks noChangeArrowheads="1"/>
          </p:cNvSpPr>
          <p:nvPr/>
        </p:nvSpPr>
        <p:spPr bwMode="auto">
          <a:xfrm>
            <a:off x="6172200" y="3581400"/>
            <a:ext cx="1905000" cy="1295400"/>
          </a:xfrm>
          <a:prstGeom prst="wedgeRoundRectCallout">
            <a:avLst>
              <a:gd name="adj1" fmla="val -153750"/>
              <a:gd name="adj2" fmla="val -26838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graphicFrame>
        <p:nvGraphicFramePr>
          <p:cNvPr id="16390" name="Object 25"/>
          <p:cNvGraphicFramePr>
            <a:graphicFrameLocks noChangeAspect="1"/>
          </p:cNvGraphicFramePr>
          <p:nvPr/>
        </p:nvGraphicFramePr>
        <p:xfrm>
          <a:off x="6586538" y="3733800"/>
          <a:ext cx="862012" cy="1066800"/>
        </p:xfrm>
        <a:graphic>
          <a:graphicData uri="http://schemas.openxmlformats.org/presentationml/2006/ole">
            <p:oleObj spid="_x0000_s16390" name="Equation" r:id="rId7" imgW="31716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5A3518-97BD-4031-9928-AEBA69B4014C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17418" name="Text Box 2"/>
          <p:cNvSpPr txBox="1">
            <a:spLocks noChangeArrowheads="1"/>
          </p:cNvSpPr>
          <p:nvPr/>
        </p:nvSpPr>
        <p:spPr bwMode="auto">
          <a:xfrm>
            <a:off x="136525" y="1730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証明</a:t>
            </a:r>
          </a:p>
        </p:txBody>
      </p:sp>
      <p:sp>
        <p:nvSpPr>
          <p:cNvPr id="17419" name="Text Box 21"/>
          <p:cNvSpPr txBox="1">
            <a:spLocks noChangeArrowheads="1"/>
          </p:cNvSpPr>
          <p:nvPr/>
        </p:nvSpPr>
        <p:spPr bwMode="auto">
          <a:xfrm>
            <a:off x="441325" y="847725"/>
            <a:ext cx="295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２つの場合に分けて、</a:t>
            </a:r>
          </a:p>
        </p:txBody>
      </p:sp>
      <p:graphicFrame>
        <p:nvGraphicFramePr>
          <p:cNvPr id="17410" name="Object 22"/>
          <p:cNvGraphicFramePr>
            <a:graphicFrameLocks noChangeAspect="1"/>
          </p:cNvGraphicFramePr>
          <p:nvPr/>
        </p:nvGraphicFramePr>
        <p:xfrm>
          <a:off x="3429000" y="598488"/>
          <a:ext cx="903288" cy="965200"/>
        </p:xfrm>
        <a:graphic>
          <a:graphicData uri="http://schemas.openxmlformats.org/presentationml/2006/ole">
            <p:oleObj spid="_x0000_s17410" name="Equation" r:id="rId3" imgW="368280" imgH="393480" progId="Equation.DSMT4">
              <p:embed/>
            </p:oleObj>
          </a:graphicData>
        </a:graphic>
      </p:graphicFrame>
      <p:sp>
        <p:nvSpPr>
          <p:cNvPr id="17420" name="Text Box 23"/>
          <p:cNvSpPr txBox="1">
            <a:spLocks noChangeArrowheads="1"/>
          </p:cNvSpPr>
          <p:nvPr/>
        </p:nvSpPr>
        <p:spPr bwMode="auto">
          <a:xfrm>
            <a:off x="4419600" y="827088"/>
            <a:ext cx="1246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を示す。</a:t>
            </a:r>
          </a:p>
        </p:txBody>
      </p:sp>
      <p:sp>
        <p:nvSpPr>
          <p:cNvPr id="17421" name="Text Box 24"/>
          <p:cNvSpPr txBox="1">
            <a:spLocks noChangeArrowheads="1"/>
          </p:cNvSpPr>
          <p:nvPr/>
        </p:nvSpPr>
        <p:spPr bwMode="auto">
          <a:xfrm>
            <a:off x="365125" y="1762125"/>
            <a:ext cx="1154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場合１：</a:t>
            </a:r>
          </a:p>
        </p:txBody>
      </p:sp>
      <p:graphicFrame>
        <p:nvGraphicFramePr>
          <p:cNvPr id="17411" name="Object 25"/>
          <p:cNvGraphicFramePr>
            <a:graphicFrameLocks noChangeAspect="1"/>
          </p:cNvGraphicFramePr>
          <p:nvPr/>
        </p:nvGraphicFramePr>
        <p:xfrm>
          <a:off x="1676400" y="1512888"/>
          <a:ext cx="811213" cy="838200"/>
        </p:xfrm>
        <a:graphic>
          <a:graphicData uri="http://schemas.openxmlformats.org/presentationml/2006/ole">
            <p:oleObj spid="_x0000_s17411" name="Equation" r:id="rId4" imgW="380880" imgH="393480" progId="Equation.DSMT4">
              <p:embed/>
            </p:oleObj>
          </a:graphicData>
        </a:graphic>
      </p:graphicFrame>
      <p:sp>
        <p:nvSpPr>
          <p:cNvPr id="17422" name="Text Box 26"/>
          <p:cNvSpPr txBox="1">
            <a:spLocks noChangeArrowheads="1"/>
          </p:cNvSpPr>
          <p:nvPr/>
        </p:nvSpPr>
        <p:spPr bwMode="auto">
          <a:xfrm>
            <a:off x="2574925" y="1762125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のとき、</a:t>
            </a:r>
          </a:p>
        </p:txBody>
      </p:sp>
      <p:graphicFrame>
        <p:nvGraphicFramePr>
          <p:cNvPr id="17412" name="Object 27"/>
          <p:cNvGraphicFramePr>
            <a:graphicFrameLocks noChangeAspect="1"/>
          </p:cNvGraphicFramePr>
          <p:nvPr/>
        </p:nvGraphicFramePr>
        <p:xfrm>
          <a:off x="2133600" y="2590800"/>
          <a:ext cx="1520825" cy="1003300"/>
        </p:xfrm>
        <a:graphic>
          <a:graphicData uri="http://schemas.openxmlformats.org/presentationml/2006/ole">
            <p:oleObj spid="_x0000_s17412" name="Equation" r:id="rId5" imgW="596880" imgH="393480" progId="Equation.DSMT4">
              <p:embed/>
            </p:oleObj>
          </a:graphicData>
        </a:graphic>
      </p:graphicFrame>
      <p:sp>
        <p:nvSpPr>
          <p:cNvPr id="17423" name="Rectangle 28"/>
          <p:cNvSpPr>
            <a:spLocks noChangeArrowheads="1"/>
          </p:cNvSpPr>
          <p:nvPr/>
        </p:nvSpPr>
        <p:spPr bwMode="auto">
          <a:xfrm>
            <a:off x="1600200" y="4473575"/>
            <a:ext cx="6172200" cy="2286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7413" name="Object 29"/>
          <p:cNvGraphicFramePr>
            <a:graphicFrameLocks noChangeAspect="1"/>
          </p:cNvGraphicFramePr>
          <p:nvPr/>
        </p:nvGraphicFramePr>
        <p:xfrm>
          <a:off x="4343400" y="4044950"/>
          <a:ext cx="388938" cy="428625"/>
        </p:xfrm>
        <a:graphic>
          <a:graphicData uri="http://schemas.openxmlformats.org/presentationml/2006/ole">
            <p:oleObj spid="_x0000_s17413" name="Equation" r:id="rId6" imgW="126720" imgH="139680" progId="Equation.DSMT4">
              <p:embed/>
            </p:oleObj>
          </a:graphicData>
        </a:graphic>
      </p:graphicFrame>
      <p:sp>
        <p:nvSpPr>
          <p:cNvPr id="17424" name="Rectangle 30"/>
          <p:cNvSpPr>
            <a:spLocks noChangeArrowheads="1"/>
          </p:cNvSpPr>
          <p:nvPr/>
        </p:nvSpPr>
        <p:spPr bwMode="auto">
          <a:xfrm>
            <a:off x="1600200" y="4854575"/>
            <a:ext cx="2667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5" name="Rectangle 34"/>
          <p:cNvSpPr>
            <a:spLocks noChangeArrowheads="1"/>
          </p:cNvSpPr>
          <p:nvPr/>
        </p:nvSpPr>
        <p:spPr bwMode="auto">
          <a:xfrm>
            <a:off x="4267200" y="4854575"/>
            <a:ext cx="2667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6" name="Line 35"/>
          <p:cNvSpPr>
            <a:spLocks noChangeShapeType="1"/>
          </p:cNvSpPr>
          <p:nvPr/>
        </p:nvSpPr>
        <p:spPr bwMode="auto">
          <a:xfrm>
            <a:off x="6934200" y="5006975"/>
            <a:ext cx="838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7414" name="Object 36"/>
          <p:cNvGraphicFramePr>
            <a:graphicFrameLocks noChangeAspect="1"/>
          </p:cNvGraphicFramePr>
          <p:nvPr/>
        </p:nvGraphicFramePr>
        <p:xfrm>
          <a:off x="7162800" y="5083175"/>
          <a:ext cx="1050925" cy="544513"/>
        </p:xfrm>
        <a:graphic>
          <a:graphicData uri="http://schemas.openxmlformats.org/presentationml/2006/ole">
            <p:oleObj spid="_x0000_s17414" name="Equation" r:id="rId7" imgW="342720" imgH="177480" progId="Equation.DSMT4">
              <p:embed/>
            </p:oleObj>
          </a:graphicData>
        </a:graphic>
      </p:graphicFrame>
      <p:graphicFrame>
        <p:nvGraphicFramePr>
          <p:cNvPr id="17415" name="Object 37"/>
          <p:cNvGraphicFramePr>
            <a:graphicFrameLocks noChangeAspect="1"/>
          </p:cNvGraphicFramePr>
          <p:nvPr/>
        </p:nvGraphicFramePr>
        <p:xfrm>
          <a:off x="2438400" y="5322888"/>
          <a:ext cx="388938" cy="544512"/>
        </p:xfrm>
        <a:graphic>
          <a:graphicData uri="http://schemas.openxmlformats.org/presentationml/2006/ole">
            <p:oleObj spid="_x0000_s17415" name="Equation" r:id="rId8" imgW="126720" imgH="177480" progId="Equation.DSMT4">
              <p:embed/>
            </p:oleObj>
          </a:graphicData>
        </a:graphic>
      </p:graphicFrame>
      <p:graphicFrame>
        <p:nvGraphicFramePr>
          <p:cNvPr id="17416" name="Object 38"/>
          <p:cNvGraphicFramePr>
            <a:graphicFrameLocks noChangeAspect="1"/>
          </p:cNvGraphicFramePr>
          <p:nvPr/>
        </p:nvGraphicFramePr>
        <p:xfrm>
          <a:off x="7620000" y="6394450"/>
          <a:ext cx="1050925" cy="463550"/>
        </p:xfrm>
        <a:graphic>
          <a:graphicData uri="http://schemas.openxmlformats.org/presentationml/2006/ole">
            <p:oleObj spid="_x0000_s17416" name="Equation" r:id="rId9" imgW="43164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16BE04-15D2-47DC-B626-EABAF4AD31F7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18443" name="Text Box 2"/>
          <p:cNvSpPr txBox="1">
            <a:spLocks noChangeArrowheads="1"/>
          </p:cNvSpPr>
          <p:nvPr/>
        </p:nvSpPr>
        <p:spPr bwMode="auto">
          <a:xfrm>
            <a:off x="188913" y="325438"/>
            <a:ext cx="1154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場合２：</a:t>
            </a:r>
          </a:p>
        </p:txBody>
      </p:sp>
      <p:graphicFrame>
        <p:nvGraphicFramePr>
          <p:cNvPr id="18434" name="Object 3"/>
          <p:cNvGraphicFramePr>
            <a:graphicFrameLocks noChangeAspect="1"/>
          </p:cNvGraphicFramePr>
          <p:nvPr/>
        </p:nvGraphicFramePr>
        <p:xfrm>
          <a:off x="1500188" y="76200"/>
          <a:ext cx="811212" cy="838200"/>
        </p:xfrm>
        <a:graphic>
          <a:graphicData uri="http://schemas.openxmlformats.org/presentationml/2006/ole">
            <p:oleObj spid="_x0000_s18434" name="Equation" r:id="rId3" imgW="380880" imgH="393480" progId="Equation.DSMT4">
              <p:embed/>
            </p:oleObj>
          </a:graphicData>
        </a:graphic>
      </p:graphicFrame>
      <p:sp>
        <p:nvSpPr>
          <p:cNvPr id="18444" name="Text Box 4"/>
          <p:cNvSpPr txBox="1">
            <a:spLocks noChangeArrowheads="1"/>
          </p:cNvSpPr>
          <p:nvPr/>
        </p:nvSpPr>
        <p:spPr bwMode="auto">
          <a:xfrm>
            <a:off x="2398713" y="325438"/>
            <a:ext cx="1182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のとき、</a:t>
            </a:r>
          </a:p>
        </p:txBody>
      </p:sp>
      <p:sp>
        <p:nvSpPr>
          <p:cNvPr id="18445" name="Text Box 5"/>
          <p:cNvSpPr txBox="1">
            <a:spLocks noChangeArrowheads="1"/>
          </p:cNvSpPr>
          <p:nvPr/>
        </p:nvSpPr>
        <p:spPr bwMode="auto">
          <a:xfrm>
            <a:off x="974725" y="858838"/>
            <a:ext cx="142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このとき、</a:t>
            </a:r>
          </a:p>
        </p:txBody>
      </p:sp>
      <p:graphicFrame>
        <p:nvGraphicFramePr>
          <p:cNvPr id="18435" name="Object 6"/>
          <p:cNvGraphicFramePr>
            <a:graphicFrameLocks noChangeAspect="1"/>
          </p:cNvGraphicFramePr>
          <p:nvPr/>
        </p:nvGraphicFramePr>
        <p:xfrm>
          <a:off x="2209800" y="762000"/>
          <a:ext cx="1143000" cy="769938"/>
        </p:xfrm>
        <a:graphic>
          <a:graphicData uri="http://schemas.openxmlformats.org/presentationml/2006/ole">
            <p:oleObj spid="_x0000_s18435" name="Equation" r:id="rId4" imgW="583920" imgH="393480" progId="Equation.DSMT4">
              <p:embed/>
            </p:oleObj>
          </a:graphicData>
        </a:graphic>
      </p:graphicFrame>
      <p:sp>
        <p:nvSpPr>
          <p:cNvPr id="18446" name="Text Box 7"/>
          <p:cNvSpPr txBox="1">
            <a:spLocks noChangeArrowheads="1"/>
          </p:cNvSpPr>
          <p:nvPr/>
        </p:nvSpPr>
        <p:spPr bwMode="auto">
          <a:xfrm>
            <a:off x="3352800" y="914400"/>
            <a:ext cx="184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に注意する。</a:t>
            </a:r>
          </a:p>
        </p:txBody>
      </p:sp>
      <p:sp>
        <p:nvSpPr>
          <p:cNvPr id="18447" name="Rectangle 10"/>
          <p:cNvSpPr>
            <a:spLocks noChangeArrowheads="1"/>
          </p:cNvSpPr>
          <p:nvPr/>
        </p:nvSpPr>
        <p:spPr bwMode="auto">
          <a:xfrm>
            <a:off x="914400" y="2667000"/>
            <a:ext cx="6172200" cy="2286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36" name="Object 11"/>
          <p:cNvGraphicFramePr>
            <a:graphicFrameLocks noChangeAspect="1"/>
          </p:cNvGraphicFramePr>
          <p:nvPr/>
        </p:nvGraphicFramePr>
        <p:xfrm>
          <a:off x="3810000" y="2238375"/>
          <a:ext cx="388938" cy="428625"/>
        </p:xfrm>
        <a:graphic>
          <a:graphicData uri="http://schemas.openxmlformats.org/presentationml/2006/ole">
            <p:oleObj spid="_x0000_s18436" name="Equation" r:id="rId5" imgW="126720" imgH="139680" progId="Equation.DSMT4">
              <p:embed/>
            </p:oleObj>
          </a:graphicData>
        </a:graphic>
      </p:graphicFrame>
      <p:graphicFrame>
        <p:nvGraphicFramePr>
          <p:cNvPr id="18437" name="Object 12"/>
          <p:cNvGraphicFramePr>
            <a:graphicFrameLocks noChangeAspect="1"/>
          </p:cNvGraphicFramePr>
          <p:nvPr/>
        </p:nvGraphicFramePr>
        <p:xfrm>
          <a:off x="2590800" y="3505200"/>
          <a:ext cx="388938" cy="544513"/>
        </p:xfrm>
        <a:graphic>
          <a:graphicData uri="http://schemas.openxmlformats.org/presentationml/2006/ole">
            <p:oleObj spid="_x0000_s18437" name="Equation" r:id="rId6" imgW="126720" imgH="177480" progId="Equation.DSMT4">
              <p:embed/>
            </p:oleObj>
          </a:graphicData>
        </a:graphic>
      </p:graphicFrame>
      <p:sp>
        <p:nvSpPr>
          <p:cNvPr id="18448" name="Line 13"/>
          <p:cNvSpPr>
            <a:spLocks noChangeShapeType="1"/>
          </p:cNvSpPr>
          <p:nvPr/>
        </p:nvSpPr>
        <p:spPr bwMode="auto">
          <a:xfrm>
            <a:off x="5181600" y="3276600"/>
            <a:ext cx="20574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49" name="Rectangle 14"/>
          <p:cNvSpPr>
            <a:spLocks noChangeArrowheads="1"/>
          </p:cNvSpPr>
          <p:nvPr/>
        </p:nvSpPr>
        <p:spPr bwMode="auto">
          <a:xfrm>
            <a:off x="914400" y="3124200"/>
            <a:ext cx="419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38" name="Object 15"/>
          <p:cNvGraphicFramePr>
            <a:graphicFrameLocks noChangeAspect="1"/>
          </p:cNvGraphicFramePr>
          <p:nvPr/>
        </p:nvGraphicFramePr>
        <p:xfrm>
          <a:off x="5486400" y="3429000"/>
          <a:ext cx="1711325" cy="544513"/>
        </p:xfrm>
        <a:graphic>
          <a:graphicData uri="http://schemas.openxmlformats.org/presentationml/2006/ole">
            <p:oleObj spid="_x0000_s18438" name="Equation" r:id="rId7" imgW="558720" imgH="177480" progId="Equation.DSMT4">
              <p:embed/>
            </p:oleObj>
          </a:graphicData>
        </a:graphic>
      </p:graphicFrame>
      <p:graphicFrame>
        <p:nvGraphicFramePr>
          <p:cNvPr id="18439" name="Object 16"/>
          <p:cNvGraphicFramePr>
            <a:graphicFrameLocks noChangeAspect="1"/>
          </p:cNvGraphicFramePr>
          <p:nvPr/>
        </p:nvGraphicFramePr>
        <p:xfrm>
          <a:off x="1752600" y="4267200"/>
          <a:ext cx="1243013" cy="396875"/>
        </p:xfrm>
        <a:graphic>
          <a:graphicData uri="http://schemas.openxmlformats.org/presentationml/2006/ole">
            <p:oleObj spid="_x0000_s18439" name="Equation" r:id="rId8" imgW="634680" imgH="203040" progId="Equation.DSMT4">
              <p:embed/>
            </p:oleObj>
          </a:graphicData>
        </a:graphic>
      </p:graphicFrame>
      <p:sp>
        <p:nvSpPr>
          <p:cNvPr id="18450" name="Text Box 17"/>
          <p:cNvSpPr txBox="1">
            <a:spLocks noChangeArrowheads="1"/>
          </p:cNvSpPr>
          <p:nvPr/>
        </p:nvSpPr>
        <p:spPr bwMode="auto">
          <a:xfrm>
            <a:off x="1508125" y="4897438"/>
            <a:ext cx="5499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において、商として　　　　にしかならない。</a:t>
            </a:r>
          </a:p>
          <a:p>
            <a:r>
              <a:rPr lang="ja-JP" altLang="en-US" b="0"/>
              <a:t>したがって、</a:t>
            </a:r>
          </a:p>
        </p:txBody>
      </p:sp>
      <p:graphicFrame>
        <p:nvGraphicFramePr>
          <p:cNvPr id="18440" name="Object 18"/>
          <p:cNvGraphicFramePr>
            <a:graphicFrameLocks noChangeAspect="1"/>
          </p:cNvGraphicFramePr>
          <p:nvPr/>
        </p:nvGraphicFramePr>
        <p:xfrm>
          <a:off x="3962400" y="4953000"/>
          <a:ext cx="685800" cy="422275"/>
        </p:xfrm>
        <a:graphic>
          <a:graphicData uri="http://schemas.openxmlformats.org/presentationml/2006/ole">
            <p:oleObj spid="_x0000_s18440" name="Equation" r:id="rId9" imgW="330120" imgH="203040" progId="Equation.DSMT4">
              <p:embed/>
            </p:oleObj>
          </a:graphicData>
        </a:graphic>
      </p:graphicFrame>
      <p:graphicFrame>
        <p:nvGraphicFramePr>
          <p:cNvPr id="18441" name="Object 19"/>
          <p:cNvGraphicFramePr>
            <a:graphicFrameLocks noChangeAspect="1"/>
          </p:cNvGraphicFramePr>
          <p:nvPr/>
        </p:nvGraphicFramePr>
        <p:xfrm>
          <a:off x="2133600" y="5715000"/>
          <a:ext cx="1590675" cy="769938"/>
        </p:xfrm>
        <a:graphic>
          <a:graphicData uri="http://schemas.openxmlformats.org/presentationml/2006/ole">
            <p:oleObj spid="_x0000_s18441" name="Equation" r:id="rId10" imgW="81252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66F8B3-C115-407B-B668-2DC0298CD28D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graphicFrame>
        <p:nvGraphicFramePr>
          <p:cNvPr id="19458" name="Object 0"/>
          <p:cNvGraphicFramePr>
            <a:graphicFrameLocks noChangeAspect="1"/>
          </p:cNvGraphicFramePr>
          <p:nvPr/>
        </p:nvGraphicFramePr>
        <p:xfrm>
          <a:off x="5257800" y="1066800"/>
          <a:ext cx="1722438" cy="2990850"/>
        </p:xfrm>
        <a:graphic>
          <a:graphicData uri="http://schemas.openxmlformats.org/presentationml/2006/ole">
            <p:oleObj spid="_x0000_s19458" name="Equation" r:id="rId3" imgW="774360" imgH="1346040" progId="Equation.DSMT4">
              <p:embed/>
            </p:oleObj>
          </a:graphicData>
        </a:graphic>
      </p:graphicFrame>
      <p:sp>
        <p:nvSpPr>
          <p:cNvPr id="19467" name="Text Box 6"/>
          <p:cNvSpPr txBox="1">
            <a:spLocks noChangeArrowheads="1"/>
          </p:cNvSpPr>
          <p:nvPr/>
        </p:nvSpPr>
        <p:spPr bwMode="auto">
          <a:xfrm>
            <a:off x="517525" y="173038"/>
            <a:ext cx="7427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命題Ｅ５より、ユークリッド互除法の計算量を求められる。</a:t>
            </a:r>
          </a:p>
        </p:txBody>
      </p:sp>
      <p:sp>
        <p:nvSpPr>
          <p:cNvPr id="19468" name="AutoShape 8"/>
          <p:cNvSpPr>
            <a:spLocks noChangeArrowheads="1"/>
          </p:cNvSpPr>
          <p:nvPr/>
        </p:nvSpPr>
        <p:spPr bwMode="auto">
          <a:xfrm>
            <a:off x="4876800" y="1295400"/>
            <a:ext cx="304800" cy="1066800"/>
          </a:xfrm>
          <a:prstGeom prst="curvedRightArrow">
            <a:avLst>
              <a:gd name="adj1" fmla="val 41984"/>
              <a:gd name="adj2" fmla="val 11198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9" name="AutoShape 9"/>
          <p:cNvSpPr>
            <a:spLocks noChangeArrowheads="1"/>
          </p:cNvSpPr>
          <p:nvPr/>
        </p:nvSpPr>
        <p:spPr bwMode="auto">
          <a:xfrm>
            <a:off x="4876800" y="3581400"/>
            <a:ext cx="304800" cy="1066800"/>
          </a:xfrm>
          <a:prstGeom prst="curvedRightArrow">
            <a:avLst>
              <a:gd name="adj1" fmla="val 70000"/>
              <a:gd name="adj2" fmla="val 14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0" name="AutoShape 10"/>
          <p:cNvSpPr>
            <a:spLocks noChangeArrowheads="1"/>
          </p:cNvSpPr>
          <p:nvPr/>
        </p:nvSpPr>
        <p:spPr bwMode="auto">
          <a:xfrm>
            <a:off x="4876800" y="2438400"/>
            <a:ext cx="304800" cy="1066800"/>
          </a:xfrm>
          <a:prstGeom prst="curvedRightArrow">
            <a:avLst>
              <a:gd name="adj1" fmla="val 70000"/>
              <a:gd name="adj2" fmla="val 14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/>
        </p:nvGraphicFramePr>
        <p:xfrm>
          <a:off x="4343400" y="1524000"/>
          <a:ext cx="465138" cy="685800"/>
        </p:xfrm>
        <a:graphic>
          <a:graphicData uri="http://schemas.openxmlformats.org/presentationml/2006/ole">
            <p:oleObj spid="_x0000_s19459" name="Equation" r:id="rId4" imgW="266400" imgH="393480" progId="Equation.DSMT4">
              <p:embed/>
            </p:oleObj>
          </a:graphicData>
        </a:graphic>
      </p:graphicFrame>
      <p:graphicFrame>
        <p:nvGraphicFramePr>
          <p:cNvPr id="19460" name="Object 2"/>
          <p:cNvGraphicFramePr>
            <a:graphicFrameLocks noChangeAspect="1"/>
          </p:cNvGraphicFramePr>
          <p:nvPr/>
        </p:nvGraphicFramePr>
        <p:xfrm>
          <a:off x="4343400" y="2590800"/>
          <a:ext cx="465138" cy="685800"/>
        </p:xfrm>
        <a:graphic>
          <a:graphicData uri="http://schemas.openxmlformats.org/presentationml/2006/ole">
            <p:oleObj spid="_x0000_s19460" name="Equation" r:id="rId5" imgW="266400" imgH="393480" progId="Equation.DSMT4">
              <p:embed/>
            </p:oleObj>
          </a:graphicData>
        </a:graphic>
      </p:graphicFrame>
      <p:sp>
        <p:nvSpPr>
          <p:cNvPr id="19471" name="AutoShape 13"/>
          <p:cNvSpPr>
            <a:spLocks noChangeArrowheads="1"/>
          </p:cNvSpPr>
          <p:nvPr/>
        </p:nvSpPr>
        <p:spPr bwMode="auto">
          <a:xfrm>
            <a:off x="3810000" y="1371600"/>
            <a:ext cx="609600" cy="2209800"/>
          </a:xfrm>
          <a:prstGeom prst="curvedRightArrow">
            <a:avLst>
              <a:gd name="adj1" fmla="val 16296"/>
              <a:gd name="adj2" fmla="val 8879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61" name="Object 3"/>
          <p:cNvGraphicFramePr>
            <a:graphicFrameLocks noChangeAspect="1"/>
          </p:cNvGraphicFramePr>
          <p:nvPr/>
        </p:nvGraphicFramePr>
        <p:xfrm>
          <a:off x="3276600" y="2057400"/>
          <a:ext cx="465138" cy="685800"/>
        </p:xfrm>
        <a:graphic>
          <a:graphicData uri="http://schemas.openxmlformats.org/presentationml/2006/ole">
            <p:oleObj spid="_x0000_s19461" name="Equation" r:id="rId6" imgW="266400" imgH="393480" progId="Equation.DSMT4">
              <p:embed/>
            </p:oleObj>
          </a:graphicData>
        </a:graphic>
      </p:graphicFrame>
      <p:sp>
        <p:nvSpPr>
          <p:cNvPr id="19472" name="AutoShape 16"/>
          <p:cNvSpPr>
            <a:spLocks noChangeArrowheads="1"/>
          </p:cNvSpPr>
          <p:nvPr/>
        </p:nvSpPr>
        <p:spPr bwMode="auto">
          <a:xfrm>
            <a:off x="2743200" y="1447800"/>
            <a:ext cx="685800" cy="3352800"/>
          </a:xfrm>
          <a:prstGeom prst="curvedRightArrow">
            <a:avLst>
              <a:gd name="adj1" fmla="val 21977"/>
              <a:gd name="adj2" fmla="val 119755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62" name="Object 4"/>
          <p:cNvGraphicFramePr>
            <a:graphicFrameLocks noChangeAspect="1"/>
          </p:cNvGraphicFramePr>
          <p:nvPr/>
        </p:nvGraphicFramePr>
        <p:xfrm>
          <a:off x="2144713" y="2667000"/>
          <a:ext cx="442912" cy="685800"/>
        </p:xfrm>
        <a:graphic>
          <a:graphicData uri="http://schemas.openxmlformats.org/presentationml/2006/ole">
            <p:oleObj spid="_x0000_s19462" name="Equation" r:id="rId7" imgW="253800" imgH="393480" progId="Equation.DSMT4">
              <p:embed/>
            </p:oleObj>
          </a:graphicData>
        </a:graphic>
      </p:graphicFrame>
      <p:sp>
        <p:nvSpPr>
          <p:cNvPr id="19473" name="Text Box 19"/>
          <p:cNvSpPr txBox="1">
            <a:spLocks noChangeArrowheads="1"/>
          </p:cNvSpPr>
          <p:nvPr/>
        </p:nvSpPr>
        <p:spPr bwMode="auto">
          <a:xfrm>
            <a:off x="609600" y="5181600"/>
            <a:ext cx="298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繰り返し回数は、高々</a:t>
            </a:r>
          </a:p>
        </p:txBody>
      </p:sp>
      <p:graphicFrame>
        <p:nvGraphicFramePr>
          <p:cNvPr id="19463" name="Object 5"/>
          <p:cNvGraphicFramePr>
            <a:graphicFrameLocks noChangeAspect="1"/>
          </p:cNvGraphicFramePr>
          <p:nvPr/>
        </p:nvGraphicFramePr>
        <p:xfrm>
          <a:off x="3657600" y="5181600"/>
          <a:ext cx="1371600" cy="503238"/>
        </p:xfrm>
        <a:graphic>
          <a:graphicData uri="http://schemas.openxmlformats.org/presentationml/2006/ole">
            <p:oleObj spid="_x0000_s19463" name="Equation" r:id="rId8" imgW="622080" imgH="228600" progId="Equation.DSMT4">
              <p:embed/>
            </p:oleObj>
          </a:graphicData>
        </a:graphic>
      </p:graphicFrame>
      <p:sp>
        <p:nvSpPr>
          <p:cNvPr id="19474" name="Text Box 21"/>
          <p:cNvSpPr txBox="1">
            <a:spLocks noChangeArrowheads="1"/>
          </p:cNvSpPr>
          <p:nvPr/>
        </p:nvSpPr>
        <p:spPr bwMode="auto">
          <a:xfrm>
            <a:off x="5089525" y="5202238"/>
            <a:ext cx="1517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回である。</a:t>
            </a:r>
          </a:p>
        </p:txBody>
      </p:sp>
      <p:sp>
        <p:nvSpPr>
          <p:cNvPr id="19475" name="Text Box 23"/>
          <p:cNvSpPr txBox="1">
            <a:spLocks noChangeArrowheads="1"/>
          </p:cNvSpPr>
          <p:nvPr/>
        </p:nvSpPr>
        <p:spPr bwMode="auto">
          <a:xfrm>
            <a:off x="669925" y="5659438"/>
            <a:ext cx="6540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したがって、ユークリッドの互除法は、</a:t>
            </a:r>
          </a:p>
          <a:p>
            <a:r>
              <a:rPr lang="ja-JP" altLang="en-US" b="0"/>
              <a:t>時間計算量　　　　　　　　　のアルゴリズムである。</a:t>
            </a:r>
          </a:p>
        </p:txBody>
      </p:sp>
      <p:graphicFrame>
        <p:nvGraphicFramePr>
          <p:cNvPr id="19464" name="Object 6"/>
          <p:cNvGraphicFramePr>
            <a:graphicFrameLocks noChangeAspect="1"/>
          </p:cNvGraphicFramePr>
          <p:nvPr/>
        </p:nvGraphicFramePr>
        <p:xfrm>
          <a:off x="2438400" y="6019800"/>
          <a:ext cx="1371600" cy="503238"/>
        </p:xfrm>
        <a:graphic>
          <a:graphicData uri="http://schemas.openxmlformats.org/presentationml/2006/ole">
            <p:oleObj spid="_x0000_s19464" name="Equation" r:id="rId9" imgW="622080" imgH="228600" progId="Equation.DSMT4">
              <p:embed/>
            </p:oleObj>
          </a:graphicData>
        </a:graphic>
      </p:graphicFrame>
      <p:graphicFrame>
        <p:nvGraphicFramePr>
          <p:cNvPr id="19465" name="Object 7"/>
          <p:cNvGraphicFramePr>
            <a:graphicFrameLocks noChangeAspect="1"/>
          </p:cNvGraphicFramePr>
          <p:nvPr/>
        </p:nvGraphicFramePr>
        <p:xfrm>
          <a:off x="4191000" y="3733800"/>
          <a:ext cx="465138" cy="685800"/>
        </p:xfrm>
        <a:graphic>
          <a:graphicData uri="http://schemas.openxmlformats.org/presentationml/2006/ole">
            <p:oleObj spid="_x0000_s19465" name="Equation" r:id="rId10" imgW="26640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709774-1B1E-4436-892C-CAEDBB862CDD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204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最大公約数問題のまとめ</a:t>
            </a:r>
          </a:p>
        </p:txBody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素朴な方法</a:t>
            </a:r>
          </a:p>
          <a:p>
            <a:pPr lvl="1" eaLnBrk="1" hangingPunct="1"/>
            <a:r>
              <a:rPr lang="ja-JP" altLang="en-US" smtClean="0"/>
              <a:t>　　　　　　時間のアルゴリズム</a:t>
            </a:r>
          </a:p>
          <a:p>
            <a:pPr lvl="1" eaLnBrk="1" hangingPunct="1"/>
            <a:endParaRPr lang="ja-JP" altLang="en-US" smtClean="0"/>
          </a:p>
          <a:p>
            <a:pPr eaLnBrk="1" hangingPunct="1"/>
            <a:r>
              <a:rPr lang="ja-JP" altLang="en-US" smtClean="0"/>
              <a:t>ユークリッドの互除法</a:t>
            </a:r>
          </a:p>
          <a:p>
            <a:pPr lvl="1" eaLnBrk="1" hangingPunct="1"/>
            <a:r>
              <a:rPr lang="ja-JP" altLang="en-US" smtClean="0"/>
              <a:t>　　　　　　　　時間のアルゴリズム</a:t>
            </a:r>
          </a:p>
        </p:txBody>
      </p:sp>
      <p:graphicFrame>
        <p:nvGraphicFramePr>
          <p:cNvPr id="20482" name="Object 1024"/>
          <p:cNvGraphicFramePr>
            <a:graphicFrameLocks noChangeAspect="1"/>
          </p:cNvGraphicFramePr>
          <p:nvPr/>
        </p:nvGraphicFramePr>
        <p:xfrm>
          <a:off x="1828800" y="2590800"/>
          <a:ext cx="857250" cy="508000"/>
        </p:xfrm>
        <a:graphic>
          <a:graphicData uri="http://schemas.openxmlformats.org/presentationml/2006/ole">
            <p:oleObj spid="_x0000_s20482" name="Equation" r:id="rId3" imgW="342720" imgH="203040" progId="Equation.DSMT4">
              <p:embed/>
            </p:oleObj>
          </a:graphicData>
        </a:graphic>
      </p:graphicFrame>
      <p:graphicFrame>
        <p:nvGraphicFramePr>
          <p:cNvPr id="20483" name="Object 1025"/>
          <p:cNvGraphicFramePr>
            <a:graphicFrameLocks noChangeAspect="1"/>
          </p:cNvGraphicFramePr>
          <p:nvPr/>
        </p:nvGraphicFramePr>
        <p:xfrm>
          <a:off x="1863725" y="4267200"/>
          <a:ext cx="1397000" cy="508000"/>
        </p:xfrm>
        <a:graphic>
          <a:graphicData uri="http://schemas.openxmlformats.org/presentationml/2006/ole">
            <p:oleObj spid="_x0000_s20483" name="Equation" r:id="rId4" imgW="558720" imgH="203040" progId="Equation.DSMT4">
              <p:embed/>
            </p:oleObj>
          </a:graphicData>
        </a:graphic>
      </p:graphicFrame>
      <p:graphicFrame>
        <p:nvGraphicFramePr>
          <p:cNvPr id="20484" name="Object 1026"/>
          <p:cNvGraphicFramePr>
            <a:graphicFrameLocks noChangeAspect="1"/>
          </p:cNvGraphicFramePr>
          <p:nvPr/>
        </p:nvGraphicFramePr>
        <p:xfrm>
          <a:off x="4495800" y="5181600"/>
          <a:ext cx="622300" cy="488950"/>
        </p:xfrm>
        <a:graphic>
          <a:graphicData uri="http://schemas.openxmlformats.org/presentationml/2006/ole">
            <p:oleObj spid="_x0000_s20484" name="Equation" r:id="rId5" imgW="177480" imgH="139680" progId="Equation.DSMT4">
              <p:embed/>
            </p:oleObj>
          </a:graphicData>
        </a:graphic>
      </p:graphicFrame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5105400" y="5105400"/>
            <a:ext cx="164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入力サイズ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F95C9F-C6B0-4FD0-9065-A12DCA93855D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15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ユークリッドの互除法の再帰的な実現</a:t>
            </a:r>
          </a:p>
        </p:txBody>
      </p:sp>
      <p:sp>
        <p:nvSpPr>
          <p:cNvPr id="21512" name="Oval 3"/>
          <p:cNvSpPr>
            <a:spLocks noChangeArrowheads="1"/>
          </p:cNvSpPr>
          <p:nvPr/>
        </p:nvSpPr>
        <p:spPr bwMode="auto">
          <a:xfrm>
            <a:off x="2971800" y="5562600"/>
            <a:ext cx="685800" cy="762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1506" name="Object 0"/>
          <p:cNvGraphicFramePr>
            <a:graphicFrameLocks noChangeAspect="1"/>
          </p:cNvGraphicFramePr>
          <p:nvPr/>
        </p:nvGraphicFramePr>
        <p:xfrm>
          <a:off x="2362200" y="2667000"/>
          <a:ext cx="2209800" cy="527050"/>
        </p:xfrm>
        <a:graphic>
          <a:graphicData uri="http://schemas.openxmlformats.org/presentationml/2006/ole">
            <p:oleObj spid="_x0000_s21506" name="Equation" r:id="rId3" imgW="850680" imgH="203040" progId="Equation.DSMT4">
              <p:embed/>
            </p:oleObj>
          </a:graphicData>
        </a:graphic>
      </p:graphicFrame>
      <p:graphicFrame>
        <p:nvGraphicFramePr>
          <p:cNvPr id="21507" name="Object 1"/>
          <p:cNvGraphicFramePr>
            <a:graphicFrameLocks noChangeAspect="1"/>
          </p:cNvGraphicFramePr>
          <p:nvPr/>
        </p:nvGraphicFramePr>
        <p:xfrm>
          <a:off x="1262063" y="3259138"/>
          <a:ext cx="3944937" cy="3065462"/>
        </p:xfrm>
        <a:graphic>
          <a:graphicData uri="http://schemas.openxmlformats.org/presentationml/2006/ole">
            <p:oleObj spid="_x0000_s21507" name="Equation" r:id="rId4" imgW="1143000" imgH="888840" progId="Equation.DSMT4">
              <p:embed/>
            </p:oleObj>
          </a:graphicData>
        </a:graphic>
      </p:graphicFrame>
      <p:sp>
        <p:nvSpPr>
          <p:cNvPr id="21513" name="Text Box 12"/>
          <p:cNvSpPr txBox="1">
            <a:spLocks noChangeArrowheads="1"/>
          </p:cNvSpPr>
          <p:nvPr/>
        </p:nvSpPr>
        <p:spPr bwMode="auto">
          <a:xfrm>
            <a:off x="822325" y="2078038"/>
            <a:ext cx="6467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ユークリッドの互除法は、再帰的にも実現できる。</a:t>
            </a:r>
          </a:p>
        </p:txBody>
      </p:sp>
      <p:graphicFrame>
        <p:nvGraphicFramePr>
          <p:cNvPr id="21508" name="Object 2"/>
          <p:cNvGraphicFramePr>
            <a:graphicFrameLocks noChangeAspect="1"/>
          </p:cNvGraphicFramePr>
          <p:nvPr/>
        </p:nvGraphicFramePr>
        <p:xfrm>
          <a:off x="6019800" y="3352800"/>
          <a:ext cx="1828800" cy="512763"/>
        </p:xfrm>
        <a:graphic>
          <a:graphicData uri="http://schemas.openxmlformats.org/presentationml/2006/ole">
            <p:oleObj spid="_x0000_s21508" name="Equation" r:id="rId5" imgW="723600" imgH="203040" progId="Equation.DSMT4">
              <p:embed/>
            </p:oleObj>
          </a:graphicData>
        </a:graphic>
      </p:graphicFrame>
      <p:graphicFrame>
        <p:nvGraphicFramePr>
          <p:cNvPr id="21509" name="Object 3"/>
          <p:cNvGraphicFramePr>
            <a:graphicFrameLocks noChangeAspect="1"/>
          </p:cNvGraphicFramePr>
          <p:nvPr/>
        </p:nvGraphicFramePr>
        <p:xfrm>
          <a:off x="6019800" y="4038600"/>
          <a:ext cx="1752600" cy="500063"/>
        </p:xfrm>
        <a:graphic>
          <a:graphicData uri="http://schemas.openxmlformats.org/presentationml/2006/ole">
            <p:oleObj spid="_x0000_s21509" name="Equation" r:id="rId6" imgW="711000" imgH="203040" progId="Equation.DSMT4">
              <p:embed/>
            </p:oleObj>
          </a:graphicData>
        </a:graphic>
      </p:graphicFrame>
      <p:sp>
        <p:nvSpPr>
          <p:cNvPr id="21514" name="Line 15"/>
          <p:cNvSpPr>
            <a:spLocks noChangeShapeType="1"/>
          </p:cNvSpPr>
          <p:nvPr/>
        </p:nvSpPr>
        <p:spPr bwMode="auto">
          <a:xfrm flipH="1">
            <a:off x="5257800" y="3657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15" name="Line 16"/>
          <p:cNvSpPr>
            <a:spLocks noChangeShapeType="1"/>
          </p:cNvSpPr>
          <p:nvPr/>
        </p:nvSpPr>
        <p:spPr bwMode="auto">
          <a:xfrm flipH="1">
            <a:off x="5334000" y="4343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16" name="AutoShape 17"/>
          <p:cNvSpPr>
            <a:spLocks noChangeArrowheads="1"/>
          </p:cNvSpPr>
          <p:nvPr/>
        </p:nvSpPr>
        <p:spPr bwMode="auto">
          <a:xfrm>
            <a:off x="8077200" y="3429000"/>
            <a:ext cx="304800" cy="1295400"/>
          </a:xfrm>
          <a:prstGeom prst="downArrow">
            <a:avLst>
              <a:gd name="adj1" fmla="val 50000"/>
              <a:gd name="adj2" fmla="val 106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1517" name="Text Box 18"/>
          <p:cNvSpPr txBox="1">
            <a:spLocks noChangeArrowheads="1"/>
          </p:cNvSpPr>
          <p:nvPr/>
        </p:nvSpPr>
        <p:spPr bwMode="auto">
          <a:xfrm>
            <a:off x="5472113" y="4876800"/>
            <a:ext cx="36718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サイズが小さい同じ</a:t>
            </a:r>
          </a:p>
          <a:p>
            <a:r>
              <a:rPr lang="ja-JP" altLang="en-US" b="0"/>
              <a:t>問題を解くことに注意する。</a:t>
            </a:r>
          </a:p>
        </p:txBody>
      </p:sp>
      <p:sp>
        <p:nvSpPr>
          <p:cNvPr id="21518" name="Line 19"/>
          <p:cNvSpPr>
            <a:spLocks noChangeShapeType="1"/>
          </p:cNvSpPr>
          <p:nvPr/>
        </p:nvSpPr>
        <p:spPr bwMode="auto">
          <a:xfrm flipH="1">
            <a:off x="5181600" y="6019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19" name="Text Box 20"/>
          <p:cNvSpPr txBox="1">
            <a:spLocks noChangeArrowheads="1"/>
          </p:cNvSpPr>
          <p:nvPr/>
        </p:nvSpPr>
        <p:spPr bwMode="auto">
          <a:xfrm>
            <a:off x="5715000" y="57912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割り切れるときが基礎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4A1966-D784-4921-A5FA-55FCEFA855AF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最大公約数問題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9ED489-981E-4135-B083-6F1D4D0DC738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40433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アルゴリズム</a:t>
            </a:r>
            <a:r>
              <a:rPr lang="en-US" altLang="ja-JP" b="0"/>
              <a:t>recucive_gcd(a,b)</a:t>
            </a:r>
          </a:p>
          <a:p>
            <a:r>
              <a:rPr lang="ja-JP" altLang="en-US" b="0"/>
              <a:t>入力：</a:t>
            </a:r>
            <a:r>
              <a:rPr lang="en-US" altLang="ja-JP" b="0"/>
              <a:t>a,b</a:t>
            </a:r>
          </a:p>
          <a:p>
            <a:r>
              <a:rPr lang="ja-JP" altLang="en-US" b="0"/>
              <a:t>出力：</a:t>
            </a:r>
            <a:r>
              <a:rPr lang="en-US" altLang="ja-JP" b="0"/>
              <a:t>gcd(a,b)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411480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1.int gcd(a,b){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2. r=a%b;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2. if(r==0){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3.    return b;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4.   }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5.  else{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6.     return gcd(b,r);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7.  }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8.}</a:t>
            </a:r>
          </a:p>
        </p:txBody>
      </p:sp>
      <p:sp>
        <p:nvSpPr>
          <p:cNvPr id="40965" name="AutoShape 6"/>
          <p:cNvSpPr>
            <a:spLocks noChangeArrowheads="1"/>
          </p:cNvSpPr>
          <p:nvPr/>
        </p:nvSpPr>
        <p:spPr bwMode="auto">
          <a:xfrm>
            <a:off x="5181600" y="3200400"/>
            <a:ext cx="1371600" cy="457200"/>
          </a:xfrm>
          <a:prstGeom prst="lef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6" name="Text Box 7"/>
          <p:cNvSpPr txBox="1">
            <a:spLocks noChangeArrowheads="1"/>
          </p:cNvSpPr>
          <p:nvPr/>
        </p:nvSpPr>
        <p:spPr bwMode="auto">
          <a:xfrm>
            <a:off x="6629400" y="3200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基礎</a:t>
            </a:r>
          </a:p>
        </p:txBody>
      </p:sp>
      <p:sp>
        <p:nvSpPr>
          <p:cNvPr id="40967" name="AutoShape 8"/>
          <p:cNvSpPr>
            <a:spLocks noChangeArrowheads="1"/>
          </p:cNvSpPr>
          <p:nvPr/>
        </p:nvSpPr>
        <p:spPr bwMode="auto">
          <a:xfrm>
            <a:off x="5715000" y="4953000"/>
            <a:ext cx="990600" cy="457200"/>
          </a:xfrm>
          <a:prstGeom prst="leftArrow">
            <a:avLst>
              <a:gd name="adj1" fmla="val 50000"/>
              <a:gd name="adj2" fmla="val 54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8" name="Text Box 9"/>
          <p:cNvSpPr txBox="1">
            <a:spLocks noChangeArrowheads="1"/>
          </p:cNvSpPr>
          <p:nvPr/>
        </p:nvSpPr>
        <p:spPr bwMode="auto">
          <a:xfrm>
            <a:off x="6934200" y="4953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帰納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264093-2D3A-4B85-A8B2-792F5BF9EC85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フィボナッチ数列問題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CE30E6-FBCD-4831-88D4-A016BA4B19F1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フィボナッチ数列問題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1676400"/>
            <a:ext cx="6400800" cy="17526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入力：整数Ｎ</a:t>
            </a:r>
          </a:p>
          <a:p>
            <a:pPr algn="l" eaLnBrk="1" hangingPunct="1"/>
            <a:r>
              <a:rPr lang="ja-JP" altLang="en-US" smtClean="0"/>
              <a:t>出力：フィボナッチ数列の第Ｎ項</a:t>
            </a:r>
          </a:p>
        </p:txBody>
      </p:sp>
      <p:graphicFrame>
        <p:nvGraphicFramePr>
          <p:cNvPr id="22530" name="Object 1024"/>
          <p:cNvGraphicFramePr>
            <a:graphicFrameLocks noChangeAspect="1"/>
          </p:cNvGraphicFramePr>
          <p:nvPr/>
        </p:nvGraphicFramePr>
        <p:xfrm>
          <a:off x="1295400" y="3581400"/>
          <a:ext cx="6019800" cy="2165350"/>
        </p:xfrm>
        <a:graphic>
          <a:graphicData uri="http://schemas.openxmlformats.org/presentationml/2006/ole">
            <p:oleObj spid="_x0000_s22530" name="Equation" r:id="rId3" imgW="2400120" imgH="8632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0C953F-F7C6-40C5-989F-142F8CF6FF01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漸化式と再帰アルゴリズム</a:t>
            </a:r>
          </a:p>
        </p:txBody>
      </p:sp>
      <p:graphicFrame>
        <p:nvGraphicFramePr>
          <p:cNvPr id="23554" name="Object 1024"/>
          <p:cNvGraphicFramePr>
            <a:graphicFrameLocks noChangeAspect="1"/>
          </p:cNvGraphicFramePr>
          <p:nvPr/>
        </p:nvGraphicFramePr>
        <p:xfrm>
          <a:off x="5105400" y="3657600"/>
          <a:ext cx="4038600" cy="2251075"/>
        </p:xfrm>
        <a:graphic>
          <a:graphicData uri="http://schemas.openxmlformats.org/presentationml/2006/ole">
            <p:oleObj spid="_x0000_s23554" name="Equation" r:id="rId3" imgW="2400120" imgH="863280" progId="Equation.DSMT4">
              <p:embed/>
            </p:oleObj>
          </a:graphicData>
        </a:graphic>
      </p:graphicFrame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28686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アルゴリズム</a:t>
            </a:r>
            <a:r>
              <a:rPr lang="en-US" altLang="ja-JP" b="0"/>
              <a:t>fibo_rec</a:t>
            </a:r>
          </a:p>
          <a:p>
            <a:r>
              <a:rPr lang="ja-JP" altLang="en-US" b="0"/>
              <a:t>入力：</a:t>
            </a:r>
            <a:r>
              <a:rPr lang="en-US" altLang="ja-JP" b="0"/>
              <a:t>N</a:t>
            </a:r>
          </a:p>
          <a:p>
            <a:r>
              <a:rPr lang="ja-JP" altLang="en-US" b="0"/>
              <a:t>出力：</a:t>
            </a:r>
            <a:r>
              <a:rPr lang="en-US" altLang="ja-JP" b="0"/>
              <a:t>fibo(N)</a:t>
            </a:r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0" y="29718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1.int </a:t>
            </a:r>
            <a:r>
              <a:rPr lang="ja-JP" altLang="en-US" b="0">
                <a:latin typeface="Lucida Console" pitchFamily="49" charset="0"/>
              </a:rPr>
              <a:t>ｆ</a:t>
            </a:r>
            <a:r>
              <a:rPr lang="en-US" altLang="ja-JP" b="0">
                <a:latin typeface="Lucida Console" pitchFamily="49" charset="0"/>
              </a:rPr>
              <a:t>(</a:t>
            </a:r>
            <a:r>
              <a:rPr lang="ja-JP" altLang="en-US" b="0">
                <a:latin typeface="Lucida Console" pitchFamily="49" charset="0"/>
              </a:rPr>
              <a:t>ｎ</a:t>
            </a:r>
            <a:r>
              <a:rPr lang="en-US" altLang="ja-JP" b="0">
                <a:latin typeface="Lucida Console" pitchFamily="49" charset="0"/>
              </a:rPr>
              <a:t>){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2.	if(n==0){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3.		return 0;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4.	}else if(n==1){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5.  	return 1;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6.	}else 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7.  return f(n-1)+f(n-1);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8.	}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9.}</a:t>
            </a:r>
          </a:p>
        </p:txBody>
      </p:sp>
      <p:sp>
        <p:nvSpPr>
          <p:cNvPr id="23559" name="Line 8"/>
          <p:cNvSpPr>
            <a:spLocks noChangeShapeType="1"/>
          </p:cNvSpPr>
          <p:nvPr/>
        </p:nvSpPr>
        <p:spPr bwMode="auto">
          <a:xfrm>
            <a:off x="4114800" y="4038600"/>
            <a:ext cx="914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0" name="Line 9"/>
          <p:cNvSpPr>
            <a:spLocks noChangeShapeType="1"/>
          </p:cNvSpPr>
          <p:nvPr/>
        </p:nvSpPr>
        <p:spPr bwMode="auto">
          <a:xfrm>
            <a:off x="4114800" y="4800600"/>
            <a:ext cx="914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 flipV="1">
            <a:off x="4191000" y="5943600"/>
            <a:ext cx="10668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1CE43F-2E4E-41D6-8BD3-111E728EAF4B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43011" name="Oval 2"/>
          <p:cNvSpPr>
            <a:spLocks noChangeArrowheads="1"/>
          </p:cNvSpPr>
          <p:nvPr/>
        </p:nvSpPr>
        <p:spPr bwMode="auto">
          <a:xfrm>
            <a:off x="990600" y="38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12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3673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再帰アルゴリズムの利点の一つに、</a:t>
            </a:r>
          </a:p>
          <a:p>
            <a:r>
              <a:rPr lang="ja-JP" altLang="en-US"/>
              <a:t>漸化式で表された数列を直接プログラム</a:t>
            </a:r>
          </a:p>
          <a:p>
            <a:r>
              <a:rPr lang="ja-JP" altLang="en-US"/>
              <a:t>にすることができることがある。</a:t>
            </a:r>
          </a:p>
        </p:txBody>
      </p:sp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1600200" y="1828800"/>
            <a:ext cx="6934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ある問題を解くときに、同じ問題でよりサイズが小さい問題インスタンスの解が、元の問題の解放に大きな役割を果たせることが多い。</a:t>
            </a:r>
          </a:p>
        </p:txBody>
      </p:sp>
      <p:sp>
        <p:nvSpPr>
          <p:cNvPr id="43014" name="Oval 5"/>
          <p:cNvSpPr>
            <a:spLocks noChangeArrowheads="1"/>
          </p:cNvSpPr>
          <p:nvPr/>
        </p:nvSpPr>
        <p:spPr bwMode="auto">
          <a:xfrm>
            <a:off x="914400" y="1828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15" name="AutoShape 6"/>
          <p:cNvSpPr>
            <a:spLocks noChangeArrowheads="1"/>
          </p:cNvSpPr>
          <p:nvPr/>
        </p:nvSpPr>
        <p:spPr bwMode="auto">
          <a:xfrm>
            <a:off x="3581400" y="3200400"/>
            <a:ext cx="1371600" cy="1066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2590800" y="4419600"/>
            <a:ext cx="3402013" cy="466725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再帰アルゴリズムが便利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914400" y="5181600"/>
            <a:ext cx="72548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ただし、再帰アルゴリズムは、性能に大幅な差異が</a:t>
            </a:r>
          </a:p>
          <a:p>
            <a:r>
              <a:rPr lang="ja-JP" altLang="en-US"/>
              <a:t>あるので、最悪時間計算量をきちんと見積もる必要がある。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9333B-38B7-417E-9476-7C8C1D77E213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7772400" cy="4114800"/>
          </a:xfrm>
        </p:spPr>
        <p:txBody>
          <a:bodyPr/>
          <a:lstStyle/>
          <a:p>
            <a:pPr eaLnBrk="1" hangingPunct="1"/>
            <a:r>
              <a:rPr lang="ja-JP" altLang="en-US" smtClean="0"/>
              <a:t>アルゴリズム</a:t>
            </a:r>
            <a:r>
              <a:rPr lang="en-US" altLang="ja-JP" smtClean="0"/>
              <a:t>fibo_rec</a:t>
            </a:r>
            <a:r>
              <a:rPr lang="ja-JP" altLang="en-US" smtClean="0"/>
              <a:t>の正当性は明らかなので省略する。</a:t>
            </a:r>
          </a:p>
          <a:p>
            <a:pPr eaLnBrk="1" hangingPunct="1"/>
            <a:endParaRPr lang="ja-JP" altLang="en-US" smtClean="0"/>
          </a:p>
          <a:p>
            <a:pPr eaLnBrk="1" hangingPunct="1"/>
            <a:r>
              <a:rPr lang="ja-JP" altLang="en-US" smtClean="0"/>
              <a:t>アルゴリズム</a:t>
            </a:r>
            <a:r>
              <a:rPr lang="en-US" altLang="ja-JP" smtClean="0"/>
              <a:t>fibo_rec</a:t>
            </a:r>
            <a:r>
              <a:rPr lang="ja-JP" altLang="en-US" smtClean="0"/>
              <a:t>の時間計算量</a:t>
            </a:r>
            <a:r>
              <a:rPr lang="en-US" altLang="ja-JP" smtClean="0"/>
              <a:t>T(n</a:t>
            </a:r>
            <a:r>
              <a:rPr lang="ja-JP" altLang="en-US" smtClean="0"/>
              <a:t>）は漸化式で表される。この漸化式を解くことで、時間計算量が求まる。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BB1FAF-1EBE-4103-9C77-1F7933193905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24582" name="Text Box 2"/>
          <p:cNvSpPr txBox="1">
            <a:spLocks noChangeArrowheads="1"/>
          </p:cNvSpPr>
          <p:nvPr/>
        </p:nvSpPr>
        <p:spPr bwMode="auto">
          <a:xfrm>
            <a:off x="1050925" y="193675"/>
            <a:ext cx="334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アルゴリズム</a:t>
            </a:r>
            <a:r>
              <a:rPr lang="en-US" altLang="ja-JP"/>
              <a:t>fibo_rec(N)</a:t>
            </a:r>
          </a:p>
        </p:txBody>
      </p:sp>
      <p:sp>
        <p:nvSpPr>
          <p:cNvPr id="24583" name="Text Box 3"/>
          <p:cNvSpPr txBox="1">
            <a:spLocks noChangeArrowheads="1"/>
          </p:cNvSpPr>
          <p:nvPr/>
        </p:nvSpPr>
        <p:spPr bwMode="auto">
          <a:xfrm>
            <a:off x="5089525" y="173038"/>
            <a:ext cx="202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の最悪時間量</a:t>
            </a:r>
          </a:p>
        </p:txBody>
      </p:sp>
      <p:sp>
        <p:nvSpPr>
          <p:cNvPr id="24584" name="Rectangle 4"/>
          <p:cNvSpPr>
            <a:spLocks noChangeArrowheads="1"/>
          </p:cNvSpPr>
          <p:nvPr/>
        </p:nvSpPr>
        <p:spPr bwMode="auto">
          <a:xfrm>
            <a:off x="457200" y="22098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1.int </a:t>
            </a:r>
            <a:r>
              <a:rPr lang="ja-JP" altLang="en-US" b="0">
                <a:latin typeface="Lucida Console" pitchFamily="49" charset="0"/>
              </a:rPr>
              <a:t>ｆ</a:t>
            </a:r>
            <a:r>
              <a:rPr lang="en-US" altLang="ja-JP" b="0">
                <a:latin typeface="Lucida Console" pitchFamily="49" charset="0"/>
              </a:rPr>
              <a:t>(</a:t>
            </a:r>
            <a:r>
              <a:rPr lang="ja-JP" altLang="en-US" b="0">
                <a:latin typeface="Lucida Console" pitchFamily="49" charset="0"/>
              </a:rPr>
              <a:t>ｎ</a:t>
            </a:r>
            <a:r>
              <a:rPr lang="en-US" altLang="ja-JP" b="0">
                <a:latin typeface="Lucida Console" pitchFamily="49" charset="0"/>
              </a:rPr>
              <a:t>){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2.	if(n==0){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3.		return 0;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4.	}else if(n==1){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5.  	return 1;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6.	}else 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7.  return f(n-1)+f(n-2);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8.	}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9.}</a:t>
            </a:r>
          </a:p>
        </p:txBody>
      </p:sp>
      <p:sp>
        <p:nvSpPr>
          <p:cNvPr id="24585" name="Text Box 5"/>
          <p:cNvSpPr txBox="1">
            <a:spLocks noChangeArrowheads="1"/>
          </p:cNvSpPr>
          <p:nvPr/>
        </p:nvSpPr>
        <p:spPr bwMode="auto">
          <a:xfrm>
            <a:off x="974725" y="1011238"/>
            <a:ext cx="625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求める時間量をＴ（Ｎ）とすると次式が成り立つ。</a:t>
            </a:r>
          </a:p>
        </p:txBody>
      </p:sp>
      <p:graphicFrame>
        <p:nvGraphicFramePr>
          <p:cNvPr id="24578" name="Object 6"/>
          <p:cNvGraphicFramePr>
            <a:graphicFrameLocks noChangeAspect="1"/>
          </p:cNvGraphicFramePr>
          <p:nvPr/>
        </p:nvGraphicFramePr>
        <p:xfrm>
          <a:off x="5486400" y="2819400"/>
          <a:ext cx="1454150" cy="474663"/>
        </p:xfrm>
        <a:graphic>
          <a:graphicData uri="http://schemas.openxmlformats.org/presentationml/2006/ole">
            <p:oleObj spid="_x0000_s24578" name="Equation" r:id="rId3" imgW="622080" imgH="203040" progId="Equation.DSMT4">
              <p:embed/>
            </p:oleObj>
          </a:graphicData>
        </a:graphic>
      </p:graphicFrame>
      <p:graphicFrame>
        <p:nvGraphicFramePr>
          <p:cNvPr id="24579" name="Object 7"/>
          <p:cNvGraphicFramePr>
            <a:graphicFrameLocks noChangeAspect="1"/>
          </p:cNvGraphicFramePr>
          <p:nvPr/>
        </p:nvGraphicFramePr>
        <p:xfrm>
          <a:off x="5562600" y="3733800"/>
          <a:ext cx="1454150" cy="474663"/>
        </p:xfrm>
        <a:graphic>
          <a:graphicData uri="http://schemas.openxmlformats.org/presentationml/2006/ole">
            <p:oleObj spid="_x0000_s24579" name="Equation" r:id="rId4" imgW="622080" imgH="203040" progId="Equation.DSMT4">
              <p:embed/>
            </p:oleObj>
          </a:graphicData>
        </a:graphic>
      </p:graphicFrame>
      <p:graphicFrame>
        <p:nvGraphicFramePr>
          <p:cNvPr id="24580" name="Object 8"/>
          <p:cNvGraphicFramePr>
            <a:graphicFrameLocks noChangeAspect="1"/>
          </p:cNvGraphicFramePr>
          <p:nvPr/>
        </p:nvGraphicFramePr>
        <p:xfrm>
          <a:off x="4038600" y="5181600"/>
          <a:ext cx="4895850" cy="474663"/>
        </p:xfrm>
        <a:graphic>
          <a:graphicData uri="http://schemas.openxmlformats.org/presentationml/2006/ole">
            <p:oleObj spid="_x0000_s24580" name="Equation" r:id="rId5" imgW="209520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6C2FC6-E870-4DE3-B31C-0BA78736E614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25606" name="Text Box 2"/>
          <p:cNvSpPr txBox="1">
            <a:spLocks noChangeArrowheads="1"/>
          </p:cNvSpPr>
          <p:nvPr/>
        </p:nvSpPr>
        <p:spPr bwMode="auto">
          <a:xfrm>
            <a:off x="228600" y="3657600"/>
            <a:ext cx="8321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漸化式を簡単に解くには、時間の関数は単調増加であることを利用する。</a:t>
            </a:r>
          </a:p>
        </p:txBody>
      </p:sp>
      <p:graphicFrame>
        <p:nvGraphicFramePr>
          <p:cNvPr id="25602" name="Object 0"/>
          <p:cNvGraphicFramePr>
            <a:graphicFrameLocks noChangeAspect="1"/>
          </p:cNvGraphicFramePr>
          <p:nvPr/>
        </p:nvGraphicFramePr>
        <p:xfrm>
          <a:off x="304800" y="762000"/>
          <a:ext cx="4014788" cy="1931988"/>
        </p:xfrm>
        <a:graphic>
          <a:graphicData uri="http://schemas.openxmlformats.org/presentationml/2006/ole">
            <p:oleObj spid="_x0000_s25602" name="Equation" r:id="rId3" imgW="2781000" imgH="863280" progId="Equation.DSMT4">
              <p:embed/>
            </p:oleObj>
          </a:graphicData>
        </a:graphic>
      </p:graphicFrame>
      <p:sp>
        <p:nvSpPr>
          <p:cNvPr id="25607" name="AutoShape 6"/>
          <p:cNvSpPr>
            <a:spLocks noChangeArrowheads="1"/>
          </p:cNvSpPr>
          <p:nvPr/>
        </p:nvSpPr>
        <p:spPr bwMode="auto">
          <a:xfrm>
            <a:off x="5105400" y="457200"/>
            <a:ext cx="3276600" cy="2819400"/>
          </a:xfrm>
          <a:prstGeom prst="wedgeRoundRectCallout">
            <a:avLst>
              <a:gd name="adj1" fmla="val -66861"/>
              <a:gd name="adj2" fmla="val 1824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5181600" y="990600"/>
            <a:ext cx="3048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このように、</a:t>
            </a:r>
          </a:p>
          <a:p>
            <a:r>
              <a:rPr lang="ja-JP" altLang="en-US"/>
              <a:t>再帰アルゴリズムの</a:t>
            </a:r>
          </a:p>
          <a:p>
            <a:r>
              <a:rPr lang="ja-JP" altLang="en-US"/>
              <a:t>時間計算量は、</a:t>
            </a:r>
          </a:p>
          <a:p>
            <a:r>
              <a:rPr lang="ja-JP" altLang="en-US"/>
              <a:t>始め漸化式で導かれることが多い。</a:t>
            </a:r>
          </a:p>
        </p:txBody>
      </p:sp>
      <p:graphicFrame>
        <p:nvGraphicFramePr>
          <p:cNvPr id="25603" name="Object 1"/>
          <p:cNvGraphicFramePr>
            <a:graphicFrameLocks noChangeAspect="1"/>
          </p:cNvGraphicFramePr>
          <p:nvPr/>
        </p:nvGraphicFramePr>
        <p:xfrm>
          <a:off x="1173163" y="5562600"/>
          <a:ext cx="3032125" cy="433388"/>
        </p:xfrm>
        <a:graphic>
          <a:graphicData uri="http://schemas.openxmlformats.org/presentationml/2006/ole">
            <p:oleObj spid="_x0000_s25603" name="Equation" r:id="rId4" imgW="1422360" imgH="203040" progId="Equation.DSMT4">
              <p:embed/>
            </p:oleObj>
          </a:graphicData>
        </a:graphic>
      </p:graphicFrame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365125" y="4821238"/>
            <a:ext cx="4710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を利用すると、与式の帰納部分は、</a:t>
            </a:r>
          </a:p>
        </p:txBody>
      </p:sp>
      <p:graphicFrame>
        <p:nvGraphicFramePr>
          <p:cNvPr id="25604" name="Object 2"/>
          <p:cNvGraphicFramePr>
            <a:graphicFrameLocks noChangeAspect="1"/>
          </p:cNvGraphicFramePr>
          <p:nvPr/>
        </p:nvGraphicFramePr>
        <p:xfrm>
          <a:off x="1143000" y="4419600"/>
          <a:ext cx="2787650" cy="433388"/>
        </p:xfrm>
        <a:graphic>
          <a:graphicData uri="http://schemas.openxmlformats.org/presentationml/2006/ole">
            <p:oleObj spid="_x0000_s25604" name="Equation" r:id="rId5" imgW="1307880" imgH="203040" progId="Equation.DSMT4">
              <p:embed/>
            </p:oleObj>
          </a:graphicData>
        </a:graphic>
      </p:graphicFrame>
      <p:sp>
        <p:nvSpPr>
          <p:cNvPr id="25610" name="Text Box 11"/>
          <p:cNvSpPr txBox="1">
            <a:spLocks noChangeArrowheads="1"/>
          </p:cNvSpPr>
          <p:nvPr/>
        </p:nvSpPr>
        <p:spPr bwMode="auto">
          <a:xfrm>
            <a:off x="669925" y="6040438"/>
            <a:ext cx="1482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とかける。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252BD1-E1C6-4911-B65C-012F491BB17A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0" y="0"/>
            <a:ext cx="2606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この漸化式を解く。</a:t>
            </a:r>
          </a:p>
        </p:txBody>
      </p:sp>
      <p:graphicFrame>
        <p:nvGraphicFramePr>
          <p:cNvPr id="26626" name="Object 4"/>
          <p:cNvGraphicFramePr>
            <a:graphicFrameLocks noChangeAspect="1"/>
          </p:cNvGraphicFramePr>
          <p:nvPr/>
        </p:nvGraphicFramePr>
        <p:xfrm>
          <a:off x="533400" y="457200"/>
          <a:ext cx="6248400" cy="4570413"/>
        </p:xfrm>
        <a:graphic>
          <a:graphicData uri="http://schemas.openxmlformats.org/presentationml/2006/ole">
            <p:oleObj spid="_x0000_s26626" name="Equation" r:id="rId3" imgW="2882880" imgH="2108160" progId="Equation.DSMT4">
              <p:embed/>
            </p:oleObj>
          </a:graphicData>
        </a:graphic>
      </p:graphicFrame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57200" y="51054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厳密に解くには、帰納法を用いるか、あるいは差分方程式の解を求める必要がある。</a:t>
            </a:r>
          </a:p>
          <a:p>
            <a:r>
              <a:rPr lang="ja-JP" altLang="en-US"/>
              <a:t>　しかし、オーダー記法による漸近的評価では、不等式で計算していった方が、簡単に時間計算量が求まることが多い。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9C60A7-015D-445D-8D4D-A31A1F89DB56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問題の考察による高速化</a:t>
            </a:r>
          </a:p>
        </p:txBody>
      </p:sp>
      <p:sp>
        <p:nvSpPr>
          <p:cNvPr id="27654" name="Oval 3"/>
          <p:cNvSpPr>
            <a:spLocks noChangeArrowheads="1"/>
          </p:cNvSpPr>
          <p:nvPr/>
        </p:nvSpPr>
        <p:spPr bwMode="auto">
          <a:xfrm>
            <a:off x="609600" y="1981200"/>
            <a:ext cx="3810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1066800" y="2057400"/>
            <a:ext cx="7010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フィボナッチ数列のような漸化式で表される数列は、</a:t>
            </a:r>
          </a:p>
          <a:p>
            <a:r>
              <a:rPr lang="en-US" altLang="ja-JP" b="0"/>
              <a:t>N</a:t>
            </a:r>
            <a:r>
              <a:rPr lang="ja-JP" altLang="en-US" b="0"/>
              <a:t>以下の全ての項が計算されていれば、定数時間で計算することができる。</a:t>
            </a:r>
          </a:p>
        </p:txBody>
      </p:sp>
      <p:graphicFrame>
        <p:nvGraphicFramePr>
          <p:cNvPr id="27650" name="Object 0"/>
          <p:cNvGraphicFramePr>
            <a:graphicFrameLocks noChangeAspect="1"/>
          </p:cNvGraphicFramePr>
          <p:nvPr/>
        </p:nvGraphicFramePr>
        <p:xfrm>
          <a:off x="1143000" y="3276600"/>
          <a:ext cx="2362200" cy="471488"/>
        </p:xfrm>
        <a:graphic>
          <a:graphicData uri="http://schemas.openxmlformats.org/presentationml/2006/ole">
            <p:oleObj spid="_x0000_s27650" name="Equation" r:id="rId3" imgW="825480" imgH="164880" progId="Equation.DSMT4">
              <p:embed/>
            </p:oleObj>
          </a:graphicData>
        </a:graphic>
      </p:graphicFrame>
      <p:sp>
        <p:nvSpPr>
          <p:cNvPr id="27656" name="Line 6"/>
          <p:cNvSpPr>
            <a:spLocks noChangeShapeType="1"/>
          </p:cNvSpPr>
          <p:nvPr/>
        </p:nvSpPr>
        <p:spPr bwMode="auto">
          <a:xfrm>
            <a:off x="3810000" y="34290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7651" name="Object 1"/>
          <p:cNvGraphicFramePr>
            <a:graphicFrameLocks noChangeAspect="1"/>
          </p:cNvGraphicFramePr>
          <p:nvPr/>
        </p:nvGraphicFramePr>
        <p:xfrm>
          <a:off x="5943600" y="3276600"/>
          <a:ext cx="508000" cy="471488"/>
        </p:xfrm>
        <a:graphic>
          <a:graphicData uri="http://schemas.openxmlformats.org/presentationml/2006/ole">
            <p:oleObj spid="_x0000_s27651" name="Equation" r:id="rId4" imgW="177480" imgH="164880" progId="Equation.DSMT4">
              <p:embed/>
            </p:oleObj>
          </a:graphicData>
        </a:graphic>
      </p:graphicFrame>
      <p:sp>
        <p:nvSpPr>
          <p:cNvPr id="27657" name="AutoShape 8"/>
          <p:cNvSpPr>
            <a:spLocks noChangeArrowheads="1"/>
          </p:cNvSpPr>
          <p:nvPr/>
        </p:nvSpPr>
        <p:spPr bwMode="auto">
          <a:xfrm>
            <a:off x="1371600" y="4191000"/>
            <a:ext cx="5029200" cy="1447800"/>
          </a:xfrm>
          <a:prstGeom prst="wedgeRoundRectCallout">
            <a:avLst>
              <a:gd name="adj1" fmla="val -36898"/>
              <a:gd name="adj2" fmla="val -73028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1524000" y="4343400"/>
            <a:ext cx="4724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漸化式は、その項より前の項番号を持つ式を組み合わせて定義される。</a:t>
            </a:r>
          </a:p>
        </p:txBody>
      </p:sp>
      <p:sp>
        <p:nvSpPr>
          <p:cNvPr id="27659" name="Text Box 10"/>
          <p:cNvSpPr txBox="1">
            <a:spLocks noChangeArrowheads="1"/>
          </p:cNvSpPr>
          <p:nvPr/>
        </p:nvSpPr>
        <p:spPr bwMode="auto">
          <a:xfrm>
            <a:off x="1279525" y="5888038"/>
            <a:ext cx="6681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小さい項番号から、全ての数列を保持していれば、</a:t>
            </a:r>
          </a:p>
          <a:p>
            <a:r>
              <a:rPr lang="ja-JP" altLang="en-US"/>
              <a:t>高速化が図れる。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223373-6596-4ADC-988D-10A7F1AC2F35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最大公約数問題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1676400"/>
            <a:ext cx="6400800" cy="17526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入力：２つの整数</a:t>
            </a:r>
            <a:r>
              <a:rPr lang="en-US" altLang="ja-JP" smtClean="0"/>
              <a:t>a,b</a:t>
            </a:r>
          </a:p>
          <a:p>
            <a:pPr algn="l" eaLnBrk="1" hangingPunct="1"/>
            <a:r>
              <a:rPr lang="ja-JP" altLang="en-US" smtClean="0"/>
              <a:t>（ここで、入力サイズは、</a:t>
            </a:r>
          </a:p>
          <a:p>
            <a:pPr algn="l" eaLnBrk="1" hangingPunct="1"/>
            <a:endParaRPr lang="ja-JP" altLang="en-US" smtClean="0"/>
          </a:p>
          <a:p>
            <a:pPr algn="l" eaLnBrk="1" hangingPunct="1"/>
            <a:r>
              <a:rPr lang="ja-JP" altLang="en-US" smtClean="0"/>
              <a:t>とします。）</a:t>
            </a:r>
          </a:p>
          <a:p>
            <a:pPr algn="l" eaLnBrk="1" hangingPunct="1"/>
            <a:r>
              <a:rPr lang="ja-JP" altLang="en-US" smtClean="0"/>
              <a:t>出力：</a:t>
            </a:r>
            <a:r>
              <a:rPr lang="en-US" altLang="ja-JP" smtClean="0"/>
              <a:t>a,b</a:t>
            </a:r>
            <a:r>
              <a:rPr lang="ja-JP" altLang="en-US" smtClean="0"/>
              <a:t>の最大公約数</a:t>
            </a:r>
          </a:p>
          <a:p>
            <a:pPr algn="l" eaLnBrk="1" hangingPunct="1"/>
            <a:endParaRPr lang="en-US" altLang="ja-JP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438400" y="2895600"/>
          <a:ext cx="2057400" cy="658813"/>
        </p:xfrm>
        <a:graphic>
          <a:graphicData uri="http://schemas.openxmlformats.org/presentationml/2006/ole">
            <p:oleObj spid="_x0000_s1026" name="Equation" r:id="rId3" imgW="634680" imgH="203040" progId="Equation.DSMT4">
              <p:embed/>
            </p:oleObj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/>
        </p:nvGraphicFramePr>
        <p:xfrm>
          <a:off x="2438400" y="4572000"/>
          <a:ext cx="1892300" cy="658813"/>
        </p:xfrm>
        <a:graphic>
          <a:graphicData uri="http://schemas.openxmlformats.org/presentationml/2006/ole">
            <p:oleObj spid="_x0000_s1027" name="Equation" r:id="rId4" imgW="58392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5022DB-48EE-4ED6-9E90-60BECE79E8A0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286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配列を用いたアルゴリズム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228600" y="1524000"/>
            <a:ext cx="31226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アルゴリズム</a:t>
            </a:r>
            <a:r>
              <a:rPr lang="en-US" altLang="ja-JP" b="0"/>
              <a:t>fibo_array</a:t>
            </a:r>
          </a:p>
          <a:p>
            <a:r>
              <a:rPr lang="ja-JP" altLang="en-US" b="0"/>
              <a:t>入力：</a:t>
            </a:r>
            <a:r>
              <a:rPr lang="en-US" altLang="ja-JP" b="0"/>
              <a:t>N</a:t>
            </a:r>
          </a:p>
          <a:p>
            <a:r>
              <a:rPr lang="ja-JP" altLang="en-US" b="0"/>
              <a:t>出力：</a:t>
            </a:r>
            <a:r>
              <a:rPr lang="en-US" altLang="ja-JP" b="0"/>
              <a:t>fibo(N)</a:t>
            </a:r>
          </a:p>
        </p:txBody>
      </p:sp>
      <p:sp>
        <p:nvSpPr>
          <p:cNvPr id="28680" name="Rectangle 5"/>
          <p:cNvSpPr>
            <a:spLocks noChangeArrowheads="1"/>
          </p:cNvSpPr>
          <p:nvPr/>
        </p:nvSpPr>
        <p:spPr bwMode="auto">
          <a:xfrm>
            <a:off x="990600" y="27432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1.int </a:t>
            </a:r>
            <a:r>
              <a:rPr lang="ja-JP" altLang="en-US" b="0">
                <a:latin typeface="Lucida Console" pitchFamily="49" charset="0"/>
              </a:rPr>
              <a:t>ｆ</a:t>
            </a:r>
            <a:r>
              <a:rPr lang="en-US" altLang="ja-JP" b="0">
                <a:latin typeface="Lucida Console" pitchFamily="49" charset="0"/>
              </a:rPr>
              <a:t>(</a:t>
            </a:r>
            <a:r>
              <a:rPr lang="ja-JP" altLang="en-US" b="0">
                <a:latin typeface="Lucida Console" pitchFamily="49" charset="0"/>
              </a:rPr>
              <a:t>ｎ</a:t>
            </a:r>
            <a:r>
              <a:rPr lang="en-US" altLang="ja-JP" b="0">
                <a:latin typeface="Lucida Console" pitchFamily="49" charset="0"/>
              </a:rPr>
              <a:t>){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2.	A[0]=0;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3.	A[1]=1;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4.	For(i=2;i&lt;=n;i++){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5.  	 A[i]=A[i-1]+A[i-2];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6.	}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7.  return A[n];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8.}</a:t>
            </a:r>
          </a:p>
        </p:txBody>
      </p:sp>
      <p:sp>
        <p:nvSpPr>
          <p:cNvPr id="28681" name="AutoShape 14"/>
          <p:cNvSpPr>
            <a:spLocks noChangeArrowheads="1"/>
          </p:cNvSpPr>
          <p:nvPr/>
        </p:nvSpPr>
        <p:spPr bwMode="auto">
          <a:xfrm>
            <a:off x="5638800" y="1981200"/>
            <a:ext cx="2286000" cy="914400"/>
          </a:xfrm>
          <a:prstGeom prst="wedgeRoundRectCallout">
            <a:avLst>
              <a:gd name="adj1" fmla="val -133611"/>
              <a:gd name="adj2" fmla="val 91319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28674" name="Object 0"/>
          <p:cNvGraphicFramePr>
            <a:graphicFrameLocks noChangeAspect="1"/>
          </p:cNvGraphicFramePr>
          <p:nvPr/>
        </p:nvGraphicFramePr>
        <p:xfrm>
          <a:off x="6248400" y="2286000"/>
          <a:ext cx="1371600" cy="477838"/>
        </p:xfrm>
        <a:graphic>
          <a:graphicData uri="http://schemas.openxmlformats.org/presentationml/2006/ole">
            <p:oleObj spid="_x0000_s28674" name="Equation" r:id="rId3" imgW="583920" imgH="203040" progId="Equation.DSMT4">
              <p:embed/>
            </p:oleObj>
          </a:graphicData>
        </a:graphic>
      </p:graphicFrame>
      <p:sp>
        <p:nvSpPr>
          <p:cNvPr id="28682" name="AutoShape 15"/>
          <p:cNvSpPr>
            <a:spLocks noChangeArrowheads="1"/>
          </p:cNvSpPr>
          <p:nvPr/>
        </p:nvSpPr>
        <p:spPr bwMode="auto">
          <a:xfrm>
            <a:off x="6019800" y="3048000"/>
            <a:ext cx="2286000" cy="914400"/>
          </a:xfrm>
          <a:prstGeom prst="wedgeRoundRectCallout">
            <a:avLst>
              <a:gd name="adj1" fmla="val -140000"/>
              <a:gd name="adj2" fmla="val 33681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28675" name="Object 1"/>
          <p:cNvGraphicFramePr>
            <a:graphicFrameLocks noChangeAspect="1"/>
          </p:cNvGraphicFramePr>
          <p:nvPr/>
        </p:nvGraphicFramePr>
        <p:xfrm>
          <a:off x="6477000" y="3276600"/>
          <a:ext cx="1282700" cy="477838"/>
        </p:xfrm>
        <a:graphic>
          <a:graphicData uri="http://schemas.openxmlformats.org/presentationml/2006/ole">
            <p:oleObj spid="_x0000_s28675" name="Equation" r:id="rId4" imgW="545760" imgH="203040" progId="Equation.DSMT4">
              <p:embed/>
            </p:oleObj>
          </a:graphicData>
        </a:graphic>
      </p:graphicFrame>
      <p:sp>
        <p:nvSpPr>
          <p:cNvPr id="28683" name="AutoShape 16"/>
          <p:cNvSpPr>
            <a:spLocks noChangeArrowheads="1"/>
          </p:cNvSpPr>
          <p:nvPr/>
        </p:nvSpPr>
        <p:spPr bwMode="auto">
          <a:xfrm>
            <a:off x="4800600" y="5334000"/>
            <a:ext cx="4114800" cy="914400"/>
          </a:xfrm>
          <a:prstGeom prst="wedgeRoundRectCallout">
            <a:avLst>
              <a:gd name="adj1" fmla="val -38273"/>
              <a:gd name="adj2" fmla="val -114931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28676" name="Object 2"/>
          <p:cNvGraphicFramePr>
            <a:graphicFrameLocks noChangeAspect="1"/>
          </p:cNvGraphicFramePr>
          <p:nvPr/>
        </p:nvGraphicFramePr>
        <p:xfrm>
          <a:off x="4876800" y="5541963"/>
          <a:ext cx="4054475" cy="477837"/>
        </p:xfrm>
        <a:graphic>
          <a:graphicData uri="http://schemas.openxmlformats.org/presentationml/2006/ole">
            <p:oleObj spid="_x0000_s28676" name="Equation" r:id="rId5" imgW="172692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F505DE-2FA5-4186-9022-1C171F7CCB44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45059" name="Oval 2"/>
          <p:cNvSpPr>
            <a:spLocks noChangeArrowheads="1"/>
          </p:cNvSpPr>
          <p:nvPr/>
        </p:nvSpPr>
        <p:spPr bwMode="auto">
          <a:xfrm>
            <a:off x="838200" y="1066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60" name="Text Box 3"/>
          <p:cNvSpPr txBox="1">
            <a:spLocks noChangeArrowheads="1"/>
          </p:cNvSpPr>
          <p:nvPr/>
        </p:nvSpPr>
        <p:spPr bwMode="auto">
          <a:xfrm>
            <a:off x="1508125" y="1031875"/>
            <a:ext cx="508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アルゴリズム</a:t>
            </a:r>
            <a:r>
              <a:rPr lang="en-US" altLang="ja-JP"/>
              <a:t>fibo_array</a:t>
            </a:r>
            <a:r>
              <a:rPr lang="ja-JP" altLang="en-US"/>
              <a:t>の時間計算量</a:t>
            </a:r>
          </a:p>
        </p:txBody>
      </p:sp>
      <p:sp>
        <p:nvSpPr>
          <p:cNvPr id="45061" name="Text Box 4"/>
          <p:cNvSpPr txBox="1">
            <a:spLocks noChangeArrowheads="1"/>
          </p:cNvSpPr>
          <p:nvPr/>
        </p:nvSpPr>
        <p:spPr bwMode="auto">
          <a:xfrm>
            <a:off x="1143000" y="1828800"/>
            <a:ext cx="5942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for</a:t>
            </a:r>
            <a:r>
              <a:rPr lang="ja-JP" altLang="en-US"/>
              <a:t>ループを</a:t>
            </a:r>
            <a:r>
              <a:rPr lang="en-US" altLang="ja-JP"/>
              <a:t>n-1</a:t>
            </a:r>
            <a:r>
              <a:rPr lang="ja-JP" altLang="en-US"/>
              <a:t>回繰り返しているだけなので、</a:t>
            </a:r>
          </a:p>
          <a:p>
            <a:r>
              <a:rPr lang="ja-JP" altLang="en-US"/>
              <a:t>Ｏ（ｎ）時間</a:t>
            </a:r>
          </a:p>
        </p:txBody>
      </p:sp>
      <p:sp>
        <p:nvSpPr>
          <p:cNvPr id="45062" name="Text Box 5"/>
          <p:cNvSpPr txBox="1">
            <a:spLocks noChangeArrowheads="1"/>
          </p:cNvSpPr>
          <p:nvPr/>
        </p:nvSpPr>
        <p:spPr bwMode="auto">
          <a:xfrm>
            <a:off x="762000" y="3429000"/>
            <a:ext cx="76374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この問題の場合は、再帰を用いると性能が悪くなる。</a:t>
            </a:r>
          </a:p>
          <a:p>
            <a:r>
              <a:rPr lang="ja-JP" altLang="en-US"/>
              <a:t>（問題によっては、高性能の再帰アルゴリズムもあるので、</a:t>
            </a:r>
          </a:p>
          <a:p>
            <a:r>
              <a:rPr lang="ja-JP" altLang="en-US"/>
              <a:t>十分な考察が必要となる。）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52315C-08F8-4517-B033-2714FA4CEFB8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sp>
        <p:nvSpPr>
          <p:cNvPr id="29716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 smtClean="0"/>
              <a:t>fibo_rec</a:t>
            </a:r>
            <a:r>
              <a:rPr lang="ja-JP" altLang="en-US" smtClean="0"/>
              <a:t>が低速な理由</a:t>
            </a:r>
          </a:p>
        </p:txBody>
      </p:sp>
      <p:sp>
        <p:nvSpPr>
          <p:cNvPr id="29717" name="Oval 3"/>
          <p:cNvSpPr>
            <a:spLocks noChangeArrowheads="1"/>
          </p:cNvSpPr>
          <p:nvPr/>
        </p:nvSpPr>
        <p:spPr bwMode="auto">
          <a:xfrm>
            <a:off x="209550" y="1143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8" name="Text Box 4"/>
          <p:cNvSpPr txBox="1">
            <a:spLocks noChangeArrowheads="1"/>
          </p:cNvSpPr>
          <p:nvPr/>
        </p:nvSpPr>
        <p:spPr bwMode="auto">
          <a:xfrm>
            <a:off x="819150" y="1066800"/>
            <a:ext cx="6343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主に、不必要な再計算を行っていることが原因。</a:t>
            </a:r>
          </a:p>
        </p:txBody>
      </p:sp>
      <p:sp>
        <p:nvSpPr>
          <p:cNvPr id="29719" name="Text Box 5"/>
          <p:cNvSpPr txBox="1">
            <a:spLocks noChangeArrowheads="1"/>
          </p:cNvSpPr>
          <p:nvPr/>
        </p:nvSpPr>
        <p:spPr bwMode="auto">
          <a:xfrm>
            <a:off x="819150" y="1600200"/>
            <a:ext cx="5502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再帰呼び出しを注意深くトレースすると、同じ値を再計算していることがわかる。</a:t>
            </a:r>
          </a:p>
        </p:txBody>
      </p:sp>
      <p:graphicFrame>
        <p:nvGraphicFramePr>
          <p:cNvPr id="29698" name="Object 0"/>
          <p:cNvGraphicFramePr>
            <a:graphicFrameLocks noChangeAspect="1"/>
          </p:cNvGraphicFramePr>
          <p:nvPr/>
        </p:nvGraphicFramePr>
        <p:xfrm>
          <a:off x="3657600" y="2362200"/>
          <a:ext cx="914400" cy="585788"/>
        </p:xfrm>
        <a:graphic>
          <a:graphicData uri="http://schemas.openxmlformats.org/presentationml/2006/ole">
            <p:oleObj spid="_x0000_s29698" name="Equation" r:id="rId3" imgW="317160" imgH="203040" progId="Equation.DSMT4">
              <p:embed/>
            </p:oleObj>
          </a:graphicData>
        </a:graphic>
      </p:graphicFrame>
      <p:graphicFrame>
        <p:nvGraphicFramePr>
          <p:cNvPr id="29699" name="Object 1"/>
          <p:cNvGraphicFramePr>
            <a:graphicFrameLocks noChangeAspect="1"/>
          </p:cNvGraphicFramePr>
          <p:nvPr/>
        </p:nvGraphicFramePr>
        <p:xfrm>
          <a:off x="2133600" y="3124200"/>
          <a:ext cx="1066800" cy="398463"/>
        </p:xfrm>
        <a:graphic>
          <a:graphicData uri="http://schemas.openxmlformats.org/presentationml/2006/ole">
            <p:oleObj spid="_x0000_s29699" name="Equation" r:id="rId4" imgW="545760" imgH="203040" progId="Equation.DSMT4">
              <p:embed/>
            </p:oleObj>
          </a:graphicData>
        </a:graphic>
      </p:graphicFrame>
      <p:graphicFrame>
        <p:nvGraphicFramePr>
          <p:cNvPr id="29700" name="Object 2"/>
          <p:cNvGraphicFramePr>
            <a:graphicFrameLocks noChangeAspect="1"/>
          </p:cNvGraphicFramePr>
          <p:nvPr/>
        </p:nvGraphicFramePr>
        <p:xfrm>
          <a:off x="5334000" y="3124200"/>
          <a:ext cx="914400" cy="333375"/>
        </p:xfrm>
        <a:graphic>
          <a:graphicData uri="http://schemas.openxmlformats.org/presentationml/2006/ole">
            <p:oleObj spid="_x0000_s29700" name="Equation" r:id="rId5" imgW="558720" imgH="203040" progId="Equation.DSMT4">
              <p:embed/>
            </p:oleObj>
          </a:graphicData>
        </a:graphic>
      </p:graphicFrame>
      <p:graphicFrame>
        <p:nvGraphicFramePr>
          <p:cNvPr id="29701" name="Object 3"/>
          <p:cNvGraphicFramePr>
            <a:graphicFrameLocks noChangeAspect="1"/>
          </p:cNvGraphicFramePr>
          <p:nvPr/>
        </p:nvGraphicFramePr>
        <p:xfrm>
          <a:off x="1282700" y="3886200"/>
          <a:ext cx="1092200" cy="398463"/>
        </p:xfrm>
        <a:graphic>
          <a:graphicData uri="http://schemas.openxmlformats.org/presentationml/2006/ole">
            <p:oleObj spid="_x0000_s29701" name="Equation" r:id="rId6" imgW="558720" imgH="203040" progId="Equation.DSMT4">
              <p:embed/>
            </p:oleObj>
          </a:graphicData>
        </a:graphic>
      </p:graphicFrame>
      <p:graphicFrame>
        <p:nvGraphicFramePr>
          <p:cNvPr id="29702" name="Object 4"/>
          <p:cNvGraphicFramePr>
            <a:graphicFrameLocks noChangeAspect="1"/>
          </p:cNvGraphicFramePr>
          <p:nvPr/>
        </p:nvGraphicFramePr>
        <p:xfrm>
          <a:off x="3276600" y="4038600"/>
          <a:ext cx="935038" cy="333375"/>
        </p:xfrm>
        <a:graphic>
          <a:graphicData uri="http://schemas.openxmlformats.org/presentationml/2006/ole">
            <p:oleObj spid="_x0000_s29702" name="Equation" r:id="rId7" imgW="571320" imgH="203040" progId="Equation.DSMT4">
              <p:embed/>
            </p:oleObj>
          </a:graphicData>
        </a:graphic>
      </p:graphicFrame>
      <p:graphicFrame>
        <p:nvGraphicFramePr>
          <p:cNvPr id="29703" name="Object 5"/>
          <p:cNvGraphicFramePr>
            <a:graphicFrameLocks noChangeAspect="1"/>
          </p:cNvGraphicFramePr>
          <p:nvPr/>
        </p:nvGraphicFramePr>
        <p:xfrm>
          <a:off x="673100" y="4800600"/>
          <a:ext cx="1117600" cy="398463"/>
        </p:xfrm>
        <a:graphic>
          <a:graphicData uri="http://schemas.openxmlformats.org/presentationml/2006/ole">
            <p:oleObj spid="_x0000_s29703" name="Equation" r:id="rId8" imgW="571320" imgH="203040" progId="Equation.DSMT4">
              <p:embed/>
            </p:oleObj>
          </a:graphicData>
        </a:graphic>
      </p:graphicFrame>
      <p:graphicFrame>
        <p:nvGraphicFramePr>
          <p:cNvPr id="29704" name="Object 6"/>
          <p:cNvGraphicFramePr>
            <a:graphicFrameLocks noChangeAspect="1"/>
          </p:cNvGraphicFramePr>
          <p:nvPr/>
        </p:nvGraphicFramePr>
        <p:xfrm>
          <a:off x="1905000" y="4800600"/>
          <a:ext cx="935038" cy="333375"/>
        </p:xfrm>
        <a:graphic>
          <a:graphicData uri="http://schemas.openxmlformats.org/presentationml/2006/ole">
            <p:oleObj spid="_x0000_s29704" name="Equation" r:id="rId9" imgW="571320" imgH="203040" progId="Equation.DSMT4">
              <p:embed/>
            </p:oleObj>
          </a:graphicData>
        </a:graphic>
      </p:graphicFrame>
      <p:graphicFrame>
        <p:nvGraphicFramePr>
          <p:cNvPr id="29705" name="Object 7"/>
          <p:cNvGraphicFramePr>
            <a:graphicFrameLocks noChangeAspect="1"/>
          </p:cNvGraphicFramePr>
          <p:nvPr/>
        </p:nvGraphicFramePr>
        <p:xfrm>
          <a:off x="4635500" y="3962400"/>
          <a:ext cx="1117600" cy="398463"/>
        </p:xfrm>
        <a:graphic>
          <a:graphicData uri="http://schemas.openxmlformats.org/presentationml/2006/ole">
            <p:oleObj spid="_x0000_s29705" name="Equation" r:id="rId10" imgW="571320" imgH="203040" progId="Equation.DSMT4">
              <p:embed/>
            </p:oleObj>
          </a:graphicData>
        </a:graphic>
      </p:graphicFrame>
      <p:graphicFrame>
        <p:nvGraphicFramePr>
          <p:cNvPr id="29706" name="Object 8"/>
          <p:cNvGraphicFramePr>
            <a:graphicFrameLocks noChangeAspect="1"/>
          </p:cNvGraphicFramePr>
          <p:nvPr/>
        </p:nvGraphicFramePr>
        <p:xfrm>
          <a:off x="6400800" y="3962400"/>
          <a:ext cx="935038" cy="333375"/>
        </p:xfrm>
        <a:graphic>
          <a:graphicData uri="http://schemas.openxmlformats.org/presentationml/2006/ole">
            <p:oleObj spid="_x0000_s29706" name="Equation" r:id="rId11" imgW="571320" imgH="203040" progId="Equation.DSMT4">
              <p:embed/>
            </p:oleObj>
          </a:graphicData>
        </a:graphic>
      </p:graphicFrame>
      <p:graphicFrame>
        <p:nvGraphicFramePr>
          <p:cNvPr id="29707" name="Object 9"/>
          <p:cNvGraphicFramePr>
            <a:graphicFrameLocks noChangeAspect="1"/>
          </p:cNvGraphicFramePr>
          <p:nvPr/>
        </p:nvGraphicFramePr>
        <p:xfrm>
          <a:off x="2959100" y="4800600"/>
          <a:ext cx="1117600" cy="398463"/>
        </p:xfrm>
        <a:graphic>
          <a:graphicData uri="http://schemas.openxmlformats.org/presentationml/2006/ole">
            <p:oleObj spid="_x0000_s29707" name="Equation" r:id="rId12" imgW="571320" imgH="203040" progId="Equation.DSMT4">
              <p:embed/>
            </p:oleObj>
          </a:graphicData>
        </a:graphic>
      </p:graphicFrame>
      <p:graphicFrame>
        <p:nvGraphicFramePr>
          <p:cNvPr id="29708" name="Object 10"/>
          <p:cNvGraphicFramePr>
            <a:graphicFrameLocks noChangeAspect="1"/>
          </p:cNvGraphicFramePr>
          <p:nvPr/>
        </p:nvGraphicFramePr>
        <p:xfrm>
          <a:off x="4200525" y="4800600"/>
          <a:ext cx="914400" cy="333375"/>
        </p:xfrm>
        <a:graphic>
          <a:graphicData uri="http://schemas.openxmlformats.org/presentationml/2006/ole">
            <p:oleObj spid="_x0000_s29708" name="Equation" r:id="rId13" imgW="558720" imgH="203040" progId="Equation.DSMT4">
              <p:embed/>
            </p:oleObj>
          </a:graphicData>
        </a:graphic>
      </p:graphicFrame>
      <p:graphicFrame>
        <p:nvGraphicFramePr>
          <p:cNvPr id="29709" name="Object 11"/>
          <p:cNvGraphicFramePr>
            <a:graphicFrameLocks noChangeAspect="1"/>
          </p:cNvGraphicFramePr>
          <p:nvPr/>
        </p:nvGraphicFramePr>
        <p:xfrm>
          <a:off x="457200" y="6324600"/>
          <a:ext cx="547688" cy="398463"/>
        </p:xfrm>
        <a:graphic>
          <a:graphicData uri="http://schemas.openxmlformats.org/presentationml/2006/ole">
            <p:oleObj spid="_x0000_s29709" name="Equation" r:id="rId14" imgW="279360" imgH="203040" progId="Equation.DSMT4">
              <p:embed/>
            </p:oleObj>
          </a:graphicData>
        </a:graphic>
      </p:graphicFrame>
      <p:graphicFrame>
        <p:nvGraphicFramePr>
          <p:cNvPr id="29710" name="Object 12"/>
          <p:cNvGraphicFramePr>
            <a:graphicFrameLocks noChangeAspect="1"/>
          </p:cNvGraphicFramePr>
          <p:nvPr/>
        </p:nvGraphicFramePr>
        <p:xfrm>
          <a:off x="947738" y="6389688"/>
          <a:ext cx="498475" cy="333375"/>
        </p:xfrm>
        <a:graphic>
          <a:graphicData uri="http://schemas.openxmlformats.org/presentationml/2006/ole">
            <p:oleObj spid="_x0000_s29710" name="Equation" r:id="rId15" imgW="304560" imgH="203040" progId="Equation.DSMT4">
              <p:embed/>
            </p:oleObj>
          </a:graphicData>
        </a:graphic>
      </p:graphicFrame>
      <p:graphicFrame>
        <p:nvGraphicFramePr>
          <p:cNvPr id="29711" name="Object 13"/>
          <p:cNvGraphicFramePr>
            <a:graphicFrameLocks noChangeAspect="1"/>
          </p:cNvGraphicFramePr>
          <p:nvPr/>
        </p:nvGraphicFramePr>
        <p:xfrm>
          <a:off x="1482725" y="6330950"/>
          <a:ext cx="547688" cy="398463"/>
        </p:xfrm>
        <a:graphic>
          <a:graphicData uri="http://schemas.openxmlformats.org/presentationml/2006/ole">
            <p:oleObj spid="_x0000_s29711" name="Equation" r:id="rId16" imgW="279360" imgH="203040" progId="Equation.DSMT4">
              <p:embed/>
            </p:oleObj>
          </a:graphicData>
        </a:graphic>
      </p:graphicFrame>
      <p:graphicFrame>
        <p:nvGraphicFramePr>
          <p:cNvPr id="29712" name="Object 14"/>
          <p:cNvGraphicFramePr>
            <a:graphicFrameLocks noChangeAspect="1"/>
          </p:cNvGraphicFramePr>
          <p:nvPr/>
        </p:nvGraphicFramePr>
        <p:xfrm>
          <a:off x="1973263" y="6396038"/>
          <a:ext cx="498475" cy="333375"/>
        </p:xfrm>
        <a:graphic>
          <a:graphicData uri="http://schemas.openxmlformats.org/presentationml/2006/ole">
            <p:oleObj spid="_x0000_s29712" name="Equation" r:id="rId17" imgW="304560" imgH="203040" progId="Equation.DSMT4">
              <p:embed/>
            </p:oleObj>
          </a:graphicData>
        </a:graphic>
      </p:graphicFrame>
      <p:graphicFrame>
        <p:nvGraphicFramePr>
          <p:cNvPr id="29713" name="Object 15"/>
          <p:cNvGraphicFramePr>
            <a:graphicFrameLocks noChangeAspect="1"/>
          </p:cNvGraphicFramePr>
          <p:nvPr/>
        </p:nvGraphicFramePr>
        <p:xfrm>
          <a:off x="2473325" y="6330950"/>
          <a:ext cx="547688" cy="398463"/>
        </p:xfrm>
        <a:graphic>
          <a:graphicData uri="http://schemas.openxmlformats.org/presentationml/2006/ole">
            <p:oleObj spid="_x0000_s29713" name="Equation" r:id="rId18" imgW="279360" imgH="203040" progId="Equation.DSMT4">
              <p:embed/>
            </p:oleObj>
          </a:graphicData>
        </a:graphic>
      </p:graphicFrame>
      <p:graphicFrame>
        <p:nvGraphicFramePr>
          <p:cNvPr id="29714" name="Object 16"/>
          <p:cNvGraphicFramePr>
            <a:graphicFrameLocks noChangeAspect="1"/>
          </p:cNvGraphicFramePr>
          <p:nvPr/>
        </p:nvGraphicFramePr>
        <p:xfrm>
          <a:off x="2963863" y="6396038"/>
          <a:ext cx="498475" cy="333375"/>
        </p:xfrm>
        <a:graphic>
          <a:graphicData uri="http://schemas.openxmlformats.org/presentationml/2006/ole">
            <p:oleObj spid="_x0000_s29714" name="Equation" r:id="rId19" imgW="304560" imgH="203040" progId="Equation.DSMT4">
              <p:embed/>
            </p:oleObj>
          </a:graphicData>
        </a:graphic>
      </p:graphicFrame>
      <p:sp>
        <p:nvSpPr>
          <p:cNvPr id="29720" name="Line 25"/>
          <p:cNvSpPr>
            <a:spLocks noChangeShapeType="1"/>
          </p:cNvSpPr>
          <p:nvPr/>
        </p:nvSpPr>
        <p:spPr bwMode="auto">
          <a:xfrm flipH="1">
            <a:off x="2971800" y="28194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1" name="Line 26"/>
          <p:cNvSpPr>
            <a:spLocks noChangeShapeType="1"/>
          </p:cNvSpPr>
          <p:nvPr/>
        </p:nvSpPr>
        <p:spPr bwMode="auto">
          <a:xfrm>
            <a:off x="4572000" y="27432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2" name="Line 27"/>
          <p:cNvSpPr>
            <a:spLocks noChangeShapeType="1"/>
          </p:cNvSpPr>
          <p:nvPr/>
        </p:nvSpPr>
        <p:spPr bwMode="auto">
          <a:xfrm flipH="1">
            <a:off x="2057400" y="34290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3" name="Line 28"/>
          <p:cNvSpPr>
            <a:spLocks noChangeShapeType="1"/>
          </p:cNvSpPr>
          <p:nvPr/>
        </p:nvSpPr>
        <p:spPr bwMode="auto">
          <a:xfrm>
            <a:off x="2895600" y="34290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4" name="Line 29"/>
          <p:cNvSpPr>
            <a:spLocks noChangeShapeType="1"/>
          </p:cNvSpPr>
          <p:nvPr/>
        </p:nvSpPr>
        <p:spPr bwMode="auto">
          <a:xfrm flipH="1">
            <a:off x="1295400" y="4343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5" name="Line 30"/>
          <p:cNvSpPr>
            <a:spLocks noChangeShapeType="1"/>
          </p:cNvSpPr>
          <p:nvPr/>
        </p:nvSpPr>
        <p:spPr bwMode="auto">
          <a:xfrm>
            <a:off x="1981200" y="42672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6" name="Line 31"/>
          <p:cNvSpPr>
            <a:spLocks noChangeShapeType="1"/>
          </p:cNvSpPr>
          <p:nvPr/>
        </p:nvSpPr>
        <p:spPr bwMode="auto">
          <a:xfrm flipH="1">
            <a:off x="3429000" y="42672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7" name="Line 32"/>
          <p:cNvSpPr>
            <a:spLocks noChangeShapeType="1"/>
          </p:cNvSpPr>
          <p:nvPr/>
        </p:nvSpPr>
        <p:spPr bwMode="auto">
          <a:xfrm>
            <a:off x="3810000" y="43434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8" name="Line 33"/>
          <p:cNvSpPr>
            <a:spLocks noChangeShapeType="1"/>
          </p:cNvSpPr>
          <p:nvPr/>
        </p:nvSpPr>
        <p:spPr bwMode="auto">
          <a:xfrm flipH="1">
            <a:off x="5334000" y="3505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9" name="Line 34"/>
          <p:cNvSpPr>
            <a:spLocks noChangeShapeType="1"/>
          </p:cNvSpPr>
          <p:nvPr/>
        </p:nvSpPr>
        <p:spPr bwMode="auto">
          <a:xfrm>
            <a:off x="6019800" y="35052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0" name="Line 35"/>
          <p:cNvSpPr>
            <a:spLocks noChangeShapeType="1"/>
          </p:cNvSpPr>
          <p:nvPr/>
        </p:nvSpPr>
        <p:spPr bwMode="auto">
          <a:xfrm>
            <a:off x="5410200" y="4419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1" name="Line 36"/>
          <p:cNvSpPr>
            <a:spLocks noChangeShapeType="1"/>
          </p:cNvSpPr>
          <p:nvPr/>
        </p:nvSpPr>
        <p:spPr bwMode="auto">
          <a:xfrm>
            <a:off x="5638800" y="4419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2" name="Line 37"/>
          <p:cNvSpPr>
            <a:spLocks noChangeShapeType="1"/>
          </p:cNvSpPr>
          <p:nvPr/>
        </p:nvSpPr>
        <p:spPr bwMode="auto">
          <a:xfrm>
            <a:off x="6858000" y="4343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3" name="Line 38"/>
          <p:cNvSpPr>
            <a:spLocks noChangeShapeType="1"/>
          </p:cNvSpPr>
          <p:nvPr/>
        </p:nvSpPr>
        <p:spPr bwMode="auto">
          <a:xfrm>
            <a:off x="7010400" y="43434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4" name="Line 39"/>
          <p:cNvSpPr>
            <a:spLocks noChangeShapeType="1"/>
          </p:cNvSpPr>
          <p:nvPr/>
        </p:nvSpPr>
        <p:spPr bwMode="auto">
          <a:xfrm>
            <a:off x="3886200" y="6477000"/>
            <a:ext cx="2590800" cy="0"/>
          </a:xfrm>
          <a:prstGeom prst="lin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5" name="Line 40"/>
          <p:cNvSpPr>
            <a:spLocks noChangeShapeType="1"/>
          </p:cNvSpPr>
          <p:nvPr/>
        </p:nvSpPr>
        <p:spPr bwMode="auto">
          <a:xfrm flipH="1">
            <a:off x="990600" y="52578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6" name="Line 41"/>
          <p:cNvSpPr>
            <a:spLocks noChangeShapeType="1"/>
          </p:cNvSpPr>
          <p:nvPr/>
        </p:nvSpPr>
        <p:spPr bwMode="auto">
          <a:xfrm>
            <a:off x="1447800" y="5257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7" name="Line 42"/>
          <p:cNvSpPr>
            <a:spLocks noChangeShapeType="1"/>
          </p:cNvSpPr>
          <p:nvPr/>
        </p:nvSpPr>
        <p:spPr bwMode="auto">
          <a:xfrm flipH="1">
            <a:off x="2286000" y="5257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8" name="Line 43"/>
          <p:cNvSpPr>
            <a:spLocks noChangeShapeType="1"/>
          </p:cNvSpPr>
          <p:nvPr/>
        </p:nvSpPr>
        <p:spPr bwMode="auto">
          <a:xfrm>
            <a:off x="2667000" y="5257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9" name="Line 46"/>
          <p:cNvSpPr>
            <a:spLocks noChangeShapeType="1"/>
          </p:cNvSpPr>
          <p:nvPr/>
        </p:nvSpPr>
        <p:spPr bwMode="auto">
          <a:xfrm>
            <a:off x="6781800" y="2057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40" name="Text Box 47"/>
          <p:cNvSpPr txBox="1">
            <a:spLocks noChangeArrowheads="1"/>
          </p:cNvSpPr>
          <p:nvPr/>
        </p:nvSpPr>
        <p:spPr bwMode="auto">
          <a:xfrm>
            <a:off x="6994525" y="2078038"/>
            <a:ext cx="1938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再帰呼び出し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CA464B-0592-447D-AB99-A1AF6316E4C2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sp>
        <p:nvSpPr>
          <p:cNvPr id="307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更なる高速化</a:t>
            </a:r>
          </a:p>
        </p:txBody>
      </p:sp>
      <p:sp>
        <p:nvSpPr>
          <p:cNvPr id="30727" name="Text Box 3"/>
          <p:cNvSpPr txBox="1">
            <a:spLocks noChangeArrowheads="1"/>
          </p:cNvSpPr>
          <p:nvPr/>
        </p:nvSpPr>
        <p:spPr bwMode="auto">
          <a:xfrm>
            <a:off x="914400" y="1600200"/>
            <a:ext cx="5748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  <a:r>
              <a:rPr lang="ja-JP" altLang="en-US"/>
              <a:t>近似値でよければ、さらに高速化できる。</a:t>
            </a:r>
          </a:p>
        </p:txBody>
      </p:sp>
      <p:sp>
        <p:nvSpPr>
          <p:cNvPr id="30728" name="Text Box 4"/>
          <p:cNvSpPr txBox="1">
            <a:spLocks noChangeArrowheads="1"/>
          </p:cNvSpPr>
          <p:nvPr/>
        </p:nvSpPr>
        <p:spPr bwMode="auto">
          <a:xfrm>
            <a:off x="990600" y="2209800"/>
            <a:ext cx="7224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数学的には、フィボナッチ数列の一般項は次式である。</a:t>
            </a:r>
          </a:p>
        </p:txBody>
      </p:sp>
      <p:graphicFrame>
        <p:nvGraphicFramePr>
          <p:cNvPr id="30722" name="Object 0"/>
          <p:cNvGraphicFramePr>
            <a:graphicFrameLocks noChangeAspect="1"/>
          </p:cNvGraphicFramePr>
          <p:nvPr/>
        </p:nvGraphicFramePr>
        <p:xfrm>
          <a:off x="1143000" y="2895600"/>
          <a:ext cx="4572000" cy="2135188"/>
        </p:xfrm>
        <a:graphic>
          <a:graphicData uri="http://schemas.openxmlformats.org/presentationml/2006/ole">
            <p:oleObj spid="_x0000_s30722" name="Equation" r:id="rId3" imgW="1739880" imgH="812520" progId="Equation.DSMT4">
              <p:embed/>
            </p:oleObj>
          </a:graphicData>
        </a:graphic>
      </p:graphicFrame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1050925" y="5202238"/>
            <a:ext cx="52943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高速なべき乗アルゴリズムを用いれば、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の時間計算量で解くことができる。</a:t>
            </a:r>
          </a:p>
        </p:txBody>
      </p:sp>
      <p:graphicFrame>
        <p:nvGraphicFramePr>
          <p:cNvPr id="30723" name="Object 1"/>
          <p:cNvGraphicFramePr>
            <a:graphicFrameLocks noChangeAspect="1"/>
          </p:cNvGraphicFramePr>
          <p:nvPr/>
        </p:nvGraphicFramePr>
        <p:xfrm>
          <a:off x="2525713" y="5730875"/>
          <a:ext cx="1806575" cy="590550"/>
        </p:xfrm>
        <a:graphic>
          <a:graphicData uri="http://schemas.openxmlformats.org/presentationml/2006/ole">
            <p:oleObj spid="_x0000_s30723" name="Equation" r:id="rId4" imgW="622080" imgH="203040" progId="Equation.DSMT4">
              <p:embed/>
            </p:oleObj>
          </a:graphicData>
        </a:graphic>
      </p:graphicFrame>
      <p:sp>
        <p:nvSpPr>
          <p:cNvPr id="30730" name="AutoShape 9"/>
          <p:cNvSpPr>
            <a:spLocks noChangeArrowheads="1"/>
          </p:cNvSpPr>
          <p:nvPr/>
        </p:nvSpPr>
        <p:spPr bwMode="auto">
          <a:xfrm>
            <a:off x="6172200" y="2895600"/>
            <a:ext cx="2819400" cy="1828800"/>
          </a:xfrm>
          <a:prstGeom prst="wedgeRoundRectCallout">
            <a:avLst>
              <a:gd name="adj1" fmla="val -73593"/>
              <a:gd name="adj2" fmla="val -23870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731" name="Text Box 8"/>
          <p:cNvSpPr txBox="1">
            <a:spLocks noChangeArrowheads="1"/>
          </p:cNvSpPr>
          <p:nvPr/>
        </p:nvSpPr>
        <p:spPr bwMode="auto">
          <a:xfrm>
            <a:off x="6477000" y="4191000"/>
            <a:ext cx="110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黄金比</a:t>
            </a:r>
          </a:p>
        </p:txBody>
      </p:sp>
      <p:graphicFrame>
        <p:nvGraphicFramePr>
          <p:cNvPr id="30724" name="Object 2"/>
          <p:cNvGraphicFramePr>
            <a:graphicFrameLocks noChangeAspect="1"/>
          </p:cNvGraphicFramePr>
          <p:nvPr/>
        </p:nvGraphicFramePr>
        <p:xfrm>
          <a:off x="6248400" y="3124200"/>
          <a:ext cx="2393950" cy="496888"/>
        </p:xfrm>
        <a:graphic>
          <a:graphicData uri="http://schemas.openxmlformats.org/presentationml/2006/ole">
            <p:oleObj spid="_x0000_s30724" name="Equation" r:id="rId5" imgW="977760" imgH="203040" progId="Equation.DSMT4">
              <p:embed/>
            </p:oleObj>
          </a:graphicData>
        </a:graphic>
      </p:graphicFrame>
      <p:sp>
        <p:nvSpPr>
          <p:cNvPr id="30732" name="Text Box 11"/>
          <p:cNvSpPr txBox="1">
            <a:spLocks noChangeArrowheads="1"/>
          </p:cNvSpPr>
          <p:nvPr/>
        </p:nvSpPr>
        <p:spPr bwMode="auto">
          <a:xfrm>
            <a:off x="6461125" y="3678238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の解。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CF0512-76C8-4070-A576-EABBAA0EDDEB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素朴な最大公約数発見法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注目点</a:t>
            </a:r>
          </a:p>
          <a:p>
            <a:pPr lvl="1" eaLnBrk="1" hangingPunct="1"/>
            <a:r>
              <a:rPr lang="ja-JP" altLang="en-US" smtClean="0"/>
              <a:t>すべて整数</a:t>
            </a:r>
          </a:p>
          <a:p>
            <a:pPr eaLnBrk="1" hangingPunct="1"/>
            <a:endParaRPr lang="ja-JP" altLang="en-US" smtClean="0"/>
          </a:p>
          <a:p>
            <a:pPr eaLnBrk="1" hangingPunct="1"/>
            <a:r>
              <a:rPr lang="ja-JP" altLang="en-US" smtClean="0"/>
              <a:t>アィディア</a:t>
            </a:r>
          </a:p>
          <a:p>
            <a:pPr lvl="1" eaLnBrk="1" hangingPunct="1"/>
            <a:r>
              <a:rPr lang="ja-JP" altLang="en-US" smtClean="0"/>
              <a:t>　　　　　　　　　の整数をすべて調べる。</a:t>
            </a:r>
          </a:p>
          <a:p>
            <a:pPr lvl="1" eaLnBrk="1" hangingPunct="1"/>
            <a:r>
              <a:rPr lang="ja-JP" altLang="en-US" smtClean="0"/>
              <a:t>　　　　　　　から初めてカウンタを減らしながら　繰り返す。</a:t>
            </a:r>
          </a:p>
          <a:p>
            <a:pPr eaLnBrk="1" hangingPunct="1"/>
            <a:endParaRPr lang="en-US" altLang="ja-JP" smtClean="0"/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1905000" y="4343400"/>
          <a:ext cx="1692275" cy="422275"/>
        </p:xfrm>
        <a:graphic>
          <a:graphicData uri="http://schemas.openxmlformats.org/presentationml/2006/ole">
            <p:oleObj spid="_x0000_s2050" name="Equation" r:id="rId3" imgW="812520" imgH="203040" progId="Equation.DSMT4">
              <p:embed/>
            </p:oleObj>
          </a:graphicData>
        </a:graphic>
      </p:graphicFrame>
      <p:graphicFrame>
        <p:nvGraphicFramePr>
          <p:cNvPr id="2051" name="Object 7"/>
          <p:cNvGraphicFramePr>
            <a:graphicFrameLocks noChangeAspect="1"/>
          </p:cNvGraphicFramePr>
          <p:nvPr/>
        </p:nvGraphicFramePr>
        <p:xfrm>
          <a:off x="1676400" y="4800600"/>
          <a:ext cx="1295400" cy="422275"/>
        </p:xfrm>
        <a:graphic>
          <a:graphicData uri="http://schemas.openxmlformats.org/presentationml/2006/ole">
            <p:oleObj spid="_x0000_s2051" name="Equation" r:id="rId4" imgW="62208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876320-0E69-43AC-A5DF-FE89BFE138CF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3085" name="Text Box 1026"/>
          <p:cNvSpPr txBox="1">
            <a:spLocks noChangeArrowheads="1"/>
          </p:cNvSpPr>
          <p:nvPr/>
        </p:nvSpPr>
        <p:spPr bwMode="auto">
          <a:xfrm>
            <a:off x="990600" y="2743200"/>
            <a:ext cx="54927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altLang="ja-JP" b="0"/>
              <a:t>12 </a:t>
            </a:r>
          </a:p>
        </p:txBody>
      </p:sp>
      <p:sp>
        <p:nvSpPr>
          <p:cNvPr id="3086" name="Text Box 1027"/>
          <p:cNvSpPr txBox="1">
            <a:spLocks noChangeArrowheads="1"/>
          </p:cNvSpPr>
          <p:nvPr/>
        </p:nvSpPr>
        <p:spPr bwMode="auto">
          <a:xfrm>
            <a:off x="7772400" y="2590800"/>
            <a:ext cx="54927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altLang="ja-JP" b="0"/>
              <a:t>8 </a:t>
            </a:r>
          </a:p>
        </p:txBody>
      </p:sp>
      <p:sp>
        <p:nvSpPr>
          <p:cNvPr id="3087" name="Line 1028"/>
          <p:cNvSpPr>
            <a:spLocks noChangeShapeType="1"/>
          </p:cNvSpPr>
          <p:nvPr/>
        </p:nvSpPr>
        <p:spPr bwMode="auto">
          <a:xfrm>
            <a:off x="5105400" y="2514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88" name="Text Box 1029"/>
          <p:cNvSpPr txBox="1">
            <a:spLocks noChangeArrowheads="1"/>
          </p:cNvSpPr>
          <p:nvPr/>
        </p:nvSpPr>
        <p:spPr bwMode="auto">
          <a:xfrm>
            <a:off x="1143000" y="21336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a</a:t>
            </a:r>
          </a:p>
        </p:txBody>
      </p:sp>
      <p:sp>
        <p:nvSpPr>
          <p:cNvPr id="3089" name="Text Box 1030"/>
          <p:cNvSpPr txBox="1">
            <a:spLocks noChangeArrowheads="1"/>
          </p:cNvSpPr>
          <p:nvPr/>
        </p:nvSpPr>
        <p:spPr bwMode="auto">
          <a:xfrm>
            <a:off x="7848600" y="1981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b</a:t>
            </a:r>
          </a:p>
        </p:txBody>
      </p:sp>
      <p:sp>
        <p:nvSpPr>
          <p:cNvPr id="3090" name="Text Box 1031"/>
          <p:cNvSpPr txBox="1">
            <a:spLocks noChangeArrowheads="1"/>
          </p:cNvSpPr>
          <p:nvPr/>
        </p:nvSpPr>
        <p:spPr bwMode="auto">
          <a:xfrm>
            <a:off x="4495800" y="9906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i</a:t>
            </a:r>
          </a:p>
        </p:txBody>
      </p:sp>
      <p:sp>
        <p:nvSpPr>
          <p:cNvPr id="3091" name="Text Box 1034"/>
          <p:cNvSpPr txBox="1">
            <a:spLocks noChangeArrowheads="1"/>
          </p:cNvSpPr>
          <p:nvPr/>
        </p:nvSpPr>
        <p:spPr bwMode="auto">
          <a:xfrm>
            <a:off x="4419600" y="1676400"/>
            <a:ext cx="549275" cy="409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altLang="ja-JP" b="0"/>
              <a:t>8   7   6  5  4  3  2   1</a:t>
            </a:r>
          </a:p>
        </p:txBody>
      </p:sp>
      <p:graphicFrame>
        <p:nvGraphicFramePr>
          <p:cNvPr id="3074" name="Object 1037"/>
          <p:cNvGraphicFramePr>
            <a:graphicFrameLocks noChangeAspect="1"/>
          </p:cNvGraphicFramePr>
          <p:nvPr/>
        </p:nvGraphicFramePr>
        <p:xfrm>
          <a:off x="2438400" y="1828800"/>
          <a:ext cx="1295400" cy="292100"/>
        </p:xfrm>
        <a:graphic>
          <a:graphicData uri="http://schemas.openxmlformats.org/presentationml/2006/ole">
            <p:oleObj spid="_x0000_s3074" name="Equation" r:id="rId3" imgW="787320" imgH="177480" progId="Equation.DSMT4">
              <p:embed/>
            </p:oleObj>
          </a:graphicData>
        </a:graphic>
      </p:graphicFrame>
      <p:sp>
        <p:nvSpPr>
          <p:cNvPr id="3092" name="Line 1038"/>
          <p:cNvSpPr>
            <a:spLocks noChangeShapeType="1"/>
          </p:cNvSpPr>
          <p:nvPr/>
        </p:nvSpPr>
        <p:spPr bwMode="auto">
          <a:xfrm flipV="1">
            <a:off x="1524000" y="1905000"/>
            <a:ext cx="3124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5" name="Object 1039"/>
          <p:cNvGraphicFramePr>
            <a:graphicFrameLocks noChangeAspect="1"/>
          </p:cNvGraphicFramePr>
          <p:nvPr/>
        </p:nvGraphicFramePr>
        <p:xfrm>
          <a:off x="6019800" y="1828800"/>
          <a:ext cx="1190625" cy="292100"/>
        </p:xfrm>
        <a:graphic>
          <a:graphicData uri="http://schemas.openxmlformats.org/presentationml/2006/ole">
            <p:oleObj spid="_x0000_s3075" name="Equation" r:id="rId4" imgW="723600" imgH="177480" progId="Equation.DSMT4">
              <p:embed/>
            </p:oleObj>
          </a:graphicData>
        </a:graphic>
      </p:graphicFrame>
      <p:sp>
        <p:nvSpPr>
          <p:cNvPr id="3093" name="Line 1040"/>
          <p:cNvSpPr>
            <a:spLocks noChangeShapeType="1"/>
          </p:cNvSpPr>
          <p:nvPr/>
        </p:nvSpPr>
        <p:spPr bwMode="auto">
          <a:xfrm>
            <a:off x="4876800" y="1905000"/>
            <a:ext cx="2971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4" name="Line 1041"/>
          <p:cNvSpPr>
            <a:spLocks noChangeShapeType="1"/>
          </p:cNvSpPr>
          <p:nvPr/>
        </p:nvSpPr>
        <p:spPr bwMode="auto">
          <a:xfrm flipV="1">
            <a:off x="1600200" y="2438400"/>
            <a:ext cx="2895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5" name="Line 1042"/>
          <p:cNvSpPr>
            <a:spLocks noChangeShapeType="1"/>
          </p:cNvSpPr>
          <p:nvPr/>
        </p:nvSpPr>
        <p:spPr bwMode="auto">
          <a:xfrm flipV="1">
            <a:off x="1524000" y="30480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6" name="Line 1043"/>
          <p:cNvSpPr>
            <a:spLocks noChangeShapeType="1"/>
          </p:cNvSpPr>
          <p:nvPr/>
        </p:nvSpPr>
        <p:spPr bwMode="auto">
          <a:xfrm>
            <a:off x="1524000" y="3048000"/>
            <a:ext cx="2971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7" name="Line 1044"/>
          <p:cNvSpPr>
            <a:spLocks noChangeShapeType="1"/>
          </p:cNvSpPr>
          <p:nvPr/>
        </p:nvSpPr>
        <p:spPr bwMode="auto">
          <a:xfrm>
            <a:off x="1447800" y="3048000"/>
            <a:ext cx="3200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8" name="Line 1045"/>
          <p:cNvSpPr>
            <a:spLocks noChangeShapeType="1"/>
          </p:cNvSpPr>
          <p:nvPr/>
        </p:nvSpPr>
        <p:spPr bwMode="auto">
          <a:xfrm>
            <a:off x="4876800" y="2362200"/>
            <a:ext cx="2971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9" name="Line 1046"/>
          <p:cNvSpPr>
            <a:spLocks noChangeShapeType="1"/>
          </p:cNvSpPr>
          <p:nvPr/>
        </p:nvSpPr>
        <p:spPr bwMode="auto">
          <a:xfrm>
            <a:off x="4953000" y="2971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00" name="Line 1047"/>
          <p:cNvSpPr>
            <a:spLocks noChangeShapeType="1"/>
          </p:cNvSpPr>
          <p:nvPr/>
        </p:nvSpPr>
        <p:spPr bwMode="auto">
          <a:xfrm flipV="1">
            <a:off x="4876800" y="3048000"/>
            <a:ext cx="2895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01" name="Line 1048"/>
          <p:cNvSpPr>
            <a:spLocks noChangeShapeType="1"/>
          </p:cNvSpPr>
          <p:nvPr/>
        </p:nvSpPr>
        <p:spPr bwMode="auto">
          <a:xfrm flipV="1">
            <a:off x="5105400" y="3124200"/>
            <a:ext cx="2743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6" name="Object 1049"/>
          <p:cNvGraphicFramePr>
            <a:graphicFrameLocks noChangeAspect="1"/>
          </p:cNvGraphicFramePr>
          <p:nvPr/>
        </p:nvGraphicFramePr>
        <p:xfrm>
          <a:off x="3276600" y="2590800"/>
          <a:ext cx="1316038" cy="292100"/>
        </p:xfrm>
        <a:graphic>
          <a:graphicData uri="http://schemas.openxmlformats.org/presentationml/2006/ole">
            <p:oleObj spid="_x0000_s3076" name="Equation" r:id="rId5" imgW="799920" imgH="177480" progId="Equation.DSMT4">
              <p:embed/>
            </p:oleObj>
          </a:graphicData>
        </a:graphic>
      </p:graphicFrame>
      <p:graphicFrame>
        <p:nvGraphicFramePr>
          <p:cNvPr id="3077" name="Object 1050"/>
          <p:cNvGraphicFramePr>
            <a:graphicFrameLocks noChangeAspect="1"/>
          </p:cNvGraphicFramePr>
          <p:nvPr/>
        </p:nvGraphicFramePr>
        <p:xfrm>
          <a:off x="3276600" y="3048000"/>
          <a:ext cx="1316038" cy="292100"/>
        </p:xfrm>
        <a:graphic>
          <a:graphicData uri="http://schemas.openxmlformats.org/presentationml/2006/ole">
            <p:oleObj spid="_x0000_s3077" name="Equation" r:id="rId6" imgW="799920" imgH="177480" progId="Equation.DSMT4">
              <p:embed/>
            </p:oleObj>
          </a:graphicData>
        </a:graphic>
      </p:graphicFrame>
      <p:graphicFrame>
        <p:nvGraphicFramePr>
          <p:cNvPr id="3078" name="Object 1051"/>
          <p:cNvGraphicFramePr>
            <a:graphicFrameLocks noChangeAspect="1"/>
          </p:cNvGraphicFramePr>
          <p:nvPr/>
        </p:nvGraphicFramePr>
        <p:xfrm>
          <a:off x="3200400" y="3352800"/>
          <a:ext cx="1295400" cy="292100"/>
        </p:xfrm>
        <a:graphic>
          <a:graphicData uri="http://schemas.openxmlformats.org/presentationml/2006/ole">
            <p:oleObj spid="_x0000_s3078" name="Equation" r:id="rId7" imgW="787320" imgH="177480" progId="Equation.DSMT4">
              <p:embed/>
            </p:oleObj>
          </a:graphicData>
        </a:graphic>
      </p:graphicFrame>
      <p:graphicFrame>
        <p:nvGraphicFramePr>
          <p:cNvPr id="3079" name="Object 1052"/>
          <p:cNvGraphicFramePr>
            <a:graphicFrameLocks noChangeAspect="1"/>
          </p:cNvGraphicFramePr>
          <p:nvPr/>
        </p:nvGraphicFramePr>
        <p:xfrm>
          <a:off x="6096000" y="3733800"/>
          <a:ext cx="1190625" cy="292100"/>
        </p:xfrm>
        <a:graphic>
          <a:graphicData uri="http://schemas.openxmlformats.org/presentationml/2006/ole">
            <p:oleObj spid="_x0000_s3079" name="Equation" r:id="rId8" imgW="723600" imgH="177480" progId="Equation.DSMT4">
              <p:embed/>
            </p:oleObj>
          </a:graphicData>
        </a:graphic>
      </p:graphicFrame>
      <p:graphicFrame>
        <p:nvGraphicFramePr>
          <p:cNvPr id="3080" name="Object 1053"/>
          <p:cNvGraphicFramePr>
            <a:graphicFrameLocks noChangeAspect="1"/>
          </p:cNvGraphicFramePr>
          <p:nvPr/>
        </p:nvGraphicFramePr>
        <p:xfrm>
          <a:off x="5105400" y="2590800"/>
          <a:ext cx="1211263" cy="292100"/>
        </p:xfrm>
        <a:graphic>
          <a:graphicData uri="http://schemas.openxmlformats.org/presentationml/2006/ole">
            <p:oleObj spid="_x0000_s3080" name="Equation" r:id="rId9" imgW="736560" imgH="177480" progId="Equation.DSMT4">
              <p:embed/>
            </p:oleObj>
          </a:graphicData>
        </a:graphic>
      </p:graphicFrame>
      <p:graphicFrame>
        <p:nvGraphicFramePr>
          <p:cNvPr id="3081" name="Object 1054"/>
          <p:cNvGraphicFramePr>
            <a:graphicFrameLocks noChangeAspect="1"/>
          </p:cNvGraphicFramePr>
          <p:nvPr/>
        </p:nvGraphicFramePr>
        <p:xfrm>
          <a:off x="5105400" y="3048000"/>
          <a:ext cx="1190625" cy="292100"/>
        </p:xfrm>
        <a:graphic>
          <a:graphicData uri="http://schemas.openxmlformats.org/presentationml/2006/ole">
            <p:oleObj spid="_x0000_s3081" name="Equation" r:id="rId10" imgW="723600" imgH="177480" progId="Equation.DSMT4">
              <p:embed/>
            </p:oleObj>
          </a:graphicData>
        </a:graphic>
      </p:graphicFrame>
      <p:graphicFrame>
        <p:nvGraphicFramePr>
          <p:cNvPr id="3082" name="Object 1055"/>
          <p:cNvGraphicFramePr>
            <a:graphicFrameLocks noChangeAspect="1"/>
          </p:cNvGraphicFramePr>
          <p:nvPr/>
        </p:nvGraphicFramePr>
        <p:xfrm>
          <a:off x="2590800" y="3810000"/>
          <a:ext cx="1316038" cy="292100"/>
        </p:xfrm>
        <a:graphic>
          <a:graphicData uri="http://schemas.openxmlformats.org/presentationml/2006/ole">
            <p:oleObj spid="_x0000_s3082" name="Equation" r:id="rId11" imgW="799920" imgH="177480" progId="Equation.DSMT4">
              <p:embed/>
            </p:oleObj>
          </a:graphicData>
        </a:graphic>
      </p:graphicFrame>
      <p:graphicFrame>
        <p:nvGraphicFramePr>
          <p:cNvPr id="3083" name="Object 1056"/>
          <p:cNvGraphicFramePr>
            <a:graphicFrameLocks noChangeAspect="1"/>
          </p:cNvGraphicFramePr>
          <p:nvPr/>
        </p:nvGraphicFramePr>
        <p:xfrm>
          <a:off x="5257800" y="3352800"/>
          <a:ext cx="1190625" cy="292100"/>
        </p:xfrm>
        <a:graphic>
          <a:graphicData uri="http://schemas.openxmlformats.org/presentationml/2006/ole">
            <p:oleObj spid="_x0000_s3083" name="Equation" r:id="rId12" imgW="72360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02F142-EFD6-419D-9069-B200BE593E47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381000" y="381000"/>
            <a:ext cx="36718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アルゴリズム</a:t>
            </a:r>
            <a:r>
              <a:rPr lang="en-US" altLang="ja-JP" b="0"/>
              <a:t>naïve_gcd(a,b)</a:t>
            </a:r>
          </a:p>
          <a:p>
            <a:r>
              <a:rPr lang="ja-JP" altLang="en-US" b="0"/>
              <a:t>入力：</a:t>
            </a:r>
            <a:r>
              <a:rPr lang="en-US" altLang="ja-JP" b="0"/>
              <a:t>a,b</a:t>
            </a:r>
          </a:p>
          <a:p>
            <a:r>
              <a:rPr lang="ja-JP" altLang="en-US" b="0"/>
              <a:t>出力：</a:t>
            </a:r>
            <a:r>
              <a:rPr lang="en-US" altLang="ja-JP" b="0"/>
              <a:t>gcd(a,b)</a:t>
            </a:r>
          </a:p>
        </p:txBody>
      </p:sp>
      <p:graphicFrame>
        <p:nvGraphicFramePr>
          <p:cNvPr id="4098" name="Object 102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4098" name="Equation" r:id="rId3" imgW="914400" imgH="198720" progId="Equation.DSMT4">
              <p:embed/>
            </p:oleObj>
          </a:graphicData>
        </a:graphic>
      </p:graphicFrame>
      <p:sp>
        <p:nvSpPr>
          <p:cNvPr id="4102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4114800"/>
          </a:xfrm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for(i=        ;i&gt;0;i--){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  if(i</a:t>
            </a:r>
            <a:r>
              <a:rPr lang="ja-JP" altLang="en-US" smtClean="0">
                <a:latin typeface="Lucida Console" pitchFamily="49" charset="0"/>
              </a:rPr>
              <a:t>が</a:t>
            </a:r>
            <a:r>
              <a:rPr lang="en-US" altLang="ja-JP" smtClean="0">
                <a:latin typeface="Lucida Console" pitchFamily="49" charset="0"/>
              </a:rPr>
              <a:t>a</a:t>
            </a:r>
            <a:r>
              <a:rPr lang="ja-JP" altLang="en-US" smtClean="0">
                <a:latin typeface="Lucida Console" pitchFamily="49" charset="0"/>
              </a:rPr>
              <a:t>と</a:t>
            </a:r>
            <a:r>
              <a:rPr lang="en-US" altLang="ja-JP" smtClean="0">
                <a:latin typeface="Lucida Console" pitchFamily="49" charset="0"/>
              </a:rPr>
              <a:t>b</a:t>
            </a:r>
            <a:r>
              <a:rPr lang="ja-JP" altLang="en-US" smtClean="0">
                <a:latin typeface="Lucida Console" pitchFamily="49" charset="0"/>
              </a:rPr>
              <a:t>の約数</a:t>
            </a:r>
            <a:r>
              <a:rPr lang="en-US" altLang="ja-JP" smtClean="0">
                <a:latin typeface="Lucida Console" pitchFamily="49" charset="0"/>
              </a:rPr>
              <a:t>){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     return(i);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  }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}</a:t>
            </a:r>
          </a:p>
        </p:txBody>
      </p:sp>
      <p:graphicFrame>
        <p:nvGraphicFramePr>
          <p:cNvPr id="4099" name="Object 1025"/>
          <p:cNvGraphicFramePr>
            <a:graphicFrameLocks noChangeAspect="1"/>
          </p:cNvGraphicFramePr>
          <p:nvPr/>
        </p:nvGraphicFramePr>
        <p:xfrm>
          <a:off x="2590800" y="1981200"/>
          <a:ext cx="1752600" cy="573088"/>
        </p:xfrm>
        <a:graphic>
          <a:graphicData uri="http://schemas.openxmlformats.org/presentationml/2006/ole">
            <p:oleObj spid="_x0000_s4099" name="Equation" r:id="rId4" imgW="62208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85C0F7-8D09-4729-B501-769AD83DD736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001000" cy="4114800"/>
          </a:xfrm>
        </p:spPr>
        <p:txBody>
          <a:bodyPr/>
          <a:lstStyle/>
          <a:p>
            <a:pPr eaLnBrk="1" hangingPunct="1"/>
            <a:r>
              <a:rPr lang="ja-JP" altLang="en-US" smtClean="0"/>
              <a:t>アルゴリズム</a:t>
            </a:r>
            <a:r>
              <a:rPr lang="en-US" altLang="ja-JP" smtClean="0"/>
              <a:t>naïve_gcd</a:t>
            </a:r>
            <a:r>
              <a:rPr lang="ja-JP" altLang="en-US" smtClean="0"/>
              <a:t>の正当性は明らかなので省略する。（帰納法で証明もできる。）</a:t>
            </a:r>
          </a:p>
          <a:p>
            <a:pPr eaLnBrk="1" hangingPunct="1"/>
            <a:endParaRPr lang="ja-JP" altLang="en-US" smtClean="0"/>
          </a:p>
          <a:p>
            <a:pPr eaLnBrk="1" hangingPunct="1"/>
            <a:r>
              <a:rPr lang="ja-JP" altLang="en-US" smtClean="0"/>
              <a:t>アルゴリズム</a:t>
            </a:r>
            <a:r>
              <a:rPr lang="en-US" altLang="ja-JP" smtClean="0"/>
              <a:t>naïve_gcd</a:t>
            </a:r>
            <a:r>
              <a:rPr lang="ja-JP" altLang="en-US" smtClean="0"/>
              <a:t>の時間計算量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　高々　　　　　　　　の繰り返し回数</a:t>
            </a:r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1524000" y="2514600"/>
          <a:ext cx="1905000" cy="620713"/>
        </p:xfrm>
        <a:graphic>
          <a:graphicData uri="http://schemas.openxmlformats.org/presentationml/2006/ole">
            <p:oleObj spid="_x0000_s5122" name="Equation" r:id="rId3" imgW="622080" imgH="203040" progId="Equation.DSMT4">
              <p:embed/>
            </p:oleObj>
          </a:graphicData>
        </a:graphic>
      </p:graphicFrame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914400" y="3352800"/>
          <a:ext cx="2133600" cy="627063"/>
        </p:xfrm>
        <a:graphic>
          <a:graphicData uri="http://schemas.openxmlformats.org/presentationml/2006/ole">
            <p:oleObj spid="_x0000_s5123" name="Equation" r:id="rId4" imgW="863280" imgH="253800" progId="Equation.DSMT4">
              <p:embed/>
            </p:oleObj>
          </a:graphicData>
        </a:graphic>
      </p:graphicFrame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971800" y="34290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の時間計算量</a:t>
            </a:r>
          </a:p>
        </p:txBody>
      </p:sp>
      <p:graphicFrame>
        <p:nvGraphicFramePr>
          <p:cNvPr id="5124" name="Object 9"/>
          <p:cNvGraphicFramePr>
            <a:graphicFrameLocks noChangeAspect="1"/>
          </p:cNvGraphicFramePr>
          <p:nvPr/>
        </p:nvGraphicFramePr>
        <p:xfrm>
          <a:off x="1066800" y="4038600"/>
          <a:ext cx="1130300" cy="344488"/>
        </p:xfrm>
        <a:graphic>
          <a:graphicData uri="http://schemas.openxmlformats.org/presentationml/2006/ole">
            <p:oleObj spid="_x0000_s5124" name="Equation" r:id="rId5" imgW="583920" imgH="177480" progId="Equation.DSMT4">
              <p:embed/>
            </p:oleObj>
          </a:graphicData>
        </a:graphic>
      </p:graphicFrame>
      <p:sp>
        <p:nvSpPr>
          <p:cNvPr id="5129" name="Text Box 10"/>
          <p:cNvSpPr txBox="1">
            <a:spLocks noChangeArrowheads="1"/>
          </p:cNvSpPr>
          <p:nvPr/>
        </p:nvSpPr>
        <p:spPr bwMode="auto">
          <a:xfrm>
            <a:off x="2362200" y="3962400"/>
            <a:ext cx="1411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とすると、</a:t>
            </a:r>
          </a:p>
        </p:txBody>
      </p:sp>
      <p:graphicFrame>
        <p:nvGraphicFramePr>
          <p:cNvPr id="5125" name="Object 11"/>
          <p:cNvGraphicFramePr>
            <a:graphicFrameLocks noChangeAspect="1"/>
          </p:cNvGraphicFramePr>
          <p:nvPr/>
        </p:nvGraphicFramePr>
        <p:xfrm>
          <a:off x="1447800" y="4572000"/>
          <a:ext cx="909638" cy="627063"/>
        </p:xfrm>
        <a:graphic>
          <a:graphicData uri="http://schemas.openxmlformats.org/presentationml/2006/ole">
            <p:oleObj spid="_x0000_s5125" name="Equation" r:id="rId6" imgW="368280" imgH="253800" progId="Equation.DSMT4">
              <p:embed/>
            </p:oleObj>
          </a:graphicData>
        </a:graphic>
      </p:graphicFrame>
      <p:sp>
        <p:nvSpPr>
          <p:cNvPr id="5130" name="Text Box 12"/>
          <p:cNvSpPr txBox="1">
            <a:spLocks noChangeArrowheads="1"/>
          </p:cNvSpPr>
          <p:nvPr/>
        </p:nvSpPr>
        <p:spPr bwMode="auto">
          <a:xfrm>
            <a:off x="2438400" y="4648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時間</a:t>
            </a:r>
          </a:p>
        </p:txBody>
      </p:sp>
      <p:sp>
        <p:nvSpPr>
          <p:cNvPr id="5131" name="Text Box 13"/>
          <p:cNvSpPr txBox="1">
            <a:spLocks noChangeArrowheads="1"/>
          </p:cNvSpPr>
          <p:nvPr/>
        </p:nvSpPr>
        <p:spPr bwMode="auto">
          <a:xfrm>
            <a:off x="838200" y="5562600"/>
            <a:ext cx="6645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よって、</a:t>
            </a:r>
            <a:r>
              <a:rPr lang="en-US" altLang="ja-JP" b="0"/>
              <a:t>naïve_gcd</a:t>
            </a:r>
            <a:r>
              <a:rPr lang="ja-JP" altLang="en-US" b="0"/>
              <a:t>は線形時間アルゴリズムである。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1171D5-0AB3-4719-9DD7-5222641FA4F8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3584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ユークリッドの互除法</a:t>
            </a:r>
          </a:p>
        </p:txBody>
      </p:sp>
      <p:sp>
        <p:nvSpPr>
          <p:cNvPr id="35844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800" smtClean="0"/>
              <a:t>注意点</a:t>
            </a:r>
          </a:p>
          <a:p>
            <a:pPr lvl="1" eaLnBrk="1" hangingPunct="1"/>
            <a:r>
              <a:rPr lang="ja-JP" altLang="en-US" sz="2400" smtClean="0"/>
              <a:t>全ての整数を調べる必要はない。</a:t>
            </a:r>
          </a:p>
          <a:p>
            <a:pPr lvl="1" eaLnBrk="1" hangingPunct="1"/>
            <a:r>
              <a:rPr lang="ja-JP" altLang="en-US" sz="2400" smtClean="0"/>
              <a:t>整数における性質を利用（整数論）</a:t>
            </a:r>
          </a:p>
          <a:p>
            <a:pPr eaLnBrk="1" hangingPunct="1"/>
            <a:r>
              <a:rPr lang="ja-JP" altLang="en-US" sz="2800" smtClean="0"/>
              <a:t>アイディア</a:t>
            </a:r>
          </a:p>
          <a:p>
            <a:pPr lvl="1" eaLnBrk="1" hangingPunct="1"/>
            <a:r>
              <a:rPr lang="ja-JP" altLang="en-US" sz="2400" smtClean="0"/>
              <a:t>　余りに注意して、互いに除算を繰り返す。</a:t>
            </a:r>
          </a:p>
          <a:p>
            <a:pPr lvl="1" eaLnBrk="1" hangingPunct="1"/>
            <a:r>
              <a:rPr lang="ja-JP" altLang="en-US" sz="2400" smtClean="0"/>
              <a:t>　前回の小さい方の数と余りを、新たな２数に置き換えて繰り返す。　</a:t>
            </a:r>
          </a:p>
          <a:p>
            <a:pPr lvl="1" eaLnBrk="1" hangingPunct="1"/>
            <a:r>
              <a:rPr lang="ja-JP" altLang="en-US" sz="2400" smtClean="0"/>
              <a:t>割り切れた時の小さい数が、最大公約数。</a:t>
            </a:r>
          </a:p>
          <a:p>
            <a:pPr lvl="1" eaLnBrk="1" hangingPunct="1">
              <a:buFontTx/>
              <a:buNone/>
            </a:pPr>
            <a:r>
              <a:rPr lang="ja-JP" altLang="en-US" sz="2400" smtClean="0"/>
              <a:t>　　→繰り返し回数を大幅に削減できる。　　　　　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2246</TotalTime>
  <Words>1469</Words>
  <Application>Microsoft PowerPoint</Application>
  <PresentationFormat>画面に合わせる (4:3)</PresentationFormat>
  <Paragraphs>355</Paragraphs>
  <Slides>43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43</vt:i4>
      </vt:variant>
    </vt:vector>
  </HeadingPairs>
  <TitlesOfParts>
    <vt:vector size="45" baseType="lpstr">
      <vt:lpstr>標準デザイン</vt:lpstr>
      <vt:lpstr>Equation</vt:lpstr>
      <vt:lpstr>2.アルゴリズムの高速化</vt:lpstr>
      <vt:lpstr>アルゴリズムにおける 大幅な性能アップ</vt:lpstr>
      <vt:lpstr>最大公約数問題</vt:lpstr>
      <vt:lpstr>最大公約数問題</vt:lpstr>
      <vt:lpstr>素朴な最大公約数発見法</vt:lpstr>
      <vt:lpstr>スライド 6</vt:lpstr>
      <vt:lpstr>スライド 7</vt:lpstr>
      <vt:lpstr>スライド 8</vt:lpstr>
      <vt:lpstr>ユークリッドの互除法</vt:lpstr>
      <vt:lpstr>スライド 10</vt:lpstr>
      <vt:lpstr>ユークリッドの互除法の動作</vt:lpstr>
      <vt:lpstr>練習</vt:lpstr>
      <vt:lpstr>ユークリッド互除法の正当性</vt:lpstr>
      <vt:lpstr>スライド 14</vt:lpstr>
      <vt:lpstr>スライド 15</vt:lpstr>
      <vt:lpstr>スライド 16</vt:lpstr>
      <vt:lpstr>スライド 17</vt:lpstr>
      <vt:lpstr>スライド 18</vt:lpstr>
      <vt:lpstr>スライド 19</vt:lpstr>
      <vt:lpstr>スライド 20</vt:lpstr>
      <vt:lpstr>スライド 21</vt:lpstr>
      <vt:lpstr>ユークリッドの互除法の停止性</vt:lpstr>
      <vt:lpstr>ユークリッドの互除法の時間計算量</vt:lpstr>
      <vt:lpstr>スライド 24</vt:lpstr>
      <vt:lpstr>スライド 25</vt:lpstr>
      <vt:lpstr>スライド 26</vt:lpstr>
      <vt:lpstr>スライド 27</vt:lpstr>
      <vt:lpstr>最大公約数問題のまとめ</vt:lpstr>
      <vt:lpstr>ユークリッドの互除法の再帰的な実現</vt:lpstr>
      <vt:lpstr>スライド 30</vt:lpstr>
      <vt:lpstr>フィボナッチ数列問題</vt:lpstr>
      <vt:lpstr>フィボナッチ数列問題</vt:lpstr>
      <vt:lpstr>漸化式と再帰アルゴリズム</vt:lpstr>
      <vt:lpstr>スライド 34</vt:lpstr>
      <vt:lpstr>スライド 35</vt:lpstr>
      <vt:lpstr>スライド 36</vt:lpstr>
      <vt:lpstr>スライド 37</vt:lpstr>
      <vt:lpstr>スライド 38</vt:lpstr>
      <vt:lpstr>問題の考察による高速化</vt:lpstr>
      <vt:lpstr>配列を用いたアルゴリズム</vt:lpstr>
      <vt:lpstr>スライド 41</vt:lpstr>
      <vt:lpstr>fibo_recが低速な理由</vt:lpstr>
      <vt:lpstr>更なる高速化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ソフトウェア工学</dc:title>
  <dc:creator>kusakari</dc:creator>
  <cp:lastModifiedBy>kusakari</cp:lastModifiedBy>
  <cp:revision>47</cp:revision>
  <dcterms:created xsi:type="dcterms:W3CDTF">2004-04-11T15:19:54Z</dcterms:created>
  <dcterms:modified xsi:type="dcterms:W3CDTF">2009-04-17T02:26:53Z</dcterms:modified>
</cp:coreProperties>
</file>