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9" r:id="rId3"/>
    <p:sldId id="293" r:id="rId4"/>
    <p:sldId id="260" r:id="rId5"/>
    <p:sldId id="257" r:id="rId6"/>
    <p:sldId id="258" r:id="rId7"/>
    <p:sldId id="312" r:id="rId8"/>
    <p:sldId id="261" r:id="rId9"/>
    <p:sldId id="262" r:id="rId10"/>
    <p:sldId id="263" r:id="rId11"/>
    <p:sldId id="264" r:id="rId12"/>
    <p:sldId id="290" r:id="rId13"/>
    <p:sldId id="265" r:id="rId14"/>
    <p:sldId id="267" r:id="rId15"/>
    <p:sldId id="268" r:id="rId16"/>
    <p:sldId id="266" r:id="rId17"/>
    <p:sldId id="270" r:id="rId18"/>
    <p:sldId id="271" r:id="rId19"/>
    <p:sldId id="291" r:id="rId20"/>
    <p:sldId id="272" r:id="rId21"/>
    <p:sldId id="273" r:id="rId22"/>
    <p:sldId id="274" r:id="rId23"/>
    <p:sldId id="275" r:id="rId24"/>
    <p:sldId id="292" r:id="rId25"/>
    <p:sldId id="280" r:id="rId26"/>
    <p:sldId id="279" r:id="rId27"/>
    <p:sldId id="294" r:id="rId28"/>
    <p:sldId id="276" r:id="rId29"/>
    <p:sldId id="314" r:id="rId30"/>
    <p:sldId id="277" r:id="rId31"/>
    <p:sldId id="313" r:id="rId32"/>
    <p:sldId id="278" r:id="rId33"/>
    <p:sldId id="297" r:id="rId34"/>
    <p:sldId id="298" r:id="rId35"/>
    <p:sldId id="299" r:id="rId36"/>
    <p:sldId id="301" r:id="rId37"/>
    <p:sldId id="300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281" r:id="rId49"/>
    <p:sldId id="282" r:id="rId50"/>
    <p:sldId id="283" r:id="rId51"/>
    <p:sldId id="284" r:id="rId52"/>
    <p:sldId id="285" r:id="rId53"/>
    <p:sldId id="286" r:id="rId54"/>
    <p:sldId id="287" r:id="rId55"/>
    <p:sldId id="288" r:id="rId56"/>
    <p:sldId id="289" r:id="rId57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FF0000"/>
    <a:srgbClr val="CCFFFF"/>
    <a:srgbClr val="CCFFCC"/>
    <a:srgbClr val="EAEAEA"/>
    <a:srgbClr val="FFCCCC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003" autoAdjust="0"/>
    <p:restoredTop sz="90929"/>
  </p:normalViewPr>
  <p:slideViewPr>
    <p:cSldViewPr>
      <p:cViewPr varScale="1">
        <p:scale>
          <a:sx n="56" d="100"/>
          <a:sy n="56" d="100"/>
        </p:scale>
        <p:origin x="-4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1302" y="-84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26" Type="http://schemas.openxmlformats.org/officeDocument/2006/relationships/image" Target="../media/image26.wmf"/><Relationship Id="rId39" Type="http://schemas.openxmlformats.org/officeDocument/2006/relationships/image" Target="../media/image39.wmf"/><Relationship Id="rId21" Type="http://schemas.openxmlformats.org/officeDocument/2006/relationships/image" Target="../media/image21.wmf"/><Relationship Id="rId34" Type="http://schemas.openxmlformats.org/officeDocument/2006/relationships/image" Target="../media/image34.wmf"/><Relationship Id="rId42" Type="http://schemas.openxmlformats.org/officeDocument/2006/relationships/image" Target="../media/image42.wmf"/><Relationship Id="rId47" Type="http://schemas.openxmlformats.org/officeDocument/2006/relationships/image" Target="../media/image47.wmf"/><Relationship Id="rId50" Type="http://schemas.openxmlformats.org/officeDocument/2006/relationships/image" Target="../media/image50.wmf"/><Relationship Id="rId55" Type="http://schemas.openxmlformats.org/officeDocument/2006/relationships/image" Target="../media/image55.wmf"/><Relationship Id="rId63" Type="http://schemas.openxmlformats.org/officeDocument/2006/relationships/image" Target="../media/image63.wmf"/><Relationship Id="rId68" Type="http://schemas.openxmlformats.org/officeDocument/2006/relationships/image" Target="../media/image68.wmf"/><Relationship Id="rId7" Type="http://schemas.openxmlformats.org/officeDocument/2006/relationships/image" Target="../media/image7.wmf"/><Relationship Id="rId71" Type="http://schemas.openxmlformats.org/officeDocument/2006/relationships/image" Target="../media/image71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9" Type="http://schemas.openxmlformats.org/officeDocument/2006/relationships/image" Target="../media/image29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32" Type="http://schemas.openxmlformats.org/officeDocument/2006/relationships/image" Target="../media/image32.wmf"/><Relationship Id="rId37" Type="http://schemas.openxmlformats.org/officeDocument/2006/relationships/image" Target="../media/image37.wmf"/><Relationship Id="rId40" Type="http://schemas.openxmlformats.org/officeDocument/2006/relationships/image" Target="../media/image40.wmf"/><Relationship Id="rId45" Type="http://schemas.openxmlformats.org/officeDocument/2006/relationships/image" Target="../media/image45.wmf"/><Relationship Id="rId53" Type="http://schemas.openxmlformats.org/officeDocument/2006/relationships/image" Target="../media/image53.wmf"/><Relationship Id="rId58" Type="http://schemas.openxmlformats.org/officeDocument/2006/relationships/image" Target="../media/image58.wmf"/><Relationship Id="rId66" Type="http://schemas.openxmlformats.org/officeDocument/2006/relationships/image" Target="../media/image66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28" Type="http://schemas.openxmlformats.org/officeDocument/2006/relationships/image" Target="../media/image28.wmf"/><Relationship Id="rId36" Type="http://schemas.openxmlformats.org/officeDocument/2006/relationships/image" Target="../media/image36.wmf"/><Relationship Id="rId49" Type="http://schemas.openxmlformats.org/officeDocument/2006/relationships/image" Target="../media/image49.wmf"/><Relationship Id="rId57" Type="http://schemas.openxmlformats.org/officeDocument/2006/relationships/image" Target="../media/image57.wmf"/><Relationship Id="rId61" Type="http://schemas.openxmlformats.org/officeDocument/2006/relationships/image" Target="../media/image61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31" Type="http://schemas.openxmlformats.org/officeDocument/2006/relationships/image" Target="../media/image31.wmf"/><Relationship Id="rId44" Type="http://schemas.openxmlformats.org/officeDocument/2006/relationships/image" Target="../media/image44.wmf"/><Relationship Id="rId52" Type="http://schemas.openxmlformats.org/officeDocument/2006/relationships/image" Target="../media/image52.wmf"/><Relationship Id="rId60" Type="http://schemas.openxmlformats.org/officeDocument/2006/relationships/image" Target="../media/image60.wmf"/><Relationship Id="rId65" Type="http://schemas.openxmlformats.org/officeDocument/2006/relationships/image" Target="../media/image65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Relationship Id="rId27" Type="http://schemas.openxmlformats.org/officeDocument/2006/relationships/image" Target="../media/image27.wmf"/><Relationship Id="rId30" Type="http://schemas.openxmlformats.org/officeDocument/2006/relationships/image" Target="../media/image30.wmf"/><Relationship Id="rId35" Type="http://schemas.openxmlformats.org/officeDocument/2006/relationships/image" Target="../media/image35.wmf"/><Relationship Id="rId43" Type="http://schemas.openxmlformats.org/officeDocument/2006/relationships/image" Target="../media/image43.wmf"/><Relationship Id="rId48" Type="http://schemas.openxmlformats.org/officeDocument/2006/relationships/image" Target="../media/image48.wmf"/><Relationship Id="rId56" Type="http://schemas.openxmlformats.org/officeDocument/2006/relationships/image" Target="../media/image56.wmf"/><Relationship Id="rId64" Type="http://schemas.openxmlformats.org/officeDocument/2006/relationships/image" Target="../media/image64.wmf"/><Relationship Id="rId69" Type="http://schemas.openxmlformats.org/officeDocument/2006/relationships/image" Target="../media/image69.wmf"/><Relationship Id="rId8" Type="http://schemas.openxmlformats.org/officeDocument/2006/relationships/image" Target="../media/image8.wmf"/><Relationship Id="rId51" Type="http://schemas.openxmlformats.org/officeDocument/2006/relationships/image" Target="../media/image51.wmf"/><Relationship Id="rId3" Type="http://schemas.openxmlformats.org/officeDocument/2006/relationships/image" Target="../media/image3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33" Type="http://schemas.openxmlformats.org/officeDocument/2006/relationships/image" Target="../media/image33.wmf"/><Relationship Id="rId38" Type="http://schemas.openxmlformats.org/officeDocument/2006/relationships/image" Target="../media/image38.wmf"/><Relationship Id="rId46" Type="http://schemas.openxmlformats.org/officeDocument/2006/relationships/image" Target="../media/image46.wmf"/><Relationship Id="rId59" Type="http://schemas.openxmlformats.org/officeDocument/2006/relationships/image" Target="../media/image59.wmf"/><Relationship Id="rId67" Type="http://schemas.openxmlformats.org/officeDocument/2006/relationships/image" Target="../media/image67.wmf"/><Relationship Id="rId20" Type="http://schemas.openxmlformats.org/officeDocument/2006/relationships/image" Target="../media/image20.wmf"/><Relationship Id="rId41" Type="http://schemas.openxmlformats.org/officeDocument/2006/relationships/image" Target="../media/image41.wmf"/><Relationship Id="rId54" Type="http://schemas.openxmlformats.org/officeDocument/2006/relationships/image" Target="../media/image54.wmf"/><Relationship Id="rId62" Type="http://schemas.openxmlformats.org/officeDocument/2006/relationships/image" Target="../media/image62.wmf"/><Relationship Id="rId70" Type="http://schemas.openxmlformats.org/officeDocument/2006/relationships/image" Target="../media/image70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wmf"/><Relationship Id="rId1" Type="http://schemas.openxmlformats.org/officeDocument/2006/relationships/image" Target="../media/image10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03.wmf"/><Relationship Id="rId4" Type="http://schemas.openxmlformats.org/officeDocument/2006/relationships/image" Target="../media/image1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Relationship Id="rId4" Type="http://schemas.openxmlformats.org/officeDocument/2006/relationships/image" Target="../media/image13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Relationship Id="rId4" Type="http://schemas.openxmlformats.org/officeDocument/2006/relationships/image" Target="../media/image1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Relationship Id="rId4" Type="http://schemas.openxmlformats.org/officeDocument/2006/relationships/image" Target="../media/image14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7" Type="http://schemas.openxmlformats.org/officeDocument/2006/relationships/image" Target="../media/image150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wmf"/><Relationship Id="rId3" Type="http://schemas.openxmlformats.org/officeDocument/2006/relationships/image" Target="../media/image153.wmf"/><Relationship Id="rId7" Type="http://schemas.openxmlformats.org/officeDocument/2006/relationships/image" Target="../media/image157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85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89.wmf"/><Relationship Id="rId2" Type="http://schemas.openxmlformats.org/officeDocument/2006/relationships/image" Target="../media/image74.wmf"/><Relationship Id="rId16" Type="http://schemas.openxmlformats.org/officeDocument/2006/relationships/image" Target="../media/image88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8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8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91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95.wmf"/><Relationship Id="rId2" Type="http://schemas.openxmlformats.org/officeDocument/2006/relationships/image" Target="../media/image74.wmf"/><Relationship Id="rId16" Type="http://schemas.openxmlformats.org/officeDocument/2006/relationships/image" Target="../media/image9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93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9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96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100.wmf"/><Relationship Id="rId2" Type="http://schemas.openxmlformats.org/officeDocument/2006/relationships/image" Target="../media/image74.wmf"/><Relationship Id="rId16" Type="http://schemas.openxmlformats.org/officeDocument/2006/relationships/image" Target="../media/image99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98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9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11" Type="http://schemas.openxmlformats.org/officeDocument/2006/relationships/image" Target="../media/image111.wmf"/><Relationship Id="rId5" Type="http://schemas.openxmlformats.org/officeDocument/2006/relationships/image" Target="../media/image105.wmf"/><Relationship Id="rId10" Type="http://schemas.openxmlformats.org/officeDocument/2006/relationships/image" Target="../media/image110.wmf"/><Relationship Id="rId4" Type="http://schemas.openxmlformats.org/officeDocument/2006/relationships/image" Target="../media/image104.wmf"/><Relationship Id="rId9" Type="http://schemas.openxmlformats.org/officeDocument/2006/relationships/image" Target="../media/image10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3" Type="http://schemas.openxmlformats.org/officeDocument/2006/relationships/image" Target="../media/image103.wmf"/><Relationship Id="rId7" Type="http://schemas.openxmlformats.org/officeDocument/2006/relationships/image" Target="../media/image116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5.wmf"/><Relationship Id="rId11" Type="http://schemas.openxmlformats.org/officeDocument/2006/relationships/image" Target="../media/image120.wmf"/><Relationship Id="rId5" Type="http://schemas.openxmlformats.org/officeDocument/2006/relationships/image" Target="../media/image114.wmf"/><Relationship Id="rId10" Type="http://schemas.openxmlformats.org/officeDocument/2006/relationships/image" Target="../media/image119.wmf"/><Relationship Id="rId4" Type="http://schemas.openxmlformats.org/officeDocument/2006/relationships/image" Target="../media/image104.wmf"/><Relationship Id="rId9" Type="http://schemas.openxmlformats.org/officeDocument/2006/relationships/image" Target="../media/image1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03.wmf"/><Relationship Id="rId6" Type="http://schemas.openxmlformats.org/officeDocument/2006/relationships/image" Target="../media/image125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03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0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第１回アルゴリズム入門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2009/04/10(</a:t>
            </a:r>
            <a:r>
              <a:rPr lang="ja-JP" altLang="en-US" dirty="0"/>
              <a:t>金）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C1B7549-7738-49F2-852E-BB5175180BE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BD6864C-9DC2-4278-9F1F-10DB8BB1CC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6042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586B23-16FB-4228-8B9F-63F39DE38E76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614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E2369-6468-4914-AEC8-36DB9320F1C1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6246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E19FC-D333-4C2D-BB01-E74A30C9E242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78C91-A5EB-42AF-9C27-791EA3E3CF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317AD-D8E6-423A-BDEA-A35E4EDE69E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028A3-4CF5-4A26-86BE-53F5A7F0A6C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55789-C7C7-4324-84D6-B67DC446CC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B4FAC-2DE6-47EB-B6F0-8FF752ABCE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59C73-AC7F-487B-A7DA-F5D6189FB1A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1B0F4-39DC-4170-A3D1-994C487A4E1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86151-1F4F-46DF-BE5C-FDF43F7E3CB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3AD22-0FB0-4E0B-B6C1-F508049FC1E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EE495-B0D4-46C0-9947-15BB35070A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21C39-F07A-4A83-BEC6-0B965D5EB0D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595A578-A50C-4C43-B11C-7FF799E69E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4.bin"/><Relationship Id="rId39" Type="http://schemas.openxmlformats.org/officeDocument/2006/relationships/oleObject" Target="../embeddings/oleObject37.bin"/><Relationship Id="rId21" Type="http://schemas.openxmlformats.org/officeDocument/2006/relationships/oleObject" Target="../embeddings/oleObject19.bin"/><Relationship Id="rId34" Type="http://schemas.openxmlformats.org/officeDocument/2006/relationships/oleObject" Target="../embeddings/oleObject32.bin"/><Relationship Id="rId42" Type="http://schemas.openxmlformats.org/officeDocument/2006/relationships/oleObject" Target="../embeddings/oleObject40.bin"/><Relationship Id="rId47" Type="http://schemas.openxmlformats.org/officeDocument/2006/relationships/oleObject" Target="../embeddings/oleObject45.bin"/><Relationship Id="rId50" Type="http://schemas.openxmlformats.org/officeDocument/2006/relationships/oleObject" Target="../embeddings/oleObject48.bin"/><Relationship Id="rId55" Type="http://schemas.openxmlformats.org/officeDocument/2006/relationships/oleObject" Target="../embeddings/oleObject53.bin"/><Relationship Id="rId63" Type="http://schemas.openxmlformats.org/officeDocument/2006/relationships/oleObject" Target="../embeddings/oleObject61.bin"/><Relationship Id="rId68" Type="http://schemas.openxmlformats.org/officeDocument/2006/relationships/oleObject" Target="../embeddings/oleObject66.bin"/><Relationship Id="rId7" Type="http://schemas.openxmlformats.org/officeDocument/2006/relationships/oleObject" Target="../embeddings/oleObject5.bin"/><Relationship Id="rId71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29" Type="http://schemas.openxmlformats.org/officeDocument/2006/relationships/oleObject" Target="../embeddings/oleObject27.bin"/><Relationship Id="rId11" Type="http://schemas.openxmlformats.org/officeDocument/2006/relationships/oleObject" Target="../embeddings/oleObject9.bin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30.bin"/><Relationship Id="rId37" Type="http://schemas.openxmlformats.org/officeDocument/2006/relationships/oleObject" Target="../embeddings/oleObject35.bin"/><Relationship Id="rId40" Type="http://schemas.openxmlformats.org/officeDocument/2006/relationships/oleObject" Target="../embeddings/oleObject38.bin"/><Relationship Id="rId45" Type="http://schemas.openxmlformats.org/officeDocument/2006/relationships/oleObject" Target="../embeddings/oleObject43.bin"/><Relationship Id="rId53" Type="http://schemas.openxmlformats.org/officeDocument/2006/relationships/oleObject" Target="../embeddings/oleObject51.bin"/><Relationship Id="rId58" Type="http://schemas.openxmlformats.org/officeDocument/2006/relationships/oleObject" Target="../embeddings/oleObject56.bin"/><Relationship Id="rId66" Type="http://schemas.openxmlformats.org/officeDocument/2006/relationships/oleObject" Target="../embeddings/oleObject64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21.bin"/><Relationship Id="rId28" Type="http://schemas.openxmlformats.org/officeDocument/2006/relationships/oleObject" Target="../embeddings/oleObject26.bin"/><Relationship Id="rId36" Type="http://schemas.openxmlformats.org/officeDocument/2006/relationships/oleObject" Target="../embeddings/oleObject34.bin"/><Relationship Id="rId49" Type="http://schemas.openxmlformats.org/officeDocument/2006/relationships/oleObject" Target="../embeddings/oleObject47.bin"/><Relationship Id="rId57" Type="http://schemas.openxmlformats.org/officeDocument/2006/relationships/oleObject" Target="../embeddings/oleObject55.bin"/><Relationship Id="rId61" Type="http://schemas.openxmlformats.org/officeDocument/2006/relationships/oleObject" Target="../embeddings/oleObject59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31" Type="http://schemas.openxmlformats.org/officeDocument/2006/relationships/oleObject" Target="../embeddings/oleObject29.bin"/><Relationship Id="rId44" Type="http://schemas.openxmlformats.org/officeDocument/2006/relationships/oleObject" Target="../embeddings/oleObject42.bin"/><Relationship Id="rId52" Type="http://schemas.openxmlformats.org/officeDocument/2006/relationships/oleObject" Target="../embeddings/oleObject50.bin"/><Relationship Id="rId60" Type="http://schemas.openxmlformats.org/officeDocument/2006/relationships/oleObject" Target="../embeddings/oleObject58.bin"/><Relationship Id="rId65" Type="http://schemas.openxmlformats.org/officeDocument/2006/relationships/oleObject" Target="../embeddings/oleObject63.bin"/><Relationship Id="rId73" Type="http://schemas.openxmlformats.org/officeDocument/2006/relationships/oleObject" Target="../embeddings/oleObject71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Relationship Id="rId27" Type="http://schemas.openxmlformats.org/officeDocument/2006/relationships/oleObject" Target="../embeddings/oleObject25.bin"/><Relationship Id="rId30" Type="http://schemas.openxmlformats.org/officeDocument/2006/relationships/oleObject" Target="../embeddings/oleObject28.bin"/><Relationship Id="rId35" Type="http://schemas.openxmlformats.org/officeDocument/2006/relationships/oleObject" Target="../embeddings/oleObject33.bin"/><Relationship Id="rId43" Type="http://schemas.openxmlformats.org/officeDocument/2006/relationships/oleObject" Target="../embeddings/oleObject41.bin"/><Relationship Id="rId48" Type="http://schemas.openxmlformats.org/officeDocument/2006/relationships/oleObject" Target="../embeddings/oleObject46.bin"/><Relationship Id="rId56" Type="http://schemas.openxmlformats.org/officeDocument/2006/relationships/oleObject" Target="../embeddings/oleObject54.bin"/><Relationship Id="rId64" Type="http://schemas.openxmlformats.org/officeDocument/2006/relationships/oleObject" Target="../embeddings/oleObject62.bin"/><Relationship Id="rId69" Type="http://schemas.openxmlformats.org/officeDocument/2006/relationships/oleObject" Target="../embeddings/oleObject67.bin"/><Relationship Id="rId8" Type="http://schemas.openxmlformats.org/officeDocument/2006/relationships/oleObject" Target="../embeddings/oleObject6.bin"/><Relationship Id="rId51" Type="http://schemas.openxmlformats.org/officeDocument/2006/relationships/oleObject" Target="../embeddings/oleObject49.bin"/><Relationship Id="rId72" Type="http://schemas.openxmlformats.org/officeDocument/2006/relationships/oleObject" Target="../embeddings/oleObject70.bin"/><Relationship Id="rId3" Type="http://schemas.openxmlformats.org/officeDocument/2006/relationships/oleObject" Target="../embeddings/oleObject1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31.bin"/><Relationship Id="rId38" Type="http://schemas.openxmlformats.org/officeDocument/2006/relationships/oleObject" Target="../embeddings/oleObject36.bin"/><Relationship Id="rId46" Type="http://schemas.openxmlformats.org/officeDocument/2006/relationships/oleObject" Target="../embeddings/oleObject44.bin"/><Relationship Id="rId59" Type="http://schemas.openxmlformats.org/officeDocument/2006/relationships/oleObject" Target="../embeddings/oleObject57.bin"/><Relationship Id="rId67" Type="http://schemas.openxmlformats.org/officeDocument/2006/relationships/oleObject" Target="../embeddings/oleObject65.bin"/><Relationship Id="rId20" Type="http://schemas.openxmlformats.org/officeDocument/2006/relationships/oleObject" Target="../embeddings/oleObject18.bin"/><Relationship Id="rId41" Type="http://schemas.openxmlformats.org/officeDocument/2006/relationships/oleObject" Target="../embeddings/oleObject39.bin"/><Relationship Id="rId54" Type="http://schemas.openxmlformats.org/officeDocument/2006/relationships/oleObject" Target="../embeddings/oleObject52.bin"/><Relationship Id="rId62" Type="http://schemas.openxmlformats.org/officeDocument/2006/relationships/oleObject" Target="../embeddings/oleObject60.bin"/><Relationship Id="rId70" Type="http://schemas.openxmlformats.org/officeDocument/2006/relationships/oleObject" Target="../embeddings/oleObject6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oleObject" Target="../embeddings/oleObject81.bin"/><Relationship Id="rId18" Type="http://schemas.openxmlformats.org/officeDocument/2006/relationships/oleObject" Target="../embeddings/oleObject86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89.bin"/><Relationship Id="rId7" Type="http://schemas.openxmlformats.org/officeDocument/2006/relationships/oleObject" Target="../embeddings/oleObject75.bin"/><Relationship Id="rId12" Type="http://schemas.openxmlformats.org/officeDocument/2006/relationships/oleObject" Target="../embeddings/oleObject80.bin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83.bin"/><Relationship Id="rId10" Type="http://schemas.openxmlformats.org/officeDocument/2006/relationships/oleObject" Target="../embeddings/oleObject78.bin"/><Relationship Id="rId19" Type="http://schemas.openxmlformats.org/officeDocument/2006/relationships/oleObject" Target="../embeddings/oleObject87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Relationship Id="rId14" Type="http://schemas.openxmlformats.org/officeDocument/2006/relationships/oleObject" Target="../embeddings/oleObject8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13" Type="http://schemas.openxmlformats.org/officeDocument/2006/relationships/oleObject" Target="../embeddings/oleObject99.bin"/><Relationship Id="rId18" Type="http://schemas.openxmlformats.org/officeDocument/2006/relationships/oleObject" Target="../embeddings/oleObject104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07.bin"/><Relationship Id="rId7" Type="http://schemas.openxmlformats.org/officeDocument/2006/relationships/oleObject" Target="../embeddings/oleObject93.bin"/><Relationship Id="rId12" Type="http://schemas.openxmlformats.org/officeDocument/2006/relationships/oleObject" Target="../embeddings/oleObject98.bin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2.bin"/><Relationship Id="rId20" Type="http://schemas.openxmlformats.org/officeDocument/2006/relationships/oleObject" Target="../embeddings/oleObject10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2.bin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1.bin"/><Relationship Id="rId15" Type="http://schemas.openxmlformats.org/officeDocument/2006/relationships/oleObject" Target="../embeddings/oleObject101.bin"/><Relationship Id="rId10" Type="http://schemas.openxmlformats.org/officeDocument/2006/relationships/oleObject" Target="../embeddings/oleObject96.bin"/><Relationship Id="rId19" Type="http://schemas.openxmlformats.org/officeDocument/2006/relationships/oleObject" Target="../embeddings/oleObject105.bin"/><Relationship Id="rId4" Type="http://schemas.openxmlformats.org/officeDocument/2006/relationships/oleObject" Target="../embeddings/oleObject90.bin"/><Relationship Id="rId9" Type="http://schemas.openxmlformats.org/officeDocument/2006/relationships/oleObject" Target="../embeddings/oleObject95.bin"/><Relationship Id="rId14" Type="http://schemas.openxmlformats.org/officeDocument/2006/relationships/oleObject" Target="../embeddings/oleObject10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oleObject" Target="../embeddings/oleObject117.bin"/><Relationship Id="rId18" Type="http://schemas.openxmlformats.org/officeDocument/2006/relationships/oleObject" Target="../embeddings/oleObject122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25.bin"/><Relationship Id="rId7" Type="http://schemas.openxmlformats.org/officeDocument/2006/relationships/oleObject" Target="../embeddings/oleObject111.bin"/><Relationship Id="rId12" Type="http://schemas.openxmlformats.org/officeDocument/2006/relationships/oleObject" Target="../embeddings/oleObject116.bin"/><Relationship Id="rId17" Type="http://schemas.openxmlformats.org/officeDocument/2006/relationships/oleObject" Target="../embeddings/oleObject12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0.bin"/><Relationship Id="rId20" Type="http://schemas.openxmlformats.org/officeDocument/2006/relationships/oleObject" Target="../embeddings/oleObject12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0.bin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09.bin"/><Relationship Id="rId15" Type="http://schemas.openxmlformats.org/officeDocument/2006/relationships/oleObject" Target="../embeddings/oleObject119.bin"/><Relationship Id="rId10" Type="http://schemas.openxmlformats.org/officeDocument/2006/relationships/oleObject" Target="../embeddings/oleObject114.bin"/><Relationship Id="rId19" Type="http://schemas.openxmlformats.org/officeDocument/2006/relationships/oleObject" Target="../embeddings/oleObject123.bin"/><Relationship Id="rId4" Type="http://schemas.openxmlformats.org/officeDocument/2006/relationships/oleObject" Target="../embeddings/oleObject108.bin"/><Relationship Id="rId9" Type="http://schemas.openxmlformats.org/officeDocument/2006/relationships/oleObject" Target="../embeddings/oleObject113.bin"/><Relationship Id="rId14" Type="http://schemas.openxmlformats.org/officeDocument/2006/relationships/oleObject" Target="../embeddings/oleObject11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13" Type="http://schemas.openxmlformats.org/officeDocument/2006/relationships/oleObject" Target="../embeddings/oleObject136.bin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30.bin"/><Relationship Id="rId12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9.bin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28.bin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27.bin"/><Relationship Id="rId9" Type="http://schemas.openxmlformats.org/officeDocument/2006/relationships/oleObject" Target="../embeddings/oleObject132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13" Type="http://schemas.openxmlformats.org/officeDocument/2006/relationships/oleObject" Target="../embeddings/oleObject147.bin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41.bin"/><Relationship Id="rId12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0.bin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39.bin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38.bin"/><Relationship Id="rId9" Type="http://schemas.openxmlformats.org/officeDocument/2006/relationships/oleObject" Target="../embeddings/oleObject143.bin"/><Relationship Id="rId14" Type="http://schemas.openxmlformats.org/officeDocument/2006/relationships/oleObject" Target="../embeddings/oleObject148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3" Type="http://schemas.openxmlformats.org/officeDocument/2006/relationships/oleObject" Target="../embeddings/oleObject149.bin"/><Relationship Id="rId7" Type="http://schemas.openxmlformats.org/officeDocument/2006/relationships/oleObject" Target="../embeddings/oleObject1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2.bin"/><Relationship Id="rId5" Type="http://schemas.openxmlformats.org/officeDocument/2006/relationships/oleObject" Target="../embeddings/oleObject151.bin"/><Relationship Id="rId4" Type="http://schemas.openxmlformats.org/officeDocument/2006/relationships/oleObject" Target="../embeddings/oleObject150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5.bin"/><Relationship Id="rId7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8.bin"/><Relationship Id="rId5" Type="http://schemas.openxmlformats.org/officeDocument/2006/relationships/oleObject" Target="../embeddings/oleObject157.bin"/><Relationship Id="rId4" Type="http://schemas.openxmlformats.org/officeDocument/2006/relationships/oleObject" Target="../embeddings/oleObject15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62.bin"/><Relationship Id="rId4" Type="http://schemas.openxmlformats.org/officeDocument/2006/relationships/oleObject" Target="../embeddings/oleObject161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8.bin"/><Relationship Id="rId5" Type="http://schemas.openxmlformats.org/officeDocument/2006/relationships/oleObject" Target="../embeddings/oleObject167.bin"/><Relationship Id="rId4" Type="http://schemas.openxmlformats.org/officeDocument/2006/relationships/oleObject" Target="../embeddings/oleObject166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72.bin"/><Relationship Id="rId4" Type="http://schemas.openxmlformats.org/officeDocument/2006/relationships/oleObject" Target="../embeddings/oleObject171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76.bin"/><Relationship Id="rId5" Type="http://schemas.openxmlformats.org/officeDocument/2006/relationships/oleObject" Target="../embeddings/oleObject175.bin"/><Relationship Id="rId4" Type="http://schemas.openxmlformats.org/officeDocument/2006/relationships/oleObject" Target="../embeddings/oleObject174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0.bin"/><Relationship Id="rId5" Type="http://schemas.openxmlformats.org/officeDocument/2006/relationships/oleObject" Target="../embeddings/oleObject179.bin"/><Relationship Id="rId4" Type="http://schemas.openxmlformats.org/officeDocument/2006/relationships/oleObject" Target="../embeddings/oleObject178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84.bin"/><Relationship Id="rId5" Type="http://schemas.openxmlformats.org/officeDocument/2006/relationships/oleObject" Target="../embeddings/oleObject183.bin"/><Relationship Id="rId4" Type="http://schemas.openxmlformats.org/officeDocument/2006/relationships/oleObject" Target="../embeddings/oleObject182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2.bin"/><Relationship Id="rId3" Type="http://schemas.openxmlformats.org/officeDocument/2006/relationships/oleObject" Target="../embeddings/oleObject187.bin"/><Relationship Id="rId7" Type="http://schemas.openxmlformats.org/officeDocument/2006/relationships/oleObject" Target="../embeddings/oleObject1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90.bin"/><Relationship Id="rId5" Type="http://schemas.openxmlformats.org/officeDocument/2006/relationships/oleObject" Target="../embeddings/oleObject189.bin"/><Relationship Id="rId4" Type="http://schemas.openxmlformats.org/officeDocument/2006/relationships/oleObject" Target="../embeddings/oleObject188.bin"/><Relationship Id="rId9" Type="http://schemas.openxmlformats.org/officeDocument/2006/relationships/oleObject" Target="../embeddings/oleObject193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7.bin"/><Relationship Id="rId5" Type="http://schemas.openxmlformats.org/officeDocument/2006/relationships/oleObject" Target="../embeddings/oleObject196.bin"/><Relationship Id="rId10" Type="http://schemas.openxmlformats.org/officeDocument/2006/relationships/oleObject" Target="../embeddings/oleObject201.bin"/><Relationship Id="rId4" Type="http://schemas.openxmlformats.org/officeDocument/2006/relationships/oleObject" Target="../embeddings/oleObject195.bin"/><Relationship Id="rId9" Type="http://schemas.openxmlformats.org/officeDocument/2006/relationships/oleObject" Target="../embeddings/oleObject200.bin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69328D-C0A0-4338-BA04-8322ECAB589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19288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ソフトウェア工学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14563" y="3714750"/>
            <a:ext cx="5143500" cy="785813"/>
          </a:xfrm>
        </p:spPr>
        <p:txBody>
          <a:bodyPr/>
          <a:lstStyle/>
          <a:p>
            <a:pPr algn="l" eaLnBrk="1" hangingPunct="1"/>
            <a:r>
              <a:rPr lang="en-US" altLang="ja-JP" dirty="0" smtClean="0"/>
              <a:t>2009</a:t>
            </a:r>
            <a:r>
              <a:rPr lang="ja-JP" altLang="en-US" dirty="0" smtClean="0"/>
              <a:t>年度 ５セメスタ開講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06941-66A7-455F-B08B-E15E16E7F56F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本講義での主な注目点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43063"/>
            <a:ext cx="7772400" cy="4643437"/>
          </a:xfrm>
        </p:spPr>
        <p:txBody>
          <a:bodyPr/>
          <a:lstStyle/>
          <a:p>
            <a:pPr eaLnBrk="1" hangingPunct="1"/>
            <a:r>
              <a:rPr lang="ja-JP" altLang="en-US" smtClean="0"/>
              <a:t>正しく動作するプログラムの作成とアルゴリズムの正当性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高速に動作するプログラムの作成とアルゴリズムの評価</a:t>
            </a:r>
          </a:p>
          <a:p>
            <a:pPr lvl="1" eaLnBrk="1" hangingPunct="1"/>
            <a:r>
              <a:rPr lang="ja-JP" altLang="en-US" smtClean="0"/>
              <a:t>なお、アルゴリズムとは、計算機の基本操作の有限個の組み合わせである。すわわち、機械的な手順で、有限であるもの。厳密には、チューリング機械や</a:t>
            </a:r>
            <a:r>
              <a:rPr lang="en-US" altLang="ja-JP" smtClean="0"/>
              <a:t>RAM(Random Access Machine)</a:t>
            </a:r>
            <a:r>
              <a:rPr lang="ja-JP" altLang="en-US" smtClean="0"/>
              <a:t>を用いて定義されるが、本講義では省略する。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F6BAFE-4D66-4CD5-8DED-BD57A62F2FC3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アルゴリズムの解析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33800"/>
          </a:xfrm>
        </p:spPr>
        <p:txBody>
          <a:bodyPr/>
          <a:lstStyle/>
          <a:p>
            <a:pPr eaLnBrk="1" hangingPunct="1"/>
            <a:r>
              <a:rPr lang="ja-JP" altLang="en-US" smtClean="0"/>
              <a:t>正当性</a:t>
            </a:r>
          </a:p>
          <a:p>
            <a:pPr lvl="1" eaLnBrk="1" hangingPunct="1"/>
            <a:r>
              <a:rPr lang="ja-JP" altLang="en-US" smtClean="0"/>
              <a:t>数学的証明　帰納法や背理法</a:t>
            </a:r>
          </a:p>
          <a:p>
            <a:pPr lvl="1" eaLnBrk="1" hangingPunct="1"/>
            <a:r>
              <a:rPr lang="ja-JP" altLang="en-US" smtClean="0"/>
              <a:t>実験的解析　実装と</a:t>
            </a:r>
            <a:r>
              <a:rPr lang="ja-JP" altLang="en-US" u="sng" smtClean="0"/>
              <a:t>テスト</a:t>
            </a:r>
            <a:endParaRPr lang="en-US" altLang="ja-JP" u="sng" smtClean="0"/>
          </a:p>
          <a:p>
            <a:pPr lvl="1"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速度の解析</a:t>
            </a:r>
          </a:p>
          <a:p>
            <a:pPr lvl="1" eaLnBrk="1" hangingPunct="1"/>
            <a:r>
              <a:rPr lang="ja-JP" altLang="en-US" smtClean="0"/>
              <a:t>数学的解析　</a:t>
            </a:r>
            <a:r>
              <a:rPr lang="en-US" altLang="ja-JP" smtClean="0"/>
              <a:t>O</a:t>
            </a:r>
            <a:r>
              <a:rPr lang="ja-JP" altLang="en-US" smtClean="0"/>
              <a:t>記法による時間量解析</a:t>
            </a:r>
          </a:p>
          <a:p>
            <a:pPr lvl="1" eaLnBrk="1" hangingPunct="1"/>
            <a:r>
              <a:rPr lang="ja-JP" altLang="en-US" smtClean="0"/>
              <a:t>実験的解析　実装と時間計測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858000" y="2714625"/>
            <a:ext cx="1643063" cy="857250"/>
          </a:xfrm>
          <a:prstGeom prst="wedgeRoundRectCallout">
            <a:avLst>
              <a:gd name="adj1" fmla="val -92597"/>
              <a:gd name="adj2" fmla="val -4348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0" name="AutoShape 5"/>
          <p:cNvSpPr>
            <a:spLocks noChangeArrowheads="1"/>
          </p:cNvSpPr>
          <p:nvPr/>
        </p:nvSpPr>
        <p:spPr bwMode="auto">
          <a:xfrm>
            <a:off x="6858000" y="2714625"/>
            <a:ext cx="1643063" cy="928688"/>
          </a:xfrm>
          <a:prstGeom prst="wedgeRoundRectCallout">
            <a:avLst>
              <a:gd name="adj1" fmla="val -85412"/>
              <a:gd name="adj2" fmla="val 16037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786563" y="3071813"/>
            <a:ext cx="171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講義で解説</a:t>
            </a:r>
          </a:p>
        </p:txBody>
      </p:sp>
      <p:sp>
        <p:nvSpPr>
          <p:cNvPr id="31752" name="AutoShape 5"/>
          <p:cNvSpPr>
            <a:spLocks noChangeArrowheads="1"/>
          </p:cNvSpPr>
          <p:nvPr/>
        </p:nvSpPr>
        <p:spPr bwMode="auto">
          <a:xfrm>
            <a:off x="3714750" y="3714750"/>
            <a:ext cx="2500313" cy="714375"/>
          </a:xfrm>
          <a:prstGeom prst="wedgeRoundRectCallout">
            <a:avLst>
              <a:gd name="adj1" fmla="val -10912"/>
              <a:gd name="adj2" fmla="val -66722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3857625" y="3786188"/>
            <a:ext cx="228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レポートで検証</a:t>
            </a:r>
          </a:p>
        </p:txBody>
      </p:sp>
      <p:sp>
        <p:nvSpPr>
          <p:cNvPr id="31754" name="AutoShape 5"/>
          <p:cNvSpPr>
            <a:spLocks noChangeArrowheads="1"/>
          </p:cNvSpPr>
          <p:nvPr/>
        </p:nvSpPr>
        <p:spPr bwMode="auto">
          <a:xfrm>
            <a:off x="3214688" y="5929313"/>
            <a:ext cx="2500312" cy="714375"/>
          </a:xfrm>
          <a:prstGeom prst="wedgeRoundRectCallout">
            <a:avLst>
              <a:gd name="adj1" fmla="val -10912"/>
              <a:gd name="adj2" fmla="val -66722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5" name="Text Box 7"/>
          <p:cNvSpPr txBox="1">
            <a:spLocks noChangeArrowheads="1"/>
          </p:cNvSpPr>
          <p:nvPr/>
        </p:nvSpPr>
        <p:spPr bwMode="auto">
          <a:xfrm>
            <a:off x="3357563" y="600075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レポートで検証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03426E-6B5A-41AB-8D60-AF6BFC689FA8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アルゴリズムの計算量</a:t>
            </a:r>
            <a:br>
              <a:rPr lang="ja-JP" altLang="en-US" smtClean="0"/>
            </a:br>
            <a:r>
              <a:rPr lang="en-US" altLang="ja-JP" smtClean="0"/>
              <a:t>(complexity)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FEFE5A-B6B7-44C2-8846-17435EB6E425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アルゴリズムの計算量１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時間計算量（</a:t>
            </a:r>
            <a:r>
              <a:rPr lang="en-US" altLang="ja-JP" smtClean="0"/>
              <a:t>time complexity)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総ステップ数（基本演算の総数、アルゴリズムでは∞にはならない。）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同じハードウェアでも速く実行できるプログラム作成のための指標。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領域計算量（</a:t>
            </a:r>
            <a:r>
              <a:rPr lang="en-US" altLang="ja-JP" smtClean="0"/>
              <a:t>space complexity</a:t>
            </a:r>
            <a:r>
              <a:rPr lang="ja-JP" altLang="en-US" smtClean="0"/>
              <a:t>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アルゴリズム実行時に、開始から終了までの間に使用するメモリやディスクなどの利用量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記憶量ともいう。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811CB8-BC25-4881-86D2-9C9843DE34D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34819" name="Line 17"/>
          <p:cNvSpPr>
            <a:spLocks noChangeShapeType="1"/>
          </p:cNvSpPr>
          <p:nvPr/>
        </p:nvSpPr>
        <p:spPr bwMode="auto">
          <a:xfrm>
            <a:off x="228600" y="14478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34820" name="Group 6"/>
          <p:cNvGrpSpPr>
            <a:grpSpLocks/>
          </p:cNvGrpSpPr>
          <p:nvPr/>
        </p:nvGrpSpPr>
        <p:grpSpPr bwMode="auto">
          <a:xfrm>
            <a:off x="1752600" y="3124200"/>
            <a:ext cx="1371600" cy="1066800"/>
            <a:chOff x="2352" y="960"/>
            <a:chExt cx="1344" cy="1104"/>
          </a:xfrm>
        </p:grpSpPr>
        <p:sp>
          <p:nvSpPr>
            <p:cNvPr id="34836" name="Rectangle 5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7" name="Rectangle 3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8" name="AutoShape 4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4821" name="Oval 7"/>
          <p:cNvSpPr>
            <a:spLocks noChangeArrowheads="1"/>
          </p:cNvSpPr>
          <p:nvPr/>
        </p:nvSpPr>
        <p:spPr bwMode="auto">
          <a:xfrm>
            <a:off x="8382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4822" name="Oval 9"/>
          <p:cNvSpPr>
            <a:spLocks noChangeArrowheads="1"/>
          </p:cNvSpPr>
          <p:nvPr/>
        </p:nvSpPr>
        <p:spPr bwMode="auto">
          <a:xfrm>
            <a:off x="838200" y="6096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4823" name="Line 11"/>
          <p:cNvSpPr>
            <a:spLocks noChangeShapeType="1"/>
          </p:cNvSpPr>
          <p:nvPr/>
        </p:nvSpPr>
        <p:spPr bwMode="auto">
          <a:xfrm>
            <a:off x="1600200" y="17526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4" name="Rectangle 12"/>
          <p:cNvSpPr>
            <a:spLocks noChangeArrowheads="1"/>
          </p:cNvSpPr>
          <p:nvPr/>
        </p:nvSpPr>
        <p:spPr bwMode="auto">
          <a:xfrm>
            <a:off x="533400" y="6096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4825" name="Oval 14"/>
          <p:cNvSpPr>
            <a:spLocks noChangeArrowheads="1"/>
          </p:cNvSpPr>
          <p:nvPr/>
        </p:nvSpPr>
        <p:spPr bwMode="auto">
          <a:xfrm>
            <a:off x="46482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4826" name="Oval 15"/>
          <p:cNvSpPr>
            <a:spLocks noChangeArrowheads="1"/>
          </p:cNvSpPr>
          <p:nvPr/>
        </p:nvSpPr>
        <p:spPr bwMode="auto">
          <a:xfrm>
            <a:off x="4724400" y="2667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4827" name="Line 16"/>
          <p:cNvSpPr>
            <a:spLocks noChangeShapeType="1"/>
          </p:cNvSpPr>
          <p:nvPr/>
        </p:nvSpPr>
        <p:spPr bwMode="auto">
          <a:xfrm>
            <a:off x="54102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8" name="Rectangle 18"/>
          <p:cNvSpPr>
            <a:spLocks noChangeArrowheads="1"/>
          </p:cNvSpPr>
          <p:nvPr/>
        </p:nvSpPr>
        <p:spPr bwMode="auto">
          <a:xfrm>
            <a:off x="4267200" y="685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アルゴリズム２</a:t>
            </a:r>
          </a:p>
        </p:txBody>
      </p:sp>
      <p:sp>
        <p:nvSpPr>
          <p:cNvPr id="34829" name="Text Box 19"/>
          <p:cNvSpPr txBox="1">
            <a:spLocks noChangeArrowheads="1"/>
          </p:cNvSpPr>
          <p:nvPr/>
        </p:nvSpPr>
        <p:spPr bwMode="auto">
          <a:xfrm>
            <a:off x="0" y="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時間計算量</a:t>
            </a:r>
          </a:p>
        </p:txBody>
      </p:sp>
      <p:sp>
        <p:nvSpPr>
          <p:cNvPr id="34830" name="AutoShape 20"/>
          <p:cNvSpPr>
            <a:spLocks noChangeArrowheads="1"/>
          </p:cNvSpPr>
          <p:nvPr/>
        </p:nvSpPr>
        <p:spPr bwMode="auto">
          <a:xfrm>
            <a:off x="7924800" y="16764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4831" name="Text Box 21"/>
          <p:cNvSpPr txBox="1">
            <a:spLocks noChangeArrowheads="1"/>
          </p:cNvSpPr>
          <p:nvPr/>
        </p:nvSpPr>
        <p:spPr bwMode="auto">
          <a:xfrm>
            <a:off x="8239125" y="1858963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grpSp>
        <p:nvGrpSpPr>
          <p:cNvPr id="34832" name="Group 22"/>
          <p:cNvGrpSpPr>
            <a:grpSpLocks/>
          </p:cNvGrpSpPr>
          <p:nvPr/>
        </p:nvGrpSpPr>
        <p:grpSpPr bwMode="auto">
          <a:xfrm>
            <a:off x="6324600" y="1752600"/>
            <a:ext cx="1371600" cy="1066800"/>
            <a:chOff x="2352" y="960"/>
            <a:chExt cx="1344" cy="1104"/>
          </a:xfrm>
        </p:grpSpPr>
        <p:sp>
          <p:nvSpPr>
            <p:cNvPr id="34833" name="Rectangle 23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4" name="Rectangle 24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5" name="AutoShape 25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EF3E15-EA23-4C5D-9283-DA3F74FF63B3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35843" name="Line 2"/>
          <p:cNvSpPr>
            <a:spLocks noChangeShapeType="1"/>
          </p:cNvSpPr>
          <p:nvPr/>
        </p:nvSpPr>
        <p:spPr bwMode="auto">
          <a:xfrm>
            <a:off x="228600" y="14478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540375" y="5357813"/>
            <a:ext cx="3048000" cy="1042987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867400" y="3733800"/>
            <a:ext cx="2393950" cy="1855788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801800" contourW="254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6084888" y="3965575"/>
            <a:ext cx="1958975" cy="15081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3048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04800" y="6096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1066800" y="17526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533400" y="6096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46482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4724400" y="2667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54102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4267200" y="685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アルゴリズム２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0" y="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領域計算量</a:t>
            </a:r>
          </a:p>
        </p:txBody>
      </p:sp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8229600" y="3048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8382000" y="4572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sp>
        <p:nvSpPr>
          <p:cNvPr id="35858" name="Rectangle 19"/>
          <p:cNvSpPr>
            <a:spLocks noChangeArrowheads="1"/>
          </p:cNvSpPr>
          <p:nvPr/>
        </p:nvSpPr>
        <p:spPr bwMode="auto">
          <a:xfrm>
            <a:off x="990600" y="4876800"/>
            <a:ext cx="3048000" cy="1042988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59" name="Rectangle 20"/>
          <p:cNvSpPr>
            <a:spLocks noChangeArrowheads="1"/>
          </p:cNvSpPr>
          <p:nvPr/>
        </p:nvSpPr>
        <p:spPr bwMode="auto">
          <a:xfrm>
            <a:off x="1317625" y="3252788"/>
            <a:ext cx="2393950" cy="1855787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801800" contourW="254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0" name="Rectangle 22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1" name="Rectangle 24"/>
          <p:cNvSpPr>
            <a:spLocks noChangeArrowheads="1"/>
          </p:cNvSpPr>
          <p:nvPr/>
        </p:nvSpPr>
        <p:spPr bwMode="auto">
          <a:xfrm>
            <a:off x="2133600" y="46482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2" name="Rectangle 25"/>
          <p:cNvSpPr>
            <a:spLocks noChangeArrowheads="1"/>
          </p:cNvSpPr>
          <p:nvPr/>
        </p:nvSpPr>
        <p:spPr bwMode="auto">
          <a:xfrm>
            <a:off x="22860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3" name="Rectangle 26"/>
          <p:cNvSpPr>
            <a:spLocks noChangeArrowheads="1"/>
          </p:cNvSpPr>
          <p:nvPr/>
        </p:nvSpPr>
        <p:spPr bwMode="auto">
          <a:xfrm>
            <a:off x="24384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4" name="Rectangle 27"/>
          <p:cNvSpPr>
            <a:spLocks noChangeArrowheads="1"/>
          </p:cNvSpPr>
          <p:nvPr/>
        </p:nvSpPr>
        <p:spPr bwMode="auto">
          <a:xfrm>
            <a:off x="25908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5" name="Rectangle 28"/>
          <p:cNvSpPr>
            <a:spLocks noChangeArrowheads="1"/>
          </p:cNvSpPr>
          <p:nvPr/>
        </p:nvSpPr>
        <p:spPr bwMode="auto">
          <a:xfrm>
            <a:off x="27432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6" name="Rectangle 29"/>
          <p:cNvSpPr>
            <a:spLocks noChangeArrowheads="1"/>
          </p:cNvSpPr>
          <p:nvPr/>
        </p:nvSpPr>
        <p:spPr bwMode="auto">
          <a:xfrm>
            <a:off x="28956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7" name="Rectangle 30"/>
          <p:cNvSpPr>
            <a:spLocks noChangeArrowheads="1"/>
          </p:cNvSpPr>
          <p:nvPr/>
        </p:nvSpPr>
        <p:spPr bwMode="auto">
          <a:xfrm>
            <a:off x="30480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8" name="Rectangle 31"/>
          <p:cNvSpPr>
            <a:spLocks noChangeArrowheads="1"/>
          </p:cNvSpPr>
          <p:nvPr/>
        </p:nvSpPr>
        <p:spPr bwMode="auto">
          <a:xfrm>
            <a:off x="32004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9" name="Rectangle 32"/>
          <p:cNvSpPr>
            <a:spLocks noChangeArrowheads="1"/>
          </p:cNvSpPr>
          <p:nvPr/>
        </p:nvSpPr>
        <p:spPr bwMode="auto">
          <a:xfrm>
            <a:off x="33528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0" name="AutoShape 21"/>
          <p:cNvSpPr>
            <a:spLocks noChangeArrowheads="1"/>
          </p:cNvSpPr>
          <p:nvPr/>
        </p:nvSpPr>
        <p:spPr bwMode="auto">
          <a:xfrm>
            <a:off x="1535113" y="3484563"/>
            <a:ext cx="1958975" cy="15081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35871" name="Rectangle 33"/>
          <p:cNvSpPr>
            <a:spLocks noChangeArrowheads="1"/>
          </p:cNvSpPr>
          <p:nvPr/>
        </p:nvSpPr>
        <p:spPr bwMode="auto">
          <a:xfrm>
            <a:off x="65532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2" name="Rectangle 34"/>
          <p:cNvSpPr>
            <a:spLocks noChangeArrowheads="1"/>
          </p:cNvSpPr>
          <p:nvPr/>
        </p:nvSpPr>
        <p:spPr bwMode="auto">
          <a:xfrm>
            <a:off x="67056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3" name="Rectangle 35"/>
          <p:cNvSpPr>
            <a:spLocks noChangeArrowheads="1"/>
          </p:cNvSpPr>
          <p:nvPr/>
        </p:nvSpPr>
        <p:spPr bwMode="auto">
          <a:xfrm>
            <a:off x="68580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4" name="Rectangle 36"/>
          <p:cNvSpPr>
            <a:spLocks noChangeArrowheads="1"/>
          </p:cNvSpPr>
          <p:nvPr/>
        </p:nvSpPr>
        <p:spPr bwMode="auto">
          <a:xfrm>
            <a:off x="70104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5" name="Rectangle 37"/>
          <p:cNvSpPr>
            <a:spLocks noChangeArrowheads="1"/>
          </p:cNvSpPr>
          <p:nvPr/>
        </p:nvSpPr>
        <p:spPr bwMode="auto">
          <a:xfrm>
            <a:off x="71628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6" name="Rectangle 38"/>
          <p:cNvSpPr>
            <a:spLocks noChangeArrowheads="1"/>
          </p:cNvSpPr>
          <p:nvPr/>
        </p:nvSpPr>
        <p:spPr bwMode="auto">
          <a:xfrm>
            <a:off x="73152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7" name="Rectangle 39"/>
          <p:cNvSpPr>
            <a:spLocks noChangeArrowheads="1"/>
          </p:cNvSpPr>
          <p:nvPr/>
        </p:nvSpPr>
        <p:spPr bwMode="auto">
          <a:xfrm>
            <a:off x="74676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8" name="Rectangle 40"/>
          <p:cNvSpPr>
            <a:spLocks noChangeArrowheads="1"/>
          </p:cNvSpPr>
          <p:nvPr/>
        </p:nvSpPr>
        <p:spPr bwMode="auto">
          <a:xfrm>
            <a:off x="76200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9" name="Rectangle 41"/>
          <p:cNvSpPr>
            <a:spLocks noChangeArrowheads="1"/>
          </p:cNvSpPr>
          <p:nvPr/>
        </p:nvSpPr>
        <p:spPr bwMode="auto">
          <a:xfrm>
            <a:off x="7772400" y="51054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80" name="Rectangle 42"/>
          <p:cNvSpPr>
            <a:spLocks noChangeArrowheads="1"/>
          </p:cNvSpPr>
          <p:nvPr/>
        </p:nvSpPr>
        <p:spPr bwMode="auto">
          <a:xfrm>
            <a:off x="7924800" y="51054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81" name="AutoShape 44"/>
          <p:cNvSpPr>
            <a:spLocks noChangeArrowheads="1"/>
          </p:cNvSpPr>
          <p:nvPr/>
        </p:nvSpPr>
        <p:spPr bwMode="auto">
          <a:xfrm>
            <a:off x="2209800" y="41910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35882" name="Text Box 46"/>
          <p:cNvSpPr txBox="1">
            <a:spLocks noChangeArrowheads="1"/>
          </p:cNvSpPr>
          <p:nvPr/>
        </p:nvSpPr>
        <p:spPr bwMode="auto">
          <a:xfrm>
            <a:off x="2057400" y="3657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記憶量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CC9ABC-2B36-422A-8FEF-3BE0F40B9365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アルゴリズムの計算量２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最大時間計算量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（</a:t>
            </a:r>
            <a:r>
              <a:rPr lang="en-US" altLang="ja-JP" sz="2800" smtClean="0"/>
              <a:t>worst case time complexity)</a:t>
            </a:r>
          </a:p>
          <a:p>
            <a:pPr lvl="1" eaLnBrk="1" hangingPunct="1"/>
            <a:r>
              <a:rPr lang="ja-JP" altLang="en-US" sz="2400" smtClean="0"/>
              <a:t>同じ入力サイズの問題に対して、最も遅く動作する場合を想定したときの時間計算量。</a:t>
            </a:r>
          </a:p>
          <a:p>
            <a:pPr lvl="1" eaLnBrk="1" hangingPunct="1"/>
            <a:r>
              <a:rPr lang="ja-JP" altLang="en-US" sz="2400" smtClean="0"/>
              <a:t>最悪計算量ともいう。</a:t>
            </a:r>
          </a:p>
          <a:p>
            <a:pPr eaLnBrk="1" hangingPunct="1"/>
            <a:r>
              <a:rPr lang="ja-JP" altLang="en-US" sz="2800" smtClean="0"/>
              <a:t>平均時間計算量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（</a:t>
            </a:r>
            <a:r>
              <a:rPr lang="en-US" altLang="ja-JP" sz="2800" smtClean="0"/>
              <a:t>average case time complexity</a:t>
            </a:r>
            <a:r>
              <a:rPr lang="ja-JP" altLang="en-US" sz="2800" smtClean="0"/>
              <a:t>）</a:t>
            </a:r>
          </a:p>
          <a:p>
            <a:pPr lvl="1" eaLnBrk="1" hangingPunct="1"/>
            <a:r>
              <a:rPr lang="ja-JP" altLang="en-US" sz="2400" smtClean="0"/>
              <a:t>同じ入力サイズの問題に対して、入力の分布を考えて、時間計算量を平均したもの。</a:t>
            </a:r>
          </a:p>
          <a:p>
            <a:pPr lvl="1" eaLnBrk="1" hangingPunct="1"/>
            <a:endParaRPr lang="en-US" altLang="ja-JP" sz="2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B32AE6-53DF-4DFA-A74A-430DD5EE0D49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7891" name="Line 2"/>
          <p:cNvSpPr>
            <a:spLocks noChangeShapeType="1"/>
          </p:cNvSpPr>
          <p:nvPr/>
        </p:nvSpPr>
        <p:spPr bwMode="auto">
          <a:xfrm>
            <a:off x="381000" y="3276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892" name="Rectangle 9"/>
          <p:cNvSpPr>
            <a:spLocks noChangeArrowheads="1"/>
          </p:cNvSpPr>
          <p:nvPr/>
        </p:nvSpPr>
        <p:spPr bwMode="auto">
          <a:xfrm>
            <a:off x="3124200" y="304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7893" name="Oval 10"/>
          <p:cNvSpPr>
            <a:spLocks noChangeArrowheads="1"/>
          </p:cNvSpPr>
          <p:nvPr/>
        </p:nvSpPr>
        <p:spPr bwMode="auto">
          <a:xfrm>
            <a:off x="3048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894" name="Oval 11"/>
          <p:cNvSpPr>
            <a:spLocks noChangeArrowheads="1"/>
          </p:cNvSpPr>
          <p:nvPr/>
        </p:nvSpPr>
        <p:spPr bwMode="auto">
          <a:xfrm>
            <a:off x="304800" y="4114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895" name="Line 12"/>
          <p:cNvSpPr>
            <a:spLocks noChangeShapeType="1"/>
          </p:cNvSpPr>
          <p:nvPr/>
        </p:nvSpPr>
        <p:spPr bwMode="auto">
          <a:xfrm>
            <a:off x="6858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896" name="Text Box 14"/>
          <p:cNvSpPr txBox="1">
            <a:spLocks noChangeArrowheads="1"/>
          </p:cNvSpPr>
          <p:nvPr/>
        </p:nvSpPr>
        <p:spPr bwMode="auto">
          <a:xfrm>
            <a:off x="0" y="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最大時間計算量</a:t>
            </a:r>
          </a:p>
        </p:txBody>
      </p:sp>
      <p:sp>
        <p:nvSpPr>
          <p:cNvPr id="37897" name="AutoShape 15"/>
          <p:cNvSpPr>
            <a:spLocks noChangeArrowheads="1"/>
          </p:cNvSpPr>
          <p:nvPr/>
        </p:nvSpPr>
        <p:spPr bwMode="auto">
          <a:xfrm>
            <a:off x="8229600" y="16764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7898" name="Text Box 16"/>
          <p:cNvSpPr txBox="1">
            <a:spLocks noChangeArrowheads="1"/>
          </p:cNvSpPr>
          <p:nvPr/>
        </p:nvSpPr>
        <p:spPr bwMode="auto">
          <a:xfrm>
            <a:off x="8382000" y="18288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grpSp>
        <p:nvGrpSpPr>
          <p:cNvPr id="37899" name="Group 42"/>
          <p:cNvGrpSpPr>
            <a:grpSpLocks/>
          </p:cNvGrpSpPr>
          <p:nvPr/>
        </p:nvGrpSpPr>
        <p:grpSpPr bwMode="auto">
          <a:xfrm>
            <a:off x="5715000" y="381000"/>
            <a:ext cx="1371600" cy="1066800"/>
            <a:chOff x="2352" y="960"/>
            <a:chExt cx="1344" cy="1104"/>
          </a:xfrm>
        </p:grpSpPr>
        <p:sp>
          <p:nvSpPr>
            <p:cNvPr id="37926" name="Rectangle 43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7927" name="Rectangle 44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7928" name="AutoShape 45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7900" name="Oval 46"/>
          <p:cNvSpPr>
            <a:spLocks noChangeArrowheads="1"/>
          </p:cNvSpPr>
          <p:nvPr/>
        </p:nvSpPr>
        <p:spPr bwMode="auto">
          <a:xfrm>
            <a:off x="15240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901" name="Oval 47"/>
          <p:cNvSpPr>
            <a:spLocks noChangeArrowheads="1"/>
          </p:cNvSpPr>
          <p:nvPr/>
        </p:nvSpPr>
        <p:spPr bwMode="auto">
          <a:xfrm>
            <a:off x="1524000" y="5334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902" name="Line 48"/>
          <p:cNvSpPr>
            <a:spLocks noChangeShapeType="1"/>
          </p:cNvSpPr>
          <p:nvPr/>
        </p:nvSpPr>
        <p:spPr bwMode="auto">
          <a:xfrm>
            <a:off x="1905000" y="3581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03" name="Oval 49"/>
          <p:cNvSpPr>
            <a:spLocks noChangeArrowheads="1"/>
          </p:cNvSpPr>
          <p:nvPr/>
        </p:nvSpPr>
        <p:spPr bwMode="auto">
          <a:xfrm>
            <a:off x="28956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904" name="Oval 50"/>
          <p:cNvSpPr>
            <a:spLocks noChangeArrowheads="1"/>
          </p:cNvSpPr>
          <p:nvPr/>
        </p:nvSpPr>
        <p:spPr bwMode="auto">
          <a:xfrm>
            <a:off x="2971800" y="6019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905" name="Line 51"/>
          <p:cNvSpPr>
            <a:spLocks noChangeShapeType="1"/>
          </p:cNvSpPr>
          <p:nvPr/>
        </p:nvSpPr>
        <p:spPr bwMode="auto">
          <a:xfrm>
            <a:off x="3276600" y="3581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06" name="Line 52"/>
          <p:cNvSpPr>
            <a:spLocks noChangeShapeType="1"/>
          </p:cNvSpPr>
          <p:nvPr/>
        </p:nvSpPr>
        <p:spPr bwMode="auto">
          <a:xfrm>
            <a:off x="381000" y="6324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07" name="Oval 53"/>
          <p:cNvSpPr>
            <a:spLocks noChangeArrowheads="1"/>
          </p:cNvSpPr>
          <p:nvPr/>
        </p:nvSpPr>
        <p:spPr bwMode="auto">
          <a:xfrm>
            <a:off x="43434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908" name="Oval 54"/>
          <p:cNvSpPr>
            <a:spLocks noChangeArrowheads="1"/>
          </p:cNvSpPr>
          <p:nvPr/>
        </p:nvSpPr>
        <p:spPr bwMode="auto">
          <a:xfrm>
            <a:off x="4419600" y="50292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909" name="Line 55"/>
          <p:cNvSpPr>
            <a:spLocks noChangeShapeType="1"/>
          </p:cNvSpPr>
          <p:nvPr/>
        </p:nvSpPr>
        <p:spPr bwMode="auto">
          <a:xfrm>
            <a:off x="4724400" y="3581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10" name="Text Box 57"/>
          <p:cNvSpPr txBox="1">
            <a:spLocks noChangeArrowheads="1"/>
          </p:cNvSpPr>
          <p:nvPr/>
        </p:nvSpPr>
        <p:spPr bwMode="auto">
          <a:xfrm>
            <a:off x="228600" y="990600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ソートアルゴリズム</a:t>
            </a:r>
          </a:p>
        </p:txBody>
      </p:sp>
      <p:sp>
        <p:nvSpPr>
          <p:cNvPr id="37911" name="Text Box 58"/>
          <p:cNvSpPr txBox="1">
            <a:spLocks noChangeArrowheads="1"/>
          </p:cNvSpPr>
          <p:nvPr/>
        </p:nvSpPr>
        <p:spPr bwMode="auto">
          <a:xfrm>
            <a:off x="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2" name="Text Box 59"/>
          <p:cNvSpPr txBox="1">
            <a:spLocks noChangeArrowheads="1"/>
          </p:cNvSpPr>
          <p:nvPr/>
        </p:nvSpPr>
        <p:spPr bwMode="auto">
          <a:xfrm>
            <a:off x="152400" y="4724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3" name="Text Box 60"/>
          <p:cNvSpPr txBox="1">
            <a:spLocks noChangeArrowheads="1"/>
          </p:cNvSpPr>
          <p:nvPr/>
        </p:nvSpPr>
        <p:spPr bwMode="auto">
          <a:xfrm>
            <a:off x="12954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１３６７４</a:t>
            </a:r>
          </a:p>
        </p:txBody>
      </p:sp>
      <p:sp>
        <p:nvSpPr>
          <p:cNvPr id="37914" name="Text Box 61"/>
          <p:cNvSpPr txBox="1">
            <a:spLocks noChangeArrowheads="1"/>
          </p:cNvSpPr>
          <p:nvPr/>
        </p:nvSpPr>
        <p:spPr bwMode="auto">
          <a:xfrm>
            <a:off x="1295400" y="5867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5" name="Text Box 62"/>
          <p:cNvSpPr txBox="1">
            <a:spLocks noChangeArrowheads="1"/>
          </p:cNvSpPr>
          <p:nvPr/>
        </p:nvSpPr>
        <p:spPr bwMode="auto">
          <a:xfrm>
            <a:off x="26670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６７１４３</a:t>
            </a:r>
          </a:p>
        </p:txBody>
      </p:sp>
      <p:sp>
        <p:nvSpPr>
          <p:cNvPr id="37916" name="Text Box 63"/>
          <p:cNvSpPr txBox="1">
            <a:spLocks noChangeArrowheads="1"/>
          </p:cNvSpPr>
          <p:nvPr/>
        </p:nvSpPr>
        <p:spPr bwMode="auto">
          <a:xfrm>
            <a:off x="3581400" y="64008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7" name="Text Box 64"/>
          <p:cNvSpPr txBox="1">
            <a:spLocks noChangeArrowheads="1"/>
          </p:cNvSpPr>
          <p:nvPr/>
        </p:nvSpPr>
        <p:spPr bwMode="auto">
          <a:xfrm>
            <a:off x="4114800" y="25908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１３４７６</a:t>
            </a:r>
          </a:p>
        </p:txBody>
      </p:sp>
      <p:sp>
        <p:nvSpPr>
          <p:cNvPr id="37918" name="Text Box 65"/>
          <p:cNvSpPr txBox="1">
            <a:spLocks noChangeArrowheads="1"/>
          </p:cNvSpPr>
          <p:nvPr/>
        </p:nvSpPr>
        <p:spPr bwMode="auto">
          <a:xfrm>
            <a:off x="4572000" y="5562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9" name="Line 66"/>
          <p:cNvSpPr>
            <a:spLocks noChangeShapeType="1"/>
          </p:cNvSpPr>
          <p:nvPr/>
        </p:nvSpPr>
        <p:spPr bwMode="auto">
          <a:xfrm>
            <a:off x="152400" y="23622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0" name="Text Box 67"/>
          <p:cNvSpPr txBox="1">
            <a:spLocks noChangeArrowheads="1"/>
          </p:cNvSpPr>
          <p:nvPr/>
        </p:nvSpPr>
        <p:spPr bwMode="auto">
          <a:xfrm>
            <a:off x="0" y="1676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入力サイズｎ</a:t>
            </a:r>
          </a:p>
        </p:txBody>
      </p:sp>
      <p:sp>
        <p:nvSpPr>
          <p:cNvPr id="37921" name="Line 68"/>
          <p:cNvSpPr>
            <a:spLocks noChangeShapeType="1"/>
          </p:cNvSpPr>
          <p:nvPr/>
        </p:nvSpPr>
        <p:spPr bwMode="auto">
          <a:xfrm>
            <a:off x="1371600" y="23622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2" name="Line 69"/>
          <p:cNvSpPr>
            <a:spLocks noChangeShapeType="1"/>
          </p:cNvSpPr>
          <p:nvPr/>
        </p:nvSpPr>
        <p:spPr bwMode="auto">
          <a:xfrm>
            <a:off x="2743200" y="24384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3" name="Line 70"/>
          <p:cNvSpPr>
            <a:spLocks noChangeShapeType="1"/>
          </p:cNvSpPr>
          <p:nvPr/>
        </p:nvSpPr>
        <p:spPr bwMode="auto">
          <a:xfrm>
            <a:off x="4191000" y="25146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4" name="AutoShape 71"/>
          <p:cNvSpPr>
            <a:spLocks noChangeArrowheads="1"/>
          </p:cNvSpPr>
          <p:nvPr/>
        </p:nvSpPr>
        <p:spPr bwMode="auto">
          <a:xfrm>
            <a:off x="6477000" y="3352800"/>
            <a:ext cx="152400" cy="2971800"/>
          </a:xfrm>
          <a:prstGeom prst="upDownArrow">
            <a:avLst>
              <a:gd name="adj1" fmla="val 50000"/>
              <a:gd name="adj2" fmla="val 39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7925" name="Text Box 72"/>
          <p:cNvSpPr txBox="1">
            <a:spLocks noChangeArrowheads="1"/>
          </p:cNvSpPr>
          <p:nvPr/>
        </p:nvSpPr>
        <p:spPr bwMode="auto">
          <a:xfrm>
            <a:off x="6705600" y="3581400"/>
            <a:ext cx="549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最大時間計算量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9CE2F3-1A3B-4C88-BA9F-AE83FE896899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38915" name="Line 2"/>
          <p:cNvSpPr>
            <a:spLocks noChangeShapeType="1"/>
          </p:cNvSpPr>
          <p:nvPr/>
        </p:nvSpPr>
        <p:spPr bwMode="auto">
          <a:xfrm>
            <a:off x="381000" y="3276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124200" y="304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8917" name="Oval 4"/>
          <p:cNvSpPr>
            <a:spLocks noChangeArrowheads="1"/>
          </p:cNvSpPr>
          <p:nvPr/>
        </p:nvSpPr>
        <p:spPr bwMode="auto">
          <a:xfrm>
            <a:off x="3048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18" name="Oval 5"/>
          <p:cNvSpPr>
            <a:spLocks noChangeArrowheads="1"/>
          </p:cNvSpPr>
          <p:nvPr/>
        </p:nvSpPr>
        <p:spPr bwMode="auto">
          <a:xfrm>
            <a:off x="304800" y="4114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>
            <a:off x="6858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0" y="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平均時間計算量</a:t>
            </a:r>
          </a:p>
        </p:txBody>
      </p:sp>
      <p:sp>
        <p:nvSpPr>
          <p:cNvPr id="38921" name="AutoShape 8"/>
          <p:cNvSpPr>
            <a:spLocks noChangeArrowheads="1"/>
          </p:cNvSpPr>
          <p:nvPr/>
        </p:nvSpPr>
        <p:spPr bwMode="auto">
          <a:xfrm>
            <a:off x="8229600" y="16764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8382000" y="18288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grpSp>
        <p:nvGrpSpPr>
          <p:cNvPr id="38923" name="Group 10"/>
          <p:cNvGrpSpPr>
            <a:grpSpLocks/>
          </p:cNvGrpSpPr>
          <p:nvPr/>
        </p:nvGrpSpPr>
        <p:grpSpPr bwMode="auto">
          <a:xfrm>
            <a:off x="5715000" y="381000"/>
            <a:ext cx="1371600" cy="1066800"/>
            <a:chOff x="2352" y="960"/>
            <a:chExt cx="1344" cy="1104"/>
          </a:xfrm>
        </p:grpSpPr>
        <p:sp>
          <p:nvSpPr>
            <p:cNvPr id="38950" name="Rectangle 11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8951" name="Rectangle 12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8952" name="AutoShape 13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924" name="Oval 14"/>
          <p:cNvSpPr>
            <a:spLocks noChangeArrowheads="1"/>
          </p:cNvSpPr>
          <p:nvPr/>
        </p:nvSpPr>
        <p:spPr bwMode="auto">
          <a:xfrm>
            <a:off x="19812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25" name="Oval 15"/>
          <p:cNvSpPr>
            <a:spLocks noChangeArrowheads="1"/>
          </p:cNvSpPr>
          <p:nvPr/>
        </p:nvSpPr>
        <p:spPr bwMode="auto">
          <a:xfrm>
            <a:off x="1981200" y="5334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26" name="Line 16"/>
          <p:cNvSpPr>
            <a:spLocks noChangeShapeType="1"/>
          </p:cNvSpPr>
          <p:nvPr/>
        </p:nvSpPr>
        <p:spPr bwMode="auto">
          <a:xfrm>
            <a:off x="2362200" y="3581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7" name="Oval 17"/>
          <p:cNvSpPr>
            <a:spLocks noChangeArrowheads="1"/>
          </p:cNvSpPr>
          <p:nvPr/>
        </p:nvSpPr>
        <p:spPr bwMode="auto">
          <a:xfrm>
            <a:off x="34290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28" name="Oval 18"/>
          <p:cNvSpPr>
            <a:spLocks noChangeArrowheads="1"/>
          </p:cNvSpPr>
          <p:nvPr/>
        </p:nvSpPr>
        <p:spPr bwMode="auto">
          <a:xfrm>
            <a:off x="3505200" y="6019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29" name="Line 19"/>
          <p:cNvSpPr>
            <a:spLocks noChangeShapeType="1"/>
          </p:cNvSpPr>
          <p:nvPr/>
        </p:nvSpPr>
        <p:spPr bwMode="auto">
          <a:xfrm>
            <a:off x="3810000" y="3581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0" name="Line 20"/>
          <p:cNvSpPr>
            <a:spLocks noChangeShapeType="1"/>
          </p:cNvSpPr>
          <p:nvPr/>
        </p:nvSpPr>
        <p:spPr bwMode="auto">
          <a:xfrm>
            <a:off x="304800" y="49530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1" name="Oval 21"/>
          <p:cNvSpPr>
            <a:spLocks noChangeArrowheads="1"/>
          </p:cNvSpPr>
          <p:nvPr/>
        </p:nvSpPr>
        <p:spPr bwMode="auto">
          <a:xfrm>
            <a:off x="4795838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32" name="Oval 22"/>
          <p:cNvSpPr>
            <a:spLocks noChangeArrowheads="1"/>
          </p:cNvSpPr>
          <p:nvPr/>
        </p:nvSpPr>
        <p:spPr bwMode="auto">
          <a:xfrm>
            <a:off x="4872038" y="50292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33" name="Line 23"/>
          <p:cNvSpPr>
            <a:spLocks noChangeShapeType="1"/>
          </p:cNvSpPr>
          <p:nvPr/>
        </p:nvSpPr>
        <p:spPr bwMode="auto">
          <a:xfrm>
            <a:off x="5257800" y="3581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4" name="Text Box 24"/>
          <p:cNvSpPr txBox="1">
            <a:spLocks noChangeArrowheads="1"/>
          </p:cNvSpPr>
          <p:nvPr/>
        </p:nvSpPr>
        <p:spPr bwMode="auto">
          <a:xfrm>
            <a:off x="228600" y="990600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ソートアルゴリズム</a:t>
            </a:r>
          </a:p>
        </p:txBody>
      </p:sp>
      <p:sp>
        <p:nvSpPr>
          <p:cNvPr id="38935" name="Text Box 25"/>
          <p:cNvSpPr txBox="1">
            <a:spLocks noChangeArrowheads="1"/>
          </p:cNvSpPr>
          <p:nvPr/>
        </p:nvSpPr>
        <p:spPr bwMode="auto">
          <a:xfrm>
            <a:off x="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36" name="Text Box 26"/>
          <p:cNvSpPr txBox="1">
            <a:spLocks noChangeArrowheads="1"/>
          </p:cNvSpPr>
          <p:nvPr/>
        </p:nvSpPr>
        <p:spPr bwMode="auto">
          <a:xfrm>
            <a:off x="152400" y="4724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37" name="Text Box 27"/>
          <p:cNvSpPr txBox="1">
            <a:spLocks noChangeArrowheads="1"/>
          </p:cNvSpPr>
          <p:nvPr/>
        </p:nvSpPr>
        <p:spPr bwMode="auto">
          <a:xfrm>
            <a:off x="17526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１３６７４</a:t>
            </a:r>
          </a:p>
        </p:txBody>
      </p:sp>
      <p:sp>
        <p:nvSpPr>
          <p:cNvPr id="38938" name="Text Box 28"/>
          <p:cNvSpPr txBox="1">
            <a:spLocks noChangeArrowheads="1"/>
          </p:cNvSpPr>
          <p:nvPr/>
        </p:nvSpPr>
        <p:spPr bwMode="auto">
          <a:xfrm>
            <a:off x="1752600" y="5867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39" name="Text Box 29"/>
          <p:cNvSpPr txBox="1">
            <a:spLocks noChangeArrowheads="1"/>
          </p:cNvSpPr>
          <p:nvPr/>
        </p:nvSpPr>
        <p:spPr bwMode="auto">
          <a:xfrm>
            <a:off x="32004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６７１４３</a:t>
            </a:r>
          </a:p>
        </p:txBody>
      </p:sp>
      <p:sp>
        <p:nvSpPr>
          <p:cNvPr id="38940" name="Text Box 30"/>
          <p:cNvSpPr txBox="1">
            <a:spLocks noChangeArrowheads="1"/>
          </p:cNvSpPr>
          <p:nvPr/>
        </p:nvSpPr>
        <p:spPr bwMode="auto">
          <a:xfrm>
            <a:off x="4114800" y="64008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41" name="Text Box 31"/>
          <p:cNvSpPr txBox="1">
            <a:spLocks noChangeArrowheads="1"/>
          </p:cNvSpPr>
          <p:nvPr/>
        </p:nvSpPr>
        <p:spPr bwMode="auto">
          <a:xfrm>
            <a:off x="4567238" y="2590800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１３４７６</a:t>
            </a:r>
          </a:p>
        </p:txBody>
      </p:sp>
      <p:sp>
        <p:nvSpPr>
          <p:cNvPr id="38942" name="Text Box 32"/>
          <p:cNvSpPr txBox="1">
            <a:spLocks noChangeArrowheads="1"/>
          </p:cNvSpPr>
          <p:nvPr/>
        </p:nvSpPr>
        <p:spPr bwMode="auto">
          <a:xfrm>
            <a:off x="5024438" y="5562600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43" name="Line 33"/>
          <p:cNvSpPr>
            <a:spLocks noChangeShapeType="1"/>
          </p:cNvSpPr>
          <p:nvPr/>
        </p:nvSpPr>
        <p:spPr bwMode="auto">
          <a:xfrm>
            <a:off x="152400" y="23622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4" name="Text Box 34"/>
          <p:cNvSpPr txBox="1">
            <a:spLocks noChangeArrowheads="1"/>
          </p:cNvSpPr>
          <p:nvPr/>
        </p:nvSpPr>
        <p:spPr bwMode="auto">
          <a:xfrm>
            <a:off x="0" y="1676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入力サイズｎ</a:t>
            </a:r>
          </a:p>
        </p:txBody>
      </p:sp>
      <p:sp>
        <p:nvSpPr>
          <p:cNvPr id="38945" name="Line 35"/>
          <p:cNvSpPr>
            <a:spLocks noChangeShapeType="1"/>
          </p:cNvSpPr>
          <p:nvPr/>
        </p:nvSpPr>
        <p:spPr bwMode="auto">
          <a:xfrm>
            <a:off x="1828800" y="24384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6" name="Line 36"/>
          <p:cNvSpPr>
            <a:spLocks noChangeShapeType="1"/>
          </p:cNvSpPr>
          <p:nvPr/>
        </p:nvSpPr>
        <p:spPr bwMode="auto">
          <a:xfrm>
            <a:off x="3276600" y="24384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7" name="Line 37"/>
          <p:cNvSpPr>
            <a:spLocks noChangeShapeType="1"/>
          </p:cNvSpPr>
          <p:nvPr/>
        </p:nvSpPr>
        <p:spPr bwMode="auto">
          <a:xfrm>
            <a:off x="4643438" y="25146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8" name="AutoShape 38"/>
          <p:cNvSpPr>
            <a:spLocks noChangeArrowheads="1"/>
          </p:cNvSpPr>
          <p:nvPr/>
        </p:nvSpPr>
        <p:spPr bwMode="auto">
          <a:xfrm>
            <a:off x="6477000" y="3352800"/>
            <a:ext cx="152400" cy="1600200"/>
          </a:xfrm>
          <a:prstGeom prst="upDownArrow">
            <a:avLst>
              <a:gd name="adj1" fmla="val 50000"/>
              <a:gd name="adj2" fmla="val 21000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8949" name="Text Box 39"/>
          <p:cNvSpPr txBox="1">
            <a:spLocks noChangeArrowheads="1"/>
          </p:cNvSpPr>
          <p:nvPr/>
        </p:nvSpPr>
        <p:spPr bwMode="auto">
          <a:xfrm>
            <a:off x="6781800" y="3276600"/>
            <a:ext cx="549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rgbClr val="CC0066"/>
                </a:solidFill>
              </a:rPr>
              <a:t>平均時間計算量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D545F0-6CAF-43C9-9B6B-B5230510D36C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アルゴリズムの解析例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454903-F5EC-4203-B4FB-76052EC23C85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履修にあたって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4889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教科書：「アルゴリズムとデータ構造」</a:t>
            </a:r>
          </a:p>
          <a:p>
            <a:r>
              <a:rPr lang="ja-JP" altLang="en-US" sz="2400"/>
              <a:t>平田富夫著　森北出版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714348" y="3571876"/>
            <a:ext cx="6096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dirty="0"/>
              <a:t>講義種類：５セメスター開講、専門科目、</a:t>
            </a:r>
          </a:p>
          <a:p>
            <a:r>
              <a:rPr lang="ja-JP" altLang="en-US" sz="2400" dirty="0"/>
              <a:t>時間割：金曜</a:t>
            </a:r>
            <a:r>
              <a:rPr lang="en-US" altLang="ja-JP" sz="2400" dirty="0"/>
              <a:t>3</a:t>
            </a:r>
            <a:r>
              <a:rPr lang="ja-JP" altLang="en-US" sz="2400" dirty="0" smtClean="0"/>
              <a:t>時限（</a:t>
            </a:r>
            <a:r>
              <a:rPr lang="en-US" altLang="ja-JP" sz="2400" dirty="0" smtClean="0"/>
              <a:t>12:50-14:20)</a:t>
            </a:r>
            <a:endParaRPr lang="en-US" altLang="ja-JP" sz="2400" dirty="0"/>
          </a:p>
          <a:p>
            <a:r>
              <a:rPr lang="ja-JP" altLang="en-US" sz="2400" dirty="0"/>
              <a:t>講義室：</a:t>
            </a:r>
            <a:r>
              <a:rPr lang="en-US" altLang="ja-JP" sz="2400" dirty="0"/>
              <a:t>K325</a:t>
            </a:r>
            <a:endParaRPr lang="ja-JP" altLang="en-US" sz="2400" dirty="0"/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857250" y="4929188"/>
            <a:ext cx="6248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担当：</a:t>
            </a:r>
          </a:p>
          <a:p>
            <a:r>
              <a:rPr lang="ja-JP" altLang="en-US" sz="2400"/>
              <a:t>草苅　良至</a:t>
            </a:r>
          </a:p>
          <a:p>
            <a:r>
              <a:rPr lang="en-US" altLang="ja-JP" sz="2400"/>
              <a:t>GI511(</a:t>
            </a:r>
            <a:r>
              <a:rPr lang="ja-JP" altLang="en-US" sz="2400"/>
              <a:t>内線　</a:t>
            </a:r>
            <a:r>
              <a:rPr lang="en-US" altLang="ja-JP" sz="2400"/>
              <a:t>2095)</a:t>
            </a:r>
            <a:r>
              <a:rPr lang="ja-JP" altLang="en-US" sz="2400"/>
              <a:t>、</a:t>
            </a:r>
            <a:r>
              <a:rPr lang="en-US" altLang="ja-JP" sz="2400"/>
              <a:t>kusakari@akita-pu.ac.jp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784208" y="2419344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参考書：</a:t>
            </a: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2143108" y="2571744"/>
            <a:ext cx="382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「データ構造とアルゴリズム」</a:t>
            </a:r>
          </a:p>
          <a:p>
            <a:r>
              <a:rPr lang="ja-JP" altLang="en-US" sz="2400"/>
              <a:t>エイホ他著、倍風館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1781E1-3DA6-490B-AC00-A0A7C541A9DE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5791200" cy="9144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簡単なアルゴリズム例（最大値を求める。）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big=A[0];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for(i=1;i&lt;n;i++){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if(A[i]&gt;big){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   big=A[i];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</p:txBody>
      </p:sp>
      <p:sp>
        <p:nvSpPr>
          <p:cNvPr id="40965" name="AutoShape 4"/>
          <p:cNvSpPr>
            <a:spLocks noChangeArrowheads="1"/>
          </p:cNvSpPr>
          <p:nvPr/>
        </p:nvSpPr>
        <p:spPr bwMode="auto">
          <a:xfrm>
            <a:off x="5791200" y="1219200"/>
            <a:ext cx="2819400" cy="1828800"/>
          </a:xfrm>
          <a:prstGeom prst="wedgeRoundRectCallout">
            <a:avLst>
              <a:gd name="adj1" fmla="val -121171"/>
              <a:gd name="adj2" fmla="val 4982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66" name="AutoShape 5"/>
          <p:cNvSpPr>
            <a:spLocks noChangeArrowheads="1"/>
          </p:cNvSpPr>
          <p:nvPr/>
        </p:nvSpPr>
        <p:spPr bwMode="auto">
          <a:xfrm>
            <a:off x="5562600" y="3810000"/>
            <a:ext cx="2819400" cy="1600200"/>
          </a:xfrm>
          <a:prstGeom prst="wedgeRoundRectCallout">
            <a:avLst>
              <a:gd name="adj1" fmla="val -97468"/>
              <a:gd name="adj2" fmla="val -3779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67" name="AutoShape 6"/>
          <p:cNvSpPr>
            <a:spLocks noChangeArrowheads="1"/>
          </p:cNvSpPr>
          <p:nvPr/>
        </p:nvSpPr>
        <p:spPr bwMode="auto">
          <a:xfrm>
            <a:off x="2362200" y="5029200"/>
            <a:ext cx="2819400" cy="1066800"/>
          </a:xfrm>
          <a:prstGeom prst="wedgeRoundRectCallout">
            <a:avLst>
              <a:gd name="adj1" fmla="val -21282"/>
              <a:gd name="adj2" fmla="val -946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6232525" y="2022475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n</a:t>
            </a:r>
            <a:r>
              <a:rPr lang="ja-JP" altLang="en-US" sz="2400"/>
              <a:t>回の比較</a:t>
            </a:r>
          </a:p>
        </p:txBody>
      </p:sp>
      <p:sp>
        <p:nvSpPr>
          <p:cNvPr id="40969" name="Text Box 8"/>
          <p:cNvSpPr txBox="1">
            <a:spLocks noChangeArrowheads="1"/>
          </p:cNvSpPr>
          <p:nvPr/>
        </p:nvSpPr>
        <p:spPr bwMode="auto">
          <a:xfrm>
            <a:off x="5943600" y="4419600"/>
            <a:ext cx="180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n-1</a:t>
            </a:r>
            <a:r>
              <a:rPr lang="ja-JP" altLang="en-US" sz="2400"/>
              <a:t>回の比較</a:t>
            </a:r>
          </a:p>
        </p:txBody>
      </p:sp>
      <p:sp>
        <p:nvSpPr>
          <p:cNvPr id="40970" name="Text Box 9"/>
          <p:cNvSpPr txBox="1">
            <a:spLocks noChangeArrowheads="1"/>
          </p:cNvSpPr>
          <p:nvPr/>
        </p:nvSpPr>
        <p:spPr bwMode="auto">
          <a:xfrm>
            <a:off x="2590800" y="54102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最悪</a:t>
            </a:r>
            <a:r>
              <a:rPr lang="en-US" altLang="ja-JP" sz="2400"/>
              <a:t>n-1</a:t>
            </a:r>
            <a:r>
              <a:rPr lang="ja-JP" altLang="en-US" sz="2400"/>
              <a:t>回の代入</a:t>
            </a:r>
          </a:p>
        </p:txBody>
      </p:sp>
      <p:sp>
        <p:nvSpPr>
          <p:cNvPr id="40971" name="Text Box 10"/>
          <p:cNvSpPr txBox="1">
            <a:spLocks noChangeArrowheads="1"/>
          </p:cNvSpPr>
          <p:nvPr/>
        </p:nvSpPr>
        <p:spPr bwMode="auto">
          <a:xfrm>
            <a:off x="669925" y="6213475"/>
            <a:ext cx="618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最大時間計算量</a:t>
            </a:r>
            <a:r>
              <a:rPr lang="en-US" altLang="ja-JP" sz="2400"/>
              <a:t>T</a:t>
            </a:r>
            <a:r>
              <a:rPr lang="ja-JP" altLang="en-US" sz="2400"/>
              <a:t>（ｎ）＝３ｎ－１のアルゴリズム</a:t>
            </a:r>
          </a:p>
        </p:txBody>
      </p:sp>
      <p:sp>
        <p:nvSpPr>
          <p:cNvPr id="40972" name="AutoShape 11"/>
          <p:cNvSpPr>
            <a:spLocks noChangeArrowheads="1"/>
          </p:cNvSpPr>
          <p:nvPr/>
        </p:nvSpPr>
        <p:spPr bwMode="auto">
          <a:xfrm>
            <a:off x="3124200" y="1905000"/>
            <a:ext cx="1981200" cy="609600"/>
          </a:xfrm>
          <a:prstGeom prst="wedgeRoundRectCallout">
            <a:avLst>
              <a:gd name="adj1" fmla="val -58972"/>
              <a:gd name="adj2" fmla="val 494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73" name="Text Box 12"/>
          <p:cNvSpPr txBox="1">
            <a:spLocks noChangeArrowheads="1"/>
          </p:cNvSpPr>
          <p:nvPr/>
        </p:nvSpPr>
        <p:spPr bwMode="auto">
          <a:xfrm>
            <a:off x="3200400" y="19812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１回の代入</a:t>
            </a:r>
          </a:p>
        </p:txBody>
      </p:sp>
      <p:sp>
        <p:nvSpPr>
          <p:cNvPr id="40974" name="Text Box 13"/>
          <p:cNvSpPr txBox="1">
            <a:spLocks noChangeArrowheads="1"/>
          </p:cNvSpPr>
          <p:nvPr/>
        </p:nvSpPr>
        <p:spPr bwMode="auto">
          <a:xfrm>
            <a:off x="381000" y="1905000"/>
            <a:ext cx="237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アルゴリズム</a:t>
            </a:r>
            <a:r>
              <a:rPr lang="en-US" altLang="ja-JP" sz="2400"/>
              <a:t>max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00D136-0BAB-4509-BFDC-12FF14531CE0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990600"/>
          </a:xfrm>
        </p:spPr>
        <p:txBody>
          <a:bodyPr/>
          <a:lstStyle/>
          <a:p>
            <a:pPr algn="l" eaLnBrk="1" hangingPunct="1"/>
            <a:r>
              <a:rPr lang="ja-JP" altLang="en-US" sz="3200" dirty="0" smtClean="0"/>
              <a:t>アルゴリズム</a:t>
            </a:r>
            <a:r>
              <a:rPr lang="en-US" altLang="ja-JP" sz="3200" dirty="0" smtClean="0"/>
              <a:t>max</a:t>
            </a:r>
            <a:r>
              <a:rPr lang="ja-JP" altLang="en-US" sz="3200" dirty="0" smtClean="0"/>
              <a:t>の正当性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501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次の命題を帰納法によって証明する。</a:t>
            </a:r>
          </a:p>
        </p:txBody>
      </p:sp>
      <p:sp>
        <p:nvSpPr>
          <p:cNvPr id="41989" name="AutoShape 6"/>
          <p:cNvSpPr>
            <a:spLocks noChangeArrowheads="1"/>
          </p:cNvSpPr>
          <p:nvPr/>
        </p:nvSpPr>
        <p:spPr bwMode="auto">
          <a:xfrm>
            <a:off x="533400" y="1524000"/>
            <a:ext cx="7086600" cy="129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41990" name="Text Box 9"/>
          <p:cNvSpPr txBox="1">
            <a:spLocks noChangeArrowheads="1"/>
          </p:cNvSpPr>
          <p:nvPr/>
        </p:nvSpPr>
        <p:spPr bwMode="auto">
          <a:xfrm>
            <a:off x="914400" y="1752600"/>
            <a:ext cx="6116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for</a:t>
            </a:r>
            <a:r>
              <a:rPr lang="ja-JP" altLang="en-US" sz="2400"/>
              <a:t>ループが</a:t>
            </a:r>
            <a:r>
              <a:rPr lang="en-US" altLang="ja-JP" sz="2400"/>
              <a:t>i</a:t>
            </a:r>
            <a:r>
              <a:rPr lang="ja-JP" altLang="en-US" sz="2400"/>
              <a:t>回実行されたとき、</a:t>
            </a:r>
          </a:p>
          <a:p>
            <a:r>
              <a:rPr lang="en-US" altLang="ja-JP" sz="2400"/>
              <a:t>big</a:t>
            </a:r>
            <a:r>
              <a:rPr lang="ja-JP" altLang="en-US" sz="2400"/>
              <a:t>には</a:t>
            </a:r>
            <a:r>
              <a:rPr lang="en-US" altLang="ja-JP" sz="2400"/>
              <a:t>A[0]~A[i]</a:t>
            </a:r>
            <a:r>
              <a:rPr lang="ja-JP" altLang="en-US" sz="2400"/>
              <a:t>の最大値が保持されている。</a:t>
            </a:r>
          </a:p>
        </p:txBody>
      </p:sp>
      <p:sp>
        <p:nvSpPr>
          <p:cNvPr id="41991" name="Text Box 10"/>
          <p:cNvSpPr txBox="1">
            <a:spLocks noChangeArrowheads="1"/>
          </p:cNvSpPr>
          <p:nvPr/>
        </p:nvSpPr>
        <p:spPr bwMode="auto">
          <a:xfrm>
            <a:off x="838200" y="12954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命題１</a:t>
            </a:r>
          </a:p>
        </p:txBody>
      </p:sp>
      <p:sp>
        <p:nvSpPr>
          <p:cNvPr id="41992" name="Text Box 11"/>
          <p:cNvSpPr txBox="1">
            <a:spLocks noChangeArrowheads="1"/>
          </p:cNvSpPr>
          <p:nvPr/>
        </p:nvSpPr>
        <p:spPr bwMode="auto">
          <a:xfrm>
            <a:off x="381000" y="3276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基礎</a:t>
            </a:r>
          </a:p>
        </p:txBody>
      </p:sp>
      <p:sp>
        <p:nvSpPr>
          <p:cNvPr id="41993" name="Text Box 12"/>
          <p:cNvSpPr txBox="1">
            <a:spLocks noChangeArrowheads="1"/>
          </p:cNvSpPr>
          <p:nvPr/>
        </p:nvSpPr>
        <p:spPr bwMode="auto">
          <a:xfrm>
            <a:off x="762000" y="3657600"/>
            <a:ext cx="592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i=0</a:t>
            </a:r>
          </a:p>
        </p:txBody>
      </p:sp>
      <p:sp>
        <p:nvSpPr>
          <p:cNvPr id="41994" name="Text Box 13"/>
          <p:cNvSpPr txBox="1">
            <a:spLocks noChangeArrowheads="1"/>
          </p:cNvSpPr>
          <p:nvPr/>
        </p:nvSpPr>
        <p:spPr bwMode="auto">
          <a:xfrm>
            <a:off x="762000" y="4038600"/>
            <a:ext cx="7486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このときは、</a:t>
            </a:r>
            <a:r>
              <a:rPr lang="en-US" altLang="ja-JP" sz="2400"/>
              <a:t>big</a:t>
            </a:r>
            <a:r>
              <a:rPr lang="ja-JP" altLang="en-US" sz="2400"/>
              <a:t>には</a:t>
            </a:r>
            <a:r>
              <a:rPr lang="en-US" altLang="ja-JP" sz="2400"/>
              <a:t>A[0]</a:t>
            </a:r>
            <a:r>
              <a:rPr lang="ja-JP" altLang="en-US" sz="2400"/>
              <a:t>が保持されており、明らかに命題</a:t>
            </a:r>
          </a:p>
          <a:p>
            <a:r>
              <a:rPr lang="ja-JP" altLang="en-US" sz="2400"/>
              <a:t>は成り立つ。</a:t>
            </a:r>
          </a:p>
        </p:txBody>
      </p:sp>
      <p:sp>
        <p:nvSpPr>
          <p:cNvPr id="41995" name="Text Box 14"/>
          <p:cNvSpPr txBox="1">
            <a:spLocks noChangeArrowheads="1"/>
          </p:cNvSpPr>
          <p:nvPr/>
        </p:nvSpPr>
        <p:spPr bwMode="auto">
          <a:xfrm>
            <a:off x="3048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証明</a:t>
            </a:r>
          </a:p>
        </p:txBody>
      </p:sp>
      <p:sp>
        <p:nvSpPr>
          <p:cNvPr id="41996" name="Text Box 15"/>
          <p:cNvSpPr txBox="1">
            <a:spLocks noChangeArrowheads="1"/>
          </p:cNvSpPr>
          <p:nvPr/>
        </p:nvSpPr>
        <p:spPr bwMode="auto">
          <a:xfrm>
            <a:off x="304800" y="502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帰納</a:t>
            </a:r>
          </a:p>
        </p:txBody>
      </p:sp>
      <p:sp>
        <p:nvSpPr>
          <p:cNvPr id="41997" name="Text Box 16"/>
          <p:cNvSpPr txBox="1">
            <a:spLocks noChangeArrowheads="1"/>
          </p:cNvSpPr>
          <p:nvPr/>
        </p:nvSpPr>
        <p:spPr bwMode="auto">
          <a:xfrm>
            <a:off x="838200" y="5486400"/>
            <a:ext cx="7419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i=</a:t>
            </a:r>
            <a:r>
              <a:rPr lang="ja-JP" altLang="en-US" sz="2400"/>
              <a:t>ｋの時、命題１が成り立つと仮定する。（帰納法の仮定）</a:t>
            </a:r>
          </a:p>
          <a:p>
            <a:r>
              <a:rPr lang="ja-JP" altLang="en-US" sz="2400"/>
              <a:t>このとき、</a:t>
            </a:r>
            <a:r>
              <a:rPr lang="en-US" altLang="ja-JP" sz="2400"/>
              <a:t>i=</a:t>
            </a:r>
            <a:r>
              <a:rPr lang="ja-JP" altLang="en-US" sz="2400"/>
              <a:t>ｋ＋１を考える。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97A0D3-7459-4AFF-960F-855D13177667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43011" name="Text Box 12"/>
          <p:cNvSpPr txBox="1">
            <a:spLocks noChangeArrowheads="1"/>
          </p:cNvSpPr>
          <p:nvPr/>
        </p:nvSpPr>
        <p:spPr bwMode="auto">
          <a:xfrm>
            <a:off x="685800" y="990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  <p:sp>
        <p:nvSpPr>
          <p:cNvPr id="43012" name="Text Box 14"/>
          <p:cNvSpPr txBox="1">
            <a:spLocks noChangeArrowheads="1"/>
          </p:cNvSpPr>
          <p:nvPr/>
        </p:nvSpPr>
        <p:spPr bwMode="auto">
          <a:xfrm>
            <a:off x="457200" y="207963"/>
            <a:ext cx="270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帰納法の仮定より、</a:t>
            </a:r>
          </a:p>
        </p:txBody>
      </p:sp>
      <p:sp>
        <p:nvSpPr>
          <p:cNvPr id="43013" name="Text Box 15"/>
          <p:cNvSpPr txBox="1">
            <a:spLocks noChangeArrowheads="1"/>
          </p:cNvSpPr>
          <p:nvPr/>
        </p:nvSpPr>
        <p:spPr bwMode="auto">
          <a:xfrm>
            <a:off x="1295400" y="1447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  <p:sp>
        <p:nvSpPr>
          <p:cNvPr id="43014" name="Text Box 18"/>
          <p:cNvSpPr txBox="1">
            <a:spLocks noChangeArrowheads="1"/>
          </p:cNvSpPr>
          <p:nvPr/>
        </p:nvSpPr>
        <p:spPr bwMode="auto">
          <a:xfrm>
            <a:off x="762000" y="838200"/>
            <a:ext cx="382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big=max{A[0],A[1],…,A[k]}</a:t>
            </a:r>
          </a:p>
        </p:txBody>
      </p:sp>
      <p:sp>
        <p:nvSpPr>
          <p:cNvPr id="43015" name="Text Box 19"/>
          <p:cNvSpPr txBox="1">
            <a:spLocks noChangeArrowheads="1"/>
          </p:cNvSpPr>
          <p:nvPr/>
        </p:nvSpPr>
        <p:spPr bwMode="auto">
          <a:xfrm>
            <a:off x="1311275" y="1884363"/>
            <a:ext cx="264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A[k+1]&gt;big</a:t>
            </a:r>
            <a:r>
              <a:rPr lang="ja-JP" altLang="en-US" sz="2400"/>
              <a:t>のとき。</a:t>
            </a:r>
          </a:p>
        </p:txBody>
      </p:sp>
      <p:sp>
        <p:nvSpPr>
          <p:cNvPr id="43016" name="Text Box 20"/>
          <p:cNvSpPr txBox="1">
            <a:spLocks noChangeArrowheads="1"/>
          </p:cNvSpPr>
          <p:nvPr/>
        </p:nvSpPr>
        <p:spPr bwMode="auto">
          <a:xfrm>
            <a:off x="304800" y="1219200"/>
            <a:ext cx="5040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このとき、２つの場合に分けて考える。</a:t>
            </a:r>
          </a:p>
        </p:txBody>
      </p:sp>
      <p:sp>
        <p:nvSpPr>
          <p:cNvPr id="43017" name="Text Box 21"/>
          <p:cNvSpPr txBox="1">
            <a:spLocks noChangeArrowheads="1"/>
          </p:cNvSpPr>
          <p:nvPr/>
        </p:nvSpPr>
        <p:spPr bwMode="auto">
          <a:xfrm>
            <a:off x="304800" y="1828800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場合１</a:t>
            </a:r>
          </a:p>
        </p:txBody>
      </p:sp>
      <p:sp>
        <p:nvSpPr>
          <p:cNvPr id="43018" name="Text Box 23"/>
          <p:cNvSpPr txBox="1">
            <a:spLocks noChangeArrowheads="1"/>
          </p:cNvSpPr>
          <p:nvPr/>
        </p:nvSpPr>
        <p:spPr bwMode="auto">
          <a:xfrm>
            <a:off x="914400" y="2286000"/>
            <a:ext cx="695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このときは、アルゴリズム</a:t>
            </a:r>
            <a:r>
              <a:rPr lang="en-US" altLang="ja-JP" sz="2400"/>
              <a:t>max</a:t>
            </a:r>
            <a:r>
              <a:rPr lang="ja-JP" altLang="en-US" sz="2400"/>
              <a:t>の３．の</a:t>
            </a:r>
            <a:r>
              <a:rPr lang="en-US" altLang="ja-JP" sz="2400"/>
              <a:t>if</a:t>
            </a:r>
            <a:r>
              <a:rPr lang="ja-JP" altLang="en-US" sz="2400"/>
              <a:t>文の条件分岐</a:t>
            </a:r>
          </a:p>
          <a:p>
            <a:r>
              <a:rPr lang="ja-JP" altLang="en-US" sz="2400"/>
              <a:t>が真なので、</a:t>
            </a:r>
            <a:r>
              <a:rPr lang="en-US" altLang="ja-JP" sz="2400"/>
              <a:t>big=A[k+1]</a:t>
            </a:r>
            <a:r>
              <a:rPr lang="ja-JP" altLang="en-US" sz="2400"/>
              <a:t>に更新される。</a:t>
            </a:r>
          </a:p>
          <a:p>
            <a:r>
              <a:rPr lang="ja-JP" altLang="en-US" sz="2400"/>
              <a:t>よって、</a:t>
            </a:r>
            <a:r>
              <a:rPr lang="en-US" altLang="ja-JP" sz="2400"/>
              <a:t>k+1</a:t>
            </a:r>
            <a:r>
              <a:rPr lang="ja-JP" altLang="en-US" sz="2400"/>
              <a:t>回目の繰り返し終了時には、</a:t>
            </a:r>
          </a:p>
          <a:p>
            <a:r>
              <a:rPr lang="en-US" altLang="ja-JP" sz="2400"/>
              <a:t>big=max{A[0],A[1],…,A[k+1]}</a:t>
            </a:r>
          </a:p>
        </p:txBody>
      </p:sp>
      <p:sp>
        <p:nvSpPr>
          <p:cNvPr id="43019" name="Text Box 24"/>
          <p:cNvSpPr txBox="1">
            <a:spLocks noChangeArrowheads="1"/>
          </p:cNvSpPr>
          <p:nvPr/>
        </p:nvSpPr>
        <p:spPr bwMode="auto">
          <a:xfrm>
            <a:off x="1235075" y="4170363"/>
            <a:ext cx="281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A[k+1]&lt;=big</a:t>
            </a:r>
            <a:r>
              <a:rPr lang="ja-JP" altLang="en-US" sz="2400"/>
              <a:t>のとき。</a:t>
            </a:r>
          </a:p>
        </p:txBody>
      </p:sp>
      <p:sp>
        <p:nvSpPr>
          <p:cNvPr id="43020" name="Text Box 25"/>
          <p:cNvSpPr txBox="1">
            <a:spLocks noChangeArrowheads="1"/>
          </p:cNvSpPr>
          <p:nvPr/>
        </p:nvSpPr>
        <p:spPr bwMode="auto">
          <a:xfrm>
            <a:off x="228600" y="41354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場合</a:t>
            </a:r>
            <a:r>
              <a:rPr lang="en-US" altLang="ja-JP" sz="2400"/>
              <a:t>2</a:t>
            </a:r>
          </a:p>
        </p:txBody>
      </p:sp>
      <p:sp>
        <p:nvSpPr>
          <p:cNvPr id="43021" name="Text Box 26"/>
          <p:cNvSpPr txBox="1">
            <a:spLocks noChangeArrowheads="1"/>
          </p:cNvSpPr>
          <p:nvPr/>
        </p:nvSpPr>
        <p:spPr bwMode="auto">
          <a:xfrm>
            <a:off x="838200" y="4572000"/>
            <a:ext cx="52260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max{A[0],A[1],…,A[k+1]}</a:t>
            </a:r>
          </a:p>
          <a:p>
            <a:r>
              <a:rPr lang="en-US" altLang="ja-JP" sz="2400"/>
              <a:t>=max{max{A[0],A[1],…,A[k]},A[k+1]}</a:t>
            </a:r>
          </a:p>
          <a:p>
            <a:r>
              <a:rPr lang="en-US" altLang="ja-JP" sz="2400"/>
              <a:t>=max{big,A[k+1]}</a:t>
            </a:r>
          </a:p>
          <a:p>
            <a:r>
              <a:rPr lang="en-US" altLang="ja-JP" sz="2400"/>
              <a:t>=big</a:t>
            </a:r>
          </a:p>
        </p:txBody>
      </p:sp>
      <p:sp>
        <p:nvSpPr>
          <p:cNvPr id="43022" name="Text Box 27"/>
          <p:cNvSpPr txBox="1">
            <a:spLocks noChangeArrowheads="1"/>
          </p:cNvSpPr>
          <p:nvPr/>
        </p:nvSpPr>
        <p:spPr bwMode="auto">
          <a:xfrm>
            <a:off x="60325" y="6040438"/>
            <a:ext cx="436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どちらの場合も命題が成り立つ。</a:t>
            </a:r>
          </a:p>
        </p:txBody>
      </p:sp>
      <p:sp>
        <p:nvSpPr>
          <p:cNvPr id="43023" name="Text Box 28"/>
          <p:cNvSpPr txBox="1">
            <a:spLocks noChangeArrowheads="1"/>
          </p:cNvSpPr>
          <p:nvPr/>
        </p:nvSpPr>
        <p:spPr bwMode="auto">
          <a:xfrm>
            <a:off x="7223125" y="6213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QED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D0D958-F60B-4653-AC05-DC7AB79D7894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990600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アルゴリズム</a:t>
            </a:r>
            <a:r>
              <a:rPr lang="en-US" altLang="ja-JP" sz="2800" smtClean="0"/>
              <a:t>max</a:t>
            </a:r>
            <a:r>
              <a:rPr lang="ja-JP" altLang="en-US" sz="2800" smtClean="0"/>
              <a:t>の停止性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303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次の命題を証明する。</a:t>
            </a:r>
          </a:p>
        </p:txBody>
      </p:sp>
      <p:sp>
        <p:nvSpPr>
          <p:cNvPr id="44037" name="AutoShape 4"/>
          <p:cNvSpPr>
            <a:spLocks noChangeArrowheads="1"/>
          </p:cNvSpPr>
          <p:nvPr/>
        </p:nvSpPr>
        <p:spPr bwMode="auto">
          <a:xfrm>
            <a:off x="533400" y="1524000"/>
            <a:ext cx="7086600" cy="129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637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for</a:t>
            </a:r>
            <a:r>
              <a:rPr lang="ja-JP" altLang="en-US" sz="2400"/>
              <a:t>ループの反復部分は、丁度</a:t>
            </a:r>
            <a:r>
              <a:rPr lang="en-US" altLang="ja-JP" sz="2400"/>
              <a:t>n-1</a:t>
            </a:r>
            <a:r>
              <a:rPr lang="ja-JP" altLang="en-US" sz="2400"/>
              <a:t>回実行される。</a:t>
            </a: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838200" y="12954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命題２</a:t>
            </a:r>
          </a:p>
        </p:txBody>
      </p:sp>
      <p:sp>
        <p:nvSpPr>
          <p:cNvPr id="44040" name="Text Box 10"/>
          <p:cNvSpPr txBox="1">
            <a:spLocks noChangeArrowheads="1"/>
          </p:cNvSpPr>
          <p:nvPr/>
        </p:nvSpPr>
        <p:spPr bwMode="auto">
          <a:xfrm>
            <a:off x="3048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証明</a:t>
            </a:r>
          </a:p>
        </p:txBody>
      </p:sp>
      <p:sp>
        <p:nvSpPr>
          <p:cNvPr id="44041" name="Text Box 13"/>
          <p:cNvSpPr txBox="1">
            <a:spLocks noChangeArrowheads="1"/>
          </p:cNvSpPr>
          <p:nvPr/>
        </p:nvSpPr>
        <p:spPr bwMode="auto">
          <a:xfrm>
            <a:off x="533400" y="3352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ループカウンタ</a:t>
            </a:r>
            <a:r>
              <a:rPr lang="en-US" altLang="ja-JP" sz="2400"/>
              <a:t>i</a:t>
            </a:r>
            <a:r>
              <a:rPr lang="ja-JP" altLang="en-US" sz="2400"/>
              <a:t>は１からはじまる。</a:t>
            </a:r>
          </a:p>
          <a:p>
            <a:r>
              <a:rPr lang="ja-JP" altLang="en-US" sz="2400"/>
              <a:t>また、ループカウンタ</a:t>
            </a:r>
            <a:r>
              <a:rPr lang="en-US" altLang="ja-JP" sz="2400"/>
              <a:t>i</a:t>
            </a:r>
            <a:r>
              <a:rPr lang="ja-JP" altLang="en-US" sz="2400"/>
              <a:t>が繰り返し事に１増加する。</a:t>
            </a:r>
          </a:p>
          <a:p>
            <a:r>
              <a:rPr lang="ja-JP" altLang="en-US" sz="2400"/>
              <a:t>ループカウンタが</a:t>
            </a:r>
            <a:r>
              <a:rPr lang="en-US" altLang="ja-JP" sz="2400"/>
              <a:t>i</a:t>
            </a:r>
            <a:r>
              <a:rPr lang="ja-JP" altLang="en-US" sz="2400"/>
              <a:t>＝</a:t>
            </a:r>
            <a:r>
              <a:rPr lang="en-US" altLang="ja-JP" sz="2400"/>
              <a:t>n</a:t>
            </a:r>
            <a:r>
              <a:rPr lang="ja-JP" altLang="en-US" sz="2400"/>
              <a:t>になったときには、ループの反復</a:t>
            </a:r>
          </a:p>
          <a:p>
            <a:r>
              <a:rPr lang="ja-JP" altLang="en-US" sz="2400"/>
              <a:t>部分は実行されない。したがって、丁度</a:t>
            </a:r>
            <a:r>
              <a:rPr lang="en-US" altLang="ja-JP" sz="2400"/>
              <a:t>n-1</a:t>
            </a:r>
            <a:r>
              <a:rPr lang="ja-JP" altLang="en-US" sz="2400"/>
              <a:t>回反復部分は実行される。</a:t>
            </a:r>
          </a:p>
        </p:txBody>
      </p:sp>
      <p:sp>
        <p:nvSpPr>
          <p:cNvPr id="44042" name="Text Box 14"/>
          <p:cNvSpPr txBox="1">
            <a:spLocks noChangeArrowheads="1"/>
          </p:cNvSpPr>
          <p:nvPr/>
        </p:nvSpPr>
        <p:spPr bwMode="auto">
          <a:xfrm>
            <a:off x="7772400" y="4876800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QED</a:t>
            </a:r>
          </a:p>
        </p:txBody>
      </p:sp>
      <p:sp>
        <p:nvSpPr>
          <p:cNvPr id="44043" name="Text Box 15"/>
          <p:cNvSpPr txBox="1">
            <a:spLocks noChangeArrowheads="1"/>
          </p:cNvSpPr>
          <p:nvPr/>
        </p:nvSpPr>
        <p:spPr bwMode="auto">
          <a:xfrm>
            <a:off x="609600" y="5791200"/>
            <a:ext cx="792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命題１と命題２より、アルゴリズム</a:t>
            </a:r>
            <a:r>
              <a:rPr lang="en-US" altLang="ja-JP" sz="2400"/>
              <a:t>max</a:t>
            </a:r>
            <a:r>
              <a:rPr lang="ja-JP" altLang="en-US" sz="2400"/>
              <a:t>は正しいことがわかる。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3A8DC1-BCD9-44D6-AE62-D0F7F7598F2E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漸近的解析</a:t>
            </a:r>
            <a:br>
              <a:rPr lang="ja-JP" altLang="en-US" smtClean="0"/>
            </a:br>
            <a:r>
              <a:rPr lang="ja-JP" altLang="en-US" smtClean="0"/>
              <a:t>（</a:t>
            </a:r>
            <a:r>
              <a:rPr lang="en-US" altLang="ja-JP" smtClean="0"/>
              <a:t>Asymptotic  Analysis)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D637D8-07E0-4D03-9801-74F0963EDB54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graphicFrame>
        <p:nvGraphicFramePr>
          <p:cNvPr id="30959" name="Group 239"/>
          <p:cNvGraphicFramePr>
            <a:graphicFrameLocks noGrp="1"/>
          </p:cNvGraphicFramePr>
          <p:nvPr/>
        </p:nvGraphicFramePr>
        <p:xfrm>
          <a:off x="1905000" y="838200"/>
          <a:ext cx="6934200" cy="5228590"/>
        </p:xfrm>
        <a:graphic>
          <a:graphicData uri="http://schemas.openxmlformats.org/drawingml/2006/table">
            <a:tbl>
              <a:tblPr/>
              <a:tblGrid>
                <a:gridCol w="1155700"/>
                <a:gridCol w="1155700"/>
                <a:gridCol w="1155700"/>
                <a:gridCol w="1155700"/>
                <a:gridCol w="1155700"/>
                <a:gridCol w="11557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77" name="Line 149"/>
          <p:cNvSpPr>
            <a:spLocks noChangeShapeType="1"/>
          </p:cNvSpPr>
          <p:nvPr/>
        </p:nvSpPr>
        <p:spPr bwMode="auto">
          <a:xfrm flipH="1" flipV="1">
            <a:off x="457200" y="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78" name="Text Box 150"/>
          <p:cNvSpPr txBox="1">
            <a:spLocks noChangeArrowheads="1"/>
          </p:cNvSpPr>
          <p:nvPr/>
        </p:nvSpPr>
        <p:spPr bwMode="auto">
          <a:xfrm>
            <a:off x="1219200" y="104775"/>
            <a:ext cx="9032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/>
              <a:t>アルゴリ</a:t>
            </a:r>
          </a:p>
          <a:p>
            <a:r>
              <a:rPr lang="ja-JP" altLang="en-US" sz="1600"/>
              <a:t>　　ズム</a:t>
            </a:r>
          </a:p>
        </p:txBody>
      </p:sp>
      <p:sp>
        <p:nvSpPr>
          <p:cNvPr id="1179" name="Text Box 151"/>
          <p:cNvSpPr txBox="1">
            <a:spLocks noChangeArrowheads="1"/>
          </p:cNvSpPr>
          <p:nvPr/>
        </p:nvSpPr>
        <p:spPr bwMode="auto">
          <a:xfrm>
            <a:off x="228600" y="228600"/>
            <a:ext cx="892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/>
              <a:t>入力</a:t>
            </a:r>
          </a:p>
          <a:p>
            <a:r>
              <a:rPr lang="ja-JP" altLang="en-US" sz="2000"/>
              <a:t>サイズ</a:t>
            </a:r>
          </a:p>
        </p:txBody>
      </p:sp>
      <p:graphicFrame>
        <p:nvGraphicFramePr>
          <p:cNvPr id="1026" name="Object 152"/>
          <p:cNvGraphicFramePr>
            <a:graphicFrameLocks noChangeAspect="1"/>
          </p:cNvGraphicFramePr>
          <p:nvPr/>
        </p:nvGraphicFramePr>
        <p:xfrm>
          <a:off x="2209800" y="0"/>
          <a:ext cx="422275" cy="457200"/>
        </p:xfrm>
        <a:graphic>
          <a:graphicData uri="http://schemas.openxmlformats.org/presentationml/2006/ole">
            <p:oleObj spid="_x0000_s1026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027" name="Object 153"/>
          <p:cNvGraphicFramePr>
            <a:graphicFrameLocks noChangeAspect="1"/>
          </p:cNvGraphicFramePr>
          <p:nvPr/>
        </p:nvGraphicFramePr>
        <p:xfrm>
          <a:off x="3411538" y="0"/>
          <a:ext cx="457200" cy="457200"/>
        </p:xfrm>
        <a:graphic>
          <a:graphicData uri="http://schemas.openxmlformats.org/presentationml/2006/ole">
            <p:oleObj spid="_x0000_s102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028" name="Object 154"/>
          <p:cNvGraphicFramePr>
            <a:graphicFrameLocks noChangeAspect="1"/>
          </p:cNvGraphicFramePr>
          <p:nvPr/>
        </p:nvGraphicFramePr>
        <p:xfrm>
          <a:off x="4648200" y="0"/>
          <a:ext cx="457200" cy="457200"/>
        </p:xfrm>
        <a:graphic>
          <a:graphicData uri="http://schemas.openxmlformats.org/presentationml/2006/ole">
            <p:oleObj spid="_x0000_s1028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029" name="Object 155"/>
          <p:cNvGraphicFramePr>
            <a:graphicFrameLocks noChangeAspect="1"/>
          </p:cNvGraphicFramePr>
          <p:nvPr/>
        </p:nvGraphicFramePr>
        <p:xfrm>
          <a:off x="5867400" y="0"/>
          <a:ext cx="457200" cy="457200"/>
        </p:xfrm>
        <a:graphic>
          <a:graphicData uri="http://schemas.openxmlformats.org/presentationml/2006/ole">
            <p:oleObj spid="_x0000_s1029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030" name="Object 156"/>
          <p:cNvGraphicFramePr>
            <a:graphicFrameLocks noChangeAspect="1"/>
          </p:cNvGraphicFramePr>
          <p:nvPr/>
        </p:nvGraphicFramePr>
        <p:xfrm>
          <a:off x="6934200" y="0"/>
          <a:ext cx="457200" cy="457200"/>
        </p:xfrm>
        <a:graphic>
          <a:graphicData uri="http://schemas.openxmlformats.org/presentationml/2006/ole">
            <p:oleObj spid="_x0000_s1030" name="Equation" r:id="rId7" imgW="164880" imgH="164880" progId="Equation.DSMT4">
              <p:embed/>
            </p:oleObj>
          </a:graphicData>
        </a:graphic>
      </p:graphicFrame>
      <p:graphicFrame>
        <p:nvGraphicFramePr>
          <p:cNvPr id="1031" name="Object 157"/>
          <p:cNvGraphicFramePr>
            <a:graphicFrameLocks noChangeAspect="1"/>
          </p:cNvGraphicFramePr>
          <p:nvPr/>
        </p:nvGraphicFramePr>
        <p:xfrm>
          <a:off x="8153400" y="0"/>
          <a:ext cx="457200" cy="457200"/>
        </p:xfrm>
        <a:graphic>
          <a:graphicData uri="http://schemas.openxmlformats.org/presentationml/2006/ole">
            <p:oleObj spid="_x0000_s1031" name="Equation" r:id="rId8" imgW="164880" imgH="164880" progId="Equation.DSMT4">
              <p:embed/>
            </p:oleObj>
          </a:graphicData>
        </a:graphic>
      </p:graphicFrame>
      <p:graphicFrame>
        <p:nvGraphicFramePr>
          <p:cNvPr id="1032" name="Object 158"/>
          <p:cNvGraphicFramePr>
            <a:graphicFrameLocks noChangeAspect="1"/>
          </p:cNvGraphicFramePr>
          <p:nvPr/>
        </p:nvGraphicFramePr>
        <p:xfrm>
          <a:off x="2209800" y="381000"/>
          <a:ext cx="387350" cy="352425"/>
        </p:xfrm>
        <a:graphic>
          <a:graphicData uri="http://schemas.openxmlformats.org/presentationml/2006/ole">
            <p:oleObj spid="_x0000_s1032" name="Equation" r:id="rId9" imgW="139680" imgH="126720" progId="Equation.DSMT4">
              <p:embed/>
            </p:oleObj>
          </a:graphicData>
        </a:graphic>
      </p:graphicFrame>
      <p:graphicFrame>
        <p:nvGraphicFramePr>
          <p:cNvPr id="1033" name="Object 159"/>
          <p:cNvGraphicFramePr>
            <a:graphicFrameLocks noChangeAspect="1"/>
          </p:cNvGraphicFramePr>
          <p:nvPr/>
        </p:nvGraphicFramePr>
        <p:xfrm>
          <a:off x="2895600" y="352425"/>
          <a:ext cx="1303338" cy="563563"/>
        </p:xfrm>
        <a:graphic>
          <a:graphicData uri="http://schemas.openxmlformats.org/presentationml/2006/ole">
            <p:oleObj spid="_x0000_s1033" name="Equation" r:id="rId10" imgW="469800" imgH="203040" progId="Equation.DSMT4">
              <p:embed/>
            </p:oleObj>
          </a:graphicData>
        </a:graphic>
      </p:graphicFrame>
      <p:graphicFrame>
        <p:nvGraphicFramePr>
          <p:cNvPr id="1034" name="Object 160"/>
          <p:cNvGraphicFramePr>
            <a:graphicFrameLocks noChangeAspect="1"/>
          </p:cNvGraphicFramePr>
          <p:nvPr/>
        </p:nvGraphicFramePr>
        <p:xfrm>
          <a:off x="4419600" y="304800"/>
          <a:ext cx="493713" cy="528638"/>
        </p:xfrm>
        <a:graphic>
          <a:graphicData uri="http://schemas.openxmlformats.org/presentationml/2006/ole">
            <p:oleObj spid="_x0000_s1034" name="Equation" r:id="rId11" imgW="177480" imgH="190440" progId="Equation.DSMT4">
              <p:embed/>
            </p:oleObj>
          </a:graphicData>
        </a:graphic>
      </p:graphicFrame>
      <p:graphicFrame>
        <p:nvGraphicFramePr>
          <p:cNvPr id="1035" name="Object 161"/>
          <p:cNvGraphicFramePr>
            <a:graphicFrameLocks noChangeAspect="1"/>
          </p:cNvGraphicFramePr>
          <p:nvPr/>
        </p:nvGraphicFramePr>
        <p:xfrm>
          <a:off x="5715000" y="304800"/>
          <a:ext cx="528638" cy="528638"/>
        </p:xfrm>
        <a:graphic>
          <a:graphicData uri="http://schemas.openxmlformats.org/presentationml/2006/ole">
            <p:oleObj spid="_x0000_s1035" name="Equation" r:id="rId12" imgW="190440" imgH="190440" progId="Equation.DSMT4">
              <p:embed/>
            </p:oleObj>
          </a:graphicData>
        </a:graphic>
      </p:graphicFrame>
      <p:graphicFrame>
        <p:nvGraphicFramePr>
          <p:cNvPr id="1036" name="Object 162"/>
          <p:cNvGraphicFramePr>
            <a:graphicFrameLocks noChangeAspect="1"/>
          </p:cNvGraphicFramePr>
          <p:nvPr/>
        </p:nvGraphicFramePr>
        <p:xfrm>
          <a:off x="6934200" y="381000"/>
          <a:ext cx="492125" cy="458788"/>
        </p:xfrm>
        <a:graphic>
          <a:graphicData uri="http://schemas.openxmlformats.org/presentationml/2006/ole">
            <p:oleObj spid="_x0000_s1036" name="Equation" r:id="rId13" imgW="177480" imgH="164880" progId="Equation.DSMT4">
              <p:embed/>
            </p:oleObj>
          </a:graphicData>
        </a:graphic>
      </p:graphicFrame>
      <p:graphicFrame>
        <p:nvGraphicFramePr>
          <p:cNvPr id="1037" name="Object 163"/>
          <p:cNvGraphicFramePr>
            <a:graphicFrameLocks noChangeAspect="1"/>
          </p:cNvGraphicFramePr>
          <p:nvPr/>
        </p:nvGraphicFramePr>
        <p:xfrm>
          <a:off x="7983538" y="381000"/>
          <a:ext cx="527050" cy="458788"/>
        </p:xfrm>
        <a:graphic>
          <a:graphicData uri="http://schemas.openxmlformats.org/presentationml/2006/ole">
            <p:oleObj spid="_x0000_s1037" name="Equation" r:id="rId14" imgW="190440" imgH="164880" progId="Equation.DSMT4">
              <p:embed/>
            </p:oleObj>
          </a:graphicData>
        </a:graphic>
      </p:graphicFrame>
      <p:graphicFrame>
        <p:nvGraphicFramePr>
          <p:cNvPr id="1038" name="Object 164"/>
          <p:cNvGraphicFramePr>
            <a:graphicFrameLocks noChangeAspect="1"/>
          </p:cNvGraphicFramePr>
          <p:nvPr/>
        </p:nvGraphicFramePr>
        <p:xfrm>
          <a:off x="685800" y="914400"/>
          <a:ext cx="1008063" cy="344488"/>
        </p:xfrm>
        <a:graphic>
          <a:graphicData uri="http://schemas.openxmlformats.org/presentationml/2006/ole">
            <p:oleObj spid="_x0000_s1038" name="Equation" r:id="rId15" imgW="482400" imgH="164880" progId="Equation.DSMT4">
              <p:embed/>
            </p:oleObj>
          </a:graphicData>
        </a:graphic>
      </p:graphicFrame>
      <p:graphicFrame>
        <p:nvGraphicFramePr>
          <p:cNvPr id="1039" name="Object 165"/>
          <p:cNvGraphicFramePr>
            <a:graphicFrameLocks noChangeAspect="1"/>
          </p:cNvGraphicFramePr>
          <p:nvPr/>
        </p:nvGraphicFramePr>
        <p:xfrm>
          <a:off x="1219200" y="1524000"/>
          <a:ext cx="398463" cy="344488"/>
        </p:xfrm>
        <a:graphic>
          <a:graphicData uri="http://schemas.openxmlformats.org/presentationml/2006/ole">
            <p:oleObj spid="_x0000_s1039" name="Equation" r:id="rId16" imgW="190440" imgH="164880" progId="Equation.DSMT4">
              <p:embed/>
            </p:oleObj>
          </a:graphicData>
        </a:graphic>
      </p:graphicFrame>
      <p:graphicFrame>
        <p:nvGraphicFramePr>
          <p:cNvPr id="1040" name="Object 166"/>
          <p:cNvGraphicFramePr>
            <a:graphicFrameLocks noChangeAspect="1"/>
          </p:cNvGraphicFramePr>
          <p:nvPr/>
        </p:nvGraphicFramePr>
        <p:xfrm>
          <a:off x="1219200" y="1981200"/>
          <a:ext cx="398463" cy="344488"/>
        </p:xfrm>
        <a:graphic>
          <a:graphicData uri="http://schemas.openxmlformats.org/presentationml/2006/ole">
            <p:oleObj spid="_x0000_s1040" name="Equation" r:id="rId17" imgW="190440" imgH="164880" progId="Equation.DSMT4">
              <p:embed/>
            </p:oleObj>
          </a:graphicData>
        </a:graphic>
      </p:graphicFrame>
      <p:graphicFrame>
        <p:nvGraphicFramePr>
          <p:cNvPr id="1041" name="Object 167"/>
          <p:cNvGraphicFramePr>
            <a:graphicFrameLocks noChangeAspect="1"/>
          </p:cNvGraphicFramePr>
          <p:nvPr/>
        </p:nvGraphicFramePr>
        <p:xfrm>
          <a:off x="1143000" y="2971800"/>
          <a:ext cx="398463" cy="317500"/>
        </p:xfrm>
        <a:graphic>
          <a:graphicData uri="http://schemas.openxmlformats.org/presentationml/2006/ole">
            <p:oleObj spid="_x0000_s1041" name="Equation" r:id="rId18" imgW="190440" imgH="152280" progId="Equation.DSMT4">
              <p:embed/>
            </p:oleObj>
          </a:graphicData>
        </a:graphic>
      </p:graphicFrame>
      <p:graphicFrame>
        <p:nvGraphicFramePr>
          <p:cNvPr id="1042" name="Object 168"/>
          <p:cNvGraphicFramePr>
            <a:graphicFrameLocks noChangeAspect="1"/>
          </p:cNvGraphicFramePr>
          <p:nvPr/>
        </p:nvGraphicFramePr>
        <p:xfrm>
          <a:off x="1066800" y="3505200"/>
          <a:ext cx="558800" cy="344488"/>
        </p:xfrm>
        <a:graphic>
          <a:graphicData uri="http://schemas.openxmlformats.org/presentationml/2006/ole">
            <p:oleObj spid="_x0000_s1042" name="Equation" r:id="rId19" imgW="266400" imgH="164880" progId="Equation.DSMT4">
              <p:embed/>
            </p:oleObj>
          </a:graphicData>
        </a:graphic>
      </p:graphicFrame>
      <p:graphicFrame>
        <p:nvGraphicFramePr>
          <p:cNvPr id="1043" name="Object 169"/>
          <p:cNvGraphicFramePr>
            <a:graphicFrameLocks noChangeAspect="1"/>
          </p:cNvGraphicFramePr>
          <p:nvPr/>
        </p:nvGraphicFramePr>
        <p:xfrm>
          <a:off x="1066800" y="4038600"/>
          <a:ext cx="558800" cy="319088"/>
        </p:xfrm>
        <a:graphic>
          <a:graphicData uri="http://schemas.openxmlformats.org/presentationml/2006/ole">
            <p:oleObj spid="_x0000_s1043" name="Equation" r:id="rId20" imgW="266400" imgH="152280" progId="Equation.DSMT4">
              <p:embed/>
            </p:oleObj>
          </a:graphicData>
        </a:graphic>
      </p:graphicFrame>
      <p:graphicFrame>
        <p:nvGraphicFramePr>
          <p:cNvPr id="1044" name="Object 170"/>
          <p:cNvGraphicFramePr>
            <a:graphicFrameLocks noChangeAspect="1"/>
          </p:cNvGraphicFramePr>
          <p:nvPr/>
        </p:nvGraphicFramePr>
        <p:xfrm>
          <a:off x="990600" y="4572000"/>
          <a:ext cx="719138" cy="346075"/>
        </p:xfrm>
        <a:graphic>
          <a:graphicData uri="http://schemas.openxmlformats.org/presentationml/2006/ole">
            <p:oleObj spid="_x0000_s1044" name="Equation" r:id="rId21" imgW="342720" imgH="164880" progId="Equation.DSMT4">
              <p:embed/>
            </p:oleObj>
          </a:graphicData>
        </a:graphic>
      </p:graphicFrame>
      <p:graphicFrame>
        <p:nvGraphicFramePr>
          <p:cNvPr id="1045" name="Object 171"/>
          <p:cNvGraphicFramePr>
            <a:graphicFrameLocks noChangeAspect="1"/>
          </p:cNvGraphicFramePr>
          <p:nvPr/>
        </p:nvGraphicFramePr>
        <p:xfrm>
          <a:off x="838200" y="5181600"/>
          <a:ext cx="877888" cy="346075"/>
        </p:xfrm>
        <a:graphic>
          <a:graphicData uri="http://schemas.openxmlformats.org/presentationml/2006/ole">
            <p:oleObj spid="_x0000_s1045" name="Equation" r:id="rId22" imgW="419040" imgH="164880" progId="Equation.DSMT4">
              <p:embed/>
            </p:oleObj>
          </a:graphicData>
        </a:graphic>
      </p:graphicFrame>
      <p:graphicFrame>
        <p:nvGraphicFramePr>
          <p:cNvPr id="1046" name="Object 172"/>
          <p:cNvGraphicFramePr>
            <a:graphicFrameLocks noChangeAspect="1"/>
          </p:cNvGraphicFramePr>
          <p:nvPr/>
        </p:nvGraphicFramePr>
        <p:xfrm>
          <a:off x="1143000" y="5562600"/>
          <a:ext cx="504825" cy="373063"/>
        </p:xfrm>
        <a:graphic>
          <a:graphicData uri="http://schemas.openxmlformats.org/presentationml/2006/ole">
            <p:oleObj spid="_x0000_s1046" name="Equation" r:id="rId23" imgW="241200" imgH="177480" progId="Equation.DSMT4">
              <p:embed/>
            </p:oleObj>
          </a:graphicData>
        </a:graphic>
      </p:graphicFrame>
      <p:graphicFrame>
        <p:nvGraphicFramePr>
          <p:cNvPr id="1047" name="Object 173"/>
          <p:cNvGraphicFramePr>
            <a:graphicFrameLocks noChangeAspect="1"/>
          </p:cNvGraphicFramePr>
          <p:nvPr/>
        </p:nvGraphicFramePr>
        <p:xfrm>
          <a:off x="1143000" y="2438400"/>
          <a:ext cx="423863" cy="344488"/>
        </p:xfrm>
        <a:graphic>
          <a:graphicData uri="http://schemas.openxmlformats.org/presentationml/2006/ole">
            <p:oleObj spid="_x0000_s1047" name="Equation" r:id="rId24" imgW="203040" imgH="164880" progId="Equation.DSMT4">
              <p:embed/>
            </p:oleObj>
          </a:graphicData>
        </a:graphic>
      </p:graphicFrame>
      <p:sp>
        <p:nvSpPr>
          <p:cNvPr id="1180" name="Text Box 179"/>
          <p:cNvSpPr txBox="1">
            <a:spLocks noChangeArrowheads="1"/>
          </p:cNvSpPr>
          <p:nvPr/>
        </p:nvSpPr>
        <p:spPr bwMode="auto">
          <a:xfrm>
            <a:off x="228600" y="6096000"/>
            <a:ext cx="540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100MIPS</a:t>
            </a:r>
            <a:r>
              <a:rPr lang="ja-JP" altLang="en-US" sz="2400"/>
              <a:t>の計算機（１命令あたり　　　秒）</a:t>
            </a:r>
          </a:p>
        </p:txBody>
      </p:sp>
      <p:sp>
        <p:nvSpPr>
          <p:cNvPr id="1181" name="Text Box 181"/>
          <p:cNvSpPr txBox="1">
            <a:spLocks noChangeArrowheads="1"/>
          </p:cNvSpPr>
          <p:nvPr/>
        </p:nvSpPr>
        <p:spPr bwMode="auto">
          <a:xfrm>
            <a:off x="5929313" y="6213475"/>
            <a:ext cx="1843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単位：秒</a:t>
            </a:r>
            <a:r>
              <a:rPr lang="en-US" altLang="ja-JP" sz="2400"/>
              <a:t>(sec)</a:t>
            </a:r>
          </a:p>
        </p:txBody>
      </p:sp>
      <p:graphicFrame>
        <p:nvGraphicFramePr>
          <p:cNvPr id="1048" name="Object 241"/>
          <p:cNvGraphicFramePr>
            <a:graphicFrameLocks noChangeAspect="1"/>
          </p:cNvGraphicFramePr>
          <p:nvPr/>
        </p:nvGraphicFramePr>
        <p:xfrm>
          <a:off x="1914525" y="914400"/>
          <a:ext cx="1141413" cy="344488"/>
        </p:xfrm>
        <a:graphic>
          <a:graphicData uri="http://schemas.openxmlformats.org/presentationml/2006/ole">
            <p:oleObj spid="_x0000_s1048" name="Equation" r:id="rId25" imgW="545760" imgH="164880" progId="Equation.DSMT4">
              <p:embed/>
            </p:oleObj>
          </a:graphicData>
        </a:graphic>
      </p:graphicFrame>
      <p:graphicFrame>
        <p:nvGraphicFramePr>
          <p:cNvPr id="1049" name="Object 244"/>
          <p:cNvGraphicFramePr>
            <a:graphicFrameLocks noChangeAspect="1"/>
          </p:cNvGraphicFramePr>
          <p:nvPr/>
        </p:nvGraphicFramePr>
        <p:xfrm>
          <a:off x="1905000" y="1447800"/>
          <a:ext cx="1141413" cy="344488"/>
        </p:xfrm>
        <a:graphic>
          <a:graphicData uri="http://schemas.openxmlformats.org/presentationml/2006/ole">
            <p:oleObj spid="_x0000_s1049" name="Equation" r:id="rId26" imgW="545760" imgH="164880" progId="Equation.DSMT4">
              <p:embed/>
            </p:oleObj>
          </a:graphicData>
        </a:graphic>
      </p:graphicFrame>
      <p:graphicFrame>
        <p:nvGraphicFramePr>
          <p:cNvPr id="1050" name="Object 245"/>
          <p:cNvGraphicFramePr>
            <a:graphicFrameLocks noChangeAspect="1"/>
          </p:cNvGraphicFramePr>
          <p:nvPr/>
        </p:nvGraphicFramePr>
        <p:xfrm>
          <a:off x="1901825" y="1981200"/>
          <a:ext cx="1168400" cy="344488"/>
        </p:xfrm>
        <a:graphic>
          <a:graphicData uri="http://schemas.openxmlformats.org/presentationml/2006/ole">
            <p:oleObj spid="_x0000_s1050" name="Equation" r:id="rId27" imgW="558720" imgH="164880" progId="Equation.DSMT4">
              <p:embed/>
            </p:oleObj>
          </a:graphicData>
        </a:graphic>
      </p:graphicFrame>
      <p:graphicFrame>
        <p:nvGraphicFramePr>
          <p:cNvPr id="1051" name="Object 246"/>
          <p:cNvGraphicFramePr>
            <a:graphicFrameLocks noChangeAspect="1"/>
          </p:cNvGraphicFramePr>
          <p:nvPr/>
        </p:nvGraphicFramePr>
        <p:xfrm>
          <a:off x="1892300" y="2514600"/>
          <a:ext cx="1168400" cy="344488"/>
        </p:xfrm>
        <a:graphic>
          <a:graphicData uri="http://schemas.openxmlformats.org/presentationml/2006/ole">
            <p:oleObj spid="_x0000_s1051" name="Equation" r:id="rId28" imgW="558720" imgH="164880" progId="Equation.DSMT4">
              <p:embed/>
            </p:oleObj>
          </a:graphicData>
        </a:graphic>
      </p:graphicFrame>
      <p:graphicFrame>
        <p:nvGraphicFramePr>
          <p:cNvPr id="1052" name="Object 247"/>
          <p:cNvGraphicFramePr>
            <a:graphicFrameLocks noChangeAspect="1"/>
          </p:cNvGraphicFramePr>
          <p:nvPr/>
        </p:nvGraphicFramePr>
        <p:xfrm>
          <a:off x="1892300" y="3124200"/>
          <a:ext cx="1168400" cy="344488"/>
        </p:xfrm>
        <a:graphic>
          <a:graphicData uri="http://schemas.openxmlformats.org/presentationml/2006/ole">
            <p:oleObj spid="_x0000_s1052" name="Equation" r:id="rId29" imgW="558720" imgH="164880" progId="Equation.DSMT4">
              <p:embed/>
            </p:oleObj>
          </a:graphicData>
        </a:graphic>
      </p:graphicFrame>
      <p:graphicFrame>
        <p:nvGraphicFramePr>
          <p:cNvPr id="1053" name="Object 248"/>
          <p:cNvGraphicFramePr>
            <a:graphicFrameLocks noChangeAspect="1"/>
          </p:cNvGraphicFramePr>
          <p:nvPr/>
        </p:nvGraphicFramePr>
        <p:xfrm>
          <a:off x="1895475" y="3657600"/>
          <a:ext cx="1141413" cy="344488"/>
        </p:xfrm>
        <a:graphic>
          <a:graphicData uri="http://schemas.openxmlformats.org/presentationml/2006/ole">
            <p:oleObj spid="_x0000_s1053" name="Equation" r:id="rId30" imgW="545760" imgH="164880" progId="Equation.DSMT4">
              <p:embed/>
            </p:oleObj>
          </a:graphicData>
        </a:graphic>
      </p:graphicFrame>
      <p:graphicFrame>
        <p:nvGraphicFramePr>
          <p:cNvPr id="1054" name="Object 249"/>
          <p:cNvGraphicFramePr>
            <a:graphicFrameLocks noChangeAspect="1"/>
          </p:cNvGraphicFramePr>
          <p:nvPr/>
        </p:nvGraphicFramePr>
        <p:xfrm>
          <a:off x="1892300" y="4191000"/>
          <a:ext cx="1168400" cy="344488"/>
        </p:xfrm>
        <a:graphic>
          <a:graphicData uri="http://schemas.openxmlformats.org/presentationml/2006/ole">
            <p:oleObj spid="_x0000_s1054" name="Equation" r:id="rId31" imgW="558720" imgH="164880" progId="Equation.DSMT4">
              <p:embed/>
            </p:oleObj>
          </a:graphicData>
        </a:graphic>
      </p:graphicFrame>
      <p:graphicFrame>
        <p:nvGraphicFramePr>
          <p:cNvPr id="1055" name="Object 250"/>
          <p:cNvGraphicFramePr>
            <a:graphicFrameLocks noChangeAspect="1"/>
          </p:cNvGraphicFramePr>
          <p:nvPr/>
        </p:nvGraphicFramePr>
        <p:xfrm>
          <a:off x="1895475" y="4724400"/>
          <a:ext cx="1141413" cy="344488"/>
        </p:xfrm>
        <a:graphic>
          <a:graphicData uri="http://schemas.openxmlformats.org/presentationml/2006/ole">
            <p:oleObj spid="_x0000_s1055" name="Equation" r:id="rId32" imgW="545760" imgH="164880" progId="Equation.DSMT4">
              <p:embed/>
            </p:oleObj>
          </a:graphicData>
        </a:graphic>
      </p:graphicFrame>
      <p:graphicFrame>
        <p:nvGraphicFramePr>
          <p:cNvPr id="1056" name="Object 251"/>
          <p:cNvGraphicFramePr>
            <a:graphicFrameLocks noChangeAspect="1"/>
          </p:cNvGraphicFramePr>
          <p:nvPr/>
        </p:nvGraphicFramePr>
        <p:xfrm>
          <a:off x="1905000" y="5181600"/>
          <a:ext cx="1141413" cy="344488"/>
        </p:xfrm>
        <a:graphic>
          <a:graphicData uri="http://schemas.openxmlformats.org/presentationml/2006/ole">
            <p:oleObj spid="_x0000_s1056" name="Equation" r:id="rId33" imgW="545760" imgH="164880" progId="Equation.DSMT4">
              <p:embed/>
            </p:oleObj>
          </a:graphicData>
        </a:graphic>
      </p:graphicFrame>
      <p:graphicFrame>
        <p:nvGraphicFramePr>
          <p:cNvPr id="1057" name="Object 252"/>
          <p:cNvGraphicFramePr>
            <a:graphicFrameLocks noChangeAspect="1"/>
          </p:cNvGraphicFramePr>
          <p:nvPr/>
        </p:nvGraphicFramePr>
        <p:xfrm>
          <a:off x="1895475" y="5715000"/>
          <a:ext cx="1141413" cy="344488"/>
        </p:xfrm>
        <a:graphic>
          <a:graphicData uri="http://schemas.openxmlformats.org/presentationml/2006/ole">
            <p:oleObj spid="_x0000_s1057" name="Equation" r:id="rId34" imgW="545760" imgH="164880" progId="Equation.DSMT4">
              <p:embed/>
            </p:oleObj>
          </a:graphicData>
        </a:graphic>
      </p:graphicFrame>
      <p:graphicFrame>
        <p:nvGraphicFramePr>
          <p:cNvPr id="1058" name="Object 253"/>
          <p:cNvGraphicFramePr>
            <a:graphicFrameLocks noChangeAspect="1"/>
          </p:cNvGraphicFramePr>
          <p:nvPr/>
        </p:nvGraphicFramePr>
        <p:xfrm>
          <a:off x="3054350" y="914400"/>
          <a:ext cx="1168400" cy="344488"/>
        </p:xfrm>
        <a:graphic>
          <a:graphicData uri="http://schemas.openxmlformats.org/presentationml/2006/ole">
            <p:oleObj spid="_x0000_s1058" name="Equation" r:id="rId35" imgW="558720" imgH="164880" progId="Equation.DSMT4">
              <p:embed/>
            </p:oleObj>
          </a:graphicData>
        </a:graphic>
      </p:graphicFrame>
      <p:graphicFrame>
        <p:nvGraphicFramePr>
          <p:cNvPr id="1059" name="Object 254"/>
          <p:cNvGraphicFramePr>
            <a:graphicFrameLocks noChangeAspect="1"/>
          </p:cNvGraphicFramePr>
          <p:nvPr/>
        </p:nvGraphicFramePr>
        <p:xfrm>
          <a:off x="3044825" y="1447800"/>
          <a:ext cx="1168400" cy="344488"/>
        </p:xfrm>
        <a:graphic>
          <a:graphicData uri="http://schemas.openxmlformats.org/presentationml/2006/ole">
            <p:oleObj spid="_x0000_s1059" name="Equation" r:id="rId36" imgW="558720" imgH="164880" progId="Equation.DSMT4">
              <p:embed/>
            </p:oleObj>
          </a:graphicData>
        </a:graphic>
      </p:graphicFrame>
      <p:graphicFrame>
        <p:nvGraphicFramePr>
          <p:cNvPr id="1060" name="Object 255"/>
          <p:cNvGraphicFramePr>
            <a:graphicFrameLocks noChangeAspect="1"/>
          </p:cNvGraphicFramePr>
          <p:nvPr/>
        </p:nvGraphicFramePr>
        <p:xfrm>
          <a:off x="3054350" y="1981200"/>
          <a:ext cx="1168400" cy="344488"/>
        </p:xfrm>
        <a:graphic>
          <a:graphicData uri="http://schemas.openxmlformats.org/presentationml/2006/ole">
            <p:oleObj spid="_x0000_s1060" name="Equation" r:id="rId37" imgW="558720" imgH="164880" progId="Equation.DSMT4">
              <p:embed/>
            </p:oleObj>
          </a:graphicData>
        </a:graphic>
      </p:graphicFrame>
      <p:graphicFrame>
        <p:nvGraphicFramePr>
          <p:cNvPr id="1061" name="Object 256"/>
          <p:cNvGraphicFramePr>
            <a:graphicFrameLocks noChangeAspect="1"/>
          </p:cNvGraphicFramePr>
          <p:nvPr/>
        </p:nvGraphicFramePr>
        <p:xfrm>
          <a:off x="3057525" y="2514600"/>
          <a:ext cx="1141413" cy="344488"/>
        </p:xfrm>
        <a:graphic>
          <a:graphicData uri="http://schemas.openxmlformats.org/presentationml/2006/ole">
            <p:oleObj spid="_x0000_s1061" name="Equation" r:id="rId38" imgW="545760" imgH="164880" progId="Equation.DSMT4">
              <p:embed/>
            </p:oleObj>
          </a:graphicData>
        </a:graphic>
      </p:graphicFrame>
      <p:graphicFrame>
        <p:nvGraphicFramePr>
          <p:cNvPr id="1062" name="Object 257"/>
          <p:cNvGraphicFramePr>
            <a:graphicFrameLocks noChangeAspect="1"/>
          </p:cNvGraphicFramePr>
          <p:nvPr/>
        </p:nvGraphicFramePr>
        <p:xfrm>
          <a:off x="3044825" y="3124200"/>
          <a:ext cx="1168400" cy="344488"/>
        </p:xfrm>
        <a:graphic>
          <a:graphicData uri="http://schemas.openxmlformats.org/presentationml/2006/ole">
            <p:oleObj spid="_x0000_s1062" name="Equation" r:id="rId39" imgW="558720" imgH="164880" progId="Equation.DSMT4">
              <p:embed/>
            </p:oleObj>
          </a:graphicData>
        </a:graphic>
      </p:graphicFrame>
      <p:graphicFrame>
        <p:nvGraphicFramePr>
          <p:cNvPr id="1063" name="Object 258"/>
          <p:cNvGraphicFramePr>
            <a:graphicFrameLocks noChangeAspect="1"/>
          </p:cNvGraphicFramePr>
          <p:nvPr/>
        </p:nvGraphicFramePr>
        <p:xfrm>
          <a:off x="3035300" y="3657600"/>
          <a:ext cx="1166813" cy="344488"/>
        </p:xfrm>
        <a:graphic>
          <a:graphicData uri="http://schemas.openxmlformats.org/presentationml/2006/ole">
            <p:oleObj spid="_x0000_s1063" name="Equation" r:id="rId40" imgW="558720" imgH="164880" progId="Equation.DSMT4">
              <p:embed/>
            </p:oleObj>
          </a:graphicData>
        </a:graphic>
      </p:graphicFrame>
      <p:graphicFrame>
        <p:nvGraphicFramePr>
          <p:cNvPr id="1064" name="Object 259"/>
          <p:cNvGraphicFramePr>
            <a:graphicFrameLocks noChangeAspect="1"/>
          </p:cNvGraphicFramePr>
          <p:nvPr/>
        </p:nvGraphicFramePr>
        <p:xfrm>
          <a:off x="3044825" y="4191000"/>
          <a:ext cx="1168400" cy="344488"/>
        </p:xfrm>
        <a:graphic>
          <a:graphicData uri="http://schemas.openxmlformats.org/presentationml/2006/ole">
            <p:oleObj spid="_x0000_s1064" name="Equation" r:id="rId41" imgW="558720" imgH="164880" progId="Equation.DSMT4">
              <p:embed/>
            </p:oleObj>
          </a:graphicData>
        </a:graphic>
      </p:graphicFrame>
      <p:graphicFrame>
        <p:nvGraphicFramePr>
          <p:cNvPr id="1065" name="Object 260"/>
          <p:cNvGraphicFramePr>
            <a:graphicFrameLocks noChangeAspect="1"/>
          </p:cNvGraphicFramePr>
          <p:nvPr/>
        </p:nvGraphicFramePr>
        <p:xfrm>
          <a:off x="3048000" y="4724400"/>
          <a:ext cx="1141413" cy="344488"/>
        </p:xfrm>
        <a:graphic>
          <a:graphicData uri="http://schemas.openxmlformats.org/presentationml/2006/ole">
            <p:oleObj spid="_x0000_s1065" name="Equation" r:id="rId42" imgW="545760" imgH="164880" progId="Equation.DSMT4">
              <p:embed/>
            </p:oleObj>
          </a:graphicData>
        </a:graphic>
      </p:graphicFrame>
      <p:graphicFrame>
        <p:nvGraphicFramePr>
          <p:cNvPr id="1066" name="Object 261"/>
          <p:cNvGraphicFramePr>
            <a:graphicFrameLocks noChangeAspect="1"/>
          </p:cNvGraphicFramePr>
          <p:nvPr/>
        </p:nvGraphicFramePr>
        <p:xfrm>
          <a:off x="3057525" y="5181600"/>
          <a:ext cx="1141413" cy="344488"/>
        </p:xfrm>
        <a:graphic>
          <a:graphicData uri="http://schemas.openxmlformats.org/presentationml/2006/ole">
            <p:oleObj spid="_x0000_s1066" name="Equation" r:id="rId43" imgW="545760" imgH="164880" progId="Equation.DSMT4">
              <p:embed/>
            </p:oleObj>
          </a:graphicData>
        </a:graphic>
      </p:graphicFrame>
      <p:graphicFrame>
        <p:nvGraphicFramePr>
          <p:cNvPr id="1067" name="Object 262"/>
          <p:cNvGraphicFramePr>
            <a:graphicFrameLocks noChangeAspect="1"/>
          </p:cNvGraphicFramePr>
          <p:nvPr/>
        </p:nvGraphicFramePr>
        <p:xfrm>
          <a:off x="3035300" y="5702300"/>
          <a:ext cx="1166813" cy="371475"/>
        </p:xfrm>
        <a:graphic>
          <a:graphicData uri="http://schemas.openxmlformats.org/presentationml/2006/ole">
            <p:oleObj spid="_x0000_s1067" name="Equation" r:id="rId44" imgW="558720" imgH="177480" progId="Equation.DSMT4">
              <p:embed/>
            </p:oleObj>
          </a:graphicData>
        </a:graphic>
      </p:graphicFrame>
      <p:graphicFrame>
        <p:nvGraphicFramePr>
          <p:cNvPr id="1068" name="Object 263"/>
          <p:cNvGraphicFramePr>
            <a:graphicFrameLocks noChangeAspect="1"/>
          </p:cNvGraphicFramePr>
          <p:nvPr/>
        </p:nvGraphicFramePr>
        <p:xfrm>
          <a:off x="4267200" y="914400"/>
          <a:ext cx="1141413" cy="344488"/>
        </p:xfrm>
        <a:graphic>
          <a:graphicData uri="http://schemas.openxmlformats.org/presentationml/2006/ole">
            <p:oleObj spid="_x0000_s1068" name="Equation" r:id="rId45" imgW="545760" imgH="164880" progId="Equation.DSMT4">
              <p:embed/>
            </p:oleObj>
          </a:graphicData>
        </a:graphic>
      </p:graphicFrame>
      <p:graphicFrame>
        <p:nvGraphicFramePr>
          <p:cNvPr id="1069" name="Object 264"/>
          <p:cNvGraphicFramePr>
            <a:graphicFrameLocks noChangeAspect="1"/>
          </p:cNvGraphicFramePr>
          <p:nvPr/>
        </p:nvGraphicFramePr>
        <p:xfrm>
          <a:off x="4267200" y="1447800"/>
          <a:ext cx="1168400" cy="344488"/>
        </p:xfrm>
        <a:graphic>
          <a:graphicData uri="http://schemas.openxmlformats.org/presentationml/2006/ole">
            <p:oleObj spid="_x0000_s1069" name="Equation" r:id="rId46" imgW="558720" imgH="164880" progId="Equation.DSMT4">
              <p:embed/>
            </p:oleObj>
          </a:graphicData>
        </a:graphic>
      </p:graphicFrame>
      <p:graphicFrame>
        <p:nvGraphicFramePr>
          <p:cNvPr id="1070" name="Object 265"/>
          <p:cNvGraphicFramePr>
            <a:graphicFrameLocks noChangeAspect="1"/>
          </p:cNvGraphicFramePr>
          <p:nvPr/>
        </p:nvGraphicFramePr>
        <p:xfrm>
          <a:off x="4267200" y="1981200"/>
          <a:ext cx="1166813" cy="344488"/>
        </p:xfrm>
        <a:graphic>
          <a:graphicData uri="http://schemas.openxmlformats.org/presentationml/2006/ole">
            <p:oleObj spid="_x0000_s1070" name="Equation" r:id="rId47" imgW="558720" imgH="164880" progId="Equation.DSMT4">
              <p:embed/>
            </p:oleObj>
          </a:graphicData>
        </a:graphic>
      </p:graphicFrame>
      <p:graphicFrame>
        <p:nvGraphicFramePr>
          <p:cNvPr id="1071" name="Object 266"/>
          <p:cNvGraphicFramePr>
            <a:graphicFrameLocks noChangeAspect="1"/>
          </p:cNvGraphicFramePr>
          <p:nvPr/>
        </p:nvGraphicFramePr>
        <p:xfrm>
          <a:off x="4191000" y="2514600"/>
          <a:ext cx="1168400" cy="344488"/>
        </p:xfrm>
        <a:graphic>
          <a:graphicData uri="http://schemas.openxmlformats.org/presentationml/2006/ole">
            <p:oleObj spid="_x0000_s1071" name="Equation" r:id="rId48" imgW="558720" imgH="164880" progId="Equation.DSMT4">
              <p:embed/>
            </p:oleObj>
          </a:graphicData>
        </a:graphic>
      </p:graphicFrame>
      <p:graphicFrame>
        <p:nvGraphicFramePr>
          <p:cNvPr id="1072" name="Object 267"/>
          <p:cNvGraphicFramePr>
            <a:graphicFrameLocks noChangeAspect="1"/>
          </p:cNvGraphicFramePr>
          <p:nvPr/>
        </p:nvGraphicFramePr>
        <p:xfrm>
          <a:off x="4191000" y="3124200"/>
          <a:ext cx="1141413" cy="344488"/>
        </p:xfrm>
        <a:graphic>
          <a:graphicData uri="http://schemas.openxmlformats.org/presentationml/2006/ole">
            <p:oleObj spid="_x0000_s1072" name="Equation" r:id="rId49" imgW="545760" imgH="164880" progId="Equation.DSMT4">
              <p:embed/>
            </p:oleObj>
          </a:graphicData>
        </a:graphic>
      </p:graphicFrame>
      <p:graphicFrame>
        <p:nvGraphicFramePr>
          <p:cNvPr id="1073" name="Object 268"/>
          <p:cNvGraphicFramePr>
            <a:graphicFrameLocks noChangeAspect="1"/>
          </p:cNvGraphicFramePr>
          <p:nvPr/>
        </p:nvGraphicFramePr>
        <p:xfrm>
          <a:off x="4191000" y="3657600"/>
          <a:ext cx="1141413" cy="344488"/>
        </p:xfrm>
        <a:graphic>
          <a:graphicData uri="http://schemas.openxmlformats.org/presentationml/2006/ole">
            <p:oleObj spid="_x0000_s1073" name="Equation" r:id="rId50" imgW="545760" imgH="164880" progId="Equation.DSMT4">
              <p:embed/>
            </p:oleObj>
          </a:graphicData>
        </a:graphic>
      </p:graphicFrame>
      <p:graphicFrame>
        <p:nvGraphicFramePr>
          <p:cNvPr id="1074" name="Object 269"/>
          <p:cNvGraphicFramePr>
            <a:graphicFrameLocks noChangeAspect="1"/>
          </p:cNvGraphicFramePr>
          <p:nvPr/>
        </p:nvGraphicFramePr>
        <p:xfrm>
          <a:off x="4191000" y="4191000"/>
          <a:ext cx="1168400" cy="344488"/>
        </p:xfrm>
        <a:graphic>
          <a:graphicData uri="http://schemas.openxmlformats.org/presentationml/2006/ole">
            <p:oleObj spid="_x0000_s1074" name="Equation" r:id="rId51" imgW="558720" imgH="164880" progId="Equation.DSMT4">
              <p:embed/>
            </p:oleObj>
          </a:graphicData>
        </a:graphic>
      </p:graphicFrame>
      <p:graphicFrame>
        <p:nvGraphicFramePr>
          <p:cNvPr id="1075" name="Object 270"/>
          <p:cNvGraphicFramePr>
            <a:graphicFrameLocks noChangeAspect="1"/>
          </p:cNvGraphicFramePr>
          <p:nvPr/>
        </p:nvGraphicFramePr>
        <p:xfrm>
          <a:off x="4191000" y="4724400"/>
          <a:ext cx="1141413" cy="344488"/>
        </p:xfrm>
        <a:graphic>
          <a:graphicData uri="http://schemas.openxmlformats.org/presentationml/2006/ole">
            <p:oleObj spid="_x0000_s1075" name="Equation" r:id="rId52" imgW="545760" imgH="164880" progId="Equation.DSMT4">
              <p:embed/>
            </p:oleObj>
          </a:graphicData>
        </a:graphic>
      </p:graphicFrame>
      <p:graphicFrame>
        <p:nvGraphicFramePr>
          <p:cNvPr id="1076" name="Object 271"/>
          <p:cNvGraphicFramePr>
            <a:graphicFrameLocks noChangeAspect="1"/>
          </p:cNvGraphicFramePr>
          <p:nvPr/>
        </p:nvGraphicFramePr>
        <p:xfrm>
          <a:off x="4572000" y="5208588"/>
          <a:ext cx="423863" cy="290512"/>
        </p:xfrm>
        <a:graphic>
          <a:graphicData uri="http://schemas.openxmlformats.org/presentationml/2006/ole">
            <p:oleObj spid="_x0000_s1076" name="Equation" r:id="rId53" imgW="203040" imgH="139680" progId="Equation.DSMT4">
              <p:embed/>
            </p:oleObj>
          </a:graphicData>
        </a:graphic>
      </p:graphicFrame>
      <p:graphicFrame>
        <p:nvGraphicFramePr>
          <p:cNvPr id="1077" name="Object 272"/>
          <p:cNvGraphicFramePr>
            <a:graphicFrameLocks noChangeAspect="1"/>
          </p:cNvGraphicFramePr>
          <p:nvPr/>
        </p:nvGraphicFramePr>
        <p:xfrm>
          <a:off x="4608513" y="5715000"/>
          <a:ext cx="557212" cy="344488"/>
        </p:xfrm>
        <a:graphic>
          <a:graphicData uri="http://schemas.openxmlformats.org/presentationml/2006/ole">
            <p:oleObj spid="_x0000_s1077" name="Equation" r:id="rId54" imgW="266400" imgH="164880" progId="Equation.DSMT4">
              <p:embed/>
            </p:oleObj>
          </a:graphicData>
        </a:graphic>
      </p:graphicFrame>
      <p:graphicFrame>
        <p:nvGraphicFramePr>
          <p:cNvPr id="1078" name="Object 273"/>
          <p:cNvGraphicFramePr>
            <a:graphicFrameLocks noChangeAspect="1"/>
          </p:cNvGraphicFramePr>
          <p:nvPr/>
        </p:nvGraphicFramePr>
        <p:xfrm>
          <a:off x="5410200" y="914400"/>
          <a:ext cx="1141413" cy="344488"/>
        </p:xfrm>
        <a:graphic>
          <a:graphicData uri="http://schemas.openxmlformats.org/presentationml/2006/ole">
            <p:oleObj spid="_x0000_s1078" name="Equation" r:id="rId55" imgW="545760" imgH="164880" progId="Equation.DSMT4">
              <p:embed/>
            </p:oleObj>
          </a:graphicData>
        </a:graphic>
      </p:graphicFrame>
      <p:graphicFrame>
        <p:nvGraphicFramePr>
          <p:cNvPr id="1079" name="Object 274"/>
          <p:cNvGraphicFramePr>
            <a:graphicFrameLocks noChangeAspect="1"/>
          </p:cNvGraphicFramePr>
          <p:nvPr/>
        </p:nvGraphicFramePr>
        <p:xfrm>
          <a:off x="5334000" y="1447800"/>
          <a:ext cx="1168400" cy="344488"/>
        </p:xfrm>
        <a:graphic>
          <a:graphicData uri="http://schemas.openxmlformats.org/presentationml/2006/ole">
            <p:oleObj spid="_x0000_s1079" name="Equation" r:id="rId56" imgW="558720" imgH="164880" progId="Equation.DSMT4">
              <p:embed/>
            </p:oleObj>
          </a:graphicData>
        </a:graphic>
      </p:graphicFrame>
      <p:graphicFrame>
        <p:nvGraphicFramePr>
          <p:cNvPr id="1080" name="Object 275"/>
          <p:cNvGraphicFramePr>
            <a:graphicFrameLocks noChangeAspect="1"/>
          </p:cNvGraphicFramePr>
          <p:nvPr/>
        </p:nvGraphicFramePr>
        <p:xfrm>
          <a:off x="5334000" y="1981200"/>
          <a:ext cx="1168400" cy="344488"/>
        </p:xfrm>
        <a:graphic>
          <a:graphicData uri="http://schemas.openxmlformats.org/presentationml/2006/ole">
            <p:oleObj spid="_x0000_s1080" name="Equation" r:id="rId57" imgW="558720" imgH="164880" progId="Equation.DSMT4">
              <p:embed/>
            </p:oleObj>
          </a:graphicData>
        </a:graphic>
      </p:graphicFrame>
      <p:graphicFrame>
        <p:nvGraphicFramePr>
          <p:cNvPr id="1081" name="Object 276"/>
          <p:cNvGraphicFramePr>
            <a:graphicFrameLocks noChangeAspect="1"/>
          </p:cNvGraphicFramePr>
          <p:nvPr/>
        </p:nvGraphicFramePr>
        <p:xfrm>
          <a:off x="5321300" y="2514600"/>
          <a:ext cx="1168400" cy="344488"/>
        </p:xfrm>
        <a:graphic>
          <a:graphicData uri="http://schemas.openxmlformats.org/presentationml/2006/ole">
            <p:oleObj spid="_x0000_s1081" name="Equation" r:id="rId58" imgW="558720" imgH="164880" progId="Equation.DSMT4">
              <p:embed/>
            </p:oleObj>
          </a:graphicData>
        </a:graphic>
      </p:graphicFrame>
      <p:graphicFrame>
        <p:nvGraphicFramePr>
          <p:cNvPr id="1082" name="Object 277"/>
          <p:cNvGraphicFramePr>
            <a:graphicFrameLocks noChangeAspect="1"/>
          </p:cNvGraphicFramePr>
          <p:nvPr/>
        </p:nvGraphicFramePr>
        <p:xfrm>
          <a:off x="5334000" y="3124200"/>
          <a:ext cx="1141413" cy="344488"/>
        </p:xfrm>
        <a:graphic>
          <a:graphicData uri="http://schemas.openxmlformats.org/presentationml/2006/ole">
            <p:oleObj spid="_x0000_s1082" name="Equation" r:id="rId59" imgW="545760" imgH="164880" progId="Equation.DSMT4">
              <p:embed/>
            </p:oleObj>
          </a:graphicData>
        </a:graphic>
      </p:graphicFrame>
      <p:graphicFrame>
        <p:nvGraphicFramePr>
          <p:cNvPr id="1083" name="Object 278"/>
          <p:cNvGraphicFramePr>
            <a:graphicFrameLocks noChangeAspect="1"/>
          </p:cNvGraphicFramePr>
          <p:nvPr/>
        </p:nvGraphicFramePr>
        <p:xfrm>
          <a:off x="5715000" y="3657600"/>
          <a:ext cx="636588" cy="344488"/>
        </p:xfrm>
        <a:graphic>
          <a:graphicData uri="http://schemas.openxmlformats.org/presentationml/2006/ole">
            <p:oleObj spid="_x0000_s1083" name="Equation" r:id="rId60" imgW="304560" imgH="164880" progId="Equation.DSMT4">
              <p:embed/>
            </p:oleObj>
          </a:graphicData>
        </a:graphic>
      </p:graphicFrame>
      <p:graphicFrame>
        <p:nvGraphicFramePr>
          <p:cNvPr id="1084" name="Object 279"/>
          <p:cNvGraphicFramePr>
            <a:graphicFrameLocks noChangeAspect="1"/>
          </p:cNvGraphicFramePr>
          <p:nvPr/>
        </p:nvGraphicFramePr>
        <p:xfrm>
          <a:off x="5810250" y="4191000"/>
          <a:ext cx="477838" cy="344488"/>
        </p:xfrm>
        <a:graphic>
          <a:graphicData uri="http://schemas.openxmlformats.org/presentationml/2006/ole">
            <p:oleObj spid="_x0000_s1084" name="Equation" r:id="rId61" imgW="228600" imgH="164880" progId="Equation.DSMT4">
              <p:embed/>
            </p:oleObj>
          </a:graphicData>
        </a:graphic>
      </p:graphicFrame>
      <p:graphicFrame>
        <p:nvGraphicFramePr>
          <p:cNvPr id="1085" name="Object 280"/>
          <p:cNvGraphicFramePr>
            <a:graphicFrameLocks noChangeAspect="1"/>
          </p:cNvGraphicFramePr>
          <p:nvPr/>
        </p:nvGraphicFramePr>
        <p:xfrm>
          <a:off x="5840413" y="4724400"/>
          <a:ext cx="398462" cy="344488"/>
        </p:xfrm>
        <a:graphic>
          <a:graphicData uri="http://schemas.openxmlformats.org/presentationml/2006/ole">
            <p:oleObj spid="_x0000_s1085" name="Equation" r:id="rId62" imgW="190440" imgH="164880" progId="Equation.DSMT4">
              <p:embed/>
            </p:oleObj>
          </a:graphicData>
        </a:graphic>
      </p:graphicFrame>
      <p:graphicFrame>
        <p:nvGraphicFramePr>
          <p:cNvPr id="1086" name="Object 281"/>
          <p:cNvGraphicFramePr>
            <a:graphicFrameLocks noChangeAspect="1"/>
          </p:cNvGraphicFramePr>
          <p:nvPr/>
        </p:nvGraphicFramePr>
        <p:xfrm>
          <a:off x="5610225" y="5141913"/>
          <a:ext cx="876300" cy="423862"/>
        </p:xfrm>
        <a:graphic>
          <a:graphicData uri="http://schemas.openxmlformats.org/presentationml/2006/ole">
            <p:oleObj spid="_x0000_s1086" name="Equation" r:id="rId63" imgW="419040" imgH="203040" progId="Equation.DSMT4">
              <p:embed/>
            </p:oleObj>
          </a:graphicData>
        </a:graphic>
      </p:graphicFrame>
      <p:graphicFrame>
        <p:nvGraphicFramePr>
          <p:cNvPr id="1087" name="Object 282"/>
          <p:cNvGraphicFramePr>
            <a:graphicFrameLocks noChangeAspect="1"/>
          </p:cNvGraphicFramePr>
          <p:nvPr/>
        </p:nvGraphicFramePr>
        <p:xfrm>
          <a:off x="5573713" y="5675313"/>
          <a:ext cx="930275" cy="423862"/>
        </p:xfrm>
        <a:graphic>
          <a:graphicData uri="http://schemas.openxmlformats.org/presentationml/2006/ole">
            <p:oleObj spid="_x0000_s1087" name="Equation" r:id="rId64" imgW="444240" imgH="203040" progId="Equation.DSMT4">
              <p:embed/>
            </p:oleObj>
          </a:graphicData>
        </a:graphic>
      </p:graphicFrame>
      <p:graphicFrame>
        <p:nvGraphicFramePr>
          <p:cNvPr id="1088" name="Object 283"/>
          <p:cNvGraphicFramePr>
            <a:graphicFrameLocks noChangeAspect="1"/>
          </p:cNvGraphicFramePr>
          <p:nvPr/>
        </p:nvGraphicFramePr>
        <p:xfrm>
          <a:off x="6545263" y="914400"/>
          <a:ext cx="1141412" cy="344488"/>
        </p:xfrm>
        <a:graphic>
          <a:graphicData uri="http://schemas.openxmlformats.org/presentationml/2006/ole">
            <p:oleObj spid="_x0000_s1088" name="Equation" r:id="rId65" imgW="545760" imgH="164880" progId="Equation.DSMT4">
              <p:embed/>
            </p:oleObj>
          </a:graphicData>
        </a:graphic>
      </p:graphicFrame>
      <p:graphicFrame>
        <p:nvGraphicFramePr>
          <p:cNvPr id="1089" name="Object 284"/>
          <p:cNvGraphicFramePr>
            <a:graphicFrameLocks noChangeAspect="1"/>
          </p:cNvGraphicFramePr>
          <p:nvPr/>
        </p:nvGraphicFramePr>
        <p:xfrm>
          <a:off x="6523038" y="1447800"/>
          <a:ext cx="1166812" cy="344488"/>
        </p:xfrm>
        <a:graphic>
          <a:graphicData uri="http://schemas.openxmlformats.org/presentationml/2006/ole">
            <p:oleObj spid="_x0000_s1089" name="Equation" r:id="rId66" imgW="558720" imgH="164880" progId="Equation.DSMT4">
              <p:embed/>
            </p:oleObj>
          </a:graphicData>
        </a:graphic>
      </p:graphicFrame>
      <p:graphicFrame>
        <p:nvGraphicFramePr>
          <p:cNvPr id="1090" name="Object 285"/>
          <p:cNvGraphicFramePr>
            <a:graphicFrameLocks noChangeAspect="1"/>
          </p:cNvGraphicFramePr>
          <p:nvPr/>
        </p:nvGraphicFramePr>
        <p:xfrm>
          <a:off x="6545263" y="1981200"/>
          <a:ext cx="1141412" cy="344488"/>
        </p:xfrm>
        <a:graphic>
          <a:graphicData uri="http://schemas.openxmlformats.org/presentationml/2006/ole">
            <p:oleObj spid="_x0000_s1090" name="Equation" r:id="rId67" imgW="545760" imgH="164880" progId="Equation.DSMT4">
              <p:embed/>
            </p:oleObj>
          </a:graphicData>
        </a:graphic>
      </p:graphicFrame>
      <p:graphicFrame>
        <p:nvGraphicFramePr>
          <p:cNvPr id="1091" name="Object 286"/>
          <p:cNvGraphicFramePr>
            <a:graphicFrameLocks noChangeAspect="1"/>
          </p:cNvGraphicFramePr>
          <p:nvPr/>
        </p:nvGraphicFramePr>
        <p:xfrm>
          <a:off x="6919913" y="2514600"/>
          <a:ext cx="371475" cy="344488"/>
        </p:xfrm>
        <a:graphic>
          <a:graphicData uri="http://schemas.openxmlformats.org/presentationml/2006/ole">
            <p:oleObj spid="_x0000_s1091" name="Equation" r:id="rId68" imgW="177480" imgH="164880" progId="Equation.DSMT4">
              <p:embed/>
            </p:oleObj>
          </a:graphicData>
        </a:graphic>
      </p:graphicFrame>
      <p:graphicFrame>
        <p:nvGraphicFramePr>
          <p:cNvPr id="1092" name="Object 293"/>
          <p:cNvGraphicFramePr>
            <a:graphicFrameLocks noChangeAspect="1"/>
          </p:cNvGraphicFramePr>
          <p:nvPr/>
        </p:nvGraphicFramePr>
        <p:xfrm>
          <a:off x="7935913" y="914400"/>
          <a:ext cx="663575" cy="344488"/>
        </p:xfrm>
        <a:graphic>
          <a:graphicData uri="http://schemas.openxmlformats.org/presentationml/2006/ole">
            <p:oleObj spid="_x0000_s1092" name="Equation" r:id="rId69" imgW="317160" imgH="164880" progId="Equation.DSMT4">
              <p:embed/>
            </p:oleObj>
          </a:graphicData>
        </a:graphic>
      </p:graphicFrame>
      <p:graphicFrame>
        <p:nvGraphicFramePr>
          <p:cNvPr id="1093" name="Object 294"/>
          <p:cNvGraphicFramePr>
            <a:graphicFrameLocks noChangeAspect="1"/>
          </p:cNvGraphicFramePr>
          <p:nvPr/>
        </p:nvGraphicFramePr>
        <p:xfrm>
          <a:off x="7820025" y="1408113"/>
          <a:ext cx="876300" cy="425450"/>
        </p:xfrm>
        <a:graphic>
          <a:graphicData uri="http://schemas.openxmlformats.org/presentationml/2006/ole">
            <p:oleObj spid="_x0000_s1093" name="Equation" r:id="rId70" imgW="419040" imgH="203040" progId="Equation.DSMT4">
              <p:embed/>
            </p:oleObj>
          </a:graphicData>
        </a:graphic>
      </p:graphicFrame>
      <p:graphicFrame>
        <p:nvGraphicFramePr>
          <p:cNvPr id="1094" name="Object 295"/>
          <p:cNvGraphicFramePr>
            <a:graphicFrameLocks noChangeAspect="1"/>
          </p:cNvGraphicFramePr>
          <p:nvPr/>
        </p:nvGraphicFramePr>
        <p:xfrm>
          <a:off x="7804150" y="1941513"/>
          <a:ext cx="928688" cy="423862"/>
        </p:xfrm>
        <a:graphic>
          <a:graphicData uri="http://schemas.openxmlformats.org/presentationml/2006/ole">
            <p:oleObj spid="_x0000_s1094" name="Equation" r:id="rId71" imgW="444240" imgH="203040" progId="Equation.DSMT4">
              <p:embed/>
            </p:oleObj>
          </a:graphicData>
        </a:graphic>
      </p:graphicFrame>
      <p:graphicFrame>
        <p:nvGraphicFramePr>
          <p:cNvPr id="1095" name="Object 303"/>
          <p:cNvGraphicFramePr>
            <a:graphicFrameLocks noChangeAspect="1"/>
          </p:cNvGraphicFramePr>
          <p:nvPr/>
        </p:nvGraphicFramePr>
        <p:xfrm>
          <a:off x="4495800" y="6096000"/>
          <a:ext cx="584200" cy="369888"/>
        </p:xfrm>
        <a:graphic>
          <a:graphicData uri="http://schemas.openxmlformats.org/presentationml/2006/ole">
            <p:oleObj spid="_x0000_s1095" name="Equation" r:id="rId72" imgW="279360" imgH="177480" progId="Equation.DSMT4">
              <p:embed/>
            </p:oleObj>
          </a:graphicData>
        </a:graphic>
      </p:graphicFrame>
      <p:graphicFrame>
        <p:nvGraphicFramePr>
          <p:cNvPr id="1096" name="Object 304"/>
          <p:cNvGraphicFramePr>
            <a:graphicFrameLocks noChangeAspect="1"/>
          </p:cNvGraphicFramePr>
          <p:nvPr/>
        </p:nvGraphicFramePr>
        <p:xfrm>
          <a:off x="6553200" y="2971800"/>
          <a:ext cx="1076325" cy="477838"/>
        </p:xfrm>
        <a:graphic>
          <a:graphicData uri="http://schemas.openxmlformats.org/presentationml/2006/ole">
            <p:oleObj spid="_x0000_s1096" name="Equation" r:id="rId73" imgW="6984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33A46-AA98-4161-8F17-E0E2F0869EB6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pic>
        <p:nvPicPr>
          <p:cNvPr id="46083" name="Picture 10" descr="D:\home\kusakari\lecture\SoftTech\2004\note\1\漸近的評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0"/>
            <a:ext cx="693420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関数の漸近的ふるまい</a:t>
            </a:r>
            <a:br>
              <a:rPr lang="ja-JP" altLang="en-US" smtClean="0"/>
            </a:br>
            <a:r>
              <a:rPr lang="ja-JP" altLang="en-US" smtClean="0"/>
              <a:t>（関数の増加率による分類）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1219200" y="1905000"/>
            <a:ext cx="6477000" cy="685800"/>
          </a:xfrm>
          <a:prstGeom prst="ellipse">
            <a:avLst/>
          </a:prstGeom>
          <a:solidFill>
            <a:srgbClr val="FFCCCC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6" name="Text Box 7"/>
          <p:cNvSpPr txBox="1">
            <a:spLocks noChangeArrowheads="1"/>
          </p:cNvSpPr>
          <p:nvPr/>
        </p:nvSpPr>
        <p:spPr bwMode="auto">
          <a:xfrm>
            <a:off x="4648200" y="1371600"/>
            <a:ext cx="307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指数時間アルゴリズム</a:t>
            </a:r>
          </a:p>
        </p:txBody>
      </p:sp>
      <p:sp>
        <p:nvSpPr>
          <p:cNvPr id="46087" name="Oval 8"/>
          <p:cNvSpPr>
            <a:spLocks noChangeArrowheads="1"/>
          </p:cNvSpPr>
          <p:nvPr/>
        </p:nvSpPr>
        <p:spPr bwMode="auto">
          <a:xfrm>
            <a:off x="6477000" y="4495800"/>
            <a:ext cx="533400" cy="1219200"/>
          </a:xfrm>
          <a:prstGeom prst="ellipse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8" name="Text Box 9"/>
          <p:cNvSpPr txBox="1">
            <a:spLocks noChangeArrowheads="1"/>
          </p:cNvSpPr>
          <p:nvPr/>
        </p:nvSpPr>
        <p:spPr bwMode="auto">
          <a:xfrm>
            <a:off x="7645400" y="4297363"/>
            <a:ext cx="914400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多項式時間</a:t>
            </a:r>
          </a:p>
          <a:p>
            <a:r>
              <a:rPr lang="ja-JP" altLang="en-US" sz="2400">
                <a:solidFill>
                  <a:schemeClr val="accent2"/>
                </a:solidFill>
              </a:rPr>
              <a:t>アルゴリズム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Oval 8"/>
          <p:cNvSpPr>
            <a:spLocks noChangeArrowheads="1"/>
          </p:cNvSpPr>
          <p:nvPr/>
        </p:nvSpPr>
        <p:spPr bwMode="auto">
          <a:xfrm>
            <a:off x="0" y="1571625"/>
            <a:ext cx="8991600" cy="3686175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9" name="Oval 7"/>
          <p:cNvSpPr>
            <a:spLocks noChangeArrowheads="1"/>
          </p:cNvSpPr>
          <p:nvPr/>
        </p:nvSpPr>
        <p:spPr bwMode="auto">
          <a:xfrm>
            <a:off x="71438" y="2000250"/>
            <a:ext cx="7143750" cy="28575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0" name="Oval 6"/>
          <p:cNvSpPr>
            <a:spLocks noChangeArrowheads="1"/>
          </p:cNvSpPr>
          <p:nvPr/>
        </p:nvSpPr>
        <p:spPr bwMode="auto">
          <a:xfrm>
            <a:off x="142875" y="2286000"/>
            <a:ext cx="5643563" cy="22860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1" name="Oval 5"/>
          <p:cNvSpPr>
            <a:spLocks noChangeArrowheads="1"/>
          </p:cNvSpPr>
          <p:nvPr/>
        </p:nvSpPr>
        <p:spPr bwMode="auto">
          <a:xfrm>
            <a:off x="214313" y="2428875"/>
            <a:ext cx="4714875" cy="20002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2" name="Oval 4"/>
          <p:cNvSpPr>
            <a:spLocks noChangeArrowheads="1"/>
          </p:cNvSpPr>
          <p:nvPr/>
        </p:nvSpPr>
        <p:spPr bwMode="auto">
          <a:xfrm>
            <a:off x="285750" y="2786063"/>
            <a:ext cx="2786063" cy="1285875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784717-F6C3-483F-9EB5-BA449B6D9727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8343900" cy="457200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accent2"/>
                </a:solidFill>
              </a:rPr>
              <a:t>関数の分類１（計算量の漸近的評価１）：</a:t>
            </a:r>
            <a:r>
              <a:rPr lang="en-US" altLang="ja-JP" sz="3600" smtClean="0">
                <a:solidFill>
                  <a:schemeClr val="accent2"/>
                </a:solidFill>
              </a:rPr>
              <a:t/>
            </a:r>
            <a:br>
              <a:rPr lang="en-US" altLang="ja-JP" sz="3600" smtClean="0">
                <a:solidFill>
                  <a:schemeClr val="accent2"/>
                </a:solidFill>
              </a:rPr>
            </a:br>
            <a:r>
              <a:rPr lang="ja-JP" altLang="en-US" sz="3600" smtClean="0">
                <a:solidFill>
                  <a:schemeClr val="accent2"/>
                </a:solidFill>
              </a:rPr>
              <a:t>オーダー記法</a:t>
            </a: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1428750" y="2857500"/>
          <a:ext cx="838200" cy="495300"/>
        </p:xfrm>
        <a:graphic>
          <a:graphicData uri="http://schemas.openxmlformats.org/presentationml/2006/ole">
            <p:oleObj spid="_x0000_s2050" name="Equation" r:id="rId4" imgW="342720" imgH="203040" progId="Equation.DSMT4">
              <p:embed/>
            </p:oleObj>
          </a:graphicData>
        </a:graphic>
      </p:graphicFrame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1000125" y="3571875"/>
          <a:ext cx="1055688" cy="495300"/>
        </p:xfrm>
        <a:graphic>
          <a:graphicData uri="http://schemas.openxmlformats.org/presentationml/2006/ole">
            <p:oleObj spid="_x0000_s2051" name="Equation" r:id="rId5" imgW="431640" imgH="203040" progId="Equation.DSMT4">
              <p:embed/>
            </p:oleObj>
          </a:graphicData>
        </a:graphic>
      </p:graphicFrame>
      <p:graphicFrame>
        <p:nvGraphicFramePr>
          <p:cNvPr id="2052" name="Object 11"/>
          <p:cNvGraphicFramePr>
            <a:graphicFrameLocks noChangeAspect="1"/>
          </p:cNvGraphicFramePr>
          <p:nvPr/>
        </p:nvGraphicFramePr>
        <p:xfrm>
          <a:off x="500063" y="3143250"/>
          <a:ext cx="1590675" cy="495300"/>
        </p:xfrm>
        <a:graphic>
          <a:graphicData uri="http://schemas.openxmlformats.org/presentationml/2006/ole">
            <p:oleObj spid="_x0000_s2052" name="Equation" r:id="rId6" imgW="647640" imgH="203040" progId="Equation.DSMT4">
              <p:embed/>
            </p:oleObj>
          </a:graphicData>
        </a:graphic>
      </p:graphicFrame>
      <p:sp>
        <p:nvSpPr>
          <p:cNvPr id="2075" name="AutoShape 12"/>
          <p:cNvSpPr>
            <a:spLocks noChangeArrowheads="1"/>
          </p:cNvSpPr>
          <p:nvPr/>
        </p:nvSpPr>
        <p:spPr bwMode="auto">
          <a:xfrm>
            <a:off x="2786063" y="328612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6" name="AutoShape 13"/>
          <p:cNvSpPr>
            <a:spLocks noChangeArrowheads="1"/>
          </p:cNvSpPr>
          <p:nvPr/>
        </p:nvSpPr>
        <p:spPr bwMode="auto">
          <a:xfrm>
            <a:off x="6929438" y="314325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7" name="AutoShape 14"/>
          <p:cNvSpPr>
            <a:spLocks noChangeArrowheads="1"/>
          </p:cNvSpPr>
          <p:nvPr/>
        </p:nvSpPr>
        <p:spPr bwMode="auto">
          <a:xfrm>
            <a:off x="4786313" y="328612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8" name="AutoShape 15"/>
          <p:cNvSpPr>
            <a:spLocks noChangeArrowheads="1"/>
          </p:cNvSpPr>
          <p:nvPr/>
        </p:nvSpPr>
        <p:spPr bwMode="auto">
          <a:xfrm>
            <a:off x="5500688" y="328612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3" name="Object 16"/>
          <p:cNvGraphicFramePr>
            <a:graphicFrameLocks noChangeAspect="1"/>
          </p:cNvGraphicFramePr>
          <p:nvPr/>
        </p:nvGraphicFramePr>
        <p:xfrm>
          <a:off x="2857500" y="2786063"/>
          <a:ext cx="307975" cy="342900"/>
        </p:xfrm>
        <a:graphic>
          <a:graphicData uri="http://schemas.openxmlformats.org/presentationml/2006/ole">
            <p:oleObj spid="_x0000_s2053" name="Equation" r:id="rId7" imgW="126720" imgH="139680" progId="Equation.DSMT4">
              <p:embed/>
            </p:oleObj>
          </a:graphicData>
        </a:graphic>
      </p:graphicFrame>
      <p:graphicFrame>
        <p:nvGraphicFramePr>
          <p:cNvPr id="2054" name="Object 17"/>
          <p:cNvGraphicFramePr>
            <a:graphicFrameLocks noChangeAspect="1"/>
          </p:cNvGraphicFramePr>
          <p:nvPr/>
        </p:nvGraphicFramePr>
        <p:xfrm>
          <a:off x="3714750" y="3071813"/>
          <a:ext cx="650875" cy="431800"/>
        </p:xfrm>
        <a:graphic>
          <a:graphicData uri="http://schemas.openxmlformats.org/presentationml/2006/ole">
            <p:oleObj spid="_x0000_s2054" name="Equation" r:id="rId8" imgW="266400" imgH="177480" progId="Equation.DSMT4">
              <p:embed/>
            </p:oleObj>
          </a:graphicData>
        </a:graphic>
      </p:graphicFrame>
      <p:graphicFrame>
        <p:nvGraphicFramePr>
          <p:cNvPr id="2055" name="Object 18"/>
          <p:cNvGraphicFramePr>
            <a:graphicFrameLocks noChangeAspect="1"/>
          </p:cNvGraphicFramePr>
          <p:nvPr/>
        </p:nvGraphicFramePr>
        <p:xfrm>
          <a:off x="3000375" y="3643313"/>
          <a:ext cx="1028700" cy="431800"/>
        </p:xfrm>
        <a:graphic>
          <a:graphicData uri="http://schemas.openxmlformats.org/presentationml/2006/ole">
            <p:oleObj spid="_x0000_s2055" name="Equation" r:id="rId9" imgW="419040" imgH="177480" progId="Equation.DSMT4">
              <p:embed/>
            </p:oleObj>
          </a:graphicData>
        </a:graphic>
      </p:graphicFrame>
      <p:graphicFrame>
        <p:nvGraphicFramePr>
          <p:cNvPr id="2056" name="Object 19"/>
          <p:cNvGraphicFramePr>
            <a:graphicFrameLocks noChangeAspect="1"/>
          </p:cNvGraphicFramePr>
          <p:nvPr/>
        </p:nvGraphicFramePr>
        <p:xfrm>
          <a:off x="5000625" y="2786063"/>
          <a:ext cx="433388" cy="495300"/>
        </p:xfrm>
        <a:graphic>
          <a:graphicData uri="http://schemas.openxmlformats.org/presentationml/2006/ole">
            <p:oleObj spid="_x0000_s2056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2057" name="Object 20"/>
          <p:cNvGraphicFramePr>
            <a:graphicFrameLocks noChangeAspect="1"/>
          </p:cNvGraphicFramePr>
          <p:nvPr/>
        </p:nvGraphicFramePr>
        <p:xfrm>
          <a:off x="4857750" y="3571875"/>
          <a:ext cx="777875" cy="495300"/>
        </p:xfrm>
        <a:graphic>
          <a:graphicData uri="http://schemas.openxmlformats.org/presentationml/2006/ole">
            <p:oleObj spid="_x0000_s2057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2058" name="Object 21"/>
          <p:cNvGraphicFramePr>
            <a:graphicFrameLocks noChangeAspect="1"/>
          </p:cNvGraphicFramePr>
          <p:nvPr/>
        </p:nvGraphicFramePr>
        <p:xfrm>
          <a:off x="5786438" y="3857625"/>
          <a:ext cx="433387" cy="495300"/>
        </p:xfrm>
        <a:graphic>
          <a:graphicData uri="http://schemas.openxmlformats.org/presentationml/2006/ole">
            <p:oleObj spid="_x0000_s2058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2059" name="Object 22"/>
          <p:cNvGraphicFramePr>
            <a:graphicFrameLocks noChangeAspect="1"/>
          </p:cNvGraphicFramePr>
          <p:nvPr/>
        </p:nvGraphicFramePr>
        <p:xfrm>
          <a:off x="5786438" y="2714625"/>
          <a:ext cx="965200" cy="495300"/>
        </p:xfrm>
        <a:graphic>
          <a:graphicData uri="http://schemas.openxmlformats.org/presentationml/2006/ole">
            <p:oleObj spid="_x0000_s2059" name="Equation" r:id="rId13" imgW="393480" imgH="203040" progId="Equation.DSMT4">
              <p:embed/>
            </p:oleObj>
          </a:graphicData>
        </a:graphic>
      </p:graphicFrame>
      <p:graphicFrame>
        <p:nvGraphicFramePr>
          <p:cNvPr id="2060" name="Object 23"/>
          <p:cNvGraphicFramePr>
            <a:graphicFrameLocks noChangeAspect="1"/>
          </p:cNvGraphicFramePr>
          <p:nvPr/>
        </p:nvGraphicFramePr>
        <p:xfrm>
          <a:off x="7643813" y="2571750"/>
          <a:ext cx="433387" cy="468313"/>
        </p:xfrm>
        <a:graphic>
          <a:graphicData uri="http://schemas.openxmlformats.org/presentationml/2006/ole">
            <p:oleObj spid="_x0000_s2060" name="Equation" r:id="rId14" imgW="177480" imgH="190440" progId="Equation.DSMT4">
              <p:embed/>
            </p:oleObj>
          </a:graphicData>
        </a:graphic>
      </p:graphicFrame>
      <p:graphicFrame>
        <p:nvGraphicFramePr>
          <p:cNvPr id="2061" name="Object 24"/>
          <p:cNvGraphicFramePr>
            <a:graphicFrameLocks noChangeAspect="1"/>
          </p:cNvGraphicFramePr>
          <p:nvPr/>
        </p:nvGraphicFramePr>
        <p:xfrm>
          <a:off x="8286750" y="3143250"/>
          <a:ext cx="403225" cy="495300"/>
        </p:xfrm>
        <a:graphic>
          <a:graphicData uri="http://schemas.openxmlformats.org/presentationml/2006/ole">
            <p:oleObj spid="_x0000_s2061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2062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2062" name="Equation" r:id="rId16" imgW="558720" imgH="203040" progId="Equation.DSMT4">
              <p:embed/>
            </p:oleObj>
          </a:graphicData>
        </a:graphic>
      </p:graphicFrame>
      <p:graphicFrame>
        <p:nvGraphicFramePr>
          <p:cNvPr id="2063" name="Object 26"/>
          <p:cNvGraphicFramePr>
            <a:graphicFrameLocks noChangeAspect="1"/>
          </p:cNvGraphicFramePr>
          <p:nvPr/>
        </p:nvGraphicFramePr>
        <p:xfrm>
          <a:off x="2286000" y="5486400"/>
          <a:ext cx="838200" cy="495300"/>
        </p:xfrm>
        <a:graphic>
          <a:graphicData uri="http://schemas.openxmlformats.org/presentationml/2006/ole">
            <p:oleObj spid="_x0000_s2063" name="Equation" r:id="rId17" imgW="342720" imgH="203040" progId="Equation.DSMT4">
              <p:embed/>
            </p:oleObj>
          </a:graphicData>
        </a:graphic>
      </p:graphicFrame>
      <p:sp>
        <p:nvSpPr>
          <p:cNvPr id="2079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0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1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2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4" name="Object 31"/>
          <p:cNvGraphicFramePr>
            <a:graphicFrameLocks noChangeAspect="1"/>
          </p:cNvGraphicFramePr>
          <p:nvPr/>
        </p:nvGraphicFramePr>
        <p:xfrm>
          <a:off x="3962400" y="5410200"/>
          <a:ext cx="993775" cy="560388"/>
        </p:xfrm>
        <a:graphic>
          <a:graphicData uri="http://schemas.openxmlformats.org/presentationml/2006/ole">
            <p:oleObj spid="_x0000_s2064" name="Equation" r:id="rId18" imgW="406080" imgH="228600" progId="Equation.DSMT4">
              <p:embed/>
            </p:oleObj>
          </a:graphicData>
        </a:graphic>
      </p:graphicFrame>
      <p:graphicFrame>
        <p:nvGraphicFramePr>
          <p:cNvPr id="2065" name="Object 32"/>
          <p:cNvGraphicFramePr>
            <a:graphicFrameLocks noChangeAspect="1"/>
          </p:cNvGraphicFramePr>
          <p:nvPr/>
        </p:nvGraphicFramePr>
        <p:xfrm>
          <a:off x="5715000" y="5486400"/>
          <a:ext cx="993775" cy="560388"/>
        </p:xfrm>
        <a:graphic>
          <a:graphicData uri="http://schemas.openxmlformats.org/presentationml/2006/ole">
            <p:oleObj spid="_x0000_s2065" name="Equation" r:id="rId19" imgW="406080" imgH="228600" progId="Equation.DSMT4">
              <p:embed/>
            </p:oleObj>
          </a:graphicData>
        </a:graphic>
      </p:graphicFrame>
      <p:graphicFrame>
        <p:nvGraphicFramePr>
          <p:cNvPr id="2066" name="Object 33"/>
          <p:cNvGraphicFramePr>
            <a:graphicFrameLocks noChangeAspect="1"/>
          </p:cNvGraphicFramePr>
          <p:nvPr/>
        </p:nvGraphicFramePr>
        <p:xfrm>
          <a:off x="7712075" y="5410200"/>
          <a:ext cx="962025" cy="560388"/>
        </p:xfrm>
        <a:graphic>
          <a:graphicData uri="http://schemas.openxmlformats.org/presentationml/2006/ole">
            <p:oleObj spid="_x0000_s2066" name="Equation" r:id="rId20" imgW="393480" imgH="228600" progId="Equation.DSMT4">
              <p:embed/>
            </p:oleObj>
          </a:graphicData>
        </a:graphic>
      </p:graphicFrame>
      <p:graphicFrame>
        <p:nvGraphicFramePr>
          <p:cNvPr id="2067" name="Object 34"/>
          <p:cNvGraphicFramePr>
            <a:graphicFrameLocks noChangeAspect="1"/>
          </p:cNvGraphicFramePr>
          <p:nvPr/>
        </p:nvGraphicFramePr>
        <p:xfrm>
          <a:off x="8072438" y="3857625"/>
          <a:ext cx="403225" cy="495300"/>
        </p:xfrm>
        <a:graphic>
          <a:graphicData uri="http://schemas.openxmlformats.org/presentationml/2006/ole">
            <p:oleObj spid="_x0000_s2067" name="Equation" r:id="rId21" imgW="164880" imgH="203040" progId="Equation.DSMT4">
              <p:embed/>
            </p:oleObj>
          </a:graphicData>
        </a:graphic>
      </p:graphicFrame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対数（時間）</a:t>
            </a:r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多項式（時間）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指数</a:t>
            </a:r>
            <a:r>
              <a:rPr lang="en-US" altLang="ja-JP" sz="2400"/>
              <a:t>(</a:t>
            </a:r>
            <a:r>
              <a:rPr lang="ja-JP" altLang="en-US" sz="2400"/>
              <a:t>時間）</a:t>
            </a: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214313" y="1000125"/>
            <a:ext cx="7915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ea typeface="MS UI Gothic" pitchFamily="50" charset="-128"/>
              </a:rPr>
              <a:t>関数の増加傾向により、関数を大まかに分類したい。</a:t>
            </a:r>
          </a:p>
        </p:txBody>
      </p:sp>
      <p:sp>
        <p:nvSpPr>
          <p:cNvPr id="2091" name="テキスト ボックス 42"/>
          <p:cNvSpPr txBox="1">
            <a:spLocks noChangeArrowheads="1"/>
          </p:cNvSpPr>
          <p:nvPr/>
        </p:nvSpPr>
        <p:spPr bwMode="auto">
          <a:xfrm>
            <a:off x="7358063" y="642938"/>
            <a:ext cx="1357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重要！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5524500"/>
            <a:ext cx="1905000" cy="457200"/>
          </a:xfrm>
          <a:noFill/>
        </p:spPr>
        <p:txBody>
          <a:bodyPr/>
          <a:lstStyle/>
          <a:p>
            <a:fld id="{C2F50364-AFDC-4957-900E-E5689F13F642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609600" y="742950"/>
            <a:ext cx="74041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ある関数</a:t>
            </a:r>
            <a:r>
              <a:rPr lang="en-US" altLang="ja-JP" sz="2400"/>
              <a:t>f(n)</a:t>
            </a:r>
            <a:r>
              <a:rPr lang="ja-JP" altLang="en-US" sz="2400"/>
              <a:t>に対して、計算量</a:t>
            </a:r>
            <a:r>
              <a:rPr lang="en-US" altLang="ja-JP" sz="2400"/>
              <a:t>T(n</a:t>
            </a:r>
            <a:r>
              <a:rPr lang="ja-JP" altLang="en-US" sz="2400"/>
              <a:t>）が</a:t>
            </a:r>
            <a:r>
              <a:rPr lang="en-US" altLang="ja-JP" sz="2400"/>
              <a:t>O(</a:t>
            </a:r>
            <a:r>
              <a:rPr lang="ja-JP" altLang="en-US" sz="2400"/>
              <a:t>ｆ（</a:t>
            </a:r>
            <a:r>
              <a:rPr lang="en-US" altLang="ja-JP" sz="2400"/>
              <a:t>n))</a:t>
            </a:r>
            <a:r>
              <a:rPr lang="ja-JP" altLang="en-US" sz="2400"/>
              <a:t>であるとは、</a:t>
            </a:r>
          </a:p>
          <a:p>
            <a:r>
              <a:rPr lang="ja-JP" altLang="en-US" sz="2400"/>
              <a:t>適当な２つの正定数ｎ</a:t>
            </a:r>
            <a:r>
              <a:rPr lang="en-US" altLang="ja-JP" sz="2400" baseline="-25000"/>
              <a:t>0</a:t>
            </a:r>
            <a:r>
              <a:rPr lang="ja-JP" altLang="en-US" sz="2400">
                <a:latin typeface="ＭＳ Ｐゴシック" pitchFamily="50" charset="-128"/>
              </a:rPr>
              <a:t>とｃが存在して、</a:t>
            </a:r>
            <a:r>
              <a:rPr lang="ja-JP" altLang="en-US" sz="2400"/>
              <a:t>ｎ</a:t>
            </a:r>
            <a:r>
              <a:rPr lang="en-US" altLang="ja-JP" sz="2400" baseline="-25000"/>
              <a:t>0</a:t>
            </a:r>
            <a:r>
              <a:rPr lang="ja-JP" altLang="en-US" sz="2400"/>
              <a:t>以上のすべてのｎに対して</a:t>
            </a:r>
          </a:p>
          <a:p>
            <a:r>
              <a:rPr lang="ja-JP" altLang="en-US" sz="2400"/>
              <a:t>Ｔ（</a:t>
            </a:r>
            <a:r>
              <a:rPr lang="en-US" altLang="ja-JP" sz="2400"/>
              <a:t>n</a:t>
            </a:r>
            <a:r>
              <a:rPr lang="ja-JP" altLang="en-US" sz="2400"/>
              <a:t>）≦ｃｆ（</a:t>
            </a:r>
            <a:r>
              <a:rPr lang="en-US" altLang="ja-JP" sz="2400"/>
              <a:t>n)</a:t>
            </a:r>
          </a:p>
          <a:p>
            <a:r>
              <a:rPr lang="ja-JP" altLang="en-US" sz="2400"/>
              <a:t>が成り立つことである。</a:t>
            </a:r>
          </a:p>
          <a:p>
            <a:endParaRPr lang="en-US" altLang="ja-JP" sz="2400"/>
          </a:p>
        </p:txBody>
      </p:sp>
      <p:sp>
        <p:nvSpPr>
          <p:cNvPr id="47108" name="AutoShape 5"/>
          <p:cNvSpPr>
            <a:spLocks noChangeArrowheads="1"/>
          </p:cNvSpPr>
          <p:nvPr/>
        </p:nvSpPr>
        <p:spPr bwMode="auto">
          <a:xfrm>
            <a:off x="381000" y="514350"/>
            <a:ext cx="8153400" cy="2743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1219200" y="285750"/>
            <a:ext cx="27082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定義：オーダー記法</a:t>
            </a: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381000" y="55245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1" name="Line 8"/>
          <p:cNvSpPr>
            <a:spLocks noChangeShapeType="1"/>
          </p:cNvSpPr>
          <p:nvPr/>
        </p:nvSpPr>
        <p:spPr bwMode="auto">
          <a:xfrm flipV="1">
            <a:off x="990600" y="33909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2" name="Text Box 11"/>
          <p:cNvSpPr txBox="1">
            <a:spLocks noChangeArrowheads="1"/>
          </p:cNvSpPr>
          <p:nvPr/>
        </p:nvSpPr>
        <p:spPr bwMode="auto">
          <a:xfrm>
            <a:off x="3505200" y="3467100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Ｔ（ｎ）</a:t>
            </a:r>
          </a:p>
        </p:txBody>
      </p:sp>
      <p:sp>
        <p:nvSpPr>
          <p:cNvPr id="47113" name="AutoShape 12"/>
          <p:cNvSpPr>
            <a:spLocks noChangeArrowheads="1"/>
          </p:cNvSpPr>
          <p:nvPr/>
        </p:nvSpPr>
        <p:spPr bwMode="auto">
          <a:xfrm>
            <a:off x="4648200" y="3314700"/>
            <a:ext cx="4495800" cy="1143000"/>
          </a:xfrm>
          <a:prstGeom prst="wedgeRoundRectCallout">
            <a:avLst>
              <a:gd name="adj1" fmla="val -60662"/>
              <a:gd name="adj2" fmla="val -22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7114" name="Text Box 13"/>
          <p:cNvSpPr txBox="1">
            <a:spLocks noChangeArrowheads="1"/>
          </p:cNvSpPr>
          <p:nvPr/>
        </p:nvSpPr>
        <p:spPr bwMode="auto">
          <a:xfrm>
            <a:off x="4648200" y="3467100"/>
            <a:ext cx="4094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実際の時間計算量は、</a:t>
            </a:r>
          </a:p>
          <a:p>
            <a:r>
              <a:rPr lang="ja-JP" altLang="en-US" sz="2400"/>
              <a:t>一般に複雑になることが多い。</a:t>
            </a:r>
          </a:p>
        </p:txBody>
      </p:sp>
      <p:sp>
        <p:nvSpPr>
          <p:cNvPr id="47115" name="Freeform 18"/>
          <p:cNvSpPr>
            <a:spLocks/>
          </p:cNvSpPr>
          <p:nvPr/>
        </p:nvSpPr>
        <p:spPr bwMode="auto">
          <a:xfrm>
            <a:off x="1066800" y="3771900"/>
            <a:ext cx="2438400" cy="1600200"/>
          </a:xfrm>
          <a:custGeom>
            <a:avLst/>
            <a:gdLst>
              <a:gd name="T0" fmla="*/ 0 w 1536"/>
              <a:gd name="T1" fmla="*/ 2147483647 h 1008"/>
              <a:gd name="T2" fmla="*/ 2147483647 w 1536"/>
              <a:gd name="T3" fmla="*/ 2147483647 h 1008"/>
              <a:gd name="T4" fmla="*/ 2147483647 w 1536"/>
              <a:gd name="T5" fmla="*/ 2147483647 h 1008"/>
              <a:gd name="T6" fmla="*/ 2147483647 w 1536"/>
              <a:gd name="T7" fmla="*/ 2147483647 h 1008"/>
              <a:gd name="T8" fmla="*/ 2147483647 w 1536"/>
              <a:gd name="T9" fmla="*/ 2147483647 h 1008"/>
              <a:gd name="T10" fmla="*/ 2147483647 w 1536"/>
              <a:gd name="T11" fmla="*/ 2147483647 h 1008"/>
              <a:gd name="T12" fmla="*/ 2147483647 w 1536"/>
              <a:gd name="T13" fmla="*/ 2147483647 h 1008"/>
              <a:gd name="T14" fmla="*/ 2147483647 w 1536"/>
              <a:gd name="T15" fmla="*/ 2147483647 h 1008"/>
              <a:gd name="T16" fmla="*/ 2147483647 w 1536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36"/>
              <a:gd name="T28" fmla="*/ 0 h 1008"/>
              <a:gd name="T29" fmla="*/ 1536 w 1536"/>
              <a:gd name="T30" fmla="*/ 1008 h 10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36" h="1008">
                <a:moveTo>
                  <a:pt x="0" y="1008"/>
                </a:moveTo>
                <a:cubicBezTo>
                  <a:pt x="12" y="940"/>
                  <a:pt x="24" y="872"/>
                  <a:pt x="48" y="864"/>
                </a:cubicBezTo>
                <a:cubicBezTo>
                  <a:pt x="72" y="856"/>
                  <a:pt x="88" y="968"/>
                  <a:pt x="144" y="960"/>
                </a:cubicBezTo>
                <a:cubicBezTo>
                  <a:pt x="200" y="952"/>
                  <a:pt x="312" y="872"/>
                  <a:pt x="384" y="816"/>
                </a:cubicBezTo>
                <a:cubicBezTo>
                  <a:pt x="456" y="760"/>
                  <a:pt x="504" y="624"/>
                  <a:pt x="576" y="624"/>
                </a:cubicBezTo>
                <a:cubicBezTo>
                  <a:pt x="648" y="624"/>
                  <a:pt x="720" y="880"/>
                  <a:pt x="816" y="816"/>
                </a:cubicBezTo>
                <a:cubicBezTo>
                  <a:pt x="912" y="752"/>
                  <a:pt x="1056" y="344"/>
                  <a:pt x="1152" y="240"/>
                </a:cubicBezTo>
                <a:cubicBezTo>
                  <a:pt x="1248" y="136"/>
                  <a:pt x="1328" y="232"/>
                  <a:pt x="1392" y="192"/>
                </a:cubicBezTo>
                <a:cubicBezTo>
                  <a:pt x="1456" y="152"/>
                  <a:pt x="1496" y="76"/>
                  <a:pt x="15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6" name="Freeform 20"/>
          <p:cNvSpPr>
            <a:spLocks/>
          </p:cNvSpPr>
          <p:nvPr/>
        </p:nvSpPr>
        <p:spPr bwMode="auto">
          <a:xfrm>
            <a:off x="1219200" y="3467100"/>
            <a:ext cx="1905000" cy="1524000"/>
          </a:xfrm>
          <a:custGeom>
            <a:avLst/>
            <a:gdLst>
              <a:gd name="T0" fmla="*/ 0 w 1200"/>
              <a:gd name="T1" fmla="*/ 2147483647 h 960"/>
              <a:gd name="T2" fmla="*/ 2147483647 w 1200"/>
              <a:gd name="T3" fmla="*/ 2147483647 h 960"/>
              <a:gd name="T4" fmla="*/ 2147483647 w 1200"/>
              <a:gd name="T5" fmla="*/ 0 h 960"/>
              <a:gd name="T6" fmla="*/ 0 60000 65536"/>
              <a:gd name="T7" fmla="*/ 0 60000 65536"/>
              <a:gd name="T8" fmla="*/ 0 60000 65536"/>
              <a:gd name="T9" fmla="*/ 0 w 1200"/>
              <a:gd name="T10" fmla="*/ 0 h 960"/>
              <a:gd name="T11" fmla="*/ 1200 w 1200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960">
                <a:moveTo>
                  <a:pt x="0" y="960"/>
                </a:moveTo>
                <a:cubicBezTo>
                  <a:pt x="260" y="944"/>
                  <a:pt x="520" y="928"/>
                  <a:pt x="720" y="768"/>
                </a:cubicBezTo>
                <a:cubicBezTo>
                  <a:pt x="920" y="608"/>
                  <a:pt x="1060" y="304"/>
                  <a:pt x="120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7" name="Line 21"/>
          <p:cNvSpPr>
            <a:spLocks noChangeShapeType="1"/>
          </p:cNvSpPr>
          <p:nvPr/>
        </p:nvSpPr>
        <p:spPr bwMode="auto">
          <a:xfrm>
            <a:off x="2209800" y="4762500"/>
            <a:ext cx="0" cy="8382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8" name="Text Box 22"/>
          <p:cNvSpPr txBox="1">
            <a:spLocks noChangeArrowheads="1"/>
          </p:cNvSpPr>
          <p:nvPr/>
        </p:nvSpPr>
        <p:spPr bwMode="auto">
          <a:xfrm>
            <a:off x="1965325" y="556577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n</a:t>
            </a:r>
            <a:r>
              <a:rPr lang="en-US" altLang="ja-JP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7119" name="Text Box 23"/>
          <p:cNvSpPr txBox="1">
            <a:spLocks noChangeArrowheads="1"/>
          </p:cNvSpPr>
          <p:nvPr/>
        </p:nvSpPr>
        <p:spPr bwMode="auto">
          <a:xfrm>
            <a:off x="2133600" y="35433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f(n)</a:t>
            </a:r>
          </a:p>
        </p:txBody>
      </p:sp>
      <p:sp>
        <p:nvSpPr>
          <p:cNvPr id="47120" name="AutoShape 24"/>
          <p:cNvSpPr>
            <a:spLocks noChangeArrowheads="1"/>
          </p:cNvSpPr>
          <p:nvPr/>
        </p:nvSpPr>
        <p:spPr bwMode="auto">
          <a:xfrm>
            <a:off x="4419600" y="4762500"/>
            <a:ext cx="4724400" cy="1371600"/>
          </a:xfrm>
          <a:prstGeom prst="wedgeRoundRectCallout">
            <a:avLst>
              <a:gd name="adj1" fmla="val -89181"/>
              <a:gd name="adj2" fmla="val -1020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7121" name="Text Box 25"/>
          <p:cNvSpPr txBox="1">
            <a:spLocks noChangeArrowheads="1"/>
          </p:cNvSpPr>
          <p:nvPr/>
        </p:nvSpPr>
        <p:spPr bwMode="auto">
          <a:xfrm>
            <a:off x="4648200" y="4914900"/>
            <a:ext cx="4495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O-</a:t>
            </a:r>
            <a:r>
              <a:rPr lang="ja-JP" altLang="en-US" sz="2400"/>
              <a:t>記法を用いれば、</a:t>
            </a:r>
          </a:p>
          <a:p>
            <a:r>
              <a:rPr lang="ja-JP" altLang="en-US" sz="2400"/>
              <a:t>簡単な関数で時間計算量を見積もれる。</a:t>
            </a:r>
          </a:p>
        </p:txBody>
      </p:sp>
      <p:sp>
        <p:nvSpPr>
          <p:cNvPr id="47122" name="Text Box 26"/>
          <p:cNvSpPr txBox="1">
            <a:spLocks noChangeArrowheads="1"/>
          </p:cNvSpPr>
          <p:nvPr/>
        </p:nvSpPr>
        <p:spPr bwMode="auto">
          <a:xfrm>
            <a:off x="2743200" y="56769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入力サイズ</a:t>
            </a:r>
          </a:p>
        </p:txBody>
      </p:sp>
      <p:sp>
        <p:nvSpPr>
          <p:cNvPr id="47123" name="Text Box 27"/>
          <p:cNvSpPr txBox="1">
            <a:spLocks noChangeArrowheads="1"/>
          </p:cNvSpPr>
          <p:nvPr/>
        </p:nvSpPr>
        <p:spPr bwMode="auto">
          <a:xfrm>
            <a:off x="466725" y="3497263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/>
              <a:t>時間</a:t>
            </a:r>
          </a:p>
        </p:txBody>
      </p:sp>
      <p:sp>
        <p:nvSpPr>
          <p:cNvPr id="47124" name="AutoShape 12"/>
          <p:cNvSpPr>
            <a:spLocks noChangeArrowheads="1"/>
          </p:cNvSpPr>
          <p:nvPr/>
        </p:nvSpPr>
        <p:spPr bwMode="auto">
          <a:xfrm>
            <a:off x="4286250" y="1714500"/>
            <a:ext cx="3714750" cy="1214438"/>
          </a:xfrm>
          <a:prstGeom prst="wedgeRoundRectCallout">
            <a:avLst>
              <a:gd name="adj1" fmla="val -101014"/>
              <a:gd name="adj2" fmla="val -161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sz="2400"/>
              <a:t>O-</a:t>
            </a:r>
            <a:r>
              <a:rPr lang="ja-JP" altLang="en-US" sz="2400"/>
              <a:t>記法は“以下”を表す記法。計算時間の上界を見積もる。</a:t>
            </a:r>
            <a:endParaRPr lang="ja-JP" altLang="ja-JP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Oval 8"/>
          <p:cNvSpPr>
            <a:spLocks noChangeArrowheads="1"/>
          </p:cNvSpPr>
          <p:nvPr/>
        </p:nvSpPr>
        <p:spPr bwMode="auto">
          <a:xfrm>
            <a:off x="0" y="1571625"/>
            <a:ext cx="8991600" cy="368617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69" name="Oval 7"/>
          <p:cNvSpPr>
            <a:spLocks noChangeArrowheads="1"/>
          </p:cNvSpPr>
          <p:nvPr/>
        </p:nvSpPr>
        <p:spPr bwMode="auto">
          <a:xfrm>
            <a:off x="1714500" y="1928813"/>
            <a:ext cx="7143750" cy="29289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70" name="Oval 6"/>
          <p:cNvSpPr>
            <a:spLocks noChangeArrowheads="1"/>
          </p:cNvSpPr>
          <p:nvPr/>
        </p:nvSpPr>
        <p:spPr bwMode="auto">
          <a:xfrm>
            <a:off x="3143250" y="2143125"/>
            <a:ext cx="5643563" cy="25717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71" name="Oval 5"/>
          <p:cNvSpPr>
            <a:spLocks noChangeArrowheads="1"/>
          </p:cNvSpPr>
          <p:nvPr/>
        </p:nvSpPr>
        <p:spPr bwMode="auto">
          <a:xfrm>
            <a:off x="4929188" y="2428875"/>
            <a:ext cx="3643312" cy="200025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72" name="Oval 4"/>
          <p:cNvSpPr>
            <a:spLocks noChangeArrowheads="1"/>
          </p:cNvSpPr>
          <p:nvPr/>
        </p:nvSpPr>
        <p:spPr bwMode="auto">
          <a:xfrm>
            <a:off x="6572250" y="2714625"/>
            <a:ext cx="1857375" cy="14287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257BC-8566-4ACC-9637-04874EE16216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8343900" cy="457200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accent2"/>
                </a:solidFill>
              </a:rPr>
              <a:t>関数の分類２（計算量の漸近的評価２）：</a:t>
            </a:r>
            <a:r>
              <a:rPr lang="en-US" altLang="ja-JP" sz="3600" smtClean="0">
                <a:solidFill>
                  <a:schemeClr val="accent2"/>
                </a:solidFill>
              </a:rPr>
              <a:t/>
            </a:r>
            <a:br>
              <a:rPr lang="en-US" altLang="ja-JP" sz="3600" smtClean="0">
                <a:solidFill>
                  <a:schemeClr val="accent2"/>
                </a:solidFill>
              </a:rPr>
            </a:br>
            <a:r>
              <a:rPr lang="ja-JP" altLang="en-US" sz="3600" smtClean="0">
                <a:solidFill>
                  <a:schemeClr val="accent2"/>
                </a:solidFill>
              </a:rPr>
              <a:t>オメガ記法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285750" y="3071813"/>
          <a:ext cx="838200" cy="495300"/>
        </p:xfrm>
        <a:graphic>
          <a:graphicData uri="http://schemas.openxmlformats.org/presentationml/2006/ole">
            <p:oleObj spid="_x0000_s3074" name="Equation" r:id="rId4" imgW="342720" imgH="203040" progId="Equation.DSMT4">
              <p:embed/>
            </p:oleObj>
          </a:graphicData>
        </a:graphic>
      </p:graphicFrame>
      <p:graphicFrame>
        <p:nvGraphicFramePr>
          <p:cNvPr id="3075" name="Object 10"/>
          <p:cNvGraphicFramePr>
            <a:graphicFrameLocks noChangeAspect="1"/>
          </p:cNvGraphicFramePr>
          <p:nvPr/>
        </p:nvGraphicFramePr>
        <p:xfrm>
          <a:off x="642938" y="3929063"/>
          <a:ext cx="1055687" cy="495300"/>
        </p:xfrm>
        <a:graphic>
          <a:graphicData uri="http://schemas.openxmlformats.org/presentationml/2006/ole">
            <p:oleObj spid="_x0000_s3075" name="Equation" r:id="rId5" imgW="431640" imgH="203040" progId="Equation.DSMT4">
              <p:embed/>
            </p:oleObj>
          </a:graphicData>
        </a:graphic>
      </p:graphicFrame>
      <p:graphicFrame>
        <p:nvGraphicFramePr>
          <p:cNvPr id="3076" name="Object 11"/>
          <p:cNvGraphicFramePr>
            <a:graphicFrameLocks noChangeAspect="1"/>
          </p:cNvGraphicFramePr>
          <p:nvPr/>
        </p:nvGraphicFramePr>
        <p:xfrm>
          <a:off x="571500" y="2357438"/>
          <a:ext cx="1590675" cy="495300"/>
        </p:xfrm>
        <a:graphic>
          <a:graphicData uri="http://schemas.openxmlformats.org/presentationml/2006/ole">
            <p:oleObj spid="_x0000_s3076" name="Equation" r:id="rId6" imgW="647640" imgH="203040" progId="Equation.DSMT4">
              <p:embed/>
            </p:oleObj>
          </a:graphicData>
        </a:graphic>
      </p:graphicFrame>
      <p:sp>
        <p:nvSpPr>
          <p:cNvPr id="3099" name="AutoShape 12"/>
          <p:cNvSpPr>
            <a:spLocks noChangeArrowheads="1"/>
          </p:cNvSpPr>
          <p:nvPr/>
        </p:nvSpPr>
        <p:spPr bwMode="auto">
          <a:xfrm>
            <a:off x="1428750" y="328612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0" name="AutoShape 13"/>
          <p:cNvSpPr>
            <a:spLocks noChangeArrowheads="1"/>
          </p:cNvSpPr>
          <p:nvPr/>
        </p:nvSpPr>
        <p:spPr bwMode="auto">
          <a:xfrm>
            <a:off x="6357938" y="321468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1" name="AutoShape 14"/>
          <p:cNvSpPr>
            <a:spLocks noChangeArrowheads="1"/>
          </p:cNvSpPr>
          <p:nvPr/>
        </p:nvSpPr>
        <p:spPr bwMode="auto">
          <a:xfrm>
            <a:off x="2928938" y="3214688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2" name="AutoShape 15"/>
          <p:cNvSpPr>
            <a:spLocks noChangeArrowheads="1"/>
          </p:cNvSpPr>
          <p:nvPr/>
        </p:nvSpPr>
        <p:spPr bwMode="auto">
          <a:xfrm>
            <a:off x="4714875" y="328612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7" name="Object 16"/>
          <p:cNvGraphicFramePr>
            <a:graphicFrameLocks noChangeAspect="1"/>
          </p:cNvGraphicFramePr>
          <p:nvPr/>
        </p:nvGraphicFramePr>
        <p:xfrm>
          <a:off x="2357438" y="3214688"/>
          <a:ext cx="307975" cy="342900"/>
        </p:xfrm>
        <a:graphic>
          <a:graphicData uri="http://schemas.openxmlformats.org/presentationml/2006/ole">
            <p:oleObj spid="_x0000_s3077" name="Equation" r:id="rId7" imgW="126720" imgH="139680" progId="Equation.DSMT4">
              <p:embed/>
            </p:oleObj>
          </a:graphicData>
        </a:graphic>
      </p:graphicFrame>
      <p:graphicFrame>
        <p:nvGraphicFramePr>
          <p:cNvPr id="3078" name="Object 17"/>
          <p:cNvGraphicFramePr>
            <a:graphicFrameLocks noChangeAspect="1"/>
          </p:cNvGraphicFramePr>
          <p:nvPr/>
        </p:nvGraphicFramePr>
        <p:xfrm>
          <a:off x="2286000" y="2571750"/>
          <a:ext cx="650875" cy="431800"/>
        </p:xfrm>
        <a:graphic>
          <a:graphicData uri="http://schemas.openxmlformats.org/presentationml/2006/ole">
            <p:oleObj spid="_x0000_s3078" name="Equation" r:id="rId8" imgW="266400" imgH="177480" progId="Equation.DSMT4">
              <p:embed/>
            </p:oleObj>
          </a:graphicData>
        </a:graphic>
      </p:graphicFrame>
      <p:graphicFrame>
        <p:nvGraphicFramePr>
          <p:cNvPr id="3079" name="Object 18"/>
          <p:cNvGraphicFramePr>
            <a:graphicFrameLocks noChangeAspect="1"/>
          </p:cNvGraphicFramePr>
          <p:nvPr/>
        </p:nvGraphicFramePr>
        <p:xfrm>
          <a:off x="2143125" y="3714750"/>
          <a:ext cx="1028700" cy="431800"/>
        </p:xfrm>
        <a:graphic>
          <a:graphicData uri="http://schemas.openxmlformats.org/presentationml/2006/ole">
            <p:oleObj spid="_x0000_s3079" name="Equation" r:id="rId9" imgW="419040" imgH="177480" progId="Equation.DSMT4">
              <p:embed/>
            </p:oleObj>
          </a:graphicData>
        </a:graphic>
      </p:graphicFrame>
      <p:graphicFrame>
        <p:nvGraphicFramePr>
          <p:cNvPr id="3080" name="Object 19"/>
          <p:cNvGraphicFramePr>
            <a:graphicFrameLocks noChangeAspect="1"/>
          </p:cNvGraphicFramePr>
          <p:nvPr/>
        </p:nvGraphicFramePr>
        <p:xfrm>
          <a:off x="4214813" y="3571875"/>
          <a:ext cx="433387" cy="495300"/>
        </p:xfrm>
        <a:graphic>
          <a:graphicData uri="http://schemas.openxmlformats.org/presentationml/2006/ole">
            <p:oleObj spid="_x0000_s3080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3081" name="Object 20"/>
          <p:cNvGraphicFramePr>
            <a:graphicFrameLocks noChangeAspect="1"/>
          </p:cNvGraphicFramePr>
          <p:nvPr/>
        </p:nvGraphicFramePr>
        <p:xfrm>
          <a:off x="4071938" y="2571750"/>
          <a:ext cx="777875" cy="495300"/>
        </p:xfrm>
        <a:graphic>
          <a:graphicData uri="http://schemas.openxmlformats.org/presentationml/2006/ole">
            <p:oleObj spid="_x0000_s3081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3082" name="Object 21"/>
          <p:cNvGraphicFramePr>
            <a:graphicFrameLocks noChangeAspect="1"/>
          </p:cNvGraphicFramePr>
          <p:nvPr/>
        </p:nvGraphicFramePr>
        <p:xfrm>
          <a:off x="5572125" y="3500438"/>
          <a:ext cx="433388" cy="495300"/>
        </p:xfrm>
        <a:graphic>
          <a:graphicData uri="http://schemas.openxmlformats.org/presentationml/2006/ole">
            <p:oleObj spid="_x0000_s3082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3083" name="Object 22"/>
          <p:cNvGraphicFramePr>
            <a:graphicFrameLocks noChangeAspect="1"/>
          </p:cNvGraphicFramePr>
          <p:nvPr/>
        </p:nvGraphicFramePr>
        <p:xfrm>
          <a:off x="5572125" y="2786063"/>
          <a:ext cx="965200" cy="495300"/>
        </p:xfrm>
        <a:graphic>
          <a:graphicData uri="http://schemas.openxmlformats.org/presentationml/2006/ole">
            <p:oleObj spid="_x0000_s3083" name="Equation" r:id="rId13" imgW="393480" imgH="203040" progId="Equation.DSMT4">
              <p:embed/>
            </p:oleObj>
          </a:graphicData>
        </a:graphic>
      </p:graphicFrame>
      <p:graphicFrame>
        <p:nvGraphicFramePr>
          <p:cNvPr id="3084" name="Object 23"/>
          <p:cNvGraphicFramePr>
            <a:graphicFrameLocks noChangeAspect="1"/>
          </p:cNvGraphicFramePr>
          <p:nvPr/>
        </p:nvGraphicFramePr>
        <p:xfrm>
          <a:off x="7143750" y="2928938"/>
          <a:ext cx="433388" cy="468312"/>
        </p:xfrm>
        <a:graphic>
          <a:graphicData uri="http://schemas.openxmlformats.org/presentationml/2006/ole">
            <p:oleObj spid="_x0000_s3084" name="Equation" r:id="rId14" imgW="177480" imgH="190440" progId="Equation.DSMT4">
              <p:embed/>
            </p:oleObj>
          </a:graphicData>
        </a:graphic>
      </p:graphicFrame>
      <p:graphicFrame>
        <p:nvGraphicFramePr>
          <p:cNvPr id="3085" name="Object 24"/>
          <p:cNvGraphicFramePr>
            <a:graphicFrameLocks noChangeAspect="1"/>
          </p:cNvGraphicFramePr>
          <p:nvPr/>
        </p:nvGraphicFramePr>
        <p:xfrm>
          <a:off x="7643813" y="3000375"/>
          <a:ext cx="403225" cy="495300"/>
        </p:xfrm>
        <a:graphic>
          <a:graphicData uri="http://schemas.openxmlformats.org/presentationml/2006/ole">
            <p:oleObj spid="_x0000_s3085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3086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3086" name="Equation" r:id="rId16" imgW="558720" imgH="203040" progId="Equation.DSMT4">
              <p:embed/>
            </p:oleObj>
          </a:graphicData>
        </a:graphic>
      </p:graphicFrame>
      <p:graphicFrame>
        <p:nvGraphicFramePr>
          <p:cNvPr id="3087" name="Object 26"/>
          <p:cNvGraphicFramePr>
            <a:graphicFrameLocks noChangeAspect="1"/>
          </p:cNvGraphicFramePr>
          <p:nvPr/>
        </p:nvGraphicFramePr>
        <p:xfrm>
          <a:off x="2270125" y="5486400"/>
          <a:ext cx="869950" cy="495300"/>
        </p:xfrm>
        <a:graphic>
          <a:graphicData uri="http://schemas.openxmlformats.org/presentationml/2006/ole">
            <p:oleObj spid="_x0000_s3087" name="Equation" r:id="rId17" imgW="355320" imgH="203040" progId="Equation.DSMT4">
              <p:embed/>
            </p:oleObj>
          </a:graphicData>
        </a:graphic>
      </p:graphicFrame>
      <p:sp>
        <p:nvSpPr>
          <p:cNvPr id="3103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4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5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6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8" name="Object 31"/>
          <p:cNvGraphicFramePr>
            <a:graphicFrameLocks noChangeAspect="1"/>
          </p:cNvGraphicFramePr>
          <p:nvPr/>
        </p:nvGraphicFramePr>
        <p:xfrm>
          <a:off x="3946525" y="5410200"/>
          <a:ext cx="1025525" cy="560388"/>
        </p:xfrm>
        <a:graphic>
          <a:graphicData uri="http://schemas.openxmlformats.org/presentationml/2006/ole">
            <p:oleObj spid="_x0000_s3088" name="Equation" r:id="rId18" imgW="419040" imgH="228600" progId="Equation.DSMT4">
              <p:embed/>
            </p:oleObj>
          </a:graphicData>
        </a:graphic>
      </p:graphicFrame>
      <p:graphicFrame>
        <p:nvGraphicFramePr>
          <p:cNvPr id="3089" name="Object 32"/>
          <p:cNvGraphicFramePr>
            <a:graphicFrameLocks noChangeAspect="1"/>
          </p:cNvGraphicFramePr>
          <p:nvPr/>
        </p:nvGraphicFramePr>
        <p:xfrm>
          <a:off x="5700713" y="5486400"/>
          <a:ext cx="1023937" cy="560388"/>
        </p:xfrm>
        <a:graphic>
          <a:graphicData uri="http://schemas.openxmlformats.org/presentationml/2006/ole">
            <p:oleObj spid="_x0000_s3089" name="Equation" r:id="rId19" imgW="419040" imgH="228600" progId="Equation.DSMT4">
              <p:embed/>
            </p:oleObj>
          </a:graphicData>
        </a:graphic>
      </p:graphicFrame>
      <p:graphicFrame>
        <p:nvGraphicFramePr>
          <p:cNvPr id="3090" name="Object 33"/>
          <p:cNvGraphicFramePr>
            <a:graphicFrameLocks noChangeAspect="1"/>
          </p:cNvGraphicFramePr>
          <p:nvPr/>
        </p:nvGraphicFramePr>
        <p:xfrm>
          <a:off x="7697788" y="5410200"/>
          <a:ext cx="992187" cy="560388"/>
        </p:xfrm>
        <a:graphic>
          <a:graphicData uri="http://schemas.openxmlformats.org/presentationml/2006/ole">
            <p:oleObj spid="_x0000_s3090" name="Equation" r:id="rId20" imgW="406080" imgH="228600" progId="Equation.DSMT4">
              <p:embed/>
            </p:oleObj>
          </a:graphicData>
        </a:graphic>
      </p:graphicFrame>
      <p:graphicFrame>
        <p:nvGraphicFramePr>
          <p:cNvPr id="3091" name="Object 34"/>
          <p:cNvGraphicFramePr>
            <a:graphicFrameLocks noChangeAspect="1"/>
          </p:cNvGraphicFramePr>
          <p:nvPr/>
        </p:nvGraphicFramePr>
        <p:xfrm>
          <a:off x="7358063" y="3500438"/>
          <a:ext cx="403225" cy="495300"/>
        </p:xfrm>
        <a:graphic>
          <a:graphicData uri="http://schemas.openxmlformats.org/presentationml/2006/ole">
            <p:oleObj spid="_x0000_s3091" name="Equation" r:id="rId21" imgW="164880" imgH="203040" progId="Equation.DSMT4">
              <p:embed/>
            </p:oleObj>
          </a:graphicData>
        </a:graphic>
      </p:graphicFrame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対数（時間）</a:t>
            </a:r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多項式（時間）</a:t>
            </a: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指数</a:t>
            </a:r>
            <a:r>
              <a:rPr lang="en-US" altLang="ja-JP" sz="2400"/>
              <a:t>(</a:t>
            </a:r>
            <a:r>
              <a:rPr lang="ja-JP" altLang="en-US" sz="2400"/>
              <a:t>時間）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E951DE-1057-4F82-8BBD-09A0A54593A8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3581" name="Rectangle 3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96000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講義予定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14282" y="1285860"/>
          <a:ext cx="8501088" cy="428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2636"/>
                <a:gridCol w="1062636"/>
                <a:gridCol w="1062636"/>
                <a:gridCol w="1062636"/>
                <a:gridCol w="1062636"/>
                <a:gridCol w="1062636"/>
                <a:gridCol w="1062636"/>
                <a:gridCol w="1062636"/>
              </a:tblGrid>
              <a:tr h="21431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4/10(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4/17(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S0)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4/24(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5/1(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S1)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5/8(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5/15(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5/22(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S2)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5/29(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431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6/5(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開学記念日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（休講）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6/12(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6/19(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S3)</a:t>
                      </a:r>
                      <a:endParaRPr kumimoji="1" lang="ja-JP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6/26(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7/3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7/10(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S4)</a:t>
                      </a:r>
                      <a:endParaRPr kumimoji="1" lang="ja-JP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14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7/17(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試験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7/31(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持込不可</a:t>
                      </a:r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949C7-5972-4F94-B200-E979F732DCEF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609600" y="1466850"/>
            <a:ext cx="74041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ある関数</a:t>
            </a:r>
            <a:r>
              <a:rPr lang="en-US" altLang="ja-JP" sz="2400"/>
              <a:t>g(n)</a:t>
            </a:r>
            <a:r>
              <a:rPr lang="ja-JP" altLang="en-US" sz="2400"/>
              <a:t>に対して、計算量</a:t>
            </a:r>
            <a:r>
              <a:rPr lang="en-US" altLang="ja-JP" sz="2400"/>
              <a:t>T(n</a:t>
            </a:r>
            <a:r>
              <a:rPr lang="ja-JP" altLang="en-US" sz="2400"/>
              <a:t>）が</a:t>
            </a:r>
            <a:r>
              <a:rPr lang="en-US" altLang="ja-JP" sz="2400"/>
              <a:t>Ω(g</a:t>
            </a:r>
            <a:r>
              <a:rPr lang="ja-JP" altLang="en-US" sz="2400"/>
              <a:t>（</a:t>
            </a:r>
            <a:r>
              <a:rPr lang="en-US" altLang="ja-JP" sz="2400"/>
              <a:t>n))</a:t>
            </a:r>
            <a:r>
              <a:rPr lang="ja-JP" altLang="en-US" sz="2400"/>
              <a:t>であるとは、</a:t>
            </a:r>
          </a:p>
          <a:p>
            <a:r>
              <a:rPr lang="ja-JP" altLang="en-US" sz="2400"/>
              <a:t>適当な２つの正定数ｎ</a:t>
            </a:r>
            <a:r>
              <a:rPr lang="en-US" altLang="ja-JP" sz="2400" baseline="-25000"/>
              <a:t>0</a:t>
            </a:r>
            <a:r>
              <a:rPr lang="ja-JP" altLang="en-US" sz="2400">
                <a:latin typeface="ＭＳ Ｐゴシック" pitchFamily="50" charset="-128"/>
              </a:rPr>
              <a:t>とｃが存在して、</a:t>
            </a:r>
            <a:r>
              <a:rPr lang="ja-JP" altLang="en-US" sz="2400"/>
              <a:t>ｎ</a:t>
            </a:r>
            <a:r>
              <a:rPr lang="en-US" altLang="ja-JP" sz="2400" baseline="-25000"/>
              <a:t>0</a:t>
            </a:r>
            <a:r>
              <a:rPr lang="ja-JP" altLang="en-US" sz="2400"/>
              <a:t>以上のすべてのｎに対して</a:t>
            </a:r>
          </a:p>
          <a:p>
            <a:r>
              <a:rPr lang="ja-JP" altLang="en-US" sz="2400"/>
              <a:t>Ｔ（</a:t>
            </a:r>
            <a:r>
              <a:rPr lang="en-US" altLang="ja-JP" sz="2400"/>
              <a:t>n</a:t>
            </a:r>
            <a:r>
              <a:rPr lang="ja-JP" altLang="en-US" sz="2400"/>
              <a:t>）≧ｃ</a:t>
            </a:r>
            <a:r>
              <a:rPr lang="en-US" altLang="ja-JP" sz="2400"/>
              <a:t>g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  <a:p>
            <a:r>
              <a:rPr lang="ja-JP" altLang="en-US" sz="2400"/>
              <a:t>が成り立つことである。</a:t>
            </a:r>
          </a:p>
          <a:p>
            <a:endParaRPr lang="en-US" altLang="ja-JP" sz="2400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381000" y="1238250"/>
            <a:ext cx="8153400" cy="24193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219200" y="1009650"/>
            <a:ext cx="23399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定義：オメガ記法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381000" y="6248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V="1">
            <a:off x="990600" y="4114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505200" y="4191000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Ｔ（ｎ）</a:t>
            </a:r>
          </a:p>
        </p:txBody>
      </p:sp>
      <p:sp>
        <p:nvSpPr>
          <p:cNvPr id="48137" name="Freeform 11"/>
          <p:cNvSpPr>
            <a:spLocks/>
          </p:cNvSpPr>
          <p:nvPr/>
        </p:nvSpPr>
        <p:spPr bwMode="auto">
          <a:xfrm>
            <a:off x="1066800" y="4495800"/>
            <a:ext cx="2438400" cy="1600200"/>
          </a:xfrm>
          <a:custGeom>
            <a:avLst/>
            <a:gdLst>
              <a:gd name="T0" fmla="*/ 0 w 1536"/>
              <a:gd name="T1" fmla="*/ 2147483647 h 1008"/>
              <a:gd name="T2" fmla="*/ 2147483647 w 1536"/>
              <a:gd name="T3" fmla="*/ 2147483647 h 1008"/>
              <a:gd name="T4" fmla="*/ 2147483647 w 1536"/>
              <a:gd name="T5" fmla="*/ 2147483647 h 1008"/>
              <a:gd name="T6" fmla="*/ 2147483647 w 1536"/>
              <a:gd name="T7" fmla="*/ 2147483647 h 1008"/>
              <a:gd name="T8" fmla="*/ 2147483647 w 1536"/>
              <a:gd name="T9" fmla="*/ 2147483647 h 1008"/>
              <a:gd name="T10" fmla="*/ 2147483647 w 1536"/>
              <a:gd name="T11" fmla="*/ 2147483647 h 1008"/>
              <a:gd name="T12" fmla="*/ 2147483647 w 1536"/>
              <a:gd name="T13" fmla="*/ 2147483647 h 1008"/>
              <a:gd name="T14" fmla="*/ 2147483647 w 1536"/>
              <a:gd name="T15" fmla="*/ 2147483647 h 1008"/>
              <a:gd name="T16" fmla="*/ 2147483647 w 1536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36"/>
              <a:gd name="T28" fmla="*/ 0 h 1008"/>
              <a:gd name="T29" fmla="*/ 1536 w 1536"/>
              <a:gd name="T30" fmla="*/ 1008 h 10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36" h="1008">
                <a:moveTo>
                  <a:pt x="0" y="1008"/>
                </a:moveTo>
                <a:cubicBezTo>
                  <a:pt x="12" y="940"/>
                  <a:pt x="24" y="872"/>
                  <a:pt x="48" y="864"/>
                </a:cubicBezTo>
                <a:cubicBezTo>
                  <a:pt x="72" y="856"/>
                  <a:pt x="88" y="968"/>
                  <a:pt x="144" y="960"/>
                </a:cubicBezTo>
                <a:cubicBezTo>
                  <a:pt x="200" y="952"/>
                  <a:pt x="312" y="872"/>
                  <a:pt x="384" y="816"/>
                </a:cubicBezTo>
                <a:cubicBezTo>
                  <a:pt x="456" y="760"/>
                  <a:pt x="504" y="624"/>
                  <a:pt x="576" y="624"/>
                </a:cubicBezTo>
                <a:cubicBezTo>
                  <a:pt x="648" y="624"/>
                  <a:pt x="720" y="880"/>
                  <a:pt x="816" y="816"/>
                </a:cubicBezTo>
                <a:cubicBezTo>
                  <a:pt x="912" y="752"/>
                  <a:pt x="1056" y="344"/>
                  <a:pt x="1152" y="240"/>
                </a:cubicBezTo>
                <a:cubicBezTo>
                  <a:pt x="1248" y="136"/>
                  <a:pt x="1328" y="232"/>
                  <a:pt x="1392" y="192"/>
                </a:cubicBezTo>
                <a:cubicBezTo>
                  <a:pt x="1456" y="152"/>
                  <a:pt x="1496" y="76"/>
                  <a:pt x="15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8" name="Line 13"/>
          <p:cNvSpPr>
            <a:spLocks noChangeShapeType="1"/>
          </p:cNvSpPr>
          <p:nvPr/>
        </p:nvSpPr>
        <p:spPr bwMode="auto">
          <a:xfrm>
            <a:off x="2590800" y="5410200"/>
            <a:ext cx="0" cy="8382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9" name="Text Box 14"/>
          <p:cNvSpPr txBox="1">
            <a:spLocks noChangeArrowheads="1"/>
          </p:cNvSpPr>
          <p:nvPr/>
        </p:nvSpPr>
        <p:spPr bwMode="auto">
          <a:xfrm>
            <a:off x="2362200" y="6324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n</a:t>
            </a:r>
            <a:r>
              <a:rPr lang="en-US" altLang="ja-JP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8140" name="Text Box 15"/>
          <p:cNvSpPr txBox="1">
            <a:spLocks noChangeArrowheads="1"/>
          </p:cNvSpPr>
          <p:nvPr/>
        </p:nvSpPr>
        <p:spPr bwMode="auto">
          <a:xfrm>
            <a:off x="3276600" y="51816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g(n)</a:t>
            </a:r>
          </a:p>
        </p:txBody>
      </p:sp>
      <p:sp>
        <p:nvSpPr>
          <p:cNvPr id="48141" name="Freeform 18"/>
          <p:cNvSpPr>
            <a:spLocks/>
          </p:cNvSpPr>
          <p:nvPr/>
        </p:nvSpPr>
        <p:spPr bwMode="auto">
          <a:xfrm>
            <a:off x="1219200" y="4800600"/>
            <a:ext cx="2667000" cy="1003300"/>
          </a:xfrm>
          <a:custGeom>
            <a:avLst/>
            <a:gdLst>
              <a:gd name="T0" fmla="*/ 0 w 1680"/>
              <a:gd name="T1" fmla="*/ 2147483647 h 632"/>
              <a:gd name="T2" fmla="*/ 2147483647 w 1680"/>
              <a:gd name="T3" fmla="*/ 2147483647 h 632"/>
              <a:gd name="T4" fmla="*/ 2147483647 w 1680"/>
              <a:gd name="T5" fmla="*/ 0 h 632"/>
              <a:gd name="T6" fmla="*/ 0 60000 65536"/>
              <a:gd name="T7" fmla="*/ 0 60000 65536"/>
              <a:gd name="T8" fmla="*/ 0 60000 65536"/>
              <a:gd name="T9" fmla="*/ 0 w 1680"/>
              <a:gd name="T10" fmla="*/ 0 h 632"/>
              <a:gd name="T11" fmla="*/ 1680 w 1680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32">
                <a:moveTo>
                  <a:pt x="0" y="624"/>
                </a:moveTo>
                <a:cubicBezTo>
                  <a:pt x="268" y="628"/>
                  <a:pt x="536" y="632"/>
                  <a:pt x="816" y="528"/>
                </a:cubicBezTo>
                <a:cubicBezTo>
                  <a:pt x="1096" y="424"/>
                  <a:pt x="1388" y="212"/>
                  <a:pt x="16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42" name="Text Box 21"/>
          <p:cNvSpPr txBox="1">
            <a:spLocks noChangeArrowheads="1"/>
          </p:cNvSpPr>
          <p:nvPr/>
        </p:nvSpPr>
        <p:spPr bwMode="auto">
          <a:xfrm>
            <a:off x="2743200" y="64008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入力サイズ</a:t>
            </a:r>
          </a:p>
        </p:txBody>
      </p:sp>
      <p:sp>
        <p:nvSpPr>
          <p:cNvPr id="48143" name="Text Box 22"/>
          <p:cNvSpPr txBox="1">
            <a:spLocks noChangeArrowheads="1"/>
          </p:cNvSpPr>
          <p:nvPr/>
        </p:nvSpPr>
        <p:spPr bwMode="auto">
          <a:xfrm>
            <a:off x="466725" y="4221163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/>
              <a:t>時間</a:t>
            </a:r>
          </a:p>
        </p:txBody>
      </p:sp>
      <p:sp>
        <p:nvSpPr>
          <p:cNvPr id="48144" name="AutoShape 12"/>
          <p:cNvSpPr>
            <a:spLocks noChangeArrowheads="1"/>
          </p:cNvSpPr>
          <p:nvPr/>
        </p:nvSpPr>
        <p:spPr bwMode="auto">
          <a:xfrm>
            <a:off x="4572000" y="2357438"/>
            <a:ext cx="3714750" cy="1214437"/>
          </a:xfrm>
          <a:prstGeom prst="wedgeRoundRectCallout">
            <a:avLst>
              <a:gd name="adj1" fmla="val -94370"/>
              <a:gd name="adj2" fmla="val -161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sz="2400"/>
              <a:t>Ω</a:t>
            </a:r>
            <a:r>
              <a:rPr lang="ja-JP" altLang="en-US" sz="2400"/>
              <a:t>記法は“以上”を表す記法。計算時間の下界を見積もる。</a:t>
            </a:r>
            <a:endParaRPr lang="ja-JP" altLang="ja-JP"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" name="Oval 8"/>
          <p:cNvSpPr>
            <a:spLocks noChangeArrowheads="1"/>
          </p:cNvSpPr>
          <p:nvPr/>
        </p:nvSpPr>
        <p:spPr bwMode="auto">
          <a:xfrm>
            <a:off x="7572375" y="2000250"/>
            <a:ext cx="1419225" cy="22860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7" name="Oval 7"/>
          <p:cNvSpPr>
            <a:spLocks noChangeArrowheads="1"/>
          </p:cNvSpPr>
          <p:nvPr/>
        </p:nvSpPr>
        <p:spPr bwMode="auto">
          <a:xfrm>
            <a:off x="6143625" y="2143125"/>
            <a:ext cx="1000125" cy="1857375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8" name="Oval 6"/>
          <p:cNvSpPr>
            <a:spLocks noChangeArrowheads="1"/>
          </p:cNvSpPr>
          <p:nvPr/>
        </p:nvSpPr>
        <p:spPr bwMode="auto">
          <a:xfrm>
            <a:off x="4643438" y="2214563"/>
            <a:ext cx="1214437" cy="1785937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9" name="Oval 5"/>
          <p:cNvSpPr>
            <a:spLocks noChangeArrowheads="1"/>
          </p:cNvSpPr>
          <p:nvPr/>
        </p:nvSpPr>
        <p:spPr bwMode="auto">
          <a:xfrm>
            <a:off x="2928938" y="2143125"/>
            <a:ext cx="1500187" cy="20002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0" name="Oval 4"/>
          <p:cNvSpPr>
            <a:spLocks noChangeArrowheads="1"/>
          </p:cNvSpPr>
          <p:nvPr/>
        </p:nvSpPr>
        <p:spPr bwMode="auto">
          <a:xfrm>
            <a:off x="285750" y="2286000"/>
            <a:ext cx="2357438" cy="17145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B162F8-7A8A-4879-BEDC-772353E60A70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graphicFrame>
        <p:nvGraphicFramePr>
          <p:cNvPr id="4098" name="Object 9"/>
          <p:cNvGraphicFramePr>
            <a:graphicFrameLocks noChangeAspect="1"/>
          </p:cNvGraphicFramePr>
          <p:nvPr/>
        </p:nvGraphicFramePr>
        <p:xfrm>
          <a:off x="928688" y="2500313"/>
          <a:ext cx="838200" cy="495300"/>
        </p:xfrm>
        <a:graphic>
          <a:graphicData uri="http://schemas.openxmlformats.org/presentationml/2006/ole">
            <p:oleObj spid="_x0000_s4098" name="Equation" r:id="rId4" imgW="342720" imgH="203040" progId="Equation.DSMT4">
              <p:embed/>
            </p:oleObj>
          </a:graphicData>
        </a:graphic>
      </p:graphicFrame>
      <p:graphicFrame>
        <p:nvGraphicFramePr>
          <p:cNvPr id="4099" name="Object 10"/>
          <p:cNvGraphicFramePr>
            <a:graphicFrameLocks noChangeAspect="1"/>
          </p:cNvGraphicFramePr>
          <p:nvPr/>
        </p:nvGraphicFramePr>
        <p:xfrm>
          <a:off x="1000125" y="3357563"/>
          <a:ext cx="1055688" cy="495300"/>
        </p:xfrm>
        <a:graphic>
          <a:graphicData uri="http://schemas.openxmlformats.org/presentationml/2006/ole">
            <p:oleObj spid="_x0000_s4099" name="Equation" r:id="rId5" imgW="431640" imgH="203040" progId="Equation.DSMT4">
              <p:embed/>
            </p:oleObj>
          </a:graphicData>
        </a:graphic>
      </p:graphicFrame>
      <p:graphicFrame>
        <p:nvGraphicFramePr>
          <p:cNvPr id="4100" name="Object 11"/>
          <p:cNvGraphicFramePr>
            <a:graphicFrameLocks noChangeAspect="1"/>
          </p:cNvGraphicFramePr>
          <p:nvPr/>
        </p:nvGraphicFramePr>
        <p:xfrm>
          <a:off x="500063" y="2928938"/>
          <a:ext cx="1590675" cy="495300"/>
        </p:xfrm>
        <a:graphic>
          <a:graphicData uri="http://schemas.openxmlformats.org/presentationml/2006/ole">
            <p:oleObj spid="_x0000_s4100" name="Equation" r:id="rId6" imgW="647640" imgH="203040" progId="Equation.DSMT4">
              <p:embed/>
            </p:oleObj>
          </a:graphicData>
        </a:graphic>
      </p:graphicFrame>
      <p:sp>
        <p:nvSpPr>
          <p:cNvPr id="4122" name="AutoShape 12"/>
          <p:cNvSpPr>
            <a:spLocks noChangeArrowheads="1"/>
          </p:cNvSpPr>
          <p:nvPr/>
        </p:nvSpPr>
        <p:spPr bwMode="auto">
          <a:xfrm>
            <a:off x="2571750" y="292893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3" name="AutoShape 13"/>
          <p:cNvSpPr>
            <a:spLocks noChangeArrowheads="1"/>
          </p:cNvSpPr>
          <p:nvPr/>
        </p:nvSpPr>
        <p:spPr bwMode="auto">
          <a:xfrm>
            <a:off x="6929438" y="292893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4" name="AutoShape 14"/>
          <p:cNvSpPr>
            <a:spLocks noChangeArrowheads="1"/>
          </p:cNvSpPr>
          <p:nvPr/>
        </p:nvSpPr>
        <p:spPr bwMode="auto">
          <a:xfrm>
            <a:off x="4286250" y="2928938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5" name="AutoShape 15"/>
          <p:cNvSpPr>
            <a:spLocks noChangeArrowheads="1"/>
          </p:cNvSpPr>
          <p:nvPr/>
        </p:nvSpPr>
        <p:spPr bwMode="auto">
          <a:xfrm>
            <a:off x="5786438" y="300037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01" name="Object 16"/>
          <p:cNvGraphicFramePr>
            <a:graphicFrameLocks noChangeAspect="1"/>
          </p:cNvGraphicFramePr>
          <p:nvPr/>
        </p:nvGraphicFramePr>
        <p:xfrm>
          <a:off x="3500438" y="2286000"/>
          <a:ext cx="307975" cy="342900"/>
        </p:xfrm>
        <a:graphic>
          <a:graphicData uri="http://schemas.openxmlformats.org/presentationml/2006/ole">
            <p:oleObj spid="_x0000_s4101" name="Equation" r:id="rId7" imgW="126720" imgH="139680" progId="Equation.DSMT4">
              <p:embed/>
            </p:oleObj>
          </a:graphicData>
        </a:graphic>
      </p:graphicFrame>
      <p:graphicFrame>
        <p:nvGraphicFramePr>
          <p:cNvPr id="4102" name="Object 17"/>
          <p:cNvGraphicFramePr>
            <a:graphicFrameLocks noChangeAspect="1"/>
          </p:cNvGraphicFramePr>
          <p:nvPr/>
        </p:nvGraphicFramePr>
        <p:xfrm>
          <a:off x="3429000" y="2786063"/>
          <a:ext cx="650875" cy="431800"/>
        </p:xfrm>
        <a:graphic>
          <a:graphicData uri="http://schemas.openxmlformats.org/presentationml/2006/ole">
            <p:oleObj spid="_x0000_s4102" name="Equation" r:id="rId8" imgW="266400" imgH="177480" progId="Equation.DSMT4">
              <p:embed/>
            </p:oleObj>
          </a:graphicData>
        </a:graphic>
      </p:graphicFrame>
      <p:graphicFrame>
        <p:nvGraphicFramePr>
          <p:cNvPr id="4103" name="Object 18"/>
          <p:cNvGraphicFramePr>
            <a:graphicFrameLocks noChangeAspect="1"/>
          </p:cNvGraphicFramePr>
          <p:nvPr/>
        </p:nvGraphicFramePr>
        <p:xfrm>
          <a:off x="3143250" y="3286125"/>
          <a:ext cx="1028700" cy="431800"/>
        </p:xfrm>
        <a:graphic>
          <a:graphicData uri="http://schemas.openxmlformats.org/presentationml/2006/ole">
            <p:oleObj spid="_x0000_s4103" name="Equation" r:id="rId9" imgW="419040" imgH="177480" progId="Equation.DSMT4">
              <p:embed/>
            </p:oleObj>
          </a:graphicData>
        </a:graphic>
      </p:graphicFrame>
      <p:graphicFrame>
        <p:nvGraphicFramePr>
          <p:cNvPr id="4104" name="Object 19"/>
          <p:cNvGraphicFramePr>
            <a:graphicFrameLocks noChangeAspect="1"/>
          </p:cNvGraphicFramePr>
          <p:nvPr/>
        </p:nvGraphicFramePr>
        <p:xfrm>
          <a:off x="4929188" y="2643188"/>
          <a:ext cx="433387" cy="495300"/>
        </p:xfrm>
        <a:graphic>
          <a:graphicData uri="http://schemas.openxmlformats.org/presentationml/2006/ole">
            <p:oleObj spid="_x0000_s4104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4105" name="Object 20"/>
          <p:cNvGraphicFramePr>
            <a:graphicFrameLocks noChangeAspect="1"/>
          </p:cNvGraphicFramePr>
          <p:nvPr/>
        </p:nvGraphicFramePr>
        <p:xfrm>
          <a:off x="4857750" y="3357563"/>
          <a:ext cx="777875" cy="495300"/>
        </p:xfrm>
        <a:graphic>
          <a:graphicData uri="http://schemas.openxmlformats.org/presentationml/2006/ole">
            <p:oleObj spid="_x0000_s4105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4106" name="Object 21"/>
          <p:cNvGraphicFramePr>
            <a:graphicFrameLocks noChangeAspect="1"/>
          </p:cNvGraphicFramePr>
          <p:nvPr/>
        </p:nvGraphicFramePr>
        <p:xfrm>
          <a:off x="6357938" y="3357563"/>
          <a:ext cx="433387" cy="495300"/>
        </p:xfrm>
        <a:graphic>
          <a:graphicData uri="http://schemas.openxmlformats.org/presentationml/2006/ole">
            <p:oleObj spid="_x0000_s4106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4107" name="Object 22"/>
          <p:cNvGraphicFramePr>
            <a:graphicFrameLocks noChangeAspect="1"/>
          </p:cNvGraphicFramePr>
          <p:nvPr/>
        </p:nvGraphicFramePr>
        <p:xfrm>
          <a:off x="6143625" y="2500313"/>
          <a:ext cx="965200" cy="495300"/>
        </p:xfrm>
        <a:graphic>
          <a:graphicData uri="http://schemas.openxmlformats.org/presentationml/2006/ole">
            <p:oleObj spid="_x0000_s4107" name="Equation" r:id="rId13" imgW="393480" imgH="203040" progId="Equation.DSMT4">
              <p:embed/>
            </p:oleObj>
          </a:graphicData>
        </a:graphic>
      </p:graphicFrame>
      <p:graphicFrame>
        <p:nvGraphicFramePr>
          <p:cNvPr id="4108" name="Object 23"/>
          <p:cNvGraphicFramePr>
            <a:graphicFrameLocks noChangeAspect="1"/>
          </p:cNvGraphicFramePr>
          <p:nvPr/>
        </p:nvGraphicFramePr>
        <p:xfrm>
          <a:off x="8001000" y="2214563"/>
          <a:ext cx="433388" cy="468312"/>
        </p:xfrm>
        <a:graphic>
          <a:graphicData uri="http://schemas.openxmlformats.org/presentationml/2006/ole">
            <p:oleObj spid="_x0000_s4108" name="Equation" r:id="rId14" imgW="177480" imgH="190440" progId="Equation.DSMT4">
              <p:embed/>
            </p:oleObj>
          </a:graphicData>
        </a:graphic>
      </p:graphicFrame>
      <p:graphicFrame>
        <p:nvGraphicFramePr>
          <p:cNvPr id="4109" name="Object 24"/>
          <p:cNvGraphicFramePr>
            <a:graphicFrameLocks noChangeAspect="1"/>
          </p:cNvGraphicFramePr>
          <p:nvPr/>
        </p:nvGraphicFramePr>
        <p:xfrm>
          <a:off x="8072438" y="2857500"/>
          <a:ext cx="403225" cy="495300"/>
        </p:xfrm>
        <a:graphic>
          <a:graphicData uri="http://schemas.openxmlformats.org/presentationml/2006/ole">
            <p:oleObj spid="_x0000_s4109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4110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4110" name="Equation" r:id="rId16" imgW="558720" imgH="203040" progId="Equation.DSMT4">
              <p:embed/>
            </p:oleObj>
          </a:graphicData>
        </a:graphic>
      </p:graphicFrame>
      <p:graphicFrame>
        <p:nvGraphicFramePr>
          <p:cNvPr id="4111" name="Object 26"/>
          <p:cNvGraphicFramePr>
            <a:graphicFrameLocks noChangeAspect="1"/>
          </p:cNvGraphicFramePr>
          <p:nvPr/>
        </p:nvGraphicFramePr>
        <p:xfrm>
          <a:off x="2286000" y="5486400"/>
          <a:ext cx="838200" cy="495300"/>
        </p:xfrm>
        <a:graphic>
          <a:graphicData uri="http://schemas.openxmlformats.org/presentationml/2006/ole">
            <p:oleObj spid="_x0000_s4111" name="Equation" r:id="rId17" imgW="342720" imgH="203040" progId="Equation.DSMT4">
              <p:embed/>
            </p:oleObj>
          </a:graphicData>
        </a:graphic>
      </p:graphicFrame>
      <p:sp>
        <p:nvSpPr>
          <p:cNvPr id="4126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7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8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9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12" name="Object 31"/>
          <p:cNvGraphicFramePr>
            <a:graphicFrameLocks noChangeAspect="1"/>
          </p:cNvGraphicFramePr>
          <p:nvPr/>
        </p:nvGraphicFramePr>
        <p:xfrm>
          <a:off x="3962400" y="5410200"/>
          <a:ext cx="993775" cy="560388"/>
        </p:xfrm>
        <a:graphic>
          <a:graphicData uri="http://schemas.openxmlformats.org/presentationml/2006/ole">
            <p:oleObj spid="_x0000_s4112" name="Equation" r:id="rId18" imgW="406080" imgH="228600" progId="Equation.DSMT4">
              <p:embed/>
            </p:oleObj>
          </a:graphicData>
        </a:graphic>
      </p:graphicFrame>
      <p:graphicFrame>
        <p:nvGraphicFramePr>
          <p:cNvPr id="4113" name="Object 32"/>
          <p:cNvGraphicFramePr>
            <a:graphicFrameLocks noChangeAspect="1"/>
          </p:cNvGraphicFramePr>
          <p:nvPr/>
        </p:nvGraphicFramePr>
        <p:xfrm>
          <a:off x="5715000" y="5486400"/>
          <a:ext cx="993775" cy="560388"/>
        </p:xfrm>
        <a:graphic>
          <a:graphicData uri="http://schemas.openxmlformats.org/presentationml/2006/ole">
            <p:oleObj spid="_x0000_s4113" name="Equation" r:id="rId19" imgW="406080" imgH="228600" progId="Equation.DSMT4">
              <p:embed/>
            </p:oleObj>
          </a:graphicData>
        </a:graphic>
      </p:graphicFrame>
      <p:graphicFrame>
        <p:nvGraphicFramePr>
          <p:cNvPr id="4114" name="Object 33"/>
          <p:cNvGraphicFramePr>
            <a:graphicFrameLocks noChangeAspect="1"/>
          </p:cNvGraphicFramePr>
          <p:nvPr/>
        </p:nvGraphicFramePr>
        <p:xfrm>
          <a:off x="7697788" y="5410200"/>
          <a:ext cx="992187" cy="560388"/>
        </p:xfrm>
        <a:graphic>
          <a:graphicData uri="http://schemas.openxmlformats.org/presentationml/2006/ole">
            <p:oleObj spid="_x0000_s4114" name="Equation" r:id="rId20" imgW="406080" imgH="228600" progId="Equation.DSMT4">
              <p:embed/>
            </p:oleObj>
          </a:graphicData>
        </a:graphic>
      </p:graphicFrame>
      <p:graphicFrame>
        <p:nvGraphicFramePr>
          <p:cNvPr id="4115" name="Object 34"/>
          <p:cNvGraphicFramePr>
            <a:graphicFrameLocks noChangeAspect="1"/>
          </p:cNvGraphicFramePr>
          <p:nvPr/>
        </p:nvGraphicFramePr>
        <p:xfrm>
          <a:off x="8072438" y="3643313"/>
          <a:ext cx="403225" cy="495300"/>
        </p:xfrm>
        <a:graphic>
          <a:graphicData uri="http://schemas.openxmlformats.org/presentationml/2006/ole">
            <p:oleObj spid="_x0000_s4115" name="Equation" r:id="rId21" imgW="164880" imgH="203040" progId="Equation.DSMT4">
              <p:embed/>
            </p:oleObj>
          </a:graphicData>
        </a:graphic>
      </p:graphicFrame>
      <p:sp>
        <p:nvSpPr>
          <p:cNvPr id="4130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1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2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対数（時間）</a:t>
            </a:r>
          </a:p>
        </p:txBody>
      </p:sp>
      <p:sp>
        <p:nvSpPr>
          <p:cNvPr id="4133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4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5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多項式（時間）</a:t>
            </a:r>
          </a:p>
        </p:txBody>
      </p:sp>
      <p:sp>
        <p:nvSpPr>
          <p:cNvPr id="4136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指数</a:t>
            </a:r>
            <a:r>
              <a:rPr lang="en-US" altLang="ja-JP" sz="2400"/>
              <a:t>(</a:t>
            </a:r>
            <a:r>
              <a:rPr lang="ja-JP" altLang="en-US" sz="2400"/>
              <a:t>時間）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0" y="357188"/>
            <a:ext cx="834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ja-JP" alt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関数の分類３（計算量の漸近的評価３）：</a:t>
            </a:r>
            <a:r>
              <a:rPr lang="en-US" altLang="ja-JP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ja-JP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</a:br>
            <a:r>
              <a:rPr lang="ja-JP" alt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シータ記法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5575300"/>
            <a:ext cx="1905000" cy="457200"/>
          </a:xfrm>
          <a:noFill/>
        </p:spPr>
        <p:txBody>
          <a:bodyPr/>
          <a:lstStyle/>
          <a:p>
            <a:fld id="{E3C59D3C-0449-4BB8-A6BB-BE750B234E64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09600" y="793750"/>
            <a:ext cx="74041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ある関数</a:t>
            </a:r>
            <a:r>
              <a:rPr lang="en-US" altLang="ja-JP" sz="2400"/>
              <a:t>h(n)</a:t>
            </a:r>
            <a:r>
              <a:rPr lang="ja-JP" altLang="en-US" sz="2400"/>
              <a:t>に対して、計算量</a:t>
            </a:r>
            <a:r>
              <a:rPr lang="en-US" altLang="ja-JP" sz="2400"/>
              <a:t>T(n</a:t>
            </a:r>
            <a:r>
              <a:rPr lang="ja-JP" altLang="en-US" sz="2400"/>
              <a:t>）が</a:t>
            </a:r>
            <a:r>
              <a:rPr lang="en-US" altLang="ja-JP" sz="2400"/>
              <a:t>Θ</a:t>
            </a:r>
            <a:r>
              <a:rPr lang="ja-JP" altLang="en-US" sz="2400"/>
              <a:t>（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n))</a:t>
            </a:r>
            <a:r>
              <a:rPr lang="ja-JP" altLang="en-US" sz="2400"/>
              <a:t>であるとは、適当な３つの正定数ｎ</a:t>
            </a:r>
            <a:r>
              <a:rPr lang="en-US" altLang="ja-JP" sz="2400" baseline="-25000"/>
              <a:t>0</a:t>
            </a:r>
            <a:r>
              <a:rPr lang="ja-JP" altLang="en-US" sz="2400">
                <a:latin typeface="ＭＳ Ｐゴシック" pitchFamily="50" charset="-128"/>
              </a:rPr>
              <a:t>、ｃ</a:t>
            </a:r>
            <a:r>
              <a:rPr lang="en-US" altLang="ja-JP" sz="2400" baseline="-25000">
                <a:latin typeface="ＭＳ Ｐゴシック" pitchFamily="50" charset="-128"/>
              </a:rPr>
              <a:t>1</a:t>
            </a:r>
            <a:r>
              <a:rPr lang="ja-JP" altLang="en-US" sz="2400">
                <a:latin typeface="ＭＳ Ｐゴシック" pitchFamily="50" charset="-128"/>
              </a:rPr>
              <a:t>、ｃ</a:t>
            </a:r>
            <a:r>
              <a:rPr lang="ja-JP" altLang="en-US" sz="2400" baseline="-25000">
                <a:latin typeface="ＭＳ Ｐゴシック" pitchFamily="50" charset="-128"/>
              </a:rPr>
              <a:t>２ </a:t>
            </a:r>
            <a:r>
              <a:rPr lang="ja-JP" altLang="en-US" sz="2400">
                <a:latin typeface="ＭＳ Ｐゴシック" pitchFamily="50" charset="-128"/>
              </a:rPr>
              <a:t>が存在して、</a:t>
            </a:r>
            <a:r>
              <a:rPr lang="ja-JP" altLang="en-US" sz="2400"/>
              <a:t>ｎ</a:t>
            </a:r>
            <a:r>
              <a:rPr lang="en-US" altLang="ja-JP" sz="2400" baseline="-25000"/>
              <a:t>0</a:t>
            </a:r>
            <a:r>
              <a:rPr lang="ja-JP" altLang="en-US" sz="2400"/>
              <a:t>以上のすべてのｎに対して</a:t>
            </a:r>
          </a:p>
          <a:p>
            <a:r>
              <a:rPr lang="en-US" altLang="ja-JP" sz="2400"/>
              <a:t>c</a:t>
            </a:r>
            <a:r>
              <a:rPr lang="en-US" altLang="ja-JP" sz="2400" baseline="-25000"/>
              <a:t>1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n)≦</a:t>
            </a:r>
            <a:r>
              <a:rPr lang="ja-JP" altLang="en-US" sz="2400"/>
              <a:t>Ｔ（</a:t>
            </a:r>
            <a:r>
              <a:rPr lang="en-US" altLang="ja-JP" sz="2400"/>
              <a:t>n</a:t>
            </a:r>
            <a:r>
              <a:rPr lang="ja-JP" altLang="en-US" sz="2400"/>
              <a:t>）≦</a:t>
            </a:r>
            <a:r>
              <a:rPr lang="en-US" altLang="ja-JP" sz="2400"/>
              <a:t>c</a:t>
            </a:r>
            <a:r>
              <a:rPr lang="en-US" altLang="ja-JP" sz="2400" baseline="-25000"/>
              <a:t>2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  <a:p>
            <a:r>
              <a:rPr lang="ja-JP" altLang="en-US" sz="2400"/>
              <a:t>が成り立つことである。</a:t>
            </a:r>
          </a:p>
          <a:p>
            <a:endParaRPr lang="en-US" altLang="ja-JP" sz="2400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381000" y="565150"/>
            <a:ext cx="8153400" cy="24193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219200" y="357188"/>
            <a:ext cx="22891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定義</a:t>
            </a:r>
            <a:r>
              <a:rPr lang="en-US" altLang="ja-JP" sz="2400">
                <a:solidFill>
                  <a:srgbClr val="006600"/>
                </a:solidFill>
              </a:rPr>
              <a:t>:</a:t>
            </a:r>
            <a:r>
              <a:rPr lang="ja-JP" altLang="en-US" sz="2400">
                <a:solidFill>
                  <a:srgbClr val="006600"/>
                </a:solidFill>
              </a:rPr>
              <a:t>シータ記法</a:t>
            </a: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381000" y="55753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V="1">
            <a:off x="990600" y="34417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3429000" y="3365500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Ｔ（ｎ）</a:t>
            </a: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>
            <a:off x="1066800" y="3822700"/>
            <a:ext cx="2438400" cy="1600200"/>
          </a:xfrm>
          <a:custGeom>
            <a:avLst/>
            <a:gdLst>
              <a:gd name="T0" fmla="*/ 0 w 1536"/>
              <a:gd name="T1" fmla="*/ 2147483647 h 1008"/>
              <a:gd name="T2" fmla="*/ 2147483647 w 1536"/>
              <a:gd name="T3" fmla="*/ 2147483647 h 1008"/>
              <a:gd name="T4" fmla="*/ 2147483647 w 1536"/>
              <a:gd name="T5" fmla="*/ 2147483647 h 1008"/>
              <a:gd name="T6" fmla="*/ 2147483647 w 1536"/>
              <a:gd name="T7" fmla="*/ 2147483647 h 1008"/>
              <a:gd name="T8" fmla="*/ 2147483647 w 1536"/>
              <a:gd name="T9" fmla="*/ 2147483647 h 1008"/>
              <a:gd name="T10" fmla="*/ 2147483647 w 1536"/>
              <a:gd name="T11" fmla="*/ 2147483647 h 1008"/>
              <a:gd name="T12" fmla="*/ 2147483647 w 1536"/>
              <a:gd name="T13" fmla="*/ 2147483647 h 1008"/>
              <a:gd name="T14" fmla="*/ 2147483647 w 1536"/>
              <a:gd name="T15" fmla="*/ 2147483647 h 1008"/>
              <a:gd name="T16" fmla="*/ 2147483647 w 1536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36"/>
              <a:gd name="T28" fmla="*/ 0 h 1008"/>
              <a:gd name="T29" fmla="*/ 1536 w 1536"/>
              <a:gd name="T30" fmla="*/ 1008 h 10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36" h="1008">
                <a:moveTo>
                  <a:pt x="0" y="1008"/>
                </a:moveTo>
                <a:cubicBezTo>
                  <a:pt x="12" y="940"/>
                  <a:pt x="24" y="872"/>
                  <a:pt x="48" y="864"/>
                </a:cubicBezTo>
                <a:cubicBezTo>
                  <a:pt x="72" y="856"/>
                  <a:pt x="88" y="968"/>
                  <a:pt x="144" y="960"/>
                </a:cubicBezTo>
                <a:cubicBezTo>
                  <a:pt x="200" y="952"/>
                  <a:pt x="312" y="872"/>
                  <a:pt x="384" y="816"/>
                </a:cubicBezTo>
                <a:cubicBezTo>
                  <a:pt x="456" y="760"/>
                  <a:pt x="504" y="624"/>
                  <a:pt x="576" y="624"/>
                </a:cubicBezTo>
                <a:cubicBezTo>
                  <a:pt x="648" y="624"/>
                  <a:pt x="720" y="880"/>
                  <a:pt x="816" y="816"/>
                </a:cubicBezTo>
                <a:cubicBezTo>
                  <a:pt x="912" y="752"/>
                  <a:pt x="1056" y="344"/>
                  <a:pt x="1152" y="240"/>
                </a:cubicBezTo>
                <a:cubicBezTo>
                  <a:pt x="1248" y="136"/>
                  <a:pt x="1328" y="232"/>
                  <a:pt x="1392" y="192"/>
                </a:cubicBezTo>
                <a:cubicBezTo>
                  <a:pt x="1456" y="152"/>
                  <a:pt x="1496" y="76"/>
                  <a:pt x="15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2590800" y="4279900"/>
            <a:ext cx="0" cy="12954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2362200" y="56515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n</a:t>
            </a:r>
            <a:r>
              <a:rPr lang="en-US" altLang="ja-JP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9164" name="Freeform 13"/>
          <p:cNvSpPr>
            <a:spLocks/>
          </p:cNvSpPr>
          <p:nvPr/>
        </p:nvSpPr>
        <p:spPr bwMode="auto">
          <a:xfrm>
            <a:off x="1219200" y="3746500"/>
            <a:ext cx="2743200" cy="1384300"/>
          </a:xfrm>
          <a:custGeom>
            <a:avLst/>
            <a:gdLst>
              <a:gd name="T0" fmla="*/ 0 w 1680"/>
              <a:gd name="T1" fmla="*/ 2147483647 h 632"/>
              <a:gd name="T2" fmla="*/ 2147483647 w 1680"/>
              <a:gd name="T3" fmla="*/ 2147483647 h 632"/>
              <a:gd name="T4" fmla="*/ 2147483647 w 1680"/>
              <a:gd name="T5" fmla="*/ 0 h 632"/>
              <a:gd name="T6" fmla="*/ 0 60000 65536"/>
              <a:gd name="T7" fmla="*/ 0 60000 65536"/>
              <a:gd name="T8" fmla="*/ 0 60000 65536"/>
              <a:gd name="T9" fmla="*/ 0 w 1680"/>
              <a:gd name="T10" fmla="*/ 0 h 632"/>
              <a:gd name="T11" fmla="*/ 1680 w 1680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32">
                <a:moveTo>
                  <a:pt x="0" y="624"/>
                </a:moveTo>
                <a:cubicBezTo>
                  <a:pt x="268" y="628"/>
                  <a:pt x="536" y="632"/>
                  <a:pt x="816" y="528"/>
                </a:cubicBezTo>
                <a:cubicBezTo>
                  <a:pt x="1096" y="424"/>
                  <a:pt x="1388" y="212"/>
                  <a:pt x="16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5" name="AutoShape 14"/>
          <p:cNvSpPr>
            <a:spLocks noChangeArrowheads="1"/>
          </p:cNvSpPr>
          <p:nvPr/>
        </p:nvSpPr>
        <p:spPr bwMode="auto">
          <a:xfrm>
            <a:off x="4357688" y="3613150"/>
            <a:ext cx="4495800" cy="2133600"/>
          </a:xfrm>
          <a:prstGeom prst="wedgeRoundRectCallout">
            <a:avLst>
              <a:gd name="adj1" fmla="val -64134"/>
              <a:gd name="adj2" fmla="val -201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9166" name="Text Box 15"/>
          <p:cNvSpPr txBox="1">
            <a:spLocks noChangeArrowheads="1"/>
          </p:cNvSpPr>
          <p:nvPr/>
        </p:nvSpPr>
        <p:spPr bwMode="auto">
          <a:xfrm>
            <a:off x="4510088" y="3841750"/>
            <a:ext cx="434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Θ</a:t>
            </a:r>
            <a:r>
              <a:rPr lang="ja-JP" altLang="en-US" sz="2400"/>
              <a:t>記法は漸近的な時間計算量を</a:t>
            </a:r>
          </a:p>
          <a:p>
            <a:r>
              <a:rPr lang="ja-JP" altLang="en-US" sz="2400"/>
              <a:t>定数倍の差の範囲で見積もれる。</a:t>
            </a:r>
          </a:p>
          <a:p>
            <a:r>
              <a:rPr lang="en-US" altLang="ja-JP" sz="2400"/>
              <a:t>Θ</a:t>
            </a:r>
            <a:r>
              <a:rPr lang="ja-JP" altLang="en-US" sz="2400"/>
              <a:t>記法で表されるとき、その時間計算量はタイト（</a:t>
            </a:r>
            <a:r>
              <a:rPr lang="en-US" altLang="ja-JP" sz="2400"/>
              <a:t>tight)</a:t>
            </a:r>
            <a:r>
              <a:rPr lang="ja-JP" altLang="en-US" sz="2400"/>
              <a:t>といわれる。</a:t>
            </a:r>
          </a:p>
        </p:txBody>
      </p:sp>
      <p:sp>
        <p:nvSpPr>
          <p:cNvPr id="49167" name="Freeform 16"/>
          <p:cNvSpPr>
            <a:spLocks/>
          </p:cNvSpPr>
          <p:nvPr/>
        </p:nvSpPr>
        <p:spPr bwMode="auto">
          <a:xfrm>
            <a:off x="1066800" y="3213100"/>
            <a:ext cx="2514600" cy="1676400"/>
          </a:xfrm>
          <a:custGeom>
            <a:avLst/>
            <a:gdLst>
              <a:gd name="T0" fmla="*/ 0 w 1680"/>
              <a:gd name="T1" fmla="*/ 2147483647 h 632"/>
              <a:gd name="T2" fmla="*/ 2147483647 w 1680"/>
              <a:gd name="T3" fmla="*/ 2147483647 h 632"/>
              <a:gd name="T4" fmla="*/ 2147483647 w 1680"/>
              <a:gd name="T5" fmla="*/ 0 h 632"/>
              <a:gd name="T6" fmla="*/ 0 60000 65536"/>
              <a:gd name="T7" fmla="*/ 0 60000 65536"/>
              <a:gd name="T8" fmla="*/ 0 60000 65536"/>
              <a:gd name="T9" fmla="*/ 0 w 1680"/>
              <a:gd name="T10" fmla="*/ 0 h 632"/>
              <a:gd name="T11" fmla="*/ 1680 w 1680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32">
                <a:moveTo>
                  <a:pt x="0" y="624"/>
                </a:moveTo>
                <a:cubicBezTo>
                  <a:pt x="268" y="628"/>
                  <a:pt x="536" y="632"/>
                  <a:pt x="816" y="528"/>
                </a:cubicBezTo>
                <a:cubicBezTo>
                  <a:pt x="1096" y="424"/>
                  <a:pt x="1388" y="212"/>
                  <a:pt x="16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8" name="Rectangle 18"/>
          <p:cNvSpPr>
            <a:spLocks noChangeArrowheads="1"/>
          </p:cNvSpPr>
          <p:nvPr/>
        </p:nvSpPr>
        <p:spPr bwMode="auto">
          <a:xfrm>
            <a:off x="3200400" y="44323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-25000"/>
              <a:t>1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</p:txBody>
      </p:sp>
      <p:sp>
        <p:nvSpPr>
          <p:cNvPr id="49169" name="Text Box 19"/>
          <p:cNvSpPr txBox="1">
            <a:spLocks noChangeArrowheads="1"/>
          </p:cNvSpPr>
          <p:nvPr/>
        </p:nvSpPr>
        <p:spPr bwMode="auto">
          <a:xfrm>
            <a:off x="2057400" y="32893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-25000"/>
              <a:t>2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</p:txBody>
      </p:sp>
      <p:sp>
        <p:nvSpPr>
          <p:cNvPr id="49170" name="Text Box 20"/>
          <p:cNvSpPr txBox="1">
            <a:spLocks noChangeArrowheads="1"/>
          </p:cNvSpPr>
          <p:nvPr/>
        </p:nvSpPr>
        <p:spPr bwMode="auto">
          <a:xfrm>
            <a:off x="2743200" y="57277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入力サイズ</a:t>
            </a:r>
          </a:p>
        </p:txBody>
      </p:sp>
      <p:sp>
        <p:nvSpPr>
          <p:cNvPr id="49171" name="Text Box 21"/>
          <p:cNvSpPr txBox="1">
            <a:spLocks noChangeArrowheads="1"/>
          </p:cNvSpPr>
          <p:nvPr/>
        </p:nvSpPr>
        <p:spPr bwMode="auto">
          <a:xfrm>
            <a:off x="466725" y="3548063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/>
              <a:t>時間</a:t>
            </a:r>
          </a:p>
        </p:txBody>
      </p:sp>
      <p:sp>
        <p:nvSpPr>
          <p:cNvPr id="49172" name="AutoShape 14"/>
          <p:cNvSpPr>
            <a:spLocks noChangeArrowheads="1"/>
          </p:cNvSpPr>
          <p:nvPr/>
        </p:nvSpPr>
        <p:spPr bwMode="auto">
          <a:xfrm>
            <a:off x="4929188" y="1898650"/>
            <a:ext cx="2928937" cy="928688"/>
          </a:xfrm>
          <a:prstGeom prst="wedgeRoundRectCallout">
            <a:avLst>
              <a:gd name="adj1" fmla="val -83352"/>
              <a:gd name="adj2" fmla="val -2170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2400"/>
              <a:t>Θ</a:t>
            </a:r>
            <a:r>
              <a:rPr lang="ja-JP" altLang="en-US" sz="2400"/>
              <a:t>記法は“ほぼ等しい”を表す記法。</a:t>
            </a:r>
            <a:endParaRPr lang="ja-JP" altLang="ja-JP" sz="2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C2879D-185B-4E83-A41B-692995CAA93A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51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648200" cy="5334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accent2"/>
                </a:solidFill>
              </a:rPr>
              <a:t>Ｏ記法の例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381000" y="762000"/>
          <a:ext cx="1803400" cy="447675"/>
        </p:xfrm>
        <a:graphic>
          <a:graphicData uri="http://schemas.openxmlformats.org/presentationml/2006/ole">
            <p:oleObj spid="_x0000_s5122" name="Equation" r:id="rId3" imgW="812520" imgH="203040" progId="Equation.DSMT4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685800" y="1371600"/>
          <a:ext cx="2590800" cy="457200"/>
        </p:xfrm>
        <a:graphic>
          <a:graphicData uri="http://schemas.openxmlformats.org/presentationml/2006/ole">
            <p:oleObj spid="_x0000_s5123" name="Equation" r:id="rId4" imgW="1295280" imgH="228600" progId="Equation.DSMT4">
              <p:embed/>
            </p:oleObj>
          </a:graphicData>
        </a:graphic>
      </p:graphicFrame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124" name="Equation" r:id="rId5" imgW="914400" imgH="198720" progId="Equation.DSMT4">
              <p:embed/>
            </p:oleObj>
          </a:graphicData>
        </a:graphic>
      </p:graphicFrame>
      <p:sp>
        <p:nvSpPr>
          <p:cNvPr id="5135" name="Text Box 6"/>
          <p:cNvSpPr txBox="1">
            <a:spLocks noChangeArrowheads="1"/>
          </p:cNvSpPr>
          <p:nvPr/>
        </p:nvSpPr>
        <p:spPr bwMode="auto">
          <a:xfrm>
            <a:off x="3733800" y="12192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とすれば、</a:t>
            </a:r>
          </a:p>
        </p:txBody>
      </p:sp>
      <p:graphicFrame>
        <p:nvGraphicFramePr>
          <p:cNvPr id="5125" name="Object 7"/>
          <p:cNvGraphicFramePr>
            <a:graphicFrameLocks noChangeAspect="1"/>
          </p:cNvGraphicFramePr>
          <p:nvPr/>
        </p:nvGraphicFramePr>
        <p:xfrm>
          <a:off x="1600200" y="1905000"/>
          <a:ext cx="838200" cy="447675"/>
        </p:xfrm>
        <a:graphic>
          <a:graphicData uri="http://schemas.openxmlformats.org/presentationml/2006/ole">
            <p:oleObj spid="_x0000_s5125" name="Equation" r:id="rId6" imgW="330120" imgH="177480" progId="Equation.DSMT4">
              <p:embed/>
            </p:oleObj>
          </a:graphicData>
        </a:graphic>
      </p:graphicFrame>
      <p:sp>
        <p:nvSpPr>
          <p:cNvPr id="5136" name="Text Box 8"/>
          <p:cNvSpPr txBox="1">
            <a:spLocks noChangeArrowheads="1"/>
          </p:cNvSpPr>
          <p:nvPr/>
        </p:nvSpPr>
        <p:spPr bwMode="auto">
          <a:xfrm>
            <a:off x="2651125" y="1925638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graphicFrame>
        <p:nvGraphicFramePr>
          <p:cNvPr id="5126" name="Object 9"/>
          <p:cNvGraphicFramePr>
            <a:graphicFrameLocks noChangeAspect="1"/>
          </p:cNvGraphicFramePr>
          <p:nvPr/>
        </p:nvGraphicFramePr>
        <p:xfrm>
          <a:off x="4191000" y="1905000"/>
          <a:ext cx="2187575" cy="512763"/>
        </p:xfrm>
        <a:graphic>
          <a:graphicData uri="http://schemas.openxmlformats.org/presentationml/2006/ole">
            <p:oleObj spid="_x0000_s5126" name="Equation" r:id="rId7" imgW="863280" imgH="203040" progId="Equation.DSMT4">
              <p:embed/>
            </p:oleObj>
          </a:graphicData>
        </a:graphic>
      </p:graphicFrame>
      <p:sp>
        <p:nvSpPr>
          <p:cNvPr id="5137" name="Text Box 10"/>
          <p:cNvSpPr txBox="1">
            <a:spLocks noChangeArrowheads="1"/>
          </p:cNvSpPr>
          <p:nvPr/>
        </p:nvSpPr>
        <p:spPr bwMode="auto">
          <a:xfrm>
            <a:off x="1143000" y="25146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5127" name="Object 11"/>
          <p:cNvGraphicFramePr>
            <a:graphicFrameLocks noChangeAspect="1"/>
          </p:cNvGraphicFramePr>
          <p:nvPr/>
        </p:nvGraphicFramePr>
        <p:xfrm>
          <a:off x="2209800" y="2438400"/>
          <a:ext cx="1676400" cy="512763"/>
        </p:xfrm>
        <a:graphic>
          <a:graphicData uri="http://schemas.openxmlformats.org/presentationml/2006/ole">
            <p:oleObj spid="_x0000_s5127" name="Equation" r:id="rId8" imgW="660240" imgH="203040" progId="Equation.DSMT4">
              <p:embed/>
            </p:oleObj>
          </a:graphicData>
        </a:graphic>
      </p:graphicFrame>
      <p:graphicFrame>
        <p:nvGraphicFramePr>
          <p:cNvPr id="5128" name="Object 12"/>
          <p:cNvGraphicFramePr>
            <a:graphicFrameLocks noChangeAspect="1"/>
          </p:cNvGraphicFramePr>
          <p:nvPr/>
        </p:nvGraphicFramePr>
        <p:xfrm>
          <a:off x="457200" y="3200400"/>
          <a:ext cx="2992438" cy="508000"/>
        </p:xfrm>
        <a:graphic>
          <a:graphicData uri="http://schemas.openxmlformats.org/presentationml/2006/ole">
            <p:oleObj spid="_x0000_s5128" name="Equation" r:id="rId9" imgW="1346040" imgH="228600" progId="Equation.DSMT4">
              <p:embed/>
            </p:oleObj>
          </a:graphicData>
        </a:graphic>
      </p:graphicFrame>
      <p:graphicFrame>
        <p:nvGraphicFramePr>
          <p:cNvPr id="5129" name="Object 13"/>
          <p:cNvGraphicFramePr>
            <a:graphicFrameLocks noChangeAspect="1"/>
          </p:cNvGraphicFramePr>
          <p:nvPr/>
        </p:nvGraphicFramePr>
        <p:xfrm>
          <a:off x="863600" y="3733800"/>
          <a:ext cx="3022600" cy="479425"/>
        </p:xfrm>
        <a:graphic>
          <a:graphicData uri="http://schemas.openxmlformats.org/presentationml/2006/ole">
            <p:oleObj spid="_x0000_s5129" name="Equation" r:id="rId10" imgW="1511280" imgH="241200" progId="Equation.DSMT4">
              <p:embed/>
            </p:oleObj>
          </a:graphicData>
        </a:graphic>
      </p:graphicFrame>
      <p:graphicFrame>
        <p:nvGraphicFramePr>
          <p:cNvPr id="5130" name="Object 14"/>
          <p:cNvGraphicFramePr>
            <a:graphicFrameLocks noChangeAspect="1"/>
          </p:cNvGraphicFramePr>
          <p:nvPr/>
        </p:nvGraphicFramePr>
        <p:xfrm>
          <a:off x="784225" y="4287838"/>
          <a:ext cx="1252538" cy="447675"/>
        </p:xfrm>
        <a:graphic>
          <a:graphicData uri="http://schemas.openxmlformats.org/presentationml/2006/ole">
            <p:oleObj spid="_x0000_s5130" name="Equation" r:id="rId11" imgW="495000" imgH="177480" progId="Equation.DSMT4">
              <p:embed/>
            </p:oleObj>
          </a:graphicData>
        </a:graphic>
      </p:graphicFrame>
      <p:sp>
        <p:nvSpPr>
          <p:cNvPr id="5138" name="Text Box 15"/>
          <p:cNvSpPr txBox="1">
            <a:spLocks noChangeArrowheads="1"/>
          </p:cNvSpPr>
          <p:nvPr/>
        </p:nvSpPr>
        <p:spPr bwMode="auto">
          <a:xfrm>
            <a:off x="2041525" y="4308475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graphicFrame>
        <p:nvGraphicFramePr>
          <p:cNvPr id="5131" name="Object 16"/>
          <p:cNvGraphicFramePr>
            <a:graphicFrameLocks noChangeAspect="1"/>
          </p:cNvGraphicFramePr>
          <p:nvPr/>
        </p:nvGraphicFramePr>
        <p:xfrm>
          <a:off x="3595688" y="4287838"/>
          <a:ext cx="2159000" cy="512762"/>
        </p:xfrm>
        <a:graphic>
          <a:graphicData uri="http://schemas.openxmlformats.org/presentationml/2006/ole">
            <p:oleObj spid="_x0000_s5131" name="Equation" r:id="rId12" imgW="850680" imgH="203040" progId="Equation.DSMT4">
              <p:embed/>
            </p:oleObj>
          </a:graphicData>
        </a:graphic>
      </p:graphicFrame>
      <p:sp>
        <p:nvSpPr>
          <p:cNvPr id="5139" name="Text Box 17"/>
          <p:cNvSpPr txBox="1">
            <a:spLocks noChangeArrowheads="1"/>
          </p:cNvSpPr>
          <p:nvPr/>
        </p:nvSpPr>
        <p:spPr bwMode="auto">
          <a:xfrm>
            <a:off x="4114800" y="37338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とすれば、</a:t>
            </a:r>
          </a:p>
        </p:txBody>
      </p:sp>
      <p:sp>
        <p:nvSpPr>
          <p:cNvPr id="5140" name="Text Box 18"/>
          <p:cNvSpPr txBox="1">
            <a:spLocks noChangeArrowheads="1"/>
          </p:cNvSpPr>
          <p:nvPr/>
        </p:nvSpPr>
        <p:spPr bwMode="auto">
          <a:xfrm>
            <a:off x="1219200" y="52578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5132" name="Object 19"/>
          <p:cNvGraphicFramePr>
            <a:graphicFrameLocks noChangeAspect="1"/>
          </p:cNvGraphicFramePr>
          <p:nvPr/>
        </p:nvGraphicFramePr>
        <p:xfrm>
          <a:off x="2286000" y="5257800"/>
          <a:ext cx="3127375" cy="581025"/>
        </p:xfrm>
        <a:graphic>
          <a:graphicData uri="http://schemas.openxmlformats.org/presentationml/2006/ole">
            <p:oleObj spid="_x0000_s5132" name="Equation" r:id="rId13" imgW="1231560" imgH="228600" progId="Equation.DSMT4">
              <p:embed/>
            </p:oleObj>
          </a:graphicData>
        </a:graphic>
      </p:graphicFrame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762000" y="6096000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  <a:ea typeface="MS UI Gothic" pitchFamily="50" charset="-128"/>
              </a:rPr>
              <a:t>注意</a:t>
            </a:r>
            <a:r>
              <a:rPr lang="en-US" altLang="ja-JP" sz="2400">
                <a:solidFill>
                  <a:srgbClr val="FF0000"/>
                </a:solidFill>
                <a:ea typeface="MS UI Gothic" pitchFamily="50" charset="-128"/>
              </a:rPr>
              <a:t>2</a:t>
            </a:r>
            <a:r>
              <a:rPr lang="ja-JP" altLang="en-US" sz="2400">
                <a:solidFill>
                  <a:srgbClr val="FF0000"/>
                </a:solidFill>
                <a:ea typeface="MS UI Gothic" pitchFamily="50" charset="-128"/>
              </a:rPr>
              <a:t>：通常Ｏ記法では、最も簡単な関数で表す。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ECB7AD-475C-4058-9F2F-D5F075DE3451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61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1000" cy="4572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accent2"/>
                </a:solidFill>
              </a:rPr>
              <a:t>Ｏ記法の例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609600" y="762000"/>
          <a:ext cx="3332163" cy="447675"/>
        </p:xfrm>
        <a:graphic>
          <a:graphicData uri="http://schemas.openxmlformats.org/presentationml/2006/ole">
            <p:oleObj spid="_x0000_s6146" name="Equation" r:id="rId3" imgW="1498320" imgH="203040" progId="Equation.DSMT4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723900" y="1371600"/>
          <a:ext cx="4089400" cy="457200"/>
        </p:xfrm>
        <a:graphic>
          <a:graphicData uri="http://schemas.openxmlformats.org/presentationml/2006/ole">
            <p:oleObj spid="_x0000_s6147" name="Equation" r:id="rId4" imgW="2044440" imgH="228600" progId="Equation.DSMT4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6148" name="Equation" r:id="rId5" imgW="914400" imgH="198720" progId="Equation.DSMT4">
              <p:embed/>
            </p:oleObj>
          </a:graphicData>
        </a:graphic>
      </p:graphicFrame>
      <p:sp>
        <p:nvSpPr>
          <p:cNvPr id="6160" name="Text Box 6"/>
          <p:cNvSpPr txBox="1">
            <a:spLocks noChangeArrowheads="1"/>
          </p:cNvSpPr>
          <p:nvPr/>
        </p:nvSpPr>
        <p:spPr bwMode="auto">
          <a:xfrm>
            <a:off x="4876800" y="12954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とすれば、</a:t>
            </a:r>
          </a:p>
        </p:txBody>
      </p:sp>
      <p:graphicFrame>
        <p:nvGraphicFramePr>
          <p:cNvPr id="6149" name="Object 7"/>
          <p:cNvGraphicFramePr>
            <a:graphicFrameLocks noChangeAspect="1"/>
          </p:cNvGraphicFramePr>
          <p:nvPr/>
        </p:nvGraphicFramePr>
        <p:xfrm>
          <a:off x="1600200" y="1905000"/>
          <a:ext cx="838200" cy="447675"/>
        </p:xfrm>
        <a:graphic>
          <a:graphicData uri="http://schemas.openxmlformats.org/presentationml/2006/ole">
            <p:oleObj spid="_x0000_s6149" name="Equation" r:id="rId6" imgW="330120" imgH="177480" progId="Equation.DSMT4">
              <p:embed/>
            </p:oleObj>
          </a:graphicData>
        </a:graphic>
      </p:graphicFrame>
      <p:sp>
        <p:nvSpPr>
          <p:cNvPr id="6161" name="Text Box 8"/>
          <p:cNvSpPr txBox="1">
            <a:spLocks noChangeArrowheads="1"/>
          </p:cNvSpPr>
          <p:nvPr/>
        </p:nvSpPr>
        <p:spPr bwMode="auto">
          <a:xfrm>
            <a:off x="2651125" y="1925638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graphicFrame>
        <p:nvGraphicFramePr>
          <p:cNvPr id="6150" name="Object 9"/>
          <p:cNvGraphicFramePr>
            <a:graphicFrameLocks noChangeAspect="1"/>
          </p:cNvGraphicFramePr>
          <p:nvPr/>
        </p:nvGraphicFramePr>
        <p:xfrm>
          <a:off x="4221163" y="1905000"/>
          <a:ext cx="2127250" cy="512763"/>
        </p:xfrm>
        <a:graphic>
          <a:graphicData uri="http://schemas.openxmlformats.org/presentationml/2006/ole">
            <p:oleObj spid="_x0000_s6150" name="Equation" r:id="rId7" imgW="838080" imgH="203040" progId="Equation.DSMT4">
              <p:embed/>
            </p:oleObj>
          </a:graphicData>
        </a:graphic>
      </p:graphicFrame>
      <p:sp>
        <p:nvSpPr>
          <p:cNvPr id="6162" name="Text Box 10"/>
          <p:cNvSpPr txBox="1">
            <a:spLocks noChangeArrowheads="1"/>
          </p:cNvSpPr>
          <p:nvPr/>
        </p:nvSpPr>
        <p:spPr bwMode="auto">
          <a:xfrm>
            <a:off x="1143000" y="25146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639763" y="3200400"/>
          <a:ext cx="2625725" cy="508000"/>
        </p:xfrm>
        <a:graphic>
          <a:graphicData uri="http://schemas.openxmlformats.org/presentationml/2006/ole">
            <p:oleObj spid="_x0000_s6151" name="Equation" r:id="rId8" imgW="1180800" imgH="228600" progId="Equation.DSMT4">
              <p:embed/>
            </p:oleObj>
          </a:graphicData>
        </a:graphic>
      </p:graphicFrame>
      <p:graphicFrame>
        <p:nvGraphicFramePr>
          <p:cNvPr id="6152" name="Object 12"/>
          <p:cNvGraphicFramePr>
            <a:graphicFrameLocks noChangeAspect="1"/>
          </p:cNvGraphicFramePr>
          <p:nvPr/>
        </p:nvGraphicFramePr>
        <p:xfrm>
          <a:off x="749300" y="3733800"/>
          <a:ext cx="3251200" cy="479425"/>
        </p:xfrm>
        <a:graphic>
          <a:graphicData uri="http://schemas.openxmlformats.org/presentationml/2006/ole">
            <p:oleObj spid="_x0000_s6152" name="Equation" r:id="rId9" imgW="1625400" imgH="241200" progId="Equation.DSMT4">
              <p:embed/>
            </p:oleObj>
          </a:graphicData>
        </a:graphic>
      </p:graphicFrame>
      <p:graphicFrame>
        <p:nvGraphicFramePr>
          <p:cNvPr id="6153" name="Object 13"/>
          <p:cNvGraphicFramePr>
            <a:graphicFrameLocks noChangeAspect="1"/>
          </p:cNvGraphicFramePr>
          <p:nvPr/>
        </p:nvGraphicFramePr>
        <p:xfrm>
          <a:off x="838200" y="4953000"/>
          <a:ext cx="1449388" cy="447675"/>
        </p:xfrm>
        <a:graphic>
          <a:graphicData uri="http://schemas.openxmlformats.org/presentationml/2006/ole">
            <p:oleObj spid="_x0000_s6153" name="Equation" r:id="rId10" imgW="571320" imgH="177480" progId="Equation.DSMT4">
              <p:embed/>
            </p:oleObj>
          </a:graphicData>
        </a:graphic>
      </p:graphicFrame>
      <p:sp>
        <p:nvSpPr>
          <p:cNvPr id="6163" name="Text Box 14"/>
          <p:cNvSpPr txBox="1">
            <a:spLocks noChangeArrowheads="1"/>
          </p:cNvSpPr>
          <p:nvPr/>
        </p:nvSpPr>
        <p:spPr bwMode="auto">
          <a:xfrm>
            <a:off x="2362200" y="4876800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sp>
        <p:nvSpPr>
          <p:cNvPr id="6164" name="Text Box 15"/>
          <p:cNvSpPr txBox="1">
            <a:spLocks noChangeArrowheads="1"/>
          </p:cNvSpPr>
          <p:nvPr/>
        </p:nvSpPr>
        <p:spPr bwMode="auto">
          <a:xfrm>
            <a:off x="4114800" y="3733800"/>
            <a:ext cx="106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とする。</a:t>
            </a:r>
          </a:p>
        </p:txBody>
      </p:sp>
      <p:graphicFrame>
        <p:nvGraphicFramePr>
          <p:cNvPr id="6154" name="Object 16"/>
          <p:cNvGraphicFramePr>
            <a:graphicFrameLocks noChangeAspect="1"/>
          </p:cNvGraphicFramePr>
          <p:nvPr/>
        </p:nvGraphicFramePr>
        <p:xfrm>
          <a:off x="2357438" y="2514600"/>
          <a:ext cx="2881312" cy="447675"/>
        </p:xfrm>
        <a:graphic>
          <a:graphicData uri="http://schemas.openxmlformats.org/presentationml/2006/ole">
            <p:oleObj spid="_x0000_s6154" name="Equation" r:id="rId11" imgW="1295280" imgH="203040" progId="Equation.DSMT4">
              <p:embed/>
            </p:oleObj>
          </a:graphicData>
        </a:graphic>
      </p:graphicFrame>
      <p:graphicFrame>
        <p:nvGraphicFramePr>
          <p:cNvPr id="6155" name="Object 17"/>
          <p:cNvGraphicFramePr>
            <a:graphicFrameLocks noChangeAspect="1"/>
          </p:cNvGraphicFramePr>
          <p:nvPr/>
        </p:nvGraphicFramePr>
        <p:xfrm>
          <a:off x="838200" y="4191000"/>
          <a:ext cx="5138738" cy="673100"/>
        </p:xfrm>
        <a:graphic>
          <a:graphicData uri="http://schemas.openxmlformats.org/presentationml/2006/ole">
            <p:oleObj spid="_x0000_s6155" name="Equation" r:id="rId12" imgW="2311200" imgH="304560" progId="Equation.DSMT4">
              <p:embed/>
            </p:oleObj>
          </a:graphicData>
        </a:graphic>
      </p:graphicFrame>
      <p:sp>
        <p:nvSpPr>
          <p:cNvPr id="6165" name="Text Box 18"/>
          <p:cNvSpPr txBox="1">
            <a:spLocks noChangeArrowheads="1"/>
          </p:cNvSpPr>
          <p:nvPr/>
        </p:nvSpPr>
        <p:spPr bwMode="auto">
          <a:xfrm>
            <a:off x="6172200" y="4191000"/>
            <a:ext cx="114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なので、</a:t>
            </a:r>
          </a:p>
        </p:txBody>
      </p:sp>
      <p:graphicFrame>
        <p:nvGraphicFramePr>
          <p:cNvPr id="6156" name="Object 19"/>
          <p:cNvGraphicFramePr>
            <a:graphicFrameLocks noChangeAspect="1"/>
          </p:cNvGraphicFramePr>
          <p:nvPr/>
        </p:nvGraphicFramePr>
        <p:xfrm>
          <a:off x="3733800" y="4876800"/>
          <a:ext cx="2127250" cy="512763"/>
        </p:xfrm>
        <a:graphic>
          <a:graphicData uri="http://schemas.openxmlformats.org/presentationml/2006/ole">
            <p:oleObj spid="_x0000_s6156" name="Equation" r:id="rId13" imgW="838080" imgH="203040" progId="Equation.DSMT4">
              <p:embed/>
            </p:oleObj>
          </a:graphicData>
        </a:graphic>
      </p:graphicFrame>
      <p:sp>
        <p:nvSpPr>
          <p:cNvPr id="6166" name="Text Box 20"/>
          <p:cNvSpPr txBox="1">
            <a:spLocks noChangeArrowheads="1"/>
          </p:cNvSpPr>
          <p:nvPr/>
        </p:nvSpPr>
        <p:spPr bwMode="auto">
          <a:xfrm>
            <a:off x="1143000" y="54102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6157" name="Object 21"/>
          <p:cNvGraphicFramePr>
            <a:graphicFrameLocks noChangeAspect="1"/>
          </p:cNvGraphicFramePr>
          <p:nvPr/>
        </p:nvGraphicFramePr>
        <p:xfrm>
          <a:off x="2057400" y="5486400"/>
          <a:ext cx="2428875" cy="508000"/>
        </p:xfrm>
        <a:graphic>
          <a:graphicData uri="http://schemas.openxmlformats.org/presentationml/2006/ole">
            <p:oleObj spid="_x0000_s6157" name="Equation" r:id="rId14" imgW="1091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76D894-E7D4-44F0-81E9-DE83ABF9C89D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4572000" cy="4572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accent2"/>
                </a:solidFill>
              </a:rPr>
              <a:t>Ｏ記法の練習問題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7170" name="Equation" r:id="rId3" imgW="914400" imgH="198720" progId="Equation.DSMT4">
              <p:embed/>
            </p:oleObj>
          </a:graphicData>
        </a:graphic>
      </p:graphicFrame>
      <p:sp>
        <p:nvSpPr>
          <p:cNvPr id="7178" name="Text Box 4"/>
          <p:cNvSpPr txBox="1">
            <a:spLocks noChangeArrowheads="1"/>
          </p:cNvSpPr>
          <p:nvPr/>
        </p:nvSpPr>
        <p:spPr bwMode="auto">
          <a:xfrm>
            <a:off x="517525" y="858838"/>
            <a:ext cx="5197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次の数列の一般項（関数）をＯ記法で表せ。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990600" y="1752600"/>
          <a:ext cx="2765425" cy="447675"/>
        </p:xfrm>
        <a:graphic>
          <a:graphicData uri="http://schemas.openxmlformats.org/presentationml/2006/ole">
            <p:oleObj spid="_x0000_s7171" name="Equation" r:id="rId4" imgW="1244520" imgH="203040" progId="Equation.DSMT4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1066800" y="2362200"/>
          <a:ext cx="4033838" cy="530225"/>
        </p:xfrm>
        <a:graphic>
          <a:graphicData uri="http://schemas.openxmlformats.org/presentationml/2006/ole">
            <p:oleObj spid="_x0000_s7172" name="Equation" r:id="rId5" imgW="1815840" imgH="241200" progId="Equation.DSMT4">
              <p:embed/>
            </p:oleObj>
          </a:graphicData>
        </a:graphic>
      </p:graphicFrame>
      <p:graphicFrame>
        <p:nvGraphicFramePr>
          <p:cNvPr id="7173" name="Object 7"/>
          <p:cNvGraphicFramePr>
            <a:graphicFrameLocks noChangeAspect="1"/>
          </p:cNvGraphicFramePr>
          <p:nvPr/>
        </p:nvGraphicFramePr>
        <p:xfrm>
          <a:off x="990600" y="3200400"/>
          <a:ext cx="4540250" cy="504825"/>
        </p:xfrm>
        <a:graphic>
          <a:graphicData uri="http://schemas.openxmlformats.org/presentationml/2006/ole">
            <p:oleObj spid="_x0000_s7173" name="Equation" r:id="rId6" imgW="2044440" imgH="228600" progId="Equation.DSMT4">
              <p:embed/>
            </p:oleObj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/>
        </p:nvGraphicFramePr>
        <p:xfrm>
          <a:off x="996950" y="3962400"/>
          <a:ext cx="3074988" cy="530225"/>
        </p:xfrm>
        <a:graphic>
          <a:graphicData uri="http://schemas.openxmlformats.org/presentationml/2006/ole">
            <p:oleObj spid="_x0000_s7174" name="Equation" r:id="rId7" imgW="1384200" imgH="241200" progId="Equation.DSMT4">
              <p:embed/>
            </p:oleObj>
          </a:graphicData>
        </a:graphic>
      </p:graphicFrame>
      <p:graphicFrame>
        <p:nvGraphicFramePr>
          <p:cNvPr id="7175" name="Object 9"/>
          <p:cNvGraphicFramePr>
            <a:graphicFrameLocks noChangeAspect="1"/>
          </p:cNvGraphicFramePr>
          <p:nvPr/>
        </p:nvGraphicFramePr>
        <p:xfrm>
          <a:off x="990600" y="4724400"/>
          <a:ext cx="2427288" cy="506413"/>
        </p:xfrm>
        <a:graphic>
          <a:graphicData uri="http://schemas.openxmlformats.org/presentationml/2006/ole">
            <p:oleObj spid="_x0000_s7175" name="Equation" r:id="rId8" imgW="1091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AF267D-24C8-4D34-8778-880EA80FFE6D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95600"/>
            <a:ext cx="7620000" cy="533400"/>
          </a:xfrm>
        </p:spPr>
        <p:txBody>
          <a:bodyPr/>
          <a:lstStyle/>
          <a:p>
            <a:pPr eaLnBrk="1" hangingPunct="1"/>
            <a:r>
              <a:rPr lang="ja-JP" altLang="en-US" smtClean="0"/>
              <a:t>プロうグラムの漸近的評価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F97BAF-543E-41F7-9CB8-2978560978EE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8200" name="Rectangle 2"/>
          <p:cNvSpPr>
            <a:spLocks noChangeArrowheads="1"/>
          </p:cNvSpPr>
          <p:nvPr/>
        </p:nvSpPr>
        <p:spPr bwMode="auto">
          <a:xfrm>
            <a:off x="228600" y="6096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5867400" cy="609600"/>
          </a:xfrm>
        </p:spPr>
        <p:txBody>
          <a:bodyPr/>
          <a:lstStyle/>
          <a:p>
            <a:pPr eaLnBrk="1" hangingPunct="1"/>
            <a:r>
              <a:rPr lang="ja-JP" altLang="en-US" sz="3200" smtClean="0">
                <a:solidFill>
                  <a:schemeClr val="accent2"/>
                </a:solidFill>
              </a:rPr>
              <a:t>プログラムと漸近的評価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8194" name="Equation" r:id="rId3" imgW="914400" imgH="198720" progId="Equation.DSMT4">
              <p:embed/>
            </p:oleObj>
          </a:graphicData>
        </a:graphic>
      </p:graphicFrame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75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プログラム内の加減算は、ある定数　　時間以下で実行できる。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609600" y="2057400"/>
            <a:ext cx="775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プログラム内の乗除算は、ある定数　　時間以下で実行できる。</a:t>
            </a: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685800" y="3124200"/>
            <a:ext cx="744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プログラム内の比較は、ある定数　　時間以下で実行できる。</a:t>
            </a:r>
          </a:p>
        </p:txBody>
      </p:sp>
      <p:sp>
        <p:nvSpPr>
          <p:cNvPr id="8205" name="Text Box 8"/>
          <p:cNvSpPr txBox="1">
            <a:spLocks noChangeArrowheads="1"/>
          </p:cNvSpPr>
          <p:nvPr/>
        </p:nvSpPr>
        <p:spPr bwMode="auto">
          <a:xfrm>
            <a:off x="609600" y="4343400"/>
            <a:ext cx="744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プログラム内の代入は、ある定数　　時間以下で実行できる。</a:t>
            </a:r>
          </a:p>
        </p:txBody>
      </p:sp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4953000" y="762000"/>
          <a:ext cx="368300" cy="762000"/>
        </p:xfrm>
        <a:graphic>
          <a:graphicData uri="http://schemas.openxmlformats.org/presentationml/2006/ole">
            <p:oleObj spid="_x0000_s8195" name="Equation" r:id="rId4" imgW="139680" imgH="215640" progId="Equation.DSMT4">
              <p:embed/>
            </p:oleObj>
          </a:graphicData>
        </a:graphic>
      </p:graphicFrame>
      <p:graphicFrame>
        <p:nvGraphicFramePr>
          <p:cNvPr id="8196" name="Object 10"/>
          <p:cNvGraphicFramePr>
            <a:graphicFrameLocks noChangeAspect="1"/>
          </p:cNvGraphicFramePr>
          <p:nvPr/>
        </p:nvGraphicFramePr>
        <p:xfrm>
          <a:off x="4953000" y="1905000"/>
          <a:ext cx="396875" cy="762000"/>
        </p:xfrm>
        <a:graphic>
          <a:graphicData uri="http://schemas.openxmlformats.org/presentationml/2006/ole">
            <p:oleObj spid="_x0000_s8196" name="Equation" r:id="rId5" imgW="152280" imgH="215640" progId="Equation.DSMT4">
              <p:embed/>
            </p:oleObj>
          </a:graphicData>
        </a:graphic>
      </p:graphicFrame>
      <p:graphicFrame>
        <p:nvGraphicFramePr>
          <p:cNvPr id="8197" name="Object 11"/>
          <p:cNvGraphicFramePr>
            <a:graphicFrameLocks noChangeAspect="1"/>
          </p:cNvGraphicFramePr>
          <p:nvPr/>
        </p:nvGraphicFramePr>
        <p:xfrm>
          <a:off x="4648200" y="2971800"/>
          <a:ext cx="398463" cy="812800"/>
        </p:xfrm>
        <a:graphic>
          <a:graphicData uri="http://schemas.openxmlformats.org/presentationml/2006/ole">
            <p:oleObj spid="_x0000_s8197" name="Equation" r:id="rId6" imgW="152280" imgH="228600" progId="Equation.DSMT4">
              <p:embed/>
            </p:oleObj>
          </a:graphicData>
        </a:graphic>
      </p:graphicFrame>
      <p:graphicFrame>
        <p:nvGraphicFramePr>
          <p:cNvPr id="8198" name="Object 12"/>
          <p:cNvGraphicFramePr>
            <a:graphicFrameLocks noChangeAspect="1"/>
          </p:cNvGraphicFramePr>
          <p:nvPr/>
        </p:nvGraphicFramePr>
        <p:xfrm>
          <a:off x="4572000" y="4191000"/>
          <a:ext cx="396875" cy="762000"/>
        </p:xfrm>
        <a:graphic>
          <a:graphicData uri="http://schemas.openxmlformats.org/presentationml/2006/ole">
            <p:oleObj spid="_x0000_s8198" name="Equation" r:id="rId7" imgW="152280" imgH="215640" progId="Equation.DSMT4">
              <p:embed/>
            </p:oleObj>
          </a:graphicData>
        </a:graphic>
      </p:graphicFrame>
      <p:sp>
        <p:nvSpPr>
          <p:cNvPr id="8206" name="Rectangle 13"/>
          <p:cNvSpPr>
            <a:spLocks noChangeArrowheads="1"/>
          </p:cNvSpPr>
          <p:nvPr/>
        </p:nvSpPr>
        <p:spPr bwMode="auto">
          <a:xfrm>
            <a:off x="228600" y="41148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7" name="Rectangle 14"/>
          <p:cNvSpPr>
            <a:spLocks noChangeArrowheads="1"/>
          </p:cNvSpPr>
          <p:nvPr/>
        </p:nvSpPr>
        <p:spPr bwMode="auto">
          <a:xfrm>
            <a:off x="152400" y="28194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8" name="Rectangle 15"/>
          <p:cNvSpPr>
            <a:spLocks noChangeArrowheads="1"/>
          </p:cNvSpPr>
          <p:nvPr/>
        </p:nvSpPr>
        <p:spPr bwMode="auto">
          <a:xfrm>
            <a:off x="228600" y="17526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457200" y="4572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仮定１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457200" y="15240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仮定２</a:t>
            </a:r>
          </a:p>
        </p:txBody>
      </p:sp>
      <p:sp>
        <p:nvSpPr>
          <p:cNvPr id="8211" name="Text Box 18"/>
          <p:cNvSpPr txBox="1">
            <a:spLocks noChangeArrowheads="1"/>
          </p:cNvSpPr>
          <p:nvPr/>
        </p:nvSpPr>
        <p:spPr bwMode="auto">
          <a:xfrm>
            <a:off x="533400" y="25908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仮定３</a:t>
            </a:r>
          </a:p>
        </p:txBody>
      </p:sp>
      <p:sp>
        <p:nvSpPr>
          <p:cNvPr id="8212" name="Text Box 19"/>
          <p:cNvSpPr txBox="1">
            <a:spLocks noChangeArrowheads="1"/>
          </p:cNvSpPr>
          <p:nvPr/>
        </p:nvSpPr>
        <p:spPr bwMode="auto">
          <a:xfrm>
            <a:off x="457200" y="38100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仮定４</a:t>
            </a:r>
          </a:p>
        </p:txBody>
      </p:sp>
      <p:sp>
        <p:nvSpPr>
          <p:cNvPr id="8213" name="Text Box 20"/>
          <p:cNvSpPr txBox="1">
            <a:spLocks noChangeArrowheads="1"/>
          </p:cNvSpPr>
          <p:nvPr/>
        </p:nvSpPr>
        <p:spPr bwMode="auto">
          <a:xfrm>
            <a:off x="4267200" y="5105400"/>
            <a:ext cx="260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.</a:t>
            </a:r>
          </a:p>
          <a:p>
            <a:r>
              <a:rPr lang="en-US" altLang="ja-JP" sz="2400">
                <a:ea typeface="MS UI Gothic" pitchFamily="50" charset="-128"/>
              </a:rPr>
              <a:t>.</a:t>
            </a:r>
          </a:p>
          <a:p>
            <a:r>
              <a:rPr lang="en-US" altLang="ja-JP" sz="2400">
                <a:ea typeface="MS UI Gothic" pitchFamily="50" charset="-128"/>
              </a:rPr>
              <a:t>.</a:t>
            </a:r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974725" y="6116638"/>
            <a:ext cx="589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プログラムでは、このように仮定できることが多い。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CB8D7F-FAF1-4E3A-9BE4-11AE03425A05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9218" name="Equation" r:id="rId3" imgW="914400" imgH="198720" progId="Equation.DSMT4">
              <p:embed/>
            </p:oleObj>
          </a:graphicData>
        </a:graphic>
      </p:graphicFrame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288925" y="706438"/>
            <a:ext cx="588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仮定１－４より、　　　　　　　　　　　　　　　なる　</a:t>
            </a:r>
          </a:p>
        </p:txBody>
      </p:sp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2362200" y="762000"/>
          <a:ext cx="2514600" cy="434975"/>
        </p:xfrm>
        <a:graphic>
          <a:graphicData uri="http://schemas.openxmlformats.org/presentationml/2006/ole">
            <p:oleObj spid="_x0000_s9219" name="Equation" r:id="rId4" imgW="1320480" imgH="228600" progId="Equation.DSMT4">
              <p:embed/>
            </p:oleObj>
          </a:graphicData>
        </a:graphic>
      </p:graphicFrame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5943600" y="762000"/>
          <a:ext cx="430213" cy="533400"/>
        </p:xfrm>
        <a:graphic>
          <a:graphicData uri="http://schemas.openxmlformats.org/presentationml/2006/ole">
            <p:oleObj spid="_x0000_s9220" name="Equation" r:id="rId5" imgW="114120" imgH="139680" progId="Equation.DSMT4">
              <p:embed/>
            </p:oleObj>
          </a:graphicData>
        </a:graphic>
      </p:graphicFrame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6613525" y="706438"/>
            <a:ext cx="123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をとると、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81000" y="1447800"/>
            <a:ext cx="841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</a:t>
            </a:r>
            <a:r>
              <a:rPr lang="en-US" altLang="ja-JP" sz="2400">
                <a:ea typeface="MS UI Gothic" pitchFamily="50" charset="-128"/>
              </a:rPr>
              <a:t>4</a:t>
            </a:r>
            <a:r>
              <a:rPr lang="ja-JP" altLang="en-US" sz="2400">
                <a:ea typeface="MS UI Gothic" pitchFamily="50" charset="-128"/>
              </a:rPr>
              <a:t>則演算、比較等はある定数時間以下で実行できる。</a:t>
            </a:r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4495800" y="1981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4937125" y="23066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つよめて</a:t>
            </a:r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1066800" y="2971800"/>
            <a:ext cx="67706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プログラム内では、</a:t>
            </a:r>
          </a:p>
          <a:p>
            <a:r>
              <a:rPr lang="ja-JP" altLang="en-US" sz="2400">
                <a:ea typeface="MS UI Gothic" pitchFamily="50" charset="-128"/>
              </a:rPr>
              <a:t>繰り返し構造、</a:t>
            </a:r>
          </a:p>
          <a:p>
            <a:r>
              <a:rPr lang="ja-JP" altLang="en-US" sz="2400">
                <a:ea typeface="MS UI Gothic" pitchFamily="50" charset="-128"/>
              </a:rPr>
              <a:t>（再帰関数を含む）関数呼び出し、</a:t>
            </a:r>
          </a:p>
          <a:p>
            <a:r>
              <a:rPr lang="ja-JP" altLang="en-US" sz="2400">
                <a:ea typeface="MS UI Gothic" pitchFamily="50" charset="-128"/>
              </a:rPr>
              <a:t>以外は定数時間で実行できると仮定できることが多い。</a:t>
            </a: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838200" y="3048000"/>
            <a:ext cx="7467600" cy="16002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304800" y="1371600"/>
            <a:ext cx="8534400" cy="6096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16AD4C-FB6B-4912-94BC-FD586176B0C5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6200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0242" name="Equation" r:id="rId3" imgW="914400" imgH="198720" progId="Equation.DSMT4">
              <p:embed/>
            </p:oleObj>
          </a:graphicData>
        </a:graphic>
      </p:graphicFrame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762000" y="838200"/>
            <a:ext cx="4114800" cy="37433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function1()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     	  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・・・・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Verdana" pitchFamily="34" charset="0"/>
                <a:ea typeface="MS UI Gothic" pitchFamily="50" charset="-128"/>
              </a:rPr>
              <a:t> 	   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1219200" y="51054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function1</a:t>
            </a:r>
            <a:r>
              <a:rPr lang="ja-JP" altLang="en-US" sz="2400">
                <a:ea typeface="MS UI Gothic" pitchFamily="50" charset="-128"/>
              </a:rPr>
              <a:t>の計算時間は、</a:t>
            </a:r>
          </a:p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4572000" y="5105400"/>
          <a:ext cx="685800" cy="404813"/>
        </p:xfrm>
        <a:graphic>
          <a:graphicData uri="http://schemas.openxmlformats.org/presentationml/2006/ole">
            <p:oleObj spid="_x0000_s10243" name="Equation" r:id="rId4" imgW="342720" imgH="203040" progId="Equation.DSMT4">
              <p:embed/>
            </p:oleObj>
          </a:graphicData>
        </a:graphic>
      </p:graphicFrame>
      <p:sp>
        <p:nvSpPr>
          <p:cNvPr id="10248" name="AutoShape 7"/>
          <p:cNvSpPr>
            <a:spLocks noChangeArrowheads="1"/>
          </p:cNvSpPr>
          <p:nvPr/>
        </p:nvSpPr>
        <p:spPr bwMode="auto">
          <a:xfrm>
            <a:off x="5429250" y="3643313"/>
            <a:ext cx="2743200" cy="1524000"/>
          </a:xfrm>
          <a:prstGeom prst="wedgeRoundRectCallout">
            <a:avLst>
              <a:gd name="adj1" fmla="val -122287"/>
              <a:gd name="adj2" fmla="val -7408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5581650" y="3871913"/>
            <a:ext cx="2149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この部分がｎ回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sp>
        <p:nvSpPr>
          <p:cNvPr id="10250" name="AutoShape 7"/>
          <p:cNvSpPr>
            <a:spLocks noChangeArrowheads="1"/>
          </p:cNvSpPr>
          <p:nvPr/>
        </p:nvSpPr>
        <p:spPr bwMode="auto">
          <a:xfrm>
            <a:off x="5643563" y="1143000"/>
            <a:ext cx="3028950" cy="1524000"/>
          </a:xfrm>
          <a:prstGeom prst="wedgeRoundRectCallout">
            <a:avLst>
              <a:gd name="adj1" fmla="val -78912"/>
              <a:gd name="adj2" fmla="val 1829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ja-JP" sz="2400">
                <a:ea typeface="MS UI Gothic" pitchFamily="50" charset="-128"/>
              </a:rPr>
              <a:t>for</a:t>
            </a:r>
            <a:r>
              <a:rPr lang="ja-JP" altLang="en-US" sz="2400">
                <a:ea typeface="MS UI Gothic" pitchFamily="50" charset="-128"/>
              </a:rPr>
              <a:t>ループは、この部分だけで漸近時間計算量が見積もれる。</a:t>
            </a:r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0ABEE9-B77D-4CD7-A5F8-CDDEE43C1140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評価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授業内演習（出席）</a:t>
            </a:r>
            <a:r>
              <a:rPr lang="en-US" altLang="ja-JP" dirty="0" smtClean="0"/>
              <a:t>15</a:t>
            </a:r>
            <a:r>
              <a:rPr lang="ja-JP" altLang="en-US" dirty="0" smtClean="0"/>
              <a:t>％</a:t>
            </a:r>
          </a:p>
          <a:p>
            <a:pPr eaLnBrk="1" hangingPunct="1"/>
            <a:endParaRPr lang="ja-JP" altLang="en-US" dirty="0" smtClean="0"/>
          </a:p>
          <a:p>
            <a:pPr eaLnBrk="1" hangingPunct="1"/>
            <a:r>
              <a:rPr lang="ja-JP" altLang="en-US" dirty="0" smtClean="0"/>
              <a:t>レポート</a:t>
            </a:r>
            <a:r>
              <a:rPr lang="en-US" altLang="ja-JP" dirty="0" smtClean="0"/>
              <a:t>25</a:t>
            </a:r>
            <a:r>
              <a:rPr lang="ja-JP" altLang="en-US" dirty="0" smtClean="0"/>
              <a:t>％</a:t>
            </a:r>
          </a:p>
          <a:p>
            <a:pPr eaLnBrk="1" hangingPunct="1"/>
            <a:endParaRPr lang="ja-JP" altLang="en-US" dirty="0" smtClean="0"/>
          </a:p>
          <a:p>
            <a:pPr eaLnBrk="1" hangingPunct="1"/>
            <a:r>
              <a:rPr lang="ja-JP" altLang="en-US" dirty="0" smtClean="0"/>
              <a:t>試験</a:t>
            </a:r>
            <a:r>
              <a:rPr lang="en-US" altLang="ja-JP" dirty="0" smtClean="0"/>
              <a:t>60</a:t>
            </a:r>
            <a:r>
              <a:rPr lang="ja-JP" altLang="en-US" dirty="0" smtClean="0"/>
              <a:t>％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967C3B-22B6-435D-B311-E3C3D354E57C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9248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2 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1266" name="Equation" r:id="rId3" imgW="914400" imgH="198720" progId="Equation.DSMT4">
              <p:embed/>
            </p:oleObj>
          </a:graphicData>
        </a:graphic>
      </p:graphicFrame>
      <p:sp>
        <p:nvSpPr>
          <p:cNvPr id="11273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7086600" cy="59340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function2()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for(j=0;j&lt;n;j++)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	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・・・・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Verdana" pitchFamily="34" charset="0"/>
                <a:ea typeface="MS UI Gothic" pitchFamily="50" charset="-128"/>
              </a:rPr>
              <a:t>		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endParaRPr lang="en-US" altLang="ja-JP" sz="2400">
              <a:latin typeface="Verdana" pitchFamily="34" charset="0"/>
              <a:ea typeface="MS UI Gothic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1274" name="Text Box 5"/>
          <p:cNvSpPr txBox="1">
            <a:spLocks noChangeArrowheads="1"/>
          </p:cNvSpPr>
          <p:nvPr/>
        </p:nvSpPr>
        <p:spPr bwMode="auto">
          <a:xfrm>
            <a:off x="1066800" y="6400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function2</a:t>
            </a:r>
            <a:r>
              <a:rPr lang="ja-JP" altLang="en-US" sz="2400">
                <a:ea typeface="MS UI Gothic" pitchFamily="50" charset="-128"/>
              </a:rPr>
              <a:t>の計算時間は、         で ある。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165600" y="6399213"/>
          <a:ext cx="812800" cy="458787"/>
        </p:xfrm>
        <a:graphic>
          <a:graphicData uri="http://schemas.openxmlformats.org/presentationml/2006/ole">
            <p:oleObj spid="_x0000_s11267" name="Equation" r:id="rId4" imgW="406080" imgH="228600" progId="Equation.DSMT4">
              <p:embed/>
            </p:oleObj>
          </a:graphicData>
        </a:graphic>
      </p:graphicFrame>
      <p:sp>
        <p:nvSpPr>
          <p:cNvPr id="11275" name="AutoShape 7"/>
          <p:cNvSpPr>
            <a:spLocks noChangeArrowheads="1"/>
          </p:cNvSpPr>
          <p:nvPr/>
        </p:nvSpPr>
        <p:spPr bwMode="auto">
          <a:xfrm>
            <a:off x="4114800" y="3124200"/>
            <a:ext cx="2438400" cy="1524000"/>
          </a:xfrm>
          <a:prstGeom prst="wedgeRoundRectCallout">
            <a:avLst>
              <a:gd name="adj1" fmla="val -64972"/>
              <a:gd name="adj2" fmla="val 239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1276" name="Text Box 8"/>
          <p:cNvSpPr txBox="1">
            <a:spLocks noChangeArrowheads="1"/>
          </p:cNvSpPr>
          <p:nvPr/>
        </p:nvSpPr>
        <p:spPr bwMode="auto">
          <a:xfrm>
            <a:off x="4267200" y="3429000"/>
            <a:ext cx="2225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この部分は　　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5715000" y="3429000"/>
          <a:ext cx="355600" cy="404813"/>
        </p:xfrm>
        <a:graphic>
          <a:graphicData uri="http://schemas.openxmlformats.org/presentationml/2006/ole">
            <p:oleObj spid="_x0000_s11268" name="Equation" r:id="rId5" imgW="177480" imgH="203040" progId="Equation.DSMT4">
              <p:embed/>
            </p:oleObj>
          </a:graphicData>
        </a:graphic>
      </p:graphicFrame>
      <p:sp>
        <p:nvSpPr>
          <p:cNvPr id="11277" name="AutoShape 10"/>
          <p:cNvSpPr>
            <a:spLocks noChangeArrowheads="1"/>
          </p:cNvSpPr>
          <p:nvPr/>
        </p:nvSpPr>
        <p:spPr bwMode="auto">
          <a:xfrm>
            <a:off x="4953000" y="1219200"/>
            <a:ext cx="2743200" cy="1524000"/>
          </a:xfrm>
          <a:prstGeom prst="wedgeRoundRectCallout">
            <a:avLst>
              <a:gd name="adj1" fmla="val -129977"/>
              <a:gd name="adj2" fmla="val 2719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1278" name="AutoShape 11"/>
          <p:cNvSpPr>
            <a:spLocks noChangeArrowheads="1"/>
          </p:cNvSpPr>
          <p:nvPr/>
        </p:nvSpPr>
        <p:spPr bwMode="auto">
          <a:xfrm>
            <a:off x="4800600" y="4876800"/>
            <a:ext cx="2743200" cy="1295400"/>
          </a:xfrm>
          <a:prstGeom prst="wedgeRoundRectCallout">
            <a:avLst>
              <a:gd name="adj1" fmla="val -142014"/>
              <a:gd name="adj2" fmla="val -174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1279" name="Text Box 12"/>
          <p:cNvSpPr txBox="1">
            <a:spLocks noChangeArrowheads="1"/>
          </p:cNvSpPr>
          <p:nvPr/>
        </p:nvSpPr>
        <p:spPr bwMode="auto">
          <a:xfrm>
            <a:off x="5181600" y="1447800"/>
            <a:ext cx="2225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この部分は　　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graphicFrame>
        <p:nvGraphicFramePr>
          <p:cNvPr id="11269" name="Object 13"/>
          <p:cNvGraphicFramePr>
            <a:graphicFrameLocks noChangeAspect="1"/>
          </p:cNvGraphicFramePr>
          <p:nvPr/>
        </p:nvGraphicFramePr>
        <p:xfrm>
          <a:off x="6629400" y="1524000"/>
          <a:ext cx="254000" cy="277813"/>
        </p:xfrm>
        <a:graphic>
          <a:graphicData uri="http://schemas.openxmlformats.org/presentationml/2006/ole">
            <p:oleObj spid="_x0000_s11269" name="Equation" r:id="rId6" imgW="126720" imgH="139680" progId="Equation.DSMT4">
              <p:embed/>
            </p:oleObj>
          </a:graphicData>
        </a:graphic>
      </p:graphicFrame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4953000" y="4953000"/>
            <a:ext cx="2225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この部分は　　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graphicFrame>
        <p:nvGraphicFramePr>
          <p:cNvPr id="11270" name="Object 15"/>
          <p:cNvGraphicFramePr>
            <a:graphicFrameLocks noChangeAspect="1"/>
          </p:cNvGraphicFramePr>
          <p:nvPr/>
        </p:nvGraphicFramePr>
        <p:xfrm>
          <a:off x="6324600" y="5029200"/>
          <a:ext cx="254000" cy="277813"/>
        </p:xfrm>
        <a:graphic>
          <a:graphicData uri="http://schemas.openxmlformats.org/presentationml/2006/ole">
            <p:oleObj spid="_x0000_s11270" name="Equation" r:id="rId7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85B8C2-A3E1-4836-8285-283C9918DE30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3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2290" name="Equation" r:id="rId3" imgW="914400" imgH="198720" progId="Equation.DSMT4">
              <p:embed/>
            </p:oleObj>
          </a:graphicData>
        </a:graphic>
      </p:graphicFrame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5638800" cy="45116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function3()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for(j=0;j&lt;k;j++)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	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・・・・・・</a:t>
            </a:r>
          </a:p>
          <a:p>
            <a:pPr>
              <a:spcBef>
                <a:spcPct val="50000"/>
              </a:spcBef>
            </a:pPr>
            <a:r>
              <a:rPr lang="ja-JP" altLang="en-US" sz="2000">
                <a:latin typeface="Verdana" pitchFamily="34" charset="0"/>
                <a:ea typeface="MS UI Gothic" pitchFamily="50" charset="-128"/>
              </a:rPr>
              <a:t>		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09600" y="5181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function3</a:t>
            </a:r>
            <a:r>
              <a:rPr lang="ja-JP" altLang="en-US" sz="2400">
                <a:ea typeface="MS UI Gothic" pitchFamily="50" charset="-128"/>
              </a:rPr>
              <a:t>の計算時間         を評価する。。</a:t>
            </a:r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352800" y="5181600"/>
          <a:ext cx="609600" cy="360363"/>
        </p:xfrm>
        <a:graphic>
          <a:graphicData uri="http://schemas.openxmlformats.org/presentationml/2006/ole">
            <p:oleObj spid="_x0000_s12291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609600" y="5638800"/>
          <a:ext cx="5867400" cy="787400"/>
        </p:xfrm>
        <a:graphic>
          <a:graphicData uri="http://schemas.openxmlformats.org/presentationml/2006/ole">
            <p:oleObj spid="_x0000_s12292" name="Equation" r:id="rId5" imgW="2920680" imgH="393480" progId="Equation.DSMT4">
              <p:embed/>
            </p:oleObj>
          </a:graphicData>
        </a:graphic>
      </p:graphicFrame>
      <p:sp>
        <p:nvSpPr>
          <p:cNvPr id="12297" name="AutoShape 7"/>
          <p:cNvSpPr>
            <a:spLocks noChangeArrowheads="1"/>
          </p:cNvSpPr>
          <p:nvPr/>
        </p:nvSpPr>
        <p:spPr bwMode="auto">
          <a:xfrm>
            <a:off x="5715000" y="1428750"/>
            <a:ext cx="2938463" cy="2357438"/>
          </a:xfrm>
          <a:prstGeom prst="wedgeRoundRectCallout">
            <a:avLst>
              <a:gd name="adj1" fmla="val -74278"/>
              <a:gd name="adj2" fmla="val -469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外側のループカウンタが、内側のループ回数に影響を与える。</a:t>
            </a:r>
            <a:endParaRPr lang="en-US" altLang="ja-JP" sz="2400">
              <a:ea typeface="MS UI Gothic" pitchFamily="50" charset="-128"/>
            </a:endParaRP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一見、ｎと無関係に見える。</a:t>
            </a:r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D04BC5-6A45-448D-BA5B-2F020633B95A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4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3314" name="Equation" r:id="rId3" imgW="914400" imgH="198720" progId="Equation.DSMT4">
              <p:embed/>
            </p:oleObj>
          </a:graphicData>
        </a:graphic>
      </p:graphicFrame>
      <p:sp>
        <p:nvSpPr>
          <p:cNvPr id="13320" name="Text Box 4"/>
          <p:cNvSpPr txBox="1">
            <a:spLocks noChangeArrowheads="1"/>
          </p:cNvSpPr>
          <p:nvPr/>
        </p:nvSpPr>
        <p:spPr bwMode="auto">
          <a:xfrm>
            <a:off x="214313" y="500063"/>
            <a:ext cx="4629150" cy="600233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int function4(int n)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1)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return(0);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	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function4(n-1);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3321" name="Text Box 5"/>
          <p:cNvSpPr txBox="1">
            <a:spLocks noChangeArrowheads="1"/>
          </p:cNvSpPr>
          <p:nvPr/>
        </p:nvSpPr>
        <p:spPr bwMode="auto">
          <a:xfrm>
            <a:off x="4860925" y="1071563"/>
            <a:ext cx="42830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function4</a:t>
            </a:r>
            <a:r>
              <a:rPr lang="ja-JP" altLang="en-US" sz="2400">
                <a:ea typeface="MS UI Gothic" pitchFamily="50" charset="-128"/>
              </a:rPr>
              <a:t>の計算時間         を評価する。</a:t>
            </a:r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7643813" y="1071563"/>
          <a:ext cx="609600" cy="360362"/>
        </p:xfrm>
        <a:graphic>
          <a:graphicData uri="http://schemas.openxmlformats.org/presentationml/2006/ole">
            <p:oleObj spid="_x0000_s13315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3316" name="Object 7"/>
          <p:cNvGraphicFramePr>
            <a:graphicFrameLocks noChangeAspect="1"/>
          </p:cNvGraphicFramePr>
          <p:nvPr/>
        </p:nvGraphicFramePr>
        <p:xfrm>
          <a:off x="5429250" y="2071688"/>
          <a:ext cx="2703513" cy="965200"/>
        </p:xfrm>
        <a:graphic>
          <a:graphicData uri="http://schemas.openxmlformats.org/presentationml/2006/ole">
            <p:oleObj spid="_x0000_s13316" name="Equation" r:id="rId5" imgW="1346040" imgH="482400" progId="Equation.DSMT4">
              <p:embed/>
            </p:oleObj>
          </a:graphicData>
        </a:graphic>
      </p:graphicFrame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5581650" y="3443288"/>
            <a:ext cx="218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この漸化式より、</a:t>
            </a:r>
          </a:p>
        </p:txBody>
      </p:sp>
      <p:graphicFrame>
        <p:nvGraphicFramePr>
          <p:cNvPr id="13317" name="Object 9"/>
          <p:cNvGraphicFramePr>
            <a:graphicFrameLocks noChangeAspect="1"/>
          </p:cNvGraphicFramePr>
          <p:nvPr/>
        </p:nvGraphicFramePr>
        <p:xfrm>
          <a:off x="5734050" y="4205288"/>
          <a:ext cx="1428750" cy="360362"/>
        </p:xfrm>
        <a:graphic>
          <a:graphicData uri="http://schemas.openxmlformats.org/presentationml/2006/ole">
            <p:oleObj spid="_x0000_s13317" name="Equation" r:id="rId6" imgW="799920" imgH="203040" progId="Equation.DSMT4">
              <p:embed/>
            </p:oleObj>
          </a:graphicData>
        </a:graphic>
      </p:graphicFrame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7258050" y="4129088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  <p:sp>
        <p:nvSpPr>
          <p:cNvPr id="13324" name="AutoShape 7"/>
          <p:cNvSpPr>
            <a:spLocks noChangeArrowheads="1"/>
          </p:cNvSpPr>
          <p:nvPr/>
        </p:nvSpPr>
        <p:spPr bwMode="auto">
          <a:xfrm>
            <a:off x="5214938" y="5000625"/>
            <a:ext cx="2938462" cy="1428750"/>
          </a:xfrm>
          <a:prstGeom prst="wedgeRoundRectCallout">
            <a:avLst>
              <a:gd name="adj1" fmla="val -73292"/>
              <a:gd name="adj2" fmla="val -371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再帰関数の時間計算量は、見た目では分かりにくい。</a:t>
            </a:r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E1745-C7DD-4822-9A36-7D4C7B4D80A2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5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4338" name="Equation" r:id="rId3" imgW="914400" imgH="198720" progId="Equation.DSMT4">
              <p:embed/>
            </p:oleObj>
          </a:graphicData>
        </a:graphic>
      </p:graphicFrame>
      <p:sp>
        <p:nvSpPr>
          <p:cNvPr id="14344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4343400" cy="6002338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int function5(int n)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1)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	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return(0);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　　　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function5(n/2);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4345" name="Text Box 5"/>
          <p:cNvSpPr txBox="1">
            <a:spLocks noChangeArrowheads="1"/>
          </p:cNvSpPr>
          <p:nvPr/>
        </p:nvSpPr>
        <p:spPr bwMode="auto">
          <a:xfrm>
            <a:off x="4267200" y="16002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function5</a:t>
            </a:r>
            <a:r>
              <a:rPr lang="ja-JP" altLang="en-US" sz="2400">
                <a:ea typeface="MS UI Gothic" pitchFamily="50" charset="-128"/>
              </a:rPr>
              <a:t>の計算時間         を評価してみましょう。</a:t>
            </a:r>
          </a:p>
        </p:txBody>
      </p:sp>
      <p:graphicFrame>
        <p:nvGraphicFramePr>
          <p:cNvPr id="14339" name="Object 6"/>
          <p:cNvGraphicFramePr>
            <a:graphicFrameLocks noChangeAspect="1"/>
          </p:cNvGraphicFramePr>
          <p:nvPr/>
        </p:nvGraphicFramePr>
        <p:xfrm>
          <a:off x="6934200" y="1676400"/>
          <a:ext cx="609600" cy="360363"/>
        </p:xfrm>
        <a:graphic>
          <a:graphicData uri="http://schemas.openxmlformats.org/presentationml/2006/ole">
            <p:oleObj spid="_x0000_s14339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4978400" y="2743200"/>
          <a:ext cx="2346325" cy="1270000"/>
        </p:xfrm>
        <a:graphic>
          <a:graphicData uri="http://schemas.openxmlformats.org/presentationml/2006/ole">
            <p:oleObj spid="_x0000_s14340" name="Equation" r:id="rId5" imgW="1168200" imgH="634680" progId="Equation.DSMT4">
              <p:embed/>
            </p:oleObj>
          </a:graphicData>
        </a:graphic>
      </p:graphicFrame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5054600" y="4267200"/>
            <a:ext cx="218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この漸化式より、</a:t>
            </a:r>
          </a:p>
          <a:p>
            <a:endParaRPr lang="en-US" altLang="ja-JP" sz="2400">
              <a:ea typeface="MS UI Gothic" pitchFamily="50" charset="-128"/>
            </a:endParaRPr>
          </a:p>
        </p:txBody>
      </p:sp>
      <p:graphicFrame>
        <p:nvGraphicFramePr>
          <p:cNvPr id="14341" name="Object 9"/>
          <p:cNvGraphicFramePr>
            <a:graphicFrameLocks noChangeAspect="1"/>
          </p:cNvGraphicFramePr>
          <p:nvPr/>
        </p:nvGraphicFramePr>
        <p:xfrm>
          <a:off x="5130800" y="4876800"/>
          <a:ext cx="1787525" cy="360363"/>
        </p:xfrm>
        <a:graphic>
          <a:graphicData uri="http://schemas.openxmlformats.org/presentationml/2006/ole">
            <p:oleObj spid="_x0000_s14341" name="Equation" r:id="rId6" imgW="1002960" imgH="203040" progId="Equation.DSMT4">
              <p:embed/>
            </p:oleObj>
          </a:graphicData>
        </a:graphic>
      </p:graphicFrame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6959600" y="4800600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988C98-9788-4E9F-BD3D-3E3556B0F942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6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5362" name="Equation" r:id="rId3" imgW="914400" imgH="198720" progId="Equation.DSMT4">
              <p:embed/>
            </p:oleObj>
          </a:graphicData>
        </a:graphic>
      </p:graphicFrame>
      <p:sp>
        <p:nvSpPr>
          <p:cNvPr id="15368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4343400" cy="54260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int function6(int n)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1)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return;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function6(n-1);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function6(n-1);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5369" name="Text Box 5"/>
          <p:cNvSpPr txBox="1">
            <a:spLocks noChangeArrowheads="1"/>
          </p:cNvSpPr>
          <p:nvPr/>
        </p:nvSpPr>
        <p:spPr bwMode="auto">
          <a:xfrm>
            <a:off x="4860925" y="15240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function6</a:t>
            </a:r>
            <a:r>
              <a:rPr lang="ja-JP" altLang="en-US" sz="2400">
                <a:ea typeface="MS UI Gothic" pitchFamily="50" charset="-128"/>
              </a:rPr>
              <a:t>の計算時間         を評価してみましょう。</a:t>
            </a:r>
          </a:p>
        </p:txBody>
      </p:sp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7543800" y="1600200"/>
          <a:ext cx="609600" cy="360363"/>
        </p:xfrm>
        <a:graphic>
          <a:graphicData uri="http://schemas.openxmlformats.org/presentationml/2006/ole">
            <p:oleObj spid="_x0000_s15363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5364" name="Object 7"/>
          <p:cNvGraphicFramePr>
            <a:graphicFrameLocks noChangeAspect="1"/>
          </p:cNvGraphicFramePr>
          <p:nvPr/>
        </p:nvGraphicFramePr>
        <p:xfrm>
          <a:off x="4756150" y="2819400"/>
          <a:ext cx="4387850" cy="1427163"/>
        </p:xfrm>
        <a:graphic>
          <a:graphicData uri="http://schemas.openxmlformats.org/presentationml/2006/ole">
            <p:oleObj spid="_x0000_s15364" name="Equation" r:id="rId5" imgW="2184120" imgH="711000" progId="Equation.DSMT4">
              <p:embed/>
            </p:oleObj>
          </a:graphicData>
        </a:graphic>
      </p:graphicFrame>
      <p:sp>
        <p:nvSpPr>
          <p:cNvPr id="15370" name="Text Box 8"/>
          <p:cNvSpPr txBox="1">
            <a:spLocks noChangeArrowheads="1"/>
          </p:cNvSpPr>
          <p:nvPr/>
        </p:nvSpPr>
        <p:spPr bwMode="auto">
          <a:xfrm>
            <a:off x="4876800" y="4648200"/>
            <a:ext cx="218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この漸化式より、</a:t>
            </a:r>
          </a:p>
          <a:p>
            <a:endParaRPr lang="en-US" altLang="ja-JP" sz="2400">
              <a:ea typeface="MS UI Gothic" pitchFamily="50" charset="-128"/>
            </a:endParaRPr>
          </a:p>
        </p:txBody>
      </p:sp>
      <p:graphicFrame>
        <p:nvGraphicFramePr>
          <p:cNvPr id="15365" name="Object 9"/>
          <p:cNvGraphicFramePr>
            <a:graphicFrameLocks noChangeAspect="1"/>
          </p:cNvGraphicFramePr>
          <p:nvPr/>
        </p:nvGraphicFramePr>
        <p:xfrm>
          <a:off x="5092700" y="5137150"/>
          <a:ext cx="1538288" cy="407988"/>
        </p:xfrm>
        <a:graphic>
          <a:graphicData uri="http://schemas.openxmlformats.org/presentationml/2006/ole">
            <p:oleObj spid="_x0000_s15365" name="Equation" r:id="rId6" imgW="863280" imgH="228600" progId="Equation.DSMT4">
              <p:embed/>
            </p:oleObj>
          </a:graphicData>
        </a:graphic>
      </p:graphicFrame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6721475" y="5084763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AE383A-C40D-402E-84F8-E2BF5595C2EC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プログラムにおける計算時間の漸近評価練習</a:t>
            </a:r>
            <a:r>
              <a:rPr lang="en-US" altLang="ja-JP" sz="3200" smtClean="0"/>
              <a:t>1</a:t>
            </a: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6386" name="Equation" r:id="rId3" imgW="914400" imgH="198720" progId="Equation.DSMT4">
              <p:embed/>
            </p:oleObj>
          </a:graphicData>
        </a:graphic>
      </p:graphicFrame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285720" y="642918"/>
            <a:ext cx="6427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ea typeface="MS UI Gothic" pitchFamily="50" charset="-128"/>
              </a:rPr>
              <a:t>次のプログラムの計算時間をＯ記法で求めよ。</a:t>
            </a:r>
          </a:p>
          <a:p>
            <a:r>
              <a:rPr lang="ja-JP" altLang="en-US" sz="2400" dirty="0">
                <a:ea typeface="MS UI Gothic" pitchFamily="50" charset="-128"/>
              </a:rPr>
              <a:t>ただし、入力サイズは仮引数ｎに入っている数とする。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7201B3-A4F7-4890-B927-0B00E3908B65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676400" y="0"/>
            <a:ext cx="5867400" cy="63404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exercise1(int n)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for(j=0;j&lt;n;j++)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	</a:t>
            </a:r>
            <a:r>
              <a:rPr lang="ja-JP" altLang="en-US" sz="2000">
                <a:latin typeface="Lucida Console" pitchFamily="49" charset="0"/>
                <a:ea typeface="MS UI Gothic" pitchFamily="50" charset="-128"/>
              </a:rPr>
              <a:t>・・・・・・</a:t>
            </a:r>
          </a:p>
          <a:p>
            <a:pPr>
              <a:spcBef>
                <a:spcPct val="50000"/>
              </a:spcBef>
            </a:pPr>
            <a:r>
              <a:rPr lang="ja-JP" altLang="en-US" sz="2000">
                <a:latin typeface="Lucida Console" pitchFamily="49" charset="0"/>
                <a:ea typeface="MS UI Gothic" pitchFamily="50" charset="-128"/>
              </a:rPr>
              <a:t>		</a:t>
            </a: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for(l=0;l&lt;n;l++)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××××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}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57300" cy="457200"/>
          </a:xfrm>
        </p:spPr>
        <p:txBody>
          <a:bodyPr/>
          <a:lstStyle/>
          <a:p>
            <a:pPr eaLnBrk="1" hangingPunct="1"/>
            <a:r>
              <a:rPr lang="ja-JP" altLang="en-US" sz="2400" smtClean="0">
                <a:solidFill>
                  <a:schemeClr val="tx1"/>
                </a:solidFill>
              </a:rPr>
              <a:t>（１）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6C331E-8039-4B5F-98DA-7E08BD161647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" cy="533400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tx1"/>
                </a:solidFill>
              </a:rPr>
              <a:t>（</a:t>
            </a:r>
            <a:r>
              <a:rPr lang="en-US" altLang="ja-JP" sz="2800" smtClean="0">
                <a:solidFill>
                  <a:schemeClr val="tx1"/>
                </a:solidFill>
              </a:rPr>
              <a:t>2</a:t>
            </a:r>
            <a:r>
              <a:rPr lang="ja-JP" altLang="en-US" sz="2800" smtClean="0">
                <a:solidFill>
                  <a:schemeClr val="tx1"/>
                </a:solidFill>
              </a:rPr>
              <a:t>）</a:t>
            </a:r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7410" name="Equation" r:id="rId3" imgW="914400" imgH="198720" progId="Equation.DSMT4">
              <p:embed/>
            </p:oleObj>
          </a:graphicData>
        </a:graphic>
      </p:graphicFrame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362200" y="685800"/>
            <a:ext cx="4800600" cy="54260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exercise2(int n)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2)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return;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exercise2(n-1)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；</a:t>
            </a:r>
          </a:p>
          <a:p>
            <a:pPr>
              <a:spcBef>
                <a:spcPct val="50000"/>
              </a:spcBef>
            </a:pPr>
            <a:r>
              <a:rPr lang="ja-JP" altLang="en-US" sz="2000">
                <a:latin typeface="Verdana" pitchFamily="34" charset="0"/>
                <a:ea typeface="MS UI Gothic" pitchFamily="50" charset="-128"/>
              </a:rPr>
              <a:t>		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exercise2(n-2);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5593C-478B-488D-AF6C-AE9A796A8CF3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アルゴリズムの入力について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・問題と問題例</a:t>
            </a:r>
          </a:p>
          <a:p>
            <a:pPr algn="l" eaLnBrk="1" hangingPunct="1"/>
            <a:r>
              <a:rPr lang="ja-JP" altLang="en-US" smtClean="0"/>
              <a:t>・入力サイズ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40EF66-4526-4AA5-89B6-2BC85ACE2B2A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問題と問題例</a:t>
            </a:r>
            <a:br>
              <a:rPr lang="ja-JP" altLang="en-US" smtClean="0"/>
            </a:br>
            <a:r>
              <a:rPr lang="ja-JP" altLang="en-US" smtClean="0"/>
              <a:t>（</a:t>
            </a:r>
            <a:r>
              <a:rPr lang="en-US" altLang="ja-JP" smtClean="0"/>
              <a:t>problem and  problem instances)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838200" y="1219200"/>
            <a:ext cx="688022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問題：現実の問題を定義したもの。</a:t>
            </a:r>
          </a:p>
          <a:p>
            <a:r>
              <a:rPr lang="ja-JP" altLang="en-US" sz="2400"/>
              <a:t>　　　　同じような入力と出力の関係を定めたもの。</a:t>
            </a:r>
          </a:p>
          <a:p>
            <a:endParaRPr lang="ja-JP" altLang="en-US" sz="2400"/>
          </a:p>
          <a:p>
            <a:r>
              <a:rPr lang="ja-JP" altLang="en-US" sz="2400"/>
              <a:t>　　　・でたらめに並んだ数値を順番にならべる。</a:t>
            </a:r>
          </a:p>
          <a:p>
            <a:r>
              <a:rPr lang="ja-JP" altLang="en-US" sz="2400"/>
              <a:t>　　　　－＞ソート問題（入力：でたらめな列、</a:t>
            </a:r>
          </a:p>
          <a:p>
            <a:r>
              <a:rPr lang="ja-JP" altLang="en-US" sz="2400"/>
              <a:t>　　　　　　　　　　　　　　　出力：順序列）</a:t>
            </a:r>
          </a:p>
          <a:p>
            <a:r>
              <a:rPr lang="ja-JP" altLang="en-US" sz="2400"/>
              <a:t>　　　・２つの数字の最大公約数を求める。</a:t>
            </a:r>
          </a:p>
          <a:p>
            <a:r>
              <a:rPr lang="ja-JP" altLang="en-US" sz="2400"/>
              <a:t>　　　　ー＞ｇｃｄ問題（入力：２つの整数、</a:t>
            </a:r>
          </a:p>
          <a:p>
            <a:r>
              <a:rPr lang="ja-JP" altLang="en-US" sz="2400"/>
              <a:t>　　　　　　　　　　　　　　出力：１つの最大公約数）　　　</a:t>
            </a:r>
          </a:p>
          <a:p>
            <a:r>
              <a:rPr lang="ja-JP" altLang="en-US" sz="2400"/>
              <a:t>　　　・数の集合から最大値を求める</a:t>
            </a:r>
          </a:p>
          <a:p>
            <a:r>
              <a:rPr lang="ja-JP" altLang="en-US" sz="2400"/>
              <a:t>　　　　ー＞最大値問題（入力：数の集合、</a:t>
            </a:r>
          </a:p>
          <a:p>
            <a:r>
              <a:rPr lang="ja-JP" altLang="en-US" sz="2400"/>
              <a:t>　　　　　　　　　　　　　　　　出力：入力中の最大値）</a:t>
            </a:r>
          </a:p>
          <a:p>
            <a:r>
              <a:rPr lang="ja-JP" altLang="en-US" sz="2400"/>
              <a:t>・・・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066800" y="3352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2982C9-8B01-415F-909A-C88AEFC26424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本講義の目的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よいソフトウェアを作成するための基礎を身に着ける。</a:t>
            </a:r>
          </a:p>
          <a:p>
            <a:pPr eaLnBrk="1" hangingPunct="1"/>
            <a:r>
              <a:rPr lang="ja-JP" altLang="en-US" smtClean="0"/>
              <a:t>良いソフトウェアであることの客観的な評価法を身に着ける。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337E8C-9F4F-4E8D-A959-194B72B5395D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54275" name="Text Box 1026"/>
          <p:cNvSpPr txBox="1">
            <a:spLocks noChangeArrowheads="1"/>
          </p:cNvSpPr>
          <p:nvPr/>
        </p:nvSpPr>
        <p:spPr bwMode="auto">
          <a:xfrm>
            <a:off x="457200" y="381000"/>
            <a:ext cx="645636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問題例：具体的に数値を与えたもの。</a:t>
            </a:r>
          </a:p>
          <a:p>
            <a:r>
              <a:rPr lang="ja-JP" altLang="en-US" sz="2400"/>
              <a:t>　　　　問題は、問題例の集合としてとらえられる。</a:t>
            </a:r>
          </a:p>
          <a:p>
            <a:endParaRPr lang="ja-JP" altLang="en-US" sz="2400"/>
          </a:p>
          <a:p>
            <a:r>
              <a:rPr lang="ja-JP" altLang="en-US" sz="2400"/>
              <a:t>　　　・ソート問題例</a:t>
            </a:r>
          </a:p>
          <a:p>
            <a:r>
              <a:rPr lang="ja-JP" altLang="en-US" sz="2400"/>
              <a:t>３　４　２　８　７　→　２　３　４　７　８</a:t>
            </a:r>
          </a:p>
          <a:p>
            <a:r>
              <a:rPr lang="ja-JP" altLang="en-US" sz="2400"/>
              <a:t>１　２　９　７　３　５　６　→　１　２　３　５　６　７　９</a:t>
            </a:r>
          </a:p>
          <a:p>
            <a:r>
              <a:rPr lang="ja-JP" altLang="en-US" sz="2400"/>
              <a:t>４　２　→　２　４</a:t>
            </a:r>
          </a:p>
          <a:p>
            <a:r>
              <a:rPr lang="ja-JP" altLang="en-US" sz="2400"/>
              <a:t>７　１　３　８　→　１　３　７　８</a:t>
            </a:r>
          </a:p>
        </p:txBody>
      </p:sp>
      <p:sp>
        <p:nvSpPr>
          <p:cNvPr id="54276" name="AutoShape 1027"/>
          <p:cNvSpPr>
            <a:spLocks noChangeArrowheads="1"/>
          </p:cNvSpPr>
          <p:nvPr/>
        </p:nvSpPr>
        <p:spPr bwMode="auto">
          <a:xfrm>
            <a:off x="914400" y="3581400"/>
            <a:ext cx="73152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54277" name="Text Box 1028"/>
          <p:cNvSpPr txBox="1">
            <a:spLocks noChangeArrowheads="1"/>
          </p:cNvSpPr>
          <p:nvPr/>
        </p:nvSpPr>
        <p:spPr bwMode="auto">
          <a:xfrm>
            <a:off x="1676400" y="3352800"/>
            <a:ext cx="15319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ソート問題</a:t>
            </a:r>
          </a:p>
        </p:txBody>
      </p:sp>
      <p:sp>
        <p:nvSpPr>
          <p:cNvPr id="54278" name="Oval 1029"/>
          <p:cNvSpPr>
            <a:spLocks noChangeArrowheads="1"/>
          </p:cNvSpPr>
          <p:nvPr/>
        </p:nvSpPr>
        <p:spPr bwMode="auto">
          <a:xfrm>
            <a:off x="1447800" y="39624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３　４　２　８　７</a:t>
            </a:r>
          </a:p>
        </p:txBody>
      </p:sp>
      <p:sp>
        <p:nvSpPr>
          <p:cNvPr id="54279" name="Oval 1030"/>
          <p:cNvSpPr>
            <a:spLocks noChangeArrowheads="1"/>
          </p:cNvSpPr>
          <p:nvPr/>
        </p:nvSpPr>
        <p:spPr bwMode="auto">
          <a:xfrm>
            <a:off x="1600200" y="4724400"/>
            <a:ext cx="12192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４　２</a:t>
            </a:r>
          </a:p>
        </p:txBody>
      </p:sp>
      <p:sp>
        <p:nvSpPr>
          <p:cNvPr id="54280" name="Oval 1031"/>
          <p:cNvSpPr>
            <a:spLocks noChangeArrowheads="1"/>
          </p:cNvSpPr>
          <p:nvPr/>
        </p:nvSpPr>
        <p:spPr bwMode="auto">
          <a:xfrm>
            <a:off x="5715000" y="3810000"/>
            <a:ext cx="18288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７　１　３　８</a:t>
            </a:r>
          </a:p>
        </p:txBody>
      </p:sp>
      <p:sp>
        <p:nvSpPr>
          <p:cNvPr id="54281" name="Oval 1032"/>
          <p:cNvSpPr>
            <a:spLocks noChangeArrowheads="1"/>
          </p:cNvSpPr>
          <p:nvPr/>
        </p:nvSpPr>
        <p:spPr bwMode="auto">
          <a:xfrm>
            <a:off x="3276600" y="49530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１　２　９　７　３　５　６</a:t>
            </a:r>
          </a:p>
        </p:txBody>
      </p:sp>
      <p:sp>
        <p:nvSpPr>
          <p:cNvPr id="54282" name="AutoShape 1033"/>
          <p:cNvSpPr>
            <a:spLocks noChangeArrowheads="1"/>
          </p:cNvSpPr>
          <p:nvPr/>
        </p:nvSpPr>
        <p:spPr bwMode="auto">
          <a:xfrm>
            <a:off x="7162800" y="1600200"/>
            <a:ext cx="1524000" cy="990600"/>
          </a:xfrm>
          <a:prstGeom prst="wedgeRoundRectCallout">
            <a:avLst>
              <a:gd name="adj1" fmla="val -83023"/>
              <a:gd name="adj2" fmla="val 14711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4283" name="Text Box 1034"/>
          <p:cNvSpPr txBox="1">
            <a:spLocks noChangeArrowheads="1"/>
          </p:cNvSpPr>
          <p:nvPr/>
        </p:nvSpPr>
        <p:spPr bwMode="auto">
          <a:xfrm>
            <a:off x="7391400" y="1905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</a:t>
            </a:r>
          </a:p>
        </p:txBody>
      </p:sp>
      <p:sp>
        <p:nvSpPr>
          <p:cNvPr id="54284" name="AutoShape 1035"/>
          <p:cNvSpPr>
            <a:spLocks noChangeArrowheads="1"/>
          </p:cNvSpPr>
          <p:nvPr/>
        </p:nvSpPr>
        <p:spPr bwMode="auto">
          <a:xfrm>
            <a:off x="7391400" y="5334000"/>
            <a:ext cx="1524000" cy="990600"/>
          </a:xfrm>
          <a:prstGeom prst="wedgeRoundRectCallout">
            <a:avLst>
              <a:gd name="adj1" fmla="val -106042"/>
              <a:gd name="adj2" fmla="val -5753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4285" name="Text Box 1036"/>
          <p:cNvSpPr txBox="1">
            <a:spLocks noChangeArrowheads="1"/>
          </p:cNvSpPr>
          <p:nvPr/>
        </p:nvSpPr>
        <p:spPr bwMode="auto">
          <a:xfrm>
            <a:off x="7620000" y="5638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問題例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73948F-BDFF-452F-823E-7DE66B64E143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55299" name="Text Box 1026"/>
          <p:cNvSpPr txBox="1">
            <a:spLocks noChangeArrowheads="1"/>
          </p:cNvSpPr>
          <p:nvPr/>
        </p:nvSpPr>
        <p:spPr bwMode="auto">
          <a:xfrm>
            <a:off x="457200" y="381000"/>
            <a:ext cx="3981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　　　・最大値問題</a:t>
            </a:r>
          </a:p>
          <a:p>
            <a:r>
              <a:rPr lang="ja-JP" altLang="en-US" sz="2400"/>
              <a:t>３　４　２　８　７　→　　８</a:t>
            </a:r>
          </a:p>
          <a:p>
            <a:r>
              <a:rPr lang="ja-JP" altLang="en-US" sz="2400"/>
              <a:t>１　２　９　７　３　５　６　→　　９</a:t>
            </a:r>
          </a:p>
          <a:p>
            <a:r>
              <a:rPr lang="ja-JP" altLang="en-US" sz="2400"/>
              <a:t>４　２　→４</a:t>
            </a:r>
          </a:p>
          <a:p>
            <a:r>
              <a:rPr lang="ja-JP" altLang="en-US" sz="2400"/>
              <a:t>７　１　３　８　→　８</a:t>
            </a:r>
          </a:p>
        </p:txBody>
      </p:sp>
      <p:sp>
        <p:nvSpPr>
          <p:cNvPr id="55300" name="AutoShape 1027"/>
          <p:cNvSpPr>
            <a:spLocks noChangeArrowheads="1"/>
          </p:cNvSpPr>
          <p:nvPr/>
        </p:nvSpPr>
        <p:spPr bwMode="auto">
          <a:xfrm>
            <a:off x="914400" y="3581400"/>
            <a:ext cx="73152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55301" name="Text Box 1028"/>
          <p:cNvSpPr txBox="1">
            <a:spLocks noChangeArrowheads="1"/>
          </p:cNvSpPr>
          <p:nvPr/>
        </p:nvSpPr>
        <p:spPr bwMode="auto">
          <a:xfrm>
            <a:off x="1676400" y="3352800"/>
            <a:ext cx="1708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最大値問題</a:t>
            </a:r>
          </a:p>
        </p:txBody>
      </p:sp>
      <p:sp>
        <p:nvSpPr>
          <p:cNvPr id="55302" name="Oval 1029"/>
          <p:cNvSpPr>
            <a:spLocks noChangeArrowheads="1"/>
          </p:cNvSpPr>
          <p:nvPr/>
        </p:nvSpPr>
        <p:spPr bwMode="auto">
          <a:xfrm>
            <a:off x="1447800" y="39624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３　４　２　８　７</a:t>
            </a:r>
          </a:p>
        </p:txBody>
      </p:sp>
      <p:sp>
        <p:nvSpPr>
          <p:cNvPr id="55303" name="Oval 1030"/>
          <p:cNvSpPr>
            <a:spLocks noChangeArrowheads="1"/>
          </p:cNvSpPr>
          <p:nvPr/>
        </p:nvSpPr>
        <p:spPr bwMode="auto">
          <a:xfrm>
            <a:off x="1600200" y="4724400"/>
            <a:ext cx="12192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４　２</a:t>
            </a:r>
          </a:p>
        </p:txBody>
      </p:sp>
      <p:sp>
        <p:nvSpPr>
          <p:cNvPr id="55304" name="Oval 1031"/>
          <p:cNvSpPr>
            <a:spLocks noChangeArrowheads="1"/>
          </p:cNvSpPr>
          <p:nvPr/>
        </p:nvSpPr>
        <p:spPr bwMode="auto">
          <a:xfrm>
            <a:off x="5715000" y="3810000"/>
            <a:ext cx="18288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７　１　３　８</a:t>
            </a:r>
          </a:p>
        </p:txBody>
      </p:sp>
      <p:sp>
        <p:nvSpPr>
          <p:cNvPr id="55305" name="Oval 1032"/>
          <p:cNvSpPr>
            <a:spLocks noChangeArrowheads="1"/>
          </p:cNvSpPr>
          <p:nvPr/>
        </p:nvSpPr>
        <p:spPr bwMode="auto">
          <a:xfrm>
            <a:off x="3276600" y="49530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１　２　９　７　３　５　６</a:t>
            </a:r>
          </a:p>
        </p:txBody>
      </p:sp>
      <p:sp>
        <p:nvSpPr>
          <p:cNvPr id="55306" name="AutoShape 1033"/>
          <p:cNvSpPr>
            <a:spLocks noChangeArrowheads="1"/>
          </p:cNvSpPr>
          <p:nvPr/>
        </p:nvSpPr>
        <p:spPr bwMode="auto">
          <a:xfrm>
            <a:off x="7162800" y="1600200"/>
            <a:ext cx="1524000" cy="990600"/>
          </a:xfrm>
          <a:prstGeom prst="wedgeRoundRectCallout">
            <a:avLst>
              <a:gd name="adj1" fmla="val -83023"/>
              <a:gd name="adj2" fmla="val 14711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5307" name="Text Box 1034"/>
          <p:cNvSpPr txBox="1">
            <a:spLocks noChangeArrowheads="1"/>
          </p:cNvSpPr>
          <p:nvPr/>
        </p:nvSpPr>
        <p:spPr bwMode="auto">
          <a:xfrm>
            <a:off x="7391400" y="1905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</a:t>
            </a:r>
          </a:p>
        </p:txBody>
      </p:sp>
      <p:sp>
        <p:nvSpPr>
          <p:cNvPr id="55308" name="AutoShape 1035"/>
          <p:cNvSpPr>
            <a:spLocks noChangeArrowheads="1"/>
          </p:cNvSpPr>
          <p:nvPr/>
        </p:nvSpPr>
        <p:spPr bwMode="auto">
          <a:xfrm>
            <a:off x="7391400" y="5334000"/>
            <a:ext cx="1524000" cy="990600"/>
          </a:xfrm>
          <a:prstGeom prst="wedgeRoundRectCallout">
            <a:avLst>
              <a:gd name="adj1" fmla="val -106042"/>
              <a:gd name="adj2" fmla="val -5753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5309" name="Text Box 1036"/>
          <p:cNvSpPr txBox="1">
            <a:spLocks noChangeArrowheads="1"/>
          </p:cNvSpPr>
          <p:nvPr/>
        </p:nvSpPr>
        <p:spPr bwMode="auto">
          <a:xfrm>
            <a:off x="7620000" y="5638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問題例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C6AD3-28AE-4E53-B3C1-CE86460A865B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入力サイズ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990600" y="1524000"/>
            <a:ext cx="5802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入力を計算機で表現するときの大きさ。</a:t>
            </a:r>
          </a:p>
          <a:p>
            <a:r>
              <a:rPr lang="ja-JP" altLang="en-US" sz="2400"/>
              <a:t>一つ問題例を定めると入力サイズも定まる。</a:t>
            </a:r>
          </a:p>
        </p:txBody>
      </p:sp>
      <p:sp>
        <p:nvSpPr>
          <p:cNvPr id="56325" name="AutoShape 4"/>
          <p:cNvSpPr>
            <a:spLocks noChangeArrowheads="1"/>
          </p:cNvSpPr>
          <p:nvPr/>
        </p:nvSpPr>
        <p:spPr bwMode="auto">
          <a:xfrm>
            <a:off x="838200" y="3581400"/>
            <a:ext cx="7239000" cy="3048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6" name="Text Box 5"/>
          <p:cNvSpPr txBox="1">
            <a:spLocks noChangeArrowheads="1"/>
          </p:cNvSpPr>
          <p:nvPr/>
        </p:nvSpPr>
        <p:spPr bwMode="auto">
          <a:xfrm>
            <a:off x="1600200" y="3352800"/>
            <a:ext cx="15319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ソート問題</a:t>
            </a:r>
          </a:p>
        </p:txBody>
      </p:sp>
      <p:sp>
        <p:nvSpPr>
          <p:cNvPr id="56327" name="Oval 6"/>
          <p:cNvSpPr>
            <a:spLocks noChangeArrowheads="1"/>
          </p:cNvSpPr>
          <p:nvPr/>
        </p:nvSpPr>
        <p:spPr bwMode="auto">
          <a:xfrm>
            <a:off x="1371600" y="39624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３　４　２　８　７</a:t>
            </a:r>
          </a:p>
        </p:txBody>
      </p:sp>
      <p:sp>
        <p:nvSpPr>
          <p:cNvPr id="56328" name="Oval 7"/>
          <p:cNvSpPr>
            <a:spLocks noChangeArrowheads="1"/>
          </p:cNvSpPr>
          <p:nvPr/>
        </p:nvSpPr>
        <p:spPr bwMode="auto">
          <a:xfrm>
            <a:off x="1600200" y="5334000"/>
            <a:ext cx="12192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４　２</a:t>
            </a:r>
          </a:p>
        </p:txBody>
      </p:sp>
      <p:sp>
        <p:nvSpPr>
          <p:cNvPr id="56329" name="Oval 8"/>
          <p:cNvSpPr>
            <a:spLocks noChangeArrowheads="1"/>
          </p:cNvSpPr>
          <p:nvPr/>
        </p:nvSpPr>
        <p:spPr bwMode="auto">
          <a:xfrm>
            <a:off x="5638800" y="3810000"/>
            <a:ext cx="18288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７　１　３　８</a:t>
            </a:r>
          </a:p>
        </p:txBody>
      </p:sp>
      <p:sp>
        <p:nvSpPr>
          <p:cNvPr id="56330" name="Oval 9"/>
          <p:cNvSpPr>
            <a:spLocks noChangeArrowheads="1"/>
          </p:cNvSpPr>
          <p:nvPr/>
        </p:nvSpPr>
        <p:spPr bwMode="auto">
          <a:xfrm>
            <a:off x="4038600" y="52578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１　２　９　７　３　５　６</a:t>
            </a:r>
          </a:p>
        </p:txBody>
      </p:sp>
      <p:sp>
        <p:nvSpPr>
          <p:cNvPr id="56331" name="Line 10"/>
          <p:cNvSpPr>
            <a:spLocks noChangeShapeType="1"/>
          </p:cNvSpPr>
          <p:nvPr/>
        </p:nvSpPr>
        <p:spPr bwMode="auto">
          <a:xfrm>
            <a:off x="1981200" y="4800600"/>
            <a:ext cx="2209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2" name="Text Box 11"/>
          <p:cNvSpPr txBox="1">
            <a:spLocks noChangeArrowheads="1"/>
          </p:cNvSpPr>
          <p:nvPr/>
        </p:nvSpPr>
        <p:spPr bwMode="auto">
          <a:xfrm>
            <a:off x="2895600" y="4724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56333" name="Line 12"/>
          <p:cNvSpPr>
            <a:spLocks noChangeShapeType="1"/>
          </p:cNvSpPr>
          <p:nvPr/>
        </p:nvSpPr>
        <p:spPr bwMode="auto">
          <a:xfrm>
            <a:off x="3276600" y="2895600"/>
            <a:ext cx="2667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4" name="Text Box 13"/>
          <p:cNvSpPr txBox="1">
            <a:spLocks noChangeArrowheads="1"/>
          </p:cNvSpPr>
          <p:nvPr/>
        </p:nvSpPr>
        <p:spPr bwMode="auto">
          <a:xfrm>
            <a:off x="3810000" y="28956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入力サイズ</a:t>
            </a:r>
          </a:p>
        </p:txBody>
      </p:sp>
      <p:sp>
        <p:nvSpPr>
          <p:cNvPr id="56335" name="Line 14"/>
          <p:cNvSpPr>
            <a:spLocks noChangeShapeType="1"/>
          </p:cNvSpPr>
          <p:nvPr/>
        </p:nvSpPr>
        <p:spPr bwMode="auto">
          <a:xfrm>
            <a:off x="5791200" y="4572000"/>
            <a:ext cx="1447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6" name="Text Box 15"/>
          <p:cNvSpPr txBox="1">
            <a:spLocks noChangeArrowheads="1"/>
          </p:cNvSpPr>
          <p:nvPr/>
        </p:nvSpPr>
        <p:spPr bwMode="auto">
          <a:xfrm>
            <a:off x="6324600" y="4572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56337" name="Line 16"/>
          <p:cNvSpPr>
            <a:spLocks noChangeShapeType="1"/>
          </p:cNvSpPr>
          <p:nvPr/>
        </p:nvSpPr>
        <p:spPr bwMode="auto">
          <a:xfrm>
            <a:off x="1828800" y="6096000"/>
            <a:ext cx="838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8" name="Text Box 17"/>
          <p:cNvSpPr txBox="1">
            <a:spLocks noChangeArrowheads="1"/>
          </p:cNvSpPr>
          <p:nvPr/>
        </p:nvSpPr>
        <p:spPr bwMode="auto">
          <a:xfrm>
            <a:off x="2057400" y="617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56339" name="Line 18"/>
          <p:cNvSpPr>
            <a:spLocks noChangeShapeType="1"/>
          </p:cNvSpPr>
          <p:nvPr/>
        </p:nvSpPr>
        <p:spPr bwMode="auto">
          <a:xfrm>
            <a:off x="4343400" y="6096000"/>
            <a:ext cx="2743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40" name="Text Box 19"/>
          <p:cNvSpPr txBox="1">
            <a:spLocks noChangeArrowheads="1"/>
          </p:cNvSpPr>
          <p:nvPr/>
        </p:nvSpPr>
        <p:spPr bwMode="auto">
          <a:xfrm>
            <a:off x="5562600" y="617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７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C4EDC-2CB6-4FB8-819B-652010A482FB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一様コスト基準（一様コストモデル）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どの数の計算も一定時間（定数時間）できるとき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（一つの数の入力サイズは１）</a:t>
            </a:r>
          </a:p>
          <a:p>
            <a:pPr eaLnBrk="1" hangingPunct="1">
              <a:buFontTx/>
              <a:buNone/>
            </a:pPr>
            <a:endParaRPr lang="ja-JP" altLang="en-US" sz="2800" smtClean="0"/>
          </a:p>
          <a:p>
            <a:pPr eaLnBrk="1" hangingPunct="1"/>
            <a:r>
              <a:rPr lang="ja-JP" altLang="en-US" sz="2800" smtClean="0"/>
              <a:t>対数コスト基準（対数コストモデル）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数の表現を桁数まで考えて数を扱う。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桁の大きい数同士の計算は大変なので。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（数</a:t>
            </a:r>
            <a:r>
              <a:rPr lang="en-US" altLang="ja-JP" sz="2800" smtClean="0"/>
              <a:t>a</a:t>
            </a:r>
            <a:r>
              <a:rPr lang="ja-JP" altLang="en-US" sz="2800" smtClean="0"/>
              <a:t>の入力サイズは</a:t>
            </a:r>
            <a:r>
              <a:rPr lang="en-US" altLang="ja-JP" sz="2800" smtClean="0"/>
              <a:t>log a)</a:t>
            </a:r>
          </a:p>
        </p:txBody>
      </p:sp>
      <p:sp>
        <p:nvSpPr>
          <p:cNvPr id="57348" name="AutoShape 3"/>
          <p:cNvSpPr>
            <a:spLocks noChangeArrowheads="1"/>
          </p:cNvSpPr>
          <p:nvPr/>
        </p:nvSpPr>
        <p:spPr bwMode="auto">
          <a:xfrm>
            <a:off x="5334000" y="228600"/>
            <a:ext cx="3581400" cy="1066800"/>
          </a:xfrm>
          <a:prstGeom prst="wedgeRoundRectCallout">
            <a:avLst>
              <a:gd name="adj1" fmla="val -27259"/>
              <a:gd name="adj2" fmla="val 8288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5715000" y="304800"/>
            <a:ext cx="3051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本講義では</a:t>
            </a:r>
          </a:p>
          <a:p>
            <a:r>
              <a:rPr lang="ja-JP" altLang="en-US" sz="2400"/>
              <a:t>主にこの基準を用いる</a:t>
            </a:r>
          </a:p>
        </p:txBody>
      </p:sp>
      <p:sp>
        <p:nvSpPr>
          <p:cNvPr id="57350" name="AutoShape 5"/>
          <p:cNvSpPr>
            <a:spLocks noChangeArrowheads="1"/>
          </p:cNvSpPr>
          <p:nvPr/>
        </p:nvSpPr>
        <p:spPr bwMode="auto">
          <a:xfrm>
            <a:off x="5029200" y="5562600"/>
            <a:ext cx="3581400" cy="1066800"/>
          </a:xfrm>
          <a:prstGeom prst="wedgeRoundRectCallout">
            <a:avLst>
              <a:gd name="adj1" fmla="val -39583"/>
              <a:gd name="adj2" fmla="val -9851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5089525" y="5659438"/>
            <a:ext cx="3457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この基準を用いるときは、</a:t>
            </a:r>
          </a:p>
          <a:p>
            <a:r>
              <a:rPr lang="ja-JP" altLang="en-US" sz="2400"/>
              <a:t>その都度ことわる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5F1C5E-25F4-448B-AFF0-B984D15EDAAF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18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対数コストモデルについて</a:t>
            </a:r>
            <a:br>
              <a:rPr lang="ja-JP" altLang="en-US" smtClean="0"/>
            </a:br>
            <a:r>
              <a:rPr lang="ja-JP" altLang="en-US" smtClean="0"/>
              <a:t>（計算機内での数の表現と桁数）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2286000" y="2362200"/>
          <a:ext cx="1828800" cy="587375"/>
        </p:xfrm>
        <a:graphic>
          <a:graphicData uri="http://schemas.openxmlformats.org/presentationml/2006/ole">
            <p:oleObj spid="_x0000_s18434" name="Equation" r:id="rId3" imgW="711000" imgH="228600" progId="Equation.DSMT4">
              <p:embed/>
            </p:oleObj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4572000" y="2357438"/>
          <a:ext cx="4179888" cy="652462"/>
        </p:xfrm>
        <a:graphic>
          <a:graphicData uri="http://schemas.openxmlformats.org/presentationml/2006/ole">
            <p:oleObj spid="_x0000_s18435" name="Equation" r:id="rId4" imgW="1625400" imgH="253800" progId="Equation.DSMT4">
              <p:embed/>
            </p:oleObj>
          </a:graphicData>
        </a:graphic>
      </p:graphicFrame>
      <p:sp>
        <p:nvSpPr>
          <p:cNvPr id="18443" name="Text Box 5"/>
          <p:cNvSpPr txBox="1">
            <a:spLocks noChangeArrowheads="1"/>
          </p:cNvSpPr>
          <p:nvPr/>
        </p:nvSpPr>
        <p:spPr bwMode="auto">
          <a:xfrm>
            <a:off x="593725" y="2382838"/>
            <a:ext cx="120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１０進数</a:t>
            </a:r>
          </a:p>
        </p:txBody>
      </p:sp>
      <p:sp>
        <p:nvSpPr>
          <p:cNvPr id="18444" name="AutoShape 6"/>
          <p:cNvSpPr>
            <a:spLocks noChangeArrowheads="1"/>
          </p:cNvSpPr>
          <p:nvPr/>
        </p:nvSpPr>
        <p:spPr bwMode="auto">
          <a:xfrm>
            <a:off x="4267200" y="3048000"/>
            <a:ext cx="304800" cy="595313"/>
          </a:xfrm>
          <a:prstGeom prst="upDownArrow">
            <a:avLst>
              <a:gd name="adj1" fmla="val 50000"/>
              <a:gd name="adj2" fmla="val 500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8436" name="Object 7"/>
          <p:cNvGraphicFramePr>
            <a:graphicFrameLocks noChangeAspect="1"/>
          </p:cNvGraphicFramePr>
          <p:nvPr/>
        </p:nvGraphicFramePr>
        <p:xfrm>
          <a:off x="2176463" y="3790950"/>
          <a:ext cx="1763712" cy="587375"/>
        </p:xfrm>
        <a:graphic>
          <a:graphicData uri="http://schemas.openxmlformats.org/presentationml/2006/ole">
            <p:oleObj spid="_x0000_s18436" name="Equation" r:id="rId5" imgW="685800" imgH="228600" progId="Equation.DSMT4">
              <p:embed/>
            </p:oleObj>
          </a:graphicData>
        </a:graphic>
      </p:graphicFrame>
      <p:graphicFrame>
        <p:nvGraphicFramePr>
          <p:cNvPr id="18437" name="Object 8"/>
          <p:cNvGraphicFramePr>
            <a:graphicFrameLocks noChangeAspect="1"/>
          </p:cNvGraphicFramePr>
          <p:nvPr/>
        </p:nvGraphicFramePr>
        <p:xfrm>
          <a:off x="4538663" y="3714750"/>
          <a:ext cx="1533525" cy="652463"/>
        </p:xfrm>
        <a:graphic>
          <a:graphicData uri="http://schemas.openxmlformats.org/presentationml/2006/ole">
            <p:oleObj spid="_x0000_s18437" name="Equation" r:id="rId6" imgW="596880" imgH="253800" progId="Equation.DSMT4">
              <p:embed/>
            </p:oleObj>
          </a:graphicData>
        </a:graphic>
      </p:graphicFrame>
      <p:sp>
        <p:nvSpPr>
          <p:cNvPr id="18445" name="Text Box 9"/>
          <p:cNvSpPr txBox="1">
            <a:spLocks noChangeArrowheads="1"/>
          </p:cNvSpPr>
          <p:nvPr/>
        </p:nvSpPr>
        <p:spPr bwMode="auto">
          <a:xfrm>
            <a:off x="909638" y="3790950"/>
            <a:ext cx="1001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２進数</a:t>
            </a:r>
          </a:p>
        </p:txBody>
      </p:sp>
      <p:sp>
        <p:nvSpPr>
          <p:cNvPr id="18446" name="Text Box 10"/>
          <p:cNvSpPr txBox="1">
            <a:spLocks noChangeArrowheads="1"/>
          </p:cNvSpPr>
          <p:nvPr/>
        </p:nvSpPr>
        <p:spPr bwMode="auto">
          <a:xfrm>
            <a:off x="609600" y="4953000"/>
            <a:ext cx="427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上のように相互変換されるとき、</a:t>
            </a:r>
          </a:p>
        </p:txBody>
      </p:sp>
      <p:graphicFrame>
        <p:nvGraphicFramePr>
          <p:cNvPr id="18438" name="Object 11"/>
          <p:cNvGraphicFramePr>
            <a:graphicFrameLocks noChangeAspect="1"/>
          </p:cNvGraphicFramePr>
          <p:nvPr/>
        </p:nvGraphicFramePr>
        <p:xfrm>
          <a:off x="2057400" y="5486400"/>
          <a:ext cx="2057400" cy="685800"/>
        </p:xfrm>
        <a:graphic>
          <a:graphicData uri="http://schemas.openxmlformats.org/presentationml/2006/ole">
            <p:oleObj spid="_x0000_s18438" name="Equation" r:id="rId7" imgW="609480" imgH="203040" progId="Equation.DSMT4">
              <p:embed/>
            </p:oleObj>
          </a:graphicData>
        </a:graphic>
      </p:graphicFrame>
      <p:sp>
        <p:nvSpPr>
          <p:cNvPr id="18447" name="Text Box 12"/>
          <p:cNvSpPr txBox="1">
            <a:spLocks noChangeArrowheads="1"/>
          </p:cNvSpPr>
          <p:nvPr/>
        </p:nvSpPr>
        <p:spPr bwMode="auto">
          <a:xfrm>
            <a:off x="838200" y="61722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である。</a:t>
            </a:r>
          </a:p>
        </p:txBody>
      </p:sp>
      <p:sp>
        <p:nvSpPr>
          <p:cNvPr id="18448" name="AutoShape 3"/>
          <p:cNvSpPr>
            <a:spLocks noChangeArrowheads="1"/>
          </p:cNvSpPr>
          <p:nvPr/>
        </p:nvSpPr>
        <p:spPr bwMode="auto">
          <a:xfrm>
            <a:off x="5143500" y="4429125"/>
            <a:ext cx="3643313" cy="1714500"/>
          </a:xfrm>
          <a:prstGeom prst="wedgeRoundRectCallout">
            <a:avLst>
              <a:gd name="adj1" fmla="val -74815"/>
              <a:gd name="adj2" fmla="val 2898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graphicFrame>
        <p:nvGraphicFramePr>
          <p:cNvPr id="18439" name="Object 14"/>
          <p:cNvGraphicFramePr>
            <a:graphicFrameLocks noChangeAspect="1"/>
          </p:cNvGraphicFramePr>
          <p:nvPr/>
        </p:nvGraphicFramePr>
        <p:xfrm>
          <a:off x="5357813" y="4786313"/>
          <a:ext cx="600075" cy="471487"/>
        </p:xfrm>
        <a:graphic>
          <a:graphicData uri="http://schemas.openxmlformats.org/presentationml/2006/ole">
            <p:oleObj spid="_x0000_s18439" name="Equation" r:id="rId8" imgW="177480" imgH="139680" progId="Equation.DSMT4">
              <p:embed/>
            </p:oleObj>
          </a:graphicData>
        </a:graphic>
      </p:graphicFrame>
      <p:graphicFrame>
        <p:nvGraphicFramePr>
          <p:cNvPr id="18440" name="Object 15"/>
          <p:cNvGraphicFramePr>
            <a:graphicFrameLocks noChangeAspect="1"/>
          </p:cNvGraphicFramePr>
          <p:nvPr/>
        </p:nvGraphicFramePr>
        <p:xfrm>
          <a:off x="5286375" y="5429250"/>
          <a:ext cx="728663" cy="471488"/>
        </p:xfrm>
        <a:graphic>
          <a:graphicData uri="http://schemas.openxmlformats.org/presentationml/2006/ole">
            <p:oleObj spid="_x0000_s18440" name="Equation" r:id="rId9" imgW="215640" imgH="139680" progId="Equation.DSMT4">
              <p:embed/>
            </p:oleObj>
          </a:graphicData>
        </a:graphic>
      </p:graphicFrame>
      <p:sp>
        <p:nvSpPr>
          <p:cNvPr id="18449" name="テキスト ボックス 16"/>
          <p:cNvSpPr txBox="1">
            <a:spLocks noChangeArrowheads="1"/>
          </p:cNvSpPr>
          <p:nvPr/>
        </p:nvSpPr>
        <p:spPr bwMode="auto">
          <a:xfrm>
            <a:off x="5857875" y="4714875"/>
            <a:ext cx="307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10</a:t>
            </a:r>
            <a:r>
              <a:rPr lang="ja-JP" altLang="en-US" sz="2400"/>
              <a:t>進数での桁数</a:t>
            </a:r>
          </a:p>
        </p:txBody>
      </p:sp>
      <p:sp>
        <p:nvSpPr>
          <p:cNvPr id="18450" name="テキスト ボックス 17"/>
          <p:cNvSpPr txBox="1">
            <a:spLocks noChangeArrowheads="1"/>
          </p:cNvSpPr>
          <p:nvPr/>
        </p:nvSpPr>
        <p:spPr bwMode="auto">
          <a:xfrm>
            <a:off x="5857875" y="5429250"/>
            <a:ext cx="307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2</a:t>
            </a:r>
            <a:r>
              <a:rPr lang="ja-JP" altLang="en-US" sz="2400"/>
              <a:t>進数での桁数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8E77C2-5F8D-4428-AF01-B59A49E67302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1946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証明</a:t>
            </a:r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8153400" y="6437313"/>
          <a:ext cx="736600" cy="420687"/>
        </p:xfrm>
        <a:graphic>
          <a:graphicData uri="http://schemas.openxmlformats.org/presentationml/2006/ole">
            <p:oleObj spid="_x0000_s19458" name="Equation" r:id="rId3" imgW="355320" imgH="203040" progId="Equation.DSMT4">
              <p:embed/>
            </p:oleObj>
          </a:graphicData>
        </a:graphic>
      </p:graphicFrame>
      <p:sp>
        <p:nvSpPr>
          <p:cNvPr id="19468" name="Text Box 4"/>
          <p:cNvSpPr txBox="1">
            <a:spLocks noChangeArrowheads="1"/>
          </p:cNvSpPr>
          <p:nvPr/>
        </p:nvSpPr>
        <p:spPr bwMode="auto">
          <a:xfrm>
            <a:off x="2895600" y="1447800"/>
            <a:ext cx="421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に注意して、底２の対数をとる。</a:t>
            </a:r>
          </a:p>
        </p:txBody>
      </p:sp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436563" y="762000"/>
          <a:ext cx="8164512" cy="619125"/>
        </p:xfrm>
        <a:graphic>
          <a:graphicData uri="http://schemas.openxmlformats.org/presentationml/2006/ole">
            <p:oleObj spid="_x0000_s19459" name="Equation" r:id="rId4" imgW="3174840" imgH="241200" progId="Equation.DSMT4">
              <p:embed/>
            </p:oleObj>
          </a:graphicData>
        </a:graphic>
      </p:graphicFrame>
      <p:graphicFrame>
        <p:nvGraphicFramePr>
          <p:cNvPr id="19460" name="Object 6"/>
          <p:cNvGraphicFramePr>
            <a:graphicFrameLocks noChangeAspect="1"/>
          </p:cNvGraphicFramePr>
          <p:nvPr/>
        </p:nvGraphicFramePr>
        <p:xfrm>
          <a:off x="1143000" y="3200400"/>
          <a:ext cx="2384425" cy="522288"/>
        </p:xfrm>
        <a:graphic>
          <a:graphicData uri="http://schemas.openxmlformats.org/presentationml/2006/ole">
            <p:oleObj spid="_x0000_s19460" name="Equation" r:id="rId5" imgW="927000" imgH="203040" progId="Equation.DSMT4">
              <p:embed/>
            </p:oleObj>
          </a:graphicData>
        </a:graphic>
      </p:graphicFrame>
      <p:graphicFrame>
        <p:nvGraphicFramePr>
          <p:cNvPr id="19461" name="Object 7"/>
          <p:cNvGraphicFramePr>
            <a:graphicFrameLocks noChangeAspect="1"/>
          </p:cNvGraphicFramePr>
          <p:nvPr/>
        </p:nvGraphicFramePr>
        <p:xfrm>
          <a:off x="685800" y="1371600"/>
          <a:ext cx="2189163" cy="488950"/>
        </p:xfrm>
        <a:graphic>
          <a:graphicData uri="http://schemas.openxmlformats.org/presentationml/2006/ole">
            <p:oleObj spid="_x0000_s19461" name="Equation" r:id="rId6" imgW="850680" imgH="190440" progId="Equation.DSMT4">
              <p:embed/>
            </p:oleObj>
          </a:graphicData>
        </a:graphic>
      </p:graphicFrame>
      <p:graphicFrame>
        <p:nvGraphicFramePr>
          <p:cNvPr id="19462" name="Object 8"/>
          <p:cNvGraphicFramePr>
            <a:graphicFrameLocks noChangeAspect="1"/>
          </p:cNvGraphicFramePr>
          <p:nvPr/>
        </p:nvGraphicFramePr>
        <p:xfrm>
          <a:off x="1676400" y="1905000"/>
          <a:ext cx="4314825" cy="1206500"/>
        </p:xfrm>
        <a:graphic>
          <a:graphicData uri="http://schemas.openxmlformats.org/presentationml/2006/ole">
            <p:oleObj spid="_x0000_s19462" name="Equation" r:id="rId7" imgW="1676160" imgH="469800" progId="Equation.DSMT4">
              <p:embed/>
            </p:oleObj>
          </a:graphicData>
        </a:graphic>
      </p:graphicFrame>
      <p:sp>
        <p:nvSpPr>
          <p:cNvPr id="19469" name="Text Box 9"/>
          <p:cNvSpPr txBox="1">
            <a:spLocks noChangeArrowheads="1"/>
          </p:cNvSpPr>
          <p:nvPr/>
        </p:nvSpPr>
        <p:spPr bwMode="auto">
          <a:xfrm>
            <a:off x="3657600" y="3200400"/>
            <a:ext cx="421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に注意して、底２の対数をとる。</a:t>
            </a:r>
          </a:p>
        </p:txBody>
      </p:sp>
      <p:sp>
        <p:nvSpPr>
          <p:cNvPr id="19470" name="Text Box 10"/>
          <p:cNvSpPr txBox="1">
            <a:spLocks noChangeArrowheads="1"/>
          </p:cNvSpPr>
          <p:nvPr/>
        </p:nvSpPr>
        <p:spPr bwMode="auto">
          <a:xfrm>
            <a:off x="212725" y="3297238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また、</a:t>
            </a:r>
          </a:p>
        </p:txBody>
      </p:sp>
      <p:graphicFrame>
        <p:nvGraphicFramePr>
          <p:cNvPr id="19463" name="Object 11"/>
          <p:cNvGraphicFramePr>
            <a:graphicFrameLocks noChangeAspect="1"/>
          </p:cNvGraphicFramePr>
          <p:nvPr/>
        </p:nvGraphicFramePr>
        <p:xfrm>
          <a:off x="1295400" y="3810000"/>
          <a:ext cx="5551488" cy="1208088"/>
        </p:xfrm>
        <a:graphic>
          <a:graphicData uri="http://schemas.openxmlformats.org/presentationml/2006/ole">
            <p:oleObj spid="_x0000_s19463" name="Equation" r:id="rId8" imgW="2158920" imgH="469800" progId="Equation.DSMT4">
              <p:embed/>
            </p:oleObj>
          </a:graphicData>
        </a:graphic>
      </p:graphicFrame>
      <p:graphicFrame>
        <p:nvGraphicFramePr>
          <p:cNvPr id="19464" name="Object 12"/>
          <p:cNvGraphicFramePr>
            <a:graphicFrameLocks noChangeAspect="1"/>
          </p:cNvGraphicFramePr>
          <p:nvPr/>
        </p:nvGraphicFramePr>
        <p:xfrm>
          <a:off x="762000" y="5105400"/>
          <a:ext cx="1763713" cy="588963"/>
        </p:xfrm>
        <a:graphic>
          <a:graphicData uri="http://schemas.openxmlformats.org/presentationml/2006/ole">
            <p:oleObj spid="_x0000_s19464" name="Equation" r:id="rId9" imgW="685800" imgH="228600" progId="Equation.DSMT4">
              <p:embed/>
            </p:oleObj>
          </a:graphicData>
        </a:graphic>
      </p:graphicFrame>
      <p:sp>
        <p:nvSpPr>
          <p:cNvPr id="19471" name="Text Box 13"/>
          <p:cNvSpPr txBox="1">
            <a:spLocks noChangeArrowheads="1"/>
          </p:cNvSpPr>
          <p:nvPr/>
        </p:nvSpPr>
        <p:spPr bwMode="auto">
          <a:xfrm>
            <a:off x="2651125" y="5126038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とおく。</a:t>
            </a:r>
          </a:p>
        </p:txBody>
      </p:sp>
      <p:graphicFrame>
        <p:nvGraphicFramePr>
          <p:cNvPr id="19465" name="Object 14"/>
          <p:cNvGraphicFramePr>
            <a:graphicFrameLocks noChangeAspect="1"/>
          </p:cNvGraphicFramePr>
          <p:nvPr/>
        </p:nvGraphicFramePr>
        <p:xfrm>
          <a:off x="1066800" y="5684838"/>
          <a:ext cx="5753100" cy="1173162"/>
        </p:xfrm>
        <a:graphic>
          <a:graphicData uri="http://schemas.openxmlformats.org/presentationml/2006/ole">
            <p:oleObj spid="_x0000_s19465" name="Equation" r:id="rId10" imgW="22348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A23C73-29A2-4BF9-A705-69F8971DF5F8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6061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　　　・最大値問題の入力サイズ</a:t>
            </a:r>
          </a:p>
          <a:p>
            <a:r>
              <a:rPr lang="ja-JP" altLang="en-US" sz="2400"/>
              <a:t>３３　　４２４　　２１　９９６　１２４２　→　　１２４２</a:t>
            </a:r>
          </a:p>
        </p:txBody>
      </p:sp>
      <p:sp>
        <p:nvSpPr>
          <p:cNvPr id="58372" name="Oval 3"/>
          <p:cNvSpPr>
            <a:spLocks noChangeArrowheads="1"/>
          </p:cNvSpPr>
          <p:nvPr/>
        </p:nvSpPr>
        <p:spPr bwMode="auto">
          <a:xfrm>
            <a:off x="762000" y="2971800"/>
            <a:ext cx="6096000" cy="6858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３３　　４２４　　２１　９９６　１２４２</a:t>
            </a:r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1524000" y="2667000"/>
            <a:ext cx="4495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3429000" y="1981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1447800" y="4800600"/>
            <a:ext cx="48006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2743200" y="1600200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一様コスト基準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1676400" y="3962400"/>
            <a:ext cx="6096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8" name="Line 9"/>
          <p:cNvSpPr>
            <a:spLocks noChangeShapeType="1"/>
          </p:cNvSpPr>
          <p:nvPr/>
        </p:nvSpPr>
        <p:spPr bwMode="auto">
          <a:xfrm>
            <a:off x="2514600" y="3962400"/>
            <a:ext cx="7620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9" name="Text Box 10"/>
          <p:cNvSpPr txBox="1">
            <a:spLocks noChangeArrowheads="1"/>
          </p:cNvSpPr>
          <p:nvPr/>
        </p:nvSpPr>
        <p:spPr bwMode="auto">
          <a:xfrm>
            <a:off x="17526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２</a:t>
            </a:r>
          </a:p>
        </p:txBody>
      </p:sp>
      <p:sp>
        <p:nvSpPr>
          <p:cNvPr id="58380" name="Text Box 11"/>
          <p:cNvSpPr txBox="1">
            <a:spLocks noChangeArrowheads="1"/>
          </p:cNvSpPr>
          <p:nvPr/>
        </p:nvSpPr>
        <p:spPr bwMode="auto">
          <a:xfrm>
            <a:off x="26670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３</a:t>
            </a:r>
          </a:p>
        </p:txBody>
      </p:sp>
      <p:sp>
        <p:nvSpPr>
          <p:cNvPr id="58381" name="Text Box 12"/>
          <p:cNvSpPr txBox="1">
            <a:spLocks noChangeArrowheads="1"/>
          </p:cNvSpPr>
          <p:nvPr/>
        </p:nvSpPr>
        <p:spPr bwMode="auto">
          <a:xfrm>
            <a:off x="36576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２</a:t>
            </a:r>
          </a:p>
        </p:txBody>
      </p:sp>
      <p:sp>
        <p:nvSpPr>
          <p:cNvPr id="58382" name="Line 13"/>
          <p:cNvSpPr>
            <a:spLocks noChangeShapeType="1"/>
          </p:cNvSpPr>
          <p:nvPr/>
        </p:nvSpPr>
        <p:spPr bwMode="auto">
          <a:xfrm>
            <a:off x="3581400" y="3962400"/>
            <a:ext cx="533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83" name="Text Box 14"/>
          <p:cNvSpPr txBox="1">
            <a:spLocks noChangeArrowheads="1"/>
          </p:cNvSpPr>
          <p:nvPr/>
        </p:nvSpPr>
        <p:spPr bwMode="auto">
          <a:xfrm>
            <a:off x="44196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３</a:t>
            </a:r>
          </a:p>
        </p:txBody>
      </p:sp>
      <p:sp>
        <p:nvSpPr>
          <p:cNvPr id="58384" name="Line 15"/>
          <p:cNvSpPr>
            <a:spLocks noChangeShapeType="1"/>
          </p:cNvSpPr>
          <p:nvPr/>
        </p:nvSpPr>
        <p:spPr bwMode="auto">
          <a:xfrm>
            <a:off x="4267200" y="3962400"/>
            <a:ext cx="7620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85" name="Text Box 16"/>
          <p:cNvSpPr txBox="1">
            <a:spLocks noChangeArrowheads="1"/>
          </p:cNvSpPr>
          <p:nvPr/>
        </p:nvSpPr>
        <p:spPr bwMode="auto">
          <a:xfrm>
            <a:off x="54102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４</a:t>
            </a:r>
          </a:p>
        </p:txBody>
      </p:sp>
      <p:sp>
        <p:nvSpPr>
          <p:cNvPr id="58386" name="Line 17"/>
          <p:cNvSpPr>
            <a:spLocks noChangeShapeType="1"/>
          </p:cNvSpPr>
          <p:nvPr/>
        </p:nvSpPr>
        <p:spPr bwMode="auto">
          <a:xfrm>
            <a:off x="5181600" y="3962400"/>
            <a:ext cx="914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87" name="Text Box 18"/>
          <p:cNvSpPr txBox="1">
            <a:spLocks noChangeArrowheads="1"/>
          </p:cNvSpPr>
          <p:nvPr/>
        </p:nvSpPr>
        <p:spPr bwMode="auto">
          <a:xfrm>
            <a:off x="2590800" y="5029200"/>
            <a:ext cx="2443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２＋３＋２＋３＋４</a:t>
            </a:r>
          </a:p>
          <a:p>
            <a:r>
              <a:rPr lang="ja-JP" altLang="en-US" sz="2400">
                <a:solidFill>
                  <a:srgbClr val="008000"/>
                </a:solidFill>
              </a:rPr>
              <a:t>＝１４</a:t>
            </a:r>
          </a:p>
        </p:txBody>
      </p:sp>
      <p:sp>
        <p:nvSpPr>
          <p:cNvPr id="58388" name="Text Box 19"/>
          <p:cNvSpPr txBox="1">
            <a:spLocks noChangeArrowheads="1"/>
          </p:cNvSpPr>
          <p:nvPr/>
        </p:nvSpPr>
        <p:spPr bwMode="auto">
          <a:xfrm>
            <a:off x="2819400" y="5943600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対数コスト基準</a:t>
            </a:r>
          </a:p>
        </p:txBody>
      </p:sp>
      <p:sp>
        <p:nvSpPr>
          <p:cNvPr id="58389" name="AutoShape 20"/>
          <p:cNvSpPr>
            <a:spLocks noChangeArrowheads="1"/>
          </p:cNvSpPr>
          <p:nvPr/>
        </p:nvSpPr>
        <p:spPr bwMode="auto">
          <a:xfrm>
            <a:off x="6172200" y="1447800"/>
            <a:ext cx="2971800" cy="1143000"/>
          </a:xfrm>
          <a:prstGeom prst="wedgeRoundRectCallout">
            <a:avLst>
              <a:gd name="adj1" fmla="val -91454"/>
              <a:gd name="adj2" fmla="val -1930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8390" name="Text Box 21"/>
          <p:cNvSpPr txBox="1">
            <a:spLocks noChangeArrowheads="1"/>
          </p:cNvSpPr>
          <p:nvPr/>
        </p:nvSpPr>
        <p:spPr bwMode="auto">
          <a:xfrm>
            <a:off x="6294438" y="1600200"/>
            <a:ext cx="2849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本講義では、</a:t>
            </a:r>
          </a:p>
          <a:p>
            <a:r>
              <a:rPr lang="ja-JP" altLang="en-US" sz="2400"/>
              <a:t>主にこちらを用いる。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553DE-669E-45F4-B07F-A60A8E6509A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dirty="0" smtClean="0"/>
              <a:t>本講義のレポート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主に</a:t>
            </a:r>
            <a:r>
              <a:rPr lang="en-US" altLang="ja-JP" dirty="0" smtClean="0"/>
              <a:t>C</a:t>
            </a:r>
            <a:r>
              <a:rPr lang="ja-JP" altLang="en-US" dirty="0" smtClean="0"/>
              <a:t>言語によるプログラミングが伴う。</a:t>
            </a:r>
          </a:p>
          <a:p>
            <a:pPr eaLnBrk="1" hangingPunct="1"/>
            <a:endParaRPr lang="ja-JP" altLang="en-US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レポート作成の際には、プログラミング演習室を用いることができる。</a:t>
            </a:r>
            <a:endParaRPr lang="en-US" altLang="ja-JP" dirty="0" smtClean="0"/>
          </a:p>
          <a:p>
            <a:pPr lvl="1" eaLnBrk="1" hangingPunct="1">
              <a:buFont typeface="Wingdings" pitchFamily="2" charset="2"/>
              <a:buChar char="u"/>
            </a:pPr>
            <a:r>
              <a:rPr lang="ja-JP" altLang="en-US" dirty="0" smtClean="0"/>
              <a:t>ただし、木曜日と、金曜日の午後は、３セメスターのプログラミング演習があるので、他の時間帯に利用すること。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8DB0E5-7325-4625-B857-AC53D4ECE0C5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971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</a:t>
            </a:r>
            <a:r>
              <a:rPr lang="en-US" altLang="ja-JP" smtClean="0"/>
              <a:t>.</a:t>
            </a:r>
            <a:r>
              <a:rPr lang="ja-JP" altLang="en-US" smtClean="0"/>
              <a:t>アルゴリズム入門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7E43A8-E5E0-4B35-B434-06B9680456B6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642938" y="1631950"/>
            <a:ext cx="8072437" cy="2439988"/>
          </a:xfrm>
          <a:prstGeom prst="rect">
            <a:avLst/>
          </a:prstGeom>
          <a:solidFill>
            <a:srgbClr val="FFCC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>
              <a:solidFill>
                <a:srgbClr val="FFFFCC"/>
              </a:solidFill>
            </a:endParaRP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5786438" y="214313"/>
            <a:ext cx="3035300" cy="1343025"/>
          </a:xfrm>
          <a:prstGeom prst="wedgeRoundRectCallout">
            <a:avLst>
              <a:gd name="adj1" fmla="val -70833"/>
              <a:gd name="adj2" fmla="val 5062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よいソフトウェアとは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8663" y="1624013"/>
            <a:ext cx="7772400" cy="4662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正しく動作するソフトウェア</a:t>
            </a: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同じ処理を速く実行できるソフトウェア（同じハードウェアで動作させた場合。）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同じ処理を少ないメモリで実行できるソフトウェア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再利用が可能なソフトウェア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誤動作のないソフトウェア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使いやすいソフトウェア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等々</a:t>
            </a:r>
          </a:p>
          <a:p>
            <a:pPr eaLnBrk="1" hangingPunct="1">
              <a:lnSpc>
                <a:spcPct val="90000"/>
              </a:lnSpc>
            </a:pP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endParaRPr lang="en-US" altLang="ja-JP" smtClean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286500" y="357188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本講義では、</a:t>
            </a:r>
          </a:p>
          <a:p>
            <a:r>
              <a:rPr lang="ja-JP" altLang="en-US" sz="2400"/>
              <a:t>主にこの部分</a:t>
            </a:r>
          </a:p>
          <a:p>
            <a:r>
              <a:rPr lang="ja-JP" altLang="en-US" sz="2400"/>
              <a:t>に注目する。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21B748-4457-40F7-B90A-84A51B53FD62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ソフトウェア作成の基礎</a:t>
            </a:r>
          </a:p>
        </p:txBody>
      </p:sp>
      <p:sp>
        <p:nvSpPr>
          <p:cNvPr id="29700" name="Text Box 8"/>
          <p:cNvSpPr txBox="1">
            <a:spLocks noChangeArrowheads="1"/>
          </p:cNvSpPr>
          <p:nvPr/>
        </p:nvSpPr>
        <p:spPr bwMode="auto">
          <a:xfrm>
            <a:off x="746125" y="2459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  <p:sp>
        <p:nvSpPr>
          <p:cNvPr id="29701" name="Text Box 9"/>
          <p:cNvSpPr txBox="1">
            <a:spLocks noChangeArrowheads="1"/>
          </p:cNvSpPr>
          <p:nvPr/>
        </p:nvSpPr>
        <p:spPr bwMode="auto">
          <a:xfrm>
            <a:off x="685800" y="2057400"/>
            <a:ext cx="185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アルゴリズム</a:t>
            </a:r>
          </a:p>
        </p:txBody>
      </p:sp>
      <p:sp>
        <p:nvSpPr>
          <p:cNvPr id="29702" name="Line 10"/>
          <p:cNvSpPr>
            <a:spLocks noChangeShapeType="1"/>
          </p:cNvSpPr>
          <p:nvPr/>
        </p:nvSpPr>
        <p:spPr bwMode="auto">
          <a:xfrm>
            <a:off x="2667000" y="2362200"/>
            <a:ext cx="3962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3" name="Text Box 12"/>
          <p:cNvSpPr txBox="1">
            <a:spLocks noChangeArrowheads="1"/>
          </p:cNvSpPr>
          <p:nvPr/>
        </p:nvSpPr>
        <p:spPr bwMode="auto">
          <a:xfrm>
            <a:off x="3276600" y="3276600"/>
            <a:ext cx="2614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プログラミング言語</a:t>
            </a:r>
          </a:p>
          <a:p>
            <a:r>
              <a:rPr lang="ja-JP" altLang="en-US" sz="2400"/>
              <a:t>（</a:t>
            </a:r>
            <a:r>
              <a:rPr lang="en-US" altLang="ja-JP" sz="2400"/>
              <a:t>C,Java,</a:t>
            </a:r>
            <a:r>
              <a:rPr lang="ja-JP" altLang="en-US" sz="2400"/>
              <a:t>等）</a:t>
            </a:r>
          </a:p>
        </p:txBody>
      </p:sp>
      <p:sp>
        <p:nvSpPr>
          <p:cNvPr id="29704" name="Text Box 13"/>
          <p:cNvSpPr txBox="1">
            <a:spLocks noChangeArrowheads="1"/>
          </p:cNvSpPr>
          <p:nvPr/>
        </p:nvSpPr>
        <p:spPr bwMode="auto">
          <a:xfrm>
            <a:off x="6781800" y="3200400"/>
            <a:ext cx="185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ソフトウェア</a:t>
            </a:r>
          </a:p>
          <a:p>
            <a:r>
              <a:rPr lang="ja-JP" altLang="en-US" sz="2400"/>
              <a:t>（プログラム）</a:t>
            </a:r>
          </a:p>
        </p:txBody>
      </p:sp>
      <p:sp>
        <p:nvSpPr>
          <p:cNvPr id="29705" name="Line 14"/>
          <p:cNvSpPr>
            <a:spLocks noChangeShapeType="1"/>
          </p:cNvSpPr>
          <p:nvPr/>
        </p:nvSpPr>
        <p:spPr bwMode="auto">
          <a:xfrm flipV="1">
            <a:off x="2819400" y="3810000"/>
            <a:ext cx="3733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6" name="Text Box 15"/>
          <p:cNvSpPr txBox="1">
            <a:spLocks noChangeArrowheads="1"/>
          </p:cNvSpPr>
          <p:nvPr/>
        </p:nvSpPr>
        <p:spPr bwMode="auto">
          <a:xfrm>
            <a:off x="1295400" y="3505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＋</a:t>
            </a:r>
          </a:p>
        </p:txBody>
      </p:sp>
      <p:sp>
        <p:nvSpPr>
          <p:cNvPr id="29707" name="Text Box 16"/>
          <p:cNvSpPr txBox="1">
            <a:spLocks noChangeArrowheads="1"/>
          </p:cNvSpPr>
          <p:nvPr/>
        </p:nvSpPr>
        <p:spPr bwMode="auto">
          <a:xfrm>
            <a:off x="762000" y="4724400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データ構造</a:t>
            </a:r>
          </a:p>
        </p:txBody>
      </p:sp>
      <p:sp>
        <p:nvSpPr>
          <p:cNvPr id="29708" name="Rectangle 17"/>
          <p:cNvSpPr>
            <a:spLocks noChangeArrowheads="1"/>
          </p:cNvSpPr>
          <p:nvPr/>
        </p:nvSpPr>
        <p:spPr bwMode="auto">
          <a:xfrm>
            <a:off x="228600" y="1828800"/>
            <a:ext cx="2895600" cy="396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9" name="Text Box 18"/>
          <p:cNvSpPr txBox="1">
            <a:spLocks noChangeArrowheads="1"/>
          </p:cNvSpPr>
          <p:nvPr/>
        </p:nvSpPr>
        <p:spPr bwMode="auto">
          <a:xfrm>
            <a:off x="898525" y="6192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基礎</a:t>
            </a:r>
          </a:p>
        </p:txBody>
      </p:sp>
      <p:sp>
        <p:nvSpPr>
          <p:cNvPr id="29710" name="AutoShape 5"/>
          <p:cNvSpPr>
            <a:spLocks noChangeArrowheads="1"/>
          </p:cNvSpPr>
          <p:nvPr/>
        </p:nvSpPr>
        <p:spPr bwMode="auto">
          <a:xfrm>
            <a:off x="3714750" y="5214938"/>
            <a:ext cx="4643438" cy="1343025"/>
          </a:xfrm>
          <a:prstGeom prst="wedgeRoundRectCallout">
            <a:avLst>
              <a:gd name="adj1" fmla="val -61181"/>
              <a:gd name="adj2" fmla="val -40523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29711" name="Text Box 7"/>
          <p:cNvSpPr txBox="1">
            <a:spLocks noChangeArrowheads="1"/>
          </p:cNvSpPr>
          <p:nvPr/>
        </p:nvSpPr>
        <p:spPr bwMode="auto">
          <a:xfrm>
            <a:off x="3857625" y="5286375"/>
            <a:ext cx="4500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本講義では、アルゴリズムとデータ構造を中心にソフトウェアの基礎を説明する。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131822</TotalTime>
  <Words>2220</Words>
  <Application>Microsoft PowerPoint</Application>
  <PresentationFormat>画面に合わせる (4:3)</PresentationFormat>
  <Paragraphs>638</Paragraphs>
  <Slides>56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56</vt:i4>
      </vt:variant>
    </vt:vector>
  </HeadingPairs>
  <TitlesOfParts>
    <vt:vector size="58" baseType="lpstr">
      <vt:lpstr>標準デザイン</vt:lpstr>
      <vt:lpstr>Equation</vt:lpstr>
      <vt:lpstr>ソフトウェア工学</vt:lpstr>
      <vt:lpstr>履修にあたって</vt:lpstr>
      <vt:lpstr>講義予定</vt:lpstr>
      <vt:lpstr>評価</vt:lpstr>
      <vt:lpstr>本講義の目的</vt:lpstr>
      <vt:lpstr>本講義のレポート</vt:lpstr>
      <vt:lpstr>１.アルゴリズム入門</vt:lpstr>
      <vt:lpstr>よいソフトウェアとは</vt:lpstr>
      <vt:lpstr>ソフトウェア作成の基礎</vt:lpstr>
      <vt:lpstr>本講義での主な注目点</vt:lpstr>
      <vt:lpstr>アルゴリズムの解析</vt:lpstr>
      <vt:lpstr>アルゴリズムの計算量 (complexity)</vt:lpstr>
      <vt:lpstr>アルゴリズムの計算量１</vt:lpstr>
      <vt:lpstr>スライド 14</vt:lpstr>
      <vt:lpstr>スライド 15</vt:lpstr>
      <vt:lpstr>アルゴリズムの計算量２</vt:lpstr>
      <vt:lpstr>スライド 17</vt:lpstr>
      <vt:lpstr>スライド 18</vt:lpstr>
      <vt:lpstr>アルゴリズムの解析例</vt:lpstr>
      <vt:lpstr>簡単なアルゴリズム例（最大値を求める。）</vt:lpstr>
      <vt:lpstr>アルゴリズムmaxの正当性</vt:lpstr>
      <vt:lpstr>スライド 22</vt:lpstr>
      <vt:lpstr>アルゴリズムmaxの停止性</vt:lpstr>
      <vt:lpstr>漸近的解析 （Asymptotic  Analysis)</vt:lpstr>
      <vt:lpstr>スライド 25</vt:lpstr>
      <vt:lpstr>関数の漸近的ふるまい （関数の増加率による分類）</vt:lpstr>
      <vt:lpstr>関数の分類１（計算量の漸近的評価１）： オーダー記法</vt:lpstr>
      <vt:lpstr>スライド 28</vt:lpstr>
      <vt:lpstr>関数の分類２（計算量の漸近的評価２）： オメガ記法</vt:lpstr>
      <vt:lpstr>スライド 30</vt:lpstr>
      <vt:lpstr>スライド 31</vt:lpstr>
      <vt:lpstr>スライド 32</vt:lpstr>
      <vt:lpstr>Ｏ記法の例</vt:lpstr>
      <vt:lpstr>Ｏ記法の例</vt:lpstr>
      <vt:lpstr>Ｏ記法の練習問題</vt:lpstr>
      <vt:lpstr>プロうグラムの漸近的評価</vt:lpstr>
      <vt:lpstr>プログラムと漸近的評価</vt:lpstr>
      <vt:lpstr>スライド 38</vt:lpstr>
      <vt:lpstr>プログラムにおける計算時間の漸近評価例</vt:lpstr>
      <vt:lpstr>プログラムにおける計算時間の漸近評価例2 </vt:lpstr>
      <vt:lpstr>プログラムにおける計算時間の漸近評価例3</vt:lpstr>
      <vt:lpstr>プログラムにおける計算時間の漸近評価例4</vt:lpstr>
      <vt:lpstr>プログラムにおける計算時間の漸近評価例5</vt:lpstr>
      <vt:lpstr>プログラムにおける計算時間の漸近評価例6</vt:lpstr>
      <vt:lpstr>プログラムにおける計算時間の漸近評価練習1</vt:lpstr>
      <vt:lpstr>（１）</vt:lpstr>
      <vt:lpstr>（2）</vt:lpstr>
      <vt:lpstr>アルゴリズムの入力について</vt:lpstr>
      <vt:lpstr>問題と問題例 （problem and  problem instances)</vt:lpstr>
      <vt:lpstr>スライド 50</vt:lpstr>
      <vt:lpstr>スライド 51</vt:lpstr>
      <vt:lpstr>入力サイズ</vt:lpstr>
      <vt:lpstr>スライド 53</vt:lpstr>
      <vt:lpstr>対数コストモデルについて （計算機内での数の表現と桁数）</vt:lpstr>
      <vt:lpstr>スライド 55</vt:lpstr>
      <vt:lpstr>スライド 56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kusakari</cp:lastModifiedBy>
  <cp:revision>66</cp:revision>
  <dcterms:created xsi:type="dcterms:W3CDTF">2004-04-11T15:19:54Z</dcterms:created>
  <dcterms:modified xsi:type="dcterms:W3CDTF">2009-04-09T04:03:47Z</dcterms:modified>
</cp:coreProperties>
</file>