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9" r:id="rId3"/>
    <p:sldId id="293" r:id="rId4"/>
    <p:sldId id="260" r:id="rId5"/>
    <p:sldId id="257" r:id="rId6"/>
    <p:sldId id="258" r:id="rId7"/>
    <p:sldId id="312" r:id="rId8"/>
    <p:sldId id="261" r:id="rId9"/>
    <p:sldId id="262" r:id="rId10"/>
    <p:sldId id="263" r:id="rId11"/>
    <p:sldId id="264" r:id="rId12"/>
    <p:sldId id="290" r:id="rId13"/>
    <p:sldId id="265" r:id="rId14"/>
    <p:sldId id="267" r:id="rId15"/>
    <p:sldId id="268" r:id="rId16"/>
    <p:sldId id="266" r:id="rId17"/>
    <p:sldId id="270" r:id="rId18"/>
    <p:sldId id="271" r:id="rId19"/>
    <p:sldId id="291" r:id="rId20"/>
    <p:sldId id="272" r:id="rId21"/>
    <p:sldId id="273" r:id="rId22"/>
    <p:sldId id="274" r:id="rId23"/>
    <p:sldId id="275" r:id="rId24"/>
    <p:sldId id="292" r:id="rId25"/>
    <p:sldId id="280" r:id="rId26"/>
    <p:sldId id="279" r:id="rId27"/>
    <p:sldId id="294" r:id="rId28"/>
    <p:sldId id="276" r:id="rId29"/>
    <p:sldId id="314" r:id="rId30"/>
    <p:sldId id="277" r:id="rId31"/>
    <p:sldId id="313" r:id="rId32"/>
    <p:sldId id="278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281" r:id="rId49"/>
    <p:sldId id="282" r:id="rId50"/>
    <p:sldId id="283" r:id="rId51"/>
    <p:sldId id="284" r:id="rId52"/>
    <p:sldId id="285" r:id="rId53"/>
    <p:sldId id="286" r:id="rId54"/>
    <p:sldId id="287" r:id="rId55"/>
    <p:sldId id="288" r:id="rId56"/>
    <p:sldId id="289" r:id="rId5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CCFFFF"/>
    <a:srgbClr val="CCFFCC"/>
    <a:srgbClr val="EAEAEA"/>
    <a:srgbClr val="FFCC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003" autoAdjust="0"/>
    <p:restoredTop sz="90929"/>
  </p:normalViewPr>
  <p:slideViewPr>
    <p:cSldViewPr>
      <p:cViewPr varScale="1">
        <p:scale>
          <a:sx n="65" d="100"/>
          <a:sy n="65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9" Type="http://schemas.openxmlformats.org/officeDocument/2006/relationships/image" Target="../media/image39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42" Type="http://schemas.openxmlformats.org/officeDocument/2006/relationships/image" Target="../media/image42.wmf"/><Relationship Id="rId47" Type="http://schemas.openxmlformats.org/officeDocument/2006/relationships/image" Target="../media/image47.wmf"/><Relationship Id="rId50" Type="http://schemas.openxmlformats.org/officeDocument/2006/relationships/image" Target="../media/image50.wmf"/><Relationship Id="rId55" Type="http://schemas.openxmlformats.org/officeDocument/2006/relationships/image" Target="../media/image55.wmf"/><Relationship Id="rId63" Type="http://schemas.openxmlformats.org/officeDocument/2006/relationships/image" Target="../media/image63.wmf"/><Relationship Id="rId68" Type="http://schemas.openxmlformats.org/officeDocument/2006/relationships/image" Target="../media/image68.wmf"/><Relationship Id="rId7" Type="http://schemas.openxmlformats.org/officeDocument/2006/relationships/image" Target="../media/image7.wmf"/><Relationship Id="rId71" Type="http://schemas.openxmlformats.org/officeDocument/2006/relationships/image" Target="../media/image71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37" Type="http://schemas.openxmlformats.org/officeDocument/2006/relationships/image" Target="../media/image37.wmf"/><Relationship Id="rId40" Type="http://schemas.openxmlformats.org/officeDocument/2006/relationships/image" Target="../media/image40.wmf"/><Relationship Id="rId45" Type="http://schemas.openxmlformats.org/officeDocument/2006/relationships/image" Target="../media/image45.wmf"/><Relationship Id="rId53" Type="http://schemas.openxmlformats.org/officeDocument/2006/relationships/image" Target="../media/image53.wmf"/><Relationship Id="rId58" Type="http://schemas.openxmlformats.org/officeDocument/2006/relationships/image" Target="../media/image58.wmf"/><Relationship Id="rId66" Type="http://schemas.openxmlformats.org/officeDocument/2006/relationships/image" Target="../media/image66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36" Type="http://schemas.openxmlformats.org/officeDocument/2006/relationships/image" Target="../media/image36.wmf"/><Relationship Id="rId49" Type="http://schemas.openxmlformats.org/officeDocument/2006/relationships/image" Target="../media/image49.wmf"/><Relationship Id="rId57" Type="http://schemas.openxmlformats.org/officeDocument/2006/relationships/image" Target="../media/image57.wmf"/><Relationship Id="rId61" Type="http://schemas.openxmlformats.org/officeDocument/2006/relationships/image" Target="../media/image61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4" Type="http://schemas.openxmlformats.org/officeDocument/2006/relationships/image" Target="../media/image44.wmf"/><Relationship Id="rId52" Type="http://schemas.openxmlformats.org/officeDocument/2006/relationships/image" Target="../media/image52.wmf"/><Relationship Id="rId60" Type="http://schemas.openxmlformats.org/officeDocument/2006/relationships/image" Target="../media/image60.wmf"/><Relationship Id="rId65" Type="http://schemas.openxmlformats.org/officeDocument/2006/relationships/image" Target="../media/image65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35" Type="http://schemas.openxmlformats.org/officeDocument/2006/relationships/image" Target="../media/image35.wmf"/><Relationship Id="rId43" Type="http://schemas.openxmlformats.org/officeDocument/2006/relationships/image" Target="../media/image43.wmf"/><Relationship Id="rId48" Type="http://schemas.openxmlformats.org/officeDocument/2006/relationships/image" Target="../media/image48.wmf"/><Relationship Id="rId56" Type="http://schemas.openxmlformats.org/officeDocument/2006/relationships/image" Target="../media/image56.wmf"/><Relationship Id="rId64" Type="http://schemas.openxmlformats.org/officeDocument/2006/relationships/image" Target="../media/image64.wmf"/><Relationship Id="rId69" Type="http://schemas.openxmlformats.org/officeDocument/2006/relationships/image" Target="../media/image69.wmf"/><Relationship Id="rId8" Type="http://schemas.openxmlformats.org/officeDocument/2006/relationships/image" Target="../media/image8.wmf"/><Relationship Id="rId51" Type="http://schemas.openxmlformats.org/officeDocument/2006/relationships/image" Target="../media/image51.wmf"/><Relationship Id="rId3" Type="http://schemas.openxmlformats.org/officeDocument/2006/relationships/image" Target="../media/image3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38" Type="http://schemas.openxmlformats.org/officeDocument/2006/relationships/image" Target="../media/image38.wmf"/><Relationship Id="rId46" Type="http://schemas.openxmlformats.org/officeDocument/2006/relationships/image" Target="../media/image46.wmf"/><Relationship Id="rId59" Type="http://schemas.openxmlformats.org/officeDocument/2006/relationships/image" Target="../media/image59.wmf"/><Relationship Id="rId67" Type="http://schemas.openxmlformats.org/officeDocument/2006/relationships/image" Target="../media/image67.wmf"/><Relationship Id="rId20" Type="http://schemas.openxmlformats.org/officeDocument/2006/relationships/image" Target="../media/image20.wmf"/><Relationship Id="rId41" Type="http://schemas.openxmlformats.org/officeDocument/2006/relationships/image" Target="../media/image41.wmf"/><Relationship Id="rId54" Type="http://schemas.openxmlformats.org/officeDocument/2006/relationships/image" Target="../media/image54.wmf"/><Relationship Id="rId62" Type="http://schemas.openxmlformats.org/officeDocument/2006/relationships/image" Target="../media/image62.wmf"/><Relationship Id="rId70" Type="http://schemas.openxmlformats.org/officeDocument/2006/relationships/image" Target="../media/image7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0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03.wmf"/><Relationship Id="rId4" Type="http://schemas.openxmlformats.org/officeDocument/2006/relationships/image" Target="../media/image1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" Type="http://schemas.openxmlformats.org/officeDocument/2006/relationships/image" Target="../media/image74.wmf"/><Relationship Id="rId16" Type="http://schemas.openxmlformats.org/officeDocument/2006/relationships/image" Target="../media/image88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1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95.wmf"/><Relationship Id="rId2" Type="http://schemas.openxmlformats.org/officeDocument/2006/relationships/image" Target="../media/image74.wmf"/><Relationship Id="rId16" Type="http://schemas.openxmlformats.org/officeDocument/2006/relationships/image" Target="../media/image9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3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6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100.wmf"/><Relationship Id="rId2" Type="http://schemas.openxmlformats.org/officeDocument/2006/relationships/image" Target="../media/image74.wmf"/><Relationship Id="rId16" Type="http://schemas.openxmlformats.org/officeDocument/2006/relationships/image" Target="../media/image99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8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03.wmf"/><Relationship Id="rId7" Type="http://schemas.openxmlformats.org/officeDocument/2006/relationships/image" Target="../media/image116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0" Type="http://schemas.openxmlformats.org/officeDocument/2006/relationships/image" Target="../media/image119.wmf"/><Relationship Id="rId4" Type="http://schemas.openxmlformats.org/officeDocument/2006/relationships/image" Target="../media/image104.wmf"/><Relationship Id="rId9" Type="http://schemas.openxmlformats.org/officeDocument/2006/relationships/image" Target="../media/image1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03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03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0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第１回アルゴリズム入門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2008/04/11(</a:t>
            </a:r>
            <a:r>
              <a:rPr lang="ja-JP" altLang="en-US"/>
              <a:t>金）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C1B7549-7738-49F2-852E-BB5175180B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BD6864C-9DC2-4278-9F1F-10DB8BB1CC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86B23-16FB-4228-8B9F-63F39DE38E7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14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E2369-6468-4914-AEC8-36DB9320F1C1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E19FC-D333-4C2D-BB01-E74A30C9E242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8C91-A5EB-42AF-9C27-791EA3E3CF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17AD-D8E6-423A-BDEA-A35E4EDE69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028A3-4CF5-4A26-86BE-53F5A7F0A6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5789-C7C7-4324-84D6-B67DC446CC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4FAC-2DE6-47EB-B6F0-8FF752ABCE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9C73-AC7F-487B-A7DA-F5D6189FB1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B0F4-39DC-4170-A3D1-994C487A4E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6151-1F4F-46DF-BE5C-FDF43F7E3C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AD22-0FB0-4E0B-B6C1-F508049FC1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EE495-B0D4-46C0-9947-15BB35070A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1C39-F07A-4A83-BEC6-0B965D5EB0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95A578-A50C-4C43-B11C-7FF799E69E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9" Type="http://schemas.openxmlformats.org/officeDocument/2006/relationships/oleObject" Target="../embeddings/oleObject37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32.bin"/><Relationship Id="rId42" Type="http://schemas.openxmlformats.org/officeDocument/2006/relationships/oleObject" Target="../embeddings/oleObject40.bin"/><Relationship Id="rId47" Type="http://schemas.openxmlformats.org/officeDocument/2006/relationships/oleObject" Target="../embeddings/oleObject45.bin"/><Relationship Id="rId50" Type="http://schemas.openxmlformats.org/officeDocument/2006/relationships/oleObject" Target="../embeddings/oleObject48.bin"/><Relationship Id="rId55" Type="http://schemas.openxmlformats.org/officeDocument/2006/relationships/oleObject" Target="../embeddings/oleObject53.bin"/><Relationship Id="rId63" Type="http://schemas.openxmlformats.org/officeDocument/2006/relationships/oleObject" Target="../embeddings/oleObject61.bin"/><Relationship Id="rId68" Type="http://schemas.openxmlformats.org/officeDocument/2006/relationships/oleObject" Target="../embeddings/oleObject66.bin"/><Relationship Id="rId7" Type="http://schemas.openxmlformats.org/officeDocument/2006/relationships/oleObject" Target="../embeddings/oleObject5.bin"/><Relationship Id="rId71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9" Type="http://schemas.openxmlformats.org/officeDocument/2006/relationships/oleObject" Target="../embeddings/oleObject27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5.bin"/><Relationship Id="rId40" Type="http://schemas.openxmlformats.org/officeDocument/2006/relationships/oleObject" Target="../embeddings/oleObject38.bin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51.bin"/><Relationship Id="rId58" Type="http://schemas.openxmlformats.org/officeDocument/2006/relationships/oleObject" Target="../embeddings/oleObject56.bin"/><Relationship Id="rId66" Type="http://schemas.openxmlformats.org/officeDocument/2006/relationships/oleObject" Target="../embeddings/oleObject6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4.bin"/><Relationship Id="rId49" Type="http://schemas.openxmlformats.org/officeDocument/2006/relationships/oleObject" Target="../embeddings/oleObject47.bin"/><Relationship Id="rId57" Type="http://schemas.openxmlformats.org/officeDocument/2006/relationships/oleObject" Target="../embeddings/oleObject55.bin"/><Relationship Id="rId61" Type="http://schemas.openxmlformats.org/officeDocument/2006/relationships/oleObject" Target="../embeddings/oleObject59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4" Type="http://schemas.openxmlformats.org/officeDocument/2006/relationships/oleObject" Target="../embeddings/oleObject42.bin"/><Relationship Id="rId52" Type="http://schemas.openxmlformats.org/officeDocument/2006/relationships/oleObject" Target="../embeddings/oleObject50.bin"/><Relationship Id="rId60" Type="http://schemas.openxmlformats.org/officeDocument/2006/relationships/oleObject" Target="../embeddings/oleObject58.bin"/><Relationship Id="rId65" Type="http://schemas.openxmlformats.org/officeDocument/2006/relationships/oleObject" Target="../embeddings/oleObject63.bin"/><Relationship Id="rId73" Type="http://schemas.openxmlformats.org/officeDocument/2006/relationships/oleObject" Target="../embeddings/oleObject71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41.bin"/><Relationship Id="rId48" Type="http://schemas.openxmlformats.org/officeDocument/2006/relationships/oleObject" Target="../embeddings/oleObject46.bin"/><Relationship Id="rId56" Type="http://schemas.openxmlformats.org/officeDocument/2006/relationships/oleObject" Target="../embeddings/oleObject54.bin"/><Relationship Id="rId64" Type="http://schemas.openxmlformats.org/officeDocument/2006/relationships/oleObject" Target="../embeddings/oleObject62.bin"/><Relationship Id="rId69" Type="http://schemas.openxmlformats.org/officeDocument/2006/relationships/oleObject" Target="../embeddings/oleObject67.bin"/><Relationship Id="rId8" Type="http://schemas.openxmlformats.org/officeDocument/2006/relationships/oleObject" Target="../embeddings/oleObject6.bin"/><Relationship Id="rId51" Type="http://schemas.openxmlformats.org/officeDocument/2006/relationships/oleObject" Target="../embeddings/oleObject49.bin"/><Relationship Id="rId72" Type="http://schemas.openxmlformats.org/officeDocument/2006/relationships/oleObject" Target="../embeddings/oleObject70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6.bin"/><Relationship Id="rId46" Type="http://schemas.openxmlformats.org/officeDocument/2006/relationships/oleObject" Target="../embeddings/oleObject44.bin"/><Relationship Id="rId59" Type="http://schemas.openxmlformats.org/officeDocument/2006/relationships/oleObject" Target="../embeddings/oleObject57.bin"/><Relationship Id="rId67" Type="http://schemas.openxmlformats.org/officeDocument/2006/relationships/oleObject" Target="../embeddings/oleObject65.bin"/><Relationship Id="rId20" Type="http://schemas.openxmlformats.org/officeDocument/2006/relationships/oleObject" Target="../embeddings/oleObject18.bin"/><Relationship Id="rId41" Type="http://schemas.openxmlformats.org/officeDocument/2006/relationships/oleObject" Target="../embeddings/oleObject39.bin"/><Relationship Id="rId54" Type="http://schemas.openxmlformats.org/officeDocument/2006/relationships/oleObject" Target="../embeddings/oleObject52.bin"/><Relationship Id="rId62" Type="http://schemas.openxmlformats.org/officeDocument/2006/relationships/oleObject" Target="../embeddings/oleObject60.bin"/><Relationship Id="rId70" Type="http://schemas.openxmlformats.org/officeDocument/2006/relationships/oleObject" Target="../embeddings/oleObject6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18" Type="http://schemas.openxmlformats.org/officeDocument/2006/relationships/oleObject" Target="../embeddings/oleObject10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101.bin"/><Relationship Id="rId10" Type="http://schemas.openxmlformats.org/officeDocument/2006/relationships/oleObject" Target="../embeddings/oleObject96.bin"/><Relationship Id="rId19" Type="http://schemas.openxmlformats.org/officeDocument/2006/relationships/oleObject" Target="../embeddings/oleObject105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18" Type="http://schemas.openxmlformats.org/officeDocument/2006/relationships/oleObject" Target="../embeddings/oleObject122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25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23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2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Relationship Id="rId14" Type="http://schemas.openxmlformats.org/officeDocument/2006/relationships/oleObject" Target="../embeddings/oleObject14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0.bin"/><Relationship Id="rId5" Type="http://schemas.openxmlformats.org/officeDocument/2006/relationships/oleObject" Target="../embeddings/oleObject179.bin"/><Relationship Id="rId4" Type="http://schemas.openxmlformats.org/officeDocument/2006/relationships/oleObject" Target="../embeddings/oleObject17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3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10" Type="http://schemas.openxmlformats.org/officeDocument/2006/relationships/oleObject" Target="../embeddings/oleObject201.bin"/><Relationship Id="rId4" Type="http://schemas.openxmlformats.org/officeDocument/2006/relationships/oleObject" Target="../embeddings/oleObject195.bin"/><Relationship Id="rId9" Type="http://schemas.openxmlformats.org/officeDocument/2006/relationships/oleObject" Target="../embeddings/oleObject200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9328D-C0A0-4338-BA04-8322ECAB58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9288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ソフトウェア工学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3714750"/>
            <a:ext cx="5143500" cy="785813"/>
          </a:xfrm>
        </p:spPr>
        <p:txBody>
          <a:bodyPr/>
          <a:lstStyle/>
          <a:p>
            <a:pPr algn="l" eaLnBrk="1" hangingPunct="1"/>
            <a:r>
              <a:rPr lang="en-US" altLang="ja-JP" smtClean="0"/>
              <a:t>2008</a:t>
            </a:r>
            <a:r>
              <a:rPr lang="ja-JP" altLang="en-US" smtClean="0"/>
              <a:t>年 ５セメスタ開講</a:t>
            </a:r>
            <a:endParaRPr lang="en-US" altLang="ja-JP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06941-66A7-455F-B08B-E15E16E7F56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本講義での主な注目点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43063"/>
            <a:ext cx="7772400" cy="4643437"/>
          </a:xfrm>
        </p:spPr>
        <p:txBody>
          <a:bodyPr/>
          <a:lstStyle/>
          <a:p>
            <a:pPr eaLnBrk="1" hangingPunct="1"/>
            <a:r>
              <a:rPr lang="ja-JP" altLang="en-US" smtClean="0"/>
              <a:t>正しく動作するプログラムの作成とアルゴリズムの正当性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高速に動作するプログラムの作成とアルゴリズムの評価</a:t>
            </a:r>
          </a:p>
          <a:p>
            <a:pPr lvl="1" eaLnBrk="1" hangingPunct="1"/>
            <a:r>
              <a:rPr lang="ja-JP" altLang="en-US" smtClean="0"/>
              <a:t>なお、アルゴリズムとは、計算機の基本操作の有限個の組み合わせである。すわわち、機械的な手順で、有限であるもの。厳密には、チューリング機械や</a:t>
            </a:r>
            <a:r>
              <a:rPr lang="en-US" altLang="ja-JP" smtClean="0"/>
              <a:t>RAM(Random Access Machine)</a:t>
            </a:r>
            <a:r>
              <a:rPr lang="ja-JP" altLang="en-US" smtClean="0"/>
              <a:t>を用いて定義されるが、本講義では省略する。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6BAFE-4D66-4CD5-8DED-BD57A62F2FC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アルゴリズムの解析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eaLnBrk="1" hangingPunct="1"/>
            <a:r>
              <a:rPr lang="ja-JP" altLang="en-US" smtClean="0"/>
              <a:t>正当性</a:t>
            </a:r>
          </a:p>
          <a:p>
            <a:pPr lvl="1" eaLnBrk="1" hangingPunct="1"/>
            <a:r>
              <a:rPr lang="ja-JP" altLang="en-US" smtClean="0"/>
              <a:t>数学的証明　帰納法や背理法</a:t>
            </a:r>
          </a:p>
          <a:p>
            <a:pPr lvl="1" eaLnBrk="1" hangingPunct="1"/>
            <a:r>
              <a:rPr lang="ja-JP" altLang="en-US" smtClean="0"/>
              <a:t>実験的解析　実装と</a:t>
            </a:r>
            <a:r>
              <a:rPr lang="ja-JP" altLang="en-US" u="sng" smtClean="0"/>
              <a:t>テスト</a:t>
            </a:r>
            <a:endParaRPr lang="en-US" altLang="ja-JP" u="sng" smtClean="0"/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速度の解析</a:t>
            </a:r>
          </a:p>
          <a:p>
            <a:pPr lvl="1" eaLnBrk="1" hangingPunct="1"/>
            <a:r>
              <a:rPr lang="ja-JP" altLang="en-US" smtClean="0"/>
              <a:t>数学的解析　</a:t>
            </a:r>
            <a:r>
              <a:rPr lang="en-US" altLang="ja-JP" smtClean="0"/>
              <a:t>O</a:t>
            </a:r>
            <a:r>
              <a:rPr lang="ja-JP" altLang="en-US" smtClean="0"/>
              <a:t>記法による時間量解析</a:t>
            </a:r>
          </a:p>
          <a:p>
            <a:pPr lvl="1" eaLnBrk="1" hangingPunct="1"/>
            <a:r>
              <a:rPr lang="ja-JP" altLang="en-US" smtClean="0"/>
              <a:t>実験的解析　実装と時間計測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857250"/>
          </a:xfrm>
          <a:prstGeom prst="wedgeRoundRectCallout">
            <a:avLst>
              <a:gd name="adj1" fmla="val -92597"/>
              <a:gd name="adj2" fmla="val -434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928688"/>
          </a:xfrm>
          <a:prstGeom prst="wedgeRoundRectCallout">
            <a:avLst>
              <a:gd name="adj1" fmla="val -85412"/>
              <a:gd name="adj2" fmla="val 16037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786563" y="3071813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講義で解説</a:t>
            </a:r>
          </a:p>
        </p:txBody>
      </p:sp>
      <p:sp>
        <p:nvSpPr>
          <p:cNvPr id="31752" name="AutoShape 5"/>
          <p:cNvSpPr>
            <a:spLocks noChangeArrowheads="1"/>
          </p:cNvSpPr>
          <p:nvPr/>
        </p:nvSpPr>
        <p:spPr bwMode="auto">
          <a:xfrm>
            <a:off x="3714750" y="3714750"/>
            <a:ext cx="2500313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3857625" y="37861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  <p:sp>
        <p:nvSpPr>
          <p:cNvPr id="31754" name="AutoShape 5"/>
          <p:cNvSpPr>
            <a:spLocks noChangeArrowheads="1"/>
          </p:cNvSpPr>
          <p:nvPr/>
        </p:nvSpPr>
        <p:spPr bwMode="auto">
          <a:xfrm>
            <a:off x="3214688" y="5929313"/>
            <a:ext cx="2500312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5" name="Text Box 7"/>
          <p:cNvSpPr txBox="1">
            <a:spLocks noChangeArrowheads="1"/>
          </p:cNvSpPr>
          <p:nvPr/>
        </p:nvSpPr>
        <p:spPr bwMode="auto">
          <a:xfrm>
            <a:off x="3357563" y="60007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3426E-6B5A-41AB-8D60-AF6BFC689FA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アルゴリズムの計算量</a:t>
            </a:r>
            <a:br>
              <a:rPr lang="ja-JP" altLang="en-US" smtClean="0"/>
            </a:br>
            <a:r>
              <a:rPr lang="en-US" altLang="ja-JP" smtClean="0"/>
              <a:t>(complexity)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EFE5A-B6B7-44C2-8846-17435EB6E42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アルゴリズムの計算量１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時間計算量（</a:t>
            </a:r>
            <a:r>
              <a:rPr lang="en-US" altLang="ja-JP" smtClean="0"/>
              <a:t>time complexity)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総ステップ数（基本演算の総数、アルゴリズムでは∞にはならない。）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同じハードウェアでも速く実行できるプログラム作成のための指標。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領域計算量（</a:t>
            </a:r>
            <a:r>
              <a:rPr lang="en-US" altLang="ja-JP" smtClean="0"/>
              <a:t>space complexity</a:t>
            </a:r>
            <a:r>
              <a:rPr lang="ja-JP" altLang="en-US" smtClean="0"/>
              <a:t>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アルゴリズム実行時に、開始から終了までの間に使用するメモリやディスクなどの利用量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記憶量ともいう。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11CB8-BC25-4881-86D2-9C9843DE34D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4819" name="Line 17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1752600" y="3124200"/>
            <a:ext cx="1371600" cy="1066800"/>
            <a:chOff x="2352" y="960"/>
            <a:chExt cx="1344" cy="1104"/>
          </a:xfrm>
        </p:grpSpPr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7" name="Rectangle 3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8" name="AutoShape 4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1" name="Oval 7"/>
          <p:cNvSpPr>
            <a:spLocks noChangeArrowheads="1"/>
          </p:cNvSpPr>
          <p:nvPr/>
        </p:nvSpPr>
        <p:spPr bwMode="auto">
          <a:xfrm>
            <a:off x="83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2" name="Oval 9"/>
          <p:cNvSpPr>
            <a:spLocks noChangeArrowheads="1"/>
          </p:cNvSpPr>
          <p:nvPr/>
        </p:nvSpPr>
        <p:spPr bwMode="auto">
          <a:xfrm>
            <a:off x="8382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>
            <a:off x="16002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4825" name="Oval 14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6" name="Oval 15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7" name="Line 16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4829" name="Text Box 19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時間計算量</a:t>
            </a:r>
          </a:p>
        </p:txBody>
      </p:sp>
      <p:sp>
        <p:nvSpPr>
          <p:cNvPr id="34830" name="AutoShape 20"/>
          <p:cNvSpPr>
            <a:spLocks noChangeArrowheads="1"/>
          </p:cNvSpPr>
          <p:nvPr/>
        </p:nvSpPr>
        <p:spPr bwMode="auto">
          <a:xfrm>
            <a:off x="79248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4831" name="Text Box 21"/>
          <p:cNvSpPr txBox="1">
            <a:spLocks noChangeArrowheads="1"/>
          </p:cNvSpPr>
          <p:nvPr/>
        </p:nvSpPr>
        <p:spPr bwMode="auto">
          <a:xfrm>
            <a:off x="8239125" y="1858963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4832" name="Group 22"/>
          <p:cNvGrpSpPr>
            <a:grpSpLocks/>
          </p:cNvGrpSpPr>
          <p:nvPr/>
        </p:nvGrpSpPr>
        <p:grpSpPr bwMode="auto">
          <a:xfrm>
            <a:off x="6324600" y="1752600"/>
            <a:ext cx="1371600" cy="1066800"/>
            <a:chOff x="2352" y="960"/>
            <a:chExt cx="1344" cy="1104"/>
          </a:xfrm>
        </p:grpSpPr>
        <p:sp>
          <p:nvSpPr>
            <p:cNvPr id="34833" name="Rectangle 2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4" name="Rectangle 2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5" name="AutoShape 2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F3E15-EA23-4C5D-9283-DA3F74FF63B3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540375" y="5357813"/>
            <a:ext cx="3048000" cy="1042987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867400" y="3733800"/>
            <a:ext cx="2393950" cy="1855788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6084888" y="3965575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048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048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0668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領域計算量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8229600" y="3048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382000" y="457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sp>
        <p:nvSpPr>
          <p:cNvPr id="35858" name="Rectangle 19"/>
          <p:cNvSpPr>
            <a:spLocks noChangeArrowheads="1"/>
          </p:cNvSpPr>
          <p:nvPr/>
        </p:nvSpPr>
        <p:spPr bwMode="auto">
          <a:xfrm>
            <a:off x="990600" y="4876800"/>
            <a:ext cx="3048000" cy="1042988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59" name="Rectangle 20"/>
          <p:cNvSpPr>
            <a:spLocks noChangeArrowheads="1"/>
          </p:cNvSpPr>
          <p:nvPr/>
        </p:nvSpPr>
        <p:spPr bwMode="auto">
          <a:xfrm>
            <a:off x="1317625" y="3252788"/>
            <a:ext cx="2393950" cy="1855787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1" name="Rectangle 24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2" name="Rectangle 25"/>
          <p:cNvSpPr>
            <a:spLocks noChangeArrowheads="1"/>
          </p:cNvSpPr>
          <p:nvPr/>
        </p:nvSpPr>
        <p:spPr bwMode="auto">
          <a:xfrm>
            <a:off x="2286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3" name="Rectangle 26"/>
          <p:cNvSpPr>
            <a:spLocks noChangeArrowheads="1"/>
          </p:cNvSpPr>
          <p:nvPr/>
        </p:nvSpPr>
        <p:spPr bwMode="auto">
          <a:xfrm>
            <a:off x="2438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4" name="Rectangle 27"/>
          <p:cNvSpPr>
            <a:spLocks noChangeArrowheads="1"/>
          </p:cNvSpPr>
          <p:nvPr/>
        </p:nvSpPr>
        <p:spPr bwMode="auto">
          <a:xfrm>
            <a:off x="2590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5" name="Rectangle 28"/>
          <p:cNvSpPr>
            <a:spLocks noChangeArrowheads="1"/>
          </p:cNvSpPr>
          <p:nvPr/>
        </p:nvSpPr>
        <p:spPr bwMode="auto">
          <a:xfrm>
            <a:off x="27432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6" name="Rectangle 29"/>
          <p:cNvSpPr>
            <a:spLocks noChangeArrowheads="1"/>
          </p:cNvSpPr>
          <p:nvPr/>
        </p:nvSpPr>
        <p:spPr bwMode="auto">
          <a:xfrm>
            <a:off x="28956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7" name="Rectangle 30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8" name="Rectangle 31"/>
          <p:cNvSpPr>
            <a:spLocks noChangeArrowheads="1"/>
          </p:cNvSpPr>
          <p:nvPr/>
        </p:nvSpPr>
        <p:spPr bwMode="auto">
          <a:xfrm>
            <a:off x="3200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9" name="Rectangle 32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0" name="AutoShape 21"/>
          <p:cNvSpPr>
            <a:spLocks noChangeArrowheads="1"/>
          </p:cNvSpPr>
          <p:nvPr/>
        </p:nvSpPr>
        <p:spPr bwMode="auto">
          <a:xfrm>
            <a:off x="1535113" y="3484563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71" name="Rectangle 33"/>
          <p:cNvSpPr>
            <a:spLocks noChangeArrowheads="1"/>
          </p:cNvSpPr>
          <p:nvPr/>
        </p:nvSpPr>
        <p:spPr bwMode="auto">
          <a:xfrm>
            <a:off x="6553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2" name="Rectangle 3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3" name="Rectangle 35"/>
          <p:cNvSpPr>
            <a:spLocks noChangeArrowheads="1"/>
          </p:cNvSpPr>
          <p:nvPr/>
        </p:nvSpPr>
        <p:spPr bwMode="auto">
          <a:xfrm>
            <a:off x="6858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4" name="Rectangle 36"/>
          <p:cNvSpPr>
            <a:spLocks noChangeArrowheads="1"/>
          </p:cNvSpPr>
          <p:nvPr/>
        </p:nvSpPr>
        <p:spPr bwMode="auto">
          <a:xfrm>
            <a:off x="70104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5" name="Rectangle 37"/>
          <p:cNvSpPr>
            <a:spLocks noChangeArrowheads="1"/>
          </p:cNvSpPr>
          <p:nvPr/>
        </p:nvSpPr>
        <p:spPr bwMode="auto">
          <a:xfrm>
            <a:off x="71628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6" name="Rectangle 38"/>
          <p:cNvSpPr>
            <a:spLocks noChangeArrowheads="1"/>
          </p:cNvSpPr>
          <p:nvPr/>
        </p:nvSpPr>
        <p:spPr bwMode="auto">
          <a:xfrm>
            <a:off x="7315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7" name="Rectangle 39"/>
          <p:cNvSpPr>
            <a:spLocks noChangeArrowheads="1"/>
          </p:cNvSpPr>
          <p:nvPr/>
        </p:nvSpPr>
        <p:spPr bwMode="auto">
          <a:xfrm>
            <a:off x="7467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8" name="Rectangle 40"/>
          <p:cNvSpPr>
            <a:spLocks noChangeArrowheads="1"/>
          </p:cNvSpPr>
          <p:nvPr/>
        </p:nvSpPr>
        <p:spPr bwMode="auto">
          <a:xfrm>
            <a:off x="7620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9" name="Rectangle 41"/>
          <p:cNvSpPr>
            <a:spLocks noChangeArrowheads="1"/>
          </p:cNvSpPr>
          <p:nvPr/>
        </p:nvSpPr>
        <p:spPr bwMode="auto">
          <a:xfrm>
            <a:off x="77724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0" name="Rectangle 42"/>
          <p:cNvSpPr>
            <a:spLocks noChangeArrowheads="1"/>
          </p:cNvSpPr>
          <p:nvPr/>
        </p:nvSpPr>
        <p:spPr bwMode="auto">
          <a:xfrm>
            <a:off x="79248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1" name="AutoShape 44"/>
          <p:cNvSpPr>
            <a:spLocks noChangeArrowheads="1"/>
          </p:cNvSpPr>
          <p:nvPr/>
        </p:nvSpPr>
        <p:spPr bwMode="auto">
          <a:xfrm>
            <a:off x="2209800" y="4191000"/>
            <a:ext cx="990600" cy="762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82" name="Text Box 46"/>
          <p:cNvSpPr txBox="1">
            <a:spLocks noChangeArrowheads="1"/>
          </p:cNvSpPr>
          <p:nvPr/>
        </p:nvSpPr>
        <p:spPr bwMode="auto">
          <a:xfrm>
            <a:off x="20574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記憶量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CC9ABC-2B36-422A-8FEF-3BE0F40B936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アルゴリズムの計算量２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最大時間計算量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worst case time complexity)</a:t>
            </a:r>
          </a:p>
          <a:p>
            <a:pPr lvl="1" eaLnBrk="1" hangingPunct="1"/>
            <a:r>
              <a:rPr lang="ja-JP" altLang="en-US" sz="2400" smtClean="0"/>
              <a:t>同じ入力サイズの問題に対して、最も遅く動作する場合を想定したときの時間計算量。</a:t>
            </a:r>
          </a:p>
          <a:p>
            <a:pPr lvl="1" eaLnBrk="1" hangingPunct="1"/>
            <a:r>
              <a:rPr lang="ja-JP" altLang="en-US" sz="2400" smtClean="0"/>
              <a:t>最悪計算量ともいう。</a:t>
            </a:r>
          </a:p>
          <a:p>
            <a:pPr eaLnBrk="1" hangingPunct="1"/>
            <a:r>
              <a:rPr lang="ja-JP" altLang="en-US" sz="2800" smtClean="0"/>
              <a:t>平均時間計算量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average case time complexity</a:t>
            </a:r>
            <a:r>
              <a:rPr lang="ja-JP" altLang="en-US" sz="2800" smtClean="0"/>
              <a:t>）</a:t>
            </a:r>
          </a:p>
          <a:p>
            <a:pPr lvl="1" eaLnBrk="1" hangingPunct="1"/>
            <a:r>
              <a:rPr lang="ja-JP" altLang="en-US" sz="2400" smtClean="0"/>
              <a:t>同じ入力サイズの問題に対して、入力の分布を考えて、時間計算量を平均したもの。</a:t>
            </a:r>
          </a:p>
          <a:p>
            <a:pPr lvl="1" eaLnBrk="1" hangingPunct="1"/>
            <a:endParaRPr lang="en-US" altLang="ja-JP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32AE6-53DF-4DFA-A74A-430DD5EE0D49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894" name="Oval 11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最大時間計算量</a:t>
            </a:r>
          </a:p>
        </p:txBody>
      </p:sp>
      <p:sp>
        <p:nvSpPr>
          <p:cNvPr id="37897" name="AutoShape 15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7899" name="Group 42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7926" name="Rectangle 4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7" name="Rectangle 4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8" name="AutoShape 4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900" name="Oval 46"/>
          <p:cNvSpPr>
            <a:spLocks noChangeArrowheads="1"/>
          </p:cNvSpPr>
          <p:nvPr/>
        </p:nvSpPr>
        <p:spPr bwMode="auto">
          <a:xfrm>
            <a:off x="1524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1" name="Oval 47"/>
          <p:cNvSpPr>
            <a:spLocks noChangeArrowheads="1"/>
          </p:cNvSpPr>
          <p:nvPr/>
        </p:nvSpPr>
        <p:spPr bwMode="auto">
          <a:xfrm>
            <a:off x="15240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2" name="Line 48"/>
          <p:cNvSpPr>
            <a:spLocks noChangeShapeType="1"/>
          </p:cNvSpPr>
          <p:nvPr/>
        </p:nvSpPr>
        <p:spPr bwMode="auto">
          <a:xfrm>
            <a:off x="19050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3" name="Oval 49"/>
          <p:cNvSpPr>
            <a:spLocks noChangeArrowheads="1"/>
          </p:cNvSpPr>
          <p:nvPr/>
        </p:nvSpPr>
        <p:spPr bwMode="auto">
          <a:xfrm>
            <a:off x="28956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4" name="Oval 50"/>
          <p:cNvSpPr>
            <a:spLocks noChangeArrowheads="1"/>
          </p:cNvSpPr>
          <p:nvPr/>
        </p:nvSpPr>
        <p:spPr bwMode="auto">
          <a:xfrm>
            <a:off x="29718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5" name="Line 51"/>
          <p:cNvSpPr>
            <a:spLocks noChangeShapeType="1"/>
          </p:cNvSpPr>
          <p:nvPr/>
        </p:nvSpPr>
        <p:spPr bwMode="auto">
          <a:xfrm>
            <a:off x="32766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6" name="Line 52"/>
          <p:cNvSpPr>
            <a:spLocks noChangeShapeType="1"/>
          </p:cNvSpPr>
          <p:nvPr/>
        </p:nvSpPr>
        <p:spPr bwMode="auto">
          <a:xfrm>
            <a:off x="381000" y="6324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7" name="Oval 53"/>
          <p:cNvSpPr>
            <a:spLocks noChangeArrowheads="1"/>
          </p:cNvSpPr>
          <p:nvPr/>
        </p:nvSpPr>
        <p:spPr bwMode="auto">
          <a:xfrm>
            <a:off x="43434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8" name="Oval 54"/>
          <p:cNvSpPr>
            <a:spLocks noChangeArrowheads="1"/>
          </p:cNvSpPr>
          <p:nvPr/>
        </p:nvSpPr>
        <p:spPr bwMode="auto">
          <a:xfrm>
            <a:off x="4419600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9" name="Line 55"/>
          <p:cNvSpPr>
            <a:spLocks noChangeShapeType="1"/>
          </p:cNvSpPr>
          <p:nvPr/>
        </p:nvSpPr>
        <p:spPr bwMode="auto">
          <a:xfrm>
            <a:off x="47244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10" name="Text Box 57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7911" name="Text Box 58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2" name="Text Box 59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3" name="Text Box 60"/>
          <p:cNvSpPr txBox="1">
            <a:spLocks noChangeArrowheads="1"/>
          </p:cNvSpPr>
          <p:nvPr/>
        </p:nvSpPr>
        <p:spPr bwMode="auto">
          <a:xfrm>
            <a:off x="1295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7914" name="Text Box 61"/>
          <p:cNvSpPr txBox="1">
            <a:spLocks noChangeArrowheads="1"/>
          </p:cNvSpPr>
          <p:nvPr/>
        </p:nvSpPr>
        <p:spPr bwMode="auto">
          <a:xfrm>
            <a:off x="12954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5" name="Text Box 62"/>
          <p:cNvSpPr txBox="1">
            <a:spLocks noChangeArrowheads="1"/>
          </p:cNvSpPr>
          <p:nvPr/>
        </p:nvSpPr>
        <p:spPr bwMode="auto">
          <a:xfrm>
            <a:off x="26670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7916" name="Text Box 63"/>
          <p:cNvSpPr txBox="1">
            <a:spLocks noChangeArrowheads="1"/>
          </p:cNvSpPr>
          <p:nvPr/>
        </p:nvSpPr>
        <p:spPr bwMode="auto">
          <a:xfrm>
            <a:off x="35814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7" name="Text Box 64"/>
          <p:cNvSpPr txBox="1">
            <a:spLocks noChangeArrowheads="1"/>
          </p:cNvSpPr>
          <p:nvPr/>
        </p:nvSpPr>
        <p:spPr bwMode="auto">
          <a:xfrm>
            <a:off x="4114800" y="259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7918" name="Text Box 65"/>
          <p:cNvSpPr txBox="1">
            <a:spLocks noChangeArrowheads="1"/>
          </p:cNvSpPr>
          <p:nvPr/>
        </p:nvSpPr>
        <p:spPr bwMode="auto">
          <a:xfrm>
            <a:off x="4572000" y="5562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9" name="Line 66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0" name="Text Box 67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7921" name="Line 68"/>
          <p:cNvSpPr>
            <a:spLocks noChangeShapeType="1"/>
          </p:cNvSpPr>
          <p:nvPr/>
        </p:nvSpPr>
        <p:spPr bwMode="auto">
          <a:xfrm>
            <a:off x="13716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2" name="Line 69"/>
          <p:cNvSpPr>
            <a:spLocks noChangeShapeType="1"/>
          </p:cNvSpPr>
          <p:nvPr/>
        </p:nvSpPr>
        <p:spPr bwMode="auto">
          <a:xfrm>
            <a:off x="27432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3" name="Line 70"/>
          <p:cNvSpPr>
            <a:spLocks noChangeShapeType="1"/>
          </p:cNvSpPr>
          <p:nvPr/>
        </p:nvSpPr>
        <p:spPr bwMode="auto">
          <a:xfrm>
            <a:off x="4191000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4" name="AutoShape 71"/>
          <p:cNvSpPr>
            <a:spLocks noChangeArrowheads="1"/>
          </p:cNvSpPr>
          <p:nvPr/>
        </p:nvSpPr>
        <p:spPr bwMode="auto">
          <a:xfrm>
            <a:off x="6477000" y="3352800"/>
            <a:ext cx="152400" cy="2971800"/>
          </a:xfrm>
          <a:prstGeom prst="upDownArrow">
            <a:avLst>
              <a:gd name="adj1" fmla="val 50000"/>
              <a:gd name="adj2" fmla="val 39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925" name="Text Box 72"/>
          <p:cNvSpPr txBox="1">
            <a:spLocks noChangeArrowheads="1"/>
          </p:cNvSpPr>
          <p:nvPr/>
        </p:nvSpPr>
        <p:spPr bwMode="auto">
          <a:xfrm>
            <a:off x="6705600" y="35814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最大時間計算量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CE2F3-1A3B-4C88-BA9F-AE83FE89689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平均時間計算量</a:t>
            </a:r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8923" name="Group 10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8950" name="Rectangle 11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1" name="Rectangle 12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2" name="AutoShape 13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24" name="Oval 14"/>
          <p:cNvSpPr>
            <a:spLocks noChangeArrowheads="1"/>
          </p:cNvSpPr>
          <p:nvPr/>
        </p:nvSpPr>
        <p:spPr bwMode="auto">
          <a:xfrm>
            <a:off x="19812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5" name="Oval 15"/>
          <p:cNvSpPr>
            <a:spLocks noChangeArrowheads="1"/>
          </p:cNvSpPr>
          <p:nvPr/>
        </p:nvSpPr>
        <p:spPr bwMode="auto">
          <a:xfrm>
            <a:off x="19812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6" name="Line 16"/>
          <p:cNvSpPr>
            <a:spLocks noChangeShapeType="1"/>
          </p:cNvSpPr>
          <p:nvPr/>
        </p:nvSpPr>
        <p:spPr bwMode="auto">
          <a:xfrm>
            <a:off x="23622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Oval 17"/>
          <p:cNvSpPr>
            <a:spLocks noChangeArrowheads="1"/>
          </p:cNvSpPr>
          <p:nvPr/>
        </p:nvSpPr>
        <p:spPr bwMode="auto">
          <a:xfrm>
            <a:off x="3429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8" name="Oval 18"/>
          <p:cNvSpPr>
            <a:spLocks noChangeArrowheads="1"/>
          </p:cNvSpPr>
          <p:nvPr/>
        </p:nvSpPr>
        <p:spPr bwMode="auto">
          <a:xfrm>
            <a:off x="35052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9" name="Line 19"/>
          <p:cNvSpPr>
            <a:spLocks noChangeShapeType="1"/>
          </p:cNvSpPr>
          <p:nvPr/>
        </p:nvSpPr>
        <p:spPr bwMode="auto">
          <a:xfrm>
            <a:off x="38100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0" name="Line 20"/>
          <p:cNvSpPr>
            <a:spLocks noChangeShapeType="1"/>
          </p:cNvSpPr>
          <p:nvPr/>
        </p:nvSpPr>
        <p:spPr bwMode="auto">
          <a:xfrm>
            <a:off x="304800" y="4953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1" name="Oval 21"/>
          <p:cNvSpPr>
            <a:spLocks noChangeArrowheads="1"/>
          </p:cNvSpPr>
          <p:nvPr/>
        </p:nvSpPr>
        <p:spPr bwMode="auto">
          <a:xfrm>
            <a:off x="4795838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32" name="Oval 22"/>
          <p:cNvSpPr>
            <a:spLocks noChangeArrowheads="1"/>
          </p:cNvSpPr>
          <p:nvPr/>
        </p:nvSpPr>
        <p:spPr bwMode="auto">
          <a:xfrm>
            <a:off x="4872038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33" name="Line 23"/>
          <p:cNvSpPr>
            <a:spLocks noChangeShapeType="1"/>
          </p:cNvSpPr>
          <p:nvPr/>
        </p:nvSpPr>
        <p:spPr bwMode="auto">
          <a:xfrm>
            <a:off x="52578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4" name="Text Box 24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8935" name="Text Box 25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6" name="Text Box 26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17526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17526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3200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1148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1" name="Text Box 31"/>
          <p:cNvSpPr txBox="1">
            <a:spLocks noChangeArrowheads="1"/>
          </p:cNvSpPr>
          <p:nvPr/>
        </p:nvSpPr>
        <p:spPr bwMode="auto">
          <a:xfrm>
            <a:off x="4567238" y="25908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8942" name="Text Box 32"/>
          <p:cNvSpPr txBox="1">
            <a:spLocks noChangeArrowheads="1"/>
          </p:cNvSpPr>
          <p:nvPr/>
        </p:nvSpPr>
        <p:spPr bwMode="auto">
          <a:xfrm>
            <a:off x="5024438" y="55626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3" name="Line 33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4" name="Text Box 34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8945" name="Line 35"/>
          <p:cNvSpPr>
            <a:spLocks noChangeShapeType="1"/>
          </p:cNvSpPr>
          <p:nvPr/>
        </p:nvSpPr>
        <p:spPr bwMode="auto">
          <a:xfrm>
            <a:off x="18288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6" name="Line 36"/>
          <p:cNvSpPr>
            <a:spLocks noChangeShapeType="1"/>
          </p:cNvSpPr>
          <p:nvPr/>
        </p:nvSpPr>
        <p:spPr bwMode="auto">
          <a:xfrm>
            <a:off x="32766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7" name="Line 37"/>
          <p:cNvSpPr>
            <a:spLocks noChangeShapeType="1"/>
          </p:cNvSpPr>
          <p:nvPr/>
        </p:nvSpPr>
        <p:spPr bwMode="auto">
          <a:xfrm>
            <a:off x="4643438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8" name="AutoShape 38"/>
          <p:cNvSpPr>
            <a:spLocks noChangeArrowheads="1"/>
          </p:cNvSpPr>
          <p:nvPr/>
        </p:nvSpPr>
        <p:spPr bwMode="auto">
          <a:xfrm>
            <a:off x="6477000" y="3352800"/>
            <a:ext cx="152400" cy="1600200"/>
          </a:xfrm>
          <a:prstGeom prst="upDownArrow">
            <a:avLst>
              <a:gd name="adj1" fmla="val 50000"/>
              <a:gd name="adj2" fmla="val 21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49" name="Text Box 39"/>
          <p:cNvSpPr txBox="1">
            <a:spLocks noChangeArrowheads="1"/>
          </p:cNvSpPr>
          <p:nvPr/>
        </p:nvSpPr>
        <p:spPr bwMode="auto">
          <a:xfrm>
            <a:off x="6781800" y="32766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CC0066"/>
                </a:solidFill>
              </a:rPr>
              <a:t>平均時間計算量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545F0-6CAF-43C9-9B6B-B5230510D36C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アルゴリズムの解析例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54903-F5EC-4203-B4FB-76052EC23C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488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教科書：「アルゴリズムとデータ構造」</a:t>
            </a:r>
          </a:p>
          <a:p>
            <a:r>
              <a:rPr lang="ja-JP" altLang="en-US" sz="2400"/>
              <a:t>平田富夫著　森北出版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785813" y="3714750"/>
            <a:ext cx="609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講義種類：５セメスター開講、専門科目、</a:t>
            </a:r>
          </a:p>
          <a:p>
            <a:r>
              <a:rPr lang="ja-JP" altLang="en-US" sz="2400"/>
              <a:t>時間割：金曜</a:t>
            </a:r>
            <a:r>
              <a:rPr lang="en-US" altLang="ja-JP" sz="2400"/>
              <a:t>3</a:t>
            </a:r>
            <a:r>
              <a:rPr lang="ja-JP" altLang="en-US" sz="2400"/>
              <a:t>時限</a:t>
            </a:r>
            <a:endParaRPr lang="en-US" altLang="ja-JP" sz="2400"/>
          </a:p>
          <a:p>
            <a:r>
              <a:rPr lang="ja-JP" altLang="en-US" sz="2400"/>
              <a:t>講義室：</a:t>
            </a:r>
            <a:r>
              <a:rPr lang="en-US" altLang="ja-JP" sz="2400"/>
              <a:t>K325</a:t>
            </a:r>
            <a:endParaRPr lang="ja-JP" altLang="en-US" sz="240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857250" y="4929188"/>
            <a:ext cx="624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担当：</a:t>
            </a:r>
          </a:p>
          <a:p>
            <a:r>
              <a:rPr lang="ja-JP" altLang="en-US" sz="2400"/>
              <a:t>草苅　良至</a:t>
            </a:r>
          </a:p>
          <a:p>
            <a:r>
              <a:rPr lang="en-US" altLang="ja-JP" sz="2400"/>
              <a:t>GI511(</a:t>
            </a:r>
            <a:r>
              <a:rPr lang="ja-JP" altLang="en-US" sz="2400"/>
              <a:t>内線　</a:t>
            </a:r>
            <a:r>
              <a:rPr lang="en-US" altLang="ja-JP" sz="2400"/>
              <a:t>2095)</a:t>
            </a:r>
            <a:r>
              <a:rPr lang="ja-JP" altLang="en-US" sz="2400"/>
              <a:t>、</a:t>
            </a:r>
            <a:r>
              <a:rPr lang="en-US" altLang="ja-JP" sz="2400"/>
              <a:t>kusakari@akita-pu.ac.jp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927100" y="25622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参考書：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286000" y="2714625"/>
            <a:ext cx="382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「データ構造とアルゴリズム」</a:t>
            </a:r>
          </a:p>
          <a:p>
            <a:r>
              <a:rPr lang="ja-JP" altLang="en-US" sz="2400"/>
              <a:t>エイホ他著、倍風館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781E1-3DA6-490B-AC00-A0A7C541A9D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5791200" cy="9144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簡単なアルゴリズム例（最大値を求める。）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big=A[0];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for(i=1;i&lt;n;i++){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if(A[i]&gt;big){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big=A[i];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5791200" y="1219200"/>
            <a:ext cx="2819400" cy="1828800"/>
          </a:xfrm>
          <a:prstGeom prst="wedgeRoundRectCallout">
            <a:avLst>
              <a:gd name="adj1" fmla="val -121171"/>
              <a:gd name="adj2" fmla="val 4982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5562600" y="3810000"/>
            <a:ext cx="2819400" cy="1600200"/>
          </a:xfrm>
          <a:prstGeom prst="wedgeRoundRectCallout">
            <a:avLst>
              <a:gd name="adj1" fmla="val -97468"/>
              <a:gd name="adj2" fmla="val -3779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7" name="AutoShape 6"/>
          <p:cNvSpPr>
            <a:spLocks noChangeArrowheads="1"/>
          </p:cNvSpPr>
          <p:nvPr/>
        </p:nvSpPr>
        <p:spPr bwMode="auto">
          <a:xfrm>
            <a:off x="2362200" y="5029200"/>
            <a:ext cx="2819400" cy="1066800"/>
          </a:xfrm>
          <a:prstGeom prst="wedgeRoundRectCallout">
            <a:avLst>
              <a:gd name="adj1" fmla="val -21282"/>
              <a:gd name="adj2" fmla="val -946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6232525" y="20224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</a:t>
            </a:r>
            <a:r>
              <a:rPr lang="ja-JP" altLang="en-US" sz="2400"/>
              <a:t>回の比較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943600" y="44196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n-1</a:t>
            </a:r>
            <a:r>
              <a:rPr lang="ja-JP" altLang="en-US" sz="2400"/>
              <a:t>回の比較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2590800" y="54102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最悪</a:t>
            </a:r>
            <a:r>
              <a:rPr lang="en-US" altLang="ja-JP" sz="2400"/>
              <a:t>n-1</a:t>
            </a:r>
            <a:r>
              <a:rPr lang="ja-JP" altLang="en-US" sz="2400"/>
              <a:t>回の代入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669925" y="6213475"/>
            <a:ext cx="618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最大時間計算量</a:t>
            </a:r>
            <a:r>
              <a:rPr lang="en-US" altLang="ja-JP" sz="2400"/>
              <a:t>T</a:t>
            </a:r>
            <a:r>
              <a:rPr lang="ja-JP" altLang="en-US" sz="2400"/>
              <a:t>（ｎ）＝３ｎ－１のアルゴリズム</a:t>
            </a:r>
          </a:p>
        </p:txBody>
      </p:sp>
      <p:sp>
        <p:nvSpPr>
          <p:cNvPr id="40972" name="AutoShape 11"/>
          <p:cNvSpPr>
            <a:spLocks noChangeArrowheads="1"/>
          </p:cNvSpPr>
          <p:nvPr/>
        </p:nvSpPr>
        <p:spPr bwMode="auto">
          <a:xfrm>
            <a:off x="3124200" y="1905000"/>
            <a:ext cx="1981200" cy="609600"/>
          </a:xfrm>
          <a:prstGeom prst="wedgeRoundRectCallout">
            <a:avLst>
              <a:gd name="adj1" fmla="val -58972"/>
              <a:gd name="adj2" fmla="val 494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3200400" y="19812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１回の代入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381000" y="1905000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  <a:r>
              <a:rPr lang="en-US" altLang="ja-JP" sz="2400"/>
              <a:t>max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0D136-0BAB-4509-BFDC-12FF14531CE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アルゴリズム</a:t>
            </a:r>
            <a:r>
              <a:rPr lang="en-US" altLang="ja-JP" sz="2800" smtClean="0"/>
              <a:t>max</a:t>
            </a:r>
            <a:r>
              <a:rPr lang="ja-JP" altLang="en-US" sz="2800" smtClean="0"/>
              <a:t>の正当性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501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次の命題を帰納法によって証明する。</a:t>
            </a:r>
          </a:p>
        </p:txBody>
      </p:sp>
      <p:sp>
        <p:nvSpPr>
          <p:cNvPr id="41989" name="AutoShape 6"/>
          <p:cNvSpPr>
            <a:spLocks noChangeArrowheads="1"/>
          </p:cNvSpPr>
          <p:nvPr/>
        </p:nvSpPr>
        <p:spPr bwMode="auto">
          <a:xfrm>
            <a:off x="533400" y="1524000"/>
            <a:ext cx="7086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6116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for</a:t>
            </a:r>
            <a:r>
              <a:rPr lang="ja-JP" altLang="en-US" sz="2400"/>
              <a:t>ループが</a:t>
            </a:r>
            <a:r>
              <a:rPr lang="en-US" altLang="ja-JP" sz="2400"/>
              <a:t>i</a:t>
            </a:r>
            <a:r>
              <a:rPr lang="ja-JP" altLang="en-US" sz="2400"/>
              <a:t>回実行されたとき、</a:t>
            </a:r>
          </a:p>
          <a:p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A[0]~A[i]</a:t>
            </a:r>
            <a:r>
              <a:rPr lang="ja-JP" altLang="en-US" sz="2400"/>
              <a:t>の最大値が保持されている。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命題１</a:t>
            </a:r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381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41993" name="Text Box 12"/>
          <p:cNvSpPr txBox="1">
            <a:spLocks noChangeArrowheads="1"/>
          </p:cNvSpPr>
          <p:nvPr/>
        </p:nvSpPr>
        <p:spPr bwMode="auto">
          <a:xfrm>
            <a:off x="762000" y="3657600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i=0</a:t>
            </a:r>
          </a:p>
        </p:txBody>
      </p:sp>
      <p:sp>
        <p:nvSpPr>
          <p:cNvPr id="41994" name="Text Box 13"/>
          <p:cNvSpPr txBox="1">
            <a:spLocks noChangeArrowheads="1"/>
          </p:cNvSpPr>
          <p:nvPr/>
        </p:nvSpPr>
        <p:spPr bwMode="auto">
          <a:xfrm>
            <a:off x="762000" y="4038600"/>
            <a:ext cx="7486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</a:t>
            </a:r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</a:t>
            </a:r>
            <a:r>
              <a:rPr lang="ja-JP" altLang="en-US" sz="2400"/>
              <a:t>が保持されており、明らかに命題</a:t>
            </a:r>
          </a:p>
          <a:p>
            <a:r>
              <a:rPr lang="ja-JP" altLang="en-US" sz="2400"/>
              <a:t>は成り立つ。</a:t>
            </a:r>
          </a:p>
        </p:txBody>
      </p:sp>
      <p:sp>
        <p:nvSpPr>
          <p:cNvPr id="41995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1996" name="Text Box 15"/>
          <p:cNvSpPr txBox="1">
            <a:spLocks noChangeArrowheads="1"/>
          </p:cNvSpPr>
          <p:nvPr/>
        </p:nvSpPr>
        <p:spPr bwMode="auto">
          <a:xfrm>
            <a:off x="304800" y="502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</a:t>
            </a:r>
          </a:p>
        </p:txBody>
      </p:sp>
      <p:sp>
        <p:nvSpPr>
          <p:cNvPr id="41997" name="Text Box 16"/>
          <p:cNvSpPr txBox="1">
            <a:spLocks noChangeArrowheads="1"/>
          </p:cNvSpPr>
          <p:nvPr/>
        </p:nvSpPr>
        <p:spPr bwMode="auto">
          <a:xfrm>
            <a:off x="838200" y="5486400"/>
            <a:ext cx="741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</a:t>
            </a:r>
            <a:r>
              <a:rPr lang="ja-JP" altLang="en-US" sz="2400"/>
              <a:t>ｋの時、命題１が成り立つと仮定する。（帰納法の仮定）</a:t>
            </a:r>
          </a:p>
          <a:p>
            <a:r>
              <a:rPr lang="ja-JP" altLang="en-US" sz="2400"/>
              <a:t>このとき、</a:t>
            </a:r>
            <a:r>
              <a:rPr lang="en-US" altLang="ja-JP" sz="2400"/>
              <a:t>i=</a:t>
            </a:r>
            <a:r>
              <a:rPr lang="ja-JP" altLang="en-US" sz="2400"/>
              <a:t>ｋ＋１を考える。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A0D3-7459-4AFF-960F-855D13177667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43011" name="Text Box 12"/>
          <p:cNvSpPr txBox="1">
            <a:spLocks noChangeArrowheads="1"/>
          </p:cNvSpPr>
          <p:nvPr/>
        </p:nvSpPr>
        <p:spPr bwMode="auto">
          <a:xfrm>
            <a:off x="685800" y="990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2" name="Text Box 14"/>
          <p:cNvSpPr txBox="1">
            <a:spLocks noChangeArrowheads="1"/>
          </p:cNvSpPr>
          <p:nvPr/>
        </p:nvSpPr>
        <p:spPr bwMode="auto">
          <a:xfrm>
            <a:off x="457200" y="207963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帰納法の仮定より、</a:t>
            </a:r>
          </a:p>
        </p:txBody>
      </p:sp>
      <p:sp>
        <p:nvSpPr>
          <p:cNvPr id="43013" name="Text Box 15"/>
          <p:cNvSpPr txBox="1">
            <a:spLocks noChangeArrowheads="1"/>
          </p:cNvSpPr>
          <p:nvPr/>
        </p:nvSpPr>
        <p:spPr bwMode="auto">
          <a:xfrm>
            <a:off x="12954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4" name="Text Box 18"/>
          <p:cNvSpPr txBox="1">
            <a:spLocks noChangeArrowheads="1"/>
          </p:cNvSpPr>
          <p:nvPr/>
        </p:nvSpPr>
        <p:spPr bwMode="auto">
          <a:xfrm>
            <a:off x="762000" y="838200"/>
            <a:ext cx="382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big=max{A[0],A[1],…,A[k]}</a:t>
            </a:r>
          </a:p>
        </p:txBody>
      </p:sp>
      <p:sp>
        <p:nvSpPr>
          <p:cNvPr id="43015" name="Text Box 19"/>
          <p:cNvSpPr txBox="1">
            <a:spLocks noChangeArrowheads="1"/>
          </p:cNvSpPr>
          <p:nvPr/>
        </p:nvSpPr>
        <p:spPr bwMode="auto">
          <a:xfrm>
            <a:off x="1311275" y="1884363"/>
            <a:ext cx="264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A[k+1]&gt;big</a:t>
            </a:r>
            <a:r>
              <a:rPr lang="ja-JP" altLang="en-US" sz="2400"/>
              <a:t>のとき。</a:t>
            </a:r>
          </a:p>
        </p:txBody>
      </p:sp>
      <p:sp>
        <p:nvSpPr>
          <p:cNvPr id="43016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このとき、２つの場合に分けて考える。</a:t>
            </a:r>
          </a:p>
        </p:txBody>
      </p:sp>
      <p:sp>
        <p:nvSpPr>
          <p:cNvPr id="43017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場合１</a:t>
            </a:r>
          </a:p>
        </p:txBody>
      </p:sp>
      <p:sp>
        <p:nvSpPr>
          <p:cNvPr id="43018" name="Text Box 23"/>
          <p:cNvSpPr txBox="1">
            <a:spLocks noChangeArrowheads="1"/>
          </p:cNvSpPr>
          <p:nvPr/>
        </p:nvSpPr>
        <p:spPr bwMode="auto">
          <a:xfrm>
            <a:off x="914400" y="2286000"/>
            <a:ext cx="695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このときは、アルゴリズム</a:t>
            </a:r>
            <a:r>
              <a:rPr lang="en-US" altLang="ja-JP" sz="2400"/>
              <a:t>max</a:t>
            </a:r>
            <a:r>
              <a:rPr lang="ja-JP" altLang="en-US" sz="2400"/>
              <a:t>の３．の</a:t>
            </a:r>
            <a:r>
              <a:rPr lang="en-US" altLang="ja-JP" sz="2400"/>
              <a:t>if</a:t>
            </a:r>
            <a:r>
              <a:rPr lang="ja-JP" altLang="en-US" sz="2400"/>
              <a:t>文の条件分岐</a:t>
            </a:r>
          </a:p>
          <a:p>
            <a:r>
              <a:rPr lang="ja-JP" altLang="en-US" sz="2400"/>
              <a:t>が真なので、</a:t>
            </a:r>
            <a:r>
              <a:rPr lang="en-US" altLang="ja-JP" sz="2400"/>
              <a:t>big=A[k+1]</a:t>
            </a:r>
            <a:r>
              <a:rPr lang="ja-JP" altLang="en-US" sz="2400"/>
              <a:t>に更新される。</a:t>
            </a:r>
          </a:p>
          <a:p>
            <a:r>
              <a:rPr lang="ja-JP" altLang="en-US" sz="2400"/>
              <a:t>よって、</a:t>
            </a:r>
            <a:r>
              <a:rPr lang="en-US" altLang="ja-JP" sz="2400"/>
              <a:t>k+1</a:t>
            </a:r>
            <a:r>
              <a:rPr lang="ja-JP" altLang="en-US" sz="2400"/>
              <a:t>回目の繰り返し終了時には、</a:t>
            </a:r>
          </a:p>
          <a:p>
            <a:r>
              <a:rPr lang="en-US" altLang="ja-JP" sz="2400"/>
              <a:t>big=max{A[0],A[1],…,A[k+1]}</a:t>
            </a:r>
          </a:p>
        </p:txBody>
      </p:sp>
      <p:sp>
        <p:nvSpPr>
          <p:cNvPr id="43019" name="Text Box 24"/>
          <p:cNvSpPr txBox="1">
            <a:spLocks noChangeArrowheads="1"/>
          </p:cNvSpPr>
          <p:nvPr/>
        </p:nvSpPr>
        <p:spPr bwMode="auto">
          <a:xfrm>
            <a:off x="1235075" y="4170363"/>
            <a:ext cx="281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A[k+1]&lt;=big</a:t>
            </a:r>
            <a:r>
              <a:rPr lang="ja-JP" altLang="en-US" sz="2400"/>
              <a:t>のとき。</a:t>
            </a:r>
          </a:p>
        </p:txBody>
      </p:sp>
      <p:sp>
        <p:nvSpPr>
          <p:cNvPr id="43020" name="Text Box 25"/>
          <p:cNvSpPr txBox="1">
            <a:spLocks noChangeArrowheads="1"/>
          </p:cNvSpPr>
          <p:nvPr/>
        </p:nvSpPr>
        <p:spPr bwMode="auto">
          <a:xfrm>
            <a:off x="228600" y="41354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</a:t>
            </a:r>
            <a:r>
              <a:rPr lang="en-US" altLang="ja-JP" sz="2400"/>
              <a:t>2</a:t>
            </a:r>
          </a:p>
        </p:txBody>
      </p:sp>
      <p:sp>
        <p:nvSpPr>
          <p:cNvPr id="43021" name="Text Box 26"/>
          <p:cNvSpPr txBox="1">
            <a:spLocks noChangeArrowheads="1"/>
          </p:cNvSpPr>
          <p:nvPr/>
        </p:nvSpPr>
        <p:spPr bwMode="auto">
          <a:xfrm>
            <a:off x="838200" y="4572000"/>
            <a:ext cx="522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max{A[0],A[1],…,A[k+1]}</a:t>
            </a:r>
          </a:p>
          <a:p>
            <a:r>
              <a:rPr lang="en-US" altLang="ja-JP" sz="2400"/>
              <a:t>=max{max{A[0],A[1],…,A[k]},A[k+1]}</a:t>
            </a:r>
          </a:p>
          <a:p>
            <a:r>
              <a:rPr lang="en-US" altLang="ja-JP" sz="2400"/>
              <a:t>=max{big,A[k+1]}</a:t>
            </a:r>
          </a:p>
          <a:p>
            <a:r>
              <a:rPr lang="en-US" altLang="ja-JP" sz="2400"/>
              <a:t>=big</a:t>
            </a:r>
          </a:p>
        </p:txBody>
      </p:sp>
      <p:sp>
        <p:nvSpPr>
          <p:cNvPr id="43022" name="Text Box 27"/>
          <p:cNvSpPr txBox="1">
            <a:spLocks noChangeArrowheads="1"/>
          </p:cNvSpPr>
          <p:nvPr/>
        </p:nvSpPr>
        <p:spPr bwMode="auto">
          <a:xfrm>
            <a:off x="60325" y="6040438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どちらの場合も命題が成り立つ。</a:t>
            </a:r>
          </a:p>
        </p:txBody>
      </p:sp>
      <p:sp>
        <p:nvSpPr>
          <p:cNvPr id="43023" name="Text Box 28"/>
          <p:cNvSpPr txBox="1">
            <a:spLocks noChangeArrowheads="1"/>
          </p:cNvSpPr>
          <p:nvPr/>
        </p:nvSpPr>
        <p:spPr bwMode="auto">
          <a:xfrm>
            <a:off x="7223125" y="6213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0D958-F60B-4653-AC05-DC7AB79D789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アルゴリズム</a:t>
            </a:r>
            <a:r>
              <a:rPr lang="en-US" altLang="ja-JP" sz="2800" smtClean="0"/>
              <a:t>max</a:t>
            </a:r>
            <a:r>
              <a:rPr lang="ja-JP" altLang="en-US" sz="2800" smtClean="0"/>
              <a:t>の停止性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次の命題を証明する。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533400" y="1524000"/>
            <a:ext cx="7086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637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for</a:t>
            </a:r>
            <a:r>
              <a:rPr lang="ja-JP" altLang="en-US" sz="2400"/>
              <a:t>ループの反復部分は、丁度</a:t>
            </a:r>
            <a:r>
              <a:rPr lang="en-US" altLang="ja-JP" sz="2400"/>
              <a:t>n-1</a:t>
            </a:r>
            <a:r>
              <a:rPr lang="ja-JP" altLang="en-US" sz="2400"/>
              <a:t>回実行される。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命題２</a:t>
            </a:r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4041" name="Text Box 13"/>
          <p:cNvSpPr txBox="1">
            <a:spLocks noChangeArrowheads="1"/>
          </p:cNvSpPr>
          <p:nvPr/>
        </p:nvSpPr>
        <p:spPr bwMode="auto">
          <a:xfrm>
            <a:off x="533400" y="3352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ループカウンタ</a:t>
            </a:r>
            <a:r>
              <a:rPr lang="en-US" altLang="ja-JP" sz="2400"/>
              <a:t>i</a:t>
            </a:r>
            <a:r>
              <a:rPr lang="ja-JP" altLang="en-US" sz="2400"/>
              <a:t>は１からはじまる。</a:t>
            </a:r>
          </a:p>
          <a:p>
            <a:r>
              <a:rPr lang="ja-JP" altLang="en-US" sz="2400"/>
              <a:t>また、ループカウンタ</a:t>
            </a:r>
            <a:r>
              <a:rPr lang="en-US" altLang="ja-JP" sz="2400"/>
              <a:t>i</a:t>
            </a:r>
            <a:r>
              <a:rPr lang="ja-JP" altLang="en-US" sz="2400"/>
              <a:t>が繰り返し事に１増加する。</a:t>
            </a:r>
          </a:p>
          <a:p>
            <a:r>
              <a:rPr lang="ja-JP" altLang="en-US" sz="2400"/>
              <a:t>ループカウンタが</a:t>
            </a:r>
            <a:r>
              <a:rPr lang="en-US" altLang="ja-JP" sz="2400"/>
              <a:t>i</a:t>
            </a:r>
            <a:r>
              <a:rPr lang="ja-JP" altLang="en-US" sz="2400"/>
              <a:t>＝</a:t>
            </a:r>
            <a:r>
              <a:rPr lang="en-US" altLang="ja-JP" sz="2400"/>
              <a:t>n</a:t>
            </a:r>
            <a:r>
              <a:rPr lang="ja-JP" altLang="en-US" sz="2400"/>
              <a:t>になったときには、ループの反復</a:t>
            </a:r>
          </a:p>
          <a:p>
            <a:r>
              <a:rPr lang="ja-JP" altLang="en-US" sz="2400"/>
              <a:t>部分は実行されない。したがって、丁度</a:t>
            </a:r>
            <a:r>
              <a:rPr lang="en-US" altLang="ja-JP" sz="2400"/>
              <a:t>n-1</a:t>
            </a:r>
            <a:r>
              <a:rPr lang="ja-JP" altLang="en-US" sz="2400"/>
              <a:t>回反復部分は実行される。</a:t>
            </a:r>
          </a:p>
        </p:txBody>
      </p:sp>
      <p:sp>
        <p:nvSpPr>
          <p:cNvPr id="44042" name="Text Box 14"/>
          <p:cNvSpPr txBox="1">
            <a:spLocks noChangeArrowheads="1"/>
          </p:cNvSpPr>
          <p:nvPr/>
        </p:nvSpPr>
        <p:spPr bwMode="auto">
          <a:xfrm>
            <a:off x="7772400" y="48768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  <p:sp>
        <p:nvSpPr>
          <p:cNvPr id="44043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792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命題１と命題２より、アルゴリズム</a:t>
            </a:r>
            <a:r>
              <a:rPr lang="en-US" altLang="ja-JP" sz="2400"/>
              <a:t>max</a:t>
            </a:r>
            <a:r>
              <a:rPr lang="ja-JP" altLang="en-US" sz="2400"/>
              <a:t>は正しいことがわかる。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A8DC1-BCD9-44D6-AE62-D0F7F7598F2E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漸近的解析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Asymptotic  Analysis)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637D8-07E0-4D03-9801-74F0963EDB5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30959" name="Group 239"/>
          <p:cNvGraphicFramePr>
            <a:graphicFrameLocks noGrp="1"/>
          </p:cNvGraphicFramePr>
          <p:nvPr/>
        </p:nvGraphicFramePr>
        <p:xfrm>
          <a:off x="1905000" y="838200"/>
          <a:ext cx="6934200" cy="5229225"/>
        </p:xfrm>
        <a:graphic>
          <a:graphicData uri="http://schemas.openxmlformats.org/drawingml/2006/table">
            <a:tbl>
              <a:tblPr/>
              <a:tblGrid>
                <a:gridCol w="1155700"/>
                <a:gridCol w="1155700"/>
                <a:gridCol w="1155700"/>
                <a:gridCol w="1155700"/>
                <a:gridCol w="1155700"/>
                <a:gridCol w="1155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7" name="Line 149"/>
          <p:cNvSpPr>
            <a:spLocks noChangeShapeType="1"/>
          </p:cNvSpPr>
          <p:nvPr/>
        </p:nvSpPr>
        <p:spPr bwMode="auto">
          <a:xfrm flipH="1" flipV="1">
            <a:off x="457200" y="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78" name="Text Box 150"/>
          <p:cNvSpPr txBox="1">
            <a:spLocks noChangeArrowheads="1"/>
          </p:cNvSpPr>
          <p:nvPr/>
        </p:nvSpPr>
        <p:spPr bwMode="auto">
          <a:xfrm>
            <a:off x="1219200" y="104775"/>
            <a:ext cx="903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/>
              <a:t>アルゴリ</a:t>
            </a:r>
          </a:p>
          <a:p>
            <a:r>
              <a:rPr lang="ja-JP" altLang="en-US" sz="1600"/>
              <a:t>　　ズム</a:t>
            </a:r>
          </a:p>
        </p:txBody>
      </p:sp>
      <p:sp>
        <p:nvSpPr>
          <p:cNvPr id="1179" name="Text Box 151"/>
          <p:cNvSpPr txBox="1">
            <a:spLocks noChangeArrowheads="1"/>
          </p:cNvSpPr>
          <p:nvPr/>
        </p:nvSpPr>
        <p:spPr bwMode="auto">
          <a:xfrm>
            <a:off x="228600" y="228600"/>
            <a:ext cx="89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入力</a:t>
            </a:r>
          </a:p>
          <a:p>
            <a:r>
              <a:rPr lang="ja-JP" altLang="en-US" sz="2000"/>
              <a:t>サイズ</a:t>
            </a:r>
          </a:p>
        </p:txBody>
      </p:sp>
      <p:graphicFrame>
        <p:nvGraphicFramePr>
          <p:cNvPr id="1026" name="Object 152"/>
          <p:cNvGraphicFramePr>
            <a:graphicFrameLocks noChangeAspect="1"/>
          </p:cNvGraphicFramePr>
          <p:nvPr/>
        </p:nvGraphicFramePr>
        <p:xfrm>
          <a:off x="2209800" y="0"/>
          <a:ext cx="422275" cy="457200"/>
        </p:xfrm>
        <a:graphic>
          <a:graphicData uri="http://schemas.openxmlformats.org/presentationml/2006/ole">
            <p:oleObj spid="_x0000_s102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027" name="Object 153"/>
          <p:cNvGraphicFramePr>
            <a:graphicFrameLocks noChangeAspect="1"/>
          </p:cNvGraphicFramePr>
          <p:nvPr/>
        </p:nvGraphicFramePr>
        <p:xfrm>
          <a:off x="3411538" y="0"/>
          <a:ext cx="457200" cy="457200"/>
        </p:xfrm>
        <a:graphic>
          <a:graphicData uri="http://schemas.openxmlformats.org/presentationml/2006/ole">
            <p:oleObj spid="_x0000_s102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028" name="Object 154"/>
          <p:cNvGraphicFramePr>
            <a:graphicFrameLocks noChangeAspect="1"/>
          </p:cNvGraphicFramePr>
          <p:nvPr/>
        </p:nvGraphicFramePr>
        <p:xfrm>
          <a:off x="4648200" y="0"/>
          <a:ext cx="457200" cy="457200"/>
        </p:xfrm>
        <a:graphic>
          <a:graphicData uri="http://schemas.openxmlformats.org/presentationml/2006/ole">
            <p:oleObj spid="_x0000_s102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029" name="Object 155"/>
          <p:cNvGraphicFramePr>
            <a:graphicFrameLocks noChangeAspect="1"/>
          </p:cNvGraphicFramePr>
          <p:nvPr/>
        </p:nvGraphicFramePr>
        <p:xfrm>
          <a:off x="5867400" y="0"/>
          <a:ext cx="457200" cy="457200"/>
        </p:xfrm>
        <a:graphic>
          <a:graphicData uri="http://schemas.openxmlformats.org/presentationml/2006/ole">
            <p:oleObj spid="_x0000_s102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6934200" y="0"/>
          <a:ext cx="457200" cy="457200"/>
        </p:xfrm>
        <a:graphic>
          <a:graphicData uri="http://schemas.openxmlformats.org/presentationml/2006/ole">
            <p:oleObj spid="_x0000_s103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031" name="Object 157"/>
          <p:cNvGraphicFramePr>
            <a:graphicFrameLocks noChangeAspect="1"/>
          </p:cNvGraphicFramePr>
          <p:nvPr/>
        </p:nvGraphicFramePr>
        <p:xfrm>
          <a:off x="8153400" y="0"/>
          <a:ext cx="457200" cy="457200"/>
        </p:xfrm>
        <a:graphic>
          <a:graphicData uri="http://schemas.openxmlformats.org/presentationml/2006/ole">
            <p:oleObj spid="_x0000_s1031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032" name="Object 158"/>
          <p:cNvGraphicFramePr>
            <a:graphicFrameLocks noChangeAspect="1"/>
          </p:cNvGraphicFramePr>
          <p:nvPr/>
        </p:nvGraphicFramePr>
        <p:xfrm>
          <a:off x="2209800" y="381000"/>
          <a:ext cx="387350" cy="352425"/>
        </p:xfrm>
        <a:graphic>
          <a:graphicData uri="http://schemas.openxmlformats.org/presentationml/2006/ole">
            <p:oleObj spid="_x0000_s1032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033" name="Object 159"/>
          <p:cNvGraphicFramePr>
            <a:graphicFrameLocks noChangeAspect="1"/>
          </p:cNvGraphicFramePr>
          <p:nvPr/>
        </p:nvGraphicFramePr>
        <p:xfrm>
          <a:off x="2895600" y="352425"/>
          <a:ext cx="1303338" cy="563563"/>
        </p:xfrm>
        <a:graphic>
          <a:graphicData uri="http://schemas.openxmlformats.org/presentationml/2006/ole">
            <p:oleObj spid="_x0000_s1033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1034" name="Object 160"/>
          <p:cNvGraphicFramePr>
            <a:graphicFrameLocks noChangeAspect="1"/>
          </p:cNvGraphicFramePr>
          <p:nvPr/>
        </p:nvGraphicFramePr>
        <p:xfrm>
          <a:off x="4419600" y="304800"/>
          <a:ext cx="493713" cy="528638"/>
        </p:xfrm>
        <a:graphic>
          <a:graphicData uri="http://schemas.openxmlformats.org/presentationml/2006/ole">
            <p:oleObj spid="_x0000_s1034" name="Equation" r:id="rId11" imgW="177480" imgH="190440" progId="Equation.DSMT4">
              <p:embed/>
            </p:oleObj>
          </a:graphicData>
        </a:graphic>
      </p:graphicFrame>
      <p:graphicFrame>
        <p:nvGraphicFramePr>
          <p:cNvPr id="1035" name="Object 161"/>
          <p:cNvGraphicFramePr>
            <a:graphicFrameLocks noChangeAspect="1"/>
          </p:cNvGraphicFramePr>
          <p:nvPr/>
        </p:nvGraphicFramePr>
        <p:xfrm>
          <a:off x="5715000" y="304800"/>
          <a:ext cx="528638" cy="528638"/>
        </p:xfrm>
        <a:graphic>
          <a:graphicData uri="http://schemas.openxmlformats.org/presentationml/2006/ole">
            <p:oleObj spid="_x0000_s1035" name="Equation" r:id="rId12" imgW="190440" imgH="190440" progId="Equation.DSMT4">
              <p:embed/>
            </p:oleObj>
          </a:graphicData>
        </a:graphic>
      </p:graphicFrame>
      <p:graphicFrame>
        <p:nvGraphicFramePr>
          <p:cNvPr id="1036" name="Object 162"/>
          <p:cNvGraphicFramePr>
            <a:graphicFrameLocks noChangeAspect="1"/>
          </p:cNvGraphicFramePr>
          <p:nvPr/>
        </p:nvGraphicFramePr>
        <p:xfrm>
          <a:off x="6934200" y="381000"/>
          <a:ext cx="492125" cy="458788"/>
        </p:xfrm>
        <a:graphic>
          <a:graphicData uri="http://schemas.openxmlformats.org/presentationml/2006/ole">
            <p:oleObj spid="_x0000_s1036" name="Equation" r:id="rId13" imgW="177480" imgH="164880" progId="Equation.DSMT4">
              <p:embed/>
            </p:oleObj>
          </a:graphicData>
        </a:graphic>
      </p:graphicFrame>
      <p:graphicFrame>
        <p:nvGraphicFramePr>
          <p:cNvPr id="1037" name="Object 163"/>
          <p:cNvGraphicFramePr>
            <a:graphicFrameLocks noChangeAspect="1"/>
          </p:cNvGraphicFramePr>
          <p:nvPr/>
        </p:nvGraphicFramePr>
        <p:xfrm>
          <a:off x="7983538" y="381000"/>
          <a:ext cx="527050" cy="458788"/>
        </p:xfrm>
        <a:graphic>
          <a:graphicData uri="http://schemas.openxmlformats.org/presentationml/2006/ole">
            <p:oleObj spid="_x0000_s1037" name="Equation" r:id="rId14" imgW="190440" imgH="164880" progId="Equation.DSMT4">
              <p:embed/>
            </p:oleObj>
          </a:graphicData>
        </a:graphic>
      </p:graphicFrame>
      <p:graphicFrame>
        <p:nvGraphicFramePr>
          <p:cNvPr id="1038" name="Object 164"/>
          <p:cNvGraphicFramePr>
            <a:graphicFrameLocks noChangeAspect="1"/>
          </p:cNvGraphicFramePr>
          <p:nvPr/>
        </p:nvGraphicFramePr>
        <p:xfrm>
          <a:off x="685800" y="914400"/>
          <a:ext cx="1008063" cy="344488"/>
        </p:xfrm>
        <a:graphic>
          <a:graphicData uri="http://schemas.openxmlformats.org/presentationml/2006/ole">
            <p:oleObj spid="_x0000_s1038" name="Equation" r:id="rId15" imgW="482400" imgH="164880" progId="Equation.DSMT4">
              <p:embed/>
            </p:oleObj>
          </a:graphicData>
        </a:graphic>
      </p:graphicFrame>
      <p:graphicFrame>
        <p:nvGraphicFramePr>
          <p:cNvPr id="1039" name="Object 165"/>
          <p:cNvGraphicFramePr>
            <a:graphicFrameLocks noChangeAspect="1"/>
          </p:cNvGraphicFramePr>
          <p:nvPr/>
        </p:nvGraphicFramePr>
        <p:xfrm>
          <a:off x="1219200" y="1524000"/>
          <a:ext cx="398463" cy="344488"/>
        </p:xfrm>
        <a:graphic>
          <a:graphicData uri="http://schemas.openxmlformats.org/presentationml/2006/ole">
            <p:oleObj spid="_x0000_s1039" name="Equation" r:id="rId16" imgW="190440" imgH="164880" progId="Equation.DSMT4">
              <p:embed/>
            </p:oleObj>
          </a:graphicData>
        </a:graphic>
      </p:graphicFrame>
      <p:graphicFrame>
        <p:nvGraphicFramePr>
          <p:cNvPr id="1040" name="Object 166"/>
          <p:cNvGraphicFramePr>
            <a:graphicFrameLocks noChangeAspect="1"/>
          </p:cNvGraphicFramePr>
          <p:nvPr/>
        </p:nvGraphicFramePr>
        <p:xfrm>
          <a:off x="1219200" y="1981200"/>
          <a:ext cx="398463" cy="344488"/>
        </p:xfrm>
        <a:graphic>
          <a:graphicData uri="http://schemas.openxmlformats.org/presentationml/2006/ole">
            <p:oleObj spid="_x0000_s1040" name="Equation" r:id="rId17" imgW="190440" imgH="164880" progId="Equation.DSMT4">
              <p:embed/>
            </p:oleObj>
          </a:graphicData>
        </a:graphic>
      </p:graphicFrame>
      <p:graphicFrame>
        <p:nvGraphicFramePr>
          <p:cNvPr id="1041" name="Object 167"/>
          <p:cNvGraphicFramePr>
            <a:graphicFrameLocks noChangeAspect="1"/>
          </p:cNvGraphicFramePr>
          <p:nvPr/>
        </p:nvGraphicFramePr>
        <p:xfrm>
          <a:off x="1143000" y="2971800"/>
          <a:ext cx="398463" cy="317500"/>
        </p:xfrm>
        <a:graphic>
          <a:graphicData uri="http://schemas.openxmlformats.org/presentationml/2006/ole">
            <p:oleObj spid="_x0000_s1041" name="Equation" r:id="rId18" imgW="190440" imgH="152280" progId="Equation.DSMT4">
              <p:embed/>
            </p:oleObj>
          </a:graphicData>
        </a:graphic>
      </p:graphicFrame>
      <p:graphicFrame>
        <p:nvGraphicFramePr>
          <p:cNvPr id="1042" name="Object 168"/>
          <p:cNvGraphicFramePr>
            <a:graphicFrameLocks noChangeAspect="1"/>
          </p:cNvGraphicFramePr>
          <p:nvPr/>
        </p:nvGraphicFramePr>
        <p:xfrm>
          <a:off x="1066800" y="3505200"/>
          <a:ext cx="558800" cy="344488"/>
        </p:xfrm>
        <a:graphic>
          <a:graphicData uri="http://schemas.openxmlformats.org/presentationml/2006/ole">
            <p:oleObj spid="_x0000_s1042" name="Equation" r:id="rId19" imgW="266400" imgH="164880" progId="Equation.DSMT4">
              <p:embed/>
            </p:oleObj>
          </a:graphicData>
        </a:graphic>
      </p:graphicFrame>
      <p:graphicFrame>
        <p:nvGraphicFramePr>
          <p:cNvPr id="1043" name="Object 169"/>
          <p:cNvGraphicFramePr>
            <a:graphicFrameLocks noChangeAspect="1"/>
          </p:cNvGraphicFramePr>
          <p:nvPr/>
        </p:nvGraphicFramePr>
        <p:xfrm>
          <a:off x="1066800" y="4038600"/>
          <a:ext cx="558800" cy="319088"/>
        </p:xfrm>
        <a:graphic>
          <a:graphicData uri="http://schemas.openxmlformats.org/presentationml/2006/ole">
            <p:oleObj spid="_x0000_s1043" name="Equation" r:id="rId20" imgW="266400" imgH="152280" progId="Equation.DSMT4">
              <p:embed/>
            </p:oleObj>
          </a:graphicData>
        </a:graphic>
      </p:graphicFrame>
      <p:graphicFrame>
        <p:nvGraphicFramePr>
          <p:cNvPr id="1044" name="Object 170"/>
          <p:cNvGraphicFramePr>
            <a:graphicFrameLocks noChangeAspect="1"/>
          </p:cNvGraphicFramePr>
          <p:nvPr/>
        </p:nvGraphicFramePr>
        <p:xfrm>
          <a:off x="990600" y="4572000"/>
          <a:ext cx="719138" cy="346075"/>
        </p:xfrm>
        <a:graphic>
          <a:graphicData uri="http://schemas.openxmlformats.org/presentationml/2006/ole">
            <p:oleObj spid="_x0000_s1044" name="Equation" r:id="rId21" imgW="342720" imgH="164880" progId="Equation.DSMT4">
              <p:embed/>
            </p:oleObj>
          </a:graphicData>
        </a:graphic>
      </p:graphicFrame>
      <p:graphicFrame>
        <p:nvGraphicFramePr>
          <p:cNvPr id="1045" name="Object 171"/>
          <p:cNvGraphicFramePr>
            <a:graphicFrameLocks noChangeAspect="1"/>
          </p:cNvGraphicFramePr>
          <p:nvPr/>
        </p:nvGraphicFramePr>
        <p:xfrm>
          <a:off x="838200" y="5181600"/>
          <a:ext cx="877888" cy="346075"/>
        </p:xfrm>
        <a:graphic>
          <a:graphicData uri="http://schemas.openxmlformats.org/presentationml/2006/ole">
            <p:oleObj spid="_x0000_s1045" name="Equation" r:id="rId22" imgW="419040" imgH="164880" progId="Equation.DSMT4">
              <p:embed/>
            </p:oleObj>
          </a:graphicData>
        </a:graphic>
      </p:graphicFrame>
      <p:graphicFrame>
        <p:nvGraphicFramePr>
          <p:cNvPr id="1046" name="Object 172"/>
          <p:cNvGraphicFramePr>
            <a:graphicFrameLocks noChangeAspect="1"/>
          </p:cNvGraphicFramePr>
          <p:nvPr/>
        </p:nvGraphicFramePr>
        <p:xfrm>
          <a:off x="1143000" y="5562600"/>
          <a:ext cx="504825" cy="373063"/>
        </p:xfrm>
        <a:graphic>
          <a:graphicData uri="http://schemas.openxmlformats.org/presentationml/2006/ole">
            <p:oleObj spid="_x0000_s1046" name="Equation" r:id="rId23" imgW="241200" imgH="177480" progId="Equation.DSMT4">
              <p:embed/>
            </p:oleObj>
          </a:graphicData>
        </a:graphic>
      </p:graphicFrame>
      <p:graphicFrame>
        <p:nvGraphicFramePr>
          <p:cNvPr id="1047" name="Object 173"/>
          <p:cNvGraphicFramePr>
            <a:graphicFrameLocks noChangeAspect="1"/>
          </p:cNvGraphicFramePr>
          <p:nvPr/>
        </p:nvGraphicFramePr>
        <p:xfrm>
          <a:off x="1143000" y="2438400"/>
          <a:ext cx="423863" cy="344488"/>
        </p:xfrm>
        <a:graphic>
          <a:graphicData uri="http://schemas.openxmlformats.org/presentationml/2006/ole">
            <p:oleObj spid="_x0000_s1047" name="Equation" r:id="rId24" imgW="203040" imgH="164880" progId="Equation.DSMT4">
              <p:embed/>
            </p:oleObj>
          </a:graphicData>
        </a:graphic>
      </p:graphicFrame>
      <p:sp>
        <p:nvSpPr>
          <p:cNvPr id="1180" name="Text Box 179"/>
          <p:cNvSpPr txBox="1">
            <a:spLocks noChangeArrowheads="1"/>
          </p:cNvSpPr>
          <p:nvPr/>
        </p:nvSpPr>
        <p:spPr bwMode="auto">
          <a:xfrm>
            <a:off x="228600" y="6096000"/>
            <a:ext cx="540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100MIPS</a:t>
            </a:r>
            <a:r>
              <a:rPr lang="ja-JP" altLang="en-US" sz="2400"/>
              <a:t>の計算機（１命令あたり　　　秒）</a:t>
            </a:r>
          </a:p>
        </p:txBody>
      </p:sp>
      <p:sp>
        <p:nvSpPr>
          <p:cNvPr id="1181" name="Text Box 181"/>
          <p:cNvSpPr txBox="1">
            <a:spLocks noChangeArrowheads="1"/>
          </p:cNvSpPr>
          <p:nvPr/>
        </p:nvSpPr>
        <p:spPr bwMode="auto">
          <a:xfrm>
            <a:off x="5929313" y="6213475"/>
            <a:ext cx="184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単位：秒</a:t>
            </a:r>
            <a:r>
              <a:rPr lang="en-US" altLang="ja-JP" sz="2400"/>
              <a:t>(sec)</a:t>
            </a:r>
          </a:p>
        </p:txBody>
      </p:sp>
      <p:graphicFrame>
        <p:nvGraphicFramePr>
          <p:cNvPr id="1048" name="Object 241"/>
          <p:cNvGraphicFramePr>
            <a:graphicFrameLocks noChangeAspect="1"/>
          </p:cNvGraphicFramePr>
          <p:nvPr/>
        </p:nvGraphicFramePr>
        <p:xfrm>
          <a:off x="1914525" y="914400"/>
          <a:ext cx="1141413" cy="344488"/>
        </p:xfrm>
        <a:graphic>
          <a:graphicData uri="http://schemas.openxmlformats.org/presentationml/2006/ole">
            <p:oleObj spid="_x0000_s1048" name="Equation" r:id="rId25" imgW="545760" imgH="164880" progId="Equation.DSMT4">
              <p:embed/>
            </p:oleObj>
          </a:graphicData>
        </a:graphic>
      </p:graphicFrame>
      <p:graphicFrame>
        <p:nvGraphicFramePr>
          <p:cNvPr id="1049" name="Object 244"/>
          <p:cNvGraphicFramePr>
            <a:graphicFrameLocks noChangeAspect="1"/>
          </p:cNvGraphicFramePr>
          <p:nvPr/>
        </p:nvGraphicFramePr>
        <p:xfrm>
          <a:off x="1905000" y="1447800"/>
          <a:ext cx="1141413" cy="344488"/>
        </p:xfrm>
        <a:graphic>
          <a:graphicData uri="http://schemas.openxmlformats.org/presentationml/2006/ole">
            <p:oleObj spid="_x0000_s1049" name="Equation" r:id="rId26" imgW="545760" imgH="164880" progId="Equation.DSMT4">
              <p:embed/>
            </p:oleObj>
          </a:graphicData>
        </a:graphic>
      </p:graphicFrame>
      <p:graphicFrame>
        <p:nvGraphicFramePr>
          <p:cNvPr id="1050" name="Object 245"/>
          <p:cNvGraphicFramePr>
            <a:graphicFrameLocks noChangeAspect="1"/>
          </p:cNvGraphicFramePr>
          <p:nvPr/>
        </p:nvGraphicFramePr>
        <p:xfrm>
          <a:off x="1901825" y="1981200"/>
          <a:ext cx="1168400" cy="344488"/>
        </p:xfrm>
        <a:graphic>
          <a:graphicData uri="http://schemas.openxmlformats.org/presentationml/2006/ole">
            <p:oleObj spid="_x0000_s1050" name="Equation" r:id="rId27" imgW="558720" imgH="164880" progId="Equation.DSMT4">
              <p:embed/>
            </p:oleObj>
          </a:graphicData>
        </a:graphic>
      </p:graphicFrame>
      <p:graphicFrame>
        <p:nvGraphicFramePr>
          <p:cNvPr id="1051" name="Object 246"/>
          <p:cNvGraphicFramePr>
            <a:graphicFrameLocks noChangeAspect="1"/>
          </p:cNvGraphicFramePr>
          <p:nvPr/>
        </p:nvGraphicFramePr>
        <p:xfrm>
          <a:off x="1892300" y="2514600"/>
          <a:ext cx="1168400" cy="344488"/>
        </p:xfrm>
        <a:graphic>
          <a:graphicData uri="http://schemas.openxmlformats.org/presentationml/2006/ole">
            <p:oleObj spid="_x0000_s1051" name="Equation" r:id="rId28" imgW="558720" imgH="164880" progId="Equation.DSMT4">
              <p:embed/>
            </p:oleObj>
          </a:graphicData>
        </a:graphic>
      </p:graphicFrame>
      <p:graphicFrame>
        <p:nvGraphicFramePr>
          <p:cNvPr id="1052" name="Object 247"/>
          <p:cNvGraphicFramePr>
            <a:graphicFrameLocks noChangeAspect="1"/>
          </p:cNvGraphicFramePr>
          <p:nvPr/>
        </p:nvGraphicFramePr>
        <p:xfrm>
          <a:off x="1892300" y="3124200"/>
          <a:ext cx="1168400" cy="344488"/>
        </p:xfrm>
        <a:graphic>
          <a:graphicData uri="http://schemas.openxmlformats.org/presentationml/2006/ole">
            <p:oleObj spid="_x0000_s1052" name="Equation" r:id="rId29" imgW="558720" imgH="164880" progId="Equation.DSMT4">
              <p:embed/>
            </p:oleObj>
          </a:graphicData>
        </a:graphic>
      </p:graphicFrame>
      <p:graphicFrame>
        <p:nvGraphicFramePr>
          <p:cNvPr id="1053" name="Object 248"/>
          <p:cNvGraphicFramePr>
            <a:graphicFrameLocks noChangeAspect="1"/>
          </p:cNvGraphicFramePr>
          <p:nvPr/>
        </p:nvGraphicFramePr>
        <p:xfrm>
          <a:off x="1895475" y="3657600"/>
          <a:ext cx="1141413" cy="344488"/>
        </p:xfrm>
        <a:graphic>
          <a:graphicData uri="http://schemas.openxmlformats.org/presentationml/2006/ole">
            <p:oleObj spid="_x0000_s1053" name="Equation" r:id="rId30" imgW="545760" imgH="164880" progId="Equation.DSMT4">
              <p:embed/>
            </p:oleObj>
          </a:graphicData>
        </a:graphic>
      </p:graphicFrame>
      <p:graphicFrame>
        <p:nvGraphicFramePr>
          <p:cNvPr id="1054" name="Object 249"/>
          <p:cNvGraphicFramePr>
            <a:graphicFrameLocks noChangeAspect="1"/>
          </p:cNvGraphicFramePr>
          <p:nvPr/>
        </p:nvGraphicFramePr>
        <p:xfrm>
          <a:off x="1892300" y="4191000"/>
          <a:ext cx="1168400" cy="344488"/>
        </p:xfrm>
        <a:graphic>
          <a:graphicData uri="http://schemas.openxmlformats.org/presentationml/2006/ole">
            <p:oleObj spid="_x0000_s1054" name="Equation" r:id="rId31" imgW="558720" imgH="164880" progId="Equation.DSMT4">
              <p:embed/>
            </p:oleObj>
          </a:graphicData>
        </a:graphic>
      </p:graphicFrame>
      <p:graphicFrame>
        <p:nvGraphicFramePr>
          <p:cNvPr id="1055" name="Object 250"/>
          <p:cNvGraphicFramePr>
            <a:graphicFrameLocks noChangeAspect="1"/>
          </p:cNvGraphicFramePr>
          <p:nvPr/>
        </p:nvGraphicFramePr>
        <p:xfrm>
          <a:off x="1895475" y="4724400"/>
          <a:ext cx="1141413" cy="344488"/>
        </p:xfrm>
        <a:graphic>
          <a:graphicData uri="http://schemas.openxmlformats.org/presentationml/2006/ole">
            <p:oleObj spid="_x0000_s1055" name="Equation" r:id="rId32" imgW="545760" imgH="164880" progId="Equation.DSMT4">
              <p:embed/>
            </p:oleObj>
          </a:graphicData>
        </a:graphic>
      </p:graphicFrame>
      <p:graphicFrame>
        <p:nvGraphicFramePr>
          <p:cNvPr id="1056" name="Object 251"/>
          <p:cNvGraphicFramePr>
            <a:graphicFrameLocks noChangeAspect="1"/>
          </p:cNvGraphicFramePr>
          <p:nvPr/>
        </p:nvGraphicFramePr>
        <p:xfrm>
          <a:off x="1905000" y="5181600"/>
          <a:ext cx="1141413" cy="344488"/>
        </p:xfrm>
        <a:graphic>
          <a:graphicData uri="http://schemas.openxmlformats.org/presentationml/2006/ole">
            <p:oleObj spid="_x0000_s1056" name="Equation" r:id="rId33" imgW="545760" imgH="164880" progId="Equation.DSMT4">
              <p:embed/>
            </p:oleObj>
          </a:graphicData>
        </a:graphic>
      </p:graphicFrame>
      <p:graphicFrame>
        <p:nvGraphicFramePr>
          <p:cNvPr id="1057" name="Object 252"/>
          <p:cNvGraphicFramePr>
            <a:graphicFrameLocks noChangeAspect="1"/>
          </p:cNvGraphicFramePr>
          <p:nvPr/>
        </p:nvGraphicFramePr>
        <p:xfrm>
          <a:off x="1895475" y="5715000"/>
          <a:ext cx="1141413" cy="344488"/>
        </p:xfrm>
        <a:graphic>
          <a:graphicData uri="http://schemas.openxmlformats.org/presentationml/2006/ole">
            <p:oleObj spid="_x0000_s1057" name="Equation" r:id="rId34" imgW="545760" imgH="164880" progId="Equation.DSMT4">
              <p:embed/>
            </p:oleObj>
          </a:graphicData>
        </a:graphic>
      </p:graphicFrame>
      <p:graphicFrame>
        <p:nvGraphicFramePr>
          <p:cNvPr id="1058" name="Object 253"/>
          <p:cNvGraphicFramePr>
            <a:graphicFrameLocks noChangeAspect="1"/>
          </p:cNvGraphicFramePr>
          <p:nvPr/>
        </p:nvGraphicFramePr>
        <p:xfrm>
          <a:off x="3054350" y="914400"/>
          <a:ext cx="1168400" cy="344488"/>
        </p:xfrm>
        <a:graphic>
          <a:graphicData uri="http://schemas.openxmlformats.org/presentationml/2006/ole">
            <p:oleObj spid="_x0000_s1058" name="Equation" r:id="rId35" imgW="558720" imgH="164880" progId="Equation.DSMT4">
              <p:embed/>
            </p:oleObj>
          </a:graphicData>
        </a:graphic>
      </p:graphicFrame>
      <p:graphicFrame>
        <p:nvGraphicFramePr>
          <p:cNvPr id="1059" name="Object 254"/>
          <p:cNvGraphicFramePr>
            <a:graphicFrameLocks noChangeAspect="1"/>
          </p:cNvGraphicFramePr>
          <p:nvPr/>
        </p:nvGraphicFramePr>
        <p:xfrm>
          <a:off x="3044825" y="1447800"/>
          <a:ext cx="1168400" cy="344488"/>
        </p:xfrm>
        <a:graphic>
          <a:graphicData uri="http://schemas.openxmlformats.org/presentationml/2006/ole">
            <p:oleObj spid="_x0000_s1059" name="Equation" r:id="rId36" imgW="558720" imgH="164880" progId="Equation.DSMT4">
              <p:embed/>
            </p:oleObj>
          </a:graphicData>
        </a:graphic>
      </p:graphicFrame>
      <p:graphicFrame>
        <p:nvGraphicFramePr>
          <p:cNvPr id="1060" name="Object 255"/>
          <p:cNvGraphicFramePr>
            <a:graphicFrameLocks noChangeAspect="1"/>
          </p:cNvGraphicFramePr>
          <p:nvPr/>
        </p:nvGraphicFramePr>
        <p:xfrm>
          <a:off x="3054350" y="1981200"/>
          <a:ext cx="1168400" cy="344488"/>
        </p:xfrm>
        <a:graphic>
          <a:graphicData uri="http://schemas.openxmlformats.org/presentationml/2006/ole">
            <p:oleObj spid="_x0000_s1060" name="Equation" r:id="rId37" imgW="558720" imgH="164880" progId="Equation.DSMT4">
              <p:embed/>
            </p:oleObj>
          </a:graphicData>
        </a:graphic>
      </p:graphicFrame>
      <p:graphicFrame>
        <p:nvGraphicFramePr>
          <p:cNvPr id="1061" name="Object 256"/>
          <p:cNvGraphicFramePr>
            <a:graphicFrameLocks noChangeAspect="1"/>
          </p:cNvGraphicFramePr>
          <p:nvPr/>
        </p:nvGraphicFramePr>
        <p:xfrm>
          <a:off x="3057525" y="2514600"/>
          <a:ext cx="1141413" cy="344488"/>
        </p:xfrm>
        <a:graphic>
          <a:graphicData uri="http://schemas.openxmlformats.org/presentationml/2006/ole">
            <p:oleObj spid="_x0000_s1061" name="Equation" r:id="rId38" imgW="545760" imgH="164880" progId="Equation.DSMT4">
              <p:embed/>
            </p:oleObj>
          </a:graphicData>
        </a:graphic>
      </p:graphicFrame>
      <p:graphicFrame>
        <p:nvGraphicFramePr>
          <p:cNvPr id="1062" name="Object 257"/>
          <p:cNvGraphicFramePr>
            <a:graphicFrameLocks noChangeAspect="1"/>
          </p:cNvGraphicFramePr>
          <p:nvPr/>
        </p:nvGraphicFramePr>
        <p:xfrm>
          <a:off x="3044825" y="3124200"/>
          <a:ext cx="1168400" cy="344488"/>
        </p:xfrm>
        <a:graphic>
          <a:graphicData uri="http://schemas.openxmlformats.org/presentationml/2006/ole">
            <p:oleObj spid="_x0000_s1062" name="Equation" r:id="rId39" imgW="558720" imgH="164880" progId="Equation.DSMT4">
              <p:embed/>
            </p:oleObj>
          </a:graphicData>
        </a:graphic>
      </p:graphicFrame>
      <p:graphicFrame>
        <p:nvGraphicFramePr>
          <p:cNvPr id="1063" name="Object 258"/>
          <p:cNvGraphicFramePr>
            <a:graphicFrameLocks noChangeAspect="1"/>
          </p:cNvGraphicFramePr>
          <p:nvPr/>
        </p:nvGraphicFramePr>
        <p:xfrm>
          <a:off x="3035300" y="3657600"/>
          <a:ext cx="1166813" cy="344488"/>
        </p:xfrm>
        <a:graphic>
          <a:graphicData uri="http://schemas.openxmlformats.org/presentationml/2006/ole">
            <p:oleObj spid="_x0000_s1063" name="Equation" r:id="rId40" imgW="558720" imgH="164880" progId="Equation.DSMT4">
              <p:embed/>
            </p:oleObj>
          </a:graphicData>
        </a:graphic>
      </p:graphicFrame>
      <p:graphicFrame>
        <p:nvGraphicFramePr>
          <p:cNvPr id="1064" name="Object 259"/>
          <p:cNvGraphicFramePr>
            <a:graphicFrameLocks noChangeAspect="1"/>
          </p:cNvGraphicFramePr>
          <p:nvPr/>
        </p:nvGraphicFramePr>
        <p:xfrm>
          <a:off x="3044825" y="4191000"/>
          <a:ext cx="1168400" cy="344488"/>
        </p:xfrm>
        <a:graphic>
          <a:graphicData uri="http://schemas.openxmlformats.org/presentationml/2006/ole">
            <p:oleObj spid="_x0000_s1064" name="Equation" r:id="rId41" imgW="558720" imgH="164880" progId="Equation.DSMT4">
              <p:embed/>
            </p:oleObj>
          </a:graphicData>
        </a:graphic>
      </p:graphicFrame>
      <p:graphicFrame>
        <p:nvGraphicFramePr>
          <p:cNvPr id="1065" name="Object 260"/>
          <p:cNvGraphicFramePr>
            <a:graphicFrameLocks noChangeAspect="1"/>
          </p:cNvGraphicFramePr>
          <p:nvPr/>
        </p:nvGraphicFramePr>
        <p:xfrm>
          <a:off x="3048000" y="4724400"/>
          <a:ext cx="1141413" cy="344488"/>
        </p:xfrm>
        <a:graphic>
          <a:graphicData uri="http://schemas.openxmlformats.org/presentationml/2006/ole">
            <p:oleObj spid="_x0000_s1065" name="Equation" r:id="rId42" imgW="545760" imgH="164880" progId="Equation.DSMT4">
              <p:embed/>
            </p:oleObj>
          </a:graphicData>
        </a:graphic>
      </p:graphicFrame>
      <p:graphicFrame>
        <p:nvGraphicFramePr>
          <p:cNvPr id="1066" name="Object 261"/>
          <p:cNvGraphicFramePr>
            <a:graphicFrameLocks noChangeAspect="1"/>
          </p:cNvGraphicFramePr>
          <p:nvPr/>
        </p:nvGraphicFramePr>
        <p:xfrm>
          <a:off x="3057525" y="5181600"/>
          <a:ext cx="1141413" cy="344488"/>
        </p:xfrm>
        <a:graphic>
          <a:graphicData uri="http://schemas.openxmlformats.org/presentationml/2006/ole">
            <p:oleObj spid="_x0000_s1066" name="Equation" r:id="rId43" imgW="545760" imgH="164880" progId="Equation.DSMT4">
              <p:embed/>
            </p:oleObj>
          </a:graphicData>
        </a:graphic>
      </p:graphicFrame>
      <p:graphicFrame>
        <p:nvGraphicFramePr>
          <p:cNvPr id="1067" name="Object 262"/>
          <p:cNvGraphicFramePr>
            <a:graphicFrameLocks noChangeAspect="1"/>
          </p:cNvGraphicFramePr>
          <p:nvPr/>
        </p:nvGraphicFramePr>
        <p:xfrm>
          <a:off x="3035300" y="5702300"/>
          <a:ext cx="1166813" cy="371475"/>
        </p:xfrm>
        <a:graphic>
          <a:graphicData uri="http://schemas.openxmlformats.org/presentationml/2006/ole">
            <p:oleObj spid="_x0000_s1067" name="Equation" r:id="rId44" imgW="558720" imgH="177480" progId="Equation.DSMT4">
              <p:embed/>
            </p:oleObj>
          </a:graphicData>
        </a:graphic>
      </p:graphicFrame>
      <p:graphicFrame>
        <p:nvGraphicFramePr>
          <p:cNvPr id="1068" name="Object 263"/>
          <p:cNvGraphicFramePr>
            <a:graphicFrameLocks noChangeAspect="1"/>
          </p:cNvGraphicFramePr>
          <p:nvPr/>
        </p:nvGraphicFramePr>
        <p:xfrm>
          <a:off x="4267200" y="914400"/>
          <a:ext cx="1141413" cy="344488"/>
        </p:xfrm>
        <a:graphic>
          <a:graphicData uri="http://schemas.openxmlformats.org/presentationml/2006/ole">
            <p:oleObj spid="_x0000_s1068" name="Equation" r:id="rId45" imgW="545760" imgH="164880" progId="Equation.DSMT4">
              <p:embed/>
            </p:oleObj>
          </a:graphicData>
        </a:graphic>
      </p:graphicFrame>
      <p:graphicFrame>
        <p:nvGraphicFramePr>
          <p:cNvPr id="1069" name="Object 264"/>
          <p:cNvGraphicFramePr>
            <a:graphicFrameLocks noChangeAspect="1"/>
          </p:cNvGraphicFramePr>
          <p:nvPr/>
        </p:nvGraphicFramePr>
        <p:xfrm>
          <a:off x="4267200" y="1447800"/>
          <a:ext cx="1168400" cy="344488"/>
        </p:xfrm>
        <a:graphic>
          <a:graphicData uri="http://schemas.openxmlformats.org/presentationml/2006/ole">
            <p:oleObj spid="_x0000_s1069" name="Equation" r:id="rId46" imgW="558720" imgH="164880" progId="Equation.DSMT4">
              <p:embed/>
            </p:oleObj>
          </a:graphicData>
        </a:graphic>
      </p:graphicFrame>
      <p:graphicFrame>
        <p:nvGraphicFramePr>
          <p:cNvPr id="1070" name="Object 265"/>
          <p:cNvGraphicFramePr>
            <a:graphicFrameLocks noChangeAspect="1"/>
          </p:cNvGraphicFramePr>
          <p:nvPr/>
        </p:nvGraphicFramePr>
        <p:xfrm>
          <a:off x="4267200" y="1981200"/>
          <a:ext cx="1166813" cy="344488"/>
        </p:xfrm>
        <a:graphic>
          <a:graphicData uri="http://schemas.openxmlformats.org/presentationml/2006/ole">
            <p:oleObj spid="_x0000_s1070" name="Equation" r:id="rId47" imgW="558720" imgH="164880" progId="Equation.DSMT4">
              <p:embed/>
            </p:oleObj>
          </a:graphicData>
        </a:graphic>
      </p:graphicFrame>
      <p:graphicFrame>
        <p:nvGraphicFramePr>
          <p:cNvPr id="1071" name="Object 266"/>
          <p:cNvGraphicFramePr>
            <a:graphicFrameLocks noChangeAspect="1"/>
          </p:cNvGraphicFramePr>
          <p:nvPr/>
        </p:nvGraphicFramePr>
        <p:xfrm>
          <a:off x="4191000" y="2514600"/>
          <a:ext cx="1168400" cy="344488"/>
        </p:xfrm>
        <a:graphic>
          <a:graphicData uri="http://schemas.openxmlformats.org/presentationml/2006/ole">
            <p:oleObj spid="_x0000_s1071" name="Equation" r:id="rId48" imgW="558720" imgH="164880" progId="Equation.DSMT4">
              <p:embed/>
            </p:oleObj>
          </a:graphicData>
        </a:graphic>
      </p:graphicFrame>
      <p:graphicFrame>
        <p:nvGraphicFramePr>
          <p:cNvPr id="1072" name="Object 267"/>
          <p:cNvGraphicFramePr>
            <a:graphicFrameLocks noChangeAspect="1"/>
          </p:cNvGraphicFramePr>
          <p:nvPr/>
        </p:nvGraphicFramePr>
        <p:xfrm>
          <a:off x="4191000" y="3124200"/>
          <a:ext cx="1141413" cy="344488"/>
        </p:xfrm>
        <a:graphic>
          <a:graphicData uri="http://schemas.openxmlformats.org/presentationml/2006/ole">
            <p:oleObj spid="_x0000_s1072" name="Equation" r:id="rId49" imgW="545760" imgH="164880" progId="Equation.DSMT4">
              <p:embed/>
            </p:oleObj>
          </a:graphicData>
        </a:graphic>
      </p:graphicFrame>
      <p:graphicFrame>
        <p:nvGraphicFramePr>
          <p:cNvPr id="1073" name="Object 268"/>
          <p:cNvGraphicFramePr>
            <a:graphicFrameLocks noChangeAspect="1"/>
          </p:cNvGraphicFramePr>
          <p:nvPr/>
        </p:nvGraphicFramePr>
        <p:xfrm>
          <a:off x="4191000" y="3657600"/>
          <a:ext cx="1141413" cy="344488"/>
        </p:xfrm>
        <a:graphic>
          <a:graphicData uri="http://schemas.openxmlformats.org/presentationml/2006/ole">
            <p:oleObj spid="_x0000_s1073" name="Equation" r:id="rId50" imgW="545760" imgH="164880" progId="Equation.DSMT4">
              <p:embed/>
            </p:oleObj>
          </a:graphicData>
        </a:graphic>
      </p:graphicFrame>
      <p:graphicFrame>
        <p:nvGraphicFramePr>
          <p:cNvPr id="1074" name="Object 269"/>
          <p:cNvGraphicFramePr>
            <a:graphicFrameLocks noChangeAspect="1"/>
          </p:cNvGraphicFramePr>
          <p:nvPr/>
        </p:nvGraphicFramePr>
        <p:xfrm>
          <a:off x="4191000" y="4191000"/>
          <a:ext cx="1168400" cy="344488"/>
        </p:xfrm>
        <a:graphic>
          <a:graphicData uri="http://schemas.openxmlformats.org/presentationml/2006/ole">
            <p:oleObj spid="_x0000_s1074" name="Equation" r:id="rId51" imgW="558720" imgH="164880" progId="Equation.DSMT4">
              <p:embed/>
            </p:oleObj>
          </a:graphicData>
        </a:graphic>
      </p:graphicFrame>
      <p:graphicFrame>
        <p:nvGraphicFramePr>
          <p:cNvPr id="1075" name="Object 270"/>
          <p:cNvGraphicFramePr>
            <a:graphicFrameLocks noChangeAspect="1"/>
          </p:cNvGraphicFramePr>
          <p:nvPr/>
        </p:nvGraphicFramePr>
        <p:xfrm>
          <a:off x="4191000" y="4724400"/>
          <a:ext cx="1141413" cy="344488"/>
        </p:xfrm>
        <a:graphic>
          <a:graphicData uri="http://schemas.openxmlformats.org/presentationml/2006/ole">
            <p:oleObj spid="_x0000_s1075" name="Equation" r:id="rId52" imgW="545760" imgH="164880" progId="Equation.DSMT4">
              <p:embed/>
            </p:oleObj>
          </a:graphicData>
        </a:graphic>
      </p:graphicFrame>
      <p:graphicFrame>
        <p:nvGraphicFramePr>
          <p:cNvPr id="1076" name="Object 271"/>
          <p:cNvGraphicFramePr>
            <a:graphicFrameLocks noChangeAspect="1"/>
          </p:cNvGraphicFramePr>
          <p:nvPr/>
        </p:nvGraphicFramePr>
        <p:xfrm>
          <a:off x="4572000" y="5208588"/>
          <a:ext cx="423863" cy="290512"/>
        </p:xfrm>
        <a:graphic>
          <a:graphicData uri="http://schemas.openxmlformats.org/presentationml/2006/ole">
            <p:oleObj spid="_x0000_s1076" name="Equation" r:id="rId53" imgW="203040" imgH="139680" progId="Equation.DSMT4">
              <p:embed/>
            </p:oleObj>
          </a:graphicData>
        </a:graphic>
      </p:graphicFrame>
      <p:graphicFrame>
        <p:nvGraphicFramePr>
          <p:cNvPr id="1077" name="Object 272"/>
          <p:cNvGraphicFramePr>
            <a:graphicFrameLocks noChangeAspect="1"/>
          </p:cNvGraphicFramePr>
          <p:nvPr/>
        </p:nvGraphicFramePr>
        <p:xfrm>
          <a:off x="4608513" y="5715000"/>
          <a:ext cx="557212" cy="344488"/>
        </p:xfrm>
        <a:graphic>
          <a:graphicData uri="http://schemas.openxmlformats.org/presentationml/2006/ole">
            <p:oleObj spid="_x0000_s1077" name="Equation" r:id="rId54" imgW="266400" imgH="164880" progId="Equation.DSMT4">
              <p:embed/>
            </p:oleObj>
          </a:graphicData>
        </a:graphic>
      </p:graphicFrame>
      <p:graphicFrame>
        <p:nvGraphicFramePr>
          <p:cNvPr id="1078" name="Object 273"/>
          <p:cNvGraphicFramePr>
            <a:graphicFrameLocks noChangeAspect="1"/>
          </p:cNvGraphicFramePr>
          <p:nvPr/>
        </p:nvGraphicFramePr>
        <p:xfrm>
          <a:off x="5410200" y="914400"/>
          <a:ext cx="1141413" cy="344488"/>
        </p:xfrm>
        <a:graphic>
          <a:graphicData uri="http://schemas.openxmlformats.org/presentationml/2006/ole">
            <p:oleObj spid="_x0000_s1078" name="Equation" r:id="rId55" imgW="545760" imgH="164880" progId="Equation.DSMT4">
              <p:embed/>
            </p:oleObj>
          </a:graphicData>
        </a:graphic>
      </p:graphicFrame>
      <p:graphicFrame>
        <p:nvGraphicFramePr>
          <p:cNvPr id="1079" name="Object 274"/>
          <p:cNvGraphicFramePr>
            <a:graphicFrameLocks noChangeAspect="1"/>
          </p:cNvGraphicFramePr>
          <p:nvPr/>
        </p:nvGraphicFramePr>
        <p:xfrm>
          <a:off x="5334000" y="1447800"/>
          <a:ext cx="1168400" cy="344488"/>
        </p:xfrm>
        <a:graphic>
          <a:graphicData uri="http://schemas.openxmlformats.org/presentationml/2006/ole">
            <p:oleObj spid="_x0000_s1079" name="Equation" r:id="rId56" imgW="558720" imgH="164880" progId="Equation.DSMT4">
              <p:embed/>
            </p:oleObj>
          </a:graphicData>
        </a:graphic>
      </p:graphicFrame>
      <p:graphicFrame>
        <p:nvGraphicFramePr>
          <p:cNvPr id="1080" name="Object 275"/>
          <p:cNvGraphicFramePr>
            <a:graphicFrameLocks noChangeAspect="1"/>
          </p:cNvGraphicFramePr>
          <p:nvPr/>
        </p:nvGraphicFramePr>
        <p:xfrm>
          <a:off x="5334000" y="1981200"/>
          <a:ext cx="1168400" cy="344488"/>
        </p:xfrm>
        <a:graphic>
          <a:graphicData uri="http://schemas.openxmlformats.org/presentationml/2006/ole">
            <p:oleObj spid="_x0000_s1080" name="Equation" r:id="rId57" imgW="558720" imgH="164880" progId="Equation.DSMT4">
              <p:embed/>
            </p:oleObj>
          </a:graphicData>
        </a:graphic>
      </p:graphicFrame>
      <p:graphicFrame>
        <p:nvGraphicFramePr>
          <p:cNvPr id="1081" name="Object 276"/>
          <p:cNvGraphicFramePr>
            <a:graphicFrameLocks noChangeAspect="1"/>
          </p:cNvGraphicFramePr>
          <p:nvPr/>
        </p:nvGraphicFramePr>
        <p:xfrm>
          <a:off x="5321300" y="2514600"/>
          <a:ext cx="1168400" cy="344488"/>
        </p:xfrm>
        <a:graphic>
          <a:graphicData uri="http://schemas.openxmlformats.org/presentationml/2006/ole">
            <p:oleObj spid="_x0000_s1081" name="Equation" r:id="rId58" imgW="558720" imgH="164880" progId="Equation.DSMT4">
              <p:embed/>
            </p:oleObj>
          </a:graphicData>
        </a:graphic>
      </p:graphicFrame>
      <p:graphicFrame>
        <p:nvGraphicFramePr>
          <p:cNvPr id="1082" name="Object 277"/>
          <p:cNvGraphicFramePr>
            <a:graphicFrameLocks noChangeAspect="1"/>
          </p:cNvGraphicFramePr>
          <p:nvPr/>
        </p:nvGraphicFramePr>
        <p:xfrm>
          <a:off x="5334000" y="3124200"/>
          <a:ext cx="1141413" cy="344488"/>
        </p:xfrm>
        <a:graphic>
          <a:graphicData uri="http://schemas.openxmlformats.org/presentationml/2006/ole">
            <p:oleObj spid="_x0000_s1082" name="Equation" r:id="rId59" imgW="545760" imgH="164880" progId="Equation.DSMT4">
              <p:embed/>
            </p:oleObj>
          </a:graphicData>
        </a:graphic>
      </p:graphicFrame>
      <p:graphicFrame>
        <p:nvGraphicFramePr>
          <p:cNvPr id="1083" name="Object 278"/>
          <p:cNvGraphicFramePr>
            <a:graphicFrameLocks noChangeAspect="1"/>
          </p:cNvGraphicFramePr>
          <p:nvPr/>
        </p:nvGraphicFramePr>
        <p:xfrm>
          <a:off x="5715000" y="3657600"/>
          <a:ext cx="636588" cy="344488"/>
        </p:xfrm>
        <a:graphic>
          <a:graphicData uri="http://schemas.openxmlformats.org/presentationml/2006/ole">
            <p:oleObj spid="_x0000_s1083" name="Equation" r:id="rId60" imgW="304560" imgH="164880" progId="Equation.DSMT4">
              <p:embed/>
            </p:oleObj>
          </a:graphicData>
        </a:graphic>
      </p:graphicFrame>
      <p:graphicFrame>
        <p:nvGraphicFramePr>
          <p:cNvPr id="1084" name="Object 279"/>
          <p:cNvGraphicFramePr>
            <a:graphicFrameLocks noChangeAspect="1"/>
          </p:cNvGraphicFramePr>
          <p:nvPr/>
        </p:nvGraphicFramePr>
        <p:xfrm>
          <a:off x="5810250" y="4191000"/>
          <a:ext cx="477838" cy="344488"/>
        </p:xfrm>
        <a:graphic>
          <a:graphicData uri="http://schemas.openxmlformats.org/presentationml/2006/ole">
            <p:oleObj spid="_x0000_s1084" name="Equation" r:id="rId61" imgW="228600" imgH="164880" progId="Equation.DSMT4">
              <p:embed/>
            </p:oleObj>
          </a:graphicData>
        </a:graphic>
      </p:graphicFrame>
      <p:graphicFrame>
        <p:nvGraphicFramePr>
          <p:cNvPr id="1085" name="Object 280"/>
          <p:cNvGraphicFramePr>
            <a:graphicFrameLocks noChangeAspect="1"/>
          </p:cNvGraphicFramePr>
          <p:nvPr/>
        </p:nvGraphicFramePr>
        <p:xfrm>
          <a:off x="5840413" y="4724400"/>
          <a:ext cx="398462" cy="344488"/>
        </p:xfrm>
        <a:graphic>
          <a:graphicData uri="http://schemas.openxmlformats.org/presentationml/2006/ole">
            <p:oleObj spid="_x0000_s1085" name="Equation" r:id="rId62" imgW="190440" imgH="164880" progId="Equation.DSMT4">
              <p:embed/>
            </p:oleObj>
          </a:graphicData>
        </a:graphic>
      </p:graphicFrame>
      <p:graphicFrame>
        <p:nvGraphicFramePr>
          <p:cNvPr id="1086" name="Object 281"/>
          <p:cNvGraphicFramePr>
            <a:graphicFrameLocks noChangeAspect="1"/>
          </p:cNvGraphicFramePr>
          <p:nvPr/>
        </p:nvGraphicFramePr>
        <p:xfrm>
          <a:off x="5610225" y="5141913"/>
          <a:ext cx="876300" cy="423862"/>
        </p:xfrm>
        <a:graphic>
          <a:graphicData uri="http://schemas.openxmlformats.org/presentationml/2006/ole">
            <p:oleObj spid="_x0000_s1086" name="Equation" r:id="rId63" imgW="419040" imgH="203040" progId="Equation.DSMT4">
              <p:embed/>
            </p:oleObj>
          </a:graphicData>
        </a:graphic>
      </p:graphicFrame>
      <p:graphicFrame>
        <p:nvGraphicFramePr>
          <p:cNvPr id="1087" name="Object 282"/>
          <p:cNvGraphicFramePr>
            <a:graphicFrameLocks noChangeAspect="1"/>
          </p:cNvGraphicFramePr>
          <p:nvPr/>
        </p:nvGraphicFramePr>
        <p:xfrm>
          <a:off x="5573713" y="5675313"/>
          <a:ext cx="930275" cy="423862"/>
        </p:xfrm>
        <a:graphic>
          <a:graphicData uri="http://schemas.openxmlformats.org/presentationml/2006/ole">
            <p:oleObj spid="_x0000_s1087" name="Equation" r:id="rId64" imgW="444240" imgH="203040" progId="Equation.DSMT4">
              <p:embed/>
            </p:oleObj>
          </a:graphicData>
        </a:graphic>
      </p:graphicFrame>
      <p:graphicFrame>
        <p:nvGraphicFramePr>
          <p:cNvPr id="1088" name="Object 283"/>
          <p:cNvGraphicFramePr>
            <a:graphicFrameLocks noChangeAspect="1"/>
          </p:cNvGraphicFramePr>
          <p:nvPr/>
        </p:nvGraphicFramePr>
        <p:xfrm>
          <a:off x="6545263" y="914400"/>
          <a:ext cx="1141412" cy="344488"/>
        </p:xfrm>
        <a:graphic>
          <a:graphicData uri="http://schemas.openxmlformats.org/presentationml/2006/ole">
            <p:oleObj spid="_x0000_s1088" name="Equation" r:id="rId65" imgW="545760" imgH="164880" progId="Equation.DSMT4">
              <p:embed/>
            </p:oleObj>
          </a:graphicData>
        </a:graphic>
      </p:graphicFrame>
      <p:graphicFrame>
        <p:nvGraphicFramePr>
          <p:cNvPr id="1089" name="Object 284"/>
          <p:cNvGraphicFramePr>
            <a:graphicFrameLocks noChangeAspect="1"/>
          </p:cNvGraphicFramePr>
          <p:nvPr/>
        </p:nvGraphicFramePr>
        <p:xfrm>
          <a:off x="6523038" y="1447800"/>
          <a:ext cx="1166812" cy="344488"/>
        </p:xfrm>
        <a:graphic>
          <a:graphicData uri="http://schemas.openxmlformats.org/presentationml/2006/ole">
            <p:oleObj spid="_x0000_s1089" name="Equation" r:id="rId66" imgW="558720" imgH="164880" progId="Equation.DSMT4">
              <p:embed/>
            </p:oleObj>
          </a:graphicData>
        </a:graphic>
      </p:graphicFrame>
      <p:graphicFrame>
        <p:nvGraphicFramePr>
          <p:cNvPr id="1090" name="Object 285"/>
          <p:cNvGraphicFramePr>
            <a:graphicFrameLocks noChangeAspect="1"/>
          </p:cNvGraphicFramePr>
          <p:nvPr/>
        </p:nvGraphicFramePr>
        <p:xfrm>
          <a:off x="6545263" y="1981200"/>
          <a:ext cx="1141412" cy="344488"/>
        </p:xfrm>
        <a:graphic>
          <a:graphicData uri="http://schemas.openxmlformats.org/presentationml/2006/ole">
            <p:oleObj spid="_x0000_s1090" name="Equation" r:id="rId67" imgW="545760" imgH="164880" progId="Equation.DSMT4">
              <p:embed/>
            </p:oleObj>
          </a:graphicData>
        </a:graphic>
      </p:graphicFrame>
      <p:graphicFrame>
        <p:nvGraphicFramePr>
          <p:cNvPr id="1091" name="Object 286"/>
          <p:cNvGraphicFramePr>
            <a:graphicFrameLocks noChangeAspect="1"/>
          </p:cNvGraphicFramePr>
          <p:nvPr/>
        </p:nvGraphicFramePr>
        <p:xfrm>
          <a:off x="6919913" y="2514600"/>
          <a:ext cx="371475" cy="344488"/>
        </p:xfrm>
        <a:graphic>
          <a:graphicData uri="http://schemas.openxmlformats.org/presentationml/2006/ole">
            <p:oleObj spid="_x0000_s1091" name="Equation" r:id="rId68" imgW="177480" imgH="164880" progId="Equation.DSMT4">
              <p:embed/>
            </p:oleObj>
          </a:graphicData>
        </a:graphic>
      </p:graphicFrame>
      <p:graphicFrame>
        <p:nvGraphicFramePr>
          <p:cNvPr id="1092" name="Object 293"/>
          <p:cNvGraphicFramePr>
            <a:graphicFrameLocks noChangeAspect="1"/>
          </p:cNvGraphicFramePr>
          <p:nvPr/>
        </p:nvGraphicFramePr>
        <p:xfrm>
          <a:off x="7935913" y="914400"/>
          <a:ext cx="663575" cy="344488"/>
        </p:xfrm>
        <a:graphic>
          <a:graphicData uri="http://schemas.openxmlformats.org/presentationml/2006/ole">
            <p:oleObj spid="_x0000_s1092" name="Equation" r:id="rId69" imgW="317160" imgH="164880" progId="Equation.DSMT4">
              <p:embed/>
            </p:oleObj>
          </a:graphicData>
        </a:graphic>
      </p:graphicFrame>
      <p:graphicFrame>
        <p:nvGraphicFramePr>
          <p:cNvPr id="1093" name="Object 294"/>
          <p:cNvGraphicFramePr>
            <a:graphicFrameLocks noChangeAspect="1"/>
          </p:cNvGraphicFramePr>
          <p:nvPr/>
        </p:nvGraphicFramePr>
        <p:xfrm>
          <a:off x="7820025" y="1408113"/>
          <a:ext cx="876300" cy="425450"/>
        </p:xfrm>
        <a:graphic>
          <a:graphicData uri="http://schemas.openxmlformats.org/presentationml/2006/ole">
            <p:oleObj spid="_x0000_s1093" name="Equation" r:id="rId70" imgW="419040" imgH="203040" progId="Equation.DSMT4">
              <p:embed/>
            </p:oleObj>
          </a:graphicData>
        </a:graphic>
      </p:graphicFrame>
      <p:graphicFrame>
        <p:nvGraphicFramePr>
          <p:cNvPr id="1094" name="Object 295"/>
          <p:cNvGraphicFramePr>
            <a:graphicFrameLocks noChangeAspect="1"/>
          </p:cNvGraphicFramePr>
          <p:nvPr/>
        </p:nvGraphicFramePr>
        <p:xfrm>
          <a:off x="7804150" y="1941513"/>
          <a:ext cx="928688" cy="423862"/>
        </p:xfrm>
        <a:graphic>
          <a:graphicData uri="http://schemas.openxmlformats.org/presentationml/2006/ole">
            <p:oleObj spid="_x0000_s1094" name="Equation" r:id="rId71" imgW="444240" imgH="203040" progId="Equation.DSMT4">
              <p:embed/>
            </p:oleObj>
          </a:graphicData>
        </a:graphic>
      </p:graphicFrame>
      <p:graphicFrame>
        <p:nvGraphicFramePr>
          <p:cNvPr id="1095" name="Object 303"/>
          <p:cNvGraphicFramePr>
            <a:graphicFrameLocks noChangeAspect="1"/>
          </p:cNvGraphicFramePr>
          <p:nvPr/>
        </p:nvGraphicFramePr>
        <p:xfrm>
          <a:off x="4495800" y="6096000"/>
          <a:ext cx="584200" cy="369888"/>
        </p:xfrm>
        <a:graphic>
          <a:graphicData uri="http://schemas.openxmlformats.org/presentationml/2006/ole">
            <p:oleObj spid="_x0000_s1095" name="Equation" r:id="rId72" imgW="279360" imgH="177480" progId="Equation.DSMT4">
              <p:embed/>
            </p:oleObj>
          </a:graphicData>
        </a:graphic>
      </p:graphicFrame>
      <p:graphicFrame>
        <p:nvGraphicFramePr>
          <p:cNvPr id="1096" name="Object 304"/>
          <p:cNvGraphicFramePr>
            <a:graphicFrameLocks noChangeAspect="1"/>
          </p:cNvGraphicFramePr>
          <p:nvPr/>
        </p:nvGraphicFramePr>
        <p:xfrm>
          <a:off x="6553200" y="2971800"/>
          <a:ext cx="1076325" cy="477838"/>
        </p:xfrm>
        <a:graphic>
          <a:graphicData uri="http://schemas.openxmlformats.org/presentationml/2006/ole">
            <p:oleObj spid="_x0000_s1096" name="Equation" r:id="rId73" imgW="698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33A46-AA98-4161-8F17-E0E2F0869EB6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pic>
        <p:nvPicPr>
          <p:cNvPr id="46083" name="Picture 10" descr="D:\home\kusakari\lecture\SoftTech\2004\note\1\漸近的評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69342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関数の漸近的ふるまい</a:t>
            </a:r>
            <a:br>
              <a:rPr lang="ja-JP" altLang="en-US" smtClean="0"/>
            </a:br>
            <a:r>
              <a:rPr lang="ja-JP" altLang="en-US" smtClean="0"/>
              <a:t>（関数の増加率による分類）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1219200" y="1905000"/>
            <a:ext cx="6477000" cy="685800"/>
          </a:xfrm>
          <a:prstGeom prst="ellipse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4648200" y="1371600"/>
            <a:ext cx="307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指数時間アルゴリズム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6477000" y="4495800"/>
            <a:ext cx="533400" cy="1219200"/>
          </a:xfrm>
          <a:prstGeom prst="ellipse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7645400" y="4297363"/>
            <a:ext cx="914400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多項式時間</a:t>
            </a:r>
          </a:p>
          <a:p>
            <a:r>
              <a:rPr lang="ja-JP" altLang="en-US" sz="2400">
                <a:solidFill>
                  <a:schemeClr val="accent2"/>
                </a:solidFill>
              </a:rPr>
              <a:t>アルゴリズム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71438" y="2000250"/>
            <a:ext cx="7143750" cy="28575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142875" y="2286000"/>
            <a:ext cx="5643563" cy="2286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214313" y="2428875"/>
            <a:ext cx="4714875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285750" y="2786063"/>
            <a:ext cx="2786063" cy="128587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784717-F6C3-483F-9EB5-BA449B6D972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関数の分類１（計算量の漸近的評価１）：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オーダー記法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428750" y="2857500"/>
          <a:ext cx="838200" cy="495300"/>
        </p:xfrm>
        <a:graphic>
          <a:graphicData uri="http://schemas.openxmlformats.org/presentationml/2006/ole">
            <p:oleObj spid="_x0000_s2050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000125" y="3571875"/>
          <a:ext cx="1055688" cy="495300"/>
        </p:xfrm>
        <a:graphic>
          <a:graphicData uri="http://schemas.openxmlformats.org/presentationml/2006/ole">
            <p:oleObj spid="_x0000_s2051" name="Equation" r:id="rId5" imgW="431640" imgH="203040" progId="Equation.DSMT4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500063" y="3143250"/>
          <a:ext cx="1590675" cy="495300"/>
        </p:xfrm>
        <a:graphic>
          <a:graphicData uri="http://schemas.openxmlformats.org/presentationml/2006/ole">
            <p:oleObj spid="_x0000_s2052" name="Equation" r:id="rId6" imgW="647640" imgH="203040" progId="Equation.DSMT4">
              <p:embed/>
            </p:oleObj>
          </a:graphicData>
        </a:graphic>
      </p:graphicFrame>
      <p:sp>
        <p:nvSpPr>
          <p:cNvPr id="2075" name="AutoShape 12"/>
          <p:cNvSpPr>
            <a:spLocks noChangeArrowheads="1"/>
          </p:cNvSpPr>
          <p:nvPr/>
        </p:nvSpPr>
        <p:spPr bwMode="auto">
          <a:xfrm>
            <a:off x="2786063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13"/>
          <p:cNvSpPr>
            <a:spLocks noChangeArrowheads="1"/>
          </p:cNvSpPr>
          <p:nvPr/>
        </p:nvSpPr>
        <p:spPr bwMode="auto">
          <a:xfrm>
            <a:off x="6929438" y="314325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AutoShape 14"/>
          <p:cNvSpPr>
            <a:spLocks noChangeArrowheads="1"/>
          </p:cNvSpPr>
          <p:nvPr/>
        </p:nvSpPr>
        <p:spPr bwMode="auto">
          <a:xfrm>
            <a:off x="4786313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AutoShape 15"/>
          <p:cNvSpPr>
            <a:spLocks noChangeArrowheads="1"/>
          </p:cNvSpPr>
          <p:nvPr/>
        </p:nvSpPr>
        <p:spPr bwMode="auto">
          <a:xfrm>
            <a:off x="5500688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2857500" y="2786063"/>
          <a:ext cx="307975" cy="342900"/>
        </p:xfrm>
        <a:graphic>
          <a:graphicData uri="http://schemas.openxmlformats.org/presentationml/2006/ole">
            <p:oleObj spid="_x0000_s2053" name="Equation" r:id="rId7" imgW="126720" imgH="139680" progId="Equation.DSMT4">
              <p:embed/>
            </p:oleObj>
          </a:graphicData>
        </a:graphic>
      </p:graphicFrame>
      <p:graphicFrame>
        <p:nvGraphicFramePr>
          <p:cNvPr id="2054" name="Object 17"/>
          <p:cNvGraphicFramePr>
            <a:graphicFrameLocks noChangeAspect="1"/>
          </p:cNvGraphicFramePr>
          <p:nvPr/>
        </p:nvGraphicFramePr>
        <p:xfrm>
          <a:off x="3714750" y="3071813"/>
          <a:ext cx="650875" cy="431800"/>
        </p:xfrm>
        <a:graphic>
          <a:graphicData uri="http://schemas.openxmlformats.org/presentationml/2006/ole">
            <p:oleObj spid="_x0000_s2054" name="Equation" r:id="rId8" imgW="266400" imgH="177480" progId="Equation.DSMT4">
              <p:embed/>
            </p:oleObj>
          </a:graphicData>
        </a:graphic>
      </p:graphicFrame>
      <p:graphicFrame>
        <p:nvGraphicFramePr>
          <p:cNvPr id="2055" name="Object 18"/>
          <p:cNvGraphicFramePr>
            <a:graphicFrameLocks noChangeAspect="1"/>
          </p:cNvGraphicFramePr>
          <p:nvPr/>
        </p:nvGraphicFramePr>
        <p:xfrm>
          <a:off x="3000375" y="3643313"/>
          <a:ext cx="1028700" cy="431800"/>
        </p:xfrm>
        <a:graphic>
          <a:graphicData uri="http://schemas.openxmlformats.org/presentationml/2006/ole">
            <p:oleObj spid="_x0000_s2055" name="Equation" r:id="rId9" imgW="419040" imgH="177480" progId="Equation.DSMT4">
              <p:embed/>
            </p:oleObj>
          </a:graphicData>
        </a:graphic>
      </p:graphicFrame>
      <p:graphicFrame>
        <p:nvGraphicFramePr>
          <p:cNvPr id="2056" name="Object 19"/>
          <p:cNvGraphicFramePr>
            <a:graphicFrameLocks noChangeAspect="1"/>
          </p:cNvGraphicFramePr>
          <p:nvPr/>
        </p:nvGraphicFramePr>
        <p:xfrm>
          <a:off x="5000625" y="2786063"/>
          <a:ext cx="433388" cy="495300"/>
        </p:xfrm>
        <a:graphic>
          <a:graphicData uri="http://schemas.openxmlformats.org/presentationml/2006/ole">
            <p:oleObj spid="_x0000_s2056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2057" name="Object 20"/>
          <p:cNvGraphicFramePr>
            <a:graphicFrameLocks noChangeAspect="1"/>
          </p:cNvGraphicFramePr>
          <p:nvPr/>
        </p:nvGraphicFramePr>
        <p:xfrm>
          <a:off x="4857750" y="3571875"/>
          <a:ext cx="777875" cy="495300"/>
        </p:xfrm>
        <a:graphic>
          <a:graphicData uri="http://schemas.openxmlformats.org/presentationml/2006/ole">
            <p:oleObj spid="_x0000_s2057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2058" name="Object 21"/>
          <p:cNvGraphicFramePr>
            <a:graphicFrameLocks noChangeAspect="1"/>
          </p:cNvGraphicFramePr>
          <p:nvPr/>
        </p:nvGraphicFramePr>
        <p:xfrm>
          <a:off x="5786438" y="3857625"/>
          <a:ext cx="433387" cy="495300"/>
        </p:xfrm>
        <a:graphic>
          <a:graphicData uri="http://schemas.openxmlformats.org/presentationml/2006/ole">
            <p:oleObj spid="_x0000_s2058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2059" name="Object 22"/>
          <p:cNvGraphicFramePr>
            <a:graphicFrameLocks noChangeAspect="1"/>
          </p:cNvGraphicFramePr>
          <p:nvPr/>
        </p:nvGraphicFramePr>
        <p:xfrm>
          <a:off x="5786438" y="2714625"/>
          <a:ext cx="965200" cy="495300"/>
        </p:xfrm>
        <a:graphic>
          <a:graphicData uri="http://schemas.openxmlformats.org/presentationml/2006/ole">
            <p:oleObj spid="_x0000_s2059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2060" name="Object 23"/>
          <p:cNvGraphicFramePr>
            <a:graphicFrameLocks noChangeAspect="1"/>
          </p:cNvGraphicFramePr>
          <p:nvPr/>
        </p:nvGraphicFramePr>
        <p:xfrm>
          <a:off x="7643813" y="2571750"/>
          <a:ext cx="433387" cy="468313"/>
        </p:xfrm>
        <a:graphic>
          <a:graphicData uri="http://schemas.openxmlformats.org/presentationml/2006/ole">
            <p:oleObj spid="_x0000_s2060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2061" name="Object 24"/>
          <p:cNvGraphicFramePr>
            <a:graphicFrameLocks noChangeAspect="1"/>
          </p:cNvGraphicFramePr>
          <p:nvPr/>
        </p:nvGraphicFramePr>
        <p:xfrm>
          <a:off x="8286750" y="3143250"/>
          <a:ext cx="403225" cy="495300"/>
        </p:xfrm>
        <a:graphic>
          <a:graphicData uri="http://schemas.openxmlformats.org/presentationml/2006/ole">
            <p:oleObj spid="_x0000_s2061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062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2062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2063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2063" name="Equation" r:id="rId17" imgW="342720" imgH="203040" progId="Equation.DSMT4">
              <p:embed/>
            </p:oleObj>
          </a:graphicData>
        </a:graphic>
      </p:graphicFrame>
      <p:sp>
        <p:nvSpPr>
          <p:cNvPr id="2079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2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4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2064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2065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2065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2066" name="Object 33"/>
          <p:cNvGraphicFramePr>
            <a:graphicFrameLocks noChangeAspect="1"/>
          </p:cNvGraphicFramePr>
          <p:nvPr/>
        </p:nvGraphicFramePr>
        <p:xfrm>
          <a:off x="7712075" y="5410200"/>
          <a:ext cx="962025" cy="560388"/>
        </p:xfrm>
        <a:graphic>
          <a:graphicData uri="http://schemas.openxmlformats.org/presentationml/2006/ole">
            <p:oleObj spid="_x0000_s2066" name="Equation" r:id="rId20" imgW="393480" imgH="228600" progId="Equation.DSMT4">
              <p:embed/>
            </p:oleObj>
          </a:graphicData>
        </a:graphic>
      </p:graphicFrame>
      <p:graphicFrame>
        <p:nvGraphicFramePr>
          <p:cNvPr id="2067" name="Object 34"/>
          <p:cNvGraphicFramePr>
            <a:graphicFrameLocks noChangeAspect="1"/>
          </p:cNvGraphicFramePr>
          <p:nvPr/>
        </p:nvGraphicFramePr>
        <p:xfrm>
          <a:off x="8072438" y="3857625"/>
          <a:ext cx="403225" cy="495300"/>
        </p:xfrm>
        <a:graphic>
          <a:graphicData uri="http://schemas.openxmlformats.org/presentationml/2006/ole">
            <p:oleObj spid="_x0000_s2067" name="Equation" r:id="rId21" imgW="164880" imgH="203040" progId="Equation.DSMT4">
              <p:embed/>
            </p:oleObj>
          </a:graphicData>
        </a:graphic>
      </p:graphicFrame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14313" y="1000125"/>
            <a:ext cx="791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ea typeface="MS UI Gothic" pitchFamily="50" charset="-128"/>
              </a:rPr>
              <a:t>関数の増加傾向により、関数を大まかに分類したい。</a:t>
            </a:r>
          </a:p>
        </p:txBody>
      </p:sp>
      <p:sp>
        <p:nvSpPr>
          <p:cNvPr id="2091" name="テキスト ボックス 42"/>
          <p:cNvSpPr txBox="1">
            <a:spLocks noChangeArrowheads="1"/>
          </p:cNvSpPr>
          <p:nvPr/>
        </p:nvSpPr>
        <p:spPr bwMode="auto">
          <a:xfrm>
            <a:off x="7358063" y="642938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重要！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24500"/>
            <a:ext cx="1905000" cy="457200"/>
          </a:xfrm>
          <a:noFill/>
        </p:spPr>
        <p:txBody>
          <a:bodyPr/>
          <a:lstStyle/>
          <a:p>
            <a:fld id="{C2F50364-AFDC-4957-900E-E5689F13F64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609600" y="7429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f(n)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O(</a:t>
            </a:r>
            <a:r>
              <a:rPr lang="ja-JP" altLang="en-US" sz="2400"/>
              <a:t>ｆ（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）≦ｃｆ（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7108" name="AutoShape 5"/>
          <p:cNvSpPr>
            <a:spLocks noChangeArrowheads="1"/>
          </p:cNvSpPr>
          <p:nvPr/>
        </p:nvSpPr>
        <p:spPr bwMode="auto">
          <a:xfrm>
            <a:off x="381000" y="514350"/>
            <a:ext cx="81534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219200" y="285750"/>
            <a:ext cx="27082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定義：オーダー記法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81000" y="55245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 flipV="1">
            <a:off x="990600" y="3390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3505200" y="34671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7113" name="AutoShape 12"/>
          <p:cNvSpPr>
            <a:spLocks noChangeArrowheads="1"/>
          </p:cNvSpPr>
          <p:nvPr/>
        </p:nvSpPr>
        <p:spPr bwMode="auto">
          <a:xfrm>
            <a:off x="4648200" y="3314700"/>
            <a:ext cx="4495800" cy="1143000"/>
          </a:xfrm>
          <a:prstGeom prst="wedgeRoundRectCallout">
            <a:avLst>
              <a:gd name="adj1" fmla="val -60662"/>
              <a:gd name="adj2" fmla="val -22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14" name="Text Box 13"/>
          <p:cNvSpPr txBox="1">
            <a:spLocks noChangeArrowheads="1"/>
          </p:cNvSpPr>
          <p:nvPr/>
        </p:nvSpPr>
        <p:spPr bwMode="auto">
          <a:xfrm>
            <a:off x="4648200" y="3467100"/>
            <a:ext cx="409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実際の時間計算量は、</a:t>
            </a:r>
          </a:p>
          <a:p>
            <a:r>
              <a:rPr lang="ja-JP" altLang="en-US" sz="2400"/>
              <a:t>一般に複雑になることが多い。</a:t>
            </a:r>
          </a:p>
        </p:txBody>
      </p:sp>
      <p:sp>
        <p:nvSpPr>
          <p:cNvPr id="47115" name="Freeform 18"/>
          <p:cNvSpPr>
            <a:spLocks/>
          </p:cNvSpPr>
          <p:nvPr/>
        </p:nvSpPr>
        <p:spPr bwMode="auto">
          <a:xfrm>
            <a:off x="1066800" y="37719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6" name="Freeform 20"/>
          <p:cNvSpPr>
            <a:spLocks/>
          </p:cNvSpPr>
          <p:nvPr/>
        </p:nvSpPr>
        <p:spPr bwMode="auto">
          <a:xfrm>
            <a:off x="1219200" y="3467100"/>
            <a:ext cx="1905000" cy="1524000"/>
          </a:xfrm>
          <a:custGeom>
            <a:avLst/>
            <a:gdLst>
              <a:gd name="T0" fmla="*/ 0 w 1200"/>
              <a:gd name="T1" fmla="*/ 2147483647 h 960"/>
              <a:gd name="T2" fmla="*/ 2147483647 w 1200"/>
              <a:gd name="T3" fmla="*/ 2147483647 h 960"/>
              <a:gd name="T4" fmla="*/ 2147483647 w 1200"/>
              <a:gd name="T5" fmla="*/ 0 h 960"/>
              <a:gd name="T6" fmla="*/ 0 60000 65536"/>
              <a:gd name="T7" fmla="*/ 0 60000 65536"/>
              <a:gd name="T8" fmla="*/ 0 60000 65536"/>
              <a:gd name="T9" fmla="*/ 0 w 1200"/>
              <a:gd name="T10" fmla="*/ 0 h 960"/>
              <a:gd name="T11" fmla="*/ 1200 w 120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0">
                <a:moveTo>
                  <a:pt x="0" y="960"/>
                </a:moveTo>
                <a:cubicBezTo>
                  <a:pt x="260" y="944"/>
                  <a:pt x="520" y="928"/>
                  <a:pt x="720" y="768"/>
                </a:cubicBezTo>
                <a:cubicBezTo>
                  <a:pt x="920" y="608"/>
                  <a:pt x="1060" y="304"/>
                  <a:pt x="1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7" name="Line 21"/>
          <p:cNvSpPr>
            <a:spLocks noChangeShapeType="1"/>
          </p:cNvSpPr>
          <p:nvPr/>
        </p:nvSpPr>
        <p:spPr bwMode="auto">
          <a:xfrm>
            <a:off x="2209800" y="47625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8" name="Text Box 22"/>
          <p:cNvSpPr txBox="1">
            <a:spLocks noChangeArrowheads="1"/>
          </p:cNvSpPr>
          <p:nvPr/>
        </p:nvSpPr>
        <p:spPr bwMode="auto">
          <a:xfrm>
            <a:off x="1965325" y="55657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119" name="Text Box 23"/>
          <p:cNvSpPr txBox="1">
            <a:spLocks noChangeArrowheads="1"/>
          </p:cNvSpPr>
          <p:nvPr/>
        </p:nvSpPr>
        <p:spPr bwMode="auto">
          <a:xfrm>
            <a:off x="2133600" y="35433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f(n)</a:t>
            </a:r>
          </a:p>
        </p:txBody>
      </p:sp>
      <p:sp>
        <p:nvSpPr>
          <p:cNvPr id="47120" name="AutoShape 24"/>
          <p:cNvSpPr>
            <a:spLocks noChangeArrowheads="1"/>
          </p:cNvSpPr>
          <p:nvPr/>
        </p:nvSpPr>
        <p:spPr bwMode="auto">
          <a:xfrm>
            <a:off x="4419600" y="4762500"/>
            <a:ext cx="4724400" cy="1371600"/>
          </a:xfrm>
          <a:prstGeom prst="wedgeRoundRectCallout">
            <a:avLst>
              <a:gd name="adj1" fmla="val -89181"/>
              <a:gd name="adj2" fmla="val -102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21" name="Text Box 25"/>
          <p:cNvSpPr txBox="1">
            <a:spLocks noChangeArrowheads="1"/>
          </p:cNvSpPr>
          <p:nvPr/>
        </p:nvSpPr>
        <p:spPr bwMode="auto">
          <a:xfrm>
            <a:off x="4648200" y="4914900"/>
            <a:ext cx="449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O-</a:t>
            </a:r>
            <a:r>
              <a:rPr lang="ja-JP" altLang="en-US" sz="2400"/>
              <a:t>記法を用いれば、</a:t>
            </a:r>
          </a:p>
          <a:p>
            <a:r>
              <a:rPr lang="ja-JP" altLang="en-US" sz="2400"/>
              <a:t>簡単な関数で時間計算量を見積もれる。</a:t>
            </a:r>
          </a:p>
        </p:txBody>
      </p:sp>
      <p:sp>
        <p:nvSpPr>
          <p:cNvPr id="47122" name="Text Box 26"/>
          <p:cNvSpPr txBox="1">
            <a:spLocks noChangeArrowheads="1"/>
          </p:cNvSpPr>
          <p:nvPr/>
        </p:nvSpPr>
        <p:spPr bwMode="auto">
          <a:xfrm>
            <a:off x="2743200" y="56769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7123" name="Text Box 27"/>
          <p:cNvSpPr txBox="1">
            <a:spLocks noChangeArrowheads="1"/>
          </p:cNvSpPr>
          <p:nvPr/>
        </p:nvSpPr>
        <p:spPr bwMode="auto">
          <a:xfrm>
            <a:off x="466725" y="34972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7124" name="AutoShape 12"/>
          <p:cNvSpPr>
            <a:spLocks noChangeArrowheads="1"/>
          </p:cNvSpPr>
          <p:nvPr/>
        </p:nvSpPr>
        <p:spPr bwMode="auto">
          <a:xfrm>
            <a:off x="4286250" y="1714500"/>
            <a:ext cx="3714750" cy="1214438"/>
          </a:xfrm>
          <a:prstGeom prst="wedgeRoundRectCallout">
            <a:avLst>
              <a:gd name="adj1" fmla="val -101014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O-</a:t>
            </a:r>
            <a:r>
              <a:rPr lang="ja-JP" altLang="en-US" sz="2400"/>
              <a:t>記法は“以下”を表す記法。計算時間の上界を見積もる。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1714500" y="1928813"/>
            <a:ext cx="7143750" cy="29289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3143250" y="2143125"/>
            <a:ext cx="5643563" cy="25717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4929188" y="2428875"/>
            <a:ext cx="3643312" cy="20002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6572250" y="2714625"/>
            <a:ext cx="1857375" cy="14287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257BC-8566-4ACC-9637-04874EE1621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関数の分類２（計算量の漸近的評価２）：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オメガ記法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85750" y="3071813"/>
          <a:ext cx="838200" cy="495300"/>
        </p:xfrm>
        <a:graphic>
          <a:graphicData uri="http://schemas.openxmlformats.org/presentationml/2006/ole">
            <p:oleObj spid="_x0000_s3074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642938" y="3929063"/>
          <a:ext cx="1055687" cy="495300"/>
        </p:xfrm>
        <a:graphic>
          <a:graphicData uri="http://schemas.openxmlformats.org/presentationml/2006/ole">
            <p:oleObj spid="_x0000_s3075" name="Equation" r:id="rId5" imgW="431640" imgH="2030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571500" y="2357438"/>
          <a:ext cx="1590675" cy="495300"/>
        </p:xfrm>
        <a:graphic>
          <a:graphicData uri="http://schemas.openxmlformats.org/presentationml/2006/ole">
            <p:oleObj spid="_x0000_s3076" name="Equation" r:id="rId6" imgW="647640" imgH="203040" progId="Equation.DSMT4">
              <p:embed/>
            </p:oleObj>
          </a:graphicData>
        </a:graphic>
      </p:graphicFrame>
      <p:sp>
        <p:nvSpPr>
          <p:cNvPr id="3099" name="AutoShape 12"/>
          <p:cNvSpPr>
            <a:spLocks noChangeArrowheads="1"/>
          </p:cNvSpPr>
          <p:nvPr/>
        </p:nvSpPr>
        <p:spPr bwMode="auto">
          <a:xfrm>
            <a:off x="1428750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0" name="AutoShape 13"/>
          <p:cNvSpPr>
            <a:spLocks noChangeArrowheads="1"/>
          </p:cNvSpPr>
          <p:nvPr/>
        </p:nvSpPr>
        <p:spPr bwMode="auto">
          <a:xfrm>
            <a:off x="6357938" y="32146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1" name="AutoShape 14"/>
          <p:cNvSpPr>
            <a:spLocks noChangeArrowheads="1"/>
          </p:cNvSpPr>
          <p:nvPr/>
        </p:nvSpPr>
        <p:spPr bwMode="auto">
          <a:xfrm>
            <a:off x="2928938" y="321468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AutoShape 15"/>
          <p:cNvSpPr>
            <a:spLocks noChangeArrowheads="1"/>
          </p:cNvSpPr>
          <p:nvPr/>
        </p:nvSpPr>
        <p:spPr bwMode="auto">
          <a:xfrm>
            <a:off x="4714875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2357438" y="3214688"/>
          <a:ext cx="307975" cy="342900"/>
        </p:xfrm>
        <a:graphic>
          <a:graphicData uri="http://schemas.openxmlformats.org/presentationml/2006/ole">
            <p:oleObj spid="_x0000_s3077" name="Equation" r:id="rId7" imgW="126720" imgH="139680" progId="Equation.DSMT4">
              <p:embed/>
            </p:oleObj>
          </a:graphicData>
        </a:graphic>
      </p:graphicFrame>
      <p:graphicFrame>
        <p:nvGraphicFramePr>
          <p:cNvPr id="3078" name="Object 17"/>
          <p:cNvGraphicFramePr>
            <a:graphicFrameLocks noChangeAspect="1"/>
          </p:cNvGraphicFramePr>
          <p:nvPr/>
        </p:nvGraphicFramePr>
        <p:xfrm>
          <a:off x="2286000" y="2571750"/>
          <a:ext cx="650875" cy="431800"/>
        </p:xfrm>
        <a:graphic>
          <a:graphicData uri="http://schemas.openxmlformats.org/presentationml/2006/ole">
            <p:oleObj spid="_x0000_s3078" name="Equation" r:id="rId8" imgW="266400" imgH="177480" progId="Equation.DSMT4">
              <p:embed/>
            </p:oleObj>
          </a:graphicData>
        </a:graphic>
      </p:graphicFrame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2143125" y="3714750"/>
          <a:ext cx="1028700" cy="431800"/>
        </p:xfrm>
        <a:graphic>
          <a:graphicData uri="http://schemas.openxmlformats.org/presentationml/2006/ole">
            <p:oleObj spid="_x0000_s3079" name="Equation" r:id="rId9" imgW="419040" imgH="177480" progId="Equation.DSMT4">
              <p:embed/>
            </p:oleObj>
          </a:graphicData>
        </a:graphic>
      </p:graphicFrame>
      <p:graphicFrame>
        <p:nvGraphicFramePr>
          <p:cNvPr id="3080" name="Object 19"/>
          <p:cNvGraphicFramePr>
            <a:graphicFrameLocks noChangeAspect="1"/>
          </p:cNvGraphicFramePr>
          <p:nvPr/>
        </p:nvGraphicFramePr>
        <p:xfrm>
          <a:off x="4214813" y="3571875"/>
          <a:ext cx="433387" cy="495300"/>
        </p:xfrm>
        <a:graphic>
          <a:graphicData uri="http://schemas.openxmlformats.org/presentationml/2006/ole">
            <p:oleObj spid="_x0000_s3080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3081" name="Object 20"/>
          <p:cNvGraphicFramePr>
            <a:graphicFrameLocks noChangeAspect="1"/>
          </p:cNvGraphicFramePr>
          <p:nvPr/>
        </p:nvGraphicFramePr>
        <p:xfrm>
          <a:off x="4071938" y="2571750"/>
          <a:ext cx="777875" cy="495300"/>
        </p:xfrm>
        <a:graphic>
          <a:graphicData uri="http://schemas.openxmlformats.org/presentationml/2006/ole">
            <p:oleObj spid="_x0000_s3081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3082" name="Object 21"/>
          <p:cNvGraphicFramePr>
            <a:graphicFrameLocks noChangeAspect="1"/>
          </p:cNvGraphicFramePr>
          <p:nvPr/>
        </p:nvGraphicFramePr>
        <p:xfrm>
          <a:off x="5572125" y="3500438"/>
          <a:ext cx="433388" cy="495300"/>
        </p:xfrm>
        <a:graphic>
          <a:graphicData uri="http://schemas.openxmlformats.org/presentationml/2006/ole">
            <p:oleObj spid="_x0000_s3082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3083" name="Object 22"/>
          <p:cNvGraphicFramePr>
            <a:graphicFrameLocks noChangeAspect="1"/>
          </p:cNvGraphicFramePr>
          <p:nvPr/>
        </p:nvGraphicFramePr>
        <p:xfrm>
          <a:off x="5572125" y="2786063"/>
          <a:ext cx="965200" cy="495300"/>
        </p:xfrm>
        <a:graphic>
          <a:graphicData uri="http://schemas.openxmlformats.org/presentationml/2006/ole">
            <p:oleObj spid="_x0000_s3083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3084" name="Object 23"/>
          <p:cNvGraphicFramePr>
            <a:graphicFrameLocks noChangeAspect="1"/>
          </p:cNvGraphicFramePr>
          <p:nvPr/>
        </p:nvGraphicFramePr>
        <p:xfrm>
          <a:off x="7143750" y="2928938"/>
          <a:ext cx="433388" cy="468312"/>
        </p:xfrm>
        <a:graphic>
          <a:graphicData uri="http://schemas.openxmlformats.org/presentationml/2006/ole">
            <p:oleObj spid="_x0000_s3084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3085" name="Object 24"/>
          <p:cNvGraphicFramePr>
            <a:graphicFrameLocks noChangeAspect="1"/>
          </p:cNvGraphicFramePr>
          <p:nvPr/>
        </p:nvGraphicFramePr>
        <p:xfrm>
          <a:off x="7643813" y="3000375"/>
          <a:ext cx="403225" cy="495300"/>
        </p:xfrm>
        <a:graphic>
          <a:graphicData uri="http://schemas.openxmlformats.org/presentationml/2006/ole">
            <p:oleObj spid="_x0000_s3085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3086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3086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3087" name="Object 26"/>
          <p:cNvGraphicFramePr>
            <a:graphicFrameLocks noChangeAspect="1"/>
          </p:cNvGraphicFramePr>
          <p:nvPr/>
        </p:nvGraphicFramePr>
        <p:xfrm>
          <a:off x="2270125" y="5486400"/>
          <a:ext cx="869950" cy="495300"/>
        </p:xfrm>
        <a:graphic>
          <a:graphicData uri="http://schemas.openxmlformats.org/presentationml/2006/ole">
            <p:oleObj spid="_x0000_s3087" name="Equation" r:id="rId17" imgW="355320" imgH="203040" progId="Equation.DSMT4">
              <p:embed/>
            </p:oleObj>
          </a:graphicData>
        </a:graphic>
      </p:graphicFrame>
      <p:sp>
        <p:nvSpPr>
          <p:cNvPr id="3103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4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5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6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8" name="Object 31"/>
          <p:cNvGraphicFramePr>
            <a:graphicFrameLocks noChangeAspect="1"/>
          </p:cNvGraphicFramePr>
          <p:nvPr/>
        </p:nvGraphicFramePr>
        <p:xfrm>
          <a:off x="3946525" y="5410200"/>
          <a:ext cx="1025525" cy="560388"/>
        </p:xfrm>
        <a:graphic>
          <a:graphicData uri="http://schemas.openxmlformats.org/presentationml/2006/ole">
            <p:oleObj spid="_x0000_s3088" name="Equation" r:id="rId18" imgW="419040" imgH="228600" progId="Equation.DSMT4">
              <p:embed/>
            </p:oleObj>
          </a:graphicData>
        </a:graphic>
      </p:graphicFrame>
      <p:graphicFrame>
        <p:nvGraphicFramePr>
          <p:cNvPr id="3089" name="Object 32"/>
          <p:cNvGraphicFramePr>
            <a:graphicFrameLocks noChangeAspect="1"/>
          </p:cNvGraphicFramePr>
          <p:nvPr/>
        </p:nvGraphicFramePr>
        <p:xfrm>
          <a:off x="5700713" y="5486400"/>
          <a:ext cx="1023937" cy="560388"/>
        </p:xfrm>
        <a:graphic>
          <a:graphicData uri="http://schemas.openxmlformats.org/presentationml/2006/ole">
            <p:oleObj spid="_x0000_s3089" name="Equation" r:id="rId19" imgW="419040" imgH="228600" progId="Equation.DSMT4">
              <p:embed/>
            </p:oleObj>
          </a:graphicData>
        </a:graphic>
      </p:graphicFrame>
      <p:graphicFrame>
        <p:nvGraphicFramePr>
          <p:cNvPr id="3090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3090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3091" name="Object 34"/>
          <p:cNvGraphicFramePr>
            <a:graphicFrameLocks noChangeAspect="1"/>
          </p:cNvGraphicFramePr>
          <p:nvPr/>
        </p:nvGraphicFramePr>
        <p:xfrm>
          <a:off x="7358063" y="3500438"/>
          <a:ext cx="403225" cy="495300"/>
        </p:xfrm>
        <a:graphic>
          <a:graphicData uri="http://schemas.openxmlformats.org/presentationml/2006/ole">
            <p:oleObj spid="_x0000_s3091" name="Equation" r:id="rId21" imgW="164880" imgH="203040" progId="Equation.DSMT4">
              <p:embed/>
            </p:oleObj>
          </a:graphicData>
        </a:graphic>
      </p:graphicFrame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951DE-1057-4F82-8BBD-09A0A54593A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graphicFrame>
        <p:nvGraphicFramePr>
          <p:cNvPr id="54317" name="Group 45"/>
          <p:cNvGraphicFramePr>
            <a:graphicFrameLocks noGrp="1"/>
          </p:cNvGraphicFramePr>
          <p:nvPr/>
        </p:nvGraphicFramePr>
        <p:xfrm>
          <a:off x="214313" y="857250"/>
          <a:ext cx="8686798" cy="5731951"/>
        </p:xfrm>
        <a:graphic>
          <a:graphicData uri="http://schemas.openxmlformats.org/drawingml/2006/table">
            <a:tbl>
              <a:tblPr/>
              <a:tblGrid>
                <a:gridCol w="1243013"/>
                <a:gridCol w="1238250"/>
                <a:gridCol w="1243011"/>
                <a:gridCol w="1238250"/>
                <a:gridCol w="1243013"/>
                <a:gridCol w="1238250"/>
                <a:gridCol w="1243011"/>
              </a:tblGrid>
              <a:tr h="271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4/11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4/25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レポート提出（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5/2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5/9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レポート提出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5/23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5/30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レポート提出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９回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6/6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１０回</a:t>
                      </a:r>
                      <a:endParaRPr kumimoji="1" lang="en-US" altLang="ja-JP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6/13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</a:t>
                      </a:r>
                      <a:r>
                        <a:rPr kumimoji="1" lang="ja-JP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時限</a:t>
                      </a:r>
                      <a:endParaRPr kumimoji="1" lang="en-US" altLang="ja-JP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１１回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6/20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レポート提出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(S3)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１２回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6/27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１３回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7/4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（金）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１４回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7/11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金）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レポート提出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(S4)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講義予定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949C7-5972-4F94-B200-E979F732DCEF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09600" y="14668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g(n)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Ω(g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）≧ｃ</a:t>
            </a:r>
            <a:r>
              <a:rPr lang="en-US" altLang="ja-JP" sz="2400"/>
              <a:t>g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81000" y="12382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19200" y="1009650"/>
            <a:ext cx="2339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定義：オメガ記法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81000" y="624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990600" y="4114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505200" y="41910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8137" name="Freeform 11"/>
          <p:cNvSpPr>
            <a:spLocks/>
          </p:cNvSpPr>
          <p:nvPr/>
        </p:nvSpPr>
        <p:spPr bwMode="auto">
          <a:xfrm>
            <a:off x="1066800" y="44958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2590800" y="54102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362200" y="632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140" name="Text Box 15"/>
          <p:cNvSpPr txBox="1">
            <a:spLocks noChangeArrowheads="1"/>
          </p:cNvSpPr>
          <p:nvPr/>
        </p:nvSpPr>
        <p:spPr bwMode="auto">
          <a:xfrm>
            <a:off x="3276600" y="5181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g(n)</a:t>
            </a:r>
          </a:p>
        </p:txBody>
      </p:sp>
      <p:sp>
        <p:nvSpPr>
          <p:cNvPr id="48141" name="Freeform 18"/>
          <p:cNvSpPr>
            <a:spLocks/>
          </p:cNvSpPr>
          <p:nvPr/>
        </p:nvSpPr>
        <p:spPr bwMode="auto">
          <a:xfrm>
            <a:off x="1219200" y="4800600"/>
            <a:ext cx="2667000" cy="1003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2" name="Text Box 21"/>
          <p:cNvSpPr txBox="1">
            <a:spLocks noChangeArrowheads="1"/>
          </p:cNvSpPr>
          <p:nvPr/>
        </p:nvSpPr>
        <p:spPr bwMode="auto">
          <a:xfrm>
            <a:off x="2743200" y="64008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8143" name="Text Box 22"/>
          <p:cNvSpPr txBox="1">
            <a:spLocks noChangeArrowheads="1"/>
          </p:cNvSpPr>
          <p:nvPr/>
        </p:nvSpPr>
        <p:spPr bwMode="auto">
          <a:xfrm>
            <a:off x="466725" y="42211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8144" name="AutoShape 12"/>
          <p:cNvSpPr>
            <a:spLocks noChangeArrowheads="1"/>
          </p:cNvSpPr>
          <p:nvPr/>
        </p:nvSpPr>
        <p:spPr bwMode="auto">
          <a:xfrm>
            <a:off x="4572000" y="2357438"/>
            <a:ext cx="3714750" cy="1214437"/>
          </a:xfrm>
          <a:prstGeom prst="wedgeRoundRectCallout">
            <a:avLst>
              <a:gd name="adj1" fmla="val -94370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Ω</a:t>
            </a:r>
            <a:r>
              <a:rPr lang="ja-JP" altLang="en-US" sz="2400"/>
              <a:t>記法は“以上”を表す記法。計算時間の下界を見積もる。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Oval 8"/>
          <p:cNvSpPr>
            <a:spLocks noChangeArrowheads="1"/>
          </p:cNvSpPr>
          <p:nvPr/>
        </p:nvSpPr>
        <p:spPr bwMode="auto">
          <a:xfrm>
            <a:off x="7572375" y="2000250"/>
            <a:ext cx="1419225" cy="2286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7" name="Oval 7"/>
          <p:cNvSpPr>
            <a:spLocks noChangeArrowheads="1"/>
          </p:cNvSpPr>
          <p:nvPr/>
        </p:nvSpPr>
        <p:spPr bwMode="auto">
          <a:xfrm>
            <a:off x="6143625" y="2143125"/>
            <a:ext cx="1000125" cy="185737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8" name="Oval 6"/>
          <p:cNvSpPr>
            <a:spLocks noChangeArrowheads="1"/>
          </p:cNvSpPr>
          <p:nvPr/>
        </p:nvSpPr>
        <p:spPr bwMode="auto">
          <a:xfrm>
            <a:off x="4643438" y="2214563"/>
            <a:ext cx="1214437" cy="1785937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9" name="Oval 5"/>
          <p:cNvSpPr>
            <a:spLocks noChangeArrowheads="1"/>
          </p:cNvSpPr>
          <p:nvPr/>
        </p:nvSpPr>
        <p:spPr bwMode="auto">
          <a:xfrm>
            <a:off x="2928938" y="2143125"/>
            <a:ext cx="1500187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Oval 4"/>
          <p:cNvSpPr>
            <a:spLocks noChangeArrowheads="1"/>
          </p:cNvSpPr>
          <p:nvPr/>
        </p:nvSpPr>
        <p:spPr bwMode="auto">
          <a:xfrm>
            <a:off x="285750" y="2286000"/>
            <a:ext cx="2357438" cy="1714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162F8-7A8A-4879-BEDC-772353E60A70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928688" y="2500313"/>
          <a:ext cx="838200" cy="495300"/>
        </p:xfrm>
        <a:graphic>
          <a:graphicData uri="http://schemas.openxmlformats.org/presentationml/2006/ole">
            <p:oleObj spid="_x0000_s4098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000125" y="3357563"/>
          <a:ext cx="1055688" cy="495300"/>
        </p:xfrm>
        <a:graphic>
          <a:graphicData uri="http://schemas.openxmlformats.org/presentationml/2006/ole">
            <p:oleObj spid="_x0000_s4099" name="Equation" r:id="rId5" imgW="431640" imgH="203040" progId="Equation.DSMT4">
              <p:embed/>
            </p:oleObj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500063" y="2928938"/>
          <a:ext cx="1590675" cy="495300"/>
        </p:xfrm>
        <a:graphic>
          <a:graphicData uri="http://schemas.openxmlformats.org/presentationml/2006/ole">
            <p:oleObj spid="_x0000_s4100" name="Equation" r:id="rId6" imgW="647640" imgH="203040" progId="Equation.DSMT4">
              <p:embed/>
            </p:oleObj>
          </a:graphicData>
        </a:graphic>
      </p:graphicFrame>
      <p:sp>
        <p:nvSpPr>
          <p:cNvPr id="4122" name="AutoShape 12"/>
          <p:cNvSpPr>
            <a:spLocks noChangeArrowheads="1"/>
          </p:cNvSpPr>
          <p:nvPr/>
        </p:nvSpPr>
        <p:spPr bwMode="auto">
          <a:xfrm>
            <a:off x="2571750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3" name="AutoShape 13"/>
          <p:cNvSpPr>
            <a:spLocks noChangeArrowheads="1"/>
          </p:cNvSpPr>
          <p:nvPr/>
        </p:nvSpPr>
        <p:spPr bwMode="auto">
          <a:xfrm>
            <a:off x="6929438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AutoShape 14"/>
          <p:cNvSpPr>
            <a:spLocks noChangeArrowheads="1"/>
          </p:cNvSpPr>
          <p:nvPr/>
        </p:nvSpPr>
        <p:spPr bwMode="auto">
          <a:xfrm>
            <a:off x="4286250" y="292893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AutoShape 15"/>
          <p:cNvSpPr>
            <a:spLocks noChangeArrowheads="1"/>
          </p:cNvSpPr>
          <p:nvPr/>
        </p:nvSpPr>
        <p:spPr bwMode="auto">
          <a:xfrm>
            <a:off x="5786438" y="300037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3500438" y="2286000"/>
          <a:ext cx="307975" cy="342900"/>
        </p:xfrm>
        <a:graphic>
          <a:graphicData uri="http://schemas.openxmlformats.org/presentationml/2006/ole">
            <p:oleObj spid="_x0000_s4101" name="Equation" r:id="rId7" imgW="126720" imgH="139680" progId="Equation.DSMT4">
              <p:embed/>
            </p:oleObj>
          </a:graphicData>
        </a:graphic>
      </p:graphicFrame>
      <p:graphicFrame>
        <p:nvGraphicFramePr>
          <p:cNvPr id="4102" name="Object 17"/>
          <p:cNvGraphicFramePr>
            <a:graphicFrameLocks noChangeAspect="1"/>
          </p:cNvGraphicFramePr>
          <p:nvPr/>
        </p:nvGraphicFramePr>
        <p:xfrm>
          <a:off x="3429000" y="2786063"/>
          <a:ext cx="650875" cy="431800"/>
        </p:xfrm>
        <a:graphic>
          <a:graphicData uri="http://schemas.openxmlformats.org/presentationml/2006/ole">
            <p:oleObj spid="_x0000_s4102" name="Equation" r:id="rId8" imgW="266400" imgH="177480" progId="Equation.DSMT4">
              <p:embed/>
            </p:oleObj>
          </a:graphicData>
        </a:graphic>
      </p:graphicFrame>
      <p:graphicFrame>
        <p:nvGraphicFramePr>
          <p:cNvPr id="4103" name="Object 18"/>
          <p:cNvGraphicFramePr>
            <a:graphicFrameLocks noChangeAspect="1"/>
          </p:cNvGraphicFramePr>
          <p:nvPr/>
        </p:nvGraphicFramePr>
        <p:xfrm>
          <a:off x="3143250" y="3286125"/>
          <a:ext cx="1028700" cy="431800"/>
        </p:xfrm>
        <a:graphic>
          <a:graphicData uri="http://schemas.openxmlformats.org/presentationml/2006/ole">
            <p:oleObj spid="_x0000_s4103" name="Equation" r:id="rId9" imgW="419040" imgH="177480" progId="Equation.DSMT4">
              <p:embed/>
            </p:oleObj>
          </a:graphicData>
        </a:graphic>
      </p:graphicFrame>
      <p:graphicFrame>
        <p:nvGraphicFramePr>
          <p:cNvPr id="4104" name="Object 19"/>
          <p:cNvGraphicFramePr>
            <a:graphicFrameLocks noChangeAspect="1"/>
          </p:cNvGraphicFramePr>
          <p:nvPr/>
        </p:nvGraphicFramePr>
        <p:xfrm>
          <a:off x="4929188" y="2643188"/>
          <a:ext cx="433387" cy="495300"/>
        </p:xfrm>
        <a:graphic>
          <a:graphicData uri="http://schemas.openxmlformats.org/presentationml/2006/ole">
            <p:oleObj spid="_x0000_s4104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4105" name="Object 20"/>
          <p:cNvGraphicFramePr>
            <a:graphicFrameLocks noChangeAspect="1"/>
          </p:cNvGraphicFramePr>
          <p:nvPr/>
        </p:nvGraphicFramePr>
        <p:xfrm>
          <a:off x="4857750" y="3357563"/>
          <a:ext cx="777875" cy="495300"/>
        </p:xfrm>
        <a:graphic>
          <a:graphicData uri="http://schemas.openxmlformats.org/presentationml/2006/ole">
            <p:oleObj spid="_x0000_s4105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106" name="Object 21"/>
          <p:cNvGraphicFramePr>
            <a:graphicFrameLocks noChangeAspect="1"/>
          </p:cNvGraphicFramePr>
          <p:nvPr/>
        </p:nvGraphicFramePr>
        <p:xfrm>
          <a:off x="6357938" y="3357563"/>
          <a:ext cx="433387" cy="495300"/>
        </p:xfrm>
        <a:graphic>
          <a:graphicData uri="http://schemas.openxmlformats.org/presentationml/2006/ole">
            <p:oleObj spid="_x0000_s4106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4107" name="Object 22"/>
          <p:cNvGraphicFramePr>
            <a:graphicFrameLocks noChangeAspect="1"/>
          </p:cNvGraphicFramePr>
          <p:nvPr/>
        </p:nvGraphicFramePr>
        <p:xfrm>
          <a:off x="6143625" y="2500313"/>
          <a:ext cx="965200" cy="495300"/>
        </p:xfrm>
        <a:graphic>
          <a:graphicData uri="http://schemas.openxmlformats.org/presentationml/2006/ole">
            <p:oleObj spid="_x0000_s4107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4108" name="Object 23"/>
          <p:cNvGraphicFramePr>
            <a:graphicFrameLocks noChangeAspect="1"/>
          </p:cNvGraphicFramePr>
          <p:nvPr/>
        </p:nvGraphicFramePr>
        <p:xfrm>
          <a:off x="8001000" y="2214563"/>
          <a:ext cx="433388" cy="468312"/>
        </p:xfrm>
        <a:graphic>
          <a:graphicData uri="http://schemas.openxmlformats.org/presentationml/2006/ole">
            <p:oleObj spid="_x0000_s4108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4109" name="Object 24"/>
          <p:cNvGraphicFramePr>
            <a:graphicFrameLocks noChangeAspect="1"/>
          </p:cNvGraphicFramePr>
          <p:nvPr/>
        </p:nvGraphicFramePr>
        <p:xfrm>
          <a:off x="8072438" y="2857500"/>
          <a:ext cx="403225" cy="495300"/>
        </p:xfrm>
        <a:graphic>
          <a:graphicData uri="http://schemas.openxmlformats.org/presentationml/2006/ole">
            <p:oleObj spid="_x0000_s4109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4110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4110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4111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4111" name="Equation" r:id="rId17" imgW="342720" imgH="203040" progId="Equation.DSMT4">
              <p:embed/>
            </p:oleObj>
          </a:graphicData>
        </a:graphic>
      </p:graphicFrame>
      <p:sp>
        <p:nvSpPr>
          <p:cNvPr id="4126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7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12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4112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4113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4113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4114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4114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4115" name="Object 34"/>
          <p:cNvGraphicFramePr>
            <a:graphicFrameLocks noChangeAspect="1"/>
          </p:cNvGraphicFramePr>
          <p:nvPr/>
        </p:nvGraphicFramePr>
        <p:xfrm>
          <a:off x="8072438" y="3643313"/>
          <a:ext cx="403225" cy="495300"/>
        </p:xfrm>
        <a:graphic>
          <a:graphicData uri="http://schemas.openxmlformats.org/presentationml/2006/ole">
            <p:oleObj spid="_x0000_s4115" name="Equation" r:id="rId21" imgW="164880" imgH="203040" progId="Equation.DSMT4">
              <p:embed/>
            </p:oleObj>
          </a:graphicData>
        </a:graphic>
      </p:graphicFrame>
      <p:sp>
        <p:nvSpPr>
          <p:cNvPr id="4130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2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5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4136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0" y="357188"/>
            <a:ext cx="834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関数の分類３（計算量の漸近的評価３）：</a:t>
            </a:r>
            <a: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シータ記法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75300"/>
            <a:ext cx="1905000" cy="457200"/>
          </a:xfrm>
          <a:noFill/>
        </p:spPr>
        <p:txBody>
          <a:bodyPr/>
          <a:lstStyle/>
          <a:p>
            <a:fld id="{E3C59D3C-0449-4BB8-A6BB-BE750B234E64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09600" y="7937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h(n)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Θ</a:t>
            </a:r>
            <a:r>
              <a:rPr lang="ja-JP" altLang="en-US" sz="2400"/>
              <a:t>（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であるとは、適当な３つの正定数ｎ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en-US" altLang="ja-JP" sz="2400" baseline="-25000">
                <a:latin typeface="ＭＳ Ｐゴシック" pitchFamily="50" charset="-128"/>
              </a:rPr>
              <a:t>1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ja-JP" altLang="en-US" sz="2400" baseline="-25000">
                <a:latin typeface="ＭＳ Ｐゴシック" pitchFamily="50" charset="-128"/>
              </a:rPr>
              <a:t>２ </a:t>
            </a:r>
            <a:r>
              <a:rPr lang="ja-JP" altLang="en-US" sz="2400">
                <a:latin typeface="ＭＳ Ｐゴシック" pitchFamily="50" charset="-128"/>
              </a:rPr>
              <a:t>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n)≦</a:t>
            </a:r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</a:t>
            </a:r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81000" y="5651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19200" y="357188"/>
            <a:ext cx="22891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</a:t>
            </a:r>
            <a:r>
              <a:rPr lang="en-US" altLang="ja-JP" sz="2400">
                <a:solidFill>
                  <a:srgbClr val="006600"/>
                </a:solidFill>
              </a:rPr>
              <a:t>:</a:t>
            </a:r>
            <a:r>
              <a:rPr lang="ja-JP" altLang="en-US" sz="2400">
                <a:solidFill>
                  <a:srgbClr val="006600"/>
                </a:solidFill>
              </a:rPr>
              <a:t>シータ記法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81000" y="55753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990600" y="34417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429000" y="33655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1066800" y="38227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590800" y="4279900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362200" y="56515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164" name="Freeform 13"/>
          <p:cNvSpPr>
            <a:spLocks/>
          </p:cNvSpPr>
          <p:nvPr/>
        </p:nvSpPr>
        <p:spPr bwMode="auto">
          <a:xfrm>
            <a:off x="1219200" y="3746500"/>
            <a:ext cx="2743200" cy="1384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5" name="AutoShape 14"/>
          <p:cNvSpPr>
            <a:spLocks noChangeArrowheads="1"/>
          </p:cNvSpPr>
          <p:nvPr/>
        </p:nvSpPr>
        <p:spPr bwMode="auto">
          <a:xfrm>
            <a:off x="4357688" y="3613150"/>
            <a:ext cx="4495800" cy="2133600"/>
          </a:xfrm>
          <a:prstGeom prst="wedgeRoundRectCallout">
            <a:avLst>
              <a:gd name="adj1" fmla="val -64134"/>
              <a:gd name="adj2" fmla="val -201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9166" name="Text Box 15"/>
          <p:cNvSpPr txBox="1">
            <a:spLocks noChangeArrowheads="1"/>
          </p:cNvSpPr>
          <p:nvPr/>
        </p:nvSpPr>
        <p:spPr bwMode="auto">
          <a:xfrm>
            <a:off x="4510088" y="3841750"/>
            <a:ext cx="434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Θ</a:t>
            </a:r>
            <a:r>
              <a:rPr lang="ja-JP" altLang="en-US" sz="2400"/>
              <a:t>記法は漸近的な時間計算量を</a:t>
            </a:r>
          </a:p>
          <a:p>
            <a:r>
              <a:rPr lang="ja-JP" altLang="en-US" sz="2400"/>
              <a:t>定数倍の差の範囲で見積もれる。</a:t>
            </a:r>
          </a:p>
          <a:p>
            <a:r>
              <a:rPr lang="en-US" altLang="ja-JP" sz="2400"/>
              <a:t>Θ</a:t>
            </a:r>
            <a:r>
              <a:rPr lang="ja-JP" altLang="en-US" sz="2400"/>
              <a:t>記法で表されるとき、その時間計算量はタイト（</a:t>
            </a:r>
            <a:r>
              <a:rPr lang="en-US" altLang="ja-JP" sz="2400"/>
              <a:t>tight)</a:t>
            </a:r>
            <a:r>
              <a:rPr lang="ja-JP" altLang="en-US" sz="2400"/>
              <a:t>といわれる。</a:t>
            </a:r>
          </a:p>
        </p:txBody>
      </p:sp>
      <p:sp>
        <p:nvSpPr>
          <p:cNvPr id="49167" name="Freeform 16"/>
          <p:cNvSpPr>
            <a:spLocks/>
          </p:cNvSpPr>
          <p:nvPr/>
        </p:nvSpPr>
        <p:spPr bwMode="auto">
          <a:xfrm>
            <a:off x="1066800" y="3213100"/>
            <a:ext cx="2514600" cy="16764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8" name="Rectangle 18"/>
          <p:cNvSpPr>
            <a:spLocks noChangeArrowheads="1"/>
          </p:cNvSpPr>
          <p:nvPr/>
        </p:nvSpPr>
        <p:spPr bwMode="auto">
          <a:xfrm>
            <a:off x="3200400" y="4432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69" name="Text Box 19"/>
          <p:cNvSpPr txBox="1">
            <a:spLocks noChangeArrowheads="1"/>
          </p:cNvSpPr>
          <p:nvPr/>
        </p:nvSpPr>
        <p:spPr bwMode="auto">
          <a:xfrm>
            <a:off x="2057400" y="3289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70" name="Text Box 20"/>
          <p:cNvSpPr txBox="1">
            <a:spLocks noChangeArrowheads="1"/>
          </p:cNvSpPr>
          <p:nvPr/>
        </p:nvSpPr>
        <p:spPr bwMode="auto">
          <a:xfrm>
            <a:off x="2743200" y="57277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9171" name="Text Box 21"/>
          <p:cNvSpPr txBox="1">
            <a:spLocks noChangeArrowheads="1"/>
          </p:cNvSpPr>
          <p:nvPr/>
        </p:nvSpPr>
        <p:spPr bwMode="auto">
          <a:xfrm>
            <a:off x="466725" y="35480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9172" name="AutoShape 14"/>
          <p:cNvSpPr>
            <a:spLocks noChangeArrowheads="1"/>
          </p:cNvSpPr>
          <p:nvPr/>
        </p:nvSpPr>
        <p:spPr bwMode="auto">
          <a:xfrm>
            <a:off x="4929188" y="1898650"/>
            <a:ext cx="2928937" cy="928688"/>
          </a:xfrm>
          <a:prstGeom prst="wedgeRoundRectCallout">
            <a:avLst>
              <a:gd name="adj1" fmla="val -83352"/>
              <a:gd name="adj2" fmla="val -217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2400"/>
              <a:t>Θ</a:t>
            </a:r>
            <a:r>
              <a:rPr lang="ja-JP" altLang="en-US" sz="2400"/>
              <a:t>記法は“ほぼ等しい”を表す記法。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2879D-185B-4E83-A41B-692995CAA93A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48200" cy="5334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81000" y="762000"/>
          <a:ext cx="1803400" cy="447675"/>
        </p:xfrm>
        <a:graphic>
          <a:graphicData uri="http://schemas.openxmlformats.org/presentationml/2006/ole">
            <p:oleObj spid="_x0000_s5122" name="Equation" r:id="rId3" imgW="812520" imgH="20304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685800" y="1371600"/>
          <a:ext cx="2590800" cy="457200"/>
        </p:xfrm>
        <a:graphic>
          <a:graphicData uri="http://schemas.openxmlformats.org/presentationml/2006/ole">
            <p:oleObj spid="_x0000_s5123" name="Equation" r:id="rId4" imgW="1295280" imgH="228600" progId="Equation.DSMT4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4" name="Equation" r:id="rId5" imgW="914400" imgH="198720" progId="Equation.DSMT4">
              <p:embed/>
            </p:oleObj>
          </a:graphicData>
        </a:graphic>
      </p:graphicFrame>
      <p:sp>
        <p:nvSpPr>
          <p:cNvPr id="5135" name="Text Box 6"/>
          <p:cNvSpPr txBox="1">
            <a:spLocks noChangeArrowheads="1"/>
          </p:cNvSpPr>
          <p:nvPr/>
        </p:nvSpPr>
        <p:spPr bwMode="auto">
          <a:xfrm>
            <a:off x="3733800" y="12192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5125" name="Equation" r:id="rId6" imgW="330120" imgH="177480" progId="Equation.DSMT4">
              <p:embed/>
            </p:oleObj>
          </a:graphicData>
        </a:graphic>
      </p:graphicFrame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4191000" y="1905000"/>
          <a:ext cx="2187575" cy="512763"/>
        </p:xfrm>
        <a:graphic>
          <a:graphicData uri="http://schemas.openxmlformats.org/presentationml/2006/ole">
            <p:oleObj spid="_x0000_s5126" name="Equation" r:id="rId7" imgW="863280" imgH="203040" progId="Equation.DSMT4">
              <p:embed/>
            </p:oleObj>
          </a:graphicData>
        </a:graphic>
      </p:graphicFrame>
      <p:sp>
        <p:nvSpPr>
          <p:cNvPr id="5137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2209800" y="2438400"/>
          <a:ext cx="1676400" cy="512763"/>
        </p:xfrm>
        <a:graphic>
          <a:graphicData uri="http://schemas.openxmlformats.org/presentationml/2006/ole">
            <p:oleObj spid="_x0000_s5127" name="Equation" r:id="rId8" imgW="660240" imgH="203040" progId="Equation.DSMT4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457200" y="3200400"/>
          <a:ext cx="2992438" cy="508000"/>
        </p:xfrm>
        <a:graphic>
          <a:graphicData uri="http://schemas.openxmlformats.org/presentationml/2006/ole">
            <p:oleObj spid="_x0000_s5128" name="Equation" r:id="rId9" imgW="1346040" imgH="228600" progId="Equation.DSMT4">
              <p:embed/>
            </p:oleObj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863600" y="3733800"/>
          <a:ext cx="3022600" cy="479425"/>
        </p:xfrm>
        <a:graphic>
          <a:graphicData uri="http://schemas.openxmlformats.org/presentationml/2006/ole">
            <p:oleObj spid="_x0000_s5129" name="Equation" r:id="rId10" imgW="1511280" imgH="241200" progId="Equation.DSMT4">
              <p:embed/>
            </p:oleObj>
          </a:graphicData>
        </a:graphic>
      </p:graphicFrame>
      <p:graphicFrame>
        <p:nvGraphicFramePr>
          <p:cNvPr id="5130" name="Object 14"/>
          <p:cNvGraphicFramePr>
            <a:graphicFrameLocks noChangeAspect="1"/>
          </p:cNvGraphicFramePr>
          <p:nvPr/>
        </p:nvGraphicFramePr>
        <p:xfrm>
          <a:off x="784225" y="4287838"/>
          <a:ext cx="1252538" cy="447675"/>
        </p:xfrm>
        <a:graphic>
          <a:graphicData uri="http://schemas.openxmlformats.org/presentationml/2006/ole">
            <p:oleObj spid="_x0000_s5130" name="Equation" r:id="rId11" imgW="495000" imgH="177480" progId="Equation.DSMT4">
              <p:embed/>
            </p:oleObj>
          </a:graphicData>
        </a:graphic>
      </p:graphicFrame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2041525" y="4308475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31" name="Object 16"/>
          <p:cNvGraphicFramePr>
            <a:graphicFrameLocks noChangeAspect="1"/>
          </p:cNvGraphicFramePr>
          <p:nvPr/>
        </p:nvGraphicFramePr>
        <p:xfrm>
          <a:off x="3595688" y="4287838"/>
          <a:ext cx="2159000" cy="512762"/>
        </p:xfrm>
        <a:graphic>
          <a:graphicData uri="http://schemas.openxmlformats.org/presentationml/2006/ole">
            <p:oleObj spid="_x0000_s5131" name="Equation" r:id="rId12" imgW="850680" imgH="203040" progId="Equation.DSMT4">
              <p:embed/>
            </p:oleObj>
          </a:graphicData>
        </a:graphic>
      </p:graphicFrame>
      <p:sp>
        <p:nvSpPr>
          <p:cNvPr id="5139" name="Text Box 17"/>
          <p:cNvSpPr txBox="1">
            <a:spLocks noChangeArrowheads="1"/>
          </p:cNvSpPr>
          <p:nvPr/>
        </p:nvSpPr>
        <p:spPr bwMode="auto">
          <a:xfrm>
            <a:off x="4114800" y="37338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1219200" y="52578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32" name="Object 19"/>
          <p:cNvGraphicFramePr>
            <a:graphicFrameLocks noChangeAspect="1"/>
          </p:cNvGraphicFramePr>
          <p:nvPr/>
        </p:nvGraphicFramePr>
        <p:xfrm>
          <a:off x="2286000" y="5257800"/>
          <a:ext cx="3127375" cy="581025"/>
        </p:xfrm>
        <a:graphic>
          <a:graphicData uri="http://schemas.openxmlformats.org/presentationml/2006/ole">
            <p:oleObj spid="_x0000_s5132" name="Equation" r:id="rId13" imgW="1231560" imgH="22860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762000" y="60960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注意</a:t>
            </a:r>
            <a:r>
              <a:rPr lang="en-US" altLang="ja-JP" sz="2400">
                <a:solidFill>
                  <a:srgbClr val="FF0000"/>
                </a:solidFill>
                <a:ea typeface="MS UI Gothic" pitchFamily="50" charset="-128"/>
              </a:rPr>
              <a:t>2</a:t>
            </a:r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：通常Ｏ記法では、最も簡単な関数で表す。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CB7AD-475C-4058-9F2F-D5F075DE345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1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762000"/>
          <a:ext cx="3332163" cy="447675"/>
        </p:xfrm>
        <a:graphic>
          <a:graphicData uri="http://schemas.openxmlformats.org/presentationml/2006/ole">
            <p:oleObj spid="_x0000_s6146" name="Equation" r:id="rId3" imgW="1498320" imgH="20304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23900" y="1371600"/>
          <a:ext cx="4089400" cy="457200"/>
        </p:xfrm>
        <a:graphic>
          <a:graphicData uri="http://schemas.openxmlformats.org/presentationml/2006/ole">
            <p:oleObj spid="_x0000_s6147" name="Equation" r:id="rId4" imgW="2044440" imgH="228600" progId="Equation.DSMT4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8" name="Equation" r:id="rId5" imgW="914400" imgH="198720" progId="Equation.DSMT4">
              <p:embed/>
            </p:oleObj>
          </a:graphicData>
        </a:graphic>
      </p:graphicFrame>
      <p:sp>
        <p:nvSpPr>
          <p:cNvPr id="6160" name="Text Box 6"/>
          <p:cNvSpPr txBox="1">
            <a:spLocks noChangeArrowheads="1"/>
          </p:cNvSpPr>
          <p:nvPr/>
        </p:nvSpPr>
        <p:spPr bwMode="auto">
          <a:xfrm>
            <a:off x="4876800" y="1295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6149" name="Equation" r:id="rId6" imgW="330120" imgH="177480" progId="Equation.DSMT4">
              <p:embed/>
            </p:oleObj>
          </a:graphicData>
        </a:graphic>
      </p:graphicFrame>
      <p:sp>
        <p:nvSpPr>
          <p:cNvPr id="6161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4221163" y="1905000"/>
          <a:ext cx="2127250" cy="512763"/>
        </p:xfrm>
        <a:graphic>
          <a:graphicData uri="http://schemas.openxmlformats.org/presentationml/2006/ole">
            <p:oleObj spid="_x0000_s6150" name="Equation" r:id="rId7" imgW="838080" imgH="203040" progId="Equation.DSMT4">
              <p:embed/>
            </p:oleObj>
          </a:graphicData>
        </a:graphic>
      </p:graphicFrame>
      <p:sp>
        <p:nvSpPr>
          <p:cNvPr id="6162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639763" y="3200400"/>
          <a:ext cx="2625725" cy="508000"/>
        </p:xfrm>
        <a:graphic>
          <a:graphicData uri="http://schemas.openxmlformats.org/presentationml/2006/ole">
            <p:oleObj spid="_x0000_s6151" name="Equation" r:id="rId8" imgW="1180800" imgH="228600" progId="Equation.DSMT4">
              <p:embed/>
            </p:oleObj>
          </a:graphicData>
        </a:graphic>
      </p:graphicFrame>
      <p:graphicFrame>
        <p:nvGraphicFramePr>
          <p:cNvPr id="6152" name="Object 12"/>
          <p:cNvGraphicFramePr>
            <a:graphicFrameLocks noChangeAspect="1"/>
          </p:cNvGraphicFramePr>
          <p:nvPr/>
        </p:nvGraphicFramePr>
        <p:xfrm>
          <a:off x="749300" y="3733800"/>
          <a:ext cx="3251200" cy="479425"/>
        </p:xfrm>
        <a:graphic>
          <a:graphicData uri="http://schemas.openxmlformats.org/presentationml/2006/ole">
            <p:oleObj spid="_x0000_s6152" name="Equation" r:id="rId9" imgW="1625400" imgH="241200" progId="Equation.DSMT4">
              <p:embed/>
            </p:oleObj>
          </a:graphicData>
        </a:graphic>
      </p:graphicFrame>
      <p:graphicFrame>
        <p:nvGraphicFramePr>
          <p:cNvPr id="6153" name="Object 13"/>
          <p:cNvGraphicFramePr>
            <a:graphicFrameLocks noChangeAspect="1"/>
          </p:cNvGraphicFramePr>
          <p:nvPr/>
        </p:nvGraphicFramePr>
        <p:xfrm>
          <a:off x="838200" y="4953000"/>
          <a:ext cx="1449388" cy="447675"/>
        </p:xfrm>
        <a:graphic>
          <a:graphicData uri="http://schemas.openxmlformats.org/presentationml/2006/ole">
            <p:oleObj spid="_x0000_s6153" name="Equation" r:id="rId10" imgW="571320" imgH="177480" progId="Equation.DSMT4">
              <p:embed/>
            </p:oleObj>
          </a:graphicData>
        </a:graphic>
      </p:graphicFrame>
      <p:sp>
        <p:nvSpPr>
          <p:cNvPr id="6163" name="Text Box 14"/>
          <p:cNvSpPr txBox="1">
            <a:spLocks noChangeArrowheads="1"/>
          </p:cNvSpPr>
          <p:nvPr/>
        </p:nvSpPr>
        <p:spPr bwMode="auto">
          <a:xfrm>
            <a:off x="2362200" y="48768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4114800" y="3733800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とする。</a:t>
            </a:r>
          </a:p>
        </p:txBody>
      </p:sp>
      <p:graphicFrame>
        <p:nvGraphicFramePr>
          <p:cNvPr id="6154" name="Object 16"/>
          <p:cNvGraphicFramePr>
            <a:graphicFrameLocks noChangeAspect="1"/>
          </p:cNvGraphicFramePr>
          <p:nvPr/>
        </p:nvGraphicFramePr>
        <p:xfrm>
          <a:off x="2357438" y="2514600"/>
          <a:ext cx="2881312" cy="447675"/>
        </p:xfrm>
        <a:graphic>
          <a:graphicData uri="http://schemas.openxmlformats.org/presentationml/2006/ole">
            <p:oleObj spid="_x0000_s6154" name="Equation" r:id="rId11" imgW="1295280" imgH="203040" progId="Equation.DSMT4">
              <p:embed/>
            </p:oleObj>
          </a:graphicData>
        </a:graphic>
      </p:graphicFrame>
      <p:graphicFrame>
        <p:nvGraphicFramePr>
          <p:cNvPr id="6155" name="Object 17"/>
          <p:cNvGraphicFramePr>
            <a:graphicFrameLocks noChangeAspect="1"/>
          </p:cNvGraphicFramePr>
          <p:nvPr/>
        </p:nvGraphicFramePr>
        <p:xfrm>
          <a:off x="838200" y="4191000"/>
          <a:ext cx="5138738" cy="673100"/>
        </p:xfrm>
        <a:graphic>
          <a:graphicData uri="http://schemas.openxmlformats.org/presentationml/2006/ole">
            <p:oleObj spid="_x0000_s6155" name="Equation" r:id="rId12" imgW="2311200" imgH="304560" progId="Equation.DSMT4">
              <p:embed/>
            </p:oleObj>
          </a:graphicData>
        </a:graphic>
      </p:graphicFrame>
      <p:sp>
        <p:nvSpPr>
          <p:cNvPr id="6165" name="Text Box 18"/>
          <p:cNvSpPr txBox="1">
            <a:spLocks noChangeArrowheads="1"/>
          </p:cNvSpPr>
          <p:nvPr/>
        </p:nvSpPr>
        <p:spPr bwMode="auto">
          <a:xfrm>
            <a:off x="6172200" y="419100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なので、</a:t>
            </a:r>
          </a:p>
        </p:txBody>
      </p:sp>
      <p:graphicFrame>
        <p:nvGraphicFramePr>
          <p:cNvPr id="6156" name="Object 19"/>
          <p:cNvGraphicFramePr>
            <a:graphicFrameLocks noChangeAspect="1"/>
          </p:cNvGraphicFramePr>
          <p:nvPr/>
        </p:nvGraphicFramePr>
        <p:xfrm>
          <a:off x="3733800" y="4876800"/>
          <a:ext cx="2127250" cy="512763"/>
        </p:xfrm>
        <a:graphic>
          <a:graphicData uri="http://schemas.openxmlformats.org/presentationml/2006/ole">
            <p:oleObj spid="_x0000_s6156" name="Equation" r:id="rId13" imgW="838080" imgH="203040" progId="Equation.DSMT4">
              <p:embed/>
            </p:oleObj>
          </a:graphicData>
        </a:graphic>
      </p:graphicFrame>
      <p:sp>
        <p:nvSpPr>
          <p:cNvPr id="6166" name="Text Box 20"/>
          <p:cNvSpPr txBox="1">
            <a:spLocks noChangeArrowheads="1"/>
          </p:cNvSpPr>
          <p:nvPr/>
        </p:nvSpPr>
        <p:spPr bwMode="auto">
          <a:xfrm>
            <a:off x="1143000" y="54102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7" name="Object 21"/>
          <p:cNvGraphicFramePr>
            <a:graphicFrameLocks noChangeAspect="1"/>
          </p:cNvGraphicFramePr>
          <p:nvPr/>
        </p:nvGraphicFramePr>
        <p:xfrm>
          <a:off x="2057400" y="5486400"/>
          <a:ext cx="2428875" cy="508000"/>
        </p:xfrm>
        <a:graphic>
          <a:graphicData uri="http://schemas.openxmlformats.org/presentationml/2006/ole">
            <p:oleObj spid="_x0000_s6157" name="Equation" r:id="rId14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6D894-E7D4-44F0-81E9-DE83ABF9C89D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572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Ｏ記法の練習問題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70" name="Equation" r:id="rId3" imgW="914400" imgH="19872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517525" y="858838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次の数列の一般項（関数）をＯ記法で表せ。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990600" y="1752600"/>
          <a:ext cx="2765425" cy="447675"/>
        </p:xfrm>
        <a:graphic>
          <a:graphicData uri="http://schemas.openxmlformats.org/presentationml/2006/ole">
            <p:oleObj spid="_x0000_s7171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066800" y="2362200"/>
          <a:ext cx="4033838" cy="530225"/>
        </p:xfrm>
        <a:graphic>
          <a:graphicData uri="http://schemas.openxmlformats.org/presentationml/2006/ole">
            <p:oleObj spid="_x0000_s7172" name="Equation" r:id="rId5" imgW="1815840" imgH="241200" progId="Equation.DSMT4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990600" y="3200400"/>
          <a:ext cx="4540250" cy="504825"/>
        </p:xfrm>
        <a:graphic>
          <a:graphicData uri="http://schemas.openxmlformats.org/presentationml/2006/ole">
            <p:oleObj spid="_x0000_s7173" name="Equation" r:id="rId6" imgW="2044440" imgH="228600" progId="Equation.DSMT4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996950" y="3962400"/>
          <a:ext cx="3074988" cy="530225"/>
        </p:xfrm>
        <a:graphic>
          <a:graphicData uri="http://schemas.openxmlformats.org/presentationml/2006/ole">
            <p:oleObj spid="_x0000_s7174" name="Equation" r:id="rId7" imgW="1384200" imgH="241200" progId="Equation.DSMT4">
              <p:embed/>
            </p:oleObj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990600" y="4724400"/>
          <a:ext cx="2427288" cy="506413"/>
        </p:xfrm>
        <a:graphic>
          <a:graphicData uri="http://schemas.openxmlformats.org/presentationml/2006/ole">
            <p:oleObj spid="_x0000_s7175" name="Equation" r:id="rId8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F97BAF-543E-41F7-9CB8-2978560978EE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228600" y="609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5867400" cy="609600"/>
          </a:xfrm>
        </p:spPr>
        <p:txBody>
          <a:bodyPr/>
          <a:lstStyle/>
          <a:p>
            <a:pPr eaLnBrk="1" hangingPunct="1"/>
            <a:r>
              <a:rPr lang="ja-JP" altLang="en-US" sz="3200" smtClean="0">
                <a:solidFill>
                  <a:schemeClr val="accent2"/>
                </a:solidFill>
              </a:rPr>
              <a:t>プログラムと漸近的評価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プログラム内の加減算は、ある定数　　時間以下で実行できる。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プログラム内の乗除算は、ある定数　　時間以下で実行できる。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プログラム内の比較は、ある定数　　時間以下で実行できる。</a:t>
            </a:r>
          </a:p>
        </p:txBody>
      </p:sp>
      <p:sp>
        <p:nvSpPr>
          <p:cNvPr id="8205" name="Text Box 8"/>
          <p:cNvSpPr txBox="1">
            <a:spLocks noChangeArrowheads="1"/>
          </p:cNvSpPr>
          <p:nvPr/>
        </p:nvSpPr>
        <p:spPr bwMode="auto">
          <a:xfrm>
            <a:off x="609600" y="43434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プログラム内の代入は、ある定数　　時間以下で実行できる。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953000" y="762000"/>
          <a:ext cx="368300" cy="762000"/>
        </p:xfrm>
        <a:graphic>
          <a:graphicData uri="http://schemas.openxmlformats.org/presentationml/2006/ole">
            <p:oleObj spid="_x0000_s8195" name="Equation" r:id="rId4" imgW="139680" imgH="215640" progId="Equation.DSMT4">
              <p:embed/>
            </p:oleObj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953000" y="1905000"/>
          <a:ext cx="396875" cy="762000"/>
        </p:xfrm>
        <a:graphic>
          <a:graphicData uri="http://schemas.openxmlformats.org/presentationml/2006/ole">
            <p:oleObj spid="_x0000_s8196" name="Equation" r:id="rId5" imgW="152280" imgH="215640" progId="Equation.DSMT4">
              <p:embed/>
            </p:oleObj>
          </a:graphicData>
        </a:graphic>
      </p:graphicFrame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4648200" y="2971800"/>
          <a:ext cx="398463" cy="812800"/>
        </p:xfrm>
        <a:graphic>
          <a:graphicData uri="http://schemas.openxmlformats.org/presentationml/2006/ole">
            <p:oleObj spid="_x0000_s8197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4572000" y="4191000"/>
          <a:ext cx="396875" cy="762000"/>
        </p:xfrm>
        <a:graphic>
          <a:graphicData uri="http://schemas.openxmlformats.org/presentationml/2006/ole">
            <p:oleObj spid="_x0000_s8198" name="Equation" r:id="rId7" imgW="152280" imgH="215640" progId="Equation.DSMT4">
              <p:embed/>
            </p:oleObj>
          </a:graphicData>
        </a:graphic>
      </p:graphicFrame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228600" y="41148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152400" y="28194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228600" y="1752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57200" y="4572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仮定１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457200" y="1524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仮定２</a:t>
            </a:r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33400" y="25908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仮定３</a:t>
            </a:r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457200" y="3810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仮定４</a:t>
            </a:r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auto">
          <a:xfrm>
            <a:off x="4267200" y="5105400"/>
            <a:ext cx="26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974725" y="6116638"/>
            <a:ext cx="589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プログラムでは、このように仮定できることが多い。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F267D-24C8-4D34-8778-880EA80FFE6D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mtClean="0"/>
              <a:t>プロうグラムの漸近的評価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B8D7F-FAF1-4E3A-9BE4-11AE03425A05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9218" name="Equation" r:id="rId3" imgW="914400" imgH="198720" progId="Equation.DSMT4">
              <p:embed/>
            </p:oleObj>
          </a:graphicData>
        </a:graphic>
      </p:graphicFrame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288925" y="706438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仮定１－４より、　　　　　　　　　　　　　　　なる　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362200" y="762000"/>
          <a:ext cx="2514600" cy="434975"/>
        </p:xfrm>
        <a:graphic>
          <a:graphicData uri="http://schemas.openxmlformats.org/presentationml/2006/ole">
            <p:oleObj spid="_x0000_s9219" name="Equation" r:id="rId4" imgW="1320480" imgH="228600" progId="Equation.DSMT4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5943600" y="762000"/>
          <a:ext cx="430213" cy="533400"/>
        </p:xfrm>
        <a:graphic>
          <a:graphicData uri="http://schemas.openxmlformats.org/presentationml/2006/ole">
            <p:oleObj spid="_x0000_s9220" name="Equation" r:id="rId5" imgW="114120" imgH="139680" progId="Equation.DSMT4">
              <p:embed/>
            </p:oleObj>
          </a:graphicData>
        </a:graphic>
      </p:graphicFrame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6613525" y="706438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をとると、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841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</a:t>
            </a:r>
            <a:r>
              <a:rPr lang="en-US" altLang="ja-JP" sz="2400">
                <a:ea typeface="MS UI Gothic" pitchFamily="50" charset="-128"/>
              </a:rPr>
              <a:t>4</a:t>
            </a:r>
            <a:r>
              <a:rPr lang="ja-JP" altLang="en-US" sz="2400">
                <a:ea typeface="MS UI Gothic" pitchFamily="50" charset="-128"/>
              </a:rPr>
              <a:t>則演算、比較等はある定数時間以下で実行できる。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4495800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4937125" y="23066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つよめて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6770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プログラム内では、</a:t>
            </a:r>
          </a:p>
          <a:p>
            <a:r>
              <a:rPr lang="ja-JP" altLang="en-US" sz="2400">
                <a:ea typeface="MS UI Gothic" pitchFamily="50" charset="-128"/>
              </a:rPr>
              <a:t>繰り返し構造、</a:t>
            </a:r>
          </a:p>
          <a:p>
            <a:r>
              <a:rPr lang="ja-JP" altLang="en-US" sz="2400">
                <a:ea typeface="MS UI Gothic" pitchFamily="50" charset="-128"/>
              </a:rPr>
              <a:t>（再帰関数を含む）関数呼び出し、</a:t>
            </a:r>
          </a:p>
          <a:p>
            <a:r>
              <a:rPr lang="ja-JP" altLang="en-US" sz="2400">
                <a:ea typeface="MS UI Gothic" pitchFamily="50" charset="-128"/>
              </a:rPr>
              <a:t>以外は定数時間で実行できると仮定できることが多い。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838200" y="3048000"/>
            <a:ext cx="7467600" cy="1600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304800" y="1371600"/>
            <a:ext cx="8534400" cy="609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6AD4C-FB6B-4912-94BC-FD586176B0C5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42" name="Equation" r:id="rId3" imgW="914400" imgH="198720" progId="Equation.DSMT4">
              <p:embed/>
            </p:oleObj>
          </a:graphicData>
        </a:graphic>
      </p:graphicFrame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4114800" cy="37433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function1()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     	  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 	   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219200" y="51054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function1</a:t>
            </a:r>
            <a:r>
              <a:rPr lang="ja-JP" altLang="en-US" sz="2400">
                <a:ea typeface="MS UI Gothic" pitchFamily="50" charset="-128"/>
              </a:rPr>
              <a:t>の計算時間は、</a:t>
            </a:r>
          </a:p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572000" y="5105400"/>
          <a:ext cx="685800" cy="404813"/>
        </p:xfrm>
        <a:graphic>
          <a:graphicData uri="http://schemas.openxmlformats.org/presentationml/2006/ole">
            <p:oleObj spid="_x0000_s10243" name="Equation" r:id="rId4" imgW="342720" imgH="203040" progId="Equation.DSMT4">
              <p:embed/>
            </p:oleObj>
          </a:graphicData>
        </a:graphic>
      </p:graphicFrame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5429250" y="3643313"/>
            <a:ext cx="2743200" cy="1524000"/>
          </a:xfrm>
          <a:prstGeom prst="wedgeRoundRectCallout">
            <a:avLst>
              <a:gd name="adj1" fmla="val -122287"/>
              <a:gd name="adj2" fmla="val -74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581650" y="3871913"/>
            <a:ext cx="2149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この部分がｎ回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auto">
          <a:xfrm>
            <a:off x="5643563" y="1143000"/>
            <a:ext cx="3028950" cy="1524000"/>
          </a:xfrm>
          <a:prstGeom prst="wedgeRoundRectCallout">
            <a:avLst>
              <a:gd name="adj1" fmla="val -78912"/>
              <a:gd name="adj2" fmla="val 18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ja-JP" sz="2400">
                <a:ea typeface="MS UI Gothic" pitchFamily="50" charset="-128"/>
              </a:rPr>
              <a:t>for</a:t>
            </a:r>
            <a:r>
              <a:rPr lang="ja-JP" altLang="en-US" sz="2400">
                <a:ea typeface="MS UI Gothic" pitchFamily="50" charset="-128"/>
              </a:rPr>
              <a:t>ループは、この部分だけで漸近時間計算量が見積もれる。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ABEE9-B77D-4CD7-A5F8-CDDEE43C114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評価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出席</a:t>
            </a:r>
            <a:r>
              <a:rPr lang="en-US" altLang="ja-JP" smtClean="0"/>
              <a:t>15</a:t>
            </a:r>
            <a:r>
              <a:rPr lang="ja-JP" altLang="en-US" smtClean="0"/>
              <a:t>％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レポート</a:t>
            </a:r>
            <a:r>
              <a:rPr lang="en-US" altLang="ja-JP" smtClean="0"/>
              <a:t>25</a:t>
            </a:r>
            <a:r>
              <a:rPr lang="ja-JP" altLang="en-US" smtClean="0"/>
              <a:t>％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試験</a:t>
            </a:r>
            <a:r>
              <a:rPr lang="en-US" altLang="ja-JP" smtClean="0"/>
              <a:t>60</a:t>
            </a:r>
            <a:r>
              <a:rPr lang="ja-JP" altLang="en-US" smtClean="0"/>
              <a:t>％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7C3B-22B6-435D-B311-E3C3D354E57C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9248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2 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1266" name="Equation" r:id="rId3" imgW="914400" imgH="198720" progId="Equation.DSMT4">
              <p:embed/>
            </p:oleObj>
          </a:graphicData>
        </a:graphic>
      </p:graphicFrame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7086600" cy="5934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function2()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ja-JP" sz="2400">
              <a:latin typeface="Verdana" pitchFamily="34" charset="0"/>
              <a:ea typeface="MS UI Gothic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10668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function2</a:t>
            </a:r>
            <a:r>
              <a:rPr lang="ja-JP" altLang="en-US" sz="2400">
                <a:ea typeface="MS UI Gothic" pitchFamily="50" charset="-128"/>
              </a:rPr>
              <a:t>の計算時間は、         で ある。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165600" y="6399213"/>
          <a:ext cx="812800" cy="458787"/>
        </p:xfrm>
        <a:graphic>
          <a:graphicData uri="http://schemas.openxmlformats.org/presentationml/2006/ole">
            <p:oleObj spid="_x0000_s11267" name="Equation" r:id="rId4" imgW="406080" imgH="228600" progId="Equation.DSMT4">
              <p:embed/>
            </p:oleObj>
          </a:graphicData>
        </a:graphic>
      </p:graphicFrame>
      <p:sp>
        <p:nvSpPr>
          <p:cNvPr id="11275" name="AutoShape 7"/>
          <p:cNvSpPr>
            <a:spLocks noChangeArrowheads="1"/>
          </p:cNvSpPr>
          <p:nvPr/>
        </p:nvSpPr>
        <p:spPr bwMode="auto">
          <a:xfrm>
            <a:off x="4114800" y="3124200"/>
            <a:ext cx="2438400" cy="1524000"/>
          </a:xfrm>
          <a:prstGeom prst="wedgeRoundRectCallout">
            <a:avLst>
              <a:gd name="adj1" fmla="val -64972"/>
              <a:gd name="adj2" fmla="val 239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6" name="Text Box 8"/>
          <p:cNvSpPr txBox="1">
            <a:spLocks noChangeArrowheads="1"/>
          </p:cNvSpPr>
          <p:nvPr/>
        </p:nvSpPr>
        <p:spPr bwMode="auto">
          <a:xfrm>
            <a:off x="4267200" y="3429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5715000" y="3429000"/>
          <a:ext cx="355600" cy="404813"/>
        </p:xfrm>
        <a:graphic>
          <a:graphicData uri="http://schemas.openxmlformats.org/presentationml/2006/ole">
            <p:oleObj spid="_x0000_s11268" name="Equation" r:id="rId5" imgW="177480" imgH="203040" progId="Equation.DSMT4">
              <p:embed/>
            </p:oleObj>
          </a:graphicData>
        </a:graphic>
      </p:graphicFrame>
      <p:sp>
        <p:nvSpPr>
          <p:cNvPr id="11277" name="AutoShape 10"/>
          <p:cNvSpPr>
            <a:spLocks noChangeArrowheads="1"/>
          </p:cNvSpPr>
          <p:nvPr/>
        </p:nvSpPr>
        <p:spPr bwMode="auto">
          <a:xfrm>
            <a:off x="4953000" y="1219200"/>
            <a:ext cx="2743200" cy="1524000"/>
          </a:xfrm>
          <a:prstGeom prst="wedgeRoundRectCallout">
            <a:avLst>
              <a:gd name="adj1" fmla="val -129977"/>
              <a:gd name="adj2" fmla="val 27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8" name="AutoShape 11"/>
          <p:cNvSpPr>
            <a:spLocks noChangeArrowheads="1"/>
          </p:cNvSpPr>
          <p:nvPr/>
        </p:nvSpPr>
        <p:spPr bwMode="auto">
          <a:xfrm>
            <a:off x="4800600" y="4876800"/>
            <a:ext cx="2743200" cy="1295400"/>
          </a:xfrm>
          <a:prstGeom prst="wedgeRoundRectCallout">
            <a:avLst>
              <a:gd name="adj1" fmla="val -142014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5181600" y="14478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6629400" y="1524000"/>
          <a:ext cx="254000" cy="277813"/>
        </p:xfrm>
        <a:graphic>
          <a:graphicData uri="http://schemas.openxmlformats.org/presentationml/2006/ole">
            <p:oleObj spid="_x0000_s11269" name="Equation" r:id="rId6" imgW="126720" imgH="139680" progId="Equation.DSMT4">
              <p:embed/>
            </p:oleObj>
          </a:graphicData>
        </a:graphic>
      </p:graphicFrame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4953000" y="4953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70" name="Object 15"/>
          <p:cNvGraphicFramePr>
            <a:graphicFrameLocks noChangeAspect="1"/>
          </p:cNvGraphicFramePr>
          <p:nvPr/>
        </p:nvGraphicFramePr>
        <p:xfrm>
          <a:off x="6324600" y="5029200"/>
          <a:ext cx="254000" cy="277813"/>
        </p:xfrm>
        <a:graphic>
          <a:graphicData uri="http://schemas.openxmlformats.org/presentationml/2006/ole">
            <p:oleObj spid="_x0000_s11270" name="Equation" r:id="rId7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5B8C2-A3E1-4836-8285-283C9918DE30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3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2290" name="Equation" r:id="rId3" imgW="914400" imgH="198720" progId="Equation.DSMT4">
              <p:embed/>
            </p:oleObj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5638800" cy="45116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function3()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for(j=0;j&lt;k;j++)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function3</a:t>
            </a:r>
            <a:r>
              <a:rPr lang="ja-JP" altLang="en-US" sz="2400">
                <a:ea typeface="MS UI Gothic" pitchFamily="50" charset="-128"/>
              </a:rPr>
              <a:t>の計算時間         を評価する。。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352800" y="5181600"/>
          <a:ext cx="609600" cy="360363"/>
        </p:xfrm>
        <a:graphic>
          <a:graphicData uri="http://schemas.openxmlformats.org/presentationml/2006/ole">
            <p:oleObj spid="_x0000_s1229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9600" y="5638800"/>
          <a:ext cx="5867400" cy="787400"/>
        </p:xfrm>
        <a:graphic>
          <a:graphicData uri="http://schemas.openxmlformats.org/presentationml/2006/ole">
            <p:oleObj spid="_x0000_s12292" name="Equation" r:id="rId5" imgW="2920680" imgH="393480" progId="Equation.DSMT4">
              <p:embed/>
            </p:oleObj>
          </a:graphicData>
        </a:graphic>
      </p:graphicFrame>
      <p:sp>
        <p:nvSpPr>
          <p:cNvPr id="12297" name="AutoShape 7"/>
          <p:cNvSpPr>
            <a:spLocks noChangeArrowheads="1"/>
          </p:cNvSpPr>
          <p:nvPr/>
        </p:nvSpPr>
        <p:spPr bwMode="auto">
          <a:xfrm>
            <a:off x="5715000" y="1428750"/>
            <a:ext cx="2938463" cy="2357438"/>
          </a:xfrm>
          <a:prstGeom prst="wedgeRoundRectCallout">
            <a:avLst>
              <a:gd name="adj1" fmla="val -74278"/>
              <a:gd name="adj2" fmla="val -46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外側のループカウンタが、内側のループ回数に影響を与える。</a:t>
            </a:r>
            <a:endParaRPr lang="en-US" altLang="ja-JP" sz="2400">
              <a:ea typeface="MS UI Gothic" pitchFamily="50" charset="-128"/>
            </a:endParaRP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一見、ｎと無関係に見える。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04BC5-6A45-448D-BA5B-2F020633B95A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4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3314" name="Equation" r:id="rId3" imgW="914400" imgH="198720" progId="Equation.DSMT4">
              <p:embed/>
            </p:oleObj>
          </a:graphicData>
        </a:graphic>
      </p:graphicFrame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214313" y="500063"/>
            <a:ext cx="4629150" cy="60023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function4(int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function4(n-1);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3321" name="Text Box 5"/>
          <p:cNvSpPr txBox="1">
            <a:spLocks noChangeArrowheads="1"/>
          </p:cNvSpPr>
          <p:nvPr/>
        </p:nvSpPr>
        <p:spPr bwMode="auto">
          <a:xfrm>
            <a:off x="4860925" y="1071563"/>
            <a:ext cx="4283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function4</a:t>
            </a:r>
            <a:r>
              <a:rPr lang="ja-JP" altLang="en-US" sz="2400">
                <a:ea typeface="MS UI Gothic" pitchFamily="50" charset="-128"/>
              </a:rPr>
              <a:t>の計算時間         を評価する。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7643813" y="1071563"/>
          <a:ext cx="609600" cy="360362"/>
        </p:xfrm>
        <a:graphic>
          <a:graphicData uri="http://schemas.openxmlformats.org/presentationml/2006/ole">
            <p:oleObj spid="_x0000_s13315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5429250" y="2071688"/>
          <a:ext cx="2703513" cy="965200"/>
        </p:xfrm>
        <a:graphic>
          <a:graphicData uri="http://schemas.openxmlformats.org/presentationml/2006/ole">
            <p:oleObj spid="_x0000_s13316" name="Equation" r:id="rId5" imgW="1346040" imgH="482400" progId="Equation.DSMT4">
              <p:embed/>
            </p:oleObj>
          </a:graphicData>
        </a:graphic>
      </p:graphicFrame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5581650" y="3443288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</p:txBody>
      </p:sp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5734050" y="4205288"/>
          <a:ext cx="1428750" cy="360362"/>
        </p:xfrm>
        <a:graphic>
          <a:graphicData uri="http://schemas.openxmlformats.org/presentationml/2006/ole">
            <p:oleObj spid="_x0000_s13317" name="Equation" r:id="rId6" imgW="799920" imgH="203040" progId="Equation.DSMT4">
              <p:embed/>
            </p:oleObj>
          </a:graphicData>
        </a:graphic>
      </p:graphicFrame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7258050" y="412908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sp>
        <p:nvSpPr>
          <p:cNvPr id="13324" name="AutoShape 7"/>
          <p:cNvSpPr>
            <a:spLocks noChangeArrowheads="1"/>
          </p:cNvSpPr>
          <p:nvPr/>
        </p:nvSpPr>
        <p:spPr bwMode="auto">
          <a:xfrm>
            <a:off x="5214938" y="5000625"/>
            <a:ext cx="2938462" cy="1428750"/>
          </a:xfrm>
          <a:prstGeom prst="wedgeRoundRectCallout">
            <a:avLst>
              <a:gd name="adj1" fmla="val -73292"/>
              <a:gd name="adj2" fmla="val -371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再帰関数の時間計算量は、見た目では分かりにくい。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E1745-C7DD-4822-9A36-7D4C7B4D80A2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5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60023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function5(int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　　　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function5(n/2);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function5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6934200" y="1676400"/>
          <a:ext cx="609600" cy="360363"/>
        </p:xfrm>
        <a:graphic>
          <a:graphicData uri="http://schemas.openxmlformats.org/presentationml/2006/ole">
            <p:oleObj spid="_x0000_s1433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4978400" y="2743200"/>
          <a:ext cx="2346325" cy="1270000"/>
        </p:xfrm>
        <a:graphic>
          <a:graphicData uri="http://schemas.openxmlformats.org/presentationml/2006/ole">
            <p:oleObj spid="_x0000_s14340" name="Equation" r:id="rId5" imgW="1168200" imgH="63468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054600" y="4267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5130800" y="4876800"/>
          <a:ext cx="1787525" cy="360363"/>
        </p:xfrm>
        <a:graphic>
          <a:graphicData uri="http://schemas.openxmlformats.org/presentationml/2006/ole">
            <p:oleObj spid="_x0000_s14341" name="Equation" r:id="rId6" imgW="1002960" imgH="203040" progId="Equation.DSMT4">
              <p:embed/>
            </p:oleObj>
          </a:graphicData>
        </a:graphic>
      </p:graphicFrame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959600" y="4800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88C98-9788-4E9F-BD3D-3E3556B0F94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6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int function6(int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4860925" y="15240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function6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7543800" y="1600200"/>
          <a:ext cx="609600" cy="360363"/>
        </p:xfrm>
        <a:graphic>
          <a:graphicData uri="http://schemas.openxmlformats.org/presentationml/2006/ole">
            <p:oleObj spid="_x0000_s1536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4756150" y="2819400"/>
          <a:ext cx="4387850" cy="1427163"/>
        </p:xfrm>
        <a:graphic>
          <a:graphicData uri="http://schemas.openxmlformats.org/presentationml/2006/ole">
            <p:oleObj spid="_x0000_s15364" name="Equation" r:id="rId5" imgW="2184120" imgH="711000" progId="Equation.DSMT4">
              <p:embed/>
            </p:oleObj>
          </a:graphicData>
        </a:graphic>
      </p:graphicFrame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876800" y="4648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5092700" y="5137150"/>
          <a:ext cx="1538288" cy="407988"/>
        </p:xfrm>
        <a:graphic>
          <a:graphicData uri="http://schemas.openxmlformats.org/presentationml/2006/ole">
            <p:oleObj spid="_x0000_s15365" name="Equation" r:id="rId6" imgW="863280" imgH="22860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721475" y="508476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E383A-C40D-402E-84F8-E2BF5595C2EC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プログラムにおける計算時間の漸近評価練習</a:t>
            </a:r>
            <a:r>
              <a:rPr lang="en-US" altLang="ja-JP" sz="3200" smtClean="0"/>
              <a:t>1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6386" name="Equation" r:id="rId3" imgW="914400" imgH="198720" progId="Equation.DSMT4">
              <p:embed/>
            </p:oleObj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533400" y="2036763"/>
            <a:ext cx="6427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次のプログラムの計算時間をＯ記法で求めよ。</a:t>
            </a:r>
          </a:p>
          <a:p>
            <a:r>
              <a:rPr lang="ja-JP" altLang="en-US" sz="2400">
                <a:ea typeface="MS UI Gothic" pitchFamily="50" charset="-128"/>
              </a:rPr>
              <a:t>ただし、入力サイズは仮引数ｎに入っている数とする。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201B3-A4F7-4890-B927-0B00E3908B65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676400" y="0"/>
            <a:ext cx="5867400" cy="63404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exercise1(int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for(l=0;l&lt;n;l++)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××××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57300" cy="457200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solidFill>
                  <a:schemeClr val="tx1"/>
                </a:solidFill>
              </a:rPr>
              <a:t>（１）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C331E-8039-4B5F-98DA-7E08BD161647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" cy="533400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tx1"/>
                </a:solidFill>
              </a:rPr>
              <a:t>（</a:t>
            </a:r>
            <a:r>
              <a:rPr lang="en-US" altLang="ja-JP" sz="2800" smtClean="0">
                <a:solidFill>
                  <a:schemeClr val="tx1"/>
                </a:solidFill>
              </a:rPr>
              <a:t>2</a:t>
            </a:r>
            <a:r>
              <a:rPr lang="ja-JP" altLang="en-US" sz="2800" smtClean="0">
                <a:solidFill>
                  <a:schemeClr val="tx1"/>
                </a:solidFill>
              </a:rPr>
              <a:t>）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7410" name="Equation" r:id="rId3" imgW="914400" imgH="198720" progId="Equation.DSMT4">
              <p:embed/>
            </p:oleObj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362200" y="685800"/>
            <a:ext cx="48006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2)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exercise2(n-1)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exercise2(n-2);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5593C-478B-488D-AF6C-AE9A796A8CF3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アルゴリズムの入力について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・問題と問題例</a:t>
            </a:r>
          </a:p>
          <a:p>
            <a:pPr algn="l" eaLnBrk="1" hangingPunct="1"/>
            <a:r>
              <a:rPr lang="ja-JP" altLang="en-US" smtClean="0"/>
              <a:t>・入力サイズ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0EF66-4526-4AA5-89B6-2BC85ACE2B2A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問題と問題例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problem and  problem instances)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68802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問題：現実の問題を定義したもの。</a:t>
            </a:r>
          </a:p>
          <a:p>
            <a:r>
              <a:rPr lang="ja-JP" altLang="en-US" sz="2400"/>
              <a:t>　　　　同じような入力と出力の関係を定めたもの。</a:t>
            </a:r>
          </a:p>
          <a:p>
            <a:endParaRPr lang="ja-JP" altLang="en-US" sz="2400"/>
          </a:p>
          <a:p>
            <a:r>
              <a:rPr lang="ja-JP" altLang="en-US" sz="2400"/>
              <a:t>　　　・でたらめに並んだ数値を順番にならべる。</a:t>
            </a:r>
          </a:p>
          <a:p>
            <a:r>
              <a:rPr lang="ja-JP" altLang="en-US" sz="2400"/>
              <a:t>　　　　－＞ソート問題（入力：でたらめな列、</a:t>
            </a:r>
          </a:p>
          <a:p>
            <a:r>
              <a:rPr lang="ja-JP" altLang="en-US" sz="2400"/>
              <a:t>　　　　　　　　　　　　　　　出力：順序列）</a:t>
            </a:r>
          </a:p>
          <a:p>
            <a:r>
              <a:rPr lang="ja-JP" altLang="en-US" sz="2400"/>
              <a:t>　　　・２つの数字の最大公約数を求める。</a:t>
            </a:r>
          </a:p>
          <a:p>
            <a:r>
              <a:rPr lang="ja-JP" altLang="en-US" sz="2400"/>
              <a:t>　　　　ー＞ｇｃｄ問題（入力：２つの整数、</a:t>
            </a:r>
          </a:p>
          <a:p>
            <a:r>
              <a:rPr lang="ja-JP" altLang="en-US" sz="2400"/>
              <a:t>　　　　　　　　　　　　　　出力：１つの最大公約数）　　　</a:t>
            </a:r>
          </a:p>
          <a:p>
            <a:r>
              <a:rPr lang="ja-JP" altLang="en-US" sz="2400"/>
              <a:t>　　　・数の集合から最大値を求める</a:t>
            </a:r>
          </a:p>
          <a:p>
            <a:r>
              <a:rPr lang="ja-JP" altLang="en-US" sz="2400"/>
              <a:t>　　　　ー＞最大値問題（入力：数の集合、</a:t>
            </a:r>
          </a:p>
          <a:p>
            <a:r>
              <a:rPr lang="ja-JP" altLang="en-US" sz="2400"/>
              <a:t>　　　　　　　　　　　　　　　　出力：入力中の最大値）</a:t>
            </a:r>
          </a:p>
          <a:p>
            <a:r>
              <a:rPr lang="ja-JP" altLang="en-US" sz="2400"/>
              <a:t>・・・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982C9-8B01-415F-909A-C88AEFC26424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本講義の目的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よいソフトウェアを作成するための基礎を身に着ける。</a:t>
            </a:r>
          </a:p>
          <a:p>
            <a:pPr eaLnBrk="1" hangingPunct="1"/>
            <a:r>
              <a:rPr lang="ja-JP" altLang="en-US" smtClean="0"/>
              <a:t>良いソフトウェアであることの客観的な評価法を身に着ける。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37E8C-9F4F-4E8D-A959-194B72B5395D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54275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64563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問題例：具体的に数値を与えたもの。</a:t>
            </a:r>
          </a:p>
          <a:p>
            <a:r>
              <a:rPr lang="ja-JP" altLang="en-US" sz="2400"/>
              <a:t>　　　　問題は、問題例の集合としてとらえられる。</a:t>
            </a:r>
          </a:p>
          <a:p>
            <a:endParaRPr lang="ja-JP" altLang="en-US" sz="2400"/>
          </a:p>
          <a:p>
            <a:r>
              <a:rPr lang="ja-JP" altLang="en-US" sz="2400"/>
              <a:t>　　　・ソート問題例</a:t>
            </a:r>
          </a:p>
          <a:p>
            <a:r>
              <a:rPr lang="ja-JP" altLang="en-US" sz="2400"/>
              <a:t>３　４　２　８　７　→　２　３　４　７　８</a:t>
            </a:r>
          </a:p>
          <a:p>
            <a:r>
              <a:rPr lang="ja-JP" altLang="en-US" sz="2400"/>
              <a:t>１　２　９　７　３　５　６　→　１　２　３　５　６　７　９</a:t>
            </a:r>
          </a:p>
          <a:p>
            <a:r>
              <a:rPr lang="ja-JP" altLang="en-US" sz="2400"/>
              <a:t>４　２　→　２　４</a:t>
            </a:r>
          </a:p>
          <a:p>
            <a:r>
              <a:rPr lang="ja-JP" altLang="en-US" sz="2400"/>
              <a:t>７　１　３　８　→　１　３　７　８</a:t>
            </a:r>
          </a:p>
        </p:txBody>
      </p:sp>
      <p:sp>
        <p:nvSpPr>
          <p:cNvPr id="54276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4277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4278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4279" name="Oval 1030"/>
          <p:cNvSpPr>
            <a:spLocks noChangeArrowheads="1"/>
          </p:cNvSpPr>
          <p:nvPr/>
        </p:nvSpPr>
        <p:spPr bwMode="auto">
          <a:xfrm>
            <a:off x="1600200" y="47244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4280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4281" name="Oval 1032"/>
          <p:cNvSpPr>
            <a:spLocks noChangeArrowheads="1"/>
          </p:cNvSpPr>
          <p:nvPr/>
        </p:nvSpPr>
        <p:spPr bwMode="auto">
          <a:xfrm>
            <a:off x="3276600" y="49530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4282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3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4284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106042"/>
              <a:gd name="adj2" fmla="val -57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5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3948F-BDFF-452F-823E-7DE66B64E143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5299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3981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　　　・最大値問題</a:t>
            </a:r>
          </a:p>
          <a:p>
            <a:r>
              <a:rPr lang="ja-JP" altLang="en-US" sz="2400"/>
              <a:t>３　４　２　８　７　→　　８</a:t>
            </a:r>
          </a:p>
          <a:p>
            <a:r>
              <a:rPr lang="ja-JP" altLang="en-US" sz="2400"/>
              <a:t>１　２　９　７　３　５　６　→　　９</a:t>
            </a:r>
          </a:p>
          <a:p>
            <a:r>
              <a:rPr lang="ja-JP" altLang="en-US" sz="2400"/>
              <a:t>４　２　→４</a:t>
            </a:r>
          </a:p>
          <a:p>
            <a:r>
              <a:rPr lang="ja-JP" altLang="en-US" sz="2400"/>
              <a:t>７　１　３　８　→　８</a:t>
            </a:r>
          </a:p>
        </p:txBody>
      </p:sp>
      <p:sp>
        <p:nvSpPr>
          <p:cNvPr id="55300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5301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最大値問題</a:t>
            </a:r>
          </a:p>
        </p:txBody>
      </p:sp>
      <p:sp>
        <p:nvSpPr>
          <p:cNvPr id="55302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5303" name="Oval 1030"/>
          <p:cNvSpPr>
            <a:spLocks noChangeArrowheads="1"/>
          </p:cNvSpPr>
          <p:nvPr/>
        </p:nvSpPr>
        <p:spPr bwMode="auto">
          <a:xfrm>
            <a:off x="1600200" y="47244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5304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5305" name="Oval 1032"/>
          <p:cNvSpPr>
            <a:spLocks noChangeArrowheads="1"/>
          </p:cNvSpPr>
          <p:nvPr/>
        </p:nvSpPr>
        <p:spPr bwMode="auto">
          <a:xfrm>
            <a:off x="3276600" y="49530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5306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7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5308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106042"/>
              <a:gd name="adj2" fmla="val -57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9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C6AD3-28AE-4E53-B3C1-CE86460A865B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入力サイズ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580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入力を計算機で表現するときの大きさ。</a:t>
            </a:r>
          </a:p>
          <a:p>
            <a:r>
              <a:rPr lang="ja-JP" altLang="en-US" sz="2400"/>
              <a:t>一つ問題例を定めると入力サイズも定まる。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838200" y="3581400"/>
            <a:ext cx="72390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6002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13716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　４　２　８　７</a:t>
            </a:r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1600200" y="53340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４　２</a:t>
            </a:r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56388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７　１　３　８</a:t>
            </a:r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4038600" y="52578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１　２　９　７　３　５　６</a:t>
            </a: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1981200" y="4800600"/>
            <a:ext cx="2209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2895600" y="472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276600" y="2895600"/>
            <a:ext cx="2667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3810000" y="28956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入力サイズ</a:t>
            </a:r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5791200" y="4572000"/>
            <a:ext cx="1447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6" name="Text Box 15"/>
          <p:cNvSpPr txBox="1">
            <a:spLocks noChangeArrowheads="1"/>
          </p:cNvSpPr>
          <p:nvPr/>
        </p:nvSpPr>
        <p:spPr bwMode="auto">
          <a:xfrm>
            <a:off x="6324600" y="457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1828800" y="60960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20574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56339" name="Line 18"/>
          <p:cNvSpPr>
            <a:spLocks noChangeShapeType="1"/>
          </p:cNvSpPr>
          <p:nvPr/>
        </p:nvSpPr>
        <p:spPr bwMode="auto">
          <a:xfrm>
            <a:off x="4343400" y="6096000"/>
            <a:ext cx="2743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55626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７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C4EDC-2CB6-4FB8-819B-652010A482FB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一様コスト基準（一様コストモデル）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どの数の計算も一定時間（定数時間）できるとき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（一つの数の入力サイズは１）</a:t>
            </a:r>
          </a:p>
          <a:p>
            <a:pPr eaLnBrk="1" hangingPunct="1">
              <a:buFontTx/>
              <a:buNone/>
            </a:pPr>
            <a:endParaRPr lang="ja-JP" altLang="en-US" sz="2800" smtClean="0"/>
          </a:p>
          <a:p>
            <a:pPr eaLnBrk="1" hangingPunct="1"/>
            <a:r>
              <a:rPr lang="ja-JP" altLang="en-US" sz="2800" smtClean="0"/>
              <a:t>対数コスト基準（対数コストモデル）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数の表現を桁数まで考えて数を扱う。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桁の大きい数同士の計算は大変なので。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（数</a:t>
            </a:r>
            <a:r>
              <a:rPr lang="en-US" altLang="ja-JP" sz="2800" smtClean="0"/>
              <a:t>a</a:t>
            </a:r>
            <a:r>
              <a:rPr lang="ja-JP" altLang="en-US" sz="2800" smtClean="0"/>
              <a:t>の入力サイズは</a:t>
            </a:r>
            <a:r>
              <a:rPr lang="en-US" altLang="ja-JP" sz="2800" smtClean="0"/>
              <a:t>log a)</a:t>
            </a: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5334000" y="228600"/>
            <a:ext cx="3581400" cy="1066800"/>
          </a:xfrm>
          <a:prstGeom prst="wedgeRoundRectCallout">
            <a:avLst>
              <a:gd name="adj1" fmla="val -27259"/>
              <a:gd name="adj2" fmla="val 8288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715000" y="304800"/>
            <a:ext cx="305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</a:t>
            </a:r>
          </a:p>
          <a:p>
            <a:r>
              <a:rPr lang="ja-JP" altLang="en-US" sz="2400"/>
              <a:t>主にこの基準を用いる</a:t>
            </a:r>
          </a:p>
        </p:txBody>
      </p:sp>
      <p:sp>
        <p:nvSpPr>
          <p:cNvPr id="57350" name="AutoShape 5"/>
          <p:cNvSpPr>
            <a:spLocks noChangeArrowheads="1"/>
          </p:cNvSpPr>
          <p:nvPr/>
        </p:nvSpPr>
        <p:spPr bwMode="auto">
          <a:xfrm>
            <a:off x="5029200" y="5562600"/>
            <a:ext cx="3581400" cy="1066800"/>
          </a:xfrm>
          <a:prstGeom prst="wedgeRoundRectCallout">
            <a:avLst>
              <a:gd name="adj1" fmla="val -39583"/>
              <a:gd name="adj2" fmla="val -9851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5089525" y="5659438"/>
            <a:ext cx="345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この基準を用いるときは、</a:t>
            </a:r>
          </a:p>
          <a:p>
            <a:r>
              <a:rPr lang="ja-JP" altLang="en-US" sz="2400"/>
              <a:t>その都度ことわる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F1C5E-25F4-448B-AFF0-B984D15EDAAF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18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対数コストモデルについて</a:t>
            </a:r>
            <a:br>
              <a:rPr lang="ja-JP" altLang="en-US" smtClean="0"/>
            </a:br>
            <a:r>
              <a:rPr lang="ja-JP" altLang="en-US" smtClean="0"/>
              <a:t>（計算機内での数の表現と桁数）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286000" y="2362200"/>
          <a:ext cx="1828800" cy="587375"/>
        </p:xfrm>
        <a:graphic>
          <a:graphicData uri="http://schemas.openxmlformats.org/presentationml/2006/ole">
            <p:oleObj spid="_x0000_s18434" name="Equation" r:id="rId3" imgW="711000" imgH="228600" progId="Equation.DSMT4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572000" y="2357438"/>
          <a:ext cx="4179888" cy="652462"/>
        </p:xfrm>
        <a:graphic>
          <a:graphicData uri="http://schemas.openxmlformats.org/presentationml/2006/ole">
            <p:oleObj spid="_x0000_s18435" name="Equation" r:id="rId4" imgW="1625400" imgH="253800" progId="Equation.DSMT4">
              <p:embed/>
            </p:oleObj>
          </a:graphicData>
        </a:graphic>
      </p:graphicFrame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593725" y="2382838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１０進数</a:t>
            </a:r>
          </a:p>
        </p:txBody>
      </p:sp>
      <p:sp>
        <p:nvSpPr>
          <p:cNvPr id="18444" name="AutoShape 6"/>
          <p:cNvSpPr>
            <a:spLocks noChangeArrowheads="1"/>
          </p:cNvSpPr>
          <p:nvPr/>
        </p:nvSpPr>
        <p:spPr bwMode="auto">
          <a:xfrm>
            <a:off x="4267200" y="3048000"/>
            <a:ext cx="304800" cy="595313"/>
          </a:xfrm>
          <a:prstGeom prst="up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2176463" y="3790950"/>
          <a:ext cx="1763712" cy="587375"/>
        </p:xfrm>
        <a:graphic>
          <a:graphicData uri="http://schemas.openxmlformats.org/presentationml/2006/ole">
            <p:oleObj spid="_x0000_s18436" name="Equation" r:id="rId5" imgW="685800" imgH="228600" progId="Equation.DSMT4">
              <p:embed/>
            </p:oleObj>
          </a:graphicData>
        </a:graphic>
      </p:graphicFrame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4538663" y="3714750"/>
          <a:ext cx="1533525" cy="652463"/>
        </p:xfrm>
        <a:graphic>
          <a:graphicData uri="http://schemas.openxmlformats.org/presentationml/2006/ole">
            <p:oleObj spid="_x0000_s18437" name="Equation" r:id="rId6" imgW="596880" imgH="253800" progId="Equation.DSMT4">
              <p:embed/>
            </p:oleObj>
          </a:graphicData>
        </a:graphic>
      </p:graphicFrame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909638" y="3790950"/>
            <a:ext cx="100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２進数</a:t>
            </a:r>
          </a:p>
        </p:txBody>
      </p:sp>
      <p:sp>
        <p:nvSpPr>
          <p:cNvPr id="18446" name="Text Box 10"/>
          <p:cNvSpPr txBox="1">
            <a:spLocks noChangeArrowheads="1"/>
          </p:cNvSpPr>
          <p:nvPr/>
        </p:nvSpPr>
        <p:spPr bwMode="auto">
          <a:xfrm>
            <a:off x="609600" y="4953000"/>
            <a:ext cx="427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上のように相互変換されるとき、</a:t>
            </a:r>
          </a:p>
        </p:txBody>
      </p:sp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2057400" y="5486400"/>
          <a:ext cx="2057400" cy="685800"/>
        </p:xfrm>
        <a:graphic>
          <a:graphicData uri="http://schemas.openxmlformats.org/presentationml/2006/ole">
            <p:oleObj spid="_x0000_s18438" name="Equation" r:id="rId7" imgW="609480" imgH="203040" progId="Equation.DSMT4">
              <p:embed/>
            </p:oleObj>
          </a:graphicData>
        </a:graphic>
      </p:graphicFrame>
      <p:sp>
        <p:nvSpPr>
          <p:cNvPr id="18447" name="Text Box 12"/>
          <p:cNvSpPr txBox="1">
            <a:spLocks noChangeArrowheads="1"/>
          </p:cNvSpPr>
          <p:nvPr/>
        </p:nvSpPr>
        <p:spPr bwMode="auto">
          <a:xfrm>
            <a:off x="838200" y="6172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である。</a:t>
            </a:r>
          </a:p>
        </p:txBody>
      </p:sp>
      <p:sp>
        <p:nvSpPr>
          <p:cNvPr id="18448" name="AutoShape 3"/>
          <p:cNvSpPr>
            <a:spLocks noChangeArrowheads="1"/>
          </p:cNvSpPr>
          <p:nvPr/>
        </p:nvSpPr>
        <p:spPr bwMode="auto">
          <a:xfrm>
            <a:off x="5143500" y="4429125"/>
            <a:ext cx="3643313" cy="1714500"/>
          </a:xfrm>
          <a:prstGeom prst="wedgeRoundRectCallout">
            <a:avLst>
              <a:gd name="adj1" fmla="val -74815"/>
              <a:gd name="adj2" fmla="val 289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graphicFrame>
        <p:nvGraphicFramePr>
          <p:cNvPr id="18439" name="Object 14"/>
          <p:cNvGraphicFramePr>
            <a:graphicFrameLocks noChangeAspect="1"/>
          </p:cNvGraphicFramePr>
          <p:nvPr/>
        </p:nvGraphicFramePr>
        <p:xfrm>
          <a:off x="5357813" y="4786313"/>
          <a:ext cx="600075" cy="471487"/>
        </p:xfrm>
        <a:graphic>
          <a:graphicData uri="http://schemas.openxmlformats.org/presentationml/2006/ole">
            <p:oleObj spid="_x0000_s18439" name="Equation" r:id="rId8" imgW="177480" imgH="139680" progId="Equation.DSMT4">
              <p:embed/>
            </p:oleObj>
          </a:graphicData>
        </a:graphic>
      </p:graphicFrame>
      <p:graphicFrame>
        <p:nvGraphicFramePr>
          <p:cNvPr id="18440" name="Object 15"/>
          <p:cNvGraphicFramePr>
            <a:graphicFrameLocks noChangeAspect="1"/>
          </p:cNvGraphicFramePr>
          <p:nvPr/>
        </p:nvGraphicFramePr>
        <p:xfrm>
          <a:off x="5286375" y="5429250"/>
          <a:ext cx="728663" cy="471488"/>
        </p:xfrm>
        <a:graphic>
          <a:graphicData uri="http://schemas.openxmlformats.org/presentationml/2006/ole">
            <p:oleObj spid="_x0000_s18440" name="Equation" r:id="rId9" imgW="215640" imgH="139680" progId="Equation.DSMT4">
              <p:embed/>
            </p:oleObj>
          </a:graphicData>
        </a:graphic>
      </p:graphicFrame>
      <p:sp>
        <p:nvSpPr>
          <p:cNvPr id="18449" name="テキスト ボックス 16"/>
          <p:cNvSpPr txBox="1">
            <a:spLocks noChangeArrowheads="1"/>
          </p:cNvSpPr>
          <p:nvPr/>
        </p:nvSpPr>
        <p:spPr bwMode="auto">
          <a:xfrm>
            <a:off x="5857875" y="4714875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10</a:t>
            </a:r>
            <a:r>
              <a:rPr lang="ja-JP" altLang="en-US" sz="2400"/>
              <a:t>進数での桁数</a:t>
            </a:r>
          </a:p>
        </p:txBody>
      </p:sp>
      <p:sp>
        <p:nvSpPr>
          <p:cNvPr id="18450" name="テキスト ボックス 17"/>
          <p:cNvSpPr txBox="1">
            <a:spLocks noChangeArrowheads="1"/>
          </p:cNvSpPr>
          <p:nvPr/>
        </p:nvSpPr>
        <p:spPr bwMode="auto">
          <a:xfrm>
            <a:off x="5857875" y="5429250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2</a:t>
            </a:r>
            <a:r>
              <a:rPr lang="ja-JP" altLang="en-US" sz="2400"/>
              <a:t>進数での桁数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E77C2-5F8D-4428-AF01-B59A49E67302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8153400" y="6437313"/>
          <a:ext cx="736600" cy="420687"/>
        </p:xfrm>
        <a:graphic>
          <a:graphicData uri="http://schemas.openxmlformats.org/presentationml/2006/ole">
            <p:oleObj spid="_x0000_s19458" name="Equation" r:id="rId3" imgW="355320" imgH="203040" progId="Equation.DSMT4">
              <p:embed/>
            </p:oleObj>
          </a:graphicData>
        </a:graphic>
      </p:graphicFrame>
      <p:sp>
        <p:nvSpPr>
          <p:cNvPr id="19468" name="Text Box 4"/>
          <p:cNvSpPr txBox="1">
            <a:spLocks noChangeArrowheads="1"/>
          </p:cNvSpPr>
          <p:nvPr/>
        </p:nvSpPr>
        <p:spPr bwMode="auto">
          <a:xfrm>
            <a:off x="2895600" y="14478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36563" y="762000"/>
          <a:ext cx="8164512" cy="619125"/>
        </p:xfrm>
        <a:graphic>
          <a:graphicData uri="http://schemas.openxmlformats.org/presentationml/2006/ole">
            <p:oleObj spid="_x0000_s19459" name="Equation" r:id="rId4" imgW="3174840" imgH="241200" progId="Equation.DSMT4">
              <p:embed/>
            </p:oleObj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143000" y="3200400"/>
          <a:ext cx="2384425" cy="522288"/>
        </p:xfrm>
        <a:graphic>
          <a:graphicData uri="http://schemas.openxmlformats.org/presentationml/2006/ole">
            <p:oleObj spid="_x0000_s19460" name="Equation" r:id="rId5" imgW="927000" imgH="203040" progId="Equation.DSMT4">
              <p:embed/>
            </p:oleObj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685800" y="1371600"/>
          <a:ext cx="2189163" cy="488950"/>
        </p:xfrm>
        <a:graphic>
          <a:graphicData uri="http://schemas.openxmlformats.org/presentationml/2006/ole">
            <p:oleObj spid="_x0000_s19461" name="Equation" r:id="rId6" imgW="850680" imgH="190440" progId="Equation.DSMT4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1676400" y="1905000"/>
          <a:ext cx="4314825" cy="1206500"/>
        </p:xfrm>
        <a:graphic>
          <a:graphicData uri="http://schemas.openxmlformats.org/presentationml/2006/ole">
            <p:oleObj spid="_x0000_s19462" name="Equation" r:id="rId7" imgW="1676160" imgH="469800" progId="Equation.DSMT4">
              <p:embed/>
            </p:oleObj>
          </a:graphicData>
        </a:graphic>
      </p:graphicFrame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657600" y="32004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sp>
        <p:nvSpPr>
          <p:cNvPr id="19470" name="Text Box 10"/>
          <p:cNvSpPr txBox="1">
            <a:spLocks noChangeArrowheads="1"/>
          </p:cNvSpPr>
          <p:nvPr/>
        </p:nvSpPr>
        <p:spPr bwMode="auto">
          <a:xfrm>
            <a:off x="212725" y="3297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また、</a:t>
            </a:r>
          </a:p>
        </p:txBody>
      </p:sp>
      <p:graphicFrame>
        <p:nvGraphicFramePr>
          <p:cNvPr id="19463" name="Object 11"/>
          <p:cNvGraphicFramePr>
            <a:graphicFrameLocks noChangeAspect="1"/>
          </p:cNvGraphicFramePr>
          <p:nvPr/>
        </p:nvGraphicFramePr>
        <p:xfrm>
          <a:off x="1295400" y="3810000"/>
          <a:ext cx="5551488" cy="1208088"/>
        </p:xfrm>
        <a:graphic>
          <a:graphicData uri="http://schemas.openxmlformats.org/presentationml/2006/ole">
            <p:oleObj spid="_x0000_s19463" name="Equation" r:id="rId8" imgW="2158920" imgH="469800" progId="Equation.DSMT4">
              <p:embed/>
            </p:oleObj>
          </a:graphicData>
        </a:graphic>
      </p:graphicFrame>
      <p:graphicFrame>
        <p:nvGraphicFramePr>
          <p:cNvPr id="19464" name="Object 12"/>
          <p:cNvGraphicFramePr>
            <a:graphicFrameLocks noChangeAspect="1"/>
          </p:cNvGraphicFramePr>
          <p:nvPr/>
        </p:nvGraphicFramePr>
        <p:xfrm>
          <a:off x="762000" y="5105400"/>
          <a:ext cx="1763713" cy="588963"/>
        </p:xfrm>
        <a:graphic>
          <a:graphicData uri="http://schemas.openxmlformats.org/presentationml/2006/ole">
            <p:oleObj spid="_x0000_s19464" name="Equation" r:id="rId9" imgW="685800" imgH="228600" progId="Equation.DSMT4">
              <p:embed/>
            </p:oleObj>
          </a:graphicData>
        </a:graphic>
      </p:graphicFrame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2651125" y="51260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とおく。</a:t>
            </a:r>
          </a:p>
        </p:txBody>
      </p:sp>
      <p:graphicFrame>
        <p:nvGraphicFramePr>
          <p:cNvPr id="19465" name="Object 14"/>
          <p:cNvGraphicFramePr>
            <a:graphicFrameLocks noChangeAspect="1"/>
          </p:cNvGraphicFramePr>
          <p:nvPr/>
        </p:nvGraphicFramePr>
        <p:xfrm>
          <a:off x="1066800" y="5684838"/>
          <a:ext cx="5753100" cy="1173162"/>
        </p:xfrm>
        <a:graphic>
          <a:graphicData uri="http://schemas.openxmlformats.org/presentationml/2006/ole">
            <p:oleObj spid="_x0000_s19465" name="Equation" r:id="rId10" imgW="22348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23C73-29A2-4BF9-A705-69F8971DF5F8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606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　　　・最大値問題の入力サイズ</a:t>
            </a:r>
          </a:p>
          <a:p>
            <a:r>
              <a:rPr lang="ja-JP" altLang="en-US" sz="2400"/>
              <a:t>３３　　４２４　　２１　９９６　１２４２　→　　１２４２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762000" y="2971800"/>
            <a:ext cx="6096000" cy="6858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３３　　４２４　　２１　９９６　１２４２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1524000" y="2667000"/>
            <a:ext cx="4495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290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447800" y="4800600"/>
            <a:ext cx="4800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2743200" y="16002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一様コスト基準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1676400" y="3962400"/>
            <a:ext cx="609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1752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657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581400" y="3962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>
            <a:off x="42672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54102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４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5181600" y="3962400"/>
            <a:ext cx="914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7" name="Text Box 18"/>
          <p:cNvSpPr txBox="1">
            <a:spLocks noChangeArrowheads="1"/>
          </p:cNvSpPr>
          <p:nvPr/>
        </p:nvSpPr>
        <p:spPr bwMode="auto">
          <a:xfrm>
            <a:off x="2590800" y="5029200"/>
            <a:ext cx="2443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２＋３＋２＋３＋４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＝１４</a:t>
            </a:r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819400" y="59436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対数コスト基準</a:t>
            </a:r>
          </a:p>
        </p:txBody>
      </p:sp>
      <p:sp>
        <p:nvSpPr>
          <p:cNvPr id="58389" name="AutoShape 20"/>
          <p:cNvSpPr>
            <a:spLocks noChangeArrowheads="1"/>
          </p:cNvSpPr>
          <p:nvPr/>
        </p:nvSpPr>
        <p:spPr bwMode="auto">
          <a:xfrm>
            <a:off x="6172200" y="1447800"/>
            <a:ext cx="2971800" cy="1143000"/>
          </a:xfrm>
          <a:prstGeom prst="wedgeRoundRectCallout">
            <a:avLst>
              <a:gd name="adj1" fmla="val -91454"/>
              <a:gd name="adj2" fmla="val -193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6294438" y="1600200"/>
            <a:ext cx="2849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主にこちらを用いる。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553DE-669E-45F4-B07F-A60A8E6509A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本講義のレポート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主に</a:t>
            </a:r>
            <a:r>
              <a:rPr lang="en-US" altLang="ja-JP" smtClean="0"/>
              <a:t>C</a:t>
            </a:r>
            <a:r>
              <a:rPr lang="ja-JP" altLang="en-US" smtClean="0"/>
              <a:t>言語によるプログラミングが伴う。</a:t>
            </a:r>
          </a:p>
          <a:p>
            <a:pPr eaLnBrk="1" hangingPunct="1"/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レポート作成の際には、プログラミング演習室を用いることができる。ただし、木曜日と、金曜日の午後は、３セメスターのプログラミング演習があるので、他の時間帯に利用すること。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DB0E5-7325-4625-B857-AC53D4ECE0C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71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</a:t>
            </a:r>
            <a:r>
              <a:rPr lang="en-US" altLang="ja-JP" smtClean="0"/>
              <a:t>.</a:t>
            </a:r>
            <a:r>
              <a:rPr lang="ja-JP" altLang="en-US" smtClean="0"/>
              <a:t>アルゴリズム入門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E43A8-E5E0-4B35-B434-06B9680456B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42938" y="1631950"/>
            <a:ext cx="8072437" cy="2439988"/>
          </a:xfrm>
          <a:prstGeom prst="rect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>
              <a:solidFill>
                <a:srgbClr val="FFFFCC"/>
              </a:solidFill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786438" y="214313"/>
            <a:ext cx="3035300" cy="1343025"/>
          </a:xfrm>
          <a:prstGeom prst="wedgeRoundRectCallout">
            <a:avLst>
              <a:gd name="adj1" fmla="val -70833"/>
              <a:gd name="adj2" fmla="val 5062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よいソフトウェアとは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8663" y="1624013"/>
            <a:ext cx="7772400" cy="4662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正しく動作するソフトウェア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同じ処理を速く実行できるソフトウェア（同じハードウェアで動作させた場合。）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同じ処理を少ないメモリで実行できるソフトウェア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再利用が可能なソフトウェア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誤動作のないソフトウェア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使いやすいソフトウェア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等々</a:t>
            </a:r>
          </a:p>
          <a:p>
            <a:pPr eaLnBrk="1" hangingPunct="1">
              <a:lnSpc>
                <a:spcPct val="90000"/>
              </a:lnSpc>
            </a:pP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286500" y="35718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主にこの部分</a:t>
            </a:r>
          </a:p>
          <a:p>
            <a:r>
              <a:rPr lang="ja-JP" altLang="en-US" sz="2400"/>
              <a:t>に注目する。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1B748-4457-40F7-B90A-84A51B53FD62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ソフトウェア作成の基礎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746125" y="2459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>
            <a:off x="2667000" y="2362200"/>
            <a:ext cx="396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3" name="Text Box 12"/>
          <p:cNvSpPr txBox="1">
            <a:spLocks noChangeArrowheads="1"/>
          </p:cNvSpPr>
          <p:nvPr/>
        </p:nvSpPr>
        <p:spPr bwMode="auto">
          <a:xfrm>
            <a:off x="3276600" y="3276600"/>
            <a:ext cx="261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プログラミング言語</a:t>
            </a:r>
          </a:p>
          <a:p>
            <a:r>
              <a:rPr lang="ja-JP" altLang="en-US" sz="2400"/>
              <a:t>（</a:t>
            </a:r>
            <a:r>
              <a:rPr lang="en-US" altLang="ja-JP" sz="2400"/>
              <a:t>C,Java,</a:t>
            </a:r>
            <a:r>
              <a:rPr lang="ja-JP" altLang="en-US" sz="2400"/>
              <a:t>等）</a:t>
            </a:r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6781800" y="3200400"/>
            <a:ext cx="185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ソフトウェア</a:t>
            </a:r>
          </a:p>
          <a:p>
            <a:r>
              <a:rPr lang="ja-JP" altLang="en-US" sz="2400"/>
              <a:t>（プログラム）</a:t>
            </a:r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 flipV="1">
            <a:off x="2819400" y="3810000"/>
            <a:ext cx="3733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1295400" y="3505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＋</a:t>
            </a:r>
          </a:p>
        </p:txBody>
      </p: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762000" y="4724400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データ構造</a:t>
            </a: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228600" y="1828800"/>
            <a:ext cx="28956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9" name="Text Box 18"/>
          <p:cNvSpPr txBox="1">
            <a:spLocks noChangeArrowheads="1"/>
          </p:cNvSpPr>
          <p:nvPr/>
        </p:nvSpPr>
        <p:spPr bwMode="auto">
          <a:xfrm>
            <a:off x="898525" y="6192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29710" name="AutoShape 5"/>
          <p:cNvSpPr>
            <a:spLocks noChangeArrowheads="1"/>
          </p:cNvSpPr>
          <p:nvPr/>
        </p:nvSpPr>
        <p:spPr bwMode="auto">
          <a:xfrm>
            <a:off x="3714750" y="5214938"/>
            <a:ext cx="4643438" cy="1343025"/>
          </a:xfrm>
          <a:prstGeom prst="wedgeRoundRectCallout">
            <a:avLst>
              <a:gd name="adj1" fmla="val -61181"/>
              <a:gd name="adj2" fmla="val -40523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9711" name="Text Box 7"/>
          <p:cNvSpPr txBox="1">
            <a:spLocks noChangeArrowheads="1"/>
          </p:cNvSpPr>
          <p:nvPr/>
        </p:nvSpPr>
        <p:spPr bwMode="auto">
          <a:xfrm>
            <a:off x="3857625" y="5286375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本講義では、アルゴリズムとデータ構造を中心にソフトウェアの基礎を説明する。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131797</TotalTime>
  <Words>2192</Words>
  <Application>Microsoft PowerPoint</Application>
  <PresentationFormat>画面に合わせる (4:3)</PresentationFormat>
  <Paragraphs>637</Paragraphs>
  <Slides>56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56</vt:i4>
      </vt:variant>
    </vt:vector>
  </HeadingPairs>
  <TitlesOfParts>
    <vt:vector size="66" baseType="lpstr">
      <vt:lpstr>Times New Roman</vt:lpstr>
      <vt:lpstr>ＭＳ Ｐゴシック</vt:lpstr>
      <vt:lpstr>Arial</vt:lpstr>
      <vt:lpstr>ＭＳ Ｐ明朝</vt:lpstr>
      <vt:lpstr>Lucida Console</vt:lpstr>
      <vt:lpstr>MS UI Gothic</vt:lpstr>
      <vt:lpstr>Verdana</vt:lpstr>
      <vt:lpstr>標準デザイン</vt:lpstr>
      <vt:lpstr>MathType 5.0 Equation</vt:lpstr>
      <vt:lpstr>MathType 4.0 Equation</vt:lpstr>
      <vt:lpstr>ソフトウェア工学</vt:lpstr>
      <vt:lpstr>履修にあたって</vt:lpstr>
      <vt:lpstr>講義予定</vt:lpstr>
      <vt:lpstr>評価</vt:lpstr>
      <vt:lpstr>本講義の目的</vt:lpstr>
      <vt:lpstr>本講義のレポート</vt:lpstr>
      <vt:lpstr>１.アルゴリズム入門</vt:lpstr>
      <vt:lpstr>よいソフトウェアとは</vt:lpstr>
      <vt:lpstr>ソフトウェア作成の基礎</vt:lpstr>
      <vt:lpstr>本講義での主な注目点</vt:lpstr>
      <vt:lpstr>アルゴリズムの解析</vt:lpstr>
      <vt:lpstr>アルゴリズムの計算量 (complexity)</vt:lpstr>
      <vt:lpstr>アルゴリズムの計算量１</vt:lpstr>
      <vt:lpstr>スライド 14</vt:lpstr>
      <vt:lpstr>スライド 15</vt:lpstr>
      <vt:lpstr>アルゴリズムの計算量２</vt:lpstr>
      <vt:lpstr>スライド 17</vt:lpstr>
      <vt:lpstr>スライド 18</vt:lpstr>
      <vt:lpstr>アルゴリズムの解析例</vt:lpstr>
      <vt:lpstr>簡単なアルゴリズム例（最大値を求める。）</vt:lpstr>
      <vt:lpstr>アルゴリズムmaxの正当性</vt:lpstr>
      <vt:lpstr>スライド 22</vt:lpstr>
      <vt:lpstr>アルゴリズムmaxの停止性</vt:lpstr>
      <vt:lpstr>漸近的解析 （Asymptotic  Analysis)</vt:lpstr>
      <vt:lpstr>スライド 25</vt:lpstr>
      <vt:lpstr>関数の漸近的ふるまい （関数の増加率による分類）</vt:lpstr>
      <vt:lpstr>関数の分類１（計算量の漸近的評価１）： オーダー記法</vt:lpstr>
      <vt:lpstr>スライド 28</vt:lpstr>
      <vt:lpstr>関数の分類２（計算量の漸近的評価２）： オメガ記法</vt:lpstr>
      <vt:lpstr>スライド 30</vt:lpstr>
      <vt:lpstr>スライド 31</vt:lpstr>
      <vt:lpstr>スライド 32</vt:lpstr>
      <vt:lpstr>Ｏ記法の例</vt:lpstr>
      <vt:lpstr>Ｏ記法の例</vt:lpstr>
      <vt:lpstr>Ｏ記法の練習問題</vt:lpstr>
      <vt:lpstr>プログラムと漸近的評価</vt:lpstr>
      <vt:lpstr>プロうグラムの漸近的評価</vt:lpstr>
      <vt:lpstr>スライド 38</vt:lpstr>
      <vt:lpstr>プログラムにおける計算時間の漸近評価例</vt:lpstr>
      <vt:lpstr>プログラムにおける計算時間の漸近評価例2 </vt:lpstr>
      <vt:lpstr>プログラムにおける計算時間の漸近評価例3</vt:lpstr>
      <vt:lpstr>プログラムにおける計算時間の漸近評価例4</vt:lpstr>
      <vt:lpstr>プログラムにおける計算時間の漸近評価例5</vt:lpstr>
      <vt:lpstr>プログラムにおける計算時間の漸近評価例6</vt:lpstr>
      <vt:lpstr>プログラムにおける計算時間の漸近評価練習1</vt:lpstr>
      <vt:lpstr>（１）</vt:lpstr>
      <vt:lpstr>（2）</vt:lpstr>
      <vt:lpstr>アルゴリズムの入力について</vt:lpstr>
      <vt:lpstr>問題と問題例 （problem and  problem instances)</vt:lpstr>
      <vt:lpstr>スライド 50</vt:lpstr>
      <vt:lpstr>スライド 51</vt:lpstr>
      <vt:lpstr>入力サイズ</vt:lpstr>
      <vt:lpstr>スライド 53</vt:lpstr>
      <vt:lpstr>対数コストモデルについて （計算機内での数の表現と桁数）</vt:lpstr>
      <vt:lpstr>スライド 55</vt:lpstr>
      <vt:lpstr>スライド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</cp:lastModifiedBy>
  <cp:revision>58</cp:revision>
  <dcterms:created xsi:type="dcterms:W3CDTF">2004-04-11T15:19:54Z</dcterms:created>
  <dcterms:modified xsi:type="dcterms:W3CDTF">2008-07-11T01:58:08Z</dcterms:modified>
</cp:coreProperties>
</file>