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471" r:id="rId2"/>
    <p:sldId id="496" r:id="rId3"/>
    <p:sldId id="524" r:id="rId4"/>
    <p:sldId id="497" r:id="rId5"/>
    <p:sldId id="472" r:id="rId6"/>
    <p:sldId id="499" r:id="rId7"/>
    <p:sldId id="500" r:id="rId8"/>
    <p:sldId id="526" r:id="rId9"/>
    <p:sldId id="501" r:id="rId10"/>
    <p:sldId id="498" r:id="rId11"/>
    <p:sldId id="502" r:id="rId12"/>
    <p:sldId id="503" r:id="rId13"/>
    <p:sldId id="504" r:id="rId14"/>
    <p:sldId id="505" r:id="rId15"/>
    <p:sldId id="506" r:id="rId16"/>
    <p:sldId id="507" r:id="rId17"/>
    <p:sldId id="508" r:id="rId18"/>
    <p:sldId id="530" r:id="rId19"/>
    <p:sldId id="534" r:id="rId20"/>
    <p:sldId id="514" r:id="rId21"/>
    <p:sldId id="510" r:id="rId22"/>
    <p:sldId id="533" r:id="rId23"/>
    <p:sldId id="512" r:id="rId24"/>
    <p:sldId id="529" r:id="rId25"/>
    <p:sldId id="511" r:id="rId26"/>
    <p:sldId id="520" r:id="rId27"/>
    <p:sldId id="509" r:id="rId28"/>
    <p:sldId id="513" r:id="rId29"/>
    <p:sldId id="532" r:id="rId30"/>
    <p:sldId id="515" r:id="rId31"/>
    <p:sldId id="516" r:id="rId32"/>
    <p:sldId id="517" r:id="rId33"/>
    <p:sldId id="521" r:id="rId34"/>
    <p:sldId id="525" r:id="rId35"/>
    <p:sldId id="522" r:id="rId36"/>
    <p:sldId id="527" r:id="rId37"/>
    <p:sldId id="523" r:id="rId38"/>
    <p:sldId id="518" r:id="rId39"/>
    <p:sldId id="519" r:id="rId40"/>
    <p:sldId id="528" r:id="rId41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FF"/>
    <a:srgbClr val="FF9999"/>
    <a:srgbClr val="0099FF"/>
    <a:srgbClr val="000000"/>
    <a:srgbClr val="FF9900"/>
    <a:srgbClr val="0080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5556" autoAdjust="0"/>
    <p:restoredTop sz="96825" autoAdjust="0"/>
  </p:normalViewPr>
  <p:slideViewPr>
    <p:cSldViewPr>
      <p:cViewPr>
        <p:scale>
          <a:sx n="66" d="100"/>
          <a:sy n="66" d="100"/>
        </p:scale>
        <p:origin x="-276" y="-48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984" y="3414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11" Type="http://schemas.openxmlformats.org/officeDocument/2006/relationships/image" Target="../media/image82.wmf"/><Relationship Id="rId5" Type="http://schemas.openxmlformats.org/officeDocument/2006/relationships/image" Target="../media/image76.wmf"/><Relationship Id="rId10" Type="http://schemas.openxmlformats.org/officeDocument/2006/relationships/image" Target="../media/image81.wmf"/><Relationship Id="rId4" Type="http://schemas.openxmlformats.org/officeDocument/2006/relationships/image" Target="../media/image75.wmf"/><Relationship Id="rId9" Type="http://schemas.openxmlformats.org/officeDocument/2006/relationships/image" Target="../media/image80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image" Target="../media/image85.wmf"/><Relationship Id="rId7" Type="http://schemas.openxmlformats.org/officeDocument/2006/relationships/image" Target="../media/image89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6" Type="http://schemas.openxmlformats.org/officeDocument/2006/relationships/image" Target="../media/image88.wmf"/><Relationship Id="rId5" Type="http://schemas.openxmlformats.org/officeDocument/2006/relationships/image" Target="../media/image87.wmf"/><Relationship Id="rId10" Type="http://schemas.openxmlformats.org/officeDocument/2006/relationships/image" Target="../media/image92.wmf"/><Relationship Id="rId4" Type="http://schemas.openxmlformats.org/officeDocument/2006/relationships/image" Target="../media/image86.wmf"/><Relationship Id="rId9" Type="http://schemas.openxmlformats.org/officeDocument/2006/relationships/image" Target="../media/image9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wmf"/><Relationship Id="rId3" Type="http://schemas.openxmlformats.org/officeDocument/2006/relationships/image" Target="../media/image95.wmf"/><Relationship Id="rId7" Type="http://schemas.openxmlformats.org/officeDocument/2006/relationships/image" Target="../media/image99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93.wmf"/><Relationship Id="rId4" Type="http://schemas.openxmlformats.org/officeDocument/2006/relationships/image" Target="../media/image10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wmf"/><Relationship Id="rId7" Type="http://schemas.openxmlformats.org/officeDocument/2006/relationships/image" Target="../media/image110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9.wmf"/><Relationship Id="rId5" Type="http://schemas.openxmlformats.org/officeDocument/2006/relationships/image" Target="../media/image108.wmf"/><Relationship Id="rId4" Type="http://schemas.openxmlformats.org/officeDocument/2006/relationships/image" Target="../media/image10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wmf"/><Relationship Id="rId2" Type="http://schemas.openxmlformats.org/officeDocument/2006/relationships/image" Target="../media/image112.wmf"/><Relationship Id="rId1" Type="http://schemas.openxmlformats.org/officeDocument/2006/relationships/image" Target="../media/image111.wmf"/><Relationship Id="rId6" Type="http://schemas.openxmlformats.org/officeDocument/2006/relationships/image" Target="../media/image110.wmf"/><Relationship Id="rId5" Type="http://schemas.openxmlformats.org/officeDocument/2006/relationships/image" Target="../media/image107.wmf"/><Relationship Id="rId4" Type="http://schemas.openxmlformats.org/officeDocument/2006/relationships/image" Target="../media/image11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7" Type="http://schemas.openxmlformats.org/officeDocument/2006/relationships/image" Target="../media/image121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20.wmf"/><Relationship Id="rId5" Type="http://schemas.openxmlformats.org/officeDocument/2006/relationships/image" Target="../media/image119.wmf"/><Relationship Id="rId4" Type="http://schemas.openxmlformats.org/officeDocument/2006/relationships/image" Target="../media/image11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7" Type="http://schemas.openxmlformats.org/officeDocument/2006/relationships/image" Target="../media/image125.wmf"/><Relationship Id="rId2" Type="http://schemas.openxmlformats.org/officeDocument/2006/relationships/image" Target="../media/image118.wmf"/><Relationship Id="rId1" Type="http://schemas.openxmlformats.org/officeDocument/2006/relationships/image" Target="../media/image116.wmf"/><Relationship Id="rId6" Type="http://schemas.openxmlformats.org/officeDocument/2006/relationships/image" Target="../media/image124.wmf"/><Relationship Id="rId5" Type="http://schemas.openxmlformats.org/officeDocument/2006/relationships/image" Target="../media/image123.wmf"/><Relationship Id="rId4" Type="http://schemas.openxmlformats.org/officeDocument/2006/relationships/image" Target="../media/image122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93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4" Type="http://schemas.openxmlformats.org/officeDocument/2006/relationships/image" Target="../media/image13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8.wmf"/><Relationship Id="rId7" Type="http://schemas.openxmlformats.org/officeDocument/2006/relationships/image" Target="../media/image21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5" Type="http://schemas.openxmlformats.org/officeDocument/2006/relationships/image" Target="../media/image133.wmf"/><Relationship Id="rId4" Type="http://schemas.openxmlformats.org/officeDocument/2006/relationships/image" Target="../media/image132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6.wmf"/><Relationship Id="rId2" Type="http://schemas.openxmlformats.org/officeDocument/2006/relationships/image" Target="../media/image135.wmf"/><Relationship Id="rId1" Type="http://schemas.openxmlformats.org/officeDocument/2006/relationships/image" Target="../media/image134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6" Type="http://schemas.openxmlformats.org/officeDocument/2006/relationships/image" Target="../media/image142.wmf"/><Relationship Id="rId5" Type="http://schemas.openxmlformats.org/officeDocument/2006/relationships/image" Target="../media/image141.wmf"/><Relationship Id="rId4" Type="http://schemas.openxmlformats.org/officeDocument/2006/relationships/image" Target="../media/image14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4" Type="http://schemas.openxmlformats.org/officeDocument/2006/relationships/image" Target="../media/image146.wmf"/></Relationships>
</file>

<file path=ppt/drawings/_rels/vmlDrawing3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0.wmf"/><Relationship Id="rId1" Type="http://schemas.openxmlformats.org/officeDocument/2006/relationships/image" Target="../media/image149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wmf"/><Relationship Id="rId2" Type="http://schemas.openxmlformats.org/officeDocument/2006/relationships/image" Target="../media/image152.wmf"/><Relationship Id="rId1" Type="http://schemas.openxmlformats.org/officeDocument/2006/relationships/image" Target="../media/image151.wmf"/><Relationship Id="rId6" Type="http://schemas.openxmlformats.org/officeDocument/2006/relationships/image" Target="../media/image156.wmf"/><Relationship Id="rId5" Type="http://schemas.openxmlformats.org/officeDocument/2006/relationships/image" Target="../media/image155.wmf"/><Relationship Id="rId4" Type="http://schemas.openxmlformats.org/officeDocument/2006/relationships/image" Target="../media/image154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2.wmf"/><Relationship Id="rId3" Type="http://schemas.openxmlformats.org/officeDocument/2006/relationships/image" Target="../media/image159.wmf"/><Relationship Id="rId7" Type="http://schemas.openxmlformats.org/officeDocument/2006/relationships/image" Target="../media/image161.wmf"/><Relationship Id="rId12" Type="http://schemas.openxmlformats.org/officeDocument/2006/relationships/image" Target="../media/image166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Relationship Id="rId6" Type="http://schemas.openxmlformats.org/officeDocument/2006/relationships/image" Target="../media/image160.wmf"/><Relationship Id="rId11" Type="http://schemas.openxmlformats.org/officeDocument/2006/relationships/image" Target="../media/image165.wmf"/><Relationship Id="rId5" Type="http://schemas.openxmlformats.org/officeDocument/2006/relationships/image" Target="../media/image117.wmf"/><Relationship Id="rId10" Type="http://schemas.openxmlformats.org/officeDocument/2006/relationships/image" Target="../media/image164.wmf"/><Relationship Id="rId4" Type="http://schemas.openxmlformats.org/officeDocument/2006/relationships/image" Target="../media/image116.wmf"/><Relationship Id="rId9" Type="http://schemas.openxmlformats.org/officeDocument/2006/relationships/image" Target="../media/image163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8.wmf"/><Relationship Id="rId1" Type="http://schemas.openxmlformats.org/officeDocument/2006/relationships/image" Target="../media/image167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5" Type="http://schemas.openxmlformats.org/officeDocument/2006/relationships/image" Target="../media/image169.wmf"/><Relationship Id="rId4" Type="http://schemas.openxmlformats.org/officeDocument/2006/relationships/image" Target="../media/image16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10" Type="http://schemas.openxmlformats.org/officeDocument/2006/relationships/image" Target="../media/image41.wmf"/><Relationship Id="rId4" Type="http://schemas.openxmlformats.org/officeDocument/2006/relationships/image" Target="../media/image36.wmf"/><Relationship Id="rId9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６．低次元の行列式とその応用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altLang="ja-JP" dirty="0"/>
              <a:t>	</a:t>
            </a:r>
            <a:r>
              <a:rPr lang="en-US" altLang="ja-JP" dirty="0" smtClean="0"/>
              <a:t>2009/6/3(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95BC859-D34D-4F97-B5F9-FA588F2E115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A0BC06D-3926-4FE3-90AB-DFB6E6737C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75EF0-7139-496A-98EA-7ADD38E473C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3D3F8-E2A0-44FD-80A8-CBEF244250D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B1C58-7D09-4585-9849-5F9C5F904FC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43AB-A856-40B1-942A-CD4B65A2487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D8EC2-EF03-46C4-916F-22209B7CA4C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77555-AE31-42AC-BF26-82F3F9F7C6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3004F-9DC8-44EE-B6C8-4F79285FFB4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FC47B-B800-4181-8116-3AFEAA19352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5CBE6-DAD1-4D9D-A790-7D74357E522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2242E-A560-4C04-BFAC-1936F54B057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BE3A8-55FC-4C49-9EEE-EE51CCA441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5425F6D-67B4-4B54-B055-6131B50DE30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5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6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7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7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13" Type="http://schemas.openxmlformats.org/officeDocument/2006/relationships/oleObject" Target="../embeddings/oleObject87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81.bin"/><Relationship Id="rId12" Type="http://schemas.openxmlformats.org/officeDocument/2006/relationships/oleObject" Target="../embeddings/oleObject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80.bin"/><Relationship Id="rId11" Type="http://schemas.openxmlformats.org/officeDocument/2006/relationships/oleObject" Target="../embeddings/oleObject85.bin"/><Relationship Id="rId5" Type="http://schemas.openxmlformats.org/officeDocument/2006/relationships/oleObject" Target="../embeddings/oleObject79.bin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78.bin"/><Relationship Id="rId9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91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3.bin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01.bin"/><Relationship Id="rId5" Type="http://schemas.openxmlformats.org/officeDocument/2006/relationships/oleObject" Target="../embeddings/oleObject100.bin"/><Relationship Id="rId10" Type="http://schemas.openxmlformats.org/officeDocument/2006/relationships/oleObject" Target="../embeddings/oleObject105.bin"/><Relationship Id="rId4" Type="http://schemas.openxmlformats.org/officeDocument/2006/relationships/oleObject" Target="../embeddings/oleObject99.bin"/><Relationship Id="rId9" Type="http://schemas.openxmlformats.org/officeDocument/2006/relationships/oleObject" Target="../embeddings/oleObject10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3.bin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Relationship Id="rId9" Type="http://schemas.openxmlformats.org/officeDocument/2006/relationships/oleObject" Target="../embeddings/oleObject11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2.bin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20.bin"/><Relationship Id="rId5" Type="http://schemas.openxmlformats.org/officeDocument/2006/relationships/oleObject" Target="../embeddings/oleObject119.bin"/><Relationship Id="rId4" Type="http://schemas.openxmlformats.org/officeDocument/2006/relationships/oleObject" Target="../embeddings/oleObject11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3" Type="http://schemas.openxmlformats.org/officeDocument/2006/relationships/oleObject" Target="../embeddings/oleObject123.bin"/><Relationship Id="rId7" Type="http://schemas.openxmlformats.org/officeDocument/2006/relationships/oleObject" Target="../embeddings/oleObject1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26.bin"/><Relationship Id="rId5" Type="http://schemas.openxmlformats.org/officeDocument/2006/relationships/oleObject" Target="../embeddings/oleObject125.bin"/><Relationship Id="rId10" Type="http://schemas.openxmlformats.org/officeDocument/2006/relationships/oleObject" Target="../embeddings/oleObject130.bin"/><Relationship Id="rId4" Type="http://schemas.openxmlformats.org/officeDocument/2006/relationships/oleObject" Target="../embeddings/oleObject124.bin"/><Relationship Id="rId9" Type="http://schemas.openxmlformats.org/officeDocument/2006/relationships/oleObject" Target="../embeddings/oleObject12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7" Type="http://schemas.openxmlformats.org/officeDocument/2006/relationships/oleObject" Target="../embeddings/oleObject1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41.bin"/><Relationship Id="rId5" Type="http://schemas.openxmlformats.org/officeDocument/2006/relationships/oleObject" Target="../embeddings/oleObject140.bin"/><Relationship Id="rId4" Type="http://schemas.openxmlformats.org/officeDocument/2006/relationships/oleObject" Target="../embeddings/oleObject13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4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46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2.bin"/><Relationship Id="rId3" Type="http://schemas.openxmlformats.org/officeDocument/2006/relationships/oleObject" Target="../embeddings/oleObject147.bin"/><Relationship Id="rId7" Type="http://schemas.openxmlformats.org/officeDocument/2006/relationships/oleObject" Target="../embeddings/oleObject1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50.bin"/><Relationship Id="rId5" Type="http://schemas.openxmlformats.org/officeDocument/2006/relationships/oleObject" Target="../embeddings/oleObject149.bin"/><Relationship Id="rId4" Type="http://schemas.openxmlformats.org/officeDocument/2006/relationships/oleObject" Target="../embeddings/oleObject148.bin"/><Relationship Id="rId9" Type="http://schemas.openxmlformats.org/officeDocument/2006/relationships/oleObject" Target="../embeddings/oleObject153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4.bin"/><Relationship Id="rId7" Type="http://schemas.openxmlformats.org/officeDocument/2006/relationships/oleObject" Target="../embeddings/oleObject1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57.bin"/><Relationship Id="rId5" Type="http://schemas.openxmlformats.org/officeDocument/2006/relationships/oleObject" Target="../embeddings/oleObject156.bin"/><Relationship Id="rId4" Type="http://schemas.openxmlformats.org/officeDocument/2006/relationships/oleObject" Target="../embeddings/oleObject15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161.bin"/><Relationship Id="rId4" Type="http://schemas.openxmlformats.org/officeDocument/2006/relationships/oleObject" Target="../embeddings/oleObject160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7.bin"/><Relationship Id="rId3" Type="http://schemas.openxmlformats.org/officeDocument/2006/relationships/oleObject" Target="../embeddings/oleObject162.bin"/><Relationship Id="rId7" Type="http://schemas.openxmlformats.org/officeDocument/2006/relationships/oleObject" Target="../embeddings/oleObject1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65.bin"/><Relationship Id="rId5" Type="http://schemas.openxmlformats.org/officeDocument/2006/relationships/oleObject" Target="../embeddings/oleObject164.bin"/><Relationship Id="rId4" Type="http://schemas.openxmlformats.org/officeDocument/2006/relationships/oleObject" Target="../embeddings/oleObject16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3.bin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71.bin"/><Relationship Id="rId5" Type="http://schemas.openxmlformats.org/officeDocument/2006/relationships/oleObject" Target="../embeddings/oleObject170.bin"/><Relationship Id="rId4" Type="http://schemas.openxmlformats.org/officeDocument/2006/relationships/oleObject" Target="../embeddings/oleObject16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oleObject175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1.bin"/><Relationship Id="rId3" Type="http://schemas.openxmlformats.org/officeDocument/2006/relationships/oleObject" Target="../embeddings/oleObject176.bin"/><Relationship Id="rId7" Type="http://schemas.openxmlformats.org/officeDocument/2006/relationships/oleObject" Target="../embeddings/oleObject1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79.bin"/><Relationship Id="rId5" Type="http://schemas.openxmlformats.org/officeDocument/2006/relationships/oleObject" Target="../embeddings/oleObject178.bin"/><Relationship Id="rId4" Type="http://schemas.openxmlformats.org/officeDocument/2006/relationships/oleObject" Target="../embeddings/oleObject177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7.bin"/><Relationship Id="rId13" Type="http://schemas.openxmlformats.org/officeDocument/2006/relationships/oleObject" Target="../embeddings/oleObject192.bin"/><Relationship Id="rId3" Type="http://schemas.openxmlformats.org/officeDocument/2006/relationships/oleObject" Target="../embeddings/oleObject182.bin"/><Relationship Id="rId7" Type="http://schemas.openxmlformats.org/officeDocument/2006/relationships/oleObject" Target="../embeddings/oleObject186.bin"/><Relationship Id="rId12" Type="http://schemas.openxmlformats.org/officeDocument/2006/relationships/oleObject" Target="../embeddings/oleObject1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85.bin"/><Relationship Id="rId11" Type="http://schemas.openxmlformats.org/officeDocument/2006/relationships/oleObject" Target="../embeddings/oleObject190.bin"/><Relationship Id="rId5" Type="http://schemas.openxmlformats.org/officeDocument/2006/relationships/oleObject" Target="../embeddings/oleObject184.bin"/><Relationship Id="rId15" Type="http://schemas.openxmlformats.org/officeDocument/2006/relationships/oleObject" Target="../embeddings/oleObject194.bin"/><Relationship Id="rId10" Type="http://schemas.openxmlformats.org/officeDocument/2006/relationships/oleObject" Target="../embeddings/oleObject189.bin"/><Relationship Id="rId4" Type="http://schemas.openxmlformats.org/officeDocument/2006/relationships/oleObject" Target="../embeddings/oleObject183.bin"/><Relationship Id="rId9" Type="http://schemas.openxmlformats.org/officeDocument/2006/relationships/oleObject" Target="../embeddings/oleObject188.bin"/><Relationship Id="rId14" Type="http://schemas.openxmlformats.org/officeDocument/2006/relationships/oleObject" Target="../embeddings/oleObject19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19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7.bin"/><Relationship Id="rId7" Type="http://schemas.openxmlformats.org/officeDocument/2006/relationships/oleObject" Target="../embeddings/oleObject20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00.bin"/><Relationship Id="rId5" Type="http://schemas.openxmlformats.org/officeDocument/2006/relationships/oleObject" Target="../embeddings/oleObject199.bin"/><Relationship Id="rId4" Type="http://schemas.openxmlformats.org/officeDocument/2006/relationships/oleObject" Target="../embeddings/oleObject19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8.bin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27.bin"/><Relationship Id="rId10" Type="http://schemas.openxmlformats.org/officeDocument/2006/relationships/oleObject" Target="../embeddings/oleObject32.bin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3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37.bin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4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5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C287CF-42FB-4C83-AF37-6C3332DB8539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6670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６．低次の行列式とその応用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E10A5C-5A0F-4A00-B512-0F7726A6BA98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304800" y="838200"/>
            <a:ext cx="8153400" cy="5562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３次の行列式の定義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2057400" y="1731963"/>
          <a:ext cx="2700338" cy="1512887"/>
        </p:xfrm>
        <a:graphic>
          <a:graphicData uri="http://schemas.openxmlformats.org/presentationml/2006/ole">
            <p:oleObj spid="_x0000_s9218" name="Equation" r:id="rId3" imgW="1269720" imgH="711000" progId="Equation.DSMT4">
              <p:embed/>
            </p:oleObj>
          </a:graphicData>
        </a:graphic>
      </p:graphicFrame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1066800" y="1350963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  <a:r>
              <a:rPr lang="ja-JP" altLang="en-US"/>
              <a:t>次の正方行列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1127125" y="3429000"/>
            <a:ext cx="349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に対して、その</a:t>
            </a:r>
            <a:r>
              <a:rPr lang="ja-JP" altLang="en-US">
                <a:solidFill>
                  <a:srgbClr val="FF0000"/>
                </a:solidFill>
              </a:rPr>
              <a:t>行列式</a:t>
            </a:r>
            <a:r>
              <a:rPr lang="ja-JP" altLang="en-US"/>
              <a:t>は、</a:t>
            </a:r>
          </a:p>
        </p:txBody>
      </p:sp>
      <p:graphicFrame>
        <p:nvGraphicFramePr>
          <p:cNvPr id="9219" name="Object 10"/>
          <p:cNvGraphicFramePr>
            <a:graphicFrameLocks noChangeAspect="1"/>
          </p:cNvGraphicFramePr>
          <p:nvPr/>
        </p:nvGraphicFramePr>
        <p:xfrm>
          <a:off x="1373188" y="3941763"/>
          <a:ext cx="6586537" cy="1512887"/>
        </p:xfrm>
        <a:graphic>
          <a:graphicData uri="http://schemas.openxmlformats.org/presentationml/2006/ole">
            <p:oleObj spid="_x0000_s9219" name="Equation" r:id="rId4" imgW="3098520" imgH="711000" progId="Equation.DSMT4">
              <p:embed/>
            </p:oleObj>
          </a:graphicData>
        </a:graphic>
      </p:graphicFrame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1431925" y="5562600"/>
            <a:ext cx="203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と定義される。</a:t>
            </a:r>
          </a:p>
        </p:txBody>
      </p:sp>
      <p:sp>
        <p:nvSpPr>
          <p:cNvPr id="9226" name="Text Box 13"/>
          <p:cNvSpPr txBox="1">
            <a:spLocks noChangeArrowheads="1"/>
          </p:cNvSpPr>
          <p:nvPr/>
        </p:nvSpPr>
        <p:spPr bwMode="auto">
          <a:xfrm>
            <a:off x="1676400" y="685800"/>
            <a:ext cx="28305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定義（３次の行列式）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65BC1C-E7D2-462B-8217-EE31B0E8261B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３次の行列式の覚え方（サラス</a:t>
            </a:r>
            <a:r>
              <a:rPr lang="ja-JP" altLang="en-US" dirty="0" smtClean="0"/>
              <a:t>の公式）</a:t>
            </a:r>
            <a:endParaRPr lang="ja-JP" altLang="en-US" dirty="0" smtClean="0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2438400" y="1066800"/>
          <a:ext cx="3810000" cy="2963863"/>
        </p:xfrm>
        <a:graphic>
          <a:graphicData uri="http://schemas.openxmlformats.org/presentationml/2006/ole">
            <p:oleObj spid="_x0000_s10242" name="Equation" r:id="rId3" imgW="914400" imgH="711000" progId="Equation.DSMT4">
              <p:embed/>
            </p:oleObj>
          </a:graphicData>
        </a:graphic>
      </p:graphicFrame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2500298" y="1357298"/>
            <a:ext cx="3643338" cy="257176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3000364" y="5072074"/>
            <a:ext cx="6096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 flipV="1">
            <a:off x="2571736" y="3214686"/>
            <a:ext cx="623894" cy="71914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2133600" y="1428736"/>
            <a:ext cx="3509970" cy="2609864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2071670" y="1685916"/>
            <a:ext cx="60960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 flipV="1">
            <a:off x="4643438" y="3286124"/>
            <a:ext cx="928694" cy="785818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5" name="Line 16"/>
          <p:cNvSpPr>
            <a:spLocks noChangeShapeType="1"/>
          </p:cNvSpPr>
          <p:nvPr/>
        </p:nvSpPr>
        <p:spPr bwMode="auto">
          <a:xfrm flipH="1">
            <a:off x="2743200" y="5943600"/>
            <a:ext cx="609600" cy="4572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6" name="Line 17"/>
          <p:cNvSpPr>
            <a:spLocks noChangeShapeType="1"/>
          </p:cNvSpPr>
          <p:nvPr/>
        </p:nvSpPr>
        <p:spPr bwMode="auto">
          <a:xfrm>
            <a:off x="3286116" y="1928802"/>
            <a:ext cx="642942" cy="42862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7" name="Text Box 21"/>
          <p:cNvSpPr txBox="1">
            <a:spLocks noChangeArrowheads="1"/>
          </p:cNvSpPr>
          <p:nvPr/>
        </p:nvSpPr>
        <p:spPr bwMode="auto">
          <a:xfrm>
            <a:off x="3505200" y="49530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乗算して符号が正</a:t>
            </a:r>
          </a:p>
        </p:txBody>
      </p:sp>
      <p:sp>
        <p:nvSpPr>
          <p:cNvPr id="10258" name="Text Box 22"/>
          <p:cNvSpPr txBox="1">
            <a:spLocks noChangeArrowheads="1"/>
          </p:cNvSpPr>
          <p:nvPr/>
        </p:nvSpPr>
        <p:spPr bwMode="auto">
          <a:xfrm>
            <a:off x="3505200" y="6019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21" name="フリーフォーム 20"/>
          <p:cNvSpPr/>
          <p:nvPr/>
        </p:nvSpPr>
        <p:spPr>
          <a:xfrm>
            <a:off x="2699657" y="1465943"/>
            <a:ext cx="4211562" cy="3176209"/>
          </a:xfrm>
          <a:custGeom>
            <a:avLst/>
            <a:gdLst>
              <a:gd name="connsiteX0" fmla="*/ 1204686 w 4211562"/>
              <a:gd name="connsiteY0" fmla="*/ 0 h 3176209"/>
              <a:gd name="connsiteX1" fmla="*/ 3846286 w 4211562"/>
              <a:gd name="connsiteY1" fmla="*/ 1988457 h 3176209"/>
              <a:gd name="connsiteX2" fmla="*/ 3396343 w 4211562"/>
              <a:gd name="connsiteY2" fmla="*/ 2917371 h 3176209"/>
              <a:gd name="connsiteX3" fmla="*/ 1335314 w 4211562"/>
              <a:gd name="connsiteY3" fmla="*/ 3004457 h 3176209"/>
              <a:gd name="connsiteX4" fmla="*/ 0 w 4211562"/>
              <a:gd name="connsiteY4" fmla="*/ 1886857 h 3176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11562" h="3176209">
                <a:moveTo>
                  <a:pt x="1204686" y="0"/>
                </a:moveTo>
                <a:cubicBezTo>
                  <a:pt x="2342848" y="751114"/>
                  <a:pt x="3481010" y="1502229"/>
                  <a:pt x="3846286" y="1988457"/>
                </a:cubicBezTo>
                <a:cubicBezTo>
                  <a:pt x="4211562" y="2474686"/>
                  <a:pt x="3814838" y="2748038"/>
                  <a:pt x="3396343" y="2917371"/>
                </a:cubicBezTo>
                <a:cubicBezTo>
                  <a:pt x="2977848" y="3086704"/>
                  <a:pt x="1901371" y="3176209"/>
                  <a:pt x="1335314" y="3004457"/>
                </a:cubicBezTo>
                <a:cubicBezTo>
                  <a:pt x="769257" y="2832705"/>
                  <a:pt x="384628" y="2359781"/>
                  <a:pt x="0" y="1886857"/>
                </a:cubicBezTo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>
            <a:off x="4286248" y="1714488"/>
            <a:ext cx="571504" cy="35719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2656114" y="1480457"/>
            <a:ext cx="3967238" cy="2973010"/>
          </a:xfrm>
          <a:custGeom>
            <a:avLst/>
            <a:gdLst>
              <a:gd name="connsiteX0" fmla="*/ 2656115 w 3967238"/>
              <a:gd name="connsiteY0" fmla="*/ 0 h 2973010"/>
              <a:gd name="connsiteX1" fmla="*/ 3643086 w 3967238"/>
              <a:gd name="connsiteY1" fmla="*/ 1045029 h 2973010"/>
              <a:gd name="connsiteX2" fmla="*/ 3759200 w 3967238"/>
              <a:gd name="connsiteY2" fmla="*/ 2438400 h 2973010"/>
              <a:gd name="connsiteX3" fmla="*/ 2394857 w 3967238"/>
              <a:gd name="connsiteY3" fmla="*/ 2714172 h 2973010"/>
              <a:gd name="connsiteX4" fmla="*/ 0 w 3967238"/>
              <a:gd name="connsiteY4" fmla="*/ 885372 h 2973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67238" h="2973010">
                <a:moveTo>
                  <a:pt x="2656115" y="0"/>
                </a:moveTo>
                <a:cubicBezTo>
                  <a:pt x="3057677" y="319314"/>
                  <a:pt x="3459239" y="638629"/>
                  <a:pt x="3643086" y="1045029"/>
                </a:cubicBezTo>
                <a:cubicBezTo>
                  <a:pt x="3826933" y="1451429"/>
                  <a:pt x="3967238" y="2160210"/>
                  <a:pt x="3759200" y="2438400"/>
                </a:cubicBezTo>
                <a:cubicBezTo>
                  <a:pt x="3551162" y="2716590"/>
                  <a:pt x="3021390" y="2973010"/>
                  <a:pt x="2394857" y="2714172"/>
                </a:cubicBezTo>
                <a:cubicBezTo>
                  <a:pt x="1768324" y="2455334"/>
                  <a:pt x="884162" y="1670353"/>
                  <a:pt x="0" y="885372"/>
                </a:cubicBezTo>
              </a:path>
            </a:pathLst>
          </a:cu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5429256" y="1571612"/>
            <a:ext cx="571504" cy="500066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 flipH="1" flipV="1">
            <a:off x="2571736" y="2285992"/>
            <a:ext cx="785818" cy="71438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1714480" y="1357298"/>
            <a:ext cx="3857652" cy="3241227"/>
          </a:xfrm>
          <a:custGeom>
            <a:avLst/>
            <a:gdLst>
              <a:gd name="connsiteX0" fmla="*/ 2888343 w 4093028"/>
              <a:gd name="connsiteY0" fmla="*/ 0 h 3676952"/>
              <a:gd name="connsiteX1" fmla="*/ 406400 w 4093028"/>
              <a:gd name="connsiteY1" fmla="*/ 2002971 h 3676952"/>
              <a:gd name="connsiteX2" fmla="*/ 449943 w 4093028"/>
              <a:gd name="connsiteY2" fmla="*/ 3439885 h 3676952"/>
              <a:gd name="connsiteX3" fmla="*/ 2496457 w 4093028"/>
              <a:gd name="connsiteY3" fmla="*/ 3425371 h 3676952"/>
              <a:gd name="connsiteX4" fmla="*/ 4093028 w 4093028"/>
              <a:gd name="connsiteY4" fmla="*/ 2148114 h 3676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93028" h="3676952">
                <a:moveTo>
                  <a:pt x="2888343" y="0"/>
                </a:moveTo>
                <a:cubicBezTo>
                  <a:pt x="1850571" y="714828"/>
                  <a:pt x="812800" y="1429657"/>
                  <a:pt x="406400" y="2002971"/>
                </a:cubicBezTo>
                <a:cubicBezTo>
                  <a:pt x="0" y="2576285"/>
                  <a:pt x="101600" y="3202818"/>
                  <a:pt x="449943" y="3439885"/>
                </a:cubicBezTo>
                <a:cubicBezTo>
                  <a:pt x="798286" y="3676952"/>
                  <a:pt x="1889276" y="3640666"/>
                  <a:pt x="2496457" y="3425371"/>
                </a:cubicBezTo>
                <a:cubicBezTo>
                  <a:pt x="3103638" y="3210076"/>
                  <a:pt x="3598333" y="2679095"/>
                  <a:pt x="4093028" y="2148114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 flipH="1">
            <a:off x="3357554" y="1500174"/>
            <a:ext cx="823914" cy="571504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1500166" y="1571612"/>
            <a:ext cx="4429156" cy="2714644"/>
          </a:xfrm>
          <a:custGeom>
            <a:avLst/>
            <a:gdLst>
              <a:gd name="connsiteX0" fmla="*/ 1195009 w 3764037"/>
              <a:gd name="connsiteY0" fmla="*/ 0 h 3079447"/>
              <a:gd name="connsiteX1" fmla="*/ 338666 w 3764037"/>
              <a:gd name="connsiteY1" fmla="*/ 1088571 h 3079447"/>
              <a:gd name="connsiteX2" fmla="*/ 570895 w 3764037"/>
              <a:gd name="connsiteY2" fmla="*/ 3048000 h 3079447"/>
              <a:gd name="connsiteX3" fmla="*/ 3764037 w 3764037"/>
              <a:gd name="connsiteY3" fmla="*/ 899886 h 3079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4037" h="3079447">
                <a:moveTo>
                  <a:pt x="1195009" y="0"/>
                </a:moveTo>
                <a:cubicBezTo>
                  <a:pt x="818847" y="290285"/>
                  <a:pt x="442685" y="580571"/>
                  <a:pt x="338666" y="1088571"/>
                </a:cubicBezTo>
                <a:cubicBezTo>
                  <a:pt x="234647" y="1596571"/>
                  <a:pt x="0" y="3079447"/>
                  <a:pt x="570895" y="3048000"/>
                </a:cubicBezTo>
                <a:cubicBezTo>
                  <a:pt x="1141790" y="3016553"/>
                  <a:pt x="2452913" y="1958219"/>
                  <a:pt x="3764037" y="899886"/>
                </a:cubicBezTo>
              </a:path>
            </a:pathLst>
          </a:cu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V="1">
            <a:off x="4857752" y="2285992"/>
            <a:ext cx="1214446" cy="695332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" name="Line 15"/>
          <p:cNvSpPr>
            <a:spLocks noChangeShapeType="1"/>
          </p:cNvSpPr>
          <p:nvPr/>
        </p:nvSpPr>
        <p:spPr bwMode="auto">
          <a:xfrm flipH="1">
            <a:off x="4929190" y="1428736"/>
            <a:ext cx="785818" cy="500066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0D3874-D993-46F6-A4DD-38449AE2E6DF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1219200" y="1066800"/>
          <a:ext cx="6045200" cy="1512888"/>
        </p:xfrm>
        <a:graphic>
          <a:graphicData uri="http://schemas.openxmlformats.org/presentationml/2006/ole">
            <p:oleObj spid="_x0000_s11266" name="Equation" r:id="rId3" imgW="2844720" imgH="711000" progId="Equation.DSMT4">
              <p:embed/>
            </p:oleObj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/>
        </p:nvGraphicFramePr>
        <p:xfrm>
          <a:off x="838200" y="3962400"/>
          <a:ext cx="7988300" cy="1512888"/>
        </p:xfrm>
        <a:graphic>
          <a:graphicData uri="http://schemas.openxmlformats.org/presentationml/2006/ole">
            <p:oleObj spid="_x0000_s11267" name="Equation" r:id="rId4" imgW="3759120" imgH="711000" progId="Equation.DSMT4">
              <p:embed/>
            </p:oleObj>
          </a:graphicData>
        </a:graphic>
      </p:graphicFrame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685800" y="45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762000" y="3200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0F2F4-3F9C-497B-B9F0-908FDBD9AFC5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2296" name="Text Box 3"/>
          <p:cNvSpPr txBox="1">
            <a:spLocks noChangeArrowheads="1"/>
          </p:cNvSpPr>
          <p:nvPr/>
        </p:nvSpPr>
        <p:spPr bwMode="auto">
          <a:xfrm>
            <a:off x="838200" y="609600"/>
            <a:ext cx="3648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次の行列式の値を求めよ。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371600" y="1295400"/>
          <a:ext cx="1295400" cy="1512888"/>
        </p:xfrm>
        <a:graphic>
          <a:graphicData uri="http://schemas.openxmlformats.org/presentationml/2006/ole">
            <p:oleObj spid="_x0000_s12290" name="Equation" r:id="rId3" imgW="609480" imgH="711000" progId="Equation.DSMT4">
              <p:embed/>
            </p:oleObj>
          </a:graphicData>
        </a:graphic>
      </p:graphicFrame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4572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2298" name="Text Box 6"/>
          <p:cNvSpPr txBox="1">
            <a:spLocks noChangeArrowheads="1"/>
          </p:cNvSpPr>
          <p:nvPr/>
        </p:nvSpPr>
        <p:spPr bwMode="auto">
          <a:xfrm>
            <a:off x="4876800" y="1447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2291" name="Object 7"/>
          <p:cNvGraphicFramePr>
            <a:graphicFrameLocks noChangeAspect="1"/>
          </p:cNvGraphicFramePr>
          <p:nvPr/>
        </p:nvGraphicFramePr>
        <p:xfrm>
          <a:off x="5553075" y="1524000"/>
          <a:ext cx="1619250" cy="1512888"/>
        </p:xfrm>
        <a:graphic>
          <a:graphicData uri="http://schemas.openxmlformats.org/presentationml/2006/ole">
            <p:oleObj spid="_x0000_s12291" name="Equation" r:id="rId4" imgW="761760" imgH="711000" progId="Equation.DSMT4">
              <p:embed/>
            </p:oleObj>
          </a:graphicData>
        </a:graphic>
      </p:graphicFrame>
      <p:sp>
        <p:nvSpPr>
          <p:cNvPr id="12299" name="Text Box 8"/>
          <p:cNvSpPr txBox="1">
            <a:spLocks noChangeArrowheads="1"/>
          </p:cNvSpPr>
          <p:nvPr/>
        </p:nvSpPr>
        <p:spPr bwMode="auto">
          <a:xfrm>
            <a:off x="542925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1111250" y="4114800"/>
          <a:ext cx="1835150" cy="1512888"/>
        </p:xfrm>
        <a:graphic>
          <a:graphicData uri="http://schemas.openxmlformats.org/presentationml/2006/ole">
            <p:oleObj spid="_x0000_s12292" name="Equation" r:id="rId5" imgW="863280" imgH="711000" progId="Equation.DSMT4">
              <p:embed/>
            </p:oleObj>
          </a:graphicData>
        </a:graphic>
      </p:graphicFrame>
      <p:sp>
        <p:nvSpPr>
          <p:cNvPr id="12300" name="Text Box 10"/>
          <p:cNvSpPr txBox="1">
            <a:spLocks noChangeArrowheads="1"/>
          </p:cNvSpPr>
          <p:nvPr/>
        </p:nvSpPr>
        <p:spPr bwMode="auto">
          <a:xfrm>
            <a:off x="5267325" y="4191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2293" name="Object 11"/>
          <p:cNvGraphicFramePr>
            <a:graphicFrameLocks noChangeAspect="1"/>
          </p:cNvGraphicFramePr>
          <p:nvPr/>
        </p:nvGraphicFramePr>
        <p:xfrm>
          <a:off x="6024563" y="4267200"/>
          <a:ext cx="1457325" cy="1512888"/>
        </p:xfrm>
        <a:graphic>
          <a:graphicData uri="http://schemas.openxmlformats.org/presentationml/2006/ole">
            <p:oleObj spid="_x0000_s12293" name="Equation" r:id="rId6" imgW="685800" imgH="711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0E2DEB-132B-4F47-B94F-3DF0942B2C5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458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元</a:t>
            </a:r>
            <a:r>
              <a:rPr lang="en-US" altLang="ja-JP" smtClean="0"/>
              <a:t>1</a:t>
            </a:r>
            <a:r>
              <a:rPr lang="ja-JP" altLang="en-US" smtClean="0"/>
              <a:t>次連立方程式に対するクラメールの解法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524000" y="1752600"/>
            <a:ext cx="39941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の連立方程式は、行列式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のときに次のような解を持つ。</a:t>
            </a:r>
          </a:p>
        </p:txBody>
      </p:sp>
      <p:graphicFrame>
        <p:nvGraphicFramePr>
          <p:cNvPr id="13314" name="Object 6"/>
          <p:cNvGraphicFramePr>
            <a:graphicFrameLocks noChangeAspect="1"/>
          </p:cNvGraphicFramePr>
          <p:nvPr/>
        </p:nvGraphicFramePr>
        <p:xfrm>
          <a:off x="1676400" y="533400"/>
          <a:ext cx="2514600" cy="1358900"/>
        </p:xfrm>
        <a:graphic>
          <a:graphicData uri="http://schemas.openxmlformats.org/presentationml/2006/ole">
            <p:oleObj spid="_x0000_s13314" name="Equation" r:id="rId3" imgW="1549080" imgH="838080" progId="Equation.DSMT4">
              <p:embed/>
            </p:oleObj>
          </a:graphicData>
        </a:graphic>
      </p:graphicFrame>
      <p:graphicFrame>
        <p:nvGraphicFramePr>
          <p:cNvPr id="13315" name="Object 8"/>
          <p:cNvGraphicFramePr>
            <a:graphicFrameLocks noChangeAspect="1"/>
          </p:cNvGraphicFramePr>
          <p:nvPr/>
        </p:nvGraphicFramePr>
        <p:xfrm>
          <a:off x="1066800" y="3733800"/>
          <a:ext cx="6623050" cy="2728913"/>
        </p:xfrm>
        <a:graphic>
          <a:graphicData uri="http://schemas.openxmlformats.org/presentationml/2006/ole">
            <p:oleObj spid="_x0000_s13315" name="Equation" r:id="rId4" imgW="3848040" imgH="1587240" progId="Equation.DSMT4">
              <p:embed/>
            </p:oleObj>
          </a:graphicData>
        </a:graphic>
      </p:graphicFrame>
      <p:sp>
        <p:nvSpPr>
          <p:cNvPr id="13320" name="AutoShape 9"/>
          <p:cNvSpPr>
            <a:spLocks noChangeArrowheads="1"/>
          </p:cNvSpPr>
          <p:nvPr/>
        </p:nvSpPr>
        <p:spPr bwMode="auto">
          <a:xfrm>
            <a:off x="533400" y="533400"/>
            <a:ext cx="82296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9900"/>
              </a:solidFill>
            </a:endParaRPr>
          </a:p>
        </p:txBody>
      </p:sp>
      <p:graphicFrame>
        <p:nvGraphicFramePr>
          <p:cNvPr id="13316" name="Object 10"/>
          <p:cNvGraphicFramePr>
            <a:graphicFrameLocks noChangeAspect="1"/>
          </p:cNvGraphicFramePr>
          <p:nvPr/>
        </p:nvGraphicFramePr>
        <p:xfrm>
          <a:off x="2286000" y="2133600"/>
          <a:ext cx="1752600" cy="1166813"/>
        </p:xfrm>
        <a:graphic>
          <a:graphicData uri="http://schemas.openxmlformats.org/presentationml/2006/ole">
            <p:oleObj spid="_x0000_s13316" name="Equation" r:id="rId5" imgW="1180800" imgH="787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41DBB9-BDBD-4A62-A933-178EB9355D5C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1066800" y="457200"/>
            <a:ext cx="576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次の連立方程式をクラメールの方法で解く。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304800" y="2514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1066800" y="2743200"/>
            <a:ext cx="4522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まず係数行列の行列式を求める。</a:t>
            </a:r>
          </a:p>
        </p:txBody>
      </p:sp>
      <p:graphicFrame>
        <p:nvGraphicFramePr>
          <p:cNvPr id="14338" name="Object 8"/>
          <p:cNvGraphicFramePr>
            <a:graphicFrameLocks noChangeAspect="1"/>
          </p:cNvGraphicFramePr>
          <p:nvPr/>
        </p:nvGraphicFramePr>
        <p:xfrm>
          <a:off x="1676400" y="762000"/>
          <a:ext cx="3048000" cy="1690688"/>
        </p:xfrm>
        <a:graphic>
          <a:graphicData uri="http://schemas.openxmlformats.org/presentationml/2006/ole">
            <p:oleObj spid="_x0000_s14338" name="Equation" r:id="rId3" imgW="1282680" imgH="711000" progId="Equation.DSMT4">
              <p:embed/>
            </p:oleObj>
          </a:graphicData>
        </a:graphic>
      </p:graphicFrame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685800" y="3505200"/>
          <a:ext cx="5862638" cy="1611313"/>
        </p:xfrm>
        <a:graphic>
          <a:graphicData uri="http://schemas.openxmlformats.org/presentationml/2006/ole">
            <p:oleObj spid="_x0000_s14339" name="Equation" r:id="rId4" imgW="3974760" imgH="1091880" progId="Equation.DSMT4">
              <p:embed/>
            </p:oleObj>
          </a:graphicData>
        </a:graphic>
      </p:graphicFrame>
      <p:sp>
        <p:nvSpPr>
          <p:cNvPr id="14345" name="Text Box 10"/>
          <p:cNvSpPr txBox="1">
            <a:spLocks noChangeArrowheads="1"/>
          </p:cNvSpPr>
          <p:nvPr/>
        </p:nvSpPr>
        <p:spPr bwMode="auto">
          <a:xfrm>
            <a:off x="1203325" y="5049838"/>
            <a:ext cx="372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よって、解が一意に定まる。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B41F6F-A6D8-4763-8939-820D58EA441D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685800" y="762000"/>
          <a:ext cx="6575425" cy="1235075"/>
        </p:xfrm>
        <a:graphic>
          <a:graphicData uri="http://schemas.openxmlformats.org/presentationml/2006/ole">
            <p:oleObj spid="_x0000_s15362" name="Equation" r:id="rId3" imgW="4457520" imgH="838080" progId="Equation.DSMT4">
              <p:embed/>
            </p:oleObj>
          </a:graphicData>
        </a:graphic>
      </p:graphicFrame>
      <p:sp>
        <p:nvSpPr>
          <p:cNvPr id="15367" name="Text Box 3"/>
          <p:cNvSpPr txBox="1">
            <a:spLocks noChangeArrowheads="1"/>
          </p:cNvSpPr>
          <p:nvPr/>
        </p:nvSpPr>
        <p:spPr bwMode="auto">
          <a:xfrm>
            <a:off x="365125" y="96838"/>
            <a:ext cx="814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各列ベクトルを定数項ベクトルと置き換えて、行列式を求める。</a:t>
            </a:r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685800" y="2133600"/>
          <a:ext cx="6126163" cy="1235075"/>
        </p:xfrm>
        <a:graphic>
          <a:graphicData uri="http://schemas.openxmlformats.org/presentationml/2006/ole">
            <p:oleObj spid="_x0000_s15363" name="Equation" r:id="rId4" imgW="4152600" imgH="83808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685800" y="3429000"/>
          <a:ext cx="5543550" cy="1235075"/>
        </p:xfrm>
        <a:graphic>
          <a:graphicData uri="http://schemas.openxmlformats.org/presentationml/2006/ole">
            <p:oleObj spid="_x0000_s15364" name="Equation" r:id="rId5" imgW="3759120" imgH="838080" progId="Equation.DSMT4">
              <p:embed/>
            </p:oleObj>
          </a:graphicData>
        </a:graphic>
      </p:graphicFrame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685800" y="49530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5365" name="Object 8"/>
          <p:cNvGraphicFramePr>
            <a:graphicFrameLocks noChangeAspect="1"/>
          </p:cNvGraphicFramePr>
          <p:nvPr/>
        </p:nvGraphicFramePr>
        <p:xfrm>
          <a:off x="914400" y="5486400"/>
          <a:ext cx="6623050" cy="879475"/>
        </p:xfrm>
        <a:graphic>
          <a:graphicData uri="http://schemas.openxmlformats.org/presentationml/2006/ole">
            <p:oleObj spid="_x0000_s15365" name="Equation" r:id="rId6" imgW="2869920" imgH="380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ABEE0E-0E36-4F12-90B6-D13629911B64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638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6390" name="Text Box 1027"/>
          <p:cNvSpPr txBox="1">
            <a:spLocks noChangeArrowheads="1"/>
          </p:cNvSpPr>
          <p:nvPr/>
        </p:nvSpPr>
        <p:spPr bwMode="auto">
          <a:xfrm>
            <a:off x="990600" y="609600"/>
            <a:ext cx="597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クラメールの方法により、次の方程式を解け。</a:t>
            </a:r>
          </a:p>
        </p:txBody>
      </p:sp>
      <p:sp>
        <p:nvSpPr>
          <p:cNvPr id="16391" name="Text Box 1028"/>
          <p:cNvSpPr txBox="1">
            <a:spLocks noChangeArrowheads="1"/>
          </p:cNvSpPr>
          <p:nvPr/>
        </p:nvSpPr>
        <p:spPr bwMode="auto">
          <a:xfrm>
            <a:off x="457200" y="1600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6386" name="Object 1029"/>
          <p:cNvGraphicFramePr>
            <a:graphicFrameLocks noChangeAspect="1"/>
          </p:cNvGraphicFramePr>
          <p:nvPr/>
        </p:nvGraphicFramePr>
        <p:xfrm>
          <a:off x="5337175" y="2286000"/>
          <a:ext cx="3044825" cy="1593850"/>
        </p:xfrm>
        <a:graphic>
          <a:graphicData uri="http://schemas.openxmlformats.org/presentationml/2006/ole">
            <p:oleObj spid="_x0000_s16386" name="Equation" r:id="rId3" imgW="1358640" imgH="711000" progId="Equation.DSMT4">
              <p:embed/>
            </p:oleObj>
          </a:graphicData>
        </a:graphic>
      </p:graphicFrame>
      <p:sp>
        <p:nvSpPr>
          <p:cNvPr id="16392" name="Text Box 1030"/>
          <p:cNvSpPr txBox="1">
            <a:spLocks noChangeArrowheads="1"/>
          </p:cNvSpPr>
          <p:nvPr/>
        </p:nvSpPr>
        <p:spPr bwMode="auto">
          <a:xfrm>
            <a:off x="51816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6387" name="Object 1031"/>
          <p:cNvGraphicFramePr>
            <a:graphicFrameLocks noChangeAspect="1"/>
          </p:cNvGraphicFramePr>
          <p:nvPr/>
        </p:nvGraphicFramePr>
        <p:xfrm>
          <a:off x="673100" y="2144713"/>
          <a:ext cx="3302000" cy="1879600"/>
        </p:xfrm>
        <a:graphic>
          <a:graphicData uri="http://schemas.openxmlformats.org/presentationml/2006/ole">
            <p:oleObj spid="_x0000_s16387" name="Equation" r:id="rId4" imgW="147312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304A6A-25DC-446B-9462-5EAD193AAC5B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</a:t>
            </a:r>
          </a:p>
        </p:txBody>
      </p:sp>
      <p:sp>
        <p:nvSpPr>
          <p:cNvPr id="17414" name="AutoShape 4"/>
          <p:cNvSpPr>
            <a:spLocks noChangeArrowheads="1"/>
          </p:cNvSpPr>
          <p:nvPr/>
        </p:nvSpPr>
        <p:spPr bwMode="auto">
          <a:xfrm>
            <a:off x="457200" y="838200"/>
            <a:ext cx="8001000" cy="114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Text Box 18"/>
          <p:cNvSpPr txBox="1">
            <a:spLocks noChangeArrowheads="1"/>
          </p:cNvSpPr>
          <p:nvPr/>
        </p:nvSpPr>
        <p:spPr bwMode="auto">
          <a:xfrm>
            <a:off x="1447800" y="609600"/>
            <a:ext cx="21367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定義（ベクトル）</a:t>
            </a:r>
          </a:p>
        </p:txBody>
      </p:sp>
      <p:sp>
        <p:nvSpPr>
          <p:cNvPr id="17416" name="Text Box 19"/>
          <p:cNvSpPr txBox="1">
            <a:spLocks noChangeArrowheads="1"/>
          </p:cNvSpPr>
          <p:nvPr/>
        </p:nvSpPr>
        <p:spPr bwMode="auto">
          <a:xfrm>
            <a:off x="669925" y="1316038"/>
            <a:ext cx="5784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“</a:t>
            </a:r>
            <a:r>
              <a:rPr lang="ja-JP" altLang="en-US">
                <a:solidFill>
                  <a:srgbClr val="FF0000"/>
                </a:solidFill>
              </a:rPr>
              <a:t>向き</a:t>
            </a:r>
            <a:r>
              <a:rPr lang="ja-JP" altLang="en-US"/>
              <a:t>”と“</a:t>
            </a:r>
            <a:r>
              <a:rPr lang="ja-JP" altLang="en-US">
                <a:solidFill>
                  <a:srgbClr val="FF0000"/>
                </a:solidFill>
              </a:rPr>
              <a:t>大きさ</a:t>
            </a:r>
            <a:r>
              <a:rPr lang="ja-JP" altLang="en-US"/>
              <a:t>”を持つ量を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という。</a:t>
            </a:r>
          </a:p>
        </p:txBody>
      </p:sp>
      <p:sp>
        <p:nvSpPr>
          <p:cNvPr id="17417" name="Line 20"/>
          <p:cNvSpPr>
            <a:spLocks noChangeShapeType="1"/>
          </p:cNvSpPr>
          <p:nvPr/>
        </p:nvSpPr>
        <p:spPr bwMode="auto">
          <a:xfrm flipV="1">
            <a:off x="1981200" y="3276600"/>
            <a:ext cx="335280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18" name="Text Box 21"/>
          <p:cNvSpPr txBox="1">
            <a:spLocks noChangeArrowheads="1"/>
          </p:cNvSpPr>
          <p:nvPr/>
        </p:nvSpPr>
        <p:spPr bwMode="auto">
          <a:xfrm>
            <a:off x="5622925" y="2916238"/>
            <a:ext cx="74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向き</a:t>
            </a:r>
          </a:p>
        </p:txBody>
      </p:sp>
      <p:sp>
        <p:nvSpPr>
          <p:cNvPr id="17419" name="Text Box 22"/>
          <p:cNvSpPr txBox="1">
            <a:spLocks noChangeArrowheads="1"/>
          </p:cNvSpPr>
          <p:nvPr/>
        </p:nvSpPr>
        <p:spPr bwMode="auto">
          <a:xfrm>
            <a:off x="2133600" y="32004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大きさ</a:t>
            </a:r>
          </a:p>
        </p:txBody>
      </p:sp>
      <p:graphicFrame>
        <p:nvGraphicFramePr>
          <p:cNvPr id="17410" name="Object 23"/>
          <p:cNvGraphicFramePr>
            <a:graphicFrameLocks noChangeAspect="1"/>
          </p:cNvGraphicFramePr>
          <p:nvPr/>
        </p:nvGraphicFramePr>
        <p:xfrm>
          <a:off x="3505200" y="4267200"/>
          <a:ext cx="685800" cy="623888"/>
        </p:xfrm>
        <a:graphic>
          <a:graphicData uri="http://schemas.openxmlformats.org/presentationml/2006/ole">
            <p:oleObj spid="_x0000_s17410" name="Equation" r:id="rId3" imgW="139680" imgH="126720" progId="Equation.DSMT4">
              <p:embed/>
            </p:oleObj>
          </a:graphicData>
        </a:graphic>
      </p:graphicFrame>
      <p:graphicFrame>
        <p:nvGraphicFramePr>
          <p:cNvPr id="17411" name="Object 24"/>
          <p:cNvGraphicFramePr>
            <a:graphicFrameLocks noChangeAspect="1"/>
          </p:cNvGraphicFramePr>
          <p:nvPr/>
        </p:nvGraphicFramePr>
        <p:xfrm>
          <a:off x="3276600" y="2971800"/>
          <a:ext cx="1122363" cy="747713"/>
        </p:xfrm>
        <a:graphic>
          <a:graphicData uri="http://schemas.openxmlformats.org/presentationml/2006/ole">
            <p:oleObj spid="_x0000_s17411" name="Equation" r:id="rId4" imgW="228600" imgH="152280" progId="Equation.DSMT4">
              <p:embed/>
            </p:oleObj>
          </a:graphicData>
        </a:graphic>
      </p:graphicFrame>
      <p:sp>
        <p:nvSpPr>
          <p:cNvPr id="17420" name="AutoShape 25"/>
          <p:cNvSpPr>
            <a:spLocks noChangeArrowheads="1"/>
          </p:cNvSpPr>
          <p:nvPr/>
        </p:nvSpPr>
        <p:spPr bwMode="auto">
          <a:xfrm>
            <a:off x="5181600" y="4038600"/>
            <a:ext cx="3429000" cy="1600200"/>
          </a:xfrm>
          <a:prstGeom prst="wedgeRoundRectCallout">
            <a:avLst>
              <a:gd name="adj1" fmla="val -68843"/>
              <a:gd name="adj2" fmla="val -21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7421" name="Text Box 26"/>
          <p:cNvSpPr txBox="1">
            <a:spLocks noChangeArrowheads="1"/>
          </p:cNvSpPr>
          <p:nvPr/>
        </p:nvSpPr>
        <p:spPr bwMode="auto">
          <a:xfrm>
            <a:off x="5257800" y="4419600"/>
            <a:ext cx="3141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低次元のベクトルは</a:t>
            </a:r>
          </a:p>
          <a:p>
            <a:r>
              <a:rPr lang="ja-JP" altLang="en-US"/>
              <a:t>矢印を用いて表現可能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6696F9-CD0A-4DC8-8BCD-4271B3DC84D1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84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空間ベクトル</a:t>
            </a:r>
          </a:p>
        </p:txBody>
      </p:sp>
      <p:sp>
        <p:nvSpPr>
          <p:cNvPr id="18447" name="AutoShape 3"/>
          <p:cNvSpPr>
            <a:spLocks noChangeArrowheads="1"/>
          </p:cNvSpPr>
          <p:nvPr/>
        </p:nvSpPr>
        <p:spPr bwMode="auto">
          <a:xfrm>
            <a:off x="457200" y="838200"/>
            <a:ext cx="8001000" cy="403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8" name="Text Box 17"/>
          <p:cNvSpPr txBox="1">
            <a:spLocks noChangeArrowheads="1"/>
          </p:cNvSpPr>
          <p:nvPr/>
        </p:nvSpPr>
        <p:spPr bwMode="auto">
          <a:xfrm>
            <a:off x="914400" y="609600"/>
            <a:ext cx="27463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定義（空間ベクトル）</a:t>
            </a:r>
          </a:p>
        </p:txBody>
      </p:sp>
      <p:sp>
        <p:nvSpPr>
          <p:cNvPr id="18449" name="Text Box 19"/>
          <p:cNvSpPr txBox="1">
            <a:spLocks noChangeArrowheads="1"/>
          </p:cNvSpPr>
          <p:nvPr/>
        </p:nvSpPr>
        <p:spPr bwMode="auto">
          <a:xfrm>
            <a:off x="1050925" y="1316038"/>
            <a:ext cx="72342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空間中のベクトルを</a:t>
            </a:r>
            <a:r>
              <a:rPr lang="ja-JP" altLang="en-US">
                <a:solidFill>
                  <a:srgbClr val="FF0000"/>
                </a:solidFill>
              </a:rPr>
              <a:t>空間ベクトル</a:t>
            </a:r>
            <a:r>
              <a:rPr lang="ja-JP" altLang="en-US"/>
              <a:t>という。</a:t>
            </a:r>
          </a:p>
          <a:p>
            <a:r>
              <a:rPr lang="ja-JP" altLang="en-US"/>
              <a:t>空間ベクトルは、３つのスカラーを用いて、</a:t>
            </a:r>
          </a:p>
          <a:p>
            <a:r>
              <a:rPr lang="ja-JP" altLang="en-US"/>
              <a:t>表現できる。</a:t>
            </a:r>
          </a:p>
          <a:p>
            <a:endParaRPr lang="ja-JP" altLang="en-US"/>
          </a:p>
          <a:p>
            <a:r>
              <a:rPr lang="ja-JP" altLang="en-US"/>
              <a:t>　　　　　　　　　あるいは　　　　　　　　　　　と表現できる。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行列（３次元ベクトル）あるいは</a:t>
            </a:r>
          </a:p>
          <a:p>
            <a:r>
              <a:rPr lang="ja-JP" altLang="en-US"/>
              <a:t>　　　　行列（３次元ベクトル）を空間ベクトルという。</a:t>
            </a:r>
          </a:p>
        </p:txBody>
      </p:sp>
      <p:graphicFrame>
        <p:nvGraphicFramePr>
          <p:cNvPr id="18434" name="Object 20"/>
          <p:cNvGraphicFramePr>
            <a:graphicFrameLocks noChangeAspect="1"/>
          </p:cNvGraphicFramePr>
          <p:nvPr/>
        </p:nvGraphicFramePr>
        <p:xfrm>
          <a:off x="1371600" y="2514600"/>
          <a:ext cx="1555750" cy="1357313"/>
        </p:xfrm>
        <a:graphic>
          <a:graphicData uri="http://schemas.openxmlformats.org/presentationml/2006/ole">
            <p:oleObj spid="_x0000_s18434" name="Equation" r:id="rId3" imgW="901440" imgH="787320" progId="Equation.DSMT4">
              <p:embed/>
            </p:oleObj>
          </a:graphicData>
        </a:graphic>
      </p:graphicFrame>
      <p:graphicFrame>
        <p:nvGraphicFramePr>
          <p:cNvPr id="18435" name="Object 21"/>
          <p:cNvGraphicFramePr>
            <a:graphicFrameLocks noChangeAspect="1"/>
          </p:cNvGraphicFramePr>
          <p:nvPr/>
        </p:nvGraphicFramePr>
        <p:xfrm>
          <a:off x="4191000" y="2819400"/>
          <a:ext cx="2125663" cy="481013"/>
        </p:xfrm>
        <a:graphic>
          <a:graphicData uri="http://schemas.openxmlformats.org/presentationml/2006/ole">
            <p:oleObj spid="_x0000_s18435" name="Equation" r:id="rId4" imgW="1231560" imgH="279360" progId="Equation.DSMT4">
              <p:embed/>
            </p:oleObj>
          </a:graphicData>
        </a:graphic>
      </p:graphicFrame>
      <p:graphicFrame>
        <p:nvGraphicFramePr>
          <p:cNvPr id="18436" name="Object 22"/>
          <p:cNvGraphicFramePr>
            <a:graphicFrameLocks noChangeAspect="1"/>
          </p:cNvGraphicFramePr>
          <p:nvPr/>
        </p:nvGraphicFramePr>
        <p:xfrm>
          <a:off x="914400" y="3886200"/>
          <a:ext cx="838200" cy="419100"/>
        </p:xfrm>
        <a:graphic>
          <a:graphicData uri="http://schemas.openxmlformats.org/presentationml/2006/ole">
            <p:oleObj spid="_x0000_s18436" name="Equation" r:id="rId5" imgW="330120" imgH="164880" progId="Equation.DSMT4">
              <p:embed/>
            </p:oleObj>
          </a:graphicData>
        </a:graphic>
      </p:graphicFrame>
      <p:graphicFrame>
        <p:nvGraphicFramePr>
          <p:cNvPr id="18437" name="Object 23"/>
          <p:cNvGraphicFramePr>
            <a:graphicFrameLocks noChangeAspect="1"/>
          </p:cNvGraphicFramePr>
          <p:nvPr/>
        </p:nvGraphicFramePr>
        <p:xfrm>
          <a:off x="914400" y="4191000"/>
          <a:ext cx="914400" cy="508000"/>
        </p:xfrm>
        <a:graphic>
          <a:graphicData uri="http://schemas.openxmlformats.org/presentationml/2006/ole">
            <p:oleObj spid="_x0000_s18437" name="Equation" r:id="rId6" imgW="330120" imgH="164880" progId="Equation.DSMT4">
              <p:embed/>
            </p:oleObj>
          </a:graphicData>
        </a:graphic>
      </p:graphicFrame>
      <p:sp>
        <p:nvSpPr>
          <p:cNvPr id="18450" name="Rectangle 24"/>
          <p:cNvSpPr>
            <a:spLocks noChangeArrowheads="1"/>
          </p:cNvSpPr>
          <p:nvPr/>
        </p:nvSpPr>
        <p:spPr bwMode="auto">
          <a:xfrm>
            <a:off x="1905000" y="5638800"/>
            <a:ext cx="1600200" cy="609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8874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18451" name="Line 25"/>
          <p:cNvSpPr>
            <a:spLocks noChangeShapeType="1"/>
          </p:cNvSpPr>
          <p:nvPr/>
        </p:nvSpPr>
        <p:spPr bwMode="auto">
          <a:xfrm flipV="1">
            <a:off x="2209800" y="5638800"/>
            <a:ext cx="1295400" cy="304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2" name="Line 26"/>
          <p:cNvSpPr>
            <a:spLocks noChangeShapeType="1"/>
          </p:cNvSpPr>
          <p:nvPr/>
        </p:nvSpPr>
        <p:spPr bwMode="auto">
          <a:xfrm flipH="1">
            <a:off x="1905000" y="5943600"/>
            <a:ext cx="30480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3" name="Line 27"/>
          <p:cNvSpPr>
            <a:spLocks noChangeShapeType="1"/>
          </p:cNvSpPr>
          <p:nvPr/>
        </p:nvSpPr>
        <p:spPr bwMode="auto">
          <a:xfrm flipH="1" flipV="1">
            <a:off x="2209800" y="5257800"/>
            <a:ext cx="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4" name="Line 28"/>
          <p:cNvSpPr>
            <a:spLocks noChangeShapeType="1"/>
          </p:cNvSpPr>
          <p:nvPr/>
        </p:nvSpPr>
        <p:spPr bwMode="auto">
          <a:xfrm>
            <a:off x="2209800" y="5943600"/>
            <a:ext cx="16002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5" name="Line 29"/>
          <p:cNvSpPr>
            <a:spLocks noChangeShapeType="1"/>
          </p:cNvSpPr>
          <p:nvPr/>
        </p:nvSpPr>
        <p:spPr bwMode="auto">
          <a:xfrm flipH="1">
            <a:off x="1524000" y="5867400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6" name="Line 30"/>
          <p:cNvSpPr>
            <a:spLocks noChangeShapeType="1"/>
          </p:cNvSpPr>
          <p:nvPr/>
        </p:nvSpPr>
        <p:spPr bwMode="auto">
          <a:xfrm>
            <a:off x="2209800" y="5943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57" name="Line 31"/>
          <p:cNvSpPr>
            <a:spLocks noChangeShapeType="1"/>
          </p:cNvSpPr>
          <p:nvPr/>
        </p:nvSpPr>
        <p:spPr bwMode="auto">
          <a:xfrm flipV="1">
            <a:off x="220980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8438" name="Object 32"/>
          <p:cNvGraphicFramePr>
            <a:graphicFrameLocks noChangeAspect="1"/>
          </p:cNvGraphicFramePr>
          <p:nvPr/>
        </p:nvGraphicFramePr>
        <p:xfrm>
          <a:off x="990600" y="6350000"/>
          <a:ext cx="508000" cy="508000"/>
        </p:xfrm>
        <a:graphic>
          <a:graphicData uri="http://schemas.openxmlformats.org/presentationml/2006/ole">
            <p:oleObj spid="_x0000_s18438" name="Equation" r:id="rId7" imgW="126720" imgH="126720" progId="Equation.DSMT4">
              <p:embed/>
            </p:oleObj>
          </a:graphicData>
        </a:graphic>
      </p:graphicFrame>
      <p:graphicFrame>
        <p:nvGraphicFramePr>
          <p:cNvPr id="18439" name="Object 33"/>
          <p:cNvGraphicFramePr>
            <a:graphicFrameLocks noChangeAspect="1"/>
          </p:cNvGraphicFramePr>
          <p:nvPr/>
        </p:nvGraphicFramePr>
        <p:xfrm>
          <a:off x="5181600" y="5638800"/>
          <a:ext cx="508000" cy="660400"/>
        </p:xfrm>
        <a:graphic>
          <a:graphicData uri="http://schemas.openxmlformats.org/presentationml/2006/ole">
            <p:oleObj spid="_x0000_s18439" name="Equation" r:id="rId8" imgW="126720" imgH="164880" progId="Equation.DSMT4">
              <p:embed/>
            </p:oleObj>
          </a:graphicData>
        </a:graphic>
      </p:graphicFrame>
      <p:graphicFrame>
        <p:nvGraphicFramePr>
          <p:cNvPr id="18440" name="Object 34"/>
          <p:cNvGraphicFramePr>
            <a:graphicFrameLocks noChangeAspect="1"/>
          </p:cNvGraphicFramePr>
          <p:nvPr/>
        </p:nvGraphicFramePr>
        <p:xfrm>
          <a:off x="1524000" y="4876800"/>
          <a:ext cx="457200" cy="508000"/>
        </p:xfrm>
        <a:graphic>
          <a:graphicData uri="http://schemas.openxmlformats.org/presentationml/2006/ole">
            <p:oleObj spid="_x0000_s18440" name="Equation" r:id="rId9" imgW="114120" imgH="126720" progId="Equation.DSMT4">
              <p:embed/>
            </p:oleObj>
          </a:graphicData>
        </a:graphic>
      </p:graphicFrame>
      <p:graphicFrame>
        <p:nvGraphicFramePr>
          <p:cNvPr id="18441" name="Object 35"/>
          <p:cNvGraphicFramePr>
            <a:graphicFrameLocks noChangeAspect="1"/>
          </p:cNvGraphicFramePr>
          <p:nvPr/>
        </p:nvGraphicFramePr>
        <p:xfrm>
          <a:off x="1295400" y="5867400"/>
          <a:ext cx="457200" cy="457200"/>
        </p:xfrm>
        <a:graphic>
          <a:graphicData uri="http://schemas.openxmlformats.org/presentationml/2006/ole">
            <p:oleObj spid="_x0000_s18441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18442" name="Object 36"/>
          <p:cNvGraphicFramePr>
            <a:graphicFrameLocks noChangeAspect="1"/>
          </p:cNvGraphicFramePr>
          <p:nvPr/>
        </p:nvGraphicFramePr>
        <p:xfrm>
          <a:off x="3733800" y="6019800"/>
          <a:ext cx="457200" cy="527050"/>
        </p:xfrm>
        <a:graphic>
          <a:graphicData uri="http://schemas.openxmlformats.org/presentationml/2006/ole">
            <p:oleObj spid="_x0000_s18442" name="Equation" r:id="rId11" imgW="164880" imgH="190440" progId="Equation.DSMT4">
              <p:embed/>
            </p:oleObj>
          </a:graphicData>
        </a:graphic>
      </p:graphicFrame>
      <p:graphicFrame>
        <p:nvGraphicFramePr>
          <p:cNvPr id="18443" name="Object 37"/>
          <p:cNvGraphicFramePr>
            <a:graphicFrameLocks noChangeAspect="1"/>
          </p:cNvGraphicFramePr>
          <p:nvPr/>
        </p:nvGraphicFramePr>
        <p:xfrm>
          <a:off x="2286000" y="4876800"/>
          <a:ext cx="457200" cy="455613"/>
        </p:xfrm>
        <a:graphic>
          <a:graphicData uri="http://schemas.openxmlformats.org/presentationml/2006/ole">
            <p:oleObj spid="_x0000_s18443" name="Equation" r:id="rId12" imgW="164880" imgH="164880" progId="Equation.DSMT4">
              <p:embed/>
            </p:oleObj>
          </a:graphicData>
        </a:graphic>
      </p:graphicFrame>
      <p:graphicFrame>
        <p:nvGraphicFramePr>
          <p:cNvPr id="18444" name="Object 38"/>
          <p:cNvGraphicFramePr>
            <a:graphicFrameLocks noChangeAspect="1"/>
          </p:cNvGraphicFramePr>
          <p:nvPr/>
        </p:nvGraphicFramePr>
        <p:xfrm>
          <a:off x="3200400" y="5334000"/>
          <a:ext cx="385763" cy="350838"/>
        </p:xfrm>
        <a:graphic>
          <a:graphicData uri="http://schemas.openxmlformats.org/presentationml/2006/ole">
            <p:oleObj spid="_x0000_s18444" name="Equation" r:id="rId13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B601D-C63A-4E2E-B1AB-0E98CE9D4FA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行列式とは</a:t>
            </a:r>
          </a:p>
        </p:txBody>
      </p:sp>
      <p:sp>
        <p:nvSpPr>
          <p:cNvPr id="1037" name="Text Box 3"/>
          <p:cNvSpPr txBox="1">
            <a:spLocks noChangeArrowheads="1"/>
          </p:cNvSpPr>
          <p:nvPr/>
        </p:nvSpPr>
        <p:spPr bwMode="auto">
          <a:xfrm>
            <a:off x="838200" y="685800"/>
            <a:ext cx="7315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　行列式とは、</a:t>
            </a:r>
            <a:r>
              <a:rPr lang="ja-JP" altLang="en-US" dirty="0">
                <a:solidFill>
                  <a:srgbClr val="FF0000"/>
                </a:solidFill>
              </a:rPr>
              <a:t>正方行列</a:t>
            </a:r>
            <a:r>
              <a:rPr lang="ja-JP" altLang="en-US" dirty="0"/>
              <a:t>の特徴</a:t>
            </a:r>
            <a:r>
              <a:rPr lang="ja-JP" altLang="en-US" dirty="0" smtClean="0"/>
              <a:t>を</a:t>
            </a:r>
            <a:r>
              <a:rPr lang="ja-JP" altLang="en-US" dirty="0" smtClean="0"/>
              <a:t>表す</a:t>
            </a:r>
            <a:r>
              <a:rPr lang="ja-JP" altLang="en-US" dirty="0" smtClean="0"/>
              <a:t>一つ</a:t>
            </a:r>
            <a:r>
              <a:rPr lang="ja-JP" altLang="en-US" dirty="0"/>
              <a:t>のスカラーである。すなわち、行列</a:t>
            </a:r>
            <a:r>
              <a:rPr lang="ja-JP" altLang="en-US" dirty="0" smtClean="0"/>
              <a:t>式は正方行列からスカラー</a:t>
            </a:r>
            <a:r>
              <a:rPr lang="ja-JP" altLang="en-US" dirty="0"/>
              <a:t>に写す写像の一種とみなすこともできる。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2438400" y="1752600"/>
          <a:ext cx="2844800" cy="622300"/>
        </p:xfrm>
        <a:graphic>
          <a:graphicData uri="http://schemas.openxmlformats.org/presentationml/2006/ole">
            <p:oleObj spid="_x0000_s1026" name="Equation" r:id="rId3" imgW="927000" imgH="203040" progId="Equation.DSMT4">
              <p:embed/>
            </p:oleObj>
          </a:graphicData>
        </a:graphic>
      </p:graphicFrame>
      <p:sp>
        <p:nvSpPr>
          <p:cNvPr id="1039" name="Rectangle 8"/>
          <p:cNvSpPr>
            <a:spLocks noChangeArrowheads="1"/>
          </p:cNvSpPr>
          <p:nvPr/>
        </p:nvSpPr>
        <p:spPr bwMode="auto">
          <a:xfrm>
            <a:off x="2514600" y="5526088"/>
            <a:ext cx="1249363" cy="1179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/>
              <a:t>正方行列</a:t>
            </a:r>
          </a:p>
        </p:txBody>
      </p:sp>
      <p:sp>
        <p:nvSpPr>
          <p:cNvPr id="1040" name="Line 9"/>
          <p:cNvSpPr>
            <a:spLocks noChangeShapeType="1"/>
          </p:cNvSpPr>
          <p:nvPr/>
        </p:nvSpPr>
        <p:spPr bwMode="auto">
          <a:xfrm>
            <a:off x="3932238" y="6135688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41" name="Text Box 11"/>
          <p:cNvSpPr txBox="1">
            <a:spLocks noChangeArrowheads="1"/>
          </p:cNvSpPr>
          <p:nvPr/>
        </p:nvSpPr>
        <p:spPr bwMode="auto">
          <a:xfrm>
            <a:off x="5334000" y="5907088"/>
            <a:ext cx="2163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スカラー（実数）</a:t>
            </a:r>
          </a:p>
        </p:txBody>
      </p:sp>
      <p:graphicFrame>
        <p:nvGraphicFramePr>
          <p:cNvPr id="1027" name="Object 12"/>
          <p:cNvGraphicFramePr>
            <a:graphicFrameLocks noChangeAspect="1"/>
          </p:cNvGraphicFramePr>
          <p:nvPr/>
        </p:nvGraphicFramePr>
        <p:xfrm>
          <a:off x="4237038" y="5526088"/>
          <a:ext cx="741362" cy="544512"/>
        </p:xfrm>
        <a:graphic>
          <a:graphicData uri="http://schemas.openxmlformats.org/presentationml/2006/ole">
            <p:oleObj spid="_x0000_s1027" name="Equation" r:id="rId4" imgW="241200" imgH="177480" progId="Equation.DSMT4">
              <p:embed/>
            </p:oleObj>
          </a:graphicData>
        </a:graphic>
      </p:graphicFrame>
      <p:graphicFrame>
        <p:nvGraphicFramePr>
          <p:cNvPr id="1028" name="Object 13"/>
          <p:cNvGraphicFramePr>
            <a:graphicFrameLocks noChangeAspect="1"/>
          </p:cNvGraphicFramePr>
          <p:nvPr/>
        </p:nvGraphicFramePr>
        <p:xfrm>
          <a:off x="2971800" y="5145088"/>
          <a:ext cx="390525" cy="428625"/>
        </p:xfrm>
        <a:graphic>
          <a:graphicData uri="http://schemas.openxmlformats.org/presentationml/2006/ole">
            <p:oleObj spid="_x0000_s1028" name="Equation" r:id="rId5" imgW="126720" imgH="139680" progId="Equation.DSMT4">
              <p:embed/>
            </p:oleObj>
          </a:graphicData>
        </a:graphic>
      </p:graphicFrame>
      <p:graphicFrame>
        <p:nvGraphicFramePr>
          <p:cNvPr id="1029" name="Object 14"/>
          <p:cNvGraphicFramePr>
            <a:graphicFrameLocks noChangeAspect="1"/>
          </p:cNvGraphicFramePr>
          <p:nvPr/>
        </p:nvGraphicFramePr>
        <p:xfrm>
          <a:off x="1981200" y="5907088"/>
          <a:ext cx="390525" cy="428625"/>
        </p:xfrm>
        <a:graphic>
          <a:graphicData uri="http://schemas.openxmlformats.org/presentationml/2006/ole">
            <p:oleObj spid="_x0000_s1029" name="Equation" r:id="rId6" imgW="126720" imgH="139680" progId="Equation.DSMT4">
              <p:embed/>
            </p:oleObj>
          </a:graphicData>
        </a:graphic>
      </p:graphicFrame>
      <p:sp>
        <p:nvSpPr>
          <p:cNvPr id="1042" name="Text Box 15"/>
          <p:cNvSpPr txBox="1">
            <a:spLocks noChangeArrowheads="1"/>
          </p:cNvSpPr>
          <p:nvPr/>
        </p:nvSpPr>
        <p:spPr bwMode="auto">
          <a:xfrm>
            <a:off x="1143000" y="2819400"/>
            <a:ext cx="443865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の行列に対する行列式を、</a:t>
            </a:r>
          </a:p>
          <a:p>
            <a:r>
              <a:rPr lang="ja-JP" altLang="en-US"/>
              <a:t>　</a:t>
            </a:r>
            <a:r>
              <a:rPr lang="ja-JP" altLang="en-US">
                <a:solidFill>
                  <a:srgbClr val="FF0000"/>
                </a:solidFill>
              </a:rPr>
              <a:t>次の行列式</a:t>
            </a:r>
            <a:r>
              <a:rPr lang="ja-JP" altLang="en-US"/>
              <a:t>という。</a:t>
            </a:r>
          </a:p>
          <a:p>
            <a:r>
              <a:rPr lang="ja-JP" altLang="en-US"/>
              <a:t>行列　　　の行列式を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とも表す。</a:t>
            </a:r>
          </a:p>
        </p:txBody>
      </p:sp>
      <p:graphicFrame>
        <p:nvGraphicFramePr>
          <p:cNvPr id="1030" name="Object 16"/>
          <p:cNvGraphicFramePr>
            <a:graphicFrameLocks noChangeAspect="1"/>
          </p:cNvGraphicFramePr>
          <p:nvPr/>
        </p:nvGraphicFramePr>
        <p:xfrm>
          <a:off x="1066800" y="2895600"/>
          <a:ext cx="914400" cy="401638"/>
        </p:xfrm>
        <a:graphic>
          <a:graphicData uri="http://schemas.openxmlformats.org/presentationml/2006/ole">
            <p:oleObj spid="_x0000_s1030" name="Equation" r:id="rId7" imgW="317160" imgH="139680" progId="Equation.DSMT4">
              <p:embed/>
            </p:oleObj>
          </a:graphicData>
        </a:graphic>
      </p:graphicFrame>
      <p:graphicFrame>
        <p:nvGraphicFramePr>
          <p:cNvPr id="1031" name="Object 17"/>
          <p:cNvGraphicFramePr>
            <a:graphicFrameLocks noChangeAspect="1"/>
          </p:cNvGraphicFramePr>
          <p:nvPr/>
        </p:nvGraphicFramePr>
        <p:xfrm>
          <a:off x="990600" y="3200400"/>
          <a:ext cx="415925" cy="457200"/>
        </p:xfrm>
        <a:graphic>
          <a:graphicData uri="http://schemas.openxmlformats.org/presentationml/2006/ole">
            <p:oleObj spid="_x0000_s1031" name="Equation" r:id="rId8" imgW="126720" imgH="139680" progId="Equation.DSMT4">
              <p:embed/>
            </p:oleObj>
          </a:graphicData>
        </a:graphic>
      </p:graphicFrame>
      <p:graphicFrame>
        <p:nvGraphicFramePr>
          <p:cNvPr id="1032" name="Object 18"/>
          <p:cNvGraphicFramePr>
            <a:graphicFrameLocks noChangeAspect="1"/>
          </p:cNvGraphicFramePr>
          <p:nvPr/>
        </p:nvGraphicFramePr>
        <p:xfrm>
          <a:off x="3571868" y="2143116"/>
          <a:ext cx="2492375" cy="777875"/>
        </p:xfrm>
        <a:graphic>
          <a:graphicData uri="http://schemas.openxmlformats.org/presentationml/2006/ole">
            <p:oleObj spid="_x0000_s1032" name="Equation" r:id="rId9" imgW="812520" imgH="253800" progId="Equation.DSMT4">
              <p:embed/>
            </p:oleObj>
          </a:graphicData>
        </a:graphic>
      </p:graphicFrame>
      <p:graphicFrame>
        <p:nvGraphicFramePr>
          <p:cNvPr id="1033" name="Object 19"/>
          <p:cNvGraphicFramePr>
            <a:graphicFrameLocks noChangeAspect="1"/>
          </p:cNvGraphicFramePr>
          <p:nvPr/>
        </p:nvGraphicFramePr>
        <p:xfrm>
          <a:off x="1905000" y="3505200"/>
          <a:ext cx="506413" cy="504825"/>
        </p:xfrm>
        <a:graphic>
          <a:graphicData uri="http://schemas.openxmlformats.org/presentationml/2006/ole">
            <p:oleObj spid="_x0000_s1033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1034" name="Object 20"/>
          <p:cNvGraphicFramePr>
            <a:graphicFrameLocks noChangeAspect="1"/>
          </p:cNvGraphicFramePr>
          <p:nvPr/>
        </p:nvGraphicFramePr>
        <p:xfrm>
          <a:off x="3200400" y="3886200"/>
          <a:ext cx="623888" cy="776288"/>
        </p:xfrm>
        <a:graphic>
          <a:graphicData uri="http://schemas.openxmlformats.org/presentationml/2006/ole">
            <p:oleObj spid="_x0000_s1034" name="Equation" r:id="rId11" imgW="203040" imgH="253800" progId="Equation.DSMT4">
              <p:embed/>
            </p:oleObj>
          </a:graphicData>
        </a:graphic>
      </p:graphicFrame>
      <p:sp>
        <p:nvSpPr>
          <p:cNvPr id="19" name="AutoShape 90"/>
          <p:cNvSpPr>
            <a:spLocks noChangeArrowheads="1"/>
          </p:cNvSpPr>
          <p:nvPr/>
        </p:nvSpPr>
        <p:spPr bwMode="auto">
          <a:xfrm>
            <a:off x="5286380" y="3643314"/>
            <a:ext cx="3228980" cy="1871666"/>
          </a:xfrm>
          <a:prstGeom prst="wedgeRoundRectCallout">
            <a:avLst>
              <a:gd name="adj1" fmla="val -86434"/>
              <a:gd name="adj2" fmla="val -1387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行列式と行列の記号の違いに注意すること。</a:t>
            </a:r>
            <a:endParaRPr lang="en-US" altLang="ja-JP" dirty="0" smtClean="0"/>
          </a:p>
          <a:p>
            <a:r>
              <a:rPr lang="ja-JP" altLang="en-US" dirty="0" smtClean="0"/>
              <a:t>　　　　　　は行列式、</a:t>
            </a:r>
            <a:endParaRPr lang="en-US" altLang="ja-JP" dirty="0" smtClean="0"/>
          </a:p>
          <a:p>
            <a:r>
              <a:rPr lang="ja-JP" altLang="en-US" dirty="0" smtClean="0"/>
              <a:t>　　　　　　は行列。</a:t>
            </a:r>
            <a:endParaRPr lang="ja-JP" altLang="ja-JP" dirty="0"/>
          </a:p>
        </p:txBody>
      </p:sp>
      <p:graphicFrame>
        <p:nvGraphicFramePr>
          <p:cNvPr id="1043" name="Object 20"/>
          <p:cNvGraphicFramePr>
            <a:graphicFrameLocks noChangeAspect="1"/>
          </p:cNvGraphicFramePr>
          <p:nvPr/>
        </p:nvGraphicFramePr>
        <p:xfrm>
          <a:off x="5572132" y="4429132"/>
          <a:ext cx="428628" cy="533331"/>
        </p:xfrm>
        <a:graphic>
          <a:graphicData uri="http://schemas.openxmlformats.org/presentationml/2006/ole">
            <p:oleObj spid="_x0000_s1043" name="Equation" r:id="rId12" imgW="203040" imgH="253800" progId="Equation.DSMT4">
              <p:embed/>
            </p:oleObj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/>
        </p:nvGraphicFramePr>
        <p:xfrm>
          <a:off x="5500694" y="4929198"/>
          <a:ext cx="590550" cy="506413"/>
        </p:xfrm>
        <a:graphic>
          <a:graphicData uri="http://schemas.openxmlformats.org/presentationml/2006/ole">
            <p:oleObj spid="_x0000_s1044" name="Equation" r:id="rId13" imgW="27936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6F02B0-B944-4966-8A52-8C4138335A8C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9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空間の単位ベクトル</a:t>
            </a:r>
          </a:p>
        </p:txBody>
      </p:sp>
      <p:sp>
        <p:nvSpPr>
          <p:cNvPr id="19470" name="Text Box 3"/>
          <p:cNvSpPr txBox="1">
            <a:spLocks noChangeArrowheads="1"/>
          </p:cNvSpPr>
          <p:nvPr/>
        </p:nvSpPr>
        <p:spPr bwMode="auto">
          <a:xfrm>
            <a:off x="838200" y="762000"/>
            <a:ext cx="6735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応用の分野では、　　　　の軸方向の単位ベクトルを</a:t>
            </a:r>
          </a:p>
          <a:p>
            <a:r>
              <a:rPr lang="ja-JP" altLang="en-US"/>
              <a:t>　　　　であらわす。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3276600" y="914400"/>
          <a:ext cx="685800" cy="296863"/>
        </p:xfrm>
        <a:graphic>
          <a:graphicData uri="http://schemas.openxmlformats.org/presentationml/2006/ole">
            <p:oleObj spid="_x0000_s19458" name="Equation" r:id="rId3" imgW="380880" imgH="164880" progId="Equation.DSMT4">
              <p:embed/>
            </p:oleObj>
          </a:graphicData>
        </a:graphic>
      </p:graphicFrame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914400" y="1219200"/>
          <a:ext cx="762000" cy="406400"/>
        </p:xfrm>
        <a:graphic>
          <a:graphicData uri="http://schemas.openxmlformats.org/presentationml/2006/ole">
            <p:oleObj spid="_x0000_s19459" name="Equation" r:id="rId4" imgW="380880" imgH="203040" progId="Equation.DSMT4">
              <p:embed/>
            </p:oleObj>
          </a:graphicData>
        </a:graphic>
      </p:graphicFrame>
      <p:sp>
        <p:nvSpPr>
          <p:cNvPr id="19471" name="Text Box 6"/>
          <p:cNvSpPr txBox="1">
            <a:spLocks noChangeArrowheads="1"/>
          </p:cNvSpPr>
          <p:nvPr/>
        </p:nvSpPr>
        <p:spPr bwMode="auto">
          <a:xfrm>
            <a:off x="990600" y="1600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すなわち、</a:t>
            </a:r>
          </a:p>
        </p:txBody>
      </p:sp>
      <p:graphicFrame>
        <p:nvGraphicFramePr>
          <p:cNvPr id="19460" name="Object 7"/>
          <p:cNvGraphicFramePr>
            <a:graphicFrameLocks noChangeAspect="1"/>
          </p:cNvGraphicFramePr>
          <p:nvPr/>
        </p:nvGraphicFramePr>
        <p:xfrm>
          <a:off x="1371600" y="2057400"/>
          <a:ext cx="5105400" cy="1676400"/>
        </p:xfrm>
        <a:graphic>
          <a:graphicData uri="http://schemas.openxmlformats.org/presentationml/2006/ole">
            <p:oleObj spid="_x0000_s19460" name="Equation" r:id="rId5" imgW="2552400" imgH="838080" progId="Equation.DSMT4">
              <p:embed/>
            </p:oleObj>
          </a:graphicData>
        </a:graphic>
      </p:graphicFrame>
      <p:sp>
        <p:nvSpPr>
          <p:cNvPr id="19472" name="Line 8"/>
          <p:cNvSpPr>
            <a:spLocks noChangeShapeType="1"/>
          </p:cNvSpPr>
          <p:nvPr/>
        </p:nvSpPr>
        <p:spPr bwMode="auto">
          <a:xfrm flipH="1">
            <a:off x="1676400" y="5105400"/>
            <a:ext cx="6858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3" name="Line 9"/>
          <p:cNvSpPr>
            <a:spLocks noChangeShapeType="1"/>
          </p:cNvSpPr>
          <p:nvPr/>
        </p:nvSpPr>
        <p:spPr bwMode="auto">
          <a:xfrm>
            <a:off x="2362200" y="5105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4" name="Line 10"/>
          <p:cNvSpPr>
            <a:spLocks noChangeShapeType="1"/>
          </p:cNvSpPr>
          <p:nvPr/>
        </p:nvSpPr>
        <p:spPr bwMode="auto">
          <a:xfrm flipV="1">
            <a:off x="2362200" y="3810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61" name="Object 11"/>
          <p:cNvGraphicFramePr>
            <a:graphicFrameLocks noChangeAspect="1"/>
          </p:cNvGraphicFramePr>
          <p:nvPr/>
        </p:nvGraphicFramePr>
        <p:xfrm>
          <a:off x="1981200" y="4953000"/>
          <a:ext cx="280988" cy="304800"/>
        </p:xfrm>
        <a:graphic>
          <a:graphicData uri="http://schemas.openxmlformats.org/presentationml/2006/ole">
            <p:oleObj spid="_x0000_s19461" name="Equation" r:id="rId6" imgW="152280" imgH="164880" progId="Equation.DSMT4">
              <p:embed/>
            </p:oleObj>
          </a:graphicData>
        </a:graphic>
      </p:graphicFrame>
      <p:sp>
        <p:nvSpPr>
          <p:cNvPr id="19475" name="Line 12"/>
          <p:cNvSpPr>
            <a:spLocks noChangeShapeType="1"/>
          </p:cNvSpPr>
          <p:nvPr/>
        </p:nvSpPr>
        <p:spPr bwMode="auto">
          <a:xfrm flipH="1">
            <a:off x="2209800" y="5105400"/>
            <a:ext cx="152400" cy="228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6" name="Line 13"/>
          <p:cNvSpPr>
            <a:spLocks noChangeShapeType="1"/>
          </p:cNvSpPr>
          <p:nvPr/>
        </p:nvSpPr>
        <p:spPr bwMode="auto">
          <a:xfrm>
            <a:off x="2362200" y="5105400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7" name="Line 14"/>
          <p:cNvSpPr>
            <a:spLocks noChangeShapeType="1"/>
          </p:cNvSpPr>
          <p:nvPr/>
        </p:nvSpPr>
        <p:spPr bwMode="auto">
          <a:xfrm flipV="1">
            <a:off x="2362200" y="4800600"/>
            <a:ext cx="0" cy="304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62" name="Object 15"/>
          <p:cNvGraphicFramePr>
            <a:graphicFrameLocks noChangeAspect="1"/>
          </p:cNvGraphicFramePr>
          <p:nvPr/>
        </p:nvGraphicFramePr>
        <p:xfrm>
          <a:off x="2133600" y="5334000"/>
          <a:ext cx="203200" cy="330200"/>
        </p:xfrm>
        <a:graphic>
          <a:graphicData uri="http://schemas.openxmlformats.org/presentationml/2006/ole">
            <p:oleObj spid="_x0000_s19462" name="Equation" r:id="rId7" imgW="101520" imgH="164880" progId="Equation.DSMT4">
              <p:embed/>
            </p:oleObj>
          </a:graphicData>
        </a:graphic>
      </p:graphicFrame>
      <p:graphicFrame>
        <p:nvGraphicFramePr>
          <p:cNvPr id="19463" name="Object 16"/>
          <p:cNvGraphicFramePr>
            <a:graphicFrameLocks noChangeAspect="1"/>
          </p:cNvGraphicFramePr>
          <p:nvPr/>
        </p:nvGraphicFramePr>
        <p:xfrm>
          <a:off x="1600200" y="6096000"/>
          <a:ext cx="228600" cy="228600"/>
        </p:xfrm>
        <a:graphic>
          <a:graphicData uri="http://schemas.openxmlformats.org/presentationml/2006/ole">
            <p:oleObj spid="_x0000_s19463" name="Equation" r:id="rId8" imgW="126720" imgH="126720" progId="Equation.DSMT4">
              <p:embed/>
            </p:oleObj>
          </a:graphicData>
        </a:graphic>
      </p:graphicFrame>
      <p:graphicFrame>
        <p:nvGraphicFramePr>
          <p:cNvPr id="19464" name="Object 17"/>
          <p:cNvGraphicFramePr>
            <a:graphicFrameLocks noChangeAspect="1"/>
          </p:cNvGraphicFramePr>
          <p:nvPr/>
        </p:nvGraphicFramePr>
        <p:xfrm>
          <a:off x="3886200" y="4994275"/>
          <a:ext cx="228600" cy="298450"/>
        </p:xfrm>
        <a:graphic>
          <a:graphicData uri="http://schemas.openxmlformats.org/presentationml/2006/ole">
            <p:oleObj spid="_x0000_s19464" name="Equation" r:id="rId9" imgW="126720" imgH="164880" progId="Equation.DSMT4">
              <p:embed/>
            </p:oleObj>
          </a:graphicData>
        </a:graphic>
      </p:graphicFrame>
      <p:graphicFrame>
        <p:nvGraphicFramePr>
          <p:cNvPr id="19465" name="Object 18"/>
          <p:cNvGraphicFramePr>
            <a:graphicFrameLocks noChangeAspect="1"/>
          </p:cNvGraphicFramePr>
          <p:nvPr/>
        </p:nvGraphicFramePr>
        <p:xfrm>
          <a:off x="2068513" y="3767138"/>
          <a:ext cx="206375" cy="230187"/>
        </p:xfrm>
        <a:graphic>
          <a:graphicData uri="http://schemas.openxmlformats.org/presentationml/2006/ole">
            <p:oleObj spid="_x0000_s19465" name="Equation" r:id="rId10" imgW="114120" imgH="126720" progId="Equation.DSMT4">
              <p:embed/>
            </p:oleObj>
          </a:graphicData>
        </a:graphic>
      </p:graphicFrame>
      <p:graphicFrame>
        <p:nvGraphicFramePr>
          <p:cNvPr id="19466" name="Object 19"/>
          <p:cNvGraphicFramePr>
            <a:graphicFrameLocks noChangeAspect="1"/>
          </p:cNvGraphicFramePr>
          <p:nvPr/>
        </p:nvGraphicFramePr>
        <p:xfrm>
          <a:off x="1981200" y="4572000"/>
          <a:ext cx="254000" cy="330200"/>
        </p:xfrm>
        <a:graphic>
          <a:graphicData uri="http://schemas.openxmlformats.org/presentationml/2006/ole">
            <p:oleObj spid="_x0000_s19466" name="Equation" r:id="rId11" imgW="126720" imgH="164880" progId="Equation.DSMT4">
              <p:embed/>
            </p:oleObj>
          </a:graphicData>
        </a:graphic>
      </p:graphicFrame>
      <p:graphicFrame>
        <p:nvGraphicFramePr>
          <p:cNvPr id="19467" name="Object 20"/>
          <p:cNvGraphicFramePr>
            <a:graphicFrameLocks noChangeAspect="1"/>
          </p:cNvGraphicFramePr>
          <p:nvPr/>
        </p:nvGraphicFramePr>
        <p:xfrm>
          <a:off x="2667000" y="5105400"/>
          <a:ext cx="254000" cy="406400"/>
        </p:xfrm>
        <a:graphic>
          <a:graphicData uri="http://schemas.openxmlformats.org/presentationml/2006/ole">
            <p:oleObj spid="_x0000_s19467" name="Equation" r:id="rId12" imgW="126720" imgH="203040" progId="Equation.DSMT4">
              <p:embed/>
            </p:oleObj>
          </a:graphicData>
        </a:graphic>
      </p:graphicFrame>
      <p:sp>
        <p:nvSpPr>
          <p:cNvPr id="19478" name="AutoShape 24"/>
          <p:cNvSpPr>
            <a:spLocks noChangeArrowheads="1"/>
          </p:cNvSpPr>
          <p:nvPr/>
        </p:nvSpPr>
        <p:spPr bwMode="auto">
          <a:xfrm>
            <a:off x="5181600" y="4038600"/>
            <a:ext cx="3429000" cy="1600200"/>
          </a:xfrm>
          <a:prstGeom prst="wedgeRoundRectCallout">
            <a:avLst>
              <a:gd name="adj1" fmla="val -68843"/>
              <a:gd name="adj2" fmla="val -21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79" name="Text Box 25"/>
          <p:cNvSpPr txBox="1">
            <a:spLocks noChangeArrowheads="1"/>
          </p:cNvSpPr>
          <p:nvPr/>
        </p:nvSpPr>
        <p:spPr bwMode="auto">
          <a:xfrm>
            <a:off x="5257800" y="4419600"/>
            <a:ext cx="32543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単位ベクトルは、座標の</a:t>
            </a:r>
          </a:p>
          <a:p>
            <a:r>
              <a:rPr lang="ja-JP" altLang="en-US"/>
              <a:t>基準となるベクトル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B36116-194D-49AF-9A60-5B9F7E70324F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内積</a:t>
            </a:r>
          </a:p>
        </p:txBody>
      </p:sp>
      <p:sp>
        <p:nvSpPr>
          <p:cNvPr id="20492" name="Text Box 4"/>
          <p:cNvSpPr txBox="1">
            <a:spLocks noChangeArrowheads="1"/>
          </p:cNvSpPr>
          <p:nvPr/>
        </p:nvSpPr>
        <p:spPr bwMode="auto">
          <a:xfrm>
            <a:off x="822325" y="533400"/>
            <a:ext cx="669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ここでは、低次元空間における内積の定義を示す。</a:t>
            </a:r>
          </a:p>
        </p:txBody>
      </p:sp>
      <p:sp>
        <p:nvSpPr>
          <p:cNvPr id="20493" name="AutoShape 5"/>
          <p:cNvSpPr>
            <a:spLocks noChangeArrowheads="1"/>
          </p:cNvSpPr>
          <p:nvPr/>
        </p:nvSpPr>
        <p:spPr bwMode="auto">
          <a:xfrm>
            <a:off x="457200" y="1274763"/>
            <a:ext cx="8001000" cy="426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838200" y="1544638"/>
          <a:ext cx="2497138" cy="1444625"/>
        </p:xfrm>
        <a:graphic>
          <a:graphicData uri="http://schemas.openxmlformats.org/presentationml/2006/ole">
            <p:oleObj spid="_x0000_s20482" name="Equation" r:id="rId3" imgW="1447560" imgH="838080" progId="Equation.DSMT4">
              <p:embed/>
            </p:oleObj>
          </a:graphicData>
        </a:graphic>
      </p:graphicFrame>
      <p:sp>
        <p:nvSpPr>
          <p:cNvPr id="20494" name="Text Box 7"/>
          <p:cNvSpPr txBox="1">
            <a:spLocks noChangeArrowheads="1"/>
          </p:cNvSpPr>
          <p:nvPr/>
        </p:nvSpPr>
        <p:spPr bwMode="auto">
          <a:xfrm>
            <a:off x="3429000" y="2133600"/>
            <a:ext cx="255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  <a:r>
              <a:rPr lang="ja-JP" altLang="en-US">
                <a:solidFill>
                  <a:srgbClr val="FF0000"/>
                </a:solidFill>
              </a:rPr>
              <a:t>スカラー</a:t>
            </a:r>
          </a:p>
        </p:txBody>
      </p:sp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1371600" y="3027363"/>
          <a:ext cx="2819400" cy="576262"/>
        </p:xfrm>
        <a:graphic>
          <a:graphicData uri="http://schemas.openxmlformats.org/presentationml/2006/ole">
            <p:oleObj spid="_x0000_s20483" name="Equation" r:id="rId4" imgW="1117440" imgH="228600" progId="Equation.DSMT4">
              <p:embed/>
            </p:oleObj>
          </a:graphicData>
        </a:graphic>
      </p:graphicFrame>
      <p:sp>
        <p:nvSpPr>
          <p:cNvPr id="20495" name="Text Box 10"/>
          <p:cNvSpPr txBox="1">
            <a:spLocks noChangeArrowheads="1"/>
          </p:cNvSpPr>
          <p:nvPr/>
        </p:nvSpPr>
        <p:spPr bwMode="auto">
          <a:xfrm>
            <a:off x="974725" y="3810000"/>
            <a:ext cx="56991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をベクトル　　　とベクトル　　の</a:t>
            </a:r>
            <a:r>
              <a:rPr lang="ja-JP" altLang="en-US">
                <a:solidFill>
                  <a:srgbClr val="FF0000"/>
                </a:solidFill>
              </a:rPr>
              <a:t>内積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　　　　　　あるいは　</a:t>
            </a:r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20484" name="Object 11"/>
          <p:cNvGraphicFramePr>
            <a:graphicFrameLocks noChangeAspect="1"/>
          </p:cNvGraphicFramePr>
          <p:nvPr/>
        </p:nvGraphicFramePr>
        <p:xfrm>
          <a:off x="1219200" y="4398963"/>
          <a:ext cx="762000" cy="471487"/>
        </p:xfrm>
        <a:graphic>
          <a:graphicData uri="http://schemas.openxmlformats.org/presentationml/2006/ole">
            <p:oleObj spid="_x0000_s20484" name="Equation" r:id="rId5" imgW="266400" imgH="164880" progId="Equation.DSMT4">
              <p:embed/>
            </p:oleObj>
          </a:graphicData>
        </a:graphic>
      </p:graphicFrame>
      <p:graphicFrame>
        <p:nvGraphicFramePr>
          <p:cNvPr id="20485" name="Object 12"/>
          <p:cNvGraphicFramePr>
            <a:graphicFrameLocks noChangeAspect="1"/>
          </p:cNvGraphicFramePr>
          <p:nvPr/>
        </p:nvGraphicFramePr>
        <p:xfrm>
          <a:off x="3810000" y="4398963"/>
          <a:ext cx="1052513" cy="652462"/>
        </p:xfrm>
        <a:graphic>
          <a:graphicData uri="http://schemas.openxmlformats.org/presentationml/2006/ole">
            <p:oleObj spid="_x0000_s20485" name="Equation" r:id="rId6" imgW="368280" imgH="228600" progId="Equation.DSMT4">
              <p:embed/>
            </p:oleObj>
          </a:graphicData>
        </a:graphic>
      </p:graphicFrame>
      <p:sp>
        <p:nvSpPr>
          <p:cNvPr id="20496" name="Text Box 13"/>
          <p:cNvSpPr txBox="1">
            <a:spLocks noChangeArrowheads="1"/>
          </p:cNvSpPr>
          <p:nvPr/>
        </p:nvSpPr>
        <p:spPr bwMode="auto">
          <a:xfrm>
            <a:off x="390525" y="5892800"/>
            <a:ext cx="6610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このように内積の演算結果はスカラーになるので、</a:t>
            </a:r>
          </a:p>
          <a:p>
            <a:r>
              <a:rPr lang="ja-JP" altLang="en-US"/>
              <a:t>内積を</a:t>
            </a:r>
            <a:r>
              <a:rPr lang="ja-JP" altLang="en-US">
                <a:solidFill>
                  <a:srgbClr val="FF0000"/>
                </a:solidFill>
              </a:rPr>
              <a:t>スカラー積</a:t>
            </a:r>
            <a:r>
              <a:rPr lang="ja-JP" altLang="en-US"/>
              <a:t>と呼ぶこともある。</a:t>
            </a:r>
          </a:p>
        </p:txBody>
      </p:sp>
      <p:sp>
        <p:nvSpPr>
          <p:cNvPr id="20497" name="AutoShape 14"/>
          <p:cNvSpPr>
            <a:spLocks noChangeArrowheads="1"/>
          </p:cNvSpPr>
          <p:nvPr/>
        </p:nvSpPr>
        <p:spPr bwMode="auto">
          <a:xfrm>
            <a:off x="6019800" y="1828800"/>
            <a:ext cx="2286000" cy="1905000"/>
          </a:xfrm>
          <a:prstGeom prst="wedgeRoundRectCallout">
            <a:avLst>
              <a:gd name="adj1" fmla="val -93819"/>
              <a:gd name="adj2" fmla="val 21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498" name="Text Box 15"/>
          <p:cNvSpPr txBox="1">
            <a:spLocks noChangeArrowheads="1"/>
          </p:cNvSpPr>
          <p:nvPr/>
        </p:nvSpPr>
        <p:spPr bwMode="auto">
          <a:xfrm>
            <a:off x="6019800" y="1828800"/>
            <a:ext cx="22463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内積は、</a:t>
            </a:r>
          </a:p>
          <a:p>
            <a:r>
              <a:rPr lang="ja-JP" altLang="en-US"/>
              <a:t>同じ成分同士の</a:t>
            </a:r>
          </a:p>
          <a:p>
            <a:r>
              <a:rPr lang="ja-JP" altLang="en-US"/>
              <a:t>積和であり、</a:t>
            </a:r>
          </a:p>
          <a:p>
            <a:r>
              <a:rPr lang="ja-JP" altLang="en-US"/>
              <a:t>　　次元ベクトル</a:t>
            </a:r>
          </a:p>
          <a:p>
            <a:r>
              <a:rPr lang="ja-JP" altLang="en-US"/>
              <a:t>に拡張できる。</a:t>
            </a:r>
          </a:p>
        </p:txBody>
      </p:sp>
      <p:graphicFrame>
        <p:nvGraphicFramePr>
          <p:cNvPr id="20486" name="Object 16"/>
          <p:cNvGraphicFramePr>
            <a:graphicFrameLocks noChangeAspect="1"/>
          </p:cNvGraphicFramePr>
          <p:nvPr/>
        </p:nvGraphicFramePr>
        <p:xfrm>
          <a:off x="6172200" y="3048000"/>
          <a:ext cx="304800" cy="276225"/>
        </p:xfrm>
        <a:graphic>
          <a:graphicData uri="http://schemas.openxmlformats.org/presentationml/2006/ole">
            <p:oleObj spid="_x0000_s20486" name="Equation" r:id="rId7" imgW="139680" imgH="126720" progId="Equation.DSMT4">
              <p:embed/>
            </p:oleObj>
          </a:graphicData>
        </a:graphic>
      </p:graphicFrame>
      <p:graphicFrame>
        <p:nvGraphicFramePr>
          <p:cNvPr id="20487" name="Object 17"/>
          <p:cNvGraphicFramePr>
            <a:graphicFrameLocks noChangeAspect="1"/>
          </p:cNvGraphicFramePr>
          <p:nvPr/>
        </p:nvGraphicFramePr>
        <p:xfrm>
          <a:off x="2362200" y="3886200"/>
          <a:ext cx="398463" cy="363538"/>
        </p:xfrm>
        <a:graphic>
          <a:graphicData uri="http://schemas.openxmlformats.org/presentationml/2006/ole">
            <p:oleObj spid="_x0000_s20487" name="Equation" r:id="rId8" imgW="139680" imgH="126720" progId="Equation.DSMT4">
              <p:embed/>
            </p:oleObj>
          </a:graphicData>
        </a:graphic>
      </p:graphicFrame>
      <p:graphicFrame>
        <p:nvGraphicFramePr>
          <p:cNvPr id="20488" name="Object 18"/>
          <p:cNvGraphicFramePr>
            <a:graphicFrameLocks noChangeAspect="1"/>
          </p:cNvGraphicFramePr>
          <p:nvPr/>
        </p:nvGraphicFramePr>
        <p:xfrm>
          <a:off x="4267200" y="3810000"/>
          <a:ext cx="361950" cy="473075"/>
        </p:xfrm>
        <a:graphic>
          <a:graphicData uri="http://schemas.openxmlformats.org/presentationml/2006/ole">
            <p:oleObj spid="_x0000_s20488" name="Equation" r:id="rId9" imgW="126720" imgH="164880" progId="Equation.DSMT4">
              <p:embed/>
            </p:oleObj>
          </a:graphicData>
        </a:graphic>
      </p:graphicFrame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5429250" y="4419600"/>
            <a:ext cx="2876550" cy="1081088"/>
          </a:xfrm>
          <a:prstGeom prst="wedgeRoundRectCallout">
            <a:avLst>
              <a:gd name="adj1" fmla="val -65620"/>
              <a:gd name="adj2" fmla="val -174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5500688" y="4500563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内積は交換可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1524000" y="1066800"/>
            <a:ext cx="38687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定義（３次元ベクトルの内積）</a:t>
            </a:r>
          </a:p>
        </p:txBody>
      </p:sp>
      <p:graphicFrame>
        <p:nvGraphicFramePr>
          <p:cNvPr id="20489" name="Object 21"/>
          <p:cNvGraphicFramePr>
            <a:graphicFrameLocks noChangeAspect="1"/>
          </p:cNvGraphicFramePr>
          <p:nvPr/>
        </p:nvGraphicFramePr>
        <p:xfrm>
          <a:off x="5643563" y="4929188"/>
          <a:ext cx="1958975" cy="471487"/>
        </p:xfrm>
        <a:graphic>
          <a:graphicData uri="http://schemas.openxmlformats.org/presentationml/2006/ole">
            <p:oleObj spid="_x0000_s20489" name="Equation" r:id="rId10" imgW="68580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0B0D70-7D80-4293-A701-45750422A4EC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転置による内積の表現</a:t>
            </a:r>
          </a:p>
        </p:txBody>
      </p:sp>
      <p:sp>
        <p:nvSpPr>
          <p:cNvPr id="21512" name="AutoShape 3"/>
          <p:cNvSpPr>
            <a:spLocks noChangeArrowheads="1"/>
          </p:cNvSpPr>
          <p:nvPr/>
        </p:nvSpPr>
        <p:spPr bwMode="auto">
          <a:xfrm>
            <a:off x="533400" y="685800"/>
            <a:ext cx="8001000" cy="3200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1219200" y="914400"/>
          <a:ext cx="2497138" cy="1444625"/>
        </p:xfrm>
        <a:graphic>
          <a:graphicData uri="http://schemas.openxmlformats.org/presentationml/2006/ole">
            <p:oleObj spid="_x0000_s21506" name="Equation" r:id="rId3" imgW="1447560" imgH="838080" progId="Equation.DSMT4">
              <p:embed/>
            </p:oleObj>
          </a:graphicData>
        </a:graphic>
      </p:graphicFrame>
      <p:sp>
        <p:nvSpPr>
          <p:cNvPr id="21513" name="Text Box 5"/>
          <p:cNvSpPr txBox="1">
            <a:spLocks noChangeArrowheads="1"/>
          </p:cNvSpPr>
          <p:nvPr/>
        </p:nvSpPr>
        <p:spPr bwMode="auto">
          <a:xfrm>
            <a:off x="4038600" y="1295400"/>
            <a:ext cx="342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に対して、次が成り立つ。</a:t>
            </a:r>
          </a:p>
        </p:txBody>
      </p:sp>
      <p:graphicFrame>
        <p:nvGraphicFramePr>
          <p:cNvPr id="21507" name="Object 6"/>
          <p:cNvGraphicFramePr>
            <a:graphicFrameLocks noChangeAspect="1"/>
          </p:cNvGraphicFramePr>
          <p:nvPr/>
        </p:nvGraphicFramePr>
        <p:xfrm>
          <a:off x="2286000" y="2667000"/>
          <a:ext cx="3282950" cy="835025"/>
        </p:xfrm>
        <a:graphic>
          <a:graphicData uri="http://schemas.openxmlformats.org/presentationml/2006/ole">
            <p:oleObj spid="_x0000_s21507" name="Equation" r:id="rId4" imgW="698400" imgH="177480" progId="Equation.DSMT4">
              <p:embed/>
            </p:oleObj>
          </a:graphicData>
        </a:graphic>
      </p:graphicFrame>
      <p:sp>
        <p:nvSpPr>
          <p:cNvPr id="21514" name="Text Box 7"/>
          <p:cNvSpPr txBox="1">
            <a:spLocks noChangeArrowheads="1"/>
          </p:cNvSpPr>
          <p:nvPr/>
        </p:nvSpPr>
        <p:spPr bwMode="auto">
          <a:xfrm>
            <a:off x="288925" y="4059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21508" name="Object 8"/>
          <p:cNvGraphicFramePr>
            <a:graphicFrameLocks noChangeAspect="1"/>
          </p:cNvGraphicFramePr>
          <p:nvPr/>
        </p:nvGraphicFramePr>
        <p:xfrm>
          <a:off x="762000" y="4343400"/>
          <a:ext cx="7239000" cy="1887538"/>
        </p:xfrm>
        <a:graphic>
          <a:graphicData uri="http://schemas.openxmlformats.org/presentationml/2006/ole">
            <p:oleObj spid="_x0000_s21508" name="Equation" r:id="rId5" imgW="3213000" imgH="838080" progId="Equation.DSMT4">
              <p:embed/>
            </p:oleObj>
          </a:graphicData>
        </a:graphic>
      </p:graphicFrame>
      <p:graphicFrame>
        <p:nvGraphicFramePr>
          <p:cNvPr id="21509" name="Object 9"/>
          <p:cNvGraphicFramePr>
            <a:graphicFrameLocks noChangeAspect="1"/>
          </p:cNvGraphicFramePr>
          <p:nvPr/>
        </p:nvGraphicFramePr>
        <p:xfrm>
          <a:off x="7162800" y="6096000"/>
          <a:ext cx="641350" cy="354013"/>
        </p:xfrm>
        <a:graphic>
          <a:graphicData uri="http://schemas.openxmlformats.org/presentationml/2006/ole">
            <p:oleObj spid="_x0000_s21509" name="Equation" r:id="rId6" imgW="368280" imgH="203040" progId="Equation.DSMT4">
              <p:embed/>
            </p:oleObj>
          </a:graphicData>
        </a:graphic>
      </p:graphicFrame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1428728" y="500042"/>
            <a:ext cx="528702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性質：（転置によるベクトルの内積表現）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0E7BFD-1B37-4BD3-BB60-0C529490933E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2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ベクトルのノルム</a:t>
            </a:r>
          </a:p>
        </p:txBody>
      </p:sp>
      <p:graphicFrame>
        <p:nvGraphicFramePr>
          <p:cNvPr id="22530" name="Object 6"/>
          <p:cNvGraphicFramePr>
            <a:graphicFrameLocks noChangeAspect="1"/>
          </p:cNvGraphicFramePr>
          <p:nvPr/>
        </p:nvGraphicFramePr>
        <p:xfrm>
          <a:off x="2590800" y="1143000"/>
          <a:ext cx="381000" cy="346075"/>
        </p:xfrm>
        <a:graphic>
          <a:graphicData uri="http://schemas.openxmlformats.org/presentationml/2006/ole">
            <p:oleObj spid="_x0000_s22530" name="Equation" r:id="rId3" imgW="139680" imgH="126720" progId="Equation.DSMT4">
              <p:embed/>
            </p:oleObj>
          </a:graphicData>
        </a:graphic>
      </p:graphicFrame>
      <p:sp>
        <p:nvSpPr>
          <p:cNvPr id="22539" name="Text Box 10"/>
          <p:cNvSpPr txBox="1">
            <a:spLocks noChangeArrowheads="1"/>
          </p:cNvSpPr>
          <p:nvPr/>
        </p:nvSpPr>
        <p:spPr bwMode="auto">
          <a:xfrm>
            <a:off x="1371600" y="1066800"/>
            <a:ext cx="60721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ベクトル　　　に対して、スカラー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をベクトル　　　の</a:t>
            </a:r>
            <a:r>
              <a:rPr lang="ja-JP" altLang="en-US">
                <a:solidFill>
                  <a:srgbClr val="FF0000"/>
                </a:solidFill>
              </a:rPr>
              <a:t>ノルム（大きさ、長さ）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という記号で表す。すなわち、</a:t>
            </a:r>
          </a:p>
        </p:txBody>
      </p:sp>
      <p:graphicFrame>
        <p:nvGraphicFramePr>
          <p:cNvPr id="22531" name="Object 11"/>
          <p:cNvGraphicFramePr>
            <a:graphicFrameLocks noChangeAspect="1"/>
          </p:cNvGraphicFramePr>
          <p:nvPr/>
        </p:nvGraphicFramePr>
        <p:xfrm>
          <a:off x="5186363" y="4889500"/>
          <a:ext cx="254000" cy="361950"/>
        </p:xfrm>
        <a:graphic>
          <a:graphicData uri="http://schemas.openxmlformats.org/presentationml/2006/ole">
            <p:oleObj spid="_x0000_s22531" name="Equation" r:id="rId4" imgW="88560" imgH="126720" progId="Equation.DSMT4">
              <p:embed/>
            </p:oleObj>
          </a:graphicData>
        </a:graphic>
      </p:graphicFrame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457200" y="785794"/>
            <a:ext cx="8001000" cy="561500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2532" name="Object 14"/>
          <p:cNvGraphicFramePr>
            <a:graphicFrameLocks noChangeAspect="1"/>
          </p:cNvGraphicFramePr>
          <p:nvPr/>
        </p:nvGraphicFramePr>
        <p:xfrm>
          <a:off x="3048000" y="2743200"/>
          <a:ext cx="762000" cy="509588"/>
        </p:xfrm>
        <a:graphic>
          <a:graphicData uri="http://schemas.openxmlformats.org/presentationml/2006/ole">
            <p:oleObj spid="_x0000_s22532" name="Equation" r:id="rId5" imgW="228600" imgH="152280" progId="Equation.DSMT4">
              <p:embed/>
            </p:oleObj>
          </a:graphicData>
        </a:graphic>
      </p:graphicFrame>
      <p:graphicFrame>
        <p:nvGraphicFramePr>
          <p:cNvPr id="22533" name="Object 17"/>
          <p:cNvGraphicFramePr>
            <a:graphicFrameLocks noChangeAspect="1"/>
          </p:cNvGraphicFramePr>
          <p:nvPr/>
        </p:nvGraphicFramePr>
        <p:xfrm>
          <a:off x="1447800" y="3733800"/>
          <a:ext cx="1371600" cy="1219200"/>
        </p:xfrm>
        <a:graphic>
          <a:graphicData uri="http://schemas.openxmlformats.org/presentationml/2006/ole">
            <p:oleObj spid="_x0000_s22533" name="Equation" r:id="rId6" imgW="888840" imgH="787320" progId="Equation.DSMT4">
              <p:embed/>
            </p:oleObj>
          </a:graphicData>
        </a:graphic>
      </p:graphicFrame>
      <p:graphicFrame>
        <p:nvGraphicFramePr>
          <p:cNvPr id="22534" name="Object 18"/>
          <p:cNvGraphicFramePr>
            <a:graphicFrameLocks noChangeAspect="1"/>
          </p:cNvGraphicFramePr>
          <p:nvPr/>
        </p:nvGraphicFramePr>
        <p:xfrm>
          <a:off x="2743200" y="1524000"/>
          <a:ext cx="1371600" cy="622300"/>
        </p:xfrm>
        <a:graphic>
          <a:graphicData uri="http://schemas.openxmlformats.org/presentationml/2006/ole">
            <p:oleObj spid="_x0000_s22534" name="Equation" r:id="rId7" imgW="393480" imgH="177480" progId="Equation.DSMT4">
              <p:embed/>
            </p:oleObj>
          </a:graphicData>
        </a:graphic>
      </p:graphicFrame>
      <p:sp>
        <p:nvSpPr>
          <p:cNvPr id="22541" name="Text Box 19"/>
          <p:cNvSpPr txBox="1">
            <a:spLocks noChangeArrowheads="1"/>
          </p:cNvSpPr>
          <p:nvPr/>
        </p:nvSpPr>
        <p:spPr bwMode="auto">
          <a:xfrm>
            <a:off x="3048000" y="41148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22535" name="Object 20"/>
          <p:cNvGraphicFramePr>
            <a:graphicFrameLocks noChangeAspect="1"/>
          </p:cNvGraphicFramePr>
          <p:nvPr/>
        </p:nvGraphicFramePr>
        <p:xfrm>
          <a:off x="2895600" y="2209800"/>
          <a:ext cx="381000" cy="346075"/>
        </p:xfrm>
        <a:graphic>
          <a:graphicData uri="http://schemas.openxmlformats.org/presentationml/2006/ole">
            <p:oleObj spid="_x0000_s22535" name="Equation" r:id="rId8" imgW="139680" imgH="126720" progId="Equation.DSMT4">
              <p:embed/>
            </p:oleObj>
          </a:graphicData>
        </a:graphic>
      </p:graphicFrame>
      <p:graphicFrame>
        <p:nvGraphicFramePr>
          <p:cNvPr id="22536" name="Object 21"/>
          <p:cNvGraphicFramePr>
            <a:graphicFrameLocks noChangeAspect="1"/>
          </p:cNvGraphicFramePr>
          <p:nvPr/>
        </p:nvGraphicFramePr>
        <p:xfrm>
          <a:off x="2438400" y="5181600"/>
          <a:ext cx="3200400" cy="642938"/>
        </p:xfrm>
        <a:graphic>
          <a:graphicData uri="http://schemas.openxmlformats.org/presentationml/2006/ole">
            <p:oleObj spid="_x0000_s22536" name="Equation" r:id="rId9" imgW="1460160" imgH="291960" progId="Equation.DSMT4">
              <p:embed/>
            </p:oleObj>
          </a:graphicData>
        </a:graphic>
      </p:graphicFrame>
      <p:sp>
        <p:nvSpPr>
          <p:cNvPr id="22542" name="Text Box 22"/>
          <p:cNvSpPr txBox="1">
            <a:spLocks noChangeArrowheads="1"/>
          </p:cNvSpPr>
          <p:nvPr/>
        </p:nvSpPr>
        <p:spPr bwMode="auto">
          <a:xfrm>
            <a:off x="1355725" y="5735638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1571604" y="571480"/>
            <a:ext cx="4270721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8000"/>
                </a:solidFill>
              </a:rPr>
              <a:t>定義：（</a:t>
            </a:r>
            <a:r>
              <a:rPr lang="ja-JP" altLang="en-US" dirty="0">
                <a:solidFill>
                  <a:srgbClr val="008000"/>
                </a:solidFill>
              </a:rPr>
              <a:t>３次元ベクトル</a:t>
            </a:r>
            <a:r>
              <a:rPr lang="ja-JP" altLang="en-US" dirty="0" smtClean="0">
                <a:solidFill>
                  <a:srgbClr val="008000"/>
                </a:solidFill>
              </a:rPr>
              <a:t>のノルム）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1281B0-3C20-4BDD-8FF1-13D9B29F6D0D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ベクトルのノルムの幾何学的関係</a:t>
            </a:r>
          </a:p>
        </p:txBody>
      </p:sp>
      <p:sp>
        <p:nvSpPr>
          <p:cNvPr id="23562" name="Line 3"/>
          <p:cNvSpPr>
            <a:spLocks noChangeShapeType="1"/>
          </p:cNvSpPr>
          <p:nvPr/>
        </p:nvSpPr>
        <p:spPr bwMode="auto">
          <a:xfrm>
            <a:off x="2057400" y="29718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3" name="Line 4"/>
          <p:cNvSpPr>
            <a:spLocks noChangeShapeType="1"/>
          </p:cNvSpPr>
          <p:nvPr/>
        </p:nvSpPr>
        <p:spPr bwMode="auto">
          <a:xfrm flipV="1">
            <a:off x="2057400" y="6858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4" name="Line 5"/>
          <p:cNvSpPr>
            <a:spLocks noChangeShapeType="1"/>
          </p:cNvSpPr>
          <p:nvPr/>
        </p:nvSpPr>
        <p:spPr bwMode="auto">
          <a:xfrm flipV="1">
            <a:off x="2057400" y="1905000"/>
            <a:ext cx="21336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4" name="Object 6"/>
          <p:cNvGraphicFramePr>
            <a:graphicFrameLocks noChangeAspect="1"/>
          </p:cNvGraphicFramePr>
          <p:nvPr/>
        </p:nvGraphicFramePr>
        <p:xfrm>
          <a:off x="685800" y="3733800"/>
          <a:ext cx="304800" cy="304800"/>
        </p:xfrm>
        <a:graphic>
          <a:graphicData uri="http://schemas.openxmlformats.org/presentationml/2006/ole">
            <p:oleObj spid="_x0000_s23554" name="Equation" r:id="rId3" imgW="126720" imgH="126720" progId="Equation.DSMT4">
              <p:embed/>
            </p:oleObj>
          </a:graphicData>
        </a:graphic>
      </p:graphicFrame>
      <p:graphicFrame>
        <p:nvGraphicFramePr>
          <p:cNvPr id="23555" name="Object 7"/>
          <p:cNvGraphicFramePr>
            <a:graphicFrameLocks noChangeAspect="1"/>
          </p:cNvGraphicFramePr>
          <p:nvPr/>
        </p:nvGraphicFramePr>
        <p:xfrm>
          <a:off x="5638800" y="2971800"/>
          <a:ext cx="304800" cy="395288"/>
        </p:xfrm>
        <a:graphic>
          <a:graphicData uri="http://schemas.openxmlformats.org/presentationml/2006/ole">
            <p:oleObj spid="_x0000_s23555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3556" name="Object 8"/>
          <p:cNvGraphicFramePr>
            <a:graphicFrameLocks noChangeAspect="1"/>
          </p:cNvGraphicFramePr>
          <p:nvPr/>
        </p:nvGraphicFramePr>
        <p:xfrm>
          <a:off x="1524000" y="2438400"/>
          <a:ext cx="365125" cy="396875"/>
        </p:xfrm>
        <a:graphic>
          <a:graphicData uri="http://schemas.openxmlformats.org/presentationml/2006/ole">
            <p:oleObj spid="_x0000_s23556" name="Equation" r:id="rId5" imgW="152280" imgH="164880" progId="Equation.DSMT4">
              <p:embed/>
            </p:oleObj>
          </a:graphicData>
        </a:graphic>
      </p:graphicFrame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1143000" y="2971800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7" name="Object 15"/>
          <p:cNvGraphicFramePr>
            <a:graphicFrameLocks noChangeAspect="1"/>
          </p:cNvGraphicFramePr>
          <p:nvPr/>
        </p:nvGraphicFramePr>
        <p:xfrm>
          <a:off x="1690688" y="730250"/>
          <a:ext cx="274637" cy="304800"/>
        </p:xfrm>
        <a:graphic>
          <a:graphicData uri="http://schemas.openxmlformats.org/presentationml/2006/ole">
            <p:oleObj spid="_x0000_s23557" name="Equation" r:id="rId6" imgW="114120" imgH="126720" progId="Equation.DSMT4">
              <p:embed/>
            </p:oleObj>
          </a:graphicData>
        </a:graphic>
      </p:graphicFrame>
      <p:graphicFrame>
        <p:nvGraphicFramePr>
          <p:cNvPr id="23558" name="Object 19"/>
          <p:cNvGraphicFramePr>
            <a:graphicFrameLocks noChangeAspect="1"/>
          </p:cNvGraphicFramePr>
          <p:nvPr/>
        </p:nvGraphicFramePr>
        <p:xfrm>
          <a:off x="4648200" y="990600"/>
          <a:ext cx="1981200" cy="1760538"/>
        </p:xfrm>
        <a:graphic>
          <a:graphicData uri="http://schemas.openxmlformats.org/presentationml/2006/ole">
            <p:oleObj spid="_x0000_s23558" name="Equation" r:id="rId7" imgW="888840" imgH="787320" progId="Equation.DSMT4">
              <p:embed/>
            </p:oleObj>
          </a:graphicData>
        </a:graphic>
      </p:graphicFrame>
      <p:graphicFrame>
        <p:nvGraphicFramePr>
          <p:cNvPr id="23559" name="Object 20"/>
          <p:cNvGraphicFramePr>
            <a:graphicFrameLocks noChangeAspect="1"/>
          </p:cNvGraphicFramePr>
          <p:nvPr/>
        </p:nvGraphicFramePr>
        <p:xfrm>
          <a:off x="2286000" y="4191000"/>
          <a:ext cx="3200400" cy="642938"/>
        </p:xfrm>
        <a:graphic>
          <a:graphicData uri="http://schemas.openxmlformats.org/presentationml/2006/ole">
            <p:oleObj spid="_x0000_s23559" name="Equation" r:id="rId8" imgW="1460160" imgH="291960" progId="Equation.DSMT4">
              <p:embed/>
            </p:oleObj>
          </a:graphicData>
        </a:graphic>
      </p:graphicFrame>
      <p:sp>
        <p:nvSpPr>
          <p:cNvPr id="23567" name="Text Box 21"/>
          <p:cNvSpPr txBox="1">
            <a:spLocks noChangeArrowheads="1"/>
          </p:cNvSpPr>
          <p:nvPr/>
        </p:nvSpPr>
        <p:spPr bwMode="auto">
          <a:xfrm>
            <a:off x="1371600" y="4953000"/>
            <a:ext cx="5889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３平方の定理より、空間ベクトルのノルムは、</a:t>
            </a:r>
          </a:p>
          <a:p>
            <a:r>
              <a:rPr lang="ja-JP" altLang="en-US"/>
              <a:t>ベクトルの大きさを意味している。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8E010A-8992-4E08-8003-382B893E4CCD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4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内積の幾何学的関係</a:t>
            </a:r>
          </a:p>
        </p:txBody>
      </p:sp>
      <p:sp>
        <p:nvSpPr>
          <p:cNvPr id="24588" name="Line 3"/>
          <p:cNvSpPr>
            <a:spLocks noChangeShapeType="1"/>
          </p:cNvSpPr>
          <p:nvPr/>
        </p:nvSpPr>
        <p:spPr bwMode="auto">
          <a:xfrm flipV="1">
            <a:off x="2971800" y="1676400"/>
            <a:ext cx="2362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9" name="Line 4"/>
          <p:cNvSpPr>
            <a:spLocks noChangeShapeType="1"/>
          </p:cNvSpPr>
          <p:nvPr/>
        </p:nvSpPr>
        <p:spPr bwMode="auto">
          <a:xfrm flipV="1">
            <a:off x="2971800" y="1066800"/>
            <a:ext cx="685800" cy="1524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0" name="Arc 6"/>
          <p:cNvSpPr>
            <a:spLocks/>
          </p:cNvSpPr>
          <p:nvPr/>
        </p:nvSpPr>
        <p:spPr bwMode="auto">
          <a:xfrm>
            <a:off x="3124200" y="2286000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4578" name="Object 7"/>
          <p:cNvGraphicFramePr>
            <a:graphicFrameLocks noChangeAspect="1"/>
          </p:cNvGraphicFramePr>
          <p:nvPr/>
        </p:nvGraphicFramePr>
        <p:xfrm>
          <a:off x="3276600" y="1828800"/>
          <a:ext cx="352425" cy="457200"/>
        </p:xfrm>
        <a:graphic>
          <a:graphicData uri="http://schemas.openxmlformats.org/presentationml/2006/ole">
            <p:oleObj spid="_x0000_s24578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4579" name="Object 8"/>
          <p:cNvGraphicFramePr>
            <a:graphicFrameLocks noChangeAspect="1"/>
          </p:cNvGraphicFramePr>
          <p:nvPr/>
        </p:nvGraphicFramePr>
        <p:xfrm>
          <a:off x="3962400" y="2362200"/>
          <a:ext cx="400050" cy="361950"/>
        </p:xfrm>
        <a:graphic>
          <a:graphicData uri="http://schemas.openxmlformats.org/presentationml/2006/ole">
            <p:oleObj spid="_x0000_s24579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4580" name="Object 9"/>
          <p:cNvGraphicFramePr>
            <a:graphicFrameLocks noChangeAspect="1"/>
          </p:cNvGraphicFramePr>
          <p:nvPr/>
        </p:nvGraphicFramePr>
        <p:xfrm>
          <a:off x="2836863" y="1470025"/>
          <a:ext cx="363537" cy="471488"/>
        </p:xfrm>
        <a:graphic>
          <a:graphicData uri="http://schemas.openxmlformats.org/presentationml/2006/ole">
            <p:oleObj spid="_x0000_s24580" name="Equation" r:id="rId5" imgW="126720" imgH="164880" progId="Equation.DSMT4">
              <p:embed/>
            </p:oleObj>
          </a:graphicData>
        </a:graphic>
      </p:graphicFrame>
      <p:sp>
        <p:nvSpPr>
          <p:cNvPr id="24591" name="Line 10"/>
          <p:cNvSpPr>
            <a:spLocks noChangeShapeType="1"/>
          </p:cNvSpPr>
          <p:nvPr/>
        </p:nvSpPr>
        <p:spPr bwMode="auto">
          <a:xfrm flipH="1" flipV="1">
            <a:off x="3657600" y="1066800"/>
            <a:ext cx="1676400" cy="609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1" name="Object 11"/>
          <p:cNvGraphicFramePr>
            <a:graphicFrameLocks noChangeAspect="1"/>
          </p:cNvGraphicFramePr>
          <p:nvPr/>
        </p:nvGraphicFramePr>
        <p:xfrm>
          <a:off x="2514600" y="2590800"/>
          <a:ext cx="352425" cy="381000"/>
        </p:xfrm>
        <a:graphic>
          <a:graphicData uri="http://schemas.openxmlformats.org/presentationml/2006/ole">
            <p:oleObj spid="_x0000_s24581" name="Equation" r:id="rId6" imgW="152280" imgH="164880" progId="Equation.DSMT4">
              <p:embed/>
            </p:oleObj>
          </a:graphicData>
        </a:graphic>
      </p:graphicFrame>
      <p:sp>
        <p:nvSpPr>
          <p:cNvPr id="24592" name="AutoShape 16"/>
          <p:cNvSpPr>
            <a:spLocks noChangeArrowheads="1"/>
          </p:cNvSpPr>
          <p:nvPr/>
        </p:nvSpPr>
        <p:spPr bwMode="auto">
          <a:xfrm>
            <a:off x="533400" y="685800"/>
            <a:ext cx="8001000" cy="3810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1066800" y="3048000"/>
            <a:ext cx="609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ベクトルの内積に関して次の関係が成り立つ。</a:t>
            </a:r>
          </a:p>
        </p:txBody>
      </p:sp>
      <p:graphicFrame>
        <p:nvGraphicFramePr>
          <p:cNvPr id="24582" name="Object 19"/>
          <p:cNvGraphicFramePr>
            <a:graphicFrameLocks noChangeAspect="1"/>
          </p:cNvGraphicFramePr>
          <p:nvPr/>
        </p:nvGraphicFramePr>
        <p:xfrm>
          <a:off x="2149475" y="3713163"/>
          <a:ext cx="3352800" cy="655637"/>
        </p:xfrm>
        <a:graphic>
          <a:graphicData uri="http://schemas.openxmlformats.org/presentationml/2006/ole">
            <p:oleObj spid="_x0000_s24582" name="Equation" r:id="rId7" imgW="1168200" imgH="228600" progId="Equation.DSMT4">
              <p:embed/>
            </p:oleObj>
          </a:graphicData>
        </a:graphic>
      </p:graphicFrame>
      <p:sp>
        <p:nvSpPr>
          <p:cNvPr id="24594" name="Line 20"/>
          <p:cNvSpPr>
            <a:spLocks noChangeShapeType="1"/>
          </p:cNvSpPr>
          <p:nvPr/>
        </p:nvSpPr>
        <p:spPr bwMode="auto">
          <a:xfrm flipV="1">
            <a:off x="1600200" y="5486400"/>
            <a:ext cx="2362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5" name="Line 21"/>
          <p:cNvSpPr>
            <a:spLocks noChangeShapeType="1"/>
          </p:cNvSpPr>
          <p:nvPr/>
        </p:nvSpPr>
        <p:spPr bwMode="auto">
          <a:xfrm flipV="1">
            <a:off x="1600200" y="4876800"/>
            <a:ext cx="685800" cy="15240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6" name="Line 22"/>
          <p:cNvSpPr>
            <a:spLocks noChangeShapeType="1"/>
          </p:cNvSpPr>
          <p:nvPr/>
        </p:nvSpPr>
        <p:spPr bwMode="auto">
          <a:xfrm>
            <a:off x="2286000" y="4876800"/>
            <a:ext cx="533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7" name="Freeform 23"/>
          <p:cNvSpPr>
            <a:spLocks/>
          </p:cNvSpPr>
          <p:nvPr/>
        </p:nvSpPr>
        <p:spPr bwMode="auto">
          <a:xfrm>
            <a:off x="2514600" y="5715000"/>
            <a:ext cx="152400" cy="304800"/>
          </a:xfrm>
          <a:custGeom>
            <a:avLst/>
            <a:gdLst>
              <a:gd name="T0" fmla="*/ 152400 w 96"/>
              <a:gd name="T1" fmla="*/ 0 h 192"/>
              <a:gd name="T2" fmla="*/ 0 w 96"/>
              <a:gd name="T3" fmla="*/ 76200 h 192"/>
              <a:gd name="T4" fmla="*/ 76200 w 96"/>
              <a:gd name="T5" fmla="*/ 304800 h 192"/>
              <a:gd name="T6" fmla="*/ 0 60000 65536"/>
              <a:gd name="T7" fmla="*/ 0 60000 65536"/>
              <a:gd name="T8" fmla="*/ 0 60000 65536"/>
              <a:gd name="T9" fmla="*/ 0 w 96"/>
              <a:gd name="T10" fmla="*/ 0 h 192"/>
              <a:gd name="T11" fmla="*/ 96 w 9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192">
                <a:moveTo>
                  <a:pt x="96" y="0"/>
                </a:moveTo>
                <a:lnTo>
                  <a:pt x="0" y="48"/>
                </a:lnTo>
                <a:lnTo>
                  <a:pt x="48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98" name="Line 24"/>
          <p:cNvSpPr>
            <a:spLocks noChangeShapeType="1"/>
          </p:cNvSpPr>
          <p:nvPr/>
        </p:nvSpPr>
        <p:spPr bwMode="auto">
          <a:xfrm flipV="1">
            <a:off x="1676400" y="6096000"/>
            <a:ext cx="12192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4583" name="Object 25"/>
          <p:cNvGraphicFramePr>
            <a:graphicFrameLocks noChangeAspect="1"/>
          </p:cNvGraphicFramePr>
          <p:nvPr/>
        </p:nvGraphicFramePr>
        <p:xfrm>
          <a:off x="2819400" y="5943600"/>
          <a:ext cx="1530350" cy="655638"/>
        </p:xfrm>
        <a:graphic>
          <a:graphicData uri="http://schemas.openxmlformats.org/presentationml/2006/ole">
            <p:oleObj spid="_x0000_s24583" name="Equation" r:id="rId8" imgW="533160" imgH="228600" progId="Equation.DSMT4">
              <p:embed/>
            </p:oleObj>
          </a:graphicData>
        </a:graphic>
      </p:graphicFrame>
      <p:graphicFrame>
        <p:nvGraphicFramePr>
          <p:cNvPr id="24584" name="Object 26"/>
          <p:cNvGraphicFramePr>
            <a:graphicFrameLocks noChangeAspect="1"/>
          </p:cNvGraphicFramePr>
          <p:nvPr/>
        </p:nvGraphicFramePr>
        <p:xfrm>
          <a:off x="3733800" y="4953000"/>
          <a:ext cx="655638" cy="436563"/>
        </p:xfrm>
        <a:graphic>
          <a:graphicData uri="http://schemas.openxmlformats.org/presentationml/2006/ole">
            <p:oleObj spid="_x0000_s24584" name="Equation" r:id="rId9" imgW="228600" imgH="152280" progId="Equation.DSMT4">
              <p:embed/>
            </p:oleObj>
          </a:graphicData>
        </a:graphic>
      </p:graphicFrame>
      <p:sp>
        <p:nvSpPr>
          <p:cNvPr id="24599" name="AutoShape 27"/>
          <p:cNvSpPr>
            <a:spLocks noChangeArrowheads="1"/>
          </p:cNvSpPr>
          <p:nvPr/>
        </p:nvSpPr>
        <p:spPr bwMode="auto">
          <a:xfrm>
            <a:off x="5257800" y="4876800"/>
            <a:ext cx="3429000" cy="1447800"/>
          </a:xfrm>
          <a:prstGeom prst="wedgeRoundRectCallout">
            <a:avLst>
              <a:gd name="adj1" fmla="val -108056"/>
              <a:gd name="adj2" fmla="val 217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4600" name="Text Box 28"/>
          <p:cNvSpPr txBox="1">
            <a:spLocks noChangeArrowheads="1"/>
          </p:cNvSpPr>
          <p:nvPr/>
        </p:nvSpPr>
        <p:spPr bwMode="auto">
          <a:xfrm>
            <a:off x="5394325" y="5049838"/>
            <a:ext cx="30622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方向が同じベクトルは</a:t>
            </a:r>
          </a:p>
          <a:p>
            <a:r>
              <a:rPr lang="ja-JP" altLang="en-US"/>
              <a:t>スカラー同士の掛け算</a:t>
            </a:r>
          </a:p>
          <a:p>
            <a:r>
              <a:rPr lang="ja-JP" altLang="en-US"/>
              <a:t>になる。</a:t>
            </a:r>
          </a:p>
        </p:txBody>
      </p:sp>
      <p:graphicFrame>
        <p:nvGraphicFramePr>
          <p:cNvPr id="24585" name="Object 29"/>
          <p:cNvGraphicFramePr>
            <a:graphicFrameLocks noChangeAspect="1"/>
          </p:cNvGraphicFramePr>
          <p:nvPr/>
        </p:nvGraphicFramePr>
        <p:xfrm>
          <a:off x="1905000" y="5715000"/>
          <a:ext cx="352425" cy="457200"/>
        </p:xfrm>
        <a:graphic>
          <a:graphicData uri="http://schemas.openxmlformats.org/presentationml/2006/ole">
            <p:oleObj spid="_x0000_s24585" name="Equation" r:id="rId10" imgW="126720" imgH="164880" progId="Equation.DSMT4">
              <p:embed/>
            </p:oleObj>
          </a:graphicData>
        </a:graphic>
      </p:graphicFrame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1428728" y="500042"/>
            <a:ext cx="403187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</a:t>
            </a:r>
            <a:r>
              <a:rPr lang="ja-JP" altLang="en-US" dirty="0" smtClean="0">
                <a:solidFill>
                  <a:srgbClr val="FF0000"/>
                </a:solidFill>
              </a:rPr>
              <a:t>（内積の幾何学的表現）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B85320-38C6-436E-8527-2EC0076B0143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直交ベクトル</a:t>
            </a:r>
          </a:p>
        </p:txBody>
      </p:sp>
      <p:sp>
        <p:nvSpPr>
          <p:cNvPr id="25611" name="AutoShape 3"/>
          <p:cNvSpPr>
            <a:spLocks noChangeArrowheads="1"/>
          </p:cNvSpPr>
          <p:nvPr/>
        </p:nvSpPr>
        <p:spPr bwMode="auto">
          <a:xfrm>
            <a:off x="457200" y="762000"/>
            <a:ext cx="8001000" cy="3886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Text Box 4"/>
          <p:cNvSpPr txBox="1">
            <a:spLocks noChangeArrowheads="1"/>
          </p:cNvSpPr>
          <p:nvPr/>
        </p:nvSpPr>
        <p:spPr bwMode="auto">
          <a:xfrm>
            <a:off x="1050925" y="1087438"/>
            <a:ext cx="682466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２つのベクトル　　　　　　　　　の内積が０、すなわち、</a:t>
            </a:r>
          </a:p>
          <a:p>
            <a:endParaRPr lang="ja-JP" altLang="en-US"/>
          </a:p>
          <a:p>
            <a:r>
              <a:rPr lang="ja-JP" altLang="en-US"/>
              <a:t>であるとき、</a:t>
            </a:r>
          </a:p>
          <a:p>
            <a:r>
              <a:rPr lang="ja-JP" altLang="en-US"/>
              <a:t>２つのベクトルは</a:t>
            </a:r>
            <a:r>
              <a:rPr lang="ja-JP" altLang="en-US">
                <a:solidFill>
                  <a:srgbClr val="FF0000"/>
                </a:solidFill>
              </a:rPr>
              <a:t>直交している</a:t>
            </a:r>
            <a:r>
              <a:rPr lang="ja-JP" altLang="en-US"/>
              <a:t>という。</a:t>
            </a:r>
          </a:p>
          <a:p>
            <a:r>
              <a:rPr lang="ja-JP" altLang="en-US"/>
              <a:t>このとき、２つのベクトルのなす角度　　は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25613" name="Line 5"/>
          <p:cNvSpPr>
            <a:spLocks noChangeShapeType="1"/>
          </p:cNvSpPr>
          <p:nvPr/>
        </p:nvSpPr>
        <p:spPr bwMode="auto">
          <a:xfrm flipV="1">
            <a:off x="3200400" y="5181600"/>
            <a:ext cx="23622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4" name="Line 6"/>
          <p:cNvSpPr>
            <a:spLocks noChangeShapeType="1"/>
          </p:cNvSpPr>
          <p:nvPr/>
        </p:nvSpPr>
        <p:spPr bwMode="auto">
          <a:xfrm flipH="1" flipV="1">
            <a:off x="2667000" y="5029200"/>
            <a:ext cx="533400" cy="1066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4191000" y="5867400"/>
          <a:ext cx="400050" cy="361950"/>
        </p:xfrm>
        <a:graphic>
          <a:graphicData uri="http://schemas.openxmlformats.org/presentationml/2006/ole">
            <p:oleObj spid="_x0000_s25602" name="Equation" r:id="rId3" imgW="139680" imgH="126720" progId="Equation.DSMT4">
              <p:embed/>
            </p:oleObj>
          </a:graphicData>
        </a:graphic>
      </p:graphicFrame>
      <p:graphicFrame>
        <p:nvGraphicFramePr>
          <p:cNvPr id="25603" name="Object 12"/>
          <p:cNvGraphicFramePr>
            <a:graphicFrameLocks noChangeAspect="1"/>
          </p:cNvGraphicFramePr>
          <p:nvPr/>
        </p:nvGraphicFramePr>
        <p:xfrm>
          <a:off x="2743200" y="6096000"/>
          <a:ext cx="352425" cy="381000"/>
        </p:xfrm>
        <a:graphic>
          <a:graphicData uri="http://schemas.openxmlformats.org/presentationml/2006/ole">
            <p:oleObj spid="_x0000_s25603" name="Equation" r:id="rId4" imgW="152280" imgH="164880" progId="Equation.DSMT4">
              <p:embed/>
            </p:oleObj>
          </a:graphicData>
        </a:graphic>
      </p:graphicFrame>
      <p:graphicFrame>
        <p:nvGraphicFramePr>
          <p:cNvPr id="25604" name="Object 21"/>
          <p:cNvGraphicFramePr>
            <a:graphicFrameLocks noChangeAspect="1"/>
          </p:cNvGraphicFramePr>
          <p:nvPr/>
        </p:nvGraphicFramePr>
        <p:xfrm>
          <a:off x="2209800" y="5562600"/>
          <a:ext cx="363538" cy="471488"/>
        </p:xfrm>
        <a:graphic>
          <a:graphicData uri="http://schemas.openxmlformats.org/presentationml/2006/ole">
            <p:oleObj spid="_x0000_s25604" name="Equation" r:id="rId5" imgW="126720" imgH="164880" progId="Equation.DSMT4">
              <p:embed/>
            </p:oleObj>
          </a:graphicData>
        </a:graphic>
      </p:graphicFrame>
      <p:sp>
        <p:nvSpPr>
          <p:cNvPr id="25615" name="Freeform 22"/>
          <p:cNvSpPr>
            <a:spLocks/>
          </p:cNvSpPr>
          <p:nvPr/>
        </p:nvSpPr>
        <p:spPr bwMode="auto">
          <a:xfrm>
            <a:off x="3124200" y="5715000"/>
            <a:ext cx="381000" cy="228600"/>
          </a:xfrm>
          <a:custGeom>
            <a:avLst/>
            <a:gdLst>
              <a:gd name="T0" fmla="*/ 0 w 240"/>
              <a:gd name="T1" fmla="*/ 152400 h 144"/>
              <a:gd name="T2" fmla="*/ 304800 w 240"/>
              <a:gd name="T3" fmla="*/ 0 h 144"/>
              <a:gd name="T4" fmla="*/ 381000 w 240"/>
              <a:gd name="T5" fmla="*/ 228600 h 144"/>
              <a:gd name="T6" fmla="*/ 0 60000 65536"/>
              <a:gd name="T7" fmla="*/ 0 60000 65536"/>
              <a:gd name="T8" fmla="*/ 0 60000 65536"/>
              <a:gd name="T9" fmla="*/ 0 w 240"/>
              <a:gd name="T10" fmla="*/ 0 h 144"/>
              <a:gd name="T11" fmla="*/ 240 w 24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0" h="144">
                <a:moveTo>
                  <a:pt x="0" y="96"/>
                </a:moveTo>
                <a:lnTo>
                  <a:pt x="192" y="0"/>
                </a:lnTo>
                <a:lnTo>
                  <a:pt x="240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5" name="Object 23"/>
          <p:cNvGraphicFramePr>
            <a:graphicFrameLocks noChangeAspect="1"/>
          </p:cNvGraphicFramePr>
          <p:nvPr/>
        </p:nvGraphicFramePr>
        <p:xfrm>
          <a:off x="3048000" y="1066800"/>
          <a:ext cx="1600200" cy="587375"/>
        </p:xfrm>
        <a:graphic>
          <a:graphicData uri="http://schemas.openxmlformats.org/presentationml/2006/ole">
            <p:oleObj spid="_x0000_s25605" name="Equation" r:id="rId6" imgW="622080" imgH="228600" progId="Equation.DSMT4">
              <p:embed/>
            </p:oleObj>
          </a:graphicData>
        </a:graphic>
      </p:graphicFrame>
      <p:graphicFrame>
        <p:nvGraphicFramePr>
          <p:cNvPr id="25606" name="Object 24"/>
          <p:cNvGraphicFramePr>
            <a:graphicFrameLocks noChangeAspect="1"/>
          </p:cNvGraphicFramePr>
          <p:nvPr/>
        </p:nvGraphicFramePr>
        <p:xfrm>
          <a:off x="2187575" y="1528763"/>
          <a:ext cx="1403350" cy="423862"/>
        </p:xfrm>
        <a:graphic>
          <a:graphicData uri="http://schemas.openxmlformats.org/presentationml/2006/ole">
            <p:oleObj spid="_x0000_s25606" name="Equation" r:id="rId7" imgW="545760" imgH="164880" progId="Equation.DSMT4">
              <p:embed/>
            </p:oleObj>
          </a:graphicData>
        </a:graphic>
      </p:graphicFrame>
      <p:graphicFrame>
        <p:nvGraphicFramePr>
          <p:cNvPr id="25607" name="Object 25"/>
          <p:cNvGraphicFramePr>
            <a:graphicFrameLocks noChangeAspect="1"/>
          </p:cNvGraphicFramePr>
          <p:nvPr/>
        </p:nvGraphicFramePr>
        <p:xfrm>
          <a:off x="2819400" y="3048000"/>
          <a:ext cx="1143000" cy="914400"/>
        </p:xfrm>
        <a:graphic>
          <a:graphicData uri="http://schemas.openxmlformats.org/presentationml/2006/ole">
            <p:oleObj spid="_x0000_s25607" name="Equation" r:id="rId8" imgW="444240" imgH="355320" progId="Equation.DSMT4">
              <p:embed/>
            </p:oleObj>
          </a:graphicData>
        </a:graphic>
      </p:graphicFrame>
      <p:graphicFrame>
        <p:nvGraphicFramePr>
          <p:cNvPr id="25608" name="Object 26"/>
          <p:cNvGraphicFramePr>
            <a:graphicFrameLocks noChangeAspect="1"/>
          </p:cNvGraphicFramePr>
          <p:nvPr/>
        </p:nvGraphicFramePr>
        <p:xfrm>
          <a:off x="5791200" y="2590800"/>
          <a:ext cx="234950" cy="304800"/>
        </p:xfrm>
        <a:graphic>
          <a:graphicData uri="http://schemas.openxmlformats.org/presentationml/2006/ole">
            <p:oleObj spid="_x0000_s25608" name="Equation" r:id="rId9" imgW="126720" imgH="164880" progId="Equation.DSMT4">
              <p:embed/>
            </p:oleObj>
          </a:graphicData>
        </a:graphic>
      </p:graphicFrame>
      <p:sp>
        <p:nvSpPr>
          <p:cNvPr id="25616" name="Text Box 27"/>
          <p:cNvSpPr txBox="1">
            <a:spLocks noChangeArrowheads="1"/>
          </p:cNvSpPr>
          <p:nvPr/>
        </p:nvSpPr>
        <p:spPr bwMode="auto">
          <a:xfrm>
            <a:off x="1371600" y="609600"/>
            <a:ext cx="27463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定義（直交ベクトル）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47EF9C-9D84-43DB-9AD2-9D28DDE580A6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762000" y="685800"/>
            <a:ext cx="4054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３次元ベクトル同士</a:t>
            </a:r>
            <a:r>
              <a:rPr lang="ja-JP" altLang="en-US"/>
              <a:t>では、</a:t>
            </a:r>
          </a:p>
          <a:p>
            <a:r>
              <a:rPr lang="ja-JP" altLang="en-US"/>
              <a:t>外積という演算が定義できる。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62000" y="2057400"/>
            <a:ext cx="4432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３次元空間は現実の空間であり、</a:t>
            </a:r>
          </a:p>
          <a:p>
            <a:r>
              <a:rPr lang="ja-JP" altLang="en-US"/>
              <a:t>応用上重要な演算である。</a:t>
            </a:r>
          </a:p>
        </p:txBody>
      </p:sp>
      <p:sp>
        <p:nvSpPr>
          <p:cNvPr id="41990" name="Text Box 15"/>
          <p:cNvSpPr txBox="1">
            <a:spLocks noChangeArrowheads="1"/>
          </p:cNvSpPr>
          <p:nvPr/>
        </p:nvSpPr>
        <p:spPr bwMode="auto">
          <a:xfrm>
            <a:off x="898525" y="3144838"/>
            <a:ext cx="4652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外積の演算結果はベクトルであり、</a:t>
            </a:r>
          </a:p>
          <a:p>
            <a:r>
              <a:rPr lang="ja-JP" altLang="en-US">
                <a:solidFill>
                  <a:srgbClr val="FF0000"/>
                </a:solidFill>
              </a:rPr>
              <a:t>ベクトル積</a:t>
            </a:r>
            <a:r>
              <a:rPr lang="ja-JP" altLang="en-US"/>
              <a:t>とも呼ばれる。</a:t>
            </a:r>
          </a:p>
        </p:txBody>
      </p:sp>
      <p:sp>
        <p:nvSpPr>
          <p:cNvPr id="41991" name="Text Box 16"/>
          <p:cNvSpPr txBox="1">
            <a:spLocks noChangeArrowheads="1"/>
          </p:cNvSpPr>
          <p:nvPr/>
        </p:nvSpPr>
        <p:spPr bwMode="auto">
          <a:xfrm>
            <a:off x="974725" y="4516438"/>
            <a:ext cx="64706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なお、外積が定義できるのは、</a:t>
            </a:r>
          </a:p>
          <a:p>
            <a:r>
              <a:rPr lang="ja-JP" altLang="en-US"/>
              <a:t>３次元ベクトル同士だけであるので注意すること。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04C22-3358-4D33-9BC2-90F21FC6FAE2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6632" name="AutoShape 5"/>
          <p:cNvSpPr>
            <a:spLocks noChangeArrowheads="1"/>
          </p:cNvSpPr>
          <p:nvPr/>
        </p:nvSpPr>
        <p:spPr bwMode="auto">
          <a:xfrm>
            <a:off x="457200" y="228600"/>
            <a:ext cx="8001000" cy="6400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6626" name="Object 6"/>
          <p:cNvGraphicFramePr>
            <a:graphicFrameLocks noChangeAspect="1"/>
          </p:cNvGraphicFramePr>
          <p:nvPr/>
        </p:nvGraphicFramePr>
        <p:xfrm>
          <a:off x="1371600" y="457200"/>
          <a:ext cx="2268538" cy="1312863"/>
        </p:xfrm>
        <a:graphic>
          <a:graphicData uri="http://schemas.openxmlformats.org/presentationml/2006/ole">
            <p:oleObj spid="_x0000_s26626" name="Equation" r:id="rId3" imgW="1447560" imgH="838080" progId="Equation.DSMT4">
              <p:embed/>
            </p:oleObj>
          </a:graphicData>
        </a:graphic>
      </p:graphicFrame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3657600" y="914400"/>
            <a:ext cx="2525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</a:p>
        </p:txBody>
      </p:sp>
      <p:graphicFrame>
        <p:nvGraphicFramePr>
          <p:cNvPr id="26627" name="Object 8"/>
          <p:cNvGraphicFramePr>
            <a:graphicFrameLocks noChangeAspect="1"/>
          </p:cNvGraphicFramePr>
          <p:nvPr/>
        </p:nvGraphicFramePr>
        <p:xfrm>
          <a:off x="1000125" y="1643063"/>
          <a:ext cx="5429250" cy="3287712"/>
        </p:xfrm>
        <a:graphic>
          <a:graphicData uri="http://schemas.openxmlformats.org/presentationml/2006/ole">
            <p:oleObj spid="_x0000_s26627" name="Equation" r:id="rId4" imgW="1574640" imgH="1549080" progId="Equation.DSMT4">
              <p:embed/>
            </p:oleObj>
          </a:graphicData>
        </a:graphic>
      </p:graphicFrame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1143000" y="5029200"/>
            <a:ext cx="5495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をベクトル　　　とベクトル　　の</a:t>
            </a:r>
            <a:r>
              <a:rPr lang="ja-JP" altLang="en-US">
                <a:solidFill>
                  <a:srgbClr val="FF0000"/>
                </a:solidFill>
              </a:rPr>
              <a:t>外積</a:t>
            </a:r>
            <a:r>
              <a:rPr lang="ja-JP" altLang="en-US"/>
              <a:t>といい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</a:t>
            </a:r>
          </a:p>
        </p:txBody>
      </p:sp>
      <p:graphicFrame>
        <p:nvGraphicFramePr>
          <p:cNvPr id="26628" name="Object 10"/>
          <p:cNvGraphicFramePr>
            <a:graphicFrameLocks noChangeAspect="1"/>
          </p:cNvGraphicFramePr>
          <p:nvPr/>
        </p:nvGraphicFramePr>
        <p:xfrm>
          <a:off x="2743200" y="5638800"/>
          <a:ext cx="1050925" cy="471488"/>
        </p:xfrm>
        <a:graphic>
          <a:graphicData uri="http://schemas.openxmlformats.org/presentationml/2006/ole">
            <p:oleObj spid="_x0000_s26628" name="Equation" r:id="rId5" imgW="368280" imgH="164880" progId="Equation.DSMT4">
              <p:embed/>
            </p:oleObj>
          </a:graphicData>
        </a:graphic>
      </p:graphicFrame>
      <p:sp>
        <p:nvSpPr>
          <p:cNvPr id="26635" name="AutoShape 12"/>
          <p:cNvSpPr>
            <a:spLocks noChangeArrowheads="1"/>
          </p:cNvSpPr>
          <p:nvPr/>
        </p:nvSpPr>
        <p:spPr bwMode="auto">
          <a:xfrm>
            <a:off x="6019800" y="2209800"/>
            <a:ext cx="2286000" cy="1295400"/>
          </a:xfrm>
          <a:prstGeom prst="wedgeRoundRectCallout">
            <a:avLst>
              <a:gd name="adj1" fmla="val -71597"/>
              <a:gd name="adj2" fmla="val 2388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6636" name="Text Box 13"/>
          <p:cNvSpPr txBox="1">
            <a:spLocks noChangeArrowheads="1"/>
          </p:cNvSpPr>
          <p:nvPr/>
        </p:nvSpPr>
        <p:spPr bwMode="auto">
          <a:xfrm>
            <a:off x="6172200" y="2209800"/>
            <a:ext cx="2039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外積は、</a:t>
            </a:r>
          </a:p>
          <a:p>
            <a:r>
              <a:rPr lang="ja-JP" altLang="en-US"/>
              <a:t>演算結果が</a:t>
            </a:r>
          </a:p>
          <a:p>
            <a:r>
              <a:rPr lang="ja-JP" altLang="en-US">
                <a:solidFill>
                  <a:srgbClr val="FF0000"/>
                </a:solidFill>
              </a:rPr>
              <a:t>３次元ベクトル</a:t>
            </a:r>
          </a:p>
        </p:txBody>
      </p:sp>
      <p:graphicFrame>
        <p:nvGraphicFramePr>
          <p:cNvPr id="26629" name="Object 16"/>
          <p:cNvGraphicFramePr>
            <a:graphicFrameLocks noChangeAspect="1"/>
          </p:cNvGraphicFramePr>
          <p:nvPr/>
        </p:nvGraphicFramePr>
        <p:xfrm>
          <a:off x="2590800" y="5029200"/>
          <a:ext cx="398463" cy="363538"/>
        </p:xfrm>
        <a:graphic>
          <a:graphicData uri="http://schemas.openxmlformats.org/presentationml/2006/ole">
            <p:oleObj spid="_x0000_s26629" name="Equation" r:id="rId6" imgW="139680" imgH="126720" progId="Equation.DSMT4">
              <p:embed/>
            </p:oleObj>
          </a:graphicData>
        </a:graphic>
      </p:graphicFrame>
      <p:graphicFrame>
        <p:nvGraphicFramePr>
          <p:cNvPr id="26630" name="Object 17"/>
          <p:cNvGraphicFramePr>
            <a:graphicFrameLocks noChangeAspect="1"/>
          </p:cNvGraphicFramePr>
          <p:nvPr/>
        </p:nvGraphicFramePr>
        <p:xfrm>
          <a:off x="4419600" y="4953000"/>
          <a:ext cx="361950" cy="473075"/>
        </p:xfrm>
        <a:graphic>
          <a:graphicData uri="http://schemas.openxmlformats.org/presentationml/2006/ole">
            <p:oleObj spid="_x0000_s26630" name="Equation" r:id="rId7" imgW="126720" imgH="164880" progId="Equation.DSMT4">
              <p:embed/>
            </p:oleObj>
          </a:graphicData>
        </a:graphic>
      </p:graphicFrame>
      <p:sp>
        <p:nvSpPr>
          <p:cNvPr id="26637" name="AutoShape 18"/>
          <p:cNvSpPr>
            <a:spLocks noChangeArrowheads="1"/>
          </p:cNvSpPr>
          <p:nvPr/>
        </p:nvSpPr>
        <p:spPr bwMode="auto">
          <a:xfrm>
            <a:off x="4800600" y="5486400"/>
            <a:ext cx="2057400" cy="838200"/>
          </a:xfrm>
          <a:prstGeom prst="wedgeRoundRectCallout">
            <a:avLst>
              <a:gd name="adj1" fmla="val -88505"/>
              <a:gd name="adj2" fmla="val -909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6638" name="Text Box 19"/>
          <p:cNvSpPr txBox="1">
            <a:spLocks noChangeArrowheads="1"/>
          </p:cNvSpPr>
          <p:nvPr/>
        </p:nvSpPr>
        <p:spPr bwMode="auto">
          <a:xfrm>
            <a:off x="4953000" y="5486400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外積は交換</a:t>
            </a:r>
          </a:p>
          <a:p>
            <a:r>
              <a:rPr lang="ja-JP" altLang="en-US"/>
              <a:t>不可</a:t>
            </a:r>
          </a:p>
        </p:txBody>
      </p:sp>
      <p:sp>
        <p:nvSpPr>
          <p:cNvPr id="26639" name="Text Box 20"/>
          <p:cNvSpPr txBox="1">
            <a:spLocks noChangeArrowheads="1"/>
          </p:cNvSpPr>
          <p:nvPr/>
        </p:nvSpPr>
        <p:spPr bwMode="auto">
          <a:xfrm>
            <a:off x="1600200" y="0"/>
            <a:ext cx="386873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定義（３次元ベクトルの外積）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1B27D6-5369-4A2D-9049-4E20B48877EE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次の行列式を用いた外積の計算法</a:t>
            </a:r>
          </a:p>
        </p:txBody>
      </p:sp>
      <p:graphicFrame>
        <p:nvGraphicFramePr>
          <p:cNvPr id="27650" name="Object 21"/>
          <p:cNvGraphicFramePr>
            <a:graphicFrameLocks noChangeAspect="1"/>
          </p:cNvGraphicFramePr>
          <p:nvPr/>
        </p:nvGraphicFramePr>
        <p:xfrm>
          <a:off x="457200" y="744538"/>
          <a:ext cx="5410200" cy="630237"/>
        </p:xfrm>
        <a:graphic>
          <a:graphicData uri="http://schemas.openxmlformats.org/presentationml/2006/ole">
            <p:oleObj spid="_x0000_s27650" name="Equation" r:id="rId3" imgW="2184120" imgH="253800" progId="Equation.DSMT4">
              <p:embed/>
            </p:oleObj>
          </a:graphicData>
        </a:graphic>
      </p:graphicFrame>
      <p:sp>
        <p:nvSpPr>
          <p:cNvPr id="27654" name="Text Box 22"/>
          <p:cNvSpPr txBox="1">
            <a:spLocks noChangeArrowheads="1"/>
          </p:cNvSpPr>
          <p:nvPr/>
        </p:nvSpPr>
        <p:spPr bwMode="auto">
          <a:xfrm>
            <a:off x="457200" y="744538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　　　　　　　　　　　　　　に対して、外積は、</a:t>
            </a:r>
          </a:p>
          <a:p>
            <a:endParaRPr lang="ja-JP" altLang="en-US"/>
          </a:p>
          <a:p>
            <a:r>
              <a:rPr lang="ja-JP" altLang="en-US"/>
              <a:t>３次の行列式の記号を援用して</a:t>
            </a:r>
          </a:p>
        </p:txBody>
      </p:sp>
      <p:graphicFrame>
        <p:nvGraphicFramePr>
          <p:cNvPr id="27651" name="Object 23"/>
          <p:cNvGraphicFramePr>
            <a:graphicFrameLocks noChangeAspect="1"/>
          </p:cNvGraphicFramePr>
          <p:nvPr/>
        </p:nvGraphicFramePr>
        <p:xfrm>
          <a:off x="685800" y="2116138"/>
          <a:ext cx="5840413" cy="3065462"/>
        </p:xfrm>
        <a:graphic>
          <a:graphicData uri="http://schemas.openxmlformats.org/presentationml/2006/ole">
            <p:oleObj spid="_x0000_s27651" name="Equation" r:id="rId4" imgW="3047760" imgH="1600200" progId="Equation.DSMT4">
              <p:embed/>
            </p:oleObj>
          </a:graphicData>
        </a:graphic>
      </p:graphicFrame>
      <p:sp>
        <p:nvSpPr>
          <p:cNvPr id="27655" name="AutoShape 24"/>
          <p:cNvSpPr>
            <a:spLocks noChangeArrowheads="1"/>
          </p:cNvSpPr>
          <p:nvPr/>
        </p:nvSpPr>
        <p:spPr bwMode="auto">
          <a:xfrm>
            <a:off x="5181600" y="1430338"/>
            <a:ext cx="3733800" cy="3048000"/>
          </a:xfrm>
          <a:prstGeom prst="wedgeRoundRectCallout">
            <a:avLst>
              <a:gd name="adj1" fmla="val -99787"/>
              <a:gd name="adj2" fmla="val -39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7656" name="Text Box 25"/>
          <p:cNvSpPr txBox="1">
            <a:spLocks noChangeArrowheads="1"/>
          </p:cNvSpPr>
          <p:nvPr/>
        </p:nvSpPr>
        <p:spPr bwMode="auto">
          <a:xfrm>
            <a:off x="5257800" y="1582738"/>
            <a:ext cx="3505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行列式はスカラーのであるので、これは行列式ではない。しかし、記号的には覚えるのに便利である。外積が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であることに注意して、この表現を利用するとよい。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E50BE-2DF7-4F02-8556-9F1DDE2F4D76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6" name="Text Box 2055"/>
          <p:cNvSpPr txBox="1">
            <a:spLocks noChangeArrowheads="1"/>
          </p:cNvSpPr>
          <p:nvPr/>
        </p:nvSpPr>
        <p:spPr bwMode="auto">
          <a:xfrm>
            <a:off x="838200" y="2078038"/>
            <a:ext cx="725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行列      　　 の行列式         は次式で定義される。</a:t>
            </a:r>
          </a:p>
        </p:txBody>
      </p:sp>
      <p:sp>
        <p:nvSpPr>
          <p:cNvPr id="205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１次の行列式</a:t>
            </a:r>
          </a:p>
        </p:txBody>
      </p:sp>
      <p:graphicFrame>
        <p:nvGraphicFramePr>
          <p:cNvPr id="2050" name="Object 2051"/>
          <p:cNvGraphicFramePr>
            <a:graphicFrameLocks noChangeAspect="1"/>
          </p:cNvGraphicFramePr>
          <p:nvPr/>
        </p:nvGraphicFramePr>
        <p:xfrm>
          <a:off x="2362200" y="2057400"/>
          <a:ext cx="876300" cy="452438"/>
        </p:xfrm>
        <a:graphic>
          <a:graphicData uri="http://schemas.openxmlformats.org/presentationml/2006/ole">
            <p:oleObj spid="_x0000_s2050" name="Equation" r:id="rId3" imgW="495000" imgH="253800" progId="Equation.DSMT4">
              <p:embed/>
            </p:oleObj>
          </a:graphicData>
        </a:graphic>
      </p:graphicFrame>
      <p:sp>
        <p:nvSpPr>
          <p:cNvPr id="2058" name="AutoShape 2053"/>
          <p:cNvSpPr>
            <a:spLocks noChangeArrowheads="1"/>
          </p:cNvSpPr>
          <p:nvPr/>
        </p:nvSpPr>
        <p:spPr bwMode="auto">
          <a:xfrm>
            <a:off x="381000" y="1295400"/>
            <a:ext cx="7772400" cy="3048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51" name="Object 2054"/>
          <p:cNvGraphicFramePr>
            <a:graphicFrameLocks noChangeAspect="1"/>
          </p:cNvGraphicFramePr>
          <p:nvPr/>
        </p:nvGraphicFramePr>
        <p:xfrm>
          <a:off x="3124200" y="2590800"/>
          <a:ext cx="1143000" cy="652463"/>
        </p:xfrm>
        <a:graphic>
          <a:graphicData uri="http://schemas.openxmlformats.org/presentationml/2006/ole">
            <p:oleObj spid="_x0000_s2051" name="Equation" r:id="rId4" imgW="444240" imgH="253800" progId="Equation.DSMT4">
              <p:embed/>
            </p:oleObj>
          </a:graphicData>
        </a:graphic>
      </p:graphicFrame>
      <p:graphicFrame>
        <p:nvGraphicFramePr>
          <p:cNvPr id="2052" name="Object 2057"/>
          <p:cNvGraphicFramePr>
            <a:graphicFrameLocks noChangeAspect="1"/>
          </p:cNvGraphicFramePr>
          <p:nvPr/>
        </p:nvGraphicFramePr>
        <p:xfrm>
          <a:off x="4648200" y="2133600"/>
          <a:ext cx="357188" cy="447675"/>
        </p:xfrm>
        <a:graphic>
          <a:graphicData uri="http://schemas.openxmlformats.org/presentationml/2006/ole">
            <p:oleObj spid="_x0000_s2052" name="Equation" r:id="rId5" imgW="203040" imgH="253800" progId="Equation.DSMT4">
              <p:embed/>
            </p:oleObj>
          </a:graphicData>
        </a:graphic>
      </p:graphicFrame>
      <p:graphicFrame>
        <p:nvGraphicFramePr>
          <p:cNvPr id="2053" name="Object 2059"/>
          <p:cNvGraphicFramePr>
            <a:graphicFrameLocks noChangeAspect="1"/>
          </p:cNvGraphicFramePr>
          <p:nvPr/>
        </p:nvGraphicFramePr>
        <p:xfrm>
          <a:off x="2743200" y="3276600"/>
          <a:ext cx="1457325" cy="431800"/>
        </p:xfrm>
        <a:graphic>
          <a:graphicData uri="http://schemas.openxmlformats.org/presentationml/2006/ole">
            <p:oleObj spid="_x0000_s2053" name="Equation" r:id="rId6" imgW="685800" imgH="203040" progId="Equation.DSMT4">
              <p:embed/>
            </p:oleObj>
          </a:graphicData>
        </a:graphic>
      </p:graphicFrame>
      <p:graphicFrame>
        <p:nvGraphicFramePr>
          <p:cNvPr id="2054" name="Object 2060"/>
          <p:cNvGraphicFramePr>
            <a:graphicFrameLocks noChangeAspect="1"/>
          </p:cNvGraphicFramePr>
          <p:nvPr/>
        </p:nvGraphicFramePr>
        <p:xfrm>
          <a:off x="914400" y="2057400"/>
          <a:ext cx="762000" cy="474663"/>
        </p:xfrm>
        <a:graphic>
          <a:graphicData uri="http://schemas.openxmlformats.org/presentationml/2006/ole">
            <p:oleObj spid="_x0000_s2054" name="Equation" r:id="rId7" imgW="266400" imgH="164880" progId="Equation.DSMT4">
              <p:embed/>
            </p:oleObj>
          </a:graphicData>
        </a:graphic>
      </p:graphicFrame>
      <p:sp>
        <p:nvSpPr>
          <p:cNvPr id="2059" name="Text Box 2062"/>
          <p:cNvSpPr txBox="1">
            <a:spLocks noChangeArrowheads="1"/>
          </p:cNvSpPr>
          <p:nvPr/>
        </p:nvSpPr>
        <p:spPr bwMode="auto">
          <a:xfrm>
            <a:off x="1447800" y="1066800"/>
            <a:ext cx="29273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定義（一次の行列式）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08621E-327D-488B-AA08-862DAE97EFBA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457200" y="0"/>
          <a:ext cx="5410200" cy="630238"/>
        </p:xfrm>
        <a:graphic>
          <a:graphicData uri="http://schemas.openxmlformats.org/presentationml/2006/ole">
            <p:oleObj spid="_x0000_s28674" name="Equation" r:id="rId3" imgW="2184120" imgH="253800" progId="Equation.DSMT4">
              <p:embed/>
            </p:oleObj>
          </a:graphicData>
        </a:graphic>
      </p:graphicFrame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57200" y="0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　　　　　　　　　　　　　　に対して、外積は、</a:t>
            </a:r>
          </a:p>
          <a:p>
            <a:endParaRPr lang="ja-JP" altLang="en-US"/>
          </a:p>
          <a:p>
            <a:r>
              <a:rPr lang="ja-JP" altLang="en-US"/>
              <a:t>３次の行列式の記号を援用して</a:t>
            </a:r>
          </a:p>
        </p:txBody>
      </p:sp>
      <p:graphicFrame>
        <p:nvGraphicFramePr>
          <p:cNvPr id="28675" name="Object 6"/>
          <p:cNvGraphicFramePr>
            <a:graphicFrameLocks noChangeAspect="1"/>
          </p:cNvGraphicFramePr>
          <p:nvPr/>
        </p:nvGraphicFramePr>
        <p:xfrm>
          <a:off x="685800" y="1371600"/>
          <a:ext cx="5840413" cy="3065463"/>
        </p:xfrm>
        <a:graphic>
          <a:graphicData uri="http://schemas.openxmlformats.org/presentationml/2006/ole">
            <p:oleObj spid="_x0000_s28675" name="Equation" r:id="rId4" imgW="3047760" imgH="1600200" progId="Equation.DSMT4">
              <p:embed/>
            </p:oleObj>
          </a:graphicData>
        </a:graphic>
      </p:graphicFrame>
      <p:sp>
        <p:nvSpPr>
          <p:cNvPr id="28678" name="AutoShape 7"/>
          <p:cNvSpPr>
            <a:spLocks noChangeArrowheads="1"/>
          </p:cNvSpPr>
          <p:nvPr/>
        </p:nvSpPr>
        <p:spPr bwMode="auto">
          <a:xfrm>
            <a:off x="5181600" y="685800"/>
            <a:ext cx="3733800" cy="3048000"/>
          </a:xfrm>
          <a:prstGeom prst="wedgeRoundRectCallout">
            <a:avLst>
              <a:gd name="adj1" fmla="val -99787"/>
              <a:gd name="adj2" fmla="val -39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5257800" y="838200"/>
            <a:ext cx="3505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行列式はスカラーのであるので、これは行列式ではない。しかし、記号的には覚えるのに便利である。外積が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であることに注意して、この表現を利用するとよい。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2A9105-C6B8-49D4-90EE-CAEE80D925C7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9706" name="AutoShape 21"/>
          <p:cNvSpPr>
            <a:spLocks noChangeArrowheads="1"/>
          </p:cNvSpPr>
          <p:nvPr/>
        </p:nvSpPr>
        <p:spPr bwMode="auto">
          <a:xfrm>
            <a:off x="1752600" y="4419600"/>
            <a:ext cx="3276600" cy="914400"/>
          </a:xfrm>
          <a:prstGeom prst="parallelogram">
            <a:avLst>
              <a:gd name="adj" fmla="val 74321"/>
            </a:avLst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CCFF"/>
              </a:solidFill>
            </a:endParaRPr>
          </a:p>
        </p:txBody>
      </p:sp>
      <p:sp>
        <p:nvSpPr>
          <p:cNvPr id="29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外積のノルム</a:t>
            </a:r>
          </a:p>
        </p:txBody>
      </p:sp>
      <p:sp>
        <p:nvSpPr>
          <p:cNvPr id="29708" name="Line 3"/>
          <p:cNvSpPr>
            <a:spLocks noChangeShapeType="1"/>
          </p:cNvSpPr>
          <p:nvPr/>
        </p:nvSpPr>
        <p:spPr bwMode="auto">
          <a:xfrm>
            <a:off x="2209800" y="228600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9" name="Line 4"/>
          <p:cNvSpPr>
            <a:spLocks noChangeShapeType="1"/>
          </p:cNvSpPr>
          <p:nvPr/>
        </p:nvSpPr>
        <p:spPr bwMode="auto">
          <a:xfrm flipV="1">
            <a:off x="2209800" y="1371600"/>
            <a:ext cx="8382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0" name="Arc 5"/>
          <p:cNvSpPr>
            <a:spLocks/>
          </p:cNvSpPr>
          <p:nvPr/>
        </p:nvSpPr>
        <p:spPr bwMode="auto">
          <a:xfrm>
            <a:off x="2438400" y="2057400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2895600" y="1828800"/>
          <a:ext cx="352425" cy="457200"/>
        </p:xfrm>
        <a:graphic>
          <a:graphicData uri="http://schemas.openxmlformats.org/presentationml/2006/ole">
            <p:oleObj spid="_x0000_s29698" name="Equation" r:id="rId3" imgW="126720" imgH="164880" progId="Equation.DSMT4">
              <p:embed/>
            </p:oleObj>
          </a:graphicData>
        </a:graphic>
      </p:graphicFrame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3505200" y="2514600"/>
          <a:ext cx="400050" cy="361950"/>
        </p:xfrm>
        <a:graphic>
          <a:graphicData uri="http://schemas.openxmlformats.org/presentationml/2006/ole">
            <p:oleObj spid="_x0000_s29699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2209800" y="1295400"/>
          <a:ext cx="363538" cy="471488"/>
        </p:xfrm>
        <a:graphic>
          <a:graphicData uri="http://schemas.openxmlformats.org/presentationml/2006/ole">
            <p:oleObj spid="_x0000_s29700" name="Equation" r:id="rId5" imgW="126720" imgH="164880" progId="Equation.DSMT4">
              <p:embed/>
            </p:oleObj>
          </a:graphicData>
        </a:graphic>
      </p:graphicFrame>
      <p:sp>
        <p:nvSpPr>
          <p:cNvPr id="29711" name="AutoShape 9"/>
          <p:cNvSpPr>
            <a:spLocks noChangeArrowheads="1"/>
          </p:cNvSpPr>
          <p:nvPr/>
        </p:nvSpPr>
        <p:spPr bwMode="auto">
          <a:xfrm>
            <a:off x="533400" y="914400"/>
            <a:ext cx="8001000" cy="5257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2" name="Line 10"/>
          <p:cNvSpPr>
            <a:spLocks noChangeShapeType="1"/>
          </p:cNvSpPr>
          <p:nvPr/>
        </p:nvSpPr>
        <p:spPr bwMode="auto">
          <a:xfrm>
            <a:off x="1752600" y="533400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3" name="Line 11"/>
          <p:cNvSpPr>
            <a:spLocks noChangeShapeType="1"/>
          </p:cNvSpPr>
          <p:nvPr/>
        </p:nvSpPr>
        <p:spPr bwMode="auto">
          <a:xfrm flipV="1">
            <a:off x="1752600" y="4419600"/>
            <a:ext cx="6858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14" name="Arc 12"/>
          <p:cNvSpPr>
            <a:spLocks/>
          </p:cNvSpPr>
          <p:nvPr/>
        </p:nvSpPr>
        <p:spPr bwMode="auto">
          <a:xfrm>
            <a:off x="1981200" y="5105400"/>
            <a:ext cx="152400" cy="228600"/>
          </a:xfrm>
          <a:custGeom>
            <a:avLst/>
            <a:gdLst>
              <a:gd name="T0" fmla="*/ 0 w 21600"/>
              <a:gd name="T1" fmla="*/ 0 h 21600"/>
              <a:gd name="T2" fmla="*/ 1075267 w 21600"/>
              <a:gd name="T3" fmla="*/ 2419350 h 21600"/>
              <a:gd name="T4" fmla="*/ 0 w 21600"/>
              <a:gd name="T5" fmla="*/ 241935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2057400" y="4800600"/>
          <a:ext cx="352425" cy="457200"/>
        </p:xfrm>
        <a:graphic>
          <a:graphicData uri="http://schemas.openxmlformats.org/presentationml/2006/ole">
            <p:oleObj spid="_x0000_s29701" name="Equation" r:id="rId6" imgW="126720" imgH="164880" progId="Equation.DSMT4">
              <p:embed/>
            </p:oleObj>
          </a:graphicData>
        </a:graphic>
      </p:graphicFrame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3048000" y="5562600"/>
          <a:ext cx="400050" cy="361950"/>
        </p:xfrm>
        <a:graphic>
          <a:graphicData uri="http://schemas.openxmlformats.org/presentationml/2006/ole">
            <p:oleObj spid="_x0000_s29702" name="Equation" r:id="rId7" imgW="139680" imgH="126720" progId="Equation.DSMT4">
              <p:embed/>
            </p:oleObj>
          </a:graphicData>
        </a:graphic>
      </p:graphicFrame>
      <p:graphicFrame>
        <p:nvGraphicFramePr>
          <p:cNvPr id="29703" name="Object 5"/>
          <p:cNvGraphicFramePr>
            <a:graphicFrameLocks noChangeAspect="1"/>
          </p:cNvGraphicFramePr>
          <p:nvPr/>
        </p:nvGraphicFramePr>
        <p:xfrm>
          <a:off x="1752600" y="4343400"/>
          <a:ext cx="363538" cy="471488"/>
        </p:xfrm>
        <a:graphic>
          <a:graphicData uri="http://schemas.openxmlformats.org/presentationml/2006/ole">
            <p:oleObj spid="_x0000_s29703" name="Equation" r:id="rId8" imgW="126720" imgH="164880" progId="Equation.DSMT4">
              <p:embed/>
            </p:oleObj>
          </a:graphicData>
        </a:graphic>
      </p:graphicFrame>
      <p:sp>
        <p:nvSpPr>
          <p:cNvPr id="29715" name="Line 18"/>
          <p:cNvSpPr>
            <a:spLocks noChangeShapeType="1"/>
          </p:cNvSpPr>
          <p:nvPr/>
        </p:nvSpPr>
        <p:spPr bwMode="auto">
          <a:xfrm>
            <a:off x="2438400" y="4419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9704" name="Object 6"/>
          <p:cNvGraphicFramePr>
            <a:graphicFrameLocks noChangeAspect="1"/>
          </p:cNvGraphicFramePr>
          <p:nvPr/>
        </p:nvGraphicFramePr>
        <p:xfrm>
          <a:off x="1981200" y="3429000"/>
          <a:ext cx="3840163" cy="654050"/>
        </p:xfrm>
        <a:graphic>
          <a:graphicData uri="http://schemas.openxmlformats.org/presentationml/2006/ole">
            <p:oleObj spid="_x0000_s29704" name="Equation" r:id="rId9" imgW="1346040" imgH="228600" progId="Equation.DSMT4">
              <p:embed/>
            </p:oleObj>
          </a:graphicData>
        </a:graphic>
      </p:graphicFrame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736725" y="2916238"/>
            <a:ext cx="598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ベクトルの外積に関して、次の式が成り立つ。</a:t>
            </a:r>
          </a:p>
        </p:txBody>
      </p:sp>
      <p:sp>
        <p:nvSpPr>
          <p:cNvPr id="29717" name="AutoShape 22"/>
          <p:cNvSpPr>
            <a:spLocks noChangeArrowheads="1"/>
          </p:cNvSpPr>
          <p:nvPr/>
        </p:nvSpPr>
        <p:spPr bwMode="auto">
          <a:xfrm>
            <a:off x="5562600" y="4191000"/>
            <a:ext cx="2667000" cy="1524000"/>
          </a:xfrm>
          <a:prstGeom prst="wedgeRoundRectCallout">
            <a:avLst>
              <a:gd name="adj1" fmla="val -76014"/>
              <a:gd name="adj2" fmla="val -968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9718" name="Text Box 23"/>
          <p:cNvSpPr txBox="1">
            <a:spLocks noChangeArrowheads="1"/>
          </p:cNvSpPr>
          <p:nvPr/>
        </p:nvSpPr>
        <p:spPr bwMode="auto">
          <a:xfrm>
            <a:off x="5622925" y="4440238"/>
            <a:ext cx="2408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外積のノルムは</a:t>
            </a:r>
          </a:p>
          <a:p>
            <a:r>
              <a:rPr lang="ja-JP" altLang="en-US"/>
              <a:t>この平行</a:t>
            </a:r>
            <a:r>
              <a:rPr lang="en-US" altLang="ja-JP"/>
              <a:t>4</a:t>
            </a:r>
            <a:r>
              <a:rPr lang="ja-JP" altLang="en-US"/>
              <a:t>辺形の</a:t>
            </a:r>
          </a:p>
          <a:p>
            <a:r>
              <a:rPr lang="ja-JP" altLang="en-US"/>
              <a:t>面積である。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571604" y="642918"/>
            <a:ext cx="412324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</a:t>
            </a:r>
            <a:r>
              <a:rPr lang="ja-JP" altLang="en-US" dirty="0" smtClean="0">
                <a:solidFill>
                  <a:srgbClr val="FF0000"/>
                </a:solidFill>
              </a:rPr>
              <a:t>（外積のノルム（大きさ））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B1C12B-A159-4510-B465-C9FFFD99C915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07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外積の幾何学的性質</a:t>
            </a:r>
          </a:p>
        </p:txBody>
      </p:sp>
      <p:sp>
        <p:nvSpPr>
          <p:cNvPr id="30729" name="AutoShape 3"/>
          <p:cNvSpPr>
            <a:spLocks noChangeArrowheads="1"/>
          </p:cNvSpPr>
          <p:nvPr/>
        </p:nvSpPr>
        <p:spPr bwMode="auto">
          <a:xfrm>
            <a:off x="2481234" y="2995620"/>
            <a:ext cx="3276600" cy="914400"/>
          </a:xfrm>
          <a:prstGeom prst="parallelogram">
            <a:avLst>
              <a:gd name="adj" fmla="val 74321"/>
            </a:avLst>
          </a:prstGeom>
          <a:solidFill>
            <a:srgbClr val="FFCC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CCFF"/>
              </a:solidFill>
            </a:endParaRPr>
          </a:p>
        </p:txBody>
      </p:sp>
      <p:sp>
        <p:nvSpPr>
          <p:cNvPr id="30730" name="Line 4"/>
          <p:cNvSpPr>
            <a:spLocks noChangeShapeType="1"/>
          </p:cNvSpPr>
          <p:nvPr/>
        </p:nvSpPr>
        <p:spPr bwMode="auto">
          <a:xfrm>
            <a:off x="2481234" y="3910020"/>
            <a:ext cx="2590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1" name="Line 5"/>
          <p:cNvSpPr>
            <a:spLocks noChangeShapeType="1"/>
          </p:cNvSpPr>
          <p:nvPr/>
        </p:nvSpPr>
        <p:spPr bwMode="auto">
          <a:xfrm flipV="1">
            <a:off x="2481234" y="2995620"/>
            <a:ext cx="685800" cy="914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2" name="Object 8"/>
          <p:cNvGraphicFramePr>
            <a:graphicFrameLocks noChangeAspect="1"/>
          </p:cNvGraphicFramePr>
          <p:nvPr/>
        </p:nvGraphicFramePr>
        <p:xfrm>
          <a:off x="3776634" y="4138620"/>
          <a:ext cx="400050" cy="361950"/>
        </p:xfrm>
        <a:graphic>
          <a:graphicData uri="http://schemas.openxmlformats.org/presentationml/2006/ole">
            <p:oleObj spid="_x0000_s30722" name="Equation" r:id="rId3" imgW="139680" imgH="126720" progId="Equation.DSMT4">
              <p:embed/>
            </p:oleObj>
          </a:graphicData>
        </a:graphic>
      </p:graphicFrame>
      <p:graphicFrame>
        <p:nvGraphicFramePr>
          <p:cNvPr id="30723" name="Object 9"/>
          <p:cNvGraphicFramePr>
            <a:graphicFrameLocks noChangeAspect="1"/>
          </p:cNvGraphicFramePr>
          <p:nvPr/>
        </p:nvGraphicFramePr>
        <p:xfrm>
          <a:off x="2786034" y="2690820"/>
          <a:ext cx="363538" cy="471488"/>
        </p:xfrm>
        <a:graphic>
          <a:graphicData uri="http://schemas.openxmlformats.org/presentationml/2006/ole">
            <p:oleObj spid="_x0000_s30723" name="Equation" r:id="rId4" imgW="126720" imgH="164880" progId="Equation.DSMT4">
              <p:embed/>
            </p:oleObj>
          </a:graphicData>
        </a:graphic>
      </p:graphicFrame>
      <p:sp>
        <p:nvSpPr>
          <p:cNvPr id="30732" name="Line 10"/>
          <p:cNvSpPr>
            <a:spLocks noChangeShapeType="1"/>
          </p:cNvSpPr>
          <p:nvPr/>
        </p:nvSpPr>
        <p:spPr bwMode="auto">
          <a:xfrm>
            <a:off x="3167034" y="299562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1"/>
          <p:cNvSpPr>
            <a:spLocks noChangeShapeType="1"/>
          </p:cNvSpPr>
          <p:nvPr/>
        </p:nvSpPr>
        <p:spPr bwMode="auto">
          <a:xfrm flipV="1">
            <a:off x="2481234" y="1395420"/>
            <a:ext cx="0" cy="25146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4" name="Object 12"/>
          <p:cNvGraphicFramePr>
            <a:graphicFrameLocks noChangeAspect="1"/>
          </p:cNvGraphicFramePr>
          <p:nvPr/>
        </p:nvGraphicFramePr>
        <p:xfrm>
          <a:off x="1109634" y="1624020"/>
          <a:ext cx="1049338" cy="473075"/>
        </p:xfrm>
        <a:graphic>
          <a:graphicData uri="http://schemas.openxmlformats.org/presentationml/2006/ole">
            <p:oleObj spid="_x0000_s30724" name="Equation" r:id="rId5" imgW="368280" imgH="164880" progId="Equation.DSMT4">
              <p:embed/>
            </p:oleObj>
          </a:graphicData>
        </a:graphic>
      </p:graphicFrame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1357290" y="4572008"/>
            <a:ext cx="49926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外積のベクトルは、右ねじの方向に、</a:t>
            </a:r>
          </a:p>
          <a:p>
            <a:r>
              <a:rPr lang="ja-JP" altLang="en-US" dirty="0"/>
              <a:t>ベクトル　　とベクトル　　で生成される</a:t>
            </a:r>
          </a:p>
          <a:p>
            <a:r>
              <a:rPr lang="ja-JP" altLang="en-US" dirty="0"/>
              <a:t>平面に直交する。</a:t>
            </a:r>
          </a:p>
        </p:txBody>
      </p:sp>
      <p:sp>
        <p:nvSpPr>
          <p:cNvPr id="30735" name="Freeform 15"/>
          <p:cNvSpPr>
            <a:spLocks/>
          </p:cNvSpPr>
          <p:nvPr/>
        </p:nvSpPr>
        <p:spPr bwMode="auto">
          <a:xfrm>
            <a:off x="2481234" y="3757620"/>
            <a:ext cx="304800" cy="152400"/>
          </a:xfrm>
          <a:custGeom>
            <a:avLst/>
            <a:gdLst>
              <a:gd name="T0" fmla="*/ 0 w 192"/>
              <a:gd name="T1" fmla="*/ 0 h 96"/>
              <a:gd name="T2" fmla="*/ 304800 w 192"/>
              <a:gd name="T3" fmla="*/ 0 h 96"/>
              <a:gd name="T4" fmla="*/ 304800 w 192"/>
              <a:gd name="T5" fmla="*/ 152400 h 96"/>
              <a:gd name="T6" fmla="*/ 0 60000 65536"/>
              <a:gd name="T7" fmla="*/ 0 60000 65536"/>
              <a:gd name="T8" fmla="*/ 0 60000 65536"/>
              <a:gd name="T9" fmla="*/ 0 w 192"/>
              <a:gd name="T10" fmla="*/ 0 h 96"/>
              <a:gd name="T11" fmla="*/ 192 w 192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96">
                <a:moveTo>
                  <a:pt x="0" y="0"/>
                </a:moveTo>
                <a:lnTo>
                  <a:pt x="192" y="0"/>
                </a:lnTo>
                <a:lnTo>
                  <a:pt x="192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6" name="Freeform 17"/>
          <p:cNvSpPr>
            <a:spLocks/>
          </p:cNvSpPr>
          <p:nvPr/>
        </p:nvSpPr>
        <p:spPr bwMode="auto">
          <a:xfrm>
            <a:off x="2481234" y="3529020"/>
            <a:ext cx="152400" cy="228600"/>
          </a:xfrm>
          <a:custGeom>
            <a:avLst/>
            <a:gdLst>
              <a:gd name="T0" fmla="*/ 0 w 96"/>
              <a:gd name="T1" fmla="*/ 228600 h 144"/>
              <a:gd name="T2" fmla="*/ 152400 w 96"/>
              <a:gd name="T3" fmla="*/ 0 h 144"/>
              <a:gd name="T4" fmla="*/ 152400 w 96"/>
              <a:gd name="T5" fmla="*/ 152400 h 144"/>
              <a:gd name="T6" fmla="*/ 0 60000 65536"/>
              <a:gd name="T7" fmla="*/ 0 60000 65536"/>
              <a:gd name="T8" fmla="*/ 0 60000 65536"/>
              <a:gd name="T9" fmla="*/ 0 w 96"/>
              <a:gd name="T10" fmla="*/ 0 h 144"/>
              <a:gd name="T11" fmla="*/ 96 w 96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144">
                <a:moveTo>
                  <a:pt x="0" y="144"/>
                </a:moveTo>
                <a:lnTo>
                  <a:pt x="96" y="0"/>
                </a:lnTo>
                <a:lnTo>
                  <a:pt x="96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25" name="Object 18"/>
          <p:cNvGraphicFramePr>
            <a:graphicFrameLocks noChangeAspect="1"/>
          </p:cNvGraphicFramePr>
          <p:nvPr/>
        </p:nvGraphicFramePr>
        <p:xfrm>
          <a:off x="2481234" y="4924428"/>
          <a:ext cx="400050" cy="361950"/>
        </p:xfrm>
        <a:graphic>
          <a:graphicData uri="http://schemas.openxmlformats.org/presentationml/2006/ole">
            <p:oleObj spid="_x0000_s30725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0726" name="Object 19"/>
          <p:cNvGraphicFramePr>
            <a:graphicFrameLocks noChangeAspect="1"/>
          </p:cNvGraphicFramePr>
          <p:nvPr/>
        </p:nvGraphicFramePr>
        <p:xfrm>
          <a:off x="4157634" y="4848228"/>
          <a:ext cx="363538" cy="471488"/>
        </p:xfrm>
        <a:graphic>
          <a:graphicData uri="http://schemas.openxmlformats.org/presentationml/2006/ole">
            <p:oleObj spid="_x0000_s30726" name="Equation" r:id="rId7" imgW="126720" imgH="164880" progId="Equation.DSMT4">
              <p:embed/>
            </p:oleObj>
          </a:graphicData>
        </a:graphic>
      </p:graphicFrame>
      <p:sp>
        <p:nvSpPr>
          <p:cNvPr id="30737" name="AutoShape 20"/>
          <p:cNvSpPr>
            <a:spLocks noChangeArrowheads="1"/>
          </p:cNvSpPr>
          <p:nvPr/>
        </p:nvSpPr>
        <p:spPr bwMode="auto">
          <a:xfrm>
            <a:off x="500034" y="1038228"/>
            <a:ext cx="8001000" cy="496254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1428728" y="714356"/>
            <a:ext cx="5830442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</a:t>
            </a:r>
            <a:r>
              <a:rPr lang="ja-JP" altLang="en-US" dirty="0" smtClean="0">
                <a:solidFill>
                  <a:srgbClr val="FF0000"/>
                </a:solidFill>
              </a:rPr>
              <a:t>（外積の幾何学的性質（外積の向き））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2C58C3-C7B8-4D8D-B62C-236E77544106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17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例題</a:t>
            </a:r>
          </a:p>
        </p:txBody>
      </p:sp>
      <p:sp>
        <p:nvSpPr>
          <p:cNvPr id="31751" name="Text Box 3"/>
          <p:cNvSpPr txBox="1">
            <a:spLocks noChangeArrowheads="1"/>
          </p:cNvSpPr>
          <p:nvPr/>
        </p:nvSpPr>
        <p:spPr bwMode="auto">
          <a:xfrm>
            <a:off x="669925" y="858838"/>
            <a:ext cx="5059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外積を利用して、次の２つのベクトルと</a:t>
            </a:r>
          </a:p>
          <a:p>
            <a:r>
              <a:rPr lang="ja-JP" altLang="en-US"/>
              <a:t>直交するベクトルを求めよ。</a:t>
            </a:r>
          </a:p>
        </p:txBody>
      </p:sp>
      <p:graphicFrame>
        <p:nvGraphicFramePr>
          <p:cNvPr id="31746" name="Object 4"/>
          <p:cNvGraphicFramePr>
            <a:graphicFrameLocks noChangeAspect="1"/>
          </p:cNvGraphicFramePr>
          <p:nvPr/>
        </p:nvGraphicFramePr>
        <p:xfrm>
          <a:off x="1524000" y="1676400"/>
          <a:ext cx="2057400" cy="1741488"/>
        </p:xfrm>
        <a:graphic>
          <a:graphicData uri="http://schemas.openxmlformats.org/presentationml/2006/ole">
            <p:oleObj spid="_x0000_s31746" name="Equation" r:id="rId3" imgW="990360" imgH="838080" progId="Equation.DSMT4">
              <p:embed/>
            </p:oleObj>
          </a:graphicData>
        </a:graphic>
      </p:graphicFrame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304800" y="3352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31747" name="Object 6"/>
          <p:cNvGraphicFramePr>
            <a:graphicFrameLocks noChangeAspect="1"/>
          </p:cNvGraphicFramePr>
          <p:nvPr/>
        </p:nvGraphicFramePr>
        <p:xfrm>
          <a:off x="838200" y="3657600"/>
          <a:ext cx="7688263" cy="1604963"/>
        </p:xfrm>
        <a:graphic>
          <a:graphicData uri="http://schemas.openxmlformats.org/presentationml/2006/ole">
            <p:oleObj spid="_x0000_s31747" name="Equation" r:id="rId4" imgW="4012920" imgH="838080" progId="Equation.DSMT4">
              <p:embed/>
            </p:oleObj>
          </a:graphicData>
        </a:graphic>
      </p:graphicFrame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822325" y="53546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2362200" y="5116513"/>
          <a:ext cx="633413" cy="1741487"/>
        </p:xfrm>
        <a:graphic>
          <a:graphicData uri="http://schemas.openxmlformats.org/presentationml/2006/ole">
            <p:oleObj spid="_x0000_s31748" name="Equation" r:id="rId5" imgW="30456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A25079-517F-4284-BCBA-90BD736CD4B1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27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32778" name="Text Box 3"/>
          <p:cNvSpPr txBox="1">
            <a:spLocks noChangeArrowheads="1"/>
          </p:cNvSpPr>
          <p:nvPr/>
        </p:nvSpPr>
        <p:spPr bwMode="auto">
          <a:xfrm>
            <a:off x="898525" y="630238"/>
            <a:ext cx="5794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２つのベクトルと直交するベクトルを求めよ。</a:t>
            </a:r>
          </a:p>
        </p:txBody>
      </p:sp>
      <p:sp>
        <p:nvSpPr>
          <p:cNvPr id="32779" name="Text Box 4"/>
          <p:cNvSpPr txBox="1">
            <a:spLocks noChangeArrowheads="1"/>
          </p:cNvSpPr>
          <p:nvPr/>
        </p:nvSpPr>
        <p:spPr bwMode="auto">
          <a:xfrm>
            <a:off x="365125" y="1620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1219200" y="1600200"/>
          <a:ext cx="1828800" cy="503238"/>
        </p:xfrm>
        <a:graphic>
          <a:graphicData uri="http://schemas.openxmlformats.org/presentationml/2006/ole">
            <p:oleObj spid="_x0000_s32770" name="Equation" r:id="rId3" imgW="736560" imgH="203040" progId="Equation.DSMT4">
              <p:embed/>
            </p:oleObj>
          </a:graphicData>
        </a:graphic>
      </p:graphicFrame>
      <p:graphicFrame>
        <p:nvGraphicFramePr>
          <p:cNvPr id="32771" name="Object 6"/>
          <p:cNvGraphicFramePr>
            <a:graphicFrameLocks noChangeAspect="1"/>
          </p:cNvGraphicFramePr>
          <p:nvPr/>
        </p:nvGraphicFramePr>
        <p:xfrm>
          <a:off x="3581400" y="1600200"/>
          <a:ext cx="2365375" cy="503238"/>
        </p:xfrm>
        <a:graphic>
          <a:graphicData uri="http://schemas.openxmlformats.org/presentationml/2006/ole">
            <p:oleObj spid="_x0000_s32771" name="Equation" r:id="rId4" imgW="952200" imgH="203040" progId="Equation.DSMT4">
              <p:embed/>
            </p:oleObj>
          </a:graphicData>
        </a:graphic>
      </p:graphicFrame>
      <p:sp>
        <p:nvSpPr>
          <p:cNvPr id="32780" name="Text Box 7"/>
          <p:cNvSpPr txBox="1">
            <a:spLocks noChangeArrowheads="1"/>
          </p:cNvSpPr>
          <p:nvPr/>
        </p:nvSpPr>
        <p:spPr bwMode="auto">
          <a:xfrm>
            <a:off x="381000" y="2743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2772" name="Object 9"/>
          <p:cNvGraphicFramePr>
            <a:graphicFrameLocks noChangeAspect="1"/>
          </p:cNvGraphicFramePr>
          <p:nvPr/>
        </p:nvGraphicFramePr>
        <p:xfrm>
          <a:off x="950913" y="2743200"/>
          <a:ext cx="2365375" cy="503238"/>
        </p:xfrm>
        <a:graphic>
          <a:graphicData uri="http://schemas.openxmlformats.org/presentationml/2006/ole">
            <p:oleObj spid="_x0000_s32772" name="Equation" r:id="rId5" imgW="952200" imgH="203040" progId="Equation.DSMT4">
              <p:embed/>
            </p:oleObj>
          </a:graphicData>
        </a:graphic>
      </p:graphicFrame>
      <p:graphicFrame>
        <p:nvGraphicFramePr>
          <p:cNvPr id="32773" name="Object 10"/>
          <p:cNvGraphicFramePr>
            <a:graphicFrameLocks noChangeAspect="1"/>
          </p:cNvGraphicFramePr>
          <p:nvPr/>
        </p:nvGraphicFramePr>
        <p:xfrm>
          <a:off x="3849688" y="2743200"/>
          <a:ext cx="1828800" cy="503238"/>
        </p:xfrm>
        <a:graphic>
          <a:graphicData uri="http://schemas.openxmlformats.org/presentationml/2006/ole">
            <p:oleObj spid="_x0000_s32773" name="Equation" r:id="rId6" imgW="736560" imgH="203040" progId="Equation.DSMT4">
              <p:embed/>
            </p:oleObj>
          </a:graphicData>
        </a:graphic>
      </p:graphicFrame>
      <p:sp>
        <p:nvSpPr>
          <p:cNvPr id="32781" name="Text Box 11"/>
          <p:cNvSpPr txBox="1">
            <a:spLocks noChangeArrowheads="1"/>
          </p:cNvSpPr>
          <p:nvPr/>
        </p:nvSpPr>
        <p:spPr bwMode="auto">
          <a:xfrm>
            <a:off x="417513" y="388620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32774" name="Object 12"/>
          <p:cNvGraphicFramePr>
            <a:graphicFrameLocks noChangeAspect="1"/>
          </p:cNvGraphicFramePr>
          <p:nvPr/>
        </p:nvGraphicFramePr>
        <p:xfrm>
          <a:off x="1112838" y="3886200"/>
          <a:ext cx="2112962" cy="503238"/>
        </p:xfrm>
        <a:graphic>
          <a:graphicData uri="http://schemas.openxmlformats.org/presentationml/2006/ole">
            <p:oleObj spid="_x0000_s32774" name="Equation" r:id="rId7" imgW="850680" imgH="203040" progId="Equation.DSMT4">
              <p:embed/>
            </p:oleObj>
          </a:graphicData>
        </a:graphic>
      </p:graphicFrame>
      <p:graphicFrame>
        <p:nvGraphicFramePr>
          <p:cNvPr id="32775" name="Object 13"/>
          <p:cNvGraphicFramePr>
            <a:graphicFrameLocks noChangeAspect="1"/>
          </p:cNvGraphicFramePr>
          <p:nvPr/>
        </p:nvGraphicFramePr>
        <p:xfrm>
          <a:off x="3870325" y="3886200"/>
          <a:ext cx="1860550" cy="503238"/>
        </p:xfrm>
        <a:graphic>
          <a:graphicData uri="http://schemas.openxmlformats.org/presentationml/2006/ole">
            <p:oleObj spid="_x0000_s32775" name="Equation" r:id="rId8" imgW="7491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448E0-0E0C-459A-BABF-8F91E426B635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3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例２</a:t>
            </a:r>
          </a:p>
        </p:txBody>
      </p:sp>
      <p:sp>
        <p:nvSpPr>
          <p:cNvPr id="33802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628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外積を利用して、次の３点を頂点とする３角形の</a:t>
            </a:r>
          </a:p>
          <a:p>
            <a:r>
              <a:rPr lang="ja-JP" altLang="en-US"/>
              <a:t>面積を求めよ。</a:t>
            </a:r>
          </a:p>
        </p:txBody>
      </p:sp>
      <p:graphicFrame>
        <p:nvGraphicFramePr>
          <p:cNvPr id="33794" name="Object 4"/>
          <p:cNvGraphicFramePr>
            <a:graphicFrameLocks noChangeAspect="1"/>
          </p:cNvGraphicFramePr>
          <p:nvPr/>
        </p:nvGraphicFramePr>
        <p:xfrm>
          <a:off x="1490663" y="1600200"/>
          <a:ext cx="4030662" cy="423863"/>
        </p:xfrm>
        <a:graphic>
          <a:graphicData uri="http://schemas.openxmlformats.org/presentationml/2006/ole">
            <p:oleObj spid="_x0000_s33794" name="Equation" r:id="rId3" imgW="1930320" imgH="203040" progId="Equation.DSMT4">
              <p:embed/>
            </p:oleObj>
          </a:graphicData>
        </a:graphic>
      </p:graphicFrame>
      <p:graphicFrame>
        <p:nvGraphicFramePr>
          <p:cNvPr id="33795" name="Object 7"/>
          <p:cNvGraphicFramePr>
            <a:graphicFrameLocks noChangeAspect="1"/>
          </p:cNvGraphicFramePr>
          <p:nvPr/>
        </p:nvGraphicFramePr>
        <p:xfrm>
          <a:off x="1676400" y="2438400"/>
          <a:ext cx="1435100" cy="838200"/>
        </p:xfrm>
        <a:graphic>
          <a:graphicData uri="http://schemas.openxmlformats.org/presentationml/2006/ole">
            <p:oleObj spid="_x0000_s33795" name="Equation" r:id="rId4" imgW="1434960" imgH="838080" progId="Equation.DSMT4">
              <p:embed/>
            </p:oleObj>
          </a:graphicData>
        </a:graphic>
      </p:graphicFrame>
      <p:graphicFrame>
        <p:nvGraphicFramePr>
          <p:cNvPr id="33796" name="Object 8"/>
          <p:cNvGraphicFramePr>
            <a:graphicFrameLocks noChangeAspect="1"/>
          </p:cNvGraphicFramePr>
          <p:nvPr/>
        </p:nvGraphicFramePr>
        <p:xfrm>
          <a:off x="3581400" y="2438400"/>
          <a:ext cx="1447800" cy="838200"/>
        </p:xfrm>
        <a:graphic>
          <a:graphicData uri="http://schemas.openxmlformats.org/presentationml/2006/ole">
            <p:oleObj spid="_x0000_s33796" name="Equation" r:id="rId5" imgW="1447560" imgH="838080" progId="Equation.DSMT4">
              <p:embed/>
            </p:oleObj>
          </a:graphicData>
        </a:graphic>
      </p:graphicFrame>
      <p:sp>
        <p:nvSpPr>
          <p:cNvPr id="33803" name="Text Box 9"/>
          <p:cNvSpPr txBox="1">
            <a:spLocks noChangeArrowheads="1"/>
          </p:cNvSpPr>
          <p:nvPr/>
        </p:nvSpPr>
        <p:spPr bwMode="auto">
          <a:xfrm>
            <a:off x="288925" y="22304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33797" name="Object 11"/>
          <p:cNvGraphicFramePr>
            <a:graphicFrameLocks noChangeAspect="1"/>
          </p:cNvGraphicFramePr>
          <p:nvPr/>
        </p:nvGraphicFramePr>
        <p:xfrm>
          <a:off x="1447800" y="3429000"/>
          <a:ext cx="4343400" cy="1365250"/>
        </p:xfrm>
        <a:graphic>
          <a:graphicData uri="http://schemas.openxmlformats.org/presentationml/2006/ole">
            <p:oleObj spid="_x0000_s33797" name="Equation" r:id="rId6" imgW="2666880" imgH="838080" progId="Equation.DSMT4">
              <p:embed/>
            </p:oleObj>
          </a:graphicData>
        </a:graphic>
      </p:graphicFrame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219200" y="4724400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面積は、</a:t>
            </a:r>
          </a:p>
        </p:txBody>
      </p:sp>
      <p:graphicFrame>
        <p:nvGraphicFramePr>
          <p:cNvPr id="33798" name="Object 13"/>
          <p:cNvGraphicFramePr>
            <a:graphicFrameLocks noChangeAspect="1"/>
          </p:cNvGraphicFramePr>
          <p:nvPr/>
        </p:nvGraphicFramePr>
        <p:xfrm>
          <a:off x="0" y="0"/>
          <a:ext cx="914400" cy="163513"/>
        </p:xfrm>
        <a:graphic>
          <a:graphicData uri="http://schemas.openxmlformats.org/presentationml/2006/ole">
            <p:oleObj spid="_x0000_s33798" name="Equation" r:id="rId7" imgW="914400" imgH="164160" progId="Equation.DSMT4">
              <p:embed/>
            </p:oleObj>
          </a:graphicData>
        </a:graphic>
      </p:graphicFrame>
      <p:graphicFrame>
        <p:nvGraphicFramePr>
          <p:cNvPr id="33799" name="Object 14"/>
          <p:cNvGraphicFramePr>
            <a:graphicFrameLocks noChangeAspect="1"/>
          </p:cNvGraphicFramePr>
          <p:nvPr/>
        </p:nvGraphicFramePr>
        <p:xfrm>
          <a:off x="1447800" y="5257800"/>
          <a:ext cx="5943600" cy="725488"/>
        </p:xfrm>
        <a:graphic>
          <a:graphicData uri="http://schemas.openxmlformats.org/presentationml/2006/ole">
            <p:oleObj spid="_x0000_s33799" name="Equation" r:id="rId8" imgW="3124080" imgH="380880" progId="Equation.DSMT4">
              <p:embed/>
            </p:oleObj>
          </a:graphicData>
        </a:graphic>
      </p:graphicFrame>
      <p:sp>
        <p:nvSpPr>
          <p:cNvPr id="33805" name="Text Box 15"/>
          <p:cNvSpPr txBox="1">
            <a:spLocks noChangeArrowheads="1"/>
          </p:cNvSpPr>
          <p:nvPr/>
        </p:nvSpPr>
        <p:spPr bwMode="auto">
          <a:xfrm>
            <a:off x="1371600" y="60960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と求められる。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5B4864-D040-4B30-BECE-B2EE639D0687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628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外積を利用して、次の３点を頂点とする３角形の</a:t>
            </a:r>
          </a:p>
          <a:p>
            <a:r>
              <a:rPr lang="ja-JP" altLang="en-US"/>
              <a:t>面積を求めよ。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2239963" y="1981200"/>
          <a:ext cx="3817937" cy="423863"/>
        </p:xfrm>
        <a:graphic>
          <a:graphicData uri="http://schemas.openxmlformats.org/presentationml/2006/ole">
            <p:oleObj spid="_x0000_s34818" name="Equation" r:id="rId3" imgW="1828800" imgH="203040" progId="Equation.DSMT4">
              <p:embed/>
            </p:oleObj>
          </a:graphicData>
        </a:graphic>
      </p:graphicFrame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219200" y="1905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1066800" y="3810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4819" name="Object 7"/>
          <p:cNvGraphicFramePr>
            <a:graphicFrameLocks noChangeAspect="1"/>
          </p:cNvGraphicFramePr>
          <p:nvPr/>
        </p:nvGraphicFramePr>
        <p:xfrm>
          <a:off x="1716088" y="3886200"/>
          <a:ext cx="4348162" cy="423863"/>
        </p:xfrm>
        <a:graphic>
          <a:graphicData uri="http://schemas.openxmlformats.org/presentationml/2006/ole">
            <p:oleObj spid="_x0000_s34819" name="Equation" r:id="rId4" imgW="20826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D39B1-281A-417A-8CE0-97802D1E3B81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5849" name="Text Box 1031"/>
          <p:cNvSpPr txBox="1">
            <a:spLocks noChangeArrowheads="1"/>
          </p:cNvSpPr>
          <p:nvPr/>
        </p:nvSpPr>
        <p:spPr bwMode="auto">
          <a:xfrm>
            <a:off x="990600" y="1828800"/>
            <a:ext cx="63865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を３次元実数ベクトルとし、</a:t>
            </a:r>
          </a:p>
          <a:p>
            <a:r>
              <a:rPr lang="ja-JP" altLang="en-US"/>
              <a:t>　　　　をスカラー（実数）とする。このとき、以下が</a:t>
            </a:r>
          </a:p>
          <a:p>
            <a:r>
              <a:rPr lang="ja-JP" altLang="en-US"/>
              <a:t>成り立つ。</a:t>
            </a:r>
          </a:p>
        </p:txBody>
      </p:sp>
      <p:sp>
        <p:nvSpPr>
          <p:cNvPr id="358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外積の性質</a:t>
            </a:r>
          </a:p>
        </p:txBody>
      </p:sp>
      <p:sp>
        <p:nvSpPr>
          <p:cNvPr id="35851" name="AutoShape 1027"/>
          <p:cNvSpPr>
            <a:spLocks noChangeArrowheads="1"/>
          </p:cNvSpPr>
          <p:nvPr/>
        </p:nvSpPr>
        <p:spPr bwMode="auto">
          <a:xfrm>
            <a:off x="533400" y="1600200"/>
            <a:ext cx="80010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52" name="Text Box 1028"/>
          <p:cNvSpPr txBox="1">
            <a:spLocks noChangeArrowheads="1"/>
          </p:cNvSpPr>
          <p:nvPr/>
        </p:nvSpPr>
        <p:spPr bwMode="auto">
          <a:xfrm>
            <a:off x="898525" y="706438"/>
            <a:ext cx="4905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外積は、次のような性質を満足する。</a:t>
            </a:r>
          </a:p>
        </p:txBody>
      </p:sp>
      <p:graphicFrame>
        <p:nvGraphicFramePr>
          <p:cNvPr id="35842" name="Object 1029"/>
          <p:cNvGraphicFramePr>
            <a:graphicFrameLocks noChangeAspect="1"/>
          </p:cNvGraphicFramePr>
          <p:nvPr/>
        </p:nvGraphicFramePr>
        <p:xfrm>
          <a:off x="1066800" y="1752600"/>
          <a:ext cx="2011363" cy="604838"/>
        </p:xfrm>
        <a:graphic>
          <a:graphicData uri="http://schemas.openxmlformats.org/presentationml/2006/ole">
            <p:oleObj spid="_x0000_s35842" name="Equation" r:id="rId3" imgW="761760" imgH="228600" progId="Equation.DSMT4">
              <p:embed/>
            </p:oleObj>
          </a:graphicData>
        </a:graphic>
      </p:graphicFrame>
      <p:graphicFrame>
        <p:nvGraphicFramePr>
          <p:cNvPr id="35843" name="Object 1032"/>
          <p:cNvGraphicFramePr>
            <a:graphicFrameLocks noChangeAspect="1"/>
          </p:cNvGraphicFramePr>
          <p:nvPr/>
        </p:nvGraphicFramePr>
        <p:xfrm>
          <a:off x="990600" y="2209800"/>
          <a:ext cx="838200" cy="344488"/>
        </p:xfrm>
        <a:graphic>
          <a:graphicData uri="http://schemas.openxmlformats.org/presentationml/2006/ole">
            <p:oleObj spid="_x0000_s35843" name="Equation" r:id="rId4" imgW="431640" imgH="177480" progId="Equation.DSMT4">
              <p:embed/>
            </p:oleObj>
          </a:graphicData>
        </a:graphic>
      </p:graphicFrame>
      <p:sp>
        <p:nvSpPr>
          <p:cNvPr id="35853" name="Text Box 1034"/>
          <p:cNvSpPr txBox="1">
            <a:spLocks noChangeArrowheads="1"/>
          </p:cNvSpPr>
          <p:nvPr/>
        </p:nvSpPr>
        <p:spPr bwMode="auto">
          <a:xfrm>
            <a:off x="1050925" y="3221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35844" name="Object 1035"/>
          <p:cNvGraphicFramePr>
            <a:graphicFrameLocks noChangeAspect="1"/>
          </p:cNvGraphicFramePr>
          <p:nvPr/>
        </p:nvGraphicFramePr>
        <p:xfrm>
          <a:off x="1828800" y="3200400"/>
          <a:ext cx="2647950" cy="436563"/>
        </p:xfrm>
        <a:graphic>
          <a:graphicData uri="http://schemas.openxmlformats.org/presentationml/2006/ole">
            <p:oleObj spid="_x0000_s35844" name="Equation" r:id="rId5" imgW="1002960" imgH="164880" progId="Equation.DSMT4">
              <p:embed/>
            </p:oleObj>
          </a:graphicData>
        </a:graphic>
      </p:graphicFrame>
      <p:sp>
        <p:nvSpPr>
          <p:cNvPr id="35854" name="Text Box 1036"/>
          <p:cNvSpPr txBox="1">
            <a:spLocks noChangeArrowheads="1"/>
          </p:cNvSpPr>
          <p:nvPr/>
        </p:nvSpPr>
        <p:spPr bwMode="auto">
          <a:xfrm>
            <a:off x="990600" y="427672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5845" name="Object 1037"/>
          <p:cNvGraphicFramePr>
            <a:graphicFrameLocks noChangeAspect="1"/>
          </p:cNvGraphicFramePr>
          <p:nvPr/>
        </p:nvGraphicFramePr>
        <p:xfrm>
          <a:off x="1828800" y="4276725"/>
          <a:ext cx="5195888" cy="604838"/>
        </p:xfrm>
        <a:graphic>
          <a:graphicData uri="http://schemas.openxmlformats.org/presentationml/2006/ole">
            <p:oleObj spid="_x0000_s35845" name="Equation" r:id="rId6" imgW="1968480" imgH="228600" progId="Equation.DSMT4">
              <p:embed/>
            </p:oleObj>
          </a:graphicData>
        </a:graphic>
      </p:graphicFrame>
      <p:sp>
        <p:nvSpPr>
          <p:cNvPr id="35855" name="Text Box 1038"/>
          <p:cNvSpPr txBox="1">
            <a:spLocks noChangeArrowheads="1"/>
          </p:cNvSpPr>
          <p:nvPr/>
        </p:nvSpPr>
        <p:spPr bwMode="auto">
          <a:xfrm>
            <a:off x="990600" y="488632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35846" name="Object 1039"/>
          <p:cNvGraphicFramePr>
            <a:graphicFrameLocks noChangeAspect="1"/>
          </p:cNvGraphicFramePr>
          <p:nvPr/>
        </p:nvGraphicFramePr>
        <p:xfrm>
          <a:off x="1981200" y="4886325"/>
          <a:ext cx="4659313" cy="538163"/>
        </p:xfrm>
        <a:graphic>
          <a:graphicData uri="http://schemas.openxmlformats.org/presentationml/2006/ole">
            <p:oleObj spid="_x0000_s35846" name="Equation" r:id="rId7" imgW="1765080" imgH="203040" progId="Equation.DSMT4">
              <p:embed/>
            </p:oleObj>
          </a:graphicData>
        </a:graphic>
      </p:graphicFrame>
      <p:sp>
        <p:nvSpPr>
          <p:cNvPr id="35856" name="AutoShape 1040"/>
          <p:cNvSpPr>
            <a:spLocks noChangeArrowheads="1"/>
          </p:cNvSpPr>
          <p:nvPr/>
        </p:nvSpPr>
        <p:spPr bwMode="auto">
          <a:xfrm>
            <a:off x="4786313" y="2667000"/>
            <a:ext cx="3929062" cy="1476375"/>
          </a:xfrm>
          <a:prstGeom prst="wedgeRoundRectCallout">
            <a:avLst>
              <a:gd name="adj1" fmla="val -57324"/>
              <a:gd name="adj2" fmla="val 4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57" name="Text Box 1041"/>
          <p:cNvSpPr txBox="1">
            <a:spLocks noChangeArrowheads="1"/>
          </p:cNvSpPr>
          <p:nvPr/>
        </p:nvSpPr>
        <p:spPr bwMode="auto">
          <a:xfrm>
            <a:off x="4929188" y="2714625"/>
            <a:ext cx="3286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交換したら符号反転。特に、外積は交換不可</a:t>
            </a:r>
          </a:p>
        </p:txBody>
      </p:sp>
      <p:sp>
        <p:nvSpPr>
          <p:cNvPr id="35858" name="AutoShape 1042"/>
          <p:cNvSpPr>
            <a:spLocks noChangeArrowheads="1"/>
          </p:cNvSpPr>
          <p:nvPr/>
        </p:nvSpPr>
        <p:spPr bwMode="auto">
          <a:xfrm>
            <a:off x="5857875" y="6034088"/>
            <a:ext cx="1676400" cy="609600"/>
          </a:xfrm>
          <a:prstGeom prst="wedgeRoundRectCallout">
            <a:avLst>
              <a:gd name="adj1" fmla="val -50000"/>
              <a:gd name="adj2" fmla="val -13958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59" name="Text Box 1043"/>
          <p:cNvSpPr txBox="1">
            <a:spLocks noChangeArrowheads="1"/>
          </p:cNvSpPr>
          <p:nvPr/>
        </p:nvSpPr>
        <p:spPr bwMode="auto">
          <a:xfrm>
            <a:off x="5994400" y="6130925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分配法則</a:t>
            </a:r>
          </a:p>
        </p:txBody>
      </p:sp>
      <p:sp>
        <p:nvSpPr>
          <p:cNvPr id="35860" name="AutoShape 1044"/>
          <p:cNvSpPr>
            <a:spLocks noChangeArrowheads="1"/>
          </p:cNvSpPr>
          <p:nvPr/>
        </p:nvSpPr>
        <p:spPr bwMode="auto">
          <a:xfrm>
            <a:off x="7162800" y="4581525"/>
            <a:ext cx="1676400" cy="990600"/>
          </a:xfrm>
          <a:prstGeom prst="wedgeRoundRectCallout">
            <a:avLst>
              <a:gd name="adj1" fmla="val -62120"/>
              <a:gd name="adj2" fmla="val -344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61" name="Text Box 1045"/>
          <p:cNvSpPr txBox="1">
            <a:spLocks noChangeArrowheads="1"/>
          </p:cNvSpPr>
          <p:nvPr/>
        </p:nvSpPr>
        <p:spPr bwMode="auto">
          <a:xfrm>
            <a:off x="7162800" y="4657725"/>
            <a:ext cx="15541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スカラーの</a:t>
            </a:r>
          </a:p>
          <a:p>
            <a:r>
              <a:rPr lang="ja-JP" altLang="en-US"/>
              <a:t>抜き出し</a:t>
            </a:r>
          </a:p>
        </p:txBody>
      </p:sp>
      <p:graphicFrame>
        <p:nvGraphicFramePr>
          <p:cNvPr id="35847" name="Object 21"/>
          <p:cNvGraphicFramePr>
            <a:graphicFrameLocks noChangeAspect="1"/>
          </p:cNvGraphicFramePr>
          <p:nvPr/>
        </p:nvGraphicFramePr>
        <p:xfrm>
          <a:off x="5143500" y="3643313"/>
          <a:ext cx="2346325" cy="436562"/>
        </p:xfrm>
        <a:graphic>
          <a:graphicData uri="http://schemas.openxmlformats.org/presentationml/2006/ole">
            <p:oleObj spid="_x0000_s35847" name="Equation" r:id="rId8" imgW="888840" imgH="164880" progId="Equation.DSMT4">
              <p:embed/>
            </p:oleObj>
          </a:graphicData>
        </a:graphic>
      </p:graphicFrame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285852" y="1285860"/>
            <a:ext cx="341632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</a:t>
            </a:r>
            <a:r>
              <a:rPr lang="ja-JP" altLang="en-US" dirty="0" smtClean="0">
                <a:solidFill>
                  <a:srgbClr val="FF0000"/>
                </a:solidFill>
              </a:rPr>
              <a:t>（外積の演算規則）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5B6E41-1BF6-4B1F-85EC-4082693618FF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6880" name="AutoShape 19"/>
          <p:cNvSpPr>
            <a:spLocks noChangeArrowheads="1"/>
          </p:cNvSpPr>
          <p:nvPr/>
        </p:nvSpPr>
        <p:spPr bwMode="auto">
          <a:xfrm>
            <a:off x="4953000" y="5000636"/>
            <a:ext cx="3886200" cy="1323964"/>
          </a:xfrm>
          <a:prstGeom prst="wedgeRoundRectCallout">
            <a:avLst>
              <a:gd name="adj1" fmla="val -79861"/>
              <a:gd name="adj2" fmla="val 31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6881" name="Text Box 23"/>
          <p:cNvSpPr txBox="1">
            <a:spLocks noChangeArrowheads="1"/>
          </p:cNvSpPr>
          <p:nvPr/>
        </p:nvSpPr>
        <p:spPr bwMode="auto">
          <a:xfrm>
            <a:off x="5181600" y="5029200"/>
            <a:ext cx="35829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と　　　　　のなす角度を</a:t>
            </a:r>
          </a:p>
          <a:p>
            <a:r>
              <a:rPr lang="ja-JP" altLang="en-US"/>
              <a:t>　　とすると、平行６面体の</a:t>
            </a:r>
          </a:p>
          <a:p>
            <a:r>
              <a:rPr lang="ja-JP" altLang="en-US"/>
              <a:t>高さは　　　　　　と表せる。</a:t>
            </a:r>
          </a:p>
        </p:txBody>
      </p:sp>
      <p:sp>
        <p:nvSpPr>
          <p:cNvPr id="36882" name="AutoShape 8"/>
          <p:cNvSpPr>
            <a:spLocks noChangeArrowheads="1"/>
          </p:cNvSpPr>
          <p:nvPr/>
        </p:nvSpPr>
        <p:spPr bwMode="auto">
          <a:xfrm>
            <a:off x="2209800" y="5638800"/>
            <a:ext cx="1676400" cy="609600"/>
          </a:xfrm>
          <a:prstGeom prst="parallelogram">
            <a:avLst>
              <a:gd name="adj" fmla="val 68750"/>
            </a:avLst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r"/>
          </a:scene3d>
          <a:sp3d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83" name="AutoShape 9"/>
          <p:cNvSpPr>
            <a:spLocks noChangeArrowheads="1"/>
          </p:cNvSpPr>
          <p:nvPr/>
        </p:nvSpPr>
        <p:spPr bwMode="auto">
          <a:xfrm>
            <a:off x="2438400" y="4800600"/>
            <a:ext cx="1676400" cy="609600"/>
          </a:xfrm>
          <a:prstGeom prst="parallelogram">
            <a:avLst>
              <a:gd name="adj" fmla="val 68750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t"/>
          </a:scene3d>
          <a:sp3d extrusionH="8874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68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平行６面体の体積と</a:t>
            </a:r>
            <a:r>
              <a:rPr lang="ja-JP" altLang="en-US" dirty="0" smtClean="0"/>
              <a:t>スカラー</a:t>
            </a:r>
            <a:r>
              <a:rPr lang="en-US" altLang="ja-JP" dirty="0" smtClean="0"/>
              <a:t>3</a:t>
            </a:r>
            <a:r>
              <a:rPr lang="ja-JP" altLang="en-US" dirty="0" smtClean="0"/>
              <a:t>重積</a:t>
            </a:r>
            <a:endParaRPr lang="ja-JP" altLang="en-US" dirty="0" smtClean="0"/>
          </a:p>
        </p:txBody>
      </p:sp>
      <p:sp>
        <p:nvSpPr>
          <p:cNvPr id="36885" name="Text Box 3"/>
          <p:cNvSpPr txBox="1">
            <a:spLocks noChangeArrowheads="1"/>
          </p:cNvSpPr>
          <p:nvPr/>
        </p:nvSpPr>
        <p:spPr bwMode="auto">
          <a:xfrm>
            <a:off x="714348" y="1071546"/>
            <a:ext cx="771530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３次元の３つのベクトル　　　　　　　　　に対して、</a:t>
            </a:r>
          </a:p>
          <a:p>
            <a:r>
              <a:rPr lang="ja-JP" altLang="en-US" dirty="0"/>
              <a:t>スカラー</a:t>
            </a:r>
          </a:p>
          <a:p>
            <a:endParaRPr lang="ja-JP" altLang="en-US" dirty="0"/>
          </a:p>
          <a:p>
            <a:r>
              <a:rPr lang="ja-JP" altLang="en-US" dirty="0"/>
              <a:t>をベクトル</a:t>
            </a:r>
            <a:r>
              <a:rPr lang="ja-JP" altLang="en-US" dirty="0">
                <a:solidFill>
                  <a:srgbClr val="FF0000"/>
                </a:solidFill>
              </a:rPr>
              <a:t>　　　　　</a:t>
            </a:r>
            <a:r>
              <a:rPr lang="ja-JP" altLang="en-US" dirty="0"/>
              <a:t>の</a:t>
            </a:r>
            <a:r>
              <a:rPr lang="ja-JP" altLang="en-US" dirty="0">
                <a:solidFill>
                  <a:srgbClr val="FF0000"/>
                </a:solidFill>
              </a:rPr>
              <a:t>スカラー３重積</a:t>
            </a:r>
            <a:r>
              <a:rPr lang="ja-JP" altLang="en-US" dirty="0"/>
              <a:t>という。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３つのベクトル　　　　　　を辺とするような平行６面体の</a:t>
            </a:r>
          </a:p>
          <a:p>
            <a:r>
              <a:rPr lang="ja-JP" altLang="en-US" dirty="0"/>
              <a:t>体積は、　　　　　　　　に等しい。</a:t>
            </a:r>
          </a:p>
          <a:p>
            <a:endParaRPr lang="ja-JP" altLang="en-US" dirty="0"/>
          </a:p>
        </p:txBody>
      </p:sp>
      <p:sp>
        <p:nvSpPr>
          <p:cNvPr id="36886" name="AutoShape 4"/>
          <p:cNvSpPr>
            <a:spLocks noChangeArrowheads="1"/>
          </p:cNvSpPr>
          <p:nvPr/>
        </p:nvSpPr>
        <p:spPr bwMode="auto">
          <a:xfrm>
            <a:off x="285720" y="785794"/>
            <a:ext cx="8477280" cy="35719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66" name="Object 0"/>
          <p:cNvGraphicFramePr>
            <a:graphicFrameLocks noChangeAspect="1"/>
          </p:cNvGraphicFramePr>
          <p:nvPr/>
        </p:nvGraphicFramePr>
        <p:xfrm>
          <a:off x="3929058" y="1071546"/>
          <a:ext cx="1655763" cy="487363"/>
        </p:xfrm>
        <a:graphic>
          <a:graphicData uri="http://schemas.openxmlformats.org/presentationml/2006/ole">
            <p:oleObj spid="_x0000_s36866" name="Equation" r:id="rId3" imgW="774360" imgH="228600" progId="Equation.DSMT4">
              <p:embed/>
            </p:oleObj>
          </a:graphicData>
        </a:graphic>
      </p:graphicFrame>
      <p:graphicFrame>
        <p:nvGraphicFramePr>
          <p:cNvPr id="36867" name="Object 1"/>
          <p:cNvGraphicFramePr>
            <a:graphicFrameLocks noChangeAspect="1"/>
          </p:cNvGraphicFramePr>
          <p:nvPr/>
        </p:nvGraphicFramePr>
        <p:xfrm>
          <a:off x="1714480" y="1714488"/>
          <a:ext cx="2928937" cy="487362"/>
        </p:xfrm>
        <a:graphic>
          <a:graphicData uri="http://schemas.openxmlformats.org/presentationml/2006/ole">
            <p:oleObj spid="_x0000_s36867" name="Equation" r:id="rId4" imgW="1371600" imgH="228600" progId="Equation.DSMT4">
              <p:embed/>
            </p:oleObj>
          </a:graphicData>
        </a:graphic>
      </p:graphicFrame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2214546" y="2214554"/>
          <a:ext cx="895350" cy="433388"/>
        </p:xfrm>
        <a:graphic>
          <a:graphicData uri="http://schemas.openxmlformats.org/presentationml/2006/ole">
            <p:oleObj spid="_x0000_s36868" name="Equation" r:id="rId5" imgW="419040" imgH="203040" progId="Equation.DSMT4">
              <p:embed/>
            </p:oleObj>
          </a:graphicData>
        </a:graphic>
      </p:graphicFrame>
      <p:sp>
        <p:nvSpPr>
          <p:cNvPr id="36887" name="Line 10"/>
          <p:cNvSpPr>
            <a:spLocks noChangeShapeType="1"/>
          </p:cNvSpPr>
          <p:nvPr/>
        </p:nvSpPr>
        <p:spPr bwMode="auto">
          <a:xfrm>
            <a:off x="2286000" y="60960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8" name="Line 11"/>
          <p:cNvSpPr>
            <a:spLocks noChangeShapeType="1"/>
          </p:cNvSpPr>
          <p:nvPr/>
        </p:nvSpPr>
        <p:spPr bwMode="auto">
          <a:xfrm flipV="1">
            <a:off x="2286000" y="5715000"/>
            <a:ext cx="3048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89" name="Line 12"/>
          <p:cNvSpPr>
            <a:spLocks noChangeShapeType="1"/>
          </p:cNvSpPr>
          <p:nvPr/>
        </p:nvSpPr>
        <p:spPr bwMode="auto">
          <a:xfrm flipV="1">
            <a:off x="2286000" y="5257800"/>
            <a:ext cx="22860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6890" name="Line 13"/>
          <p:cNvSpPr>
            <a:spLocks noChangeShapeType="1"/>
          </p:cNvSpPr>
          <p:nvPr/>
        </p:nvSpPr>
        <p:spPr bwMode="auto">
          <a:xfrm flipV="1">
            <a:off x="2286000" y="4800600"/>
            <a:ext cx="0" cy="12954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69" name="Object 3"/>
          <p:cNvGraphicFramePr>
            <a:graphicFrameLocks noChangeAspect="1"/>
          </p:cNvGraphicFramePr>
          <p:nvPr/>
        </p:nvGraphicFramePr>
        <p:xfrm>
          <a:off x="2971800" y="6115050"/>
          <a:ext cx="400050" cy="361950"/>
        </p:xfrm>
        <a:graphic>
          <a:graphicData uri="http://schemas.openxmlformats.org/presentationml/2006/ole">
            <p:oleObj spid="_x0000_s36869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6870" name="Object 4"/>
          <p:cNvGraphicFramePr>
            <a:graphicFrameLocks noChangeAspect="1"/>
          </p:cNvGraphicFramePr>
          <p:nvPr/>
        </p:nvGraphicFramePr>
        <p:xfrm>
          <a:off x="2590800" y="5410200"/>
          <a:ext cx="363538" cy="471488"/>
        </p:xfrm>
        <a:graphic>
          <a:graphicData uri="http://schemas.openxmlformats.org/presentationml/2006/ole">
            <p:oleObj spid="_x0000_s36870" name="Equation" r:id="rId7" imgW="126720" imgH="164880" progId="Equation.DSMT4">
              <p:embed/>
            </p:oleObj>
          </a:graphicData>
        </a:graphic>
      </p:graphicFrame>
      <p:graphicFrame>
        <p:nvGraphicFramePr>
          <p:cNvPr id="36871" name="Object 5"/>
          <p:cNvGraphicFramePr>
            <a:graphicFrameLocks noChangeAspect="1"/>
          </p:cNvGraphicFramePr>
          <p:nvPr/>
        </p:nvGraphicFramePr>
        <p:xfrm>
          <a:off x="1066800" y="4953000"/>
          <a:ext cx="1049338" cy="473075"/>
        </p:xfrm>
        <a:graphic>
          <a:graphicData uri="http://schemas.openxmlformats.org/presentationml/2006/ole">
            <p:oleObj spid="_x0000_s36871" name="Equation" r:id="rId8" imgW="368280" imgH="164880" progId="Equation.DSMT4">
              <p:embed/>
            </p:oleObj>
          </a:graphicData>
        </a:graphic>
      </p:graphicFrame>
      <p:graphicFrame>
        <p:nvGraphicFramePr>
          <p:cNvPr id="36872" name="Object 6"/>
          <p:cNvGraphicFramePr>
            <a:graphicFrameLocks noChangeAspect="1"/>
          </p:cNvGraphicFramePr>
          <p:nvPr/>
        </p:nvGraphicFramePr>
        <p:xfrm>
          <a:off x="2649538" y="4876800"/>
          <a:ext cx="363537" cy="363538"/>
        </p:xfrm>
        <a:graphic>
          <a:graphicData uri="http://schemas.openxmlformats.org/presentationml/2006/ole">
            <p:oleObj spid="_x0000_s36872" name="Equation" r:id="rId9" imgW="126720" imgH="126720" progId="Equation.DSMT4">
              <p:embed/>
            </p:oleObj>
          </a:graphicData>
        </a:graphic>
      </p:graphicFrame>
      <p:sp>
        <p:nvSpPr>
          <p:cNvPr id="36891" name="Line 18"/>
          <p:cNvSpPr>
            <a:spLocks noChangeShapeType="1"/>
          </p:cNvSpPr>
          <p:nvPr/>
        </p:nvSpPr>
        <p:spPr bwMode="auto">
          <a:xfrm>
            <a:off x="2514600" y="52578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73" name="Object 7"/>
          <p:cNvGraphicFramePr>
            <a:graphicFrameLocks noChangeAspect="1"/>
          </p:cNvGraphicFramePr>
          <p:nvPr/>
        </p:nvGraphicFramePr>
        <p:xfrm>
          <a:off x="5943600" y="5029200"/>
          <a:ext cx="1049338" cy="473075"/>
        </p:xfrm>
        <a:graphic>
          <a:graphicData uri="http://schemas.openxmlformats.org/presentationml/2006/ole">
            <p:oleObj spid="_x0000_s36873" name="Equation" r:id="rId10" imgW="368280" imgH="164880" progId="Equation.DSMT4">
              <p:embed/>
            </p:oleObj>
          </a:graphicData>
        </a:graphic>
      </p:graphicFrame>
      <p:graphicFrame>
        <p:nvGraphicFramePr>
          <p:cNvPr id="36874" name="Object 8"/>
          <p:cNvGraphicFramePr>
            <a:graphicFrameLocks noChangeAspect="1"/>
          </p:cNvGraphicFramePr>
          <p:nvPr/>
        </p:nvGraphicFramePr>
        <p:xfrm>
          <a:off x="5240338" y="5105400"/>
          <a:ext cx="363537" cy="363538"/>
        </p:xfrm>
        <a:graphic>
          <a:graphicData uri="http://schemas.openxmlformats.org/presentationml/2006/ole">
            <p:oleObj spid="_x0000_s36874" name="Equation" r:id="rId11" imgW="126720" imgH="126720" progId="Equation.DSMT4">
              <p:embed/>
            </p:oleObj>
          </a:graphicData>
        </a:graphic>
      </p:graphicFrame>
      <p:graphicFrame>
        <p:nvGraphicFramePr>
          <p:cNvPr id="36875" name="Object 9"/>
          <p:cNvGraphicFramePr>
            <a:graphicFrameLocks noChangeAspect="1"/>
          </p:cNvGraphicFramePr>
          <p:nvPr/>
        </p:nvGraphicFramePr>
        <p:xfrm>
          <a:off x="5257800" y="5410200"/>
          <a:ext cx="363538" cy="471488"/>
        </p:xfrm>
        <a:graphic>
          <a:graphicData uri="http://schemas.openxmlformats.org/presentationml/2006/ole">
            <p:oleObj spid="_x0000_s36875" name="Equation" r:id="rId12" imgW="126720" imgH="164880" progId="Equation.DSMT4">
              <p:embed/>
            </p:oleObj>
          </a:graphicData>
        </a:graphic>
      </p:graphicFrame>
      <p:graphicFrame>
        <p:nvGraphicFramePr>
          <p:cNvPr id="36876" name="Object 10"/>
          <p:cNvGraphicFramePr>
            <a:graphicFrameLocks noChangeAspect="1"/>
          </p:cNvGraphicFramePr>
          <p:nvPr/>
        </p:nvGraphicFramePr>
        <p:xfrm>
          <a:off x="6172200" y="5715000"/>
          <a:ext cx="981075" cy="471488"/>
        </p:xfrm>
        <a:graphic>
          <a:graphicData uri="http://schemas.openxmlformats.org/presentationml/2006/ole">
            <p:oleObj spid="_x0000_s36876" name="Equation" r:id="rId13" imgW="342720" imgH="164880" progId="Equation.DSMT4">
              <p:embed/>
            </p:oleObj>
          </a:graphicData>
        </a:graphic>
      </p:graphicFrame>
      <p:graphicFrame>
        <p:nvGraphicFramePr>
          <p:cNvPr id="36877" name="Object 11"/>
          <p:cNvGraphicFramePr>
            <a:graphicFrameLocks noChangeAspect="1"/>
          </p:cNvGraphicFramePr>
          <p:nvPr/>
        </p:nvGraphicFramePr>
        <p:xfrm>
          <a:off x="2857488" y="2928934"/>
          <a:ext cx="895350" cy="433388"/>
        </p:xfrm>
        <a:graphic>
          <a:graphicData uri="http://schemas.openxmlformats.org/presentationml/2006/ole">
            <p:oleObj spid="_x0000_s36877" name="Equation" r:id="rId14" imgW="419040" imgH="203040" progId="Equation.DSMT4">
              <p:embed/>
            </p:oleObj>
          </a:graphicData>
        </a:graphic>
      </p:graphicFrame>
      <p:graphicFrame>
        <p:nvGraphicFramePr>
          <p:cNvPr id="36878" name="Object 12"/>
          <p:cNvGraphicFramePr>
            <a:graphicFrameLocks noChangeAspect="1"/>
          </p:cNvGraphicFramePr>
          <p:nvPr/>
        </p:nvGraphicFramePr>
        <p:xfrm>
          <a:off x="2071688" y="3232150"/>
          <a:ext cx="1384300" cy="649288"/>
        </p:xfrm>
        <a:graphic>
          <a:graphicData uri="http://schemas.openxmlformats.org/presentationml/2006/ole">
            <p:oleObj spid="_x0000_s36878" name="Equation" r:id="rId15" imgW="647640" imgH="304560" progId="Equation.DSMT4">
              <p:embed/>
            </p:oleObj>
          </a:graphicData>
        </a:graphic>
      </p:graphicFrame>
      <p:sp>
        <p:nvSpPr>
          <p:cNvPr id="36892" name="AutoShape 19"/>
          <p:cNvSpPr>
            <a:spLocks noChangeArrowheads="1"/>
          </p:cNvSpPr>
          <p:nvPr/>
        </p:nvSpPr>
        <p:spPr bwMode="auto">
          <a:xfrm>
            <a:off x="5143504" y="3571876"/>
            <a:ext cx="3643312" cy="1214438"/>
          </a:xfrm>
          <a:prstGeom prst="wedgeRoundRectCallout">
            <a:avLst>
              <a:gd name="adj1" fmla="val -94285"/>
              <a:gd name="adj2" fmla="val -343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ベクトルの向きで、負の値になることがある。ただし、大きさは等しい。</a:t>
            </a:r>
            <a:endParaRPr lang="ja-JP" altLang="ja-JP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1371600" y="609600"/>
            <a:ext cx="2953053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8000"/>
                </a:solidFill>
              </a:rPr>
              <a:t>定義</a:t>
            </a:r>
            <a:r>
              <a:rPr lang="ja-JP" altLang="en-US" dirty="0" smtClean="0">
                <a:solidFill>
                  <a:srgbClr val="008000"/>
                </a:solidFill>
              </a:rPr>
              <a:t>（スカラー</a:t>
            </a:r>
            <a:r>
              <a:rPr lang="en-US" altLang="ja-JP" dirty="0" smtClean="0">
                <a:solidFill>
                  <a:srgbClr val="008000"/>
                </a:solidFill>
              </a:rPr>
              <a:t>3</a:t>
            </a:r>
            <a:r>
              <a:rPr lang="ja-JP" altLang="en-US" dirty="0" smtClean="0">
                <a:solidFill>
                  <a:srgbClr val="008000"/>
                </a:solidFill>
              </a:rPr>
              <a:t>重積）</a:t>
            </a:r>
            <a:endParaRPr lang="ja-JP" alt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1EABB5-8488-43C8-8DCF-555F17DD050A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行列式によるスカラー３重積の表現</a:t>
            </a:r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1357290" y="1357298"/>
          <a:ext cx="3962400" cy="1631950"/>
        </p:xfrm>
        <a:graphic>
          <a:graphicData uri="http://schemas.openxmlformats.org/presentationml/2006/ole">
            <p:oleObj spid="_x0000_s37890" name="Equation" r:id="rId3" imgW="2031840" imgH="838080" progId="Equation.DSMT4">
              <p:embed/>
            </p:oleObj>
          </a:graphicData>
        </a:graphic>
      </p:graphicFrame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5599099" y="2039942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1484299" y="3335342"/>
            <a:ext cx="257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スカラー３重積は、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1484299" y="5468942"/>
            <a:ext cx="2025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と計算できる。</a:t>
            </a:r>
          </a:p>
        </p:txBody>
      </p:sp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1652574" y="3848104"/>
          <a:ext cx="5260975" cy="1787525"/>
        </p:xfrm>
        <a:graphic>
          <a:graphicData uri="http://schemas.openxmlformats.org/presentationml/2006/ole">
            <p:oleObj spid="_x0000_s37891" name="Equation" r:id="rId4" imgW="2463480" imgH="838080" progId="Equation.DSMT4">
              <p:embed/>
            </p:oleObj>
          </a:graphicData>
        </a:graphic>
      </p:graphicFrame>
      <p:sp>
        <p:nvSpPr>
          <p:cNvPr id="37897" name="AutoShape 8"/>
          <p:cNvSpPr>
            <a:spLocks noChangeArrowheads="1"/>
          </p:cNvSpPr>
          <p:nvPr/>
        </p:nvSpPr>
        <p:spPr bwMode="auto">
          <a:xfrm>
            <a:off x="428596" y="1000108"/>
            <a:ext cx="8305800" cy="507209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214414" y="785794"/>
            <a:ext cx="4953600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</a:t>
            </a:r>
            <a:r>
              <a:rPr lang="ja-JP" altLang="en-US" dirty="0" smtClean="0">
                <a:solidFill>
                  <a:srgbClr val="FF0000"/>
                </a:solidFill>
              </a:rPr>
              <a:t>（</a:t>
            </a:r>
            <a:r>
              <a:rPr lang="ja-JP" altLang="en-US" dirty="0" smtClean="0">
                <a:solidFill>
                  <a:srgbClr val="FF0000"/>
                </a:solidFill>
              </a:rPr>
              <a:t>スカラー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r>
              <a:rPr lang="ja-JP" altLang="en-US" dirty="0" smtClean="0">
                <a:solidFill>
                  <a:srgbClr val="FF0000"/>
                </a:solidFill>
              </a:rPr>
              <a:t>重積の行列式表現）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E3E3C2-7421-4398-B876-A8696E3BAA83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次の行列式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925513" y="1168400"/>
          <a:ext cx="1347787" cy="812800"/>
        </p:xfrm>
        <a:graphic>
          <a:graphicData uri="http://schemas.openxmlformats.org/presentationml/2006/ole">
            <p:oleObj spid="_x0000_s3074" name="Equation" r:id="rId3" imgW="761760" imgH="457200" progId="Equation.DSMT4">
              <p:embed/>
            </p:oleObj>
          </a:graphicData>
        </a:graphic>
      </p:graphicFrame>
      <p:sp>
        <p:nvSpPr>
          <p:cNvPr id="3084" name="Text Box 4"/>
          <p:cNvSpPr txBox="1">
            <a:spLocks noChangeArrowheads="1"/>
          </p:cNvSpPr>
          <p:nvPr/>
        </p:nvSpPr>
        <p:spPr bwMode="auto">
          <a:xfrm>
            <a:off x="2438400" y="1397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3085" name="AutoShape 5"/>
          <p:cNvSpPr>
            <a:spLocks noChangeArrowheads="1"/>
          </p:cNvSpPr>
          <p:nvPr/>
        </p:nvSpPr>
        <p:spPr bwMode="auto">
          <a:xfrm>
            <a:off x="381000" y="762000"/>
            <a:ext cx="7772400" cy="403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2438400" y="2743200"/>
          <a:ext cx="1700213" cy="539750"/>
        </p:xfrm>
        <a:graphic>
          <a:graphicData uri="http://schemas.openxmlformats.org/presentationml/2006/ole">
            <p:oleObj spid="_x0000_s3075" name="Equation" r:id="rId4" imgW="799920" imgH="253800" progId="Equation.DSMT4">
              <p:embed/>
            </p:oleObj>
          </a:graphicData>
        </a:graphic>
      </p:graphicFrame>
      <p:sp>
        <p:nvSpPr>
          <p:cNvPr id="3086" name="Text Box 7"/>
          <p:cNvSpPr txBox="1">
            <a:spLocks noChangeArrowheads="1"/>
          </p:cNvSpPr>
          <p:nvPr/>
        </p:nvSpPr>
        <p:spPr bwMode="auto">
          <a:xfrm>
            <a:off x="838200" y="2078038"/>
            <a:ext cx="674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        の行列式         は次式で定義される。</a:t>
            </a:r>
          </a:p>
        </p:txBody>
      </p:sp>
      <p:graphicFrame>
        <p:nvGraphicFramePr>
          <p:cNvPr id="3076" name="Object 8"/>
          <p:cNvGraphicFramePr>
            <a:graphicFrameLocks noChangeAspect="1"/>
          </p:cNvGraphicFramePr>
          <p:nvPr/>
        </p:nvGraphicFramePr>
        <p:xfrm>
          <a:off x="2209800" y="2133600"/>
          <a:ext cx="381000" cy="381000"/>
        </p:xfrm>
        <a:graphic>
          <a:graphicData uri="http://schemas.openxmlformats.org/presentationml/2006/ole">
            <p:oleObj spid="_x0000_s307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3077" name="Object 9"/>
          <p:cNvGraphicFramePr>
            <a:graphicFrameLocks noChangeAspect="1"/>
          </p:cNvGraphicFramePr>
          <p:nvPr/>
        </p:nvGraphicFramePr>
        <p:xfrm>
          <a:off x="4114800" y="2057400"/>
          <a:ext cx="357188" cy="447675"/>
        </p:xfrm>
        <a:graphic>
          <a:graphicData uri="http://schemas.openxmlformats.org/presentationml/2006/ole">
            <p:oleObj spid="_x0000_s3077" name="Equation" r:id="rId6" imgW="203040" imgH="253800" progId="Equation.DSMT4">
              <p:embed/>
            </p:oleObj>
          </a:graphicData>
        </a:graphic>
      </p:graphicFrame>
      <p:sp>
        <p:nvSpPr>
          <p:cNvPr id="3087" name="Text Box 10"/>
          <p:cNvSpPr txBox="1">
            <a:spLocks noChangeArrowheads="1"/>
          </p:cNvSpPr>
          <p:nvPr/>
        </p:nvSpPr>
        <p:spPr bwMode="auto">
          <a:xfrm>
            <a:off x="898525" y="3449638"/>
            <a:ext cx="591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行列式は、次ぎのように書かれることもある。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/>
        </p:nvGraphicFramePr>
        <p:xfrm>
          <a:off x="2057400" y="4038600"/>
          <a:ext cx="2212975" cy="431800"/>
        </p:xfrm>
        <a:graphic>
          <a:graphicData uri="http://schemas.openxmlformats.org/presentationml/2006/ole">
            <p:oleObj spid="_x0000_s3078" name="Equation" r:id="rId7" imgW="1041120" imgH="203040" progId="Equation.DSMT4">
              <p:embed/>
            </p:oleObj>
          </a:graphicData>
        </a:graphic>
      </p:graphicFrame>
      <p:graphicFrame>
        <p:nvGraphicFramePr>
          <p:cNvPr id="3079" name="Object 12"/>
          <p:cNvGraphicFramePr>
            <a:graphicFrameLocks noChangeAspect="1"/>
          </p:cNvGraphicFramePr>
          <p:nvPr/>
        </p:nvGraphicFramePr>
        <p:xfrm>
          <a:off x="1989138" y="5638800"/>
          <a:ext cx="742950" cy="812800"/>
        </p:xfrm>
        <a:graphic>
          <a:graphicData uri="http://schemas.openxmlformats.org/presentationml/2006/ole">
            <p:oleObj spid="_x0000_s3079" name="Equation" r:id="rId8" imgW="419040" imgH="457200" progId="Equation.DSMT4">
              <p:embed/>
            </p:oleObj>
          </a:graphicData>
        </a:graphic>
      </p:graphicFrame>
      <p:sp>
        <p:nvSpPr>
          <p:cNvPr id="3088" name="Line 13"/>
          <p:cNvSpPr>
            <a:spLocks noChangeShapeType="1"/>
          </p:cNvSpPr>
          <p:nvPr/>
        </p:nvSpPr>
        <p:spPr bwMode="auto">
          <a:xfrm>
            <a:off x="1835150" y="5638800"/>
            <a:ext cx="10668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9" name="Line 14"/>
          <p:cNvSpPr>
            <a:spLocks noChangeShapeType="1"/>
          </p:cNvSpPr>
          <p:nvPr/>
        </p:nvSpPr>
        <p:spPr bwMode="auto">
          <a:xfrm flipH="1">
            <a:off x="1835150" y="5486400"/>
            <a:ext cx="9906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0" name="Object 15"/>
          <p:cNvGraphicFramePr>
            <a:graphicFrameLocks noChangeAspect="1"/>
          </p:cNvGraphicFramePr>
          <p:nvPr/>
        </p:nvGraphicFramePr>
        <p:xfrm>
          <a:off x="539750" y="5029200"/>
          <a:ext cx="357188" cy="447675"/>
        </p:xfrm>
        <a:graphic>
          <a:graphicData uri="http://schemas.openxmlformats.org/presentationml/2006/ole">
            <p:oleObj spid="_x0000_s3080" name="Equation" r:id="rId9" imgW="203040" imgH="253800" progId="Equation.DSMT4">
              <p:embed/>
            </p:oleObj>
          </a:graphicData>
        </a:graphic>
      </p:graphicFrame>
      <p:sp>
        <p:nvSpPr>
          <p:cNvPr id="3090" name="Text Box 16"/>
          <p:cNvSpPr txBox="1">
            <a:spLocks noChangeArrowheads="1"/>
          </p:cNvSpPr>
          <p:nvPr/>
        </p:nvSpPr>
        <p:spPr bwMode="auto">
          <a:xfrm>
            <a:off x="904875" y="4973638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sp>
        <p:nvSpPr>
          <p:cNvPr id="3091" name="Text Box 17"/>
          <p:cNvSpPr txBox="1">
            <a:spLocks noChangeArrowheads="1"/>
          </p:cNvSpPr>
          <p:nvPr/>
        </p:nvSpPr>
        <p:spPr bwMode="auto">
          <a:xfrm>
            <a:off x="4098925" y="5430838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乗算して符号が正</a:t>
            </a:r>
          </a:p>
        </p:txBody>
      </p:sp>
      <p:sp>
        <p:nvSpPr>
          <p:cNvPr id="3092" name="Text Box 18"/>
          <p:cNvSpPr txBox="1">
            <a:spLocks noChangeArrowheads="1"/>
          </p:cNvSpPr>
          <p:nvPr/>
        </p:nvSpPr>
        <p:spPr bwMode="auto">
          <a:xfrm>
            <a:off x="4114800" y="6019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3093" name="Line 19"/>
          <p:cNvSpPr>
            <a:spLocks noChangeShapeType="1"/>
          </p:cNvSpPr>
          <p:nvPr/>
        </p:nvSpPr>
        <p:spPr bwMode="auto">
          <a:xfrm>
            <a:off x="3587750" y="5562600"/>
            <a:ext cx="304800" cy="239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94" name="Line 20"/>
          <p:cNvSpPr>
            <a:spLocks noChangeShapeType="1"/>
          </p:cNvSpPr>
          <p:nvPr/>
        </p:nvSpPr>
        <p:spPr bwMode="auto">
          <a:xfrm flipH="1">
            <a:off x="3663950" y="6172200"/>
            <a:ext cx="282575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81" name="Object 21"/>
          <p:cNvGraphicFramePr>
            <a:graphicFrameLocks noChangeAspect="1"/>
          </p:cNvGraphicFramePr>
          <p:nvPr/>
        </p:nvGraphicFramePr>
        <p:xfrm>
          <a:off x="7016750" y="5638800"/>
          <a:ext cx="1417638" cy="447675"/>
        </p:xfrm>
        <a:graphic>
          <a:graphicData uri="http://schemas.openxmlformats.org/presentationml/2006/ole">
            <p:oleObj spid="_x0000_s3081" name="Equation" r:id="rId10" imgW="799920" imgH="253800" progId="Equation.DSMT4">
              <p:embed/>
            </p:oleObj>
          </a:graphicData>
        </a:graphic>
      </p:graphicFrame>
      <p:sp>
        <p:nvSpPr>
          <p:cNvPr id="3095" name="Text Box 22"/>
          <p:cNvSpPr txBox="1">
            <a:spLocks noChangeArrowheads="1"/>
          </p:cNvSpPr>
          <p:nvPr/>
        </p:nvSpPr>
        <p:spPr bwMode="auto">
          <a:xfrm>
            <a:off x="1295400" y="609600"/>
            <a:ext cx="28305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定義（２次の行列式）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82E82-1F7D-4A71-AE23-597EAF089E06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89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38921" name="Text Box 3"/>
          <p:cNvSpPr txBox="1">
            <a:spLocks noChangeArrowheads="1"/>
          </p:cNvSpPr>
          <p:nvPr/>
        </p:nvSpPr>
        <p:spPr bwMode="auto">
          <a:xfrm>
            <a:off x="1050925" y="1087438"/>
            <a:ext cx="7189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次のベクトルで構成される平行６面体の体積を求めよ。</a:t>
            </a:r>
          </a:p>
        </p:txBody>
      </p:sp>
      <p:sp>
        <p:nvSpPr>
          <p:cNvPr id="38922" name="AutoShape 4"/>
          <p:cNvSpPr>
            <a:spLocks noChangeArrowheads="1"/>
          </p:cNvSpPr>
          <p:nvPr/>
        </p:nvSpPr>
        <p:spPr bwMode="auto">
          <a:xfrm>
            <a:off x="6477000" y="3505200"/>
            <a:ext cx="1676400" cy="609600"/>
          </a:xfrm>
          <a:prstGeom prst="parallelogram">
            <a:avLst>
              <a:gd name="adj" fmla="val 68750"/>
            </a:avLst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r"/>
          </a:scene3d>
          <a:sp3d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8923" name="AutoShape 5"/>
          <p:cNvSpPr>
            <a:spLocks noChangeArrowheads="1"/>
          </p:cNvSpPr>
          <p:nvPr/>
        </p:nvSpPr>
        <p:spPr bwMode="auto">
          <a:xfrm>
            <a:off x="6705600" y="2667000"/>
            <a:ext cx="1676400" cy="609600"/>
          </a:xfrm>
          <a:prstGeom prst="parallelogram">
            <a:avLst>
              <a:gd name="adj" fmla="val 68750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BottomLeft">
              <a:rot lat="19199996" lon="0" rev="0"/>
            </a:camera>
            <a:lightRig rig="legacyFlat3" dir="t"/>
          </a:scene3d>
          <a:sp3d extrusionH="887400" prstMaterial="legacyWirefram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ja-JP" altLang="en-US"/>
          </a:p>
        </p:txBody>
      </p:sp>
      <p:sp>
        <p:nvSpPr>
          <p:cNvPr id="38924" name="Line 6"/>
          <p:cNvSpPr>
            <a:spLocks noChangeShapeType="1"/>
          </p:cNvSpPr>
          <p:nvPr/>
        </p:nvSpPr>
        <p:spPr bwMode="auto">
          <a:xfrm>
            <a:off x="6553200" y="39624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5" name="Line 7"/>
          <p:cNvSpPr>
            <a:spLocks noChangeShapeType="1"/>
          </p:cNvSpPr>
          <p:nvPr/>
        </p:nvSpPr>
        <p:spPr bwMode="auto">
          <a:xfrm flipV="1">
            <a:off x="6553200" y="3581400"/>
            <a:ext cx="30480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6" name="Line 8"/>
          <p:cNvSpPr>
            <a:spLocks noChangeShapeType="1"/>
          </p:cNvSpPr>
          <p:nvPr/>
        </p:nvSpPr>
        <p:spPr bwMode="auto">
          <a:xfrm flipV="1">
            <a:off x="6553200" y="3124200"/>
            <a:ext cx="228600" cy="8382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7" name="Line 9"/>
          <p:cNvSpPr>
            <a:spLocks noChangeShapeType="1"/>
          </p:cNvSpPr>
          <p:nvPr/>
        </p:nvSpPr>
        <p:spPr bwMode="auto">
          <a:xfrm flipV="1">
            <a:off x="6553200" y="2667000"/>
            <a:ext cx="0" cy="12954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7239000" y="3981450"/>
          <a:ext cx="400050" cy="361950"/>
        </p:xfrm>
        <a:graphic>
          <a:graphicData uri="http://schemas.openxmlformats.org/presentationml/2006/ole">
            <p:oleObj spid="_x0000_s38914" name="Equation" r:id="rId3" imgW="139680" imgH="126720" progId="Equation.DSMT4">
              <p:embed/>
            </p:oleObj>
          </a:graphicData>
        </a:graphic>
      </p:graphicFrame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6858000" y="3276600"/>
          <a:ext cx="363538" cy="471488"/>
        </p:xfrm>
        <a:graphic>
          <a:graphicData uri="http://schemas.openxmlformats.org/presentationml/2006/ole">
            <p:oleObj spid="_x0000_s38915" name="Equation" r:id="rId4" imgW="126720" imgH="164880" progId="Equation.DSMT4">
              <p:embed/>
            </p:oleObj>
          </a:graphicData>
        </a:graphic>
      </p:graphicFrame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5334000" y="2819400"/>
          <a:ext cx="1049338" cy="473075"/>
        </p:xfrm>
        <a:graphic>
          <a:graphicData uri="http://schemas.openxmlformats.org/presentationml/2006/ole">
            <p:oleObj spid="_x0000_s38916" name="Equation" r:id="rId5" imgW="368280" imgH="164880" progId="Equation.DSMT4">
              <p:embed/>
            </p:oleObj>
          </a:graphicData>
        </a:graphic>
      </p:graphicFrame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6916738" y="2743200"/>
          <a:ext cx="363537" cy="363538"/>
        </p:xfrm>
        <a:graphic>
          <a:graphicData uri="http://schemas.openxmlformats.org/presentationml/2006/ole">
            <p:oleObj spid="_x0000_s38917" name="Equation" r:id="rId6" imgW="126720" imgH="126720" progId="Equation.DSMT4">
              <p:embed/>
            </p:oleObj>
          </a:graphicData>
        </a:graphic>
      </p:graphicFrame>
      <p:sp>
        <p:nvSpPr>
          <p:cNvPr id="38928" name="Line 14"/>
          <p:cNvSpPr>
            <a:spLocks noChangeShapeType="1"/>
          </p:cNvSpPr>
          <p:nvPr/>
        </p:nvSpPr>
        <p:spPr bwMode="auto">
          <a:xfrm>
            <a:off x="6781800" y="31242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1143000" y="2133600"/>
          <a:ext cx="4038600" cy="2112963"/>
        </p:xfrm>
        <a:graphic>
          <a:graphicData uri="http://schemas.openxmlformats.org/presentationml/2006/ole">
            <p:oleObj spid="_x0000_s38918" name="Equation" r:id="rId7" imgW="160020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73EA21-388A-41F9-B68D-EAF58F687C32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458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元１次連立方程式から２次の行列式へ</a:t>
            </a:r>
          </a:p>
        </p:txBody>
      </p:sp>
      <p:graphicFrame>
        <p:nvGraphicFramePr>
          <p:cNvPr id="4098" name="Object 37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098" name="Equation" r:id="rId3" imgW="914400" imgH="198720" progId="Equation.DSMT4">
              <p:embed/>
            </p:oleObj>
          </a:graphicData>
        </a:graphic>
      </p:graphicFrame>
      <p:sp>
        <p:nvSpPr>
          <p:cNvPr id="4110" name="Text Box 81"/>
          <p:cNvSpPr txBox="1">
            <a:spLocks noChangeArrowheads="1"/>
          </p:cNvSpPr>
          <p:nvPr/>
        </p:nvSpPr>
        <p:spPr bwMode="auto">
          <a:xfrm>
            <a:off x="762000" y="1828800"/>
            <a:ext cx="471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消去法によって、　　　　　を求める。</a:t>
            </a:r>
          </a:p>
        </p:txBody>
      </p:sp>
      <p:graphicFrame>
        <p:nvGraphicFramePr>
          <p:cNvPr id="4099" name="Object 82"/>
          <p:cNvGraphicFramePr>
            <a:graphicFrameLocks noChangeAspect="1"/>
          </p:cNvGraphicFramePr>
          <p:nvPr/>
        </p:nvGraphicFramePr>
        <p:xfrm>
          <a:off x="3276600" y="1905000"/>
          <a:ext cx="596900" cy="369888"/>
        </p:xfrm>
        <a:graphic>
          <a:graphicData uri="http://schemas.openxmlformats.org/presentationml/2006/ole">
            <p:oleObj spid="_x0000_s4099" name="Equation" r:id="rId4" imgW="266400" imgH="164880" progId="Equation.DSMT4">
              <p:embed/>
            </p:oleObj>
          </a:graphicData>
        </a:graphic>
      </p:graphicFrame>
      <p:graphicFrame>
        <p:nvGraphicFramePr>
          <p:cNvPr id="4100" name="Object 84"/>
          <p:cNvGraphicFramePr>
            <a:graphicFrameLocks noChangeAspect="1"/>
          </p:cNvGraphicFramePr>
          <p:nvPr/>
        </p:nvGraphicFramePr>
        <p:xfrm>
          <a:off x="4724400" y="2362200"/>
          <a:ext cx="1897063" cy="427038"/>
        </p:xfrm>
        <a:graphic>
          <a:graphicData uri="http://schemas.openxmlformats.org/presentationml/2006/ole">
            <p:oleObj spid="_x0000_s4100" name="Equation" r:id="rId5" imgW="901440" imgH="203040" progId="Equation.DSMT4">
              <p:embed/>
            </p:oleObj>
          </a:graphicData>
        </a:graphic>
      </p:graphicFrame>
      <p:graphicFrame>
        <p:nvGraphicFramePr>
          <p:cNvPr id="4101" name="Object 85"/>
          <p:cNvGraphicFramePr>
            <a:graphicFrameLocks noChangeAspect="1"/>
          </p:cNvGraphicFramePr>
          <p:nvPr/>
        </p:nvGraphicFramePr>
        <p:xfrm>
          <a:off x="4813300" y="2819400"/>
          <a:ext cx="4087813" cy="892175"/>
        </p:xfrm>
        <a:graphic>
          <a:graphicData uri="http://schemas.openxmlformats.org/presentationml/2006/ole">
            <p:oleObj spid="_x0000_s4101" name="Equation" r:id="rId6" imgW="1981080" imgH="431640" progId="Equation.DSMT4">
              <p:embed/>
            </p:oleObj>
          </a:graphicData>
        </a:graphic>
      </p:graphicFrame>
      <p:graphicFrame>
        <p:nvGraphicFramePr>
          <p:cNvPr id="4102" name="Object 86"/>
          <p:cNvGraphicFramePr>
            <a:graphicFrameLocks noChangeAspect="1"/>
          </p:cNvGraphicFramePr>
          <p:nvPr/>
        </p:nvGraphicFramePr>
        <p:xfrm>
          <a:off x="119063" y="2286000"/>
          <a:ext cx="2047875" cy="454025"/>
        </p:xfrm>
        <a:graphic>
          <a:graphicData uri="http://schemas.openxmlformats.org/presentationml/2006/ole">
            <p:oleObj spid="_x0000_s4102" name="Equation" r:id="rId7" imgW="914400" imgH="203040" progId="Equation.DSMT4">
              <p:embed/>
            </p:oleObj>
          </a:graphicData>
        </a:graphic>
      </p:graphicFrame>
      <p:graphicFrame>
        <p:nvGraphicFramePr>
          <p:cNvPr id="4103" name="Object 87"/>
          <p:cNvGraphicFramePr>
            <a:graphicFrameLocks noChangeAspect="1"/>
          </p:cNvGraphicFramePr>
          <p:nvPr/>
        </p:nvGraphicFramePr>
        <p:xfrm>
          <a:off x="76200" y="2667000"/>
          <a:ext cx="4495800" cy="950913"/>
        </p:xfrm>
        <a:graphic>
          <a:graphicData uri="http://schemas.openxmlformats.org/presentationml/2006/ole">
            <p:oleObj spid="_x0000_s4103" name="Equation" r:id="rId8" imgW="2044440" imgH="431640" progId="Equation.DSMT4">
              <p:embed/>
            </p:oleObj>
          </a:graphicData>
        </a:graphic>
      </p:graphicFrame>
      <p:sp>
        <p:nvSpPr>
          <p:cNvPr id="4111" name="AutoShape 88"/>
          <p:cNvSpPr>
            <a:spLocks noChangeArrowheads="1"/>
          </p:cNvSpPr>
          <p:nvPr/>
        </p:nvSpPr>
        <p:spPr bwMode="auto">
          <a:xfrm>
            <a:off x="2286000" y="4114800"/>
            <a:ext cx="4495800" cy="1371600"/>
          </a:xfrm>
          <a:prstGeom prst="wedgeRoundRectCallout">
            <a:avLst>
              <a:gd name="adj1" fmla="val -78884"/>
              <a:gd name="adj2" fmla="val -875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12" name="Line 89"/>
          <p:cNvSpPr>
            <a:spLocks noChangeShapeType="1"/>
          </p:cNvSpPr>
          <p:nvPr/>
        </p:nvSpPr>
        <p:spPr bwMode="auto">
          <a:xfrm>
            <a:off x="4648200" y="22860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3" name="AutoShape 90"/>
          <p:cNvSpPr>
            <a:spLocks noChangeArrowheads="1"/>
          </p:cNvSpPr>
          <p:nvPr/>
        </p:nvSpPr>
        <p:spPr bwMode="auto">
          <a:xfrm>
            <a:off x="2286000" y="4114800"/>
            <a:ext cx="4800600" cy="1371600"/>
          </a:xfrm>
          <a:prstGeom prst="wedgeRoundRectCallout">
            <a:avLst>
              <a:gd name="adj1" fmla="val 21199"/>
              <a:gd name="adj2" fmla="val -8020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4104" name="Object 91"/>
          <p:cNvGraphicFramePr>
            <a:graphicFrameLocks noChangeAspect="1"/>
          </p:cNvGraphicFramePr>
          <p:nvPr/>
        </p:nvGraphicFramePr>
        <p:xfrm>
          <a:off x="2590800" y="4343400"/>
          <a:ext cx="1204913" cy="419100"/>
        </p:xfrm>
        <a:graphic>
          <a:graphicData uri="http://schemas.openxmlformats.org/presentationml/2006/ole">
            <p:oleObj spid="_x0000_s4104" name="Equation" r:id="rId9" imgW="583920" imgH="203040" progId="Equation.DSMT4">
              <p:embed/>
            </p:oleObj>
          </a:graphicData>
        </a:graphic>
      </p:graphicFrame>
      <p:sp>
        <p:nvSpPr>
          <p:cNvPr id="4114" name="Text Box 92"/>
          <p:cNvSpPr txBox="1">
            <a:spLocks noChangeArrowheads="1"/>
          </p:cNvSpPr>
          <p:nvPr/>
        </p:nvSpPr>
        <p:spPr bwMode="auto">
          <a:xfrm>
            <a:off x="2676525" y="4267200"/>
            <a:ext cx="4410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の部分が共通に現れた。</a:t>
            </a:r>
          </a:p>
          <a:p>
            <a:r>
              <a:rPr lang="ja-JP" altLang="en-US"/>
              <a:t>このスカラーが</a:t>
            </a:r>
            <a:r>
              <a:rPr lang="en-US" altLang="ja-JP"/>
              <a:t>0</a:t>
            </a:r>
            <a:r>
              <a:rPr lang="ja-JP" altLang="en-US"/>
              <a:t>以外であれば、</a:t>
            </a:r>
          </a:p>
          <a:p>
            <a:r>
              <a:rPr lang="ja-JP" altLang="en-US"/>
              <a:t>一意に解が存在する。</a:t>
            </a:r>
          </a:p>
        </p:txBody>
      </p:sp>
      <p:graphicFrame>
        <p:nvGraphicFramePr>
          <p:cNvPr id="4105" name="Object 93"/>
          <p:cNvGraphicFramePr>
            <a:graphicFrameLocks noChangeAspect="1"/>
          </p:cNvGraphicFramePr>
          <p:nvPr/>
        </p:nvGraphicFramePr>
        <p:xfrm>
          <a:off x="838200" y="533400"/>
          <a:ext cx="2732088" cy="1023938"/>
        </p:xfrm>
        <a:graphic>
          <a:graphicData uri="http://schemas.openxmlformats.org/presentationml/2006/ole">
            <p:oleObj spid="_x0000_s4105" name="Equation" r:id="rId10" imgW="1218960" imgH="457200" progId="Equation.DSMT4">
              <p:embed/>
            </p:oleObj>
          </a:graphicData>
        </a:graphic>
      </p:graphicFrame>
      <p:graphicFrame>
        <p:nvGraphicFramePr>
          <p:cNvPr id="4106" name="Object 94"/>
          <p:cNvGraphicFramePr>
            <a:graphicFrameLocks noChangeAspect="1"/>
          </p:cNvGraphicFramePr>
          <p:nvPr/>
        </p:nvGraphicFramePr>
        <p:xfrm>
          <a:off x="4876800" y="533400"/>
          <a:ext cx="2505075" cy="1023938"/>
        </p:xfrm>
        <a:graphic>
          <a:graphicData uri="http://schemas.openxmlformats.org/presentationml/2006/ole">
            <p:oleObj spid="_x0000_s4106" name="Equation" r:id="rId11" imgW="1117440" imgH="457200" progId="Equation.DSMT4">
              <p:embed/>
            </p:oleObj>
          </a:graphicData>
        </a:graphic>
      </p:graphicFrame>
      <p:graphicFrame>
        <p:nvGraphicFramePr>
          <p:cNvPr id="4107" name="Object 95"/>
          <p:cNvGraphicFramePr>
            <a:graphicFrameLocks noChangeAspect="1"/>
          </p:cNvGraphicFramePr>
          <p:nvPr/>
        </p:nvGraphicFramePr>
        <p:xfrm>
          <a:off x="2903538" y="5562600"/>
          <a:ext cx="2276475" cy="1023938"/>
        </p:xfrm>
        <a:graphic>
          <a:graphicData uri="http://schemas.openxmlformats.org/presentationml/2006/ole">
            <p:oleObj spid="_x0000_s4107" name="Equation" r:id="rId12" imgW="1015920" imgH="457200" progId="Equation.DSMT4">
              <p:embed/>
            </p:oleObj>
          </a:graphicData>
        </a:graphic>
      </p:graphicFrame>
      <p:sp>
        <p:nvSpPr>
          <p:cNvPr id="4115" name="Text Box 96"/>
          <p:cNvSpPr txBox="1">
            <a:spLocks noChangeArrowheads="1"/>
          </p:cNvSpPr>
          <p:nvPr/>
        </p:nvSpPr>
        <p:spPr bwMode="auto">
          <a:xfrm>
            <a:off x="5622925" y="5811838"/>
            <a:ext cx="2919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とすると都合が良い。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47953-C846-445A-9C6C-B560B31494F8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>
            <a:off x="785813" y="1447800"/>
            <a:ext cx="3200400" cy="1600200"/>
          </a:xfrm>
          <a:prstGeom prst="wedgeRoundRectCallout">
            <a:avLst>
              <a:gd name="adj1" fmla="val 51574"/>
              <a:gd name="adj2" fmla="val -74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２元連立一次方程式の解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981200" y="685800"/>
          <a:ext cx="2736850" cy="446088"/>
        </p:xfrm>
        <a:graphic>
          <a:graphicData uri="http://schemas.openxmlformats.org/presentationml/2006/ole">
            <p:oleObj spid="_x0000_s5122" name="Equation" r:id="rId3" imgW="1244520" imgH="203040" progId="Equation.DSMT4">
              <p:embed/>
            </p:oleObj>
          </a:graphicData>
        </a:graphic>
      </p:graphicFrame>
      <p:sp>
        <p:nvSpPr>
          <p:cNvPr id="5136" name="AutoShape 9"/>
          <p:cNvSpPr>
            <a:spLocks noChangeArrowheads="1"/>
          </p:cNvSpPr>
          <p:nvPr/>
        </p:nvSpPr>
        <p:spPr bwMode="auto">
          <a:xfrm>
            <a:off x="785813" y="1447800"/>
            <a:ext cx="3200400" cy="1600200"/>
          </a:xfrm>
          <a:prstGeom prst="wedgeRoundRectCallout">
            <a:avLst>
              <a:gd name="adj1" fmla="val -125"/>
              <a:gd name="adj2" fmla="val -739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5137" name="Text Box 12"/>
          <p:cNvSpPr txBox="1">
            <a:spLocks noChangeArrowheads="1"/>
          </p:cNvSpPr>
          <p:nvPr/>
        </p:nvSpPr>
        <p:spPr bwMode="auto">
          <a:xfrm>
            <a:off x="1014413" y="1524000"/>
            <a:ext cx="23796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似ている。</a:t>
            </a:r>
          </a:p>
          <a:p>
            <a:r>
              <a:rPr lang="ja-JP" altLang="en-US"/>
              <a:t>実は、　　を　　に</a:t>
            </a:r>
          </a:p>
          <a:p>
            <a:r>
              <a:rPr lang="ja-JP" altLang="en-US"/>
              <a:t>　　を　　に</a:t>
            </a:r>
          </a:p>
          <a:p>
            <a:r>
              <a:rPr lang="ja-JP" altLang="en-US"/>
              <a:t>置き換えただけ。</a:t>
            </a:r>
          </a:p>
        </p:txBody>
      </p:sp>
      <p:graphicFrame>
        <p:nvGraphicFramePr>
          <p:cNvPr id="5123" name="Object 15"/>
          <p:cNvGraphicFramePr>
            <a:graphicFrameLocks noChangeAspect="1"/>
          </p:cNvGraphicFramePr>
          <p:nvPr/>
        </p:nvGraphicFramePr>
        <p:xfrm>
          <a:off x="2005013" y="1981200"/>
          <a:ext cx="279400" cy="306388"/>
        </p:xfrm>
        <a:graphic>
          <a:graphicData uri="http://schemas.openxmlformats.org/presentationml/2006/ole">
            <p:oleObj spid="_x0000_s5123" name="Equation" r:id="rId4" imgW="126720" imgH="139680" progId="Equation.DSMT4">
              <p:embed/>
            </p:oleObj>
          </a:graphicData>
        </a:graphic>
      </p:graphicFrame>
      <p:graphicFrame>
        <p:nvGraphicFramePr>
          <p:cNvPr id="5124" name="Object 16"/>
          <p:cNvGraphicFramePr>
            <a:graphicFrameLocks noChangeAspect="1"/>
          </p:cNvGraphicFramePr>
          <p:nvPr/>
        </p:nvGraphicFramePr>
        <p:xfrm>
          <a:off x="2614613" y="1939925"/>
          <a:ext cx="279400" cy="390525"/>
        </p:xfrm>
        <a:graphic>
          <a:graphicData uri="http://schemas.openxmlformats.org/presentationml/2006/ole">
            <p:oleObj spid="_x0000_s5124" name="Equation" r:id="rId5" imgW="126720" imgH="177480" progId="Equation.DSMT4">
              <p:embed/>
            </p:oleObj>
          </a:graphicData>
        </a:graphic>
      </p:graphicFrame>
      <p:graphicFrame>
        <p:nvGraphicFramePr>
          <p:cNvPr id="5125" name="Object 17"/>
          <p:cNvGraphicFramePr>
            <a:graphicFrameLocks noChangeAspect="1"/>
          </p:cNvGraphicFramePr>
          <p:nvPr/>
        </p:nvGraphicFramePr>
        <p:xfrm>
          <a:off x="1166813" y="2436813"/>
          <a:ext cx="252412" cy="306387"/>
        </p:xfrm>
        <a:graphic>
          <a:graphicData uri="http://schemas.openxmlformats.org/presentationml/2006/ole">
            <p:oleObj spid="_x0000_s5125" name="Equation" r:id="rId6" imgW="114120" imgH="139680" progId="Equation.DSMT4">
              <p:embed/>
            </p:oleObj>
          </a:graphicData>
        </a:graphic>
      </p:graphicFrame>
      <p:graphicFrame>
        <p:nvGraphicFramePr>
          <p:cNvPr id="5126" name="Object 18"/>
          <p:cNvGraphicFramePr>
            <a:graphicFrameLocks noChangeAspect="1"/>
          </p:cNvGraphicFramePr>
          <p:nvPr/>
        </p:nvGraphicFramePr>
        <p:xfrm>
          <a:off x="1852613" y="2354263"/>
          <a:ext cx="195262" cy="388937"/>
        </p:xfrm>
        <a:graphic>
          <a:graphicData uri="http://schemas.openxmlformats.org/presentationml/2006/ole">
            <p:oleObj spid="_x0000_s5126" name="Equation" r:id="rId7" imgW="88560" imgH="177480" progId="Equation.DSMT4">
              <p:embed/>
            </p:oleObj>
          </a:graphicData>
        </a:graphic>
      </p:graphicFrame>
      <p:graphicFrame>
        <p:nvGraphicFramePr>
          <p:cNvPr id="5127" name="Object 19"/>
          <p:cNvGraphicFramePr>
            <a:graphicFrameLocks noChangeAspect="1"/>
          </p:cNvGraphicFramePr>
          <p:nvPr/>
        </p:nvGraphicFramePr>
        <p:xfrm>
          <a:off x="4419600" y="4038600"/>
          <a:ext cx="3268663" cy="2008188"/>
        </p:xfrm>
        <a:graphic>
          <a:graphicData uri="http://schemas.openxmlformats.org/presentationml/2006/ole">
            <p:oleObj spid="_x0000_s5127" name="Equation" r:id="rId8" imgW="1485720" imgH="914400" progId="Equation.DSMT4">
              <p:embed/>
            </p:oleObj>
          </a:graphicData>
        </a:graphic>
      </p:graphicFrame>
      <p:sp>
        <p:nvSpPr>
          <p:cNvPr id="5138" name="Text Box 22"/>
          <p:cNvSpPr txBox="1">
            <a:spLocks noChangeArrowheads="1"/>
          </p:cNvSpPr>
          <p:nvPr/>
        </p:nvSpPr>
        <p:spPr bwMode="auto">
          <a:xfrm>
            <a:off x="1071563" y="3214688"/>
            <a:ext cx="448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についても同様に考察できる。</a:t>
            </a:r>
          </a:p>
        </p:txBody>
      </p:sp>
      <p:graphicFrame>
        <p:nvGraphicFramePr>
          <p:cNvPr id="5128" name="Object 23"/>
          <p:cNvGraphicFramePr>
            <a:graphicFrameLocks noChangeAspect="1"/>
          </p:cNvGraphicFramePr>
          <p:nvPr/>
        </p:nvGraphicFramePr>
        <p:xfrm>
          <a:off x="1214438" y="3286125"/>
          <a:ext cx="306387" cy="361950"/>
        </p:xfrm>
        <a:graphic>
          <a:graphicData uri="http://schemas.openxmlformats.org/presentationml/2006/ole">
            <p:oleObj spid="_x0000_s5128" name="Equation" r:id="rId9" imgW="139680" imgH="164880" progId="Equation.DSMT4">
              <p:embed/>
            </p:oleObj>
          </a:graphicData>
        </a:graphic>
      </p:graphicFrame>
      <p:sp>
        <p:nvSpPr>
          <p:cNvPr id="5139" name="Text Box 24"/>
          <p:cNvSpPr txBox="1">
            <a:spLocks noChangeArrowheads="1"/>
          </p:cNvSpPr>
          <p:nvPr/>
        </p:nvSpPr>
        <p:spPr bwMode="auto">
          <a:xfrm>
            <a:off x="1447800" y="38862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5129" name="Object 25"/>
          <p:cNvGraphicFramePr>
            <a:graphicFrameLocks noChangeAspect="1"/>
          </p:cNvGraphicFramePr>
          <p:nvPr/>
        </p:nvGraphicFramePr>
        <p:xfrm>
          <a:off x="2568575" y="5303838"/>
          <a:ext cx="252413" cy="390525"/>
        </p:xfrm>
        <a:graphic>
          <a:graphicData uri="http://schemas.openxmlformats.org/presentationml/2006/ole">
            <p:oleObj spid="_x0000_s5129" name="Equation" r:id="rId10" imgW="914400" imgH="198720" progId="Equation.DSMT4">
              <p:embed/>
            </p:oleObj>
          </a:graphicData>
        </a:graphic>
      </p:graphicFrame>
      <p:graphicFrame>
        <p:nvGraphicFramePr>
          <p:cNvPr id="5130" name="Object 26"/>
          <p:cNvGraphicFramePr>
            <a:graphicFrameLocks noChangeAspect="1"/>
          </p:cNvGraphicFramePr>
          <p:nvPr/>
        </p:nvGraphicFramePr>
        <p:xfrm>
          <a:off x="1524000" y="4495800"/>
          <a:ext cx="1425575" cy="1004888"/>
        </p:xfrm>
        <a:graphic>
          <a:graphicData uri="http://schemas.openxmlformats.org/presentationml/2006/ole">
            <p:oleObj spid="_x0000_s5130" name="Equation" r:id="rId11" imgW="647640" imgH="457200" progId="Equation.DSMT4">
              <p:embed/>
            </p:oleObj>
          </a:graphicData>
        </a:graphic>
      </p:graphicFrame>
      <p:sp>
        <p:nvSpPr>
          <p:cNvPr id="5140" name="Text Box 27"/>
          <p:cNvSpPr txBox="1">
            <a:spLocks noChangeArrowheads="1"/>
          </p:cNvSpPr>
          <p:nvPr/>
        </p:nvSpPr>
        <p:spPr bwMode="auto">
          <a:xfrm>
            <a:off x="3032125" y="4745038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5141" name="Text Box 29"/>
          <p:cNvSpPr txBox="1">
            <a:spLocks noChangeArrowheads="1"/>
          </p:cNvSpPr>
          <p:nvPr/>
        </p:nvSpPr>
        <p:spPr bwMode="auto">
          <a:xfrm>
            <a:off x="1676400" y="6172200"/>
            <a:ext cx="5710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（この方法を</a:t>
            </a:r>
            <a:r>
              <a:rPr lang="ja-JP" altLang="en-US">
                <a:solidFill>
                  <a:srgbClr val="FF0000"/>
                </a:solidFill>
              </a:rPr>
              <a:t>クラメールの解法</a:t>
            </a:r>
            <a:r>
              <a:rPr lang="ja-JP" altLang="en-US"/>
              <a:t>といいます。）</a:t>
            </a:r>
          </a:p>
        </p:txBody>
      </p:sp>
      <p:sp>
        <p:nvSpPr>
          <p:cNvPr id="5142" name="AutoShape 9"/>
          <p:cNvSpPr>
            <a:spLocks noChangeArrowheads="1"/>
          </p:cNvSpPr>
          <p:nvPr/>
        </p:nvSpPr>
        <p:spPr bwMode="auto">
          <a:xfrm>
            <a:off x="4786313" y="1000125"/>
            <a:ext cx="4143375" cy="1071563"/>
          </a:xfrm>
          <a:prstGeom prst="wedgeRoundRectCallout">
            <a:avLst>
              <a:gd name="adj1" fmla="val -35370"/>
              <a:gd name="adj2" fmla="val 24037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　　に対応する列ベクトルを定数項ベクトルに置き換える。</a:t>
            </a:r>
            <a:endParaRPr lang="ja-JP" altLang="ja-JP"/>
          </a:p>
        </p:txBody>
      </p:sp>
      <p:sp>
        <p:nvSpPr>
          <p:cNvPr id="5143" name="AutoShape 9"/>
          <p:cNvSpPr>
            <a:spLocks noChangeArrowheads="1"/>
          </p:cNvSpPr>
          <p:nvPr/>
        </p:nvSpPr>
        <p:spPr bwMode="auto">
          <a:xfrm>
            <a:off x="6143625" y="2214563"/>
            <a:ext cx="2938463" cy="1214437"/>
          </a:xfrm>
          <a:prstGeom prst="wedgeRoundRectCallout">
            <a:avLst>
              <a:gd name="adj1" fmla="val -6755"/>
              <a:gd name="adj2" fmla="val 9864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　　に対応する列ベクトルを定数項ベクトルに置き換える。</a:t>
            </a:r>
            <a:endParaRPr lang="ja-JP" altLang="ja-JP"/>
          </a:p>
        </p:txBody>
      </p:sp>
      <p:graphicFrame>
        <p:nvGraphicFramePr>
          <p:cNvPr id="5131" name="Object 20"/>
          <p:cNvGraphicFramePr>
            <a:graphicFrameLocks noChangeAspect="1"/>
          </p:cNvGraphicFramePr>
          <p:nvPr/>
        </p:nvGraphicFramePr>
        <p:xfrm>
          <a:off x="6286500" y="2286000"/>
          <a:ext cx="306388" cy="428625"/>
        </p:xfrm>
        <a:graphic>
          <a:graphicData uri="http://schemas.openxmlformats.org/presentationml/2006/ole">
            <p:oleObj spid="_x0000_s5131" name="Equation" r:id="rId12" imgW="139680" imgH="164880" progId="Equation.DSMT4">
              <p:embed/>
            </p:oleObj>
          </a:graphicData>
        </a:graphic>
      </p:graphicFrame>
      <p:graphicFrame>
        <p:nvGraphicFramePr>
          <p:cNvPr id="5132" name="Object 21"/>
          <p:cNvGraphicFramePr>
            <a:graphicFrameLocks noChangeAspect="1"/>
          </p:cNvGraphicFramePr>
          <p:nvPr/>
        </p:nvGraphicFramePr>
        <p:xfrm>
          <a:off x="4943475" y="1103313"/>
          <a:ext cx="277813" cy="363537"/>
        </p:xfrm>
        <a:graphic>
          <a:graphicData uri="http://schemas.openxmlformats.org/presentationml/2006/ole">
            <p:oleObj spid="_x0000_s5132" name="Equation" r:id="rId13" imgW="12672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2624BA-4E09-4147-BD60-707520366075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例題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463675" y="2036763"/>
          <a:ext cx="2422525" cy="881062"/>
        </p:xfrm>
        <a:graphic>
          <a:graphicData uri="http://schemas.openxmlformats.org/presentationml/2006/ole">
            <p:oleObj spid="_x0000_s6146" name="Equation" r:id="rId3" imgW="1257120" imgH="457200" progId="Equation.DSMT4">
              <p:embed/>
            </p:oleObj>
          </a:graphicData>
        </a:graphic>
      </p:graphicFrame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1093788" y="533400"/>
          <a:ext cx="2219325" cy="1023938"/>
        </p:xfrm>
        <a:graphic>
          <a:graphicData uri="http://schemas.openxmlformats.org/presentationml/2006/ole">
            <p:oleObj spid="_x0000_s6147" name="Equation" r:id="rId4" imgW="990360" imgH="457200" progId="Equation.DSMT4">
              <p:embed/>
            </p:oleObj>
          </a:graphicData>
        </a:graphic>
      </p:graphicFrame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304800" y="1524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解）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1143000" y="1600200"/>
            <a:ext cx="3211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まず、行列で記述する。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1295400" y="2971800"/>
            <a:ext cx="3952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係数行列の行列式を求める。</a:t>
            </a: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1371600" y="3429000"/>
          <a:ext cx="5548313" cy="1023938"/>
        </p:xfrm>
        <a:graphic>
          <a:graphicData uri="http://schemas.openxmlformats.org/presentationml/2006/ole">
            <p:oleObj spid="_x0000_s6148" name="Equation" r:id="rId5" imgW="2476440" imgH="457200" progId="Equation.DSMT4">
              <p:embed/>
            </p:oleObj>
          </a:graphicData>
        </a:graphic>
      </p:graphicFrame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1295400" y="4419600"/>
            <a:ext cx="372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よって、解が一意に定まる。</a:t>
            </a:r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1371600" y="4876800"/>
          <a:ext cx="4267200" cy="925513"/>
        </p:xfrm>
        <a:graphic>
          <a:graphicData uri="http://schemas.openxmlformats.org/presentationml/2006/ole">
            <p:oleObj spid="_x0000_s6149" name="Equation" r:id="rId6" imgW="2108160" imgH="457200" progId="Equation.DSMT4">
              <p:embed/>
            </p:oleObj>
          </a:graphicData>
        </a:graphic>
      </p:graphicFrame>
      <p:graphicFrame>
        <p:nvGraphicFramePr>
          <p:cNvPr id="6150" name="Object 12"/>
          <p:cNvGraphicFramePr>
            <a:graphicFrameLocks noChangeAspect="1"/>
          </p:cNvGraphicFramePr>
          <p:nvPr/>
        </p:nvGraphicFramePr>
        <p:xfrm>
          <a:off x="1219200" y="5932488"/>
          <a:ext cx="5348288" cy="925512"/>
        </p:xfrm>
        <a:graphic>
          <a:graphicData uri="http://schemas.openxmlformats.org/presentationml/2006/ole">
            <p:oleObj spid="_x0000_s6150" name="Equation" r:id="rId7" imgW="264132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DF56ED-ED0A-4C90-A836-F01126475298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1325" y="935038"/>
            <a:ext cx="672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クラメールの方法を用いて次の連立方程式を解け。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685800" y="167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6858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371600" y="2209800"/>
          <a:ext cx="2819400" cy="1377950"/>
        </p:xfrm>
        <a:graphic>
          <a:graphicData uri="http://schemas.openxmlformats.org/presentationml/2006/ole">
            <p:oleObj spid="_x0000_s7170" name="Equation" r:id="rId3" imgW="1091880" imgH="533160" progId="Equation.DSMT4">
              <p:embed/>
            </p:oleObj>
          </a:graphicData>
        </a:graphic>
      </p:graphicFrame>
      <p:graphicFrame>
        <p:nvGraphicFramePr>
          <p:cNvPr id="7171" name="Object 8"/>
          <p:cNvGraphicFramePr>
            <a:graphicFrameLocks noChangeAspect="1"/>
          </p:cNvGraphicFramePr>
          <p:nvPr/>
        </p:nvGraphicFramePr>
        <p:xfrm>
          <a:off x="1371600" y="4495800"/>
          <a:ext cx="2786063" cy="1377950"/>
        </p:xfrm>
        <a:graphic>
          <a:graphicData uri="http://schemas.openxmlformats.org/presentationml/2006/ole">
            <p:oleObj spid="_x0000_s7171" name="Equation" r:id="rId4" imgW="10792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11C123-A877-42D0-8ACD-8B0C6B3808B8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458200" cy="609600"/>
          </a:xfrm>
        </p:spPr>
        <p:txBody>
          <a:bodyPr/>
          <a:lstStyle/>
          <a:p>
            <a:pPr eaLnBrk="1" hangingPunct="1"/>
            <a:r>
              <a:rPr lang="en-US" altLang="ja-JP" smtClean="0"/>
              <a:t>3</a:t>
            </a:r>
            <a:r>
              <a:rPr lang="ja-JP" altLang="en-US" smtClean="0"/>
              <a:t>元１次連立方程式から３次の行列式へ？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8194" name="Equation" r:id="rId3" imgW="914400" imgH="198720" progId="Equation.DSMT4">
              <p:embed/>
            </p:oleObj>
          </a:graphicData>
        </a:graphic>
      </p:graphicFrame>
      <p:graphicFrame>
        <p:nvGraphicFramePr>
          <p:cNvPr id="8195" name="Object 19"/>
          <p:cNvGraphicFramePr>
            <a:graphicFrameLocks noChangeAspect="1"/>
          </p:cNvGraphicFramePr>
          <p:nvPr/>
        </p:nvGraphicFramePr>
        <p:xfrm>
          <a:off x="2286000" y="762000"/>
          <a:ext cx="2646363" cy="1592263"/>
        </p:xfrm>
        <a:graphic>
          <a:graphicData uri="http://schemas.openxmlformats.org/presentationml/2006/ole">
            <p:oleObj spid="_x0000_s8195" name="Equation" r:id="rId4" imgW="1180800" imgH="711000" progId="Equation.DSMT4">
              <p:embed/>
            </p:oleObj>
          </a:graphicData>
        </a:graphic>
      </p:graphicFrame>
      <p:sp>
        <p:nvSpPr>
          <p:cNvPr id="8198" name="Text Box 21"/>
          <p:cNvSpPr txBox="1">
            <a:spLocks noChangeArrowheads="1"/>
          </p:cNvSpPr>
          <p:nvPr/>
        </p:nvSpPr>
        <p:spPr bwMode="auto">
          <a:xfrm>
            <a:off x="1143000" y="2438400"/>
            <a:ext cx="63531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これを文字だけで解くことは大変です。</a:t>
            </a:r>
          </a:p>
          <a:p>
            <a:r>
              <a:rPr lang="ja-JP" altLang="en-US"/>
              <a:t>しかし、クラメールらによって一般的な解が</a:t>
            </a:r>
          </a:p>
          <a:p>
            <a:r>
              <a:rPr lang="ja-JP" altLang="en-US"/>
              <a:t>見つけられています。</a:t>
            </a:r>
          </a:p>
          <a:p>
            <a:r>
              <a:rPr lang="ja-JP" altLang="en-US"/>
              <a:t>行列式は、その解が表現できるように</a:t>
            </a:r>
          </a:p>
          <a:p>
            <a:r>
              <a:rPr lang="ja-JP" altLang="en-US"/>
              <a:t>定義されています。</a:t>
            </a:r>
          </a:p>
          <a:p>
            <a:r>
              <a:rPr lang="ja-JP" altLang="en-US"/>
              <a:t>高次元の行列式は、定義自体も複雑です。</a:t>
            </a:r>
          </a:p>
          <a:p>
            <a:r>
              <a:rPr lang="ja-JP" altLang="en-US"/>
              <a:t>まず、３次元の行列式の定義からみていきます。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9354</TotalTime>
  <Words>1209</Words>
  <Application>Microsoft Office PowerPoint</Application>
  <PresentationFormat>画面に合わせる (4:3)</PresentationFormat>
  <Paragraphs>302</Paragraphs>
  <Slides>40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40</vt:i4>
      </vt:variant>
    </vt:vector>
  </HeadingPairs>
  <TitlesOfParts>
    <vt:vector size="43" baseType="lpstr">
      <vt:lpstr>標準デザイン</vt:lpstr>
      <vt:lpstr>Equation</vt:lpstr>
      <vt:lpstr>MathType 6.0 Equation</vt:lpstr>
      <vt:lpstr>６．低次の行列式とその応用</vt:lpstr>
      <vt:lpstr>行列式とは</vt:lpstr>
      <vt:lpstr>１次の行列式</vt:lpstr>
      <vt:lpstr>2次の行列式</vt:lpstr>
      <vt:lpstr>2元１次連立方程式から２次の行列式へ</vt:lpstr>
      <vt:lpstr>２元連立一次方程式の解</vt:lpstr>
      <vt:lpstr>例題</vt:lpstr>
      <vt:lpstr>練習</vt:lpstr>
      <vt:lpstr>3元１次連立方程式から３次の行列式へ？</vt:lpstr>
      <vt:lpstr>３次の行列式の定義</vt:lpstr>
      <vt:lpstr>３次の行列式の覚え方（サラスの公式）</vt:lpstr>
      <vt:lpstr>例</vt:lpstr>
      <vt:lpstr>練習</vt:lpstr>
      <vt:lpstr>3元1次連立方程式に対するクラメールの解法</vt:lpstr>
      <vt:lpstr>例</vt:lpstr>
      <vt:lpstr>スライド 16</vt:lpstr>
      <vt:lpstr>練習</vt:lpstr>
      <vt:lpstr>ベクトル</vt:lpstr>
      <vt:lpstr>空間ベクトル</vt:lpstr>
      <vt:lpstr>空間の単位ベクトル</vt:lpstr>
      <vt:lpstr>内積</vt:lpstr>
      <vt:lpstr>転置による内積の表現</vt:lpstr>
      <vt:lpstr>ベクトルのノルム</vt:lpstr>
      <vt:lpstr>ベクトルのノルムの幾何学的関係</vt:lpstr>
      <vt:lpstr>内積の幾何学的関係</vt:lpstr>
      <vt:lpstr>直交ベクトル</vt:lpstr>
      <vt:lpstr>外積</vt:lpstr>
      <vt:lpstr>スライド 28</vt:lpstr>
      <vt:lpstr>3次の行列式を用いた外積の計算法</vt:lpstr>
      <vt:lpstr>スライド 30</vt:lpstr>
      <vt:lpstr>外積のノルム</vt:lpstr>
      <vt:lpstr>外積の幾何学的性質</vt:lpstr>
      <vt:lpstr>例題</vt:lpstr>
      <vt:lpstr>練習</vt:lpstr>
      <vt:lpstr>例２</vt:lpstr>
      <vt:lpstr>練習</vt:lpstr>
      <vt:lpstr>外積の性質</vt:lpstr>
      <vt:lpstr>平行６面体の体積とスカラー3重積</vt:lpstr>
      <vt:lpstr>行列式によるスカラー３重積の表現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115</cp:revision>
  <dcterms:created xsi:type="dcterms:W3CDTF">2003-03-31T04:49:23Z</dcterms:created>
  <dcterms:modified xsi:type="dcterms:W3CDTF">2009-06-02T08:07:28Z</dcterms:modified>
</cp:coreProperties>
</file>