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66" r:id="rId2"/>
    <p:sldId id="341" r:id="rId3"/>
    <p:sldId id="351" r:id="rId4"/>
    <p:sldId id="353" r:id="rId5"/>
    <p:sldId id="356" r:id="rId6"/>
    <p:sldId id="359" r:id="rId7"/>
    <p:sldId id="358" r:id="rId8"/>
    <p:sldId id="354" r:id="rId9"/>
    <p:sldId id="355" r:id="rId10"/>
    <p:sldId id="384" r:id="rId11"/>
    <p:sldId id="360" r:id="rId12"/>
    <p:sldId id="363" r:id="rId13"/>
    <p:sldId id="364" r:id="rId14"/>
    <p:sldId id="365" r:id="rId15"/>
    <p:sldId id="366" r:id="rId16"/>
    <p:sldId id="367" r:id="rId17"/>
    <p:sldId id="387" r:id="rId18"/>
    <p:sldId id="386" r:id="rId19"/>
    <p:sldId id="383" r:id="rId20"/>
    <p:sldId id="385" r:id="rId21"/>
    <p:sldId id="388" r:id="rId22"/>
    <p:sldId id="362" r:id="rId23"/>
    <p:sldId id="368" r:id="rId24"/>
    <p:sldId id="357" r:id="rId25"/>
    <p:sldId id="370" r:id="rId26"/>
    <p:sldId id="371" r:id="rId27"/>
    <p:sldId id="373" r:id="rId28"/>
    <p:sldId id="374" r:id="rId29"/>
    <p:sldId id="375" r:id="rId30"/>
    <p:sldId id="376" r:id="rId31"/>
    <p:sldId id="377" r:id="rId32"/>
    <p:sldId id="378" r:id="rId33"/>
    <p:sldId id="372" r:id="rId34"/>
    <p:sldId id="379" r:id="rId35"/>
    <p:sldId id="390" r:id="rId36"/>
    <p:sldId id="391" r:id="rId37"/>
    <p:sldId id="389" r:id="rId38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CC"/>
    <a:srgbClr val="FFFFFF"/>
    <a:srgbClr val="FFFF99"/>
    <a:srgbClr val="FFCCCC"/>
    <a:srgbClr val="FFFF00"/>
    <a:srgbClr val="FFCCFF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59" d="100"/>
          <a:sy n="59" d="100"/>
        </p:scale>
        <p:origin x="-76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008" y="-84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image" Target="../media/image60.wmf"/><Relationship Id="rId7" Type="http://schemas.openxmlformats.org/officeDocument/2006/relationships/image" Target="../media/image64.wmf"/><Relationship Id="rId2" Type="http://schemas.openxmlformats.org/officeDocument/2006/relationships/image" Target="../media/image59.wmf"/><Relationship Id="rId1" Type="http://schemas.openxmlformats.org/officeDocument/2006/relationships/image" Target="../media/image41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Relationship Id="rId9" Type="http://schemas.openxmlformats.org/officeDocument/2006/relationships/image" Target="../media/image6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57.wmf"/><Relationship Id="rId1" Type="http://schemas.openxmlformats.org/officeDocument/2006/relationships/image" Target="../media/image41.wmf"/><Relationship Id="rId4" Type="http://schemas.openxmlformats.org/officeDocument/2006/relationships/image" Target="../media/image6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4" Type="http://schemas.openxmlformats.org/officeDocument/2006/relationships/image" Target="../media/image7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4" Type="http://schemas.openxmlformats.org/officeDocument/2006/relationships/image" Target="../media/image7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4" Type="http://schemas.openxmlformats.org/officeDocument/2006/relationships/image" Target="../media/image85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3" Type="http://schemas.openxmlformats.org/officeDocument/2006/relationships/image" Target="../media/image88.wmf"/><Relationship Id="rId7" Type="http://schemas.openxmlformats.org/officeDocument/2006/relationships/image" Target="../media/image92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6" Type="http://schemas.openxmlformats.org/officeDocument/2006/relationships/image" Target="../media/image91.wmf"/><Relationship Id="rId5" Type="http://schemas.openxmlformats.org/officeDocument/2006/relationships/image" Target="../media/image90.wmf"/><Relationship Id="rId4" Type="http://schemas.openxmlformats.org/officeDocument/2006/relationships/image" Target="../media/image89.wmf"/><Relationship Id="rId9" Type="http://schemas.openxmlformats.org/officeDocument/2006/relationships/image" Target="../media/image9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4" Type="http://schemas.openxmlformats.org/officeDocument/2006/relationships/image" Target="../media/image9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Relationship Id="rId4" Type="http://schemas.openxmlformats.org/officeDocument/2006/relationships/image" Target="../media/image101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3" Type="http://schemas.openxmlformats.org/officeDocument/2006/relationships/image" Target="../media/image104.wmf"/><Relationship Id="rId7" Type="http://schemas.openxmlformats.org/officeDocument/2006/relationships/image" Target="../media/image108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6" Type="http://schemas.openxmlformats.org/officeDocument/2006/relationships/image" Target="../media/image107.wmf"/><Relationship Id="rId11" Type="http://schemas.openxmlformats.org/officeDocument/2006/relationships/image" Target="../media/image112.wmf"/><Relationship Id="rId5" Type="http://schemas.openxmlformats.org/officeDocument/2006/relationships/image" Target="../media/image106.wmf"/><Relationship Id="rId10" Type="http://schemas.openxmlformats.org/officeDocument/2006/relationships/image" Target="../media/image111.wmf"/><Relationship Id="rId4" Type="http://schemas.openxmlformats.org/officeDocument/2006/relationships/image" Target="../media/image105.wmf"/><Relationship Id="rId9" Type="http://schemas.openxmlformats.org/officeDocument/2006/relationships/image" Target="../media/image1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wmf"/><Relationship Id="rId7" Type="http://schemas.openxmlformats.org/officeDocument/2006/relationships/image" Target="../media/image102.wmf"/><Relationship Id="rId2" Type="http://schemas.openxmlformats.org/officeDocument/2006/relationships/image" Target="../media/image113.wmf"/><Relationship Id="rId1" Type="http://schemas.openxmlformats.org/officeDocument/2006/relationships/image" Target="../media/image103.wmf"/><Relationship Id="rId6" Type="http://schemas.openxmlformats.org/officeDocument/2006/relationships/image" Target="../media/image117.wmf"/><Relationship Id="rId5" Type="http://schemas.openxmlformats.org/officeDocument/2006/relationships/image" Target="../media/image116.wmf"/><Relationship Id="rId4" Type="http://schemas.openxmlformats.org/officeDocument/2006/relationships/image" Target="../media/image115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4.wmf"/><Relationship Id="rId3" Type="http://schemas.openxmlformats.org/officeDocument/2006/relationships/image" Target="../media/image114.wmf"/><Relationship Id="rId7" Type="http://schemas.openxmlformats.org/officeDocument/2006/relationships/image" Target="../media/image123.wmf"/><Relationship Id="rId2" Type="http://schemas.openxmlformats.org/officeDocument/2006/relationships/image" Target="../media/image119.wmf"/><Relationship Id="rId1" Type="http://schemas.openxmlformats.org/officeDocument/2006/relationships/image" Target="../media/image118.wmf"/><Relationship Id="rId6" Type="http://schemas.openxmlformats.org/officeDocument/2006/relationships/image" Target="../media/image122.wmf"/><Relationship Id="rId5" Type="http://schemas.openxmlformats.org/officeDocument/2006/relationships/image" Target="../media/image121.wmf"/><Relationship Id="rId4" Type="http://schemas.openxmlformats.org/officeDocument/2006/relationships/image" Target="../media/image12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7" Type="http://schemas.openxmlformats.org/officeDocument/2006/relationships/image" Target="../media/image131.wmf"/><Relationship Id="rId2" Type="http://schemas.openxmlformats.org/officeDocument/2006/relationships/image" Target="../media/image126.wmf"/><Relationship Id="rId1" Type="http://schemas.openxmlformats.org/officeDocument/2006/relationships/image" Target="../media/image125.wmf"/><Relationship Id="rId6" Type="http://schemas.openxmlformats.org/officeDocument/2006/relationships/image" Target="../media/image130.wmf"/><Relationship Id="rId5" Type="http://schemas.openxmlformats.org/officeDocument/2006/relationships/image" Target="../media/image129.wmf"/><Relationship Id="rId4" Type="http://schemas.openxmlformats.org/officeDocument/2006/relationships/image" Target="../media/image128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wmf"/><Relationship Id="rId7" Type="http://schemas.openxmlformats.org/officeDocument/2006/relationships/image" Target="../media/image137.wmf"/><Relationship Id="rId2" Type="http://schemas.openxmlformats.org/officeDocument/2006/relationships/image" Target="../media/image102.wmf"/><Relationship Id="rId1" Type="http://schemas.openxmlformats.org/officeDocument/2006/relationships/image" Target="../media/image132.wmf"/><Relationship Id="rId6" Type="http://schemas.openxmlformats.org/officeDocument/2006/relationships/image" Target="../media/image136.wmf"/><Relationship Id="rId5" Type="http://schemas.openxmlformats.org/officeDocument/2006/relationships/image" Target="../media/image135.wmf"/><Relationship Id="rId4" Type="http://schemas.openxmlformats.org/officeDocument/2006/relationships/image" Target="../media/image134.wmf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wmf"/><Relationship Id="rId3" Type="http://schemas.openxmlformats.org/officeDocument/2006/relationships/image" Target="../media/image138.wmf"/><Relationship Id="rId7" Type="http://schemas.openxmlformats.org/officeDocument/2006/relationships/image" Target="../media/image141.wmf"/><Relationship Id="rId2" Type="http://schemas.openxmlformats.org/officeDocument/2006/relationships/image" Target="../media/image132.wmf"/><Relationship Id="rId1" Type="http://schemas.openxmlformats.org/officeDocument/2006/relationships/image" Target="../media/image137.wmf"/><Relationship Id="rId6" Type="http://schemas.openxmlformats.org/officeDocument/2006/relationships/image" Target="../media/image140.wmf"/><Relationship Id="rId5" Type="http://schemas.openxmlformats.org/officeDocument/2006/relationships/image" Target="../media/image139.wmf"/><Relationship Id="rId4" Type="http://schemas.openxmlformats.org/officeDocument/2006/relationships/image" Target="../media/image133.wmf"/><Relationship Id="rId9" Type="http://schemas.openxmlformats.org/officeDocument/2006/relationships/image" Target="../media/image143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wmf"/><Relationship Id="rId2" Type="http://schemas.openxmlformats.org/officeDocument/2006/relationships/image" Target="../media/image145.wmf"/><Relationship Id="rId1" Type="http://schemas.openxmlformats.org/officeDocument/2006/relationships/image" Target="../media/image144.wmf"/><Relationship Id="rId6" Type="http://schemas.openxmlformats.org/officeDocument/2006/relationships/image" Target="../media/image148.wmf"/><Relationship Id="rId5" Type="http://schemas.openxmlformats.org/officeDocument/2006/relationships/image" Target="../media/image147.wmf"/><Relationship Id="rId4" Type="http://schemas.openxmlformats.org/officeDocument/2006/relationships/image" Target="../media/image114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wmf"/><Relationship Id="rId2" Type="http://schemas.openxmlformats.org/officeDocument/2006/relationships/image" Target="../media/image150.wmf"/><Relationship Id="rId1" Type="http://schemas.openxmlformats.org/officeDocument/2006/relationships/image" Target="../media/image149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3.wmf"/><Relationship Id="rId1" Type="http://schemas.openxmlformats.org/officeDocument/2006/relationships/image" Target="../media/image152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6.wmf"/><Relationship Id="rId2" Type="http://schemas.openxmlformats.org/officeDocument/2006/relationships/image" Target="../media/image155.wmf"/><Relationship Id="rId1" Type="http://schemas.openxmlformats.org/officeDocument/2006/relationships/image" Target="../media/image154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9.wmf"/><Relationship Id="rId2" Type="http://schemas.openxmlformats.org/officeDocument/2006/relationships/image" Target="../media/image158.wmf"/><Relationship Id="rId1" Type="http://schemas.openxmlformats.org/officeDocument/2006/relationships/image" Target="../media/image157.wmf"/><Relationship Id="rId6" Type="http://schemas.openxmlformats.org/officeDocument/2006/relationships/image" Target="../media/image162.wmf"/><Relationship Id="rId5" Type="http://schemas.openxmlformats.org/officeDocument/2006/relationships/image" Target="../media/image161.wmf"/><Relationship Id="rId4" Type="http://schemas.openxmlformats.org/officeDocument/2006/relationships/image" Target="../media/image16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5.wmf"/><Relationship Id="rId2" Type="http://schemas.openxmlformats.org/officeDocument/2006/relationships/image" Target="../media/image164.wmf"/><Relationship Id="rId1" Type="http://schemas.openxmlformats.org/officeDocument/2006/relationships/image" Target="../media/image163.wmf"/><Relationship Id="rId4" Type="http://schemas.openxmlformats.org/officeDocument/2006/relationships/image" Target="../media/image166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8.wmf"/><Relationship Id="rId1" Type="http://schemas.openxmlformats.org/officeDocument/2006/relationships/image" Target="../media/image16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7.wmf"/><Relationship Id="rId4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pPr>
              <a:defRPr/>
            </a:pPr>
            <a:r>
              <a:rPr lang="en-US" altLang="ja-JP"/>
              <a:t>8.</a:t>
            </a:r>
            <a:r>
              <a:rPr lang="ja-JP" altLang="en-US"/>
              <a:t>通信路符号化（</a:t>
            </a:r>
            <a:r>
              <a:rPr lang="en-US" altLang="ja-JP"/>
              <a:t>8</a:t>
            </a:r>
            <a:r>
              <a:rPr lang="ja-JP" altLang="en-US"/>
              <a:t>章）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r>
              <a:rPr lang="en-US" altLang="ja-JP" dirty="0" smtClean="0"/>
              <a:t>2009/12/16(</a:t>
            </a:r>
            <a:r>
              <a:rPr lang="ja-JP" altLang="en-US" dirty="0" smtClean="0"/>
              <a:t>水</a:t>
            </a:r>
            <a:r>
              <a:rPr lang="ja-JP" altLang="en-US" dirty="0"/>
              <a:t>）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fld id="{568CFAD5-C7F6-4F2A-AE9D-06E372101C4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fld id="{B6BD0938-4517-4F03-8535-0E342E2E766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02F32-B43B-43C5-B9DB-695E6C7C7F5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E8AE3-780D-4800-A1E0-B5A1A67F44D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56771-AC82-4F01-8EC5-56218F6207B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78169-747F-4189-81EA-991E65A62FE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C9AE0-8746-4814-A3F5-92D54EEABCA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C148C-0E49-4C27-B2A8-BFA34B5B788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F99B4-E90F-4975-A272-7D2CCF4836B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F3E1E-551F-4D7D-804A-EB97ED21E61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8E0D8-FF14-4780-92DE-7881A05D4AE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24D2A-AE78-484B-8AA4-6CCC6ABB2CD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A3B08-4145-4A7B-AF63-4CDF3B368A2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E4FA2D75-F694-4E3A-AFA4-C4ADDD82A90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Relationship Id="rId9" Type="http://schemas.openxmlformats.org/officeDocument/2006/relationships/oleObject" Target="../embeddings/oleObject4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oleObject61.bin"/><Relationship Id="rId4" Type="http://schemas.openxmlformats.org/officeDocument/2006/relationships/oleObject" Target="../embeddings/oleObject6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8.bin"/><Relationship Id="rId11" Type="http://schemas.openxmlformats.org/officeDocument/2006/relationships/oleObject" Target="../embeddings/oleObject73.bin"/><Relationship Id="rId5" Type="http://schemas.openxmlformats.org/officeDocument/2006/relationships/oleObject" Target="../embeddings/oleObject67.bin"/><Relationship Id="rId10" Type="http://schemas.openxmlformats.org/officeDocument/2006/relationships/oleObject" Target="../embeddings/oleObject72.bin"/><Relationship Id="rId4" Type="http://schemas.openxmlformats.org/officeDocument/2006/relationships/oleObject" Target="../embeddings/oleObject66.bin"/><Relationship Id="rId9" Type="http://schemas.openxmlformats.org/officeDocument/2006/relationships/oleObject" Target="../embeddings/oleObject7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7.bin"/><Relationship Id="rId5" Type="http://schemas.openxmlformats.org/officeDocument/2006/relationships/oleObject" Target="../embeddings/oleObject76.bin"/><Relationship Id="rId4" Type="http://schemas.openxmlformats.org/officeDocument/2006/relationships/oleObject" Target="../embeddings/oleObject7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81.bin"/><Relationship Id="rId5" Type="http://schemas.openxmlformats.org/officeDocument/2006/relationships/oleObject" Target="../embeddings/oleObject80.bin"/><Relationship Id="rId4" Type="http://schemas.openxmlformats.org/officeDocument/2006/relationships/oleObject" Target="../embeddings/oleObject7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5.bin"/><Relationship Id="rId5" Type="http://schemas.openxmlformats.org/officeDocument/2006/relationships/oleObject" Target="../embeddings/oleObject84.bin"/><Relationship Id="rId4" Type="http://schemas.openxmlformats.org/officeDocument/2006/relationships/oleObject" Target="../embeddings/oleObject83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1.bin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9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9.bin"/><Relationship Id="rId5" Type="http://schemas.openxmlformats.org/officeDocument/2006/relationships/oleObject" Target="../embeddings/oleObject88.bin"/><Relationship Id="rId4" Type="http://schemas.openxmlformats.org/officeDocument/2006/relationships/oleObject" Target="../embeddings/oleObject87.bin"/><Relationship Id="rId9" Type="http://schemas.openxmlformats.org/officeDocument/2006/relationships/oleObject" Target="../embeddings/oleObject9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96.bin"/><Relationship Id="rId5" Type="http://schemas.openxmlformats.org/officeDocument/2006/relationships/oleObject" Target="../embeddings/oleObject95.bin"/><Relationship Id="rId4" Type="http://schemas.openxmlformats.org/officeDocument/2006/relationships/oleObject" Target="../embeddings/oleObject94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2.bin"/><Relationship Id="rId3" Type="http://schemas.openxmlformats.org/officeDocument/2006/relationships/oleObject" Target="../embeddings/oleObject97.bin"/><Relationship Id="rId7" Type="http://schemas.openxmlformats.org/officeDocument/2006/relationships/oleObject" Target="../embeddings/oleObject10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00.bin"/><Relationship Id="rId11" Type="http://schemas.openxmlformats.org/officeDocument/2006/relationships/oleObject" Target="../embeddings/oleObject105.bin"/><Relationship Id="rId5" Type="http://schemas.openxmlformats.org/officeDocument/2006/relationships/oleObject" Target="../embeddings/oleObject99.bin"/><Relationship Id="rId10" Type="http://schemas.openxmlformats.org/officeDocument/2006/relationships/oleObject" Target="../embeddings/oleObject104.bin"/><Relationship Id="rId4" Type="http://schemas.openxmlformats.org/officeDocument/2006/relationships/oleObject" Target="../embeddings/oleObject98.bin"/><Relationship Id="rId9" Type="http://schemas.openxmlformats.org/officeDocument/2006/relationships/oleObject" Target="../embeddings/oleObject10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09.bin"/><Relationship Id="rId5" Type="http://schemas.openxmlformats.org/officeDocument/2006/relationships/oleObject" Target="../embeddings/oleObject108.bin"/><Relationship Id="rId4" Type="http://schemas.openxmlformats.org/officeDocument/2006/relationships/oleObject" Target="../embeddings/oleObject10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13.bin"/><Relationship Id="rId5" Type="http://schemas.openxmlformats.org/officeDocument/2006/relationships/oleObject" Target="../embeddings/oleObject112.bin"/><Relationship Id="rId4" Type="http://schemas.openxmlformats.org/officeDocument/2006/relationships/oleObject" Target="../embeddings/oleObject111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9.bin"/><Relationship Id="rId13" Type="http://schemas.openxmlformats.org/officeDocument/2006/relationships/oleObject" Target="../embeddings/oleObject124.bin"/><Relationship Id="rId3" Type="http://schemas.openxmlformats.org/officeDocument/2006/relationships/oleObject" Target="../embeddings/oleObject114.bin"/><Relationship Id="rId7" Type="http://schemas.openxmlformats.org/officeDocument/2006/relationships/oleObject" Target="../embeddings/oleObject118.bin"/><Relationship Id="rId12" Type="http://schemas.openxmlformats.org/officeDocument/2006/relationships/oleObject" Target="../embeddings/oleObject1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17.bin"/><Relationship Id="rId11" Type="http://schemas.openxmlformats.org/officeDocument/2006/relationships/oleObject" Target="../embeddings/oleObject122.bin"/><Relationship Id="rId5" Type="http://schemas.openxmlformats.org/officeDocument/2006/relationships/oleObject" Target="../embeddings/oleObject116.bin"/><Relationship Id="rId15" Type="http://schemas.openxmlformats.org/officeDocument/2006/relationships/oleObject" Target="../embeddings/oleObject126.bin"/><Relationship Id="rId10" Type="http://schemas.openxmlformats.org/officeDocument/2006/relationships/oleObject" Target="../embeddings/oleObject121.bin"/><Relationship Id="rId4" Type="http://schemas.openxmlformats.org/officeDocument/2006/relationships/oleObject" Target="../embeddings/oleObject115.bin"/><Relationship Id="rId9" Type="http://schemas.openxmlformats.org/officeDocument/2006/relationships/oleObject" Target="../embeddings/oleObject120.bin"/><Relationship Id="rId14" Type="http://schemas.openxmlformats.org/officeDocument/2006/relationships/oleObject" Target="../embeddings/oleObject125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2.bin"/><Relationship Id="rId13" Type="http://schemas.openxmlformats.org/officeDocument/2006/relationships/oleObject" Target="../embeddings/oleObject137.bin"/><Relationship Id="rId3" Type="http://schemas.openxmlformats.org/officeDocument/2006/relationships/oleObject" Target="../embeddings/oleObject127.bin"/><Relationship Id="rId7" Type="http://schemas.openxmlformats.org/officeDocument/2006/relationships/oleObject" Target="../embeddings/oleObject131.bin"/><Relationship Id="rId12" Type="http://schemas.openxmlformats.org/officeDocument/2006/relationships/oleObject" Target="../embeddings/oleObject13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30.bin"/><Relationship Id="rId11" Type="http://schemas.openxmlformats.org/officeDocument/2006/relationships/oleObject" Target="../embeddings/oleObject135.bin"/><Relationship Id="rId5" Type="http://schemas.openxmlformats.org/officeDocument/2006/relationships/oleObject" Target="../embeddings/oleObject129.bin"/><Relationship Id="rId10" Type="http://schemas.openxmlformats.org/officeDocument/2006/relationships/oleObject" Target="../embeddings/oleObject134.bin"/><Relationship Id="rId4" Type="http://schemas.openxmlformats.org/officeDocument/2006/relationships/oleObject" Target="../embeddings/oleObject128.bin"/><Relationship Id="rId9" Type="http://schemas.openxmlformats.org/officeDocument/2006/relationships/oleObject" Target="../embeddings/oleObject133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3.bin"/><Relationship Id="rId3" Type="http://schemas.openxmlformats.org/officeDocument/2006/relationships/oleObject" Target="../embeddings/oleObject138.bin"/><Relationship Id="rId7" Type="http://schemas.openxmlformats.org/officeDocument/2006/relationships/oleObject" Target="../embeddings/oleObject1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41.bin"/><Relationship Id="rId5" Type="http://schemas.openxmlformats.org/officeDocument/2006/relationships/oleObject" Target="../embeddings/oleObject140.bin"/><Relationship Id="rId10" Type="http://schemas.openxmlformats.org/officeDocument/2006/relationships/oleObject" Target="../embeddings/oleObject145.bin"/><Relationship Id="rId4" Type="http://schemas.openxmlformats.org/officeDocument/2006/relationships/oleObject" Target="../embeddings/oleObject139.bin"/><Relationship Id="rId9" Type="http://schemas.openxmlformats.org/officeDocument/2006/relationships/oleObject" Target="../embeddings/oleObject144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1.bin"/><Relationship Id="rId3" Type="http://schemas.openxmlformats.org/officeDocument/2006/relationships/oleObject" Target="../embeddings/oleObject146.bin"/><Relationship Id="rId7" Type="http://schemas.openxmlformats.org/officeDocument/2006/relationships/oleObject" Target="../embeddings/oleObject1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49.bin"/><Relationship Id="rId5" Type="http://schemas.openxmlformats.org/officeDocument/2006/relationships/oleObject" Target="../embeddings/oleObject148.bin"/><Relationship Id="rId4" Type="http://schemas.openxmlformats.org/officeDocument/2006/relationships/oleObject" Target="../embeddings/oleObject147.bin"/><Relationship Id="rId9" Type="http://schemas.openxmlformats.org/officeDocument/2006/relationships/oleObject" Target="../embeddings/oleObject152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8.bin"/><Relationship Id="rId3" Type="http://schemas.openxmlformats.org/officeDocument/2006/relationships/oleObject" Target="../embeddings/oleObject153.bin"/><Relationship Id="rId7" Type="http://schemas.openxmlformats.org/officeDocument/2006/relationships/oleObject" Target="../embeddings/oleObject1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56.bin"/><Relationship Id="rId5" Type="http://schemas.openxmlformats.org/officeDocument/2006/relationships/oleObject" Target="../embeddings/oleObject155.bin"/><Relationship Id="rId10" Type="http://schemas.openxmlformats.org/officeDocument/2006/relationships/oleObject" Target="../embeddings/oleObject160.bin"/><Relationship Id="rId4" Type="http://schemas.openxmlformats.org/officeDocument/2006/relationships/oleObject" Target="../embeddings/oleObject154.bin"/><Relationship Id="rId9" Type="http://schemas.openxmlformats.org/officeDocument/2006/relationships/oleObject" Target="../embeddings/oleObject159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6.bin"/><Relationship Id="rId13" Type="http://schemas.openxmlformats.org/officeDocument/2006/relationships/oleObject" Target="../embeddings/oleObject171.bin"/><Relationship Id="rId3" Type="http://schemas.openxmlformats.org/officeDocument/2006/relationships/oleObject" Target="../embeddings/oleObject161.bin"/><Relationship Id="rId7" Type="http://schemas.openxmlformats.org/officeDocument/2006/relationships/oleObject" Target="../embeddings/oleObject165.bin"/><Relationship Id="rId12" Type="http://schemas.openxmlformats.org/officeDocument/2006/relationships/oleObject" Target="../embeddings/oleObject17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64.bin"/><Relationship Id="rId11" Type="http://schemas.openxmlformats.org/officeDocument/2006/relationships/oleObject" Target="../embeddings/oleObject169.bin"/><Relationship Id="rId5" Type="http://schemas.openxmlformats.org/officeDocument/2006/relationships/oleObject" Target="../embeddings/oleObject163.bin"/><Relationship Id="rId10" Type="http://schemas.openxmlformats.org/officeDocument/2006/relationships/oleObject" Target="../embeddings/oleObject168.bin"/><Relationship Id="rId4" Type="http://schemas.openxmlformats.org/officeDocument/2006/relationships/oleObject" Target="../embeddings/oleObject162.bin"/><Relationship Id="rId9" Type="http://schemas.openxmlformats.org/officeDocument/2006/relationships/oleObject" Target="../embeddings/oleObject167.bin"/><Relationship Id="rId14" Type="http://schemas.openxmlformats.org/officeDocument/2006/relationships/oleObject" Target="../embeddings/oleObject172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8.bin"/><Relationship Id="rId3" Type="http://schemas.openxmlformats.org/officeDocument/2006/relationships/oleObject" Target="../embeddings/oleObject173.bin"/><Relationship Id="rId7" Type="http://schemas.openxmlformats.org/officeDocument/2006/relationships/oleObject" Target="../embeddings/oleObject17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76.bin"/><Relationship Id="rId5" Type="http://schemas.openxmlformats.org/officeDocument/2006/relationships/oleObject" Target="../embeddings/oleObject175.bin"/><Relationship Id="rId4" Type="http://schemas.openxmlformats.org/officeDocument/2006/relationships/oleObject" Target="../embeddings/oleObject174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5" Type="http://schemas.openxmlformats.org/officeDocument/2006/relationships/oleObject" Target="../embeddings/oleObject181.bin"/><Relationship Id="rId4" Type="http://schemas.openxmlformats.org/officeDocument/2006/relationships/oleObject" Target="../embeddings/oleObject180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183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5" Type="http://schemas.openxmlformats.org/officeDocument/2006/relationships/oleObject" Target="../embeddings/oleObject186.bin"/><Relationship Id="rId4" Type="http://schemas.openxmlformats.org/officeDocument/2006/relationships/oleObject" Target="../embeddings/oleObject185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2.bin"/><Relationship Id="rId3" Type="http://schemas.openxmlformats.org/officeDocument/2006/relationships/oleObject" Target="../embeddings/oleObject187.bin"/><Relationship Id="rId7" Type="http://schemas.openxmlformats.org/officeDocument/2006/relationships/oleObject" Target="../embeddings/oleObject19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90.bin"/><Relationship Id="rId5" Type="http://schemas.openxmlformats.org/officeDocument/2006/relationships/oleObject" Target="../embeddings/oleObject189.bin"/><Relationship Id="rId4" Type="http://schemas.openxmlformats.org/officeDocument/2006/relationships/oleObject" Target="../embeddings/oleObject188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96.bin"/><Relationship Id="rId5" Type="http://schemas.openxmlformats.org/officeDocument/2006/relationships/oleObject" Target="../embeddings/oleObject195.bin"/><Relationship Id="rId4" Type="http://schemas.openxmlformats.org/officeDocument/2006/relationships/oleObject" Target="../embeddings/oleObject194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oleObject19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9F1A45-5715-4DB4-AB86-FF38329C3BA8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438400"/>
            <a:ext cx="9144000" cy="609600"/>
          </a:xfrm>
        </p:spPr>
        <p:txBody>
          <a:bodyPr/>
          <a:lstStyle/>
          <a:p>
            <a:pPr algn="ctr" eaLnBrk="1" hangingPunct="1"/>
            <a:r>
              <a:rPr lang="ja-JP" altLang="en-US" smtClean="0"/>
              <a:t>通信路符号化（８章）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情報の付加と通信路符号</a:t>
            </a:r>
          </a:p>
        </p:txBody>
      </p:sp>
      <p:sp>
        <p:nvSpPr>
          <p:cNvPr id="5130" name="スライド番号プレースホルダ 1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905000" cy="457200"/>
          </a:xfrm>
          <a:noFill/>
        </p:spPr>
        <p:txBody>
          <a:bodyPr/>
          <a:lstStyle/>
          <a:p>
            <a:fld id="{8DD38021-1B32-4DA0-9384-71CA8D6E5C05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5131" name="Text Box 5"/>
          <p:cNvSpPr txBox="1">
            <a:spLocks noChangeArrowheads="1"/>
          </p:cNvSpPr>
          <p:nvPr/>
        </p:nvSpPr>
        <p:spPr bwMode="auto">
          <a:xfrm>
            <a:off x="428625" y="714375"/>
            <a:ext cx="78644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情報源符号語に冗長性を表す記号列を付加することで、</a:t>
            </a:r>
            <a:endParaRPr lang="en-US" altLang="ja-JP" b="0"/>
          </a:p>
          <a:p>
            <a:r>
              <a:rPr lang="ja-JP" altLang="en-US" b="0"/>
              <a:t>複号領域を形成できる。</a:t>
            </a:r>
          </a:p>
        </p:txBody>
      </p:sp>
      <p:sp>
        <p:nvSpPr>
          <p:cNvPr id="5132" name="AutoShape 1029"/>
          <p:cNvSpPr>
            <a:spLocks noChangeArrowheads="1"/>
          </p:cNvSpPr>
          <p:nvPr/>
        </p:nvSpPr>
        <p:spPr bwMode="auto">
          <a:xfrm>
            <a:off x="1643063" y="1357313"/>
            <a:ext cx="5715000" cy="2571750"/>
          </a:xfrm>
          <a:prstGeom prst="rightArrow">
            <a:avLst>
              <a:gd name="adj1" fmla="val 72843"/>
              <a:gd name="adj2" fmla="val 25134"/>
            </a:avLst>
          </a:prstGeom>
          <a:solidFill>
            <a:srgbClr val="FFFFCC">
              <a:alpha val="49803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3" name="AutoShape 1036"/>
          <p:cNvSpPr>
            <a:spLocks noChangeArrowheads="1"/>
          </p:cNvSpPr>
          <p:nvPr/>
        </p:nvSpPr>
        <p:spPr bwMode="auto">
          <a:xfrm>
            <a:off x="1785938" y="2000250"/>
            <a:ext cx="1428750" cy="142875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4" name="AutoShape 1037"/>
          <p:cNvSpPr>
            <a:spLocks noChangeArrowheads="1"/>
          </p:cNvSpPr>
          <p:nvPr/>
        </p:nvSpPr>
        <p:spPr bwMode="auto">
          <a:xfrm>
            <a:off x="4857750" y="1857375"/>
            <a:ext cx="2214563" cy="1643063"/>
          </a:xfrm>
          <a:prstGeom prst="rightArrow">
            <a:avLst>
              <a:gd name="adj1" fmla="val 64361"/>
              <a:gd name="adj2" fmla="val 2499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" name="円/楕円 13"/>
          <p:cNvSpPr/>
          <p:nvPr/>
        </p:nvSpPr>
        <p:spPr bwMode="auto">
          <a:xfrm>
            <a:off x="71438" y="2286000"/>
            <a:ext cx="1414462" cy="64293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136" name="テキスト ボックス 14"/>
          <p:cNvSpPr txBox="1">
            <a:spLocks noChangeArrowheads="1"/>
          </p:cNvSpPr>
          <p:nvPr/>
        </p:nvSpPr>
        <p:spPr bwMode="auto">
          <a:xfrm>
            <a:off x="214313" y="2357438"/>
            <a:ext cx="1214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情報源</a:t>
            </a:r>
          </a:p>
        </p:txBody>
      </p:sp>
      <p:sp>
        <p:nvSpPr>
          <p:cNvPr id="5137" name="テキスト ボックス 15"/>
          <p:cNvSpPr txBox="1">
            <a:spLocks noChangeArrowheads="1"/>
          </p:cNvSpPr>
          <p:nvPr/>
        </p:nvSpPr>
        <p:spPr bwMode="auto">
          <a:xfrm>
            <a:off x="1785938" y="2357438"/>
            <a:ext cx="12144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情報源符号化</a:t>
            </a: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3357563" y="2143125"/>
            <a:ext cx="1143000" cy="1214438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139" name="テキスト ボックス 17"/>
          <p:cNvSpPr txBox="1">
            <a:spLocks noChangeArrowheads="1"/>
          </p:cNvSpPr>
          <p:nvPr/>
        </p:nvSpPr>
        <p:spPr bwMode="auto">
          <a:xfrm>
            <a:off x="4857750" y="2286000"/>
            <a:ext cx="20716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通信路符号化（冗長性付加）</a:t>
            </a:r>
          </a:p>
        </p:txBody>
      </p:sp>
      <p:sp>
        <p:nvSpPr>
          <p:cNvPr id="5140" name="テキスト ボックス 18"/>
          <p:cNvSpPr txBox="1">
            <a:spLocks noChangeArrowheads="1"/>
          </p:cNvSpPr>
          <p:nvPr/>
        </p:nvSpPr>
        <p:spPr bwMode="auto">
          <a:xfrm>
            <a:off x="3286125" y="2357438"/>
            <a:ext cx="12144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情報源符号</a:t>
            </a: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7500938" y="1785938"/>
            <a:ext cx="1428750" cy="1643062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142" name="テキスト ボックス 20"/>
          <p:cNvSpPr txBox="1">
            <a:spLocks noChangeArrowheads="1"/>
          </p:cNvSpPr>
          <p:nvPr/>
        </p:nvSpPr>
        <p:spPr bwMode="auto">
          <a:xfrm>
            <a:off x="7643813" y="2143125"/>
            <a:ext cx="12144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通信路符号</a:t>
            </a:r>
          </a:p>
        </p:txBody>
      </p:sp>
      <p:sp>
        <p:nvSpPr>
          <p:cNvPr id="5143" name="AutoShape 1029"/>
          <p:cNvSpPr>
            <a:spLocks noChangeArrowheads="1"/>
          </p:cNvSpPr>
          <p:nvPr/>
        </p:nvSpPr>
        <p:spPr bwMode="auto">
          <a:xfrm>
            <a:off x="1571625" y="4000500"/>
            <a:ext cx="5429250" cy="2571750"/>
          </a:xfrm>
          <a:prstGeom prst="rightArrow">
            <a:avLst>
              <a:gd name="adj1" fmla="val 72843"/>
              <a:gd name="adj2" fmla="val 25138"/>
            </a:avLst>
          </a:prstGeom>
          <a:solidFill>
            <a:srgbClr val="FFFFCC">
              <a:alpha val="49803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4" name="AutoShape 1036"/>
          <p:cNvSpPr>
            <a:spLocks noChangeArrowheads="1"/>
          </p:cNvSpPr>
          <p:nvPr/>
        </p:nvSpPr>
        <p:spPr bwMode="auto">
          <a:xfrm>
            <a:off x="1785938" y="4500563"/>
            <a:ext cx="1285875" cy="1714500"/>
          </a:xfrm>
          <a:prstGeom prst="rightArrow">
            <a:avLst>
              <a:gd name="adj1" fmla="val 77824"/>
              <a:gd name="adj2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5" name="AutoShape 1037"/>
          <p:cNvSpPr>
            <a:spLocks noChangeArrowheads="1"/>
          </p:cNvSpPr>
          <p:nvPr/>
        </p:nvSpPr>
        <p:spPr bwMode="auto">
          <a:xfrm>
            <a:off x="4429125" y="4500563"/>
            <a:ext cx="2214563" cy="1643062"/>
          </a:xfrm>
          <a:prstGeom prst="rightArrow">
            <a:avLst>
              <a:gd name="adj1" fmla="val 77269"/>
              <a:gd name="adj2" fmla="val 2499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" name="円/楕円 24"/>
          <p:cNvSpPr/>
          <p:nvPr/>
        </p:nvSpPr>
        <p:spPr bwMode="auto">
          <a:xfrm>
            <a:off x="0" y="4714875"/>
            <a:ext cx="1414463" cy="128587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8" name="正方形/長方形 27"/>
          <p:cNvSpPr/>
          <p:nvPr/>
        </p:nvSpPr>
        <p:spPr bwMode="auto">
          <a:xfrm>
            <a:off x="3214688" y="4786313"/>
            <a:ext cx="1071562" cy="1214437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31" name="正方形/長方形 30"/>
          <p:cNvSpPr/>
          <p:nvPr/>
        </p:nvSpPr>
        <p:spPr bwMode="auto">
          <a:xfrm>
            <a:off x="7286625" y="4714875"/>
            <a:ext cx="1571625" cy="1357313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0" y="5000625"/>
          <a:ext cx="1557338" cy="785813"/>
        </p:xfrm>
        <a:graphic>
          <a:graphicData uri="http://schemas.openxmlformats.org/presentationml/2006/ole">
            <p:oleObj spid="_x0000_s5122" name="Equation" r:id="rId3" imgW="901440" imgH="457200" progId="Equation.DSMT4">
              <p:embed/>
            </p:oleObj>
          </a:graphicData>
        </a:graphic>
      </p:graphicFrame>
      <p:sp>
        <p:nvSpPr>
          <p:cNvPr id="5149" name="テキスト ボックス 32"/>
          <p:cNvSpPr txBox="1">
            <a:spLocks noChangeArrowheads="1"/>
          </p:cNvSpPr>
          <p:nvPr/>
        </p:nvSpPr>
        <p:spPr bwMode="auto">
          <a:xfrm>
            <a:off x="1714500" y="4786313"/>
            <a:ext cx="1357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ハフマン符号化法等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3357563" y="5000625"/>
          <a:ext cx="723900" cy="306388"/>
        </p:xfrm>
        <a:graphic>
          <a:graphicData uri="http://schemas.openxmlformats.org/presentationml/2006/ole">
            <p:oleObj spid="_x0000_s5123" name="Equation" r:id="rId4" imgW="419040" imgH="177480" progId="Equation.DSMT4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3379788" y="5500688"/>
          <a:ext cx="679450" cy="306387"/>
        </p:xfrm>
        <a:graphic>
          <a:graphicData uri="http://schemas.openxmlformats.org/presentationml/2006/ole">
            <p:oleObj spid="_x0000_s5124" name="Equation" r:id="rId5" imgW="393480" imgH="177480" progId="Equation.DSMT4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4819650" y="5143500"/>
          <a:ext cx="1206500" cy="306388"/>
        </p:xfrm>
        <a:graphic>
          <a:graphicData uri="http://schemas.openxmlformats.org/presentationml/2006/ole">
            <p:oleObj spid="_x0000_s5125" name="Equation" r:id="rId6" imgW="698400" imgH="177480" progId="Equation.DSMT4">
              <p:embed/>
            </p:oleObj>
          </a:graphicData>
        </a:graphic>
      </p:graphicFrame>
      <p:sp>
        <p:nvSpPr>
          <p:cNvPr id="5150" name="正方形/長方形 36"/>
          <p:cNvSpPr>
            <a:spLocks noChangeArrowheads="1"/>
          </p:cNvSpPr>
          <p:nvPr/>
        </p:nvSpPr>
        <p:spPr bwMode="auto">
          <a:xfrm>
            <a:off x="4572000" y="4714875"/>
            <a:ext cx="17319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冗長性付加</a:t>
            </a:r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4857750" y="5500688"/>
          <a:ext cx="1143000" cy="301625"/>
        </p:xfrm>
        <a:graphic>
          <a:graphicData uri="http://schemas.openxmlformats.org/presentationml/2006/ole">
            <p:oleObj spid="_x0000_s5126" name="Equation" r:id="rId7" imgW="622080" imgH="164880" progId="Equation.DSMT4">
              <p:embed/>
            </p:oleObj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7429500" y="4857750"/>
          <a:ext cx="1231900" cy="357188"/>
        </p:xfrm>
        <a:graphic>
          <a:graphicData uri="http://schemas.openxmlformats.org/presentationml/2006/ole">
            <p:oleObj spid="_x0000_s5127" name="Equation" r:id="rId8" imgW="571320" imgH="177480" progId="Equation.DSMT4">
              <p:embed/>
            </p:oleObj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7429500" y="5357813"/>
          <a:ext cx="1131888" cy="368300"/>
        </p:xfrm>
        <a:graphic>
          <a:graphicData uri="http://schemas.openxmlformats.org/presentationml/2006/ole">
            <p:oleObj spid="_x0000_s5128" name="Equation" r:id="rId9" imgW="54576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38207F-846C-4F66-AF5C-4F352F7028E5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6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代表的系列</a:t>
            </a:r>
          </a:p>
        </p:txBody>
      </p:sp>
      <p:sp>
        <p:nvSpPr>
          <p:cNvPr id="6154" name="Text Box 4"/>
          <p:cNvSpPr txBox="1">
            <a:spLocks noChangeArrowheads="1"/>
          </p:cNvSpPr>
          <p:nvPr/>
        </p:nvSpPr>
        <p:spPr bwMode="auto">
          <a:xfrm>
            <a:off x="457200" y="1524000"/>
            <a:ext cx="76962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情報源　　　　　　　　　　　　　　　　　　　　　　　の長さ　　　　</a:t>
            </a:r>
          </a:p>
          <a:p>
            <a:endParaRPr lang="ja-JP" altLang="en-US" b="0"/>
          </a:p>
          <a:p>
            <a:r>
              <a:rPr lang="ja-JP" altLang="en-US" b="0"/>
              <a:t>の系列の中で、各記号　　　　の出現個数　　　　と　　　の比が生成確率　　　　に等しいような系列を</a:t>
            </a:r>
            <a:r>
              <a:rPr lang="ja-JP" altLang="en-US" b="0">
                <a:solidFill>
                  <a:srgbClr val="CC0000"/>
                </a:solidFill>
              </a:rPr>
              <a:t>代表的系列</a:t>
            </a:r>
            <a:r>
              <a:rPr lang="ja-JP" altLang="en-US" b="0"/>
              <a:t>という。</a:t>
            </a:r>
          </a:p>
        </p:txBody>
      </p:sp>
      <p:sp>
        <p:nvSpPr>
          <p:cNvPr id="6155" name="AutoShape 5"/>
          <p:cNvSpPr>
            <a:spLocks noChangeArrowheads="1"/>
          </p:cNvSpPr>
          <p:nvPr/>
        </p:nvSpPr>
        <p:spPr bwMode="auto">
          <a:xfrm>
            <a:off x="304800" y="914400"/>
            <a:ext cx="8305800" cy="2743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6146" name="Object 7"/>
          <p:cNvGraphicFramePr>
            <a:graphicFrameLocks noChangeAspect="1"/>
          </p:cNvGraphicFramePr>
          <p:nvPr/>
        </p:nvGraphicFramePr>
        <p:xfrm>
          <a:off x="1752600" y="1219200"/>
          <a:ext cx="4114800" cy="995363"/>
        </p:xfrm>
        <a:graphic>
          <a:graphicData uri="http://schemas.openxmlformats.org/presentationml/2006/ole">
            <p:oleObj spid="_x0000_s6146" name="Equation" r:id="rId3" imgW="1993680" imgH="482400" progId="Equation.DSMT4">
              <p:embed/>
            </p:oleObj>
          </a:graphicData>
        </a:graphic>
      </p:graphicFrame>
      <p:graphicFrame>
        <p:nvGraphicFramePr>
          <p:cNvPr id="6147" name="Object 8"/>
          <p:cNvGraphicFramePr>
            <a:graphicFrameLocks noChangeAspect="1"/>
          </p:cNvGraphicFramePr>
          <p:nvPr/>
        </p:nvGraphicFramePr>
        <p:xfrm>
          <a:off x="7086600" y="1447800"/>
          <a:ext cx="485775" cy="533400"/>
        </p:xfrm>
        <a:graphic>
          <a:graphicData uri="http://schemas.openxmlformats.org/presentationml/2006/ole">
            <p:oleObj spid="_x0000_s6147" name="Equation" r:id="rId4" imgW="126720" imgH="139680" progId="Equation.DSMT4">
              <p:embed/>
            </p:oleObj>
          </a:graphicData>
        </a:graphic>
      </p:graphicFrame>
      <p:graphicFrame>
        <p:nvGraphicFramePr>
          <p:cNvPr id="6148" name="Object 9"/>
          <p:cNvGraphicFramePr>
            <a:graphicFrameLocks noChangeAspect="1"/>
          </p:cNvGraphicFramePr>
          <p:nvPr/>
        </p:nvGraphicFramePr>
        <p:xfrm>
          <a:off x="3581400" y="2057400"/>
          <a:ext cx="509588" cy="762000"/>
        </p:xfrm>
        <a:graphic>
          <a:graphicData uri="http://schemas.openxmlformats.org/presentationml/2006/ole">
            <p:oleObj spid="_x0000_s6148" name="Equation" r:id="rId5" imgW="152280" imgH="228600" progId="Equation.DSMT4">
              <p:embed/>
            </p:oleObj>
          </a:graphicData>
        </a:graphic>
      </p:graphicFrame>
      <p:graphicFrame>
        <p:nvGraphicFramePr>
          <p:cNvPr id="6149" name="Object 10"/>
          <p:cNvGraphicFramePr>
            <a:graphicFrameLocks noChangeAspect="1"/>
          </p:cNvGraphicFramePr>
          <p:nvPr/>
        </p:nvGraphicFramePr>
        <p:xfrm>
          <a:off x="6019800" y="2057400"/>
          <a:ext cx="509588" cy="762000"/>
        </p:xfrm>
        <a:graphic>
          <a:graphicData uri="http://schemas.openxmlformats.org/presentationml/2006/ole">
            <p:oleObj spid="_x0000_s6149" name="Equation" r:id="rId6" imgW="152280" imgH="228600" progId="Equation.DSMT4">
              <p:embed/>
            </p:oleObj>
          </a:graphicData>
        </a:graphic>
      </p:graphicFrame>
      <p:graphicFrame>
        <p:nvGraphicFramePr>
          <p:cNvPr id="6150" name="Object 11"/>
          <p:cNvGraphicFramePr>
            <a:graphicFrameLocks noChangeAspect="1"/>
          </p:cNvGraphicFramePr>
          <p:nvPr/>
        </p:nvGraphicFramePr>
        <p:xfrm>
          <a:off x="6858000" y="2209800"/>
          <a:ext cx="485775" cy="533400"/>
        </p:xfrm>
        <a:graphic>
          <a:graphicData uri="http://schemas.openxmlformats.org/presentationml/2006/ole">
            <p:oleObj spid="_x0000_s6150" name="Equation" r:id="rId7" imgW="126720" imgH="139680" progId="Equation.DSMT4">
              <p:embed/>
            </p:oleObj>
          </a:graphicData>
        </a:graphic>
      </p:graphicFrame>
      <p:graphicFrame>
        <p:nvGraphicFramePr>
          <p:cNvPr id="6151" name="Object 12"/>
          <p:cNvGraphicFramePr>
            <a:graphicFrameLocks noChangeAspect="1"/>
          </p:cNvGraphicFramePr>
          <p:nvPr/>
        </p:nvGraphicFramePr>
        <p:xfrm>
          <a:off x="2438400" y="2438400"/>
          <a:ext cx="552450" cy="762000"/>
        </p:xfrm>
        <a:graphic>
          <a:graphicData uri="http://schemas.openxmlformats.org/presentationml/2006/ole">
            <p:oleObj spid="_x0000_s6151" name="Equation" r:id="rId8" imgW="164880" imgH="228600" progId="Equation.DSMT4">
              <p:embed/>
            </p:oleObj>
          </a:graphicData>
        </a:graphic>
      </p:graphicFrame>
      <p:sp>
        <p:nvSpPr>
          <p:cNvPr id="6156" name="Text Box 13"/>
          <p:cNvSpPr txBox="1">
            <a:spLocks noChangeArrowheads="1"/>
          </p:cNvSpPr>
          <p:nvPr/>
        </p:nvSpPr>
        <p:spPr bwMode="auto">
          <a:xfrm>
            <a:off x="1143000" y="685800"/>
            <a:ext cx="28003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003300"/>
                </a:solidFill>
              </a:rPr>
              <a:t>定義：（代表的系列）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CD3233-A7C4-48A0-871E-D1E4D6AB6595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7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1616075" y="533400"/>
          <a:ext cx="3668713" cy="942975"/>
        </p:xfrm>
        <a:graphic>
          <a:graphicData uri="http://schemas.openxmlformats.org/presentationml/2006/ole">
            <p:oleObj spid="_x0000_s7170" name="Equation" r:id="rId3" imgW="1777680" imgH="457200" progId="Equation.DSMT4">
              <p:embed/>
            </p:oleObj>
          </a:graphicData>
        </a:graphic>
      </p:graphicFrame>
      <p:sp>
        <p:nvSpPr>
          <p:cNvPr id="7178" name="Text Box 5"/>
          <p:cNvSpPr txBox="1">
            <a:spLocks noChangeArrowheads="1"/>
          </p:cNvSpPr>
          <p:nvPr/>
        </p:nvSpPr>
        <p:spPr bwMode="auto">
          <a:xfrm>
            <a:off x="457200" y="63023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情報源</a:t>
            </a:r>
          </a:p>
        </p:txBody>
      </p:sp>
      <p:sp>
        <p:nvSpPr>
          <p:cNvPr id="7179" name="Text Box 6"/>
          <p:cNvSpPr txBox="1">
            <a:spLocks noChangeArrowheads="1"/>
          </p:cNvSpPr>
          <p:nvPr/>
        </p:nvSpPr>
        <p:spPr bwMode="auto">
          <a:xfrm>
            <a:off x="5227638" y="685800"/>
            <a:ext cx="3475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の長さ１２の代表的系列。</a:t>
            </a:r>
          </a:p>
        </p:txBody>
      </p:sp>
      <p:graphicFrame>
        <p:nvGraphicFramePr>
          <p:cNvPr id="7171" name="Object 7"/>
          <p:cNvGraphicFramePr>
            <a:graphicFrameLocks noChangeAspect="1"/>
          </p:cNvGraphicFramePr>
          <p:nvPr/>
        </p:nvGraphicFramePr>
        <p:xfrm>
          <a:off x="804863" y="4572000"/>
          <a:ext cx="4195762" cy="827088"/>
        </p:xfrm>
        <a:graphic>
          <a:graphicData uri="http://schemas.openxmlformats.org/presentationml/2006/ole">
            <p:oleObj spid="_x0000_s7171" name="Equation" r:id="rId4" imgW="901440" imgH="177480" progId="Equation.DSMT4">
              <p:embed/>
            </p:oleObj>
          </a:graphicData>
        </a:graphic>
      </p:graphicFrame>
      <p:graphicFrame>
        <p:nvGraphicFramePr>
          <p:cNvPr id="7172" name="Object 8"/>
          <p:cNvGraphicFramePr>
            <a:graphicFrameLocks noChangeAspect="1"/>
          </p:cNvGraphicFramePr>
          <p:nvPr/>
        </p:nvGraphicFramePr>
        <p:xfrm>
          <a:off x="733425" y="5286375"/>
          <a:ext cx="4195763" cy="827088"/>
        </p:xfrm>
        <a:graphic>
          <a:graphicData uri="http://schemas.openxmlformats.org/presentationml/2006/ole">
            <p:oleObj spid="_x0000_s7172" name="Equation" r:id="rId5" imgW="901440" imgH="177480" progId="Equation.DSMT4">
              <p:embed/>
            </p:oleObj>
          </a:graphicData>
        </a:graphic>
      </p:graphicFrame>
      <p:sp>
        <p:nvSpPr>
          <p:cNvPr id="7180" name="Line 9"/>
          <p:cNvSpPr>
            <a:spLocks noChangeShapeType="1"/>
          </p:cNvSpPr>
          <p:nvPr/>
        </p:nvSpPr>
        <p:spPr bwMode="auto">
          <a:xfrm>
            <a:off x="2528888" y="60960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7173" name="Object 10"/>
          <p:cNvGraphicFramePr>
            <a:graphicFrameLocks noChangeAspect="1"/>
          </p:cNvGraphicFramePr>
          <p:nvPr/>
        </p:nvGraphicFramePr>
        <p:xfrm>
          <a:off x="457200" y="1524000"/>
          <a:ext cx="5486400" cy="1101725"/>
        </p:xfrm>
        <a:graphic>
          <a:graphicData uri="http://schemas.openxmlformats.org/presentationml/2006/ole">
            <p:oleObj spid="_x0000_s7173" name="Equation" r:id="rId6" imgW="1955520" imgH="393480" progId="Equation.DSMT4">
              <p:embed/>
            </p:oleObj>
          </a:graphicData>
        </a:graphic>
      </p:graphicFrame>
      <p:graphicFrame>
        <p:nvGraphicFramePr>
          <p:cNvPr id="7174" name="Object 11"/>
          <p:cNvGraphicFramePr>
            <a:graphicFrameLocks noChangeAspect="1"/>
          </p:cNvGraphicFramePr>
          <p:nvPr/>
        </p:nvGraphicFramePr>
        <p:xfrm>
          <a:off x="474663" y="2438400"/>
          <a:ext cx="5451475" cy="1101725"/>
        </p:xfrm>
        <a:graphic>
          <a:graphicData uri="http://schemas.openxmlformats.org/presentationml/2006/ole">
            <p:oleObj spid="_x0000_s7174" name="Equation" r:id="rId7" imgW="1942920" imgH="393480" progId="Equation.DSMT4">
              <p:embed/>
            </p:oleObj>
          </a:graphicData>
        </a:graphic>
      </p:graphicFrame>
      <p:graphicFrame>
        <p:nvGraphicFramePr>
          <p:cNvPr id="7175" name="Object 12"/>
          <p:cNvGraphicFramePr>
            <a:graphicFrameLocks noChangeAspect="1"/>
          </p:cNvGraphicFramePr>
          <p:nvPr/>
        </p:nvGraphicFramePr>
        <p:xfrm>
          <a:off x="492125" y="3352800"/>
          <a:ext cx="5414963" cy="1101725"/>
        </p:xfrm>
        <a:graphic>
          <a:graphicData uri="http://schemas.openxmlformats.org/presentationml/2006/ole">
            <p:oleObj spid="_x0000_s7175" name="Equation" r:id="rId8" imgW="1930320" imgH="393480" progId="Equation.DSMT4">
              <p:embed/>
            </p:oleObj>
          </a:graphicData>
        </a:graphic>
      </p:graphicFrame>
      <p:sp>
        <p:nvSpPr>
          <p:cNvPr id="7181" name="AutoShape 9"/>
          <p:cNvSpPr>
            <a:spLocks noChangeArrowheads="1"/>
          </p:cNvSpPr>
          <p:nvPr/>
        </p:nvSpPr>
        <p:spPr bwMode="auto">
          <a:xfrm>
            <a:off x="5572125" y="4286250"/>
            <a:ext cx="3214688" cy="1638300"/>
          </a:xfrm>
          <a:prstGeom prst="wedgeRoundRectCallout">
            <a:avLst>
              <a:gd name="adj1" fmla="val -68884"/>
              <a:gd name="adj2" fmla="val 20046"/>
              <a:gd name="adj3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b="0"/>
              <a:t>記号出現頻度が、同一。（順序は異なる。）</a:t>
            </a:r>
            <a:endParaRPr lang="en-US" altLang="ja-JP" b="0"/>
          </a:p>
          <a:p>
            <a:r>
              <a:rPr lang="ja-JP" altLang="en-US" b="0"/>
              <a:t>十分な長さの通報は、ほぼ代表的系列。</a:t>
            </a:r>
            <a:endParaRPr lang="ja-JP" altLang="ja-JP" b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C026AB-BBEA-4140-ADB9-2D3507560ACB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81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8200" name="Text Box 3"/>
          <p:cNvSpPr txBox="1">
            <a:spLocks noChangeArrowheads="1"/>
          </p:cNvSpPr>
          <p:nvPr/>
        </p:nvSpPr>
        <p:spPr bwMode="auto">
          <a:xfrm>
            <a:off x="517525" y="858838"/>
            <a:ext cx="8016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次の各情報源と系列の長さに対して、代表的系列をそれぞれ３個示せ。</a:t>
            </a:r>
          </a:p>
        </p:txBody>
      </p:sp>
      <p:sp>
        <p:nvSpPr>
          <p:cNvPr id="8201" name="Text Box 4"/>
          <p:cNvSpPr txBox="1">
            <a:spLocks noChangeArrowheads="1"/>
          </p:cNvSpPr>
          <p:nvPr/>
        </p:nvSpPr>
        <p:spPr bwMode="auto">
          <a:xfrm>
            <a:off x="381000" y="2057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（１）</a:t>
            </a:r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1295400" y="2209800"/>
          <a:ext cx="2516188" cy="942975"/>
        </p:xfrm>
        <a:graphic>
          <a:graphicData uri="http://schemas.openxmlformats.org/presentationml/2006/ole">
            <p:oleObj spid="_x0000_s8194" name="Equation" r:id="rId3" imgW="1218960" imgH="457200" progId="Equation.DSMT4">
              <p:embed/>
            </p:oleObj>
          </a:graphicData>
        </a:graphic>
      </p:graphicFrame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4598988" y="2214563"/>
          <a:ext cx="1652587" cy="677862"/>
        </p:xfrm>
        <a:graphic>
          <a:graphicData uri="http://schemas.openxmlformats.org/presentationml/2006/ole">
            <p:oleObj spid="_x0000_s8195" name="Equation" r:id="rId4" imgW="431640" imgH="177480" progId="Equation.DSMT4">
              <p:embed/>
            </p:oleObj>
          </a:graphicData>
        </a:graphic>
      </p:graphicFrame>
      <p:sp>
        <p:nvSpPr>
          <p:cNvPr id="8202" name="Text Box 7"/>
          <p:cNvSpPr txBox="1">
            <a:spLocks noChangeArrowheads="1"/>
          </p:cNvSpPr>
          <p:nvPr/>
        </p:nvSpPr>
        <p:spPr bwMode="auto">
          <a:xfrm>
            <a:off x="406400" y="40338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（２）</a:t>
            </a:r>
          </a:p>
        </p:txBody>
      </p:sp>
      <p:graphicFrame>
        <p:nvGraphicFramePr>
          <p:cNvPr id="8196" name="Object 8"/>
          <p:cNvGraphicFramePr>
            <a:graphicFrameLocks noChangeAspect="1"/>
          </p:cNvGraphicFramePr>
          <p:nvPr/>
        </p:nvGraphicFramePr>
        <p:xfrm>
          <a:off x="914400" y="4648200"/>
          <a:ext cx="4419600" cy="868363"/>
        </p:xfrm>
        <a:graphic>
          <a:graphicData uri="http://schemas.openxmlformats.org/presentationml/2006/ole">
            <p:oleObj spid="_x0000_s8196" name="Equation" r:id="rId5" imgW="2323800" imgH="457200" progId="Equation.DSMT4">
              <p:embed/>
            </p:oleObj>
          </a:graphicData>
        </a:graphic>
      </p:graphicFrame>
      <p:graphicFrame>
        <p:nvGraphicFramePr>
          <p:cNvPr id="8197" name="Object 9"/>
          <p:cNvGraphicFramePr>
            <a:graphicFrameLocks noChangeAspect="1"/>
          </p:cNvGraphicFramePr>
          <p:nvPr/>
        </p:nvGraphicFramePr>
        <p:xfrm>
          <a:off x="5995988" y="4572000"/>
          <a:ext cx="1652587" cy="677863"/>
        </p:xfrm>
        <a:graphic>
          <a:graphicData uri="http://schemas.openxmlformats.org/presentationml/2006/ole">
            <p:oleObj spid="_x0000_s8197" name="Equation" r:id="rId6" imgW="43164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325078-18A6-4CA1-9CDD-0336CFB5D4E0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9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代表的系列の個数</a:t>
            </a:r>
          </a:p>
        </p:txBody>
      </p:sp>
      <p:sp>
        <p:nvSpPr>
          <p:cNvPr id="9226" name="Text Box 3"/>
          <p:cNvSpPr txBox="1">
            <a:spLocks noChangeArrowheads="1"/>
          </p:cNvSpPr>
          <p:nvPr/>
        </p:nvSpPr>
        <p:spPr bwMode="auto">
          <a:xfrm>
            <a:off x="457200" y="1524000"/>
            <a:ext cx="8043863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情報源　　　　　　　　　　　　　　　　　　　　　　　の十分な長さ　　　　</a:t>
            </a:r>
          </a:p>
          <a:p>
            <a:endParaRPr lang="en-US" altLang="ja-JP" b="0"/>
          </a:p>
          <a:p>
            <a:r>
              <a:rPr lang="ja-JP" altLang="en-US" b="0"/>
              <a:t>の代表的系列の個数　　　　は、次式で表される。</a:t>
            </a:r>
          </a:p>
          <a:p>
            <a:endParaRPr lang="ja-JP" altLang="en-US" b="0"/>
          </a:p>
          <a:p>
            <a:endParaRPr lang="ja-JP" altLang="en-US" b="0"/>
          </a:p>
          <a:p>
            <a:endParaRPr lang="ja-JP" altLang="en-US" b="0"/>
          </a:p>
          <a:p>
            <a:r>
              <a:rPr lang="ja-JP" altLang="en-US" b="0"/>
              <a:t>ここで、　　　　　は情報源　　　のエントロピー。</a:t>
            </a:r>
          </a:p>
        </p:txBody>
      </p:sp>
      <p:sp>
        <p:nvSpPr>
          <p:cNvPr id="9227" name="AutoShape 4"/>
          <p:cNvSpPr>
            <a:spLocks noChangeArrowheads="1"/>
          </p:cNvSpPr>
          <p:nvPr/>
        </p:nvSpPr>
        <p:spPr bwMode="auto">
          <a:xfrm>
            <a:off x="304800" y="914400"/>
            <a:ext cx="8482013" cy="3729038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9218" name="Object 5"/>
          <p:cNvGraphicFramePr>
            <a:graphicFrameLocks noChangeAspect="1"/>
          </p:cNvGraphicFramePr>
          <p:nvPr/>
        </p:nvGraphicFramePr>
        <p:xfrm>
          <a:off x="1752600" y="1219200"/>
          <a:ext cx="4114800" cy="995363"/>
        </p:xfrm>
        <a:graphic>
          <a:graphicData uri="http://schemas.openxmlformats.org/presentationml/2006/ole">
            <p:oleObj spid="_x0000_s9218" name="Equation" r:id="rId3" imgW="1993680" imgH="482400" progId="Equation.DSMT4">
              <p:embed/>
            </p:oleObj>
          </a:graphicData>
        </a:graphic>
      </p:graphicFrame>
      <p:graphicFrame>
        <p:nvGraphicFramePr>
          <p:cNvPr id="9219" name="Object 6"/>
          <p:cNvGraphicFramePr>
            <a:graphicFrameLocks noChangeAspect="1"/>
          </p:cNvGraphicFramePr>
          <p:nvPr/>
        </p:nvGraphicFramePr>
        <p:xfrm>
          <a:off x="7772400" y="1524000"/>
          <a:ext cx="485775" cy="533400"/>
        </p:xfrm>
        <a:graphic>
          <a:graphicData uri="http://schemas.openxmlformats.org/presentationml/2006/ole">
            <p:oleObj spid="_x0000_s9219" name="Equation" r:id="rId4" imgW="126720" imgH="139680" progId="Equation.DSMT4">
              <p:embed/>
            </p:oleObj>
          </a:graphicData>
        </a:graphic>
      </p:graphicFrame>
      <p:graphicFrame>
        <p:nvGraphicFramePr>
          <p:cNvPr id="9220" name="Object 8"/>
          <p:cNvGraphicFramePr>
            <a:graphicFrameLocks noChangeAspect="1"/>
          </p:cNvGraphicFramePr>
          <p:nvPr/>
        </p:nvGraphicFramePr>
        <p:xfrm>
          <a:off x="1524000" y="3657600"/>
          <a:ext cx="1066800" cy="549275"/>
        </p:xfrm>
        <a:graphic>
          <a:graphicData uri="http://schemas.openxmlformats.org/presentationml/2006/ole">
            <p:oleObj spid="_x0000_s9220" name="Equation" r:id="rId5" imgW="393480" imgH="203040" progId="Equation.DSMT4">
              <p:embed/>
            </p:oleObj>
          </a:graphicData>
        </a:graphic>
      </p:graphicFrame>
      <p:graphicFrame>
        <p:nvGraphicFramePr>
          <p:cNvPr id="9221" name="Object 9"/>
          <p:cNvGraphicFramePr>
            <a:graphicFrameLocks noChangeAspect="1"/>
          </p:cNvGraphicFramePr>
          <p:nvPr/>
        </p:nvGraphicFramePr>
        <p:xfrm>
          <a:off x="3810000" y="3581400"/>
          <a:ext cx="582613" cy="630238"/>
        </p:xfrm>
        <a:graphic>
          <a:graphicData uri="http://schemas.openxmlformats.org/presentationml/2006/ole">
            <p:oleObj spid="_x0000_s9221" name="Equation" r:id="rId6" imgW="152280" imgH="164880" progId="Equation.DSMT4">
              <p:embed/>
            </p:oleObj>
          </a:graphicData>
        </a:graphic>
      </p:graphicFrame>
      <p:graphicFrame>
        <p:nvGraphicFramePr>
          <p:cNvPr id="9222" name="Object 10"/>
          <p:cNvGraphicFramePr>
            <a:graphicFrameLocks noChangeAspect="1"/>
          </p:cNvGraphicFramePr>
          <p:nvPr/>
        </p:nvGraphicFramePr>
        <p:xfrm>
          <a:off x="3352800" y="2209800"/>
          <a:ext cx="595313" cy="593725"/>
        </p:xfrm>
        <a:graphic>
          <a:graphicData uri="http://schemas.openxmlformats.org/presentationml/2006/ole">
            <p:oleObj spid="_x0000_s9222" name="Equation" r:id="rId7" imgW="177480" imgH="177480" progId="Equation.DSMT4">
              <p:embed/>
            </p:oleObj>
          </a:graphicData>
        </a:graphic>
      </p:graphicFrame>
      <p:sp>
        <p:nvSpPr>
          <p:cNvPr id="9228" name="Text Box 11"/>
          <p:cNvSpPr txBox="1">
            <a:spLocks noChangeArrowheads="1"/>
          </p:cNvSpPr>
          <p:nvPr/>
        </p:nvSpPr>
        <p:spPr bwMode="auto">
          <a:xfrm>
            <a:off x="1143000" y="685800"/>
            <a:ext cx="55308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FF6600"/>
                </a:solidFill>
              </a:rPr>
              <a:t>性質：（代表的系列の個数とエントロピー）</a:t>
            </a:r>
          </a:p>
        </p:txBody>
      </p:sp>
      <p:graphicFrame>
        <p:nvGraphicFramePr>
          <p:cNvPr id="9223" name="Object 12"/>
          <p:cNvGraphicFramePr>
            <a:graphicFrameLocks noChangeAspect="1"/>
          </p:cNvGraphicFramePr>
          <p:nvPr/>
        </p:nvGraphicFramePr>
        <p:xfrm>
          <a:off x="2000250" y="2500313"/>
          <a:ext cx="3627438" cy="1114425"/>
        </p:xfrm>
        <a:graphic>
          <a:graphicData uri="http://schemas.openxmlformats.org/presentationml/2006/ole">
            <p:oleObj spid="_x0000_s9223" name="Equation" r:id="rId8" imgW="6602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005B2C-1A24-4B64-A4FD-62B53D15E9B6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0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sp>
        <p:nvSpPr>
          <p:cNvPr id="10253" name="Text Box 3"/>
          <p:cNvSpPr txBox="1">
            <a:spLocks noChangeArrowheads="1"/>
          </p:cNvSpPr>
          <p:nvPr/>
        </p:nvSpPr>
        <p:spPr bwMode="auto">
          <a:xfrm>
            <a:off x="136525" y="782638"/>
            <a:ext cx="7559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長さ　　　の代表的系列を　　　　　　　　　　　　　　　　とし、その発生確率を　　　　　　　とする。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838200" y="762000"/>
          <a:ext cx="485775" cy="533400"/>
        </p:xfrm>
        <a:graphic>
          <a:graphicData uri="http://schemas.openxmlformats.org/presentationml/2006/ole">
            <p:oleObj spid="_x0000_s10242" name="Equation" r:id="rId3" imgW="126720" imgH="139680" progId="Equation.DSMT4">
              <p:embed/>
            </p:oleObj>
          </a:graphicData>
        </a:graphic>
      </p:graphicFrame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3581400" y="609600"/>
          <a:ext cx="2914650" cy="873125"/>
        </p:xfrm>
        <a:graphic>
          <a:graphicData uri="http://schemas.openxmlformats.org/presentationml/2006/ole">
            <p:oleObj spid="_x0000_s10243" name="Equation" r:id="rId4" imgW="761760" imgH="228600" progId="Equation.DSMT4">
              <p:embed/>
            </p:oleObj>
          </a:graphicData>
        </a:graphic>
      </p:graphicFrame>
      <p:graphicFrame>
        <p:nvGraphicFramePr>
          <p:cNvPr id="10244" name="Object 8"/>
          <p:cNvGraphicFramePr>
            <a:graphicFrameLocks noChangeAspect="1"/>
          </p:cNvGraphicFramePr>
          <p:nvPr/>
        </p:nvGraphicFramePr>
        <p:xfrm>
          <a:off x="2362200" y="1066800"/>
          <a:ext cx="1295400" cy="712788"/>
        </p:xfrm>
        <a:graphic>
          <a:graphicData uri="http://schemas.openxmlformats.org/presentationml/2006/ole">
            <p:oleObj spid="_x0000_s10244" name="Equation" r:id="rId5" imgW="368280" imgH="203040" progId="Equation.DSMT4">
              <p:embed/>
            </p:oleObj>
          </a:graphicData>
        </a:graphic>
      </p:graphicFrame>
      <p:sp>
        <p:nvSpPr>
          <p:cNvPr id="10254" name="Text Box 9"/>
          <p:cNvSpPr txBox="1">
            <a:spLocks noChangeArrowheads="1"/>
          </p:cNvSpPr>
          <p:nvPr/>
        </p:nvSpPr>
        <p:spPr bwMode="auto">
          <a:xfrm>
            <a:off x="152400" y="1905000"/>
            <a:ext cx="8839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記号　　　の発生確率が　　　であり、それが　　　　に　　　　　　　　個含まれているので次式が成り立つ。　　</a:t>
            </a:r>
          </a:p>
        </p:txBody>
      </p:sp>
      <p:graphicFrame>
        <p:nvGraphicFramePr>
          <p:cNvPr id="10245" name="Object 10"/>
          <p:cNvGraphicFramePr>
            <a:graphicFrameLocks noChangeAspect="1"/>
          </p:cNvGraphicFramePr>
          <p:nvPr/>
        </p:nvGraphicFramePr>
        <p:xfrm>
          <a:off x="914400" y="1524000"/>
          <a:ext cx="582613" cy="873125"/>
        </p:xfrm>
        <a:graphic>
          <a:graphicData uri="http://schemas.openxmlformats.org/presentationml/2006/ole">
            <p:oleObj spid="_x0000_s10245" name="Equation" r:id="rId6" imgW="152280" imgH="228600" progId="Equation.DSMT4">
              <p:embed/>
            </p:oleObj>
          </a:graphicData>
        </a:graphic>
      </p:graphicFrame>
      <p:graphicFrame>
        <p:nvGraphicFramePr>
          <p:cNvPr id="10246" name="Object 11"/>
          <p:cNvGraphicFramePr>
            <a:graphicFrameLocks noChangeAspect="1"/>
          </p:cNvGraphicFramePr>
          <p:nvPr/>
        </p:nvGraphicFramePr>
        <p:xfrm>
          <a:off x="3276600" y="1676400"/>
          <a:ext cx="550863" cy="762000"/>
        </p:xfrm>
        <a:graphic>
          <a:graphicData uri="http://schemas.openxmlformats.org/presentationml/2006/ole">
            <p:oleObj spid="_x0000_s10246" name="Equation" r:id="rId7" imgW="164880" imgH="228600" progId="Equation.DSMT4">
              <p:embed/>
            </p:oleObj>
          </a:graphicData>
        </a:graphic>
      </p:graphicFrame>
      <p:graphicFrame>
        <p:nvGraphicFramePr>
          <p:cNvPr id="10247" name="Object 12"/>
          <p:cNvGraphicFramePr>
            <a:graphicFrameLocks noChangeAspect="1"/>
          </p:cNvGraphicFramePr>
          <p:nvPr/>
        </p:nvGraphicFramePr>
        <p:xfrm>
          <a:off x="5791200" y="1828800"/>
          <a:ext cx="630238" cy="533400"/>
        </p:xfrm>
        <a:graphic>
          <a:graphicData uri="http://schemas.openxmlformats.org/presentationml/2006/ole">
            <p:oleObj spid="_x0000_s10247" name="Equation" r:id="rId8" imgW="164880" imgH="139680" progId="Equation.DSMT4">
              <p:embed/>
            </p:oleObj>
          </a:graphicData>
        </a:graphic>
      </p:graphicFrame>
      <p:graphicFrame>
        <p:nvGraphicFramePr>
          <p:cNvPr id="10248" name="Object 13"/>
          <p:cNvGraphicFramePr>
            <a:graphicFrameLocks noChangeAspect="1"/>
          </p:cNvGraphicFramePr>
          <p:nvPr/>
        </p:nvGraphicFramePr>
        <p:xfrm>
          <a:off x="7010400" y="1752600"/>
          <a:ext cx="1652588" cy="762000"/>
        </p:xfrm>
        <a:graphic>
          <a:graphicData uri="http://schemas.openxmlformats.org/presentationml/2006/ole">
            <p:oleObj spid="_x0000_s10248" name="Equation" r:id="rId9" imgW="495000" imgH="228600" progId="Equation.DSMT4">
              <p:embed/>
            </p:oleObj>
          </a:graphicData>
        </a:graphic>
      </p:graphicFrame>
      <p:graphicFrame>
        <p:nvGraphicFramePr>
          <p:cNvPr id="10249" name="Object 14"/>
          <p:cNvGraphicFramePr>
            <a:graphicFrameLocks noChangeAspect="1"/>
          </p:cNvGraphicFramePr>
          <p:nvPr/>
        </p:nvGraphicFramePr>
        <p:xfrm>
          <a:off x="914400" y="2514600"/>
          <a:ext cx="5494338" cy="1603375"/>
        </p:xfrm>
        <a:graphic>
          <a:graphicData uri="http://schemas.openxmlformats.org/presentationml/2006/ole">
            <p:oleObj spid="_x0000_s10249" name="Equation" r:id="rId10" imgW="1562040" imgH="457200" progId="Equation.DSMT4">
              <p:embed/>
            </p:oleObj>
          </a:graphicData>
        </a:graphic>
      </p:graphicFrame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304800" y="4038600"/>
            <a:ext cx="653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底の変換と指数法則より、次のように計算できる。</a:t>
            </a:r>
          </a:p>
        </p:txBody>
      </p:sp>
      <p:graphicFrame>
        <p:nvGraphicFramePr>
          <p:cNvPr id="10250" name="Object 17"/>
          <p:cNvGraphicFramePr>
            <a:graphicFrameLocks noChangeAspect="1"/>
          </p:cNvGraphicFramePr>
          <p:nvPr/>
        </p:nvGraphicFramePr>
        <p:xfrm>
          <a:off x="1081088" y="4478338"/>
          <a:ext cx="5624512" cy="2227262"/>
        </p:xfrm>
        <a:graphic>
          <a:graphicData uri="http://schemas.openxmlformats.org/presentationml/2006/ole">
            <p:oleObj spid="_x0000_s10250" name="Equation" r:id="rId11" imgW="1854000" imgH="7365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AE2F47-96B3-4FC2-B98C-E8408342B95D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1271" name="Text Box 3"/>
          <p:cNvSpPr txBox="1">
            <a:spLocks noChangeArrowheads="1"/>
          </p:cNvSpPr>
          <p:nvPr/>
        </p:nvSpPr>
        <p:spPr bwMode="auto">
          <a:xfrm>
            <a:off x="746125" y="858838"/>
            <a:ext cx="75596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　　　が十分大きければ、代表的系列以外の発生確率は０に漸近する。したがって、代表的系列　　　　の個数　　　　は発生確率の逆数である。すなわち、次式が成り立つ。</a:t>
            </a: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857250" y="785813"/>
          <a:ext cx="485775" cy="533400"/>
        </p:xfrm>
        <a:graphic>
          <a:graphicData uri="http://schemas.openxmlformats.org/presentationml/2006/ole">
            <p:oleObj spid="_x0000_s11266" name="Equation" r:id="rId3" imgW="126720" imgH="139680" progId="Equation.DSMT4">
              <p:embed/>
            </p:oleObj>
          </a:graphicData>
        </a:graphic>
      </p:graphicFrame>
      <p:graphicFrame>
        <p:nvGraphicFramePr>
          <p:cNvPr id="11267" name="Object 5"/>
          <p:cNvGraphicFramePr>
            <a:graphicFrameLocks noChangeAspect="1"/>
          </p:cNvGraphicFramePr>
          <p:nvPr/>
        </p:nvGraphicFramePr>
        <p:xfrm>
          <a:off x="7215188" y="1214438"/>
          <a:ext cx="533400" cy="531812"/>
        </p:xfrm>
        <a:graphic>
          <a:graphicData uri="http://schemas.openxmlformats.org/presentationml/2006/ole">
            <p:oleObj spid="_x0000_s11267" name="Equation" r:id="rId4" imgW="177480" imgH="177480" progId="Equation.DSMT4">
              <p:embed/>
            </p:oleObj>
          </a:graphicData>
        </a:graphic>
      </p:graphicFrame>
      <p:graphicFrame>
        <p:nvGraphicFramePr>
          <p:cNvPr id="11268" name="Object 6"/>
          <p:cNvGraphicFramePr>
            <a:graphicFrameLocks noChangeAspect="1"/>
          </p:cNvGraphicFramePr>
          <p:nvPr/>
        </p:nvGraphicFramePr>
        <p:xfrm>
          <a:off x="1828800" y="2590800"/>
          <a:ext cx="4495800" cy="1625600"/>
        </p:xfrm>
        <a:graphic>
          <a:graphicData uri="http://schemas.openxmlformats.org/presentationml/2006/ole">
            <p:oleObj spid="_x0000_s11268" name="Equation" r:id="rId5" imgW="1155600" imgH="419040" progId="Equation.DSMT4">
              <p:embed/>
            </p:oleObj>
          </a:graphicData>
        </a:graphic>
      </p:graphicFrame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7146925" y="5299075"/>
            <a:ext cx="81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QED</a:t>
            </a:r>
          </a:p>
        </p:txBody>
      </p:sp>
      <p:graphicFrame>
        <p:nvGraphicFramePr>
          <p:cNvPr id="11269" name="Object 8"/>
          <p:cNvGraphicFramePr>
            <a:graphicFrameLocks noChangeAspect="1"/>
          </p:cNvGraphicFramePr>
          <p:nvPr/>
        </p:nvGraphicFramePr>
        <p:xfrm>
          <a:off x="5572125" y="1214438"/>
          <a:ext cx="631825" cy="533400"/>
        </p:xfrm>
        <a:graphic>
          <a:graphicData uri="http://schemas.openxmlformats.org/presentationml/2006/ole">
            <p:oleObj spid="_x0000_s11269" name="Equation" r:id="rId6" imgW="164880" imgH="139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9C37E3-023D-49AD-AAB5-E24C1A035635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情報（伝送）速度</a:t>
            </a:r>
          </a:p>
        </p:txBody>
      </p:sp>
      <p:sp>
        <p:nvSpPr>
          <p:cNvPr id="12295" name="Text Box 3"/>
          <p:cNvSpPr txBox="1">
            <a:spLocks noChangeArrowheads="1"/>
          </p:cNvSpPr>
          <p:nvPr/>
        </p:nvSpPr>
        <p:spPr bwMode="auto">
          <a:xfrm>
            <a:off x="857220" y="1142982"/>
            <a:ext cx="7286625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通信路符号　　　　　　　　　　　　　　　　　　　　　に対して、</a:t>
            </a:r>
            <a:endParaRPr lang="en-US" altLang="ja-JP" b="0"/>
          </a:p>
          <a:p>
            <a:r>
              <a:rPr lang="ja-JP" altLang="en-US" b="0"/>
              <a:t>通信路記号１記号あたりに伝送される情報量を、</a:t>
            </a:r>
          </a:p>
          <a:p>
            <a:r>
              <a:rPr lang="ja-JP" altLang="en-US" b="0">
                <a:solidFill>
                  <a:srgbClr val="C00000"/>
                </a:solidFill>
              </a:rPr>
              <a:t>情報速度</a:t>
            </a:r>
            <a:r>
              <a:rPr lang="ja-JP" altLang="en-US" b="0"/>
              <a:t>あるいは</a:t>
            </a:r>
            <a:r>
              <a:rPr lang="ja-JP" altLang="en-US" b="0">
                <a:solidFill>
                  <a:srgbClr val="C00000"/>
                </a:solidFill>
              </a:rPr>
              <a:t>情報伝送速度</a:t>
            </a:r>
            <a:r>
              <a:rPr lang="ja-JP" altLang="en-US" b="0"/>
              <a:t>という。</a:t>
            </a:r>
            <a:endParaRPr lang="en-US" altLang="ja-JP" b="0"/>
          </a:p>
          <a:p>
            <a:r>
              <a:rPr lang="ja-JP" altLang="en-US" b="0"/>
              <a:t>情報速度は主に　　　　　　　　　　　　　　　　　</a:t>
            </a:r>
          </a:p>
          <a:p>
            <a:endParaRPr lang="ja-JP" altLang="en-US" b="0"/>
          </a:p>
          <a:p>
            <a:r>
              <a:rPr lang="ja-JP" altLang="en-US" b="0"/>
              <a:t>の記号が用いられ、</a:t>
            </a:r>
            <a:endParaRPr lang="en-US" altLang="ja-JP" b="0"/>
          </a:p>
          <a:p>
            <a:endParaRPr lang="en-US" altLang="ja-JP" b="0"/>
          </a:p>
          <a:p>
            <a:endParaRPr lang="en-US" altLang="ja-JP" b="0"/>
          </a:p>
          <a:p>
            <a:endParaRPr lang="en-US" altLang="ja-JP" b="0"/>
          </a:p>
          <a:p>
            <a:r>
              <a:rPr lang="ja-JP" altLang="en-US" b="0"/>
              <a:t>と表される。</a:t>
            </a:r>
          </a:p>
        </p:txBody>
      </p:sp>
      <p:sp>
        <p:nvSpPr>
          <p:cNvPr id="12296" name="AutoShape 4"/>
          <p:cNvSpPr>
            <a:spLocks noChangeArrowheads="1"/>
          </p:cNvSpPr>
          <p:nvPr/>
        </p:nvSpPr>
        <p:spPr bwMode="auto">
          <a:xfrm>
            <a:off x="357158" y="785794"/>
            <a:ext cx="8572500" cy="4357688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2290" name="Object 5"/>
          <p:cNvGraphicFramePr>
            <a:graphicFrameLocks noChangeAspect="1"/>
          </p:cNvGraphicFramePr>
          <p:nvPr/>
        </p:nvGraphicFramePr>
        <p:xfrm>
          <a:off x="1643033" y="2571732"/>
          <a:ext cx="4086225" cy="555625"/>
        </p:xfrm>
        <a:graphic>
          <a:graphicData uri="http://schemas.openxmlformats.org/presentationml/2006/ole">
            <p:oleObj spid="_x0000_s12290" name="Equation" r:id="rId3" imgW="1574640" imgH="215640" progId="Equation.DSMT4">
              <p:embed/>
            </p:oleObj>
          </a:graphicData>
        </a:graphic>
      </p:graphicFrame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6357908" y="2428857"/>
            <a:ext cx="2571750" cy="1500187"/>
          </a:xfrm>
          <a:prstGeom prst="wedgeRoundRectCallout">
            <a:avLst>
              <a:gd name="adj1" fmla="val -66806"/>
              <a:gd name="adj2" fmla="val -27560"/>
              <a:gd name="adj3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b="0" dirty="0"/>
              <a:t>速度を意味する</a:t>
            </a:r>
            <a:endParaRPr lang="en-US" altLang="ja-JP" b="0" dirty="0"/>
          </a:p>
          <a:p>
            <a:pPr algn="ctr"/>
            <a:r>
              <a:rPr lang="en-US" altLang="ja-JP" b="0" dirty="0"/>
              <a:t>Rate</a:t>
            </a:r>
          </a:p>
          <a:p>
            <a:pPr algn="ctr"/>
            <a:r>
              <a:rPr lang="ja-JP" altLang="en-US" b="0" dirty="0"/>
              <a:t>の頭文字。</a:t>
            </a:r>
            <a:endParaRPr lang="ja-JP" altLang="ja-JP" b="0" dirty="0"/>
          </a:p>
        </p:txBody>
      </p:sp>
      <p:sp>
        <p:nvSpPr>
          <p:cNvPr id="12298" name="Text Box 13"/>
          <p:cNvSpPr txBox="1">
            <a:spLocks noChangeArrowheads="1"/>
          </p:cNvSpPr>
          <p:nvPr/>
        </p:nvSpPr>
        <p:spPr bwMode="auto">
          <a:xfrm>
            <a:off x="1142970" y="642919"/>
            <a:ext cx="5262563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003300"/>
                </a:solidFill>
              </a:rPr>
              <a:t>定義</a:t>
            </a:r>
            <a:r>
              <a:rPr lang="ja-JP" altLang="en-US" b="0">
                <a:solidFill>
                  <a:srgbClr val="003300"/>
                </a:solidFill>
                <a:sym typeface="Wingdings" pitchFamily="2" charset="2"/>
              </a:rPr>
              <a:t>：（通信路符号の情報（伝送）速度</a:t>
            </a:r>
            <a:r>
              <a:rPr lang="ja-JP" altLang="en-US" b="0">
                <a:solidFill>
                  <a:srgbClr val="003300"/>
                </a:solidFill>
              </a:rPr>
              <a:t>）</a:t>
            </a:r>
          </a:p>
        </p:txBody>
      </p:sp>
      <p:graphicFrame>
        <p:nvGraphicFramePr>
          <p:cNvPr id="12291" name="Object 8"/>
          <p:cNvGraphicFramePr>
            <a:graphicFrameLocks noChangeAspect="1"/>
          </p:cNvGraphicFramePr>
          <p:nvPr/>
        </p:nvGraphicFramePr>
        <p:xfrm>
          <a:off x="2500283" y="1000107"/>
          <a:ext cx="3992562" cy="733425"/>
        </p:xfrm>
        <a:graphic>
          <a:graphicData uri="http://schemas.openxmlformats.org/presentationml/2006/ole">
            <p:oleObj spid="_x0000_s12291" name="Equation" r:id="rId4" imgW="1384200" imgH="253800" progId="Equation.DSMT4">
              <p:embed/>
            </p:oleObj>
          </a:graphicData>
        </a:graphic>
      </p:graphicFrame>
      <p:graphicFrame>
        <p:nvGraphicFramePr>
          <p:cNvPr id="12292" name="Object 7"/>
          <p:cNvGraphicFramePr>
            <a:graphicFrameLocks noChangeAspect="1"/>
          </p:cNvGraphicFramePr>
          <p:nvPr/>
        </p:nvGraphicFramePr>
        <p:xfrm>
          <a:off x="1000100" y="3500438"/>
          <a:ext cx="3460750" cy="1012825"/>
        </p:xfrm>
        <a:graphic>
          <a:graphicData uri="http://schemas.openxmlformats.org/presentationml/2006/ole">
            <p:oleObj spid="_x0000_s12292" name="Equation" r:id="rId5" imgW="1333440" imgH="393480" progId="Equation.DSMT4">
              <p:embed/>
            </p:oleObj>
          </a:graphicData>
        </a:graphic>
      </p:graphicFrame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285720" y="5143512"/>
            <a:ext cx="4357700" cy="1500187"/>
          </a:xfrm>
          <a:prstGeom prst="wedgeRoundRectCallout">
            <a:avLst>
              <a:gd name="adj1" fmla="val 10178"/>
              <a:gd name="adj2" fmla="val -103751"/>
              <a:gd name="adj3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0034" y="5643578"/>
            <a:ext cx="1731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情報速度＝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71736" y="5286388"/>
            <a:ext cx="1112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情報量</a:t>
            </a:r>
            <a:endParaRPr kumimoji="1" lang="ja-JP" altLang="en-US" dirty="0"/>
          </a:p>
        </p:txBody>
      </p:sp>
      <p:cxnSp>
        <p:nvCxnSpPr>
          <p:cNvPr id="15" name="直線コネクタ 14"/>
          <p:cNvCxnSpPr/>
          <p:nvPr/>
        </p:nvCxnSpPr>
        <p:spPr bwMode="auto">
          <a:xfrm>
            <a:off x="2357422" y="5857892"/>
            <a:ext cx="1643074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2643174" y="5929330"/>
            <a:ext cx="1112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記号数</a:t>
            </a:r>
            <a:endParaRPr kumimoji="1" lang="ja-JP" altLang="en-US" dirty="0"/>
          </a:p>
        </p:txBody>
      </p: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4429124" y="4000504"/>
            <a:ext cx="4357718" cy="1214446"/>
          </a:xfrm>
          <a:prstGeom prst="wedgeRoundRectCallout">
            <a:avLst>
              <a:gd name="adj1" fmla="val -49636"/>
              <a:gd name="adj2" fmla="val -59666"/>
              <a:gd name="adj3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 dirty="0"/>
          </a:p>
        </p:txBody>
      </p:sp>
      <p:graphicFrame>
        <p:nvGraphicFramePr>
          <p:cNvPr id="2" name="Object 7"/>
          <p:cNvGraphicFramePr>
            <a:graphicFrameLocks noChangeAspect="1"/>
          </p:cNvGraphicFramePr>
          <p:nvPr/>
        </p:nvGraphicFramePr>
        <p:xfrm>
          <a:off x="4643438" y="4214818"/>
          <a:ext cx="4071966" cy="940932"/>
        </p:xfrm>
        <a:graphic>
          <a:graphicData uri="http://schemas.openxmlformats.org/presentationml/2006/ole">
            <p:oleObj spid="_x0000_s12293" name="Equation" r:id="rId6" imgW="168876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9C8C0C-AFAF-4FC6-906F-EED01F086ADD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33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情報伝送速度の物理的意味</a:t>
            </a:r>
          </a:p>
        </p:txBody>
      </p:sp>
      <p:sp>
        <p:nvSpPr>
          <p:cNvPr id="13320" name="Text Box 11"/>
          <p:cNvSpPr txBox="1">
            <a:spLocks noChangeArrowheads="1"/>
          </p:cNvSpPr>
          <p:nvPr/>
        </p:nvSpPr>
        <p:spPr bwMode="auto">
          <a:xfrm>
            <a:off x="447675" y="1538288"/>
            <a:ext cx="8153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１秒（単位時間）あたりに伝送可能な記号　　　　　　　　　とする。このとき、１秒あたりで伝送される情報量　　　　　　　　　　は、次式で与えられる。</a:t>
            </a:r>
          </a:p>
        </p:txBody>
      </p:sp>
      <p:graphicFrame>
        <p:nvGraphicFramePr>
          <p:cNvPr id="13314" name="Object 12"/>
          <p:cNvGraphicFramePr>
            <a:graphicFrameLocks noChangeAspect="1"/>
          </p:cNvGraphicFramePr>
          <p:nvPr/>
        </p:nvGraphicFramePr>
        <p:xfrm>
          <a:off x="5786438" y="1500188"/>
          <a:ext cx="1752600" cy="492125"/>
        </p:xfrm>
        <a:graphic>
          <a:graphicData uri="http://schemas.openxmlformats.org/presentationml/2006/ole">
            <p:oleObj spid="_x0000_s13314" name="Equation" r:id="rId3" imgW="761760" imgH="215640" progId="Equation.DSMT4">
              <p:embed/>
            </p:oleObj>
          </a:graphicData>
        </a:graphic>
      </p:graphicFrame>
      <p:graphicFrame>
        <p:nvGraphicFramePr>
          <p:cNvPr id="13315" name="Object 13"/>
          <p:cNvGraphicFramePr>
            <a:graphicFrameLocks noChangeAspect="1"/>
          </p:cNvGraphicFramePr>
          <p:nvPr/>
        </p:nvGraphicFramePr>
        <p:xfrm>
          <a:off x="5715000" y="1928813"/>
          <a:ext cx="1905000" cy="515937"/>
        </p:xfrm>
        <a:graphic>
          <a:graphicData uri="http://schemas.openxmlformats.org/presentationml/2006/ole">
            <p:oleObj spid="_x0000_s13315" name="Equation" r:id="rId4" imgW="838080" imgH="228600" progId="Equation.DSMT4">
              <p:embed/>
            </p:oleObj>
          </a:graphicData>
        </a:graphic>
      </p:graphicFrame>
      <p:graphicFrame>
        <p:nvGraphicFramePr>
          <p:cNvPr id="13316" name="Object 14"/>
          <p:cNvGraphicFramePr>
            <a:graphicFrameLocks noChangeAspect="1"/>
          </p:cNvGraphicFramePr>
          <p:nvPr/>
        </p:nvGraphicFramePr>
        <p:xfrm>
          <a:off x="1057275" y="2681288"/>
          <a:ext cx="6324600" cy="588962"/>
        </p:xfrm>
        <a:graphic>
          <a:graphicData uri="http://schemas.openxmlformats.org/presentationml/2006/ole">
            <p:oleObj spid="_x0000_s13316" name="Equation" r:id="rId5" imgW="2438280" imgH="228600" progId="Equation.DSMT4">
              <p:embed/>
            </p:oleObj>
          </a:graphicData>
        </a:graphic>
      </p:graphicFrame>
      <p:sp>
        <p:nvSpPr>
          <p:cNvPr id="13321" name="AutoShape 9"/>
          <p:cNvSpPr>
            <a:spLocks noChangeArrowheads="1"/>
          </p:cNvSpPr>
          <p:nvPr/>
        </p:nvSpPr>
        <p:spPr bwMode="auto">
          <a:xfrm>
            <a:off x="714375" y="4071938"/>
            <a:ext cx="6929438" cy="2357437"/>
          </a:xfrm>
          <a:prstGeom prst="wedgeRoundRectCallout">
            <a:avLst>
              <a:gd name="adj1" fmla="val -28722"/>
              <a:gd name="adj2" fmla="val -85394"/>
              <a:gd name="adj3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graphicFrame>
        <p:nvGraphicFramePr>
          <p:cNvPr id="13317" name="Object 6"/>
          <p:cNvGraphicFramePr>
            <a:graphicFrameLocks noChangeAspect="1"/>
          </p:cNvGraphicFramePr>
          <p:nvPr/>
        </p:nvGraphicFramePr>
        <p:xfrm>
          <a:off x="1071563" y="4214813"/>
          <a:ext cx="4283075" cy="654050"/>
        </p:xfrm>
        <a:graphic>
          <a:graphicData uri="http://schemas.openxmlformats.org/presentationml/2006/ole">
            <p:oleObj spid="_x0000_s13317" name="Equation" r:id="rId6" imgW="1650960" imgH="253800" progId="Equation.DSMT4">
              <p:embed/>
            </p:oleObj>
          </a:graphicData>
        </a:graphic>
      </p:graphicFrame>
      <p:sp>
        <p:nvSpPr>
          <p:cNvPr id="13322" name="テキスト ボックス 16"/>
          <p:cNvSpPr txBox="1">
            <a:spLocks noChangeArrowheads="1"/>
          </p:cNvSpPr>
          <p:nvPr/>
        </p:nvSpPr>
        <p:spPr bwMode="auto">
          <a:xfrm>
            <a:off x="1000125" y="4929188"/>
            <a:ext cx="62150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物理的な通信速度としてよく現れる。</a:t>
            </a:r>
            <a:endParaRPr lang="en-US" altLang="ja-JP"/>
          </a:p>
          <a:p>
            <a:r>
              <a:rPr lang="ja-JP" altLang="en-US"/>
              <a:t>１秒あたりに通信されるビット数（通信路符号を伝送する際の記号数）</a:t>
            </a:r>
            <a:endParaRPr lang="en-US" altLang="ja-JP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9FC21F-BB48-4982-935B-B1EC5BB34E32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情報（伝送）速度の直観的意味</a:t>
            </a:r>
          </a:p>
        </p:txBody>
      </p:sp>
      <p:sp>
        <p:nvSpPr>
          <p:cNvPr id="38916" name="AutoShape 6"/>
          <p:cNvSpPr>
            <a:spLocks noChangeArrowheads="1"/>
          </p:cNvSpPr>
          <p:nvPr/>
        </p:nvSpPr>
        <p:spPr bwMode="auto">
          <a:xfrm>
            <a:off x="428625" y="1000125"/>
            <a:ext cx="3571875" cy="1500188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17" name="AutoShape 7"/>
          <p:cNvSpPr>
            <a:spLocks noChangeArrowheads="1"/>
          </p:cNvSpPr>
          <p:nvPr/>
        </p:nvSpPr>
        <p:spPr bwMode="auto">
          <a:xfrm>
            <a:off x="571500" y="1285875"/>
            <a:ext cx="2000250" cy="992188"/>
          </a:xfrm>
          <a:prstGeom prst="cloudCallout">
            <a:avLst>
              <a:gd name="adj1" fmla="val -22319"/>
              <a:gd name="adj2" fmla="val 50278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8918" name="Text Box 9"/>
          <p:cNvSpPr txBox="1">
            <a:spLocks noChangeArrowheads="1"/>
          </p:cNvSpPr>
          <p:nvPr/>
        </p:nvSpPr>
        <p:spPr bwMode="auto">
          <a:xfrm>
            <a:off x="928688" y="1571625"/>
            <a:ext cx="17573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>
                <a:solidFill>
                  <a:schemeClr val="accent2"/>
                </a:solidFill>
              </a:rPr>
              <a:t>情報部分</a:t>
            </a:r>
          </a:p>
        </p:txBody>
      </p:sp>
      <p:sp>
        <p:nvSpPr>
          <p:cNvPr id="38919" name="Text Box 10"/>
          <p:cNvSpPr txBox="1">
            <a:spLocks noChangeArrowheads="1"/>
          </p:cNvSpPr>
          <p:nvPr/>
        </p:nvSpPr>
        <p:spPr bwMode="auto">
          <a:xfrm>
            <a:off x="2500313" y="1571625"/>
            <a:ext cx="1500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>
                <a:solidFill>
                  <a:srgbClr val="CC0000"/>
                </a:solidFill>
              </a:rPr>
              <a:t>冗長部分</a:t>
            </a:r>
          </a:p>
        </p:txBody>
      </p:sp>
      <p:sp>
        <p:nvSpPr>
          <p:cNvPr id="38920" name="Text Box 10"/>
          <p:cNvSpPr txBox="1">
            <a:spLocks noChangeArrowheads="1"/>
          </p:cNvSpPr>
          <p:nvPr/>
        </p:nvSpPr>
        <p:spPr bwMode="auto">
          <a:xfrm>
            <a:off x="1000125" y="785813"/>
            <a:ext cx="1928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通信路符号</a:t>
            </a:r>
            <a:endParaRPr lang="en-US" altLang="ja-JP" b="0"/>
          </a:p>
        </p:txBody>
      </p:sp>
      <p:sp>
        <p:nvSpPr>
          <p:cNvPr id="38921" name="Text Box 10"/>
          <p:cNvSpPr txBox="1">
            <a:spLocks noChangeArrowheads="1"/>
          </p:cNvSpPr>
          <p:nvPr/>
        </p:nvSpPr>
        <p:spPr bwMode="auto">
          <a:xfrm>
            <a:off x="142875" y="3500438"/>
            <a:ext cx="1928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情報速度＝</a:t>
            </a:r>
            <a:endParaRPr lang="en-US" altLang="ja-JP" b="0"/>
          </a:p>
        </p:txBody>
      </p:sp>
      <p:cxnSp>
        <p:nvCxnSpPr>
          <p:cNvPr id="38922" name="直線コネクタ 21"/>
          <p:cNvCxnSpPr>
            <a:cxnSpLocks noChangeShapeType="1"/>
          </p:cNvCxnSpPr>
          <p:nvPr/>
        </p:nvCxnSpPr>
        <p:spPr bwMode="auto">
          <a:xfrm>
            <a:off x="1785938" y="3714750"/>
            <a:ext cx="335756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8923" name="Text Box 10"/>
          <p:cNvSpPr txBox="1">
            <a:spLocks noChangeArrowheads="1"/>
          </p:cNvSpPr>
          <p:nvPr/>
        </p:nvSpPr>
        <p:spPr bwMode="auto">
          <a:xfrm>
            <a:off x="1857375" y="3929063"/>
            <a:ext cx="3429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通信路符号のビット長</a:t>
            </a:r>
            <a:endParaRPr lang="en-US" altLang="ja-JP" b="0"/>
          </a:p>
        </p:txBody>
      </p:sp>
      <p:sp>
        <p:nvSpPr>
          <p:cNvPr id="38924" name="Text Box 10"/>
          <p:cNvSpPr txBox="1">
            <a:spLocks noChangeArrowheads="1"/>
          </p:cNvSpPr>
          <p:nvPr/>
        </p:nvSpPr>
        <p:spPr bwMode="auto">
          <a:xfrm>
            <a:off x="1643063" y="5429250"/>
            <a:ext cx="642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＝</a:t>
            </a:r>
            <a:endParaRPr lang="en-US" altLang="ja-JP" b="0"/>
          </a:p>
        </p:txBody>
      </p:sp>
      <p:sp>
        <p:nvSpPr>
          <p:cNvPr id="38925" name="Text Box 10"/>
          <p:cNvSpPr txBox="1">
            <a:spLocks noChangeArrowheads="1"/>
          </p:cNvSpPr>
          <p:nvPr/>
        </p:nvSpPr>
        <p:spPr bwMode="auto">
          <a:xfrm>
            <a:off x="1857375" y="3000375"/>
            <a:ext cx="2857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情報部分のビット長</a:t>
            </a:r>
            <a:endParaRPr lang="en-US" altLang="ja-JP" b="0"/>
          </a:p>
        </p:txBody>
      </p:sp>
      <p:cxnSp>
        <p:nvCxnSpPr>
          <p:cNvPr id="38926" name="直線コネクタ 29"/>
          <p:cNvCxnSpPr>
            <a:cxnSpLocks noChangeShapeType="1"/>
          </p:cNvCxnSpPr>
          <p:nvPr/>
        </p:nvCxnSpPr>
        <p:spPr bwMode="auto">
          <a:xfrm>
            <a:off x="2071688" y="5572125"/>
            <a:ext cx="5786437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8927" name="Text Box 10"/>
          <p:cNvSpPr txBox="1">
            <a:spLocks noChangeArrowheads="1"/>
          </p:cNvSpPr>
          <p:nvPr/>
        </p:nvSpPr>
        <p:spPr bwMode="auto">
          <a:xfrm>
            <a:off x="2071688" y="5715000"/>
            <a:ext cx="6000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情報部分のビット長＋冗長部分のビット長</a:t>
            </a:r>
            <a:endParaRPr lang="en-US" altLang="ja-JP" b="0"/>
          </a:p>
        </p:txBody>
      </p:sp>
      <p:sp>
        <p:nvSpPr>
          <p:cNvPr id="38928" name="Text Box 10"/>
          <p:cNvSpPr txBox="1">
            <a:spLocks noChangeArrowheads="1"/>
          </p:cNvSpPr>
          <p:nvPr/>
        </p:nvSpPr>
        <p:spPr bwMode="auto">
          <a:xfrm>
            <a:off x="3000375" y="5000625"/>
            <a:ext cx="2857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情報部分のビット長</a:t>
            </a:r>
            <a:endParaRPr lang="en-US" altLang="ja-JP" b="0"/>
          </a:p>
        </p:txBody>
      </p:sp>
      <p:sp>
        <p:nvSpPr>
          <p:cNvPr id="38929" name="AutoShape 9"/>
          <p:cNvSpPr>
            <a:spLocks noChangeArrowheads="1"/>
          </p:cNvSpPr>
          <p:nvPr/>
        </p:nvSpPr>
        <p:spPr bwMode="auto">
          <a:xfrm>
            <a:off x="4286250" y="714375"/>
            <a:ext cx="4214813" cy="1357313"/>
          </a:xfrm>
          <a:prstGeom prst="wedgeRoundRectCallout">
            <a:avLst>
              <a:gd name="adj1" fmla="val -46815"/>
              <a:gd name="adj2" fmla="val 101606"/>
              <a:gd name="adj3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8930" name="Text Box 10"/>
          <p:cNvSpPr txBox="1">
            <a:spLocks noChangeArrowheads="1"/>
          </p:cNvSpPr>
          <p:nvPr/>
        </p:nvSpPr>
        <p:spPr bwMode="auto">
          <a:xfrm>
            <a:off x="5072063" y="857250"/>
            <a:ext cx="2571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800" b="0"/>
              <a:t>情報部分のビット長</a:t>
            </a:r>
            <a:endParaRPr lang="en-US" altLang="ja-JP" sz="1800" b="0"/>
          </a:p>
        </p:txBody>
      </p:sp>
      <p:sp>
        <p:nvSpPr>
          <p:cNvPr id="38931" name="Text Box 10"/>
          <p:cNvSpPr txBox="1">
            <a:spLocks noChangeArrowheads="1"/>
          </p:cNvSpPr>
          <p:nvPr/>
        </p:nvSpPr>
        <p:spPr bwMode="auto">
          <a:xfrm>
            <a:off x="4643438" y="1000125"/>
            <a:ext cx="571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3200" b="0"/>
              <a:t>２　</a:t>
            </a:r>
            <a:endParaRPr lang="en-US" altLang="ja-JP" sz="3200" b="0"/>
          </a:p>
        </p:txBody>
      </p:sp>
      <p:sp>
        <p:nvSpPr>
          <p:cNvPr id="38932" name="Text Box 10"/>
          <p:cNvSpPr txBox="1">
            <a:spLocks noChangeArrowheads="1"/>
          </p:cNvSpPr>
          <p:nvPr/>
        </p:nvSpPr>
        <p:spPr bwMode="auto">
          <a:xfrm>
            <a:off x="4643438" y="1416050"/>
            <a:ext cx="35004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3200" b="0"/>
              <a:t>は送信系列の総数</a:t>
            </a:r>
            <a:endParaRPr lang="en-US" altLang="ja-JP" sz="3200" b="0"/>
          </a:p>
        </p:txBody>
      </p:sp>
      <p:sp>
        <p:nvSpPr>
          <p:cNvPr id="38933" name="AutoShape 9"/>
          <p:cNvSpPr>
            <a:spLocks noChangeArrowheads="1"/>
          </p:cNvSpPr>
          <p:nvPr/>
        </p:nvSpPr>
        <p:spPr bwMode="auto">
          <a:xfrm>
            <a:off x="5300663" y="2643188"/>
            <a:ext cx="3843337" cy="2071687"/>
          </a:xfrm>
          <a:prstGeom prst="wedgeRoundRectCallout">
            <a:avLst>
              <a:gd name="adj1" fmla="val -60287"/>
              <a:gd name="adj2" fmla="val 13468"/>
              <a:gd name="adj3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8934" name="Text Box 10"/>
          <p:cNvSpPr txBox="1">
            <a:spLocks noChangeArrowheads="1"/>
          </p:cNvSpPr>
          <p:nvPr/>
        </p:nvSpPr>
        <p:spPr bwMode="auto">
          <a:xfrm>
            <a:off x="6143625" y="2714625"/>
            <a:ext cx="2428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800" b="0"/>
              <a:t>通信路符号のビット長</a:t>
            </a:r>
            <a:endParaRPr lang="en-US" altLang="ja-JP" sz="1800" b="0"/>
          </a:p>
        </p:txBody>
      </p:sp>
      <p:sp>
        <p:nvSpPr>
          <p:cNvPr id="38935" name="Text Box 10"/>
          <p:cNvSpPr txBox="1">
            <a:spLocks noChangeArrowheads="1"/>
          </p:cNvSpPr>
          <p:nvPr/>
        </p:nvSpPr>
        <p:spPr bwMode="auto">
          <a:xfrm>
            <a:off x="5715000" y="2857500"/>
            <a:ext cx="488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3200" b="0"/>
              <a:t>２　</a:t>
            </a:r>
            <a:endParaRPr lang="en-US" altLang="ja-JP" sz="3200" b="0"/>
          </a:p>
        </p:txBody>
      </p:sp>
      <p:sp>
        <p:nvSpPr>
          <p:cNvPr id="38936" name="Text Box 10"/>
          <p:cNvSpPr txBox="1">
            <a:spLocks noChangeArrowheads="1"/>
          </p:cNvSpPr>
          <p:nvPr/>
        </p:nvSpPr>
        <p:spPr bwMode="auto">
          <a:xfrm>
            <a:off x="5500688" y="3500438"/>
            <a:ext cx="3500437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3200" b="0"/>
              <a:t>は受信の可能性がある系列の総数</a:t>
            </a:r>
            <a:endParaRPr lang="en-US" altLang="ja-JP" sz="32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C8D117-9459-48EB-85CD-2720256E71A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情報伝達モデル（簡易版）</a:t>
            </a: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2667000" y="2971800"/>
            <a:ext cx="35814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1" name="Oval 4"/>
          <p:cNvSpPr>
            <a:spLocks noChangeArrowheads="1"/>
          </p:cNvSpPr>
          <p:nvPr/>
        </p:nvSpPr>
        <p:spPr bwMode="auto">
          <a:xfrm>
            <a:off x="304800" y="3200400"/>
            <a:ext cx="1371600" cy="160020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2" name="Oval 5"/>
          <p:cNvSpPr>
            <a:spLocks noChangeArrowheads="1"/>
          </p:cNvSpPr>
          <p:nvPr/>
        </p:nvSpPr>
        <p:spPr bwMode="auto">
          <a:xfrm>
            <a:off x="7162800" y="3200400"/>
            <a:ext cx="1371600" cy="1600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3" name="Text Box 6"/>
          <p:cNvSpPr txBox="1">
            <a:spLocks noChangeArrowheads="1"/>
          </p:cNvSpPr>
          <p:nvPr/>
        </p:nvSpPr>
        <p:spPr bwMode="auto">
          <a:xfrm>
            <a:off x="457200" y="3886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送信者</a:t>
            </a:r>
          </a:p>
        </p:txBody>
      </p:sp>
      <p:sp>
        <p:nvSpPr>
          <p:cNvPr id="34824" name="Text Box 7"/>
          <p:cNvSpPr txBox="1">
            <a:spLocks noChangeArrowheads="1"/>
          </p:cNvSpPr>
          <p:nvPr/>
        </p:nvSpPr>
        <p:spPr bwMode="auto">
          <a:xfrm>
            <a:off x="7239000" y="38100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受信者</a:t>
            </a:r>
          </a:p>
        </p:txBody>
      </p:sp>
      <p:sp>
        <p:nvSpPr>
          <p:cNvPr id="34825" name="Text Box 8"/>
          <p:cNvSpPr txBox="1">
            <a:spLocks noChangeArrowheads="1"/>
          </p:cNvSpPr>
          <p:nvPr/>
        </p:nvSpPr>
        <p:spPr bwMode="auto">
          <a:xfrm>
            <a:off x="3657600" y="3581400"/>
            <a:ext cx="15478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/>
              <a:t>伝送路</a:t>
            </a:r>
          </a:p>
          <a:p>
            <a:r>
              <a:rPr lang="en-US" altLang="ja-JP" sz="2800" b="0"/>
              <a:t>(</a:t>
            </a:r>
            <a:r>
              <a:rPr lang="ja-JP" altLang="en-US" sz="2800" b="0"/>
              <a:t>通信路）</a:t>
            </a:r>
          </a:p>
        </p:txBody>
      </p:sp>
      <p:sp>
        <p:nvSpPr>
          <p:cNvPr id="34826" name="AutoShape 9"/>
          <p:cNvSpPr>
            <a:spLocks noChangeArrowheads="1"/>
          </p:cNvSpPr>
          <p:nvPr/>
        </p:nvSpPr>
        <p:spPr bwMode="auto">
          <a:xfrm>
            <a:off x="1905000" y="37338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7" name="AutoShape 10"/>
          <p:cNvSpPr>
            <a:spLocks noChangeArrowheads="1"/>
          </p:cNvSpPr>
          <p:nvPr/>
        </p:nvSpPr>
        <p:spPr bwMode="auto">
          <a:xfrm>
            <a:off x="6477000" y="38100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8" name="AutoShape 11"/>
          <p:cNvSpPr>
            <a:spLocks noChangeArrowheads="1"/>
          </p:cNvSpPr>
          <p:nvPr/>
        </p:nvSpPr>
        <p:spPr bwMode="auto">
          <a:xfrm>
            <a:off x="2057400" y="2438400"/>
            <a:ext cx="4876800" cy="228600"/>
          </a:xfrm>
          <a:prstGeom prst="rightArrow">
            <a:avLst>
              <a:gd name="adj1" fmla="val 50000"/>
              <a:gd name="adj2" fmla="val 533333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5964" name="AutoShape 12"/>
          <p:cNvSpPr>
            <a:spLocks noChangeArrowheads="1"/>
          </p:cNvSpPr>
          <p:nvPr/>
        </p:nvSpPr>
        <p:spPr bwMode="auto">
          <a:xfrm>
            <a:off x="3581400" y="1600200"/>
            <a:ext cx="1828800" cy="762000"/>
          </a:xfrm>
          <a:prstGeom prst="cloudCallout">
            <a:avLst>
              <a:gd name="adj1" fmla="val -21093"/>
              <a:gd name="adj2" fmla="val 23333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ja-JP" altLang="en-US" b="0"/>
              <a:t>情報</a:t>
            </a:r>
          </a:p>
        </p:txBody>
      </p:sp>
      <p:sp>
        <p:nvSpPr>
          <p:cNvPr id="34830" name="AutoShape 13"/>
          <p:cNvSpPr>
            <a:spLocks noChangeArrowheads="1"/>
          </p:cNvSpPr>
          <p:nvPr/>
        </p:nvSpPr>
        <p:spPr bwMode="auto">
          <a:xfrm>
            <a:off x="533400" y="5486400"/>
            <a:ext cx="2438400" cy="1066800"/>
          </a:xfrm>
          <a:prstGeom prst="wedgeRoundRectCallout">
            <a:avLst>
              <a:gd name="adj1" fmla="val -32227"/>
              <a:gd name="adj2" fmla="val -11354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4831" name="Text Box 14"/>
          <p:cNvSpPr txBox="1">
            <a:spLocks noChangeArrowheads="1"/>
          </p:cNvSpPr>
          <p:nvPr/>
        </p:nvSpPr>
        <p:spPr bwMode="auto">
          <a:xfrm>
            <a:off x="609600" y="5715000"/>
            <a:ext cx="208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情報源ともいう</a:t>
            </a:r>
          </a:p>
        </p:txBody>
      </p:sp>
      <p:sp>
        <p:nvSpPr>
          <p:cNvPr id="34832" name="AutoShape 15"/>
          <p:cNvSpPr>
            <a:spLocks noChangeArrowheads="1"/>
          </p:cNvSpPr>
          <p:nvPr/>
        </p:nvSpPr>
        <p:spPr bwMode="auto">
          <a:xfrm>
            <a:off x="3962400" y="5562600"/>
            <a:ext cx="2438400" cy="1066800"/>
          </a:xfrm>
          <a:prstGeom prst="wedgeRoundRectCallout">
            <a:avLst>
              <a:gd name="adj1" fmla="val -29102"/>
              <a:gd name="adj2" fmla="val -9211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4833" name="Text Box 16"/>
          <p:cNvSpPr txBox="1">
            <a:spLocks noChangeArrowheads="1"/>
          </p:cNvSpPr>
          <p:nvPr/>
        </p:nvSpPr>
        <p:spPr bwMode="auto">
          <a:xfrm>
            <a:off x="4191000" y="5867400"/>
            <a:ext cx="208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通信路ともいう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例</a:t>
            </a:r>
          </a:p>
        </p:txBody>
      </p:sp>
      <p:sp>
        <p:nvSpPr>
          <p:cNvPr id="14346" name="スライド番号プレースホルダ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BF7DE2-9669-4CE9-9349-4CEC237F8FC3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2643174" y="214290"/>
          <a:ext cx="3714750" cy="649287"/>
        </p:xfrm>
        <a:graphic>
          <a:graphicData uri="http://schemas.openxmlformats.org/presentationml/2006/ole">
            <p:oleObj spid="_x0000_s14338" name="Equation" r:id="rId3" imgW="1447560" imgH="253800" progId="Equation.DSMT4">
              <p:embed/>
            </p:oleObj>
          </a:graphicData>
        </a:graphic>
      </p:graphicFrame>
      <p:sp>
        <p:nvSpPr>
          <p:cNvPr id="14347" name="正方形/長方形 4"/>
          <p:cNvSpPr>
            <a:spLocks noChangeArrowheads="1"/>
          </p:cNvSpPr>
          <p:nvPr/>
        </p:nvSpPr>
        <p:spPr bwMode="auto">
          <a:xfrm>
            <a:off x="857250" y="214313"/>
            <a:ext cx="17315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通信</a:t>
            </a:r>
            <a:r>
              <a:rPr lang="ja-JP" altLang="en-US" dirty="0"/>
              <a:t>路符号</a:t>
            </a:r>
          </a:p>
        </p:txBody>
      </p:sp>
      <p:sp>
        <p:nvSpPr>
          <p:cNvPr id="14348" name="正方形/長方形 6"/>
          <p:cNvSpPr>
            <a:spLocks noChangeArrowheads="1"/>
          </p:cNvSpPr>
          <p:nvPr/>
        </p:nvSpPr>
        <p:spPr bwMode="auto">
          <a:xfrm>
            <a:off x="857250" y="785813"/>
            <a:ext cx="3697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の情報速度　　　を求めよ。</a:t>
            </a:r>
          </a:p>
        </p:txBody>
      </p:sp>
      <p:sp>
        <p:nvSpPr>
          <p:cNvPr id="14349" name="正方形/長方形 8"/>
          <p:cNvSpPr>
            <a:spLocks noChangeArrowheads="1"/>
          </p:cNvSpPr>
          <p:nvPr/>
        </p:nvSpPr>
        <p:spPr bwMode="auto">
          <a:xfrm>
            <a:off x="285750" y="1285875"/>
            <a:ext cx="649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graphicFrame>
        <p:nvGraphicFramePr>
          <p:cNvPr id="14339" name="Object 9"/>
          <p:cNvGraphicFramePr>
            <a:graphicFrameLocks noChangeAspect="1"/>
          </p:cNvGraphicFramePr>
          <p:nvPr/>
        </p:nvGraphicFramePr>
        <p:xfrm>
          <a:off x="2571750" y="714375"/>
          <a:ext cx="501650" cy="527050"/>
        </p:xfrm>
        <a:graphic>
          <a:graphicData uri="http://schemas.openxmlformats.org/presentationml/2006/ole">
            <p:oleObj spid="_x0000_s14339" name="Equation" r:id="rId4" imgW="215640" imgH="228600" progId="Equation.DSMT4">
              <p:embed/>
            </p:oleObj>
          </a:graphicData>
        </a:graphic>
      </p:graphicFrame>
      <p:sp>
        <p:nvSpPr>
          <p:cNvPr id="14350" name="AutoShape 9"/>
          <p:cNvSpPr>
            <a:spLocks noChangeArrowheads="1"/>
          </p:cNvSpPr>
          <p:nvPr/>
        </p:nvSpPr>
        <p:spPr bwMode="auto">
          <a:xfrm>
            <a:off x="142875" y="2500313"/>
            <a:ext cx="8072438" cy="4143375"/>
          </a:xfrm>
          <a:prstGeom prst="wedgeRoundRectCallout">
            <a:avLst>
              <a:gd name="adj1" fmla="val -14491"/>
              <a:gd name="adj2" fmla="val -54958"/>
              <a:gd name="adj3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情報源記号が２種類である。よって、送信情報源として、</a:t>
            </a:r>
            <a:endParaRPr lang="en-US" altLang="ja-JP"/>
          </a:p>
          <a:p>
            <a:endParaRPr lang="en-US" altLang="ja-JP"/>
          </a:p>
          <a:p>
            <a:endParaRPr lang="en-US" altLang="ja-JP"/>
          </a:p>
          <a:p>
            <a:r>
              <a:rPr lang="ja-JP" altLang="en-US"/>
              <a:t>を接続すれば１ビット伝送できる。（相互情報量を１ビットにできる。）よって、</a:t>
            </a:r>
            <a:endParaRPr lang="en-US" altLang="ja-JP"/>
          </a:p>
          <a:p>
            <a:r>
              <a:rPr lang="ja-JP" altLang="en-US"/>
              <a:t>　　　＝伝送される情報量</a:t>
            </a:r>
            <a:r>
              <a:rPr lang="en-US" altLang="ja-JP"/>
              <a:t>/</a:t>
            </a:r>
            <a:r>
              <a:rPr lang="ja-JP" altLang="en-US"/>
              <a:t>通信路符号長</a:t>
            </a:r>
            <a:endParaRPr lang="en-US" altLang="ja-JP"/>
          </a:p>
          <a:p>
            <a:endParaRPr lang="en-US" altLang="ja-JP"/>
          </a:p>
          <a:p>
            <a:r>
              <a:rPr lang="ja-JP" altLang="en-US"/>
              <a:t>また、例えば、　　　　　　　　　　のように情報源符号化も可能である。よって、</a:t>
            </a:r>
            <a:endParaRPr lang="en-US" altLang="ja-JP"/>
          </a:p>
          <a:p>
            <a:r>
              <a:rPr lang="ja-JP" altLang="en-US"/>
              <a:t>　　＝情報源符号長</a:t>
            </a:r>
            <a:r>
              <a:rPr lang="en-US" altLang="ja-JP"/>
              <a:t>/</a:t>
            </a:r>
            <a:r>
              <a:rPr lang="ja-JP" altLang="en-US"/>
              <a:t>通信路符号長</a:t>
            </a:r>
            <a:endParaRPr lang="en-US" altLang="ja-JP"/>
          </a:p>
          <a:p>
            <a:endParaRPr lang="en-US" altLang="ja-JP"/>
          </a:p>
          <a:p>
            <a:endParaRPr lang="en-US" altLang="ja-JP"/>
          </a:p>
        </p:txBody>
      </p:sp>
      <p:graphicFrame>
        <p:nvGraphicFramePr>
          <p:cNvPr id="14340" name="Object 15"/>
          <p:cNvGraphicFramePr>
            <a:graphicFrameLocks noChangeAspect="1"/>
          </p:cNvGraphicFramePr>
          <p:nvPr/>
        </p:nvGraphicFramePr>
        <p:xfrm>
          <a:off x="1098550" y="1428750"/>
          <a:ext cx="7088188" cy="908050"/>
        </p:xfrm>
        <a:graphic>
          <a:graphicData uri="http://schemas.openxmlformats.org/presentationml/2006/ole">
            <p:oleObj spid="_x0000_s14340" name="Equation" r:id="rId5" imgW="3047760" imgH="393480" progId="Equation.DSMT4">
              <p:embed/>
            </p:oleObj>
          </a:graphicData>
        </a:graphic>
      </p:graphicFrame>
      <p:graphicFrame>
        <p:nvGraphicFramePr>
          <p:cNvPr id="14341" name="Object 16"/>
          <p:cNvGraphicFramePr>
            <a:graphicFrameLocks noChangeAspect="1"/>
          </p:cNvGraphicFramePr>
          <p:nvPr/>
        </p:nvGraphicFramePr>
        <p:xfrm>
          <a:off x="1857375" y="3032125"/>
          <a:ext cx="2071688" cy="825500"/>
        </p:xfrm>
        <a:graphic>
          <a:graphicData uri="http://schemas.openxmlformats.org/presentationml/2006/ole">
            <p:oleObj spid="_x0000_s14341" name="Equation" r:id="rId6" imgW="1143000" imgH="457200" progId="Equation.DSMT4">
              <p:embed/>
            </p:oleObj>
          </a:graphicData>
        </a:graphic>
      </p:graphicFrame>
      <p:graphicFrame>
        <p:nvGraphicFramePr>
          <p:cNvPr id="14342" name="Object 8"/>
          <p:cNvGraphicFramePr>
            <a:graphicFrameLocks noChangeAspect="1"/>
          </p:cNvGraphicFramePr>
          <p:nvPr/>
        </p:nvGraphicFramePr>
        <p:xfrm>
          <a:off x="500063" y="4572000"/>
          <a:ext cx="501650" cy="527050"/>
        </p:xfrm>
        <a:graphic>
          <a:graphicData uri="http://schemas.openxmlformats.org/presentationml/2006/ole">
            <p:oleObj spid="_x0000_s14342" name="Equation" r:id="rId7" imgW="215640" imgH="228600" progId="Equation.DSMT4">
              <p:embed/>
            </p:oleObj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2286000" y="5214938"/>
          <a:ext cx="2038350" cy="438150"/>
        </p:xfrm>
        <a:graphic>
          <a:graphicData uri="http://schemas.openxmlformats.org/presentationml/2006/ole">
            <p:oleObj spid="_x0000_s14343" name="Equation" r:id="rId8" imgW="1180800" imgH="253800" progId="Equation.DSMT4">
              <p:embed/>
            </p:oleObj>
          </a:graphicData>
        </a:graphic>
      </p:graphicFrame>
      <p:graphicFrame>
        <p:nvGraphicFramePr>
          <p:cNvPr id="14344" name="Object 17"/>
          <p:cNvGraphicFramePr>
            <a:graphicFrameLocks noChangeAspect="1"/>
          </p:cNvGraphicFramePr>
          <p:nvPr/>
        </p:nvGraphicFramePr>
        <p:xfrm>
          <a:off x="428625" y="6000750"/>
          <a:ext cx="501650" cy="527050"/>
        </p:xfrm>
        <a:graphic>
          <a:graphicData uri="http://schemas.openxmlformats.org/presentationml/2006/ole">
            <p:oleObj spid="_x0000_s14344" name="Equation" r:id="rId9" imgW="21564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練習</a:t>
            </a:r>
          </a:p>
        </p:txBody>
      </p:sp>
      <p:sp>
        <p:nvSpPr>
          <p:cNvPr id="15367" name="スライド番号プレースホルダ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D15367-C032-4DC3-8442-D1E1DF1F0A48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15368" name="正方形/長方形 4"/>
          <p:cNvSpPr>
            <a:spLocks noChangeArrowheads="1"/>
          </p:cNvSpPr>
          <p:nvPr/>
        </p:nvSpPr>
        <p:spPr bwMode="auto">
          <a:xfrm>
            <a:off x="500063" y="714375"/>
            <a:ext cx="5246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次の通信路符号の情報速度を求めよ。</a:t>
            </a:r>
          </a:p>
        </p:txBody>
      </p:sp>
      <p:sp>
        <p:nvSpPr>
          <p:cNvPr id="15369" name="正方形/長方形 8"/>
          <p:cNvSpPr>
            <a:spLocks noChangeArrowheads="1"/>
          </p:cNvSpPr>
          <p:nvPr/>
        </p:nvSpPr>
        <p:spPr bwMode="auto">
          <a:xfrm>
            <a:off x="285750" y="1214438"/>
            <a:ext cx="706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1239838" y="1285875"/>
          <a:ext cx="5114925" cy="649288"/>
        </p:xfrm>
        <a:graphic>
          <a:graphicData uri="http://schemas.openxmlformats.org/presentationml/2006/ole">
            <p:oleObj spid="_x0000_s15362" name="Equation" r:id="rId3" imgW="1993680" imgH="253800" progId="Equation.DSMT4">
              <p:embed/>
            </p:oleObj>
          </a:graphicData>
        </a:graphic>
      </p:graphicFrame>
      <p:sp>
        <p:nvSpPr>
          <p:cNvPr id="15370" name="正方形/長方形 8"/>
          <p:cNvSpPr>
            <a:spLocks noChangeArrowheads="1"/>
          </p:cNvSpPr>
          <p:nvPr/>
        </p:nvSpPr>
        <p:spPr bwMode="auto">
          <a:xfrm>
            <a:off x="285750" y="2071688"/>
            <a:ext cx="706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915988" y="2357438"/>
          <a:ext cx="7419975" cy="642937"/>
        </p:xfrm>
        <a:graphic>
          <a:graphicData uri="http://schemas.openxmlformats.org/presentationml/2006/ole">
            <p:oleObj spid="_x0000_s15363" name="Equation" r:id="rId4" imgW="2920680" imgH="253800" progId="Equation.DSMT4">
              <p:embed/>
            </p:oleObj>
          </a:graphicData>
        </a:graphic>
      </p:graphicFrame>
      <p:sp>
        <p:nvSpPr>
          <p:cNvPr id="15371" name="正方形/長方形 8"/>
          <p:cNvSpPr>
            <a:spLocks noChangeArrowheads="1"/>
          </p:cNvSpPr>
          <p:nvPr/>
        </p:nvSpPr>
        <p:spPr bwMode="auto">
          <a:xfrm>
            <a:off x="285750" y="3000375"/>
            <a:ext cx="706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714375" y="4643438"/>
          <a:ext cx="7162800" cy="1847850"/>
        </p:xfrm>
        <a:graphic>
          <a:graphicData uri="http://schemas.openxmlformats.org/presentationml/2006/ole">
            <p:oleObj spid="_x0000_s15364" name="Equation" r:id="rId5" imgW="3530520" imgH="914400" progId="Equation.DSMT4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1087438" y="3214688"/>
          <a:ext cx="4395787" cy="1050925"/>
        </p:xfrm>
        <a:graphic>
          <a:graphicData uri="http://schemas.openxmlformats.org/presentationml/2006/ole">
            <p:oleObj spid="_x0000_s15365" name="Equation" r:id="rId6" imgW="1904760" imgH="457200" progId="Equation.DSMT4">
              <p:embed/>
            </p:oleObj>
          </a:graphicData>
        </a:graphic>
      </p:graphicFrame>
      <p:sp>
        <p:nvSpPr>
          <p:cNvPr id="15372" name="正方形/長方形 11"/>
          <p:cNvSpPr>
            <a:spLocks noChangeArrowheads="1"/>
          </p:cNvSpPr>
          <p:nvPr/>
        </p:nvSpPr>
        <p:spPr bwMode="auto">
          <a:xfrm>
            <a:off x="214313" y="4214813"/>
            <a:ext cx="706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47480B-0332-4B32-AF21-493D2272331E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16395" name="Text Box 1029"/>
          <p:cNvSpPr txBox="1">
            <a:spLocks noChangeArrowheads="1"/>
          </p:cNvSpPr>
          <p:nvPr/>
        </p:nvSpPr>
        <p:spPr bwMode="auto">
          <a:xfrm>
            <a:off x="365125" y="1011238"/>
            <a:ext cx="827884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0" dirty="0"/>
              <a:t>情報源　　</a:t>
            </a:r>
            <a:r>
              <a:rPr lang="ja-JP" altLang="en-US" b="0" dirty="0" smtClean="0"/>
              <a:t>の</a:t>
            </a:r>
            <a:r>
              <a:rPr lang="ja-JP" altLang="en-US" b="0" dirty="0"/>
              <a:t>長さ　　</a:t>
            </a:r>
            <a:r>
              <a:rPr lang="ja-JP" altLang="en-US" b="0" dirty="0" smtClean="0"/>
              <a:t>の</a:t>
            </a:r>
            <a:r>
              <a:rPr lang="ja-JP" altLang="en-US" b="0" dirty="0"/>
              <a:t>代表的系列</a:t>
            </a:r>
            <a:r>
              <a:rPr lang="ja-JP" altLang="en-US" b="0" dirty="0" smtClean="0"/>
              <a:t>の　　　個中から</a:t>
            </a:r>
            <a:r>
              <a:rPr lang="ja-JP" altLang="en-US" b="0" dirty="0"/>
              <a:t>　　　　個の系列を選んだとする。これらの系列（符号語）を代表的系列の中から等しい確率で用いるとする。</a:t>
            </a:r>
          </a:p>
        </p:txBody>
      </p:sp>
      <p:sp>
        <p:nvSpPr>
          <p:cNvPr id="1639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情報速度と符号語数</a:t>
            </a:r>
          </a:p>
        </p:txBody>
      </p:sp>
      <p:graphicFrame>
        <p:nvGraphicFramePr>
          <p:cNvPr id="16386" name="Object 1027"/>
          <p:cNvGraphicFramePr>
            <a:graphicFrameLocks noChangeAspect="1"/>
          </p:cNvGraphicFramePr>
          <p:nvPr/>
        </p:nvGraphicFramePr>
        <p:xfrm>
          <a:off x="2571736" y="1071546"/>
          <a:ext cx="330200" cy="358775"/>
        </p:xfrm>
        <a:graphic>
          <a:graphicData uri="http://schemas.openxmlformats.org/presentationml/2006/ole">
            <p:oleObj spid="_x0000_s16386" name="Equation" r:id="rId3" imgW="126720" imgH="139680" progId="Equation.DSMT4">
              <p:embed/>
            </p:oleObj>
          </a:graphicData>
        </a:graphic>
      </p:graphicFrame>
      <p:graphicFrame>
        <p:nvGraphicFramePr>
          <p:cNvPr id="16387" name="Object 1028"/>
          <p:cNvGraphicFramePr>
            <a:graphicFrameLocks noChangeAspect="1"/>
          </p:cNvGraphicFramePr>
          <p:nvPr/>
        </p:nvGraphicFramePr>
        <p:xfrm>
          <a:off x="1285852" y="928670"/>
          <a:ext cx="457200" cy="490537"/>
        </p:xfrm>
        <a:graphic>
          <a:graphicData uri="http://schemas.openxmlformats.org/presentationml/2006/ole">
            <p:oleObj spid="_x0000_s16387" name="Equation" r:id="rId4" imgW="152280" imgH="164880" progId="Equation.DSMT4">
              <p:embed/>
            </p:oleObj>
          </a:graphicData>
        </a:graphic>
      </p:graphicFrame>
      <p:graphicFrame>
        <p:nvGraphicFramePr>
          <p:cNvPr id="16388" name="Object 1030"/>
          <p:cNvGraphicFramePr>
            <a:graphicFrameLocks noChangeAspect="1"/>
          </p:cNvGraphicFramePr>
          <p:nvPr/>
        </p:nvGraphicFramePr>
        <p:xfrm>
          <a:off x="7143768" y="1000108"/>
          <a:ext cx="528638" cy="425450"/>
        </p:xfrm>
        <a:graphic>
          <a:graphicData uri="http://schemas.openxmlformats.org/presentationml/2006/ole">
            <p:oleObj spid="_x0000_s16388" name="Equation" r:id="rId5" imgW="203040" imgH="164880" progId="Equation.DSMT4">
              <p:embed/>
            </p:oleObj>
          </a:graphicData>
        </a:graphic>
      </p:graphicFrame>
      <p:sp>
        <p:nvSpPr>
          <p:cNvPr id="16397" name="Oval 1031"/>
          <p:cNvSpPr>
            <a:spLocks noChangeArrowheads="1"/>
          </p:cNvSpPr>
          <p:nvPr/>
        </p:nvSpPr>
        <p:spPr bwMode="auto">
          <a:xfrm>
            <a:off x="14478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8" name="Oval 1032"/>
          <p:cNvSpPr>
            <a:spLocks noChangeArrowheads="1"/>
          </p:cNvSpPr>
          <p:nvPr/>
        </p:nvSpPr>
        <p:spPr bwMode="auto">
          <a:xfrm>
            <a:off x="1371600" y="32004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9" name="Oval 1033"/>
          <p:cNvSpPr>
            <a:spLocks noChangeArrowheads="1"/>
          </p:cNvSpPr>
          <p:nvPr/>
        </p:nvSpPr>
        <p:spPr bwMode="auto">
          <a:xfrm>
            <a:off x="14478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0" name="Oval 1034"/>
          <p:cNvSpPr>
            <a:spLocks noChangeArrowheads="1"/>
          </p:cNvSpPr>
          <p:nvPr/>
        </p:nvSpPr>
        <p:spPr bwMode="auto">
          <a:xfrm>
            <a:off x="1447800" y="617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1" name="Oval 1035"/>
          <p:cNvSpPr>
            <a:spLocks noChangeArrowheads="1"/>
          </p:cNvSpPr>
          <p:nvPr/>
        </p:nvSpPr>
        <p:spPr bwMode="auto">
          <a:xfrm>
            <a:off x="1371600" y="5029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6389" name="Object 1036"/>
          <p:cNvGraphicFramePr>
            <a:graphicFrameLocks noChangeAspect="1"/>
          </p:cNvGraphicFramePr>
          <p:nvPr/>
        </p:nvGraphicFramePr>
        <p:xfrm>
          <a:off x="1890713" y="2111375"/>
          <a:ext cx="2925762" cy="866775"/>
        </p:xfrm>
        <a:graphic>
          <a:graphicData uri="http://schemas.openxmlformats.org/presentationml/2006/ole">
            <p:oleObj spid="_x0000_s16389" name="Equation" r:id="rId6" imgW="812520" imgH="241200" progId="Equation.DSMT4">
              <p:embed/>
            </p:oleObj>
          </a:graphicData>
        </a:graphic>
      </p:graphicFrame>
      <p:graphicFrame>
        <p:nvGraphicFramePr>
          <p:cNvPr id="16390" name="Object 1037"/>
          <p:cNvGraphicFramePr>
            <a:graphicFrameLocks noChangeAspect="1"/>
          </p:cNvGraphicFramePr>
          <p:nvPr/>
        </p:nvGraphicFramePr>
        <p:xfrm>
          <a:off x="1989138" y="2895600"/>
          <a:ext cx="3062287" cy="866775"/>
        </p:xfrm>
        <a:graphic>
          <a:graphicData uri="http://schemas.openxmlformats.org/presentationml/2006/ole">
            <p:oleObj spid="_x0000_s16390" name="Equation" r:id="rId7" imgW="850680" imgH="241200" progId="Equation.DSMT4">
              <p:embed/>
            </p:oleObj>
          </a:graphicData>
        </a:graphic>
      </p:graphicFrame>
      <p:graphicFrame>
        <p:nvGraphicFramePr>
          <p:cNvPr id="16391" name="Object 1038"/>
          <p:cNvGraphicFramePr>
            <a:graphicFrameLocks noChangeAspect="1"/>
          </p:cNvGraphicFramePr>
          <p:nvPr/>
        </p:nvGraphicFramePr>
        <p:xfrm>
          <a:off x="1828800" y="5813425"/>
          <a:ext cx="3381375" cy="865188"/>
        </p:xfrm>
        <a:graphic>
          <a:graphicData uri="http://schemas.openxmlformats.org/presentationml/2006/ole">
            <p:oleObj spid="_x0000_s16391" name="Equation" r:id="rId8" imgW="939600" imgH="241200" progId="Equation.DSMT4">
              <p:embed/>
            </p:oleObj>
          </a:graphicData>
        </a:graphic>
      </p:graphicFrame>
      <p:sp>
        <p:nvSpPr>
          <p:cNvPr id="16402" name="Line 1039"/>
          <p:cNvSpPr>
            <a:spLocks noChangeShapeType="1"/>
          </p:cNvSpPr>
          <p:nvPr/>
        </p:nvSpPr>
        <p:spPr bwMode="auto">
          <a:xfrm>
            <a:off x="2971800" y="3962400"/>
            <a:ext cx="0" cy="18288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6392" name="Object 1040"/>
          <p:cNvGraphicFramePr>
            <a:graphicFrameLocks noChangeAspect="1"/>
          </p:cNvGraphicFramePr>
          <p:nvPr/>
        </p:nvGraphicFramePr>
        <p:xfrm>
          <a:off x="46038" y="2971800"/>
          <a:ext cx="1325562" cy="2554288"/>
        </p:xfrm>
        <a:graphic>
          <a:graphicData uri="http://schemas.openxmlformats.org/presentationml/2006/ole">
            <p:oleObj spid="_x0000_s16392" name="Equation" r:id="rId9" imgW="368280" imgH="711000" progId="Equation.DSMT4">
              <p:embed/>
            </p:oleObj>
          </a:graphicData>
        </a:graphic>
      </p:graphicFrame>
      <p:graphicFrame>
        <p:nvGraphicFramePr>
          <p:cNvPr id="16393" name="Object 1041"/>
          <p:cNvGraphicFramePr>
            <a:graphicFrameLocks noChangeAspect="1"/>
          </p:cNvGraphicFramePr>
          <p:nvPr/>
        </p:nvGraphicFramePr>
        <p:xfrm>
          <a:off x="5030788" y="2362200"/>
          <a:ext cx="2970212" cy="4105275"/>
        </p:xfrm>
        <a:graphic>
          <a:graphicData uri="http://schemas.openxmlformats.org/presentationml/2006/ole">
            <p:oleObj spid="_x0000_s16393" name="Equation" r:id="rId10" imgW="825480" imgH="1143000" progId="Equation.DSMT4">
              <p:embed/>
            </p:oleObj>
          </a:graphicData>
        </a:graphic>
      </p:graphicFrame>
      <p:graphicFrame>
        <p:nvGraphicFramePr>
          <p:cNvPr id="2" name="Object 1030"/>
          <p:cNvGraphicFramePr>
            <a:graphicFrameLocks noChangeAspect="1"/>
          </p:cNvGraphicFramePr>
          <p:nvPr/>
        </p:nvGraphicFramePr>
        <p:xfrm>
          <a:off x="5286380" y="1000108"/>
          <a:ext cx="463550" cy="458787"/>
        </p:xfrm>
        <a:graphic>
          <a:graphicData uri="http://schemas.openxmlformats.org/presentationml/2006/ole">
            <p:oleObj spid="_x0000_s16394" name="Equation" r:id="rId11" imgW="17748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7F4BF9-C3B7-423F-B55E-6B37F53B6981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17415" name="Text Box 2"/>
          <p:cNvSpPr txBox="1">
            <a:spLocks noChangeArrowheads="1"/>
          </p:cNvSpPr>
          <p:nvPr/>
        </p:nvSpPr>
        <p:spPr bwMode="auto">
          <a:xfrm>
            <a:off x="242888" y="228600"/>
            <a:ext cx="8393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このとき、各符号を伝送したときの情報量　　　　は、次式である。</a:t>
            </a:r>
          </a:p>
        </p:txBody>
      </p:sp>
      <p:graphicFrame>
        <p:nvGraphicFramePr>
          <p:cNvPr id="17410" name="Object 3"/>
          <p:cNvGraphicFramePr>
            <a:graphicFrameLocks noChangeAspect="1"/>
          </p:cNvGraphicFramePr>
          <p:nvPr/>
        </p:nvGraphicFramePr>
        <p:xfrm>
          <a:off x="1066800" y="990600"/>
          <a:ext cx="6443663" cy="1412875"/>
        </p:xfrm>
        <a:graphic>
          <a:graphicData uri="http://schemas.openxmlformats.org/presentationml/2006/ole">
            <p:oleObj spid="_x0000_s17410" name="Equation" r:id="rId3" imgW="1790640" imgH="393480" progId="Equation.DSMT4">
              <p:embed/>
            </p:oleObj>
          </a:graphicData>
        </a:graphic>
      </p:graphicFrame>
      <p:sp>
        <p:nvSpPr>
          <p:cNvPr id="17416" name="AutoShape 4"/>
          <p:cNvSpPr>
            <a:spLocks noChangeArrowheads="1"/>
          </p:cNvSpPr>
          <p:nvPr/>
        </p:nvSpPr>
        <p:spPr bwMode="auto">
          <a:xfrm>
            <a:off x="1447800" y="2514600"/>
            <a:ext cx="3276600" cy="1066800"/>
          </a:xfrm>
          <a:prstGeom prst="wedgeRoundRectCallout">
            <a:avLst>
              <a:gd name="adj1" fmla="val -1019"/>
              <a:gd name="adj2" fmla="val -7856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17417" name="Text Box 5"/>
          <p:cNvSpPr txBox="1">
            <a:spLocks noChangeArrowheads="1"/>
          </p:cNvSpPr>
          <p:nvPr/>
        </p:nvSpPr>
        <p:spPr bwMode="auto">
          <a:xfrm>
            <a:off x="1660525" y="2840038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自己情報量の式</a:t>
            </a:r>
          </a:p>
        </p:txBody>
      </p:sp>
      <p:graphicFrame>
        <p:nvGraphicFramePr>
          <p:cNvPr id="17411" name="Object 7"/>
          <p:cNvGraphicFramePr>
            <a:graphicFrameLocks noChangeAspect="1"/>
          </p:cNvGraphicFramePr>
          <p:nvPr/>
        </p:nvGraphicFramePr>
        <p:xfrm>
          <a:off x="5643563" y="0"/>
          <a:ext cx="685800" cy="819150"/>
        </p:xfrm>
        <a:graphic>
          <a:graphicData uri="http://schemas.openxmlformats.org/presentationml/2006/ole">
            <p:oleObj spid="_x0000_s17411" name="Equation" r:id="rId4" imgW="190440" imgH="228600" progId="Equation.DSMT4">
              <p:embed/>
            </p:oleObj>
          </a:graphicData>
        </a:graphic>
      </p:graphicFrame>
      <p:sp>
        <p:nvSpPr>
          <p:cNvPr id="17418" name="Text Box 8"/>
          <p:cNvSpPr txBox="1">
            <a:spLocks noChangeArrowheads="1"/>
          </p:cNvSpPr>
          <p:nvPr/>
        </p:nvSpPr>
        <p:spPr bwMode="auto">
          <a:xfrm>
            <a:off x="457200" y="3962400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この情報の伝送に　　　記号用いているので、情報速度は次式で与えられる。</a:t>
            </a:r>
          </a:p>
        </p:txBody>
      </p:sp>
      <p:graphicFrame>
        <p:nvGraphicFramePr>
          <p:cNvPr id="17412" name="Object 9"/>
          <p:cNvGraphicFramePr>
            <a:graphicFrameLocks noChangeAspect="1"/>
          </p:cNvGraphicFramePr>
          <p:nvPr/>
        </p:nvGraphicFramePr>
        <p:xfrm>
          <a:off x="3048000" y="3962400"/>
          <a:ext cx="420688" cy="457200"/>
        </p:xfrm>
        <a:graphic>
          <a:graphicData uri="http://schemas.openxmlformats.org/presentationml/2006/ole">
            <p:oleObj spid="_x0000_s17412" name="Equation" r:id="rId5" imgW="126720" imgH="139680" progId="Equation.DSMT4">
              <p:embed/>
            </p:oleObj>
          </a:graphicData>
        </a:graphic>
      </p:graphicFrame>
      <p:graphicFrame>
        <p:nvGraphicFramePr>
          <p:cNvPr id="17413" name="Object 10"/>
          <p:cNvGraphicFramePr>
            <a:graphicFrameLocks noChangeAspect="1"/>
          </p:cNvGraphicFramePr>
          <p:nvPr/>
        </p:nvGraphicFramePr>
        <p:xfrm>
          <a:off x="1524000" y="4876800"/>
          <a:ext cx="5164138" cy="1412875"/>
        </p:xfrm>
        <a:graphic>
          <a:graphicData uri="http://schemas.openxmlformats.org/presentationml/2006/ole">
            <p:oleObj spid="_x0000_s17413" name="Equation" r:id="rId6" imgW="143496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E34DEF-C5D5-4A14-9572-70679B78E837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graphicFrame>
        <p:nvGraphicFramePr>
          <p:cNvPr id="18434" name="Object 1024"/>
          <p:cNvGraphicFramePr>
            <a:graphicFrameLocks noChangeAspect="1"/>
          </p:cNvGraphicFramePr>
          <p:nvPr/>
        </p:nvGraphicFramePr>
        <p:xfrm>
          <a:off x="1828800" y="1752600"/>
          <a:ext cx="3429000" cy="962025"/>
        </p:xfrm>
        <a:graphic>
          <a:graphicData uri="http://schemas.openxmlformats.org/presentationml/2006/ole">
            <p:oleObj spid="_x0000_s18434" name="Equation" r:id="rId3" imgW="812520" imgH="228600" progId="Equation.DSMT4">
              <p:embed/>
            </p:oleObj>
          </a:graphicData>
        </a:graphic>
      </p:graphicFrame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517525" y="477838"/>
            <a:ext cx="8269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この式を逆に用いることにより、符号語数　　　は情報速度　　　　と符号語長　　で表すことができる。すなわち、次式が成り立つ。　　</a:t>
            </a:r>
          </a:p>
        </p:txBody>
      </p:sp>
      <p:sp>
        <p:nvSpPr>
          <p:cNvPr id="18440" name="AutoShape 5"/>
          <p:cNvSpPr>
            <a:spLocks noChangeArrowheads="1"/>
          </p:cNvSpPr>
          <p:nvPr/>
        </p:nvSpPr>
        <p:spPr bwMode="auto">
          <a:xfrm>
            <a:off x="1447800" y="3429000"/>
            <a:ext cx="6172200" cy="1600200"/>
          </a:xfrm>
          <a:prstGeom prst="wedgeRoundRectCallout">
            <a:avLst>
              <a:gd name="adj1" fmla="val -24306"/>
              <a:gd name="adj2" fmla="val -7856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1584325" y="3983038"/>
            <a:ext cx="6035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この式は通信路符号化定理を導くときに用いられる。</a:t>
            </a:r>
          </a:p>
        </p:txBody>
      </p:sp>
      <p:graphicFrame>
        <p:nvGraphicFramePr>
          <p:cNvPr id="18435" name="Object 7"/>
          <p:cNvGraphicFramePr>
            <a:graphicFrameLocks noChangeAspect="1"/>
          </p:cNvGraphicFramePr>
          <p:nvPr/>
        </p:nvGraphicFramePr>
        <p:xfrm>
          <a:off x="5929313" y="428625"/>
          <a:ext cx="571500" cy="463550"/>
        </p:xfrm>
        <a:graphic>
          <a:graphicData uri="http://schemas.openxmlformats.org/presentationml/2006/ole">
            <p:oleObj spid="_x0000_s18435" name="Equation" r:id="rId4" imgW="203040" imgH="164880" progId="Equation.DSMT4">
              <p:embed/>
            </p:oleObj>
          </a:graphicData>
        </a:graphic>
      </p:graphicFrame>
      <p:graphicFrame>
        <p:nvGraphicFramePr>
          <p:cNvPr id="18436" name="Object 8"/>
          <p:cNvGraphicFramePr>
            <a:graphicFrameLocks noChangeAspect="1"/>
          </p:cNvGraphicFramePr>
          <p:nvPr/>
        </p:nvGraphicFramePr>
        <p:xfrm>
          <a:off x="8001000" y="428625"/>
          <a:ext cx="428625" cy="463550"/>
        </p:xfrm>
        <a:graphic>
          <a:graphicData uri="http://schemas.openxmlformats.org/presentationml/2006/ole">
            <p:oleObj spid="_x0000_s18436" name="Equation" r:id="rId5" imgW="152280" imgH="164880" progId="Equation.DSMT4">
              <p:embed/>
            </p:oleObj>
          </a:graphicData>
        </a:graphic>
      </p:graphicFrame>
      <p:graphicFrame>
        <p:nvGraphicFramePr>
          <p:cNvPr id="18437" name="Object 9"/>
          <p:cNvGraphicFramePr>
            <a:graphicFrameLocks noChangeAspect="1"/>
          </p:cNvGraphicFramePr>
          <p:nvPr/>
        </p:nvGraphicFramePr>
        <p:xfrm>
          <a:off x="2071688" y="857250"/>
          <a:ext cx="357187" cy="392113"/>
        </p:xfrm>
        <a:graphic>
          <a:graphicData uri="http://schemas.openxmlformats.org/presentationml/2006/ole">
            <p:oleObj spid="_x0000_s18437" name="Equation" r:id="rId6" imgW="126720" imgH="139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55688F-AAAE-4825-A45F-12176B630FE0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194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通信路符号化定理（重要）</a:t>
            </a:r>
          </a:p>
        </p:txBody>
      </p:sp>
      <p:sp>
        <p:nvSpPr>
          <p:cNvPr id="19473" name="Text Box 3"/>
          <p:cNvSpPr txBox="1">
            <a:spLocks noChangeArrowheads="1"/>
          </p:cNvSpPr>
          <p:nvPr/>
        </p:nvSpPr>
        <p:spPr bwMode="auto">
          <a:xfrm>
            <a:off x="500063" y="1047750"/>
            <a:ext cx="8110537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通信路容量　　の通信路　　において、通信路符号　　を用いて情報を伝達する。</a:t>
            </a:r>
            <a:endParaRPr lang="en-US" altLang="ja-JP" b="0"/>
          </a:p>
          <a:p>
            <a:r>
              <a:rPr lang="ja-JP" altLang="en-US" b="0"/>
              <a:t>この通信路符号　　の複号誤り率を　　　　、情報速度を　　　　</a:t>
            </a:r>
            <a:endParaRPr lang="en-US" altLang="ja-JP" b="0"/>
          </a:p>
          <a:p>
            <a:r>
              <a:rPr lang="ja-JP" altLang="en-US" b="0"/>
              <a:t>と表す。</a:t>
            </a:r>
            <a:endParaRPr lang="en-US" altLang="ja-JP" b="0"/>
          </a:p>
          <a:p>
            <a:r>
              <a:rPr lang="ja-JP" altLang="en-US" b="0"/>
              <a:t>任意の　　　　　に対して、</a:t>
            </a:r>
            <a:endParaRPr lang="en-US" altLang="ja-JP" b="0"/>
          </a:p>
          <a:p>
            <a:endParaRPr lang="en-US" altLang="ja-JP" b="0"/>
          </a:p>
          <a:p>
            <a:endParaRPr lang="en-US" altLang="ja-JP" b="0"/>
          </a:p>
          <a:p>
            <a:r>
              <a:rPr lang="ja-JP" altLang="en-US" b="0"/>
              <a:t>ならば</a:t>
            </a:r>
            <a:endParaRPr lang="en-US" altLang="ja-JP" b="0"/>
          </a:p>
          <a:p>
            <a:endParaRPr lang="en-US" altLang="ja-JP" b="0"/>
          </a:p>
          <a:p>
            <a:endParaRPr lang="en-US" altLang="ja-JP" b="0"/>
          </a:p>
          <a:p>
            <a:r>
              <a:rPr lang="ja-JP" altLang="en-US" b="0"/>
              <a:t>を満たす（通信路）符号　　　が存在する。</a:t>
            </a:r>
          </a:p>
          <a:p>
            <a:r>
              <a:rPr lang="ja-JP" altLang="en-US" b="0"/>
              <a:t>逆に、　　　　　　　　　なら、　　　　　　　　となる符号　　は存在しない。</a:t>
            </a:r>
          </a:p>
        </p:txBody>
      </p:sp>
      <p:sp>
        <p:nvSpPr>
          <p:cNvPr id="19474" name="AutoShape 4"/>
          <p:cNvSpPr>
            <a:spLocks noChangeArrowheads="1"/>
          </p:cNvSpPr>
          <p:nvPr/>
        </p:nvSpPr>
        <p:spPr bwMode="auto">
          <a:xfrm>
            <a:off x="152400" y="857250"/>
            <a:ext cx="8634413" cy="51435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58" name="Object 0"/>
          <p:cNvGraphicFramePr>
            <a:graphicFrameLocks noChangeAspect="1"/>
          </p:cNvGraphicFramePr>
          <p:nvPr/>
        </p:nvGraphicFramePr>
        <p:xfrm>
          <a:off x="3786188" y="1071563"/>
          <a:ext cx="363537" cy="428625"/>
        </p:xfrm>
        <a:graphic>
          <a:graphicData uri="http://schemas.openxmlformats.org/presentationml/2006/ole">
            <p:oleObj spid="_x0000_s19458" name="Equation" r:id="rId3" imgW="139680" imgH="164880" progId="Equation.DSMT4">
              <p:embed/>
            </p:oleObj>
          </a:graphicData>
        </a:graphic>
      </p:graphicFrame>
      <p:graphicFrame>
        <p:nvGraphicFramePr>
          <p:cNvPr id="19459" name="Object 2"/>
          <p:cNvGraphicFramePr>
            <a:graphicFrameLocks noChangeAspect="1"/>
          </p:cNvGraphicFramePr>
          <p:nvPr/>
        </p:nvGraphicFramePr>
        <p:xfrm>
          <a:off x="2143125" y="1071563"/>
          <a:ext cx="366713" cy="428625"/>
        </p:xfrm>
        <a:graphic>
          <a:graphicData uri="http://schemas.openxmlformats.org/presentationml/2006/ole">
            <p:oleObj spid="_x0000_s19459" name="Equation" r:id="rId4" imgW="152280" imgH="177480" progId="Equation.DSMT4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1643063" y="2589213"/>
          <a:ext cx="857250" cy="428625"/>
        </p:xfrm>
        <a:graphic>
          <a:graphicData uri="http://schemas.openxmlformats.org/presentationml/2006/ole">
            <p:oleObj spid="_x0000_s19460" name="Equation" r:id="rId5" imgW="355320" imgH="177480" progId="Equation.DSMT4">
              <p:embed/>
            </p:oleObj>
          </a:graphicData>
        </a:graphic>
      </p:graphicFrame>
      <p:sp>
        <p:nvSpPr>
          <p:cNvPr id="19475" name="Text Box 11"/>
          <p:cNvSpPr txBox="1">
            <a:spLocks noChangeArrowheads="1"/>
          </p:cNvSpPr>
          <p:nvPr/>
        </p:nvSpPr>
        <p:spPr bwMode="auto">
          <a:xfrm>
            <a:off x="1214438" y="571500"/>
            <a:ext cx="372427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FF6600"/>
                </a:solidFill>
              </a:rPr>
              <a:t>性質：（通信路符号化定理）</a:t>
            </a:r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1785938" y="3071813"/>
          <a:ext cx="1624012" cy="508000"/>
        </p:xfrm>
        <a:graphic>
          <a:graphicData uri="http://schemas.openxmlformats.org/presentationml/2006/ole">
            <p:oleObj spid="_x0000_s19461" name="Equation" r:id="rId6" imgW="647640" imgH="203040" progId="Equation.DSMT4">
              <p:embed/>
            </p:oleObj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1785938" y="4071938"/>
          <a:ext cx="1571625" cy="554037"/>
        </p:xfrm>
        <a:graphic>
          <a:graphicData uri="http://schemas.openxmlformats.org/presentationml/2006/ole">
            <p:oleObj spid="_x0000_s19462" name="Equation" r:id="rId7" imgW="647640" imgH="228600" progId="Equation.DSMT4">
              <p:embed/>
            </p:oleObj>
          </a:graphicData>
        </a:graphic>
      </p:graphicFrame>
      <p:sp>
        <p:nvSpPr>
          <p:cNvPr id="19476" name="AutoShape 16"/>
          <p:cNvSpPr>
            <a:spLocks noChangeArrowheads="1"/>
          </p:cNvSpPr>
          <p:nvPr/>
        </p:nvSpPr>
        <p:spPr bwMode="auto">
          <a:xfrm>
            <a:off x="3929063" y="2357438"/>
            <a:ext cx="4143375" cy="1714500"/>
          </a:xfrm>
          <a:prstGeom prst="wedgeRoundRectCallout">
            <a:avLst>
              <a:gd name="adj1" fmla="val -59245"/>
              <a:gd name="adj2" fmla="val 4859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19477" name="Text Box 17"/>
          <p:cNvSpPr txBox="1">
            <a:spLocks noChangeArrowheads="1"/>
          </p:cNvSpPr>
          <p:nvPr/>
        </p:nvSpPr>
        <p:spPr bwMode="auto">
          <a:xfrm>
            <a:off x="4071938" y="2428875"/>
            <a:ext cx="404018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情報速度が通信路容量未満なら、複号誤り率を限りなく０にできるという意味。（通信路容量が情報速度の上限）</a:t>
            </a:r>
          </a:p>
        </p:txBody>
      </p:sp>
      <p:graphicFrame>
        <p:nvGraphicFramePr>
          <p:cNvPr id="19463" name="Object 18"/>
          <p:cNvGraphicFramePr>
            <a:graphicFrameLocks noChangeAspect="1"/>
          </p:cNvGraphicFramePr>
          <p:nvPr/>
        </p:nvGraphicFramePr>
        <p:xfrm>
          <a:off x="7572375" y="1785938"/>
          <a:ext cx="896938" cy="552450"/>
        </p:xfrm>
        <a:graphic>
          <a:graphicData uri="http://schemas.openxmlformats.org/presentationml/2006/ole">
            <p:oleObj spid="_x0000_s19463" name="Equation" r:id="rId8" imgW="393480" imgH="203040" progId="Equation.DSMT4">
              <p:embed/>
            </p:oleObj>
          </a:graphicData>
        </a:graphic>
      </p:graphicFrame>
      <p:graphicFrame>
        <p:nvGraphicFramePr>
          <p:cNvPr id="19464" name="Object 19"/>
          <p:cNvGraphicFramePr>
            <a:graphicFrameLocks noChangeAspect="1"/>
          </p:cNvGraphicFramePr>
          <p:nvPr/>
        </p:nvGraphicFramePr>
        <p:xfrm>
          <a:off x="5072063" y="1803400"/>
          <a:ext cx="928687" cy="504825"/>
        </p:xfrm>
        <a:graphic>
          <a:graphicData uri="http://schemas.openxmlformats.org/presentationml/2006/ole">
            <p:oleObj spid="_x0000_s19464" name="Equation" r:id="rId9" imgW="419040" imgH="228600" progId="Equation.DSMT4">
              <p:embed/>
            </p:oleObj>
          </a:graphicData>
        </a:graphic>
      </p:graphicFrame>
      <p:graphicFrame>
        <p:nvGraphicFramePr>
          <p:cNvPr id="19465" name="Object 20"/>
          <p:cNvGraphicFramePr>
            <a:graphicFrameLocks noChangeAspect="1"/>
          </p:cNvGraphicFramePr>
          <p:nvPr/>
        </p:nvGraphicFramePr>
        <p:xfrm>
          <a:off x="7043738" y="1071563"/>
          <a:ext cx="415925" cy="498475"/>
        </p:xfrm>
        <a:graphic>
          <a:graphicData uri="http://schemas.openxmlformats.org/presentationml/2006/ole">
            <p:oleObj spid="_x0000_s19465" name="Equation" r:id="rId10" imgW="177480" imgH="177480" progId="Equation.DSMT4">
              <p:embed/>
            </p:oleObj>
          </a:graphicData>
        </a:graphic>
      </p:graphicFrame>
      <p:graphicFrame>
        <p:nvGraphicFramePr>
          <p:cNvPr id="19466" name="Object 21"/>
          <p:cNvGraphicFramePr>
            <a:graphicFrameLocks noChangeAspect="1"/>
          </p:cNvGraphicFramePr>
          <p:nvPr/>
        </p:nvGraphicFramePr>
        <p:xfrm>
          <a:off x="2714625" y="1874838"/>
          <a:ext cx="357188" cy="428625"/>
        </p:xfrm>
        <a:graphic>
          <a:graphicData uri="http://schemas.openxmlformats.org/presentationml/2006/ole">
            <p:oleObj spid="_x0000_s19466" name="Equation" r:id="rId11" imgW="177480" imgH="177480" progId="Equation.DSMT4">
              <p:embed/>
            </p:oleObj>
          </a:graphicData>
        </a:graphic>
      </p:graphicFrame>
      <p:graphicFrame>
        <p:nvGraphicFramePr>
          <p:cNvPr id="19467" name="Object 23"/>
          <p:cNvGraphicFramePr>
            <a:graphicFrameLocks noChangeAspect="1"/>
          </p:cNvGraphicFramePr>
          <p:nvPr/>
        </p:nvGraphicFramePr>
        <p:xfrm>
          <a:off x="3643313" y="4643438"/>
          <a:ext cx="415925" cy="498475"/>
        </p:xfrm>
        <a:graphic>
          <a:graphicData uri="http://schemas.openxmlformats.org/presentationml/2006/ole">
            <p:oleObj spid="_x0000_s19467" name="Equation" r:id="rId12" imgW="177480" imgH="177480" progId="Equation.DSMT4">
              <p:embed/>
            </p:oleObj>
          </a:graphicData>
        </a:graphic>
      </p:graphicFrame>
      <p:graphicFrame>
        <p:nvGraphicFramePr>
          <p:cNvPr id="19468" name="Object 24"/>
          <p:cNvGraphicFramePr>
            <a:graphicFrameLocks noChangeAspect="1"/>
          </p:cNvGraphicFramePr>
          <p:nvPr/>
        </p:nvGraphicFramePr>
        <p:xfrm>
          <a:off x="1500188" y="5072063"/>
          <a:ext cx="1624012" cy="508000"/>
        </p:xfrm>
        <a:graphic>
          <a:graphicData uri="http://schemas.openxmlformats.org/presentationml/2006/ole">
            <p:oleObj spid="_x0000_s19468" name="Equation" r:id="rId13" imgW="647640" imgH="203040" progId="Equation.DSMT4">
              <p:embed/>
            </p:oleObj>
          </a:graphicData>
        </a:graphic>
      </p:graphicFrame>
      <p:graphicFrame>
        <p:nvGraphicFramePr>
          <p:cNvPr id="19469" name="Object 25"/>
          <p:cNvGraphicFramePr>
            <a:graphicFrameLocks noChangeAspect="1"/>
          </p:cNvGraphicFramePr>
          <p:nvPr/>
        </p:nvGraphicFramePr>
        <p:xfrm>
          <a:off x="4000500" y="5072063"/>
          <a:ext cx="1571625" cy="554037"/>
        </p:xfrm>
        <a:graphic>
          <a:graphicData uri="http://schemas.openxmlformats.org/presentationml/2006/ole">
            <p:oleObj spid="_x0000_s19469" name="Equation" r:id="rId14" imgW="647640" imgH="228600" progId="Equation.DSMT4">
              <p:embed/>
            </p:oleObj>
          </a:graphicData>
        </a:graphic>
      </p:graphicFrame>
      <p:graphicFrame>
        <p:nvGraphicFramePr>
          <p:cNvPr id="19470" name="Object 26"/>
          <p:cNvGraphicFramePr>
            <a:graphicFrameLocks noChangeAspect="1"/>
          </p:cNvGraphicFramePr>
          <p:nvPr/>
        </p:nvGraphicFramePr>
        <p:xfrm>
          <a:off x="6929438" y="5143500"/>
          <a:ext cx="357187" cy="428625"/>
        </p:xfrm>
        <a:graphic>
          <a:graphicData uri="http://schemas.openxmlformats.org/presentationml/2006/ole">
            <p:oleObj spid="_x0000_s19470" name="Equation" r:id="rId15" imgW="17748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7018FD-C806-40E4-8B40-2111D3C713BA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04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sp>
        <p:nvSpPr>
          <p:cNvPr id="20495" name="Text Box 3"/>
          <p:cNvSpPr txBox="1">
            <a:spLocks noChangeArrowheads="1"/>
          </p:cNvSpPr>
          <p:nvPr/>
        </p:nvSpPr>
        <p:spPr bwMode="auto">
          <a:xfrm>
            <a:off x="365125" y="1011238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証明の方針</a:t>
            </a:r>
          </a:p>
        </p:txBody>
      </p:sp>
      <p:sp>
        <p:nvSpPr>
          <p:cNvPr id="20496" name="Text Box 4"/>
          <p:cNvSpPr txBox="1">
            <a:spLocks noChangeArrowheads="1"/>
          </p:cNvSpPr>
          <p:nvPr/>
        </p:nvSpPr>
        <p:spPr bwMode="auto">
          <a:xfrm>
            <a:off x="517525" y="1925638"/>
            <a:ext cx="77882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（１）通信路容量　　　を達成する情報源を　　　とする。</a:t>
            </a:r>
          </a:p>
          <a:p>
            <a:r>
              <a:rPr lang="ja-JP" altLang="en-US" b="0"/>
              <a:t>（２）　　　から発生する長さ　　　の代表的系列の中から、　　</a:t>
            </a:r>
          </a:p>
          <a:p>
            <a:r>
              <a:rPr lang="ja-JP" altLang="en-US" b="0"/>
              <a:t>　　　　　　　　個の符号語をランダムに選び、その集合を符号　　　　　　　　</a:t>
            </a:r>
          </a:p>
          <a:p>
            <a:endParaRPr lang="ja-JP" altLang="en-US" b="0"/>
          </a:p>
          <a:p>
            <a:r>
              <a:rPr lang="ja-JP" altLang="en-US" b="0"/>
              <a:t>とする。</a:t>
            </a:r>
          </a:p>
        </p:txBody>
      </p:sp>
      <p:graphicFrame>
        <p:nvGraphicFramePr>
          <p:cNvPr id="20482" name="Object 0"/>
          <p:cNvGraphicFramePr>
            <a:graphicFrameLocks noChangeAspect="1"/>
          </p:cNvGraphicFramePr>
          <p:nvPr/>
        </p:nvGraphicFramePr>
        <p:xfrm>
          <a:off x="2743200" y="1905000"/>
          <a:ext cx="457200" cy="533400"/>
        </p:xfrm>
        <a:graphic>
          <a:graphicData uri="http://schemas.openxmlformats.org/presentationml/2006/ole">
            <p:oleObj spid="_x0000_s20482" name="Equation" r:id="rId3" imgW="152280" imgH="177480" progId="Equation.DSMT4">
              <p:embed/>
            </p:oleObj>
          </a:graphicData>
        </a:graphic>
      </p:graphicFrame>
      <p:sp>
        <p:nvSpPr>
          <p:cNvPr id="20497" name="Text Box 6"/>
          <p:cNvSpPr txBox="1">
            <a:spLocks noChangeArrowheads="1"/>
          </p:cNvSpPr>
          <p:nvPr/>
        </p:nvSpPr>
        <p:spPr bwMode="auto">
          <a:xfrm>
            <a:off x="381000" y="4267200"/>
            <a:ext cx="4656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（３）これらより、誤り確率を求める。</a:t>
            </a:r>
          </a:p>
        </p:txBody>
      </p:sp>
      <p:graphicFrame>
        <p:nvGraphicFramePr>
          <p:cNvPr id="20483" name="Object 1"/>
          <p:cNvGraphicFramePr>
            <a:graphicFrameLocks noChangeAspect="1"/>
          </p:cNvGraphicFramePr>
          <p:nvPr/>
        </p:nvGraphicFramePr>
        <p:xfrm>
          <a:off x="5810250" y="1733550"/>
          <a:ext cx="571500" cy="685800"/>
        </p:xfrm>
        <a:graphic>
          <a:graphicData uri="http://schemas.openxmlformats.org/presentationml/2006/ole">
            <p:oleObj spid="_x0000_s20483" name="Equation" r:id="rId4" imgW="190440" imgH="228600" progId="Equation.DSMT4">
              <p:embed/>
            </p:oleObj>
          </a:graphicData>
        </a:graphic>
      </p:graphicFrame>
      <p:graphicFrame>
        <p:nvGraphicFramePr>
          <p:cNvPr id="20484" name="Object 2"/>
          <p:cNvGraphicFramePr>
            <a:graphicFrameLocks noChangeAspect="1"/>
          </p:cNvGraphicFramePr>
          <p:nvPr/>
        </p:nvGraphicFramePr>
        <p:xfrm>
          <a:off x="1143000" y="2209800"/>
          <a:ext cx="571500" cy="685800"/>
        </p:xfrm>
        <a:graphic>
          <a:graphicData uri="http://schemas.openxmlformats.org/presentationml/2006/ole">
            <p:oleObj spid="_x0000_s20484" name="Equation" r:id="rId5" imgW="190440" imgH="228600" progId="Equation.DSMT4">
              <p:embed/>
            </p:oleObj>
          </a:graphicData>
        </a:graphic>
      </p:graphicFrame>
      <p:graphicFrame>
        <p:nvGraphicFramePr>
          <p:cNvPr id="20485" name="Object 3"/>
          <p:cNvGraphicFramePr>
            <a:graphicFrameLocks noChangeAspect="1"/>
          </p:cNvGraphicFramePr>
          <p:nvPr/>
        </p:nvGraphicFramePr>
        <p:xfrm>
          <a:off x="4143375" y="2357438"/>
          <a:ext cx="381000" cy="419100"/>
        </p:xfrm>
        <a:graphic>
          <a:graphicData uri="http://schemas.openxmlformats.org/presentationml/2006/ole">
            <p:oleObj spid="_x0000_s20485" name="Equation" r:id="rId6" imgW="126720" imgH="139680" progId="Equation.DSMT4">
              <p:embed/>
            </p:oleObj>
          </a:graphicData>
        </a:graphic>
      </p:graphicFrame>
      <p:graphicFrame>
        <p:nvGraphicFramePr>
          <p:cNvPr id="20486" name="Object 4"/>
          <p:cNvGraphicFramePr>
            <a:graphicFrameLocks noChangeAspect="1"/>
          </p:cNvGraphicFramePr>
          <p:nvPr/>
        </p:nvGraphicFramePr>
        <p:xfrm>
          <a:off x="685800" y="2590800"/>
          <a:ext cx="1468438" cy="523875"/>
        </p:xfrm>
        <a:graphic>
          <a:graphicData uri="http://schemas.openxmlformats.org/presentationml/2006/ole">
            <p:oleObj spid="_x0000_s20486" name="Equation" r:id="rId7" imgW="533160" imgH="190440" progId="Equation.DSMT4">
              <p:embed/>
            </p:oleObj>
          </a:graphicData>
        </a:graphic>
      </p:graphicFrame>
      <p:graphicFrame>
        <p:nvGraphicFramePr>
          <p:cNvPr id="20487" name="Object 5"/>
          <p:cNvGraphicFramePr>
            <a:graphicFrameLocks noChangeAspect="1"/>
          </p:cNvGraphicFramePr>
          <p:nvPr/>
        </p:nvGraphicFramePr>
        <p:xfrm>
          <a:off x="1981200" y="3124200"/>
          <a:ext cx="4114800" cy="739775"/>
        </p:xfrm>
        <a:graphic>
          <a:graphicData uri="http://schemas.openxmlformats.org/presentationml/2006/ole">
            <p:oleObj spid="_x0000_s20487" name="Equation" r:id="rId8" imgW="1269720" imgH="228600" progId="Equation.DSMT4">
              <p:embed/>
            </p:oleObj>
          </a:graphicData>
        </a:graphic>
      </p:graphicFrame>
      <p:sp>
        <p:nvSpPr>
          <p:cNvPr id="20498" name="AutoShape 12"/>
          <p:cNvSpPr>
            <a:spLocks noChangeArrowheads="1"/>
          </p:cNvSpPr>
          <p:nvPr/>
        </p:nvSpPr>
        <p:spPr bwMode="auto">
          <a:xfrm>
            <a:off x="152400" y="914400"/>
            <a:ext cx="8534400" cy="41148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9" name="AutoShape 13"/>
          <p:cNvSpPr>
            <a:spLocks noChangeArrowheads="1"/>
          </p:cNvSpPr>
          <p:nvPr/>
        </p:nvSpPr>
        <p:spPr bwMode="auto">
          <a:xfrm>
            <a:off x="3048000" y="0"/>
            <a:ext cx="5486400" cy="1676400"/>
          </a:xfrm>
          <a:prstGeom prst="wedgeRoundRectCallout">
            <a:avLst>
              <a:gd name="adj1" fmla="val 3301"/>
              <a:gd name="adj2" fmla="val 6088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0500" name="Text Box 14"/>
          <p:cNvSpPr txBox="1">
            <a:spLocks noChangeArrowheads="1"/>
          </p:cNvSpPr>
          <p:nvPr/>
        </p:nvSpPr>
        <p:spPr bwMode="auto">
          <a:xfrm>
            <a:off x="3352800" y="304800"/>
            <a:ext cx="4800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　　を通信路に接続すれば、伝送される情報量が　　となる情報源</a:t>
            </a:r>
          </a:p>
        </p:txBody>
      </p:sp>
      <p:graphicFrame>
        <p:nvGraphicFramePr>
          <p:cNvPr id="20488" name="Object 6"/>
          <p:cNvGraphicFramePr>
            <a:graphicFrameLocks noChangeAspect="1"/>
          </p:cNvGraphicFramePr>
          <p:nvPr/>
        </p:nvGraphicFramePr>
        <p:xfrm>
          <a:off x="3314700" y="152400"/>
          <a:ext cx="571500" cy="685800"/>
        </p:xfrm>
        <a:graphic>
          <a:graphicData uri="http://schemas.openxmlformats.org/presentationml/2006/ole">
            <p:oleObj spid="_x0000_s20488" name="Equation" r:id="rId9" imgW="190440" imgH="228600" progId="Equation.DSMT4">
              <p:embed/>
            </p:oleObj>
          </a:graphicData>
        </a:graphic>
      </p:graphicFrame>
      <p:graphicFrame>
        <p:nvGraphicFramePr>
          <p:cNvPr id="20489" name="Object 7"/>
          <p:cNvGraphicFramePr>
            <a:graphicFrameLocks noChangeAspect="1"/>
          </p:cNvGraphicFramePr>
          <p:nvPr/>
        </p:nvGraphicFramePr>
        <p:xfrm>
          <a:off x="5181600" y="609600"/>
          <a:ext cx="457200" cy="533400"/>
        </p:xfrm>
        <a:graphic>
          <a:graphicData uri="http://schemas.openxmlformats.org/presentationml/2006/ole">
            <p:oleObj spid="_x0000_s20489" name="Equation" r:id="rId10" imgW="152280" imgH="177480" progId="Equation.DSMT4">
              <p:embed/>
            </p:oleObj>
          </a:graphicData>
        </a:graphic>
      </p:graphicFrame>
      <p:sp>
        <p:nvSpPr>
          <p:cNvPr id="20501" name="Oval 17"/>
          <p:cNvSpPr>
            <a:spLocks noChangeArrowheads="1"/>
          </p:cNvSpPr>
          <p:nvPr/>
        </p:nvSpPr>
        <p:spPr bwMode="auto">
          <a:xfrm>
            <a:off x="1143000" y="5105400"/>
            <a:ext cx="1600200" cy="15240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2" name="Rectangle 18"/>
          <p:cNvSpPr>
            <a:spLocks noChangeArrowheads="1"/>
          </p:cNvSpPr>
          <p:nvPr/>
        </p:nvSpPr>
        <p:spPr bwMode="auto">
          <a:xfrm>
            <a:off x="4191000" y="5257800"/>
            <a:ext cx="2438400" cy="1371600"/>
          </a:xfrm>
          <a:prstGeom prst="rect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0"/>
              <a:t>通信路</a:t>
            </a:r>
          </a:p>
          <a:p>
            <a:pPr algn="ctr"/>
            <a:r>
              <a:rPr lang="ja-JP" altLang="en-US" b="0"/>
              <a:t>（通信路容量　　　）</a:t>
            </a:r>
          </a:p>
        </p:txBody>
      </p:sp>
      <p:sp>
        <p:nvSpPr>
          <p:cNvPr id="20503" name="AutoShape 20"/>
          <p:cNvSpPr>
            <a:spLocks noChangeArrowheads="1"/>
          </p:cNvSpPr>
          <p:nvPr/>
        </p:nvSpPr>
        <p:spPr bwMode="auto">
          <a:xfrm>
            <a:off x="2895600" y="5638800"/>
            <a:ext cx="1143000" cy="609600"/>
          </a:xfrm>
          <a:prstGeom prst="rightArrow">
            <a:avLst>
              <a:gd name="adj1" fmla="val 50000"/>
              <a:gd name="adj2" fmla="val 4687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490" name="Object 8"/>
          <p:cNvGraphicFramePr>
            <a:graphicFrameLocks noChangeAspect="1"/>
          </p:cNvGraphicFramePr>
          <p:nvPr/>
        </p:nvGraphicFramePr>
        <p:xfrm>
          <a:off x="1676400" y="5715000"/>
          <a:ext cx="635000" cy="762000"/>
        </p:xfrm>
        <a:graphic>
          <a:graphicData uri="http://schemas.openxmlformats.org/presentationml/2006/ole">
            <p:oleObj spid="_x0000_s20490" name="Equation" r:id="rId11" imgW="190440" imgH="228600" progId="Equation.DSMT4">
              <p:embed/>
            </p:oleObj>
          </a:graphicData>
        </a:graphic>
      </p:graphicFrame>
      <p:graphicFrame>
        <p:nvGraphicFramePr>
          <p:cNvPr id="20491" name="Object 9"/>
          <p:cNvGraphicFramePr>
            <a:graphicFrameLocks noChangeAspect="1"/>
          </p:cNvGraphicFramePr>
          <p:nvPr/>
        </p:nvGraphicFramePr>
        <p:xfrm>
          <a:off x="5943600" y="5867400"/>
          <a:ext cx="460375" cy="533400"/>
        </p:xfrm>
        <a:graphic>
          <a:graphicData uri="http://schemas.openxmlformats.org/presentationml/2006/ole">
            <p:oleObj spid="_x0000_s20491" name="Equation" r:id="rId12" imgW="152280" imgH="177480" progId="Equation.DSMT4">
              <p:embed/>
            </p:oleObj>
          </a:graphicData>
        </a:graphic>
      </p:graphicFrame>
      <p:graphicFrame>
        <p:nvGraphicFramePr>
          <p:cNvPr id="20492" name="Object 10"/>
          <p:cNvGraphicFramePr>
            <a:graphicFrameLocks noChangeAspect="1"/>
          </p:cNvGraphicFramePr>
          <p:nvPr/>
        </p:nvGraphicFramePr>
        <p:xfrm>
          <a:off x="5867400" y="5486400"/>
          <a:ext cx="387350" cy="457200"/>
        </p:xfrm>
        <a:graphic>
          <a:graphicData uri="http://schemas.openxmlformats.org/presentationml/2006/ole">
            <p:oleObj spid="_x0000_s20492" name="Equation" r:id="rId13" imgW="139680" imgH="164880" progId="Equation.DSMT4">
              <p:embed/>
            </p:oleObj>
          </a:graphicData>
        </a:graphic>
      </p:graphicFrame>
      <p:sp>
        <p:nvSpPr>
          <p:cNvPr id="20504" name="Text Box 25"/>
          <p:cNvSpPr txBox="1">
            <a:spLocks noChangeArrowheads="1"/>
          </p:cNvSpPr>
          <p:nvPr/>
        </p:nvSpPr>
        <p:spPr bwMode="auto">
          <a:xfrm>
            <a:off x="1295400" y="5257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情報源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7FDAAF-1DD9-4CC9-8146-D2AF6CF7FBCF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1515" name="Text Box 3"/>
          <p:cNvSpPr txBox="1">
            <a:spLocks noChangeArrowheads="1"/>
          </p:cNvSpPr>
          <p:nvPr/>
        </p:nvSpPr>
        <p:spPr bwMode="auto">
          <a:xfrm>
            <a:off x="381000" y="304800"/>
            <a:ext cx="4373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受信される情報源を　　　とする。</a:t>
            </a:r>
          </a:p>
        </p:txBody>
      </p:sp>
      <p:graphicFrame>
        <p:nvGraphicFramePr>
          <p:cNvPr id="21506" name="Object 1024"/>
          <p:cNvGraphicFramePr>
            <a:graphicFrameLocks noChangeAspect="1"/>
          </p:cNvGraphicFramePr>
          <p:nvPr/>
        </p:nvGraphicFramePr>
        <p:xfrm>
          <a:off x="3124200" y="228600"/>
          <a:ext cx="571500" cy="685800"/>
        </p:xfrm>
        <a:graphic>
          <a:graphicData uri="http://schemas.openxmlformats.org/presentationml/2006/ole">
            <p:oleObj spid="_x0000_s21506" name="Equation" r:id="rId3" imgW="190440" imgH="228600" progId="Equation.DSMT4">
              <p:embed/>
            </p:oleObj>
          </a:graphicData>
        </a:graphic>
      </p:graphicFrame>
      <p:sp>
        <p:nvSpPr>
          <p:cNvPr id="21516" name="Text Box 5"/>
          <p:cNvSpPr txBox="1">
            <a:spLocks noChangeArrowheads="1"/>
          </p:cNvSpPr>
          <p:nvPr/>
        </p:nvSpPr>
        <p:spPr bwMode="auto">
          <a:xfrm>
            <a:off x="365125" y="1011238"/>
            <a:ext cx="8474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このとき、　　　は通信路容量を達成する情報源なので、通信路容量の定義より次式が成り立つ。</a:t>
            </a:r>
          </a:p>
        </p:txBody>
      </p:sp>
      <p:graphicFrame>
        <p:nvGraphicFramePr>
          <p:cNvPr id="21507" name="Object 1025"/>
          <p:cNvGraphicFramePr>
            <a:graphicFrameLocks noChangeAspect="1"/>
          </p:cNvGraphicFramePr>
          <p:nvPr/>
        </p:nvGraphicFramePr>
        <p:xfrm>
          <a:off x="642938" y="2000250"/>
          <a:ext cx="5286375" cy="820738"/>
        </p:xfrm>
        <a:graphic>
          <a:graphicData uri="http://schemas.openxmlformats.org/presentationml/2006/ole">
            <p:oleObj spid="_x0000_s21507" name="Equation" r:id="rId4" imgW="1473120" imgH="228600" progId="Equation.DSMT4">
              <p:embed/>
            </p:oleObj>
          </a:graphicData>
        </a:graphic>
      </p:graphicFrame>
      <p:sp>
        <p:nvSpPr>
          <p:cNvPr id="21517" name="Text Box 7"/>
          <p:cNvSpPr txBox="1">
            <a:spLocks noChangeArrowheads="1"/>
          </p:cNvSpPr>
          <p:nvPr/>
        </p:nvSpPr>
        <p:spPr bwMode="auto">
          <a:xfrm>
            <a:off x="457200" y="3048000"/>
            <a:ext cx="840105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一方、前に示したように、長さ　　　の代表的系列の数は　</a:t>
            </a:r>
          </a:p>
          <a:p>
            <a:endParaRPr lang="ja-JP" altLang="en-US" b="0"/>
          </a:p>
          <a:p>
            <a:r>
              <a:rPr lang="ja-JP" altLang="en-US" b="0"/>
              <a:t>　　　　　　　　　　</a:t>
            </a:r>
          </a:p>
          <a:p>
            <a:r>
              <a:rPr lang="ja-JP" altLang="en-US" b="0"/>
              <a:t>である。これらの中から代表的系列を、　　　　　　　　個</a:t>
            </a:r>
            <a:r>
              <a:rPr lang="ja-JP" altLang="en-US" b="0">
                <a:solidFill>
                  <a:srgbClr val="FF0000"/>
                </a:solidFill>
              </a:rPr>
              <a:t>ランダム</a:t>
            </a:r>
            <a:r>
              <a:rPr lang="ja-JP" altLang="en-US" b="0"/>
              <a:t>に選ぶ。（もちろん　　　　　　　　　　である。）</a:t>
            </a:r>
          </a:p>
          <a:p>
            <a:r>
              <a:rPr lang="ja-JP" altLang="en-US" b="0"/>
              <a:t>したがって、ある代表的系列が符号語として選ばれる確率は、</a:t>
            </a:r>
          </a:p>
          <a:p>
            <a:r>
              <a:rPr lang="ja-JP" altLang="en-US" b="0"/>
              <a:t>　　　　　　　　　　　　　　　　　　　　　　　</a:t>
            </a:r>
            <a:endParaRPr lang="en-US" altLang="ja-JP" b="0"/>
          </a:p>
          <a:p>
            <a:endParaRPr lang="en-US" altLang="ja-JP" b="0"/>
          </a:p>
          <a:p>
            <a:endParaRPr lang="en-US" altLang="ja-JP" b="0"/>
          </a:p>
          <a:p>
            <a:r>
              <a:rPr lang="ja-JP" altLang="en-US" b="0"/>
              <a:t>である。</a:t>
            </a:r>
          </a:p>
        </p:txBody>
      </p:sp>
      <p:graphicFrame>
        <p:nvGraphicFramePr>
          <p:cNvPr id="21508" name="Object 1026"/>
          <p:cNvGraphicFramePr>
            <a:graphicFrameLocks noChangeAspect="1"/>
          </p:cNvGraphicFramePr>
          <p:nvPr/>
        </p:nvGraphicFramePr>
        <p:xfrm>
          <a:off x="4357688" y="3071813"/>
          <a:ext cx="381000" cy="419100"/>
        </p:xfrm>
        <a:graphic>
          <a:graphicData uri="http://schemas.openxmlformats.org/presentationml/2006/ole">
            <p:oleObj spid="_x0000_s21508" name="Equation" r:id="rId5" imgW="126720" imgH="139680" progId="Equation.DSMT4">
              <p:embed/>
            </p:oleObj>
          </a:graphicData>
        </a:graphic>
      </p:graphicFrame>
      <p:graphicFrame>
        <p:nvGraphicFramePr>
          <p:cNvPr id="21509" name="Object 1027"/>
          <p:cNvGraphicFramePr>
            <a:graphicFrameLocks noChangeAspect="1"/>
          </p:cNvGraphicFramePr>
          <p:nvPr/>
        </p:nvGraphicFramePr>
        <p:xfrm>
          <a:off x="1643063" y="3429000"/>
          <a:ext cx="2717800" cy="787400"/>
        </p:xfrm>
        <a:graphic>
          <a:graphicData uri="http://schemas.openxmlformats.org/presentationml/2006/ole">
            <p:oleObj spid="_x0000_s21509" name="Equation" r:id="rId6" imgW="698400" imgH="203040" progId="Equation.DSMT4">
              <p:embed/>
            </p:oleObj>
          </a:graphicData>
        </a:graphic>
      </p:graphicFrame>
      <p:graphicFrame>
        <p:nvGraphicFramePr>
          <p:cNvPr id="21510" name="Object 1028"/>
          <p:cNvGraphicFramePr>
            <a:graphicFrameLocks noChangeAspect="1"/>
          </p:cNvGraphicFramePr>
          <p:nvPr/>
        </p:nvGraphicFramePr>
        <p:xfrm>
          <a:off x="5572125" y="4071938"/>
          <a:ext cx="1468438" cy="523875"/>
        </p:xfrm>
        <a:graphic>
          <a:graphicData uri="http://schemas.openxmlformats.org/presentationml/2006/ole">
            <p:oleObj spid="_x0000_s21510" name="Equation" r:id="rId7" imgW="533160" imgH="190440" progId="Equation.DSMT4">
              <p:embed/>
            </p:oleObj>
          </a:graphicData>
        </a:graphic>
      </p:graphicFrame>
      <p:sp>
        <p:nvSpPr>
          <p:cNvPr id="21518" name="AutoShape 11"/>
          <p:cNvSpPr>
            <a:spLocks noChangeArrowheads="1"/>
          </p:cNvSpPr>
          <p:nvPr/>
        </p:nvSpPr>
        <p:spPr bwMode="auto">
          <a:xfrm>
            <a:off x="5072063" y="3500438"/>
            <a:ext cx="3286125" cy="571500"/>
          </a:xfrm>
          <a:prstGeom prst="wedgeRoundRectCallout">
            <a:avLst>
              <a:gd name="adj1" fmla="val 30824"/>
              <a:gd name="adj2" fmla="val 6405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1519" name="Text Box 12"/>
          <p:cNvSpPr txBox="1">
            <a:spLocks noChangeArrowheads="1"/>
          </p:cNvSpPr>
          <p:nvPr/>
        </p:nvSpPr>
        <p:spPr bwMode="auto">
          <a:xfrm>
            <a:off x="5143500" y="3571875"/>
            <a:ext cx="3128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ランダム符号化という。</a:t>
            </a:r>
          </a:p>
        </p:txBody>
      </p:sp>
      <p:graphicFrame>
        <p:nvGraphicFramePr>
          <p:cNvPr id="21511" name="Object 1029"/>
          <p:cNvGraphicFramePr>
            <a:graphicFrameLocks noChangeAspect="1"/>
          </p:cNvGraphicFramePr>
          <p:nvPr/>
        </p:nvGraphicFramePr>
        <p:xfrm>
          <a:off x="3071813" y="4500563"/>
          <a:ext cx="1522412" cy="498475"/>
        </p:xfrm>
        <a:graphic>
          <a:graphicData uri="http://schemas.openxmlformats.org/presentationml/2006/ole">
            <p:oleObj spid="_x0000_s21511" name="Equation" r:id="rId8" imgW="698400" imgH="228600" progId="Equation.DSMT4">
              <p:embed/>
            </p:oleObj>
          </a:graphicData>
        </a:graphic>
      </p:graphicFrame>
      <p:graphicFrame>
        <p:nvGraphicFramePr>
          <p:cNvPr id="21512" name="Object 1030"/>
          <p:cNvGraphicFramePr>
            <a:graphicFrameLocks noChangeAspect="1"/>
          </p:cNvGraphicFramePr>
          <p:nvPr/>
        </p:nvGraphicFramePr>
        <p:xfrm>
          <a:off x="1214438" y="5143500"/>
          <a:ext cx="3006725" cy="1152525"/>
        </p:xfrm>
        <a:graphic>
          <a:graphicData uri="http://schemas.openxmlformats.org/presentationml/2006/ole">
            <p:oleObj spid="_x0000_s21512" name="Equation" r:id="rId9" imgW="1091880" imgH="419040" progId="Equation.DSMT4">
              <p:embed/>
            </p:oleObj>
          </a:graphicData>
        </a:graphic>
      </p:graphicFrame>
      <p:graphicFrame>
        <p:nvGraphicFramePr>
          <p:cNvPr id="21513" name="Object 15"/>
          <p:cNvGraphicFramePr>
            <a:graphicFrameLocks noChangeAspect="1"/>
          </p:cNvGraphicFramePr>
          <p:nvPr/>
        </p:nvGraphicFramePr>
        <p:xfrm>
          <a:off x="1714500" y="785813"/>
          <a:ext cx="571500" cy="685800"/>
        </p:xfrm>
        <a:graphic>
          <a:graphicData uri="http://schemas.openxmlformats.org/presentationml/2006/ole">
            <p:oleObj spid="_x0000_s21513" name="Equation" r:id="rId10" imgW="190440" imgH="228600" progId="Equation.DSMT4">
              <p:embed/>
            </p:oleObj>
          </a:graphicData>
        </a:graphic>
      </p:graphicFrame>
      <p:sp>
        <p:nvSpPr>
          <p:cNvPr id="21520" name="AutoShape 11"/>
          <p:cNvSpPr>
            <a:spLocks noChangeArrowheads="1"/>
          </p:cNvSpPr>
          <p:nvPr/>
        </p:nvSpPr>
        <p:spPr bwMode="auto">
          <a:xfrm>
            <a:off x="5072063" y="5500688"/>
            <a:ext cx="3286125" cy="785812"/>
          </a:xfrm>
          <a:prstGeom prst="wedgeRoundRectCallout">
            <a:avLst>
              <a:gd name="adj1" fmla="val -66787"/>
              <a:gd name="adj2" fmla="val -1467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1521" name="Text Box 12"/>
          <p:cNvSpPr txBox="1">
            <a:spLocks noChangeArrowheads="1"/>
          </p:cNvSpPr>
          <p:nvPr/>
        </p:nvSpPr>
        <p:spPr bwMode="auto">
          <a:xfrm>
            <a:off x="5500688" y="5643563"/>
            <a:ext cx="2473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選択（</a:t>
            </a:r>
            <a:r>
              <a:rPr lang="en-US" altLang="ja-JP" b="0"/>
              <a:t>Select</a:t>
            </a:r>
            <a:r>
              <a:rPr lang="ja-JP" altLang="en-US" b="0"/>
              <a:t>）確率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E16F6F-8560-4E6F-9230-6B4986D4DC8F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2538" name="Oval 2"/>
          <p:cNvSpPr>
            <a:spLocks noChangeArrowheads="1"/>
          </p:cNvSpPr>
          <p:nvPr/>
        </p:nvSpPr>
        <p:spPr bwMode="auto">
          <a:xfrm>
            <a:off x="3236913" y="106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9" name="Oval 3"/>
          <p:cNvSpPr>
            <a:spLocks noChangeArrowheads="1"/>
          </p:cNvSpPr>
          <p:nvPr/>
        </p:nvSpPr>
        <p:spPr bwMode="auto">
          <a:xfrm>
            <a:off x="3160713" y="17526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0" name="Oval 4"/>
          <p:cNvSpPr>
            <a:spLocks noChangeArrowheads="1"/>
          </p:cNvSpPr>
          <p:nvPr/>
        </p:nvSpPr>
        <p:spPr bwMode="auto">
          <a:xfrm>
            <a:off x="3236913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1" name="Oval 5"/>
          <p:cNvSpPr>
            <a:spLocks noChangeArrowheads="1"/>
          </p:cNvSpPr>
          <p:nvPr/>
        </p:nvSpPr>
        <p:spPr bwMode="auto">
          <a:xfrm>
            <a:off x="324485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2" name="Oval 6"/>
          <p:cNvSpPr>
            <a:spLocks noChangeArrowheads="1"/>
          </p:cNvSpPr>
          <p:nvPr/>
        </p:nvSpPr>
        <p:spPr bwMode="auto">
          <a:xfrm>
            <a:off x="3168650" y="4191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3" name="Oval 11"/>
          <p:cNvSpPr>
            <a:spLocks noChangeArrowheads="1"/>
          </p:cNvSpPr>
          <p:nvPr/>
        </p:nvSpPr>
        <p:spPr bwMode="auto">
          <a:xfrm>
            <a:off x="6216650" y="106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4" name="Oval 13"/>
          <p:cNvSpPr>
            <a:spLocks noChangeArrowheads="1"/>
          </p:cNvSpPr>
          <p:nvPr/>
        </p:nvSpPr>
        <p:spPr bwMode="auto">
          <a:xfrm>
            <a:off x="621665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5" name="Oval 14"/>
          <p:cNvSpPr>
            <a:spLocks noChangeArrowheads="1"/>
          </p:cNvSpPr>
          <p:nvPr/>
        </p:nvSpPr>
        <p:spPr bwMode="auto">
          <a:xfrm>
            <a:off x="621665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6" name="Oval 16"/>
          <p:cNvSpPr>
            <a:spLocks noChangeArrowheads="1"/>
          </p:cNvSpPr>
          <p:nvPr/>
        </p:nvSpPr>
        <p:spPr bwMode="auto">
          <a:xfrm>
            <a:off x="6216650" y="1828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7" name="Oval 17"/>
          <p:cNvSpPr>
            <a:spLocks noChangeArrowheads="1"/>
          </p:cNvSpPr>
          <p:nvPr/>
        </p:nvSpPr>
        <p:spPr bwMode="auto">
          <a:xfrm>
            <a:off x="6216650" y="3505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8" name="Oval 18"/>
          <p:cNvSpPr>
            <a:spLocks noChangeArrowheads="1"/>
          </p:cNvSpPr>
          <p:nvPr/>
        </p:nvSpPr>
        <p:spPr bwMode="auto">
          <a:xfrm>
            <a:off x="6216650" y="4038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9" name="Text Box 19"/>
          <p:cNvSpPr txBox="1">
            <a:spLocks noChangeArrowheads="1"/>
          </p:cNvSpPr>
          <p:nvPr/>
        </p:nvSpPr>
        <p:spPr bwMode="auto">
          <a:xfrm>
            <a:off x="2635250" y="56388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入力系列</a:t>
            </a:r>
          </a:p>
        </p:txBody>
      </p:sp>
      <p:sp>
        <p:nvSpPr>
          <p:cNvPr id="22550" name="Text Box 20"/>
          <p:cNvSpPr txBox="1">
            <a:spLocks noChangeArrowheads="1"/>
          </p:cNvSpPr>
          <p:nvPr/>
        </p:nvSpPr>
        <p:spPr bwMode="auto">
          <a:xfrm>
            <a:off x="5683250" y="52578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出力系列</a:t>
            </a:r>
          </a:p>
        </p:txBody>
      </p:sp>
      <p:sp>
        <p:nvSpPr>
          <p:cNvPr id="22551" name="Oval 21"/>
          <p:cNvSpPr>
            <a:spLocks noChangeArrowheads="1"/>
          </p:cNvSpPr>
          <p:nvPr/>
        </p:nvSpPr>
        <p:spPr bwMode="auto">
          <a:xfrm>
            <a:off x="3244850" y="45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52" name="Oval 22"/>
          <p:cNvSpPr>
            <a:spLocks noChangeArrowheads="1"/>
          </p:cNvSpPr>
          <p:nvPr/>
        </p:nvSpPr>
        <p:spPr bwMode="auto">
          <a:xfrm>
            <a:off x="3244850" y="5257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2530" name="Object 0"/>
          <p:cNvGraphicFramePr>
            <a:graphicFrameLocks noChangeAspect="1"/>
          </p:cNvGraphicFramePr>
          <p:nvPr/>
        </p:nvGraphicFramePr>
        <p:xfrm>
          <a:off x="0" y="1000125"/>
          <a:ext cx="3071813" cy="2233613"/>
        </p:xfrm>
        <a:graphic>
          <a:graphicData uri="http://schemas.openxmlformats.org/presentationml/2006/ole">
            <p:oleObj spid="_x0000_s22530" name="Equation" r:id="rId3" imgW="1002960" imgH="711000" progId="Equation.DSMT4">
              <p:embed/>
            </p:oleObj>
          </a:graphicData>
        </a:graphic>
      </p:graphicFrame>
      <p:sp>
        <p:nvSpPr>
          <p:cNvPr id="22553" name="Line 25"/>
          <p:cNvSpPr>
            <a:spLocks noChangeShapeType="1"/>
          </p:cNvSpPr>
          <p:nvPr/>
        </p:nvSpPr>
        <p:spPr bwMode="auto">
          <a:xfrm flipV="1">
            <a:off x="1524000" y="2438400"/>
            <a:ext cx="1295400" cy="914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1447800" y="3505200"/>
            <a:ext cx="121920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3321050" y="1143000"/>
            <a:ext cx="28194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>
            <a:off x="3397250" y="1905000"/>
            <a:ext cx="2590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 flipV="1">
            <a:off x="3321050" y="2057400"/>
            <a:ext cx="2743200" cy="762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2531" name="Object 1"/>
          <p:cNvGraphicFramePr>
            <a:graphicFrameLocks noChangeAspect="1"/>
          </p:cNvGraphicFramePr>
          <p:nvPr/>
        </p:nvGraphicFramePr>
        <p:xfrm>
          <a:off x="2190750" y="6181725"/>
          <a:ext cx="2336800" cy="676275"/>
        </p:xfrm>
        <a:graphic>
          <a:graphicData uri="http://schemas.openxmlformats.org/presentationml/2006/ole">
            <p:oleObj spid="_x0000_s22531" name="Equation" r:id="rId4" imgW="698400" imgH="203040" progId="Equation.DSMT4">
              <p:embed/>
            </p:oleObj>
          </a:graphicData>
        </a:graphic>
      </p:graphicFrame>
      <p:graphicFrame>
        <p:nvGraphicFramePr>
          <p:cNvPr id="22532" name="Object 2"/>
          <p:cNvGraphicFramePr>
            <a:graphicFrameLocks noChangeAspect="1"/>
          </p:cNvGraphicFramePr>
          <p:nvPr/>
        </p:nvGraphicFramePr>
        <p:xfrm>
          <a:off x="0" y="3276600"/>
          <a:ext cx="1468438" cy="523875"/>
        </p:xfrm>
        <a:graphic>
          <a:graphicData uri="http://schemas.openxmlformats.org/presentationml/2006/ole">
            <p:oleObj spid="_x0000_s22532" name="Equation" r:id="rId5" imgW="533160" imgH="190440" progId="Equation.DSMT4">
              <p:embed/>
            </p:oleObj>
          </a:graphicData>
        </a:graphic>
      </p:graphicFrame>
      <p:graphicFrame>
        <p:nvGraphicFramePr>
          <p:cNvPr id="22533" name="Object 3"/>
          <p:cNvGraphicFramePr>
            <a:graphicFrameLocks noChangeAspect="1"/>
          </p:cNvGraphicFramePr>
          <p:nvPr/>
        </p:nvGraphicFramePr>
        <p:xfrm>
          <a:off x="5715000" y="5943600"/>
          <a:ext cx="1401763" cy="633413"/>
        </p:xfrm>
        <a:graphic>
          <a:graphicData uri="http://schemas.openxmlformats.org/presentationml/2006/ole">
            <p:oleObj spid="_x0000_s22533" name="Equation" r:id="rId6" imgW="419040" imgH="190440" progId="Equation.DSMT4">
              <p:embed/>
            </p:oleObj>
          </a:graphicData>
        </a:graphic>
      </p:graphicFrame>
      <p:graphicFrame>
        <p:nvGraphicFramePr>
          <p:cNvPr id="22534" name="Object 4"/>
          <p:cNvGraphicFramePr>
            <a:graphicFrameLocks noChangeAspect="1"/>
          </p:cNvGraphicFramePr>
          <p:nvPr/>
        </p:nvGraphicFramePr>
        <p:xfrm>
          <a:off x="2590800" y="1600200"/>
          <a:ext cx="576263" cy="739775"/>
        </p:xfrm>
        <a:graphic>
          <a:graphicData uri="http://schemas.openxmlformats.org/presentationml/2006/ole">
            <p:oleObj spid="_x0000_s22534" name="Equation" r:id="rId7" imgW="177480" imgH="228600" progId="Equation.DSMT4">
              <p:embed/>
            </p:oleObj>
          </a:graphicData>
        </a:graphic>
      </p:graphicFrame>
      <p:graphicFrame>
        <p:nvGraphicFramePr>
          <p:cNvPr id="22535" name="Object 5"/>
          <p:cNvGraphicFramePr>
            <a:graphicFrameLocks noChangeAspect="1"/>
          </p:cNvGraphicFramePr>
          <p:nvPr/>
        </p:nvGraphicFramePr>
        <p:xfrm>
          <a:off x="2543175" y="3429000"/>
          <a:ext cx="823913" cy="739775"/>
        </p:xfrm>
        <a:graphic>
          <a:graphicData uri="http://schemas.openxmlformats.org/presentationml/2006/ole">
            <p:oleObj spid="_x0000_s22535" name="Equation" r:id="rId8" imgW="253800" imgH="228600" progId="Equation.DSMT4">
              <p:embed/>
            </p:oleObj>
          </a:graphicData>
        </a:graphic>
      </p:graphicFrame>
      <p:graphicFrame>
        <p:nvGraphicFramePr>
          <p:cNvPr id="22536" name="Object 6"/>
          <p:cNvGraphicFramePr>
            <a:graphicFrameLocks noChangeAspect="1"/>
          </p:cNvGraphicFramePr>
          <p:nvPr/>
        </p:nvGraphicFramePr>
        <p:xfrm>
          <a:off x="6477000" y="1600200"/>
          <a:ext cx="452438" cy="533400"/>
        </p:xfrm>
        <a:graphic>
          <a:graphicData uri="http://schemas.openxmlformats.org/presentationml/2006/ole">
            <p:oleObj spid="_x0000_s22536" name="Equation" r:id="rId9" imgW="139680" imgH="164880" progId="Equation.DSMT4">
              <p:embed/>
            </p:oleObj>
          </a:graphicData>
        </a:graphic>
      </p:graphicFrame>
      <p:sp>
        <p:nvSpPr>
          <p:cNvPr id="22558" name="AutoShape 36"/>
          <p:cNvSpPr>
            <a:spLocks noChangeArrowheads="1"/>
          </p:cNvSpPr>
          <p:nvPr/>
        </p:nvSpPr>
        <p:spPr bwMode="auto">
          <a:xfrm>
            <a:off x="228600" y="4191000"/>
            <a:ext cx="1752600" cy="990600"/>
          </a:xfrm>
          <a:prstGeom prst="wedgeRoundRectCallout">
            <a:avLst>
              <a:gd name="adj1" fmla="val 2718"/>
              <a:gd name="adj2" fmla="val -9503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2559" name="AutoShape 37"/>
          <p:cNvSpPr>
            <a:spLocks noChangeArrowheads="1"/>
          </p:cNvSpPr>
          <p:nvPr/>
        </p:nvSpPr>
        <p:spPr bwMode="auto">
          <a:xfrm>
            <a:off x="6705600" y="2438400"/>
            <a:ext cx="2209800" cy="1905000"/>
          </a:xfrm>
          <a:prstGeom prst="wedgeRoundRectCallout">
            <a:avLst>
              <a:gd name="adj1" fmla="val -40088"/>
              <a:gd name="adj2" fmla="val -784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2560" name="Text Box 38"/>
          <p:cNvSpPr txBox="1">
            <a:spLocks noChangeArrowheads="1"/>
          </p:cNvSpPr>
          <p:nvPr/>
        </p:nvSpPr>
        <p:spPr bwMode="auto">
          <a:xfrm>
            <a:off x="441325" y="4440238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符号語数</a:t>
            </a:r>
          </a:p>
        </p:txBody>
      </p:sp>
      <p:sp>
        <p:nvSpPr>
          <p:cNvPr id="22561" name="AutoShape 39"/>
          <p:cNvSpPr>
            <a:spLocks noChangeArrowheads="1"/>
          </p:cNvSpPr>
          <p:nvPr/>
        </p:nvSpPr>
        <p:spPr bwMode="auto">
          <a:xfrm>
            <a:off x="76200" y="228600"/>
            <a:ext cx="2362200" cy="990600"/>
          </a:xfrm>
          <a:prstGeom prst="wedgeRoundRectCallout">
            <a:avLst>
              <a:gd name="adj1" fmla="val -12500"/>
              <a:gd name="adj2" fmla="val 9727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2562" name="AutoShape 41"/>
          <p:cNvSpPr>
            <a:spLocks noChangeArrowheads="1"/>
          </p:cNvSpPr>
          <p:nvPr/>
        </p:nvSpPr>
        <p:spPr bwMode="auto">
          <a:xfrm>
            <a:off x="0" y="5410200"/>
            <a:ext cx="2362200" cy="990600"/>
          </a:xfrm>
          <a:prstGeom prst="wedgeRoundRectCallout">
            <a:avLst>
              <a:gd name="adj1" fmla="val 39921"/>
              <a:gd name="adj2" fmla="val 6650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2563" name="Text Box 40"/>
          <p:cNvSpPr txBox="1">
            <a:spLocks noChangeArrowheads="1"/>
          </p:cNvSpPr>
          <p:nvPr/>
        </p:nvSpPr>
        <p:spPr bwMode="auto">
          <a:xfrm>
            <a:off x="196850" y="56388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代表的系列数</a:t>
            </a:r>
          </a:p>
        </p:txBody>
      </p:sp>
      <p:sp>
        <p:nvSpPr>
          <p:cNvPr id="22564" name="Text Box 42"/>
          <p:cNvSpPr txBox="1">
            <a:spLocks noChangeArrowheads="1"/>
          </p:cNvSpPr>
          <p:nvPr/>
        </p:nvSpPr>
        <p:spPr bwMode="auto">
          <a:xfrm>
            <a:off x="44450" y="228600"/>
            <a:ext cx="2470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出力系列１つあたりの入力系列数</a:t>
            </a:r>
          </a:p>
        </p:txBody>
      </p:sp>
      <p:sp>
        <p:nvSpPr>
          <p:cNvPr id="22565" name="Text Box 43"/>
          <p:cNvSpPr txBox="1">
            <a:spLocks noChangeArrowheads="1"/>
          </p:cNvSpPr>
          <p:nvPr/>
        </p:nvSpPr>
        <p:spPr bwMode="auto">
          <a:xfrm>
            <a:off x="6781800" y="2590800"/>
            <a:ext cx="1981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出力系列に１つの符号語しかなければ誤らない。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882DFE-8F9F-426C-AE57-8822B3F56CF9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3563" name="Text Box 2"/>
          <p:cNvSpPr txBox="1">
            <a:spLocks noChangeArrowheads="1"/>
          </p:cNvSpPr>
          <p:nvPr/>
        </p:nvSpPr>
        <p:spPr bwMode="auto">
          <a:xfrm>
            <a:off x="517525" y="706438"/>
            <a:ext cx="77882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符号語　　　を通信路　　　を通して送り、受信系列　　が得られたとする。通信路には一般に誤りがあり、送信符号（送信系列）は確率的にしかわからない。</a:t>
            </a:r>
          </a:p>
          <a:p>
            <a:r>
              <a:rPr lang="ja-JP" altLang="en-US" b="0"/>
              <a:t>しかし、条件付エントロピー　　　　　　　　　　　が平均情報量を意味することから、受信系列が　　　　として受信される長さ　　　の代表的系列の個数　　　は平均すれば次式表される。</a:t>
            </a:r>
          </a:p>
        </p:txBody>
      </p:sp>
      <p:graphicFrame>
        <p:nvGraphicFramePr>
          <p:cNvPr id="23554" name="Object 0"/>
          <p:cNvGraphicFramePr>
            <a:graphicFrameLocks noChangeAspect="1"/>
          </p:cNvGraphicFramePr>
          <p:nvPr/>
        </p:nvGraphicFramePr>
        <p:xfrm>
          <a:off x="1524000" y="457200"/>
          <a:ext cx="595313" cy="760413"/>
        </p:xfrm>
        <a:graphic>
          <a:graphicData uri="http://schemas.openxmlformats.org/presentationml/2006/ole">
            <p:oleObj spid="_x0000_s23554" name="Equation" r:id="rId3" imgW="177480" imgH="228600" progId="Equation.DSMT4">
              <p:embed/>
            </p:oleObj>
          </a:graphicData>
        </a:graphic>
      </p:graphicFrame>
      <p:graphicFrame>
        <p:nvGraphicFramePr>
          <p:cNvPr id="23555" name="Object 1"/>
          <p:cNvGraphicFramePr>
            <a:graphicFrameLocks noChangeAspect="1"/>
          </p:cNvGraphicFramePr>
          <p:nvPr/>
        </p:nvGraphicFramePr>
        <p:xfrm>
          <a:off x="3352800" y="685800"/>
          <a:ext cx="387350" cy="457200"/>
        </p:xfrm>
        <a:graphic>
          <a:graphicData uri="http://schemas.openxmlformats.org/presentationml/2006/ole">
            <p:oleObj spid="_x0000_s23555" name="Equation" r:id="rId4" imgW="139680" imgH="164880" progId="Equation.DSMT4">
              <p:embed/>
            </p:oleObj>
          </a:graphicData>
        </a:graphic>
      </p:graphicFrame>
      <p:graphicFrame>
        <p:nvGraphicFramePr>
          <p:cNvPr id="23556" name="Object 2"/>
          <p:cNvGraphicFramePr>
            <a:graphicFrameLocks noChangeAspect="1"/>
          </p:cNvGraphicFramePr>
          <p:nvPr/>
        </p:nvGraphicFramePr>
        <p:xfrm>
          <a:off x="6934200" y="609600"/>
          <a:ext cx="468313" cy="549275"/>
        </p:xfrm>
        <a:graphic>
          <a:graphicData uri="http://schemas.openxmlformats.org/presentationml/2006/ole">
            <p:oleObj spid="_x0000_s23556" name="Equation" r:id="rId5" imgW="139680" imgH="164880" progId="Equation.DSMT4">
              <p:embed/>
            </p:oleObj>
          </a:graphicData>
        </a:graphic>
      </p:graphicFrame>
      <p:graphicFrame>
        <p:nvGraphicFramePr>
          <p:cNvPr id="23557" name="Object 3"/>
          <p:cNvGraphicFramePr>
            <a:graphicFrameLocks noChangeAspect="1"/>
          </p:cNvGraphicFramePr>
          <p:nvPr/>
        </p:nvGraphicFramePr>
        <p:xfrm>
          <a:off x="4143372" y="1777277"/>
          <a:ext cx="1928826" cy="651591"/>
        </p:xfrm>
        <a:graphic>
          <a:graphicData uri="http://schemas.openxmlformats.org/presentationml/2006/ole">
            <p:oleObj spid="_x0000_s23557" name="Equation" r:id="rId6" imgW="672840" imgH="228600" progId="Equation.DSMT4">
              <p:embed/>
            </p:oleObj>
          </a:graphicData>
        </a:graphic>
      </p:graphicFrame>
      <p:graphicFrame>
        <p:nvGraphicFramePr>
          <p:cNvPr id="23558" name="Object 4"/>
          <p:cNvGraphicFramePr>
            <a:graphicFrameLocks noChangeAspect="1"/>
          </p:cNvGraphicFramePr>
          <p:nvPr/>
        </p:nvGraphicFramePr>
        <p:xfrm>
          <a:off x="5029200" y="2209800"/>
          <a:ext cx="468313" cy="549275"/>
        </p:xfrm>
        <a:graphic>
          <a:graphicData uri="http://schemas.openxmlformats.org/presentationml/2006/ole">
            <p:oleObj spid="_x0000_s23558" name="Equation" r:id="rId7" imgW="139680" imgH="164880" progId="Equation.DSMT4">
              <p:embed/>
            </p:oleObj>
          </a:graphicData>
        </a:graphic>
      </p:graphicFrame>
      <p:graphicFrame>
        <p:nvGraphicFramePr>
          <p:cNvPr id="23559" name="Object 5"/>
          <p:cNvGraphicFramePr>
            <a:graphicFrameLocks noChangeAspect="1"/>
          </p:cNvGraphicFramePr>
          <p:nvPr/>
        </p:nvGraphicFramePr>
        <p:xfrm>
          <a:off x="990600" y="2514600"/>
          <a:ext cx="427038" cy="463550"/>
        </p:xfrm>
        <a:graphic>
          <a:graphicData uri="http://schemas.openxmlformats.org/presentationml/2006/ole">
            <p:oleObj spid="_x0000_s23559" name="Equation" r:id="rId8" imgW="126720" imgH="139680" progId="Equation.DSMT4">
              <p:embed/>
            </p:oleObj>
          </a:graphicData>
        </a:graphic>
      </p:graphicFrame>
      <p:graphicFrame>
        <p:nvGraphicFramePr>
          <p:cNvPr id="23560" name="Object 6"/>
          <p:cNvGraphicFramePr>
            <a:graphicFrameLocks noChangeAspect="1"/>
          </p:cNvGraphicFramePr>
          <p:nvPr/>
        </p:nvGraphicFramePr>
        <p:xfrm>
          <a:off x="4214813" y="2428875"/>
          <a:ext cx="598487" cy="800100"/>
        </p:xfrm>
        <a:graphic>
          <a:graphicData uri="http://schemas.openxmlformats.org/presentationml/2006/ole">
            <p:oleObj spid="_x0000_s23560" name="Equation" r:id="rId9" imgW="177480" imgH="241200" progId="Equation.DSMT4">
              <p:embed/>
            </p:oleObj>
          </a:graphicData>
        </a:graphic>
      </p:graphicFrame>
      <p:graphicFrame>
        <p:nvGraphicFramePr>
          <p:cNvPr id="23561" name="Object 7"/>
          <p:cNvGraphicFramePr>
            <a:graphicFrameLocks noChangeAspect="1"/>
          </p:cNvGraphicFramePr>
          <p:nvPr/>
        </p:nvGraphicFramePr>
        <p:xfrm>
          <a:off x="838200" y="3581400"/>
          <a:ext cx="3505200" cy="1060450"/>
        </p:xfrm>
        <a:graphic>
          <a:graphicData uri="http://schemas.openxmlformats.org/presentationml/2006/ole">
            <p:oleObj spid="_x0000_s23561" name="Equation" r:id="rId10" imgW="825480" imgH="253800" progId="Equation.DSMT4">
              <p:embed/>
            </p:oleObj>
          </a:graphicData>
        </a:graphic>
      </p:graphicFrame>
      <p:sp>
        <p:nvSpPr>
          <p:cNvPr id="23564" name="AutoShape 11"/>
          <p:cNvSpPr>
            <a:spLocks noChangeArrowheads="1"/>
          </p:cNvSpPr>
          <p:nvPr/>
        </p:nvSpPr>
        <p:spPr bwMode="auto">
          <a:xfrm>
            <a:off x="4648200" y="3352800"/>
            <a:ext cx="4038600" cy="1981200"/>
          </a:xfrm>
          <a:prstGeom prst="wedgeRoundRectCallout">
            <a:avLst>
              <a:gd name="adj1" fmla="val -62500"/>
              <a:gd name="adj2" fmla="val -3694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3565" name="Text Box 12"/>
          <p:cNvSpPr txBox="1">
            <a:spLocks noChangeArrowheads="1"/>
          </p:cNvSpPr>
          <p:nvPr/>
        </p:nvSpPr>
        <p:spPr bwMode="auto">
          <a:xfrm>
            <a:off x="4708525" y="3525838"/>
            <a:ext cx="37496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条件付エントロピーが１記号あたりの情報量であり、　</a:t>
            </a:r>
            <a:r>
              <a:rPr lang="en-US" altLang="ja-JP" b="0"/>
              <a:t>[bit/</a:t>
            </a:r>
            <a:r>
              <a:rPr lang="ja-JP" altLang="en-US" b="0"/>
              <a:t>記号</a:t>
            </a:r>
            <a:r>
              <a:rPr lang="en-US" altLang="ja-JP" b="0"/>
              <a:t>]</a:t>
            </a:r>
            <a:r>
              <a:rPr lang="ja-JP" altLang="en-US" b="0"/>
              <a:t>の単位を持つことに注意する。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2F34C9-0615-4421-9166-778390F01DA6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3584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情報伝達モデル（複雑版）</a:t>
            </a:r>
          </a:p>
        </p:txBody>
      </p:sp>
      <p:sp>
        <p:nvSpPr>
          <p:cNvPr id="35844" name="Rectangle 1027"/>
          <p:cNvSpPr>
            <a:spLocks noChangeArrowheads="1"/>
          </p:cNvSpPr>
          <p:nvPr/>
        </p:nvSpPr>
        <p:spPr bwMode="auto">
          <a:xfrm>
            <a:off x="4343400" y="3717925"/>
            <a:ext cx="593725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45" name="Oval 1028"/>
          <p:cNvSpPr>
            <a:spLocks noChangeArrowheads="1"/>
          </p:cNvSpPr>
          <p:nvPr/>
        </p:nvSpPr>
        <p:spPr bwMode="auto">
          <a:xfrm>
            <a:off x="304800" y="3124200"/>
            <a:ext cx="685800" cy="182880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46" name="AutoShape 1029"/>
          <p:cNvSpPr>
            <a:spLocks noChangeArrowheads="1"/>
          </p:cNvSpPr>
          <p:nvPr/>
        </p:nvSpPr>
        <p:spPr bwMode="auto">
          <a:xfrm>
            <a:off x="1219200" y="2514600"/>
            <a:ext cx="2743200" cy="2895600"/>
          </a:xfrm>
          <a:prstGeom prst="rightArrow">
            <a:avLst>
              <a:gd name="adj1" fmla="val 62407"/>
              <a:gd name="adj2" fmla="val 28741"/>
            </a:avLst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6198" name="AutoShape 1030"/>
          <p:cNvSpPr>
            <a:spLocks noChangeArrowheads="1"/>
          </p:cNvSpPr>
          <p:nvPr/>
        </p:nvSpPr>
        <p:spPr bwMode="auto">
          <a:xfrm>
            <a:off x="3657600" y="1371600"/>
            <a:ext cx="1828800" cy="762000"/>
          </a:xfrm>
          <a:prstGeom prst="cloudCallout">
            <a:avLst>
              <a:gd name="adj1" fmla="val -21093"/>
              <a:gd name="adj2" fmla="val 33333"/>
            </a:avLst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ja-JP" altLang="en-US" b="0"/>
              <a:t>情報</a:t>
            </a:r>
          </a:p>
        </p:txBody>
      </p:sp>
      <p:sp>
        <p:nvSpPr>
          <p:cNvPr id="35848" name="Text Box 1031"/>
          <p:cNvSpPr txBox="1">
            <a:spLocks noChangeArrowheads="1"/>
          </p:cNvSpPr>
          <p:nvPr/>
        </p:nvSpPr>
        <p:spPr bwMode="auto">
          <a:xfrm>
            <a:off x="381000" y="3505200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b="0"/>
              <a:t>情報源</a:t>
            </a:r>
          </a:p>
        </p:txBody>
      </p:sp>
      <p:sp>
        <p:nvSpPr>
          <p:cNvPr id="35849" name="AutoShape 1032"/>
          <p:cNvSpPr>
            <a:spLocks noChangeArrowheads="1"/>
          </p:cNvSpPr>
          <p:nvPr/>
        </p:nvSpPr>
        <p:spPr bwMode="auto">
          <a:xfrm>
            <a:off x="1066800" y="2209800"/>
            <a:ext cx="6858000" cy="304800"/>
          </a:xfrm>
          <a:prstGeom prst="rightArrow">
            <a:avLst>
              <a:gd name="adj1" fmla="val 50000"/>
              <a:gd name="adj2" fmla="val 267708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50" name="Text Box 1033"/>
          <p:cNvSpPr txBox="1">
            <a:spLocks noChangeArrowheads="1"/>
          </p:cNvSpPr>
          <p:nvPr/>
        </p:nvSpPr>
        <p:spPr bwMode="auto">
          <a:xfrm>
            <a:off x="4403725" y="3794125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b="0"/>
              <a:t>通信路</a:t>
            </a:r>
          </a:p>
        </p:txBody>
      </p:sp>
      <p:sp>
        <p:nvSpPr>
          <p:cNvPr id="35851" name="Oval 1034"/>
          <p:cNvSpPr>
            <a:spLocks noChangeArrowheads="1"/>
          </p:cNvSpPr>
          <p:nvPr/>
        </p:nvSpPr>
        <p:spPr bwMode="auto">
          <a:xfrm>
            <a:off x="8382000" y="2971800"/>
            <a:ext cx="685800" cy="18288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b="0">
              <a:solidFill>
                <a:srgbClr val="FF0000"/>
              </a:solidFill>
            </a:endParaRPr>
          </a:p>
        </p:txBody>
      </p:sp>
      <p:sp>
        <p:nvSpPr>
          <p:cNvPr id="35852" name="Text Box 1035"/>
          <p:cNvSpPr txBox="1">
            <a:spLocks noChangeArrowheads="1"/>
          </p:cNvSpPr>
          <p:nvPr/>
        </p:nvSpPr>
        <p:spPr bwMode="auto">
          <a:xfrm>
            <a:off x="8442325" y="3352800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b="0"/>
              <a:t>受信者</a:t>
            </a:r>
          </a:p>
        </p:txBody>
      </p:sp>
      <p:sp>
        <p:nvSpPr>
          <p:cNvPr id="35853" name="AutoShape 1036"/>
          <p:cNvSpPr>
            <a:spLocks noChangeArrowheads="1"/>
          </p:cNvSpPr>
          <p:nvPr/>
        </p:nvSpPr>
        <p:spPr bwMode="auto">
          <a:xfrm>
            <a:off x="1447800" y="3581400"/>
            <a:ext cx="3810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54" name="AutoShape 1037"/>
          <p:cNvSpPr>
            <a:spLocks noChangeArrowheads="1"/>
          </p:cNvSpPr>
          <p:nvPr/>
        </p:nvSpPr>
        <p:spPr bwMode="auto">
          <a:xfrm>
            <a:off x="3124200" y="3581400"/>
            <a:ext cx="3810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55" name="Rectangle 1038"/>
          <p:cNvSpPr>
            <a:spLocks noChangeArrowheads="1"/>
          </p:cNvSpPr>
          <p:nvPr/>
        </p:nvSpPr>
        <p:spPr bwMode="auto">
          <a:xfrm>
            <a:off x="1905000" y="3124200"/>
            <a:ext cx="1143000" cy="1676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56" name="AutoShape 1039"/>
          <p:cNvSpPr>
            <a:spLocks noChangeArrowheads="1"/>
          </p:cNvSpPr>
          <p:nvPr/>
        </p:nvSpPr>
        <p:spPr bwMode="auto">
          <a:xfrm flipV="1">
            <a:off x="3962400" y="3124200"/>
            <a:ext cx="12192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5857" name="Text Box 1040"/>
          <p:cNvSpPr txBox="1">
            <a:spLocks noChangeArrowheads="1"/>
          </p:cNvSpPr>
          <p:nvPr/>
        </p:nvSpPr>
        <p:spPr bwMode="auto">
          <a:xfrm>
            <a:off x="3657600" y="26670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FF0000"/>
                </a:solidFill>
              </a:rPr>
              <a:t>外乱（雑音）</a:t>
            </a:r>
          </a:p>
        </p:txBody>
      </p:sp>
      <p:sp>
        <p:nvSpPr>
          <p:cNvPr id="35858" name="Text Box 1041"/>
          <p:cNvSpPr txBox="1">
            <a:spLocks noChangeArrowheads="1"/>
          </p:cNvSpPr>
          <p:nvPr/>
        </p:nvSpPr>
        <p:spPr bwMode="auto">
          <a:xfrm>
            <a:off x="1828800" y="3276600"/>
            <a:ext cx="12795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ja-JP" altLang="en-US" b="0"/>
              <a:t>情報の共通表現（２値表現）</a:t>
            </a:r>
          </a:p>
        </p:txBody>
      </p:sp>
      <p:sp>
        <p:nvSpPr>
          <p:cNvPr id="35859" name="AutoShape 1042"/>
          <p:cNvSpPr>
            <a:spLocks noChangeArrowheads="1"/>
          </p:cNvSpPr>
          <p:nvPr/>
        </p:nvSpPr>
        <p:spPr bwMode="auto">
          <a:xfrm>
            <a:off x="5334000" y="2514600"/>
            <a:ext cx="2743200" cy="2895600"/>
          </a:xfrm>
          <a:prstGeom prst="rightArrow">
            <a:avLst>
              <a:gd name="adj1" fmla="val 62407"/>
              <a:gd name="adj2" fmla="val 28741"/>
            </a:avLst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60" name="AutoShape 1043"/>
          <p:cNvSpPr>
            <a:spLocks noChangeArrowheads="1"/>
          </p:cNvSpPr>
          <p:nvPr/>
        </p:nvSpPr>
        <p:spPr bwMode="auto">
          <a:xfrm>
            <a:off x="5562600" y="3581400"/>
            <a:ext cx="3810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61" name="AutoShape 1044"/>
          <p:cNvSpPr>
            <a:spLocks noChangeArrowheads="1"/>
          </p:cNvSpPr>
          <p:nvPr/>
        </p:nvSpPr>
        <p:spPr bwMode="auto">
          <a:xfrm>
            <a:off x="7239000" y="3581400"/>
            <a:ext cx="3810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62" name="Rectangle 1045"/>
          <p:cNvSpPr>
            <a:spLocks noChangeArrowheads="1"/>
          </p:cNvSpPr>
          <p:nvPr/>
        </p:nvSpPr>
        <p:spPr bwMode="auto">
          <a:xfrm>
            <a:off x="6019800" y="3124200"/>
            <a:ext cx="1143000" cy="1676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63" name="Text Box 1046"/>
          <p:cNvSpPr txBox="1">
            <a:spLocks noChangeArrowheads="1"/>
          </p:cNvSpPr>
          <p:nvPr/>
        </p:nvSpPr>
        <p:spPr bwMode="auto">
          <a:xfrm>
            <a:off x="5943600" y="3276600"/>
            <a:ext cx="12795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ja-JP" altLang="en-US" b="0"/>
              <a:t>情報の共通表現（２値表現）</a:t>
            </a:r>
          </a:p>
        </p:txBody>
      </p:sp>
      <p:sp>
        <p:nvSpPr>
          <p:cNvPr id="35864" name="AutoShape 1047"/>
          <p:cNvSpPr>
            <a:spLocks noChangeArrowheads="1"/>
          </p:cNvSpPr>
          <p:nvPr/>
        </p:nvSpPr>
        <p:spPr bwMode="auto">
          <a:xfrm>
            <a:off x="381000" y="1066800"/>
            <a:ext cx="2209800" cy="1066800"/>
          </a:xfrm>
          <a:prstGeom prst="wedgeRoundRectCallout">
            <a:avLst>
              <a:gd name="adj1" fmla="val 6898"/>
              <a:gd name="adj2" fmla="val 19404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5865" name="AutoShape 1048"/>
          <p:cNvSpPr>
            <a:spLocks noChangeArrowheads="1"/>
          </p:cNvSpPr>
          <p:nvPr/>
        </p:nvSpPr>
        <p:spPr bwMode="auto">
          <a:xfrm>
            <a:off x="6965950" y="1447800"/>
            <a:ext cx="2057400" cy="1066800"/>
          </a:xfrm>
          <a:prstGeom prst="wedgeRoundRectCallout">
            <a:avLst>
              <a:gd name="adj1" fmla="val -28472"/>
              <a:gd name="adj2" fmla="val 16131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5866" name="Text Box 1049"/>
          <p:cNvSpPr txBox="1">
            <a:spLocks noChangeArrowheads="1"/>
          </p:cNvSpPr>
          <p:nvPr/>
        </p:nvSpPr>
        <p:spPr bwMode="auto">
          <a:xfrm>
            <a:off x="577850" y="1219200"/>
            <a:ext cx="201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情報源符号化</a:t>
            </a:r>
          </a:p>
          <a:p>
            <a:r>
              <a:rPr lang="ja-JP" altLang="en-US" b="0"/>
              <a:t>（５、６章）</a:t>
            </a:r>
          </a:p>
        </p:txBody>
      </p:sp>
      <p:sp>
        <p:nvSpPr>
          <p:cNvPr id="35867" name="Text Box 1050"/>
          <p:cNvSpPr txBox="1">
            <a:spLocks noChangeArrowheads="1"/>
          </p:cNvSpPr>
          <p:nvPr/>
        </p:nvSpPr>
        <p:spPr bwMode="auto">
          <a:xfrm>
            <a:off x="7010400" y="1600200"/>
            <a:ext cx="201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情報源復号化</a:t>
            </a:r>
          </a:p>
          <a:p>
            <a:r>
              <a:rPr lang="ja-JP" altLang="en-US" b="0"/>
              <a:t>（５、６章）</a:t>
            </a:r>
          </a:p>
        </p:txBody>
      </p:sp>
      <p:sp>
        <p:nvSpPr>
          <p:cNvPr id="35868" name="AutoShape 1051"/>
          <p:cNvSpPr>
            <a:spLocks noChangeArrowheads="1"/>
          </p:cNvSpPr>
          <p:nvPr/>
        </p:nvSpPr>
        <p:spPr bwMode="auto">
          <a:xfrm>
            <a:off x="1752600" y="5410200"/>
            <a:ext cx="2209800" cy="1066800"/>
          </a:xfrm>
          <a:prstGeom prst="wedgeRoundRectCallout">
            <a:avLst>
              <a:gd name="adj1" fmla="val 20759"/>
              <a:gd name="adj2" fmla="val -15833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5869" name="Text Box 1052"/>
          <p:cNvSpPr txBox="1">
            <a:spLocks noChangeArrowheads="1"/>
          </p:cNvSpPr>
          <p:nvPr/>
        </p:nvSpPr>
        <p:spPr bwMode="auto">
          <a:xfrm>
            <a:off x="1828800" y="5486400"/>
            <a:ext cx="201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通信路符号化</a:t>
            </a:r>
          </a:p>
          <a:p>
            <a:r>
              <a:rPr lang="ja-JP" altLang="en-US" b="0"/>
              <a:t>（８章）</a:t>
            </a:r>
          </a:p>
        </p:txBody>
      </p:sp>
      <p:sp>
        <p:nvSpPr>
          <p:cNvPr id="35870" name="AutoShape 1053"/>
          <p:cNvSpPr>
            <a:spLocks noChangeArrowheads="1"/>
          </p:cNvSpPr>
          <p:nvPr/>
        </p:nvSpPr>
        <p:spPr bwMode="auto">
          <a:xfrm>
            <a:off x="6172200" y="5410200"/>
            <a:ext cx="2209800" cy="1066800"/>
          </a:xfrm>
          <a:prstGeom prst="wedgeRoundRectCallout">
            <a:avLst>
              <a:gd name="adj1" fmla="val -70759"/>
              <a:gd name="adj2" fmla="val -15952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5871" name="Text Box 1054"/>
          <p:cNvSpPr txBox="1">
            <a:spLocks noChangeArrowheads="1"/>
          </p:cNvSpPr>
          <p:nvPr/>
        </p:nvSpPr>
        <p:spPr bwMode="auto">
          <a:xfrm>
            <a:off x="6248400" y="5486400"/>
            <a:ext cx="201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通信路復号化</a:t>
            </a:r>
          </a:p>
          <a:p>
            <a:r>
              <a:rPr lang="ja-JP" altLang="en-US" b="0"/>
              <a:t>（８章）</a:t>
            </a:r>
          </a:p>
        </p:txBody>
      </p:sp>
      <p:sp>
        <p:nvSpPr>
          <p:cNvPr id="35872" name="AutoShape 1055"/>
          <p:cNvSpPr>
            <a:spLocks noChangeArrowheads="1"/>
          </p:cNvSpPr>
          <p:nvPr/>
        </p:nvSpPr>
        <p:spPr bwMode="auto">
          <a:xfrm>
            <a:off x="4114800" y="5334000"/>
            <a:ext cx="1676400" cy="1066800"/>
          </a:xfrm>
          <a:prstGeom prst="wedgeRoundRectCallout">
            <a:avLst>
              <a:gd name="adj1" fmla="val -11741"/>
              <a:gd name="adj2" fmla="val -9613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5873" name="Text Box 1056"/>
          <p:cNvSpPr txBox="1">
            <a:spLocks noChangeArrowheads="1"/>
          </p:cNvSpPr>
          <p:nvPr/>
        </p:nvSpPr>
        <p:spPr bwMode="auto">
          <a:xfrm>
            <a:off x="4230688" y="5486400"/>
            <a:ext cx="1098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通信路</a:t>
            </a:r>
          </a:p>
          <a:p>
            <a:r>
              <a:rPr lang="ja-JP" altLang="en-US" b="0"/>
              <a:t>（７章）</a:t>
            </a:r>
          </a:p>
        </p:txBody>
      </p:sp>
      <p:sp>
        <p:nvSpPr>
          <p:cNvPr id="35874" name="AutoShape 1057"/>
          <p:cNvSpPr>
            <a:spLocks noChangeArrowheads="1"/>
          </p:cNvSpPr>
          <p:nvPr/>
        </p:nvSpPr>
        <p:spPr bwMode="auto">
          <a:xfrm>
            <a:off x="6172200" y="152400"/>
            <a:ext cx="2209800" cy="1066800"/>
          </a:xfrm>
          <a:prstGeom prst="wedgeRoundRectCallout">
            <a:avLst>
              <a:gd name="adj1" fmla="val -90444"/>
              <a:gd name="adj2" fmla="val 6845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5875" name="Text Box 1058"/>
          <p:cNvSpPr txBox="1">
            <a:spLocks noChangeArrowheads="1"/>
          </p:cNvSpPr>
          <p:nvPr/>
        </p:nvSpPr>
        <p:spPr bwMode="auto">
          <a:xfrm>
            <a:off x="6511925" y="325438"/>
            <a:ext cx="1412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情報量</a:t>
            </a:r>
          </a:p>
          <a:p>
            <a:r>
              <a:rPr lang="ja-JP" altLang="en-US" b="0"/>
              <a:t>（２，３章）</a:t>
            </a:r>
          </a:p>
        </p:txBody>
      </p:sp>
      <p:sp>
        <p:nvSpPr>
          <p:cNvPr id="35876" name="AutoShape 1059"/>
          <p:cNvSpPr>
            <a:spLocks noChangeArrowheads="1"/>
          </p:cNvSpPr>
          <p:nvPr/>
        </p:nvSpPr>
        <p:spPr bwMode="auto">
          <a:xfrm>
            <a:off x="0" y="5562600"/>
            <a:ext cx="1447800" cy="1066800"/>
          </a:xfrm>
          <a:prstGeom prst="wedgeRoundRectCallout">
            <a:avLst>
              <a:gd name="adj1" fmla="val -6468"/>
              <a:gd name="adj2" fmla="val -10297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5877" name="Text Box 1060"/>
          <p:cNvSpPr txBox="1">
            <a:spLocks noChangeArrowheads="1"/>
          </p:cNvSpPr>
          <p:nvPr/>
        </p:nvSpPr>
        <p:spPr bwMode="auto">
          <a:xfrm>
            <a:off x="39688" y="5715000"/>
            <a:ext cx="1098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情報源</a:t>
            </a:r>
          </a:p>
          <a:p>
            <a:r>
              <a:rPr lang="ja-JP" altLang="en-US" b="0"/>
              <a:t>（４章）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A88FA2-B85D-4142-8516-781074421DDA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4591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7924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もし、　　　　　　　　　　　　個の代表的系列の中に　　　　以外に　　　　　　　　　　　　　　　　の符号語がなければ、送られた符号語が　　　　　受信語　　　から一意に確定し、誤りなく復号できる。</a:t>
            </a:r>
          </a:p>
        </p:txBody>
      </p:sp>
      <p:graphicFrame>
        <p:nvGraphicFramePr>
          <p:cNvPr id="24578" name="Object 0"/>
          <p:cNvGraphicFramePr>
            <a:graphicFrameLocks noChangeAspect="1"/>
          </p:cNvGraphicFramePr>
          <p:nvPr/>
        </p:nvGraphicFramePr>
        <p:xfrm>
          <a:off x="1214438" y="214313"/>
          <a:ext cx="2362200" cy="714375"/>
        </p:xfrm>
        <a:graphic>
          <a:graphicData uri="http://schemas.openxmlformats.org/presentationml/2006/ole">
            <p:oleObj spid="_x0000_s24578" name="Equation" r:id="rId3" imgW="825480" imgH="253800" progId="Equation.DSMT4">
              <p:embed/>
            </p:oleObj>
          </a:graphicData>
        </a:graphic>
      </p:graphicFrame>
      <p:graphicFrame>
        <p:nvGraphicFramePr>
          <p:cNvPr id="24579" name="Object 1"/>
          <p:cNvGraphicFramePr>
            <a:graphicFrameLocks noChangeAspect="1"/>
          </p:cNvGraphicFramePr>
          <p:nvPr/>
        </p:nvGraphicFramePr>
        <p:xfrm>
          <a:off x="6781800" y="228600"/>
          <a:ext cx="595313" cy="760413"/>
        </p:xfrm>
        <a:graphic>
          <a:graphicData uri="http://schemas.openxmlformats.org/presentationml/2006/ole">
            <p:oleObj spid="_x0000_s24579" name="Equation" r:id="rId4" imgW="177480" imgH="228600" progId="Equation.DSMT4">
              <p:embed/>
            </p:oleObj>
          </a:graphicData>
        </a:graphic>
      </p:graphicFrame>
      <p:graphicFrame>
        <p:nvGraphicFramePr>
          <p:cNvPr id="24580" name="Object 2"/>
          <p:cNvGraphicFramePr>
            <a:graphicFrameLocks noChangeAspect="1"/>
          </p:cNvGraphicFramePr>
          <p:nvPr/>
        </p:nvGraphicFramePr>
        <p:xfrm>
          <a:off x="990600" y="642938"/>
          <a:ext cx="3003550" cy="650875"/>
        </p:xfrm>
        <a:graphic>
          <a:graphicData uri="http://schemas.openxmlformats.org/presentationml/2006/ole">
            <p:oleObj spid="_x0000_s24580" name="Equation" r:id="rId5" imgW="1054080" imgH="228600" progId="Equation.DSMT4">
              <p:embed/>
            </p:oleObj>
          </a:graphicData>
        </a:graphic>
      </p:graphicFrame>
      <p:graphicFrame>
        <p:nvGraphicFramePr>
          <p:cNvPr id="24581" name="Object 3"/>
          <p:cNvGraphicFramePr>
            <a:graphicFrameLocks noChangeAspect="1"/>
          </p:cNvGraphicFramePr>
          <p:nvPr/>
        </p:nvGraphicFramePr>
        <p:xfrm>
          <a:off x="1981200" y="990600"/>
          <a:ext cx="595313" cy="760413"/>
        </p:xfrm>
        <a:graphic>
          <a:graphicData uri="http://schemas.openxmlformats.org/presentationml/2006/ole">
            <p:oleObj spid="_x0000_s24581" name="Equation" r:id="rId6" imgW="177480" imgH="228600" progId="Equation.DSMT4">
              <p:embed/>
            </p:oleObj>
          </a:graphicData>
        </a:graphic>
      </p:graphicFrame>
      <p:graphicFrame>
        <p:nvGraphicFramePr>
          <p:cNvPr id="24582" name="Object 4"/>
          <p:cNvGraphicFramePr>
            <a:graphicFrameLocks noChangeAspect="1"/>
          </p:cNvGraphicFramePr>
          <p:nvPr/>
        </p:nvGraphicFramePr>
        <p:xfrm>
          <a:off x="3733800" y="1066800"/>
          <a:ext cx="468313" cy="549275"/>
        </p:xfrm>
        <a:graphic>
          <a:graphicData uri="http://schemas.openxmlformats.org/presentationml/2006/ole">
            <p:oleObj spid="_x0000_s24582" name="Equation" r:id="rId7" imgW="139680" imgH="164880" progId="Equation.DSMT4">
              <p:embed/>
            </p:oleObj>
          </a:graphicData>
        </a:graphic>
      </p:graphicFrame>
      <p:sp>
        <p:nvSpPr>
          <p:cNvPr id="24592" name="Text Box 8"/>
          <p:cNvSpPr txBox="1">
            <a:spLocks noChangeArrowheads="1"/>
          </p:cNvSpPr>
          <p:nvPr/>
        </p:nvSpPr>
        <p:spPr bwMode="auto">
          <a:xfrm>
            <a:off x="571500" y="2000250"/>
            <a:ext cx="76787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　　　個の代表的系列を選んだとき、　　　以外の　　　の符号語を一つも選ばれない確率　　　は、先ほど求めた　　　　　を用いて以下のように表せる。</a:t>
            </a:r>
          </a:p>
        </p:txBody>
      </p:sp>
      <p:graphicFrame>
        <p:nvGraphicFramePr>
          <p:cNvPr id="24583" name="Object 5"/>
          <p:cNvGraphicFramePr>
            <a:graphicFrameLocks noChangeAspect="1"/>
          </p:cNvGraphicFramePr>
          <p:nvPr/>
        </p:nvGraphicFramePr>
        <p:xfrm>
          <a:off x="714375" y="1857375"/>
          <a:ext cx="508000" cy="677863"/>
        </p:xfrm>
        <a:graphic>
          <a:graphicData uri="http://schemas.openxmlformats.org/presentationml/2006/ole">
            <p:oleObj spid="_x0000_s24583" name="Equation" r:id="rId8" imgW="177480" imgH="241200" progId="Equation.DSMT4">
              <p:embed/>
            </p:oleObj>
          </a:graphicData>
        </a:graphic>
      </p:graphicFrame>
      <p:graphicFrame>
        <p:nvGraphicFramePr>
          <p:cNvPr id="24584" name="Object 6"/>
          <p:cNvGraphicFramePr>
            <a:graphicFrameLocks noChangeAspect="1"/>
          </p:cNvGraphicFramePr>
          <p:nvPr/>
        </p:nvGraphicFramePr>
        <p:xfrm>
          <a:off x="5214938" y="1857375"/>
          <a:ext cx="595312" cy="760413"/>
        </p:xfrm>
        <a:graphic>
          <a:graphicData uri="http://schemas.openxmlformats.org/presentationml/2006/ole">
            <p:oleObj spid="_x0000_s24584" name="Equation" r:id="rId9" imgW="177480" imgH="228600" progId="Equation.DSMT4">
              <p:embed/>
            </p:oleObj>
          </a:graphicData>
        </a:graphic>
      </p:graphicFrame>
      <p:graphicFrame>
        <p:nvGraphicFramePr>
          <p:cNvPr id="24585" name="Object 7"/>
          <p:cNvGraphicFramePr>
            <a:graphicFrameLocks noChangeAspect="1"/>
          </p:cNvGraphicFramePr>
          <p:nvPr/>
        </p:nvGraphicFramePr>
        <p:xfrm>
          <a:off x="6786563" y="2000250"/>
          <a:ext cx="577850" cy="506413"/>
        </p:xfrm>
        <a:graphic>
          <a:graphicData uri="http://schemas.openxmlformats.org/presentationml/2006/ole">
            <p:oleObj spid="_x0000_s24585" name="Equation" r:id="rId10" imgW="203040" imgH="177480" progId="Equation.DSMT4">
              <p:embed/>
            </p:oleObj>
          </a:graphicData>
        </a:graphic>
      </p:graphicFrame>
      <p:graphicFrame>
        <p:nvGraphicFramePr>
          <p:cNvPr id="24586" name="Object 8"/>
          <p:cNvGraphicFramePr>
            <a:graphicFrameLocks noChangeAspect="1"/>
          </p:cNvGraphicFramePr>
          <p:nvPr/>
        </p:nvGraphicFramePr>
        <p:xfrm>
          <a:off x="4513263" y="2384425"/>
          <a:ext cx="401637" cy="479425"/>
        </p:xfrm>
        <a:graphic>
          <a:graphicData uri="http://schemas.openxmlformats.org/presentationml/2006/ole">
            <p:oleObj spid="_x0000_s24586" name="Equation" r:id="rId11" imgW="190440" imgH="228600" progId="Equation.DSMT4">
              <p:embed/>
            </p:oleObj>
          </a:graphicData>
        </a:graphic>
      </p:graphicFrame>
      <p:graphicFrame>
        <p:nvGraphicFramePr>
          <p:cNvPr id="24587" name="Object 9"/>
          <p:cNvGraphicFramePr>
            <a:graphicFrameLocks noChangeAspect="1"/>
          </p:cNvGraphicFramePr>
          <p:nvPr/>
        </p:nvGraphicFramePr>
        <p:xfrm>
          <a:off x="7358063" y="2286000"/>
          <a:ext cx="536575" cy="685800"/>
        </p:xfrm>
        <a:graphic>
          <a:graphicData uri="http://schemas.openxmlformats.org/presentationml/2006/ole">
            <p:oleObj spid="_x0000_s24587" name="Equation" r:id="rId12" imgW="177480" imgH="228600" progId="Equation.DSMT4">
              <p:embed/>
            </p:oleObj>
          </a:graphicData>
        </a:graphic>
      </p:graphicFrame>
      <p:graphicFrame>
        <p:nvGraphicFramePr>
          <p:cNvPr id="24588" name="Object 10"/>
          <p:cNvGraphicFramePr>
            <a:graphicFrameLocks noChangeAspect="1"/>
          </p:cNvGraphicFramePr>
          <p:nvPr/>
        </p:nvGraphicFramePr>
        <p:xfrm>
          <a:off x="857250" y="3429000"/>
          <a:ext cx="3352800" cy="954088"/>
        </p:xfrm>
        <a:graphic>
          <a:graphicData uri="http://schemas.openxmlformats.org/presentationml/2006/ole">
            <p:oleObj spid="_x0000_s24588" name="Equation" r:id="rId13" imgW="888840" imgH="253800" progId="Equation.DSMT4">
              <p:embed/>
            </p:oleObj>
          </a:graphicData>
        </a:graphic>
      </p:graphicFrame>
      <p:sp>
        <p:nvSpPr>
          <p:cNvPr id="24593" name="AutoShape 15"/>
          <p:cNvSpPr>
            <a:spLocks noChangeArrowheads="1"/>
          </p:cNvSpPr>
          <p:nvPr/>
        </p:nvSpPr>
        <p:spPr bwMode="auto">
          <a:xfrm>
            <a:off x="642938" y="4786313"/>
            <a:ext cx="5786437" cy="762000"/>
          </a:xfrm>
          <a:prstGeom prst="wedgeRoundRectCallout">
            <a:avLst>
              <a:gd name="adj1" fmla="val -7907"/>
              <a:gd name="adj2" fmla="val -10201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4594" name="Text Box 16"/>
          <p:cNvSpPr txBox="1">
            <a:spLocks noChangeArrowheads="1"/>
          </p:cNvSpPr>
          <p:nvPr/>
        </p:nvSpPr>
        <p:spPr bwMode="auto">
          <a:xfrm>
            <a:off x="855663" y="4883150"/>
            <a:ext cx="558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連続して　　　回符号語を選ばない確率。</a:t>
            </a:r>
          </a:p>
        </p:txBody>
      </p:sp>
      <p:graphicFrame>
        <p:nvGraphicFramePr>
          <p:cNvPr id="24589" name="Object 11"/>
          <p:cNvGraphicFramePr>
            <a:graphicFrameLocks noChangeAspect="1"/>
          </p:cNvGraphicFramePr>
          <p:nvPr/>
        </p:nvGraphicFramePr>
        <p:xfrm>
          <a:off x="2071688" y="4786313"/>
          <a:ext cx="508000" cy="677862"/>
        </p:xfrm>
        <a:graphic>
          <a:graphicData uri="http://schemas.openxmlformats.org/presentationml/2006/ole">
            <p:oleObj spid="_x0000_s24589" name="Equation" r:id="rId14" imgW="177480" imgH="241200" progId="Equation.DSMT4">
              <p:embed/>
            </p:oleObj>
          </a:graphicData>
        </a:graphic>
      </p:graphicFrame>
      <p:sp>
        <p:nvSpPr>
          <p:cNvPr id="24595" name="Text Box 18"/>
          <p:cNvSpPr txBox="1">
            <a:spLocks noChangeArrowheads="1"/>
          </p:cNvSpPr>
          <p:nvPr/>
        </p:nvSpPr>
        <p:spPr bwMode="auto">
          <a:xfrm>
            <a:off x="822325" y="5964238"/>
            <a:ext cx="577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これらまでの式を元にこの確率を計算する。</a:t>
            </a:r>
          </a:p>
        </p:txBody>
      </p:sp>
      <p:sp>
        <p:nvSpPr>
          <p:cNvPr id="24596" name="AutoShape 15"/>
          <p:cNvSpPr>
            <a:spLocks noChangeArrowheads="1"/>
          </p:cNvSpPr>
          <p:nvPr/>
        </p:nvSpPr>
        <p:spPr bwMode="auto">
          <a:xfrm>
            <a:off x="4572000" y="3286125"/>
            <a:ext cx="3500438" cy="1071563"/>
          </a:xfrm>
          <a:prstGeom prst="wedgeRoundRectCallout">
            <a:avLst>
              <a:gd name="adj1" fmla="val -41568"/>
              <a:gd name="adj2" fmla="val -8121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b="0"/>
              <a:t>正しく（</a:t>
            </a:r>
            <a:r>
              <a:rPr lang="en-US" altLang="ja-JP" b="0"/>
              <a:t>Correctly)</a:t>
            </a:r>
            <a:r>
              <a:rPr lang="ja-JP" altLang="en-US" b="0"/>
              <a:t>複号できる確率。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029AC6-5AD5-4642-AB80-9B96F2082C5B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25609" name="Line 5"/>
          <p:cNvSpPr>
            <a:spLocks noChangeShapeType="1"/>
          </p:cNvSpPr>
          <p:nvPr/>
        </p:nvSpPr>
        <p:spPr bwMode="auto">
          <a:xfrm>
            <a:off x="5181600" y="1371600"/>
            <a:ext cx="0" cy="510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5602" name="Object 0"/>
          <p:cNvGraphicFramePr>
            <a:graphicFrameLocks noChangeAspect="1"/>
          </p:cNvGraphicFramePr>
          <p:nvPr/>
        </p:nvGraphicFramePr>
        <p:xfrm>
          <a:off x="533400" y="914400"/>
          <a:ext cx="4494213" cy="5068888"/>
        </p:xfrm>
        <a:graphic>
          <a:graphicData uri="http://schemas.openxmlformats.org/presentationml/2006/ole">
            <p:oleObj spid="_x0000_s25602" name="Equation" r:id="rId3" imgW="1536480" imgH="1739880" progId="Equation.DSMT4">
              <p:embed/>
            </p:oleObj>
          </a:graphicData>
        </a:graphic>
      </p:graphicFrame>
      <p:sp>
        <p:nvSpPr>
          <p:cNvPr id="25610" name="AutoShape 4"/>
          <p:cNvSpPr>
            <a:spLocks noChangeArrowheads="1"/>
          </p:cNvSpPr>
          <p:nvPr/>
        </p:nvSpPr>
        <p:spPr bwMode="auto">
          <a:xfrm>
            <a:off x="4572000" y="228600"/>
            <a:ext cx="2362200" cy="1295400"/>
          </a:xfrm>
          <a:prstGeom prst="wedgeRoundRectCallout">
            <a:avLst>
              <a:gd name="adj1" fmla="val -108468"/>
              <a:gd name="adj2" fmla="val 18909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5611" name="Text Box 6"/>
          <p:cNvSpPr txBox="1">
            <a:spLocks noChangeArrowheads="1"/>
          </p:cNvSpPr>
          <p:nvPr/>
        </p:nvSpPr>
        <p:spPr bwMode="auto">
          <a:xfrm>
            <a:off x="4648200" y="381000"/>
            <a:ext cx="2149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テイラー展開の１次の項</a:t>
            </a:r>
          </a:p>
        </p:txBody>
      </p:sp>
      <p:sp>
        <p:nvSpPr>
          <p:cNvPr id="25612" name="AutoShape 7"/>
          <p:cNvSpPr>
            <a:spLocks noChangeArrowheads="1"/>
          </p:cNvSpPr>
          <p:nvPr/>
        </p:nvSpPr>
        <p:spPr bwMode="auto">
          <a:xfrm>
            <a:off x="3124200" y="5486400"/>
            <a:ext cx="2209800" cy="1066800"/>
          </a:xfrm>
          <a:prstGeom prst="wedgeRoundRectCallout">
            <a:avLst>
              <a:gd name="adj1" fmla="val -63361"/>
              <a:gd name="adj2" fmla="val -2931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graphicFrame>
        <p:nvGraphicFramePr>
          <p:cNvPr id="25603" name="Object 1"/>
          <p:cNvGraphicFramePr>
            <a:graphicFrameLocks noChangeAspect="1"/>
          </p:cNvGraphicFramePr>
          <p:nvPr/>
        </p:nvGraphicFramePr>
        <p:xfrm>
          <a:off x="3429000" y="5638800"/>
          <a:ext cx="838200" cy="365125"/>
        </p:xfrm>
        <a:graphic>
          <a:graphicData uri="http://schemas.openxmlformats.org/presentationml/2006/ole">
            <p:oleObj spid="_x0000_s25603" name="Equation" r:id="rId4" imgW="406080" imgH="177480" progId="Equation.DSMT4">
              <p:embed/>
            </p:oleObj>
          </a:graphicData>
        </a:graphic>
      </p:graphicFrame>
      <p:graphicFrame>
        <p:nvGraphicFramePr>
          <p:cNvPr id="25604" name="Object 2"/>
          <p:cNvGraphicFramePr>
            <a:graphicFrameLocks noChangeAspect="1"/>
          </p:cNvGraphicFramePr>
          <p:nvPr/>
        </p:nvGraphicFramePr>
        <p:xfrm>
          <a:off x="3429000" y="6096000"/>
          <a:ext cx="1425575" cy="406400"/>
        </p:xfrm>
        <a:graphic>
          <a:graphicData uri="http://schemas.openxmlformats.org/presentationml/2006/ole">
            <p:oleObj spid="_x0000_s25604" name="Equation" r:id="rId5" imgW="622080" imgH="177480" progId="Equation.DSMT4">
              <p:embed/>
            </p:oleObj>
          </a:graphicData>
        </a:graphic>
      </p:graphicFrame>
      <p:sp>
        <p:nvSpPr>
          <p:cNvPr id="25613" name="Text Box 10"/>
          <p:cNvSpPr txBox="1">
            <a:spLocks noChangeArrowheads="1"/>
          </p:cNvSpPr>
          <p:nvPr/>
        </p:nvSpPr>
        <p:spPr bwMode="auto">
          <a:xfrm>
            <a:off x="4267200" y="5562600"/>
            <a:ext cx="103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なので</a:t>
            </a:r>
          </a:p>
        </p:txBody>
      </p:sp>
      <p:sp>
        <p:nvSpPr>
          <p:cNvPr id="25614" name="Text Box 11"/>
          <p:cNvSpPr txBox="1">
            <a:spLocks noChangeArrowheads="1"/>
          </p:cNvSpPr>
          <p:nvPr/>
        </p:nvSpPr>
        <p:spPr bwMode="auto">
          <a:xfrm>
            <a:off x="5286375" y="4000500"/>
            <a:ext cx="33004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以上より、誤り確率は</a:t>
            </a:r>
            <a:endParaRPr lang="en-US" altLang="ja-JP" b="0"/>
          </a:p>
          <a:p>
            <a:r>
              <a:rPr lang="ja-JP" altLang="en-US" b="0"/>
              <a:t>　　　を大きくすればいくらでも小さくできる。</a:t>
            </a:r>
          </a:p>
        </p:txBody>
      </p:sp>
      <p:graphicFrame>
        <p:nvGraphicFramePr>
          <p:cNvPr id="25605" name="Object 3"/>
          <p:cNvGraphicFramePr>
            <a:graphicFrameLocks noChangeAspect="1"/>
          </p:cNvGraphicFramePr>
          <p:nvPr/>
        </p:nvGraphicFramePr>
        <p:xfrm>
          <a:off x="5500688" y="4429125"/>
          <a:ext cx="381000" cy="419100"/>
        </p:xfrm>
        <a:graphic>
          <a:graphicData uri="http://schemas.openxmlformats.org/presentationml/2006/ole">
            <p:oleObj spid="_x0000_s25605" name="Equation" r:id="rId6" imgW="126720" imgH="139680" progId="Equation.DSMT4">
              <p:embed/>
            </p:oleObj>
          </a:graphicData>
        </a:graphic>
      </p:graphicFrame>
      <p:sp>
        <p:nvSpPr>
          <p:cNvPr id="25615" name="Text Box 13"/>
          <p:cNvSpPr txBox="1">
            <a:spLocks noChangeArrowheads="1"/>
          </p:cNvSpPr>
          <p:nvPr/>
        </p:nvSpPr>
        <p:spPr bwMode="auto">
          <a:xfrm>
            <a:off x="6096000" y="5791200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（前半の証明終）</a:t>
            </a:r>
          </a:p>
        </p:txBody>
      </p:sp>
      <p:sp>
        <p:nvSpPr>
          <p:cNvPr id="25616" name="Text Box 14"/>
          <p:cNvSpPr txBox="1">
            <a:spLocks noChangeArrowheads="1"/>
          </p:cNvSpPr>
          <p:nvPr/>
        </p:nvSpPr>
        <p:spPr bwMode="auto">
          <a:xfrm>
            <a:off x="5470525" y="1697038"/>
            <a:ext cx="36734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これは誤りなく復号できる確率なので、誤り確率　　　は次式で表される。</a:t>
            </a:r>
          </a:p>
        </p:txBody>
      </p:sp>
      <p:graphicFrame>
        <p:nvGraphicFramePr>
          <p:cNvPr id="25606" name="Object 4"/>
          <p:cNvGraphicFramePr>
            <a:graphicFrameLocks noChangeAspect="1"/>
          </p:cNvGraphicFramePr>
          <p:nvPr/>
        </p:nvGraphicFramePr>
        <p:xfrm>
          <a:off x="8305800" y="1981200"/>
          <a:ext cx="519113" cy="666750"/>
        </p:xfrm>
        <a:graphic>
          <a:graphicData uri="http://schemas.openxmlformats.org/presentationml/2006/ole">
            <p:oleObj spid="_x0000_s25606" name="Equation" r:id="rId7" imgW="177480" imgH="228600" progId="Equation.DSMT4">
              <p:embed/>
            </p:oleObj>
          </a:graphicData>
        </a:graphic>
      </p:graphicFrame>
      <p:graphicFrame>
        <p:nvGraphicFramePr>
          <p:cNvPr id="25607" name="Object 5"/>
          <p:cNvGraphicFramePr>
            <a:graphicFrameLocks noChangeAspect="1"/>
          </p:cNvGraphicFramePr>
          <p:nvPr/>
        </p:nvGraphicFramePr>
        <p:xfrm>
          <a:off x="5143500" y="3071813"/>
          <a:ext cx="3708400" cy="704850"/>
        </p:xfrm>
        <a:graphic>
          <a:graphicData uri="http://schemas.openxmlformats.org/presentationml/2006/ole">
            <p:oleObj spid="_x0000_s25607" name="Equation" r:id="rId8" imgW="1269720" imgH="241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8A6FBC-82C5-49EC-ABD6-751F083D34D2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26630" name="Text Box 2"/>
          <p:cNvSpPr txBox="1">
            <a:spLocks noChangeArrowheads="1"/>
          </p:cNvSpPr>
          <p:nvPr/>
        </p:nvSpPr>
        <p:spPr bwMode="auto">
          <a:xfrm>
            <a:off x="7848600" y="57912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QED</a:t>
            </a:r>
          </a:p>
        </p:txBody>
      </p:sp>
      <p:sp>
        <p:nvSpPr>
          <p:cNvPr id="26631" name="Text Box 3"/>
          <p:cNvSpPr txBox="1">
            <a:spLocks noChangeArrowheads="1"/>
          </p:cNvSpPr>
          <p:nvPr/>
        </p:nvSpPr>
        <p:spPr bwMode="auto">
          <a:xfrm>
            <a:off x="228600" y="1524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（後半の証明）</a:t>
            </a:r>
          </a:p>
        </p:txBody>
      </p:sp>
      <p:graphicFrame>
        <p:nvGraphicFramePr>
          <p:cNvPr id="26626" name="Object 0"/>
          <p:cNvGraphicFramePr>
            <a:graphicFrameLocks noChangeAspect="1"/>
          </p:cNvGraphicFramePr>
          <p:nvPr/>
        </p:nvGraphicFramePr>
        <p:xfrm>
          <a:off x="609600" y="990600"/>
          <a:ext cx="1524000" cy="663575"/>
        </p:xfrm>
        <a:graphic>
          <a:graphicData uri="http://schemas.openxmlformats.org/presentationml/2006/ole">
            <p:oleObj spid="_x0000_s26626" name="Equation" r:id="rId3" imgW="406080" imgH="177480" progId="Equation.DSMT4">
              <p:embed/>
            </p:oleObj>
          </a:graphicData>
        </a:graphic>
      </p:graphicFrame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838200" y="1066800"/>
            <a:ext cx="694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　　　　　　　でしかも　　　　　　　　　　　とできたとする。</a:t>
            </a:r>
          </a:p>
        </p:txBody>
      </p:sp>
      <p:sp>
        <p:nvSpPr>
          <p:cNvPr id="26633" name="Text Box 7"/>
          <p:cNvSpPr txBox="1">
            <a:spLocks noChangeArrowheads="1"/>
          </p:cNvSpPr>
          <p:nvPr/>
        </p:nvSpPr>
        <p:spPr bwMode="auto">
          <a:xfrm>
            <a:off x="593725" y="2078038"/>
            <a:ext cx="7635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このときには、誤りなく復号されるのだから、通信路を通じて実際に　　　</a:t>
            </a:r>
            <a:r>
              <a:rPr lang="en-US" altLang="ja-JP" b="0"/>
              <a:t>[bit/</a:t>
            </a:r>
            <a:r>
              <a:rPr lang="ja-JP" altLang="en-US" b="0"/>
              <a:t>記号</a:t>
            </a:r>
            <a:r>
              <a:rPr lang="en-US" altLang="ja-JP" b="0"/>
              <a:t>]</a:t>
            </a:r>
            <a:r>
              <a:rPr lang="ja-JP" altLang="en-US" b="0"/>
              <a:t>の情報量が伝送されたことになる。</a:t>
            </a:r>
          </a:p>
          <a:p>
            <a:r>
              <a:rPr lang="ja-JP" altLang="en-US" b="0"/>
              <a:t>しかし、これは通信路容量の定義に矛盾する。</a:t>
            </a:r>
          </a:p>
        </p:txBody>
      </p:sp>
      <p:graphicFrame>
        <p:nvGraphicFramePr>
          <p:cNvPr id="26627" name="Object 1"/>
          <p:cNvGraphicFramePr>
            <a:graphicFrameLocks noChangeAspect="1"/>
          </p:cNvGraphicFramePr>
          <p:nvPr/>
        </p:nvGraphicFramePr>
        <p:xfrm>
          <a:off x="3733800" y="914400"/>
          <a:ext cx="1524000" cy="722313"/>
        </p:xfrm>
        <a:graphic>
          <a:graphicData uri="http://schemas.openxmlformats.org/presentationml/2006/ole">
            <p:oleObj spid="_x0000_s26627" name="Equation" r:id="rId4" imgW="482400" imgH="228600" progId="Equation.DSMT4">
              <p:embed/>
            </p:oleObj>
          </a:graphicData>
        </a:graphic>
      </p:graphicFrame>
      <p:graphicFrame>
        <p:nvGraphicFramePr>
          <p:cNvPr id="26628" name="Object 2"/>
          <p:cNvGraphicFramePr>
            <a:graphicFrameLocks noChangeAspect="1"/>
          </p:cNvGraphicFramePr>
          <p:nvPr/>
        </p:nvGraphicFramePr>
        <p:xfrm>
          <a:off x="2057400" y="2438400"/>
          <a:ext cx="423863" cy="457200"/>
        </p:xfrm>
        <a:graphic>
          <a:graphicData uri="http://schemas.openxmlformats.org/presentationml/2006/ole">
            <p:oleObj spid="_x0000_s26628" name="Equation" r:id="rId5" imgW="1522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6D76AC-C9C1-4A3E-B683-F8D8B41C982F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05800" cy="685800"/>
          </a:xfrm>
          <a:noFill/>
        </p:spPr>
        <p:txBody>
          <a:bodyPr/>
          <a:lstStyle/>
          <a:p>
            <a:pPr eaLnBrk="1" hangingPunct="1"/>
            <a:r>
              <a:rPr lang="ja-JP" altLang="en-US" sz="3600" smtClean="0"/>
              <a:t>情報源符号化と通信路符号化のまとめ２</a:t>
            </a:r>
          </a:p>
        </p:txBody>
      </p:sp>
      <p:graphicFrame>
        <p:nvGraphicFramePr>
          <p:cNvPr id="158816" name="Group 96"/>
          <p:cNvGraphicFramePr>
            <a:graphicFrameLocks noGrp="1"/>
          </p:cNvGraphicFramePr>
          <p:nvPr/>
        </p:nvGraphicFramePr>
        <p:xfrm>
          <a:off x="152400" y="1066800"/>
          <a:ext cx="8686800" cy="4849813"/>
        </p:xfrm>
        <a:graphic>
          <a:graphicData uri="http://schemas.openxmlformats.org/drawingml/2006/table">
            <a:tbl>
              <a:tblPr/>
              <a:tblGrid>
                <a:gridCol w="1600200"/>
                <a:gridCol w="2133600"/>
                <a:gridCol w="49530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符号化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定理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意味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情報源符号化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シャノンの第一定理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（情報源符号化定理）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平均符号長はエントロピー以上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通信路符号化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シャノンの第二定理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（通信路符号化定理）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情報速度は通信路容量以下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650" name="Object 0"/>
          <p:cNvGraphicFramePr>
            <a:graphicFrameLocks noChangeAspect="1"/>
          </p:cNvGraphicFramePr>
          <p:nvPr/>
        </p:nvGraphicFramePr>
        <p:xfrm>
          <a:off x="4038600" y="4495800"/>
          <a:ext cx="4419600" cy="1219200"/>
        </p:xfrm>
        <a:graphic>
          <a:graphicData uri="http://schemas.openxmlformats.org/presentationml/2006/ole">
            <p:oleObj spid="_x0000_s27650" name="Equation" r:id="rId3" imgW="1562040" imgH="431640" progId="Equation.DSMT4">
              <p:embed/>
            </p:oleObj>
          </a:graphicData>
        </a:graphic>
      </p:graphicFrame>
      <p:graphicFrame>
        <p:nvGraphicFramePr>
          <p:cNvPr id="27651" name="Object 1"/>
          <p:cNvGraphicFramePr>
            <a:graphicFrameLocks noChangeAspect="1"/>
          </p:cNvGraphicFramePr>
          <p:nvPr/>
        </p:nvGraphicFramePr>
        <p:xfrm>
          <a:off x="4757738" y="2406650"/>
          <a:ext cx="2173287" cy="1403350"/>
        </p:xfrm>
        <a:graphic>
          <a:graphicData uri="http://schemas.openxmlformats.org/presentationml/2006/ole">
            <p:oleObj spid="_x0000_s27651" name="Equation" r:id="rId4" imgW="647640" imgH="419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 Box 8"/>
          <p:cNvSpPr txBox="1">
            <a:spLocks noChangeArrowheads="1"/>
          </p:cNvSpPr>
          <p:nvPr/>
        </p:nvSpPr>
        <p:spPr bwMode="auto">
          <a:xfrm>
            <a:off x="0" y="3643313"/>
            <a:ext cx="885825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送信者は　　　　　　　　　　　　　　　　　　　　を、ｒ元送信アルファベット</a:t>
            </a:r>
            <a:endParaRPr lang="en-US" altLang="ja-JP" b="0"/>
          </a:p>
          <a:p>
            <a:endParaRPr lang="en-US" altLang="ja-JP" b="0"/>
          </a:p>
          <a:p>
            <a:r>
              <a:rPr lang="ja-JP" altLang="en-US" b="0"/>
              <a:t>　　　　　　　　　　　　　　　で符号化して送信し、受信アルファベット</a:t>
            </a:r>
            <a:endParaRPr lang="en-US" altLang="ja-JP" b="0"/>
          </a:p>
          <a:p>
            <a:endParaRPr lang="en-US" altLang="ja-JP" b="0"/>
          </a:p>
          <a:p>
            <a:r>
              <a:rPr lang="ja-JP" altLang="en-US" b="0"/>
              <a:t>　　　　　　　　　　　　　　　　の記号列が受信されるものとする。</a:t>
            </a:r>
            <a:endParaRPr lang="en-US" altLang="ja-JP" b="0"/>
          </a:p>
        </p:txBody>
      </p:sp>
      <p:sp>
        <p:nvSpPr>
          <p:cNvPr id="2867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DBBAC1-19A8-4ABA-8D74-DE27EBC624DB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85750" y="3143250"/>
            <a:ext cx="1562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証明</a:t>
            </a:r>
          </a:p>
        </p:txBody>
      </p:sp>
      <p:sp>
        <p:nvSpPr>
          <p:cNvPr id="2868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0668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情報源符号化定理と通信路符号化定理の関係</a:t>
            </a:r>
            <a:r>
              <a:rPr lang="en-US" altLang="ja-JP" sz="3200" smtClean="0"/>
              <a:t/>
            </a:r>
            <a:br>
              <a:rPr lang="en-US" altLang="ja-JP" sz="3200" smtClean="0"/>
            </a:br>
            <a:r>
              <a:rPr lang="ja-JP" altLang="en-US" sz="3200" smtClean="0"/>
              <a:t>（シャノンの第</a:t>
            </a:r>
            <a:r>
              <a:rPr lang="en-US" altLang="ja-JP" sz="3200" smtClean="0"/>
              <a:t>1</a:t>
            </a:r>
            <a:r>
              <a:rPr lang="ja-JP" altLang="en-US" sz="3200" smtClean="0"/>
              <a:t>定理と第</a:t>
            </a:r>
            <a:r>
              <a:rPr lang="en-US" altLang="ja-JP" sz="3200" smtClean="0"/>
              <a:t>2</a:t>
            </a:r>
            <a:r>
              <a:rPr lang="ja-JP" altLang="en-US" sz="3200" smtClean="0"/>
              <a:t>定理の関係）</a:t>
            </a:r>
          </a:p>
        </p:txBody>
      </p:sp>
      <p:sp>
        <p:nvSpPr>
          <p:cNvPr id="28681" name="Text Box 3"/>
          <p:cNvSpPr txBox="1">
            <a:spLocks noChangeArrowheads="1"/>
          </p:cNvSpPr>
          <p:nvPr/>
        </p:nvSpPr>
        <p:spPr bwMode="auto">
          <a:xfrm>
            <a:off x="561975" y="1857375"/>
            <a:ext cx="784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>
                <a:solidFill>
                  <a:srgbClr val="C00000"/>
                </a:solidFill>
              </a:rPr>
              <a:t>理想的な通信路（雑音の無い通信路）</a:t>
            </a:r>
            <a:r>
              <a:rPr lang="ja-JP" altLang="en-US" b="0"/>
              <a:t>で情報伝送する場合、情報源符号化の定理と通信路符号化の定理は等価となる。</a:t>
            </a:r>
          </a:p>
        </p:txBody>
      </p:sp>
      <p:sp>
        <p:nvSpPr>
          <p:cNvPr id="28682" name="AutoShape 12"/>
          <p:cNvSpPr>
            <a:spLocks noChangeArrowheads="1"/>
          </p:cNvSpPr>
          <p:nvPr/>
        </p:nvSpPr>
        <p:spPr bwMode="auto">
          <a:xfrm>
            <a:off x="285750" y="1571625"/>
            <a:ext cx="8420100" cy="142875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3" name="テキスト ボックス 10"/>
          <p:cNvSpPr txBox="1">
            <a:spLocks noChangeArrowheads="1"/>
          </p:cNvSpPr>
          <p:nvPr/>
        </p:nvSpPr>
        <p:spPr bwMode="auto">
          <a:xfrm>
            <a:off x="714375" y="1357313"/>
            <a:ext cx="7034213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6600"/>
                </a:solidFill>
              </a:rPr>
              <a:t>性質：雑音の無い通信路における通信路符号化定理</a:t>
            </a:r>
          </a:p>
        </p:txBody>
      </p:sp>
      <p:graphicFrame>
        <p:nvGraphicFramePr>
          <p:cNvPr id="28674" name="Object 13"/>
          <p:cNvGraphicFramePr>
            <a:graphicFrameLocks noChangeAspect="1"/>
          </p:cNvGraphicFramePr>
          <p:nvPr/>
        </p:nvGraphicFramePr>
        <p:xfrm>
          <a:off x="1357313" y="3429000"/>
          <a:ext cx="3929062" cy="946150"/>
        </p:xfrm>
        <a:graphic>
          <a:graphicData uri="http://schemas.openxmlformats.org/presentationml/2006/ole">
            <p:oleObj spid="_x0000_s28674" name="Equation" r:id="rId3" imgW="1993680" imgH="482400" progId="Equation.DSMT4">
              <p:embed/>
            </p:oleObj>
          </a:graphicData>
        </a:graphic>
      </p:graphicFrame>
      <p:graphicFrame>
        <p:nvGraphicFramePr>
          <p:cNvPr id="28675" name="Object 15"/>
          <p:cNvGraphicFramePr>
            <a:graphicFrameLocks noChangeAspect="1"/>
          </p:cNvGraphicFramePr>
          <p:nvPr/>
        </p:nvGraphicFramePr>
        <p:xfrm>
          <a:off x="142875" y="4286250"/>
          <a:ext cx="3008313" cy="525463"/>
        </p:xfrm>
        <a:graphic>
          <a:graphicData uri="http://schemas.openxmlformats.org/presentationml/2006/ole">
            <p:oleObj spid="_x0000_s28675" name="Equation" r:id="rId4" imgW="1447560" imgH="253800" progId="Equation.DSMT4">
              <p:embed/>
            </p:oleObj>
          </a:graphicData>
        </a:graphic>
      </p:graphicFrame>
      <p:graphicFrame>
        <p:nvGraphicFramePr>
          <p:cNvPr id="28676" name="Object 16"/>
          <p:cNvGraphicFramePr>
            <a:graphicFrameLocks noChangeAspect="1"/>
          </p:cNvGraphicFramePr>
          <p:nvPr/>
        </p:nvGraphicFramePr>
        <p:xfrm>
          <a:off x="187325" y="5000625"/>
          <a:ext cx="3009900" cy="525463"/>
        </p:xfrm>
        <a:graphic>
          <a:graphicData uri="http://schemas.openxmlformats.org/presentationml/2006/ole">
            <p:oleObj spid="_x0000_s28676" name="Equation" r:id="rId5" imgW="144756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正方形/長方形 21"/>
          <p:cNvSpPr>
            <a:spLocks noChangeArrowheads="1"/>
          </p:cNvSpPr>
          <p:nvPr/>
        </p:nvSpPr>
        <p:spPr bwMode="auto">
          <a:xfrm>
            <a:off x="428625" y="2214563"/>
            <a:ext cx="85010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 dirty="0"/>
              <a:t>この符号の平均の情報速度　　　　　　　　　　　　　　　　は、</a:t>
            </a:r>
            <a:endParaRPr lang="en-US" altLang="ja-JP" b="0" dirty="0"/>
          </a:p>
          <a:p>
            <a:endParaRPr lang="en-US" altLang="ja-JP" b="0" dirty="0"/>
          </a:p>
          <a:p>
            <a:r>
              <a:rPr lang="ja-JP" altLang="en-US" b="0" dirty="0"/>
              <a:t>情報源のエントロピー　　　　　　　　　　　　　　　　　　　　　　　　　と、</a:t>
            </a:r>
            <a:endParaRPr lang="en-US" altLang="ja-JP" b="0" dirty="0"/>
          </a:p>
          <a:p>
            <a:endParaRPr lang="en-US" altLang="ja-JP" b="0" dirty="0"/>
          </a:p>
          <a:p>
            <a:r>
              <a:rPr lang="ja-JP" altLang="en-US" b="0" dirty="0"/>
              <a:t>平均符号長　　　　　　　　　　　　　　　　</a:t>
            </a:r>
            <a:r>
              <a:rPr lang="ja-JP" altLang="en-US" b="0" dirty="0" smtClean="0"/>
              <a:t>　　</a:t>
            </a:r>
            <a:r>
              <a:rPr lang="ja-JP" altLang="en-US" b="0" dirty="0"/>
              <a:t>　　を用いて次式で表わされる。</a:t>
            </a:r>
            <a:endParaRPr lang="en-US" altLang="ja-JP" b="0" dirty="0"/>
          </a:p>
        </p:txBody>
      </p:sp>
      <p:sp>
        <p:nvSpPr>
          <p:cNvPr id="29705" name="スライド番号プレースホルダ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84E1BD-0BCD-4263-9E02-37C3946322A3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graphicFrame>
        <p:nvGraphicFramePr>
          <p:cNvPr id="29698" name="Object 6"/>
          <p:cNvGraphicFramePr>
            <a:graphicFrameLocks noChangeAspect="1"/>
          </p:cNvGraphicFramePr>
          <p:nvPr/>
        </p:nvGraphicFramePr>
        <p:xfrm>
          <a:off x="1403350" y="1500188"/>
          <a:ext cx="4670425" cy="523875"/>
        </p:xfrm>
        <a:graphic>
          <a:graphicData uri="http://schemas.openxmlformats.org/presentationml/2006/ole">
            <p:oleObj spid="_x0000_s29698" name="Equation" r:id="rId3" imgW="2247840" imgH="253800" progId="Equation.DSMT4">
              <p:embed/>
            </p:oleObj>
          </a:graphicData>
        </a:graphic>
      </p:graphicFrame>
      <p:sp>
        <p:nvSpPr>
          <p:cNvPr id="29706" name="正方形/長方形 13"/>
          <p:cNvSpPr>
            <a:spLocks noChangeArrowheads="1"/>
          </p:cNvSpPr>
          <p:nvPr/>
        </p:nvSpPr>
        <p:spPr bwMode="auto">
          <a:xfrm>
            <a:off x="428625" y="285750"/>
            <a:ext cx="8001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また、符号を</a:t>
            </a:r>
            <a:endParaRPr lang="en-US" altLang="ja-JP" b="0"/>
          </a:p>
          <a:p>
            <a:endParaRPr lang="en-US" altLang="ja-JP" b="0"/>
          </a:p>
          <a:p>
            <a:r>
              <a:rPr lang="ja-JP" altLang="en-US" b="0"/>
              <a:t>とする。ここで、各符号語は、送信記号系列である。</a:t>
            </a:r>
          </a:p>
          <a:p>
            <a:endParaRPr lang="en-US" altLang="ja-JP" b="0"/>
          </a:p>
        </p:txBody>
      </p:sp>
      <p:graphicFrame>
        <p:nvGraphicFramePr>
          <p:cNvPr id="29699" name="Object 8"/>
          <p:cNvGraphicFramePr>
            <a:graphicFrameLocks noChangeAspect="1"/>
          </p:cNvGraphicFramePr>
          <p:nvPr/>
        </p:nvGraphicFramePr>
        <p:xfrm>
          <a:off x="571500" y="642938"/>
          <a:ext cx="7073900" cy="523875"/>
        </p:xfrm>
        <a:graphic>
          <a:graphicData uri="http://schemas.openxmlformats.org/presentationml/2006/ole">
            <p:oleObj spid="_x0000_s29699" name="Equation" r:id="rId4" imgW="3403440" imgH="253800" progId="Equation.DSMT4">
              <p:embed/>
            </p:oleObj>
          </a:graphicData>
        </a:graphic>
      </p:graphicFrame>
      <p:graphicFrame>
        <p:nvGraphicFramePr>
          <p:cNvPr id="29700" name="Object 16"/>
          <p:cNvGraphicFramePr>
            <a:graphicFrameLocks noChangeAspect="1"/>
          </p:cNvGraphicFramePr>
          <p:nvPr/>
        </p:nvGraphicFramePr>
        <p:xfrm>
          <a:off x="3357563" y="2928938"/>
          <a:ext cx="4929187" cy="428625"/>
        </p:xfrm>
        <a:graphic>
          <a:graphicData uri="http://schemas.openxmlformats.org/presentationml/2006/ole">
            <p:oleObj spid="_x0000_s29700" name="Equation" r:id="rId5" imgW="2793960" imgH="215640" progId="Equation.DSMT4">
              <p:embed/>
            </p:oleObj>
          </a:graphicData>
        </a:graphic>
      </p:graphicFrame>
      <p:graphicFrame>
        <p:nvGraphicFramePr>
          <p:cNvPr id="29701" name="Object 18"/>
          <p:cNvGraphicFramePr>
            <a:graphicFrameLocks noChangeAspect="1"/>
          </p:cNvGraphicFramePr>
          <p:nvPr/>
        </p:nvGraphicFramePr>
        <p:xfrm>
          <a:off x="2071670" y="3571876"/>
          <a:ext cx="3808413" cy="693738"/>
        </p:xfrm>
        <a:graphic>
          <a:graphicData uri="http://schemas.openxmlformats.org/presentationml/2006/ole">
            <p:oleObj spid="_x0000_s29701" name="Equation" r:id="rId6" imgW="1726920" imgH="279360" progId="Equation.DSMT4">
              <p:embed/>
            </p:oleObj>
          </a:graphicData>
        </a:graphic>
      </p:graphicFrame>
      <p:graphicFrame>
        <p:nvGraphicFramePr>
          <p:cNvPr id="29702" name="Object 13"/>
          <p:cNvGraphicFramePr>
            <a:graphicFrameLocks noChangeAspect="1"/>
          </p:cNvGraphicFramePr>
          <p:nvPr/>
        </p:nvGraphicFramePr>
        <p:xfrm>
          <a:off x="4214813" y="2143125"/>
          <a:ext cx="3101975" cy="584200"/>
        </p:xfrm>
        <a:graphic>
          <a:graphicData uri="http://schemas.openxmlformats.org/presentationml/2006/ole">
            <p:oleObj spid="_x0000_s29702" name="Equation" r:id="rId7" imgW="1333440" imgH="253800" progId="Equation.DSMT4">
              <p:embed/>
            </p:oleObj>
          </a:graphicData>
        </a:graphic>
      </p:graphicFrame>
      <p:graphicFrame>
        <p:nvGraphicFramePr>
          <p:cNvPr id="29703" name="Object 21"/>
          <p:cNvGraphicFramePr>
            <a:graphicFrameLocks noChangeAspect="1"/>
          </p:cNvGraphicFramePr>
          <p:nvPr/>
        </p:nvGraphicFramePr>
        <p:xfrm>
          <a:off x="714348" y="5000636"/>
          <a:ext cx="6286500" cy="1085850"/>
        </p:xfrm>
        <a:graphic>
          <a:graphicData uri="http://schemas.openxmlformats.org/presentationml/2006/ole">
            <p:oleObj spid="_x0000_s29703" name="Equation" r:id="rId8" imgW="196848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6" name="スライド番号プレースホルダ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CB77C8-6B9B-4471-AAE5-2C15098135AC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30727" name="Text Box 8"/>
          <p:cNvSpPr txBox="1">
            <a:spLocks noChangeArrowheads="1"/>
          </p:cNvSpPr>
          <p:nvPr/>
        </p:nvSpPr>
        <p:spPr bwMode="auto">
          <a:xfrm>
            <a:off x="357188" y="285750"/>
            <a:ext cx="8429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一方、雑音の無い通信路では、通信路容量　　　　　　　　　　　　　　は次式で表せる。</a:t>
            </a:r>
          </a:p>
        </p:txBody>
      </p:sp>
      <p:graphicFrame>
        <p:nvGraphicFramePr>
          <p:cNvPr id="30722" name="Object 3"/>
          <p:cNvGraphicFramePr>
            <a:graphicFrameLocks noChangeAspect="1"/>
          </p:cNvGraphicFramePr>
          <p:nvPr/>
        </p:nvGraphicFramePr>
        <p:xfrm>
          <a:off x="1143000" y="1127125"/>
          <a:ext cx="4572000" cy="1795463"/>
        </p:xfrm>
        <a:graphic>
          <a:graphicData uri="http://schemas.openxmlformats.org/presentationml/2006/ole">
            <p:oleObj spid="_x0000_s30722" name="Equation" r:id="rId3" imgW="1701720" imgH="672840" progId="Equation.DSMT4">
              <p:embed/>
            </p:oleObj>
          </a:graphicData>
        </a:graphic>
      </p:graphicFrame>
      <p:sp>
        <p:nvSpPr>
          <p:cNvPr id="30728" name="AutoShape 11"/>
          <p:cNvSpPr>
            <a:spLocks noChangeArrowheads="1"/>
          </p:cNvSpPr>
          <p:nvPr/>
        </p:nvSpPr>
        <p:spPr bwMode="auto">
          <a:xfrm>
            <a:off x="6143625" y="928688"/>
            <a:ext cx="2643188" cy="1214437"/>
          </a:xfrm>
          <a:prstGeom prst="wedgeRoundRectCallout">
            <a:avLst>
              <a:gd name="adj1" fmla="val -64731"/>
              <a:gd name="adj2" fmla="val -1677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b="0"/>
              <a:t>　　</a:t>
            </a:r>
            <a:endParaRPr lang="ja-JP" altLang="ja-JP" b="0"/>
          </a:p>
        </p:txBody>
      </p:sp>
      <p:sp>
        <p:nvSpPr>
          <p:cNvPr id="30729" name="Text Box 12"/>
          <p:cNvSpPr txBox="1">
            <a:spLocks noChangeArrowheads="1"/>
          </p:cNvSpPr>
          <p:nvPr/>
        </p:nvSpPr>
        <p:spPr bwMode="auto">
          <a:xfrm>
            <a:off x="6215063" y="1071563"/>
            <a:ext cx="244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雑音がないので、</a:t>
            </a:r>
          </a:p>
        </p:txBody>
      </p:sp>
      <p:graphicFrame>
        <p:nvGraphicFramePr>
          <p:cNvPr id="30723" name="Object 4"/>
          <p:cNvGraphicFramePr>
            <a:graphicFrameLocks noChangeAspect="1"/>
          </p:cNvGraphicFramePr>
          <p:nvPr/>
        </p:nvGraphicFramePr>
        <p:xfrm>
          <a:off x="6286500" y="1500188"/>
          <a:ext cx="2357438" cy="595312"/>
        </p:xfrm>
        <a:graphic>
          <a:graphicData uri="http://schemas.openxmlformats.org/presentationml/2006/ole">
            <p:oleObj spid="_x0000_s30723" name="Equation" r:id="rId4" imgW="799920" imgH="203040" progId="Equation.DSMT4">
              <p:embed/>
            </p:oleObj>
          </a:graphicData>
        </a:graphic>
      </p:graphicFrame>
      <p:sp>
        <p:nvSpPr>
          <p:cNvPr id="30730" name="AutoShape 11"/>
          <p:cNvSpPr>
            <a:spLocks noChangeArrowheads="1"/>
          </p:cNvSpPr>
          <p:nvPr/>
        </p:nvSpPr>
        <p:spPr bwMode="auto">
          <a:xfrm>
            <a:off x="428625" y="3357563"/>
            <a:ext cx="7572375" cy="2857500"/>
          </a:xfrm>
          <a:prstGeom prst="wedgeRoundRectCallout">
            <a:avLst>
              <a:gd name="adj1" fmla="val -29454"/>
              <a:gd name="adj2" fmla="val -6757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b="0"/>
              <a:t>　　</a:t>
            </a:r>
            <a:endParaRPr lang="ja-JP" altLang="ja-JP" b="0"/>
          </a:p>
        </p:txBody>
      </p:sp>
      <p:sp>
        <p:nvSpPr>
          <p:cNvPr id="30731" name="Text Box 12"/>
          <p:cNvSpPr txBox="1">
            <a:spLocks noChangeArrowheads="1"/>
          </p:cNvSpPr>
          <p:nvPr/>
        </p:nvSpPr>
        <p:spPr bwMode="auto">
          <a:xfrm>
            <a:off x="642938" y="3571875"/>
            <a:ext cx="74295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符号化されたものを送信アルファベット　　　　　　　　　　</a:t>
            </a:r>
            <a:endParaRPr lang="en-US" altLang="ja-JP" b="0"/>
          </a:p>
          <a:p>
            <a:r>
              <a:rPr lang="ja-JP" altLang="en-US" b="0"/>
              <a:t>の（新たな）情報源とみなす。全ての記号が均等に生成するときが、通信路容量を満足する。よって、以下のような通信路に対する送信情報源となる。</a:t>
            </a:r>
            <a:endParaRPr lang="en-US" altLang="ja-JP" b="0"/>
          </a:p>
          <a:p>
            <a:endParaRPr lang="en-US" altLang="ja-JP" b="0"/>
          </a:p>
          <a:p>
            <a:endParaRPr lang="en-US" altLang="ja-JP" b="0"/>
          </a:p>
        </p:txBody>
      </p:sp>
      <p:graphicFrame>
        <p:nvGraphicFramePr>
          <p:cNvPr id="30724" name="Object 13"/>
          <p:cNvGraphicFramePr>
            <a:graphicFrameLocks noChangeAspect="1"/>
          </p:cNvGraphicFramePr>
          <p:nvPr/>
        </p:nvGraphicFramePr>
        <p:xfrm>
          <a:off x="5786438" y="3571875"/>
          <a:ext cx="2071687" cy="515938"/>
        </p:xfrm>
        <a:graphic>
          <a:graphicData uri="http://schemas.openxmlformats.org/presentationml/2006/ole">
            <p:oleObj spid="_x0000_s30724" name="Equation" r:id="rId5" imgW="914400" imgH="228600" progId="Equation.DSMT4">
              <p:embed/>
            </p:oleObj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2143125" y="5072063"/>
          <a:ext cx="3178175" cy="882650"/>
        </p:xfrm>
        <a:graphic>
          <a:graphicData uri="http://schemas.openxmlformats.org/presentationml/2006/ole">
            <p:oleObj spid="_x0000_s30725" name="Equation" r:id="rId6" imgW="163800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スライド番号プレースホルダ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3333A7-5EC5-4160-98CE-DC7A65A12554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643063" y="571500"/>
          <a:ext cx="3811587" cy="3316288"/>
        </p:xfrm>
        <a:graphic>
          <a:graphicData uri="http://schemas.openxmlformats.org/presentationml/2006/ole">
            <p:oleObj spid="_x0000_s31746" name="Equation" r:id="rId3" imgW="990360" imgH="1155600" progId="Equation.DSMT4">
              <p:embed/>
            </p:oleObj>
          </a:graphicData>
        </a:graphic>
      </p:graphicFrame>
      <p:sp>
        <p:nvSpPr>
          <p:cNvPr id="31748" name="Text Box 3"/>
          <p:cNvSpPr txBox="1">
            <a:spLocks noChangeArrowheads="1"/>
          </p:cNvSpPr>
          <p:nvPr/>
        </p:nvSpPr>
        <p:spPr bwMode="auto">
          <a:xfrm>
            <a:off x="357188" y="4214813"/>
            <a:ext cx="757239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0" dirty="0"/>
              <a:t>これは</a:t>
            </a:r>
            <a:r>
              <a:rPr lang="ja-JP" altLang="en-US" b="0" dirty="0" smtClean="0"/>
              <a:t>、</a:t>
            </a:r>
            <a:r>
              <a:rPr lang="ja-JP" altLang="en-US" b="0" dirty="0"/>
              <a:t>　</a:t>
            </a:r>
            <a:r>
              <a:rPr lang="ja-JP" altLang="en-US" b="0" dirty="0" smtClean="0"/>
              <a:t>　　</a:t>
            </a:r>
            <a:r>
              <a:rPr lang="ja-JP" altLang="en-US" b="0" dirty="0" smtClean="0"/>
              <a:t>元記号</a:t>
            </a:r>
            <a:r>
              <a:rPr lang="ja-JP" altLang="en-US" b="0" dirty="0"/>
              <a:t>を用いた情報源符号化定理である</a:t>
            </a:r>
            <a:r>
              <a:rPr lang="ja-JP" altLang="en-US" b="0" dirty="0" smtClean="0"/>
              <a:t>。</a:t>
            </a:r>
            <a:endParaRPr lang="en-US" altLang="ja-JP" b="0" dirty="0"/>
          </a:p>
          <a:p>
            <a:r>
              <a:rPr lang="ja-JP" altLang="en-US" b="0" dirty="0"/>
              <a:t>逆に、情報源符号化定理と、雑音の無い通信路における通信路容量より、通信路定理を導ける。</a:t>
            </a:r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8001000" y="5643563"/>
            <a:ext cx="857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0"/>
              <a:t>QED</a:t>
            </a:r>
            <a:endParaRPr lang="ja-JP" altLang="en-US" b="0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428625" y="0"/>
            <a:ext cx="5929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これらを、通信路符号化定理に代入する。</a:t>
            </a: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1571604" y="4286256"/>
          <a:ext cx="439737" cy="365125"/>
        </p:xfrm>
        <a:graphic>
          <a:graphicData uri="http://schemas.openxmlformats.org/presentationml/2006/ole">
            <p:oleObj spid="_x0000_s31747" name="Equation" r:id="rId4" imgW="114120" imgH="126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2D251B-68E6-4572-A469-7E74A3A22F57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685800"/>
          </a:xfrm>
          <a:noFill/>
        </p:spPr>
        <p:txBody>
          <a:bodyPr/>
          <a:lstStyle/>
          <a:p>
            <a:pPr eaLnBrk="1" hangingPunct="1"/>
            <a:r>
              <a:rPr lang="ja-JP" altLang="en-US" sz="3600" smtClean="0"/>
              <a:t>情報源符号化と通信路符号化の比較</a:t>
            </a:r>
          </a:p>
        </p:txBody>
      </p:sp>
      <p:graphicFrame>
        <p:nvGraphicFramePr>
          <p:cNvPr id="138243" name="Group 3"/>
          <p:cNvGraphicFramePr>
            <a:graphicFrameLocks noGrp="1"/>
          </p:cNvGraphicFramePr>
          <p:nvPr/>
        </p:nvGraphicFramePr>
        <p:xfrm>
          <a:off x="214313" y="838200"/>
          <a:ext cx="8786874" cy="5091131"/>
        </p:xfrm>
        <a:graphic>
          <a:graphicData uri="http://schemas.openxmlformats.org/drawingml/2006/table">
            <a:tbl>
              <a:tblPr/>
              <a:tblGrid>
                <a:gridCol w="1202087"/>
                <a:gridCol w="1287982"/>
                <a:gridCol w="1939087"/>
                <a:gridCol w="1710198"/>
                <a:gridCol w="2647520"/>
              </a:tblGrid>
              <a:tr h="1035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53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9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894" name="Text Box 29"/>
          <p:cNvSpPr txBox="1">
            <a:spLocks noChangeArrowheads="1"/>
          </p:cNvSpPr>
          <p:nvPr/>
        </p:nvSpPr>
        <p:spPr bwMode="auto">
          <a:xfrm>
            <a:off x="285750" y="1071563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符号化</a:t>
            </a:r>
          </a:p>
        </p:txBody>
      </p:sp>
      <p:sp>
        <p:nvSpPr>
          <p:cNvPr id="36895" name="Text Box 30"/>
          <p:cNvSpPr txBox="1">
            <a:spLocks noChangeArrowheads="1"/>
          </p:cNvSpPr>
          <p:nvPr/>
        </p:nvSpPr>
        <p:spPr bwMode="auto">
          <a:xfrm>
            <a:off x="1643063" y="1143000"/>
            <a:ext cx="800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目標</a:t>
            </a:r>
          </a:p>
        </p:txBody>
      </p:sp>
      <p:sp>
        <p:nvSpPr>
          <p:cNvPr id="36896" name="Text Box 31"/>
          <p:cNvSpPr txBox="1">
            <a:spLocks noChangeArrowheads="1"/>
          </p:cNvSpPr>
          <p:nvPr/>
        </p:nvSpPr>
        <p:spPr bwMode="auto">
          <a:xfrm>
            <a:off x="3000375" y="1214438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実現状況</a:t>
            </a:r>
          </a:p>
        </p:txBody>
      </p:sp>
      <p:sp>
        <p:nvSpPr>
          <p:cNvPr id="36897" name="Text Box 32"/>
          <p:cNvSpPr txBox="1">
            <a:spLocks noChangeArrowheads="1"/>
          </p:cNvSpPr>
          <p:nvPr/>
        </p:nvSpPr>
        <p:spPr bwMode="auto">
          <a:xfrm>
            <a:off x="5029200" y="1066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符号長</a:t>
            </a:r>
          </a:p>
        </p:txBody>
      </p:sp>
      <p:sp>
        <p:nvSpPr>
          <p:cNvPr id="36898" name="Text Box 33"/>
          <p:cNvSpPr txBox="1">
            <a:spLocks noChangeArrowheads="1"/>
          </p:cNvSpPr>
          <p:nvPr/>
        </p:nvSpPr>
        <p:spPr bwMode="auto">
          <a:xfrm>
            <a:off x="7010400" y="1143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定理</a:t>
            </a:r>
          </a:p>
        </p:txBody>
      </p:sp>
      <p:sp>
        <p:nvSpPr>
          <p:cNvPr id="36899" name="Text Box 34"/>
          <p:cNvSpPr txBox="1">
            <a:spLocks noChangeArrowheads="1"/>
          </p:cNvSpPr>
          <p:nvPr/>
        </p:nvSpPr>
        <p:spPr bwMode="auto">
          <a:xfrm>
            <a:off x="214313" y="2357438"/>
            <a:ext cx="1295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情報源符号化</a:t>
            </a:r>
          </a:p>
        </p:txBody>
      </p:sp>
      <p:sp>
        <p:nvSpPr>
          <p:cNvPr id="36900" name="Text Box 35"/>
          <p:cNvSpPr txBox="1">
            <a:spLocks noChangeArrowheads="1"/>
          </p:cNvSpPr>
          <p:nvPr/>
        </p:nvSpPr>
        <p:spPr bwMode="auto">
          <a:xfrm>
            <a:off x="214313" y="4357688"/>
            <a:ext cx="1295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通信路符号化</a:t>
            </a:r>
          </a:p>
        </p:txBody>
      </p:sp>
      <p:sp>
        <p:nvSpPr>
          <p:cNvPr id="36901" name="Text Box 36"/>
          <p:cNvSpPr txBox="1">
            <a:spLocks noChangeArrowheads="1"/>
          </p:cNvSpPr>
          <p:nvPr/>
        </p:nvSpPr>
        <p:spPr bwMode="auto">
          <a:xfrm>
            <a:off x="1500188" y="2500313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効率化</a:t>
            </a:r>
          </a:p>
        </p:txBody>
      </p:sp>
      <p:sp>
        <p:nvSpPr>
          <p:cNvPr id="36902" name="Text Box 37"/>
          <p:cNvSpPr txBox="1">
            <a:spLocks noChangeArrowheads="1"/>
          </p:cNvSpPr>
          <p:nvPr/>
        </p:nvSpPr>
        <p:spPr bwMode="auto">
          <a:xfrm>
            <a:off x="1500188" y="4572000"/>
            <a:ext cx="1295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信頼性</a:t>
            </a:r>
            <a:endParaRPr lang="en-US" altLang="ja-JP" b="0"/>
          </a:p>
          <a:p>
            <a:r>
              <a:rPr lang="ja-JP" altLang="en-US" b="0"/>
              <a:t>向上</a:t>
            </a:r>
          </a:p>
        </p:txBody>
      </p:sp>
      <p:sp>
        <p:nvSpPr>
          <p:cNvPr id="36903" name="Text Box 38"/>
          <p:cNvSpPr txBox="1">
            <a:spLocks noChangeArrowheads="1"/>
          </p:cNvSpPr>
          <p:nvPr/>
        </p:nvSpPr>
        <p:spPr bwMode="auto">
          <a:xfrm>
            <a:off x="2714625" y="2428875"/>
            <a:ext cx="20716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保存領域・通信時間の節約</a:t>
            </a:r>
          </a:p>
        </p:txBody>
      </p:sp>
      <p:sp>
        <p:nvSpPr>
          <p:cNvPr id="36904" name="Text Box 39"/>
          <p:cNvSpPr txBox="1">
            <a:spLocks noChangeArrowheads="1"/>
          </p:cNvSpPr>
          <p:nvPr/>
        </p:nvSpPr>
        <p:spPr bwMode="auto">
          <a:xfrm>
            <a:off x="2786063" y="4429125"/>
            <a:ext cx="1981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誤りの検出・訂正</a:t>
            </a:r>
          </a:p>
        </p:txBody>
      </p:sp>
      <p:sp>
        <p:nvSpPr>
          <p:cNvPr id="36905" name="Text Box 40"/>
          <p:cNvSpPr txBox="1">
            <a:spLocks noChangeArrowheads="1"/>
          </p:cNvSpPr>
          <p:nvPr/>
        </p:nvSpPr>
        <p:spPr bwMode="auto">
          <a:xfrm>
            <a:off x="4714875" y="2071688"/>
            <a:ext cx="15716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最短符号の実現</a:t>
            </a:r>
            <a:endParaRPr lang="en-US" altLang="ja-JP" b="0"/>
          </a:p>
          <a:p>
            <a:r>
              <a:rPr lang="ja-JP" altLang="en-US" b="0"/>
              <a:t>（平均符号長で評価）</a:t>
            </a:r>
            <a:endParaRPr lang="en-US" altLang="ja-JP" b="0"/>
          </a:p>
        </p:txBody>
      </p:sp>
      <p:sp>
        <p:nvSpPr>
          <p:cNvPr id="36906" name="Text Box 41"/>
          <p:cNvSpPr txBox="1">
            <a:spLocks noChangeArrowheads="1"/>
          </p:cNvSpPr>
          <p:nvPr/>
        </p:nvSpPr>
        <p:spPr bwMode="auto">
          <a:xfrm>
            <a:off x="4714875" y="4071938"/>
            <a:ext cx="15716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冗長性を付加</a:t>
            </a:r>
            <a:endParaRPr lang="en-US" altLang="ja-JP" b="0"/>
          </a:p>
          <a:p>
            <a:r>
              <a:rPr lang="ja-JP" altLang="en-US" b="0"/>
              <a:t>（情報速度で評価）</a:t>
            </a:r>
          </a:p>
        </p:txBody>
      </p:sp>
      <p:sp>
        <p:nvSpPr>
          <p:cNvPr id="36907" name="Text Box 42"/>
          <p:cNvSpPr txBox="1">
            <a:spLocks noChangeArrowheads="1"/>
          </p:cNvSpPr>
          <p:nvPr/>
        </p:nvSpPr>
        <p:spPr bwMode="auto">
          <a:xfrm>
            <a:off x="6429375" y="2286000"/>
            <a:ext cx="23574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0"/>
              <a:t>情報源符号化定理</a:t>
            </a:r>
            <a:endParaRPr lang="en-US" altLang="ja-JP" sz="2000" b="0"/>
          </a:p>
          <a:p>
            <a:r>
              <a:rPr lang="ja-JP" altLang="en-US" sz="2000" b="0"/>
              <a:t>（シャノンの第１基本定理）</a:t>
            </a:r>
          </a:p>
        </p:txBody>
      </p:sp>
      <p:sp>
        <p:nvSpPr>
          <p:cNvPr id="36908" name="Text Box 43"/>
          <p:cNvSpPr txBox="1">
            <a:spLocks noChangeArrowheads="1"/>
          </p:cNvSpPr>
          <p:nvPr/>
        </p:nvSpPr>
        <p:spPr bwMode="auto">
          <a:xfrm>
            <a:off x="6372225" y="4286250"/>
            <a:ext cx="23431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0"/>
              <a:t>通信路符号化定理</a:t>
            </a:r>
            <a:endParaRPr lang="en-US" altLang="ja-JP" sz="2000" b="0"/>
          </a:p>
          <a:p>
            <a:r>
              <a:rPr lang="ja-JP" altLang="en-US" sz="2000" b="0"/>
              <a:t>（シャノンの第２基本定理）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FA0AA8-8988-4E57-A693-21D644FCD866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593725" y="1087438"/>
            <a:ext cx="786447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 dirty="0"/>
              <a:t>通信路符号化は信頼性の向上を達成するのが目的であり、そのために情報部分の他に冗長部分を加える。すなわち、以下のように表せる。</a:t>
            </a:r>
          </a:p>
          <a:p>
            <a:endParaRPr lang="ja-JP" altLang="en-US" b="0" dirty="0"/>
          </a:p>
          <a:p>
            <a:endParaRPr lang="ja-JP" altLang="en-US" b="0" dirty="0"/>
          </a:p>
          <a:p>
            <a:endParaRPr lang="en-US" altLang="ja-JP" b="0" dirty="0" smtClean="0"/>
          </a:p>
          <a:p>
            <a:r>
              <a:rPr lang="ja-JP" altLang="en-US" b="0" dirty="0" smtClean="0"/>
              <a:t>通信</a:t>
            </a:r>
            <a:r>
              <a:rPr lang="ja-JP" altLang="en-US" b="0" dirty="0" smtClean="0"/>
              <a:t>路符号構成の</a:t>
            </a:r>
            <a:r>
              <a:rPr lang="ja-JP" altLang="en-US" b="0" dirty="0" smtClean="0"/>
              <a:t>際</a:t>
            </a:r>
            <a:r>
              <a:rPr lang="ja-JP" altLang="en-US" b="0" dirty="0"/>
              <a:t>には、いかにして冗長部分を作り出すかが重要となる。</a:t>
            </a: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通信路符号化の基礎概念</a:t>
            </a:r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2498725" y="1316038"/>
            <a:ext cx="54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ja-JP" altLang="ja-JP" b="0"/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1000125" y="2500313"/>
            <a:ext cx="6280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b="0">
                <a:solidFill>
                  <a:srgbClr val="CC0000"/>
                </a:solidFill>
              </a:rPr>
              <a:t>通信路符号＝情報部分＋冗長部分</a:t>
            </a:r>
          </a:p>
        </p:txBody>
      </p:sp>
      <p:sp>
        <p:nvSpPr>
          <p:cNvPr id="37895" name="AutoShape 6"/>
          <p:cNvSpPr>
            <a:spLocks noChangeArrowheads="1"/>
          </p:cNvSpPr>
          <p:nvPr/>
        </p:nvSpPr>
        <p:spPr bwMode="auto">
          <a:xfrm>
            <a:off x="1447800" y="4419600"/>
            <a:ext cx="5638800" cy="19050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6" name="AutoShape 7"/>
          <p:cNvSpPr>
            <a:spLocks noChangeArrowheads="1"/>
          </p:cNvSpPr>
          <p:nvPr/>
        </p:nvSpPr>
        <p:spPr bwMode="auto">
          <a:xfrm>
            <a:off x="2057400" y="4876800"/>
            <a:ext cx="3733800" cy="1143000"/>
          </a:xfrm>
          <a:prstGeom prst="cloudCallout">
            <a:avLst>
              <a:gd name="adj1" fmla="val -22319"/>
              <a:gd name="adj2" fmla="val 50278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37897" name="Text Box 8"/>
          <p:cNvSpPr txBox="1">
            <a:spLocks noChangeArrowheads="1"/>
          </p:cNvSpPr>
          <p:nvPr/>
        </p:nvSpPr>
        <p:spPr bwMode="auto">
          <a:xfrm>
            <a:off x="2214563" y="4143375"/>
            <a:ext cx="1708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 dirty="0">
                <a:solidFill>
                  <a:srgbClr val="003300"/>
                </a:solidFill>
              </a:rPr>
              <a:t>通信路符号</a:t>
            </a:r>
          </a:p>
        </p:txBody>
      </p:sp>
      <p:sp>
        <p:nvSpPr>
          <p:cNvPr id="37898" name="Text Box 9"/>
          <p:cNvSpPr txBox="1">
            <a:spLocks noChangeArrowheads="1"/>
          </p:cNvSpPr>
          <p:nvPr/>
        </p:nvSpPr>
        <p:spPr bwMode="auto">
          <a:xfrm>
            <a:off x="3048000" y="51816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chemeClr val="accent2"/>
                </a:solidFill>
              </a:rPr>
              <a:t>情報部分</a:t>
            </a:r>
          </a:p>
        </p:txBody>
      </p:sp>
      <p:sp>
        <p:nvSpPr>
          <p:cNvPr id="37899" name="Text Box 10"/>
          <p:cNvSpPr txBox="1">
            <a:spLocks noChangeArrowheads="1"/>
          </p:cNvSpPr>
          <p:nvPr/>
        </p:nvSpPr>
        <p:spPr bwMode="auto">
          <a:xfrm>
            <a:off x="5410200" y="45720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CC0000"/>
                </a:solidFill>
              </a:rPr>
              <a:t>冗長部分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AAADA4-D62B-42A5-8C96-B0F900867E17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10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通信路符号の概念図</a:t>
            </a:r>
          </a:p>
        </p:txBody>
      </p:sp>
      <p:sp>
        <p:nvSpPr>
          <p:cNvPr id="1041" name="Oval 3"/>
          <p:cNvSpPr>
            <a:spLocks noChangeArrowheads="1"/>
          </p:cNvSpPr>
          <p:nvPr/>
        </p:nvSpPr>
        <p:spPr bwMode="auto">
          <a:xfrm>
            <a:off x="714375" y="642938"/>
            <a:ext cx="7924800" cy="4953000"/>
          </a:xfrm>
          <a:prstGeom prst="ellipse">
            <a:avLst/>
          </a:prstGeom>
          <a:solidFill>
            <a:srgbClr val="CC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919413" y="4500563"/>
          <a:ext cx="2881312" cy="642937"/>
        </p:xfrm>
        <a:graphic>
          <a:graphicData uri="http://schemas.openxmlformats.org/presentationml/2006/ole">
            <p:oleObj spid="_x0000_s1026" name="Equation" r:id="rId3" imgW="1244520" imgH="279360" progId="Equation.DSMT4">
              <p:embed/>
            </p:oleObj>
          </a:graphicData>
        </a:graphic>
      </p:graphicFrame>
      <p:sp>
        <p:nvSpPr>
          <p:cNvPr id="1042" name="Oval 5"/>
          <p:cNvSpPr>
            <a:spLocks noChangeArrowheads="1"/>
          </p:cNvSpPr>
          <p:nvPr/>
        </p:nvSpPr>
        <p:spPr bwMode="auto">
          <a:xfrm>
            <a:off x="1828800" y="3281363"/>
            <a:ext cx="1524000" cy="14478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3" name="Oval 6"/>
          <p:cNvSpPr>
            <a:spLocks noChangeArrowheads="1"/>
          </p:cNvSpPr>
          <p:nvPr/>
        </p:nvSpPr>
        <p:spPr bwMode="auto">
          <a:xfrm>
            <a:off x="3581400" y="2443163"/>
            <a:ext cx="1524000" cy="14478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4" name="Oval 7"/>
          <p:cNvSpPr>
            <a:spLocks noChangeArrowheads="1"/>
          </p:cNvSpPr>
          <p:nvPr/>
        </p:nvSpPr>
        <p:spPr bwMode="auto">
          <a:xfrm>
            <a:off x="6324600" y="2214563"/>
            <a:ext cx="1524000" cy="14478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5" name="Oval 8"/>
          <p:cNvSpPr>
            <a:spLocks noChangeArrowheads="1"/>
          </p:cNvSpPr>
          <p:nvPr/>
        </p:nvSpPr>
        <p:spPr bwMode="auto">
          <a:xfrm>
            <a:off x="2286000" y="1147763"/>
            <a:ext cx="1524000" cy="14478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6" name="Oval 9"/>
          <p:cNvSpPr>
            <a:spLocks noChangeArrowheads="1"/>
          </p:cNvSpPr>
          <p:nvPr/>
        </p:nvSpPr>
        <p:spPr bwMode="auto">
          <a:xfrm>
            <a:off x="2590800" y="1909763"/>
            <a:ext cx="228600" cy="228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7" name="Oval 10"/>
          <p:cNvSpPr>
            <a:spLocks noChangeArrowheads="1"/>
          </p:cNvSpPr>
          <p:nvPr/>
        </p:nvSpPr>
        <p:spPr bwMode="auto">
          <a:xfrm>
            <a:off x="4191000" y="3357563"/>
            <a:ext cx="228600" cy="228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8" name="Oval 11"/>
          <p:cNvSpPr>
            <a:spLocks noChangeArrowheads="1"/>
          </p:cNvSpPr>
          <p:nvPr/>
        </p:nvSpPr>
        <p:spPr bwMode="auto">
          <a:xfrm>
            <a:off x="2438400" y="3890963"/>
            <a:ext cx="228600" cy="228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9" name="Oval 12"/>
          <p:cNvSpPr>
            <a:spLocks noChangeArrowheads="1"/>
          </p:cNvSpPr>
          <p:nvPr/>
        </p:nvSpPr>
        <p:spPr bwMode="auto">
          <a:xfrm>
            <a:off x="7010400" y="3205163"/>
            <a:ext cx="228600" cy="228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027" name="Object 13"/>
          <p:cNvGraphicFramePr>
            <a:graphicFrameLocks noChangeAspect="1"/>
          </p:cNvGraphicFramePr>
          <p:nvPr/>
        </p:nvGraphicFramePr>
        <p:xfrm>
          <a:off x="3733800" y="3057525"/>
          <a:ext cx="473075" cy="604838"/>
        </p:xfrm>
        <a:graphic>
          <a:graphicData uri="http://schemas.openxmlformats.org/presentationml/2006/ole">
            <p:oleObj spid="_x0000_s1027" name="Equation" r:id="rId4" imgW="177480" imgH="228600" progId="Equation.DSMT4">
              <p:embed/>
            </p:oleObj>
          </a:graphicData>
        </a:graphic>
      </p:graphicFrame>
      <p:graphicFrame>
        <p:nvGraphicFramePr>
          <p:cNvPr id="1028" name="Object 14"/>
          <p:cNvGraphicFramePr>
            <a:graphicFrameLocks noChangeAspect="1"/>
          </p:cNvGraphicFramePr>
          <p:nvPr/>
        </p:nvGraphicFramePr>
        <p:xfrm>
          <a:off x="2770188" y="1909763"/>
          <a:ext cx="506412" cy="638175"/>
        </p:xfrm>
        <a:graphic>
          <a:graphicData uri="http://schemas.openxmlformats.org/presentationml/2006/ole">
            <p:oleObj spid="_x0000_s1028" name="Equation" r:id="rId5" imgW="190440" imgH="241200" progId="Equation.DSMT4">
              <p:embed/>
            </p:oleObj>
          </a:graphicData>
        </a:graphic>
      </p:graphicFrame>
      <p:graphicFrame>
        <p:nvGraphicFramePr>
          <p:cNvPr id="1029" name="Object 15"/>
          <p:cNvGraphicFramePr>
            <a:graphicFrameLocks noChangeAspect="1"/>
          </p:cNvGraphicFramePr>
          <p:nvPr/>
        </p:nvGraphicFramePr>
        <p:xfrm>
          <a:off x="2286000" y="4119563"/>
          <a:ext cx="506413" cy="604837"/>
        </p:xfrm>
        <a:graphic>
          <a:graphicData uri="http://schemas.openxmlformats.org/presentationml/2006/ole">
            <p:oleObj spid="_x0000_s1029" name="Equation" r:id="rId6" imgW="190440" imgH="228600" progId="Equation.DSMT4">
              <p:embed/>
            </p:oleObj>
          </a:graphicData>
        </a:graphic>
      </p:graphicFrame>
      <p:graphicFrame>
        <p:nvGraphicFramePr>
          <p:cNvPr id="1030" name="Object 16"/>
          <p:cNvGraphicFramePr>
            <a:graphicFrameLocks noChangeAspect="1"/>
          </p:cNvGraphicFramePr>
          <p:nvPr/>
        </p:nvGraphicFramePr>
        <p:xfrm>
          <a:off x="7315200" y="2747963"/>
          <a:ext cx="473075" cy="604837"/>
        </p:xfrm>
        <a:graphic>
          <a:graphicData uri="http://schemas.openxmlformats.org/presentationml/2006/ole">
            <p:oleObj spid="_x0000_s1030" name="Equation" r:id="rId7" imgW="177480" imgH="228600" progId="Equation.DSMT4">
              <p:embed/>
            </p:oleObj>
          </a:graphicData>
        </a:graphic>
      </p:graphicFrame>
      <p:graphicFrame>
        <p:nvGraphicFramePr>
          <p:cNvPr id="1031" name="Object 17"/>
          <p:cNvGraphicFramePr>
            <a:graphicFrameLocks noChangeAspect="1"/>
          </p:cNvGraphicFramePr>
          <p:nvPr/>
        </p:nvGraphicFramePr>
        <p:xfrm>
          <a:off x="4495800" y="2519363"/>
          <a:ext cx="508000" cy="604837"/>
        </p:xfrm>
        <a:graphic>
          <a:graphicData uri="http://schemas.openxmlformats.org/presentationml/2006/ole">
            <p:oleObj spid="_x0000_s1031" name="Equation" r:id="rId8" imgW="190440" imgH="228600" progId="Equation.DSMT4">
              <p:embed/>
            </p:oleObj>
          </a:graphicData>
        </a:graphic>
      </p:graphicFrame>
      <p:graphicFrame>
        <p:nvGraphicFramePr>
          <p:cNvPr id="1032" name="Object 18"/>
          <p:cNvGraphicFramePr>
            <a:graphicFrameLocks noChangeAspect="1"/>
          </p:cNvGraphicFramePr>
          <p:nvPr/>
        </p:nvGraphicFramePr>
        <p:xfrm>
          <a:off x="2963863" y="1130300"/>
          <a:ext cx="574675" cy="639763"/>
        </p:xfrm>
        <a:graphic>
          <a:graphicData uri="http://schemas.openxmlformats.org/presentationml/2006/ole">
            <p:oleObj spid="_x0000_s1032" name="Equation" r:id="rId9" imgW="215640" imgH="241200" progId="Equation.DSMT4">
              <p:embed/>
            </p:oleObj>
          </a:graphicData>
        </a:graphic>
      </p:graphicFrame>
      <p:graphicFrame>
        <p:nvGraphicFramePr>
          <p:cNvPr id="1033" name="Object 19"/>
          <p:cNvGraphicFramePr>
            <a:graphicFrameLocks noChangeAspect="1"/>
          </p:cNvGraphicFramePr>
          <p:nvPr/>
        </p:nvGraphicFramePr>
        <p:xfrm>
          <a:off x="2100263" y="3281363"/>
          <a:ext cx="576262" cy="604837"/>
        </p:xfrm>
        <a:graphic>
          <a:graphicData uri="http://schemas.openxmlformats.org/presentationml/2006/ole">
            <p:oleObj spid="_x0000_s1033" name="Equation" r:id="rId10" imgW="215640" imgH="228600" progId="Equation.DSMT4">
              <p:embed/>
            </p:oleObj>
          </a:graphicData>
        </a:graphic>
      </p:graphicFrame>
      <p:graphicFrame>
        <p:nvGraphicFramePr>
          <p:cNvPr id="1034" name="Object 20"/>
          <p:cNvGraphicFramePr>
            <a:graphicFrameLocks noChangeAspect="1"/>
          </p:cNvGraphicFramePr>
          <p:nvPr/>
        </p:nvGraphicFramePr>
        <p:xfrm>
          <a:off x="6934200" y="2214563"/>
          <a:ext cx="541338" cy="604837"/>
        </p:xfrm>
        <a:graphic>
          <a:graphicData uri="http://schemas.openxmlformats.org/presentationml/2006/ole">
            <p:oleObj spid="_x0000_s1034" name="Equation" r:id="rId11" imgW="203040" imgH="228600" progId="Equation.DSMT4">
              <p:embed/>
            </p:oleObj>
          </a:graphicData>
        </a:graphic>
      </p:graphicFrame>
      <p:sp>
        <p:nvSpPr>
          <p:cNvPr id="1050" name="Line 21"/>
          <p:cNvSpPr>
            <a:spLocks noChangeShapeType="1"/>
          </p:cNvSpPr>
          <p:nvPr/>
        </p:nvSpPr>
        <p:spPr bwMode="auto">
          <a:xfrm flipV="1">
            <a:off x="4343400" y="3281363"/>
            <a:ext cx="381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51" name="Line 22"/>
          <p:cNvSpPr>
            <a:spLocks noChangeShapeType="1"/>
          </p:cNvSpPr>
          <p:nvPr/>
        </p:nvSpPr>
        <p:spPr bwMode="auto">
          <a:xfrm flipH="1" flipV="1">
            <a:off x="3352800" y="1985963"/>
            <a:ext cx="9144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52" name="Line 23"/>
          <p:cNvSpPr>
            <a:spLocks noChangeShapeType="1"/>
          </p:cNvSpPr>
          <p:nvPr/>
        </p:nvSpPr>
        <p:spPr bwMode="auto">
          <a:xfrm>
            <a:off x="4267200" y="3433763"/>
            <a:ext cx="12954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53" name="AutoShape 24"/>
          <p:cNvSpPr>
            <a:spLocks noChangeArrowheads="1"/>
          </p:cNvSpPr>
          <p:nvPr/>
        </p:nvSpPr>
        <p:spPr bwMode="auto">
          <a:xfrm>
            <a:off x="5105400" y="2366963"/>
            <a:ext cx="1600200" cy="1219200"/>
          </a:xfrm>
          <a:prstGeom prst="wedgeEllipseCallout">
            <a:avLst>
              <a:gd name="adj1" fmla="val -64880"/>
              <a:gd name="adj2" fmla="val 27472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1054" name="AutoShape 25"/>
          <p:cNvSpPr>
            <a:spLocks noChangeArrowheads="1"/>
          </p:cNvSpPr>
          <p:nvPr/>
        </p:nvSpPr>
        <p:spPr bwMode="auto">
          <a:xfrm>
            <a:off x="3733800" y="1071563"/>
            <a:ext cx="1981200" cy="990600"/>
          </a:xfrm>
          <a:prstGeom prst="wedgeEllipseCallout">
            <a:avLst>
              <a:gd name="adj1" fmla="val -62019"/>
              <a:gd name="adj2" fmla="val 45352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1055" name="Text Box 26"/>
          <p:cNvSpPr txBox="1">
            <a:spLocks noChangeArrowheads="1"/>
          </p:cNvSpPr>
          <p:nvPr/>
        </p:nvSpPr>
        <p:spPr bwMode="auto">
          <a:xfrm>
            <a:off x="3810000" y="1300163"/>
            <a:ext cx="161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誤って復号</a:t>
            </a:r>
          </a:p>
        </p:txBody>
      </p:sp>
      <p:sp>
        <p:nvSpPr>
          <p:cNvPr id="1056" name="Text Box 27"/>
          <p:cNvSpPr txBox="1">
            <a:spLocks noChangeArrowheads="1"/>
          </p:cNvSpPr>
          <p:nvPr/>
        </p:nvSpPr>
        <p:spPr bwMode="auto">
          <a:xfrm>
            <a:off x="5181600" y="2595563"/>
            <a:ext cx="1630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正復号</a:t>
            </a:r>
          </a:p>
          <a:p>
            <a:r>
              <a:rPr lang="ja-JP" altLang="en-US" b="0"/>
              <a:t>（誤り訂正）</a:t>
            </a:r>
          </a:p>
        </p:txBody>
      </p:sp>
      <p:sp>
        <p:nvSpPr>
          <p:cNvPr id="1057" name="AutoShape 28"/>
          <p:cNvSpPr>
            <a:spLocks noChangeArrowheads="1"/>
          </p:cNvSpPr>
          <p:nvPr/>
        </p:nvSpPr>
        <p:spPr bwMode="auto">
          <a:xfrm>
            <a:off x="5943600" y="3814763"/>
            <a:ext cx="1447800" cy="990600"/>
          </a:xfrm>
          <a:prstGeom prst="wedgeEllipseCallout">
            <a:avLst>
              <a:gd name="adj1" fmla="val -79606"/>
              <a:gd name="adj2" fmla="val 22278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1058" name="Text Box 29"/>
          <p:cNvSpPr txBox="1">
            <a:spLocks noChangeArrowheads="1"/>
          </p:cNvSpPr>
          <p:nvPr/>
        </p:nvSpPr>
        <p:spPr bwMode="auto">
          <a:xfrm>
            <a:off x="6096000" y="4119563"/>
            <a:ext cx="1325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誤り検出</a:t>
            </a:r>
          </a:p>
        </p:txBody>
      </p:sp>
      <p:sp>
        <p:nvSpPr>
          <p:cNvPr id="1059" name="Line 30"/>
          <p:cNvSpPr>
            <a:spLocks noChangeShapeType="1"/>
          </p:cNvSpPr>
          <p:nvPr/>
        </p:nvSpPr>
        <p:spPr bwMode="auto">
          <a:xfrm>
            <a:off x="7072313" y="214313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60" name="Text Box 31"/>
          <p:cNvSpPr txBox="1">
            <a:spLocks noChangeArrowheads="1"/>
          </p:cNvSpPr>
          <p:nvPr/>
        </p:nvSpPr>
        <p:spPr bwMode="auto">
          <a:xfrm>
            <a:off x="6842125" y="357188"/>
            <a:ext cx="2301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伝送による系列の変移</a:t>
            </a:r>
          </a:p>
        </p:txBody>
      </p:sp>
      <p:sp>
        <p:nvSpPr>
          <p:cNvPr id="1061" name="AutoShape 33"/>
          <p:cNvSpPr>
            <a:spLocks noChangeArrowheads="1"/>
          </p:cNvSpPr>
          <p:nvPr/>
        </p:nvSpPr>
        <p:spPr bwMode="auto">
          <a:xfrm>
            <a:off x="285750" y="5429250"/>
            <a:ext cx="6715125" cy="1071563"/>
          </a:xfrm>
          <a:prstGeom prst="wedgeRoundRectCallout">
            <a:avLst>
              <a:gd name="adj1" fmla="val 12384"/>
              <a:gd name="adj2" fmla="val -7442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1062" name="Text Box 34"/>
          <p:cNvSpPr txBox="1">
            <a:spLocks noChangeArrowheads="1"/>
          </p:cNvSpPr>
          <p:nvPr/>
        </p:nvSpPr>
        <p:spPr bwMode="auto">
          <a:xfrm>
            <a:off x="642938" y="5572125"/>
            <a:ext cx="67865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送信情報源アルファベットが　　　　　　　　　　　　　</a:t>
            </a:r>
            <a:endParaRPr lang="en-US" altLang="ja-JP" b="0"/>
          </a:p>
          <a:p>
            <a:r>
              <a:rPr lang="ja-JP" altLang="en-US" b="0"/>
              <a:t>で符号語長が　　のときの</a:t>
            </a:r>
            <a:r>
              <a:rPr lang="ja-JP" altLang="en-US" b="0">
                <a:solidFill>
                  <a:srgbClr val="C00000"/>
                </a:solidFill>
              </a:rPr>
              <a:t>受信空間</a:t>
            </a:r>
            <a:r>
              <a:rPr lang="ja-JP" altLang="en-US" b="0"/>
              <a:t>。</a:t>
            </a:r>
          </a:p>
        </p:txBody>
      </p:sp>
      <p:sp>
        <p:nvSpPr>
          <p:cNvPr id="1063" name="AutoShape 35"/>
          <p:cNvSpPr>
            <a:spLocks noChangeArrowheads="1"/>
          </p:cNvSpPr>
          <p:nvPr/>
        </p:nvSpPr>
        <p:spPr bwMode="auto">
          <a:xfrm>
            <a:off x="0" y="1500188"/>
            <a:ext cx="1714500" cy="2143125"/>
          </a:xfrm>
          <a:prstGeom prst="wedgeRoundRectCallout">
            <a:avLst>
              <a:gd name="adj1" fmla="val 177329"/>
              <a:gd name="adj2" fmla="val 2189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1064" name="Text Box 36"/>
          <p:cNvSpPr txBox="1">
            <a:spLocks noChangeArrowheads="1"/>
          </p:cNvSpPr>
          <p:nvPr/>
        </p:nvSpPr>
        <p:spPr bwMode="auto">
          <a:xfrm>
            <a:off x="0" y="1643063"/>
            <a:ext cx="150018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通信路符号語　　　に対する</a:t>
            </a:r>
            <a:endParaRPr lang="en-US" altLang="ja-JP" b="0"/>
          </a:p>
          <a:p>
            <a:r>
              <a:rPr lang="ja-JP" altLang="en-US" b="0">
                <a:solidFill>
                  <a:srgbClr val="C00000"/>
                </a:solidFill>
              </a:rPr>
              <a:t>復号領域　　　</a:t>
            </a:r>
            <a:endParaRPr lang="ja-JP" altLang="en-US" b="0"/>
          </a:p>
        </p:txBody>
      </p:sp>
      <p:graphicFrame>
        <p:nvGraphicFramePr>
          <p:cNvPr id="1035" name="Object 37"/>
          <p:cNvGraphicFramePr>
            <a:graphicFrameLocks noChangeAspect="1"/>
          </p:cNvGraphicFramePr>
          <p:nvPr/>
        </p:nvGraphicFramePr>
        <p:xfrm>
          <a:off x="730250" y="1928813"/>
          <a:ext cx="473075" cy="604837"/>
        </p:xfrm>
        <a:graphic>
          <a:graphicData uri="http://schemas.openxmlformats.org/presentationml/2006/ole">
            <p:oleObj spid="_x0000_s1035" name="Equation" r:id="rId12" imgW="177480" imgH="228600" progId="Equation.DSMT4">
              <p:embed/>
            </p:oleObj>
          </a:graphicData>
        </a:graphic>
      </p:graphicFrame>
      <p:graphicFrame>
        <p:nvGraphicFramePr>
          <p:cNvPr id="1036" name="Object 38"/>
          <p:cNvGraphicFramePr>
            <a:graphicFrameLocks noChangeAspect="1"/>
          </p:cNvGraphicFramePr>
          <p:nvPr/>
        </p:nvGraphicFramePr>
        <p:xfrm>
          <a:off x="247650" y="3071813"/>
          <a:ext cx="508000" cy="604837"/>
        </p:xfrm>
        <a:graphic>
          <a:graphicData uri="http://schemas.openxmlformats.org/presentationml/2006/ole">
            <p:oleObj spid="_x0000_s1036" name="Equation" r:id="rId13" imgW="190440" imgH="228600" progId="Equation.DSMT4">
              <p:embed/>
            </p:oleObj>
          </a:graphicData>
        </a:graphic>
      </p:graphicFrame>
      <p:graphicFrame>
        <p:nvGraphicFramePr>
          <p:cNvPr id="1037" name="Object 39"/>
          <p:cNvGraphicFramePr>
            <a:graphicFrameLocks noChangeAspect="1"/>
          </p:cNvGraphicFramePr>
          <p:nvPr/>
        </p:nvGraphicFramePr>
        <p:xfrm>
          <a:off x="4286250" y="5500688"/>
          <a:ext cx="2681288" cy="606425"/>
        </p:xfrm>
        <a:graphic>
          <a:graphicData uri="http://schemas.openxmlformats.org/presentationml/2006/ole">
            <p:oleObj spid="_x0000_s1037" name="Equation" r:id="rId14" imgW="1117440" imgH="253800" progId="Equation.DSMT4">
              <p:embed/>
            </p:oleObj>
          </a:graphicData>
        </a:graphic>
      </p:graphicFrame>
      <p:graphicFrame>
        <p:nvGraphicFramePr>
          <p:cNvPr id="1038" name="Object 40"/>
          <p:cNvGraphicFramePr>
            <a:graphicFrameLocks noChangeAspect="1"/>
          </p:cNvGraphicFramePr>
          <p:nvPr/>
        </p:nvGraphicFramePr>
        <p:xfrm>
          <a:off x="2643188" y="6000750"/>
          <a:ext cx="293687" cy="320675"/>
        </p:xfrm>
        <a:graphic>
          <a:graphicData uri="http://schemas.openxmlformats.org/presentationml/2006/ole">
            <p:oleObj spid="_x0000_s1038" name="Equation" r:id="rId15" imgW="126720" imgH="139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553200" y="5819775"/>
            <a:ext cx="1905000" cy="457200"/>
          </a:xfrm>
          <a:noFill/>
        </p:spPr>
        <p:txBody>
          <a:bodyPr/>
          <a:lstStyle/>
          <a:p>
            <a:fld id="{80744222-738A-4489-8510-504E08A24B7E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2059" name="Oval 3"/>
          <p:cNvSpPr>
            <a:spLocks noChangeArrowheads="1"/>
          </p:cNvSpPr>
          <p:nvPr/>
        </p:nvSpPr>
        <p:spPr bwMode="auto">
          <a:xfrm>
            <a:off x="714375" y="714375"/>
            <a:ext cx="7924800" cy="4953000"/>
          </a:xfrm>
          <a:prstGeom prst="ellipse">
            <a:avLst/>
          </a:prstGeom>
          <a:solidFill>
            <a:srgbClr val="CC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0" name="Oval 9"/>
          <p:cNvSpPr>
            <a:spLocks noChangeArrowheads="1"/>
          </p:cNvSpPr>
          <p:nvPr/>
        </p:nvSpPr>
        <p:spPr bwMode="auto">
          <a:xfrm>
            <a:off x="995363" y="1673225"/>
            <a:ext cx="3505200" cy="3330575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1" name="Oval 10"/>
          <p:cNvSpPr>
            <a:spLocks noChangeArrowheads="1"/>
          </p:cNvSpPr>
          <p:nvPr/>
        </p:nvSpPr>
        <p:spPr bwMode="auto">
          <a:xfrm>
            <a:off x="2138363" y="4264025"/>
            <a:ext cx="228600" cy="228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50" name="Object 15"/>
          <p:cNvGraphicFramePr>
            <a:graphicFrameLocks noChangeAspect="1"/>
          </p:cNvGraphicFramePr>
          <p:nvPr/>
        </p:nvGraphicFramePr>
        <p:xfrm>
          <a:off x="2460625" y="3959225"/>
          <a:ext cx="1517650" cy="603250"/>
        </p:xfrm>
        <a:graphic>
          <a:graphicData uri="http://schemas.openxmlformats.org/presentationml/2006/ole">
            <p:oleObj spid="_x0000_s2050" name="Equation" r:id="rId3" imgW="571320" imgH="228600" progId="Equation.DSMT4">
              <p:embed/>
            </p:oleObj>
          </a:graphicData>
        </a:graphic>
      </p:graphicFrame>
      <p:graphicFrame>
        <p:nvGraphicFramePr>
          <p:cNvPr id="2051" name="Object 19"/>
          <p:cNvGraphicFramePr>
            <a:graphicFrameLocks noChangeAspect="1"/>
          </p:cNvGraphicFramePr>
          <p:nvPr/>
        </p:nvGraphicFramePr>
        <p:xfrm>
          <a:off x="1757363" y="1978025"/>
          <a:ext cx="1690687" cy="1781175"/>
        </p:xfrm>
        <a:graphic>
          <a:graphicData uri="http://schemas.openxmlformats.org/presentationml/2006/ole">
            <p:oleObj spid="_x0000_s2051" name="Equation" r:id="rId4" imgW="634680" imgH="672840" progId="Equation.DSMT4">
              <p:embed/>
            </p:oleObj>
          </a:graphicData>
        </a:graphic>
      </p:graphicFrame>
      <p:graphicFrame>
        <p:nvGraphicFramePr>
          <p:cNvPr id="2052" name="Object 35"/>
          <p:cNvGraphicFramePr>
            <a:graphicFrameLocks noChangeAspect="1"/>
          </p:cNvGraphicFramePr>
          <p:nvPr/>
        </p:nvGraphicFramePr>
        <p:xfrm>
          <a:off x="3643313" y="4714875"/>
          <a:ext cx="1900237" cy="755650"/>
        </p:xfrm>
        <a:graphic>
          <a:graphicData uri="http://schemas.openxmlformats.org/presentationml/2006/ole">
            <p:oleObj spid="_x0000_s2052" name="Equation" r:id="rId5" imgW="698400" imgH="279360" progId="Equation.DSMT4">
              <p:embed/>
            </p:oleObj>
          </a:graphicData>
        </a:graphic>
      </p:graphicFrame>
      <p:sp>
        <p:nvSpPr>
          <p:cNvPr id="2062" name="Text Box 36"/>
          <p:cNvSpPr txBox="1">
            <a:spLocks noChangeArrowheads="1"/>
          </p:cNvSpPr>
          <p:nvPr/>
        </p:nvSpPr>
        <p:spPr bwMode="auto">
          <a:xfrm>
            <a:off x="457200" y="228600"/>
            <a:ext cx="53340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3200" b="0">
                <a:solidFill>
                  <a:schemeClr val="accent2"/>
                </a:solidFill>
              </a:rPr>
              <a:t>例</a:t>
            </a:r>
          </a:p>
        </p:txBody>
      </p:sp>
      <p:sp>
        <p:nvSpPr>
          <p:cNvPr id="2063" name="Oval 37"/>
          <p:cNvSpPr>
            <a:spLocks noChangeArrowheads="1"/>
          </p:cNvSpPr>
          <p:nvPr/>
        </p:nvSpPr>
        <p:spPr bwMode="auto">
          <a:xfrm>
            <a:off x="4586288" y="1673225"/>
            <a:ext cx="3505200" cy="3330575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4" name="Oval 38"/>
          <p:cNvSpPr>
            <a:spLocks noChangeArrowheads="1"/>
          </p:cNvSpPr>
          <p:nvPr/>
        </p:nvSpPr>
        <p:spPr bwMode="auto">
          <a:xfrm>
            <a:off x="5729288" y="4264025"/>
            <a:ext cx="228600" cy="228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53" name="Object 39"/>
          <p:cNvGraphicFramePr>
            <a:graphicFrameLocks noChangeAspect="1"/>
          </p:cNvGraphicFramePr>
          <p:nvPr/>
        </p:nvGraphicFramePr>
        <p:xfrm>
          <a:off x="6067425" y="3959225"/>
          <a:ext cx="1484313" cy="603250"/>
        </p:xfrm>
        <a:graphic>
          <a:graphicData uri="http://schemas.openxmlformats.org/presentationml/2006/ole">
            <p:oleObj spid="_x0000_s2053" name="Equation" r:id="rId6" imgW="558720" imgH="228600" progId="Equation.DSMT4">
              <p:embed/>
            </p:oleObj>
          </a:graphicData>
        </a:graphic>
      </p:graphicFrame>
      <p:graphicFrame>
        <p:nvGraphicFramePr>
          <p:cNvPr id="2054" name="Object 40"/>
          <p:cNvGraphicFramePr>
            <a:graphicFrameLocks noChangeAspect="1"/>
          </p:cNvGraphicFramePr>
          <p:nvPr/>
        </p:nvGraphicFramePr>
        <p:xfrm>
          <a:off x="5214938" y="2214563"/>
          <a:ext cx="1622425" cy="1781175"/>
        </p:xfrm>
        <a:graphic>
          <a:graphicData uri="http://schemas.openxmlformats.org/presentationml/2006/ole">
            <p:oleObj spid="_x0000_s2054" name="Equation" r:id="rId7" imgW="609480" imgH="672840" progId="Equation.DSMT4">
              <p:embed/>
            </p:oleObj>
          </a:graphicData>
        </a:graphic>
      </p:graphicFrame>
      <p:sp>
        <p:nvSpPr>
          <p:cNvPr id="2065" name="AutoShape 33"/>
          <p:cNvSpPr>
            <a:spLocks noChangeArrowheads="1"/>
          </p:cNvSpPr>
          <p:nvPr/>
        </p:nvSpPr>
        <p:spPr bwMode="auto">
          <a:xfrm>
            <a:off x="3357563" y="5715000"/>
            <a:ext cx="3286125" cy="714375"/>
          </a:xfrm>
          <a:prstGeom prst="wedgeRoundRectCallout">
            <a:avLst>
              <a:gd name="adj1" fmla="val -15310"/>
              <a:gd name="adj2" fmla="val -10204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b="0"/>
              <a:t>３ビットの受信空間</a:t>
            </a:r>
            <a:endParaRPr lang="ja-JP" altLang="ja-JP" b="0"/>
          </a:p>
        </p:txBody>
      </p:sp>
      <p:sp>
        <p:nvSpPr>
          <p:cNvPr id="2066" name="AutoShape 33"/>
          <p:cNvSpPr>
            <a:spLocks noChangeArrowheads="1"/>
          </p:cNvSpPr>
          <p:nvPr/>
        </p:nvSpPr>
        <p:spPr bwMode="auto">
          <a:xfrm>
            <a:off x="571500" y="5072063"/>
            <a:ext cx="2000250" cy="1428750"/>
          </a:xfrm>
          <a:prstGeom prst="wedgeRoundRectCallout">
            <a:avLst>
              <a:gd name="adj1" fmla="val 32722"/>
              <a:gd name="adj2" fmla="val -9750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b="0"/>
              <a:t>通信路符号語</a:t>
            </a:r>
            <a:endParaRPr lang="en-US" altLang="ja-JP" b="0"/>
          </a:p>
          <a:p>
            <a:r>
              <a:rPr lang="ja-JP" altLang="en-US" b="0"/>
              <a:t>（情報部分）</a:t>
            </a:r>
            <a:endParaRPr lang="ja-JP" altLang="ja-JP" b="0"/>
          </a:p>
        </p:txBody>
      </p:sp>
      <p:graphicFrame>
        <p:nvGraphicFramePr>
          <p:cNvPr id="2055" name="Object 14"/>
          <p:cNvGraphicFramePr>
            <a:graphicFrameLocks noChangeAspect="1"/>
          </p:cNvGraphicFramePr>
          <p:nvPr/>
        </p:nvGraphicFramePr>
        <p:xfrm>
          <a:off x="990600" y="5429250"/>
          <a:ext cx="1438275" cy="571500"/>
        </p:xfrm>
        <a:graphic>
          <a:graphicData uri="http://schemas.openxmlformats.org/presentationml/2006/ole">
            <p:oleObj spid="_x0000_s2055" name="Equation" r:id="rId8" imgW="571320" imgH="228600" progId="Equation.DSMT4">
              <p:embed/>
            </p:oleObj>
          </a:graphicData>
        </a:graphic>
      </p:graphicFrame>
      <p:sp>
        <p:nvSpPr>
          <p:cNvPr id="2067" name="AutoShape 33"/>
          <p:cNvSpPr>
            <a:spLocks noChangeArrowheads="1"/>
          </p:cNvSpPr>
          <p:nvPr/>
        </p:nvSpPr>
        <p:spPr bwMode="auto">
          <a:xfrm>
            <a:off x="6072188" y="428625"/>
            <a:ext cx="3071812" cy="1785938"/>
          </a:xfrm>
          <a:prstGeom prst="wedgeRoundRectCallout">
            <a:avLst>
              <a:gd name="adj1" fmla="val -23667"/>
              <a:gd name="adj2" fmla="val 6916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b="0"/>
              <a:t>通信路符号語以外の複号領域が</a:t>
            </a:r>
            <a:r>
              <a:rPr lang="ja-JP" altLang="en-US" b="0">
                <a:solidFill>
                  <a:srgbClr val="C00000"/>
                </a:solidFill>
              </a:rPr>
              <a:t>冗長性</a:t>
            </a:r>
            <a:r>
              <a:rPr lang="ja-JP" altLang="en-US" b="0"/>
              <a:t>を生み出す。</a:t>
            </a:r>
            <a:endParaRPr lang="ja-JP" altLang="ja-JP" b="0"/>
          </a:p>
        </p:txBody>
      </p:sp>
      <p:graphicFrame>
        <p:nvGraphicFramePr>
          <p:cNvPr id="2056" name="Object 16"/>
          <p:cNvGraphicFramePr>
            <a:graphicFrameLocks noChangeAspect="1"/>
          </p:cNvGraphicFramePr>
          <p:nvPr/>
        </p:nvGraphicFramePr>
        <p:xfrm>
          <a:off x="6357938" y="1643063"/>
          <a:ext cx="2439987" cy="508000"/>
        </p:xfrm>
        <a:graphic>
          <a:graphicData uri="http://schemas.openxmlformats.org/presentationml/2006/ole">
            <p:oleObj spid="_x0000_s2056" name="Equation" r:id="rId9" imgW="1091880" imgH="228600" progId="Equation.DSMT4">
              <p:embed/>
            </p:oleObj>
          </a:graphicData>
        </a:graphic>
      </p:graphicFrame>
      <p:sp>
        <p:nvSpPr>
          <p:cNvPr id="2068" name="AutoShape 33"/>
          <p:cNvSpPr>
            <a:spLocks noChangeArrowheads="1"/>
          </p:cNvSpPr>
          <p:nvPr/>
        </p:nvSpPr>
        <p:spPr bwMode="auto">
          <a:xfrm>
            <a:off x="1857375" y="0"/>
            <a:ext cx="3286125" cy="1500188"/>
          </a:xfrm>
          <a:prstGeom prst="wedgeRoundRectCallout">
            <a:avLst>
              <a:gd name="adj1" fmla="val 29051"/>
              <a:gd name="adj2" fmla="val 11005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b="0"/>
              <a:t>通信路符号</a:t>
            </a:r>
            <a:endParaRPr lang="ja-JP" altLang="ja-JP" b="0"/>
          </a:p>
        </p:txBody>
      </p:sp>
      <p:graphicFrame>
        <p:nvGraphicFramePr>
          <p:cNvPr id="2057" name="Object 6"/>
          <p:cNvGraphicFramePr>
            <a:graphicFrameLocks noChangeAspect="1"/>
          </p:cNvGraphicFramePr>
          <p:nvPr/>
        </p:nvGraphicFramePr>
        <p:xfrm>
          <a:off x="2209800" y="357188"/>
          <a:ext cx="2197100" cy="1092200"/>
        </p:xfrm>
        <a:graphic>
          <a:graphicData uri="http://schemas.openxmlformats.org/presentationml/2006/ole">
            <p:oleObj spid="_x0000_s2057" name="Equation" r:id="rId10" imgW="91440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F1C3AF-CEF1-40BD-89FC-A30CFC7A499B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3085" name="AutoShape 22"/>
          <p:cNvSpPr>
            <a:spLocks noChangeArrowheads="1"/>
          </p:cNvSpPr>
          <p:nvPr/>
        </p:nvSpPr>
        <p:spPr bwMode="auto">
          <a:xfrm>
            <a:off x="228600" y="3429000"/>
            <a:ext cx="8458200" cy="3048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6" name="Text Box 8"/>
          <p:cNvSpPr txBox="1">
            <a:spLocks noChangeArrowheads="1"/>
          </p:cNvSpPr>
          <p:nvPr/>
        </p:nvSpPr>
        <p:spPr bwMode="auto">
          <a:xfrm>
            <a:off x="441325" y="1676400"/>
            <a:ext cx="8539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　　の元からなる長さ　　　　の系列すべての集合を　　　　　と書く。</a:t>
            </a:r>
          </a:p>
        </p:txBody>
      </p:sp>
      <p:sp>
        <p:nvSpPr>
          <p:cNvPr id="30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3600" smtClean="0"/>
              <a:t>（通信路符号における）記号系列の個数</a:t>
            </a:r>
          </a:p>
        </p:txBody>
      </p:sp>
      <p:sp>
        <p:nvSpPr>
          <p:cNvPr id="3088" name="Text Box 6"/>
          <p:cNvSpPr txBox="1">
            <a:spLocks noChangeArrowheads="1"/>
          </p:cNvSpPr>
          <p:nvPr/>
        </p:nvSpPr>
        <p:spPr bwMode="auto">
          <a:xfrm>
            <a:off x="304800" y="838200"/>
            <a:ext cx="883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（送信）情報源アルファベットを　　　　　　　　　　　　　　　　　　　とする。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4286250" y="642938"/>
          <a:ext cx="3857625" cy="788987"/>
        </p:xfrm>
        <a:graphic>
          <a:graphicData uri="http://schemas.openxmlformats.org/presentationml/2006/ole">
            <p:oleObj spid="_x0000_s3074" name="Equation" r:id="rId3" imgW="1117440" imgH="228600" progId="Equation.DSMT4">
              <p:embed/>
            </p:oleObj>
          </a:graphicData>
        </a:graphic>
      </p:graphicFrame>
      <p:graphicFrame>
        <p:nvGraphicFramePr>
          <p:cNvPr id="3075" name="Object 7"/>
          <p:cNvGraphicFramePr>
            <a:graphicFrameLocks noChangeAspect="1"/>
          </p:cNvGraphicFramePr>
          <p:nvPr/>
        </p:nvGraphicFramePr>
        <p:xfrm>
          <a:off x="304800" y="1579563"/>
          <a:ext cx="561975" cy="606425"/>
        </p:xfrm>
        <a:graphic>
          <a:graphicData uri="http://schemas.openxmlformats.org/presentationml/2006/ole">
            <p:oleObj spid="_x0000_s3075" name="Equation" r:id="rId4" imgW="152280" imgH="164880" progId="Equation.DSMT4">
              <p:embed/>
            </p:oleObj>
          </a:graphicData>
        </a:graphic>
      </p:graphicFrame>
      <p:graphicFrame>
        <p:nvGraphicFramePr>
          <p:cNvPr id="3076" name="Object 9"/>
          <p:cNvGraphicFramePr>
            <a:graphicFrameLocks noChangeAspect="1"/>
          </p:cNvGraphicFramePr>
          <p:nvPr/>
        </p:nvGraphicFramePr>
        <p:xfrm>
          <a:off x="6994525" y="1524000"/>
          <a:ext cx="762000" cy="709613"/>
        </p:xfrm>
        <a:graphic>
          <a:graphicData uri="http://schemas.openxmlformats.org/presentationml/2006/ole">
            <p:oleObj spid="_x0000_s3076" name="Equation" r:id="rId5" imgW="203040" imgH="190440" progId="Equation.DSMT4">
              <p:embed/>
            </p:oleObj>
          </a:graphicData>
        </a:graphic>
      </p:graphicFrame>
      <p:graphicFrame>
        <p:nvGraphicFramePr>
          <p:cNvPr id="3077" name="Object 10"/>
          <p:cNvGraphicFramePr>
            <a:graphicFrameLocks noChangeAspect="1"/>
          </p:cNvGraphicFramePr>
          <p:nvPr/>
        </p:nvGraphicFramePr>
        <p:xfrm>
          <a:off x="3336925" y="1676400"/>
          <a:ext cx="468313" cy="512763"/>
        </p:xfrm>
        <a:graphic>
          <a:graphicData uri="http://schemas.openxmlformats.org/presentationml/2006/ole">
            <p:oleObj spid="_x0000_s3077" name="Equation" r:id="rId6" imgW="126720" imgH="139680" progId="Equation.DSMT4">
              <p:embed/>
            </p:oleObj>
          </a:graphicData>
        </a:graphic>
      </p:graphicFrame>
      <p:sp>
        <p:nvSpPr>
          <p:cNvPr id="3089" name="Text Box 14"/>
          <p:cNvSpPr txBox="1">
            <a:spLocks noChangeArrowheads="1"/>
          </p:cNvSpPr>
          <p:nvPr/>
        </p:nvSpPr>
        <p:spPr bwMode="auto">
          <a:xfrm>
            <a:off x="304800" y="2438400"/>
            <a:ext cx="7937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このとき、　　　　　には　　　　　　　　　　個の要素が含まれる。</a:t>
            </a:r>
          </a:p>
        </p:txBody>
      </p:sp>
      <p:graphicFrame>
        <p:nvGraphicFramePr>
          <p:cNvPr id="3078" name="Object 15"/>
          <p:cNvGraphicFramePr>
            <a:graphicFrameLocks noChangeAspect="1"/>
          </p:cNvGraphicFramePr>
          <p:nvPr/>
        </p:nvGraphicFramePr>
        <p:xfrm>
          <a:off x="1828800" y="2286000"/>
          <a:ext cx="762000" cy="709613"/>
        </p:xfrm>
        <a:graphic>
          <a:graphicData uri="http://schemas.openxmlformats.org/presentationml/2006/ole">
            <p:oleObj spid="_x0000_s3078" name="Equation" r:id="rId7" imgW="203040" imgH="190440" progId="Equation.DSMT4">
              <p:embed/>
            </p:oleObj>
          </a:graphicData>
        </a:graphic>
      </p:graphicFrame>
      <p:graphicFrame>
        <p:nvGraphicFramePr>
          <p:cNvPr id="3079" name="Object 16"/>
          <p:cNvGraphicFramePr>
            <a:graphicFrameLocks noChangeAspect="1"/>
          </p:cNvGraphicFramePr>
          <p:nvPr/>
        </p:nvGraphicFramePr>
        <p:xfrm>
          <a:off x="3429000" y="2209800"/>
          <a:ext cx="1600200" cy="831850"/>
        </p:xfrm>
        <a:graphic>
          <a:graphicData uri="http://schemas.openxmlformats.org/presentationml/2006/ole">
            <p:oleObj spid="_x0000_s3079" name="Equation" r:id="rId8" imgW="533160" imgH="279360" progId="Equation.DSMT4">
              <p:embed/>
            </p:oleObj>
          </a:graphicData>
        </a:graphic>
      </p:graphicFrame>
      <p:graphicFrame>
        <p:nvGraphicFramePr>
          <p:cNvPr id="3080" name="Object 17"/>
          <p:cNvGraphicFramePr>
            <a:graphicFrameLocks noChangeAspect="1"/>
          </p:cNvGraphicFramePr>
          <p:nvPr/>
        </p:nvGraphicFramePr>
        <p:xfrm>
          <a:off x="457200" y="3733800"/>
          <a:ext cx="1905000" cy="660400"/>
        </p:xfrm>
        <a:graphic>
          <a:graphicData uri="http://schemas.openxmlformats.org/presentationml/2006/ole">
            <p:oleObj spid="_x0000_s3080" name="Equation" r:id="rId9" imgW="583920" imgH="203040" progId="Equation.DSMT4">
              <p:embed/>
            </p:oleObj>
          </a:graphicData>
        </a:graphic>
      </p:graphicFrame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1143000" y="3200400"/>
            <a:ext cx="488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chemeClr val="accent2"/>
                </a:solidFill>
              </a:rPr>
              <a:t>例</a:t>
            </a:r>
          </a:p>
        </p:txBody>
      </p:sp>
      <p:graphicFrame>
        <p:nvGraphicFramePr>
          <p:cNvPr id="3081" name="Object 19"/>
          <p:cNvGraphicFramePr>
            <a:graphicFrameLocks noChangeAspect="1"/>
          </p:cNvGraphicFramePr>
          <p:nvPr/>
        </p:nvGraphicFramePr>
        <p:xfrm>
          <a:off x="457200" y="4267200"/>
          <a:ext cx="8366125" cy="742950"/>
        </p:xfrm>
        <a:graphic>
          <a:graphicData uri="http://schemas.openxmlformats.org/presentationml/2006/ole">
            <p:oleObj spid="_x0000_s3081" name="Equation" r:id="rId10" imgW="2565360" imgH="228600" progId="Equation.DSMT4">
              <p:embed/>
            </p:oleObj>
          </a:graphicData>
        </a:graphic>
      </p:graphicFrame>
      <p:graphicFrame>
        <p:nvGraphicFramePr>
          <p:cNvPr id="3082" name="Object 20"/>
          <p:cNvGraphicFramePr>
            <a:graphicFrameLocks noChangeAspect="1"/>
          </p:cNvGraphicFramePr>
          <p:nvPr/>
        </p:nvGraphicFramePr>
        <p:xfrm>
          <a:off x="533400" y="4953000"/>
          <a:ext cx="1408113" cy="825500"/>
        </p:xfrm>
        <a:graphic>
          <a:graphicData uri="http://schemas.openxmlformats.org/presentationml/2006/ole">
            <p:oleObj spid="_x0000_s3082" name="Equation" r:id="rId11" imgW="431640" imgH="253800" progId="Equation.DSMT4">
              <p:embed/>
            </p:oleObj>
          </a:graphicData>
        </a:graphic>
      </p:graphicFrame>
      <p:graphicFrame>
        <p:nvGraphicFramePr>
          <p:cNvPr id="3083" name="Object 21"/>
          <p:cNvGraphicFramePr>
            <a:graphicFrameLocks noChangeAspect="1"/>
          </p:cNvGraphicFramePr>
          <p:nvPr/>
        </p:nvGraphicFramePr>
        <p:xfrm>
          <a:off x="533400" y="5562600"/>
          <a:ext cx="3684588" cy="949325"/>
        </p:xfrm>
        <a:graphic>
          <a:graphicData uri="http://schemas.openxmlformats.org/presentationml/2006/ole">
            <p:oleObj spid="_x0000_s3083" name="Equation" r:id="rId12" imgW="1130040" imgH="291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BEADC8-0FE9-4FAB-8B92-DF7128F2426F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4103" name="Text Box 2"/>
          <p:cNvSpPr txBox="1">
            <a:spLocks noChangeArrowheads="1"/>
          </p:cNvSpPr>
          <p:nvPr/>
        </p:nvSpPr>
        <p:spPr bwMode="auto">
          <a:xfrm>
            <a:off x="357188" y="214313"/>
            <a:ext cx="82454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通信路符号化では、送信記号の系列すべてを符号として用いるのではなくて、その中の特定の系列だけを符号として扱う。このことが冗長性を生み出す。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304800" y="1957388"/>
          <a:ext cx="8366125" cy="742950"/>
        </p:xfrm>
        <a:graphic>
          <a:graphicData uri="http://schemas.openxmlformats.org/presentationml/2006/ole">
            <p:oleObj spid="_x0000_s4098" name="Equation" r:id="rId3" imgW="2565360" imgH="228600" progId="Equation.DSMT4">
              <p:embed/>
            </p:oleObj>
          </a:graphicData>
        </a:graphic>
      </p:graphicFrame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381000" y="2947988"/>
            <a:ext cx="8382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の部分集合である　　　　　　　　　　　　　の要素だけを通信路符号として用いる。</a:t>
            </a:r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2859088" y="2871788"/>
          <a:ext cx="2681287" cy="585787"/>
        </p:xfrm>
        <a:graphic>
          <a:graphicData uri="http://schemas.openxmlformats.org/presentationml/2006/ole">
            <p:oleObj spid="_x0000_s4099" name="Equation" r:id="rId4" imgW="927000" imgH="203040" progId="Equation.DSMT4">
              <p:embed/>
            </p:oleObj>
          </a:graphicData>
        </a:graphic>
      </p:graphicFrame>
      <p:sp>
        <p:nvSpPr>
          <p:cNvPr id="4105" name="Text Box 7"/>
          <p:cNvSpPr txBox="1">
            <a:spLocks noChangeArrowheads="1"/>
          </p:cNvSpPr>
          <p:nvPr/>
        </p:nvSpPr>
        <p:spPr bwMode="auto">
          <a:xfrm>
            <a:off x="288925" y="4668838"/>
            <a:ext cx="83216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 dirty="0"/>
              <a:t>このように、送信記号系列の部分集合　　　　　　　　　　を（</a:t>
            </a:r>
            <a:r>
              <a:rPr lang="ja-JP" altLang="en-US" b="0" dirty="0">
                <a:solidFill>
                  <a:srgbClr val="CC0000"/>
                </a:solidFill>
              </a:rPr>
              <a:t>通信路）符号</a:t>
            </a:r>
            <a:r>
              <a:rPr lang="ja-JP" altLang="en-US" b="0" dirty="0"/>
              <a:t>という。また、通信路符号に含まれる各系列　　　　　　を</a:t>
            </a:r>
            <a:r>
              <a:rPr lang="ja-JP" altLang="en-US" b="0" dirty="0">
                <a:solidFill>
                  <a:srgbClr val="CC0000"/>
                </a:solidFill>
              </a:rPr>
              <a:t>（通信路）符号語</a:t>
            </a:r>
            <a:r>
              <a:rPr lang="ja-JP" altLang="en-US" b="0" dirty="0"/>
              <a:t>という。なお、通信路符号としては等長</a:t>
            </a:r>
            <a:r>
              <a:rPr lang="ja-JP" altLang="en-US" b="0" dirty="0" smtClean="0"/>
              <a:t>符号が用いられること</a:t>
            </a:r>
            <a:r>
              <a:rPr lang="ja-JP" altLang="en-US" b="0" dirty="0"/>
              <a:t>が多い。</a:t>
            </a:r>
          </a:p>
        </p:txBody>
      </p:sp>
      <p:graphicFrame>
        <p:nvGraphicFramePr>
          <p:cNvPr id="4100" name="Object 8"/>
          <p:cNvGraphicFramePr>
            <a:graphicFrameLocks noChangeAspect="1"/>
          </p:cNvGraphicFramePr>
          <p:nvPr/>
        </p:nvGraphicFramePr>
        <p:xfrm>
          <a:off x="5449888" y="4572000"/>
          <a:ext cx="1465262" cy="623888"/>
        </p:xfrm>
        <a:graphic>
          <a:graphicData uri="http://schemas.openxmlformats.org/presentationml/2006/ole">
            <p:oleObj spid="_x0000_s4100" name="Equation" r:id="rId5" imgW="507960" imgH="215640" progId="Equation.DSMT4">
              <p:embed/>
            </p:oleObj>
          </a:graphicData>
        </a:graphic>
      </p:graphicFrame>
      <p:graphicFrame>
        <p:nvGraphicFramePr>
          <p:cNvPr id="4101" name="Object 9"/>
          <p:cNvGraphicFramePr>
            <a:graphicFrameLocks noChangeAspect="1"/>
          </p:cNvGraphicFramePr>
          <p:nvPr/>
        </p:nvGraphicFramePr>
        <p:xfrm>
          <a:off x="6973888" y="5029200"/>
          <a:ext cx="1244600" cy="514350"/>
        </p:xfrm>
        <a:graphic>
          <a:graphicData uri="http://schemas.openxmlformats.org/presentationml/2006/ole">
            <p:oleObj spid="_x0000_s4101" name="Equation" r:id="rId6" imgW="431640" imgH="177480" progId="Equation.DSMT4">
              <p:embed/>
            </p:oleObj>
          </a:graphicData>
        </a:graphic>
      </p:graphicFrame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304800" y="1728788"/>
            <a:ext cx="8382000" cy="22098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7" name="Text Box 5"/>
          <p:cNvSpPr txBox="1">
            <a:spLocks noChangeArrowheads="1"/>
          </p:cNvSpPr>
          <p:nvPr/>
        </p:nvSpPr>
        <p:spPr bwMode="auto">
          <a:xfrm>
            <a:off x="914400" y="1500188"/>
            <a:ext cx="488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>
                <a:solidFill>
                  <a:schemeClr val="accent2"/>
                </a:solidFill>
              </a:rPr>
              <a:t>例</a:t>
            </a:r>
          </a:p>
        </p:txBody>
      </p:sp>
      <p:sp>
        <p:nvSpPr>
          <p:cNvPr id="4108" name="AutoShape 11"/>
          <p:cNvSpPr>
            <a:spLocks noChangeArrowheads="1"/>
          </p:cNvSpPr>
          <p:nvPr/>
        </p:nvSpPr>
        <p:spPr bwMode="auto">
          <a:xfrm>
            <a:off x="228600" y="4343400"/>
            <a:ext cx="8534400" cy="2209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857250" y="4143375"/>
            <a:ext cx="31432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b="0" dirty="0">
                <a:solidFill>
                  <a:schemeClr val="accent1">
                    <a:lumMod val="50000"/>
                  </a:schemeClr>
                </a:solidFill>
              </a:rPr>
              <a:t>定義：（通信路符号）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2596</TotalTime>
  <Words>1233</Words>
  <Application>Microsoft Office PowerPoint</Application>
  <PresentationFormat>画面に合わせる (4:3)</PresentationFormat>
  <Paragraphs>330</Paragraphs>
  <Slides>37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37</vt:i4>
      </vt:variant>
    </vt:vector>
  </HeadingPairs>
  <TitlesOfParts>
    <vt:vector size="40" baseType="lpstr">
      <vt:lpstr>標準デザイン</vt:lpstr>
      <vt:lpstr>Equation</vt:lpstr>
      <vt:lpstr>MathType 6.0 Equation</vt:lpstr>
      <vt:lpstr>通信路符号化（８章）</vt:lpstr>
      <vt:lpstr>情報伝達モデル（簡易版）</vt:lpstr>
      <vt:lpstr>情報伝達モデル（複雑版）</vt:lpstr>
      <vt:lpstr>情報源符号化と通信路符号化の比較</vt:lpstr>
      <vt:lpstr>通信路符号化の基礎概念</vt:lpstr>
      <vt:lpstr>通信路符号の概念図</vt:lpstr>
      <vt:lpstr>スライド 7</vt:lpstr>
      <vt:lpstr>（通信路符号における）記号系列の個数</vt:lpstr>
      <vt:lpstr>スライド 9</vt:lpstr>
      <vt:lpstr>情報の付加と通信路符号</vt:lpstr>
      <vt:lpstr>代表的系列</vt:lpstr>
      <vt:lpstr>例</vt:lpstr>
      <vt:lpstr>練習</vt:lpstr>
      <vt:lpstr>代表的系列の個数</vt:lpstr>
      <vt:lpstr>証明</vt:lpstr>
      <vt:lpstr>スライド 16</vt:lpstr>
      <vt:lpstr>情報（伝送）速度</vt:lpstr>
      <vt:lpstr>情報伝送速度の物理的意味</vt:lpstr>
      <vt:lpstr>情報（伝送）速度の直観的意味</vt:lpstr>
      <vt:lpstr>例</vt:lpstr>
      <vt:lpstr>練習</vt:lpstr>
      <vt:lpstr>情報速度と符号語数</vt:lpstr>
      <vt:lpstr>スライド 23</vt:lpstr>
      <vt:lpstr>スライド 24</vt:lpstr>
      <vt:lpstr>通信路符号化定理（重要）</vt:lpstr>
      <vt:lpstr>証明</vt:lpstr>
      <vt:lpstr>スライド 27</vt:lpstr>
      <vt:lpstr>スライド 28</vt:lpstr>
      <vt:lpstr>スライド 29</vt:lpstr>
      <vt:lpstr>スライド 30</vt:lpstr>
      <vt:lpstr>スライド 31</vt:lpstr>
      <vt:lpstr>スライド 32</vt:lpstr>
      <vt:lpstr>情報源符号化と通信路符号化のまとめ２</vt:lpstr>
      <vt:lpstr>情報源符号化定理と通信路符号化定理の関係 （シャノンの第1定理と第2定理の関係）</vt:lpstr>
      <vt:lpstr>スライド 35</vt:lpstr>
      <vt:lpstr>スライド 36</vt:lpstr>
      <vt:lpstr>スライド 37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情報理論</dc:title>
  <dc:creator>kusakari</dc:creator>
  <cp:lastModifiedBy>kusakari</cp:lastModifiedBy>
  <cp:revision>115</cp:revision>
  <dcterms:created xsi:type="dcterms:W3CDTF">2006-04-07T23:15:43Z</dcterms:created>
  <dcterms:modified xsi:type="dcterms:W3CDTF">2009-12-16T01:17:51Z</dcterms:modified>
</cp:coreProperties>
</file>