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66" r:id="rId2"/>
    <p:sldId id="356" r:id="rId3"/>
    <p:sldId id="399" r:id="rId4"/>
    <p:sldId id="401" r:id="rId5"/>
    <p:sldId id="400" r:id="rId6"/>
    <p:sldId id="419" r:id="rId7"/>
    <p:sldId id="420" r:id="rId8"/>
    <p:sldId id="402" r:id="rId9"/>
    <p:sldId id="413" r:id="rId10"/>
    <p:sldId id="414" r:id="rId11"/>
    <p:sldId id="415" r:id="rId12"/>
    <p:sldId id="416" r:id="rId13"/>
    <p:sldId id="404" r:id="rId14"/>
    <p:sldId id="417" r:id="rId15"/>
    <p:sldId id="405" r:id="rId16"/>
    <p:sldId id="418" r:id="rId17"/>
    <p:sldId id="406" r:id="rId18"/>
    <p:sldId id="407" r:id="rId19"/>
    <p:sldId id="421" r:id="rId20"/>
    <p:sldId id="422" r:id="rId21"/>
    <p:sldId id="403" r:id="rId22"/>
    <p:sldId id="408" r:id="rId23"/>
    <p:sldId id="424" r:id="rId24"/>
    <p:sldId id="425" r:id="rId25"/>
    <p:sldId id="409" r:id="rId26"/>
    <p:sldId id="426" r:id="rId27"/>
    <p:sldId id="427" r:id="rId28"/>
    <p:sldId id="428" r:id="rId29"/>
    <p:sldId id="429" r:id="rId30"/>
    <p:sldId id="432" r:id="rId31"/>
    <p:sldId id="430" r:id="rId32"/>
    <p:sldId id="431" r:id="rId33"/>
    <p:sldId id="410" r:id="rId34"/>
    <p:sldId id="433" r:id="rId35"/>
    <p:sldId id="434" r:id="rId36"/>
    <p:sldId id="435" r:id="rId37"/>
    <p:sldId id="437" r:id="rId38"/>
    <p:sldId id="412" r:id="rId39"/>
    <p:sldId id="411" r:id="rId40"/>
    <p:sldId id="438" r:id="rId41"/>
    <p:sldId id="441" r:id="rId42"/>
    <p:sldId id="439" r:id="rId43"/>
    <p:sldId id="444" r:id="rId44"/>
    <p:sldId id="445" r:id="rId45"/>
    <p:sldId id="442" r:id="rId46"/>
    <p:sldId id="443" r:id="rId47"/>
    <p:sldId id="446" r:id="rId48"/>
    <p:sldId id="447" r:id="rId49"/>
    <p:sldId id="449" r:id="rId50"/>
    <p:sldId id="450" r:id="rId51"/>
    <p:sldId id="451" r:id="rId52"/>
    <p:sldId id="452" r:id="rId53"/>
  </p:sldIdLst>
  <p:sldSz cx="9144000" cy="6858000" type="screen4x3"/>
  <p:notesSz cx="7099300" cy="102346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6699FF"/>
    <a:srgbClr val="FF9900"/>
    <a:srgbClr val="FF0000"/>
    <a:srgbClr val="99FF99"/>
    <a:srgbClr val="FF99FF"/>
    <a:srgbClr val="003300"/>
    <a:srgbClr val="0080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2660" autoAdjust="0"/>
    <p:restoredTop sz="87449" autoAdjust="0"/>
  </p:normalViewPr>
  <p:slideViewPr>
    <p:cSldViewPr>
      <p:cViewPr varScale="1">
        <p:scale>
          <a:sx n="55" d="100"/>
          <a:sy n="55" d="100"/>
        </p:scale>
        <p:origin x="-432" y="-8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552" y="-72"/>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 Id="rId9"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image" Target="../media/image50.wmf"/><Relationship Id="rId7" Type="http://schemas.openxmlformats.org/officeDocument/2006/relationships/image" Target="../media/image54.wmf"/><Relationship Id="rId2" Type="http://schemas.openxmlformats.org/officeDocument/2006/relationships/image" Target="../media/image2.wmf"/><Relationship Id="rId1" Type="http://schemas.openxmlformats.org/officeDocument/2006/relationships/image" Target="../media/image49.wmf"/><Relationship Id="rId6" Type="http://schemas.openxmlformats.org/officeDocument/2006/relationships/image" Target="../media/image53.wmf"/><Relationship Id="rId5" Type="http://schemas.openxmlformats.org/officeDocument/2006/relationships/image" Target="../media/image52.wmf"/><Relationship Id="rId4" Type="http://schemas.openxmlformats.org/officeDocument/2006/relationships/image" Target="../media/image51.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57.wmf"/><Relationship Id="rId1" Type="http://schemas.openxmlformats.org/officeDocument/2006/relationships/image" Target="../media/image56.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15.wmf"/><Relationship Id="rId4" Type="http://schemas.openxmlformats.org/officeDocument/2006/relationships/image" Target="../media/image60.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67.wmf"/><Relationship Id="rId13" Type="http://schemas.openxmlformats.org/officeDocument/2006/relationships/image" Target="../media/image72.wmf"/><Relationship Id="rId18" Type="http://schemas.openxmlformats.org/officeDocument/2006/relationships/image" Target="../media/image77.wmf"/><Relationship Id="rId3" Type="http://schemas.openxmlformats.org/officeDocument/2006/relationships/image" Target="../media/image62.wmf"/><Relationship Id="rId7" Type="http://schemas.openxmlformats.org/officeDocument/2006/relationships/image" Target="../media/image66.wmf"/><Relationship Id="rId12" Type="http://schemas.openxmlformats.org/officeDocument/2006/relationships/image" Target="../media/image71.wmf"/><Relationship Id="rId17" Type="http://schemas.openxmlformats.org/officeDocument/2006/relationships/image" Target="../media/image76.wmf"/><Relationship Id="rId2" Type="http://schemas.openxmlformats.org/officeDocument/2006/relationships/image" Target="../media/image61.wmf"/><Relationship Id="rId16" Type="http://schemas.openxmlformats.org/officeDocument/2006/relationships/image" Target="../media/image75.wmf"/><Relationship Id="rId20" Type="http://schemas.openxmlformats.org/officeDocument/2006/relationships/image" Target="../media/image79.wmf"/><Relationship Id="rId1" Type="http://schemas.openxmlformats.org/officeDocument/2006/relationships/image" Target="../media/image15.wmf"/><Relationship Id="rId6" Type="http://schemas.openxmlformats.org/officeDocument/2006/relationships/image" Target="../media/image65.wmf"/><Relationship Id="rId11" Type="http://schemas.openxmlformats.org/officeDocument/2006/relationships/image" Target="../media/image70.wmf"/><Relationship Id="rId5" Type="http://schemas.openxmlformats.org/officeDocument/2006/relationships/image" Target="../media/image64.wmf"/><Relationship Id="rId15" Type="http://schemas.openxmlformats.org/officeDocument/2006/relationships/image" Target="../media/image74.wmf"/><Relationship Id="rId10" Type="http://schemas.openxmlformats.org/officeDocument/2006/relationships/image" Target="../media/image69.wmf"/><Relationship Id="rId19" Type="http://schemas.openxmlformats.org/officeDocument/2006/relationships/image" Target="../media/image78.wmf"/><Relationship Id="rId4" Type="http://schemas.openxmlformats.org/officeDocument/2006/relationships/image" Target="../media/image63.wmf"/><Relationship Id="rId9" Type="http://schemas.openxmlformats.org/officeDocument/2006/relationships/image" Target="../media/image68.wmf"/><Relationship Id="rId14" Type="http://schemas.openxmlformats.org/officeDocument/2006/relationships/image" Target="../media/image73.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87.wmf"/><Relationship Id="rId3" Type="http://schemas.openxmlformats.org/officeDocument/2006/relationships/image" Target="../media/image82.wmf"/><Relationship Id="rId7" Type="http://schemas.openxmlformats.org/officeDocument/2006/relationships/image" Target="../media/image86.wmf"/><Relationship Id="rId2" Type="http://schemas.openxmlformats.org/officeDocument/2006/relationships/image" Target="../media/image81.wmf"/><Relationship Id="rId1" Type="http://schemas.openxmlformats.org/officeDocument/2006/relationships/image" Target="../media/image80.wmf"/><Relationship Id="rId6" Type="http://schemas.openxmlformats.org/officeDocument/2006/relationships/image" Target="../media/image85.wmf"/><Relationship Id="rId5" Type="http://schemas.openxmlformats.org/officeDocument/2006/relationships/image" Target="../media/image84.wmf"/><Relationship Id="rId4" Type="http://schemas.openxmlformats.org/officeDocument/2006/relationships/image" Target="../media/image83.wmf"/></Relationships>
</file>

<file path=ppt/drawings/_rels/vmlDrawing16.vml.rels><?xml version="1.0" encoding="UTF-8" standalone="yes"?>
<Relationships xmlns="http://schemas.openxmlformats.org/package/2006/relationships"><Relationship Id="rId8" Type="http://schemas.openxmlformats.org/officeDocument/2006/relationships/image" Target="../media/image95.wmf"/><Relationship Id="rId3" Type="http://schemas.openxmlformats.org/officeDocument/2006/relationships/image" Target="../media/image90.wmf"/><Relationship Id="rId7" Type="http://schemas.openxmlformats.org/officeDocument/2006/relationships/image" Target="../media/image94.wmf"/><Relationship Id="rId2" Type="http://schemas.openxmlformats.org/officeDocument/2006/relationships/image" Target="../media/image89.wmf"/><Relationship Id="rId1" Type="http://schemas.openxmlformats.org/officeDocument/2006/relationships/image" Target="../media/image88.wmf"/><Relationship Id="rId6" Type="http://schemas.openxmlformats.org/officeDocument/2006/relationships/image" Target="../media/image93.wmf"/><Relationship Id="rId5" Type="http://schemas.openxmlformats.org/officeDocument/2006/relationships/image" Target="../media/image92.wmf"/><Relationship Id="rId4" Type="http://schemas.openxmlformats.org/officeDocument/2006/relationships/image" Target="../media/image91.wmf"/><Relationship Id="rId9" Type="http://schemas.openxmlformats.org/officeDocument/2006/relationships/image" Target="../media/image96.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99.wmf"/><Relationship Id="rId2" Type="http://schemas.openxmlformats.org/officeDocument/2006/relationships/image" Target="../media/image98.wmf"/><Relationship Id="rId1" Type="http://schemas.openxmlformats.org/officeDocument/2006/relationships/image" Target="../media/image97.wmf"/><Relationship Id="rId4" Type="http://schemas.openxmlformats.org/officeDocument/2006/relationships/image" Target="../media/image100.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107.wmf"/><Relationship Id="rId3" Type="http://schemas.openxmlformats.org/officeDocument/2006/relationships/image" Target="../media/image102.wmf"/><Relationship Id="rId7" Type="http://schemas.openxmlformats.org/officeDocument/2006/relationships/image" Target="../media/image106.wmf"/><Relationship Id="rId2" Type="http://schemas.openxmlformats.org/officeDocument/2006/relationships/image" Target="../media/image89.wmf"/><Relationship Id="rId1" Type="http://schemas.openxmlformats.org/officeDocument/2006/relationships/image" Target="../media/image101.wmf"/><Relationship Id="rId6" Type="http://schemas.openxmlformats.org/officeDocument/2006/relationships/image" Target="../media/image105.wmf"/><Relationship Id="rId11" Type="http://schemas.openxmlformats.org/officeDocument/2006/relationships/image" Target="../media/image97.wmf"/><Relationship Id="rId5" Type="http://schemas.openxmlformats.org/officeDocument/2006/relationships/image" Target="../media/image104.wmf"/><Relationship Id="rId10" Type="http://schemas.openxmlformats.org/officeDocument/2006/relationships/image" Target="../media/image109.wmf"/><Relationship Id="rId4" Type="http://schemas.openxmlformats.org/officeDocument/2006/relationships/image" Target="../media/image103.wmf"/><Relationship Id="rId9" Type="http://schemas.openxmlformats.org/officeDocument/2006/relationships/image" Target="../media/image108.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109.wmf"/><Relationship Id="rId3" Type="http://schemas.openxmlformats.org/officeDocument/2006/relationships/image" Target="../media/image111.wmf"/><Relationship Id="rId7" Type="http://schemas.openxmlformats.org/officeDocument/2006/relationships/image" Target="../media/image108.wmf"/><Relationship Id="rId2" Type="http://schemas.openxmlformats.org/officeDocument/2006/relationships/image" Target="../media/image110.wmf"/><Relationship Id="rId1" Type="http://schemas.openxmlformats.org/officeDocument/2006/relationships/image" Target="../media/image89.wmf"/><Relationship Id="rId6" Type="http://schemas.openxmlformats.org/officeDocument/2006/relationships/image" Target="../media/image105.wmf"/><Relationship Id="rId11" Type="http://schemas.openxmlformats.org/officeDocument/2006/relationships/image" Target="../media/image97.wmf"/><Relationship Id="rId5" Type="http://schemas.openxmlformats.org/officeDocument/2006/relationships/image" Target="../media/image107.wmf"/><Relationship Id="rId10" Type="http://schemas.openxmlformats.org/officeDocument/2006/relationships/image" Target="../media/image114.wmf"/><Relationship Id="rId4" Type="http://schemas.openxmlformats.org/officeDocument/2006/relationships/image" Target="../media/image112.wmf"/><Relationship Id="rId9" Type="http://schemas.openxmlformats.org/officeDocument/2006/relationships/image" Target="../media/image11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5" Type="http://schemas.openxmlformats.org/officeDocument/2006/relationships/image" Target="../media/image14.wmf"/><Relationship Id="rId4" Type="http://schemas.openxmlformats.org/officeDocument/2006/relationships/image" Target="../media/image13.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117.wmf"/><Relationship Id="rId2" Type="http://schemas.openxmlformats.org/officeDocument/2006/relationships/image" Target="../media/image116.wmf"/><Relationship Id="rId1" Type="http://schemas.openxmlformats.org/officeDocument/2006/relationships/image" Target="../media/image115.wmf"/><Relationship Id="rId4" Type="http://schemas.openxmlformats.org/officeDocument/2006/relationships/image" Target="../media/image118.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121.wmf"/><Relationship Id="rId2" Type="http://schemas.openxmlformats.org/officeDocument/2006/relationships/image" Target="../media/image120.wmf"/><Relationship Id="rId1" Type="http://schemas.openxmlformats.org/officeDocument/2006/relationships/image" Target="../media/image119.wmf"/><Relationship Id="rId6" Type="http://schemas.openxmlformats.org/officeDocument/2006/relationships/image" Target="../media/image124.wmf"/><Relationship Id="rId5" Type="http://schemas.openxmlformats.org/officeDocument/2006/relationships/image" Target="../media/image123.wmf"/><Relationship Id="rId4" Type="http://schemas.openxmlformats.org/officeDocument/2006/relationships/image" Target="../media/image122.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27.wmf"/><Relationship Id="rId7" Type="http://schemas.openxmlformats.org/officeDocument/2006/relationships/image" Target="../media/image131.wmf"/><Relationship Id="rId2" Type="http://schemas.openxmlformats.org/officeDocument/2006/relationships/image" Target="../media/image126.wmf"/><Relationship Id="rId1" Type="http://schemas.openxmlformats.org/officeDocument/2006/relationships/image" Target="../media/image125.wmf"/><Relationship Id="rId6" Type="http://schemas.openxmlformats.org/officeDocument/2006/relationships/image" Target="../media/image130.wmf"/><Relationship Id="rId5" Type="http://schemas.openxmlformats.org/officeDocument/2006/relationships/image" Target="../media/image129.wmf"/><Relationship Id="rId4" Type="http://schemas.openxmlformats.org/officeDocument/2006/relationships/image" Target="../media/image128.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28.wmf"/><Relationship Id="rId7" Type="http://schemas.openxmlformats.org/officeDocument/2006/relationships/image" Target="../media/image134.wmf"/><Relationship Id="rId2" Type="http://schemas.openxmlformats.org/officeDocument/2006/relationships/image" Target="../media/image127.wmf"/><Relationship Id="rId1" Type="http://schemas.openxmlformats.org/officeDocument/2006/relationships/image" Target="../media/image126.wmf"/><Relationship Id="rId6" Type="http://schemas.openxmlformats.org/officeDocument/2006/relationships/image" Target="../media/image133.wmf"/><Relationship Id="rId5" Type="http://schemas.openxmlformats.org/officeDocument/2006/relationships/image" Target="../media/image132.wmf"/><Relationship Id="rId4" Type="http://schemas.openxmlformats.org/officeDocument/2006/relationships/image" Target="../media/image129.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37.wmf"/><Relationship Id="rId2" Type="http://schemas.openxmlformats.org/officeDocument/2006/relationships/image" Target="../media/image136.wmf"/><Relationship Id="rId1" Type="http://schemas.openxmlformats.org/officeDocument/2006/relationships/image" Target="../media/image135.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145.wmf"/><Relationship Id="rId3" Type="http://schemas.openxmlformats.org/officeDocument/2006/relationships/image" Target="../media/image140.wmf"/><Relationship Id="rId7" Type="http://schemas.openxmlformats.org/officeDocument/2006/relationships/image" Target="../media/image144.wmf"/><Relationship Id="rId2" Type="http://schemas.openxmlformats.org/officeDocument/2006/relationships/image" Target="../media/image139.wmf"/><Relationship Id="rId1" Type="http://schemas.openxmlformats.org/officeDocument/2006/relationships/image" Target="../media/image138.wmf"/><Relationship Id="rId6" Type="http://schemas.openxmlformats.org/officeDocument/2006/relationships/image" Target="../media/image143.wmf"/><Relationship Id="rId5" Type="http://schemas.openxmlformats.org/officeDocument/2006/relationships/image" Target="../media/image142.wmf"/><Relationship Id="rId4" Type="http://schemas.openxmlformats.org/officeDocument/2006/relationships/image" Target="../media/image141.wmf"/><Relationship Id="rId9" Type="http://schemas.openxmlformats.org/officeDocument/2006/relationships/image" Target="../media/image146.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150.wmf"/><Relationship Id="rId3" Type="http://schemas.openxmlformats.org/officeDocument/2006/relationships/image" Target="../media/image145.wmf"/><Relationship Id="rId7" Type="http://schemas.openxmlformats.org/officeDocument/2006/relationships/image" Target="../media/image149.wmf"/><Relationship Id="rId2" Type="http://schemas.openxmlformats.org/officeDocument/2006/relationships/image" Target="../media/image144.wmf"/><Relationship Id="rId1" Type="http://schemas.openxmlformats.org/officeDocument/2006/relationships/image" Target="../media/image143.wmf"/><Relationship Id="rId6" Type="http://schemas.openxmlformats.org/officeDocument/2006/relationships/image" Target="../media/image148.wmf"/><Relationship Id="rId5" Type="http://schemas.openxmlformats.org/officeDocument/2006/relationships/image" Target="../media/image147.wmf"/><Relationship Id="rId4" Type="http://schemas.openxmlformats.org/officeDocument/2006/relationships/image" Target="../media/image146.wmf"/><Relationship Id="rId9" Type="http://schemas.openxmlformats.org/officeDocument/2006/relationships/image" Target="../media/image151.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54.wmf"/><Relationship Id="rId2" Type="http://schemas.openxmlformats.org/officeDocument/2006/relationships/image" Target="../media/image153.wmf"/><Relationship Id="rId1" Type="http://schemas.openxmlformats.org/officeDocument/2006/relationships/image" Target="../media/image152.wmf"/><Relationship Id="rId4" Type="http://schemas.openxmlformats.org/officeDocument/2006/relationships/image" Target="../media/image155.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58.wmf"/><Relationship Id="rId2" Type="http://schemas.openxmlformats.org/officeDocument/2006/relationships/image" Target="../media/image157.wmf"/><Relationship Id="rId1" Type="http://schemas.openxmlformats.org/officeDocument/2006/relationships/image" Target="../media/image156.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161.wmf"/><Relationship Id="rId2" Type="http://schemas.openxmlformats.org/officeDocument/2006/relationships/image" Target="../media/image160.wmf"/><Relationship Id="rId1" Type="http://schemas.openxmlformats.org/officeDocument/2006/relationships/image" Target="../media/image15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5" Type="http://schemas.openxmlformats.org/officeDocument/2006/relationships/image" Target="../media/image19.wmf"/><Relationship Id="rId4" Type="http://schemas.openxmlformats.org/officeDocument/2006/relationships/image" Target="../media/image18.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62.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165.wmf"/><Relationship Id="rId2" Type="http://schemas.openxmlformats.org/officeDocument/2006/relationships/image" Target="../media/image164.wmf"/><Relationship Id="rId1" Type="http://schemas.openxmlformats.org/officeDocument/2006/relationships/image" Target="../media/image163.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168.wmf"/><Relationship Id="rId2" Type="http://schemas.openxmlformats.org/officeDocument/2006/relationships/image" Target="../media/image167.wmf"/><Relationship Id="rId1" Type="http://schemas.openxmlformats.org/officeDocument/2006/relationships/image" Target="../media/image166.wmf"/><Relationship Id="rId6" Type="http://schemas.openxmlformats.org/officeDocument/2006/relationships/image" Target="../media/image171.wmf"/><Relationship Id="rId5" Type="http://schemas.openxmlformats.org/officeDocument/2006/relationships/image" Target="../media/image170.wmf"/><Relationship Id="rId4" Type="http://schemas.openxmlformats.org/officeDocument/2006/relationships/image" Target="../media/image169.wmf"/></Relationships>
</file>

<file path=ppt/drawings/_rels/vmlDrawing33.vml.rels><?xml version="1.0" encoding="UTF-8" standalone="yes"?>
<Relationships xmlns="http://schemas.openxmlformats.org/package/2006/relationships"><Relationship Id="rId8" Type="http://schemas.openxmlformats.org/officeDocument/2006/relationships/image" Target="../media/image179.wmf"/><Relationship Id="rId3" Type="http://schemas.openxmlformats.org/officeDocument/2006/relationships/image" Target="../media/image174.wmf"/><Relationship Id="rId7" Type="http://schemas.openxmlformats.org/officeDocument/2006/relationships/image" Target="../media/image178.wmf"/><Relationship Id="rId2" Type="http://schemas.openxmlformats.org/officeDocument/2006/relationships/image" Target="../media/image173.wmf"/><Relationship Id="rId1" Type="http://schemas.openxmlformats.org/officeDocument/2006/relationships/image" Target="../media/image172.wmf"/><Relationship Id="rId6" Type="http://schemas.openxmlformats.org/officeDocument/2006/relationships/image" Target="../media/image177.wmf"/><Relationship Id="rId5" Type="http://schemas.openxmlformats.org/officeDocument/2006/relationships/image" Target="../media/image176.wmf"/><Relationship Id="rId4" Type="http://schemas.openxmlformats.org/officeDocument/2006/relationships/image" Target="../media/image175.wmf"/></Relationships>
</file>

<file path=ppt/drawings/_rels/vmlDrawing34.vml.rels><?xml version="1.0" encoding="UTF-8" standalone="yes"?>
<Relationships xmlns="http://schemas.openxmlformats.org/package/2006/relationships"><Relationship Id="rId8" Type="http://schemas.openxmlformats.org/officeDocument/2006/relationships/image" Target="../media/image187.wmf"/><Relationship Id="rId3" Type="http://schemas.openxmlformats.org/officeDocument/2006/relationships/image" Target="../media/image182.wmf"/><Relationship Id="rId7" Type="http://schemas.openxmlformats.org/officeDocument/2006/relationships/image" Target="../media/image186.wmf"/><Relationship Id="rId2" Type="http://schemas.openxmlformats.org/officeDocument/2006/relationships/image" Target="../media/image181.wmf"/><Relationship Id="rId1" Type="http://schemas.openxmlformats.org/officeDocument/2006/relationships/image" Target="../media/image180.wmf"/><Relationship Id="rId6" Type="http://schemas.openxmlformats.org/officeDocument/2006/relationships/image" Target="../media/image185.wmf"/><Relationship Id="rId5" Type="http://schemas.openxmlformats.org/officeDocument/2006/relationships/image" Target="../media/image184.wmf"/><Relationship Id="rId4" Type="http://schemas.openxmlformats.org/officeDocument/2006/relationships/image" Target="../media/image183.wmf"/></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188.wmf"/><Relationship Id="rId1" Type="http://schemas.openxmlformats.org/officeDocument/2006/relationships/image" Target="../media/image180.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191.wmf"/><Relationship Id="rId2" Type="http://schemas.openxmlformats.org/officeDocument/2006/relationships/image" Target="../media/image190.wmf"/><Relationship Id="rId1" Type="http://schemas.openxmlformats.org/officeDocument/2006/relationships/image" Target="../media/image189.wmf"/><Relationship Id="rId4" Type="http://schemas.openxmlformats.org/officeDocument/2006/relationships/image" Target="../media/image192.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169.wmf"/><Relationship Id="rId7" Type="http://schemas.openxmlformats.org/officeDocument/2006/relationships/image" Target="../media/image196.wmf"/><Relationship Id="rId2" Type="http://schemas.openxmlformats.org/officeDocument/2006/relationships/image" Target="../media/image168.wmf"/><Relationship Id="rId1" Type="http://schemas.openxmlformats.org/officeDocument/2006/relationships/image" Target="../media/image166.wmf"/><Relationship Id="rId6" Type="http://schemas.openxmlformats.org/officeDocument/2006/relationships/image" Target="../media/image195.wmf"/><Relationship Id="rId5" Type="http://schemas.openxmlformats.org/officeDocument/2006/relationships/image" Target="../media/image194.wmf"/><Relationship Id="rId4" Type="http://schemas.openxmlformats.org/officeDocument/2006/relationships/image" Target="../media/image193.wmf"/></Relationships>
</file>

<file path=ppt/drawings/_rels/vmlDrawing38.vml.rels><?xml version="1.0" encoding="UTF-8" standalone="yes"?>
<Relationships xmlns="http://schemas.openxmlformats.org/package/2006/relationships"><Relationship Id="rId3" Type="http://schemas.openxmlformats.org/officeDocument/2006/relationships/image" Target="../media/image191.wmf"/><Relationship Id="rId2" Type="http://schemas.openxmlformats.org/officeDocument/2006/relationships/image" Target="../media/image197.wmf"/><Relationship Id="rId1" Type="http://schemas.openxmlformats.org/officeDocument/2006/relationships/image" Target="../media/image189.wmf"/><Relationship Id="rId6" Type="http://schemas.openxmlformats.org/officeDocument/2006/relationships/image" Target="../media/image200.wmf"/><Relationship Id="rId5" Type="http://schemas.openxmlformats.org/officeDocument/2006/relationships/image" Target="../media/image199.wmf"/><Relationship Id="rId4" Type="http://schemas.openxmlformats.org/officeDocument/2006/relationships/image" Target="../media/image198.wmf"/></Relationships>
</file>

<file path=ppt/drawings/_rels/vmlDrawing39.vml.rels><?xml version="1.0" encoding="UTF-8" standalone="yes"?>
<Relationships xmlns="http://schemas.openxmlformats.org/package/2006/relationships"><Relationship Id="rId3" Type="http://schemas.openxmlformats.org/officeDocument/2006/relationships/image" Target="../media/image201.wmf"/><Relationship Id="rId2" Type="http://schemas.openxmlformats.org/officeDocument/2006/relationships/image" Target="../media/image167.wmf"/><Relationship Id="rId1" Type="http://schemas.openxmlformats.org/officeDocument/2006/relationships/image" Target="../media/image16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204.wmf"/><Relationship Id="rId2" Type="http://schemas.openxmlformats.org/officeDocument/2006/relationships/image" Target="../media/image203.wmf"/><Relationship Id="rId1" Type="http://schemas.openxmlformats.org/officeDocument/2006/relationships/image" Target="../media/image202.wmf"/><Relationship Id="rId4" Type="http://schemas.openxmlformats.org/officeDocument/2006/relationships/image" Target="../media/image205.wmf"/></Relationships>
</file>

<file path=ppt/drawings/_rels/vmlDrawing41.vml.rels><?xml version="1.0" encoding="UTF-8" standalone="yes"?>
<Relationships xmlns="http://schemas.openxmlformats.org/package/2006/relationships"><Relationship Id="rId2" Type="http://schemas.openxmlformats.org/officeDocument/2006/relationships/image" Target="../media/image207.wmf"/><Relationship Id="rId1" Type="http://schemas.openxmlformats.org/officeDocument/2006/relationships/image" Target="../media/image206.wmf"/></Relationships>
</file>

<file path=ppt/drawings/_rels/vmlDrawing42.vml.rels><?xml version="1.0" encoding="UTF-8" standalone="yes"?>
<Relationships xmlns="http://schemas.openxmlformats.org/package/2006/relationships"><Relationship Id="rId3" Type="http://schemas.openxmlformats.org/officeDocument/2006/relationships/image" Target="../media/image210.wmf"/><Relationship Id="rId2" Type="http://schemas.openxmlformats.org/officeDocument/2006/relationships/image" Target="../media/image209.wmf"/><Relationship Id="rId1" Type="http://schemas.openxmlformats.org/officeDocument/2006/relationships/image" Target="../media/image208.wmf"/><Relationship Id="rId4" Type="http://schemas.openxmlformats.org/officeDocument/2006/relationships/image" Target="../media/image201.wmf"/></Relationships>
</file>

<file path=ppt/drawings/_rels/vmlDrawing43.vml.rels><?xml version="1.0" encoding="UTF-8" standalone="yes"?>
<Relationships xmlns="http://schemas.openxmlformats.org/package/2006/relationships"><Relationship Id="rId3" Type="http://schemas.openxmlformats.org/officeDocument/2006/relationships/image" Target="../media/image212.wmf"/><Relationship Id="rId2" Type="http://schemas.openxmlformats.org/officeDocument/2006/relationships/image" Target="../media/image169.wmf"/><Relationship Id="rId1" Type="http://schemas.openxmlformats.org/officeDocument/2006/relationships/image" Target="../media/image211.wmf"/><Relationship Id="rId5" Type="http://schemas.openxmlformats.org/officeDocument/2006/relationships/image" Target="../media/image214.wmf"/><Relationship Id="rId4" Type="http://schemas.openxmlformats.org/officeDocument/2006/relationships/image" Target="../media/image213.wmf"/></Relationships>
</file>

<file path=ppt/drawings/_rels/vmlDrawing44.vml.rels><?xml version="1.0" encoding="UTF-8" standalone="yes"?>
<Relationships xmlns="http://schemas.openxmlformats.org/package/2006/relationships"><Relationship Id="rId3" Type="http://schemas.openxmlformats.org/officeDocument/2006/relationships/image" Target="../media/image217.wmf"/><Relationship Id="rId2" Type="http://schemas.openxmlformats.org/officeDocument/2006/relationships/image" Target="../media/image216.wmf"/><Relationship Id="rId1" Type="http://schemas.openxmlformats.org/officeDocument/2006/relationships/image" Target="../media/image215.wmf"/><Relationship Id="rId4" Type="http://schemas.openxmlformats.org/officeDocument/2006/relationships/image" Target="../media/image218.wmf"/></Relationships>
</file>

<file path=ppt/drawings/_rels/vmlDrawing45.vml.rels><?xml version="1.0" encoding="UTF-8" standalone="yes"?>
<Relationships xmlns="http://schemas.openxmlformats.org/package/2006/relationships"><Relationship Id="rId3" Type="http://schemas.openxmlformats.org/officeDocument/2006/relationships/image" Target="../media/image220.wmf"/><Relationship Id="rId2" Type="http://schemas.openxmlformats.org/officeDocument/2006/relationships/image" Target="../media/image219.wmf"/><Relationship Id="rId1" Type="http://schemas.openxmlformats.org/officeDocument/2006/relationships/image" Target="../media/image15.wmf"/><Relationship Id="rId5" Type="http://schemas.openxmlformats.org/officeDocument/2006/relationships/image" Target="../media/image222.wmf"/><Relationship Id="rId4" Type="http://schemas.openxmlformats.org/officeDocument/2006/relationships/image" Target="../media/image221.wmf"/></Relationships>
</file>

<file path=ppt/drawings/_rels/vmlDrawing4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224.wmf"/><Relationship Id="rId1" Type="http://schemas.openxmlformats.org/officeDocument/2006/relationships/image" Target="../media/image22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4" Type="http://schemas.openxmlformats.org/officeDocument/2006/relationships/image" Target="../media/image2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15.wmf"/><Relationship Id="rId5" Type="http://schemas.openxmlformats.org/officeDocument/2006/relationships/image" Target="../media/image35.wmf"/><Relationship Id="rId4"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15.wmf"/><Relationship Id="rId5" Type="http://schemas.openxmlformats.org/officeDocument/2006/relationships/image" Target="../media/image39.wmf"/><Relationship Id="rId4" Type="http://schemas.openxmlformats.org/officeDocument/2006/relationships/image" Target="../media/image38.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image" Target="../media/image41.wmf"/><Relationship Id="rId7" Type="http://schemas.openxmlformats.org/officeDocument/2006/relationships/image" Target="../media/image45.wmf"/><Relationship Id="rId2" Type="http://schemas.openxmlformats.org/officeDocument/2006/relationships/image" Target="../media/image40.wmf"/><Relationship Id="rId1" Type="http://schemas.openxmlformats.org/officeDocument/2006/relationships/image" Target="../media/image15.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4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r>
              <a:rPr lang="en-US" altLang="ja-JP" dirty="0"/>
              <a:t>5.</a:t>
            </a:r>
            <a:r>
              <a:rPr lang="ja-JP" altLang="en-US" dirty="0"/>
              <a:t>情報源符号化</a:t>
            </a:r>
            <a:r>
              <a:rPr lang="ja-JP" altLang="en-US" dirty="0" smtClean="0"/>
              <a:t>（</a:t>
            </a:r>
            <a:r>
              <a:rPr lang="en-US" altLang="ja-JP" dirty="0" smtClean="0"/>
              <a:t>5</a:t>
            </a:r>
            <a:r>
              <a:rPr lang="ja-JP" altLang="en-US" dirty="0" smtClean="0"/>
              <a:t>章</a:t>
            </a:r>
            <a:r>
              <a:rPr lang="ja-JP" altLang="en-US" dirty="0"/>
              <a:t>）</a:t>
            </a:r>
          </a:p>
        </p:txBody>
      </p:sp>
      <p:sp>
        <p:nvSpPr>
          <p:cNvPr id="26627" name="Rectangle 3"/>
          <p:cNvSpPr>
            <a:spLocks noGrp="1" noChangeArrowheads="1"/>
          </p:cNvSpPr>
          <p:nvPr>
            <p:ph type="dt" sz="quarter"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r>
              <a:rPr lang="en-US" altLang="ja-JP" dirty="0" smtClean="0"/>
              <a:t>2009/11/4(</a:t>
            </a:r>
            <a:r>
              <a:rPr lang="ja-JP" altLang="en-US" dirty="0" smtClean="0"/>
              <a:t>水</a:t>
            </a:r>
            <a:r>
              <a:rPr lang="en-US" altLang="ja-JP" dirty="0" smtClean="0"/>
              <a:t>)</a:t>
            </a:r>
            <a:endParaRPr lang="ja-JP" altLang="en-US" dirty="0"/>
          </a:p>
        </p:txBody>
      </p:sp>
      <p:sp>
        <p:nvSpPr>
          <p:cNvPr id="26628" name="Rectangle 4"/>
          <p:cNvSpPr>
            <a:spLocks noGrp="1" noChangeArrowheads="1"/>
          </p:cNvSpPr>
          <p:nvPr>
            <p:ph type="ftr" sz="quarter" idx="2"/>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n-US" altLang="ja-JP"/>
          </a:p>
        </p:txBody>
      </p:sp>
      <p:sp>
        <p:nvSpPr>
          <p:cNvPr id="26629" name="Rectangle 5"/>
          <p:cNvSpPr>
            <a:spLocks noGrp="1" noChangeArrowheads="1"/>
          </p:cNvSpPr>
          <p:nvPr>
            <p:ph type="sldNum" sz="quarter" idx="3"/>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FE68957F-87BD-4ED7-A366-1D831C5B8473}"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endParaRPr lang="en-US" altLang="ja-JP"/>
          </a:p>
        </p:txBody>
      </p:sp>
      <p:sp>
        <p:nvSpPr>
          <p:cNvPr id="15363"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endParaRPr lang="en-US" altLang="ja-JP"/>
          </a:p>
        </p:txBody>
      </p:sp>
      <p:sp>
        <p:nvSpPr>
          <p:cNvPr id="5530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n-US" altLang="ja-JP"/>
          </a:p>
        </p:txBody>
      </p:sp>
      <p:sp>
        <p:nvSpPr>
          <p:cNvPr id="15367"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B0AFD79E-EC12-4B06-9480-44896860D99F}"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F420C41-1D20-4B04-B508-028BDF3DDA07}"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EF85499-15F4-47FC-9E88-BE790F5CB2EA}"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0"/>
            <a:ext cx="22860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7056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1E919DF-6322-4FA5-97FC-CDD7FD9DDF2B}"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B7047FB-46C7-410B-A0F6-96E5DF54F474}"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690B915-5592-4086-8310-A2FE939E5E0A}"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7CBC3E9-94AC-4C14-91F6-AB65E1F90A4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248D2CA0-CE05-4708-AA88-8B251360CBD5}"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EEB56F9-A2B9-4B8E-BB98-52B6449723AC}"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2A4F14CE-2A78-4F8E-A147-DAA4A5308822}"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885499E-E513-44C9-8B21-E8971677862D}"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BE50327-302B-42CF-BFD0-241A6CA6DF9F}"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bwMode="auto">
          <a:xfrm>
            <a:off x="0" y="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813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AD88093-F915-416B-A7A2-83C78F4544FF}"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3600">
          <a:solidFill>
            <a:srgbClr val="000066"/>
          </a:solidFill>
          <a:latin typeface="+mj-lt"/>
          <a:ea typeface="+mj-ea"/>
          <a:cs typeface="+mj-cs"/>
        </a:defRPr>
      </a:lvl1pPr>
      <a:lvl2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2pPr>
      <a:lvl3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3pPr>
      <a:lvl4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4pPr>
      <a:lvl5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5pPr>
      <a:lvl6pPr marL="457200" algn="l" rtl="0" fontAlgn="base">
        <a:spcBef>
          <a:spcPct val="0"/>
        </a:spcBef>
        <a:spcAft>
          <a:spcPct val="0"/>
        </a:spcAft>
        <a:defRPr kumimoji="1" sz="3600">
          <a:solidFill>
            <a:srgbClr val="000066"/>
          </a:solidFill>
          <a:latin typeface="Times New Roman" pitchFamily="18" charset="0"/>
          <a:ea typeface="ＭＳ Ｐゴシック" pitchFamily="50" charset="-128"/>
        </a:defRPr>
      </a:lvl6pPr>
      <a:lvl7pPr marL="914400" algn="l" rtl="0" fontAlgn="base">
        <a:spcBef>
          <a:spcPct val="0"/>
        </a:spcBef>
        <a:spcAft>
          <a:spcPct val="0"/>
        </a:spcAft>
        <a:defRPr kumimoji="1" sz="3600">
          <a:solidFill>
            <a:srgbClr val="000066"/>
          </a:solidFill>
          <a:latin typeface="Times New Roman" pitchFamily="18" charset="0"/>
          <a:ea typeface="ＭＳ Ｐゴシック" pitchFamily="50" charset="-128"/>
        </a:defRPr>
      </a:lvl7pPr>
      <a:lvl8pPr marL="1371600" algn="l" rtl="0" fontAlgn="base">
        <a:spcBef>
          <a:spcPct val="0"/>
        </a:spcBef>
        <a:spcAft>
          <a:spcPct val="0"/>
        </a:spcAft>
        <a:defRPr kumimoji="1" sz="3600">
          <a:solidFill>
            <a:srgbClr val="000066"/>
          </a:solidFill>
          <a:latin typeface="Times New Roman" pitchFamily="18" charset="0"/>
          <a:ea typeface="ＭＳ Ｐゴシック" pitchFamily="50" charset="-128"/>
        </a:defRPr>
      </a:lvl8pPr>
      <a:lvl9pPr marL="1828800" algn="l" rtl="0" fontAlgn="base">
        <a:spcBef>
          <a:spcPct val="0"/>
        </a:spcBef>
        <a:spcAft>
          <a:spcPct val="0"/>
        </a:spcAft>
        <a:defRPr kumimoji="1" sz="3600">
          <a:solidFill>
            <a:srgbClr val="000066"/>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8.bin"/><Relationship Id="rId7" Type="http://schemas.openxmlformats.org/officeDocument/2006/relationships/oleObject" Target="../embeddings/oleObject42.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oleObject" Target="../embeddings/oleObject41.bin"/><Relationship Id="rId5" Type="http://schemas.openxmlformats.org/officeDocument/2006/relationships/oleObject" Target="../embeddings/oleObject40.bin"/><Relationship Id="rId4" Type="http://schemas.openxmlformats.org/officeDocument/2006/relationships/oleObject" Target="../embeddings/oleObject39.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oleObject" Target="../embeddings/oleObject43.bin"/><Relationship Id="rId7" Type="http://schemas.openxmlformats.org/officeDocument/2006/relationships/oleObject" Target="../embeddings/oleObject47.bin"/><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oleObject" Target="../embeddings/oleObject46.bin"/><Relationship Id="rId5" Type="http://schemas.openxmlformats.org/officeDocument/2006/relationships/oleObject" Target="../embeddings/oleObject45.bin"/><Relationship Id="rId10" Type="http://schemas.openxmlformats.org/officeDocument/2006/relationships/oleObject" Target="../embeddings/oleObject50.bin"/><Relationship Id="rId4" Type="http://schemas.openxmlformats.org/officeDocument/2006/relationships/oleObject" Target="../embeddings/oleObject44.bin"/><Relationship Id="rId9" Type="http://schemas.openxmlformats.org/officeDocument/2006/relationships/oleObject" Target="../embeddings/oleObject49.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6.xml"/><Relationship Id="rId1" Type="http://schemas.openxmlformats.org/officeDocument/2006/relationships/vmlDrawing" Target="../drawings/vmlDrawing10.vml"/><Relationship Id="rId4" Type="http://schemas.openxmlformats.org/officeDocument/2006/relationships/oleObject" Target="../embeddings/oleObject52.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58.bin"/><Relationship Id="rId3" Type="http://schemas.openxmlformats.org/officeDocument/2006/relationships/oleObject" Target="../embeddings/oleObject53.bin"/><Relationship Id="rId7" Type="http://schemas.openxmlformats.org/officeDocument/2006/relationships/oleObject" Target="../embeddings/oleObject57.bin"/><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oleObject" Target="../embeddings/oleObject56.bin"/><Relationship Id="rId5" Type="http://schemas.openxmlformats.org/officeDocument/2006/relationships/oleObject" Target="../embeddings/oleObject55.bin"/><Relationship Id="rId10" Type="http://schemas.openxmlformats.org/officeDocument/2006/relationships/oleObject" Target="../embeddings/oleObject60.bin"/><Relationship Id="rId4" Type="http://schemas.openxmlformats.org/officeDocument/2006/relationships/oleObject" Target="../embeddings/oleObject54.bin"/><Relationship Id="rId9" Type="http://schemas.openxmlformats.org/officeDocument/2006/relationships/oleObject" Target="../embeddings/oleObject59.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Layout" Target="../slideLayouts/slideLayout6.xml"/><Relationship Id="rId1" Type="http://schemas.openxmlformats.org/officeDocument/2006/relationships/vmlDrawing" Target="../drawings/vmlDrawing12.vml"/><Relationship Id="rId4" Type="http://schemas.openxmlformats.org/officeDocument/2006/relationships/oleObject" Target="../embeddings/oleObject62.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embeddings/oleObject66.bin"/><Relationship Id="rId5" Type="http://schemas.openxmlformats.org/officeDocument/2006/relationships/oleObject" Target="../embeddings/oleObject65.bin"/><Relationship Id="rId4" Type="http://schemas.openxmlformats.org/officeDocument/2006/relationships/oleObject" Target="../embeddings/oleObject64.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72.bin"/><Relationship Id="rId13" Type="http://schemas.openxmlformats.org/officeDocument/2006/relationships/oleObject" Target="../embeddings/oleObject77.bin"/><Relationship Id="rId18" Type="http://schemas.openxmlformats.org/officeDocument/2006/relationships/oleObject" Target="../embeddings/oleObject82.bin"/><Relationship Id="rId26" Type="http://schemas.openxmlformats.org/officeDocument/2006/relationships/oleObject" Target="../embeddings/oleObject90.bin"/><Relationship Id="rId3" Type="http://schemas.openxmlformats.org/officeDocument/2006/relationships/oleObject" Target="../embeddings/oleObject67.bin"/><Relationship Id="rId21" Type="http://schemas.openxmlformats.org/officeDocument/2006/relationships/oleObject" Target="../embeddings/oleObject85.bin"/><Relationship Id="rId7" Type="http://schemas.openxmlformats.org/officeDocument/2006/relationships/oleObject" Target="../embeddings/oleObject71.bin"/><Relationship Id="rId12" Type="http://schemas.openxmlformats.org/officeDocument/2006/relationships/oleObject" Target="../embeddings/oleObject76.bin"/><Relationship Id="rId17" Type="http://schemas.openxmlformats.org/officeDocument/2006/relationships/oleObject" Target="../embeddings/oleObject81.bin"/><Relationship Id="rId25" Type="http://schemas.openxmlformats.org/officeDocument/2006/relationships/oleObject" Target="../embeddings/oleObject89.bin"/><Relationship Id="rId2" Type="http://schemas.openxmlformats.org/officeDocument/2006/relationships/slideLayout" Target="../slideLayouts/slideLayout6.xml"/><Relationship Id="rId16" Type="http://schemas.openxmlformats.org/officeDocument/2006/relationships/oleObject" Target="../embeddings/oleObject80.bin"/><Relationship Id="rId20" Type="http://schemas.openxmlformats.org/officeDocument/2006/relationships/oleObject" Target="../embeddings/oleObject84.bin"/><Relationship Id="rId1" Type="http://schemas.openxmlformats.org/officeDocument/2006/relationships/vmlDrawing" Target="../drawings/vmlDrawing14.vml"/><Relationship Id="rId6" Type="http://schemas.openxmlformats.org/officeDocument/2006/relationships/oleObject" Target="../embeddings/oleObject70.bin"/><Relationship Id="rId11" Type="http://schemas.openxmlformats.org/officeDocument/2006/relationships/oleObject" Target="../embeddings/oleObject75.bin"/><Relationship Id="rId24" Type="http://schemas.openxmlformats.org/officeDocument/2006/relationships/oleObject" Target="../embeddings/oleObject88.bin"/><Relationship Id="rId5" Type="http://schemas.openxmlformats.org/officeDocument/2006/relationships/oleObject" Target="../embeddings/oleObject69.bin"/><Relationship Id="rId15" Type="http://schemas.openxmlformats.org/officeDocument/2006/relationships/oleObject" Target="../embeddings/oleObject79.bin"/><Relationship Id="rId23" Type="http://schemas.openxmlformats.org/officeDocument/2006/relationships/oleObject" Target="../embeddings/oleObject87.bin"/><Relationship Id="rId10" Type="http://schemas.openxmlformats.org/officeDocument/2006/relationships/oleObject" Target="../embeddings/oleObject74.bin"/><Relationship Id="rId19" Type="http://schemas.openxmlformats.org/officeDocument/2006/relationships/oleObject" Target="../embeddings/oleObject83.bin"/><Relationship Id="rId4" Type="http://schemas.openxmlformats.org/officeDocument/2006/relationships/oleObject" Target="../embeddings/oleObject68.bin"/><Relationship Id="rId9" Type="http://schemas.openxmlformats.org/officeDocument/2006/relationships/oleObject" Target="../embeddings/oleObject73.bin"/><Relationship Id="rId14" Type="http://schemas.openxmlformats.org/officeDocument/2006/relationships/oleObject" Target="../embeddings/oleObject78.bin"/><Relationship Id="rId22" Type="http://schemas.openxmlformats.org/officeDocument/2006/relationships/oleObject" Target="../embeddings/oleObject86.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96.bin"/><Relationship Id="rId3" Type="http://schemas.openxmlformats.org/officeDocument/2006/relationships/oleObject" Target="../embeddings/oleObject91.bin"/><Relationship Id="rId7" Type="http://schemas.openxmlformats.org/officeDocument/2006/relationships/oleObject" Target="../embeddings/oleObject95.bin"/><Relationship Id="rId2" Type="http://schemas.openxmlformats.org/officeDocument/2006/relationships/slideLayout" Target="../slideLayouts/slideLayout6.xml"/><Relationship Id="rId1" Type="http://schemas.openxmlformats.org/officeDocument/2006/relationships/vmlDrawing" Target="../drawings/vmlDrawing15.vml"/><Relationship Id="rId6" Type="http://schemas.openxmlformats.org/officeDocument/2006/relationships/oleObject" Target="../embeddings/oleObject94.bin"/><Relationship Id="rId11" Type="http://schemas.openxmlformats.org/officeDocument/2006/relationships/oleObject" Target="../embeddings/oleObject99.bin"/><Relationship Id="rId5" Type="http://schemas.openxmlformats.org/officeDocument/2006/relationships/oleObject" Target="../embeddings/oleObject93.bin"/><Relationship Id="rId10" Type="http://schemas.openxmlformats.org/officeDocument/2006/relationships/oleObject" Target="../embeddings/oleObject98.bin"/><Relationship Id="rId4" Type="http://schemas.openxmlformats.org/officeDocument/2006/relationships/oleObject" Target="../embeddings/oleObject92.bin"/><Relationship Id="rId9" Type="http://schemas.openxmlformats.org/officeDocument/2006/relationships/oleObject" Target="../embeddings/oleObject97.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05.bin"/><Relationship Id="rId3" Type="http://schemas.openxmlformats.org/officeDocument/2006/relationships/oleObject" Target="../embeddings/oleObject100.bin"/><Relationship Id="rId7" Type="http://schemas.openxmlformats.org/officeDocument/2006/relationships/oleObject" Target="../embeddings/oleObject104.bin"/><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oleObject" Target="../embeddings/oleObject103.bin"/><Relationship Id="rId11" Type="http://schemas.openxmlformats.org/officeDocument/2006/relationships/oleObject" Target="../embeddings/oleObject108.bin"/><Relationship Id="rId5" Type="http://schemas.openxmlformats.org/officeDocument/2006/relationships/oleObject" Target="../embeddings/oleObject102.bin"/><Relationship Id="rId10" Type="http://schemas.openxmlformats.org/officeDocument/2006/relationships/oleObject" Target="../embeddings/oleObject107.bin"/><Relationship Id="rId4" Type="http://schemas.openxmlformats.org/officeDocument/2006/relationships/oleObject" Target="../embeddings/oleObject101.bin"/><Relationship Id="rId9" Type="http://schemas.openxmlformats.org/officeDocument/2006/relationships/oleObject" Target="../embeddings/oleObject106.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09.bin"/><Relationship Id="rId2" Type="http://schemas.openxmlformats.org/officeDocument/2006/relationships/slideLayout" Target="../slideLayouts/slideLayout6.xml"/><Relationship Id="rId1" Type="http://schemas.openxmlformats.org/officeDocument/2006/relationships/vmlDrawing" Target="../drawings/vmlDrawing17.vml"/><Relationship Id="rId6" Type="http://schemas.openxmlformats.org/officeDocument/2006/relationships/oleObject" Target="../embeddings/oleObject112.bin"/><Relationship Id="rId5" Type="http://schemas.openxmlformats.org/officeDocument/2006/relationships/oleObject" Target="../embeddings/oleObject111.bin"/><Relationship Id="rId4" Type="http://schemas.openxmlformats.org/officeDocument/2006/relationships/oleObject" Target="../embeddings/oleObject110.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18.bin"/><Relationship Id="rId13" Type="http://schemas.openxmlformats.org/officeDocument/2006/relationships/oleObject" Target="../embeddings/oleObject123.bin"/><Relationship Id="rId3" Type="http://schemas.openxmlformats.org/officeDocument/2006/relationships/oleObject" Target="../embeddings/oleObject113.bin"/><Relationship Id="rId7" Type="http://schemas.openxmlformats.org/officeDocument/2006/relationships/oleObject" Target="../embeddings/oleObject117.bin"/><Relationship Id="rId12" Type="http://schemas.openxmlformats.org/officeDocument/2006/relationships/oleObject" Target="../embeddings/oleObject122.bin"/><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oleObject" Target="../embeddings/oleObject116.bin"/><Relationship Id="rId11" Type="http://schemas.openxmlformats.org/officeDocument/2006/relationships/oleObject" Target="../embeddings/oleObject121.bin"/><Relationship Id="rId5" Type="http://schemas.openxmlformats.org/officeDocument/2006/relationships/oleObject" Target="../embeddings/oleObject115.bin"/><Relationship Id="rId10" Type="http://schemas.openxmlformats.org/officeDocument/2006/relationships/oleObject" Target="../embeddings/oleObject120.bin"/><Relationship Id="rId4" Type="http://schemas.openxmlformats.org/officeDocument/2006/relationships/oleObject" Target="../embeddings/oleObject114.bin"/><Relationship Id="rId9" Type="http://schemas.openxmlformats.org/officeDocument/2006/relationships/oleObject" Target="../embeddings/oleObject119.bin"/><Relationship Id="rId14" Type="http://schemas.openxmlformats.org/officeDocument/2006/relationships/oleObject" Target="../embeddings/oleObject124.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30.bin"/><Relationship Id="rId13" Type="http://schemas.openxmlformats.org/officeDocument/2006/relationships/oleObject" Target="../embeddings/oleObject135.bin"/><Relationship Id="rId3" Type="http://schemas.openxmlformats.org/officeDocument/2006/relationships/oleObject" Target="../embeddings/oleObject125.bin"/><Relationship Id="rId7" Type="http://schemas.openxmlformats.org/officeDocument/2006/relationships/oleObject" Target="../embeddings/oleObject129.bin"/><Relationship Id="rId12" Type="http://schemas.openxmlformats.org/officeDocument/2006/relationships/oleObject" Target="../embeddings/oleObject134.bin"/><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128.bin"/><Relationship Id="rId11" Type="http://schemas.openxmlformats.org/officeDocument/2006/relationships/oleObject" Target="../embeddings/oleObject133.bin"/><Relationship Id="rId5" Type="http://schemas.openxmlformats.org/officeDocument/2006/relationships/oleObject" Target="../embeddings/oleObject127.bin"/><Relationship Id="rId15" Type="http://schemas.openxmlformats.org/officeDocument/2006/relationships/oleObject" Target="../embeddings/oleObject137.bin"/><Relationship Id="rId10" Type="http://schemas.openxmlformats.org/officeDocument/2006/relationships/oleObject" Target="../embeddings/oleObject132.bin"/><Relationship Id="rId4" Type="http://schemas.openxmlformats.org/officeDocument/2006/relationships/oleObject" Target="../embeddings/oleObject126.bin"/><Relationship Id="rId9" Type="http://schemas.openxmlformats.org/officeDocument/2006/relationships/oleObject" Target="../embeddings/oleObject131.bin"/><Relationship Id="rId14" Type="http://schemas.openxmlformats.org/officeDocument/2006/relationships/oleObject" Target="../embeddings/oleObject136.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38.bin"/><Relationship Id="rId2" Type="http://schemas.openxmlformats.org/officeDocument/2006/relationships/slideLayout" Target="../slideLayouts/slideLayout6.xml"/><Relationship Id="rId1" Type="http://schemas.openxmlformats.org/officeDocument/2006/relationships/vmlDrawing" Target="../drawings/vmlDrawing20.vml"/><Relationship Id="rId6" Type="http://schemas.openxmlformats.org/officeDocument/2006/relationships/oleObject" Target="../embeddings/oleObject141.bin"/><Relationship Id="rId5" Type="http://schemas.openxmlformats.org/officeDocument/2006/relationships/oleObject" Target="../embeddings/oleObject140.bin"/><Relationship Id="rId4" Type="http://schemas.openxmlformats.org/officeDocument/2006/relationships/oleObject" Target="../embeddings/oleObject139.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147.bin"/><Relationship Id="rId3" Type="http://schemas.openxmlformats.org/officeDocument/2006/relationships/oleObject" Target="../embeddings/oleObject142.bin"/><Relationship Id="rId7" Type="http://schemas.openxmlformats.org/officeDocument/2006/relationships/oleObject" Target="../embeddings/oleObject146.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145.bin"/><Relationship Id="rId5" Type="http://schemas.openxmlformats.org/officeDocument/2006/relationships/oleObject" Target="../embeddings/oleObject144.bin"/><Relationship Id="rId4" Type="http://schemas.openxmlformats.org/officeDocument/2006/relationships/oleObject" Target="../embeddings/oleObject143.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53.bin"/><Relationship Id="rId3" Type="http://schemas.openxmlformats.org/officeDocument/2006/relationships/oleObject" Target="../embeddings/oleObject148.bin"/><Relationship Id="rId7" Type="http://schemas.openxmlformats.org/officeDocument/2006/relationships/oleObject" Target="../embeddings/oleObject152.bin"/><Relationship Id="rId2" Type="http://schemas.openxmlformats.org/officeDocument/2006/relationships/slideLayout" Target="../slideLayouts/slideLayout6.xml"/><Relationship Id="rId1" Type="http://schemas.openxmlformats.org/officeDocument/2006/relationships/vmlDrawing" Target="../drawings/vmlDrawing22.vml"/><Relationship Id="rId6" Type="http://schemas.openxmlformats.org/officeDocument/2006/relationships/oleObject" Target="../embeddings/oleObject151.bin"/><Relationship Id="rId5" Type="http://schemas.openxmlformats.org/officeDocument/2006/relationships/oleObject" Target="../embeddings/oleObject150.bin"/><Relationship Id="rId4" Type="http://schemas.openxmlformats.org/officeDocument/2006/relationships/oleObject" Target="../embeddings/oleObject149.bin"/><Relationship Id="rId9" Type="http://schemas.openxmlformats.org/officeDocument/2006/relationships/oleObject" Target="../embeddings/oleObject154.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160.bin"/><Relationship Id="rId3" Type="http://schemas.openxmlformats.org/officeDocument/2006/relationships/oleObject" Target="../embeddings/oleObject155.bin"/><Relationship Id="rId7" Type="http://schemas.openxmlformats.org/officeDocument/2006/relationships/oleObject" Target="../embeddings/oleObject159.bin"/><Relationship Id="rId2" Type="http://schemas.openxmlformats.org/officeDocument/2006/relationships/slideLayout" Target="../slideLayouts/slideLayout6.xml"/><Relationship Id="rId1" Type="http://schemas.openxmlformats.org/officeDocument/2006/relationships/vmlDrawing" Target="../drawings/vmlDrawing23.vml"/><Relationship Id="rId6" Type="http://schemas.openxmlformats.org/officeDocument/2006/relationships/oleObject" Target="../embeddings/oleObject158.bin"/><Relationship Id="rId5" Type="http://schemas.openxmlformats.org/officeDocument/2006/relationships/oleObject" Target="../embeddings/oleObject157.bin"/><Relationship Id="rId4" Type="http://schemas.openxmlformats.org/officeDocument/2006/relationships/oleObject" Target="../embeddings/oleObject156.bin"/><Relationship Id="rId9" Type="http://schemas.openxmlformats.org/officeDocument/2006/relationships/oleObject" Target="../embeddings/oleObject161.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62.bin"/><Relationship Id="rId2" Type="http://schemas.openxmlformats.org/officeDocument/2006/relationships/slideLayout" Target="../slideLayouts/slideLayout6.xml"/><Relationship Id="rId1" Type="http://schemas.openxmlformats.org/officeDocument/2006/relationships/vmlDrawing" Target="../drawings/vmlDrawing24.vml"/><Relationship Id="rId5" Type="http://schemas.openxmlformats.org/officeDocument/2006/relationships/oleObject" Target="../embeddings/oleObject164.bin"/><Relationship Id="rId4" Type="http://schemas.openxmlformats.org/officeDocument/2006/relationships/oleObject" Target="../embeddings/oleObject163.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12"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oleObject" Target="../embeddings/oleObject9.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170.bin"/><Relationship Id="rId3" Type="http://schemas.openxmlformats.org/officeDocument/2006/relationships/oleObject" Target="../embeddings/oleObject165.bin"/><Relationship Id="rId7" Type="http://schemas.openxmlformats.org/officeDocument/2006/relationships/oleObject" Target="../embeddings/oleObject169.bin"/><Relationship Id="rId2" Type="http://schemas.openxmlformats.org/officeDocument/2006/relationships/slideLayout" Target="../slideLayouts/slideLayout6.xml"/><Relationship Id="rId1" Type="http://schemas.openxmlformats.org/officeDocument/2006/relationships/vmlDrawing" Target="../drawings/vmlDrawing25.vml"/><Relationship Id="rId6" Type="http://schemas.openxmlformats.org/officeDocument/2006/relationships/oleObject" Target="../embeddings/oleObject168.bin"/><Relationship Id="rId11" Type="http://schemas.openxmlformats.org/officeDocument/2006/relationships/oleObject" Target="../embeddings/oleObject173.bin"/><Relationship Id="rId5" Type="http://schemas.openxmlformats.org/officeDocument/2006/relationships/oleObject" Target="../embeddings/oleObject167.bin"/><Relationship Id="rId10" Type="http://schemas.openxmlformats.org/officeDocument/2006/relationships/oleObject" Target="../embeddings/oleObject172.bin"/><Relationship Id="rId4" Type="http://schemas.openxmlformats.org/officeDocument/2006/relationships/oleObject" Target="../embeddings/oleObject166.bin"/><Relationship Id="rId9" Type="http://schemas.openxmlformats.org/officeDocument/2006/relationships/oleObject" Target="../embeddings/oleObject171.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179.bin"/><Relationship Id="rId13" Type="http://schemas.openxmlformats.org/officeDocument/2006/relationships/oleObject" Target="../embeddings/oleObject184.bin"/><Relationship Id="rId3" Type="http://schemas.openxmlformats.org/officeDocument/2006/relationships/oleObject" Target="../embeddings/oleObject174.bin"/><Relationship Id="rId7" Type="http://schemas.openxmlformats.org/officeDocument/2006/relationships/oleObject" Target="../embeddings/oleObject178.bin"/><Relationship Id="rId12" Type="http://schemas.openxmlformats.org/officeDocument/2006/relationships/oleObject" Target="../embeddings/oleObject183.bin"/><Relationship Id="rId2" Type="http://schemas.openxmlformats.org/officeDocument/2006/relationships/slideLayout" Target="../slideLayouts/slideLayout6.xml"/><Relationship Id="rId1" Type="http://schemas.openxmlformats.org/officeDocument/2006/relationships/vmlDrawing" Target="../drawings/vmlDrawing26.vml"/><Relationship Id="rId6" Type="http://schemas.openxmlformats.org/officeDocument/2006/relationships/oleObject" Target="../embeddings/oleObject177.bin"/><Relationship Id="rId11" Type="http://schemas.openxmlformats.org/officeDocument/2006/relationships/oleObject" Target="../embeddings/oleObject182.bin"/><Relationship Id="rId5" Type="http://schemas.openxmlformats.org/officeDocument/2006/relationships/oleObject" Target="../embeddings/oleObject176.bin"/><Relationship Id="rId10" Type="http://schemas.openxmlformats.org/officeDocument/2006/relationships/oleObject" Target="../embeddings/oleObject181.bin"/><Relationship Id="rId4" Type="http://schemas.openxmlformats.org/officeDocument/2006/relationships/oleObject" Target="../embeddings/oleObject175.bin"/><Relationship Id="rId9" Type="http://schemas.openxmlformats.org/officeDocument/2006/relationships/oleObject" Target="../embeddings/oleObject180.bin"/><Relationship Id="rId14" Type="http://schemas.openxmlformats.org/officeDocument/2006/relationships/oleObject" Target="../embeddings/oleObject185.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86.bin"/><Relationship Id="rId2" Type="http://schemas.openxmlformats.org/officeDocument/2006/relationships/slideLayout" Target="../slideLayouts/slideLayout6.xml"/><Relationship Id="rId1" Type="http://schemas.openxmlformats.org/officeDocument/2006/relationships/vmlDrawing" Target="../drawings/vmlDrawing27.vml"/><Relationship Id="rId6" Type="http://schemas.openxmlformats.org/officeDocument/2006/relationships/oleObject" Target="../embeddings/oleObject189.bin"/><Relationship Id="rId5" Type="http://schemas.openxmlformats.org/officeDocument/2006/relationships/oleObject" Target="../embeddings/oleObject188.bin"/><Relationship Id="rId4" Type="http://schemas.openxmlformats.org/officeDocument/2006/relationships/oleObject" Target="../embeddings/oleObject187.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90.bin"/><Relationship Id="rId2" Type="http://schemas.openxmlformats.org/officeDocument/2006/relationships/slideLayout" Target="../slideLayouts/slideLayout6.xml"/><Relationship Id="rId1" Type="http://schemas.openxmlformats.org/officeDocument/2006/relationships/vmlDrawing" Target="../drawings/vmlDrawing28.vml"/><Relationship Id="rId5" Type="http://schemas.openxmlformats.org/officeDocument/2006/relationships/oleObject" Target="../embeddings/oleObject192.bin"/><Relationship Id="rId4" Type="http://schemas.openxmlformats.org/officeDocument/2006/relationships/oleObject" Target="../embeddings/oleObject191.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93.bin"/><Relationship Id="rId2" Type="http://schemas.openxmlformats.org/officeDocument/2006/relationships/slideLayout" Target="../slideLayouts/slideLayout6.xml"/><Relationship Id="rId1" Type="http://schemas.openxmlformats.org/officeDocument/2006/relationships/vmlDrawing" Target="../drawings/vmlDrawing29.vml"/><Relationship Id="rId5" Type="http://schemas.openxmlformats.org/officeDocument/2006/relationships/oleObject" Target="../embeddings/oleObject195.bin"/><Relationship Id="rId4" Type="http://schemas.openxmlformats.org/officeDocument/2006/relationships/oleObject" Target="../embeddings/oleObject194.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96.bin"/><Relationship Id="rId2" Type="http://schemas.openxmlformats.org/officeDocument/2006/relationships/slideLayout" Target="../slideLayouts/slideLayout6.xml"/><Relationship Id="rId1" Type="http://schemas.openxmlformats.org/officeDocument/2006/relationships/vmlDrawing" Target="../drawings/vmlDrawing30.v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97.bin"/><Relationship Id="rId2" Type="http://schemas.openxmlformats.org/officeDocument/2006/relationships/slideLayout" Target="../slideLayouts/slideLayout6.xml"/><Relationship Id="rId1" Type="http://schemas.openxmlformats.org/officeDocument/2006/relationships/vmlDrawing" Target="../drawings/vmlDrawing31.vml"/><Relationship Id="rId5" Type="http://schemas.openxmlformats.org/officeDocument/2006/relationships/oleObject" Target="../embeddings/oleObject199.bin"/><Relationship Id="rId4" Type="http://schemas.openxmlformats.org/officeDocument/2006/relationships/oleObject" Target="../embeddings/oleObject198.bin"/></Relationships>
</file>

<file path=ppt/slides/_rels/slide38.xml.rels><?xml version="1.0" encoding="UTF-8" standalone="yes"?>
<Relationships xmlns="http://schemas.openxmlformats.org/package/2006/relationships"><Relationship Id="rId8" Type="http://schemas.openxmlformats.org/officeDocument/2006/relationships/oleObject" Target="../embeddings/oleObject205.bin"/><Relationship Id="rId3" Type="http://schemas.openxmlformats.org/officeDocument/2006/relationships/oleObject" Target="../embeddings/oleObject200.bin"/><Relationship Id="rId7" Type="http://schemas.openxmlformats.org/officeDocument/2006/relationships/oleObject" Target="../embeddings/oleObject204.bin"/><Relationship Id="rId2" Type="http://schemas.openxmlformats.org/officeDocument/2006/relationships/slideLayout" Target="../slideLayouts/slideLayout6.xml"/><Relationship Id="rId1" Type="http://schemas.openxmlformats.org/officeDocument/2006/relationships/vmlDrawing" Target="../drawings/vmlDrawing32.vml"/><Relationship Id="rId6" Type="http://schemas.openxmlformats.org/officeDocument/2006/relationships/oleObject" Target="../embeddings/oleObject203.bin"/><Relationship Id="rId5" Type="http://schemas.openxmlformats.org/officeDocument/2006/relationships/oleObject" Target="../embeddings/oleObject202.bin"/><Relationship Id="rId4" Type="http://schemas.openxmlformats.org/officeDocument/2006/relationships/oleObject" Target="../embeddings/oleObject201.bin"/></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211.bin"/><Relationship Id="rId3" Type="http://schemas.openxmlformats.org/officeDocument/2006/relationships/oleObject" Target="../embeddings/oleObject206.bin"/><Relationship Id="rId7" Type="http://schemas.openxmlformats.org/officeDocument/2006/relationships/oleObject" Target="../embeddings/oleObject210.bin"/><Relationship Id="rId2" Type="http://schemas.openxmlformats.org/officeDocument/2006/relationships/slideLayout" Target="../slideLayouts/slideLayout6.xml"/><Relationship Id="rId1" Type="http://schemas.openxmlformats.org/officeDocument/2006/relationships/vmlDrawing" Target="../drawings/vmlDrawing33.vml"/><Relationship Id="rId6" Type="http://schemas.openxmlformats.org/officeDocument/2006/relationships/oleObject" Target="../embeddings/oleObject209.bin"/><Relationship Id="rId11" Type="http://schemas.openxmlformats.org/officeDocument/2006/relationships/oleObject" Target="../embeddings/oleObject214.bin"/><Relationship Id="rId5" Type="http://schemas.openxmlformats.org/officeDocument/2006/relationships/oleObject" Target="../embeddings/oleObject208.bin"/><Relationship Id="rId10" Type="http://schemas.openxmlformats.org/officeDocument/2006/relationships/oleObject" Target="../embeddings/oleObject213.bin"/><Relationship Id="rId4" Type="http://schemas.openxmlformats.org/officeDocument/2006/relationships/oleObject" Target="../embeddings/oleObject207.bin"/><Relationship Id="rId9" Type="http://schemas.openxmlformats.org/officeDocument/2006/relationships/oleObject" Target="../embeddings/oleObject212.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1.bin"/><Relationship Id="rId7" Type="http://schemas.openxmlformats.org/officeDocument/2006/relationships/oleObject" Target="../embeddings/oleObject15.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220.bin"/><Relationship Id="rId3" Type="http://schemas.openxmlformats.org/officeDocument/2006/relationships/oleObject" Target="../embeddings/oleObject215.bin"/><Relationship Id="rId7" Type="http://schemas.openxmlformats.org/officeDocument/2006/relationships/oleObject" Target="../embeddings/oleObject219.bin"/><Relationship Id="rId2" Type="http://schemas.openxmlformats.org/officeDocument/2006/relationships/slideLayout" Target="../slideLayouts/slideLayout6.xml"/><Relationship Id="rId1" Type="http://schemas.openxmlformats.org/officeDocument/2006/relationships/vmlDrawing" Target="../drawings/vmlDrawing34.vml"/><Relationship Id="rId6" Type="http://schemas.openxmlformats.org/officeDocument/2006/relationships/oleObject" Target="../embeddings/oleObject218.bin"/><Relationship Id="rId5" Type="http://schemas.openxmlformats.org/officeDocument/2006/relationships/oleObject" Target="../embeddings/oleObject217.bin"/><Relationship Id="rId10" Type="http://schemas.openxmlformats.org/officeDocument/2006/relationships/oleObject" Target="../embeddings/oleObject222.bin"/><Relationship Id="rId4" Type="http://schemas.openxmlformats.org/officeDocument/2006/relationships/oleObject" Target="../embeddings/oleObject216.bin"/><Relationship Id="rId9" Type="http://schemas.openxmlformats.org/officeDocument/2006/relationships/oleObject" Target="../embeddings/oleObject221.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23.bin"/><Relationship Id="rId2" Type="http://schemas.openxmlformats.org/officeDocument/2006/relationships/slideLayout" Target="../slideLayouts/slideLayout7.xml"/><Relationship Id="rId1" Type="http://schemas.openxmlformats.org/officeDocument/2006/relationships/vmlDrawing" Target="../drawings/vmlDrawing35.vml"/><Relationship Id="rId4" Type="http://schemas.openxmlformats.org/officeDocument/2006/relationships/oleObject" Target="../embeddings/oleObject224.bin"/></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225.bin"/><Relationship Id="rId2" Type="http://schemas.openxmlformats.org/officeDocument/2006/relationships/slideLayout" Target="../slideLayouts/slideLayout6.xml"/><Relationship Id="rId1" Type="http://schemas.openxmlformats.org/officeDocument/2006/relationships/vmlDrawing" Target="../drawings/vmlDrawing36.vml"/><Relationship Id="rId6" Type="http://schemas.openxmlformats.org/officeDocument/2006/relationships/oleObject" Target="../embeddings/oleObject228.bin"/><Relationship Id="rId5" Type="http://schemas.openxmlformats.org/officeDocument/2006/relationships/oleObject" Target="../embeddings/oleObject227.bin"/><Relationship Id="rId4" Type="http://schemas.openxmlformats.org/officeDocument/2006/relationships/oleObject" Target="../embeddings/oleObject226.bin"/></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234.bin"/><Relationship Id="rId3" Type="http://schemas.openxmlformats.org/officeDocument/2006/relationships/oleObject" Target="../embeddings/oleObject229.bin"/><Relationship Id="rId7" Type="http://schemas.openxmlformats.org/officeDocument/2006/relationships/oleObject" Target="../embeddings/oleObject233.bin"/><Relationship Id="rId2" Type="http://schemas.openxmlformats.org/officeDocument/2006/relationships/slideLayout" Target="../slideLayouts/slideLayout6.xml"/><Relationship Id="rId1" Type="http://schemas.openxmlformats.org/officeDocument/2006/relationships/vmlDrawing" Target="../drawings/vmlDrawing37.vml"/><Relationship Id="rId6" Type="http://schemas.openxmlformats.org/officeDocument/2006/relationships/oleObject" Target="../embeddings/oleObject232.bin"/><Relationship Id="rId5" Type="http://schemas.openxmlformats.org/officeDocument/2006/relationships/oleObject" Target="../embeddings/oleObject231.bin"/><Relationship Id="rId10" Type="http://schemas.openxmlformats.org/officeDocument/2006/relationships/oleObject" Target="../embeddings/oleObject236.bin"/><Relationship Id="rId4" Type="http://schemas.openxmlformats.org/officeDocument/2006/relationships/oleObject" Target="../embeddings/oleObject230.bin"/><Relationship Id="rId9" Type="http://schemas.openxmlformats.org/officeDocument/2006/relationships/oleObject" Target="../embeddings/oleObject235.bin"/></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242.bin"/><Relationship Id="rId3" Type="http://schemas.openxmlformats.org/officeDocument/2006/relationships/oleObject" Target="../embeddings/oleObject237.bin"/><Relationship Id="rId7" Type="http://schemas.openxmlformats.org/officeDocument/2006/relationships/oleObject" Target="../embeddings/oleObject241.bin"/><Relationship Id="rId2" Type="http://schemas.openxmlformats.org/officeDocument/2006/relationships/slideLayout" Target="../slideLayouts/slideLayout6.xml"/><Relationship Id="rId1" Type="http://schemas.openxmlformats.org/officeDocument/2006/relationships/vmlDrawing" Target="../drawings/vmlDrawing38.vml"/><Relationship Id="rId6" Type="http://schemas.openxmlformats.org/officeDocument/2006/relationships/oleObject" Target="../embeddings/oleObject240.bin"/><Relationship Id="rId5" Type="http://schemas.openxmlformats.org/officeDocument/2006/relationships/oleObject" Target="../embeddings/oleObject239.bin"/><Relationship Id="rId4" Type="http://schemas.openxmlformats.org/officeDocument/2006/relationships/oleObject" Target="../embeddings/oleObject238.bin"/></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243.bin"/><Relationship Id="rId2" Type="http://schemas.openxmlformats.org/officeDocument/2006/relationships/slideLayout" Target="../slideLayouts/slideLayout6.xml"/><Relationship Id="rId1" Type="http://schemas.openxmlformats.org/officeDocument/2006/relationships/vmlDrawing" Target="../drawings/vmlDrawing39.vml"/><Relationship Id="rId5" Type="http://schemas.openxmlformats.org/officeDocument/2006/relationships/oleObject" Target="../embeddings/oleObject245.bin"/><Relationship Id="rId4" Type="http://schemas.openxmlformats.org/officeDocument/2006/relationships/oleObject" Target="../embeddings/oleObject244.bin"/></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46.bin"/><Relationship Id="rId2" Type="http://schemas.openxmlformats.org/officeDocument/2006/relationships/slideLayout" Target="../slideLayouts/slideLayout6.xml"/><Relationship Id="rId1" Type="http://schemas.openxmlformats.org/officeDocument/2006/relationships/vmlDrawing" Target="../drawings/vmlDrawing40.vml"/><Relationship Id="rId6" Type="http://schemas.openxmlformats.org/officeDocument/2006/relationships/oleObject" Target="../embeddings/oleObject249.bin"/><Relationship Id="rId5" Type="http://schemas.openxmlformats.org/officeDocument/2006/relationships/oleObject" Target="../embeddings/oleObject248.bin"/><Relationship Id="rId4" Type="http://schemas.openxmlformats.org/officeDocument/2006/relationships/oleObject" Target="../embeddings/oleObject247.bin"/></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250.bin"/><Relationship Id="rId2" Type="http://schemas.openxmlformats.org/officeDocument/2006/relationships/slideLayout" Target="../slideLayouts/slideLayout7.xml"/><Relationship Id="rId1" Type="http://schemas.openxmlformats.org/officeDocument/2006/relationships/vmlDrawing" Target="../drawings/vmlDrawing41.vml"/><Relationship Id="rId4" Type="http://schemas.openxmlformats.org/officeDocument/2006/relationships/oleObject" Target="../embeddings/oleObject251.bin"/></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252.bin"/><Relationship Id="rId2" Type="http://schemas.openxmlformats.org/officeDocument/2006/relationships/slideLayout" Target="../slideLayouts/slideLayout7.xml"/><Relationship Id="rId1" Type="http://schemas.openxmlformats.org/officeDocument/2006/relationships/vmlDrawing" Target="../drawings/vmlDrawing42.vml"/><Relationship Id="rId6" Type="http://schemas.openxmlformats.org/officeDocument/2006/relationships/oleObject" Target="../embeddings/oleObject255.bin"/><Relationship Id="rId5" Type="http://schemas.openxmlformats.org/officeDocument/2006/relationships/oleObject" Target="../embeddings/oleObject254.bin"/><Relationship Id="rId4" Type="http://schemas.openxmlformats.org/officeDocument/2006/relationships/oleObject" Target="../embeddings/oleObject253.bin"/></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56.bin"/><Relationship Id="rId7" Type="http://schemas.openxmlformats.org/officeDocument/2006/relationships/oleObject" Target="../embeddings/oleObject260.bin"/><Relationship Id="rId2" Type="http://schemas.openxmlformats.org/officeDocument/2006/relationships/slideLayout" Target="../slideLayouts/slideLayout6.xml"/><Relationship Id="rId1" Type="http://schemas.openxmlformats.org/officeDocument/2006/relationships/vmlDrawing" Target="../drawings/vmlDrawing43.vml"/><Relationship Id="rId6" Type="http://schemas.openxmlformats.org/officeDocument/2006/relationships/oleObject" Target="../embeddings/oleObject259.bin"/><Relationship Id="rId5" Type="http://schemas.openxmlformats.org/officeDocument/2006/relationships/oleObject" Target="../embeddings/oleObject258.bin"/><Relationship Id="rId4" Type="http://schemas.openxmlformats.org/officeDocument/2006/relationships/oleObject" Target="../embeddings/oleObject257.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261.bin"/><Relationship Id="rId2" Type="http://schemas.openxmlformats.org/officeDocument/2006/relationships/slideLayout" Target="../slideLayouts/slideLayout6.xml"/><Relationship Id="rId1" Type="http://schemas.openxmlformats.org/officeDocument/2006/relationships/vmlDrawing" Target="../drawings/vmlDrawing44.vml"/><Relationship Id="rId6" Type="http://schemas.openxmlformats.org/officeDocument/2006/relationships/oleObject" Target="../embeddings/oleObject264.bin"/><Relationship Id="rId5" Type="http://schemas.openxmlformats.org/officeDocument/2006/relationships/oleObject" Target="../embeddings/oleObject263.bin"/><Relationship Id="rId4" Type="http://schemas.openxmlformats.org/officeDocument/2006/relationships/oleObject" Target="../embeddings/oleObject262.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265.bin"/><Relationship Id="rId7" Type="http://schemas.openxmlformats.org/officeDocument/2006/relationships/oleObject" Target="../embeddings/oleObject269.bin"/><Relationship Id="rId2" Type="http://schemas.openxmlformats.org/officeDocument/2006/relationships/slideLayout" Target="../slideLayouts/slideLayout6.xml"/><Relationship Id="rId1" Type="http://schemas.openxmlformats.org/officeDocument/2006/relationships/vmlDrawing" Target="../drawings/vmlDrawing45.vml"/><Relationship Id="rId6" Type="http://schemas.openxmlformats.org/officeDocument/2006/relationships/oleObject" Target="../embeddings/oleObject268.bin"/><Relationship Id="rId5" Type="http://schemas.openxmlformats.org/officeDocument/2006/relationships/oleObject" Target="../embeddings/oleObject267.bin"/><Relationship Id="rId4" Type="http://schemas.openxmlformats.org/officeDocument/2006/relationships/oleObject" Target="../embeddings/oleObject266.bin"/></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270.bin"/><Relationship Id="rId2" Type="http://schemas.openxmlformats.org/officeDocument/2006/relationships/slideLayout" Target="../slideLayouts/slideLayout6.xml"/><Relationship Id="rId1" Type="http://schemas.openxmlformats.org/officeDocument/2006/relationships/vmlDrawing" Target="../drawings/vmlDrawing46.vml"/><Relationship Id="rId5" Type="http://schemas.openxmlformats.org/officeDocument/2006/relationships/oleObject" Target="../embeddings/oleObject272.bin"/><Relationship Id="rId4" Type="http://schemas.openxmlformats.org/officeDocument/2006/relationships/oleObject" Target="../embeddings/oleObject271.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28.bin"/><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32.bin"/><Relationship Id="rId5" Type="http://schemas.openxmlformats.org/officeDocument/2006/relationships/oleObject" Target="../embeddings/oleObject31.bin"/><Relationship Id="rId4" Type="http://schemas.openxmlformats.org/officeDocument/2006/relationships/oleObject" Target="../embeddings/oleObject30.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3.bin"/><Relationship Id="rId7" Type="http://schemas.openxmlformats.org/officeDocument/2006/relationships/oleObject" Target="../embeddings/oleObject37.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36.bin"/><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番号プレースホルダ 5"/>
          <p:cNvSpPr>
            <a:spLocks noGrp="1"/>
          </p:cNvSpPr>
          <p:nvPr>
            <p:ph type="sldNum" sz="quarter" idx="12"/>
          </p:nvPr>
        </p:nvSpPr>
        <p:spPr>
          <a:noFill/>
        </p:spPr>
        <p:txBody>
          <a:bodyPr/>
          <a:lstStyle/>
          <a:p>
            <a:fld id="{0B073575-F81F-46C4-916C-CEAB2959F68F}" type="slidenum">
              <a:rPr lang="en-US" altLang="ja-JP" smtClean="0"/>
              <a:pPr/>
              <a:t>1</a:t>
            </a:fld>
            <a:endParaRPr lang="en-US" altLang="ja-JP" smtClean="0"/>
          </a:p>
        </p:txBody>
      </p:sp>
      <p:sp>
        <p:nvSpPr>
          <p:cNvPr id="49155" name="Rectangle 2"/>
          <p:cNvSpPr>
            <a:spLocks noGrp="1" noChangeArrowheads="1"/>
          </p:cNvSpPr>
          <p:nvPr>
            <p:ph type="ctrTitle"/>
          </p:nvPr>
        </p:nvSpPr>
        <p:spPr>
          <a:xfrm>
            <a:off x="685800" y="2286000"/>
            <a:ext cx="7772400" cy="1143000"/>
          </a:xfrm>
        </p:spPr>
        <p:txBody>
          <a:bodyPr/>
          <a:lstStyle/>
          <a:p>
            <a:pPr eaLnBrk="1" hangingPunct="1"/>
            <a:r>
              <a:rPr lang="en-US" altLang="ja-JP" smtClean="0"/>
              <a:t>5.</a:t>
            </a:r>
            <a:r>
              <a:rPr lang="ja-JP" altLang="en-US" smtClean="0"/>
              <a:t>情報源符号化（５章）</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スライド番号プレースホルダ 4"/>
          <p:cNvSpPr>
            <a:spLocks noGrp="1"/>
          </p:cNvSpPr>
          <p:nvPr>
            <p:ph type="sldNum" sz="quarter" idx="12"/>
          </p:nvPr>
        </p:nvSpPr>
        <p:spPr>
          <a:noFill/>
        </p:spPr>
        <p:txBody>
          <a:bodyPr/>
          <a:lstStyle/>
          <a:p>
            <a:fld id="{10D04308-0811-46BD-865A-BAE407660DFD}" type="slidenum">
              <a:rPr lang="en-US" altLang="ja-JP" smtClean="0"/>
              <a:pPr/>
              <a:t>10</a:t>
            </a:fld>
            <a:endParaRPr lang="en-US" altLang="ja-JP" smtClean="0"/>
          </a:p>
        </p:txBody>
      </p:sp>
      <p:sp>
        <p:nvSpPr>
          <p:cNvPr id="8200" name="Text Box 2"/>
          <p:cNvSpPr txBox="1">
            <a:spLocks noChangeArrowheads="1"/>
          </p:cNvSpPr>
          <p:nvPr/>
        </p:nvSpPr>
        <p:spPr bwMode="auto">
          <a:xfrm>
            <a:off x="457200" y="2133600"/>
            <a:ext cx="8305800" cy="1570038"/>
          </a:xfrm>
          <a:prstGeom prst="rect">
            <a:avLst/>
          </a:prstGeom>
          <a:noFill/>
          <a:ln w="9525">
            <a:noFill/>
            <a:miter lim="800000"/>
            <a:headEnd/>
            <a:tailEnd/>
          </a:ln>
        </p:spPr>
        <p:txBody>
          <a:bodyPr>
            <a:spAutoFit/>
          </a:bodyPr>
          <a:lstStyle/>
          <a:p>
            <a:r>
              <a:rPr lang="ja-JP" altLang="en-US"/>
              <a:t>このとき、符号長の集合は、　　　　　　　　　　　　　　　　　　　　　　</a:t>
            </a:r>
          </a:p>
          <a:p>
            <a:pPr algn="ctr"/>
            <a:endParaRPr lang="en-US" altLang="ja-JP"/>
          </a:p>
          <a:p>
            <a:endParaRPr lang="en-US" altLang="ja-JP"/>
          </a:p>
          <a:p>
            <a:r>
              <a:rPr lang="ja-JP" altLang="en-US"/>
              <a:t>であるので、平均符号長　　　は、次式で求められる。</a:t>
            </a:r>
          </a:p>
        </p:txBody>
      </p:sp>
      <p:sp>
        <p:nvSpPr>
          <p:cNvPr id="8201" name="Rectangle 3"/>
          <p:cNvSpPr>
            <a:spLocks noGrp="1" noChangeArrowheads="1"/>
          </p:cNvSpPr>
          <p:nvPr>
            <p:ph type="title"/>
          </p:nvPr>
        </p:nvSpPr>
        <p:spPr/>
        <p:txBody>
          <a:bodyPr/>
          <a:lstStyle/>
          <a:p>
            <a:pPr eaLnBrk="1" hangingPunct="1"/>
            <a:r>
              <a:rPr lang="ja-JP" altLang="en-US" smtClean="0"/>
              <a:t>平均符号長例２</a:t>
            </a:r>
          </a:p>
        </p:txBody>
      </p:sp>
      <p:graphicFrame>
        <p:nvGraphicFramePr>
          <p:cNvPr id="8194" name="Object 4"/>
          <p:cNvGraphicFramePr>
            <a:graphicFrameLocks noChangeAspect="1"/>
          </p:cNvGraphicFramePr>
          <p:nvPr/>
        </p:nvGraphicFramePr>
        <p:xfrm>
          <a:off x="1752600" y="685800"/>
          <a:ext cx="3886200" cy="949325"/>
        </p:xfrm>
        <a:graphic>
          <a:graphicData uri="http://schemas.openxmlformats.org/presentationml/2006/ole">
            <p:oleObj spid="_x0000_s8194" name="Equation" r:id="rId3" imgW="2184120" imgH="533160" progId="Equation.DSMT4">
              <p:embed/>
            </p:oleObj>
          </a:graphicData>
        </a:graphic>
      </p:graphicFrame>
      <p:graphicFrame>
        <p:nvGraphicFramePr>
          <p:cNvPr id="8195" name="Object 5"/>
          <p:cNvGraphicFramePr>
            <a:graphicFrameLocks noChangeAspect="1"/>
          </p:cNvGraphicFramePr>
          <p:nvPr/>
        </p:nvGraphicFramePr>
        <p:xfrm>
          <a:off x="288925" y="1524000"/>
          <a:ext cx="7037388" cy="538163"/>
        </p:xfrm>
        <a:graphic>
          <a:graphicData uri="http://schemas.openxmlformats.org/presentationml/2006/ole">
            <p:oleObj spid="_x0000_s8195" name="Equation" r:id="rId4" imgW="2654280" imgH="203040" progId="Equation.DSMT4">
              <p:embed/>
            </p:oleObj>
          </a:graphicData>
        </a:graphic>
      </p:graphicFrame>
      <p:graphicFrame>
        <p:nvGraphicFramePr>
          <p:cNvPr id="8196" name="Object 6"/>
          <p:cNvGraphicFramePr>
            <a:graphicFrameLocks noChangeAspect="1"/>
          </p:cNvGraphicFramePr>
          <p:nvPr/>
        </p:nvGraphicFramePr>
        <p:xfrm>
          <a:off x="857250" y="2714625"/>
          <a:ext cx="5667375" cy="454025"/>
        </p:xfrm>
        <a:graphic>
          <a:graphicData uri="http://schemas.openxmlformats.org/presentationml/2006/ole">
            <p:oleObj spid="_x0000_s8196" name="Equation" r:id="rId5" imgW="2539800" imgH="203040" progId="Equation.DSMT4">
              <p:embed/>
            </p:oleObj>
          </a:graphicData>
        </a:graphic>
      </p:graphicFrame>
      <p:sp>
        <p:nvSpPr>
          <p:cNvPr id="8202" name="Text Box 7"/>
          <p:cNvSpPr txBox="1">
            <a:spLocks noChangeArrowheads="1"/>
          </p:cNvSpPr>
          <p:nvPr/>
        </p:nvSpPr>
        <p:spPr bwMode="auto">
          <a:xfrm>
            <a:off x="288925" y="935038"/>
            <a:ext cx="8289925" cy="822325"/>
          </a:xfrm>
          <a:prstGeom prst="rect">
            <a:avLst/>
          </a:prstGeom>
          <a:noFill/>
          <a:ln w="9525">
            <a:noFill/>
            <a:miter lim="800000"/>
            <a:headEnd/>
            <a:tailEnd/>
          </a:ln>
        </p:spPr>
        <p:txBody>
          <a:bodyPr wrap="none">
            <a:spAutoFit/>
          </a:bodyPr>
          <a:lstStyle/>
          <a:p>
            <a:r>
              <a:rPr lang="ja-JP" altLang="en-US"/>
              <a:t>情報源　　　　　　　　　　　　　　　　　　　　　　　　の符号を</a:t>
            </a:r>
          </a:p>
          <a:p>
            <a:r>
              <a:rPr lang="ja-JP" altLang="en-US"/>
              <a:t>　　　　　　　　　　　　　　　　　　　　　　　　　　　　　　　　　　　とする。</a:t>
            </a:r>
          </a:p>
        </p:txBody>
      </p:sp>
      <p:graphicFrame>
        <p:nvGraphicFramePr>
          <p:cNvPr id="8197" name="Object 8"/>
          <p:cNvGraphicFramePr>
            <a:graphicFrameLocks noChangeAspect="1"/>
          </p:cNvGraphicFramePr>
          <p:nvPr/>
        </p:nvGraphicFramePr>
        <p:xfrm>
          <a:off x="3786188" y="3214688"/>
          <a:ext cx="423862" cy="452437"/>
        </p:xfrm>
        <a:graphic>
          <a:graphicData uri="http://schemas.openxmlformats.org/presentationml/2006/ole">
            <p:oleObj spid="_x0000_s8197" name="Equation" r:id="rId6" imgW="190440" imgH="203040" progId="Equation.DSMT4">
              <p:embed/>
            </p:oleObj>
          </a:graphicData>
        </a:graphic>
      </p:graphicFrame>
      <p:graphicFrame>
        <p:nvGraphicFramePr>
          <p:cNvPr id="8198" name="Object 9"/>
          <p:cNvGraphicFramePr>
            <a:graphicFrameLocks noChangeAspect="1"/>
          </p:cNvGraphicFramePr>
          <p:nvPr/>
        </p:nvGraphicFramePr>
        <p:xfrm>
          <a:off x="357188" y="3929063"/>
          <a:ext cx="8145462" cy="1857375"/>
        </p:xfrm>
        <a:graphic>
          <a:graphicData uri="http://schemas.openxmlformats.org/presentationml/2006/ole">
            <p:oleObj spid="_x0000_s8198" name="Equation" r:id="rId7" imgW="3124080" imgH="711000" progId="Equation.DSMT4">
              <p:embed/>
            </p:oleObj>
          </a:graphicData>
        </a:graphic>
      </p:graphicFrame>
      <p:sp>
        <p:nvSpPr>
          <p:cNvPr id="8203" name="AutoShape 10"/>
          <p:cNvSpPr>
            <a:spLocks noChangeArrowheads="1"/>
          </p:cNvSpPr>
          <p:nvPr/>
        </p:nvSpPr>
        <p:spPr bwMode="auto">
          <a:xfrm>
            <a:off x="1828800" y="5567363"/>
            <a:ext cx="5867400" cy="1219200"/>
          </a:xfrm>
          <a:prstGeom prst="wedgeRoundRectCallout">
            <a:avLst>
              <a:gd name="adj1" fmla="val -32009"/>
              <a:gd name="adj2" fmla="val -7525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8204" name="Text Box 11"/>
          <p:cNvSpPr txBox="1">
            <a:spLocks noChangeArrowheads="1"/>
          </p:cNvSpPr>
          <p:nvPr/>
        </p:nvSpPr>
        <p:spPr bwMode="auto">
          <a:xfrm>
            <a:off x="1981200" y="5643563"/>
            <a:ext cx="5181600" cy="822325"/>
          </a:xfrm>
          <a:prstGeom prst="rect">
            <a:avLst/>
          </a:prstGeom>
          <a:noFill/>
          <a:ln w="9525">
            <a:noFill/>
            <a:miter lim="800000"/>
            <a:headEnd/>
            <a:tailEnd/>
          </a:ln>
        </p:spPr>
        <p:txBody>
          <a:bodyPr>
            <a:spAutoFit/>
          </a:bodyPr>
          <a:lstStyle/>
          <a:p>
            <a:r>
              <a:rPr lang="ja-JP" altLang="en-US"/>
              <a:t>確率の大きい記号に長く、確率の小さい記号に短ると平均符号長が長くなる。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 name="スライド番号プレースホルダ 4"/>
          <p:cNvSpPr>
            <a:spLocks noGrp="1"/>
          </p:cNvSpPr>
          <p:nvPr>
            <p:ph type="sldNum" sz="quarter" idx="12"/>
          </p:nvPr>
        </p:nvSpPr>
        <p:spPr>
          <a:noFill/>
        </p:spPr>
        <p:txBody>
          <a:bodyPr/>
          <a:lstStyle/>
          <a:p>
            <a:fld id="{3F3F3C2E-C8B7-4BBF-9AF1-52FA7CF9383A}" type="slidenum">
              <a:rPr lang="en-US" altLang="ja-JP" smtClean="0"/>
              <a:pPr/>
              <a:t>11</a:t>
            </a:fld>
            <a:endParaRPr lang="en-US" altLang="ja-JP" smtClean="0"/>
          </a:p>
        </p:txBody>
      </p:sp>
      <p:sp>
        <p:nvSpPr>
          <p:cNvPr id="9227" name="Rectangle 2"/>
          <p:cNvSpPr>
            <a:spLocks noGrp="1" noChangeArrowheads="1"/>
          </p:cNvSpPr>
          <p:nvPr>
            <p:ph type="title"/>
          </p:nvPr>
        </p:nvSpPr>
        <p:spPr/>
        <p:txBody>
          <a:bodyPr/>
          <a:lstStyle/>
          <a:p>
            <a:pPr eaLnBrk="1" hangingPunct="1"/>
            <a:r>
              <a:rPr lang="ja-JP" altLang="en-US" smtClean="0"/>
              <a:t>平均符号長の効果</a:t>
            </a:r>
          </a:p>
        </p:txBody>
      </p:sp>
      <p:graphicFrame>
        <p:nvGraphicFramePr>
          <p:cNvPr id="9218" name="Object 3"/>
          <p:cNvGraphicFramePr>
            <a:graphicFrameLocks noChangeAspect="1"/>
          </p:cNvGraphicFramePr>
          <p:nvPr/>
        </p:nvGraphicFramePr>
        <p:xfrm>
          <a:off x="571500" y="714375"/>
          <a:ext cx="3429000" cy="838200"/>
        </p:xfrm>
        <a:graphic>
          <a:graphicData uri="http://schemas.openxmlformats.org/presentationml/2006/ole">
            <p:oleObj spid="_x0000_s9218" name="Equation" r:id="rId3" imgW="2184120" imgH="533160" progId="Equation.DSMT4">
              <p:embed/>
            </p:oleObj>
          </a:graphicData>
        </a:graphic>
      </p:graphicFrame>
      <p:graphicFrame>
        <p:nvGraphicFramePr>
          <p:cNvPr id="9219" name="Object 4"/>
          <p:cNvGraphicFramePr>
            <a:graphicFrameLocks noChangeAspect="1"/>
          </p:cNvGraphicFramePr>
          <p:nvPr/>
        </p:nvGraphicFramePr>
        <p:xfrm>
          <a:off x="357188" y="3500438"/>
          <a:ext cx="4359275" cy="471487"/>
        </p:xfrm>
        <a:graphic>
          <a:graphicData uri="http://schemas.openxmlformats.org/presentationml/2006/ole">
            <p:oleObj spid="_x0000_s9219" name="Equation" r:id="rId4" imgW="1523880" imgH="164880" progId="Equation.DSMT4">
              <p:embed/>
            </p:oleObj>
          </a:graphicData>
        </a:graphic>
      </p:graphicFrame>
      <p:sp>
        <p:nvSpPr>
          <p:cNvPr id="9228" name="AutoShape 5"/>
          <p:cNvSpPr>
            <a:spLocks noChangeArrowheads="1"/>
          </p:cNvSpPr>
          <p:nvPr/>
        </p:nvSpPr>
        <p:spPr bwMode="auto">
          <a:xfrm>
            <a:off x="1428750" y="2714625"/>
            <a:ext cx="428625" cy="571500"/>
          </a:xfrm>
          <a:prstGeom prst="upArrow">
            <a:avLst>
              <a:gd name="adj1" fmla="val 50000"/>
              <a:gd name="adj2" fmla="val 32142"/>
            </a:avLst>
          </a:prstGeom>
          <a:solidFill>
            <a:schemeClr val="accent1"/>
          </a:solidFill>
          <a:ln w="9525">
            <a:solidFill>
              <a:schemeClr val="tx1"/>
            </a:solidFill>
            <a:miter lim="800000"/>
            <a:headEnd/>
            <a:tailEnd/>
          </a:ln>
        </p:spPr>
        <p:txBody>
          <a:bodyPr vert="eaVert" wrap="none" anchor="ctr"/>
          <a:lstStyle/>
          <a:p>
            <a:endParaRPr lang="ja-JP" altLang="en-US"/>
          </a:p>
        </p:txBody>
      </p:sp>
      <p:sp>
        <p:nvSpPr>
          <p:cNvPr id="9229" name="AutoShape 6"/>
          <p:cNvSpPr>
            <a:spLocks noChangeArrowheads="1"/>
          </p:cNvSpPr>
          <p:nvPr/>
        </p:nvSpPr>
        <p:spPr bwMode="auto">
          <a:xfrm flipV="1">
            <a:off x="1428750" y="4214813"/>
            <a:ext cx="500063" cy="500062"/>
          </a:xfrm>
          <a:prstGeom prst="upArrow">
            <a:avLst>
              <a:gd name="adj1" fmla="val 50000"/>
              <a:gd name="adj2" fmla="val 32144"/>
            </a:avLst>
          </a:prstGeom>
          <a:solidFill>
            <a:schemeClr val="accent1"/>
          </a:solidFill>
          <a:ln w="9525">
            <a:solidFill>
              <a:schemeClr val="tx1"/>
            </a:solidFill>
            <a:miter lim="800000"/>
            <a:headEnd/>
            <a:tailEnd/>
          </a:ln>
        </p:spPr>
        <p:txBody>
          <a:bodyPr vert="eaVert" wrap="none" anchor="ctr"/>
          <a:lstStyle/>
          <a:p>
            <a:endParaRPr lang="ja-JP" altLang="en-US"/>
          </a:p>
        </p:txBody>
      </p:sp>
      <p:graphicFrame>
        <p:nvGraphicFramePr>
          <p:cNvPr id="9220" name="Object 9"/>
          <p:cNvGraphicFramePr>
            <a:graphicFrameLocks noChangeAspect="1"/>
          </p:cNvGraphicFramePr>
          <p:nvPr/>
        </p:nvGraphicFramePr>
        <p:xfrm>
          <a:off x="0" y="1905000"/>
          <a:ext cx="8501063" cy="452438"/>
        </p:xfrm>
        <a:graphic>
          <a:graphicData uri="http://schemas.openxmlformats.org/presentationml/2006/ole">
            <p:oleObj spid="_x0000_s9220" name="Equation" r:id="rId5" imgW="3098520" imgH="164880" progId="Equation.DSMT4">
              <p:embed/>
            </p:oleObj>
          </a:graphicData>
        </a:graphic>
      </p:graphicFrame>
      <p:graphicFrame>
        <p:nvGraphicFramePr>
          <p:cNvPr id="9221" name="Object 10"/>
          <p:cNvGraphicFramePr>
            <a:graphicFrameLocks noChangeAspect="1"/>
          </p:cNvGraphicFramePr>
          <p:nvPr/>
        </p:nvGraphicFramePr>
        <p:xfrm>
          <a:off x="2484438" y="2743200"/>
          <a:ext cx="6308725" cy="482600"/>
        </p:xfrm>
        <a:graphic>
          <a:graphicData uri="http://schemas.openxmlformats.org/presentationml/2006/ole">
            <p:oleObj spid="_x0000_s9221" name="Equation" r:id="rId6" imgW="2654280" imgH="203040" progId="Equation.DSMT4">
              <p:embed/>
            </p:oleObj>
          </a:graphicData>
        </a:graphic>
      </p:graphicFrame>
      <p:graphicFrame>
        <p:nvGraphicFramePr>
          <p:cNvPr id="9222" name="Object 11"/>
          <p:cNvGraphicFramePr>
            <a:graphicFrameLocks noChangeAspect="1"/>
          </p:cNvGraphicFramePr>
          <p:nvPr/>
        </p:nvGraphicFramePr>
        <p:xfrm>
          <a:off x="2320925" y="4214813"/>
          <a:ext cx="6537325" cy="500062"/>
        </p:xfrm>
        <a:graphic>
          <a:graphicData uri="http://schemas.openxmlformats.org/presentationml/2006/ole">
            <p:oleObj spid="_x0000_s9222" name="Equation" r:id="rId7" imgW="2654280" imgH="203040" progId="Equation.DSMT4">
              <p:embed/>
            </p:oleObj>
          </a:graphicData>
        </a:graphic>
      </p:graphicFrame>
      <p:graphicFrame>
        <p:nvGraphicFramePr>
          <p:cNvPr id="9223" name="Object 12"/>
          <p:cNvGraphicFramePr>
            <a:graphicFrameLocks noChangeAspect="1"/>
          </p:cNvGraphicFramePr>
          <p:nvPr/>
        </p:nvGraphicFramePr>
        <p:xfrm>
          <a:off x="285750" y="4857750"/>
          <a:ext cx="8610600" cy="1244600"/>
        </p:xfrm>
        <a:graphic>
          <a:graphicData uri="http://schemas.openxmlformats.org/presentationml/2006/ole">
            <p:oleObj spid="_x0000_s9223" name="Equation" r:id="rId8" imgW="3085920" imgH="431640" progId="Equation.DSMT4">
              <p:embed/>
            </p:oleObj>
          </a:graphicData>
        </a:graphic>
      </p:graphicFrame>
      <p:sp>
        <p:nvSpPr>
          <p:cNvPr id="9230" name="AutoShape 13"/>
          <p:cNvSpPr>
            <a:spLocks noChangeArrowheads="1"/>
          </p:cNvSpPr>
          <p:nvPr/>
        </p:nvSpPr>
        <p:spPr bwMode="auto">
          <a:xfrm>
            <a:off x="4724400" y="381000"/>
            <a:ext cx="2133600" cy="1219200"/>
          </a:xfrm>
          <a:prstGeom prst="wedgeRoundRectCallout">
            <a:avLst>
              <a:gd name="adj1" fmla="val -21056"/>
              <a:gd name="adj2" fmla="val 7317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9231" name="Text Box 14"/>
          <p:cNvSpPr txBox="1">
            <a:spLocks noChangeArrowheads="1"/>
          </p:cNvSpPr>
          <p:nvPr/>
        </p:nvSpPr>
        <p:spPr bwMode="auto">
          <a:xfrm>
            <a:off x="4800600" y="533400"/>
            <a:ext cx="1928733" cy="830997"/>
          </a:xfrm>
          <a:prstGeom prst="rect">
            <a:avLst/>
          </a:prstGeom>
          <a:noFill/>
          <a:ln w="9525">
            <a:noFill/>
            <a:miter lim="800000"/>
            <a:headEnd/>
            <a:tailEnd/>
          </a:ln>
        </p:spPr>
        <p:txBody>
          <a:bodyPr wrap="none">
            <a:spAutoFit/>
          </a:bodyPr>
          <a:lstStyle/>
          <a:p>
            <a:r>
              <a:rPr lang="ja-JP" altLang="en-US" dirty="0" smtClean="0"/>
              <a:t>約</a:t>
            </a:r>
            <a:r>
              <a:rPr lang="en-US" altLang="ja-JP" dirty="0" smtClean="0"/>
              <a:t>40</a:t>
            </a:r>
            <a:r>
              <a:rPr lang="ja-JP" altLang="en-US" dirty="0" smtClean="0"/>
              <a:t>文字</a:t>
            </a:r>
            <a:endParaRPr lang="ja-JP" altLang="en-US" dirty="0"/>
          </a:p>
          <a:p>
            <a:r>
              <a:rPr lang="ja-JP" altLang="en-US" dirty="0"/>
              <a:t>（　　　　　　　）</a:t>
            </a:r>
          </a:p>
        </p:txBody>
      </p:sp>
      <p:sp>
        <p:nvSpPr>
          <p:cNvPr id="9232" name="AutoShape 15"/>
          <p:cNvSpPr>
            <a:spLocks noChangeArrowheads="1"/>
          </p:cNvSpPr>
          <p:nvPr/>
        </p:nvSpPr>
        <p:spPr bwMode="auto">
          <a:xfrm>
            <a:off x="5562600" y="5410200"/>
            <a:ext cx="2362200" cy="1447800"/>
          </a:xfrm>
          <a:prstGeom prst="wedgeRoundRectCallout">
            <a:avLst>
              <a:gd name="adj1" fmla="val -82727"/>
              <a:gd name="adj2" fmla="val -2785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9233" name="Text Box 16"/>
          <p:cNvSpPr txBox="1">
            <a:spLocks noChangeArrowheads="1"/>
          </p:cNvSpPr>
          <p:nvPr/>
        </p:nvSpPr>
        <p:spPr bwMode="auto">
          <a:xfrm>
            <a:off x="5715000" y="5562600"/>
            <a:ext cx="2133918" cy="830997"/>
          </a:xfrm>
          <a:prstGeom prst="rect">
            <a:avLst/>
          </a:prstGeom>
          <a:noFill/>
          <a:ln w="9525">
            <a:noFill/>
            <a:miter lim="800000"/>
            <a:headEnd/>
            <a:tailEnd/>
          </a:ln>
        </p:spPr>
        <p:txBody>
          <a:bodyPr wrap="none">
            <a:spAutoFit/>
          </a:bodyPr>
          <a:lstStyle/>
          <a:p>
            <a:r>
              <a:rPr lang="ja-JP" altLang="en-US" dirty="0" smtClean="0"/>
              <a:t>約</a:t>
            </a:r>
            <a:r>
              <a:rPr lang="en-US" altLang="ja-JP" dirty="0" smtClean="0"/>
              <a:t>60</a:t>
            </a:r>
            <a:r>
              <a:rPr lang="ja-JP" altLang="en-US" dirty="0" smtClean="0"/>
              <a:t>文字</a:t>
            </a:r>
            <a:r>
              <a:rPr lang="ja-JP" altLang="en-US" dirty="0"/>
              <a:t>　</a:t>
            </a:r>
          </a:p>
          <a:p>
            <a:r>
              <a:rPr lang="ja-JP" altLang="en-US" dirty="0"/>
              <a:t>（　　　　　　　　）</a:t>
            </a:r>
          </a:p>
        </p:txBody>
      </p:sp>
      <p:sp>
        <p:nvSpPr>
          <p:cNvPr id="9234" name="AutoShape 17"/>
          <p:cNvSpPr>
            <a:spLocks noChangeArrowheads="1"/>
          </p:cNvSpPr>
          <p:nvPr/>
        </p:nvSpPr>
        <p:spPr bwMode="auto">
          <a:xfrm>
            <a:off x="5572125" y="3286125"/>
            <a:ext cx="3214688" cy="681038"/>
          </a:xfrm>
          <a:prstGeom prst="wedgeRoundRectCallout">
            <a:avLst>
              <a:gd name="adj1" fmla="val -58991"/>
              <a:gd name="adj2" fmla="val 2703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9235" name="Text Box 18"/>
          <p:cNvSpPr txBox="1">
            <a:spLocks noChangeArrowheads="1"/>
          </p:cNvSpPr>
          <p:nvPr/>
        </p:nvSpPr>
        <p:spPr bwMode="auto">
          <a:xfrm>
            <a:off x="5715000" y="3429000"/>
            <a:ext cx="2895344" cy="461665"/>
          </a:xfrm>
          <a:prstGeom prst="rect">
            <a:avLst/>
          </a:prstGeom>
          <a:noFill/>
          <a:ln w="9525">
            <a:noFill/>
            <a:miter lim="800000"/>
            <a:headEnd/>
            <a:tailEnd/>
          </a:ln>
        </p:spPr>
        <p:txBody>
          <a:bodyPr wrap="none">
            <a:spAutoFit/>
          </a:bodyPr>
          <a:lstStyle/>
          <a:p>
            <a:r>
              <a:rPr lang="ja-JP" altLang="en-US" dirty="0"/>
              <a:t>情報源から</a:t>
            </a:r>
            <a:r>
              <a:rPr lang="ja-JP" altLang="en-US" dirty="0" smtClean="0"/>
              <a:t>の</a:t>
            </a:r>
            <a:r>
              <a:rPr lang="en-US" altLang="ja-JP" dirty="0" smtClean="0"/>
              <a:t>20</a:t>
            </a:r>
            <a:r>
              <a:rPr lang="ja-JP" altLang="en-US" dirty="0" smtClean="0"/>
              <a:t>文字</a:t>
            </a:r>
            <a:endParaRPr lang="ja-JP" altLang="en-US" dirty="0"/>
          </a:p>
        </p:txBody>
      </p:sp>
      <p:graphicFrame>
        <p:nvGraphicFramePr>
          <p:cNvPr id="9224" name="Object 19"/>
          <p:cNvGraphicFramePr>
            <a:graphicFrameLocks noChangeAspect="1"/>
          </p:cNvGraphicFramePr>
          <p:nvPr/>
        </p:nvGraphicFramePr>
        <p:xfrm>
          <a:off x="5029200" y="838200"/>
          <a:ext cx="1371600" cy="650875"/>
        </p:xfrm>
        <a:graphic>
          <a:graphicData uri="http://schemas.openxmlformats.org/presentationml/2006/ole">
            <p:oleObj spid="_x0000_s9224" name="Equation" r:id="rId9" imgW="482400" imgH="228600" progId="Equation.DSMT4">
              <p:embed/>
            </p:oleObj>
          </a:graphicData>
        </a:graphic>
      </p:graphicFrame>
      <p:graphicFrame>
        <p:nvGraphicFramePr>
          <p:cNvPr id="9225" name="Object 20"/>
          <p:cNvGraphicFramePr>
            <a:graphicFrameLocks noChangeAspect="1"/>
          </p:cNvGraphicFramePr>
          <p:nvPr/>
        </p:nvGraphicFramePr>
        <p:xfrm>
          <a:off x="6002338" y="6019800"/>
          <a:ext cx="1408112" cy="650875"/>
        </p:xfrm>
        <a:graphic>
          <a:graphicData uri="http://schemas.openxmlformats.org/presentationml/2006/ole">
            <p:oleObj spid="_x0000_s9225" name="Equation" r:id="rId10" imgW="495000" imgH="228600" progId="Equation.DSMT4">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スライド番号プレースホルダ 4"/>
          <p:cNvSpPr>
            <a:spLocks noGrp="1"/>
          </p:cNvSpPr>
          <p:nvPr>
            <p:ph type="sldNum" sz="quarter" idx="12"/>
          </p:nvPr>
        </p:nvSpPr>
        <p:spPr>
          <a:noFill/>
        </p:spPr>
        <p:txBody>
          <a:bodyPr/>
          <a:lstStyle/>
          <a:p>
            <a:fld id="{18B13A6F-113B-4AA9-B466-23422E0989FB}" type="slidenum">
              <a:rPr lang="en-US" altLang="ja-JP" smtClean="0"/>
              <a:pPr/>
              <a:t>12</a:t>
            </a:fld>
            <a:endParaRPr lang="en-US" altLang="ja-JP" smtClean="0"/>
          </a:p>
        </p:txBody>
      </p:sp>
      <p:sp>
        <p:nvSpPr>
          <p:cNvPr id="10245" name="Text Box 1027"/>
          <p:cNvSpPr txBox="1">
            <a:spLocks noChangeArrowheads="1"/>
          </p:cNvSpPr>
          <p:nvPr/>
        </p:nvSpPr>
        <p:spPr bwMode="auto">
          <a:xfrm>
            <a:off x="288925" y="1163638"/>
            <a:ext cx="7635875" cy="4108450"/>
          </a:xfrm>
          <a:prstGeom prst="rect">
            <a:avLst/>
          </a:prstGeom>
          <a:noFill/>
          <a:ln w="9525">
            <a:noFill/>
            <a:miter lim="800000"/>
            <a:headEnd/>
            <a:tailEnd/>
          </a:ln>
        </p:spPr>
        <p:txBody>
          <a:bodyPr>
            <a:spAutoFit/>
          </a:bodyPr>
          <a:lstStyle/>
          <a:p>
            <a:r>
              <a:rPr lang="ja-JP" altLang="en-US"/>
              <a:t>（１）情報源　　　　　　　　　　　　　　　　　　　</a:t>
            </a:r>
          </a:p>
          <a:p>
            <a:endParaRPr lang="ja-JP" altLang="en-US"/>
          </a:p>
          <a:p>
            <a:endParaRPr lang="ja-JP" altLang="en-US"/>
          </a:p>
          <a:p>
            <a:endParaRPr lang="ja-JP" altLang="en-US"/>
          </a:p>
          <a:p>
            <a:r>
              <a:rPr lang="ja-JP" altLang="en-US"/>
              <a:t>に対する符号を</a:t>
            </a:r>
          </a:p>
          <a:p>
            <a:endParaRPr lang="ja-JP" altLang="en-US"/>
          </a:p>
          <a:p>
            <a:endParaRPr lang="ja-JP" altLang="en-US"/>
          </a:p>
          <a:p>
            <a:r>
              <a:rPr lang="ja-JP" altLang="en-US"/>
              <a:t>とする。このとき、平均符号長を求めよ。</a:t>
            </a:r>
          </a:p>
          <a:p>
            <a:r>
              <a:rPr lang="ja-JP" altLang="en-US"/>
              <a:t>（２）同じ情報源に対して、別の符号を割り当て、（１）より平均符号長を短くせよ。また、そのときの平均符号長を求めよ。</a:t>
            </a:r>
          </a:p>
        </p:txBody>
      </p:sp>
      <p:sp>
        <p:nvSpPr>
          <p:cNvPr id="10246" name="Rectangle 1026"/>
          <p:cNvSpPr>
            <a:spLocks noGrp="1" noChangeArrowheads="1"/>
          </p:cNvSpPr>
          <p:nvPr>
            <p:ph type="title"/>
          </p:nvPr>
        </p:nvSpPr>
        <p:spPr/>
        <p:txBody>
          <a:bodyPr/>
          <a:lstStyle/>
          <a:p>
            <a:pPr eaLnBrk="1" hangingPunct="1"/>
            <a:r>
              <a:rPr lang="ja-JP" altLang="en-US" smtClean="0"/>
              <a:t>練習</a:t>
            </a:r>
          </a:p>
        </p:txBody>
      </p:sp>
      <p:graphicFrame>
        <p:nvGraphicFramePr>
          <p:cNvPr id="10242" name="Object 1028"/>
          <p:cNvGraphicFramePr>
            <a:graphicFrameLocks noChangeAspect="1"/>
          </p:cNvGraphicFramePr>
          <p:nvPr/>
        </p:nvGraphicFramePr>
        <p:xfrm>
          <a:off x="1000125" y="1500188"/>
          <a:ext cx="4038600" cy="1143000"/>
        </p:xfrm>
        <a:graphic>
          <a:graphicData uri="http://schemas.openxmlformats.org/presentationml/2006/ole">
            <p:oleObj spid="_x0000_s10242" name="Equation" r:id="rId3" imgW="2336760" imgH="660240" progId="Equation.DSMT4">
              <p:embed/>
            </p:oleObj>
          </a:graphicData>
        </a:graphic>
      </p:graphicFrame>
      <p:graphicFrame>
        <p:nvGraphicFramePr>
          <p:cNvPr id="10243" name="Object 1029"/>
          <p:cNvGraphicFramePr>
            <a:graphicFrameLocks noChangeAspect="1"/>
          </p:cNvGraphicFramePr>
          <p:nvPr/>
        </p:nvGraphicFramePr>
        <p:xfrm>
          <a:off x="1360488" y="3276600"/>
          <a:ext cx="4675187" cy="395288"/>
        </p:xfrm>
        <a:graphic>
          <a:graphicData uri="http://schemas.openxmlformats.org/presentationml/2006/ole">
            <p:oleObj spid="_x0000_s10243" name="Equation" r:id="rId4" imgW="2705040" imgH="228600" progId="Equation.DSMT4">
              <p:embed/>
            </p:oleObj>
          </a:graphicData>
        </a:graphic>
      </p:graphicFrame>
      <p:sp>
        <p:nvSpPr>
          <p:cNvPr id="10247" name="AutoShape 13"/>
          <p:cNvSpPr>
            <a:spLocks noChangeArrowheads="1"/>
          </p:cNvSpPr>
          <p:nvPr/>
        </p:nvSpPr>
        <p:spPr bwMode="auto">
          <a:xfrm>
            <a:off x="5786438" y="785813"/>
            <a:ext cx="2857500" cy="1785937"/>
          </a:xfrm>
          <a:prstGeom prst="wedgeRoundRectCallout">
            <a:avLst>
              <a:gd name="adj1" fmla="val -69019"/>
              <a:gd name="adj2" fmla="val -10375"/>
              <a:gd name="adj3" fmla="val 16667"/>
            </a:avLst>
          </a:prstGeom>
          <a:solidFill>
            <a:schemeClr val="hlink"/>
          </a:solidFill>
          <a:ln w="9525">
            <a:solidFill>
              <a:schemeClr val="tx1"/>
            </a:solidFill>
            <a:miter lim="800000"/>
            <a:headEnd/>
            <a:tailEnd/>
          </a:ln>
        </p:spPr>
        <p:txBody>
          <a:bodyPr/>
          <a:lstStyle/>
          <a:p>
            <a:r>
              <a:rPr lang="en-US" altLang="ja-JP"/>
              <a:t>S</a:t>
            </a:r>
            <a:r>
              <a:rPr lang="ja-JP" altLang="en-US"/>
              <a:t>：スペード</a:t>
            </a:r>
            <a:r>
              <a:rPr lang="en-US" altLang="ja-JP"/>
              <a:t>(Spade)</a:t>
            </a:r>
          </a:p>
          <a:p>
            <a:r>
              <a:rPr lang="en-US" altLang="ja-JP"/>
              <a:t>H:</a:t>
            </a:r>
            <a:r>
              <a:rPr lang="ja-JP" altLang="en-US"/>
              <a:t>ハート</a:t>
            </a:r>
            <a:r>
              <a:rPr lang="en-US" altLang="ja-JP"/>
              <a:t>(Heart)</a:t>
            </a:r>
          </a:p>
          <a:p>
            <a:r>
              <a:rPr lang="en-US" altLang="ja-JP"/>
              <a:t>D:</a:t>
            </a:r>
            <a:r>
              <a:rPr lang="ja-JP" altLang="en-US"/>
              <a:t>ダイヤ</a:t>
            </a:r>
            <a:r>
              <a:rPr lang="en-US" altLang="ja-JP"/>
              <a:t>(Diamond)</a:t>
            </a:r>
          </a:p>
          <a:p>
            <a:r>
              <a:rPr lang="en-US" altLang="ja-JP"/>
              <a:t>C</a:t>
            </a:r>
            <a:r>
              <a:rPr lang="ja-JP" altLang="en-US"/>
              <a:t>：クラブ（</a:t>
            </a:r>
            <a:r>
              <a:rPr lang="en-US" altLang="ja-JP"/>
              <a:t>Club)</a:t>
            </a:r>
            <a:endParaRPr lang="ja-JP" altLang="ja-JP"/>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 name="スライド番号プレースホルダ 4"/>
          <p:cNvSpPr>
            <a:spLocks noGrp="1"/>
          </p:cNvSpPr>
          <p:nvPr>
            <p:ph type="sldNum" sz="quarter" idx="12"/>
          </p:nvPr>
        </p:nvSpPr>
        <p:spPr>
          <a:noFill/>
        </p:spPr>
        <p:txBody>
          <a:bodyPr/>
          <a:lstStyle/>
          <a:p>
            <a:fld id="{F0A0531E-5957-4DCB-8747-B0B522782000}" type="slidenum">
              <a:rPr lang="en-US" altLang="ja-JP" smtClean="0"/>
              <a:pPr/>
              <a:t>13</a:t>
            </a:fld>
            <a:endParaRPr lang="en-US" altLang="ja-JP" smtClean="0"/>
          </a:p>
        </p:txBody>
      </p:sp>
      <p:sp>
        <p:nvSpPr>
          <p:cNvPr id="11275" name="Rectangle 2"/>
          <p:cNvSpPr>
            <a:spLocks noGrp="1" noChangeArrowheads="1"/>
          </p:cNvSpPr>
          <p:nvPr>
            <p:ph type="title"/>
          </p:nvPr>
        </p:nvSpPr>
        <p:spPr/>
        <p:txBody>
          <a:bodyPr/>
          <a:lstStyle/>
          <a:p>
            <a:pPr eaLnBrk="1" hangingPunct="1"/>
            <a:r>
              <a:rPr lang="ja-JP" altLang="en-US" smtClean="0"/>
              <a:t>等長符号と可変長符号</a:t>
            </a:r>
          </a:p>
        </p:txBody>
      </p:sp>
      <p:graphicFrame>
        <p:nvGraphicFramePr>
          <p:cNvPr id="11266" name="Object 2048"/>
          <p:cNvGraphicFramePr>
            <a:graphicFrameLocks noChangeAspect="1"/>
          </p:cNvGraphicFramePr>
          <p:nvPr/>
        </p:nvGraphicFramePr>
        <p:xfrm>
          <a:off x="468313" y="4510088"/>
          <a:ext cx="2420937" cy="1789112"/>
        </p:xfrm>
        <a:graphic>
          <a:graphicData uri="http://schemas.openxmlformats.org/presentationml/2006/ole">
            <p:oleObj spid="_x0000_s11266" name="Equation" r:id="rId3" imgW="1041120" imgH="888840" progId="Equation.DSMT4">
              <p:embed/>
            </p:oleObj>
          </a:graphicData>
        </a:graphic>
      </p:graphicFrame>
      <p:sp>
        <p:nvSpPr>
          <p:cNvPr id="11276" name="Text Box 4"/>
          <p:cNvSpPr txBox="1">
            <a:spLocks noChangeArrowheads="1"/>
          </p:cNvSpPr>
          <p:nvPr/>
        </p:nvSpPr>
        <p:spPr bwMode="auto">
          <a:xfrm>
            <a:off x="898525" y="1373188"/>
            <a:ext cx="7602538" cy="2678112"/>
          </a:xfrm>
          <a:prstGeom prst="rect">
            <a:avLst/>
          </a:prstGeom>
          <a:noFill/>
          <a:ln w="9525">
            <a:noFill/>
            <a:miter lim="800000"/>
            <a:headEnd/>
            <a:tailEnd/>
          </a:ln>
        </p:spPr>
        <p:txBody>
          <a:bodyPr>
            <a:spAutoFit/>
          </a:bodyPr>
          <a:lstStyle/>
          <a:p>
            <a:r>
              <a:rPr lang="ja-JP" altLang="en-US" dirty="0"/>
              <a:t>ある符号を　　　　　　　　　　　　　　とし、その符号長集合を</a:t>
            </a:r>
            <a:endParaRPr lang="en-US" altLang="ja-JP" dirty="0"/>
          </a:p>
          <a:p>
            <a:r>
              <a:rPr lang="ja-JP" altLang="en-US" dirty="0"/>
              <a:t>　　　　　　　　　　　　　　　とする。</a:t>
            </a:r>
            <a:endParaRPr lang="en-US" altLang="ja-JP" dirty="0"/>
          </a:p>
          <a:p>
            <a:r>
              <a:rPr lang="ja-JP" altLang="en-US" dirty="0"/>
              <a:t>　　</a:t>
            </a:r>
          </a:p>
          <a:p>
            <a:r>
              <a:rPr lang="ja-JP" altLang="en-US" dirty="0"/>
              <a:t>符号長　　　　　　　　　　　　　　　が全て等しいとき、</a:t>
            </a:r>
          </a:p>
          <a:p>
            <a:r>
              <a:rPr lang="ja-JP" altLang="en-US" dirty="0"/>
              <a:t>　　　　</a:t>
            </a:r>
            <a:r>
              <a:rPr lang="ja-JP" altLang="en-US" dirty="0" err="1"/>
              <a:t>を</a:t>
            </a:r>
            <a:r>
              <a:rPr lang="ja-JP" altLang="en-US" dirty="0" err="1">
                <a:solidFill>
                  <a:srgbClr val="FF0000"/>
                </a:solidFill>
              </a:rPr>
              <a:t>等</a:t>
            </a:r>
            <a:r>
              <a:rPr lang="ja-JP" altLang="en-US" dirty="0">
                <a:solidFill>
                  <a:srgbClr val="FF0000"/>
                </a:solidFill>
              </a:rPr>
              <a:t>長符号</a:t>
            </a:r>
            <a:r>
              <a:rPr lang="ja-JP" altLang="en-US" dirty="0"/>
              <a:t>をいう。</a:t>
            </a:r>
            <a:endParaRPr lang="en-US" altLang="ja-JP" dirty="0"/>
          </a:p>
          <a:p>
            <a:r>
              <a:rPr lang="ja-JP" altLang="en-US" dirty="0"/>
              <a:t>長さの異なる符号　　　　　　　　　　　　　が存在するとき、</a:t>
            </a:r>
          </a:p>
          <a:p>
            <a:r>
              <a:rPr lang="ja-JP" altLang="en-US" dirty="0"/>
              <a:t>　　　　を</a:t>
            </a:r>
            <a:r>
              <a:rPr lang="ja-JP" altLang="en-US" dirty="0">
                <a:solidFill>
                  <a:srgbClr val="FF0000"/>
                </a:solidFill>
              </a:rPr>
              <a:t>可変長符号</a:t>
            </a:r>
            <a:r>
              <a:rPr lang="ja-JP" altLang="en-US" dirty="0"/>
              <a:t>という。</a:t>
            </a:r>
          </a:p>
        </p:txBody>
      </p:sp>
      <p:sp>
        <p:nvSpPr>
          <p:cNvPr id="11277" name="AutoShape 5"/>
          <p:cNvSpPr>
            <a:spLocks noChangeArrowheads="1"/>
          </p:cNvSpPr>
          <p:nvPr/>
        </p:nvSpPr>
        <p:spPr bwMode="auto">
          <a:xfrm>
            <a:off x="381000" y="928688"/>
            <a:ext cx="8262938" cy="3214687"/>
          </a:xfrm>
          <a:prstGeom prst="roundRect">
            <a:avLst>
              <a:gd name="adj" fmla="val 16667"/>
            </a:avLst>
          </a:prstGeom>
          <a:noFill/>
          <a:ln w="38100">
            <a:solidFill>
              <a:srgbClr val="008000"/>
            </a:solidFill>
            <a:round/>
            <a:headEnd/>
            <a:tailEnd/>
          </a:ln>
        </p:spPr>
        <p:txBody>
          <a:bodyPr wrap="none" anchor="ctr"/>
          <a:lstStyle/>
          <a:p>
            <a:endParaRPr lang="ja-JP" altLang="en-US"/>
          </a:p>
        </p:txBody>
      </p:sp>
      <p:graphicFrame>
        <p:nvGraphicFramePr>
          <p:cNvPr id="11267" name="Object 2049"/>
          <p:cNvGraphicFramePr>
            <a:graphicFrameLocks noChangeAspect="1"/>
          </p:cNvGraphicFramePr>
          <p:nvPr/>
        </p:nvGraphicFramePr>
        <p:xfrm>
          <a:off x="2357422" y="1357298"/>
          <a:ext cx="2936875" cy="557212"/>
        </p:xfrm>
        <a:graphic>
          <a:graphicData uri="http://schemas.openxmlformats.org/presentationml/2006/ole">
            <p:oleObj spid="_x0000_s11267" name="Equation" r:id="rId4" imgW="1206360" imgH="228600" progId="Equation.DSMT4">
              <p:embed/>
            </p:oleObj>
          </a:graphicData>
        </a:graphic>
      </p:graphicFrame>
      <p:graphicFrame>
        <p:nvGraphicFramePr>
          <p:cNvPr id="11268" name="Object 2050"/>
          <p:cNvGraphicFramePr>
            <a:graphicFrameLocks noChangeAspect="1"/>
          </p:cNvGraphicFramePr>
          <p:nvPr/>
        </p:nvGraphicFramePr>
        <p:xfrm>
          <a:off x="2000250" y="2428875"/>
          <a:ext cx="2854325" cy="571500"/>
        </p:xfrm>
        <a:graphic>
          <a:graphicData uri="http://schemas.openxmlformats.org/presentationml/2006/ole">
            <p:oleObj spid="_x0000_s11268" name="Equation" r:id="rId5" imgW="1143000" imgH="228600" progId="Equation.DSMT4">
              <p:embed/>
            </p:oleObj>
          </a:graphicData>
        </a:graphic>
      </p:graphicFrame>
      <p:graphicFrame>
        <p:nvGraphicFramePr>
          <p:cNvPr id="11269" name="Object 2051"/>
          <p:cNvGraphicFramePr>
            <a:graphicFrameLocks noChangeAspect="1"/>
          </p:cNvGraphicFramePr>
          <p:nvPr/>
        </p:nvGraphicFramePr>
        <p:xfrm>
          <a:off x="1143000" y="2857500"/>
          <a:ext cx="403225" cy="401638"/>
        </p:xfrm>
        <a:graphic>
          <a:graphicData uri="http://schemas.openxmlformats.org/presentationml/2006/ole">
            <p:oleObj spid="_x0000_s11269" name="Equation" r:id="rId6" imgW="164880" imgH="164880" progId="Equation.DSMT4">
              <p:embed/>
            </p:oleObj>
          </a:graphicData>
        </a:graphic>
      </p:graphicFrame>
      <p:graphicFrame>
        <p:nvGraphicFramePr>
          <p:cNvPr id="11270" name="Object 2052"/>
          <p:cNvGraphicFramePr>
            <a:graphicFrameLocks noChangeAspect="1"/>
          </p:cNvGraphicFramePr>
          <p:nvPr/>
        </p:nvGraphicFramePr>
        <p:xfrm>
          <a:off x="3500438" y="3214688"/>
          <a:ext cx="2382837" cy="447675"/>
        </p:xfrm>
        <a:graphic>
          <a:graphicData uri="http://schemas.openxmlformats.org/presentationml/2006/ole">
            <p:oleObj spid="_x0000_s11270" name="Equation" r:id="rId7" imgW="1218960" imgH="228600" progId="Equation.DSMT4">
              <p:embed/>
            </p:oleObj>
          </a:graphicData>
        </a:graphic>
      </p:graphicFrame>
      <p:graphicFrame>
        <p:nvGraphicFramePr>
          <p:cNvPr id="11271" name="Object 2053"/>
          <p:cNvGraphicFramePr>
            <a:graphicFrameLocks noChangeAspect="1"/>
          </p:cNvGraphicFramePr>
          <p:nvPr/>
        </p:nvGraphicFramePr>
        <p:xfrm>
          <a:off x="1143000" y="3643313"/>
          <a:ext cx="403225" cy="401637"/>
        </p:xfrm>
        <a:graphic>
          <a:graphicData uri="http://schemas.openxmlformats.org/presentationml/2006/ole">
            <p:oleObj spid="_x0000_s11271" name="Equation" r:id="rId8" imgW="164880" imgH="164880" progId="Equation.DSMT4">
              <p:embed/>
            </p:oleObj>
          </a:graphicData>
        </a:graphic>
      </p:graphicFrame>
      <p:sp>
        <p:nvSpPr>
          <p:cNvPr id="11278" name="AutoShape 12"/>
          <p:cNvSpPr>
            <a:spLocks noChangeArrowheads="1"/>
          </p:cNvSpPr>
          <p:nvPr/>
        </p:nvSpPr>
        <p:spPr bwMode="auto">
          <a:xfrm>
            <a:off x="3124200" y="4210050"/>
            <a:ext cx="1905000" cy="838200"/>
          </a:xfrm>
          <a:prstGeom prst="wedgeRoundRectCallout">
            <a:avLst>
              <a:gd name="adj1" fmla="val -57583"/>
              <a:gd name="adj2" fmla="val 10871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1279" name="Text Box 13"/>
          <p:cNvSpPr txBox="1">
            <a:spLocks noChangeArrowheads="1"/>
          </p:cNvSpPr>
          <p:nvPr/>
        </p:nvSpPr>
        <p:spPr bwMode="auto">
          <a:xfrm>
            <a:off x="3260725" y="4230688"/>
            <a:ext cx="1403350" cy="457200"/>
          </a:xfrm>
          <a:prstGeom prst="rect">
            <a:avLst/>
          </a:prstGeom>
          <a:noFill/>
          <a:ln w="9525">
            <a:noFill/>
            <a:miter lim="800000"/>
            <a:headEnd/>
            <a:tailEnd/>
          </a:ln>
        </p:spPr>
        <p:txBody>
          <a:bodyPr wrap="none">
            <a:spAutoFit/>
          </a:bodyPr>
          <a:lstStyle/>
          <a:p>
            <a:r>
              <a:rPr lang="ja-JP" altLang="en-US"/>
              <a:t>等長符号</a:t>
            </a:r>
          </a:p>
        </p:txBody>
      </p:sp>
      <p:graphicFrame>
        <p:nvGraphicFramePr>
          <p:cNvPr id="11272" name="Object 2055"/>
          <p:cNvGraphicFramePr>
            <a:graphicFrameLocks noChangeAspect="1"/>
          </p:cNvGraphicFramePr>
          <p:nvPr/>
        </p:nvGraphicFramePr>
        <p:xfrm>
          <a:off x="5308600" y="4373563"/>
          <a:ext cx="2836863" cy="1841500"/>
        </p:xfrm>
        <a:graphic>
          <a:graphicData uri="http://schemas.openxmlformats.org/presentationml/2006/ole">
            <p:oleObj spid="_x0000_s11272" name="Equation" r:id="rId9" imgW="1218960" imgH="914400" progId="Equation.DSMT4">
              <p:embed/>
            </p:oleObj>
          </a:graphicData>
        </a:graphic>
      </p:graphicFrame>
      <p:sp>
        <p:nvSpPr>
          <p:cNvPr id="11280" name="AutoShape 15"/>
          <p:cNvSpPr>
            <a:spLocks noChangeArrowheads="1"/>
          </p:cNvSpPr>
          <p:nvPr/>
        </p:nvSpPr>
        <p:spPr bwMode="auto">
          <a:xfrm>
            <a:off x="3048000" y="5734050"/>
            <a:ext cx="1905000" cy="838200"/>
          </a:xfrm>
          <a:prstGeom prst="wedgeRoundRectCallout">
            <a:avLst>
              <a:gd name="adj1" fmla="val 66417"/>
              <a:gd name="adj2" fmla="val -11856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1281" name="Text Box 16"/>
          <p:cNvSpPr txBox="1">
            <a:spLocks noChangeArrowheads="1"/>
          </p:cNvSpPr>
          <p:nvPr/>
        </p:nvSpPr>
        <p:spPr bwMode="auto">
          <a:xfrm>
            <a:off x="3032125" y="5907088"/>
            <a:ext cx="1708150" cy="457200"/>
          </a:xfrm>
          <a:prstGeom prst="rect">
            <a:avLst/>
          </a:prstGeom>
          <a:noFill/>
          <a:ln w="9525">
            <a:noFill/>
            <a:miter lim="800000"/>
            <a:headEnd/>
            <a:tailEnd/>
          </a:ln>
        </p:spPr>
        <p:txBody>
          <a:bodyPr wrap="none">
            <a:spAutoFit/>
          </a:bodyPr>
          <a:lstStyle/>
          <a:p>
            <a:r>
              <a:rPr lang="ja-JP" altLang="en-US"/>
              <a:t>可変長符号</a:t>
            </a:r>
          </a:p>
        </p:txBody>
      </p:sp>
      <p:sp>
        <p:nvSpPr>
          <p:cNvPr id="18" name="テキスト ボックス 17"/>
          <p:cNvSpPr txBox="1"/>
          <p:nvPr/>
        </p:nvSpPr>
        <p:spPr>
          <a:xfrm>
            <a:off x="1285875" y="714375"/>
            <a:ext cx="3959225" cy="461963"/>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定義：等長符号と可変長符号</a:t>
            </a:r>
          </a:p>
        </p:txBody>
      </p:sp>
      <p:graphicFrame>
        <p:nvGraphicFramePr>
          <p:cNvPr id="11273" name="Object 2056"/>
          <p:cNvGraphicFramePr>
            <a:graphicFrameLocks noChangeAspect="1"/>
          </p:cNvGraphicFramePr>
          <p:nvPr/>
        </p:nvGraphicFramePr>
        <p:xfrm>
          <a:off x="1184275" y="1785938"/>
          <a:ext cx="2566988" cy="557212"/>
        </p:xfrm>
        <a:graphic>
          <a:graphicData uri="http://schemas.openxmlformats.org/presentationml/2006/ole">
            <p:oleObj spid="_x0000_s11273" name="Equation" r:id="rId10" imgW="1054080" imgH="228600" progId="Equation.DSMT4">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 4"/>
          <p:cNvSpPr>
            <a:spLocks noGrp="1"/>
          </p:cNvSpPr>
          <p:nvPr>
            <p:ph type="sldNum" sz="quarter" idx="12"/>
          </p:nvPr>
        </p:nvSpPr>
        <p:spPr>
          <a:noFill/>
        </p:spPr>
        <p:txBody>
          <a:bodyPr/>
          <a:lstStyle/>
          <a:p>
            <a:fld id="{94A71786-8820-4A65-9E95-311971B53D3F}" type="slidenum">
              <a:rPr lang="en-US" altLang="ja-JP" smtClean="0"/>
              <a:pPr/>
              <a:t>14</a:t>
            </a:fld>
            <a:endParaRPr lang="en-US" altLang="ja-JP" smtClean="0"/>
          </a:p>
        </p:txBody>
      </p:sp>
      <p:sp>
        <p:nvSpPr>
          <p:cNvPr id="12293" name="Rectangle 2"/>
          <p:cNvSpPr>
            <a:spLocks noGrp="1" noChangeArrowheads="1"/>
          </p:cNvSpPr>
          <p:nvPr>
            <p:ph type="title"/>
          </p:nvPr>
        </p:nvSpPr>
        <p:spPr/>
        <p:txBody>
          <a:bodyPr/>
          <a:lstStyle/>
          <a:p>
            <a:pPr eaLnBrk="1" hangingPunct="1"/>
            <a:r>
              <a:rPr lang="ja-JP" altLang="en-US" smtClean="0"/>
              <a:t>等長符号の平均符号長</a:t>
            </a:r>
          </a:p>
        </p:txBody>
      </p:sp>
      <p:sp>
        <p:nvSpPr>
          <p:cNvPr id="12294" name="AutoShape 3"/>
          <p:cNvSpPr>
            <a:spLocks noChangeArrowheads="1"/>
          </p:cNvSpPr>
          <p:nvPr/>
        </p:nvSpPr>
        <p:spPr bwMode="auto">
          <a:xfrm>
            <a:off x="381000" y="914400"/>
            <a:ext cx="8077200" cy="1600200"/>
          </a:xfrm>
          <a:prstGeom prst="roundRect">
            <a:avLst>
              <a:gd name="adj" fmla="val 16667"/>
            </a:avLst>
          </a:prstGeom>
          <a:noFill/>
          <a:ln w="38100">
            <a:solidFill>
              <a:srgbClr val="FF6600"/>
            </a:solidFill>
            <a:round/>
            <a:headEnd/>
            <a:tailEnd/>
          </a:ln>
        </p:spPr>
        <p:txBody>
          <a:bodyPr wrap="none" anchor="ctr"/>
          <a:lstStyle/>
          <a:p>
            <a:endParaRPr lang="ja-JP" altLang="en-US"/>
          </a:p>
        </p:txBody>
      </p:sp>
      <p:sp>
        <p:nvSpPr>
          <p:cNvPr id="12295" name="Text Box 5"/>
          <p:cNvSpPr txBox="1">
            <a:spLocks noChangeArrowheads="1"/>
          </p:cNvSpPr>
          <p:nvPr/>
        </p:nvSpPr>
        <p:spPr bwMode="auto">
          <a:xfrm>
            <a:off x="746125" y="1239838"/>
            <a:ext cx="6950075" cy="822325"/>
          </a:xfrm>
          <a:prstGeom prst="rect">
            <a:avLst/>
          </a:prstGeom>
          <a:noFill/>
          <a:ln w="9525">
            <a:noFill/>
            <a:miter lim="800000"/>
            <a:headEnd/>
            <a:tailEnd/>
          </a:ln>
        </p:spPr>
        <p:txBody>
          <a:bodyPr>
            <a:spAutoFit/>
          </a:bodyPr>
          <a:lstStyle/>
          <a:p>
            <a:r>
              <a:rPr lang="ja-JP" altLang="en-US"/>
              <a:t>等長符号の平均符号長は、ある一つの記号の符号長と等しい。</a:t>
            </a:r>
          </a:p>
        </p:txBody>
      </p:sp>
      <p:graphicFrame>
        <p:nvGraphicFramePr>
          <p:cNvPr id="12290" name="Object 6"/>
          <p:cNvGraphicFramePr>
            <a:graphicFrameLocks noChangeAspect="1"/>
          </p:cNvGraphicFramePr>
          <p:nvPr/>
        </p:nvGraphicFramePr>
        <p:xfrm>
          <a:off x="492125" y="3068638"/>
          <a:ext cx="2749550" cy="2033587"/>
        </p:xfrm>
        <a:graphic>
          <a:graphicData uri="http://schemas.openxmlformats.org/presentationml/2006/ole">
            <p:oleObj spid="_x0000_s12290" name="Equation" r:id="rId3" imgW="1041120" imgH="888840" progId="Equation.DSMT4">
              <p:embed/>
            </p:oleObj>
          </a:graphicData>
        </a:graphic>
      </p:graphicFrame>
      <p:graphicFrame>
        <p:nvGraphicFramePr>
          <p:cNvPr id="12291" name="Object 7"/>
          <p:cNvGraphicFramePr>
            <a:graphicFrameLocks noChangeAspect="1"/>
          </p:cNvGraphicFramePr>
          <p:nvPr/>
        </p:nvGraphicFramePr>
        <p:xfrm>
          <a:off x="4513263" y="2782888"/>
          <a:ext cx="2762250" cy="3097212"/>
        </p:xfrm>
        <a:graphic>
          <a:graphicData uri="http://schemas.openxmlformats.org/presentationml/2006/ole">
            <p:oleObj spid="_x0000_s12291" name="Equation" r:id="rId4" imgW="977760" imgH="1091880" progId="Equation.DSMT4">
              <p:embed/>
            </p:oleObj>
          </a:graphicData>
        </a:graphic>
      </p:graphicFrame>
      <p:sp>
        <p:nvSpPr>
          <p:cNvPr id="12296" name="Line 8"/>
          <p:cNvSpPr>
            <a:spLocks noChangeShapeType="1"/>
          </p:cNvSpPr>
          <p:nvPr/>
        </p:nvSpPr>
        <p:spPr bwMode="auto">
          <a:xfrm>
            <a:off x="3657600" y="2743200"/>
            <a:ext cx="0" cy="3810000"/>
          </a:xfrm>
          <a:prstGeom prst="line">
            <a:avLst/>
          </a:prstGeom>
          <a:noFill/>
          <a:ln w="38100">
            <a:solidFill>
              <a:schemeClr val="tx1"/>
            </a:solidFill>
            <a:round/>
            <a:headEnd/>
            <a:tailEnd/>
          </a:ln>
        </p:spPr>
        <p:txBody>
          <a:bodyPr/>
          <a:lstStyle/>
          <a:p>
            <a:endParaRPr lang="ja-JP" altLang="en-US"/>
          </a:p>
        </p:txBody>
      </p:sp>
      <p:sp>
        <p:nvSpPr>
          <p:cNvPr id="12297" name="テキスト ボックス 8"/>
          <p:cNvSpPr txBox="1">
            <a:spLocks noChangeArrowheads="1"/>
          </p:cNvSpPr>
          <p:nvPr/>
        </p:nvSpPr>
        <p:spPr bwMode="auto">
          <a:xfrm>
            <a:off x="1000125" y="714375"/>
            <a:ext cx="4032250" cy="461963"/>
          </a:xfrm>
          <a:prstGeom prst="rect">
            <a:avLst/>
          </a:prstGeom>
          <a:solidFill>
            <a:schemeClr val="bg1"/>
          </a:solidFill>
          <a:ln w="9525">
            <a:solidFill>
              <a:schemeClr val="bg1"/>
            </a:solidFill>
            <a:miter lim="800000"/>
            <a:headEnd/>
            <a:tailEnd/>
          </a:ln>
        </p:spPr>
        <p:txBody>
          <a:bodyPr wrap="none">
            <a:spAutoFit/>
          </a:bodyPr>
          <a:lstStyle/>
          <a:p>
            <a:r>
              <a:rPr lang="ja-JP" altLang="en-US">
                <a:solidFill>
                  <a:srgbClr val="C00000"/>
                </a:solidFill>
              </a:rPr>
              <a:t>性質：等長符号の平均符号長</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スライド番号プレースホルダ 4"/>
          <p:cNvSpPr>
            <a:spLocks noGrp="1"/>
          </p:cNvSpPr>
          <p:nvPr>
            <p:ph type="sldNum" sz="quarter" idx="12"/>
          </p:nvPr>
        </p:nvSpPr>
        <p:spPr>
          <a:noFill/>
        </p:spPr>
        <p:txBody>
          <a:bodyPr/>
          <a:lstStyle/>
          <a:p>
            <a:fld id="{4B6C7ED9-F1E4-4FE5-84AF-730B6040DEBE}" type="slidenum">
              <a:rPr lang="en-US" altLang="ja-JP" smtClean="0"/>
              <a:pPr/>
              <a:t>15</a:t>
            </a:fld>
            <a:endParaRPr lang="en-US" altLang="ja-JP" smtClean="0"/>
          </a:p>
        </p:txBody>
      </p:sp>
      <p:sp>
        <p:nvSpPr>
          <p:cNvPr id="13319" name="Rectangle 2"/>
          <p:cNvSpPr>
            <a:spLocks noGrp="1" noChangeArrowheads="1"/>
          </p:cNvSpPr>
          <p:nvPr>
            <p:ph type="title"/>
          </p:nvPr>
        </p:nvSpPr>
        <p:spPr/>
        <p:txBody>
          <a:bodyPr/>
          <a:lstStyle/>
          <a:p>
            <a:pPr eaLnBrk="1" hangingPunct="1"/>
            <a:r>
              <a:rPr lang="ja-JP" altLang="en-US" smtClean="0"/>
              <a:t>等長符号例</a:t>
            </a:r>
          </a:p>
        </p:txBody>
      </p:sp>
      <p:graphicFrame>
        <p:nvGraphicFramePr>
          <p:cNvPr id="13314" name="Object 5"/>
          <p:cNvGraphicFramePr>
            <a:graphicFrameLocks noChangeAspect="1"/>
          </p:cNvGraphicFramePr>
          <p:nvPr/>
        </p:nvGraphicFramePr>
        <p:xfrm>
          <a:off x="990600" y="685800"/>
          <a:ext cx="4800600" cy="1173163"/>
        </p:xfrm>
        <a:graphic>
          <a:graphicData uri="http://schemas.openxmlformats.org/presentationml/2006/ole">
            <p:oleObj spid="_x0000_s13314" name="Equation" r:id="rId3" imgW="2184120" imgH="533160" progId="Equation.DSMT4">
              <p:embed/>
            </p:oleObj>
          </a:graphicData>
        </a:graphic>
      </p:graphicFrame>
      <p:graphicFrame>
        <p:nvGraphicFramePr>
          <p:cNvPr id="13315" name="Object 6"/>
          <p:cNvGraphicFramePr>
            <a:graphicFrameLocks noChangeAspect="1"/>
          </p:cNvGraphicFramePr>
          <p:nvPr/>
        </p:nvGraphicFramePr>
        <p:xfrm>
          <a:off x="947738" y="2133600"/>
          <a:ext cx="6634162" cy="538163"/>
        </p:xfrm>
        <a:graphic>
          <a:graphicData uri="http://schemas.openxmlformats.org/presentationml/2006/ole">
            <p:oleObj spid="_x0000_s13315" name="Equation" r:id="rId4" imgW="2501640" imgH="203040" progId="Equation.DSMT4">
              <p:embed/>
            </p:oleObj>
          </a:graphicData>
        </a:graphic>
      </p:graphicFrame>
      <p:sp>
        <p:nvSpPr>
          <p:cNvPr id="13320" name="Text Box 7"/>
          <p:cNvSpPr txBox="1">
            <a:spLocks noChangeArrowheads="1"/>
          </p:cNvSpPr>
          <p:nvPr/>
        </p:nvSpPr>
        <p:spPr bwMode="auto">
          <a:xfrm>
            <a:off x="990600" y="2895600"/>
            <a:ext cx="5940425" cy="457200"/>
          </a:xfrm>
          <a:prstGeom prst="rect">
            <a:avLst/>
          </a:prstGeom>
          <a:noFill/>
          <a:ln w="9525">
            <a:noFill/>
            <a:miter lim="800000"/>
            <a:headEnd/>
            <a:tailEnd/>
          </a:ln>
        </p:spPr>
        <p:txBody>
          <a:bodyPr wrap="none">
            <a:spAutoFit/>
          </a:bodyPr>
          <a:lstStyle/>
          <a:p>
            <a:r>
              <a:rPr lang="ja-JP" altLang="en-US"/>
              <a:t>平均符号長　　　　　　は、次式で求められる。</a:t>
            </a:r>
          </a:p>
        </p:txBody>
      </p:sp>
      <p:graphicFrame>
        <p:nvGraphicFramePr>
          <p:cNvPr id="13316" name="Object 8"/>
          <p:cNvGraphicFramePr>
            <a:graphicFrameLocks noChangeAspect="1"/>
          </p:cNvGraphicFramePr>
          <p:nvPr/>
        </p:nvGraphicFramePr>
        <p:xfrm>
          <a:off x="857250" y="3857625"/>
          <a:ext cx="7467600" cy="2020888"/>
        </p:xfrm>
        <a:graphic>
          <a:graphicData uri="http://schemas.openxmlformats.org/presentationml/2006/ole">
            <p:oleObj spid="_x0000_s13316" name="Equation" r:id="rId5" imgW="2628720" imgH="711000" progId="Equation.DSMT4">
              <p:embed/>
            </p:oleObj>
          </a:graphicData>
        </a:graphic>
      </p:graphicFrame>
      <p:graphicFrame>
        <p:nvGraphicFramePr>
          <p:cNvPr id="13317" name="Object 9"/>
          <p:cNvGraphicFramePr>
            <a:graphicFrameLocks noChangeAspect="1"/>
          </p:cNvGraphicFramePr>
          <p:nvPr/>
        </p:nvGraphicFramePr>
        <p:xfrm>
          <a:off x="2971800" y="2819400"/>
          <a:ext cx="541338" cy="649288"/>
        </p:xfrm>
        <a:graphic>
          <a:graphicData uri="http://schemas.openxmlformats.org/presentationml/2006/ole">
            <p:oleObj spid="_x0000_s13317" name="Equation" r:id="rId6" imgW="190440" imgH="22860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62" name="スライド番号プレースホルダ 4"/>
          <p:cNvSpPr>
            <a:spLocks noGrp="1"/>
          </p:cNvSpPr>
          <p:nvPr>
            <p:ph type="sldNum" sz="quarter" idx="12"/>
          </p:nvPr>
        </p:nvSpPr>
        <p:spPr>
          <a:noFill/>
        </p:spPr>
        <p:txBody>
          <a:bodyPr/>
          <a:lstStyle/>
          <a:p>
            <a:fld id="{8A6CB100-15AC-4004-BA5B-A7378D08CDD1}" type="slidenum">
              <a:rPr lang="en-US" altLang="ja-JP" smtClean="0"/>
              <a:pPr/>
              <a:t>16</a:t>
            </a:fld>
            <a:endParaRPr lang="en-US" altLang="ja-JP" smtClean="0"/>
          </a:p>
        </p:txBody>
      </p:sp>
      <p:sp>
        <p:nvSpPr>
          <p:cNvPr id="14363" name="AutoShape 198"/>
          <p:cNvSpPr>
            <a:spLocks noChangeArrowheads="1"/>
          </p:cNvSpPr>
          <p:nvPr/>
        </p:nvSpPr>
        <p:spPr bwMode="auto">
          <a:xfrm>
            <a:off x="76200" y="2057400"/>
            <a:ext cx="990600" cy="2590800"/>
          </a:xfrm>
          <a:prstGeom prst="wedgeRoundRectCallout">
            <a:avLst>
              <a:gd name="adj1" fmla="val 116185"/>
              <a:gd name="adj2" fmla="val 355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4364" name="Rectangle 2"/>
          <p:cNvSpPr>
            <a:spLocks noGrp="1" noChangeArrowheads="1"/>
          </p:cNvSpPr>
          <p:nvPr>
            <p:ph type="title"/>
          </p:nvPr>
        </p:nvSpPr>
        <p:spPr/>
        <p:txBody>
          <a:bodyPr/>
          <a:lstStyle/>
          <a:p>
            <a:pPr eaLnBrk="1" hangingPunct="1"/>
            <a:r>
              <a:rPr lang="ja-JP" altLang="en-US" smtClean="0"/>
              <a:t>符号例一覧</a:t>
            </a:r>
          </a:p>
        </p:txBody>
      </p:sp>
      <p:graphicFrame>
        <p:nvGraphicFramePr>
          <p:cNvPr id="14338" name="Object 1024"/>
          <p:cNvGraphicFramePr>
            <a:graphicFrameLocks noChangeAspect="1"/>
          </p:cNvGraphicFramePr>
          <p:nvPr/>
        </p:nvGraphicFramePr>
        <p:xfrm>
          <a:off x="609600" y="685800"/>
          <a:ext cx="4876800" cy="1192213"/>
        </p:xfrm>
        <a:graphic>
          <a:graphicData uri="http://schemas.openxmlformats.org/presentationml/2006/ole">
            <p:oleObj spid="_x0000_s14338" name="Equation" r:id="rId3" imgW="2184120" imgH="533160" progId="Equation.DSMT4">
              <p:embed/>
            </p:oleObj>
          </a:graphicData>
        </a:graphic>
      </p:graphicFrame>
      <p:graphicFrame>
        <p:nvGraphicFramePr>
          <p:cNvPr id="192627" name="Group 115"/>
          <p:cNvGraphicFramePr>
            <a:graphicFrameLocks noGrp="1"/>
          </p:cNvGraphicFramePr>
          <p:nvPr/>
        </p:nvGraphicFramePr>
        <p:xfrm>
          <a:off x="1295400" y="2133600"/>
          <a:ext cx="7620000" cy="3429000"/>
        </p:xfrm>
        <a:graphic>
          <a:graphicData uri="http://schemas.openxmlformats.org/drawingml/2006/table">
            <a:tbl>
              <a:tblPr/>
              <a:tblGrid>
                <a:gridCol w="871538"/>
                <a:gridCol w="1524000"/>
                <a:gridCol w="1668462"/>
                <a:gridCol w="1597025"/>
                <a:gridCol w="1306513"/>
                <a:gridCol w="652462"/>
              </a:tblGrid>
              <a:tr h="85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smtClean="0">
                        <a:ln>
                          <a:noFill/>
                        </a:ln>
                        <a:solidFill>
                          <a:schemeClr val="tx1"/>
                        </a:solidFill>
                        <a:effectLst/>
                        <a:latin typeface="Times New Roman" pitchFamily="18" charset="0"/>
                        <a:ea typeface="ＭＳ Ｐゴシック"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4339" name="Object 1025"/>
          <p:cNvGraphicFramePr>
            <a:graphicFrameLocks noChangeAspect="1"/>
          </p:cNvGraphicFramePr>
          <p:nvPr/>
        </p:nvGraphicFramePr>
        <p:xfrm>
          <a:off x="1600200" y="4876800"/>
          <a:ext cx="449263" cy="538163"/>
        </p:xfrm>
        <a:graphic>
          <a:graphicData uri="http://schemas.openxmlformats.org/presentationml/2006/ole">
            <p:oleObj spid="_x0000_s14339" name="Equation" r:id="rId4" imgW="177480" imgH="203040" progId="Equation.DSMT4">
              <p:embed/>
            </p:oleObj>
          </a:graphicData>
        </a:graphic>
      </p:graphicFrame>
      <p:graphicFrame>
        <p:nvGraphicFramePr>
          <p:cNvPr id="14340" name="Object 1026"/>
          <p:cNvGraphicFramePr>
            <a:graphicFrameLocks noChangeAspect="1"/>
          </p:cNvGraphicFramePr>
          <p:nvPr/>
        </p:nvGraphicFramePr>
        <p:xfrm>
          <a:off x="1617663" y="4114800"/>
          <a:ext cx="415925" cy="538163"/>
        </p:xfrm>
        <a:graphic>
          <a:graphicData uri="http://schemas.openxmlformats.org/presentationml/2006/ole">
            <p:oleObj spid="_x0000_s14340" name="Equation" r:id="rId5" imgW="164880" imgH="203040" progId="Equation.DSMT4">
              <p:embed/>
            </p:oleObj>
          </a:graphicData>
        </a:graphic>
      </p:graphicFrame>
      <p:graphicFrame>
        <p:nvGraphicFramePr>
          <p:cNvPr id="14341" name="Object 1027"/>
          <p:cNvGraphicFramePr>
            <a:graphicFrameLocks noChangeAspect="1"/>
          </p:cNvGraphicFramePr>
          <p:nvPr/>
        </p:nvGraphicFramePr>
        <p:xfrm>
          <a:off x="1692275" y="3200400"/>
          <a:ext cx="417513" cy="538163"/>
        </p:xfrm>
        <a:graphic>
          <a:graphicData uri="http://schemas.openxmlformats.org/presentationml/2006/ole">
            <p:oleObj spid="_x0000_s14341" name="Equation" r:id="rId6" imgW="164880" imgH="203040" progId="Equation.DSMT4">
              <p:embed/>
            </p:oleObj>
          </a:graphicData>
        </a:graphic>
      </p:graphicFrame>
      <p:graphicFrame>
        <p:nvGraphicFramePr>
          <p:cNvPr id="14342" name="Object 1028"/>
          <p:cNvGraphicFramePr>
            <a:graphicFrameLocks noChangeAspect="1"/>
          </p:cNvGraphicFramePr>
          <p:nvPr/>
        </p:nvGraphicFramePr>
        <p:xfrm>
          <a:off x="4724400" y="2286000"/>
          <a:ext cx="390525" cy="595313"/>
        </p:xfrm>
        <a:graphic>
          <a:graphicData uri="http://schemas.openxmlformats.org/presentationml/2006/ole">
            <p:oleObj spid="_x0000_s14342" name="Equation" r:id="rId7" imgW="114120" imgH="164880" progId="Equation.DSMT4">
              <p:embed/>
            </p:oleObj>
          </a:graphicData>
        </a:graphic>
      </p:graphicFrame>
      <p:graphicFrame>
        <p:nvGraphicFramePr>
          <p:cNvPr id="14343" name="Object 1029"/>
          <p:cNvGraphicFramePr>
            <a:graphicFrameLocks noChangeAspect="1"/>
          </p:cNvGraphicFramePr>
          <p:nvPr/>
        </p:nvGraphicFramePr>
        <p:xfrm>
          <a:off x="2819400" y="2362200"/>
          <a:ext cx="431800" cy="457200"/>
        </p:xfrm>
        <a:graphic>
          <a:graphicData uri="http://schemas.openxmlformats.org/presentationml/2006/ole">
            <p:oleObj spid="_x0000_s14343" name="Equation" r:id="rId8" imgW="126720" imgH="126720" progId="Equation.DSMT4">
              <p:embed/>
            </p:oleObj>
          </a:graphicData>
        </a:graphic>
      </p:graphicFrame>
      <p:graphicFrame>
        <p:nvGraphicFramePr>
          <p:cNvPr id="14344" name="Object 1030"/>
          <p:cNvGraphicFramePr>
            <a:graphicFrameLocks noChangeAspect="1"/>
          </p:cNvGraphicFramePr>
          <p:nvPr/>
        </p:nvGraphicFramePr>
        <p:xfrm>
          <a:off x="5943600" y="2362200"/>
          <a:ext cx="390525" cy="457200"/>
        </p:xfrm>
        <a:graphic>
          <a:graphicData uri="http://schemas.openxmlformats.org/presentationml/2006/ole">
            <p:oleObj spid="_x0000_s14344" name="Equation" r:id="rId9" imgW="114120" imgH="126720" progId="Equation.DSMT4">
              <p:embed/>
            </p:oleObj>
          </a:graphicData>
        </a:graphic>
      </p:graphicFrame>
      <p:graphicFrame>
        <p:nvGraphicFramePr>
          <p:cNvPr id="14345" name="Object 1031"/>
          <p:cNvGraphicFramePr>
            <a:graphicFrameLocks noChangeAspect="1"/>
          </p:cNvGraphicFramePr>
          <p:nvPr/>
        </p:nvGraphicFramePr>
        <p:xfrm>
          <a:off x="7391400" y="2286000"/>
          <a:ext cx="431800" cy="595313"/>
        </p:xfrm>
        <a:graphic>
          <a:graphicData uri="http://schemas.openxmlformats.org/presentationml/2006/ole">
            <p:oleObj spid="_x0000_s14345" name="Equation" r:id="rId10" imgW="126720" imgH="164880" progId="Equation.DSMT4">
              <p:embed/>
            </p:oleObj>
          </a:graphicData>
        </a:graphic>
      </p:graphicFrame>
      <p:graphicFrame>
        <p:nvGraphicFramePr>
          <p:cNvPr id="14346" name="Object 1032"/>
          <p:cNvGraphicFramePr>
            <a:graphicFrameLocks noChangeAspect="1"/>
          </p:cNvGraphicFramePr>
          <p:nvPr/>
        </p:nvGraphicFramePr>
        <p:xfrm>
          <a:off x="2743200" y="3200400"/>
          <a:ext cx="360363" cy="457200"/>
        </p:xfrm>
        <a:graphic>
          <a:graphicData uri="http://schemas.openxmlformats.org/presentationml/2006/ole">
            <p:oleObj spid="_x0000_s14346" name="Equation" r:id="rId11" imgW="126720" imgH="152280" progId="Equation.DSMT4">
              <p:embed/>
            </p:oleObj>
          </a:graphicData>
        </a:graphic>
      </p:graphicFrame>
      <p:graphicFrame>
        <p:nvGraphicFramePr>
          <p:cNvPr id="14347" name="Object 1033"/>
          <p:cNvGraphicFramePr>
            <a:graphicFrameLocks noChangeAspect="1"/>
          </p:cNvGraphicFramePr>
          <p:nvPr/>
        </p:nvGraphicFramePr>
        <p:xfrm>
          <a:off x="4233863" y="3124200"/>
          <a:ext cx="539750" cy="495300"/>
        </p:xfrm>
        <a:graphic>
          <a:graphicData uri="http://schemas.openxmlformats.org/presentationml/2006/ole">
            <p:oleObj spid="_x0000_s14347" name="Equation" r:id="rId12" imgW="190440" imgH="164880" progId="Equation.DSMT4">
              <p:embed/>
            </p:oleObj>
          </a:graphicData>
        </a:graphic>
      </p:graphicFrame>
      <p:graphicFrame>
        <p:nvGraphicFramePr>
          <p:cNvPr id="14348" name="Object 1034"/>
          <p:cNvGraphicFramePr>
            <a:graphicFrameLocks noChangeAspect="1"/>
          </p:cNvGraphicFramePr>
          <p:nvPr/>
        </p:nvGraphicFramePr>
        <p:xfrm>
          <a:off x="4191000" y="4114800"/>
          <a:ext cx="755650" cy="495300"/>
        </p:xfrm>
        <a:graphic>
          <a:graphicData uri="http://schemas.openxmlformats.org/presentationml/2006/ole">
            <p:oleObj spid="_x0000_s14348" name="Equation" r:id="rId13" imgW="266400" imgH="164880" progId="Equation.DSMT4">
              <p:embed/>
            </p:oleObj>
          </a:graphicData>
        </a:graphic>
      </p:graphicFrame>
      <p:graphicFrame>
        <p:nvGraphicFramePr>
          <p:cNvPr id="14349" name="Object 1035"/>
          <p:cNvGraphicFramePr>
            <a:graphicFrameLocks noChangeAspect="1"/>
          </p:cNvGraphicFramePr>
          <p:nvPr/>
        </p:nvGraphicFramePr>
        <p:xfrm>
          <a:off x="8362950" y="2209800"/>
          <a:ext cx="476250" cy="685800"/>
        </p:xfrm>
        <a:graphic>
          <a:graphicData uri="http://schemas.openxmlformats.org/presentationml/2006/ole">
            <p:oleObj spid="_x0000_s14349" name="Equation" r:id="rId14" imgW="139680" imgH="190440" progId="Equation.DSMT4">
              <p:embed/>
            </p:oleObj>
          </a:graphicData>
        </a:graphic>
      </p:graphicFrame>
      <p:graphicFrame>
        <p:nvGraphicFramePr>
          <p:cNvPr id="14350" name="Object 1036"/>
          <p:cNvGraphicFramePr>
            <a:graphicFrameLocks noChangeAspect="1"/>
          </p:cNvGraphicFramePr>
          <p:nvPr/>
        </p:nvGraphicFramePr>
        <p:xfrm>
          <a:off x="7086600" y="3200400"/>
          <a:ext cx="971550" cy="495300"/>
        </p:xfrm>
        <a:graphic>
          <a:graphicData uri="http://schemas.openxmlformats.org/presentationml/2006/ole">
            <p:oleObj spid="_x0000_s14350" name="Equation" r:id="rId15" imgW="342720" imgH="164880" progId="Equation.DSMT4">
              <p:embed/>
            </p:oleObj>
          </a:graphicData>
        </a:graphic>
      </p:graphicFrame>
      <p:graphicFrame>
        <p:nvGraphicFramePr>
          <p:cNvPr id="14351" name="Object 1037"/>
          <p:cNvGraphicFramePr>
            <a:graphicFrameLocks noChangeAspect="1"/>
          </p:cNvGraphicFramePr>
          <p:nvPr/>
        </p:nvGraphicFramePr>
        <p:xfrm>
          <a:off x="2438400" y="4114800"/>
          <a:ext cx="971550" cy="495300"/>
        </p:xfrm>
        <a:graphic>
          <a:graphicData uri="http://schemas.openxmlformats.org/presentationml/2006/ole">
            <p:oleObj spid="_x0000_s14351" name="Equation" r:id="rId16" imgW="342720" imgH="164880" progId="Equation.DSMT4">
              <p:embed/>
            </p:oleObj>
          </a:graphicData>
        </a:graphic>
      </p:graphicFrame>
      <p:graphicFrame>
        <p:nvGraphicFramePr>
          <p:cNvPr id="14352" name="Object 1038"/>
          <p:cNvGraphicFramePr>
            <a:graphicFrameLocks noChangeAspect="1"/>
          </p:cNvGraphicFramePr>
          <p:nvPr/>
        </p:nvGraphicFramePr>
        <p:xfrm>
          <a:off x="5715000" y="3200400"/>
          <a:ext cx="755650" cy="495300"/>
        </p:xfrm>
        <a:graphic>
          <a:graphicData uri="http://schemas.openxmlformats.org/presentationml/2006/ole">
            <p:oleObj spid="_x0000_s14352" name="Equation" r:id="rId17" imgW="266400" imgH="164880" progId="Equation.DSMT4">
              <p:embed/>
            </p:oleObj>
          </a:graphicData>
        </a:graphic>
      </p:graphicFrame>
      <p:graphicFrame>
        <p:nvGraphicFramePr>
          <p:cNvPr id="14353" name="Object 1039"/>
          <p:cNvGraphicFramePr>
            <a:graphicFrameLocks noChangeAspect="1"/>
          </p:cNvGraphicFramePr>
          <p:nvPr/>
        </p:nvGraphicFramePr>
        <p:xfrm>
          <a:off x="5791200" y="4038600"/>
          <a:ext cx="539750" cy="495300"/>
        </p:xfrm>
        <a:graphic>
          <a:graphicData uri="http://schemas.openxmlformats.org/presentationml/2006/ole">
            <p:oleObj spid="_x0000_s14353" name="Equation" r:id="rId18" imgW="190440" imgH="164880" progId="Equation.DSMT4">
              <p:embed/>
            </p:oleObj>
          </a:graphicData>
        </a:graphic>
      </p:graphicFrame>
      <p:graphicFrame>
        <p:nvGraphicFramePr>
          <p:cNvPr id="14354" name="Object 1040"/>
          <p:cNvGraphicFramePr>
            <a:graphicFrameLocks noChangeAspect="1"/>
          </p:cNvGraphicFramePr>
          <p:nvPr/>
        </p:nvGraphicFramePr>
        <p:xfrm>
          <a:off x="5867400" y="4953000"/>
          <a:ext cx="539750" cy="495300"/>
        </p:xfrm>
        <a:graphic>
          <a:graphicData uri="http://schemas.openxmlformats.org/presentationml/2006/ole">
            <p:oleObj spid="_x0000_s14354" name="Equation" r:id="rId19" imgW="190440" imgH="164880" progId="Equation.DSMT4">
              <p:embed/>
            </p:oleObj>
          </a:graphicData>
        </a:graphic>
      </p:graphicFrame>
      <p:graphicFrame>
        <p:nvGraphicFramePr>
          <p:cNvPr id="14355" name="Object 1041"/>
          <p:cNvGraphicFramePr>
            <a:graphicFrameLocks noChangeAspect="1"/>
          </p:cNvGraphicFramePr>
          <p:nvPr/>
        </p:nvGraphicFramePr>
        <p:xfrm>
          <a:off x="7467600" y="4038600"/>
          <a:ext cx="360363" cy="457200"/>
        </p:xfrm>
        <a:graphic>
          <a:graphicData uri="http://schemas.openxmlformats.org/presentationml/2006/ole">
            <p:oleObj spid="_x0000_s14355" name="Equation" r:id="rId20" imgW="126720" imgH="152280" progId="Equation.DSMT4">
              <p:embed/>
            </p:oleObj>
          </a:graphicData>
        </a:graphic>
      </p:graphicFrame>
      <p:graphicFrame>
        <p:nvGraphicFramePr>
          <p:cNvPr id="14356" name="Object 1042"/>
          <p:cNvGraphicFramePr>
            <a:graphicFrameLocks noChangeAspect="1"/>
          </p:cNvGraphicFramePr>
          <p:nvPr/>
        </p:nvGraphicFramePr>
        <p:xfrm>
          <a:off x="2571750" y="4972050"/>
          <a:ext cx="576263" cy="457200"/>
        </p:xfrm>
        <a:graphic>
          <a:graphicData uri="http://schemas.openxmlformats.org/presentationml/2006/ole">
            <p:oleObj spid="_x0000_s14356" name="Equation" r:id="rId21" imgW="203040" imgH="152280" progId="Equation.DSMT4">
              <p:embed/>
            </p:oleObj>
          </a:graphicData>
        </a:graphic>
      </p:graphicFrame>
      <p:graphicFrame>
        <p:nvGraphicFramePr>
          <p:cNvPr id="14357" name="Object 1043"/>
          <p:cNvGraphicFramePr>
            <a:graphicFrameLocks noChangeAspect="1"/>
          </p:cNvGraphicFramePr>
          <p:nvPr/>
        </p:nvGraphicFramePr>
        <p:xfrm>
          <a:off x="4362450" y="4933950"/>
          <a:ext cx="539750" cy="495300"/>
        </p:xfrm>
        <a:graphic>
          <a:graphicData uri="http://schemas.openxmlformats.org/presentationml/2006/ole">
            <p:oleObj spid="_x0000_s14357" name="Equation" r:id="rId22" imgW="190440" imgH="164880" progId="Equation.DSMT4">
              <p:embed/>
            </p:oleObj>
          </a:graphicData>
        </a:graphic>
      </p:graphicFrame>
      <p:graphicFrame>
        <p:nvGraphicFramePr>
          <p:cNvPr id="14358" name="Object 1044"/>
          <p:cNvGraphicFramePr>
            <a:graphicFrameLocks noChangeAspect="1"/>
          </p:cNvGraphicFramePr>
          <p:nvPr/>
        </p:nvGraphicFramePr>
        <p:xfrm>
          <a:off x="7391400" y="4953000"/>
          <a:ext cx="503238" cy="495300"/>
        </p:xfrm>
        <a:graphic>
          <a:graphicData uri="http://schemas.openxmlformats.org/presentationml/2006/ole">
            <p:oleObj spid="_x0000_s14358" name="Equation" r:id="rId23" imgW="177480" imgH="164880" progId="Equation.DSMT4">
              <p:embed/>
            </p:oleObj>
          </a:graphicData>
        </a:graphic>
      </p:graphicFrame>
      <p:graphicFrame>
        <p:nvGraphicFramePr>
          <p:cNvPr id="14359" name="Object 1045"/>
          <p:cNvGraphicFramePr>
            <a:graphicFrameLocks noChangeAspect="1"/>
          </p:cNvGraphicFramePr>
          <p:nvPr/>
        </p:nvGraphicFramePr>
        <p:xfrm>
          <a:off x="8458200" y="3200400"/>
          <a:ext cx="323850" cy="495300"/>
        </p:xfrm>
        <a:graphic>
          <a:graphicData uri="http://schemas.openxmlformats.org/presentationml/2006/ole">
            <p:oleObj spid="_x0000_s14359" name="Equation" r:id="rId24" imgW="114120" imgH="164880" progId="Equation.DSMT4">
              <p:embed/>
            </p:oleObj>
          </a:graphicData>
        </a:graphic>
      </p:graphicFrame>
      <p:graphicFrame>
        <p:nvGraphicFramePr>
          <p:cNvPr id="14360" name="Object 1046"/>
          <p:cNvGraphicFramePr>
            <a:graphicFrameLocks noChangeAspect="1"/>
          </p:cNvGraphicFramePr>
          <p:nvPr/>
        </p:nvGraphicFramePr>
        <p:xfrm>
          <a:off x="8458200" y="4038600"/>
          <a:ext cx="360363" cy="495300"/>
        </p:xfrm>
        <a:graphic>
          <a:graphicData uri="http://schemas.openxmlformats.org/presentationml/2006/ole">
            <p:oleObj spid="_x0000_s14360" name="Equation" r:id="rId25" imgW="126720" imgH="164880" progId="Equation.DSMT4">
              <p:embed/>
            </p:oleObj>
          </a:graphicData>
        </a:graphic>
      </p:graphicFrame>
      <p:graphicFrame>
        <p:nvGraphicFramePr>
          <p:cNvPr id="14361" name="Object 1047"/>
          <p:cNvGraphicFramePr>
            <a:graphicFrameLocks noChangeAspect="1"/>
          </p:cNvGraphicFramePr>
          <p:nvPr/>
        </p:nvGraphicFramePr>
        <p:xfrm>
          <a:off x="8382000" y="4876800"/>
          <a:ext cx="323850" cy="495300"/>
        </p:xfrm>
        <a:graphic>
          <a:graphicData uri="http://schemas.openxmlformats.org/presentationml/2006/ole">
            <p:oleObj spid="_x0000_s14361" name="Equation" r:id="rId26" imgW="114120" imgH="164880" progId="Equation.DSMT4">
              <p:embed/>
            </p:oleObj>
          </a:graphicData>
        </a:graphic>
      </p:graphicFrame>
      <p:sp>
        <p:nvSpPr>
          <p:cNvPr id="14402" name="AutoShape 132"/>
          <p:cNvSpPr>
            <a:spLocks noChangeArrowheads="1"/>
          </p:cNvSpPr>
          <p:nvPr/>
        </p:nvSpPr>
        <p:spPr bwMode="auto">
          <a:xfrm>
            <a:off x="0" y="5791200"/>
            <a:ext cx="1905000" cy="838200"/>
          </a:xfrm>
          <a:prstGeom prst="wedgeRoundRectCallout">
            <a:avLst>
              <a:gd name="adj1" fmla="val 37417"/>
              <a:gd name="adj2" fmla="val -9810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4403" name="Text Box 133"/>
          <p:cNvSpPr txBox="1">
            <a:spLocks noChangeArrowheads="1"/>
          </p:cNvSpPr>
          <p:nvPr/>
        </p:nvSpPr>
        <p:spPr bwMode="auto">
          <a:xfrm>
            <a:off x="288925" y="5964238"/>
            <a:ext cx="1403350" cy="457200"/>
          </a:xfrm>
          <a:prstGeom prst="rect">
            <a:avLst/>
          </a:prstGeom>
          <a:noFill/>
          <a:ln w="9525">
            <a:noFill/>
            <a:miter lim="800000"/>
            <a:headEnd/>
            <a:tailEnd/>
          </a:ln>
        </p:spPr>
        <p:txBody>
          <a:bodyPr wrap="none">
            <a:spAutoFit/>
          </a:bodyPr>
          <a:lstStyle/>
          <a:p>
            <a:r>
              <a:rPr lang="ja-JP" altLang="en-US"/>
              <a:t>等長符号</a:t>
            </a:r>
          </a:p>
        </p:txBody>
      </p:sp>
      <p:sp>
        <p:nvSpPr>
          <p:cNvPr id="14404" name="AutoShape 196"/>
          <p:cNvSpPr>
            <a:spLocks noChangeArrowheads="1"/>
          </p:cNvSpPr>
          <p:nvPr/>
        </p:nvSpPr>
        <p:spPr bwMode="auto">
          <a:xfrm>
            <a:off x="76200" y="2057400"/>
            <a:ext cx="990600" cy="2590800"/>
          </a:xfrm>
          <a:prstGeom prst="wedgeRoundRectCallout">
            <a:avLst>
              <a:gd name="adj1" fmla="val 79648"/>
              <a:gd name="adj2" fmla="val 3590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4405" name="Text Box 197"/>
          <p:cNvSpPr txBox="1">
            <a:spLocks noChangeArrowheads="1"/>
          </p:cNvSpPr>
          <p:nvPr/>
        </p:nvSpPr>
        <p:spPr bwMode="auto">
          <a:xfrm>
            <a:off x="365125" y="2230438"/>
            <a:ext cx="625475" cy="1917700"/>
          </a:xfrm>
          <a:prstGeom prst="rect">
            <a:avLst/>
          </a:prstGeom>
          <a:noFill/>
          <a:ln w="9525">
            <a:noFill/>
            <a:miter lim="800000"/>
            <a:headEnd/>
            <a:tailEnd/>
          </a:ln>
        </p:spPr>
        <p:txBody>
          <a:bodyPr>
            <a:spAutoFit/>
          </a:bodyPr>
          <a:lstStyle/>
          <a:p>
            <a:r>
              <a:rPr lang="ja-JP" altLang="en-US"/>
              <a:t>可変</a:t>
            </a:r>
            <a:r>
              <a:rPr lang="en-US" altLang="ja-JP"/>
              <a:t>c</a:t>
            </a:r>
            <a:r>
              <a:rPr lang="ja-JP" altLang="en-US"/>
              <a:t>長符号</a:t>
            </a:r>
          </a:p>
        </p:txBody>
      </p:sp>
      <p:sp>
        <p:nvSpPr>
          <p:cNvPr id="14406" name="AutoShape 199"/>
          <p:cNvSpPr>
            <a:spLocks noChangeArrowheads="1"/>
          </p:cNvSpPr>
          <p:nvPr/>
        </p:nvSpPr>
        <p:spPr bwMode="auto">
          <a:xfrm>
            <a:off x="5791200" y="1198563"/>
            <a:ext cx="2514600" cy="838200"/>
          </a:xfrm>
          <a:prstGeom prst="wedgeRoundRectCallout">
            <a:avLst>
              <a:gd name="adj1" fmla="val 59532"/>
              <a:gd name="adj2" fmla="val 5663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4407" name="Text Box 200"/>
          <p:cNvSpPr txBox="1">
            <a:spLocks noChangeArrowheads="1"/>
          </p:cNvSpPr>
          <p:nvPr/>
        </p:nvSpPr>
        <p:spPr bwMode="auto">
          <a:xfrm>
            <a:off x="6248400" y="1371600"/>
            <a:ext cx="1708150" cy="457200"/>
          </a:xfrm>
          <a:prstGeom prst="rect">
            <a:avLst/>
          </a:prstGeom>
          <a:noFill/>
          <a:ln w="9525">
            <a:noFill/>
            <a:miter lim="800000"/>
            <a:headEnd/>
            <a:tailEnd/>
          </a:ln>
        </p:spPr>
        <p:txBody>
          <a:bodyPr wrap="none">
            <a:spAutoFit/>
          </a:bodyPr>
          <a:lstStyle/>
          <a:p>
            <a:r>
              <a:rPr lang="ja-JP" altLang="en-US"/>
              <a:t>平均符号長</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番号プレースホルダ 4"/>
          <p:cNvSpPr>
            <a:spLocks noGrp="1"/>
          </p:cNvSpPr>
          <p:nvPr>
            <p:ph type="sldNum" sz="quarter" idx="12"/>
          </p:nvPr>
        </p:nvSpPr>
        <p:spPr>
          <a:noFill/>
        </p:spPr>
        <p:txBody>
          <a:bodyPr/>
          <a:lstStyle/>
          <a:p>
            <a:fld id="{48D4E929-5E51-4CCC-B8EC-5403A370FCA5}" type="slidenum">
              <a:rPr lang="en-US" altLang="ja-JP" smtClean="0"/>
              <a:pPr/>
              <a:t>17</a:t>
            </a:fld>
            <a:endParaRPr lang="en-US" altLang="ja-JP" smtClean="0"/>
          </a:p>
        </p:txBody>
      </p:sp>
      <p:sp>
        <p:nvSpPr>
          <p:cNvPr id="51203" name="Rectangle 2"/>
          <p:cNvSpPr>
            <a:spLocks noGrp="1" noChangeArrowheads="1"/>
          </p:cNvSpPr>
          <p:nvPr>
            <p:ph type="title"/>
          </p:nvPr>
        </p:nvSpPr>
        <p:spPr/>
        <p:txBody>
          <a:bodyPr/>
          <a:lstStyle/>
          <a:p>
            <a:pPr eaLnBrk="1" hangingPunct="1"/>
            <a:r>
              <a:rPr lang="ja-JP" altLang="en-US" smtClean="0"/>
              <a:t>符号のクラス（符号の分類）</a:t>
            </a:r>
          </a:p>
        </p:txBody>
      </p:sp>
      <p:sp>
        <p:nvSpPr>
          <p:cNvPr id="51204" name="AutoShape 3"/>
          <p:cNvSpPr>
            <a:spLocks noChangeArrowheads="1"/>
          </p:cNvSpPr>
          <p:nvPr/>
        </p:nvSpPr>
        <p:spPr bwMode="auto">
          <a:xfrm>
            <a:off x="381000" y="1143000"/>
            <a:ext cx="8001000" cy="4648200"/>
          </a:xfrm>
          <a:prstGeom prst="roundRect">
            <a:avLst>
              <a:gd name="adj" fmla="val 16667"/>
            </a:avLst>
          </a:prstGeom>
          <a:solidFill>
            <a:srgbClr val="FFCCFF"/>
          </a:solidFill>
          <a:ln w="38100">
            <a:solidFill>
              <a:schemeClr val="tx1"/>
            </a:solidFill>
            <a:round/>
            <a:headEnd/>
            <a:tailEnd/>
          </a:ln>
        </p:spPr>
        <p:txBody>
          <a:bodyPr wrap="none" anchor="ctr"/>
          <a:lstStyle/>
          <a:p>
            <a:endParaRPr lang="ja-JP" altLang="en-US"/>
          </a:p>
        </p:txBody>
      </p:sp>
      <p:sp>
        <p:nvSpPr>
          <p:cNvPr id="51205" name="Text Box 4"/>
          <p:cNvSpPr txBox="1">
            <a:spLocks noChangeArrowheads="1"/>
          </p:cNvSpPr>
          <p:nvPr/>
        </p:nvSpPr>
        <p:spPr bwMode="auto">
          <a:xfrm>
            <a:off x="2590800" y="1219200"/>
            <a:ext cx="793750" cy="457200"/>
          </a:xfrm>
          <a:prstGeom prst="rect">
            <a:avLst/>
          </a:prstGeom>
          <a:noFill/>
          <a:ln w="9525">
            <a:noFill/>
            <a:miter lim="800000"/>
            <a:headEnd/>
            <a:tailEnd/>
          </a:ln>
        </p:spPr>
        <p:txBody>
          <a:bodyPr wrap="none">
            <a:spAutoFit/>
          </a:bodyPr>
          <a:lstStyle/>
          <a:p>
            <a:r>
              <a:rPr lang="ja-JP" altLang="en-US"/>
              <a:t>符号</a:t>
            </a:r>
          </a:p>
        </p:txBody>
      </p:sp>
      <p:sp>
        <p:nvSpPr>
          <p:cNvPr id="51206" name="AutoShape 5"/>
          <p:cNvSpPr>
            <a:spLocks noChangeArrowheads="1"/>
          </p:cNvSpPr>
          <p:nvPr/>
        </p:nvSpPr>
        <p:spPr bwMode="auto">
          <a:xfrm>
            <a:off x="3048000" y="1524000"/>
            <a:ext cx="5029200" cy="4038600"/>
          </a:xfrm>
          <a:prstGeom prst="roundRect">
            <a:avLst>
              <a:gd name="adj" fmla="val 16667"/>
            </a:avLst>
          </a:prstGeom>
          <a:solidFill>
            <a:schemeClr val="hlink"/>
          </a:solidFill>
          <a:ln w="9525">
            <a:solidFill>
              <a:schemeClr val="tx1"/>
            </a:solidFill>
            <a:round/>
            <a:headEnd/>
            <a:tailEnd/>
          </a:ln>
        </p:spPr>
        <p:txBody>
          <a:bodyPr wrap="none" anchor="ctr"/>
          <a:lstStyle/>
          <a:p>
            <a:endParaRPr lang="ja-JP" altLang="en-US"/>
          </a:p>
        </p:txBody>
      </p:sp>
      <p:sp>
        <p:nvSpPr>
          <p:cNvPr id="51207" name="AutoShape 8"/>
          <p:cNvSpPr>
            <a:spLocks noChangeArrowheads="1"/>
          </p:cNvSpPr>
          <p:nvPr/>
        </p:nvSpPr>
        <p:spPr bwMode="auto">
          <a:xfrm>
            <a:off x="609600" y="1752600"/>
            <a:ext cx="2286000" cy="3657600"/>
          </a:xfrm>
          <a:prstGeom prst="roundRect">
            <a:avLst>
              <a:gd name="adj" fmla="val 16667"/>
            </a:avLst>
          </a:prstGeom>
          <a:solidFill>
            <a:srgbClr val="FF99FF"/>
          </a:solidFill>
          <a:ln w="9525">
            <a:solidFill>
              <a:schemeClr val="tx1"/>
            </a:solidFill>
            <a:round/>
            <a:headEnd/>
            <a:tailEnd/>
          </a:ln>
        </p:spPr>
        <p:txBody>
          <a:bodyPr wrap="none" anchor="ctr"/>
          <a:lstStyle/>
          <a:p>
            <a:endParaRPr lang="ja-JP" altLang="en-US"/>
          </a:p>
        </p:txBody>
      </p:sp>
      <p:sp>
        <p:nvSpPr>
          <p:cNvPr id="51208" name="AutoShape 6"/>
          <p:cNvSpPr>
            <a:spLocks noChangeArrowheads="1"/>
          </p:cNvSpPr>
          <p:nvPr/>
        </p:nvSpPr>
        <p:spPr bwMode="auto">
          <a:xfrm>
            <a:off x="685800" y="3886200"/>
            <a:ext cx="2057400" cy="685800"/>
          </a:xfrm>
          <a:prstGeom prst="roundRect">
            <a:avLst>
              <a:gd name="adj" fmla="val 16667"/>
            </a:avLst>
          </a:prstGeom>
          <a:solidFill>
            <a:srgbClr val="FF6699"/>
          </a:solidFill>
          <a:ln w="9525">
            <a:solidFill>
              <a:schemeClr val="tx1"/>
            </a:solidFill>
            <a:round/>
            <a:headEnd/>
            <a:tailEnd/>
          </a:ln>
        </p:spPr>
        <p:txBody>
          <a:bodyPr wrap="none" anchor="ctr"/>
          <a:lstStyle/>
          <a:p>
            <a:endParaRPr lang="ja-JP" altLang="en-US"/>
          </a:p>
        </p:txBody>
      </p:sp>
      <p:sp>
        <p:nvSpPr>
          <p:cNvPr id="51209" name="Text Box 7"/>
          <p:cNvSpPr txBox="1">
            <a:spLocks noChangeArrowheads="1"/>
          </p:cNvSpPr>
          <p:nvPr/>
        </p:nvSpPr>
        <p:spPr bwMode="auto">
          <a:xfrm>
            <a:off x="990600" y="2209800"/>
            <a:ext cx="1828800" cy="1187450"/>
          </a:xfrm>
          <a:prstGeom prst="rect">
            <a:avLst/>
          </a:prstGeom>
          <a:noFill/>
          <a:ln w="9525">
            <a:noFill/>
            <a:miter lim="800000"/>
            <a:headEnd/>
            <a:tailEnd/>
          </a:ln>
        </p:spPr>
        <p:txBody>
          <a:bodyPr>
            <a:spAutoFit/>
          </a:bodyPr>
          <a:lstStyle/>
          <a:p>
            <a:r>
              <a:rPr lang="ja-JP" altLang="en-US"/>
              <a:t>一意復号化不可能</a:t>
            </a:r>
          </a:p>
          <a:p>
            <a:r>
              <a:rPr lang="ja-JP" altLang="en-US"/>
              <a:t>な符号</a:t>
            </a:r>
          </a:p>
        </p:txBody>
      </p:sp>
      <p:sp>
        <p:nvSpPr>
          <p:cNvPr id="51210" name="Text Box 9"/>
          <p:cNvSpPr txBox="1">
            <a:spLocks noChangeArrowheads="1"/>
          </p:cNvSpPr>
          <p:nvPr/>
        </p:nvSpPr>
        <p:spPr bwMode="auto">
          <a:xfrm>
            <a:off x="4419600" y="1676400"/>
            <a:ext cx="1828800" cy="822325"/>
          </a:xfrm>
          <a:prstGeom prst="rect">
            <a:avLst/>
          </a:prstGeom>
          <a:noFill/>
          <a:ln w="9525">
            <a:noFill/>
            <a:miter lim="800000"/>
            <a:headEnd/>
            <a:tailEnd/>
          </a:ln>
        </p:spPr>
        <p:txBody>
          <a:bodyPr>
            <a:spAutoFit/>
          </a:bodyPr>
          <a:lstStyle/>
          <a:p>
            <a:r>
              <a:rPr lang="ja-JP" altLang="en-US"/>
              <a:t>一意復号化可能な符号</a:t>
            </a:r>
          </a:p>
        </p:txBody>
      </p:sp>
      <p:sp>
        <p:nvSpPr>
          <p:cNvPr id="51211" name="Text Box 10"/>
          <p:cNvSpPr txBox="1">
            <a:spLocks noChangeArrowheads="1"/>
          </p:cNvSpPr>
          <p:nvPr/>
        </p:nvSpPr>
        <p:spPr bwMode="auto">
          <a:xfrm>
            <a:off x="762000" y="3962400"/>
            <a:ext cx="1828800" cy="457200"/>
          </a:xfrm>
          <a:prstGeom prst="rect">
            <a:avLst/>
          </a:prstGeom>
          <a:noFill/>
          <a:ln w="9525">
            <a:noFill/>
            <a:miter lim="800000"/>
            <a:headEnd/>
            <a:tailEnd/>
          </a:ln>
        </p:spPr>
        <p:txBody>
          <a:bodyPr>
            <a:spAutoFit/>
          </a:bodyPr>
          <a:lstStyle/>
          <a:p>
            <a:r>
              <a:rPr lang="ja-JP" altLang="en-US"/>
              <a:t>特異符号</a:t>
            </a:r>
          </a:p>
        </p:txBody>
      </p:sp>
      <p:sp>
        <p:nvSpPr>
          <p:cNvPr id="51212" name="AutoShape 11"/>
          <p:cNvSpPr>
            <a:spLocks noChangeArrowheads="1"/>
          </p:cNvSpPr>
          <p:nvPr/>
        </p:nvSpPr>
        <p:spPr bwMode="auto">
          <a:xfrm>
            <a:off x="4343400" y="2590800"/>
            <a:ext cx="3581400" cy="2895600"/>
          </a:xfrm>
          <a:prstGeom prst="roundRect">
            <a:avLst>
              <a:gd name="adj" fmla="val 16667"/>
            </a:avLst>
          </a:prstGeom>
          <a:solidFill>
            <a:srgbClr val="99FF99"/>
          </a:solidFill>
          <a:ln w="9525">
            <a:solidFill>
              <a:schemeClr val="tx1"/>
            </a:solidFill>
            <a:round/>
            <a:headEnd/>
            <a:tailEnd/>
          </a:ln>
        </p:spPr>
        <p:txBody>
          <a:bodyPr wrap="none" anchor="ctr"/>
          <a:lstStyle/>
          <a:p>
            <a:endParaRPr lang="ja-JP" altLang="en-US"/>
          </a:p>
        </p:txBody>
      </p:sp>
      <p:sp>
        <p:nvSpPr>
          <p:cNvPr id="51213" name="Text Box 12"/>
          <p:cNvSpPr txBox="1">
            <a:spLocks noChangeArrowheads="1"/>
          </p:cNvSpPr>
          <p:nvPr/>
        </p:nvSpPr>
        <p:spPr bwMode="auto">
          <a:xfrm>
            <a:off x="4953000" y="3352800"/>
            <a:ext cx="1828800" cy="1552575"/>
          </a:xfrm>
          <a:prstGeom prst="rect">
            <a:avLst/>
          </a:prstGeom>
          <a:noFill/>
          <a:ln w="9525">
            <a:noFill/>
            <a:miter lim="800000"/>
            <a:headEnd/>
            <a:tailEnd/>
          </a:ln>
        </p:spPr>
        <p:txBody>
          <a:bodyPr>
            <a:spAutoFit/>
          </a:bodyPr>
          <a:lstStyle/>
          <a:p>
            <a:r>
              <a:rPr lang="ja-JP" altLang="en-US"/>
              <a:t>瞬時符号</a:t>
            </a:r>
          </a:p>
          <a:p>
            <a:r>
              <a:rPr lang="ja-JP" altLang="en-US"/>
              <a:t>（瞬時に復号化可能な符号）</a:t>
            </a:r>
          </a:p>
        </p:txBody>
      </p:sp>
      <p:sp>
        <p:nvSpPr>
          <p:cNvPr id="51214" name="AutoShape 13"/>
          <p:cNvSpPr>
            <a:spLocks noChangeArrowheads="1"/>
          </p:cNvSpPr>
          <p:nvPr/>
        </p:nvSpPr>
        <p:spPr bwMode="auto">
          <a:xfrm>
            <a:off x="3657600" y="6019800"/>
            <a:ext cx="2133600" cy="685800"/>
          </a:xfrm>
          <a:prstGeom prst="wedgeRoundRectCallout">
            <a:avLst>
              <a:gd name="adj1" fmla="val 53051"/>
              <a:gd name="adj2" fmla="val -19213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1215" name="Text Box 14"/>
          <p:cNvSpPr txBox="1">
            <a:spLocks noChangeArrowheads="1"/>
          </p:cNvSpPr>
          <p:nvPr/>
        </p:nvSpPr>
        <p:spPr bwMode="auto">
          <a:xfrm>
            <a:off x="3810000" y="6172200"/>
            <a:ext cx="1403350" cy="457200"/>
          </a:xfrm>
          <a:prstGeom prst="rect">
            <a:avLst/>
          </a:prstGeom>
          <a:noFill/>
          <a:ln w="9525">
            <a:noFill/>
            <a:miter lim="800000"/>
            <a:headEnd/>
            <a:tailEnd/>
          </a:ln>
        </p:spPr>
        <p:txBody>
          <a:bodyPr wrap="none">
            <a:spAutoFit/>
          </a:bodyPr>
          <a:lstStyle/>
          <a:p>
            <a:r>
              <a:rPr lang="ja-JP" altLang="en-US"/>
              <a:t>一番重要</a:t>
            </a:r>
          </a:p>
        </p:txBody>
      </p:sp>
      <p:sp>
        <p:nvSpPr>
          <p:cNvPr id="51216" name="AutoShape 15"/>
          <p:cNvSpPr>
            <a:spLocks noChangeArrowheads="1"/>
          </p:cNvSpPr>
          <p:nvPr/>
        </p:nvSpPr>
        <p:spPr bwMode="auto">
          <a:xfrm>
            <a:off x="5867400" y="228600"/>
            <a:ext cx="2895600" cy="685800"/>
          </a:xfrm>
          <a:prstGeom prst="wedgeRoundRectCallout">
            <a:avLst>
              <a:gd name="adj1" fmla="val -103671"/>
              <a:gd name="adj2" fmla="val 6620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1217" name="Text Box 16"/>
          <p:cNvSpPr txBox="1">
            <a:spLocks noChangeArrowheads="1"/>
          </p:cNvSpPr>
          <p:nvPr/>
        </p:nvSpPr>
        <p:spPr bwMode="auto">
          <a:xfrm>
            <a:off x="6019800" y="381000"/>
            <a:ext cx="2259013" cy="457200"/>
          </a:xfrm>
          <a:prstGeom prst="rect">
            <a:avLst/>
          </a:prstGeom>
          <a:noFill/>
          <a:ln w="9525">
            <a:noFill/>
            <a:miter lim="800000"/>
            <a:headEnd/>
            <a:tailEnd/>
          </a:ln>
        </p:spPr>
        <p:txBody>
          <a:bodyPr wrap="none">
            <a:spAutoFit/>
          </a:bodyPr>
          <a:lstStyle/>
          <a:p>
            <a:r>
              <a:rPr lang="ja-JP" altLang="en-US"/>
              <a:t>復号からの分類</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1" name="スライド番号プレースホルダ 4"/>
          <p:cNvSpPr>
            <a:spLocks noGrp="1"/>
          </p:cNvSpPr>
          <p:nvPr>
            <p:ph type="sldNum" sz="quarter" idx="12"/>
          </p:nvPr>
        </p:nvSpPr>
        <p:spPr>
          <a:xfrm>
            <a:off x="6929454" y="6143644"/>
            <a:ext cx="1905000" cy="457200"/>
          </a:xfrm>
          <a:noFill/>
        </p:spPr>
        <p:txBody>
          <a:bodyPr/>
          <a:lstStyle/>
          <a:p>
            <a:fld id="{43C2F1D1-933C-42FB-8B22-2607E26AC3EC}" type="slidenum">
              <a:rPr lang="en-US" altLang="ja-JP" smtClean="0"/>
              <a:pPr/>
              <a:t>18</a:t>
            </a:fld>
            <a:endParaRPr lang="en-US" altLang="ja-JP" smtClean="0"/>
          </a:p>
        </p:txBody>
      </p:sp>
      <p:sp>
        <p:nvSpPr>
          <p:cNvPr id="15372" name="Rectangle 2"/>
          <p:cNvSpPr>
            <a:spLocks noGrp="1" noChangeArrowheads="1"/>
          </p:cNvSpPr>
          <p:nvPr>
            <p:ph type="title"/>
          </p:nvPr>
        </p:nvSpPr>
        <p:spPr>
          <a:xfrm>
            <a:off x="71438" y="0"/>
            <a:ext cx="9144000" cy="609600"/>
          </a:xfrm>
        </p:spPr>
        <p:txBody>
          <a:bodyPr/>
          <a:lstStyle/>
          <a:p>
            <a:pPr eaLnBrk="1" hangingPunct="1"/>
            <a:r>
              <a:rPr lang="ja-JP" altLang="en-US" smtClean="0"/>
              <a:t>特異符号</a:t>
            </a:r>
          </a:p>
        </p:txBody>
      </p:sp>
      <p:graphicFrame>
        <p:nvGraphicFramePr>
          <p:cNvPr id="15362" name="Object 0"/>
          <p:cNvGraphicFramePr>
            <a:graphicFrameLocks noChangeAspect="1"/>
          </p:cNvGraphicFramePr>
          <p:nvPr/>
        </p:nvGraphicFramePr>
        <p:xfrm>
          <a:off x="404754" y="2963885"/>
          <a:ext cx="7397750" cy="688975"/>
        </p:xfrm>
        <a:graphic>
          <a:graphicData uri="http://schemas.openxmlformats.org/presentationml/2006/ole">
            <p:oleObj spid="_x0000_s15362" name="Equation" r:id="rId3" imgW="2286000" imgH="203040" progId="Equation.DSMT4">
              <p:embed/>
            </p:oleObj>
          </a:graphicData>
        </a:graphic>
      </p:graphicFrame>
      <p:sp>
        <p:nvSpPr>
          <p:cNvPr id="15373" name="AutoShape 5"/>
          <p:cNvSpPr>
            <a:spLocks noChangeArrowheads="1"/>
          </p:cNvSpPr>
          <p:nvPr/>
        </p:nvSpPr>
        <p:spPr bwMode="auto">
          <a:xfrm>
            <a:off x="285720" y="785794"/>
            <a:ext cx="5857916" cy="12954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15374" name="Text Box 7"/>
          <p:cNvSpPr txBox="1">
            <a:spLocks noChangeArrowheads="1"/>
          </p:cNvSpPr>
          <p:nvPr/>
        </p:nvSpPr>
        <p:spPr bwMode="auto">
          <a:xfrm>
            <a:off x="-32" y="2365402"/>
            <a:ext cx="2216150" cy="579437"/>
          </a:xfrm>
          <a:prstGeom prst="rect">
            <a:avLst/>
          </a:prstGeom>
          <a:noFill/>
          <a:ln w="9525">
            <a:noFill/>
            <a:miter lim="800000"/>
            <a:headEnd/>
            <a:tailEnd/>
          </a:ln>
        </p:spPr>
        <p:txBody>
          <a:bodyPr wrap="none">
            <a:spAutoFit/>
          </a:bodyPr>
          <a:lstStyle/>
          <a:p>
            <a:r>
              <a:rPr lang="ja-JP" altLang="en-US" sz="3200">
                <a:solidFill>
                  <a:srgbClr val="003300"/>
                </a:solidFill>
              </a:rPr>
              <a:t>特異符号例</a:t>
            </a:r>
          </a:p>
        </p:txBody>
      </p:sp>
      <p:sp>
        <p:nvSpPr>
          <p:cNvPr id="15375" name="Text Box 8"/>
          <p:cNvSpPr txBox="1">
            <a:spLocks noChangeArrowheads="1"/>
          </p:cNvSpPr>
          <p:nvPr/>
        </p:nvSpPr>
        <p:spPr bwMode="auto">
          <a:xfrm>
            <a:off x="571472" y="1071546"/>
            <a:ext cx="5249873" cy="830997"/>
          </a:xfrm>
          <a:prstGeom prst="rect">
            <a:avLst/>
          </a:prstGeom>
          <a:noFill/>
          <a:ln w="9525">
            <a:noFill/>
            <a:miter lim="800000"/>
            <a:headEnd/>
            <a:tailEnd/>
          </a:ln>
        </p:spPr>
        <p:txBody>
          <a:bodyPr wrap="square">
            <a:spAutoFit/>
          </a:bodyPr>
          <a:lstStyle/>
          <a:p>
            <a:r>
              <a:rPr lang="ja-JP" altLang="en-US" dirty="0"/>
              <a:t>２つ以上の情報源記号に、一つの符号語を対応させた符号を</a:t>
            </a:r>
            <a:r>
              <a:rPr lang="ja-JP" altLang="en-US" dirty="0">
                <a:solidFill>
                  <a:srgbClr val="FF0000"/>
                </a:solidFill>
              </a:rPr>
              <a:t>特異符号</a:t>
            </a:r>
            <a:r>
              <a:rPr lang="ja-JP" altLang="en-US" dirty="0"/>
              <a:t>という。</a:t>
            </a:r>
          </a:p>
        </p:txBody>
      </p:sp>
      <p:sp>
        <p:nvSpPr>
          <p:cNvPr id="15376" name="Oval 9"/>
          <p:cNvSpPr>
            <a:spLocks noChangeArrowheads="1"/>
          </p:cNvSpPr>
          <p:nvPr/>
        </p:nvSpPr>
        <p:spPr bwMode="auto">
          <a:xfrm>
            <a:off x="526991" y="3964017"/>
            <a:ext cx="685800" cy="685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5377" name="Oval 10"/>
          <p:cNvSpPr>
            <a:spLocks noChangeArrowheads="1"/>
          </p:cNvSpPr>
          <p:nvPr/>
        </p:nvSpPr>
        <p:spPr bwMode="auto">
          <a:xfrm>
            <a:off x="2584391" y="4421217"/>
            <a:ext cx="685800" cy="685800"/>
          </a:xfrm>
          <a:prstGeom prst="ellipse">
            <a:avLst/>
          </a:prstGeom>
          <a:noFill/>
          <a:ln w="9525">
            <a:solidFill>
              <a:schemeClr val="tx1"/>
            </a:solidFill>
            <a:round/>
            <a:headEnd/>
            <a:tailEnd/>
          </a:ln>
        </p:spPr>
        <p:txBody>
          <a:bodyPr wrap="none" anchor="ctr"/>
          <a:lstStyle/>
          <a:p>
            <a:endParaRPr lang="ja-JP" altLang="en-US"/>
          </a:p>
        </p:txBody>
      </p:sp>
      <p:sp>
        <p:nvSpPr>
          <p:cNvPr id="15378" name="Oval 11"/>
          <p:cNvSpPr>
            <a:spLocks noChangeArrowheads="1"/>
          </p:cNvSpPr>
          <p:nvPr/>
        </p:nvSpPr>
        <p:spPr bwMode="auto">
          <a:xfrm>
            <a:off x="603191" y="5335617"/>
            <a:ext cx="685800" cy="685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5379" name="Line 12"/>
          <p:cNvSpPr>
            <a:spLocks noChangeShapeType="1"/>
          </p:cNvSpPr>
          <p:nvPr/>
        </p:nvSpPr>
        <p:spPr bwMode="auto">
          <a:xfrm>
            <a:off x="1288991" y="4268817"/>
            <a:ext cx="1219200" cy="228600"/>
          </a:xfrm>
          <a:prstGeom prst="line">
            <a:avLst/>
          </a:prstGeom>
          <a:noFill/>
          <a:ln w="38100">
            <a:solidFill>
              <a:schemeClr val="tx1"/>
            </a:solidFill>
            <a:round/>
            <a:headEnd/>
            <a:tailEnd type="triangle" w="med" len="med"/>
          </a:ln>
        </p:spPr>
        <p:txBody>
          <a:bodyPr/>
          <a:lstStyle/>
          <a:p>
            <a:endParaRPr lang="ja-JP" altLang="en-US"/>
          </a:p>
        </p:txBody>
      </p:sp>
      <p:sp>
        <p:nvSpPr>
          <p:cNvPr id="15380" name="Line 13"/>
          <p:cNvSpPr>
            <a:spLocks noChangeShapeType="1"/>
          </p:cNvSpPr>
          <p:nvPr/>
        </p:nvSpPr>
        <p:spPr bwMode="auto">
          <a:xfrm flipV="1">
            <a:off x="1365191" y="5030817"/>
            <a:ext cx="1143000" cy="533400"/>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15363" name="Object 1"/>
          <p:cNvGraphicFramePr>
            <a:graphicFrameLocks noChangeAspect="1"/>
          </p:cNvGraphicFramePr>
          <p:nvPr/>
        </p:nvGraphicFramePr>
        <p:xfrm>
          <a:off x="1517591" y="4649817"/>
          <a:ext cx="449263" cy="538163"/>
        </p:xfrm>
        <a:graphic>
          <a:graphicData uri="http://schemas.openxmlformats.org/presentationml/2006/ole">
            <p:oleObj spid="_x0000_s15363" name="Equation" r:id="rId4" imgW="177480" imgH="203040" progId="Equation.DSMT4">
              <p:embed/>
            </p:oleObj>
          </a:graphicData>
        </a:graphic>
      </p:graphicFrame>
      <p:sp>
        <p:nvSpPr>
          <p:cNvPr id="15381" name="Oval 15"/>
          <p:cNvSpPr>
            <a:spLocks noChangeArrowheads="1"/>
          </p:cNvSpPr>
          <p:nvPr/>
        </p:nvSpPr>
        <p:spPr bwMode="auto">
          <a:xfrm>
            <a:off x="4619596" y="3964017"/>
            <a:ext cx="685800" cy="685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5382" name="Oval 16"/>
          <p:cNvSpPr>
            <a:spLocks noChangeArrowheads="1"/>
          </p:cNvSpPr>
          <p:nvPr/>
        </p:nvSpPr>
        <p:spPr bwMode="auto">
          <a:xfrm>
            <a:off x="6676996" y="4421217"/>
            <a:ext cx="685800" cy="685800"/>
          </a:xfrm>
          <a:prstGeom prst="ellipse">
            <a:avLst/>
          </a:prstGeom>
          <a:noFill/>
          <a:ln w="9525">
            <a:solidFill>
              <a:schemeClr val="tx1"/>
            </a:solidFill>
            <a:round/>
            <a:headEnd/>
            <a:tailEnd/>
          </a:ln>
        </p:spPr>
        <p:txBody>
          <a:bodyPr wrap="none" anchor="ctr"/>
          <a:lstStyle/>
          <a:p>
            <a:endParaRPr lang="ja-JP" altLang="en-US"/>
          </a:p>
        </p:txBody>
      </p:sp>
      <p:sp>
        <p:nvSpPr>
          <p:cNvPr id="15383" name="Oval 17"/>
          <p:cNvSpPr>
            <a:spLocks noChangeArrowheads="1"/>
          </p:cNvSpPr>
          <p:nvPr/>
        </p:nvSpPr>
        <p:spPr bwMode="auto">
          <a:xfrm>
            <a:off x="4695796" y="5335617"/>
            <a:ext cx="685800" cy="685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5384" name="Line 18"/>
          <p:cNvSpPr>
            <a:spLocks noChangeShapeType="1"/>
          </p:cNvSpPr>
          <p:nvPr/>
        </p:nvSpPr>
        <p:spPr bwMode="auto">
          <a:xfrm>
            <a:off x="5381596" y="4268817"/>
            <a:ext cx="1219200" cy="228600"/>
          </a:xfrm>
          <a:prstGeom prst="line">
            <a:avLst/>
          </a:prstGeom>
          <a:noFill/>
          <a:ln w="38100">
            <a:solidFill>
              <a:schemeClr val="tx1"/>
            </a:solidFill>
            <a:round/>
            <a:headEnd type="triangle" w="med" len="med"/>
            <a:tailEnd/>
          </a:ln>
        </p:spPr>
        <p:txBody>
          <a:bodyPr/>
          <a:lstStyle/>
          <a:p>
            <a:endParaRPr lang="ja-JP" altLang="en-US"/>
          </a:p>
        </p:txBody>
      </p:sp>
      <p:sp>
        <p:nvSpPr>
          <p:cNvPr id="15385" name="Line 19"/>
          <p:cNvSpPr>
            <a:spLocks noChangeShapeType="1"/>
          </p:cNvSpPr>
          <p:nvPr/>
        </p:nvSpPr>
        <p:spPr bwMode="auto">
          <a:xfrm flipV="1">
            <a:off x="5457796" y="5030817"/>
            <a:ext cx="1143000" cy="533400"/>
          </a:xfrm>
          <a:prstGeom prst="line">
            <a:avLst/>
          </a:prstGeom>
          <a:noFill/>
          <a:ln w="38100">
            <a:solidFill>
              <a:schemeClr val="tx1"/>
            </a:solidFill>
            <a:round/>
            <a:headEnd type="triangle" w="med" len="med"/>
            <a:tailEnd/>
          </a:ln>
        </p:spPr>
        <p:txBody>
          <a:bodyPr/>
          <a:lstStyle/>
          <a:p>
            <a:endParaRPr lang="ja-JP" altLang="en-US"/>
          </a:p>
        </p:txBody>
      </p:sp>
      <p:graphicFrame>
        <p:nvGraphicFramePr>
          <p:cNvPr id="15364" name="Object 2"/>
          <p:cNvGraphicFramePr>
            <a:graphicFrameLocks noChangeAspect="1"/>
          </p:cNvGraphicFramePr>
          <p:nvPr/>
        </p:nvGraphicFramePr>
        <p:xfrm>
          <a:off x="5481609" y="4616480"/>
          <a:ext cx="706437" cy="604837"/>
        </p:xfrm>
        <a:graphic>
          <a:graphicData uri="http://schemas.openxmlformats.org/presentationml/2006/ole">
            <p:oleObj spid="_x0000_s15364" name="Equation" r:id="rId5" imgW="279360" imgH="228600" progId="Equation.DSMT4">
              <p:embed/>
            </p:oleObj>
          </a:graphicData>
        </a:graphic>
      </p:graphicFrame>
      <p:sp>
        <p:nvSpPr>
          <p:cNvPr id="15386" name="WordArt 21"/>
          <p:cNvSpPr>
            <a:spLocks noChangeArrowheads="1" noChangeShapeType="1" noTextEdit="1"/>
          </p:cNvSpPr>
          <p:nvPr/>
        </p:nvSpPr>
        <p:spPr bwMode="auto">
          <a:xfrm>
            <a:off x="7526359" y="4070390"/>
            <a:ext cx="457200" cy="838200"/>
          </a:xfrm>
          <a:prstGeom prst="rect">
            <a:avLst/>
          </a:prstGeom>
        </p:spPr>
        <p:txBody>
          <a:bodyPr wrap="none" fromWordArt="1">
            <a:prstTxWarp prst="textPlain">
              <a:avLst>
                <a:gd name="adj" fmla="val 50000"/>
              </a:avLst>
            </a:prstTxWarp>
          </a:bodyPr>
          <a:lstStyle/>
          <a:p>
            <a:pPr algn="ctr"/>
            <a:r>
              <a:rPr lang="ja-JP" altLang="en-US" sz="3600" kern="10" dirty="0">
                <a:ln w="9525">
                  <a:solidFill>
                    <a:srgbClr val="000000"/>
                  </a:solidFill>
                  <a:round/>
                  <a:headEnd/>
                  <a:tailEnd/>
                </a:ln>
                <a:solidFill>
                  <a:srgbClr val="FF0000"/>
                </a:solidFill>
                <a:latin typeface="ＭＳ Ｐゴシック"/>
                <a:ea typeface="ＭＳ Ｐゴシック"/>
              </a:rPr>
              <a:t>？</a:t>
            </a:r>
          </a:p>
        </p:txBody>
      </p:sp>
      <p:graphicFrame>
        <p:nvGraphicFramePr>
          <p:cNvPr id="15365" name="Object 3"/>
          <p:cNvGraphicFramePr>
            <a:graphicFrameLocks noChangeAspect="1"/>
          </p:cNvGraphicFramePr>
          <p:nvPr/>
        </p:nvGraphicFramePr>
        <p:xfrm>
          <a:off x="603191" y="4040217"/>
          <a:ext cx="558800" cy="585788"/>
        </p:xfrm>
        <a:graphic>
          <a:graphicData uri="http://schemas.openxmlformats.org/presentationml/2006/ole">
            <p:oleObj spid="_x0000_s15365" name="Equation" r:id="rId6" imgW="126720" imgH="126720" progId="Equation.DSMT4">
              <p:embed/>
            </p:oleObj>
          </a:graphicData>
        </a:graphic>
      </p:graphicFrame>
      <p:graphicFrame>
        <p:nvGraphicFramePr>
          <p:cNvPr id="15366" name="Object 4"/>
          <p:cNvGraphicFramePr>
            <a:graphicFrameLocks noChangeAspect="1"/>
          </p:cNvGraphicFramePr>
          <p:nvPr/>
        </p:nvGraphicFramePr>
        <p:xfrm>
          <a:off x="679391" y="5324505"/>
          <a:ext cx="558800" cy="762000"/>
        </p:xfrm>
        <a:graphic>
          <a:graphicData uri="http://schemas.openxmlformats.org/presentationml/2006/ole">
            <p:oleObj spid="_x0000_s15366" name="Equation" r:id="rId7" imgW="126720" imgH="164880" progId="Equation.DSMT4">
              <p:embed/>
            </p:oleObj>
          </a:graphicData>
        </a:graphic>
      </p:graphicFrame>
      <p:graphicFrame>
        <p:nvGraphicFramePr>
          <p:cNvPr id="15367" name="Object 5"/>
          <p:cNvGraphicFramePr>
            <a:graphicFrameLocks noChangeAspect="1"/>
          </p:cNvGraphicFramePr>
          <p:nvPr/>
        </p:nvGraphicFramePr>
        <p:xfrm>
          <a:off x="4771996" y="5335617"/>
          <a:ext cx="558800" cy="762000"/>
        </p:xfrm>
        <a:graphic>
          <a:graphicData uri="http://schemas.openxmlformats.org/presentationml/2006/ole">
            <p:oleObj spid="_x0000_s15367" name="Equation" r:id="rId8" imgW="126720" imgH="164880" progId="Equation.DSMT4">
              <p:embed/>
            </p:oleObj>
          </a:graphicData>
        </a:graphic>
      </p:graphicFrame>
      <p:graphicFrame>
        <p:nvGraphicFramePr>
          <p:cNvPr id="15368" name="Object 6"/>
          <p:cNvGraphicFramePr>
            <a:graphicFrameLocks noChangeAspect="1"/>
          </p:cNvGraphicFramePr>
          <p:nvPr/>
        </p:nvGraphicFramePr>
        <p:xfrm>
          <a:off x="4771996" y="4040217"/>
          <a:ext cx="558800" cy="585788"/>
        </p:xfrm>
        <a:graphic>
          <a:graphicData uri="http://schemas.openxmlformats.org/presentationml/2006/ole">
            <p:oleObj spid="_x0000_s15368" name="Equation" r:id="rId9" imgW="126720" imgH="126720" progId="Equation.DSMT4">
              <p:embed/>
            </p:oleObj>
          </a:graphicData>
        </a:graphic>
      </p:graphicFrame>
      <p:graphicFrame>
        <p:nvGraphicFramePr>
          <p:cNvPr id="15369" name="Object 7"/>
          <p:cNvGraphicFramePr>
            <a:graphicFrameLocks noChangeAspect="1"/>
          </p:cNvGraphicFramePr>
          <p:nvPr/>
        </p:nvGraphicFramePr>
        <p:xfrm>
          <a:off x="2660591" y="4449792"/>
          <a:ext cx="558800" cy="703263"/>
        </p:xfrm>
        <a:graphic>
          <a:graphicData uri="http://schemas.openxmlformats.org/presentationml/2006/ole">
            <p:oleObj spid="_x0000_s15369" name="Equation" r:id="rId10" imgW="126720" imgH="152280" progId="Equation.DSMT4">
              <p:embed/>
            </p:oleObj>
          </a:graphicData>
        </a:graphic>
      </p:graphicFrame>
      <p:graphicFrame>
        <p:nvGraphicFramePr>
          <p:cNvPr id="15370" name="Object 8"/>
          <p:cNvGraphicFramePr>
            <a:graphicFrameLocks noChangeAspect="1"/>
          </p:cNvGraphicFramePr>
          <p:nvPr/>
        </p:nvGraphicFramePr>
        <p:xfrm>
          <a:off x="6753196" y="4421217"/>
          <a:ext cx="558800" cy="703263"/>
        </p:xfrm>
        <a:graphic>
          <a:graphicData uri="http://schemas.openxmlformats.org/presentationml/2006/ole">
            <p:oleObj spid="_x0000_s15370" name="Equation" r:id="rId11" imgW="126720" imgH="152280" progId="Equation.DSMT4">
              <p:embed/>
            </p:oleObj>
          </a:graphicData>
        </a:graphic>
      </p:graphicFrame>
      <p:sp>
        <p:nvSpPr>
          <p:cNvPr id="27" name="テキスト ボックス 26"/>
          <p:cNvSpPr txBox="1"/>
          <p:nvPr/>
        </p:nvSpPr>
        <p:spPr>
          <a:xfrm>
            <a:off x="1000125" y="609600"/>
            <a:ext cx="2184400" cy="461963"/>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定義：特異符号</a:t>
            </a:r>
          </a:p>
        </p:txBody>
      </p:sp>
      <p:sp>
        <p:nvSpPr>
          <p:cNvPr id="28" name="AutoShape 15"/>
          <p:cNvSpPr>
            <a:spLocks noChangeArrowheads="1"/>
          </p:cNvSpPr>
          <p:nvPr/>
        </p:nvSpPr>
        <p:spPr bwMode="auto">
          <a:xfrm>
            <a:off x="6500826" y="228600"/>
            <a:ext cx="2262174" cy="2486020"/>
          </a:xfrm>
          <a:prstGeom prst="wedgeRoundRectCallout">
            <a:avLst>
              <a:gd name="adj1" fmla="val -69987"/>
              <a:gd name="adj2" fmla="val -1594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 name="Text Box 8"/>
          <p:cNvSpPr txBox="1">
            <a:spLocks noChangeArrowheads="1"/>
          </p:cNvSpPr>
          <p:nvPr/>
        </p:nvSpPr>
        <p:spPr bwMode="auto">
          <a:xfrm>
            <a:off x="6572264" y="642918"/>
            <a:ext cx="2143140" cy="1569660"/>
          </a:xfrm>
          <a:prstGeom prst="rect">
            <a:avLst/>
          </a:prstGeom>
          <a:noFill/>
          <a:ln w="9525">
            <a:noFill/>
            <a:miter lim="800000"/>
            <a:headEnd/>
            <a:tailEnd/>
          </a:ln>
        </p:spPr>
        <p:txBody>
          <a:bodyPr wrap="square">
            <a:spAutoFit/>
          </a:bodyPr>
          <a:lstStyle/>
          <a:p>
            <a:r>
              <a:rPr lang="ja-JP" altLang="en-US" dirty="0" smtClean="0"/>
              <a:t>数学的には、符号の写像が</a:t>
            </a:r>
            <a:r>
              <a:rPr lang="ja-JP" altLang="en-US" dirty="0" smtClean="0">
                <a:solidFill>
                  <a:srgbClr val="FF0000"/>
                </a:solidFill>
              </a:rPr>
              <a:t>単射</a:t>
            </a:r>
            <a:r>
              <a:rPr lang="ja-JP" altLang="en-US" dirty="0" smtClean="0"/>
              <a:t>になっていない。</a:t>
            </a:r>
            <a:endParaRPr lang="en-US" altLang="ja-JP"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番号プレースホルダ 4"/>
          <p:cNvSpPr>
            <a:spLocks noGrp="1"/>
          </p:cNvSpPr>
          <p:nvPr>
            <p:ph type="sldNum" sz="quarter" idx="12"/>
          </p:nvPr>
        </p:nvSpPr>
        <p:spPr>
          <a:noFill/>
        </p:spPr>
        <p:txBody>
          <a:bodyPr/>
          <a:lstStyle/>
          <a:p>
            <a:fld id="{D68E7BE3-4392-443E-BE1A-AC8633AC01C7}" type="slidenum">
              <a:rPr lang="en-US" altLang="ja-JP" smtClean="0"/>
              <a:pPr/>
              <a:t>19</a:t>
            </a:fld>
            <a:endParaRPr lang="en-US" altLang="ja-JP" smtClean="0"/>
          </a:p>
        </p:txBody>
      </p:sp>
      <p:sp>
        <p:nvSpPr>
          <p:cNvPr id="52227" name="Rectangle 1026"/>
          <p:cNvSpPr>
            <a:spLocks noGrp="1" noChangeArrowheads="1"/>
          </p:cNvSpPr>
          <p:nvPr>
            <p:ph type="title"/>
          </p:nvPr>
        </p:nvSpPr>
        <p:spPr/>
        <p:txBody>
          <a:bodyPr/>
          <a:lstStyle/>
          <a:p>
            <a:pPr eaLnBrk="1" hangingPunct="1"/>
            <a:r>
              <a:rPr lang="ja-JP" altLang="en-US" smtClean="0"/>
              <a:t>復号化の一意性</a:t>
            </a:r>
          </a:p>
        </p:txBody>
      </p:sp>
      <p:sp>
        <p:nvSpPr>
          <p:cNvPr id="52228" name="AutoShape 1027"/>
          <p:cNvSpPr>
            <a:spLocks noChangeArrowheads="1"/>
          </p:cNvSpPr>
          <p:nvPr/>
        </p:nvSpPr>
        <p:spPr bwMode="auto">
          <a:xfrm>
            <a:off x="381000" y="838200"/>
            <a:ext cx="8382000" cy="16002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52229" name="Text Box 1028"/>
          <p:cNvSpPr txBox="1">
            <a:spLocks noChangeArrowheads="1"/>
          </p:cNvSpPr>
          <p:nvPr/>
        </p:nvSpPr>
        <p:spPr bwMode="auto">
          <a:xfrm>
            <a:off x="714375" y="1143000"/>
            <a:ext cx="7620000" cy="1187450"/>
          </a:xfrm>
          <a:prstGeom prst="rect">
            <a:avLst/>
          </a:prstGeom>
          <a:noFill/>
          <a:ln w="9525">
            <a:noFill/>
            <a:miter lim="800000"/>
            <a:headEnd/>
            <a:tailEnd/>
          </a:ln>
        </p:spPr>
        <p:txBody>
          <a:bodyPr>
            <a:spAutoFit/>
          </a:bodyPr>
          <a:lstStyle/>
          <a:p>
            <a:r>
              <a:rPr lang="ja-JP" altLang="en-US"/>
              <a:t>符号記号の系列から、対応する情報源の系列を一意に求められ符号を</a:t>
            </a:r>
            <a:r>
              <a:rPr lang="ja-JP" altLang="en-US">
                <a:solidFill>
                  <a:srgbClr val="FF0000"/>
                </a:solidFill>
              </a:rPr>
              <a:t>一意に復号可能な符号</a:t>
            </a:r>
            <a:r>
              <a:rPr lang="ja-JP" altLang="en-US">
                <a:solidFill>
                  <a:srgbClr val="003300"/>
                </a:solidFill>
              </a:rPr>
              <a:t>といい、一意に求められない符号を</a:t>
            </a:r>
            <a:r>
              <a:rPr lang="ja-JP" altLang="en-US">
                <a:solidFill>
                  <a:srgbClr val="FF0000"/>
                </a:solidFill>
              </a:rPr>
              <a:t>一意に復号不可能な符号</a:t>
            </a:r>
            <a:r>
              <a:rPr lang="ja-JP" altLang="en-US"/>
              <a:t>という。</a:t>
            </a:r>
          </a:p>
        </p:txBody>
      </p:sp>
      <p:sp>
        <p:nvSpPr>
          <p:cNvPr id="52230" name="Text Box 1029"/>
          <p:cNvSpPr txBox="1">
            <a:spLocks noChangeArrowheads="1"/>
          </p:cNvSpPr>
          <p:nvPr/>
        </p:nvSpPr>
        <p:spPr bwMode="auto">
          <a:xfrm>
            <a:off x="381000" y="2667000"/>
            <a:ext cx="7864475" cy="1187450"/>
          </a:xfrm>
          <a:prstGeom prst="rect">
            <a:avLst/>
          </a:prstGeom>
          <a:noFill/>
          <a:ln w="9525">
            <a:noFill/>
            <a:miter lim="800000"/>
            <a:headEnd/>
            <a:tailEnd/>
          </a:ln>
        </p:spPr>
        <p:txBody>
          <a:bodyPr>
            <a:spAutoFit/>
          </a:bodyPr>
          <a:lstStyle/>
          <a:p>
            <a:r>
              <a:rPr lang="ja-JP" altLang="en-US"/>
              <a:t>特異符号のように符号記号毎に一意に復号不可能な場合だけでなく、系列として一意に復号不可能場合も含む。もちろん次の命題は成り立つ。</a:t>
            </a:r>
          </a:p>
        </p:txBody>
      </p:sp>
      <p:sp>
        <p:nvSpPr>
          <p:cNvPr id="52231" name="Text Box 1040"/>
          <p:cNvSpPr txBox="1">
            <a:spLocks noChangeArrowheads="1"/>
          </p:cNvSpPr>
          <p:nvPr/>
        </p:nvSpPr>
        <p:spPr bwMode="auto">
          <a:xfrm>
            <a:off x="685800" y="4614863"/>
            <a:ext cx="7026275" cy="457200"/>
          </a:xfrm>
          <a:prstGeom prst="rect">
            <a:avLst/>
          </a:prstGeom>
          <a:noFill/>
          <a:ln w="9525">
            <a:noFill/>
            <a:miter lim="800000"/>
            <a:headEnd/>
            <a:tailEnd/>
          </a:ln>
        </p:spPr>
        <p:txBody>
          <a:bodyPr>
            <a:spAutoFit/>
          </a:bodyPr>
          <a:lstStyle/>
          <a:p>
            <a:r>
              <a:rPr lang="ja-JP" altLang="en-US"/>
              <a:t>特異符号は一意に復号不可能な符号である。</a:t>
            </a:r>
          </a:p>
        </p:txBody>
      </p:sp>
      <p:sp>
        <p:nvSpPr>
          <p:cNvPr id="52232" name="AutoShape 1041"/>
          <p:cNvSpPr>
            <a:spLocks noChangeArrowheads="1"/>
          </p:cNvSpPr>
          <p:nvPr/>
        </p:nvSpPr>
        <p:spPr bwMode="auto">
          <a:xfrm>
            <a:off x="533400" y="4114800"/>
            <a:ext cx="7543800" cy="14478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9" name="テキスト ボックス 8"/>
          <p:cNvSpPr txBox="1"/>
          <p:nvPr/>
        </p:nvSpPr>
        <p:spPr>
          <a:xfrm>
            <a:off x="1000125" y="609600"/>
            <a:ext cx="2800350" cy="461963"/>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定義：一意複合可能</a:t>
            </a:r>
          </a:p>
        </p:txBody>
      </p:sp>
      <p:sp>
        <p:nvSpPr>
          <p:cNvPr id="52234" name="テキスト ボックス 9"/>
          <p:cNvSpPr txBox="1">
            <a:spLocks noChangeArrowheads="1"/>
          </p:cNvSpPr>
          <p:nvPr/>
        </p:nvSpPr>
        <p:spPr bwMode="auto">
          <a:xfrm>
            <a:off x="928688" y="3929063"/>
            <a:ext cx="4955203" cy="461665"/>
          </a:xfrm>
          <a:prstGeom prst="rect">
            <a:avLst/>
          </a:prstGeom>
          <a:solidFill>
            <a:schemeClr val="bg1"/>
          </a:solidFill>
          <a:ln w="9525">
            <a:solidFill>
              <a:schemeClr val="bg1"/>
            </a:solidFill>
            <a:miter lim="800000"/>
            <a:headEnd/>
            <a:tailEnd/>
          </a:ln>
        </p:spPr>
        <p:txBody>
          <a:bodyPr wrap="none">
            <a:spAutoFit/>
          </a:bodyPr>
          <a:lstStyle/>
          <a:p>
            <a:r>
              <a:rPr lang="ja-JP" altLang="en-US" dirty="0">
                <a:solidFill>
                  <a:srgbClr val="C00000"/>
                </a:solidFill>
              </a:rPr>
              <a:t>性質：特異符号の</a:t>
            </a:r>
            <a:r>
              <a:rPr lang="ja-JP" altLang="en-US" dirty="0" smtClean="0">
                <a:solidFill>
                  <a:srgbClr val="C00000"/>
                </a:solidFill>
              </a:rPr>
              <a:t>一意復号不可能性</a:t>
            </a:r>
            <a:endParaRPr lang="ja-JP" altLang="en-US"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番号プレースホルダ 4"/>
          <p:cNvSpPr>
            <a:spLocks noGrp="1"/>
          </p:cNvSpPr>
          <p:nvPr>
            <p:ph type="sldNum" sz="quarter" idx="12"/>
          </p:nvPr>
        </p:nvSpPr>
        <p:spPr>
          <a:noFill/>
        </p:spPr>
        <p:txBody>
          <a:bodyPr/>
          <a:lstStyle/>
          <a:p>
            <a:fld id="{D03E78DC-B697-4895-9839-81E041CA68C5}" type="slidenum">
              <a:rPr lang="en-US" altLang="ja-JP" smtClean="0"/>
              <a:pPr/>
              <a:t>2</a:t>
            </a:fld>
            <a:endParaRPr lang="en-US" altLang="ja-JP" smtClean="0"/>
          </a:p>
        </p:txBody>
      </p:sp>
      <p:sp>
        <p:nvSpPr>
          <p:cNvPr id="50179" name="Rectangle 2"/>
          <p:cNvSpPr>
            <a:spLocks noGrp="1" noChangeArrowheads="1"/>
          </p:cNvSpPr>
          <p:nvPr>
            <p:ph type="title"/>
          </p:nvPr>
        </p:nvSpPr>
        <p:spPr/>
        <p:txBody>
          <a:bodyPr/>
          <a:lstStyle/>
          <a:p>
            <a:pPr eaLnBrk="1" hangingPunct="1"/>
            <a:r>
              <a:rPr lang="ja-JP" altLang="en-US" smtClean="0"/>
              <a:t>情報源符号化の役割</a:t>
            </a:r>
          </a:p>
        </p:txBody>
      </p:sp>
      <p:sp>
        <p:nvSpPr>
          <p:cNvPr id="50180" name="Rectangle 3"/>
          <p:cNvSpPr>
            <a:spLocks noChangeArrowheads="1"/>
          </p:cNvSpPr>
          <p:nvPr/>
        </p:nvSpPr>
        <p:spPr bwMode="auto">
          <a:xfrm>
            <a:off x="3505200" y="1752600"/>
            <a:ext cx="2133600" cy="1524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0181" name="Oval 4"/>
          <p:cNvSpPr>
            <a:spLocks noChangeArrowheads="1"/>
          </p:cNvSpPr>
          <p:nvPr/>
        </p:nvSpPr>
        <p:spPr bwMode="auto">
          <a:xfrm>
            <a:off x="152400" y="1752600"/>
            <a:ext cx="1219200" cy="1219200"/>
          </a:xfrm>
          <a:prstGeom prst="ellipse">
            <a:avLst/>
          </a:prstGeom>
          <a:solidFill>
            <a:srgbClr val="FF9966"/>
          </a:solidFill>
          <a:ln w="9525">
            <a:solidFill>
              <a:schemeClr val="tx1"/>
            </a:solidFill>
            <a:round/>
            <a:headEnd/>
            <a:tailEnd/>
          </a:ln>
        </p:spPr>
        <p:txBody>
          <a:bodyPr wrap="none" anchor="ctr"/>
          <a:lstStyle/>
          <a:p>
            <a:endParaRPr lang="ja-JP" altLang="en-US"/>
          </a:p>
        </p:txBody>
      </p:sp>
      <p:sp>
        <p:nvSpPr>
          <p:cNvPr id="50182" name="Oval 5"/>
          <p:cNvSpPr>
            <a:spLocks noChangeArrowheads="1"/>
          </p:cNvSpPr>
          <p:nvPr/>
        </p:nvSpPr>
        <p:spPr bwMode="auto">
          <a:xfrm>
            <a:off x="7696200" y="1828800"/>
            <a:ext cx="1044575" cy="1219200"/>
          </a:xfrm>
          <a:prstGeom prst="ellipse">
            <a:avLst/>
          </a:prstGeom>
          <a:solidFill>
            <a:srgbClr val="FF99CC"/>
          </a:solidFill>
          <a:ln w="9525">
            <a:solidFill>
              <a:schemeClr val="tx1"/>
            </a:solidFill>
            <a:round/>
            <a:headEnd/>
            <a:tailEnd/>
          </a:ln>
        </p:spPr>
        <p:txBody>
          <a:bodyPr wrap="none" anchor="ctr"/>
          <a:lstStyle/>
          <a:p>
            <a:endParaRPr lang="ja-JP" altLang="en-US"/>
          </a:p>
        </p:txBody>
      </p:sp>
      <p:sp>
        <p:nvSpPr>
          <p:cNvPr id="50183" name="Text Box 6"/>
          <p:cNvSpPr txBox="1">
            <a:spLocks noChangeArrowheads="1"/>
          </p:cNvSpPr>
          <p:nvPr/>
        </p:nvSpPr>
        <p:spPr bwMode="auto">
          <a:xfrm>
            <a:off x="152400" y="2133600"/>
            <a:ext cx="1098550" cy="457200"/>
          </a:xfrm>
          <a:prstGeom prst="rect">
            <a:avLst/>
          </a:prstGeom>
          <a:noFill/>
          <a:ln w="9525">
            <a:noFill/>
            <a:miter lim="800000"/>
            <a:headEnd/>
            <a:tailEnd/>
          </a:ln>
        </p:spPr>
        <p:txBody>
          <a:bodyPr wrap="none">
            <a:spAutoFit/>
          </a:bodyPr>
          <a:lstStyle/>
          <a:p>
            <a:r>
              <a:rPr lang="ja-JP" altLang="en-US"/>
              <a:t>情報源</a:t>
            </a:r>
          </a:p>
        </p:txBody>
      </p:sp>
      <p:sp>
        <p:nvSpPr>
          <p:cNvPr id="50184" name="Text Box 7"/>
          <p:cNvSpPr txBox="1">
            <a:spLocks noChangeArrowheads="1"/>
          </p:cNvSpPr>
          <p:nvPr/>
        </p:nvSpPr>
        <p:spPr bwMode="auto">
          <a:xfrm>
            <a:off x="7643834" y="2143116"/>
            <a:ext cx="1112805" cy="461665"/>
          </a:xfrm>
          <a:prstGeom prst="rect">
            <a:avLst/>
          </a:prstGeom>
          <a:noFill/>
          <a:ln w="9525">
            <a:noFill/>
            <a:miter lim="800000"/>
            <a:headEnd/>
            <a:tailEnd/>
          </a:ln>
        </p:spPr>
        <p:txBody>
          <a:bodyPr wrap="none">
            <a:spAutoFit/>
          </a:bodyPr>
          <a:lstStyle/>
          <a:p>
            <a:r>
              <a:rPr lang="ja-JP" altLang="en-US" b="1" dirty="0"/>
              <a:t>受信者</a:t>
            </a:r>
          </a:p>
        </p:txBody>
      </p:sp>
      <p:sp>
        <p:nvSpPr>
          <p:cNvPr id="50185" name="Text Box 8"/>
          <p:cNvSpPr txBox="1">
            <a:spLocks noChangeArrowheads="1"/>
          </p:cNvSpPr>
          <p:nvPr/>
        </p:nvSpPr>
        <p:spPr bwMode="auto">
          <a:xfrm>
            <a:off x="3886200" y="2057400"/>
            <a:ext cx="1547813" cy="946150"/>
          </a:xfrm>
          <a:prstGeom prst="rect">
            <a:avLst/>
          </a:prstGeom>
          <a:noFill/>
          <a:ln w="9525">
            <a:noFill/>
            <a:miter lim="800000"/>
            <a:headEnd/>
            <a:tailEnd/>
          </a:ln>
        </p:spPr>
        <p:txBody>
          <a:bodyPr wrap="none">
            <a:spAutoFit/>
          </a:bodyPr>
          <a:lstStyle/>
          <a:p>
            <a:r>
              <a:rPr lang="ja-JP" altLang="en-US" sz="2800"/>
              <a:t>伝送路</a:t>
            </a:r>
          </a:p>
          <a:p>
            <a:r>
              <a:rPr lang="en-US" altLang="ja-JP" sz="2800"/>
              <a:t>(</a:t>
            </a:r>
            <a:r>
              <a:rPr lang="ja-JP" altLang="en-US" sz="2800"/>
              <a:t>通信路）</a:t>
            </a:r>
          </a:p>
        </p:txBody>
      </p:sp>
      <p:sp>
        <p:nvSpPr>
          <p:cNvPr id="50186" name="AutoShape 11"/>
          <p:cNvSpPr>
            <a:spLocks noChangeArrowheads="1"/>
          </p:cNvSpPr>
          <p:nvPr/>
        </p:nvSpPr>
        <p:spPr bwMode="auto">
          <a:xfrm>
            <a:off x="1143000" y="1295400"/>
            <a:ext cx="7086600" cy="381000"/>
          </a:xfrm>
          <a:prstGeom prst="rightArrow">
            <a:avLst>
              <a:gd name="adj1" fmla="val 30000"/>
              <a:gd name="adj2" fmla="val 239992"/>
            </a:avLst>
          </a:prstGeom>
          <a:solidFill>
            <a:srgbClr val="003300"/>
          </a:solidFill>
          <a:ln w="9525">
            <a:solidFill>
              <a:schemeClr val="tx1"/>
            </a:solidFill>
            <a:miter lim="800000"/>
            <a:headEnd/>
            <a:tailEnd/>
          </a:ln>
        </p:spPr>
        <p:txBody>
          <a:bodyPr wrap="none" anchor="ctr"/>
          <a:lstStyle/>
          <a:p>
            <a:endParaRPr lang="ja-JP" altLang="en-US"/>
          </a:p>
        </p:txBody>
      </p:sp>
      <p:sp>
        <p:nvSpPr>
          <p:cNvPr id="121868" name="AutoShape 12"/>
          <p:cNvSpPr>
            <a:spLocks noChangeArrowheads="1"/>
          </p:cNvSpPr>
          <p:nvPr/>
        </p:nvSpPr>
        <p:spPr bwMode="auto">
          <a:xfrm>
            <a:off x="3505200" y="609600"/>
            <a:ext cx="1828800" cy="762000"/>
          </a:xfrm>
          <a:prstGeom prst="cloudCallout">
            <a:avLst>
              <a:gd name="adj1" fmla="val -16926"/>
              <a:gd name="adj2" fmla="val 33333"/>
            </a:avLst>
          </a:prstGeom>
          <a:solidFill>
            <a:schemeClr val="accent5"/>
          </a:solidFill>
          <a:ln w="9525">
            <a:solidFill>
              <a:schemeClr val="tx1"/>
            </a:solidFill>
            <a:round/>
            <a:headEnd/>
            <a:tailEnd/>
          </a:ln>
          <a:effectLst/>
        </p:spPr>
        <p:txBody>
          <a:bodyPr/>
          <a:lstStyle/>
          <a:p>
            <a:pPr algn="ctr">
              <a:defRPr/>
            </a:pPr>
            <a:r>
              <a:rPr lang="ja-JP" altLang="en-US"/>
              <a:t>情報</a:t>
            </a:r>
          </a:p>
        </p:txBody>
      </p:sp>
      <p:sp>
        <p:nvSpPr>
          <p:cNvPr id="50188" name="AutoShape 9"/>
          <p:cNvSpPr>
            <a:spLocks noChangeArrowheads="1"/>
          </p:cNvSpPr>
          <p:nvPr/>
        </p:nvSpPr>
        <p:spPr bwMode="auto">
          <a:xfrm>
            <a:off x="1447800" y="990600"/>
            <a:ext cx="1676400" cy="2667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0189" name="AutoShape 18"/>
          <p:cNvSpPr>
            <a:spLocks noChangeArrowheads="1"/>
          </p:cNvSpPr>
          <p:nvPr/>
        </p:nvSpPr>
        <p:spPr bwMode="auto">
          <a:xfrm>
            <a:off x="5867400" y="1066800"/>
            <a:ext cx="1676400" cy="26670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0190" name="AutoShape 13"/>
          <p:cNvSpPr>
            <a:spLocks noChangeArrowheads="1"/>
          </p:cNvSpPr>
          <p:nvPr/>
        </p:nvSpPr>
        <p:spPr bwMode="auto">
          <a:xfrm>
            <a:off x="1447800" y="3810000"/>
            <a:ext cx="5867400" cy="2286000"/>
          </a:xfrm>
          <a:prstGeom prst="wedgeRoundRectCallout">
            <a:avLst>
              <a:gd name="adj1" fmla="val -35255"/>
              <a:gd name="adj2" fmla="val -8930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0191" name="Text Box 19"/>
          <p:cNvSpPr txBox="1">
            <a:spLocks noChangeArrowheads="1"/>
          </p:cNvSpPr>
          <p:nvPr/>
        </p:nvSpPr>
        <p:spPr bwMode="auto">
          <a:xfrm>
            <a:off x="1676400" y="2133600"/>
            <a:ext cx="1098550" cy="457200"/>
          </a:xfrm>
          <a:prstGeom prst="rect">
            <a:avLst/>
          </a:prstGeom>
          <a:noFill/>
          <a:ln w="9525">
            <a:noFill/>
            <a:miter lim="800000"/>
            <a:headEnd/>
            <a:tailEnd/>
          </a:ln>
        </p:spPr>
        <p:txBody>
          <a:bodyPr wrap="none">
            <a:spAutoFit/>
          </a:bodyPr>
          <a:lstStyle/>
          <a:p>
            <a:r>
              <a:rPr lang="ja-JP" altLang="en-US"/>
              <a:t>符号化</a:t>
            </a:r>
          </a:p>
        </p:txBody>
      </p:sp>
      <p:sp>
        <p:nvSpPr>
          <p:cNvPr id="50192" name="Text Box 20"/>
          <p:cNvSpPr txBox="1">
            <a:spLocks noChangeArrowheads="1"/>
          </p:cNvSpPr>
          <p:nvPr/>
        </p:nvSpPr>
        <p:spPr bwMode="auto">
          <a:xfrm>
            <a:off x="6172200" y="2133600"/>
            <a:ext cx="1098550" cy="457200"/>
          </a:xfrm>
          <a:prstGeom prst="rect">
            <a:avLst/>
          </a:prstGeom>
          <a:noFill/>
          <a:ln w="9525">
            <a:noFill/>
            <a:miter lim="800000"/>
            <a:headEnd/>
            <a:tailEnd/>
          </a:ln>
        </p:spPr>
        <p:txBody>
          <a:bodyPr wrap="none">
            <a:spAutoFit/>
          </a:bodyPr>
          <a:lstStyle/>
          <a:p>
            <a:r>
              <a:rPr lang="ja-JP" altLang="en-US"/>
              <a:t>復号化</a:t>
            </a:r>
          </a:p>
        </p:txBody>
      </p:sp>
      <p:sp>
        <p:nvSpPr>
          <p:cNvPr id="50193" name="AutoShape 21"/>
          <p:cNvSpPr>
            <a:spLocks noChangeArrowheads="1"/>
          </p:cNvSpPr>
          <p:nvPr/>
        </p:nvSpPr>
        <p:spPr bwMode="auto">
          <a:xfrm>
            <a:off x="1447800" y="3810000"/>
            <a:ext cx="5867400" cy="2286000"/>
          </a:xfrm>
          <a:prstGeom prst="wedgeRoundRectCallout">
            <a:avLst>
              <a:gd name="adj1" fmla="val 27407"/>
              <a:gd name="adj2" fmla="val -8430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0194" name="Text Box 17"/>
          <p:cNvSpPr txBox="1">
            <a:spLocks noChangeArrowheads="1"/>
          </p:cNvSpPr>
          <p:nvPr/>
        </p:nvSpPr>
        <p:spPr bwMode="auto">
          <a:xfrm>
            <a:off x="1752600" y="4191000"/>
            <a:ext cx="5410200" cy="1187450"/>
          </a:xfrm>
          <a:prstGeom prst="rect">
            <a:avLst/>
          </a:prstGeom>
          <a:noFill/>
          <a:ln w="9525">
            <a:noFill/>
            <a:miter lim="800000"/>
            <a:headEnd/>
            <a:tailEnd/>
          </a:ln>
        </p:spPr>
        <p:txBody>
          <a:bodyPr>
            <a:spAutoFit/>
          </a:bodyPr>
          <a:lstStyle/>
          <a:p>
            <a:r>
              <a:rPr lang="ja-JP" altLang="en-US"/>
              <a:t>今回扱う。</a:t>
            </a:r>
          </a:p>
          <a:p>
            <a:r>
              <a:rPr lang="ja-JP" altLang="en-US"/>
              <a:t>☆雑音のない理想的な場合に、情報源アルファベットを符号に変換する。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5" name="スライド番号プレースホルダ 4"/>
          <p:cNvSpPr>
            <a:spLocks noGrp="1"/>
          </p:cNvSpPr>
          <p:nvPr>
            <p:ph type="sldNum" sz="quarter" idx="12"/>
          </p:nvPr>
        </p:nvSpPr>
        <p:spPr>
          <a:noFill/>
        </p:spPr>
        <p:txBody>
          <a:bodyPr/>
          <a:lstStyle/>
          <a:p>
            <a:fld id="{CF906941-B7E6-4C0F-971F-5C35ADB0B909}" type="slidenum">
              <a:rPr lang="en-US" altLang="ja-JP" smtClean="0"/>
              <a:pPr/>
              <a:t>20</a:t>
            </a:fld>
            <a:endParaRPr lang="en-US" altLang="ja-JP" smtClean="0"/>
          </a:p>
        </p:txBody>
      </p:sp>
      <p:sp>
        <p:nvSpPr>
          <p:cNvPr id="16396" name="Rectangle 2"/>
          <p:cNvSpPr>
            <a:spLocks noGrp="1" noChangeArrowheads="1"/>
          </p:cNvSpPr>
          <p:nvPr>
            <p:ph type="title"/>
          </p:nvPr>
        </p:nvSpPr>
        <p:spPr/>
        <p:txBody>
          <a:bodyPr/>
          <a:lstStyle/>
          <a:p>
            <a:pPr eaLnBrk="1" hangingPunct="1"/>
            <a:r>
              <a:rPr lang="ja-JP" altLang="en-US" smtClean="0"/>
              <a:t>一意に復号不可能な符号例</a:t>
            </a:r>
          </a:p>
        </p:txBody>
      </p:sp>
      <p:graphicFrame>
        <p:nvGraphicFramePr>
          <p:cNvPr id="16386" name="Object 1024"/>
          <p:cNvGraphicFramePr>
            <a:graphicFrameLocks noChangeAspect="1"/>
          </p:cNvGraphicFramePr>
          <p:nvPr/>
        </p:nvGraphicFramePr>
        <p:xfrm>
          <a:off x="669925" y="762000"/>
          <a:ext cx="5938838" cy="538163"/>
        </p:xfrm>
        <a:graphic>
          <a:graphicData uri="http://schemas.openxmlformats.org/presentationml/2006/ole">
            <p:oleObj spid="_x0000_s16386" name="Equation" r:id="rId3" imgW="2349360" imgH="203040" progId="Equation.DSMT4">
              <p:embed/>
            </p:oleObj>
          </a:graphicData>
        </a:graphic>
      </p:graphicFrame>
      <p:graphicFrame>
        <p:nvGraphicFramePr>
          <p:cNvPr id="16387" name="Object 1025"/>
          <p:cNvGraphicFramePr>
            <a:graphicFrameLocks noChangeAspect="1"/>
          </p:cNvGraphicFramePr>
          <p:nvPr/>
        </p:nvGraphicFramePr>
        <p:xfrm>
          <a:off x="2438400" y="1219200"/>
          <a:ext cx="2438400" cy="812800"/>
        </p:xfrm>
        <a:graphic>
          <a:graphicData uri="http://schemas.openxmlformats.org/presentationml/2006/ole">
            <p:oleObj spid="_x0000_s16387" name="Equation" r:id="rId4" imgW="495000" imgH="164880" progId="Equation.DSMT4">
              <p:embed/>
            </p:oleObj>
          </a:graphicData>
        </a:graphic>
      </p:graphicFrame>
      <p:graphicFrame>
        <p:nvGraphicFramePr>
          <p:cNvPr id="16388" name="Object 1026"/>
          <p:cNvGraphicFramePr>
            <a:graphicFrameLocks noChangeAspect="1"/>
          </p:cNvGraphicFramePr>
          <p:nvPr/>
        </p:nvGraphicFramePr>
        <p:xfrm>
          <a:off x="4114800" y="1905000"/>
          <a:ext cx="650875" cy="838200"/>
        </p:xfrm>
        <a:graphic>
          <a:graphicData uri="http://schemas.openxmlformats.org/presentationml/2006/ole">
            <p:oleObj spid="_x0000_s16388" name="Equation" r:id="rId5" imgW="164880" imgH="203040" progId="Equation.DSMT4">
              <p:embed/>
            </p:oleObj>
          </a:graphicData>
        </a:graphic>
      </p:graphicFrame>
      <p:graphicFrame>
        <p:nvGraphicFramePr>
          <p:cNvPr id="16389" name="Object 1027"/>
          <p:cNvGraphicFramePr>
            <a:graphicFrameLocks noChangeAspect="1"/>
          </p:cNvGraphicFramePr>
          <p:nvPr/>
        </p:nvGraphicFramePr>
        <p:xfrm>
          <a:off x="2362200" y="2743200"/>
          <a:ext cx="2971800" cy="742950"/>
        </p:xfrm>
        <a:graphic>
          <a:graphicData uri="http://schemas.openxmlformats.org/presentationml/2006/ole">
            <p:oleObj spid="_x0000_s16389" name="Equation" r:id="rId6" imgW="660240" imgH="164880" progId="Equation.DSMT4">
              <p:embed/>
            </p:oleObj>
          </a:graphicData>
        </a:graphic>
      </p:graphicFrame>
      <p:sp>
        <p:nvSpPr>
          <p:cNvPr id="16397" name="AutoShape 9"/>
          <p:cNvSpPr>
            <a:spLocks noChangeArrowheads="1"/>
          </p:cNvSpPr>
          <p:nvPr/>
        </p:nvSpPr>
        <p:spPr bwMode="auto">
          <a:xfrm>
            <a:off x="7086600" y="609600"/>
            <a:ext cx="1676400" cy="1066800"/>
          </a:xfrm>
          <a:prstGeom prst="wedgeRoundRectCallout">
            <a:avLst>
              <a:gd name="adj1" fmla="val -79829"/>
              <a:gd name="adj2" fmla="val -1428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6398" name="Text Box 10"/>
          <p:cNvSpPr txBox="1">
            <a:spLocks noChangeArrowheads="1"/>
          </p:cNvSpPr>
          <p:nvPr/>
        </p:nvSpPr>
        <p:spPr bwMode="auto">
          <a:xfrm>
            <a:off x="7162800" y="685800"/>
            <a:ext cx="1447800" cy="822325"/>
          </a:xfrm>
          <a:prstGeom prst="rect">
            <a:avLst/>
          </a:prstGeom>
          <a:noFill/>
          <a:ln w="9525">
            <a:noFill/>
            <a:miter lim="800000"/>
            <a:headEnd/>
            <a:tailEnd/>
          </a:ln>
        </p:spPr>
        <p:txBody>
          <a:bodyPr>
            <a:spAutoFit/>
          </a:bodyPr>
          <a:lstStyle/>
          <a:p>
            <a:r>
              <a:rPr lang="ja-JP" altLang="en-US"/>
              <a:t>特異符号ではない</a:t>
            </a:r>
          </a:p>
        </p:txBody>
      </p:sp>
      <p:sp>
        <p:nvSpPr>
          <p:cNvPr id="16399" name="Line 11"/>
          <p:cNvSpPr>
            <a:spLocks noChangeShapeType="1"/>
          </p:cNvSpPr>
          <p:nvPr/>
        </p:nvSpPr>
        <p:spPr bwMode="auto">
          <a:xfrm>
            <a:off x="3505200" y="2057400"/>
            <a:ext cx="0" cy="762000"/>
          </a:xfrm>
          <a:prstGeom prst="line">
            <a:avLst/>
          </a:prstGeom>
          <a:noFill/>
          <a:ln w="76200">
            <a:solidFill>
              <a:srgbClr val="FF9933"/>
            </a:solidFill>
            <a:round/>
            <a:headEnd/>
            <a:tailEnd type="triangle" w="med" len="med"/>
          </a:ln>
        </p:spPr>
        <p:txBody>
          <a:bodyPr/>
          <a:lstStyle/>
          <a:p>
            <a:endParaRPr lang="ja-JP" altLang="en-US"/>
          </a:p>
        </p:txBody>
      </p:sp>
      <p:sp>
        <p:nvSpPr>
          <p:cNvPr id="16400" name="Line 12"/>
          <p:cNvSpPr>
            <a:spLocks noChangeShapeType="1"/>
          </p:cNvSpPr>
          <p:nvPr/>
        </p:nvSpPr>
        <p:spPr bwMode="auto">
          <a:xfrm flipH="1">
            <a:off x="1600200" y="3581400"/>
            <a:ext cx="1524000" cy="14478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6390" name="Object 1028"/>
          <p:cNvGraphicFramePr>
            <a:graphicFrameLocks noChangeAspect="1"/>
          </p:cNvGraphicFramePr>
          <p:nvPr/>
        </p:nvGraphicFramePr>
        <p:xfrm>
          <a:off x="1066800" y="3276600"/>
          <a:ext cx="1101725" cy="942975"/>
        </p:xfrm>
        <a:graphic>
          <a:graphicData uri="http://schemas.openxmlformats.org/presentationml/2006/ole">
            <p:oleObj spid="_x0000_s16390" name="Equation" r:id="rId7" imgW="279360" imgH="228600" progId="Equation.DSMT4">
              <p:embed/>
            </p:oleObj>
          </a:graphicData>
        </a:graphic>
      </p:graphicFrame>
      <p:sp>
        <p:nvSpPr>
          <p:cNvPr id="16401" name="WordArt 14"/>
          <p:cNvSpPr>
            <a:spLocks noChangeArrowheads="1" noChangeShapeType="1" noTextEdit="1"/>
          </p:cNvSpPr>
          <p:nvPr/>
        </p:nvSpPr>
        <p:spPr bwMode="auto">
          <a:xfrm>
            <a:off x="8001000" y="3429000"/>
            <a:ext cx="457200" cy="8382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FF0000"/>
                </a:solidFill>
                <a:latin typeface="ＭＳ Ｐゴシック"/>
                <a:ea typeface="ＭＳ Ｐゴシック"/>
              </a:rPr>
              <a:t>？</a:t>
            </a:r>
          </a:p>
        </p:txBody>
      </p:sp>
      <p:sp>
        <p:nvSpPr>
          <p:cNvPr id="16402" name="Line 15"/>
          <p:cNvSpPr>
            <a:spLocks noChangeShapeType="1"/>
          </p:cNvSpPr>
          <p:nvPr/>
        </p:nvSpPr>
        <p:spPr bwMode="auto">
          <a:xfrm flipH="1">
            <a:off x="3048000" y="3581400"/>
            <a:ext cx="609600" cy="2286000"/>
          </a:xfrm>
          <a:prstGeom prst="line">
            <a:avLst/>
          </a:prstGeom>
          <a:noFill/>
          <a:ln w="76200">
            <a:solidFill>
              <a:srgbClr val="FF9933"/>
            </a:solidFill>
            <a:round/>
            <a:headEnd/>
            <a:tailEnd type="triangle" w="med" len="med"/>
          </a:ln>
        </p:spPr>
        <p:txBody>
          <a:bodyPr/>
          <a:lstStyle/>
          <a:p>
            <a:endParaRPr lang="ja-JP" altLang="en-US"/>
          </a:p>
        </p:txBody>
      </p:sp>
      <p:sp>
        <p:nvSpPr>
          <p:cNvPr id="16403" name="Line 16"/>
          <p:cNvSpPr>
            <a:spLocks noChangeShapeType="1"/>
          </p:cNvSpPr>
          <p:nvPr/>
        </p:nvSpPr>
        <p:spPr bwMode="auto">
          <a:xfrm>
            <a:off x="4191000" y="3581400"/>
            <a:ext cx="762000" cy="22860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6391" name="Object 1029"/>
          <p:cNvGraphicFramePr>
            <a:graphicFrameLocks noChangeAspect="1"/>
          </p:cNvGraphicFramePr>
          <p:nvPr/>
        </p:nvGraphicFramePr>
        <p:xfrm>
          <a:off x="1524000" y="5867400"/>
          <a:ext cx="2286000" cy="660400"/>
        </p:xfrm>
        <a:graphic>
          <a:graphicData uri="http://schemas.openxmlformats.org/presentationml/2006/ole">
            <p:oleObj spid="_x0000_s16391" name="Equation" r:id="rId8" imgW="571320" imgH="164880" progId="Equation.DSMT4">
              <p:embed/>
            </p:oleObj>
          </a:graphicData>
        </a:graphic>
      </p:graphicFrame>
      <p:graphicFrame>
        <p:nvGraphicFramePr>
          <p:cNvPr id="16392" name="Object 1030"/>
          <p:cNvGraphicFramePr>
            <a:graphicFrameLocks noChangeAspect="1"/>
          </p:cNvGraphicFramePr>
          <p:nvPr/>
        </p:nvGraphicFramePr>
        <p:xfrm>
          <a:off x="457200" y="5029200"/>
          <a:ext cx="2540000" cy="660400"/>
        </p:xfrm>
        <a:graphic>
          <a:graphicData uri="http://schemas.openxmlformats.org/presentationml/2006/ole">
            <p:oleObj spid="_x0000_s16392" name="Equation" r:id="rId9" imgW="634680" imgH="164880" progId="Equation.DSMT4">
              <p:embed/>
            </p:oleObj>
          </a:graphicData>
        </a:graphic>
      </p:graphicFrame>
      <p:graphicFrame>
        <p:nvGraphicFramePr>
          <p:cNvPr id="16393" name="Object 1031"/>
          <p:cNvGraphicFramePr>
            <a:graphicFrameLocks noChangeAspect="1"/>
          </p:cNvGraphicFramePr>
          <p:nvPr/>
        </p:nvGraphicFramePr>
        <p:xfrm>
          <a:off x="4419600" y="5867400"/>
          <a:ext cx="1981200" cy="660400"/>
        </p:xfrm>
        <a:graphic>
          <a:graphicData uri="http://schemas.openxmlformats.org/presentationml/2006/ole">
            <p:oleObj spid="_x0000_s16393" name="Equation" r:id="rId10" imgW="495000" imgH="164880" progId="Equation.DSMT4">
              <p:embed/>
            </p:oleObj>
          </a:graphicData>
        </a:graphic>
      </p:graphicFrame>
      <p:sp>
        <p:nvSpPr>
          <p:cNvPr id="16404" name="Line 22"/>
          <p:cNvSpPr>
            <a:spLocks noChangeShapeType="1"/>
          </p:cNvSpPr>
          <p:nvPr/>
        </p:nvSpPr>
        <p:spPr bwMode="auto">
          <a:xfrm>
            <a:off x="5105400" y="3429000"/>
            <a:ext cx="2819400" cy="13716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6394" name="Object 1032"/>
          <p:cNvGraphicFramePr>
            <a:graphicFrameLocks noChangeAspect="1"/>
          </p:cNvGraphicFramePr>
          <p:nvPr/>
        </p:nvGraphicFramePr>
        <p:xfrm>
          <a:off x="7543800" y="4800600"/>
          <a:ext cx="1371600" cy="660400"/>
        </p:xfrm>
        <a:graphic>
          <a:graphicData uri="http://schemas.openxmlformats.org/presentationml/2006/ole">
            <p:oleObj spid="_x0000_s16394" name="Equation" r:id="rId11" imgW="342720" imgH="164880" progId="Equation.DSMT4">
              <p:embed/>
            </p:oleObj>
          </a:graphicData>
        </a:graphic>
      </p:graphicFrame>
      <p:sp>
        <p:nvSpPr>
          <p:cNvPr id="16405" name="Line 24"/>
          <p:cNvSpPr>
            <a:spLocks noChangeShapeType="1"/>
          </p:cNvSpPr>
          <p:nvPr/>
        </p:nvSpPr>
        <p:spPr bwMode="auto">
          <a:xfrm flipV="1">
            <a:off x="4953000" y="4495800"/>
            <a:ext cx="1066800" cy="228600"/>
          </a:xfrm>
          <a:prstGeom prst="line">
            <a:avLst/>
          </a:prstGeom>
          <a:noFill/>
          <a:ln w="76200">
            <a:solidFill>
              <a:srgbClr val="FF9933"/>
            </a:solidFill>
            <a:prstDash val="sysDot"/>
            <a:round/>
            <a:headEnd/>
            <a:tailEnd/>
          </a:ln>
        </p:spPr>
        <p:txBody>
          <a:bodyPr/>
          <a:lstStyle/>
          <a:p>
            <a:endParaRPr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スライド番号プレースホルダ 4"/>
          <p:cNvSpPr>
            <a:spLocks noGrp="1"/>
          </p:cNvSpPr>
          <p:nvPr>
            <p:ph type="sldNum" sz="quarter" idx="12"/>
          </p:nvPr>
        </p:nvSpPr>
        <p:spPr>
          <a:noFill/>
        </p:spPr>
        <p:txBody>
          <a:bodyPr/>
          <a:lstStyle/>
          <a:p>
            <a:fld id="{5FDCC647-C7E6-4F42-AEAF-A064217938DB}" type="slidenum">
              <a:rPr lang="en-US" altLang="ja-JP" smtClean="0"/>
              <a:pPr/>
              <a:t>21</a:t>
            </a:fld>
            <a:endParaRPr lang="en-US" altLang="ja-JP" dirty="0" smtClean="0"/>
          </a:p>
        </p:txBody>
      </p:sp>
      <p:sp>
        <p:nvSpPr>
          <p:cNvPr id="17415" name="Rectangle 2"/>
          <p:cNvSpPr>
            <a:spLocks noGrp="1" noChangeArrowheads="1"/>
          </p:cNvSpPr>
          <p:nvPr>
            <p:ph type="title"/>
          </p:nvPr>
        </p:nvSpPr>
        <p:spPr/>
        <p:txBody>
          <a:bodyPr/>
          <a:lstStyle/>
          <a:p>
            <a:pPr eaLnBrk="1" hangingPunct="1"/>
            <a:r>
              <a:rPr lang="ja-JP" altLang="en-US" smtClean="0"/>
              <a:t>瞬時符号</a:t>
            </a:r>
          </a:p>
        </p:txBody>
      </p:sp>
      <p:sp>
        <p:nvSpPr>
          <p:cNvPr id="17416" name="AutoShape 3"/>
          <p:cNvSpPr>
            <a:spLocks noChangeArrowheads="1"/>
          </p:cNvSpPr>
          <p:nvPr/>
        </p:nvSpPr>
        <p:spPr bwMode="auto">
          <a:xfrm>
            <a:off x="381000" y="714375"/>
            <a:ext cx="8405813" cy="2357438"/>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17417" name="Text Box 4"/>
          <p:cNvSpPr txBox="1">
            <a:spLocks noChangeArrowheads="1"/>
          </p:cNvSpPr>
          <p:nvPr/>
        </p:nvSpPr>
        <p:spPr bwMode="auto">
          <a:xfrm>
            <a:off x="714375" y="1000125"/>
            <a:ext cx="7620000" cy="1917700"/>
          </a:xfrm>
          <a:prstGeom prst="rect">
            <a:avLst/>
          </a:prstGeom>
          <a:noFill/>
          <a:ln w="9525">
            <a:noFill/>
            <a:miter lim="800000"/>
            <a:headEnd/>
            <a:tailEnd/>
          </a:ln>
        </p:spPr>
        <p:txBody>
          <a:bodyPr>
            <a:spAutoFit/>
          </a:bodyPr>
          <a:lstStyle/>
          <a:p>
            <a:r>
              <a:rPr lang="ja-JP" altLang="en-US"/>
              <a:t>情報源記号の系列を符号化したものが、時系列で送られるとする。このとき、符号記号の系列から情報源記号の区切りが瞬時に判断できる符号を</a:t>
            </a:r>
            <a:r>
              <a:rPr lang="ja-JP" altLang="en-US">
                <a:solidFill>
                  <a:srgbClr val="FF0000"/>
                </a:solidFill>
              </a:rPr>
              <a:t>瞬時符号</a:t>
            </a:r>
            <a:r>
              <a:rPr lang="ja-JP" altLang="en-US"/>
              <a:t>という。</a:t>
            </a:r>
          </a:p>
          <a:p>
            <a:r>
              <a:rPr lang="ja-JP" altLang="en-US"/>
              <a:t>（ここで、瞬時とは、次の情報源記号の符号語が送られてこなくても、符号語の終わりが判別できることを指す。）</a:t>
            </a:r>
          </a:p>
        </p:txBody>
      </p:sp>
      <p:sp>
        <p:nvSpPr>
          <p:cNvPr id="17418" name="Line 5"/>
          <p:cNvSpPr>
            <a:spLocks noChangeShapeType="1"/>
          </p:cNvSpPr>
          <p:nvPr/>
        </p:nvSpPr>
        <p:spPr bwMode="auto">
          <a:xfrm>
            <a:off x="381000" y="5410200"/>
            <a:ext cx="7467600" cy="0"/>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17410" name="Object 7"/>
          <p:cNvGraphicFramePr>
            <a:graphicFrameLocks noChangeAspect="1"/>
          </p:cNvGraphicFramePr>
          <p:nvPr/>
        </p:nvGraphicFramePr>
        <p:xfrm>
          <a:off x="8001000" y="5105400"/>
          <a:ext cx="355600" cy="533400"/>
        </p:xfrm>
        <a:graphic>
          <a:graphicData uri="http://schemas.openxmlformats.org/presentationml/2006/ole">
            <p:oleObj spid="_x0000_s17410" name="Equation" r:id="rId3" imgW="101520" imgH="152280" progId="Equation.DSMT4">
              <p:embed/>
            </p:oleObj>
          </a:graphicData>
        </a:graphic>
      </p:graphicFrame>
      <p:graphicFrame>
        <p:nvGraphicFramePr>
          <p:cNvPr id="17411" name="Object 8"/>
          <p:cNvGraphicFramePr>
            <a:graphicFrameLocks noChangeAspect="1"/>
          </p:cNvGraphicFramePr>
          <p:nvPr/>
        </p:nvGraphicFramePr>
        <p:xfrm>
          <a:off x="2500313" y="3000375"/>
          <a:ext cx="2178050" cy="666750"/>
        </p:xfrm>
        <a:graphic>
          <a:graphicData uri="http://schemas.openxmlformats.org/presentationml/2006/ole">
            <p:oleObj spid="_x0000_s17411" name="Equation" r:id="rId4" imgW="622080" imgH="190440" progId="Equation.DSMT4">
              <p:embed/>
            </p:oleObj>
          </a:graphicData>
        </a:graphic>
      </p:graphicFrame>
      <p:sp>
        <p:nvSpPr>
          <p:cNvPr id="17419" name="Line 9"/>
          <p:cNvSpPr>
            <a:spLocks noChangeShapeType="1"/>
          </p:cNvSpPr>
          <p:nvPr/>
        </p:nvSpPr>
        <p:spPr bwMode="auto">
          <a:xfrm>
            <a:off x="3643313" y="3643313"/>
            <a:ext cx="0" cy="3810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7412" name="Object 11"/>
          <p:cNvGraphicFramePr>
            <a:graphicFrameLocks noChangeAspect="1"/>
          </p:cNvGraphicFramePr>
          <p:nvPr/>
        </p:nvGraphicFramePr>
        <p:xfrm>
          <a:off x="2571750" y="3929063"/>
          <a:ext cx="2286000" cy="658812"/>
        </p:xfrm>
        <a:graphic>
          <a:graphicData uri="http://schemas.openxmlformats.org/presentationml/2006/ole">
            <p:oleObj spid="_x0000_s17412" name="Equation" r:id="rId5" imgW="660240" imgH="190440" progId="Equation.DSMT4">
              <p:embed/>
            </p:oleObj>
          </a:graphicData>
        </a:graphic>
      </p:graphicFrame>
      <p:graphicFrame>
        <p:nvGraphicFramePr>
          <p:cNvPr id="17413" name="Object 12"/>
          <p:cNvGraphicFramePr>
            <a:graphicFrameLocks noChangeAspect="1"/>
          </p:cNvGraphicFramePr>
          <p:nvPr/>
        </p:nvGraphicFramePr>
        <p:xfrm>
          <a:off x="304800" y="4648200"/>
          <a:ext cx="7696200" cy="733425"/>
        </p:xfrm>
        <a:graphic>
          <a:graphicData uri="http://schemas.openxmlformats.org/presentationml/2006/ole">
            <p:oleObj spid="_x0000_s17413" name="Equation" r:id="rId6" imgW="2527200" imgH="241200" progId="Equation.DSMT4">
              <p:embed/>
            </p:oleObj>
          </a:graphicData>
        </a:graphic>
      </p:graphicFrame>
      <p:sp>
        <p:nvSpPr>
          <p:cNvPr id="17420" name="Line 13"/>
          <p:cNvSpPr>
            <a:spLocks noChangeShapeType="1"/>
          </p:cNvSpPr>
          <p:nvPr/>
        </p:nvSpPr>
        <p:spPr bwMode="auto">
          <a:xfrm>
            <a:off x="1828800" y="4267200"/>
            <a:ext cx="0" cy="1524000"/>
          </a:xfrm>
          <a:prstGeom prst="line">
            <a:avLst/>
          </a:prstGeom>
          <a:noFill/>
          <a:ln w="9525">
            <a:solidFill>
              <a:schemeClr val="tx1"/>
            </a:solidFill>
            <a:round/>
            <a:headEnd/>
            <a:tailEnd/>
          </a:ln>
        </p:spPr>
        <p:txBody>
          <a:bodyPr/>
          <a:lstStyle/>
          <a:p>
            <a:endParaRPr lang="ja-JP" altLang="en-US"/>
          </a:p>
        </p:txBody>
      </p:sp>
      <p:sp>
        <p:nvSpPr>
          <p:cNvPr id="17421" name="Line 14"/>
          <p:cNvSpPr>
            <a:spLocks noChangeShapeType="1"/>
          </p:cNvSpPr>
          <p:nvPr/>
        </p:nvSpPr>
        <p:spPr bwMode="auto">
          <a:xfrm>
            <a:off x="3886200" y="4267200"/>
            <a:ext cx="0" cy="1524000"/>
          </a:xfrm>
          <a:prstGeom prst="line">
            <a:avLst/>
          </a:prstGeom>
          <a:noFill/>
          <a:ln w="9525">
            <a:solidFill>
              <a:schemeClr val="tx1"/>
            </a:solidFill>
            <a:round/>
            <a:headEnd/>
            <a:tailEnd/>
          </a:ln>
        </p:spPr>
        <p:txBody>
          <a:bodyPr/>
          <a:lstStyle/>
          <a:p>
            <a:endParaRPr lang="ja-JP" altLang="en-US"/>
          </a:p>
        </p:txBody>
      </p:sp>
      <p:sp>
        <p:nvSpPr>
          <p:cNvPr id="17422" name="AutoShape 15"/>
          <p:cNvSpPr>
            <a:spLocks noChangeArrowheads="1"/>
          </p:cNvSpPr>
          <p:nvPr/>
        </p:nvSpPr>
        <p:spPr bwMode="auto">
          <a:xfrm>
            <a:off x="457200" y="5867400"/>
            <a:ext cx="5257808" cy="990600"/>
          </a:xfrm>
          <a:prstGeom prst="wedgeRoundRectCallout">
            <a:avLst>
              <a:gd name="adj1" fmla="val -26556"/>
              <a:gd name="adj2" fmla="val -9846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7423" name="Text Box 16"/>
          <p:cNvSpPr txBox="1">
            <a:spLocks noChangeArrowheads="1"/>
          </p:cNvSpPr>
          <p:nvPr/>
        </p:nvSpPr>
        <p:spPr bwMode="auto">
          <a:xfrm>
            <a:off x="838200" y="5867400"/>
            <a:ext cx="4113627" cy="830997"/>
          </a:xfrm>
          <a:prstGeom prst="rect">
            <a:avLst/>
          </a:prstGeom>
          <a:noFill/>
          <a:ln w="9525">
            <a:noFill/>
            <a:miter lim="800000"/>
            <a:headEnd/>
            <a:tailEnd/>
          </a:ln>
        </p:spPr>
        <p:txBody>
          <a:bodyPr wrap="none">
            <a:spAutoFit/>
          </a:bodyPr>
          <a:lstStyle/>
          <a:p>
            <a:r>
              <a:rPr lang="ja-JP" altLang="en-US" dirty="0"/>
              <a:t>この時点で</a:t>
            </a:r>
          </a:p>
          <a:p>
            <a:r>
              <a:rPr lang="ja-JP" altLang="en-US" dirty="0" smtClean="0"/>
              <a:t>情報源記号を１つ復号できる</a:t>
            </a:r>
            <a:r>
              <a:rPr lang="ja-JP" altLang="en-US" dirty="0"/>
              <a:t>。</a:t>
            </a:r>
          </a:p>
        </p:txBody>
      </p:sp>
      <p:sp>
        <p:nvSpPr>
          <p:cNvPr id="16" name="テキスト ボックス 15"/>
          <p:cNvSpPr txBox="1"/>
          <p:nvPr/>
        </p:nvSpPr>
        <p:spPr>
          <a:xfrm>
            <a:off x="1000125" y="571500"/>
            <a:ext cx="2184400" cy="461963"/>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定義：瞬時符号</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6" name="スライド番号プレースホルダ 4"/>
          <p:cNvSpPr>
            <a:spLocks noGrp="1"/>
          </p:cNvSpPr>
          <p:nvPr>
            <p:ph type="sldNum" sz="quarter" idx="12"/>
          </p:nvPr>
        </p:nvSpPr>
        <p:spPr>
          <a:noFill/>
        </p:spPr>
        <p:txBody>
          <a:bodyPr/>
          <a:lstStyle/>
          <a:p>
            <a:fld id="{8934FC78-3856-4F4F-9230-10F6693254DB}" type="slidenum">
              <a:rPr lang="en-US" altLang="ja-JP" smtClean="0"/>
              <a:pPr/>
              <a:t>22</a:t>
            </a:fld>
            <a:endParaRPr lang="en-US" altLang="ja-JP" smtClean="0"/>
          </a:p>
        </p:txBody>
      </p:sp>
      <p:sp>
        <p:nvSpPr>
          <p:cNvPr id="18447" name="Rectangle 2"/>
          <p:cNvSpPr>
            <a:spLocks noGrp="1" noChangeArrowheads="1"/>
          </p:cNvSpPr>
          <p:nvPr>
            <p:ph type="title"/>
          </p:nvPr>
        </p:nvSpPr>
        <p:spPr/>
        <p:txBody>
          <a:bodyPr/>
          <a:lstStyle/>
          <a:p>
            <a:pPr eaLnBrk="1" hangingPunct="1"/>
            <a:r>
              <a:rPr lang="ja-JP" altLang="en-US" smtClean="0"/>
              <a:t>瞬時符号例</a:t>
            </a:r>
          </a:p>
        </p:txBody>
      </p:sp>
      <p:graphicFrame>
        <p:nvGraphicFramePr>
          <p:cNvPr id="18434" name="Object 3"/>
          <p:cNvGraphicFramePr>
            <a:graphicFrameLocks noChangeAspect="1"/>
          </p:cNvGraphicFramePr>
          <p:nvPr/>
        </p:nvGraphicFramePr>
        <p:xfrm>
          <a:off x="423863" y="1066800"/>
          <a:ext cx="7035800" cy="538163"/>
        </p:xfrm>
        <a:graphic>
          <a:graphicData uri="http://schemas.openxmlformats.org/presentationml/2006/ole">
            <p:oleObj spid="_x0000_s18434" name="Equation" r:id="rId3" imgW="2654280" imgH="203040" progId="Equation.DSMT4">
              <p:embed/>
            </p:oleObj>
          </a:graphicData>
        </a:graphic>
      </p:graphicFrame>
      <p:sp>
        <p:nvSpPr>
          <p:cNvPr id="18448" name="Text Box 5"/>
          <p:cNvSpPr txBox="1">
            <a:spLocks noChangeArrowheads="1"/>
          </p:cNvSpPr>
          <p:nvPr/>
        </p:nvSpPr>
        <p:spPr bwMode="auto">
          <a:xfrm>
            <a:off x="365125" y="630238"/>
            <a:ext cx="1403350" cy="457200"/>
          </a:xfrm>
          <a:prstGeom prst="rect">
            <a:avLst/>
          </a:prstGeom>
          <a:noFill/>
          <a:ln w="9525">
            <a:noFill/>
            <a:miter lim="800000"/>
            <a:headEnd/>
            <a:tailEnd/>
          </a:ln>
        </p:spPr>
        <p:txBody>
          <a:bodyPr wrap="none">
            <a:spAutoFit/>
          </a:bodyPr>
          <a:lstStyle/>
          <a:p>
            <a:r>
              <a:rPr lang="ja-JP" altLang="en-US"/>
              <a:t>瞬時符号</a:t>
            </a:r>
          </a:p>
        </p:txBody>
      </p:sp>
      <p:graphicFrame>
        <p:nvGraphicFramePr>
          <p:cNvPr id="18435" name="Object 7"/>
          <p:cNvGraphicFramePr>
            <a:graphicFrameLocks noChangeAspect="1"/>
          </p:cNvGraphicFramePr>
          <p:nvPr/>
        </p:nvGraphicFramePr>
        <p:xfrm>
          <a:off x="2819400" y="1676400"/>
          <a:ext cx="1828800" cy="609600"/>
        </p:xfrm>
        <a:graphic>
          <a:graphicData uri="http://schemas.openxmlformats.org/presentationml/2006/ole">
            <p:oleObj spid="_x0000_s18435" name="Equation" r:id="rId4" imgW="495000" imgH="164880" progId="Equation.DSMT4">
              <p:embed/>
            </p:oleObj>
          </a:graphicData>
        </a:graphic>
      </p:graphicFrame>
      <p:sp>
        <p:nvSpPr>
          <p:cNvPr id="18449" name="Line 9"/>
          <p:cNvSpPr>
            <a:spLocks noChangeShapeType="1"/>
          </p:cNvSpPr>
          <p:nvPr/>
        </p:nvSpPr>
        <p:spPr bwMode="auto">
          <a:xfrm>
            <a:off x="3657600" y="2286000"/>
            <a:ext cx="0" cy="5334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8436" name="Object 10"/>
          <p:cNvGraphicFramePr>
            <a:graphicFrameLocks noChangeAspect="1"/>
          </p:cNvGraphicFramePr>
          <p:nvPr/>
        </p:nvGraphicFramePr>
        <p:xfrm>
          <a:off x="1219200" y="3124200"/>
          <a:ext cx="5867400" cy="609600"/>
        </p:xfrm>
        <a:graphic>
          <a:graphicData uri="http://schemas.openxmlformats.org/presentationml/2006/ole">
            <p:oleObj spid="_x0000_s18436" name="Equation" r:id="rId5" imgW="1041120" imgH="164880" progId="Equation.DSMT4">
              <p:embed/>
            </p:oleObj>
          </a:graphicData>
        </a:graphic>
      </p:graphicFrame>
      <p:graphicFrame>
        <p:nvGraphicFramePr>
          <p:cNvPr id="18437" name="Object 12"/>
          <p:cNvGraphicFramePr>
            <a:graphicFrameLocks noChangeAspect="1"/>
          </p:cNvGraphicFramePr>
          <p:nvPr/>
        </p:nvGraphicFramePr>
        <p:xfrm>
          <a:off x="4114800" y="2286000"/>
          <a:ext cx="495300" cy="609600"/>
        </p:xfrm>
        <a:graphic>
          <a:graphicData uri="http://schemas.openxmlformats.org/presentationml/2006/ole">
            <p:oleObj spid="_x0000_s18437" name="Equation" r:id="rId6" imgW="164880" imgH="203040" progId="Equation.DSMT4">
              <p:embed/>
            </p:oleObj>
          </a:graphicData>
        </a:graphic>
      </p:graphicFrame>
      <p:sp>
        <p:nvSpPr>
          <p:cNvPr id="18450" name="Line 13"/>
          <p:cNvSpPr>
            <a:spLocks noChangeShapeType="1"/>
          </p:cNvSpPr>
          <p:nvPr/>
        </p:nvSpPr>
        <p:spPr bwMode="auto">
          <a:xfrm>
            <a:off x="990600" y="3886200"/>
            <a:ext cx="0" cy="5334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8438" name="Object 15"/>
          <p:cNvGraphicFramePr>
            <a:graphicFrameLocks noChangeAspect="1"/>
          </p:cNvGraphicFramePr>
          <p:nvPr/>
        </p:nvGraphicFramePr>
        <p:xfrm>
          <a:off x="304800" y="3886200"/>
          <a:ext cx="533400" cy="457200"/>
        </p:xfrm>
        <a:graphic>
          <a:graphicData uri="http://schemas.openxmlformats.org/presentationml/2006/ole">
            <p:oleObj spid="_x0000_s18438" name="Equation" r:id="rId7" imgW="266400" imgH="228600" progId="Equation.DSMT4">
              <p:embed/>
            </p:oleObj>
          </a:graphicData>
        </a:graphic>
      </p:graphicFrame>
      <p:sp>
        <p:nvSpPr>
          <p:cNvPr id="18451" name="Line 17"/>
          <p:cNvSpPr>
            <a:spLocks noChangeShapeType="1"/>
          </p:cNvSpPr>
          <p:nvPr/>
        </p:nvSpPr>
        <p:spPr bwMode="auto">
          <a:xfrm>
            <a:off x="1524000" y="4724400"/>
            <a:ext cx="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39" name="Object 19"/>
          <p:cNvGraphicFramePr>
            <a:graphicFrameLocks noChangeAspect="1"/>
          </p:cNvGraphicFramePr>
          <p:nvPr/>
        </p:nvGraphicFramePr>
        <p:xfrm>
          <a:off x="1371600" y="5181600"/>
          <a:ext cx="381000" cy="381000"/>
        </p:xfrm>
        <a:graphic>
          <a:graphicData uri="http://schemas.openxmlformats.org/presentationml/2006/ole">
            <p:oleObj spid="_x0000_s18439" name="Equation" r:id="rId8" imgW="126720" imgH="126720" progId="Equation.DSMT4">
              <p:embed/>
            </p:oleObj>
          </a:graphicData>
        </a:graphic>
      </p:graphicFrame>
      <p:sp>
        <p:nvSpPr>
          <p:cNvPr id="18452" name="AutoShape 20"/>
          <p:cNvSpPr>
            <a:spLocks noChangeArrowheads="1"/>
          </p:cNvSpPr>
          <p:nvPr/>
        </p:nvSpPr>
        <p:spPr bwMode="auto">
          <a:xfrm>
            <a:off x="7315200" y="4495800"/>
            <a:ext cx="1600200" cy="1295400"/>
          </a:xfrm>
          <a:prstGeom prst="wedgeRoundRectCallout">
            <a:avLst>
              <a:gd name="adj1" fmla="val -60319"/>
              <a:gd name="adj2" fmla="val -882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53" name="Text Box 21"/>
          <p:cNvSpPr txBox="1">
            <a:spLocks noChangeArrowheads="1"/>
          </p:cNvSpPr>
          <p:nvPr/>
        </p:nvSpPr>
        <p:spPr bwMode="auto">
          <a:xfrm>
            <a:off x="7391400" y="4724400"/>
            <a:ext cx="1447800" cy="822325"/>
          </a:xfrm>
          <a:prstGeom prst="rect">
            <a:avLst/>
          </a:prstGeom>
          <a:noFill/>
          <a:ln w="9525">
            <a:noFill/>
            <a:miter lim="800000"/>
            <a:headEnd/>
            <a:tailEnd/>
          </a:ln>
        </p:spPr>
        <p:txBody>
          <a:bodyPr>
            <a:spAutoFit/>
          </a:bodyPr>
          <a:lstStyle/>
          <a:p>
            <a:r>
              <a:rPr lang="ja-JP" altLang="en-US"/>
              <a:t>復号可能な時点</a:t>
            </a:r>
          </a:p>
        </p:txBody>
      </p:sp>
      <p:graphicFrame>
        <p:nvGraphicFramePr>
          <p:cNvPr id="18440" name="Object 22"/>
          <p:cNvGraphicFramePr>
            <a:graphicFrameLocks noChangeAspect="1"/>
          </p:cNvGraphicFramePr>
          <p:nvPr/>
        </p:nvGraphicFramePr>
        <p:xfrm>
          <a:off x="2247900" y="5029200"/>
          <a:ext cx="342900" cy="495300"/>
        </p:xfrm>
        <a:graphic>
          <a:graphicData uri="http://schemas.openxmlformats.org/presentationml/2006/ole">
            <p:oleObj spid="_x0000_s18440" name="Equation" r:id="rId9" imgW="114120" imgH="164880" progId="Equation.DSMT4">
              <p:embed/>
            </p:oleObj>
          </a:graphicData>
        </a:graphic>
      </p:graphicFrame>
      <p:sp>
        <p:nvSpPr>
          <p:cNvPr id="18454" name="Line 23"/>
          <p:cNvSpPr>
            <a:spLocks noChangeShapeType="1"/>
          </p:cNvSpPr>
          <p:nvPr/>
        </p:nvSpPr>
        <p:spPr bwMode="auto">
          <a:xfrm>
            <a:off x="2362200" y="4648200"/>
            <a:ext cx="0" cy="457200"/>
          </a:xfrm>
          <a:prstGeom prst="line">
            <a:avLst/>
          </a:prstGeom>
          <a:noFill/>
          <a:ln w="9525">
            <a:solidFill>
              <a:schemeClr val="tx1"/>
            </a:solidFill>
            <a:round/>
            <a:headEnd/>
            <a:tailEnd type="triangle" w="med" len="med"/>
          </a:ln>
        </p:spPr>
        <p:txBody>
          <a:bodyPr/>
          <a:lstStyle/>
          <a:p>
            <a:endParaRPr lang="ja-JP" altLang="en-US"/>
          </a:p>
        </p:txBody>
      </p:sp>
      <p:sp>
        <p:nvSpPr>
          <p:cNvPr id="18455" name="Line 24"/>
          <p:cNvSpPr>
            <a:spLocks noChangeShapeType="1"/>
          </p:cNvSpPr>
          <p:nvPr/>
        </p:nvSpPr>
        <p:spPr bwMode="auto">
          <a:xfrm>
            <a:off x="1752600" y="3886200"/>
            <a:ext cx="0" cy="1143000"/>
          </a:xfrm>
          <a:prstGeom prst="line">
            <a:avLst/>
          </a:prstGeom>
          <a:noFill/>
          <a:ln w="9525">
            <a:solidFill>
              <a:schemeClr val="tx1"/>
            </a:solidFill>
            <a:prstDash val="sysDot"/>
            <a:round/>
            <a:headEnd/>
            <a:tailEnd/>
          </a:ln>
        </p:spPr>
        <p:txBody>
          <a:bodyPr/>
          <a:lstStyle/>
          <a:p>
            <a:endParaRPr lang="ja-JP" altLang="en-US"/>
          </a:p>
        </p:txBody>
      </p:sp>
      <p:sp>
        <p:nvSpPr>
          <p:cNvPr id="18456" name="Line 25"/>
          <p:cNvSpPr>
            <a:spLocks noChangeShapeType="1"/>
          </p:cNvSpPr>
          <p:nvPr/>
        </p:nvSpPr>
        <p:spPr bwMode="auto">
          <a:xfrm>
            <a:off x="2590800" y="3886200"/>
            <a:ext cx="0" cy="1143000"/>
          </a:xfrm>
          <a:prstGeom prst="line">
            <a:avLst/>
          </a:prstGeom>
          <a:noFill/>
          <a:ln w="9525">
            <a:solidFill>
              <a:schemeClr val="tx1"/>
            </a:solidFill>
            <a:prstDash val="sysDot"/>
            <a:round/>
            <a:headEnd/>
            <a:tailEnd/>
          </a:ln>
        </p:spPr>
        <p:txBody>
          <a:bodyPr/>
          <a:lstStyle/>
          <a:p>
            <a:endParaRPr lang="ja-JP" altLang="en-US"/>
          </a:p>
        </p:txBody>
      </p:sp>
      <p:sp>
        <p:nvSpPr>
          <p:cNvPr id="18457" name="Line 26"/>
          <p:cNvSpPr>
            <a:spLocks noChangeShapeType="1"/>
          </p:cNvSpPr>
          <p:nvPr/>
        </p:nvSpPr>
        <p:spPr bwMode="auto">
          <a:xfrm>
            <a:off x="3429000" y="3886200"/>
            <a:ext cx="0" cy="1143000"/>
          </a:xfrm>
          <a:prstGeom prst="line">
            <a:avLst/>
          </a:prstGeom>
          <a:noFill/>
          <a:ln w="9525">
            <a:solidFill>
              <a:schemeClr val="tx1"/>
            </a:solidFill>
            <a:prstDash val="sysDot"/>
            <a:round/>
            <a:headEnd/>
            <a:tailEnd/>
          </a:ln>
        </p:spPr>
        <p:txBody>
          <a:bodyPr/>
          <a:lstStyle/>
          <a:p>
            <a:endParaRPr lang="ja-JP" altLang="en-US"/>
          </a:p>
        </p:txBody>
      </p:sp>
      <p:sp>
        <p:nvSpPr>
          <p:cNvPr id="18458" name="Line 27"/>
          <p:cNvSpPr>
            <a:spLocks noChangeShapeType="1"/>
          </p:cNvSpPr>
          <p:nvPr/>
        </p:nvSpPr>
        <p:spPr bwMode="auto">
          <a:xfrm>
            <a:off x="3886200" y="3886200"/>
            <a:ext cx="0" cy="1143000"/>
          </a:xfrm>
          <a:prstGeom prst="line">
            <a:avLst/>
          </a:prstGeom>
          <a:noFill/>
          <a:ln w="9525">
            <a:solidFill>
              <a:schemeClr val="tx1"/>
            </a:solidFill>
            <a:prstDash val="sysDot"/>
            <a:round/>
            <a:headEnd/>
            <a:tailEnd/>
          </a:ln>
        </p:spPr>
        <p:txBody>
          <a:bodyPr/>
          <a:lstStyle/>
          <a:p>
            <a:endParaRPr lang="ja-JP" altLang="en-US"/>
          </a:p>
        </p:txBody>
      </p:sp>
      <p:sp>
        <p:nvSpPr>
          <p:cNvPr id="18459" name="Line 28"/>
          <p:cNvSpPr>
            <a:spLocks noChangeShapeType="1"/>
          </p:cNvSpPr>
          <p:nvPr/>
        </p:nvSpPr>
        <p:spPr bwMode="auto">
          <a:xfrm>
            <a:off x="5181600" y="3962400"/>
            <a:ext cx="0" cy="1143000"/>
          </a:xfrm>
          <a:prstGeom prst="line">
            <a:avLst/>
          </a:prstGeom>
          <a:noFill/>
          <a:ln w="9525">
            <a:solidFill>
              <a:schemeClr val="tx1"/>
            </a:solidFill>
            <a:prstDash val="sysDot"/>
            <a:round/>
            <a:headEnd/>
            <a:tailEnd/>
          </a:ln>
        </p:spPr>
        <p:txBody>
          <a:bodyPr/>
          <a:lstStyle/>
          <a:p>
            <a:endParaRPr lang="ja-JP" altLang="en-US"/>
          </a:p>
        </p:txBody>
      </p:sp>
      <p:sp>
        <p:nvSpPr>
          <p:cNvPr id="18460" name="Line 29"/>
          <p:cNvSpPr>
            <a:spLocks noChangeShapeType="1"/>
          </p:cNvSpPr>
          <p:nvPr/>
        </p:nvSpPr>
        <p:spPr bwMode="auto">
          <a:xfrm>
            <a:off x="6858000" y="3886200"/>
            <a:ext cx="0" cy="1143000"/>
          </a:xfrm>
          <a:prstGeom prst="line">
            <a:avLst/>
          </a:prstGeom>
          <a:noFill/>
          <a:ln w="9525">
            <a:solidFill>
              <a:schemeClr val="tx1"/>
            </a:solidFill>
            <a:prstDash val="sysDot"/>
            <a:round/>
            <a:headEnd/>
            <a:tailEnd/>
          </a:ln>
        </p:spPr>
        <p:txBody>
          <a:bodyPr/>
          <a:lstStyle/>
          <a:p>
            <a:endParaRPr lang="ja-JP" altLang="en-US"/>
          </a:p>
        </p:txBody>
      </p:sp>
      <p:graphicFrame>
        <p:nvGraphicFramePr>
          <p:cNvPr id="18441" name="Object 30"/>
          <p:cNvGraphicFramePr>
            <a:graphicFrameLocks noChangeAspect="1"/>
          </p:cNvGraphicFramePr>
          <p:nvPr/>
        </p:nvGraphicFramePr>
        <p:xfrm>
          <a:off x="3124200" y="5029200"/>
          <a:ext cx="342900" cy="495300"/>
        </p:xfrm>
        <a:graphic>
          <a:graphicData uri="http://schemas.openxmlformats.org/presentationml/2006/ole">
            <p:oleObj spid="_x0000_s18441" name="Equation" r:id="rId10" imgW="114120" imgH="164880" progId="Equation.DSMT4">
              <p:embed/>
            </p:oleObj>
          </a:graphicData>
        </a:graphic>
      </p:graphicFrame>
      <p:sp>
        <p:nvSpPr>
          <p:cNvPr id="18461" name="Line 31"/>
          <p:cNvSpPr>
            <a:spLocks noChangeShapeType="1"/>
          </p:cNvSpPr>
          <p:nvPr/>
        </p:nvSpPr>
        <p:spPr bwMode="auto">
          <a:xfrm>
            <a:off x="3238500" y="4648200"/>
            <a:ext cx="0" cy="457200"/>
          </a:xfrm>
          <a:prstGeom prst="line">
            <a:avLst/>
          </a:prstGeom>
          <a:noFill/>
          <a:ln w="9525">
            <a:solidFill>
              <a:schemeClr val="tx1"/>
            </a:solidFill>
            <a:round/>
            <a:headEnd/>
            <a:tailEnd type="triangle" w="med" len="med"/>
          </a:ln>
        </p:spPr>
        <p:txBody>
          <a:bodyPr/>
          <a:lstStyle/>
          <a:p>
            <a:endParaRPr lang="ja-JP" altLang="en-US"/>
          </a:p>
        </p:txBody>
      </p:sp>
      <p:sp>
        <p:nvSpPr>
          <p:cNvPr id="18462" name="AutoShape 32"/>
          <p:cNvSpPr>
            <a:spLocks noChangeArrowheads="1"/>
          </p:cNvSpPr>
          <p:nvPr/>
        </p:nvSpPr>
        <p:spPr bwMode="auto">
          <a:xfrm>
            <a:off x="7315200" y="2819400"/>
            <a:ext cx="1600200" cy="1295400"/>
          </a:xfrm>
          <a:prstGeom prst="wedgeRoundRectCallout">
            <a:avLst>
              <a:gd name="adj1" fmla="val -60319"/>
              <a:gd name="adj2" fmla="val -882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63" name="Text Box 33"/>
          <p:cNvSpPr txBox="1">
            <a:spLocks noChangeArrowheads="1"/>
          </p:cNvSpPr>
          <p:nvPr/>
        </p:nvSpPr>
        <p:spPr bwMode="auto">
          <a:xfrm>
            <a:off x="7391400" y="3048000"/>
            <a:ext cx="1447800" cy="822325"/>
          </a:xfrm>
          <a:prstGeom prst="rect">
            <a:avLst/>
          </a:prstGeom>
          <a:noFill/>
          <a:ln w="9525">
            <a:noFill/>
            <a:miter lim="800000"/>
            <a:headEnd/>
            <a:tailEnd/>
          </a:ln>
        </p:spPr>
        <p:txBody>
          <a:bodyPr>
            <a:spAutoFit/>
          </a:bodyPr>
          <a:lstStyle/>
          <a:p>
            <a:r>
              <a:rPr lang="ja-JP" altLang="en-US"/>
              <a:t>符号語の区切り</a:t>
            </a:r>
          </a:p>
        </p:txBody>
      </p:sp>
      <p:sp>
        <p:nvSpPr>
          <p:cNvPr id="18464" name="Line 34"/>
          <p:cNvSpPr>
            <a:spLocks noChangeShapeType="1"/>
          </p:cNvSpPr>
          <p:nvPr/>
        </p:nvSpPr>
        <p:spPr bwMode="auto">
          <a:xfrm>
            <a:off x="3733800" y="4648200"/>
            <a:ext cx="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42" name="Object 35"/>
          <p:cNvGraphicFramePr>
            <a:graphicFrameLocks noChangeAspect="1"/>
          </p:cNvGraphicFramePr>
          <p:nvPr/>
        </p:nvGraphicFramePr>
        <p:xfrm>
          <a:off x="3581400" y="5181600"/>
          <a:ext cx="381000" cy="381000"/>
        </p:xfrm>
        <a:graphic>
          <a:graphicData uri="http://schemas.openxmlformats.org/presentationml/2006/ole">
            <p:oleObj spid="_x0000_s18442" name="Equation" r:id="rId11" imgW="126720" imgH="126720" progId="Equation.DSMT4">
              <p:embed/>
            </p:oleObj>
          </a:graphicData>
        </a:graphic>
      </p:graphicFrame>
      <p:sp>
        <p:nvSpPr>
          <p:cNvPr id="18465" name="Line 36"/>
          <p:cNvSpPr>
            <a:spLocks noChangeShapeType="1"/>
          </p:cNvSpPr>
          <p:nvPr/>
        </p:nvSpPr>
        <p:spPr bwMode="auto">
          <a:xfrm>
            <a:off x="5029200" y="4648200"/>
            <a:ext cx="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43" name="Object 37"/>
          <p:cNvGraphicFramePr>
            <a:graphicFrameLocks noChangeAspect="1"/>
          </p:cNvGraphicFramePr>
          <p:nvPr/>
        </p:nvGraphicFramePr>
        <p:xfrm>
          <a:off x="4895850" y="5105400"/>
          <a:ext cx="342900" cy="381000"/>
        </p:xfrm>
        <a:graphic>
          <a:graphicData uri="http://schemas.openxmlformats.org/presentationml/2006/ole">
            <p:oleObj spid="_x0000_s18443" name="Equation" r:id="rId12" imgW="114120" imgH="126720" progId="Equation.DSMT4">
              <p:embed/>
            </p:oleObj>
          </a:graphicData>
        </a:graphic>
      </p:graphicFrame>
      <p:sp>
        <p:nvSpPr>
          <p:cNvPr id="18466" name="Line 38"/>
          <p:cNvSpPr>
            <a:spLocks noChangeShapeType="1"/>
          </p:cNvSpPr>
          <p:nvPr/>
        </p:nvSpPr>
        <p:spPr bwMode="auto">
          <a:xfrm>
            <a:off x="6705600" y="4648200"/>
            <a:ext cx="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44" name="Object 39"/>
          <p:cNvGraphicFramePr>
            <a:graphicFrameLocks noChangeAspect="1"/>
          </p:cNvGraphicFramePr>
          <p:nvPr/>
        </p:nvGraphicFramePr>
        <p:xfrm>
          <a:off x="6553200" y="5105400"/>
          <a:ext cx="381000" cy="495300"/>
        </p:xfrm>
        <a:graphic>
          <a:graphicData uri="http://schemas.openxmlformats.org/presentationml/2006/ole">
            <p:oleObj spid="_x0000_s18444" name="Equation" r:id="rId13" imgW="126720" imgH="164880" progId="Equation.DSMT4">
              <p:embed/>
            </p:oleObj>
          </a:graphicData>
        </a:graphic>
      </p:graphicFrame>
      <p:sp>
        <p:nvSpPr>
          <p:cNvPr id="18467" name="Line 41"/>
          <p:cNvSpPr>
            <a:spLocks noChangeShapeType="1"/>
          </p:cNvSpPr>
          <p:nvPr/>
        </p:nvSpPr>
        <p:spPr bwMode="auto">
          <a:xfrm>
            <a:off x="2057400" y="6248400"/>
            <a:ext cx="3810000" cy="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8445" name="Object 42"/>
          <p:cNvGraphicFramePr>
            <a:graphicFrameLocks noChangeAspect="1"/>
          </p:cNvGraphicFramePr>
          <p:nvPr/>
        </p:nvGraphicFramePr>
        <p:xfrm>
          <a:off x="6019800" y="6019800"/>
          <a:ext cx="355600" cy="533400"/>
        </p:xfrm>
        <a:graphic>
          <a:graphicData uri="http://schemas.openxmlformats.org/presentationml/2006/ole">
            <p:oleObj spid="_x0000_s18445" name="Equation" r:id="rId14" imgW="101520" imgH="152280" progId="Equation.DSMT4">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スライド番号プレースホルダ 4"/>
          <p:cNvSpPr>
            <a:spLocks noGrp="1"/>
          </p:cNvSpPr>
          <p:nvPr>
            <p:ph type="sldNum" sz="quarter" idx="12"/>
          </p:nvPr>
        </p:nvSpPr>
        <p:spPr>
          <a:noFill/>
        </p:spPr>
        <p:txBody>
          <a:bodyPr/>
          <a:lstStyle/>
          <a:p>
            <a:fld id="{F75DA15F-D751-42F7-A948-66AC18AC5EDF}" type="slidenum">
              <a:rPr lang="en-US" altLang="ja-JP" smtClean="0"/>
              <a:pPr/>
              <a:t>23</a:t>
            </a:fld>
            <a:endParaRPr lang="en-US" altLang="ja-JP" smtClean="0"/>
          </a:p>
        </p:txBody>
      </p:sp>
      <p:sp>
        <p:nvSpPr>
          <p:cNvPr id="19472" name="Rectangle 2"/>
          <p:cNvSpPr>
            <a:spLocks noGrp="1" noChangeArrowheads="1"/>
          </p:cNvSpPr>
          <p:nvPr>
            <p:ph type="title"/>
          </p:nvPr>
        </p:nvSpPr>
        <p:spPr/>
        <p:txBody>
          <a:bodyPr/>
          <a:lstStyle/>
          <a:p>
            <a:pPr eaLnBrk="1" hangingPunct="1"/>
            <a:r>
              <a:rPr lang="ja-JP" altLang="en-US" smtClean="0"/>
              <a:t>非瞬時符号例</a:t>
            </a:r>
          </a:p>
        </p:txBody>
      </p:sp>
      <p:graphicFrame>
        <p:nvGraphicFramePr>
          <p:cNvPr id="19458" name="Object 0"/>
          <p:cNvGraphicFramePr>
            <a:graphicFrameLocks noChangeAspect="1"/>
          </p:cNvGraphicFramePr>
          <p:nvPr/>
        </p:nvGraphicFramePr>
        <p:xfrm>
          <a:off x="2743200" y="1447800"/>
          <a:ext cx="1828800" cy="609600"/>
        </p:xfrm>
        <a:graphic>
          <a:graphicData uri="http://schemas.openxmlformats.org/presentationml/2006/ole">
            <p:oleObj spid="_x0000_s19458" name="Equation" r:id="rId3" imgW="495000" imgH="164880" progId="Equation.DSMT4">
              <p:embed/>
            </p:oleObj>
          </a:graphicData>
        </a:graphic>
      </p:graphicFrame>
      <p:sp>
        <p:nvSpPr>
          <p:cNvPr id="19473" name="Line 6"/>
          <p:cNvSpPr>
            <a:spLocks noChangeShapeType="1"/>
          </p:cNvSpPr>
          <p:nvPr/>
        </p:nvSpPr>
        <p:spPr bwMode="auto">
          <a:xfrm>
            <a:off x="3581400" y="2057400"/>
            <a:ext cx="0" cy="5334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9459" name="Object 1"/>
          <p:cNvGraphicFramePr>
            <a:graphicFrameLocks noChangeAspect="1"/>
          </p:cNvGraphicFramePr>
          <p:nvPr/>
        </p:nvGraphicFramePr>
        <p:xfrm>
          <a:off x="4114800" y="1981200"/>
          <a:ext cx="495300" cy="609600"/>
        </p:xfrm>
        <a:graphic>
          <a:graphicData uri="http://schemas.openxmlformats.org/presentationml/2006/ole">
            <p:oleObj spid="_x0000_s19459" name="Equation" r:id="rId4" imgW="164880" imgH="203040" progId="Equation.DSMT4">
              <p:embed/>
            </p:oleObj>
          </a:graphicData>
        </a:graphic>
      </p:graphicFrame>
      <p:sp>
        <p:nvSpPr>
          <p:cNvPr id="19474" name="Line 9"/>
          <p:cNvSpPr>
            <a:spLocks noChangeShapeType="1"/>
          </p:cNvSpPr>
          <p:nvPr/>
        </p:nvSpPr>
        <p:spPr bwMode="auto">
          <a:xfrm>
            <a:off x="990600" y="3276600"/>
            <a:ext cx="0" cy="533400"/>
          </a:xfrm>
          <a:prstGeom prst="line">
            <a:avLst/>
          </a:prstGeom>
          <a:noFill/>
          <a:ln w="76200">
            <a:solidFill>
              <a:srgbClr val="FF9933"/>
            </a:solidFill>
            <a:round/>
            <a:headEnd/>
            <a:tailEnd type="triangle" w="med" len="med"/>
          </a:ln>
        </p:spPr>
        <p:txBody>
          <a:bodyPr/>
          <a:lstStyle/>
          <a:p>
            <a:endParaRPr lang="ja-JP" altLang="en-US"/>
          </a:p>
        </p:txBody>
      </p:sp>
      <p:graphicFrame>
        <p:nvGraphicFramePr>
          <p:cNvPr id="19460" name="Object 2"/>
          <p:cNvGraphicFramePr>
            <a:graphicFrameLocks noChangeAspect="1"/>
          </p:cNvGraphicFramePr>
          <p:nvPr/>
        </p:nvGraphicFramePr>
        <p:xfrm>
          <a:off x="292100" y="3200400"/>
          <a:ext cx="558800" cy="457200"/>
        </p:xfrm>
        <a:graphic>
          <a:graphicData uri="http://schemas.openxmlformats.org/presentationml/2006/ole">
            <p:oleObj spid="_x0000_s19460" name="Equation" r:id="rId5" imgW="279360" imgH="228600" progId="Equation.DSMT4">
              <p:embed/>
            </p:oleObj>
          </a:graphicData>
        </a:graphic>
      </p:graphicFrame>
      <p:sp>
        <p:nvSpPr>
          <p:cNvPr id="19475" name="AutoShape 13"/>
          <p:cNvSpPr>
            <a:spLocks noChangeArrowheads="1"/>
          </p:cNvSpPr>
          <p:nvPr/>
        </p:nvSpPr>
        <p:spPr bwMode="auto">
          <a:xfrm>
            <a:off x="7315200" y="4495800"/>
            <a:ext cx="1600200" cy="1295400"/>
          </a:xfrm>
          <a:prstGeom prst="wedgeRoundRectCallout">
            <a:avLst>
              <a:gd name="adj1" fmla="val -70833"/>
              <a:gd name="adj2" fmla="val -3235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76" name="Text Box 14"/>
          <p:cNvSpPr txBox="1">
            <a:spLocks noChangeArrowheads="1"/>
          </p:cNvSpPr>
          <p:nvPr/>
        </p:nvSpPr>
        <p:spPr bwMode="auto">
          <a:xfrm>
            <a:off x="7391400" y="4724400"/>
            <a:ext cx="1447800" cy="822325"/>
          </a:xfrm>
          <a:prstGeom prst="rect">
            <a:avLst/>
          </a:prstGeom>
          <a:noFill/>
          <a:ln w="9525">
            <a:noFill/>
            <a:miter lim="800000"/>
            <a:headEnd/>
            <a:tailEnd/>
          </a:ln>
        </p:spPr>
        <p:txBody>
          <a:bodyPr>
            <a:spAutoFit/>
          </a:bodyPr>
          <a:lstStyle/>
          <a:p>
            <a:r>
              <a:rPr lang="ja-JP" altLang="en-US"/>
              <a:t>復号可能な時点</a:t>
            </a:r>
          </a:p>
        </p:txBody>
      </p:sp>
      <p:graphicFrame>
        <p:nvGraphicFramePr>
          <p:cNvPr id="19461" name="Object 3"/>
          <p:cNvGraphicFramePr>
            <a:graphicFrameLocks noChangeAspect="1"/>
          </p:cNvGraphicFramePr>
          <p:nvPr/>
        </p:nvGraphicFramePr>
        <p:xfrm>
          <a:off x="2247900" y="4343400"/>
          <a:ext cx="342900" cy="495300"/>
        </p:xfrm>
        <a:graphic>
          <a:graphicData uri="http://schemas.openxmlformats.org/presentationml/2006/ole">
            <p:oleObj spid="_x0000_s19461" name="Equation" r:id="rId6" imgW="114120" imgH="164880" progId="Equation.DSMT4">
              <p:embed/>
            </p:oleObj>
          </a:graphicData>
        </a:graphic>
      </p:graphicFrame>
      <p:sp>
        <p:nvSpPr>
          <p:cNvPr id="19477" name="Line 16"/>
          <p:cNvSpPr>
            <a:spLocks noChangeShapeType="1"/>
          </p:cNvSpPr>
          <p:nvPr/>
        </p:nvSpPr>
        <p:spPr bwMode="auto">
          <a:xfrm flipH="1">
            <a:off x="2438400" y="3962400"/>
            <a:ext cx="304800" cy="457200"/>
          </a:xfrm>
          <a:prstGeom prst="line">
            <a:avLst/>
          </a:prstGeom>
          <a:noFill/>
          <a:ln w="9525">
            <a:solidFill>
              <a:schemeClr val="tx1"/>
            </a:solidFill>
            <a:round/>
            <a:headEnd/>
            <a:tailEnd type="triangle" w="med" len="med"/>
          </a:ln>
        </p:spPr>
        <p:txBody>
          <a:bodyPr/>
          <a:lstStyle/>
          <a:p>
            <a:endParaRPr lang="ja-JP" altLang="en-US"/>
          </a:p>
        </p:txBody>
      </p:sp>
      <p:sp>
        <p:nvSpPr>
          <p:cNvPr id="19478" name="Line 17"/>
          <p:cNvSpPr>
            <a:spLocks noChangeShapeType="1"/>
          </p:cNvSpPr>
          <p:nvPr/>
        </p:nvSpPr>
        <p:spPr bwMode="auto">
          <a:xfrm>
            <a:off x="1752600" y="3200400"/>
            <a:ext cx="0" cy="1143000"/>
          </a:xfrm>
          <a:prstGeom prst="line">
            <a:avLst/>
          </a:prstGeom>
          <a:noFill/>
          <a:ln w="9525">
            <a:solidFill>
              <a:schemeClr val="tx1"/>
            </a:solidFill>
            <a:prstDash val="sysDot"/>
            <a:round/>
            <a:headEnd/>
            <a:tailEnd/>
          </a:ln>
        </p:spPr>
        <p:txBody>
          <a:bodyPr/>
          <a:lstStyle/>
          <a:p>
            <a:endParaRPr lang="ja-JP" altLang="en-US"/>
          </a:p>
        </p:txBody>
      </p:sp>
      <p:sp>
        <p:nvSpPr>
          <p:cNvPr id="19479" name="Line 18"/>
          <p:cNvSpPr>
            <a:spLocks noChangeShapeType="1"/>
          </p:cNvSpPr>
          <p:nvPr/>
        </p:nvSpPr>
        <p:spPr bwMode="auto">
          <a:xfrm>
            <a:off x="2590800" y="3200400"/>
            <a:ext cx="0" cy="1143000"/>
          </a:xfrm>
          <a:prstGeom prst="line">
            <a:avLst/>
          </a:prstGeom>
          <a:noFill/>
          <a:ln w="9525">
            <a:solidFill>
              <a:schemeClr val="tx1"/>
            </a:solidFill>
            <a:prstDash val="sysDot"/>
            <a:round/>
            <a:headEnd/>
            <a:tailEnd/>
          </a:ln>
        </p:spPr>
        <p:txBody>
          <a:bodyPr/>
          <a:lstStyle/>
          <a:p>
            <a:endParaRPr lang="ja-JP" altLang="en-US"/>
          </a:p>
        </p:txBody>
      </p:sp>
      <p:sp>
        <p:nvSpPr>
          <p:cNvPr id="19480" name="Line 19"/>
          <p:cNvSpPr>
            <a:spLocks noChangeShapeType="1"/>
          </p:cNvSpPr>
          <p:nvPr/>
        </p:nvSpPr>
        <p:spPr bwMode="auto">
          <a:xfrm>
            <a:off x="3429000" y="3200400"/>
            <a:ext cx="0" cy="1143000"/>
          </a:xfrm>
          <a:prstGeom prst="line">
            <a:avLst/>
          </a:prstGeom>
          <a:noFill/>
          <a:ln w="9525">
            <a:solidFill>
              <a:schemeClr val="tx1"/>
            </a:solidFill>
            <a:prstDash val="sysDot"/>
            <a:round/>
            <a:headEnd/>
            <a:tailEnd/>
          </a:ln>
        </p:spPr>
        <p:txBody>
          <a:bodyPr/>
          <a:lstStyle/>
          <a:p>
            <a:endParaRPr lang="ja-JP" altLang="en-US"/>
          </a:p>
        </p:txBody>
      </p:sp>
      <p:sp>
        <p:nvSpPr>
          <p:cNvPr id="19481" name="Line 20"/>
          <p:cNvSpPr>
            <a:spLocks noChangeShapeType="1"/>
          </p:cNvSpPr>
          <p:nvPr/>
        </p:nvSpPr>
        <p:spPr bwMode="auto">
          <a:xfrm>
            <a:off x="3886200" y="3200400"/>
            <a:ext cx="0" cy="1143000"/>
          </a:xfrm>
          <a:prstGeom prst="line">
            <a:avLst/>
          </a:prstGeom>
          <a:noFill/>
          <a:ln w="9525">
            <a:solidFill>
              <a:schemeClr val="tx1"/>
            </a:solidFill>
            <a:prstDash val="sysDot"/>
            <a:round/>
            <a:headEnd/>
            <a:tailEnd/>
          </a:ln>
        </p:spPr>
        <p:txBody>
          <a:bodyPr/>
          <a:lstStyle/>
          <a:p>
            <a:endParaRPr lang="ja-JP" altLang="en-US"/>
          </a:p>
        </p:txBody>
      </p:sp>
      <p:sp>
        <p:nvSpPr>
          <p:cNvPr id="19482" name="Line 21"/>
          <p:cNvSpPr>
            <a:spLocks noChangeShapeType="1"/>
          </p:cNvSpPr>
          <p:nvPr/>
        </p:nvSpPr>
        <p:spPr bwMode="auto">
          <a:xfrm>
            <a:off x="5181600" y="3276600"/>
            <a:ext cx="0" cy="1143000"/>
          </a:xfrm>
          <a:prstGeom prst="line">
            <a:avLst/>
          </a:prstGeom>
          <a:noFill/>
          <a:ln w="9525">
            <a:solidFill>
              <a:schemeClr val="tx1"/>
            </a:solidFill>
            <a:prstDash val="sysDot"/>
            <a:round/>
            <a:headEnd/>
            <a:tailEnd/>
          </a:ln>
        </p:spPr>
        <p:txBody>
          <a:bodyPr/>
          <a:lstStyle/>
          <a:p>
            <a:endParaRPr lang="ja-JP" altLang="en-US"/>
          </a:p>
        </p:txBody>
      </p:sp>
      <p:sp>
        <p:nvSpPr>
          <p:cNvPr id="19483" name="Line 22"/>
          <p:cNvSpPr>
            <a:spLocks noChangeShapeType="1"/>
          </p:cNvSpPr>
          <p:nvPr/>
        </p:nvSpPr>
        <p:spPr bwMode="auto">
          <a:xfrm>
            <a:off x="6858000" y="3200400"/>
            <a:ext cx="0" cy="1143000"/>
          </a:xfrm>
          <a:prstGeom prst="line">
            <a:avLst/>
          </a:prstGeom>
          <a:noFill/>
          <a:ln w="9525">
            <a:solidFill>
              <a:schemeClr val="tx1"/>
            </a:solidFill>
            <a:prstDash val="sysDot"/>
            <a:round/>
            <a:headEnd/>
            <a:tailEnd/>
          </a:ln>
        </p:spPr>
        <p:txBody>
          <a:bodyPr/>
          <a:lstStyle/>
          <a:p>
            <a:endParaRPr lang="ja-JP" altLang="en-US"/>
          </a:p>
        </p:txBody>
      </p:sp>
      <p:graphicFrame>
        <p:nvGraphicFramePr>
          <p:cNvPr id="19462" name="Object 4"/>
          <p:cNvGraphicFramePr>
            <a:graphicFrameLocks noChangeAspect="1"/>
          </p:cNvGraphicFramePr>
          <p:nvPr/>
        </p:nvGraphicFramePr>
        <p:xfrm>
          <a:off x="2971800" y="4343400"/>
          <a:ext cx="342900" cy="495300"/>
        </p:xfrm>
        <a:graphic>
          <a:graphicData uri="http://schemas.openxmlformats.org/presentationml/2006/ole">
            <p:oleObj spid="_x0000_s19462" name="Equation" r:id="rId7" imgW="114120" imgH="164880" progId="Equation.DSMT4">
              <p:embed/>
            </p:oleObj>
          </a:graphicData>
        </a:graphic>
      </p:graphicFrame>
      <p:sp>
        <p:nvSpPr>
          <p:cNvPr id="19484" name="Line 24"/>
          <p:cNvSpPr>
            <a:spLocks noChangeShapeType="1"/>
          </p:cNvSpPr>
          <p:nvPr/>
        </p:nvSpPr>
        <p:spPr bwMode="auto">
          <a:xfrm flipH="1">
            <a:off x="3200400" y="3886200"/>
            <a:ext cx="381000" cy="457200"/>
          </a:xfrm>
          <a:prstGeom prst="line">
            <a:avLst/>
          </a:prstGeom>
          <a:noFill/>
          <a:ln w="9525">
            <a:solidFill>
              <a:schemeClr val="tx1"/>
            </a:solidFill>
            <a:round/>
            <a:headEnd/>
            <a:tailEnd type="triangle" w="med" len="med"/>
          </a:ln>
        </p:spPr>
        <p:txBody>
          <a:bodyPr/>
          <a:lstStyle/>
          <a:p>
            <a:endParaRPr lang="ja-JP" altLang="en-US"/>
          </a:p>
        </p:txBody>
      </p:sp>
      <p:sp>
        <p:nvSpPr>
          <p:cNvPr id="19485" name="AutoShape 25"/>
          <p:cNvSpPr>
            <a:spLocks noChangeArrowheads="1"/>
          </p:cNvSpPr>
          <p:nvPr/>
        </p:nvSpPr>
        <p:spPr bwMode="auto">
          <a:xfrm>
            <a:off x="7315200" y="2819400"/>
            <a:ext cx="1600200" cy="1295400"/>
          </a:xfrm>
          <a:prstGeom prst="wedgeRoundRectCallout">
            <a:avLst>
              <a:gd name="adj1" fmla="val -60319"/>
              <a:gd name="adj2" fmla="val -882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9486" name="Text Box 26"/>
          <p:cNvSpPr txBox="1">
            <a:spLocks noChangeArrowheads="1"/>
          </p:cNvSpPr>
          <p:nvPr/>
        </p:nvSpPr>
        <p:spPr bwMode="auto">
          <a:xfrm>
            <a:off x="7391400" y="3048000"/>
            <a:ext cx="1447800" cy="822325"/>
          </a:xfrm>
          <a:prstGeom prst="rect">
            <a:avLst/>
          </a:prstGeom>
          <a:noFill/>
          <a:ln w="9525">
            <a:noFill/>
            <a:miter lim="800000"/>
            <a:headEnd/>
            <a:tailEnd/>
          </a:ln>
        </p:spPr>
        <p:txBody>
          <a:bodyPr>
            <a:spAutoFit/>
          </a:bodyPr>
          <a:lstStyle/>
          <a:p>
            <a:r>
              <a:rPr lang="ja-JP" altLang="en-US"/>
              <a:t>符号語の区切り</a:t>
            </a:r>
          </a:p>
        </p:txBody>
      </p:sp>
      <p:sp>
        <p:nvSpPr>
          <p:cNvPr id="19487" name="Line 27"/>
          <p:cNvSpPr>
            <a:spLocks noChangeShapeType="1"/>
          </p:cNvSpPr>
          <p:nvPr/>
        </p:nvSpPr>
        <p:spPr bwMode="auto">
          <a:xfrm flipH="1">
            <a:off x="3733800" y="3962400"/>
            <a:ext cx="30480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9463" name="Object 5"/>
          <p:cNvGraphicFramePr>
            <a:graphicFrameLocks noChangeAspect="1"/>
          </p:cNvGraphicFramePr>
          <p:nvPr/>
        </p:nvGraphicFramePr>
        <p:xfrm>
          <a:off x="3581400" y="4495800"/>
          <a:ext cx="381000" cy="381000"/>
        </p:xfrm>
        <a:graphic>
          <a:graphicData uri="http://schemas.openxmlformats.org/presentationml/2006/ole">
            <p:oleObj spid="_x0000_s19463" name="Equation" r:id="rId8" imgW="126720" imgH="126720" progId="Equation.DSMT4">
              <p:embed/>
            </p:oleObj>
          </a:graphicData>
        </a:graphic>
      </p:graphicFrame>
      <p:sp>
        <p:nvSpPr>
          <p:cNvPr id="19488" name="Line 29"/>
          <p:cNvSpPr>
            <a:spLocks noChangeShapeType="1"/>
          </p:cNvSpPr>
          <p:nvPr/>
        </p:nvSpPr>
        <p:spPr bwMode="auto">
          <a:xfrm flipH="1">
            <a:off x="4953000" y="3962400"/>
            <a:ext cx="381000" cy="3810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9464" name="Object 6"/>
          <p:cNvGraphicFramePr>
            <a:graphicFrameLocks noChangeAspect="1"/>
          </p:cNvGraphicFramePr>
          <p:nvPr/>
        </p:nvGraphicFramePr>
        <p:xfrm>
          <a:off x="4800600" y="4495800"/>
          <a:ext cx="342900" cy="381000"/>
        </p:xfrm>
        <a:graphic>
          <a:graphicData uri="http://schemas.openxmlformats.org/presentationml/2006/ole">
            <p:oleObj spid="_x0000_s19464" name="Equation" r:id="rId9" imgW="114120" imgH="126720" progId="Equation.DSMT4">
              <p:embed/>
            </p:oleObj>
          </a:graphicData>
        </a:graphic>
      </p:graphicFrame>
      <p:sp>
        <p:nvSpPr>
          <p:cNvPr id="19489" name="Line 31"/>
          <p:cNvSpPr>
            <a:spLocks noChangeShapeType="1"/>
          </p:cNvSpPr>
          <p:nvPr/>
        </p:nvSpPr>
        <p:spPr bwMode="auto">
          <a:xfrm flipH="1">
            <a:off x="6705600" y="3962400"/>
            <a:ext cx="30480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9465" name="Object 7"/>
          <p:cNvGraphicFramePr>
            <a:graphicFrameLocks noChangeAspect="1"/>
          </p:cNvGraphicFramePr>
          <p:nvPr/>
        </p:nvGraphicFramePr>
        <p:xfrm>
          <a:off x="6553200" y="4419600"/>
          <a:ext cx="381000" cy="495300"/>
        </p:xfrm>
        <a:graphic>
          <a:graphicData uri="http://schemas.openxmlformats.org/presentationml/2006/ole">
            <p:oleObj spid="_x0000_s19465" name="Equation" r:id="rId10" imgW="126720" imgH="164880" progId="Equation.DSMT4">
              <p:embed/>
            </p:oleObj>
          </a:graphicData>
        </a:graphic>
      </p:graphicFrame>
      <p:graphicFrame>
        <p:nvGraphicFramePr>
          <p:cNvPr id="19466" name="Object 8"/>
          <p:cNvGraphicFramePr>
            <a:graphicFrameLocks noChangeAspect="1"/>
          </p:cNvGraphicFramePr>
          <p:nvPr/>
        </p:nvGraphicFramePr>
        <p:xfrm>
          <a:off x="288925" y="990600"/>
          <a:ext cx="7070725" cy="538163"/>
        </p:xfrm>
        <a:graphic>
          <a:graphicData uri="http://schemas.openxmlformats.org/presentationml/2006/ole">
            <p:oleObj spid="_x0000_s19466" name="Equation" r:id="rId11" imgW="2666880" imgH="203040" progId="Equation.DSMT4">
              <p:embed/>
            </p:oleObj>
          </a:graphicData>
        </a:graphic>
      </p:graphicFrame>
      <p:graphicFrame>
        <p:nvGraphicFramePr>
          <p:cNvPr id="19467" name="Object 9"/>
          <p:cNvGraphicFramePr>
            <a:graphicFrameLocks noChangeAspect="1"/>
          </p:cNvGraphicFramePr>
          <p:nvPr/>
        </p:nvGraphicFramePr>
        <p:xfrm>
          <a:off x="1295400" y="2514600"/>
          <a:ext cx="5791200" cy="644525"/>
        </p:xfrm>
        <a:graphic>
          <a:graphicData uri="http://schemas.openxmlformats.org/presentationml/2006/ole">
            <p:oleObj spid="_x0000_s19467" name="Equation" r:id="rId12" imgW="1028520" imgH="164880" progId="Equation.DSMT4">
              <p:embed/>
            </p:oleObj>
          </a:graphicData>
        </a:graphic>
      </p:graphicFrame>
      <p:sp>
        <p:nvSpPr>
          <p:cNvPr id="19490" name="Line 35"/>
          <p:cNvSpPr>
            <a:spLocks noChangeShapeType="1"/>
          </p:cNvSpPr>
          <p:nvPr/>
        </p:nvSpPr>
        <p:spPr bwMode="auto">
          <a:xfrm flipH="1">
            <a:off x="1524000" y="3962400"/>
            <a:ext cx="304800" cy="45720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9468" name="Object 10"/>
          <p:cNvGraphicFramePr>
            <a:graphicFrameLocks noChangeAspect="1"/>
          </p:cNvGraphicFramePr>
          <p:nvPr/>
        </p:nvGraphicFramePr>
        <p:xfrm>
          <a:off x="1371600" y="4495800"/>
          <a:ext cx="381000" cy="381000"/>
        </p:xfrm>
        <a:graphic>
          <a:graphicData uri="http://schemas.openxmlformats.org/presentationml/2006/ole">
            <p:oleObj spid="_x0000_s19468" name="Equation" r:id="rId13" imgW="126720" imgH="126720" progId="Equation.DSMT4">
              <p:embed/>
            </p:oleObj>
          </a:graphicData>
        </a:graphic>
      </p:graphicFrame>
      <p:sp>
        <p:nvSpPr>
          <p:cNvPr id="19491" name="WordArt 38"/>
          <p:cNvSpPr>
            <a:spLocks noChangeArrowheads="1" noChangeShapeType="1" noTextEdit="1"/>
          </p:cNvSpPr>
          <p:nvPr/>
        </p:nvSpPr>
        <p:spPr bwMode="auto">
          <a:xfrm>
            <a:off x="7086600" y="4114800"/>
            <a:ext cx="76200" cy="228600"/>
          </a:xfrm>
          <a:prstGeom prst="rect">
            <a:avLst/>
          </a:prstGeom>
        </p:spPr>
        <p:txBody>
          <a:bodyPr wrap="none" fromWordArt="1">
            <a:prstTxWarp prst="textPlain">
              <a:avLst>
                <a:gd name="adj" fmla="val 50000"/>
              </a:avLst>
            </a:prstTxWarp>
          </a:bodyPr>
          <a:lstStyle/>
          <a:p>
            <a:pPr algn="ctr"/>
            <a:r>
              <a:rPr lang="ja-JP" altLang="en-US" sz="3600" kern="10">
                <a:ln w="9525">
                  <a:solidFill>
                    <a:srgbClr val="000000"/>
                  </a:solidFill>
                  <a:round/>
                  <a:headEnd/>
                  <a:tailEnd/>
                </a:ln>
                <a:solidFill>
                  <a:srgbClr val="FF0000"/>
                </a:solidFill>
                <a:latin typeface="ＭＳ Ｐゴシック"/>
                <a:ea typeface="ＭＳ Ｐゴシック"/>
              </a:rPr>
              <a:t>？</a:t>
            </a:r>
          </a:p>
        </p:txBody>
      </p:sp>
      <p:sp>
        <p:nvSpPr>
          <p:cNvPr id="19492" name="Text Box 39"/>
          <p:cNvSpPr txBox="1">
            <a:spLocks noChangeArrowheads="1"/>
          </p:cNvSpPr>
          <p:nvPr/>
        </p:nvSpPr>
        <p:spPr bwMode="auto">
          <a:xfrm>
            <a:off x="1203325" y="5730875"/>
            <a:ext cx="4941888" cy="822325"/>
          </a:xfrm>
          <a:prstGeom prst="rect">
            <a:avLst/>
          </a:prstGeom>
          <a:noFill/>
          <a:ln w="9525">
            <a:noFill/>
            <a:miter lim="800000"/>
            <a:headEnd/>
            <a:tailEnd/>
          </a:ln>
        </p:spPr>
        <p:txBody>
          <a:bodyPr wrap="none">
            <a:spAutoFit/>
          </a:bodyPr>
          <a:lstStyle/>
          <a:p>
            <a:r>
              <a:rPr lang="ja-JP" altLang="en-US"/>
              <a:t>　　は一意復号可能な符号であるが、</a:t>
            </a:r>
          </a:p>
          <a:p>
            <a:r>
              <a:rPr lang="ja-JP" altLang="en-US"/>
              <a:t>瞬時復号可能な符号ではない。</a:t>
            </a:r>
          </a:p>
        </p:txBody>
      </p:sp>
      <p:graphicFrame>
        <p:nvGraphicFramePr>
          <p:cNvPr id="19469" name="Object 11"/>
          <p:cNvGraphicFramePr>
            <a:graphicFrameLocks noChangeAspect="1"/>
          </p:cNvGraphicFramePr>
          <p:nvPr/>
        </p:nvGraphicFramePr>
        <p:xfrm>
          <a:off x="1214414" y="5572140"/>
          <a:ext cx="433388" cy="533400"/>
        </p:xfrm>
        <a:graphic>
          <a:graphicData uri="http://schemas.openxmlformats.org/presentationml/2006/ole">
            <p:oleObj spid="_x0000_s19469" name="Equation" r:id="rId14" imgW="164880" imgH="203040" progId="Equation.DSMT4">
              <p:embed/>
            </p:oleObj>
          </a:graphicData>
        </a:graphic>
      </p:graphicFrame>
      <p:sp>
        <p:nvSpPr>
          <p:cNvPr id="19493" name="Line 41"/>
          <p:cNvSpPr>
            <a:spLocks noChangeShapeType="1"/>
          </p:cNvSpPr>
          <p:nvPr/>
        </p:nvSpPr>
        <p:spPr bwMode="auto">
          <a:xfrm>
            <a:off x="2057400" y="5105400"/>
            <a:ext cx="3810000" cy="0"/>
          </a:xfrm>
          <a:prstGeom prst="line">
            <a:avLst/>
          </a:prstGeom>
          <a:noFill/>
          <a:ln w="9525">
            <a:solidFill>
              <a:schemeClr val="tx1"/>
            </a:solidFill>
            <a:round/>
            <a:headEnd/>
            <a:tailEnd type="triangle" w="med" len="med"/>
          </a:ln>
        </p:spPr>
        <p:txBody>
          <a:bodyPr/>
          <a:lstStyle/>
          <a:p>
            <a:endParaRPr lang="ja-JP" altLang="en-US"/>
          </a:p>
        </p:txBody>
      </p:sp>
      <p:graphicFrame>
        <p:nvGraphicFramePr>
          <p:cNvPr id="19470" name="Object 12"/>
          <p:cNvGraphicFramePr>
            <a:graphicFrameLocks noChangeAspect="1"/>
          </p:cNvGraphicFramePr>
          <p:nvPr/>
        </p:nvGraphicFramePr>
        <p:xfrm>
          <a:off x="6019800" y="4876800"/>
          <a:ext cx="355600" cy="533400"/>
        </p:xfrm>
        <a:graphic>
          <a:graphicData uri="http://schemas.openxmlformats.org/presentationml/2006/ole">
            <p:oleObj spid="_x0000_s19470" name="Equation" r:id="rId15" imgW="101520" imgH="152280" progId="Equation.DSMT4">
              <p:embed/>
            </p:oleObj>
          </a:graphicData>
        </a:graphic>
      </p:graphicFrame>
      <p:sp>
        <p:nvSpPr>
          <p:cNvPr id="19494" name="Text Box 44"/>
          <p:cNvSpPr txBox="1">
            <a:spLocks noChangeArrowheads="1"/>
          </p:cNvSpPr>
          <p:nvPr/>
        </p:nvSpPr>
        <p:spPr bwMode="auto">
          <a:xfrm>
            <a:off x="152400" y="630238"/>
            <a:ext cx="1708150" cy="457200"/>
          </a:xfrm>
          <a:prstGeom prst="rect">
            <a:avLst/>
          </a:prstGeom>
          <a:noFill/>
          <a:ln w="9525">
            <a:noFill/>
            <a:miter lim="800000"/>
            <a:headEnd/>
            <a:tailEnd/>
          </a:ln>
        </p:spPr>
        <p:txBody>
          <a:bodyPr wrap="none">
            <a:spAutoFit/>
          </a:bodyPr>
          <a:lstStyle/>
          <a:p>
            <a:r>
              <a:rPr lang="ja-JP" altLang="en-US"/>
              <a:t>非瞬時符号</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スライド番号プレースホルダ 4"/>
          <p:cNvSpPr>
            <a:spLocks noGrp="1"/>
          </p:cNvSpPr>
          <p:nvPr>
            <p:ph type="sldNum" sz="quarter" idx="12"/>
          </p:nvPr>
        </p:nvSpPr>
        <p:spPr>
          <a:noFill/>
        </p:spPr>
        <p:txBody>
          <a:bodyPr/>
          <a:lstStyle/>
          <a:p>
            <a:fld id="{D3F3409A-9B1D-4FED-8F32-4615B89E84E5}" type="slidenum">
              <a:rPr lang="en-US" altLang="ja-JP" smtClean="0"/>
              <a:pPr/>
              <a:t>24</a:t>
            </a:fld>
            <a:endParaRPr lang="en-US" altLang="ja-JP" smtClean="0"/>
          </a:p>
        </p:txBody>
      </p:sp>
      <p:sp>
        <p:nvSpPr>
          <p:cNvPr id="20487" name="Rectangle 2"/>
          <p:cNvSpPr>
            <a:spLocks noGrp="1" noChangeArrowheads="1"/>
          </p:cNvSpPr>
          <p:nvPr>
            <p:ph type="title"/>
          </p:nvPr>
        </p:nvSpPr>
        <p:spPr/>
        <p:txBody>
          <a:bodyPr/>
          <a:lstStyle/>
          <a:p>
            <a:pPr eaLnBrk="1" hangingPunct="1"/>
            <a:r>
              <a:rPr lang="ja-JP" altLang="en-US" smtClean="0"/>
              <a:t>練習</a:t>
            </a:r>
          </a:p>
        </p:txBody>
      </p:sp>
      <p:graphicFrame>
        <p:nvGraphicFramePr>
          <p:cNvPr id="20482" name="Object 0"/>
          <p:cNvGraphicFramePr>
            <a:graphicFrameLocks noChangeAspect="1"/>
          </p:cNvGraphicFramePr>
          <p:nvPr/>
        </p:nvGraphicFramePr>
        <p:xfrm>
          <a:off x="288925" y="2286000"/>
          <a:ext cx="7070725" cy="538163"/>
        </p:xfrm>
        <a:graphic>
          <a:graphicData uri="http://schemas.openxmlformats.org/presentationml/2006/ole">
            <p:oleObj spid="_x0000_s20482" name="Equation" r:id="rId3" imgW="2666880" imgH="203040" progId="Equation.DSMT4">
              <p:embed/>
            </p:oleObj>
          </a:graphicData>
        </a:graphic>
      </p:graphicFrame>
      <p:graphicFrame>
        <p:nvGraphicFramePr>
          <p:cNvPr id="20483" name="Object 1"/>
          <p:cNvGraphicFramePr>
            <a:graphicFrameLocks noChangeAspect="1"/>
          </p:cNvGraphicFramePr>
          <p:nvPr/>
        </p:nvGraphicFramePr>
        <p:xfrm>
          <a:off x="271463" y="1600200"/>
          <a:ext cx="7035800" cy="538163"/>
        </p:xfrm>
        <a:graphic>
          <a:graphicData uri="http://schemas.openxmlformats.org/presentationml/2006/ole">
            <p:oleObj spid="_x0000_s20483" name="Equation" r:id="rId4" imgW="2654280" imgH="203040" progId="Equation.DSMT4">
              <p:embed/>
            </p:oleObj>
          </a:graphicData>
        </a:graphic>
      </p:graphicFrame>
      <p:sp>
        <p:nvSpPr>
          <p:cNvPr id="20488" name="Text Box 5"/>
          <p:cNvSpPr txBox="1">
            <a:spLocks noChangeArrowheads="1"/>
          </p:cNvSpPr>
          <p:nvPr/>
        </p:nvSpPr>
        <p:spPr bwMode="auto">
          <a:xfrm>
            <a:off x="212725" y="554038"/>
            <a:ext cx="7908925" cy="822325"/>
          </a:xfrm>
          <a:prstGeom prst="rect">
            <a:avLst/>
          </a:prstGeom>
          <a:noFill/>
          <a:ln w="9525">
            <a:noFill/>
            <a:miter lim="800000"/>
            <a:headEnd/>
            <a:tailEnd/>
          </a:ln>
        </p:spPr>
        <p:txBody>
          <a:bodyPr wrap="none">
            <a:spAutoFit/>
          </a:bodyPr>
          <a:lstStyle/>
          <a:p>
            <a:r>
              <a:rPr lang="ja-JP" altLang="en-US"/>
              <a:t>次の２つの符号に対して、与えられた通報を符号化し、さらに</a:t>
            </a:r>
          </a:p>
          <a:p>
            <a:r>
              <a:rPr lang="ja-JP" altLang="en-US"/>
              <a:t>復号化せよ。</a:t>
            </a:r>
          </a:p>
        </p:txBody>
      </p:sp>
      <p:sp>
        <p:nvSpPr>
          <p:cNvPr id="20489" name="Text Box 6"/>
          <p:cNvSpPr txBox="1">
            <a:spLocks noChangeArrowheads="1"/>
          </p:cNvSpPr>
          <p:nvPr/>
        </p:nvSpPr>
        <p:spPr bwMode="auto">
          <a:xfrm>
            <a:off x="293688" y="3352800"/>
            <a:ext cx="696912" cy="457200"/>
          </a:xfrm>
          <a:prstGeom prst="rect">
            <a:avLst/>
          </a:prstGeom>
          <a:noFill/>
          <a:ln w="9525">
            <a:noFill/>
            <a:miter lim="800000"/>
            <a:headEnd/>
            <a:tailEnd/>
          </a:ln>
        </p:spPr>
        <p:txBody>
          <a:bodyPr wrap="none">
            <a:spAutoFit/>
          </a:bodyPr>
          <a:lstStyle/>
          <a:p>
            <a:r>
              <a:rPr lang="ja-JP" altLang="en-US"/>
              <a:t>（１）</a:t>
            </a:r>
          </a:p>
        </p:txBody>
      </p:sp>
      <p:sp>
        <p:nvSpPr>
          <p:cNvPr id="20490" name="Text Box 7"/>
          <p:cNvSpPr txBox="1">
            <a:spLocks noChangeArrowheads="1"/>
          </p:cNvSpPr>
          <p:nvPr/>
        </p:nvSpPr>
        <p:spPr bwMode="auto">
          <a:xfrm>
            <a:off x="304800" y="48768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20484" name="Object 2"/>
          <p:cNvGraphicFramePr>
            <a:graphicFrameLocks noChangeAspect="1"/>
          </p:cNvGraphicFramePr>
          <p:nvPr/>
        </p:nvGraphicFramePr>
        <p:xfrm>
          <a:off x="1143000" y="3733800"/>
          <a:ext cx="2908300" cy="609600"/>
        </p:xfrm>
        <a:graphic>
          <a:graphicData uri="http://schemas.openxmlformats.org/presentationml/2006/ole">
            <p:oleObj spid="_x0000_s20484" name="Equation" r:id="rId5" imgW="787320" imgH="164880" progId="Equation.DSMT4">
              <p:embed/>
            </p:oleObj>
          </a:graphicData>
        </a:graphic>
      </p:graphicFrame>
      <p:graphicFrame>
        <p:nvGraphicFramePr>
          <p:cNvPr id="20485" name="Object 3"/>
          <p:cNvGraphicFramePr>
            <a:graphicFrameLocks noChangeAspect="1"/>
          </p:cNvGraphicFramePr>
          <p:nvPr/>
        </p:nvGraphicFramePr>
        <p:xfrm>
          <a:off x="1255713" y="5410200"/>
          <a:ext cx="3421062" cy="609600"/>
        </p:xfrm>
        <a:graphic>
          <a:graphicData uri="http://schemas.openxmlformats.org/presentationml/2006/ole">
            <p:oleObj spid="_x0000_s20485" name="Equation" r:id="rId6" imgW="927000" imgH="164880" progId="Equation.DSMT4">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番号プレースホルダ 4"/>
          <p:cNvSpPr>
            <a:spLocks noGrp="1"/>
          </p:cNvSpPr>
          <p:nvPr>
            <p:ph type="sldNum" sz="quarter" idx="12"/>
          </p:nvPr>
        </p:nvSpPr>
        <p:spPr>
          <a:noFill/>
        </p:spPr>
        <p:txBody>
          <a:bodyPr/>
          <a:lstStyle/>
          <a:p>
            <a:fld id="{AFD4245E-5C2D-4C6F-9180-58CE86EDA836}" type="slidenum">
              <a:rPr lang="en-US" altLang="ja-JP" smtClean="0"/>
              <a:pPr/>
              <a:t>25</a:t>
            </a:fld>
            <a:endParaRPr lang="en-US" altLang="ja-JP" smtClean="0"/>
          </a:p>
        </p:txBody>
      </p:sp>
      <p:sp>
        <p:nvSpPr>
          <p:cNvPr id="53251" name="Rectangle 1026"/>
          <p:cNvSpPr>
            <a:spLocks noGrp="1" noChangeArrowheads="1"/>
          </p:cNvSpPr>
          <p:nvPr>
            <p:ph type="title"/>
          </p:nvPr>
        </p:nvSpPr>
        <p:spPr/>
        <p:txBody>
          <a:bodyPr/>
          <a:lstStyle/>
          <a:p>
            <a:pPr eaLnBrk="1" hangingPunct="1"/>
            <a:r>
              <a:rPr lang="ja-JP" altLang="en-US" smtClean="0"/>
              <a:t>符号の木</a:t>
            </a:r>
          </a:p>
        </p:txBody>
      </p:sp>
      <p:sp>
        <p:nvSpPr>
          <p:cNvPr id="53252" name="AutoShape 1027"/>
          <p:cNvSpPr>
            <a:spLocks noChangeArrowheads="1"/>
          </p:cNvSpPr>
          <p:nvPr/>
        </p:nvSpPr>
        <p:spPr bwMode="auto">
          <a:xfrm>
            <a:off x="381000" y="1828800"/>
            <a:ext cx="8001000" cy="3100388"/>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53253" name="Text Box 1028"/>
          <p:cNvSpPr txBox="1">
            <a:spLocks noChangeArrowheads="1"/>
          </p:cNvSpPr>
          <p:nvPr/>
        </p:nvSpPr>
        <p:spPr bwMode="auto">
          <a:xfrm>
            <a:off x="365125" y="706438"/>
            <a:ext cx="7997825" cy="457200"/>
          </a:xfrm>
          <a:prstGeom prst="rect">
            <a:avLst/>
          </a:prstGeom>
          <a:noFill/>
          <a:ln w="9525">
            <a:noFill/>
            <a:miter lim="800000"/>
            <a:headEnd/>
            <a:tailEnd/>
          </a:ln>
        </p:spPr>
        <p:txBody>
          <a:bodyPr wrap="none">
            <a:spAutoFit/>
          </a:bodyPr>
          <a:lstStyle/>
          <a:p>
            <a:r>
              <a:rPr lang="ja-JP" altLang="en-US"/>
              <a:t>符号を一つの木として捉えると、符号の性質を理解しやすい。</a:t>
            </a:r>
          </a:p>
        </p:txBody>
      </p:sp>
      <p:sp>
        <p:nvSpPr>
          <p:cNvPr id="53254" name="Text Box 1030"/>
          <p:cNvSpPr txBox="1">
            <a:spLocks noChangeArrowheads="1"/>
          </p:cNvSpPr>
          <p:nvPr/>
        </p:nvSpPr>
        <p:spPr bwMode="auto">
          <a:xfrm>
            <a:off x="381000" y="1143000"/>
            <a:ext cx="6302375" cy="457200"/>
          </a:xfrm>
          <a:prstGeom prst="rect">
            <a:avLst/>
          </a:prstGeom>
          <a:noFill/>
          <a:ln w="9525">
            <a:noFill/>
            <a:miter lim="800000"/>
            <a:headEnd/>
            <a:tailEnd/>
          </a:ln>
        </p:spPr>
        <p:txBody>
          <a:bodyPr wrap="none">
            <a:spAutoFit/>
          </a:bodyPr>
          <a:lstStyle/>
          <a:p>
            <a:r>
              <a:rPr lang="ja-JP" altLang="en-US"/>
              <a:t>ここでは、２元符号についての符号の木を示す。</a:t>
            </a:r>
          </a:p>
        </p:txBody>
      </p:sp>
      <p:sp>
        <p:nvSpPr>
          <p:cNvPr id="53255" name="Text Box 1031"/>
          <p:cNvSpPr txBox="1">
            <a:spLocks noChangeArrowheads="1"/>
          </p:cNvSpPr>
          <p:nvPr/>
        </p:nvSpPr>
        <p:spPr bwMode="auto">
          <a:xfrm>
            <a:off x="627063" y="2387600"/>
            <a:ext cx="3306762" cy="457200"/>
          </a:xfrm>
          <a:prstGeom prst="rect">
            <a:avLst/>
          </a:prstGeom>
          <a:noFill/>
          <a:ln w="9525">
            <a:noFill/>
            <a:miter lim="800000"/>
            <a:headEnd/>
            <a:tailEnd/>
          </a:ln>
        </p:spPr>
        <p:txBody>
          <a:bodyPr wrap="none">
            <a:spAutoFit/>
          </a:bodyPr>
          <a:lstStyle/>
          <a:p>
            <a:r>
              <a:rPr lang="ja-JP" altLang="en-US"/>
              <a:t>接点：符号記号の区切り</a:t>
            </a:r>
          </a:p>
        </p:txBody>
      </p:sp>
      <p:sp>
        <p:nvSpPr>
          <p:cNvPr id="53256" name="Text Box 1032"/>
          <p:cNvSpPr txBox="1">
            <a:spLocks noChangeArrowheads="1"/>
          </p:cNvSpPr>
          <p:nvPr/>
        </p:nvSpPr>
        <p:spPr bwMode="auto">
          <a:xfrm>
            <a:off x="642938" y="2824163"/>
            <a:ext cx="1860550" cy="457200"/>
          </a:xfrm>
          <a:prstGeom prst="rect">
            <a:avLst/>
          </a:prstGeom>
          <a:noFill/>
          <a:ln w="9525">
            <a:noFill/>
            <a:miter lim="800000"/>
            <a:headEnd/>
            <a:tailEnd/>
          </a:ln>
        </p:spPr>
        <p:txBody>
          <a:bodyPr wrap="none">
            <a:spAutoFit/>
          </a:bodyPr>
          <a:lstStyle/>
          <a:p>
            <a:r>
              <a:rPr lang="ja-JP" altLang="en-US"/>
              <a:t>枝：符号記号</a:t>
            </a:r>
          </a:p>
        </p:txBody>
      </p:sp>
      <p:sp>
        <p:nvSpPr>
          <p:cNvPr id="53257" name="Text Box 1033"/>
          <p:cNvSpPr txBox="1">
            <a:spLocks noChangeArrowheads="1"/>
          </p:cNvSpPr>
          <p:nvPr/>
        </p:nvSpPr>
        <p:spPr bwMode="auto">
          <a:xfrm>
            <a:off x="642938" y="3357563"/>
            <a:ext cx="7407275" cy="1187450"/>
          </a:xfrm>
          <a:prstGeom prst="rect">
            <a:avLst/>
          </a:prstGeom>
          <a:noFill/>
          <a:ln w="9525">
            <a:noFill/>
            <a:miter lim="800000"/>
            <a:headEnd/>
            <a:tailEnd/>
          </a:ln>
        </p:spPr>
        <p:txBody>
          <a:bodyPr>
            <a:spAutoFit/>
          </a:bodyPr>
          <a:lstStyle/>
          <a:p>
            <a:r>
              <a:rPr lang="ja-JP" altLang="en-US"/>
              <a:t>として、各接点から２分岐（</a:t>
            </a:r>
            <a:r>
              <a:rPr lang="en-US" altLang="ja-JP"/>
              <a:t>r</a:t>
            </a:r>
            <a:r>
              <a:rPr lang="ja-JP" altLang="en-US"/>
              <a:t>元の場合は</a:t>
            </a:r>
            <a:r>
              <a:rPr lang="en-US" altLang="ja-JP"/>
              <a:t>r</a:t>
            </a:r>
            <a:r>
              <a:rPr lang="ja-JP" altLang="en-US"/>
              <a:t>分岐）させた木を</a:t>
            </a:r>
            <a:r>
              <a:rPr lang="ja-JP" altLang="en-US">
                <a:solidFill>
                  <a:srgbClr val="FF0000"/>
                </a:solidFill>
              </a:rPr>
              <a:t>符号の木</a:t>
            </a:r>
            <a:r>
              <a:rPr lang="ja-JP" altLang="en-US"/>
              <a:t>という。各符号語は根から対応する接点までの経路上の符号記号の系列として求められる。</a:t>
            </a:r>
          </a:p>
        </p:txBody>
      </p:sp>
      <p:sp>
        <p:nvSpPr>
          <p:cNvPr id="10" name="テキスト ボックス 9"/>
          <p:cNvSpPr txBox="1"/>
          <p:nvPr/>
        </p:nvSpPr>
        <p:spPr>
          <a:xfrm>
            <a:off x="1214438" y="1643063"/>
            <a:ext cx="2184400" cy="461962"/>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定義：符号の木</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5" name="スライド番号プレースホルダ 3"/>
          <p:cNvSpPr>
            <a:spLocks noGrp="1"/>
          </p:cNvSpPr>
          <p:nvPr>
            <p:ph type="sldNum" sz="quarter" idx="12"/>
          </p:nvPr>
        </p:nvSpPr>
        <p:spPr>
          <a:noFill/>
        </p:spPr>
        <p:txBody>
          <a:bodyPr/>
          <a:lstStyle/>
          <a:p>
            <a:fld id="{79EE929A-EE36-4AFE-902E-DC80191E7EDE}" type="slidenum">
              <a:rPr lang="en-US" altLang="ja-JP" smtClean="0"/>
              <a:pPr/>
              <a:t>26</a:t>
            </a:fld>
            <a:endParaRPr lang="en-US" altLang="ja-JP" smtClean="0"/>
          </a:p>
        </p:txBody>
      </p:sp>
      <p:grpSp>
        <p:nvGrpSpPr>
          <p:cNvPr id="21516" name="Group 1067"/>
          <p:cNvGrpSpPr>
            <a:grpSpLocks/>
          </p:cNvGrpSpPr>
          <p:nvPr/>
        </p:nvGrpSpPr>
        <p:grpSpPr bwMode="auto">
          <a:xfrm>
            <a:off x="2057400" y="2595586"/>
            <a:ext cx="4495800" cy="3886200"/>
            <a:chOff x="1008" y="768"/>
            <a:chExt cx="2832" cy="2448"/>
          </a:xfrm>
        </p:grpSpPr>
        <p:sp>
          <p:nvSpPr>
            <p:cNvPr id="21556" name="Line 1052"/>
            <p:cNvSpPr>
              <a:spLocks noChangeShapeType="1"/>
            </p:cNvSpPr>
            <p:nvPr/>
          </p:nvSpPr>
          <p:spPr bwMode="auto">
            <a:xfrm flipV="1">
              <a:off x="1008" y="1248"/>
              <a:ext cx="960" cy="672"/>
            </a:xfrm>
            <a:prstGeom prst="line">
              <a:avLst/>
            </a:prstGeom>
            <a:noFill/>
            <a:ln w="38100">
              <a:solidFill>
                <a:schemeClr val="tx1"/>
              </a:solidFill>
              <a:round/>
              <a:headEnd/>
              <a:tailEnd/>
            </a:ln>
          </p:spPr>
          <p:txBody>
            <a:bodyPr/>
            <a:lstStyle/>
            <a:p>
              <a:endParaRPr lang="ja-JP" altLang="en-US"/>
            </a:p>
          </p:txBody>
        </p:sp>
        <p:sp>
          <p:nvSpPr>
            <p:cNvPr id="21557" name="Line 1054"/>
            <p:cNvSpPr>
              <a:spLocks noChangeShapeType="1"/>
            </p:cNvSpPr>
            <p:nvPr/>
          </p:nvSpPr>
          <p:spPr bwMode="auto">
            <a:xfrm>
              <a:off x="1008" y="1920"/>
              <a:ext cx="960" cy="768"/>
            </a:xfrm>
            <a:prstGeom prst="line">
              <a:avLst/>
            </a:prstGeom>
            <a:noFill/>
            <a:ln w="38100">
              <a:solidFill>
                <a:schemeClr val="tx1"/>
              </a:solidFill>
              <a:round/>
              <a:headEnd/>
              <a:tailEnd/>
            </a:ln>
          </p:spPr>
          <p:txBody>
            <a:bodyPr/>
            <a:lstStyle/>
            <a:p>
              <a:endParaRPr lang="ja-JP" altLang="en-US"/>
            </a:p>
          </p:txBody>
        </p:sp>
        <p:sp>
          <p:nvSpPr>
            <p:cNvPr id="21558" name="Line 1055"/>
            <p:cNvSpPr>
              <a:spLocks noChangeShapeType="1"/>
            </p:cNvSpPr>
            <p:nvPr/>
          </p:nvSpPr>
          <p:spPr bwMode="auto">
            <a:xfrm flipV="1">
              <a:off x="1968" y="912"/>
              <a:ext cx="960" cy="336"/>
            </a:xfrm>
            <a:prstGeom prst="line">
              <a:avLst/>
            </a:prstGeom>
            <a:noFill/>
            <a:ln w="38100">
              <a:solidFill>
                <a:schemeClr val="tx1"/>
              </a:solidFill>
              <a:round/>
              <a:headEnd/>
              <a:tailEnd/>
            </a:ln>
          </p:spPr>
          <p:txBody>
            <a:bodyPr/>
            <a:lstStyle/>
            <a:p>
              <a:endParaRPr lang="ja-JP" altLang="en-US"/>
            </a:p>
          </p:txBody>
        </p:sp>
        <p:sp>
          <p:nvSpPr>
            <p:cNvPr id="21559" name="Line 1056"/>
            <p:cNvSpPr>
              <a:spLocks noChangeShapeType="1"/>
            </p:cNvSpPr>
            <p:nvPr/>
          </p:nvSpPr>
          <p:spPr bwMode="auto">
            <a:xfrm flipV="1">
              <a:off x="2928" y="768"/>
              <a:ext cx="864" cy="144"/>
            </a:xfrm>
            <a:prstGeom prst="line">
              <a:avLst/>
            </a:prstGeom>
            <a:noFill/>
            <a:ln w="38100">
              <a:solidFill>
                <a:schemeClr val="tx1"/>
              </a:solidFill>
              <a:round/>
              <a:headEnd/>
              <a:tailEnd/>
            </a:ln>
          </p:spPr>
          <p:txBody>
            <a:bodyPr/>
            <a:lstStyle/>
            <a:p>
              <a:endParaRPr lang="ja-JP" altLang="en-US"/>
            </a:p>
          </p:txBody>
        </p:sp>
        <p:sp>
          <p:nvSpPr>
            <p:cNvPr id="21560" name="Line 1057"/>
            <p:cNvSpPr>
              <a:spLocks noChangeShapeType="1"/>
            </p:cNvSpPr>
            <p:nvPr/>
          </p:nvSpPr>
          <p:spPr bwMode="auto">
            <a:xfrm>
              <a:off x="2928" y="912"/>
              <a:ext cx="816" cy="192"/>
            </a:xfrm>
            <a:prstGeom prst="line">
              <a:avLst/>
            </a:prstGeom>
            <a:noFill/>
            <a:ln w="38100">
              <a:solidFill>
                <a:schemeClr val="tx1"/>
              </a:solidFill>
              <a:round/>
              <a:headEnd/>
              <a:tailEnd/>
            </a:ln>
          </p:spPr>
          <p:txBody>
            <a:bodyPr/>
            <a:lstStyle/>
            <a:p>
              <a:endParaRPr lang="ja-JP" altLang="en-US"/>
            </a:p>
          </p:txBody>
        </p:sp>
        <p:sp>
          <p:nvSpPr>
            <p:cNvPr id="21561" name="Line 1058"/>
            <p:cNvSpPr>
              <a:spLocks noChangeShapeType="1"/>
            </p:cNvSpPr>
            <p:nvPr/>
          </p:nvSpPr>
          <p:spPr bwMode="auto">
            <a:xfrm>
              <a:off x="1968" y="1200"/>
              <a:ext cx="912" cy="384"/>
            </a:xfrm>
            <a:prstGeom prst="line">
              <a:avLst/>
            </a:prstGeom>
            <a:noFill/>
            <a:ln w="38100">
              <a:solidFill>
                <a:schemeClr val="tx1"/>
              </a:solidFill>
              <a:round/>
              <a:headEnd/>
              <a:tailEnd/>
            </a:ln>
          </p:spPr>
          <p:txBody>
            <a:bodyPr/>
            <a:lstStyle/>
            <a:p>
              <a:endParaRPr lang="ja-JP" altLang="en-US"/>
            </a:p>
          </p:txBody>
        </p:sp>
        <p:sp>
          <p:nvSpPr>
            <p:cNvPr id="21562" name="Line 1059"/>
            <p:cNvSpPr>
              <a:spLocks noChangeShapeType="1"/>
            </p:cNvSpPr>
            <p:nvPr/>
          </p:nvSpPr>
          <p:spPr bwMode="auto">
            <a:xfrm flipV="1">
              <a:off x="2016" y="2352"/>
              <a:ext cx="960" cy="336"/>
            </a:xfrm>
            <a:prstGeom prst="line">
              <a:avLst/>
            </a:prstGeom>
            <a:noFill/>
            <a:ln w="38100">
              <a:solidFill>
                <a:schemeClr val="tx1"/>
              </a:solidFill>
              <a:round/>
              <a:headEnd/>
              <a:tailEnd/>
            </a:ln>
          </p:spPr>
          <p:txBody>
            <a:bodyPr/>
            <a:lstStyle/>
            <a:p>
              <a:endParaRPr lang="ja-JP" altLang="en-US"/>
            </a:p>
          </p:txBody>
        </p:sp>
        <p:sp>
          <p:nvSpPr>
            <p:cNvPr id="21563" name="Line 1060"/>
            <p:cNvSpPr>
              <a:spLocks noChangeShapeType="1"/>
            </p:cNvSpPr>
            <p:nvPr/>
          </p:nvSpPr>
          <p:spPr bwMode="auto">
            <a:xfrm>
              <a:off x="2064" y="2688"/>
              <a:ext cx="912" cy="336"/>
            </a:xfrm>
            <a:prstGeom prst="line">
              <a:avLst/>
            </a:prstGeom>
            <a:noFill/>
            <a:ln w="38100">
              <a:solidFill>
                <a:schemeClr val="tx1"/>
              </a:solidFill>
              <a:round/>
              <a:headEnd/>
              <a:tailEnd/>
            </a:ln>
          </p:spPr>
          <p:txBody>
            <a:bodyPr/>
            <a:lstStyle/>
            <a:p>
              <a:endParaRPr lang="ja-JP" altLang="en-US"/>
            </a:p>
          </p:txBody>
        </p:sp>
        <p:sp>
          <p:nvSpPr>
            <p:cNvPr id="21564" name="Line 1061"/>
            <p:cNvSpPr>
              <a:spLocks noChangeShapeType="1"/>
            </p:cNvSpPr>
            <p:nvPr/>
          </p:nvSpPr>
          <p:spPr bwMode="auto">
            <a:xfrm flipV="1">
              <a:off x="3024" y="2208"/>
              <a:ext cx="720" cy="144"/>
            </a:xfrm>
            <a:prstGeom prst="line">
              <a:avLst/>
            </a:prstGeom>
            <a:noFill/>
            <a:ln w="38100">
              <a:solidFill>
                <a:schemeClr val="tx1"/>
              </a:solidFill>
              <a:round/>
              <a:headEnd/>
              <a:tailEnd/>
            </a:ln>
          </p:spPr>
          <p:txBody>
            <a:bodyPr/>
            <a:lstStyle/>
            <a:p>
              <a:endParaRPr lang="ja-JP" altLang="en-US"/>
            </a:p>
          </p:txBody>
        </p:sp>
        <p:sp>
          <p:nvSpPr>
            <p:cNvPr id="21565" name="Line 1062"/>
            <p:cNvSpPr>
              <a:spLocks noChangeShapeType="1"/>
            </p:cNvSpPr>
            <p:nvPr/>
          </p:nvSpPr>
          <p:spPr bwMode="auto">
            <a:xfrm>
              <a:off x="3024" y="2352"/>
              <a:ext cx="720" cy="192"/>
            </a:xfrm>
            <a:prstGeom prst="line">
              <a:avLst/>
            </a:prstGeom>
            <a:noFill/>
            <a:ln w="38100">
              <a:solidFill>
                <a:schemeClr val="tx1"/>
              </a:solidFill>
              <a:round/>
              <a:headEnd/>
              <a:tailEnd/>
            </a:ln>
          </p:spPr>
          <p:txBody>
            <a:bodyPr/>
            <a:lstStyle/>
            <a:p>
              <a:endParaRPr lang="ja-JP" altLang="en-US"/>
            </a:p>
          </p:txBody>
        </p:sp>
        <p:sp>
          <p:nvSpPr>
            <p:cNvPr id="21566" name="Line 1063"/>
            <p:cNvSpPr>
              <a:spLocks noChangeShapeType="1"/>
            </p:cNvSpPr>
            <p:nvPr/>
          </p:nvSpPr>
          <p:spPr bwMode="auto">
            <a:xfrm flipV="1">
              <a:off x="3024" y="2880"/>
              <a:ext cx="816" cy="144"/>
            </a:xfrm>
            <a:prstGeom prst="line">
              <a:avLst/>
            </a:prstGeom>
            <a:noFill/>
            <a:ln w="38100">
              <a:solidFill>
                <a:schemeClr val="tx1"/>
              </a:solidFill>
              <a:round/>
              <a:headEnd/>
              <a:tailEnd/>
            </a:ln>
          </p:spPr>
          <p:txBody>
            <a:bodyPr/>
            <a:lstStyle/>
            <a:p>
              <a:endParaRPr lang="ja-JP" altLang="en-US"/>
            </a:p>
          </p:txBody>
        </p:sp>
        <p:sp>
          <p:nvSpPr>
            <p:cNvPr id="21567" name="Line 1064"/>
            <p:cNvSpPr>
              <a:spLocks noChangeShapeType="1"/>
            </p:cNvSpPr>
            <p:nvPr/>
          </p:nvSpPr>
          <p:spPr bwMode="auto">
            <a:xfrm>
              <a:off x="2976" y="3024"/>
              <a:ext cx="816" cy="192"/>
            </a:xfrm>
            <a:prstGeom prst="line">
              <a:avLst/>
            </a:prstGeom>
            <a:noFill/>
            <a:ln w="38100">
              <a:solidFill>
                <a:schemeClr val="tx1"/>
              </a:solidFill>
              <a:round/>
              <a:headEnd/>
              <a:tailEnd/>
            </a:ln>
          </p:spPr>
          <p:txBody>
            <a:bodyPr/>
            <a:lstStyle/>
            <a:p>
              <a:endParaRPr lang="ja-JP" altLang="en-US"/>
            </a:p>
          </p:txBody>
        </p:sp>
        <p:sp>
          <p:nvSpPr>
            <p:cNvPr id="21568" name="Line 1065"/>
            <p:cNvSpPr>
              <a:spLocks noChangeShapeType="1"/>
            </p:cNvSpPr>
            <p:nvPr/>
          </p:nvSpPr>
          <p:spPr bwMode="auto">
            <a:xfrm>
              <a:off x="2928" y="1584"/>
              <a:ext cx="816" cy="192"/>
            </a:xfrm>
            <a:prstGeom prst="line">
              <a:avLst/>
            </a:prstGeom>
            <a:noFill/>
            <a:ln w="38100">
              <a:solidFill>
                <a:schemeClr val="tx1"/>
              </a:solidFill>
              <a:round/>
              <a:headEnd/>
              <a:tailEnd/>
            </a:ln>
          </p:spPr>
          <p:txBody>
            <a:bodyPr/>
            <a:lstStyle/>
            <a:p>
              <a:endParaRPr lang="ja-JP" altLang="en-US"/>
            </a:p>
          </p:txBody>
        </p:sp>
        <p:sp>
          <p:nvSpPr>
            <p:cNvPr id="21569" name="Line 1066"/>
            <p:cNvSpPr>
              <a:spLocks noChangeShapeType="1"/>
            </p:cNvSpPr>
            <p:nvPr/>
          </p:nvSpPr>
          <p:spPr bwMode="auto">
            <a:xfrm flipV="1">
              <a:off x="2928" y="1440"/>
              <a:ext cx="912" cy="144"/>
            </a:xfrm>
            <a:prstGeom prst="line">
              <a:avLst/>
            </a:prstGeom>
            <a:noFill/>
            <a:ln w="38100">
              <a:solidFill>
                <a:schemeClr val="tx1"/>
              </a:solidFill>
              <a:round/>
              <a:headEnd/>
              <a:tailEnd/>
            </a:ln>
          </p:spPr>
          <p:txBody>
            <a:bodyPr/>
            <a:lstStyle/>
            <a:p>
              <a:endParaRPr lang="ja-JP" altLang="en-US"/>
            </a:p>
          </p:txBody>
        </p:sp>
      </p:grpSp>
      <p:sp>
        <p:nvSpPr>
          <p:cNvPr id="21517" name="Oval 1026"/>
          <p:cNvSpPr>
            <a:spLocks noChangeArrowheads="1"/>
          </p:cNvSpPr>
          <p:nvPr/>
        </p:nvSpPr>
        <p:spPr bwMode="auto">
          <a:xfrm>
            <a:off x="6324600" y="5795986"/>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1523" name="Oval 1042"/>
          <p:cNvSpPr>
            <a:spLocks noChangeArrowheads="1"/>
          </p:cNvSpPr>
          <p:nvPr/>
        </p:nvSpPr>
        <p:spPr bwMode="auto">
          <a:xfrm>
            <a:off x="6324600" y="2443186"/>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1524" name="Oval 1043"/>
          <p:cNvSpPr>
            <a:spLocks noChangeArrowheads="1"/>
          </p:cNvSpPr>
          <p:nvPr/>
        </p:nvSpPr>
        <p:spPr bwMode="auto">
          <a:xfrm>
            <a:off x="6324600" y="2976586"/>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1525" name="Oval 1044"/>
          <p:cNvSpPr>
            <a:spLocks noChangeArrowheads="1"/>
          </p:cNvSpPr>
          <p:nvPr/>
        </p:nvSpPr>
        <p:spPr bwMode="auto">
          <a:xfrm>
            <a:off x="4953000" y="3738586"/>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1528" name="Oval 1047"/>
          <p:cNvSpPr>
            <a:spLocks noChangeArrowheads="1"/>
          </p:cNvSpPr>
          <p:nvPr/>
        </p:nvSpPr>
        <p:spPr bwMode="auto">
          <a:xfrm>
            <a:off x="5029200" y="4957786"/>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1532" name="Line 1053"/>
          <p:cNvSpPr>
            <a:spLocks noChangeShapeType="1"/>
          </p:cNvSpPr>
          <p:nvPr/>
        </p:nvSpPr>
        <p:spPr bwMode="auto">
          <a:xfrm>
            <a:off x="1066800" y="4424386"/>
            <a:ext cx="838200" cy="0"/>
          </a:xfrm>
          <a:prstGeom prst="line">
            <a:avLst/>
          </a:prstGeom>
          <a:noFill/>
          <a:ln w="38100">
            <a:solidFill>
              <a:schemeClr val="accent2"/>
            </a:solidFill>
            <a:round/>
            <a:headEnd/>
            <a:tailEnd type="triangle" w="med" len="med"/>
          </a:ln>
        </p:spPr>
        <p:txBody>
          <a:bodyPr/>
          <a:lstStyle/>
          <a:p>
            <a:endParaRPr lang="ja-JP" altLang="en-US"/>
          </a:p>
        </p:txBody>
      </p:sp>
      <p:sp>
        <p:nvSpPr>
          <p:cNvPr id="21533" name="Oval 1068"/>
          <p:cNvSpPr>
            <a:spLocks noChangeArrowheads="1"/>
          </p:cNvSpPr>
          <p:nvPr/>
        </p:nvSpPr>
        <p:spPr bwMode="auto">
          <a:xfrm>
            <a:off x="228600" y="817563"/>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1535" name="Text Box 1070"/>
          <p:cNvSpPr txBox="1">
            <a:spLocks noChangeArrowheads="1"/>
          </p:cNvSpPr>
          <p:nvPr/>
        </p:nvSpPr>
        <p:spPr bwMode="auto">
          <a:xfrm>
            <a:off x="593725" y="782638"/>
            <a:ext cx="2079625" cy="457200"/>
          </a:xfrm>
          <a:prstGeom prst="rect">
            <a:avLst/>
          </a:prstGeom>
          <a:noFill/>
          <a:ln w="9525">
            <a:noFill/>
            <a:miter lim="800000"/>
            <a:headEnd/>
            <a:tailEnd/>
          </a:ln>
        </p:spPr>
        <p:txBody>
          <a:bodyPr wrap="none">
            <a:spAutoFit/>
          </a:bodyPr>
          <a:lstStyle/>
          <a:p>
            <a:r>
              <a:rPr lang="en-US" altLang="ja-JP"/>
              <a:t>:</a:t>
            </a:r>
            <a:r>
              <a:rPr lang="ja-JP" altLang="en-US"/>
              <a:t>符号語に対応</a:t>
            </a:r>
          </a:p>
        </p:txBody>
      </p:sp>
      <p:sp>
        <p:nvSpPr>
          <p:cNvPr id="21536" name="Text Box 1071"/>
          <p:cNvSpPr txBox="1">
            <a:spLocks noChangeArrowheads="1"/>
          </p:cNvSpPr>
          <p:nvPr/>
        </p:nvSpPr>
        <p:spPr bwMode="auto">
          <a:xfrm>
            <a:off x="533400" y="173038"/>
            <a:ext cx="1104900" cy="457200"/>
          </a:xfrm>
          <a:prstGeom prst="rect">
            <a:avLst/>
          </a:prstGeom>
          <a:noFill/>
          <a:ln w="9525">
            <a:noFill/>
            <a:miter lim="800000"/>
            <a:headEnd/>
            <a:tailEnd/>
          </a:ln>
        </p:spPr>
        <p:txBody>
          <a:bodyPr wrap="none">
            <a:spAutoFit/>
          </a:bodyPr>
          <a:lstStyle/>
          <a:p>
            <a:r>
              <a:rPr lang="en-US" altLang="ja-JP"/>
              <a:t>:</a:t>
            </a:r>
            <a:r>
              <a:rPr lang="ja-JP" altLang="en-US"/>
              <a:t>区切り</a:t>
            </a:r>
          </a:p>
        </p:txBody>
      </p:sp>
      <p:sp>
        <p:nvSpPr>
          <p:cNvPr id="21537" name="Text Box 1072"/>
          <p:cNvSpPr txBox="1">
            <a:spLocks noChangeArrowheads="1"/>
          </p:cNvSpPr>
          <p:nvPr/>
        </p:nvSpPr>
        <p:spPr bwMode="auto">
          <a:xfrm>
            <a:off x="3124200" y="152400"/>
            <a:ext cx="1335088" cy="457200"/>
          </a:xfrm>
          <a:prstGeom prst="rect">
            <a:avLst/>
          </a:prstGeom>
          <a:noFill/>
          <a:ln w="9525">
            <a:noFill/>
            <a:miter lim="800000"/>
            <a:headEnd/>
            <a:tailEnd/>
          </a:ln>
        </p:spPr>
        <p:txBody>
          <a:bodyPr wrap="none">
            <a:spAutoFit/>
          </a:bodyPr>
          <a:lstStyle/>
          <a:p>
            <a:r>
              <a:rPr lang="en-US" altLang="ja-JP"/>
              <a:t>0:</a:t>
            </a:r>
            <a:r>
              <a:rPr lang="ja-JP" altLang="en-US"/>
              <a:t>上の枝</a:t>
            </a:r>
          </a:p>
        </p:txBody>
      </p:sp>
      <p:sp>
        <p:nvSpPr>
          <p:cNvPr id="21538" name="Text Box 1073"/>
          <p:cNvSpPr txBox="1">
            <a:spLocks noChangeArrowheads="1"/>
          </p:cNvSpPr>
          <p:nvPr/>
        </p:nvSpPr>
        <p:spPr bwMode="auto">
          <a:xfrm>
            <a:off x="3124200" y="533400"/>
            <a:ext cx="1390650" cy="457200"/>
          </a:xfrm>
          <a:prstGeom prst="rect">
            <a:avLst/>
          </a:prstGeom>
          <a:noFill/>
          <a:ln w="9525">
            <a:noFill/>
            <a:miter lim="800000"/>
            <a:headEnd/>
            <a:tailEnd/>
          </a:ln>
        </p:spPr>
        <p:txBody>
          <a:bodyPr wrap="none">
            <a:spAutoFit/>
          </a:bodyPr>
          <a:lstStyle/>
          <a:p>
            <a:r>
              <a:rPr lang="ja-JP" altLang="en-US"/>
              <a:t>１</a:t>
            </a:r>
            <a:r>
              <a:rPr lang="en-US" altLang="ja-JP"/>
              <a:t>:</a:t>
            </a:r>
            <a:r>
              <a:rPr lang="ja-JP" altLang="en-US"/>
              <a:t>下の枝</a:t>
            </a:r>
          </a:p>
        </p:txBody>
      </p:sp>
      <p:sp>
        <p:nvSpPr>
          <p:cNvPr id="21539" name="Text Box 1075"/>
          <p:cNvSpPr txBox="1">
            <a:spLocks noChangeArrowheads="1"/>
          </p:cNvSpPr>
          <p:nvPr/>
        </p:nvSpPr>
        <p:spPr bwMode="auto">
          <a:xfrm>
            <a:off x="2362200" y="3357586"/>
            <a:ext cx="336550" cy="457200"/>
          </a:xfrm>
          <a:prstGeom prst="rect">
            <a:avLst/>
          </a:prstGeom>
          <a:noFill/>
          <a:ln w="9525">
            <a:noFill/>
            <a:miter lim="800000"/>
            <a:headEnd/>
            <a:tailEnd/>
          </a:ln>
        </p:spPr>
        <p:txBody>
          <a:bodyPr wrap="none">
            <a:spAutoFit/>
          </a:bodyPr>
          <a:lstStyle/>
          <a:p>
            <a:r>
              <a:rPr lang="en-US" altLang="ja-JP"/>
              <a:t>0</a:t>
            </a:r>
          </a:p>
        </p:txBody>
      </p:sp>
      <p:sp>
        <p:nvSpPr>
          <p:cNvPr id="21540" name="Text Box 1076"/>
          <p:cNvSpPr txBox="1">
            <a:spLocks noChangeArrowheads="1"/>
          </p:cNvSpPr>
          <p:nvPr/>
        </p:nvSpPr>
        <p:spPr bwMode="auto">
          <a:xfrm>
            <a:off x="4191000" y="2519386"/>
            <a:ext cx="336550" cy="457200"/>
          </a:xfrm>
          <a:prstGeom prst="rect">
            <a:avLst/>
          </a:prstGeom>
          <a:noFill/>
          <a:ln w="9525">
            <a:noFill/>
            <a:miter lim="800000"/>
            <a:headEnd/>
            <a:tailEnd/>
          </a:ln>
        </p:spPr>
        <p:txBody>
          <a:bodyPr wrap="none">
            <a:spAutoFit/>
          </a:bodyPr>
          <a:lstStyle/>
          <a:p>
            <a:r>
              <a:rPr lang="en-US" altLang="ja-JP"/>
              <a:t>0</a:t>
            </a:r>
          </a:p>
        </p:txBody>
      </p:sp>
      <p:sp>
        <p:nvSpPr>
          <p:cNvPr id="21541" name="Text Box 1077"/>
          <p:cNvSpPr txBox="1">
            <a:spLocks noChangeArrowheads="1"/>
          </p:cNvSpPr>
          <p:nvPr/>
        </p:nvSpPr>
        <p:spPr bwMode="auto">
          <a:xfrm>
            <a:off x="5715008" y="2285992"/>
            <a:ext cx="336550" cy="457200"/>
          </a:xfrm>
          <a:prstGeom prst="rect">
            <a:avLst/>
          </a:prstGeom>
          <a:noFill/>
          <a:ln w="9525">
            <a:noFill/>
            <a:miter lim="800000"/>
            <a:headEnd/>
            <a:tailEnd/>
          </a:ln>
        </p:spPr>
        <p:txBody>
          <a:bodyPr wrap="none">
            <a:spAutoFit/>
          </a:bodyPr>
          <a:lstStyle/>
          <a:p>
            <a:r>
              <a:rPr lang="en-US" altLang="ja-JP" dirty="0"/>
              <a:t>0</a:t>
            </a:r>
          </a:p>
        </p:txBody>
      </p:sp>
      <p:sp>
        <p:nvSpPr>
          <p:cNvPr id="21542" name="Text Box 1078"/>
          <p:cNvSpPr txBox="1">
            <a:spLocks noChangeArrowheads="1"/>
          </p:cNvSpPr>
          <p:nvPr/>
        </p:nvSpPr>
        <p:spPr bwMode="auto">
          <a:xfrm>
            <a:off x="2438400" y="5186386"/>
            <a:ext cx="336550" cy="457200"/>
          </a:xfrm>
          <a:prstGeom prst="rect">
            <a:avLst/>
          </a:prstGeom>
          <a:noFill/>
          <a:ln w="9525">
            <a:noFill/>
            <a:miter lim="800000"/>
            <a:headEnd/>
            <a:tailEnd/>
          </a:ln>
        </p:spPr>
        <p:txBody>
          <a:bodyPr wrap="none">
            <a:spAutoFit/>
          </a:bodyPr>
          <a:lstStyle/>
          <a:p>
            <a:r>
              <a:rPr lang="en-US" altLang="ja-JP"/>
              <a:t>1</a:t>
            </a:r>
          </a:p>
        </p:txBody>
      </p:sp>
      <p:sp>
        <p:nvSpPr>
          <p:cNvPr id="21543" name="Text Box 1079"/>
          <p:cNvSpPr txBox="1">
            <a:spLocks noChangeArrowheads="1"/>
          </p:cNvSpPr>
          <p:nvPr/>
        </p:nvSpPr>
        <p:spPr bwMode="auto">
          <a:xfrm>
            <a:off x="4114800" y="3662386"/>
            <a:ext cx="336550" cy="457200"/>
          </a:xfrm>
          <a:prstGeom prst="rect">
            <a:avLst/>
          </a:prstGeom>
          <a:noFill/>
          <a:ln w="9525">
            <a:noFill/>
            <a:miter lim="800000"/>
            <a:headEnd/>
            <a:tailEnd/>
          </a:ln>
        </p:spPr>
        <p:txBody>
          <a:bodyPr wrap="none">
            <a:spAutoFit/>
          </a:bodyPr>
          <a:lstStyle/>
          <a:p>
            <a:r>
              <a:rPr lang="en-US" altLang="ja-JP"/>
              <a:t>1</a:t>
            </a:r>
          </a:p>
        </p:txBody>
      </p:sp>
      <p:sp>
        <p:nvSpPr>
          <p:cNvPr id="21544" name="Text Box 1080"/>
          <p:cNvSpPr txBox="1">
            <a:spLocks noChangeArrowheads="1"/>
          </p:cNvSpPr>
          <p:nvPr/>
        </p:nvSpPr>
        <p:spPr bwMode="auto">
          <a:xfrm>
            <a:off x="4191000" y="5948386"/>
            <a:ext cx="336550" cy="457200"/>
          </a:xfrm>
          <a:prstGeom prst="rect">
            <a:avLst/>
          </a:prstGeom>
          <a:noFill/>
          <a:ln w="9525">
            <a:noFill/>
            <a:miter lim="800000"/>
            <a:headEnd/>
            <a:tailEnd/>
          </a:ln>
        </p:spPr>
        <p:txBody>
          <a:bodyPr wrap="none">
            <a:spAutoFit/>
          </a:bodyPr>
          <a:lstStyle/>
          <a:p>
            <a:r>
              <a:rPr lang="en-US" altLang="ja-JP"/>
              <a:t>1</a:t>
            </a:r>
          </a:p>
        </p:txBody>
      </p:sp>
      <p:sp>
        <p:nvSpPr>
          <p:cNvPr id="21545" name="Text Box 1081"/>
          <p:cNvSpPr txBox="1">
            <a:spLocks noChangeArrowheads="1"/>
          </p:cNvSpPr>
          <p:nvPr/>
        </p:nvSpPr>
        <p:spPr bwMode="auto">
          <a:xfrm>
            <a:off x="4191000" y="4805386"/>
            <a:ext cx="336550" cy="457200"/>
          </a:xfrm>
          <a:prstGeom prst="rect">
            <a:avLst/>
          </a:prstGeom>
          <a:noFill/>
          <a:ln w="9525">
            <a:noFill/>
            <a:miter lim="800000"/>
            <a:headEnd/>
            <a:tailEnd/>
          </a:ln>
        </p:spPr>
        <p:txBody>
          <a:bodyPr wrap="none">
            <a:spAutoFit/>
          </a:bodyPr>
          <a:lstStyle/>
          <a:p>
            <a:r>
              <a:rPr lang="en-US" altLang="ja-JP"/>
              <a:t>0</a:t>
            </a:r>
          </a:p>
        </p:txBody>
      </p:sp>
      <p:sp>
        <p:nvSpPr>
          <p:cNvPr id="21546" name="Text Box 1082"/>
          <p:cNvSpPr txBox="1">
            <a:spLocks noChangeArrowheads="1"/>
          </p:cNvSpPr>
          <p:nvPr/>
        </p:nvSpPr>
        <p:spPr bwMode="auto">
          <a:xfrm>
            <a:off x="5715000" y="3281386"/>
            <a:ext cx="336550" cy="457200"/>
          </a:xfrm>
          <a:prstGeom prst="rect">
            <a:avLst/>
          </a:prstGeom>
          <a:noFill/>
          <a:ln w="9525">
            <a:noFill/>
            <a:miter lim="800000"/>
            <a:headEnd/>
            <a:tailEnd/>
          </a:ln>
        </p:spPr>
        <p:txBody>
          <a:bodyPr wrap="none">
            <a:spAutoFit/>
          </a:bodyPr>
          <a:lstStyle/>
          <a:p>
            <a:r>
              <a:rPr lang="en-US" altLang="ja-JP"/>
              <a:t>0</a:t>
            </a:r>
          </a:p>
        </p:txBody>
      </p:sp>
      <p:sp>
        <p:nvSpPr>
          <p:cNvPr id="21547" name="Text Box 1083"/>
          <p:cNvSpPr txBox="1">
            <a:spLocks noChangeArrowheads="1"/>
          </p:cNvSpPr>
          <p:nvPr/>
        </p:nvSpPr>
        <p:spPr bwMode="auto">
          <a:xfrm>
            <a:off x="5638800" y="4576786"/>
            <a:ext cx="336550" cy="457200"/>
          </a:xfrm>
          <a:prstGeom prst="rect">
            <a:avLst/>
          </a:prstGeom>
          <a:noFill/>
          <a:ln w="9525">
            <a:noFill/>
            <a:miter lim="800000"/>
            <a:headEnd/>
            <a:tailEnd/>
          </a:ln>
        </p:spPr>
        <p:txBody>
          <a:bodyPr wrap="none">
            <a:spAutoFit/>
          </a:bodyPr>
          <a:lstStyle/>
          <a:p>
            <a:r>
              <a:rPr lang="en-US" altLang="ja-JP"/>
              <a:t>0</a:t>
            </a:r>
          </a:p>
        </p:txBody>
      </p:sp>
      <p:sp>
        <p:nvSpPr>
          <p:cNvPr id="21548" name="Text Box 1084"/>
          <p:cNvSpPr txBox="1">
            <a:spLocks noChangeArrowheads="1"/>
          </p:cNvSpPr>
          <p:nvPr/>
        </p:nvSpPr>
        <p:spPr bwMode="auto">
          <a:xfrm>
            <a:off x="5715000" y="5262586"/>
            <a:ext cx="336550" cy="457200"/>
          </a:xfrm>
          <a:prstGeom prst="rect">
            <a:avLst/>
          </a:prstGeom>
          <a:noFill/>
          <a:ln w="9525">
            <a:noFill/>
            <a:miter lim="800000"/>
            <a:headEnd/>
            <a:tailEnd/>
          </a:ln>
        </p:spPr>
        <p:txBody>
          <a:bodyPr wrap="none">
            <a:spAutoFit/>
          </a:bodyPr>
          <a:lstStyle/>
          <a:p>
            <a:r>
              <a:rPr lang="en-US" altLang="ja-JP"/>
              <a:t>1</a:t>
            </a:r>
          </a:p>
        </p:txBody>
      </p:sp>
      <p:sp>
        <p:nvSpPr>
          <p:cNvPr id="21549" name="Text Box 1085"/>
          <p:cNvSpPr txBox="1">
            <a:spLocks noChangeArrowheads="1"/>
          </p:cNvSpPr>
          <p:nvPr/>
        </p:nvSpPr>
        <p:spPr bwMode="auto">
          <a:xfrm>
            <a:off x="5562600" y="5615006"/>
            <a:ext cx="336550" cy="457200"/>
          </a:xfrm>
          <a:prstGeom prst="rect">
            <a:avLst/>
          </a:prstGeom>
          <a:noFill/>
          <a:ln w="9525">
            <a:noFill/>
            <a:miter lim="800000"/>
            <a:headEnd/>
            <a:tailEnd/>
          </a:ln>
        </p:spPr>
        <p:txBody>
          <a:bodyPr wrap="none">
            <a:spAutoFit/>
          </a:bodyPr>
          <a:lstStyle/>
          <a:p>
            <a:r>
              <a:rPr lang="en-US" altLang="ja-JP"/>
              <a:t>1</a:t>
            </a:r>
          </a:p>
        </p:txBody>
      </p:sp>
      <p:sp>
        <p:nvSpPr>
          <p:cNvPr id="21550" name="Text Box 1086"/>
          <p:cNvSpPr txBox="1">
            <a:spLocks noChangeArrowheads="1"/>
          </p:cNvSpPr>
          <p:nvPr/>
        </p:nvSpPr>
        <p:spPr bwMode="auto">
          <a:xfrm>
            <a:off x="5638800" y="4043386"/>
            <a:ext cx="336550" cy="457200"/>
          </a:xfrm>
          <a:prstGeom prst="rect">
            <a:avLst/>
          </a:prstGeom>
          <a:noFill/>
          <a:ln w="9525">
            <a:noFill/>
            <a:miter lim="800000"/>
            <a:headEnd/>
            <a:tailEnd/>
          </a:ln>
        </p:spPr>
        <p:txBody>
          <a:bodyPr wrap="none">
            <a:spAutoFit/>
          </a:bodyPr>
          <a:lstStyle/>
          <a:p>
            <a:r>
              <a:rPr lang="en-US" altLang="ja-JP"/>
              <a:t>1</a:t>
            </a:r>
          </a:p>
        </p:txBody>
      </p:sp>
      <p:sp>
        <p:nvSpPr>
          <p:cNvPr id="21551" name="Text Box 1087"/>
          <p:cNvSpPr txBox="1">
            <a:spLocks noChangeArrowheads="1"/>
          </p:cNvSpPr>
          <p:nvPr/>
        </p:nvSpPr>
        <p:spPr bwMode="auto">
          <a:xfrm>
            <a:off x="5486400" y="5643586"/>
            <a:ext cx="336550" cy="457200"/>
          </a:xfrm>
          <a:prstGeom prst="rect">
            <a:avLst/>
          </a:prstGeom>
          <a:noFill/>
          <a:ln w="9525">
            <a:noFill/>
            <a:miter lim="800000"/>
            <a:headEnd/>
            <a:tailEnd/>
          </a:ln>
        </p:spPr>
        <p:txBody>
          <a:bodyPr wrap="none">
            <a:spAutoFit/>
          </a:bodyPr>
          <a:lstStyle/>
          <a:p>
            <a:r>
              <a:rPr lang="en-US" altLang="ja-JP"/>
              <a:t>0</a:t>
            </a:r>
          </a:p>
        </p:txBody>
      </p:sp>
      <p:graphicFrame>
        <p:nvGraphicFramePr>
          <p:cNvPr id="21507" name="Object 1088"/>
          <p:cNvGraphicFramePr>
            <a:graphicFrameLocks noChangeAspect="1"/>
          </p:cNvGraphicFramePr>
          <p:nvPr/>
        </p:nvGraphicFramePr>
        <p:xfrm>
          <a:off x="6705600" y="2290786"/>
          <a:ext cx="387350" cy="457200"/>
        </p:xfrm>
        <a:graphic>
          <a:graphicData uri="http://schemas.openxmlformats.org/presentationml/2006/ole">
            <p:oleObj spid="_x0000_s21507" name="Equation" r:id="rId3" imgW="139680" imgH="164880" progId="Equation.DSMT4">
              <p:embed/>
            </p:oleObj>
          </a:graphicData>
        </a:graphic>
      </p:graphicFrame>
      <p:graphicFrame>
        <p:nvGraphicFramePr>
          <p:cNvPr id="21508" name="Object 1090"/>
          <p:cNvGraphicFramePr>
            <a:graphicFrameLocks noChangeAspect="1"/>
          </p:cNvGraphicFramePr>
          <p:nvPr/>
        </p:nvGraphicFramePr>
        <p:xfrm>
          <a:off x="6688138" y="2976586"/>
          <a:ext cx="422275" cy="457200"/>
        </p:xfrm>
        <a:graphic>
          <a:graphicData uri="http://schemas.openxmlformats.org/presentationml/2006/ole">
            <p:oleObj spid="_x0000_s21508" name="Equation" r:id="rId4" imgW="152280" imgH="164880" progId="Equation.DSMT4">
              <p:embed/>
            </p:oleObj>
          </a:graphicData>
        </a:graphic>
      </p:graphicFrame>
      <p:graphicFrame>
        <p:nvGraphicFramePr>
          <p:cNvPr id="21509" name="Object 1092"/>
          <p:cNvGraphicFramePr>
            <a:graphicFrameLocks noChangeAspect="1"/>
          </p:cNvGraphicFramePr>
          <p:nvPr/>
        </p:nvGraphicFramePr>
        <p:xfrm>
          <a:off x="4818063" y="4500586"/>
          <a:ext cx="387350" cy="457200"/>
        </p:xfrm>
        <a:graphic>
          <a:graphicData uri="http://schemas.openxmlformats.org/presentationml/2006/ole">
            <p:oleObj spid="_x0000_s21509" name="Equation" r:id="rId5" imgW="139680" imgH="164880" progId="Equation.DSMT4">
              <p:embed/>
            </p:oleObj>
          </a:graphicData>
        </a:graphic>
      </p:graphicFrame>
      <p:graphicFrame>
        <p:nvGraphicFramePr>
          <p:cNvPr id="21510" name="Object 1093"/>
          <p:cNvGraphicFramePr>
            <a:graphicFrameLocks noChangeAspect="1"/>
          </p:cNvGraphicFramePr>
          <p:nvPr/>
        </p:nvGraphicFramePr>
        <p:xfrm>
          <a:off x="6858000" y="5872186"/>
          <a:ext cx="420688" cy="457200"/>
        </p:xfrm>
        <a:graphic>
          <a:graphicData uri="http://schemas.openxmlformats.org/presentationml/2006/ole">
            <p:oleObj spid="_x0000_s21510" name="Equation" r:id="rId6" imgW="152280" imgH="164880" progId="Equation.DSMT4">
              <p:embed/>
            </p:oleObj>
          </a:graphicData>
        </a:graphic>
      </p:graphicFrame>
      <p:sp>
        <p:nvSpPr>
          <p:cNvPr id="21552" name="AutoShape 1097"/>
          <p:cNvSpPr>
            <a:spLocks noChangeArrowheads="1"/>
          </p:cNvSpPr>
          <p:nvPr/>
        </p:nvSpPr>
        <p:spPr bwMode="auto">
          <a:xfrm>
            <a:off x="285720" y="5143512"/>
            <a:ext cx="1828800" cy="990600"/>
          </a:xfrm>
          <a:prstGeom prst="wedgeRoundRectCallout">
            <a:avLst>
              <a:gd name="adj1" fmla="val 46042"/>
              <a:gd name="adj2" fmla="val -9621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1553" name="Text Box 1098"/>
          <p:cNvSpPr txBox="1">
            <a:spLocks noChangeArrowheads="1"/>
          </p:cNvSpPr>
          <p:nvPr/>
        </p:nvSpPr>
        <p:spPr bwMode="auto">
          <a:xfrm>
            <a:off x="422245" y="5392750"/>
            <a:ext cx="1430338" cy="457200"/>
          </a:xfrm>
          <a:prstGeom prst="rect">
            <a:avLst/>
          </a:prstGeom>
          <a:noFill/>
          <a:ln w="9525">
            <a:noFill/>
            <a:miter lim="800000"/>
            <a:headEnd/>
            <a:tailEnd/>
          </a:ln>
        </p:spPr>
        <p:txBody>
          <a:bodyPr wrap="none">
            <a:spAutoFit/>
          </a:bodyPr>
          <a:lstStyle/>
          <a:p>
            <a:r>
              <a:rPr lang="ja-JP" altLang="en-US"/>
              <a:t>根という。</a:t>
            </a:r>
          </a:p>
        </p:txBody>
      </p:sp>
      <p:sp>
        <p:nvSpPr>
          <p:cNvPr id="21554" name="AutoShape 1099"/>
          <p:cNvSpPr>
            <a:spLocks noChangeArrowheads="1"/>
          </p:cNvSpPr>
          <p:nvPr/>
        </p:nvSpPr>
        <p:spPr bwMode="auto">
          <a:xfrm>
            <a:off x="7010400" y="3509986"/>
            <a:ext cx="1828800" cy="990600"/>
          </a:xfrm>
          <a:prstGeom prst="wedgeRoundRectCallout">
            <a:avLst>
              <a:gd name="adj1" fmla="val -70662"/>
              <a:gd name="adj2" fmla="val 7612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1555" name="Text Box 1100"/>
          <p:cNvSpPr txBox="1">
            <a:spLocks noChangeArrowheads="1"/>
          </p:cNvSpPr>
          <p:nvPr/>
        </p:nvSpPr>
        <p:spPr bwMode="auto">
          <a:xfrm>
            <a:off x="7146925" y="3759224"/>
            <a:ext cx="1430338" cy="457200"/>
          </a:xfrm>
          <a:prstGeom prst="rect">
            <a:avLst/>
          </a:prstGeom>
          <a:noFill/>
          <a:ln w="9525">
            <a:noFill/>
            <a:miter lim="800000"/>
            <a:headEnd/>
            <a:tailEnd/>
          </a:ln>
        </p:spPr>
        <p:txBody>
          <a:bodyPr wrap="none">
            <a:spAutoFit/>
          </a:bodyPr>
          <a:lstStyle/>
          <a:p>
            <a:r>
              <a:rPr lang="ja-JP" altLang="en-US"/>
              <a:t>葉という。</a:t>
            </a:r>
          </a:p>
        </p:txBody>
      </p:sp>
      <p:graphicFrame>
        <p:nvGraphicFramePr>
          <p:cNvPr id="21514" name="Object 1101"/>
          <p:cNvGraphicFramePr>
            <a:graphicFrameLocks noChangeAspect="1"/>
          </p:cNvGraphicFramePr>
          <p:nvPr/>
        </p:nvGraphicFramePr>
        <p:xfrm>
          <a:off x="571472" y="1214422"/>
          <a:ext cx="2998788" cy="536575"/>
        </p:xfrm>
        <a:graphic>
          <a:graphicData uri="http://schemas.openxmlformats.org/presentationml/2006/ole">
            <p:oleObj spid="_x0000_s21514" name="Equation" r:id="rId7" imgW="1130040" imgH="203040" progId="Equation.DSMT4">
              <p:embed/>
            </p:oleObj>
          </a:graphicData>
        </a:graphic>
      </p:graphicFrame>
      <p:sp>
        <p:nvSpPr>
          <p:cNvPr id="66" name="Oval 1068"/>
          <p:cNvSpPr>
            <a:spLocks noChangeArrowheads="1"/>
          </p:cNvSpPr>
          <p:nvPr/>
        </p:nvSpPr>
        <p:spPr bwMode="auto">
          <a:xfrm>
            <a:off x="285720" y="357166"/>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7" name="Oval 1068"/>
          <p:cNvSpPr>
            <a:spLocks noChangeArrowheads="1"/>
          </p:cNvSpPr>
          <p:nvPr/>
        </p:nvSpPr>
        <p:spPr bwMode="auto">
          <a:xfrm>
            <a:off x="2000232" y="4357694"/>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8" name="Oval 1068"/>
          <p:cNvSpPr>
            <a:spLocks noChangeArrowheads="1"/>
          </p:cNvSpPr>
          <p:nvPr/>
        </p:nvSpPr>
        <p:spPr bwMode="auto">
          <a:xfrm>
            <a:off x="3571868" y="3214686"/>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9" name="Oval 1068"/>
          <p:cNvSpPr>
            <a:spLocks noChangeArrowheads="1"/>
          </p:cNvSpPr>
          <p:nvPr/>
        </p:nvSpPr>
        <p:spPr bwMode="auto">
          <a:xfrm>
            <a:off x="3500430" y="5500702"/>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0" name="Oval 1068"/>
          <p:cNvSpPr>
            <a:spLocks noChangeArrowheads="1"/>
          </p:cNvSpPr>
          <p:nvPr/>
        </p:nvSpPr>
        <p:spPr bwMode="auto">
          <a:xfrm>
            <a:off x="5072066" y="2714620"/>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1" name="Oval 1068"/>
          <p:cNvSpPr>
            <a:spLocks noChangeArrowheads="1"/>
          </p:cNvSpPr>
          <p:nvPr/>
        </p:nvSpPr>
        <p:spPr bwMode="auto">
          <a:xfrm>
            <a:off x="5143504" y="6143644"/>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2" name="Oval 1068"/>
          <p:cNvSpPr>
            <a:spLocks noChangeArrowheads="1"/>
          </p:cNvSpPr>
          <p:nvPr/>
        </p:nvSpPr>
        <p:spPr bwMode="auto">
          <a:xfrm>
            <a:off x="6357950" y="6429396"/>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3" name="Oval 1068"/>
          <p:cNvSpPr>
            <a:spLocks noChangeArrowheads="1"/>
          </p:cNvSpPr>
          <p:nvPr/>
        </p:nvSpPr>
        <p:spPr bwMode="auto">
          <a:xfrm>
            <a:off x="6357950" y="5357826"/>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4" name="Oval 1068"/>
          <p:cNvSpPr>
            <a:spLocks noChangeArrowheads="1"/>
          </p:cNvSpPr>
          <p:nvPr/>
        </p:nvSpPr>
        <p:spPr bwMode="auto">
          <a:xfrm>
            <a:off x="6357950" y="4786322"/>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5" name="Oval 1068"/>
          <p:cNvSpPr>
            <a:spLocks noChangeArrowheads="1"/>
          </p:cNvSpPr>
          <p:nvPr/>
        </p:nvSpPr>
        <p:spPr bwMode="auto">
          <a:xfrm>
            <a:off x="6357950" y="4143380"/>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76" name="Oval 1068"/>
          <p:cNvSpPr>
            <a:spLocks noChangeArrowheads="1"/>
          </p:cNvSpPr>
          <p:nvPr/>
        </p:nvSpPr>
        <p:spPr bwMode="auto">
          <a:xfrm>
            <a:off x="6429388" y="3571876"/>
            <a:ext cx="214314" cy="214314"/>
          </a:xfrm>
          <a:prstGeom prst="ellipse">
            <a:avLst/>
          </a:prstGeom>
          <a:solidFill>
            <a:schemeClr val="tx1"/>
          </a:solidFill>
          <a:ln w="38100">
            <a:noFill/>
            <a:round/>
            <a:headEnd/>
            <a:tailEnd/>
          </a:ln>
        </p:spPr>
        <p:txBody>
          <a:bodyPr wrap="none" anchor="ctr"/>
          <a:lstStyle/>
          <a:p>
            <a:endParaRPr lang="ja-JP" altLang="en-US"/>
          </a:p>
        </p:txBody>
      </p:sp>
      <p:graphicFrame>
        <p:nvGraphicFramePr>
          <p:cNvPr id="2" name="Object 1024"/>
          <p:cNvGraphicFramePr>
            <a:graphicFrameLocks noChangeAspect="1"/>
          </p:cNvGraphicFramePr>
          <p:nvPr/>
        </p:nvGraphicFramePr>
        <p:xfrm>
          <a:off x="490537" y="1714488"/>
          <a:ext cx="8653463" cy="673100"/>
        </p:xfrm>
        <a:graphic>
          <a:graphicData uri="http://schemas.openxmlformats.org/presentationml/2006/ole">
            <p:oleObj spid="_x0000_s21515" name="Equation" r:id="rId8" imgW="3263760" imgH="253800" progId="Equation.DSMT4">
              <p:embed/>
            </p:oleObj>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6" name="スライド番号プレースホルダ 4"/>
          <p:cNvSpPr>
            <a:spLocks noGrp="1"/>
          </p:cNvSpPr>
          <p:nvPr>
            <p:ph type="sldNum" sz="quarter" idx="12"/>
          </p:nvPr>
        </p:nvSpPr>
        <p:spPr>
          <a:noFill/>
        </p:spPr>
        <p:txBody>
          <a:bodyPr/>
          <a:lstStyle/>
          <a:p>
            <a:fld id="{8194E273-50CC-499D-A202-8C484037DC66}" type="slidenum">
              <a:rPr lang="en-US" altLang="ja-JP" smtClean="0"/>
              <a:pPr/>
              <a:t>27</a:t>
            </a:fld>
            <a:endParaRPr lang="en-US" altLang="ja-JP" smtClean="0"/>
          </a:p>
        </p:txBody>
      </p:sp>
      <p:sp>
        <p:nvSpPr>
          <p:cNvPr id="22537" name="Line 71"/>
          <p:cNvSpPr>
            <a:spLocks noChangeShapeType="1"/>
          </p:cNvSpPr>
          <p:nvPr/>
        </p:nvSpPr>
        <p:spPr bwMode="auto">
          <a:xfrm>
            <a:off x="2057400" y="3200400"/>
            <a:ext cx="3657600" cy="2057400"/>
          </a:xfrm>
          <a:prstGeom prst="line">
            <a:avLst/>
          </a:prstGeom>
          <a:noFill/>
          <a:ln w="38100">
            <a:solidFill>
              <a:schemeClr val="tx1"/>
            </a:solidFill>
            <a:round/>
            <a:headEnd/>
            <a:tailEnd/>
          </a:ln>
        </p:spPr>
        <p:txBody>
          <a:bodyPr/>
          <a:lstStyle/>
          <a:p>
            <a:endParaRPr lang="ja-JP" altLang="en-US"/>
          </a:p>
        </p:txBody>
      </p:sp>
      <p:sp>
        <p:nvSpPr>
          <p:cNvPr id="22538" name="Line 72"/>
          <p:cNvSpPr>
            <a:spLocks noChangeShapeType="1"/>
          </p:cNvSpPr>
          <p:nvPr/>
        </p:nvSpPr>
        <p:spPr bwMode="auto">
          <a:xfrm flipV="1">
            <a:off x="2057400" y="2743200"/>
            <a:ext cx="838200" cy="457200"/>
          </a:xfrm>
          <a:prstGeom prst="line">
            <a:avLst/>
          </a:prstGeom>
          <a:noFill/>
          <a:ln w="38100">
            <a:solidFill>
              <a:schemeClr val="tx1"/>
            </a:solidFill>
            <a:round/>
            <a:headEnd/>
            <a:tailEnd/>
          </a:ln>
        </p:spPr>
        <p:txBody>
          <a:bodyPr/>
          <a:lstStyle/>
          <a:p>
            <a:endParaRPr lang="ja-JP" altLang="en-US"/>
          </a:p>
        </p:txBody>
      </p:sp>
      <p:sp>
        <p:nvSpPr>
          <p:cNvPr id="22539" name="Line 73"/>
          <p:cNvSpPr>
            <a:spLocks noChangeShapeType="1"/>
          </p:cNvSpPr>
          <p:nvPr/>
        </p:nvSpPr>
        <p:spPr bwMode="auto">
          <a:xfrm flipV="1">
            <a:off x="2895600" y="3124200"/>
            <a:ext cx="838200" cy="457200"/>
          </a:xfrm>
          <a:prstGeom prst="line">
            <a:avLst/>
          </a:prstGeom>
          <a:noFill/>
          <a:ln w="38100">
            <a:solidFill>
              <a:schemeClr val="tx1"/>
            </a:solidFill>
            <a:round/>
            <a:headEnd/>
            <a:tailEnd/>
          </a:ln>
        </p:spPr>
        <p:txBody>
          <a:bodyPr/>
          <a:lstStyle/>
          <a:p>
            <a:endParaRPr lang="ja-JP" altLang="en-US"/>
          </a:p>
        </p:txBody>
      </p:sp>
      <p:sp>
        <p:nvSpPr>
          <p:cNvPr id="22540" name="Line 74"/>
          <p:cNvSpPr>
            <a:spLocks noChangeShapeType="1"/>
          </p:cNvSpPr>
          <p:nvPr/>
        </p:nvSpPr>
        <p:spPr bwMode="auto">
          <a:xfrm flipV="1">
            <a:off x="3886200" y="3657600"/>
            <a:ext cx="838200" cy="457200"/>
          </a:xfrm>
          <a:prstGeom prst="line">
            <a:avLst/>
          </a:prstGeom>
          <a:noFill/>
          <a:ln w="38100">
            <a:solidFill>
              <a:schemeClr val="tx1"/>
            </a:solidFill>
            <a:round/>
            <a:headEnd/>
            <a:tailEnd/>
          </a:ln>
        </p:spPr>
        <p:txBody>
          <a:bodyPr/>
          <a:lstStyle/>
          <a:p>
            <a:endParaRPr lang="ja-JP" altLang="en-US"/>
          </a:p>
        </p:txBody>
      </p:sp>
      <p:sp>
        <p:nvSpPr>
          <p:cNvPr id="22541" name="Line 75"/>
          <p:cNvSpPr>
            <a:spLocks noChangeShapeType="1"/>
          </p:cNvSpPr>
          <p:nvPr/>
        </p:nvSpPr>
        <p:spPr bwMode="auto">
          <a:xfrm flipV="1">
            <a:off x="4800600" y="4267200"/>
            <a:ext cx="838200" cy="457200"/>
          </a:xfrm>
          <a:prstGeom prst="line">
            <a:avLst/>
          </a:prstGeom>
          <a:noFill/>
          <a:ln w="38100">
            <a:solidFill>
              <a:schemeClr val="tx1"/>
            </a:solidFill>
            <a:round/>
            <a:headEnd/>
            <a:tailEnd/>
          </a:ln>
        </p:spPr>
        <p:txBody>
          <a:bodyPr/>
          <a:lstStyle/>
          <a:p>
            <a:endParaRPr lang="ja-JP" altLang="en-US"/>
          </a:p>
        </p:txBody>
      </p:sp>
      <p:sp>
        <p:nvSpPr>
          <p:cNvPr id="22542" name="Rectangle 2"/>
          <p:cNvSpPr>
            <a:spLocks noGrp="1" noChangeArrowheads="1"/>
          </p:cNvSpPr>
          <p:nvPr>
            <p:ph type="title"/>
          </p:nvPr>
        </p:nvSpPr>
        <p:spPr/>
        <p:txBody>
          <a:bodyPr/>
          <a:lstStyle/>
          <a:p>
            <a:pPr eaLnBrk="1" hangingPunct="1"/>
            <a:r>
              <a:rPr lang="ja-JP" altLang="en-US" smtClean="0"/>
              <a:t>符号の木の例</a:t>
            </a:r>
          </a:p>
        </p:txBody>
      </p:sp>
      <p:graphicFrame>
        <p:nvGraphicFramePr>
          <p:cNvPr id="22530" name="Object 1024"/>
          <p:cNvGraphicFramePr>
            <a:graphicFrameLocks noChangeAspect="1"/>
          </p:cNvGraphicFramePr>
          <p:nvPr/>
        </p:nvGraphicFramePr>
        <p:xfrm>
          <a:off x="714375" y="1076325"/>
          <a:ext cx="7037388" cy="673100"/>
        </p:xfrm>
        <a:graphic>
          <a:graphicData uri="http://schemas.openxmlformats.org/presentationml/2006/ole">
            <p:oleObj spid="_x0000_s22530" name="Equation" r:id="rId3" imgW="2654280" imgH="253800" progId="Equation.DSMT4">
              <p:embed/>
            </p:oleObj>
          </a:graphicData>
        </a:graphic>
      </p:graphicFrame>
      <p:sp>
        <p:nvSpPr>
          <p:cNvPr id="22544" name="Line 60"/>
          <p:cNvSpPr>
            <a:spLocks noChangeShapeType="1"/>
          </p:cNvSpPr>
          <p:nvPr/>
        </p:nvSpPr>
        <p:spPr bwMode="auto">
          <a:xfrm>
            <a:off x="1066800" y="3200400"/>
            <a:ext cx="838200" cy="0"/>
          </a:xfrm>
          <a:prstGeom prst="line">
            <a:avLst/>
          </a:prstGeom>
          <a:noFill/>
          <a:ln w="38100">
            <a:solidFill>
              <a:schemeClr val="accent2"/>
            </a:solidFill>
            <a:round/>
            <a:headEnd/>
            <a:tailEnd type="triangle" w="med" len="med"/>
          </a:ln>
        </p:spPr>
        <p:txBody>
          <a:bodyPr/>
          <a:lstStyle/>
          <a:p>
            <a:endParaRPr lang="ja-JP" altLang="en-US"/>
          </a:p>
        </p:txBody>
      </p:sp>
      <p:sp>
        <p:nvSpPr>
          <p:cNvPr id="22545" name="Oval 61"/>
          <p:cNvSpPr>
            <a:spLocks noChangeArrowheads="1"/>
          </p:cNvSpPr>
          <p:nvPr/>
        </p:nvSpPr>
        <p:spPr bwMode="auto">
          <a:xfrm>
            <a:off x="2743200" y="25146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2547" name="Oval 65"/>
          <p:cNvSpPr>
            <a:spLocks noChangeArrowheads="1"/>
          </p:cNvSpPr>
          <p:nvPr/>
        </p:nvSpPr>
        <p:spPr bwMode="auto">
          <a:xfrm>
            <a:off x="3657600" y="29718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2549" name="Oval 67"/>
          <p:cNvSpPr>
            <a:spLocks noChangeArrowheads="1"/>
          </p:cNvSpPr>
          <p:nvPr/>
        </p:nvSpPr>
        <p:spPr bwMode="auto">
          <a:xfrm>
            <a:off x="4648200" y="35052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2551" name="Oval 69"/>
          <p:cNvSpPr>
            <a:spLocks noChangeArrowheads="1"/>
          </p:cNvSpPr>
          <p:nvPr/>
        </p:nvSpPr>
        <p:spPr bwMode="auto">
          <a:xfrm>
            <a:off x="5562600" y="41148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graphicFrame>
        <p:nvGraphicFramePr>
          <p:cNvPr id="22532" name="Object 1026"/>
          <p:cNvGraphicFramePr>
            <a:graphicFrameLocks noChangeAspect="1"/>
          </p:cNvGraphicFramePr>
          <p:nvPr/>
        </p:nvGraphicFramePr>
        <p:xfrm>
          <a:off x="3048000" y="2209800"/>
          <a:ext cx="457200" cy="457200"/>
        </p:xfrm>
        <a:graphic>
          <a:graphicData uri="http://schemas.openxmlformats.org/presentationml/2006/ole">
            <p:oleObj spid="_x0000_s22532" name="Equation" r:id="rId4" imgW="126720" imgH="126720" progId="Equation.DSMT4">
              <p:embed/>
            </p:oleObj>
          </a:graphicData>
        </a:graphic>
      </p:graphicFrame>
      <p:graphicFrame>
        <p:nvGraphicFramePr>
          <p:cNvPr id="22533" name="Object 1027"/>
          <p:cNvGraphicFramePr>
            <a:graphicFrameLocks noChangeAspect="1"/>
          </p:cNvGraphicFramePr>
          <p:nvPr/>
        </p:nvGraphicFramePr>
        <p:xfrm>
          <a:off x="3962400" y="2743200"/>
          <a:ext cx="369888" cy="533400"/>
        </p:xfrm>
        <a:graphic>
          <a:graphicData uri="http://schemas.openxmlformats.org/presentationml/2006/ole">
            <p:oleObj spid="_x0000_s22533" name="Equation" r:id="rId5" imgW="114120" imgH="164880" progId="Equation.DSMT4">
              <p:embed/>
            </p:oleObj>
          </a:graphicData>
        </a:graphic>
      </p:graphicFrame>
      <p:graphicFrame>
        <p:nvGraphicFramePr>
          <p:cNvPr id="22534" name="Object 1028"/>
          <p:cNvGraphicFramePr>
            <a:graphicFrameLocks noChangeAspect="1"/>
          </p:cNvGraphicFramePr>
          <p:nvPr/>
        </p:nvGraphicFramePr>
        <p:xfrm>
          <a:off x="5029200" y="3124200"/>
          <a:ext cx="549275" cy="609600"/>
        </p:xfrm>
        <a:graphic>
          <a:graphicData uri="http://schemas.openxmlformats.org/presentationml/2006/ole">
            <p:oleObj spid="_x0000_s22534" name="Equation" r:id="rId6" imgW="114120" imgH="126720" progId="Equation.DSMT4">
              <p:embed/>
            </p:oleObj>
          </a:graphicData>
        </a:graphic>
      </p:graphicFrame>
      <p:graphicFrame>
        <p:nvGraphicFramePr>
          <p:cNvPr id="22535" name="Object 1029"/>
          <p:cNvGraphicFramePr>
            <a:graphicFrameLocks noChangeAspect="1"/>
          </p:cNvGraphicFramePr>
          <p:nvPr/>
        </p:nvGraphicFramePr>
        <p:xfrm>
          <a:off x="5943600" y="3810000"/>
          <a:ext cx="527050" cy="685800"/>
        </p:xfrm>
        <a:graphic>
          <a:graphicData uri="http://schemas.openxmlformats.org/presentationml/2006/ole">
            <p:oleObj spid="_x0000_s22535" name="Equation" r:id="rId7" imgW="126720" imgH="164880" progId="Equation.DSMT4">
              <p:embed/>
            </p:oleObj>
          </a:graphicData>
        </a:graphic>
      </p:graphicFrame>
      <p:sp>
        <p:nvSpPr>
          <p:cNvPr id="22553" name="Text Box 83"/>
          <p:cNvSpPr txBox="1">
            <a:spLocks noChangeArrowheads="1"/>
          </p:cNvSpPr>
          <p:nvPr/>
        </p:nvSpPr>
        <p:spPr bwMode="auto">
          <a:xfrm>
            <a:off x="2209800" y="2438400"/>
            <a:ext cx="336550" cy="457200"/>
          </a:xfrm>
          <a:prstGeom prst="rect">
            <a:avLst/>
          </a:prstGeom>
          <a:noFill/>
          <a:ln w="9525">
            <a:noFill/>
            <a:miter lim="800000"/>
            <a:headEnd/>
            <a:tailEnd/>
          </a:ln>
        </p:spPr>
        <p:txBody>
          <a:bodyPr wrap="none">
            <a:spAutoFit/>
          </a:bodyPr>
          <a:lstStyle/>
          <a:p>
            <a:r>
              <a:rPr lang="en-US" altLang="ja-JP"/>
              <a:t>0</a:t>
            </a:r>
          </a:p>
        </p:txBody>
      </p:sp>
      <p:sp>
        <p:nvSpPr>
          <p:cNvPr id="22554" name="Text Box 84"/>
          <p:cNvSpPr txBox="1">
            <a:spLocks noChangeArrowheads="1"/>
          </p:cNvSpPr>
          <p:nvPr/>
        </p:nvSpPr>
        <p:spPr bwMode="auto">
          <a:xfrm>
            <a:off x="2209800" y="3581400"/>
            <a:ext cx="336550" cy="457200"/>
          </a:xfrm>
          <a:prstGeom prst="rect">
            <a:avLst/>
          </a:prstGeom>
          <a:noFill/>
          <a:ln w="9525">
            <a:noFill/>
            <a:miter lim="800000"/>
            <a:headEnd/>
            <a:tailEnd/>
          </a:ln>
        </p:spPr>
        <p:txBody>
          <a:bodyPr wrap="none">
            <a:spAutoFit/>
          </a:bodyPr>
          <a:lstStyle/>
          <a:p>
            <a:r>
              <a:rPr lang="en-US" altLang="ja-JP"/>
              <a:t>1</a:t>
            </a:r>
          </a:p>
        </p:txBody>
      </p:sp>
      <p:sp>
        <p:nvSpPr>
          <p:cNvPr id="22555" name="Text Box 85"/>
          <p:cNvSpPr txBox="1">
            <a:spLocks noChangeArrowheads="1"/>
          </p:cNvSpPr>
          <p:nvPr/>
        </p:nvSpPr>
        <p:spPr bwMode="auto">
          <a:xfrm>
            <a:off x="3168650" y="2819400"/>
            <a:ext cx="336550" cy="457200"/>
          </a:xfrm>
          <a:prstGeom prst="rect">
            <a:avLst/>
          </a:prstGeom>
          <a:noFill/>
          <a:ln w="9525">
            <a:noFill/>
            <a:miter lim="800000"/>
            <a:headEnd/>
            <a:tailEnd/>
          </a:ln>
        </p:spPr>
        <p:txBody>
          <a:bodyPr wrap="none">
            <a:spAutoFit/>
          </a:bodyPr>
          <a:lstStyle/>
          <a:p>
            <a:r>
              <a:rPr lang="en-US" altLang="ja-JP"/>
              <a:t>0</a:t>
            </a:r>
          </a:p>
        </p:txBody>
      </p:sp>
      <p:sp>
        <p:nvSpPr>
          <p:cNvPr id="22556" name="Text Box 86"/>
          <p:cNvSpPr txBox="1">
            <a:spLocks noChangeArrowheads="1"/>
          </p:cNvSpPr>
          <p:nvPr/>
        </p:nvSpPr>
        <p:spPr bwMode="auto">
          <a:xfrm>
            <a:off x="3168650" y="3962400"/>
            <a:ext cx="336550" cy="457200"/>
          </a:xfrm>
          <a:prstGeom prst="rect">
            <a:avLst/>
          </a:prstGeom>
          <a:noFill/>
          <a:ln w="9525">
            <a:noFill/>
            <a:miter lim="800000"/>
            <a:headEnd/>
            <a:tailEnd/>
          </a:ln>
        </p:spPr>
        <p:txBody>
          <a:bodyPr wrap="none">
            <a:spAutoFit/>
          </a:bodyPr>
          <a:lstStyle/>
          <a:p>
            <a:r>
              <a:rPr lang="en-US" altLang="ja-JP"/>
              <a:t>1</a:t>
            </a:r>
          </a:p>
        </p:txBody>
      </p:sp>
      <p:sp>
        <p:nvSpPr>
          <p:cNvPr id="22557" name="Text Box 87"/>
          <p:cNvSpPr txBox="1">
            <a:spLocks noChangeArrowheads="1"/>
          </p:cNvSpPr>
          <p:nvPr/>
        </p:nvSpPr>
        <p:spPr bwMode="auto">
          <a:xfrm>
            <a:off x="4006850" y="3352800"/>
            <a:ext cx="336550" cy="457200"/>
          </a:xfrm>
          <a:prstGeom prst="rect">
            <a:avLst/>
          </a:prstGeom>
          <a:noFill/>
          <a:ln w="9525">
            <a:noFill/>
            <a:miter lim="800000"/>
            <a:headEnd/>
            <a:tailEnd/>
          </a:ln>
        </p:spPr>
        <p:txBody>
          <a:bodyPr wrap="none">
            <a:spAutoFit/>
          </a:bodyPr>
          <a:lstStyle/>
          <a:p>
            <a:r>
              <a:rPr lang="en-US" altLang="ja-JP"/>
              <a:t>0</a:t>
            </a:r>
          </a:p>
        </p:txBody>
      </p:sp>
      <p:sp>
        <p:nvSpPr>
          <p:cNvPr id="22558" name="Text Box 88"/>
          <p:cNvSpPr txBox="1">
            <a:spLocks noChangeArrowheads="1"/>
          </p:cNvSpPr>
          <p:nvPr/>
        </p:nvSpPr>
        <p:spPr bwMode="auto">
          <a:xfrm>
            <a:off x="4006850" y="4495800"/>
            <a:ext cx="336550" cy="457200"/>
          </a:xfrm>
          <a:prstGeom prst="rect">
            <a:avLst/>
          </a:prstGeom>
          <a:noFill/>
          <a:ln w="9525">
            <a:noFill/>
            <a:miter lim="800000"/>
            <a:headEnd/>
            <a:tailEnd/>
          </a:ln>
        </p:spPr>
        <p:txBody>
          <a:bodyPr wrap="none">
            <a:spAutoFit/>
          </a:bodyPr>
          <a:lstStyle/>
          <a:p>
            <a:r>
              <a:rPr lang="en-US" altLang="ja-JP"/>
              <a:t>1</a:t>
            </a:r>
          </a:p>
        </p:txBody>
      </p:sp>
      <p:sp>
        <p:nvSpPr>
          <p:cNvPr id="22559" name="Text Box 89"/>
          <p:cNvSpPr txBox="1">
            <a:spLocks noChangeArrowheads="1"/>
          </p:cNvSpPr>
          <p:nvPr/>
        </p:nvSpPr>
        <p:spPr bwMode="auto">
          <a:xfrm>
            <a:off x="5029200" y="3886200"/>
            <a:ext cx="336550" cy="457200"/>
          </a:xfrm>
          <a:prstGeom prst="rect">
            <a:avLst/>
          </a:prstGeom>
          <a:noFill/>
          <a:ln w="9525">
            <a:noFill/>
            <a:miter lim="800000"/>
            <a:headEnd/>
            <a:tailEnd/>
          </a:ln>
        </p:spPr>
        <p:txBody>
          <a:bodyPr wrap="none">
            <a:spAutoFit/>
          </a:bodyPr>
          <a:lstStyle/>
          <a:p>
            <a:r>
              <a:rPr lang="en-US" altLang="ja-JP"/>
              <a:t>0</a:t>
            </a:r>
          </a:p>
        </p:txBody>
      </p:sp>
      <p:sp>
        <p:nvSpPr>
          <p:cNvPr id="22560" name="Text Box 90"/>
          <p:cNvSpPr txBox="1">
            <a:spLocks noChangeArrowheads="1"/>
          </p:cNvSpPr>
          <p:nvPr/>
        </p:nvSpPr>
        <p:spPr bwMode="auto">
          <a:xfrm>
            <a:off x="5029200" y="5029200"/>
            <a:ext cx="336550" cy="457200"/>
          </a:xfrm>
          <a:prstGeom prst="rect">
            <a:avLst/>
          </a:prstGeom>
          <a:noFill/>
          <a:ln w="9525">
            <a:noFill/>
            <a:miter lim="800000"/>
            <a:headEnd/>
            <a:tailEnd/>
          </a:ln>
        </p:spPr>
        <p:txBody>
          <a:bodyPr wrap="none">
            <a:spAutoFit/>
          </a:bodyPr>
          <a:lstStyle/>
          <a:p>
            <a:r>
              <a:rPr lang="en-US" altLang="ja-JP"/>
              <a:t>1</a:t>
            </a:r>
          </a:p>
        </p:txBody>
      </p:sp>
      <p:sp>
        <p:nvSpPr>
          <p:cNvPr id="22561" name="Line 91"/>
          <p:cNvSpPr>
            <a:spLocks noChangeShapeType="1"/>
          </p:cNvSpPr>
          <p:nvPr/>
        </p:nvSpPr>
        <p:spPr bwMode="auto">
          <a:xfrm>
            <a:off x="1981200" y="5867400"/>
            <a:ext cx="3733800" cy="0"/>
          </a:xfrm>
          <a:prstGeom prst="line">
            <a:avLst/>
          </a:prstGeom>
          <a:noFill/>
          <a:ln w="9525">
            <a:solidFill>
              <a:schemeClr val="tx1"/>
            </a:solidFill>
            <a:round/>
            <a:headEnd type="triangle" w="med" len="med"/>
            <a:tailEnd type="triangle" w="med" len="med"/>
          </a:ln>
        </p:spPr>
        <p:txBody>
          <a:bodyPr/>
          <a:lstStyle/>
          <a:p>
            <a:endParaRPr lang="ja-JP" altLang="en-US"/>
          </a:p>
        </p:txBody>
      </p:sp>
      <p:sp>
        <p:nvSpPr>
          <p:cNvPr id="22562" name="Text Box 92"/>
          <p:cNvSpPr txBox="1">
            <a:spLocks noChangeArrowheads="1"/>
          </p:cNvSpPr>
          <p:nvPr/>
        </p:nvSpPr>
        <p:spPr bwMode="auto">
          <a:xfrm>
            <a:off x="2209800" y="6019800"/>
            <a:ext cx="3576638" cy="457200"/>
          </a:xfrm>
          <a:prstGeom prst="rect">
            <a:avLst/>
          </a:prstGeom>
          <a:noFill/>
          <a:ln w="9525">
            <a:noFill/>
            <a:miter lim="800000"/>
            <a:headEnd/>
            <a:tailEnd/>
          </a:ln>
        </p:spPr>
        <p:txBody>
          <a:bodyPr wrap="none">
            <a:spAutoFit/>
          </a:bodyPr>
          <a:lstStyle/>
          <a:p>
            <a:r>
              <a:rPr lang="ja-JP" altLang="en-US"/>
              <a:t>符号長に対応（深さという）</a:t>
            </a:r>
          </a:p>
        </p:txBody>
      </p:sp>
      <p:sp>
        <p:nvSpPr>
          <p:cNvPr id="22563" name="AutoShape 93"/>
          <p:cNvSpPr>
            <a:spLocks noChangeArrowheads="1"/>
          </p:cNvSpPr>
          <p:nvPr/>
        </p:nvSpPr>
        <p:spPr bwMode="auto">
          <a:xfrm>
            <a:off x="6705600" y="4143380"/>
            <a:ext cx="2438400" cy="1852610"/>
          </a:xfrm>
          <a:prstGeom prst="wedgeRoundRectCallout">
            <a:avLst>
              <a:gd name="adj1" fmla="val -62356"/>
              <a:gd name="adj2" fmla="val -2656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2564" name="Text Box 94"/>
          <p:cNvSpPr txBox="1">
            <a:spLocks noChangeArrowheads="1"/>
          </p:cNvSpPr>
          <p:nvPr/>
        </p:nvSpPr>
        <p:spPr bwMode="auto">
          <a:xfrm>
            <a:off x="6786578" y="4357694"/>
            <a:ext cx="2133600" cy="1552575"/>
          </a:xfrm>
          <a:prstGeom prst="rect">
            <a:avLst/>
          </a:prstGeom>
          <a:noFill/>
          <a:ln w="9525">
            <a:noFill/>
            <a:miter lim="800000"/>
            <a:headEnd/>
            <a:tailEnd/>
          </a:ln>
        </p:spPr>
        <p:txBody>
          <a:bodyPr>
            <a:spAutoFit/>
          </a:bodyPr>
          <a:lstStyle/>
          <a:p>
            <a:r>
              <a:rPr lang="ja-JP" altLang="en-US" dirty="0"/>
              <a:t>瞬時符号は、符号語が葉にしか割り当てられない。</a:t>
            </a:r>
          </a:p>
        </p:txBody>
      </p:sp>
      <p:sp>
        <p:nvSpPr>
          <p:cNvPr id="37" name="Oval 1068"/>
          <p:cNvSpPr>
            <a:spLocks noChangeArrowheads="1"/>
          </p:cNvSpPr>
          <p:nvPr/>
        </p:nvSpPr>
        <p:spPr bwMode="auto">
          <a:xfrm>
            <a:off x="2000232" y="3143248"/>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38" name="Oval 1068"/>
          <p:cNvSpPr>
            <a:spLocks noChangeArrowheads="1"/>
          </p:cNvSpPr>
          <p:nvPr/>
        </p:nvSpPr>
        <p:spPr bwMode="auto">
          <a:xfrm>
            <a:off x="2786050" y="3500438"/>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39" name="Oval 1068"/>
          <p:cNvSpPr>
            <a:spLocks noChangeArrowheads="1"/>
          </p:cNvSpPr>
          <p:nvPr/>
        </p:nvSpPr>
        <p:spPr bwMode="auto">
          <a:xfrm>
            <a:off x="3786182" y="4071942"/>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40" name="Oval 1068"/>
          <p:cNvSpPr>
            <a:spLocks noChangeArrowheads="1"/>
          </p:cNvSpPr>
          <p:nvPr/>
        </p:nvSpPr>
        <p:spPr bwMode="auto">
          <a:xfrm>
            <a:off x="4643438" y="4643446"/>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41" name="Oval 1068"/>
          <p:cNvSpPr>
            <a:spLocks noChangeArrowheads="1"/>
          </p:cNvSpPr>
          <p:nvPr/>
        </p:nvSpPr>
        <p:spPr bwMode="auto">
          <a:xfrm>
            <a:off x="5572132" y="5143512"/>
            <a:ext cx="214314" cy="214314"/>
          </a:xfrm>
          <a:prstGeom prst="ellipse">
            <a:avLst/>
          </a:prstGeom>
          <a:solidFill>
            <a:schemeClr val="tx1"/>
          </a:solidFill>
          <a:ln w="38100">
            <a:noFill/>
            <a:round/>
            <a:headEnd/>
            <a:tailEnd/>
          </a:ln>
        </p:spPr>
        <p:txBody>
          <a:bodyPr wrap="none" anchor="ctr"/>
          <a:lstStyle/>
          <a:p>
            <a:endParaRPr lang="ja-JP" altLang="en-US"/>
          </a:p>
        </p:txBody>
      </p:sp>
      <p:graphicFrame>
        <p:nvGraphicFramePr>
          <p:cNvPr id="2" name="Object 1101"/>
          <p:cNvGraphicFramePr>
            <a:graphicFrameLocks noChangeAspect="1"/>
          </p:cNvGraphicFramePr>
          <p:nvPr/>
        </p:nvGraphicFramePr>
        <p:xfrm>
          <a:off x="714348" y="571480"/>
          <a:ext cx="2527300" cy="671513"/>
        </p:xfrm>
        <a:graphic>
          <a:graphicData uri="http://schemas.openxmlformats.org/presentationml/2006/ole">
            <p:oleObj spid="_x0000_s22536" name="Equation" r:id="rId8" imgW="952200" imgH="253800" progId="Equation.DSMT4">
              <p:embed/>
            </p:oleObj>
          </a:graphicData>
        </a:graphic>
      </p:graphicFrame>
      <p:graphicFrame>
        <p:nvGraphicFramePr>
          <p:cNvPr id="3" name="Object 1101"/>
          <p:cNvGraphicFramePr>
            <a:graphicFrameLocks noChangeAspect="1"/>
          </p:cNvGraphicFramePr>
          <p:nvPr/>
        </p:nvGraphicFramePr>
        <p:xfrm>
          <a:off x="3500430" y="500042"/>
          <a:ext cx="3740150" cy="671513"/>
        </p:xfrm>
        <a:graphic>
          <a:graphicData uri="http://schemas.openxmlformats.org/presentationml/2006/ole">
            <p:oleObj spid="_x0000_s22537" name="Equation" r:id="rId9" imgW="1409400" imgH="253800" progId="Equation.DSMT4">
              <p:embed/>
            </p:oleObj>
          </a:graphicData>
        </a:graphic>
      </p:graphicFrame>
      <p:sp>
        <p:nvSpPr>
          <p:cNvPr id="44" name="AutoShape 93"/>
          <p:cNvSpPr>
            <a:spLocks noChangeArrowheads="1"/>
          </p:cNvSpPr>
          <p:nvPr/>
        </p:nvSpPr>
        <p:spPr bwMode="auto">
          <a:xfrm>
            <a:off x="4786314" y="1785926"/>
            <a:ext cx="4143404" cy="1285884"/>
          </a:xfrm>
          <a:prstGeom prst="wedgeRoundRectCallout">
            <a:avLst>
              <a:gd name="adj1" fmla="val -29389"/>
              <a:gd name="adj2" fmla="val -6694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 name="Text Box 94"/>
          <p:cNvSpPr txBox="1">
            <a:spLocks noChangeArrowheads="1"/>
          </p:cNvSpPr>
          <p:nvPr/>
        </p:nvSpPr>
        <p:spPr bwMode="auto">
          <a:xfrm>
            <a:off x="938186" y="4090990"/>
            <a:ext cx="2133600" cy="1552575"/>
          </a:xfrm>
          <a:prstGeom prst="rect">
            <a:avLst/>
          </a:prstGeom>
          <a:noFill/>
          <a:ln w="9525">
            <a:noFill/>
            <a:miter lim="800000"/>
            <a:headEnd/>
            <a:tailEnd/>
          </a:ln>
        </p:spPr>
        <p:txBody>
          <a:bodyPr>
            <a:spAutoFit/>
          </a:bodyPr>
          <a:lstStyle/>
          <a:p>
            <a:r>
              <a:rPr lang="ja-JP" altLang="en-US"/>
              <a:t>瞬時符号は、符号語が葉にしか割り当てられない。</a:t>
            </a:r>
          </a:p>
        </p:txBody>
      </p:sp>
      <p:sp>
        <p:nvSpPr>
          <p:cNvPr id="46" name="Text Box 94"/>
          <p:cNvSpPr txBox="1">
            <a:spLocks noChangeArrowheads="1"/>
          </p:cNvSpPr>
          <p:nvPr/>
        </p:nvSpPr>
        <p:spPr bwMode="auto">
          <a:xfrm>
            <a:off x="4929190" y="1857364"/>
            <a:ext cx="3929090" cy="1200329"/>
          </a:xfrm>
          <a:prstGeom prst="rect">
            <a:avLst/>
          </a:prstGeom>
          <a:noFill/>
          <a:ln w="9525">
            <a:noFill/>
            <a:miter lim="800000"/>
            <a:headEnd/>
            <a:tailEnd/>
          </a:ln>
        </p:spPr>
        <p:txBody>
          <a:bodyPr wrap="square">
            <a:spAutoFit/>
          </a:bodyPr>
          <a:lstStyle/>
          <a:p>
            <a:r>
              <a:rPr lang="ja-JP" altLang="en-US" dirty="0" smtClean="0"/>
              <a:t>“</a:t>
            </a:r>
            <a:r>
              <a:rPr lang="en-US" altLang="ja-JP" dirty="0" smtClean="0"/>
              <a:t>0</a:t>
            </a:r>
            <a:r>
              <a:rPr lang="ja-JP" altLang="en-US" dirty="0" smtClean="0"/>
              <a:t>”</a:t>
            </a:r>
            <a:r>
              <a:rPr lang="ja-JP" altLang="en-US" dirty="0" smtClean="0"/>
              <a:t>が区切り記号（カンマ）に対応するので、</a:t>
            </a:r>
            <a:r>
              <a:rPr lang="ja-JP" altLang="en-US" dirty="0" smtClean="0">
                <a:solidFill>
                  <a:srgbClr val="C00000"/>
                </a:solidFill>
              </a:rPr>
              <a:t>カンマ符号</a:t>
            </a:r>
            <a:r>
              <a:rPr lang="ja-JP" altLang="en-US" dirty="0" smtClean="0"/>
              <a:t>と呼ばれる。</a:t>
            </a:r>
            <a:endParaRPr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スライド番号プレースホルダ 4"/>
          <p:cNvSpPr>
            <a:spLocks noGrp="1"/>
          </p:cNvSpPr>
          <p:nvPr>
            <p:ph type="sldNum" sz="quarter" idx="12"/>
          </p:nvPr>
        </p:nvSpPr>
        <p:spPr>
          <a:noFill/>
        </p:spPr>
        <p:txBody>
          <a:bodyPr/>
          <a:lstStyle/>
          <a:p>
            <a:fld id="{7A248732-FC41-4332-91D6-FAFC8731E65D}" type="slidenum">
              <a:rPr lang="en-US" altLang="ja-JP" smtClean="0"/>
              <a:pPr/>
              <a:t>28</a:t>
            </a:fld>
            <a:endParaRPr lang="en-US" altLang="ja-JP" smtClean="0"/>
          </a:p>
        </p:txBody>
      </p:sp>
      <p:sp>
        <p:nvSpPr>
          <p:cNvPr id="23561" name="Line 2"/>
          <p:cNvSpPr>
            <a:spLocks noChangeShapeType="1"/>
          </p:cNvSpPr>
          <p:nvPr/>
        </p:nvSpPr>
        <p:spPr bwMode="auto">
          <a:xfrm>
            <a:off x="2895600" y="3886216"/>
            <a:ext cx="2819400" cy="1524000"/>
          </a:xfrm>
          <a:prstGeom prst="line">
            <a:avLst/>
          </a:prstGeom>
          <a:noFill/>
          <a:ln w="38100">
            <a:solidFill>
              <a:schemeClr val="tx1"/>
            </a:solidFill>
            <a:round/>
            <a:headEnd/>
            <a:tailEnd/>
          </a:ln>
        </p:spPr>
        <p:txBody>
          <a:bodyPr/>
          <a:lstStyle/>
          <a:p>
            <a:endParaRPr lang="ja-JP" altLang="en-US"/>
          </a:p>
        </p:txBody>
      </p:sp>
      <p:sp>
        <p:nvSpPr>
          <p:cNvPr id="23562" name="Line 3"/>
          <p:cNvSpPr>
            <a:spLocks noChangeShapeType="1"/>
          </p:cNvSpPr>
          <p:nvPr/>
        </p:nvSpPr>
        <p:spPr bwMode="auto">
          <a:xfrm flipV="1">
            <a:off x="2057400" y="3962416"/>
            <a:ext cx="838200" cy="457200"/>
          </a:xfrm>
          <a:prstGeom prst="line">
            <a:avLst/>
          </a:prstGeom>
          <a:noFill/>
          <a:ln w="38100">
            <a:solidFill>
              <a:schemeClr val="tx1"/>
            </a:solidFill>
            <a:round/>
            <a:headEnd/>
            <a:tailEnd/>
          </a:ln>
        </p:spPr>
        <p:txBody>
          <a:bodyPr/>
          <a:lstStyle/>
          <a:p>
            <a:endParaRPr lang="ja-JP" altLang="en-US"/>
          </a:p>
        </p:txBody>
      </p:sp>
      <p:sp>
        <p:nvSpPr>
          <p:cNvPr id="23563" name="Line 4"/>
          <p:cNvSpPr>
            <a:spLocks noChangeShapeType="1"/>
          </p:cNvSpPr>
          <p:nvPr/>
        </p:nvSpPr>
        <p:spPr bwMode="auto">
          <a:xfrm>
            <a:off x="2133600" y="4419616"/>
            <a:ext cx="762000" cy="533400"/>
          </a:xfrm>
          <a:prstGeom prst="line">
            <a:avLst/>
          </a:prstGeom>
          <a:noFill/>
          <a:ln w="38100">
            <a:solidFill>
              <a:schemeClr val="tx1"/>
            </a:solidFill>
            <a:round/>
            <a:headEnd/>
            <a:tailEnd/>
          </a:ln>
        </p:spPr>
        <p:txBody>
          <a:bodyPr/>
          <a:lstStyle/>
          <a:p>
            <a:endParaRPr lang="ja-JP" altLang="en-US"/>
          </a:p>
        </p:txBody>
      </p:sp>
      <p:sp>
        <p:nvSpPr>
          <p:cNvPr id="23564" name="Rectangle 7"/>
          <p:cNvSpPr>
            <a:spLocks noGrp="1" noChangeArrowheads="1"/>
          </p:cNvSpPr>
          <p:nvPr>
            <p:ph type="title"/>
          </p:nvPr>
        </p:nvSpPr>
        <p:spPr/>
        <p:txBody>
          <a:bodyPr/>
          <a:lstStyle/>
          <a:p>
            <a:pPr eaLnBrk="1" hangingPunct="1"/>
            <a:r>
              <a:rPr lang="ja-JP" altLang="en-US" smtClean="0"/>
              <a:t>符号の木の例２</a:t>
            </a:r>
          </a:p>
        </p:txBody>
      </p:sp>
      <p:sp>
        <p:nvSpPr>
          <p:cNvPr id="23566" name="Line 11"/>
          <p:cNvSpPr>
            <a:spLocks noChangeShapeType="1"/>
          </p:cNvSpPr>
          <p:nvPr/>
        </p:nvSpPr>
        <p:spPr bwMode="auto">
          <a:xfrm>
            <a:off x="1066800" y="4419616"/>
            <a:ext cx="838200" cy="0"/>
          </a:xfrm>
          <a:prstGeom prst="line">
            <a:avLst/>
          </a:prstGeom>
          <a:noFill/>
          <a:ln w="38100">
            <a:solidFill>
              <a:schemeClr val="accent2"/>
            </a:solidFill>
            <a:round/>
            <a:headEnd/>
            <a:tailEnd type="triangle" w="med" len="med"/>
          </a:ln>
        </p:spPr>
        <p:txBody>
          <a:bodyPr/>
          <a:lstStyle/>
          <a:p>
            <a:endParaRPr lang="ja-JP" altLang="en-US"/>
          </a:p>
        </p:txBody>
      </p:sp>
      <p:graphicFrame>
        <p:nvGraphicFramePr>
          <p:cNvPr id="23554" name="Object 0"/>
          <p:cNvGraphicFramePr>
            <a:graphicFrameLocks noChangeAspect="1"/>
          </p:cNvGraphicFramePr>
          <p:nvPr/>
        </p:nvGraphicFramePr>
        <p:xfrm>
          <a:off x="3048000" y="3429016"/>
          <a:ext cx="457200" cy="457200"/>
        </p:xfrm>
        <a:graphic>
          <a:graphicData uri="http://schemas.openxmlformats.org/presentationml/2006/ole">
            <p:oleObj spid="_x0000_s23554" name="Equation" r:id="rId3" imgW="126720" imgH="126720" progId="Equation.DSMT4">
              <p:embed/>
            </p:oleObj>
          </a:graphicData>
        </a:graphic>
      </p:graphicFrame>
      <p:graphicFrame>
        <p:nvGraphicFramePr>
          <p:cNvPr id="23555" name="Object 1"/>
          <p:cNvGraphicFramePr>
            <a:graphicFrameLocks noChangeAspect="1"/>
          </p:cNvGraphicFramePr>
          <p:nvPr/>
        </p:nvGraphicFramePr>
        <p:xfrm>
          <a:off x="4000496" y="3786190"/>
          <a:ext cx="369888" cy="533400"/>
        </p:xfrm>
        <a:graphic>
          <a:graphicData uri="http://schemas.openxmlformats.org/presentationml/2006/ole">
            <p:oleObj spid="_x0000_s23555" name="Equation" r:id="rId4" imgW="114120" imgH="164880" progId="Equation.DSMT4">
              <p:embed/>
            </p:oleObj>
          </a:graphicData>
        </a:graphic>
      </p:graphicFrame>
      <p:graphicFrame>
        <p:nvGraphicFramePr>
          <p:cNvPr id="23556" name="Object 2"/>
          <p:cNvGraphicFramePr>
            <a:graphicFrameLocks noChangeAspect="1"/>
          </p:cNvGraphicFramePr>
          <p:nvPr/>
        </p:nvGraphicFramePr>
        <p:xfrm>
          <a:off x="4857752" y="4143380"/>
          <a:ext cx="549275" cy="609600"/>
        </p:xfrm>
        <a:graphic>
          <a:graphicData uri="http://schemas.openxmlformats.org/presentationml/2006/ole">
            <p:oleObj spid="_x0000_s23556" name="Equation" r:id="rId5" imgW="114120" imgH="126720" progId="Equation.DSMT4">
              <p:embed/>
            </p:oleObj>
          </a:graphicData>
        </a:graphic>
      </p:graphicFrame>
      <p:graphicFrame>
        <p:nvGraphicFramePr>
          <p:cNvPr id="23557" name="Object 3"/>
          <p:cNvGraphicFramePr>
            <a:graphicFrameLocks noChangeAspect="1"/>
          </p:cNvGraphicFramePr>
          <p:nvPr/>
        </p:nvGraphicFramePr>
        <p:xfrm>
          <a:off x="5786446" y="4643446"/>
          <a:ext cx="527050" cy="685800"/>
        </p:xfrm>
        <a:graphic>
          <a:graphicData uri="http://schemas.openxmlformats.org/presentationml/2006/ole">
            <p:oleObj spid="_x0000_s23557" name="Equation" r:id="rId6" imgW="126720" imgH="164880" progId="Equation.DSMT4">
              <p:embed/>
            </p:oleObj>
          </a:graphicData>
        </a:graphic>
      </p:graphicFrame>
      <p:sp>
        <p:nvSpPr>
          <p:cNvPr id="23572" name="Text Box 24"/>
          <p:cNvSpPr txBox="1">
            <a:spLocks noChangeArrowheads="1"/>
          </p:cNvSpPr>
          <p:nvPr/>
        </p:nvSpPr>
        <p:spPr bwMode="auto">
          <a:xfrm>
            <a:off x="2209800" y="3657616"/>
            <a:ext cx="336550" cy="457200"/>
          </a:xfrm>
          <a:prstGeom prst="rect">
            <a:avLst/>
          </a:prstGeom>
          <a:noFill/>
          <a:ln w="9525">
            <a:noFill/>
            <a:miter lim="800000"/>
            <a:headEnd/>
            <a:tailEnd/>
          </a:ln>
        </p:spPr>
        <p:txBody>
          <a:bodyPr wrap="none">
            <a:spAutoFit/>
          </a:bodyPr>
          <a:lstStyle/>
          <a:p>
            <a:r>
              <a:rPr lang="en-US" altLang="ja-JP"/>
              <a:t>0</a:t>
            </a:r>
          </a:p>
        </p:txBody>
      </p:sp>
      <p:sp>
        <p:nvSpPr>
          <p:cNvPr id="23573" name="Text Box 25"/>
          <p:cNvSpPr txBox="1">
            <a:spLocks noChangeArrowheads="1"/>
          </p:cNvSpPr>
          <p:nvPr/>
        </p:nvSpPr>
        <p:spPr bwMode="auto">
          <a:xfrm>
            <a:off x="2209800" y="4800616"/>
            <a:ext cx="336550" cy="457200"/>
          </a:xfrm>
          <a:prstGeom prst="rect">
            <a:avLst/>
          </a:prstGeom>
          <a:noFill/>
          <a:ln w="9525">
            <a:noFill/>
            <a:miter lim="800000"/>
            <a:headEnd/>
            <a:tailEnd/>
          </a:ln>
        </p:spPr>
        <p:txBody>
          <a:bodyPr wrap="none">
            <a:spAutoFit/>
          </a:bodyPr>
          <a:lstStyle/>
          <a:p>
            <a:r>
              <a:rPr lang="en-US" altLang="ja-JP"/>
              <a:t>1</a:t>
            </a:r>
          </a:p>
        </p:txBody>
      </p:sp>
      <p:sp>
        <p:nvSpPr>
          <p:cNvPr id="23574" name="Text Box 27"/>
          <p:cNvSpPr txBox="1">
            <a:spLocks noChangeArrowheads="1"/>
          </p:cNvSpPr>
          <p:nvPr/>
        </p:nvSpPr>
        <p:spPr bwMode="auto">
          <a:xfrm>
            <a:off x="3428992" y="3857628"/>
            <a:ext cx="336550" cy="457200"/>
          </a:xfrm>
          <a:prstGeom prst="rect">
            <a:avLst/>
          </a:prstGeom>
          <a:noFill/>
          <a:ln w="9525">
            <a:noFill/>
            <a:miter lim="800000"/>
            <a:headEnd/>
            <a:tailEnd/>
          </a:ln>
        </p:spPr>
        <p:txBody>
          <a:bodyPr wrap="none">
            <a:spAutoFit/>
          </a:bodyPr>
          <a:lstStyle/>
          <a:p>
            <a:r>
              <a:rPr lang="en-US" altLang="ja-JP" dirty="0"/>
              <a:t>1</a:t>
            </a:r>
          </a:p>
        </p:txBody>
      </p:sp>
      <p:sp>
        <p:nvSpPr>
          <p:cNvPr id="23575" name="Text Box 29"/>
          <p:cNvSpPr txBox="1">
            <a:spLocks noChangeArrowheads="1"/>
          </p:cNvSpPr>
          <p:nvPr/>
        </p:nvSpPr>
        <p:spPr bwMode="auto">
          <a:xfrm>
            <a:off x="4286248" y="4286256"/>
            <a:ext cx="336550" cy="457200"/>
          </a:xfrm>
          <a:prstGeom prst="rect">
            <a:avLst/>
          </a:prstGeom>
          <a:noFill/>
          <a:ln w="9525">
            <a:noFill/>
            <a:miter lim="800000"/>
            <a:headEnd/>
            <a:tailEnd/>
          </a:ln>
        </p:spPr>
        <p:txBody>
          <a:bodyPr wrap="none">
            <a:spAutoFit/>
          </a:bodyPr>
          <a:lstStyle/>
          <a:p>
            <a:r>
              <a:rPr lang="en-US" altLang="ja-JP"/>
              <a:t>1</a:t>
            </a:r>
          </a:p>
        </p:txBody>
      </p:sp>
      <p:sp>
        <p:nvSpPr>
          <p:cNvPr id="23576" name="Text Box 31"/>
          <p:cNvSpPr txBox="1">
            <a:spLocks noChangeArrowheads="1"/>
          </p:cNvSpPr>
          <p:nvPr/>
        </p:nvSpPr>
        <p:spPr bwMode="auto">
          <a:xfrm>
            <a:off x="5257800" y="4876816"/>
            <a:ext cx="336550" cy="457200"/>
          </a:xfrm>
          <a:prstGeom prst="rect">
            <a:avLst/>
          </a:prstGeom>
          <a:noFill/>
          <a:ln w="9525">
            <a:noFill/>
            <a:miter lim="800000"/>
            <a:headEnd/>
            <a:tailEnd/>
          </a:ln>
        </p:spPr>
        <p:txBody>
          <a:bodyPr wrap="none">
            <a:spAutoFit/>
          </a:bodyPr>
          <a:lstStyle/>
          <a:p>
            <a:r>
              <a:rPr lang="en-US" altLang="ja-JP"/>
              <a:t>1</a:t>
            </a:r>
          </a:p>
        </p:txBody>
      </p:sp>
      <p:graphicFrame>
        <p:nvGraphicFramePr>
          <p:cNvPr id="23558" name="Object 4"/>
          <p:cNvGraphicFramePr>
            <a:graphicFrameLocks noChangeAspect="1"/>
          </p:cNvGraphicFramePr>
          <p:nvPr/>
        </p:nvGraphicFramePr>
        <p:xfrm>
          <a:off x="642910" y="1357298"/>
          <a:ext cx="7070725" cy="538163"/>
        </p:xfrm>
        <a:graphic>
          <a:graphicData uri="http://schemas.openxmlformats.org/presentationml/2006/ole">
            <p:oleObj spid="_x0000_s23558" name="Equation" r:id="rId7" imgW="2666880" imgH="203040" progId="Equation.DSMT4">
              <p:embed/>
            </p:oleObj>
          </a:graphicData>
        </a:graphic>
      </p:graphicFrame>
      <p:graphicFrame>
        <p:nvGraphicFramePr>
          <p:cNvPr id="23559" name="Object 5"/>
          <p:cNvGraphicFramePr>
            <a:graphicFrameLocks noChangeAspect="1"/>
          </p:cNvGraphicFramePr>
          <p:nvPr/>
        </p:nvGraphicFramePr>
        <p:xfrm>
          <a:off x="3428992" y="642918"/>
          <a:ext cx="3836988" cy="538162"/>
        </p:xfrm>
        <a:graphic>
          <a:graphicData uri="http://schemas.openxmlformats.org/presentationml/2006/ole">
            <p:oleObj spid="_x0000_s23559" name="Equation" r:id="rId8" imgW="1447560" imgH="203040" progId="Equation.DSMT4">
              <p:embed/>
            </p:oleObj>
          </a:graphicData>
        </a:graphic>
      </p:graphicFrame>
      <p:sp>
        <p:nvSpPr>
          <p:cNvPr id="23577" name="AutoShape 36"/>
          <p:cNvSpPr>
            <a:spLocks noChangeArrowheads="1"/>
          </p:cNvSpPr>
          <p:nvPr/>
        </p:nvSpPr>
        <p:spPr bwMode="auto">
          <a:xfrm>
            <a:off x="5929322" y="3143248"/>
            <a:ext cx="3000396" cy="1357322"/>
          </a:xfrm>
          <a:prstGeom prst="wedgeRoundRectCallout">
            <a:avLst>
              <a:gd name="adj1" fmla="val -68719"/>
              <a:gd name="adj2" fmla="val 3901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3578" name="Text Box 37"/>
          <p:cNvSpPr txBox="1">
            <a:spLocks noChangeArrowheads="1"/>
          </p:cNvSpPr>
          <p:nvPr/>
        </p:nvSpPr>
        <p:spPr bwMode="auto">
          <a:xfrm>
            <a:off x="6072198" y="3214686"/>
            <a:ext cx="2786082" cy="1200329"/>
          </a:xfrm>
          <a:prstGeom prst="rect">
            <a:avLst/>
          </a:prstGeom>
          <a:noFill/>
          <a:ln w="9525">
            <a:noFill/>
            <a:miter lim="800000"/>
            <a:headEnd/>
            <a:tailEnd/>
          </a:ln>
        </p:spPr>
        <p:txBody>
          <a:bodyPr wrap="square">
            <a:spAutoFit/>
          </a:bodyPr>
          <a:lstStyle/>
          <a:p>
            <a:r>
              <a:rPr lang="ja-JP" altLang="en-US" dirty="0"/>
              <a:t>非瞬時符号は、符号語が葉以外にも割り当てられる。</a:t>
            </a:r>
          </a:p>
        </p:txBody>
      </p:sp>
      <p:graphicFrame>
        <p:nvGraphicFramePr>
          <p:cNvPr id="2" name="Object 1101"/>
          <p:cNvGraphicFramePr>
            <a:graphicFrameLocks noChangeAspect="1"/>
          </p:cNvGraphicFramePr>
          <p:nvPr/>
        </p:nvGraphicFramePr>
        <p:xfrm>
          <a:off x="698500" y="571500"/>
          <a:ext cx="2560638" cy="671513"/>
        </p:xfrm>
        <a:graphic>
          <a:graphicData uri="http://schemas.openxmlformats.org/presentationml/2006/ole">
            <p:oleObj spid="_x0000_s23560" name="Equation" r:id="rId9" imgW="965160" imgH="253800" progId="Equation.DSMT4">
              <p:embed/>
            </p:oleObj>
          </a:graphicData>
        </a:graphic>
      </p:graphicFrame>
      <p:sp>
        <p:nvSpPr>
          <p:cNvPr id="29" name="Oval 61"/>
          <p:cNvSpPr>
            <a:spLocks noChangeArrowheads="1"/>
          </p:cNvSpPr>
          <p:nvPr/>
        </p:nvSpPr>
        <p:spPr bwMode="auto">
          <a:xfrm>
            <a:off x="2714612" y="3857628"/>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30" name="Oval 65"/>
          <p:cNvSpPr>
            <a:spLocks noChangeArrowheads="1"/>
          </p:cNvSpPr>
          <p:nvPr/>
        </p:nvSpPr>
        <p:spPr bwMode="auto">
          <a:xfrm>
            <a:off x="3786182" y="4357694"/>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31" name="Oval 67"/>
          <p:cNvSpPr>
            <a:spLocks noChangeArrowheads="1"/>
          </p:cNvSpPr>
          <p:nvPr/>
        </p:nvSpPr>
        <p:spPr bwMode="auto">
          <a:xfrm>
            <a:off x="4714876" y="4786322"/>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32" name="Oval 69"/>
          <p:cNvSpPr>
            <a:spLocks noChangeArrowheads="1"/>
          </p:cNvSpPr>
          <p:nvPr/>
        </p:nvSpPr>
        <p:spPr bwMode="auto">
          <a:xfrm>
            <a:off x="5572132" y="5286388"/>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33" name="Oval 1068"/>
          <p:cNvSpPr>
            <a:spLocks noChangeArrowheads="1"/>
          </p:cNvSpPr>
          <p:nvPr/>
        </p:nvSpPr>
        <p:spPr bwMode="auto">
          <a:xfrm>
            <a:off x="2000232" y="4357694"/>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34" name="Oval 1068"/>
          <p:cNvSpPr>
            <a:spLocks noChangeArrowheads="1"/>
          </p:cNvSpPr>
          <p:nvPr/>
        </p:nvSpPr>
        <p:spPr bwMode="auto">
          <a:xfrm>
            <a:off x="2786050" y="4857760"/>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36" name="AutoShape 93"/>
          <p:cNvSpPr>
            <a:spLocks noChangeArrowheads="1"/>
          </p:cNvSpPr>
          <p:nvPr/>
        </p:nvSpPr>
        <p:spPr bwMode="auto">
          <a:xfrm>
            <a:off x="4786314" y="2071678"/>
            <a:ext cx="2928958" cy="642942"/>
          </a:xfrm>
          <a:prstGeom prst="wedgeRoundRectCallout">
            <a:avLst>
              <a:gd name="adj1" fmla="val -28869"/>
              <a:gd name="adj2" fmla="val -8828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 name="Text Box 94"/>
          <p:cNvSpPr txBox="1">
            <a:spLocks noChangeArrowheads="1"/>
          </p:cNvSpPr>
          <p:nvPr/>
        </p:nvSpPr>
        <p:spPr bwMode="auto">
          <a:xfrm>
            <a:off x="4929190" y="2214554"/>
            <a:ext cx="2714644" cy="461665"/>
          </a:xfrm>
          <a:prstGeom prst="rect">
            <a:avLst/>
          </a:prstGeom>
          <a:noFill/>
          <a:ln w="9525">
            <a:noFill/>
            <a:miter lim="800000"/>
            <a:headEnd/>
            <a:tailEnd/>
          </a:ln>
        </p:spPr>
        <p:txBody>
          <a:bodyPr wrap="square">
            <a:spAutoFit/>
          </a:bodyPr>
          <a:lstStyle/>
          <a:p>
            <a:r>
              <a:rPr lang="ja-JP" altLang="en-US" dirty="0" smtClean="0"/>
              <a:t>これも、</a:t>
            </a:r>
            <a:r>
              <a:rPr lang="ja-JP" altLang="en-US" dirty="0" smtClean="0">
                <a:solidFill>
                  <a:srgbClr val="C00000"/>
                </a:solidFill>
              </a:rPr>
              <a:t>カンマ符号</a:t>
            </a:r>
            <a:endParaRPr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スライド番号プレースホルダ 4"/>
          <p:cNvSpPr>
            <a:spLocks noGrp="1"/>
          </p:cNvSpPr>
          <p:nvPr>
            <p:ph type="sldNum" sz="quarter" idx="12"/>
          </p:nvPr>
        </p:nvSpPr>
        <p:spPr>
          <a:noFill/>
        </p:spPr>
        <p:txBody>
          <a:bodyPr/>
          <a:lstStyle/>
          <a:p>
            <a:fld id="{9CA6F377-93F2-4B36-B020-8D40DACF43BB}" type="slidenum">
              <a:rPr lang="en-US" altLang="ja-JP" smtClean="0"/>
              <a:pPr/>
              <a:t>29</a:t>
            </a:fld>
            <a:endParaRPr lang="en-US" altLang="ja-JP" smtClean="0"/>
          </a:p>
        </p:txBody>
      </p:sp>
      <p:sp>
        <p:nvSpPr>
          <p:cNvPr id="24582" name="Rectangle 2"/>
          <p:cNvSpPr>
            <a:spLocks noGrp="1" noChangeArrowheads="1"/>
          </p:cNvSpPr>
          <p:nvPr>
            <p:ph type="title"/>
          </p:nvPr>
        </p:nvSpPr>
        <p:spPr/>
        <p:txBody>
          <a:bodyPr/>
          <a:lstStyle/>
          <a:p>
            <a:pPr eaLnBrk="1" hangingPunct="1"/>
            <a:r>
              <a:rPr lang="ja-JP" altLang="en-US" smtClean="0"/>
              <a:t>練習</a:t>
            </a:r>
          </a:p>
        </p:txBody>
      </p:sp>
      <p:graphicFrame>
        <p:nvGraphicFramePr>
          <p:cNvPr id="24578" name="Object 1024"/>
          <p:cNvGraphicFramePr>
            <a:graphicFrameLocks noChangeAspect="1"/>
          </p:cNvGraphicFramePr>
          <p:nvPr/>
        </p:nvGraphicFramePr>
        <p:xfrm>
          <a:off x="744538" y="3276600"/>
          <a:ext cx="6635750" cy="538163"/>
        </p:xfrm>
        <a:graphic>
          <a:graphicData uri="http://schemas.openxmlformats.org/presentationml/2006/ole">
            <p:oleObj spid="_x0000_s24578" name="Equation" r:id="rId3" imgW="2501640" imgH="203040" progId="Equation.DSMT4">
              <p:embed/>
            </p:oleObj>
          </a:graphicData>
        </a:graphic>
      </p:graphicFrame>
      <p:graphicFrame>
        <p:nvGraphicFramePr>
          <p:cNvPr id="24579" name="Object 1025"/>
          <p:cNvGraphicFramePr>
            <a:graphicFrameLocks noChangeAspect="1"/>
          </p:cNvGraphicFramePr>
          <p:nvPr/>
        </p:nvGraphicFramePr>
        <p:xfrm>
          <a:off x="822325" y="5029200"/>
          <a:ext cx="5937250" cy="538163"/>
        </p:xfrm>
        <a:graphic>
          <a:graphicData uri="http://schemas.openxmlformats.org/presentationml/2006/ole">
            <p:oleObj spid="_x0000_s24579" name="Equation" r:id="rId4" imgW="2349360" imgH="203040" progId="Equation.DSMT4">
              <p:embed/>
            </p:oleObj>
          </a:graphicData>
        </a:graphic>
      </p:graphicFrame>
      <p:sp>
        <p:nvSpPr>
          <p:cNvPr id="24583" name="Text Box 5"/>
          <p:cNvSpPr txBox="1">
            <a:spLocks noChangeArrowheads="1"/>
          </p:cNvSpPr>
          <p:nvPr/>
        </p:nvSpPr>
        <p:spPr bwMode="auto">
          <a:xfrm>
            <a:off x="762000" y="685800"/>
            <a:ext cx="5872163" cy="457200"/>
          </a:xfrm>
          <a:prstGeom prst="rect">
            <a:avLst/>
          </a:prstGeom>
          <a:noFill/>
          <a:ln w="9525">
            <a:noFill/>
            <a:miter lim="800000"/>
            <a:headEnd/>
            <a:tailEnd/>
          </a:ln>
        </p:spPr>
        <p:txBody>
          <a:bodyPr wrap="none">
            <a:spAutoFit/>
          </a:bodyPr>
          <a:lstStyle/>
          <a:p>
            <a:r>
              <a:rPr lang="ja-JP" altLang="en-US"/>
              <a:t>以下の符号に対して、符号の木を作成せよ。</a:t>
            </a:r>
          </a:p>
        </p:txBody>
      </p:sp>
      <p:sp>
        <p:nvSpPr>
          <p:cNvPr id="24584" name="Text Box 6"/>
          <p:cNvSpPr txBox="1">
            <a:spLocks noChangeArrowheads="1"/>
          </p:cNvSpPr>
          <p:nvPr/>
        </p:nvSpPr>
        <p:spPr bwMode="auto">
          <a:xfrm>
            <a:off x="228600" y="1371600"/>
            <a:ext cx="696913" cy="457200"/>
          </a:xfrm>
          <a:prstGeom prst="rect">
            <a:avLst/>
          </a:prstGeom>
          <a:noFill/>
          <a:ln w="9525">
            <a:noFill/>
            <a:miter lim="800000"/>
            <a:headEnd/>
            <a:tailEnd/>
          </a:ln>
        </p:spPr>
        <p:txBody>
          <a:bodyPr wrap="none">
            <a:spAutoFit/>
          </a:bodyPr>
          <a:lstStyle/>
          <a:p>
            <a:r>
              <a:rPr lang="ja-JP" altLang="en-US"/>
              <a:t>（１）</a:t>
            </a:r>
          </a:p>
        </p:txBody>
      </p:sp>
      <p:sp>
        <p:nvSpPr>
          <p:cNvPr id="24585" name="Text Box 7"/>
          <p:cNvSpPr txBox="1">
            <a:spLocks noChangeArrowheads="1"/>
          </p:cNvSpPr>
          <p:nvPr/>
        </p:nvSpPr>
        <p:spPr bwMode="auto">
          <a:xfrm>
            <a:off x="228600" y="26670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24580" name="Object 1026"/>
          <p:cNvGraphicFramePr>
            <a:graphicFrameLocks noChangeAspect="1"/>
          </p:cNvGraphicFramePr>
          <p:nvPr/>
        </p:nvGraphicFramePr>
        <p:xfrm>
          <a:off x="669925" y="1828800"/>
          <a:ext cx="7037388" cy="538163"/>
        </p:xfrm>
        <a:graphic>
          <a:graphicData uri="http://schemas.openxmlformats.org/presentationml/2006/ole">
            <p:oleObj spid="_x0000_s24580" name="Equation" r:id="rId5" imgW="2654280" imgH="203040" progId="Equation.DSMT4">
              <p:embed/>
            </p:oleObj>
          </a:graphicData>
        </a:graphic>
      </p:graphicFrame>
      <p:sp>
        <p:nvSpPr>
          <p:cNvPr id="24586" name="Text Box 9"/>
          <p:cNvSpPr txBox="1">
            <a:spLocks noChangeArrowheads="1"/>
          </p:cNvSpPr>
          <p:nvPr/>
        </p:nvSpPr>
        <p:spPr bwMode="auto">
          <a:xfrm>
            <a:off x="304800" y="4419600"/>
            <a:ext cx="696913" cy="457200"/>
          </a:xfrm>
          <a:prstGeom prst="rect">
            <a:avLst/>
          </a:prstGeom>
          <a:noFill/>
          <a:ln w="9525">
            <a:noFill/>
            <a:miter lim="800000"/>
            <a:headEnd/>
            <a:tailEnd/>
          </a:ln>
        </p:spPr>
        <p:txBody>
          <a:bodyPr wrap="none">
            <a:spAutoFit/>
          </a:bodyPr>
          <a:lstStyle/>
          <a:p>
            <a:r>
              <a:rPr lang="ja-JP" altLang="en-US"/>
              <a:t>（３）</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7" name="スライド番号プレースホルダ 4"/>
          <p:cNvSpPr>
            <a:spLocks noGrp="1"/>
          </p:cNvSpPr>
          <p:nvPr>
            <p:ph type="sldNum" sz="quarter" idx="12"/>
          </p:nvPr>
        </p:nvSpPr>
        <p:spPr>
          <a:noFill/>
        </p:spPr>
        <p:txBody>
          <a:bodyPr/>
          <a:lstStyle/>
          <a:p>
            <a:fld id="{B7B3D537-0784-4AEC-918F-D44C71E95FD5}" type="slidenum">
              <a:rPr lang="en-US" altLang="ja-JP" smtClean="0"/>
              <a:pPr/>
              <a:t>3</a:t>
            </a:fld>
            <a:endParaRPr lang="en-US" altLang="ja-JP" smtClean="0"/>
          </a:p>
        </p:txBody>
      </p:sp>
      <p:sp>
        <p:nvSpPr>
          <p:cNvPr id="1038" name="Rectangle 2"/>
          <p:cNvSpPr>
            <a:spLocks noGrp="1" noChangeArrowheads="1"/>
          </p:cNvSpPr>
          <p:nvPr>
            <p:ph type="title"/>
          </p:nvPr>
        </p:nvSpPr>
        <p:spPr/>
        <p:txBody>
          <a:bodyPr/>
          <a:lstStyle/>
          <a:p>
            <a:pPr eaLnBrk="1" hangingPunct="1"/>
            <a:r>
              <a:rPr lang="ja-JP" altLang="en-US" dirty="0" smtClean="0"/>
              <a:t>符号化の形式化１</a:t>
            </a:r>
          </a:p>
        </p:txBody>
      </p:sp>
      <p:sp>
        <p:nvSpPr>
          <p:cNvPr id="1039" name="AutoShape 3"/>
          <p:cNvSpPr>
            <a:spLocks noChangeArrowheads="1"/>
          </p:cNvSpPr>
          <p:nvPr/>
        </p:nvSpPr>
        <p:spPr bwMode="auto">
          <a:xfrm>
            <a:off x="3276600" y="1066800"/>
            <a:ext cx="1905000" cy="1219200"/>
          </a:xfrm>
          <a:prstGeom prst="rightArrow">
            <a:avLst>
              <a:gd name="adj1" fmla="val 50000"/>
              <a:gd name="adj2" fmla="val 39063"/>
            </a:avLst>
          </a:prstGeom>
          <a:solidFill>
            <a:srgbClr val="FFFF00"/>
          </a:solidFill>
          <a:ln w="9525">
            <a:solidFill>
              <a:schemeClr val="tx1"/>
            </a:solidFill>
            <a:miter lim="800000"/>
            <a:headEnd/>
            <a:tailEnd/>
          </a:ln>
        </p:spPr>
        <p:txBody>
          <a:bodyPr wrap="none" anchor="ctr"/>
          <a:lstStyle/>
          <a:p>
            <a:endParaRPr lang="ja-JP" altLang="en-US"/>
          </a:p>
        </p:txBody>
      </p:sp>
      <p:sp>
        <p:nvSpPr>
          <p:cNvPr id="1040" name="Text Box 4"/>
          <p:cNvSpPr txBox="1">
            <a:spLocks noChangeArrowheads="1"/>
          </p:cNvSpPr>
          <p:nvPr/>
        </p:nvSpPr>
        <p:spPr bwMode="auto">
          <a:xfrm>
            <a:off x="3581400" y="1447800"/>
            <a:ext cx="1098550" cy="457200"/>
          </a:xfrm>
          <a:prstGeom prst="rect">
            <a:avLst/>
          </a:prstGeom>
          <a:noFill/>
          <a:ln w="9525">
            <a:noFill/>
            <a:miter lim="800000"/>
            <a:headEnd/>
            <a:tailEnd/>
          </a:ln>
        </p:spPr>
        <p:txBody>
          <a:bodyPr wrap="none">
            <a:spAutoFit/>
          </a:bodyPr>
          <a:lstStyle/>
          <a:p>
            <a:r>
              <a:rPr lang="ja-JP" altLang="en-US"/>
              <a:t>符号化</a:t>
            </a:r>
          </a:p>
        </p:txBody>
      </p:sp>
      <p:graphicFrame>
        <p:nvGraphicFramePr>
          <p:cNvPr id="1026" name="Object 6"/>
          <p:cNvGraphicFramePr>
            <a:graphicFrameLocks noChangeAspect="1"/>
          </p:cNvGraphicFramePr>
          <p:nvPr/>
        </p:nvGraphicFramePr>
        <p:xfrm>
          <a:off x="0" y="1357298"/>
          <a:ext cx="2895600" cy="585788"/>
        </p:xfrm>
        <a:graphic>
          <a:graphicData uri="http://schemas.openxmlformats.org/presentationml/2006/ole">
            <p:oleObj spid="_x0000_s1026" name="Equation" r:id="rId3" imgW="1130040" imgH="228600" progId="Equation.DSMT4">
              <p:embed/>
            </p:oleObj>
          </a:graphicData>
        </a:graphic>
      </p:graphicFrame>
      <p:graphicFrame>
        <p:nvGraphicFramePr>
          <p:cNvPr id="1027" name="Object 7"/>
          <p:cNvGraphicFramePr>
            <a:graphicFrameLocks noChangeAspect="1"/>
          </p:cNvGraphicFramePr>
          <p:nvPr/>
        </p:nvGraphicFramePr>
        <p:xfrm>
          <a:off x="5357818" y="1571612"/>
          <a:ext cx="2936875" cy="557213"/>
        </p:xfrm>
        <a:graphic>
          <a:graphicData uri="http://schemas.openxmlformats.org/presentationml/2006/ole">
            <p:oleObj spid="_x0000_s1027" name="Equation" r:id="rId4" imgW="1206360" imgH="228600" progId="Equation.DSMT4">
              <p:embed/>
            </p:oleObj>
          </a:graphicData>
        </a:graphic>
      </p:graphicFrame>
      <p:sp>
        <p:nvSpPr>
          <p:cNvPr id="1041" name="AutoShape 15"/>
          <p:cNvSpPr>
            <a:spLocks noChangeArrowheads="1"/>
          </p:cNvSpPr>
          <p:nvPr/>
        </p:nvSpPr>
        <p:spPr bwMode="auto">
          <a:xfrm flipH="1">
            <a:off x="3143240" y="3500438"/>
            <a:ext cx="1905000" cy="1219200"/>
          </a:xfrm>
          <a:prstGeom prst="rightArrow">
            <a:avLst>
              <a:gd name="adj1" fmla="val 50000"/>
              <a:gd name="adj2" fmla="val 39063"/>
            </a:avLst>
          </a:prstGeom>
          <a:solidFill>
            <a:srgbClr val="FFFF00"/>
          </a:solidFill>
          <a:ln w="9525">
            <a:solidFill>
              <a:schemeClr val="tx1"/>
            </a:solidFill>
            <a:miter lim="800000"/>
            <a:headEnd/>
            <a:tailEnd/>
          </a:ln>
        </p:spPr>
        <p:txBody>
          <a:bodyPr wrap="none" anchor="ctr"/>
          <a:lstStyle/>
          <a:p>
            <a:endParaRPr lang="ja-JP" altLang="en-US"/>
          </a:p>
        </p:txBody>
      </p:sp>
      <p:sp>
        <p:nvSpPr>
          <p:cNvPr id="1042" name="Text Box 16"/>
          <p:cNvSpPr txBox="1">
            <a:spLocks noChangeArrowheads="1"/>
          </p:cNvSpPr>
          <p:nvPr/>
        </p:nvSpPr>
        <p:spPr bwMode="auto">
          <a:xfrm>
            <a:off x="3714744" y="3929066"/>
            <a:ext cx="1098550" cy="457200"/>
          </a:xfrm>
          <a:prstGeom prst="rect">
            <a:avLst/>
          </a:prstGeom>
          <a:noFill/>
          <a:ln w="9525">
            <a:noFill/>
            <a:miter lim="800000"/>
            <a:headEnd/>
            <a:tailEnd/>
          </a:ln>
        </p:spPr>
        <p:txBody>
          <a:bodyPr wrap="none">
            <a:spAutoFit/>
          </a:bodyPr>
          <a:lstStyle/>
          <a:p>
            <a:r>
              <a:rPr lang="ja-JP" altLang="en-US" dirty="0"/>
              <a:t>復号化</a:t>
            </a:r>
          </a:p>
        </p:txBody>
      </p:sp>
      <p:graphicFrame>
        <p:nvGraphicFramePr>
          <p:cNvPr id="1028" name="Object 23"/>
          <p:cNvGraphicFramePr>
            <a:graphicFrameLocks noChangeAspect="1"/>
          </p:cNvGraphicFramePr>
          <p:nvPr/>
        </p:nvGraphicFramePr>
        <p:xfrm>
          <a:off x="6357950" y="2357430"/>
          <a:ext cx="2425700" cy="1778000"/>
        </p:xfrm>
        <a:graphic>
          <a:graphicData uri="http://schemas.openxmlformats.org/presentationml/2006/ole">
            <p:oleObj spid="_x0000_s1028" name="Equation" r:id="rId5" imgW="1079280" imgH="914400" progId="Equation.DSMT4">
              <p:embed/>
            </p:oleObj>
          </a:graphicData>
        </a:graphic>
      </p:graphicFrame>
      <p:sp>
        <p:nvSpPr>
          <p:cNvPr id="1043" name="Text Box 24"/>
          <p:cNvSpPr txBox="1">
            <a:spLocks noChangeArrowheads="1"/>
          </p:cNvSpPr>
          <p:nvPr/>
        </p:nvSpPr>
        <p:spPr bwMode="auto">
          <a:xfrm>
            <a:off x="5286380" y="2214554"/>
            <a:ext cx="944563" cy="457200"/>
          </a:xfrm>
          <a:prstGeom prst="rect">
            <a:avLst/>
          </a:prstGeom>
          <a:noFill/>
          <a:ln w="9525">
            <a:noFill/>
            <a:miter lim="800000"/>
            <a:headEnd/>
            <a:tailEnd/>
          </a:ln>
        </p:spPr>
        <p:txBody>
          <a:bodyPr wrap="none">
            <a:spAutoFit/>
          </a:bodyPr>
          <a:lstStyle/>
          <a:p>
            <a:r>
              <a:rPr lang="ja-JP" altLang="en-US" dirty="0"/>
              <a:t>ここで</a:t>
            </a:r>
          </a:p>
        </p:txBody>
      </p:sp>
      <p:graphicFrame>
        <p:nvGraphicFramePr>
          <p:cNvPr id="1029" name="Object 26"/>
          <p:cNvGraphicFramePr>
            <a:graphicFrameLocks noChangeAspect="1"/>
          </p:cNvGraphicFramePr>
          <p:nvPr/>
        </p:nvGraphicFramePr>
        <p:xfrm>
          <a:off x="5357818" y="4500570"/>
          <a:ext cx="3505200" cy="481013"/>
        </p:xfrm>
        <a:graphic>
          <a:graphicData uri="http://schemas.openxmlformats.org/presentationml/2006/ole">
            <p:oleObj spid="_x0000_s1029" name="Equation" r:id="rId6" imgW="1523880" imgH="241200" progId="Equation.DSMT4">
              <p:embed/>
            </p:oleObj>
          </a:graphicData>
        </a:graphic>
      </p:graphicFrame>
      <p:sp>
        <p:nvSpPr>
          <p:cNvPr id="1044" name="AutoShape 27"/>
          <p:cNvSpPr>
            <a:spLocks noChangeArrowheads="1"/>
          </p:cNvSpPr>
          <p:nvPr/>
        </p:nvSpPr>
        <p:spPr bwMode="auto">
          <a:xfrm>
            <a:off x="0" y="2143116"/>
            <a:ext cx="3000364" cy="857256"/>
          </a:xfrm>
          <a:prstGeom prst="wedgeRoundRectCallout">
            <a:avLst>
              <a:gd name="adj1" fmla="val -17692"/>
              <a:gd name="adj2" fmla="val -7565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45" name="Text Box 28"/>
          <p:cNvSpPr txBox="1">
            <a:spLocks noChangeArrowheads="1"/>
          </p:cNvSpPr>
          <p:nvPr/>
        </p:nvSpPr>
        <p:spPr bwMode="auto">
          <a:xfrm>
            <a:off x="0" y="2428868"/>
            <a:ext cx="2867025" cy="457200"/>
          </a:xfrm>
          <a:prstGeom prst="rect">
            <a:avLst/>
          </a:prstGeom>
          <a:noFill/>
          <a:ln w="9525">
            <a:noFill/>
            <a:miter lim="800000"/>
            <a:headEnd/>
            <a:tailEnd/>
          </a:ln>
        </p:spPr>
        <p:txBody>
          <a:bodyPr wrap="none">
            <a:spAutoFit/>
          </a:bodyPr>
          <a:lstStyle/>
          <a:p>
            <a:r>
              <a:rPr lang="ja-JP" altLang="en-US" dirty="0"/>
              <a:t>情報源アルファベット</a:t>
            </a:r>
          </a:p>
        </p:txBody>
      </p:sp>
      <p:sp>
        <p:nvSpPr>
          <p:cNvPr id="1046" name="AutoShape 29"/>
          <p:cNvSpPr>
            <a:spLocks noChangeArrowheads="1"/>
          </p:cNvSpPr>
          <p:nvPr/>
        </p:nvSpPr>
        <p:spPr bwMode="auto">
          <a:xfrm>
            <a:off x="5214942" y="0"/>
            <a:ext cx="3929058" cy="1500174"/>
          </a:xfrm>
          <a:prstGeom prst="wedgeRoundRectCallout">
            <a:avLst>
              <a:gd name="adj1" fmla="val -9382"/>
              <a:gd name="adj2" fmla="val 6092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47" name="Text Box 30"/>
          <p:cNvSpPr txBox="1">
            <a:spLocks noChangeArrowheads="1"/>
          </p:cNvSpPr>
          <p:nvPr/>
        </p:nvSpPr>
        <p:spPr bwMode="auto">
          <a:xfrm>
            <a:off x="5286380" y="105297"/>
            <a:ext cx="3643338" cy="1323439"/>
          </a:xfrm>
          <a:prstGeom prst="rect">
            <a:avLst/>
          </a:prstGeom>
          <a:noFill/>
          <a:ln w="9525">
            <a:noFill/>
            <a:miter lim="800000"/>
            <a:headEnd/>
            <a:tailEnd/>
          </a:ln>
        </p:spPr>
        <p:txBody>
          <a:bodyPr wrap="square">
            <a:spAutoFit/>
          </a:bodyPr>
          <a:lstStyle/>
          <a:p>
            <a:r>
              <a:rPr lang="ja-JP" altLang="en-US" sz="2000" dirty="0" smtClean="0">
                <a:solidFill>
                  <a:srgbClr val="C00000"/>
                </a:solidFill>
              </a:rPr>
              <a:t>符合語</a:t>
            </a:r>
            <a:r>
              <a:rPr lang="ja-JP" altLang="en-US" sz="2000" dirty="0" smtClean="0"/>
              <a:t>：ある情報源記号に対応</a:t>
            </a:r>
            <a:endParaRPr lang="en-US" altLang="ja-JP" sz="2000" dirty="0" smtClean="0"/>
          </a:p>
          <a:p>
            <a:r>
              <a:rPr lang="ja-JP" altLang="en-US" sz="2000" dirty="0" smtClean="0"/>
              <a:t>する記号列</a:t>
            </a:r>
            <a:endParaRPr lang="en-US" altLang="ja-JP" sz="2000" dirty="0" smtClean="0"/>
          </a:p>
          <a:p>
            <a:r>
              <a:rPr lang="ja-JP" altLang="en-US" sz="2000" dirty="0" smtClean="0">
                <a:solidFill>
                  <a:srgbClr val="FF0000"/>
                </a:solidFill>
              </a:rPr>
              <a:t>符号</a:t>
            </a:r>
            <a:r>
              <a:rPr lang="ja-JP" altLang="en-US" sz="2000" dirty="0" smtClean="0"/>
              <a:t>：符合語の集合。あるいは符合語を求める写像</a:t>
            </a:r>
            <a:endParaRPr lang="en-US" altLang="ja-JP" sz="2000" dirty="0" smtClean="0"/>
          </a:p>
        </p:txBody>
      </p:sp>
      <p:sp>
        <p:nvSpPr>
          <p:cNvPr id="1048" name="AutoShape 32"/>
          <p:cNvSpPr>
            <a:spLocks noChangeArrowheads="1"/>
          </p:cNvSpPr>
          <p:nvPr/>
        </p:nvSpPr>
        <p:spPr bwMode="auto">
          <a:xfrm>
            <a:off x="214282" y="5286388"/>
            <a:ext cx="7858180" cy="1357322"/>
          </a:xfrm>
          <a:prstGeom prst="wedgeRoundRectCallout">
            <a:avLst>
              <a:gd name="adj1" fmla="val 29403"/>
              <a:gd name="adj2" fmla="val -7101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49" name="Text Box 33"/>
          <p:cNvSpPr txBox="1">
            <a:spLocks noChangeArrowheads="1"/>
          </p:cNvSpPr>
          <p:nvPr/>
        </p:nvSpPr>
        <p:spPr bwMode="auto">
          <a:xfrm>
            <a:off x="290482" y="5334000"/>
            <a:ext cx="7315200" cy="1200150"/>
          </a:xfrm>
          <a:prstGeom prst="rect">
            <a:avLst/>
          </a:prstGeom>
          <a:noFill/>
          <a:ln w="9525">
            <a:noFill/>
            <a:miter lim="800000"/>
            <a:headEnd/>
            <a:tailEnd/>
          </a:ln>
        </p:spPr>
        <p:txBody>
          <a:bodyPr>
            <a:spAutoFit/>
          </a:bodyPr>
          <a:lstStyle/>
          <a:p>
            <a:r>
              <a:rPr lang="ja-JP" altLang="en-US">
                <a:solidFill>
                  <a:srgbClr val="FF0000"/>
                </a:solidFill>
              </a:rPr>
              <a:t>符号アルファベット</a:t>
            </a:r>
            <a:r>
              <a:rPr lang="ja-JP" altLang="en-US"/>
              <a:t>：符号に用いられる記号　　の集合。この個数が　　　のとき、　　　元符号という。</a:t>
            </a:r>
          </a:p>
          <a:p>
            <a:r>
              <a:rPr lang="ja-JP" altLang="en-US">
                <a:solidFill>
                  <a:srgbClr val="FF0000"/>
                </a:solidFill>
              </a:rPr>
              <a:t>符号記号</a:t>
            </a:r>
            <a:r>
              <a:rPr lang="ja-JP" altLang="en-US"/>
              <a:t>：符号に用いられる記号</a:t>
            </a:r>
          </a:p>
        </p:txBody>
      </p:sp>
      <p:graphicFrame>
        <p:nvGraphicFramePr>
          <p:cNvPr id="1031" name="Object 34"/>
          <p:cNvGraphicFramePr>
            <a:graphicFrameLocks noChangeAspect="1"/>
          </p:cNvGraphicFramePr>
          <p:nvPr/>
        </p:nvGraphicFramePr>
        <p:xfrm>
          <a:off x="5843557" y="5357813"/>
          <a:ext cx="457200" cy="430212"/>
        </p:xfrm>
        <a:graphic>
          <a:graphicData uri="http://schemas.openxmlformats.org/presentationml/2006/ole">
            <p:oleObj spid="_x0000_s1031" name="Equation" r:id="rId7" imgW="152280" imgH="164880" progId="Equation.DSMT4">
              <p:embed/>
            </p:oleObj>
          </a:graphicData>
        </a:graphic>
      </p:graphicFrame>
      <p:graphicFrame>
        <p:nvGraphicFramePr>
          <p:cNvPr id="1032" name="Object 36"/>
          <p:cNvGraphicFramePr>
            <a:graphicFrameLocks noChangeAspect="1"/>
          </p:cNvGraphicFramePr>
          <p:nvPr/>
        </p:nvGraphicFramePr>
        <p:xfrm>
          <a:off x="1914495" y="5786438"/>
          <a:ext cx="342900" cy="330200"/>
        </p:xfrm>
        <a:graphic>
          <a:graphicData uri="http://schemas.openxmlformats.org/presentationml/2006/ole">
            <p:oleObj spid="_x0000_s1032" name="Equation" r:id="rId8" imgW="114120" imgH="126720" progId="Equation.DSMT4">
              <p:embed/>
            </p:oleObj>
          </a:graphicData>
        </a:graphic>
      </p:graphicFrame>
      <p:graphicFrame>
        <p:nvGraphicFramePr>
          <p:cNvPr id="1033" name="Object 37"/>
          <p:cNvGraphicFramePr>
            <a:graphicFrameLocks noChangeAspect="1"/>
          </p:cNvGraphicFramePr>
          <p:nvPr/>
        </p:nvGraphicFramePr>
        <p:xfrm>
          <a:off x="3628995" y="5786438"/>
          <a:ext cx="342900" cy="330200"/>
        </p:xfrm>
        <a:graphic>
          <a:graphicData uri="http://schemas.openxmlformats.org/presentationml/2006/ole">
            <p:oleObj spid="_x0000_s1033" name="Equation" r:id="rId9" imgW="114120" imgH="126720" progId="Equation.DSMT4">
              <p:embed/>
            </p:oleObj>
          </a:graphicData>
        </a:graphic>
      </p:graphicFrame>
      <p:graphicFrame>
        <p:nvGraphicFramePr>
          <p:cNvPr id="1034" name="Object 38"/>
          <p:cNvGraphicFramePr>
            <a:graphicFrameLocks noChangeAspect="1"/>
          </p:cNvGraphicFramePr>
          <p:nvPr/>
        </p:nvGraphicFramePr>
        <p:xfrm>
          <a:off x="3357554" y="2357430"/>
          <a:ext cx="1820863" cy="520700"/>
        </p:xfrm>
        <a:graphic>
          <a:graphicData uri="http://schemas.openxmlformats.org/presentationml/2006/ole">
            <p:oleObj spid="_x0000_s1034" name="Equation" r:id="rId10" imgW="711000" imgH="203040" progId="Equation.DSMT4">
              <p:embed/>
            </p:oleObj>
          </a:graphicData>
        </a:graphic>
      </p:graphicFrame>
      <p:graphicFrame>
        <p:nvGraphicFramePr>
          <p:cNvPr id="1035" name="Object 39"/>
          <p:cNvGraphicFramePr>
            <a:graphicFrameLocks noChangeAspect="1"/>
          </p:cNvGraphicFramePr>
          <p:nvPr/>
        </p:nvGraphicFramePr>
        <p:xfrm>
          <a:off x="2643179" y="4500575"/>
          <a:ext cx="2146300" cy="585788"/>
        </p:xfrm>
        <a:graphic>
          <a:graphicData uri="http://schemas.openxmlformats.org/presentationml/2006/ole">
            <p:oleObj spid="_x0000_s1035" name="Equation" r:id="rId11" imgW="838080" imgH="228600" progId="Equation.DSMT4">
              <p:embed/>
            </p:oleObj>
          </a:graphicData>
        </a:graphic>
      </p:graphicFrame>
      <p:graphicFrame>
        <p:nvGraphicFramePr>
          <p:cNvPr id="1036" name="Object 40"/>
          <p:cNvGraphicFramePr>
            <a:graphicFrameLocks noChangeAspect="1"/>
          </p:cNvGraphicFramePr>
          <p:nvPr/>
        </p:nvGraphicFramePr>
        <p:xfrm>
          <a:off x="4710082" y="6122988"/>
          <a:ext cx="457200" cy="430212"/>
        </p:xfrm>
        <a:graphic>
          <a:graphicData uri="http://schemas.openxmlformats.org/presentationml/2006/ole">
            <p:oleObj spid="_x0000_s1036" name="Equation" r:id="rId12" imgW="152280" imgH="164880" progId="Equation.DSMT4">
              <p:embed/>
            </p:oleObj>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番号プレースホルダ 4"/>
          <p:cNvSpPr>
            <a:spLocks noGrp="1"/>
          </p:cNvSpPr>
          <p:nvPr>
            <p:ph type="sldNum" sz="quarter" idx="12"/>
          </p:nvPr>
        </p:nvSpPr>
        <p:spPr>
          <a:noFill/>
        </p:spPr>
        <p:txBody>
          <a:bodyPr/>
          <a:lstStyle/>
          <a:p>
            <a:fld id="{03278C73-E2A7-4C83-AF10-6045FFD5BE2E}" type="slidenum">
              <a:rPr lang="en-US" altLang="ja-JP" smtClean="0"/>
              <a:pPr/>
              <a:t>30</a:t>
            </a:fld>
            <a:endParaRPr lang="en-US" altLang="ja-JP" smtClean="0"/>
          </a:p>
        </p:txBody>
      </p:sp>
      <p:sp>
        <p:nvSpPr>
          <p:cNvPr id="54275" name="Rectangle 2"/>
          <p:cNvSpPr>
            <a:spLocks noGrp="1" noChangeArrowheads="1"/>
          </p:cNvSpPr>
          <p:nvPr>
            <p:ph type="title"/>
          </p:nvPr>
        </p:nvSpPr>
        <p:spPr/>
        <p:txBody>
          <a:bodyPr/>
          <a:lstStyle/>
          <a:p>
            <a:pPr eaLnBrk="1" hangingPunct="1"/>
            <a:r>
              <a:rPr lang="ja-JP" altLang="en-US" smtClean="0"/>
              <a:t>瞬時符号の性質１</a:t>
            </a:r>
          </a:p>
        </p:txBody>
      </p:sp>
      <p:sp>
        <p:nvSpPr>
          <p:cNvPr id="54276" name="AutoShape 3"/>
          <p:cNvSpPr>
            <a:spLocks noChangeArrowheads="1"/>
          </p:cNvSpPr>
          <p:nvPr/>
        </p:nvSpPr>
        <p:spPr bwMode="auto">
          <a:xfrm>
            <a:off x="457200" y="914400"/>
            <a:ext cx="7543800" cy="19812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54277" name="Text Box 4"/>
          <p:cNvSpPr txBox="1">
            <a:spLocks noChangeArrowheads="1"/>
          </p:cNvSpPr>
          <p:nvPr/>
        </p:nvSpPr>
        <p:spPr bwMode="auto">
          <a:xfrm>
            <a:off x="609600" y="1219200"/>
            <a:ext cx="6781800" cy="1187450"/>
          </a:xfrm>
          <a:prstGeom prst="rect">
            <a:avLst/>
          </a:prstGeom>
          <a:noFill/>
          <a:ln w="9525">
            <a:noFill/>
            <a:miter lim="800000"/>
            <a:headEnd/>
            <a:tailEnd/>
          </a:ln>
        </p:spPr>
        <p:txBody>
          <a:bodyPr>
            <a:spAutoFit/>
          </a:bodyPr>
          <a:lstStyle/>
          <a:p>
            <a:r>
              <a:rPr lang="ja-JP" altLang="en-US"/>
              <a:t>瞬時符号であるための必要十分条件は、</a:t>
            </a:r>
          </a:p>
          <a:p>
            <a:r>
              <a:rPr lang="ja-JP" altLang="en-US"/>
              <a:t>符号の木として表現したとき全ての符号語が葉に割り当てられていることである。</a:t>
            </a:r>
          </a:p>
        </p:txBody>
      </p:sp>
      <p:sp>
        <p:nvSpPr>
          <p:cNvPr id="54278" name="テキスト ボックス 5"/>
          <p:cNvSpPr txBox="1">
            <a:spLocks noChangeArrowheads="1"/>
          </p:cNvSpPr>
          <p:nvPr/>
        </p:nvSpPr>
        <p:spPr bwMode="auto">
          <a:xfrm>
            <a:off x="1143000" y="714375"/>
            <a:ext cx="5486400" cy="461963"/>
          </a:xfrm>
          <a:prstGeom prst="rect">
            <a:avLst/>
          </a:prstGeom>
          <a:solidFill>
            <a:schemeClr val="bg1"/>
          </a:solidFill>
          <a:ln w="9525">
            <a:solidFill>
              <a:schemeClr val="bg1"/>
            </a:solidFill>
            <a:miter lim="800000"/>
            <a:headEnd/>
            <a:tailEnd/>
          </a:ln>
        </p:spPr>
        <p:txBody>
          <a:bodyPr wrap="none">
            <a:spAutoFit/>
          </a:bodyPr>
          <a:lstStyle/>
          <a:p>
            <a:r>
              <a:rPr lang="ja-JP" altLang="en-US">
                <a:solidFill>
                  <a:srgbClr val="C00000"/>
                </a:solidFill>
              </a:rPr>
              <a:t>性質：符号の木を用いた瞬時符号の判別</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1" name="スライド番号プレースホルダ 4"/>
          <p:cNvSpPr>
            <a:spLocks noGrp="1"/>
          </p:cNvSpPr>
          <p:nvPr>
            <p:ph type="sldNum" sz="quarter" idx="12"/>
          </p:nvPr>
        </p:nvSpPr>
        <p:spPr>
          <a:noFill/>
        </p:spPr>
        <p:txBody>
          <a:bodyPr/>
          <a:lstStyle/>
          <a:p>
            <a:fld id="{9408C712-74BF-4A7D-A135-91325C21D7AC}" type="slidenum">
              <a:rPr lang="en-US" altLang="ja-JP" smtClean="0"/>
              <a:pPr/>
              <a:t>31</a:t>
            </a:fld>
            <a:endParaRPr lang="en-US" altLang="ja-JP" smtClean="0"/>
          </a:p>
        </p:txBody>
      </p:sp>
      <p:sp>
        <p:nvSpPr>
          <p:cNvPr id="25612" name="Rectangle 2"/>
          <p:cNvSpPr>
            <a:spLocks noGrp="1" noChangeArrowheads="1"/>
          </p:cNvSpPr>
          <p:nvPr>
            <p:ph type="title"/>
          </p:nvPr>
        </p:nvSpPr>
        <p:spPr/>
        <p:txBody>
          <a:bodyPr/>
          <a:lstStyle/>
          <a:p>
            <a:pPr eaLnBrk="1" hangingPunct="1"/>
            <a:r>
              <a:rPr lang="ja-JP" altLang="en-US" smtClean="0"/>
              <a:t>語頭</a:t>
            </a:r>
          </a:p>
        </p:txBody>
      </p:sp>
      <p:sp>
        <p:nvSpPr>
          <p:cNvPr id="25613" name="AutoShape 3"/>
          <p:cNvSpPr>
            <a:spLocks noChangeArrowheads="1"/>
          </p:cNvSpPr>
          <p:nvPr/>
        </p:nvSpPr>
        <p:spPr bwMode="auto">
          <a:xfrm>
            <a:off x="457200" y="914400"/>
            <a:ext cx="7467600" cy="27432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25614" name="Text Box 4"/>
          <p:cNvSpPr txBox="1">
            <a:spLocks noChangeArrowheads="1"/>
          </p:cNvSpPr>
          <p:nvPr/>
        </p:nvSpPr>
        <p:spPr bwMode="auto">
          <a:xfrm>
            <a:off x="990600" y="1295400"/>
            <a:ext cx="6858000" cy="2282825"/>
          </a:xfrm>
          <a:prstGeom prst="rect">
            <a:avLst/>
          </a:prstGeom>
          <a:noFill/>
          <a:ln w="9525">
            <a:noFill/>
            <a:miter lim="800000"/>
            <a:headEnd/>
            <a:tailEnd/>
          </a:ln>
        </p:spPr>
        <p:txBody>
          <a:bodyPr>
            <a:spAutoFit/>
          </a:bodyPr>
          <a:lstStyle/>
          <a:p>
            <a:r>
              <a:rPr lang="ja-JP" altLang="en-US"/>
              <a:t>符号語　　　　　　　　　　　　　　　　　　　　に対して、　　　　　　　　　　</a:t>
            </a:r>
          </a:p>
          <a:p>
            <a:endParaRPr lang="ja-JP" altLang="en-US"/>
          </a:p>
          <a:p>
            <a:endParaRPr lang="ja-JP" altLang="en-US"/>
          </a:p>
          <a:p>
            <a:endParaRPr lang="ja-JP" altLang="en-US"/>
          </a:p>
          <a:p>
            <a:r>
              <a:rPr lang="ja-JP" altLang="en-US"/>
              <a:t>を（符号語　　　の）</a:t>
            </a:r>
            <a:r>
              <a:rPr lang="ja-JP" altLang="en-US">
                <a:solidFill>
                  <a:srgbClr val="FF0000"/>
                </a:solidFill>
              </a:rPr>
              <a:t>語頭</a:t>
            </a:r>
            <a:r>
              <a:rPr lang="en-US" altLang="ja-JP">
                <a:solidFill>
                  <a:srgbClr val="FF0000"/>
                </a:solidFill>
              </a:rPr>
              <a:t>(prefix</a:t>
            </a:r>
            <a:r>
              <a:rPr lang="ja-JP" altLang="en-US">
                <a:solidFill>
                  <a:srgbClr val="FF0000"/>
                </a:solidFill>
              </a:rPr>
              <a:t>）</a:t>
            </a:r>
            <a:r>
              <a:rPr lang="ja-JP" altLang="en-US"/>
              <a:t>という。</a:t>
            </a:r>
          </a:p>
        </p:txBody>
      </p:sp>
      <p:graphicFrame>
        <p:nvGraphicFramePr>
          <p:cNvPr id="25602" name="Object 0"/>
          <p:cNvGraphicFramePr>
            <a:graphicFrameLocks noChangeAspect="1"/>
          </p:cNvGraphicFramePr>
          <p:nvPr/>
        </p:nvGraphicFramePr>
        <p:xfrm>
          <a:off x="1924050" y="1238250"/>
          <a:ext cx="3848100" cy="685800"/>
        </p:xfrm>
        <a:graphic>
          <a:graphicData uri="http://schemas.openxmlformats.org/presentationml/2006/ole">
            <p:oleObj spid="_x0000_s25602" name="Equation" r:id="rId3" imgW="1282680" imgH="228600" progId="Equation.DSMT4">
              <p:embed/>
            </p:oleObj>
          </a:graphicData>
        </a:graphic>
      </p:graphicFrame>
      <p:graphicFrame>
        <p:nvGraphicFramePr>
          <p:cNvPr id="25603" name="Object 1"/>
          <p:cNvGraphicFramePr>
            <a:graphicFrameLocks noChangeAspect="1"/>
          </p:cNvGraphicFramePr>
          <p:nvPr/>
        </p:nvGraphicFramePr>
        <p:xfrm>
          <a:off x="2428875" y="2857500"/>
          <a:ext cx="457200" cy="495300"/>
        </p:xfrm>
        <a:graphic>
          <a:graphicData uri="http://schemas.openxmlformats.org/presentationml/2006/ole">
            <p:oleObj spid="_x0000_s25603" name="Equation" r:id="rId4" imgW="152280" imgH="164880" progId="Equation.DSMT4">
              <p:embed/>
            </p:oleObj>
          </a:graphicData>
        </a:graphic>
      </p:graphicFrame>
      <p:graphicFrame>
        <p:nvGraphicFramePr>
          <p:cNvPr id="25604" name="Object 2"/>
          <p:cNvGraphicFramePr>
            <a:graphicFrameLocks noChangeAspect="1"/>
          </p:cNvGraphicFramePr>
          <p:nvPr/>
        </p:nvGraphicFramePr>
        <p:xfrm>
          <a:off x="1285875" y="1928813"/>
          <a:ext cx="4229100" cy="762000"/>
        </p:xfrm>
        <a:graphic>
          <a:graphicData uri="http://schemas.openxmlformats.org/presentationml/2006/ole">
            <p:oleObj spid="_x0000_s25604" name="Equation" r:id="rId5" imgW="1409400" imgH="253800" progId="Equation.DSMT4">
              <p:embed/>
            </p:oleObj>
          </a:graphicData>
        </a:graphic>
      </p:graphicFrame>
      <p:graphicFrame>
        <p:nvGraphicFramePr>
          <p:cNvPr id="25605" name="Object 3"/>
          <p:cNvGraphicFramePr>
            <a:graphicFrameLocks noChangeAspect="1"/>
          </p:cNvGraphicFramePr>
          <p:nvPr/>
        </p:nvGraphicFramePr>
        <p:xfrm>
          <a:off x="576263" y="3886200"/>
          <a:ext cx="7035800" cy="538163"/>
        </p:xfrm>
        <a:graphic>
          <a:graphicData uri="http://schemas.openxmlformats.org/presentationml/2006/ole">
            <p:oleObj spid="_x0000_s25605" name="Equation" r:id="rId6" imgW="2654280" imgH="203040" progId="Equation.DSMT4">
              <p:embed/>
            </p:oleObj>
          </a:graphicData>
        </a:graphic>
      </p:graphicFrame>
      <p:graphicFrame>
        <p:nvGraphicFramePr>
          <p:cNvPr id="25606" name="Object 4"/>
          <p:cNvGraphicFramePr>
            <a:graphicFrameLocks noChangeAspect="1"/>
          </p:cNvGraphicFramePr>
          <p:nvPr/>
        </p:nvGraphicFramePr>
        <p:xfrm>
          <a:off x="1066800" y="5257800"/>
          <a:ext cx="3962400" cy="533400"/>
        </p:xfrm>
        <a:graphic>
          <a:graphicData uri="http://schemas.openxmlformats.org/presentationml/2006/ole">
            <p:oleObj spid="_x0000_s25606" name="Equation" r:id="rId7" imgW="342720" imgH="164880" progId="Equation.DSMT4">
              <p:embed/>
            </p:oleObj>
          </a:graphicData>
        </a:graphic>
      </p:graphicFrame>
      <p:sp>
        <p:nvSpPr>
          <p:cNvPr id="25615" name="AutoShape 12"/>
          <p:cNvSpPr>
            <a:spLocks noChangeArrowheads="1"/>
          </p:cNvSpPr>
          <p:nvPr/>
        </p:nvSpPr>
        <p:spPr bwMode="auto">
          <a:xfrm>
            <a:off x="533400" y="4953000"/>
            <a:ext cx="4191000" cy="1219200"/>
          </a:xfrm>
          <a:prstGeom prst="roundRect">
            <a:avLst>
              <a:gd name="adj" fmla="val 16667"/>
            </a:avLst>
          </a:prstGeom>
          <a:noFill/>
          <a:ln w="38100">
            <a:solidFill>
              <a:schemeClr val="tx1"/>
            </a:solidFill>
            <a:round/>
            <a:headEnd/>
            <a:tailEnd/>
          </a:ln>
        </p:spPr>
        <p:txBody>
          <a:bodyPr wrap="none" anchor="ctr"/>
          <a:lstStyle/>
          <a:p>
            <a:endParaRPr lang="ja-JP" altLang="en-US"/>
          </a:p>
        </p:txBody>
      </p:sp>
      <p:sp>
        <p:nvSpPr>
          <p:cNvPr id="25616" name="AutoShape 13"/>
          <p:cNvSpPr>
            <a:spLocks noChangeArrowheads="1"/>
          </p:cNvSpPr>
          <p:nvPr/>
        </p:nvSpPr>
        <p:spPr bwMode="auto">
          <a:xfrm>
            <a:off x="609600" y="5105400"/>
            <a:ext cx="3048000" cy="838200"/>
          </a:xfrm>
          <a:prstGeom prst="roundRect">
            <a:avLst>
              <a:gd name="adj" fmla="val 16667"/>
            </a:avLst>
          </a:prstGeom>
          <a:noFill/>
          <a:ln w="38100">
            <a:solidFill>
              <a:schemeClr val="tx1"/>
            </a:solidFill>
            <a:round/>
            <a:headEnd/>
            <a:tailEnd/>
          </a:ln>
        </p:spPr>
        <p:txBody>
          <a:bodyPr wrap="none" anchor="ctr"/>
          <a:lstStyle/>
          <a:p>
            <a:endParaRPr lang="ja-JP" altLang="en-US"/>
          </a:p>
        </p:txBody>
      </p:sp>
      <p:sp>
        <p:nvSpPr>
          <p:cNvPr id="25617" name="AutoShape 14"/>
          <p:cNvSpPr>
            <a:spLocks noChangeArrowheads="1"/>
          </p:cNvSpPr>
          <p:nvPr/>
        </p:nvSpPr>
        <p:spPr bwMode="auto">
          <a:xfrm>
            <a:off x="762000" y="5181600"/>
            <a:ext cx="1981200" cy="685800"/>
          </a:xfrm>
          <a:prstGeom prst="roundRect">
            <a:avLst>
              <a:gd name="adj" fmla="val 16667"/>
            </a:avLst>
          </a:prstGeom>
          <a:noFill/>
          <a:ln w="38100">
            <a:solidFill>
              <a:schemeClr val="tx1"/>
            </a:solidFill>
            <a:round/>
            <a:headEnd/>
            <a:tailEnd/>
          </a:ln>
        </p:spPr>
        <p:txBody>
          <a:bodyPr wrap="none" anchor="ctr"/>
          <a:lstStyle/>
          <a:p>
            <a:endParaRPr lang="ja-JP" altLang="en-US"/>
          </a:p>
        </p:txBody>
      </p:sp>
      <p:sp>
        <p:nvSpPr>
          <p:cNvPr id="25618" name="AutoShape 15"/>
          <p:cNvSpPr>
            <a:spLocks noChangeArrowheads="1"/>
          </p:cNvSpPr>
          <p:nvPr/>
        </p:nvSpPr>
        <p:spPr bwMode="auto">
          <a:xfrm>
            <a:off x="990600" y="5334000"/>
            <a:ext cx="685800" cy="457200"/>
          </a:xfrm>
          <a:prstGeom prst="roundRect">
            <a:avLst>
              <a:gd name="adj" fmla="val 16667"/>
            </a:avLst>
          </a:prstGeom>
          <a:noFill/>
          <a:ln w="38100">
            <a:solidFill>
              <a:schemeClr val="tx1"/>
            </a:solidFill>
            <a:round/>
            <a:headEnd/>
            <a:tailEnd/>
          </a:ln>
        </p:spPr>
        <p:txBody>
          <a:bodyPr wrap="none" anchor="ctr"/>
          <a:lstStyle/>
          <a:p>
            <a:endParaRPr lang="ja-JP" altLang="en-US"/>
          </a:p>
        </p:txBody>
      </p:sp>
      <p:graphicFrame>
        <p:nvGraphicFramePr>
          <p:cNvPr id="25607" name="Object 5"/>
          <p:cNvGraphicFramePr>
            <a:graphicFrameLocks noChangeAspect="1"/>
          </p:cNvGraphicFramePr>
          <p:nvPr/>
        </p:nvGraphicFramePr>
        <p:xfrm>
          <a:off x="5105400" y="4572000"/>
          <a:ext cx="2255838" cy="538163"/>
        </p:xfrm>
        <a:graphic>
          <a:graphicData uri="http://schemas.openxmlformats.org/presentationml/2006/ole">
            <p:oleObj spid="_x0000_s25607" name="Equation" r:id="rId8" imgW="850680" imgH="203040" progId="Equation.DSMT4">
              <p:embed/>
            </p:oleObj>
          </a:graphicData>
        </a:graphic>
      </p:graphicFrame>
      <p:sp>
        <p:nvSpPr>
          <p:cNvPr id="25619" name="Text Box 17"/>
          <p:cNvSpPr txBox="1">
            <a:spLocks noChangeArrowheads="1"/>
          </p:cNvSpPr>
          <p:nvPr/>
        </p:nvSpPr>
        <p:spPr bwMode="auto">
          <a:xfrm>
            <a:off x="7543800" y="4572000"/>
            <a:ext cx="1098550" cy="457200"/>
          </a:xfrm>
          <a:prstGeom prst="rect">
            <a:avLst/>
          </a:prstGeom>
          <a:noFill/>
          <a:ln w="9525">
            <a:noFill/>
            <a:miter lim="800000"/>
            <a:headEnd/>
            <a:tailEnd/>
          </a:ln>
        </p:spPr>
        <p:txBody>
          <a:bodyPr wrap="none">
            <a:spAutoFit/>
          </a:bodyPr>
          <a:lstStyle/>
          <a:p>
            <a:r>
              <a:rPr lang="ja-JP" altLang="en-US"/>
              <a:t>の語頭</a:t>
            </a:r>
          </a:p>
        </p:txBody>
      </p:sp>
      <p:graphicFrame>
        <p:nvGraphicFramePr>
          <p:cNvPr id="25608" name="Object 6"/>
          <p:cNvGraphicFramePr>
            <a:graphicFrameLocks noChangeAspect="1"/>
          </p:cNvGraphicFramePr>
          <p:nvPr/>
        </p:nvGraphicFramePr>
        <p:xfrm>
          <a:off x="6400800" y="5181600"/>
          <a:ext cx="269875" cy="436563"/>
        </p:xfrm>
        <a:graphic>
          <a:graphicData uri="http://schemas.openxmlformats.org/presentationml/2006/ole">
            <p:oleObj spid="_x0000_s25608" name="Equation" r:id="rId9" imgW="101520" imgH="164880" progId="Equation.DSMT4">
              <p:embed/>
            </p:oleObj>
          </a:graphicData>
        </a:graphic>
      </p:graphicFrame>
      <p:graphicFrame>
        <p:nvGraphicFramePr>
          <p:cNvPr id="25609" name="Object 7"/>
          <p:cNvGraphicFramePr>
            <a:graphicFrameLocks noChangeAspect="1"/>
          </p:cNvGraphicFramePr>
          <p:nvPr/>
        </p:nvGraphicFramePr>
        <p:xfrm>
          <a:off x="6248400" y="5638800"/>
          <a:ext cx="469900" cy="436563"/>
        </p:xfrm>
        <a:graphic>
          <a:graphicData uri="http://schemas.openxmlformats.org/presentationml/2006/ole">
            <p:oleObj spid="_x0000_s25609" name="Equation" r:id="rId10" imgW="177480" imgH="164880" progId="Equation.DSMT4">
              <p:embed/>
            </p:oleObj>
          </a:graphicData>
        </a:graphic>
      </p:graphicFrame>
      <p:graphicFrame>
        <p:nvGraphicFramePr>
          <p:cNvPr id="25610" name="Object 8"/>
          <p:cNvGraphicFramePr>
            <a:graphicFrameLocks noChangeAspect="1"/>
          </p:cNvGraphicFramePr>
          <p:nvPr/>
        </p:nvGraphicFramePr>
        <p:xfrm>
          <a:off x="6096000" y="6172200"/>
          <a:ext cx="673100" cy="436563"/>
        </p:xfrm>
        <a:graphic>
          <a:graphicData uri="http://schemas.openxmlformats.org/presentationml/2006/ole">
            <p:oleObj spid="_x0000_s25610" name="Equation" r:id="rId11" imgW="253800" imgH="164880" progId="Equation.DSMT4">
              <p:embed/>
            </p:oleObj>
          </a:graphicData>
        </a:graphic>
      </p:graphicFrame>
      <p:sp>
        <p:nvSpPr>
          <p:cNvPr id="20" name="テキスト ボックス 19"/>
          <p:cNvSpPr txBox="1"/>
          <p:nvPr/>
        </p:nvSpPr>
        <p:spPr>
          <a:xfrm>
            <a:off x="1143000" y="714375"/>
            <a:ext cx="1570038" cy="461963"/>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定義：語頭</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8" name="スライド番号プレースホルダ 4"/>
          <p:cNvSpPr>
            <a:spLocks noGrp="1"/>
          </p:cNvSpPr>
          <p:nvPr>
            <p:ph type="sldNum" sz="quarter" idx="12"/>
          </p:nvPr>
        </p:nvSpPr>
        <p:spPr>
          <a:noFill/>
        </p:spPr>
        <p:txBody>
          <a:bodyPr/>
          <a:lstStyle/>
          <a:p>
            <a:fld id="{88C74043-2558-4EA4-9EBE-CED69FDAED1A}" type="slidenum">
              <a:rPr lang="en-US" altLang="ja-JP" smtClean="0"/>
              <a:pPr/>
              <a:t>32</a:t>
            </a:fld>
            <a:endParaRPr lang="en-US" altLang="ja-JP" smtClean="0"/>
          </a:p>
        </p:txBody>
      </p:sp>
      <p:sp>
        <p:nvSpPr>
          <p:cNvPr id="26639" name="Rectangle 1026"/>
          <p:cNvSpPr>
            <a:spLocks noGrp="1" noChangeArrowheads="1"/>
          </p:cNvSpPr>
          <p:nvPr>
            <p:ph type="title"/>
          </p:nvPr>
        </p:nvSpPr>
        <p:spPr/>
        <p:txBody>
          <a:bodyPr/>
          <a:lstStyle/>
          <a:p>
            <a:pPr eaLnBrk="1" hangingPunct="1"/>
            <a:r>
              <a:rPr lang="ja-JP" altLang="en-US" smtClean="0"/>
              <a:t>（瞬時符号の）語頭条件</a:t>
            </a:r>
          </a:p>
        </p:txBody>
      </p:sp>
      <p:sp>
        <p:nvSpPr>
          <p:cNvPr id="26640" name="AutoShape 1028"/>
          <p:cNvSpPr>
            <a:spLocks noChangeArrowheads="1"/>
          </p:cNvSpPr>
          <p:nvPr/>
        </p:nvSpPr>
        <p:spPr bwMode="auto">
          <a:xfrm>
            <a:off x="457200" y="914400"/>
            <a:ext cx="7543800" cy="16764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26641" name="Text Box 1029"/>
          <p:cNvSpPr txBox="1">
            <a:spLocks noChangeArrowheads="1"/>
          </p:cNvSpPr>
          <p:nvPr/>
        </p:nvSpPr>
        <p:spPr bwMode="auto">
          <a:xfrm>
            <a:off x="762000" y="1371600"/>
            <a:ext cx="6781800" cy="822325"/>
          </a:xfrm>
          <a:prstGeom prst="rect">
            <a:avLst/>
          </a:prstGeom>
          <a:noFill/>
          <a:ln w="9525">
            <a:noFill/>
            <a:miter lim="800000"/>
            <a:headEnd/>
            <a:tailEnd/>
          </a:ln>
        </p:spPr>
        <p:txBody>
          <a:bodyPr>
            <a:spAutoFit/>
          </a:bodyPr>
          <a:lstStyle/>
          <a:p>
            <a:r>
              <a:rPr lang="ja-JP" altLang="en-US"/>
              <a:t>瞬時符号であるための必要十分条件は、</a:t>
            </a:r>
          </a:p>
          <a:p>
            <a:r>
              <a:rPr lang="ja-JP" altLang="en-US"/>
              <a:t>各符号が他の符号の語頭になっていない。</a:t>
            </a:r>
          </a:p>
        </p:txBody>
      </p:sp>
      <p:graphicFrame>
        <p:nvGraphicFramePr>
          <p:cNvPr id="26626" name="Object 1024"/>
          <p:cNvGraphicFramePr>
            <a:graphicFrameLocks noChangeAspect="1"/>
          </p:cNvGraphicFramePr>
          <p:nvPr/>
        </p:nvGraphicFramePr>
        <p:xfrm>
          <a:off x="6888163" y="3525838"/>
          <a:ext cx="2255837" cy="538162"/>
        </p:xfrm>
        <a:graphic>
          <a:graphicData uri="http://schemas.openxmlformats.org/presentationml/2006/ole">
            <p:oleObj spid="_x0000_s26626" name="Equation" r:id="rId3" imgW="850680" imgH="203040" progId="Equation.DSMT4">
              <p:embed/>
            </p:oleObj>
          </a:graphicData>
        </a:graphic>
      </p:graphicFrame>
      <p:graphicFrame>
        <p:nvGraphicFramePr>
          <p:cNvPr id="26627" name="Object 1025"/>
          <p:cNvGraphicFramePr>
            <a:graphicFrameLocks noChangeAspect="1"/>
          </p:cNvGraphicFramePr>
          <p:nvPr/>
        </p:nvGraphicFramePr>
        <p:xfrm>
          <a:off x="8183563" y="4135438"/>
          <a:ext cx="269875" cy="436562"/>
        </p:xfrm>
        <a:graphic>
          <a:graphicData uri="http://schemas.openxmlformats.org/presentationml/2006/ole">
            <p:oleObj spid="_x0000_s26627" name="Equation" r:id="rId4" imgW="101520" imgH="164880" progId="Equation.DSMT4">
              <p:embed/>
            </p:oleObj>
          </a:graphicData>
        </a:graphic>
      </p:graphicFrame>
      <p:graphicFrame>
        <p:nvGraphicFramePr>
          <p:cNvPr id="26628" name="Object 1026"/>
          <p:cNvGraphicFramePr>
            <a:graphicFrameLocks noChangeAspect="1"/>
          </p:cNvGraphicFramePr>
          <p:nvPr/>
        </p:nvGraphicFramePr>
        <p:xfrm>
          <a:off x="8031163" y="4592638"/>
          <a:ext cx="469900" cy="436562"/>
        </p:xfrm>
        <a:graphic>
          <a:graphicData uri="http://schemas.openxmlformats.org/presentationml/2006/ole">
            <p:oleObj spid="_x0000_s26628" name="Equation" r:id="rId5" imgW="177480" imgH="164880" progId="Equation.DSMT4">
              <p:embed/>
            </p:oleObj>
          </a:graphicData>
        </a:graphic>
      </p:graphicFrame>
      <p:graphicFrame>
        <p:nvGraphicFramePr>
          <p:cNvPr id="26629" name="Object 1027"/>
          <p:cNvGraphicFramePr>
            <a:graphicFrameLocks noChangeAspect="1"/>
          </p:cNvGraphicFramePr>
          <p:nvPr/>
        </p:nvGraphicFramePr>
        <p:xfrm>
          <a:off x="7878763" y="5126038"/>
          <a:ext cx="673100" cy="436562"/>
        </p:xfrm>
        <a:graphic>
          <a:graphicData uri="http://schemas.openxmlformats.org/presentationml/2006/ole">
            <p:oleObj spid="_x0000_s26629" name="Equation" r:id="rId6" imgW="253800" imgH="164880" progId="Equation.DSMT4">
              <p:embed/>
            </p:oleObj>
          </a:graphicData>
        </a:graphic>
      </p:graphicFrame>
      <p:graphicFrame>
        <p:nvGraphicFramePr>
          <p:cNvPr id="26630" name="Object 1028"/>
          <p:cNvGraphicFramePr>
            <a:graphicFrameLocks noChangeAspect="1"/>
          </p:cNvGraphicFramePr>
          <p:nvPr/>
        </p:nvGraphicFramePr>
        <p:xfrm>
          <a:off x="652463" y="2667000"/>
          <a:ext cx="7037387" cy="538163"/>
        </p:xfrm>
        <a:graphic>
          <a:graphicData uri="http://schemas.openxmlformats.org/presentationml/2006/ole">
            <p:oleObj spid="_x0000_s26630" name="Equation" r:id="rId7" imgW="2654280" imgH="203040" progId="Equation.DSMT4">
              <p:embed/>
            </p:oleObj>
          </a:graphicData>
        </a:graphic>
      </p:graphicFrame>
      <p:graphicFrame>
        <p:nvGraphicFramePr>
          <p:cNvPr id="26631" name="Object 1029"/>
          <p:cNvGraphicFramePr>
            <a:graphicFrameLocks noChangeAspect="1"/>
          </p:cNvGraphicFramePr>
          <p:nvPr/>
        </p:nvGraphicFramePr>
        <p:xfrm>
          <a:off x="4724400" y="3581400"/>
          <a:ext cx="2019300" cy="538163"/>
        </p:xfrm>
        <a:graphic>
          <a:graphicData uri="http://schemas.openxmlformats.org/presentationml/2006/ole">
            <p:oleObj spid="_x0000_s26631" name="Equation" r:id="rId8" imgW="761760" imgH="203040" progId="Equation.DSMT4">
              <p:embed/>
            </p:oleObj>
          </a:graphicData>
        </a:graphic>
      </p:graphicFrame>
      <p:graphicFrame>
        <p:nvGraphicFramePr>
          <p:cNvPr id="26632" name="Object 1030"/>
          <p:cNvGraphicFramePr>
            <a:graphicFrameLocks noChangeAspect="1"/>
          </p:cNvGraphicFramePr>
          <p:nvPr/>
        </p:nvGraphicFramePr>
        <p:xfrm>
          <a:off x="5638800" y="4114800"/>
          <a:ext cx="269875" cy="436563"/>
        </p:xfrm>
        <a:graphic>
          <a:graphicData uri="http://schemas.openxmlformats.org/presentationml/2006/ole">
            <p:oleObj spid="_x0000_s26632" name="Equation" r:id="rId9" imgW="101520" imgH="164880" progId="Equation.DSMT4">
              <p:embed/>
            </p:oleObj>
          </a:graphicData>
        </a:graphic>
      </p:graphicFrame>
      <p:graphicFrame>
        <p:nvGraphicFramePr>
          <p:cNvPr id="26633" name="Object 1031"/>
          <p:cNvGraphicFramePr>
            <a:graphicFrameLocks noChangeAspect="1"/>
          </p:cNvGraphicFramePr>
          <p:nvPr/>
        </p:nvGraphicFramePr>
        <p:xfrm>
          <a:off x="5562600" y="4724400"/>
          <a:ext cx="469900" cy="436563"/>
        </p:xfrm>
        <a:graphic>
          <a:graphicData uri="http://schemas.openxmlformats.org/presentationml/2006/ole">
            <p:oleObj spid="_x0000_s26633" name="Equation" r:id="rId10" imgW="177480" imgH="164880" progId="Equation.DSMT4">
              <p:embed/>
            </p:oleObj>
          </a:graphicData>
        </a:graphic>
      </p:graphicFrame>
      <p:graphicFrame>
        <p:nvGraphicFramePr>
          <p:cNvPr id="26634" name="Object 1032"/>
          <p:cNvGraphicFramePr>
            <a:graphicFrameLocks noChangeAspect="1"/>
          </p:cNvGraphicFramePr>
          <p:nvPr/>
        </p:nvGraphicFramePr>
        <p:xfrm>
          <a:off x="2601913" y="3657600"/>
          <a:ext cx="1817687" cy="538163"/>
        </p:xfrm>
        <a:graphic>
          <a:graphicData uri="http://schemas.openxmlformats.org/presentationml/2006/ole">
            <p:oleObj spid="_x0000_s26634" name="Equation" r:id="rId11" imgW="685800" imgH="203040" progId="Equation.DSMT4">
              <p:embed/>
            </p:oleObj>
          </a:graphicData>
        </a:graphic>
      </p:graphicFrame>
      <p:sp>
        <p:nvSpPr>
          <p:cNvPr id="26642" name="Text Box 1047"/>
          <p:cNvSpPr txBox="1">
            <a:spLocks noChangeArrowheads="1"/>
          </p:cNvSpPr>
          <p:nvPr/>
        </p:nvSpPr>
        <p:spPr bwMode="auto">
          <a:xfrm>
            <a:off x="550863" y="3200400"/>
            <a:ext cx="793750" cy="457200"/>
          </a:xfrm>
          <a:prstGeom prst="rect">
            <a:avLst/>
          </a:prstGeom>
          <a:noFill/>
          <a:ln w="9525">
            <a:noFill/>
            <a:miter lim="800000"/>
            <a:headEnd/>
            <a:tailEnd/>
          </a:ln>
        </p:spPr>
        <p:txBody>
          <a:bodyPr wrap="none">
            <a:spAutoFit/>
          </a:bodyPr>
          <a:lstStyle/>
          <a:p>
            <a:r>
              <a:rPr lang="ja-JP" altLang="en-US"/>
              <a:t>語頭</a:t>
            </a:r>
          </a:p>
        </p:txBody>
      </p:sp>
      <p:graphicFrame>
        <p:nvGraphicFramePr>
          <p:cNvPr id="26635" name="Object 1033"/>
          <p:cNvGraphicFramePr>
            <a:graphicFrameLocks noChangeAspect="1"/>
          </p:cNvGraphicFramePr>
          <p:nvPr/>
        </p:nvGraphicFramePr>
        <p:xfrm>
          <a:off x="3679825" y="4267200"/>
          <a:ext cx="269875" cy="436563"/>
        </p:xfrm>
        <a:graphic>
          <a:graphicData uri="http://schemas.openxmlformats.org/presentationml/2006/ole">
            <p:oleObj spid="_x0000_s26635" name="Equation" r:id="rId12" imgW="101520" imgH="164880" progId="Equation.DSMT4">
              <p:embed/>
            </p:oleObj>
          </a:graphicData>
        </a:graphic>
      </p:graphicFrame>
      <p:graphicFrame>
        <p:nvGraphicFramePr>
          <p:cNvPr id="26636" name="Object 1034"/>
          <p:cNvGraphicFramePr>
            <a:graphicFrameLocks noChangeAspect="1"/>
          </p:cNvGraphicFramePr>
          <p:nvPr/>
        </p:nvGraphicFramePr>
        <p:xfrm>
          <a:off x="533400" y="3657600"/>
          <a:ext cx="1684338" cy="538163"/>
        </p:xfrm>
        <a:graphic>
          <a:graphicData uri="http://schemas.openxmlformats.org/presentationml/2006/ole">
            <p:oleObj spid="_x0000_s26636" name="Equation" r:id="rId13" imgW="634680" imgH="203040" progId="Equation.DSMT4">
              <p:embed/>
            </p:oleObj>
          </a:graphicData>
        </a:graphic>
      </p:graphicFrame>
      <p:graphicFrame>
        <p:nvGraphicFramePr>
          <p:cNvPr id="26637" name="Object 1035"/>
          <p:cNvGraphicFramePr>
            <a:graphicFrameLocks noChangeAspect="1"/>
          </p:cNvGraphicFramePr>
          <p:nvPr/>
        </p:nvGraphicFramePr>
        <p:xfrm>
          <a:off x="1143000" y="4191000"/>
          <a:ext cx="371475" cy="538163"/>
        </p:xfrm>
        <a:graphic>
          <a:graphicData uri="http://schemas.openxmlformats.org/presentationml/2006/ole">
            <p:oleObj spid="_x0000_s26637" name="Equation" r:id="rId14" imgW="139680" imgH="203040" progId="Equation.DSMT4">
              <p:embed/>
            </p:oleObj>
          </a:graphicData>
        </a:graphic>
      </p:graphicFrame>
      <p:sp>
        <p:nvSpPr>
          <p:cNvPr id="26643" name="AutoShape 1052"/>
          <p:cNvSpPr>
            <a:spLocks noChangeArrowheads="1"/>
          </p:cNvSpPr>
          <p:nvPr/>
        </p:nvSpPr>
        <p:spPr bwMode="auto">
          <a:xfrm>
            <a:off x="609600" y="5257800"/>
            <a:ext cx="1219200" cy="838200"/>
          </a:xfrm>
          <a:prstGeom prst="wedgeRoundRectCallout">
            <a:avLst>
              <a:gd name="adj1" fmla="val 20315"/>
              <a:gd name="adj2" fmla="val -11742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44" name="AutoShape 1053"/>
          <p:cNvSpPr>
            <a:spLocks noChangeArrowheads="1"/>
          </p:cNvSpPr>
          <p:nvPr/>
        </p:nvSpPr>
        <p:spPr bwMode="auto">
          <a:xfrm>
            <a:off x="2362200" y="5638800"/>
            <a:ext cx="3886200" cy="838200"/>
          </a:xfrm>
          <a:prstGeom prst="wedgeRoundRectCallout">
            <a:avLst>
              <a:gd name="adj1" fmla="val 4616"/>
              <a:gd name="adj2" fmla="val -9394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45" name="Text Box 1054"/>
          <p:cNvSpPr txBox="1">
            <a:spLocks noChangeArrowheads="1"/>
          </p:cNvSpPr>
          <p:nvPr/>
        </p:nvSpPr>
        <p:spPr bwMode="auto">
          <a:xfrm>
            <a:off x="593725" y="5354638"/>
            <a:ext cx="1098550" cy="457200"/>
          </a:xfrm>
          <a:prstGeom prst="rect">
            <a:avLst/>
          </a:prstGeom>
          <a:noFill/>
          <a:ln w="9525">
            <a:noFill/>
            <a:miter lim="800000"/>
            <a:headEnd/>
            <a:tailEnd/>
          </a:ln>
        </p:spPr>
        <p:txBody>
          <a:bodyPr wrap="none">
            <a:spAutoFit/>
          </a:bodyPr>
          <a:lstStyle/>
          <a:p>
            <a:r>
              <a:rPr lang="ja-JP" altLang="en-US"/>
              <a:t>空集合</a:t>
            </a:r>
          </a:p>
        </p:txBody>
      </p:sp>
      <p:sp>
        <p:nvSpPr>
          <p:cNvPr id="26646" name="Text Box 1055"/>
          <p:cNvSpPr txBox="1">
            <a:spLocks noChangeArrowheads="1"/>
          </p:cNvSpPr>
          <p:nvPr/>
        </p:nvSpPr>
        <p:spPr bwMode="auto">
          <a:xfrm>
            <a:off x="2362200" y="5791200"/>
            <a:ext cx="3827463" cy="457200"/>
          </a:xfrm>
          <a:prstGeom prst="rect">
            <a:avLst/>
          </a:prstGeom>
          <a:noFill/>
          <a:ln w="9525">
            <a:noFill/>
            <a:miter lim="800000"/>
            <a:headEnd/>
            <a:tailEnd/>
          </a:ln>
        </p:spPr>
        <p:txBody>
          <a:bodyPr wrap="none">
            <a:spAutoFit/>
          </a:bodyPr>
          <a:lstStyle/>
          <a:p>
            <a:r>
              <a:rPr lang="ja-JP" altLang="en-US"/>
              <a:t>これらが符号に含まれない。</a:t>
            </a:r>
          </a:p>
        </p:txBody>
      </p:sp>
      <p:sp>
        <p:nvSpPr>
          <p:cNvPr id="26647" name="テキスト ボックス 22"/>
          <p:cNvSpPr txBox="1">
            <a:spLocks noChangeArrowheads="1"/>
          </p:cNvSpPr>
          <p:nvPr/>
        </p:nvSpPr>
        <p:spPr bwMode="auto">
          <a:xfrm>
            <a:off x="1143000" y="714375"/>
            <a:ext cx="4870450" cy="461963"/>
          </a:xfrm>
          <a:prstGeom prst="rect">
            <a:avLst/>
          </a:prstGeom>
          <a:solidFill>
            <a:schemeClr val="bg1"/>
          </a:solidFill>
          <a:ln w="9525">
            <a:solidFill>
              <a:schemeClr val="bg1"/>
            </a:solidFill>
            <a:miter lim="800000"/>
            <a:headEnd/>
            <a:tailEnd/>
          </a:ln>
        </p:spPr>
        <p:txBody>
          <a:bodyPr wrap="none">
            <a:spAutoFit/>
          </a:bodyPr>
          <a:lstStyle/>
          <a:p>
            <a:r>
              <a:rPr lang="ja-JP" altLang="en-US">
                <a:solidFill>
                  <a:srgbClr val="C00000"/>
                </a:solidFill>
              </a:rPr>
              <a:t>性質：語頭を用いた瞬時符号の判別</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スライド番号プレースホルダ 4"/>
          <p:cNvSpPr>
            <a:spLocks noGrp="1"/>
          </p:cNvSpPr>
          <p:nvPr>
            <p:ph type="sldNum" sz="quarter" idx="12"/>
          </p:nvPr>
        </p:nvSpPr>
        <p:spPr>
          <a:noFill/>
        </p:spPr>
        <p:txBody>
          <a:bodyPr/>
          <a:lstStyle/>
          <a:p>
            <a:fld id="{27A7C537-7030-4DA2-A299-D811C44E124C}" type="slidenum">
              <a:rPr lang="en-US" altLang="ja-JP" smtClean="0"/>
              <a:pPr/>
              <a:t>33</a:t>
            </a:fld>
            <a:endParaRPr lang="en-US" altLang="ja-JP" smtClean="0"/>
          </a:p>
        </p:txBody>
      </p:sp>
      <p:sp>
        <p:nvSpPr>
          <p:cNvPr id="27655" name="Rectangle 2"/>
          <p:cNvSpPr>
            <a:spLocks noGrp="1" noChangeArrowheads="1"/>
          </p:cNvSpPr>
          <p:nvPr>
            <p:ph type="title"/>
          </p:nvPr>
        </p:nvSpPr>
        <p:spPr/>
        <p:txBody>
          <a:bodyPr/>
          <a:lstStyle/>
          <a:p>
            <a:pPr eaLnBrk="1" hangingPunct="1"/>
            <a:r>
              <a:rPr lang="ja-JP" altLang="en-US" smtClean="0"/>
              <a:t>クラフトの不等式</a:t>
            </a:r>
          </a:p>
        </p:txBody>
      </p:sp>
      <p:sp>
        <p:nvSpPr>
          <p:cNvPr id="27656" name="Text Box 4"/>
          <p:cNvSpPr txBox="1">
            <a:spLocks noChangeArrowheads="1"/>
          </p:cNvSpPr>
          <p:nvPr/>
        </p:nvSpPr>
        <p:spPr bwMode="auto">
          <a:xfrm>
            <a:off x="457200" y="609600"/>
            <a:ext cx="6086475" cy="457200"/>
          </a:xfrm>
          <a:prstGeom prst="rect">
            <a:avLst/>
          </a:prstGeom>
          <a:noFill/>
          <a:ln w="9525">
            <a:noFill/>
            <a:miter lim="800000"/>
            <a:headEnd/>
            <a:tailEnd/>
          </a:ln>
        </p:spPr>
        <p:txBody>
          <a:bodyPr wrap="none">
            <a:spAutoFit/>
          </a:bodyPr>
          <a:lstStyle/>
          <a:p>
            <a:r>
              <a:rPr lang="ja-JP" altLang="en-US"/>
              <a:t>符号長で瞬時符号を特徴づけることができる。</a:t>
            </a:r>
          </a:p>
        </p:txBody>
      </p:sp>
      <p:sp>
        <p:nvSpPr>
          <p:cNvPr id="27657" name="AutoShape 5"/>
          <p:cNvSpPr>
            <a:spLocks noChangeArrowheads="1"/>
          </p:cNvSpPr>
          <p:nvPr/>
        </p:nvSpPr>
        <p:spPr bwMode="auto">
          <a:xfrm>
            <a:off x="142875" y="1214438"/>
            <a:ext cx="7543800" cy="3571875"/>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27658" name="Text Box 6"/>
          <p:cNvSpPr txBox="1">
            <a:spLocks noChangeArrowheads="1"/>
          </p:cNvSpPr>
          <p:nvPr/>
        </p:nvSpPr>
        <p:spPr bwMode="auto">
          <a:xfrm>
            <a:off x="371475" y="1509713"/>
            <a:ext cx="7086600" cy="1187450"/>
          </a:xfrm>
          <a:prstGeom prst="rect">
            <a:avLst/>
          </a:prstGeom>
          <a:noFill/>
          <a:ln w="9525">
            <a:noFill/>
            <a:miter lim="800000"/>
            <a:headEnd/>
            <a:tailEnd/>
          </a:ln>
        </p:spPr>
        <p:txBody>
          <a:bodyPr>
            <a:spAutoFit/>
          </a:bodyPr>
          <a:lstStyle/>
          <a:p>
            <a:r>
              <a:rPr lang="ja-JP" altLang="en-US"/>
              <a:t>符号語長の集合が　　　　　　　　　　　　　であるような</a:t>
            </a:r>
          </a:p>
          <a:p>
            <a:r>
              <a:rPr lang="ja-JP" altLang="en-US">
                <a:solidFill>
                  <a:srgbClr val="FF0000"/>
                </a:solidFill>
              </a:rPr>
              <a:t>ｒ元瞬時符号　　　　　　　　　　　　　　</a:t>
            </a:r>
            <a:r>
              <a:rPr lang="ja-JP" altLang="en-US"/>
              <a:t>が存在するための必要十分条件は、次式が成り立つことである。</a:t>
            </a:r>
          </a:p>
        </p:txBody>
      </p:sp>
      <p:graphicFrame>
        <p:nvGraphicFramePr>
          <p:cNvPr id="27650" name="Object 1024"/>
          <p:cNvGraphicFramePr>
            <a:graphicFrameLocks noChangeAspect="1"/>
          </p:cNvGraphicFramePr>
          <p:nvPr/>
        </p:nvGraphicFramePr>
        <p:xfrm>
          <a:off x="2124075" y="1909763"/>
          <a:ext cx="2362200" cy="447675"/>
        </p:xfrm>
        <a:graphic>
          <a:graphicData uri="http://schemas.openxmlformats.org/presentationml/2006/ole">
            <p:oleObj spid="_x0000_s27650" name="Equation" r:id="rId3" imgW="1206360" imgH="228600" progId="Equation.DSMT4">
              <p:embed/>
            </p:oleObj>
          </a:graphicData>
        </a:graphic>
      </p:graphicFrame>
      <p:graphicFrame>
        <p:nvGraphicFramePr>
          <p:cNvPr id="27651" name="Object 1025"/>
          <p:cNvGraphicFramePr>
            <a:graphicFrameLocks noChangeAspect="1"/>
          </p:cNvGraphicFramePr>
          <p:nvPr/>
        </p:nvGraphicFramePr>
        <p:xfrm>
          <a:off x="2962275" y="1509713"/>
          <a:ext cx="2362200" cy="512762"/>
        </p:xfrm>
        <a:graphic>
          <a:graphicData uri="http://schemas.openxmlformats.org/presentationml/2006/ole">
            <p:oleObj spid="_x0000_s27651" name="Equation" r:id="rId4" imgW="1054080" imgH="228600" progId="Equation.DSMT4">
              <p:embed/>
            </p:oleObj>
          </a:graphicData>
        </a:graphic>
      </p:graphicFrame>
      <p:graphicFrame>
        <p:nvGraphicFramePr>
          <p:cNvPr id="27652" name="Object 1026"/>
          <p:cNvGraphicFramePr>
            <a:graphicFrameLocks noChangeAspect="1"/>
          </p:cNvGraphicFramePr>
          <p:nvPr/>
        </p:nvGraphicFramePr>
        <p:xfrm>
          <a:off x="1895475" y="2576513"/>
          <a:ext cx="2819400" cy="1581150"/>
        </p:xfrm>
        <a:graphic>
          <a:graphicData uri="http://schemas.openxmlformats.org/presentationml/2006/ole">
            <p:oleObj spid="_x0000_s27652" name="Equation" r:id="rId5" imgW="723600" imgH="406080" progId="Equation.DSMT4">
              <p:embed/>
            </p:oleObj>
          </a:graphicData>
        </a:graphic>
      </p:graphicFrame>
      <p:sp>
        <p:nvSpPr>
          <p:cNvPr id="27659" name="Text Box 10"/>
          <p:cNvSpPr txBox="1">
            <a:spLocks noChangeArrowheads="1"/>
          </p:cNvSpPr>
          <p:nvPr/>
        </p:nvSpPr>
        <p:spPr bwMode="auto">
          <a:xfrm>
            <a:off x="371475" y="4176713"/>
            <a:ext cx="7086600" cy="457200"/>
          </a:xfrm>
          <a:prstGeom prst="rect">
            <a:avLst/>
          </a:prstGeom>
          <a:noFill/>
          <a:ln w="9525">
            <a:noFill/>
            <a:miter lim="800000"/>
            <a:headEnd/>
            <a:tailEnd/>
          </a:ln>
        </p:spPr>
        <p:txBody>
          <a:bodyPr>
            <a:spAutoFit/>
          </a:bodyPr>
          <a:lstStyle/>
          <a:p>
            <a:r>
              <a:rPr lang="ja-JP" altLang="en-US"/>
              <a:t>この不等式を</a:t>
            </a:r>
            <a:r>
              <a:rPr lang="ja-JP" altLang="en-US">
                <a:solidFill>
                  <a:srgbClr val="FF0000"/>
                </a:solidFill>
              </a:rPr>
              <a:t>クラフトの不等式</a:t>
            </a:r>
            <a:r>
              <a:rPr lang="ja-JP" altLang="en-US"/>
              <a:t>という。</a:t>
            </a:r>
          </a:p>
        </p:txBody>
      </p:sp>
      <p:sp>
        <p:nvSpPr>
          <p:cNvPr id="27660" name="AutoShape 11"/>
          <p:cNvSpPr>
            <a:spLocks noChangeArrowheads="1"/>
          </p:cNvSpPr>
          <p:nvPr/>
        </p:nvSpPr>
        <p:spPr bwMode="auto">
          <a:xfrm>
            <a:off x="285750" y="5267325"/>
            <a:ext cx="7467600" cy="1447800"/>
          </a:xfrm>
          <a:prstGeom prst="roundRect">
            <a:avLst>
              <a:gd name="adj" fmla="val 16667"/>
            </a:avLst>
          </a:prstGeom>
          <a:noFill/>
          <a:ln w="38100">
            <a:solidFill>
              <a:srgbClr val="FF9900"/>
            </a:solidFill>
            <a:round/>
            <a:headEnd/>
            <a:tailEnd/>
          </a:ln>
        </p:spPr>
        <p:txBody>
          <a:bodyPr wrap="none" anchor="ctr"/>
          <a:lstStyle/>
          <a:p>
            <a:endParaRPr lang="ja-JP" altLang="en-US"/>
          </a:p>
        </p:txBody>
      </p:sp>
      <p:graphicFrame>
        <p:nvGraphicFramePr>
          <p:cNvPr id="27653" name="Object 1027"/>
          <p:cNvGraphicFramePr>
            <a:graphicFrameLocks noChangeAspect="1"/>
          </p:cNvGraphicFramePr>
          <p:nvPr/>
        </p:nvGraphicFramePr>
        <p:xfrm>
          <a:off x="2571750" y="5689600"/>
          <a:ext cx="1828800" cy="1025525"/>
        </p:xfrm>
        <a:graphic>
          <a:graphicData uri="http://schemas.openxmlformats.org/presentationml/2006/ole">
            <p:oleObj spid="_x0000_s27653" name="Equation" r:id="rId6" imgW="723600" imgH="406080" progId="Equation.DSMT4">
              <p:embed/>
            </p:oleObj>
          </a:graphicData>
        </a:graphic>
      </p:graphicFrame>
      <p:sp>
        <p:nvSpPr>
          <p:cNvPr id="27661" name="Text Box 13"/>
          <p:cNvSpPr txBox="1">
            <a:spLocks noChangeArrowheads="1"/>
          </p:cNvSpPr>
          <p:nvPr/>
        </p:nvSpPr>
        <p:spPr bwMode="auto">
          <a:xfrm>
            <a:off x="422275" y="5308600"/>
            <a:ext cx="7183438" cy="457200"/>
          </a:xfrm>
          <a:prstGeom prst="rect">
            <a:avLst/>
          </a:prstGeom>
          <a:noFill/>
          <a:ln w="9525">
            <a:noFill/>
            <a:miter lim="800000"/>
            <a:headEnd/>
            <a:tailEnd/>
          </a:ln>
        </p:spPr>
        <p:txBody>
          <a:bodyPr wrap="none">
            <a:spAutoFit/>
          </a:bodyPr>
          <a:lstStyle/>
          <a:p>
            <a:r>
              <a:rPr lang="ja-JP" altLang="en-US"/>
              <a:t>２元符号（</a:t>
            </a:r>
            <a:r>
              <a:rPr lang="en-US" altLang="ja-JP"/>
              <a:t>{0,1}</a:t>
            </a:r>
            <a:r>
              <a:rPr lang="ja-JP" altLang="en-US"/>
              <a:t>への符号化）の場合のクラフトの不等式</a:t>
            </a:r>
          </a:p>
        </p:txBody>
      </p:sp>
      <p:sp>
        <p:nvSpPr>
          <p:cNvPr id="27662" name="テキスト ボックス 13"/>
          <p:cNvSpPr txBox="1">
            <a:spLocks noChangeArrowheads="1"/>
          </p:cNvSpPr>
          <p:nvPr/>
        </p:nvSpPr>
        <p:spPr bwMode="auto">
          <a:xfrm>
            <a:off x="857250" y="1038225"/>
            <a:ext cx="3130550" cy="461963"/>
          </a:xfrm>
          <a:prstGeom prst="rect">
            <a:avLst/>
          </a:prstGeom>
          <a:solidFill>
            <a:schemeClr val="bg1"/>
          </a:solidFill>
          <a:ln w="9525">
            <a:solidFill>
              <a:schemeClr val="bg1"/>
            </a:solidFill>
            <a:miter lim="800000"/>
            <a:headEnd/>
            <a:tailEnd/>
          </a:ln>
        </p:spPr>
        <p:txBody>
          <a:bodyPr wrap="none">
            <a:spAutoFit/>
          </a:bodyPr>
          <a:lstStyle/>
          <a:p>
            <a:r>
              <a:rPr lang="ja-JP" altLang="en-US">
                <a:solidFill>
                  <a:srgbClr val="C00000"/>
                </a:solidFill>
              </a:rPr>
              <a:t>性質：クラフトの不等式</a:t>
            </a:r>
          </a:p>
        </p:txBody>
      </p:sp>
      <p:sp>
        <p:nvSpPr>
          <p:cNvPr id="27663" name="テキスト ボックス 14"/>
          <p:cNvSpPr txBox="1">
            <a:spLocks noChangeArrowheads="1"/>
          </p:cNvSpPr>
          <p:nvPr/>
        </p:nvSpPr>
        <p:spPr bwMode="auto">
          <a:xfrm>
            <a:off x="714375" y="4929188"/>
            <a:ext cx="4516438" cy="461962"/>
          </a:xfrm>
          <a:prstGeom prst="rect">
            <a:avLst/>
          </a:prstGeom>
          <a:solidFill>
            <a:schemeClr val="bg1"/>
          </a:solidFill>
          <a:ln w="9525">
            <a:solidFill>
              <a:schemeClr val="bg1"/>
            </a:solidFill>
            <a:miter lim="800000"/>
            <a:headEnd/>
            <a:tailEnd/>
          </a:ln>
        </p:spPr>
        <p:txBody>
          <a:bodyPr wrap="none">
            <a:spAutoFit/>
          </a:bodyPr>
          <a:lstStyle/>
          <a:p>
            <a:r>
              <a:rPr lang="ja-JP" altLang="en-US">
                <a:solidFill>
                  <a:srgbClr val="C00000"/>
                </a:solidFill>
              </a:rPr>
              <a:t>性質：</a:t>
            </a:r>
            <a:r>
              <a:rPr lang="en-US" altLang="ja-JP">
                <a:solidFill>
                  <a:srgbClr val="C00000"/>
                </a:solidFill>
              </a:rPr>
              <a:t>2</a:t>
            </a:r>
            <a:r>
              <a:rPr lang="ja-JP" altLang="en-US">
                <a:solidFill>
                  <a:srgbClr val="C00000"/>
                </a:solidFill>
              </a:rPr>
              <a:t>元符号のクラフトの不等式</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スライド番号プレースホルダ 4"/>
          <p:cNvSpPr>
            <a:spLocks noGrp="1"/>
          </p:cNvSpPr>
          <p:nvPr>
            <p:ph type="sldNum" sz="quarter" idx="12"/>
          </p:nvPr>
        </p:nvSpPr>
        <p:spPr>
          <a:noFill/>
        </p:spPr>
        <p:txBody>
          <a:bodyPr/>
          <a:lstStyle/>
          <a:p>
            <a:fld id="{2512896A-D0FE-4F1A-9860-E1555A85D035}" type="slidenum">
              <a:rPr lang="en-US" altLang="ja-JP" smtClean="0"/>
              <a:pPr/>
              <a:t>34</a:t>
            </a:fld>
            <a:endParaRPr lang="en-US" altLang="ja-JP" smtClean="0"/>
          </a:p>
        </p:txBody>
      </p:sp>
      <p:sp>
        <p:nvSpPr>
          <p:cNvPr id="28678" name="Oval 66"/>
          <p:cNvSpPr>
            <a:spLocks noChangeArrowheads="1"/>
          </p:cNvSpPr>
          <p:nvPr/>
        </p:nvSpPr>
        <p:spPr bwMode="auto">
          <a:xfrm>
            <a:off x="7620000" y="2286000"/>
            <a:ext cx="990600" cy="457200"/>
          </a:xfrm>
          <a:prstGeom prst="ellipse">
            <a:avLst/>
          </a:prstGeom>
          <a:solidFill>
            <a:srgbClr val="99FF99"/>
          </a:solidFill>
          <a:ln w="9525">
            <a:round/>
            <a:headEnd/>
            <a:tailEnd/>
          </a:ln>
          <a:scene3d>
            <a:camera prst="legacyObliqueTopRight">
              <a:rot lat="16199995" lon="0" rev="0"/>
            </a:camera>
            <a:lightRig rig="legacyFlat3" dir="b"/>
          </a:scene3d>
          <a:sp3d extrusionH="3224200" prstMaterial="legacyMatte">
            <a:bevelT w="13500" h="13500" prst="angle"/>
            <a:bevelB w="13500" h="13500" prst="angle"/>
            <a:extrusionClr>
              <a:srgbClr val="99FF99"/>
            </a:extrusionClr>
          </a:sp3d>
        </p:spPr>
        <p:txBody>
          <a:bodyPr wrap="none" anchor="ctr">
            <a:flatTx/>
          </a:bodyPr>
          <a:lstStyle/>
          <a:p>
            <a:pPr algn="ctr"/>
            <a:endParaRPr lang="ja-JP" altLang="ja-JP"/>
          </a:p>
        </p:txBody>
      </p:sp>
      <p:sp>
        <p:nvSpPr>
          <p:cNvPr id="28679" name="Rectangle 2"/>
          <p:cNvSpPr>
            <a:spLocks noGrp="1" noChangeArrowheads="1"/>
          </p:cNvSpPr>
          <p:nvPr>
            <p:ph type="title"/>
          </p:nvPr>
        </p:nvSpPr>
        <p:spPr/>
        <p:txBody>
          <a:bodyPr/>
          <a:lstStyle/>
          <a:p>
            <a:pPr eaLnBrk="1" hangingPunct="1"/>
            <a:r>
              <a:rPr lang="ja-JP" altLang="en-US" smtClean="0"/>
              <a:t>クラフトの不等式のイメージ</a:t>
            </a:r>
          </a:p>
        </p:txBody>
      </p:sp>
      <p:sp>
        <p:nvSpPr>
          <p:cNvPr id="28680" name="Line 4"/>
          <p:cNvSpPr>
            <a:spLocks noChangeShapeType="1"/>
          </p:cNvSpPr>
          <p:nvPr/>
        </p:nvSpPr>
        <p:spPr bwMode="auto">
          <a:xfrm flipV="1">
            <a:off x="1371600" y="2286000"/>
            <a:ext cx="1524000" cy="1066800"/>
          </a:xfrm>
          <a:prstGeom prst="line">
            <a:avLst/>
          </a:prstGeom>
          <a:noFill/>
          <a:ln w="38100">
            <a:solidFill>
              <a:schemeClr val="tx1"/>
            </a:solidFill>
            <a:round/>
            <a:headEnd/>
            <a:tailEnd/>
          </a:ln>
        </p:spPr>
        <p:txBody>
          <a:bodyPr/>
          <a:lstStyle/>
          <a:p>
            <a:endParaRPr lang="ja-JP" altLang="en-US"/>
          </a:p>
        </p:txBody>
      </p:sp>
      <p:sp>
        <p:nvSpPr>
          <p:cNvPr id="28681" name="Line 5"/>
          <p:cNvSpPr>
            <a:spLocks noChangeShapeType="1"/>
          </p:cNvSpPr>
          <p:nvPr/>
        </p:nvSpPr>
        <p:spPr bwMode="auto">
          <a:xfrm>
            <a:off x="1371600" y="3352800"/>
            <a:ext cx="1524000" cy="1219200"/>
          </a:xfrm>
          <a:prstGeom prst="line">
            <a:avLst/>
          </a:prstGeom>
          <a:noFill/>
          <a:ln w="38100">
            <a:solidFill>
              <a:schemeClr val="tx1"/>
            </a:solidFill>
            <a:round/>
            <a:headEnd/>
            <a:tailEnd/>
          </a:ln>
        </p:spPr>
        <p:txBody>
          <a:bodyPr/>
          <a:lstStyle/>
          <a:p>
            <a:endParaRPr lang="ja-JP" altLang="en-US"/>
          </a:p>
        </p:txBody>
      </p:sp>
      <p:sp>
        <p:nvSpPr>
          <p:cNvPr id="28682" name="Line 6"/>
          <p:cNvSpPr>
            <a:spLocks noChangeShapeType="1"/>
          </p:cNvSpPr>
          <p:nvPr/>
        </p:nvSpPr>
        <p:spPr bwMode="auto">
          <a:xfrm flipV="1">
            <a:off x="2895600" y="1752600"/>
            <a:ext cx="1524000" cy="533400"/>
          </a:xfrm>
          <a:prstGeom prst="line">
            <a:avLst/>
          </a:prstGeom>
          <a:noFill/>
          <a:ln w="38100">
            <a:solidFill>
              <a:schemeClr val="tx1"/>
            </a:solidFill>
            <a:round/>
            <a:headEnd/>
            <a:tailEnd/>
          </a:ln>
        </p:spPr>
        <p:txBody>
          <a:bodyPr/>
          <a:lstStyle/>
          <a:p>
            <a:endParaRPr lang="ja-JP" altLang="en-US"/>
          </a:p>
        </p:txBody>
      </p:sp>
      <p:sp>
        <p:nvSpPr>
          <p:cNvPr id="28683" name="Line 7"/>
          <p:cNvSpPr>
            <a:spLocks noChangeShapeType="1"/>
          </p:cNvSpPr>
          <p:nvPr/>
        </p:nvSpPr>
        <p:spPr bwMode="auto">
          <a:xfrm flipV="1">
            <a:off x="4419600" y="1524000"/>
            <a:ext cx="1371600" cy="228600"/>
          </a:xfrm>
          <a:prstGeom prst="line">
            <a:avLst/>
          </a:prstGeom>
          <a:noFill/>
          <a:ln w="38100">
            <a:solidFill>
              <a:schemeClr val="tx1"/>
            </a:solidFill>
            <a:round/>
            <a:headEnd/>
            <a:tailEnd/>
          </a:ln>
        </p:spPr>
        <p:txBody>
          <a:bodyPr/>
          <a:lstStyle/>
          <a:p>
            <a:endParaRPr lang="ja-JP" altLang="en-US"/>
          </a:p>
        </p:txBody>
      </p:sp>
      <p:sp>
        <p:nvSpPr>
          <p:cNvPr id="28684" name="Line 8"/>
          <p:cNvSpPr>
            <a:spLocks noChangeShapeType="1"/>
          </p:cNvSpPr>
          <p:nvPr/>
        </p:nvSpPr>
        <p:spPr bwMode="auto">
          <a:xfrm>
            <a:off x="4419600" y="1752600"/>
            <a:ext cx="1295400" cy="304800"/>
          </a:xfrm>
          <a:prstGeom prst="line">
            <a:avLst/>
          </a:prstGeom>
          <a:noFill/>
          <a:ln w="38100">
            <a:solidFill>
              <a:schemeClr val="tx1"/>
            </a:solidFill>
            <a:round/>
            <a:headEnd/>
            <a:tailEnd/>
          </a:ln>
        </p:spPr>
        <p:txBody>
          <a:bodyPr/>
          <a:lstStyle/>
          <a:p>
            <a:endParaRPr lang="ja-JP" altLang="en-US"/>
          </a:p>
        </p:txBody>
      </p:sp>
      <p:sp>
        <p:nvSpPr>
          <p:cNvPr id="28685" name="Line 9"/>
          <p:cNvSpPr>
            <a:spLocks noChangeShapeType="1"/>
          </p:cNvSpPr>
          <p:nvPr/>
        </p:nvSpPr>
        <p:spPr bwMode="auto">
          <a:xfrm>
            <a:off x="2895600" y="2209800"/>
            <a:ext cx="1447800" cy="609600"/>
          </a:xfrm>
          <a:prstGeom prst="line">
            <a:avLst/>
          </a:prstGeom>
          <a:noFill/>
          <a:ln w="38100">
            <a:solidFill>
              <a:schemeClr val="tx1"/>
            </a:solidFill>
            <a:round/>
            <a:headEnd/>
            <a:tailEnd/>
          </a:ln>
        </p:spPr>
        <p:txBody>
          <a:bodyPr/>
          <a:lstStyle/>
          <a:p>
            <a:endParaRPr lang="ja-JP" altLang="en-US"/>
          </a:p>
        </p:txBody>
      </p:sp>
      <p:sp>
        <p:nvSpPr>
          <p:cNvPr id="28686" name="Line 10"/>
          <p:cNvSpPr>
            <a:spLocks noChangeShapeType="1"/>
          </p:cNvSpPr>
          <p:nvPr/>
        </p:nvSpPr>
        <p:spPr bwMode="auto">
          <a:xfrm flipV="1">
            <a:off x="2971800" y="4038600"/>
            <a:ext cx="1524000" cy="533400"/>
          </a:xfrm>
          <a:prstGeom prst="line">
            <a:avLst/>
          </a:prstGeom>
          <a:noFill/>
          <a:ln w="38100">
            <a:solidFill>
              <a:schemeClr val="tx1"/>
            </a:solidFill>
            <a:round/>
            <a:headEnd/>
            <a:tailEnd/>
          </a:ln>
        </p:spPr>
        <p:txBody>
          <a:bodyPr/>
          <a:lstStyle/>
          <a:p>
            <a:endParaRPr lang="ja-JP" altLang="en-US"/>
          </a:p>
        </p:txBody>
      </p:sp>
      <p:sp>
        <p:nvSpPr>
          <p:cNvPr id="28687" name="Line 11"/>
          <p:cNvSpPr>
            <a:spLocks noChangeShapeType="1"/>
          </p:cNvSpPr>
          <p:nvPr/>
        </p:nvSpPr>
        <p:spPr bwMode="auto">
          <a:xfrm>
            <a:off x="3048000" y="4572000"/>
            <a:ext cx="1447800" cy="533400"/>
          </a:xfrm>
          <a:prstGeom prst="line">
            <a:avLst/>
          </a:prstGeom>
          <a:noFill/>
          <a:ln w="38100">
            <a:solidFill>
              <a:schemeClr val="tx1"/>
            </a:solidFill>
            <a:round/>
            <a:headEnd/>
            <a:tailEnd/>
          </a:ln>
        </p:spPr>
        <p:txBody>
          <a:bodyPr/>
          <a:lstStyle/>
          <a:p>
            <a:endParaRPr lang="ja-JP" altLang="en-US"/>
          </a:p>
        </p:txBody>
      </p:sp>
      <p:sp>
        <p:nvSpPr>
          <p:cNvPr id="28688" name="Line 14"/>
          <p:cNvSpPr>
            <a:spLocks noChangeShapeType="1"/>
          </p:cNvSpPr>
          <p:nvPr/>
        </p:nvSpPr>
        <p:spPr bwMode="auto">
          <a:xfrm flipV="1">
            <a:off x="4572000" y="4876800"/>
            <a:ext cx="1295400" cy="228600"/>
          </a:xfrm>
          <a:prstGeom prst="line">
            <a:avLst/>
          </a:prstGeom>
          <a:noFill/>
          <a:ln w="38100">
            <a:solidFill>
              <a:schemeClr val="tx1"/>
            </a:solidFill>
            <a:round/>
            <a:headEnd/>
            <a:tailEnd/>
          </a:ln>
        </p:spPr>
        <p:txBody>
          <a:bodyPr/>
          <a:lstStyle/>
          <a:p>
            <a:endParaRPr lang="ja-JP" altLang="en-US"/>
          </a:p>
        </p:txBody>
      </p:sp>
      <p:sp>
        <p:nvSpPr>
          <p:cNvPr id="28689" name="Oval 18"/>
          <p:cNvSpPr>
            <a:spLocks noChangeArrowheads="1"/>
          </p:cNvSpPr>
          <p:nvPr/>
        </p:nvSpPr>
        <p:spPr bwMode="auto">
          <a:xfrm>
            <a:off x="5638800" y="47244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8690" name="Oval 24"/>
          <p:cNvSpPr>
            <a:spLocks noChangeArrowheads="1"/>
          </p:cNvSpPr>
          <p:nvPr/>
        </p:nvSpPr>
        <p:spPr bwMode="auto">
          <a:xfrm>
            <a:off x="5638800" y="13716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8691" name="Oval 25"/>
          <p:cNvSpPr>
            <a:spLocks noChangeArrowheads="1"/>
          </p:cNvSpPr>
          <p:nvPr/>
        </p:nvSpPr>
        <p:spPr bwMode="auto">
          <a:xfrm>
            <a:off x="5638800" y="19050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8692" name="Oval 26"/>
          <p:cNvSpPr>
            <a:spLocks noChangeArrowheads="1"/>
          </p:cNvSpPr>
          <p:nvPr/>
        </p:nvSpPr>
        <p:spPr bwMode="auto">
          <a:xfrm>
            <a:off x="4267200" y="26670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8695" name="Oval 29"/>
          <p:cNvSpPr>
            <a:spLocks noChangeArrowheads="1"/>
          </p:cNvSpPr>
          <p:nvPr/>
        </p:nvSpPr>
        <p:spPr bwMode="auto">
          <a:xfrm>
            <a:off x="4343400" y="3886200"/>
            <a:ext cx="304800" cy="304800"/>
          </a:xfrm>
          <a:prstGeom prst="ellipse">
            <a:avLst/>
          </a:prstGeom>
          <a:solidFill>
            <a:schemeClr val="accent2">
              <a:lumMod val="60000"/>
              <a:lumOff val="40000"/>
            </a:schemeClr>
          </a:solidFill>
          <a:ln w="38100">
            <a:solidFill>
              <a:schemeClr val="tx1"/>
            </a:solidFill>
            <a:round/>
            <a:headEnd/>
            <a:tailEnd/>
          </a:ln>
        </p:spPr>
        <p:txBody>
          <a:bodyPr wrap="none" anchor="ctr"/>
          <a:lstStyle/>
          <a:p>
            <a:endParaRPr lang="ja-JP" altLang="en-US"/>
          </a:p>
        </p:txBody>
      </p:sp>
      <p:sp>
        <p:nvSpPr>
          <p:cNvPr id="28699" name="Line 33"/>
          <p:cNvSpPr>
            <a:spLocks noChangeShapeType="1"/>
          </p:cNvSpPr>
          <p:nvPr/>
        </p:nvSpPr>
        <p:spPr bwMode="auto">
          <a:xfrm>
            <a:off x="381000" y="3352800"/>
            <a:ext cx="838200" cy="0"/>
          </a:xfrm>
          <a:prstGeom prst="line">
            <a:avLst/>
          </a:prstGeom>
          <a:noFill/>
          <a:ln w="38100">
            <a:solidFill>
              <a:schemeClr val="accent2"/>
            </a:solidFill>
            <a:round/>
            <a:headEnd/>
            <a:tailEnd type="triangle" w="med" len="med"/>
          </a:ln>
        </p:spPr>
        <p:txBody>
          <a:bodyPr/>
          <a:lstStyle/>
          <a:p>
            <a:endParaRPr lang="ja-JP" altLang="en-US"/>
          </a:p>
        </p:txBody>
      </p:sp>
      <p:sp>
        <p:nvSpPr>
          <p:cNvPr id="28700" name="Text Box 34"/>
          <p:cNvSpPr txBox="1">
            <a:spLocks noChangeArrowheads="1"/>
          </p:cNvSpPr>
          <p:nvPr/>
        </p:nvSpPr>
        <p:spPr bwMode="auto">
          <a:xfrm>
            <a:off x="1676400" y="2286000"/>
            <a:ext cx="336550" cy="457200"/>
          </a:xfrm>
          <a:prstGeom prst="rect">
            <a:avLst/>
          </a:prstGeom>
          <a:noFill/>
          <a:ln w="9525">
            <a:noFill/>
            <a:miter lim="800000"/>
            <a:headEnd/>
            <a:tailEnd/>
          </a:ln>
        </p:spPr>
        <p:txBody>
          <a:bodyPr wrap="none">
            <a:spAutoFit/>
          </a:bodyPr>
          <a:lstStyle/>
          <a:p>
            <a:r>
              <a:rPr lang="en-US" altLang="ja-JP"/>
              <a:t>0</a:t>
            </a:r>
          </a:p>
        </p:txBody>
      </p:sp>
      <p:sp>
        <p:nvSpPr>
          <p:cNvPr id="28701" name="Text Box 35"/>
          <p:cNvSpPr txBox="1">
            <a:spLocks noChangeArrowheads="1"/>
          </p:cNvSpPr>
          <p:nvPr/>
        </p:nvSpPr>
        <p:spPr bwMode="auto">
          <a:xfrm>
            <a:off x="3505200" y="1447800"/>
            <a:ext cx="336550" cy="457200"/>
          </a:xfrm>
          <a:prstGeom prst="rect">
            <a:avLst/>
          </a:prstGeom>
          <a:noFill/>
          <a:ln w="9525">
            <a:noFill/>
            <a:miter lim="800000"/>
            <a:headEnd/>
            <a:tailEnd/>
          </a:ln>
        </p:spPr>
        <p:txBody>
          <a:bodyPr wrap="none">
            <a:spAutoFit/>
          </a:bodyPr>
          <a:lstStyle/>
          <a:p>
            <a:r>
              <a:rPr lang="en-US" altLang="ja-JP"/>
              <a:t>0</a:t>
            </a:r>
          </a:p>
        </p:txBody>
      </p:sp>
      <p:sp>
        <p:nvSpPr>
          <p:cNvPr id="28702" name="Text Box 36"/>
          <p:cNvSpPr txBox="1">
            <a:spLocks noChangeArrowheads="1"/>
          </p:cNvSpPr>
          <p:nvPr/>
        </p:nvSpPr>
        <p:spPr bwMode="auto">
          <a:xfrm>
            <a:off x="5029200" y="1066800"/>
            <a:ext cx="336550" cy="457200"/>
          </a:xfrm>
          <a:prstGeom prst="rect">
            <a:avLst/>
          </a:prstGeom>
          <a:noFill/>
          <a:ln w="9525">
            <a:noFill/>
            <a:miter lim="800000"/>
            <a:headEnd/>
            <a:tailEnd/>
          </a:ln>
        </p:spPr>
        <p:txBody>
          <a:bodyPr wrap="none">
            <a:spAutoFit/>
          </a:bodyPr>
          <a:lstStyle/>
          <a:p>
            <a:r>
              <a:rPr lang="en-US" altLang="ja-JP"/>
              <a:t>0</a:t>
            </a:r>
          </a:p>
        </p:txBody>
      </p:sp>
      <p:sp>
        <p:nvSpPr>
          <p:cNvPr id="28703" name="Text Box 37"/>
          <p:cNvSpPr txBox="1">
            <a:spLocks noChangeArrowheads="1"/>
          </p:cNvSpPr>
          <p:nvPr/>
        </p:nvSpPr>
        <p:spPr bwMode="auto">
          <a:xfrm>
            <a:off x="1752600" y="4114800"/>
            <a:ext cx="336550" cy="457200"/>
          </a:xfrm>
          <a:prstGeom prst="rect">
            <a:avLst/>
          </a:prstGeom>
          <a:noFill/>
          <a:ln w="9525">
            <a:noFill/>
            <a:miter lim="800000"/>
            <a:headEnd/>
            <a:tailEnd/>
          </a:ln>
        </p:spPr>
        <p:txBody>
          <a:bodyPr wrap="none">
            <a:spAutoFit/>
          </a:bodyPr>
          <a:lstStyle/>
          <a:p>
            <a:r>
              <a:rPr lang="en-US" altLang="ja-JP"/>
              <a:t>1</a:t>
            </a:r>
          </a:p>
        </p:txBody>
      </p:sp>
      <p:sp>
        <p:nvSpPr>
          <p:cNvPr id="28704" name="Text Box 38"/>
          <p:cNvSpPr txBox="1">
            <a:spLocks noChangeArrowheads="1"/>
          </p:cNvSpPr>
          <p:nvPr/>
        </p:nvSpPr>
        <p:spPr bwMode="auto">
          <a:xfrm>
            <a:off x="3429000" y="2590800"/>
            <a:ext cx="336550" cy="457200"/>
          </a:xfrm>
          <a:prstGeom prst="rect">
            <a:avLst/>
          </a:prstGeom>
          <a:noFill/>
          <a:ln w="9525">
            <a:noFill/>
            <a:miter lim="800000"/>
            <a:headEnd/>
            <a:tailEnd/>
          </a:ln>
        </p:spPr>
        <p:txBody>
          <a:bodyPr wrap="none">
            <a:spAutoFit/>
          </a:bodyPr>
          <a:lstStyle/>
          <a:p>
            <a:r>
              <a:rPr lang="en-US" altLang="ja-JP"/>
              <a:t>1</a:t>
            </a:r>
          </a:p>
        </p:txBody>
      </p:sp>
      <p:sp>
        <p:nvSpPr>
          <p:cNvPr id="28705" name="Text Box 39"/>
          <p:cNvSpPr txBox="1">
            <a:spLocks noChangeArrowheads="1"/>
          </p:cNvSpPr>
          <p:nvPr/>
        </p:nvSpPr>
        <p:spPr bwMode="auto">
          <a:xfrm>
            <a:off x="3505200" y="4876800"/>
            <a:ext cx="336550" cy="457200"/>
          </a:xfrm>
          <a:prstGeom prst="rect">
            <a:avLst/>
          </a:prstGeom>
          <a:noFill/>
          <a:ln w="9525">
            <a:noFill/>
            <a:miter lim="800000"/>
            <a:headEnd/>
            <a:tailEnd/>
          </a:ln>
        </p:spPr>
        <p:txBody>
          <a:bodyPr wrap="none">
            <a:spAutoFit/>
          </a:bodyPr>
          <a:lstStyle/>
          <a:p>
            <a:r>
              <a:rPr lang="en-US" altLang="ja-JP"/>
              <a:t>1</a:t>
            </a:r>
          </a:p>
        </p:txBody>
      </p:sp>
      <p:sp>
        <p:nvSpPr>
          <p:cNvPr id="28706" name="Text Box 40"/>
          <p:cNvSpPr txBox="1">
            <a:spLocks noChangeArrowheads="1"/>
          </p:cNvSpPr>
          <p:nvPr/>
        </p:nvSpPr>
        <p:spPr bwMode="auto">
          <a:xfrm>
            <a:off x="3505200" y="3733800"/>
            <a:ext cx="336550" cy="457200"/>
          </a:xfrm>
          <a:prstGeom prst="rect">
            <a:avLst/>
          </a:prstGeom>
          <a:noFill/>
          <a:ln w="9525">
            <a:noFill/>
            <a:miter lim="800000"/>
            <a:headEnd/>
            <a:tailEnd/>
          </a:ln>
        </p:spPr>
        <p:txBody>
          <a:bodyPr wrap="none">
            <a:spAutoFit/>
          </a:bodyPr>
          <a:lstStyle/>
          <a:p>
            <a:r>
              <a:rPr lang="en-US" altLang="ja-JP"/>
              <a:t>0</a:t>
            </a:r>
          </a:p>
        </p:txBody>
      </p:sp>
      <p:sp>
        <p:nvSpPr>
          <p:cNvPr id="28707" name="Text Box 46"/>
          <p:cNvSpPr txBox="1">
            <a:spLocks noChangeArrowheads="1"/>
          </p:cNvSpPr>
          <p:nvPr/>
        </p:nvSpPr>
        <p:spPr bwMode="auto">
          <a:xfrm>
            <a:off x="4800600" y="4572000"/>
            <a:ext cx="336550" cy="457200"/>
          </a:xfrm>
          <a:prstGeom prst="rect">
            <a:avLst/>
          </a:prstGeom>
          <a:noFill/>
          <a:ln w="9525">
            <a:noFill/>
            <a:miter lim="800000"/>
            <a:headEnd/>
            <a:tailEnd/>
          </a:ln>
        </p:spPr>
        <p:txBody>
          <a:bodyPr wrap="none">
            <a:spAutoFit/>
          </a:bodyPr>
          <a:lstStyle/>
          <a:p>
            <a:r>
              <a:rPr lang="en-US" altLang="ja-JP"/>
              <a:t>0</a:t>
            </a:r>
          </a:p>
        </p:txBody>
      </p:sp>
      <p:sp>
        <p:nvSpPr>
          <p:cNvPr id="28708" name="Oval 55"/>
          <p:cNvSpPr>
            <a:spLocks noChangeArrowheads="1"/>
          </p:cNvSpPr>
          <p:nvPr/>
        </p:nvSpPr>
        <p:spPr bwMode="auto">
          <a:xfrm>
            <a:off x="152400" y="3276600"/>
            <a:ext cx="990600" cy="457200"/>
          </a:xfrm>
          <a:prstGeom prst="ellipse">
            <a:avLst/>
          </a:prstGeom>
          <a:solidFill>
            <a:srgbClr val="99FF99"/>
          </a:solidFill>
          <a:ln w="9525">
            <a:round/>
            <a:headEnd/>
            <a:tailEnd/>
          </a:ln>
          <a:scene3d>
            <a:camera prst="legacyObliqueTopRight">
              <a:rot lat="16199995" lon="0" rev="0"/>
            </a:camera>
            <a:lightRig rig="legacyFlat3" dir="b"/>
          </a:scene3d>
          <a:sp3d extrusionH="3224200" prstMaterial="legacyMatte">
            <a:bevelT w="13500" h="13500" prst="angle"/>
            <a:bevelB w="13500" h="13500" prst="angle"/>
            <a:extrusionClr>
              <a:srgbClr val="99FF99"/>
            </a:extrusionClr>
          </a:sp3d>
        </p:spPr>
        <p:txBody>
          <a:bodyPr wrap="none" anchor="ctr">
            <a:flatTx/>
          </a:bodyPr>
          <a:lstStyle/>
          <a:p>
            <a:endParaRPr lang="ja-JP" altLang="en-US"/>
          </a:p>
        </p:txBody>
      </p:sp>
      <p:sp>
        <p:nvSpPr>
          <p:cNvPr id="28709" name="Oval 56"/>
          <p:cNvSpPr>
            <a:spLocks noChangeArrowheads="1"/>
          </p:cNvSpPr>
          <p:nvPr/>
        </p:nvSpPr>
        <p:spPr bwMode="auto">
          <a:xfrm>
            <a:off x="1676400" y="457200"/>
            <a:ext cx="990600" cy="457200"/>
          </a:xfrm>
          <a:prstGeom prst="ellipse">
            <a:avLst/>
          </a:prstGeom>
          <a:solidFill>
            <a:srgbClr val="33CC33"/>
          </a:solidFill>
          <a:ln w="9525">
            <a:round/>
            <a:headEnd/>
            <a:tailEnd/>
          </a:ln>
          <a:scene3d>
            <a:camera prst="legacyObliqueTopRight">
              <a:rot lat="16199995" lon="0" rev="0"/>
            </a:camera>
            <a:lightRig rig="legacyFlat3" dir="b"/>
          </a:scene3d>
          <a:sp3d extrusionH="1598600" prstMaterial="legacyMatte">
            <a:bevelT w="13500" h="13500" prst="angle"/>
            <a:bevelB w="13500" h="13500" prst="angle"/>
            <a:extrusionClr>
              <a:srgbClr val="33CC33"/>
            </a:extrusionClr>
          </a:sp3d>
        </p:spPr>
        <p:txBody>
          <a:bodyPr wrap="none" anchor="ctr">
            <a:flatTx/>
          </a:bodyPr>
          <a:lstStyle/>
          <a:p>
            <a:endParaRPr lang="ja-JP" altLang="en-US"/>
          </a:p>
        </p:txBody>
      </p:sp>
      <p:sp>
        <p:nvSpPr>
          <p:cNvPr id="28710" name="Oval 57"/>
          <p:cNvSpPr>
            <a:spLocks noChangeArrowheads="1"/>
          </p:cNvSpPr>
          <p:nvPr/>
        </p:nvSpPr>
        <p:spPr bwMode="auto">
          <a:xfrm>
            <a:off x="1828800" y="4724400"/>
            <a:ext cx="990600" cy="457200"/>
          </a:xfrm>
          <a:prstGeom prst="ellipse">
            <a:avLst/>
          </a:prstGeom>
          <a:solidFill>
            <a:srgbClr val="33CC33"/>
          </a:solidFill>
          <a:ln w="9525">
            <a:round/>
            <a:headEnd/>
            <a:tailEnd/>
          </a:ln>
          <a:scene3d>
            <a:camera prst="legacyObliqueTopRight">
              <a:rot lat="16199995" lon="0" rev="0"/>
            </a:camera>
            <a:lightRig rig="legacyFlat3" dir="b"/>
          </a:scene3d>
          <a:sp3d extrusionH="1598600" prstMaterial="legacyMatte">
            <a:bevelT w="13500" h="13500" prst="angle"/>
            <a:bevelB w="13500" h="13500" prst="angle"/>
            <a:extrusionClr>
              <a:srgbClr val="33CC33"/>
            </a:extrusionClr>
          </a:sp3d>
        </p:spPr>
        <p:txBody>
          <a:bodyPr wrap="none" anchor="ctr">
            <a:flatTx/>
          </a:bodyPr>
          <a:lstStyle/>
          <a:p>
            <a:endParaRPr lang="ja-JP" altLang="en-US"/>
          </a:p>
        </p:txBody>
      </p:sp>
      <p:sp>
        <p:nvSpPr>
          <p:cNvPr id="28711" name="Oval 58"/>
          <p:cNvSpPr>
            <a:spLocks noChangeArrowheads="1"/>
          </p:cNvSpPr>
          <p:nvPr/>
        </p:nvSpPr>
        <p:spPr bwMode="auto">
          <a:xfrm>
            <a:off x="4038600" y="304800"/>
            <a:ext cx="990600" cy="457200"/>
          </a:xfrm>
          <a:prstGeom prst="ellipse">
            <a:avLst/>
          </a:prstGeom>
          <a:solidFill>
            <a:srgbClr val="008000"/>
          </a:solidFill>
          <a:ln w="9525">
            <a:round/>
            <a:headEnd/>
            <a:tailEnd/>
          </a:ln>
          <a:scene3d>
            <a:camera prst="legacyObliqueTopRight">
              <a:rot lat="16199995" lon="0" rev="0"/>
            </a:camera>
            <a:lightRig rig="legacyFlat3" dir="b"/>
          </a:scene3d>
          <a:sp3d extrusionH="7858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8712" name="Oval 60"/>
          <p:cNvSpPr>
            <a:spLocks noChangeArrowheads="1"/>
          </p:cNvSpPr>
          <p:nvPr/>
        </p:nvSpPr>
        <p:spPr bwMode="auto">
          <a:xfrm>
            <a:off x="4648200" y="2286000"/>
            <a:ext cx="990600" cy="457200"/>
          </a:xfrm>
          <a:prstGeom prst="ellipse">
            <a:avLst/>
          </a:prstGeom>
          <a:solidFill>
            <a:srgbClr val="008000"/>
          </a:solidFill>
          <a:ln w="9525">
            <a:round/>
            <a:headEnd/>
            <a:tailEnd/>
          </a:ln>
          <a:scene3d>
            <a:camera prst="legacyObliqueTopRight">
              <a:rot lat="16199995" lon="0" rev="0"/>
            </a:camera>
            <a:lightRig rig="legacyFlat3" dir="b"/>
          </a:scene3d>
          <a:sp3d extrusionH="7858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8713" name="Oval 61"/>
          <p:cNvSpPr>
            <a:spLocks noChangeArrowheads="1"/>
          </p:cNvSpPr>
          <p:nvPr/>
        </p:nvSpPr>
        <p:spPr bwMode="auto">
          <a:xfrm>
            <a:off x="6096000" y="609600"/>
            <a:ext cx="990600" cy="457200"/>
          </a:xfrm>
          <a:prstGeom prst="ellipse">
            <a:avLst/>
          </a:prstGeom>
          <a:solidFill>
            <a:srgbClr val="003300"/>
          </a:solidFill>
          <a:ln w="9525">
            <a:round/>
            <a:headEnd/>
            <a:tailEnd/>
          </a:ln>
          <a:scene3d>
            <a:camera prst="legacyObliqueTopRight">
              <a:rot lat="16199995" lon="0" rev="0"/>
            </a:camera>
            <a:lightRig rig="legacyFlat3" dir="b"/>
          </a:scene3d>
          <a:sp3d extrusionH="379400" prstMaterial="legacyMatte">
            <a:bevelT w="13500" h="13500" prst="angle"/>
            <a:bevelB w="13500" h="13500" prst="angle"/>
            <a:extrusionClr>
              <a:srgbClr val="003300"/>
            </a:extrusionClr>
          </a:sp3d>
        </p:spPr>
        <p:txBody>
          <a:bodyPr wrap="none" anchor="ctr">
            <a:flatTx/>
          </a:bodyPr>
          <a:lstStyle/>
          <a:p>
            <a:endParaRPr lang="ja-JP" altLang="en-US"/>
          </a:p>
        </p:txBody>
      </p:sp>
      <p:sp>
        <p:nvSpPr>
          <p:cNvPr id="28714" name="Oval 62"/>
          <p:cNvSpPr>
            <a:spLocks noChangeArrowheads="1"/>
          </p:cNvSpPr>
          <p:nvPr/>
        </p:nvSpPr>
        <p:spPr bwMode="auto">
          <a:xfrm>
            <a:off x="4800600" y="3505200"/>
            <a:ext cx="990600" cy="457200"/>
          </a:xfrm>
          <a:prstGeom prst="ellipse">
            <a:avLst/>
          </a:prstGeom>
          <a:solidFill>
            <a:srgbClr val="008000"/>
          </a:solidFill>
          <a:ln w="9525">
            <a:round/>
            <a:headEnd/>
            <a:tailEnd/>
          </a:ln>
          <a:scene3d>
            <a:camera prst="legacyObliqueTopRight">
              <a:rot lat="16199995" lon="0" rev="0"/>
            </a:camera>
            <a:lightRig rig="legacyFlat3" dir="b"/>
          </a:scene3d>
          <a:sp3d extrusionH="7858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8715" name="Oval 63"/>
          <p:cNvSpPr>
            <a:spLocks noChangeArrowheads="1"/>
          </p:cNvSpPr>
          <p:nvPr/>
        </p:nvSpPr>
        <p:spPr bwMode="auto">
          <a:xfrm>
            <a:off x="4038600" y="5334000"/>
            <a:ext cx="990600" cy="457200"/>
          </a:xfrm>
          <a:prstGeom prst="ellipse">
            <a:avLst/>
          </a:prstGeom>
          <a:solidFill>
            <a:srgbClr val="008000"/>
          </a:solidFill>
          <a:ln w="9525">
            <a:round/>
            <a:headEnd/>
            <a:tailEnd/>
          </a:ln>
          <a:scene3d>
            <a:camera prst="legacyObliqueTopRight">
              <a:rot lat="16199995" lon="0" rev="0"/>
            </a:camera>
            <a:lightRig rig="legacyFlat3" dir="b"/>
          </a:scene3d>
          <a:sp3d extrusionH="7858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8716" name="Oval 64"/>
          <p:cNvSpPr>
            <a:spLocks noChangeArrowheads="1"/>
          </p:cNvSpPr>
          <p:nvPr/>
        </p:nvSpPr>
        <p:spPr bwMode="auto">
          <a:xfrm>
            <a:off x="6096000" y="1676400"/>
            <a:ext cx="990600" cy="457200"/>
          </a:xfrm>
          <a:prstGeom prst="ellipse">
            <a:avLst/>
          </a:prstGeom>
          <a:solidFill>
            <a:srgbClr val="003300"/>
          </a:solidFill>
          <a:ln w="9525">
            <a:round/>
            <a:headEnd/>
            <a:tailEnd/>
          </a:ln>
          <a:scene3d>
            <a:camera prst="legacyObliqueTopRight">
              <a:rot lat="16199995" lon="0" rev="0"/>
            </a:camera>
            <a:lightRig rig="legacyFlat3" dir="b"/>
          </a:scene3d>
          <a:sp3d extrusionH="379400" prstMaterial="legacyMatte">
            <a:bevelT w="13500" h="13500" prst="angle"/>
            <a:bevelB w="13500" h="13500" prst="angle"/>
            <a:extrusionClr>
              <a:srgbClr val="003300"/>
            </a:extrusionClr>
          </a:sp3d>
        </p:spPr>
        <p:txBody>
          <a:bodyPr wrap="none" anchor="ctr">
            <a:flatTx/>
          </a:bodyPr>
          <a:lstStyle/>
          <a:p>
            <a:endParaRPr lang="ja-JP" altLang="en-US"/>
          </a:p>
        </p:txBody>
      </p:sp>
      <p:sp>
        <p:nvSpPr>
          <p:cNvPr id="28717" name="Oval 65"/>
          <p:cNvSpPr>
            <a:spLocks noChangeArrowheads="1"/>
          </p:cNvSpPr>
          <p:nvPr/>
        </p:nvSpPr>
        <p:spPr bwMode="auto">
          <a:xfrm>
            <a:off x="6019800" y="4572000"/>
            <a:ext cx="990600" cy="457200"/>
          </a:xfrm>
          <a:prstGeom prst="ellipse">
            <a:avLst/>
          </a:prstGeom>
          <a:solidFill>
            <a:srgbClr val="003300"/>
          </a:solidFill>
          <a:ln w="9525">
            <a:round/>
            <a:headEnd/>
            <a:tailEnd/>
          </a:ln>
          <a:scene3d>
            <a:camera prst="legacyObliqueTopRight">
              <a:rot lat="16199995" lon="0" rev="0"/>
            </a:camera>
            <a:lightRig rig="legacyFlat3" dir="b"/>
          </a:scene3d>
          <a:sp3d extrusionH="379400" prstMaterial="legacyMatte">
            <a:bevelT w="13500" h="13500" prst="angle"/>
            <a:bevelB w="13500" h="13500" prst="angle"/>
            <a:extrusionClr>
              <a:srgbClr val="003300"/>
            </a:extrusionClr>
          </a:sp3d>
        </p:spPr>
        <p:txBody>
          <a:bodyPr wrap="none" anchor="ctr">
            <a:flatTx/>
          </a:bodyPr>
          <a:lstStyle/>
          <a:p>
            <a:endParaRPr lang="ja-JP" altLang="en-US"/>
          </a:p>
        </p:txBody>
      </p:sp>
      <p:sp>
        <p:nvSpPr>
          <p:cNvPr id="28718" name="Line 67"/>
          <p:cNvSpPr>
            <a:spLocks noChangeShapeType="1"/>
          </p:cNvSpPr>
          <p:nvPr/>
        </p:nvSpPr>
        <p:spPr bwMode="auto">
          <a:xfrm>
            <a:off x="7467600" y="533400"/>
            <a:ext cx="0" cy="6324600"/>
          </a:xfrm>
          <a:prstGeom prst="line">
            <a:avLst/>
          </a:prstGeom>
          <a:noFill/>
          <a:ln w="76200">
            <a:solidFill>
              <a:schemeClr val="tx1"/>
            </a:solidFill>
            <a:round/>
            <a:headEnd/>
            <a:tailEnd/>
          </a:ln>
        </p:spPr>
        <p:txBody>
          <a:bodyPr/>
          <a:lstStyle/>
          <a:p>
            <a:endParaRPr lang="ja-JP" altLang="en-US"/>
          </a:p>
        </p:txBody>
      </p:sp>
      <p:sp>
        <p:nvSpPr>
          <p:cNvPr id="28719" name="Line 68"/>
          <p:cNvSpPr>
            <a:spLocks noChangeShapeType="1"/>
          </p:cNvSpPr>
          <p:nvPr/>
        </p:nvSpPr>
        <p:spPr bwMode="auto">
          <a:xfrm>
            <a:off x="609600" y="3581400"/>
            <a:ext cx="0" cy="3276600"/>
          </a:xfrm>
          <a:prstGeom prst="line">
            <a:avLst/>
          </a:prstGeom>
          <a:noFill/>
          <a:ln w="9525">
            <a:solidFill>
              <a:schemeClr val="tx1"/>
            </a:solidFill>
            <a:round/>
            <a:headEnd type="triangle" w="med" len="med"/>
            <a:tailEnd type="triangle" w="med" len="med"/>
          </a:ln>
        </p:spPr>
        <p:txBody>
          <a:bodyPr/>
          <a:lstStyle/>
          <a:p>
            <a:endParaRPr lang="ja-JP" altLang="en-US"/>
          </a:p>
        </p:txBody>
      </p:sp>
      <p:sp>
        <p:nvSpPr>
          <p:cNvPr id="28720" name="Text Box 69"/>
          <p:cNvSpPr txBox="1">
            <a:spLocks noChangeArrowheads="1"/>
          </p:cNvSpPr>
          <p:nvPr/>
        </p:nvSpPr>
        <p:spPr bwMode="auto">
          <a:xfrm>
            <a:off x="685800" y="4876800"/>
            <a:ext cx="336550" cy="457200"/>
          </a:xfrm>
          <a:prstGeom prst="rect">
            <a:avLst/>
          </a:prstGeom>
          <a:noFill/>
          <a:ln w="9525">
            <a:noFill/>
            <a:miter lim="800000"/>
            <a:headEnd/>
            <a:tailEnd/>
          </a:ln>
        </p:spPr>
        <p:txBody>
          <a:bodyPr wrap="none">
            <a:spAutoFit/>
          </a:bodyPr>
          <a:lstStyle/>
          <a:p>
            <a:r>
              <a:rPr lang="en-US" altLang="ja-JP"/>
              <a:t>1</a:t>
            </a:r>
          </a:p>
        </p:txBody>
      </p:sp>
      <p:sp>
        <p:nvSpPr>
          <p:cNvPr id="28721" name="Line 70"/>
          <p:cNvSpPr>
            <a:spLocks noChangeShapeType="1"/>
          </p:cNvSpPr>
          <p:nvPr/>
        </p:nvSpPr>
        <p:spPr bwMode="auto">
          <a:xfrm>
            <a:off x="1295400" y="762000"/>
            <a:ext cx="0" cy="1676400"/>
          </a:xfrm>
          <a:prstGeom prst="line">
            <a:avLst/>
          </a:prstGeom>
          <a:noFill/>
          <a:ln w="9525">
            <a:solidFill>
              <a:schemeClr val="tx1"/>
            </a:solidFill>
            <a:round/>
            <a:headEnd type="triangle" w="med" len="med"/>
            <a:tailEnd type="triangle" w="med" len="med"/>
          </a:ln>
        </p:spPr>
        <p:txBody>
          <a:bodyPr/>
          <a:lstStyle/>
          <a:p>
            <a:endParaRPr lang="ja-JP" altLang="en-US"/>
          </a:p>
        </p:txBody>
      </p:sp>
      <p:graphicFrame>
        <p:nvGraphicFramePr>
          <p:cNvPr id="28674" name="Object 1024"/>
          <p:cNvGraphicFramePr>
            <a:graphicFrameLocks noChangeAspect="1"/>
          </p:cNvGraphicFramePr>
          <p:nvPr/>
        </p:nvGraphicFramePr>
        <p:xfrm>
          <a:off x="838200" y="990600"/>
          <a:ext cx="319088" cy="869950"/>
        </p:xfrm>
        <a:graphic>
          <a:graphicData uri="http://schemas.openxmlformats.org/presentationml/2006/ole">
            <p:oleObj spid="_x0000_s28674" name="Equation" r:id="rId3" imgW="139680" imgH="380880" progId="Equation.DSMT4">
              <p:embed/>
            </p:oleObj>
          </a:graphicData>
        </a:graphic>
      </p:graphicFrame>
      <p:sp>
        <p:nvSpPr>
          <p:cNvPr id="28722" name="Line 72"/>
          <p:cNvSpPr>
            <a:spLocks noChangeShapeType="1"/>
          </p:cNvSpPr>
          <p:nvPr/>
        </p:nvSpPr>
        <p:spPr bwMode="auto">
          <a:xfrm>
            <a:off x="3886200" y="533400"/>
            <a:ext cx="0" cy="838200"/>
          </a:xfrm>
          <a:prstGeom prst="line">
            <a:avLst/>
          </a:prstGeom>
          <a:noFill/>
          <a:ln w="9525">
            <a:solidFill>
              <a:schemeClr val="tx1"/>
            </a:solidFill>
            <a:round/>
            <a:headEnd type="triangle" w="med" len="med"/>
            <a:tailEnd type="triangle" w="med" len="med"/>
          </a:ln>
        </p:spPr>
        <p:txBody>
          <a:bodyPr/>
          <a:lstStyle/>
          <a:p>
            <a:endParaRPr lang="ja-JP" altLang="en-US"/>
          </a:p>
        </p:txBody>
      </p:sp>
      <p:graphicFrame>
        <p:nvGraphicFramePr>
          <p:cNvPr id="28675" name="Object 1025"/>
          <p:cNvGraphicFramePr>
            <a:graphicFrameLocks noChangeAspect="1"/>
          </p:cNvGraphicFramePr>
          <p:nvPr/>
        </p:nvGraphicFramePr>
        <p:xfrm>
          <a:off x="3414713" y="609600"/>
          <a:ext cx="349250" cy="869950"/>
        </p:xfrm>
        <a:graphic>
          <a:graphicData uri="http://schemas.openxmlformats.org/presentationml/2006/ole">
            <p:oleObj spid="_x0000_s28675" name="Equation" r:id="rId4" imgW="152280" imgH="380880" progId="Equation.DSMT4">
              <p:embed/>
            </p:oleObj>
          </a:graphicData>
        </a:graphic>
      </p:graphicFrame>
      <p:sp>
        <p:nvSpPr>
          <p:cNvPr id="28723" name="Line 74"/>
          <p:cNvSpPr>
            <a:spLocks noChangeShapeType="1"/>
          </p:cNvSpPr>
          <p:nvPr/>
        </p:nvSpPr>
        <p:spPr bwMode="auto">
          <a:xfrm>
            <a:off x="5943600" y="914400"/>
            <a:ext cx="0" cy="381000"/>
          </a:xfrm>
          <a:prstGeom prst="line">
            <a:avLst/>
          </a:prstGeom>
          <a:noFill/>
          <a:ln w="9525">
            <a:solidFill>
              <a:schemeClr val="tx1"/>
            </a:solidFill>
            <a:round/>
            <a:headEnd type="triangle" w="med" len="med"/>
            <a:tailEnd type="triangle" w="med" len="med"/>
          </a:ln>
        </p:spPr>
        <p:txBody>
          <a:bodyPr/>
          <a:lstStyle/>
          <a:p>
            <a:endParaRPr lang="ja-JP" altLang="en-US"/>
          </a:p>
        </p:txBody>
      </p:sp>
      <p:graphicFrame>
        <p:nvGraphicFramePr>
          <p:cNvPr id="28676" name="Object 1026"/>
          <p:cNvGraphicFramePr>
            <a:graphicFrameLocks noChangeAspect="1"/>
          </p:cNvGraphicFramePr>
          <p:nvPr/>
        </p:nvGraphicFramePr>
        <p:xfrm>
          <a:off x="5562600" y="381000"/>
          <a:ext cx="349250" cy="869950"/>
        </p:xfrm>
        <a:graphic>
          <a:graphicData uri="http://schemas.openxmlformats.org/presentationml/2006/ole">
            <p:oleObj spid="_x0000_s28676" name="Equation" r:id="rId5" imgW="152280" imgH="380880" progId="Equation.DSMT4">
              <p:embed/>
            </p:oleObj>
          </a:graphicData>
        </a:graphic>
      </p:graphicFrame>
      <p:sp>
        <p:nvSpPr>
          <p:cNvPr id="28724" name="Oval 76"/>
          <p:cNvSpPr>
            <a:spLocks noChangeArrowheads="1"/>
          </p:cNvSpPr>
          <p:nvPr/>
        </p:nvSpPr>
        <p:spPr bwMode="auto">
          <a:xfrm>
            <a:off x="7848600" y="4724400"/>
            <a:ext cx="990600" cy="457200"/>
          </a:xfrm>
          <a:prstGeom prst="ellipse">
            <a:avLst/>
          </a:prstGeom>
          <a:solidFill>
            <a:srgbClr val="003300"/>
          </a:solidFill>
          <a:ln w="9525">
            <a:round/>
            <a:headEnd/>
            <a:tailEnd/>
          </a:ln>
          <a:scene3d>
            <a:camera prst="legacyObliqueTopRight">
              <a:rot lat="16199995" lon="0" rev="0"/>
            </a:camera>
            <a:lightRig rig="legacyFlat3" dir="b"/>
          </a:scene3d>
          <a:sp3d extrusionH="379400" prstMaterial="legacyMatte">
            <a:bevelT w="13500" h="13500" prst="angle"/>
            <a:bevelB w="13500" h="13500" prst="angle"/>
            <a:extrusionClr>
              <a:srgbClr val="003300"/>
            </a:extrusionClr>
          </a:sp3d>
        </p:spPr>
        <p:txBody>
          <a:bodyPr wrap="none" anchor="ctr">
            <a:flatTx/>
          </a:bodyPr>
          <a:lstStyle/>
          <a:p>
            <a:endParaRPr lang="ja-JP" altLang="en-US"/>
          </a:p>
        </p:txBody>
      </p:sp>
      <p:sp>
        <p:nvSpPr>
          <p:cNvPr id="28725" name="Oval 85"/>
          <p:cNvSpPr>
            <a:spLocks noChangeArrowheads="1"/>
          </p:cNvSpPr>
          <p:nvPr/>
        </p:nvSpPr>
        <p:spPr bwMode="auto">
          <a:xfrm>
            <a:off x="7772400" y="4724400"/>
            <a:ext cx="1219200" cy="457200"/>
          </a:xfrm>
          <a:prstGeom prst="ellipse">
            <a:avLst/>
          </a:prstGeom>
          <a:solidFill>
            <a:schemeClr val="accent2"/>
          </a:solidFill>
          <a:ln w="9525">
            <a:round/>
            <a:headEnd/>
            <a:tailEnd/>
          </a:ln>
          <a:scene3d>
            <a:camera prst="legacyObliqueTopRight">
              <a:rot lat="16199995" lon="0" rev="0"/>
            </a:camera>
            <a:lightRig rig="legacyFlat3" dir="b"/>
          </a:scene3d>
          <a:sp3d prstMaterial="legacyMatte">
            <a:bevelT w="13500" h="13500" prst="angle"/>
            <a:bevelB w="13500" h="13500" prst="angle"/>
            <a:extrusionClr>
              <a:schemeClr val="accent2"/>
            </a:extrusionClr>
          </a:sp3d>
        </p:spPr>
        <p:txBody>
          <a:bodyPr wrap="none" anchor="ctr">
            <a:flatTx/>
          </a:bodyPr>
          <a:lstStyle/>
          <a:p>
            <a:endParaRPr lang="ja-JP" altLang="en-US"/>
          </a:p>
        </p:txBody>
      </p:sp>
      <p:sp>
        <p:nvSpPr>
          <p:cNvPr id="28726" name="Oval 77"/>
          <p:cNvSpPr>
            <a:spLocks noChangeArrowheads="1"/>
          </p:cNvSpPr>
          <p:nvPr/>
        </p:nvSpPr>
        <p:spPr bwMode="auto">
          <a:xfrm>
            <a:off x="7848600" y="3886200"/>
            <a:ext cx="990600" cy="457200"/>
          </a:xfrm>
          <a:prstGeom prst="ellipse">
            <a:avLst/>
          </a:prstGeom>
          <a:solidFill>
            <a:srgbClr val="008000"/>
          </a:solidFill>
          <a:ln w="9525">
            <a:round/>
            <a:headEnd/>
            <a:tailEnd/>
          </a:ln>
          <a:scene3d>
            <a:camera prst="legacyObliqueTopRight">
              <a:rot lat="16199995" lon="0" rev="0"/>
            </a:camera>
            <a:lightRig rig="legacyFlat3" dir="b"/>
          </a:scene3d>
          <a:sp3d extrusionH="7858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8727" name="Oval 84"/>
          <p:cNvSpPr>
            <a:spLocks noChangeArrowheads="1"/>
          </p:cNvSpPr>
          <p:nvPr/>
        </p:nvSpPr>
        <p:spPr bwMode="auto">
          <a:xfrm>
            <a:off x="7772400" y="3962400"/>
            <a:ext cx="1219200" cy="457200"/>
          </a:xfrm>
          <a:prstGeom prst="ellipse">
            <a:avLst/>
          </a:prstGeom>
          <a:solidFill>
            <a:schemeClr val="accent2"/>
          </a:solidFill>
          <a:ln w="9525">
            <a:round/>
            <a:headEnd/>
            <a:tailEnd/>
          </a:ln>
          <a:scene3d>
            <a:camera prst="legacyObliqueTopRight">
              <a:rot lat="16199995" lon="0" rev="0"/>
            </a:camera>
            <a:lightRig rig="legacyFlat3" dir="b"/>
          </a:scene3d>
          <a:sp3d prstMaterial="legacyMatte">
            <a:bevelT w="13500" h="13500" prst="angle"/>
            <a:bevelB w="13500" h="13500" prst="angle"/>
            <a:extrusionClr>
              <a:schemeClr val="accent2"/>
            </a:extrusionClr>
          </a:sp3d>
        </p:spPr>
        <p:txBody>
          <a:bodyPr wrap="none" anchor="ctr">
            <a:flatTx/>
          </a:bodyPr>
          <a:lstStyle/>
          <a:p>
            <a:endParaRPr lang="ja-JP" altLang="en-US"/>
          </a:p>
        </p:txBody>
      </p:sp>
      <p:sp>
        <p:nvSpPr>
          <p:cNvPr id="28728" name="Oval 78"/>
          <p:cNvSpPr>
            <a:spLocks noChangeArrowheads="1"/>
          </p:cNvSpPr>
          <p:nvPr/>
        </p:nvSpPr>
        <p:spPr bwMode="auto">
          <a:xfrm>
            <a:off x="7848600" y="3124200"/>
            <a:ext cx="990600" cy="457200"/>
          </a:xfrm>
          <a:prstGeom prst="ellipse">
            <a:avLst/>
          </a:prstGeom>
          <a:solidFill>
            <a:srgbClr val="008000"/>
          </a:solidFill>
          <a:ln w="9525">
            <a:round/>
            <a:headEnd/>
            <a:tailEnd/>
          </a:ln>
          <a:scene3d>
            <a:camera prst="legacyObliqueTopRight">
              <a:rot lat="16199995" lon="0" rev="0"/>
            </a:camera>
            <a:lightRig rig="legacyFlat3" dir="b"/>
          </a:scene3d>
          <a:sp3d extrusionH="785800" prstMaterial="legacyMatte">
            <a:bevelT w="13500" h="13500" prst="angle"/>
            <a:bevelB w="13500" h="13500" prst="angle"/>
            <a:extrusionClr>
              <a:srgbClr val="008000"/>
            </a:extrusionClr>
          </a:sp3d>
        </p:spPr>
        <p:txBody>
          <a:bodyPr wrap="none" anchor="ctr">
            <a:flatTx/>
          </a:bodyPr>
          <a:lstStyle/>
          <a:p>
            <a:endParaRPr lang="ja-JP" altLang="en-US"/>
          </a:p>
        </p:txBody>
      </p:sp>
      <p:sp>
        <p:nvSpPr>
          <p:cNvPr id="28729" name="Oval 83"/>
          <p:cNvSpPr>
            <a:spLocks noChangeArrowheads="1"/>
          </p:cNvSpPr>
          <p:nvPr/>
        </p:nvSpPr>
        <p:spPr bwMode="auto">
          <a:xfrm>
            <a:off x="7772400" y="3200400"/>
            <a:ext cx="1219200" cy="457200"/>
          </a:xfrm>
          <a:prstGeom prst="ellipse">
            <a:avLst/>
          </a:prstGeom>
          <a:solidFill>
            <a:schemeClr val="accent2"/>
          </a:solidFill>
          <a:ln w="9525">
            <a:round/>
            <a:headEnd/>
            <a:tailEnd/>
          </a:ln>
          <a:scene3d>
            <a:camera prst="legacyObliqueTopRight">
              <a:rot lat="16199995" lon="0" rev="0"/>
            </a:camera>
            <a:lightRig rig="legacyFlat3" dir="b"/>
          </a:scene3d>
          <a:sp3d prstMaterial="legacyMatte">
            <a:bevelT w="13500" h="13500" prst="angle"/>
            <a:bevelB w="13500" h="13500" prst="angle"/>
            <a:extrusionClr>
              <a:schemeClr val="accent2"/>
            </a:extrusionClr>
          </a:sp3d>
        </p:spPr>
        <p:txBody>
          <a:bodyPr wrap="none" anchor="ctr">
            <a:flatTx/>
          </a:bodyPr>
          <a:lstStyle/>
          <a:p>
            <a:endParaRPr lang="ja-JP" altLang="en-US"/>
          </a:p>
        </p:txBody>
      </p:sp>
      <p:sp>
        <p:nvSpPr>
          <p:cNvPr id="28730" name="Oval 80"/>
          <p:cNvSpPr>
            <a:spLocks noChangeArrowheads="1"/>
          </p:cNvSpPr>
          <p:nvPr/>
        </p:nvSpPr>
        <p:spPr bwMode="auto">
          <a:xfrm>
            <a:off x="7848600" y="2743200"/>
            <a:ext cx="990600" cy="457200"/>
          </a:xfrm>
          <a:prstGeom prst="ellipse">
            <a:avLst/>
          </a:prstGeom>
          <a:solidFill>
            <a:srgbClr val="003300"/>
          </a:solidFill>
          <a:ln w="9525">
            <a:round/>
            <a:headEnd/>
            <a:tailEnd/>
          </a:ln>
          <a:scene3d>
            <a:camera prst="legacyObliqueTopRight">
              <a:rot lat="16199995" lon="0" rev="0"/>
            </a:camera>
            <a:lightRig rig="legacyFlat3" dir="b"/>
          </a:scene3d>
          <a:sp3d extrusionH="379400" prstMaterial="legacyMatte">
            <a:bevelT w="13500" h="13500" prst="angle"/>
            <a:bevelB w="13500" h="13500" prst="angle"/>
            <a:extrusionClr>
              <a:srgbClr val="003300"/>
            </a:extrusionClr>
          </a:sp3d>
        </p:spPr>
        <p:txBody>
          <a:bodyPr wrap="none" anchor="ctr">
            <a:flatTx/>
          </a:bodyPr>
          <a:lstStyle/>
          <a:p>
            <a:endParaRPr lang="ja-JP" altLang="en-US"/>
          </a:p>
        </p:txBody>
      </p:sp>
      <p:sp>
        <p:nvSpPr>
          <p:cNvPr id="28731" name="Oval 82"/>
          <p:cNvSpPr>
            <a:spLocks noChangeArrowheads="1"/>
          </p:cNvSpPr>
          <p:nvPr/>
        </p:nvSpPr>
        <p:spPr bwMode="auto">
          <a:xfrm>
            <a:off x="7772400" y="2819400"/>
            <a:ext cx="1219200" cy="457200"/>
          </a:xfrm>
          <a:prstGeom prst="ellipse">
            <a:avLst/>
          </a:prstGeom>
          <a:solidFill>
            <a:schemeClr val="accent2"/>
          </a:solidFill>
          <a:ln w="9525">
            <a:round/>
            <a:headEnd/>
            <a:tailEnd/>
          </a:ln>
          <a:scene3d>
            <a:camera prst="legacyObliqueTopRight">
              <a:rot lat="16199995" lon="0" rev="0"/>
            </a:camera>
            <a:lightRig rig="legacyFlat3" dir="b"/>
          </a:scene3d>
          <a:sp3d prstMaterial="legacyMatte">
            <a:bevelT w="13500" h="13500" prst="angle"/>
            <a:bevelB w="13500" h="13500" prst="angle"/>
            <a:extrusionClr>
              <a:schemeClr val="accent2"/>
            </a:extrusionClr>
          </a:sp3d>
        </p:spPr>
        <p:txBody>
          <a:bodyPr wrap="none" anchor="ctr">
            <a:flatTx/>
          </a:bodyPr>
          <a:lstStyle/>
          <a:p>
            <a:endParaRPr lang="ja-JP" altLang="en-US"/>
          </a:p>
        </p:txBody>
      </p:sp>
      <p:sp>
        <p:nvSpPr>
          <p:cNvPr id="28732" name="Oval 79"/>
          <p:cNvSpPr>
            <a:spLocks noChangeArrowheads="1"/>
          </p:cNvSpPr>
          <p:nvPr/>
        </p:nvSpPr>
        <p:spPr bwMode="auto">
          <a:xfrm>
            <a:off x="7848600" y="2362200"/>
            <a:ext cx="990600" cy="457200"/>
          </a:xfrm>
          <a:prstGeom prst="ellipse">
            <a:avLst/>
          </a:prstGeom>
          <a:solidFill>
            <a:srgbClr val="003300"/>
          </a:solidFill>
          <a:ln w="9525">
            <a:round/>
            <a:headEnd/>
            <a:tailEnd/>
          </a:ln>
          <a:scene3d>
            <a:camera prst="legacyObliqueTopRight">
              <a:rot lat="16199995" lon="0" rev="0"/>
            </a:camera>
            <a:lightRig rig="legacyFlat3" dir="b"/>
          </a:scene3d>
          <a:sp3d extrusionH="379400" prstMaterial="legacyMatte">
            <a:bevelT w="13500" h="13500" prst="angle"/>
            <a:bevelB w="13500" h="13500" prst="angle"/>
            <a:extrusionClr>
              <a:srgbClr val="003300"/>
            </a:extrusionClr>
          </a:sp3d>
        </p:spPr>
        <p:txBody>
          <a:bodyPr wrap="none" anchor="ctr">
            <a:flatTx/>
          </a:bodyPr>
          <a:lstStyle/>
          <a:p>
            <a:endParaRPr lang="ja-JP" altLang="en-US"/>
          </a:p>
        </p:txBody>
      </p:sp>
      <p:sp>
        <p:nvSpPr>
          <p:cNvPr id="63" name="Oval 1068"/>
          <p:cNvSpPr>
            <a:spLocks noChangeArrowheads="1"/>
          </p:cNvSpPr>
          <p:nvPr/>
        </p:nvSpPr>
        <p:spPr bwMode="auto">
          <a:xfrm>
            <a:off x="1285852" y="3286124"/>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4" name="Oval 1068"/>
          <p:cNvSpPr>
            <a:spLocks noChangeArrowheads="1"/>
          </p:cNvSpPr>
          <p:nvPr/>
        </p:nvSpPr>
        <p:spPr bwMode="auto">
          <a:xfrm>
            <a:off x="2857488" y="4429132"/>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5" name="Oval 1068"/>
          <p:cNvSpPr>
            <a:spLocks noChangeArrowheads="1"/>
          </p:cNvSpPr>
          <p:nvPr/>
        </p:nvSpPr>
        <p:spPr bwMode="auto">
          <a:xfrm>
            <a:off x="2857488" y="2143116"/>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6" name="Oval 1068"/>
          <p:cNvSpPr>
            <a:spLocks noChangeArrowheads="1"/>
          </p:cNvSpPr>
          <p:nvPr/>
        </p:nvSpPr>
        <p:spPr bwMode="auto">
          <a:xfrm>
            <a:off x="4357686" y="1643050"/>
            <a:ext cx="214314" cy="214314"/>
          </a:xfrm>
          <a:prstGeom prst="ellipse">
            <a:avLst/>
          </a:prstGeom>
          <a:solidFill>
            <a:schemeClr val="tx1"/>
          </a:solidFill>
          <a:ln w="38100">
            <a:noFill/>
            <a:round/>
            <a:headEnd/>
            <a:tailEnd/>
          </a:ln>
        </p:spPr>
        <p:txBody>
          <a:bodyPr wrap="none" anchor="ctr"/>
          <a:lstStyle/>
          <a:p>
            <a:endParaRPr lang="ja-JP" altLang="en-US"/>
          </a:p>
        </p:txBody>
      </p:sp>
      <p:sp>
        <p:nvSpPr>
          <p:cNvPr id="68" name="Oval 1068"/>
          <p:cNvSpPr>
            <a:spLocks noChangeArrowheads="1"/>
          </p:cNvSpPr>
          <p:nvPr/>
        </p:nvSpPr>
        <p:spPr bwMode="auto">
          <a:xfrm>
            <a:off x="4429124" y="5000636"/>
            <a:ext cx="214314" cy="214314"/>
          </a:xfrm>
          <a:prstGeom prst="ellipse">
            <a:avLst/>
          </a:prstGeom>
          <a:solidFill>
            <a:schemeClr val="tx1"/>
          </a:solidFill>
          <a:ln w="38100">
            <a:noFill/>
            <a:round/>
            <a:headEnd/>
            <a:tailEnd/>
          </a:ln>
        </p:spPr>
        <p:txBody>
          <a:bodyPr wrap="none" anchor="ctr"/>
          <a:lstStyle/>
          <a:p>
            <a:endParaRPr lang="ja-JP"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スライド番号プレースホルダ 4"/>
          <p:cNvSpPr>
            <a:spLocks noGrp="1"/>
          </p:cNvSpPr>
          <p:nvPr>
            <p:ph type="sldNum" sz="quarter" idx="12"/>
          </p:nvPr>
        </p:nvSpPr>
        <p:spPr>
          <a:noFill/>
        </p:spPr>
        <p:txBody>
          <a:bodyPr/>
          <a:lstStyle/>
          <a:p>
            <a:fld id="{CD585995-169E-496E-9283-DE60CA53F86A}" type="slidenum">
              <a:rPr lang="en-US" altLang="ja-JP" smtClean="0"/>
              <a:pPr/>
              <a:t>35</a:t>
            </a:fld>
            <a:endParaRPr lang="en-US" altLang="ja-JP" smtClean="0"/>
          </a:p>
        </p:txBody>
      </p:sp>
      <p:sp>
        <p:nvSpPr>
          <p:cNvPr id="29702" name="Rectangle 2"/>
          <p:cNvSpPr>
            <a:spLocks noGrp="1" noChangeArrowheads="1"/>
          </p:cNvSpPr>
          <p:nvPr>
            <p:ph type="title"/>
          </p:nvPr>
        </p:nvSpPr>
        <p:spPr/>
        <p:txBody>
          <a:bodyPr/>
          <a:lstStyle/>
          <a:p>
            <a:pPr eaLnBrk="1" hangingPunct="1"/>
            <a:r>
              <a:rPr lang="ja-JP" altLang="en-US" smtClean="0"/>
              <a:t>クラフトの不等式の確認</a:t>
            </a:r>
          </a:p>
        </p:txBody>
      </p:sp>
      <p:graphicFrame>
        <p:nvGraphicFramePr>
          <p:cNvPr id="29698" name="Object 1024"/>
          <p:cNvGraphicFramePr>
            <a:graphicFrameLocks noChangeAspect="1"/>
          </p:cNvGraphicFramePr>
          <p:nvPr/>
        </p:nvGraphicFramePr>
        <p:xfrm>
          <a:off x="423863" y="838200"/>
          <a:ext cx="7035800" cy="538163"/>
        </p:xfrm>
        <a:graphic>
          <a:graphicData uri="http://schemas.openxmlformats.org/presentationml/2006/ole">
            <p:oleObj spid="_x0000_s29698" name="Equation" r:id="rId3" imgW="2654280" imgH="203040" progId="Equation.DSMT4">
              <p:embed/>
            </p:oleObj>
          </a:graphicData>
        </a:graphic>
      </p:graphicFrame>
      <p:graphicFrame>
        <p:nvGraphicFramePr>
          <p:cNvPr id="29699" name="Object 1025"/>
          <p:cNvGraphicFramePr>
            <a:graphicFrameLocks noChangeAspect="1"/>
          </p:cNvGraphicFramePr>
          <p:nvPr/>
        </p:nvGraphicFramePr>
        <p:xfrm>
          <a:off x="2057400" y="1295400"/>
          <a:ext cx="2424113" cy="538163"/>
        </p:xfrm>
        <a:graphic>
          <a:graphicData uri="http://schemas.openxmlformats.org/presentationml/2006/ole">
            <p:oleObj spid="_x0000_s29699" name="Equation" r:id="rId4" imgW="914400" imgH="203040" progId="Equation.DSMT4">
              <p:embed/>
            </p:oleObj>
          </a:graphicData>
        </a:graphic>
      </p:graphicFrame>
      <p:graphicFrame>
        <p:nvGraphicFramePr>
          <p:cNvPr id="29700" name="Object 1026"/>
          <p:cNvGraphicFramePr>
            <a:graphicFrameLocks noChangeAspect="1"/>
          </p:cNvGraphicFramePr>
          <p:nvPr/>
        </p:nvGraphicFramePr>
        <p:xfrm>
          <a:off x="1143000" y="2133600"/>
          <a:ext cx="5105400" cy="3103563"/>
        </p:xfrm>
        <a:graphic>
          <a:graphicData uri="http://schemas.openxmlformats.org/presentationml/2006/ole">
            <p:oleObj spid="_x0000_s29700" name="Equation" r:id="rId5" imgW="1688760" imgH="1028520" progId="Equation.DSMT4">
              <p:embed/>
            </p:oleObj>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スライド番号プレースホルダ 4"/>
          <p:cNvSpPr>
            <a:spLocks noGrp="1"/>
          </p:cNvSpPr>
          <p:nvPr>
            <p:ph type="sldNum" sz="quarter" idx="12"/>
          </p:nvPr>
        </p:nvSpPr>
        <p:spPr>
          <a:noFill/>
        </p:spPr>
        <p:txBody>
          <a:bodyPr/>
          <a:lstStyle/>
          <a:p>
            <a:fld id="{81867A91-F9CB-4F9F-8FC3-B6F872F007F6}" type="slidenum">
              <a:rPr lang="en-US" altLang="ja-JP" smtClean="0"/>
              <a:pPr/>
              <a:t>36</a:t>
            </a:fld>
            <a:endParaRPr lang="en-US" altLang="ja-JP" smtClean="0"/>
          </a:p>
        </p:txBody>
      </p:sp>
      <p:sp>
        <p:nvSpPr>
          <p:cNvPr id="30724" name="Rectangle 2"/>
          <p:cNvSpPr>
            <a:spLocks noGrp="1" noChangeArrowheads="1"/>
          </p:cNvSpPr>
          <p:nvPr>
            <p:ph type="title"/>
          </p:nvPr>
        </p:nvSpPr>
        <p:spPr/>
        <p:txBody>
          <a:bodyPr/>
          <a:lstStyle/>
          <a:p>
            <a:pPr eaLnBrk="1" hangingPunct="1"/>
            <a:r>
              <a:rPr lang="ja-JP" altLang="en-US" smtClean="0"/>
              <a:t>クラフトの不等式の利用</a:t>
            </a:r>
          </a:p>
        </p:txBody>
      </p:sp>
      <p:sp>
        <p:nvSpPr>
          <p:cNvPr id="30725" name="Text Box 4"/>
          <p:cNvSpPr txBox="1">
            <a:spLocks noChangeArrowheads="1"/>
          </p:cNvSpPr>
          <p:nvPr/>
        </p:nvSpPr>
        <p:spPr bwMode="auto">
          <a:xfrm>
            <a:off x="228600" y="838200"/>
            <a:ext cx="8343900" cy="830263"/>
          </a:xfrm>
          <a:prstGeom prst="rect">
            <a:avLst/>
          </a:prstGeom>
          <a:noFill/>
          <a:ln w="9525">
            <a:noFill/>
            <a:miter lim="800000"/>
            <a:headEnd/>
            <a:tailEnd/>
          </a:ln>
        </p:spPr>
        <p:txBody>
          <a:bodyPr>
            <a:spAutoFit/>
          </a:bodyPr>
          <a:lstStyle/>
          <a:p>
            <a:r>
              <a:rPr lang="ja-JP" altLang="en-US"/>
              <a:t>クラフトの不等式はあくまでも、瞬時符号の符号長に関する条件である。したがって、以下の命題しか成り立たない。</a:t>
            </a:r>
          </a:p>
        </p:txBody>
      </p:sp>
      <p:sp>
        <p:nvSpPr>
          <p:cNvPr id="30726" name="Text Box 5"/>
          <p:cNvSpPr txBox="1">
            <a:spLocks noChangeArrowheads="1"/>
          </p:cNvSpPr>
          <p:nvPr/>
        </p:nvSpPr>
        <p:spPr bwMode="auto">
          <a:xfrm>
            <a:off x="533400" y="2895600"/>
            <a:ext cx="2432050" cy="457200"/>
          </a:xfrm>
          <a:prstGeom prst="rect">
            <a:avLst/>
          </a:prstGeom>
          <a:noFill/>
          <a:ln w="9525">
            <a:noFill/>
            <a:miter lim="800000"/>
            <a:headEnd/>
            <a:tailEnd/>
          </a:ln>
        </p:spPr>
        <p:txBody>
          <a:bodyPr wrap="none">
            <a:spAutoFit/>
          </a:bodyPr>
          <a:lstStyle/>
          <a:p>
            <a:r>
              <a:rPr lang="ja-JP" altLang="en-US"/>
              <a:t>瞬時符号である。</a:t>
            </a:r>
          </a:p>
        </p:txBody>
      </p:sp>
      <p:sp>
        <p:nvSpPr>
          <p:cNvPr id="30727" name="Text Box 6"/>
          <p:cNvSpPr txBox="1">
            <a:spLocks noChangeArrowheads="1"/>
          </p:cNvSpPr>
          <p:nvPr/>
        </p:nvSpPr>
        <p:spPr bwMode="auto">
          <a:xfrm>
            <a:off x="4953000" y="2895600"/>
            <a:ext cx="3970338" cy="457200"/>
          </a:xfrm>
          <a:prstGeom prst="rect">
            <a:avLst/>
          </a:prstGeom>
          <a:noFill/>
          <a:ln w="9525">
            <a:noFill/>
            <a:miter lim="800000"/>
            <a:headEnd/>
            <a:tailEnd/>
          </a:ln>
        </p:spPr>
        <p:txBody>
          <a:bodyPr wrap="none">
            <a:spAutoFit/>
          </a:bodyPr>
          <a:lstStyle/>
          <a:p>
            <a:r>
              <a:rPr lang="ja-JP" altLang="en-US"/>
              <a:t>クラフトの不等式を満足する。</a:t>
            </a:r>
          </a:p>
        </p:txBody>
      </p:sp>
      <p:sp>
        <p:nvSpPr>
          <p:cNvPr id="30728" name="Line 7"/>
          <p:cNvSpPr>
            <a:spLocks noChangeShapeType="1"/>
          </p:cNvSpPr>
          <p:nvPr/>
        </p:nvSpPr>
        <p:spPr bwMode="auto">
          <a:xfrm>
            <a:off x="3200400" y="2895600"/>
            <a:ext cx="1447800" cy="0"/>
          </a:xfrm>
          <a:prstGeom prst="line">
            <a:avLst/>
          </a:prstGeom>
          <a:noFill/>
          <a:ln w="76200">
            <a:solidFill>
              <a:schemeClr val="tx1"/>
            </a:solidFill>
            <a:round/>
            <a:headEnd/>
            <a:tailEnd type="triangle" w="med" len="med"/>
          </a:ln>
        </p:spPr>
        <p:txBody>
          <a:bodyPr/>
          <a:lstStyle/>
          <a:p>
            <a:endParaRPr lang="ja-JP" altLang="en-US"/>
          </a:p>
        </p:txBody>
      </p:sp>
      <p:sp>
        <p:nvSpPr>
          <p:cNvPr id="30729" name="Line 8"/>
          <p:cNvSpPr>
            <a:spLocks noChangeShapeType="1"/>
          </p:cNvSpPr>
          <p:nvPr/>
        </p:nvSpPr>
        <p:spPr bwMode="auto">
          <a:xfrm flipH="1">
            <a:off x="3124200" y="3505200"/>
            <a:ext cx="1524000" cy="0"/>
          </a:xfrm>
          <a:prstGeom prst="line">
            <a:avLst/>
          </a:prstGeom>
          <a:noFill/>
          <a:ln w="76200">
            <a:solidFill>
              <a:srgbClr val="FF0000"/>
            </a:solidFill>
            <a:round/>
            <a:headEnd/>
            <a:tailEnd type="triangle" w="med" len="med"/>
          </a:ln>
        </p:spPr>
        <p:txBody>
          <a:bodyPr/>
          <a:lstStyle/>
          <a:p>
            <a:endParaRPr lang="ja-JP" altLang="en-US"/>
          </a:p>
        </p:txBody>
      </p:sp>
      <p:sp>
        <p:nvSpPr>
          <p:cNvPr id="30730" name="Line 9"/>
          <p:cNvSpPr>
            <a:spLocks noChangeShapeType="1"/>
          </p:cNvSpPr>
          <p:nvPr/>
        </p:nvSpPr>
        <p:spPr bwMode="auto">
          <a:xfrm>
            <a:off x="3657600" y="3276600"/>
            <a:ext cx="381000" cy="533400"/>
          </a:xfrm>
          <a:prstGeom prst="line">
            <a:avLst/>
          </a:prstGeom>
          <a:noFill/>
          <a:ln w="76200">
            <a:solidFill>
              <a:srgbClr val="FF0000"/>
            </a:solidFill>
            <a:round/>
            <a:headEnd/>
            <a:tailEnd/>
          </a:ln>
        </p:spPr>
        <p:txBody>
          <a:bodyPr/>
          <a:lstStyle/>
          <a:p>
            <a:endParaRPr lang="ja-JP" altLang="en-US"/>
          </a:p>
        </p:txBody>
      </p:sp>
      <p:sp>
        <p:nvSpPr>
          <p:cNvPr id="30731" name="Text Box 10"/>
          <p:cNvSpPr txBox="1">
            <a:spLocks noChangeArrowheads="1"/>
          </p:cNvSpPr>
          <p:nvPr/>
        </p:nvSpPr>
        <p:spPr bwMode="auto">
          <a:xfrm>
            <a:off x="612775" y="4343400"/>
            <a:ext cx="7235825" cy="1917700"/>
          </a:xfrm>
          <a:prstGeom prst="rect">
            <a:avLst/>
          </a:prstGeom>
          <a:noFill/>
          <a:ln w="9525">
            <a:noFill/>
            <a:miter lim="800000"/>
            <a:headEnd/>
            <a:tailEnd/>
          </a:ln>
        </p:spPr>
        <p:txBody>
          <a:bodyPr>
            <a:spAutoFit/>
          </a:bodyPr>
          <a:lstStyle/>
          <a:p>
            <a:r>
              <a:rPr lang="ja-JP" altLang="en-US"/>
              <a:t>例えば、　　　　　　　　　　　　　　　　　　　　　　　　　　　　　</a:t>
            </a:r>
          </a:p>
          <a:p>
            <a:endParaRPr lang="ja-JP" altLang="en-US"/>
          </a:p>
          <a:p>
            <a:endParaRPr lang="ja-JP" altLang="en-US"/>
          </a:p>
          <a:p>
            <a:r>
              <a:rPr lang="ja-JP" altLang="en-US"/>
              <a:t>の符号はクラフトの不等式を満足するが、瞬時符号ではない。</a:t>
            </a:r>
          </a:p>
        </p:txBody>
      </p:sp>
      <p:graphicFrame>
        <p:nvGraphicFramePr>
          <p:cNvPr id="30722" name="Object 1024"/>
          <p:cNvGraphicFramePr>
            <a:graphicFrameLocks noChangeAspect="1"/>
          </p:cNvGraphicFramePr>
          <p:nvPr/>
        </p:nvGraphicFramePr>
        <p:xfrm>
          <a:off x="744538" y="4876800"/>
          <a:ext cx="7072312" cy="538163"/>
        </p:xfrm>
        <a:graphic>
          <a:graphicData uri="http://schemas.openxmlformats.org/presentationml/2006/ole">
            <p:oleObj spid="_x0000_s30722" name="Equation" r:id="rId3" imgW="2666880" imgH="203040" progId="Equation.DSMT4">
              <p:embed/>
            </p:oleObj>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スライド番号プレースホルダ 4"/>
          <p:cNvSpPr>
            <a:spLocks noGrp="1"/>
          </p:cNvSpPr>
          <p:nvPr>
            <p:ph type="sldNum" sz="quarter" idx="12"/>
          </p:nvPr>
        </p:nvSpPr>
        <p:spPr>
          <a:noFill/>
        </p:spPr>
        <p:txBody>
          <a:bodyPr/>
          <a:lstStyle/>
          <a:p>
            <a:fld id="{08E02AFE-C28F-48F6-9D29-D1BBB87BB44E}" type="slidenum">
              <a:rPr lang="en-US" altLang="ja-JP" smtClean="0"/>
              <a:pPr/>
              <a:t>37</a:t>
            </a:fld>
            <a:endParaRPr lang="en-US" altLang="ja-JP" smtClean="0"/>
          </a:p>
        </p:txBody>
      </p:sp>
      <p:sp>
        <p:nvSpPr>
          <p:cNvPr id="31750" name="Rectangle 1026"/>
          <p:cNvSpPr>
            <a:spLocks noGrp="1" noChangeArrowheads="1"/>
          </p:cNvSpPr>
          <p:nvPr>
            <p:ph type="title"/>
          </p:nvPr>
        </p:nvSpPr>
        <p:spPr/>
        <p:txBody>
          <a:bodyPr/>
          <a:lstStyle/>
          <a:p>
            <a:pPr eaLnBrk="1" hangingPunct="1"/>
            <a:r>
              <a:rPr lang="ja-JP" altLang="en-US" smtClean="0"/>
              <a:t>練習</a:t>
            </a:r>
          </a:p>
        </p:txBody>
      </p:sp>
      <p:graphicFrame>
        <p:nvGraphicFramePr>
          <p:cNvPr id="31746" name="Object 1024"/>
          <p:cNvGraphicFramePr>
            <a:graphicFrameLocks noChangeAspect="1"/>
          </p:cNvGraphicFramePr>
          <p:nvPr/>
        </p:nvGraphicFramePr>
        <p:xfrm>
          <a:off x="744538" y="3276600"/>
          <a:ext cx="6635750" cy="538163"/>
        </p:xfrm>
        <a:graphic>
          <a:graphicData uri="http://schemas.openxmlformats.org/presentationml/2006/ole">
            <p:oleObj spid="_x0000_s31746" name="Equation" r:id="rId3" imgW="2501640" imgH="203040" progId="Equation.DSMT4">
              <p:embed/>
            </p:oleObj>
          </a:graphicData>
        </a:graphic>
      </p:graphicFrame>
      <p:graphicFrame>
        <p:nvGraphicFramePr>
          <p:cNvPr id="31747" name="Object 1025"/>
          <p:cNvGraphicFramePr>
            <a:graphicFrameLocks noChangeAspect="1"/>
          </p:cNvGraphicFramePr>
          <p:nvPr/>
        </p:nvGraphicFramePr>
        <p:xfrm>
          <a:off x="1071563" y="5072063"/>
          <a:ext cx="5937250" cy="538162"/>
        </p:xfrm>
        <a:graphic>
          <a:graphicData uri="http://schemas.openxmlformats.org/presentationml/2006/ole">
            <p:oleObj spid="_x0000_s31747" name="Equation" r:id="rId4" imgW="2349360" imgH="203040" progId="Equation.DSMT4">
              <p:embed/>
            </p:oleObj>
          </a:graphicData>
        </a:graphic>
      </p:graphicFrame>
      <p:sp>
        <p:nvSpPr>
          <p:cNvPr id="31751" name="Text Box 1029"/>
          <p:cNvSpPr txBox="1">
            <a:spLocks noChangeArrowheads="1"/>
          </p:cNvSpPr>
          <p:nvPr/>
        </p:nvSpPr>
        <p:spPr bwMode="auto">
          <a:xfrm>
            <a:off x="762000" y="685800"/>
            <a:ext cx="7761288" cy="830263"/>
          </a:xfrm>
          <a:prstGeom prst="rect">
            <a:avLst/>
          </a:prstGeom>
          <a:noFill/>
          <a:ln w="9525">
            <a:noFill/>
            <a:miter lim="800000"/>
            <a:headEnd/>
            <a:tailEnd/>
          </a:ln>
        </p:spPr>
        <p:txBody>
          <a:bodyPr wrap="none">
            <a:spAutoFit/>
          </a:bodyPr>
          <a:lstStyle/>
          <a:p>
            <a:r>
              <a:rPr lang="ja-JP" altLang="en-US" dirty="0"/>
              <a:t>以下の符号に対して、クラフトの不等式を満たすか調べよ。</a:t>
            </a:r>
            <a:endParaRPr lang="en-US" altLang="ja-JP" dirty="0"/>
          </a:p>
          <a:p>
            <a:r>
              <a:rPr lang="ja-JP" altLang="en-US" dirty="0"/>
              <a:t>また、瞬時</a:t>
            </a:r>
            <a:r>
              <a:rPr lang="ja-JP" altLang="en-US" dirty="0" smtClean="0"/>
              <a:t>符号に成り得るかを</a:t>
            </a:r>
            <a:r>
              <a:rPr lang="ja-JP" altLang="en-US" dirty="0"/>
              <a:t>答えよ。</a:t>
            </a:r>
          </a:p>
        </p:txBody>
      </p:sp>
      <p:sp>
        <p:nvSpPr>
          <p:cNvPr id="31752" name="Text Box 1030"/>
          <p:cNvSpPr txBox="1">
            <a:spLocks noChangeArrowheads="1"/>
          </p:cNvSpPr>
          <p:nvPr/>
        </p:nvSpPr>
        <p:spPr bwMode="auto">
          <a:xfrm>
            <a:off x="228600" y="1371600"/>
            <a:ext cx="696913" cy="457200"/>
          </a:xfrm>
          <a:prstGeom prst="rect">
            <a:avLst/>
          </a:prstGeom>
          <a:noFill/>
          <a:ln w="9525">
            <a:noFill/>
            <a:miter lim="800000"/>
            <a:headEnd/>
            <a:tailEnd/>
          </a:ln>
        </p:spPr>
        <p:txBody>
          <a:bodyPr wrap="none">
            <a:spAutoFit/>
          </a:bodyPr>
          <a:lstStyle/>
          <a:p>
            <a:r>
              <a:rPr lang="ja-JP" altLang="en-US"/>
              <a:t>（１）</a:t>
            </a:r>
          </a:p>
        </p:txBody>
      </p:sp>
      <p:sp>
        <p:nvSpPr>
          <p:cNvPr id="31753" name="Text Box 1031"/>
          <p:cNvSpPr txBox="1">
            <a:spLocks noChangeArrowheads="1"/>
          </p:cNvSpPr>
          <p:nvPr/>
        </p:nvSpPr>
        <p:spPr bwMode="auto">
          <a:xfrm>
            <a:off x="228600" y="26670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31748" name="Object 1026"/>
          <p:cNvGraphicFramePr>
            <a:graphicFrameLocks noChangeAspect="1"/>
          </p:cNvGraphicFramePr>
          <p:nvPr/>
        </p:nvGraphicFramePr>
        <p:xfrm>
          <a:off x="669925" y="1828800"/>
          <a:ext cx="7037388" cy="538163"/>
        </p:xfrm>
        <a:graphic>
          <a:graphicData uri="http://schemas.openxmlformats.org/presentationml/2006/ole">
            <p:oleObj spid="_x0000_s31748" name="Equation" r:id="rId5" imgW="2654280" imgH="203040" progId="Equation.DSMT4">
              <p:embed/>
            </p:oleObj>
          </a:graphicData>
        </a:graphic>
      </p:graphicFrame>
      <p:sp>
        <p:nvSpPr>
          <p:cNvPr id="31754" name="Text Box 1033"/>
          <p:cNvSpPr txBox="1">
            <a:spLocks noChangeArrowheads="1"/>
          </p:cNvSpPr>
          <p:nvPr/>
        </p:nvSpPr>
        <p:spPr bwMode="auto">
          <a:xfrm>
            <a:off x="304800" y="4419600"/>
            <a:ext cx="696913" cy="457200"/>
          </a:xfrm>
          <a:prstGeom prst="rect">
            <a:avLst/>
          </a:prstGeom>
          <a:noFill/>
          <a:ln w="9525">
            <a:noFill/>
            <a:miter lim="800000"/>
            <a:headEnd/>
            <a:tailEnd/>
          </a:ln>
        </p:spPr>
        <p:txBody>
          <a:bodyPr wrap="none">
            <a:spAutoFit/>
          </a:bodyPr>
          <a:lstStyle/>
          <a:p>
            <a:r>
              <a:rPr lang="ja-JP" altLang="en-US"/>
              <a:t>（３）</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6" name="スライド番号プレースホルダ 4"/>
          <p:cNvSpPr>
            <a:spLocks noGrp="1"/>
          </p:cNvSpPr>
          <p:nvPr>
            <p:ph type="sldNum" sz="quarter" idx="12"/>
          </p:nvPr>
        </p:nvSpPr>
        <p:spPr>
          <a:noFill/>
        </p:spPr>
        <p:txBody>
          <a:bodyPr/>
          <a:lstStyle/>
          <a:p>
            <a:fld id="{E805A6F9-7E89-4A8A-B135-3C13900D87BF}" type="slidenum">
              <a:rPr lang="en-US" altLang="ja-JP" smtClean="0"/>
              <a:pPr/>
              <a:t>38</a:t>
            </a:fld>
            <a:endParaRPr lang="en-US" altLang="ja-JP" smtClean="0"/>
          </a:p>
        </p:txBody>
      </p:sp>
      <p:sp>
        <p:nvSpPr>
          <p:cNvPr id="32777" name="Rectangle 2"/>
          <p:cNvSpPr>
            <a:spLocks noGrp="1" noChangeArrowheads="1"/>
          </p:cNvSpPr>
          <p:nvPr>
            <p:ph type="title"/>
          </p:nvPr>
        </p:nvSpPr>
        <p:spPr/>
        <p:txBody>
          <a:bodyPr/>
          <a:lstStyle/>
          <a:p>
            <a:pPr eaLnBrk="1" hangingPunct="1"/>
            <a:r>
              <a:rPr lang="ja-JP" altLang="en-US" smtClean="0"/>
              <a:t>情報源符号化定理（平均符号長の下限）</a:t>
            </a:r>
          </a:p>
        </p:txBody>
      </p:sp>
      <p:sp>
        <p:nvSpPr>
          <p:cNvPr id="32778" name="AutoShape 3"/>
          <p:cNvSpPr>
            <a:spLocks noChangeArrowheads="1"/>
          </p:cNvSpPr>
          <p:nvPr/>
        </p:nvSpPr>
        <p:spPr bwMode="auto">
          <a:xfrm>
            <a:off x="381000" y="838200"/>
            <a:ext cx="7543800" cy="35052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32779" name="Text Box 4"/>
          <p:cNvSpPr txBox="1">
            <a:spLocks noChangeArrowheads="1"/>
          </p:cNvSpPr>
          <p:nvPr/>
        </p:nvSpPr>
        <p:spPr bwMode="auto">
          <a:xfrm>
            <a:off x="669925" y="1239838"/>
            <a:ext cx="7102475" cy="1187450"/>
          </a:xfrm>
          <a:prstGeom prst="rect">
            <a:avLst/>
          </a:prstGeom>
          <a:noFill/>
          <a:ln w="9525">
            <a:noFill/>
            <a:miter lim="800000"/>
            <a:headEnd/>
            <a:tailEnd/>
          </a:ln>
        </p:spPr>
        <p:txBody>
          <a:bodyPr>
            <a:spAutoFit/>
          </a:bodyPr>
          <a:lstStyle/>
          <a:p>
            <a:r>
              <a:rPr lang="ja-JP" altLang="en-US"/>
              <a:t>無記憶情報源　　　の　　　　次拡大情報源　　　　　に対して、次式を満たす平均符号長　　　　を持つｒ元瞬時符号が構成できる。</a:t>
            </a:r>
          </a:p>
        </p:txBody>
      </p:sp>
      <p:graphicFrame>
        <p:nvGraphicFramePr>
          <p:cNvPr id="32770" name="Object 2048"/>
          <p:cNvGraphicFramePr>
            <a:graphicFrameLocks noChangeAspect="1"/>
          </p:cNvGraphicFramePr>
          <p:nvPr/>
        </p:nvGraphicFramePr>
        <p:xfrm>
          <a:off x="2743200" y="1219200"/>
          <a:ext cx="387350" cy="457200"/>
        </p:xfrm>
        <a:graphic>
          <a:graphicData uri="http://schemas.openxmlformats.org/presentationml/2006/ole">
            <p:oleObj spid="_x0000_s32770" name="Equation" r:id="rId3" imgW="139680" imgH="164880" progId="Equation.DSMT4">
              <p:embed/>
            </p:oleObj>
          </a:graphicData>
        </a:graphic>
      </p:graphicFrame>
      <p:graphicFrame>
        <p:nvGraphicFramePr>
          <p:cNvPr id="32771" name="Object 2049"/>
          <p:cNvGraphicFramePr>
            <a:graphicFrameLocks noChangeAspect="1"/>
          </p:cNvGraphicFramePr>
          <p:nvPr/>
        </p:nvGraphicFramePr>
        <p:xfrm>
          <a:off x="5214938" y="1643063"/>
          <a:ext cx="387350" cy="527050"/>
        </p:xfrm>
        <a:graphic>
          <a:graphicData uri="http://schemas.openxmlformats.org/presentationml/2006/ole">
            <p:oleObj spid="_x0000_s32771" name="Equation" r:id="rId4" imgW="139680" imgH="190440" progId="Equation.DSMT4">
              <p:embed/>
            </p:oleObj>
          </a:graphicData>
        </a:graphic>
      </p:graphicFrame>
      <p:sp>
        <p:nvSpPr>
          <p:cNvPr id="32780" name="Text Box 10"/>
          <p:cNvSpPr txBox="1">
            <a:spLocks noChangeArrowheads="1"/>
          </p:cNvSpPr>
          <p:nvPr/>
        </p:nvSpPr>
        <p:spPr bwMode="auto">
          <a:xfrm>
            <a:off x="1066800" y="685800"/>
            <a:ext cx="4340225" cy="461963"/>
          </a:xfrm>
          <a:prstGeom prst="rect">
            <a:avLst/>
          </a:prstGeom>
          <a:solidFill>
            <a:schemeClr val="bg1"/>
          </a:solidFill>
          <a:ln w="9525">
            <a:noFill/>
            <a:miter lim="800000"/>
            <a:headEnd/>
            <a:tailEnd/>
          </a:ln>
        </p:spPr>
        <p:txBody>
          <a:bodyPr wrap="none">
            <a:spAutoFit/>
          </a:bodyPr>
          <a:lstStyle/>
          <a:p>
            <a:r>
              <a:rPr lang="ja-JP" altLang="en-US">
                <a:solidFill>
                  <a:srgbClr val="FF0000"/>
                </a:solidFill>
              </a:rPr>
              <a:t>性質：情報源符号化定理（重要）</a:t>
            </a:r>
          </a:p>
        </p:txBody>
      </p:sp>
      <p:graphicFrame>
        <p:nvGraphicFramePr>
          <p:cNvPr id="32772" name="Object 2050"/>
          <p:cNvGraphicFramePr>
            <a:graphicFrameLocks noChangeAspect="1"/>
          </p:cNvGraphicFramePr>
          <p:nvPr/>
        </p:nvGraphicFramePr>
        <p:xfrm>
          <a:off x="3657600" y="1219200"/>
          <a:ext cx="457200" cy="423863"/>
        </p:xfrm>
        <a:graphic>
          <a:graphicData uri="http://schemas.openxmlformats.org/presentationml/2006/ole">
            <p:oleObj spid="_x0000_s32772" name="Equation" r:id="rId5" imgW="177480" imgH="164880" progId="Equation.DSMT4">
              <p:embed/>
            </p:oleObj>
          </a:graphicData>
        </a:graphic>
      </p:graphicFrame>
      <p:graphicFrame>
        <p:nvGraphicFramePr>
          <p:cNvPr id="32773" name="Object 2051"/>
          <p:cNvGraphicFramePr>
            <a:graphicFrameLocks noChangeAspect="1"/>
          </p:cNvGraphicFramePr>
          <p:nvPr/>
        </p:nvGraphicFramePr>
        <p:xfrm>
          <a:off x="6324600" y="1089025"/>
          <a:ext cx="609600" cy="552450"/>
        </p:xfrm>
        <a:graphic>
          <a:graphicData uri="http://schemas.openxmlformats.org/presentationml/2006/ole">
            <p:oleObj spid="_x0000_s32773" name="Equation" r:id="rId6" imgW="228600" imgH="190440" progId="Equation.DSMT4">
              <p:embed/>
            </p:oleObj>
          </a:graphicData>
        </a:graphic>
      </p:graphicFrame>
      <p:graphicFrame>
        <p:nvGraphicFramePr>
          <p:cNvPr id="32774" name="Object 2052"/>
          <p:cNvGraphicFramePr>
            <a:graphicFrameLocks noChangeAspect="1"/>
          </p:cNvGraphicFramePr>
          <p:nvPr/>
        </p:nvGraphicFramePr>
        <p:xfrm>
          <a:off x="1676400" y="2438400"/>
          <a:ext cx="4267200" cy="1952625"/>
        </p:xfrm>
        <a:graphic>
          <a:graphicData uri="http://schemas.openxmlformats.org/presentationml/2006/ole">
            <p:oleObj spid="_x0000_s32774" name="Equation" r:id="rId7" imgW="1498320" imgH="685800" progId="Equation.DSMT4">
              <p:embed/>
            </p:oleObj>
          </a:graphicData>
        </a:graphic>
      </p:graphicFrame>
      <p:sp>
        <p:nvSpPr>
          <p:cNvPr id="32781" name="AutoShape 15"/>
          <p:cNvSpPr>
            <a:spLocks noChangeArrowheads="1"/>
          </p:cNvSpPr>
          <p:nvPr/>
        </p:nvSpPr>
        <p:spPr bwMode="auto">
          <a:xfrm>
            <a:off x="285750" y="4800600"/>
            <a:ext cx="5276850" cy="1676400"/>
          </a:xfrm>
          <a:prstGeom prst="roundRect">
            <a:avLst>
              <a:gd name="adj" fmla="val 16667"/>
            </a:avLst>
          </a:prstGeom>
          <a:noFill/>
          <a:ln w="38100">
            <a:solidFill>
              <a:srgbClr val="FF9900"/>
            </a:solidFill>
            <a:round/>
            <a:headEnd/>
            <a:tailEnd/>
          </a:ln>
        </p:spPr>
        <p:txBody>
          <a:bodyPr wrap="none" anchor="ctr"/>
          <a:lstStyle/>
          <a:p>
            <a:endParaRPr lang="ja-JP" altLang="en-US"/>
          </a:p>
        </p:txBody>
      </p:sp>
      <p:graphicFrame>
        <p:nvGraphicFramePr>
          <p:cNvPr id="32775" name="Object 2053"/>
          <p:cNvGraphicFramePr>
            <a:graphicFrameLocks noChangeAspect="1"/>
          </p:cNvGraphicFramePr>
          <p:nvPr/>
        </p:nvGraphicFramePr>
        <p:xfrm>
          <a:off x="1062038" y="5029200"/>
          <a:ext cx="3738562" cy="1311275"/>
        </p:xfrm>
        <a:graphic>
          <a:graphicData uri="http://schemas.openxmlformats.org/presentationml/2006/ole">
            <p:oleObj spid="_x0000_s32775" name="Equation" r:id="rId8" imgW="1447560" imgH="507960" progId="Equation.DSMT4">
              <p:embed/>
            </p:oleObj>
          </a:graphicData>
        </a:graphic>
      </p:graphicFrame>
      <p:sp>
        <p:nvSpPr>
          <p:cNvPr id="32782" name="Text Box 17"/>
          <p:cNvSpPr txBox="1">
            <a:spLocks noChangeArrowheads="1"/>
          </p:cNvSpPr>
          <p:nvPr/>
        </p:nvSpPr>
        <p:spPr bwMode="auto">
          <a:xfrm>
            <a:off x="263525" y="4572000"/>
            <a:ext cx="5165725" cy="461963"/>
          </a:xfrm>
          <a:prstGeom prst="rect">
            <a:avLst/>
          </a:prstGeom>
          <a:solidFill>
            <a:schemeClr val="bg1"/>
          </a:solidFill>
          <a:ln w="9525">
            <a:noFill/>
            <a:miter lim="800000"/>
            <a:headEnd/>
            <a:tailEnd/>
          </a:ln>
        </p:spPr>
        <p:txBody>
          <a:bodyPr wrap="none">
            <a:spAutoFit/>
          </a:bodyPr>
          <a:lstStyle/>
          <a:p>
            <a:r>
              <a:rPr lang="ja-JP" altLang="en-US">
                <a:solidFill>
                  <a:srgbClr val="FF0000"/>
                </a:solidFill>
              </a:rPr>
              <a:t>性質：２元符号版の情報源符号化定理</a:t>
            </a:r>
          </a:p>
        </p:txBody>
      </p:sp>
      <p:sp>
        <p:nvSpPr>
          <p:cNvPr id="32783" name="AutoShape 18"/>
          <p:cNvSpPr>
            <a:spLocks noChangeArrowheads="1"/>
          </p:cNvSpPr>
          <p:nvPr/>
        </p:nvSpPr>
        <p:spPr bwMode="auto">
          <a:xfrm>
            <a:off x="5715000" y="4419600"/>
            <a:ext cx="3429000" cy="1981200"/>
          </a:xfrm>
          <a:prstGeom prst="wedgeRoundRectCallout">
            <a:avLst>
              <a:gd name="adj1" fmla="val -69861"/>
              <a:gd name="adj2" fmla="val 2764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4" name="Text Box 19"/>
          <p:cNvSpPr txBox="1">
            <a:spLocks noChangeArrowheads="1"/>
          </p:cNvSpPr>
          <p:nvPr/>
        </p:nvSpPr>
        <p:spPr bwMode="auto">
          <a:xfrm>
            <a:off x="5803900" y="4572000"/>
            <a:ext cx="3035300" cy="1552575"/>
          </a:xfrm>
          <a:prstGeom prst="rect">
            <a:avLst/>
          </a:prstGeom>
          <a:noFill/>
          <a:ln w="9525">
            <a:noFill/>
            <a:miter lim="800000"/>
            <a:headEnd/>
            <a:tailEnd/>
          </a:ln>
        </p:spPr>
        <p:txBody>
          <a:bodyPr>
            <a:spAutoFit/>
          </a:bodyPr>
          <a:lstStyle/>
          <a:p>
            <a:r>
              <a:rPr lang="ja-JP" altLang="en-US"/>
              <a:t>エントロピーの重要性の再確認。</a:t>
            </a:r>
          </a:p>
          <a:p>
            <a:r>
              <a:rPr lang="ja-JP" altLang="en-US"/>
              <a:t>平均符号長の下限がエントロピーである。</a:t>
            </a:r>
          </a:p>
        </p:txBody>
      </p:sp>
      <p:sp>
        <p:nvSpPr>
          <p:cNvPr id="32785" name="AutoShape 20"/>
          <p:cNvSpPr>
            <a:spLocks noChangeArrowheads="1"/>
          </p:cNvSpPr>
          <p:nvPr/>
        </p:nvSpPr>
        <p:spPr bwMode="auto">
          <a:xfrm>
            <a:off x="6934200" y="2667000"/>
            <a:ext cx="2209800" cy="1447800"/>
          </a:xfrm>
          <a:prstGeom prst="wedgeRoundRectCallout">
            <a:avLst>
              <a:gd name="adj1" fmla="val -84625"/>
              <a:gd name="adj2" fmla="val -1688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2786" name="Text Box 21"/>
          <p:cNvSpPr txBox="1">
            <a:spLocks noChangeArrowheads="1"/>
          </p:cNvSpPr>
          <p:nvPr/>
        </p:nvSpPr>
        <p:spPr bwMode="auto">
          <a:xfrm>
            <a:off x="6918325" y="2763838"/>
            <a:ext cx="2225675" cy="1187450"/>
          </a:xfrm>
          <a:prstGeom prst="rect">
            <a:avLst/>
          </a:prstGeom>
          <a:noFill/>
          <a:ln w="9525">
            <a:noFill/>
            <a:miter lim="800000"/>
            <a:headEnd/>
            <a:tailEnd/>
          </a:ln>
        </p:spPr>
        <p:txBody>
          <a:bodyPr>
            <a:spAutoFit/>
          </a:bodyPr>
          <a:lstStyle/>
          <a:p>
            <a:r>
              <a:rPr lang="ja-JP" altLang="en-US"/>
              <a:t>この定理の理解が当面の目標</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3" name="スライド番号プレースホルダ 4"/>
          <p:cNvSpPr>
            <a:spLocks noGrp="1"/>
          </p:cNvSpPr>
          <p:nvPr>
            <p:ph type="sldNum" sz="quarter" idx="12"/>
          </p:nvPr>
        </p:nvSpPr>
        <p:spPr>
          <a:noFill/>
        </p:spPr>
        <p:txBody>
          <a:bodyPr/>
          <a:lstStyle/>
          <a:p>
            <a:fld id="{DE1609C4-DCD2-47D4-BA97-47584EF4B7C5}" type="slidenum">
              <a:rPr lang="en-US" altLang="ja-JP" smtClean="0"/>
              <a:pPr/>
              <a:t>39</a:t>
            </a:fld>
            <a:endParaRPr lang="en-US" altLang="ja-JP" smtClean="0"/>
          </a:p>
        </p:txBody>
      </p:sp>
      <p:sp>
        <p:nvSpPr>
          <p:cNvPr id="33804" name="Rectangle 2"/>
          <p:cNvSpPr>
            <a:spLocks noGrp="1" noChangeArrowheads="1"/>
          </p:cNvSpPr>
          <p:nvPr>
            <p:ph type="title"/>
          </p:nvPr>
        </p:nvSpPr>
        <p:spPr/>
        <p:txBody>
          <a:bodyPr/>
          <a:lstStyle/>
          <a:p>
            <a:pPr eaLnBrk="1" hangingPunct="1"/>
            <a:r>
              <a:rPr lang="ja-JP" altLang="en-US" smtClean="0"/>
              <a:t>拡大情報源</a:t>
            </a:r>
          </a:p>
        </p:txBody>
      </p:sp>
      <p:sp>
        <p:nvSpPr>
          <p:cNvPr id="33805" name="Text Box 3"/>
          <p:cNvSpPr txBox="1">
            <a:spLocks noChangeArrowheads="1"/>
          </p:cNvSpPr>
          <p:nvPr/>
        </p:nvSpPr>
        <p:spPr bwMode="auto">
          <a:xfrm>
            <a:off x="457200" y="685800"/>
            <a:ext cx="4878388" cy="457200"/>
          </a:xfrm>
          <a:prstGeom prst="rect">
            <a:avLst/>
          </a:prstGeom>
          <a:noFill/>
          <a:ln w="9525">
            <a:noFill/>
            <a:miter lim="800000"/>
            <a:headEnd/>
            <a:tailEnd/>
          </a:ln>
        </p:spPr>
        <p:txBody>
          <a:bodyPr wrap="none">
            <a:spAutoFit/>
          </a:bodyPr>
          <a:lstStyle/>
          <a:p>
            <a:r>
              <a:rPr lang="ja-JP" altLang="en-US"/>
              <a:t>ここでは、情報源について再考する。</a:t>
            </a:r>
          </a:p>
        </p:txBody>
      </p:sp>
      <p:sp>
        <p:nvSpPr>
          <p:cNvPr id="33806" name="AutoShape 5"/>
          <p:cNvSpPr>
            <a:spLocks noChangeArrowheads="1"/>
          </p:cNvSpPr>
          <p:nvPr/>
        </p:nvSpPr>
        <p:spPr bwMode="auto">
          <a:xfrm>
            <a:off x="457200" y="1371600"/>
            <a:ext cx="7467600" cy="43434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33807" name="Text Box 8"/>
          <p:cNvSpPr txBox="1">
            <a:spLocks noChangeArrowheads="1"/>
          </p:cNvSpPr>
          <p:nvPr/>
        </p:nvSpPr>
        <p:spPr bwMode="auto">
          <a:xfrm>
            <a:off x="688975" y="1714500"/>
            <a:ext cx="7026275" cy="1570038"/>
          </a:xfrm>
          <a:prstGeom prst="rect">
            <a:avLst/>
          </a:prstGeom>
          <a:noFill/>
          <a:ln w="9525">
            <a:noFill/>
            <a:miter lim="800000"/>
            <a:headEnd/>
            <a:tailEnd/>
          </a:ln>
        </p:spPr>
        <p:txBody>
          <a:bodyPr>
            <a:spAutoFit/>
          </a:bodyPr>
          <a:lstStyle/>
          <a:p>
            <a:r>
              <a:rPr lang="ja-JP" altLang="en-US"/>
              <a:t>情報源　　　　　　　　　　　に対して、　　　の情報源記号を　　　個並べた順列すべてを情報源アルファベットとする情報源を　　　（元の情報源）の　　　</a:t>
            </a:r>
            <a:r>
              <a:rPr lang="ja-JP" altLang="en-US">
                <a:solidFill>
                  <a:srgbClr val="FF0000"/>
                </a:solidFill>
              </a:rPr>
              <a:t>次拡大情報源</a:t>
            </a:r>
            <a:r>
              <a:rPr lang="ja-JP" altLang="en-US"/>
              <a:t>といい　　　と表す。すなわち、</a:t>
            </a:r>
          </a:p>
        </p:txBody>
      </p:sp>
      <p:graphicFrame>
        <p:nvGraphicFramePr>
          <p:cNvPr id="33794" name="Object 1024"/>
          <p:cNvGraphicFramePr>
            <a:graphicFrameLocks noChangeAspect="1"/>
          </p:cNvGraphicFramePr>
          <p:nvPr/>
        </p:nvGraphicFramePr>
        <p:xfrm>
          <a:off x="1714500" y="1711325"/>
          <a:ext cx="2095500" cy="422275"/>
        </p:xfrm>
        <a:graphic>
          <a:graphicData uri="http://schemas.openxmlformats.org/presentationml/2006/ole">
            <p:oleObj spid="_x0000_s33794" name="Equation" r:id="rId3" imgW="1130040" imgH="228600" progId="Equation.DSMT4">
              <p:embed/>
            </p:oleObj>
          </a:graphicData>
        </a:graphic>
      </p:graphicFrame>
      <p:graphicFrame>
        <p:nvGraphicFramePr>
          <p:cNvPr id="33795" name="Object 1025"/>
          <p:cNvGraphicFramePr>
            <a:graphicFrameLocks noChangeAspect="1"/>
          </p:cNvGraphicFramePr>
          <p:nvPr/>
        </p:nvGraphicFramePr>
        <p:xfrm>
          <a:off x="5357813" y="1785938"/>
          <a:ext cx="234950" cy="276225"/>
        </p:xfrm>
        <a:graphic>
          <a:graphicData uri="http://schemas.openxmlformats.org/presentationml/2006/ole">
            <p:oleObj spid="_x0000_s33795" name="Equation" r:id="rId4" imgW="139680" imgH="164880" progId="Equation.DSMT4">
              <p:embed/>
            </p:oleObj>
          </a:graphicData>
        </a:graphic>
      </p:graphicFrame>
      <p:graphicFrame>
        <p:nvGraphicFramePr>
          <p:cNvPr id="33796" name="Object 1026"/>
          <p:cNvGraphicFramePr>
            <a:graphicFrameLocks noChangeAspect="1"/>
          </p:cNvGraphicFramePr>
          <p:nvPr/>
        </p:nvGraphicFramePr>
        <p:xfrm>
          <a:off x="1357313" y="2143125"/>
          <a:ext cx="428625" cy="395288"/>
        </p:xfrm>
        <a:graphic>
          <a:graphicData uri="http://schemas.openxmlformats.org/presentationml/2006/ole">
            <p:oleObj spid="_x0000_s33796" name="Equation" r:id="rId5" imgW="177480" imgH="164880" progId="Equation.DSMT4">
              <p:embed/>
            </p:oleObj>
          </a:graphicData>
        </a:graphic>
      </p:graphicFrame>
      <p:graphicFrame>
        <p:nvGraphicFramePr>
          <p:cNvPr id="33797" name="Object 1027"/>
          <p:cNvGraphicFramePr>
            <a:graphicFrameLocks noChangeAspect="1"/>
          </p:cNvGraphicFramePr>
          <p:nvPr/>
        </p:nvGraphicFramePr>
        <p:xfrm>
          <a:off x="5572125" y="2571750"/>
          <a:ext cx="300038" cy="276225"/>
        </p:xfrm>
        <a:graphic>
          <a:graphicData uri="http://schemas.openxmlformats.org/presentationml/2006/ole">
            <p:oleObj spid="_x0000_s33797" name="Equation" r:id="rId6" imgW="177480" imgH="164880" progId="Equation.DSMT4">
              <p:embed/>
            </p:oleObj>
          </a:graphicData>
        </a:graphic>
      </p:graphicFrame>
      <p:graphicFrame>
        <p:nvGraphicFramePr>
          <p:cNvPr id="33798" name="Object 1028"/>
          <p:cNvGraphicFramePr>
            <a:graphicFrameLocks noChangeAspect="1"/>
          </p:cNvGraphicFramePr>
          <p:nvPr/>
        </p:nvGraphicFramePr>
        <p:xfrm>
          <a:off x="2857500" y="2428875"/>
          <a:ext cx="388938" cy="457200"/>
        </p:xfrm>
        <a:graphic>
          <a:graphicData uri="http://schemas.openxmlformats.org/presentationml/2006/ole">
            <p:oleObj spid="_x0000_s33798" name="Equation" r:id="rId7" imgW="139680" imgH="164880" progId="Equation.DSMT4">
              <p:embed/>
            </p:oleObj>
          </a:graphicData>
        </a:graphic>
      </p:graphicFrame>
      <p:graphicFrame>
        <p:nvGraphicFramePr>
          <p:cNvPr id="33799" name="Object 1029"/>
          <p:cNvGraphicFramePr>
            <a:graphicFrameLocks noChangeAspect="1"/>
          </p:cNvGraphicFramePr>
          <p:nvPr/>
        </p:nvGraphicFramePr>
        <p:xfrm>
          <a:off x="1785938" y="2857500"/>
          <a:ext cx="533400" cy="441325"/>
        </p:xfrm>
        <a:graphic>
          <a:graphicData uri="http://schemas.openxmlformats.org/presentationml/2006/ole">
            <p:oleObj spid="_x0000_s33799" name="Equation" r:id="rId8" imgW="228600" imgH="190440" progId="Equation.DSMT4">
              <p:embed/>
            </p:oleObj>
          </a:graphicData>
        </a:graphic>
      </p:graphicFrame>
      <p:graphicFrame>
        <p:nvGraphicFramePr>
          <p:cNvPr id="33800" name="Object 1030"/>
          <p:cNvGraphicFramePr>
            <a:graphicFrameLocks noChangeAspect="1"/>
          </p:cNvGraphicFramePr>
          <p:nvPr/>
        </p:nvGraphicFramePr>
        <p:xfrm>
          <a:off x="1447800" y="3429000"/>
          <a:ext cx="3033713" cy="650875"/>
        </p:xfrm>
        <a:graphic>
          <a:graphicData uri="http://schemas.openxmlformats.org/presentationml/2006/ole">
            <p:oleObj spid="_x0000_s33800" name="Equation" r:id="rId9" imgW="1295280" imgH="279360" progId="Equation.DSMT4">
              <p:embed/>
            </p:oleObj>
          </a:graphicData>
        </a:graphic>
      </p:graphicFrame>
      <p:graphicFrame>
        <p:nvGraphicFramePr>
          <p:cNvPr id="33801" name="Object 1031"/>
          <p:cNvGraphicFramePr>
            <a:graphicFrameLocks noChangeAspect="1"/>
          </p:cNvGraphicFramePr>
          <p:nvPr/>
        </p:nvGraphicFramePr>
        <p:xfrm>
          <a:off x="1447800" y="4191000"/>
          <a:ext cx="3182938" cy="650875"/>
        </p:xfrm>
        <a:graphic>
          <a:graphicData uri="http://schemas.openxmlformats.org/presentationml/2006/ole">
            <p:oleObj spid="_x0000_s33801" name="Equation" r:id="rId10" imgW="1358640" imgH="279360" progId="Equation.DSMT4">
              <p:embed/>
            </p:oleObj>
          </a:graphicData>
        </a:graphic>
      </p:graphicFrame>
      <p:graphicFrame>
        <p:nvGraphicFramePr>
          <p:cNvPr id="33802" name="Object 1032"/>
          <p:cNvGraphicFramePr>
            <a:graphicFrameLocks noChangeAspect="1"/>
          </p:cNvGraphicFramePr>
          <p:nvPr/>
        </p:nvGraphicFramePr>
        <p:xfrm>
          <a:off x="1952625" y="4906963"/>
          <a:ext cx="2171700" cy="590550"/>
        </p:xfrm>
        <a:graphic>
          <a:graphicData uri="http://schemas.openxmlformats.org/presentationml/2006/ole">
            <p:oleObj spid="_x0000_s33802" name="Equation" r:id="rId11" imgW="927000" imgH="253800" progId="Equation.DSMT4">
              <p:embed/>
            </p:oleObj>
          </a:graphicData>
        </a:graphic>
      </p:graphicFrame>
      <p:sp>
        <p:nvSpPr>
          <p:cNvPr id="33808" name="AutoShape 21"/>
          <p:cNvSpPr>
            <a:spLocks noChangeArrowheads="1"/>
          </p:cNvSpPr>
          <p:nvPr/>
        </p:nvSpPr>
        <p:spPr bwMode="auto">
          <a:xfrm>
            <a:off x="5562600" y="3581400"/>
            <a:ext cx="3048000" cy="1676400"/>
          </a:xfrm>
          <a:prstGeom prst="wedgeRoundRectCallout">
            <a:avLst>
              <a:gd name="adj1" fmla="val -76616"/>
              <a:gd name="adj2" fmla="val 1221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3809" name="Text Box 22"/>
          <p:cNvSpPr txBox="1">
            <a:spLocks noChangeArrowheads="1"/>
          </p:cNvSpPr>
          <p:nvPr/>
        </p:nvSpPr>
        <p:spPr bwMode="auto">
          <a:xfrm>
            <a:off x="5775325" y="3851275"/>
            <a:ext cx="2759075" cy="1187450"/>
          </a:xfrm>
          <a:prstGeom prst="rect">
            <a:avLst/>
          </a:prstGeom>
          <a:noFill/>
          <a:ln w="9525">
            <a:noFill/>
            <a:miter lim="800000"/>
            <a:headEnd/>
            <a:tailEnd/>
          </a:ln>
        </p:spPr>
        <p:txBody>
          <a:bodyPr>
            <a:spAutoFit/>
          </a:bodyPr>
          <a:lstStyle/>
          <a:p>
            <a:r>
              <a:rPr lang="en-US" altLang="ja-JP"/>
              <a:t>S</a:t>
            </a:r>
            <a:r>
              <a:rPr lang="ja-JP" altLang="en-US"/>
              <a:t>の記号を</a:t>
            </a:r>
            <a:r>
              <a:rPr lang="en-US" altLang="ja-JP"/>
              <a:t>N</a:t>
            </a:r>
            <a:r>
              <a:rPr lang="ja-JP" altLang="en-US"/>
              <a:t>個ならべて新たな記号とする。</a:t>
            </a:r>
          </a:p>
        </p:txBody>
      </p:sp>
      <p:sp>
        <p:nvSpPr>
          <p:cNvPr id="33810" name="Text Box 23"/>
          <p:cNvSpPr txBox="1">
            <a:spLocks noChangeArrowheads="1"/>
          </p:cNvSpPr>
          <p:nvPr/>
        </p:nvSpPr>
        <p:spPr bwMode="auto">
          <a:xfrm>
            <a:off x="1524000" y="1143000"/>
            <a:ext cx="2492375" cy="461963"/>
          </a:xfrm>
          <a:prstGeom prst="rect">
            <a:avLst/>
          </a:prstGeom>
          <a:solidFill>
            <a:schemeClr val="bg1"/>
          </a:solidFill>
          <a:ln w="9525">
            <a:noFill/>
            <a:miter lim="800000"/>
            <a:headEnd/>
            <a:tailEnd/>
          </a:ln>
        </p:spPr>
        <p:txBody>
          <a:bodyPr wrap="none">
            <a:spAutoFit/>
          </a:bodyPr>
          <a:lstStyle/>
          <a:p>
            <a:r>
              <a:rPr lang="ja-JP" altLang="en-US">
                <a:solidFill>
                  <a:srgbClr val="003300"/>
                </a:solidFill>
              </a:rPr>
              <a:t>定義：拡大情報源</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スライド番号プレースホルダ 4"/>
          <p:cNvSpPr>
            <a:spLocks noGrp="1"/>
          </p:cNvSpPr>
          <p:nvPr>
            <p:ph type="sldNum" sz="quarter" idx="12"/>
          </p:nvPr>
        </p:nvSpPr>
        <p:spPr>
          <a:noFill/>
        </p:spPr>
        <p:txBody>
          <a:bodyPr/>
          <a:lstStyle/>
          <a:p>
            <a:fld id="{937167CE-1D19-4F70-8BF9-F201B58EAB8F}" type="slidenum">
              <a:rPr lang="en-US" altLang="ja-JP" smtClean="0"/>
              <a:pPr/>
              <a:t>4</a:t>
            </a:fld>
            <a:endParaRPr lang="en-US" altLang="ja-JP" dirty="0" smtClean="0"/>
          </a:p>
        </p:txBody>
      </p:sp>
      <p:sp>
        <p:nvSpPr>
          <p:cNvPr id="2056" name="Rectangle 2"/>
          <p:cNvSpPr>
            <a:spLocks noGrp="1" noChangeArrowheads="1"/>
          </p:cNvSpPr>
          <p:nvPr>
            <p:ph type="title"/>
          </p:nvPr>
        </p:nvSpPr>
        <p:spPr/>
        <p:txBody>
          <a:bodyPr/>
          <a:lstStyle/>
          <a:p>
            <a:pPr eaLnBrk="1" hangingPunct="1"/>
            <a:r>
              <a:rPr lang="ja-JP" altLang="en-US" dirty="0" smtClean="0"/>
              <a:t>符号化の形式化２</a:t>
            </a:r>
          </a:p>
        </p:txBody>
      </p:sp>
      <p:sp>
        <p:nvSpPr>
          <p:cNvPr id="2057" name="AutoShape 3"/>
          <p:cNvSpPr>
            <a:spLocks noChangeArrowheads="1"/>
          </p:cNvSpPr>
          <p:nvPr/>
        </p:nvSpPr>
        <p:spPr bwMode="auto">
          <a:xfrm>
            <a:off x="3286116" y="571480"/>
            <a:ext cx="2438400" cy="1319213"/>
          </a:xfrm>
          <a:prstGeom prst="rightArrow">
            <a:avLst>
              <a:gd name="adj1" fmla="val 50000"/>
              <a:gd name="adj2" fmla="val 46209"/>
            </a:avLst>
          </a:prstGeom>
          <a:solidFill>
            <a:srgbClr val="FFFF00"/>
          </a:solidFill>
          <a:ln w="9525">
            <a:solidFill>
              <a:schemeClr val="tx1"/>
            </a:solidFill>
            <a:miter lim="800000"/>
            <a:headEnd/>
            <a:tailEnd/>
          </a:ln>
        </p:spPr>
        <p:txBody>
          <a:bodyPr wrap="none" anchor="ctr"/>
          <a:lstStyle/>
          <a:p>
            <a:endParaRPr lang="ja-JP" altLang="en-US"/>
          </a:p>
        </p:txBody>
      </p:sp>
      <p:sp>
        <p:nvSpPr>
          <p:cNvPr id="2058" name="Text Box 4"/>
          <p:cNvSpPr txBox="1">
            <a:spLocks noChangeArrowheads="1"/>
          </p:cNvSpPr>
          <p:nvPr/>
        </p:nvSpPr>
        <p:spPr bwMode="auto">
          <a:xfrm>
            <a:off x="3643306" y="1071546"/>
            <a:ext cx="1098550" cy="457200"/>
          </a:xfrm>
          <a:prstGeom prst="rect">
            <a:avLst/>
          </a:prstGeom>
          <a:noFill/>
          <a:ln w="9525">
            <a:noFill/>
            <a:miter lim="800000"/>
            <a:headEnd/>
            <a:tailEnd/>
          </a:ln>
        </p:spPr>
        <p:txBody>
          <a:bodyPr wrap="none">
            <a:spAutoFit/>
          </a:bodyPr>
          <a:lstStyle/>
          <a:p>
            <a:r>
              <a:rPr lang="ja-JP" altLang="en-US" dirty="0"/>
              <a:t>符号化</a:t>
            </a:r>
          </a:p>
        </p:txBody>
      </p:sp>
      <p:sp>
        <p:nvSpPr>
          <p:cNvPr id="2059" name="AutoShape 7"/>
          <p:cNvSpPr>
            <a:spLocks noChangeArrowheads="1"/>
          </p:cNvSpPr>
          <p:nvPr/>
        </p:nvSpPr>
        <p:spPr bwMode="auto">
          <a:xfrm flipH="1">
            <a:off x="2819400" y="3429000"/>
            <a:ext cx="2438400" cy="1219200"/>
          </a:xfrm>
          <a:prstGeom prst="rightArrow">
            <a:avLst>
              <a:gd name="adj1" fmla="val 50000"/>
              <a:gd name="adj2" fmla="val 50000"/>
            </a:avLst>
          </a:prstGeom>
          <a:solidFill>
            <a:srgbClr val="FFFF00"/>
          </a:solidFill>
          <a:ln w="9525">
            <a:solidFill>
              <a:schemeClr val="tx1"/>
            </a:solidFill>
            <a:miter lim="800000"/>
            <a:headEnd/>
            <a:tailEnd/>
          </a:ln>
        </p:spPr>
        <p:txBody>
          <a:bodyPr wrap="none" anchor="ctr"/>
          <a:lstStyle/>
          <a:p>
            <a:endParaRPr lang="ja-JP" altLang="en-US"/>
          </a:p>
        </p:txBody>
      </p:sp>
      <p:sp>
        <p:nvSpPr>
          <p:cNvPr id="2060" name="Text Box 8"/>
          <p:cNvSpPr txBox="1">
            <a:spLocks noChangeArrowheads="1"/>
          </p:cNvSpPr>
          <p:nvPr/>
        </p:nvSpPr>
        <p:spPr bwMode="auto">
          <a:xfrm>
            <a:off x="3625850" y="3810000"/>
            <a:ext cx="1098550" cy="457200"/>
          </a:xfrm>
          <a:prstGeom prst="rect">
            <a:avLst/>
          </a:prstGeom>
          <a:noFill/>
          <a:ln w="9525">
            <a:noFill/>
            <a:miter lim="800000"/>
            <a:headEnd/>
            <a:tailEnd/>
          </a:ln>
        </p:spPr>
        <p:txBody>
          <a:bodyPr wrap="none">
            <a:spAutoFit/>
          </a:bodyPr>
          <a:lstStyle/>
          <a:p>
            <a:r>
              <a:rPr lang="ja-JP" altLang="en-US"/>
              <a:t>復号化</a:t>
            </a:r>
          </a:p>
        </p:txBody>
      </p:sp>
      <p:graphicFrame>
        <p:nvGraphicFramePr>
          <p:cNvPr id="2050" name="Object 0"/>
          <p:cNvGraphicFramePr>
            <a:graphicFrameLocks noChangeAspect="1"/>
          </p:cNvGraphicFramePr>
          <p:nvPr/>
        </p:nvGraphicFramePr>
        <p:xfrm>
          <a:off x="1285875" y="2071688"/>
          <a:ext cx="6043613" cy="795337"/>
        </p:xfrm>
        <a:graphic>
          <a:graphicData uri="http://schemas.openxmlformats.org/presentationml/2006/ole">
            <p:oleObj spid="_x0000_s2050" name="Equation" r:id="rId3" imgW="1587240" imgH="241200" progId="Equation.DSMT4">
              <p:embed/>
            </p:oleObj>
          </a:graphicData>
        </a:graphic>
      </p:graphicFrame>
      <p:graphicFrame>
        <p:nvGraphicFramePr>
          <p:cNvPr id="2051" name="Object 1"/>
          <p:cNvGraphicFramePr>
            <a:graphicFrameLocks noChangeAspect="1"/>
          </p:cNvGraphicFramePr>
          <p:nvPr/>
        </p:nvGraphicFramePr>
        <p:xfrm>
          <a:off x="6400800" y="676275"/>
          <a:ext cx="1981200" cy="955675"/>
        </p:xfrm>
        <a:graphic>
          <a:graphicData uri="http://schemas.openxmlformats.org/presentationml/2006/ole">
            <p:oleObj spid="_x0000_s2051" name="Equation" r:id="rId4" imgW="507960" imgH="279360" progId="Equation.DSMT4">
              <p:embed/>
            </p:oleObj>
          </a:graphicData>
        </a:graphic>
      </p:graphicFrame>
      <p:graphicFrame>
        <p:nvGraphicFramePr>
          <p:cNvPr id="2052" name="Object 2"/>
          <p:cNvGraphicFramePr>
            <a:graphicFrameLocks noChangeAspect="1"/>
          </p:cNvGraphicFramePr>
          <p:nvPr/>
        </p:nvGraphicFramePr>
        <p:xfrm>
          <a:off x="1500188" y="2786063"/>
          <a:ext cx="4949825" cy="785812"/>
        </p:xfrm>
        <a:graphic>
          <a:graphicData uri="http://schemas.openxmlformats.org/presentationml/2006/ole">
            <p:oleObj spid="_x0000_s2052" name="Equation" r:id="rId5" imgW="1523880" imgH="241200" progId="Equation.DSMT4">
              <p:embed/>
            </p:oleObj>
          </a:graphicData>
        </a:graphic>
      </p:graphicFrame>
      <p:graphicFrame>
        <p:nvGraphicFramePr>
          <p:cNvPr id="2053" name="Object 3"/>
          <p:cNvGraphicFramePr>
            <a:graphicFrameLocks noChangeAspect="1"/>
          </p:cNvGraphicFramePr>
          <p:nvPr/>
        </p:nvGraphicFramePr>
        <p:xfrm>
          <a:off x="2428860" y="4572008"/>
          <a:ext cx="5165725" cy="869950"/>
        </p:xfrm>
        <a:graphic>
          <a:graphicData uri="http://schemas.openxmlformats.org/presentationml/2006/ole">
            <p:oleObj spid="_x0000_s2053" name="Equation" r:id="rId6" imgW="1371600" imgH="266400" progId="Equation.DSMT4">
              <p:embed/>
            </p:oleObj>
          </a:graphicData>
        </a:graphic>
      </p:graphicFrame>
      <p:graphicFrame>
        <p:nvGraphicFramePr>
          <p:cNvPr id="2054" name="Object 4"/>
          <p:cNvGraphicFramePr>
            <a:graphicFrameLocks noChangeAspect="1"/>
          </p:cNvGraphicFramePr>
          <p:nvPr/>
        </p:nvGraphicFramePr>
        <p:xfrm>
          <a:off x="2878138" y="5602288"/>
          <a:ext cx="2603500" cy="841375"/>
        </p:xfrm>
        <a:graphic>
          <a:graphicData uri="http://schemas.openxmlformats.org/presentationml/2006/ole">
            <p:oleObj spid="_x0000_s2054" name="Equation" r:id="rId7" imgW="787320" imgH="253800" progId="Equation.DSMT4">
              <p:embed/>
            </p:oleObj>
          </a:graphicData>
        </a:graphic>
      </p:graphicFrame>
      <p:sp>
        <p:nvSpPr>
          <p:cNvPr id="2061" name="AutoShape 16"/>
          <p:cNvSpPr>
            <a:spLocks noChangeArrowheads="1"/>
          </p:cNvSpPr>
          <p:nvPr/>
        </p:nvSpPr>
        <p:spPr bwMode="auto">
          <a:xfrm>
            <a:off x="0" y="685800"/>
            <a:ext cx="2819400" cy="1143000"/>
          </a:xfrm>
          <a:prstGeom prst="wedgeRoundRectCallout">
            <a:avLst>
              <a:gd name="adj1" fmla="val 32713"/>
              <a:gd name="adj2" fmla="val 8138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62" name="Text Box 17"/>
          <p:cNvSpPr txBox="1">
            <a:spLocks noChangeArrowheads="1"/>
          </p:cNvSpPr>
          <p:nvPr/>
        </p:nvSpPr>
        <p:spPr bwMode="auto">
          <a:xfrm>
            <a:off x="0" y="838200"/>
            <a:ext cx="2667000" cy="830997"/>
          </a:xfrm>
          <a:prstGeom prst="rect">
            <a:avLst/>
          </a:prstGeom>
          <a:noFill/>
          <a:ln w="9525">
            <a:noFill/>
            <a:miter lim="800000"/>
            <a:headEnd/>
            <a:tailEnd/>
          </a:ln>
        </p:spPr>
        <p:txBody>
          <a:bodyPr>
            <a:spAutoFit/>
          </a:bodyPr>
          <a:lstStyle/>
          <a:p>
            <a:r>
              <a:rPr lang="ja-JP" altLang="en-US" dirty="0" smtClean="0"/>
              <a:t>符号は</a:t>
            </a:r>
            <a:r>
              <a:rPr lang="ja-JP" altLang="en-US" dirty="0" smtClean="0"/>
              <a:t>、一種の写像とみ</a:t>
            </a:r>
            <a:r>
              <a:rPr lang="ja-JP" altLang="en-US" dirty="0"/>
              <a:t>なせる。</a:t>
            </a:r>
          </a:p>
        </p:txBody>
      </p:sp>
      <p:sp>
        <p:nvSpPr>
          <p:cNvPr id="2063" name="AutoShape 18"/>
          <p:cNvSpPr>
            <a:spLocks noChangeArrowheads="1"/>
          </p:cNvSpPr>
          <p:nvPr/>
        </p:nvSpPr>
        <p:spPr bwMode="auto">
          <a:xfrm>
            <a:off x="0" y="4724400"/>
            <a:ext cx="2209800" cy="1752600"/>
          </a:xfrm>
          <a:prstGeom prst="wedgeRoundRectCallout">
            <a:avLst>
              <a:gd name="adj1" fmla="val 74495"/>
              <a:gd name="adj2" fmla="val 1720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64" name="Text Box 19"/>
          <p:cNvSpPr txBox="1">
            <a:spLocks noChangeArrowheads="1"/>
          </p:cNvSpPr>
          <p:nvPr/>
        </p:nvSpPr>
        <p:spPr bwMode="auto">
          <a:xfrm>
            <a:off x="0" y="5105400"/>
            <a:ext cx="1981200" cy="1200329"/>
          </a:xfrm>
          <a:prstGeom prst="rect">
            <a:avLst/>
          </a:prstGeom>
          <a:noFill/>
          <a:ln w="9525">
            <a:noFill/>
            <a:miter lim="800000"/>
            <a:headEnd/>
            <a:tailEnd/>
          </a:ln>
        </p:spPr>
        <p:txBody>
          <a:bodyPr>
            <a:spAutoFit/>
          </a:bodyPr>
          <a:lstStyle/>
          <a:p>
            <a:r>
              <a:rPr lang="ja-JP" altLang="en-US" dirty="0" smtClean="0"/>
              <a:t>復号は</a:t>
            </a:r>
            <a:r>
              <a:rPr lang="ja-JP" altLang="en-US" dirty="0"/>
              <a:t>、</a:t>
            </a:r>
            <a:r>
              <a:rPr lang="ja-JP" altLang="en-US" dirty="0" smtClean="0"/>
              <a:t>符号の</a:t>
            </a:r>
            <a:r>
              <a:rPr lang="ja-JP" altLang="en-US" dirty="0" smtClean="0"/>
              <a:t>逆写像とみなせる</a:t>
            </a:r>
            <a:r>
              <a:rPr lang="ja-JP" altLang="en-US" dirty="0"/>
              <a:t>。</a:t>
            </a:r>
          </a:p>
        </p:txBody>
      </p:sp>
      <p:sp>
        <p:nvSpPr>
          <p:cNvPr id="2065" name="AutoShape 20"/>
          <p:cNvSpPr>
            <a:spLocks noChangeArrowheads="1"/>
          </p:cNvSpPr>
          <p:nvPr/>
        </p:nvSpPr>
        <p:spPr bwMode="auto">
          <a:xfrm>
            <a:off x="0" y="3505200"/>
            <a:ext cx="2209800" cy="990600"/>
          </a:xfrm>
          <a:prstGeom prst="wedgeRoundRectCallout">
            <a:avLst>
              <a:gd name="adj1" fmla="val 37426"/>
              <a:gd name="adj2" fmla="val -6763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66" name="Text Box 21"/>
          <p:cNvSpPr txBox="1">
            <a:spLocks noChangeArrowheads="1"/>
          </p:cNvSpPr>
          <p:nvPr/>
        </p:nvSpPr>
        <p:spPr bwMode="auto">
          <a:xfrm>
            <a:off x="0" y="3810000"/>
            <a:ext cx="1997075" cy="457200"/>
          </a:xfrm>
          <a:prstGeom prst="rect">
            <a:avLst/>
          </a:prstGeom>
          <a:noFill/>
          <a:ln w="9525">
            <a:noFill/>
            <a:miter lim="800000"/>
            <a:headEnd/>
            <a:tailEnd/>
          </a:ln>
        </p:spPr>
        <p:txBody>
          <a:bodyPr wrap="none">
            <a:spAutoFit/>
          </a:bodyPr>
          <a:lstStyle/>
          <a:p>
            <a:r>
              <a:rPr lang="ja-JP" altLang="en-US"/>
              <a:t>全単射が多い</a:t>
            </a:r>
          </a:p>
        </p:txBody>
      </p:sp>
      <p:sp>
        <p:nvSpPr>
          <p:cNvPr id="2067" name="AutoShape 22"/>
          <p:cNvSpPr>
            <a:spLocks noChangeArrowheads="1"/>
          </p:cNvSpPr>
          <p:nvPr/>
        </p:nvSpPr>
        <p:spPr bwMode="auto">
          <a:xfrm>
            <a:off x="6553200" y="2971800"/>
            <a:ext cx="2162204" cy="1457332"/>
          </a:xfrm>
          <a:prstGeom prst="wedgeRoundRectCallout">
            <a:avLst>
              <a:gd name="adj1" fmla="val 16353"/>
              <a:gd name="adj2" fmla="val -14453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068" name="Text Box 23"/>
          <p:cNvSpPr txBox="1">
            <a:spLocks noChangeArrowheads="1"/>
          </p:cNvSpPr>
          <p:nvPr/>
        </p:nvSpPr>
        <p:spPr bwMode="auto">
          <a:xfrm>
            <a:off x="6765925" y="3221038"/>
            <a:ext cx="1415772" cy="830997"/>
          </a:xfrm>
          <a:prstGeom prst="rect">
            <a:avLst/>
          </a:prstGeom>
          <a:noFill/>
          <a:ln w="9525">
            <a:noFill/>
            <a:miter lim="800000"/>
            <a:headEnd/>
            <a:tailEnd/>
          </a:ln>
        </p:spPr>
        <p:txBody>
          <a:bodyPr wrap="none">
            <a:spAutoFit/>
          </a:bodyPr>
          <a:lstStyle/>
          <a:p>
            <a:r>
              <a:rPr lang="ja-JP" altLang="en-US" dirty="0"/>
              <a:t>符号語</a:t>
            </a:r>
            <a:r>
              <a:rPr lang="ja-JP" altLang="en-US" dirty="0" smtClean="0"/>
              <a:t>長</a:t>
            </a:r>
            <a:endParaRPr lang="en-US" altLang="ja-JP" dirty="0" smtClean="0"/>
          </a:p>
          <a:p>
            <a:r>
              <a:rPr lang="ja-JP" altLang="en-US" dirty="0" smtClean="0"/>
              <a:t>（符号長）</a:t>
            </a:r>
            <a:endParaRPr lang="ja-JP"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5" name="スライド番号プレースホルダ 4"/>
          <p:cNvSpPr>
            <a:spLocks noGrp="1"/>
          </p:cNvSpPr>
          <p:nvPr>
            <p:ph type="sldNum" sz="quarter" idx="12"/>
          </p:nvPr>
        </p:nvSpPr>
        <p:spPr>
          <a:noFill/>
        </p:spPr>
        <p:txBody>
          <a:bodyPr/>
          <a:lstStyle/>
          <a:p>
            <a:fld id="{1D388B99-FA3D-4EEF-B9C3-96B83414A3E7}" type="slidenum">
              <a:rPr lang="en-US" altLang="ja-JP" smtClean="0"/>
              <a:pPr/>
              <a:t>40</a:t>
            </a:fld>
            <a:endParaRPr lang="en-US" altLang="ja-JP" smtClean="0"/>
          </a:p>
        </p:txBody>
      </p:sp>
      <p:sp>
        <p:nvSpPr>
          <p:cNvPr id="34826" name="Rectangle 2"/>
          <p:cNvSpPr>
            <a:spLocks noGrp="1" noChangeArrowheads="1"/>
          </p:cNvSpPr>
          <p:nvPr>
            <p:ph type="title"/>
          </p:nvPr>
        </p:nvSpPr>
        <p:spPr/>
        <p:txBody>
          <a:bodyPr/>
          <a:lstStyle/>
          <a:p>
            <a:pPr eaLnBrk="1" hangingPunct="1"/>
            <a:r>
              <a:rPr lang="ja-JP" altLang="en-US" smtClean="0"/>
              <a:t>拡大情報源例</a:t>
            </a:r>
          </a:p>
        </p:txBody>
      </p:sp>
      <p:sp>
        <p:nvSpPr>
          <p:cNvPr id="34827" name="Text Box 5"/>
          <p:cNvSpPr txBox="1">
            <a:spLocks noChangeArrowheads="1"/>
          </p:cNvSpPr>
          <p:nvPr/>
        </p:nvSpPr>
        <p:spPr bwMode="auto">
          <a:xfrm>
            <a:off x="3276600" y="1066800"/>
            <a:ext cx="3856038" cy="457200"/>
          </a:xfrm>
          <a:prstGeom prst="rect">
            <a:avLst/>
          </a:prstGeom>
          <a:noFill/>
          <a:ln w="9525">
            <a:noFill/>
            <a:miter lim="800000"/>
            <a:headEnd/>
            <a:tailEnd/>
          </a:ln>
        </p:spPr>
        <p:txBody>
          <a:bodyPr wrap="none">
            <a:spAutoFit/>
          </a:bodyPr>
          <a:lstStyle/>
          <a:p>
            <a:r>
              <a:rPr lang="ja-JP" altLang="en-US"/>
              <a:t>の２次拡大情報源を求める。</a:t>
            </a:r>
          </a:p>
        </p:txBody>
      </p:sp>
      <p:graphicFrame>
        <p:nvGraphicFramePr>
          <p:cNvPr id="34818" name="Object 2048"/>
          <p:cNvGraphicFramePr>
            <a:graphicFrameLocks noChangeAspect="1"/>
          </p:cNvGraphicFramePr>
          <p:nvPr/>
        </p:nvGraphicFramePr>
        <p:xfrm>
          <a:off x="609600" y="838200"/>
          <a:ext cx="2438400" cy="1004888"/>
        </p:xfrm>
        <a:graphic>
          <a:graphicData uri="http://schemas.openxmlformats.org/presentationml/2006/ole">
            <p:oleObj spid="_x0000_s34818" name="Equation" r:id="rId3" imgW="1295280" imgH="533160" progId="Equation.DSMT4">
              <p:embed/>
            </p:oleObj>
          </a:graphicData>
        </a:graphic>
      </p:graphicFrame>
      <p:graphicFrame>
        <p:nvGraphicFramePr>
          <p:cNvPr id="34819" name="Object 2049"/>
          <p:cNvGraphicFramePr>
            <a:graphicFrameLocks noChangeAspect="1"/>
          </p:cNvGraphicFramePr>
          <p:nvPr/>
        </p:nvGraphicFramePr>
        <p:xfrm>
          <a:off x="533400" y="2514600"/>
          <a:ext cx="5486400" cy="600075"/>
        </p:xfrm>
        <a:graphic>
          <a:graphicData uri="http://schemas.openxmlformats.org/presentationml/2006/ole">
            <p:oleObj spid="_x0000_s34819" name="Equation" r:id="rId4" imgW="2209680" imgH="241200" progId="Equation.DSMT4">
              <p:embed/>
            </p:oleObj>
          </a:graphicData>
        </a:graphic>
      </p:graphicFrame>
      <p:sp>
        <p:nvSpPr>
          <p:cNvPr id="34828" name="Text Box 8"/>
          <p:cNvSpPr txBox="1">
            <a:spLocks noChangeArrowheads="1"/>
          </p:cNvSpPr>
          <p:nvPr/>
        </p:nvSpPr>
        <p:spPr bwMode="auto">
          <a:xfrm>
            <a:off x="304800" y="1981200"/>
            <a:ext cx="7489825" cy="457200"/>
          </a:xfrm>
          <a:prstGeom prst="rect">
            <a:avLst/>
          </a:prstGeom>
          <a:noFill/>
          <a:ln w="9525">
            <a:noFill/>
            <a:miter lim="800000"/>
            <a:headEnd/>
            <a:tailEnd/>
          </a:ln>
        </p:spPr>
        <p:txBody>
          <a:bodyPr wrap="none">
            <a:spAutoFit/>
          </a:bodyPr>
          <a:lstStyle/>
          <a:p>
            <a:r>
              <a:rPr lang="ja-JP" altLang="en-US"/>
              <a:t>まず、２次拡大情報源アルファベットは以下のようになる。</a:t>
            </a:r>
          </a:p>
        </p:txBody>
      </p:sp>
      <p:sp>
        <p:nvSpPr>
          <p:cNvPr id="34829" name="AutoShape 9"/>
          <p:cNvSpPr>
            <a:spLocks noChangeArrowheads="1"/>
          </p:cNvSpPr>
          <p:nvPr/>
        </p:nvSpPr>
        <p:spPr bwMode="auto">
          <a:xfrm>
            <a:off x="6643702" y="2500306"/>
            <a:ext cx="2286016" cy="3357586"/>
          </a:xfrm>
          <a:prstGeom prst="wedgeRoundRectCallout">
            <a:avLst>
              <a:gd name="adj1" fmla="val -83945"/>
              <a:gd name="adj2" fmla="val -3987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4830" name="Text Box 10"/>
          <p:cNvSpPr txBox="1">
            <a:spLocks noChangeArrowheads="1"/>
          </p:cNvSpPr>
          <p:nvPr/>
        </p:nvSpPr>
        <p:spPr bwMode="auto">
          <a:xfrm>
            <a:off x="6715140" y="2571744"/>
            <a:ext cx="2000296" cy="1200329"/>
          </a:xfrm>
          <a:prstGeom prst="rect">
            <a:avLst/>
          </a:prstGeom>
          <a:noFill/>
          <a:ln w="9525">
            <a:noFill/>
            <a:miter lim="800000"/>
            <a:headEnd/>
            <a:tailEnd/>
          </a:ln>
        </p:spPr>
        <p:txBody>
          <a:bodyPr wrap="square">
            <a:spAutoFit/>
          </a:bodyPr>
          <a:lstStyle/>
          <a:p>
            <a:r>
              <a:rPr lang="ja-JP" altLang="en-US" dirty="0"/>
              <a:t>２記号で</a:t>
            </a:r>
            <a:r>
              <a:rPr lang="ja-JP" altLang="en-US" dirty="0" smtClean="0"/>
              <a:t>、１</a:t>
            </a:r>
            <a:r>
              <a:rPr lang="ja-JP" altLang="en-US" dirty="0"/>
              <a:t>情報源記号扱いに注意する。</a:t>
            </a:r>
          </a:p>
        </p:txBody>
      </p:sp>
      <p:sp>
        <p:nvSpPr>
          <p:cNvPr id="34831" name="Text Box 11"/>
          <p:cNvSpPr txBox="1">
            <a:spLocks noChangeArrowheads="1"/>
          </p:cNvSpPr>
          <p:nvPr/>
        </p:nvSpPr>
        <p:spPr bwMode="auto">
          <a:xfrm>
            <a:off x="381000" y="2971800"/>
            <a:ext cx="3224213" cy="457200"/>
          </a:xfrm>
          <a:prstGeom prst="rect">
            <a:avLst/>
          </a:prstGeom>
          <a:noFill/>
          <a:ln w="9525">
            <a:noFill/>
            <a:miter lim="800000"/>
            <a:headEnd/>
            <a:tailEnd/>
          </a:ln>
        </p:spPr>
        <p:txBody>
          <a:bodyPr wrap="none">
            <a:spAutoFit/>
          </a:bodyPr>
          <a:lstStyle/>
          <a:p>
            <a:r>
              <a:rPr lang="ja-JP" altLang="en-US"/>
              <a:t>次に、各確率を求める。</a:t>
            </a:r>
          </a:p>
        </p:txBody>
      </p:sp>
      <p:graphicFrame>
        <p:nvGraphicFramePr>
          <p:cNvPr id="34820" name="Object 2050"/>
          <p:cNvGraphicFramePr>
            <a:graphicFrameLocks noChangeAspect="1"/>
          </p:cNvGraphicFramePr>
          <p:nvPr/>
        </p:nvGraphicFramePr>
        <p:xfrm>
          <a:off x="533400" y="3505200"/>
          <a:ext cx="5105400" cy="449263"/>
        </p:xfrm>
        <a:graphic>
          <a:graphicData uri="http://schemas.openxmlformats.org/presentationml/2006/ole">
            <p:oleObj spid="_x0000_s34820" name="Equation" r:id="rId5" imgW="2311200" imgH="203040" progId="Equation.DSMT4">
              <p:embed/>
            </p:oleObj>
          </a:graphicData>
        </a:graphic>
      </p:graphicFrame>
      <p:graphicFrame>
        <p:nvGraphicFramePr>
          <p:cNvPr id="34821" name="Object 2051"/>
          <p:cNvGraphicFramePr>
            <a:graphicFrameLocks noChangeAspect="1"/>
          </p:cNvGraphicFramePr>
          <p:nvPr/>
        </p:nvGraphicFramePr>
        <p:xfrm>
          <a:off x="533400" y="4495800"/>
          <a:ext cx="5105400" cy="449263"/>
        </p:xfrm>
        <a:graphic>
          <a:graphicData uri="http://schemas.openxmlformats.org/presentationml/2006/ole">
            <p:oleObj spid="_x0000_s34821" name="Equation" r:id="rId6" imgW="2311200" imgH="203040" progId="Equation.DSMT4">
              <p:embed/>
            </p:oleObj>
          </a:graphicData>
        </a:graphic>
      </p:graphicFrame>
      <p:graphicFrame>
        <p:nvGraphicFramePr>
          <p:cNvPr id="34822" name="Object 2052"/>
          <p:cNvGraphicFramePr>
            <a:graphicFrameLocks noChangeAspect="1"/>
          </p:cNvGraphicFramePr>
          <p:nvPr/>
        </p:nvGraphicFramePr>
        <p:xfrm>
          <a:off x="533400" y="3962400"/>
          <a:ext cx="5105400" cy="449263"/>
        </p:xfrm>
        <a:graphic>
          <a:graphicData uri="http://schemas.openxmlformats.org/presentationml/2006/ole">
            <p:oleObj spid="_x0000_s34822" name="Equation" r:id="rId7" imgW="2311200" imgH="203040" progId="Equation.DSMT4">
              <p:embed/>
            </p:oleObj>
          </a:graphicData>
        </a:graphic>
      </p:graphicFrame>
      <p:graphicFrame>
        <p:nvGraphicFramePr>
          <p:cNvPr id="34823" name="Object 2053"/>
          <p:cNvGraphicFramePr>
            <a:graphicFrameLocks noChangeAspect="1"/>
          </p:cNvGraphicFramePr>
          <p:nvPr/>
        </p:nvGraphicFramePr>
        <p:xfrm>
          <a:off x="533400" y="4953000"/>
          <a:ext cx="5078413" cy="449263"/>
        </p:xfrm>
        <a:graphic>
          <a:graphicData uri="http://schemas.openxmlformats.org/presentationml/2006/ole">
            <p:oleObj spid="_x0000_s34823" name="Equation" r:id="rId8" imgW="2298600" imgH="203040" progId="Equation.DSMT4">
              <p:embed/>
            </p:oleObj>
          </a:graphicData>
        </a:graphic>
      </p:graphicFrame>
      <p:graphicFrame>
        <p:nvGraphicFramePr>
          <p:cNvPr id="34824" name="Object 2054"/>
          <p:cNvGraphicFramePr>
            <a:graphicFrameLocks noChangeAspect="1"/>
          </p:cNvGraphicFramePr>
          <p:nvPr/>
        </p:nvGraphicFramePr>
        <p:xfrm>
          <a:off x="990600" y="5486400"/>
          <a:ext cx="5715000" cy="1149350"/>
        </p:xfrm>
        <a:graphic>
          <a:graphicData uri="http://schemas.openxmlformats.org/presentationml/2006/ole">
            <p:oleObj spid="_x0000_s34824" name="Equation" r:id="rId9" imgW="2654280" imgH="533160" progId="Equation.DSMT4">
              <p:embed/>
            </p:oleObj>
          </a:graphicData>
        </a:graphic>
      </p:graphicFrame>
      <p:graphicFrame>
        <p:nvGraphicFramePr>
          <p:cNvPr id="2" name="Object 2049"/>
          <p:cNvGraphicFramePr>
            <a:graphicFrameLocks noChangeAspect="1"/>
          </p:cNvGraphicFramePr>
          <p:nvPr/>
        </p:nvGraphicFramePr>
        <p:xfrm>
          <a:off x="7000892" y="3643314"/>
          <a:ext cx="1325563" cy="2147888"/>
        </p:xfrm>
        <a:graphic>
          <a:graphicData uri="http://schemas.openxmlformats.org/presentationml/2006/ole">
            <p:oleObj spid="_x0000_s34825" name="Equation" r:id="rId10" imgW="533160" imgH="863280" progId="Equation.DSMT4">
              <p:embed/>
            </p:oleObj>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スライド番号プレースホルダ 3"/>
          <p:cNvSpPr>
            <a:spLocks noGrp="1"/>
          </p:cNvSpPr>
          <p:nvPr>
            <p:ph type="sldNum" sz="quarter" idx="12"/>
          </p:nvPr>
        </p:nvSpPr>
        <p:spPr>
          <a:noFill/>
        </p:spPr>
        <p:txBody>
          <a:bodyPr/>
          <a:lstStyle/>
          <a:p>
            <a:fld id="{716F481A-11B9-4669-B033-8EE4562B631A}" type="slidenum">
              <a:rPr lang="en-US" altLang="ja-JP" smtClean="0"/>
              <a:pPr/>
              <a:t>41</a:t>
            </a:fld>
            <a:endParaRPr lang="en-US" altLang="ja-JP" smtClean="0"/>
          </a:p>
        </p:txBody>
      </p:sp>
      <p:graphicFrame>
        <p:nvGraphicFramePr>
          <p:cNvPr id="35842" name="Object 0"/>
          <p:cNvGraphicFramePr>
            <a:graphicFrameLocks noChangeAspect="1"/>
          </p:cNvGraphicFramePr>
          <p:nvPr/>
        </p:nvGraphicFramePr>
        <p:xfrm>
          <a:off x="381000" y="228600"/>
          <a:ext cx="2362200" cy="973138"/>
        </p:xfrm>
        <a:graphic>
          <a:graphicData uri="http://schemas.openxmlformats.org/presentationml/2006/ole">
            <p:oleObj spid="_x0000_s35842" name="Equation" r:id="rId3" imgW="1295280" imgH="533160" progId="Equation.DSMT4">
              <p:embed/>
            </p:oleObj>
          </a:graphicData>
        </a:graphic>
      </p:graphicFrame>
      <p:sp>
        <p:nvSpPr>
          <p:cNvPr id="35845" name="Text Box 3"/>
          <p:cNvSpPr txBox="1">
            <a:spLocks noChangeArrowheads="1"/>
          </p:cNvSpPr>
          <p:nvPr/>
        </p:nvSpPr>
        <p:spPr bwMode="auto">
          <a:xfrm>
            <a:off x="3260725" y="554038"/>
            <a:ext cx="4414838" cy="457200"/>
          </a:xfrm>
          <a:prstGeom prst="rect">
            <a:avLst/>
          </a:prstGeom>
          <a:noFill/>
          <a:ln w="9525">
            <a:noFill/>
            <a:miter lim="800000"/>
            <a:headEnd/>
            <a:tailEnd/>
          </a:ln>
        </p:spPr>
        <p:txBody>
          <a:bodyPr wrap="none">
            <a:spAutoFit/>
          </a:bodyPr>
          <a:lstStyle/>
          <a:p>
            <a:r>
              <a:rPr lang="ja-JP" altLang="en-US"/>
              <a:t>の３次拡大情報源は以下となる。</a:t>
            </a:r>
          </a:p>
        </p:txBody>
      </p:sp>
      <p:graphicFrame>
        <p:nvGraphicFramePr>
          <p:cNvPr id="35843" name="Object 1"/>
          <p:cNvGraphicFramePr>
            <a:graphicFrameLocks noChangeAspect="1"/>
          </p:cNvGraphicFramePr>
          <p:nvPr/>
        </p:nvGraphicFramePr>
        <p:xfrm>
          <a:off x="42863" y="1571625"/>
          <a:ext cx="8458200" cy="4229100"/>
        </p:xfrm>
        <a:graphic>
          <a:graphicData uri="http://schemas.openxmlformats.org/presentationml/2006/ole">
            <p:oleObj spid="_x0000_s35843" name="Equation" r:id="rId4" imgW="2692080" imgH="1346040" progId="Equation.DSMT4">
              <p:embed/>
            </p:oleObj>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スライド番号プレースホルダ 4"/>
          <p:cNvSpPr>
            <a:spLocks noGrp="1"/>
          </p:cNvSpPr>
          <p:nvPr>
            <p:ph type="sldNum" sz="quarter" idx="12"/>
          </p:nvPr>
        </p:nvSpPr>
        <p:spPr>
          <a:noFill/>
        </p:spPr>
        <p:txBody>
          <a:bodyPr/>
          <a:lstStyle/>
          <a:p>
            <a:fld id="{F3995FC2-3964-4368-BA24-705D39A08614}" type="slidenum">
              <a:rPr lang="en-US" altLang="ja-JP" smtClean="0"/>
              <a:pPr/>
              <a:t>42</a:t>
            </a:fld>
            <a:endParaRPr lang="en-US" altLang="ja-JP" smtClean="0"/>
          </a:p>
        </p:txBody>
      </p:sp>
      <p:sp>
        <p:nvSpPr>
          <p:cNvPr id="36871" name="Rectangle 2"/>
          <p:cNvSpPr>
            <a:spLocks noGrp="1" noChangeArrowheads="1"/>
          </p:cNvSpPr>
          <p:nvPr>
            <p:ph type="title"/>
          </p:nvPr>
        </p:nvSpPr>
        <p:spPr/>
        <p:txBody>
          <a:bodyPr/>
          <a:lstStyle/>
          <a:p>
            <a:pPr eaLnBrk="1" hangingPunct="1"/>
            <a:r>
              <a:rPr lang="ja-JP" altLang="en-US" smtClean="0"/>
              <a:t>練習</a:t>
            </a:r>
          </a:p>
        </p:txBody>
      </p:sp>
      <p:sp>
        <p:nvSpPr>
          <p:cNvPr id="36872" name="Text Box 3"/>
          <p:cNvSpPr txBox="1">
            <a:spLocks noChangeArrowheads="1"/>
          </p:cNvSpPr>
          <p:nvPr/>
        </p:nvSpPr>
        <p:spPr bwMode="auto">
          <a:xfrm>
            <a:off x="914400" y="838200"/>
            <a:ext cx="3648075" cy="457200"/>
          </a:xfrm>
          <a:prstGeom prst="rect">
            <a:avLst/>
          </a:prstGeom>
          <a:noFill/>
          <a:ln w="9525">
            <a:noFill/>
            <a:miter lim="800000"/>
            <a:headEnd/>
            <a:tailEnd/>
          </a:ln>
        </p:spPr>
        <p:txBody>
          <a:bodyPr wrap="none">
            <a:spAutoFit/>
          </a:bodyPr>
          <a:lstStyle/>
          <a:p>
            <a:r>
              <a:rPr lang="ja-JP" altLang="en-US"/>
              <a:t>次の拡大情報源を求めよ。</a:t>
            </a:r>
          </a:p>
        </p:txBody>
      </p:sp>
      <p:graphicFrame>
        <p:nvGraphicFramePr>
          <p:cNvPr id="36866" name="Object 0"/>
          <p:cNvGraphicFramePr>
            <a:graphicFrameLocks noChangeAspect="1"/>
          </p:cNvGraphicFramePr>
          <p:nvPr/>
        </p:nvGraphicFramePr>
        <p:xfrm>
          <a:off x="990600" y="1981200"/>
          <a:ext cx="3657600" cy="1682750"/>
        </p:xfrm>
        <a:graphic>
          <a:graphicData uri="http://schemas.openxmlformats.org/presentationml/2006/ole">
            <p:oleObj spid="_x0000_s36866" name="Equation" r:id="rId3" imgW="1434960" imgH="660240" progId="Equation.DSMT4">
              <p:embed/>
            </p:oleObj>
          </a:graphicData>
        </a:graphic>
      </p:graphicFrame>
      <p:sp>
        <p:nvSpPr>
          <p:cNvPr id="36873" name="Text Box 5"/>
          <p:cNvSpPr txBox="1">
            <a:spLocks noChangeArrowheads="1"/>
          </p:cNvSpPr>
          <p:nvPr/>
        </p:nvSpPr>
        <p:spPr bwMode="auto">
          <a:xfrm>
            <a:off x="381000" y="1600200"/>
            <a:ext cx="696913" cy="457200"/>
          </a:xfrm>
          <a:prstGeom prst="rect">
            <a:avLst/>
          </a:prstGeom>
          <a:noFill/>
          <a:ln w="9525">
            <a:noFill/>
            <a:miter lim="800000"/>
            <a:headEnd/>
            <a:tailEnd/>
          </a:ln>
        </p:spPr>
        <p:txBody>
          <a:bodyPr wrap="none">
            <a:spAutoFit/>
          </a:bodyPr>
          <a:lstStyle/>
          <a:p>
            <a:r>
              <a:rPr lang="ja-JP" altLang="en-US"/>
              <a:t>（１）</a:t>
            </a:r>
          </a:p>
        </p:txBody>
      </p:sp>
      <p:sp>
        <p:nvSpPr>
          <p:cNvPr id="36874" name="Text Box 6"/>
          <p:cNvSpPr txBox="1">
            <a:spLocks noChangeArrowheads="1"/>
          </p:cNvSpPr>
          <p:nvPr/>
        </p:nvSpPr>
        <p:spPr bwMode="auto">
          <a:xfrm>
            <a:off x="5119688" y="2535238"/>
            <a:ext cx="3338512" cy="457200"/>
          </a:xfrm>
          <a:prstGeom prst="rect">
            <a:avLst/>
          </a:prstGeom>
          <a:noFill/>
          <a:ln w="9525">
            <a:noFill/>
            <a:miter lim="800000"/>
            <a:headEnd/>
            <a:tailEnd/>
          </a:ln>
        </p:spPr>
        <p:txBody>
          <a:bodyPr wrap="none">
            <a:spAutoFit/>
          </a:bodyPr>
          <a:lstStyle/>
          <a:p>
            <a:r>
              <a:rPr lang="ja-JP" altLang="en-US"/>
              <a:t>の２次拡大情報源　　　。</a:t>
            </a:r>
          </a:p>
        </p:txBody>
      </p:sp>
      <p:graphicFrame>
        <p:nvGraphicFramePr>
          <p:cNvPr id="36867" name="Object 1"/>
          <p:cNvGraphicFramePr>
            <a:graphicFrameLocks noChangeAspect="1"/>
          </p:cNvGraphicFramePr>
          <p:nvPr/>
        </p:nvGraphicFramePr>
        <p:xfrm>
          <a:off x="7650163" y="2438400"/>
          <a:ext cx="515937" cy="619125"/>
        </p:xfrm>
        <a:graphic>
          <a:graphicData uri="http://schemas.openxmlformats.org/presentationml/2006/ole">
            <p:oleObj spid="_x0000_s36867" name="Equation" r:id="rId4" imgW="190440" imgH="228600" progId="Equation.DSMT4">
              <p:embed/>
            </p:oleObj>
          </a:graphicData>
        </a:graphic>
      </p:graphicFrame>
      <p:graphicFrame>
        <p:nvGraphicFramePr>
          <p:cNvPr id="36868" name="Object 2"/>
          <p:cNvGraphicFramePr>
            <a:graphicFrameLocks noChangeAspect="1"/>
          </p:cNvGraphicFramePr>
          <p:nvPr/>
        </p:nvGraphicFramePr>
        <p:xfrm>
          <a:off x="930275" y="4398963"/>
          <a:ext cx="2819400" cy="1787525"/>
        </p:xfrm>
        <a:graphic>
          <a:graphicData uri="http://schemas.openxmlformats.org/presentationml/2006/ole">
            <p:oleObj spid="_x0000_s36868" name="Equation" r:id="rId5" imgW="1041120" imgH="660240" progId="Equation.DSMT4">
              <p:embed/>
            </p:oleObj>
          </a:graphicData>
        </a:graphic>
      </p:graphicFrame>
      <p:sp>
        <p:nvSpPr>
          <p:cNvPr id="36875" name="Text Box 9"/>
          <p:cNvSpPr txBox="1">
            <a:spLocks noChangeArrowheads="1"/>
          </p:cNvSpPr>
          <p:nvPr/>
        </p:nvSpPr>
        <p:spPr bwMode="auto">
          <a:xfrm>
            <a:off x="549275" y="3789363"/>
            <a:ext cx="696913" cy="457200"/>
          </a:xfrm>
          <a:prstGeom prst="rect">
            <a:avLst/>
          </a:prstGeom>
          <a:noFill/>
          <a:ln w="9525">
            <a:noFill/>
            <a:miter lim="800000"/>
            <a:headEnd/>
            <a:tailEnd/>
          </a:ln>
        </p:spPr>
        <p:txBody>
          <a:bodyPr wrap="none">
            <a:spAutoFit/>
          </a:bodyPr>
          <a:lstStyle/>
          <a:p>
            <a:r>
              <a:rPr lang="ja-JP" altLang="en-US"/>
              <a:t>（２）</a:t>
            </a:r>
          </a:p>
        </p:txBody>
      </p:sp>
      <p:sp>
        <p:nvSpPr>
          <p:cNvPr id="36876" name="Text Box 10"/>
          <p:cNvSpPr txBox="1">
            <a:spLocks noChangeArrowheads="1"/>
          </p:cNvSpPr>
          <p:nvPr/>
        </p:nvSpPr>
        <p:spPr bwMode="auto">
          <a:xfrm>
            <a:off x="3810000" y="5181600"/>
            <a:ext cx="3338513" cy="457200"/>
          </a:xfrm>
          <a:prstGeom prst="rect">
            <a:avLst/>
          </a:prstGeom>
          <a:noFill/>
          <a:ln w="9525">
            <a:noFill/>
            <a:miter lim="800000"/>
            <a:headEnd/>
            <a:tailEnd/>
          </a:ln>
        </p:spPr>
        <p:txBody>
          <a:bodyPr wrap="none">
            <a:spAutoFit/>
          </a:bodyPr>
          <a:lstStyle/>
          <a:p>
            <a:r>
              <a:rPr lang="ja-JP" altLang="en-US"/>
              <a:t>の３次拡大情報源　　　。</a:t>
            </a:r>
          </a:p>
        </p:txBody>
      </p:sp>
      <p:graphicFrame>
        <p:nvGraphicFramePr>
          <p:cNvPr id="36869" name="Object 3"/>
          <p:cNvGraphicFramePr>
            <a:graphicFrameLocks noChangeAspect="1"/>
          </p:cNvGraphicFramePr>
          <p:nvPr/>
        </p:nvGraphicFramePr>
        <p:xfrm>
          <a:off x="6340475" y="5084763"/>
          <a:ext cx="515938" cy="619125"/>
        </p:xfrm>
        <a:graphic>
          <a:graphicData uri="http://schemas.openxmlformats.org/presentationml/2006/ole">
            <p:oleObj spid="_x0000_s36869" name="Equation" r:id="rId6" imgW="190440" imgH="228600" progId="Equation.DSMT4">
              <p:embed/>
            </p:oleObj>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8" name="スライド番号プレースホルダ 4"/>
          <p:cNvSpPr>
            <a:spLocks noGrp="1"/>
          </p:cNvSpPr>
          <p:nvPr>
            <p:ph type="sldNum" sz="quarter" idx="12"/>
          </p:nvPr>
        </p:nvSpPr>
        <p:spPr>
          <a:noFill/>
        </p:spPr>
        <p:txBody>
          <a:bodyPr/>
          <a:lstStyle/>
          <a:p>
            <a:fld id="{35159313-8853-46DA-999F-5B94CF8A527C}" type="slidenum">
              <a:rPr lang="en-US" altLang="ja-JP" smtClean="0"/>
              <a:pPr/>
              <a:t>43</a:t>
            </a:fld>
            <a:endParaRPr lang="en-US" altLang="ja-JP" smtClean="0"/>
          </a:p>
        </p:txBody>
      </p:sp>
      <p:sp>
        <p:nvSpPr>
          <p:cNvPr id="37899" name="Rectangle 2"/>
          <p:cNvSpPr>
            <a:spLocks noGrp="1" noChangeArrowheads="1"/>
          </p:cNvSpPr>
          <p:nvPr>
            <p:ph type="title"/>
          </p:nvPr>
        </p:nvSpPr>
        <p:spPr/>
        <p:txBody>
          <a:bodyPr/>
          <a:lstStyle/>
          <a:p>
            <a:pPr eaLnBrk="1" hangingPunct="1"/>
            <a:r>
              <a:rPr lang="ja-JP" altLang="en-US" smtClean="0"/>
              <a:t>拡大情報源のエントロピー</a:t>
            </a:r>
          </a:p>
        </p:txBody>
      </p:sp>
      <p:sp>
        <p:nvSpPr>
          <p:cNvPr id="37900" name="AutoShape 3"/>
          <p:cNvSpPr>
            <a:spLocks noChangeArrowheads="1"/>
          </p:cNvSpPr>
          <p:nvPr/>
        </p:nvSpPr>
        <p:spPr bwMode="auto">
          <a:xfrm>
            <a:off x="381000" y="990600"/>
            <a:ext cx="7543800" cy="42672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37901" name="Text Box 4"/>
          <p:cNvSpPr txBox="1">
            <a:spLocks noChangeArrowheads="1"/>
          </p:cNvSpPr>
          <p:nvPr/>
        </p:nvSpPr>
        <p:spPr bwMode="auto">
          <a:xfrm>
            <a:off x="1066800" y="685800"/>
            <a:ext cx="4340225" cy="461963"/>
          </a:xfrm>
          <a:prstGeom prst="rect">
            <a:avLst/>
          </a:prstGeom>
          <a:solidFill>
            <a:schemeClr val="bg1"/>
          </a:solidFill>
          <a:ln w="9525">
            <a:noFill/>
            <a:miter lim="800000"/>
            <a:headEnd/>
            <a:tailEnd/>
          </a:ln>
        </p:spPr>
        <p:txBody>
          <a:bodyPr wrap="none">
            <a:spAutoFit/>
          </a:bodyPr>
          <a:lstStyle/>
          <a:p>
            <a:r>
              <a:rPr lang="ja-JP" altLang="en-US">
                <a:solidFill>
                  <a:srgbClr val="FF0000"/>
                </a:solidFill>
              </a:rPr>
              <a:t>性質：拡大情報源の平均符号長</a:t>
            </a:r>
          </a:p>
        </p:txBody>
      </p:sp>
      <p:sp>
        <p:nvSpPr>
          <p:cNvPr id="37902" name="Text Box 5"/>
          <p:cNvSpPr txBox="1">
            <a:spLocks noChangeArrowheads="1"/>
          </p:cNvSpPr>
          <p:nvPr/>
        </p:nvSpPr>
        <p:spPr bwMode="auto">
          <a:xfrm>
            <a:off x="669925" y="1239838"/>
            <a:ext cx="7402513" cy="1200150"/>
          </a:xfrm>
          <a:prstGeom prst="rect">
            <a:avLst/>
          </a:prstGeom>
          <a:noFill/>
          <a:ln w="9525">
            <a:noFill/>
            <a:miter lim="800000"/>
            <a:headEnd/>
            <a:tailEnd/>
          </a:ln>
        </p:spPr>
        <p:txBody>
          <a:bodyPr>
            <a:spAutoFit/>
          </a:bodyPr>
          <a:lstStyle/>
          <a:p>
            <a:r>
              <a:rPr lang="ja-JP" altLang="en-US"/>
              <a:t>無記憶情報源　　　の平均符号長を　　　とし、</a:t>
            </a:r>
          </a:p>
          <a:p>
            <a:r>
              <a:rPr lang="ja-JP" altLang="en-US"/>
              <a:t>　　　の　　　次拡大情報源　　　　　の平均符合長を　　　　　　　　　とする。このとき、次が成り立つ。</a:t>
            </a:r>
          </a:p>
        </p:txBody>
      </p:sp>
      <p:graphicFrame>
        <p:nvGraphicFramePr>
          <p:cNvPr id="37890" name="Object 0"/>
          <p:cNvGraphicFramePr>
            <a:graphicFrameLocks noChangeAspect="1"/>
          </p:cNvGraphicFramePr>
          <p:nvPr/>
        </p:nvGraphicFramePr>
        <p:xfrm>
          <a:off x="2743200" y="1219200"/>
          <a:ext cx="387350" cy="457200"/>
        </p:xfrm>
        <a:graphic>
          <a:graphicData uri="http://schemas.openxmlformats.org/presentationml/2006/ole">
            <p:oleObj spid="_x0000_s37890" name="Equation" r:id="rId3" imgW="139680" imgH="164880" progId="Equation.DSMT4">
              <p:embed/>
            </p:oleObj>
          </a:graphicData>
        </a:graphic>
      </p:graphicFrame>
      <p:graphicFrame>
        <p:nvGraphicFramePr>
          <p:cNvPr id="37891" name="Object 1"/>
          <p:cNvGraphicFramePr>
            <a:graphicFrameLocks noChangeAspect="1"/>
          </p:cNvGraphicFramePr>
          <p:nvPr/>
        </p:nvGraphicFramePr>
        <p:xfrm>
          <a:off x="1785938" y="1643063"/>
          <a:ext cx="457200" cy="423862"/>
        </p:xfrm>
        <a:graphic>
          <a:graphicData uri="http://schemas.openxmlformats.org/presentationml/2006/ole">
            <p:oleObj spid="_x0000_s37891" name="Equation" r:id="rId4" imgW="177480" imgH="164880" progId="Equation.DSMT4">
              <p:embed/>
            </p:oleObj>
          </a:graphicData>
        </a:graphic>
      </p:graphicFrame>
      <p:graphicFrame>
        <p:nvGraphicFramePr>
          <p:cNvPr id="37892" name="Object 2"/>
          <p:cNvGraphicFramePr>
            <a:graphicFrameLocks noChangeAspect="1"/>
          </p:cNvGraphicFramePr>
          <p:nvPr/>
        </p:nvGraphicFramePr>
        <p:xfrm>
          <a:off x="4286250" y="1571625"/>
          <a:ext cx="609600" cy="552450"/>
        </p:xfrm>
        <a:graphic>
          <a:graphicData uri="http://schemas.openxmlformats.org/presentationml/2006/ole">
            <p:oleObj spid="_x0000_s37892" name="Equation" r:id="rId5" imgW="228600" imgH="190440" progId="Equation.DSMT4">
              <p:embed/>
            </p:oleObj>
          </a:graphicData>
        </a:graphic>
      </p:graphicFrame>
      <p:graphicFrame>
        <p:nvGraphicFramePr>
          <p:cNvPr id="37893" name="Object 3"/>
          <p:cNvGraphicFramePr>
            <a:graphicFrameLocks noChangeAspect="1"/>
          </p:cNvGraphicFramePr>
          <p:nvPr/>
        </p:nvGraphicFramePr>
        <p:xfrm>
          <a:off x="914400" y="2590800"/>
          <a:ext cx="5410200" cy="963613"/>
        </p:xfrm>
        <a:graphic>
          <a:graphicData uri="http://schemas.openxmlformats.org/presentationml/2006/ole">
            <p:oleObj spid="_x0000_s37893" name="Equation" r:id="rId6" imgW="1282680" imgH="228600" progId="Equation.DSMT4">
              <p:embed/>
            </p:oleObj>
          </a:graphicData>
        </a:graphic>
      </p:graphicFrame>
      <p:graphicFrame>
        <p:nvGraphicFramePr>
          <p:cNvPr id="37894" name="Object 4"/>
          <p:cNvGraphicFramePr>
            <a:graphicFrameLocks noChangeAspect="1"/>
          </p:cNvGraphicFramePr>
          <p:nvPr/>
        </p:nvGraphicFramePr>
        <p:xfrm>
          <a:off x="838200" y="3657600"/>
          <a:ext cx="5334000" cy="1500188"/>
        </p:xfrm>
        <a:graphic>
          <a:graphicData uri="http://schemas.openxmlformats.org/presentationml/2006/ole">
            <p:oleObj spid="_x0000_s37894" name="Equation" r:id="rId7" imgW="812520" imgH="228600" progId="Equation.DSMT4">
              <p:embed/>
            </p:oleObj>
          </a:graphicData>
        </a:graphic>
      </p:graphicFrame>
      <p:graphicFrame>
        <p:nvGraphicFramePr>
          <p:cNvPr id="37895" name="Object 5"/>
          <p:cNvGraphicFramePr>
            <a:graphicFrameLocks noChangeAspect="1"/>
          </p:cNvGraphicFramePr>
          <p:nvPr/>
        </p:nvGraphicFramePr>
        <p:xfrm>
          <a:off x="5334000" y="1143000"/>
          <a:ext cx="387350" cy="528638"/>
        </p:xfrm>
        <a:graphic>
          <a:graphicData uri="http://schemas.openxmlformats.org/presentationml/2006/ole">
            <p:oleObj spid="_x0000_s37895" name="Equation" r:id="rId8" imgW="139680" imgH="190440" progId="Equation.DSMT4">
              <p:embed/>
            </p:oleObj>
          </a:graphicData>
        </a:graphic>
      </p:graphicFrame>
      <p:graphicFrame>
        <p:nvGraphicFramePr>
          <p:cNvPr id="37896" name="Object 6"/>
          <p:cNvGraphicFramePr>
            <a:graphicFrameLocks noChangeAspect="1"/>
          </p:cNvGraphicFramePr>
          <p:nvPr/>
        </p:nvGraphicFramePr>
        <p:xfrm>
          <a:off x="857250" y="1643063"/>
          <a:ext cx="387350" cy="457200"/>
        </p:xfrm>
        <a:graphic>
          <a:graphicData uri="http://schemas.openxmlformats.org/presentationml/2006/ole">
            <p:oleObj spid="_x0000_s37896" name="Equation" r:id="rId9" imgW="139680" imgH="164880" progId="Equation.DSMT4">
              <p:embed/>
            </p:oleObj>
          </a:graphicData>
        </a:graphic>
      </p:graphicFrame>
      <p:graphicFrame>
        <p:nvGraphicFramePr>
          <p:cNvPr id="37897" name="Object 7"/>
          <p:cNvGraphicFramePr>
            <a:graphicFrameLocks noChangeAspect="1"/>
          </p:cNvGraphicFramePr>
          <p:nvPr/>
        </p:nvGraphicFramePr>
        <p:xfrm>
          <a:off x="7215188" y="1571625"/>
          <a:ext cx="633412" cy="633413"/>
        </p:xfrm>
        <a:graphic>
          <a:graphicData uri="http://schemas.openxmlformats.org/presentationml/2006/ole">
            <p:oleObj spid="_x0000_s37897" name="Equation" r:id="rId10" imgW="228600" imgH="228600" progId="Equation.DSMT4">
              <p:embed/>
            </p:oleObj>
          </a:graphicData>
        </a:graphic>
      </p:graphicFrame>
      <p:sp>
        <p:nvSpPr>
          <p:cNvPr id="37903" name="AutoShape 18"/>
          <p:cNvSpPr>
            <a:spLocks noChangeArrowheads="1"/>
          </p:cNvSpPr>
          <p:nvPr/>
        </p:nvSpPr>
        <p:spPr bwMode="auto">
          <a:xfrm>
            <a:off x="6477000" y="2362200"/>
            <a:ext cx="2667000" cy="2514600"/>
          </a:xfrm>
          <a:prstGeom prst="wedgeRoundRectCallout">
            <a:avLst>
              <a:gd name="adj1" fmla="val -59403"/>
              <a:gd name="adj2" fmla="val -2424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904" name="Text Box 19"/>
          <p:cNvSpPr txBox="1">
            <a:spLocks noChangeArrowheads="1"/>
          </p:cNvSpPr>
          <p:nvPr/>
        </p:nvSpPr>
        <p:spPr bwMode="auto">
          <a:xfrm>
            <a:off x="6537325" y="2555875"/>
            <a:ext cx="2454275" cy="2282825"/>
          </a:xfrm>
          <a:prstGeom prst="rect">
            <a:avLst/>
          </a:prstGeom>
          <a:noFill/>
          <a:ln w="9525">
            <a:noFill/>
            <a:miter lim="800000"/>
            <a:headEnd/>
            <a:tailEnd/>
          </a:ln>
        </p:spPr>
        <p:txBody>
          <a:bodyPr>
            <a:spAutoFit/>
          </a:bodyPr>
          <a:lstStyle/>
          <a:p>
            <a:r>
              <a:rPr lang="ja-JP" altLang="en-US"/>
              <a:t>エントロピーは</a:t>
            </a:r>
            <a:r>
              <a:rPr lang="en-US" altLang="ja-JP"/>
              <a:t>N</a:t>
            </a:r>
            <a:r>
              <a:rPr lang="ja-JP" altLang="en-US"/>
              <a:t>倍。エントロピーが１記号あたり</a:t>
            </a:r>
          </a:p>
          <a:p>
            <a:r>
              <a:rPr lang="ja-JP" altLang="en-US"/>
              <a:t>の情報量であることから、妥当といえる。</a:t>
            </a:r>
          </a:p>
        </p:txBody>
      </p:sp>
      <p:sp>
        <p:nvSpPr>
          <p:cNvPr id="37905" name="AutoShape 20"/>
          <p:cNvSpPr>
            <a:spLocks noChangeArrowheads="1"/>
          </p:cNvSpPr>
          <p:nvPr/>
        </p:nvSpPr>
        <p:spPr bwMode="auto">
          <a:xfrm>
            <a:off x="1524000" y="5562600"/>
            <a:ext cx="6096000" cy="1143000"/>
          </a:xfrm>
          <a:prstGeom prst="wedgeRoundRectCallout">
            <a:avLst>
              <a:gd name="adj1" fmla="val -7630"/>
              <a:gd name="adj2" fmla="val -12791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906" name="Text Box 21"/>
          <p:cNvSpPr txBox="1">
            <a:spLocks noChangeArrowheads="1"/>
          </p:cNvSpPr>
          <p:nvPr/>
        </p:nvSpPr>
        <p:spPr bwMode="auto">
          <a:xfrm>
            <a:off x="1736725" y="5735638"/>
            <a:ext cx="6035675" cy="822325"/>
          </a:xfrm>
          <a:prstGeom prst="rect">
            <a:avLst/>
          </a:prstGeom>
          <a:noFill/>
          <a:ln w="9525">
            <a:noFill/>
            <a:miter lim="800000"/>
            <a:headEnd/>
            <a:tailEnd/>
          </a:ln>
        </p:spPr>
        <p:txBody>
          <a:bodyPr>
            <a:spAutoFit/>
          </a:bodyPr>
          <a:lstStyle/>
          <a:p>
            <a:r>
              <a:rPr lang="ja-JP" altLang="en-US"/>
              <a:t>拡大情報源の１記号には、元の情報源記号が</a:t>
            </a:r>
            <a:r>
              <a:rPr lang="en-US" altLang="ja-JP"/>
              <a:t>N</a:t>
            </a:r>
            <a:r>
              <a:rPr lang="ja-JP" altLang="en-US"/>
              <a:t>個含まれる。</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20" name="スライド番号プレースホルダ 4"/>
          <p:cNvSpPr>
            <a:spLocks noGrp="1"/>
          </p:cNvSpPr>
          <p:nvPr>
            <p:ph type="sldNum" sz="quarter" idx="12"/>
          </p:nvPr>
        </p:nvSpPr>
        <p:spPr>
          <a:noFill/>
        </p:spPr>
        <p:txBody>
          <a:bodyPr/>
          <a:lstStyle/>
          <a:p>
            <a:fld id="{DAA9A360-7D55-4331-ABF7-9DCF392E03D1}" type="slidenum">
              <a:rPr lang="en-US" altLang="ja-JP" smtClean="0"/>
              <a:pPr/>
              <a:t>44</a:t>
            </a:fld>
            <a:endParaRPr lang="en-US" altLang="ja-JP" smtClean="0"/>
          </a:p>
        </p:txBody>
      </p:sp>
      <p:sp>
        <p:nvSpPr>
          <p:cNvPr id="38921" name="Rectangle 2"/>
          <p:cNvSpPr>
            <a:spLocks noGrp="1" noChangeArrowheads="1"/>
          </p:cNvSpPr>
          <p:nvPr>
            <p:ph type="title"/>
          </p:nvPr>
        </p:nvSpPr>
        <p:spPr/>
        <p:txBody>
          <a:bodyPr/>
          <a:lstStyle/>
          <a:p>
            <a:pPr eaLnBrk="1" hangingPunct="1"/>
            <a:r>
              <a:rPr lang="ja-JP" altLang="en-US" smtClean="0"/>
              <a:t>練習</a:t>
            </a:r>
          </a:p>
        </p:txBody>
      </p:sp>
      <p:sp>
        <p:nvSpPr>
          <p:cNvPr id="38922" name="Text Box 3"/>
          <p:cNvSpPr txBox="1">
            <a:spLocks noChangeArrowheads="1"/>
          </p:cNvSpPr>
          <p:nvPr/>
        </p:nvSpPr>
        <p:spPr bwMode="auto">
          <a:xfrm>
            <a:off x="914400" y="838200"/>
            <a:ext cx="4864100" cy="457200"/>
          </a:xfrm>
          <a:prstGeom prst="rect">
            <a:avLst/>
          </a:prstGeom>
          <a:noFill/>
          <a:ln w="9525">
            <a:noFill/>
            <a:miter lim="800000"/>
            <a:headEnd/>
            <a:tailEnd/>
          </a:ln>
        </p:spPr>
        <p:txBody>
          <a:bodyPr wrap="none">
            <a:spAutoFit/>
          </a:bodyPr>
          <a:lstStyle/>
          <a:p>
            <a:r>
              <a:rPr lang="ja-JP" altLang="en-US"/>
              <a:t>次のエントロピーをそれぞれ求めよ。</a:t>
            </a:r>
          </a:p>
        </p:txBody>
      </p:sp>
      <p:graphicFrame>
        <p:nvGraphicFramePr>
          <p:cNvPr id="38914" name="Object 0"/>
          <p:cNvGraphicFramePr>
            <a:graphicFrameLocks noChangeAspect="1"/>
          </p:cNvGraphicFramePr>
          <p:nvPr/>
        </p:nvGraphicFramePr>
        <p:xfrm>
          <a:off x="533400" y="1798638"/>
          <a:ext cx="3048000" cy="1401762"/>
        </p:xfrm>
        <a:graphic>
          <a:graphicData uri="http://schemas.openxmlformats.org/presentationml/2006/ole">
            <p:oleObj spid="_x0000_s38914" name="Equation" r:id="rId3" imgW="1434960" imgH="660240" progId="Equation.DSMT4">
              <p:embed/>
            </p:oleObj>
          </a:graphicData>
        </a:graphic>
      </p:graphicFrame>
      <p:sp>
        <p:nvSpPr>
          <p:cNvPr id="38923" name="Text Box 5"/>
          <p:cNvSpPr txBox="1">
            <a:spLocks noChangeArrowheads="1"/>
          </p:cNvSpPr>
          <p:nvPr/>
        </p:nvSpPr>
        <p:spPr bwMode="auto">
          <a:xfrm>
            <a:off x="381000" y="1600200"/>
            <a:ext cx="696913" cy="457200"/>
          </a:xfrm>
          <a:prstGeom prst="rect">
            <a:avLst/>
          </a:prstGeom>
          <a:noFill/>
          <a:ln w="9525">
            <a:noFill/>
            <a:miter lim="800000"/>
            <a:headEnd/>
            <a:tailEnd/>
          </a:ln>
        </p:spPr>
        <p:txBody>
          <a:bodyPr wrap="none">
            <a:spAutoFit/>
          </a:bodyPr>
          <a:lstStyle/>
          <a:p>
            <a:r>
              <a:rPr lang="ja-JP" altLang="en-US"/>
              <a:t>（１）</a:t>
            </a:r>
          </a:p>
        </p:txBody>
      </p:sp>
      <p:sp>
        <p:nvSpPr>
          <p:cNvPr id="38924" name="Text Box 6"/>
          <p:cNvSpPr txBox="1">
            <a:spLocks noChangeArrowheads="1"/>
          </p:cNvSpPr>
          <p:nvPr/>
        </p:nvSpPr>
        <p:spPr bwMode="auto">
          <a:xfrm>
            <a:off x="3810000" y="2179638"/>
            <a:ext cx="3552825" cy="457200"/>
          </a:xfrm>
          <a:prstGeom prst="rect">
            <a:avLst/>
          </a:prstGeom>
          <a:noFill/>
          <a:ln w="9525">
            <a:noFill/>
            <a:miter lim="800000"/>
            <a:headEnd/>
            <a:tailEnd/>
          </a:ln>
        </p:spPr>
        <p:txBody>
          <a:bodyPr wrap="none">
            <a:spAutoFit/>
          </a:bodyPr>
          <a:lstStyle/>
          <a:p>
            <a:r>
              <a:rPr lang="ja-JP" altLang="en-US"/>
              <a:t>に対して、　　　　　　および</a:t>
            </a:r>
          </a:p>
        </p:txBody>
      </p:sp>
      <p:graphicFrame>
        <p:nvGraphicFramePr>
          <p:cNvPr id="38915" name="Object 1"/>
          <p:cNvGraphicFramePr>
            <a:graphicFrameLocks noChangeAspect="1"/>
          </p:cNvGraphicFramePr>
          <p:nvPr/>
        </p:nvGraphicFramePr>
        <p:xfrm>
          <a:off x="5105400" y="2179638"/>
          <a:ext cx="1101725" cy="550862"/>
        </p:xfrm>
        <a:graphic>
          <a:graphicData uri="http://schemas.openxmlformats.org/presentationml/2006/ole">
            <p:oleObj spid="_x0000_s38915" name="Equation" r:id="rId4" imgW="406080" imgH="203040" progId="Equation.DSMT4">
              <p:embed/>
            </p:oleObj>
          </a:graphicData>
        </a:graphic>
      </p:graphicFrame>
      <p:graphicFrame>
        <p:nvGraphicFramePr>
          <p:cNvPr id="38916" name="Object 2"/>
          <p:cNvGraphicFramePr>
            <a:graphicFrameLocks noChangeAspect="1"/>
          </p:cNvGraphicFramePr>
          <p:nvPr/>
        </p:nvGraphicFramePr>
        <p:xfrm>
          <a:off x="685800" y="4267200"/>
          <a:ext cx="2422525" cy="1535113"/>
        </p:xfrm>
        <a:graphic>
          <a:graphicData uri="http://schemas.openxmlformats.org/presentationml/2006/ole">
            <p:oleObj spid="_x0000_s38916" name="Equation" r:id="rId5" imgW="1041120" imgH="660240" progId="Equation.DSMT4">
              <p:embed/>
            </p:oleObj>
          </a:graphicData>
        </a:graphic>
      </p:graphicFrame>
      <p:sp>
        <p:nvSpPr>
          <p:cNvPr id="38925" name="Text Box 9"/>
          <p:cNvSpPr txBox="1">
            <a:spLocks noChangeArrowheads="1"/>
          </p:cNvSpPr>
          <p:nvPr/>
        </p:nvSpPr>
        <p:spPr bwMode="auto">
          <a:xfrm>
            <a:off x="549275" y="3789363"/>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38917" name="Object 3"/>
          <p:cNvGraphicFramePr>
            <a:graphicFrameLocks noChangeAspect="1"/>
          </p:cNvGraphicFramePr>
          <p:nvPr/>
        </p:nvGraphicFramePr>
        <p:xfrm>
          <a:off x="7218363" y="2103438"/>
          <a:ext cx="1239837" cy="619125"/>
        </p:xfrm>
        <a:graphic>
          <a:graphicData uri="http://schemas.openxmlformats.org/presentationml/2006/ole">
            <p:oleObj spid="_x0000_s38917" name="Equation" r:id="rId6" imgW="457200" imgH="228600" progId="Equation.DSMT4">
              <p:embed/>
            </p:oleObj>
          </a:graphicData>
        </a:graphic>
      </p:graphicFrame>
      <p:sp>
        <p:nvSpPr>
          <p:cNvPr id="38926" name="Text Box 13"/>
          <p:cNvSpPr txBox="1">
            <a:spLocks noChangeArrowheads="1"/>
          </p:cNvSpPr>
          <p:nvPr/>
        </p:nvSpPr>
        <p:spPr bwMode="auto">
          <a:xfrm>
            <a:off x="3276600" y="4724400"/>
            <a:ext cx="3552825" cy="457200"/>
          </a:xfrm>
          <a:prstGeom prst="rect">
            <a:avLst/>
          </a:prstGeom>
          <a:noFill/>
          <a:ln w="9525">
            <a:noFill/>
            <a:miter lim="800000"/>
            <a:headEnd/>
            <a:tailEnd/>
          </a:ln>
        </p:spPr>
        <p:txBody>
          <a:bodyPr wrap="none">
            <a:spAutoFit/>
          </a:bodyPr>
          <a:lstStyle/>
          <a:p>
            <a:r>
              <a:rPr lang="ja-JP" altLang="en-US"/>
              <a:t>に対して、　　　　　　および</a:t>
            </a:r>
          </a:p>
        </p:txBody>
      </p:sp>
      <p:graphicFrame>
        <p:nvGraphicFramePr>
          <p:cNvPr id="38918" name="Object 4"/>
          <p:cNvGraphicFramePr>
            <a:graphicFrameLocks noChangeAspect="1"/>
          </p:cNvGraphicFramePr>
          <p:nvPr/>
        </p:nvGraphicFramePr>
        <p:xfrm>
          <a:off x="4554538" y="4724400"/>
          <a:ext cx="1136650" cy="550863"/>
        </p:xfrm>
        <a:graphic>
          <a:graphicData uri="http://schemas.openxmlformats.org/presentationml/2006/ole">
            <p:oleObj spid="_x0000_s38918" name="Equation" r:id="rId7" imgW="419040" imgH="203040" progId="Equation.DSMT4">
              <p:embed/>
            </p:oleObj>
          </a:graphicData>
        </a:graphic>
      </p:graphicFrame>
      <p:graphicFrame>
        <p:nvGraphicFramePr>
          <p:cNvPr id="38919" name="Object 5"/>
          <p:cNvGraphicFramePr>
            <a:graphicFrameLocks noChangeAspect="1"/>
          </p:cNvGraphicFramePr>
          <p:nvPr/>
        </p:nvGraphicFramePr>
        <p:xfrm>
          <a:off x="6667500" y="4648200"/>
          <a:ext cx="1274763" cy="619125"/>
        </p:xfrm>
        <a:graphic>
          <a:graphicData uri="http://schemas.openxmlformats.org/presentationml/2006/ole">
            <p:oleObj spid="_x0000_s38919" name="Equation" r:id="rId8" imgW="469800" imgH="228600" progId="Equation.DSMT4">
              <p:embed/>
            </p:oleObj>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スライド番号プレースホルダ 4"/>
          <p:cNvSpPr>
            <a:spLocks noGrp="1"/>
          </p:cNvSpPr>
          <p:nvPr>
            <p:ph type="sldNum" sz="quarter" idx="12"/>
          </p:nvPr>
        </p:nvSpPr>
        <p:spPr>
          <a:noFill/>
        </p:spPr>
        <p:txBody>
          <a:bodyPr/>
          <a:lstStyle/>
          <a:p>
            <a:fld id="{DEC552EC-A088-4BDE-99EC-86658F03A20E}" type="slidenum">
              <a:rPr lang="en-US" altLang="ja-JP" smtClean="0"/>
              <a:pPr/>
              <a:t>45</a:t>
            </a:fld>
            <a:endParaRPr lang="en-US" altLang="ja-JP" smtClean="0"/>
          </a:p>
        </p:txBody>
      </p:sp>
      <p:sp>
        <p:nvSpPr>
          <p:cNvPr id="39942" name="Rectangle 2"/>
          <p:cNvSpPr>
            <a:spLocks noGrp="1" noChangeArrowheads="1"/>
          </p:cNvSpPr>
          <p:nvPr>
            <p:ph type="title"/>
          </p:nvPr>
        </p:nvSpPr>
        <p:spPr/>
        <p:txBody>
          <a:bodyPr/>
          <a:lstStyle/>
          <a:p>
            <a:pPr eaLnBrk="1" hangingPunct="1"/>
            <a:r>
              <a:rPr lang="ja-JP" altLang="en-US" smtClean="0"/>
              <a:t>平均符号長の性質</a:t>
            </a:r>
          </a:p>
        </p:txBody>
      </p:sp>
      <p:sp>
        <p:nvSpPr>
          <p:cNvPr id="39943" name="AutoShape 3"/>
          <p:cNvSpPr>
            <a:spLocks noChangeArrowheads="1"/>
          </p:cNvSpPr>
          <p:nvPr/>
        </p:nvSpPr>
        <p:spPr bwMode="auto">
          <a:xfrm>
            <a:off x="381000" y="838200"/>
            <a:ext cx="7543800" cy="2895600"/>
          </a:xfrm>
          <a:prstGeom prst="roundRect">
            <a:avLst>
              <a:gd name="adj" fmla="val 16667"/>
            </a:avLst>
          </a:prstGeom>
          <a:noFill/>
          <a:ln w="38100">
            <a:solidFill>
              <a:srgbClr val="FF9900"/>
            </a:solidFill>
            <a:round/>
            <a:headEnd/>
            <a:tailEnd/>
          </a:ln>
        </p:spPr>
        <p:txBody>
          <a:bodyPr wrap="none" anchor="ctr"/>
          <a:lstStyle/>
          <a:p>
            <a:endParaRPr lang="ja-JP" altLang="en-US"/>
          </a:p>
        </p:txBody>
      </p:sp>
      <p:sp>
        <p:nvSpPr>
          <p:cNvPr id="39944" name="Text Box 4"/>
          <p:cNvSpPr txBox="1">
            <a:spLocks noChangeArrowheads="1"/>
          </p:cNvSpPr>
          <p:nvPr/>
        </p:nvSpPr>
        <p:spPr bwMode="auto">
          <a:xfrm>
            <a:off x="669925" y="1239838"/>
            <a:ext cx="7102475" cy="822325"/>
          </a:xfrm>
          <a:prstGeom prst="rect">
            <a:avLst/>
          </a:prstGeom>
          <a:noFill/>
          <a:ln w="9525">
            <a:noFill/>
            <a:miter lim="800000"/>
            <a:headEnd/>
            <a:tailEnd/>
          </a:ln>
        </p:spPr>
        <p:txBody>
          <a:bodyPr>
            <a:spAutoFit/>
          </a:bodyPr>
          <a:lstStyle/>
          <a:p>
            <a:r>
              <a:rPr lang="ja-JP" altLang="en-US"/>
              <a:t>無記憶情報源　　　に対して、次式を満たす平均符号長　　　　を持つｒ元瞬時符号が構成できる。</a:t>
            </a:r>
          </a:p>
        </p:txBody>
      </p:sp>
      <p:graphicFrame>
        <p:nvGraphicFramePr>
          <p:cNvPr id="39938" name="Object 0"/>
          <p:cNvGraphicFramePr>
            <a:graphicFrameLocks noChangeAspect="1"/>
          </p:cNvGraphicFramePr>
          <p:nvPr/>
        </p:nvGraphicFramePr>
        <p:xfrm>
          <a:off x="2743200" y="1219200"/>
          <a:ext cx="387350" cy="457200"/>
        </p:xfrm>
        <a:graphic>
          <a:graphicData uri="http://schemas.openxmlformats.org/presentationml/2006/ole">
            <p:oleObj spid="_x0000_s39938" name="Equation" r:id="rId3" imgW="139680" imgH="164880" progId="Equation.DSMT4">
              <p:embed/>
            </p:oleObj>
          </a:graphicData>
        </a:graphic>
      </p:graphicFrame>
      <p:graphicFrame>
        <p:nvGraphicFramePr>
          <p:cNvPr id="39939" name="Object 1"/>
          <p:cNvGraphicFramePr>
            <a:graphicFrameLocks noChangeAspect="1"/>
          </p:cNvGraphicFramePr>
          <p:nvPr/>
        </p:nvGraphicFramePr>
        <p:xfrm>
          <a:off x="1219200" y="1676400"/>
          <a:ext cx="387350" cy="527050"/>
        </p:xfrm>
        <a:graphic>
          <a:graphicData uri="http://schemas.openxmlformats.org/presentationml/2006/ole">
            <p:oleObj spid="_x0000_s39939" name="Equation" r:id="rId4" imgW="139680" imgH="190440" progId="Equation.DSMT4">
              <p:embed/>
            </p:oleObj>
          </a:graphicData>
        </a:graphic>
      </p:graphicFrame>
      <p:sp>
        <p:nvSpPr>
          <p:cNvPr id="39945" name="Text Box 7"/>
          <p:cNvSpPr txBox="1">
            <a:spLocks noChangeArrowheads="1"/>
          </p:cNvSpPr>
          <p:nvPr/>
        </p:nvSpPr>
        <p:spPr bwMode="auto">
          <a:xfrm>
            <a:off x="1066800" y="685800"/>
            <a:ext cx="4032250" cy="461963"/>
          </a:xfrm>
          <a:prstGeom prst="rect">
            <a:avLst/>
          </a:prstGeom>
          <a:solidFill>
            <a:schemeClr val="bg1"/>
          </a:solidFill>
          <a:ln w="9525">
            <a:noFill/>
            <a:miter lim="800000"/>
            <a:headEnd/>
            <a:tailEnd/>
          </a:ln>
        </p:spPr>
        <p:txBody>
          <a:bodyPr wrap="none">
            <a:spAutoFit/>
          </a:bodyPr>
          <a:lstStyle/>
          <a:p>
            <a:r>
              <a:rPr lang="ja-JP" altLang="en-US">
                <a:solidFill>
                  <a:srgbClr val="FF0000"/>
                </a:solidFill>
              </a:rPr>
              <a:t>性質：瞬時符号の平均符号長</a:t>
            </a:r>
          </a:p>
        </p:txBody>
      </p:sp>
      <p:graphicFrame>
        <p:nvGraphicFramePr>
          <p:cNvPr id="39940" name="Object 2"/>
          <p:cNvGraphicFramePr>
            <a:graphicFrameLocks noChangeAspect="1"/>
          </p:cNvGraphicFramePr>
          <p:nvPr/>
        </p:nvGraphicFramePr>
        <p:xfrm>
          <a:off x="1524000" y="2362200"/>
          <a:ext cx="4195763" cy="1192213"/>
        </p:xfrm>
        <a:graphic>
          <a:graphicData uri="http://schemas.openxmlformats.org/presentationml/2006/ole">
            <p:oleObj spid="_x0000_s39940" name="Equation" r:id="rId5" imgW="1473120" imgH="419040" progId="Equation.DSMT4">
              <p:embed/>
            </p:oleObj>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スライド番号プレースホルダ 4"/>
          <p:cNvSpPr>
            <a:spLocks noGrp="1"/>
          </p:cNvSpPr>
          <p:nvPr>
            <p:ph type="sldNum" sz="quarter" idx="12"/>
          </p:nvPr>
        </p:nvSpPr>
        <p:spPr>
          <a:noFill/>
        </p:spPr>
        <p:txBody>
          <a:bodyPr/>
          <a:lstStyle/>
          <a:p>
            <a:fld id="{F79644DA-4998-452C-9603-BC3D8DD311E1}" type="slidenum">
              <a:rPr lang="en-US" altLang="ja-JP" smtClean="0"/>
              <a:pPr/>
              <a:t>46</a:t>
            </a:fld>
            <a:endParaRPr lang="en-US" altLang="ja-JP" smtClean="0"/>
          </a:p>
        </p:txBody>
      </p:sp>
      <p:sp>
        <p:nvSpPr>
          <p:cNvPr id="40967" name="Rectangle 2"/>
          <p:cNvSpPr>
            <a:spLocks noGrp="1" noChangeArrowheads="1"/>
          </p:cNvSpPr>
          <p:nvPr>
            <p:ph type="title"/>
          </p:nvPr>
        </p:nvSpPr>
        <p:spPr/>
        <p:txBody>
          <a:bodyPr/>
          <a:lstStyle/>
          <a:p>
            <a:pPr eaLnBrk="1" hangingPunct="1"/>
            <a:r>
              <a:rPr lang="ja-JP" altLang="en-US" smtClean="0"/>
              <a:t>証明</a:t>
            </a:r>
          </a:p>
        </p:txBody>
      </p:sp>
      <p:sp>
        <p:nvSpPr>
          <p:cNvPr id="40968" name="Text Box 3"/>
          <p:cNvSpPr txBox="1">
            <a:spLocks noChangeArrowheads="1"/>
          </p:cNvSpPr>
          <p:nvPr/>
        </p:nvSpPr>
        <p:spPr bwMode="auto">
          <a:xfrm>
            <a:off x="381000" y="762000"/>
            <a:ext cx="1555750" cy="457200"/>
          </a:xfrm>
          <a:prstGeom prst="rect">
            <a:avLst/>
          </a:prstGeom>
          <a:noFill/>
          <a:ln w="9525">
            <a:noFill/>
            <a:miter lim="800000"/>
            <a:headEnd/>
            <a:tailEnd/>
          </a:ln>
        </p:spPr>
        <p:txBody>
          <a:bodyPr wrap="none">
            <a:spAutoFit/>
          </a:bodyPr>
          <a:lstStyle/>
          <a:p>
            <a:r>
              <a:rPr lang="ja-JP" altLang="en-US"/>
              <a:t>証明方針：</a:t>
            </a:r>
          </a:p>
        </p:txBody>
      </p:sp>
      <p:sp>
        <p:nvSpPr>
          <p:cNvPr id="40969" name="Text Box 4"/>
          <p:cNvSpPr txBox="1">
            <a:spLocks noChangeArrowheads="1"/>
          </p:cNvSpPr>
          <p:nvPr/>
        </p:nvSpPr>
        <p:spPr bwMode="auto">
          <a:xfrm>
            <a:off x="549275" y="1274763"/>
            <a:ext cx="7239000" cy="1200150"/>
          </a:xfrm>
          <a:prstGeom prst="rect">
            <a:avLst/>
          </a:prstGeom>
          <a:noFill/>
          <a:ln w="9525">
            <a:noFill/>
            <a:miter lim="800000"/>
            <a:headEnd/>
            <a:tailEnd/>
          </a:ln>
        </p:spPr>
        <p:txBody>
          <a:bodyPr>
            <a:spAutoFit/>
          </a:bodyPr>
          <a:lstStyle/>
          <a:p>
            <a:r>
              <a:rPr lang="ja-JP" altLang="en-US"/>
              <a:t>（１）クラフトの不等式を満たす符号長集合を持つ符号を構成する。（瞬時符号では必ず存在する。）</a:t>
            </a:r>
          </a:p>
          <a:p>
            <a:r>
              <a:rPr lang="ja-JP" altLang="en-US"/>
              <a:t>（２）構成した符号が命題の式を満たすことを示す。</a:t>
            </a:r>
          </a:p>
        </p:txBody>
      </p:sp>
      <p:sp>
        <p:nvSpPr>
          <p:cNvPr id="40970" name="AutoShape 5"/>
          <p:cNvSpPr>
            <a:spLocks noChangeArrowheads="1"/>
          </p:cNvSpPr>
          <p:nvPr/>
        </p:nvSpPr>
        <p:spPr bwMode="auto">
          <a:xfrm>
            <a:off x="228600" y="609600"/>
            <a:ext cx="7620000" cy="1981200"/>
          </a:xfrm>
          <a:prstGeom prst="roundRect">
            <a:avLst>
              <a:gd name="adj" fmla="val 16667"/>
            </a:avLst>
          </a:prstGeom>
          <a:noFill/>
          <a:ln w="38100">
            <a:solidFill>
              <a:schemeClr val="accent2"/>
            </a:solidFill>
            <a:round/>
            <a:headEnd/>
            <a:tailEnd/>
          </a:ln>
        </p:spPr>
        <p:txBody>
          <a:bodyPr wrap="none" anchor="ctr"/>
          <a:lstStyle/>
          <a:p>
            <a:pPr algn="ctr"/>
            <a:endParaRPr lang="ja-JP" altLang="ja-JP">
              <a:solidFill>
                <a:schemeClr val="accent2"/>
              </a:solidFill>
            </a:endParaRPr>
          </a:p>
        </p:txBody>
      </p:sp>
      <p:sp>
        <p:nvSpPr>
          <p:cNvPr id="40971" name="Text Box 6"/>
          <p:cNvSpPr txBox="1">
            <a:spLocks noChangeArrowheads="1"/>
          </p:cNvSpPr>
          <p:nvPr/>
        </p:nvSpPr>
        <p:spPr bwMode="auto">
          <a:xfrm>
            <a:off x="381000" y="2819400"/>
            <a:ext cx="696913" cy="457200"/>
          </a:xfrm>
          <a:prstGeom prst="rect">
            <a:avLst/>
          </a:prstGeom>
          <a:noFill/>
          <a:ln w="9525">
            <a:noFill/>
            <a:miter lim="800000"/>
            <a:headEnd/>
            <a:tailEnd/>
          </a:ln>
        </p:spPr>
        <p:txBody>
          <a:bodyPr wrap="none">
            <a:spAutoFit/>
          </a:bodyPr>
          <a:lstStyle/>
          <a:p>
            <a:r>
              <a:rPr lang="ja-JP" altLang="en-US"/>
              <a:t>（１）</a:t>
            </a:r>
          </a:p>
        </p:txBody>
      </p:sp>
      <p:graphicFrame>
        <p:nvGraphicFramePr>
          <p:cNvPr id="40962" name="Object 0"/>
          <p:cNvGraphicFramePr>
            <a:graphicFrameLocks noChangeAspect="1"/>
          </p:cNvGraphicFramePr>
          <p:nvPr/>
        </p:nvGraphicFramePr>
        <p:xfrm>
          <a:off x="457200" y="3581400"/>
          <a:ext cx="5943600" cy="1144588"/>
        </p:xfrm>
        <a:graphic>
          <a:graphicData uri="http://schemas.openxmlformats.org/presentationml/2006/ole">
            <p:oleObj spid="_x0000_s40962" name="Equation" r:id="rId3" imgW="2171520" imgH="419040" progId="Equation.DSMT4">
              <p:embed/>
            </p:oleObj>
          </a:graphicData>
        </a:graphic>
      </p:graphicFrame>
      <p:graphicFrame>
        <p:nvGraphicFramePr>
          <p:cNvPr id="40963" name="Object 1"/>
          <p:cNvGraphicFramePr>
            <a:graphicFrameLocks noChangeAspect="1"/>
          </p:cNvGraphicFramePr>
          <p:nvPr/>
        </p:nvGraphicFramePr>
        <p:xfrm>
          <a:off x="1066800" y="2895600"/>
          <a:ext cx="1881188" cy="541338"/>
        </p:xfrm>
        <a:graphic>
          <a:graphicData uri="http://schemas.openxmlformats.org/presentationml/2006/ole">
            <p:oleObj spid="_x0000_s40963" name="Equation" r:id="rId4" imgW="660240" imgH="190440" progId="Equation.DSMT4">
              <p:embed/>
            </p:oleObj>
          </a:graphicData>
        </a:graphic>
      </p:graphicFrame>
      <p:sp>
        <p:nvSpPr>
          <p:cNvPr id="40972" name="Text Box 10"/>
          <p:cNvSpPr txBox="1">
            <a:spLocks noChangeArrowheads="1"/>
          </p:cNvSpPr>
          <p:nvPr/>
        </p:nvSpPr>
        <p:spPr bwMode="auto">
          <a:xfrm>
            <a:off x="2971800" y="2971800"/>
            <a:ext cx="1284288" cy="457200"/>
          </a:xfrm>
          <a:prstGeom prst="rect">
            <a:avLst/>
          </a:prstGeom>
          <a:noFill/>
          <a:ln w="9525">
            <a:noFill/>
            <a:miter lim="800000"/>
            <a:headEnd/>
            <a:tailEnd/>
          </a:ln>
        </p:spPr>
        <p:txBody>
          <a:bodyPr wrap="none">
            <a:spAutoFit/>
          </a:bodyPr>
          <a:lstStyle/>
          <a:p>
            <a:r>
              <a:rPr lang="ja-JP" altLang="en-US"/>
              <a:t>に対して</a:t>
            </a:r>
          </a:p>
        </p:txBody>
      </p:sp>
      <p:sp>
        <p:nvSpPr>
          <p:cNvPr id="40973" name="Text Box 11"/>
          <p:cNvSpPr txBox="1">
            <a:spLocks noChangeArrowheads="1"/>
          </p:cNvSpPr>
          <p:nvPr/>
        </p:nvSpPr>
        <p:spPr bwMode="auto">
          <a:xfrm>
            <a:off x="457200" y="4940300"/>
            <a:ext cx="6400800" cy="822325"/>
          </a:xfrm>
          <a:prstGeom prst="rect">
            <a:avLst/>
          </a:prstGeom>
          <a:noFill/>
          <a:ln w="9525">
            <a:noFill/>
            <a:miter lim="800000"/>
            <a:headEnd/>
            <a:tailEnd/>
          </a:ln>
        </p:spPr>
        <p:txBody>
          <a:bodyPr>
            <a:spAutoFit/>
          </a:bodyPr>
          <a:lstStyle/>
          <a:p>
            <a:r>
              <a:rPr lang="ja-JP" altLang="en-US"/>
              <a:t>を満たす符号長集合　　　　　　　　　　　　　　　　を持つ符号　　　　　　　　　　　　　　　　を構成する。</a:t>
            </a:r>
          </a:p>
        </p:txBody>
      </p:sp>
      <p:graphicFrame>
        <p:nvGraphicFramePr>
          <p:cNvPr id="40964" name="Object 2"/>
          <p:cNvGraphicFramePr>
            <a:graphicFrameLocks noChangeAspect="1"/>
          </p:cNvGraphicFramePr>
          <p:nvPr/>
        </p:nvGraphicFramePr>
        <p:xfrm>
          <a:off x="3352800" y="4940300"/>
          <a:ext cx="2438400" cy="469900"/>
        </p:xfrm>
        <a:graphic>
          <a:graphicData uri="http://schemas.openxmlformats.org/presentationml/2006/ole">
            <p:oleObj spid="_x0000_s40964" name="Equation" r:id="rId5" imgW="1054080" imgH="203040" progId="Equation.DSMT4">
              <p:embed/>
            </p:oleObj>
          </a:graphicData>
        </a:graphic>
      </p:graphicFrame>
      <p:graphicFrame>
        <p:nvGraphicFramePr>
          <p:cNvPr id="40965" name="Object 3"/>
          <p:cNvGraphicFramePr>
            <a:graphicFrameLocks noChangeAspect="1"/>
          </p:cNvGraphicFramePr>
          <p:nvPr/>
        </p:nvGraphicFramePr>
        <p:xfrm>
          <a:off x="1828800" y="5321300"/>
          <a:ext cx="2790825" cy="469900"/>
        </p:xfrm>
        <a:graphic>
          <a:graphicData uri="http://schemas.openxmlformats.org/presentationml/2006/ole">
            <p:oleObj spid="_x0000_s40965" name="Equation" r:id="rId6" imgW="1206360" imgH="203040" progId="Equation.DSMT4">
              <p:embed/>
            </p:oleObj>
          </a:graphicData>
        </a:graphic>
      </p:graphicFrame>
      <p:sp>
        <p:nvSpPr>
          <p:cNvPr id="40974" name="AutoShape 15"/>
          <p:cNvSpPr>
            <a:spLocks noChangeArrowheads="1"/>
          </p:cNvSpPr>
          <p:nvPr/>
        </p:nvSpPr>
        <p:spPr bwMode="auto">
          <a:xfrm>
            <a:off x="6858000" y="2895600"/>
            <a:ext cx="2286000" cy="1981200"/>
          </a:xfrm>
          <a:prstGeom prst="wedgeRoundRectCallout">
            <a:avLst>
              <a:gd name="adj1" fmla="val -89097"/>
              <a:gd name="adj2" fmla="val -1794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0975" name="Text Box 16"/>
          <p:cNvSpPr txBox="1">
            <a:spLocks noChangeArrowheads="1"/>
          </p:cNvSpPr>
          <p:nvPr/>
        </p:nvSpPr>
        <p:spPr bwMode="auto">
          <a:xfrm>
            <a:off x="6858000" y="3124200"/>
            <a:ext cx="2286000" cy="1552575"/>
          </a:xfrm>
          <a:prstGeom prst="rect">
            <a:avLst/>
          </a:prstGeom>
          <a:noFill/>
          <a:ln w="9525">
            <a:noFill/>
            <a:miter lim="800000"/>
            <a:headEnd/>
            <a:tailEnd/>
          </a:ln>
        </p:spPr>
        <p:txBody>
          <a:bodyPr>
            <a:spAutoFit/>
          </a:bodyPr>
          <a:lstStyle/>
          <a:p>
            <a:r>
              <a:rPr lang="ja-JP" altLang="en-US"/>
              <a:t>この式を満たす自然数はいつも一つだけ存在する。</a:t>
            </a:r>
          </a:p>
        </p:txBody>
      </p:sp>
      <p:sp>
        <p:nvSpPr>
          <p:cNvPr id="40976" name="Text Box 17"/>
          <p:cNvSpPr txBox="1">
            <a:spLocks noChangeArrowheads="1"/>
          </p:cNvSpPr>
          <p:nvPr/>
        </p:nvSpPr>
        <p:spPr bwMode="auto">
          <a:xfrm>
            <a:off x="533400" y="6019800"/>
            <a:ext cx="6480175" cy="457200"/>
          </a:xfrm>
          <a:prstGeom prst="rect">
            <a:avLst/>
          </a:prstGeom>
          <a:noFill/>
          <a:ln w="9525">
            <a:noFill/>
            <a:miter lim="800000"/>
            <a:headEnd/>
            <a:tailEnd/>
          </a:ln>
        </p:spPr>
        <p:txBody>
          <a:bodyPr wrap="none">
            <a:spAutoFit/>
          </a:bodyPr>
          <a:lstStyle/>
          <a:p>
            <a:r>
              <a:rPr lang="ja-JP" altLang="en-US"/>
              <a:t>この符号がクラフトの不等式を満たすことを示す。</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スライド番号プレースホルダ 3"/>
          <p:cNvSpPr>
            <a:spLocks noGrp="1"/>
          </p:cNvSpPr>
          <p:nvPr>
            <p:ph type="sldNum" sz="quarter" idx="12"/>
          </p:nvPr>
        </p:nvSpPr>
        <p:spPr>
          <a:noFill/>
        </p:spPr>
        <p:txBody>
          <a:bodyPr/>
          <a:lstStyle/>
          <a:p>
            <a:fld id="{96BC7F1F-4A2D-4831-BCE5-C37C0D203BE0}" type="slidenum">
              <a:rPr lang="en-US" altLang="ja-JP" smtClean="0"/>
              <a:pPr/>
              <a:t>47</a:t>
            </a:fld>
            <a:endParaRPr lang="en-US" altLang="ja-JP" smtClean="0"/>
          </a:p>
        </p:txBody>
      </p:sp>
      <p:sp>
        <p:nvSpPr>
          <p:cNvPr id="41989" name="Text Box 4"/>
          <p:cNvSpPr txBox="1">
            <a:spLocks noChangeArrowheads="1"/>
          </p:cNvSpPr>
          <p:nvPr/>
        </p:nvSpPr>
        <p:spPr bwMode="auto">
          <a:xfrm>
            <a:off x="0" y="0"/>
            <a:ext cx="2401888" cy="457200"/>
          </a:xfrm>
          <a:prstGeom prst="rect">
            <a:avLst/>
          </a:prstGeom>
          <a:noFill/>
          <a:ln w="9525">
            <a:noFill/>
            <a:miter lim="800000"/>
            <a:headEnd/>
            <a:tailEnd/>
          </a:ln>
        </p:spPr>
        <p:txBody>
          <a:bodyPr wrap="none">
            <a:spAutoFit/>
          </a:bodyPr>
          <a:lstStyle/>
          <a:p>
            <a:r>
              <a:rPr lang="ja-JP" altLang="en-US"/>
              <a:t>左の不等号より、</a:t>
            </a:r>
          </a:p>
        </p:txBody>
      </p:sp>
      <p:graphicFrame>
        <p:nvGraphicFramePr>
          <p:cNvPr id="41986" name="Object 0"/>
          <p:cNvGraphicFramePr>
            <a:graphicFrameLocks noChangeAspect="1"/>
          </p:cNvGraphicFramePr>
          <p:nvPr/>
        </p:nvGraphicFramePr>
        <p:xfrm>
          <a:off x="1295400" y="533400"/>
          <a:ext cx="4191000" cy="2243138"/>
        </p:xfrm>
        <a:graphic>
          <a:graphicData uri="http://schemas.openxmlformats.org/presentationml/2006/ole">
            <p:oleObj spid="_x0000_s41986" name="Equation" r:id="rId3" imgW="1447560" imgH="774360" progId="Equation.DSMT4">
              <p:embed/>
            </p:oleObj>
          </a:graphicData>
        </a:graphic>
      </p:graphicFrame>
      <p:sp>
        <p:nvSpPr>
          <p:cNvPr id="41990" name="Text Box 6"/>
          <p:cNvSpPr txBox="1">
            <a:spLocks noChangeArrowheads="1"/>
          </p:cNvSpPr>
          <p:nvPr/>
        </p:nvSpPr>
        <p:spPr bwMode="auto">
          <a:xfrm>
            <a:off x="533400" y="2819400"/>
            <a:ext cx="2943225" cy="457200"/>
          </a:xfrm>
          <a:prstGeom prst="rect">
            <a:avLst/>
          </a:prstGeom>
          <a:noFill/>
          <a:ln w="9525">
            <a:noFill/>
            <a:miter lim="800000"/>
            <a:headEnd/>
            <a:tailEnd/>
          </a:ln>
        </p:spPr>
        <p:txBody>
          <a:bodyPr wrap="none">
            <a:spAutoFit/>
          </a:bodyPr>
          <a:lstStyle/>
          <a:p>
            <a:r>
              <a:rPr lang="ja-JP" altLang="en-US"/>
              <a:t>符号全ての和をとる。</a:t>
            </a:r>
          </a:p>
        </p:txBody>
      </p:sp>
      <p:graphicFrame>
        <p:nvGraphicFramePr>
          <p:cNvPr id="41987" name="Object 1"/>
          <p:cNvGraphicFramePr>
            <a:graphicFrameLocks noChangeAspect="1"/>
          </p:cNvGraphicFramePr>
          <p:nvPr/>
        </p:nvGraphicFramePr>
        <p:xfrm>
          <a:off x="1905000" y="3352800"/>
          <a:ext cx="3505200" cy="958850"/>
        </p:xfrm>
        <a:graphic>
          <a:graphicData uri="http://schemas.openxmlformats.org/presentationml/2006/ole">
            <p:oleObj spid="_x0000_s41987" name="Equation" r:id="rId4" imgW="1485720" imgH="406080" progId="Equation.DSMT4">
              <p:embed/>
            </p:oleObj>
          </a:graphicData>
        </a:graphic>
      </p:graphicFrame>
      <p:sp>
        <p:nvSpPr>
          <p:cNvPr id="41991" name="AutoShape 9"/>
          <p:cNvSpPr>
            <a:spLocks noChangeArrowheads="1"/>
          </p:cNvSpPr>
          <p:nvPr/>
        </p:nvSpPr>
        <p:spPr bwMode="auto">
          <a:xfrm>
            <a:off x="6172200" y="3276600"/>
            <a:ext cx="2286000" cy="762000"/>
          </a:xfrm>
          <a:prstGeom prst="wedgeRoundRectCallout">
            <a:avLst>
              <a:gd name="adj1" fmla="val -80139"/>
              <a:gd name="adj2" fmla="val 1104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1992" name="Rectangle 10"/>
          <p:cNvSpPr>
            <a:spLocks noChangeArrowheads="1"/>
          </p:cNvSpPr>
          <p:nvPr/>
        </p:nvSpPr>
        <p:spPr bwMode="auto">
          <a:xfrm>
            <a:off x="6096000" y="3352800"/>
            <a:ext cx="2339975" cy="457200"/>
          </a:xfrm>
          <a:prstGeom prst="rect">
            <a:avLst/>
          </a:prstGeom>
          <a:noFill/>
          <a:ln w="9525">
            <a:noFill/>
            <a:miter lim="800000"/>
            <a:headEnd/>
            <a:tailEnd/>
          </a:ln>
        </p:spPr>
        <p:txBody>
          <a:bodyPr wrap="none">
            <a:spAutoFit/>
          </a:bodyPr>
          <a:lstStyle/>
          <a:p>
            <a:r>
              <a:rPr lang="ja-JP" altLang="en-US"/>
              <a:t>クラフトの不等式</a:t>
            </a:r>
          </a:p>
        </p:txBody>
      </p:sp>
      <p:sp>
        <p:nvSpPr>
          <p:cNvPr id="41993" name="Text Box 11"/>
          <p:cNvSpPr txBox="1">
            <a:spLocks noChangeArrowheads="1"/>
          </p:cNvSpPr>
          <p:nvPr/>
        </p:nvSpPr>
        <p:spPr bwMode="auto">
          <a:xfrm>
            <a:off x="822325" y="4592638"/>
            <a:ext cx="6365875" cy="822325"/>
          </a:xfrm>
          <a:prstGeom prst="rect">
            <a:avLst/>
          </a:prstGeom>
          <a:noFill/>
          <a:ln w="9525">
            <a:noFill/>
            <a:miter lim="800000"/>
            <a:headEnd/>
            <a:tailEnd/>
          </a:ln>
        </p:spPr>
        <p:txBody>
          <a:bodyPr wrap="none">
            <a:spAutoFit/>
          </a:bodyPr>
          <a:lstStyle/>
          <a:p>
            <a:r>
              <a:rPr lang="ja-JP" altLang="en-US"/>
              <a:t>よって、クラフトの不等式を満たす。（したがって、</a:t>
            </a:r>
          </a:p>
          <a:p>
            <a:r>
              <a:rPr lang="ja-JP" altLang="en-US"/>
              <a:t>前のスライドの条件を満たす符号が</a:t>
            </a:r>
            <a:r>
              <a:rPr lang="ja-JP" altLang="en-US">
                <a:solidFill>
                  <a:srgbClr val="FF0000"/>
                </a:solidFill>
              </a:rPr>
              <a:t>存在する</a:t>
            </a:r>
            <a:r>
              <a:rPr lang="ja-JP" altLang="en-US"/>
              <a: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4" name="スライド番号プレースホルダ 3"/>
          <p:cNvSpPr>
            <a:spLocks noGrp="1"/>
          </p:cNvSpPr>
          <p:nvPr>
            <p:ph type="sldNum" sz="quarter" idx="12"/>
          </p:nvPr>
        </p:nvSpPr>
        <p:spPr>
          <a:noFill/>
        </p:spPr>
        <p:txBody>
          <a:bodyPr/>
          <a:lstStyle/>
          <a:p>
            <a:fld id="{1EC5EA46-B299-496F-A5BC-03573EB08743}" type="slidenum">
              <a:rPr lang="en-US" altLang="ja-JP" smtClean="0"/>
              <a:pPr/>
              <a:t>48</a:t>
            </a:fld>
            <a:endParaRPr lang="en-US" altLang="ja-JP" smtClean="0"/>
          </a:p>
        </p:txBody>
      </p:sp>
      <p:sp>
        <p:nvSpPr>
          <p:cNvPr id="43015" name="Text Box 2"/>
          <p:cNvSpPr txBox="1">
            <a:spLocks noChangeArrowheads="1"/>
          </p:cNvSpPr>
          <p:nvPr/>
        </p:nvSpPr>
        <p:spPr bwMode="auto">
          <a:xfrm>
            <a:off x="441325" y="173038"/>
            <a:ext cx="696913" cy="457200"/>
          </a:xfrm>
          <a:prstGeom prst="rect">
            <a:avLst/>
          </a:prstGeom>
          <a:noFill/>
          <a:ln w="9525">
            <a:noFill/>
            <a:miter lim="800000"/>
            <a:headEnd/>
            <a:tailEnd/>
          </a:ln>
        </p:spPr>
        <p:txBody>
          <a:bodyPr wrap="none">
            <a:spAutoFit/>
          </a:bodyPr>
          <a:lstStyle/>
          <a:p>
            <a:r>
              <a:rPr lang="ja-JP" altLang="en-US"/>
              <a:t>（２）</a:t>
            </a:r>
          </a:p>
        </p:txBody>
      </p:sp>
      <p:sp>
        <p:nvSpPr>
          <p:cNvPr id="43016" name="Text Box 4"/>
          <p:cNvSpPr txBox="1">
            <a:spLocks noChangeArrowheads="1"/>
          </p:cNvSpPr>
          <p:nvPr/>
        </p:nvSpPr>
        <p:spPr bwMode="auto">
          <a:xfrm>
            <a:off x="1219200" y="228600"/>
            <a:ext cx="3362325" cy="457200"/>
          </a:xfrm>
          <a:prstGeom prst="rect">
            <a:avLst/>
          </a:prstGeom>
          <a:noFill/>
          <a:ln w="9525">
            <a:noFill/>
            <a:miter lim="800000"/>
            <a:headEnd/>
            <a:tailEnd/>
          </a:ln>
        </p:spPr>
        <p:txBody>
          <a:bodyPr wrap="none">
            <a:spAutoFit/>
          </a:bodyPr>
          <a:lstStyle/>
          <a:p>
            <a:r>
              <a:rPr lang="ja-JP" altLang="en-US"/>
              <a:t>各項に　　　　　を乗じる。</a:t>
            </a:r>
          </a:p>
        </p:txBody>
      </p:sp>
      <p:graphicFrame>
        <p:nvGraphicFramePr>
          <p:cNvPr id="43010" name="Object 0"/>
          <p:cNvGraphicFramePr>
            <a:graphicFrameLocks noChangeAspect="1"/>
          </p:cNvGraphicFramePr>
          <p:nvPr/>
        </p:nvGraphicFramePr>
        <p:xfrm>
          <a:off x="228600" y="685800"/>
          <a:ext cx="8229600" cy="1006475"/>
        </p:xfrm>
        <a:graphic>
          <a:graphicData uri="http://schemas.openxmlformats.org/presentationml/2006/ole">
            <p:oleObj spid="_x0000_s43010" name="Equation" r:id="rId3" imgW="3429000" imgH="419040" progId="Equation.DSMT4">
              <p:embed/>
            </p:oleObj>
          </a:graphicData>
        </a:graphic>
      </p:graphicFrame>
      <p:graphicFrame>
        <p:nvGraphicFramePr>
          <p:cNvPr id="43011" name="Object 1"/>
          <p:cNvGraphicFramePr>
            <a:graphicFrameLocks noChangeAspect="1"/>
          </p:cNvGraphicFramePr>
          <p:nvPr/>
        </p:nvGraphicFramePr>
        <p:xfrm>
          <a:off x="2286000" y="152400"/>
          <a:ext cx="914400" cy="487363"/>
        </p:xfrm>
        <a:graphic>
          <a:graphicData uri="http://schemas.openxmlformats.org/presentationml/2006/ole">
            <p:oleObj spid="_x0000_s43011" name="Equation" r:id="rId4" imgW="380880" imgH="203040" progId="Equation.DSMT4">
              <p:embed/>
            </p:oleObj>
          </a:graphicData>
        </a:graphic>
      </p:graphicFrame>
      <p:sp>
        <p:nvSpPr>
          <p:cNvPr id="43017" name="Text Box 7"/>
          <p:cNvSpPr txBox="1">
            <a:spLocks noChangeArrowheads="1"/>
          </p:cNvSpPr>
          <p:nvPr/>
        </p:nvSpPr>
        <p:spPr bwMode="auto">
          <a:xfrm>
            <a:off x="593725" y="1697038"/>
            <a:ext cx="2363788" cy="457200"/>
          </a:xfrm>
          <a:prstGeom prst="rect">
            <a:avLst/>
          </a:prstGeom>
          <a:noFill/>
          <a:ln w="9525">
            <a:noFill/>
            <a:miter lim="800000"/>
            <a:headEnd/>
            <a:tailEnd/>
          </a:ln>
        </p:spPr>
        <p:txBody>
          <a:bodyPr wrap="none">
            <a:spAutoFit/>
          </a:bodyPr>
          <a:lstStyle/>
          <a:p>
            <a:r>
              <a:rPr lang="ja-JP" altLang="en-US"/>
              <a:t>辺々総和をとる。</a:t>
            </a:r>
          </a:p>
        </p:txBody>
      </p:sp>
      <p:graphicFrame>
        <p:nvGraphicFramePr>
          <p:cNvPr id="43012" name="Object 2"/>
          <p:cNvGraphicFramePr>
            <a:graphicFrameLocks noChangeAspect="1"/>
          </p:cNvGraphicFramePr>
          <p:nvPr/>
        </p:nvGraphicFramePr>
        <p:xfrm>
          <a:off x="685800" y="2286000"/>
          <a:ext cx="7620000" cy="744538"/>
        </p:xfrm>
        <a:graphic>
          <a:graphicData uri="http://schemas.openxmlformats.org/presentationml/2006/ole">
            <p:oleObj spid="_x0000_s43012" name="Equation" r:id="rId5" imgW="4292280" imgH="419040" progId="Equation.DSMT4">
              <p:embed/>
            </p:oleObj>
          </a:graphicData>
        </a:graphic>
      </p:graphicFrame>
      <p:sp>
        <p:nvSpPr>
          <p:cNvPr id="43018" name="AutoShape 10"/>
          <p:cNvSpPr>
            <a:spLocks noChangeArrowheads="1"/>
          </p:cNvSpPr>
          <p:nvPr/>
        </p:nvSpPr>
        <p:spPr bwMode="auto">
          <a:xfrm>
            <a:off x="609600" y="3505200"/>
            <a:ext cx="2590800" cy="762000"/>
          </a:xfrm>
          <a:prstGeom prst="wedgeRoundRectCallout">
            <a:avLst>
              <a:gd name="adj1" fmla="val 9069"/>
              <a:gd name="adj2" fmla="val -11916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3019" name="AutoShape 11"/>
          <p:cNvSpPr>
            <a:spLocks noChangeArrowheads="1"/>
          </p:cNvSpPr>
          <p:nvPr/>
        </p:nvSpPr>
        <p:spPr bwMode="auto">
          <a:xfrm>
            <a:off x="3581400" y="3429000"/>
            <a:ext cx="2209800" cy="762000"/>
          </a:xfrm>
          <a:prstGeom prst="wedgeRoundRectCallout">
            <a:avLst>
              <a:gd name="adj1" fmla="val -34194"/>
              <a:gd name="adj2" fmla="val -1245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3020" name="AutoShape 12"/>
          <p:cNvSpPr>
            <a:spLocks noChangeArrowheads="1"/>
          </p:cNvSpPr>
          <p:nvPr/>
        </p:nvSpPr>
        <p:spPr bwMode="auto">
          <a:xfrm>
            <a:off x="7086600" y="3429000"/>
            <a:ext cx="1676400" cy="685800"/>
          </a:xfrm>
          <a:prstGeom prst="wedgeRoundRectCallout">
            <a:avLst>
              <a:gd name="adj1" fmla="val -15532"/>
              <a:gd name="adj2" fmla="val -11064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3021" name="Text Box 13"/>
          <p:cNvSpPr txBox="1">
            <a:spLocks noChangeArrowheads="1"/>
          </p:cNvSpPr>
          <p:nvPr/>
        </p:nvSpPr>
        <p:spPr bwMode="auto">
          <a:xfrm>
            <a:off x="609600" y="3733800"/>
            <a:ext cx="2654300" cy="457200"/>
          </a:xfrm>
          <a:prstGeom prst="rect">
            <a:avLst/>
          </a:prstGeom>
          <a:noFill/>
          <a:ln w="9525">
            <a:noFill/>
            <a:miter lim="800000"/>
            <a:headEnd/>
            <a:tailEnd/>
          </a:ln>
        </p:spPr>
        <p:txBody>
          <a:bodyPr wrap="none">
            <a:spAutoFit/>
          </a:bodyPr>
          <a:lstStyle/>
          <a:p>
            <a:r>
              <a:rPr lang="ja-JP" altLang="en-US"/>
              <a:t>分子はエントロピー</a:t>
            </a:r>
          </a:p>
        </p:txBody>
      </p:sp>
      <p:sp>
        <p:nvSpPr>
          <p:cNvPr id="43022" name="Text Box 15"/>
          <p:cNvSpPr txBox="1">
            <a:spLocks noChangeArrowheads="1"/>
          </p:cNvSpPr>
          <p:nvPr/>
        </p:nvSpPr>
        <p:spPr bwMode="auto">
          <a:xfrm>
            <a:off x="3810000" y="3581400"/>
            <a:ext cx="1708150" cy="457200"/>
          </a:xfrm>
          <a:prstGeom prst="rect">
            <a:avLst/>
          </a:prstGeom>
          <a:noFill/>
          <a:ln w="9525">
            <a:noFill/>
            <a:miter lim="800000"/>
            <a:headEnd/>
            <a:tailEnd/>
          </a:ln>
        </p:spPr>
        <p:txBody>
          <a:bodyPr wrap="none">
            <a:spAutoFit/>
          </a:bodyPr>
          <a:lstStyle/>
          <a:p>
            <a:r>
              <a:rPr lang="ja-JP" altLang="en-US"/>
              <a:t>平均符号長</a:t>
            </a:r>
          </a:p>
        </p:txBody>
      </p:sp>
      <p:sp>
        <p:nvSpPr>
          <p:cNvPr id="43023" name="Text Box 16"/>
          <p:cNvSpPr txBox="1">
            <a:spLocks noChangeArrowheads="1"/>
          </p:cNvSpPr>
          <p:nvPr/>
        </p:nvSpPr>
        <p:spPr bwMode="auto">
          <a:xfrm>
            <a:off x="7239000" y="3581400"/>
            <a:ext cx="1403350" cy="457200"/>
          </a:xfrm>
          <a:prstGeom prst="rect">
            <a:avLst/>
          </a:prstGeom>
          <a:noFill/>
          <a:ln w="9525">
            <a:noFill/>
            <a:miter lim="800000"/>
            <a:headEnd/>
            <a:tailEnd/>
          </a:ln>
        </p:spPr>
        <p:txBody>
          <a:bodyPr wrap="none">
            <a:spAutoFit/>
          </a:bodyPr>
          <a:lstStyle/>
          <a:p>
            <a:r>
              <a:rPr lang="ja-JP" altLang="en-US"/>
              <a:t>確率の和</a:t>
            </a:r>
          </a:p>
        </p:txBody>
      </p:sp>
      <p:sp>
        <p:nvSpPr>
          <p:cNvPr id="43024" name="Text Box 17"/>
          <p:cNvSpPr txBox="1">
            <a:spLocks noChangeArrowheads="1"/>
          </p:cNvSpPr>
          <p:nvPr/>
        </p:nvSpPr>
        <p:spPr bwMode="auto">
          <a:xfrm>
            <a:off x="457200" y="4419600"/>
            <a:ext cx="3971925" cy="457200"/>
          </a:xfrm>
          <a:prstGeom prst="rect">
            <a:avLst/>
          </a:prstGeom>
          <a:noFill/>
          <a:ln w="9525">
            <a:noFill/>
            <a:miter lim="800000"/>
            <a:headEnd/>
            <a:tailEnd/>
          </a:ln>
        </p:spPr>
        <p:txBody>
          <a:bodyPr wrap="none">
            <a:spAutoFit/>
          </a:bodyPr>
          <a:lstStyle/>
          <a:p>
            <a:r>
              <a:rPr lang="ja-JP" altLang="en-US"/>
              <a:t>したがって、次式が成り立つ。</a:t>
            </a:r>
          </a:p>
        </p:txBody>
      </p:sp>
      <p:graphicFrame>
        <p:nvGraphicFramePr>
          <p:cNvPr id="43013" name="Object 3"/>
          <p:cNvGraphicFramePr>
            <a:graphicFrameLocks noChangeAspect="1"/>
          </p:cNvGraphicFramePr>
          <p:nvPr/>
        </p:nvGraphicFramePr>
        <p:xfrm>
          <a:off x="1447800" y="5105400"/>
          <a:ext cx="4195763" cy="1192213"/>
        </p:xfrm>
        <a:graphic>
          <a:graphicData uri="http://schemas.openxmlformats.org/presentationml/2006/ole">
            <p:oleObj spid="_x0000_s43013" name="Equation" r:id="rId6" imgW="1473120" imgH="419040" progId="Equation.DSMT4">
              <p:embed/>
            </p:oleObj>
          </a:graphicData>
        </a:graphic>
      </p:graphicFrame>
      <p:sp>
        <p:nvSpPr>
          <p:cNvPr id="43025" name="Text Box 19"/>
          <p:cNvSpPr txBox="1">
            <a:spLocks noChangeArrowheads="1"/>
          </p:cNvSpPr>
          <p:nvPr/>
        </p:nvSpPr>
        <p:spPr bwMode="auto">
          <a:xfrm>
            <a:off x="7239000" y="5867400"/>
            <a:ext cx="887413" cy="457200"/>
          </a:xfrm>
          <a:prstGeom prst="rect">
            <a:avLst/>
          </a:prstGeom>
          <a:noFill/>
          <a:ln w="9525">
            <a:noFill/>
            <a:miter lim="800000"/>
            <a:headEnd/>
            <a:tailEnd/>
          </a:ln>
        </p:spPr>
        <p:txBody>
          <a:bodyPr wrap="none">
            <a:spAutoFit/>
          </a:bodyPr>
          <a:lstStyle/>
          <a:p>
            <a:r>
              <a:rPr lang="en-US" altLang="ja-JP"/>
              <a:t>QED.</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9" name="スライド番号プレースホルダ 4"/>
          <p:cNvSpPr>
            <a:spLocks noGrp="1"/>
          </p:cNvSpPr>
          <p:nvPr>
            <p:ph type="sldNum" sz="quarter" idx="12"/>
          </p:nvPr>
        </p:nvSpPr>
        <p:spPr>
          <a:noFill/>
        </p:spPr>
        <p:txBody>
          <a:bodyPr/>
          <a:lstStyle/>
          <a:p>
            <a:fld id="{4F027E67-06A7-43A8-81C2-6EBBA7700852}" type="slidenum">
              <a:rPr lang="en-US" altLang="ja-JP" smtClean="0"/>
              <a:pPr/>
              <a:t>49</a:t>
            </a:fld>
            <a:endParaRPr lang="en-US" altLang="ja-JP" smtClean="0"/>
          </a:p>
        </p:txBody>
      </p:sp>
      <p:sp>
        <p:nvSpPr>
          <p:cNvPr id="44040" name="Rectangle 2"/>
          <p:cNvSpPr>
            <a:spLocks noGrp="1" noChangeArrowheads="1"/>
          </p:cNvSpPr>
          <p:nvPr>
            <p:ph type="title"/>
          </p:nvPr>
        </p:nvSpPr>
        <p:spPr/>
        <p:txBody>
          <a:bodyPr/>
          <a:lstStyle/>
          <a:p>
            <a:pPr eaLnBrk="1" hangingPunct="1"/>
            <a:r>
              <a:rPr lang="ja-JP" altLang="en-US" smtClean="0"/>
              <a:t>情報源符号化定理の証明</a:t>
            </a:r>
          </a:p>
        </p:txBody>
      </p:sp>
      <p:sp>
        <p:nvSpPr>
          <p:cNvPr id="44041" name="Text Box 18"/>
          <p:cNvSpPr txBox="1">
            <a:spLocks noChangeArrowheads="1"/>
          </p:cNvSpPr>
          <p:nvPr/>
        </p:nvSpPr>
        <p:spPr bwMode="auto">
          <a:xfrm>
            <a:off x="0" y="2071688"/>
            <a:ext cx="793750" cy="457200"/>
          </a:xfrm>
          <a:prstGeom prst="rect">
            <a:avLst/>
          </a:prstGeom>
          <a:noFill/>
          <a:ln w="9525">
            <a:noFill/>
            <a:miter lim="800000"/>
            <a:headEnd/>
            <a:tailEnd/>
          </a:ln>
        </p:spPr>
        <p:txBody>
          <a:bodyPr wrap="none">
            <a:spAutoFit/>
          </a:bodyPr>
          <a:lstStyle/>
          <a:p>
            <a:r>
              <a:rPr lang="ja-JP" altLang="en-US"/>
              <a:t>証明</a:t>
            </a:r>
          </a:p>
        </p:txBody>
      </p:sp>
      <p:sp>
        <p:nvSpPr>
          <p:cNvPr id="44042" name="Text Box 19"/>
          <p:cNvSpPr txBox="1">
            <a:spLocks noChangeArrowheads="1"/>
          </p:cNvSpPr>
          <p:nvPr/>
        </p:nvSpPr>
        <p:spPr bwMode="auto">
          <a:xfrm>
            <a:off x="857250" y="2143125"/>
            <a:ext cx="7072313" cy="830263"/>
          </a:xfrm>
          <a:prstGeom prst="rect">
            <a:avLst/>
          </a:prstGeom>
          <a:noFill/>
          <a:ln w="9525">
            <a:noFill/>
            <a:miter lim="800000"/>
            <a:headEnd/>
            <a:tailEnd/>
          </a:ln>
        </p:spPr>
        <p:txBody>
          <a:bodyPr>
            <a:spAutoFit/>
          </a:bodyPr>
          <a:lstStyle/>
          <a:p>
            <a:r>
              <a:rPr lang="en-US" altLang="ja-JP"/>
              <a:t>N</a:t>
            </a:r>
            <a:r>
              <a:rPr lang="ja-JP" altLang="en-US"/>
              <a:t>次拡大情報源　　　に対して瞬時情報源の平均符号長の性質を適用する。</a:t>
            </a:r>
          </a:p>
        </p:txBody>
      </p:sp>
      <p:graphicFrame>
        <p:nvGraphicFramePr>
          <p:cNvPr id="44034" name="Object 0"/>
          <p:cNvGraphicFramePr>
            <a:graphicFrameLocks noChangeAspect="1"/>
          </p:cNvGraphicFramePr>
          <p:nvPr/>
        </p:nvGraphicFramePr>
        <p:xfrm>
          <a:off x="1143000" y="857250"/>
          <a:ext cx="3962400" cy="1106488"/>
        </p:xfrm>
        <a:graphic>
          <a:graphicData uri="http://schemas.openxmlformats.org/presentationml/2006/ole">
            <p:oleObj spid="_x0000_s44034" name="Equation" r:id="rId3" imgW="1498320" imgH="419040" progId="Equation.DSMT4">
              <p:embed/>
            </p:oleObj>
          </a:graphicData>
        </a:graphic>
      </p:graphicFrame>
      <p:sp>
        <p:nvSpPr>
          <p:cNvPr id="44043" name="AutoShape 21"/>
          <p:cNvSpPr>
            <a:spLocks noChangeArrowheads="1"/>
          </p:cNvSpPr>
          <p:nvPr/>
        </p:nvSpPr>
        <p:spPr bwMode="auto">
          <a:xfrm>
            <a:off x="381000" y="685800"/>
            <a:ext cx="7620000" cy="1314450"/>
          </a:xfrm>
          <a:prstGeom prst="roundRect">
            <a:avLst>
              <a:gd name="adj" fmla="val 16667"/>
            </a:avLst>
          </a:prstGeom>
          <a:noFill/>
          <a:ln w="38100">
            <a:solidFill>
              <a:srgbClr val="FF9900"/>
            </a:solidFill>
            <a:round/>
            <a:headEnd/>
            <a:tailEnd/>
          </a:ln>
        </p:spPr>
        <p:txBody>
          <a:bodyPr wrap="none" anchor="ctr"/>
          <a:lstStyle/>
          <a:p>
            <a:endParaRPr lang="ja-JP" altLang="en-US"/>
          </a:p>
        </p:txBody>
      </p:sp>
      <p:graphicFrame>
        <p:nvGraphicFramePr>
          <p:cNvPr id="44035" name="Object 1"/>
          <p:cNvGraphicFramePr>
            <a:graphicFrameLocks noChangeAspect="1"/>
          </p:cNvGraphicFramePr>
          <p:nvPr/>
        </p:nvGraphicFramePr>
        <p:xfrm>
          <a:off x="3071813" y="2071688"/>
          <a:ext cx="609600" cy="552450"/>
        </p:xfrm>
        <a:graphic>
          <a:graphicData uri="http://schemas.openxmlformats.org/presentationml/2006/ole">
            <p:oleObj spid="_x0000_s44035" name="Equation" r:id="rId4" imgW="228600" imgH="190440" progId="Equation.DSMT4">
              <p:embed/>
            </p:oleObj>
          </a:graphicData>
        </a:graphic>
      </p:graphicFrame>
      <p:graphicFrame>
        <p:nvGraphicFramePr>
          <p:cNvPr id="44036" name="Object 2"/>
          <p:cNvGraphicFramePr>
            <a:graphicFrameLocks noChangeAspect="1"/>
          </p:cNvGraphicFramePr>
          <p:nvPr/>
        </p:nvGraphicFramePr>
        <p:xfrm>
          <a:off x="1285875" y="3143250"/>
          <a:ext cx="4143375" cy="1020763"/>
        </p:xfrm>
        <a:graphic>
          <a:graphicData uri="http://schemas.openxmlformats.org/presentationml/2006/ole">
            <p:oleObj spid="_x0000_s44036" name="Equation" r:id="rId5" imgW="1752480" imgH="431640" progId="Equation.DSMT4">
              <p:embed/>
            </p:oleObj>
          </a:graphicData>
        </a:graphic>
      </p:graphicFrame>
      <p:sp>
        <p:nvSpPr>
          <p:cNvPr id="44044" name="Text Box 25"/>
          <p:cNvSpPr txBox="1">
            <a:spLocks noChangeArrowheads="1"/>
          </p:cNvSpPr>
          <p:nvPr/>
        </p:nvSpPr>
        <p:spPr bwMode="auto">
          <a:xfrm>
            <a:off x="214313" y="4286250"/>
            <a:ext cx="7119937" cy="461963"/>
          </a:xfrm>
          <a:prstGeom prst="rect">
            <a:avLst/>
          </a:prstGeom>
          <a:noFill/>
          <a:ln w="9525">
            <a:noFill/>
            <a:miter lim="800000"/>
            <a:headEnd/>
            <a:tailEnd/>
          </a:ln>
        </p:spPr>
        <p:txBody>
          <a:bodyPr wrap="none">
            <a:spAutoFit/>
          </a:bodyPr>
          <a:lstStyle/>
          <a:p>
            <a:r>
              <a:rPr lang="ja-JP" altLang="en-US"/>
              <a:t>さらに、拡大情報源の平均符号長の性質を適用する。</a:t>
            </a:r>
          </a:p>
        </p:txBody>
      </p:sp>
      <p:graphicFrame>
        <p:nvGraphicFramePr>
          <p:cNvPr id="44037" name="Object 3"/>
          <p:cNvGraphicFramePr>
            <a:graphicFrameLocks noChangeAspect="1"/>
          </p:cNvGraphicFramePr>
          <p:nvPr/>
        </p:nvGraphicFramePr>
        <p:xfrm>
          <a:off x="1214438" y="4786313"/>
          <a:ext cx="4429125" cy="947737"/>
        </p:xfrm>
        <a:graphic>
          <a:graphicData uri="http://schemas.openxmlformats.org/presentationml/2006/ole">
            <p:oleObj spid="_x0000_s44037" name="Equation" r:id="rId6" imgW="2019240" imgH="431640" progId="Equation.DSMT4">
              <p:embed/>
            </p:oleObj>
          </a:graphicData>
        </a:graphic>
      </p:graphicFrame>
      <p:graphicFrame>
        <p:nvGraphicFramePr>
          <p:cNvPr id="44038" name="Object 4"/>
          <p:cNvGraphicFramePr>
            <a:graphicFrameLocks noChangeAspect="1"/>
          </p:cNvGraphicFramePr>
          <p:nvPr/>
        </p:nvGraphicFramePr>
        <p:xfrm>
          <a:off x="1285875" y="5786438"/>
          <a:ext cx="3429000" cy="912812"/>
        </p:xfrm>
        <a:graphic>
          <a:graphicData uri="http://schemas.openxmlformats.org/presentationml/2006/ole">
            <p:oleObj spid="_x0000_s44038" name="Equation" r:id="rId7" imgW="1574640" imgH="419040" progId="Equation.DSMT4">
              <p:embed/>
            </p:oleObj>
          </a:graphicData>
        </a:graphic>
      </p:graphicFrame>
      <p:sp>
        <p:nvSpPr>
          <p:cNvPr id="44045" name="Text Box 28"/>
          <p:cNvSpPr txBox="1">
            <a:spLocks noChangeArrowheads="1"/>
          </p:cNvSpPr>
          <p:nvPr/>
        </p:nvSpPr>
        <p:spPr bwMode="auto">
          <a:xfrm>
            <a:off x="6786563" y="6257925"/>
            <a:ext cx="887412" cy="457200"/>
          </a:xfrm>
          <a:prstGeom prst="rect">
            <a:avLst/>
          </a:prstGeom>
          <a:noFill/>
          <a:ln w="9525">
            <a:noFill/>
            <a:miter lim="800000"/>
            <a:headEnd/>
            <a:tailEnd/>
          </a:ln>
        </p:spPr>
        <p:txBody>
          <a:bodyPr wrap="none">
            <a:spAutoFit/>
          </a:bodyPr>
          <a:lstStyle/>
          <a:p>
            <a:r>
              <a:rPr lang="en-US" altLang="ja-JP"/>
              <a:t>QED.</a:t>
            </a:r>
          </a:p>
        </p:txBody>
      </p:sp>
      <p:sp>
        <p:nvSpPr>
          <p:cNvPr id="44046" name="Text Box 7"/>
          <p:cNvSpPr txBox="1">
            <a:spLocks noChangeArrowheads="1"/>
          </p:cNvSpPr>
          <p:nvPr/>
        </p:nvSpPr>
        <p:spPr bwMode="auto">
          <a:xfrm>
            <a:off x="785813" y="500063"/>
            <a:ext cx="6118225" cy="461962"/>
          </a:xfrm>
          <a:prstGeom prst="rect">
            <a:avLst/>
          </a:prstGeom>
          <a:solidFill>
            <a:schemeClr val="bg1"/>
          </a:solidFill>
          <a:ln w="9525">
            <a:noFill/>
            <a:miter lim="800000"/>
            <a:headEnd/>
            <a:tailEnd/>
          </a:ln>
        </p:spPr>
        <p:txBody>
          <a:bodyPr wrap="none">
            <a:spAutoFit/>
          </a:bodyPr>
          <a:lstStyle/>
          <a:p>
            <a:r>
              <a:rPr lang="ja-JP" altLang="en-US">
                <a:solidFill>
                  <a:srgbClr val="FF0000"/>
                </a:solidFill>
              </a:rPr>
              <a:t>性質：情報源符号化定理（シャノンの第</a:t>
            </a:r>
            <a:r>
              <a:rPr lang="en-US" altLang="ja-JP">
                <a:solidFill>
                  <a:srgbClr val="FF0000"/>
                </a:solidFill>
              </a:rPr>
              <a:t>1</a:t>
            </a:r>
            <a:r>
              <a:rPr lang="ja-JP" altLang="en-US">
                <a:solidFill>
                  <a:srgbClr val="FF0000"/>
                </a:solidFill>
              </a:rPr>
              <a:t>定理）</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スライド番号プレースホルダ 4"/>
          <p:cNvSpPr>
            <a:spLocks noGrp="1"/>
          </p:cNvSpPr>
          <p:nvPr>
            <p:ph type="sldNum" sz="quarter" idx="12"/>
          </p:nvPr>
        </p:nvSpPr>
        <p:spPr>
          <a:noFill/>
        </p:spPr>
        <p:txBody>
          <a:bodyPr/>
          <a:lstStyle/>
          <a:p>
            <a:fld id="{A9BCB5DE-1663-480C-ADC4-062CAECAD682}" type="slidenum">
              <a:rPr lang="en-US" altLang="ja-JP" smtClean="0"/>
              <a:pPr/>
              <a:t>5</a:t>
            </a:fld>
            <a:endParaRPr lang="en-US" altLang="ja-JP" smtClean="0"/>
          </a:p>
        </p:txBody>
      </p:sp>
      <p:sp>
        <p:nvSpPr>
          <p:cNvPr id="3080" name="Rectangle 2"/>
          <p:cNvSpPr>
            <a:spLocks noGrp="1" noChangeArrowheads="1"/>
          </p:cNvSpPr>
          <p:nvPr>
            <p:ph type="title"/>
          </p:nvPr>
        </p:nvSpPr>
        <p:spPr/>
        <p:txBody>
          <a:bodyPr/>
          <a:lstStyle/>
          <a:p>
            <a:pPr eaLnBrk="1" hangingPunct="1"/>
            <a:r>
              <a:rPr lang="ja-JP" altLang="en-US" dirty="0" smtClean="0"/>
              <a:t>符号化の例</a:t>
            </a:r>
          </a:p>
        </p:txBody>
      </p:sp>
      <p:sp>
        <p:nvSpPr>
          <p:cNvPr id="3081" name="Text Box 3"/>
          <p:cNvSpPr txBox="1">
            <a:spLocks noChangeArrowheads="1"/>
          </p:cNvSpPr>
          <p:nvPr/>
        </p:nvSpPr>
        <p:spPr bwMode="auto">
          <a:xfrm>
            <a:off x="441325" y="642918"/>
            <a:ext cx="1098550" cy="457200"/>
          </a:xfrm>
          <a:prstGeom prst="rect">
            <a:avLst/>
          </a:prstGeom>
          <a:noFill/>
          <a:ln w="9525">
            <a:noFill/>
            <a:miter lim="800000"/>
            <a:headEnd/>
            <a:tailEnd/>
          </a:ln>
        </p:spPr>
        <p:txBody>
          <a:bodyPr wrap="none">
            <a:spAutoFit/>
          </a:bodyPr>
          <a:lstStyle/>
          <a:p>
            <a:r>
              <a:rPr lang="ja-JP" altLang="en-US"/>
              <a:t>情報源</a:t>
            </a:r>
          </a:p>
        </p:txBody>
      </p:sp>
      <p:graphicFrame>
        <p:nvGraphicFramePr>
          <p:cNvPr id="3074" name="Object 0"/>
          <p:cNvGraphicFramePr>
            <a:graphicFrameLocks noChangeAspect="1"/>
          </p:cNvGraphicFramePr>
          <p:nvPr/>
        </p:nvGraphicFramePr>
        <p:xfrm>
          <a:off x="1600200" y="774680"/>
          <a:ext cx="5791200" cy="1414463"/>
        </p:xfrm>
        <a:graphic>
          <a:graphicData uri="http://schemas.openxmlformats.org/presentationml/2006/ole">
            <p:oleObj spid="_x0000_s3074" name="Equation" r:id="rId3" imgW="2184120" imgH="533160" progId="Equation.DSMT4">
              <p:embed/>
            </p:oleObj>
          </a:graphicData>
        </a:graphic>
      </p:graphicFrame>
      <p:sp>
        <p:nvSpPr>
          <p:cNvPr id="3082" name="Text Box 6"/>
          <p:cNvSpPr txBox="1">
            <a:spLocks noChangeArrowheads="1"/>
          </p:cNvSpPr>
          <p:nvPr/>
        </p:nvSpPr>
        <p:spPr bwMode="auto">
          <a:xfrm>
            <a:off x="533400" y="2298680"/>
            <a:ext cx="8499475" cy="457200"/>
          </a:xfrm>
          <a:prstGeom prst="rect">
            <a:avLst/>
          </a:prstGeom>
          <a:noFill/>
          <a:ln w="9525">
            <a:noFill/>
            <a:miter lim="800000"/>
            <a:headEnd/>
            <a:tailEnd/>
          </a:ln>
        </p:spPr>
        <p:txBody>
          <a:bodyPr wrap="none">
            <a:spAutoFit/>
          </a:bodyPr>
          <a:lstStyle/>
          <a:p>
            <a:r>
              <a:rPr lang="ja-JP" altLang="en-US" dirty="0"/>
              <a:t>を、符号アルファベットを　　　　　　　　　　　と</a:t>
            </a:r>
            <a:r>
              <a:rPr lang="ja-JP" altLang="en-US" dirty="0" smtClean="0"/>
              <a:t>する</a:t>
            </a:r>
            <a:r>
              <a:rPr lang="en-US" altLang="ja-JP" dirty="0" smtClean="0"/>
              <a:t>2</a:t>
            </a:r>
            <a:r>
              <a:rPr lang="ja-JP" altLang="en-US" dirty="0" smtClean="0"/>
              <a:t>元</a:t>
            </a:r>
            <a:r>
              <a:rPr lang="ja-JP" altLang="en-US" dirty="0"/>
              <a:t>符号化する。</a:t>
            </a:r>
          </a:p>
        </p:txBody>
      </p:sp>
      <p:graphicFrame>
        <p:nvGraphicFramePr>
          <p:cNvPr id="3075" name="Object 1"/>
          <p:cNvGraphicFramePr>
            <a:graphicFrameLocks noChangeAspect="1"/>
          </p:cNvGraphicFramePr>
          <p:nvPr/>
        </p:nvGraphicFramePr>
        <p:xfrm>
          <a:off x="3810000" y="2222480"/>
          <a:ext cx="1852613" cy="538163"/>
        </p:xfrm>
        <a:graphic>
          <a:graphicData uri="http://schemas.openxmlformats.org/presentationml/2006/ole">
            <p:oleObj spid="_x0000_s3075" name="Equation" r:id="rId4" imgW="698400" imgH="203040" progId="Equation.DSMT4">
              <p:embed/>
            </p:oleObj>
          </a:graphicData>
        </a:graphic>
      </p:graphicFrame>
      <p:graphicFrame>
        <p:nvGraphicFramePr>
          <p:cNvPr id="3076" name="Object 2"/>
          <p:cNvGraphicFramePr>
            <a:graphicFrameLocks noChangeAspect="1"/>
          </p:cNvGraphicFramePr>
          <p:nvPr/>
        </p:nvGraphicFramePr>
        <p:xfrm>
          <a:off x="652463" y="2832080"/>
          <a:ext cx="7037387" cy="538163"/>
        </p:xfrm>
        <a:graphic>
          <a:graphicData uri="http://schemas.openxmlformats.org/presentationml/2006/ole">
            <p:oleObj spid="_x0000_s3076" name="Equation" r:id="rId5" imgW="2654280" imgH="203040" progId="Equation.DSMT4">
              <p:embed/>
            </p:oleObj>
          </a:graphicData>
        </a:graphic>
      </p:graphicFrame>
      <p:sp>
        <p:nvSpPr>
          <p:cNvPr id="3084" name="AutoShape 10"/>
          <p:cNvSpPr>
            <a:spLocks noChangeArrowheads="1"/>
          </p:cNvSpPr>
          <p:nvPr/>
        </p:nvSpPr>
        <p:spPr bwMode="auto">
          <a:xfrm>
            <a:off x="428596" y="3571876"/>
            <a:ext cx="3857652" cy="1428760"/>
          </a:xfrm>
          <a:prstGeom prst="wedgeRoundRectCallout">
            <a:avLst>
              <a:gd name="adj1" fmla="val 14602"/>
              <a:gd name="adj2" fmla="val -6656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85" name="Text Box 11"/>
          <p:cNvSpPr txBox="1">
            <a:spLocks noChangeArrowheads="1"/>
          </p:cNvSpPr>
          <p:nvPr/>
        </p:nvSpPr>
        <p:spPr bwMode="auto">
          <a:xfrm>
            <a:off x="571472" y="3714752"/>
            <a:ext cx="3786214" cy="1200329"/>
          </a:xfrm>
          <a:prstGeom prst="rect">
            <a:avLst/>
          </a:prstGeom>
          <a:noFill/>
          <a:ln w="9525">
            <a:noFill/>
            <a:miter lim="800000"/>
            <a:headEnd/>
            <a:tailEnd/>
          </a:ln>
        </p:spPr>
        <p:txBody>
          <a:bodyPr wrap="square">
            <a:spAutoFit/>
          </a:bodyPr>
          <a:lstStyle/>
          <a:p>
            <a:r>
              <a:rPr lang="ja-JP" altLang="en-US" dirty="0"/>
              <a:t>符号化</a:t>
            </a:r>
            <a:r>
              <a:rPr lang="ja-JP" altLang="en-US" dirty="0" smtClean="0"/>
              <a:t>の写像（対応）を</a:t>
            </a:r>
            <a:r>
              <a:rPr lang="ja-JP" altLang="en-US" dirty="0"/>
              <a:t>求めることを</a:t>
            </a:r>
            <a:r>
              <a:rPr lang="ja-JP" altLang="en-US" dirty="0">
                <a:solidFill>
                  <a:srgbClr val="FF0000"/>
                </a:solidFill>
              </a:rPr>
              <a:t>符号化</a:t>
            </a:r>
            <a:r>
              <a:rPr lang="ja-JP" altLang="en-US" dirty="0"/>
              <a:t>ということもある。</a:t>
            </a:r>
          </a:p>
        </p:txBody>
      </p:sp>
      <p:sp>
        <p:nvSpPr>
          <p:cNvPr id="3086" name="Text Box 12"/>
          <p:cNvSpPr txBox="1">
            <a:spLocks noChangeArrowheads="1"/>
          </p:cNvSpPr>
          <p:nvPr/>
        </p:nvSpPr>
        <p:spPr bwMode="auto">
          <a:xfrm>
            <a:off x="500063" y="5000625"/>
            <a:ext cx="6816290" cy="461665"/>
          </a:xfrm>
          <a:prstGeom prst="rect">
            <a:avLst/>
          </a:prstGeom>
          <a:noFill/>
          <a:ln w="9525">
            <a:noFill/>
            <a:miter lim="800000"/>
            <a:headEnd/>
            <a:tailEnd/>
          </a:ln>
        </p:spPr>
        <p:txBody>
          <a:bodyPr wrap="none">
            <a:spAutoFit/>
          </a:bodyPr>
          <a:lstStyle/>
          <a:p>
            <a:r>
              <a:rPr lang="ja-JP" altLang="en-US" dirty="0"/>
              <a:t>このとき、</a:t>
            </a:r>
            <a:r>
              <a:rPr lang="ja-JP" altLang="en-US" dirty="0" smtClean="0"/>
              <a:t>符号語長の</a:t>
            </a:r>
            <a:r>
              <a:rPr lang="ja-JP" altLang="en-US" dirty="0"/>
              <a:t>集合　　は以下で与えられる。</a:t>
            </a:r>
          </a:p>
        </p:txBody>
      </p:sp>
      <p:graphicFrame>
        <p:nvGraphicFramePr>
          <p:cNvPr id="3077" name="Object 3"/>
          <p:cNvGraphicFramePr>
            <a:graphicFrameLocks noChangeAspect="1"/>
          </p:cNvGraphicFramePr>
          <p:nvPr/>
        </p:nvGraphicFramePr>
        <p:xfrm>
          <a:off x="2143125" y="5500688"/>
          <a:ext cx="2571750" cy="1252537"/>
        </p:xfrm>
        <a:graphic>
          <a:graphicData uri="http://schemas.openxmlformats.org/presentationml/2006/ole">
            <p:oleObj spid="_x0000_s3077" name="Equation" r:id="rId6" imgW="990360" imgH="482400" progId="Equation.DSMT4">
              <p:embed/>
            </p:oleObj>
          </a:graphicData>
        </a:graphic>
      </p:graphicFrame>
      <p:graphicFrame>
        <p:nvGraphicFramePr>
          <p:cNvPr id="3078" name="Object 4"/>
          <p:cNvGraphicFramePr>
            <a:graphicFrameLocks noChangeAspect="1"/>
          </p:cNvGraphicFramePr>
          <p:nvPr/>
        </p:nvGraphicFramePr>
        <p:xfrm>
          <a:off x="3929058" y="5000636"/>
          <a:ext cx="450850" cy="533400"/>
        </p:xfrm>
        <a:graphic>
          <a:graphicData uri="http://schemas.openxmlformats.org/presentationml/2006/ole">
            <p:oleObj spid="_x0000_s3078" name="Equation" r:id="rId7" imgW="139680" imgH="164880" progId="Equation.DSMT4">
              <p:embed/>
            </p:oleObj>
          </a:graphicData>
        </a:graphic>
      </p:graphicFrame>
      <p:sp>
        <p:nvSpPr>
          <p:cNvPr id="15" name="AutoShape 10"/>
          <p:cNvSpPr>
            <a:spLocks noChangeArrowheads="1"/>
          </p:cNvSpPr>
          <p:nvPr/>
        </p:nvSpPr>
        <p:spPr bwMode="auto">
          <a:xfrm>
            <a:off x="4714876" y="3714752"/>
            <a:ext cx="4071966" cy="1000132"/>
          </a:xfrm>
          <a:prstGeom prst="wedgeRoundRectCallout">
            <a:avLst>
              <a:gd name="adj1" fmla="val -38558"/>
              <a:gd name="adj2" fmla="val -743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6" name="Text Box 11"/>
          <p:cNvSpPr txBox="1">
            <a:spLocks noChangeArrowheads="1"/>
          </p:cNvSpPr>
          <p:nvPr/>
        </p:nvSpPr>
        <p:spPr bwMode="auto">
          <a:xfrm>
            <a:off x="4786314" y="3857628"/>
            <a:ext cx="3714776" cy="830997"/>
          </a:xfrm>
          <a:prstGeom prst="rect">
            <a:avLst/>
          </a:prstGeom>
          <a:noFill/>
          <a:ln w="9525">
            <a:noFill/>
            <a:miter lim="800000"/>
            <a:headEnd/>
            <a:tailEnd/>
          </a:ln>
        </p:spPr>
        <p:txBody>
          <a:bodyPr wrap="square">
            <a:spAutoFit/>
          </a:bodyPr>
          <a:lstStyle/>
          <a:p>
            <a:r>
              <a:rPr lang="ja-JP" altLang="en-US" dirty="0" smtClean="0"/>
              <a:t>写像は、対応の集合とみなせる。（詳しくは離散数学）</a:t>
            </a:r>
            <a:endParaRPr lang="ja-JP"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2" name="スライド番号プレースホルダ 4"/>
          <p:cNvSpPr>
            <a:spLocks noGrp="1"/>
          </p:cNvSpPr>
          <p:nvPr>
            <p:ph type="sldNum" sz="quarter" idx="12"/>
          </p:nvPr>
        </p:nvSpPr>
        <p:spPr>
          <a:noFill/>
        </p:spPr>
        <p:txBody>
          <a:bodyPr/>
          <a:lstStyle/>
          <a:p>
            <a:fld id="{2887EED2-E9B4-4E08-935A-431F7CB5EB3C}" type="slidenum">
              <a:rPr lang="en-US" altLang="ja-JP" smtClean="0"/>
              <a:pPr/>
              <a:t>50</a:t>
            </a:fld>
            <a:endParaRPr lang="en-US" altLang="ja-JP" smtClean="0"/>
          </a:p>
        </p:txBody>
      </p:sp>
      <p:sp>
        <p:nvSpPr>
          <p:cNvPr id="45063" name="Rectangle 2"/>
          <p:cNvSpPr>
            <a:spLocks noGrp="1" noChangeArrowheads="1"/>
          </p:cNvSpPr>
          <p:nvPr>
            <p:ph type="title"/>
          </p:nvPr>
        </p:nvSpPr>
        <p:spPr/>
        <p:txBody>
          <a:bodyPr/>
          <a:lstStyle/>
          <a:p>
            <a:pPr eaLnBrk="1" hangingPunct="1"/>
            <a:r>
              <a:rPr lang="ja-JP" altLang="en-US" smtClean="0"/>
              <a:t>符号の効率と冗長度</a:t>
            </a:r>
          </a:p>
        </p:txBody>
      </p:sp>
      <p:sp>
        <p:nvSpPr>
          <p:cNvPr id="45064" name="AutoShape 3"/>
          <p:cNvSpPr>
            <a:spLocks noChangeArrowheads="1"/>
          </p:cNvSpPr>
          <p:nvPr/>
        </p:nvSpPr>
        <p:spPr bwMode="auto">
          <a:xfrm>
            <a:off x="457200" y="914400"/>
            <a:ext cx="6858000" cy="22098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45065" name="Text Box 4"/>
          <p:cNvSpPr txBox="1">
            <a:spLocks noChangeArrowheads="1"/>
          </p:cNvSpPr>
          <p:nvPr/>
        </p:nvSpPr>
        <p:spPr bwMode="auto">
          <a:xfrm>
            <a:off x="1071563" y="642938"/>
            <a:ext cx="2492375" cy="461962"/>
          </a:xfrm>
          <a:prstGeom prst="rect">
            <a:avLst/>
          </a:prstGeom>
          <a:solidFill>
            <a:schemeClr val="bg1"/>
          </a:solidFill>
          <a:ln w="9525">
            <a:noFill/>
            <a:miter lim="800000"/>
            <a:headEnd/>
            <a:tailEnd/>
          </a:ln>
        </p:spPr>
        <p:txBody>
          <a:bodyPr wrap="none">
            <a:spAutoFit/>
          </a:bodyPr>
          <a:lstStyle/>
          <a:p>
            <a:r>
              <a:rPr lang="ja-JP" altLang="en-US">
                <a:solidFill>
                  <a:srgbClr val="003300"/>
                </a:solidFill>
              </a:rPr>
              <a:t>定義：符号の効率</a:t>
            </a:r>
          </a:p>
        </p:txBody>
      </p:sp>
      <p:sp>
        <p:nvSpPr>
          <p:cNvPr id="45066" name="AutoShape 5"/>
          <p:cNvSpPr>
            <a:spLocks noChangeArrowheads="1"/>
          </p:cNvSpPr>
          <p:nvPr/>
        </p:nvSpPr>
        <p:spPr bwMode="auto">
          <a:xfrm>
            <a:off x="381000" y="3733800"/>
            <a:ext cx="6858000" cy="2057400"/>
          </a:xfrm>
          <a:prstGeom prst="roundRect">
            <a:avLst>
              <a:gd name="adj" fmla="val 16667"/>
            </a:avLst>
          </a:prstGeom>
          <a:noFill/>
          <a:ln w="38100">
            <a:solidFill>
              <a:srgbClr val="008000"/>
            </a:solidFill>
            <a:round/>
            <a:headEnd/>
            <a:tailEnd/>
          </a:ln>
        </p:spPr>
        <p:txBody>
          <a:bodyPr wrap="none" anchor="ctr"/>
          <a:lstStyle/>
          <a:p>
            <a:endParaRPr lang="ja-JP" altLang="en-US"/>
          </a:p>
        </p:txBody>
      </p:sp>
      <p:sp>
        <p:nvSpPr>
          <p:cNvPr id="45067" name="Text Box 6"/>
          <p:cNvSpPr txBox="1">
            <a:spLocks noChangeArrowheads="1"/>
          </p:cNvSpPr>
          <p:nvPr/>
        </p:nvSpPr>
        <p:spPr bwMode="auto">
          <a:xfrm>
            <a:off x="928688" y="3500438"/>
            <a:ext cx="2800350" cy="461962"/>
          </a:xfrm>
          <a:prstGeom prst="rect">
            <a:avLst/>
          </a:prstGeom>
          <a:solidFill>
            <a:schemeClr val="bg1"/>
          </a:solidFill>
          <a:ln w="9525">
            <a:noFill/>
            <a:miter lim="800000"/>
            <a:headEnd/>
            <a:tailEnd/>
          </a:ln>
        </p:spPr>
        <p:txBody>
          <a:bodyPr wrap="none">
            <a:spAutoFit/>
          </a:bodyPr>
          <a:lstStyle/>
          <a:p>
            <a:r>
              <a:rPr lang="ja-JP" altLang="en-US">
                <a:solidFill>
                  <a:srgbClr val="003300"/>
                </a:solidFill>
              </a:rPr>
              <a:t>定義：符号の冗長度</a:t>
            </a:r>
          </a:p>
        </p:txBody>
      </p:sp>
      <p:sp>
        <p:nvSpPr>
          <p:cNvPr id="45068" name="Text Box 7"/>
          <p:cNvSpPr txBox="1">
            <a:spLocks noChangeArrowheads="1"/>
          </p:cNvSpPr>
          <p:nvPr/>
        </p:nvSpPr>
        <p:spPr bwMode="auto">
          <a:xfrm>
            <a:off x="1127125" y="1163638"/>
            <a:ext cx="5821363" cy="457200"/>
          </a:xfrm>
          <a:prstGeom prst="rect">
            <a:avLst/>
          </a:prstGeom>
          <a:noFill/>
          <a:ln w="9525">
            <a:noFill/>
            <a:miter lim="800000"/>
            <a:headEnd/>
            <a:tailEnd/>
          </a:ln>
        </p:spPr>
        <p:txBody>
          <a:bodyPr wrap="none">
            <a:spAutoFit/>
          </a:bodyPr>
          <a:lstStyle/>
          <a:p>
            <a:r>
              <a:rPr lang="ja-JP" altLang="en-US"/>
              <a:t>次式で定められる　　　を符号の</a:t>
            </a:r>
            <a:r>
              <a:rPr lang="ja-JP" altLang="en-US">
                <a:solidFill>
                  <a:srgbClr val="FF0000"/>
                </a:solidFill>
              </a:rPr>
              <a:t>効率</a:t>
            </a:r>
            <a:r>
              <a:rPr lang="ja-JP" altLang="en-US"/>
              <a:t>という。</a:t>
            </a:r>
          </a:p>
        </p:txBody>
      </p:sp>
      <p:graphicFrame>
        <p:nvGraphicFramePr>
          <p:cNvPr id="45058" name="Object 0"/>
          <p:cNvGraphicFramePr>
            <a:graphicFrameLocks noChangeAspect="1"/>
          </p:cNvGraphicFramePr>
          <p:nvPr/>
        </p:nvGraphicFramePr>
        <p:xfrm>
          <a:off x="3657600" y="1219200"/>
          <a:ext cx="327025" cy="363538"/>
        </p:xfrm>
        <a:graphic>
          <a:graphicData uri="http://schemas.openxmlformats.org/presentationml/2006/ole">
            <p:oleObj spid="_x0000_s45058" name="Equation" r:id="rId3" imgW="114120" imgH="126720" progId="Equation.DSMT4">
              <p:embed/>
            </p:oleObj>
          </a:graphicData>
        </a:graphic>
      </p:graphicFrame>
      <p:graphicFrame>
        <p:nvGraphicFramePr>
          <p:cNvPr id="45059" name="Object 1"/>
          <p:cNvGraphicFramePr>
            <a:graphicFrameLocks noChangeAspect="1"/>
          </p:cNvGraphicFramePr>
          <p:nvPr/>
        </p:nvGraphicFramePr>
        <p:xfrm>
          <a:off x="2209800" y="1905000"/>
          <a:ext cx="3429000" cy="877888"/>
        </p:xfrm>
        <a:graphic>
          <a:graphicData uri="http://schemas.openxmlformats.org/presentationml/2006/ole">
            <p:oleObj spid="_x0000_s45059" name="Equation" r:id="rId4" imgW="1536480" imgH="393480" progId="Equation.DSMT4">
              <p:embed/>
            </p:oleObj>
          </a:graphicData>
        </a:graphic>
      </p:graphicFrame>
      <p:sp>
        <p:nvSpPr>
          <p:cNvPr id="45069" name="Text Box 13"/>
          <p:cNvSpPr txBox="1">
            <a:spLocks noChangeArrowheads="1"/>
          </p:cNvSpPr>
          <p:nvPr/>
        </p:nvSpPr>
        <p:spPr bwMode="auto">
          <a:xfrm>
            <a:off x="685800" y="4038600"/>
            <a:ext cx="6126163" cy="457200"/>
          </a:xfrm>
          <a:prstGeom prst="rect">
            <a:avLst/>
          </a:prstGeom>
          <a:noFill/>
          <a:ln w="9525">
            <a:noFill/>
            <a:miter lim="800000"/>
            <a:headEnd/>
            <a:tailEnd/>
          </a:ln>
        </p:spPr>
        <p:txBody>
          <a:bodyPr wrap="none">
            <a:spAutoFit/>
          </a:bodyPr>
          <a:lstStyle/>
          <a:p>
            <a:r>
              <a:rPr lang="ja-JP" altLang="en-US"/>
              <a:t>次式で定められる　　　を符号の</a:t>
            </a:r>
            <a:r>
              <a:rPr lang="ja-JP" altLang="en-US">
                <a:solidFill>
                  <a:srgbClr val="FF0000"/>
                </a:solidFill>
              </a:rPr>
              <a:t>冗長度</a:t>
            </a:r>
            <a:r>
              <a:rPr lang="ja-JP" altLang="en-US"/>
              <a:t>という。</a:t>
            </a:r>
          </a:p>
        </p:txBody>
      </p:sp>
      <p:graphicFrame>
        <p:nvGraphicFramePr>
          <p:cNvPr id="45060" name="Object 2"/>
          <p:cNvGraphicFramePr>
            <a:graphicFrameLocks noChangeAspect="1"/>
          </p:cNvGraphicFramePr>
          <p:nvPr/>
        </p:nvGraphicFramePr>
        <p:xfrm>
          <a:off x="838200" y="4648200"/>
          <a:ext cx="5214938" cy="933450"/>
        </p:xfrm>
        <a:graphic>
          <a:graphicData uri="http://schemas.openxmlformats.org/presentationml/2006/ole">
            <p:oleObj spid="_x0000_s45060" name="Equation" r:id="rId5" imgW="2336760" imgH="419040" progId="Equation.DSMT4">
              <p:embed/>
            </p:oleObj>
          </a:graphicData>
        </a:graphic>
      </p:graphicFrame>
      <p:graphicFrame>
        <p:nvGraphicFramePr>
          <p:cNvPr id="45061" name="Object 3"/>
          <p:cNvGraphicFramePr>
            <a:graphicFrameLocks noChangeAspect="1"/>
          </p:cNvGraphicFramePr>
          <p:nvPr/>
        </p:nvGraphicFramePr>
        <p:xfrm>
          <a:off x="3200400" y="4114800"/>
          <a:ext cx="327025" cy="363538"/>
        </p:xfrm>
        <a:graphic>
          <a:graphicData uri="http://schemas.openxmlformats.org/presentationml/2006/ole">
            <p:oleObj spid="_x0000_s45061" name="Equation" r:id="rId6" imgW="114120" imgH="126720" progId="Equation.DSMT4">
              <p:embed/>
            </p:oleObj>
          </a:graphicData>
        </a:graphic>
      </p:graphicFrame>
      <p:sp>
        <p:nvSpPr>
          <p:cNvPr id="45070" name="AutoShape 16"/>
          <p:cNvSpPr>
            <a:spLocks noChangeArrowheads="1"/>
          </p:cNvSpPr>
          <p:nvPr/>
        </p:nvSpPr>
        <p:spPr bwMode="auto">
          <a:xfrm>
            <a:off x="7010400" y="1524000"/>
            <a:ext cx="1524000" cy="838200"/>
          </a:xfrm>
          <a:prstGeom prst="wedgeRoundRectCallout">
            <a:avLst>
              <a:gd name="adj1" fmla="val -148648"/>
              <a:gd name="adj2" fmla="val 4299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071" name="AutoShape 17"/>
          <p:cNvSpPr>
            <a:spLocks noChangeArrowheads="1"/>
          </p:cNvSpPr>
          <p:nvPr/>
        </p:nvSpPr>
        <p:spPr bwMode="auto">
          <a:xfrm>
            <a:off x="5715000" y="2895600"/>
            <a:ext cx="3048000" cy="990600"/>
          </a:xfrm>
          <a:prstGeom prst="wedgeRoundRectCallout">
            <a:avLst>
              <a:gd name="adj1" fmla="val -95731"/>
              <a:gd name="adj2" fmla="val -9166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072" name="AutoShape 18"/>
          <p:cNvSpPr>
            <a:spLocks noChangeArrowheads="1"/>
          </p:cNvSpPr>
          <p:nvPr/>
        </p:nvSpPr>
        <p:spPr bwMode="auto">
          <a:xfrm>
            <a:off x="6477000" y="4800600"/>
            <a:ext cx="2590800" cy="990600"/>
          </a:xfrm>
          <a:prstGeom prst="wedgeRoundRectCallout">
            <a:avLst>
              <a:gd name="adj1" fmla="val -65319"/>
              <a:gd name="adj2" fmla="val -145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073" name="AutoShape 19"/>
          <p:cNvSpPr>
            <a:spLocks noChangeArrowheads="1"/>
          </p:cNvSpPr>
          <p:nvPr/>
        </p:nvSpPr>
        <p:spPr bwMode="auto">
          <a:xfrm>
            <a:off x="2590800" y="5867400"/>
            <a:ext cx="2286000" cy="762000"/>
          </a:xfrm>
          <a:prstGeom prst="wedgeRoundRectCallout">
            <a:avLst>
              <a:gd name="adj1" fmla="val 38542"/>
              <a:gd name="adj2" fmla="val -11770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5074" name="Text Box 20"/>
          <p:cNvSpPr txBox="1">
            <a:spLocks noChangeArrowheads="1"/>
          </p:cNvSpPr>
          <p:nvPr/>
        </p:nvSpPr>
        <p:spPr bwMode="auto">
          <a:xfrm>
            <a:off x="7146925" y="1697038"/>
            <a:ext cx="1098550" cy="457200"/>
          </a:xfrm>
          <a:prstGeom prst="rect">
            <a:avLst/>
          </a:prstGeom>
          <a:noFill/>
          <a:ln w="9525">
            <a:noFill/>
            <a:miter lim="800000"/>
            <a:headEnd/>
            <a:tailEnd/>
          </a:ln>
        </p:spPr>
        <p:txBody>
          <a:bodyPr wrap="none">
            <a:spAutoFit/>
          </a:bodyPr>
          <a:lstStyle/>
          <a:p>
            <a:r>
              <a:rPr lang="ja-JP" altLang="en-US"/>
              <a:t>効率的</a:t>
            </a:r>
          </a:p>
        </p:txBody>
      </p:sp>
      <p:sp>
        <p:nvSpPr>
          <p:cNvPr id="45075" name="Text Box 21"/>
          <p:cNvSpPr txBox="1">
            <a:spLocks noChangeArrowheads="1"/>
          </p:cNvSpPr>
          <p:nvPr/>
        </p:nvSpPr>
        <p:spPr bwMode="auto">
          <a:xfrm>
            <a:off x="5943600" y="3048000"/>
            <a:ext cx="2894013" cy="822325"/>
          </a:xfrm>
          <a:prstGeom prst="rect">
            <a:avLst/>
          </a:prstGeom>
          <a:noFill/>
          <a:ln w="9525">
            <a:noFill/>
            <a:miter lim="800000"/>
            <a:headEnd/>
            <a:tailEnd/>
          </a:ln>
        </p:spPr>
        <p:txBody>
          <a:bodyPr wrap="none">
            <a:spAutoFit/>
          </a:bodyPr>
          <a:lstStyle/>
          <a:p>
            <a:r>
              <a:rPr lang="ja-JP" altLang="en-US"/>
              <a:t>非効率的</a:t>
            </a:r>
          </a:p>
          <a:p>
            <a:r>
              <a:rPr lang="ja-JP" altLang="en-US"/>
              <a:t>（符号が極端に長い）</a:t>
            </a:r>
          </a:p>
        </p:txBody>
      </p:sp>
      <p:sp>
        <p:nvSpPr>
          <p:cNvPr id="45076" name="Text Box 22"/>
          <p:cNvSpPr txBox="1">
            <a:spLocks noChangeArrowheads="1"/>
          </p:cNvSpPr>
          <p:nvPr/>
        </p:nvSpPr>
        <p:spPr bwMode="auto">
          <a:xfrm>
            <a:off x="2743200" y="6019800"/>
            <a:ext cx="1606550" cy="457200"/>
          </a:xfrm>
          <a:prstGeom prst="rect">
            <a:avLst/>
          </a:prstGeom>
          <a:noFill/>
          <a:ln w="9525">
            <a:noFill/>
            <a:miter lim="800000"/>
            <a:headEnd/>
            <a:tailEnd/>
          </a:ln>
        </p:spPr>
        <p:txBody>
          <a:bodyPr wrap="none">
            <a:spAutoFit/>
          </a:bodyPr>
          <a:lstStyle/>
          <a:p>
            <a:r>
              <a:rPr lang="ja-JP" altLang="en-US"/>
              <a:t>冗長性なし</a:t>
            </a:r>
          </a:p>
        </p:txBody>
      </p:sp>
      <p:sp>
        <p:nvSpPr>
          <p:cNvPr id="45077" name="Text Box 23"/>
          <p:cNvSpPr txBox="1">
            <a:spLocks noChangeArrowheads="1"/>
          </p:cNvSpPr>
          <p:nvPr/>
        </p:nvSpPr>
        <p:spPr bwMode="auto">
          <a:xfrm>
            <a:off x="6400800" y="4876800"/>
            <a:ext cx="2894013" cy="822325"/>
          </a:xfrm>
          <a:prstGeom prst="rect">
            <a:avLst/>
          </a:prstGeom>
          <a:noFill/>
          <a:ln w="9525">
            <a:noFill/>
            <a:miter lim="800000"/>
            <a:headEnd/>
            <a:tailEnd/>
          </a:ln>
        </p:spPr>
        <p:txBody>
          <a:bodyPr wrap="none">
            <a:spAutoFit/>
          </a:bodyPr>
          <a:lstStyle/>
          <a:p>
            <a:r>
              <a:rPr lang="ja-JP" altLang="en-US"/>
              <a:t>冗長的</a:t>
            </a:r>
          </a:p>
          <a:p>
            <a:r>
              <a:rPr lang="ja-JP" altLang="en-US"/>
              <a:t>（符号が極端に長い）</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7" name="スライド番号プレースホルダ 4"/>
          <p:cNvSpPr>
            <a:spLocks noGrp="1"/>
          </p:cNvSpPr>
          <p:nvPr>
            <p:ph type="sldNum" sz="quarter" idx="12"/>
          </p:nvPr>
        </p:nvSpPr>
        <p:spPr>
          <a:noFill/>
        </p:spPr>
        <p:txBody>
          <a:bodyPr/>
          <a:lstStyle/>
          <a:p>
            <a:fld id="{43AB4BF0-466C-4A33-A672-907CE0F7FEDC}" type="slidenum">
              <a:rPr lang="en-US" altLang="ja-JP" smtClean="0"/>
              <a:pPr/>
              <a:t>51</a:t>
            </a:fld>
            <a:endParaRPr lang="en-US" altLang="ja-JP" smtClean="0"/>
          </a:p>
        </p:txBody>
      </p:sp>
      <p:sp>
        <p:nvSpPr>
          <p:cNvPr id="46088" name="Rectangle 2"/>
          <p:cNvSpPr>
            <a:spLocks noGrp="1" noChangeArrowheads="1"/>
          </p:cNvSpPr>
          <p:nvPr>
            <p:ph type="title"/>
          </p:nvPr>
        </p:nvSpPr>
        <p:spPr/>
        <p:txBody>
          <a:bodyPr/>
          <a:lstStyle/>
          <a:p>
            <a:pPr eaLnBrk="1" hangingPunct="1"/>
            <a:r>
              <a:rPr lang="ja-JP" altLang="en-US" smtClean="0"/>
              <a:t>符号の効率の計算</a:t>
            </a:r>
          </a:p>
        </p:txBody>
      </p:sp>
      <p:graphicFrame>
        <p:nvGraphicFramePr>
          <p:cNvPr id="46082" name="Object 0"/>
          <p:cNvGraphicFramePr>
            <a:graphicFrameLocks noChangeAspect="1"/>
          </p:cNvGraphicFramePr>
          <p:nvPr/>
        </p:nvGraphicFramePr>
        <p:xfrm>
          <a:off x="1752600" y="457200"/>
          <a:ext cx="3886200" cy="949325"/>
        </p:xfrm>
        <a:graphic>
          <a:graphicData uri="http://schemas.openxmlformats.org/presentationml/2006/ole">
            <p:oleObj spid="_x0000_s46082" name="Equation" r:id="rId3" imgW="2184120" imgH="533160" progId="Equation.DSMT4">
              <p:embed/>
            </p:oleObj>
          </a:graphicData>
        </a:graphic>
      </p:graphicFrame>
      <p:graphicFrame>
        <p:nvGraphicFramePr>
          <p:cNvPr id="46083" name="Object 1"/>
          <p:cNvGraphicFramePr>
            <a:graphicFrameLocks noChangeAspect="1"/>
          </p:cNvGraphicFramePr>
          <p:nvPr/>
        </p:nvGraphicFramePr>
        <p:xfrm>
          <a:off x="728663" y="1295400"/>
          <a:ext cx="7035800" cy="538163"/>
        </p:xfrm>
        <a:graphic>
          <a:graphicData uri="http://schemas.openxmlformats.org/presentationml/2006/ole">
            <p:oleObj spid="_x0000_s46083" name="Equation" r:id="rId4" imgW="2654280" imgH="203040" progId="Equation.DSMT4">
              <p:embed/>
            </p:oleObj>
          </a:graphicData>
        </a:graphic>
      </p:graphicFrame>
      <p:sp>
        <p:nvSpPr>
          <p:cNvPr id="46089" name="Text Box 5"/>
          <p:cNvSpPr txBox="1">
            <a:spLocks noChangeArrowheads="1"/>
          </p:cNvSpPr>
          <p:nvPr/>
        </p:nvSpPr>
        <p:spPr bwMode="auto">
          <a:xfrm>
            <a:off x="685800" y="685800"/>
            <a:ext cx="6483350" cy="457200"/>
          </a:xfrm>
          <a:prstGeom prst="rect">
            <a:avLst/>
          </a:prstGeom>
          <a:noFill/>
          <a:ln w="9525">
            <a:noFill/>
            <a:miter lim="800000"/>
            <a:headEnd/>
            <a:tailEnd/>
          </a:ln>
        </p:spPr>
        <p:txBody>
          <a:bodyPr wrap="none">
            <a:spAutoFit/>
          </a:bodyPr>
          <a:lstStyle/>
          <a:p>
            <a:r>
              <a:rPr lang="ja-JP" altLang="en-US"/>
              <a:t>情報源　　　　　　　　　　　　　　　　　　　　　　の符号</a:t>
            </a:r>
          </a:p>
        </p:txBody>
      </p:sp>
      <p:sp>
        <p:nvSpPr>
          <p:cNvPr id="46090" name="Text Box 6"/>
          <p:cNvSpPr txBox="1">
            <a:spLocks noChangeArrowheads="1"/>
          </p:cNvSpPr>
          <p:nvPr/>
        </p:nvSpPr>
        <p:spPr bwMode="auto">
          <a:xfrm>
            <a:off x="685800" y="1905000"/>
            <a:ext cx="2428875" cy="457200"/>
          </a:xfrm>
          <a:prstGeom prst="rect">
            <a:avLst/>
          </a:prstGeom>
          <a:noFill/>
          <a:ln w="9525">
            <a:noFill/>
            <a:miter lim="800000"/>
            <a:headEnd/>
            <a:tailEnd/>
          </a:ln>
        </p:spPr>
        <p:txBody>
          <a:bodyPr wrap="none">
            <a:spAutoFit/>
          </a:bodyPr>
          <a:lstStyle/>
          <a:p>
            <a:r>
              <a:rPr lang="ja-JP" altLang="en-US"/>
              <a:t>の効率を求める。</a:t>
            </a:r>
          </a:p>
        </p:txBody>
      </p:sp>
      <p:graphicFrame>
        <p:nvGraphicFramePr>
          <p:cNvPr id="46084" name="Object 2"/>
          <p:cNvGraphicFramePr>
            <a:graphicFrameLocks noChangeAspect="1"/>
          </p:cNvGraphicFramePr>
          <p:nvPr/>
        </p:nvGraphicFramePr>
        <p:xfrm>
          <a:off x="1066800" y="2286000"/>
          <a:ext cx="5638800" cy="2060575"/>
        </p:xfrm>
        <a:graphic>
          <a:graphicData uri="http://schemas.openxmlformats.org/presentationml/2006/ole">
            <p:oleObj spid="_x0000_s46084" name="Equation" r:id="rId5" imgW="3403440" imgH="1244520" progId="Equation.DSMT4">
              <p:embed/>
            </p:oleObj>
          </a:graphicData>
        </a:graphic>
      </p:graphicFrame>
      <p:graphicFrame>
        <p:nvGraphicFramePr>
          <p:cNvPr id="46085" name="Object 3"/>
          <p:cNvGraphicFramePr>
            <a:graphicFrameLocks noChangeAspect="1"/>
          </p:cNvGraphicFramePr>
          <p:nvPr/>
        </p:nvGraphicFramePr>
        <p:xfrm>
          <a:off x="990600" y="4648200"/>
          <a:ext cx="7239000" cy="514350"/>
        </p:xfrm>
        <a:graphic>
          <a:graphicData uri="http://schemas.openxmlformats.org/presentationml/2006/ole">
            <p:oleObj spid="_x0000_s46085" name="Equation" r:id="rId6" imgW="2857320" imgH="203040" progId="Equation.DSMT4">
              <p:embed/>
            </p:oleObj>
          </a:graphicData>
        </a:graphic>
      </p:graphicFrame>
      <p:graphicFrame>
        <p:nvGraphicFramePr>
          <p:cNvPr id="46086" name="Object 4"/>
          <p:cNvGraphicFramePr>
            <a:graphicFrameLocks noChangeAspect="1"/>
          </p:cNvGraphicFramePr>
          <p:nvPr/>
        </p:nvGraphicFramePr>
        <p:xfrm>
          <a:off x="990600" y="5486400"/>
          <a:ext cx="3967163" cy="877888"/>
        </p:xfrm>
        <a:graphic>
          <a:graphicData uri="http://schemas.openxmlformats.org/presentationml/2006/ole">
            <p:oleObj spid="_x0000_s46086" name="Equation" r:id="rId7" imgW="1777680" imgH="393480" progId="Equation.DSMT4">
              <p:embed/>
            </p:oleObj>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スライド番号プレースホルダ 4"/>
          <p:cNvSpPr>
            <a:spLocks noGrp="1"/>
          </p:cNvSpPr>
          <p:nvPr>
            <p:ph type="sldNum" sz="quarter" idx="12"/>
          </p:nvPr>
        </p:nvSpPr>
        <p:spPr>
          <a:noFill/>
        </p:spPr>
        <p:txBody>
          <a:bodyPr/>
          <a:lstStyle/>
          <a:p>
            <a:fld id="{67CFEA1A-FC8B-4B4B-B1B0-FA56CE395632}" type="slidenum">
              <a:rPr lang="en-US" altLang="ja-JP" smtClean="0"/>
              <a:pPr/>
              <a:t>52</a:t>
            </a:fld>
            <a:endParaRPr lang="en-US" altLang="ja-JP" smtClean="0"/>
          </a:p>
        </p:txBody>
      </p:sp>
      <p:sp>
        <p:nvSpPr>
          <p:cNvPr id="47110" name="Rectangle 2"/>
          <p:cNvSpPr>
            <a:spLocks noGrp="1" noChangeArrowheads="1"/>
          </p:cNvSpPr>
          <p:nvPr>
            <p:ph type="title"/>
          </p:nvPr>
        </p:nvSpPr>
        <p:spPr/>
        <p:txBody>
          <a:bodyPr/>
          <a:lstStyle/>
          <a:p>
            <a:pPr eaLnBrk="1" hangingPunct="1"/>
            <a:r>
              <a:rPr lang="ja-JP" altLang="en-US" smtClean="0"/>
              <a:t>練習</a:t>
            </a:r>
          </a:p>
        </p:txBody>
      </p:sp>
      <p:graphicFrame>
        <p:nvGraphicFramePr>
          <p:cNvPr id="47106" name="Object 0"/>
          <p:cNvGraphicFramePr>
            <a:graphicFrameLocks noChangeAspect="1"/>
          </p:cNvGraphicFramePr>
          <p:nvPr/>
        </p:nvGraphicFramePr>
        <p:xfrm>
          <a:off x="822325" y="3400425"/>
          <a:ext cx="7037388" cy="538163"/>
        </p:xfrm>
        <a:graphic>
          <a:graphicData uri="http://schemas.openxmlformats.org/presentationml/2006/ole">
            <p:oleObj spid="_x0000_s47106" name="Equation" r:id="rId3" imgW="2654280" imgH="203040" progId="Equation.DSMT4">
              <p:embed/>
            </p:oleObj>
          </a:graphicData>
        </a:graphic>
      </p:graphicFrame>
      <p:graphicFrame>
        <p:nvGraphicFramePr>
          <p:cNvPr id="47107" name="Object 1"/>
          <p:cNvGraphicFramePr>
            <a:graphicFrameLocks noChangeAspect="1"/>
          </p:cNvGraphicFramePr>
          <p:nvPr/>
        </p:nvGraphicFramePr>
        <p:xfrm>
          <a:off x="974725" y="5000625"/>
          <a:ext cx="6835775" cy="571500"/>
        </p:xfrm>
        <a:graphic>
          <a:graphicData uri="http://schemas.openxmlformats.org/presentationml/2006/ole">
            <p:oleObj spid="_x0000_s47107" name="Equation" r:id="rId4" imgW="2577960" imgH="215640" progId="Equation.DSMT4">
              <p:embed/>
            </p:oleObj>
          </a:graphicData>
        </a:graphic>
      </p:graphicFrame>
      <p:sp>
        <p:nvSpPr>
          <p:cNvPr id="47111" name="Text Box 5"/>
          <p:cNvSpPr txBox="1">
            <a:spLocks noChangeArrowheads="1"/>
          </p:cNvSpPr>
          <p:nvPr/>
        </p:nvSpPr>
        <p:spPr bwMode="auto">
          <a:xfrm>
            <a:off x="898525" y="706438"/>
            <a:ext cx="5765800" cy="461962"/>
          </a:xfrm>
          <a:prstGeom prst="rect">
            <a:avLst/>
          </a:prstGeom>
          <a:noFill/>
          <a:ln w="9525">
            <a:noFill/>
            <a:miter lim="800000"/>
            <a:headEnd/>
            <a:tailEnd/>
          </a:ln>
        </p:spPr>
        <p:txBody>
          <a:bodyPr wrap="none">
            <a:spAutoFit/>
          </a:bodyPr>
          <a:lstStyle/>
          <a:p>
            <a:r>
              <a:rPr lang="ja-JP" altLang="en-US"/>
              <a:t>次の情報源に対する符号の効率を求めよ。</a:t>
            </a:r>
          </a:p>
        </p:txBody>
      </p:sp>
      <p:sp>
        <p:nvSpPr>
          <p:cNvPr id="47112" name="Text Box 6"/>
          <p:cNvSpPr txBox="1">
            <a:spLocks noChangeArrowheads="1"/>
          </p:cNvSpPr>
          <p:nvPr/>
        </p:nvSpPr>
        <p:spPr bwMode="auto">
          <a:xfrm>
            <a:off x="593725" y="2659063"/>
            <a:ext cx="696913" cy="457200"/>
          </a:xfrm>
          <a:prstGeom prst="rect">
            <a:avLst/>
          </a:prstGeom>
          <a:noFill/>
          <a:ln w="9525">
            <a:noFill/>
            <a:miter lim="800000"/>
            <a:headEnd/>
            <a:tailEnd/>
          </a:ln>
        </p:spPr>
        <p:txBody>
          <a:bodyPr wrap="none">
            <a:spAutoFit/>
          </a:bodyPr>
          <a:lstStyle/>
          <a:p>
            <a:r>
              <a:rPr lang="ja-JP" altLang="en-US"/>
              <a:t>（１）</a:t>
            </a:r>
          </a:p>
        </p:txBody>
      </p:sp>
      <p:sp>
        <p:nvSpPr>
          <p:cNvPr id="47113" name="Text Box 7"/>
          <p:cNvSpPr txBox="1">
            <a:spLocks noChangeArrowheads="1"/>
          </p:cNvSpPr>
          <p:nvPr/>
        </p:nvSpPr>
        <p:spPr bwMode="auto">
          <a:xfrm>
            <a:off x="533400" y="4543425"/>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47108" name="Object 2"/>
          <p:cNvGraphicFramePr>
            <a:graphicFrameLocks noChangeAspect="1"/>
          </p:cNvGraphicFramePr>
          <p:nvPr/>
        </p:nvGraphicFramePr>
        <p:xfrm>
          <a:off x="1500188" y="1428750"/>
          <a:ext cx="3886200" cy="949325"/>
        </p:xfrm>
        <a:graphic>
          <a:graphicData uri="http://schemas.openxmlformats.org/presentationml/2006/ole">
            <p:oleObj spid="_x0000_s47108" name="Equation" r:id="rId5" imgW="2184120" imgH="53316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スライド番号プレースホルダ 4"/>
          <p:cNvSpPr>
            <a:spLocks noGrp="1"/>
          </p:cNvSpPr>
          <p:nvPr>
            <p:ph type="sldNum" sz="quarter" idx="12"/>
          </p:nvPr>
        </p:nvSpPr>
        <p:spPr>
          <a:noFill/>
        </p:spPr>
        <p:txBody>
          <a:bodyPr/>
          <a:lstStyle/>
          <a:p>
            <a:fld id="{840B998B-3C42-4767-9D2C-19D7C2A60C46}" type="slidenum">
              <a:rPr lang="en-US" altLang="ja-JP" smtClean="0"/>
              <a:pPr/>
              <a:t>6</a:t>
            </a:fld>
            <a:endParaRPr lang="en-US" altLang="ja-JP" smtClean="0"/>
          </a:p>
        </p:txBody>
      </p:sp>
      <p:sp>
        <p:nvSpPr>
          <p:cNvPr id="4103" name="Rectangle 2"/>
          <p:cNvSpPr>
            <a:spLocks noGrp="1" noChangeArrowheads="1"/>
          </p:cNvSpPr>
          <p:nvPr>
            <p:ph type="title"/>
          </p:nvPr>
        </p:nvSpPr>
        <p:spPr/>
        <p:txBody>
          <a:bodyPr/>
          <a:lstStyle/>
          <a:p>
            <a:pPr eaLnBrk="1" hangingPunct="1"/>
            <a:r>
              <a:rPr lang="ja-JP" altLang="en-US" smtClean="0"/>
              <a:t>練習</a:t>
            </a:r>
          </a:p>
        </p:txBody>
      </p:sp>
      <p:graphicFrame>
        <p:nvGraphicFramePr>
          <p:cNvPr id="4098" name="Object 4"/>
          <p:cNvGraphicFramePr>
            <a:graphicFrameLocks noChangeAspect="1"/>
          </p:cNvGraphicFramePr>
          <p:nvPr/>
        </p:nvGraphicFramePr>
        <p:xfrm>
          <a:off x="500063" y="838200"/>
          <a:ext cx="7037387" cy="538163"/>
        </p:xfrm>
        <a:graphic>
          <a:graphicData uri="http://schemas.openxmlformats.org/presentationml/2006/ole">
            <p:oleObj spid="_x0000_s4098" name="Equation" r:id="rId3" imgW="2654280" imgH="203040" progId="Equation.DSMT4">
              <p:embed/>
            </p:oleObj>
          </a:graphicData>
        </a:graphic>
      </p:graphicFrame>
      <p:sp>
        <p:nvSpPr>
          <p:cNvPr id="4104" name="Text Box 5"/>
          <p:cNvSpPr txBox="1">
            <a:spLocks noChangeArrowheads="1"/>
          </p:cNvSpPr>
          <p:nvPr/>
        </p:nvSpPr>
        <p:spPr bwMode="auto">
          <a:xfrm>
            <a:off x="365125" y="1468438"/>
            <a:ext cx="5986463" cy="457200"/>
          </a:xfrm>
          <a:prstGeom prst="rect">
            <a:avLst/>
          </a:prstGeom>
          <a:noFill/>
          <a:ln w="9525">
            <a:noFill/>
            <a:miter lim="800000"/>
            <a:headEnd/>
            <a:tailEnd/>
          </a:ln>
        </p:spPr>
        <p:txBody>
          <a:bodyPr wrap="none">
            <a:spAutoFit/>
          </a:bodyPr>
          <a:lstStyle/>
          <a:p>
            <a:r>
              <a:rPr lang="ja-JP" altLang="en-US"/>
              <a:t>次の文字列を符号　　　に従って符号化せよ。</a:t>
            </a:r>
          </a:p>
        </p:txBody>
      </p:sp>
      <p:graphicFrame>
        <p:nvGraphicFramePr>
          <p:cNvPr id="4099" name="Object 6"/>
          <p:cNvGraphicFramePr>
            <a:graphicFrameLocks noChangeAspect="1"/>
          </p:cNvGraphicFramePr>
          <p:nvPr/>
        </p:nvGraphicFramePr>
        <p:xfrm>
          <a:off x="2928926" y="1500174"/>
          <a:ext cx="438150" cy="538162"/>
        </p:xfrm>
        <a:graphic>
          <a:graphicData uri="http://schemas.openxmlformats.org/presentationml/2006/ole">
            <p:oleObj spid="_x0000_s4099" name="Equation" r:id="rId4" imgW="164880" imgH="203040" progId="Equation.DSMT4">
              <p:embed/>
            </p:oleObj>
          </a:graphicData>
        </a:graphic>
      </p:graphicFrame>
      <p:sp>
        <p:nvSpPr>
          <p:cNvPr id="4105" name="Text Box 8"/>
          <p:cNvSpPr txBox="1">
            <a:spLocks noChangeArrowheads="1"/>
          </p:cNvSpPr>
          <p:nvPr/>
        </p:nvSpPr>
        <p:spPr bwMode="auto">
          <a:xfrm>
            <a:off x="746125" y="2362200"/>
            <a:ext cx="696913" cy="457200"/>
          </a:xfrm>
          <a:prstGeom prst="rect">
            <a:avLst/>
          </a:prstGeom>
          <a:noFill/>
          <a:ln w="9525">
            <a:noFill/>
            <a:miter lim="800000"/>
            <a:headEnd/>
            <a:tailEnd/>
          </a:ln>
        </p:spPr>
        <p:txBody>
          <a:bodyPr wrap="none">
            <a:spAutoFit/>
          </a:bodyPr>
          <a:lstStyle/>
          <a:p>
            <a:r>
              <a:rPr lang="ja-JP" altLang="en-US"/>
              <a:t>（１）</a:t>
            </a:r>
          </a:p>
        </p:txBody>
      </p:sp>
      <p:graphicFrame>
        <p:nvGraphicFramePr>
          <p:cNvPr id="4100" name="Object 10"/>
          <p:cNvGraphicFramePr>
            <a:graphicFrameLocks noChangeAspect="1"/>
          </p:cNvGraphicFramePr>
          <p:nvPr/>
        </p:nvGraphicFramePr>
        <p:xfrm>
          <a:off x="1600200" y="2743200"/>
          <a:ext cx="1219200" cy="790575"/>
        </p:xfrm>
        <a:graphic>
          <a:graphicData uri="http://schemas.openxmlformats.org/presentationml/2006/ole">
            <p:oleObj spid="_x0000_s4100" name="Equation" r:id="rId5" imgW="253800" imgH="164880" progId="Equation.DSMT4">
              <p:embed/>
            </p:oleObj>
          </a:graphicData>
        </a:graphic>
      </p:graphicFrame>
      <p:sp>
        <p:nvSpPr>
          <p:cNvPr id="4106" name="Text Box 11"/>
          <p:cNvSpPr txBox="1">
            <a:spLocks noChangeArrowheads="1"/>
          </p:cNvSpPr>
          <p:nvPr/>
        </p:nvSpPr>
        <p:spPr bwMode="auto">
          <a:xfrm>
            <a:off x="822325" y="4079875"/>
            <a:ext cx="641350" cy="457200"/>
          </a:xfrm>
          <a:prstGeom prst="rect">
            <a:avLst/>
          </a:prstGeom>
          <a:noFill/>
          <a:ln w="9525">
            <a:noFill/>
            <a:miter lim="800000"/>
            <a:headEnd/>
            <a:tailEnd/>
          </a:ln>
        </p:spPr>
        <p:txBody>
          <a:bodyPr wrap="none">
            <a:spAutoFit/>
          </a:bodyPr>
          <a:lstStyle/>
          <a:p>
            <a:r>
              <a:rPr lang="ja-JP" altLang="en-US"/>
              <a:t>（</a:t>
            </a:r>
            <a:r>
              <a:rPr lang="en-US" altLang="ja-JP"/>
              <a:t>2</a:t>
            </a:r>
            <a:r>
              <a:rPr lang="ja-JP" altLang="en-US"/>
              <a:t>）</a:t>
            </a:r>
          </a:p>
        </p:txBody>
      </p:sp>
      <p:graphicFrame>
        <p:nvGraphicFramePr>
          <p:cNvPr id="4101" name="Object 12"/>
          <p:cNvGraphicFramePr>
            <a:graphicFrameLocks noChangeAspect="1"/>
          </p:cNvGraphicFramePr>
          <p:nvPr/>
        </p:nvGraphicFramePr>
        <p:xfrm>
          <a:off x="1371600" y="4572000"/>
          <a:ext cx="3779838" cy="790575"/>
        </p:xfrm>
        <a:graphic>
          <a:graphicData uri="http://schemas.openxmlformats.org/presentationml/2006/ole">
            <p:oleObj spid="_x0000_s4101" name="Equation" r:id="rId6" imgW="787320" imgH="164880" progId="Equation.DSMT4">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スライド番号プレースホルダ 4"/>
          <p:cNvSpPr>
            <a:spLocks noGrp="1"/>
          </p:cNvSpPr>
          <p:nvPr>
            <p:ph type="sldNum" sz="quarter" idx="12"/>
          </p:nvPr>
        </p:nvSpPr>
        <p:spPr>
          <a:noFill/>
        </p:spPr>
        <p:txBody>
          <a:bodyPr/>
          <a:lstStyle/>
          <a:p>
            <a:fld id="{B77AAC74-D7B2-483B-A913-1B27E4D10B52}" type="slidenum">
              <a:rPr lang="en-US" altLang="ja-JP" smtClean="0"/>
              <a:pPr/>
              <a:t>7</a:t>
            </a:fld>
            <a:endParaRPr lang="en-US" altLang="ja-JP" smtClean="0"/>
          </a:p>
        </p:txBody>
      </p:sp>
      <p:sp>
        <p:nvSpPr>
          <p:cNvPr id="5127" name="Rectangle 2"/>
          <p:cNvSpPr>
            <a:spLocks noGrp="1" noChangeArrowheads="1"/>
          </p:cNvSpPr>
          <p:nvPr>
            <p:ph type="title"/>
          </p:nvPr>
        </p:nvSpPr>
        <p:spPr/>
        <p:txBody>
          <a:bodyPr/>
          <a:lstStyle/>
          <a:p>
            <a:pPr eaLnBrk="1" hangingPunct="1"/>
            <a:r>
              <a:rPr lang="ja-JP" altLang="en-US" smtClean="0"/>
              <a:t>練習</a:t>
            </a:r>
            <a:r>
              <a:rPr lang="en-US" altLang="ja-JP" smtClean="0"/>
              <a:t>2</a:t>
            </a:r>
          </a:p>
        </p:txBody>
      </p:sp>
      <p:graphicFrame>
        <p:nvGraphicFramePr>
          <p:cNvPr id="5122" name="Object 3"/>
          <p:cNvGraphicFramePr>
            <a:graphicFrameLocks noChangeAspect="1"/>
          </p:cNvGraphicFramePr>
          <p:nvPr/>
        </p:nvGraphicFramePr>
        <p:xfrm>
          <a:off x="500063" y="838200"/>
          <a:ext cx="7037387" cy="538163"/>
        </p:xfrm>
        <a:graphic>
          <a:graphicData uri="http://schemas.openxmlformats.org/presentationml/2006/ole">
            <p:oleObj spid="_x0000_s5122" name="Equation" r:id="rId3" imgW="2654280" imgH="203040" progId="Equation.DSMT4">
              <p:embed/>
            </p:oleObj>
          </a:graphicData>
        </a:graphic>
      </p:graphicFrame>
      <p:sp>
        <p:nvSpPr>
          <p:cNvPr id="5128" name="Text Box 4"/>
          <p:cNvSpPr txBox="1">
            <a:spLocks noChangeArrowheads="1"/>
          </p:cNvSpPr>
          <p:nvPr/>
        </p:nvSpPr>
        <p:spPr bwMode="auto">
          <a:xfrm>
            <a:off x="365125" y="1468438"/>
            <a:ext cx="5986463" cy="457200"/>
          </a:xfrm>
          <a:prstGeom prst="rect">
            <a:avLst/>
          </a:prstGeom>
          <a:noFill/>
          <a:ln w="9525">
            <a:noFill/>
            <a:miter lim="800000"/>
            <a:headEnd/>
            <a:tailEnd/>
          </a:ln>
        </p:spPr>
        <p:txBody>
          <a:bodyPr wrap="none">
            <a:spAutoFit/>
          </a:bodyPr>
          <a:lstStyle/>
          <a:p>
            <a:r>
              <a:rPr lang="ja-JP" altLang="en-US"/>
              <a:t>次の文字列を符号　　　に従って復号化せよ。</a:t>
            </a:r>
          </a:p>
        </p:txBody>
      </p:sp>
      <p:graphicFrame>
        <p:nvGraphicFramePr>
          <p:cNvPr id="5123" name="Object 5"/>
          <p:cNvGraphicFramePr>
            <a:graphicFrameLocks noChangeAspect="1"/>
          </p:cNvGraphicFramePr>
          <p:nvPr/>
        </p:nvGraphicFramePr>
        <p:xfrm>
          <a:off x="2786050" y="1357298"/>
          <a:ext cx="708025" cy="604838"/>
        </p:xfrm>
        <a:graphic>
          <a:graphicData uri="http://schemas.openxmlformats.org/presentationml/2006/ole">
            <p:oleObj spid="_x0000_s5123" name="Equation" r:id="rId4" imgW="266400" imgH="228600" progId="Equation.DSMT4">
              <p:embed/>
            </p:oleObj>
          </a:graphicData>
        </a:graphic>
      </p:graphicFrame>
      <p:sp>
        <p:nvSpPr>
          <p:cNvPr id="5129" name="Text Box 6"/>
          <p:cNvSpPr txBox="1">
            <a:spLocks noChangeArrowheads="1"/>
          </p:cNvSpPr>
          <p:nvPr/>
        </p:nvSpPr>
        <p:spPr bwMode="auto">
          <a:xfrm>
            <a:off x="746125" y="2362200"/>
            <a:ext cx="696913" cy="457200"/>
          </a:xfrm>
          <a:prstGeom prst="rect">
            <a:avLst/>
          </a:prstGeom>
          <a:noFill/>
          <a:ln w="9525">
            <a:noFill/>
            <a:miter lim="800000"/>
            <a:headEnd/>
            <a:tailEnd/>
          </a:ln>
        </p:spPr>
        <p:txBody>
          <a:bodyPr wrap="none">
            <a:spAutoFit/>
          </a:bodyPr>
          <a:lstStyle/>
          <a:p>
            <a:r>
              <a:rPr lang="ja-JP" altLang="en-US"/>
              <a:t>（１）</a:t>
            </a:r>
          </a:p>
        </p:txBody>
      </p:sp>
      <p:graphicFrame>
        <p:nvGraphicFramePr>
          <p:cNvPr id="5124" name="Object 7"/>
          <p:cNvGraphicFramePr>
            <a:graphicFrameLocks noChangeAspect="1"/>
          </p:cNvGraphicFramePr>
          <p:nvPr/>
        </p:nvGraphicFramePr>
        <p:xfrm>
          <a:off x="1006475" y="2819400"/>
          <a:ext cx="6461125" cy="790575"/>
        </p:xfrm>
        <a:graphic>
          <a:graphicData uri="http://schemas.openxmlformats.org/presentationml/2006/ole">
            <p:oleObj spid="_x0000_s5124" name="Equation" r:id="rId5" imgW="1346040" imgH="164880" progId="Equation.DSMT4">
              <p:embed/>
            </p:oleObj>
          </a:graphicData>
        </a:graphic>
      </p:graphicFrame>
      <p:sp>
        <p:nvSpPr>
          <p:cNvPr id="5130" name="Text Box 8"/>
          <p:cNvSpPr txBox="1">
            <a:spLocks noChangeArrowheads="1"/>
          </p:cNvSpPr>
          <p:nvPr/>
        </p:nvSpPr>
        <p:spPr bwMode="auto">
          <a:xfrm>
            <a:off x="822325" y="4079875"/>
            <a:ext cx="641350" cy="457200"/>
          </a:xfrm>
          <a:prstGeom prst="rect">
            <a:avLst/>
          </a:prstGeom>
          <a:noFill/>
          <a:ln w="9525">
            <a:noFill/>
            <a:miter lim="800000"/>
            <a:headEnd/>
            <a:tailEnd/>
          </a:ln>
        </p:spPr>
        <p:txBody>
          <a:bodyPr wrap="none">
            <a:spAutoFit/>
          </a:bodyPr>
          <a:lstStyle/>
          <a:p>
            <a:r>
              <a:rPr lang="ja-JP" altLang="en-US"/>
              <a:t>（</a:t>
            </a:r>
            <a:r>
              <a:rPr lang="en-US" altLang="ja-JP"/>
              <a:t>2</a:t>
            </a:r>
            <a:r>
              <a:rPr lang="ja-JP" altLang="en-US"/>
              <a:t>）</a:t>
            </a:r>
          </a:p>
        </p:txBody>
      </p:sp>
      <p:graphicFrame>
        <p:nvGraphicFramePr>
          <p:cNvPr id="5125" name="Object 10"/>
          <p:cNvGraphicFramePr>
            <a:graphicFrameLocks noChangeAspect="1"/>
          </p:cNvGraphicFramePr>
          <p:nvPr/>
        </p:nvGraphicFramePr>
        <p:xfrm>
          <a:off x="1143000" y="4419600"/>
          <a:ext cx="6324600" cy="790575"/>
        </p:xfrm>
        <a:graphic>
          <a:graphicData uri="http://schemas.openxmlformats.org/presentationml/2006/ole">
            <p:oleObj spid="_x0000_s5125" name="Equation" r:id="rId6" imgW="1257120" imgH="164880" progId="Equation.DSMT4">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スライド番号プレースホルダ 4"/>
          <p:cNvSpPr>
            <a:spLocks noGrp="1"/>
          </p:cNvSpPr>
          <p:nvPr>
            <p:ph type="sldNum" sz="quarter" idx="12"/>
          </p:nvPr>
        </p:nvSpPr>
        <p:spPr>
          <a:noFill/>
        </p:spPr>
        <p:txBody>
          <a:bodyPr/>
          <a:lstStyle/>
          <a:p>
            <a:fld id="{FF69B7D2-3ECF-483E-8A09-FE45D5936CA3}" type="slidenum">
              <a:rPr lang="en-US" altLang="ja-JP" smtClean="0"/>
              <a:pPr/>
              <a:t>8</a:t>
            </a:fld>
            <a:endParaRPr lang="en-US" altLang="ja-JP" smtClean="0"/>
          </a:p>
        </p:txBody>
      </p:sp>
      <p:sp>
        <p:nvSpPr>
          <p:cNvPr id="6151" name="Text Box 7"/>
          <p:cNvSpPr txBox="1">
            <a:spLocks noChangeArrowheads="1"/>
          </p:cNvSpPr>
          <p:nvPr/>
        </p:nvSpPr>
        <p:spPr bwMode="auto">
          <a:xfrm>
            <a:off x="746125" y="2633663"/>
            <a:ext cx="7712075" cy="457200"/>
          </a:xfrm>
          <a:prstGeom prst="rect">
            <a:avLst/>
          </a:prstGeom>
          <a:noFill/>
          <a:ln w="9525">
            <a:noFill/>
            <a:miter lim="800000"/>
            <a:headEnd/>
            <a:tailEnd/>
          </a:ln>
        </p:spPr>
        <p:txBody>
          <a:bodyPr>
            <a:spAutoFit/>
          </a:bodyPr>
          <a:lstStyle/>
          <a:p>
            <a:r>
              <a:rPr lang="ja-JP" altLang="en-US"/>
              <a:t>の符号長の集合を　　　　　　　　　　　　　　　　　　とする。</a:t>
            </a:r>
          </a:p>
        </p:txBody>
      </p:sp>
      <p:sp>
        <p:nvSpPr>
          <p:cNvPr id="6152" name="Rectangle 2"/>
          <p:cNvSpPr>
            <a:spLocks noGrp="1" noChangeArrowheads="1"/>
          </p:cNvSpPr>
          <p:nvPr>
            <p:ph type="title"/>
          </p:nvPr>
        </p:nvSpPr>
        <p:spPr/>
        <p:txBody>
          <a:bodyPr/>
          <a:lstStyle/>
          <a:p>
            <a:pPr eaLnBrk="1" hangingPunct="1"/>
            <a:r>
              <a:rPr lang="ja-JP" altLang="en-US" smtClean="0"/>
              <a:t>平均符号長</a:t>
            </a:r>
          </a:p>
        </p:txBody>
      </p:sp>
      <p:graphicFrame>
        <p:nvGraphicFramePr>
          <p:cNvPr id="6146" name="Object 3"/>
          <p:cNvGraphicFramePr>
            <a:graphicFrameLocks noChangeAspect="1"/>
          </p:cNvGraphicFramePr>
          <p:nvPr/>
        </p:nvGraphicFramePr>
        <p:xfrm>
          <a:off x="3429000" y="2536825"/>
          <a:ext cx="2971800" cy="661988"/>
        </p:xfrm>
        <a:graphic>
          <a:graphicData uri="http://schemas.openxmlformats.org/presentationml/2006/ole">
            <p:oleObj spid="_x0000_s6146" name="Equation" r:id="rId3" imgW="914400" imgH="203040" progId="Equation.DSMT4">
              <p:embed/>
            </p:oleObj>
          </a:graphicData>
        </a:graphic>
      </p:graphicFrame>
      <p:graphicFrame>
        <p:nvGraphicFramePr>
          <p:cNvPr id="6147" name="Object 6"/>
          <p:cNvGraphicFramePr>
            <a:graphicFrameLocks noChangeAspect="1"/>
          </p:cNvGraphicFramePr>
          <p:nvPr/>
        </p:nvGraphicFramePr>
        <p:xfrm>
          <a:off x="1295400" y="1089025"/>
          <a:ext cx="4983163" cy="1347788"/>
        </p:xfrm>
        <a:graphic>
          <a:graphicData uri="http://schemas.openxmlformats.org/presentationml/2006/ole">
            <p:oleObj spid="_x0000_s6147" name="Equation" r:id="rId4" imgW="1879560" imgH="507960" progId="Equation.DSMT4">
              <p:embed/>
            </p:oleObj>
          </a:graphicData>
        </a:graphic>
      </p:graphicFrame>
      <p:sp>
        <p:nvSpPr>
          <p:cNvPr id="6153" name="Text Box 8"/>
          <p:cNvSpPr txBox="1">
            <a:spLocks noChangeArrowheads="1"/>
          </p:cNvSpPr>
          <p:nvPr/>
        </p:nvSpPr>
        <p:spPr bwMode="auto">
          <a:xfrm>
            <a:off x="1050925" y="3471863"/>
            <a:ext cx="6769100" cy="457200"/>
          </a:xfrm>
          <a:prstGeom prst="rect">
            <a:avLst/>
          </a:prstGeom>
          <a:noFill/>
          <a:ln w="9525">
            <a:noFill/>
            <a:miter lim="800000"/>
            <a:headEnd/>
            <a:tailEnd/>
          </a:ln>
        </p:spPr>
        <p:txBody>
          <a:bodyPr wrap="none">
            <a:spAutoFit/>
          </a:bodyPr>
          <a:lstStyle/>
          <a:p>
            <a:r>
              <a:rPr lang="ja-JP" altLang="en-US" dirty="0"/>
              <a:t>このとき、</a:t>
            </a:r>
            <a:r>
              <a:rPr lang="ja-JP" altLang="en-US" dirty="0">
                <a:solidFill>
                  <a:srgbClr val="C00000"/>
                </a:solidFill>
              </a:rPr>
              <a:t>平均符号長　</a:t>
            </a:r>
            <a:r>
              <a:rPr lang="ja-JP" altLang="en-US" dirty="0"/>
              <a:t>　　　　は次式で定義される。</a:t>
            </a:r>
          </a:p>
        </p:txBody>
      </p:sp>
      <p:graphicFrame>
        <p:nvGraphicFramePr>
          <p:cNvPr id="6148" name="Object 9"/>
          <p:cNvGraphicFramePr>
            <a:graphicFrameLocks noChangeAspect="1"/>
          </p:cNvGraphicFramePr>
          <p:nvPr/>
        </p:nvGraphicFramePr>
        <p:xfrm>
          <a:off x="4071934" y="3429000"/>
          <a:ext cx="454025" cy="620713"/>
        </p:xfrm>
        <a:graphic>
          <a:graphicData uri="http://schemas.openxmlformats.org/presentationml/2006/ole">
            <p:oleObj spid="_x0000_s6148" name="Equation" r:id="rId5" imgW="139680" imgH="190440" progId="Equation.DSMT4">
              <p:embed/>
            </p:oleObj>
          </a:graphicData>
        </a:graphic>
      </p:graphicFrame>
      <p:sp>
        <p:nvSpPr>
          <p:cNvPr id="6154" name="AutoShape 10"/>
          <p:cNvSpPr>
            <a:spLocks noChangeArrowheads="1"/>
          </p:cNvSpPr>
          <p:nvPr/>
        </p:nvSpPr>
        <p:spPr bwMode="auto">
          <a:xfrm>
            <a:off x="381000" y="784225"/>
            <a:ext cx="8077200" cy="4953000"/>
          </a:xfrm>
          <a:prstGeom prst="roundRect">
            <a:avLst>
              <a:gd name="adj" fmla="val 16667"/>
            </a:avLst>
          </a:prstGeom>
          <a:noFill/>
          <a:ln w="38100">
            <a:solidFill>
              <a:srgbClr val="008000"/>
            </a:solidFill>
            <a:round/>
            <a:headEnd/>
            <a:tailEnd/>
          </a:ln>
        </p:spPr>
        <p:txBody>
          <a:bodyPr wrap="none" anchor="ctr"/>
          <a:lstStyle/>
          <a:p>
            <a:endParaRPr lang="ja-JP" altLang="en-US"/>
          </a:p>
        </p:txBody>
      </p:sp>
      <p:graphicFrame>
        <p:nvGraphicFramePr>
          <p:cNvPr id="6149" name="Object 11"/>
          <p:cNvGraphicFramePr>
            <a:graphicFrameLocks noChangeAspect="1"/>
          </p:cNvGraphicFramePr>
          <p:nvPr/>
        </p:nvGraphicFramePr>
        <p:xfrm>
          <a:off x="2209800" y="4365625"/>
          <a:ext cx="3810000" cy="1420813"/>
        </p:xfrm>
        <a:graphic>
          <a:graphicData uri="http://schemas.openxmlformats.org/presentationml/2006/ole">
            <p:oleObj spid="_x0000_s6149" name="Equation" r:id="rId6" imgW="990360" imgH="368280" progId="Equation.DSMT4">
              <p:embed/>
            </p:oleObj>
          </a:graphicData>
        </a:graphic>
      </p:graphicFrame>
      <p:sp>
        <p:nvSpPr>
          <p:cNvPr id="6155" name="AutoShape 12"/>
          <p:cNvSpPr>
            <a:spLocks noChangeArrowheads="1"/>
          </p:cNvSpPr>
          <p:nvPr/>
        </p:nvSpPr>
        <p:spPr bwMode="auto">
          <a:xfrm>
            <a:off x="1524000" y="5929313"/>
            <a:ext cx="5181600" cy="838200"/>
          </a:xfrm>
          <a:prstGeom prst="wedgeRoundRectCallout">
            <a:avLst>
              <a:gd name="adj1" fmla="val 9954"/>
              <a:gd name="adj2" fmla="val -8793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6156" name="Text Box 13"/>
          <p:cNvSpPr txBox="1">
            <a:spLocks noChangeArrowheads="1"/>
          </p:cNvSpPr>
          <p:nvPr/>
        </p:nvSpPr>
        <p:spPr bwMode="auto">
          <a:xfrm>
            <a:off x="1660525" y="6178550"/>
            <a:ext cx="4270375" cy="457200"/>
          </a:xfrm>
          <a:prstGeom prst="rect">
            <a:avLst/>
          </a:prstGeom>
          <a:noFill/>
          <a:ln w="9525">
            <a:noFill/>
            <a:miter lim="800000"/>
            <a:headEnd/>
            <a:tailEnd/>
          </a:ln>
        </p:spPr>
        <p:txBody>
          <a:bodyPr wrap="none">
            <a:spAutoFit/>
          </a:bodyPr>
          <a:lstStyle/>
          <a:p>
            <a:r>
              <a:rPr lang="ja-JP" altLang="en-US"/>
              <a:t>平均：確率を乗じて総和を取る。</a:t>
            </a:r>
          </a:p>
        </p:txBody>
      </p:sp>
      <p:sp>
        <p:nvSpPr>
          <p:cNvPr id="13" name="テキスト ボックス 12"/>
          <p:cNvSpPr txBox="1"/>
          <p:nvPr/>
        </p:nvSpPr>
        <p:spPr>
          <a:xfrm>
            <a:off x="1285875" y="571500"/>
            <a:ext cx="2492375" cy="461963"/>
          </a:xfrm>
          <a:prstGeom prst="rect">
            <a:avLst/>
          </a:prstGeom>
          <a:solidFill>
            <a:schemeClr val="bg1"/>
          </a:solidFill>
          <a:ln>
            <a:solidFill>
              <a:schemeClr val="bg1"/>
            </a:solidFill>
          </a:ln>
        </p:spPr>
        <p:txBody>
          <a:bodyPr wrap="none">
            <a:spAutoFit/>
          </a:bodyPr>
          <a:lstStyle/>
          <a:p>
            <a:pPr>
              <a:defRPr/>
            </a:pPr>
            <a:r>
              <a:rPr lang="ja-JP" altLang="en-US" dirty="0">
                <a:solidFill>
                  <a:schemeClr val="accent1">
                    <a:lumMod val="50000"/>
                  </a:schemeClr>
                </a:solidFill>
              </a:rPr>
              <a:t>定義：平均符号長</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スライド番号プレースホルダ 4"/>
          <p:cNvSpPr>
            <a:spLocks noGrp="1"/>
          </p:cNvSpPr>
          <p:nvPr>
            <p:ph type="sldNum" sz="quarter" idx="12"/>
          </p:nvPr>
        </p:nvSpPr>
        <p:spPr>
          <a:noFill/>
        </p:spPr>
        <p:txBody>
          <a:bodyPr/>
          <a:lstStyle/>
          <a:p>
            <a:fld id="{AEFB4286-5A68-4ECC-AE70-B920E101C737}" type="slidenum">
              <a:rPr lang="en-US" altLang="ja-JP" smtClean="0"/>
              <a:pPr/>
              <a:t>9</a:t>
            </a:fld>
            <a:endParaRPr lang="en-US" altLang="ja-JP" smtClean="0"/>
          </a:p>
        </p:txBody>
      </p:sp>
      <p:sp>
        <p:nvSpPr>
          <p:cNvPr id="7176" name="Text Box 16"/>
          <p:cNvSpPr txBox="1">
            <a:spLocks noChangeArrowheads="1"/>
          </p:cNvSpPr>
          <p:nvPr/>
        </p:nvSpPr>
        <p:spPr bwMode="auto">
          <a:xfrm>
            <a:off x="457200" y="2133600"/>
            <a:ext cx="8305800" cy="1570038"/>
          </a:xfrm>
          <a:prstGeom prst="rect">
            <a:avLst/>
          </a:prstGeom>
          <a:noFill/>
          <a:ln w="9525">
            <a:noFill/>
            <a:miter lim="800000"/>
            <a:headEnd/>
            <a:tailEnd/>
          </a:ln>
        </p:spPr>
        <p:txBody>
          <a:bodyPr>
            <a:spAutoFit/>
          </a:bodyPr>
          <a:lstStyle/>
          <a:p>
            <a:r>
              <a:rPr lang="ja-JP" altLang="en-US"/>
              <a:t>このとき、符号長の集合は、　　　　　　　　　　　　　　　　　　　　　　</a:t>
            </a:r>
          </a:p>
          <a:p>
            <a:endParaRPr lang="en-US" altLang="ja-JP"/>
          </a:p>
          <a:p>
            <a:endParaRPr lang="en-US" altLang="ja-JP"/>
          </a:p>
          <a:p>
            <a:r>
              <a:rPr lang="ja-JP" altLang="en-US"/>
              <a:t>であるので、平均符号長　　　は、次式で求められる。</a:t>
            </a:r>
            <a:endParaRPr lang="en-US" altLang="ja-JP"/>
          </a:p>
        </p:txBody>
      </p:sp>
      <p:sp>
        <p:nvSpPr>
          <p:cNvPr id="7177" name="Rectangle 3"/>
          <p:cNvSpPr>
            <a:spLocks noGrp="1" noChangeArrowheads="1"/>
          </p:cNvSpPr>
          <p:nvPr>
            <p:ph type="title"/>
          </p:nvPr>
        </p:nvSpPr>
        <p:spPr/>
        <p:txBody>
          <a:bodyPr/>
          <a:lstStyle/>
          <a:p>
            <a:pPr eaLnBrk="1" hangingPunct="1"/>
            <a:r>
              <a:rPr lang="ja-JP" altLang="en-US" smtClean="0"/>
              <a:t>平均符号長例</a:t>
            </a:r>
            <a:r>
              <a:rPr lang="en-US" altLang="ja-JP" smtClean="0"/>
              <a:t>1</a:t>
            </a:r>
            <a:endParaRPr lang="ja-JP" altLang="en-US" smtClean="0"/>
          </a:p>
        </p:txBody>
      </p:sp>
      <p:graphicFrame>
        <p:nvGraphicFramePr>
          <p:cNvPr id="7170" name="Object 1024"/>
          <p:cNvGraphicFramePr>
            <a:graphicFrameLocks noChangeAspect="1"/>
          </p:cNvGraphicFramePr>
          <p:nvPr/>
        </p:nvGraphicFramePr>
        <p:xfrm>
          <a:off x="1752600" y="685800"/>
          <a:ext cx="3886200" cy="949325"/>
        </p:xfrm>
        <a:graphic>
          <a:graphicData uri="http://schemas.openxmlformats.org/presentationml/2006/ole">
            <p:oleObj spid="_x0000_s7170" name="Equation" r:id="rId3" imgW="2184120" imgH="533160" progId="Equation.DSMT4">
              <p:embed/>
            </p:oleObj>
          </a:graphicData>
        </a:graphic>
      </p:graphicFrame>
      <p:graphicFrame>
        <p:nvGraphicFramePr>
          <p:cNvPr id="7171" name="Object 1025"/>
          <p:cNvGraphicFramePr>
            <a:graphicFrameLocks noChangeAspect="1"/>
          </p:cNvGraphicFramePr>
          <p:nvPr/>
        </p:nvGraphicFramePr>
        <p:xfrm>
          <a:off x="425450" y="1524000"/>
          <a:ext cx="6894513" cy="527050"/>
        </p:xfrm>
        <a:graphic>
          <a:graphicData uri="http://schemas.openxmlformats.org/presentationml/2006/ole">
            <p:oleObj spid="_x0000_s7171" name="Equation" r:id="rId4" imgW="2654280" imgH="203040" progId="Equation.DSMT4">
              <p:embed/>
            </p:oleObj>
          </a:graphicData>
        </a:graphic>
      </p:graphicFrame>
      <p:graphicFrame>
        <p:nvGraphicFramePr>
          <p:cNvPr id="7172" name="Object 1026"/>
          <p:cNvGraphicFramePr>
            <a:graphicFrameLocks noChangeAspect="1"/>
          </p:cNvGraphicFramePr>
          <p:nvPr/>
        </p:nvGraphicFramePr>
        <p:xfrm>
          <a:off x="928688" y="2714625"/>
          <a:ext cx="5610225" cy="454025"/>
        </p:xfrm>
        <a:graphic>
          <a:graphicData uri="http://schemas.openxmlformats.org/presentationml/2006/ole">
            <p:oleObj spid="_x0000_s7172" name="Equation" r:id="rId5" imgW="2514600" imgH="203040" progId="Equation.DSMT4">
              <p:embed/>
            </p:oleObj>
          </a:graphicData>
        </a:graphic>
      </p:graphicFrame>
      <p:sp>
        <p:nvSpPr>
          <p:cNvPr id="7178" name="Text Box 15"/>
          <p:cNvSpPr txBox="1">
            <a:spLocks noChangeArrowheads="1"/>
          </p:cNvSpPr>
          <p:nvPr/>
        </p:nvSpPr>
        <p:spPr bwMode="auto">
          <a:xfrm>
            <a:off x="288925" y="935038"/>
            <a:ext cx="8289925" cy="822325"/>
          </a:xfrm>
          <a:prstGeom prst="rect">
            <a:avLst/>
          </a:prstGeom>
          <a:noFill/>
          <a:ln w="9525">
            <a:noFill/>
            <a:miter lim="800000"/>
            <a:headEnd/>
            <a:tailEnd/>
          </a:ln>
        </p:spPr>
        <p:txBody>
          <a:bodyPr wrap="none">
            <a:spAutoFit/>
          </a:bodyPr>
          <a:lstStyle/>
          <a:p>
            <a:r>
              <a:rPr lang="ja-JP" altLang="en-US"/>
              <a:t>情報源　　　　　　　　　　　　　　　　　　　　　　　　の符号を</a:t>
            </a:r>
          </a:p>
          <a:p>
            <a:r>
              <a:rPr lang="ja-JP" altLang="en-US"/>
              <a:t>　　　　　　　　　　　　　　　　　　　　　　　　　　　　　　　　　　　とする。</a:t>
            </a:r>
          </a:p>
        </p:txBody>
      </p:sp>
      <p:graphicFrame>
        <p:nvGraphicFramePr>
          <p:cNvPr id="7173" name="Object 1027"/>
          <p:cNvGraphicFramePr>
            <a:graphicFrameLocks noChangeAspect="1"/>
          </p:cNvGraphicFramePr>
          <p:nvPr/>
        </p:nvGraphicFramePr>
        <p:xfrm>
          <a:off x="3786188" y="3214688"/>
          <a:ext cx="395287" cy="509587"/>
        </p:xfrm>
        <a:graphic>
          <a:graphicData uri="http://schemas.openxmlformats.org/presentationml/2006/ole">
            <p:oleObj spid="_x0000_s7173" name="Equation" r:id="rId6" imgW="177480" imgH="228600" progId="Equation.DSMT4">
              <p:embed/>
            </p:oleObj>
          </a:graphicData>
        </a:graphic>
      </p:graphicFrame>
      <p:graphicFrame>
        <p:nvGraphicFramePr>
          <p:cNvPr id="7174" name="Object 1028"/>
          <p:cNvGraphicFramePr>
            <a:graphicFrameLocks noChangeAspect="1"/>
          </p:cNvGraphicFramePr>
          <p:nvPr/>
        </p:nvGraphicFramePr>
        <p:xfrm>
          <a:off x="714375" y="3929063"/>
          <a:ext cx="7145338" cy="1657350"/>
        </p:xfrm>
        <a:graphic>
          <a:graphicData uri="http://schemas.openxmlformats.org/presentationml/2006/ole">
            <p:oleObj spid="_x0000_s7174" name="Equation" r:id="rId7" imgW="3073320" imgH="711000" progId="Equation.DSMT4">
              <p:embed/>
            </p:oleObj>
          </a:graphicData>
        </a:graphic>
      </p:graphicFrame>
      <p:sp>
        <p:nvSpPr>
          <p:cNvPr id="7179" name="AutoShape 19"/>
          <p:cNvSpPr>
            <a:spLocks noChangeArrowheads="1"/>
          </p:cNvSpPr>
          <p:nvPr/>
        </p:nvSpPr>
        <p:spPr bwMode="auto">
          <a:xfrm>
            <a:off x="1828800" y="5343525"/>
            <a:ext cx="5867400" cy="1371600"/>
          </a:xfrm>
          <a:prstGeom prst="wedgeRoundRectCallout">
            <a:avLst>
              <a:gd name="adj1" fmla="val -51315"/>
              <a:gd name="adj2" fmla="val -62505"/>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7180" name="Text Box 20"/>
          <p:cNvSpPr txBox="1">
            <a:spLocks noChangeArrowheads="1"/>
          </p:cNvSpPr>
          <p:nvPr/>
        </p:nvSpPr>
        <p:spPr bwMode="auto">
          <a:xfrm>
            <a:off x="1981200" y="5419725"/>
            <a:ext cx="5181600" cy="1187450"/>
          </a:xfrm>
          <a:prstGeom prst="rect">
            <a:avLst/>
          </a:prstGeom>
          <a:noFill/>
          <a:ln w="9525">
            <a:noFill/>
            <a:miter lim="800000"/>
            <a:headEnd/>
            <a:tailEnd/>
          </a:ln>
        </p:spPr>
        <p:txBody>
          <a:bodyPr>
            <a:spAutoFit/>
          </a:bodyPr>
          <a:lstStyle/>
          <a:p>
            <a:r>
              <a:rPr lang="ja-JP" altLang="en-US"/>
              <a:t>確率の大きい記号には短い符号を、</a:t>
            </a:r>
          </a:p>
          <a:p>
            <a:r>
              <a:rPr lang="ja-JP" altLang="en-US"/>
              <a:t>確率の小さい記号には長い符号を用いた方が効率が良い。</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2724</TotalTime>
  <Words>1772</Words>
  <Application>Microsoft Office PowerPoint</Application>
  <PresentationFormat>画面に合わせる (4:3)</PresentationFormat>
  <Paragraphs>394</Paragraphs>
  <Slides>52</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52</vt:i4>
      </vt:variant>
    </vt:vector>
  </HeadingPairs>
  <TitlesOfParts>
    <vt:vector size="54" baseType="lpstr">
      <vt:lpstr>標準デザイン</vt:lpstr>
      <vt:lpstr>Equation</vt:lpstr>
      <vt:lpstr>5.情報源符号化（５章）</vt:lpstr>
      <vt:lpstr>情報源符号化の役割</vt:lpstr>
      <vt:lpstr>符号化の形式化１</vt:lpstr>
      <vt:lpstr>符号化の形式化２</vt:lpstr>
      <vt:lpstr>符号化の例</vt:lpstr>
      <vt:lpstr>練習</vt:lpstr>
      <vt:lpstr>練習2</vt:lpstr>
      <vt:lpstr>平均符号長</vt:lpstr>
      <vt:lpstr>平均符号長例1</vt:lpstr>
      <vt:lpstr>平均符号長例２</vt:lpstr>
      <vt:lpstr>平均符号長の効果</vt:lpstr>
      <vt:lpstr>練習</vt:lpstr>
      <vt:lpstr>等長符号と可変長符号</vt:lpstr>
      <vt:lpstr>等長符号の平均符号長</vt:lpstr>
      <vt:lpstr>等長符号例</vt:lpstr>
      <vt:lpstr>符号例一覧</vt:lpstr>
      <vt:lpstr>符号のクラス（符号の分類）</vt:lpstr>
      <vt:lpstr>特異符号</vt:lpstr>
      <vt:lpstr>復号化の一意性</vt:lpstr>
      <vt:lpstr>一意に復号不可能な符号例</vt:lpstr>
      <vt:lpstr>瞬時符号</vt:lpstr>
      <vt:lpstr>瞬時符号例</vt:lpstr>
      <vt:lpstr>非瞬時符号例</vt:lpstr>
      <vt:lpstr>練習</vt:lpstr>
      <vt:lpstr>符号の木</vt:lpstr>
      <vt:lpstr>スライド 26</vt:lpstr>
      <vt:lpstr>符号の木の例</vt:lpstr>
      <vt:lpstr>符号の木の例２</vt:lpstr>
      <vt:lpstr>練習</vt:lpstr>
      <vt:lpstr>瞬時符号の性質１</vt:lpstr>
      <vt:lpstr>語頭</vt:lpstr>
      <vt:lpstr>（瞬時符号の）語頭条件</vt:lpstr>
      <vt:lpstr>クラフトの不等式</vt:lpstr>
      <vt:lpstr>クラフトの不等式のイメージ</vt:lpstr>
      <vt:lpstr>クラフトの不等式の確認</vt:lpstr>
      <vt:lpstr>クラフトの不等式の利用</vt:lpstr>
      <vt:lpstr>練習</vt:lpstr>
      <vt:lpstr>情報源符号化定理（平均符号長の下限）</vt:lpstr>
      <vt:lpstr>拡大情報源</vt:lpstr>
      <vt:lpstr>拡大情報源例</vt:lpstr>
      <vt:lpstr>スライド 41</vt:lpstr>
      <vt:lpstr>練習</vt:lpstr>
      <vt:lpstr>拡大情報源のエントロピー</vt:lpstr>
      <vt:lpstr>練習</vt:lpstr>
      <vt:lpstr>平均符号長の性質</vt:lpstr>
      <vt:lpstr>証明</vt:lpstr>
      <vt:lpstr>スライド 47</vt:lpstr>
      <vt:lpstr>スライド 48</vt:lpstr>
      <vt:lpstr>情報源符号化定理の証明</vt:lpstr>
      <vt:lpstr>符号の効率と冗長度</vt:lpstr>
      <vt:lpstr>符号の効率の計算</vt:lpstr>
      <vt:lpstr>練習</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情報理論</dc:title>
  <dc:creator>kusakari</dc:creator>
  <cp:lastModifiedBy>kusakari</cp:lastModifiedBy>
  <cp:revision>178</cp:revision>
  <dcterms:created xsi:type="dcterms:W3CDTF">2006-04-07T23:15:43Z</dcterms:created>
  <dcterms:modified xsi:type="dcterms:W3CDTF">2009-11-02T08:41:41Z</dcterms:modified>
</cp:coreProperties>
</file>