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6" r:id="rId2"/>
    <p:sldId id="413" r:id="rId3"/>
    <p:sldId id="436" r:id="rId4"/>
    <p:sldId id="437" r:id="rId5"/>
    <p:sldId id="438" r:id="rId6"/>
    <p:sldId id="439" r:id="rId7"/>
    <p:sldId id="440" r:id="rId8"/>
    <p:sldId id="441" r:id="rId9"/>
    <p:sldId id="443" r:id="rId10"/>
    <p:sldId id="444" r:id="rId11"/>
    <p:sldId id="445" r:id="rId12"/>
    <p:sldId id="442" r:id="rId13"/>
    <p:sldId id="446" r:id="rId14"/>
    <p:sldId id="447" r:id="rId15"/>
    <p:sldId id="448" r:id="rId16"/>
    <p:sldId id="449" r:id="rId17"/>
    <p:sldId id="450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  <p:sldId id="461" r:id="rId2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00"/>
    <a:srgbClr val="FFFFCC"/>
    <a:srgbClr val="FFCCFF"/>
    <a:srgbClr val="FF6600"/>
    <a:srgbClr val="FF9900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50" d="100"/>
          <a:sy n="50" d="100"/>
        </p:scale>
        <p:origin x="-5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79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8.xml"/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7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6.wmf"/><Relationship Id="rId1" Type="http://schemas.openxmlformats.org/officeDocument/2006/relationships/image" Target="../media/image51.wmf"/><Relationship Id="rId4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1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5" Type="http://schemas.openxmlformats.org/officeDocument/2006/relationships/image" Target="../media/image52.wmf"/><Relationship Id="rId4" Type="http://schemas.openxmlformats.org/officeDocument/2006/relationships/image" Target="../media/image7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54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en-US" altLang="ja-JP"/>
              <a:t>11.</a:t>
            </a:r>
            <a:r>
              <a:rPr lang="ja-JP" altLang="en-US"/>
              <a:t>線形符号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r>
              <a:rPr lang="en-US" altLang="ja-JP"/>
              <a:t>2006//7/4</a:t>
            </a:r>
            <a:r>
              <a:rPr lang="ja-JP" altLang="en-US"/>
              <a:t>（火）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403D0547-E867-487C-8D3F-9CF87AAB39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30C5EAD2-5B34-4D35-8B97-921FB7CA27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C2FC-1A3A-4C0A-AFA9-DF4541FE8F1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79EEC-97D5-4A53-986F-F7EA9D2C95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DEA05-9A2A-4383-82FE-8DD8D6E3371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C38CF-0B42-431A-8A0F-3470AE2F153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4474E-2706-4FE3-83B5-FAD6CB5211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81E38-D42C-4A54-9FFD-E7BD31C4582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CAEFF-E5A2-4DA3-8AA4-FEC6128916B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AB56-30EA-4F96-BFE2-A081A3D906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4B77-45D1-4C27-80B6-C18E531A8B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0E79D-D908-47B8-900F-B09E0726C5C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CE123-2DA5-4CE3-82D0-7E16D2B1623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AC02E83-B9C9-47ED-B873-FE5F3E77C0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6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7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91.bin"/><Relationship Id="rId5" Type="http://schemas.openxmlformats.org/officeDocument/2006/relationships/oleObject" Target="../embeddings/oleObject90.bin"/><Relationship Id="rId4" Type="http://schemas.openxmlformats.org/officeDocument/2006/relationships/oleObject" Target="../embeddings/oleObject89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887682-3E97-4BEB-B5C4-AA44F4F8FF1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38400"/>
            <a:ext cx="9144000" cy="609600"/>
          </a:xfrm>
        </p:spPr>
        <p:txBody>
          <a:bodyPr/>
          <a:lstStyle/>
          <a:p>
            <a:pPr algn="ctr" eaLnBrk="1" hangingPunct="1"/>
            <a:r>
              <a:rPr lang="ja-JP" altLang="en-US" smtClean="0"/>
              <a:t>線形符号（１０章）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3FCE0D-2E9C-4E05-8BC5-4D951780C8B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66800" y="228600"/>
          <a:ext cx="4343400" cy="2717800"/>
        </p:xfrm>
        <a:graphic>
          <a:graphicData uri="http://schemas.openxmlformats.org/presentationml/2006/ole">
            <p:oleObj spid="_x0000_s9218" name="Equation" r:id="rId3" imgW="2209680" imgH="1384200" progId="Equation.DSMT4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017588" y="3276600"/>
          <a:ext cx="4594225" cy="2908300"/>
        </p:xfrm>
        <a:graphic>
          <a:graphicData uri="http://schemas.openxmlformats.org/presentationml/2006/ole">
            <p:oleObj spid="_x0000_s9219" name="Equation" r:id="rId4" imgW="2184120" imgH="1384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1F55C5-3551-44F3-88CB-EB9D0F9701E2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0249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sp>
        <p:nvSpPr>
          <p:cNvPr id="10250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</a:t>
            </a:r>
          </a:p>
        </p:txBody>
      </p:sp>
      <p:sp>
        <p:nvSpPr>
          <p:cNvPr id="10251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sp>
        <p:nvSpPr>
          <p:cNvPr id="10252" name="Text Box 8"/>
          <p:cNvSpPr txBox="1">
            <a:spLocks noChangeArrowheads="1"/>
          </p:cNvSpPr>
          <p:nvPr/>
        </p:nvSpPr>
        <p:spPr bwMode="auto">
          <a:xfrm>
            <a:off x="533400" y="502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（４）</a:t>
            </a:r>
          </a:p>
        </p:txBody>
      </p:sp>
      <p:graphicFrame>
        <p:nvGraphicFramePr>
          <p:cNvPr id="10242" name="Object 9"/>
          <p:cNvGraphicFramePr>
            <a:graphicFrameLocks noChangeAspect="1"/>
          </p:cNvGraphicFramePr>
          <p:nvPr/>
        </p:nvGraphicFramePr>
        <p:xfrm>
          <a:off x="1524000" y="2362200"/>
          <a:ext cx="2116138" cy="762000"/>
        </p:xfrm>
        <a:graphic>
          <a:graphicData uri="http://schemas.openxmlformats.org/presentationml/2006/ole">
            <p:oleObj spid="_x0000_s10242" name="Equation" r:id="rId3" imgW="634680" imgH="228600" progId="Equation.DSMT4">
              <p:embed/>
            </p:oleObj>
          </a:graphicData>
        </a:graphic>
      </p:graphicFrame>
      <p:graphicFrame>
        <p:nvGraphicFramePr>
          <p:cNvPr id="10243" name="Object 10"/>
          <p:cNvGraphicFramePr>
            <a:graphicFrameLocks noChangeAspect="1"/>
          </p:cNvGraphicFramePr>
          <p:nvPr/>
        </p:nvGraphicFramePr>
        <p:xfrm>
          <a:off x="1711325" y="3429000"/>
          <a:ext cx="2157413" cy="762000"/>
        </p:xfrm>
        <a:graphic>
          <a:graphicData uri="http://schemas.openxmlformats.org/presentationml/2006/ole">
            <p:oleObj spid="_x0000_s10243" name="Equation" r:id="rId4" imgW="647640" imgH="228600" progId="Equation.DSMT4">
              <p:embed/>
            </p:oleObj>
          </a:graphicData>
        </a:graphic>
      </p:graphicFrame>
      <p:graphicFrame>
        <p:nvGraphicFramePr>
          <p:cNvPr id="10244" name="Object 11"/>
          <p:cNvGraphicFramePr>
            <a:graphicFrameLocks noChangeAspect="1"/>
          </p:cNvGraphicFramePr>
          <p:nvPr/>
        </p:nvGraphicFramePr>
        <p:xfrm>
          <a:off x="1676400" y="4343400"/>
          <a:ext cx="2073275" cy="762000"/>
        </p:xfrm>
        <a:graphic>
          <a:graphicData uri="http://schemas.openxmlformats.org/presentationml/2006/ole">
            <p:oleObj spid="_x0000_s10244" name="Equation" r:id="rId5" imgW="622080" imgH="228600" progId="Equation.DSMT4">
              <p:embed/>
            </p:oleObj>
          </a:graphicData>
        </a:graphic>
      </p:graphicFrame>
      <p:graphicFrame>
        <p:nvGraphicFramePr>
          <p:cNvPr id="10245" name="Object 12"/>
          <p:cNvGraphicFramePr>
            <a:graphicFrameLocks noChangeAspect="1"/>
          </p:cNvGraphicFramePr>
          <p:nvPr/>
        </p:nvGraphicFramePr>
        <p:xfrm>
          <a:off x="1655763" y="5486400"/>
          <a:ext cx="2114550" cy="762000"/>
        </p:xfrm>
        <a:graphic>
          <a:graphicData uri="http://schemas.openxmlformats.org/presentationml/2006/ole">
            <p:oleObj spid="_x0000_s10245" name="Equation" r:id="rId6" imgW="634680" imgH="228600" progId="Equation.DSMT4">
              <p:embed/>
            </p:oleObj>
          </a:graphicData>
        </a:graphic>
      </p:graphicFrame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2000" y="609600"/>
            <a:ext cx="7423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前のスライドの生成行列　　　　で符号を生成するとする。</a:t>
            </a:r>
          </a:p>
          <a:p>
            <a:r>
              <a:rPr lang="ja-JP" altLang="en-US" b="0"/>
              <a:t>このとき、次の情報ビットに対する符号を求めよ。</a:t>
            </a:r>
          </a:p>
        </p:txBody>
      </p:sp>
      <p:graphicFrame>
        <p:nvGraphicFramePr>
          <p:cNvPr id="10246" name="Object 14"/>
          <p:cNvGraphicFramePr>
            <a:graphicFrameLocks noChangeAspect="1"/>
          </p:cNvGraphicFramePr>
          <p:nvPr/>
        </p:nvGraphicFramePr>
        <p:xfrm>
          <a:off x="4191000" y="533400"/>
          <a:ext cx="476250" cy="474663"/>
        </p:xfrm>
        <a:graphic>
          <a:graphicData uri="http://schemas.openxmlformats.org/presentationml/2006/ole">
            <p:oleObj spid="_x0000_s10246" name="Equation" r:id="rId7" imgW="228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69E02-72C9-4229-898E-62AA809B2C33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723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垂直・水平パリティ符号は線形符号である。（</a:t>
            </a:r>
            <a:r>
              <a:rPr lang="en-US" altLang="ja-JP" b="0"/>
              <a:t>9,4)</a:t>
            </a:r>
            <a:r>
              <a:rPr lang="ja-JP" altLang="en-US" b="0"/>
              <a:t>垂直水平符号に対して、情報・検査関連行列　　　　および生成行列　　　　を求めよ。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5621338" y="1219200"/>
          <a:ext cx="593725" cy="668338"/>
        </p:xfrm>
        <a:graphic>
          <a:graphicData uri="http://schemas.openxmlformats.org/presentationml/2006/ole">
            <p:oleObj spid="_x0000_s11266" name="Equation" r:id="rId3" imgW="203040" imgH="228600" progId="Equation.DSMT4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1752600" y="1600200"/>
          <a:ext cx="631825" cy="668338"/>
        </p:xfrm>
        <a:graphic>
          <a:graphicData uri="http://schemas.openxmlformats.org/presentationml/2006/ole">
            <p:oleObj spid="_x0000_s11267" name="Equation" r:id="rId4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682A2F-C904-4C78-B14F-2A4EF80304BC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2297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sp>
        <p:nvSpPr>
          <p:cNvPr id="12298" name="Text Box 4"/>
          <p:cNvSpPr txBox="1">
            <a:spLocks noChangeArrowheads="1"/>
          </p:cNvSpPr>
          <p:nvPr/>
        </p:nvSpPr>
        <p:spPr bwMode="auto">
          <a:xfrm>
            <a:off x="4572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</a:t>
            </a:r>
          </a:p>
        </p:txBody>
      </p:sp>
      <p:sp>
        <p:nvSpPr>
          <p:cNvPr id="12299" name="Text Box 5"/>
          <p:cNvSpPr txBox="1">
            <a:spLocks noChangeArrowheads="1"/>
          </p:cNvSpPr>
          <p:nvPr/>
        </p:nvSpPr>
        <p:spPr bwMode="auto">
          <a:xfrm>
            <a:off x="457200" y="2971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sp>
        <p:nvSpPr>
          <p:cNvPr id="12300" name="Text Box 6"/>
          <p:cNvSpPr txBox="1">
            <a:spLocks noChangeArrowheads="1"/>
          </p:cNvSpPr>
          <p:nvPr/>
        </p:nvSpPr>
        <p:spPr bwMode="auto">
          <a:xfrm>
            <a:off x="533400" y="502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（４）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1524000" y="2362200"/>
          <a:ext cx="2116138" cy="762000"/>
        </p:xfrm>
        <a:graphic>
          <a:graphicData uri="http://schemas.openxmlformats.org/presentationml/2006/ole">
            <p:oleObj spid="_x0000_s12290" name="Equation" r:id="rId3" imgW="634680" imgH="228600" progId="Equation.DSMT4">
              <p:embed/>
            </p:oleObj>
          </a:graphicData>
        </a:graphic>
      </p:graphicFrame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1711325" y="3429000"/>
          <a:ext cx="2157413" cy="762000"/>
        </p:xfrm>
        <a:graphic>
          <a:graphicData uri="http://schemas.openxmlformats.org/presentationml/2006/ole">
            <p:oleObj spid="_x0000_s12291" name="Equation" r:id="rId4" imgW="647640" imgH="228600" progId="Equation.DSMT4">
              <p:embed/>
            </p:oleObj>
          </a:graphicData>
        </a:graphic>
      </p:graphicFrame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676400" y="4343400"/>
          <a:ext cx="2073275" cy="762000"/>
        </p:xfrm>
        <a:graphic>
          <a:graphicData uri="http://schemas.openxmlformats.org/presentationml/2006/ole">
            <p:oleObj spid="_x0000_s12292" name="Equation" r:id="rId5" imgW="622080" imgH="228600" progId="Equation.DSMT4">
              <p:embed/>
            </p:oleObj>
          </a:graphicData>
        </a:graphic>
      </p:graphicFrame>
      <p:graphicFrame>
        <p:nvGraphicFramePr>
          <p:cNvPr id="12293" name="Object 10"/>
          <p:cNvGraphicFramePr>
            <a:graphicFrameLocks noChangeAspect="1"/>
          </p:cNvGraphicFramePr>
          <p:nvPr/>
        </p:nvGraphicFramePr>
        <p:xfrm>
          <a:off x="1655763" y="5486400"/>
          <a:ext cx="2114550" cy="762000"/>
        </p:xfrm>
        <a:graphic>
          <a:graphicData uri="http://schemas.openxmlformats.org/presentationml/2006/ole">
            <p:oleObj spid="_x0000_s12293" name="Equation" r:id="rId6" imgW="634680" imgH="228600" progId="Equation.DSMT4">
              <p:embed/>
            </p:oleObj>
          </a:graphicData>
        </a:graphic>
      </p:graphicFrame>
      <p:sp>
        <p:nvSpPr>
          <p:cNvPr id="12301" name="Text Box 11"/>
          <p:cNvSpPr txBox="1">
            <a:spLocks noChangeArrowheads="1"/>
          </p:cNvSpPr>
          <p:nvPr/>
        </p:nvSpPr>
        <p:spPr bwMode="auto">
          <a:xfrm>
            <a:off x="762000" y="609600"/>
            <a:ext cx="7423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前のスライドの生成行列　　　　で符号を生成するとする。</a:t>
            </a:r>
          </a:p>
          <a:p>
            <a:r>
              <a:rPr lang="ja-JP" altLang="en-US" b="0"/>
              <a:t>このとき、次の情報ビットに対する符号を求めよ。</a:t>
            </a:r>
          </a:p>
        </p:txBody>
      </p:sp>
      <p:graphicFrame>
        <p:nvGraphicFramePr>
          <p:cNvPr id="12294" name="Object 12"/>
          <p:cNvGraphicFramePr>
            <a:graphicFrameLocks noChangeAspect="1"/>
          </p:cNvGraphicFramePr>
          <p:nvPr/>
        </p:nvGraphicFramePr>
        <p:xfrm>
          <a:off x="4038600" y="457200"/>
          <a:ext cx="631825" cy="668338"/>
        </p:xfrm>
        <a:graphic>
          <a:graphicData uri="http://schemas.openxmlformats.org/presentationml/2006/ole">
            <p:oleObj spid="_x0000_s12294" name="Equation" r:id="rId7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73EF4F-89C6-434D-B878-B107E1302DA9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検査行列</a:t>
            </a:r>
          </a:p>
        </p:txBody>
      </p:sp>
      <p:sp>
        <p:nvSpPr>
          <p:cNvPr id="13319" name="Text Box 3"/>
          <p:cNvSpPr txBox="1">
            <a:spLocks noChangeArrowheads="1"/>
          </p:cNvSpPr>
          <p:nvPr/>
        </p:nvSpPr>
        <p:spPr bwMode="auto">
          <a:xfrm>
            <a:off x="381000" y="820738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生成行列　　　　　　　　　に対して、次の形の行列　　　　を</a:t>
            </a:r>
            <a:r>
              <a:rPr lang="ja-JP" altLang="en-US" b="0">
                <a:solidFill>
                  <a:srgbClr val="FF0000"/>
                </a:solidFill>
              </a:rPr>
              <a:t>検査行列</a:t>
            </a:r>
            <a:r>
              <a:rPr lang="ja-JP" altLang="en-US" b="0"/>
              <a:t>という。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776413" y="825500"/>
          <a:ext cx="1644650" cy="476250"/>
        </p:xfrm>
        <a:graphic>
          <a:graphicData uri="http://schemas.openxmlformats.org/presentationml/2006/ole">
            <p:oleObj spid="_x0000_s13314" name="Equation" r:id="rId3" imgW="787320" imgH="22860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6934200" y="838200"/>
          <a:ext cx="396875" cy="342900"/>
        </p:xfrm>
        <a:graphic>
          <a:graphicData uri="http://schemas.openxmlformats.org/presentationml/2006/ole">
            <p:oleObj spid="_x0000_s13315" name="Equation" r:id="rId4" imgW="190440" imgH="164880" progId="Equation.DSMT4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533400" y="1981200"/>
          <a:ext cx="7467600" cy="2846388"/>
        </p:xfrm>
        <a:graphic>
          <a:graphicData uri="http://schemas.openxmlformats.org/presentationml/2006/ole">
            <p:oleObj spid="_x0000_s13316" name="Equation" r:id="rId5" imgW="3124080" imgH="1193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05424-AF70-4EDA-B19E-395DF417416B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情報ビット　　　　　　　　　　に対して、生成行列　　　　　　　　で符号　　　　　　　　　　　　　が生成されたとする。このとき、検査行列　　　　　　　　　　　に対して、次式が成り立つ。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348413" y="1130300"/>
          <a:ext cx="1644650" cy="476250"/>
        </p:xfrm>
        <a:graphic>
          <a:graphicData uri="http://schemas.openxmlformats.org/presentationml/2006/ole">
            <p:oleObj spid="_x0000_s14338" name="Equation" r:id="rId3" imgW="787320" imgH="228600" progId="Equation.DSMT4">
              <p:embed/>
            </p:oleObj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828800" y="1143000"/>
          <a:ext cx="1909763" cy="474663"/>
        </p:xfrm>
        <a:graphic>
          <a:graphicData uri="http://schemas.openxmlformats.org/presentationml/2006/ole">
            <p:oleObj spid="_x0000_s14339" name="Equation" r:id="rId4" imgW="914400" imgH="228600" progId="Equation.DSMT4">
              <p:embed/>
            </p:oleObj>
          </a:graphicData>
        </a:graphic>
      </p:graphicFrame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1219200" y="1524000"/>
          <a:ext cx="2043113" cy="474663"/>
        </p:xfrm>
        <a:graphic>
          <a:graphicData uri="http://schemas.openxmlformats.org/presentationml/2006/ole">
            <p:oleObj spid="_x0000_s14340" name="Equation" r:id="rId5" imgW="977760" imgH="228600" progId="Equation.DSMT4">
              <p:embed/>
            </p:oleObj>
          </a:graphicData>
        </a:graphic>
      </p:graphicFrame>
      <p:graphicFrame>
        <p:nvGraphicFramePr>
          <p:cNvPr id="14341" name="Object 7"/>
          <p:cNvGraphicFramePr>
            <a:graphicFrameLocks noChangeAspect="1"/>
          </p:cNvGraphicFramePr>
          <p:nvPr/>
        </p:nvGraphicFramePr>
        <p:xfrm>
          <a:off x="1130300" y="1879600"/>
          <a:ext cx="2070100" cy="501650"/>
        </p:xfrm>
        <a:graphic>
          <a:graphicData uri="http://schemas.openxmlformats.org/presentationml/2006/ole">
            <p:oleObj spid="_x0000_s14341" name="Equation" r:id="rId6" imgW="990360" imgH="241200" progId="Equation.DSMT4">
              <p:embed/>
            </p:oleObj>
          </a:graphicData>
        </a:graphic>
      </p:graphicFrame>
      <p:sp>
        <p:nvSpPr>
          <p:cNvPr id="14345" name="AutoShape 8"/>
          <p:cNvSpPr>
            <a:spLocks noChangeArrowheads="1"/>
          </p:cNvSpPr>
          <p:nvPr/>
        </p:nvSpPr>
        <p:spPr bwMode="auto">
          <a:xfrm>
            <a:off x="228600" y="500063"/>
            <a:ext cx="8534400" cy="582453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2" name="Object 9"/>
          <p:cNvGraphicFramePr>
            <a:graphicFrameLocks noChangeAspect="1"/>
          </p:cNvGraphicFramePr>
          <p:nvPr/>
        </p:nvGraphicFramePr>
        <p:xfrm>
          <a:off x="1447800" y="2667000"/>
          <a:ext cx="6096000" cy="3560763"/>
        </p:xfrm>
        <a:graphic>
          <a:graphicData uri="http://schemas.openxmlformats.org/presentationml/2006/ole">
            <p:oleObj spid="_x0000_s14342" name="Equation" r:id="rId7" imgW="2768400" imgH="1625400" progId="Equation.DSMT4">
              <p:embed/>
            </p:oleObj>
          </a:graphicData>
        </a:graphic>
      </p:graphicFrame>
      <p:sp>
        <p:nvSpPr>
          <p:cNvPr id="14346" name="テキスト ボックス 9"/>
          <p:cNvSpPr txBox="1">
            <a:spLocks noChangeArrowheads="1"/>
          </p:cNvSpPr>
          <p:nvPr/>
        </p:nvSpPr>
        <p:spPr bwMode="auto">
          <a:xfrm>
            <a:off x="1357313" y="285750"/>
            <a:ext cx="21971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性質：検査行列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D27ACD-54D4-4D15-8D10-5768FE568834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09600" y="609600"/>
          <a:ext cx="1579563" cy="539750"/>
        </p:xfrm>
        <a:graphic>
          <a:graphicData uri="http://schemas.openxmlformats.org/presentationml/2006/ole">
            <p:oleObj spid="_x0000_s15362" name="Equation" r:id="rId3" imgW="520560" imgH="177480" progId="Equation.DSMT4">
              <p:embed/>
            </p:oleObj>
          </a:graphicData>
        </a:graphic>
      </p:graphicFrame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0" y="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286000" y="609600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であるので、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4038600" y="438150"/>
          <a:ext cx="2697163" cy="693738"/>
        </p:xfrm>
        <a:graphic>
          <a:graphicData uri="http://schemas.openxmlformats.org/presentationml/2006/ole">
            <p:oleObj spid="_x0000_s15363" name="Equation" r:id="rId4" imgW="888840" imgH="228600" progId="Equation.DSMT4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609600" y="1301750"/>
          <a:ext cx="7315200" cy="4995863"/>
        </p:xfrm>
        <a:graphic>
          <a:graphicData uri="http://schemas.openxmlformats.org/presentationml/2006/ole">
            <p:oleObj spid="_x0000_s15364" name="Equation" r:id="rId5" imgW="3784320" imgH="260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CFBBAA-4051-471E-A6B0-26713AC13F48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1447800" y="3886200"/>
            <a:ext cx="5943600" cy="2286000"/>
          </a:xfrm>
          <a:prstGeom prst="wedgeRoundRectCallout">
            <a:avLst>
              <a:gd name="adj1" fmla="val 2403"/>
              <a:gd name="adj2" fmla="val -1038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66800" y="304800"/>
          <a:ext cx="5265738" cy="2735263"/>
        </p:xfrm>
        <a:graphic>
          <a:graphicData uri="http://schemas.openxmlformats.org/presentationml/2006/ole">
            <p:oleObj spid="_x0000_s16386" name="Equation" r:id="rId3" imgW="2184120" imgH="114300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733800" y="3962400"/>
          <a:ext cx="3313113" cy="2243138"/>
        </p:xfrm>
        <a:graphic>
          <a:graphicData uri="http://schemas.openxmlformats.org/presentationml/2006/ole">
            <p:oleObj spid="_x0000_s16387" name="Equation" r:id="rId4" imgW="1714320" imgH="1168200" progId="Equation.DSMT4">
              <p:embed/>
            </p:oleObj>
          </a:graphicData>
        </a:graphic>
      </p:graphicFrame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1965325" y="39830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別証明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7010400" y="61722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QED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2F765D-9C07-4AA2-A624-AE2ADCAACFFE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（７，４）ハミング符号の生成行列　　　　および検査行列　　　　は以下のように表現できる。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7543800" y="304800"/>
          <a:ext cx="855663" cy="668338"/>
        </p:xfrm>
        <a:graphic>
          <a:graphicData uri="http://schemas.openxmlformats.org/presentationml/2006/ole">
            <p:oleObj spid="_x0000_s17410" name="Equation" r:id="rId3" imgW="291960" imgH="228600" progId="Equation.DSMT4">
              <p:embed/>
            </p:oleObj>
          </a:graphicData>
        </a:graphic>
      </p:graphicFrame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1219200" y="1524000"/>
          <a:ext cx="4724400" cy="2265363"/>
        </p:xfrm>
        <a:graphic>
          <a:graphicData uri="http://schemas.openxmlformats.org/presentationml/2006/ole">
            <p:oleObj spid="_x0000_s17411" name="Equation" r:id="rId4" imgW="1904760" imgH="914400" progId="Equation.DSMT4">
              <p:embed/>
            </p:oleObj>
          </a:graphicData>
        </a:graphic>
      </p:graphicFrame>
      <p:graphicFrame>
        <p:nvGraphicFramePr>
          <p:cNvPr id="17412" name="Object 7"/>
          <p:cNvGraphicFramePr>
            <a:graphicFrameLocks noChangeAspect="1"/>
          </p:cNvGraphicFramePr>
          <p:nvPr/>
        </p:nvGraphicFramePr>
        <p:xfrm>
          <a:off x="4724400" y="304800"/>
          <a:ext cx="742950" cy="668338"/>
        </p:xfrm>
        <a:graphic>
          <a:graphicData uri="http://schemas.openxmlformats.org/presentationml/2006/ole">
            <p:oleObj spid="_x0000_s17412" name="Equation" r:id="rId5" imgW="253800" imgH="228600" progId="Equation.DSMT4">
              <p:embed/>
            </p:oleObj>
          </a:graphicData>
        </a:graphic>
      </p:graphicFrame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1050925" y="4213225"/>
          <a:ext cx="4756150" cy="1762125"/>
        </p:xfrm>
        <a:graphic>
          <a:graphicData uri="http://schemas.openxmlformats.org/presentationml/2006/ole">
            <p:oleObj spid="_x0000_s17413" name="Equation" r:id="rId6" imgW="191736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CC63A2-DFBA-4165-8099-DEEE32FD68D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838200"/>
          <a:ext cx="5943600" cy="5278438"/>
        </p:xfrm>
        <a:graphic>
          <a:graphicData uri="http://schemas.openxmlformats.org/presentationml/2006/ole">
            <p:oleObj spid="_x0000_s18434" name="Equation" r:id="rId3" imgW="2857320" imgH="2539800" progId="Equation.DSMT4">
              <p:embed/>
            </p:oleObj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65125" y="325438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実際、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AA0533-C45D-47AD-9CD3-38588927EBA7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組織符号</a:t>
            </a:r>
          </a:p>
        </p:txBody>
      </p:sp>
      <p:sp>
        <p:nvSpPr>
          <p:cNvPr id="1029" name="AutoShape 3"/>
          <p:cNvSpPr>
            <a:spLocks noChangeArrowheads="1"/>
          </p:cNvSpPr>
          <p:nvPr/>
        </p:nvSpPr>
        <p:spPr bwMode="auto">
          <a:xfrm>
            <a:off x="762000" y="1143000"/>
            <a:ext cx="7467600" cy="1219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203325" y="1468438"/>
            <a:ext cx="611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情報部分と検査部分（冗長部分）が明確に分離できる通信路符号を</a:t>
            </a:r>
            <a:r>
              <a:rPr lang="ja-JP" altLang="en-US" b="0">
                <a:solidFill>
                  <a:srgbClr val="FF0000"/>
                </a:solidFill>
              </a:rPr>
              <a:t>組織符号</a:t>
            </a:r>
            <a:r>
              <a:rPr lang="ja-JP" altLang="en-US" b="0"/>
              <a:t>という。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524000" y="3200400"/>
            <a:ext cx="4765675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通信路符号＝情報部分＋検査部分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447800" y="4038600"/>
          <a:ext cx="5051425" cy="2322513"/>
        </p:xfrm>
        <a:graphic>
          <a:graphicData uri="http://schemas.openxmlformats.org/presentationml/2006/ole">
            <p:oleObj spid="_x0000_s1026" name="Equation" r:id="rId3" imgW="1854000" imgH="850680" progId="Equation.DSMT4">
              <p:embed/>
            </p:oleObj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1828800" y="838200"/>
            <a:ext cx="1403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組織符号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1066800" y="2590800"/>
            <a:ext cx="499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組織符号は以下のように表現できる。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EFA92-CD18-4113-B7E6-2CD2EFB9B56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81000" y="1981200"/>
            <a:ext cx="582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　　　　　　　　　　　　　　　　を確かめよ。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9463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垂直・水平パリティ符号は線形符号である。（</a:t>
            </a:r>
            <a:r>
              <a:rPr lang="en-US" altLang="ja-JP" b="0"/>
              <a:t>9,4)</a:t>
            </a:r>
            <a:r>
              <a:rPr lang="ja-JP" altLang="en-US" b="0"/>
              <a:t>垂直水平符号に対して、検査行列　　　　を求めよ。</a:t>
            </a:r>
          </a:p>
        </p:txBody>
      </p:sp>
      <p:graphicFrame>
        <p:nvGraphicFramePr>
          <p:cNvPr id="19458" name="Object 5"/>
          <p:cNvGraphicFramePr>
            <a:graphicFrameLocks noChangeAspect="1"/>
          </p:cNvGraphicFramePr>
          <p:nvPr/>
        </p:nvGraphicFramePr>
        <p:xfrm>
          <a:off x="4343400" y="1219200"/>
          <a:ext cx="742950" cy="668338"/>
        </p:xfrm>
        <a:graphic>
          <a:graphicData uri="http://schemas.openxmlformats.org/presentationml/2006/ole">
            <p:oleObj spid="_x0000_s19458" name="Equation" r:id="rId3" imgW="253800" imgH="228600" progId="Equation.DSMT4">
              <p:embed/>
            </p:oleObj>
          </a:graphicData>
        </a:graphic>
      </p:graphicFrame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1600200" y="1828800"/>
          <a:ext cx="2154238" cy="706438"/>
        </p:xfrm>
        <a:graphic>
          <a:graphicData uri="http://schemas.openxmlformats.org/presentationml/2006/ole">
            <p:oleObj spid="_x0000_s19459" name="Equation" r:id="rId4" imgW="7365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E82A57-E5AE-4DA2-9B72-6F34F53FD4E9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9" name="AutoShape 15"/>
          <p:cNvSpPr>
            <a:spLocks noChangeArrowheads="1"/>
          </p:cNvSpPr>
          <p:nvPr/>
        </p:nvSpPr>
        <p:spPr bwMode="auto">
          <a:xfrm>
            <a:off x="228600" y="930275"/>
            <a:ext cx="8686800" cy="53943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シンドローム</a:t>
            </a:r>
          </a:p>
        </p:txBody>
      </p:sp>
      <p:sp>
        <p:nvSpPr>
          <p:cNvPr id="20491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２元　　　　　　　線形符号の受信語が　　　　　　　　　　　　　　　　であるとき、受信語から次式で定義される長さ　　　　　　の２元系列　　　　　　　　　　　　　　　　を</a:t>
            </a:r>
            <a:r>
              <a:rPr lang="ja-JP" altLang="en-US" b="0">
                <a:solidFill>
                  <a:srgbClr val="FF0000"/>
                </a:solidFill>
              </a:rPr>
              <a:t>シンドローム</a:t>
            </a:r>
            <a:r>
              <a:rPr lang="ja-JP" altLang="en-US" b="0"/>
              <a:t>という。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5410200" y="914400"/>
          <a:ext cx="2954338" cy="596900"/>
        </p:xfrm>
        <a:graphic>
          <a:graphicData uri="http://schemas.openxmlformats.org/presentationml/2006/ole">
            <p:oleObj spid="_x0000_s20482" name="Equation" r:id="rId3" imgW="1130040" imgH="228600" progId="Equation.DSMT4">
              <p:embed/>
            </p:oleObj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1219200" y="1752600"/>
          <a:ext cx="2525713" cy="596900"/>
        </p:xfrm>
        <a:graphic>
          <a:graphicData uri="http://schemas.openxmlformats.org/presentationml/2006/ole">
            <p:oleObj spid="_x0000_s20483" name="Equation" r:id="rId4" imgW="965160" imgH="228600" progId="Equation.DSMT4">
              <p:embed/>
            </p:oleObj>
          </a:graphicData>
        </a:graphic>
      </p:graphicFrame>
      <p:sp>
        <p:nvSpPr>
          <p:cNvPr id="20492" name="AutoShape 6"/>
          <p:cNvSpPr>
            <a:spLocks noChangeArrowheads="1"/>
          </p:cNvSpPr>
          <p:nvPr/>
        </p:nvSpPr>
        <p:spPr bwMode="auto">
          <a:xfrm>
            <a:off x="533400" y="5486400"/>
            <a:ext cx="2819400" cy="1371600"/>
          </a:xfrm>
          <a:prstGeom prst="wedgeRoundRectCallout">
            <a:avLst>
              <a:gd name="adj1" fmla="val 21282"/>
              <a:gd name="adj2" fmla="val -730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0493" name="Text Box 7"/>
          <p:cNvSpPr txBox="1">
            <a:spLocks noChangeArrowheads="1"/>
          </p:cNvSpPr>
          <p:nvPr/>
        </p:nvSpPr>
        <p:spPr bwMode="auto">
          <a:xfrm>
            <a:off x="822325" y="5583238"/>
            <a:ext cx="2378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受信語の誤り位置を診断するための情報</a:t>
            </a:r>
          </a:p>
        </p:txBody>
      </p:sp>
      <p:graphicFrame>
        <p:nvGraphicFramePr>
          <p:cNvPr id="20484" name="Object 13"/>
          <p:cNvGraphicFramePr>
            <a:graphicFrameLocks noChangeAspect="1"/>
          </p:cNvGraphicFramePr>
          <p:nvPr/>
        </p:nvGraphicFramePr>
        <p:xfrm>
          <a:off x="1219200" y="990600"/>
          <a:ext cx="963613" cy="530225"/>
        </p:xfrm>
        <a:graphic>
          <a:graphicData uri="http://schemas.openxmlformats.org/presentationml/2006/ole">
            <p:oleObj spid="_x0000_s20484" name="Equation" r:id="rId5" imgW="368280" imgH="203040" progId="Equation.DSMT4">
              <p:embed/>
            </p:oleObj>
          </a:graphicData>
        </a:graphic>
      </p:graphicFrame>
      <p:graphicFrame>
        <p:nvGraphicFramePr>
          <p:cNvPr id="20485" name="Object 14"/>
          <p:cNvGraphicFramePr>
            <a:graphicFrameLocks noChangeAspect="1"/>
          </p:cNvGraphicFramePr>
          <p:nvPr/>
        </p:nvGraphicFramePr>
        <p:xfrm>
          <a:off x="6400800" y="1447800"/>
          <a:ext cx="898525" cy="463550"/>
        </p:xfrm>
        <a:graphic>
          <a:graphicData uri="http://schemas.openxmlformats.org/presentationml/2006/ole">
            <p:oleObj spid="_x0000_s20485" name="Equation" r:id="rId6" imgW="342720" imgH="177480" progId="Equation.DSMT4">
              <p:embed/>
            </p:oleObj>
          </a:graphicData>
        </a:graphic>
      </p:graphicFrame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762000" y="625475"/>
            <a:ext cx="179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シンドローム</a:t>
            </a:r>
          </a:p>
        </p:txBody>
      </p:sp>
      <p:graphicFrame>
        <p:nvGraphicFramePr>
          <p:cNvPr id="20486" name="Object 17"/>
          <p:cNvGraphicFramePr>
            <a:graphicFrameLocks noChangeAspect="1"/>
          </p:cNvGraphicFramePr>
          <p:nvPr/>
        </p:nvGraphicFramePr>
        <p:xfrm>
          <a:off x="1066800" y="2819400"/>
          <a:ext cx="6781800" cy="3319463"/>
        </p:xfrm>
        <a:graphic>
          <a:graphicData uri="http://schemas.openxmlformats.org/presentationml/2006/ole">
            <p:oleObj spid="_x0000_s20486" name="Equation" r:id="rId7" imgW="2793960" imgH="1371600" progId="Equation.DSMT4">
              <p:embed/>
            </p:oleObj>
          </a:graphicData>
        </a:graphic>
      </p:graphicFrame>
      <p:graphicFrame>
        <p:nvGraphicFramePr>
          <p:cNvPr id="20487" name="Object 18"/>
          <p:cNvGraphicFramePr>
            <a:graphicFrameLocks noChangeAspect="1"/>
          </p:cNvGraphicFramePr>
          <p:nvPr/>
        </p:nvGraphicFramePr>
        <p:xfrm>
          <a:off x="2286000" y="2362200"/>
          <a:ext cx="1355725" cy="554038"/>
        </p:xfrm>
        <a:graphic>
          <a:graphicData uri="http://schemas.openxmlformats.org/presentationml/2006/ole">
            <p:oleObj spid="_x0000_s20487" name="Equation" r:id="rId8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E127CB-BEC5-4314-B1FD-6589477CCEA6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シンドロームの性質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762000" y="609600"/>
          <a:ext cx="1355725" cy="554038"/>
        </p:xfrm>
        <a:graphic>
          <a:graphicData uri="http://schemas.openxmlformats.org/presentationml/2006/ole">
            <p:oleObj spid="_x0000_s21506" name="Equation" r:id="rId3" imgW="558720" imgH="228600" progId="Equation.DSMT4">
              <p:embed/>
            </p:oleObj>
          </a:graphicData>
        </a:graphic>
      </p:graphicFrame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853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である。</a:t>
            </a:r>
          </a:p>
          <a:p>
            <a:r>
              <a:rPr lang="ja-JP" altLang="en-US" b="0"/>
              <a:t>一方、受信語　　　　　　　　　　　は符号語　</a:t>
            </a:r>
          </a:p>
          <a:p>
            <a:r>
              <a:rPr lang="ja-JP" altLang="en-US" b="0"/>
              <a:t>と誤りベクトル　　　　　　　　　　　　用いて次のように表現できる。</a:t>
            </a:r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2438400" y="1600200"/>
          <a:ext cx="2249488" cy="554038"/>
        </p:xfrm>
        <a:graphic>
          <a:graphicData uri="http://schemas.openxmlformats.org/presentationml/2006/ole">
            <p:oleObj spid="_x0000_s21507" name="Equation" r:id="rId4" imgW="927000" imgH="228600" progId="Equation.DSMT4">
              <p:embed/>
            </p:oleObj>
          </a:graphicData>
        </a:graphic>
      </p:graphicFrame>
      <p:graphicFrame>
        <p:nvGraphicFramePr>
          <p:cNvPr id="21508" name="Object 6"/>
          <p:cNvGraphicFramePr>
            <a:graphicFrameLocks noChangeAspect="1"/>
          </p:cNvGraphicFramePr>
          <p:nvPr/>
        </p:nvGraphicFramePr>
        <p:xfrm>
          <a:off x="2514600" y="1981200"/>
          <a:ext cx="2095500" cy="554038"/>
        </p:xfrm>
        <a:graphic>
          <a:graphicData uri="http://schemas.openxmlformats.org/presentationml/2006/ole">
            <p:oleObj spid="_x0000_s21508" name="Equation" r:id="rId5" imgW="863280" imgH="228600" progId="Equation.DSMT4">
              <p:embed/>
            </p:oleObj>
          </a:graphicData>
        </a:graphic>
      </p:graphicFrame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5943600" y="1524000"/>
          <a:ext cx="2371725" cy="554038"/>
        </p:xfrm>
        <a:graphic>
          <a:graphicData uri="http://schemas.openxmlformats.org/presentationml/2006/ole">
            <p:oleObj spid="_x0000_s21509" name="Equation" r:id="rId6" imgW="977760" imgH="228600" progId="Equation.DSMT4">
              <p:embed/>
            </p:oleObj>
          </a:graphicData>
        </a:graphic>
      </p:graphicFrame>
      <p:graphicFrame>
        <p:nvGraphicFramePr>
          <p:cNvPr id="21510" name="Object 8"/>
          <p:cNvGraphicFramePr>
            <a:graphicFrameLocks noChangeAspect="1"/>
          </p:cNvGraphicFramePr>
          <p:nvPr/>
        </p:nvGraphicFramePr>
        <p:xfrm>
          <a:off x="685800" y="2667000"/>
          <a:ext cx="5145088" cy="984250"/>
        </p:xfrm>
        <a:graphic>
          <a:graphicData uri="http://schemas.openxmlformats.org/presentationml/2006/ole">
            <p:oleObj spid="_x0000_s21510" name="Equation" r:id="rId7" imgW="2120760" imgH="406080" progId="Equation.DSMT4">
              <p:embed/>
            </p:oleObj>
          </a:graphicData>
        </a:graphic>
      </p:graphicFrame>
      <p:sp>
        <p:nvSpPr>
          <p:cNvPr id="21515" name="Text Box 9"/>
          <p:cNvSpPr txBox="1">
            <a:spLocks noChangeArrowheads="1"/>
          </p:cNvSpPr>
          <p:nvPr/>
        </p:nvSpPr>
        <p:spPr bwMode="auto">
          <a:xfrm>
            <a:off x="685800" y="3733800"/>
            <a:ext cx="6681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したがって、シンドロームに関して次式が成り立つ。</a:t>
            </a:r>
          </a:p>
        </p:txBody>
      </p:sp>
      <p:graphicFrame>
        <p:nvGraphicFramePr>
          <p:cNvPr id="21511" name="Object 10"/>
          <p:cNvGraphicFramePr>
            <a:graphicFrameLocks noChangeAspect="1"/>
          </p:cNvGraphicFramePr>
          <p:nvPr/>
        </p:nvGraphicFramePr>
        <p:xfrm>
          <a:off x="1828800" y="4267200"/>
          <a:ext cx="1728788" cy="2051050"/>
        </p:xfrm>
        <a:graphic>
          <a:graphicData uri="http://schemas.openxmlformats.org/presentationml/2006/ole">
            <p:oleObj spid="_x0000_s21511" name="Equation" r:id="rId8" imgW="87624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10AF29-860C-486B-92AD-740EB949FB3C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23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このように、実はシンドロームは誤りベクトルのみで定まる。</a:t>
            </a:r>
          </a:p>
          <a:p>
            <a:r>
              <a:rPr lang="ja-JP" altLang="en-US" b="0"/>
              <a:t>よって、以下が成り立つ。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600200" y="1676400"/>
          <a:ext cx="1676400" cy="868363"/>
        </p:xfrm>
        <a:graphic>
          <a:graphicData uri="http://schemas.openxmlformats.org/presentationml/2006/ole">
            <p:oleObj spid="_x0000_s22530" name="Equation" r:id="rId3" imgW="342720" imgH="177480" progId="Equation.DSMT4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524000" y="2819400"/>
          <a:ext cx="1738313" cy="868363"/>
        </p:xfrm>
        <a:graphic>
          <a:graphicData uri="http://schemas.openxmlformats.org/presentationml/2006/ole">
            <p:oleObj spid="_x0000_s22531" name="Equation" r:id="rId4" imgW="355320" imgH="177480" progId="Equation.DSMT4">
              <p:embed/>
            </p:oleObj>
          </a:graphicData>
        </a:graphic>
      </p:graphicFrame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3733800" y="1905000"/>
            <a:ext cx="1752600" cy="457200"/>
          </a:xfrm>
          <a:prstGeom prst="leftRightArrow">
            <a:avLst>
              <a:gd name="adj1" fmla="val 50000"/>
              <a:gd name="adj2" fmla="val 7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867400" y="19050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誤りなし</a:t>
            </a:r>
          </a:p>
        </p:txBody>
      </p:sp>
      <p:sp>
        <p:nvSpPr>
          <p:cNvPr id="22536" name="AutoShape 7"/>
          <p:cNvSpPr>
            <a:spLocks noChangeArrowheads="1"/>
          </p:cNvSpPr>
          <p:nvPr/>
        </p:nvSpPr>
        <p:spPr bwMode="auto">
          <a:xfrm>
            <a:off x="3733800" y="3048000"/>
            <a:ext cx="1752600" cy="457200"/>
          </a:xfrm>
          <a:prstGeom prst="leftRightArrow">
            <a:avLst>
              <a:gd name="adj1" fmla="val 50000"/>
              <a:gd name="adj2" fmla="val 7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867400" y="3048000"/>
            <a:ext cx="123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誤りあり</a:t>
            </a:r>
          </a:p>
        </p:txBody>
      </p:sp>
      <p:sp>
        <p:nvSpPr>
          <p:cNvPr id="22538" name="AutoShape 9"/>
          <p:cNvSpPr>
            <a:spLocks noChangeArrowheads="1"/>
          </p:cNvSpPr>
          <p:nvPr/>
        </p:nvSpPr>
        <p:spPr bwMode="auto">
          <a:xfrm>
            <a:off x="609600" y="4191000"/>
            <a:ext cx="6705600" cy="2133600"/>
          </a:xfrm>
          <a:prstGeom prst="wedgeRoundRectCallout">
            <a:avLst>
              <a:gd name="adj1" fmla="val -19458"/>
              <a:gd name="adj2" fmla="val -70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1143000" y="4495800"/>
            <a:ext cx="4876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シンドロームにより、</a:t>
            </a:r>
          </a:p>
          <a:p>
            <a:r>
              <a:rPr lang="ja-JP" altLang="en-US" b="0"/>
              <a:t>誤りそのものの検出　および</a:t>
            </a:r>
          </a:p>
          <a:p>
            <a:r>
              <a:rPr lang="ja-JP" altLang="en-US" b="0"/>
              <a:t>誤り位置の導出</a:t>
            </a:r>
          </a:p>
          <a:p>
            <a:r>
              <a:rPr lang="ja-JP" altLang="en-US" b="0"/>
              <a:t>が可能である。（１ビット誤り）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7FECF-37A7-4CE0-94A6-7920A1C7E139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シンドロームを用いた誤り訂正</a:t>
            </a:r>
          </a:p>
        </p:txBody>
      </p:sp>
      <p:sp>
        <p:nvSpPr>
          <p:cNvPr id="23562" name="Text Box 4"/>
          <p:cNvSpPr txBox="1">
            <a:spLocks noChangeArrowheads="1"/>
          </p:cNvSpPr>
          <p:nvPr/>
        </p:nvSpPr>
        <p:spPr bwMode="auto">
          <a:xfrm>
            <a:off x="441325" y="1011238"/>
            <a:ext cx="7988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符号語より、シンドロームが　　　　　　　のように計算可能である。このシンドロームが検査行列の　　　　の　　　列と等しいとする。</a:t>
            </a:r>
            <a:endParaRPr lang="en-US" altLang="ja-JP" b="0"/>
          </a:p>
          <a:p>
            <a:r>
              <a:rPr lang="ja-JP" altLang="en-US" b="0"/>
              <a:t>このとき、シンドロームと誤りベクトルの関係式　　　　　　　　　から、誤りベクトルは　　　　　　　　　　　　　　　　であり、送信符号は　</a:t>
            </a:r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r>
              <a:rPr lang="ja-JP" altLang="en-US" b="0"/>
              <a:t>であることがわかる。</a:t>
            </a:r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/>
        </p:nvGraphicFramePr>
        <p:xfrm>
          <a:off x="4054475" y="914400"/>
          <a:ext cx="1355725" cy="554038"/>
        </p:xfrm>
        <a:graphic>
          <a:graphicData uri="http://schemas.openxmlformats.org/presentationml/2006/ole">
            <p:oleObj spid="_x0000_s23554" name="Equation" r:id="rId3" imgW="558720" imgH="228600" progId="Equation.DSMT4">
              <p:embed/>
            </p:oleObj>
          </a:graphicData>
        </a:graphic>
      </p:graphicFrame>
      <p:graphicFrame>
        <p:nvGraphicFramePr>
          <p:cNvPr id="23555" name="Object 7"/>
          <p:cNvGraphicFramePr>
            <a:graphicFrameLocks noChangeAspect="1"/>
          </p:cNvGraphicFramePr>
          <p:nvPr/>
        </p:nvGraphicFramePr>
        <p:xfrm>
          <a:off x="4929188" y="1428750"/>
          <a:ext cx="554037" cy="461963"/>
        </p:xfrm>
        <a:graphic>
          <a:graphicData uri="http://schemas.openxmlformats.org/presentationml/2006/ole">
            <p:oleObj spid="_x0000_s23555" name="Equation" r:id="rId4" imgW="228600" imgH="190440" progId="Equation.DSMT4">
              <p:embed/>
            </p:oleObj>
          </a:graphicData>
        </a:graphic>
      </p:graphicFrame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6286500" y="1428750"/>
          <a:ext cx="215900" cy="400050"/>
        </p:xfrm>
        <a:graphic>
          <a:graphicData uri="http://schemas.openxmlformats.org/presentationml/2006/ole">
            <p:oleObj spid="_x0000_s23556" name="Equation" r:id="rId5" imgW="88560" imgH="164880" progId="Equation.DSMT4">
              <p:embed/>
            </p:oleObj>
          </a:graphicData>
        </a:graphic>
      </p:graphicFrame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6572250" y="2071688"/>
          <a:ext cx="1293813" cy="492125"/>
        </p:xfrm>
        <a:graphic>
          <a:graphicData uri="http://schemas.openxmlformats.org/presentationml/2006/ole">
            <p:oleObj spid="_x0000_s23557" name="Equation" r:id="rId6" imgW="533160" imgH="203040" progId="Equation.DSMT4">
              <p:embed/>
            </p:oleObj>
          </a:graphicData>
        </a:graphic>
      </p:graphicFrame>
      <p:graphicFrame>
        <p:nvGraphicFramePr>
          <p:cNvPr id="23558" name="Object 10"/>
          <p:cNvGraphicFramePr>
            <a:graphicFrameLocks noChangeAspect="1"/>
          </p:cNvGraphicFramePr>
          <p:nvPr/>
        </p:nvGraphicFramePr>
        <p:xfrm>
          <a:off x="785813" y="3429000"/>
          <a:ext cx="7578725" cy="1570038"/>
        </p:xfrm>
        <a:graphic>
          <a:graphicData uri="http://schemas.openxmlformats.org/presentationml/2006/ole">
            <p:oleObj spid="_x0000_s23558" name="Equation" r:id="rId7" imgW="3124080" imgH="647640" progId="Equation.DSMT4">
              <p:embed/>
            </p:oleObj>
          </a:graphicData>
        </a:graphic>
      </p:graphicFrame>
      <p:graphicFrame>
        <p:nvGraphicFramePr>
          <p:cNvPr id="23559" name="Object 11"/>
          <p:cNvGraphicFramePr>
            <a:graphicFrameLocks noChangeAspect="1"/>
          </p:cNvGraphicFramePr>
          <p:nvPr/>
        </p:nvGraphicFramePr>
        <p:xfrm>
          <a:off x="3071813" y="2500313"/>
          <a:ext cx="3111500" cy="554037"/>
        </p:xfrm>
        <a:graphic>
          <a:graphicData uri="http://schemas.openxmlformats.org/presentationml/2006/ole">
            <p:oleObj spid="_x0000_s23559" name="Equation" r:id="rId8" imgW="12826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ED1FC-13EB-4838-A7F2-DDAA0D747328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3048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sp>
        <p:nvSpPr>
          <p:cNvPr id="24586" name="Text Box 4"/>
          <p:cNvSpPr txBox="1">
            <a:spLocks noChangeArrowheads="1"/>
          </p:cNvSpPr>
          <p:nvPr/>
        </p:nvSpPr>
        <p:spPr bwMode="auto">
          <a:xfrm>
            <a:off x="381000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</a:t>
            </a:r>
          </a:p>
        </p:txBody>
      </p:sp>
      <p:sp>
        <p:nvSpPr>
          <p:cNvPr id="24587" name="Text Box 5"/>
          <p:cNvSpPr txBox="1">
            <a:spLocks noChangeArrowheads="1"/>
          </p:cNvSpPr>
          <p:nvPr/>
        </p:nvSpPr>
        <p:spPr bwMode="auto">
          <a:xfrm>
            <a:off x="4419600" y="4191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sp>
        <p:nvSpPr>
          <p:cNvPr id="24588" name="Text Box 6"/>
          <p:cNvSpPr txBox="1">
            <a:spLocks noChangeArrowheads="1"/>
          </p:cNvSpPr>
          <p:nvPr/>
        </p:nvSpPr>
        <p:spPr bwMode="auto">
          <a:xfrm>
            <a:off x="4495800" y="541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（４）</a:t>
            </a:r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/>
        </p:nvGraphicFramePr>
        <p:xfrm>
          <a:off x="990600" y="3810000"/>
          <a:ext cx="2836863" cy="762000"/>
        </p:xfrm>
        <a:graphic>
          <a:graphicData uri="http://schemas.openxmlformats.org/presentationml/2006/ole">
            <p:oleObj spid="_x0000_s24578" name="Equation" r:id="rId3" imgW="850680" imgH="228600" progId="Equation.DSMT4">
              <p:embed/>
            </p:oleObj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5334000" y="3962400"/>
          <a:ext cx="2876550" cy="762000"/>
        </p:xfrm>
        <a:graphic>
          <a:graphicData uri="http://schemas.openxmlformats.org/presentationml/2006/ole">
            <p:oleObj spid="_x0000_s24579" name="Equation" r:id="rId4" imgW="863280" imgH="22860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966788" y="5181600"/>
          <a:ext cx="2919412" cy="762000"/>
        </p:xfrm>
        <a:graphic>
          <a:graphicData uri="http://schemas.openxmlformats.org/presentationml/2006/ole">
            <p:oleObj spid="_x0000_s24580" name="Equation" r:id="rId5" imgW="876240" imgH="228600" progId="Equation.DSMT4">
              <p:embed/>
            </p:oleObj>
          </a:graphicData>
        </a:graphic>
      </p:graphicFrame>
      <p:graphicFrame>
        <p:nvGraphicFramePr>
          <p:cNvPr id="24581" name="Object 10"/>
          <p:cNvGraphicFramePr>
            <a:graphicFrameLocks noChangeAspect="1"/>
          </p:cNvGraphicFramePr>
          <p:nvPr/>
        </p:nvGraphicFramePr>
        <p:xfrm>
          <a:off x="5334000" y="5181600"/>
          <a:ext cx="2917825" cy="762000"/>
        </p:xfrm>
        <a:graphic>
          <a:graphicData uri="http://schemas.openxmlformats.org/presentationml/2006/ole">
            <p:oleObj spid="_x0000_s24581" name="Equation" r:id="rId6" imgW="876240" imgH="228600" progId="Equation.DSMT4">
              <p:embed/>
            </p:oleObj>
          </a:graphicData>
        </a:graphic>
      </p:graphicFrame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762000" y="609600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以下の各系列は次の検査行列を持つ（７、４）ハミング符号である。このとき、シンドロームを計算することにより、誤り訂正を行え。</a:t>
            </a:r>
          </a:p>
        </p:txBody>
      </p:sp>
      <p:graphicFrame>
        <p:nvGraphicFramePr>
          <p:cNvPr id="24582" name="Object 13"/>
          <p:cNvGraphicFramePr>
            <a:graphicFrameLocks noChangeAspect="1"/>
          </p:cNvGraphicFramePr>
          <p:nvPr/>
        </p:nvGraphicFramePr>
        <p:xfrm>
          <a:off x="1828800" y="1828800"/>
          <a:ext cx="4191000" cy="1552575"/>
        </p:xfrm>
        <a:graphic>
          <a:graphicData uri="http://schemas.openxmlformats.org/presentationml/2006/ole">
            <p:oleObj spid="_x0000_s24582" name="Equation" r:id="rId7" imgW="191736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B946B-311A-4CAB-BBE1-152EC4CF063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5610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垂直・水平パリティ符号は線形符号である。（</a:t>
            </a:r>
            <a:r>
              <a:rPr lang="en-US" altLang="ja-JP" b="0"/>
              <a:t>9,4)</a:t>
            </a:r>
            <a:r>
              <a:rPr lang="ja-JP" altLang="en-US" b="0"/>
              <a:t>垂直水平符号に対して、先ほど求めた検査行列　　　　を求いてシンドローム　　　　　　　　　　　　　　　　　　を計算できる。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5410200" y="1143000"/>
          <a:ext cx="742950" cy="668338"/>
        </p:xfrm>
        <a:graphic>
          <a:graphicData uri="http://schemas.openxmlformats.org/presentationml/2006/ole">
            <p:oleObj spid="_x0000_s25602" name="Equation" r:id="rId3" imgW="253800" imgH="22860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598613" y="1524000"/>
          <a:ext cx="3430587" cy="762000"/>
        </p:xfrm>
        <a:graphic>
          <a:graphicData uri="http://schemas.openxmlformats.org/presentationml/2006/ole">
            <p:oleObj spid="_x0000_s25603" name="Equation" r:id="rId4" imgW="1028520" imgH="228600" progId="Equation.DSMT4">
              <p:embed/>
            </p:oleObj>
          </a:graphicData>
        </a:graphic>
      </p:graphicFrame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457200" y="2286000"/>
            <a:ext cx="747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このシンドロームを用いて以下の符号の誤りを訂正せよ。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3048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381000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4419600" y="4191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4495800" y="541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（４）</a:t>
            </a:r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457200" y="4343400"/>
          <a:ext cx="3387725" cy="762000"/>
        </p:xfrm>
        <a:graphic>
          <a:graphicData uri="http://schemas.openxmlformats.org/presentationml/2006/ole">
            <p:oleObj spid="_x0000_s25604" name="Equation" r:id="rId5" imgW="1015920" imgH="228600" progId="Equation.DSMT4">
              <p:embed/>
            </p:oleObj>
          </a:graphicData>
        </a:graphic>
      </p:graphicFrame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4876800" y="4419600"/>
          <a:ext cx="3387725" cy="762000"/>
        </p:xfrm>
        <a:graphic>
          <a:graphicData uri="http://schemas.openxmlformats.org/presentationml/2006/ole">
            <p:oleObj spid="_x0000_s25605" name="Equation" r:id="rId6" imgW="1015920" imgH="228600" progId="Equation.DSMT4">
              <p:embed/>
            </p:oleObj>
          </a:graphicData>
        </a:graphic>
      </p:graphicFrame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609600" y="5791200"/>
          <a:ext cx="3346450" cy="762000"/>
        </p:xfrm>
        <a:graphic>
          <a:graphicData uri="http://schemas.openxmlformats.org/presentationml/2006/ole">
            <p:oleObj spid="_x0000_s25606" name="Equation" r:id="rId7" imgW="1002960" imgH="22860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4986338" y="5715000"/>
          <a:ext cx="3432175" cy="762000"/>
        </p:xfrm>
        <a:graphic>
          <a:graphicData uri="http://schemas.openxmlformats.org/presentationml/2006/ole">
            <p:oleObj spid="_x0000_s25607" name="Equation" r:id="rId8" imgW="10285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E7121-F4CD-47BC-927E-E054FF55D44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情報伝達モデル（複雑版）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267200" y="3870325"/>
            <a:ext cx="593725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228600" y="3276600"/>
            <a:ext cx="685800" cy="18288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11430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AutoShape 6"/>
          <p:cNvSpPr>
            <a:spLocks noChangeArrowheads="1"/>
          </p:cNvSpPr>
          <p:nvPr/>
        </p:nvSpPr>
        <p:spPr bwMode="auto">
          <a:xfrm>
            <a:off x="3581400" y="1524000"/>
            <a:ext cx="1828800" cy="762000"/>
          </a:xfrm>
          <a:prstGeom prst="cloudCallout">
            <a:avLst>
              <a:gd name="adj1" fmla="val -21093"/>
              <a:gd name="adj2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情報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04800" y="36576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990600" y="2362200"/>
            <a:ext cx="6858000" cy="304800"/>
          </a:xfrm>
          <a:prstGeom prst="rightArrow">
            <a:avLst>
              <a:gd name="adj1" fmla="val 50000"/>
              <a:gd name="adj2" fmla="val 26770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4327525" y="3946525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通信路</a:t>
            </a:r>
          </a:p>
        </p:txBody>
      </p:sp>
      <p:sp>
        <p:nvSpPr>
          <p:cNvPr id="28683" name="Oval 10"/>
          <p:cNvSpPr>
            <a:spLocks noChangeArrowheads="1"/>
          </p:cNvSpPr>
          <p:nvPr/>
        </p:nvSpPr>
        <p:spPr bwMode="auto">
          <a:xfrm>
            <a:off x="8305800" y="3124200"/>
            <a:ext cx="685800" cy="18288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b="0">
              <a:solidFill>
                <a:srgbClr val="FF0000"/>
              </a:solidFill>
            </a:endParaRPr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8366125" y="3505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受信者</a:t>
            </a:r>
          </a:p>
        </p:txBody>
      </p:sp>
      <p:sp>
        <p:nvSpPr>
          <p:cNvPr id="28685" name="AutoShape 12"/>
          <p:cNvSpPr>
            <a:spLocks noChangeArrowheads="1"/>
          </p:cNvSpPr>
          <p:nvPr/>
        </p:nvSpPr>
        <p:spPr bwMode="auto">
          <a:xfrm>
            <a:off x="13716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6" name="AutoShape 13"/>
          <p:cNvSpPr>
            <a:spLocks noChangeArrowheads="1"/>
          </p:cNvSpPr>
          <p:nvPr/>
        </p:nvSpPr>
        <p:spPr bwMode="auto">
          <a:xfrm>
            <a:off x="30480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7" name="Rectangle 14"/>
          <p:cNvSpPr>
            <a:spLocks noChangeArrowheads="1"/>
          </p:cNvSpPr>
          <p:nvPr/>
        </p:nvSpPr>
        <p:spPr bwMode="auto">
          <a:xfrm>
            <a:off x="18288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8" name="AutoShape 15"/>
          <p:cNvSpPr>
            <a:spLocks noChangeArrowheads="1"/>
          </p:cNvSpPr>
          <p:nvPr/>
        </p:nvSpPr>
        <p:spPr bwMode="auto">
          <a:xfrm flipV="1">
            <a:off x="3886200" y="3276600"/>
            <a:ext cx="12192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3581400" y="2819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17526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28691" name="AutoShape 18"/>
          <p:cNvSpPr>
            <a:spLocks noChangeArrowheads="1"/>
          </p:cNvSpPr>
          <p:nvPr/>
        </p:nvSpPr>
        <p:spPr bwMode="auto">
          <a:xfrm>
            <a:off x="52578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2" name="AutoShape 19"/>
          <p:cNvSpPr>
            <a:spLocks noChangeArrowheads="1"/>
          </p:cNvSpPr>
          <p:nvPr/>
        </p:nvSpPr>
        <p:spPr bwMode="auto">
          <a:xfrm>
            <a:off x="54864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3" name="AutoShape 20"/>
          <p:cNvSpPr>
            <a:spLocks noChangeArrowheads="1"/>
          </p:cNvSpPr>
          <p:nvPr/>
        </p:nvSpPr>
        <p:spPr bwMode="auto">
          <a:xfrm>
            <a:off x="71628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4" name="Rectangle 21"/>
          <p:cNvSpPr>
            <a:spLocks noChangeArrowheads="1"/>
          </p:cNvSpPr>
          <p:nvPr/>
        </p:nvSpPr>
        <p:spPr bwMode="auto">
          <a:xfrm>
            <a:off x="59436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58674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28696" name="AutoShape 23"/>
          <p:cNvSpPr>
            <a:spLocks noChangeArrowheads="1"/>
          </p:cNvSpPr>
          <p:nvPr/>
        </p:nvSpPr>
        <p:spPr bwMode="auto">
          <a:xfrm>
            <a:off x="304800" y="1219200"/>
            <a:ext cx="2209800" cy="1066800"/>
          </a:xfrm>
          <a:prstGeom prst="wedgeRoundRectCallout">
            <a:avLst>
              <a:gd name="adj1" fmla="val 6898"/>
              <a:gd name="adj2" fmla="val 194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8697" name="AutoShape 24"/>
          <p:cNvSpPr>
            <a:spLocks noChangeArrowheads="1"/>
          </p:cNvSpPr>
          <p:nvPr/>
        </p:nvSpPr>
        <p:spPr bwMode="auto">
          <a:xfrm>
            <a:off x="6781800" y="1066800"/>
            <a:ext cx="2057400" cy="1066800"/>
          </a:xfrm>
          <a:prstGeom prst="wedgeRoundRectCallout">
            <a:avLst>
              <a:gd name="adj1" fmla="val -23227"/>
              <a:gd name="adj2" fmla="val 211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8698" name="Text Box 25"/>
          <p:cNvSpPr txBox="1">
            <a:spLocks noChangeArrowheads="1"/>
          </p:cNvSpPr>
          <p:nvPr/>
        </p:nvSpPr>
        <p:spPr bwMode="auto">
          <a:xfrm>
            <a:off x="501650" y="13716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情報源符号化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6826250" y="1219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情報源復号化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28700" name="AutoShape 27"/>
          <p:cNvSpPr>
            <a:spLocks noChangeArrowheads="1"/>
          </p:cNvSpPr>
          <p:nvPr/>
        </p:nvSpPr>
        <p:spPr bwMode="auto">
          <a:xfrm>
            <a:off x="914400" y="5562600"/>
            <a:ext cx="2209800" cy="1066800"/>
          </a:xfrm>
          <a:prstGeom prst="wedgeRoundRectCallout">
            <a:avLst>
              <a:gd name="adj1" fmla="val 56106"/>
              <a:gd name="adj2" fmla="val -169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8701" name="Text Box 28"/>
          <p:cNvSpPr txBox="1">
            <a:spLocks noChangeArrowheads="1"/>
          </p:cNvSpPr>
          <p:nvPr/>
        </p:nvSpPr>
        <p:spPr bwMode="auto">
          <a:xfrm>
            <a:off x="9906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通信路符号化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28702" name="AutoShape 29"/>
          <p:cNvSpPr>
            <a:spLocks noChangeArrowheads="1"/>
          </p:cNvSpPr>
          <p:nvPr/>
        </p:nvSpPr>
        <p:spPr bwMode="auto">
          <a:xfrm>
            <a:off x="5791200" y="5562600"/>
            <a:ext cx="2209800" cy="1066800"/>
          </a:xfrm>
          <a:prstGeom prst="wedgeRoundRectCallout">
            <a:avLst>
              <a:gd name="adj1" fmla="val -61278"/>
              <a:gd name="adj2" fmla="val -1720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8703" name="Text Box 30"/>
          <p:cNvSpPr txBox="1">
            <a:spLocks noChangeArrowheads="1"/>
          </p:cNvSpPr>
          <p:nvPr/>
        </p:nvSpPr>
        <p:spPr bwMode="auto">
          <a:xfrm>
            <a:off x="58674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通信路復号化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28704" name="AutoShape 31"/>
          <p:cNvSpPr>
            <a:spLocks noChangeArrowheads="1"/>
          </p:cNvSpPr>
          <p:nvPr/>
        </p:nvSpPr>
        <p:spPr bwMode="auto">
          <a:xfrm>
            <a:off x="3733800" y="5486400"/>
            <a:ext cx="1676400" cy="1066800"/>
          </a:xfrm>
          <a:prstGeom prst="wedgeRoundRectCallout">
            <a:avLst>
              <a:gd name="adj1" fmla="val 7574"/>
              <a:gd name="adj2" fmla="val -9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705" name="Text Box 32"/>
          <p:cNvSpPr txBox="1">
            <a:spLocks noChangeArrowheads="1"/>
          </p:cNvSpPr>
          <p:nvPr/>
        </p:nvSpPr>
        <p:spPr bwMode="auto">
          <a:xfrm>
            <a:off x="3849688" y="5638800"/>
            <a:ext cx="110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</a:t>
            </a:r>
          </a:p>
          <a:p>
            <a:r>
              <a:rPr lang="ja-JP" altLang="en-US"/>
              <a:t>（７章）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FAF9C-FEC5-412B-816D-156D2980BDD3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928688" y="1285875"/>
            <a:ext cx="7786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0" dirty="0"/>
              <a:t>符号アルファベットの大きさが２であり、</a:t>
            </a:r>
            <a:endParaRPr lang="en-US" altLang="ja-JP" b="0" dirty="0"/>
          </a:p>
          <a:p>
            <a:pPr>
              <a:defRPr/>
            </a:pPr>
            <a:r>
              <a:rPr lang="ja-JP" altLang="en-US" b="0" dirty="0"/>
              <a:t>符号長が　　　　ビット、情報部分が　　　　　　ビットの　</a:t>
            </a:r>
            <a:endParaRPr lang="en-US" altLang="ja-JP" b="0" dirty="0"/>
          </a:p>
          <a:p>
            <a:pPr>
              <a:defRPr/>
            </a:pPr>
            <a:r>
              <a:rPr lang="ja-JP" altLang="en-US" b="0" dirty="0"/>
              <a:t>（通信路）符号を </a:t>
            </a:r>
            <a:r>
              <a:rPr lang="ja-JP" altLang="en-US" b="0" dirty="0">
                <a:solidFill>
                  <a:schemeClr val="accent1">
                    <a:lumMod val="50000"/>
                  </a:schemeClr>
                </a:solidFill>
              </a:rPr>
              <a:t>２元（</a:t>
            </a:r>
            <a:r>
              <a:rPr lang="en-US" altLang="ja-JP" b="0" i="1" dirty="0" err="1">
                <a:solidFill>
                  <a:schemeClr val="accent1">
                    <a:lumMod val="50000"/>
                  </a:schemeClr>
                </a:solidFill>
              </a:rPr>
              <a:t>n,k</a:t>
            </a:r>
            <a:r>
              <a:rPr lang="en-US" altLang="ja-JP" b="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ja-JP" altLang="en-US" b="0" dirty="0">
                <a:solidFill>
                  <a:schemeClr val="accent1">
                    <a:lumMod val="50000"/>
                  </a:schemeClr>
                </a:solidFill>
              </a:rPr>
              <a:t>符号 </a:t>
            </a:r>
            <a:r>
              <a:rPr lang="ja-JP" altLang="en-US" b="0" dirty="0"/>
              <a:t>という。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２元（</a:t>
            </a:r>
            <a:r>
              <a:rPr lang="en-US" altLang="ja-JP" i="1" smtClean="0"/>
              <a:t>n,k</a:t>
            </a:r>
            <a:r>
              <a:rPr lang="en-US" altLang="ja-JP" smtClean="0"/>
              <a:t>)</a:t>
            </a:r>
            <a:r>
              <a:rPr lang="ja-JP" altLang="en-US" smtClean="0"/>
              <a:t>符号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357438" y="1643063"/>
          <a:ext cx="346075" cy="381000"/>
        </p:xfrm>
        <a:graphic>
          <a:graphicData uri="http://schemas.openxmlformats.org/presentationml/2006/ole">
            <p:oleObj spid="_x0000_s2050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5929313" y="1571625"/>
          <a:ext cx="346075" cy="538163"/>
        </p:xfrm>
        <a:graphic>
          <a:graphicData uri="http://schemas.openxmlformats.org/presentationml/2006/ole">
            <p:oleObj spid="_x0000_s2051" name="Equation" r:id="rId4" imgW="126720" imgH="177480" progId="Equation.DSMT4">
              <p:embed/>
            </p:oleObj>
          </a:graphicData>
        </a:graphic>
      </p:graphicFrame>
      <p:sp>
        <p:nvSpPr>
          <p:cNvPr id="2" name="AutoShape 10"/>
          <p:cNvSpPr>
            <a:spLocks noChangeArrowheads="1"/>
          </p:cNvSpPr>
          <p:nvPr/>
        </p:nvSpPr>
        <p:spPr bwMode="auto">
          <a:xfrm>
            <a:off x="762000" y="990600"/>
            <a:ext cx="8024813" cy="17240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1279525" y="2667000"/>
            <a:ext cx="697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このとき、検査ビットは、当然　　　　　　　ビットである。</a:t>
            </a:r>
          </a:p>
        </p:txBody>
      </p:sp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5214938" y="2643188"/>
          <a:ext cx="933450" cy="484187"/>
        </p:xfrm>
        <a:graphic>
          <a:graphicData uri="http://schemas.openxmlformats.org/presentationml/2006/ole">
            <p:oleObj spid="_x0000_s2052" name="Equation" r:id="rId5" imgW="342720" imgH="177480" progId="Equation.DSMT4">
              <p:embed/>
            </p:oleObj>
          </a:graphicData>
        </a:graphic>
      </p:graphicFrame>
      <p:sp>
        <p:nvSpPr>
          <p:cNvPr id="2058" name="AutoShape 13"/>
          <p:cNvSpPr>
            <a:spLocks noChangeArrowheads="1"/>
          </p:cNvSpPr>
          <p:nvPr/>
        </p:nvSpPr>
        <p:spPr bwMode="auto">
          <a:xfrm>
            <a:off x="3810000" y="3103563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685800" y="3962400"/>
            <a:ext cx="807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情報ビットから、検査ビットの作成には様々な方法が考えられる。この中で、情報ビットを線形写像して（行列演算で）検査ビットを作成する方法が応用上重要である。</a:t>
            </a:r>
          </a:p>
        </p:txBody>
      </p:sp>
      <p:sp>
        <p:nvSpPr>
          <p:cNvPr id="2060" name="AutoShape 15"/>
          <p:cNvSpPr>
            <a:spLocks noChangeArrowheads="1"/>
          </p:cNvSpPr>
          <p:nvPr/>
        </p:nvSpPr>
        <p:spPr bwMode="auto">
          <a:xfrm>
            <a:off x="3886200" y="51816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3429000" y="59436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0000"/>
                </a:solidFill>
              </a:rPr>
              <a:t>線形符号</a:t>
            </a:r>
          </a:p>
        </p:txBody>
      </p:sp>
      <p:sp>
        <p:nvSpPr>
          <p:cNvPr id="2062" name="Text Box 7"/>
          <p:cNvSpPr txBox="1">
            <a:spLocks noChangeArrowheads="1"/>
          </p:cNvSpPr>
          <p:nvPr/>
        </p:nvSpPr>
        <p:spPr bwMode="auto">
          <a:xfrm>
            <a:off x="1357313" y="714375"/>
            <a:ext cx="19589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２元（</a:t>
            </a:r>
            <a:r>
              <a:rPr lang="en-US" altLang="ja-JP" b="0" i="1">
                <a:solidFill>
                  <a:srgbClr val="003300"/>
                </a:solidFill>
              </a:rPr>
              <a:t>n,k</a:t>
            </a:r>
            <a:r>
              <a:rPr lang="en-US" altLang="ja-JP" b="0">
                <a:solidFill>
                  <a:srgbClr val="003300"/>
                </a:solidFill>
              </a:rPr>
              <a:t>)</a:t>
            </a:r>
            <a:r>
              <a:rPr lang="ja-JP" altLang="en-US" b="0">
                <a:solidFill>
                  <a:srgbClr val="003300"/>
                </a:solidFill>
              </a:rPr>
              <a:t>符号</a:t>
            </a:r>
            <a:endParaRPr lang="en-US" altLang="ja-JP" b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2D0E3-7414-4916-8400-D25B8B7ABEF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線形符号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5943600" y="1158875"/>
          <a:ext cx="2906713" cy="625475"/>
        </p:xfrm>
        <a:graphic>
          <a:graphicData uri="http://schemas.openxmlformats.org/presentationml/2006/ole">
            <p:oleObj spid="_x0000_s3074" name="Equation" r:id="rId3" imgW="1066680" imgH="228600" progId="Equation.DSMT4">
              <p:embed/>
            </p:oleObj>
          </a:graphicData>
        </a:graphic>
      </p:graphicFrame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304800" y="1343025"/>
            <a:ext cx="8245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情報ビット　　　　　　　　　　　から、検査ビット　　　　　　　　　　　を生成する定義式が、線形写像で表されるような通信路符号を</a:t>
            </a:r>
            <a:r>
              <a:rPr lang="ja-JP" altLang="en-US" b="0">
                <a:solidFill>
                  <a:srgbClr val="FF0000"/>
                </a:solidFill>
              </a:rPr>
              <a:t>線形符号</a:t>
            </a:r>
            <a:r>
              <a:rPr lang="ja-JP" altLang="en-US" b="0"/>
              <a:t>という。</a:t>
            </a:r>
          </a:p>
        </p:txBody>
      </p:sp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1676400" y="1246188"/>
          <a:ext cx="2387600" cy="625475"/>
        </p:xfrm>
        <a:graphic>
          <a:graphicData uri="http://schemas.openxmlformats.org/presentationml/2006/ole">
            <p:oleObj spid="_x0000_s3075" name="Equation" r:id="rId4" imgW="876240" imgH="228600" progId="Equation.DSMT4">
              <p:embed/>
            </p:oleObj>
          </a:graphicData>
        </a:graphic>
      </p:graphicFrame>
      <p:sp>
        <p:nvSpPr>
          <p:cNvPr id="3080" name="AutoShape 6"/>
          <p:cNvSpPr>
            <a:spLocks noChangeArrowheads="1"/>
          </p:cNvSpPr>
          <p:nvPr/>
        </p:nvSpPr>
        <p:spPr bwMode="auto">
          <a:xfrm>
            <a:off x="228600" y="930275"/>
            <a:ext cx="8686800" cy="1905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762000" y="625475"/>
            <a:ext cx="14160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線形符号</a:t>
            </a: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533400" y="3200400"/>
          <a:ext cx="7543800" cy="2274888"/>
        </p:xfrm>
        <a:graphic>
          <a:graphicData uri="http://schemas.openxmlformats.org/presentationml/2006/ole">
            <p:oleObj spid="_x0000_s3076" name="Equation" r:id="rId5" imgW="245088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03FC91-7E73-4A39-A6A6-49BE45E6DFD2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情報・検査関連行列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708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線形符号では、検査ビットの定義式は以下のように行列の形で表現可能である。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514600" y="1905000"/>
          <a:ext cx="2133600" cy="877888"/>
        </p:xfrm>
        <a:graphic>
          <a:graphicData uri="http://schemas.openxmlformats.org/presentationml/2006/ole">
            <p:oleObj spid="_x0000_s4098" name="Equation" r:id="rId3" imgW="495000" imgH="203040" progId="Equation.DSMT4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81000" y="2590800"/>
          <a:ext cx="7440613" cy="2154238"/>
        </p:xfrm>
        <a:graphic>
          <a:graphicData uri="http://schemas.openxmlformats.org/presentationml/2006/ole">
            <p:oleObj spid="_x0000_s4099" name="Equation" r:id="rId4" imgW="2730240" imgH="787320" progId="Equation.DSMT4">
              <p:embed/>
            </p:oleObj>
          </a:graphicData>
        </a:graphic>
      </p:graphicFrame>
      <p:sp>
        <p:nvSpPr>
          <p:cNvPr id="4104" name="AutoShape 6"/>
          <p:cNvSpPr>
            <a:spLocks noChangeArrowheads="1"/>
          </p:cNvSpPr>
          <p:nvPr/>
        </p:nvSpPr>
        <p:spPr bwMode="auto">
          <a:xfrm>
            <a:off x="1752600" y="5105400"/>
            <a:ext cx="6553200" cy="1143000"/>
          </a:xfrm>
          <a:prstGeom prst="wedgeRoundRectCallout">
            <a:avLst>
              <a:gd name="adj1" fmla="val 8574"/>
              <a:gd name="adj2" fmla="val -859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1889125" y="5430838"/>
            <a:ext cx="635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この行列　　　　　を、情報・検査関連行列という。</a:t>
            </a:r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3352800" y="5334000"/>
          <a:ext cx="711200" cy="712788"/>
        </p:xfrm>
        <a:graphic>
          <a:graphicData uri="http://schemas.openxmlformats.org/presentationml/2006/ole">
            <p:oleObj spid="_x0000_s4100" name="Equation" r:id="rId5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5040B-12D7-4D45-85D3-63FC91CC6E00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0" name="AutoShape 9"/>
          <p:cNvSpPr>
            <a:spLocks noChangeArrowheads="1"/>
          </p:cNvSpPr>
          <p:nvPr/>
        </p:nvSpPr>
        <p:spPr bwMode="auto">
          <a:xfrm>
            <a:off x="1066800" y="5486400"/>
            <a:ext cx="7086600" cy="1143000"/>
          </a:xfrm>
          <a:prstGeom prst="wedgeRoundRectCallout">
            <a:avLst>
              <a:gd name="adj1" fmla="val -6856"/>
              <a:gd name="adj2" fmla="val -793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生成行列</a:t>
            </a:r>
          </a:p>
        </p:txBody>
      </p:sp>
      <p:sp>
        <p:nvSpPr>
          <p:cNvPr id="5132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08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線形符号では、情報ビットから符号を行列を用いて表現可能である。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057400" y="1600200"/>
          <a:ext cx="3506788" cy="1390650"/>
        </p:xfrm>
        <a:graphic>
          <a:graphicData uri="http://schemas.openxmlformats.org/presentationml/2006/ole">
            <p:oleObj spid="_x0000_s5122" name="Equation" r:id="rId3" imgW="1155600" imgH="457200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304800" y="3124200"/>
          <a:ext cx="8597900" cy="2054225"/>
        </p:xfrm>
        <a:graphic>
          <a:graphicData uri="http://schemas.openxmlformats.org/presentationml/2006/ole">
            <p:oleObj spid="_x0000_s5123" name="Equation" r:id="rId4" imgW="3949560" imgH="939600" progId="Equation.DSMT4">
              <p:embed/>
            </p:oleObj>
          </a:graphicData>
        </a:graphic>
      </p:graphicFrame>
      <p:sp>
        <p:nvSpPr>
          <p:cNvPr id="5133" name="AutoShape 6"/>
          <p:cNvSpPr>
            <a:spLocks noChangeArrowheads="1"/>
          </p:cNvSpPr>
          <p:nvPr/>
        </p:nvSpPr>
        <p:spPr bwMode="auto">
          <a:xfrm>
            <a:off x="5486400" y="1143000"/>
            <a:ext cx="3200400" cy="1143000"/>
          </a:xfrm>
          <a:prstGeom prst="wedgeRoundRectCallout">
            <a:avLst>
              <a:gd name="adj1" fmla="val -80653"/>
              <a:gd name="adj2" fmla="val 5736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4" name="Text Box 7"/>
          <p:cNvSpPr txBox="1">
            <a:spLocks noChangeArrowheads="1"/>
          </p:cNvSpPr>
          <p:nvPr/>
        </p:nvSpPr>
        <p:spPr bwMode="auto">
          <a:xfrm>
            <a:off x="1279525" y="5735638"/>
            <a:ext cx="6645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この行列　　　　　　　　　　　　　　を、</a:t>
            </a:r>
            <a:r>
              <a:rPr lang="ja-JP" altLang="en-US" b="0">
                <a:solidFill>
                  <a:srgbClr val="FF0000"/>
                </a:solidFill>
              </a:rPr>
              <a:t>生成行列</a:t>
            </a:r>
            <a:r>
              <a:rPr lang="ja-JP" altLang="en-US" b="0"/>
              <a:t>という。　　　　　　　　 　</a:t>
            </a:r>
            <a:endParaRPr lang="en-US" altLang="ja-JP" b="0"/>
          </a:p>
          <a:p>
            <a:r>
              <a:rPr lang="ja-JP" altLang="en-US" b="0"/>
              <a:t>　　　　　　　符号では　　　　　　行列となる。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2438400" y="5486400"/>
          <a:ext cx="2427288" cy="773113"/>
        </p:xfrm>
        <a:graphic>
          <a:graphicData uri="http://schemas.openxmlformats.org/presentationml/2006/ole">
            <p:oleObj spid="_x0000_s5124" name="Equation" r:id="rId5" imgW="799920" imgH="253800" progId="Equation.DSMT4">
              <p:embed/>
            </p:oleObj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5638800" y="1274763"/>
          <a:ext cx="538163" cy="695325"/>
        </p:xfrm>
        <a:graphic>
          <a:graphicData uri="http://schemas.openxmlformats.org/presentationml/2006/ole">
            <p:oleObj spid="_x0000_s5125" name="Equation" r:id="rId6" imgW="177480" imgH="228600" progId="Equation.DSMT4">
              <p:embed/>
            </p:oleObj>
          </a:graphicData>
        </a:graphic>
      </p:graphicFrame>
      <p:sp>
        <p:nvSpPr>
          <p:cNvPr id="5135" name="Text Box 11"/>
          <p:cNvSpPr txBox="1">
            <a:spLocks noChangeArrowheads="1"/>
          </p:cNvSpPr>
          <p:nvPr/>
        </p:nvSpPr>
        <p:spPr bwMode="auto">
          <a:xfrm>
            <a:off x="5791200" y="1371600"/>
            <a:ext cx="274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は　　　　</a:t>
            </a:r>
          </a:p>
          <a:p>
            <a:r>
              <a:rPr lang="ja-JP" altLang="en-US" b="0"/>
              <a:t>の単位行列</a:t>
            </a:r>
          </a:p>
        </p:txBody>
      </p:sp>
      <p:graphicFrame>
        <p:nvGraphicFramePr>
          <p:cNvPr id="5126" name="Object 12"/>
          <p:cNvGraphicFramePr>
            <a:graphicFrameLocks noChangeAspect="1"/>
          </p:cNvGraphicFramePr>
          <p:nvPr/>
        </p:nvGraphicFramePr>
        <p:xfrm>
          <a:off x="1500188" y="6000750"/>
          <a:ext cx="1117600" cy="617538"/>
        </p:xfrm>
        <a:graphic>
          <a:graphicData uri="http://schemas.openxmlformats.org/presentationml/2006/ole">
            <p:oleObj spid="_x0000_s5126" name="Equation" r:id="rId7" imgW="368280" imgH="203040" progId="Equation.DSMT4">
              <p:embed/>
            </p:oleObj>
          </a:graphicData>
        </a:graphic>
      </p:graphicFrame>
      <p:graphicFrame>
        <p:nvGraphicFramePr>
          <p:cNvPr id="5127" name="Object 13"/>
          <p:cNvGraphicFramePr>
            <a:graphicFrameLocks noChangeAspect="1"/>
          </p:cNvGraphicFramePr>
          <p:nvPr/>
        </p:nvGraphicFramePr>
        <p:xfrm>
          <a:off x="3929063" y="6072188"/>
          <a:ext cx="1001712" cy="539750"/>
        </p:xfrm>
        <a:graphic>
          <a:graphicData uri="http://schemas.openxmlformats.org/presentationml/2006/ole">
            <p:oleObj spid="_x0000_s5127" name="Equation" r:id="rId8" imgW="330120" imgH="177480" progId="Equation.DSMT4">
              <p:embed/>
            </p:oleObj>
          </a:graphicData>
        </a:graphic>
      </p:graphicFrame>
      <p:graphicFrame>
        <p:nvGraphicFramePr>
          <p:cNvPr id="5128" name="Object 14"/>
          <p:cNvGraphicFramePr>
            <a:graphicFrameLocks noChangeAspect="1"/>
          </p:cNvGraphicFramePr>
          <p:nvPr/>
        </p:nvGraphicFramePr>
        <p:xfrm>
          <a:off x="6705600" y="1295400"/>
          <a:ext cx="998538" cy="541338"/>
        </p:xfrm>
        <a:graphic>
          <a:graphicData uri="http://schemas.openxmlformats.org/presentationml/2006/ole">
            <p:oleObj spid="_x0000_s5128" name="Equation" r:id="rId9" imgW="3301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20A57-F02A-457E-8364-BB804C92569D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生成行列例</a:t>
            </a:r>
          </a:p>
        </p:txBody>
      </p:sp>
      <p:sp>
        <p:nvSpPr>
          <p:cNvPr id="6152" name="Text Box 3"/>
          <p:cNvSpPr txBox="1">
            <a:spLocks noChangeArrowheads="1"/>
          </p:cNvSpPr>
          <p:nvPr/>
        </p:nvSpPr>
        <p:spPr bwMode="auto">
          <a:xfrm>
            <a:off x="517525" y="1260475"/>
            <a:ext cx="6873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0"/>
              <a:t>(7,4)</a:t>
            </a:r>
            <a:r>
              <a:rPr lang="ja-JP" altLang="en-US" b="0"/>
              <a:t>ハミング符号は、線形符号である。したがって、情報ビットから、行列を用いて検査ビットおよび符号を構成可能である。この行列を示す。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627188" y="4495800"/>
          <a:ext cx="2557462" cy="596900"/>
        </p:xfrm>
        <a:graphic>
          <a:graphicData uri="http://schemas.openxmlformats.org/presentationml/2006/ole">
            <p:oleObj spid="_x0000_s6146" name="Equation" r:id="rId3" imgW="977760" imgH="228600" progId="Equation.DSMT4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550988" y="5029200"/>
          <a:ext cx="2922587" cy="596900"/>
        </p:xfrm>
        <a:graphic>
          <a:graphicData uri="http://schemas.openxmlformats.org/presentationml/2006/ole">
            <p:oleObj spid="_x0000_s6147" name="Equation" r:id="rId4" imgW="1117440" imgH="228600" progId="Equation.DSMT4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550988" y="5715000"/>
          <a:ext cx="3021012" cy="596900"/>
        </p:xfrm>
        <a:graphic>
          <a:graphicData uri="http://schemas.openxmlformats.org/presentationml/2006/ole">
            <p:oleObj spid="_x0000_s6148" name="Equation" r:id="rId5" imgW="1155600" imgH="228600" progId="Equation.DSMT4">
              <p:embed/>
            </p:oleObj>
          </a:graphicData>
        </a:graphic>
      </p:graphicFrame>
      <p:graphicFrame>
        <p:nvGraphicFramePr>
          <p:cNvPr id="6149" name="Object 8"/>
          <p:cNvGraphicFramePr>
            <a:graphicFrameLocks noChangeAspect="1"/>
          </p:cNvGraphicFramePr>
          <p:nvPr/>
        </p:nvGraphicFramePr>
        <p:xfrm>
          <a:off x="1066800" y="2438400"/>
          <a:ext cx="4572000" cy="1968500"/>
        </p:xfrm>
        <a:graphic>
          <a:graphicData uri="http://schemas.openxmlformats.org/presentationml/2006/ole">
            <p:oleObj spid="_x0000_s6149" name="Equation" r:id="rId6" imgW="1562040" imgH="672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6610B-5A86-4E3E-A153-B56BFC2C35EF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723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前のスライドより、（７，４）ハミング符号の情報・検査関連行列　　　　および生成行列　　　　が以下のように表現できる。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1524000" y="762000"/>
          <a:ext cx="631825" cy="668338"/>
        </p:xfrm>
        <a:graphic>
          <a:graphicData uri="http://schemas.openxmlformats.org/presentationml/2006/ole">
            <p:oleObj spid="_x0000_s7170" name="Equation" r:id="rId3" imgW="215640" imgH="228600" progId="Equation.DSMT4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4267200" y="762000"/>
          <a:ext cx="742950" cy="668338"/>
        </p:xfrm>
        <a:graphic>
          <a:graphicData uri="http://schemas.openxmlformats.org/presentationml/2006/ole">
            <p:oleObj spid="_x0000_s7171" name="Equation" r:id="rId4" imgW="253800" imgH="228600" progId="Equation.DSMT4">
              <p:embed/>
            </p:oleObj>
          </a:graphicData>
        </a:graphic>
      </p:graphicFrame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2209800" y="1447800"/>
          <a:ext cx="2819400" cy="2503488"/>
        </p:xfrm>
        <a:graphic>
          <a:graphicData uri="http://schemas.openxmlformats.org/presentationml/2006/ole">
            <p:oleObj spid="_x0000_s7172" name="Equation" r:id="rId5" imgW="1028520" imgH="914400" progId="Equation.DSMT4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1447800" y="4114800"/>
          <a:ext cx="5221288" cy="2503488"/>
        </p:xfrm>
        <a:graphic>
          <a:graphicData uri="http://schemas.openxmlformats.org/presentationml/2006/ole">
            <p:oleObj spid="_x0000_s7173" name="Equation" r:id="rId6" imgW="19047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325CDF-32ED-4073-A6DA-35D47207A26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517525" y="935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1143000" y="609600"/>
            <a:ext cx="497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生成行列が以下で与えられるとする。</a:t>
            </a: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524000" y="1143000"/>
          <a:ext cx="3962400" cy="1900238"/>
        </p:xfrm>
        <a:graphic>
          <a:graphicData uri="http://schemas.openxmlformats.org/presentationml/2006/ole">
            <p:oleObj spid="_x0000_s8194" name="Equation" r:id="rId3" imgW="1904760" imgH="914400" progId="Equation.DSMT4">
              <p:embed/>
            </p:oleObj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355725" y="3144838"/>
            <a:ext cx="643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このとき、以下の情報ビットから符号を生成せよ。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048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graphicFrame>
        <p:nvGraphicFramePr>
          <p:cNvPr id="8195" name="Object 10"/>
          <p:cNvGraphicFramePr>
            <a:graphicFrameLocks noChangeAspect="1"/>
          </p:cNvGraphicFramePr>
          <p:nvPr/>
        </p:nvGraphicFramePr>
        <p:xfrm>
          <a:off x="1447800" y="3657600"/>
          <a:ext cx="2490788" cy="668338"/>
        </p:xfrm>
        <a:graphic>
          <a:graphicData uri="http://schemas.openxmlformats.org/presentationml/2006/ole">
            <p:oleObj spid="_x0000_s8195" name="Equation" r:id="rId4" imgW="850680" imgH="228600" progId="Equation.DSMT4">
              <p:embed/>
            </p:oleObj>
          </a:graphicData>
        </a:graphic>
      </p:graphicFrame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57200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1617663" y="5334000"/>
          <a:ext cx="2454275" cy="668338"/>
        </p:xfrm>
        <a:graphic>
          <a:graphicData uri="http://schemas.openxmlformats.org/presentationml/2006/ole">
            <p:oleObj spid="_x0000_s8196" name="Equation" r:id="rId5" imgW="838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640</Words>
  <Application>Microsoft Office PowerPoint</Application>
  <PresentationFormat>画面に合わせる (4:3)</PresentationFormat>
  <Paragraphs>147</Paragraphs>
  <Slides>27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Times New Roman</vt:lpstr>
      <vt:lpstr>ＭＳ Ｐゴシック</vt:lpstr>
      <vt:lpstr>Arial</vt:lpstr>
      <vt:lpstr>ＭＳ Ｐ明朝</vt:lpstr>
      <vt:lpstr>標準デザイン</vt:lpstr>
      <vt:lpstr>MathType 5.0 Equation</vt:lpstr>
      <vt:lpstr>線形符号（１０章）</vt:lpstr>
      <vt:lpstr>組織符号</vt:lpstr>
      <vt:lpstr>２元（n,k)符号</vt:lpstr>
      <vt:lpstr>線形符号</vt:lpstr>
      <vt:lpstr>情報・検査関連行列</vt:lpstr>
      <vt:lpstr>生成行列</vt:lpstr>
      <vt:lpstr>生成行列例</vt:lpstr>
      <vt:lpstr>スライド 8</vt:lpstr>
      <vt:lpstr>例</vt:lpstr>
      <vt:lpstr>スライド 10</vt:lpstr>
      <vt:lpstr>練習</vt:lpstr>
      <vt:lpstr>練習</vt:lpstr>
      <vt:lpstr>練習</vt:lpstr>
      <vt:lpstr>検査行列</vt:lpstr>
      <vt:lpstr>スライド 15</vt:lpstr>
      <vt:lpstr>スライド 16</vt:lpstr>
      <vt:lpstr>スライド 17</vt:lpstr>
      <vt:lpstr>スライド 18</vt:lpstr>
      <vt:lpstr>スライド 19</vt:lpstr>
      <vt:lpstr>練習</vt:lpstr>
      <vt:lpstr>シンドローム</vt:lpstr>
      <vt:lpstr>シンドロームの性質</vt:lpstr>
      <vt:lpstr>スライド 23</vt:lpstr>
      <vt:lpstr>シンドロームを用いた誤り訂正</vt:lpstr>
      <vt:lpstr>練習</vt:lpstr>
      <vt:lpstr>練習</vt:lpstr>
      <vt:lpstr>情報伝達モデル（複雑版）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104</cp:revision>
  <dcterms:created xsi:type="dcterms:W3CDTF">2006-04-07T23:15:43Z</dcterms:created>
  <dcterms:modified xsi:type="dcterms:W3CDTF">2010-01-26T01:35:10Z</dcterms:modified>
</cp:coreProperties>
</file>