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66" r:id="rId2"/>
    <p:sldId id="339" r:id="rId3"/>
    <p:sldId id="344" r:id="rId4"/>
    <p:sldId id="340" r:id="rId5"/>
    <p:sldId id="355" r:id="rId6"/>
    <p:sldId id="341" r:id="rId7"/>
    <p:sldId id="342" r:id="rId8"/>
    <p:sldId id="343" r:id="rId9"/>
    <p:sldId id="347" r:id="rId10"/>
    <p:sldId id="358" r:id="rId11"/>
    <p:sldId id="345" r:id="rId12"/>
    <p:sldId id="363" r:id="rId13"/>
    <p:sldId id="319" r:id="rId14"/>
    <p:sldId id="320" r:id="rId15"/>
    <p:sldId id="321" r:id="rId16"/>
    <p:sldId id="356" r:id="rId17"/>
    <p:sldId id="357" r:id="rId18"/>
    <p:sldId id="359" r:id="rId19"/>
    <p:sldId id="360" r:id="rId20"/>
    <p:sldId id="330" r:id="rId21"/>
    <p:sldId id="331" r:id="rId22"/>
    <p:sldId id="361" r:id="rId23"/>
    <p:sldId id="332" r:id="rId24"/>
    <p:sldId id="362" r:id="rId25"/>
    <p:sldId id="333" r:id="rId26"/>
    <p:sldId id="335" r:id="rId27"/>
    <p:sldId id="322" r:id="rId28"/>
    <p:sldId id="323" r:id="rId29"/>
    <p:sldId id="324" r:id="rId30"/>
    <p:sldId id="325" r:id="rId31"/>
    <p:sldId id="327" r:id="rId32"/>
    <p:sldId id="328" r:id="rId33"/>
    <p:sldId id="329" r:id="rId34"/>
    <p:sldId id="336" r:id="rId35"/>
    <p:sldId id="337" r:id="rId36"/>
    <p:sldId id="338" r:id="rId37"/>
    <p:sldId id="348" r:id="rId38"/>
    <p:sldId id="349" r:id="rId39"/>
    <p:sldId id="350" r:id="rId40"/>
    <p:sldId id="351" r:id="rId41"/>
    <p:sldId id="352" r:id="rId42"/>
    <p:sldId id="353" r:id="rId43"/>
    <p:sldId id="354" r:id="rId44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3300"/>
    <a:srgbClr val="FFFF00"/>
    <a:srgbClr val="000066"/>
    <a:srgbClr val="800000"/>
    <a:srgbClr val="FF6600"/>
    <a:srgbClr val="FF0000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660" autoAdjust="0"/>
    <p:restoredTop sz="90929"/>
  </p:normalViewPr>
  <p:slideViewPr>
    <p:cSldViewPr>
      <p:cViewPr varScale="1">
        <p:scale>
          <a:sx n="56" d="100"/>
          <a:sy n="56" d="100"/>
        </p:scale>
        <p:origin x="-4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074" y="-84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 dirty="0"/>
              <a:t>3.</a:t>
            </a:r>
            <a:r>
              <a:rPr lang="ja-JP" altLang="en-US" dirty="0"/>
              <a:t>エントロピーの</a:t>
            </a:r>
            <a:r>
              <a:rPr lang="ja-JP" altLang="en-US" dirty="0" smtClean="0"/>
              <a:t>性質と各種情報量</a:t>
            </a:r>
            <a:endParaRPr lang="ja-JP" alt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altLang="ja-JP" dirty="0" smtClean="0"/>
              <a:t>2008/10/15</a:t>
            </a:r>
            <a:r>
              <a:rPr lang="ja-JP" altLang="en-US" dirty="0" smtClean="0"/>
              <a:t>（</a:t>
            </a:r>
            <a:r>
              <a:rPr lang="ja-JP" altLang="en-US" dirty="0"/>
              <a:t>水）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3787DCAF-9C84-4F3D-894D-B17652ED5A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93A38C6-AC39-43CC-8E89-C9A3C7A837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4608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4CBDD-0C6B-4357-8699-D1E238024643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4710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DDC7FC-DDFC-47A0-B04D-EB35CB11B2B7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4813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25799-4FA0-4E2D-BE9A-41B20FEB27EC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5AB60-7E16-49BE-B10E-14BA7B9CD7A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890BD-F830-4A45-8297-B1083BEC3D6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33B5E-0208-43A1-AF5C-A053ACAA17D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9DA8A-3A0B-43C6-B4B8-CC9932863F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759AE-2A8D-45BD-B81B-897E6321333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37945-0344-4CC4-970B-4226C857003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9BB26-2ECC-4FF3-8CCC-90A77EF8B5C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5DCB9-2967-458E-BD28-96B5FB7AD90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67D90-D77D-4444-BA45-08A77B8F456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B21EE-49DA-4CB3-8E68-D5AEC657B34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DDF35-8CD8-4774-8C41-8BCDADD3F54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2526CE-56DA-40FD-AF15-5828B9FE2A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4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4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4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5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6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7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79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91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95.bin"/><Relationship Id="rId5" Type="http://schemas.openxmlformats.org/officeDocument/2006/relationships/oleObject" Target="../embeddings/oleObject94.bin"/><Relationship Id="rId4" Type="http://schemas.openxmlformats.org/officeDocument/2006/relationships/oleObject" Target="../embeddings/oleObject9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D5B3F9-B947-40DE-80D5-61978865D5F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3.</a:t>
            </a:r>
            <a:r>
              <a:rPr lang="ja-JP" altLang="en-US" dirty="0" smtClean="0"/>
              <a:t>エントロピーの性質と各種情報量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D227B8-9EA9-414D-8835-CFE71229F8F0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40963" name="テキスト ボックス 2"/>
          <p:cNvSpPr txBox="1">
            <a:spLocks noChangeArrowheads="1"/>
          </p:cNvSpPr>
          <p:nvPr/>
        </p:nvSpPr>
        <p:spPr bwMode="auto">
          <a:xfrm>
            <a:off x="571500" y="785813"/>
            <a:ext cx="76438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定理１より、全ての記号が均等に現れる情報源が最大のエントロピー（１記号あたりの平均情報量）を持つ。</a:t>
            </a:r>
          </a:p>
        </p:txBody>
      </p:sp>
      <p:sp>
        <p:nvSpPr>
          <p:cNvPr id="4" name="下矢印 3"/>
          <p:cNvSpPr/>
          <p:nvPr/>
        </p:nvSpPr>
        <p:spPr>
          <a:xfrm>
            <a:off x="3929063" y="2571750"/>
            <a:ext cx="1071562" cy="928688"/>
          </a:xfrm>
          <a:prstGeom prst="down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965" name="テキスト ボックス 4"/>
          <p:cNvSpPr txBox="1">
            <a:spLocks noChangeArrowheads="1"/>
          </p:cNvSpPr>
          <p:nvPr/>
        </p:nvSpPr>
        <p:spPr bwMode="auto">
          <a:xfrm>
            <a:off x="785813" y="1928813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しかし、実世界のアルファベットなどは、均等に現れない。</a:t>
            </a:r>
            <a:endParaRPr lang="en-US" altLang="ja-JP"/>
          </a:p>
        </p:txBody>
      </p:sp>
      <p:sp>
        <p:nvSpPr>
          <p:cNvPr id="40966" name="テキスト ボックス 5"/>
          <p:cNvSpPr txBox="1">
            <a:spLocks noChangeArrowheads="1"/>
          </p:cNvSpPr>
          <p:nvPr/>
        </p:nvSpPr>
        <p:spPr bwMode="auto">
          <a:xfrm>
            <a:off x="642938" y="3643313"/>
            <a:ext cx="771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実世界の文章には、その分の冗長性が含まれている。</a:t>
            </a:r>
            <a:endParaRPr lang="en-US" altLang="ja-JP"/>
          </a:p>
          <a:p>
            <a:r>
              <a:rPr lang="ja-JP" altLang="en-US"/>
              <a:t>（実は、人間の理解においてある程度の冗長性があった方がよい。）</a:t>
            </a:r>
            <a:endParaRPr lang="en-US" altLang="ja-JP"/>
          </a:p>
        </p:txBody>
      </p:sp>
      <p:sp>
        <p:nvSpPr>
          <p:cNvPr id="40967" name="AutoShape 1027"/>
          <p:cNvSpPr>
            <a:spLocks noChangeArrowheads="1"/>
          </p:cNvSpPr>
          <p:nvPr/>
        </p:nvSpPr>
        <p:spPr bwMode="auto">
          <a:xfrm>
            <a:off x="642910" y="4929188"/>
            <a:ext cx="7286676" cy="1714500"/>
          </a:xfrm>
          <a:prstGeom prst="wedgeRoundRectCallout">
            <a:avLst>
              <a:gd name="adj1" fmla="val -18523"/>
              <a:gd name="adj2" fmla="val -6830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/>
              <a:t>ある情報形態に対して、同じ情報量を持つより小さい（短い）情報表現を得ることを圧縮という。圧縮からもとの情報形態を得ることを解凍という。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045FF9-E7B3-47A1-8D48-953F5F7638D5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8199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72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次の事象系のエントロピー（平均情報量）を求めよ。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1657350" y="1571625"/>
          <a:ext cx="4540250" cy="1187450"/>
        </p:xfrm>
        <a:graphic>
          <a:graphicData uri="http://schemas.openxmlformats.org/presentationml/2006/ole">
            <p:oleObj spid="_x0000_s8194" name="Equation" r:id="rId3" imgW="1942920" imgH="507960" progId="Equation.DSMT4">
              <p:embed/>
            </p:oleObj>
          </a:graphicData>
        </a:graphic>
      </p:graphicFrame>
      <p:graphicFrame>
        <p:nvGraphicFramePr>
          <p:cNvPr id="8195" name="Object 14"/>
          <p:cNvGraphicFramePr>
            <a:graphicFrameLocks noChangeAspect="1"/>
          </p:cNvGraphicFramePr>
          <p:nvPr/>
        </p:nvGraphicFramePr>
        <p:xfrm>
          <a:off x="1711325" y="3048000"/>
          <a:ext cx="4597400" cy="1543050"/>
        </p:xfrm>
        <a:graphic>
          <a:graphicData uri="http://schemas.openxmlformats.org/presentationml/2006/ole">
            <p:oleObj spid="_x0000_s8195" name="Equation" r:id="rId4" imgW="1968480" imgH="660240" progId="Equation.DSMT4">
              <p:embed/>
            </p:oleObj>
          </a:graphicData>
        </a:graphic>
      </p:graphicFrame>
      <p:graphicFrame>
        <p:nvGraphicFramePr>
          <p:cNvPr id="8196" name="Object 16"/>
          <p:cNvGraphicFramePr>
            <a:graphicFrameLocks noChangeAspect="1"/>
          </p:cNvGraphicFramePr>
          <p:nvPr/>
        </p:nvGraphicFramePr>
        <p:xfrm>
          <a:off x="1643063" y="5000625"/>
          <a:ext cx="4449762" cy="1484313"/>
        </p:xfrm>
        <a:graphic>
          <a:graphicData uri="http://schemas.openxmlformats.org/presentationml/2006/ole">
            <p:oleObj spid="_x0000_s8196" name="Equation" r:id="rId5" imgW="1904760" imgH="634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各種情報量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90742"/>
          </a:xfrm>
        </p:spPr>
        <p:txBody>
          <a:bodyPr/>
          <a:lstStyle/>
          <a:p>
            <a:r>
              <a:rPr kumimoji="1" lang="ja-JP" altLang="en-US" dirty="0" smtClean="0"/>
              <a:t>条件</a:t>
            </a:r>
            <a:r>
              <a:rPr lang="ja-JP" altLang="en-US" dirty="0" smtClean="0"/>
              <a:t>付きエントロピー</a:t>
            </a:r>
            <a:endParaRPr lang="en-US" altLang="ja-JP" dirty="0" smtClean="0"/>
          </a:p>
          <a:p>
            <a:r>
              <a:rPr kumimoji="1" lang="ja-JP" altLang="en-US" dirty="0" smtClean="0"/>
              <a:t>結合エントロピー</a:t>
            </a:r>
            <a:endParaRPr kumimoji="1" lang="en-US" altLang="ja-JP" dirty="0" smtClean="0"/>
          </a:p>
          <a:p>
            <a:r>
              <a:rPr lang="ja-JP" altLang="en-US" dirty="0" smtClean="0"/>
              <a:t>相互情報量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65DCB9-2967-458E-BD28-96B5FB7AD90A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57158" y="785794"/>
            <a:ext cx="8355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複数の事象系が互いに関係している場合に、それぞれの事象系に関する様々なエントロピー（平均情報量）が定義できる。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57158" y="5643578"/>
            <a:ext cx="8355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 smtClean="0"/>
              <a:t>これらの情報量を例題を通じて調べたのちに、定義する。</a:t>
            </a:r>
            <a:endParaRPr lang="ja-JP" altLang="en-US" dirty="0"/>
          </a:p>
        </p:txBody>
      </p:sp>
      <p:sp>
        <p:nvSpPr>
          <p:cNvPr id="9" name="AutoShape 1027"/>
          <p:cNvSpPr>
            <a:spLocks noChangeArrowheads="1"/>
          </p:cNvSpPr>
          <p:nvPr/>
        </p:nvSpPr>
        <p:spPr bwMode="auto">
          <a:xfrm>
            <a:off x="5429256" y="1714488"/>
            <a:ext cx="3448032" cy="1071570"/>
          </a:xfrm>
          <a:prstGeom prst="wedgeRoundRectCallout">
            <a:avLst>
              <a:gd name="adj1" fmla="val -58253"/>
              <a:gd name="adj2" fmla="val -509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条件付き確率に基づいた平均情報量。</a:t>
            </a:r>
            <a:endParaRPr lang="en-US" altLang="ja-JP" dirty="0"/>
          </a:p>
        </p:txBody>
      </p:sp>
      <p:sp>
        <p:nvSpPr>
          <p:cNvPr id="10" name="AutoShape 1027"/>
          <p:cNvSpPr>
            <a:spLocks noChangeArrowheads="1"/>
          </p:cNvSpPr>
          <p:nvPr/>
        </p:nvSpPr>
        <p:spPr bwMode="auto">
          <a:xfrm>
            <a:off x="5286380" y="3071810"/>
            <a:ext cx="3448032" cy="1071570"/>
          </a:xfrm>
          <a:prstGeom prst="wedgeRoundRectCallout">
            <a:avLst>
              <a:gd name="adj1" fmla="val -79370"/>
              <a:gd name="adj2" fmla="val -6039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結合確率に基づいた平均情報量。</a:t>
            </a:r>
            <a:endParaRPr lang="en-US" altLang="ja-JP" dirty="0"/>
          </a:p>
        </p:txBody>
      </p:sp>
      <p:sp>
        <p:nvSpPr>
          <p:cNvPr id="11" name="AutoShape 1027"/>
          <p:cNvSpPr>
            <a:spLocks noChangeArrowheads="1"/>
          </p:cNvSpPr>
          <p:nvPr/>
        </p:nvSpPr>
        <p:spPr bwMode="auto">
          <a:xfrm>
            <a:off x="285720" y="4357694"/>
            <a:ext cx="8072462" cy="1071570"/>
          </a:xfrm>
          <a:prstGeom prst="wedgeRoundRectCallout">
            <a:avLst>
              <a:gd name="adj1" fmla="val -27798"/>
              <a:gd name="adj2" fmla="val -1097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事象系同士の（情報量としての）関わりを表す。エントロピー、条件付きエントロピー、結合エントロピーにより定義される。</a:t>
            </a:r>
            <a:endParaRPr lang="en-US" altLang="ja-JP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A832ED-97C9-43EA-8C62-189E86D1EFCB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500034" y="1071546"/>
            <a:ext cx="374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次のようなゲームを考える。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471459" y="2500296"/>
            <a:ext cx="693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「甲と乙がサイコロを振り合って、サイコロの目の大きい方が勝ち」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57209" y="3857609"/>
            <a:ext cx="76658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この勝ち負けに関する情報を２つの</a:t>
            </a:r>
            <a:r>
              <a:rPr lang="ja-JP" altLang="en-US" dirty="0" smtClean="0"/>
              <a:t>事象系と</a:t>
            </a:r>
            <a:r>
              <a:rPr lang="ja-JP" altLang="en-US" dirty="0"/>
              <a:t>してとらえる。</a:t>
            </a:r>
          </a:p>
        </p:txBody>
      </p:sp>
      <p:sp>
        <p:nvSpPr>
          <p:cNvPr id="419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例題</a:t>
            </a: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400022" y="1714484"/>
            <a:ext cx="228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サイコロゲーム：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394D87-37AC-4D6C-A687-848D69E5ECBF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graphicFrame>
        <p:nvGraphicFramePr>
          <p:cNvPr id="76959" name="Group 159"/>
          <p:cNvGraphicFramePr>
            <a:graphicFrameLocks noGrp="1"/>
          </p:cNvGraphicFramePr>
          <p:nvPr/>
        </p:nvGraphicFramePr>
        <p:xfrm>
          <a:off x="304800" y="1727200"/>
          <a:ext cx="7162800" cy="4978402"/>
        </p:xfrm>
        <a:graphic>
          <a:graphicData uri="http://schemas.openxmlformats.org/drawingml/2006/table">
            <a:tbl>
              <a:tblPr/>
              <a:tblGrid>
                <a:gridCol w="1023938"/>
                <a:gridCol w="1022350"/>
                <a:gridCol w="1023937"/>
                <a:gridCol w="1022350"/>
                <a:gridCol w="1023938"/>
                <a:gridCol w="1022350"/>
                <a:gridCol w="1023937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77" name="Text Box 176"/>
          <p:cNvSpPr txBox="1">
            <a:spLocks noChangeArrowheads="1"/>
          </p:cNvSpPr>
          <p:nvPr/>
        </p:nvSpPr>
        <p:spPr bwMode="auto">
          <a:xfrm>
            <a:off x="160020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78" name="Text Box 177"/>
          <p:cNvSpPr txBox="1">
            <a:spLocks noChangeArrowheads="1"/>
          </p:cNvSpPr>
          <p:nvPr/>
        </p:nvSpPr>
        <p:spPr bwMode="auto">
          <a:xfrm>
            <a:off x="2743200" y="3327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79" name="Text Box 178"/>
          <p:cNvSpPr txBox="1">
            <a:spLocks noChangeArrowheads="1"/>
          </p:cNvSpPr>
          <p:nvPr/>
        </p:nvSpPr>
        <p:spPr bwMode="auto">
          <a:xfrm>
            <a:off x="377825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80" name="Text Box 179"/>
          <p:cNvSpPr txBox="1">
            <a:spLocks noChangeArrowheads="1"/>
          </p:cNvSpPr>
          <p:nvPr/>
        </p:nvSpPr>
        <p:spPr bwMode="auto">
          <a:xfrm>
            <a:off x="480060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81" name="Text Box 180"/>
          <p:cNvSpPr txBox="1">
            <a:spLocks noChangeArrowheads="1"/>
          </p:cNvSpPr>
          <p:nvPr/>
        </p:nvSpPr>
        <p:spPr bwMode="auto">
          <a:xfrm>
            <a:off x="594360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82" name="Text Box 181"/>
          <p:cNvSpPr txBox="1">
            <a:spLocks noChangeArrowheads="1"/>
          </p:cNvSpPr>
          <p:nvPr/>
        </p:nvSpPr>
        <p:spPr bwMode="auto">
          <a:xfrm>
            <a:off x="6978650" y="614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83" name="Text Box 182"/>
          <p:cNvSpPr txBox="1">
            <a:spLocks noChangeArrowheads="1"/>
          </p:cNvSpPr>
          <p:nvPr/>
        </p:nvSpPr>
        <p:spPr bwMode="auto">
          <a:xfrm>
            <a:off x="160020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4" name="Text Box 184"/>
          <p:cNvSpPr txBox="1">
            <a:spLocks noChangeArrowheads="1"/>
          </p:cNvSpPr>
          <p:nvPr/>
        </p:nvSpPr>
        <p:spPr bwMode="auto">
          <a:xfrm>
            <a:off x="160020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5" name="Text Box 185"/>
          <p:cNvSpPr txBox="1">
            <a:spLocks noChangeArrowheads="1"/>
          </p:cNvSpPr>
          <p:nvPr/>
        </p:nvSpPr>
        <p:spPr bwMode="auto">
          <a:xfrm>
            <a:off x="164465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6" name="Text Box 186"/>
          <p:cNvSpPr txBox="1">
            <a:spLocks noChangeArrowheads="1"/>
          </p:cNvSpPr>
          <p:nvPr/>
        </p:nvSpPr>
        <p:spPr bwMode="auto">
          <a:xfrm>
            <a:off x="160020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7" name="Text Box 187"/>
          <p:cNvSpPr txBox="1">
            <a:spLocks noChangeArrowheads="1"/>
          </p:cNvSpPr>
          <p:nvPr/>
        </p:nvSpPr>
        <p:spPr bwMode="auto">
          <a:xfrm>
            <a:off x="1600200" y="607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8" name="Text Box 188"/>
          <p:cNvSpPr txBox="1">
            <a:spLocks noChangeArrowheads="1"/>
          </p:cNvSpPr>
          <p:nvPr/>
        </p:nvSpPr>
        <p:spPr bwMode="auto">
          <a:xfrm>
            <a:off x="271145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9" name="Text Box 189"/>
          <p:cNvSpPr txBox="1">
            <a:spLocks noChangeArrowheads="1"/>
          </p:cNvSpPr>
          <p:nvPr/>
        </p:nvSpPr>
        <p:spPr bwMode="auto">
          <a:xfrm>
            <a:off x="271145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0" name="Text Box 190"/>
          <p:cNvSpPr txBox="1">
            <a:spLocks noChangeArrowheads="1"/>
          </p:cNvSpPr>
          <p:nvPr/>
        </p:nvSpPr>
        <p:spPr bwMode="auto">
          <a:xfrm>
            <a:off x="271145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1" name="Text Box 191"/>
          <p:cNvSpPr txBox="1">
            <a:spLocks noChangeArrowheads="1"/>
          </p:cNvSpPr>
          <p:nvPr/>
        </p:nvSpPr>
        <p:spPr bwMode="auto">
          <a:xfrm>
            <a:off x="2667000" y="614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2" name="Text Box 192"/>
          <p:cNvSpPr txBox="1">
            <a:spLocks noChangeArrowheads="1"/>
          </p:cNvSpPr>
          <p:nvPr/>
        </p:nvSpPr>
        <p:spPr bwMode="auto">
          <a:xfrm>
            <a:off x="377825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3" name="Text Box 193"/>
          <p:cNvSpPr txBox="1">
            <a:spLocks noChangeArrowheads="1"/>
          </p:cNvSpPr>
          <p:nvPr/>
        </p:nvSpPr>
        <p:spPr bwMode="auto">
          <a:xfrm>
            <a:off x="373380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4" name="Text Box 194"/>
          <p:cNvSpPr txBox="1">
            <a:spLocks noChangeArrowheads="1"/>
          </p:cNvSpPr>
          <p:nvPr/>
        </p:nvSpPr>
        <p:spPr bwMode="auto">
          <a:xfrm>
            <a:off x="3778250" y="607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5" name="Text Box 195"/>
          <p:cNvSpPr txBox="1">
            <a:spLocks noChangeArrowheads="1"/>
          </p:cNvSpPr>
          <p:nvPr/>
        </p:nvSpPr>
        <p:spPr bwMode="auto">
          <a:xfrm>
            <a:off x="476885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6" name="Text Box 196"/>
          <p:cNvSpPr txBox="1">
            <a:spLocks noChangeArrowheads="1"/>
          </p:cNvSpPr>
          <p:nvPr/>
        </p:nvSpPr>
        <p:spPr bwMode="auto">
          <a:xfrm>
            <a:off x="4800600" y="614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7" name="Text Box 197"/>
          <p:cNvSpPr txBox="1">
            <a:spLocks noChangeArrowheads="1"/>
          </p:cNvSpPr>
          <p:nvPr/>
        </p:nvSpPr>
        <p:spPr bwMode="auto">
          <a:xfrm>
            <a:off x="5943600" y="614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8" name="Text Box 198"/>
          <p:cNvSpPr txBox="1">
            <a:spLocks noChangeArrowheads="1"/>
          </p:cNvSpPr>
          <p:nvPr/>
        </p:nvSpPr>
        <p:spPr bwMode="auto">
          <a:xfrm>
            <a:off x="266700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099" name="Text Box 199"/>
          <p:cNvSpPr txBox="1">
            <a:spLocks noChangeArrowheads="1"/>
          </p:cNvSpPr>
          <p:nvPr/>
        </p:nvSpPr>
        <p:spPr bwMode="auto">
          <a:xfrm>
            <a:off x="370205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0" name="Text Box 200"/>
          <p:cNvSpPr txBox="1">
            <a:spLocks noChangeArrowheads="1"/>
          </p:cNvSpPr>
          <p:nvPr/>
        </p:nvSpPr>
        <p:spPr bwMode="auto">
          <a:xfrm>
            <a:off x="484505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1" name="Text Box 201"/>
          <p:cNvSpPr txBox="1">
            <a:spLocks noChangeArrowheads="1"/>
          </p:cNvSpPr>
          <p:nvPr/>
        </p:nvSpPr>
        <p:spPr bwMode="auto">
          <a:xfrm>
            <a:off x="594360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2" name="Text Box 202"/>
          <p:cNvSpPr txBox="1">
            <a:spLocks noChangeArrowheads="1"/>
          </p:cNvSpPr>
          <p:nvPr/>
        </p:nvSpPr>
        <p:spPr bwMode="auto">
          <a:xfrm>
            <a:off x="697865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3" name="Text Box 203"/>
          <p:cNvSpPr txBox="1">
            <a:spLocks noChangeArrowheads="1"/>
          </p:cNvSpPr>
          <p:nvPr/>
        </p:nvSpPr>
        <p:spPr bwMode="auto">
          <a:xfrm>
            <a:off x="381000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4" name="Text Box 204"/>
          <p:cNvSpPr txBox="1">
            <a:spLocks noChangeArrowheads="1"/>
          </p:cNvSpPr>
          <p:nvPr/>
        </p:nvSpPr>
        <p:spPr bwMode="auto">
          <a:xfrm>
            <a:off x="484505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5" name="Text Box 205"/>
          <p:cNvSpPr txBox="1">
            <a:spLocks noChangeArrowheads="1"/>
          </p:cNvSpPr>
          <p:nvPr/>
        </p:nvSpPr>
        <p:spPr bwMode="auto">
          <a:xfrm>
            <a:off x="594360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6" name="Text Box 206"/>
          <p:cNvSpPr txBox="1">
            <a:spLocks noChangeArrowheads="1"/>
          </p:cNvSpPr>
          <p:nvPr/>
        </p:nvSpPr>
        <p:spPr bwMode="auto">
          <a:xfrm>
            <a:off x="697865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7" name="Text Box 207"/>
          <p:cNvSpPr txBox="1">
            <a:spLocks noChangeArrowheads="1"/>
          </p:cNvSpPr>
          <p:nvPr/>
        </p:nvSpPr>
        <p:spPr bwMode="auto">
          <a:xfrm>
            <a:off x="594360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8" name="Text Box 208"/>
          <p:cNvSpPr txBox="1">
            <a:spLocks noChangeArrowheads="1"/>
          </p:cNvSpPr>
          <p:nvPr/>
        </p:nvSpPr>
        <p:spPr bwMode="auto">
          <a:xfrm>
            <a:off x="697865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9" name="Text Box 209"/>
          <p:cNvSpPr txBox="1">
            <a:spLocks noChangeArrowheads="1"/>
          </p:cNvSpPr>
          <p:nvPr/>
        </p:nvSpPr>
        <p:spPr bwMode="auto">
          <a:xfrm>
            <a:off x="594360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10" name="Text Box 210"/>
          <p:cNvSpPr txBox="1">
            <a:spLocks noChangeArrowheads="1"/>
          </p:cNvSpPr>
          <p:nvPr/>
        </p:nvSpPr>
        <p:spPr bwMode="auto">
          <a:xfrm>
            <a:off x="697865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11" name="Text Box 211"/>
          <p:cNvSpPr txBox="1">
            <a:spLocks noChangeArrowheads="1"/>
          </p:cNvSpPr>
          <p:nvPr/>
        </p:nvSpPr>
        <p:spPr bwMode="auto">
          <a:xfrm>
            <a:off x="490855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12" name="Text Box 212"/>
          <p:cNvSpPr txBox="1">
            <a:spLocks noChangeArrowheads="1"/>
          </p:cNvSpPr>
          <p:nvPr/>
        </p:nvSpPr>
        <p:spPr bwMode="auto">
          <a:xfrm>
            <a:off x="701040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13" name="Text Box 214"/>
          <p:cNvSpPr txBox="1">
            <a:spLocks noChangeArrowheads="1"/>
          </p:cNvSpPr>
          <p:nvPr/>
        </p:nvSpPr>
        <p:spPr bwMode="auto">
          <a:xfrm>
            <a:off x="228600" y="8382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サイコロゲーム：「甲と乙がサイコロを振り合って、サイコロの目の大きい方が勝ち」</a:t>
            </a:r>
          </a:p>
        </p:txBody>
      </p:sp>
      <p:sp>
        <p:nvSpPr>
          <p:cNvPr id="43114" name="Line 215"/>
          <p:cNvSpPr>
            <a:spLocks noChangeShapeType="1"/>
          </p:cNvSpPr>
          <p:nvPr/>
        </p:nvSpPr>
        <p:spPr bwMode="auto">
          <a:xfrm>
            <a:off x="304800" y="1752600"/>
            <a:ext cx="1023938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115" name="Text Box 216"/>
          <p:cNvSpPr txBox="1">
            <a:spLocks noChangeArrowheads="1"/>
          </p:cNvSpPr>
          <p:nvPr/>
        </p:nvSpPr>
        <p:spPr bwMode="auto">
          <a:xfrm>
            <a:off x="838200" y="175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43116" name="Text Box 218"/>
          <p:cNvSpPr txBox="1">
            <a:spLocks noChangeArrowheads="1"/>
          </p:cNvSpPr>
          <p:nvPr/>
        </p:nvSpPr>
        <p:spPr bwMode="auto">
          <a:xfrm>
            <a:off x="304800" y="198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乙</a:t>
            </a:r>
          </a:p>
        </p:txBody>
      </p:sp>
      <p:sp>
        <p:nvSpPr>
          <p:cNvPr id="43117" name="Text Box 219"/>
          <p:cNvSpPr txBox="1">
            <a:spLocks noChangeArrowheads="1"/>
          </p:cNvSpPr>
          <p:nvPr/>
        </p:nvSpPr>
        <p:spPr bwMode="auto">
          <a:xfrm>
            <a:off x="7604125" y="2133600"/>
            <a:ext cx="1539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：勝ち</a:t>
            </a:r>
          </a:p>
          <a:p>
            <a:r>
              <a:rPr lang="ja-JP" altLang="en-US"/>
              <a:t>△：引分け</a:t>
            </a:r>
          </a:p>
          <a:p>
            <a:r>
              <a:rPr lang="en-US" altLang="ja-JP"/>
              <a:t>×</a:t>
            </a:r>
            <a:r>
              <a:rPr lang="ja-JP" altLang="en-US"/>
              <a:t>：負け</a:t>
            </a:r>
          </a:p>
        </p:txBody>
      </p:sp>
      <p:sp>
        <p:nvSpPr>
          <p:cNvPr id="43118" name="Text Box 220"/>
          <p:cNvSpPr txBox="1">
            <a:spLocks noChangeArrowheads="1"/>
          </p:cNvSpPr>
          <p:nvPr/>
        </p:nvSpPr>
        <p:spPr bwMode="auto">
          <a:xfrm>
            <a:off x="7772400" y="1524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43119" name="Rectangle 2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サイコロゲームの勝敗表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D862F4-2138-456A-8876-71D5B7600D7B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9221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653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サイコロゲームより次の２つの事象系を考える。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304800" y="823913"/>
            <a:ext cx="475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事象系Ａ：甲の勝負に関する事象系</a:t>
            </a:r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/>
        </p:nvGraphicFramePr>
        <p:xfrm>
          <a:off x="1143000" y="1433513"/>
          <a:ext cx="4191000" cy="1755775"/>
        </p:xfrm>
        <a:graphic>
          <a:graphicData uri="http://schemas.openxmlformats.org/presentationml/2006/ole">
            <p:oleObj spid="_x0000_s9218" name="Equation" r:id="rId3" imgW="1638000" imgH="685800" progId="Equation.DSMT4">
              <p:embed/>
            </p:oleObj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57188" y="3500438"/>
            <a:ext cx="583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事象系Ｂ：甲のサイコロの目に関する事象系</a:t>
            </a:r>
          </a:p>
        </p:txBody>
      </p:sp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661988" y="4033838"/>
          <a:ext cx="6726237" cy="1690687"/>
        </p:xfrm>
        <a:graphic>
          <a:graphicData uri="http://schemas.openxmlformats.org/presentationml/2006/ole">
            <p:oleObj spid="_x0000_s9219" name="Equation" r:id="rId4" imgW="2628720" imgH="660240" progId="Equation.DSMT4">
              <p:embed/>
            </p:oleObj>
          </a:graphicData>
        </a:graphic>
      </p:graphicFrame>
      <p:sp>
        <p:nvSpPr>
          <p:cNvPr id="9224" name="AutoShape 9"/>
          <p:cNvSpPr>
            <a:spLocks noChangeArrowheads="1"/>
          </p:cNvSpPr>
          <p:nvPr/>
        </p:nvSpPr>
        <p:spPr bwMode="auto">
          <a:xfrm>
            <a:off x="6072188" y="1071563"/>
            <a:ext cx="2743200" cy="1981200"/>
          </a:xfrm>
          <a:prstGeom prst="wedgeRoundRectCallout">
            <a:avLst>
              <a:gd name="adj1" fmla="val -36111"/>
              <a:gd name="adj2" fmla="val 9153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9225" name="AutoShape 11"/>
          <p:cNvSpPr>
            <a:spLocks noChangeArrowheads="1"/>
          </p:cNvSpPr>
          <p:nvPr/>
        </p:nvSpPr>
        <p:spPr bwMode="auto">
          <a:xfrm>
            <a:off x="6043613" y="1071563"/>
            <a:ext cx="2743200" cy="1981200"/>
          </a:xfrm>
          <a:prstGeom prst="wedgeRoundRectCallout">
            <a:avLst>
              <a:gd name="adj1" fmla="val -74699"/>
              <a:gd name="adj2" fmla="val 71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6137275" y="1320800"/>
            <a:ext cx="25304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この２つの事象系は独立ではなく、互いに密接に関係している。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2357438" y="2867025"/>
            <a:ext cx="857250" cy="1133475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0247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補足１：条件付き確率</a:t>
            </a:r>
          </a:p>
        </p:txBody>
      </p:sp>
      <p:sp>
        <p:nvSpPr>
          <p:cNvPr id="10248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AEFF94-D00F-4FD9-BD15-39DC17FD0CF1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graphicFrame>
        <p:nvGraphicFramePr>
          <p:cNvPr id="5" name="Group 159"/>
          <p:cNvGraphicFramePr>
            <a:graphicFrameLocks noGrp="1"/>
          </p:cNvGraphicFramePr>
          <p:nvPr/>
        </p:nvGraphicFramePr>
        <p:xfrm>
          <a:off x="285750" y="2298700"/>
          <a:ext cx="4981579" cy="3916378"/>
        </p:xfrm>
        <a:graphic>
          <a:graphicData uri="http://schemas.openxmlformats.org/drawingml/2006/table">
            <a:tbl>
              <a:tblPr/>
              <a:tblGrid>
                <a:gridCol w="712128"/>
                <a:gridCol w="711023"/>
                <a:gridCol w="712127"/>
                <a:gridCol w="711023"/>
                <a:gridCol w="712128"/>
                <a:gridCol w="711023"/>
                <a:gridCol w="712127"/>
              </a:tblGrid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42" name="Object 8"/>
          <p:cNvGraphicFramePr>
            <a:graphicFrameLocks noChangeAspect="1"/>
          </p:cNvGraphicFramePr>
          <p:nvPr/>
        </p:nvGraphicFramePr>
        <p:xfrm>
          <a:off x="5572125" y="3214688"/>
          <a:ext cx="2308225" cy="976312"/>
        </p:xfrm>
        <a:graphic>
          <a:graphicData uri="http://schemas.openxmlformats.org/presentationml/2006/ole">
            <p:oleObj spid="_x0000_s10242" name="Equation" r:id="rId3" imgW="901440" imgH="380880" progId="Equation.DSMT4">
              <p:embed/>
            </p:oleObj>
          </a:graphicData>
        </a:graphic>
      </p:graphicFrame>
      <p:sp>
        <p:nvSpPr>
          <p:cNvPr id="10315" name="Text Box 178"/>
          <p:cNvSpPr txBox="1">
            <a:spLocks noChangeArrowheads="1"/>
          </p:cNvSpPr>
          <p:nvPr/>
        </p:nvSpPr>
        <p:spPr bwMode="auto">
          <a:xfrm>
            <a:off x="2571750" y="40846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10316" name="Text Box 192"/>
          <p:cNvSpPr txBox="1">
            <a:spLocks noChangeArrowheads="1"/>
          </p:cNvSpPr>
          <p:nvPr/>
        </p:nvSpPr>
        <p:spPr bwMode="auto">
          <a:xfrm>
            <a:off x="2571750" y="45847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0317" name="Text Box 193"/>
          <p:cNvSpPr txBox="1">
            <a:spLocks noChangeArrowheads="1"/>
          </p:cNvSpPr>
          <p:nvPr/>
        </p:nvSpPr>
        <p:spPr bwMode="auto">
          <a:xfrm>
            <a:off x="2500313" y="515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0318" name="Text Box 194"/>
          <p:cNvSpPr txBox="1">
            <a:spLocks noChangeArrowheads="1"/>
          </p:cNvSpPr>
          <p:nvPr/>
        </p:nvSpPr>
        <p:spPr bwMode="auto">
          <a:xfrm>
            <a:off x="2500313" y="57277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0319" name="Text Box 199"/>
          <p:cNvSpPr txBox="1">
            <a:spLocks noChangeArrowheads="1"/>
          </p:cNvSpPr>
          <p:nvPr/>
        </p:nvSpPr>
        <p:spPr bwMode="auto">
          <a:xfrm>
            <a:off x="2500313" y="2870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0320" name="Text Box 203"/>
          <p:cNvSpPr txBox="1">
            <a:spLocks noChangeArrowheads="1"/>
          </p:cNvSpPr>
          <p:nvPr/>
        </p:nvSpPr>
        <p:spPr bwMode="auto">
          <a:xfrm>
            <a:off x="2608263" y="3556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357438" y="2143125"/>
            <a:ext cx="857250" cy="421481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5621338" y="4071938"/>
          <a:ext cx="2308225" cy="976312"/>
        </p:xfrm>
        <a:graphic>
          <a:graphicData uri="http://schemas.openxmlformats.org/presentationml/2006/ole">
            <p:oleObj spid="_x0000_s10243" name="Equation" r:id="rId4" imgW="901440" imgH="380880" progId="Equation.DSMT4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5719763" y="5072063"/>
          <a:ext cx="2209800" cy="976312"/>
        </p:xfrm>
        <a:graphic>
          <a:graphicData uri="http://schemas.openxmlformats.org/presentationml/2006/ole">
            <p:oleObj spid="_x0000_s10244" name="Equation" r:id="rId5" imgW="863280" imgH="380880" progId="Equation.DSMT4">
              <p:embed/>
            </p:oleObj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14282" y="1143000"/>
          <a:ext cx="3000395" cy="842963"/>
        </p:xfrm>
        <a:graphic>
          <a:graphicData uri="http://schemas.openxmlformats.org/presentationml/2006/ole">
            <p:oleObj spid="_x0000_s10245" name="Equation" r:id="rId6" imgW="990360" imgH="253800" progId="Equation.DSMT4">
              <p:embed/>
            </p:oleObj>
          </a:graphicData>
        </a:graphic>
      </p:graphicFrame>
      <p:sp>
        <p:nvSpPr>
          <p:cNvPr id="10322" name="テキスト ボックス 16"/>
          <p:cNvSpPr txBox="1">
            <a:spLocks noChangeArrowheads="1"/>
          </p:cNvSpPr>
          <p:nvPr/>
        </p:nvSpPr>
        <p:spPr bwMode="auto">
          <a:xfrm>
            <a:off x="642938" y="642938"/>
            <a:ext cx="7677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ある条件の下で事象がおこる確率を条件付き確率といい、</a:t>
            </a:r>
          </a:p>
        </p:txBody>
      </p:sp>
      <p:sp>
        <p:nvSpPr>
          <p:cNvPr id="10323" name="テキスト ボックス 17"/>
          <p:cNvSpPr txBox="1">
            <a:spLocks noChangeArrowheads="1"/>
          </p:cNvSpPr>
          <p:nvPr/>
        </p:nvSpPr>
        <p:spPr bwMode="auto">
          <a:xfrm>
            <a:off x="3214678" y="1357298"/>
            <a:ext cx="1230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と表す。</a:t>
            </a:r>
          </a:p>
        </p:txBody>
      </p:sp>
      <p:sp>
        <p:nvSpPr>
          <p:cNvPr id="10324" name="AutoShape 11"/>
          <p:cNvSpPr>
            <a:spLocks noChangeArrowheads="1"/>
          </p:cNvSpPr>
          <p:nvPr/>
        </p:nvSpPr>
        <p:spPr bwMode="auto">
          <a:xfrm>
            <a:off x="5786438" y="1214438"/>
            <a:ext cx="2919412" cy="1357312"/>
          </a:xfrm>
          <a:prstGeom prst="wedgeRoundRectCallout">
            <a:avLst>
              <a:gd name="adj1" fmla="val -24810"/>
              <a:gd name="adj2" fmla="val 936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甲が</a:t>
            </a:r>
            <a:r>
              <a:rPr lang="en-US" altLang="ja-JP"/>
              <a:t>3</a:t>
            </a:r>
            <a:r>
              <a:rPr lang="ja-JP" altLang="en-US"/>
              <a:t>を出している条件の下で、</a:t>
            </a:r>
            <a:endParaRPr lang="en-US" altLang="ja-JP"/>
          </a:p>
          <a:p>
            <a:r>
              <a:rPr lang="ja-JP" altLang="en-US"/>
              <a:t>甲が勝つ確率。</a:t>
            </a:r>
            <a:endParaRPr lang="ja-JP" altLang="ja-JP"/>
          </a:p>
        </p:txBody>
      </p:sp>
      <p:sp>
        <p:nvSpPr>
          <p:cNvPr id="10325" name="Line 215"/>
          <p:cNvSpPr>
            <a:spLocks noChangeShapeType="1"/>
          </p:cNvSpPr>
          <p:nvPr/>
        </p:nvSpPr>
        <p:spPr bwMode="auto">
          <a:xfrm>
            <a:off x="285750" y="2286000"/>
            <a:ext cx="642938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26" name="Text Box 216"/>
          <p:cNvSpPr txBox="1">
            <a:spLocks noChangeArrowheads="1"/>
          </p:cNvSpPr>
          <p:nvPr/>
        </p:nvSpPr>
        <p:spPr bwMode="auto">
          <a:xfrm>
            <a:off x="500063" y="2286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2357438" y="3357563"/>
            <a:ext cx="857250" cy="1143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1269" name="タイトル 2"/>
          <p:cNvSpPr>
            <a:spLocks noGrp="1"/>
          </p:cNvSpPr>
          <p:nvPr>
            <p:ph type="title"/>
          </p:nvPr>
        </p:nvSpPr>
        <p:spPr>
          <a:xfrm>
            <a:off x="0" y="0"/>
            <a:ext cx="6500826" cy="609600"/>
          </a:xfrm>
        </p:spPr>
        <p:txBody>
          <a:bodyPr/>
          <a:lstStyle/>
          <a:p>
            <a:r>
              <a:rPr lang="ja-JP" altLang="en-US" dirty="0" smtClean="0"/>
              <a:t>補足２：同時確率（結合確率）</a:t>
            </a:r>
          </a:p>
        </p:txBody>
      </p:sp>
      <p:sp>
        <p:nvSpPr>
          <p:cNvPr id="11270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EA1CA-B5D8-40F4-ABB1-0C48B48097C2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graphicFrame>
        <p:nvGraphicFramePr>
          <p:cNvPr id="5" name="Group 159"/>
          <p:cNvGraphicFramePr>
            <a:graphicFrameLocks noGrp="1"/>
          </p:cNvGraphicFramePr>
          <p:nvPr/>
        </p:nvGraphicFramePr>
        <p:xfrm>
          <a:off x="285750" y="2798763"/>
          <a:ext cx="4981579" cy="3916378"/>
        </p:xfrm>
        <a:graphic>
          <a:graphicData uri="http://schemas.openxmlformats.org/drawingml/2006/table">
            <a:tbl>
              <a:tblPr/>
              <a:tblGrid>
                <a:gridCol w="712128"/>
                <a:gridCol w="711023"/>
                <a:gridCol w="712127"/>
                <a:gridCol w="711023"/>
                <a:gridCol w="712128"/>
                <a:gridCol w="711023"/>
                <a:gridCol w="712127"/>
              </a:tblGrid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66" name="Object 8"/>
          <p:cNvGraphicFramePr>
            <a:graphicFrameLocks noChangeAspect="1"/>
          </p:cNvGraphicFramePr>
          <p:nvPr/>
        </p:nvGraphicFramePr>
        <p:xfrm>
          <a:off x="5556250" y="2714625"/>
          <a:ext cx="2341563" cy="976313"/>
        </p:xfrm>
        <a:graphic>
          <a:graphicData uri="http://schemas.openxmlformats.org/presentationml/2006/ole">
            <p:oleObj spid="_x0000_s11266" name="Equation" r:id="rId3" imgW="914400" imgH="380880" progId="Equation.DSMT4">
              <p:embed/>
            </p:oleObj>
          </a:graphicData>
        </a:graphic>
      </p:graphicFrame>
      <p:sp>
        <p:nvSpPr>
          <p:cNvPr id="11337" name="Text Box 199"/>
          <p:cNvSpPr txBox="1">
            <a:spLocks noChangeArrowheads="1"/>
          </p:cNvSpPr>
          <p:nvPr/>
        </p:nvSpPr>
        <p:spPr bwMode="auto">
          <a:xfrm>
            <a:off x="2428875" y="3429000"/>
            <a:ext cx="49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1338" name="Text Box 203"/>
          <p:cNvSpPr txBox="1">
            <a:spLocks noChangeArrowheads="1"/>
          </p:cNvSpPr>
          <p:nvPr/>
        </p:nvSpPr>
        <p:spPr bwMode="auto">
          <a:xfrm>
            <a:off x="2511425" y="40719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288925" y="1143000"/>
          <a:ext cx="2997191" cy="842963"/>
        </p:xfrm>
        <a:graphic>
          <a:graphicData uri="http://schemas.openxmlformats.org/presentationml/2006/ole">
            <p:oleObj spid="_x0000_s11267" name="Equation" r:id="rId4" imgW="1168200" imgH="253800" progId="Equation.DSMT4">
              <p:embed/>
            </p:oleObj>
          </a:graphicData>
        </a:graphic>
      </p:graphicFrame>
      <p:sp>
        <p:nvSpPr>
          <p:cNvPr id="11339" name="テキスト ボックス 16"/>
          <p:cNvSpPr txBox="1">
            <a:spLocks noChangeArrowheads="1"/>
          </p:cNvSpPr>
          <p:nvPr/>
        </p:nvSpPr>
        <p:spPr bwMode="auto">
          <a:xfrm>
            <a:off x="214282" y="642918"/>
            <a:ext cx="88424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２つ以上の事象が同時におこる確率を同時</a:t>
            </a:r>
            <a:r>
              <a:rPr lang="ja-JP" altLang="en-US" dirty="0" smtClean="0"/>
              <a:t>確率（結合確率）と</a:t>
            </a:r>
            <a:r>
              <a:rPr lang="ja-JP" altLang="en-US" dirty="0"/>
              <a:t>いう。</a:t>
            </a:r>
          </a:p>
        </p:txBody>
      </p:sp>
      <p:sp>
        <p:nvSpPr>
          <p:cNvPr id="11340" name="テキスト ボックス 17"/>
          <p:cNvSpPr txBox="1">
            <a:spLocks noChangeArrowheads="1"/>
          </p:cNvSpPr>
          <p:nvPr/>
        </p:nvSpPr>
        <p:spPr bwMode="auto">
          <a:xfrm>
            <a:off x="3286116" y="1357298"/>
            <a:ext cx="2076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err="1"/>
              <a:t>のように</a:t>
            </a:r>
            <a:r>
              <a:rPr lang="ja-JP" altLang="en-US" dirty="0"/>
              <a:t>表す。</a:t>
            </a:r>
          </a:p>
        </p:txBody>
      </p:sp>
      <p:sp>
        <p:nvSpPr>
          <p:cNvPr id="11341" name="AutoShape 11"/>
          <p:cNvSpPr>
            <a:spLocks noChangeArrowheads="1"/>
          </p:cNvSpPr>
          <p:nvPr/>
        </p:nvSpPr>
        <p:spPr bwMode="auto">
          <a:xfrm>
            <a:off x="5786438" y="1214438"/>
            <a:ext cx="2919412" cy="1000125"/>
          </a:xfrm>
          <a:prstGeom prst="wedgeRoundRectCallout">
            <a:avLst>
              <a:gd name="adj1" fmla="val -24810"/>
              <a:gd name="adj2" fmla="val 936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甲が</a:t>
            </a:r>
            <a:r>
              <a:rPr lang="en-US" altLang="ja-JP"/>
              <a:t>3</a:t>
            </a:r>
            <a:r>
              <a:rPr lang="ja-JP" altLang="en-US"/>
              <a:t>を出してしかも勝つ確率。</a:t>
            </a:r>
            <a:endParaRPr lang="ja-JP" altLang="ja-JP"/>
          </a:p>
        </p:txBody>
      </p:sp>
      <p:sp>
        <p:nvSpPr>
          <p:cNvPr id="11342" name="Line 215"/>
          <p:cNvSpPr>
            <a:spLocks noChangeShapeType="1"/>
          </p:cNvSpPr>
          <p:nvPr/>
        </p:nvSpPr>
        <p:spPr bwMode="auto">
          <a:xfrm>
            <a:off x="285750" y="2786063"/>
            <a:ext cx="642938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43" name="Text Box 216"/>
          <p:cNvSpPr txBox="1">
            <a:spLocks noChangeArrowheads="1"/>
          </p:cNvSpPr>
          <p:nvPr/>
        </p:nvSpPr>
        <p:spPr bwMode="auto">
          <a:xfrm>
            <a:off x="500063" y="27860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11344" name="AutoShape 11"/>
          <p:cNvSpPr>
            <a:spLocks noChangeArrowheads="1"/>
          </p:cNvSpPr>
          <p:nvPr/>
        </p:nvSpPr>
        <p:spPr bwMode="auto">
          <a:xfrm>
            <a:off x="5786438" y="4286250"/>
            <a:ext cx="2919412" cy="785813"/>
          </a:xfrm>
          <a:prstGeom prst="wedgeRoundRectCallout">
            <a:avLst>
              <a:gd name="adj1" fmla="val 13819"/>
              <a:gd name="adj2" fmla="val -13335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分母に注意する。</a:t>
            </a:r>
            <a:endParaRPr lang="ja-JP" altLang="ja-JP"/>
          </a:p>
        </p:txBody>
      </p:sp>
      <p:sp>
        <p:nvSpPr>
          <p:cNvPr id="11345" name="AutoShape 11"/>
          <p:cNvSpPr>
            <a:spLocks noChangeArrowheads="1"/>
          </p:cNvSpPr>
          <p:nvPr/>
        </p:nvSpPr>
        <p:spPr bwMode="auto">
          <a:xfrm>
            <a:off x="285750" y="1928813"/>
            <a:ext cx="2857500" cy="571500"/>
          </a:xfrm>
          <a:prstGeom prst="wedgeRoundRectCallout">
            <a:avLst>
              <a:gd name="adj1" fmla="val 8375"/>
              <a:gd name="adj2" fmla="val -861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“</a:t>
            </a:r>
            <a:r>
              <a:rPr lang="en-US" altLang="ja-JP"/>
              <a:t>And</a:t>
            </a:r>
            <a:r>
              <a:rPr lang="ja-JP" altLang="en-US"/>
              <a:t>”の意味</a:t>
            </a:r>
            <a:endParaRPr lang="ja-JP" altLang="ja-JP"/>
          </a:p>
        </p:txBody>
      </p:sp>
      <p:sp>
        <p:nvSpPr>
          <p:cNvPr id="24" name="正方形/長方形 23"/>
          <p:cNvSpPr/>
          <p:nvPr/>
        </p:nvSpPr>
        <p:spPr>
          <a:xfrm>
            <a:off x="928688" y="3286125"/>
            <a:ext cx="4500562" cy="35718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59"/>
          <p:cNvGraphicFramePr>
            <a:graphicFrameLocks noGrp="1"/>
          </p:cNvGraphicFramePr>
          <p:nvPr/>
        </p:nvGraphicFramePr>
        <p:xfrm>
          <a:off x="214313" y="3071813"/>
          <a:ext cx="2857550" cy="3627120"/>
        </p:xfrm>
        <a:graphic>
          <a:graphicData uri="http://schemas.openxmlformats.org/drawingml/2006/table">
            <a:tbl>
              <a:tblPr/>
              <a:tblGrid>
                <a:gridCol w="408493"/>
                <a:gridCol w="407860"/>
                <a:gridCol w="408492"/>
                <a:gridCol w="407860"/>
                <a:gridCol w="408493"/>
                <a:gridCol w="407860"/>
                <a:gridCol w="408492"/>
              </a:tblGrid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1428750" y="4143375"/>
            <a:ext cx="428625" cy="500063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2360" name="タイトル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ja-JP" altLang="en-US" sz="3200" smtClean="0"/>
              <a:t>補足３：独立な事象における同時確率（結合確率）</a:t>
            </a:r>
          </a:p>
        </p:txBody>
      </p:sp>
      <p:sp>
        <p:nvSpPr>
          <p:cNvPr id="12361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0CF7C-AE98-4F57-BF03-E507CAD4E39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graphicFrame>
        <p:nvGraphicFramePr>
          <p:cNvPr id="12290" name="Object 8"/>
          <p:cNvGraphicFramePr>
            <a:graphicFrameLocks noChangeAspect="1"/>
          </p:cNvGraphicFramePr>
          <p:nvPr/>
        </p:nvGraphicFramePr>
        <p:xfrm>
          <a:off x="3500438" y="4857750"/>
          <a:ext cx="4929187" cy="1350963"/>
        </p:xfrm>
        <a:graphic>
          <a:graphicData uri="http://schemas.openxmlformats.org/presentationml/2006/ole">
            <p:oleObj spid="_x0000_s12290" name="Equation" r:id="rId3" imgW="2565360" imgH="1054080" progId="Equation.DSMT4">
              <p:embed/>
            </p:oleObj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500062" y="1643063"/>
          <a:ext cx="6572268" cy="641350"/>
        </p:xfrm>
        <a:graphic>
          <a:graphicData uri="http://schemas.openxmlformats.org/presentationml/2006/ole">
            <p:oleObj spid="_x0000_s12291" name="Equation" r:id="rId4" imgW="2641320" imgH="253800" progId="Equation.DSMT4">
              <p:embed/>
            </p:oleObj>
          </a:graphicData>
        </a:graphic>
      </p:graphicFrame>
      <p:sp>
        <p:nvSpPr>
          <p:cNvPr id="12362" name="テキスト ボックス 16"/>
          <p:cNvSpPr txBox="1">
            <a:spLocks noChangeArrowheads="1"/>
          </p:cNvSpPr>
          <p:nvPr/>
        </p:nvSpPr>
        <p:spPr bwMode="auto">
          <a:xfrm>
            <a:off x="428625" y="857250"/>
            <a:ext cx="7715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事象１と事象２の同時確率がそれぞれの事象の確率の積で表わされるとき、事象１と事象２は</a:t>
            </a:r>
            <a:r>
              <a:rPr lang="ja-JP" altLang="en-US">
                <a:solidFill>
                  <a:srgbClr val="C00000"/>
                </a:solidFill>
              </a:rPr>
              <a:t>独立</a:t>
            </a:r>
            <a:r>
              <a:rPr lang="ja-JP" altLang="en-US"/>
              <a:t>であるという。</a:t>
            </a:r>
            <a:endParaRPr lang="en-US" altLang="ja-JP"/>
          </a:p>
        </p:txBody>
      </p:sp>
      <p:sp>
        <p:nvSpPr>
          <p:cNvPr id="12363" name="Line 215"/>
          <p:cNvSpPr>
            <a:spLocks noChangeShapeType="1"/>
          </p:cNvSpPr>
          <p:nvPr/>
        </p:nvSpPr>
        <p:spPr bwMode="auto">
          <a:xfrm>
            <a:off x="214313" y="3143250"/>
            <a:ext cx="4286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64" name="Text Box 216"/>
          <p:cNvSpPr txBox="1">
            <a:spLocks noChangeArrowheads="1"/>
          </p:cNvSpPr>
          <p:nvPr/>
        </p:nvSpPr>
        <p:spPr bwMode="auto">
          <a:xfrm>
            <a:off x="285750" y="3000375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12365" name="Text Box 216"/>
          <p:cNvSpPr txBox="1">
            <a:spLocks noChangeArrowheads="1"/>
          </p:cNvSpPr>
          <p:nvPr/>
        </p:nvSpPr>
        <p:spPr bwMode="auto">
          <a:xfrm>
            <a:off x="71438" y="3286125"/>
            <a:ext cx="393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乙</a:t>
            </a:r>
          </a:p>
        </p:txBody>
      </p:sp>
      <p:sp>
        <p:nvSpPr>
          <p:cNvPr id="12366" name="Text Box 7"/>
          <p:cNvSpPr txBox="1">
            <a:spLocks noChangeArrowheads="1"/>
          </p:cNvSpPr>
          <p:nvPr/>
        </p:nvSpPr>
        <p:spPr bwMode="auto">
          <a:xfrm>
            <a:off x="3214688" y="3071813"/>
            <a:ext cx="4000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事象系</a:t>
            </a:r>
            <a:r>
              <a:rPr lang="en-US" altLang="ja-JP"/>
              <a:t>C</a:t>
            </a:r>
            <a:r>
              <a:rPr lang="ja-JP" altLang="en-US"/>
              <a:t>：乙のサイコロの目に関する事象系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3136900" y="3857625"/>
          <a:ext cx="5578475" cy="893763"/>
        </p:xfrm>
        <a:graphic>
          <a:graphicData uri="http://schemas.openxmlformats.org/presentationml/2006/ole">
            <p:oleObj spid="_x0000_s12292" name="Equation" r:id="rId5" imgW="4127400" imgH="660240" progId="Equation.DSMT4">
              <p:embed/>
            </p:oleObj>
          </a:graphicData>
        </a:graphic>
      </p:graphicFrame>
      <p:sp>
        <p:nvSpPr>
          <p:cNvPr id="21" name="角丸四角形 20"/>
          <p:cNvSpPr/>
          <p:nvPr/>
        </p:nvSpPr>
        <p:spPr>
          <a:xfrm>
            <a:off x="285750" y="714375"/>
            <a:ext cx="8358188" cy="228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57250" y="500063"/>
            <a:ext cx="800100" cy="46196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定義</a:t>
            </a:r>
          </a:p>
        </p:txBody>
      </p:sp>
      <p:sp>
        <p:nvSpPr>
          <p:cNvPr id="12369" name="テキスト ボックス 16"/>
          <p:cNvSpPr txBox="1">
            <a:spLocks noChangeArrowheads="1"/>
          </p:cNvSpPr>
          <p:nvPr/>
        </p:nvSpPr>
        <p:spPr bwMode="auto">
          <a:xfrm>
            <a:off x="571500" y="2214563"/>
            <a:ext cx="7715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事象系１と事象系２の任意の２つの事象が独立のときに、</a:t>
            </a:r>
            <a:endParaRPr lang="en-US" altLang="ja-JP"/>
          </a:p>
          <a:p>
            <a:r>
              <a:rPr lang="ja-JP" altLang="en-US"/>
              <a:t>事象系１と事象系２は</a:t>
            </a:r>
            <a:r>
              <a:rPr lang="ja-JP" altLang="en-US">
                <a:solidFill>
                  <a:srgbClr val="C00000"/>
                </a:solidFill>
              </a:rPr>
              <a:t>独立</a:t>
            </a:r>
            <a:r>
              <a:rPr lang="ja-JP" altLang="en-US"/>
              <a:t>である。</a:t>
            </a:r>
            <a:endParaRPr lang="en-US" altLang="ja-JP"/>
          </a:p>
        </p:txBody>
      </p:sp>
      <p:sp>
        <p:nvSpPr>
          <p:cNvPr id="12370" name="Text Box 7"/>
          <p:cNvSpPr txBox="1">
            <a:spLocks noChangeArrowheads="1"/>
          </p:cNvSpPr>
          <p:nvPr/>
        </p:nvSpPr>
        <p:spPr bwMode="auto">
          <a:xfrm>
            <a:off x="3429000" y="6286500"/>
            <a:ext cx="4000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事象系</a:t>
            </a:r>
            <a:r>
              <a:rPr lang="en-US" altLang="ja-JP"/>
              <a:t>B</a:t>
            </a:r>
            <a:r>
              <a:rPr lang="ja-JP" altLang="en-US"/>
              <a:t>と事象系</a:t>
            </a:r>
            <a:r>
              <a:rPr lang="en-US" altLang="ja-JP"/>
              <a:t>C</a:t>
            </a:r>
            <a:r>
              <a:rPr lang="ja-JP" altLang="en-US"/>
              <a:t>は独立。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問題</a:t>
            </a:r>
          </a:p>
        </p:txBody>
      </p:sp>
      <p:sp>
        <p:nvSpPr>
          <p:cNvPr id="4403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C748A3-FA2F-4942-81FC-9C133E2CB341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44036" name="テキスト ボックス 16"/>
          <p:cNvSpPr txBox="1">
            <a:spLocks noChangeArrowheads="1"/>
          </p:cNvSpPr>
          <p:nvPr/>
        </p:nvSpPr>
        <p:spPr bwMode="auto">
          <a:xfrm>
            <a:off x="500063" y="857250"/>
            <a:ext cx="7715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確率を計算することにより、</a:t>
            </a:r>
            <a:endParaRPr lang="en-US" altLang="ja-JP"/>
          </a:p>
          <a:p>
            <a:r>
              <a:rPr lang="ja-JP" altLang="en-US"/>
              <a:t>事象系</a:t>
            </a:r>
            <a:r>
              <a:rPr lang="en-US" altLang="ja-JP"/>
              <a:t>A</a:t>
            </a:r>
            <a:r>
              <a:rPr lang="ja-JP" altLang="en-US"/>
              <a:t>と事象系</a:t>
            </a:r>
            <a:r>
              <a:rPr lang="en-US" altLang="ja-JP"/>
              <a:t>B</a:t>
            </a:r>
            <a:r>
              <a:rPr lang="ja-JP" altLang="en-US"/>
              <a:t>が独立でないことを示せ。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871BC6-AB3E-440A-A646-8981BFA807CB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エントロピーの性質</a:t>
            </a:r>
          </a:p>
        </p:txBody>
      </p:sp>
      <p:sp>
        <p:nvSpPr>
          <p:cNvPr id="1033" name="Text Box 4"/>
          <p:cNvSpPr txBox="1">
            <a:spLocks noChangeArrowheads="1"/>
          </p:cNvSpPr>
          <p:nvPr/>
        </p:nvSpPr>
        <p:spPr bwMode="auto">
          <a:xfrm>
            <a:off x="304800" y="685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500166" y="714356"/>
          <a:ext cx="5991225" cy="1187450"/>
        </p:xfrm>
        <a:graphic>
          <a:graphicData uri="http://schemas.openxmlformats.org/presentationml/2006/ole">
            <p:oleObj spid="_x0000_s1026" name="Equation" r:id="rId3" imgW="2565360" imgH="507960" progId="Equation.DSMT4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609600" y="2362200"/>
          <a:ext cx="7391400" cy="935038"/>
        </p:xfrm>
        <a:graphic>
          <a:graphicData uri="http://schemas.openxmlformats.org/presentationml/2006/ole">
            <p:oleObj spid="_x0000_s1027" name="Equation" r:id="rId4" imgW="3213000" imgH="406080" progId="Equation.DSMT4">
              <p:embed/>
            </p:oleObj>
          </a:graphicData>
        </a:graphic>
      </p:graphicFrame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381000" y="1981200"/>
            <a:ext cx="454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のエントロピーは次式で表される。</a:t>
            </a:r>
          </a:p>
        </p:txBody>
      </p:sp>
      <p:graphicFrame>
        <p:nvGraphicFramePr>
          <p:cNvPr id="1028" name="Object 13"/>
          <p:cNvGraphicFramePr>
            <a:graphicFrameLocks noChangeAspect="1"/>
          </p:cNvGraphicFramePr>
          <p:nvPr/>
        </p:nvGraphicFramePr>
        <p:xfrm>
          <a:off x="533400" y="3733800"/>
          <a:ext cx="7924800" cy="1395413"/>
        </p:xfrm>
        <a:graphic>
          <a:graphicData uri="http://schemas.openxmlformats.org/presentationml/2006/ole">
            <p:oleObj spid="_x0000_s1028" name="Equation" r:id="rId5" imgW="1155600" imgH="203040" progId="Equation.DSMT4">
              <p:embed/>
            </p:oleObj>
          </a:graphicData>
        </a:graphic>
      </p:graphicFrame>
      <p:sp>
        <p:nvSpPr>
          <p:cNvPr id="1035" name="Text Box 14"/>
          <p:cNvSpPr txBox="1">
            <a:spLocks noChangeArrowheads="1"/>
          </p:cNvSpPr>
          <p:nvPr/>
        </p:nvSpPr>
        <p:spPr bwMode="auto">
          <a:xfrm>
            <a:off x="304800" y="3276600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このとき、次式が成り立つ。</a:t>
            </a:r>
          </a:p>
        </p:txBody>
      </p:sp>
      <p:sp>
        <p:nvSpPr>
          <p:cNvPr id="1036" name="AutoShape 15"/>
          <p:cNvSpPr>
            <a:spLocks noChangeArrowheads="1"/>
          </p:cNvSpPr>
          <p:nvPr/>
        </p:nvSpPr>
        <p:spPr bwMode="auto">
          <a:xfrm>
            <a:off x="4572000" y="5448300"/>
            <a:ext cx="4191000" cy="1295400"/>
          </a:xfrm>
          <a:prstGeom prst="wedgeRoundRectCallout">
            <a:avLst>
              <a:gd name="adj1" fmla="val -24431"/>
              <a:gd name="adj2" fmla="val -868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1029" name="Object 16"/>
          <p:cNvGraphicFramePr>
            <a:graphicFrameLocks noChangeAspect="1"/>
          </p:cNvGraphicFramePr>
          <p:nvPr/>
        </p:nvGraphicFramePr>
        <p:xfrm>
          <a:off x="4572000" y="5905500"/>
          <a:ext cx="3476625" cy="876300"/>
        </p:xfrm>
        <a:graphic>
          <a:graphicData uri="http://schemas.openxmlformats.org/presentationml/2006/ole">
            <p:oleObj spid="_x0000_s1029" name="Equation" r:id="rId6" imgW="1511280" imgH="380880" progId="Equation.DSMT4">
              <p:embed/>
            </p:oleObj>
          </a:graphicData>
        </a:graphic>
      </p:graphicFrame>
      <p:sp>
        <p:nvSpPr>
          <p:cNvPr id="1037" name="Text Box 17"/>
          <p:cNvSpPr txBox="1">
            <a:spLocks noChangeArrowheads="1"/>
          </p:cNvSpPr>
          <p:nvPr/>
        </p:nvSpPr>
        <p:spPr bwMode="auto">
          <a:xfrm>
            <a:off x="4724400" y="5600700"/>
            <a:ext cx="389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全ての事象が等確率のとき。</a:t>
            </a:r>
          </a:p>
        </p:txBody>
      </p:sp>
      <p:sp>
        <p:nvSpPr>
          <p:cNvPr id="1038" name="AutoShape 18"/>
          <p:cNvSpPr>
            <a:spLocks noChangeArrowheads="1"/>
          </p:cNvSpPr>
          <p:nvPr/>
        </p:nvSpPr>
        <p:spPr bwMode="auto">
          <a:xfrm>
            <a:off x="152400" y="5410200"/>
            <a:ext cx="4191000" cy="1295400"/>
          </a:xfrm>
          <a:prstGeom prst="wedgeRoundRectCallout">
            <a:avLst>
              <a:gd name="adj1" fmla="val -23372"/>
              <a:gd name="adj2" fmla="val -875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1030" name="Object 19"/>
          <p:cNvGraphicFramePr>
            <a:graphicFrameLocks noChangeAspect="1"/>
          </p:cNvGraphicFramePr>
          <p:nvPr/>
        </p:nvGraphicFramePr>
        <p:xfrm>
          <a:off x="446088" y="6148388"/>
          <a:ext cx="3651250" cy="466725"/>
        </p:xfrm>
        <a:graphic>
          <a:graphicData uri="http://schemas.openxmlformats.org/presentationml/2006/ole">
            <p:oleObj spid="_x0000_s1030" name="Equation" r:id="rId7" imgW="1587240" imgH="203040" progId="Equation.DSMT4">
              <p:embed/>
            </p:oleObj>
          </a:graphicData>
        </a:graphic>
      </p:graphicFrame>
      <p:sp>
        <p:nvSpPr>
          <p:cNvPr id="1039" name="Text Box 20"/>
          <p:cNvSpPr txBox="1">
            <a:spLocks noChangeArrowheads="1"/>
          </p:cNvSpPr>
          <p:nvPr/>
        </p:nvSpPr>
        <p:spPr bwMode="auto">
          <a:xfrm>
            <a:off x="304800" y="5562600"/>
            <a:ext cx="3771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ある事象が必ず起きるとき。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793D3-7FBF-4526-856B-3757C6F3774E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3321" name="Oval 2"/>
          <p:cNvSpPr>
            <a:spLocks noChangeArrowheads="1"/>
          </p:cNvSpPr>
          <p:nvPr/>
        </p:nvSpPr>
        <p:spPr bwMode="auto">
          <a:xfrm>
            <a:off x="1447800" y="1371600"/>
            <a:ext cx="3962400" cy="396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2" name="Oval 3"/>
          <p:cNvSpPr>
            <a:spLocks noChangeArrowheads="1"/>
          </p:cNvSpPr>
          <p:nvPr/>
        </p:nvSpPr>
        <p:spPr bwMode="auto">
          <a:xfrm>
            <a:off x="3657600" y="1295400"/>
            <a:ext cx="3962400" cy="3962400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3" name="Arc 24"/>
          <p:cNvSpPr>
            <a:spLocks/>
          </p:cNvSpPr>
          <p:nvPr/>
        </p:nvSpPr>
        <p:spPr bwMode="auto">
          <a:xfrm flipV="1">
            <a:off x="4495800" y="1295400"/>
            <a:ext cx="3140075" cy="3962400"/>
          </a:xfrm>
          <a:custGeom>
            <a:avLst/>
            <a:gdLst>
              <a:gd name="T0" fmla="*/ 0 w 34205"/>
              <a:gd name="T1" fmla="*/ 2147483647 h 43200"/>
              <a:gd name="T2" fmla="*/ 2147483647 w 34205"/>
              <a:gd name="T3" fmla="*/ 2147483647 h 43200"/>
              <a:gd name="T4" fmla="*/ 2147483647 w 34205"/>
              <a:gd name="T5" fmla="*/ 2147483647 h 43200"/>
              <a:gd name="T6" fmla="*/ 0 60000 65536"/>
              <a:gd name="T7" fmla="*/ 0 60000 65536"/>
              <a:gd name="T8" fmla="*/ 0 60000 65536"/>
              <a:gd name="T9" fmla="*/ 0 w 34205"/>
              <a:gd name="T10" fmla="*/ 0 h 43200"/>
              <a:gd name="T11" fmla="*/ 34205 w 3420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05" h="43200" fill="none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</a:path>
              <a:path w="34205" h="43200" stroke="0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  <a:lnTo>
                  <a:pt x="12605" y="21600"/>
                </a:lnTo>
                <a:close/>
              </a:path>
            </a:pathLst>
          </a:custGeom>
          <a:noFill/>
          <a:ln w="5715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4" name="Arc 23"/>
          <p:cNvSpPr>
            <a:spLocks/>
          </p:cNvSpPr>
          <p:nvPr/>
        </p:nvSpPr>
        <p:spPr bwMode="auto">
          <a:xfrm flipH="1" flipV="1">
            <a:off x="1446213" y="1371600"/>
            <a:ext cx="3140075" cy="3962400"/>
          </a:xfrm>
          <a:custGeom>
            <a:avLst/>
            <a:gdLst>
              <a:gd name="T0" fmla="*/ 0 w 34205"/>
              <a:gd name="T1" fmla="*/ 2147483647 h 43200"/>
              <a:gd name="T2" fmla="*/ 2147483647 w 34205"/>
              <a:gd name="T3" fmla="*/ 2147483647 h 43200"/>
              <a:gd name="T4" fmla="*/ 2147483647 w 34205"/>
              <a:gd name="T5" fmla="*/ 2147483647 h 43200"/>
              <a:gd name="T6" fmla="*/ 0 60000 65536"/>
              <a:gd name="T7" fmla="*/ 0 60000 65536"/>
              <a:gd name="T8" fmla="*/ 0 60000 65536"/>
              <a:gd name="T9" fmla="*/ 0 w 34205"/>
              <a:gd name="T10" fmla="*/ 0 h 43200"/>
              <a:gd name="T11" fmla="*/ 34205 w 3420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05" h="43200" fill="none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</a:path>
              <a:path w="34205" h="43200" stroke="0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  <a:lnTo>
                  <a:pt x="12605" y="21600"/>
                </a:lnTo>
                <a:close/>
              </a:path>
            </a:pathLst>
          </a:custGeom>
          <a:noFill/>
          <a:ln w="5715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5" name="AutoShape 21"/>
          <p:cNvSpPr>
            <a:spLocks noChangeArrowheads="1"/>
          </p:cNvSpPr>
          <p:nvPr/>
        </p:nvSpPr>
        <p:spPr bwMode="auto">
          <a:xfrm>
            <a:off x="381000" y="5638800"/>
            <a:ext cx="4114800" cy="990600"/>
          </a:xfrm>
          <a:prstGeom prst="wedgeRoundRectCallout">
            <a:avLst>
              <a:gd name="adj1" fmla="val -5324"/>
              <a:gd name="adj2" fmla="val -1182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26" name="Text Box 5"/>
          <p:cNvSpPr txBox="1">
            <a:spLocks noChangeArrowheads="1"/>
          </p:cNvSpPr>
          <p:nvPr/>
        </p:nvSpPr>
        <p:spPr bwMode="auto">
          <a:xfrm>
            <a:off x="1447800" y="588963"/>
            <a:ext cx="260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甲の勝負けの情報</a:t>
            </a:r>
          </a:p>
        </p:txBody>
      </p:sp>
      <p:sp>
        <p:nvSpPr>
          <p:cNvPr id="13327" name="Text Box 6"/>
          <p:cNvSpPr txBox="1">
            <a:spLocks noChangeArrowheads="1"/>
          </p:cNvSpPr>
          <p:nvPr/>
        </p:nvSpPr>
        <p:spPr bwMode="auto">
          <a:xfrm>
            <a:off x="4572000" y="588963"/>
            <a:ext cx="259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0066"/>
                </a:solidFill>
              </a:rPr>
              <a:t>甲の出た目の情報</a:t>
            </a:r>
          </a:p>
        </p:txBody>
      </p:sp>
      <p:sp>
        <p:nvSpPr>
          <p:cNvPr id="13328" name="AutoShape 7"/>
          <p:cNvSpPr>
            <a:spLocks noChangeArrowheads="1"/>
          </p:cNvSpPr>
          <p:nvPr/>
        </p:nvSpPr>
        <p:spPr bwMode="auto">
          <a:xfrm>
            <a:off x="5105400" y="5257800"/>
            <a:ext cx="3581400" cy="1600200"/>
          </a:xfrm>
          <a:prstGeom prst="wedgeRoundRectCallout">
            <a:avLst>
              <a:gd name="adj1" fmla="val -56472"/>
              <a:gd name="adj2" fmla="val -1410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29" name="AutoShape 8"/>
          <p:cNvSpPr>
            <a:spLocks noChangeArrowheads="1"/>
          </p:cNvSpPr>
          <p:nvPr/>
        </p:nvSpPr>
        <p:spPr bwMode="auto">
          <a:xfrm>
            <a:off x="0" y="1981200"/>
            <a:ext cx="1371600" cy="2971800"/>
          </a:xfrm>
          <a:prstGeom prst="wedgeRoundRectCallout">
            <a:avLst>
              <a:gd name="adj1" fmla="val 159491"/>
              <a:gd name="adj2" fmla="val -3514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30" name="AutoShape 9"/>
          <p:cNvSpPr>
            <a:spLocks noChangeArrowheads="1"/>
          </p:cNvSpPr>
          <p:nvPr/>
        </p:nvSpPr>
        <p:spPr bwMode="auto">
          <a:xfrm>
            <a:off x="7772400" y="1905000"/>
            <a:ext cx="1371600" cy="2514600"/>
          </a:xfrm>
          <a:prstGeom prst="wedgeRoundRectCallout">
            <a:avLst>
              <a:gd name="adj1" fmla="val -110764"/>
              <a:gd name="adj2" fmla="val -1717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13314" name="Object 11"/>
          <p:cNvGraphicFramePr>
            <a:graphicFrameLocks noChangeAspect="1"/>
          </p:cNvGraphicFramePr>
          <p:nvPr/>
        </p:nvGraphicFramePr>
        <p:xfrm>
          <a:off x="7848600" y="1981200"/>
          <a:ext cx="1019175" cy="738188"/>
        </p:xfrm>
        <a:graphic>
          <a:graphicData uri="http://schemas.openxmlformats.org/presentationml/2006/ole">
            <p:oleObj spid="_x0000_s13314" name="Equation" r:id="rId3" imgW="596880" imgH="431640" progId="Equation.DSMT4">
              <p:embed/>
            </p:oleObj>
          </a:graphicData>
        </a:graphic>
      </p:graphicFrame>
      <p:graphicFrame>
        <p:nvGraphicFramePr>
          <p:cNvPr id="13315" name="Object 12"/>
          <p:cNvGraphicFramePr>
            <a:graphicFrameLocks noChangeAspect="1"/>
          </p:cNvGraphicFramePr>
          <p:nvPr/>
        </p:nvGraphicFramePr>
        <p:xfrm>
          <a:off x="304800" y="2514600"/>
          <a:ext cx="1019175" cy="736600"/>
        </p:xfrm>
        <a:graphic>
          <a:graphicData uri="http://schemas.openxmlformats.org/presentationml/2006/ole">
            <p:oleObj spid="_x0000_s13315" name="Equation" r:id="rId4" imgW="596880" imgH="431640" progId="Equation.DSMT4">
              <p:embed/>
            </p:oleObj>
          </a:graphicData>
        </a:graphic>
      </p:graphicFrame>
      <p:graphicFrame>
        <p:nvGraphicFramePr>
          <p:cNvPr id="13316" name="Object 13"/>
          <p:cNvGraphicFramePr>
            <a:graphicFrameLocks noChangeAspect="1"/>
          </p:cNvGraphicFramePr>
          <p:nvPr/>
        </p:nvGraphicFramePr>
        <p:xfrm>
          <a:off x="5334000" y="5410200"/>
          <a:ext cx="1992313" cy="387350"/>
        </p:xfrm>
        <a:graphic>
          <a:graphicData uri="http://schemas.openxmlformats.org/presentationml/2006/ole">
            <p:oleObj spid="_x0000_s13316" name="Equation" r:id="rId5" imgW="1041120" imgH="203040" progId="Equation.DSMT4">
              <p:embed/>
            </p:oleObj>
          </a:graphicData>
        </a:graphic>
      </p:graphicFrame>
      <p:graphicFrame>
        <p:nvGraphicFramePr>
          <p:cNvPr id="13317" name="Object 14"/>
          <p:cNvGraphicFramePr>
            <a:graphicFrameLocks noChangeAspect="1"/>
          </p:cNvGraphicFramePr>
          <p:nvPr/>
        </p:nvGraphicFramePr>
        <p:xfrm>
          <a:off x="2039938" y="990600"/>
          <a:ext cx="1581150" cy="377825"/>
        </p:xfrm>
        <a:graphic>
          <a:graphicData uri="http://schemas.openxmlformats.org/presentationml/2006/ole">
            <p:oleObj spid="_x0000_s13317" name="Equation" r:id="rId6" imgW="850680" imgH="203040" progId="Equation.DSMT4">
              <p:embed/>
            </p:oleObj>
          </a:graphicData>
        </a:graphic>
      </p:graphicFrame>
      <p:graphicFrame>
        <p:nvGraphicFramePr>
          <p:cNvPr id="13318" name="Object 15"/>
          <p:cNvGraphicFramePr>
            <a:graphicFrameLocks noChangeAspect="1"/>
          </p:cNvGraphicFramePr>
          <p:nvPr/>
        </p:nvGraphicFramePr>
        <p:xfrm>
          <a:off x="5173663" y="1003300"/>
          <a:ext cx="1565275" cy="368300"/>
        </p:xfrm>
        <a:graphic>
          <a:graphicData uri="http://schemas.openxmlformats.org/presentationml/2006/ole">
            <p:oleObj spid="_x0000_s13318" name="Equation" r:id="rId7" imgW="863280" imgH="203040" progId="Equation.DSMT4">
              <p:embed/>
            </p:oleObj>
          </a:graphicData>
        </a:graphic>
      </p:graphicFrame>
      <p:sp>
        <p:nvSpPr>
          <p:cNvPr id="13331" name="Text Box 16"/>
          <p:cNvSpPr txBox="1">
            <a:spLocks noChangeArrowheads="1"/>
          </p:cNvSpPr>
          <p:nvPr/>
        </p:nvSpPr>
        <p:spPr bwMode="auto">
          <a:xfrm>
            <a:off x="5257800" y="5883275"/>
            <a:ext cx="320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A</a:t>
            </a:r>
            <a:r>
              <a:rPr lang="ja-JP" altLang="en-US"/>
              <a:t>の事象から間接的にＢを知る情報量</a:t>
            </a:r>
          </a:p>
        </p:txBody>
      </p:sp>
      <p:sp>
        <p:nvSpPr>
          <p:cNvPr id="13332" name="Text Box 17"/>
          <p:cNvSpPr txBox="1">
            <a:spLocks noChangeArrowheads="1"/>
          </p:cNvSpPr>
          <p:nvPr/>
        </p:nvSpPr>
        <p:spPr bwMode="auto">
          <a:xfrm>
            <a:off x="0" y="3581400"/>
            <a:ext cx="1447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Ｂを条件とするＡの情報量</a:t>
            </a:r>
          </a:p>
        </p:txBody>
      </p:sp>
      <p:sp>
        <p:nvSpPr>
          <p:cNvPr id="13333" name="Text Box 18"/>
          <p:cNvSpPr txBox="1">
            <a:spLocks noChangeArrowheads="1"/>
          </p:cNvSpPr>
          <p:nvPr/>
        </p:nvSpPr>
        <p:spPr bwMode="auto">
          <a:xfrm>
            <a:off x="7696200" y="3048000"/>
            <a:ext cx="1447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Ａを条件とするＢの情報量</a:t>
            </a:r>
          </a:p>
        </p:txBody>
      </p:sp>
      <p:sp>
        <p:nvSpPr>
          <p:cNvPr id="13334" name="Rectangle 1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サイコロゲームにおける様々なエントロピー</a:t>
            </a:r>
          </a:p>
        </p:txBody>
      </p:sp>
      <p:graphicFrame>
        <p:nvGraphicFramePr>
          <p:cNvPr id="13319" name="Object 20"/>
          <p:cNvGraphicFramePr>
            <a:graphicFrameLocks noChangeAspect="1"/>
          </p:cNvGraphicFramePr>
          <p:nvPr/>
        </p:nvGraphicFramePr>
        <p:xfrm>
          <a:off x="914400" y="5708650"/>
          <a:ext cx="1944688" cy="387350"/>
        </p:xfrm>
        <a:graphic>
          <a:graphicData uri="http://schemas.openxmlformats.org/presentationml/2006/ole">
            <p:oleObj spid="_x0000_s13319" name="Equation" r:id="rId8" imgW="1015920" imgH="203040" progId="Equation.DSMT4">
              <p:embed/>
            </p:oleObj>
          </a:graphicData>
        </a:graphic>
      </p:graphicFrame>
      <p:sp>
        <p:nvSpPr>
          <p:cNvPr id="13335" name="Text Box 25"/>
          <p:cNvSpPr txBox="1">
            <a:spLocks noChangeArrowheads="1"/>
          </p:cNvSpPr>
          <p:nvPr/>
        </p:nvSpPr>
        <p:spPr bwMode="auto">
          <a:xfrm>
            <a:off x="609600" y="6035675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勝ち負けと目の情報の両方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461DB7-4F33-478D-82E7-C9B37714C5E5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4341" name="Oval 2"/>
          <p:cNvSpPr>
            <a:spLocks noChangeArrowheads="1"/>
          </p:cNvSpPr>
          <p:nvPr/>
        </p:nvSpPr>
        <p:spPr bwMode="auto">
          <a:xfrm>
            <a:off x="4648200" y="2057400"/>
            <a:ext cx="2667000" cy="2667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2" name="Oval 3"/>
          <p:cNvSpPr>
            <a:spLocks noChangeArrowheads="1"/>
          </p:cNvSpPr>
          <p:nvPr/>
        </p:nvSpPr>
        <p:spPr bwMode="auto">
          <a:xfrm>
            <a:off x="6172200" y="2209800"/>
            <a:ext cx="2667000" cy="2667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3" name="AutoShape 8"/>
          <p:cNvSpPr>
            <a:spLocks noChangeArrowheads="1"/>
          </p:cNvSpPr>
          <p:nvPr/>
        </p:nvSpPr>
        <p:spPr bwMode="auto">
          <a:xfrm>
            <a:off x="1295400" y="5486400"/>
            <a:ext cx="7086600" cy="1371600"/>
          </a:xfrm>
          <a:prstGeom prst="wedgeRoundRectCallout">
            <a:avLst>
              <a:gd name="adj1" fmla="val 157"/>
              <a:gd name="adj2" fmla="val -20057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4344" name="Text Box 16"/>
          <p:cNvSpPr txBox="1">
            <a:spLocks noChangeArrowheads="1"/>
          </p:cNvSpPr>
          <p:nvPr/>
        </p:nvSpPr>
        <p:spPr bwMode="auto">
          <a:xfrm>
            <a:off x="1219200" y="5670550"/>
            <a:ext cx="7239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Ｂを条件とすることによって、情報源Ａの情報量がＢと関係している分減少する。したがって、減少分は、ＡとＢの共通の情報。</a:t>
            </a:r>
          </a:p>
        </p:txBody>
      </p:sp>
      <p:sp>
        <p:nvSpPr>
          <p:cNvPr id="14345" name="Rectangle 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条件付エントロピー１</a:t>
            </a:r>
          </a:p>
        </p:txBody>
      </p:sp>
      <p:sp>
        <p:nvSpPr>
          <p:cNvPr id="14346" name="Text Box 19"/>
          <p:cNvSpPr txBox="1">
            <a:spLocks noChangeArrowheads="1"/>
          </p:cNvSpPr>
          <p:nvPr/>
        </p:nvSpPr>
        <p:spPr bwMode="auto">
          <a:xfrm>
            <a:off x="762000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14347" name="Text Box 20"/>
          <p:cNvSpPr txBox="1">
            <a:spLocks noChangeArrowheads="1"/>
          </p:cNvSpPr>
          <p:nvPr/>
        </p:nvSpPr>
        <p:spPr bwMode="auto">
          <a:xfrm>
            <a:off x="304800" y="6096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甲の出た目の事象系を条件とする、</a:t>
            </a:r>
          </a:p>
          <a:p>
            <a:r>
              <a:rPr lang="ja-JP" altLang="en-US"/>
              <a:t>甲の勝ち負けの事象系の平均情報量</a:t>
            </a:r>
          </a:p>
        </p:txBody>
      </p:sp>
      <p:graphicFrame>
        <p:nvGraphicFramePr>
          <p:cNvPr id="14338" name="Object 22"/>
          <p:cNvGraphicFramePr>
            <a:graphicFrameLocks noChangeAspect="1"/>
          </p:cNvGraphicFramePr>
          <p:nvPr/>
        </p:nvGraphicFramePr>
        <p:xfrm>
          <a:off x="228600" y="1447800"/>
          <a:ext cx="4343400" cy="628650"/>
        </p:xfrm>
        <a:graphic>
          <a:graphicData uri="http://schemas.openxmlformats.org/presentationml/2006/ole">
            <p:oleObj spid="_x0000_s14338" name="Equation" r:id="rId3" imgW="2361960" imgH="342720" progId="Equation.DSMT4">
              <p:embed/>
            </p:oleObj>
          </a:graphicData>
        </a:graphic>
      </p:graphicFrame>
      <p:sp>
        <p:nvSpPr>
          <p:cNvPr id="14348" name="AutoShape 23"/>
          <p:cNvSpPr>
            <a:spLocks noChangeArrowheads="1"/>
          </p:cNvSpPr>
          <p:nvPr/>
        </p:nvSpPr>
        <p:spPr bwMode="auto">
          <a:xfrm>
            <a:off x="5791200" y="685800"/>
            <a:ext cx="3124200" cy="1066800"/>
          </a:xfrm>
          <a:prstGeom prst="wedgeRoundRectCallout">
            <a:avLst>
              <a:gd name="adj1" fmla="val -89176"/>
              <a:gd name="adj2" fmla="val 453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4349" name="Text Box 24"/>
          <p:cNvSpPr txBox="1">
            <a:spLocks noChangeArrowheads="1"/>
          </p:cNvSpPr>
          <p:nvPr/>
        </p:nvSpPr>
        <p:spPr bwMode="auto">
          <a:xfrm>
            <a:off x="5867400" y="762000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条件付確率で定義されるエントロピー</a:t>
            </a:r>
          </a:p>
        </p:txBody>
      </p:sp>
      <p:graphicFrame>
        <p:nvGraphicFramePr>
          <p:cNvPr id="14339" name="Object 25"/>
          <p:cNvGraphicFramePr>
            <a:graphicFrameLocks noChangeAspect="1"/>
          </p:cNvGraphicFramePr>
          <p:nvPr/>
        </p:nvGraphicFramePr>
        <p:xfrm>
          <a:off x="228600" y="2357438"/>
          <a:ext cx="4227513" cy="2747962"/>
        </p:xfrm>
        <a:graphic>
          <a:graphicData uri="http://schemas.openxmlformats.org/presentationml/2006/ole">
            <p:oleObj spid="_x0000_s14339" name="Equation" r:id="rId4" imgW="2298600" imgH="1498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2662238" y="938213"/>
            <a:ext cx="857250" cy="1133475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5365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AF5C84-D294-4DD3-9AEE-FFAFBF25A6EB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graphicFrame>
        <p:nvGraphicFramePr>
          <p:cNvPr id="5" name="Group 159"/>
          <p:cNvGraphicFramePr>
            <a:graphicFrameLocks noGrp="1"/>
          </p:cNvGraphicFramePr>
          <p:nvPr/>
        </p:nvGraphicFramePr>
        <p:xfrm>
          <a:off x="590550" y="369888"/>
          <a:ext cx="4981579" cy="3916378"/>
        </p:xfrm>
        <a:graphic>
          <a:graphicData uri="http://schemas.openxmlformats.org/drawingml/2006/table">
            <a:tbl>
              <a:tblPr/>
              <a:tblGrid>
                <a:gridCol w="712128"/>
                <a:gridCol w="711023"/>
                <a:gridCol w="712127"/>
                <a:gridCol w="711023"/>
                <a:gridCol w="712128"/>
                <a:gridCol w="711023"/>
                <a:gridCol w="712127"/>
              </a:tblGrid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62" name="Object 8"/>
          <p:cNvGraphicFramePr>
            <a:graphicFrameLocks noChangeAspect="1"/>
          </p:cNvGraphicFramePr>
          <p:nvPr/>
        </p:nvGraphicFramePr>
        <p:xfrm>
          <a:off x="214313" y="4643438"/>
          <a:ext cx="8715375" cy="458787"/>
        </p:xfrm>
        <a:graphic>
          <a:graphicData uri="http://schemas.openxmlformats.org/presentationml/2006/ole">
            <p:oleObj spid="_x0000_s15362" name="Equation" r:id="rId3" imgW="4825800" imgH="253800" progId="Equation.DSMT4">
              <p:embed/>
            </p:oleObj>
          </a:graphicData>
        </a:graphic>
      </p:graphicFrame>
      <p:sp>
        <p:nvSpPr>
          <p:cNvPr id="15432" name="Text Box 178"/>
          <p:cNvSpPr txBox="1">
            <a:spLocks noChangeArrowheads="1"/>
          </p:cNvSpPr>
          <p:nvPr/>
        </p:nvSpPr>
        <p:spPr bwMode="auto">
          <a:xfrm>
            <a:off x="2876550" y="21558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15433" name="Text Box 192"/>
          <p:cNvSpPr txBox="1">
            <a:spLocks noChangeArrowheads="1"/>
          </p:cNvSpPr>
          <p:nvPr/>
        </p:nvSpPr>
        <p:spPr bwMode="auto">
          <a:xfrm>
            <a:off x="2876550" y="26558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5434" name="Text Box 193"/>
          <p:cNvSpPr txBox="1">
            <a:spLocks noChangeArrowheads="1"/>
          </p:cNvSpPr>
          <p:nvPr/>
        </p:nvSpPr>
        <p:spPr bwMode="auto">
          <a:xfrm>
            <a:off x="2805113" y="32273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5435" name="Text Box 194"/>
          <p:cNvSpPr txBox="1">
            <a:spLocks noChangeArrowheads="1"/>
          </p:cNvSpPr>
          <p:nvPr/>
        </p:nvSpPr>
        <p:spPr bwMode="auto">
          <a:xfrm>
            <a:off x="2805113" y="37988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5436" name="Text Box 199"/>
          <p:cNvSpPr txBox="1">
            <a:spLocks noChangeArrowheads="1"/>
          </p:cNvSpPr>
          <p:nvPr/>
        </p:nvSpPr>
        <p:spPr bwMode="auto">
          <a:xfrm>
            <a:off x="2805113" y="9413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5437" name="Text Box 203"/>
          <p:cNvSpPr txBox="1">
            <a:spLocks noChangeArrowheads="1"/>
          </p:cNvSpPr>
          <p:nvPr/>
        </p:nvSpPr>
        <p:spPr bwMode="auto">
          <a:xfrm>
            <a:off x="2913063" y="1627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662238" y="214313"/>
            <a:ext cx="857250" cy="421481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5439" name="Line 215"/>
          <p:cNvSpPr>
            <a:spLocks noChangeShapeType="1"/>
          </p:cNvSpPr>
          <p:nvPr/>
        </p:nvSpPr>
        <p:spPr bwMode="auto">
          <a:xfrm>
            <a:off x="590550" y="357188"/>
            <a:ext cx="642938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40" name="Text Box 216"/>
          <p:cNvSpPr txBox="1">
            <a:spLocks noChangeArrowheads="1"/>
          </p:cNvSpPr>
          <p:nvPr/>
        </p:nvSpPr>
        <p:spPr bwMode="auto">
          <a:xfrm>
            <a:off x="804863" y="357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15441" name="AutoShape 23"/>
          <p:cNvSpPr>
            <a:spLocks noChangeArrowheads="1"/>
          </p:cNvSpPr>
          <p:nvPr/>
        </p:nvSpPr>
        <p:spPr bwMode="auto">
          <a:xfrm>
            <a:off x="5791200" y="685800"/>
            <a:ext cx="3124200" cy="3457575"/>
          </a:xfrm>
          <a:prstGeom prst="wedgeRoundRectCallout">
            <a:avLst>
              <a:gd name="adj1" fmla="val -47222"/>
              <a:gd name="adj2" fmla="val 6138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条件付エントロピーは、条件付き確率の平均の平均として定義される。</a:t>
            </a:r>
            <a:endParaRPr lang="en-US" altLang="ja-JP"/>
          </a:p>
          <a:p>
            <a:r>
              <a:rPr lang="ja-JP" altLang="en-US"/>
              <a:t>条件を１度固定しエントロピーを計算し、</a:t>
            </a:r>
            <a:endParaRPr lang="en-US" altLang="ja-JP"/>
          </a:p>
          <a:p>
            <a:r>
              <a:rPr lang="ja-JP" altLang="en-US"/>
              <a:t>すべての条件で平均を求める。</a:t>
            </a:r>
            <a:endParaRPr lang="en-US" altLang="ja-JP"/>
          </a:p>
        </p:txBody>
      </p:sp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357188" y="5643563"/>
          <a:ext cx="6858000" cy="962025"/>
        </p:xfrm>
        <a:graphic>
          <a:graphicData uri="http://schemas.openxmlformats.org/presentationml/2006/ole">
            <p:oleObj spid="_x0000_s15363" name="Equation" r:id="rId4" imgW="37972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31CCB-3115-46EC-B637-73BFCB48AC12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6389" name="Oval 3"/>
          <p:cNvSpPr>
            <a:spLocks noChangeArrowheads="1"/>
          </p:cNvSpPr>
          <p:nvPr/>
        </p:nvSpPr>
        <p:spPr bwMode="auto">
          <a:xfrm>
            <a:off x="2057400" y="1524000"/>
            <a:ext cx="2514600" cy="25146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0" name="AutoShape 4"/>
          <p:cNvSpPr>
            <a:spLocks noChangeArrowheads="1"/>
          </p:cNvSpPr>
          <p:nvPr/>
        </p:nvSpPr>
        <p:spPr bwMode="auto">
          <a:xfrm>
            <a:off x="304800" y="4876800"/>
            <a:ext cx="5486400" cy="1981200"/>
          </a:xfrm>
          <a:prstGeom prst="wedgeRoundRectCallout">
            <a:avLst>
              <a:gd name="adj1" fmla="val 9722"/>
              <a:gd name="adj2" fmla="val -13709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533400" y="5181600"/>
            <a:ext cx="5334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Ａを条件とすることによって、情報源Ｂの情報量がＡと関係している分減少する。したがって、減少分は、ＡとＢの共通の情報。</a:t>
            </a:r>
          </a:p>
        </p:txBody>
      </p:sp>
      <p:sp>
        <p:nvSpPr>
          <p:cNvPr id="16392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条件付エントロピー２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0" y="5334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甲の勝ち負けの事象系を条件とする甲の目の事象系の平均情報量</a:t>
            </a:r>
          </a:p>
        </p:txBody>
      </p:sp>
      <p:sp>
        <p:nvSpPr>
          <p:cNvPr id="16394" name="Oval 2"/>
          <p:cNvSpPr>
            <a:spLocks noChangeArrowheads="1"/>
          </p:cNvSpPr>
          <p:nvPr/>
        </p:nvSpPr>
        <p:spPr bwMode="auto">
          <a:xfrm>
            <a:off x="228600" y="1600200"/>
            <a:ext cx="2514600" cy="2514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6" name="Object 11"/>
          <p:cNvGraphicFramePr>
            <a:graphicFrameLocks noChangeAspect="1"/>
          </p:cNvGraphicFramePr>
          <p:nvPr/>
        </p:nvGraphicFramePr>
        <p:xfrm>
          <a:off x="4143371" y="1071546"/>
          <a:ext cx="4781649" cy="714380"/>
        </p:xfrm>
        <a:graphic>
          <a:graphicData uri="http://schemas.openxmlformats.org/presentationml/2006/ole">
            <p:oleObj spid="_x0000_s16386" name="Equation" r:id="rId3" imgW="2374560" imgH="355320" progId="Equation.DSMT4">
              <p:embed/>
            </p:oleObj>
          </a:graphicData>
        </a:graphic>
      </p:graphicFrame>
      <p:graphicFrame>
        <p:nvGraphicFramePr>
          <p:cNvPr id="16387" name="Object 12"/>
          <p:cNvGraphicFramePr>
            <a:graphicFrameLocks noChangeAspect="1"/>
          </p:cNvGraphicFramePr>
          <p:nvPr/>
        </p:nvGraphicFramePr>
        <p:xfrm>
          <a:off x="4648200" y="1905000"/>
          <a:ext cx="4227513" cy="2700338"/>
        </p:xfrm>
        <a:graphic>
          <a:graphicData uri="http://schemas.openxmlformats.org/presentationml/2006/ole">
            <p:oleObj spid="_x0000_s16387" name="Equation" r:id="rId4" imgW="2298600" imgH="1473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/>
          <p:cNvSpPr/>
          <p:nvPr/>
        </p:nvSpPr>
        <p:spPr>
          <a:xfrm>
            <a:off x="2000250" y="1000125"/>
            <a:ext cx="857250" cy="1357313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4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062550-37D1-4758-81B9-4E6A28F4AB39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graphicFrame>
        <p:nvGraphicFramePr>
          <p:cNvPr id="76959" name="Group 159"/>
          <p:cNvGraphicFramePr>
            <a:graphicFrameLocks noGrp="1"/>
          </p:cNvGraphicFramePr>
          <p:nvPr/>
        </p:nvGraphicFramePr>
        <p:xfrm>
          <a:off x="214313" y="500063"/>
          <a:ext cx="4500596" cy="4143402"/>
        </p:xfrm>
        <a:graphic>
          <a:graphicData uri="http://schemas.openxmlformats.org/drawingml/2006/table">
            <a:tbl>
              <a:tblPr/>
              <a:tblGrid>
                <a:gridCol w="643370"/>
                <a:gridCol w="642372"/>
                <a:gridCol w="643370"/>
                <a:gridCol w="642372"/>
                <a:gridCol w="643370"/>
                <a:gridCol w="642372"/>
                <a:gridCol w="643370"/>
              </a:tblGrid>
              <a:tr h="591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81" name="Line 215"/>
          <p:cNvSpPr>
            <a:spLocks noChangeShapeType="1"/>
          </p:cNvSpPr>
          <p:nvPr/>
        </p:nvSpPr>
        <p:spPr bwMode="auto">
          <a:xfrm>
            <a:off x="214313" y="525463"/>
            <a:ext cx="642937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82" name="Text Box 216"/>
          <p:cNvSpPr txBox="1">
            <a:spLocks noChangeArrowheads="1"/>
          </p:cNvSpPr>
          <p:nvPr/>
        </p:nvSpPr>
        <p:spPr bwMode="auto">
          <a:xfrm>
            <a:off x="428625" y="500063"/>
            <a:ext cx="307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17483" name="Text Box 218"/>
          <p:cNvSpPr txBox="1">
            <a:spLocks noChangeArrowheads="1"/>
          </p:cNvSpPr>
          <p:nvPr/>
        </p:nvSpPr>
        <p:spPr bwMode="auto">
          <a:xfrm>
            <a:off x="214313" y="754063"/>
            <a:ext cx="307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乙</a:t>
            </a:r>
          </a:p>
        </p:txBody>
      </p:sp>
      <p:sp>
        <p:nvSpPr>
          <p:cNvPr id="49" name="フリーフォーム 48"/>
          <p:cNvSpPr/>
          <p:nvPr/>
        </p:nvSpPr>
        <p:spPr>
          <a:xfrm>
            <a:off x="1371600" y="960438"/>
            <a:ext cx="3475038" cy="3276600"/>
          </a:xfrm>
          <a:custGeom>
            <a:avLst/>
            <a:gdLst>
              <a:gd name="connsiteX0" fmla="*/ 0 w 3474720"/>
              <a:gd name="connsiteY0" fmla="*/ 15240 h 3276600"/>
              <a:gd name="connsiteX1" fmla="*/ 0 w 3474720"/>
              <a:gd name="connsiteY1" fmla="*/ 853440 h 3276600"/>
              <a:gd name="connsiteX2" fmla="*/ 624840 w 3474720"/>
              <a:gd name="connsiteY2" fmla="*/ 853440 h 3276600"/>
              <a:gd name="connsiteX3" fmla="*/ 624840 w 3474720"/>
              <a:gd name="connsiteY3" fmla="*/ 1432560 h 3276600"/>
              <a:gd name="connsiteX4" fmla="*/ 1295400 w 3474720"/>
              <a:gd name="connsiteY4" fmla="*/ 1417320 h 3276600"/>
              <a:gd name="connsiteX5" fmla="*/ 1325880 w 3474720"/>
              <a:gd name="connsiteY5" fmla="*/ 1996440 h 3276600"/>
              <a:gd name="connsiteX6" fmla="*/ 1935480 w 3474720"/>
              <a:gd name="connsiteY6" fmla="*/ 1996440 h 3276600"/>
              <a:gd name="connsiteX7" fmla="*/ 1965960 w 3474720"/>
              <a:gd name="connsiteY7" fmla="*/ 2667000 h 3276600"/>
              <a:gd name="connsiteX8" fmla="*/ 2606040 w 3474720"/>
              <a:gd name="connsiteY8" fmla="*/ 2667000 h 3276600"/>
              <a:gd name="connsiteX9" fmla="*/ 2606040 w 3474720"/>
              <a:gd name="connsiteY9" fmla="*/ 3276600 h 3276600"/>
              <a:gd name="connsiteX10" fmla="*/ 3474720 w 3474720"/>
              <a:gd name="connsiteY10" fmla="*/ 3261360 h 3276600"/>
              <a:gd name="connsiteX11" fmla="*/ 3444240 w 3474720"/>
              <a:gd name="connsiteY11" fmla="*/ 0 h 3276600"/>
              <a:gd name="connsiteX12" fmla="*/ 0 w 3474720"/>
              <a:gd name="connsiteY12" fmla="*/ 15240 h 327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3276600">
                <a:moveTo>
                  <a:pt x="0" y="15240"/>
                </a:moveTo>
                <a:lnTo>
                  <a:pt x="0" y="853440"/>
                </a:lnTo>
                <a:lnTo>
                  <a:pt x="624840" y="853440"/>
                </a:lnTo>
                <a:lnTo>
                  <a:pt x="624840" y="1432560"/>
                </a:lnTo>
                <a:lnTo>
                  <a:pt x="1295400" y="1417320"/>
                </a:lnTo>
                <a:lnTo>
                  <a:pt x="1325880" y="1996440"/>
                </a:lnTo>
                <a:lnTo>
                  <a:pt x="1935480" y="1996440"/>
                </a:lnTo>
                <a:lnTo>
                  <a:pt x="1965960" y="2667000"/>
                </a:lnTo>
                <a:lnTo>
                  <a:pt x="2606040" y="2667000"/>
                </a:lnTo>
                <a:lnTo>
                  <a:pt x="2606040" y="3276600"/>
                </a:lnTo>
                <a:lnTo>
                  <a:pt x="3474720" y="3261360"/>
                </a:lnTo>
                <a:lnTo>
                  <a:pt x="3444240" y="0"/>
                </a:lnTo>
                <a:lnTo>
                  <a:pt x="0" y="15240"/>
                </a:ln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17410" name="Object 8"/>
          <p:cNvGraphicFramePr>
            <a:graphicFrameLocks noChangeAspect="1"/>
          </p:cNvGraphicFramePr>
          <p:nvPr/>
        </p:nvGraphicFramePr>
        <p:xfrm>
          <a:off x="5214938" y="1000125"/>
          <a:ext cx="2500312" cy="1012825"/>
        </p:xfrm>
        <a:graphic>
          <a:graphicData uri="http://schemas.openxmlformats.org/presentationml/2006/ole">
            <p:oleObj spid="_x0000_s17410" name="Equation" r:id="rId4" imgW="939600" imgH="380880" progId="Equation.DSMT4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85750" y="4714875"/>
          <a:ext cx="8464550" cy="912813"/>
        </p:xfrm>
        <a:graphic>
          <a:graphicData uri="http://schemas.openxmlformats.org/presentationml/2006/ole">
            <p:oleObj spid="_x0000_s17411" name="Equation" r:id="rId5" imgW="5181480" imgH="558720" progId="Equation.DSMT4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214313" y="5715000"/>
          <a:ext cx="6972300" cy="457200"/>
        </p:xfrm>
        <a:graphic>
          <a:graphicData uri="http://schemas.openxmlformats.org/presentationml/2006/ole">
            <p:oleObj spid="_x0000_s17412" name="Equation" r:id="rId6" imgW="38606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A9E30-AF46-4B4D-B8ED-939458A585C2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8436" name="Oval 2"/>
          <p:cNvSpPr>
            <a:spLocks noChangeArrowheads="1"/>
          </p:cNvSpPr>
          <p:nvPr/>
        </p:nvSpPr>
        <p:spPr bwMode="auto">
          <a:xfrm>
            <a:off x="1295400" y="1676400"/>
            <a:ext cx="3276600" cy="327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7" name="Oval 3"/>
          <p:cNvSpPr>
            <a:spLocks noChangeArrowheads="1"/>
          </p:cNvSpPr>
          <p:nvPr/>
        </p:nvSpPr>
        <p:spPr bwMode="auto">
          <a:xfrm>
            <a:off x="3505200" y="1600200"/>
            <a:ext cx="3276600" cy="327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8" name="Rectangle 1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相互情報量</a:t>
            </a:r>
          </a:p>
        </p:txBody>
      </p:sp>
      <p:sp>
        <p:nvSpPr>
          <p:cNvPr id="18439" name="Oval 20"/>
          <p:cNvSpPr>
            <a:spLocks noChangeArrowheads="1"/>
          </p:cNvSpPr>
          <p:nvPr/>
        </p:nvSpPr>
        <p:spPr bwMode="auto">
          <a:xfrm>
            <a:off x="3505200" y="2133600"/>
            <a:ext cx="1143000" cy="2209800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4" name="Object 21"/>
          <p:cNvGraphicFramePr>
            <a:graphicFrameLocks noChangeAspect="1"/>
          </p:cNvGraphicFramePr>
          <p:nvPr/>
        </p:nvGraphicFramePr>
        <p:xfrm>
          <a:off x="228600" y="685800"/>
          <a:ext cx="8382000" cy="536575"/>
        </p:xfrm>
        <a:graphic>
          <a:graphicData uri="http://schemas.openxmlformats.org/presentationml/2006/ole">
            <p:oleObj spid="_x0000_s18434" name="Equation" r:id="rId3" imgW="3695400" imgH="203040" progId="Equation.DSMT4">
              <p:embed/>
            </p:oleObj>
          </a:graphicData>
        </a:graphic>
      </p:graphicFrame>
      <p:sp>
        <p:nvSpPr>
          <p:cNvPr id="18440" name="AutoShape 22"/>
          <p:cNvSpPr>
            <a:spLocks noChangeArrowheads="1"/>
          </p:cNvSpPr>
          <p:nvPr/>
        </p:nvSpPr>
        <p:spPr bwMode="auto">
          <a:xfrm>
            <a:off x="381000" y="4572000"/>
            <a:ext cx="8229600" cy="2209800"/>
          </a:xfrm>
          <a:prstGeom prst="wedgeRoundRectCallout">
            <a:avLst>
              <a:gd name="adj1" fmla="val -3046"/>
              <a:gd name="adj2" fmla="val -93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41" name="Text Box 23"/>
          <p:cNvSpPr txBox="1">
            <a:spLocks noChangeArrowheads="1"/>
          </p:cNvSpPr>
          <p:nvPr/>
        </p:nvSpPr>
        <p:spPr bwMode="auto">
          <a:xfrm>
            <a:off x="533400" y="4800600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ＡとＢが互いに関係している情報量。</a:t>
            </a:r>
          </a:p>
          <a:p>
            <a:r>
              <a:rPr lang="ja-JP" altLang="en-US"/>
              <a:t>Ａを知ることによって、間接的にＢに関する情報が得られる。</a:t>
            </a:r>
          </a:p>
          <a:p>
            <a:r>
              <a:rPr lang="ja-JP" altLang="en-US"/>
              <a:t>同様に、Ｂを知ることによって、間接的にＡの情報が得られる。これらは、等しい。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409BB9-E8E2-4EC3-8846-A47BA8754641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58214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結合</a:t>
            </a:r>
            <a:r>
              <a:rPr lang="ja-JP" altLang="en-US" dirty="0" smtClean="0"/>
              <a:t>エントロピー（同時エントロピー）</a:t>
            </a:r>
            <a:endParaRPr lang="ja-JP" altLang="en-US" dirty="0" smtClean="0"/>
          </a:p>
        </p:txBody>
      </p:sp>
      <p:sp>
        <p:nvSpPr>
          <p:cNvPr id="19464" name="Arc 5"/>
          <p:cNvSpPr>
            <a:spLocks/>
          </p:cNvSpPr>
          <p:nvPr/>
        </p:nvSpPr>
        <p:spPr bwMode="auto">
          <a:xfrm flipV="1">
            <a:off x="2209800" y="1752600"/>
            <a:ext cx="1831975" cy="2362200"/>
          </a:xfrm>
          <a:custGeom>
            <a:avLst/>
            <a:gdLst>
              <a:gd name="T0" fmla="*/ 2147483647 w 33485"/>
              <a:gd name="T1" fmla="*/ 2147483647 h 43200"/>
              <a:gd name="T2" fmla="*/ 0 w 33485"/>
              <a:gd name="T3" fmla="*/ 2147483647 h 43200"/>
              <a:gd name="T4" fmla="*/ 2147483647 w 33485"/>
              <a:gd name="T5" fmla="*/ 2147483647 h 43200"/>
              <a:gd name="T6" fmla="*/ 0 60000 65536"/>
              <a:gd name="T7" fmla="*/ 0 60000 65536"/>
              <a:gd name="T8" fmla="*/ 0 60000 65536"/>
              <a:gd name="T9" fmla="*/ 0 w 33485"/>
              <a:gd name="T10" fmla="*/ 0 h 43200"/>
              <a:gd name="T11" fmla="*/ 33485 w 3348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485" h="43200" fill="none" extrusionOk="0">
                <a:moveTo>
                  <a:pt x="74" y="3515"/>
                </a:moveTo>
                <a:cubicBezTo>
                  <a:pt x="3586" y="1221"/>
                  <a:pt x="7690" y="-1"/>
                  <a:pt x="11885" y="0"/>
                </a:cubicBezTo>
                <a:cubicBezTo>
                  <a:pt x="23814" y="0"/>
                  <a:pt x="33485" y="9670"/>
                  <a:pt x="33485" y="21600"/>
                </a:cubicBezTo>
                <a:cubicBezTo>
                  <a:pt x="33485" y="33529"/>
                  <a:pt x="23814" y="43200"/>
                  <a:pt x="11885" y="43200"/>
                </a:cubicBezTo>
                <a:cubicBezTo>
                  <a:pt x="7660" y="43200"/>
                  <a:pt x="3527" y="41960"/>
                  <a:pt x="-1" y="39636"/>
                </a:cubicBezTo>
              </a:path>
              <a:path w="33485" h="43200" stroke="0" extrusionOk="0">
                <a:moveTo>
                  <a:pt x="74" y="3515"/>
                </a:moveTo>
                <a:cubicBezTo>
                  <a:pt x="3586" y="1221"/>
                  <a:pt x="7690" y="-1"/>
                  <a:pt x="11885" y="0"/>
                </a:cubicBezTo>
                <a:cubicBezTo>
                  <a:pt x="23814" y="0"/>
                  <a:pt x="33485" y="9670"/>
                  <a:pt x="33485" y="21600"/>
                </a:cubicBezTo>
                <a:cubicBezTo>
                  <a:pt x="33485" y="33529"/>
                  <a:pt x="23814" y="43200"/>
                  <a:pt x="11885" y="43200"/>
                </a:cubicBezTo>
                <a:cubicBezTo>
                  <a:pt x="7660" y="43200"/>
                  <a:pt x="3527" y="41960"/>
                  <a:pt x="-1" y="39636"/>
                </a:cubicBezTo>
                <a:lnTo>
                  <a:pt x="11885" y="21600"/>
                </a:lnTo>
                <a:close/>
              </a:path>
            </a:pathLst>
          </a:custGeom>
          <a:noFill/>
          <a:ln w="5715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5" name="Arc 6"/>
          <p:cNvSpPr>
            <a:spLocks/>
          </p:cNvSpPr>
          <p:nvPr/>
        </p:nvSpPr>
        <p:spPr bwMode="auto">
          <a:xfrm flipH="1" flipV="1">
            <a:off x="381000" y="1752600"/>
            <a:ext cx="1873250" cy="2362200"/>
          </a:xfrm>
          <a:custGeom>
            <a:avLst/>
            <a:gdLst>
              <a:gd name="T0" fmla="*/ 0 w 34205"/>
              <a:gd name="T1" fmla="*/ 2147483647 h 43200"/>
              <a:gd name="T2" fmla="*/ 2147483647 w 34205"/>
              <a:gd name="T3" fmla="*/ 2147483647 h 43200"/>
              <a:gd name="T4" fmla="*/ 2147483647 w 34205"/>
              <a:gd name="T5" fmla="*/ 2147483647 h 43200"/>
              <a:gd name="T6" fmla="*/ 0 60000 65536"/>
              <a:gd name="T7" fmla="*/ 0 60000 65536"/>
              <a:gd name="T8" fmla="*/ 0 60000 65536"/>
              <a:gd name="T9" fmla="*/ 0 w 34205"/>
              <a:gd name="T10" fmla="*/ 0 h 43200"/>
              <a:gd name="T11" fmla="*/ 34205 w 3420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05" h="43200" fill="none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</a:path>
              <a:path w="34205" h="43200" stroke="0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  <a:lnTo>
                  <a:pt x="12605" y="21600"/>
                </a:lnTo>
                <a:close/>
              </a:path>
            </a:pathLst>
          </a:custGeom>
          <a:noFill/>
          <a:ln w="5715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58" name="Object 7"/>
          <p:cNvGraphicFramePr>
            <a:graphicFrameLocks noChangeAspect="1"/>
          </p:cNvGraphicFramePr>
          <p:nvPr/>
        </p:nvGraphicFramePr>
        <p:xfrm>
          <a:off x="228600" y="762000"/>
          <a:ext cx="8458200" cy="852488"/>
        </p:xfrm>
        <a:graphic>
          <a:graphicData uri="http://schemas.openxmlformats.org/presentationml/2006/ole">
            <p:oleObj spid="_x0000_s19458" name="Equation" r:id="rId3" imgW="4089240" imgH="355320" progId="Equation.DSMT4">
              <p:embed/>
            </p:oleObj>
          </a:graphicData>
        </a:graphic>
      </p:graphicFrame>
      <p:sp>
        <p:nvSpPr>
          <p:cNvPr id="19466" name="AutoShape 8"/>
          <p:cNvSpPr>
            <a:spLocks noChangeArrowheads="1"/>
          </p:cNvSpPr>
          <p:nvPr/>
        </p:nvSpPr>
        <p:spPr bwMode="auto">
          <a:xfrm>
            <a:off x="381000" y="5029200"/>
            <a:ext cx="6477000" cy="1752600"/>
          </a:xfrm>
          <a:prstGeom prst="wedgeRoundRectCallout">
            <a:avLst>
              <a:gd name="adj1" fmla="val -23653"/>
              <a:gd name="adj2" fmla="val -12164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533400" y="5410200"/>
            <a:ext cx="6096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ＡとＢがのすべての情報量。</a:t>
            </a:r>
          </a:p>
          <a:p>
            <a:r>
              <a:rPr lang="ja-JP" altLang="en-US"/>
              <a:t>Ａだけの情報量と、Ｂだけの情報量を加えて、</a:t>
            </a:r>
          </a:p>
          <a:p>
            <a:r>
              <a:rPr lang="ja-JP" altLang="en-US"/>
              <a:t>関係する相互情報量を減ずる。</a:t>
            </a:r>
          </a:p>
        </p:txBody>
      </p:sp>
      <p:sp>
        <p:nvSpPr>
          <p:cNvPr id="19468" name="AutoShape 10"/>
          <p:cNvSpPr>
            <a:spLocks noChangeArrowheads="1"/>
          </p:cNvSpPr>
          <p:nvPr/>
        </p:nvSpPr>
        <p:spPr bwMode="auto">
          <a:xfrm>
            <a:off x="4191000" y="2133600"/>
            <a:ext cx="4572000" cy="2362200"/>
          </a:xfrm>
          <a:prstGeom prst="wedgeRoundRectCallout">
            <a:avLst>
              <a:gd name="adj1" fmla="val -39338"/>
              <a:gd name="adj2" fmla="val -8702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69" name="Text Box 11"/>
          <p:cNvSpPr txBox="1">
            <a:spLocks noChangeArrowheads="1"/>
          </p:cNvSpPr>
          <p:nvPr/>
        </p:nvSpPr>
        <p:spPr bwMode="auto">
          <a:xfrm>
            <a:off x="4267200" y="2514600"/>
            <a:ext cx="4259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と　　　が同時に起こる確率。</a:t>
            </a:r>
          </a:p>
          <a:p>
            <a:r>
              <a:rPr lang="ja-JP" altLang="en-US"/>
              <a:t>結合確率。</a:t>
            </a:r>
          </a:p>
        </p:txBody>
      </p:sp>
      <p:graphicFrame>
        <p:nvGraphicFramePr>
          <p:cNvPr id="19459" name="Object 12"/>
          <p:cNvGraphicFramePr>
            <a:graphicFrameLocks noChangeAspect="1"/>
          </p:cNvGraphicFramePr>
          <p:nvPr/>
        </p:nvGraphicFramePr>
        <p:xfrm>
          <a:off x="4343400" y="2590800"/>
          <a:ext cx="374650" cy="341313"/>
        </p:xfrm>
        <a:graphic>
          <a:graphicData uri="http://schemas.openxmlformats.org/presentationml/2006/ole">
            <p:oleObj spid="_x0000_s19459" name="Equation" r:id="rId4" imgW="139680" imgH="126720" progId="Equation.DSMT4">
              <p:embed/>
            </p:oleObj>
          </a:graphicData>
        </a:graphic>
      </p:graphicFrame>
      <p:graphicFrame>
        <p:nvGraphicFramePr>
          <p:cNvPr id="19460" name="Object 13"/>
          <p:cNvGraphicFramePr>
            <a:graphicFrameLocks noChangeAspect="1"/>
          </p:cNvGraphicFramePr>
          <p:nvPr/>
        </p:nvGraphicFramePr>
        <p:xfrm>
          <a:off x="5105400" y="2362200"/>
          <a:ext cx="374650" cy="546100"/>
        </p:xfrm>
        <a:graphic>
          <a:graphicData uri="http://schemas.openxmlformats.org/presentationml/2006/ole">
            <p:oleObj spid="_x0000_s19460" name="Equation" r:id="rId5" imgW="139680" imgH="203040" progId="Equation.DSMT4">
              <p:embed/>
            </p:oleObj>
          </a:graphicData>
        </a:graphic>
      </p:graphicFrame>
      <p:graphicFrame>
        <p:nvGraphicFramePr>
          <p:cNvPr id="19461" name="Object 15"/>
          <p:cNvGraphicFramePr>
            <a:graphicFrameLocks noChangeAspect="1"/>
          </p:cNvGraphicFramePr>
          <p:nvPr/>
        </p:nvGraphicFramePr>
        <p:xfrm>
          <a:off x="4800600" y="3429000"/>
          <a:ext cx="2443163" cy="852488"/>
        </p:xfrm>
        <a:graphic>
          <a:graphicData uri="http://schemas.openxmlformats.org/presentationml/2006/ole">
            <p:oleObj spid="_x0000_s19461" name="Equation" r:id="rId6" imgW="118080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91B135-85DC-4E01-8B8A-7239E091B223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5250" y="857250"/>
          <a:ext cx="5334000" cy="3681413"/>
        </p:xfrm>
        <a:graphic>
          <a:graphicData uri="http://schemas.openxmlformats.org/presentationml/2006/ole">
            <p:oleObj spid="_x0000_s20482" name="Equation" r:id="rId3" imgW="2869920" imgH="1981080" progId="Equation.DSMT4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81000" y="4648200"/>
          <a:ext cx="6629400" cy="2163763"/>
        </p:xfrm>
        <a:graphic>
          <a:graphicData uri="http://schemas.openxmlformats.org/presentationml/2006/ole">
            <p:oleObj spid="_x0000_s20483" name="Equation" r:id="rId4" imgW="3657600" imgH="1193760" progId="Equation.DSMT4">
              <p:embed/>
            </p:oleObj>
          </a:graphicData>
        </a:graphic>
      </p:graphicFrame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0" y="0"/>
            <a:ext cx="5921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各種エントロピーの計算。</a:t>
            </a:r>
            <a:endParaRPr lang="en-US" altLang="ja-JP"/>
          </a:p>
          <a:p>
            <a:r>
              <a:rPr lang="ja-JP" altLang="en-US"/>
              <a:t>まず、２つの事象系のエントロピーを求める。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880B98-CD7B-4DAD-84A0-2F6231E95C2D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81000" y="990600"/>
          <a:ext cx="7543800" cy="1962150"/>
        </p:xfrm>
        <a:graphic>
          <a:graphicData uri="http://schemas.openxmlformats.org/presentationml/2006/ole">
            <p:oleObj spid="_x0000_s21506" name="Equation" r:id="rId3" imgW="4152600" imgH="1079280" progId="Equation.DSMT4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04800" y="3124200"/>
          <a:ext cx="4221163" cy="1476375"/>
        </p:xfrm>
        <a:graphic>
          <a:graphicData uri="http://schemas.openxmlformats.org/presentationml/2006/ole">
            <p:oleObj spid="_x0000_s21507" name="Equation" r:id="rId4" imgW="2323800" imgH="812520" progId="Equation.DSMT4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81000" y="5076825"/>
          <a:ext cx="4244975" cy="1476375"/>
        </p:xfrm>
        <a:graphic>
          <a:graphicData uri="http://schemas.openxmlformats.org/presentationml/2006/ole">
            <p:oleObj spid="_x0000_s21508" name="Equation" r:id="rId5" imgW="2336760" imgH="812520" progId="Equation.DSMT4">
              <p:embed/>
            </p:oleObj>
          </a:graphicData>
        </a:graphic>
      </p:graphicFrame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304800" y="76200"/>
            <a:ext cx="7956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次に、Ｂの事象系において、事象が既知である場合の個々の</a:t>
            </a:r>
          </a:p>
          <a:p>
            <a:r>
              <a:rPr lang="ja-JP" altLang="en-US"/>
              <a:t>エントロピーを求める。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1E7C92-5594-4526-A866-68F5D2F5270E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381000" y="381000"/>
          <a:ext cx="4244975" cy="1476375"/>
        </p:xfrm>
        <a:graphic>
          <a:graphicData uri="http://schemas.openxmlformats.org/presentationml/2006/ole">
            <p:oleObj spid="_x0000_s22530" name="Equation" r:id="rId3" imgW="2336760" imgH="812520" progId="Equation.DSMT4">
              <p:embed/>
            </p:oleObj>
          </a:graphicData>
        </a:graphic>
      </p:graphicFrame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381000" y="2133600"/>
          <a:ext cx="4221163" cy="1476375"/>
        </p:xfrm>
        <a:graphic>
          <a:graphicData uri="http://schemas.openxmlformats.org/presentationml/2006/ole">
            <p:oleObj spid="_x0000_s22531" name="Equation" r:id="rId4" imgW="2323800" imgH="812520" progId="Equation.DSMT4">
              <p:embed/>
            </p:oleObj>
          </a:graphicData>
        </a:graphic>
      </p:graphicFrame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381000" y="4343400"/>
          <a:ext cx="4222750" cy="1476375"/>
        </p:xfrm>
        <a:graphic>
          <a:graphicData uri="http://schemas.openxmlformats.org/presentationml/2006/ole">
            <p:oleObj spid="_x0000_s22532" name="Equation" r:id="rId5" imgW="2323800" imgH="8125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721546-7A15-45BF-A573-8F04130486A9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457200" y="609600"/>
            <a:ext cx="48879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前のスライドの式を導出するために、</a:t>
            </a:r>
          </a:p>
          <a:p>
            <a:r>
              <a:rPr lang="ja-JP" altLang="en-US"/>
              <a:t>次の２つの事象系を考える。</a:t>
            </a: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1071563" y="2428875"/>
          <a:ext cx="6202362" cy="1117600"/>
        </p:xfrm>
        <a:graphic>
          <a:graphicData uri="http://schemas.openxmlformats.org/presentationml/2006/ole">
            <p:oleObj spid="_x0000_s2050" name="Equation" r:id="rId3" imgW="2819160" imgH="507960" progId="Equation.DSMT4">
              <p:embed/>
            </p:oleObj>
          </a:graphicData>
        </a:graphic>
      </p:graphicFrame>
      <p:graphicFrame>
        <p:nvGraphicFramePr>
          <p:cNvPr id="2051" name="Object 9"/>
          <p:cNvGraphicFramePr>
            <a:graphicFrameLocks noChangeAspect="1"/>
          </p:cNvGraphicFramePr>
          <p:nvPr/>
        </p:nvGraphicFramePr>
        <p:xfrm>
          <a:off x="857250" y="4286250"/>
          <a:ext cx="6367463" cy="1173163"/>
        </p:xfrm>
        <a:graphic>
          <a:graphicData uri="http://schemas.openxmlformats.org/presentationml/2006/ole">
            <p:oleObj spid="_x0000_s2051" name="Equation" r:id="rId4" imgW="2895480" imgH="533160" progId="Equation.DSMT4">
              <p:embed/>
            </p:oleObj>
          </a:graphicData>
        </a:graphic>
      </p:graphicFrame>
      <p:sp>
        <p:nvSpPr>
          <p:cNvPr id="2054" name="AutoShape 18"/>
          <p:cNvSpPr>
            <a:spLocks noChangeArrowheads="1"/>
          </p:cNvSpPr>
          <p:nvPr/>
        </p:nvSpPr>
        <p:spPr bwMode="auto">
          <a:xfrm>
            <a:off x="5643563" y="714375"/>
            <a:ext cx="2643187" cy="1428750"/>
          </a:xfrm>
          <a:prstGeom prst="wedgeRoundRectCallout">
            <a:avLst>
              <a:gd name="adj1" fmla="val -50903"/>
              <a:gd name="adj2" fmla="val 7534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カンマ“，”は</a:t>
            </a:r>
            <a:endParaRPr lang="en-US" altLang="ja-JP"/>
          </a:p>
          <a:p>
            <a:r>
              <a:rPr lang="ja-JP" altLang="en-US"/>
              <a:t>“</a:t>
            </a:r>
            <a:r>
              <a:rPr lang="en-US" altLang="ja-JP"/>
              <a:t>AND</a:t>
            </a:r>
            <a:r>
              <a:rPr lang="ja-JP" altLang="en-US"/>
              <a:t>（かつ）”</a:t>
            </a:r>
            <a:endParaRPr lang="en-US" altLang="ja-JP"/>
          </a:p>
          <a:p>
            <a:r>
              <a:rPr lang="ja-JP" altLang="en-US"/>
              <a:t>の意味</a:t>
            </a:r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C32AB-1025-41F7-BCBD-A004B51A51C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304800" y="1682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以上より、事象系Ｂを条件とする、条件付エントロピー　　　　　　が求められる。</a:t>
            </a: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7315200" y="228600"/>
          <a:ext cx="1371600" cy="466725"/>
        </p:xfrm>
        <a:graphic>
          <a:graphicData uri="http://schemas.openxmlformats.org/presentationml/2006/ole">
            <p:oleObj spid="_x0000_s23554" name="Equation" r:id="rId3" imgW="596880" imgH="203040" progId="Equation.DSMT4">
              <p:embed/>
            </p:oleObj>
          </a:graphicData>
        </a:graphic>
      </p:graphicFrame>
      <p:graphicFrame>
        <p:nvGraphicFramePr>
          <p:cNvPr id="23555" name="Object 1"/>
          <p:cNvGraphicFramePr>
            <a:graphicFrameLocks noChangeAspect="1"/>
          </p:cNvGraphicFramePr>
          <p:nvPr/>
        </p:nvGraphicFramePr>
        <p:xfrm>
          <a:off x="228600" y="1371600"/>
          <a:ext cx="8610600" cy="4729163"/>
        </p:xfrm>
        <a:graphic>
          <a:graphicData uri="http://schemas.openxmlformats.org/presentationml/2006/ole">
            <p:oleObj spid="_x0000_s23555" name="Equation" r:id="rId4" imgW="5041800" imgH="2768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1B1F6-DC8D-48AA-AA05-E2C50D6C4C92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04800" y="1219200"/>
          <a:ext cx="8178800" cy="3738563"/>
        </p:xfrm>
        <a:graphic>
          <a:graphicData uri="http://schemas.openxmlformats.org/presentationml/2006/ole">
            <p:oleObj spid="_x0000_s24578" name="Equation" r:id="rId3" imgW="4838400" imgH="2209680" progId="Equation.DSMT4">
              <p:embed/>
            </p:oleObj>
          </a:graphicData>
        </a:graphic>
      </p:graphicFrame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304800" y="96838"/>
            <a:ext cx="8855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今度は、逆に</a:t>
            </a:r>
            <a:r>
              <a:rPr lang="en-US" altLang="ja-JP"/>
              <a:t>A</a:t>
            </a:r>
            <a:r>
              <a:rPr lang="ja-JP" altLang="en-US"/>
              <a:t>の事象系において、事象が既知である場合の個々の</a:t>
            </a:r>
          </a:p>
          <a:p>
            <a:r>
              <a:rPr lang="ja-JP" altLang="en-US"/>
              <a:t>エントロピーを求める。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08A5B5-F865-4EE4-8454-AA198D95CD13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28600" y="0"/>
          <a:ext cx="4249738" cy="1633538"/>
        </p:xfrm>
        <a:graphic>
          <a:graphicData uri="http://schemas.openxmlformats.org/presentationml/2006/ole">
            <p:oleObj spid="_x0000_s25602" name="Equation" r:id="rId3" imgW="2514600" imgH="965160" progId="Equation.DSMT4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28600" y="1676400"/>
          <a:ext cx="3949700" cy="1289050"/>
        </p:xfrm>
        <a:graphic>
          <a:graphicData uri="http://schemas.openxmlformats.org/presentationml/2006/ole">
            <p:oleObj spid="_x0000_s25603" name="Equation" r:id="rId4" imgW="2336760" imgH="761760" progId="Equation.DSMT4">
              <p:embed/>
            </p:oleObj>
          </a:graphicData>
        </a:graphic>
      </p:graphicFrame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0" y="29718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以上より、事象系</a:t>
            </a:r>
            <a:r>
              <a:rPr lang="en-US" altLang="ja-JP"/>
              <a:t>A</a:t>
            </a:r>
            <a:r>
              <a:rPr lang="ja-JP" altLang="en-US"/>
              <a:t>を条件とする、条件付エントロピー　　　　　　が求められる。</a:t>
            </a:r>
          </a:p>
        </p:txBody>
      </p:sp>
      <p:graphicFrame>
        <p:nvGraphicFramePr>
          <p:cNvPr id="25604" name="Object 5"/>
          <p:cNvGraphicFramePr>
            <a:graphicFrameLocks noChangeAspect="1"/>
          </p:cNvGraphicFramePr>
          <p:nvPr/>
        </p:nvGraphicFramePr>
        <p:xfrm>
          <a:off x="7162800" y="3276600"/>
          <a:ext cx="1371600" cy="466725"/>
        </p:xfrm>
        <a:graphic>
          <a:graphicData uri="http://schemas.openxmlformats.org/presentationml/2006/ole">
            <p:oleObj spid="_x0000_s25604" name="Equation" r:id="rId5" imgW="596880" imgH="203040" progId="Equation.DSMT4">
              <p:embed/>
            </p:oleObj>
          </a:graphicData>
        </a:graphic>
      </p:graphicFrame>
      <p:graphicFrame>
        <p:nvGraphicFramePr>
          <p:cNvPr id="25605" name="Object 6"/>
          <p:cNvGraphicFramePr>
            <a:graphicFrameLocks noChangeAspect="1"/>
          </p:cNvGraphicFramePr>
          <p:nvPr/>
        </p:nvGraphicFramePr>
        <p:xfrm>
          <a:off x="304800" y="3962400"/>
          <a:ext cx="4143375" cy="2714625"/>
        </p:xfrm>
        <a:graphic>
          <a:graphicData uri="http://schemas.openxmlformats.org/presentationml/2006/ole">
            <p:oleObj spid="_x0000_s25605" name="Equation" r:id="rId6" imgW="2425680" imgH="1587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5A5EED-00EF-42BF-8B2A-9F1E1E3519CC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57200" y="0"/>
          <a:ext cx="6118225" cy="2039938"/>
        </p:xfrm>
        <a:graphic>
          <a:graphicData uri="http://schemas.openxmlformats.org/presentationml/2006/ole">
            <p:oleObj spid="_x0000_s26626" name="Equation" r:id="rId3" imgW="3200400" imgH="1066680" progId="Equation.DSMT4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381000" y="2057400"/>
          <a:ext cx="4127500" cy="2041525"/>
        </p:xfrm>
        <a:graphic>
          <a:graphicData uri="http://schemas.openxmlformats.org/presentationml/2006/ole">
            <p:oleObj spid="_x0000_s26627" name="Equation" r:id="rId4" imgW="2158920" imgH="1066680" progId="Equation.DSMT4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81000" y="4343400"/>
          <a:ext cx="6094413" cy="2089150"/>
        </p:xfrm>
        <a:graphic>
          <a:graphicData uri="http://schemas.openxmlformats.org/presentationml/2006/ole">
            <p:oleObj spid="_x0000_s26628" name="Equation" r:id="rId5" imgW="3187440" imgH="1091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E2070-9DAB-4A98-BCF1-62C8B8055657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結合エントロピーを求めるためには、Ａ、Ｂの積の事象系を考えても良い。サイコロゲームの勝敗表より以下の事象系が得られる。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228600" y="1447800"/>
          <a:ext cx="8077200" cy="3717925"/>
        </p:xfrm>
        <a:graphic>
          <a:graphicData uri="http://schemas.openxmlformats.org/presentationml/2006/ole">
            <p:oleObj spid="_x0000_s27650" name="Equation" r:id="rId3" imgW="4444920" imgH="2044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5A636-ADD0-4855-AF4E-29271D6A692F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457200" y="228600"/>
          <a:ext cx="6459538" cy="2947988"/>
        </p:xfrm>
        <a:graphic>
          <a:graphicData uri="http://schemas.openxmlformats.org/presentationml/2006/ole">
            <p:oleObj spid="_x0000_s28674" name="Equation" r:id="rId3" imgW="3936960" imgH="1549080" progId="Equation.DSMT4">
              <p:embed/>
            </p:oleObj>
          </a:graphicData>
        </a:graphic>
      </p:graphicFrame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609600" y="3810000"/>
          <a:ext cx="6208713" cy="2027238"/>
        </p:xfrm>
        <a:graphic>
          <a:graphicData uri="http://schemas.openxmlformats.org/presentationml/2006/ole">
            <p:oleObj spid="_x0000_s28675" name="Equation" r:id="rId4" imgW="3784320" imgH="1066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ECE430-4A80-490A-B285-5852791E8652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313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コインゲームを考える。</a:t>
            </a: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4756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「甲と乙がそれぞれコインを投げる。</a:t>
            </a:r>
          </a:p>
          <a:p>
            <a:r>
              <a:rPr lang="ja-JP" altLang="en-US"/>
              <a:t>表より裏が強いとする。」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33400" y="2209800"/>
            <a:ext cx="6167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このゲームを次の２つの事象系としてとらえる。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898525" y="2916238"/>
            <a:ext cx="38052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　（勝負）：</a:t>
            </a:r>
          </a:p>
          <a:p>
            <a:r>
              <a:rPr lang="ja-JP" altLang="en-US"/>
              <a:t>「甲の勝負けを表す事象系」</a:t>
            </a:r>
          </a:p>
        </p:txBody>
      </p:sp>
      <p:sp>
        <p:nvSpPr>
          <p:cNvPr id="29705" name="Text Box 7"/>
          <p:cNvSpPr txBox="1">
            <a:spLocks noChangeArrowheads="1"/>
          </p:cNvSpPr>
          <p:nvPr/>
        </p:nvSpPr>
        <p:spPr bwMode="auto">
          <a:xfrm>
            <a:off x="990600" y="4114800"/>
            <a:ext cx="5413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　（裏表）：</a:t>
            </a:r>
          </a:p>
          <a:p>
            <a:r>
              <a:rPr lang="ja-JP" altLang="en-US"/>
              <a:t>「甲の出したコインの裏表を表す事象系」</a:t>
            </a:r>
          </a:p>
        </p:txBody>
      </p:sp>
      <p:sp>
        <p:nvSpPr>
          <p:cNvPr id="29706" name="Text Box 8"/>
          <p:cNvSpPr txBox="1">
            <a:spLocks noChangeArrowheads="1"/>
          </p:cNvSpPr>
          <p:nvPr/>
        </p:nvSpPr>
        <p:spPr bwMode="auto">
          <a:xfrm>
            <a:off x="685800" y="5029200"/>
            <a:ext cx="428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次の各種エントロピーを求めよ。</a:t>
            </a:r>
          </a:p>
        </p:txBody>
      </p:sp>
      <p:graphicFrame>
        <p:nvGraphicFramePr>
          <p:cNvPr id="29698" name="Object 9"/>
          <p:cNvGraphicFramePr>
            <a:graphicFrameLocks noChangeAspect="1"/>
          </p:cNvGraphicFramePr>
          <p:nvPr/>
        </p:nvGraphicFramePr>
        <p:xfrm>
          <a:off x="538163" y="5780088"/>
          <a:ext cx="7769225" cy="411162"/>
        </p:xfrm>
        <a:graphic>
          <a:graphicData uri="http://schemas.openxmlformats.org/presentationml/2006/ole">
            <p:oleObj spid="_x0000_s29698" name="Equation" r:id="rId3" imgW="406368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3371C-DB8B-4DF0-9F9A-B1158DEC46E8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部分的な情報源</a:t>
            </a:r>
          </a:p>
        </p:txBody>
      </p:sp>
      <p:sp>
        <p:nvSpPr>
          <p:cNvPr id="30726" name="Oval 3"/>
          <p:cNvSpPr>
            <a:spLocks noChangeArrowheads="1"/>
          </p:cNvSpPr>
          <p:nvPr/>
        </p:nvSpPr>
        <p:spPr bwMode="auto">
          <a:xfrm>
            <a:off x="838200" y="3352800"/>
            <a:ext cx="3124200" cy="3124200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7" name="Oval 4"/>
          <p:cNvSpPr>
            <a:spLocks noChangeArrowheads="1"/>
          </p:cNvSpPr>
          <p:nvPr/>
        </p:nvSpPr>
        <p:spPr bwMode="auto">
          <a:xfrm>
            <a:off x="1981200" y="3810000"/>
            <a:ext cx="1982788" cy="2282825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22" name="Object 0"/>
          <p:cNvGraphicFramePr>
            <a:graphicFrameLocks noChangeAspect="1"/>
          </p:cNvGraphicFramePr>
          <p:nvPr/>
        </p:nvGraphicFramePr>
        <p:xfrm>
          <a:off x="4711700" y="3810000"/>
          <a:ext cx="2921000" cy="1409700"/>
        </p:xfrm>
        <a:graphic>
          <a:graphicData uri="http://schemas.openxmlformats.org/presentationml/2006/ole">
            <p:oleObj spid="_x0000_s30722" name="Equation" r:id="rId3" imgW="1422360" imgH="685800" progId="Equation.DSMT4">
              <p:embed/>
            </p:oleObj>
          </a:graphicData>
        </a:graphic>
      </p:graphicFrame>
      <p:graphicFrame>
        <p:nvGraphicFramePr>
          <p:cNvPr id="30723" name="Object 1"/>
          <p:cNvGraphicFramePr>
            <a:graphicFrameLocks noChangeAspect="1"/>
          </p:cNvGraphicFramePr>
          <p:nvPr/>
        </p:nvGraphicFramePr>
        <p:xfrm>
          <a:off x="3111500" y="1600200"/>
          <a:ext cx="5589588" cy="1406525"/>
        </p:xfrm>
        <a:graphic>
          <a:graphicData uri="http://schemas.openxmlformats.org/presentationml/2006/ole">
            <p:oleObj spid="_x0000_s30723" name="Equation" r:id="rId4" imgW="2628720" imgH="660240" progId="Equation.DSMT4">
              <p:embed/>
            </p:oleObj>
          </a:graphicData>
        </a:graphic>
      </p:graphicFrame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228600" y="838200"/>
            <a:ext cx="852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サイコロを投げて出た目に従って、以下の２つの情報源を考える。</a:t>
            </a:r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 flipH="1">
            <a:off x="1981200" y="2514600"/>
            <a:ext cx="1066800" cy="1295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 flipH="1">
            <a:off x="2819400" y="4495800"/>
            <a:ext cx="17526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7538E3-3D3D-41C4-9953-11CE1D144C45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17500" y="304800"/>
          <a:ext cx="6046788" cy="919163"/>
        </p:xfrm>
        <a:graphic>
          <a:graphicData uri="http://schemas.openxmlformats.org/presentationml/2006/ole">
            <p:oleObj spid="_x0000_s31746" name="Equation" r:id="rId3" imgW="2844720" imgH="43164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30200" y="1143000"/>
          <a:ext cx="5588000" cy="919163"/>
        </p:xfrm>
        <a:graphic>
          <a:graphicData uri="http://schemas.openxmlformats.org/presentationml/2006/ole">
            <p:oleObj spid="_x0000_s31747" name="Equation" r:id="rId4" imgW="2628720" imgH="43164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57175" y="2133600"/>
          <a:ext cx="8315325" cy="1081088"/>
        </p:xfrm>
        <a:graphic>
          <a:graphicData uri="http://schemas.openxmlformats.org/presentationml/2006/ole">
            <p:oleObj spid="_x0000_s31748" name="Equation" r:id="rId5" imgW="3911400" imgH="507960" progId="Equation.DSMT4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331788" y="3124200"/>
          <a:ext cx="8315325" cy="1081088"/>
        </p:xfrm>
        <a:graphic>
          <a:graphicData uri="http://schemas.openxmlformats.org/presentationml/2006/ole">
            <p:oleObj spid="_x0000_s31749" name="Equation" r:id="rId6" imgW="3911400" imgH="507960" progId="Equation.DSMT4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03225" y="4191000"/>
          <a:ext cx="7197725" cy="795338"/>
        </p:xfrm>
        <a:graphic>
          <a:graphicData uri="http://schemas.openxmlformats.org/presentationml/2006/ole">
            <p:oleObj spid="_x0000_s31750" name="Equation" r:id="rId7" imgW="3454200" imgH="380880" progId="Equation.DSMT4">
              <p:embed/>
            </p:oleObj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276225" y="4940300"/>
          <a:ext cx="5780088" cy="458788"/>
        </p:xfrm>
        <a:graphic>
          <a:graphicData uri="http://schemas.openxmlformats.org/presentationml/2006/ole">
            <p:oleObj spid="_x0000_s31751" name="Equation" r:id="rId8" imgW="2717640" imgH="215640" progId="Equation.DSMT4">
              <p:embed/>
            </p:oleObj>
          </a:graphicData>
        </a:graphic>
      </p:graphicFrame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1676400" y="5638800"/>
            <a:ext cx="4648200" cy="990600"/>
          </a:xfrm>
          <a:prstGeom prst="wedgeRoundRectCallout">
            <a:avLst>
              <a:gd name="adj1" fmla="val 19056"/>
              <a:gd name="adj2" fmla="val -839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889125" y="5811838"/>
            <a:ext cx="3562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  <a:r>
              <a:rPr lang="ja-JP" altLang="en-US"/>
              <a:t>のエントロピーと等しい。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02D34E-F7FE-470B-A470-8928F32E8D74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graphicFrame>
        <p:nvGraphicFramePr>
          <p:cNvPr id="32770" name="Object 1032"/>
          <p:cNvGraphicFramePr>
            <a:graphicFrameLocks noChangeAspect="1"/>
          </p:cNvGraphicFramePr>
          <p:nvPr/>
        </p:nvGraphicFramePr>
        <p:xfrm>
          <a:off x="798513" y="76200"/>
          <a:ext cx="4752975" cy="1025525"/>
        </p:xfrm>
        <a:graphic>
          <a:graphicData uri="http://schemas.openxmlformats.org/presentationml/2006/ole">
            <p:oleObj spid="_x0000_s32770" name="Equation" r:id="rId3" imgW="2234880" imgH="482400" progId="Equation.DSMT4">
              <p:embed/>
            </p:oleObj>
          </a:graphicData>
        </a:graphic>
      </p:graphicFrame>
      <p:sp>
        <p:nvSpPr>
          <p:cNvPr id="32774" name="AutoShape 1033"/>
          <p:cNvSpPr>
            <a:spLocks noChangeArrowheads="1"/>
          </p:cNvSpPr>
          <p:nvPr/>
        </p:nvSpPr>
        <p:spPr bwMode="auto">
          <a:xfrm>
            <a:off x="457200" y="1447800"/>
            <a:ext cx="7696200" cy="1676400"/>
          </a:xfrm>
          <a:prstGeom prst="wedgeRoundRectCallout">
            <a:avLst>
              <a:gd name="adj1" fmla="val 8769"/>
              <a:gd name="adj2" fmla="val -6666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2775" name="Text Box 1034"/>
          <p:cNvSpPr txBox="1">
            <a:spLocks noChangeArrowheads="1"/>
          </p:cNvSpPr>
          <p:nvPr/>
        </p:nvSpPr>
        <p:spPr bwMode="auto">
          <a:xfrm>
            <a:off x="685800" y="1676400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B</a:t>
            </a:r>
            <a:r>
              <a:rPr lang="ja-JP" altLang="en-US"/>
              <a:t>を条件とすれば、</a:t>
            </a:r>
            <a:r>
              <a:rPr lang="en-US" altLang="ja-JP"/>
              <a:t>D</a:t>
            </a:r>
            <a:r>
              <a:rPr lang="ja-JP" altLang="en-US"/>
              <a:t>に関する残された情報が無いことを意味する。すなわち、サイコロの目がわかれば、偶数か奇数かもわかる。</a:t>
            </a:r>
          </a:p>
        </p:txBody>
      </p:sp>
      <p:graphicFrame>
        <p:nvGraphicFramePr>
          <p:cNvPr id="32771" name="Object 1035"/>
          <p:cNvGraphicFramePr>
            <a:graphicFrameLocks noChangeAspect="1"/>
          </p:cNvGraphicFramePr>
          <p:nvPr/>
        </p:nvGraphicFramePr>
        <p:xfrm>
          <a:off x="1233488" y="3429000"/>
          <a:ext cx="4402137" cy="2132013"/>
        </p:xfrm>
        <a:graphic>
          <a:graphicData uri="http://schemas.openxmlformats.org/presentationml/2006/ole">
            <p:oleObj spid="_x0000_s32771" name="Equation" r:id="rId4" imgW="2070000" imgH="1002960" progId="Equation.DSMT4">
              <p:embed/>
            </p:oleObj>
          </a:graphicData>
        </a:graphic>
      </p:graphicFrame>
      <p:graphicFrame>
        <p:nvGraphicFramePr>
          <p:cNvPr id="32772" name="Object 1036"/>
          <p:cNvGraphicFramePr>
            <a:graphicFrameLocks noChangeAspect="1"/>
          </p:cNvGraphicFramePr>
          <p:nvPr/>
        </p:nvGraphicFramePr>
        <p:xfrm>
          <a:off x="982663" y="5867400"/>
          <a:ext cx="4941887" cy="728663"/>
        </p:xfrm>
        <a:graphic>
          <a:graphicData uri="http://schemas.openxmlformats.org/presentationml/2006/ole">
            <p:oleObj spid="_x0000_s32772" name="Equation" r:id="rId5" imgW="232380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D54298-215A-4AD2-A4CC-E85283199C94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補題１（</a:t>
            </a:r>
            <a:r>
              <a:rPr lang="en-US" altLang="ja-JP" smtClean="0"/>
              <a:t>lemma1)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144588" y="609600"/>
          <a:ext cx="4244975" cy="895350"/>
        </p:xfrm>
        <a:graphic>
          <a:graphicData uri="http://schemas.openxmlformats.org/presentationml/2006/ole">
            <p:oleObj spid="_x0000_s3074" name="Equation" r:id="rId3" imgW="1930320" imgH="406080" progId="Equation.DSMT4">
              <p:embed/>
            </p:oleObj>
          </a:graphicData>
        </a:graphic>
      </p:graphicFrame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3080" name="AutoShape 5"/>
          <p:cNvSpPr>
            <a:spLocks noChangeArrowheads="1"/>
          </p:cNvSpPr>
          <p:nvPr/>
        </p:nvSpPr>
        <p:spPr bwMode="auto">
          <a:xfrm>
            <a:off x="1143000" y="1857375"/>
            <a:ext cx="2209800" cy="685800"/>
          </a:xfrm>
          <a:prstGeom prst="wedgeRoundRectCallout">
            <a:avLst>
              <a:gd name="adj1" fmla="val 7972"/>
              <a:gd name="adj2" fmla="val -1236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1371600" y="2009775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エントロピー</a:t>
            </a:r>
          </a:p>
        </p:txBody>
      </p:sp>
      <p:graphicFrame>
        <p:nvGraphicFramePr>
          <p:cNvPr id="3075" name="Object 9"/>
          <p:cNvGraphicFramePr>
            <a:graphicFrameLocks noChangeAspect="1"/>
          </p:cNvGraphicFramePr>
          <p:nvPr/>
        </p:nvGraphicFramePr>
        <p:xfrm>
          <a:off x="1365250" y="3200400"/>
          <a:ext cx="4552950" cy="950913"/>
        </p:xfrm>
        <a:graphic>
          <a:graphicData uri="http://schemas.openxmlformats.org/presentationml/2006/ole">
            <p:oleObj spid="_x0000_s3075" name="Equation" r:id="rId4" imgW="2070000" imgH="431640" progId="Equation.DSMT4">
              <p:embed/>
            </p:oleObj>
          </a:graphicData>
        </a:graphic>
      </p:graphicFrame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127125" y="4745038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不等式の利用。</a:t>
            </a:r>
          </a:p>
        </p:txBody>
      </p:sp>
      <p:graphicFrame>
        <p:nvGraphicFramePr>
          <p:cNvPr id="3076" name="Object 11"/>
          <p:cNvGraphicFramePr>
            <a:graphicFrameLocks noChangeAspect="1"/>
          </p:cNvGraphicFramePr>
          <p:nvPr/>
        </p:nvGraphicFramePr>
        <p:xfrm>
          <a:off x="2286000" y="5410200"/>
          <a:ext cx="2590800" cy="617538"/>
        </p:xfrm>
        <a:graphic>
          <a:graphicData uri="http://schemas.openxmlformats.org/presentationml/2006/ole">
            <p:oleObj spid="_x0000_s3076" name="Equation" r:id="rId5" imgW="799920" imgH="190440" progId="Equation.DSMT4">
              <p:embed/>
            </p:oleObj>
          </a:graphicData>
        </a:graphic>
      </p:graphicFrame>
      <p:sp>
        <p:nvSpPr>
          <p:cNvPr id="3083" name="AutoShape 5"/>
          <p:cNvSpPr>
            <a:spLocks noChangeArrowheads="1"/>
          </p:cNvSpPr>
          <p:nvPr/>
        </p:nvSpPr>
        <p:spPr bwMode="auto">
          <a:xfrm>
            <a:off x="4572000" y="1785938"/>
            <a:ext cx="2857500" cy="1143000"/>
          </a:xfrm>
          <a:prstGeom prst="wedgeRoundRectCallout">
            <a:avLst>
              <a:gd name="adj1" fmla="val -30806"/>
              <a:gd name="adj2" fmla="val -862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4" name="Text Box 6"/>
          <p:cNvSpPr txBox="1">
            <a:spLocks noChangeArrowheads="1"/>
          </p:cNvSpPr>
          <p:nvPr/>
        </p:nvSpPr>
        <p:spPr bwMode="auto">
          <a:xfrm>
            <a:off x="4714875" y="1928813"/>
            <a:ext cx="24574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対数と係数の</a:t>
            </a:r>
            <a:endParaRPr lang="en-US" altLang="ja-JP"/>
          </a:p>
          <a:p>
            <a:r>
              <a:rPr lang="ja-JP" altLang="en-US"/>
              <a:t>違いに注意する。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225681-F72C-4FAA-AC27-9F4D34CE3942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4833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試行Ｔ「トランプから１枚カードを引く」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608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この試行Ｔを次の２つの事象系としてとらえる。</a:t>
            </a:r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609600" y="2514600"/>
            <a:ext cx="2759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　（数）：</a:t>
            </a:r>
          </a:p>
          <a:p>
            <a:r>
              <a:rPr lang="ja-JP" altLang="en-US"/>
              <a:t>「引いたカードの数」</a:t>
            </a:r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533400" y="3505200"/>
            <a:ext cx="41735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　（絵札）：</a:t>
            </a:r>
          </a:p>
          <a:p>
            <a:r>
              <a:rPr lang="ja-JP" altLang="en-US"/>
              <a:t>「引いたカードが絵札かどうか」</a:t>
            </a:r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533400" y="4572000"/>
            <a:ext cx="428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次の各種エントロピーを求めよ。</a:t>
            </a:r>
          </a:p>
        </p:txBody>
      </p:sp>
      <p:graphicFrame>
        <p:nvGraphicFramePr>
          <p:cNvPr id="33794" name="Object 9"/>
          <p:cNvGraphicFramePr>
            <a:graphicFrameLocks noChangeAspect="1"/>
          </p:cNvGraphicFramePr>
          <p:nvPr/>
        </p:nvGraphicFramePr>
        <p:xfrm>
          <a:off x="642938" y="5286375"/>
          <a:ext cx="6724650" cy="411163"/>
        </p:xfrm>
        <a:graphic>
          <a:graphicData uri="http://schemas.openxmlformats.org/presentationml/2006/ole">
            <p:oleObj spid="_x0000_s33794" name="Equation" r:id="rId3" imgW="351756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3B6E9F-675C-49EF-86BD-6AC904A36C6F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独立な情報源</a:t>
            </a:r>
          </a:p>
        </p:txBody>
      </p:sp>
      <p:sp>
        <p:nvSpPr>
          <p:cNvPr id="34822" name="Oval 3"/>
          <p:cNvSpPr>
            <a:spLocks noChangeArrowheads="1"/>
          </p:cNvSpPr>
          <p:nvPr/>
        </p:nvSpPr>
        <p:spPr bwMode="auto">
          <a:xfrm>
            <a:off x="838200" y="3352800"/>
            <a:ext cx="3124200" cy="3124200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3" name="Oval 4"/>
          <p:cNvSpPr>
            <a:spLocks noChangeArrowheads="1"/>
          </p:cNvSpPr>
          <p:nvPr/>
        </p:nvSpPr>
        <p:spPr bwMode="auto">
          <a:xfrm>
            <a:off x="4648200" y="3962400"/>
            <a:ext cx="1982788" cy="2282825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18" name="Object 5"/>
          <p:cNvGraphicFramePr>
            <a:graphicFrameLocks noChangeAspect="1"/>
          </p:cNvGraphicFramePr>
          <p:nvPr/>
        </p:nvGraphicFramePr>
        <p:xfrm>
          <a:off x="6332538" y="3048000"/>
          <a:ext cx="2270125" cy="1409700"/>
        </p:xfrm>
        <a:graphic>
          <a:graphicData uri="http://schemas.openxmlformats.org/presentationml/2006/ole">
            <p:oleObj spid="_x0000_s34818" name="Equation" r:id="rId3" imgW="1104840" imgH="685800" progId="Equation.DSMT4">
              <p:embed/>
            </p:oleObj>
          </a:graphicData>
        </a:graphic>
      </p:graphicFrame>
      <p:graphicFrame>
        <p:nvGraphicFramePr>
          <p:cNvPr id="34819" name="Object 6"/>
          <p:cNvGraphicFramePr>
            <a:graphicFrameLocks noChangeAspect="1"/>
          </p:cNvGraphicFramePr>
          <p:nvPr/>
        </p:nvGraphicFramePr>
        <p:xfrm>
          <a:off x="215900" y="1676400"/>
          <a:ext cx="5589588" cy="1406525"/>
        </p:xfrm>
        <a:graphic>
          <a:graphicData uri="http://schemas.openxmlformats.org/presentationml/2006/ole">
            <p:oleObj spid="_x0000_s34819" name="Equation" r:id="rId4" imgW="2628720" imgH="660240" progId="Equation.DSMT4">
              <p:embed/>
            </p:oleObj>
          </a:graphicData>
        </a:graphic>
      </p:graphicFrame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228600" y="838200"/>
            <a:ext cx="8783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サイコロを投げて得られる情報源と、コインを投げて得られる情報源</a:t>
            </a:r>
          </a:p>
          <a:p>
            <a:r>
              <a:rPr lang="ja-JP" altLang="en-US"/>
              <a:t>を考える。</a:t>
            </a:r>
          </a:p>
        </p:txBody>
      </p:sp>
      <p:sp>
        <p:nvSpPr>
          <p:cNvPr id="34825" name="Line 8"/>
          <p:cNvSpPr>
            <a:spLocks noChangeShapeType="1"/>
          </p:cNvSpPr>
          <p:nvPr/>
        </p:nvSpPr>
        <p:spPr bwMode="auto">
          <a:xfrm flipH="1">
            <a:off x="1981200" y="3276600"/>
            <a:ext cx="121920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6" name="Line 9"/>
          <p:cNvSpPr>
            <a:spLocks noChangeShapeType="1"/>
          </p:cNvSpPr>
          <p:nvPr/>
        </p:nvSpPr>
        <p:spPr bwMode="auto">
          <a:xfrm flipH="1">
            <a:off x="5943600" y="4648200"/>
            <a:ext cx="1447800" cy="762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007D55-FE6E-4292-8BD1-1279CAB2225D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17500" y="304800"/>
          <a:ext cx="6046788" cy="919163"/>
        </p:xfrm>
        <a:graphic>
          <a:graphicData uri="http://schemas.openxmlformats.org/presentationml/2006/ole">
            <p:oleObj spid="_x0000_s35842" name="Equation" r:id="rId3" imgW="2844720" imgH="431640" progId="Equation.DSMT4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330200" y="1143000"/>
          <a:ext cx="5588000" cy="919163"/>
        </p:xfrm>
        <a:graphic>
          <a:graphicData uri="http://schemas.openxmlformats.org/presentationml/2006/ole">
            <p:oleObj spid="_x0000_s35843" name="Equation" r:id="rId4" imgW="2628720" imgH="431640" progId="Equation.DSMT4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928688" y="1981200"/>
          <a:ext cx="4086225" cy="898525"/>
        </p:xfrm>
        <a:graphic>
          <a:graphicData uri="http://schemas.openxmlformats.org/presentationml/2006/ole">
            <p:oleObj spid="_x0000_s35844" name="Equation" r:id="rId5" imgW="1968480" imgH="431640" progId="Equation.DSMT4">
              <p:embed/>
            </p:oleObj>
          </a:graphicData>
        </a:graphic>
      </p:graphicFrame>
      <p:graphicFrame>
        <p:nvGraphicFramePr>
          <p:cNvPr id="35845" name="Object 6"/>
          <p:cNvGraphicFramePr>
            <a:graphicFrameLocks noChangeAspect="1"/>
          </p:cNvGraphicFramePr>
          <p:nvPr/>
        </p:nvGraphicFramePr>
        <p:xfrm>
          <a:off x="1081088" y="3886200"/>
          <a:ext cx="4813300" cy="795338"/>
        </p:xfrm>
        <a:graphic>
          <a:graphicData uri="http://schemas.openxmlformats.org/presentationml/2006/ole">
            <p:oleObj spid="_x0000_s35845" name="Equation" r:id="rId6" imgW="2311200" imgH="380880" progId="Equation.DSMT4">
              <p:embed/>
            </p:oleObj>
          </a:graphicData>
        </a:graphic>
      </p:graphicFrame>
      <p:graphicFrame>
        <p:nvGraphicFramePr>
          <p:cNvPr id="35846" name="Object 7"/>
          <p:cNvGraphicFramePr>
            <a:graphicFrameLocks noChangeAspect="1"/>
          </p:cNvGraphicFramePr>
          <p:nvPr/>
        </p:nvGraphicFramePr>
        <p:xfrm>
          <a:off x="365125" y="4711700"/>
          <a:ext cx="5780088" cy="458788"/>
        </p:xfrm>
        <a:graphic>
          <a:graphicData uri="http://schemas.openxmlformats.org/presentationml/2006/ole">
            <p:oleObj spid="_x0000_s35846" name="Equation" r:id="rId7" imgW="2717640" imgH="215640" progId="Equation.DSMT4">
              <p:embed/>
            </p:oleObj>
          </a:graphicData>
        </a:graphic>
      </p:graphicFrame>
      <p:sp>
        <p:nvSpPr>
          <p:cNvPr id="35849" name="AutoShape 8"/>
          <p:cNvSpPr>
            <a:spLocks noChangeArrowheads="1"/>
          </p:cNvSpPr>
          <p:nvPr/>
        </p:nvSpPr>
        <p:spPr bwMode="auto">
          <a:xfrm>
            <a:off x="1676400" y="5410200"/>
            <a:ext cx="6172200" cy="1143000"/>
          </a:xfrm>
          <a:prstGeom prst="wedgeRoundRectCallout">
            <a:avLst>
              <a:gd name="adj1" fmla="val 4088"/>
              <a:gd name="adj2" fmla="val -847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50" name="Text Box 9"/>
          <p:cNvSpPr txBox="1">
            <a:spLocks noChangeArrowheads="1"/>
          </p:cNvSpPr>
          <p:nvPr/>
        </p:nvSpPr>
        <p:spPr bwMode="auto">
          <a:xfrm>
            <a:off x="1905000" y="5486400"/>
            <a:ext cx="5807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コインの試行からは、サイコロに関する情報が得られないことを意味する。</a:t>
            </a:r>
          </a:p>
        </p:txBody>
      </p:sp>
      <p:graphicFrame>
        <p:nvGraphicFramePr>
          <p:cNvPr id="35847" name="Object 10"/>
          <p:cNvGraphicFramePr>
            <a:graphicFrameLocks noChangeAspect="1"/>
          </p:cNvGraphicFramePr>
          <p:nvPr/>
        </p:nvGraphicFramePr>
        <p:xfrm>
          <a:off x="914400" y="2971800"/>
          <a:ext cx="4114800" cy="898525"/>
        </p:xfrm>
        <a:graphic>
          <a:graphicData uri="http://schemas.openxmlformats.org/presentationml/2006/ole">
            <p:oleObj spid="_x0000_s35847" name="Equation" r:id="rId8" imgW="19810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C82D65-145A-46B1-8103-AEC758049EDF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42938" y="500063"/>
          <a:ext cx="6805612" cy="1025525"/>
        </p:xfrm>
        <a:graphic>
          <a:graphicData uri="http://schemas.openxmlformats.org/presentationml/2006/ole">
            <p:oleObj spid="_x0000_s36866" name="Equation" r:id="rId3" imgW="3200400" imgH="482400" progId="Equation.DSMT4">
              <p:embed/>
            </p:oleObj>
          </a:graphicData>
        </a:graphic>
      </p:graphicFrame>
      <p:sp>
        <p:nvSpPr>
          <p:cNvPr id="36868" name="AutoShape 3"/>
          <p:cNvSpPr>
            <a:spLocks noChangeArrowheads="1"/>
          </p:cNvSpPr>
          <p:nvPr/>
        </p:nvSpPr>
        <p:spPr bwMode="auto">
          <a:xfrm>
            <a:off x="457200" y="2209800"/>
            <a:ext cx="7696200" cy="1371600"/>
          </a:xfrm>
          <a:prstGeom prst="wedgeRoundRectCallout">
            <a:avLst>
              <a:gd name="adj1" fmla="val 8769"/>
              <a:gd name="adj2" fmla="val -7037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685800" y="24384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B</a:t>
            </a:r>
            <a:r>
              <a:rPr lang="ja-JP" altLang="en-US"/>
              <a:t>を条件としても、</a:t>
            </a:r>
            <a:r>
              <a:rPr lang="en-US" altLang="ja-JP"/>
              <a:t>E</a:t>
            </a:r>
            <a:r>
              <a:rPr lang="ja-JP" altLang="en-US"/>
              <a:t>に関する平均情報量に変化がない。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AB0222-236C-4B70-97F3-FF5302AAAE67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pic>
        <p:nvPicPr>
          <p:cNvPr id="39939" name="Picture 3" descr="D:\home\kusakari\lecture\InfoTheo\note\3\graph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DCCF1-91C4-4203-8769-94D26D1E09A2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graphicFrame>
        <p:nvGraphicFramePr>
          <p:cNvPr id="4098" name="Object 1026"/>
          <p:cNvGraphicFramePr>
            <a:graphicFrameLocks noChangeAspect="1"/>
          </p:cNvGraphicFramePr>
          <p:nvPr/>
        </p:nvGraphicFramePr>
        <p:xfrm>
          <a:off x="914400" y="838200"/>
          <a:ext cx="4552950" cy="4951413"/>
        </p:xfrm>
        <a:graphic>
          <a:graphicData uri="http://schemas.openxmlformats.org/presentationml/2006/ole">
            <p:oleObj spid="_x0000_s4098" name="Equation" r:id="rId3" imgW="2070000" imgH="2247840" progId="Equation.DSMT4">
              <p:embed/>
            </p:oleObj>
          </a:graphicData>
        </a:graphic>
      </p:graphicFrame>
      <p:sp>
        <p:nvSpPr>
          <p:cNvPr id="4102" name="AutoShape 1027"/>
          <p:cNvSpPr>
            <a:spLocks noChangeArrowheads="1"/>
          </p:cNvSpPr>
          <p:nvPr/>
        </p:nvSpPr>
        <p:spPr bwMode="auto">
          <a:xfrm>
            <a:off x="5029200" y="2209800"/>
            <a:ext cx="3276600" cy="3124200"/>
          </a:xfrm>
          <a:prstGeom prst="wedgeRoundRectCallout">
            <a:avLst>
              <a:gd name="adj1" fmla="val -82606"/>
              <a:gd name="adj2" fmla="val -625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3" name="Text Box 1028"/>
          <p:cNvSpPr txBox="1">
            <a:spLocks noChangeArrowheads="1"/>
          </p:cNvSpPr>
          <p:nvPr/>
        </p:nvSpPr>
        <p:spPr bwMode="auto">
          <a:xfrm>
            <a:off x="5486400" y="2362200"/>
            <a:ext cx="28352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この変形で、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として　　回不等式を利用いる。</a:t>
            </a:r>
          </a:p>
        </p:txBody>
      </p:sp>
      <p:graphicFrame>
        <p:nvGraphicFramePr>
          <p:cNvPr id="4099" name="Object 1029"/>
          <p:cNvGraphicFramePr>
            <a:graphicFrameLocks noChangeAspect="1"/>
          </p:cNvGraphicFramePr>
          <p:nvPr/>
        </p:nvGraphicFramePr>
        <p:xfrm>
          <a:off x="5791200" y="3124200"/>
          <a:ext cx="1117600" cy="950913"/>
        </p:xfrm>
        <a:graphic>
          <a:graphicData uri="http://schemas.openxmlformats.org/presentationml/2006/ole">
            <p:oleObj spid="_x0000_s4099" name="Equation" r:id="rId4" imgW="507960" imgH="431640" progId="Equation.DSMT4">
              <p:embed/>
            </p:oleObj>
          </a:graphicData>
        </a:graphic>
      </p:graphicFrame>
      <p:graphicFrame>
        <p:nvGraphicFramePr>
          <p:cNvPr id="4100" name="Object 1030"/>
          <p:cNvGraphicFramePr>
            <a:graphicFrameLocks noChangeAspect="1"/>
          </p:cNvGraphicFramePr>
          <p:nvPr/>
        </p:nvGraphicFramePr>
        <p:xfrm>
          <a:off x="6324600" y="4191000"/>
          <a:ext cx="533400" cy="485775"/>
        </p:xfrm>
        <a:graphic>
          <a:graphicData uri="http://schemas.openxmlformats.org/presentationml/2006/ole">
            <p:oleObj spid="_x0000_s4100" name="Equation" r:id="rId5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E71C16-F74B-41F4-BECB-EA0D1196D574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graphicFrame>
        <p:nvGraphicFramePr>
          <p:cNvPr id="5122" name="Object 0"/>
          <p:cNvGraphicFramePr>
            <a:graphicFrameLocks noChangeAspect="1"/>
          </p:cNvGraphicFramePr>
          <p:nvPr/>
        </p:nvGraphicFramePr>
        <p:xfrm>
          <a:off x="1066800" y="762000"/>
          <a:ext cx="5391150" cy="3860800"/>
        </p:xfrm>
        <a:graphic>
          <a:graphicData uri="http://schemas.openxmlformats.org/presentationml/2006/ole">
            <p:oleObj spid="_x0000_s5122" name="Equation" r:id="rId3" imgW="2450880" imgH="1752480" progId="Equation.DSMT4">
              <p:embed/>
            </p:oleObj>
          </a:graphicData>
        </a:graphic>
      </p:graphicFrame>
      <p:graphicFrame>
        <p:nvGraphicFramePr>
          <p:cNvPr id="5123" name="Object 1"/>
          <p:cNvGraphicFramePr>
            <a:graphicFrameLocks noChangeAspect="1"/>
          </p:cNvGraphicFramePr>
          <p:nvPr/>
        </p:nvGraphicFramePr>
        <p:xfrm>
          <a:off x="6477000" y="5257800"/>
          <a:ext cx="1219200" cy="673100"/>
        </p:xfrm>
        <a:graphic>
          <a:graphicData uri="http://schemas.openxmlformats.org/presentationml/2006/ole">
            <p:oleObj spid="_x0000_s5123" name="Equation" r:id="rId4" imgW="3682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28C53A-C4DC-41EB-BF51-4B1812ABD71B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53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エントロピー最大となる情報源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209800" y="1143000"/>
          <a:ext cx="2819400" cy="496888"/>
        </p:xfrm>
        <a:graphic>
          <a:graphicData uri="http://schemas.openxmlformats.org/presentationml/2006/ole">
            <p:oleObj spid="_x0000_s6146" name="Equation" r:id="rId3" imgW="1155600" imgH="203040" progId="Equation.DSMT4">
              <p:embed/>
            </p:oleObj>
          </a:graphicData>
        </a:graphic>
      </p:graphicFrame>
      <p:sp>
        <p:nvSpPr>
          <p:cNvPr id="6152" name="AutoShape 4"/>
          <p:cNvSpPr>
            <a:spLocks noChangeArrowheads="1"/>
          </p:cNvSpPr>
          <p:nvPr/>
        </p:nvSpPr>
        <p:spPr bwMode="auto">
          <a:xfrm>
            <a:off x="838200" y="838200"/>
            <a:ext cx="6400800" cy="1066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1371600" y="6096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定理１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304800" y="2133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1285875" y="2143125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（左の不等号）</a:t>
            </a:r>
          </a:p>
        </p:txBody>
      </p:sp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2214563" y="3143250"/>
          <a:ext cx="2665412" cy="2163763"/>
        </p:xfrm>
        <a:graphic>
          <a:graphicData uri="http://schemas.openxmlformats.org/presentationml/2006/ole">
            <p:oleObj spid="_x0000_s6147" name="Equation" r:id="rId4" imgW="1130040" imgH="914400" progId="Equation.DSMT4">
              <p:embed/>
            </p:oleObj>
          </a:graphicData>
        </a:graphic>
      </p:graphicFrame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428625" y="2643188"/>
            <a:ext cx="612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　　　　　　　　　　に対して、次式が成り立つ。</a:t>
            </a:r>
          </a:p>
        </p:txBody>
      </p:sp>
      <p:graphicFrame>
        <p:nvGraphicFramePr>
          <p:cNvPr id="6148" name="Object 10"/>
          <p:cNvGraphicFramePr>
            <a:graphicFrameLocks noChangeAspect="1"/>
          </p:cNvGraphicFramePr>
          <p:nvPr/>
        </p:nvGraphicFramePr>
        <p:xfrm>
          <a:off x="1643063" y="5715000"/>
          <a:ext cx="4938712" cy="960438"/>
        </p:xfrm>
        <a:graphic>
          <a:graphicData uri="http://schemas.openxmlformats.org/presentationml/2006/ole">
            <p:oleObj spid="_x0000_s6148" name="Equation" r:id="rId5" imgW="2095200" imgH="406080" progId="Equation.DSMT4">
              <p:embed/>
            </p:oleObj>
          </a:graphicData>
        </a:graphic>
      </p:graphicFrame>
      <p:sp>
        <p:nvSpPr>
          <p:cNvPr id="6157" name="Text Box 9"/>
          <p:cNvSpPr txBox="1">
            <a:spLocks noChangeArrowheads="1"/>
          </p:cNvSpPr>
          <p:nvPr/>
        </p:nvSpPr>
        <p:spPr bwMode="auto">
          <a:xfrm>
            <a:off x="571500" y="5286375"/>
            <a:ext cx="1181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6149" name="Object 13"/>
          <p:cNvGraphicFramePr>
            <a:graphicFrameLocks noChangeAspect="1"/>
          </p:cNvGraphicFramePr>
          <p:nvPr/>
        </p:nvGraphicFramePr>
        <p:xfrm>
          <a:off x="857250" y="2643188"/>
          <a:ext cx="1946275" cy="479425"/>
        </p:xfrm>
        <a:graphic>
          <a:graphicData uri="http://schemas.openxmlformats.org/presentationml/2006/ole">
            <p:oleObj spid="_x0000_s6149" name="Equation" r:id="rId6" imgW="825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BDD305-7D6C-4F48-9230-B3F0EB30385D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7173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（右の不等号）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558800" y="914400"/>
          <a:ext cx="7694613" cy="1347788"/>
        </p:xfrm>
        <a:graphic>
          <a:graphicData uri="http://schemas.openxmlformats.org/presentationml/2006/ole">
            <p:oleObj spid="_x0000_s7170" name="Equation" r:id="rId3" imgW="3771720" imgH="660240" progId="Equation.DSMT4">
              <p:embed/>
            </p:oleObj>
          </a:graphicData>
        </a:graphic>
      </p:graphicFrame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260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とおく。補題１より、</a:t>
            </a:r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1295400" y="3124200"/>
          <a:ext cx="4498975" cy="3470275"/>
        </p:xfrm>
        <a:graphic>
          <a:graphicData uri="http://schemas.openxmlformats.org/presentationml/2006/ole">
            <p:oleObj spid="_x0000_s7171" name="Equation" r:id="rId4" imgW="2044440" imgH="1574640" progId="Equation.DSMT4">
              <p:embed/>
            </p:oleObj>
          </a:graphicData>
        </a:graphic>
      </p:graphicFrame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299325" y="5888038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ＱＥＤ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1498</Words>
  <Application>Microsoft PowerPoint</Application>
  <PresentationFormat>画面に合わせる (4:3)</PresentationFormat>
  <Paragraphs>342</Paragraphs>
  <Slides>43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45" baseType="lpstr">
      <vt:lpstr>標準デザイン</vt:lpstr>
      <vt:lpstr>Equation</vt:lpstr>
      <vt:lpstr>3.エントロピーの性質と各種情報量</vt:lpstr>
      <vt:lpstr>エントロピーの性質</vt:lpstr>
      <vt:lpstr>スライド 3</vt:lpstr>
      <vt:lpstr>補題１（lemma1)</vt:lpstr>
      <vt:lpstr>スライド 5</vt:lpstr>
      <vt:lpstr>スライド 6</vt:lpstr>
      <vt:lpstr>スライド 7</vt:lpstr>
      <vt:lpstr>エントロピー最大となる情報源</vt:lpstr>
      <vt:lpstr>スライド 9</vt:lpstr>
      <vt:lpstr>スライド 10</vt:lpstr>
      <vt:lpstr>練習</vt:lpstr>
      <vt:lpstr>各種情報量</vt:lpstr>
      <vt:lpstr>例題</vt:lpstr>
      <vt:lpstr>サイコロゲームの勝敗表</vt:lpstr>
      <vt:lpstr>スライド 15</vt:lpstr>
      <vt:lpstr>補足１：条件付き確率</vt:lpstr>
      <vt:lpstr>補足２：同時確率（結合確率）</vt:lpstr>
      <vt:lpstr>補足３：独立な事象における同時確率（結合確率）</vt:lpstr>
      <vt:lpstr>問題</vt:lpstr>
      <vt:lpstr>サイコロゲームにおける様々なエントロピー</vt:lpstr>
      <vt:lpstr>条件付エントロピー１</vt:lpstr>
      <vt:lpstr>スライド 22</vt:lpstr>
      <vt:lpstr>条件付エントロピー２</vt:lpstr>
      <vt:lpstr>スライド 24</vt:lpstr>
      <vt:lpstr>相互情報量</vt:lpstr>
      <vt:lpstr>結合エントロピー（同時エントロピー）</vt:lpstr>
      <vt:lpstr>スライド 27</vt:lpstr>
      <vt:lpstr>スライド 28</vt:lpstr>
      <vt:lpstr>スライド 29</vt:lpstr>
      <vt:lpstr>スライド 30</vt:lpstr>
      <vt:lpstr>スライド 31</vt:lpstr>
      <vt:lpstr>スライド 32</vt:lpstr>
      <vt:lpstr>スライド 33</vt:lpstr>
      <vt:lpstr>スライド 34</vt:lpstr>
      <vt:lpstr>スライド 35</vt:lpstr>
      <vt:lpstr>練習</vt:lpstr>
      <vt:lpstr>部分的な情報源</vt:lpstr>
      <vt:lpstr>スライド 38</vt:lpstr>
      <vt:lpstr>スライド 39</vt:lpstr>
      <vt:lpstr>練習</vt:lpstr>
      <vt:lpstr>独立な情報源</vt:lpstr>
      <vt:lpstr>スライド 42</vt:lpstr>
      <vt:lpstr>スライド 43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情報理論</dc:title>
  <dc:creator>kusakari</dc:creator>
  <cp:lastModifiedBy>kusakari</cp:lastModifiedBy>
  <cp:revision>64</cp:revision>
  <dcterms:created xsi:type="dcterms:W3CDTF">2006-04-07T23:15:43Z</dcterms:created>
  <dcterms:modified xsi:type="dcterms:W3CDTF">2008-10-07T07:22:39Z</dcterms:modified>
</cp:coreProperties>
</file>