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66" r:id="rId2"/>
    <p:sldId id="259" r:id="rId3"/>
    <p:sldId id="277" r:id="rId4"/>
    <p:sldId id="278" r:id="rId5"/>
    <p:sldId id="283" r:id="rId6"/>
    <p:sldId id="285" r:id="rId7"/>
    <p:sldId id="286" r:id="rId8"/>
    <p:sldId id="284" r:id="rId9"/>
    <p:sldId id="287" r:id="rId10"/>
    <p:sldId id="281" r:id="rId11"/>
    <p:sldId id="288" r:id="rId12"/>
    <p:sldId id="279" r:id="rId13"/>
    <p:sldId id="282" r:id="rId14"/>
    <p:sldId id="289" r:id="rId15"/>
    <p:sldId id="291" r:id="rId16"/>
    <p:sldId id="290" r:id="rId17"/>
    <p:sldId id="309" r:id="rId18"/>
    <p:sldId id="292" r:id="rId19"/>
    <p:sldId id="280" r:id="rId20"/>
    <p:sldId id="295" r:id="rId21"/>
    <p:sldId id="313" r:id="rId22"/>
    <p:sldId id="314" r:id="rId23"/>
    <p:sldId id="315" r:id="rId24"/>
    <p:sldId id="316" r:id="rId25"/>
    <p:sldId id="317" r:id="rId26"/>
    <p:sldId id="318" r:id="rId27"/>
    <p:sldId id="321" r:id="rId28"/>
    <p:sldId id="319" r:id="rId29"/>
    <p:sldId id="320" r:id="rId30"/>
    <p:sldId id="293" r:id="rId31"/>
    <p:sldId id="294" r:id="rId32"/>
    <p:sldId id="303" r:id="rId33"/>
    <p:sldId id="312" r:id="rId34"/>
    <p:sldId id="311" r:id="rId35"/>
    <p:sldId id="310" r:id="rId36"/>
    <p:sldId id="306" r:id="rId37"/>
    <p:sldId id="308" r:id="rId38"/>
    <p:sldId id="296" r:id="rId39"/>
    <p:sldId id="307" r:id="rId40"/>
    <p:sldId id="297" r:id="rId41"/>
    <p:sldId id="298" r:id="rId4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3300"/>
    <a:srgbClr val="FFFF00"/>
    <a:srgbClr val="000066"/>
    <a:srgbClr val="800000"/>
    <a:srgbClr val="FF6600"/>
    <a:srgbClr val="99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56" d="100"/>
          <a:sy n="56" d="100"/>
        </p:scale>
        <p:origin x="-2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48"/>
    </p:cViewPr>
  </p:sorterViewPr>
  <p:notesViewPr>
    <p:cSldViewPr>
      <p:cViewPr>
        <p:scale>
          <a:sx n="75" d="100"/>
          <a:sy n="75" d="100"/>
        </p:scale>
        <p:origin x="-1074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9.wmf"/><Relationship Id="rId1" Type="http://schemas.openxmlformats.org/officeDocument/2006/relationships/image" Target="../media/image71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9.wmf"/><Relationship Id="rId1" Type="http://schemas.openxmlformats.org/officeDocument/2006/relationships/image" Target="../media/image65.wmf"/><Relationship Id="rId5" Type="http://schemas.openxmlformats.org/officeDocument/2006/relationships/image" Target="../media/image67.wmf"/><Relationship Id="rId4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47.wmf"/><Relationship Id="rId1" Type="http://schemas.openxmlformats.org/officeDocument/2006/relationships/image" Target="../media/image80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86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3.wmf"/><Relationship Id="rId7" Type="http://schemas.openxmlformats.org/officeDocument/2006/relationships/image" Target="../media/image108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94.wmf"/><Relationship Id="rId9" Type="http://schemas.openxmlformats.org/officeDocument/2006/relationships/image" Target="../media/image110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6.wmf"/><Relationship Id="rId5" Type="http://schemas.openxmlformats.org/officeDocument/2006/relationships/image" Target="../media/image115.wmf"/><Relationship Id="rId4" Type="http://schemas.openxmlformats.org/officeDocument/2006/relationships/image" Target="../media/image11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4" Type="http://schemas.openxmlformats.org/officeDocument/2006/relationships/image" Target="../media/image120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1.wmf"/><Relationship Id="rId4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2</a:t>
            </a:r>
            <a:r>
              <a:rPr lang="ja-JP" altLang="en-US"/>
              <a:t>．情報量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smtClean="0"/>
              <a:t>2008/10/8(</a:t>
            </a:r>
            <a:r>
              <a:rPr lang="ja-JP" altLang="en-US" dirty="0"/>
              <a:t>水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AE3B77F1-0001-4D2B-9B2A-5340CEAF75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BC4510-348F-481A-AE1E-38ABAE21AE9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B00E5-A90D-49C2-B2D8-E32CE05A53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93F03-762C-4BAF-9C7F-6DD2031EA8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60EEC-E38F-44E1-ABD3-9B47A5BB8A1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C411C-CC0B-4CC6-A7FE-23BA9FD1735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7F1B-804D-45B2-B1F0-616248CD00C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77694-C02A-47C7-83B7-3CE6C2330A4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47CBE-C72C-438C-831D-A9AAAB736E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EA675-E16F-47DD-BEA2-E71B809F2C7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9F696-474F-471A-8827-BAE136202D6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2AE6-54B4-4D9F-B925-A76191A6CDC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724D1-EE48-4150-ADEE-656CB5A529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AFF4BF-223E-4C3B-AB39-01C2D3B849F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60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2.bin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0.bin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85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1.bin"/><Relationship Id="rId5" Type="http://schemas.openxmlformats.org/officeDocument/2006/relationships/oleObject" Target="../embeddings/oleObject120.bin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19.bin"/><Relationship Id="rId9" Type="http://schemas.openxmlformats.org/officeDocument/2006/relationships/oleObject" Target="../embeddings/oleObject12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9.bin"/><Relationship Id="rId5" Type="http://schemas.openxmlformats.org/officeDocument/2006/relationships/oleObject" Target="../embeddings/oleObject128.bin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36.bin"/><Relationship Id="rId4" Type="http://schemas.openxmlformats.org/officeDocument/2006/relationships/oleObject" Target="../embeddings/oleObject135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148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52.bin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58.bin"/><Relationship Id="rId5" Type="http://schemas.openxmlformats.org/officeDocument/2006/relationships/oleObject" Target="../embeddings/oleObject157.bin"/><Relationship Id="rId4" Type="http://schemas.openxmlformats.org/officeDocument/2006/relationships/oleObject" Target="../embeddings/oleObject156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649582-A98B-41B6-B3BF-0794C0E736AD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情報量（２章）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DD36C-B2AC-42AA-B5A2-9D85E281A2A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5130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770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（自己）情報量と情報量の単位</a:t>
            </a:r>
          </a:p>
        </p:txBody>
      </p:sp>
      <p:sp>
        <p:nvSpPr>
          <p:cNvPr id="5131" name="Text Box 93"/>
          <p:cNvSpPr txBox="1">
            <a:spLocks noChangeArrowheads="1"/>
          </p:cNvSpPr>
          <p:nvPr/>
        </p:nvSpPr>
        <p:spPr bwMode="auto">
          <a:xfrm>
            <a:off x="1000100" y="785794"/>
            <a:ext cx="62071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先のスライドを満たすように、</a:t>
            </a:r>
          </a:p>
          <a:p>
            <a:r>
              <a:rPr lang="ja-JP" altLang="en-US" dirty="0"/>
              <a:t>ある事象　　を知る情報量　　　は以下の関数で</a:t>
            </a:r>
          </a:p>
          <a:p>
            <a:r>
              <a:rPr lang="ja-JP" altLang="en-US" dirty="0"/>
              <a:t>定義される。　　　</a:t>
            </a:r>
          </a:p>
        </p:txBody>
      </p:sp>
      <p:graphicFrame>
        <p:nvGraphicFramePr>
          <p:cNvPr id="5122" name="Object 2048"/>
          <p:cNvGraphicFramePr>
            <a:graphicFrameLocks noChangeAspect="1"/>
          </p:cNvGraphicFramePr>
          <p:nvPr/>
        </p:nvGraphicFramePr>
        <p:xfrm>
          <a:off x="2214546" y="1071546"/>
          <a:ext cx="457200" cy="457200"/>
        </p:xfrm>
        <a:graphic>
          <a:graphicData uri="http://schemas.openxmlformats.org/presentationml/2006/ole">
            <p:oleObj spid="_x0000_s5122" name="Equation" r:id="rId3" imgW="126720" imgH="126720" progId="Equation.DSMT4">
              <p:embed/>
            </p:oleObj>
          </a:graphicData>
        </a:graphic>
      </p:graphicFrame>
      <p:graphicFrame>
        <p:nvGraphicFramePr>
          <p:cNvPr id="5123" name="Object 2049"/>
          <p:cNvGraphicFramePr>
            <a:graphicFrameLocks noChangeAspect="1"/>
          </p:cNvGraphicFramePr>
          <p:nvPr/>
        </p:nvGraphicFramePr>
        <p:xfrm>
          <a:off x="4357686" y="1142984"/>
          <a:ext cx="577850" cy="420688"/>
        </p:xfrm>
        <a:graphic>
          <a:graphicData uri="http://schemas.openxmlformats.org/presentationml/2006/ole">
            <p:oleObj spid="_x0000_s5123" name="Equation" r:id="rId4" imgW="279360" imgH="203040" progId="Equation.DSMT4">
              <p:embed/>
            </p:oleObj>
          </a:graphicData>
        </a:graphic>
      </p:graphicFrame>
      <p:graphicFrame>
        <p:nvGraphicFramePr>
          <p:cNvPr id="5124" name="Object 2050"/>
          <p:cNvGraphicFramePr>
            <a:graphicFrameLocks noChangeAspect="1"/>
          </p:cNvGraphicFramePr>
          <p:nvPr/>
        </p:nvGraphicFramePr>
        <p:xfrm>
          <a:off x="214282" y="2595554"/>
          <a:ext cx="6715172" cy="1158307"/>
        </p:xfrm>
        <a:graphic>
          <a:graphicData uri="http://schemas.openxmlformats.org/presentationml/2006/ole">
            <p:oleObj spid="_x0000_s5124" name="Equation" r:id="rId5" imgW="1180800" imgH="203040" progId="Equation.DSMT4">
              <p:embed/>
            </p:oleObj>
          </a:graphicData>
        </a:graphic>
      </p:graphicFrame>
      <p:sp>
        <p:nvSpPr>
          <p:cNvPr id="5132" name="AutoShape 97"/>
          <p:cNvSpPr>
            <a:spLocks noChangeArrowheads="1"/>
          </p:cNvSpPr>
          <p:nvPr/>
        </p:nvSpPr>
        <p:spPr bwMode="auto">
          <a:xfrm>
            <a:off x="214282" y="2214554"/>
            <a:ext cx="7143800" cy="207170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3" name="Text Box 98"/>
          <p:cNvSpPr txBox="1">
            <a:spLocks noChangeArrowheads="1"/>
          </p:cNvSpPr>
          <p:nvPr/>
        </p:nvSpPr>
        <p:spPr bwMode="auto">
          <a:xfrm>
            <a:off x="1128682" y="1985954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3300"/>
                </a:solidFill>
              </a:rPr>
              <a:t>定義（自己情報量）</a:t>
            </a:r>
          </a:p>
        </p:txBody>
      </p:sp>
      <p:graphicFrame>
        <p:nvGraphicFramePr>
          <p:cNvPr id="5125" name="Object 2051"/>
          <p:cNvGraphicFramePr>
            <a:graphicFrameLocks noChangeAspect="1"/>
          </p:cNvGraphicFramePr>
          <p:nvPr/>
        </p:nvGraphicFramePr>
        <p:xfrm>
          <a:off x="1571604" y="3571876"/>
          <a:ext cx="989013" cy="477838"/>
        </p:xfrm>
        <a:graphic>
          <a:graphicData uri="http://schemas.openxmlformats.org/presentationml/2006/ole">
            <p:oleObj spid="_x0000_s5125" name="Equation" r:id="rId6" imgW="368280" imgH="177480" progId="Equation.DSMT4">
              <p:embed/>
            </p:oleObj>
          </a:graphicData>
        </a:graphic>
      </p:graphicFrame>
      <p:graphicFrame>
        <p:nvGraphicFramePr>
          <p:cNvPr id="5126" name="Object 2052"/>
          <p:cNvGraphicFramePr>
            <a:graphicFrameLocks noChangeAspect="1"/>
          </p:cNvGraphicFramePr>
          <p:nvPr/>
        </p:nvGraphicFramePr>
        <p:xfrm>
          <a:off x="457200" y="5257800"/>
          <a:ext cx="1219200" cy="512763"/>
        </p:xfrm>
        <a:graphic>
          <a:graphicData uri="http://schemas.openxmlformats.org/presentationml/2006/ole">
            <p:oleObj spid="_x0000_s5126" name="Equation" r:id="rId7" imgW="482400" imgH="203040" progId="Equation.DSMT4">
              <p:embed/>
            </p:oleObj>
          </a:graphicData>
        </a:graphic>
      </p:graphicFrame>
      <p:graphicFrame>
        <p:nvGraphicFramePr>
          <p:cNvPr id="5127" name="Object 2053"/>
          <p:cNvGraphicFramePr>
            <a:graphicFrameLocks noChangeAspect="1"/>
          </p:cNvGraphicFramePr>
          <p:nvPr/>
        </p:nvGraphicFramePr>
        <p:xfrm>
          <a:off x="533400" y="5791200"/>
          <a:ext cx="1066800" cy="461963"/>
        </p:xfrm>
        <a:graphic>
          <a:graphicData uri="http://schemas.openxmlformats.org/presentationml/2006/ole">
            <p:oleObj spid="_x0000_s5127" name="Equation" r:id="rId8" imgW="469800" imgH="203040" progId="Equation.DSMT4">
              <p:embed/>
            </p:oleObj>
          </a:graphicData>
        </a:graphic>
      </p:graphicFrame>
      <p:graphicFrame>
        <p:nvGraphicFramePr>
          <p:cNvPr id="5128" name="Object 2054"/>
          <p:cNvGraphicFramePr>
            <a:graphicFrameLocks noChangeAspect="1"/>
          </p:cNvGraphicFramePr>
          <p:nvPr/>
        </p:nvGraphicFramePr>
        <p:xfrm>
          <a:off x="533400" y="6172200"/>
          <a:ext cx="1143000" cy="425450"/>
        </p:xfrm>
        <a:graphic>
          <a:graphicData uri="http://schemas.openxmlformats.org/presentationml/2006/ole">
            <p:oleObj spid="_x0000_s5128" name="Equation" r:id="rId9" imgW="545760" imgH="203040" progId="Equation.DSMT4">
              <p:embed/>
            </p:oleObj>
          </a:graphicData>
        </a:graphic>
      </p:graphicFrame>
      <p:sp>
        <p:nvSpPr>
          <p:cNvPr id="5134" name="Text Box 103"/>
          <p:cNvSpPr txBox="1">
            <a:spLocks noChangeArrowheads="1"/>
          </p:cNvSpPr>
          <p:nvPr/>
        </p:nvSpPr>
        <p:spPr bwMode="auto">
          <a:xfrm>
            <a:off x="0" y="4714884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3300"/>
                </a:solidFill>
              </a:rPr>
              <a:t>情報量の単位</a:t>
            </a:r>
          </a:p>
        </p:txBody>
      </p:sp>
      <p:sp>
        <p:nvSpPr>
          <p:cNvPr id="5135" name="AutoShape 104"/>
          <p:cNvSpPr>
            <a:spLocks noChangeArrowheads="1"/>
          </p:cNvSpPr>
          <p:nvPr/>
        </p:nvSpPr>
        <p:spPr bwMode="auto">
          <a:xfrm>
            <a:off x="1981200" y="54102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6" name="AutoShape 105"/>
          <p:cNvSpPr>
            <a:spLocks noChangeArrowheads="1"/>
          </p:cNvSpPr>
          <p:nvPr/>
        </p:nvSpPr>
        <p:spPr bwMode="auto">
          <a:xfrm>
            <a:off x="1981200" y="58674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7" name="AutoShape 106"/>
          <p:cNvSpPr>
            <a:spLocks noChangeArrowheads="1"/>
          </p:cNvSpPr>
          <p:nvPr/>
        </p:nvSpPr>
        <p:spPr bwMode="auto">
          <a:xfrm>
            <a:off x="1981200" y="63246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8" name="Text Box 107"/>
          <p:cNvSpPr txBox="1">
            <a:spLocks noChangeArrowheads="1"/>
          </p:cNvSpPr>
          <p:nvPr/>
        </p:nvSpPr>
        <p:spPr bwMode="auto">
          <a:xfrm>
            <a:off x="2819400" y="5181600"/>
            <a:ext cx="169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[bit]</a:t>
            </a:r>
            <a:r>
              <a:rPr lang="ja-JP" altLang="en-US"/>
              <a:t>（ビット）</a:t>
            </a:r>
          </a:p>
        </p:txBody>
      </p:sp>
      <p:sp>
        <p:nvSpPr>
          <p:cNvPr id="5139" name="Text Box 108"/>
          <p:cNvSpPr txBox="1">
            <a:spLocks noChangeArrowheads="1"/>
          </p:cNvSpPr>
          <p:nvPr/>
        </p:nvSpPr>
        <p:spPr bwMode="auto">
          <a:xfrm>
            <a:off x="2874963" y="5638800"/>
            <a:ext cx="177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[nat]</a:t>
            </a:r>
            <a:r>
              <a:rPr lang="ja-JP" altLang="en-US"/>
              <a:t>（ナット）</a:t>
            </a:r>
          </a:p>
        </p:txBody>
      </p:sp>
      <p:sp>
        <p:nvSpPr>
          <p:cNvPr id="5140" name="Text Box 109"/>
          <p:cNvSpPr txBox="1">
            <a:spLocks noChangeArrowheads="1"/>
          </p:cNvSpPr>
          <p:nvPr/>
        </p:nvSpPr>
        <p:spPr bwMode="auto">
          <a:xfrm>
            <a:off x="2908300" y="6096000"/>
            <a:ext cx="227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[decit]</a:t>
            </a:r>
            <a:r>
              <a:rPr lang="ja-JP" altLang="en-US"/>
              <a:t>（デシット）</a:t>
            </a:r>
          </a:p>
        </p:txBody>
      </p:sp>
      <p:sp>
        <p:nvSpPr>
          <p:cNvPr id="5141" name="AutoShape 110"/>
          <p:cNvSpPr>
            <a:spLocks noChangeArrowheads="1"/>
          </p:cNvSpPr>
          <p:nvPr/>
        </p:nvSpPr>
        <p:spPr bwMode="auto">
          <a:xfrm>
            <a:off x="5410200" y="4800600"/>
            <a:ext cx="3505200" cy="1752600"/>
          </a:xfrm>
          <a:prstGeom prst="wedgeRoundRectCallout">
            <a:avLst>
              <a:gd name="adj1" fmla="val -79074"/>
              <a:gd name="adj2" fmla="val -1983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42" name="Text Box 111"/>
          <p:cNvSpPr txBox="1">
            <a:spLocks noChangeArrowheads="1"/>
          </p:cNvSpPr>
          <p:nvPr/>
        </p:nvSpPr>
        <p:spPr bwMode="auto">
          <a:xfrm>
            <a:off x="5546725" y="4876800"/>
            <a:ext cx="32162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１ビットは確率</a:t>
            </a:r>
            <a:r>
              <a:rPr lang="en-US" altLang="ja-JP"/>
              <a:t>0.5</a:t>
            </a:r>
            <a:r>
              <a:rPr lang="ja-JP" altLang="en-US"/>
              <a:t>の事象が起きたことを知る情報量。以後は、ビットだけを扱う。</a:t>
            </a:r>
          </a:p>
        </p:txBody>
      </p:sp>
      <p:sp>
        <p:nvSpPr>
          <p:cNvPr id="5143" name="AutoShape 112"/>
          <p:cNvSpPr>
            <a:spLocks noChangeArrowheads="1"/>
          </p:cNvSpPr>
          <p:nvPr/>
        </p:nvSpPr>
        <p:spPr bwMode="auto">
          <a:xfrm>
            <a:off x="381000" y="5181600"/>
            <a:ext cx="42672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24" name="Text Box 98"/>
          <p:cNvSpPr txBox="1">
            <a:spLocks noChangeArrowheads="1"/>
          </p:cNvSpPr>
          <p:nvPr/>
        </p:nvSpPr>
        <p:spPr bwMode="auto">
          <a:xfrm>
            <a:off x="357158" y="3643314"/>
            <a:ext cx="11929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3300"/>
                </a:solidFill>
              </a:rPr>
              <a:t>ただし、</a:t>
            </a:r>
            <a:endParaRPr lang="ja-JP" altLang="en-US" dirty="0">
              <a:solidFill>
                <a:srgbClr val="003300"/>
              </a:solidFill>
            </a:endParaRPr>
          </a:p>
        </p:txBody>
      </p:sp>
      <p:sp>
        <p:nvSpPr>
          <p:cNvPr id="25" name="AutoShape 110"/>
          <p:cNvSpPr>
            <a:spLocks noChangeArrowheads="1"/>
          </p:cNvSpPr>
          <p:nvPr/>
        </p:nvSpPr>
        <p:spPr bwMode="auto">
          <a:xfrm>
            <a:off x="7500958" y="1214422"/>
            <a:ext cx="1643042" cy="2143140"/>
          </a:xfrm>
          <a:prstGeom prst="wedgeRoundRectCallout">
            <a:avLst>
              <a:gd name="adj1" fmla="val -78043"/>
              <a:gd name="adj2" fmla="val -16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情報量は、</a:t>
            </a:r>
            <a:endParaRPr lang="en-US" altLang="ja-JP" dirty="0" smtClean="0"/>
          </a:p>
          <a:p>
            <a:r>
              <a:rPr lang="ja-JP" altLang="en-US" dirty="0" smtClean="0"/>
              <a:t>確率の</a:t>
            </a:r>
            <a:endParaRPr lang="en-US" altLang="ja-JP" dirty="0" smtClean="0"/>
          </a:p>
          <a:p>
            <a:r>
              <a:rPr lang="ja-JP" altLang="en-US" dirty="0" smtClean="0"/>
              <a:t>逆数の</a:t>
            </a:r>
            <a:endParaRPr lang="en-US" altLang="ja-JP" dirty="0" smtClean="0"/>
          </a:p>
          <a:p>
            <a:r>
              <a:rPr lang="ja-JP" altLang="en-US" dirty="0" smtClean="0"/>
              <a:t>対数。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76DD0F-C2C4-4F5E-9A81-EAC113C3C57C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584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自己情報量の外形</a:t>
            </a:r>
          </a:p>
        </p:txBody>
      </p:sp>
      <p:pic>
        <p:nvPicPr>
          <p:cNvPr id="35844" name="Picture 1029" descr="D:\home\kusakari\lecture\InfoTheo\2\sel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609600"/>
            <a:ext cx="8686800" cy="608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B1A7B7-DED5-4E7C-AC34-9A8677CC7F92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61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151" name="Text Box 1027"/>
          <p:cNvSpPr txBox="1">
            <a:spLocks noChangeArrowheads="1"/>
          </p:cNvSpPr>
          <p:nvPr/>
        </p:nvSpPr>
        <p:spPr bwMode="auto">
          <a:xfrm>
            <a:off x="669925" y="762000"/>
            <a:ext cx="695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次の事象の自己情報量を求めよ。</a:t>
            </a:r>
          </a:p>
        </p:txBody>
      </p:sp>
      <p:sp>
        <p:nvSpPr>
          <p:cNvPr id="6152" name="Text Box 1029"/>
          <p:cNvSpPr txBox="1">
            <a:spLocks noChangeArrowheads="1"/>
          </p:cNvSpPr>
          <p:nvPr/>
        </p:nvSpPr>
        <p:spPr bwMode="auto">
          <a:xfrm>
            <a:off x="533400" y="13509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153" name="Text Box 1031"/>
          <p:cNvSpPr txBox="1">
            <a:spLocks noChangeArrowheads="1"/>
          </p:cNvSpPr>
          <p:nvPr/>
        </p:nvSpPr>
        <p:spPr bwMode="auto">
          <a:xfrm>
            <a:off x="533400" y="26463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154" name="Text Box 1032"/>
          <p:cNvSpPr txBox="1">
            <a:spLocks noChangeArrowheads="1"/>
          </p:cNvSpPr>
          <p:nvPr/>
        </p:nvSpPr>
        <p:spPr bwMode="auto">
          <a:xfrm>
            <a:off x="457200" y="40306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76200" y="1808163"/>
          <a:ext cx="895350" cy="596900"/>
        </p:xfrm>
        <a:graphic>
          <a:graphicData uri="http://schemas.openxmlformats.org/presentationml/2006/ole">
            <p:oleObj spid="_x0000_s6146" name="Equation" r:id="rId3" imgW="190440" imgH="126720" progId="Equation.DSMT4">
              <p:embed/>
            </p:oleObj>
          </a:graphicData>
        </a:graphic>
      </p:graphicFrame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76200" y="3103563"/>
          <a:ext cx="835025" cy="776287"/>
        </p:xfrm>
        <a:graphic>
          <a:graphicData uri="http://schemas.openxmlformats.org/presentationml/2006/ole">
            <p:oleObj spid="_x0000_s6147" name="Equation" r:id="rId4" imgW="177480" imgH="164880" progId="Equation.DSMT4">
              <p:embed/>
            </p:oleObj>
          </a:graphicData>
        </a:graphic>
      </p:graphicFrame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76200" y="4640263"/>
          <a:ext cx="835025" cy="596900"/>
        </p:xfrm>
        <a:graphic>
          <a:graphicData uri="http://schemas.openxmlformats.org/presentationml/2006/ole">
            <p:oleObj spid="_x0000_s6148" name="Equation" r:id="rId5" imgW="177480" imgH="126720" progId="Equation.DSMT4">
              <p:embed/>
            </p:oleObj>
          </a:graphicData>
        </a:graphic>
      </p:graphicFrame>
      <p:sp>
        <p:nvSpPr>
          <p:cNvPr id="6155" name="Text Box 1037"/>
          <p:cNvSpPr txBox="1">
            <a:spLocks noChangeArrowheads="1"/>
          </p:cNvSpPr>
          <p:nvPr/>
        </p:nvSpPr>
        <p:spPr bwMode="auto">
          <a:xfrm>
            <a:off x="914400" y="3332163"/>
            <a:ext cx="460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５２枚のトランプから絵札を１枚引く</a:t>
            </a:r>
          </a:p>
        </p:txBody>
      </p:sp>
      <p:sp>
        <p:nvSpPr>
          <p:cNvPr id="6156" name="Text Box 1038"/>
          <p:cNvSpPr txBox="1">
            <a:spLocks noChangeArrowheads="1"/>
          </p:cNvSpPr>
          <p:nvPr/>
        </p:nvSpPr>
        <p:spPr bwMode="auto">
          <a:xfrm>
            <a:off x="1047750" y="1884363"/>
            <a:ext cx="555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２枚のコインを投げて両方とも裏がでる。</a:t>
            </a:r>
          </a:p>
        </p:txBody>
      </p:sp>
      <p:sp>
        <p:nvSpPr>
          <p:cNvPr id="6157" name="Text Box 1039"/>
          <p:cNvSpPr txBox="1">
            <a:spLocks noChangeArrowheads="1"/>
          </p:cNvSpPr>
          <p:nvPr/>
        </p:nvSpPr>
        <p:spPr bwMode="auto">
          <a:xfrm>
            <a:off x="990600" y="4724400"/>
            <a:ext cx="809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アルファベットの書いてある２６個の玉から、</a:t>
            </a:r>
            <a:r>
              <a:rPr lang="en-US" altLang="ja-JP"/>
              <a:t>c</a:t>
            </a:r>
            <a:r>
              <a:rPr lang="ja-JP" altLang="en-US"/>
              <a:t>の玉を取り出す。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277C44-F01D-441B-8CD9-B2AE1C60F02E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79975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事象系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単独の事象ではなくて、事象の集合を考える。</a:t>
            </a:r>
          </a:p>
          <a:p>
            <a:r>
              <a:rPr lang="ja-JP" altLang="en-US"/>
              <a:t>事象の集合とそれが生じる確率を以下のように表す。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533400" y="5638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このように、確率が定めらた事象の集合を事象系と言う。</a:t>
            </a:r>
          </a:p>
        </p:txBody>
      </p:sp>
      <p:graphicFrame>
        <p:nvGraphicFramePr>
          <p:cNvPr id="7170" name="Object 1024"/>
          <p:cNvGraphicFramePr>
            <a:graphicFrameLocks noChangeAspect="1"/>
          </p:cNvGraphicFramePr>
          <p:nvPr/>
        </p:nvGraphicFramePr>
        <p:xfrm>
          <a:off x="990600" y="2057400"/>
          <a:ext cx="6400800" cy="1238250"/>
        </p:xfrm>
        <a:graphic>
          <a:graphicData uri="http://schemas.openxmlformats.org/presentationml/2006/ole">
            <p:oleObj spid="_x0000_s7170" name="Equation" r:id="rId3" imgW="2628720" imgH="507960" progId="Equation.DSMT4">
              <p:embed/>
            </p:oleObj>
          </a:graphicData>
        </a:graphic>
      </p:graphicFrame>
      <p:graphicFrame>
        <p:nvGraphicFramePr>
          <p:cNvPr id="7171" name="Object 1025"/>
          <p:cNvGraphicFramePr>
            <a:graphicFrameLocks noChangeAspect="1"/>
          </p:cNvGraphicFramePr>
          <p:nvPr/>
        </p:nvGraphicFramePr>
        <p:xfrm>
          <a:off x="2590800" y="4419600"/>
          <a:ext cx="2103438" cy="990600"/>
        </p:xfrm>
        <a:graphic>
          <a:graphicData uri="http://schemas.openxmlformats.org/presentationml/2006/ole">
            <p:oleObj spid="_x0000_s7171" name="Equation" r:id="rId4" imgW="863280" imgH="406080" progId="Equation.DSMT4">
              <p:embed/>
            </p:oleObj>
          </a:graphicData>
        </a:graphic>
      </p:graphicFrame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685800" y="35052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7172" name="Object 1026"/>
          <p:cNvGraphicFramePr>
            <a:graphicFrameLocks noChangeAspect="1"/>
          </p:cNvGraphicFramePr>
          <p:nvPr/>
        </p:nvGraphicFramePr>
        <p:xfrm>
          <a:off x="2590800" y="3733800"/>
          <a:ext cx="4330700" cy="619125"/>
        </p:xfrm>
        <a:graphic>
          <a:graphicData uri="http://schemas.openxmlformats.org/presentationml/2006/ole">
            <p:oleObj spid="_x0000_s7172" name="Equation" r:id="rId5" imgW="177768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BA6BF3-D9E8-4CCC-A5D5-E585751332F4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20574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事象系例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1981200" y="1371600"/>
          <a:ext cx="2057400" cy="1277938"/>
        </p:xfrm>
        <a:graphic>
          <a:graphicData uri="http://schemas.openxmlformats.org/presentationml/2006/ole">
            <p:oleObj spid="_x0000_s8194" name="Equation" r:id="rId3" imgW="1104840" imgH="685800" progId="Equation.DSMT4">
              <p:embed/>
            </p:oleObj>
          </a:graphicData>
        </a:graphic>
      </p:graphicFrame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4572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8200" name="Text Box 19"/>
          <p:cNvSpPr txBox="1">
            <a:spLocks noChangeArrowheads="1"/>
          </p:cNvSpPr>
          <p:nvPr/>
        </p:nvSpPr>
        <p:spPr bwMode="auto">
          <a:xfrm>
            <a:off x="1279525" y="935038"/>
            <a:ext cx="2633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コイントスの事象系</a:t>
            </a:r>
          </a:p>
        </p:txBody>
      </p:sp>
      <p:sp>
        <p:nvSpPr>
          <p:cNvPr id="8201" name="Text Box 20"/>
          <p:cNvSpPr txBox="1">
            <a:spLocks noChangeArrowheads="1"/>
          </p:cNvSpPr>
          <p:nvPr/>
        </p:nvSpPr>
        <p:spPr bwMode="auto">
          <a:xfrm>
            <a:off x="431800" y="27987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8202" name="Text Box 21"/>
          <p:cNvSpPr txBox="1">
            <a:spLocks noChangeArrowheads="1"/>
          </p:cNvSpPr>
          <p:nvPr/>
        </p:nvSpPr>
        <p:spPr bwMode="auto">
          <a:xfrm>
            <a:off x="1193800" y="2743200"/>
            <a:ext cx="246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サイコロの事象系</a:t>
            </a:r>
          </a:p>
        </p:txBody>
      </p:sp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1803400" y="3124200"/>
          <a:ext cx="5283200" cy="1322388"/>
        </p:xfrm>
        <a:graphic>
          <a:graphicData uri="http://schemas.openxmlformats.org/presentationml/2006/ole">
            <p:oleObj spid="_x0000_s8195" name="Equation" r:id="rId4" imgW="2641320" imgH="660240" progId="Equation.DSMT4">
              <p:embed/>
            </p:oleObj>
          </a:graphicData>
        </a:graphic>
      </p:graphicFrame>
      <p:sp>
        <p:nvSpPr>
          <p:cNvPr id="8203" name="Text Box 23"/>
          <p:cNvSpPr txBox="1">
            <a:spLocks noChangeArrowheads="1"/>
          </p:cNvSpPr>
          <p:nvPr/>
        </p:nvSpPr>
        <p:spPr bwMode="auto">
          <a:xfrm>
            <a:off x="577850" y="4495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8204" name="Text Box 24"/>
          <p:cNvSpPr txBox="1">
            <a:spLocks noChangeArrowheads="1"/>
          </p:cNvSpPr>
          <p:nvPr/>
        </p:nvSpPr>
        <p:spPr bwMode="auto">
          <a:xfrm>
            <a:off x="1143000" y="4495800"/>
            <a:ext cx="461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トランプを引いたときの数の事象系</a:t>
            </a:r>
          </a:p>
        </p:txBody>
      </p:sp>
      <p:graphicFrame>
        <p:nvGraphicFramePr>
          <p:cNvPr id="8196" name="Object 1026"/>
          <p:cNvGraphicFramePr>
            <a:graphicFrameLocks noChangeAspect="1"/>
          </p:cNvGraphicFramePr>
          <p:nvPr/>
        </p:nvGraphicFramePr>
        <p:xfrm>
          <a:off x="1828800" y="5029200"/>
          <a:ext cx="3886200" cy="1257300"/>
        </p:xfrm>
        <a:graphic>
          <a:graphicData uri="http://schemas.openxmlformats.org/presentationml/2006/ole">
            <p:oleObj spid="_x0000_s8196" name="Equation" r:id="rId5" imgW="204444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2C7259-3A64-4F77-88A5-7CB56C235E24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500063" y="857250"/>
            <a:ext cx="3983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次の事象系を形式的に示せ。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211138" y="1674813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857250" y="1714500"/>
            <a:ext cx="6249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トランプを引いたときのカードのマークの事象系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211138" y="2436813"/>
            <a:ext cx="7299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（２）</a:t>
            </a:r>
            <a:r>
              <a:rPr lang="en-US" altLang="ja-JP"/>
              <a:t>26</a:t>
            </a:r>
            <a:r>
              <a:rPr lang="ja-JP" altLang="en-US"/>
              <a:t>文字のアルファベットと空白文字が書かれた、２７個の玉が袋に入っている。その袋から１つの玉をとりだしす事象系。</a:t>
            </a:r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1109663" y="243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E8754-865E-4876-BD5F-C1E9BCC3F45E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事象系の平均情報量</a:t>
            </a:r>
          </a:p>
        </p:txBody>
      </p:sp>
      <p:sp>
        <p:nvSpPr>
          <p:cNvPr id="9225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ある事象系　　　が以下のように与えられるとする。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914400" y="3048000"/>
          <a:ext cx="5638800" cy="1090613"/>
        </p:xfrm>
        <a:graphic>
          <a:graphicData uri="http://schemas.openxmlformats.org/presentationml/2006/ole">
            <p:oleObj spid="_x0000_s9218" name="Equation" r:id="rId3" imgW="2628720" imgH="50796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2057400" y="2438400"/>
          <a:ext cx="382588" cy="354013"/>
        </p:xfrm>
        <a:graphic>
          <a:graphicData uri="http://schemas.openxmlformats.org/presentationml/2006/ole">
            <p:oleObj spid="_x0000_s9219" name="Equation" r:id="rId4" imgW="177480" imgH="164880" progId="Equation.DSMT4">
              <p:embed/>
            </p:oleObj>
          </a:graphicData>
        </a:graphic>
      </p:graphicFrame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1142976" y="4929197"/>
          <a:ext cx="4572032" cy="1732787"/>
        </p:xfrm>
        <a:graphic>
          <a:graphicData uri="http://schemas.openxmlformats.org/presentationml/2006/ole">
            <p:oleObj spid="_x0000_s9220" name="Equation" r:id="rId5" imgW="1866600" imgH="711000" progId="Equation.DSMT4">
              <p:embed/>
            </p:oleObj>
          </a:graphicData>
        </a:graphic>
      </p:graphicFrame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85800" y="12192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　　　のすべての事象に対して、その情報量の平均をとったものを</a:t>
            </a:r>
            <a:r>
              <a:rPr lang="ja-JP" altLang="en-US">
                <a:solidFill>
                  <a:srgbClr val="FF0000"/>
                </a:solidFill>
              </a:rPr>
              <a:t>平均情報量</a:t>
            </a:r>
            <a:r>
              <a:rPr lang="ja-JP" altLang="en-US"/>
              <a:t>または</a:t>
            </a:r>
            <a:r>
              <a:rPr lang="ja-JP" altLang="en-US">
                <a:solidFill>
                  <a:srgbClr val="FF0000"/>
                </a:solidFill>
              </a:rPr>
              <a:t>エントロピー</a:t>
            </a:r>
            <a:r>
              <a:rPr lang="ja-JP" altLang="en-US"/>
              <a:t>という。</a:t>
            </a:r>
          </a:p>
        </p:txBody>
      </p:sp>
      <p:graphicFrame>
        <p:nvGraphicFramePr>
          <p:cNvPr id="9221" name="Object 1027"/>
          <p:cNvGraphicFramePr>
            <a:graphicFrameLocks noChangeAspect="1"/>
          </p:cNvGraphicFramePr>
          <p:nvPr/>
        </p:nvGraphicFramePr>
        <p:xfrm>
          <a:off x="1752600" y="1295400"/>
          <a:ext cx="382588" cy="354013"/>
        </p:xfrm>
        <a:graphic>
          <a:graphicData uri="http://schemas.openxmlformats.org/presentationml/2006/ole">
            <p:oleObj spid="_x0000_s9221" name="Equation" r:id="rId6" imgW="177480" imgH="164880" progId="Equation.DSMT4">
              <p:embed/>
            </p:oleObj>
          </a:graphicData>
        </a:graphic>
      </p:graphicFrame>
      <p:sp>
        <p:nvSpPr>
          <p:cNvPr id="9227" name="AutoShape 12"/>
          <p:cNvSpPr>
            <a:spLocks noChangeArrowheads="1"/>
          </p:cNvSpPr>
          <p:nvPr/>
        </p:nvSpPr>
        <p:spPr bwMode="auto">
          <a:xfrm>
            <a:off x="381000" y="914400"/>
            <a:ext cx="77724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914400" y="685800"/>
            <a:ext cx="26543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3300"/>
                </a:solidFill>
              </a:rPr>
              <a:t>定義（エントロピー）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457200" y="40386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このとき、平均情報量　　　　　　　は自己情報量を元に</a:t>
            </a:r>
          </a:p>
          <a:p>
            <a:r>
              <a:rPr lang="ja-JP" altLang="en-US"/>
              <a:t>以下のように表される。</a:t>
            </a:r>
          </a:p>
        </p:txBody>
      </p:sp>
      <p:graphicFrame>
        <p:nvGraphicFramePr>
          <p:cNvPr id="9222" name="Object 1028"/>
          <p:cNvGraphicFramePr>
            <a:graphicFrameLocks noChangeAspect="1"/>
          </p:cNvGraphicFramePr>
          <p:nvPr/>
        </p:nvGraphicFramePr>
        <p:xfrm>
          <a:off x="3276600" y="4038600"/>
          <a:ext cx="1041400" cy="520700"/>
        </p:xfrm>
        <a:graphic>
          <a:graphicData uri="http://schemas.openxmlformats.org/presentationml/2006/ole">
            <p:oleObj spid="_x0000_s9222" name="Equation" r:id="rId7" imgW="406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自己情報量と平均情報量</a:t>
            </a:r>
          </a:p>
        </p:txBody>
      </p:sp>
      <p:sp>
        <p:nvSpPr>
          <p:cNvPr id="3789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925C21-C6AF-4509-9276-B89503BCB8ED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7892" name="テキスト ボックス 4"/>
          <p:cNvSpPr txBox="1">
            <a:spLocks noChangeArrowheads="1"/>
          </p:cNvSpPr>
          <p:nvPr/>
        </p:nvSpPr>
        <p:spPr bwMode="auto">
          <a:xfrm>
            <a:off x="785813" y="1000125"/>
            <a:ext cx="75422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自己情報量は事象に対して定義され、</a:t>
            </a:r>
            <a:endParaRPr lang="en-US" altLang="ja-JP"/>
          </a:p>
          <a:p>
            <a:r>
              <a:rPr lang="ja-JP" altLang="en-US"/>
              <a:t>平均情報量は事象系（事象の集合）に対して定義される。</a:t>
            </a:r>
            <a:endParaRPr lang="en-US" altLang="ja-JP"/>
          </a:p>
        </p:txBody>
      </p:sp>
      <p:sp>
        <p:nvSpPr>
          <p:cNvPr id="6" name="右矢印 5"/>
          <p:cNvSpPr/>
          <p:nvPr/>
        </p:nvSpPr>
        <p:spPr>
          <a:xfrm>
            <a:off x="2857500" y="2857500"/>
            <a:ext cx="1143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3071813" y="4714875"/>
            <a:ext cx="1143000" cy="5715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71538" y="2714620"/>
            <a:ext cx="157607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事象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572000" y="2643182"/>
            <a:ext cx="366318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自己情報量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357686" y="4214818"/>
            <a:ext cx="4429419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平均情報量</a:t>
            </a:r>
            <a:endParaRPr lang="en-US" altLang="ja-JP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（エントロピー）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5720" y="4500570"/>
            <a:ext cx="2970686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事象系</a:t>
            </a:r>
            <a:endParaRPr lang="en-US" altLang="ja-JP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（情報源）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50775F-82C8-4C82-9CC9-F058B2A9826A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平均情報量の計算例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1071538" y="857232"/>
          <a:ext cx="2214578" cy="1374884"/>
        </p:xfrm>
        <a:graphic>
          <a:graphicData uri="http://schemas.openxmlformats.org/presentationml/2006/ole">
            <p:oleObj spid="_x0000_s10242" name="Equation" r:id="rId3" imgW="1104840" imgH="685800" progId="Equation.DSMT4">
              <p:embed/>
            </p:oleObj>
          </a:graphicData>
        </a:graphic>
      </p:graphicFrame>
      <p:graphicFrame>
        <p:nvGraphicFramePr>
          <p:cNvPr id="10243" name="Object 1025"/>
          <p:cNvGraphicFramePr>
            <a:graphicFrameLocks noChangeAspect="1"/>
          </p:cNvGraphicFramePr>
          <p:nvPr/>
        </p:nvGraphicFramePr>
        <p:xfrm>
          <a:off x="1142976" y="2714620"/>
          <a:ext cx="4953000" cy="1239838"/>
        </p:xfrm>
        <a:graphic>
          <a:graphicData uri="http://schemas.openxmlformats.org/presentationml/2006/ole">
            <p:oleObj spid="_x0000_s10243" name="Equation" r:id="rId4" imgW="2641320" imgH="660240" progId="Equation.DSMT4">
              <p:embed/>
            </p:oleObj>
          </a:graphicData>
        </a:graphic>
      </p:graphicFrame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810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0244" name="Object 1026"/>
          <p:cNvGraphicFramePr>
            <a:graphicFrameLocks noChangeAspect="1"/>
          </p:cNvGraphicFramePr>
          <p:nvPr/>
        </p:nvGraphicFramePr>
        <p:xfrm>
          <a:off x="3714744" y="714356"/>
          <a:ext cx="3886200" cy="1811338"/>
        </p:xfrm>
        <a:graphic>
          <a:graphicData uri="http://schemas.openxmlformats.org/presentationml/2006/ole">
            <p:oleObj spid="_x0000_s10244" name="Equation" r:id="rId5" imgW="2044440" imgH="952200" progId="Equation.DSMT4">
              <p:embed/>
            </p:oleObj>
          </a:graphicData>
        </a:graphic>
      </p:graphicFrame>
      <p:sp>
        <p:nvSpPr>
          <p:cNvPr id="10249" name="Text Box 17"/>
          <p:cNvSpPr txBox="1">
            <a:spLocks noChangeArrowheads="1"/>
          </p:cNvSpPr>
          <p:nvPr/>
        </p:nvSpPr>
        <p:spPr bwMode="auto">
          <a:xfrm>
            <a:off x="457200" y="272097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0245" name="Object 1027"/>
          <p:cNvGraphicFramePr>
            <a:graphicFrameLocks noChangeAspect="1"/>
          </p:cNvGraphicFramePr>
          <p:nvPr/>
        </p:nvGraphicFramePr>
        <p:xfrm>
          <a:off x="1066800" y="4092575"/>
          <a:ext cx="7391400" cy="1927225"/>
        </p:xfrm>
        <a:graphic>
          <a:graphicData uri="http://schemas.openxmlformats.org/presentationml/2006/ole">
            <p:oleObj spid="_x0000_s10245" name="Equation" r:id="rId6" imgW="4673520" imgH="1218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429D9E-666E-4B3B-88B1-107346B98FE7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練習１</a:t>
            </a:r>
          </a:p>
        </p:txBody>
      </p:sp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785786" y="928670"/>
            <a:ext cx="6950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次の確率事象系（情報源）の平均情報量（エントロピーを求めよ。）</a:t>
            </a:r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1182661" y="2279632"/>
          <a:ext cx="2362200" cy="1406525"/>
        </p:xfrm>
        <a:graphic>
          <a:graphicData uri="http://schemas.openxmlformats.org/presentationml/2006/ole">
            <p:oleObj spid="_x0000_s11266" name="Equation" r:id="rId3" imgW="1066680" imgH="634680" progId="Equation.DSMT4">
              <p:embed/>
            </p:oleObj>
          </a:graphicData>
        </a:graphic>
      </p:graphicFrame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649261" y="1898632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4992661" y="2355832"/>
          <a:ext cx="3276600" cy="1344613"/>
        </p:xfrm>
        <a:graphic>
          <a:graphicData uri="http://schemas.openxmlformats.org/presentationml/2006/ole">
            <p:oleObj spid="_x0000_s11267" name="Equation" r:id="rId4" imgW="1612800" imgH="660240" progId="Equation.DSMT4">
              <p:embed/>
            </p:oleObj>
          </a:graphicData>
        </a:graphic>
      </p:graphicFrame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4611661" y="1898632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11274" name="Text Box 8"/>
          <p:cNvSpPr txBox="1">
            <a:spLocks noChangeArrowheads="1"/>
          </p:cNvSpPr>
          <p:nvPr/>
        </p:nvSpPr>
        <p:spPr bwMode="auto">
          <a:xfrm>
            <a:off x="573061" y="4489432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1357290" y="4429132"/>
          <a:ext cx="6858048" cy="1242227"/>
        </p:xfrm>
        <a:graphic>
          <a:graphicData uri="http://schemas.openxmlformats.org/presentationml/2006/ole">
            <p:oleObj spid="_x0000_s11268" name="Equation" r:id="rId5" imgW="308592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29438" y="6400800"/>
            <a:ext cx="1905000" cy="457200"/>
          </a:xfrm>
          <a:noFill/>
        </p:spPr>
        <p:txBody>
          <a:bodyPr/>
          <a:lstStyle/>
          <a:p>
            <a:fld id="{7408E159-ED84-4191-855F-F16D4ADFFCC7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001000" cy="642937"/>
          </a:xfrm>
        </p:spPr>
        <p:txBody>
          <a:bodyPr/>
          <a:lstStyle/>
          <a:p>
            <a:pPr eaLnBrk="1" hangingPunct="1"/>
            <a:r>
              <a:rPr lang="ja-JP" altLang="en-US" smtClean="0"/>
              <a:t>物理的概念との対比１（入れ物と中身）</a:t>
            </a:r>
          </a:p>
        </p:txBody>
      </p:sp>
      <p:sp>
        <p:nvSpPr>
          <p:cNvPr id="31748" name="Line 6"/>
          <p:cNvSpPr>
            <a:spLocks noChangeShapeType="1"/>
          </p:cNvSpPr>
          <p:nvPr/>
        </p:nvSpPr>
        <p:spPr bwMode="auto">
          <a:xfrm>
            <a:off x="4419600" y="914400"/>
            <a:ext cx="0" cy="541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49" name="Oval 9"/>
          <p:cNvSpPr>
            <a:spLocks noChangeArrowheads="1"/>
          </p:cNvSpPr>
          <p:nvPr/>
        </p:nvSpPr>
        <p:spPr bwMode="auto">
          <a:xfrm>
            <a:off x="5638800" y="1752600"/>
            <a:ext cx="838200" cy="838200"/>
          </a:xfrm>
          <a:prstGeom prst="ellipse">
            <a:avLst/>
          </a:prstGeom>
          <a:solidFill>
            <a:srgbClr val="66FFFF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1750" name="Oval 8"/>
          <p:cNvSpPr>
            <a:spLocks noChangeArrowheads="1"/>
          </p:cNvSpPr>
          <p:nvPr/>
        </p:nvSpPr>
        <p:spPr bwMode="auto">
          <a:xfrm>
            <a:off x="5638800" y="12954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7162800" y="198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塩水</a:t>
            </a:r>
          </a:p>
        </p:txBody>
      </p:sp>
      <p:sp>
        <p:nvSpPr>
          <p:cNvPr id="31752" name="Text Box 11"/>
          <p:cNvSpPr txBox="1">
            <a:spLocks noChangeArrowheads="1"/>
          </p:cNvSpPr>
          <p:nvPr/>
        </p:nvSpPr>
        <p:spPr bwMode="auto">
          <a:xfrm>
            <a:off x="7358063" y="50720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</a:t>
            </a:r>
          </a:p>
        </p:txBody>
      </p:sp>
      <p:sp>
        <p:nvSpPr>
          <p:cNvPr id="31753" name="Rectangle 12"/>
          <p:cNvSpPr>
            <a:spLocks noChangeArrowheads="1"/>
          </p:cNvSpPr>
          <p:nvPr/>
        </p:nvSpPr>
        <p:spPr bwMode="auto">
          <a:xfrm>
            <a:off x="5486400" y="4805363"/>
            <a:ext cx="1295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4" name="AutoShape 13"/>
          <p:cNvSpPr>
            <a:spLocks noChangeArrowheads="1"/>
          </p:cNvSpPr>
          <p:nvPr/>
        </p:nvSpPr>
        <p:spPr bwMode="auto">
          <a:xfrm>
            <a:off x="60198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5" name="AutoShape 14"/>
          <p:cNvSpPr>
            <a:spLocks noChangeArrowheads="1"/>
          </p:cNvSpPr>
          <p:nvPr/>
        </p:nvSpPr>
        <p:spPr bwMode="auto">
          <a:xfrm>
            <a:off x="58674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6" name="AutoShape 15"/>
          <p:cNvSpPr>
            <a:spLocks noChangeArrowheads="1"/>
          </p:cNvSpPr>
          <p:nvPr/>
        </p:nvSpPr>
        <p:spPr bwMode="auto">
          <a:xfrm>
            <a:off x="5943600" y="52625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7" name="AutoShape 16"/>
          <p:cNvSpPr>
            <a:spLocks noChangeArrowheads="1"/>
          </p:cNvSpPr>
          <p:nvPr/>
        </p:nvSpPr>
        <p:spPr bwMode="auto">
          <a:xfrm>
            <a:off x="6019800" y="51863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8" name="AutoShape 17"/>
          <p:cNvSpPr>
            <a:spLocks noChangeArrowheads="1"/>
          </p:cNvSpPr>
          <p:nvPr/>
        </p:nvSpPr>
        <p:spPr bwMode="auto">
          <a:xfrm>
            <a:off x="6172200" y="52625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9" name="AutoShape 18"/>
          <p:cNvSpPr>
            <a:spLocks noChangeArrowheads="1"/>
          </p:cNvSpPr>
          <p:nvPr/>
        </p:nvSpPr>
        <p:spPr bwMode="auto">
          <a:xfrm>
            <a:off x="60198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0" name="AutoShape 19"/>
          <p:cNvSpPr>
            <a:spLocks noChangeArrowheads="1"/>
          </p:cNvSpPr>
          <p:nvPr/>
        </p:nvSpPr>
        <p:spPr bwMode="auto">
          <a:xfrm>
            <a:off x="61722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1" name="AutoShape 20"/>
          <p:cNvSpPr>
            <a:spLocks noChangeArrowheads="1"/>
          </p:cNvSpPr>
          <p:nvPr/>
        </p:nvSpPr>
        <p:spPr bwMode="auto">
          <a:xfrm>
            <a:off x="6096000" y="50339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2" name="AutoShape 21"/>
          <p:cNvSpPr>
            <a:spLocks noChangeArrowheads="1"/>
          </p:cNvSpPr>
          <p:nvPr/>
        </p:nvSpPr>
        <p:spPr bwMode="auto">
          <a:xfrm>
            <a:off x="5943600" y="50339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3" name="AutoShape 22"/>
          <p:cNvSpPr>
            <a:spLocks noChangeArrowheads="1"/>
          </p:cNvSpPr>
          <p:nvPr/>
        </p:nvSpPr>
        <p:spPr bwMode="auto">
          <a:xfrm>
            <a:off x="6324600" y="50339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4" name="AutoShape 23"/>
          <p:cNvSpPr>
            <a:spLocks noChangeArrowheads="1"/>
          </p:cNvSpPr>
          <p:nvPr/>
        </p:nvSpPr>
        <p:spPr bwMode="auto">
          <a:xfrm>
            <a:off x="6019800" y="53387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5" name="AutoShape 24"/>
          <p:cNvSpPr>
            <a:spLocks noChangeArrowheads="1"/>
          </p:cNvSpPr>
          <p:nvPr/>
        </p:nvSpPr>
        <p:spPr bwMode="auto">
          <a:xfrm>
            <a:off x="6248400" y="53387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1766" name="Picture 25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752600"/>
            <a:ext cx="1377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7" name="Text Box 26"/>
          <p:cNvSpPr txBox="1">
            <a:spLocks noChangeArrowheads="1"/>
          </p:cNvSpPr>
          <p:nvPr/>
        </p:nvSpPr>
        <p:spPr bwMode="auto">
          <a:xfrm>
            <a:off x="533400" y="21336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データ</a:t>
            </a:r>
          </a:p>
        </p:txBody>
      </p:sp>
      <p:sp>
        <p:nvSpPr>
          <p:cNvPr id="31768" name="AutoShape 27"/>
          <p:cNvSpPr>
            <a:spLocks noChangeArrowheads="1"/>
          </p:cNvSpPr>
          <p:nvPr/>
        </p:nvSpPr>
        <p:spPr bwMode="auto">
          <a:xfrm>
            <a:off x="1676400" y="4486275"/>
            <a:ext cx="1828800" cy="1371600"/>
          </a:xfrm>
          <a:prstGeom prst="cloudCallout">
            <a:avLst>
              <a:gd name="adj1" fmla="val -40102"/>
              <a:gd name="adj2" fmla="val 2592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769" name="Text Box 28"/>
          <p:cNvSpPr txBox="1">
            <a:spLocks noChangeArrowheads="1"/>
          </p:cNvSpPr>
          <p:nvPr/>
        </p:nvSpPr>
        <p:spPr bwMode="auto">
          <a:xfrm>
            <a:off x="381000" y="51720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</a:t>
            </a:r>
          </a:p>
        </p:txBody>
      </p:sp>
      <p:sp>
        <p:nvSpPr>
          <p:cNvPr id="31770" name="Text Box 29"/>
          <p:cNvSpPr txBox="1">
            <a:spLocks noChangeArrowheads="1"/>
          </p:cNvSpPr>
          <p:nvPr/>
        </p:nvSpPr>
        <p:spPr bwMode="auto">
          <a:xfrm>
            <a:off x="1295400" y="618648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情報の量？</a:t>
            </a:r>
          </a:p>
        </p:txBody>
      </p:sp>
      <p:sp>
        <p:nvSpPr>
          <p:cNvPr id="31771" name="Text Box 30"/>
          <p:cNvSpPr txBox="1">
            <a:spLocks noChangeArrowheads="1"/>
          </p:cNvSpPr>
          <p:nvPr/>
        </p:nvSpPr>
        <p:spPr bwMode="auto">
          <a:xfrm>
            <a:off x="5500688" y="6257925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塩分の量！</a:t>
            </a:r>
          </a:p>
        </p:txBody>
      </p:sp>
      <p:sp>
        <p:nvSpPr>
          <p:cNvPr id="31772" name="AutoShape 131"/>
          <p:cNvSpPr>
            <a:spLocks noChangeArrowheads="1"/>
          </p:cNvSpPr>
          <p:nvPr/>
        </p:nvSpPr>
        <p:spPr bwMode="auto">
          <a:xfrm>
            <a:off x="214313" y="3071813"/>
            <a:ext cx="3714750" cy="1285875"/>
          </a:xfrm>
          <a:prstGeom prst="wedgeRoundRectCallout">
            <a:avLst>
              <a:gd name="adj1" fmla="val 4347"/>
              <a:gd name="adj2" fmla="val 6154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情報の量は見た目ではわからない。データと情報は異なる概念。</a:t>
            </a:r>
            <a:endParaRPr lang="ja-JP" altLang="ja-JP"/>
          </a:p>
        </p:txBody>
      </p:sp>
      <p:sp>
        <p:nvSpPr>
          <p:cNvPr id="31773" name="AutoShape 131"/>
          <p:cNvSpPr>
            <a:spLocks noChangeArrowheads="1"/>
          </p:cNvSpPr>
          <p:nvPr/>
        </p:nvSpPr>
        <p:spPr bwMode="auto">
          <a:xfrm>
            <a:off x="5929313" y="3214688"/>
            <a:ext cx="2928937" cy="1285875"/>
          </a:xfrm>
          <a:prstGeom prst="wedgeRoundRectCallout">
            <a:avLst>
              <a:gd name="adj1" fmla="val -26898"/>
              <a:gd name="adj2" fmla="val 6606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塩分の量は見た目ではわからない。しかし、本質的なもの。</a:t>
            </a:r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756AF-D3C7-457D-AC12-C46CE16B60C6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練習２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500063" y="857250"/>
            <a:ext cx="4945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次の事象系のエントロピーを求めよ。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211138" y="1674813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857250" y="1714500"/>
            <a:ext cx="6249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トランプを引いたときのカードのマークの事象系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211138" y="2436813"/>
            <a:ext cx="729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（２）</a:t>
            </a:r>
            <a:r>
              <a:rPr lang="en-US" altLang="ja-JP" dirty="0"/>
              <a:t>26</a:t>
            </a:r>
            <a:r>
              <a:rPr lang="ja-JP" altLang="en-US" dirty="0"/>
              <a:t>文字のアルファベットと空白文字が書かれた、２７個の玉が袋に入っている。その袋から１つの玉を</a:t>
            </a:r>
            <a:r>
              <a:rPr lang="ja-JP" altLang="en-US" dirty="0" smtClean="0"/>
              <a:t>とりだす</a:t>
            </a:r>
            <a:r>
              <a:rPr lang="ja-JP" altLang="en-US" dirty="0"/>
              <a:t>事象系。</a:t>
            </a:r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1109663" y="243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6D97BF-EFBE-4568-8F1F-EB8E21E299BD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ja-JP" altLang="en-US" smtClean="0"/>
              <a:t>補足：平均（期待値）の話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E7CE5-78B4-4605-8765-B56E771364A0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期待値の式</a:t>
            </a:r>
          </a:p>
        </p:txBody>
      </p:sp>
      <p:sp>
        <p:nvSpPr>
          <p:cNvPr id="12299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477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１週間の間の平均気温を求めたい。</a:t>
            </a:r>
          </a:p>
        </p:txBody>
      </p:sp>
      <p:sp>
        <p:nvSpPr>
          <p:cNvPr id="12300" name="Rectangle 7"/>
          <p:cNvSpPr>
            <a:spLocks noChangeArrowheads="1"/>
          </p:cNvSpPr>
          <p:nvPr/>
        </p:nvSpPr>
        <p:spPr bwMode="auto">
          <a:xfrm>
            <a:off x="1447800" y="1905000"/>
            <a:ext cx="685800" cy="3352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1" name="Rectangle 8"/>
          <p:cNvSpPr>
            <a:spLocks noChangeArrowheads="1"/>
          </p:cNvSpPr>
          <p:nvPr/>
        </p:nvSpPr>
        <p:spPr bwMode="auto">
          <a:xfrm>
            <a:off x="2133600" y="2514600"/>
            <a:ext cx="685800" cy="2743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2" name="Rectangle 9"/>
          <p:cNvSpPr>
            <a:spLocks noChangeArrowheads="1"/>
          </p:cNvSpPr>
          <p:nvPr/>
        </p:nvSpPr>
        <p:spPr bwMode="auto">
          <a:xfrm>
            <a:off x="2819400" y="3048000"/>
            <a:ext cx="685800" cy="2209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3" name="Rectangle 10"/>
          <p:cNvSpPr>
            <a:spLocks noChangeArrowheads="1"/>
          </p:cNvSpPr>
          <p:nvPr/>
        </p:nvSpPr>
        <p:spPr bwMode="auto">
          <a:xfrm>
            <a:off x="5562600" y="2743200"/>
            <a:ext cx="685800" cy="2514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4" name="Rectangle 11"/>
          <p:cNvSpPr>
            <a:spLocks noChangeArrowheads="1"/>
          </p:cNvSpPr>
          <p:nvPr/>
        </p:nvSpPr>
        <p:spPr bwMode="auto">
          <a:xfrm>
            <a:off x="4191000" y="4191000"/>
            <a:ext cx="685800" cy="10668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5" name="Rectangle 12"/>
          <p:cNvSpPr>
            <a:spLocks noChangeArrowheads="1"/>
          </p:cNvSpPr>
          <p:nvPr/>
        </p:nvSpPr>
        <p:spPr bwMode="auto">
          <a:xfrm>
            <a:off x="3505200" y="3581400"/>
            <a:ext cx="6858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2306" name="Rectangle 13"/>
          <p:cNvSpPr>
            <a:spLocks noChangeArrowheads="1"/>
          </p:cNvSpPr>
          <p:nvPr/>
        </p:nvSpPr>
        <p:spPr bwMode="auto">
          <a:xfrm>
            <a:off x="4876800" y="3733800"/>
            <a:ext cx="6858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130300" y="1435100"/>
          <a:ext cx="439738" cy="384175"/>
        </p:xfrm>
        <a:graphic>
          <a:graphicData uri="http://schemas.openxmlformats.org/presentationml/2006/ole">
            <p:oleObj spid="_x0000_s12290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2362200" y="2057400"/>
          <a:ext cx="411163" cy="357188"/>
        </p:xfrm>
        <a:graphic>
          <a:graphicData uri="http://schemas.openxmlformats.org/presentationml/2006/ole">
            <p:oleObj spid="_x0000_s12291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971800" y="2667000"/>
          <a:ext cx="411163" cy="357188"/>
        </p:xfrm>
        <a:graphic>
          <a:graphicData uri="http://schemas.openxmlformats.org/presentationml/2006/ole">
            <p:oleObj spid="_x0000_s12292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5715000" y="2438400"/>
          <a:ext cx="411163" cy="357188"/>
        </p:xfrm>
        <a:graphic>
          <a:graphicData uri="http://schemas.openxmlformats.org/presentationml/2006/ole">
            <p:oleObj spid="_x0000_s12293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657600" y="3200400"/>
          <a:ext cx="411163" cy="357188"/>
        </p:xfrm>
        <a:graphic>
          <a:graphicData uri="http://schemas.openxmlformats.org/presentationml/2006/ole">
            <p:oleObj spid="_x0000_s12294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4343400" y="3733800"/>
          <a:ext cx="411163" cy="357188"/>
        </p:xfrm>
        <a:graphic>
          <a:graphicData uri="http://schemas.openxmlformats.org/presentationml/2006/ole">
            <p:oleObj spid="_x0000_s12295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4953000" y="3263900"/>
          <a:ext cx="411163" cy="384175"/>
        </p:xfrm>
        <a:graphic>
          <a:graphicData uri="http://schemas.openxmlformats.org/presentationml/2006/ole">
            <p:oleObj spid="_x0000_s12296" name="Equation" r:id="rId9" imgW="190440" imgH="177480" progId="Equation.DSMT4">
              <p:embed/>
            </p:oleObj>
          </a:graphicData>
        </a:graphic>
      </p:graphicFrame>
      <p:sp>
        <p:nvSpPr>
          <p:cNvPr id="12307" name="Rectangle 22"/>
          <p:cNvSpPr>
            <a:spLocks noChangeArrowheads="1"/>
          </p:cNvSpPr>
          <p:nvPr/>
        </p:nvSpPr>
        <p:spPr bwMode="auto">
          <a:xfrm>
            <a:off x="7239000" y="9144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8" name="Rectangle 23"/>
          <p:cNvSpPr>
            <a:spLocks noChangeArrowheads="1"/>
          </p:cNvSpPr>
          <p:nvPr/>
        </p:nvSpPr>
        <p:spPr bwMode="auto">
          <a:xfrm>
            <a:off x="7239000" y="2438400"/>
            <a:ext cx="609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9" name="Rectangle 24"/>
          <p:cNvSpPr>
            <a:spLocks noChangeArrowheads="1"/>
          </p:cNvSpPr>
          <p:nvPr/>
        </p:nvSpPr>
        <p:spPr bwMode="auto">
          <a:xfrm>
            <a:off x="7239000" y="1676400"/>
            <a:ext cx="6096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2310" name="Text Box 25"/>
          <p:cNvSpPr txBox="1">
            <a:spLocks noChangeArrowheads="1"/>
          </p:cNvSpPr>
          <p:nvPr/>
        </p:nvSpPr>
        <p:spPr bwMode="auto">
          <a:xfrm>
            <a:off x="7985125" y="8588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晴</a:t>
            </a:r>
          </a:p>
        </p:txBody>
      </p:sp>
      <p:sp>
        <p:nvSpPr>
          <p:cNvPr id="12311" name="Text Box 26"/>
          <p:cNvSpPr txBox="1">
            <a:spLocks noChangeArrowheads="1"/>
          </p:cNvSpPr>
          <p:nvPr/>
        </p:nvSpPr>
        <p:spPr bwMode="auto">
          <a:xfrm>
            <a:off x="8001000" y="1600200"/>
            <a:ext cx="83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くもり</a:t>
            </a:r>
          </a:p>
        </p:txBody>
      </p:sp>
      <p:sp>
        <p:nvSpPr>
          <p:cNvPr id="12312" name="Text Box 27"/>
          <p:cNvSpPr txBox="1">
            <a:spLocks noChangeArrowheads="1"/>
          </p:cNvSpPr>
          <p:nvPr/>
        </p:nvSpPr>
        <p:spPr bwMode="auto">
          <a:xfrm>
            <a:off x="8001000" y="2362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雨</a:t>
            </a:r>
          </a:p>
        </p:txBody>
      </p:sp>
      <p:sp>
        <p:nvSpPr>
          <p:cNvPr id="12313" name="Text Box 28"/>
          <p:cNvSpPr txBox="1">
            <a:spLocks noChangeArrowheads="1"/>
          </p:cNvSpPr>
          <p:nvPr/>
        </p:nvSpPr>
        <p:spPr bwMode="auto">
          <a:xfrm>
            <a:off x="14478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月</a:t>
            </a:r>
          </a:p>
        </p:txBody>
      </p:sp>
      <p:sp>
        <p:nvSpPr>
          <p:cNvPr id="12314" name="Text Box 29"/>
          <p:cNvSpPr txBox="1">
            <a:spLocks noChangeArrowheads="1"/>
          </p:cNvSpPr>
          <p:nvPr/>
        </p:nvSpPr>
        <p:spPr bwMode="auto">
          <a:xfrm>
            <a:off x="22098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火</a:t>
            </a:r>
          </a:p>
        </p:txBody>
      </p:sp>
      <p:sp>
        <p:nvSpPr>
          <p:cNvPr id="12315" name="Text Box 30"/>
          <p:cNvSpPr txBox="1">
            <a:spLocks noChangeArrowheads="1"/>
          </p:cNvSpPr>
          <p:nvPr/>
        </p:nvSpPr>
        <p:spPr bwMode="auto">
          <a:xfrm>
            <a:off x="2895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水</a:t>
            </a:r>
          </a:p>
        </p:txBody>
      </p:sp>
      <p:sp>
        <p:nvSpPr>
          <p:cNvPr id="12316" name="Text Box 31"/>
          <p:cNvSpPr txBox="1">
            <a:spLocks noChangeArrowheads="1"/>
          </p:cNvSpPr>
          <p:nvPr/>
        </p:nvSpPr>
        <p:spPr bwMode="auto">
          <a:xfrm>
            <a:off x="35814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木</a:t>
            </a:r>
          </a:p>
        </p:txBody>
      </p:sp>
      <p:sp>
        <p:nvSpPr>
          <p:cNvPr id="12317" name="Text Box 32"/>
          <p:cNvSpPr txBox="1">
            <a:spLocks noChangeArrowheads="1"/>
          </p:cNvSpPr>
          <p:nvPr/>
        </p:nvSpPr>
        <p:spPr bwMode="auto">
          <a:xfrm>
            <a:off x="43434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金</a:t>
            </a:r>
          </a:p>
        </p:txBody>
      </p:sp>
      <p:sp>
        <p:nvSpPr>
          <p:cNvPr id="12318" name="Text Box 33"/>
          <p:cNvSpPr txBox="1">
            <a:spLocks noChangeArrowheads="1"/>
          </p:cNvSpPr>
          <p:nvPr/>
        </p:nvSpPr>
        <p:spPr bwMode="auto">
          <a:xfrm>
            <a:off x="49530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土</a:t>
            </a:r>
          </a:p>
        </p:txBody>
      </p:sp>
      <p:sp>
        <p:nvSpPr>
          <p:cNvPr id="12319" name="Text Box 34"/>
          <p:cNvSpPr txBox="1">
            <a:spLocks noChangeArrowheads="1"/>
          </p:cNvSpPr>
          <p:nvPr/>
        </p:nvSpPr>
        <p:spPr bwMode="auto">
          <a:xfrm>
            <a:off x="57150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日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51A668-CFAD-4D2A-80F9-EF8ADBBB5BCB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3324" name="Rectangle 35"/>
          <p:cNvSpPr>
            <a:spLocks noChangeArrowheads="1"/>
          </p:cNvSpPr>
          <p:nvPr/>
        </p:nvSpPr>
        <p:spPr bwMode="auto">
          <a:xfrm>
            <a:off x="4876800" y="2667000"/>
            <a:ext cx="3200400" cy="1219200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単純平均</a:t>
            </a:r>
          </a:p>
        </p:txBody>
      </p:sp>
      <p:sp>
        <p:nvSpPr>
          <p:cNvPr id="13326" name="Rectangle 3"/>
          <p:cNvSpPr>
            <a:spLocks noChangeArrowheads="1"/>
          </p:cNvSpPr>
          <p:nvPr/>
        </p:nvSpPr>
        <p:spPr bwMode="auto">
          <a:xfrm>
            <a:off x="304800" y="1752600"/>
            <a:ext cx="457200" cy="213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7" name="Rectangle 4"/>
          <p:cNvSpPr>
            <a:spLocks noChangeArrowheads="1"/>
          </p:cNvSpPr>
          <p:nvPr/>
        </p:nvSpPr>
        <p:spPr bwMode="auto">
          <a:xfrm>
            <a:off x="762000" y="2076450"/>
            <a:ext cx="457200" cy="180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8" name="Rectangle 5"/>
          <p:cNvSpPr>
            <a:spLocks noChangeArrowheads="1"/>
          </p:cNvSpPr>
          <p:nvPr/>
        </p:nvSpPr>
        <p:spPr bwMode="auto">
          <a:xfrm>
            <a:off x="1219200" y="2428875"/>
            <a:ext cx="457200" cy="145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9" name="Rectangle 6"/>
          <p:cNvSpPr>
            <a:spLocks noChangeArrowheads="1"/>
          </p:cNvSpPr>
          <p:nvPr/>
        </p:nvSpPr>
        <p:spPr bwMode="auto">
          <a:xfrm>
            <a:off x="3048000" y="2227263"/>
            <a:ext cx="457200" cy="1658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0" name="Rectangle 7"/>
          <p:cNvSpPr>
            <a:spLocks noChangeArrowheads="1"/>
          </p:cNvSpPr>
          <p:nvPr/>
        </p:nvSpPr>
        <p:spPr bwMode="auto">
          <a:xfrm>
            <a:off x="2133600" y="3182938"/>
            <a:ext cx="457200" cy="703262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1" name="Rectangle 8"/>
          <p:cNvSpPr>
            <a:spLocks noChangeArrowheads="1"/>
          </p:cNvSpPr>
          <p:nvPr/>
        </p:nvSpPr>
        <p:spPr bwMode="auto">
          <a:xfrm>
            <a:off x="1676400" y="2779713"/>
            <a:ext cx="457200" cy="11064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3332" name="Rectangle 9"/>
          <p:cNvSpPr>
            <a:spLocks noChangeArrowheads="1"/>
          </p:cNvSpPr>
          <p:nvPr/>
        </p:nvSpPr>
        <p:spPr bwMode="auto">
          <a:xfrm>
            <a:off x="2590800" y="2881313"/>
            <a:ext cx="457200" cy="1004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34963" y="1295400"/>
          <a:ext cx="295275" cy="252413"/>
        </p:xfrm>
        <a:graphic>
          <a:graphicData uri="http://schemas.openxmlformats.org/presentationml/2006/ole">
            <p:oleObj spid="_x0000_s13314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914400" y="1774825"/>
          <a:ext cx="274638" cy="236538"/>
        </p:xfrm>
        <a:graphic>
          <a:graphicData uri="http://schemas.openxmlformats.org/presentationml/2006/ole">
            <p:oleObj spid="_x0000_s13315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320800" y="2178050"/>
          <a:ext cx="274638" cy="234950"/>
        </p:xfrm>
        <a:graphic>
          <a:graphicData uri="http://schemas.openxmlformats.org/presentationml/2006/ole">
            <p:oleObj spid="_x0000_s13316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149600" y="2027238"/>
          <a:ext cx="274638" cy="234950"/>
        </p:xfrm>
        <a:graphic>
          <a:graphicData uri="http://schemas.openxmlformats.org/presentationml/2006/ole">
            <p:oleObj spid="_x0000_s13317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778000" y="2528888"/>
          <a:ext cx="274638" cy="236537"/>
        </p:xfrm>
        <a:graphic>
          <a:graphicData uri="http://schemas.openxmlformats.org/presentationml/2006/ole">
            <p:oleObj spid="_x0000_s13318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235200" y="2881313"/>
          <a:ext cx="274638" cy="234950"/>
        </p:xfrm>
        <a:graphic>
          <a:graphicData uri="http://schemas.openxmlformats.org/presentationml/2006/ole">
            <p:oleObj spid="_x0000_s13319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641600" y="2571750"/>
          <a:ext cx="274638" cy="252413"/>
        </p:xfrm>
        <a:graphic>
          <a:graphicData uri="http://schemas.openxmlformats.org/presentationml/2006/ole">
            <p:oleObj spid="_x0000_s13320" name="Equation" r:id="rId9" imgW="190440" imgH="177480" progId="Equation.DSMT4">
              <p:embed/>
            </p:oleObj>
          </a:graphicData>
        </a:graphic>
      </p:graphicFrame>
      <p:sp>
        <p:nvSpPr>
          <p:cNvPr id="13333" name="Rectangle 19"/>
          <p:cNvSpPr>
            <a:spLocks noChangeArrowheads="1"/>
          </p:cNvSpPr>
          <p:nvPr/>
        </p:nvSpPr>
        <p:spPr bwMode="auto">
          <a:xfrm>
            <a:off x="4876800" y="16764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4" name="Rectangle 20"/>
          <p:cNvSpPr>
            <a:spLocks noChangeArrowheads="1"/>
          </p:cNvSpPr>
          <p:nvPr/>
        </p:nvSpPr>
        <p:spPr bwMode="auto">
          <a:xfrm>
            <a:off x="5334000" y="20764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5" name="Rectangle 21"/>
          <p:cNvSpPr>
            <a:spLocks noChangeArrowheads="1"/>
          </p:cNvSpPr>
          <p:nvPr/>
        </p:nvSpPr>
        <p:spPr bwMode="auto">
          <a:xfrm>
            <a:off x="5791200" y="24288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6" name="Rectangle 22"/>
          <p:cNvSpPr>
            <a:spLocks noChangeArrowheads="1"/>
          </p:cNvSpPr>
          <p:nvPr/>
        </p:nvSpPr>
        <p:spPr bwMode="auto">
          <a:xfrm>
            <a:off x="7620000" y="2227263"/>
            <a:ext cx="457200" cy="16589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7" name="Rectangle 23"/>
          <p:cNvSpPr>
            <a:spLocks noChangeArrowheads="1"/>
          </p:cNvSpPr>
          <p:nvPr/>
        </p:nvSpPr>
        <p:spPr bwMode="auto">
          <a:xfrm>
            <a:off x="6705600" y="31829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8" name="Rectangle 24"/>
          <p:cNvSpPr>
            <a:spLocks noChangeArrowheads="1"/>
          </p:cNvSpPr>
          <p:nvPr/>
        </p:nvSpPr>
        <p:spPr bwMode="auto">
          <a:xfrm>
            <a:off x="6248400" y="27797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3339" name="Rectangle 25"/>
          <p:cNvSpPr>
            <a:spLocks noChangeArrowheads="1"/>
          </p:cNvSpPr>
          <p:nvPr/>
        </p:nvSpPr>
        <p:spPr bwMode="auto">
          <a:xfrm>
            <a:off x="7162800" y="28813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3340" name="AutoShape 33"/>
          <p:cNvSpPr>
            <a:spLocks noChangeArrowheads="1"/>
          </p:cNvSpPr>
          <p:nvPr/>
        </p:nvSpPr>
        <p:spPr bwMode="auto">
          <a:xfrm>
            <a:off x="3581400" y="28194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1" name="Text Box 34"/>
          <p:cNvSpPr txBox="1">
            <a:spLocks noChangeArrowheads="1"/>
          </p:cNvSpPr>
          <p:nvPr/>
        </p:nvSpPr>
        <p:spPr bwMode="auto">
          <a:xfrm>
            <a:off x="3276600" y="41910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sp>
        <p:nvSpPr>
          <p:cNvPr id="13342" name="Line 36"/>
          <p:cNvSpPr>
            <a:spLocks noChangeShapeType="1"/>
          </p:cNvSpPr>
          <p:nvPr/>
        </p:nvSpPr>
        <p:spPr bwMode="auto">
          <a:xfrm>
            <a:off x="4876800" y="26670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3" name="Line 37"/>
          <p:cNvSpPr>
            <a:spLocks noChangeShapeType="1"/>
          </p:cNvSpPr>
          <p:nvPr/>
        </p:nvSpPr>
        <p:spPr bwMode="auto">
          <a:xfrm>
            <a:off x="4876800" y="3886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4" name="Line 38"/>
          <p:cNvSpPr>
            <a:spLocks noChangeShapeType="1"/>
          </p:cNvSpPr>
          <p:nvPr/>
        </p:nvSpPr>
        <p:spPr bwMode="auto">
          <a:xfrm>
            <a:off x="8305800" y="2743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5" name="Text Box 39"/>
          <p:cNvSpPr txBox="1">
            <a:spLocks noChangeArrowheads="1"/>
          </p:cNvSpPr>
          <p:nvPr/>
        </p:nvSpPr>
        <p:spPr bwMode="auto">
          <a:xfrm>
            <a:off x="8045450" y="2057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平均</a:t>
            </a:r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1295400" y="5029200"/>
          <a:ext cx="6019800" cy="1330325"/>
        </p:xfrm>
        <a:graphic>
          <a:graphicData uri="http://schemas.openxmlformats.org/presentationml/2006/ole">
            <p:oleObj spid="_x0000_s13321" name="Equation" r:id="rId10" imgW="2527200" imgH="558720" progId="Equation.DSMT4">
              <p:embed/>
            </p:oleObj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8458200" y="3124200"/>
          <a:ext cx="454025" cy="393700"/>
        </p:xfrm>
        <a:graphic>
          <a:graphicData uri="http://schemas.openxmlformats.org/presentationml/2006/ole">
            <p:oleObj spid="_x0000_s13322" name="Equation" r:id="rId11" imgW="1904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E4F782-3244-4DAA-8E00-ABFA135F2664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14348" name="Rectangle 2"/>
          <p:cNvSpPr>
            <a:spLocks noChangeArrowheads="1"/>
          </p:cNvSpPr>
          <p:nvPr/>
        </p:nvSpPr>
        <p:spPr bwMode="auto">
          <a:xfrm>
            <a:off x="4876800" y="2057400"/>
            <a:ext cx="1828800" cy="1828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晴れの平均気温</a:t>
            </a:r>
          </a:p>
        </p:txBody>
      </p:sp>
      <p:sp>
        <p:nvSpPr>
          <p:cNvPr id="14350" name="Rectangle 4"/>
          <p:cNvSpPr>
            <a:spLocks noChangeArrowheads="1"/>
          </p:cNvSpPr>
          <p:nvPr/>
        </p:nvSpPr>
        <p:spPr bwMode="auto">
          <a:xfrm>
            <a:off x="304800" y="1752600"/>
            <a:ext cx="457200" cy="213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1" name="Rectangle 5"/>
          <p:cNvSpPr>
            <a:spLocks noChangeArrowheads="1"/>
          </p:cNvSpPr>
          <p:nvPr/>
        </p:nvSpPr>
        <p:spPr bwMode="auto">
          <a:xfrm>
            <a:off x="762000" y="2076450"/>
            <a:ext cx="457200" cy="180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1219200" y="2428875"/>
            <a:ext cx="457200" cy="145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3" name="Rectangle 7"/>
          <p:cNvSpPr>
            <a:spLocks noChangeArrowheads="1"/>
          </p:cNvSpPr>
          <p:nvPr/>
        </p:nvSpPr>
        <p:spPr bwMode="auto">
          <a:xfrm>
            <a:off x="1676400" y="2227263"/>
            <a:ext cx="457200" cy="1658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4" name="Rectangle 8"/>
          <p:cNvSpPr>
            <a:spLocks noChangeArrowheads="1"/>
          </p:cNvSpPr>
          <p:nvPr/>
        </p:nvSpPr>
        <p:spPr bwMode="auto">
          <a:xfrm>
            <a:off x="2133600" y="3200400"/>
            <a:ext cx="457200" cy="70326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Rectangle 9"/>
          <p:cNvSpPr>
            <a:spLocks noChangeArrowheads="1"/>
          </p:cNvSpPr>
          <p:nvPr/>
        </p:nvSpPr>
        <p:spPr bwMode="auto">
          <a:xfrm>
            <a:off x="3048000" y="2779713"/>
            <a:ext cx="457200" cy="110648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4356" name="Rectangle 10"/>
          <p:cNvSpPr>
            <a:spLocks noChangeArrowheads="1"/>
          </p:cNvSpPr>
          <p:nvPr/>
        </p:nvSpPr>
        <p:spPr bwMode="auto">
          <a:xfrm>
            <a:off x="2590800" y="2895600"/>
            <a:ext cx="457200" cy="100488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34963" y="1295400"/>
          <a:ext cx="295275" cy="252413"/>
        </p:xfrm>
        <a:graphic>
          <a:graphicData uri="http://schemas.openxmlformats.org/presentationml/2006/ole">
            <p:oleObj spid="_x0000_s14338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914400" y="1774825"/>
          <a:ext cx="274638" cy="236538"/>
        </p:xfrm>
        <a:graphic>
          <a:graphicData uri="http://schemas.openxmlformats.org/presentationml/2006/ole">
            <p:oleObj spid="_x0000_s14339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320800" y="2178050"/>
          <a:ext cx="274638" cy="234950"/>
        </p:xfrm>
        <a:graphic>
          <a:graphicData uri="http://schemas.openxmlformats.org/presentationml/2006/ole">
            <p:oleObj spid="_x0000_s14340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828800" y="1905000"/>
          <a:ext cx="274638" cy="234950"/>
        </p:xfrm>
        <a:graphic>
          <a:graphicData uri="http://schemas.openxmlformats.org/presentationml/2006/ole">
            <p:oleObj spid="_x0000_s14341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3048000" y="2362200"/>
          <a:ext cx="274638" cy="236538"/>
        </p:xfrm>
        <a:graphic>
          <a:graphicData uri="http://schemas.openxmlformats.org/presentationml/2006/ole">
            <p:oleObj spid="_x0000_s14342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209800" y="2895600"/>
          <a:ext cx="274638" cy="234950"/>
        </p:xfrm>
        <a:graphic>
          <a:graphicData uri="http://schemas.openxmlformats.org/presentationml/2006/ole">
            <p:oleObj spid="_x0000_s14343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667000" y="2514600"/>
          <a:ext cx="274638" cy="252413"/>
        </p:xfrm>
        <a:graphic>
          <a:graphicData uri="http://schemas.openxmlformats.org/presentationml/2006/ole">
            <p:oleObj spid="_x0000_s14344" name="Equation" r:id="rId9" imgW="190440" imgH="177480" progId="Equation.DSMT4">
              <p:embed/>
            </p:oleObj>
          </a:graphicData>
        </a:graphic>
      </p:graphicFrame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4876800" y="16764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Rectangle 19"/>
          <p:cNvSpPr>
            <a:spLocks noChangeArrowheads="1"/>
          </p:cNvSpPr>
          <p:nvPr/>
        </p:nvSpPr>
        <p:spPr bwMode="auto">
          <a:xfrm>
            <a:off x="5334000" y="20764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9" name="Rectangle 20"/>
          <p:cNvSpPr>
            <a:spLocks noChangeArrowheads="1"/>
          </p:cNvSpPr>
          <p:nvPr/>
        </p:nvSpPr>
        <p:spPr bwMode="auto">
          <a:xfrm>
            <a:off x="5791200" y="24288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0" name="Rectangle 21"/>
          <p:cNvSpPr>
            <a:spLocks noChangeArrowheads="1"/>
          </p:cNvSpPr>
          <p:nvPr/>
        </p:nvSpPr>
        <p:spPr bwMode="auto">
          <a:xfrm>
            <a:off x="6248400" y="22098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1" name="Rectangle 22"/>
          <p:cNvSpPr>
            <a:spLocks noChangeArrowheads="1"/>
          </p:cNvSpPr>
          <p:nvPr/>
        </p:nvSpPr>
        <p:spPr bwMode="auto">
          <a:xfrm>
            <a:off x="6705600" y="31829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2" name="Rectangle 23"/>
          <p:cNvSpPr>
            <a:spLocks noChangeArrowheads="1"/>
          </p:cNvSpPr>
          <p:nvPr/>
        </p:nvSpPr>
        <p:spPr bwMode="auto">
          <a:xfrm>
            <a:off x="7620000" y="27797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4363" name="Rectangle 24"/>
          <p:cNvSpPr>
            <a:spLocks noChangeArrowheads="1"/>
          </p:cNvSpPr>
          <p:nvPr/>
        </p:nvSpPr>
        <p:spPr bwMode="auto">
          <a:xfrm>
            <a:off x="7162800" y="28813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4364" name="AutoShape 25"/>
          <p:cNvSpPr>
            <a:spLocks noChangeArrowheads="1"/>
          </p:cNvSpPr>
          <p:nvPr/>
        </p:nvSpPr>
        <p:spPr bwMode="auto">
          <a:xfrm>
            <a:off x="3581400" y="28194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5" name="Text Box 26"/>
          <p:cNvSpPr txBox="1">
            <a:spLocks noChangeArrowheads="1"/>
          </p:cNvSpPr>
          <p:nvPr/>
        </p:nvSpPr>
        <p:spPr bwMode="auto">
          <a:xfrm>
            <a:off x="3276600" y="41910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sp>
        <p:nvSpPr>
          <p:cNvPr id="14366" name="Line 27"/>
          <p:cNvSpPr>
            <a:spLocks noChangeShapeType="1"/>
          </p:cNvSpPr>
          <p:nvPr/>
        </p:nvSpPr>
        <p:spPr bwMode="auto">
          <a:xfrm>
            <a:off x="4876800" y="2057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7" name="Line 28"/>
          <p:cNvSpPr>
            <a:spLocks noChangeShapeType="1"/>
          </p:cNvSpPr>
          <p:nvPr/>
        </p:nvSpPr>
        <p:spPr bwMode="auto">
          <a:xfrm>
            <a:off x="4876800" y="3886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8" name="Line 29"/>
          <p:cNvSpPr>
            <a:spLocks noChangeShapeType="1"/>
          </p:cNvSpPr>
          <p:nvPr/>
        </p:nvSpPr>
        <p:spPr bwMode="auto">
          <a:xfrm flipH="1">
            <a:off x="8305800" y="2057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9" name="Text Box 30"/>
          <p:cNvSpPr txBox="1">
            <a:spLocks noChangeArrowheads="1"/>
          </p:cNvSpPr>
          <p:nvPr/>
        </p:nvSpPr>
        <p:spPr bwMode="auto">
          <a:xfrm>
            <a:off x="7848600" y="838200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晴れの</a:t>
            </a:r>
          </a:p>
          <a:p>
            <a:r>
              <a:rPr lang="ja-JP" altLang="en-US"/>
              <a:t>平均</a:t>
            </a:r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2133600" y="4953000"/>
          <a:ext cx="3751263" cy="1330325"/>
        </p:xfrm>
        <a:graphic>
          <a:graphicData uri="http://schemas.openxmlformats.org/presentationml/2006/ole">
            <p:oleObj spid="_x0000_s14345" name="Equation" r:id="rId10" imgW="1574640" imgH="558720" progId="Equation.DSMT4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8458200" y="2667000"/>
          <a:ext cx="454025" cy="393700"/>
        </p:xfrm>
        <a:graphic>
          <a:graphicData uri="http://schemas.openxmlformats.org/presentationml/2006/ole">
            <p:oleObj spid="_x0000_s14346" name="Equation" r:id="rId11" imgW="190440" imgH="164880" progId="Equation.DSMT4">
              <p:embed/>
            </p:oleObj>
          </a:graphicData>
        </a:graphic>
      </p:graphicFrame>
      <p:sp>
        <p:nvSpPr>
          <p:cNvPr id="14370" name="Text Box 33"/>
          <p:cNvSpPr txBox="1">
            <a:spLocks noChangeArrowheads="1"/>
          </p:cNvSpPr>
          <p:nvPr/>
        </p:nvSpPr>
        <p:spPr bwMode="auto">
          <a:xfrm>
            <a:off x="2727325" y="782638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木と日を交換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6BE13-3FDF-4CCA-8CF4-5FBF18F48601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5372" name="Rectangle 2"/>
          <p:cNvSpPr>
            <a:spLocks noChangeArrowheads="1"/>
          </p:cNvSpPr>
          <p:nvPr/>
        </p:nvSpPr>
        <p:spPr bwMode="auto">
          <a:xfrm>
            <a:off x="7162800" y="2819400"/>
            <a:ext cx="990600" cy="1066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CCFFFF"/>
              </a:solidFill>
            </a:endParaRPr>
          </a:p>
        </p:txBody>
      </p:sp>
      <p:sp>
        <p:nvSpPr>
          <p:cNvPr id="1537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曇りの平均気温</a:t>
            </a:r>
          </a:p>
        </p:txBody>
      </p:sp>
      <p:sp>
        <p:nvSpPr>
          <p:cNvPr id="15374" name="Rectangle 4"/>
          <p:cNvSpPr>
            <a:spLocks noChangeArrowheads="1"/>
          </p:cNvSpPr>
          <p:nvPr/>
        </p:nvSpPr>
        <p:spPr bwMode="auto">
          <a:xfrm>
            <a:off x="304800" y="1752600"/>
            <a:ext cx="457200" cy="21336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5" name="Rectangle 5"/>
          <p:cNvSpPr>
            <a:spLocks noChangeArrowheads="1"/>
          </p:cNvSpPr>
          <p:nvPr/>
        </p:nvSpPr>
        <p:spPr bwMode="auto">
          <a:xfrm>
            <a:off x="762000" y="2076450"/>
            <a:ext cx="457200" cy="180975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6" name="Rectangle 6"/>
          <p:cNvSpPr>
            <a:spLocks noChangeArrowheads="1"/>
          </p:cNvSpPr>
          <p:nvPr/>
        </p:nvSpPr>
        <p:spPr bwMode="auto">
          <a:xfrm>
            <a:off x="1219200" y="2428875"/>
            <a:ext cx="457200" cy="145732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7" name="Rectangle 7"/>
          <p:cNvSpPr>
            <a:spLocks noChangeArrowheads="1"/>
          </p:cNvSpPr>
          <p:nvPr/>
        </p:nvSpPr>
        <p:spPr bwMode="auto">
          <a:xfrm>
            <a:off x="1676400" y="2227263"/>
            <a:ext cx="457200" cy="165893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8" name="Rectangle 8"/>
          <p:cNvSpPr>
            <a:spLocks noChangeArrowheads="1"/>
          </p:cNvSpPr>
          <p:nvPr/>
        </p:nvSpPr>
        <p:spPr bwMode="auto">
          <a:xfrm>
            <a:off x="2133600" y="3200400"/>
            <a:ext cx="457200" cy="70326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9" name="Rectangle 9"/>
          <p:cNvSpPr>
            <a:spLocks noChangeArrowheads="1"/>
          </p:cNvSpPr>
          <p:nvPr/>
        </p:nvSpPr>
        <p:spPr bwMode="auto">
          <a:xfrm>
            <a:off x="3048000" y="2779713"/>
            <a:ext cx="457200" cy="11064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5380" name="Rectangle 10"/>
          <p:cNvSpPr>
            <a:spLocks noChangeArrowheads="1"/>
          </p:cNvSpPr>
          <p:nvPr/>
        </p:nvSpPr>
        <p:spPr bwMode="auto">
          <a:xfrm>
            <a:off x="2590800" y="2895600"/>
            <a:ext cx="457200" cy="1004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34963" y="1295400"/>
          <a:ext cx="295275" cy="252413"/>
        </p:xfrm>
        <a:graphic>
          <a:graphicData uri="http://schemas.openxmlformats.org/presentationml/2006/ole">
            <p:oleObj spid="_x0000_s15362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914400" y="1774825"/>
          <a:ext cx="274638" cy="236538"/>
        </p:xfrm>
        <a:graphic>
          <a:graphicData uri="http://schemas.openxmlformats.org/presentationml/2006/ole">
            <p:oleObj spid="_x0000_s15363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320800" y="2178050"/>
          <a:ext cx="274638" cy="234950"/>
        </p:xfrm>
        <a:graphic>
          <a:graphicData uri="http://schemas.openxmlformats.org/presentationml/2006/ole">
            <p:oleObj spid="_x0000_s15364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828800" y="1905000"/>
          <a:ext cx="274638" cy="234950"/>
        </p:xfrm>
        <a:graphic>
          <a:graphicData uri="http://schemas.openxmlformats.org/presentationml/2006/ole">
            <p:oleObj spid="_x0000_s15365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048000" y="2362200"/>
          <a:ext cx="274638" cy="236538"/>
        </p:xfrm>
        <a:graphic>
          <a:graphicData uri="http://schemas.openxmlformats.org/presentationml/2006/ole">
            <p:oleObj spid="_x0000_s15366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2209800" y="2895600"/>
          <a:ext cx="274638" cy="234950"/>
        </p:xfrm>
        <a:graphic>
          <a:graphicData uri="http://schemas.openxmlformats.org/presentationml/2006/ole">
            <p:oleObj spid="_x0000_s15367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667000" y="2514600"/>
          <a:ext cx="274638" cy="252413"/>
        </p:xfrm>
        <a:graphic>
          <a:graphicData uri="http://schemas.openxmlformats.org/presentationml/2006/ole">
            <p:oleObj spid="_x0000_s15368" name="Equation" r:id="rId9" imgW="190440" imgH="177480" progId="Equation.DSMT4">
              <p:embed/>
            </p:oleObj>
          </a:graphicData>
        </a:graphic>
      </p:graphicFrame>
      <p:sp>
        <p:nvSpPr>
          <p:cNvPr id="15381" name="Rectangle 18"/>
          <p:cNvSpPr>
            <a:spLocks noChangeArrowheads="1"/>
          </p:cNvSpPr>
          <p:nvPr/>
        </p:nvSpPr>
        <p:spPr bwMode="auto">
          <a:xfrm>
            <a:off x="4876800" y="16764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2" name="Rectangle 19"/>
          <p:cNvSpPr>
            <a:spLocks noChangeArrowheads="1"/>
          </p:cNvSpPr>
          <p:nvPr/>
        </p:nvSpPr>
        <p:spPr bwMode="auto">
          <a:xfrm>
            <a:off x="5334000" y="20764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3" name="Rectangle 20"/>
          <p:cNvSpPr>
            <a:spLocks noChangeArrowheads="1"/>
          </p:cNvSpPr>
          <p:nvPr/>
        </p:nvSpPr>
        <p:spPr bwMode="auto">
          <a:xfrm>
            <a:off x="5791200" y="24288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4" name="Rectangle 21"/>
          <p:cNvSpPr>
            <a:spLocks noChangeArrowheads="1"/>
          </p:cNvSpPr>
          <p:nvPr/>
        </p:nvSpPr>
        <p:spPr bwMode="auto">
          <a:xfrm>
            <a:off x="6248400" y="22098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5" name="Rectangle 22"/>
          <p:cNvSpPr>
            <a:spLocks noChangeArrowheads="1"/>
          </p:cNvSpPr>
          <p:nvPr/>
        </p:nvSpPr>
        <p:spPr bwMode="auto">
          <a:xfrm>
            <a:off x="6705600" y="31829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6" name="Rectangle 23"/>
          <p:cNvSpPr>
            <a:spLocks noChangeArrowheads="1"/>
          </p:cNvSpPr>
          <p:nvPr/>
        </p:nvSpPr>
        <p:spPr bwMode="auto">
          <a:xfrm>
            <a:off x="7620000" y="27797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5387" name="Rectangle 24"/>
          <p:cNvSpPr>
            <a:spLocks noChangeArrowheads="1"/>
          </p:cNvSpPr>
          <p:nvPr/>
        </p:nvSpPr>
        <p:spPr bwMode="auto">
          <a:xfrm>
            <a:off x="7162800" y="28813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5388" name="AutoShape 25"/>
          <p:cNvSpPr>
            <a:spLocks noChangeArrowheads="1"/>
          </p:cNvSpPr>
          <p:nvPr/>
        </p:nvSpPr>
        <p:spPr bwMode="auto">
          <a:xfrm>
            <a:off x="3581400" y="28194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9" name="Text Box 26"/>
          <p:cNvSpPr txBox="1">
            <a:spLocks noChangeArrowheads="1"/>
          </p:cNvSpPr>
          <p:nvPr/>
        </p:nvSpPr>
        <p:spPr bwMode="auto">
          <a:xfrm>
            <a:off x="3276600" y="41910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sp>
        <p:nvSpPr>
          <p:cNvPr id="15390" name="Line 27"/>
          <p:cNvSpPr>
            <a:spLocks noChangeShapeType="1"/>
          </p:cNvSpPr>
          <p:nvPr/>
        </p:nvSpPr>
        <p:spPr bwMode="auto">
          <a:xfrm>
            <a:off x="71628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91" name="Line 28"/>
          <p:cNvSpPr>
            <a:spLocks noChangeShapeType="1"/>
          </p:cNvSpPr>
          <p:nvPr/>
        </p:nvSpPr>
        <p:spPr bwMode="auto">
          <a:xfrm>
            <a:off x="4876800" y="3886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92" name="Line 29"/>
          <p:cNvSpPr>
            <a:spLocks noChangeShapeType="1"/>
          </p:cNvSpPr>
          <p:nvPr/>
        </p:nvSpPr>
        <p:spPr bwMode="auto">
          <a:xfrm flipH="1">
            <a:off x="83058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93" name="Text Box 30"/>
          <p:cNvSpPr txBox="1">
            <a:spLocks noChangeArrowheads="1"/>
          </p:cNvSpPr>
          <p:nvPr/>
        </p:nvSpPr>
        <p:spPr bwMode="auto">
          <a:xfrm>
            <a:off x="7620000" y="1676400"/>
            <a:ext cx="1141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くもりの</a:t>
            </a:r>
          </a:p>
          <a:p>
            <a:r>
              <a:rPr lang="ja-JP" altLang="en-US"/>
              <a:t>平均</a:t>
            </a: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2949575" y="4953000"/>
          <a:ext cx="2117725" cy="1330325"/>
        </p:xfrm>
        <a:graphic>
          <a:graphicData uri="http://schemas.openxmlformats.org/presentationml/2006/ole">
            <p:oleObj spid="_x0000_s15369" name="Equation" r:id="rId10" imgW="888840" imgH="558720" progId="Equation.DSMT4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8382000" y="3048000"/>
          <a:ext cx="454025" cy="393700"/>
        </p:xfrm>
        <a:graphic>
          <a:graphicData uri="http://schemas.openxmlformats.org/presentationml/2006/ole">
            <p:oleObj spid="_x0000_s15370" name="Equation" r:id="rId11" imgW="1904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DED7A5-02D0-4200-B08B-8CB2A5FD9A83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163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雨の平均気温</a:t>
            </a:r>
          </a:p>
        </p:txBody>
      </p:sp>
      <p:sp>
        <p:nvSpPr>
          <p:cNvPr id="16397" name="Rectangle 4"/>
          <p:cNvSpPr>
            <a:spLocks noChangeArrowheads="1"/>
          </p:cNvSpPr>
          <p:nvPr/>
        </p:nvSpPr>
        <p:spPr bwMode="auto">
          <a:xfrm>
            <a:off x="304800" y="1752600"/>
            <a:ext cx="457200" cy="21336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8" name="Rectangle 5"/>
          <p:cNvSpPr>
            <a:spLocks noChangeArrowheads="1"/>
          </p:cNvSpPr>
          <p:nvPr/>
        </p:nvSpPr>
        <p:spPr bwMode="auto">
          <a:xfrm>
            <a:off x="762000" y="2076450"/>
            <a:ext cx="457200" cy="180975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9" name="Rectangle 6"/>
          <p:cNvSpPr>
            <a:spLocks noChangeArrowheads="1"/>
          </p:cNvSpPr>
          <p:nvPr/>
        </p:nvSpPr>
        <p:spPr bwMode="auto">
          <a:xfrm>
            <a:off x="1219200" y="2428875"/>
            <a:ext cx="457200" cy="145732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0" name="Rectangle 7"/>
          <p:cNvSpPr>
            <a:spLocks noChangeArrowheads="1"/>
          </p:cNvSpPr>
          <p:nvPr/>
        </p:nvSpPr>
        <p:spPr bwMode="auto">
          <a:xfrm>
            <a:off x="1676400" y="2227263"/>
            <a:ext cx="457200" cy="165893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1" name="Rectangle 8"/>
          <p:cNvSpPr>
            <a:spLocks noChangeArrowheads="1"/>
          </p:cNvSpPr>
          <p:nvPr/>
        </p:nvSpPr>
        <p:spPr bwMode="auto">
          <a:xfrm>
            <a:off x="2133600" y="3200400"/>
            <a:ext cx="457200" cy="703263"/>
          </a:xfrm>
          <a:prstGeom prst="rect">
            <a:avLst/>
          </a:prstGeom>
          <a:solidFill>
            <a:srgbClr val="0000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2" name="Rectangle 9"/>
          <p:cNvSpPr>
            <a:spLocks noChangeArrowheads="1"/>
          </p:cNvSpPr>
          <p:nvPr/>
        </p:nvSpPr>
        <p:spPr bwMode="auto">
          <a:xfrm>
            <a:off x="3048000" y="2779713"/>
            <a:ext cx="457200" cy="110648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6403" name="Rectangle 10"/>
          <p:cNvSpPr>
            <a:spLocks noChangeArrowheads="1"/>
          </p:cNvSpPr>
          <p:nvPr/>
        </p:nvSpPr>
        <p:spPr bwMode="auto">
          <a:xfrm>
            <a:off x="2590800" y="2895600"/>
            <a:ext cx="457200" cy="100488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34963" y="1295400"/>
          <a:ext cx="295275" cy="252413"/>
        </p:xfrm>
        <a:graphic>
          <a:graphicData uri="http://schemas.openxmlformats.org/presentationml/2006/ole">
            <p:oleObj spid="_x0000_s16386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914400" y="1774825"/>
          <a:ext cx="274638" cy="236538"/>
        </p:xfrm>
        <a:graphic>
          <a:graphicData uri="http://schemas.openxmlformats.org/presentationml/2006/ole">
            <p:oleObj spid="_x0000_s16387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320800" y="2178050"/>
          <a:ext cx="274638" cy="234950"/>
        </p:xfrm>
        <a:graphic>
          <a:graphicData uri="http://schemas.openxmlformats.org/presentationml/2006/ole">
            <p:oleObj spid="_x0000_s16388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828800" y="1905000"/>
          <a:ext cx="274638" cy="234950"/>
        </p:xfrm>
        <a:graphic>
          <a:graphicData uri="http://schemas.openxmlformats.org/presentationml/2006/ole">
            <p:oleObj spid="_x0000_s16389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3048000" y="2362200"/>
          <a:ext cx="274638" cy="236538"/>
        </p:xfrm>
        <a:graphic>
          <a:graphicData uri="http://schemas.openxmlformats.org/presentationml/2006/ole">
            <p:oleObj spid="_x0000_s16390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2209800" y="2895600"/>
          <a:ext cx="274638" cy="234950"/>
        </p:xfrm>
        <a:graphic>
          <a:graphicData uri="http://schemas.openxmlformats.org/presentationml/2006/ole">
            <p:oleObj spid="_x0000_s16391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667000" y="2514600"/>
          <a:ext cx="274638" cy="252413"/>
        </p:xfrm>
        <a:graphic>
          <a:graphicData uri="http://schemas.openxmlformats.org/presentationml/2006/ole">
            <p:oleObj spid="_x0000_s16392" name="Equation" r:id="rId9" imgW="190440" imgH="177480" progId="Equation.DSMT4">
              <p:embed/>
            </p:oleObj>
          </a:graphicData>
        </a:graphic>
      </p:graphicFrame>
      <p:sp>
        <p:nvSpPr>
          <p:cNvPr id="16404" name="Rectangle 18"/>
          <p:cNvSpPr>
            <a:spLocks noChangeArrowheads="1"/>
          </p:cNvSpPr>
          <p:nvPr/>
        </p:nvSpPr>
        <p:spPr bwMode="auto">
          <a:xfrm>
            <a:off x="4876800" y="16764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5" name="Rectangle 19"/>
          <p:cNvSpPr>
            <a:spLocks noChangeArrowheads="1"/>
          </p:cNvSpPr>
          <p:nvPr/>
        </p:nvSpPr>
        <p:spPr bwMode="auto">
          <a:xfrm>
            <a:off x="5334000" y="20764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5791200" y="24288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248400" y="22098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705600" y="31829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7620000" y="27797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7162800" y="28813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6411" name="AutoShape 25"/>
          <p:cNvSpPr>
            <a:spLocks noChangeArrowheads="1"/>
          </p:cNvSpPr>
          <p:nvPr/>
        </p:nvSpPr>
        <p:spPr bwMode="auto">
          <a:xfrm>
            <a:off x="3581400" y="28194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12" name="Text Box 26"/>
          <p:cNvSpPr txBox="1">
            <a:spLocks noChangeArrowheads="1"/>
          </p:cNvSpPr>
          <p:nvPr/>
        </p:nvSpPr>
        <p:spPr bwMode="auto">
          <a:xfrm>
            <a:off x="3276600" y="41910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sp>
        <p:nvSpPr>
          <p:cNvPr id="16413" name="Line 27"/>
          <p:cNvSpPr>
            <a:spLocks noChangeShapeType="1"/>
          </p:cNvSpPr>
          <p:nvPr/>
        </p:nvSpPr>
        <p:spPr bwMode="auto">
          <a:xfrm>
            <a:off x="6705600" y="3200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4876800" y="3886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 flipH="1">
            <a:off x="8382000" y="3200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16" name="Text Box 30"/>
          <p:cNvSpPr txBox="1">
            <a:spLocks noChangeArrowheads="1"/>
          </p:cNvSpPr>
          <p:nvPr/>
        </p:nvSpPr>
        <p:spPr bwMode="auto">
          <a:xfrm>
            <a:off x="8077200" y="1828800"/>
            <a:ext cx="793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雨の</a:t>
            </a:r>
          </a:p>
          <a:p>
            <a:r>
              <a:rPr lang="ja-JP" altLang="en-US"/>
              <a:t>平均</a:t>
            </a:r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3343275" y="4953000"/>
          <a:ext cx="1330325" cy="1330325"/>
        </p:xfrm>
        <a:graphic>
          <a:graphicData uri="http://schemas.openxmlformats.org/presentationml/2006/ole">
            <p:oleObj spid="_x0000_s16393" name="Equation" r:id="rId10" imgW="558720" imgH="558720" progId="Equation.DSMT4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8458200" y="3276600"/>
          <a:ext cx="454025" cy="393700"/>
        </p:xfrm>
        <a:graphic>
          <a:graphicData uri="http://schemas.openxmlformats.org/presentationml/2006/ole">
            <p:oleObj spid="_x0000_s16394" name="Equation" r:id="rId11" imgW="190440" imgH="164880" progId="Equation.DSMT4">
              <p:embed/>
            </p:oleObj>
          </a:graphicData>
        </a:graphic>
      </p:graphicFrame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6705600" y="3200400"/>
            <a:ext cx="457200" cy="703263"/>
          </a:xfrm>
          <a:prstGeom prst="rect">
            <a:avLst/>
          </a:prstGeom>
          <a:solidFill>
            <a:srgbClr val="33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よくある間違い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EA675-E16F-47DD-BEA2-E71B809F2C73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714356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１週間のすべての日は</a:t>
            </a:r>
            <a:r>
              <a:rPr lang="ja-JP" altLang="en-US" dirty="0" smtClean="0"/>
              <a:t>、「晴れ」か「くもり」か「雨」</a:t>
            </a:r>
            <a:endParaRPr lang="en-US" altLang="ja-JP" dirty="0" smtClean="0"/>
          </a:p>
          <a:p>
            <a:r>
              <a:rPr kumimoji="1" lang="ja-JP" altLang="en-US" dirty="0" smtClean="0"/>
              <a:t>であった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「晴れ」の日の平均気温は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　　　　　　度　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「くもり」の日の平均気温は　　　　　　　度、</a:t>
            </a:r>
            <a:endParaRPr kumimoji="1" lang="en-US" altLang="ja-JP" dirty="0" smtClean="0"/>
          </a:p>
          <a:p>
            <a:r>
              <a:rPr lang="ja-JP" altLang="en-US" dirty="0" smtClean="0"/>
              <a:t>「雨」の日の平均気温は　　　　　　　　</a:t>
            </a:r>
            <a:endParaRPr lang="en-US" altLang="ja-JP" dirty="0" smtClean="0"/>
          </a:p>
          <a:p>
            <a:r>
              <a:rPr lang="ja-JP" altLang="en-US" dirty="0" smtClean="0"/>
              <a:t>であった。</a:t>
            </a:r>
            <a:endParaRPr lang="en-US" altLang="ja-JP" dirty="0" smtClean="0"/>
          </a:p>
          <a:p>
            <a:r>
              <a:rPr kumimoji="1" lang="ja-JP" altLang="en-US" dirty="0" smtClean="0"/>
              <a:t>一週間の平均気温を求めよ。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AutoShape 110"/>
          <p:cNvSpPr>
            <a:spLocks noChangeArrowheads="1"/>
          </p:cNvSpPr>
          <p:nvPr/>
        </p:nvSpPr>
        <p:spPr bwMode="auto">
          <a:xfrm>
            <a:off x="4429124" y="2786058"/>
            <a:ext cx="4362456" cy="2571768"/>
          </a:xfrm>
          <a:prstGeom prst="wedgeRoundRectCallout">
            <a:avLst>
              <a:gd name="adj1" fmla="val -60063"/>
              <a:gd name="adj2" fmla="val -813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この計算は間違い。</a:t>
            </a:r>
            <a:endParaRPr lang="en-US" altLang="ja-JP" dirty="0" smtClean="0"/>
          </a:p>
          <a:p>
            <a:r>
              <a:rPr lang="ja-JP" altLang="en-US" dirty="0" smtClean="0"/>
              <a:t>（平均の平均を求めるときには、注意が必要。）</a:t>
            </a:r>
            <a:endParaRPr lang="en-US" altLang="ja-JP" dirty="0" smtClean="0"/>
          </a:p>
          <a:p>
            <a:r>
              <a:rPr lang="ja-JP" altLang="en-US" dirty="0" smtClean="0"/>
              <a:t>このよう</a:t>
            </a:r>
            <a:r>
              <a:rPr lang="ja-JP" altLang="en-US" dirty="0" smtClean="0"/>
              <a:t>な計算ができるためには、どのような条件が必要か？</a:t>
            </a:r>
            <a:endParaRPr lang="ja-JP" altLang="ja-JP" dirty="0"/>
          </a:p>
        </p:txBody>
      </p:sp>
      <p:graphicFrame>
        <p:nvGraphicFramePr>
          <p:cNvPr id="55298" name="Object 9"/>
          <p:cNvGraphicFramePr>
            <a:graphicFrameLocks noChangeAspect="1"/>
          </p:cNvGraphicFramePr>
          <p:nvPr/>
        </p:nvGraphicFramePr>
        <p:xfrm>
          <a:off x="4071934" y="1428736"/>
          <a:ext cx="1071570" cy="599242"/>
        </p:xfrm>
        <a:graphic>
          <a:graphicData uri="http://schemas.openxmlformats.org/presentationml/2006/ole">
            <p:oleObj spid="_x0000_s55298" name="Equation" r:id="rId3" imgW="545760" imgH="304560" progId="Equation.DSMT4">
              <p:embed/>
            </p:oleObj>
          </a:graphicData>
        </a:graphic>
      </p:graphicFrame>
      <p:graphicFrame>
        <p:nvGraphicFramePr>
          <p:cNvPr id="55299" name="Object 9"/>
          <p:cNvGraphicFramePr>
            <a:graphicFrameLocks noChangeAspect="1"/>
          </p:cNvGraphicFramePr>
          <p:nvPr/>
        </p:nvGraphicFramePr>
        <p:xfrm>
          <a:off x="3714744" y="2000240"/>
          <a:ext cx="1046163" cy="573087"/>
        </p:xfrm>
        <a:graphic>
          <a:graphicData uri="http://schemas.openxmlformats.org/presentationml/2006/ole">
            <p:oleObj spid="_x0000_s55299" name="Equation" r:id="rId4" imgW="533160" imgH="291960" progId="Equation.DSMT4">
              <p:embed/>
            </p:oleObj>
          </a:graphicData>
        </a:graphic>
      </p:graphicFrame>
      <p:graphicFrame>
        <p:nvGraphicFramePr>
          <p:cNvPr id="55300" name="Object 9"/>
          <p:cNvGraphicFramePr>
            <a:graphicFrameLocks noChangeAspect="1"/>
          </p:cNvGraphicFramePr>
          <p:nvPr/>
        </p:nvGraphicFramePr>
        <p:xfrm>
          <a:off x="4071934" y="1785926"/>
          <a:ext cx="1047750" cy="573088"/>
        </p:xfrm>
        <a:graphic>
          <a:graphicData uri="http://schemas.openxmlformats.org/presentationml/2006/ole">
            <p:oleObj spid="_x0000_s55300" name="Equation" r:id="rId5" imgW="533160" imgH="291960" progId="Equation.DSMT4">
              <p:embed/>
            </p:oleObj>
          </a:graphicData>
        </a:graphic>
      </p:graphicFrame>
      <p:graphicFrame>
        <p:nvGraphicFramePr>
          <p:cNvPr id="55301" name="Object 9"/>
          <p:cNvGraphicFramePr>
            <a:graphicFrameLocks noChangeAspect="1"/>
          </p:cNvGraphicFramePr>
          <p:nvPr/>
        </p:nvGraphicFramePr>
        <p:xfrm>
          <a:off x="714348" y="3500438"/>
          <a:ext cx="2919412" cy="1892300"/>
        </p:xfrm>
        <a:graphic>
          <a:graphicData uri="http://schemas.openxmlformats.org/presentationml/2006/ole">
            <p:oleObj spid="_x0000_s55301" name="Equation" r:id="rId6" imgW="1485720" imgH="965160" progId="Equation.DSMT4">
              <p:embed/>
            </p:oleObj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214546" y="4929198"/>
            <a:ext cx="1571636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8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×</a:t>
            </a:r>
            <a:endParaRPr lang="ja-JP" altLang="en-US" sz="8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AEBA3-EF88-4500-AE9B-7FC277B47A73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4191000" y="2895600"/>
            <a:ext cx="914400" cy="1066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CCFFFF"/>
              </a:solidFill>
            </a:endParaRPr>
          </a:p>
        </p:txBody>
      </p:sp>
      <p:sp>
        <p:nvSpPr>
          <p:cNvPr id="17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確率</a:t>
            </a:r>
          </a:p>
        </p:txBody>
      </p:sp>
      <p:sp>
        <p:nvSpPr>
          <p:cNvPr id="17419" name="Rectangle 3"/>
          <p:cNvSpPr>
            <a:spLocks noChangeArrowheads="1"/>
          </p:cNvSpPr>
          <p:nvPr/>
        </p:nvSpPr>
        <p:spPr bwMode="auto">
          <a:xfrm>
            <a:off x="1905000" y="2133600"/>
            <a:ext cx="1828800" cy="1828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1905000" y="17526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1" name="Rectangle 5"/>
          <p:cNvSpPr>
            <a:spLocks noChangeArrowheads="1"/>
          </p:cNvSpPr>
          <p:nvPr/>
        </p:nvSpPr>
        <p:spPr bwMode="auto">
          <a:xfrm>
            <a:off x="2362200" y="21526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2" name="Rectangle 6"/>
          <p:cNvSpPr>
            <a:spLocks noChangeArrowheads="1"/>
          </p:cNvSpPr>
          <p:nvPr/>
        </p:nvSpPr>
        <p:spPr bwMode="auto">
          <a:xfrm>
            <a:off x="2819400" y="25050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3" name="Rectangle 7"/>
          <p:cNvSpPr>
            <a:spLocks noChangeArrowheads="1"/>
          </p:cNvSpPr>
          <p:nvPr/>
        </p:nvSpPr>
        <p:spPr bwMode="auto">
          <a:xfrm>
            <a:off x="3276600" y="22860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4" name="Rectangle 8"/>
          <p:cNvSpPr>
            <a:spLocks noChangeArrowheads="1"/>
          </p:cNvSpPr>
          <p:nvPr/>
        </p:nvSpPr>
        <p:spPr bwMode="auto">
          <a:xfrm>
            <a:off x="3733800" y="32591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5" name="Rectangle 9"/>
          <p:cNvSpPr>
            <a:spLocks noChangeArrowheads="1"/>
          </p:cNvSpPr>
          <p:nvPr/>
        </p:nvSpPr>
        <p:spPr bwMode="auto">
          <a:xfrm>
            <a:off x="4648200" y="28559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7426" name="Rectangle 10"/>
          <p:cNvSpPr>
            <a:spLocks noChangeArrowheads="1"/>
          </p:cNvSpPr>
          <p:nvPr/>
        </p:nvSpPr>
        <p:spPr bwMode="auto">
          <a:xfrm>
            <a:off x="4191000" y="29575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7427" name="Line 11"/>
          <p:cNvSpPr>
            <a:spLocks noChangeShapeType="1"/>
          </p:cNvSpPr>
          <p:nvPr/>
        </p:nvSpPr>
        <p:spPr bwMode="auto">
          <a:xfrm>
            <a:off x="609600" y="2133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8" name="Line 12"/>
          <p:cNvSpPr>
            <a:spLocks noChangeShapeType="1"/>
          </p:cNvSpPr>
          <p:nvPr/>
        </p:nvSpPr>
        <p:spPr bwMode="auto">
          <a:xfrm>
            <a:off x="914400" y="3962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9" name="Line 13"/>
          <p:cNvSpPr>
            <a:spLocks noChangeShapeType="1"/>
          </p:cNvSpPr>
          <p:nvPr/>
        </p:nvSpPr>
        <p:spPr bwMode="auto">
          <a:xfrm flipH="1">
            <a:off x="1600200" y="2133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0" name="Rectangle 14"/>
          <p:cNvSpPr>
            <a:spLocks noChangeArrowheads="1"/>
          </p:cNvSpPr>
          <p:nvPr/>
        </p:nvSpPr>
        <p:spPr bwMode="auto">
          <a:xfrm>
            <a:off x="3733800" y="3276600"/>
            <a:ext cx="457200" cy="703263"/>
          </a:xfrm>
          <a:prstGeom prst="rect">
            <a:avLst/>
          </a:prstGeom>
          <a:solidFill>
            <a:srgbClr val="33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733800" y="2667000"/>
          <a:ext cx="454025" cy="393700"/>
        </p:xfrm>
        <a:graphic>
          <a:graphicData uri="http://schemas.openxmlformats.org/presentationml/2006/ole">
            <p:oleObj spid="_x0000_s17410" name="Equation" r:id="rId3" imgW="190440" imgH="164880" progId="Equation.DSMT4">
              <p:embed/>
            </p:oleObj>
          </a:graphicData>
        </a:graphic>
      </p:graphicFrame>
      <p:sp>
        <p:nvSpPr>
          <p:cNvPr id="17431" name="Line 17"/>
          <p:cNvSpPr>
            <a:spLocks noChangeShapeType="1"/>
          </p:cNvSpPr>
          <p:nvPr/>
        </p:nvSpPr>
        <p:spPr bwMode="auto">
          <a:xfrm>
            <a:off x="4191000" y="2895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5257800" y="3276600"/>
          <a:ext cx="454025" cy="393700"/>
        </p:xfrm>
        <a:graphic>
          <a:graphicData uri="http://schemas.openxmlformats.org/presentationml/2006/ole">
            <p:oleObj spid="_x0000_s17411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990600" y="2819400"/>
          <a:ext cx="454025" cy="393700"/>
        </p:xfrm>
        <a:graphic>
          <a:graphicData uri="http://schemas.openxmlformats.org/presentationml/2006/ole">
            <p:oleObj spid="_x0000_s17412" name="Equation" r:id="rId5" imgW="190440" imgH="164880" progId="Equation.DSMT4">
              <p:embed/>
            </p:oleObj>
          </a:graphicData>
        </a:graphic>
      </p:graphicFrame>
      <p:sp>
        <p:nvSpPr>
          <p:cNvPr id="17432" name="Line 20"/>
          <p:cNvSpPr>
            <a:spLocks noChangeShapeType="1"/>
          </p:cNvSpPr>
          <p:nvPr/>
        </p:nvSpPr>
        <p:spPr bwMode="auto">
          <a:xfrm>
            <a:off x="1905000" y="12954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3" name="Text Box 21"/>
          <p:cNvSpPr txBox="1">
            <a:spLocks noChangeArrowheads="1"/>
          </p:cNvSpPr>
          <p:nvPr/>
        </p:nvSpPr>
        <p:spPr bwMode="auto">
          <a:xfrm>
            <a:off x="3200400" y="609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７</a:t>
            </a:r>
          </a:p>
        </p:txBody>
      </p:sp>
      <p:sp>
        <p:nvSpPr>
          <p:cNvPr id="17434" name="Text Box 22"/>
          <p:cNvSpPr txBox="1">
            <a:spLocks noChangeArrowheads="1"/>
          </p:cNvSpPr>
          <p:nvPr/>
        </p:nvSpPr>
        <p:spPr bwMode="auto">
          <a:xfrm>
            <a:off x="25908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17435" name="Text Box 23"/>
          <p:cNvSpPr txBox="1">
            <a:spLocks noChangeArrowheads="1"/>
          </p:cNvSpPr>
          <p:nvPr/>
        </p:nvSpPr>
        <p:spPr bwMode="auto">
          <a:xfrm>
            <a:off x="45720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17436" name="Text Box 24"/>
          <p:cNvSpPr txBox="1">
            <a:spLocks noChangeArrowheads="1"/>
          </p:cNvSpPr>
          <p:nvPr/>
        </p:nvSpPr>
        <p:spPr bwMode="auto">
          <a:xfrm>
            <a:off x="37338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17437" name="Text Box 25"/>
          <p:cNvSpPr txBox="1">
            <a:spLocks noChangeArrowheads="1"/>
          </p:cNvSpPr>
          <p:nvPr/>
        </p:nvSpPr>
        <p:spPr bwMode="auto">
          <a:xfrm>
            <a:off x="381000" y="46482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晴れの確率：</a:t>
            </a: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209800" y="4495800"/>
          <a:ext cx="914400" cy="703263"/>
        </p:xfrm>
        <a:graphic>
          <a:graphicData uri="http://schemas.openxmlformats.org/presentationml/2006/ole">
            <p:oleObj spid="_x0000_s17413" name="Equation" r:id="rId6" imgW="495000" imgH="380880" progId="Equation.DSMT4">
              <p:embed/>
            </p:oleObj>
          </a:graphicData>
        </a:graphic>
      </p:graphicFrame>
      <p:sp>
        <p:nvSpPr>
          <p:cNvPr id="17438" name="Text Box 27"/>
          <p:cNvSpPr txBox="1">
            <a:spLocks noChangeArrowheads="1"/>
          </p:cNvSpPr>
          <p:nvPr/>
        </p:nvSpPr>
        <p:spPr bwMode="auto">
          <a:xfrm>
            <a:off x="381000" y="5257800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雨の確率：</a:t>
            </a: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071670" y="5214950"/>
          <a:ext cx="914400" cy="703263"/>
        </p:xfrm>
        <a:graphic>
          <a:graphicData uri="http://schemas.openxmlformats.org/presentationml/2006/ole">
            <p:oleObj spid="_x0000_s17414" name="Equation" r:id="rId7" imgW="495000" imgH="380880" progId="Equation.DSMT4">
              <p:embed/>
            </p:oleObj>
          </a:graphicData>
        </a:graphic>
      </p:graphicFrame>
      <p:sp>
        <p:nvSpPr>
          <p:cNvPr id="17439" name="Text Box 29"/>
          <p:cNvSpPr txBox="1">
            <a:spLocks noChangeArrowheads="1"/>
          </p:cNvSpPr>
          <p:nvPr/>
        </p:nvSpPr>
        <p:spPr bwMode="auto">
          <a:xfrm>
            <a:off x="381000" y="6078538"/>
            <a:ext cx="178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曇りの確率：</a:t>
            </a: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1981200" y="6002338"/>
          <a:ext cx="914400" cy="703262"/>
        </p:xfrm>
        <a:graphic>
          <a:graphicData uri="http://schemas.openxmlformats.org/presentationml/2006/ole">
            <p:oleObj spid="_x0000_s17415" name="Equation" r:id="rId8" imgW="495000" imgH="380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25BDDD-4141-4E9A-B1E8-482C919001D4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単純平均と期待値の関係</a:t>
            </a:r>
          </a:p>
        </p:txBody>
      </p:sp>
      <p:grpSp>
        <p:nvGrpSpPr>
          <p:cNvPr id="18441" name="Group 25"/>
          <p:cNvGrpSpPr>
            <a:grpSpLocks/>
          </p:cNvGrpSpPr>
          <p:nvPr/>
        </p:nvGrpSpPr>
        <p:grpSpPr bwMode="auto">
          <a:xfrm>
            <a:off x="4495800" y="762000"/>
            <a:ext cx="3962400" cy="1728788"/>
            <a:chOff x="2208" y="528"/>
            <a:chExt cx="3214" cy="1403"/>
          </a:xfrm>
        </p:grpSpPr>
        <p:sp>
          <p:nvSpPr>
            <p:cNvPr id="18455" name="Rectangle 3"/>
            <p:cNvSpPr>
              <a:spLocks noChangeArrowheads="1"/>
            </p:cNvSpPr>
            <p:nvPr/>
          </p:nvSpPr>
          <p:spPr bwMode="auto">
            <a:xfrm>
              <a:off x="4464" y="1248"/>
              <a:ext cx="576" cy="67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solidFill>
                  <a:srgbClr val="CCFFFF"/>
                </a:solidFill>
              </a:endParaRPr>
            </a:p>
          </p:txBody>
        </p:sp>
        <p:sp>
          <p:nvSpPr>
            <p:cNvPr id="18456" name="Rectangle 4"/>
            <p:cNvSpPr>
              <a:spLocks noChangeArrowheads="1"/>
            </p:cNvSpPr>
            <p:nvPr/>
          </p:nvSpPr>
          <p:spPr bwMode="auto">
            <a:xfrm>
              <a:off x="3024" y="768"/>
              <a:ext cx="1152" cy="115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7" name="Rectangle 5"/>
            <p:cNvSpPr>
              <a:spLocks noChangeArrowheads="1"/>
            </p:cNvSpPr>
            <p:nvPr/>
          </p:nvSpPr>
          <p:spPr bwMode="auto">
            <a:xfrm>
              <a:off x="3024" y="528"/>
              <a:ext cx="288" cy="13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8" name="Rectangle 6"/>
            <p:cNvSpPr>
              <a:spLocks noChangeArrowheads="1"/>
            </p:cNvSpPr>
            <p:nvPr/>
          </p:nvSpPr>
          <p:spPr bwMode="auto">
            <a:xfrm>
              <a:off x="3312" y="780"/>
              <a:ext cx="288" cy="114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9" name="Rectangle 7"/>
            <p:cNvSpPr>
              <a:spLocks noChangeArrowheads="1"/>
            </p:cNvSpPr>
            <p:nvPr/>
          </p:nvSpPr>
          <p:spPr bwMode="auto">
            <a:xfrm>
              <a:off x="3600" y="1002"/>
              <a:ext cx="288" cy="91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0" name="Rectangle 8"/>
            <p:cNvSpPr>
              <a:spLocks noChangeArrowheads="1"/>
            </p:cNvSpPr>
            <p:nvPr/>
          </p:nvSpPr>
          <p:spPr bwMode="auto">
            <a:xfrm>
              <a:off x="3888" y="864"/>
              <a:ext cx="288" cy="10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1" name="Rectangle 9"/>
            <p:cNvSpPr>
              <a:spLocks noChangeArrowheads="1"/>
            </p:cNvSpPr>
            <p:nvPr/>
          </p:nvSpPr>
          <p:spPr bwMode="auto">
            <a:xfrm>
              <a:off x="4176" y="1477"/>
              <a:ext cx="288" cy="44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2" name="Rectangle 10"/>
            <p:cNvSpPr>
              <a:spLocks noChangeArrowheads="1"/>
            </p:cNvSpPr>
            <p:nvPr/>
          </p:nvSpPr>
          <p:spPr bwMode="auto">
            <a:xfrm>
              <a:off x="4752" y="1223"/>
              <a:ext cx="288" cy="69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solidFill>
                  <a:schemeClr val="bg2"/>
                </a:solidFill>
              </a:endParaRPr>
            </a:p>
          </p:txBody>
        </p:sp>
        <p:sp>
          <p:nvSpPr>
            <p:cNvPr id="18463" name="Rectangle 11"/>
            <p:cNvSpPr>
              <a:spLocks noChangeArrowheads="1"/>
            </p:cNvSpPr>
            <p:nvPr/>
          </p:nvSpPr>
          <p:spPr bwMode="auto">
            <a:xfrm>
              <a:off x="4464" y="1287"/>
              <a:ext cx="288" cy="63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solidFill>
                  <a:schemeClr val="bg2"/>
                </a:solidFill>
              </a:endParaRPr>
            </a:p>
          </p:txBody>
        </p:sp>
        <p:sp>
          <p:nvSpPr>
            <p:cNvPr id="18464" name="Line 12"/>
            <p:cNvSpPr>
              <a:spLocks noChangeShapeType="1"/>
            </p:cNvSpPr>
            <p:nvPr/>
          </p:nvSpPr>
          <p:spPr bwMode="auto">
            <a:xfrm>
              <a:off x="2208" y="768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5" name="Line 13"/>
            <p:cNvSpPr>
              <a:spLocks noChangeShapeType="1"/>
            </p:cNvSpPr>
            <p:nvPr/>
          </p:nvSpPr>
          <p:spPr bwMode="auto">
            <a:xfrm>
              <a:off x="2400" y="1920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6" name="Line 14"/>
            <p:cNvSpPr>
              <a:spLocks noChangeShapeType="1"/>
            </p:cNvSpPr>
            <p:nvPr/>
          </p:nvSpPr>
          <p:spPr bwMode="auto">
            <a:xfrm flipH="1">
              <a:off x="2832" y="76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7" name="Rectangle 15"/>
            <p:cNvSpPr>
              <a:spLocks noChangeArrowheads="1"/>
            </p:cNvSpPr>
            <p:nvPr/>
          </p:nvSpPr>
          <p:spPr bwMode="auto">
            <a:xfrm>
              <a:off x="4176" y="1488"/>
              <a:ext cx="288" cy="443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18436" name="Object 4"/>
            <p:cNvGraphicFramePr>
              <a:graphicFrameLocks noChangeAspect="1"/>
            </p:cNvGraphicFramePr>
            <p:nvPr/>
          </p:nvGraphicFramePr>
          <p:xfrm>
            <a:off x="4176" y="1104"/>
            <a:ext cx="286" cy="248"/>
          </p:xfrm>
          <a:graphic>
            <a:graphicData uri="http://schemas.openxmlformats.org/presentationml/2006/ole">
              <p:oleObj spid="_x0000_s18436" name="Equation" r:id="rId3" imgW="190440" imgH="164880" progId="Equation.DSMT4">
                <p:embed/>
              </p:oleObj>
            </a:graphicData>
          </a:graphic>
        </p:graphicFrame>
        <p:graphicFrame>
          <p:nvGraphicFramePr>
            <p:cNvPr id="18437" name="Object 5"/>
            <p:cNvGraphicFramePr>
              <a:graphicFrameLocks noChangeAspect="1"/>
            </p:cNvGraphicFramePr>
            <p:nvPr/>
          </p:nvGraphicFramePr>
          <p:xfrm>
            <a:off x="5136" y="1488"/>
            <a:ext cx="286" cy="248"/>
          </p:xfrm>
          <a:graphic>
            <a:graphicData uri="http://schemas.openxmlformats.org/presentationml/2006/ole">
              <p:oleObj spid="_x0000_s18437" name="Equation" r:id="rId4" imgW="190440" imgH="164880" progId="Equation.DSMT4">
                <p:embed/>
              </p:oleObj>
            </a:graphicData>
          </a:graphic>
        </p:graphicFrame>
        <p:graphicFrame>
          <p:nvGraphicFramePr>
            <p:cNvPr id="18438" name="Object 6"/>
            <p:cNvGraphicFramePr>
              <a:graphicFrameLocks noChangeAspect="1"/>
            </p:cNvGraphicFramePr>
            <p:nvPr/>
          </p:nvGraphicFramePr>
          <p:xfrm>
            <a:off x="2448" y="1200"/>
            <a:ext cx="286" cy="248"/>
          </p:xfrm>
          <a:graphic>
            <a:graphicData uri="http://schemas.openxmlformats.org/presentationml/2006/ole">
              <p:oleObj spid="_x0000_s18438" name="Equation" r:id="rId5" imgW="190440" imgH="164880" progId="Equation.DSMT4">
                <p:embed/>
              </p:oleObj>
            </a:graphicData>
          </a:graphic>
        </p:graphicFrame>
      </p:grpSp>
      <p:sp>
        <p:nvSpPr>
          <p:cNvPr id="18442" name="Rectangle 26"/>
          <p:cNvSpPr>
            <a:spLocks noChangeArrowheads="1"/>
          </p:cNvSpPr>
          <p:nvPr/>
        </p:nvSpPr>
        <p:spPr bwMode="auto">
          <a:xfrm>
            <a:off x="838200" y="1493838"/>
            <a:ext cx="2613025" cy="995362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3" name="Rectangle 27"/>
          <p:cNvSpPr>
            <a:spLocks noChangeArrowheads="1"/>
          </p:cNvSpPr>
          <p:nvPr/>
        </p:nvSpPr>
        <p:spPr bwMode="auto">
          <a:xfrm>
            <a:off x="838200" y="685800"/>
            <a:ext cx="373063" cy="18034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4" name="Rectangle 28"/>
          <p:cNvSpPr>
            <a:spLocks noChangeArrowheads="1"/>
          </p:cNvSpPr>
          <p:nvPr/>
        </p:nvSpPr>
        <p:spPr bwMode="auto">
          <a:xfrm>
            <a:off x="1211263" y="1012825"/>
            <a:ext cx="373062" cy="147637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5" name="Rectangle 29"/>
          <p:cNvSpPr>
            <a:spLocks noChangeArrowheads="1"/>
          </p:cNvSpPr>
          <p:nvPr/>
        </p:nvSpPr>
        <p:spPr bwMode="auto">
          <a:xfrm>
            <a:off x="1584325" y="1300163"/>
            <a:ext cx="373063" cy="11890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6" name="Rectangle 30"/>
          <p:cNvSpPr>
            <a:spLocks noChangeArrowheads="1"/>
          </p:cNvSpPr>
          <p:nvPr/>
        </p:nvSpPr>
        <p:spPr bwMode="auto">
          <a:xfrm>
            <a:off x="3078163" y="1135063"/>
            <a:ext cx="373062" cy="13541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7" name="Rectangle 31"/>
          <p:cNvSpPr>
            <a:spLocks noChangeArrowheads="1"/>
          </p:cNvSpPr>
          <p:nvPr/>
        </p:nvSpPr>
        <p:spPr bwMode="auto">
          <a:xfrm>
            <a:off x="2330450" y="1914525"/>
            <a:ext cx="374650" cy="57467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Rectangle 32"/>
          <p:cNvSpPr>
            <a:spLocks noChangeArrowheads="1"/>
          </p:cNvSpPr>
          <p:nvPr/>
        </p:nvSpPr>
        <p:spPr bwMode="auto">
          <a:xfrm>
            <a:off x="1957388" y="1585913"/>
            <a:ext cx="373062" cy="9032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8449" name="Rectangle 33"/>
          <p:cNvSpPr>
            <a:spLocks noChangeArrowheads="1"/>
          </p:cNvSpPr>
          <p:nvPr/>
        </p:nvSpPr>
        <p:spPr bwMode="auto">
          <a:xfrm>
            <a:off x="2705100" y="1668463"/>
            <a:ext cx="373063" cy="8207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8450" name="Line 34"/>
          <p:cNvSpPr>
            <a:spLocks noChangeShapeType="1"/>
          </p:cNvSpPr>
          <p:nvPr/>
        </p:nvSpPr>
        <p:spPr bwMode="auto">
          <a:xfrm>
            <a:off x="228600" y="1524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1" name="Line 35"/>
          <p:cNvSpPr>
            <a:spLocks noChangeShapeType="1"/>
          </p:cNvSpPr>
          <p:nvPr/>
        </p:nvSpPr>
        <p:spPr bwMode="auto">
          <a:xfrm>
            <a:off x="381000" y="25146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2" name="Line 36"/>
          <p:cNvSpPr>
            <a:spLocks noChangeShapeType="1"/>
          </p:cNvSpPr>
          <p:nvPr/>
        </p:nvSpPr>
        <p:spPr bwMode="auto">
          <a:xfrm>
            <a:off x="533400" y="1524000"/>
            <a:ext cx="0" cy="933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0" y="1905000"/>
          <a:ext cx="454025" cy="393700"/>
        </p:xfrm>
        <a:graphic>
          <a:graphicData uri="http://schemas.openxmlformats.org/presentationml/2006/ole">
            <p:oleObj spid="_x0000_s18434" name="Equation" r:id="rId6" imgW="190440" imgH="164880" progId="Equation.DSMT4">
              <p:embed/>
            </p:oleObj>
          </a:graphicData>
        </a:graphic>
      </p:graphicFrame>
      <p:sp>
        <p:nvSpPr>
          <p:cNvPr id="18453" name="AutoShape 40"/>
          <p:cNvSpPr>
            <a:spLocks noChangeArrowheads="1"/>
          </p:cNvSpPr>
          <p:nvPr/>
        </p:nvSpPr>
        <p:spPr bwMode="auto">
          <a:xfrm>
            <a:off x="3581400" y="17526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4" name="Text Box 41"/>
          <p:cNvSpPr txBox="1">
            <a:spLocks noChangeArrowheads="1"/>
          </p:cNvSpPr>
          <p:nvPr/>
        </p:nvSpPr>
        <p:spPr bwMode="auto">
          <a:xfrm>
            <a:off x="3200400" y="27432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09600" y="3200400"/>
          <a:ext cx="6867525" cy="3265488"/>
        </p:xfrm>
        <a:graphic>
          <a:graphicData uri="http://schemas.openxmlformats.org/presentationml/2006/ole">
            <p:oleObj spid="_x0000_s18435" name="Equation" r:id="rId7" imgW="2882880" imgH="1371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9E5FA2-5118-4FD6-AA19-6E453C68708E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58125" cy="571500"/>
          </a:xfrm>
        </p:spPr>
        <p:txBody>
          <a:bodyPr/>
          <a:lstStyle/>
          <a:p>
            <a:pPr eaLnBrk="1" hangingPunct="1"/>
            <a:r>
              <a:rPr lang="ja-JP" altLang="en-US" smtClean="0"/>
              <a:t>物理的概念との対比２（情報の形態）</a:t>
            </a:r>
          </a:p>
        </p:txBody>
      </p:sp>
      <p:sp>
        <p:nvSpPr>
          <p:cNvPr id="32772" name="Line 3"/>
          <p:cNvSpPr>
            <a:spLocks noChangeShapeType="1"/>
          </p:cNvSpPr>
          <p:nvPr/>
        </p:nvSpPr>
        <p:spPr bwMode="auto">
          <a:xfrm>
            <a:off x="4419600" y="914400"/>
            <a:ext cx="0" cy="541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7467600" y="457200"/>
            <a:ext cx="838200" cy="838200"/>
          </a:xfrm>
          <a:prstGeom prst="ellipse">
            <a:avLst/>
          </a:prstGeom>
          <a:solidFill>
            <a:srgbClr val="66FFFF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7467600" y="2286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648200" y="3962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572000" y="3124200"/>
            <a:ext cx="838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51054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49530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5029200" y="3581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5105400" y="3505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5257800" y="3581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2" name="AutoShape 14"/>
          <p:cNvSpPr>
            <a:spLocks noChangeArrowheads="1"/>
          </p:cNvSpPr>
          <p:nvPr/>
        </p:nvSpPr>
        <p:spPr bwMode="auto">
          <a:xfrm>
            <a:off x="51054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52578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5181600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5029200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6" name="AutoShape 18"/>
          <p:cNvSpPr>
            <a:spLocks noChangeArrowheads="1"/>
          </p:cNvSpPr>
          <p:nvPr/>
        </p:nvSpPr>
        <p:spPr bwMode="auto">
          <a:xfrm>
            <a:off x="4854575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7" name="AutoShape 19"/>
          <p:cNvSpPr>
            <a:spLocks noChangeArrowheads="1"/>
          </p:cNvSpPr>
          <p:nvPr/>
        </p:nvSpPr>
        <p:spPr bwMode="auto">
          <a:xfrm>
            <a:off x="5105400" y="3657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8" name="AutoShape 20"/>
          <p:cNvSpPr>
            <a:spLocks noChangeArrowheads="1"/>
          </p:cNvSpPr>
          <p:nvPr/>
        </p:nvSpPr>
        <p:spPr bwMode="auto">
          <a:xfrm>
            <a:off x="4876800" y="3200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2789" name="Picture 21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143000"/>
            <a:ext cx="1377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1143000" y="167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変換</a:t>
            </a:r>
          </a:p>
        </p:txBody>
      </p:sp>
      <p:sp>
        <p:nvSpPr>
          <p:cNvPr id="32791" name="AutoShape 23"/>
          <p:cNvSpPr>
            <a:spLocks noChangeArrowheads="1"/>
          </p:cNvSpPr>
          <p:nvPr/>
        </p:nvSpPr>
        <p:spPr bwMode="auto">
          <a:xfrm>
            <a:off x="228600" y="3276600"/>
            <a:ext cx="762000" cy="685800"/>
          </a:xfrm>
          <a:prstGeom prst="cloudCallout">
            <a:avLst>
              <a:gd name="adj1" fmla="val 7500"/>
              <a:gd name="adj2" fmla="val 21065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228600" y="403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</a:t>
            </a:r>
          </a:p>
        </p:txBody>
      </p:sp>
      <p:sp>
        <p:nvSpPr>
          <p:cNvPr id="32793" name="Text Box 27"/>
          <p:cNvSpPr txBox="1">
            <a:spLocks noChangeArrowheads="1"/>
          </p:cNvSpPr>
          <p:nvPr/>
        </p:nvSpPr>
        <p:spPr bwMode="auto">
          <a:xfrm>
            <a:off x="55626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料理</a:t>
            </a:r>
          </a:p>
        </p:txBody>
      </p:sp>
      <p:pic>
        <p:nvPicPr>
          <p:cNvPr id="32794" name="Picture 28" descr="C:\Program Files\Common Files\Microsoft Shared\Clipart\cagcat50\BD08911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5029200"/>
            <a:ext cx="1143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5" name="Picture 35" descr="C:\Program Files\Common Files\Microsoft Shared\Clipart\cagcat50\EN00354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667000"/>
            <a:ext cx="9906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6" name="Picture 36" descr="C:\Program Files\Common Files\Microsoft Shared\Clipart\cagcat50\BD04914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4267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7" name="Picture 37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95600" y="5334000"/>
            <a:ext cx="99060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98" name="Group 41"/>
          <p:cNvGrpSpPr>
            <a:grpSpLocks/>
          </p:cNvGrpSpPr>
          <p:nvPr/>
        </p:nvGrpSpPr>
        <p:grpSpPr bwMode="auto">
          <a:xfrm>
            <a:off x="7543800" y="3657600"/>
            <a:ext cx="990600" cy="914400"/>
            <a:chOff x="3888" y="2256"/>
            <a:chExt cx="624" cy="576"/>
          </a:xfrm>
        </p:grpSpPr>
        <p:sp>
          <p:nvSpPr>
            <p:cNvPr id="32814" name="AutoShape 39"/>
            <p:cNvSpPr>
              <a:spLocks noChangeArrowheads="1"/>
            </p:cNvSpPr>
            <p:nvPr/>
          </p:nvSpPr>
          <p:spPr bwMode="auto">
            <a:xfrm>
              <a:off x="4080" y="2688"/>
              <a:ext cx="288" cy="144"/>
            </a:xfrm>
            <a:prstGeom prst="can">
              <a:avLst>
                <a:gd name="adj" fmla="val 2500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815" name="AutoShape 38"/>
            <p:cNvSpPr>
              <a:spLocks noChangeArrowheads="1"/>
            </p:cNvSpPr>
            <p:nvPr/>
          </p:nvSpPr>
          <p:spPr bwMode="auto">
            <a:xfrm>
              <a:off x="3888" y="2256"/>
              <a:ext cx="624" cy="480"/>
            </a:xfrm>
            <a:prstGeom prst="roundRect">
              <a:avLst>
                <a:gd name="adj" fmla="val 5000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816" name="Oval 40"/>
            <p:cNvSpPr>
              <a:spLocks noChangeArrowheads="1"/>
            </p:cNvSpPr>
            <p:nvPr/>
          </p:nvSpPr>
          <p:spPr bwMode="auto">
            <a:xfrm>
              <a:off x="3888" y="2256"/>
              <a:ext cx="624" cy="288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2800" name="AutoShape 49"/>
          <p:cNvSpPr>
            <a:spLocks noChangeArrowheads="1"/>
          </p:cNvSpPr>
          <p:nvPr/>
        </p:nvSpPr>
        <p:spPr bwMode="auto">
          <a:xfrm rot="-937919">
            <a:off x="5562600" y="29718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1" name="AutoShape 53"/>
          <p:cNvSpPr>
            <a:spLocks noChangeArrowheads="1"/>
          </p:cNvSpPr>
          <p:nvPr/>
        </p:nvSpPr>
        <p:spPr bwMode="auto">
          <a:xfrm rot="-2908731">
            <a:off x="5486400" y="20574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2" name="AutoShape 54"/>
          <p:cNvSpPr>
            <a:spLocks noChangeArrowheads="1"/>
          </p:cNvSpPr>
          <p:nvPr/>
        </p:nvSpPr>
        <p:spPr bwMode="auto">
          <a:xfrm rot="1846674">
            <a:off x="5562600" y="38100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3" name="AutoShape 55"/>
          <p:cNvSpPr>
            <a:spLocks noChangeArrowheads="1"/>
          </p:cNvSpPr>
          <p:nvPr/>
        </p:nvSpPr>
        <p:spPr bwMode="auto">
          <a:xfrm rot="2860673">
            <a:off x="5410200" y="44958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4" name="AutoShape 56"/>
          <p:cNvSpPr>
            <a:spLocks noChangeArrowheads="1"/>
          </p:cNvSpPr>
          <p:nvPr/>
        </p:nvSpPr>
        <p:spPr bwMode="auto">
          <a:xfrm rot="-937919">
            <a:off x="1219200" y="31242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5" name="AutoShape 57"/>
          <p:cNvSpPr>
            <a:spLocks noChangeArrowheads="1"/>
          </p:cNvSpPr>
          <p:nvPr/>
        </p:nvSpPr>
        <p:spPr bwMode="auto">
          <a:xfrm rot="-2908731">
            <a:off x="1143000" y="22098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6" name="AutoShape 58"/>
          <p:cNvSpPr>
            <a:spLocks noChangeArrowheads="1"/>
          </p:cNvSpPr>
          <p:nvPr/>
        </p:nvSpPr>
        <p:spPr bwMode="auto">
          <a:xfrm rot="1846674">
            <a:off x="1219200" y="39624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7" name="AutoShape 59"/>
          <p:cNvSpPr>
            <a:spLocks noChangeArrowheads="1"/>
          </p:cNvSpPr>
          <p:nvPr/>
        </p:nvSpPr>
        <p:spPr bwMode="auto">
          <a:xfrm rot="2860673">
            <a:off x="1066800" y="46482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8" name="AutoShape 131"/>
          <p:cNvSpPr>
            <a:spLocks noChangeArrowheads="1"/>
          </p:cNvSpPr>
          <p:nvPr/>
        </p:nvSpPr>
        <p:spPr bwMode="auto">
          <a:xfrm>
            <a:off x="142875" y="5214938"/>
            <a:ext cx="2143125" cy="1643062"/>
          </a:xfrm>
          <a:prstGeom prst="wedgeRoundRectCallout">
            <a:avLst>
              <a:gd name="adj1" fmla="val 20171"/>
              <a:gd name="adj2" fmla="val -7872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情報はから様々な形態が生成（変換）できる。</a:t>
            </a:r>
            <a:endParaRPr lang="ja-JP" altLang="ja-JP"/>
          </a:p>
        </p:txBody>
      </p:sp>
      <p:sp>
        <p:nvSpPr>
          <p:cNvPr id="32809" name="AutoShape 131"/>
          <p:cNvSpPr>
            <a:spLocks noChangeArrowheads="1"/>
          </p:cNvSpPr>
          <p:nvPr/>
        </p:nvSpPr>
        <p:spPr bwMode="auto">
          <a:xfrm>
            <a:off x="4572000" y="5214938"/>
            <a:ext cx="2143125" cy="1643062"/>
          </a:xfrm>
          <a:prstGeom prst="wedgeRoundRectCallout">
            <a:avLst>
              <a:gd name="adj1" fmla="val 20171"/>
              <a:gd name="adj2" fmla="val -7872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塩から様々な料理が生成できる。</a:t>
            </a:r>
            <a:endParaRPr lang="ja-JP" altLang="ja-JP"/>
          </a:p>
        </p:txBody>
      </p:sp>
      <p:pic>
        <p:nvPicPr>
          <p:cNvPr id="49" name="図 48" descr="pizza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3834" y="2285992"/>
            <a:ext cx="1023928" cy="1023928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8429652" y="642918"/>
            <a:ext cx="553998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塩水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FD67C9-FCA0-4F07-8F12-F3F9D303DB0F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86688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２事象の事象系の平均情報量（重要）</a:t>
            </a:r>
          </a:p>
        </p:txBody>
      </p:sp>
      <p:sp>
        <p:nvSpPr>
          <p:cNvPr id="19465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ある事象系　　　が以下のように与えられるとする。</a:t>
            </a:r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2413000" y="1295400"/>
          <a:ext cx="2641600" cy="1090613"/>
        </p:xfrm>
        <a:graphic>
          <a:graphicData uri="http://schemas.openxmlformats.org/presentationml/2006/ole">
            <p:oleObj spid="_x0000_s19458" name="Equation" r:id="rId3" imgW="1231560" imgH="507960" progId="Equation.DSMT4">
              <p:embed/>
            </p:oleObj>
          </a:graphicData>
        </a:graphic>
      </p:graphicFrame>
      <p:graphicFrame>
        <p:nvGraphicFramePr>
          <p:cNvPr id="19459" name="Object 1"/>
          <p:cNvGraphicFramePr>
            <a:graphicFrameLocks noChangeAspect="1"/>
          </p:cNvGraphicFramePr>
          <p:nvPr/>
        </p:nvGraphicFramePr>
        <p:xfrm>
          <a:off x="2057400" y="685800"/>
          <a:ext cx="382588" cy="354013"/>
        </p:xfrm>
        <a:graphic>
          <a:graphicData uri="http://schemas.openxmlformats.org/presentationml/2006/ole">
            <p:oleObj spid="_x0000_s19459" name="Equation" r:id="rId4" imgW="177480" imgH="164880" progId="Equation.DSMT4">
              <p:embed/>
            </p:oleObj>
          </a:graphicData>
        </a:graphic>
      </p:graphicFrame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1447800" y="2971800"/>
          <a:ext cx="5143500" cy="434975"/>
        </p:xfrm>
        <a:graphic>
          <a:graphicData uri="http://schemas.openxmlformats.org/presentationml/2006/ole">
            <p:oleObj spid="_x0000_s19460" name="Equation" r:id="rId5" imgW="2387520" imgH="203040" progId="Equation.DSMT4">
              <p:embed/>
            </p:oleObj>
          </a:graphicData>
        </a:graphic>
      </p:graphicFrame>
      <p:sp>
        <p:nvSpPr>
          <p:cNvPr id="19466" name="Text Box 13"/>
          <p:cNvSpPr txBox="1">
            <a:spLocks noChangeArrowheads="1"/>
          </p:cNvSpPr>
          <p:nvPr/>
        </p:nvSpPr>
        <p:spPr bwMode="auto">
          <a:xfrm>
            <a:off x="609600" y="2438400"/>
            <a:ext cx="487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このとき、エントロピーは次式となる。</a:t>
            </a:r>
          </a:p>
        </p:txBody>
      </p: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533400" y="3819525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この形の事象系は非常によく用いられ、この右辺の形の関数をエントロピー関数といい以下のように表す。</a:t>
            </a:r>
          </a:p>
        </p:txBody>
      </p:sp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1447800" y="2971800"/>
          <a:ext cx="5143500" cy="434975"/>
        </p:xfrm>
        <a:graphic>
          <a:graphicData uri="http://schemas.openxmlformats.org/presentationml/2006/ole">
            <p:oleObj spid="_x0000_s19461" name="Equation" r:id="rId6" imgW="2387520" imgH="203040" progId="Equation.DSMT4">
              <p:embed/>
            </p:oleObj>
          </a:graphicData>
        </a:graphic>
      </p:graphicFrame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685800" y="4648200"/>
          <a:ext cx="7010400" cy="600075"/>
        </p:xfrm>
        <a:graphic>
          <a:graphicData uri="http://schemas.openxmlformats.org/presentationml/2006/ole">
            <p:oleObj spid="_x0000_s19462" name="Equation" r:id="rId7" imgW="2361960" imgH="203040" progId="Equation.DSMT4">
              <p:embed/>
            </p:oleObj>
          </a:graphicData>
        </a:graphic>
      </p:graphicFrame>
      <p:sp>
        <p:nvSpPr>
          <p:cNvPr id="19468" name="AutoShape 17"/>
          <p:cNvSpPr>
            <a:spLocks noChangeArrowheads="1"/>
          </p:cNvSpPr>
          <p:nvPr/>
        </p:nvSpPr>
        <p:spPr bwMode="auto">
          <a:xfrm>
            <a:off x="5943600" y="1524000"/>
            <a:ext cx="2819400" cy="1219200"/>
          </a:xfrm>
          <a:prstGeom prst="wedgeRoundRectCallout">
            <a:avLst>
              <a:gd name="adj1" fmla="val -29056"/>
              <a:gd name="adj2" fmla="val 7005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9" name="AutoShape 18"/>
          <p:cNvSpPr>
            <a:spLocks noChangeArrowheads="1"/>
          </p:cNvSpPr>
          <p:nvPr/>
        </p:nvSpPr>
        <p:spPr bwMode="auto">
          <a:xfrm>
            <a:off x="5105400" y="5486400"/>
            <a:ext cx="2819400" cy="914400"/>
          </a:xfrm>
          <a:prstGeom prst="wedgeRoundRectCallout">
            <a:avLst>
              <a:gd name="adj1" fmla="val -116667"/>
              <a:gd name="adj2" fmla="val -5659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70" name="Text Box 19"/>
          <p:cNvSpPr txBox="1">
            <a:spLocks noChangeArrowheads="1"/>
          </p:cNvSpPr>
          <p:nvPr/>
        </p:nvSpPr>
        <p:spPr bwMode="auto">
          <a:xfrm>
            <a:off x="6172200" y="1905000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引数が、事象系</a:t>
            </a:r>
          </a:p>
        </p:txBody>
      </p:sp>
      <p:sp>
        <p:nvSpPr>
          <p:cNvPr id="19471" name="Text Box 20"/>
          <p:cNvSpPr txBox="1">
            <a:spLocks noChangeArrowheads="1"/>
          </p:cNvSpPr>
          <p:nvPr/>
        </p:nvSpPr>
        <p:spPr bwMode="auto">
          <a:xfrm>
            <a:off x="5257800" y="5715000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引数が、数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F7491-07BD-4C5F-A632-4D6158DEB203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エントロピー関数の外形</a:t>
            </a:r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4800600" y="0"/>
          <a:ext cx="1130300" cy="600075"/>
        </p:xfrm>
        <a:graphic>
          <a:graphicData uri="http://schemas.openxmlformats.org/presentationml/2006/ole">
            <p:oleObj spid="_x0000_s20482" name="Equation" r:id="rId3" imgW="380880" imgH="203040" progId="Equation.DSMT4">
              <p:embed/>
            </p:oleObj>
          </a:graphicData>
        </a:graphic>
      </p:graphicFrame>
      <p:pic>
        <p:nvPicPr>
          <p:cNvPr id="20485" name="Picture 4" descr="D:\home\kusakari\lecture\InfoTheo\2\entr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533400"/>
            <a:ext cx="8915400" cy="624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FFC928-1730-455B-9920-0F2FB11F9B49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00938" cy="1214438"/>
          </a:xfrm>
        </p:spPr>
        <p:txBody>
          <a:bodyPr/>
          <a:lstStyle/>
          <a:p>
            <a:pPr eaLnBrk="1" hangingPunct="1"/>
            <a:r>
              <a:rPr lang="ja-JP" altLang="en-US" smtClean="0"/>
              <a:t>具体例１：文書の情報量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（１記号あたりの平均情報量の意味）</a:t>
            </a:r>
          </a:p>
        </p:txBody>
      </p:sp>
      <p:sp>
        <p:nvSpPr>
          <p:cNvPr id="21516" name="Text Box 10"/>
          <p:cNvSpPr txBox="1">
            <a:spLocks noChangeArrowheads="1"/>
          </p:cNvSpPr>
          <p:nvPr/>
        </p:nvSpPr>
        <p:spPr bwMode="auto">
          <a:xfrm>
            <a:off x="428625" y="1428750"/>
            <a:ext cx="7218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                                                    に対して、</a:t>
            </a:r>
          </a:p>
          <a:p>
            <a:r>
              <a:rPr lang="ja-JP" altLang="en-US"/>
              <a:t>個々の記号の出現確率を考えよう。</a:t>
            </a:r>
          </a:p>
        </p:txBody>
      </p:sp>
      <p:graphicFrame>
        <p:nvGraphicFramePr>
          <p:cNvPr id="21506" name="Object 14"/>
          <p:cNvGraphicFramePr>
            <a:graphicFrameLocks noChangeAspect="1"/>
          </p:cNvGraphicFramePr>
          <p:nvPr/>
        </p:nvGraphicFramePr>
        <p:xfrm>
          <a:off x="2286000" y="1214438"/>
          <a:ext cx="3886200" cy="706437"/>
        </p:xfrm>
        <a:graphic>
          <a:graphicData uri="http://schemas.openxmlformats.org/presentationml/2006/ole">
            <p:oleObj spid="_x0000_s21506" name="Equation" r:id="rId3" imgW="1117440" imgH="203040" progId="Equation.DSMT4">
              <p:embed/>
            </p:oleObj>
          </a:graphicData>
        </a:graphic>
      </p:graphicFrame>
      <p:graphicFrame>
        <p:nvGraphicFramePr>
          <p:cNvPr id="21507" name="Object 16"/>
          <p:cNvGraphicFramePr>
            <a:graphicFrameLocks noChangeAspect="1"/>
          </p:cNvGraphicFramePr>
          <p:nvPr/>
        </p:nvGraphicFramePr>
        <p:xfrm>
          <a:off x="1333500" y="2214563"/>
          <a:ext cx="1633538" cy="617537"/>
        </p:xfrm>
        <a:graphic>
          <a:graphicData uri="http://schemas.openxmlformats.org/presentationml/2006/ole">
            <p:oleObj spid="_x0000_s21507" name="Equation" r:id="rId4" imgW="469800" imgH="177480" progId="Equation.DSMT4">
              <p:embed/>
            </p:oleObj>
          </a:graphicData>
        </a:graphic>
      </p:graphicFrame>
      <p:sp>
        <p:nvSpPr>
          <p:cNvPr id="21517" name="Text Box 17"/>
          <p:cNvSpPr txBox="1">
            <a:spLocks noChangeArrowheads="1"/>
          </p:cNvSpPr>
          <p:nvPr/>
        </p:nvSpPr>
        <p:spPr bwMode="auto">
          <a:xfrm>
            <a:off x="571500" y="2366963"/>
            <a:ext cx="730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記号　　　　　　　　　の出現する確率を　　　　　　　と書く。</a:t>
            </a:r>
          </a:p>
        </p:txBody>
      </p:sp>
      <p:graphicFrame>
        <p:nvGraphicFramePr>
          <p:cNvPr id="21508" name="Object 18"/>
          <p:cNvGraphicFramePr>
            <a:graphicFrameLocks noChangeAspect="1"/>
          </p:cNvGraphicFramePr>
          <p:nvPr/>
        </p:nvGraphicFramePr>
        <p:xfrm>
          <a:off x="5524500" y="2214563"/>
          <a:ext cx="1281113" cy="706437"/>
        </p:xfrm>
        <a:graphic>
          <a:graphicData uri="http://schemas.openxmlformats.org/presentationml/2006/ole">
            <p:oleObj spid="_x0000_s21508" name="Equation" r:id="rId5" imgW="368280" imgH="203040" progId="Equation.DSMT4">
              <p:embed/>
            </p:oleObj>
          </a:graphicData>
        </a:graphic>
      </p:graphicFrame>
      <p:sp>
        <p:nvSpPr>
          <p:cNvPr id="21518" name="Text Box 20"/>
          <p:cNvSpPr txBox="1">
            <a:spLocks noChangeArrowheads="1"/>
          </p:cNvSpPr>
          <p:nvPr/>
        </p:nvSpPr>
        <p:spPr bwMode="auto">
          <a:xfrm>
            <a:off x="642938" y="2928938"/>
            <a:ext cx="1271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</a:t>
            </a:r>
          </a:p>
        </p:txBody>
      </p:sp>
      <p:graphicFrame>
        <p:nvGraphicFramePr>
          <p:cNvPr id="21509" name="Object 21"/>
          <p:cNvGraphicFramePr>
            <a:graphicFrameLocks noChangeAspect="1"/>
          </p:cNvGraphicFramePr>
          <p:nvPr/>
        </p:nvGraphicFramePr>
        <p:xfrm>
          <a:off x="2143125" y="2936875"/>
          <a:ext cx="1192213" cy="706438"/>
        </p:xfrm>
        <a:graphic>
          <a:graphicData uri="http://schemas.openxmlformats.org/presentationml/2006/ole">
            <p:oleObj spid="_x0000_s21509" name="Equation" r:id="rId6" imgW="342720" imgH="203040" progId="Equation.DSMT4">
              <p:embed/>
            </p:oleObj>
          </a:graphicData>
        </a:graphic>
      </p:graphicFrame>
      <p:sp>
        <p:nvSpPr>
          <p:cNvPr id="21519" name="Text Box 22"/>
          <p:cNvSpPr txBox="1">
            <a:spLocks noChangeArrowheads="1"/>
          </p:cNvSpPr>
          <p:nvPr/>
        </p:nvSpPr>
        <p:spPr bwMode="auto">
          <a:xfrm>
            <a:off x="3286125" y="3089275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　　　の現れる確率</a:t>
            </a:r>
          </a:p>
        </p:txBody>
      </p:sp>
      <p:graphicFrame>
        <p:nvGraphicFramePr>
          <p:cNvPr id="21510" name="Object 23"/>
          <p:cNvGraphicFramePr>
            <a:graphicFrameLocks noChangeAspect="1"/>
          </p:cNvGraphicFramePr>
          <p:nvPr/>
        </p:nvGraphicFramePr>
        <p:xfrm>
          <a:off x="3514725" y="3089275"/>
          <a:ext cx="441325" cy="441325"/>
        </p:xfrm>
        <a:graphic>
          <a:graphicData uri="http://schemas.openxmlformats.org/presentationml/2006/ole">
            <p:oleObj spid="_x0000_s21510" name="Equation" r:id="rId7" imgW="126720" imgH="126720" progId="Equation.DSMT4">
              <p:embed/>
            </p:oleObj>
          </a:graphicData>
        </a:graphic>
      </p:graphicFrame>
      <p:graphicFrame>
        <p:nvGraphicFramePr>
          <p:cNvPr id="21511" name="Object 24"/>
          <p:cNvGraphicFramePr>
            <a:graphicFrameLocks noChangeAspect="1"/>
          </p:cNvGraphicFramePr>
          <p:nvPr/>
        </p:nvGraphicFramePr>
        <p:xfrm>
          <a:off x="2143125" y="3571875"/>
          <a:ext cx="1147763" cy="706438"/>
        </p:xfrm>
        <a:graphic>
          <a:graphicData uri="http://schemas.openxmlformats.org/presentationml/2006/ole">
            <p:oleObj spid="_x0000_s21511" name="Equation" r:id="rId8" imgW="330120" imgH="203040" progId="Equation.DSMT4">
              <p:embed/>
            </p:oleObj>
          </a:graphicData>
        </a:graphic>
      </p:graphicFrame>
      <p:sp>
        <p:nvSpPr>
          <p:cNvPr id="21520" name="Text Box 25"/>
          <p:cNvSpPr txBox="1">
            <a:spLocks noChangeArrowheads="1"/>
          </p:cNvSpPr>
          <p:nvPr/>
        </p:nvSpPr>
        <p:spPr bwMode="auto">
          <a:xfrm>
            <a:off x="3286125" y="3786188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　　　の現れる確率</a:t>
            </a:r>
          </a:p>
        </p:txBody>
      </p:sp>
      <p:graphicFrame>
        <p:nvGraphicFramePr>
          <p:cNvPr id="21512" name="Object 26"/>
          <p:cNvGraphicFramePr>
            <a:graphicFrameLocks noChangeAspect="1"/>
          </p:cNvGraphicFramePr>
          <p:nvPr/>
        </p:nvGraphicFramePr>
        <p:xfrm>
          <a:off x="3536950" y="3721100"/>
          <a:ext cx="396875" cy="573088"/>
        </p:xfrm>
        <a:graphic>
          <a:graphicData uri="http://schemas.openxmlformats.org/presentationml/2006/ole">
            <p:oleObj spid="_x0000_s21512" name="Equation" r:id="rId9" imgW="114120" imgH="164880" progId="Equation.DSMT4">
              <p:embed/>
            </p:oleObj>
          </a:graphicData>
        </a:graphic>
      </p:graphicFrame>
      <p:sp>
        <p:nvSpPr>
          <p:cNvPr id="21521" name="Text Box 27"/>
          <p:cNvSpPr txBox="1">
            <a:spLocks noChangeArrowheads="1"/>
          </p:cNvSpPr>
          <p:nvPr/>
        </p:nvSpPr>
        <p:spPr bwMode="auto">
          <a:xfrm>
            <a:off x="2428875" y="4357688"/>
            <a:ext cx="612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このとき、一般の英文において、各記号の出現</a:t>
            </a:r>
          </a:p>
          <a:p>
            <a:r>
              <a:rPr lang="ja-JP" altLang="en-US"/>
              <a:t>確率は異なる。すなわち、以下である。</a:t>
            </a:r>
          </a:p>
        </p:txBody>
      </p:sp>
      <p:graphicFrame>
        <p:nvGraphicFramePr>
          <p:cNvPr id="21513" name="Object 28"/>
          <p:cNvGraphicFramePr>
            <a:graphicFrameLocks noChangeAspect="1"/>
          </p:cNvGraphicFramePr>
          <p:nvPr/>
        </p:nvGraphicFramePr>
        <p:xfrm>
          <a:off x="2476500" y="5181600"/>
          <a:ext cx="6070600" cy="1158875"/>
        </p:xfrm>
        <a:graphic>
          <a:graphicData uri="http://schemas.openxmlformats.org/presentationml/2006/ole">
            <p:oleObj spid="_x0000_s21513" name="Equation" r:id="rId10" imgW="1993680" imgH="380880" progId="Equation.DSMT4">
              <p:embed/>
            </p:oleObj>
          </a:graphicData>
        </a:graphic>
      </p:graphicFrame>
      <p:sp>
        <p:nvSpPr>
          <p:cNvPr id="21522" name="Rectangle 30"/>
          <p:cNvSpPr>
            <a:spLocks noChangeArrowheads="1"/>
          </p:cNvSpPr>
          <p:nvPr/>
        </p:nvSpPr>
        <p:spPr bwMode="auto">
          <a:xfrm>
            <a:off x="457200" y="5562600"/>
            <a:ext cx="1371600" cy="9906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21523" name="Oval 31"/>
          <p:cNvSpPr>
            <a:spLocks noChangeArrowheads="1"/>
          </p:cNvSpPr>
          <p:nvPr/>
        </p:nvSpPr>
        <p:spPr bwMode="auto">
          <a:xfrm>
            <a:off x="228600" y="5105400"/>
            <a:ext cx="152400" cy="1219200"/>
          </a:xfrm>
          <a:prstGeom prst="ellipse">
            <a:avLst/>
          </a:prstGeom>
          <a:solidFill>
            <a:srgbClr val="993300">
              <a:alpha val="50195"/>
            </a:srgb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21524" name="Rectangle 32"/>
          <p:cNvSpPr>
            <a:spLocks noChangeArrowheads="1"/>
          </p:cNvSpPr>
          <p:nvPr/>
        </p:nvSpPr>
        <p:spPr bwMode="auto">
          <a:xfrm>
            <a:off x="533400" y="4572000"/>
            <a:ext cx="1295400" cy="10668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21525" name="Rectangle 33"/>
          <p:cNvSpPr>
            <a:spLocks noChangeArrowheads="1"/>
          </p:cNvSpPr>
          <p:nvPr/>
        </p:nvSpPr>
        <p:spPr bwMode="auto">
          <a:xfrm>
            <a:off x="457200" y="4343400"/>
            <a:ext cx="1371600" cy="13716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21526" name="Text Box 35"/>
          <p:cNvSpPr txBox="1">
            <a:spLocks noChangeArrowheads="1"/>
          </p:cNvSpPr>
          <p:nvPr/>
        </p:nvSpPr>
        <p:spPr bwMode="auto">
          <a:xfrm>
            <a:off x="685800" y="4267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辞書</a:t>
            </a:r>
          </a:p>
        </p:txBody>
      </p:sp>
      <p:sp>
        <p:nvSpPr>
          <p:cNvPr id="21527" name="AutoShape 40"/>
          <p:cNvSpPr>
            <a:spLocks noChangeArrowheads="1"/>
          </p:cNvSpPr>
          <p:nvPr/>
        </p:nvSpPr>
        <p:spPr bwMode="auto">
          <a:xfrm rot="16200000" flipH="1">
            <a:off x="1600200" y="5791200"/>
            <a:ext cx="381000" cy="76200"/>
          </a:xfrm>
          <a:prstGeom prst="parallelogram">
            <a:avLst>
              <a:gd name="adj" fmla="val 12393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8" name="AutoShape 41"/>
          <p:cNvSpPr>
            <a:spLocks noChangeArrowheads="1"/>
          </p:cNvSpPr>
          <p:nvPr/>
        </p:nvSpPr>
        <p:spPr bwMode="auto">
          <a:xfrm rot="16200000" flipH="1">
            <a:off x="1752600" y="5486400"/>
            <a:ext cx="228600" cy="76200"/>
          </a:xfrm>
          <a:prstGeom prst="parallelogram">
            <a:avLst>
              <a:gd name="adj" fmla="val 743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9" name="AutoShape 42"/>
          <p:cNvSpPr>
            <a:spLocks noChangeArrowheads="1"/>
          </p:cNvSpPr>
          <p:nvPr/>
        </p:nvSpPr>
        <p:spPr bwMode="auto">
          <a:xfrm rot="16200000" flipH="1">
            <a:off x="1676400" y="5105400"/>
            <a:ext cx="533400" cy="76200"/>
          </a:xfrm>
          <a:prstGeom prst="parallelogram">
            <a:avLst>
              <a:gd name="adj" fmla="val 17350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0" name="AutoShape 43"/>
          <p:cNvSpPr>
            <a:spLocks noChangeArrowheads="1"/>
          </p:cNvSpPr>
          <p:nvPr/>
        </p:nvSpPr>
        <p:spPr bwMode="auto">
          <a:xfrm rot="16200000" flipH="1">
            <a:off x="1638300" y="6057900"/>
            <a:ext cx="152400" cy="76200"/>
          </a:xfrm>
          <a:prstGeom prst="parallelogram">
            <a:avLst>
              <a:gd name="adj" fmla="val 4957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6E2DA-D222-452A-94EA-B58AB35DA5C8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2539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8093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まず、アルファベット　　　　　　　　　　　　　　　　　　　中の文字を用いた文書の情報量を考える。</a:t>
            </a:r>
          </a:p>
        </p:txBody>
      </p:sp>
      <p:sp>
        <p:nvSpPr>
          <p:cNvPr id="22540" name="Text Box 4"/>
          <p:cNvSpPr txBox="1">
            <a:spLocks noChangeArrowheads="1"/>
          </p:cNvSpPr>
          <p:nvPr/>
        </p:nvSpPr>
        <p:spPr bwMode="auto">
          <a:xfrm>
            <a:off x="49213" y="1371600"/>
            <a:ext cx="88661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今、　　　の　　　個の文字からなる英文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の情報量を　　　　　　とする。</a:t>
            </a:r>
          </a:p>
          <a:p>
            <a:r>
              <a:rPr lang="ja-JP" altLang="en-US"/>
              <a:t>　　　　　　　は各記号が　　　　　に出現する自己情報量の総和である。</a:t>
            </a:r>
          </a:p>
        </p:txBody>
      </p:sp>
      <p:graphicFrame>
        <p:nvGraphicFramePr>
          <p:cNvPr id="22530" name="Object 7"/>
          <p:cNvGraphicFramePr>
            <a:graphicFrameLocks noChangeAspect="1"/>
          </p:cNvGraphicFramePr>
          <p:nvPr/>
        </p:nvGraphicFramePr>
        <p:xfrm>
          <a:off x="3000375" y="0"/>
          <a:ext cx="3886200" cy="706438"/>
        </p:xfrm>
        <a:graphic>
          <a:graphicData uri="http://schemas.openxmlformats.org/presentationml/2006/ole">
            <p:oleObj spid="_x0000_s22530" name="Equation" r:id="rId3" imgW="1117440" imgH="203040" progId="Equation.DSMT4">
              <p:embed/>
            </p:oleObj>
          </a:graphicData>
        </a:graphic>
      </p:graphicFrame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533400" y="1295400"/>
          <a:ext cx="661988" cy="617538"/>
        </p:xfrm>
        <a:graphic>
          <a:graphicData uri="http://schemas.openxmlformats.org/presentationml/2006/ole">
            <p:oleObj spid="_x0000_s22531" name="Equation" r:id="rId4" imgW="190440" imgH="177480" progId="Equation.DSMT4">
              <p:embed/>
            </p:oleObj>
          </a:graphicData>
        </a:graphic>
      </p:graphicFrame>
      <p:graphicFrame>
        <p:nvGraphicFramePr>
          <p:cNvPr id="22532" name="Object 9"/>
          <p:cNvGraphicFramePr>
            <a:graphicFrameLocks noChangeAspect="1"/>
          </p:cNvGraphicFramePr>
          <p:nvPr/>
        </p:nvGraphicFramePr>
        <p:xfrm>
          <a:off x="1571625" y="1357313"/>
          <a:ext cx="528638" cy="484187"/>
        </p:xfrm>
        <a:graphic>
          <a:graphicData uri="http://schemas.openxmlformats.org/presentationml/2006/ole">
            <p:oleObj spid="_x0000_s22532" name="Equation" r:id="rId5" imgW="152280" imgH="139680" progId="Equation.DSMT4">
              <p:embed/>
            </p:oleObj>
          </a:graphicData>
        </a:graphic>
      </p:graphicFrame>
      <p:graphicFrame>
        <p:nvGraphicFramePr>
          <p:cNvPr id="22533" name="Object 10"/>
          <p:cNvGraphicFramePr>
            <a:graphicFrameLocks noChangeAspect="1"/>
          </p:cNvGraphicFramePr>
          <p:nvPr/>
        </p:nvGraphicFramePr>
        <p:xfrm>
          <a:off x="1676400" y="1752600"/>
          <a:ext cx="2995613" cy="704850"/>
        </p:xfrm>
        <a:graphic>
          <a:graphicData uri="http://schemas.openxmlformats.org/presentationml/2006/ole">
            <p:oleObj spid="_x0000_s22533" name="Equation" r:id="rId6" imgW="863280" imgH="203040" progId="Equation.DSMT4">
              <p:embed/>
            </p:oleObj>
          </a:graphicData>
        </a:graphic>
      </p:graphicFrame>
      <p:graphicFrame>
        <p:nvGraphicFramePr>
          <p:cNvPr id="22534" name="Object 11"/>
          <p:cNvGraphicFramePr>
            <a:graphicFrameLocks noChangeAspect="1"/>
          </p:cNvGraphicFramePr>
          <p:nvPr/>
        </p:nvGraphicFramePr>
        <p:xfrm>
          <a:off x="1643042" y="2285992"/>
          <a:ext cx="1101725" cy="704850"/>
        </p:xfrm>
        <a:graphic>
          <a:graphicData uri="http://schemas.openxmlformats.org/presentationml/2006/ole">
            <p:oleObj spid="_x0000_s22534" name="Equation" r:id="rId7" imgW="317160" imgH="203040" progId="Equation.DSMT4">
              <p:embed/>
            </p:oleObj>
          </a:graphicData>
        </a:graphic>
      </p:graphicFrame>
      <p:graphicFrame>
        <p:nvGraphicFramePr>
          <p:cNvPr id="22535" name="Object 12"/>
          <p:cNvGraphicFramePr>
            <a:graphicFrameLocks noChangeAspect="1"/>
          </p:cNvGraphicFramePr>
          <p:nvPr/>
        </p:nvGraphicFramePr>
        <p:xfrm>
          <a:off x="357188" y="2786063"/>
          <a:ext cx="1101725" cy="704850"/>
        </p:xfrm>
        <a:graphic>
          <a:graphicData uri="http://schemas.openxmlformats.org/presentationml/2006/ole">
            <p:oleObj spid="_x0000_s22535" name="Equation" r:id="rId8" imgW="317160" imgH="203040" progId="Equation.DSMT4">
              <p:embed/>
            </p:oleObj>
          </a:graphicData>
        </a:graphic>
      </p:graphicFrame>
      <p:graphicFrame>
        <p:nvGraphicFramePr>
          <p:cNvPr id="22536" name="Object 13"/>
          <p:cNvGraphicFramePr>
            <a:graphicFrameLocks noChangeAspect="1"/>
          </p:cNvGraphicFramePr>
          <p:nvPr/>
        </p:nvGraphicFramePr>
        <p:xfrm>
          <a:off x="3214688" y="2857500"/>
          <a:ext cx="485775" cy="573088"/>
        </p:xfrm>
        <a:graphic>
          <a:graphicData uri="http://schemas.openxmlformats.org/presentationml/2006/ole">
            <p:oleObj spid="_x0000_s22536" name="Equation" r:id="rId9" imgW="139680" imgH="164880" progId="Equation.DSMT4">
              <p:embed/>
            </p:oleObj>
          </a:graphicData>
        </a:graphic>
      </p:graphicFrame>
      <p:graphicFrame>
        <p:nvGraphicFramePr>
          <p:cNvPr id="22537" name="Object 14"/>
          <p:cNvGraphicFramePr>
            <a:graphicFrameLocks noChangeAspect="1"/>
          </p:cNvGraphicFramePr>
          <p:nvPr/>
        </p:nvGraphicFramePr>
        <p:xfrm>
          <a:off x="1428750" y="3429000"/>
          <a:ext cx="3071813" cy="1260475"/>
        </p:xfrm>
        <a:graphic>
          <a:graphicData uri="http://schemas.openxmlformats.org/presentationml/2006/ole">
            <p:oleObj spid="_x0000_s22537" name="Equation" r:id="rId10" imgW="990360" imgH="406080" progId="Equation.DSMT4">
              <p:embed/>
            </p:oleObj>
          </a:graphicData>
        </a:graphic>
      </p:graphicFrame>
      <p:sp>
        <p:nvSpPr>
          <p:cNvPr id="13" name="角丸四角形吹き出し 12"/>
          <p:cNvSpPr/>
          <p:nvPr/>
        </p:nvSpPr>
        <p:spPr>
          <a:xfrm>
            <a:off x="5715000" y="1000125"/>
            <a:ext cx="3000375" cy="1357313"/>
          </a:xfrm>
          <a:prstGeom prst="wedgeRoundRectCallout">
            <a:avLst>
              <a:gd name="adj1" fmla="val -82752"/>
              <a:gd name="adj2" fmla="val 34697"/>
              <a:gd name="adj3" fmla="val 16667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2542" name="テキスト ボックス 13"/>
          <p:cNvSpPr txBox="1">
            <a:spLocks noChangeArrowheads="1"/>
          </p:cNvSpPr>
          <p:nvPr/>
        </p:nvSpPr>
        <p:spPr bwMode="auto">
          <a:xfrm>
            <a:off x="5857875" y="1143000"/>
            <a:ext cx="2714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出現確率に基づく事象とみなせることに注意する。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3500438" y="5214938"/>
            <a:ext cx="3000375" cy="1071562"/>
          </a:xfrm>
          <a:prstGeom prst="wedgeRoundRectCallout">
            <a:avLst>
              <a:gd name="adj1" fmla="val -36312"/>
              <a:gd name="adj2" fmla="val -119287"/>
              <a:gd name="adj3" fmla="val 16667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2544" name="テキスト ボックス 15"/>
          <p:cNvSpPr txBox="1">
            <a:spLocks noChangeArrowheads="1"/>
          </p:cNvSpPr>
          <p:nvPr/>
        </p:nvSpPr>
        <p:spPr bwMode="auto">
          <a:xfrm>
            <a:off x="3643313" y="5357813"/>
            <a:ext cx="2714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事象に対する</a:t>
            </a:r>
            <a:endParaRPr lang="en-US" altLang="ja-JP"/>
          </a:p>
          <a:p>
            <a:r>
              <a:rPr lang="ja-JP" altLang="en-US">
                <a:solidFill>
                  <a:srgbClr val="C00000"/>
                </a:solidFill>
              </a:rPr>
              <a:t>確率の逆数の対数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331A1C-6454-403C-819B-17C1F825104F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3558" name="Text Box 2"/>
          <p:cNvSpPr txBox="1">
            <a:spLocks noChangeArrowheads="1"/>
          </p:cNvSpPr>
          <p:nvPr/>
        </p:nvSpPr>
        <p:spPr bwMode="auto">
          <a:xfrm>
            <a:off x="457200" y="1214438"/>
            <a:ext cx="8686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まず、アルファベットの（１記号あたりの）平均情報量（エントロピー）が以下の式で表される。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585788" y="2114550"/>
          <a:ext cx="8305800" cy="3348038"/>
        </p:xfrm>
        <a:graphic>
          <a:graphicData uri="http://schemas.openxmlformats.org/presentationml/2006/ole">
            <p:oleObj spid="_x0000_s23554" name="Equation" r:id="rId3" imgW="3403440" imgH="1371600" progId="Equation.DSMT4">
              <p:embed/>
            </p:oleObj>
          </a:graphicData>
        </a:graphic>
      </p:graphicFrame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4191000" y="5024438"/>
            <a:ext cx="140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[bit/</a:t>
            </a:r>
            <a:r>
              <a:rPr lang="ja-JP" altLang="en-US"/>
              <a:t>記号</a:t>
            </a:r>
            <a:r>
              <a:rPr lang="en-US" altLang="ja-JP"/>
              <a:t>]</a:t>
            </a:r>
          </a:p>
        </p:txBody>
      </p:sp>
      <p:sp>
        <p:nvSpPr>
          <p:cNvPr id="23560" name="Text Box 2"/>
          <p:cNvSpPr txBox="1">
            <a:spLocks noChangeArrowheads="1"/>
          </p:cNvSpPr>
          <p:nvPr/>
        </p:nvSpPr>
        <p:spPr bwMode="auto">
          <a:xfrm>
            <a:off x="214313" y="214313"/>
            <a:ext cx="8929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今度は逆に、情報量　　　　を持つ事象を文書　　で表すことを考える。</a:t>
            </a:r>
          </a:p>
        </p:txBody>
      </p:sp>
      <p:graphicFrame>
        <p:nvGraphicFramePr>
          <p:cNvPr id="23555" name="Object 14"/>
          <p:cNvGraphicFramePr>
            <a:graphicFrameLocks noChangeAspect="1"/>
          </p:cNvGraphicFramePr>
          <p:nvPr/>
        </p:nvGraphicFramePr>
        <p:xfrm>
          <a:off x="2928938" y="142875"/>
          <a:ext cx="690562" cy="615950"/>
        </p:xfrm>
        <a:graphic>
          <a:graphicData uri="http://schemas.openxmlformats.org/presentationml/2006/ole">
            <p:oleObj spid="_x0000_s23555" name="Equation" r:id="rId4" imgW="317160" imgH="203040" progId="Equation.DSMT4">
              <p:embed/>
            </p:oleObj>
          </a:graphicData>
        </a:graphic>
      </p:graphicFrame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6143625" y="142875"/>
          <a:ext cx="304800" cy="500063"/>
        </p:xfrm>
        <a:graphic>
          <a:graphicData uri="http://schemas.openxmlformats.org/presentationml/2006/ole">
            <p:oleObj spid="_x0000_s23556" name="Equation" r:id="rId5" imgW="139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95DB80-D622-4FF5-95F1-080F98C09482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24589" name="Text Box 5"/>
          <p:cNvSpPr txBox="1">
            <a:spLocks noChangeArrowheads="1"/>
          </p:cNvSpPr>
          <p:nvPr/>
        </p:nvSpPr>
        <p:spPr bwMode="auto">
          <a:xfrm>
            <a:off x="285750" y="500063"/>
            <a:ext cx="8550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よって、文書　　中に含まれる文字数の期待値　　　　は次式で求められる。　　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6429375" y="536575"/>
          <a:ext cx="415925" cy="450850"/>
        </p:xfrm>
        <a:graphic>
          <a:graphicData uri="http://schemas.openxmlformats.org/presentationml/2006/ole">
            <p:oleObj spid="_x0000_s24578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4579" name="Object 17"/>
          <p:cNvGraphicFramePr>
            <a:graphicFrameLocks noChangeAspect="1"/>
          </p:cNvGraphicFramePr>
          <p:nvPr/>
        </p:nvGraphicFramePr>
        <p:xfrm>
          <a:off x="1143000" y="1285875"/>
          <a:ext cx="5851525" cy="1428750"/>
        </p:xfrm>
        <a:graphic>
          <a:graphicData uri="http://schemas.openxmlformats.org/presentationml/2006/ole">
            <p:oleObj spid="_x0000_s24579" name="Equation" r:id="rId4" imgW="1815840" imgH="444240" progId="Equation.DSMT4">
              <p:embed/>
            </p:oleObj>
          </a:graphicData>
        </a:graphic>
      </p:graphicFrame>
      <p:graphicFrame>
        <p:nvGraphicFramePr>
          <p:cNvPr id="24580" name="Object 14"/>
          <p:cNvGraphicFramePr>
            <a:graphicFrameLocks noChangeAspect="1"/>
          </p:cNvGraphicFramePr>
          <p:nvPr/>
        </p:nvGraphicFramePr>
        <p:xfrm>
          <a:off x="2000250" y="500063"/>
          <a:ext cx="304800" cy="500062"/>
        </p:xfrm>
        <a:graphic>
          <a:graphicData uri="http://schemas.openxmlformats.org/presentationml/2006/ole">
            <p:oleObj spid="_x0000_s24580" name="Equation" r:id="rId5" imgW="139680" imgH="164880" progId="Equation.DSMT4">
              <p:embed/>
            </p:oleObj>
          </a:graphicData>
        </a:graphic>
      </p:graphicFrame>
      <p:sp>
        <p:nvSpPr>
          <p:cNvPr id="24590" name="正方形/長方形 19"/>
          <p:cNvSpPr>
            <a:spLocks noChangeArrowheads="1"/>
          </p:cNvSpPr>
          <p:nvPr/>
        </p:nvSpPr>
        <p:spPr bwMode="auto">
          <a:xfrm>
            <a:off x="642938" y="3000375"/>
            <a:ext cx="7858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したがって、文書の長さは情報源　　　の１記号あたりの平均情報量（エントロピー ）                    </a:t>
            </a:r>
            <a:r>
              <a:rPr lang="ja-JP" altLang="en-US" dirty="0" smtClean="0"/>
              <a:t>を</a:t>
            </a:r>
            <a:r>
              <a:rPr lang="ja-JP" altLang="en-US" dirty="0" smtClean="0"/>
              <a:t>“</a:t>
            </a:r>
            <a:r>
              <a:rPr lang="ja-JP" altLang="en-US" dirty="0" smtClean="0"/>
              <a:t>単位</a:t>
            </a:r>
            <a:r>
              <a:rPr lang="ja-JP" altLang="en-US" dirty="0"/>
              <a:t>”とした情報量で表される。</a:t>
            </a:r>
            <a:endParaRPr lang="en-US" altLang="ja-JP" dirty="0"/>
          </a:p>
          <a:p>
            <a:r>
              <a:rPr lang="ja-JP" altLang="en-US" dirty="0"/>
              <a:t>また、情報源　　　　の長さ　　　　の文書（事象）の平均情報量　　　　　に関して次式が成り立つ。</a:t>
            </a:r>
          </a:p>
        </p:txBody>
      </p:sp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4929188" y="2857500"/>
          <a:ext cx="661987" cy="617538"/>
        </p:xfrm>
        <a:graphic>
          <a:graphicData uri="http://schemas.openxmlformats.org/presentationml/2006/ole">
            <p:oleObj spid="_x0000_s24581" name="Equation" r:id="rId6" imgW="190440" imgH="177480" progId="Equation.DSMT4">
              <p:embed/>
            </p:oleObj>
          </a:graphicData>
        </a:graphic>
      </p:graphicFrame>
      <p:graphicFrame>
        <p:nvGraphicFramePr>
          <p:cNvPr id="24582" name="Object 7"/>
          <p:cNvGraphicFramePr>
            <a:graphicFrameLocks noChangeAspect="1"/>
          </p:cNvGraphicFramePr>
          <p:nvPr/>
        </p:nvGraphicFramePr>
        <p:xfrm>
          <a:off x="3714750" y="3429000"/>
          <a:ext cx="1108075" cy="554038"/>
        </p:xfrm>
        <a:graphic>
          <a:graphicData uri="http://schemas.openxmlformats.org/presentationml/2006/ole">
            <p:oleObj spid="_x0000_s24582" name="Equation" r:id="rId7" imgW="406080" imgH="203040" progId="Equation.DSMT4">
              <p:embed/>
            </p:oleObj>
          </a:graphicData>
        </a:graphic>
      </p:graphicFrame>
      <p:graphicFrame>
        <p:nvGraphicFramePr>
          <p:cNvPr id="24583" name="Object 6"/>
          <p:cNvGraphicFramePr>
            <a:graphicFrameLocks noChangeAspect="1"/>
          </p:cNvGraphicFramePr>
          <p:nvPr/>
        </p:nvGraphicFramePr>
        <p:xfrm>
          <a:off x="2500313" y="4000500"/>
          <a:ext cx="661987" cy="617538"/>
        </p:xfrm>
        <a:graphic>
          <a:graphicData uri="http://schemas.openxmlformats.org/presentationml/2006/ole">
            <p:oleObj spid="_x0000_s24583" name="Equation" r:id="rId8" imgW="190440" imgH="177480" progId="Equation.DSMT4">
              <p:embed/>
            </p:oleObj>
          </a:graphicData>
        </a:graphic>
      </p:graphicFrame>
      <p:graphicFrame>
        <p:nvGraphicFramePr>
          <p:cNvPr id="24584" name="Object 6"/>
          <p:cNvGraphicFramePr>
            <a:graphicFrameLocks noChangeAspect="1"/>
          </p:cNvGraphicFramePr>
          <p:nvPr/>
        </p:nvGraphicFramePr>
        <p:xfrm>
          <a:off x="4221163" y="4198938"/>
          <a:ext cx="220662" cy="220662"/>
        </p:xfrm>
        <a:graphic>
          <a:graphicData uri="http://schemas.openxmlformats.org/presentationml/2006/ole">
            <p:oleObj spid="_x0000_s24584" name="Equation" r:id="rId9" imgW="63360" imgH="63360" progId="Equation.DSMT4">
              <p:embed/>
            </p:oleObj>
          </a:graphicData>
        </a:graphic>
      </p:graphicFrame>
      <p:graphicFrame>
        <p:nvGraphicFramePr>
          <p:cNvPr id="24585" name="Object 14"/>
          <p:cNvGraphicFramePr>
            <a:graphicFrameLocks noChangeAspect="1"/>
          </p:cNvGraphicFramePr>
          <p:nvPr/>
        </p:nvGraphicFramePr>
        <p:xfrm>
          <a:off x="4214813" y="4057650"/>
          <a:ext cx="304800" cy="385763"/>
        </p:xfrm>
        <a:graphic>
          <a:graphicData uri="http://schemas.openxmlformats.org/presentationml/2006/ole">
            <p:oleObj spid="_x0000_s24585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24586" name="Object 14"/>
          <p:cNvGraphicFramePr>
            <a:graphicFrameLocks noChangeAspect="1"/>
          </p:cNvGraphicFramePr>
          <p:nvPr/>
        </p:nvGraphicFramePr>
        <p:xfrm>
          <a:off x="1071563" y="4429125"/>
          <a:ext cx="692150" cy="693738"/>
        </p:xfrm>
        <a:graphic>
          <a:graphicData uri="http://schemas.openxmlformats.org/presentationml/2006/ole">
            <p:oleObj spid="_x0000_s24586" name="Equation" r:id="rId11" imgW="317160" imgH="228600" progId="Equation.DSMT4">
              <p:embed/>
            </p:oleObj>
          </a:graphicData>
        </a:graphic>
      </p:graphicFrame>
      <p:graphicFrame>
        <p:nvGraphicFramePr>
          <p:cNvPr id="24587" name="Object 14"/>
          <p:cNvGraphicFramePr>
            <a:graphicFrameLocks noChangeAspect="1"/>
          </p:cNvGraphicFramePr>
          <p:nvPr/>
        </p:nvGraphicFramePr>
        <p:xfrm>
          <a:off x="714375" y="5429250"/>
          <a:ext cx="7715250" cy="784225"/>
        </p:xfrm>
        <a:graphic>
          <a:graphicData uri="http://schemas.openxmlformats.org/presentationml/2006/ole">
            <p:oleObj spid="_x0000_s24587" name="Equation" r:id="rId12" imgW="24127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072188" y="6176963"/>
            <a:ext cx="2386012" cy="528637"/>
          </a:xfrm>
          <a:noFill/>
        </p:spPr>
        <p:txBody>
          <a:bodyPr/>
          <a:lstStyle/>
          <a:p>
            <a:fld id="{E3213F2D-D846-4E6E-B96A-CAF7953876D3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練習１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72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次の事象系のエントロピー（平均情報量）を求めよ。</a:t>
            </a:r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/>
        </p:nvGraphicFramePr>
        <p:xfrm>
          <a:off x="1371600" y="3200400"/>
          <a:ext cx="4419600" cy="1544638"/>
        </p:xfrm>
        <a:graphic>
          <a:graphicData uri="http://schemas.openxmlformats.org/presentationml/2006/ole">
            <p:oleObj spid="_x0000_s25602" name="Equation" r:id="rId3" imgW="1892160" imgH="660240" progId="Equation.DSMT4">
              <p:embed/>
            </p:oleObj>
          </a:graphicData>
        </a:graphic>
      </p:graphicFrame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609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5603" name="Object 7"/>
          <p:cNvGraphicFramePr>
            <a:graphicFrameLocks noChangeAspect="1"/>
          </p:cNvGraphicFramePr>
          <p:nvPr/>
        </p:nvGraphicFramePr>
        <p:xfrm>
          <a:off x="1600200" y="1447800"/>
          <a:ext cx="3276600" cy="1377950"/>
        </p:xfrm>
        <a:graphic>
          <a:graphicData uri="http://schemas.openxmlformats.org/presentationml/2006/ole">
            <p:oleObj spid="_x0000_s25603" name="Equation" r:id="rId4" imgW="1511280" imgH="634680" progId="Equation.DSMT4">
              <p:embed/>
            </p:oleObj>
          </a:graphicData>
        </a:graphic>
      </p:graphicFrame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93725" y="276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072188" y="6176963"/>
            <a:ext cx="2386012" cy="528637"/>
          </a:xfrm>
          <a:noFill/>
        </p:spPr>
        <p:txBody>
          <a:bodyPr/>
          <a:lstStyle/>
          <a:p>
            <a:fld id="{D3763433-1CE4-4AE4-A1A0-3D06752B0D27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練習２</a:t>
            </a:r>
          </a:p>
        </p:txBody>
      </p:sp>
      <p:sp>
        <p:nvSpPr>
          <p:cNvPr id="26634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8399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</a:t>
            </a:r>
            <a:r>
              <a:rPr lang="en-US" altLang="ja-JP"/>
              <a:t>(</a:t>
            </a:r>
            <a:r>
              <a:rPr lang="ja-JP" altLang="en-US"/>
              <a:t>事象系）から生成された文字列の自己情報量を求めよ。</a:t>
            </a:r>
            <a:endParaRPr lang="en-US" altLang="ja-JP"/>
          </a:p>
        </p:txBody>
      </p:sp>
      <p:graphicFrame>
        <p:nvGraphicFramePr>
          <p:cNvPr id="26626" name="Object 5"/>
          <p:cNvGraphicFramePr>
            <a:graphicFrameLocks noChangeAspect="1"/>
          </p:cNvGraphicFramePr>
          <p:nvPr/>
        </p:nvGraphicFramePr>
        <p:xfrm>
          <a:off x="1357313" y="3929063"/>
          <a:ext cx="4419600" cy="1544637"/>
        </p:xfrm>
        <a:graphic>
          <a:graphicData uri="http://schemas.openxmlformats.org/presentationml/2006/ole">
            <p:oleObj spid="_x0000_s26626" name="Equation" r:id="rId3" imgW="1892160" imgH="660240" progId="Equation.DSMT4">
              <p:embed/>
            </p:oleObj>
          </a:graphicData>
        </a:graphic>
      </p:graphicFrame>
      <p:sp>
        <p:nvSpPr>
          <p:cNvPr id="26635" name="Text Box 6"/>
          <p:cNvSpPr txBox="1">
            <a:spLocks noChangeArrowheads="1"/>
          </p:cNvSpPr>
          <p:nvPr/>
        </p:nvSpPr>
        <p:spPr bwMode="auto">
          <a:xfrm>
            <a:off x="609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6627" name="Object 7"/>
          <p:cNvGraphicFramePr>
            <a:graphicFrameLocks noChangeAspect="1"/>
          </p:cNvGraphicFramePr>
          <p:nvPr/>
        </p:nvGraphicFramePr>
        <p:xfrm>
          <a:off x="1600200" y="1447800"/>
          <a:ext cx="3276600" cy="1377950"/>
        </p:xfrm>
        <a:graphic>
          <a:graphicData uri="http://schemas.openxmlformats.org/presentationml/2006/ole">
            <p:oleObj spid="_x0000_s26627" name="Equation" r:id="rId4" imgW="1511280" imgH="634680" progId="Equation.DSMT4">
              <p:embed/>
            </p:oleObj>
          </a:graphicData>
        </a:graphic>
      </p:graphicFrame>
      <p:sp>
        <p:nvSpPr>
          <p:cNvPr id="26636" name="Text Box 8"/>
          <p:cNvSpPr txBox="1">
            <a:spLocks noChangeArrowheads="1"/>
          </p:cNvSpPr>
          <p:nvPr/>
        </p:nvSpPr>
        <p:spPr bwMode="auto">
          <a:xfrm>
            <a:off x="593725" y="3733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26637" name="Text Box 3"/>
          <p:cNvSpPr txBox="1">
            <a:spLocks noChangeArrowheads="1"/>
          </p:cNvSpPr>
          <p:nvPr/>
        </p:nvSpPr>
        <p:spPr bwMode="auto">
          <a:xfrm>
            <a:off x="571500" y="292893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から生成された、文字列　　　　　　　　　の自己情報量       </a:t>
            </a:r>
            <a:endParaRPr lang="en-US" altLang="ja-JP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813175" y="3000375"/>
          <a:ext cx="1789113" cy="358775"/>
        </p:xfrm>
        <a:graphic>
          <a:graphicData uri="http://schemas.openxmlformats.org/presentationml/2006/ole">
            <p:oleObj spid="_x0000_s26628" name="Equation" r:id="rId5" imgW="825480" imgH="164880" progId="Equation.DSMT4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429500" y="2928938"/>
          <a:ext cx="715963" cy="441325"/>
        </p:xfrm>
        <a:graphic>
          <a:graphicData uri="http://schemas.openxmlformats.org/presentationml/2006/ole">
            <p:oleObj spid="_x0000_s26629" name="Equation" r:id="rId6" imgW="330120" imgH="203040" progId="Equation.DSMT4">
              <p:embed/>
            </p:oleObj>
          </a:graphicData>
        </a:graphic>
      </p:graphicFrame>
      <p:sp>
        <p:nvSpPr>
          <p:cNvPr id="26638" name="Text Box 3"/>
          <p:cNvSpPr txBox="1">
            <a:spLocks noChangeArrowheads="1"/>
          </p:cNvSpPr>
          <p:nvPr/>
        </p:nvSpPr>
        <p:spPr bwMode="auto">
          <a:xfrm>
            <a:off x="723900" y="550068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から生成された、文字列　　　　　　　　　の自己情報量       </a:t>
            </a:r>
            <a:endParaRPr lang="en-US" altLang="ja-JP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924300" y="5530850"/>
          <a:ext cx="1871663" cy="441325"/>
        </p:xfrm>
        <a:graphic>
          <a:graphicData uri="http://schemas.openxmlformats.org/presentationml/2006/ole">
            <p:oleObj spid="_x0000_s26630" name="Equation" r:id="rId7" imgW="863280" imgH="203040" progId="Equation.DSMT4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7581900" y="5500688"/>
          <a:ext cx="715963" cy="441325"/>
        </p:xfrm>
        <a:graphic>
          <a:graphicData uri="http://schemas.openxmlformats.org/presentationml/2006/ole">
            <p:oleObj spid="_x0000_s26631" name="Equation" r:id="rId8" imgW="3301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0D1F36-411E-4237-BED5-841FF2584DF3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934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具体例２：画像の情報量</a:t>
            </a:r>
          </a:p>
        </p:txBody>
      </p:sp>
      <p:sp>
        <p:nvSpPr>
          <p:cNvPr id="27656" name="Rectangle 26"/>
          <p:cNvSpPr>
            <a:spLocks noChangeArrowheads="1"/>
          </p:cNvSpPr>
          <p:nvPr/>
        </p:nvSpPr>
        <p:spPr bwMode="auto">
          <a:xfrm>
            <a:off x="1219200" y="19050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7" name="Rectangle 27"/>
          <p:cNvSpPr>
            <a:spLocks noChangeArrowheads="1"/>
          </p:cNvSpPr>
          <p:nvPr/>
        </p:nvSpPr>
        <p:spPr bwMode="auto">
          <a:xfrm>
            <a:off x="1752600" y="19050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Rectangle 28"/>
          <p:cNvSpPr>
            <a:spLocks noChangeArrowheads="1"/>
          </p:cNvSpPr>
          <p:nvPr/>
        </p:nvSpPr>
        <p:spPr bwMode="auto">
          <a:xfrm>
            <a:off x="2286000" y="19050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9" name="Rectangle 29"/>
          <p:cNvSpPr>
            <a:spLocks noChangeArrowheads="1"/>
          </p:cNvSpPr>
          <p:nvPr/>
        </p:nvSpPr>
        <p:spPr bwMode="auto">
          <a:xfrm>
            <a:off x="2819400" y="19050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30"/>
          <p:cNvSpPr>
            <a:spLocks noChangeArrowheads="1"/>
          </p:cNvSpPr>
          <p:nvPr/>
        </p:nvSpPr>
        <p:spPr bwMode="auto">
          <a:xfrm>
            <a:off x="1219200" y="24384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Rectangle 31"/>
          <p:cNvSpPr>
            <a:spLocks noChangeArrowheads="1"/>
          </p:cNvSpPr>
          <p:nvPr/>
        </p:nvSpPr>
        <p:spPr bwMode="auto">
          <a:xfrm>
            <a:off x="1752600" y="24384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2" name="Rectangle 32"/>
          <p:cNvSpPr>
            <a:spLocks noChangeArrowheads="1"/>
          </p:cNvSpPr>
          <p:nvPr/>
        </p:nvSpPr>
        <p:spPr bwMode="auto">
          <a:xfrm>
            <a:off x="2286000" y="24384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3" name="Rectangle 33"/>
          <p:cNvSpPr>
            <a:spLocks noChangeArrowheads="1"/>
          </p:cNvSpPr>
          <p:nvPr/>
        </p:nvSpPr>
        <p:spPr bwMode="auto">
          <a:xfrm>
            <a:off x="2819400" y="24384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4" name="Rectangle 34"/>
          <p:cNvSpPr>
            <a:spLocks noChangeArrowheads="1"/>
          </p:cNvSpPr>
          <p:nvPr/>
        </p:nvSpPr>
        <p:spPr bwMode="auto">
          <a:xfrm>
            <a:off x="1219200" y="29718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5" name="Rectangle 35"/>
          <p:cNvSpPr>
            <a:spLocks noChangeArrowheads="1"/>
          </p:cNvSpPr>
          <p:nvPr/>
        </p:nvSpPr>
        <p:spPr bwMode="auto">
          <a:xfrm>
            <a:off x="1752600" y="29718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2286000" y="29718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Rectangle 37"/>
          <p:cNvSpPr>
            <a:spLocks noChangeArrowheads="1"/>
          </p:cNvSpPr>
          <p:nvPr/>
        </p:nvSpPr>
        <p:spPr bwMode="auto">
          <a:xfrm>
            <a:off x="2824163" y="2967038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Rectangle 38"/>
          <p:cNvSpPr>
            <a:spLocks noChangeArrowheads="1"/>
          </p:cNvSpPr>
          <p:nvPr/>
        </p:nvSpPr>
        <p:spPr bwMode="auto">
          <a:xfrm>
            <a:off x="1219200" y="35052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9" name="Rectangle 39"/>
          <p:cNvSpPr>
            <a:spLocks noChangeArrowheads="1"/>
          </p:cNvSpPr>
          <p:nvPr/>
        </p:nvSpPr>
        <p:spPr bwMode="auto">
          <a:xfrm>
            <a:off x="1752600" y="35052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0" name="Rectangle 40"/>
          <p:cNvSpPr>
            <a:spLocks noChangeArrowheads="1"/>
          </p:cNvSpPr>
          <p:nvPr/>
        </p:nvSpPr>
        <p:spPr bwMode="auto">
          <a:xfrm>
            <a:off x="2286000" y="35052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1" name="Rectangle 41"/>
          <p:cNvSpPr>
            <a:spLocks noChangeArrowheads="1"/>
          </p:cNvSpPr>
          <p:nvPr/>
        </p:nvSpPr>
        <p:spPr bwMode="auto">
          <a:xfrm>
            <a:off x="2819400" y="35052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2" name="Rectangle 51"/>
          <p:cNvSpPr>
            <a:spLocks noChangeArrowheads="1"/>
          </p:cNvSpPr>
          <p:nvPr/>
        </p:nvSpPr>
        <p:spPr bwMode="auto">
          <a:xfrm>
            <a:off x="5113338" y="11430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27673" name="Line 56"/>
          <p:cNvSpPr>
            <a:spLocks noChangeShapeType="1"/>
          </p:cNvSpPr>
          <p:nvPr/>
        </p:nvSpPr>
        <p:spPr bwMode="auto">
          <a:xfrm>
            <a:off x="3352800" y="3276600"/>
            <a:ext cx="1143000" cy="152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74" name="Line 57"/>
          <p:cNvSpPr>
            <a:spLocks noChangeShapeType="1"/>
          </p:cNvSpPr>
          <p:nvPr/>
        </p:nvSpPr>
        <p:spPr bwMode="auto">
          <a:xfrm flipV="1">
            <a:off x="3200400" y="1828800"/>
            <a:ext cx="1295400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0" name="Object 58"/>
          <p:cNvGraphicFramePr>
            <a:graphicFrameLocks noChangeAspect="1"/>
          </p:cNvGraphicFramePr>
          <p:nvPr/>
        </p:nvGraphicFramePr>
        <p:xfrm>
          <a:off x="6016625" y="1295400"/>
          <a:ext cx="317500" cy="793750"/>
        </p:xfrm>
        <a:graphic>
          <a:graphicData uri="http://schemas.openxmlformats.org/presentationml/2006/ole">
            <p:oleObj spid="_x0000_s27650" name="Equation" r:id="rId3" imgW="152280" imgH="380880" progId="Equation.DSMT4">
              <p:embed/>
            </p:oleObj>
          </a:graphicData>
        </a:graphic>
      </p:graphicFrame>
      <p:grpSp>
        <p:nvGrpSpPr>
          <p:cNvPr id="27675" name="Group 59"/>
          <p:cNvGrpSpPr>
            <a:grpSpLocks/>
          </p:cNvGrpSpPr>
          <p:nvPr/>
        </p:nvGrpSpPr>
        <p:grpSpPr bwMode="auto">
          <a:xfrm>
            <a:off x="5113338" y="2743200"/>
            <a:ext cx="533400" cy="1143000"/>
            <a:chOff x="2736" y="1248"/>
            <a:chExt cx="336" cy="720"/>
          </a:xfrm>
        </p:grpSpPr>
        <p:sp>
          <p:nvSpPr>
            <p:cNvPr id="27680" name="Rectangle 53"/>
            <p:cNvSpPr>
              <a:spLocks noChangeArrowheads="1"/>
            </p:cNvSpPr>
            <p:nvPr/>
          </p:nvSpPr>
          <p:spPr bwMode="auto">
            <a:xfrm>
              <a:off x="2736" y="1632"/>
              <a:ext cx="336" cy="336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>
                <a:rot lat="16199989" lon="0" rev="0"/>
              </a:camera>
              <a:lightRig rig="legacyFlat3" dir="b"/>
            </a:scene3d>
            <a:sp3d extrusionH="252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27681" name="Rectangle 54"/>
            <p:cNvSpPr>
              <a:spLocks noChangeArrowheads="1"/>
            </p:cNvSpPr>
            <p:nvPr/>
          </p:nvSpPr>
          <p:spPr bwMode="auto">
            <a:xfrm>
              <a:off x="2736" y="1248"/>
              <a:ext cx="336" cy="336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>
                <a:rot lat="16199989" lon="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graphicFrame>
        <p:nvGraphicFramePr>
          <p:cNvPr id="27651" name="Object 60"/>
          <p:cNvGraphicFramePr>
            <a:graphicFrameLocks noChangeAspect="1"/>
          </p:cNvGraphicFramePr>
          <p:nvPr/>
        </p:nvGraphicFramePr>
        <p:xfrm>
          <a:off x="6016625" y="3048000"/>
          <a:ext cx="317500" cy="793750"/>
        </p:xfrm>
        <a:graphic>
          <a:graphicData uri="http://schemas.openxmlformats.org/presentationml/2006/ole">
            <p:oleObj spid="_x0000_s27651" name="Equation" r:id="rId4" imgW="152280" imgH="380880" progId="Equation.DSMT4">
              <p:embed/>
            </p:oleObj>
          </a:graphicData>
        </a:graphic>
      </p:graphicFrame>
      <p:sp>
        <p:nvSpPr>
          <p:cNvPr id="27676" name="Line 63"/>
          <p:cNvSpPr>
            <a:spLocks noChangeShapeType="1"/>
          </p:cNvSpPr>
          <p:nvPr/>
        </p:nvSpPr>
        <p:spPr bwMode="auto">
          <a:xfrm>
            <a:off x="5929313" y="3429000"/>
            <a:ext cx="0" cy="342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77" name="Text Box 67"/>
          <p:cNvSpPr txBox="1">
            <a:spLocks noChangeArrowheads="1"/>
          </p:cNvSpPr>
          <p:nvPr/>
        </p:nvSpPr>
        <p:spPr bwMode="auto">
          <a:xfrm>
            <a:off x="533400" y="6858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４</a:t>
            </a:r>
            <a:r>
              <a:rPr lang="en-US" altLang="ja-JP" dirty="0"/>
              <a:t>×</a:t>
            </a:r>
            <a:r>
              <a:rPr lang="ja-JP" altLang="en-US" dirty="0"/>
              <a:t>４の画素数を持ち、個々の画素が４階調の輝度値を持つ</a:t>
            </a:r>
            <a:r>
              <a:rPr lang="ja-JP" altLang="en-US" dirty="0" smtClean="0"/>
              <a:t>画像の</a:t>
            </a:r>
            <a:r>
              <a:rPr lang="ja-JP" altLang="en-US" dirty="0"/>
              <a:t>情報量を考える。</a:t>
            </a:r>
          </a:p>
        </p:txBody>
      </p:sp>
      <p:sp>
        <p:nvSpPr>
          <p:cNvPr id="27678" name="Text Box 68"/>
          <p:cNvSpPr txBox="1">
            <a:spLocks noChangeArrowheads="1"/>
          </p:cNvSpPr>
          <p:nvPr/>
        </p:nvSpPr>
        <p:spPr bwMode="auto">
          <a:xfrm>
            <a:off x="762000" y="43434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各画素がある輝度値を持つ確率を、　とする。このとき、この画像が持つ情報量Ｉ</a:t>
            </a:r>
            <a:r>
              <a:rPr lang="en-US" altLang="ja-JP"/>
              <a:t>(</a:t>
            </a:r>
            <a:r>
              <a:rPr lang="ja-JP" altLang="en-US"/>
              <a:t>画）は次式で表される。</a:t>
            </a:r>
          </a:p>
        </p:txBody>
      </p:sp>
      <p:graphicFrame>
        <p:nvGraphicFramePr>
          <p:cNvPr id="27652" name="Object 69"/>
          <p:cNvGraphicFramePr>
            <a:graphicFrameLocks noChangeAspect="1"/>
          </p:cNvGraphicFramePr>
          <p:nvPr/>
        </p:nvGraphicFramePr>
        <p:xfrm>
          <a:off x="5429250" y="4071938"/>
          <a:ext cx="319088" cy="798512"/>
        </p:xfrm>
        <a:graphic>
          <a:graphicData uri="http://schemas.openxmlformats.org/presentationml/2006/ole">
            <p:oleObj spid="_x0000_s27652" name="Equation" r:id="rId5" imgW="152280" imgH="380880" progId="Equation.DSMT4">
              <p:embed/>
            </p:oleObj>
          </a:graphicData>
        </a:graphic>
      </p:graphicFrame>
      <p:graphicFrame>
        <p:nvGraphicFramePr>
          <p:cNvPr id="27653" name="Object 70"/>
          <p:cNvGraphicFramePr>
            <a:graphicFrameLocks noChangeAspect="1"/>
          </p:cNvGraphicFramePr>
          <p:nvPr/>
        </p:nvGraphicFramePr>
        <p:xfrm>
          <a:off x="785813" y="5357813"/>
          <a:ext cx="6473825" cy="909637"/>
        </p:xfrm>
        <a:graphic>
          <a:graphicData uri="http://schemas.openxmlformats.org/presentationml/2006/ole">
            <p:oleObj spid="_x0000_s27653" name="Equation" r:id="rId6" imgW="3162240" imgH="444240" progId="Equation.DSMT4">
              <p:embed/>
            </p:oleObj>
          </a:graphicData>
        </a:graphic>
      </p:graphicFrame>
      <p:sp>
        <p:nvSpPr>
          <p:cNvPr id="27679" name="Line 63"/>
          <p:cNvSpPr>
            <a:spLocks noChangeShapeType="1"/>
          </p:cNvSpPr>
          <p:nvPr/>
        </p:nvSpPr>
        <p:spPr bwMode="auto">
          <a:xfrm>
            <a:off x="5857875" y="1285875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グループ化 50"/>
          <p:cNvGrpSpPr>
            <a:grpSpLocks/>
          </p:cNvGrpSpPr>
          <p:nvPr/>
        </p:nvGrpSpPr>
        <p:grpSpPr bwMode="auto">
          <a:xfrm>
            <a:off x="8072438" y="5786438"/>
            <a:ext cx="857250" cy="857250"/>
            <a:chOff x="4714876" y="3286124"/>
            <a:chExt cx="857256" cy="857256"/>
          </a:xfrm>
        </p:grpSpPr>
        <p:sp>
          <p:nvSpPr>
            <p:cNvPr id="41148" name="Rectangle 41"/>
            <p:cNvSpPr>
              <a:spLocks noChangeArrowheads="1"/>
            </p:cNvSpPr>
            <p:nvPr/>
          </p:nvSpPr>
          <p:spPr bwMode="auto">
            <a:xfrm>
              <a:off x="4714876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49" name="Rectangle 41"/>
            <p:cNvSpPr>
              <a:spLocks noChangeArrowheads="1"/>
            </p:cNvSpPr>
            <p:nvPr/>
          </p:nvSpPr>
          <p:spPr bwMode="auto">
            <a:xfrm>
              <a:off x="4714876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0" name="Rectangle 41"/>
            <p:cNvSpPr>
              <a:spLocks noChangeArrowheads="1"/>
            </p:cNvSpPr>
            <p:nvPr/>
          </p:nvSpPr>
          <p:spPr bwMode="auto">
            <a:xfrm>
              <a:off x="4929190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1" name="Rectangle 41"/>
            <p:cNvSpPr>
              <a:spLocks noChangeArrowheads="1"/>
            </p:cNvSpPr>
            <p:nvPr/>
          </p:nvSpPr>
          <p:spPr bwMode="auto">
            <a:xfrm>
              <a:off x="4929190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2" name="Rectangle 41"/>
            <p:cNvSpPr>
              <a:spLocks noChangeArrowheads="1"/>
            </p:cNvSpPr>
            <p:nvPr/>
          </p:nvSpPr>
          <p:spPr bwMode="auto">
            <a:xfrm>
              <a:off x="5143504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3" name="Rectangle 41"/>
            <p:cNvSpPr>
              <a:spLocks noChangeArrowheads="1"/>
            </p:cNvSpPr>
            <p:nvPr/>
          </p:nvSpPr>
          <p:spPr bwMode="auto">
            <a:xfrm>
              <a:off x="5143504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4" name="Rectangle 41"/>
            <p:cNvSpPr>
              <a:spLocks noChangeArrowheads="1"/>
            </p:cNvSpPr>
            <p:nvPr/>
          </p:nvSpPr>
          <p:spPr bwMode="auto">
            <a:xfrm>
              <a:off x="5357818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5" name="Rectangle 41"/>
            <p:cNvSpPr>
              <a:spLocks noChangeArrowheads="1"/>
            </p:cNvSpPr>
            <p:nvPr/>
          </p:nvSpPr>
          <p:spPr bwMode="auto">
            <a:xfrm>
              <a:off x="5357818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6" name="Rectangle 41"/>
            <p:cNvSpPr>
              <a:spLocks noChangeArrowheads="1"/>
            </p:cNvSpPr>
            <p:nvPr/>
          </p:nvSpPr>
          <p:spPr bwMode="auto">
            <a:xfrm>
              <a:off x="4714876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7" name="Rectangle 41"/>
            <p:cNvSpPr>
              <a:spLocks noChangeArrowheads="1"/>
            </p:cNvSpPr>
            <p:nvPr/>
          </p:nvSpPr>
          <p:spPr bwMode="auto">
            <a:xfrm>
              <a:off x="4714876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8" name="Rectangle 41"/>
            <p:cNvSpPr>
              <a:spLocks noChangeArrowheads="1"/>
            </p:cNvSpPr>
            <p:nvPr/>
          </p:nvSpPr>
          <p:spPr bwMode="auto">
            <a:xfrm>
              <a:off x="4929190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9" name="Rectangle 41"/>
            <p:cNvSpPr>
              <a:spLocks noChangeArrowheads="1"/>
            </p:cNvSpPr>
            <p:nvPr/>
          </p:nvSpPr>
          <p:spPr bwMode="auto">
            <a:xfrm>
              <a:off x="4929190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0" name="Rectangle 41"/>
            <p:cNvSpPr>
              <a:spLocks noChangeArrowheads="1"/>
            </p:cNvSpPr>
            <p:nvPr/>
          </p:nvSpPr>
          <p:spPr bwMode="auto">
            <a:xfrm>
              <a:off x="5143504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1" name="Rectangle 41"/>
            <p:cNvSpPr>
              <a:spLocks noChangeArrowheads="1"/>
            </p:cNvSpPr>
            <p:nvPr/>
          </p:nvSpPr>
          <p:spPr bwMode="auto">
            <a:xfrm>
              <a:off x="5143504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2" name="Rectangle 41"/>
            <p:cNvSpPr>
              <a:spLocks noChangeArrowheads="1"/>
            </p:cNvSpPr>
            <p:nvPr/>
          </p:nvSpPr>
          <p:spPr bwMode="auto">
            <a:xfrm>
              <a:off x="5357818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3" name="Rectangle 41"/>
            <p:cNvSpPr>
              <a:spLocks noChangeArrowheads="1"/>
            </p:cNvSpPr>
            <p:nvPr/>
          </p:nvSpPr>
          <p:spPr bwMode="auto">
            <a:xfrm>
              <a:off x="5357818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グループ化 51"/>
          <p:cNvGrpSpPr/>
          <p:nvPr/>
        </p:nvGrpSpPr>
        <p:grpSpPr>
          <a:xfrm>
            <a:off x="142844" y="142852"/>
            <a:ext cx="857256" cy="857256"/>
            <a:chOff x="4714876" y="3286124"/>
            <a:chExt cx="857256" cy="857256"/>
          </a:xfrm>
          <a:solidFill>
            <a:schemeClr val="tx1"/>
          </a:solidFill>
        </p:grpSpPr>
        <p:sp>
          <p:nvSpPr>
            <p:cNvPr id="53" name="Rectangle 41"/>
            <p:cNvSpPr>
              <a:spLocks noChangeArrowheads="1"/>
            </p:cNvSpPr>
            <p:nvPr/>
          </p:nvSpPr>
          <p:spPr bwMode="auto">
            <a:xfrm>
              <a:off x="4714876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4714876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Rectangle 41"/>
            <p:cNvSpPr>
              <a:spLocks noChangeArrowheads="1"/>
            </p:cNvSpPr>
            <p:nvPr/>
          </p:nvSpPr>
          <p:spPr bwMode="auto">
            <a:xfrm>
              <a:off x="4929190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Rectangle 41"/>
            <p:cNvSpPr>
              <a:spLocks noChangeArrowheads="1"/>
            </p:cNvSpPr>
            <p:nvPr/>
          </p:nvSpPr>
          <p:spPr bwMode="auto">
            <a:xfrm>
              <a:off x="4929190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7" name="Rectangle 41"/>
            <p:cNvSpPr>
              <a:spLocks noChangeArrowheads="1"/>
            </p:cNvSpPr>
            <p:nvPr/>
          </p:nvSpPr>
          <p:spPr bwMode="auto">
            <a:xfrm>
              <a:off x="5143504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8" name="Rectangle 41"/>
            <p:cNvSpPr>
              <a:spLocks noChangeArrowheads="1"/>
            </p:cNvSpPr>
            <p:nvPr/>
          </p:nvSpPr>
          <p:spPr bwMode="auto">
            <a:xfrm>
              <a:off x="5143504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Rectangle 41"/>
            <p:cNvSpPr>
              <a:spLocks noChangeArrowheads="1"/>
            </p:cNvSpPr>
            <p:nvPr/>
          </p:nvSpPr>
          <p:spPr bwMode="auto">
            <a:xfrm>
              <a:off x="5357818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Rectangle 41"/>
            <p:cNvSpPr>
              <a:spLocks noChangeArrowheads="1"/>
            </p:cNvSpPr>
            <p:nvPr/>
          </p:nvSpPr>
          <p:spPr bwMode="auto">
            <a:xfrm>
              <a:off x="5357818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Rectangle 41"/>
            <p:cNvSpPr>
              <a:spLocks noChangeArrowheads="1"/>
            </p:cNvSpPr>
            <p:nvPr/>
          </p:nvSpPr>
          <p:spPr bwMode="auto">
            <a:xfrm>
              <a:off x="4714876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Rectangle 41"/>
            <p:cNvSpPr>
              <a:spLocks noChangeArrowheads="1"/>
            </p:cNvSpPr>
            <p:nvPr/>
          </p:nvSpPr>
          <p:spPr bwMode="auto">
            <a:xfrm>
              <a:off x="4714876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Rectangle 41"/>
            <p:cNvSpPr>
              <a:spLocks noChangeArrowheads="1"/>
            </p:cNvSpPr>
            <p:nvPr/>
          </p:nvSpPr>
          <p:spPr bwMode="auto">
            <a:xfrm>
              <a:off x="4929190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Rectangle 41"/>
            <p:cNvSpPr>
              <a:spLocks noChangeArrowheads="1"/>
            </p:cNvSpPr>
            <p:nvPr/>
          </p:nvSpPr>
          <p:spPr bwMode="auto">
            <a:xfrm>
              <a:off x="4929190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Rectangle 41"/>
            <p:cNvSpPr>
              <a:spLocks noChangeArrowheads="1"/>
            </p:cNvSpPr>
            <p:nvPr/>
          </p:nvSpPr>
          <p:spPr bwMode="auto">
            <a:xfrm>
              <a:off x="5143504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Rectangle 41"/>
            <p:cNvSpPr>
              <a:spLocks noChangeArrowheads="1"/>
            </p:cNvSpPr>
            <p:nvPr/>
          </p:nvSpPr>
          <p:spPr bwMode="auto">
            <a:xfrm>
              <a:off x="5143504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5357818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Rectangle 41"/>
            <p:cNvSpPr>
              <a:spLocks noChangeArrowheads="1"/>
            </p:cNvSpPr>
            <p:nvPr/>
          </p:nvSpPr>
          <p:spPr bwMode="auto">
            <a:xfrm>
              <a:off x="5357818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70" name="Rectangle 41"/>
          <p:cNvSpPr>
            <a:spLocks noChangeArrowheads="1"/>
          </p:cNvSpPr>
          <p:nvPr/>
        </p:nvSpPr>
        <p:spPr bwMode="auto">
          <a:xfrm>
            <a:off x="1285875" y="142875"/>
            <a:ext cx="214313" cy="2143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65" name="Rectangle 41"/>
          <p:cNvSpPr>
            <a:spLocks noChangeArrowheads="1"/>
          </p:cNvSpPr>
          <p:nvPr/>
        </p:nvSpPr>
        <p:spPr bwMode="auto">
          <a:xfrm>
            <a:off x="1285875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6" name="Rectangle 41"/>
          <p:cNvSpPr>
            <a:spLocks noChangeArrowheads="1"/>
          </p:cNvSpPr>
          <p:nvPr/>
        </p:nvSpPr>
        <p:spPr bwMode="auto">
          <a:xfrm>
            <a:off x="1500188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7" name="Rectangle 41"/>
          <p:cNvSpPr>
            <a:spLocks noChangeArrowheads="1"/>
          </p:cNvSpPr>
          <p:nvPr/>
        </p:nvSpPr>
        <p:spPr bwMode="auto">
          <a:xfrm>
            <a:off x="1500188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8" name="Rectangle 41"/>
          <p:cNvSpPr>
            <a:spLocks noChangeArrowheads="1"/>
          </p:cNvSpPr>
          <p:nvPr/>
        </p:nvSpPr>
        <p:spPr bwMode="auto">
          <a:xfrm>
            <a:off x="1714500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9" name="Rectangle 41"/>
          <p:cNvSpPr>
            <a:spLocks noChangeArrowheads="1"/>
          </p:cNvSpPr>
          <p:nvPr/>
        </p:nvSpPr>
        <p:spPr bwMode="auto">
          <a:xfrm>
            <a:off x="1714500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0" name="Rectangle 41"/>
          <p:cNvSpPr>
            <a:spLocks noChangeArrowheads="1"/>
          </p:cNvSpPr>
          <p:nvPr/>
        </p:nvSpPr>
        <p:spPr bwMode="auto">
          <a:xfrm>
            <a:off x="1928813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1" name="Rectangle 41"/>
          <p:cNvSpPr>
            <a:spLocks noChangeArrowheads="1"/>
          </p:cNvSpPr>
          <p:nvPr/>
        </p:nvSpPr>
        <p:spPr bwMode="auto">
          <a:xfrm>
            <a:off x="1928813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2" name="Rectangle 41"/>
          <p:cNvSpPr>
            <a:spLocks noChangeArrowheads="1"/>
          </p:cNvSpPr>
          <p:nvPr/>
        </p:nvSpPr>
        <p:spPr bwMode="auto">
          <a:xfrm>
            <a:off x="1285875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3" name="Rectangle 41"/>
          <p:cNvSpPr>
            <a:spLocks noChangeArrowheads="1"/>
          </p:cNvSpPr>
          <p:nvPr/>
        </p:nvSpPr>
        <p:spPr bwMode="auto">
          <a:xfrm>
            <a:off x="1285875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4" name="Rectangle 41"/>
          <p:cNvSpPr>
            <a:spLocks noChangeArrowheads="1"/>
          </p:cNvSpPr>
          <p:nvPr/>
        </p:nvSpPr>
        <p:spPr bwMode="auto">
          <a:xfrm>
            <a:off x="1500188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5" name="Rectangle 41"/>
          <p:cNvSpPr>
            <a:spLocks noChangeArrowheads="1"/>
          </p:cNvSpPr>
          <p:nvPr/>
        </p:nvSpPr>
        <p:spPr bwMode="auto">
          <a:xfrm>
            <a:off x="1500188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6" name="Rectangle 41"/>
          <p:cNvSpPr>
            <a:spLocks noChangeArrowheads="1"/>
          </p:cNvSpPr>
          <p:nvPr/>
        </p:nvSpPr>
        <p:spPr bwMode="auto">
          <a:xfrm>
            <a:off x="1714500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7" name="Rectangle 41"/>
          <p:cNvSpPr>
            <a:spLocks noChangeArrowheads="1"/>
          </p:cNvSpPr>
          <p:nvPr/>
        </p:nvSpPr>
        <p:spPr bwMode="auto">
          <a:xfrm>
            <a:off x="1714500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8" name="Rectangle 41"/>
          <p:cNvSpPr>
            <a:spLocks noChangeArrowheads="1"/>
          </p:cNvSpPr>
          <p:nvPr/>
        </p:nvSpPr>
        <p:spPr bwMode="auto">
          <a:xfrm>
            <a:off x="1928813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9" name="Rectangle 41"/>
          <p:cNvSpPr>
            <a:spLocks noChangeArrowheads="1"/>
          </p:cNvSpPr>
          <p:nvPr/>
        </p:nvSpPr>
        <p:spPr bwMode="auto">
          <a:xfrm>
            <a:off x="1928813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2357438" y="142875"/>
            <a:ext cx="214312" cy="21431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81" name="Rectangle 41"/>
          <p:cNvSpPr>
            <a:spLocks noChangeArrowheads="1"/>
          </p:cNvSpPr>
          <p:nvPr/>
        </p:nvSpPr>
        <p:spPr bwMode="auto">
          <a:xfrm>
            <a:off x="2357438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2" name="Rectangle 41"/>
          <p:cNvSpPr>
            <a:spLocks noChangeArrowheads="1"/>
          </p:cNvSpPr>
          <p:nvPr/>
        </p:nvSpPr>
        <p:spPr bwMode="auto">
          <a:xfrm>
            <a:off x="2571750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3" name="Rectangle 41"/>
          <p:cNvSpPr>
            <a:spLocks noChangeArrowheads="1"/>
          </p:cNvSpPr>
          <p:nvPr/>
        </p:nvSpPr>
        <p:spPr bwMode="auto">
          <a:xfrm>
            <a:off x="2571750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4" name="Rectangle 41"/>
          <p:cNvSpPr>
            <a:spLocks noChangeArrowheads="1"/>
          </p:cNvSpPr>
          <p:nvPr/>
        </p:nvSpPr>
        <p:spPr bwMode="auto">
          <a:xfrm>
            <a:off x="2786063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5" name="Rectangle 41"/>
          <p:cNvSpPr>
            <a:spLocks noChangeArrowheads="1"/>
          </p:cNvSpPr>
          <p:nvPr/>
        </p:nvSpPr>
        <p:spPr bwMode="auto">
          <a:xfrm>
            <a:off x="2786063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6" name="Rectangle 41"/>
          <p:cNvSpPr>
            <a:spLocks noChangeArrowheads="1"/>
          </p:cNvSpPr>
          <p:nvPr/>
        </p:nvSpPr>
        <p:spPr bwMode="auto">
          <a:xfrm>
            <a:off x="3000375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7" name="Rectangle 41"/>
          <p:cNvSpPr>
            <a:spLocks noChangeArrowheads="1"/>
          </p:cNvSpPr>
          <p:nvPr/>
        </p:nvSpPr>
        <p:spPr bwMode="auto">
          <a:xfrm>
            <a:off x="3000375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8" name="Rectangle 41"/>
          <p:cNvSpPr>
            <a:spLocks noChangeArrowheads="1"/>
          </p:cNvSpPr>
          <p:nvPr/>
        </p:nvSpPr>
        <p:spPr bwMode="auto">
          <a:xfrm>
            <a:off x="2357438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9" name="Rectangle 41"/>
          <p:cNvSpPr>
            <a:spLocks noChangeArrowheads="1"/>
          </p:cNvSpPr>
          <p:nvPr/>
        </p:nvSpPr>
        <p:spPr bwMode="auto">
          <a:xfrm>
            <a:off x="2357438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0" name="Rectangle 41"/>
          <p:cNvSpPr>
            <a:spLocks noChangeArrowheads="1"/>
          </p:cNvSpPr>
          <p:nvPr/>
        </p:nvSpPr>
        <p:spPr bwMode="auto">
          <a:xfrm>
            <a:off x="2571750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1" name="Rectangle 41"/>
          <p:cNvSpPr>
            <a:spLocks noChangeArrowheads="1"/>
          </p:cNvSpPr>
          <p:nvPr/>
        </p:nvSpPr>
        <p:spPr bwMode="auto">
          <a:xfrm>
            <a:off x="2571750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2" name="Rectangle 41"/>
          <p:cNvSpPr>
            <a:spLocks noChangeArrowheads="1"/>
          </p:cNvSpPr>
          <p:nvPr/>
        </p:nvSpPr>
        <p:spPr bwMode="auto">
          <a:xfrm>
            <a:off x="2786063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3" name="Rectangle 41"/>
          <p:cNvSpPr>
            <a:spLocks noChangeArrowheads="1"/>
          </p:cNvSpPr>
          <p:nvPr/>
        </p:nvSpPr>
        <p:spPr bwMode="auto">
          <a:xfrm>
            <a:off x="2786063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4" name="Rectangle 41"/>
          <p:cNvSpPr>
            <a:spLocks noChangeArrowheads="1"/>
          </p:cNvSpPr>
          <p:nvPr/>
        </p:nvSpPr>
        <p:spPr bwMode="auto">
          <a:xfrm>
            <a:off x="3000375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5" name="Rectangle 41"/>
          <p:cNvSpPr>
            <a:spLocks noChangeArrowheads="1"/>
          </p:cNvSpPr>
          <p:nvPr/>
        </p:nvSpPr>
        <p:spPr bwMode="auto">
          <a:xfrm>
            <a:off x="3000375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1" name="Rectangle 41"/>
          <p:cNvSpPr>
            <a:spLocks noChangeArrowheads="1"/>
          </p:cNvSpPr>
          <p:nvPr/>
        </p:nvSpPr>
        <p:spPr bwMode="auto">
          <a:xfrm>
            <a:off x="3429000" y="142875"/>
            <a:ext cx="214313" cy="2143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97" name="Rectangle 41"/>
          <p:cNvSpPr>
            <a:spLocks noChangeArrowheads="1"/>
          </p:cNvSpPr>
          <p:nvPr/>
        </p:nvSpPr>
        <p:spPr bwMode="auto">
          <a:xfrm>
            <a:off x="3429000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8" name="Rectangle 41"/>
          <p:cNvSpPr>
            <a:spLocks noChangeArrowheads="1"/>
          </p:cNvSpPr>
          <p:nvPr/>
        </p:nvSpPr>
        <p:spPr bwMode="auto">
          <a:xfrm>
            <a:off x="3643313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9" name="Rectangle 41"/>
          <p:cNvSpPr>
            <a:spLocks noChangeArrowheads="1"/>
          </p:cNvSpPr>
          <p:nvPr/>
        </p:nvSpPr>
        <p:spPr bwMode="auto">
          <a:xfrm>
            <a:off x="3643313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0" name="Rectangle 41"/>
          <p:cNvSpPr>
            <a:spLocks noChangeArrowheads="1"/>
          </p:cNvSpPr>
          <p:nvPr/>
        </p:nvSpPr>
        <p:spPr bwMode="auto">
          <a:xfrm>
            <a:off x="3857625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3857625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2" name="Rectangle 41"/>
          <p:cNvSpPr>
            <a:spLocks noChangeArrowheads="1"/>
          </p:cNvSpPr>
          <p:nvPr/>
        </p:nvSpPr>
        <p:spPr bwMode="auto">
          <a:xfrm>
            <a:off x="4071938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3" name="Rectangle 41"/>
          <p:cNvSpPr>
            <a:spLocks noChangeArrowheads="1"/>
          </p:cNvSpPr>
          <p:nvPr/>
        </p:nvSpPr>
        <p:spPr bwMode="auto">
          <a:xfrm>
            <a:off x="4071938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4" name="Rectangle 41"/>
          <p:cNvSpPr>
            <a:spLocks noChangeArrowheads="1"/>
          </p:cNvSpPr>
          <p:nvPr/>
        </p:nvSpPr>
        <p:spPr bwMode="auto">
          <a:xfrm>
            <a:off x="3429000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5" name="Rectangle 41"/>
          <p:cNvSpPr>
            <a:spLocks noChangeArrowheads="1"/>
          </p:cNvSpPr>
          <p:nvPr/>
        </p:nvSpPr>
        <p:spPr bwMode="auto">
          <a:xfrm>
            <a:off x="3429000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6" name="Rectangle 41"/>
          <p:cNvSpPr>
            <a:spLocks noChangeArrowheads="1"/>
          </p:cNvSpPr>
          <p:nvPr/>
        </p:nvSpPr>
        <p:spPr bwMode="auto">
          <a:xfrm>
            <a:off x="3643313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7" name="Rectangle 41"/>
          <p:cNvSpPr>
            <a:spLocks noChangeArrowheads="1"/>
          </p:cNvSpPr>
          <p:nvPr/>
        </p:nvSpPr>
        <p:spPr bwMode="auto">
          <a:xfrm>
            <a:off x="3643313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8" name="Rectangle 41"/>
          <p:cNvSpPr>
            <a:spLocks noChangeArrowheads="1"/>
          </p:cNvSpPr>
          <p:nvPr/>
        </p:nvSpPr>
        <p:spPr bwMode="auto">
          <a:xfrm>
            <a:off x="3857625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9" name="Rectangle 41"/>
          <p:cNvSpPr>
            <a:spLocks noChangeArrowheads="1"/>
          </p:cNvSpPr>
          <p:nvPr/>
        </p:nvSpPr>
        <p:spPr bwMode="auto">
          <a:xfrm>
            <a:off x="3857625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0" name="Rectangle 41"/>
          <p:cNvSpPr>
            <a:spLocks noChangeArrowheads="1"/>
          </p:cNvSpPr>
          <p:nvPr/>
        </p:nvSpPr>
        <p:spPr bwMode="auto">
          <a:xfrm>
            <a:off x="4071938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1" name="Rectangle 41"/>
          <p:cNvSpPr>
            <a:spLocks noChangeArrowheads="1"/>
          </p:cNvSpPr>
          <p:nvPr/>
        </p:nvSpPr>
        <p:spPr bwMode="auto">
          <a:xfrm>
            <a:off x="4071938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2" name="Rectangle 41"/>
          <p:cNvSpPr>
            <a:spLocks noChangeArrowheads="1"/>
          </p:cNvSpPr>
          <p:nvPr/>
        </p:nvSpPr>
        <p:spPr bwMode="auto">
          <a:xfrm>
            <a:off x="7000875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3" name="Rectangle 41"/>
          <p:cNvSpPr>
            <a:spLocks noChangeArrowheads="1"/>
          </p:cNvSpPr>
          <p:nvPr/>
        </p:nvSpPr>
        <p:spPr bwMode="auto">
          <a:xfrm>
            <a:off x="7000875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4" name="Rectangle 41"/>
          <p:cNvSpPr>
            <a:spLocks noChangeArrowheads="1"/>
          </p:cNvSpPr>
          <p:nvPr/>
        </p:nvSpPr>
        <p:spPr bwMode="auto">
          <a:xfrm>
            <a:off x="7215188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5" name="Rectangle 41"/>
          <p:cNvSpPr>
            <a:spLocks noChangeArrowheads="1"/>
          </p:cNvSpPr>
          <p:nvPr/>
        </p:nvSpPr>
        <p:spPr bwMode="auto">
          <a:xfrm>
            <a:off x="7215188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6" name="Rectangle 41"/>
          <p:cNvSpPr>
            <a:spLocks noChangeArrowheads="1"/>
          </p:cNvSpPr>
          <p:nvPr/>
        </p:nvSpPr>
        <p:spPr bwMode="auto">
          <a:xfrm>
            <a:off x="7429500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7" name="Rectangle 41"/>
          <p:cNvSpPr>
            <a:spLocks noChangeArrowheads="1"/>
          </p:cNvSpPr>
          <p:nvPr/>
        </p:nvSpPr>
        <p:spPr bwMode="auto">
          <a:xfrm>
            <a:off x="7429500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8" name="Rectangle 41"/>
          <p:cNvSpPr>
            <a:spLocks noChangeArrowheads="1"/>
          </p:cNvSpPr>
          <p:nvPr/>
        </p:nvSpPr>
        <p:spPr bwMode="auto">
          <a:xfrm>
            <a:off x="7643813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9" name="Rectangle 41"/>
          <p:cNvSpPr>
            <a:spLocks noChangeArrowheads="1"/>
          </p:cNvSpPr>
          <p:nvPr/>
        </p:nvSpPr>
        <p:spPr bwMode="auto">
          <a:xfrm>
            <a:off x="7643813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0" name="Rectangle 41"/>
          <p:cNvSpPr>
            <a:spLocks noChangeArrowheads="1"/>
          </p:cNvSpPr>
          <p:nvPr/>
        </p:nvSpPr>
        <p:spPr bwMode="auto">
          <a:xfrm>
            <a:off x="7000875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1" name="Rectangle 41"/>
          <p:cNvSpPr>
            <a:spLocks noChangeArrowheads="1"/>
          </p:cNvSpPr>
          <p:nvPr/>
        </p:nvSpPr>
        <p:spPr bwMode="auto">
          <a:xfrm>
            <a:off x="7000875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2" name="Rectangle 41"/>
          <p:cNvSpPr>
            <a:spLocks noChangeArrowheads="1"/>
          </p:cNvSpPr>
          <p:nvPr/>
        </p:nvSpPr>
        <p:spPr bwMode="auto">
          <a:xfrm>
            <a:off x="7215188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3" name="Rectangle 41"/>
          <p:cNvSpPr>
            <a:spLocks noChangeArrowheads="1"/>
          </p:cNvSpPr>
          <p:nvPr/>
        </p:nvSpPr>
        <p:spPr bwMode="auto">
          <a:xfrm>
            <a:off x="7215188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4" name="Rectangle 41"/>
          <p:cNvSpPr>
            <a:spLocks noChangeArrowheads="1"/>
          </p:cNvSpPr>
          <p:nvPr/>
        </p:nvSpPr>
        <p:spPr bwMode="auto">
          <a:xfrm>
            <a:off x="7429500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5" name="Rectangle 41"/>
          <p:cNvSpPr>
            <a:spLocks noChangeArrowheads="1"/>
          </p:cNvSpPr>
          <p:nvPr/>
        </p:nvSpPr>
        <p:spPr bwMode="auto">
          <a:xfrm>
            <a:off x="7429500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6" name="Rectangle 41"/>
          <p:cNvSpPr>
            <a:spLocks noChangeArrowheads="1"/>
          </p:cNvSpPr>
          <p:nvPr/>
        </p:nvSpPr>
        <p:spPr bwMode="auto">
          <a:xfrm>
            <a:off x="7643813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0" name="Rectangle 41"/>
          <p:cNvSpPr>
            <a:spLocks noChangeArrowheads="1"/>
          </p:cNvSpPr>
          <p:nvPr/>
        </p:nvSpPr>
        <p:spPr bwMode="auto">
          <a:xfrm>
            <a:off x="7643813" y="6429375"/>
            <a:ext cx="214312" cy="21431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28" name="Rectangle 41"/>
          <p:cNvSpPr>
            <a:spLocks noChangeArrowheads="1"/>
          </p:cNvSpPr>
          <p:nvPr/>
        </p:nvSpPr>
        <p:spPr bwMode="auto">
          <a:xfrm>
            <a:off x="5857875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9" name="Rectangle 41"/>
          <p:cNvSpPr>
            <a:spLocks noChangeArrowheads="1"/>
          </p:cNvSpPr>
          <p:nvPr/>
        </p:nvSpPr>
        <p:spPr bwMode="auto">
          <a:xfrm>
            <a:off x="5857875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0" name="Rectangle 41"/>
          <p:cNvSpPr>
            <a:spLocks noChangeArrowheads="1"/>
          </p:cNvSpPr>
          <p:nvPr/>
        </p:nvSpPr>
        <p:spPr bwMode="auto">
          <a:xfrm>
            <a:off x="6072188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1" name="Rectangle 41"/>
          <p:cNvSpPr>
            <a:spLocks noChangeArrowheads="1"/>
          </p:cNvSpPr>
          <p:nvPr/>
        </p:nvSpPr>
        <p:spPr bwMode="auto">
          <a:xfrm>
            <a:off x="6072188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2" name="Rectangle 41"/>
          <p:cNvSpPr>
            <a:spLocks noChangeArrowheads="1"/>
          </p:cNvSpPr>
          <p:nvPr/>
        </p:nvSpPr>
        <p:spPr bwMode="auto">
          <a:xfrm>
            <a:off x="6286500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3" name="Rectangle 41"/>
          <p:cNvSpPr>
            <a:spLocks noChangeArrowheads="1"/>
          </p:cNvSpPr>
          <p:nvPr/>
        </p:nvSpPr>
        <p:spPr bwMode="auto">
          <a:xfrm>
            <a:off x="6286500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4" name="Rectangle 41"/>
          <p:cNvSpPr>
            <a:spLocks noChangeArrowheads="1"/>
          </p:cNvSpPr>
          <p:nvPr/>
        </p:nvSpPr>
        <p:spPr bwMode="auto">
          <a:xfrm>
            <a:off x="6500813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5" name="Rectangle 41"/>
          <p:cNvSpPr>
            <a:spLocks noChangeArrowheads="1"/>
          </p:cNvSpPr>
          <p:nvPr/>
        </p:nvSpPr>
        <p:spPr bwMode="auto">
          <a:xfrm>
            <a:off x="6500813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6" name="Rectangle 41"/>
          <p:cNvSpPr>
            <a:spLocks noChangeArrowheads="1"/>
          </p:cNvSpPr>
          <p:nvPr/>
        </p:nvSpPr>
        <p:spPr bwMode="auto">
          <a:xfrm>
            <a:off x="5857875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7" name="Rectangle 41"/>
          <p:cNvSpPr>
            <a:spLocks noChangeArrowheads="1"/>
          </p:cNvSpPr>
          <p:nvPr/>
        </p:nvSpPr>
        <p:spPr bwMode="auto">
          <a:xfrm>
            <a:off x="5857875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8" name="Rectangle 41"/>
          <p:cNvSpPr>
            <a:spLocks noChangeArrowheads="1"/>
          </p:cNvSpPr>
          <p:nvPr/>
        </p:nvSpPr>
        <p:spPr bwMode="auto">
          <a:xfrm>
            <a:off x="6072188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9" name="Rectangle 41"/>
          <p:cNvSpPr>
            <a:spLocks noChangeArrowheads="1"/>
          </p:cNvSpPr>
          <p:nvPr/>
        </p:nvSpPr>
        <p:spPr bwMode="auto">
          <a:xfrm>
            <a:off x="6072188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0" name="Rectangle 41"/>
          <p:cNvSpPr>
            <a:spLocks noChangeArrowheads="1"/>
          </p:cNvSpPr>
          <p:nvPr/>
        </p:nvSpPr>
        <p:spPr bwMode="auto">
          <a:xfrm>
            <a:off x="6286500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1" name="Rectangle 41"/>
          <p:cNvSpPr>
            <a:spLocks noChangeArrowheads="1"/>
          </p:cNvSpPr>
          <p:nvPr/>
        </p:nvSpPr>
        <p:spPr bwMode="auto">
          <a:xfrm>
            <a:off x="6286500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2" name="Rectangle 41"/>
          <p:cNvSpPr>
            <a:spLocks noChangeArrowheads="1"/>
          </p:cNvSpPr>
          <p:nvPr/>
        </p:nvSpPr>
        <p:spPr bwMode="auto">
          <a:xfrm>
            <a:off x="6500813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7" name="Rectangle 41"/>
          <p:cNvSpPr>
            <a:spLocks noChangeArrowheads="1"/>
          </p:cNvSpPr>
          <p:nvPr/>
        </p:nvSpPr>
        <p:spPr bwMode="auto">
          <a:xfrm>
            <a:off x="6500813" y="6429375"/>
            <a:ext cx="214312" cy="2143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44" name="Rectangle 41"/>
          <p:cNvSpPr>
            <a:spLocks noChangeArrowheads="1"/>
          </p:cNvSpPr>
          <p:nvPr/>
        </p:nvSpPr>
        <p:spPr bwMode="auto">
          <a:xfrm>
            <a:off x="4786313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5" name="Rectangle 41"/>
          <p:cNvSpPr>
            <a:spLocks noChangeArrowheads="1"/>
          </p:cNvSpPr>
          <p:nvPr/>
        </p:nvSpPr>
        <p:spPr bwMode="auto">
          <a:xfrm>
            <a:off x="4786313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6" name="Rectangle 41"/>
          <p:cNvSpPr>
            <a:spLocks noChangeArrowheads="1"/>
          </p:cNvSpPr>
          <p:nvPr/>
        </p:nvSpPr>
        <p:spPr bwMode="auto">
          <a:xfrm>
            <a:off x="5000625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7" name="Rectangle 41"/>
          <p:cNvSpPr>
            <a:spLocks noChangeArrowheads="1"/>
          </p:cNvSpPr>
          <p:nvPr/>
        </p:nvSpPr>
        <p:spPr bwMode="auto">
          <a:xfrm>
            <a:off x="5000625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8" name="Rectangle 41"/>
          <p:cNvSpPr>
            <a:spLocks noChangeArrowheads="1"/>
          </p:cNvSpPr>
          <p:nvPr/>
        </p:nvSpPr>
        <p:spPr bwMode="auto">
          <a:xfrm>
            <a:off x="5214938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9" name="Rectangle 41"/>
          <p:cNvSpPr>
            <a:spLocks noChangeArrowheads="1"/>
          </p:cNvSpPr>
          <p:nvPr/>
        </p:nvSpPr>
        <p:spPr bwMode="auto">
          <a:xfrm>
            <a:off x="5214938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0" name="Rectangle 41"/>
          <p:cNvSpPr>
            <a:spLocks noChangeArrowheads="1"/>
          </p:cNvSpPr>
          <p:nvPr/>
        </p:nvSpPr>
        <p:spPr bwMode="auto">
          <a:xfrm>
            <a:off x="5429250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1" name="Rectangle 41"/>
          <p:cNvSpPr>
            <a:spLocks noChangeArrowheads="1"/>
          </p:cNvSpPr>
          <p:nvPr/>
        </p:nvSpPr>
        <p:spPr bwMode="auto">
          <a:xfrm>
            <a:off x="5429250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2" name="Rectangle 41"/>
          <p:cNvSpPr>
            <a:spLocks noChangeArrowheads="1"/>
          </p:cNvSpPr>
          <p:nvPr/>
        </p:nvSpPr>
        <p:spPr bwMode="auto">
          <a:xfrm>
            <a:off x="4786313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3" name="Rectangle 41"/>
          <p:cNvSpPr>
            <a:spLocks noChangeArrowheads="1"/>
          </p:cNvSpPr>
          <p:nvPr/>
        </p:nvSpPr>
        <p:spPr bwMode="auto">
          <a:xfrm>
            <a:off x="4786313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4" name="Rectangle 41"/>
          <p:cNvSpPr>
            <a:spLocks noChangeArrowheads="1"/>
          </p:cNvSpPr>
          <p:nvPr/>
        </p:nvSpPr>
        <p:spPr bwMode="auto">
          <a:xfrm>
            <a:off x="5000625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5" name="Rectangle 41"/>
          <p:cNvSpPr>
            <a:spLocks noChangeArrowheads="1"/>
          </p:cNvSpPr>
          <p:nvPr/>
        </p:nvSpPr>
        <p:spPr bwMode="auto">
          <a:xfrm>
            <a:off x="5000625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6" name="Rectangle 41"/>
          <p:cNvSpPr>
            <a:spLocks noChangeArrowheads="1"/>
          </p:cNvSpPr>
          <p:nvPr/>
        </p:nvSpPr>
        <p:spPr bwMode="auto">
          <a:xfrm>
            <a:off x="5214938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7" name="Rectangle 41"/>
          <p:cNvSpPr>
            <a:spLocks noChangeArrowheads="1"/>
          </p:cNvSpPr>
          <p:nvPr/>
        </p:nvSpPr>
        <p:spPr bwMode="auto">
          <a:xfrm>
            <a:off x="5214938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8" name="Rectangle 41"/>
          <p:cNvSpPr>
            <a:spLocks noChangeArrowheads="1"/>
          </p:cNvSpPr>
          <p:nvPr/>
        </p:nvSpPr>
        <p:spPr bwMode="auto">
          <a:xfrm>
            <a:off x="5429250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9" name="Rectangle 41"/>
          <p:cNvSpPr>
            <a:spLocks noChangeArrowheads="1"/>
          </p:cNvSpPr>
          <p:nvPr/>
        </p:nvSpPr>
        <p:spPr bwMode="auto">
          <a:xfrm>
            <a:off x="5429250" y="64293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0" name="Rectangle 41"/>
          <p:cNvSpPr>
            <a:spLocks noChangeArrowheads="1"/>
          </p:cNvSpPr>
          <p:nvPr/>
        </p:nvSpPr>
        <p:spPr bwMode="auto">
          <a:xfrm>
            <a:off x="2000250" y="1928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1" name="Rectangle 41"/>
          <p:cNvSpPr>
            <a:spLocks noChangeArrowheads="1"/>
          </p:cNvSpPr>
          <p:nvPr/>
        </p:nvSpPr>
        <p:spPr bwMode="auto">
          <a:xfrm>
            <a:off x="2000250" y="2143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2" name="Rectangle 41"/>
          <p:cNvSpPr>
            <a:spLocks noChangeArrowheads="1"/>
          </p:cNvSpPr>
          <p:nvPr/>
        </p:nvSpPr>
        <p:spPr bwMode="auto">
          <a:xfrm>
            <a:off x="2214563" y="1928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3" name="Rectangle 41"/>
          <p:cNvSpPr>
            <a:spLocks noChangeArrowheads="1"/>
          </p:cNvSpPr>
          <p:nvPr/>
        </p:nvSpPr>
        <p:spPr bwMode="auto">
          <a:xfrm>
            <a:off x="2214563" y="214312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4" name="Rectangle 41"/>
          <p:cNvSpPr>
            <a:spLocks noChangeArrowheads="1"/>
          </p:cNvSpPr>
          <p:nvPr/>
        </p:nvSpPr>
        <p:spPr bwMode="auto">
          <a:xfrm>
            <a:off x="2428875" y="1928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5" name="Rectangle 41"/>
          <p:cNvSpPr>
            <a:spLocks noChangeArrowheads="1"/>
          </p:cNvSpPr>
          <p:nvPr/>
        </p:nvSpPr>
        <p:spPr bwMode="auto">
          <a:xfrm>
            <a:off x="2428875" y="214312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6" name="Rectangle 41"/>
          <p:cNvSpPr>
            <a:spLocks noChangeArrowheads="1"/>
          </p:cNvSpPr>
          <p:nvPr/>
        </p:nvSpPr>
        <p:spPr bwMode="auto">
          <a:xfrm>
            <a:off x="2643188" y="1928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7" name="Rectangle 41"/>
          <p:cNvSpPr>
            <a:spLocks noChangeArrowheads="1"/>
          </p:cNvSpPr>
          <p:nvPr/>
        </p:nvSpPr>
        <p:spPr bwMode="auto">
          <a:xfrm>
            <a:off x="2643188" y="2143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8" name="Rectangle 41"/>
          <p:cNvSpPr>
            <a:spLocks noChangeArrowheads="1"/>
          </p:cNvSpPr>
          <p:nvPr/>
        </p:nvSpPr>
        <p:spPr bwMode="auto">
          <a:xfrm>
            <a:off x="2000250" y="2357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9" name="Rectangle 41"/>
          <p:cNvSpPr>
            <a:spLocks noChangeArrowheads="1"/>
          </p:cNvSpPr>
          <p:nvPr/>
        </p:nvSpPr>
        <p:spPr bwMode="auto">
          <a:xfrm>
            <a:off x="2000250" y="257175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0" name="Rectangle 41"/>
          <p:cNvSpPr>
            <a:spLocks noChangeArrowheads="1"/>
          </p:cNvSpPr>
          <p:nvPr/>
        </p:nvSpPr>
        <p:spPr bwMode="auto">
          <a:xfrm>
            <a:off x="2214563" y="235743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1" name="Rectangle 41"/>
          <p:cNvSpPr>
            <a:spLocks noChangeArrowheads="1"/>
          </p:cNvSpPr>
          <p:nvPr/>
        </p:nvSpPr>
        <p:spPr bwMode="auto">
          <a:xfrm>
            <a:off x="2214563" y="2571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2" name="Rectangle 41"/>
          <p:cNvSpPr>
            <a:spLocks noChangeArrowheads="1"/>
          </p:cNvSpPr>
          <p:nvPr/>
        </p:nvSpPr>
        <p:spPr bwMode="auto">
          <a:xfrm>
            <a:off x="2428875" y="235743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3" name="Rectangle 41"/>
          <p:cNvSpPr>
            <a:spLocks noChangeArrowheads="1"/>
          </p:cNvSpPr>
          <p:nvPr/>
        </p:nvSpPr>
        <p:spPr bwMode="auto">
          <a:xfrm>
            <a:off x="2428875" y="2571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4" name="Rectangle 41"/>
          <p:cNvSpPr>
            <a:spLocks noChangeArrowheads="1"/>
          </p:cNvSpPr>
          <p:nvPr/>
        </p:nvSpPr>
        <p:spPr bwMode="auto">
          <a:xfrm>
            <a:off x="2643188" y="2357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5" name="Rectangle 41"/>
          <p:cNvSpPr>
            <a:spLocks noChangeArrowheads="1"/>
          </p:cNvSpPr>
          <p:nvPr/>
        </p:nvSpPr>
        <p:spPr bwMode="auto">
          <a:xfrm>
            <a:off x="2643188" y="257175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1" name="Rectangle 41"/>
          <p:cNvSpPr>
            <a:spLocks noChangeArrowheads="1"/>
          </p:cNvSpPr>
          <p:nvPr/>
        </p:nvSpPr>
        <p:spPr bwMode="auto">
          <a:xfrm>
            <a:off x="4572000" y="1928813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77" name="Rectangle 41"/>
          <p:cNvSpPr>
            <a:spLocks noChangeArrowheads="1"/>
          </p:cNvSpPr>
          <p:nvPr/>
        </p:nvSpPr>
        <p:spPr bwMode="auto">
          <a:xfrm>
            <a:off x="4572000" y="2143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8" name="Rectangle 41"/>
          <p:cNvSpPr>
            <a:spLocks noChangeArrowheads="1"/>
          </p:cNvSpPr>
          <p:nvPr/>
        </p:nvSpPr>
        <p:spPr bwMode="auto">
          <a:xfrm>
            <a:off x="4786313" y="1928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4" name="Rectangle 41"/>
          <p:cNvSpPr>
            <a:spLocks noChangeArrowheads="1"/>
          </p:cNvSpPr>
          <p:nvPr/>
        </p:nvSpPr>
        <p:spPr bwMode="auto">
          <a:xfrm>
            <a:off x="4786313" y="2143125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0" name="Rectangle 41"/>
          <p:cNvSpPr>
            <a:spLocks noChangeArrowheads="1"/>
          </p:cNvSpPr>
          <p:nvPr/>
        </p:nvSpPr>
        <p:spPr bwMode="auto">
          <a:xfrm>
            <a:off x="5000625" y="1928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" name="Rectangle 41"/>
          <p:cNvSpPr>
            <a:spLocks noChangeArrowheads="1"/>
          </p:cNvSpPr>
          <p:nvPr/>
        </p:nvSpPr>
        <p:spPr bwMode="auto">
          <a:xfrm>
            <a:off x="5000625" y="2143125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7" name="Rectangle 41"/>
          <p:cNvSpPr>
            <a:spLocks noChangeArrowheads="1"/>
          </p:cNvSpPr>
          <p:nvPr/>
        </p:nvSpPr>
        <p:spPr bwMode="auto">
          <a:xfrm>
            <a:off x="5214938" y="1928813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3" name="Rectangle 41"/>
          <p:cNvSpPr>
            <a:spLocks noChangeArrowheads="1"/>
          </p:cNvSpPr>
          <p:nvPr/>
        </p:nvSpPr>
        <p:spPr bwMode="auto">
          <a:xfrm>
            <a:off x="5214938" y="2143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84" name="Rectangle 41"/>
          <p:cNvSpPr>
            <a:spLocks noChangeArrowheads="1"/>
          </p:cNvSpPr>
          <p:nvPr/>
        </p:nvSpPr>
        <p:spPr bwMode="auto">
          <a:xfrm>
            <a:off x="4572000" y="2357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0" name="Rectangle 41"/>
          <p:cNvSpPr>
            <a:spLocks noChangeArrowheads="1"/>
          </p:cNvSpPr>
          <p:nvPr/>
        </p:nvSpPr>
        <p:spPr bwMode="auto">
          <a:xfrm>
            <a:off x="4572000" y="2571750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1" name="Rectangle 41"/>
          <p:cNvSpPr>
            <a:spLocks noChangeArrowheads="1"/>
          </p:cNvSpPr>
          <p:nvPr/>
        </p:nvSpPr>
        <p:spPr bwMode="auto">
          <a:xfrm>
            <a:off x="4786313" y="2357438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7" name="Rectangle 41"/>
          <p:cNvSpPr>
            <a:spLocks noChangeArrowheads="1"/>
          </p:cNvSpPr>
          <p:nvPr/>
        </p:nvSpPr>
        <p:spPr bwMode="auto">
          <a:xfrm>
            <a:off x="4786313" y="2571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3" name="Rectangle 41"/>
          <p:cNvSpPr>
            <a:spLocks noChangeArrowheads="1"/>
          </p:cNvSpPr>
          <p:nvPr/>
        </p:nvSpPr>
        <p:spPr bwMode="auto">
          <a:xfrm>
            <a:off x="5000625" y="2357438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9" name="Rectangle 41"/>
          <p:cNvSpPr>
            <a:spLocks noChangeArrowheads="1"/>
          </p:cNvSpPr>
          <p:nvPr/>
        </p:nvSpPr>
        <p:spPr bwMode="auto">
          <a:xfrm>
            <a:off x="5000625" y="2571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0" name="Rectangle 41"/>
          <p:cNvSpPr>
            <a:spLocks noChangeArrowheads="1"/>
          </p:cNvSpPr>
          <p:nvPr/>
        </p:nvSpPr>
        <p:spPr bwMode="auto">
          <a:xfrm>
            <a:off x="5214938" y="2357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" name="Rectangle 41"/>
          <p:cNvSpPr>
            <a:spLocks noChangeArrowheads="1"/>
          </p:cNvSpPr>
          <p:nvPr/>
        </p:nvSpPr>
        <p:spPr bwMode="auto">
          <a:xfrm>
            <a:off x="5214938" y="2571750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92" name="Rectangle 41"/>
          <p:cNvSpPr>
            <a:spLocks noChangeArrowheads="1"/>
          </p:cNvSpPr>
          <p:nvPr/>
        </p:nvSpPr>
        <p:spPr bwMode="auto">
          <a:xfrm>
            <a:off x="3429000" y="378618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3" name="Rectangle 41"/>
          <p:cNvSpPr>
            <a:spLocks noChangeArrowheads="1"/>
          </p:cNvSpPr>
          <p:nvPr/>
        </p:nvSpPr>
        <p:spPr bwMode="auto">
          <a:xfrm>
            <a:off x="3429000" y="4000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4" name="Rectangle 41"/>
          <p:cNvSpPr>
            <a:spLocks noChangeArrowheads="1"/>
          </p:cNvSpPr>
          <p:nvPr/>
        </p:nvSpPr>
        <p:spPr bwMode="auto">
          <a:xfrm>
            <a:off x="3643313" y="3786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5" name="Rectangle 41"/>
          <p:cNvSpPr>
            <a:spLocks noChangeArrowheads="1"/>
          </p:cNvSpPr>
          <p:nvPr/>
        </p:nvSpPr>
        <p:spPr bwMode="auto">
          <a:xfrm>
            <a:off x="3643313" y="400050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6" name="Rectangle 41"/>
          <p:cNvSpPr>
            <a:spLocks noChangeArrowheads="1"/>
          </p:cNvSpPr>
          <p:nvPr/>
        </p:nvSpPr>
        <p:spPr bwMode="auto">
          <a:xfrm>
            <a:off x="3857625" y="3786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7" name="Rectangle 41"/>
          <p:cNvSpPr>
            <a:spLocks noChangeArrowheads="1"/>
          </p:cNvSpPr>
          <p:nvPr/>
        </p:nvSpPr>
        <p:spPr bwMode="auto">
          <a:xfrm>
            <a:off x="3857625" y="400050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8" name="Rectangle 41"/>
          <p:cNvSpPr>
            <a:spLocks noChangeArrowheads="1"/>
          </p:cNvSpPr>
          <p:nvPr/>
        </p:nvSpPr>
        <p:spPr bwMode="auto">
          <a:xfrm>
            <a:off x="4071938" y="378618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9" name="Rectangle 41"/>
          <p:cNvSpPr>
            <a:spLocks noChangeArrowheads="1"/>
          </p:cNvSpPr>
          <p:nvPr/>
        </p:nvSpPr>
        <p:spPr bwMode="auto">
          <a:xfrm>
            <a:off x="4071938" y="4000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0" name="Rectangle 41"/>
          <p:cNvSpPr>
            <a:spLocks noChangeArrowheads="1"/>
          </p:cNvSpPr>
          <p:nvPr/>
        </p:nvSpPr>
        <p:spPr bwMode="auto">
          <a:xfrm>
            <a:off x="3429000" y="4214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1" name="Rectangle 41"/>
          <p:cNvSpPr>
            <a:spLocks noChangeArrowheads="1"/>
          </p:cNvSpPr>
          <p:nvPr/>
        </p:nvSpPr>
        <p:spPr bwMode="auto">
          <a:xfrm>
            <a:off x="3429000" y="4429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2" name="Rectangle 41"/>
          <p:cNvSpPr>
            <a:spLocks noChangeArrowheads="1"/>
          </p:cNvSpPr>
          <p:nvPr/>
        </p:nvSpPr>
        <p:spPr bwMode="auto">
          <a:xfrm>
            <a:off x="3643313" y="4214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3" name="Rectangle 41"/>
          <p:cNvSpPr>
            <a:spLocks noChangeArrowheads="1"/>
          </p:cNvSpPr>
          <p:nvPr/>
        </p:nvSpPr>
        <p:spPr bwMode="auto">
          <a:xfrm>
            <a:off x="3643313" y="442912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4" name="Rectangle 41"/>
          <p:cNvSpPr>
            <a:spLocks noChangeArrowheads="1"/>
          </p:cNvSpPr>
          <p:nvPr/>
        </p:nvSpPr>
        <p:spPr bwMode="auto">
          <a:xfrm>
            <a:off x="3857625" y="4214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5" name="Rectangle 41"/>
          <p:cNvSpPr>
            <a:spLocks noChangeArrowheads="1"/>
          </p:cNvSpPr>
          <p:nvPr/>
        </p:nvSpPr>
        <p:spPr bwMode="auto">
          <a:xfrm>
            <a:off x="3857625" y="442912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6" name="Rectangle 41"/>
          <p:cNvSpPr>
            <a:spLocks noChangeArrowheads="1"/>
          </p:cNvSpPr>
          <p:nvPr/>
        </p:nvSpPr>
        <p:spPr bwMode="auto">
          <a:xfrm>
            <a:off x="4071938" y="4214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7" name="Rectangle 41"/>
          <p:cNvSpPr>
            <a:spLocks noChangeArrowheads="1"/>
          </p:cNvSpPr>
          <p:nvPr/>
        </p:nvSpPr>
        <p:spPr bwMode="auto">
          <a:xfrm>
            <a:off x="4071938" y="4429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8" name="Rectangle 41"/>
          <p:cNvSpPr>
            <a:spLocks noChangeArrowheads="1"/>
          </p:cNvSpPr>
          <p:nvPr/>
        </p:nvSpPr>
        <p:spPr bwMode="auto">
          <a:xfrm>
            <a:off x="5715000" y="378618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" name="Rectangle 41"/>
          <p:cNvSpPr>
            <a:spLocks noChangeArrowheads="1"/>
          </p:cNvSpPr>
          <p:nvPr/>
        </p:nvSpPr>
        <p:spPr bwMode="auto">
          <a:xfrm>
            <a:off x="5715000" y="4000500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77" name="Rectangle 41"/>
          <p:cNvSpPr>
            <a:spLocks noChangeArrowheads="1"/>
          </p:cNvSpPr>
          <p:nvPr/>
        </p:nvSpPr>
        <p:spPr bwMode="auto">
          <a:xfrm>
            <a:off x="5929313" y="3786188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11" name="Rectangle 41"/>
          <p:cNvSpPr>
            <a:spLocks noChangeArrowheads="1"/>
          </p:cNvSpPr>
          <p:nvPr/>
        </p:nvSpPr>
        <p:spPr bwMode="auto">
          <a:xfrm>
            <a:off x="5929313" y="400050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9" name="Rectangle 41"/>
          <p:cNvSpPr>
            <a:spLocks noChangeArrowheads="1"/>
          </p:cNvSpPr>
          <p:nvPr/>
        </p:nvSpPr>
        <p:spPr bwMode="auto">
          <a:xfrm>
            <a:off x="6143625" y="3786188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13" name="Rectangle 41"/>
          <p:cNvSpPr>
            <a:spLocks noChangeArrowheads="1"/>
          </p:cNvSpPr>
          <p:nvPr/>
        </p:nvSpPr>
        <p:spPr bwMode="auto">
          <a:xfrm>
            <a:off x="6143625" y="400050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14" name="Rectangle 41"/>
          <p:cNvSpPr>
            <a:spLocks noChangeArrowheads="1"/>
          </p:cNvSpPr>
          <p:nvPr/>
        </p:nvSpPr>
        <p:spPr bwMode="auto">
          <a:xfrm>
            <a:off x="6357938" y="378618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2" name="Rectangle 41"/>
          <p:cNvSpPr>
            <a:spLocks noChangeArrowheads="1"/>
          </p:cNvSpPr>
          <p:nvPr/>
        </p:nvSpPr>
        <p:spPr bwMode="auto">
          <a:xfrm>
            <a:off x="6357938" y="4000500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83" name="Rectangle 41"/>
          <p:cNvSpPr>
            <a:spLocks noChangeArrowheads="1"/>
          </p:cNvSpPr>
          <p:nvPr/>
        </p:nvSpPr>
        <p:spPr bwMode="auto">
          <a:xfrm>
            <a:off x="5715000" y="4214813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17" name="Rectangle 41"/>
          <p:cNvSpPr>
            <a:spLocks noChangeArrowheads="1"/>
          </p:cNvSpPr>
          <p:nvPr/>
        </p:nvSpPr>
        <p:spPr bwMode="auto">
          <a:xfrm>
            <a:off x="5715000" y="4429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18" name="Rectangle 41"/>
          <p:cNvSpPr>
            <a:spLocks noChangeArrowheads="1"/>
          </p:cNvSpPr>
          <p:nvPr/>
        </p:nvSpPr>
        <p:spPr bwMode="auto">
          <a:xfrm>
            <a:off x="5929313" y="4214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" name="Rectangle 41"/>
          <p:cNvSpPr>
            <a:spLocks noChangeArrowheads="1"/>
          </p:cNvSpPr>
          <p:nvPr/>
        </p:nvSpPr>
        <p:spPr bwMode="auto">
          <a:xfrm>
            <a:off x="5929313" y="4429125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20" name="Rectangle 41"/>
          <p:cNvSpPr>
            <a:spLocks noChangeArrowheads="1"/>
          </p:cNvSpPr>
          <p:nvPr/>
        </p:nvSpPr>
        <p:spPr bwMode="auto">
          <a:xfrm>
            <a:off x="6143625" y="4214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8" name="Rectangle 41"/>
          <p:cNvSpPr>
            <a:spLocks noChangeArrowheads="1"/>
          </p:cNvSpPr>
          <p:nvPr/>
        </p:nvSpPr>
        <p:spPr bwMode="auto">
          <a:xfrm>
            <a:off x="6143625" y="4429125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89" name="Rectangle 41"/>
          <p:cNvSpPr>
            <a:spLocks noChangeArrowheads="1"/>
          </p:cNvSpPr>
          <p:nvPr/>
        </p:nvSpPr>
        <p:spPr bwMode="auto">
          <a:xfrm>
            <a:off x="6357938" y="4214813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23" name="Rectangle 41"/>
          <p:cNvSpPr>
            <a:spLocks noChangeArrowheads="1"/>
          </p:cNvSpPr>
          <p:nvPr/>
        </p:nvSpPr>
        <p:spPr bwMode="auto">
          <a:xfrm>
            <a:off x="6357938" y="4429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1" name="円/楕円 290"/>
          <p:cNvSpPr/>
          <p:nvPr/>
        </p:nvSpPr>
        <p:spPr>
          <a:xfrm>
            <a:off x="4929188" y="5000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2" name="円/楕円 291"/>
          <p:cNvSpPr/>
          <p:nvPr/>
        </p:nvSpPr>
        <p:spPr>
          <a:xfrm>
            <a:off x="5357813" y="5000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3" name="円/楕円 292"/>
          <p:cNvSpPr/>
          <p:nvPr/>
        </p:nvSpPr>
        <p:spPr>
          <a:xfrm>
            <a:off x="5786438" y="5000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4" name="円/楕円 293"/>
          <p:cNvSpPr/>
          <p:nvPr/>
        </p:nvSpPr>
        <p:spPr>
          <a:xfrm>
            <a:off x="3429000" y="614362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5" name="円/楕円 294"/>
          <p:cNvSpPr/>
          <p:nvPr/>
        </p:nvSpPr>
        <p:spPr>
          <a:xfrm>
            <a:off x="3857625" y="614362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6" name="円/楕円 295"/>
          <p:cNvSpPr/>
          <p:nvPr/>
        </p:nvSpPr>
        <p:spPr>
          <a:xfrm>
            <a:off x="4286250" y="614362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7" name="円/楕円 296"/>
          <p:cNvSpPr/>
          <p:nvPr/>
        </p:nvSpPr>
        <p:spPr>
          <a:xfrm>
            <a:off x="500063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8" name="円/楕円 297"/>
          <p:cNvSpPr/>
          <p:nvPr/>
        </p:nvSpPr>
        <p:spPr>
          <a:xfrm>
            <a:off x="928688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9" name="円/楕円 298"/>
          <p:cNvSpPr/>
          <p:nvPr/>
        </p:nvSpPr>
        <p:spPr>
          <a:xfrm>
            <a:off x="1357313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0" name="円/楕円 299"/>
          <p:cNvSpPr/>
          <p:nvPr/>
        </p:nvSpPr>
        <p:spPr>
          <a:xfrm>
            <a:off x="3143250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1" name="円/楕円 300"/>
          <p:cNvSpPr/>
          <p:nvPr/>
        </p:nvSpPr>
        <p:spPr>
          <a:xfrm>
            <a:off x="3571875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2" name="円/楕円 301"/>
          <p:cNvSpPr/>
          <p:nvPr/>
        </p:nvSpPr>
        <p:spPr>
          <a:xfrm>
            <a:off x="4000500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3" name="円/楕円 302"/>
          <p:cNvSpPr/>
          <p:nvPr/>
        </p:nvSpPr>
        <p:spPr>
          <a:xfrm>
            <a:off x="2000250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4" name="円/楕円 303"/>
          <p:cNvSpPr/>
          <p:nvPr/>
        </p:nvSpPr>
        <p:spPr>
          <a:xfrm>
            <a:off x="2428875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5" name="円/楕円 304"/>
          <p:cNvSpPr/>
          <p:nvPr/>
        </p:nvSpPr>
        <p:spPr>
          <a:xfrm>
            <a:off x="2857500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6" name="円/楕円 305"/>
          <p:cNvSpPr/>
          <p:nvPr/>
        </p:nvSpPr>
        <p:spPr>
          <a:xfrm>
            <a:off x="4500563" y="4071938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7" name="円/楕円 306"/>
          <p:cNvSpPr/>
          <p:nvPr/>
        </p:nvSpPr>
        <p:spPr>
          <a:xfrm>
            <a:off x="4929188" y="4071938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8" name="円/楕円 307"/>
          <p:cNvSpPr/>
          <p:nvPr/>
        </p:nvSpPr>
        <p:spPr>
          <a:xfrm>
            <a:off x="5357813" y="4071938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9" name="円/楕円 308"/>
          <p:cNvSpPr/>
          <p:nvPr/>
        </p:nvSpPr>
        <p:spPr>
          <a:xfrm>
            <a:off x="5715000" y="2286000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0" name="円/楕円 309"/>
          <p:cNvSpPr/>
          <p:nvPr/>
        </p:nvSpPr>
        <p:spPr>
          <a:xfrm>
            <a:off x="6143625" y="2286000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1" name="円/楕円 310"/>
          <p:cNvSpPr/>
          <p:nvPr/>
        </p:nvSpPr>
        <p:spPr>
          <a:xfrm>
            <a:off x="6572250" y="2286000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2" name="円/楕円 311"/>
          <p:cNvSpPr/>
          <p:nvPr/>
        </p:nvSpPr>
        <p:spPr>
          <a:xfrm>
            <a:off x="6929438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3" name="円/楕円 312"/>
          <p:cNvSpPr/>
          <p:nvPr/>
        </p:nvSpPr>
        <p:spPr>
          <a:xfrm>
            <a:off x="7358063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4" name="円/楕円 313"/>
          <p:cNvSpPr/>
          <p:nvPr/>
        </p:nvSpPr>
        <p:spPr>
          <a:xfrm>
            <a:off x="7786688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729B9-C4DC-4B55-9DAE-5B9EE187F336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3796" name="Rectangle 104"/>
          <p:cNvSpPr>
            <a:spLocks noChangeArrowheads="1"/>
          </p:cNvSpPr>
          <p:nvPr/>
        </p:nvSpPr>
        <p:spPr bwMode="auto">
          <a:xfrm>
            <a:off x="7467600" y="10668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7" name="Rectangle 103"/>
          <p:cNvSpPr>
            <a:spLocks noChangeArrowheads="1"/>
          </p:cNvSpPr>
          <p:nvPr/>
        </p:nvSpPr>
        <p:spPr bwMode="auto">
          <a:xfrm>
            <a:off x="7543800" y="26670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62925" cy="628650"/>
          </a:xfrm>
        </p:spPr>
        <p:txBody>
          <a:bodyPr/>
          <a:lstStyle/>
          <a:p>
            <a:pPr eaLnBrk="1" hangingPunct="1"/>
            <a:r>
              <a:rPr lang="ja-JP" altLang="en-US" smtClean="0"/>
              <a:t>物理的概念との対比３（情報量の計測）</a:t>
            </a:r>
          </a:p>
        </p:txBody>
      </p:sp>
      <p:sp>
        <p:nvSpPr>
          <p:cNvPr id="33799" name="Line 3"/>
          <p:cNvSpPr>
            <a:spLocks noChangeShapeType="1"/>
          </p:cNvSpPr>
          <p:nvPr/>
        </p:nvSpPr>
        <p:spPr bwMode="auto">
          <a:xfrm>
            <a:off x="4419600" y="914400"/>
            <a:ext cx="0" cy="541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00" name="Oval 4"/>
          <p:cNvSpPr>
            <a:spLocks noChangeArrowheads="1"/>
          </p:cNvSpPr>
          <p:nvPr/>
        </p:nvSpPr>
        <p:spPr bwMode="auto">
          <a:xfrm>
            <a:off x="4876800" y="914400"/>
            <a:ext cx="838200" cy="838200"/>
          </a:xfrm>
          <a:prstGeom prst="ellipse">
            <a:avLst/>
          </a:prstGeom>
          <a:solidFill>
            <a:srgbClr val="CCFFCC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1" name="Oval 5"/>
          <p:cNvSpPr>
            <a:spLocks noChangeArrowheads="1"/>
          </p:cNvSpPr>
          <p:nvPr/>
        </p:nvSpPr>
        <p:spPr bwMode="auto">
          <a:xfrm>
            <a:off x="4876800" y="6858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2" name="AutoShape 9"/>
          <p:cNvSpPr>
            <a:spLocks noChangeArrowheads="1"/>
          </p:cNvSpPr>
          <p:nvPr/>
        </p:nvSpPr>
        <p:spPr bwMode="auto">
          <a:xfrm>
            <a:off x="8229600" y="1717675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3" name="AutoShape 17"/>
          <p:cNvSpPr>
            <a:spLocks noChangeArrowheads="1"/>
          </p:cNvSpPr>
          <p:nvPr/>
        </p:nvSpPr>
        <p:spPr bwMode="auto">
          <a:xfrm>
            <a:off x="7924800" y="1412875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4" name="AutoShape 19"/>
          <p:cNvSpPr>
            <a:spLocks noChangeArrowheads="1"/>
          </p:cNvSpPr>
          <p:nvPr/>
        </p:nvSpPr>
        <p:spPr bwMode="auto">
          <a:xfrm>
            <a:off x="8153400" y="1219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5" name="Text Box 24"/>
          <p:cNvSpPr txBox="1">
            <a:spLocks noChangeArrowheads="1"/>
          </p:cNvSpPr>
          <p:nvPr/>
        </p:nvSpPr>
        <p:spPr bwMode="auto">
          <a:xfrm>
            <a:off x="5857875" y="78581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塩水</a:t>
            </a:r>
          </a:p>
        </p:txBody>
      </p:sp>
      <p:sp>
        <p:nvSpPr>
          <p:cNvPr id="33806" name="Oval 46"/>
          <p:cNvSpPr>
            <a:spLocks noChangeArrowheads="1"/>
          </p:cNvSpPr>
          <p:nvPr/>
        </p:nvSpPr>
        <p:spPr bwMode="auto">
          <a:xfrm>
            <a:off x="4876800" y="2438400"/>
            <a:ext cx="838200" cy="838200"/>
          </a:xfrm>
          <a:prstGeom prst="ellipse">
            <a:avLst/>
          </a:prstGeom>
          <a:solidFill>
            <a:srgbClr val="6699FF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7" name="Oval 47"/>
          <p:cNvSpPr>
            <a:spLocks noChangeArrowheads="1"/>
          </p:cNvSpPr>
          <p:nvPr/>
        </p:nvSpPr>
        <p:spPr bwMode="auto">
          <a:xfrm>
            <a:off x="4876800" y="22098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8" name="Oval 51"/>
          <p:cNvSpPr>
            <a:spLocks noChangeArrowheads="1"/>
          </p:cNvSpPr>
          <p:nvPr/>
        </p:nvSpPr>
        <p:spPr bwMode="auto">
          <a:xfrm>
            <a:off x="4876800" y="4114800"/>
            <a:ext cx="838200" cy="8382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9" name="Oval 52"/>
          <p:cNvSpPr>
            <a:spLocks noChangeArrowheads="1"/>
          </p:cNvSpPr>
          <p:nvPr/>
        </p:nvSpPr>
        <p:spPr bwMode="auto">
          <a:xfrm>
            <a:off x="4876800" y="38862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10" name="AutoShape 54"/>
          <p:cNvSpPr>
            <a:spLocks noChangeArrowheads="1"/>
          </p:cNvSpPr>
          <p:nvPr/>
        </p:nvSpPr>
        <p:spPr bwMode="auto">
          <a:xfrm>
            <a:off x="82296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1" name="AutoShape 55"/>
          <p:cNvSpPr>
            <a:spLocks noChangeArrowheads="1"/>
          </p:cNvSpPr>
          <p:nvPr/>
        </p:nvSpPr>
        <p:spPr bwMode="auto">
          <a:xfrm>
            <a:off x="80772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2" name="AutoShape 56"/>
          <p:cNvSpPr>
            <a:spLocks noChangeArrowheads="1"/>
          </p:cNvSpPr>
          <p:nvPr/>
        </p:nvSpPr>
        <p:spPr bwMode="auto">
          <a:xfrm>
            <a:off x="8153400" y="3276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3" name="AutoShape 57"/>
          <p:cNvSpPr>
            <a:spLocks noChangeArrowheads="1"/>
          </p:cNvSpPr>
          <p:nvPr/>
        </p:nvSpPr>
        <p:spPr bwMode="auto">
          <a:xfrm>
            <a:off x="8229600" y="3200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4" name="AutoShape 58"/>
          <p:cNvSpPr>
            <a:spLocks noChangeArrowheads="1"/>
          </p:cNvSpPr>
          <p:nvPr/>
        </p:nvSpPr>
        <p:spPr bwMode="auto">
          <a:xfrm>
            <a:off x="8382000" y="3276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5" name="AutoShape 59"/>
          <p:cNvSpPr>
            <a:spLocks noChangeArrowheads="1"/>
          </p:cNvSpPr>
          <p:nvPr/>
        </p:nvSpPr>
        <p:spPr bwMode="auto">
          <a:xfrm>
            <a:off x="82296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6" name="AutoShape 60"/>
          <p:cNvSpPr>
            <a:spLocks noChangeArrowheads="1"/>
          </p:cNvSpPr>
          <p:nvPr/>
        </p:nvSpPr>
        <p:spPr bwMode="auto">
          <a:xfrm>
            <a:off x="83820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7" name="AutoShape 61"/>
          <p:cNvSpPr>
            <a:spLocks noChangeArrowheads="1"/>
          </p:cNvSpPr>
          <p:nvPr/>
        </p:nvSpPr>
        <p:spPr bwMode="auto">
          <a:xfrm>
            <a:off x="8305800" y="3048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8" name="AutoShape 62"/>
          <p:cNvSpPr>
            <a:spLocks noChangeArrowheads="1"/>
          </p:cNvSpPr>
          <p:nvPr/>
        </p:nvSpPr>
        <p:spPr bwMode="auto">
          <a:xfrm>
            <a:off x="8153400" y="3048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9" name="AutoShape 63"/>
          <p:cNvSpPr>
            <a:spLocks noChangeArrowheads="1"/>
          </p:cNvSpPr>
          <p:nvPr/>
        </p:nvSpPr>
        <p:spPr bwMode="auto">
          <a:xfrm>
            <a:off x="7978775" y="3048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0" name="AutoShape 64"/>
          <p:cNvSpPr>
            <a:spLocks noChangeArrowheads="1"/>
          </p:cNvSpPr>
          <p:nvPr/>
        </p:nvSpPr>
        <p:spPr bwMode="auto">
          <a:xfrm>
            <a:off x="8229600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1" name="AutoShape 65"/>
          <p:cNvSpPr>
            <a:spLocks noChangeArrowheads="1"/>
          </p:cNvSpPr>
          <p:nvPr/>
        </p:nvSpPr>
        <p:spPr bwMode="auto">
          <a:xfrm>
            <a:off x="8001000" y="2895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2" name="Rectangle 66"/>
          <p:cNvSpPr>
            <a:spLocks noChangeArrowheads="1"/>
          </p:cNvSpPr>
          <p:nvPr/>
        </p:nvSpPr>
        <p:spPr bwMode="auto">
          <a:xfrm>
            <a:off x="7467600" y="41910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3" name="AutoShape 67"/>
          <p:cNvSpPr>
            <a:spLocks noChangeArrowheads="1"/>
          </p:cNvSpPr>
          <p:nvPr/>
        </p:nvSpPr>
        <p:spPr bwMode="auto">
          <a:xfrm>
            <a:off x="81534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4" name="AutoShape 68"/>
          <p:cNvSpPr>
            <a:spLocks noChangeArrowheads="1"/>
          </p:cNvSpPr>
          <p:nvPr/>
        </p:nvSpPr>
        <p:spPr bwMode="auto">
          <a:xfrm>
            <a:off x="80010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5" name="AutoShape 69"/>
          <p:cNvSpPr>
            <a:spLocks noChangeArrowheads="1"/>
          </p:cNvSpPr>
          <p:nvPr/>
        </p:nvSpPr>
        <p:spPr bwMode="auto">
          <a:xfrm>
            <a:off x="8077200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6" name="AutoShape 70"/>
          <p:cNvSpPr>
            <a:spLocks noChangeArrowheads="1"/>
          </p:cNvSpPr>
          <p:nvPr/>
        </p:nvSpPr>
        <p:spPr bwMode="auto">
          <a:xfrm>
            <a:off x="8153400" y="4800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7" name="AutoShape 71"/>
          <p:cNvSpPr>
            <a:spLocks noChangeArrowheads="1"/>
          </p:cNvSpPr>
          <p:nvPr/>
        </p:nvSpPr>
        <p:spPr bwMode="auto">
          <a:xfrm>
            <a:off x="8305800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8" name="AutoShape 72"/>
          <p:cNvSpPr>
            <a:spLocks noChangeArrowheads="1"/>
          </p:cNvSpPr>
          <p:nvPr/>
        </p:nvSpPr>
        <p:spPr bwMode="auto">
          <a:xfrm>
            <a:off x="81534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9" name="AutoShape 73"/>
          <p:cNvSpPr>
            <a:spLocks noChangeArrowheads="1"/>
          </p:cNvSpPr>
          <p:nvPr/>
        </p:nvSpPr>
        <p:spPr bwMode="auto">
          <a:xfrm>
            <a:off x="83058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0" name="AutoShape 74"/>
          <p:cNvSpPr>
            <a:spLocks noChangeArrowheads="1"/>
          </p:cNvSpPr>
          <p:nvPr/>
        </p:nvSpPr>
        <p:spPr bwMode="auto">
          <a:xfrm>
            <a:off x="8229600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1" name="AutoShape 75"/>
          <p:cNvSpPr>
            <a:spLocks noChangeArrowheads="1"/>
          </p:cNvSpPr>
          <p:nvPr/>
        </p:nvSpPr>
        <p:spPr bwMode="auto">
          <a:xfrm>
            <a:off x="8077200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2" name="AutoShape 76"/>
          <p:cNvSpPr>
            <a:spLocks noChangeArrowheads="1"/>
          </p:cNvSpPr>
          <p:nvPr/>
        </p:nvSpPr>
        <p:spPr bwMode="auto">
          <a:xfrm>
            <a:off x="790257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3" name="AutoShape 77"/>
          <p:cNvSpPr>
            <a:spLocks noChangeArrowheads="1"/>
          </p:cNvSpPr>
          <p:nvPr/>
        </p:nvSpPr>
        <p:spPr bwMode="auto">
          <a:xfrm>
            <a:off x="8153400" y="4953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4" name="AutoShape 78"/>
          <p:cNvSpPr>
            <a:spLocks noChangeArrowheads="1"/>
          </p:cNvSpPr>
          <p:nvPr/>
        </p:nvSpPr>
        <p:spPr bwMode="auto">
          <a:xfrm>
            <a:off x="7924800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5" name="AutoShape 79"/>
          <p:cNvSpPr>
            <a:spLocks noChangeArrowheads="1"/>
          </p:cNvSpPr>
          <p:nvPr/>
        </p:nvSpPr>
        <p:spPr bwMode="auto">
          <a:xfrm>
            <a:off x="82518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6" name="AutoShape 80"/>
          <p:cNvSpPr>
            <a:spLocks noChangeArrowheads="1"/>
          </p:cNvSpPr>
          <p:nvPr/>
        </p:nvSpPr>
        <p:spPr bwMode="auto">
          <a:xfrm>
            <a:off x="80994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7" name="AutoShape 81"/>
          <p:cNvSpPr>
            <a:spLocks noChangeArrowheads="1"/>
          </p:cNvSpPr>
          <p:nvPr/>
        </p:nvSpPr>
        <p:spPr bwMode="auto">
          <a:xfrm>
            <a:off x="817562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8" name="AutoShape 82"/>
          <p:cNvSpPr>
            <a:spLocks noChangeArrowheads="1"/>
          </p:cNvSpPr>
          <p:nvPr/>
        </p:nvSpPr>
        <p:spPr bwMode="auto">
          <a:xfrm>
            <a:off x="8251825" y="4572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9" name="AutoShape 83"/>
          <p:cNvSpPr>
            <a:spLocks noChangeArrowheads="1"/>
          </p:cNvSpPr>
          <p:nvPr/>
        </p:nvSpPr>
        <p:spPr bwMode="auto">
          <a:xfrm>
            <a:off x="840422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0" name="AutoShape 84"/>
          <p:cNvSpPr>
            <a:spLocks noChangeArrowheads="1"/>
          </p:cNvSpPr>
          <p:nvPr/>
        </p:nvSpPr>
        <p:spPr bwMode="auto">
          <a:xfrm>
            <a:off x="82518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1" name="AutoShape 85"/>
          <p:cNvSpPr>
            <a:spLocks noChangeArrowheads="1"/>
          </p:cNvSpPr>
          <p:nvPr/>
        </p:nvSpPr>
        <p:spPr bwMode="auto">
          <a:xfrm>
            <a:off x="84042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2" name="AutoShape 86"/>
          <p:cNvSpPr>
            <a:spLocks noChangeArrowheads="1"/>
          </p:cNvSpPr>
          <p:nvPr/>
        </p:nvSpPr>
        <p:spPr bwMode="auto">
          <a:xfrm>
            <a:off x="8328025" y="4419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3" name="AutoShape 87"/>
          <p:cNvSpPr>
            <a:spLocks noChangeArrowheads="1"/>
          </p:cNvSpPr>
          <p:nvPr/>
        </p:nvSpPr>
        <p:spPr bwMode="auto">
          <a:xfrm>
            <a:off x="8175625" y="4419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4" name="AutoShape 88"/>
          <p:cNvSpPr>
            <a:spLocks noChangeArrowheads="1"/>
          </p:cNvSpPr>
          <p:nvPr/>
        </p:nvSpPr>
        <p:spPr bwMode="auto">
          <a:xfrm>
            <a:off x="8001000" y="4419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5" name="AutoShape 89"/>
          <p:cNvSpPr>
            <a:spLocks noChangeArrowheads="1"/>
          </p:cNvSpPr>
          <p:nvPr/>
        </p:nvSpPr>
        <p:spPr bwMode="auto">
          <a:xfrm>
            <a:off x="825182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6" name="AutoShape 90"/>
          <p:cNvSpPr>
            <a:spLocks noChangeArrowheads="1"/>
          </p:cNvSpPr>
          <p:nvPr/>
        </p:nvSpPr>
        <p:spPr bwMode="auto">
          <a:xfrm>
            <a:off x="8023225" y="4267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7" name="AutoShape 91"/>
          <p:cNvSpPr>
            <a:spLocks noChangeArrowheads="1"/>
          </p:cNvSpPr>
          <p:nvPr/>
        </p:nvSpPr>
        <p:spPr bwMode="auto">
          <a:xfrm>
            <a:off x="79787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8" name="AutoShape 92"/>
          <p:cNvSpPr>
            <a:spLocks noChangeArrowheads="1"/>
          </p:cNvSpPr>
          <p:nvPr/>
        </p:nvSpPr>
        <p:spPr bwMode="auto">
          <a:xfrm>
            <a:off x="78263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9" name="AutoShape 93"/>
          <p:cNvSpPr>
            <a:spLocks noChangeArrowheads="1"/>
          </p:cNvSpPr>
          <p:nvPr/>
        </p:nvSpPr>
        <p:spPr bwMode="auto">
          <a:xfrm>
            <a:off x="7902575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0" name="AutoShape 94"/>
          <p:cNvSpPr>
            <a:spLocks noChangeArrowheads="1"/>
          </p:cNvSpPr>
          <p:nvPr/>
        </p:nvSpPr>
        <p:spPr bwMode="auto">
          <a:xfrm>
            <a:off x="7978775" y="4800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1" name="AutoShape 95"/>
          <p:cNvSpPr>
            <a:spLocks noChangeArrowheads="1"/>
          </p:cNvSpPr>
          <p:nvPr/>
        </p:nvSpPr>
        <p:spPr bwMode="auto">
          <a:xfrm>
            <a:off x="8131175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2" name="AutoShape 96"/>
          <p:cNvSpPr>
            <a:spLocks noChangeArrowheads="1"/>
          </p:cNvSpPr>
          <p:nvPr/>
        </p:nvSpPr>
        <p:spPr bwMode="auto">
          <a:xfrm>
            <a:off x="79787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3" name="AutoShape 97"/>
          <p:cNvSpPr>
            <a:spLocks noChangeArrowheads="1"/>
          </p:cNvSpPr>
          <p:nvPr/>
        </p:nvSpPr>
        <p:spPr bwMode="auto">
          <a:xfrm>
            <a:off x="81311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4" name="AutoShape 98"/>
          <p:cNvSpPr>
            <a:spLocks noChangeArrowheads="1"/>
          </p:cNvSpPr>
          <p:nvPr/>
        </p:nvSpPr>
        <p:spPr bwMode="auto">
          <a:xfrm>
            <a:off x="805497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5" name="AutoShape 99"/>
          <p:cNvSpPr>
            <a:spLocks noChangeArrowheads="1"/>
          </p:cNvSpPr>
          <p:nvPr/>
        </p:nvSpPr>
        <p:spPr bwMode="auto">
          <a:xfrm>
            <a:off x="790257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6" name="AutoShape 100"/>
          <p:cNvSpPr>
            <a:spLocks noChangeArrowheads="1"/>
          </p:cNvSpPr>
          <p:nvPr/>
        </p:nvSpPr>
        <p:spPr bwMode="auto">
          <a:xfrm>
            <a:off x="7727950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7" name="AutoShape 101"/>
          <p:cNvSpPr>
            <a:spLocks noChangeArrowheads="1"/>
          </p:cNvSpPr>
          <p:nvPr/>
        </p:nvSpPr>
        <p:spPr bwMode="auto">
          <a:xfrm>
            <a:off x="7978775" y="4953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8" name="AutoShape 102"/>
          <p:cNvSpPr>
            <a:spLocks noChangeArrowheads="1"/>
          </p:cNvSpPr>
          <p:nvPr/>
        </p:nvSpPr>
        <p:spPr bwMode="auto">
          <a:xfrm>
            <a:off x="775017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9" name="AutoShape 105"/>
          <p:cNvSpPr>
            <a:spLocks noChangeArrowheads="1"/>
          </p:cNvSpPr>
          <p:nvPr/>
        </p:nvSpPr>
        <p:spPr bwMode="auto">
          <a:xfrm>
            <a:off x="6096000" y="1524000"/>
            <a:ext cx="990600" cy="228600"/>
          </a:xfrm>
          <a:prstGeom prst="leftRightArrow">
            <a:avLst>
              <a:gd name="adj1" fmla="val 50000"/>
              <a:gd name="adj2" fmla="val 8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0" name="AutoShape 106"/>
          <p:cNvSpPr>
            <a:spLocks noChangeArrowheads="1"/>
          </p:cNvSpPr>
          <p:nvPr/>
        </p:nvSpPr>
        <p:spPr bwMode="auto">
          <a:xfrm>
            <a:off x="6096000" y="3048000"/>
            <a:ext cx="990600" cy="228600"/>
          </a:xfrm>
          <a:prstGeom prst="leftRightArrow">
            <a:avLst>
              <a:gd name="adj1" fmla="val 50000"/>
              <a:gd name="adj2" fmla="val 8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1" name="AutoShape 107"/>
          <p:cNvSpPr>
            <a:spLocks noChangeArrowheads="1"/>
          </p:cNvSpPr>
          <p:nvPr/>
        </p:nvSpPr>
        <p:spPr bwMode="auto">
          <a:xfrm>
            <a:off x="6172200" y="4648200"/>
            <a:ext cx="990600" cy="228600"/>
          </a:xfrm>
          <a:prstGeom prst="leftRightArrow">
            <a:avLst>
              <a:gd name="adj1" fmla="val 50000"/>
              <a:gd name="adj2" fmla="val 8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9" name="Rectangle 118"/>
          <p:cNvSpPr>
            <a:spLocks noChangeArrowheads="1"/>
          </p:cNvSpPr>
          <p:nvPr/>
        </p:nvSpPr>
        <p:spPr bwMode="auto">
          <a:xfrm>
            <a:off x="423834" y="3386134"/>
            <a:ext cx="1371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70" name="Oval 119"/>
          <p:cNvSpPr>
            <a:spLocks noChangeArrowheads="1"/>
          </p:cNvSpPr>
          <p:nvPr/>
        </p:nvSpPr>
        <p:spPr bwMode="auto">
          <a:xfrm>
            <a:off x="271434" y="3157534"/>
            <a:ext cx="152400" cy="6096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33871" name="Rectangle 120"/>
          <p:cNvSpPr>
            <a:spLocks noChangeArrowheads="1"/>
          </p:cNvSpPr>
          <p:nvPr/>
        </p:nvSpPr>
        <p:spPr bwMode="auto">
          <a:xfrm>
            <a:off x="500034" y="2928934"/>
            <a:ext cx="1295400" cy="3810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72" name="Rectangle 121"/>
          <p:cNvSpPr>
            <a:spLocks noChangeArrowheads="1"/>
          </p:cNvSpPr>
          <p:nvPr/>
        </p:nvSpPr>
        <p:spPr bwMode="auto">
          <a:xfrm>
            <a:off x="423834" y="2852734"/>
            <a:ext cx="1371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73" name="Text Box 122"/>
          <p:cNvSpPr txBox="1">
            <a:spLocks noChangeArrowheads="1"/>
          </p:cNvSpPr>
          <p:nvPr/>
        </p:nvSpPr>
        <p:spPr bwMode="auto">
          <a:xfrm>
            <a:off x="7772400" y="533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</a:t>
            </a:r>
          </a:p>
        </p:txBody>
      </p:sp>
      <p:sp>
        <p:nvSpPr>
          <p:cNvPr id="33874" name="Text Box 123"/>
          <p:cNvSpPr txBox="1">
            <a:spLocks noChangeArrowheads="1"/>
          </p:cNvSpPr>
          <p:nvPr/>
        </p:nvSpPr>
        <p:spPr bwMode="auto">
          <a:xfrm>
            <a:off x="381000" y="9144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データ</a:t>
            </a:r>
          </a:p>
        </p:txBody>
      </p:sp>
      <p:sp>
        <p:nvSpPr>
          <p:cNvPr id="33875" name="Text Box 124"/>
          <p:cNvSpPr txBox="1">
            <a:spLocks noChangeArrowheads="1"/>
          </p:cNvSpPr>
          <p:nvPr/>
        </p:nvSpPr>
        <p:spPr bwMode="auto">
          <a:xfrm>
            <a:off x="3124200" y="990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</a:t>
            </a:r>
          </a:p>
        </p:txBody>
      </p:sp>
      <p:sp>
        <p:nvSpPr>
          <p:cNvPr id="33876" name="AutoShape 125"/>
          <p:cNvSpPr>
            <a:spLocks noChangeArrowheads="1"/>
          </p:cNvSpPr>
          <p:nvPr/>
        </p:nvSpPr>
        <p:spPr bwMode="auto">
          <a:xfrm>
            <a:off x="3048000" y="1828800"/>
            <a:ext cx="762000" cy="304800"/>
          </a:xfrm>
          <a:prstGeom prst="cloudCallout">
            <a:avLst>
              <a:gd name="adj1" fmla="val -38125"/>
              <a:gd name="adj2" fmla="val 5731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77" name="AutoShape 126"/>
          <p:cNvSpPr>
            <a:spLocks noChangeArrowheads="1"/>
          </p:cNvSpPr>
          <p:nvPr/>
        </p:nvSpPr>
        <p:spPr bwMode="auto">
          <a:xfrm>
            <a:off x="2743200" y="2895600"/>
            <a:ext cx="1371600" cy="609600"/>
          </a:xfrm>
          <a:prstGeom prst="cloudCallout">
            <a:avLst>
              <a:gd name="adj1" fmla="val 6366"/>
              <a:gd name="adj2" fmla="val -37241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78" name="AutoShape 127"/>
          <p:cNvSpPr>
            <a:spLocks noChangeArrowheads="1"/>
          </p:cNvSpPr>
          <p:nvPr/>
        </p:nvSpPr>
        <p:spPr bwMode="auto">
          <a:xfrm>
            <a:off x="2438400" y="4343400"/>
            <a:ext cx="1828800" cy="1143000"/>
          </a:xfrm>
          <a:prstGeom prst="cloudCallout">
            <a:avLst>
              <a:gd name="adj1" fmla="val 5903"/>
              <a:gd name="adj2" fmla="val -4430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79" name="AutoShape 128"/>
          <p:cNvSpPr>
            <a:spLocks noChangeArrowheads="1"/>
          </p:cNvSpPr>
          <p:nvPr/>
        </p:nvSpPr>
        <p:spPr bwMode="auto">
          <a:xfrm>
            <a:off x="1905000" y="1828800"/>
            <a:ext cx="685800" cy="228600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80" name="AutoShape 129"/>
          <p:cNvSpPr>
            <a:spLocks noChangeArrowheads="1"/>
          </p:cNvSpPr>
          <p:nvPr/>
        </p:nvSpPr>
        <p:spPr bwMode="auto">
          <a:xfrm>
            <a:off x="1905000" y="3200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81" name="AutoShape 130"/>
          <p:cNvSpPr>
            <a:spLocks noChangeArrowheads="1"/>
          </p:cNvSpPr>
          <p:nvPr/>
        </p:nvSpPr>
        <p:spPr bwMode="auto">
          <a:xfrm>
            <a:off x="1828800" y="4724400"/>
            <a:ext cx="533400" cy="457200"/>
          </a:xfrm>
          <a:prstGeom prst="leftRightArrow">
            <a:avLst>
              <a:gd name="adj1" fmla="val 50000"/>
              <a:gd name="adj2" fmla="val 2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82" name="AutoShape 131"/>
          <p:cNvSpPr>
            <a:spLocks noChangeArrowheads="1"/>
          </p:cNvSpPr>
          <p:nvPr/>
        </p:nvSpPr>
        <p:spPr bwMode="auto">
          <a:xfrm>
            <a:off x="5334000" y="5715000"/>
            <a:ext cx="2590800" cy="762000"/>
          </a:xfrm>
          <a:prstGeom prst="wedgeRoundRectCallout">
            <a:avLst>
              <a:gd name="adj1" fmla="val -5329"/>
              <a:gd name="adj2" fmla="val -13645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83" name="Text Box 132"/>
          <p:cNvSpPr txBox="1">
            <a:spLocks noChangeArrowheads="1"/>
          </p:cNvSpPr>
          <p:nvPr/>
        </p:nvSpPr>
        <p:spPr bwMode="auto">
          <a:xfrm>
            <a:off x="5607050" y="58674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蒸留・融解等</a:t>
            </a:r>
          </a:p>
        </p:txBody>
      </p:sp>
      <p:sp>
        <p:nvSpPr>
          <p:cNvPr id="33884" name="AutoShape 133"/>
          <p:cNvSpPr>
            <a:spLocks noChangeArrowheads="1"/>
          </p:cNvSpPr>
          <p:nvPr/>
        </p:nvSpPr>
        <p:spPr bwMode="auto">
          <a:xfrm>
            <a:off x="285750" y="5572125"/>
            <a:ext cx="4000500" cy="1071563"/>
          </a:xfrm>
          <a:prstGeom prst="wedgeRoundRectCallout">
            <a:avLst>
              <a:gd name="adj1" fmla="val 6167"/>
              <a:gd name="adj2" fmla="val -6627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85" name="Text Box 134"/>
          <p:cNvSpPr txBox="1">
            <a:spLocks noChangeArrowheads="1"/>
          </p:cNvSpPr>
          <p:nvPr/>
        </p:nvSpPr>
        <p:spPr bwMode="auto">
          <a:xfrm>
            <a:off x="500063" y="5657850"/>
            <a:ext cx="3786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データから情報のとり出し方</a:t>
            </a:r>
            <a:endParaRPr lang="en-US" altLang="ja-JP"/>
          </a:p>
          <a:p>
            <a:r>
              <a:rPr lang="ja-JP" altLang="en-US"/>
              <a:t>を学ぶ。（実は、確率）</a:t>
            </a:r>
          </a:p>
        </p:txBody>
      </p:sp>
      <p:sp>
        <p:nvSpPr>
          <p:cNvPr id="95" name="Rectangle 118"/>
          <p:cNvSpPr>
            <a:spLocks noChangeArrowheads="1"/>
          </p:cNvSpPr>
          <p:nvPr/>
        </p:nvSpPr>
        <p:spPr bwMode="auto">
          <a:xfrm>
            <a:off x="352396" y="4957770"/>
            <a:ext cx="1371600" cy="4572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96" name="Oval 119"/>
          <p:cNvSpPr>
            <a:spLocks noChangeArrowheads="1"/>
          </p:cNvSpPr>
          <p:nvPr/>
        </p:nvSpPr>
        <p:spPr bwMode="auto">
          <a:xfrm>
            <a:off x="199996" y="4729170"/>
            <a:ext cx="152400" cy="609600"/>
          </a:xfrm>
          <a:prstGeom prst="ellipse">
            <a:avLst/>
          </a:prstGeom>
          <a:solidFill>
            <a:srgbClr val="993300">
              <a:alpha val="50195"/>
            </a:srgb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97" name="Rectangle 120"/>
          <p:cNvSpPr>
            <a:spLocks noChangeArrowheads="1"/>
          </p:cNvSpPr>
          <p:nvPr/>
        </p:nvSpPr>
        <p:spPr bwMode="auto">
          <a:xfrm>
            <a:off x="428596" y="4500570"/>
            <a:ext cx="1295400" cy="3810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98" name="Rectangle 121"/>
          <p:cNvSpPr>
            <a:spLocks noChangeArrowheads="1"/>
          </p:cNvSpPr>
          <p:nvPr/>
        </p:nvSpPr>
        <p:spPr bwMode="auto">
          <a:xfrm>
            <a:off x="352396" y="4424370"/>
            <a:ext cx="1371600" cy="4572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99" name="Rectangle 118"/>
          <p:cNvSpPr>
            <a:spLocks noChangeArrowheads="1"/>
          </p:cNvSpPr>
          <p:nvPr/>
        </p:nvSpPr>
        <p:spPr bwMode="auto">
          <a:xfrm>
            <a:off x="352396" y="2028812"/>
            <a:ext cx="13716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0" name="Oval 119"/>
          <p:cNvSpPr>
            <a:spLocks noChangeArrowheads="1"/>
          </p:cNvSpPr>
          <p:nvPr/>
        </p:nvSpPr>
        <p:spPr bwMode="auto">
          <a:xfrm>
            <a:off x="199996" y="1800212"/>
            <a:ext cx="1524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101" name="Rectangle 120"/>
          <p:cNvSpPr>
            <a:spLocks noChangeArrowheads="1"/>
          </p:cNvSpPr>
          <p:nvPr/>
        </p:nvSpPr>
        <p:spPr bwMode="auto">
          <a:xfrm>
            <a:off x="428596" y="1571612"/>
            <a:ext cx="1295400" cy="3810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2" name="Rectangle 121"/>
          <p:cNvSpPr>
            <a:spLocks noChangeArrowheads="1"/>
          </p:cNvSpPr>
          <p:nvPr/>
        </p:nvSpPr>
        <p:spPr bwMode="auto">
          <a:xfrm>
            <a:off x="352396" y="1495412"/>
            <a:ext cx="13716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B67E7B-E027-4A68-8993-A58635030DB6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75596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前のスライドでは、輝度値が全ての画素で確率が均等であると仮定してあった。</a:t>
            </a:r>
          </a:p>
          <a:p>
            <a:r>
              <a:rPr lang="ja-JP" altLang="en-US"/>
              <a:t>実は、風景画、人物画等では、画素における輝度値の出現確率は一様ではない。</a:t>
            </a:r>
          </a:p>
          <a:p>
            <a:r>
              <a:rPr lang="ja-JP" altLang="en-US"/>
              <a:t>このような場合、より少ない情報量しか持たない。</a:t>
            </a:r>
          </a:p>
          <a:p>
            <a:r>
              <a:rPr lang="ja-JP" altLang="en-US"/>
              <a:t>すなわち、確率が一様でない場合には、１画素あたりの平均情報量は、一様な場合より小さくなる。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02EED-3F60-40EF-AAC2-A7A43A4AE526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8674" name="Object 12"/>
          <p:cNvGraphicFramePr>
            <a:graphicFrameLocks noChangeAspect="1"/>
          </p:cNvGraphicFramePr>
          <p:nvPr/>
        </p:nvGraphicFramePr>
        <p:xfrm>
          <a:off x="533400" y="2770188"/>
          <a:ext cx="2057400" cy="523875"/>
        </p:xfrm>
        <a:graphic>
          <a:graphicData uri="http://schemas.openxmlformats.org/presentationml/2006/ole">
            <p:oleObj spid="_x0000_s28674" name="Equation" r:id="rId3" imgW="647640" imgH="164880" progId="Equation.DSMT4">
              <p:embed/>
            </p:oleObj>
          </a:graphicData>
        </a:graphic>
      </p:graphicFrame>
      <p:sp>
        <p:nvSpPr>
          <p:cNvPr id="28679" name="Text Box 14"/>
          <p:cNvSpPr txBox="1">
            <a:spLocks noChangeArrowheads="1"/>
          </p:cNvSpPr>
          <p:nvPr/>
        </p:nvSpPr>
        <p:spPr bwMode="auto">
          <a:xfrm>
            <a:off x="457200" y="2846388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の画素で、各画素が　　　　階調の白黒画像の自己情報量を求めよ。</a:t>
            </a:r>
          </a:p>
        </p:txBody>
      </p:sp>
      <p:graphicFrame>
        <p:nvGraphicFramePr>
          <p:cNvPr id="28675" name="Object 15"/>
          <p:cNvGraphicFramePr>
            <a:graphicFrameLocks noChangeAspect="1"/>
          </p:cNvGraphicFramePr>
          <p:nvPr/>
        </p:nvGraphicFramePr>
        <p:xfrm>
          <a:off x="5562600" y="2846388"/>
          <a:ext cx="606425" cy="523875"/>
        </p:xfrm>
        <a:graphic>
          <a:graphicData uri="http://schemas.openxmlformats.org/presentationml/2006/ole">
            <p:oleObj spid="_x0000_s28675" name="Equation" r:id="rId4" imgW="190440" imgH="164880" progId="Equation.DSMT4">
              <p:embed/>
            </p:oleObj>
          </a:graphicData>
        </a:graphic>
      </p:graphicFrame>
      <p:sp>
        <p:nvSpPr>
          <p:cNvPr id="28680" name="Text Box 16"/>
          <p:cNvSpPr txBox="1">
            <a:spLocks noChangeArrowheads="1"/>
          </p:cNvSpPr>
          <p:nvPr/>
        </p:nvSpPr>
        <p:spPr bwMode="auto">
          <a:xfrm>
            <a:off x="441325" y="208915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8676" name="Object 20"/>
          <p:cNvGraphicFramePr>
            <a:graphicFrameLocks noChangeAspect="1"/>
          </p:cNvGraphicFramePr>
          <p:nvPr/>
        </p:nvGraphicFramePr>
        <p:xfrm>
          <a:off x="685800" y="4522788"/>
          <a:ext cx="2057400" cy="523875"/>
        </p:xfrm>
        <a:graphic>
          <a:graphicData uri="http://schemas.openxmlformats.org/presentationml/2006/ole">
            <p:oleObj spid="_x0000_s28676" name="Equation" r:id="rId5" imgW="647640" imgH="164880" progId="Equation.DSMT4">
              <p:embed/>
            </p:oleObj>
          </a:graphicData>
        </a:graphic>
      </p:graphicFrame>
      <p:sp>
        <p:nvSpPr>
          <p:cNvPr id="28681" name="Text Box 21"/>
          <p:cNvSpPr txBox="1">
            <a:spLocks noChangeArrowheads="1"/>
          </p:cNvSpPr>
          <p:nvPr/>
        </p:nvSpPr>
        <p:spPr bwMode="auto">
          <a:xfrm>
            <a:off x="609600" y="4598988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の画素のカラー画像の自己情報量を求めよ。ただし、１画素は赤、緑、青（ＲＧＢ）の各色で表され、各色はそれぞれ１６階調で表されるものとする。</a:t>
            </a:r>
          </a:p>
        </p:txBody>
      </p:sp>
      <p:sp>
        <p:nvSpPr>
          <p:cNvPr id="28682" name="Text Box 23"/>
          <p:cNvSpPr txBox="1">
            <a:spLocks noChangeArrowheads="1"/>
          </p:cNvSpPr>
          <p:nvPr/>
        </p:nvSpPr>
        <p:spPr bwMode="auto">
          <a:xfrm>
            <a:off x="533400" y="397351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8683" name="テキスト ボックス 10"/>
          <p:cNvSpPr txBox="1">
            <a:spLocks noChangeArrowheads="1"/>
          </p:cNvSpPr>
          <p:nvPr/>
        </p:nvSpPr>
        <p:spPr bwMode="auto">
          <a:xfrm>
            <a:off x="642938" y="714375"/>
            <a:ext cx="80756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下の画像の自己情報量を求めよ。ただし、各画素の諧調値は</a:t>
            </a:r>
            <a:endParaRPr lang="en-US" altLang="ja-JP"/>
          </a:p>
          <a:p>
            <a:r>
              <a:rPr lang="ja-JP" altLang="en-US"/>
              <a:t>すべて均等に現れるのものとする。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5962E-B9BE-4463-AED6-5290F2D3F3D1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7225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情報の大小（情報量の性質１）</a:t>
            </a:r>
          </a:p>
        </p:txBody>
      </p:sp>
      <p:sp>
        <p:nvSpPr>
          <p:cNvPr id="1033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314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a)</a:t>
            </a:r>
            <a:r>
              <a:rPr lang="ja-JP" altLang="en-US"/>
              <a:t>沖縄に雪が降った。</a:t>
            </a:r>
          </a:p>
        </p:txBody>
      </p:sp>
      <p:sp>
        <p:nvSpPr>
          <p:cNvPr id="1034" name="Text Box 4"/>
          <p:cNvSpPr txBox="1">
            <a:spLocks noChangeArrowheads="1"/>
          </p:cNvSpPr>
          <p:nvPr/>
        </p:nvSpPr>
        <p:spPr bwMode="auto">
          <a:xfrm>
            <a:off x="754063" y="2743200"/>
            <a:ext cx="3468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b)</a:t>
            </a:r>
            <a:r>
              <a:rPr lang="ja-JP" altLang="en-US"/>
              <a:t>北海道に雪が降った。</a:t>
            </a:r>
          </a:p>
        </p:txBody>
      </p:sp>
      <p:sp>
        <p:nvSpPr>
          <p:cNvPr id="1035" name="Text Box 5"/>
          <p:cNvSpPr txBox="1">
            <a:spLocks noChangeArrowheads="1"/>
          </p:cNvSpPr>
          <p:nvPr/>
        </p:nvSpPr>
        <p:spPr bwMode="auto">
          <a:xfrm>
            <a:off x="1203325" y="935038"/>
            <a:ext cx="203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事象（出来事）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6357938" y="1714500"/>
          <a:ext cx="838200" cy="638175"/>
        </p:xfrm>
        <a:graphic>
          <a:graphicData uri="http://schemas.openxmlformats.org/presentationml/2006/ole">
            <p:oleObj spid="_x0000_s1026" name="Equation" r:id="rId3" imgW="266400" imgH="203040" progId="Equation.DSMT4">
              <p:embed/>
            </p:oleObj>
          </a:graphicData>
        </a:graphic>
      </p:graphicFrame>
      <p:sp>
        <p:nvSpPr>
          <p:cNvPr id="1036" name="Text Box 7"/>
          <p:cNvSpPr txBox="1">
            <a:spLocks noChangeArrowheads="1"/>
          </p:cNvSpPr>
          <p:nvPr/>
        </p:nvSpPr>
        <p:spPr bwMode="auto">
          <a:xfrm>
            <a:off x="6286500" y="9286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情報量</a:t>
            </a:r>
          </a:p>
        </p:txBody>
      </p:sp>
      <p:graphicFrame>
        <p:nvGraphicFramePr>
          <p:cNvPr id="1027" name="Object 1"/>
          <p:cNvGraphicFramePr>
            <a:graphicFrameLocks noChangeAspect="1"/>
          </p:cNvGraphicFramePr>
          <p:nvPr/>
        </p:nvGraphicFramePr>
        <p:xfrm>
          <a:off x="6357938" y="2500313"/>
          <a:ext cx="798512" cy="638175"/>
        </p:xfrm>
        <a:graphic>
          <a:graphicData uri="http://schemas.openxmlformats.org/presentationml/2006/ole">
            <p:oleObj spid="_x0000_s1027" name="Equation" r:id="rId4" imgW="253800" imgH="203040" progId="Equation.DSMT4">
              <p:embed/>
            </p:oleObj>
          </a:graphicData>
        </a:graphic>
      </p:graphicFrame>
      <p:sp>
        <p:nvSpPr>
          <p:cNvPr id="1037" name="Text Box 10"/>
          <p:cNvSpPr txBox="1">
            <a:spLocks noChangeArrowheads="1"/>
          </p:cNvSpPr>
          <p:nvPr/>
        </p:nvSpPr>
        <p:spPr bwMode="auto">
          <a:xfrm>
            <a:off x="500063" y="4357688"/>
            <a:ext cx="228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どれが妥当か？</a:t>
            </a:r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/>
        </p:nvGraphicFramePr>
        <p:xfrm>
          <a:off x="571472" y="5429264"/>
          <a:ext cx="1676400" cy="504825"/>
        </p:xfrm>
        <a:graphic>
          <a:graphicData uri="http://schemas.openxmlformats.org/presentationml/2006/ole">
            <p:oleObj spid="_x0000_s1028" name="Equation" r:id="rId5" imgW="672840" imgH="203040" progId="Equation.DSMT4">
              <p:embed/>
            </p:oleObj>
          </a:graphicData>
        </a:graphic>
      </p:graphicFrame>
      <p:graphicFrame>
        <p:nvGraphicFramePr>
          <p:cNvPr id="1029" name="Object 3"/>
          <p:cNvGraphicFramePr>
            <a:graphicFrameLocks noChangeAspect="1"/>
          </p:cNvGraphicFramePr>
          <p:nvPr/>
        </p:nvGraphicFramePr>
        <p:xfrm>
          <a:off x="3643306" y="5357826"/>
          <a:ext cx="1708150" cy="504825"/>
        </p:xfrm>
        <a:graphic>
          <a:graphicData uri="http://schemas.openxmlformats.org/presentationml/2006/ole">
            <p:oleObj spid="_x0000_s1029" name="Equation" r:id="rId6" imgW="685800" imgH="203040" progId="Equation.DSMT4">
              <p:embed/>
            </p:oleObj>
          </a:graphicData>
        </a:graphic>
      </p:graphicFrame>
      <p:graphicFrame>
        <p:nvGraphicFramePr>
          <p:cNvPr id="1030" name="Object 4"/>
          <p:cNvGraphicFramePr>
            <a:graphicFrameLocks noChangeAspect="1"/>
          </p:cNvGraphicFramePr>
          <p:nvPr/>
        </p:nvGraphicFramePr>
        <p:xfrm>
          <a:off x="6215074" y="5286388"/>
          <a:ext cx="1676400" cy="504825"/>
        </p:xfrm>
        <a:graphic>
          <a:graphicData uri="http://schemas.openxmlformats.org/presentationml/2006/ole">
            <p:oleObj spid="_x0000_s1030" name="Equation" r:id="rId7" imgW="672840" imgH="203040" progId="Equation.DSMT4">
              <p:embed/>
            </p:oleObj>
          </a:graphicData>
        </a:graphic>
      </p:graphicFrame>
      <p:sp>
        <p:nvSpPr>
          <p:cNvPr id="1038" name="AutoShape 131"/>
          <p:cNvSpPr>
            <a:spLocks noChangeArrowheads="1"/>
          </p:cNvSpPr>
          <p:nvPr/>
        </p:nvSpPr>
        <p:spPr bwMode="auto">
          <a:xfrm>
            <a:off x="3500438" y="857250"/>
            <a:ext cx="2500312" cy="928688"/>
          </a:xfrm>
          <a:prstGeom prst="wedgeRoundRectCallout">
            <a:avLst>
              <a:gd name="adj1" fmla="val -60292"/>
              <a:gd name="adj2" fmla="val 6700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9" name="テキスト ボックス 14"/>
          <p:cNvSpPr txBox="1">
            <a:spLocks noChangeArrowheads="1"/>
          </p:cNvSpPr>
          <p:nvPr/>
        </p:nvSpPr>
        <p:spPr bwMode="auto">
          <a:xfrm>
            <a:off x="3571875" y="1143000"/>
            <a:ext cx="2500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ニュースになる！</a:t>
            </a:r>
          </a:p>
        </p:txBody>
      </p:sp>
      <p:sp>
        <p:nvSpPr>
          <p:cNvPr id="1040" name="AutoShape 131"/>
          <p:cNvSpPr>
            <a:spLocks noChangeArrowheads="1"/>
          </p:cNvSpPr>
          <p:nvPr/>
        </p:nvSpPr>
        <p:spPr bwMode="auto">
          <a:xfrm>
            <a:off x="3714750" y="3286125"/>
            <a:ext cx="2500313" cy="928688"/>
          </a:xfrm>
          <a:prstGeom prst="wedgeRoundRectCallout">
            <a:avLst>
              <a:gd name="adj1" fmla="val -35329"/>
              <a:gd name="adj2" fmla="val -6896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41" name="テキスト ボックス 16"/>
          <p:cNvSpPr txBox="1">
            <a:spLocks noChangeArrowheads="1"/>
          </p:cNvSpPr>
          <p:nvPr/>
        </p:nvSpPr>
        <p:spPr bwMode="auto">
          <a:xfrm>
            <a:off x="3786188" y="3571875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ニュースになる？</a:t>
            </a:r>
          </a:p>
        </p:txBody>
      </p:sp>
      <p:sp>
        <p:nvSpPr>
          <p:cNvPr id="1042" name="AutoShape 131"/>
          <p:cNvSpPr>
            <a:spLocks noChangeArrowheads="1"/>
          </p:cNvSpPr>
          <p:nvPr/>
        </p:nvSpPr>
        <p:spPr bwMode="auto">
          <a:xfrm>
            <a:off x="7358063" y="2500313"/>
            <a:ext cx="1428750" cy="1428750"/>
          </a:xfrm>
          <a:prstGeom prst="wedgeRoundRectCallout">
            <a:avLst>
              <a:gd name="adj1" fmla="val -53944"/>
              <a:gd name="adj2" fmla="val -7895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一種の重要度と考える。</a:t>
            </a:r>
            <a:endParaRPr lang="ja-JP" altLang="ja-JP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1472" y="485776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：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71868" y="4857760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57950" y="4714884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461557-30B4-4374-9B2F-BEA2002B158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481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041775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4820" name="Text Box 1029"/>
          <p:cNvSpPr txBox="1">
            <a:spLocks noChangeArrowheads="1"/>
          </p:cNvSpPr>
          <p:nvPr/>
        </p:nvSpPr>
        <p:spPr bwMode="auto">
          <a:xfrm>
            <a:off x="1143000" y="228600"/>
            <a:ext cx="7532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次のニュース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事象</a:t>
            </a:r>
            <a:r>
              <a:rPr lang="ja-JP" altLang="en-US" dirty="0" smtClean="0"/>
              <a:t>）の確率と情報量</a:t>
            </a:r>
            <a:r>
              <a:rPr lang="ja-JP" altLang="en-US" dirty="0"/>
              <a:t>の大小関係を示せ。</a:t>
            </a:r>
          </a:p>
        </p:txBody>
      </p:sp>
      <p:sp>
        <p:nvSpPr>
          <p:cNvPr id="34821" name="Text Box 1037"/>
          <p:cNvSpPr txBox="1">
            <a:spLocks noChangeArrowheads="1"/>
          </p:cNvSpPr>
          <p:nvPr/>
        </p:nvSpPr>
        <p:spPr bwMode="auto">
          <a:xfrm>
            <a:off x="288925" y="68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2" name="Text Box 1038"/>
          <p:cNvSpPr txBox="1">
            <a:spLocks noChangeArrowheads="1"/>
          </p:cNvSpPr>
          <p:nvPr/>
        </p:nvSpPr>
        <p:spPr bwMode="auto">
          <a:xfrm>
            <a:off x="609600" y="1274763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（宝</a:t>
            </a:r>
            <a:r>
              <a:rPr lang="en-US" altLang="ja-JP"/>
              <a:t>a</a:t>
            </a:r>
            <a:r>
              <a:rPr lang="ja-JP" altLang="en-US"/>
              <a:t>） 買った宝くじが外れた。</a:t>
            </a:r>
          </a:p>
        </p:txBody>
      </p:sp>
      <p:sp>
        <p:nvSpPr>
          <p:cNvPr id="34823" name="Text Box 1039"/>
          <p:cNvSpPr txBox="1">
            <a:spLocks noChangeArrowheads="1"/>
          </p:cNvSpPr>
          <p:nvPr/>
        </p:nvSpPr>
        <p:spPr bwMode="auto">
          <a:xfrm>
            <a:off x="685800" y="1731963"/>
            <a:ext cx="460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宝</a:t>
            </a:r>
            <a:r>
              <a:rPr lang="en-US" altLang="ja-JP"/>
              <a:t>b) </a:t>
            </a:r>
            <a:r>
              <a:rPr lang="ja-JP" altLang="en-US"/>
              <a:t>買った宝くじが１等当たった。</a:t>
            </a:r>
          </a:p>
        </p:txBody>
      </p:sp>
      <p:sp>
        <p:nvSpPr>
          <p:cNvPr id="34824" name="Text Box 1040"/>
          <p:cNvSpPr txBox="1">
            <a:spLocks noChangeArrowheads="1"/>
          </p:cNvSpPr>
          <p:nvPr/>
        </p:nvSpPr>
        <p:spPr bwMode="auto">
          <a:xfrm>
            <a:off x="304800" y="2743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34825" name="Text Box 1041"/>
          <p:cNvSpPr txBox="1">
            <a:spLocks noChangeArrowheads="1"/>
          </p:cNvSpPr>
          <p:nvPr/>
        </p:nvSpPr>
        <p:spPr bwMode="auto">
          <a:xfrm>
            <a:off x="381000" y="4572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34826" name="Text Box 1042"/>
          <p:cNvSpPr txBox="1">
            <a:spLocks noChangeArrowheads="1"/>
          </p:cNvSpPr>
          <p:nvPr/>
        </p:nvSpPr>
        <p:spPr bwMode="auto">
          <a:xfrm>
            <a:off x="750888" y="3048000"/>
            <a:ext cx="345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（事</a:t>
            </a:r>
            <a:r>
              <a:rPr lang="en-US" altLang="ja-JP"/>
              <a:t>a</a:t>
            </a:r>
            <a:r>
              <a:rPr lang="ja-JP" altLang="en-US"/>
              <a:t>）今日事故にあった。</a:t>
            </a:r>
          </a:p>
        </p:txBody>
      </p:sp>
      <p:sp>
        <p:nvSpPr>
          <p:cNvPr id="34827" name="Text Box 1043"/>
          <p:cNvSpPr txBox="1">
            <a:spLocks noChangeArrowheads="1"/>
          </p:cNvSpPr>
          <p:nvPr/>
        </p:nvSpPr>
        <p:spPr bwMode="auto">
          <a:xfrm>
            <a:off x="750888" y="3505200"/>
            <a:ext cx="4125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事</a:t>
            </a:r>
            <a:r>
              <a:rPr lang="en-US" altLang="ja-JP"/>
              <a:t>b) </a:t>
            </a:r>
            <a:r>
              <a:rPr lang="ja-JP" altLang="en-US"/>
              <a:t>今日事故にあわなかった</a:t>
            </a:r>
          </a:p>
        </p:txBody>
      </p:sp>
      <p:sp>
        <p:nvSpPr>
          <p:cNvPr id="34828" name="Text Box 1044"/>
          <p:cNvSpPr txBox="1">
            <a:spLocks noChangeArrowheads="1"/>
          </p:cNvSpPr>
          <p:nvPr/>
        </p:nvSpPr>
        <p:spPr bwMode="auto">
          <a:xfrm>
            <a:off x="762000" y="4800600"/>
            <a:ext cx="4579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（サ</a:t>
            </a:r>
            <a:r>
              <a:rPr lang="en-US" altLang="ja-JP"/>
              <a:t>a)</a:t>
            </a:r>
            <a:r>
              <a:rPr lang="ja-JP" altLang="en-US"/>
              <a:t>サイコロを振ったら１が出た。</a:t>
            </a:r>
          </a:p>
        </p:txBody>
      </p:sp>
      <p:sp>
        <p:nvSpPr>
          <p:cNvPr id="34829" name="Rectangle 1045"/>
          <p:cNvSpPr>
            <a:spLocks noChangeArrowheads="1"/>
          </p:cNvSpPr>
          <p:nvPr/>
        </p:nvSpPr>
        <p:spPr bwMode="auto">
          <a:xfrm>
            <a:off x="762000" y="5410200"/>
            <a:ext cx="2568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（サ</a:t>
            </a:r>
            <a:r>
              <a:rPr lang="en-US" altLang="ja-JP"/>
              <a:t>b)</a:t>
            </a:r>
            <a:r>
              <a:rPr lang="ja-JP" altLang="en-US"/>
              <a:t>偶数がでた。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A589F4-DF5C-4D14-9344-DBDAFF16CF23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867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情報量と確率の関係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642910" y="1928802"/>
            <a:ext cx="2751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沖縄</a:t>
            </a:r>
            <a:r>
              <a:rPr lang="ja-JP" altLang="en-US" dirty="0"/>
              <a:t>に雪が降った。</a:t>
            </a: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571472" y="2786058"/>
            <a:ext cx="3058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北海道</a:t>
            </a:r>
            <a:r>
              <a:rPr lang="ja-JP" altLang="en-US" dirty="0"/>
              <a:t>に雪が降った。</a:t>
            </a:r>
          </a:p>
        </p:txBody>
      </p:sp>
      <p:sp>
        <p:nvSpPr>
          <p:cNvPr id="2060" name="Text Box 5"/>
          <p:cNvSpPr txBox="1">
            <a:spLocks noChangeArrowheads="1"/>
          </p:cNvSpPr>
          <p:nvPr/>
        </p:nvSpPr>
        <p:spPr bwMode="auto">
          <a:xfrm>
            <a:off x="1285852" y="1142984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事象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4286250" y="1857375"/>
          <a:ext cx="838200" cy="638175"/>
        </p:xfrm>
        <a:graphic>
          <a:graphicData uri="http://schemas.openxmlformats.org/presentationml/2006/ole">
            <p:oleObj spid="_x0000_s2050" name="Equation" r:id="rId3" imgW="266400" imgH="203040" progId="Equation.DSMT4">
              <p:embed/>
            </p:oleObj>
          </a:graphicData>
        </a:graphic>
      </p:graphicFrame>
      <p:sp>
        <p:nvSpPr>
          <p:cNvPr id="2061" name="Text Box 7"/>
          <p:cNvSpPr txBox="1">
            <a:spLocks noChangeArrowheads="1"/>
          </p:cNvSpPr>
          <p:nvPr/>
        </p:nvSpPr>
        <p:spPr bwMode="auto">
          <a:xfrm>
            <a:off x="4071938" y="107156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情報量</a:t>
            </a:r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/>
        </p:nvGraphicFramePr>
        <p:xfrm>
          <a:off x="4357688" y="2714625"/>
          <a:ext cx="798512" cy="638175"/>
        </p:xfrm>
        <a:graphic>
          <a:graphicData uri="http://schemas.openxmlformats.org/presentationml/2006/ole">
            <p:oleObj spid="_x0000_s2051" name="Equation" r:id="rId4" imgW="253800" imgH="203040" progId="Equation.DSMT4">
              <p:embed/>
            </p:oleObj>
          </a:graphicData>
        </a:graphic>
      </p:graphicFrame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6858016" y="1142984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確率</a:t>
            </a:r>
          </a:p>
        </p:txBody>
      </p:sp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6929438" y="1785938"/>
          <a:ext cx="914400" cy="561975"/>
        </p:xfrm>
        <a:graphic>
          <a:graphicData uri="http://schemas.openxmlformats.org/presentationml/2006/ole">
            <p:oleObj spid="_x0000_s2052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053" name="Object 3"/>
          <p:cNvGraphicFramePr>
            <a:graphicFrameLocks noChangeAspect="1"/>
          </p:cNvGraphicFramePr>
          <p:nvPr/>
        </p:nvGraphicFramePr>
        <p:xfrm>
          <a:off x="6858000" y="2786063"/>
          <a:ext cx="879475" cy="561975"/>
        </p:xfrm>
        <a:graphic>
          <a:graphicData uri="http://schemas.openxmlformats.org/presentationml/2006/ole">
            <p:oleObj spid="_x0000_s2053" name="Equation" r:id="rId6" imgW="317160" imgH="203040" progId="Equation.DSMT4">
              <p:embed/>
            </p:oleObj>
          </a:graphicData>
        </a:graphic>
      </p:graphicFrame>
      <p:graphicFrame>
        <p:nvGraphicFramePr>
          <p:cNvPr id="2054" name="Object 4"/>
          <p:cNvGraphicFramePr>
            <a:graphicFrameLocks noChangeAspect="1"/>
          </p:cNvGraphicFramePr>
          <p:nvPr/>
        </p:nvGraphicFramePr>
        <p:xfrm>
          <a:off x="6429388" y="3714752"/>
          <a:ext cx="2216150" cy="561975"/>
        </p:xfrm>
        <a:graphic>
          <a:graphicData uri="http://schemas.openxmlformats.org/presentationml/2006/ole">
            <p:oleObj spid="_x0000_s2054" name="Equation" r:id="rId7" imgW="799920" imgH="203040" progId="Equation.DSMT4">
              <p:embed/>
            </p:oleObj>
          </a:graphicData>
        </a:graphic>
      </p:graphicFrame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3714750" y="3643313"/>
          <a:ext cx="2114550" cy="638175"/>
        </p:xfrm>
        <a:graphic>
          <a:graphicData uri="http://schemas.openxmlformats.org/presentationml/2006/ole">
            <p:oleObj spid="_x0000_s2055" name="Equation" r:id="rId8" imgW="672840" imgH="203040" progId="Equation.DSMT4">
              <p:embed/>
            </p:oleObj>
          </a:graphicData>
        </a:graphic>
      </p:graphicFrame>
      <p:sp>
        <p:nvSpPr>
          <p:cNvPr id="2063" name="AutoShape 20"/>
          <p:cNvSpPr>
            <a:spLocks noChangeArrowheads="1"/>
          </p:cNvSpPr>
          <p:nvPr/>
        </p:nvSpPr>
        <p:spPr bwMode="auto">
          <a:xfrm>
            <a:off x="2786050" y="4500570"/>
            <a:ext cx="20574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2064" name="Text Box 22"/>
          <p:cNvSpPr txBox="1">
            <a:spLocks noChangeArrowheads="1"/>
          </p:cNvSpPr>
          <p:nvPr/>
        </p:nvSpPr>
        <p:spPr bwMode="auto">
          <a:xfrm>
            <a:off x="1142976" y="5357826"/>
            <a:ext cx="5762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１．情報量は、確率の関数</a:t>
            </a:r>
          </a:p>
          <a:p>
            <a:r>
              <a:rPr lang="ja-JP" altLang="en-US"/>
              <a:t>２．情報量は、確率に関する減少関数</a:t>
            </a:r>
            <a:endParaRPr lang="en-US" altLang="ja-JP"/>
          </a:p>
          <a:p>
            <a:r>
              <a:rPr lang="ja-JP" altLang="en-US"/>
              <a:t>（確率が増加すれば、情報量は減少する。）</a:t>
            </a:r>
          </a:p>
        </p:txBody>
      </p:sp>
      <p:sp>
        <p:nvSpPr>
          <p:cNvPr id="2065" name="AutoShape 23"/>
          <p:cNvSpPr>
            <a:spLocks noChangeArrowheads="1"/>
          </p:cNvSpPr>
          <p:nvPr/>
        </p:nvSpPr>
        <p:spPr bwMode="auto">
          <a:xfrm>
            <a:off x="1000101" y="5286389"/>
            <a:ext cx="6172200" cy="135731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AutoShape 131"/>
          <p:cNvSpPr>
            <a:spLocks noChangeArrowheads="1"/>
          </p:cNvSpPr>
          <p:nvPr/>
        </p:nvSpPr>
        <p:spPr bwMode="auto">
          <a:xfrm>
            <a:off x="5143504" y="214290"/>
            <a:ext cx="3643338" cy="928694"/>
          </a:xfrm>
          <a:prstGeom prst="wedgeRoundRectCallout">
            <a:avLst>
              <a:gd name="adj1" fmla="val -3233"/>
              <a:gd name="adj2" fmla="val 12449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事象　　の確率を　　　　　と表す。</a:t>
            </a:r>
            <a:endParaRPr lang="ja-JP" altLang="ja-JP" dirty="0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0" y="1857364"/>
          <a:ext cx="598488" cy="561975"/>
        </p:xfrm>
        <a:graphic>
          <a:graphicData uri="http://schemas.openxmlformats.org/presentationml/2006/ole">
            <p:oleObj spid="_x0000_s2056" name="Equation" r:id="rId9" imgW="215640" imgH="20304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463" y="2714625"/>
          <a:ext cx="563562" cy="561975"/>
        </p:xfrm>
        <a:graphic>
          <a:graphicData uri="http://schemas.openxmlformats.org/presentationml/2006/ole">
            <p:oleObj spid="_x0000_s2057" name="Equation" r:id="rId10" imgW="203040" imgH="203040" progId="Equation.DSMT4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929322" y="357166"/>
          <a:ext cx="352425" cy="350838"/>
        </p:xfrm>
        <a:graphic>
          <a:graphicData uri="http://schemas.openxmlformats.org/presentationml/2006/ole">
            <p:oleObj spid="_x0000_s2058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358082" y="285728"/>
          <a:ext cx="915988" cy="561975"/>
        </p:xfrm>
        <a:graphic>
          <a:graphicData uri="http://schemas.openxmlformats.org/presentationml/2006/ole">
            <p:oleObj spid="_x0000_s2059" name="Equation" r:id="rId12" imgW="3301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E5B8BF-B66A-4C32-8862-3891910A6405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07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pPr eaLnBrk="1" hangingPunct="1"/>
            <a:r>
              <a:rPr lang="ja-JP" altLang="en-US" smtClean="0"/>
              <a:t>独立事象の確率と情報量（情報量の性質２）</a:t>
            </a:r>
          </a:p>
        </p:txBody>
      </p:sp>
      <p:sp>
        <p:nvSpPr>
          <p:cNvPr id="3078" name="Text Box 1027"/>
          <p:cNvSpPr txBox="1">
            <a:spLocks noChangeArrowheads="1"/>
          </p:cNvSpPr>
          <p:nvPr/>
        </p:nvSpPr>
        <p:spPr bwMode="auto">
          <a:xfrm>
            <a:off x="304800" y="838200"/>
            <a:ext cx="7608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事象「宝くじが当たって、しかも事故にあった。」の情報量を</a:t>
            </a:r>
          </a:p>
          <a:p>
            <a:r>
              <a:rPr lang="ja-JP" altLang="en-US"/>
              <a:t>考えよう。</a:t>
            </a:r>
          </a:p>
        </p:txBody>
      </p:sp>
      <p:sp>
        <p:nvSpPr>
          <p:cNvPr id="3079" name="Text Box 1029"/>
          <p:cNvSpPr txBox="1">
            <a:spLocks noChangeArrowheads="1"/>
          </p:cNvSpPr>
          <p:nvPr/>
        </p:nvSpPr>
        <p:spPr bwMode="auto">
          <a:xfrm>
            <a:off x="228600" y="1905000"/>
            <a:ext cx="358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（宝</a:t>
            </a:r>
            <a:r>
              <a:rPr lang="en-US" altLang="ja-JP"/>
              <a:t>a</a:t>
            </a:r>
            <a:r>
              <a:rPr lang="ja-JP" altLang="en-US"/>
              <a:t>） 買った宝くじが外れた。</a:t>
            </a:r>
          </a:p>
        </p:txBody>
      </p:sp>
      <p:sp>
        <p:nvSpPr>
          <p:cNvPr id="3080" name="Text Box 1030"/>
          <p:cNvSpPr txBox="1">
            <a:spLocks noChangeArrowheads="1"/>
          </p:cNvSpPr>
          <p:nvPr/>
        </p:nvSpPr>
        <p:spPr bwMode="auto">
          <a:xfrm>
            <a:off x="304800" y="2590800"/>
            <a:ext cx="335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宝</a:t>
            </a:r>
            <a:r>
              <a:rPr lang="en-US" altLang="ja-JP"/>
              <a:t>b) </a:t>
            </a:r>
            <a:r>
              <a:rPr lang="ja-JP" altLang="en-US"/>
              <a:t>買った宝くじが１等当たった。</a:t>
            </a:r>
          </a:p>
        </p:txBody>
      </p:sp>
      <p:sp>
        <p:nvSpPr>
          <p:cNvPr id="3081" name="Text Box 1032"/>
          <p:cNvSpPr txBox="1">
            <a:spLocks noChangeArrowheads="1"/>
          </p:cNvSpPr>
          <p:nvPr/>
        </p:nvSpPr>
        <p:spPr bwMode="auto">
          <a:xfrm>
            <a:off x="5105400" y="1828800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（事</a:t>
            </a:r>
            <a:r>
              <a:rPr lang="en-US" altLang="ja-JP"/>
              <a:t>a</a:t>
            </a:r>
            <a:r>
              <a:rPr lang="ja-JP" altLang="en-US"/>
              <a:t>）今日事故にあった。</a:t>
            </a:r>
          </a:p>
        </p:txBody>
      </p:sp>
      <p:sp>
        <p:nvSpPr>
          <p:cNvPr id="3082" name="Text Box 1033"/>
          <p:cNvSpPr txBox="1">
            <a:spLocks noChangeArrowheads="1"/>
          </p:cNvSpPr>
          <p:nvPr/>
        </p:nvSpPr>
        <p:spPr bwMode="auto">
          <a:xfrm>
            <a:off x="5094288" y="2590800"/>
            <a:ext cx="3516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事</a:t>
            </a:r>
            <a:r>
              <a:rPr lang="en-US" altLang="ja-JP"/>
              <a:t>b) </a:t>
            </a:r>
            <a:r>
              <a:rPr lang="ja-JP" altLang="en-US"/>
              <a:t>今日事故にあわなかった</a:t>
            </a:r>
          </a:p>
        </p:txBody>
      </p:sp>
      <p:sp>
        <p:nvSpPr>
          <p:cNvPr id="3083" name="AutoShape 1034"/>
          <p:cNvSpPr>
            <a:spLocks noChangeArrowheads="1"/>
          </p:cNvSpPr>
          <p:nvPr/>
        </p:nvSpPr>
        <p:spPr bwMode="auto">
          <a:xfrm>
            <a:off x="304800" y="1676400"/>
            <a:ext cx="3505200" cy="1828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AutoShape 1035"/>
          <p:cNvSpPr>
            <a:spLocks noChangeArrowheads="1"/>
          </p:cNvSpPr>
          <p:nvPr/>
        </p:nvSpPr>
        <p:spPr bwMode="auto">
          <a:xfrm>
            <a:off x="5029200" y="1676400"/>
            <a:ext cx="3505200" cy="1828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5" name="Text Box 1036"/>
          <p:cNvSpPr txBox="1">
            <a:spLocks noChangeArrowheads="1"/>
          </p:cNvSpPr>
          <p:nvPr/>
        </p:nvSpPr>
        <p:spPr bwMode="auto">
          <a:xfrm>
            <a:off x="1214414" y="3571876"/>
            <a:ext cx="6090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（互いに無関係な事象を独立な事象と言う</a:t>
            </a:r>
            <a:r>
              <a:rPr lang="ja-JP" altLang="en-US" dirty="0" smtClean="0"/>
              <a:t>。）</a:t>
            </a:r>
            <a:endParaRPr lang="ja-JP" altLang="en-US" dirty="0"/>
          </a:p>
        </p:txBody>
      </p:sp>
      <p:sp>
        <p:nvSpPr>
          <p:cNvPr id="3086" name="AutoShape 1037"/>
          <p:cNvSpPr>
            <a:spLocks noChangeArrowheads="1"/>
          </p:cNvSpPr>
          <p:nvPr/>
        </p:nvSpPr>
        <p:spPr bwMode="auto">
          <a:xfrm>
            <a:off x="3962400" y="2667000"/>
            <a:ext cx="914400" cy="228600"/>
          </a:xfrm>
          <a:prstGeom prst="leftRightArrow">
            <a:avLst>
              <a:gd name="adj1" fmla="val 50000"/>
              <a:gd name="adj2" fmla="val 8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7" name="Text Box 1038"/>
          <p:cNvSpPr txBox="1">
            <a:spLocks noChangeArrowheads="1"/>
          </p:cNvSpPr>
          <p:nvPr/>
        </p:nvSpPr>
        <p:spPr bwMode="auto">
          <a:xfrm>
            <a:off x="228600" y="4038600"/>
            <a:ext cx="4116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”</a:t>
            </a:r>
            <a:r>
              <a:rPr lang="ja-JP" altLang="en-US"/>
              <a:t>独立”な事象の積事象の確率</a:t>
            </a:r>
          </a:p>
        </p:txBody>
      </p:sp>
      <p:sp>
        <p:nvSpPr>
          <p:cNvPr id="3088" name="Text Box 1039"/>
          <p:cNvSpPr txBox="1">
            <a:spLocks noChangeArrowheads="1"/>
          </p:cNvSpPr>
          <p:nvPr/>
        </p:nvSpPr>
        <p:spPr bwMode="auto">
          <a:xfrm>
            <a:off x="228600" y="5029200"/>
            <a:ext cx="442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”</a:t>
            </a:r>
            <a:r>
              <a:rPr lang="ja-JP" altLang="en-US"/>
              <a:t>独立”な事象の積事象の情報量</a:t>
            </a: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2590800" y="4495800"/>
          <a:ext cx="2286000" cy="461963"/>
        </p:xfrm>
        <a:graphic>
          <a:graphicData uri="http://schemas.openxmlformats.org/presentationml/2006/ole">
            <p:oleObj spid="_x0000_s3074" name="Equation" r:id="rId3" imgW="1066680" imgH="215640" progId="Equation.DSMT4">
              <p:embed/>
            </p:oleObj>
          </a:graphicData>
        </a:graphic>
      </p:graphicFrame>
      <p:graphicFrame>
        <p:nvGraphicFramePr>
          <p:cNvPr id="3075" name="Object 1025"/>
          <p:cNvGraphicFramePr>
            <a:graphicFrameLocks noChangeAspect="1"/>
          </p:cNvGraphicFramePr>
          <p:nvPr/>
        </p:nvGraphicFramePr>
        <p:xfrm>
          <a:off x="2667000" y="5410200"/>
          <a:ext cx="2209800" cy="514350"/>
        </p:xfrm>
        <a:graphic>
          <a:graphicData uri="http://schemas.openxmlformats.org/presentationml/2006/ole">
            <p:oleObj spid="_x0000_s3075" name="Equation" r:id="rId4" imgW="927000" imgH="215640" progId="Equation.DSMT4">
              <p:embed/>
            </p:oleObj>
          </a:graphicData>
        </a:graphic>
      </p:graphicFrame>
      <p:sp>
        <p:nvSpPr>
          <p:cNvPr id="3089" name="Text Box 1042"/>
          <p:cNvSpPr txBox="1">
            <a:spLocks noChangeArrowheads="1"/>
          </p:cNvSpPr>
          <p:nvPr/>
        </p:nvSpPr>
        <p:spPr bwMode="auto">
          <a:xfrm>
            <a:off x="642910" y="6110607"/>
            <a:ext cx="7545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３．独立な事象の積</a:t>
            </a:r>
            <a:r>
              <a:rPr lang="ja-JP" altLang="en-US" dirty="0" smtClean="0"/>
              <a:t>事象の情報量は</a:t>
            </a:r>
            <a:r>
              <a:rPr lang="ja-JP" altLang="en-US" dirty="0"/>
              <a:t>、個々の情報量の和</a:t>
            </a:r>
          </a:p>
        </p:txBody>
      </p:sp>
      <p:sp>
        <p:nvSpPr>
          <p:cNvPr id="3090" name="AutoShape 1043"/>
          <p:cNvSpPr>
            <a:spLocks noChangeArrowheads="1"/>
          </p:cNvSpPr>
          <p:nvPr/>
        </p:nvSpPr>
        <p:spPr bwMode="auto">
          <a:xfrm>
            <a:off x="642910" y="6019800"/>
            <a:ext cx="7572428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1" name="AutoShape 1044"/>
          <p:cNvSpPr>
            <a:spLocks noChangeArrowheads="1"/>
          </p:cNvSpPr>
          <p:nvPr/>
        </p:nvSpPr>
        <p:spPr bwMode="auto">
          <a:xfrm>
            <a:off x="71406" y="6038872"/>
            <a:ext cx="428628" cy="533400"/>
          </a:xfrm>
          <a:prstGeom prst="rightArrow">
            <a:avLst>
              <a:gd name="adj1" fmla="val 50000"/>
              <a:gd name="adj2" fmla="val 39286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AutoShape 131"/>
          <p:cNvSpPr>
            <a:spLocks noChangeArrowheads="1"/>
          </p:cNvSpPr>
          <p:nvPr/>
        </p:nvSpPr>
        <p:spPr bwMode="auto">
          <a:xfrm>
            <a:off x="5214942" y="4071942"/>
            <a:ext cx="3929058" cy="1785950"/>
          </a:xfrm>
          <a:prstGeom prst="wedgeRoundRectCallout">
            <a:avLst>
              <a:gd name="adj1" fmla="val -42101"/>
              <a:gd name="adj2" fmla="val -5524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1" name="テキスト ボックス 16"/>
          <p:cNvSpPr txBox="1">
            <a:spLocks noChangeArrowheads="1"/>
          </p:cNvSpPr>
          <p:nvPr/>
        </p:nvSpPr>
        <p:spPr bwMode="auto">
          <a:xfrm>
            <a:off x="5286380" y="4214818"/>
            <a:ext cx="38576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確率統計の復習</a:t>
            </a:r>
            <a:endParaRPr lang="en-US" altLang="ja-JP" dirty="0" smtClean="0"/>
          </a:p>
          <a:p>
            <a:r>
              <a:rPr lang="ja-JP" altLang="en-US" dirty="0" smtClean="0"/>
              <a:t>積事象の確率が、各事象の確率の和であるとき、独立な事象という。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5230EB-1B68-4CD0-ABF1-9FEE1511F16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410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1063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情報量の性質から情報量の数値化へ</a:t>
            </a:r>
          </a:p>
        </p:txBody>
      </p:sp>
      <p:sp>
        <p:nvSpPr>
          <p:cNvPr id="4108" name="Text Box 1027"/>
          <p:cNvSpPr txBox="1">
            <a:spLocks noChangeArrowheads="1"/>
          </p:cNvSpPr>
          <p:nvPr/>
        </p:nvSpPr>
        <p:spPr bwMode="auto">
          <a:xfrm>
            <a:off x="304800" y="533400"/>
            <a:ext cx="74882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　　がおきる確率を　　　　　　と表し、</a:t>
            </a:r>
          </a:p>
          <a:p>
            <a:r>
              <a:rPr lang="ja-JP" altLang="en-US"/>
              <a:t>事象　　がおきたことを知った情報量を　　　　　と表す。</a:t>
            </a:r>
          </a:p>
          <a:p>
            <a:r>
              <a:rPr lang="ja-JP" altLang="en-US"/>
              <a:t>このとき、以下を満たす関数　　　　で情報量を定義する。</a:t>
            </a: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990600" y="533400"/>
          <a:ext cx="457200" cy="457200"/>
        </p:xfrm>
        <a:graphic>
          <a:graphicData uri="http://schemas.openxmlformats.org/presentationml/2006/ole">
            <p:oleObj spid="_x0000_s4098" name="Equation" r:id="rId3" imgW="126720" imgH="126720" progId="Equation.DSMT4">
              <p:embed/>
            </p:oleObj>
          </a:graphicData>
        </a:graphic>
      </p:graphicFrame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3505200" y="533400"/>
          <a:ext cx="844550" cy="500063"/>
        </p:xfrm>
        <a:graphic>
          <a:graphicData uri="http://schemas.openxmlformats.org/presentationml/2006/ole">
            <p:oleObj spid="_x0000_s4099" name="Equation" r:id="rId4" imgW="342720" imgH="203040" progId="Equation.DSMT4">
              <p:embed/>
            </p:oleObj>
          </a:graphicData>
        </a:graphic>
      </p:graphicFrame>
      <p:graphicFrame>
        <p:nvGraphicFramePr>
          <p:cNvPr id="4100" name="Object 1026"/>
          <p:cNvGraphicFramePr>
            <a:graphicFrameLocks noChangeAspect="1"/>
          </p:cNvGraphicFramePr>
          <p:nvPr/>
        </p:nvGraphicFramePr>
        <p:xfrm>
          <a:off x="990600" y="914400"/>
          <a:ext cx="457200" cy="457200"/>
        </p:xfrm>
        <a:graphic>
          <a:graphicData uri="http://schemas.openxmlformats.org/presentationml/2006/ole">
            <p:oleObj spid="_x0000_s4100" name="Equation" r:id="rId5" imgW="126720" imgH="126720" progId="Equation.DSMT4">
              <p:embed/>
            </p:oleObj>
          </a:graphicData>
        </a:graphic>
      </p:graphicFrame>
      <p:graphicFrame>
        <p:nvGraphicFramePr>
          <p:cNvPr id="4101" name="Object 1027"/>
          <p:cNvGraphicFramePr>
            <a:graphicFrameLocks noChangeAspect="1"/>
          </p:cNvGraphicFramePr>
          <p:nvPr/>
        </p:nvGraphicFramePr>
        <p:xfrm>
          <a:off x="5487988" y="914400"/>
          <a:ext cx="688975" cy="500063"/>
        </p:xfrm>
        <a:graphic>
          <a:graphicData uri="http://schemas.openxmlformats.org/presentationml/2006/ole">
            <p:oleObj spid="_x0000_s4101" name="Equation" r:id="rId6" imgW="279360" imgH="203040" progId="Equation.DSMT4">
              <p:embed/>
            </p:oleObj>
          </a:graphicData>
        </a:graphic>
      </p:graphicFrame>
      <p:sp>
        <p:nvSpPr>
          <p:cNvPr id="4109" name="Text Box 1032"/>
          <p:cNvSpPr txBox="1">
            <a:spLocks noChangeArrowheads="1"/>
          </p:cNvSpPr>
          <p:nvPr/>
        </p:nvSpPr>
        <p:spPr bwMode="auto">
          <a:xfrm>
            <a:off x="457200" y="1905000"/>
            <a:ext cx="457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１．情報量は、確率の関数である。</a:t>
            </a:r>
          </a:p>
        </p:txBody>
      </p:sp>
      <p:graphicFrame>
        <p:nvGraphicFramePr>
          <p:cNvPr id="4102" name="Object 1028"/>
          <p:cNvGraphicFramePr>
            <a:graphicFrameLocks noChangeAspect="1"/>
          </p:cNvGraphicFramePr>
          <p:nvPr/>
        </p:nvGraphicFramePr>
        <p:xfrm>
          <a:off x="1752600" y="2438400"/>
          <a:ext cx="2381250" cy="500063"/>
        </p:xfrm>
        <a:graphic>
          <a:graphicData uri="http://schemas.openxmlformats.org/presentationml/2006/ole">
            <p:oleObj spid="_x0000_s4102" name="Equation" r:id="rId7" imgW="965160" imgH="203040" progId="Equation.DSMT4">
              <p:embed/>
            </p:oleObj>
          </a:graphicData>
        </a:graphic>
      </p:graphicFrame>
      <p:sp>
        <p:nvSpPr>
          <p:cNvPr id="4110" name="Text Box 1034"/>
          <p:cNvSpPr txBox="1">
            <a:spLocks noChangeArrowheads="1"/>
          </p:cNvSpPr>
          <p:nvPr/>
        </p:nvSpPr>
        <p:spPr bwMode="auto">
          <a:xfrm>
            <a:off x="381000" y="2971800"/>
            <a:ext cx="602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２．情報量は、確率に対する減少関数である。</a:t>
            </a:r>
          </a:p>
        </p:txBody>
      </p:sp>
      <p:graphicFrame>
        <p:nvGraphicFramePr>
          <p:cNvPr id="4103" name="Object 1029"/>
          <p:cNvGraphicFramePr>
            <a:graphicFrameLocks noChangeAspect="1"/>
          </p:cNvGraphicFramePr>
          <p:nvPr/>
        </p:nvGraphicFramePr>
        <p:xfrm>
          <a:off x="1524000" y="3494088"/>
          <a:ext cx="4495800" cy="468312"/>
        </p:xfrm>
        <a:graphic>
          <a:graphicData uri="http://schemas.openxmlformats.org/presentationml/2006/ole">
            <p:oleObj spid="_x0000_s4103" name="Equation" r:id="rId8" imgW="1942920" imgH="203040" progId="Equation.DSMT4">
              <p:embed/>
            </p:oleObj>
          </a:graphicData>
        </a:graphic>
      </p:graphicFrame>
      <p:sp>
        <p:nvSpPr>
          <p:cNvPr id="4111" name="Text Box 1036"/>
          <p:cNvSpPr txBox="1">
            <a:spLocks noChangeArrowheads="1"/>
          </p:cNvSpPr>
          <p:nvPr/>
        </p:nvSpPr>
        <p:spPr bwMode="auto">
          <a:xfrm>
            <a:off x="381000" y="39624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３</a:t>
            </a:r>
            <a:r>
              <a:rPr lang="en-US" altLang="ja-JP" dirty="0"/>
              <a:t>.</a:t>
            </a:r>
            <a:r>
              <a:rPr lang="ja-JP" altLang="en-US" dirty="0"/>
              <a:t>独立な積事象を知ったときの情報量は、個々の情報量の和である。</a:t>
            </a:r>
          </a:p>
        </p:txBody>
      </p:sp>
      <p:graphicFrame>
        <p:nvGraphicFramePr>
          <p:cNvPr id="4104" name="Object 1030"/>
          <p:cNvGraphicFramePr>
            <a:graphicFrameLocks noChangeAspect="1"/>
          </p:cNvGraphicFramePr>
          <p:nvPr/>
        </p:nvGraphicFramePr>
        <p:xfrm>
          <a:off x="1509713" y="4710113"/>
          <a:ext cx="6046787" cy="1720850"/>
        </p:xfrm>
        <a:graphic>
          <a:graphicData uri="http://schemas.openxmlformats.org/presentationml/2006/ole">
            <p:oleObj spid="_x0000_s4104" name="Equation" r:id="rId9" imgW="2489040" imgH="711000" progId="Equation.DSMT4">
              <p:embed/>
            </p:oleObj>
          </a:graphicData>
        </a:graphic>
      </p:graphicFrame>
      <p:sp>
        <p:nvSpPr>
          <p:cNvPr id="4112" name="AutoShape 1038"/>
          <p:cNvSpPr>
            <a:spLocks noChangeArrowheads="1"/>
          </p:cNvSpPr>
          <p:nvPr/>
        </p:nvSpPr>
        <p:spPr bwMode="auto">
          <a:xfrm>
            <a:off x="228600" y="1785938"/>
            <a:ext cx="8610600" cy="48434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05" name="Object 1031"/>
          <p:cNvGraphicFramePr>
            <a:graphicFrameLocks noChangeAspect="1"/>
          </p:cNvGraphicFramePr>
          <p:nvPr/>
        </p:nvGraphicFramePr>
        <p:xfrm>
          <a:off x="3929063" y="1285875"/>
          <a:ext cx="750887" cy="500063"/>
        </p:xfrm>
        <a:graphic>
          <a:graphicData uri="http://schemas.openxmlformats.org/presentationml/2006/ole">
            <p:oleObj spid="_x0000_s4105" name="Equation" r:id="rId10" imgW="304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6406</TotalTime>
  <Words>1529</Words>
  <Application>Microsoft PowerPoint</Application>
  <PresentationFormat>画面に合わせる (4:3)</PresentationFormat>
  <Paragraphs>295</Paragraphs>
  <Slides>41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41</vt:i4>
      </vt:variant>
    </vt:vector>
  </HeadingPairs>
  <TitlesOfParts>
    <vt:vector size="44" baseType="lpstr">
      <vt:lpstr>標準デザイン</vt:lpstr>
      <vt:lpstr>Equation</vt:lpstr>
      <vt:lpstr>MathType 6.0 Equation</vt:lpstr>
      <vt:lpstr>情報量（２章）</vt:lpstr>
      <vt:lpstr>物理的概念との対比１（入れ物と中身）</vt:lpstr>
      <vt:lpstr>物理的概念との対比２（情報の形態）</vt:lpstr>
      <vt:lpstr>物理的概念との対比３（情報量の計測）</vt:lpstr>
      <vt:lpstr>情報の大小（情報量の性質１）</vt:lpstr>
      <vt:lpstr>練習</vt:lpstr>
      <vt:lpstr>情報量と確率の関係</vt:lpstr>
      <vt:lpstr>独立事象の確率と情報量（情報量の性質２）</vt:lpstr>
      <vt:lpstr>情報量の性質から情報量の数値化へ</vt:lpstr>
      <vt:lpstr>（自己）情報量と情報量の単位</vt:lpstr>
      <vt:lpstr>自己情報量の外形</vt:lpstr>
      <vt:lpstr>練習</vt:lpstr>
      <vt:lpstr>事象系</vt:lpstr>
      <vt:lpstr>事象系例</vt:lpstr>
      <vt:lpstr>練習</vt:lpstr>
      <vt:lpstr>事象系の平均情報量</vt:lpstr>
      <vt:lpstr>自己情報量と平均情報量</vt:lpstr>
      <vt:lpstr>平均情報量の計算例</vt:lpstr>
      <vt:lpstr>練習１</vt:lpstr>
      <vt:lpstr>練習２</vt:lpstr>
      <vt:lpstr>補足：平均（期待値）の話</vt:lpstr>
      <vt:lpstr>期待値の式</vt:lpstr>
      <vt:lpstr>単純平均</vt:lpstr>
      <vt:lpstr>晴れの平均気温</vt:lpstr>
      <vt:lpstr>曇りの平均気温</vt:lpstr>
      <vt:lpstr>雨の平均気温</vt:lpstr>
      <vt:lpstr>よくある間違い</vt:lpstr>
      <vt:lpstr>確率</vt:lpstr>
      <vt:lpstr>単純平均と期待値の関係</vt:lpstr>
      <vt:lpstr>２事象の事象系の平均情報量（重要）</vt:lpstr>
      <vt:lpstr>エントロピー関数の外形</vt:lpstr>
      <vt:lpstr>具体例１：文書の情報量 （１記号あたりの平均情報量の意味）</vt:lpstr>
      <vt:lpstr>スライド 33</vt:lpstr>
      <vt:lpstr>スライド 34</vt:lpstr>
      <vt:lpstr>スライド 35</vt:lpstr>
      <vt:lpstr>練習１</vt:lpstr>
      <vt:lpstr>練習２</vt:lpstr>
      <vt:lpstr>具体例２：画像の情報量</vt:lpstr>
      <vt:lpstr>スライド 39</vt:lpstr>
      <vt:lpstr>スライド 40</vt:lpstr>
      <vt:lpstr>練習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316</cp:revision>
  <dcterms:created xsi:type="dcterms:W3CDTF">2006-04-07T23:15:43Z</dcterms:created>
  <dcterms:modified xsi:type="dcterms:W3CDTF">2008-10-01T03:08:35Z</dcterms:modified>
</cp:coreProperties>
</file>