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6" r:id="rId5"/>
    <p:sldId id="259" r:id="rId6"/>
    <p:sldId id="262" r:id="rId7"/>
    <p:sldId id="260" r:id="rId8"/>
    <p:sldId id="263" r:id="rId9"/>
    <p:sldId id="264" r:id="rId10"/>
    <p:sldId id="267" r:id="rId11"/>
    <p:sldId id="265" r:id="rId12"/>
    <p:sldId id="269" r:id="rId13"/>
    <p:sldId id="270" r:id="rId14"/>
    <p:sldId id="273" r:id="rId15"/>
    <p:sldId id="272" r:id="rId16"/>
    <p:sldId id="274" r:id="rId17"/>
    <p:sldId id="275" r:id="rId18"/>
    <p:sldId id="276" r:id="rId19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99FFCC"/>
    <a:srgbClr val="6699FF"/>
    <a:srgbClr val="003300"/>
    <a:srgbClr val="FFFF00"/>
    <a:srgbClr val="FF0066"/>
    <a:srgbClr val="FF9966"/>
    <a:srgbClr val="CC0066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56" d="100"/>
          <a:sy n="56" d="100"/>
        </p:scale>
        <p:origin x="-2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026" y="-84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１．情報理論入門（通信路のモデル）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2008/10/1(</a:t>
            </a:r>
            <a:r>
              <a:rPr lang="ja-JP" altLang="en-US"/>
              <a:t>水）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EE5BEB0-0EEA-487A-AC23-E62A20DA127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D24B1F1-C33A-4E9E-ABE9-46053C11A77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2DA8F-B57B-4EA7-9000-62EF05579C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25692-CD48-4317-8670-0E33802524D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1648-45E1-4AF2-BCCF-D7EE1C9AA26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D0157-8B9E-4B46-A19A-A5C4FABADE6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8F62E-605E-4779-98E5-751872B66EB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0B5D1-F92E-4ACA-B989-626B3F6ED59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2BC2A-6C56-4C71-B144-3873B731354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4BFC0-0EC7-43A1-BDE6-F9648B5AC18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EE9C5-EAA1-4400-86C7-183231C54F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9CADF-EA26-4D49-A5E1-4EA4DE90C2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2B13D-47AD-48F8-9EC9-4D58B961AB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207EB0-219C-4306-AE1F-536079E7F4A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1.wmf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970049-39BA-454A-8653-B72232E93EAA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情報理論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2008</a:t>
            </a:r>
            <a:r>
              <a:rPr lang="ja-JP" altLang="en-US" smtClean="0"/>
              <a:t>年度</a:t>
            </a:r>
            <a:r>
              <a:rPr lang="en-US" altLang="ja-JP" smtClean="0"/>
              <a:t>4</a:t>
            </a:r>
            <a:r>
              <a:rPr lang="ja-JP" altLang="en-US" smtClean="0"/>
              <a:t>セメスター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546FA1-D498-4C13-83B2-1CC6F7C442A4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練習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69925" y="1849438"/>
            <a:ext cx="6950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現実世界における情報伝達の例を挙げて、スライド６の情報伝達モデルに対応させよ。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AFD03-9AE6-4253-B7B0-36F60E5C24EB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00600" cy="457200"/>
          </a:xfrm>
        </p:spPr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講義概要１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2667000" y="2667000"/>
            <a:ext cx="35814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304800" y="2895600"/>
            <a:ext cx="1371600" cy="1600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7162800" y="2895600"/>
            <a:ext cx="1371600" cy="16002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57200" y="3581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7239000" y="3505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3886200" y="33528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</p:txBody>
      </p: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1905000" y="3429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9" name="AutoShape 10"/>
          <p:cNvSpPr>
            <a:spLocks noChangeArrowheads="1"/>
          </p:cNvSpPr>
          <p:nvPr/>
        </p:nvSpPr>
        <p:spPr bwMode="auto">
          <a:xfrm>
            <a:off x="6477000" y="35052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0" name="AutoShape 11"/>
          <p:cNvSpPr>
            <a:spLocks noChangeArrowheads="1"/>
          </p:cNvSpPr>
          <p:nvPr/>
        </p:nvSpPr>
        <p:spPr bwMode="auto">
          <a:xfrm>
            <a:off x="2057400" y="2133600"/>
            <a:ext cx="4876800" cy="228600"/>
          </a:xfrm>
          <a:prstGeom prst="rightArrow">
            <a:avLst>
              <a:gd name="adj1" fmla="val 50000"/>
              <a:gd name="adj2" fmla="val 53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1" name="AutoShape 12"/>
          <p:cNvSpPr>
            <a:spLocks noChangeArrowheads="1"/>
          </p:cNvSpPr>
          <p:nvPr/>
        </p:nvSpPr>
        <p:spPr bwMode="auto">
          <a:xfrm>
            <a:off x="3581400" y="13716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2302" name="AutoShape 15"/>
          <p:cNvSpPr>
            <a:spLocks noChangeArrowheads="1"/>
          </p:cNvSpPr>
          <p:nvPr/>
        </p:nvSpPr>
        <p:spPr bwMode="auto">
          <a:xfrm>
            <a:off x="4000500" y="0"/>
            <a:ext cx="4686300" cy="1219200"/>
          </a:xfrm>
          <a:prstGeom prst="wedgeRoundRectCallout">
            <a:avLst>
              <a:gd name="adj1" fmla="val -25944"/>
              <a:gd name="adj2" fmla="val 62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4784725" y="6116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2304" name="Text Box 17"/>
          <p:cNvSpPr txBox="1">
            <a:spLocks noChangeArrowheads="1"/>
          </p:cNvSpPr>
          <p:nvPr/>
        </p:nvSpPr>
        <p:spPr bwMode="auto">
          <a:xfrm>
            <a:off x="4214813" y="214313"/>
            <a:ext cx="4484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情報そのものについて議論する。</a:t>
            </a:r>
          </a:p>
          <a:p>
            <a:r>
              <a:rPr lang="ja-JP" altLang="en-US"/>
              <a:t>（２、３章）</a:t>
            </a:r>
          </a:p>
        </p:txBody>
      </p:sp>
      <p:sp>
        <p:nvSpPr>
          <p:cNvPr id="12305" name="AutoShape 18"/>
          <p:cNvSpPr>
            <a:spLocks noChangeArrowheads="1"/>
          </p:cNvSpPr>
          <p:nvPr/>
        </p:nvSpPr>
        <p:spPr bwMode="auto">
          <a:xfrm>
            <a:off x="2819400" y="5105400"/>
            <a:ext cx="3657600" cy="1752600"/>
          </a:xfrm>
          <a:prstGeom prst="wedgeRoundRectCallout">
            <a:avLst>
              <a:gd name="adj1" fmla="val 61588"/>
              <a:gd name="adj2" fmla="val -10516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6" name="AutoShape 19"/>
          <p:cNvSpPr>
            <a:spLocks noChangeArrowheads="1"/>
          </p:cNvSpPr>
          <p:nvPr/>
        </p:nvSpPr>
        <p:spPr bwMode="auto">
          <a:xfrm>
            <a:off x="2819400" y="5105400"/>
            <a:ext cx="3733800" cy="1760538"/>
          </a:xfrm>
          <a:prstGeom prst="wedgeRoundRectCallout">
            <a:avLst>
              <a:gd name="adj1" fmla="val -71046"/>
              <a:gd name="adj2" fmla="val -10266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2895600" y="5410200"/>
            <a:ext cx="3505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効率よく伝達できるような、情報の加工法を議論する。（５、６章）</a:t>
            </a:r>
          </a:p>
        </p:txBody>
      </p:sp>
      <p:sp>
        <p:nvSpPr>
          <p:cNvPr id="12308" name="AutoShape 21"/>
          <p:cNvSpPr>
            <a:spLocks noChangeArrowheads="1"/>
          </p:cNvSpPr>
          <p:nvPr/>
        </p:nvSpPr>
        <p:spPr bwMode="auto">
          <a:xfrm>
            <a:off x="304800" y="4876800"/>
            <a:ext cx="1524000" cy="990600"/>
          </a:xfrm>
          <a:prstGeom prst="wedgeRoundRectCallout">
            <a:avLst>
              <a:gd name="adj1" fmla="val 50208"/>
              <a:gd name="adj2" fmla="val -12692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9" name="Text Box 22"/>
          <p:cNvSpPr txBox="1">
            <a:spLocks noChangeArrowheads="1"/>
          </p:cNvSpPr>
          <p:nvPr/>
        </p:nvSpPr>
        <p:spPr bwMode="auto">
          <a:xfrm>
            <a:off x="533400" y="5181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符号化</a:t>
            </a:r>
          </a:p>
        </p:txBody>
      </p:sp>
      <p:sp>
        <p:nvSpPr>
          <p:cNvPr id="12310" name="AutoShape 23"/>
          <p:cNvSpPr>
            <a:spLocks noChangeArrowheads="1"/>
          </p:cNvSpPr>
          <p:nvPr/>
        </p:nvSpPr>
        <p:spPr bwMode="auto">
          <a:xfrm>
            <a:off x="7010400" y="5257800"/>
            <a:ext cx="1524000" cy="990600"/>
          </a:xfrm>
          <a:prstGeom prst="wedgeRoundRectCallout">
            <a:avLst>
              <a:gd name="adj1" fmla="val -52292"/>
              <a:gd name="adj2" fmla="val -160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11" name="Text Box 25"/>
          <p:cNvSpPr txBox="1">
            <a:spLocks noChangeArrowheads="1"/>
          </p:cNvSpPr>
          <p:nvPr/>
        </p:nvSpPr>
        <p:spPr bwMode="auto">
          <a:xfrm>
            <a:off x="72390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復号化</a:t>
            </a:r>
          </a:p>
        </p:txBody>
      </p:sp>
      <p:sp>
        <p:nvSpPr>
          <p:cNvPr id="12312" name="AutoShape 26"/>
          <p:cNvSpPr>
            <a:spLocks noChangeArrowheads="1"/>
          </p:cNvSpPr>
          <p:nvPr/>
        </p:nvSpPr>
        <p:spPr bwMode="auto">
          <a:xfrm>
            <a:off x="152400" y="762000"/>
            <a:ext cx="2057400" cy="1371600"/>
          </a:xfrm>
          <a:prstGeom prst="wedgeRoundRectCallout">
            <a:avLst>
              <a:gd name="adj1" fmla="val -10338"/>
              <a:gd name="adj2" fmla="val 9884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13" name="Text Box 27"/>
          <p:cNvSpPr txBox="1">
            <a:spLocks noChangeArrowheads="1"/>
          </p:cNvSpPr>
          <p:nvPr/>
        </p:nvSpPr>
        <p:spPr bwMode="auto">
          <a:xfrm>
            <a:off x="228600" y="838200"/>
            <a:ext cx="1844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情報源について議論する（４章）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2AAB95-D91F-4378-A7C1-5D1F52D5B477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外乱のある伝送路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819400" y="3048000"/>
            <a:ext cx="35052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7" name="Oval 4"/>
          <p:cNvSpPr>
            <a:spLocks noChangeArrowheads="1"/>
          </p:cNvSpPr>
          <p:nvPr/>
        </p:nvSpPr>
        <p:spPr bwMode="auto">
          <a:xfrm>
            <a:off x="304800" y="3200400"/>
            <a:ext cx="1371600" cy="1600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7162800" y="3200400"/>
            <a:ext cx="1371600" cy="16002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457200" y="3886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7239000" y="3810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3321" name="Text Box 8"/>
          <p:cNvSpPr txBox="1">
            <a:spLocks noChangeArrowheads="1"/>
          </p:cNvSpPr>
          <p:nvPr/>
        </p:nvSpPr>
        <p:spPr bwMode="auto">
          <a:xfrm>
            <a:off x="3886200" y="36576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</p:txBody>
      </p:sp>
      <p:sp>
        <p:nvSpPr>
          <p:cNvPr id="13322" name="AutoShape 9"/>
          <p:cNvSpPr>
            <a:spLocks noChangeArrowheads="1"/>
          </p:cNvSpPr>
          <p:nvPr/>
        </p:nvSpPr>
        <p:spPr bwMode="auto">
          <a:xfrm>
            <a:off x="1905000" y="37338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3" name="AutoShape 10"/>
          <p:cNvSpPr>
            <a:spLocks noChangeArrowheads="1"/>
          </p:cNvSpPr>
          <p:nvPr/>
        </p:nvSpPr>
        <p:spPr bwMode="auto">
          <a:xfrm>
            <a:off x="6477000" y="3810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4" name="AutoShape 11"/>
          <p:cNvSpPr>
            <a:spLocks noChangeArrowheads="1"/>
          </p:cNvSpPr>
          <p:nvPr/>
        </p:nvSpPr>
        <p:spPr bwMode="auto">
          <a:xfrm>
            <a:off x="3657600" y="2438400"/>
            <a:ext cx="1600200" cy="2286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5" name="AutoShape 12"/>
          <p:cNvSpPr>
            <a:spLocks noChangeArrowheads="1"/>
          </p:cNvSpPr>
          <p:nvPr/>
        </p:nvSpPr>
        <p:spPr bwMode="auto">
          <a:xfrm>
            <a:off x="3581400" y="1600200"/>
            <a:ext cx="1600200" cy="838200"/>
          </a:xfrm>
          <a:prstGeom prst="cloudCallout">
            <a:avLst>
              <a:gd name="adj1" fmla="val -16963"/>
              <a:gd name="adj2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3326" name="AutoShape 15"/>
          <p:cNvSpPr>
            <a:spLocks noChangeArrowheads="1"/>
          </p:cNvSpPr>
          <p:nvPr/>
        </p:nvSpPr>
        <p:spPr bwMode="auto">
          <a:xfrm>
            <a:off x="3657600" y="5105400"/>
            <a:ext cx="1905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657600" y="5943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3328" name="AutoShape 17"/>
          <p:cNvSpPr>
            <a:spLocks noChangeArrowheads="1"/>
          </p:cNvSpPr>
          <p:nvPr/>
        </p:nvSpPr>
        <p:spPr bwMode="auto">
          <a:xfrm>
            <a:off x="7467600" y="2514600"/>
            <a:ext cx="1219200" cy="533400"/>
          </a:xfrm>
          <a:prstGeom prst="cloudCallout">
            <a:avLst>
              <a:gd name="adj1" fmla="val -21745"/>
              <a:gd name="adj2" fmla="val -9819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3329" name="AutoShape 18"/>
          <p:cNvSpPr>
            <a:spLocks noChangeArrowheads="1"/>
          </p:cNvSpPr>
          <p:nvPr/>
        </p:nvSpPr>
        <p:spPr bwMode="auto">
          <a:xfrm rot="-1127097">
            <a:off x="1447800" y="2514600"/>
            <a:ext cx="1600200" cy="381000"/>
          </a:xfrm>
          <a:prstGeom prst="rightArrow">
            <a:avLst>
              <a:gd name="adj1" fmla="val 50000"/>
              <a:gd name="adj2" fmla="val 10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0" name="AutoShape 19"/>
          <p:cNvSpPr>
            <a:spLocks noChangeArrowheads="1"/>
          </p:cNvSpPr>
          <p:nvPr/>
        </p:nvSpPr>
        <p:spPr bwMode="auto">
          <a:xfrm>
            <a:off x="0" y="1600200"/>
            <a:ext cx="1905000" cy="1295400"/>
          </a:xfrm>
          <a:prstGeom prst="cloudCallout">
            <a:avLst>
              <a:gd name="adj1" fmla="val -22250"/>
              <a:gd name="adj2" fmla="val -6861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3331" name="AutoShape 20"/>
          <p:cNvSpPr>
            <a:spLocks noChangeArrowheads="1"/>
          </p:cNvSpPr>
          <p:nvPr/>
        </p:nvSpPr>
        <p:spPr bwMode="auto">
          <a:xfrm rot="888120">
            <a:off x="5486400" y="2438400"/>
            <a:ext cx="1600200" cy="2286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1B4D53-1699-4286-968B-9A356EB0BBC4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rgbClr val="000066"/>
                </a:solidFill>
              </a:rPr>
              <a:t>外乱の影響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819400" y="3048000"/>
            <a:ext cx="35052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457200" y="4267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7391400" y="4114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3886200" y="36576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</p:txBody>
      </p:sp>
      <p:sp>
        <p:nvSpPr>
          <p:cNvPr id="14344" name="AutoShape 9"/>
          <p:cNvSpPr>
            <a:spLocks noChangeArrowheads="1"/>
          </p:cNvSpPr>
          <p:nvPr/>
        </p:nvSpPr>
        <p:spPr bwMode="auto">
          <a:xfrm>
            <a:off x="2209800" y="36576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5" name="AutoShape 10"/>
          <p:cNvSpPr>
            <a:spLocks noChangeArrowheads="1"/>
          </p:cNvSpPr>
          <p:nvPr/>
        </p:nvSpPr>
        <p:spPr bwMode="auto">
          <a:xfrm>
            <a:off x="6477000" y="3810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6" name="AutoShape 13"/>
          <p:cNvSpPr>
            <a:spLocks noChangeArrowheads="1"/>
          </p:cNvSpPr>
          <p:nvPr/>
        </p:nvSpPr>
        <p:spPr bwMode="auto">
          <a:xfrm>
            <a:off x="3657600" y="5105400"/>
            <a:ext cx="1905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4347" name="Text Box 14"/>
          <p:cNvSpPr txBox="1">
            <a:spLocks noChangeArrowheads="1"/>
          </p:cNvSpPr>
          <p:nvPr/>
        </p:nvSpPr>
        <p:spPr bwMode="auto">
          <a:xfrm>
            <a:off x="3657600" y="5943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4348" name="AutoShape 19"/>
          <p:cNvSpPr>
            <a:spLocks noChangeArrowheads="1"/>
          </p:cNvSpPr>
          <p:nvPr/>
        </p:nvSpPr>
        <p:spPr bwMode="auto">
          <a:xfrm>
            <a:off x="0" y="1524000"/>
            <a:ext cx="1828800" cy="762000"/>
          </a:xfrm>
          <a:prstGeom prst="cloudCallout">
            <a:avLst>
              <a:gd name="adj1" fmla="val 26042"/>
              <a:gd name="adj2" fmla="val -325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sp>
        <p:nvSpPr>
          <p:cNvPr id="14349" name="AutoShape 20"/>
          <p:cNvSpPr>
            <a:spLocks noChangeArrowheads="1"/>
          </p:cNvSpPr>
          <p:nvPr/>
        </p:nvSpPr>
        <p:spPr bwMode="auto">
          <a:xfrm>
            <a:off x="6643688" y="1714500"/>
            <a:ext cx="2286000" cy="762000"/>
          </a:xfrm>
          <a:prstGeom prst="cloudCallout">
            <a:avLst>
              <a:gd name="adj1" fmla="val -21093"/>
              <a:gd name="adj2" fmla="val -49375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すぎた</a:t>
            </a:r>
          </a:p>
        </p:txBody>
      </p:sp>
      <p:pic>
        <p:nvPicPr>
          <p:cNvPr id="14350" name="Picture 21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146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22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048000"/>
            <a:ext cx="121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2" name="AutoShape 23"/>
          <p:cNvSpPr>
            <a:spLocks noChangeArrowheads="1"/>
          </p:cNvSpPr>
          <p:nvPr/>
        </p:nvSpPr>
        <p:spPr bwMode="auto">
          <a:xfrm rot="-1127097">
            <a:off x="1828800" y="2133600"/>
            <a:ext cx="1600200" cy="381000"/>
          </a:xfrm>
          <a:prstGeom prst="rightArrow">
            <a:avLst>
              <a:gd name="adj1" fmla="val 50000"/>
              <a:gd name="adj2" fmla="val 10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3" name="AutoShape 24"/>
          <p:cNvSpPr>
            <a:spLocks noChangeArrowheads="1"/>
          </p:cNvSpPr>
          <p:nvPr/>
        </p:nvSpPr>
        <p:spPr bwMode="auto">
          <a:xfrm rot="888120">
            <a:off x="5867400" y="2286000"/>
            <a:ext cx="1600200" cy="2286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4" name="AutoShape 25"/>
          <p:cNvSpPr>
            <a:spLocks noChangeArrowheads="1"/>
          </p:cNvSpPr>
          <p:nvPr/>
        </p:nvSpPr>
        <p:spPr bwMode="auto">
          <a:xfrm>
            <a:off x="3733800" y="2209800"/>
            <a:ext cx="1600200" cy="2286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AutoShape 26"/>
          <p:cNvSpPr>
            <a:spLocks noChangeArrowheads="1"/>
          </p:cNvSpPr>
          <p:nvPr/>
        </p:nvSpPr>
        <p:spPr bwMode="auto">
          <a:xfrm>
            <a:off x="3810000" y="1447800"/>
            <a:ext cx="1828800" cy="762000"/>
          </a:xfrm>
          <a:prstGeom prst="cloudCallout">
            <a:avLst>
              <a:gd name="adj1" fmla="val 37241"/>
              <a:gd name="adj2" fmla="val -2458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すきた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8429652" y="2500306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ja-JP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DB706B-D2CE-4E22-803D-20A4891BB949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問題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69925" y="1849438"/>
            <a:ext cx="6950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外乱のある通信路で、正確に情報を伝達ができるだろうか？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DB2314-D042-4757-8435-AB9B2A88F8D0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685800"/>
          </a:xfrm>
        </p:spPr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外乱への対策例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581400" y="3962400"/>
            <a:ext cx="1981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304800" y="5257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73914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810000" y="39624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2133600" y="4572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3" name="AutoShape 8"/>
          <p:cNvSpPr>
            <a:spLocks noChangeArrowheads="1"/>
          </p:cNvSpPr>
          <p:nvPr/>
        </p:nvSpPr>
        <p:spPr bwMode="auto">
          <a:xfrm>
            <a:off x="6172200" y="47244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4" name="AutoShape 9"/>
          <p:cNvSpPr>
            <a:spLocks noChangeArrowheads="1"/>
          </p:cNvSpPr>
          <p:nvPr/>
        </p:nvSpPr>
        <p:spPr bwMode="auto">
          <a:xfrm>
            <a:off x="3657600" y="5105400"/>
            <a:ext cx="1905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3657600" y="5943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6396" name="AutoShape 11"/>
          <p:cNvSpPr>
            <a:spLocks noChangeArrowheads="1"/>
          </p:cNvSpPr>
          <p:nvPr/>
        </p:nvSpPr>
        <p:spPr bwMode="auto">
          <a:xfrm>
            <a:off x="0" y="2590800"/>
            <a:ext cx="1857375" cy="762000"/>
          </a:xfrm>
          <a:prstGeom prst="cloudCallout">
            <a:avLst>
              <a:gd name="adj1" fmla="val 41250"/>
              <a:gd name="adj2" fmla="val -525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sp>
        <p:nvSpPr>
          <p:cNvPr id="16397" name="AutoShape 12"/>
          <p:cNvSpPr>
            <a:spLocks noChangeArrowheads="1"/>
          </p:cNvSpPr>
          <p:nvPr/>
        </p:nvSpPr>
        <p:spPr bwMode="auto">
          <a:xfrm>
            <a:off x="6934200" y="3048000"/>
            <a:ext cx="1828800" cy="762000"/>
          </a:xfrm>
          <a:prstGeom prst="cloudCallout">
            <a:avLst>
              <a:gd name="adj1" fmla="val -21093"/>
              <a:gd name="adj2" fmla="val -49375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pic>
        <p:nvPicPr>
          <p:cNvPr id="16398" name="Picture 13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5052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14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4419600"/>
            <a:ext cx="121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0" name="AutoShape 15"/>
          <p:cNvSpPr>
            <a:spLocks noChangeArrowheads="1"/>
          </p:cNvSpPr>
          <p:nvPr/>
        </p:nvSpPr>
        <p:spPr bwMode="auto">
          <a:xfrm rot="-1127097">
            <a:off x="1600200" y="2286000"/>
            <a:ext cx="457200" cy="198438"/>
          </a:xfrm>
          <a:prstGeom prst="rightArrow">
            <a:avLst>
              <a:gd name="adj1" fmla="val 50000"/>
              <a:gd name="adj2" fmla="val 576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1" name="AutoShape 16"/>
          <p:cNvSpPr>
            <a:spLocks noChangeArrowheads="1"/>
          </p:cNvSpPr>
          <p:nvPr/>
        </p:nvSpPr>
        <p:spPr bwMode="auto">
          <a:xfrm rot="2751595">
            <a:off x="7505700" y="2476500"/>
            <a:ext cx="762000" cy="228600"/>
          </a:xfrm>
          <a:prstGeom prst="rightArrow">
            <a:avLst>
              <a:gd name="adj1" fmla="val 50000"/>
              <a:gd name="adj2" fmla="val 8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2" name="AutoShape 17"/>
          <p:cNvSpPr>
            <a:spLocks noChangeArrowheads="1"/>
          </p:cNvSpPr>
          <p:nvPr/>
        </p:nvSpPr>
        <p:spPr bwMode="auto">
          <a:xfrm>
            <a:off x="4286250" y="785813"/>
            <a:ext cx="5334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3" name="AutoShape 18"/>
          <p:cNvSpPr>
            <a:spLocks noChangeArrowheads="1"/>
          </p:cNvSpPr>
          <p:nvPr/>
        </p:nvSpPr>
        <p:spPr bwMode="auto">
          <a:xfrm>
            <a:off x="152400" y="1295400"/>
            <a:ext cx="4267200" cy="762000"/>
          </a:xfrm>
          <a:prstGeom prst="cloudCallout">
            <a:avLst>
              <a:gd name="adj1" fmla="val -39694"/>
              <a:gd name="adj2" fmla="val -25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すすすきききだだだ</a:t>
            </a:r>
          </a:p>
        </p:txBody>
      </p:sp>
      <p:sp>
        <p:nvSpPr>
          <p:cNvPr id="16404" name="AutoShape 19"/>
          <p:cNvSpPr>
            <a:spLocks noChangeArrowheads="1"/>
          </p:cNvSpPr>
          <p:nvPr/>
        </p:nvSpPr>
        <p:spPr bwMode="auto">
          <a:xfrm>
            <a:off x="4876800" y="1295400"/>
            <a:ext cx="4267200" cy="762000"/>
          </a:xfrm>
          <a:prstGeom prst="cloudCallout">
            <a:avLst>
              <a:gd name="adj1" fmla="val -146838"/>
              <a:gd name="adj2" fmla="val 175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すすすぎききだただ</a:t>
            </a:r>
          </a:p>
        </p:txBody>
      </p:sp>
      <p:sp>
        <p:nvSpPr>
          <p:cNvPr id="16405" name="AutoShape 20"/>
          <p:cNvSpPr>
            <a:spLocks noChangeArrowheads="1"/>
          </p:cNvSpPr>
          <p:nvPr/>
        </p:nvSpPr>
        <p:spPr bwMode="auto">
          <a:xfrm>
            <a:off x="2362200" y="2895600"/>
            <a:ext cx="1447800" cy="685800"/>
          </a:xfrm>
          <a:prstGeom prst="wedgeRoundRectCallout">
            <a:avLst>
              <a:gd name="adj1" fmla="val -80921"/>
              <a:gd name="adj2" fmla="val -11967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6406" name="AutoShape 21"/>
          <p:cNvSpPr>
            <a:spLocks noChangeArrowheads="1"/>
          </p:cNvSpPr>
          <p:nvPr/>
        </p:nvSpPr>
        <p:spPr bwMode="auto">
          <a:xfrm>
            <a:off x="5257800" y="2895600"/>
            <a:ext cx="1447800" cy="685800"/>
          </a:xfrm>
          <a:prstGeom prst="wedgeRoundRectCallout">
            <a:avLst>
              <a:gd name="adj1" fmla="val 117435"/>
              <a:gd name="adj2" fmla="val -11273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2590800" y="2971800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３重化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5486400" y="3048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多数決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501090" y="4071942"/>
            <a:ext cx="415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ja-JP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089693-F332-4B3D-BE2A-6321D606B827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情報伝達モデル（複雑版）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4267200" y="3870325"/>
            <a:ext cx="593725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228600" y="3276600"/>
            <a:ext cx="685800" cy="18288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4" name="AutoShape 9"/>
          <p:cNvSpPr>
            <a:spLocks noChangeArrowheads="1"/>
          </p:cNvSpPr>
          <p:nvPr/>
        </p:nvSpPr>
        <p:spPr bwMode="auto">
          <a:xfrm>
            <a:off x="1143000" y="26670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AutoShape 12"/>
          <p:cNvSpPr>
            <a:spLocks noChangeArrowheads="1"/>
          </p:cNvSpPr>
          <p:nvPr/>
        </p:nvSpPr>
        <p:spPr bwMode="auto">
          <a:xfrm>
            <a:off x="3581400" y="1524000"/>
            <a:ext cx="1828800" cy="762000"/>
          </a:xfrm>
          <a:prstGeom prst="cloudCallout">
            <a:avLst>
              <a:gd name="adj1" fmla="val -21093"/>
              <a:gd name="adj2" fmla="val 33333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7416" name="Text Box 18"/>
          <p:cNvSpPr txBox="1">
            <a:spLocks noChangeArrowheads="1"/>
          </p:cNvSpPr>
          <p:nvPr/>
        </p:nvSpPr>
        <p:spPr bwMode="auto">
          <a:xfrm>
            <a:off x="304800" y="36576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情報源</a:t>
            </a:r>
          </a:p>
        </p:txBody>
      </p:sp>
      <p:sp>
        <p:nvSpPr>
          <p:cNvPr id="17417" name="AutoShape 19"/>
          <p:cNvSpPr>
            <a:spLocks noChangeArrowheads="1"/>
          </p:cNvSpPr>
          <p:nvPr/>
        </p:nvSpPr>
        <p:spPr bwMode="auto">
          <a:xfrm>
            <a:off x="990600" y="2362200"/>
            <a:ext cx="6858000" cy="304800"/>
          </a:xfrm>
          <a:prstGeom prst="rightArrow">
            <a:avLst>
              <a:gd name="adj1" fmla="val 50000"/>
              <a:gd name="adj2" fmla="val 26770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8" name="Text Box 20"/>
          <p:cNvSpPr txBox="1">
            <a:spLocks noChangeArrowheads="1"/>
          </p:cNvSpPr>
          <p:nvPr/>
        </p:nvSpPr>
        <p:spPr bwMode="auto">
          <a:xfrm>
            <a:off x="4327525" y="3946525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通信路</a:t>
            </a:r>
          </a:p>
        </p:txBody>
      </p:sp>
      <p:sp>
        <p:nvSpPr>
          <p:cNvPr id="17419" name="Oval 21"/>
          <p:cNvSpPr>
            <a:spLocks noChangeArrowheads="1"/>
          </p:cNvSpPr>
          <p:nvPr/>
        </p:nvSpPr>
        <p:spPr bwMode="auto">
          <a:xfrm>
            <a:off x="8305800" y="3124200"/>
            <a:ext cx="685800" cy="18288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17420" name="Text Box 22"/>
          <p:cNvSpPr txBox="1">
            <a:spLocks noChangeArrowheads="1"/>
          </p:cNvSpPr>
          <p:nvPr/>
        </p:nvSpPr>
        <p:spPr bwMode="auto">
          <a:xfrm>
            <a:off x="8366125" y="35052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7421" name="AutoShape 23"/>
          <p:cNvSpPr>
            <a:spLocks noChangeArrowheads="1"/>
          </p:cNvSpPr>
          <p:nvPr/>
        </p:nvSpPr>
        <p:spPr bwMode="auto">
          <a:xfrm>
            <a:off x="13716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2" name="AutoShape 24"/>
          <p:cNvSpPr>
            <a:spLocks noChangeArrowheads="1"/>
          </p:cNvSpPr>
          <p:nvPr/>
        </p:nvSpPr>
        <p:spPr bwMode="auto">
          <a:xfrm>
            <a:off x="30480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3" name="Rectangle 27"/>
          <p:cNvSpPr>
            <a:spLocks noChangeArrowheads="1"/>
          </p:cNvSpPr>
          <p:nvPr/>
        </p:nvSpPr>
        <p:spPr bwMode="auto">
          <a:xfrm>
            <a:off x="1828800" y="32766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4" name="AutoShape 29"/>
          <p:cNvSpPr>
            <a:spLocks noChangeArrowheads="1"/>
          </p:cNvSpPr>
          <p:nvPr/>
        </p:nvSpPr>
        <p:spPr bwMode="auto">
          <a:xfrm flipV="1">
            <a:off x="3886200" y="3276600"/>
            <a:ext cx="12192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7425" name="Text Box 30"/>
          <p:cNvSpPr txBox="1">
            <a:spLocks noChangeArrowheads="1"/>
          </p:cNvSpPr>
          <p:nvPr/>
        </p:nvSpPr>
        <p:spPr bwMode="auto">
          <a:xfrm>
            <a:off x="3581400" y="28194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7426" name="Text Box 31"/>
          <p:cNvSpPr txBox="1">
            <a:spLocks noChangeArrowheads="1"/>
          </p:cNvSpPr>
          <p:nvPr/>
        </p:nvSpPr>
        <p:spPr bwMode="auto">
          <a:xfrm>
            <a:off x="1752600" y="34290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/>
              <a:t>情報の共通表現（２値表現）</a:t>
            </a:r>
          </a:p>
        </p:txBody>
      </p:sp>
      <p:sp>
        <p:nvSpPr>
          <p:cNvPr id="17427" name="AutoShape 46"/>
          <p:cNvSpPr>
            <a:spLocks noChangeArrowheads="1"/>
          </p:cNvSpPr>
          <p:nvPr/>
        </p:nvSpPr>
        <p:spPr bwMode="auto">
          <a:xfrm>
            <a:off x="5257800" y="26670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8" name="AutoShape 47"/>
          <p:cNvSpPr>
            <a:spLocks noChangeArrowheads="1"/>
          </p:cNvSpPr>
          <p:nvPr/>
        </p:nvSpPr>
        <p:spPr bwMode="auto">
          <a:xfrm>
            <a:off x="54864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9" name="AutoShape 48"/>
          <p:cNvSpPr>
            <a:spLocks noChangeArrowheads="1"/>
          </p:cNvSpPr>
          <p:nvPr/>
        </p:nvSpPr>
        <p:spPr bwMode="auto">
          <a:xfrm>
            <a:off x="71628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0" name="Rectangle 49"/>
          <p:cNvSpPr>
            <a:spLocks noChangeArrowheads="1"/>
          </p:cNvSpPr>
          <p:nvPr/>
        </p:nvSpPr>
        <p:spPr bwMode="auto">
          <a:xfrm>
            <a:off x="5943600" y="32766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1" name="Text Box 50"/>
          <p:cNvSpPr txBox="1">
            <a:spLocks noChangeArrowheads="1"/>
          </p:cNvSpPr>
          <p:nvPr/>
        </p:nvSpPr>
        <p:spPr bwMode="auto">
          <a:xfrm>
            <a:off x="5867400" y="34290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/>
              <a:t>情報の共通表現（２値表現）</a:t>
            </a:r>
          </a:p>
        </p:txBody>
      </p:sp>
      <p:sp>
        <p:nvSpPr>
          <p:cNvPr id="17432" name="AutoShape 51"/>
          <p:cNvSpPr>
            <a:spLocks noChangeArrowheads="1"/>
          </p:cNvSpPr>
          <p:nvPr/>
        </p:nvSpPr>
        <p:spPr bwMode="auto">
          <a:xfrm>
            <a:off x="304800" y="1219200"/>
            <a:ext cx="2209800" cy="1066800"/>
          </a:xfrm>
          <a:prstGeom prst="wedgeRoundRectCallout">
            <a:avLst>
              <a:gd name="adj1" fmla="val 6898"/>
              <a:gd name="adj2" fmla="val 194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33" name="AutoShape 52"/>
          <p:cNvSpPr>
            <a:spLocks noChangeArrowheads="1"/>
          </p:cNvSpPr>
          <p:nvPr/>
        </p:nvSpPr>
        <p:spPr bwMode="auto">
          <a:xfrm>
            <a:off x="6781800" y="1066800"/>
            <a:ext cx="2057400" cy="1066800"/>
          </a:xfrm>
          <a:prstGeom prst="wedgeRoundRectCallout">
            <a:avLst>
              <a:gd name="adj1" fmla="val -23227"/>
              <a:gd name="adj2" fmla="val 21131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34" name="Text Box 53"/>
          <p:cNvSpPr txBox="1">
            <a:spLocks noChangeArrowheads="1"/>
          </p:cNvSpPr>
          <p:nvPr/>
        </p:nvSpPr>
        <p:spPr bwMode="auto">
          <a:xfrm>
            <a:off x="501650" y="13716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情報源符号化</a:t>
            </a:r>
          </a:p>
          <a:p>
            <a:r>
              <a:rPr lang="ja-JP" altLang="en-US"/>
              <a:t>（５、６章）</a:t>
            </a:r>
          </a:p>
        </p:txBody>
      </p:sp>
      <p:sp>
        <p:nvSpPr>
          <p:cNvPr id="17435" name="Text Box 54"/>
          <p:cNvSpPr txBox="1">
            <a:spLocks noChangeArrowheads="1"/>
          </p:cNvSpPr>
          <p:nvPr/>
        </p:nvSpPr>
        <p:spPr bwMode="auto">
          <a:xfrm>
            <a:off x="6826250" y="12192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情報源復号化</a:t>
            </a:r>
          </a:p>
          <a:p>
            <a:r>
              <a:rPr lang="ja-JP" altLang="en-US"/>
              <a:t>（５、６章）</a:t>
            </a:r>
          </a:p>
        </p:txBody>
      </p:sp>
      <p:sp>
        <p:nvSpPr>
          <p:cNvPr id="17436" name="AutoShape 55"/>
          <p:cNvSpPr>
            <a:spLocks noChangeArrowheads="1"/>
          </p:cNvSpPr>
          <p:nvPr/>
        </p:nvSpPr>
        <p:spPr bwMode="auto">
          <a:xfrm>
            <a:off x="914400" y="5562600"/>
            <a:ext cx="2209800" cy="1066800"/>
          </a:xfrm>
          <a:prstGeom prst="wedgeRoundRectCallout">
            <a:avLst>
              <a:gd name="adj1" fmla="val 56106"/>
              <a:gd name="adj2" fmla="val -169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37" name="Text Box 56"/>
          <p:cNvSpPr txBox="1">
            <a:spLocks noChangeArrowheads="1"/>
          </p:cNvSpPr>
          <p:nvPr/>
        </p:nvSpPr>
        <p:spPr bwMode="auto">
          <a:xfrm>
            <a:off x="990600" y="56388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通信路符号化</a:t>
            </a:r>
          </a:p>
          <a:p>
            <a:r>
              <a:rPr lang="ja-JP" altLang="en-US"/>
              <a:t>（８章）</a:t>
            </a:r>
          </a:p>
        </p:txBody>
      </p:sp>
      <p:sp>
        <p:nvSpPr>
          <p:cNvPr id="17438" name="AutoShape 57"/>
          <p:cNvSpPr>
            <a:spLocks noChangeArrowheads="1"/>
          </p:cNvSpPr>
          <p:nvPr/>
        </p:nvSpPr>
        <p:spPr bwMode="auto">
          <a:xfrm>
            <a:off x="5791200" y="5562600"/>
            <a:ext cx="2209800" cy="1066800"/>
          </a:xfrm>
          <a:prstGeom prst="wedgeRoundRectCallout">
            <a:avLst>
              <a:gd name="adj1" fmla="val -61278"/>
              <a:gd name="adj2" fmla="val -1720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39" name="Text Box 58"/>
          <p:cNvSpPr txBox="1">
            <a:spLocks noChangeArrowheads="1"/>
          </p:cNvSpPr>
          <p:nvPr/>
        </p:nvSpPr>
        <p:spPr bwMode="auto">
          <a:xfrm>
            <a:off x="5867400" y="56388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通信路復号化</a:t>
            </a:r>
          </a:p>
          <a:p>
            <a:r>
              <a:rPr lang="ja-JP" altLang="en-US"/>
              <a:t>（８章）</a:t>
            </a:r>
          </a:p>
        </p:txBody>
      </p:sp>
      <p:sp>
        <p:nvSpPr>
          <p:cNvPr id="17440" name="AutoShape 59"/>
          <p:cNvSpPr>
            <a:spLocks noChangeArrowheads="1"/>
          </p:cNvSpPr>
          <p:nvPr/>
        </p:nvSpPr>
        <p:spPr bwMode="auto">
          <a:xfrm>
            <a:off x="3733800" y="5486400"/>
            <a:ext cx="1676400" cy="1066800"/>
          </a:xfrm>
          <a:prstGeom prst="wedgeRoundRectCallout">
            <a:avLst>
              <a:gd name="adj1" fmla="val 7574"/>
              <a:gd name="adj2" fmla="val -979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1"/>
          </a:p>
        </p:txBody>
      </p:sp>
      <p:sp>
        <p:nvSpPr>
          <p:cNvPr id="17441" name="Text Box 60"/>
          <p:cNvSpPr txBox="1">
            <a:spLocks noChangeArrowheads="1"/>
          </p:cNvSpPr>
          <p:nvPr/>
        </p:nvSpPr>
        <p:spPr bwMode="auto">
          <a:xfrm>
            <a:off x="3849688" y="5638800"/>
            <a:ext cx="1103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/>
              <a:t>通信路</a:t>
            </a:r>
          </a:p>
          <a:p>
            <a:r>
              <a:rPr lang="ja-JP" altLang="en-US" b="1"/>
              <a:t>（７章）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4DF951-3283-44C5-8382-E8EC2F747EAA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685800"/>
          </a:xfrm>
        </p:spPr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誤り検出・訂正符号例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5791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772400" y="5791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8438" name="AutoShape 11"/>
          <p:cNvSpPr>
            <a:spLocks noChangeArrowheads="1"/>
          </p:cNvSpPr>
          <p:nvPr/>
        </p:nvSpPr>
        <p:spPr bwMode="auto">
          <a:xfrm>
            <a:off x="0" y="3143250"/>
            <a:ext cx="1785938" cy="762000"/>
          </a:xfrm>
          <a:prstGeom prst="cloudCallout">
            <a:avLst>
              <a:gd name="adj1" fmla="val 22292"/>
              <a:gd name="adj2" fmla="val -44792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sp>
        <p:nvSpPr>
          <p:cNvPr id="18439" name="AutoShape 12"/>
          <p:cNvSpPr>
            <a:spLocks noChangeArrowheads="1"/>
          </p:cNvSpPr>
          <p:nvPr/>
        </p:nvSpPr>
        <p:spPr bwMode="auto">
          <a:xfrm>
            <a:off x="7086600" y="3657600"/>
            <a:ext cx="1828800" cy="762000"/>
          </a:xfrm>
          <a:prstGeom prst="cloudCallout">
            <a:avLst>
              <a:gd name="adj1" fmla="val -13949"/>
              <a:gd name="adj2" fmla="val -42231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pic>
        <p:nvPicPr>
          <p:cNvPr id="18440" name="Picture 13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0386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4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4724400"/>
            <a:ext cx="121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AutoShape 16"/>
          <p:cNvSpPr>
            <a:spLocks noChangeArrowheads="1"/>
          </p:cNvSpPr>
          <p:nvPr/>
        </p:nvSpPr>
        <p:spPr bwMode="auto">
          <a:xfrm rot="4011163">
            <a:off x="7888288" y="3214688"/>
            <a:ext cx="446087" cy="204787"/>
          </a:xfrm>
          <a:prstGeom prst="rightArrow">
            <a:avLst>
              <a:gd name="adj1" fmla="val 50000"/>
              <a:gd name="adj2" fmla="val 8311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3" name="AutoShape 20"/>
          <p:cNvSpPr>
            <a:spLocks noChangeArrowheads="1"/>
          </p:cNvSpPr>
          <p:nvPr/>
        </p:nvSpPr>
        <p:spPr bwMode="auto">
          <a:xfrm rot="-3706069">
            <a:off x="801688" y="276225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4" name="AutoShape 21"/>
          <p:cNvSpPr>
            <a:spLocks noChangeArrowheads="1"/>
          </p:cNvSpPr>
          <p:nvPr/>
        </p:nvSpPr>
        <p:spPr bwMode="auto">
          <a:xfrm>
            <a:off x="214313" y="1857375"/>
            <a:ext cx="1905000" cy="762000"/>
          </a:xfrm>
          <a:prstGeom prst="cloudCallout">
            <a:avLst>
              <a:gd name="adj1" fmla="val -12167"/>
              <a:gd name="adj2" fmla="val 56667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/>
              <a:t>00 01 11</a:t>
            </a:r>
          </a:p>
        </p:txBody>
      </p:sp>
      <p:sp>
        <p:nvSpPr>
          <p:cNvPr id="18445" name="AutoShape 22"/>
          <p:cNvSpPr>
            <a:spLocks noChangeArrowheads="1"/>
          </p:cNvSpPr>
          <p:nvPr/>
        </p:nvSpPr>
        <p:spPr bwMode="auto">
          <a:xfrm>
            <a:off x="2057400" y="3155950"/>
            <a:ext cx="1676400" cy="2362200"/>
          </a:xfrm>
          <a:prstGeom prst="wedgeRoundRectCallout">
            <a:avLst>
              <a:gd name="adj1" fmla="val -93088"/>
              <a:gd name="adj2" fmla="val -63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46" name="Text Box 23"/>
          <p:cNvSpPr txBox="1">
            <a:spLocks noChangeArrowheads="1"/>
          </p:cNvSpPr>
          <p:nvPr/>
        </p:nvSpPr>
        <p:spPr bwMode="auto">
          <a:xfrm>
            <a:off x="2209800" y="3384550"/>
            <a:ext cx="114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情報源符号化</a:t>
            </a:r>
          </a:p>
        </p:txBody>
      </p:sp>
      <p:sp>
        <p:nvSpPr>
          <p:cNvPr id="18447" name="Text Box 24"/>
          <p:cNvSpPr txBox="1">
            <a:spLocks noChangeArrowheads="1"/>
          </p:cNvSpPr>
          <p:nvPr/>
        </p:nvSpPr>
        <p:spPr bwMode="auto">
          <a:xfrm>
            <a:off x="2286000" y="4191000"/>
            <a:ext cx="898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</a:t>
            </a:r>
            <a:r>
              <a:rPr lang="en-US" altLang="ja-JP"/>
              <a:t>:00</a:t>
            </a:r>
          </a:p>
          <a:p>
            <a:r>
              <a:rPr lang="ja-JP" altLang="en-US"/>
              <a:t>き：</a:t>
            </a:r>
            <a:r>
              <a:rPr lang="en-US" altLang="ja-JP"/>
              <a:t>01</a:t>
            </a:r>
          </a:p>
          <a:p>
            <a:r>
              <a:rPr lang="ja-JP" altLang="en-US"/>
              <a:t>だ</a:t>
            </a:r>
            <a:r>
              <a:rPr lang="en-US" altLang="ja-JP"/>
              <a:t>:11</a:t>
            </a:r>
          </a:p>
        </p:txBody>
      </p:sp>
      <p:sp>
        <p:nvSpPr>
          <p:cNvPr id="18448" name="AutoShape 25"/>
          <p:cNvSpPr>
            <a:spLocks noChangeArrowheads="1"/>
          </p:cNvSpPr>
          <p:nvPr/>
        </p:nvSpPr>
        <p:spPr bwMode="auto">
          <a:xfrm>
            <a:off x="2667000" y="866775"/>
            <a:ext cx="1828800" cy="1676400"/>
          </a:xfrm>
          <a:prstGeom prst="cloudCallout">
            <a:avLst>
              <a:gd name="adj1" fmla="val 36981"/>
              <a:gd name="adj2" fmla="val 14491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/>
              <a:t>000 000</a:t>
            </a:r>
          </a:p>
          <a:p>
            <a:pPr algn="ctr"/>
            <a:r>
              <a:rPr lang="en-US" altLang="ja-JP"/>
              <a:t>000 111</a:t>
            </a:r>
          </a:p>
          <a:p>
            <a:pPr algn="ctr"/>
            <a:r>
              <a:rPr lang="en-US" altLang="ja-JP"/>
              <a:t>111 111</a:t>
            </a:r>
          </a:p>
        </p:txBody>
      </p:sp>
      <p:sp>
        <p:nvSpPr>
          <p:cNvPr id="18449" name="AutoShape 26"/>
          <p:cNvSpPr>
            <a:spLocks noChangeArrowheads="1"/>
          </p:cNvSpPr>
          <p:nvPr/>
        </p:nvSpPr>
        <p:spPr bwMode="auto">
          <a:xfrm>
            <a:off x="2133600" y="162877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0" name="AutoShape 27"/>
          <p:cNvSpPr>
            <a:spLocks noChangeArrowheads="1"/>
          </p:cNvSpPr>
          <p:nvPr/>
        </p:nvSpPr>
        <p:spPr bwMode="auto">
          <a:xfrm>
            <a:off x="4724400" y="155257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1" name="AutoShape 28"/>
          <p:cNvSpPr>
            <a:spLocks noChangeArrowheads="1"/>
          </p:cNvSpPr>
          <p:nvPr/>
        </p:nvSpPr>
        <p:spPr bwMode="auto">
          <a:xfrm>
            <a:off x="5410200" y="866775"/>
            <a:ext cx="1828800" cy="1676400"/>
          </a:xfrm>
          <a:prstGeom prst="cloudCallout">
            <a:avLst>
              <a:gd name="adj1" fmla="val -43227"/>
              <a:gd name="adj2" fmla="val 23579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/>
              <a:t>100 000</a:t>
            </a:r>
          </a:p>
          <a:p>
            <a:pPr algn="ctr"/>
            <a:r>
              <a:rPr lang="en-US" altLang="ja-JP"/>
              <a:t>001 111</a:t>
            </a:r>
          </a:p>
          <a:p>
            <a:pPr algn="ctr"/>
            <a:r>
              <a:rPr lang="en-US" altLang="ja-JP"/>
              <a:t>101 111</a:t>
            </a:r>
          </a:p>
        </p:txBody>
      </p:sp>
      <p:sp>
        <p:nvSpPr>
          <p:cNvPr id="18452" name="AutoShape 29"/>
          <p:cNvSpPr>
            <a:spLocks noChangeArrowheads="1"/>
          </p:cNvSpPr>
          <p:nvPr/>
        </p:nvSpPr>
        <p:spPr bwMode="auto">
          <a:xfrm>
            <a:off x="7010400" y="2162175"/>
            <a:ext cx="1905000" cy="762000"/>
          </a:xfrm>
          <a:prstGeom prst="cloudCallout">
            <a:avLst>
              <a:gd name="adj1" fmla="val -5236"/>
              <a:gd name="adj2" fmla="val 31815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/>
              <a:t>00 01 11</a:t>
            </a:r>
          </a:p>
        </p:txBody>
      </p:sp>
      <p:sp>
        <p:nvSpPr>
          <p:cNvPr id="18453" name="AutoShape 30"/>
          <p:cNvSpPr>
            <a:spLocks noChangeArrowheads="1"/>
          </p:cNvSpPr>
          <p:nvPr/>
        </p:nvSpPr>
        <p:spPr bwMode="auto">
          <a:xfrm rot="2112583">
            <a:off x="7315200" y="1628775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4" name="AutoShape 31"/>
          <p:cNvSpPr>
            <a:spLocks noChangeArrowheads="1"/>
          </p:cNvSpPr>
          <p:nvPr/>
        </p:nvSpPr>
        <p:spPr bwMode="auto">
          <a:xfrm>
            <a:off x="3962400" y="2819400"/>
            <a:ext cx="1676400" cy="2362200"/>
          </a:xfrm>
          <a:prstGeom prst="wedgeRoundRectCallout">
            <a:avLst>
              <a:gd name="adj1" fmla="val -147537"/>
              <a:gd name="adj2" fmla="val -9092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55" name="Text Box 32"/>
          <p:cNvSpPr txBox="1">
            <a:spLocks noChangeArrowheads="1"/>
          </p:cNvSpPr>
          <p:nvPr/>
        </p:nvSpPr>
        <p:spPr bwMode="auto">
          <a:xfrm>
            <a:off x="4114800" y="3048000"/>
            <a:ext cx="114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通信路符号化</a:t>
            </a:r>
          </a:p>
        </p:txBody>
      </p:sp>
      <p:sp>
        <p:nvSpPr>
          <p:cNvPr id="18456" name="Text Box 33"/>
          <p:cNvSpPr txBox="1">
            <a:spLocks noChangeArrowheads="1"/>
          </p:cNvSpPr>
          <p:nvPr/>
        </p:nvSpPr>
        <p:spPr bwMode="auto">
          <a:xfrm>
            <a:off x="4191000" y="3854450"/>
            <a:ext cx="11541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0→000</a:t>
            </a:r>
          </a:p>
          <a:p>
            <a:r>
              <a:rPr lang="ja-JP" altLang="en-US"/>
              <a:t>１→</a:t>
            </a:r>
            <a:r>
              <a:rPr lang="en-US" altLang="ja-JP"/>
              <a:t>111</a:t>
            </a:r>
          </a:p>
        </p:txBody>
      </p:sp>
      <p:sp>
        <p:nvSpPr>
          <p:cNvPr id="18457" name="AutoShape 34"/>
          <p:cNvSpPr>
            <a:spLocks noChangeArrowheads="1"/>
          </p:cNvSpPr>
          <p:nvPr/>
        </p:nvSpPr>
        <p:spPr bwMode="auto">
          <a:xfrm flipV="1">
            <a:off x="4572000" y="1000125"/>
            <a:ext cx="714375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8458" name="Text Box 35"/>
          <p:cNvSpPr txBox="1">
            <a:spLocks noChangeArrowheads="1"/>
          </p:cNvSpPr>
          <p:nvPr/>
        </p:nvSpPr>
        <p:spPr bwMode="auto">
          <a:xfrm>
            <a:off x="4143375" y="5715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8459" name="AutoShape 36"/>
          <p:cNvSpPr>
            <a:spLocks noChangeArrowheads="1"/>
          </p:cNvSpPr>
          <p:nvPr/>
        </p:nvSpPr>
        <p:spPr bwMode="auto">
          <a:xfrm>
            <a:off x="5562600" y="2895600"/>
            <a:ext cx="1828800" cy="3429000"/>
          </a:xfrm>
          <a:prstGeom prst="wedgeRoundRectCallout">
            <a:avLst>
              <a:gd name="adj1" fmla="val 55903"/>
              <a:gd name="adj2" fmla="val -8393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60" name="Text Box 37"/>
          <p:cNvSpPr txBox="1">
            <a:spLocks noChangeArrowheads="1"/>
          </p:cNvSpPr>
          <p:nvPr/>
        </p:nvSpPr>
        <p:spPr bwMode="auto">
          <a:xfrm>
            <a:off x="5791200" y="3124200"/>
            <a:ext cx="114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通信路復号化</a:t>
            </a:r>
          </a:p>
        </p:txBody>
      </p:sp>
      <p:sp>
        <p:nvSpPr>
          <p:cNvPr id="18461" name="Text Box 38"/>
          <p:cNvSpPr txBox="1">
            <a:spLocks noChangeArrowheads="1"/>
          </p:cNvSpPr>
          <p:nvPr/>
        </p:nvSpPr>
        <p:spPr bwMode="auto">
          <a:xfrm>
            <a:off x="5715000" y="3886200"/>
            <a:ext cx="1371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0</a:t>
            </a:r>
            <a:r>
              <a:rPr lang="ja-JP" altLang="en-US"/>
              <a:t>が２個以上</a:t>
            </a:r>
          </a:p>
          <a:p>
            <a:r>
              <a:rPr lang="ja-JP" altLang="en-US"/>
              <a:t>→</a:t>
            </a:r>
            <a:r>
              <a:rPr lang="en-US" altLang="ja-JP"/>
              <a:t>0</a:t>
            </a:r>
          </a:p>
          <a:p>
            <a:r>
              <a:rPr lang="ja-JP" altLang="en-US"/>
              <a:t>１が２個以上</a:t>
            </a:r>
          </a:p>
          <a:p>
            <a:r>
              <a:rPr lang="ja-JP" altLang="en-US"/>
              <a:t>→</a:t>
            </a:r>
            <a:r>
              <a:rPr lang="en-US" altLang="ja-JP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DC6A2-B3FC-443B-9A1A-664B77E29BE8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685800"/>
          </a:xfrm>
          <a:noFill/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rgbClr val="000066"/>
                </a:solidFill>
              </a:rPr>
              <a:t>情報源符号化と通信路符号化の比較</a:t>
            </a:r>
          </a:p>
        </p:txBody>
      </p:sp>
      <p:graphicFrame>
        <p:nvGraphicFramePr>
          <p:cNvPr id="25654" name="Group 54"/>
          <p:cNvGraphicFramePr>
            <a:graphicFrameLocks noGrp="1"/>
          </p:cNvGraphicFramePr>
          <p:nvPr/>
        </p:nvGraphicFramePr>
        <p:xfrm>
          <a:off x="228600" y="838200"/>
          <a:ext cx="8534400" cy="4494213"/>
        </p:xfrm>
        <a:graphic>
          <a:graphicData uri="http://schemas.openxmlformats.org/drawingml/2006/table">
            <a:tbl>
              <a:tblPr/>
              <a:tblGrid>
                <a:gridCol w="1474788"/>
                <a:gridCol w="1344612"/>
                <a:gridCol w="2057400"/>
                <a:gridCol w="1371600"/>
                <a:gridCol w="22860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381000" y="1066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符号化</a:t>
            </a:r>
          </a:p>
        </p:txBody>
      </p:sp>
      <p:sp>
        <p:nvSpPr>
          <p:cNvPr id="19487" name="Text Box 39"/>
          <p:cNvSpPr txBox="1">
            <a:spLocks noChangeArrowheads="1"/>
          </p:cNvSpPr>
          <p:nvPr/>
        </p:nvSpPr>
        <p:spPr bwMode="auto">
          <a:xfrm>
            <a:off x="1676400" y="1066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最終目標</a:t>
            </a:r>
          </a:p>
        </p:txBody>
      </p:sp>
      <p:sp>
        <p:nvSpPr>
          <p:cNvPr id="19488" name="Text Box 40"/>
          <p:cNvSpPr txBox="1">
            <a:spLocks noChangeArrowheads="1"/>
          </p:cNvSpPr>
          <p:nvPr/>
        </p:nvSpPr>
        <p:spPr bwMode="auto">
          <a:xfrm>
            <a:off x="3352800" y="1066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実現状況</a:t>
            </a:r>
          </a:p>
        </p:txBody>
      </p:sp>
      <p:sp>
        <p:nvSpPr>
          <p:cNvPr id="19489" name="Text Box 41"/>
          <p:cNvSpPr txBox="1">
            <a:spLocks noChangeArrowheads="1"/>
          </p:cNvSpPr>
          <p:nvPr/>
        </p:nvSpPr>
        <p:spPr bwMode="auto">
          <a:xfrm>
            <a:off x="5029200" y="1066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符号長</a:t>
            </a:r>
          </a:p>
        </p:txBody>
      </p:sp>
      <p:sp>
        <p:nvSpPr>
          <p:cNvPr id="19490" name="Text Box 42"/>
          <p:cNvSpPr txBox="1">
            <a:spLocks noChangeArrowheads="1"/>
          </p:cNvSpPr>
          <p:nvPr/>
        </p:nvSpPr>
        <p:spPr bwMode="auto">
          <a:xfrm>
            <a:off x="7010400" y="114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定理</a:t>
            </a:r>
          </a:p>
        </p:txBody>
      </p:sp>
      <p:sp>
        <p:nvSpPr>
          <p:cNvPr id="19491" name="Text Box 43"/>
          <p:cNvSpPr txBox="1">
            <a:spLocks noChangeArrowheads="1"/>
          </p:cNvSpPr>
          <p:nvPr/>
        </p:nvSpPr>
        <p:spPr bwMode="auto">
          <a:xfrm>
            <a:off x="304800" y="22860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情報源符号化</a:t>
            </a:r>
          </a:p>
        </p:txBody>
      </p:sp>
      <p:sp>
        <p:nvSpPr>
          <p:cNvPr id="19492" name="Text Box 44"/>
          <p:cNvSpPr txBox="1">
            <a:spLocks noChangeArrowheads="1"/>
          </p:cNvSpPr>
          <p:nvPr/>
        </p:nvSpPr>
        <p:spPr bwMode="auto">
          <a:xfrm>
            <a:off x="304800" y="39624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通信路符号化</a:t>
            </a:r>
          </a:p>
        </p:txBody>
      </p:sp>
      <p:sp>
        <p:nvSpPr>
          <p:cNvPr id="19493" name="Text Box 45"/>
          <p:cNvSpPr txBox="1">
            <a:spLocks noChangeArrowheads="1"/>
          </p:cNvSpPr>
          <p:nvPr/>
        </p:nvSpPr>
        <p:spPr bwMode="auto">
          <a:xfrm>
            <a:off x="1828800" y="2362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効率化</a:t>
            </a:r>
          </a:p>
        </p:txBody>
      </p:sp>
      <p:sp>
        <p:nvSpPr>
          <p:cNvPr id="19494" name="Text Box 46"/>
          <p:cNvSpPr txBox="1">
            <a:spLocks noChangeArrowheads="1"/>
          </p:cNvSpPr>
          <p:nvPr/>
        </p:nvSpPr>
        <p:spPr bwMode="auto">
          <a:xfrm>
            <a:off x="1752600" y="39624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信頼性の向上</a:t>
            </a:r>
          </a:p>
        </p:txBody>
      </p:sp>
      <p:sp>
        <p:nvSpPr>
          <p:cNvPr id="19495" name="Text Box 47"/>
          <p:cNvSpPr txBox="1">
            <a:spLocks noChangeArrowheads="1"/>
          </p:cNvSpPr>
          <p:nvPr/>
        </p:nvSpPr>
        <p:spPr bwMode="auto">
          <a:xfrm>
            <a:off x="3124200" y="22860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エネルギー・時間の節約</a:t>
            </a:r>
          </a:p>
        </p:txBody>
      </p:sp>
      <p:sp>
        <p:nvSpPr>
          <p:cNvPr id="19496" name="Text Box 52"/>
          <p:cNvSpPr txBox="1">
            <a:spLocks noChangeArrowheads="1"/>
          </p:cNvSpPr>
          <p:nvPr/>
        </p:nvSpPr>
        <p:spPr bwMode="auto">
          <a:xfrm>
            <a:off x="3124200" y="40386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誤りの検出・訂正</a:t>
            </a:r>
          </a:p>
        </p:txBody>
      </p:sp>
      <p:sp>
        <p:nvSpPr>
          <p:cNvPr id="19497" name="Text Box 53"/>
          <p:cNvSpPr txBox="1">
            <a:spLocks noChangeArrowheads="1"/>
          </p:cNvSpPr>
          <p:nvPr/>
        </p:nvSpPr>
        <p:spPr bwMode="auto">
          <a:xfrm>
            <a:off x="5029200" y="22860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最短符号の実現</a:t>
            </a:r>
          </a:p>
        </p:txBody>
      </p:sp>
      <p:sp>
        <p:nvSpPr>
          <p:cNvPr id="19498" name="Text Box 55"/>
          <p:cNvSpPr txBox="1">
            <a:spLocks noChangeArrowheads="1"/>
          </p:cNvSpPr>
          <p:nvPr/>
        </p:nvSpPr>
        <p:spPr bwMode="auto">
          <a:xfrm>
            <a:off x="5105400" y="3978275"/>
            <a:ext cx="1447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冗長性の付加</a:t>
            </a:r>
          </a:p>
        </p:txBody>
      </p:sp>
      <p:sp>
        <p:nvSpPr>
          <p:cNvPr id="19499" name="Text Box 56"/>
          <p:cNvSpPr txBox="1">
            <a:spLocks noChangeArrowheads="1"/>
          </p:cNvSpPr>
          <p:nvPr/>
        </p:nvSpPr>
        <p:spPr bwMode="auto">
          <a:xfrm>
            <a:off x="6553200" y="1905000"/>
            <a:ext cx="2057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情報源符号化定理（シャノンの第１基本定理）</a:t>
            </a:r>
          </a:p>
        </p:txBody>
      </p:sp>
      <p:sp>
        <p:nvSpPr>
          <p:cNvPr id="19500" name="Text Box 57"/>
          <p:cNvSpPr txBox="1">
            <a:spLocks noChangeArrowheads="1"/>
          </p:cNvSpPr>
          <p:nvPr/>
        </p:nvSpPr>
        <p:spPr bwMode="auto">
          <a:xfrm>
            <a:off x="6477000" y="3657600"/>
            <a:ext cx="2057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通信路符号化定理（シャノンの第２基本定理）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4CC28-F8EF-4039-8A63-FD2A72AA6AB3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143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履修にあたって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143000"/>
            <a:ext cx="7772400" cy="5214938"/>
          </a:xfrm>
        </p:spPr>
        <p:txBody>
          <a:bodyPr/>
          <a:lstStyle/>
          <a:p>
            <a:pPr eaLnBrk="1" hangingPunct="1"/>
            <a:r>
              <a:rPr lang="ja-JP" altLang="en-US" smtClean="0"/>
              <a:t>担当</a:t>
            </a:r>
          </a:p>
          <a:p>
            <a:pPr lvl="1" eaLnBrk="1" hangingPunct="1"/>
            <a:r>
              <a:rPr lang="ja-JP" altLang="en-US" smtClean="0"/>
              <a:t>草苅　良至（部屋ＧＩ５１１、内線２０９５</a:t>
            </a:r>
            <a:r>
              <a:rPr lang="en-US" altLang="ja-JP" smtClean="0"/>
              <a:t>)</a:t>
            </a:r>
          </a:p>
          <a:p>
            <a:pPr lvl="1" eaLnBrk="1" hangingPunct="1"/>
            <a:r>
              <a:rPr lang="en-US" altLang="ja-JP" smtClean="0"/>
              <a:t>kusakari@akita-pu.ac.jp</a:t>
            </a:r>
          </a:p>
          <a:p>
            <a:pPr eaLnBrk="1" hangingPunct="1"/>
            <a:r>
              <a:rPr lang="ja-JP" altLang="en-US" smtClean="0"/>
              <a:t>教科書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平田廣則著「情報理論のエッセンス」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	昭晃堂、</a:t>
            </a:r>
            <a:r>
              <a:rPr lang="en-US" altLang="ja-JP" smtClean="0"/>
              <a:t>\2,700-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・参考書</a:t>
            </a:r>
            <a:endParaRPr lang="en-US" altLang="ja-JP" smtClean="0"/>
          </a:p>
          <a:p>
            <a:pPr eaLnBrk="1" hangingPunct="1">
              <a:buFontTx/>
              <a:buNone/>
            </a:pPr>
            <a:r>
              <a:rPr lang="ja-JP" altLang="en-US" smtClean="0"/>
              <a:t>今井秀樹著「情報理論」</a:t>
            </a:r>
            <a:endParaRPr lang="en-US" altLang="ja-JP" smtClean="0"/>
          </a:p>
          <a:p>
            <a:pPr eaLnBrk="1" hangingPunct="1">
              <a:buFontTx/>
              <a:buNone/>
            </a:pPr>
            <a:r>
              <a:rPr lang="ja-JP" altLang="en-US" smtClean="0"/>
              <a:t>昭晃堂、</a:t>
            </a:r>
            <a:r>
              <a:rPr lang="en-US" altLang="ja-JP" smtClean="0"/>
              <a:t>\2,900-</a:t>
            </a:r>
          </a:p>
          <a:p>
            <a:pPr eaLnBrk="1" hangingPunct="1">
              <a:buFontTx/>
              <a:buNone/>
            </a:pPr>
            <a:endParaRPr lang="en-US" altLang="ja-JP" smtClean="0"/>
          </a:p>
          <a:p>
            <a:pPr eaLnBrk="1" hangingPunct="1">
              <a:buFontTx/>
              <a:buNone/>
            </a:pPr>
            <a:endParaRPr lang="en-US" altLang="ja-JP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3A6724-7479-460D-85AA-0DF080436F98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評価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試験　</a:t>
            </a:r>
            <a:r>
              <a:rPr lang="en-US" altLang="ja-JP" smtClean="0"/>
              <a:t>70</a:t>
            </a:r>
            <a:r>
              <a:rPr lang="ja-JP" altLang="en-US" smtClean="0"/>
              <a:t>％</a:t>
            </a:r>
          </a:p>
          <a:p>
            <a:pPr eaLnBrk="1" hangingPunct="1"/>
            <a:r>
              <a:rPr lang="ja-JP" altLang="en-US" smtClean="0"/>
              <a:t>レポート　</a:t>
            </a:r>
            <a:r>
              <a:rPr lang="en-US" altLang="ja-JP" smtClean="0"/>
              <a:t>15</a:t>
            </a:r>
            <a:r>
              <a:rPr lang="ja-JP" altLang="en-US" smtClean="0"/>
              <a:t>％</a:t>
            </a:r>
          </a:p>
          <a:p>
            <a:pPr eaLnBrk="1" hangingPunct="1"/>
            <a:r>
              <a:rPr lang="ja-JP" altLang="en-US" smtClean="0"/>
              <a:t>講義（出席＋問題解答）</a:t>
            </a:r>
            <a:r>
              <a:rPr lang="en-US" altLang="ja-JP" smtClean="0"/>
              <a:t>15%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80BC29-907B-4330-88B3-18173C8CE9BC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情報理論入門（１章）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B69EC-9EB9-4C6B-9E58-393FD6391429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情報理論とは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5750" y="1981200"/>
            <a:ext cx="8501063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情報分野の基礎理論の一つ。</a:t>
            </a:r>
          </a:p>
          <a:p>
            <a:pPr eaLnBrk="1" hangingPunct="1"/>
            <a:r>
              <a:rPr lang="en-US" altLang="ja-JP" smtClean="0"/>
              <a:t>20</a:t>
            </a:r>
            <a:r>
              <a:rPr lang="ja-JP" altLang="en-US" smtClean="0"/>
              <a:t>世紀にシャノン（</a:t>
            </a:r>
            <a:r>
              <a:rPr lang="en-US" altLang="ja-JP" smtClean="0"/>
              <a:t>C.E.Shanon)</a:t>
            </a:r>
            <a:r>
              <a:rPr lang="ja-JP" altLang="en-US" smtClean="0"/>
              <a:t>が考えた。</a:t>
            </a:r>
          </a:p>
          <a:p>
            <a:pPr eaLnBrk="1" hangingPunct="1"/>
            <a:r>
              <a:rPr lang="ja-JP" altLang="en-US" smtClean="0"/>
              <a:t>情報を゛定量的”に扱うためには絶対必要。</a:t>
            </a:r>
          </a:p>
          <a:p>
            <a:pPr eaLnBrk="1" hangingPunct="1"/>
            <a:r>
              <a:rPr lang="ja-JP" altLang="en-US" smtClean="0"/>
              <a:t>通信、符号、暗号などに応用される。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（情報とは？うまく情報を保存するには？うまく情報を伝達するには？</a:t>
            </a:r>
            <a:endParaRPr lang="en-US" altLang="ja-JP" smtClean="0"/>
          </a:p>
          <a:p>
            <a:pPr eaLnBrk="1" hangingPunct="1">
              <a:buFontTx/>
              <a:buNone/>
            </a:pPr>
            <a:r>
              <a:rPr lang="ja-JP" altLang="en-US" smtClean="0"/>
              <a:t>等の疑問に答えてくれる学問分野。）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68C41E-1D88-49AB-B14C-CFDB3F6D2EB8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情報伝達モデル（簡易版）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2667000" y="2971800"/>
            <a:ext cx="35814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304800" y="3200400"/>
            <a:ext cx="1371600" cy="1600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7162800" y="3200400"/>
            <a:ext cx="1371600" cy="16002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57188" y="3643313"/>
            <a:ext cx="1416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  <a:endParaRPr lang="en-US" altLang="ja-JP"/>
          </a:p>
          <a:p>
            <a:r>
              <a:rPr lang="ja-JP" altLang="en-US"/>
              <a:t>（情報源）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7358063" y="371475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3657600" y="3581400"/>
            <a:ext cx="1547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  <a:p>
            <a:r>
              <a:rPr lang="en-US" altLang="ja-JP" sz="2800"/>
              <a:t>(</a:t>
            </a:r>
            <a:r>
              <a:rPr lang="ja-JP" altLang="en-US" sz="2800"/>
              <a:t>通信路）</a:t>
            </a:r>
          </a:p>
        </p:txBody>
      </p:sp>
      <p:sp>
        <p:nvSpPr>
          <p:cNvPr id="8202" name="AutoShape 9"/>
          <p:cNvSpPr>
            <a:spLocks noChangeArrowheads="1"/>
          </p:cNvSpPr>
          <p:nvPr/>
        </p:nvSpPr>
        <p:spPr bwMode="auto">
          <a:xfrm>
            <a:off x="1905000" y="37338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3" name="AutoShape 10"/>
          <p:cNvSpPr>
            <a:spLocks noChangeArrowheads="1"/>
          </p:cNvSpPr>
          <p:nvPr/>
        </p:nvSpPr>
        <p:spPr bwMode="auto">
          <a:xfrm>
            <a:off x="6477000" y="3810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4" name="AutoShape 11"/>
          <p:cNvSpPr>
            <a:spLocks noChangeArrowheads="1"/>
          </p:cNvSpPr>
          <p:nvPr/>
        </p:nvSpPr>
        <p:spPr bwMode="auto">
          <a:xfrm>
            <a:off x="2057400" y="2438400"/>
            <a:ext cx="4876800" cy="228600"/>
          </a:xfrm>
          <a:prstGeom prst="rightArrow">
            <a:avLst>
              <a:gd name="adj1" fmla="val 50000"/>
              <a:gd name="adj2" fmla="val 53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5" name="AutoShape 12"/>
          <p:cNvSpPr>
            <a:spLocks noChangeArrowheads="1"/>
          </p:cNvSpPr>
          <p:nvPr/>
        </p:nvSpPr>
        <p:spPr bwMode="auto">
          <a:xfrm>
            <a:off x="3581400" y="16002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 dirty="0"/>
              <a:t>情報</a:t>
            </a:r>
          </a:p>
        </p:txBody>
      </p:sp>
      <p:sp>
        <p:nvSpPr>
          <p:cNvPr id="8206" name="AutoShape 13"/>
          <p:cNvSpPr>
            <a:spLocks noChangeArrowheads="1"/>
          </p:cNvSpPr>
          <p:nvPr/>
        </p:nvSpPr>
        <p:spPr bwMode="auto">
          <a:xfrm>
            <a:off x="533400" y="5486400"/>
            <a:ext cx="2438400" cy="1066800"/>
          </a:xfrm>
          <a:prstGeom prst="wedgeRoundRectCallout">
            <a:avLst>
              <a:gd name="adj1" fmla="val -32227"/>
              <a:gd name="adj2" fmla="val -1135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609600" y="5715000"/>
            <a:ext cx="208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情報源ともいう</a:t>
            </a:r>
          </a:p>
        </p:txBody>
      </p:sp>
      <p:sp>
        <p:nvSpPr>
          <p:cNvPr id="8208" name="AutoShape 15"/>
          <p:cNvSpPr>
            <a:spLocks noChangeArrowheads="1"/>
          </p:cNvSpPr>
          <p:nvPr/>
        </p:nvSpPr>
        <p:spPr bwMode="auto">
          <a:xfrm>
            <a:off x="3962400" y="5562600"/>
            <a:ext cx="2438400" cy="1066800"/>
          </a:xfrm>
          <a:prstGeom prst="wedgeRoundRectCallout">
            <a:avLst>
              <a:gd name="adj1" fmla="val -29102"/>
              <a:gd name="adj2" fmla="val -921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4191000" y="5867400"/>
            <a:ext cx="208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通信路ともいう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3143250" y="3214688"/>
            <a:ext cx="2571750" cy="3643312"/>
          </a:xfrm>
          <a:prstGeom prst="roundRect">
            <a:avLst/>
          </a:prstGeom>
          <a:solidFill>
            <a:srgbClr val="99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3E097-E185-4B39-9025-9B0D6CEE172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様々な情報伝達１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533400" y="4343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7467600" y="3657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9223" name="AutoShape 11"/>
          <p:cNvSpPr>
            <a:spLocks noChangeArrowheads="1"/>
          </p:cNvSpPr>
          <p:nvPr/>
        </p:nvSpPr>
        <p:spPr bwMode="auto">
          <a:xfrm>
            <a:off x="2057400" y="2819400"/>
            <a:ext cx="5257800" cy="381000"/>
          </a:xfrm>
          <a:prstGeom prst="rightArrow">
            <a:avLst>
              <a:gd name="adj1" fmla="val 41667"/>
              <a:gd name="adj2" fmla="val 40377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9224" name="Picture 15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146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7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2743200"/>
            <a:ext cx="121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2" descr="C:\Program Files\Common Files\Microsoft Shared\Clipart\cagcat50\BD04914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5859463"/>
            <a:ext cx="11430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4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3429000"/>
            <a:ext cx="11430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25" descr="C:\Program Files\Common Files\Microsoft Shared\Clipart\cagcat50\BD04918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4724400"/>
            <a:ext cx="990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9" name="AutoShape 26"/>
          <p:cNvSpPr>
            <a:spLocks noChangeArrowheads="1"/>
          </p:cNvSpPr>
          <p:nvPr/>
        </p:nvSpPr>
        <p:spPr bwMode="auto">
          <a:xfrm>
            <a:off x="3429000" y="9144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sp>
        <p:nvSpPr>
          <p:cNvPr id="9230" name="AutoShape 29"/>
          <p:cNvSpPr>
            <a:spLocks noChangeArrowheads="1"/>
          </p:cNvSpPr>
          <p:nvPr/>
        </p:nvSpPr>
        <p:spPr bwMode="auto">
          <a:xfrm>
            <a:off x="3429000" y="2133600"/>
            <a:ext cx="2286000" cy="762000"/>
          </a:xfrm>
          <a:prstGeom prst="cloudCallout">
            <a:avLst>
              <a:gd name="adj1" fmla="val -26875"/>
              <a:gd name="adj2" fmla="val 1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金貸して</a:t>
            </a:r>
          </a:p>
        </p:txBody>
      </p:sp>
      <p:sp>
        <p:nvSpPr>
          <p:cNvPr id="9231" name="AutoShape 31"/>
          <p:cNvSpPr>
            <a:spLocks noChangeArrowheads="1"/>
          </p:cNvSpPr>
          <p:nvPr/>
        </p:nvSpPr>
        <p:spPr bwMode="auto">
          <a:xfrm rot="-1299875">
            <a:off x="1752600" y="1981200"/>
            <a:ext cx="1752600" cy="222250"/>
          </a:xfrm>
          <a:prstGeom prst="rightArrow">
            <a:avLst>
              <a:gd name="adj1" fmla="val 60250"/>
              <a:gd name="adj2" fmla="val 120111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2" name="AutoShape 33"/>
          <p:cNvSpPr>
            <a:spLocks noChangeArrowheads="1"/>
          </p:cNvSpPr>
          <p:nvPr/>
        </p:nvSpPr>
        <p:spPr bwMode="auto">
          <a:xfrm rot="1606798">
            <a:off x="5029200" y="1828800"/>
            <a:ext cx="2714625" cy="385763"/>
          </a:xfrm>
          <a:prstGeom prst="rightArrow">
            <a:avLst>
              <a:gd name="adj1" fmla="val 41667"/>
              <a:gd name="adj2" fmla="val 20589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3" name="AutoShape 34"/>
          <p:cNvSpPr>
            <a:spLocks noChangeArrowheads="1"/>
          </p:cNvSpPr>
          <p:nvPr/>
        </p:nvSpPr>
        <p:spPr bwMode="auto">
          <a:xfrm>
            <a:off x="2133600" y="38100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4" name="AutoShape 35"/>
          <p:cNvSpPr>
            <a:spLocks noChangeArrowheads="1"/>
          </p:cNvSpPr>
          <p:nvPr/>
        </p:nvSpPr>
        <p:spPr bwMode="auto">
          <a:xfrm>
            <a:off x="5334000" y="3657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5" name="AutoShape 37"/>
          <p:cNvSpPr>
            <a:spLocks noChangeArrowheads="1"/>
          </p:cNvSpPr>
          <p:nvPr/>
        </p:nvSpPr>
        <p:spPr bwMode="auto">
          <a:xfrm rot="789468">
            <a:off x="2286000" y="4800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6" name="AutoShape 38"/>
          <p:cNvSpPr>
            <a:spLocks noChangeArrowheads="1"/>
          </p:cNvSpPr>
          <p:nvPr/>
        </p:nvSpPr>
        <p:spPr bwMode="auto">
          <a:xfrm rot="-2786637">
            <a:off x="5295900" y="55245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7" name="AutoShape 39"/>
          <p:cNvSpPr>
            <a:spLocks noChangeArrowheads="1"/>
          </p:cNvSpPr>
          <p:nvPr/>
        </p:nvSpPr>
        <p:spPr bwMode="auto">
          <a:xfrm rot="2496135">
            <a:off x="2362200" y="5562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8" name="AutoShape 40"/>
          <p:cNvSpPr>
            <a:spLocks noChangeArrowheads="1"/>
          </p:cNvSpPr>
          <p:nvPr/>
        </p:nvSpPr>
        <p:spPr bwMode="auto">
          <a:xfrm rot="-1478986">
            <a:off x="5257800" y="46482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9" name="AutoShape 13"/>
          <p:cNvSpPr>
            <a:spLocks noChangeArrowheads="1"/>
          </p:cNvSpPr>
          <p:nvPr/>
        </p:nvSpPr>
        <p:spPr bwMode="auto">
          <a:xfrm>
            <a:off x="6429375" y="857250"/>
            <a:ext cx="2438400" cy="1066800"/>
          </a:xfrm>
          <a:prstGeom prst="wedgeRoundRectCallout">
            <a:avLst>
              <a:gd name="adj1" fmla="val -96514"/>
              <a:gd name="adj2" fmla="val -169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様々な情報：</a:t>
            </a:r>
            <a:endParaRPr lang="en-US" altLang="ja-JP"/>
          </a:p>
          <a:p>
            <a:pPr algn="ctr"/>
            <a:r>
              <a:rPr lang="ja-JP" altLang="en-US"/>
              <a:t>（代表例：言語）</a:t>
            </a:r>
            <a:endParaRPr lang="ja-JP" altLang="ja-JP"/>
          </a:p>
        </p:txBody>
      </p:sp>
      <p:sp>
        <p:nvSpPr>
          <p:cNvPr id="9240" name="AutoShape 13"/>
          <p:cNvSpPr>
            <a:spLocks noChangeArrowheads="1"/>
          </p:cNvSpPr>
          <p:nvPr/>
        </p:nvSpPr>
        <p:spPr bwMode="auto">
          <a:xfrm>
            <a:off x="142875" y="5072063"/>
            <a:ext cx="2357438" cy="1500187"/>
          </a:xfrm>
          <a:prstGeom prst="wedgeRoundRectCallout">
            <a:avLst>
              <a:gd name="adj1" fmla="val 106963"/>
              <a:gd name="adj2" fmla="val -2661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様々な伝送路</a:t>
            </a:r>
            <a:endParaRPr lang="en-US" altLang="ja-JP"/>
          </a:p>
          <a:p>
            <a:r>
              <a:rPr lang="ja-JP" altLang="en-US"/>
              <a:t>（代表例：ネット、電話網、手紙）</a:t>
            </a:r>
            <a:endParaRPr lang="ja-JP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角丸四角形 25"/>
          <p:cNvSpPr/>
          <p:nvPr/>
        </p:nvSpPr>
        <p:spPr>
          <a:xfrm>
            <a:off x="3143250" y="3214688"/>
            <a:ext cx="2571750" cy="3643312"/>
          </a:xfrm>
          <a:prstGeom prst="roundRect">
            <a:avLst/>
          </a:prstGeom>
          <a:solidFill>
            <a:srgbClr val="99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4B9DF8-DF02-43F1-A02D-66AA40C2451A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様々な情報伝達２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571500" y="414337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031" name="AutoShape 5"/>
          <p:cNvSpPr>
            <a:spLocks noChangeArrowheads="1"/>
          </p:cNvSpPr>
          <p:nvPr/>
        </p:nvSpPr>
        <p:spPr bwMode="auto">
          <a:xfrm>
            <a:off x="2057400" y="2819400"/>
            <a:ext cx="5257800" cy="381000"/>
          </a:xfrm>
          <a:prstGeom prst="rightArrow">
            <a:avLst>
              <a:gd name="adj1" fmla="val 41667"/>
              <a:gd name="adj2" fmla="val 40377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3429000" y="9144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33" name="AutoShape 12"/>
          <p:cNvSpPr>
            <a:spLocks noChangeArrowheads="1"/>
          </p:cNvSpPr>
          <p:nvPr/>
        </p:nvSpPr>
        <p:spPr bwMode="auto">
          <a:xfrm>
            <a:off x="3429000" y="2133600"/>
            <a:ext cx="2286000" cy="762000"/>
          </a:xfrm>
          <a:prstGeom prst="cloudCallout">
            <a:avLst>
              <a:gd name="adj1" fmla="val -26875"/>
              <a:gd name="adj2" fmla="val 1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ららら♪</a:t>
            </a:r>
          </a:p>
        </p:txBody>
      </p:sp>
      <p:sp>
        <p:nvSpPr>
          <p:cNvPr id="1034" name="AutoShape 13"/>
          <p:cNvSpPr>
            <a:spLocks noChangeArrowheads="1"/>
          </p:cNvSpPr>
          <p:nvPr/>
        </p:nvSpPr>
        <p:spPr bwMode="auto">
          <a:xfrm rot="-1299875">
            <a:off x="1752600" y="1981200"/>
            <a:ext cx="1752600" cy="222250"/>
          </a:xfrm>
          <a:prstGeom prst="rightArrow">
            <a:avLst>
              <a:gd name="adj1" fmla="val 60250"/>
              <a:gd name="adj2" fmla="val 120111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5" name="AutoShape 14"/>
          <p:cNvSpPr>
            <a:spLocks noChangeArrowheads="1"/>
          </p:cNvSpPr>
          <p:nvPr/>
        </p:nvSpPr>
        <p:spPr bwMode="auto">
          <a:xfrm rot="1606798">
            <a:off x="5029200" y="1828800"/>
            <a:ext cx="2714625" cy="385763"/>
          </a:xfrm>
          <a:prstGeom prst="rightArrow">
            <a:avLst>
              <a:gd name="adj1" fmla="val 41667"/>
              <a:gd name="adj2" fmla="val 20589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6" name="AutoShape 15"/>
          <p:cNvSpPr>
            <a:spLocks noChangeArrowheads="1"/>
          </p:cNvSpPr>
          <p:nvPr/>
        </p:nvSpPr>
        <p:spPr bwMode="auto">
          <a:xfrm>
            <a:off x="2133600" y="38100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7" name="AutoShape 16"/>
          <p:cNvSpPr>
            <a:spLocks noChangeArrowheads="1"/>
          </p:cNvSpPr>
          <p:nvPr/>
        </p:nvSpPr>
        <p:spPr bwMode="auto">
          <a:xfrm>
            <a:off x="5334000" y="3657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8" name="AutoShape 17"/>
          <p:cNvSpPr>
            <a:spLocks noChangeArrowheads="1"/>
          </p:cNvSpPr>
          <p:nvPr/>
        </p:nvSpPr>
        <p:spPr bwMode="auto">
          <a:xfrm rot="789468">
            <a:off x="2286000" y="4800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9" name="AutoShape 18"/>
          <p:cNvSpPr>
            <a:spLocks noChangeArrowheads="1"/>
          </p:cNvSpPr>
          <p:nvPr/>
        </p:nvSpPr>
        <p:spPr bwMode="auto">
          <a:xfrm rot="-2786637">
            <a:off x="5295900" y="55245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AutoShape 19"/>
          <p:cNvSpPr>
            <a:spLocks noChangeArrowheads="1"/>
          </p:cNvSpPr>
          <p:nvPr/>
        </p:nvSpPr>
        <p:spPr bwMode="auto">
          <a:xfrm rot="2496135">
            <a:off x="2362200" y="5562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1" name="AutoShape 20"/>
          <p:cNvSpPr>
            <a:spLocks noChangeArrowheads="1"/>
          </p:cNvSpPr>
          <p:nvPr/>
        </p:nvSpPr>
        <p:spPr bwMode="auto">
          <a:xfrm rot="-1478986">
            <a:off x="5257800" y="46482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42" name="Picture 22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25908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3" name="Text Box 23"/>
          <p:cNvSpPr txBox="1">
            <a:spLocks noChangeArrowheads="1"/>
          </p:cNvSpPr>
          <p:nvPr/>
        </p:nvSpPr>
        <p:spPr bwMode="auto">
          <a:xfrm>
            <a:off x="7543800" y="4419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pic>
        <p:nvPicPr>
          <p:cNvPr id="1044" name="Picture 24" descr="C:\Program Files\Common Files\Microsoft Shared\Clipart\cagcat50\PE01753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590800"/>
            <a:ext cx="1042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25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3429000"/>
            <a:ext cx="13779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6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867400"/>
            <a:ext cx="10668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27" descr="C:\Program Files\Common Files\Microsoft Shared\Clipart\cagcat50\EN00354_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62400" y="4724400"/>
            <a:ext cx="1066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3581400" y="1066800"/>
          <a:ext cx="1371600" cy="395288"/>
        </p:xfrm>
        <a:graphic>
          <a:graphicData uri="http://schemas.openxmlformats.org/presentationml/2006/ole">
            <p:oleObj spid="_x0000_s1026" name="Equation" r:id="rId8" imgW="571320" imgH="164880" progId="Equation.DSMT4">
              <p:embed/>
            </p:oleObj>
          </a:graphicData>
        </a:graphic>
      </p:graphicFrame>
      <p:sp>
        <p:nvSpPr>
          <p:cNvPr id="1048" name="AutoShape 13"/>
          <p:cNvSpPr>
            <a:spLocks noChangeArrowheads="1"/>
          </p:cNvSpPr>
          <p:nvPr/>
        </p:nvSpPr>
        <p:spPr bwMode="auto">
          <a:xfrm>
            <a:off x="357188" y="5000625"/>
            <a:ext cx="1928812" cy="1571625"/>
          </a:xfrm>
          <a:prstGeom prst="wedgeRoundRectCallout">
            <a:avLst>
              <a:gd name="adj1" fmla="val -19292"/>
              <a:gd name="adj2" fmla="val -704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送信者は、過去のものかもしれない。</a:t>
            </a:r>
            <a:endParaRPr lang="ja-JP" altLang="ja-JP"/>
          </a:p>
        </p:txBody>
      </p:sp>
      <p:sp>
        <p:nvSpPr>
          <p:cNvPr id="1049" name="AutoShape 13"/>
          <p:cNvSpPr>
            <a:spLocks noChangeArrowheads="1"/>
          </p:cNvSpPr>
          <p:nvPr/>
        </p:nvSpPr>
        <p:spPr bwMode="auto">
          <a:xfrm>
            <a:off x="6072188" y="5072063"/>
            <a:ext cx="2438400" cy="1281112"/>
          </a:xfrm>
          <a:prstGeom prst="wedgeRoundRectCallout">
            <a:avLst>
              <a:gd name="adj1" fmla="val -84606"/>
              <a:gd name="adj2" fmla="val -958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情報の記録も、一種の伝送路とみなせる。</a:t>
            </a:r>
            <a:endParaRPr lang="ja-JP" altLang="ja-JP"/>
          </a:p>
        </p:txBody>
      </p:sp>
      <p:sp>
        <p:nvSpPr>
          <p:cNvPr id="1050" name="AutoShape 13"/>
          <p:cNvSpPr>
            <a:spLocks noChangeArrowheads="1"/>
          </p:cNvSpPr>
          <p:nvPr/>
        </p:nvSpPr>
        <p:spPr bwMode="auto">
          <a:xfrm>
            <a:off x="6357938" y="642938"/>
            <a:ext cx="2438400" cy="1000125"/>
          </a:xfrm>
          <a:prstGeom prst="wedgeRoundRectCallout">
            <a:avLst>
              <a:gd name="adj1" fmla="val -97106"/>
              <a:gd name="adj2" fmla="val 133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数式や、音楽も情報の一種。</a:t>
            </a:r>
            <a:endParaRPr lang="ja-JP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3071813" y="2928938"/>
            <a:ext cx="2571750" cy="3643312"/>
          </a:xfrm>
          <a:prstGeom prst="roundRect">
            <a:avLst/>
          </a:prstGeom>
          <a:solidFill>
            <a:srgbClr val="99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noFill/>
        </p:spPr>
        <p:txBody>
          <a:bodyPr/>
          <a:lstStyle/>
          <a:p>
            <a:fld id="{BD7618BC-8861-4836-9064-051DBF6C77C0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様々な情報伝達３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533400" y="403542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0246" name="AutoShape 4"/>
          <p:cNvSpPr>
            <a:spLocks noChangeArrowheads="1"/>
          </p:cNvSpPr>
          <p:nvPr/>
        </p:nvSpPr>
        <p:spPr bwMode="auto">
          <a:xfrm>
            <a:off x="2057400" y="2511425"/>
            <a:ext cx="5257800" cy="381000"/>
          </a:xfrm>
          <a:prstGeom prst="rightArrow">
            <a:avLst>
              <a:gd name="adj1" fmla="val 41667"/>
              <a:gd name="adj2" fmla="val 40377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7" name="AutoShape 5"/>
          <p:cNvSpPr>
            <a:spLocks noChangeArrowheads="1"/>
          </p:cNvSpPr>
          <p:nvPr/>
        </p:nvSpPr>
        <p:spPr bwMode="auto">
          <a:xfrm>
            <a:off x="3429000" y="9144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248" name="AutoShape 6"/>
          <p:cNvSpPr>
            <a:spLocks noChangeArrowheads="1"/>
          </p:cNvSpPr>
          <p:nvPr/>
        </p:nvSpPr>
        <p:spPr bwMode="auto">
          <a:xfrm>
            <a:off x="3429000" y="1825625"/>
            <a:ext cx="2286000" cy="762000"/>
          </a:xfrm>
          <a:prstGeom prst="cloudCallout">
            <a:avLst>
              <a:gd name="adj1" fmla="val -26875"/>
              <a:gd name="adj2" fmla="val 1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249" name="AutoShape 7"/>
          <p:cNvSpPr>
            <a:spLocks noChangeArrowheads="1"/>
          </p:cNvSpPr>
          <p:nvPr/>
        </p:nvSpPr>
        <p:spPr bwMode="auto">
          <a:xfrm rot="-1299875">
            <a:off x="1752600" y="1673225"/>
            <a:ext cx="1752600" cy="222250"/>
          </a:xfrm>
          <a:prstGeom prst="rightArrow">
            <a:avLst>
              <a:gd name="adj1" fmla="val 60250"/>
              <a:gd name="adj2" fmla="val 120111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0" name="AutoShape 8"/>
          <p:cNvSpPr>
            <a:spLocks noChangeArrowheads="1"/>
          </p:cNvSpPr>
          <p:nvPr/>
        </p:nvSpPr>
        <p:spPr bwMode="auto">
          <a:xfrm rot="1193137">
            <a:off x="5208588" y="1546225"/>
            <a:ext cx="2438400" cy="385763"/>
          </a:xfrm>
          <a:prstGeom prst="rightArrow">
            <a:avLst>
              <a:gd name="adj1" fmla="val 41667"/>
              <a:gd name="adj2" fmla="val 20578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1" name="AutoShape 9"/>
          <p:cNvSpPr>
            <a:spLocks noChangeArrowheads="1"/>
          </p:cNvSpPr>
          <p:nvPr/>
        </p:nvSpPr>
        <p:spPr bwMode="auto">
          <a:xfrm>
            <a:off x="2133600" y="3502025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2" name="AutoShape 10"/>
          <p:cNvSpPr>
            <a:spLocks noChangeArrowheads="1"/>
          </p:cNvSpPr>
          <p:nvPr/>
        </p:nvSpPr>
        <p:spPr bwMode="auto">
          <a:xfrm>
            <a:off x="5334000" y="3349625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3" name="AutoShape 11"/>
          <p:cNvSpPr>
            <a:spLocks noChangeArrowheads="1"/>
          </p:cNvSpPr>
          <p:nvPr/>
        </p:nvSpPr>
        <p:spPr bwMode="auto">
          <a:xfrm rot="789468">
            <a:off x="2168525" y="4294188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 rot="-1478986">
            <a:off x="5257800" y="4340225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255" name="Picture 15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21209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543800" y="39497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pic>
        <p:nvPicPr>
          <p:cNvPr id="10257" name="Picture 18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3214688"/>
            <a:ext cx="122872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8" name="Picture 19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5" y="4500563"/>
            <a:ext cx="10668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9" name="Picture 22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59025"/>
            <a:ext cx="14478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0" name="Text Box 23"/>
          <p:cNvSpPr txBox="1">
            <a:spLocks noChangeArrowheads="1"/>
          </p:cNvSpPr>
          <p:nvPr/>
        </p:nvSpPr>
        <p:spPr bwMode="auto">
          <a:xfrm>
            <a:off x="3505200" y="1066800"/>
            <a:ext cx="163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締切りは？</a:t>
            </a:r>
          </a:p>
        </p:txBody>
      </p:sp>
      <p:sp>
        <p:nvSpPr>
          <p:cNvPr id="10261" name="Text Box 24"/>
          <p:cNvSpPr txBox="1">
            <a:spLocks noChangeArrowheads="1"/>
          </p:cNvSpPr>
          <p:nvPr/>
        </p:nvSpPr>
        <p:spPr bwMode="auto">
          <a:xfrm>
            <a:off x="3810000" y="1901825"/>
            <a:ext cx="175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今日は、・・・</a:t>
            </a:r>
          </a:p>
        </p:txBody>
      </p:sp>
      <p:sp>
        <p:nvSpPr>
          <p:cNvPr id="10262" name="AutoShape 13"/>
          <p:cNvSpPr>
            <a:spLocks noChangeArrowheads="1"/>
          </p:cNvSpPr>
          <p:nvPr/>
        </p:nvSpPr>
        <p:spPr bwMode="auto">
          <a:xfrm>
            <a:off x="6215063" y="4714875"/>
            <a:ext cx="2928937" cy="1571625"/>
          </a:xfrm>
          <a:prstGeom prst="wedgeRoundRectCallout">
            <a:avLst>
              <a:gd name="adj1" fmla="val -9380"/>
              <a:gd name="adj2" fmla="val -8341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受信者は、自分自身かもしれない。</a:t>
            </a:r>
            <a:endParaRPr lang="en-US" altLang="ja-JP"/>
          </a:p>
          <a:p>
            <a:r>
              <a:rPr lang="ja-JP" altLang="en-US"/>
              <a:t>情報の復元等も情報理論で扱える。</a:t>
            </a:r>
            <a:endParaRPr lang="ja-JP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573</Words>
  <Application>Microsoft PowerPoint</Application>
  <PresentationFormat>画面に合わせる (4:3)</PresentationFormat>
  <Paragraphs>178</Paragraphs>
  <Slides>18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標準デザイン</vt:lpstr>
      <vt:lpstr>Equation</vt:lpstr>
      <vt:lpstr>情報理論</vt:lpstr>
      <vt:lpstr>履修にあたって</vt:lpstr>
      <vt:lpstr>評価</vt:lpstr>
      <vt:lpstr>情報理論入門（１章）</vt:lpstr>
      <vt:lpstr>情報理論とは</vt:lpstr>
      <vt:lpstr>情報伝達モデル（簡易版）</vt:lpstr>
      <vt:lpstr>様々な情報伝達１</vt:lpstr>
      <vt:lpstr>様々な情報伝達２</vt:lpstr>
      <vt:lpstr>様々な情報伝達３</vt:lpstr>
      <vt:lpstr>練習</vt:lpstr>
      <vt:lpstr>講義概要１</vt:lpstr>
      <vt:lpstr>外乱のある伝送路</vt:lpstr>
      <vt:lpstr>外乱の影響</vt:lpstr>
      <vt:lpstr>問題</vt:lpstr>
      <vt:lpstr>外乱への対策例</vt:lpstr>
      <vt:lpstr>情報伝達モデル（複雑版）</vt:lpstr>
      <vt:lpstr>誤り検出・訂正符号例</vt:lpstr>
      <vt:lpstr>情報源符号化と通信路符号化の比較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情報理論</dc:title>
  <dc:creator>kusakari</dc:creator>
  <cp:lastModifiedBy>kusakari</cp:lastModifiedBy>
  <cp:revision>19</cp:revision>
  <dcterms:created xsi:type="dcterms:W3CDTF">2006-04-07T23:15:43Z</dcterms:created>
  <dcterms:modified xsi:type="dcterms:W3CDTF">2008-09-30T02:13:41Z</dcterms:modified>
</cp:coreProperties>
</file>