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3"/>
  </p:notesMasterIdLst>
  <p:handoutMasterIdLst>
    <p:handoutMasterId r:id="rId4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84" r:id="rId11"/>
    <p:sldId id="265" r:id="rId12"/>
    <p:sldId id="267" r:id="rId13"/>
    <p:sldId id="268" r:id="rId14"/>
    <p:sldId id="269" r:id="rId15"/>
    <p:sldId id="270" r:id="rId16"/>
    <p:sldId id="282" r:id="rId17"/>
    <p:sldId id="283" r:id="rId18"/>
    <p:sldId id="296" r:id="rId19"/>
    <p:sldId id="266" r:id="rId20"/>
    <p:sldId id="271" r:id="rId21"/>
    <p:sldId id="273" r:id="rId22"/>
    <p:sldId id="279" r:id="rId23"/>
    <p:sldId id="274" r:id="rId24"/>
    <p:sldId id="275" r:id="rId25"/>
    <p:sldId id="276" r:id="rId26"/>
    <p:sldId id="277" r:id="rId27"/>
    <p:sldId id="278" r:id="rId28"/>
    <p:sldId id="280" r:id="rId29"/>
    <p:sldId id="281" r:id="rId30"/>
    <p:sldId id="290" r:id="rId31"/>
    <p:sldId id="272" r:id="rId32"/>
    <p:sldId id="288" r:id="rId33"/>
    <p:sldId id="285" r:id="rId34"/>
    <p:sldId id="286" r:id="rId35"/>
    <p:sldId id="287" r:id="rId36"/>
    <p:sldId id="289" r:id="rId37"/>
    <p:sldId id="291" r:id="rId38"/>
    <p:sldId id="292" r:id="rId39"/>
    <p:sldId id="293" r:id="rId40"/>
    <p:sldId id="294" r:id="rId41"/>
    <p:sldId id="295" r:id="rId42"/>
  </p:sldIdLst>
  <p:sldSz cx="9144000" cy="6858000" type="screen4x3"/>
  <p:notesSz cx="7099300" cy="102346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008000"/>
    <a:srgbClr val="EAEAEA"/>
    <a:srgbClr val="FFFF66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3815" autoAdjust="0"/>
    <p:restoredTop sz="94235" autoAdjust="0"/>
  </p:normalViewPr>
  <p:slideViewPr>
    <p:cSldViewPr>
      <p:cViewPr>
        <p:scale>
          <a:sx n="66" d="100"/>
          <a:sy n="66" d="100"/>
        </p:scale>
        <p:origin x="-378" y="-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14" y="-72"/>
      </p:cViewPr>
      <p:guideLst>
        <p:guide orient="horz" pos="3224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Relationship Id="rId9" Type="http://schemas.openxmlformats.org/officeDocument/2006/relationships/image" Target="../media/image9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57.wmf"/><Relationship Id="rId1" Type="http://schemas.openxmlformats.org/officeDocument/2006/relationships/image" Target="../media/image56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7" Type="http://schemas.openxmlformats.org/officeDocument/2006/relationships/image" Target="../media/image61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6" Type="http://schemas.openxmlformats.org/officeDocument/2006/relationships/image" Target="../media/image60.wmf"/><Relationship Id="rId5" Type="http://schemas.openxmlformats.org/officeDocument/2006/relationships/image" Target="../media/image59.wmf"/><Relationship Id="rId4" Type="http://schemas.openxmlformats.org/officeDocument/2006/relationships/image" Target="../media/image58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3.wmf"/><Relationship Id="rId1" Type="http://schemas.openxmlformats.org/officeDocument/2006/relationships/image" Target="../media/image62.wmf"/></Relationships>
</file>

<file path=ppt/drawings/_rels/vmlDrawing13.vml.rels><?xml version="1.0" encoding="UTF-8" standalone="yes"?>
<Relationships xmlns="http://schemas.openxmlformats.org/package/2006/relationships"><Relationship Id="rId8" Type="http://schemas.openxmlformats.org/officeDocument/2006/relationships/image" Target="../media/image68.wmf"/><Relationship Id="rId3" Type="http://schemas.openxmlformats.org/officeDocument/2006/relationships/image" Target="../media/image3.wmf"/><Relationship Id="rId7" Type="http://schemas.openxmlformats.org/officeDocument/2006/relationships/image" Target="../media/image67.wmf"/><Relationship Id="rId2" Type="http://schemas.openxmlformats.org/officeDocument/2006/relationships/image" Target="../media/image2.wmf"/><Relationship Id="rId1" Type="http://schemas.openxmlformats.org/officeDocument/2006/relationships/image" Target="../media/image64.wmf"/><Relationship Id="rId6" Type="http://schemas.openxmlformats.org/officeDocument/2006/relationships/image" Target="../media/image4.wmf"/><Relationship Id="rId5" Type="http://schemas.openxmlformats.org/officeDocument/2006/relationships/image" Target="../media/image66.wmf"/><Relationship Id="rId10" Type="http://schemas.openxmlformats.org/officeDocument/2006/relationships/image" Target="../media/image9.wmf"/><Relationship Id="rId4" Type="http://schemas.openxmlformats.org/officeDocument/2006/relationships/image" Target="../media/image65.wmf"/><Relationship Id="rId9" Type="http://schemas.openxmlformats.org/officeDocument/2006/relationships/image" Target="../media/image8.wmf"/></Relationships>
</file>

<file path=ppt/drawings/_rels/vmlDrawing14.vml.rels><?xml version="1.0" encoding="UTF-8" standalone="yes"?>
<Relationships xmlns="http://schemas.openxmlformats.org/package/2006/relationships"><Relationship Id="rId8" Type="http://schemas.openxmlformats.org/officeDocument/2006/relationships/image" Target="../media/image73.wmf"/><Relationship Id="rId3" Type="http://schemas.openxmlformats.org/officeDocument/2006/relationships/image" Target="../media/image69.wmf"/><Relationship Id="rId7" Type="http://schemas.openxmlformats.org/officeDocument/2006/relationships/image" Target="../media/image14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6" Type="http://schemas.openxmlformats.org/officeDocument/2006/relationships/image" Target="../media/image72.wmf"/><Relationship Id="rId5" Type="http://schemas.openxmlformats.org/officeDocument/2006/relationships/image" Target="../media/image71.wmf"/><Relationship Id="rId4" Type="http://schemas.openxmlformats.org/officeDocument/2006/relationships/image" Target="../media/image70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76.wmf"/><Relationship Id="rId2" Type="http://schemas.openxmlformats.org/officeDocument/2006/relationships/image" Target="../media/image75.wmf"/><Relationship Id="rId1" Type="http://schemas.openxmlformats.org/officeDocument/2006/relationships/image" Target="../media/image74.wmf"/></Relationships>
</file>

<file path=ppt/drawings/_rels/vmlDrawing16.vml.rels><?xml version="1.0" encoding="UTF-8" standalone="yes"?>
<Relationships xmlns="http://schemas.openxmlformats.org/package/2006/relationships"><Relationship Id="rId8" Type="http://schemas.openxmlformats.org/officeDocument/2006/relationships/image" Target="../media/image84.wmf"/><Relationship Id="rId3" Type="http://schemas.openxmlformats.org/officeDocument/2006/relationships/image" Target="../media/image79.wmf"/><Relationship Id="rId7" Type="http://schemas.openxmlformats.org/officeDocument/2006/relationships/image" Target="../media/image83.wmf"/><Relationship Id="rId2" Type="http://schemas.openxmlformats.org/officeDocument/2006/relationships/image" Target="../media/image78.wmf"/><Relationship Id="rId1" Type="http://schemas.openxmlformats.org/officeDocument/2006/relationships/image" Target="../media/image77.wmf"/><Relationship Id="rId6" Type="http://schemas.openxmlformats.org/officeDocument/2006/relationships/image" Target="../media/image82.wmf"/><Relationship Id="rId5" Type="http://schemas.openxmlformats.org/officeDocument/2006/relationships/image" Target="../media/image81.wmf"/><Relationship Id="rId10" Type="http://schemas.openxmlformats.org/officeDocument/2006/relationships/image" Target="../media/image86.wmf"/><Relationship Id="rId4" Type="http://schemas.openxmlformats.org/officeDocument/2006/relationships/image" Target="../media/image80.wmf"/><Relationship Id="rId9" Type="http://schemas.openxmlformats.org/officeDocument/2006/relationships/image" Target="../media/image85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88.wmf"/><Relationship Id="rId1" Type="http://schemas.openxmlformats.org/officeDocument/2006/relationships/image" Target="../media/image87.wmf"/></Relationships>
</file>

<file path=ppt/drawings/_rels/vmlDrawing18.vml.rels><?xml version="1.0" encoding="UTF-8" standalone="yes"?>
<Relationships xmlns="http://schemas.openxmlformats.org/package/2006/relationships"><Relationship Id="rId8" Type="http://schemas.openxmlformats.org/officeDocument/2006/relationships/image" Target="../media/image80.wmf"/><Relationship Id="rId13" Type="http://schemas.openxmlformats.org/officeDocument/2006/relationships/image" Target="../media/image69.wmf"/><Relationship Id="rId3" Type="http://schemas.openxmlformats.org/officeDocument/2006/relationships/image" Target="../media/image91.wmf"/><Relationship Id="rId7" Type="http://schemas.openxmlformats.org/officeDocument/2006/relationships/image" Target="../media/image79.wmf"/><Relationship Id="rId12" Type="http://schemas.openxmlformats.org/officeDocument/2006/relationships/image" Target="../media/image10.wmf"/><Relationship Id="rId17" Type="http://schemas.openxmlformats.org/officeDocument/2006/relationships/image" Target="../media/image96.wmf"/><Relationship Id="rId2" Type="http://schemas.openxmlformats.org/officeDocument/2006/relationships/image" Target="../media/image90.wmf"/><Relationship Id="rId16" Type="http://schemas.openxmlformats.org/officeDocument/2006/relationships/image" Target="../media/image95.wmf"/><Relationship Id="rId1" Type="http://schemas.openxmlformats.org/officeDocument/2006/relationships/image" Target="../media/image89.wmf"/><Relationship Id="rId6" Type="http://schemas.openxmlformats.org/officeDocument/2006/relationships/image" Target="../media/image94.wmf"/><Relationship Id="rId11" Type="http://schemas.openxmlformats.org/officeDocument/2006/relationships/image" Target="../media/image85.wmf"/><Relationship Id="rId5" Type="http://schemas.openxmlformats.org/officeDocument/2006/relationships/image" Target="../media/image93.wmf"/><Relationship Id="rId15" Type="http://schemas.openxmlformats.org/officeDocument/2006/relationships/image" Target="../media/image11.wmf"/><Relationship Id="rId10" Type="http://schemas.openxmlformats.org/officeDocument/2006/relationships/image" Target="../media/image81.wmf"/><Relationship Id="rId4" Type="http://schemas.openxmlformats.org/officeDocument/2006/relationships/image" Target="../media/image92.wmf"/><Relationship Id="rId9" Type="http://schemas.openxmlformats.org/officeDocument/2006/relationships/image" Target="../media/image83.wmf"/><Relationship Id="rId14" Type="http://schemas.openxmlformats.org/officeDocument/2006/relationships/image" Target="../media/image70.wmf"/></Relationships>
</file>

<file path=ppt/drawings/_rels/vmlDrawing19.vml.rels><?xml version="1.0" encoding="UTF-8" standalone="yes"?>
<Relationships xmlns="http://schemas.openxmlformats.org/package/2006/relationships"><Relationship Id="rId8" Type="http://schemas.openxmlformats.org/officeDocument/2006/relationships/image" Target="../media/image97.wmf"/><Relationship Id="rId3" Type="http://schemas.openxmlformats.org/officeDocument/2006/relationships/image" Target="../media/image69.wmf"/><Relationship Id="rId7" Type="http://schemas.openxmlformats.org/officeDocument/2006/relationships/image" Target="../media/image96.wmf"/><Relationship Id="rId2" Type="http://schemas.openxmlformats.org/officeDocument/2006/relationships/image" Target="../media/image10.wmf"/><Relationship Id="rId1" Type="http://schemas.openxmlformats.org/officeDocument/2006/relationships/image" Target="../media/image92.wmf"/><Relationship Id="rId6" Type="http://schemas.openxmlformats.org/officeDocument/2006/relationships/image" Target="../media/image95.wmf"/><Relationship Id="rId5" Type="http://schemas.openxmlformats.org/officeDocument/2006/relationships/image" Target="../media/image11.wmf"/><Relationship Id="rId4" Type="http://schemas.openxmlformats.org/officeDocument/2006/relationships/image" Target="../media/image70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drawings/_rels/vmlDrawing20.vml.rels><?xml version="1.0" encoding="UTF-8" standalone="yes"?>
<Relationships xmlns="http://schemas.openxmlformats.org/package/2006/relationships"><Relationship Id="rId2" Type="http://schemas.openxmlformats.org/officeDocument/2006/relationships/image" Target="../media/image90.wmf"/><Relationship Id="rId1" Type="http://schemas.openxmlformats.org/officeDocument/2006/relationships/image" Target="../media/image89.wmf"/></Relationships>
</file>

<file path=ppt/drawings/_rels/vmlDrawing2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5.wmf"/><Relationship Id="rId13" Type="http://schemas.openxmlformats.org/officeDocument/2006/relationships/image" Target="../media/image110.wmf"/><Relationship Id="rId3" Type="http://schemas.openxmlformats.org/officeDocument/2006/relationships/image" Target="../media/image100.wmf"/><Relationship Id="rId7" Type="http://schemas.openxmlformats.org/officeDocument/2006/relationships/image" Target="../media/image104.wmf"/><Relationship Id="rId12" Type="http://schemas.openxmlformats.org/officeDocument/2006/relationships/image" Target="../media/image109.wmf"/><Relationship Id="rId2" Type="http://schemas.openxmlformats.org/officeDocument/2006/relationships/image" Target="../media/image99.wmf"/><Relationship Id="rId1" Type="http://schemas.openxmlformats.org/officeDocument/2006/relationships/image" Target="../media/image98.wmf"/><Relationship Id="rId6" Type="http://schemas.openxmlformats.org/officeDocument/2006/relationships/image" Target="../media/image103.wmf"/><Relationship Id="rId11" Type="http://schemas.openxmlformats.org/officeDocument/2006/relationships/image" Target="../media/image108.wmf"/><Relationship Id="rId5" Type="http://schemas.openxmlformats.org/officeDocument/2006/relationships/image" Target="../media/image102.wmf"/><Relationship Id="rId10" Type="http://schemas.openxmlformats.org/officeDocument/2006/relationships/image" Target="../media/image107.wmf"/><Relationship Id="rId4" Type="http://schemas.openxmlformats.org/officeDocument/2006/relationships/image" Target="../media/image101.wmf"/><Relationship Id="rId9" Type="http://schemas.openxmlformats.org/officeDocument/2006/relationships/image" Target="../media/image106.w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1.wmf"/></Relationships>
</file>

<file path=ppt/drawings/_rels/vmlDrawing2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9.wmf"/><Relationship Id="rId13" Type="http://schemas.openxmlformats.org/officeDocument/2006/relationships/image" Target="../media/image124.wmf"/><Relationship Id="rId3" Type="http://schemas.openxmlformats.org/officeDocument/2006/relationships/image" Target="../media/image114.wmf"/><Relationship Id="rId7" Type="http://schemas.openxmlformats.org/officeDocument/2006/relationships/image" Target="../media/image118.wmf"/><Relationship Id="rId12" Type="http://schemas.openxmlformats.org/officeDocument/2006/relationships/image" Target="../media/image123.wmf"/><Relationship Id="rId2" Type="http://schemas.openxmlformats.org/officeDocument/2006/relationships/image" Target="../media/image113.wmf"/><Relationship Id="rId1" Type="http://schemas.openxmlformats.org/officeDocument/2006/relationships/image" Target="../media/image112.wmf"/><Relationship Id="rId6" Type="http://schemas.openxmlformats.org/officeDocument/2006/relationships/image" Target="../media/image117.wmf"/><Relationship Id="rId11" Type="http://schemas.openxmlformats.org/officeDocument/2006/relationships/image" Target="../media/image122.wmf"/><Relationship Id="rId5" Type="http://schemas.openxmlformats.org/officeDocument/2006/relationships/image" Target="../media/image116.wmf"/><Relationship Id="rId10" Type="http://schemas.openxmlformats.org/officeDocument/2006/relationships/image" Target="../media/image121.wmf"/><Relationship Id="rId4" Type="http://schemas.openxmlformats.org/officeDocument/2006/relationships/image" Target="../media/image115.wmf"/><Relationship Id="rId9" Type="http://schemas.openxmlformats.org/officeDocument/2006/relationships/image" Target="../media/image120.wmf"/></Relationships>
</file>

<file path=ppt/drawings/_rels/vmlDrawing2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7.wmf"/><Relationship Id="rId2" Type="http://schemas.openxmlformats.org/officeDocument/2006/relationships/image" Target="../media/image126.wmf"/><Relationship Id="rId1" Type="http://schemas.openxmlformats.org/officeDocument/2006/relationships/image" Target="../media/image125.wmf"/><Relationship Id="rId6" Type="http://schemas.openxmlformats.org/officeDocument/2006/relationships/image" Target="../media/image130.wmf"/><Relationship Id="rId5" Type="http://schemas.openxmlformats.org/officeDocument/2006/relationships/image" Target="../media/image129.wmf"/><Relationship Id="rId4" Type="http://schemas.openxmlformats.org/officeDocument/2006/relationships/image" Target="../media/image128.wmf"/></Relationships>
</file>

<file path=ppt/drawings/_rels/vmlDrawing2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3.wmf"/><Relationship Id="rId7" Type="http://schemas.openxmlformats.org/officeDocument/2006/relationships/image" Target="../media/image137.wmf"/><Relationship Id="rId2" Type="http://schemas.openxmlformats.org/officeDocument/2006/relationships/image" Target="../media/image132.wmf"/><Relationship Id="rId1" Type="http://schemas.openxmlformats.org/officeDocument/2006/relationships/image" Target="../media/image131.wmf"/><Relationship Id="rId6" Type="http://schemas.openxmlformats.org/officeDocument/2006/relationships/image" Target="../media/image136.wmf"/><Relationship Id="rId5" Type="http://schemas.openxmlformats.org/officeDocument/2006/relationships/image" Target="../media/image135.wmf"/><Relationship Id="rId4" Type="http://schemas.openxmlformats.org/officeDocument/2006/relationships/image" Target="../media/image134.wmf"/></Relationships>
</file>

<file path=ppt/drawings/_rels/vmlDrawing26.vml.rels><?xml version="1.0" encoding="UTF-8" standalone="yes"?>
<Relationships xmlns="http://schemas.openxmlformats.org/package/2006/relationships"><Relationship Id="rId8" Type="http://schemas.openxmlformats.org/officeDocument/2006/relationships/image" Target="../media/image142.wmf"/><Relationship Id="rId3" Type="http://schemas.openxmlformats.org/officeDocument/2006/relationships/image" Target="../media/image3.wmf"/><Relationship Id="rId7" Type="http://schemas.openxmlformats.org/officeDocument/2006/relationships/image" Target="../media/image141.wmf"/><Relationship Id="rId2" Type="http://schemas.openxmlformats.org/officeDocument/2006/relationships/image" Target="../media/image2.wmf"/><Relationship Id="rId1" Type="http://schemas.openxmlformats.org/officeDocument/2006/relationships/image" Target="../media/image138.wmf"/><Relationship Id="rId6" Type="http://schemas.openxmlformats.org/officeDocument/2006/relationships/image" Target="../media/image4.wmf"/><Relationship Id="rId11" Type="http://schemas.openxmlformats.org/officeDocument/2006/relationships/image" Target="../media/image145.wmf"/><Relationship Id="rId5" Type="http://schemas.openxmlformats.org/officeDocument/2006/relationships/image" Target="../media/image140.wmf"/><Relationship Id="rId10" Type="http://schemas.openxmlformats.org/officeDocument/2006/relationships/image" Target="../media/image144.wmf"/><Relationship Id="rId4" Type="http://schemas.openxmlformats.org/officeDocument/2006/relationships/image" Target="../media/image139.wmf"/><Relationship Id="rId9" Type="http://schemas.openxmlformats.org/officeDocument/2006/relationships/image" Target="../media/image143.wmf"/></Relationships>
</file>

<file path=ppt/drawings/_rels/vmlDrawing27.vml.rels><?xml version="1.0" encoding="UTF-8" standalone="yes"?>
<Relationships xmlns="http://schemas.openxmlformats.org/package/2006/relationships"><Relationship Id="rId8" Type="http://schemas.openxmlformats.org/officeDocument/2006/relationships/image" Target="../media/image150.wmf"/><Relationship Id="rId3" Type="http://schemas.openxmlformats.org/officeDocument/2006/relationships/image" Target="../media/image146.wmf"/><Relationship Id="rId7" Type="http://schemas.openxmlformats.org/officeDocument/2006/relationships/image" Target="../media/image14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6" Type="http://schemas.openxmlformats.org/officeDocument/2006/relationships/image" Target="../media/image149.wmf"/><Relationship Id="rId5" Type="http://schemas.openxmlformats.org/officeDocument/2006/relationships/image" Target="../media/image148.wmf"/><Relationship Id="rId10" Type="http://schemas.openxmlformats.org/officeDocument/2006/relationships/image" Target="../media/image152.wmf"/><Relationship Id="rId4" Type="http://schemas.openxmlformats.org/officeDocument/2006/relationships/image" Target="../media/image147.wmf"/><Relationship Id="rId9" Type="http://schemas.openxmlformats.org/officeDocument/2006/relationships/image" Target="../media/image151.wmf"/></Relationships>
</file>

<file path=ppt/drawings/_rels/vmlDrawing2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6.wmf"/><Relationship Id="rId7" Type="http://schemas.openxmlformats.org/officeDocument/2006/relationships/image" Target="../media/image151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6" Type="http://schemas.openxmlformats.org/officeDocument/2006/relationships/image" Target="../media/image150.wmf"/><Relationship Id="rId5" Type="http://schemas.openxmlformats.org/officeDocument/2006/relationships/image" Target="../media/image149.wmf"/><Relationship Id="rId4" Type="http://schemas.openxmlformats.org/officeDocument/2006/relationships/image" Target="../media/image147.wmf"/></Relationships>
</file>

<file path=ppt/drawings/_rels/vmlDrawing29.vml.rels><?xml version="1.0" encoding="UTF-8" standalone="yes"?>
<Relationships xmlns="http://schemas.openxmlformats.org/package/2006/relationships"><Relationship Id="rId2" Type="http://schemas.openxmlformats.org/officeDocument/2006/relationships/image" Target="../media/image88.wmf"/><Relationship Id="rId1" Type="http://schemas.openxmlformats.org/officeDocument/2006/relationships/image" Target="../media/image15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4" Type="http://schemas.openxmlformats.org/officeDocument/2006/relationships/image" Target="../media/image1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7" Type="http://schemas.openxmlformats.org/officeDocument/2006/relationships/image" Target="../media/image24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6" Type="http://schemas.openxmlformats.org/officeDocument/2006/relationships/image" Target="../media/image23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4" Type="http://schemas.openxmlformats.org/officeDocument/2006/relationships/image" Target="../media/image28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7" Type="http://schemas.openxmlformats.org/officeDocument/2006/relationships/image" Target="../media/image35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6" Type="http://schemas.openxmlformats.org/officeDocument/2006/relationships/image" Target="../media/image34.wmf"/><Relationship Id="rId5" Type="http://schemas.openxmlformats.org/officeDocument/2006/relationships/image" Target="../media/image33.wmf"/><Relationship Id="rId4" Type="http://schemas.openxmlformats.org/officeDocument/2006/relationships/image" Target="../media/image32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42.wmf"/><Relationship Id="rId3" Type="http://schemas.openxmlformats.org/officeDocument/2006/relationships/image" Target="../media/image37.wmf"/><Relationship Id="rId7" Type="http://schemas.openxmlformats.org/officeDocument/2006/relationships/image" Target="../media/image41.wmf"/><Relationship Id="rId2" Type="http://schemas.openxmlformats.org/officeDocument/2006/relationships/image" Target="../media/image36.wmf"/><Relationship Id="rId1" Type="http://schemas.openxmlformats.org/officeDocument/2006/relationships/image" Target="../media/image25.wmf"/><Relationship Id="rId6" Type="http://schemas.openxmlformats.org/officeDocument/2006/relationships/image" Target="../media/image40.wmf"/><Relationship Id="rId5" Type="http://schemas.openxmlformats.org/officeDocument/2006/relationships/image" Target="../media/image39.wmf"/><Relationship Id="rId4" Type="http://schemas.openxmlformats.org/officeDocument/2006/relationships/image" Target="../media/image38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2" Type="http://schemas.openxmlformats.org/officeDocument/2006/relationships/image" Target="../media/image44.wmf"/><Relationship Id="rId1" Type="http://schemas.openxmlformats.org/officeDocument/2006/relationships/image" Target="../media/image43.wmf"/><Relationship Id="rId5" Type="http://schemas.openxmlformats.org/officeDocument/2006/relationships/image" Target="../media/image47.wmf"/><Relationship Id="rId4" Type="http://schemas.openxmlformats.org/officeDocument/2006/relationships/image" Target="../media/image46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54.wmf"/><Relationship Id="rId3" Type="http://schemas.openxmlformats.org/officeDocument/2006/relationships/image" Target="../media/image49.wmf"/><Relationship Id="rId7" Type="http://schemas.openxmlformats.org/officeDocument/2006/relationships/image" Target="../media/image53.wmf"/><Relationship Id="rId2" Type="http://schemas.openxmlformats.org/officeDocument/2006/relationships/image" Target="../media/image25.wmf"/><Relationship Id="rId1" Type="http://schemas.openxmlformats.org/officeDocument/2006/relationships/image" Target="../media/image48.wmf"/><Relationship Id="rId6" Type="http://schemas.openxmlformats.org/officeDocument/2006/relationships/image" Target="../media/image52.wmf"/><Relationship Id="rId5" Type="http://schemas.openxmlformats.org/officeDocument/2006/relationships/image" Target="../media/image51.wmf"/><Relationship Id="rId4" Type="http://schemas.openxmlformats.org/officeDocument/2006/relationships/image" Target="../media/image50.wmf"/><Relationship Id="rId9" Type="http://schemas.openxmlformats.org/officeDocument/2006/relationships/image" Target="../media/image5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050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r>
              <a:rPr lang="en-US" altLang="ja-JP"/>
              <a:t> </a:t>
            </a:r>
            <a:r>
              <a:rPr lang="ja-JP" altLang="en-US"/>
              <a:t>第</a:t>
            </a:r>
            <a:r>
              <a:rPr lang="en-US" altLang="ja-JP"/>
              <a:t>1</a:t>
            </a:r>
            <a:r>
              <a:rPr lang="ja-JP" altLang="en-US"/>
              <a:t>回オートマトンと正規表現</a:t>
            </a:r>
          </a:p>
        </p:txBody>
      </p:sp>
      <p:sp>
        <p:nvSpPr>
          <p:cNvPr id="35843" name="Rectangle 2051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937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 dirty="0" smtClean="0"/>
            </a:lvl1pPr>
          </a:lstStyle>
          <a:p>
            <a:pPr>
              <a:defRPr/>
            </a:pPr>
            <a:r>
              <a:rPr lang="en-US" altLang="ja-JP" dirty="0" smtClean="0"/>
              <a:t>2009/4/14(</a:t>
            </a:r>
            <a:r>
              <a:rPr lang="ja-JP" altLang="en-US" dirty="0"/>
              <a:t>火</a:t>
            </a:r>
            <a:r>
              <a:rPr lang="en-US" altLang="ja-JP" dirty="0" smtClean="0"/>
              <a:t>)</a:t>
            </a:r>
            <a:endParaRPr lang="en-US" altLang="ja-JP" dirty="0"/>
          </a:p>
        </p:txBody>
      </p:sp>
      <p:sp>
        <p:nvSpPr>
          <p:cNvPr id="35844" name="Rectangle 2052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5845" name="Rectangle 2053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937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F5F43FF4-E68B-4280-8442-2865E5F0B1AE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937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40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574" y="4861441"/>
            <a:ext cx="5206153" cy="460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937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2D163BFD-3EE2-4316-AA82-4791B2D6DE48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2AC21C-DBF6-481A-83F8-C7D93B0B26C5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976173-CFEA-4018-9196-17032074FBD7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343650" y="0"/>
            <a:ext cx="2114550" cy="60960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191250" cy="60960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76057E-AFFD-4BE0-B0CF-A2561AC94628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DF5518-F8D7-44F0-812E-6646302CBE89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11F605-2348-4BEF-98C9-F897404F1C5A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A83159-C653-4E6A-96E6-BEFBC7451A75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794803-5F3D-45C9-AC4D-33F305B57946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F01953-AB3F-4FE5-8268-4A1705F3D6B8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411CD5-D690-4078-A625-93D7926E72DD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C37CB6-6FDC-4391-9155-2CD0EE802A7C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A667BA-17F9-492D-A6AB-9640A7BA459B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5181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F13905A-0E67-48A1-89B3-98BEAF3CC73B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20.bin"/><Relationship Id="rId5" Type="http://schemas.openxmlformats.org/officeDocument/2006/relationships/oleObject" Target="../embeddings/oleObject19.bin"/><Relationship Id="rId4" Type="http://schemas.openxmlformats.org/officeDocument/2006/relationships/oleObject" Target="../embeddings/oleObject18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.bin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4.bin"/><Relationship Id="rId11" Type="http://schemas.openxmlformats.org/officeDocument/2006/relationships/oleObject" Target="../embeddings/oleObject29.bin"/><Relationship Id="rId5" Type="http://schemas.openxmlformats.org/officeDocument/2006/relationships/oleObject" Target="../embeddings/oleObject23.bin"/><Relationship Id="rId10" Type="http://schemas.openxmlformats.org/officeDocument/2006/relationships/oleObject" Target="../embeddings/oleObject28.bin"/><Relationship Id="rId4" Type="http://schemas.openxmlformats.org/officeDocument/2006/relationships/oleObject" Target="../embeddings/oleObject22.bin"/><Relationship Id="rId9" Type="http://schemas.openxmlformats.org/officeDocument/2006/relationships/oleObject" Target="../embeddings/oleObject27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7" Type="http://schemas.openxmlformats.org/officeDocument/2006/relationships/oleObject" Target="../embeddings/oleObject3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33.bin"/><Relationship Id="rId5" Type="http://schemas.openxmlformats.org/officeDocument/2006/relationships/oleObject" Target="../embeddings/oleObject32.bin"/><Relationship Id="rId4" Type="http://schemas.openxmlformats.org/officeDocument/2006/relationships/oleObject" Target="../embeddings/oleObject31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0.bin"/><Relationship Id="rId3" Type="http://schemas.openxmlformats.org/officeDocument/2006/relationships/oleObject" Target="../embeddings/oleObject35.bin"/><Relationship Id="rId7" Type="http://schemas.openxmlformats.org/officeDocument/2006/relationships/oleObject" Target="../embeddings/oleObject3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38.bin"/><Relationship Id="rId11" Type="http://schemas.openxmlformats.org/officeDocument/2006/relationships/oleObject" Target="../embeddings/oleObject43.bin"/><Relationship Id="rId5" Type="http://schemas.openxmlformats.org/officeDocument/2006/relationships/oleObject" Target="../embeddings/oleObject37.bin"/><Relationship Id="rId10" Type="http://schemas.openxmlformats.org/officeDocument/2006/relationships/oleObject" Target="../embeddings/oleObject42.bin"/><Relationship Id="rId4" Type="http://schemas.openxmlformats.org/officeDocument/2006/relationships/oleObject" Target="../embeddings/oleObject36.bin"/><Relationship Id="rId9" Type="http://schemas.openxmlformats.org/officeDocument/2006/relationships/oleObject" Target="../embeddings/oleObject41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9.bin"/><Relationship Id="rId3" Type="http://schemas.openxmlformats.org/officeDocument/2006/relationships/oleObject" Target="../embeddings/oleObject44.bin"/><Relationship Id="rId7" Type="http://schemas.openxmlformats.org/officeDocument/2006/relationships/oleObject" Target="../embeddings/oleObject4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47.bin"/><Relationship Id="rId5" Type="http://schemas.openxmlformats.org/officeDocument/2006/relationships/oleObject" Target="../embeddings/oleObject46.bin"/><Relationship Id="rId10" Type="http://schemas.openxmlformats.org/officeDocument/2006/relationships/oleObject" Target="../embeddings/oleObject51.bin"/><Relationship Id="rId4" Type="http://schemas.openxmlformats.org/officeDocument/2006/relationships/oleObject" Target="../embeddings/oleObject45.bin"/><Relationship Id="rId9" Type="http://schemas.openxmlformats.org/officeDocument/2006/relationships/oleObject" Target="../embeddings/oleObject50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2.bin"/><Relationship Id="rId7" Type="http://schemas.openxmlformats.org/officeDocument/2006/relationships/oleObject" Target="../embeddings/oleObject5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55.bin"/><Relationship Id="rId5" Type="http://schemas.openxmlformats.org/officeDocument/2006/relationships/oleObject" Target="../embeddings/oleObject54.bin"/><Relationship Id="rId4" Type="http://schemas.openxmlformats.org/officeDocument/2006/relationships/oleObject" Target="../embeddings/oleObject53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2.bin"/><Relationship Id="rId3" Type="http://schemas.openxmlformats.org/officeDocument/2006/relationships/oleObject" Target="../embeddings/oleObject57.bin"/><Relationship Id="rId7" Type="http://schemas.openxmlformats.org/officeDocument/2006/relationships/oleObject" Target="../embeddings/oleObject6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60.bin"/><Relationship Id="rId11" Type="http://schemas.openxmlformats.org/officeDocument/2006/relationships/oleObject" Target="../embeddings/oleObject65.bin"/><Relationship Id="rId5" Type="http://schemas.openxmlformats.org/officeDocument/2006/relationships/oleObject" Target="../embeddings/oleObject59.bin"/><Relationship Id="rId10" Type="http://schemas.openxmlformats.org/officeDocument/2006/relationships/oleObject" Target="../embeddings/oleObject64.bin"/><Relationship Id="rId4" Type="http://schemas.openxmlformats.org/officeDocument/2006/relationships/oleObject" Target="../embeddings/oleObject58.bin"/><Relationship Id="rId9" Type="http://schemas.openxmlformats.org/officeDocument/2006/relationships/oleObject" Target="../embeddings/oleObject63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67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3.bin"/><Relationship Id="rId3" Type="http://schemas.openxmlformats.org/officeDocument/2006/relationships/oleObject" Target="../embeddings/oleObject68.bin"/><Relationship Id="rId7" Type="http://schemas.openxmlformats.org/officeDocument/2006/relationships/oleObject" Target="../embeddings/oleObject7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71.bin"/><Relationship Id="rId5" Type="http://schemas.openxmlformats.org/officeDocument/2006/relationships/oleObject" Target="../embeddings/oleObject70.bin"/><Relationship Id="rId4" Type="http://schemas.openxmlformats.org/officeDocument/2006/relationships/oleObject" Target="../embeddings/oleObject69.bin"/><Relationship Id="rId9" Type="http://schemas.openxmlformats.org/officeDocument/2006/relationships/oleObject" Target="../embeddings/oleObject74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2.vml"/><Relationship Id="rId4" Type="http://schemas.openxmlformats.org/officeDocument/2006/relationships/oleObject" Target="../embeddings/oleObject76.bin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2.bin"/><Relationship Id="rId3" Type="http://schemas.openxmlformats.org/officeDocument/2006/relationships/oleObject" Target="../embeddings/oleObject77.bin"/><Relationship Id="rId7" Type="http://schemas.openxmlformats.org/officeDocument/2006/relationships/oleObject" Target="../embeddings/oleObject81.bin"/><Relationship Id="rId12" Type="http://schemas.openxmlformats.org/officeDocument/2006/relationships/oleObject" Target="../embeddings/oleObject8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80.bin"/><Relationship Id="rId11" Type="http://schemas.openxmlformats.org/officeDocument/2006/relationships/oleObject" Target="../embeddings/oleObject85.bin"/><Relationship Id="rId5" Type="http://schemas.openxmlformats.org/officeDocument/2006/relationships/oleObject" Target="../embeddings/oleObject79.bin"/><Relationship Id="rId10" Type="http://schemas.openxmlformats.org/officeDocument/2006/relationships/oleObject" Target="../embeddings/oleObject84.bin"/><Relationship Id="rId4" Type="http://schemas.openxmlformats.org/officeDocument/2006/relationships/oleObject" Target="../embeddings/oleObject78.bin"/><Relationship Id="rId9" Type="http://schemas.openxmlformats.org/officeDocument/2006/relationships/oleObject" Target="../embeddings/oleObject83.bin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2.bin"/><Relationship Id="rId3" Type="http://schemas.openxmlformats.org/officeDocument/2006/relationships/oleObject" Target="../embeddings/oleObject87.bin"/><Relationship Id="rId7" Type="http://schemas.openxmlformats.org/officeDocument/2006/relationships/oleObject" Target="../embeddings/oleObject9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90.bin"/><Relationship Id="rId5" Type="http://schemas.openxmlformats.org/officeDocument/2006/relationships/oleObject" Target="../embeddings/oleObject89.bin"/><Relationship Id="rId10" Type="http://schemas.openxmlformats.org/officeDocument/2006/relationships/oleObject" Target="../embeddings/oleObject94.bin"/><Relationship Id="rId4" Type="http://schemas.openxmlformats.org/officeDocument/2006/relationships/oleObject" Target="../embeddings/oleObject88.bin"/><Relationship Id="rId9" Type="http://schemas.openxmlformats.org/officeDocument/2006/relationships/oleObject" Target="../embeddings/oleObject93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5" Type="http://schemas.openxmlformats.org/officeDocument/2006/relationships/oleObject" Target="../embeddings/oleObject97.bin"/><Relationship Id="rId4" Type="http://schemas.openxmlformats.org/officeDocument/2006/relationships/oleObject" Target="../embeddings/oleObject96.bin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3.bin"/><Relationship Id="rId13" Type="http://schemas.openxmlformats.org/officeDocument/2006/relationships/oleObject" Target="../embeddings/oleObject108.bin"/><Relationship Id="rId3" Type="http://schemas.openxmlformats.org/officeDocument/2006/relationships/oleObject" Target="../embeddings/oleObject98.bin"/><Relationship Id="rId7" Type="http://schemas.openxmlformats.org/officeDocument/2006/relationships/oleObject" Target="../embeddings/oleObject102.bin"/><Relationship Id="rId12" Type="http://schemas.openxmlformats.org/officeDocument/2006/relationships/oleObject" Target="../embeddings/oleObject10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101.bin"/><Relationship Id="rId11" Type="http://schemas.openxmlformats.org/officeDocument/2006/relationships/oleObject" Target="../embeddings/oleObject106.bin"/><Relationship Id="rId5" Type="http://schemas.openxmlformats.org/officeDocument/2006/relationships/oleObject" Target="../embeddings/oleObject100.bin"/><Relationship Id="rId10" Type="http://schemas.openxmlformats.org/officeDocument/2006/relationships/oleObject" Target="../embeddings/oleObject105.bin"/><Relationship Id="rId4" Type="http://schemas.openxmlformats.org/officeDocument/2006/relationships/oleObject" Target="../embeddings/oleObject99.bin"/><Relationship Id="rId9" Type="http://schemas.openxmlformats.org/officeDocument/2006/relationships/oleObject" Target="../embeddings/oleObject104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7.vml"/><Relationship Id="rId4" Type="http://schemas.openxmlformats.org/officeDocument/2006/relationships/oleObject" Target="../embeddings/oleObject110.bin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6.bin"/><Relationship Id="rId13" Type="http://schemas.openxmlformats.org/officeDocument/2006/relationships/oleObject" Target="../embeddings/oleObject121.bin"/><Relationship Id="rId18" Type="http://schemas.openxmlformats.org/officeDocument/2006/relationships/oleObject" Target="../embeddings/oleObject126.bin"/><Relationship Id="rId26" Type="http://schemas.openxmlformats.org/officeDocument/2006/relationships/oleObject" Target="../embeddings/oleObject134.bin"/><Relationship Id="rId3" Type="http://schemas.openxmlformats.org/officeDocument/2006/relationships/oleObject" Target="../embeddings/oleObject111.bin"/><Relationship Id="rId21" Type="http://schemas.openxmlformats.org/officeDocument/2006/relationships/oleObject" Target="../embeddings/oleObject129.bin"/><Relationship Id="rId7" Type="http://schemas.openxmlformats.org/officeDocument/2006/relationships/oleObject" Target="../embeddings/oleObject115.bin"/><Relationship Id="rId12" Type="http://schemas.openxmlformats.org/officeDocument/2006/relationships/oleObject" Target="../embeddings/oleObject120.bin"/><Relationship Id="rId17" Type="http://schemas.openxmlformats.org/officeDocument/2006/relationships/oleObject" Target="../embeddings/oleObject125.bin"/><Relationship Id="rId25" Type="http://schemas.openxmlformats.org/officeDocument/2006/relationships/oleObject" Target="../embeddings/oleObject133.bin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124.bin"/><Relationship Id="rId20" Type="http://schemas.openxmlformats.org/officeDocument/2006/relationships/oleObject" Target="../embeddings/oleObject128.bin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114.bin"/><Relationship Id="rId11" Type="http://schemas.openxmlformats.org/officeDocument/2006/relationships/oleObject" Target="../embeddings/oleObject119.bin"/><Relationship Id="rId24" Type="http://schemas.openxmlformats.org/officeDocument/2006/relationships/oleObject" Target="../embeddings/oleObject132.bin"/><Relationship Id="rId5" Type="http://schemas.openxmlformats.org/officeDocument/2006/relationships/oleObject" Target="../embeddings/oleObject113.bin"/><Relationship Id="rId15" Type="http://schemas.openxmlformats.org/officeDocument/2006/relationships/oleObject" Target="../embeddings/oleObject123.bin"/><Relationship Id="rId23" Type="http://schemas.openxmlformats.org/officeDocument/2006/relationships/oleObject" Target="../embeddings/oleObject131.bin"/><Relationship Id="rId28" Type="http://schemas.openxmlformats.org/officeDocument/2006/relationships/oleObject" Target="../embeddings/oleObject136.bin"/><Relationship Id="rId10" Type="http://schemas.openxmlformats.org/officeDocument/2006/relationships/oleObject" Target="../embeddings/oleObject118.bin"/><Relationship Id="rId19" Type="http://schemas.openxmlformats.org/officeDocument/2006/relationships/oleObject" Target="../embeddings/oleObject127.bin"/><Relationship Id="rId4" Type="http://schemas.openxmlformats.org/officeDocument/2006/relationships/oleObject" Target="../embeddings/oleObject112.bin"/><Relationship Id="rId9" Type="http://schemas.openxmlformats.org/officeDocument/2006/relationships/oleObject" Target="../embeddings/oleObject117.bin"/><Relationship Id="rId14" Type="http://schemas.openxmlformats.org/officeDocument/2006/relationships/oleObject" Target="../embeddings/oleObject122.bin"/><Relationship Id="rId22" Type="http://schemas.openxmlformats.org/officeDocument/2006/relationships/oleObject" Target="../embeddings/oleObject130.bin"/><Relationship Id="rId27" Type="http://schemas.openxmlformats.org/officeDocument/2006/relationships/oleObject" Target="../embeddings/oleObject135.bin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2.bin"/><Relationship Id="rId13" Type="http://schemas.openxmlformats.org/officeDocument/2006/relationships/oleObject" Target="../embeddings/oleObject147.bin"/><Relationship Id="rId3" Type="http://schemas.openxmlformats.org/officeDocument/2006/relationships/oleObject" Target="../embeddings/oleObject137.bin"/><Relationship Id="rId7" Type="http://schemas.openxmlformats.org/officeDocument/2006/relationships/oleObject" Target="../embeddings/oleObject141.bin"/><Relationship Id="rId12" Type="http://schemas.openxmlformats.org/officeDocument/2006/relationships/oleObject" Target="../embeddings/oleObject146.bin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150.bin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140.bin"/><Relationship Id="rId11" Type="http://schemas.openxmlformats.org/officeDocument/2006/relationships/oleObject" Target="../embeddings/oleObject145.bin"/><Relationship Id="rId5" Type="http://schemas.openxmlformats.org/officeDocument/2006/relationships/oleObject" Target="../embeddings/oleObject139.bin"/><Relationship Id="rId15" Type="http://schemas.openxmlformats.org/officeDocument/2006/relationships/oleObject" Target="../embeddings/oleObject149.bin"/><Relationship Id="rId10" Type="http://schemas.openxmlformats.org/officeDocument/2006/relationships/oleObject" Target="../embeddings/oleObject144.bin"/><Relationship Id="rId4" Type="http://schemas.openxmlformats.org/officeDocument/2006/relationships/oleObject" Target="../embeddings/oleObject138.bin"/><Relationship Id="rId9" Type="http://schemas.openxmlformats.org/officeDocument/2006/relationships/oleObject" Target="../embeddings/oleObject143.bin"/><Relationship Id="rId14" Type="http://schemas.openxmlformats.org/officeDocument/2006/relationships/oleObject" Target="../embeddings/oleObject148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0.vml"/><Relationship Id="rId4" Type="http://schemas.openxmlformats.org/officeDocument/2006/relationships/oleObject" Target="../embeddings/oleObject152.bin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8.bin"/><Relationship Id="rId13" Type="http://schemas.openxmlformats.org/officeDocument/2006/relationships/oleObject" Target="../embeddings/oleObject163.bin"/><Relationship Id="rId3" Type="http://schemas.openxmlformats.org/officeDocument/2006/relationships/oleObject" Target="../embeddings/oleObject153.bin"/><Relationship Id="rId7" Type="http://schemas.openxmlformats.org/officeDocument/2006/relationships/oleObject" Target="../embeddings/oleObject157.bin"/><Relationship Id="rId12" Type="http://schemas.openxmlformats.org/officeDocument/2006/relationships/oleObject" Target="../embeddings/oleObject162.bin"/><Relationship Id="rId17" Type="http://schemas.openxmlformats.org/officeDocument/2006/relationships/oleObject" Target="../embeddings/oleObject167.bin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166.bin"/><Relationship Id="rId1" Type="http://schemas.openxmlformats.org/officeDocument/2006/relationships/vmlDrawing" Target="../drawings/vmlDrawing21.vml"/><Relationship Id="rId6" Type="http://schemas.openxmlformats.org/officeDocument/2006/relationships/oleObject" Target="../embeddings/oleObject156.bin"/><Relationship Id="rId11" Type="http://schemas.openxmlformats.org/officeDocument/2006/relationships/oleObject" Target="../embeddings/oleObject161.bin"/><Relationship Id="rId5" Type="http://schemas.openxmlformats.org/officeDocument/2006/relationships/oleObject" Target="../embeddings/oleObject155.bin"/><Relationship Id="rId15" Type="http://schemas.openxmlformats.org/officeDocument/2006/relationships/oleObject" Target="../embeddings/oleObject165.bin"/><Relationship Id="rId10" Type="http://schemas.openxmlformats.org/officeDocument/2006/relationships/oleObject" Target="../embeddings/oleObject160.bin"/><Relationship Id="rId4" Type="http://schemas.openxmlformats.org/officeDocument/2006/relationships/oleObject" Target="../embeddings/oleObject154.bin"/><Relationship Id="rId9" Type="http://schemas.openxmlformats.org/officeDocument/2006/relationships/oleObject" Target="../embeddings/oleObject159.bin"/><Relationship Id="rId14" Type="http://schemas.openxmlformats.org/officeDocument/2006/relationships/oleObject" Target="../embeddings/oleObject164.bin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2.v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4.bin"/><Relationship Id="rId13" Type="http://schemas.openxmlformats.org/officeDocument/2006/relationships/oleObject" Target="../embeddings/oleObject179.bin"/><Relationship Id="rId3" Type="http://schemas.openxmlformats.org/officeDocument/2006/relationships/oleObject" Target="../embeddings/oleObject169.bin"/><Relationship Id="rId7" Type="http://schemas.openxmlformats.org/officeDocument/2006/relationships/oleObject" Target="../embeddings/oleObject173.bin"/><Relationship Id="rId12" Type="http://schemas.openxmlformats.org/officeDocument/2006/relationships/oleObject" Target="../embeddings/oleObject17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3.vml"/><Relationship Id="rId6" Type="http://schemas.openxmlformats.org/officeDocument/2006/relationships/oleObject" Target="../embeddings/oleObject172.bin"/><Relationship Id="rId11" Type="http://schemas.openxmlformats.org/officeDocument/2006/relationships/oleObject" Target="../embeddings/oleObject177.bin"/><Relationship Id="rId5" Type="http://schemas.openxmlformats.org/officeDocument/2006/relationships/oleObject" Target="../embeddings/oleObject171.bin"/><Relationship Id="rId15" Type="http://schemas.openxmlformats.org/officeDocument/2006/relationships/oleObject" Target="../embeddings/oleObject181.bin"/><Relationship Id="rId10" Type="http://schemas.openxmlformats.org/officeDocument/2006/relationships/oleObject" Target="../embeddings/oleObject176.bin"/><Relationship Id="rId4" Type="http://schemas.openxmlformats.org/officeDocument/2006/relationships/oleObject" Target="../embeddings/oleObject170.bin"/><Relationship Id="rId9" Type="http://schemas.openxmlformats.org/officeDocument/2006/relationships/oleObject" Target="../embeddings/oleObject175.bin"/><Relationship Id="rId14" Type="http://schemas.openxmlformats.org/officeDocument/2006/relationships/oleObject" Target="../embeddings/oleObject180.bin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7.bin"/><Relationship Id="rId3" Type="http://schemas.openxmlformats.org/officeDocument/2006/relationships/oleObject" Target="../embeddings/oleObject182.bin"/><Relationship Id="rId7" Type="http://schemas.openxmlformats.org/officeDocument/2006/relationships/oleObject" Target="../embeddings/oleObject18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4.vml"/><Relationship Id="rId6" Type="http://schemas.openxmlformats.org/officeDocument/2006/relationships/oleObject" Target="../embeddings/oleObject185.bin"/><Relationship Id="rId5" Type="http://schemas.openxmlformats.org/officeDocument/2006/relationships/oleObject" Target="../embeddings/oleObject184.bin"/><Relationship Id="rId4" Type="http://schemas.openxmlformats.org/officeDocument/2006/relationships/oleObject" Target="../embeddings/oleObject183.bin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3.bin"/><Relationship Id="rId3" Type="http://schemas.openxmlformats.org/officeDocument/2006/relationships/oleObject" Target="../embeddings/oleObject188.bin"/><Relationship Id="rId7" Type="http://schemas.openxmlformats.org/officeDocument/2006/relationships/oleObject" Target="../embeddings/oleObject192.bin"/><Relationship Id="rId12" Type="http://schemas.openxmlformats.org/officeDocument/2006/relationships/oleObject" Target="../embeddings/oleObject19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5.vml"/><Relationship Id="rId6" Type="http://schemas.openxmlformats.org/officeDocument/2006/relationships/oleObject" Target="../embeddings/oleObject191.bin"/><Relationship Id="rId11" Type="http://schemas.openxmlformats.org/officeDocument/2006/relationships/oleObject" Target="../embeddings/oleObject196.bin"/><Relationship Id="rId5" Type="http://schemas.openxmlformats.org/officeDocument/2006/relationships/oleObject" Target="../embeddings/oleObject190.bin"/><Relationship Id="rId10" Type="http://schemas.openxmlformats.org/officeDocument/2006/relationships/oleObject" Target="../embeddings/oleObject195.bin"/><Relationship Id="rId4" Type="http://schemas.openxmlformats.org/officeDocument/2006/relationships/oleObject" Target="../embeddings/oleObject189.bin"/><Relationship Id="rId9" Type="http://schemas.openxmlformats.org/officeDocument/2006/relationships/oleObject" Target="../embeddings/oleObject194.bin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3.bin"/><Relationship Id="rId13" Type="http://schemas.openxmlformats.org/officeDocument/2006/relationships/oleObject" Target="../embeddings/oleObject208.bin"/><Relationship Id="rId3" Type="http://schemas.openxmlformats.org/officeDocument/2006/relationships/oleObject" Target="../embeddings/oleObject198.bin"/><Relationship Id="rId7" Type="http://schemas.openxmlformats.org/officeDocument/2006/relationships/oleObject" Target="../embeddings/oleObject202.bin"/><Relationship Id="rId12" Type="http://schemas.openxmlformats.org/officeDocument/2006/relationships/oleObject" Target="../embeddings/oleObject20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6.vml"/><Relationship Id="rId6" Type="http://schemas.openxmlformats.org/officeDocument/2006/relationships/oleObject" Target="../embeddings/oleObject201.bin"/><Relationship Id="rId11" Type="http://schemas.openxmlformats.org/officeDocument/2006/relationships/oleObject" Target="../embeddings/oleObject206.bin"/><Relationship Id="rId5" Type="http://schemas.openxmlformats.org/officeDocument/2006/relationships/oleObject" Target="../embeddings/oleObject200.bin"/><Relationship Id="rId15" Type="http://schemas.openxmlformats.org/officeDocument/2006/relationships/oleObject" Target="../embeddings/oleObject210.bin"/><Relationship Id="rId10" Type="http://schemas.openxmlformats.org/officeDocument/2006/relationships/oleObject" Target="../embeddings/oleObject205.bin"/><Relationship Id="rId4" Type="http://schemas.openxmlformats.org/officeDocument/2006/relationships/oleObject" Target="../embeddings/oleObject199.bin"/><Relationship Id="rId9" Type="http://schemas.openxmlformats.org/officeDocument/2006/relationships/oleObject" Target="../embeddings/oleObject204.bin"/><Relationship Id="rId14" Type="http://schemas.openxmlformats.org/officeDocument/2006/relationships/oleObject" Target="../embeddings/oleObject209.bin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6.bin"/><Relationship Id="rId3" Type="http://schemas.openxmlformats.org/officeDocument/2006/relationships/oleObject" Target="../embeddings/oleObject211.bin"/><Relationship Id="rId7" Type="http://schemas.openxmlformats.org/officeDocument/2006/relationships/oleObject" Target="../embeddings/oleObject215.bin"/><Relationship Id="rId12" Type="http://schemas.openxmlformats.org/officeDocument/2006/relationships/oleObject" Target="../embeddings/oleObject22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7.vml"/><Relationship Id="rId6" Type="http://schemas.openxmlformats.org/officeDocument/2006/relationships/oleObject" Target="../embeddings/oleObject214.bin"/><Relationship Id="rId11" Type="http://schemas.openxmlformats.org/officeDocument/2006/relationships/oleObject" Target="../embeddings/oleObject219.bin"/><Relationship Id="rId5" Type="http://schemas.openxmlformats.org/officeDocument/2006/relationships/oleObject" Target="../embeddings/oleObject213.bin"/><Relationship Id="rId10" Type="http://schemas.openxmlformats.org/officeDocument/2006/relationships/oleObject" Target="../embeddings/oleObject218.bin"/><Relationship Id="rId4" Type="http://schemas.openxmlformats.org/officeDocument/2006/relationships/oleObject" Target="../embeddings/oleObject212.bin"/><Relationship Id="rId9" Type="http://schemas.openxmlformats.org/officeDocument/2006/relationships/oleObject" Target="../embeddings/oleObject217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6.bin"/><Relationship Id="rId3" Type="http://schemas.openxmlformats.org/officeDocument/2006/relationships/oleObject" Target="../embeddings/oleObject221.bin"/><Relationship Id="rId7" Type="http://schemas.openxmlformats.org/officeDocument/2006/relationships/oleObject" Target="../embeddings/oleObject22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8.vml"/><Relationship Id="rId6" Type="http://schemas.openxmlformats.org/officeDocument/2006/relationships/oleObject" Target="../embeddings/oleObject224.bin"/><Relationship Id="rId11" Type="http://schemas.openxmlformats.org/officeDocument/2006/relationships/oleObject" Target="../embeddings/oleObject229.bin"/><Relationship Id="rId5" Type="http://schemas.openxmlformats.org/officeDocument/2006/relationships/oleObject" Target="../embeddings/oleObject223.bin"/><Relationship Id="rId10" Type="http://schemas.openxmlformats.org/officeDocument/2006/relationships/oleObject" Target="../embeddings/oleObject228.bin"/><Relationship Id="rId4" Type="http://schemas.openxmlformats.org/officeDocument/2006/relationships/oleObject" Target="../embeddings/oleObject222.bin"/><Relationship Id="rId9" Type="http://schemas.openxmlformats.org/officeDocument/2006/relationships/oleObject" Target="../embeddings/oleObject227.bin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9.vml"/><Relationship Id="rId4" Type="http://schemas.openxmlformats.org/officeDocument/2006/relationships/oleObject" Target="../embeddings/oleObject231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12" Type="http://schemas.openxmlformats.org/officeDocument/2006/relationships/oleObject" Target="../embeddings/oleObject1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3.bin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4.bin"/><Relationship Id="rId5" Type="http://schemas.openxmlformats.org/officeDocument/2006/relationships/oleObject" Target="../embeddings/oleObject13.bin"/><Relationship Id="rId4" Type="http://schemas.openxmlformats.org/officeDocument/2006/relationships/oleObject" Target="../embeddings/oleObject1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74C1F62-A10D-4999-A8E5-DBC1A9CEEE1E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>
          <a:xfrm>
            <a:off x="785813" y="2500313"/>
            <a:ext cx="7772400" cy="1143000"/>
          </a:xfrm>
        </p:spPr>
        <p:txBody>
          <a:bodyPr/>
          <a:lstStyle/>
          <a:p>
            <a:pPr algn="ctr" eaLnBrk="1" hangingPunct="1"/>
            <a:r>
              <a:rPr lang="en-US" altLang="ja-JP" sz="4400" dirty="0" smtClean="0"/>
              <a:t>2009</a:t>
            </a:r>
            <a:r>
              <a:rPr lang="ja-JP" altLang="en-US" sz="4400" dirty="0" smtClean="0"/>
              <a:t>年度</a:t>
            </a:r>
            <a:r>
              <a:rPr lang="en-US" altLang="ja-JP" sz="4400" dirty="0" smtClean="0"/>
              <a:t/>
            </a:r>
            <a:br>
              <a:rPr lang="en-US" altLang="ja-JP" sz="4400" dirty="0" smtClean="0"/>
            </a:br>
            <a:r>
              <a:rPr lang="ja-JP" altLang="en-US" sz="4400" dirty="0" smtClean="0"/>
              <a:t>情報数理学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24CF5C6-AFFD-442A-BCCD-7E52BC108FFD}" type="slidenum">
              <a:rPr lang="en-US" altLang="ja-JP" smtClean="0"/>
              <a:pPr/>
              <a:t>10</a:t>
            </a:fld>
            <a:endParaRPr lang="en-US" altLang="ja-JP" smtClean="0"/>
          </a:p>
        </p:txBody>
      </p:sp>
      <p:sp>
        <p:nvSpPr>
          <p:cNvPr id="30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練習</a:t>
            </a:r>
          </a:p>
        </p:txBody>
      </p:sp>
      <p:sp>
        <p:nvSpPr>
          <p:cNvPr id="3080" name="Text Box 3"/>
          <p:cNvSpPr txBox="1">
            <a:spLocks noChangeArrowheads="1"/>
          </p:cNvSpPr>
          <p:nvPr/>
        </p:nvSpPr>
        <p:spPr bwMode="auto">
          <a:xfrm>
            <a:off x="609600" y="762000"/>
            <a:ext cx="5441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次のオートマトンの数学的表現を与えよ。</a:t>
            </a:r>
          </a:p>
        </p:txBody>
      </p:sp>
      <p:sp>
        <p:nvSpPr>
          <p:cNvPr id="3081" name="Oval 4"/>
          <p:cNvSpPr>
            <a:spLocks noChangeArrowheads="1"/>
          </p:cNvSpPr>
          <p:nvPr/>
        </p:nvSpPr>
        <p:spPr bwMode="auto">
          <a:xfrm>
            <a:off x="3549650" y="23622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82" name="Oval 5"/>
          <p:cNvSpPr>
            <a:spLocks noChangeArrowheads="1"/>
          </p:cNvSpPr>
          <p:nvPr/>
        </p:nvSpPr>
        <p:spPr bwMode="auto">
          <a:xfrm>
            <a:off x="5759450" y="24384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83" name="Line 6"/>
          <p:cNvSpPr>
            <a:spLocks noChangeShapeType="1"/>
          </p:cNvSpPr>
          <p:nvPr/>
        </p:nvSpPr>
        <p:spPr bwMode="auto">
          <a:xfrm>
            <a:off x="3092450" y="2362200"/>
            <a:ext cx="457200" cy="1524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3084" name="Group 7"/>
          <p:cNvGrpSpPr>
            <a:grpSpLocks/>
          </p:cNvGrpSpPr>
          <p:nvPr/>
        </p:nvGrpSpPr>
        <p:grpSpPr bwMode="auto">
          <a:xfrm>
            <a:off x="4006850" y="2057400"/>
            <a:ext cx="1905000" cy="381000"/>
            <a:chOff x="1824" y="1584"/>
            <a:chExt cx="1200" cy="240"/>
          </a:xfrm>
        </p:grpSpPr>
        <p:sp>
          <p:nvSpPr>
            <p:cNvPr id="3110" name="Freeform 8"/>
            <p:cNvSpPr>
              <a:spLocks/>
            </p:cNvSpPr>
            <p:nvPr/>
          </p:nvSpPr>
          <p:spPr bwMode="auto">
            <a:xfrm>
              <a:off x="1824" y="1584"/>
              <a:ext cx="1152" cy="192"/>
            </a:xfrm>
            <a:custGeom>
              <a:avLst/>
              <a:gdLst>
                <a:gd name="T0" fmla="*/ 0 w 1392"/>
                <a:gd name="T1" fmla="*/ 63 h 336"/>
                <a:gd name="T2" fmla="*/ 408 w 1392"/>
                <a:gd name="T3" fmla="*/ 0 h 336"/>
                <a:gd name="T4" fmla="*/ 789 w 1392"/>
                <a:gd name="T5" fmla="*/ 63 h 336"/>
                <a:gd name="T6" fmla="*/ 0 60000 65536"/>
                <a:gd name="T7" fmla="*/ 0 60000 65536"/>
                <a:gd name="T8" fmla="*/ 0 60000 65536"/>
                <a:gd name="T9" fmla="*/ 0 w 1392"/>
                <a:gd name="T10" fmla="*/ 0 h 336"/>
                <a:gd name="T11" fmla="*/ 1392 w 1392"/>
                <a:gd name="T12" fmla="*/ 336 h 3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92" h="336">
                  <a:moveTo>
                    <a:pt x="0" y="336"/>
                  </a:moveTo>
                  <a:cubicBezTo>
                    <a:pt x="244" y="168"/>
                    <a:pt x="488" y="0"/>
                    <a:pt x="720" y="0"/>
                  </a:cubicBezTo>
                  <a:cubicBezTo>
                    <a:pt x="952" y="0"/>
                    <a:pt x="1172" y="168"/>
                    <a:pt x="1392" y="336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111" name="Line 9"/>
            <p:cNvSpPr>
              <a:spLocks noChangeShapeType="1"/>
            </p:cNvSpPr>
            <p:nvPr/>
          </p:nvSpPr>
          <p:spPr bwMode="auto">
            <a:xfrm>
              <a:off x="2832" y="1728"/>
              <a:ext cx="192" cy="9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3085" name="Oval 13"/>
          <p:cNvSpPr>
            <a:spLocks noChangeArrowheads="1"/>
          </p:cNvSpPr>
          <p:nvPr/>
        </p:nvSpPr>
        <p:spPr bwMode="auto">
          <a:xfrm>
            <a:off x="5683250" y="2362200"/>
            <a:ext cx="685800" cy="685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3074" name="Object 14"/>
          <p:cNvGraphicFramePr>
            <a:graphicFrameLocks noChangeAspect="1"/>
          </p:cNvGraphicFramePr>
          <p:nvPr/>
        </p:nvGraphicFramePr>
        <p:xfrm>
          <a:off x="3625850" y="2438400"/>
          <a:ext cx="268288" cy="381000"/>
        </p:xfrm>
        <a:graphic>
          <a:graphicData uri="http://schemas.openxmlformats.org/presentationml/2006/ole">
            <p:oleObj spid="_x0000_s3074" name="Equation" r:id="rId3" imgW="152280" imgH="215640" progId="Equation.DSMT4">
              <p:embed/>
            </p:oleObj>
          </a:graphicData>
        </a:graphic>
      </p:graphicFrame>
      <p:graphicFrame>
        <p:nvGraphicFramePr>
          <p:cNvPr id="3075" name="Object 15"/>
          <p:cNvGraphicFramePr>
            <a:graphicFrameLocks noChangeAspect="1"/>
          </p:cNvGraphicFramePr>
          <p:nvPr/>
        </p:nvGraphicFramePr>
        <p:xfrm>
          <a:off x="5900738" y="2514600"/>
          <a:ext cx="290512" cy="381000"/>
        </p:xfrm>
        <a:graphic>
          <a:graphicData uri="http://schemas.openxmlformats.org/presentationml/2006/ole">
            <p:oleObj spid="_x0000_s3075" name="Equation" r:id="rId4" imgW="164880" imgH="215640" progId="Equation.DSMT4">
              <p:embed/>
            </p:oleObj>
          </a:graphicData>
        </a:graphic>
      </p:graphicFrame>
      <p:sp>
        <p:nvSpPr>
          <p:cNvPr id="3086" name="Text Box 16"/>
          <p:cNvSpPr txBox="1">
            <a:spLocks noChangeArrowheads="1"/>
          </p:cNvSpPr>
          <p:nvPr/>
        </p:nvSpPr>
        <p:spPr bwMode="auto">
          <a:xfrm>
            <a:off x="3429000" y="32004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0</a:t>
            </a:r>
          </a:p>
        </p:txBody>
      </p:sp>
      <p:grpSp>
        <p:nvGrpSpPr>
          <p:cNvPr id="3087" name="Group 20"/>
          <p:cNvGrpSpPr>
            <a:grpSpLocks/>
          </p:cNvGrpSpPr>
          <p:nvPr/>
        </p:nvGrpSpPr>
        <p:grpSpPr bwMode="auto">
          <a:xfrm>
            <a:off x="5835650" y="1752600"/>
            <a:ext cx="571500" cy="762000"/>
            <a:chOff x="3024" y="1536"/>
            <a:chExt cx="360" cy="480"/>
          </a:xfrm>
        </p:grpSpPr>
        <p:sp>
          <p:nvSpPr>
            <p:cNvPr id="3108" name="Freeform 21"/>
            <p:cNvSpPr>
              <a:spLocks/>
            </p:cNvSpPr>
            <p:nvPr/>
          </p:nvSpPr>
          <p:spPr bwMode="auto">
            <a:xfrm rot="1165648">
              <a:off x="3024" y="1536"/>
              <a:ext cx="360" cy="392"/>
            </a:xfrm>
            <a:custGeom>
              <a:avLst/>
              <a:gdLst>
                <a:gd name="T0" fmla="*/ 152 w 360"/>
                <a:gd name="T1" fmla="*/ 392 h 392"/>
                <a:gd name="T2" fmla="*/ 8 w 360"/>
                <a:gd name="T3" fmla="*/ 152 h 392"/>
                <a:gd name="T4" fmla="*/ 200 w 360"/>
                <a:gd name="T5" fmla="*/ 8 h 392"/>
                <a:gd name="T6" fmla="*/ 344 w 360"/>
                <a:gd name="T7" fmla="*/ 200 h 392"/>
                <a:gd name="T8" fmla="*/ 296 w 360"/>
                <a:gd name="T9" fmla="*/ 392 h 3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0"/>
                <a:gd name="T16" fmla="*/ 0 h 392"/>
                <a:gd name="T17" fmla="*/ 360 w 360"/>
                <a:gd name="T18" fmla="*/ 392 h 3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0" h="392">
                  <a:moveTo>
                    <a:pt x="152" y="392"/>
                  </a:moveTo>
                  <a:cubicBezTo>
                    <a:pt x="76" y="304"/>
                    <a:pt x="0" y="216"/>
                    <a:pt x="8" y="152"/>
                  </a:cubicBezTo>
                  <a:cubicBezTo>
                    <a:pt x="16" y="88"/>
                    <a:pt x="144" y="0"/>
                    <a:pt x="200" y="8"/>
                  </a:cubicBezTo>
                  <a:cubicBezTo>
                    <a:pt x="256" y="16"/>
                    <a:pt x="328" y="136"/>
                    <a:pt x="344" y="200"/>
                  </a:cubicBezTo>
                  <a:cubicBezTo>
                    <a:pt x="360" y="264"/>
                    <a:pt x="328" y="328"/>
                    <a:pt x="296" y="392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109" name="Line 22"/>
            <p:cNvSpPr>
              <a:spLocks noChangeShapeType="1"/>
            </p:cNvSpPr>
            <p:nvPr/>
          </p:nvSpPr>
          <p:spPr bwMode="auto">
            <a:xfrm flipH="1">
              <a:off x="3264" y="1872"/>
              <a:ext cx="48" cy="14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3088" name="Text Box 24"/>
          <p:cNvSpPr txBox="1">
            <a:spLocks noChangeArrowheads="1"/>
          </p:cNvSpPr>
          <p:nvPr/>
        </p:nvSpPr>
        <p:spPr bwMode="auto">
          <a:xfrm>
            <a:off x="4768850" y="21336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1</a:t>
            </a:r>
          </a:p>
        </p:txBody>
      </p:sp>
      <p:sp>
        <p:nvSpPr>
          <p:cNvPr id="3089" name="Text Box 25"/>
          <p:cNvSpPr txBox="1">
            <a:spLocks noChangeArrowheads="1"/>
          </p:cNvSpPr>
          <p:nvPr/>
        </p:nvSpPr>
        <p:spPr bwMode="auto">
          <a:xfrm>
            <a:off x="6369050" y="15240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1</a:t>
            </a:r>
          </a:p>
        </p:txBody>
      </p:sp>
      <p:graphicFrame>
        <p:nvGraphicFramePr>
          <p:cNvPr id="3076" name="Object 26"/>
          <p:cNvGraphicFramePr>
            <a:graphicFrameLocks noChangeAspect="1"/>
          </p:cNvGraphicFramePr>
          <p:nvPr/>
        </p:nvGraphicFramePr>
        <p:xfrm>
          <a:off x="1531938" y="2147888"/>
          <a:ext cx="604837" cy="490537"/>
        </p:xfrm>
        <a:graphic>
          <a:graphicData uri="http://schemas.openxmlformats.org/presentationml/2006/ole">
            <p:oleObj spid="_x0000_s3076" name="Equation" r:id="rId5" imgW="203040" imgH="164880" progId="Equation.DSMT4">
              <p:embed/>
            </p:oleObj>
          </a:graphicData>
        </a:graphic>
      </p:graphicFrame>
      <p:grpSp>
        <p:nvGrpSpPr>
          <p:cNvPr id="3090" name="Group 31"/>
          <p:cNvGrpSpPr>
            <a:grpSpLocks/>
          </p:cNvGrpSpPr>
          <p:nvPr/>
        </p:nvGrpSpPr>
        <p:grpSpPr bwMode="auto">
          <a:xfrm>
            <a:off x="4648200" y="3352800"/>
            <a:ext cx="685800" cy="685800"/>
            <a:chOff x="2928" y="2112"/>
            <a:chExt cx="432" cy="432"/>
          </a:xfrm>
        </p:grpSpPr>
        <p:sp>
          <p:nvSpPr>
            <p:cNvPr id="3106" name="Oval 27"/>
            <p:cNvSpPr>
              <a:spLocks noChangeArrowheads="1"/>
            </p:cNvSpPr>
            <p:nvPr/>
          </p:nvSpPr>
          <p:spPr bwMode="auto">
            <a:xfrm>
              <a:off x="2976" y="2160"/>
              <a:ext cx="336" cy="33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graphicFrame>
          <p:nvGraphicFramePr>
            <p:cNvPr id="3077" name="Object 29"/>
            <p:cNvGraphicFramePr>
              <a:graphicFrameLocks noChangeAspect="1"/>
            </p:cNvGraphicFramePr>
            <p:nvPr/>
          </p:nvGraphicFramePr>
          <p:xfrm>
            <a:off x="3072" y="2200"/>
            <a:ext cx="183" cy="256"/>
          </p:xfrm>
          <a:graphic>
            <a:graphicData uri="http://schemas.openxmlformats.org/presentationml/2006/ole">
              <p:oleObj spid="_x0000_s3077" name="Equation" r:id="rId6" imgW="164880" imgH="228600" progId="Equation.DSMT4">
                <p:embed/>
              </p:oleObj>
            </a:graphicData>
          </a:graphic>
        </p:graphicFrame>
        <p:sp>
          <p:nvSpPr>
            <p:cNvPr id="3107" name="Oval 30"/>
            <p:cNvSpPr>
              <a:spLocks noChangeArrowheads="1"/>
            </p:cNvSpPr>
            <p:nvPr/>
          </p:nvSpPr>
          <p:spPr bwMode="auto">
            <a:xfrm>
              <a:off x="2928" y="2112"/>
              <a:ext cx="432" cy="43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3091" name="Group 35"/>
          <p:cNvGrpSpPr>
            <a:grpSpLocks/>
          </p:cNvGrpSpPr>
          <p:nvPr/>
        </p:nvGrpSpPr>
        <p:grpSpPr bwMode="auto">
          <a:xfrm>
            <a:off x="3886200" y="2895600"/>
            <a:ext cx="762000" cy="838200"/>
            <a:chOff x="2448" y="1824"/>
            <a:chExt cx="480" cy="528"/>
          </a:xfrm>
        </p:grpSpPr>
        <p:sp>
          <p:nvSpPr>
            <p:cNvPr id="3104" name="Freeform 32"/>
            <p:cNvSpPr>
              <a:spLocks/>
            </p:cNvSpPr>
            <p:nvPr/>
          </p:nvSpPr>
          <p:spPr bwMode="auto">
            <a:xfrm>
              <a:off x="2448" y="1824"/>
              <a:ext cx="480" cy="528"/>
            </a:xfrm>
            <a:custGeom>
              <a:avLst/>
              <a:gdLst>
                <a:gd name="T0" fmla="*/ 0 w 480"/>
                <a:gd name="T1" fmla="*/ 0 h 528"/>
                <a:gd name="T2" fmla="*/ 96 w 480"/>
                <a:gd name="T3" fmla="*/ 432 h 528"/>
                <a:gd name="T4" fmla="*/ 480 w 480"/>
                <a:gd name="T5" fmla="*/ 528 h 528"/>
                <a:gd name="T6" fmla="*/ 0 60000 65536"/>
                <a:gd name="T7" fmla="*/ 0 60000 65536"/>
                <a:gd name="T8" fmla="*/ 0 60000 65536"/>
                <a:gd name="T9" fmla="*/ 0 w 480"/>
                <a:gd name="T10" fmla="*/ 0 h 528"/>
                <a:gd name="T11" fmla="*/ 480 w 480"/>
                <a:gd name="T12" fmla="*/ 528 h 52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0" h="528">
                  <a:moveTo>
                    <a:pt x="0" y="0"/>
                  </a:moveTo>
                  <a:cubicBezTo>
                    <a:pt x="8" y="172"/>
                    <a:pt x="16" y="344"/>
                    <a:pt x="96" y="432"/>
                  </a:cubicBezTo>
                  <a:cubicBezTo>
                    <a:pt x="176" y="520"/>
                    <a:pt x="328" y="524"/>
                    <a:pt x="480" y="528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105" name="Line 34"/>
            <p:cNvSpPr>
              <a:spLocks noChangeShapeType="1"/>
            </p:cNvSpPr>
            <p:nvPr/>
          </p:nvSpPr>
          <p:spPr bwMode="auto">
            <a:xfrm>
              <a:off x="2736" y="2352"/>
              <a:ext cx="19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3092" name="Group 38"/>
          <p:cNvGrpSpPr>
            <a:grpSpLocks/>
          </p:cNvGrpSpPr>
          <p:nvPr/>
        </p:nvGrpSpPr>
        <p:grpSpPr bwMode="auto">
          <a:xfrm>
            <a:off x="5334000" y="3048000"/>
            <a:ext cx="977900" cy="762000"/>
            <a:chOff x="3360" y="1920"/>
            <a:chExt cx="616" cy="480"/>
          </a:xfrm>
        </p:grpSpPr>
        <p:sp>
          <p:nvSpPr>
            <p:cNvPr id="3102" name="Freeform 36"/>
            <p:cNvSpPr>
              <a:spLocks/>
            </p:cNvSpPr>
            <p:nvPr/>
          </p:nvSpPr>
          <p:spPr bwMode="auto">
            <a:xfrm>
              <a:off x="3360" y="1920"/>
              <a:ext cx="616" cy="480"/>
            </a:xfrm>
            <a:custGeom>
              <a:avLst/>
              <a:gdLst>
                <a:gd name="T0" fmla="*/ 528 w 616"/>
                <a:gd name="T1" fmla="*/ 0 h 480"/>
                <a:gd name="T2" fmla="*/ 528 w 616"/>
                <a:gd name="T3" fmla="*/ 336 h 480"/>
                <a:gd name="T4" fmla="*/ 0 w 616"/>
                <a:gd name="T5" fmla="*/ 480 h 480"/>
                <a:gd name="T6" fmla="*/ 0 60000 65536"/>
                <a:gd name="T7" fmla="*/ 0 60000 65536"/>
                <a:gd name="T8" fmla="*/ 0 60000 65536"/>
                <a:gd name="T9" fmla="*/ 0 w 616"/>
                <a:gd name="T10" fmla="*/ 0 h 480"/>
                <a:gd name="T11" fmla="*/ 616 w 616"/>
                <a:gd name="T12" fmla="*/ 480 h 48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16" h="480">
                  <a:moveTo>
                    <a:pt x="528" y="0"/>
                  </a:moveTo>
                  <a:cubicBezTo>
                    <a:pt x="572" y="128"/>
                    <a:pt x="616" y="256"/>
                    <a:pt x="528" y="336"/>
                  </a:cubicBezTo>
                  <a:cubicBezTo>
                    <a:pt x="440" y="416"/>
                    <a:pt x="220" y="448"/>
                    <a:pt x="0" y="480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103" name="Line 37"/>
            <p:cNvSpPr>
              <a:spLocks noChangeShapeType="1"/>
            </p:cNvSpPr>
            <p:nvPr/>
          </p:nvSpPr>
          <p:spPr bwMode="auto">
            <a:xfrm flipH="1">
              <a:off x="3360" y="2400"/>
              <a:ext cx="19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3093" name="Text Box 39"/>
          <p:cNvSpPr txBox="1">
            <a:spLocks noChangeArrowheads="1"/>
          </p:cNvSpPr>
          <p:nvPr/>
        </p:nvSpPr>
        <p:spPr bwMode="auto">
          <a:xfrm>
            <a:off x="6248400" y="33528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0</a:t>
            </a:r>
          </a:p>
        </p:txBody>
      </p:sp>
      <p:grpSp>
        <p:nvGrpSpPr>
          <p:cNvPr id="3094" name="Group 44"/>
          <p:cNvGrpSpPr>
            <a:grpSpLocks/>
          </p:cNvGrpSpPr>
          <p:nvPr/>
        </p:nvGrpSpPr>
        <p:grpSpPr bwMode="auto">
          <a:xfrm>
            <a:off x="5168900" y="2819400"/>
            <a:ext cx="546100" cy="533400"/>
            <a:chOff x="3256" y="1776"/>
            <a:chExt cx="344" cy="336"/>
          </a:xfrm>
        </p:grpSpPr>
        <p:sp>
          <p:nvSpPr>
            <p:cNvPr id="3100" name="Freeform 40"/>
            <p:cNvSpPr>
              <a:spLocks/>
            </p:cNvSpPr>
            <p:nvPr/>
          </p:nvSpPr>
          <p:spPr bwMode="auto">
            <a:xfrm>
              <a:off x="3256" y="1776"/>
              <a:ext cx="344" cy="336"/>
            </a:xfrm>
            <a:custGeom>
              <a:avLst/>
              <a:gdLst>
                <a:gd name="T0" fmla="*/ 8 w 344"/>
                <a:gd name="T1" fmla="*/ 336 h 336"/>
                <a:gd name="T2" fmla="*/ 56 w 344"/>
                <a:gd name="T3" fmla="*/ 96 h 336"/>
                <a:gd name="T4" fmla="*/ 344 w 344"/>
                <a:gd name="T5" fmla="*/ 0 h 336"/>
                <a:gd name="T6" fmla="*/ 0 60000 65536"/>
                <a:gd name="T7" fmla="*/ 0 60000 65536"/>
                <a:gd name="T8" fmla="*/ 0 60000 65536"/>
                <a:gd name="T9" fmla="*/ 0 w 344"/>
                <a:gd name="T10" fmla="*/ 0 h 336"/>
                <a:gd name="T11" fmla="*/ 344 w 344"/>
                <a:gd name="T12" fmla="*/ 336 h 3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44" h="336">
                  <a:moveTo>
                    <a:pt x="8" y="336"/>
                  </a:moveTo>
                  <a:cubicBezTo>
                    <a:pt x="4" y="244"/>
                    <a:pt x="0" y="152"/>
                    <a:pt x="56" y="96"/>
                  </a:cubicBezTo>
                  <a:cubicBezTo>
                    <a:pt x="112" y="40"/>
                    <a:pt x="228" y="20"/>
                    <a:pt x="344" y="0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101" name="Line 42"/>
            <p:cNvSpPr>
              <a:spLocks noChangeShapeType="1"/>
            </p:cNvSpPr>
            <p:nvPr/>
          </p:nvSpPr>
          <p:spPr bwMode="auto">
            <a:xfrm flipV="1">
              <a:off x="3456" y="1776"/>
              <a:ext cx="144" cy="4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3095" name="Group 45"/>
          <p:cNvGrpSpPr>
            <a:grpSpLocks/>
          </p:cNvGrpSpPr>
          <p:nvPr/>
        </p:nvGrpSpPr>
        <p:grpSpPr bwMode="auto">
          <a:xfrm>
            <a:off x="4038600" y="2743200"/>
            <a:ext cx="685800" cy="685800"/>
            <a:chOff x="2544" y="1728"/>
            <a:chExt cx="432" cy="432"/>
          </a:xfrm>
        </p:grpSpPr>
        <p:sp>
          <p:nvSpPr>
            <p:cNvPr id="3098" name="Freeform 41"/>
            <p:cNvSpPr>
              <a:spLocks/>
            </p:cNvSpPr>
            <p:nvPr/>
          </p:nvSpPr>
          <p:spPr bwMode="auto">
            <a:xfrm>
              <a:off x="2592" y="1776"/>
              <a:ext cx="384" cy="384"/>
            </a:xfrm>
            <a:custGeom>
              <a:avLst/>
              <a:gdLst>
                <a:gd name="T0" fmla="*/ 384 w 384"/>
                <a:gd name="T1" fmla="*/ 384 h 384"/>
                <a:gd name="T2" fmla="*/ 240 w 384"/>
                <a:gd name="T3" fmla="*/ 192 h 384"/>
                <a:gd name="T4" fmla="*/ 0 w 384"/>
                <a:gd name="T5" fmla="*/ 0 h 384"/>
                <a:gd name="T6" fmla="*/ 0 60000 65536"/>
                <a:gd name="T7" fmla="*/ 0 60000 65536"/>
                <a:gd name="T8" fmla="*/ 0 60000 65536"/>
                <a:gd name="T9" fmla="*/ 0 w 384"/>
                <a:gd name="T10" fmla="*/ 0 h 384"/>
                <a:gd name="T11" fmla="*/ 384 w 384"/>
                <a:gd name="T12" fmla="*/ 384 h 38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4" h="384">
                  <a:moveTo>
                    <a:pt x="384" y="384"/>
                  </a:moveTo>
                  <a:cubicBezTo>
                    <a:pt x="344" y="320"/>
                    <a:pt x="304" y="256"/>
                    <a:pt x="240" y="192"/>
                  </a:cubicBezTo>
                  <a:cubicBezTo>
                    <a:pt x="176" y="128"/>
                    <a:pt x="88" y="64"/>
                    <a:pt x="0" y="0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099" name="Line 43"/>
            <p:cNvSpPr>
              <a:spLocks noChangeShapeType="1"/>
            </p:cNvSpPr>
            <p:nvPr/>
          </p:nvSpPr>
          <p:spPr bwMode="auto">
            <a:xfrm flipH="1" flipV="1">
              <a:off x="2544" y="1728"/>
              <a:ext cx="96" cy="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3096" name="Text Box 46"/>
          <p:cNvSpPr txBox="1">
            <a:spLocks noChangeArrowheads="1"/>
          </p:cNvSpPr>
          <p:nvPr/>
        </p:nvSpPr>
        <p:spPr bwMode="auto">
          <a:xfrm>
            <a:off x="4953000" y="26670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0</a:t>
            </a:r>
          </a:p>
        </p:txBody>
      </p:sp>
      <p:sp>
        <p:nvSpPr>
          <p:cNvPr id="3097" name="Text Box 47"/>
          <p:cNvSpPr txBox="1">
            <a:spLocks noChangeArrowheads="1"/>
          </p:cNvSpPr>
          <p:nvPr/>
        </p:nvSpPr>
        <p:spPr bwMode="auto">
          <a:xfrm>
            <a:off x="4343400" y="26670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E2BEBEB-C173-40D4-9A4E-1E21D50FB381}" type="slidenum">
              <a:rPr lang="en-US" altLang="ja-JP" smtClean="0"/>
              <a:pPr/>
              <a:t>11</a:t>
            </a:fld>
            <a:endParaRPr lang="en-US" altLang="ja-JP" smtClean="0"/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1</a:t>
            </a:r>
            <a:r>
              <a:rPr lang="ja-JP" altLang="en-US" smtClean="0"/>
              <a:t>－</a:t>
            </a:r>
            <a:r>
              <a:rPr lang="en-US" altLang="ja-JP" smtClean="0"/>
              <a:t>2</a:t>
            </a:r>
            <a:r>
              <a:rPr lang="ja-JP" altLang="en-US" smtClean="0"/>
              <a:t>．言語</a:t>
            </a:r>
          </a:p>
        </p:txBody>
      </p:sp>
      <p:sp>
        <p:nvSpPr>
          <p:cNvPr id="38916" name="Text Box 3"/>
          <p:cNvSpPr txBox="1">
            <a:spLocks noChangeArrowheads="1"/>
          </p:cNvSpPr>
          <p:nvPr/>
        </p:nvSpPr>
        <p:spPr bwMode="auto">
          <a:xfrm>
            <a:off x="228600" y="1143000"/>
            <a:ext cx="81502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計算機が扱える対象は、</a:t>
            </a:r>
            <a:r>
              <a:rPr lang="en-US" altLang="ja-JP"/>
              <a:t>{0,1}</a:t>
            </a:r>
            <a:r>
              <a:rPr lang="ja-JP" altLang="en-US"/>
              <a:t>で表された</a:t>
            </a:r>
            <a:r>
              <a:rPr lang="ja-JP" altLang="en-US">
                <a:solidFill>
                  <a:srgbClr val="FF0000"/>
                </a:solidFill>
              </a:rPr>
              <a:t>数</a:t>
            </a:r>
            <a:r>
              <a:rPr lang="ja-JP" altLang="en-US"/>
              <a:t>と考えがちである。</a:t>
            </a:r>
          </a:p>
          <a:p>
            <a:r>
              <a:rPr lang="ja-JP" altLang="en-US"/>
              <a:t>しかし、</a:t>
            </a:r>
            <a:r>
              <a:rPr lang="en-US" altLang="ja-JP"/>
              <a:t>{0,1}</a:t>
            </a:r>
            <a:r>
              <a:rPr lang="ja-JP" altLang="en-US"/>
              <a:t>の並びを一種の</a:t>
            </a:r>
            <a:r>
              <a:rPr lang="ja-JP" altLang="en-US">
                <a:solidFill>
                  <a:srgbClr val="FF0000"/>
                </a:solidFill>
              </a:rPr>
              <a:t>言語</a:t>
            </a:r>
            <a:r>
              <a:rPr lang="ja-JP" altLang="en-US"/>
              <a:t>とみなすこともできる。</a:t>
            </a:r>
          </a:p>
        </p:txBody>
      </p:sp>
      <p:sp>
        <p:nvSpPr>
          <p:cNvPr id="38917" name="Text Box 6"/>
          <p:cNvSpPr txBox="1">
            <a:spLocks noChangeArrowheads="1"/>
          </p:cNvSpPr>
          <p:nvPr/>
        </p:nvSpPr>
        <p:spPr bwMode="auto">
          <a:xfrm>
            <a:off x="500063" y="3643313"/>
            <a:ext cx="6710362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任意の有限集合を</a:t>
            </a:r>
            <a:r>
              <a:rPr lang="ja-JP" altLang="en-US">
                <a:solidFill>
                  <a:srgbClr val="FF0000"/>
                </a:solidFill>
              </a:rPr>
              <a:t>アルファベット</a:t>
            </a:r>
            <a:r>
              <a:rPr lang="ja-JP" altLang="en-US"/>
              <a:t>という。</a:t>
            </a:r>
          </a:p>
          <a:p>
            <a:r>
              <a:rPr lang="ja-JP" altLang="en-US"/>
              <a:t>アルファベットの要素を</a:t>
            </a:r>
            <a:r>
              <a:rPr lang="ja-JP" altLang="en-US">
                <a:solidFill>
                  <a:srgbClr val="FF0000"/>
                </a:solidFill>
              </a:rPr>
              <a:t>文字</a:t>
            </a:r>
            <a:r>
              <a:rPr lang="ja-JP" altLang="en-US"/>
              <a:t>という。</a:t>
            </a:r>
          </a:p>
          <a:p>
            <a:r>
              <a:rPr lang="ja-JP" altLang="en-US"/>
              <a:t>アルファベットの任意の列を</a:t>
            </a:r>
            <a:r>
              <a:rPr lang="ja-JP" altLang="en-US">
                <a:solidFill>
                  <a:srgbClr val="FF0000"/>
                </a:solidFill>
              </a:rPr>
              <a:t>文字列</a:t>
            </a:r>
            <a:r>
              <a:rPr lang="ja-JP" altLang="en-US"/>
              <a:t>という。</a:t>
            </a:r>
          </a:p>
          <a:p>
            <a:r>
              <a:rPr lang="ja-JP" altLang="en-US"/>
              <a:t>文字列の集合を、（アルファベット上の）</a:t>
            </a:r>
            <a:r>
              <a:rPr lang="ja-JP" altLang="en-US">
                <a:solidFill>
                  <a:srgbClr val="FF0000"/>
                </a:solidFill>
              </a:rPr>
              <a:t>言語</a:t>
            </a:r>
            <a:r>
              <a:rPr lang="ja-JP" altLang="en-US"/>
              <a:t>という。</a:t>
            </a:r>
          </a:p>
        </p:txBody>
      </p:sp>
      <p:sp>
        <p:nvSpPr>
          <p:cNvPr id="38918" name="Text Box 7"/>
          <p:cNvSpPr txBox="1">
            <a:spLocks noChangeArrowheads="1"/>
          </p:cNvSpPr>
          <p:nvPr/>
        </p:nvSpPr>
        <p:spPr bwMode="auto">
          <a:xfrm>
            <a:off x="228600" y="685800"/>
            <a:ext cx="63007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ここで、計算機で扱える対象について再考する。</a:t>
            </a:r>
          </a:p>
        </p:txBody>
      </p:sp>
      <p:sp>
        <p:nvSpPr>
          <p:cNvPr id="38919" name="Text Box 8"/>
          <p:cNvSpPr txBox="1">
            <a:spLocks noChangeArrowheads="1"/>
          </p:cNvSpPr>
          <p:nvPr/>
        </p:nvSpPr>
        <p:spPr bwMode="auto">
          <a:xfrm>
            <a:off x="288925" y="2078038"/>
            <a:ext cx="5321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以下では、言語の数学的定義を与える。</a:t>
            </a:r>
          </a:p>
        </p:txBody>
      </p:sp>
      <p:sp>
        <p:nvSpPr>
          <p:cNvPr id="38920" name="AutoShape 9"/>
          <p:cNvSpPr>
            <a:spLocks noChangeArrowheads="1"/>
          </p:cNvSpPr>
          <p:nvPr/>
        </p:nvSpPr>
        <p:spPr bwMode="auto">
          <a:xfrm>
            <a:off x="304800" y="2857500"/>
            <a:ext cx="7467600" cy="2714625"/>
          </a:xfrm>
          <a:prstGeom prst="flowChartAlternateProcess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8921" name="テキスト ボックス 8"/>
          <p:cNvSpPr txBox="1">
            <a:spLocks noChangeArrowheads="1"/>
          </p:cNvSpPr>
          <p:nvPr/>
        </p:nvSpPr>
        <p:spPr bwMode="auto">
          <a:xfrm>
            <a:off x="1071563" y="2643188"/>
            <a:ext cx="2287587" cy="4619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定義</a:t>
            </a:r>
            <a:r>
              <a:rPr lang="ja-JP" altLang="en-US">
                <a:solidFill>
                  <a:srgbClr val="008000"/>
                </a:solidFill>
                <a:sym typeface="Wingdings" pitchFamily="2" charset="2"/>
              </a:rPr>
              <a:t>　：　（言語）</a:t>
            </a:r>
            <a:endParaRPr lang="en-US" altLang="ja-JP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7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2CFD824-836B-4D55-BF05-985CFA851591}" type="slidenum">
              <a:rPr lang="en-US" altLang="ja-JP" smtClean="0"/>
              <a:pPr/>
              <a:t>12</a:t>
            </a:fld>
            <a:endParaRPr lang="en-US" altLang="ja-JP" smtClean="0"/>
          </a:p>
        </p:txBody>
      </p:sp>
      <p:sp>
        <p:nvSpPr>
          <p:cNvPr id="41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言語の例</a:t>
            </a:r>
            <a:r>
              <a:rPr lang="en-US" altLang="ja-JP" smtClean="0"/>
              <a:t>1</a:t>
            </a:r>
          </a:p>
        </p:txBody>
      </p:sp>
      <p:sp>
        <p:nvSpPr>
          <p:cNvPr id="4109" name="Text Box 3"/>
          <p:cNvSpPr txBox="1">
            <a:spLocks noChangeArrowheads="1"/>
          </p:cNvSpPr>
          <p:nvPr/>
        </p:nvSpPr>
        <p:spPr bwMode="auto">
          <a:xfrm>
            <a:off x="533400" y="609600"/>
            <a:ext cx="2409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アルファベット例：</a:t>
            </a:r>
          </a:p>
        </p:txBody>
      </p:sp>
      <p:graphicFrame>
        <p:nvGraphicFramePr>
          <p:cNvPr id="4098" name="Object 4"/>
          <p:cNvGraphicFramePr>
            <a:graphicFrameLocks noChangeAspect="1"/>
          </p:cNvGraphicFramePr>
          <p:nvPr/>
        </p:nvGraphicFramePr>
        <p:xfrm>
          <a:off x="1143000" y="990600"/>
          <a:ext cx="6956425" cy="563563"/>
        </p:xfrm>
        <a:graphic>
          <a:graphicData uri="http://schemas.openxmlformats.org/presentationml/2006/ole">
            <p:oleObj spid="_x0000_s4098" name="Equation" r:id="rId3" imgW="2641320" imgH="215640" progId="Equation.DSMT4">
              <p:embed/>
            </p:oleObj>
          </a:graphicData>
        </a:graphic>
      </p:graphicFrame>
      <p:graphicFrame>
        <p:nvGraphicFramePr>
          <p:cNvPr id="4099" name="Object 5"/>
          <p:cNvGraphicFramePr>
            <a:graphicFrameLocks noChangeAspect="1"/>
          </p:cNvGraphicFramePr>
          <p:nvPr/>
        </p:nvGraphicFramePr>
        <p:xfrm>
          <a:off x="568325" y="1676400"/>
          <a:ext cx="482600" cy="585788"/>
        </p:xfrm>
        <a:graphic>
          <a:graphicData uri="http://schemas.openxmlformats.org/presentationml/2006/ole">
            <p:oleObj spid="_x0000_s4099" name="Equation" r:id="rId4" imgW="177480" imgH="215640" progId="Equation.DSMT4">
              <p:embed/>
            </p:oleObj>
          </a:graphicData>
        </a:graphic>
      </p:graphicFrame>
      <p:sp>
        <p:nvSpPr>
          <p:cNvPr id="4110" name="Text Box 7"/>
          <p:cNvSpPr txBox="1">
            <a:spLocks noChangeArrowheads="1"/>
          </p:cNvSpPr>
          <p:nvPr/>
        </p:nvSpPr>
        <p:spPr bwMode="auto">
          <a:xfrm>
            <a:off x="949325" y="1676400"/>
            <a:ext cx="2165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上の文字列例：</a:t>
            </a:r>
          </a:p>
        </p:txBody>
      </p:sp>
      <p:sp>
        <p:nvSpPr>
          <p:cNvPr id="4111" name="Text Box 10"/>
          <p:cNvSpPr txBox="1">
            <a:spLocks noChangeArrowheads="1"/>
          </p:cNvSpPr>
          <p:nvPr/>
        </p:nvSpPr>
        <p:spPr bwMode="auto">
          <a:xfrm>
            <a:off x="3463925" y="2209800"/>
            <a:ext cx="803275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book</a:t>
            </a:r>
          </a:p>
        </p:txBody>
      </p:sp>
      <p:sp>
        <p:nvSpPr>
          <p:cNvPr id="4112" name="Text Box 13"/>
          <p:cNvSpPr txBox="1">
            <a:spLocks noChangeArrowheads="1"/>
          </p:cNvSpPr>
          <p:nvPr/>
        </p:nvSpPr>
        <p:spPr bwMode="auto">
          <a:xfrm>
            <a:off x="1177925" y="2209800"/>
            <a:ext cx="328613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a</a:t>
            </a:r>
          </a:p>
        </p:txBody>
      </p:sp>
      <p:sp>
        <p:nvSpPr>
          <p:cNvPr id="4113" name="Text Box 14"/>
          <p:cNvSpPr txBox="1">
            <a:spLocks noChangeArrowheads="1"/>
          </p:cNvSpPr>
          <p:nvPr/>
        </p:nvSpPr>
        <p:spPr bwMode="auto">
          <a:xfrm>
            <a:off x="1863725" y="2209800"/>
            <a:ext cx="46355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aa</a:t>
            </a:r>
          </a:p>
        </p:txBody>
      </p:sp>
      <p:sp>
        <p:nvSpPr>
          <p:cNvPr id="4114" name="Text Box 15"/>
          <p:cNvSpPr txBox="1">
            <a:spLocks noChangeArrowheads="1"/>
          </p:cNvSpPr>
          <p:nvPr/>
        </p:nvSpPr>
        <p:spPr bwMode="auto">
          <a:xfrm>
            <a:off x="2778125" y="2209800"/>
            <a:ext cx="481013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ab</a:t>
            </a:r>
          </a:p>
        </p:txBody>
      </p:sp>
      <p:graphicFrame>
        <p:nvGraphicFramePr>
          <p:cNvPr id="4100" name="Object 16"/>
          <p:cNvGraphicFramePr>
            <a:graphicFrameLocks noChangeAspect="1"/>
          </p:cNvGraphicFramePr>
          <p:nvPr/>
        </p:nvGraphicFramePr>
        <p:xfrm>
          <a:off x="685800" y="3209925"/>
          <a:ext cx="482600" cy="585788"/>
        </p:xfrm>
        <a:graphic>
          <a:graphicData uri="http://schemas.openxmlformats.org/presentationml/2006/ole">
            <p:oleObj spid="_x0000_s4100" name="Equation" r:id="rId5" imgW="177480" imgH="215640" progId="Equation.DSMT4">
              <p:embed/>
            </p:oleObj>
          </a:graphicData>
        </a:graphic>
      </p:graphicFrame>
      <p:sp>
        <p:nvSpPr>
          <p:cNvPr id="4115" name="Text Box 17"/>
          <p:cNvSpPr txBox="1">
            <a:spLocks noChangeArrowheads="1"/>
          </p:cNvSpPr>
          <p:nvPr/>
        </p:nvSpPr>
        <p:spPr bwMode="auto">
          <a:xfrm>
            <a:off x="1143000" y="3209925"/>
            <a:ext cx="1860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上の言語例：</a:t>
            </a:r>
          </a:p>
        </p:txBody>
      </p:sp>
      <p:graphicFrame>
        <p:nvGraphicFramePr>
          <p:cNvPr id="4101" name="Object 18"/>
          <p:cNvGraphicFramePr>
            <a:graphicFrameLocks noChangeAspect="1"/>
          </p:cNvGraphicFramePr>
          <p:nvPr/>
        </p:nvGraphicFramePr>
        <p:xfrm>
          <a:off x="1295400" y="3514725"/>
          <a:ext cx="4784725" cy="955675"/>
        </p:xfrm>
        <a:graphic>
          <a:graphicData uri="http://schemas.openxmlformats.org/presentationml/2006/ole">
            <p:oleObj spid="_x0000_s4101" name="Equation" r:id="rId6" imgW="2286000" imgH="457200" progId="Equation.DSMT4">
              <p:embed/>
            </p:oleObj>
          </a:graphicData>
        </a:graphic>
      </p:graphicFrame>
      <p:graphicFrame>
        <p:nvGraphicFramePr>
          <p:cNvPr id="4102" name="Object 20"/>
          <p:cNvGraphicFramePr>
            <a:graphicFrameLocks noChangeAspect="1"/>
          </p:cNvGraphicFramePr>
          <p:nvPr/>
        </p:nvGraphicFramePr>
        <p:xfrm>
          <a:off x="1371600" y="4505325"/>
          <a:ext cx="6405563" cy="447675"/>
        </p:xfrm>
        <a:graphic>
          <a:graphicData uri="http://schemas.openxmlformats.org/presentationml/2006/ole">
            <p:oleObj spid="_x0000_s4102" name="Equation" r:id="rId7" imgW="3060360" imgH="215640" progId="Equation.DSMT4">
              <p:embed/>
            </p:oleObj>
          </a:graphicData>
        </a:graphic>
      </p:graphicFrame>
      <p:graphicFrame>
        <p:nvGraphicFramePr>
          <p:cNvPr id="4103" name="Object 29"/>
          <p:cNvGraphicFramePr>
            <a:graphicFrameLocks noChangeAspect="1"/>
          </p:cNvGraphicFramePr>
          <p:nvPr/>
        </p:nvGraphicFramePr>
        <p:xfrm>
          <a:off x="1371600" y="5105400"/>
          <a:ext cx="2843213" cy="477838"/>
        </p:xfrm>
        <a:graphic>
          <a:graphicData uri="http://schemas.openxmlformats.org/presentationml/2006/ole">
            <p:oleObj spid="_x0000_s4103" name="Equation" r:id="rId8" imgW="1358640" imgH="228600" progId="Equation.DSMT4">
              <p:embed/>
            </p:oleObj>
          </a:graphicData>
        </a:graphic>
      </p:graphicFrame>
      <p:graphicFrame>
        <p:nvGraphicFramePr>
          <p:cNvPr id="4104" name="Object 30"/>
          <p:cNvGraphicFramePr>
            <a:graphicFrameLocks noChangeAspect="1"/>
          </p:cNvGraphicFramePr>
          <p:nvPr/>
        </p:nvGraphicFramePr>
        <p:xfrm>
          <a:off x="1295400" y="5638800"/>
          <a:ext cx="6430963" cy="527050"/>
        </p:xfrm>
        <a:graphic>
          <a:graphicData uri="http://schemas.openxmlformats.org/presentationml/2006/ole">
            <p:oleObj spid="_x0000_s4104" name="Equation" r:id="rId9" imgW="3073320" imgH="253800" progId="Equation.DSMT4">
              <p:embed/>
            </p:oleObj>
          </a:graphicData>
        </a:graphic>
      </p:graphicFrame>
      <p:graphicFrame>
        <p:nvGraphicFramePr>
          <p:cNvPr id="4105" name="Object 31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p:oleObj spid="_x0000_s4105" name="Equation" r:id="rId10" imgW="914400" imgH="198720" progId="Equation.DSMT4">
              <p:embed/>
            </p:oleObj>
          </a:graphicData>
        </a:graphic>
      </p:graphicFrame>
      <p:graphicFrame>
        <p:nvGraphicFramePr>
          <p:cNvPr id="4106" name="Object 32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p:oleObj spid="_x0000_s4106" name="Equation" r:id="rId11" imgW="914400" imgH="1987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3D6B750-8E91-4ED8-AB32-FB89688C0409}" type="slidenum">
              <a:rPr lang="en-US" altLang="ja-JP" smtClean="0"/>
              <a:pPr/>
              <a:t>13</a:t>
            </a:fld>
            <a:endParaRPr lang="en-US" altLang="ja-JP" smtClean="0"/>
          </a:p>
        </p:txBody>
      </p:sp>
      <p:sp>
        <p:nvSpPr>
          <p:cNvPr id="51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言語の例</a:t>
            </a:r>
            <a:r>
              <a:rPr lang="en-US" altLang="ja-JP" smtClean="0"/>
              <a:t>2</a:t>
            </a:r>
          </a:p>
        </p:txBody>
      </p:sp>
      <p:sp>
        <p:nvSpPr>
          <p:cNvPr id="5129" name="Text Box 3"/>
          <p:cNvSpPr txBox="1">
            <a:spLocks noChangeArrowheads="1"/>
          </p:cNvSpPr>
          <p:nvPr/>
        </p:nvSpPr>
        <p:spPr bwMode="auto">
          <a:xfrm>
            <a:off x="533400" y="609600"/>
            <a:ext cx="2409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アルファベット例：</a:t>
            </a:r>
          </a:p>
        </p:txBody>
      </p:sp>
      <p:graphicFrame>
        <p:nvGraphicFramePr>
          <p:cNvPr id="5122" name="Object 14"/>
          <p:cNvGraphicFramePr>
            <a:graphicFrameLocks noChangeAspect="1"/>
          </p:cNvGraphicFramePr>
          <p:nvPr/>
        </p:nvGraphicFramePr>
        <p:xfrm>
          <a:off x="1524000" y="1219200"/>
          <a:ext cx="1327150" cy="447675"/>
        </p:xfrm>
        <a:graphic>
          <a:graphicData uri="http://schemas.openxmlformats.org/presentationml/2006/ole">
            <p:oleObj spid="_x0000_s5122" name="Equation" r:id="rId3" imgW="634680" imgH="215640" progId="Equation.DSMT4">
              <p:embed/>
            </p:oleObj>
          </a:graphicData>
        </a:graphic>
      </p:graphicFrame>
      <p:graphicFrame>
        <p:nvGraphicFramePr>
          <p:cNvPr id="5123" name="Object 16"/>
          <p:cNvGraphicFramePr>
            <a:graphicFrameLocks noChangeAspect="1"/>
          </p:cNvGraphicFramePr>
          <p:nvPr/>
        </p:nvGraphicFramePr>
        <p:xfrm>
          <a:off x="590550" y="1676400"/>
          <a:ext cx="522288" cy="585788"/>
        </p:xfrm>
        <a:graphic>
          <a:graphicData uri="http://schemas.openxmlformats.org/presentationml/2006/ole">
            <p:oleObj spid="_x0000_s5123" name="Equation" r:id="rId4" imgW="190440" imgH="215640" progId="Equation.DSMT4">
              <p:embed/>
            </p:oleObj>
          </a:graphicData>
        </a:graphic>
      </p:graphicFrame>
      <p:sp>
        <p:nvSpPr>
          <p:cNvPr id="5130" name="Text Box 17"/>
          <p:cNvSpPr txBox="1">
            <a:spLocks noChangeArrowheads="1"/>
          </p:cNvSpPr>
          <p:nvPr/>
        </p:nvSpPr>
        <p:spPr bwMode="auto">
          <a:xfrm>
            <a:off x="990600" y="1676400"/>
            <a:ext cx="2165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上の文字列例：</a:t>
            </a:r>
          </a:p>
        </p:txBody>
      </p:sp>
      <p:sp>
        <p:nvSpPr>
          <p:cNvPr id="5131" name="Text Box 18"/>
          <p:cNvSpPr txBox="1">
            <a:spLocks noChangeArrowheads="1"/>
          </p:cNvSpPr>
          <p:nvPr/>
        </p:nvSpPr>
        <p:spPr bwMode="auto">
          <a:xfrm>
            <a:off x="1352550" y="2262188"/>
            <a:ext cx="346075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0</a:t>
            </a:r>
          </a:p>
        </p:txBody>
      </p:sp>
      <p:sp>
        <p:nvSpPr>
          <p:cNvPr id="5132" name="Text Box 19"/>
          <p:cNvSpPr txBox="1">
            <a:spLocks noChangeArrowheads="1"/>
          </p:cNvSpPr>
          <p:nvPr/>
        </p:nvSpPr>
        <p:spPr bwMode="auto">
          <a:xfrm>
            <a:off x="1962150" y="2262188"/>
            <a:ext cx="498475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00</a:t>
            </a:r>
          </a:p>
        </p:txBody>
      </p:sp>
      <p:sp>
        <p:nvSpPr>
          <p:cNvPr id="5133" name="Text Box 20"/>
          <p:cNvSpPr txBox="1">
            <a:spLocks noChangeArrowheads="1"/>
          </p:cNvSpPr>
          <p:nvPr/>
        </p:nvSpPr>
        <p:spPr bwMode="auto">
          <a:xfrm>
            <a:off x="2724150" y="2262188"/>
            <a:ext cx="650875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001</a:t>
            </a:r>
          </a:p>
        </p:txBody>
      </p:sp>
      <p:sp>
        <p:nvSpPr>
          <p:cNvPr id="5134" name="Text Box 21"/>
          <p:cNvSpPr txBox="1">
            <a:spLocks noChangeArrowheads="1"/>
          </p:cNvSpPr>
          <p:nvPr/>
        </p:nvSpPr>
        <p:spPr bwMode="auto">
          <a:xfrm>
            <a:off x="3714750" y="2262188"/>
            <a:ext cx="2936875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100010001111110111</a:t>
            </a:r>
          </a:p>
        </p:txBody>
      </p:sp>
      <p:graphicFrame>
        <p:nvGraphicFramePr>
          <p:cNvPr id="5124" name="Object 22"/>
          <p:cNvGraphicFramePr>
            <a:graphicFrameLocks noChangeAspect="1"/>
          </p:cNvGraphicFramePr>
          <p:nvPr/>
        </p:nvGraphicFramePr>
        <p:xfrm>
          <a:off x="609600" y="3352800"/>
          <a:ext cx="522288" cy="585788"/>
        </p:xfrm>
        <a:graphic>
          <a:graphicData uri="http://schemas.openxmlformats.org/presentationml/2006/ole">
            <p:oleObj spid="_x0000_s5124" name="Equation" r:id="rId5" imgW="190440" imgH="215640" progId="Equation.DSMT4">
              <p:embed/>
            </p:oleObj>
          </a:graphicData>
        </a:graphic>
      </p:graphicFrame>
      <p:sp>
        <p:nvSpPr>
          <p:cNvPr id="5135" name="Text Box 23"/>
          <p:cNvSpPr txBox="1">
            <a:spLocks noChangeArrowheads="1"/>
          </p:cNvSpPr>
          <p:nvPr/>
        </p:nvSpPr>
        <p:spPr bwMode="auto">
          <a:xfrm>
            <a:off x="1143000" y="3352800"/>
            <a:ext cx="1860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上の言語例：</a:t>
            </a:r>
          </a:p>
        </p:txBody>
      </p:sp>
      <p:graphicFrame>
        <p:nvGraphicFramePr>
          <p:cNvPr id="5125" name="Object 24"/>
          <p:cNvGraphicFramePr>
            <a:graphicFrameLocks noChangeAspect="1"/>
          </p:cNvGraphicFramePr>
          <p:nvPr/>
        </p:nvGraphicFramePr>
        <p:xfrm>
          <a:off x="1285875" y="4038600"/>
          <a:ext cx="4651375" cy="955675"/>
        </p:xfrm>
        <a:graphic>
          <a:graphicData uri="http://schemas.openxmlformats.org/presentationml/2006/ole">
            <p:oleObj spid="_x0000_s5125" name="Equation" r:id="rId6" imgW="2222280" imgH="457200" progId="Equation.DSMT4">
              <p:embed/>
            </p:oleObj>
          </a:graphicData>
        </a:graphic>
      </p:graphicFrame>
      <p:graphicFrame>
        <p:nvGraphicFramePr>
          <p:cNvPr id="5126" name="Object 25"/>
          <p:cNvGraphicFramePr>
            <a:graphicFrameLocks noChangeAspect="1"/>
          </p:cNvGraphicFramePr>
          <p:nvPr/>
        </p:nvGraphicFramePr>
        <p:xfrm>
          <a:off x="1084263" y="5181600"/>
          <a:ext cx="6908800" cy="955675"/>
        </p:xfrm>
        <a:graphic>
          <a:graphicData uri="http://schemas.openxmlformats.org/presentationml/2006/ole">
            <p:oleObj spid="_x0000_s5126" name="Equation" r:id="rId7" imgW="3301920" imgH="4572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5ABEC55-D832-466A-848F-03968134AE17}" type="slidenum">
              <a:rPr lang="en-US" altLang="ja-JP" smtClean="0"/>
              <a:pPr/>
              <a:t>14</a:t>
            </a:fld>
            <a:endParaRPr lang="en-US" altLang="ja-JP" smtClean="0"/>
          </a:p>
        </p:txBody>
      </p:sp>
      <p:sp>
        <p:nvSpPr>
          <p:cNvPr id="61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言語に関する諸概念１</a:t>
            </a:r>
          </a:p>
        </p:txBody>
      </p:sp>
      <p:sp>
        <p:nvSpPr>
          <p:cNvPr id="6157" name="Text Box 3"/>
          <p:cNvSpPr txBox="1">
            <a:spLocks noChangeArrowheads="1"/>
          </p:cNvSpPr>
          <p:nvPr/>
        </p:nvSpPr>
        <p:spPr bwMode="auto">
          <a:xfrm>
            <a:off x="500063" y="428625"/>
            <a:ext cx="6651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ここでは、</a:t>
            </a:r>
            <a:r>
              <a:rPr lang="ja-JP" altLang="en-US">
                <a:solidFill>
                  <a:srgbClr val="FF0000"/>
                </a:solidFill>
              </a:rPr>
              <a:t>文字列</a:t>
            </a:r>
            <a:r>
              <a:rPr lang="ja-JP" altLang="en-US"/>
              <a:t>に関する諸概念の定義を与える。</a:t>
            </a:r>
          </a:p>
        </p:txBody>
      </p:sp>
      <p:sp>
        <p:nvSpPr>
          <p:cNvPr id="6158" name="Text Box 4"/>
          <p:cNvSpPr txBox="1">
            <a:spLocks noChangeArrowheads="1"/>
          </p:cNvSpPr>
          <p:nvPr/>
        </p:nvSpPr>
        <p:spPr bwMode="auto">
          <a:xfrm>
            <a:off x="947738" y="1792288"/>
            <a:ext cx="7162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 </a:t>
            </a:r>
            <a:r>
              <a:rPr lang="ja-JP" altLang="en-US"/>
              <a:t>文字列</a:t>
            </a:r>
            <a:r>
              <a:rPr lang="en-US" altLang="ja-JP" i="1"/>
              <a:t>w</a:t>
            </a:r>
            <a:r>
              <a:rPr lang="ja-JP" altLang="en-US"/>
              <a:t>に含まれる文字数を、文字列</a:t>
            </a:r>
            <a:r>
              <a:rPr lang="en-US" altLang="ja-JP" i="1"/>
              <a:t>w</a:t>
            </a:r>
            <a:r>
              <a:rPr lang="ja-JP" altLang="en-US"/>
              <a:t>の</a:t>
            </a:r>
            <a:r>
              <a:rPr lang="ja-JP" altLang="en-US">
                <a:solidFill>
                  <a:srgbClr val="FF0000"/>
                </a:solidFill>
              </a:rPr>
              <a:t>長さ</a:t>
            </a:r>
            <a:r>
              <a:rPr lang="ja-JP" altLang="en-US"/>
              <a:t>といい、</a:t>
            </a:r>
          </a:p>
        </p:txBody>
      </p:sp>
      <p:graphicFrame>
        <p:nvGraphicFramePr>
          <p:cNvPr id="6146" name="Object 5"/>
          <p:cNvGraphicFramePr>
            <a:graphicFrameLocks noChangeAspect="1"/>
          </p:cNvGraphicFramePr>
          <p:nvPr/>
        </p:nvGraphicFramePr>
        <p:xfrm>
          <a:off x="1039813" y="2152650"/>
          <a:ext cx="569912" cy="712788"/>
        </p:xfrm>
        <a:graphic>
          <a:graphicData uri="http://schemas.openxmlformats.org/presentationml/2006/ole">
            <p:oleObj spid="_x0000_s6146" name="Equation" r:id="rId3" imgW="203040" imgH="253800" progId="Equation.DSMT4">
              <p:embed/>
            </p:oleObj>
          </a:graphicData>
        </a:graphic>
      </p:graphicFrame>
      <p:sp>
        <p:nvSpPr>
          <p:cNvPr id="6159" name="Text Box 7"/>
          <p:cNvSpPr txBox="1">
            <a:spLocks noChangeArrowheads="1"/>
          </p:cNvSpPr>
          <p:nvPr/>
        </p:nvSpPr>
        <p:spPr bwMode="auto">
          <a:xfrm>
            <a:off x="642938" y="1258888"/>
            <a:ext cx="20939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文字列の長さ：</a:t>
            </a:r>
          </a:p>
        </p:txBody>
      </p:sp>
      <p:sp>
        <p:nvSpPr>
          <p:cNvPr id="6160" name="Text Box 8"/>
          <p:cNvSpPr txBox="1">
            <a:spLocks noChangeArrowheads="1"/>
          </p:cNvSpPr>
          <p:nvPr/>
        </p:nvSpPr>
        <p:spPr bwMode="auto">
          <a:xfrm>
            <a:off x="1725613" y="2228850"/>
            <a:ext cx="26082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という記号で表す。</a:t>
            </a:r>
          </a:p>
        </p:txBody>
      </p:sp>
      <p:sp>
        <p:nvSpPr>
          <p:cNvPr id="6161" name="Text Box 9"/>
          <p:cNvSpPr txBox="1">
            <a:spLocks noChangeArrowheads="1"/>
          </p:cNvSpPr>
          <p:nvPr/>
        </p:nvSpPr>
        <p:spPr bwMode="auto">
          <a:xfrm>
            <a:off x="795338" y="2859088"/>
            <a:ext cx="66421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空列：</a:t>
            </a:r>
          </a:p>
          <a:p>
            <a:r>
              <a:rPr lang="ja-JP" altLang="en-US"/>
              <a:t>    長さが</a:t>
            </a:r>
            <a:r>
              <a:rPr lang="en-US" altLang="ja-JP"/>
              <a:t>0</a:t>
            </a:r>
            <a:r>
              <a:rPr lang="ja-JP" altLang="en-US"/>
              <a:t>の文字列を</a:t>
            </a:r>
            <a:r>
              <a:rPr lang="ja-JP" altLang="en-US">
                <a:solidFill>
                  <a:srgbClr val="FF0000"/>
                </a:solidFill>
              </a:rPr>
              <a:t>空列</a:t>
            </a:r>
            <a:r>
              <a:rPr lang="ja-JP" altLang="en-US"/>
              <a:t>といい、記号    で表す。</a:t>
            </a:r>
          </a:p>
        </p:txBody>
      </p:sp>
      <p:graphicFrame>
        <p:nvGraphicFramePr>
          <p:cNvPr id="6147" name="Object 10"/>
          <p:cNvGraphicFramePr>
            <a:graphicFrameLocks noChangeAspect="1"/>
          </p:cNvGraphicFramePr>
          <p:nvPr/>
        </p:nvGraphicFramePr>
        <p:xfrm>
          <a:off x="5824538" y="3240088"/>
          <a:ext cx="411162" cy="457200"/>
        </p:xfrm>
        <a:graphic>
          <a:graphicData uri="http://schemas.openxmlformats.org/presentationml/2006/ole">
            <p:oleObj spid="_x0000_s6147" name="Equation" r:id="rId4" imgW="126720" imgH="139680" progId="Equation.DSMT4">
              <p:embed/>
            </p:oleObj>
          </a:graphicData>
        </a:graphic>
      </p:graphicFrame>
      <p:sp>
        <p:nvSpPr>
          <p:cNvPr id="6162" name="Text Box 11"/>
          <p:cNvSpPr txBox="1">
            <a:spLocks noChangeArrowheads="1"/>
          </p:cNvSpPr>
          <p:nvPr/>
        </p:nvSpPr>
        <p:spPr bwMode="auto">
          <a:xfrm>
            <a:off x="785813" y="3857625"/>
            <a:ext cx="946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C00000"/>
                </a:solidFill>
              </a:rPr>
              <a:t>連結：</a:t>
            </a:r>
          </a:p>
        </p:txBody>
      </p:sp>
      <p:sp>
        <p:nvSpPr>
          <p:cNvPr id="6163" name="Text Box 13"/>
          <p:cNvSpPr txBox="1">
            <a:spLocks noChangeArrowheads="1"/>
          </p:cNvSpPr>
          <p:nvPr/>
        </p:nvSpPr>
        <p:spPr bwMode="auto">
          <a:xfrm>
            <a:off x="1176338" y="4306888"/>
            <a:ext cx="72548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 </a:t>
            </a:r>
            <a:r>
              <a:rPr lang="ja-JP" altLang="en-US"/>
              <a:t>文字列</a:t>
            </a:r>
            <a:r>
              <a:rPr lang="ja-JP" altLang="en-US" i="1"/>
              <a:t>    </a:t>
            </a:r>
            <a:r>
              <a:rPr lang="ja-JP" altLang="en-US"/>
              <a:t>の後ろに文字列    を繋げてえられる文字列を</a:t>
            </a:r>
          </a:p>
          <a:p>
            <a:r>
              <a:rPr lang="ja-JP" altLang="en-US"/>
              <a:t>     と      の</a:t>
            </a:r>
            <a:r>
              <a:rPr lang="ja-JP" altLang="en-US">
                <a:solidFill>
                  <a:srgbClr val="FF0000"/>
                </a:solidFill>
              </a:rPr>
              <a:t>連結</a:t>
            </a:r>
            <a:r>
              <a:rPr lang="ja-JP" altLang="en-US"/>
              <a:t>といい次のような記号で表す。</a:t>
            </a:r>
          </a:p>
        </p:txBody>
      </p:sp>
      <p:graphicFrame>
        <p:nvGraphicFramePr>
          <p:cNvPr id="6148" name="Object 14"/>
          <p:cNvGraphicFramePr>
            <a:graphicFrameLocks noChangeAspect="1"/>
          </p:cNvGraphicFramePr>
          <p:nvPr/>
        </p:nvGraphicFramePr>
        <p:xfrm>
          <a:off x="2243138" y="4306888"/>
          <a:ext cx="411162" cy="457200"/>
        </p:xfrm>
        <a:graphic>
          <a:graphicData uri="http://schemas.openxmlformats.org/presentationml/2006/ole">
            <p:oleObj spid="_x0000_s6148" name="Equation" r:id="rId5" imgW="126720" imgH="139680" progId="Equation.DSMT4">
              <p:embed/>
            </p:oleObj>
          </a:graphicData>
        </a:graphic>
      </p:graphicFrame>
      <p:graphicFrame>
        <p:nvGraphicFramePr>
          <p:cNvPr id="6149" name="Object 15"/>
          <p:cNvGraphicFramePr>
            <a:graphicFrameLocks noChangeAspect="1"/>
          </p:cNvGraphicFramePr>
          <p:nvPr/>
        </p:nvGraphicFramePr>
        <p:xfrm>
          <a:off x="4605338" y="4383088"/>
          <a:ext cx="325437" cy="381000"/>
        </p:xfrm>
        <a:graphic>
          <a:graphicData uri="http://schemas.openxmlformats.org/presentationml/2006/ole">
            <p:oleObj spid="_x0000_s6149" name="Equation" r:id="rId6" imgW="139680" imgH="164880" progId="Equation.DSMT4">
              <p:embed/>
            </p:oleObj>
          </a:graphicData>
        </a:graphic>
      </p:graphicFrame>
      <p:graphicFrame>
        <p:nvGraphicFramePr>
          <p:cNvPr id="6150" name="Object 16"/>
          <p:cNvGraphicFramePr>
            <a:graphicFrameLocks noChangeAspect="1"/>
          </p:cNvGraphicFramePr>
          <p:nvPr/>
        </p:nvGraphicFramePr>
        <p:xfrm>
          <a:off x="1328738" y="4687888"/>
          <a:ext cx="411162" cy="457200"/>
        </p:xfrm>
        <a:graphic>
          <a:graphicData uri="http://schemas.openxmlformats.org/presentationml/2006/ole">
            <p:oleObj spid="_x0000_s6150" name="Equation" r:id="rId7" imgW="126720" imgH="139680" progId="Equation.DSMT4">
              <p:embed/>
            </p:oleObj>
          </a:graphicData>
        </a:graphic>
      </p:graphicFrame>
      <p:graphicFrame>
        <p:nvGraphicFramePr>
          <p:cNvPr id="6151" name="Object 17"/>
          <p:cNvGraphicFramePr>
            <a:graphicFrameLocks noChangeAspect="1"/>
          </p:cNvGraphicFramePr>
          <p:nvPr/>
        </p:nvGraphicFramePr>
        <p:xfrm>
          <a:off x="1862138" y="4611688"/>
          <a:ext cx="520700" cy="609600"/>
        </p:xfrm>
        <a:graphic>
          <a:graphicData uri="http://schemas.openxmlformats.org/presentationml/2006/ole">
            <p:oleObj spid="_x0000_s6151" name="Equation" r:id="rId8" imgW="139680" imgH="164880" progId="Equation.DSMT4">
              <p:embed/>
            </p:oleObj>
          </a:graphicData>
        </a:graphic>
      </p:graphicFrame>
      <p:graphicFrame>
        <p:nvGraphicFramePr>
          <p:cNvPr id="6152" name="Object 18"/>
          <p:cNvGraphicFramePr>
            <a:graphicFrameLocks noChangeAspect="1"/>
          </p:cNvGraphicFramePr>
          <p:nvPr/>
        </p:nvGraphicFramePr>
        <p:xfrm>
          <a:off x="1557338" y="5373688"/>
          <a:ext cx="623887" cy="534987"/>
        </p:xfrm>
        <a:graphic>
          <a:graphicData uri="http://schemas.openxmlformats.org/presentationml/2006/ole">
            <p:oleObj spid="_x0000_s6152" name="Equation" r:id="rId9" imgW="190440" imgH="164880" progId="Equation.DSMT4">
              <p:embed/>
            </p:oleObj>
          </a:graphicData>
        </a:graphic>
      </p:graphicFrame>
      <p:graphicFrame>
        <p:nvGraphicFramePr>
          <p:cNvPr id="6153" name="Object 19"/>
          <p:cNvGraphicFramePr>
            <a:graphicFrameLocks noChangeAspect="1"/>
          </p:cNvGraphicFramePr>
          <p:nvPr/>
        </p:nvGraphicFramePr>
        <p:xfrm>
          <a:off x="2776538" y="5373688"/>
          <a:ext cx="1035050" cy="534987"/>
        </p:xfrm>
        <a:graphic>
          <a:graphicData uri="http://schemas.openxmlformats.org/presentationml/2006/ole">
            <p:oleObj spid="_x0000_s6153" name="Equation" r:id="rId10" imgW="317160" imgH="164880" progId="Equation.DSMT4">
              <p:embed/>
            </p:oleObj>
          </a:graphicData>
        </a:graphic>
      </p:graphicFrame>
      <p:sp>
        <p:nvSpPr>
          <p:cNvPr id="6164" name="AutoShape 22"/>
          <p:cNvSpPr>
            <a:spLocks noChangeArrowheads="1"/>
          </p:cNvSpPr>
          <p:nvPr/>
        </p:nvSpPr>
        <p:spPr bwMode="auto">
          <a:xfrm>
            <a:off x="414338" y="1104900"/>
            <a:ext cx="8229600" cy="5181600"/>
          </a:xfrm>
          <a:prstGeom prst="roundRect">
            <a:avLst>
              <a:gd name="adj" fmla="val 9852"/>
            </a:avLst>
          </a:prstGeom>
          <a:noFill/>
          <a:ln w="28575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6154" name="Object 23"/>
          <p:cNvGraphicFramePr>
            <a:graphicFrameLocks noChangeAspect="1"/>
          </p:cNvGraphicFramePr>
          <p:nvPr/>
        </p:nvGraphicFramePr>
        <p:xfrm>
          <a:off x="4224338" y="5297488"/>
          <a:ext cx="2057400" cy="989012"/>
        </p:xfrm>
        <a:graphic>
          <a:graphicData uri="http://schemas.openxmlformats.org/presentationml/2006/ole">
            <p:oleObj spid="_x0000_s6154" name="Equation" r:id="rId11" imgW="736560" imgH="355320" progId="Equation.DSMT4">
              <p:embed/>
            </p:oleObj>
          </a:graphicData>
        </a:graphic>
      </p:graphicFrame>
      <p:sp>
        <p:nvSpPr>
          <p:cNvPr id="6165" name="テキスト ボックス 20"/>
          <p:cNvSpPr txBox="1">
            <a:spLocks noChangeArrowheads="1"/>
          </p:cNvSpPr>
          <p:nvPr/>
        </p:nvSpPr>
        <p:spPr bwMode="auto">
          <a:xfrm>
            <a:off x="1143000" y="895350"/>
            <a:ext cx="3211513" cy="4619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定義</a:t>
            </a:r>
            <a:r>
              <a:rPr lang="ja-JP" altLang="en-US">
                <a:solidFill>
                  <a:srgbClr val="008000"/>
                </a:solidFill>
                <a:sym typeface="Wingdings" pitchFamily="2" charset="2"/>
              </a:rPr>
              <a:t>　：　（文字列関連）</a:t>
            </a:r>
            <a:endParaRPr lang="en-US" altLang="ja-JP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8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D28C237-B1D4-430A-9A81-E86585CFA2FF}" type="slidenum">
              <a:rPr lang="en-US" altLang="ja-JP" smtClean="0"/>
              <a:pPr/>
              <a:t>15</a:t>
            </a:fld>
            <a:endParaRPr lang="en-US" altLang="ja-JP" smtClean="0"/>
          </a:p>
        </p:txBody>
      </p:sp>
      <p:sp>
        <p:nvSpPr>
          <p:cNvPr id="71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例</a:t>
            </a:r>
          </a:p>
        </p:txBody>
      </p:sp>
      <p:graphicFrame>
        <p:nvGraphicFramePr>
          <p:cNvPr id="7170" name="Object 3"/>
          <p:cNvGraphicFramePr>
            <a:graphicFrameLocks noChangeAspect="1"/>
          </p:cNvGraphicFramePr>
          <p:nvPr/>
        </p:nvGraphicFramePr>
        <p:xfrm>
          <a:off x="228600" y="609600"/>
          <a:ext cx="1327150" cy="447675"/>
        </p:xfrm>
        <a:graphic>
          <a:graphicData uri="http://schemas.openxmlformats.org/presentationml/2006/ole">
            <p:oleObj spid="_x0000_s7170" name="Equation" r:id="rId3" imgW="634680" imgH="215640" progId="Equation.DSMT4">
              <p:embed/>
            </p:oleObj>
          </a:graphicData>
        </a:graphic>
      </p:graphicFrame>
      <p:sp>
        <p:nvSpPr>
          <p:cNvPr id="7180" name="Text Box 4"/>
          <p:cNvSpPr txBox="1">
            <a:spLocks noChangeArrowheads="1"/>
          </p:cNvSpPr>
          <p:nvPr/>
        </p:nvSpPr>
        <p:spPr bwMode="auto">
          <a:xfrm>
            <a:off x="1660525" y="630238"/>
            <a:ext cx="30146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上の文字列を考える。</a:t>
            </a:r>
          </a:p>
        </p:txBody>
      </p:sp>
      <p:graphicFrame>
        <p:nvGraphicFramePr>
          <p:cNvPr id="7171" name="Object 5"/>
          <p:cNvGraphicFramePr>
            <a:graphicFrameLocks noChangeAspect="1"/>
          </p:cNvGraphicFramePr>
          <p:nvPr/>
        </p:nvGraphicFramePr>
        <p:xfrm>
          <a:off x="381000" y="1295400"/>
          <a:ext cx="3352800" cy="422275"/>
        </p:xfrm>
        <a:graphic>
          <a:graphicData uri="http://schemas.openxmlformats.org/presentationml/2006/ole">
            <p:oleObj spid="_x0000_s7171" name="Equation" r:id="rId4" imgW="1600200" imgH="203040" progId="Equation.DSMT4">
              <p:embed/>
            </p:oleObj>
          </a:graphicData>
        </a:graphic>
      </p:graphicFrame>
      <p:sp>
        <p:nvSpPr>
          <p:cNvPr id="7181" name="Text Box 6"/>
          <p:cNvSpPr txBox="1">
            <a:spLocks noChangeArrowheads="1"/>
          </p:cNvSpPr>
          <p:nvPr/>
        </p:nvSpPr>
        <p:spPr bwMode="auto">
          <a:xfrm>
            <a:off x="3733800" y="1219200"/>
            <a:ext cx="1177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とする。</a:t>
            </a:r>
          </a:p>
        </p:txBody>
      </p:sp>
      <p:graphicFrame>
        <p:nvGraphicFramePr>
          <p:cNvPr id="7172" name="Object 7"/>
          <p:cNvGraphicFramePr>
            <a:graphicFrameLocks noChangeAspect="1"/>
          </p:cNvGraphicFramePr>
          <p:nvPr/>
        </p:nvGraphicFramePr>
        <p:xfrm>
          <a:off x="1146175" y="2568575"/>
          <a:ext cx="2971800" cy="603250"/>
        </p:xfrm>
        <a:graphic>
          <a:graphicData uri="http://schemas.openxmlformats.org/presentationml/2006/ole">
            <p:oleObj spid="_x0000_s7172" name="Equation" r:id="rId5" imgW="1244520" imgH="253800" progId="Equation.DSMT4">
              <p:embed/>
            </p:oleObj>
          </a:graphicData>
        </a:graphic>
      </p:graphicFrame>
      <p:graphicFrame>
        <p:nvGraphicFramePr>
          <p:cNvPr id="7173" name="Object 8"/>
          <p:cNvGraphicFramePr>
            <a:graphicFrameLocks noChangeAspect="1"/>
          </p:cNvGraphicFramePr>
          <p:nvPr/>
        </p:nvGraphicFramePr>
        <p:xfrm>
          <a:off x="1069975" y="3254375"/>
          <a:ext cx="3200400" cy="703263"/>
        </p:xfrm>
        <a:graphic>
          <a:graphicData uri="http://schemas.openxmlformats.org/presentationml/2006/ole">
            <p:oleObj spid="_x0000_s7173" name="Equation" r:id="rId6" imgW="1041120" imgH="228600" progId="Equation.DSMT4">
              <p:embed/>
            </p:oleObj>
          </a:graphicData>
        </a:graphic>
      </p:graphicFrame>
      <p:graphicFrame>
        <p:nvGraphicFramePr>
          <p:cNvPr id="7174" name="Object 9"/>
          <p:cNvGraphicFramePr>
            <a:graphicFrameLocks noChangeAspect="1"/>
          </p:cNvGraphicFramePr>
          <p:nvPr/>
        </p:nvGraphicFramePr>
        <p:xfrm>
          <a:off x="1146175" y="3863975"/>
          <a:ext cx="1066800" cy="665163"/>
        </p:xfrm>
        <a:graphic>
          <a:graphicData uri="http://schemas.openxmlformats.org/presentationml/2006/ole">
            <p:oleObj spid="_x0000_s7174" name="Equation" r:id="rId7" imgW="406080" imgH="253800" progId="Equation.DSMT4">
              <p:embed/>
            </p:oleObj>
          </a:graphicData>
        </a:graphic>
      </p:graphicFrame>
      <p:graphicFrame>
        <p:nvGraphicFramePr>
          <p:cNvPr id="7175" name="Object 10"/>
          <p:cNvGraphicFramePr>
            <a:graphicFrameLocks noChangeAspect="1"/>
          </p:cNvGraphicFramePr>
          <p:nvPr/>
        </p:nvGraphicFramePr>
        <p:xfrm>
          <a:off x="1146175" y="4702175"/>
          <a:ext cx="1444625" cy="503238"/>
        </p:xfrm>
        <a:graphic>
          <a:graphicData uri="http://schemas.openxmlformats.org/presentationml/2006/ole">
            <p:oleObj spid="_x0000_s7175" name="Equation" r:id="rId8" imgW="469800" imgH="164880" progId="Equation.DSMT4">
              <p:embed/>
            </p:oleObj>
          </a:graphicData>
        </a:graphic>
      </p:graphicFrame>
      <p:graphicFrame>
        <p:nvGraphicFramePr>
          <p:cNvPr id="7176" name="Object 11"/>
          <p:cNvGraphicFramePr>
            <a:graphicFrameLocks noChangeAspect="1"/>
          </p:cNvGraphicFramePr>
          <p:nvPr/>
        </p:nvGraphicFramePr>
        <p:xfrm>
          <a:off x="2895600" y="4572000"/>
          <a:ext cx="1444625" cy="542925"/>
        </p:xfrm>
        <a:graphic>
          <a:graphicData uri="http://schemas.openxmlformats.org/presentationml/2006/ole">
            <p:oleObj spid="_x0000_s7176" name="Equation" r:id="rId9" imgW="469800" imgH="177480" progId="Equation.DSMT4">
              <p:embed/>
            </p:oleObj>
          </a:graphicData>
        </a:graphic>
      </p:graphicFrame>
      <p:graphicFrame>
        <p:nvGraphicFramePr>
          <p:cNvPr id="7177" name="Object 12"/>
          <p:cNvGraphicFramePr>
            <a:graphicFrameLocks noChangeAspect="1"/>
          </p:cNvGraphicFramePr>
          <p:nvPr/>
        </p:nvGraphicFramePr>
        <p:xfrm>
          <a:off x="1222375" y="5311775"/>
          <a:ext cx="3086100" cy="479425"/>
        </p:xfrm>
        <a:graphic>
          <a:graphicData uri="http://schemas.openxmlformats.org/presentationml/2006/ole">
            <p:oleObj spid="_x0000_s7177" name="Equation" r:id="rId10" imgW="1473120" imgH="228600" progId="Equation.DSMT4">
              <p:embed/>
            </p:oleObj>
          </a:graphicData>
        </a:graphic>
      </p:graphicFrame>
      <p:sp>
        <p:nvSpPr>
          <p:cNvPr id="7182" name="Text Box 13"/>
          <p:cNvSpPr txBox="1">
            <a:spLocks noChangeArrowheads="1"/>
          </p:cNvSpPr>
          <p:nvPr/>
        </p:nvSpPr>
        <p:spPr bwMode="auto">
          <a:xfrm>
            <a:off x="365125" y="1925638"/>
            <a:ext cx="3670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このとき、次式が成り立つ。</a:t>
            </a:r>
          </a:p>
        </p:txBody>
      </p:sp>
      <p:sp>
        <p:nvSpPr>
          <p:cNvPr id="7183" name="AutoShape 14"/>
          <p:cNvSpPr>
            <a:spLocks noChangeArrowheads="1"/>
          </p:cNvSpPr>
          <p:nvPr/>
        </p:nvSpPr>
        <p:spPr bwMode="auto">
          <a:xfrm>
            <a:off x="5105400" y="3962400"/>
            <a:ext cx="3581400" cy="1371600"/>
          </a:xfrm>
          <a:prstGeom prst="wedgeRoundRectCallout">
            <a:avLst>
              <a:gd name="adj1" fmla="val -71319"/>
              <a:gd name="adj2" fmla="val 11806"/>
              <a:gd name="adj3" fmla="val 16667"/>
            </a:avLst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7184" name="Text Box 15"/>
          <p:cNvSpPr txBox="1">
            <a:spLocks noChangeArrowheads="1"/>
          </p:cNvSpPr>
          <p:nvPr/>
        </p:nvSpPr>
        <p:spPr bwMode="auto">
          <a:xfrm>
            <a:off x="5318125" y="4287838"/>
            <a:ext cx="31305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文字列の連結演算は、</a:t>
            </a:r>
          </a:p>
          <a:p>
            <a:r>
              <a:rPr lang="ja-JP" altLang="en-US"/>
              <a:t>交換不可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9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B3F00A1-074F-468D-A2C3-06F5DD3F6D8B}" type="slidenum">
              <a:rPr lang="en-US" altLang="ja-JP" smtClean="0"/>
              <a:pPr/>
              <a:t>16</a:t>
            </a:fld>
            <a:endParaRPr lang="en-US" altLang="ja-JP" smtClean="0"/>
          </a:p>
        </p:txBody>
      </p:sp>
      <p:sp>
        <p:nvSpPr>
          <p:cNvPr id="82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言語に関する諸概念２</a:t>
            </a:r>
          </a:p>
        </p:txBody>
      </p:sp>
      <p:sp>
        <p:nvSpPr>
          <p:cNvPr id="8201" name="Text Box 3"/>
          <p:cNvSpPr txBox="1">
            <a:spLocks noChangeArrowheads="1"/>
          </p:cNvSpPr>
          <p:nvPr/>
        </p:nvSpPr>
        <p:spPr bwMode="auto">
          <a:xfrm>
            <a:off x="457200" y="533400"/>
            <a:ext cx="6346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ここでは、</a:t>
            </a:r>
            <a:r>
              <a:rPr lang="ja-JP" altLang="en-US">
                <a:solidFill>
                  <a:srgbClr val="FF0000"/>
                </a:solidFill>
              </a:rPr>
              <a:t>言語</a:t>
            </a:r>
            <a:r>
              <a:rPr lang="ja-JP" altLang="en-US"/>
              <a:t>に関する諸概念の定義を与える。</a:t>
            </a:r>
          </a:p>
        </p:txBody>
      </p:sp>
      <p:sp>
        <p:nvSpPr>
          <p:cNvPr id="8202" name="Text Box 8"/>
          <p:cNvSpPr txBox="1">
            <a:spLocks noChangeArrowheads="1"/>
          </p:cNvSpPr>
          <p:nvPr/>
        </p:nvSpPr>
        <p:spPr bwMode="auto">
          <a:xfrm>
            <a:off x="571500" y="3714750"/>
            <a:ext cx="3384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C00000"/>
                </a:solidFill>
              </a:rPr>
              <a:t>言語の連結（連結演算）：</a:t>
            </a:r>
          </a:p>
        </p:txBody>
      </p:sp>
      <p:sp>
        <p:nvSpPr>
          <p:cNvPr id="8203" name="Text Box 10"/>
          <p:cNvSpPr txBox="1">
            <a:spLocks noChangeArrowheads="1"/>
          </p:cNvSpPr>
          <p:nvPr/>
        </p:nvSpPr>
        <p:spPr bwMode="auto">
          <a:xfrm>
            <a:off x="500063" y="4786313"/>
            <a:ext cx="35258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C00000"/>
                </a:solidFill>
              </a:rPr>
              <a:t>言語の閉包</a:t>
            </a:r>
            <a:r>
              <a:rPr lang="en-US" altLang="ja-JP">
                <a:solidFill>
                  <a:srgbClr val="C00000"/>
                </a:solidFill>
              </a:rPr>
              <a:t>(</a:t>
            </a:r>
            <a:r>
              <a:rPr lang="ja-JP" altLang="en-US">
                <a:solidFill>
                  <a:srgbClr val="C00000"/>
                </a:solidFill>
              </a:rPr>
              <a:t>スター演算）：</a:t>
            </a:r>
          </a:p>
        </p:txBody>
      </p:sp>
      <p:sp>
        <p:nvSpPr>
          <p:cNvPr id="8204" name="AutoShape 18"/>
          <p:cNvSpPr>
            <a:spLocks noChangeArrowheads="1"/>
          </p:cNvSpPr>
          <p:nvPr/>
        </p:nvSpPr>
        <p:spPr bwMode="auto">
          <a:xfrm>
            <a:off x="285750" y="1285875"/>
            <a:ext cx="8305800" cy="5072063"/>
          </a:xfrm>
          <a:prstGeom prst="roundRect">
            <a:avLst>
              <a:gd name="adj" fmla="val 9852"/>
            </a:avLst>
          </a:prstGeom>
          <a:noFill/>
          <a:ln w="28575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205" name="Text Box 21"/>
          <p:cNvSpPr txBox="1">
            <a:spLocks noChangeArrowheads="1"/>
          </p:cNvSpPr>
          <p:nvPr/>
        </p:nvSpPr>
        <p:spPr bwMode="auto">
          <a:xfrm>
            <a:off x="666750" y="2339975"/>
            <a:ext cx="3943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C00000"/>
                </a:solidFill>
              </a:rPr>
              <a:t>言語の和集合</a:t>
            </a:r>
            <a:r>
              <a:rPr lang="en-US" altLang="ja-JP">
                <a:solidFill>
                  <a:srgbClr val="C00000"/>
                </a:solidFill>
              </a:rPr>
              <a:t>(</a:t>
            </a:r>
            <a:r>
              <a:rPr lang="ja-JP" altLang="en-US">
                <a:solidFill>
                  <a:srgbClr val="C00000"/>
                </a:solidFill>
              </a:rPr>
              <a:t>和集合演算）：</a:t>
            </a:r>
          </a:p>
        </p:txBody>
      </p:sp>
      <p:sp>
        <p:nvSpPr>
          <p:cNvPr id="8206" name="Text Box 22"/>
          <p:cNvSpPr txBox="1">
            <a:spLocks noChangeArrowheads="1"/>
          </p:cNvSpPr>
          <p:nvPr/>
        </p:nvSpPr>
        <p:spPr bwMode="auto">
          <a:xfrm>
            <a:off x="819150" y="1709738"/>
            <a:ext cx="3271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     </a:t>
            </a:r>
            <a:r>
              <a:rPr lang="ja-JP" altLang="en-US"/>
              <a:t>と        を言語とする。</a:t>
            </a:r>
          </a:p>
        </p:txBody>
      </p:sp>
      <p:graphicFrame>
        <p:nvGraphicFramePr>
          <p:cNvPr id="8194" name="Object 23"/>
          <p:cNvGraphicFramePr>
            <a:graphicFrameLocks noChangeAspect="1"/>
          </p:cNvGraphicFramePr>
          <p:nvPr/>
        </p:nvGraphicFramePr>
        <p:xfrm>
          <a:off x="819150" y="1633538"/>
          <a:ext cx="422275" cy="457200"/>
        </p:xfrm>
        <a:graphic>
          <a:graphicData uri="http://schemas.openxmlformats.org/presentationml/2006/ole">
            <p:oleObj spid="_x0000_s8194" name="Equation" r:id="rId3" imgW="152280" imgH="164880" progId="Equation.DSMT4">
              <p:embed/>
            </p:oleObj>
          </a:graphicData>
        </a:graphic>
      </p:graphicFrame>
      <p:graphicFrame>
        <p:nvGraphicFramePr>
          <p:cNvPr id="8195" name="Object 24"/>
          <p:cNvGraphicFramePr>
            <a:graphicFrameLocks noChangeAspect="1"/>
          </p:cNvGraphicFramePr>
          <p:nvPr/>
        </p:nvGraphicFramePr>
        <p:xfrm>
          <a:off x="1616075" y="1633538"/>
          <a:ext cx="422275" cy="457200"/>
        </p:xfrm>
        <a:graphic>
          <a:graphicData uri="http://schemas.openxmlformats.org/presentationml/2006/ole">
            <p:oleObj spid="_x0000_s8195" name="Equation" r:id="rId4" imgW="152280" imgH="164880" progId="Equation.DSMT4">
              <p:embed/>
            </p:oleObj>
          </a:graphicData>
        </a:graphic>
      </p:graphicFrame>
      <p:graphicFrame>
        <p:nvGraphicFramePr>
          <p:cNvPr id="8196" name="Object 25"/>
          <p:cNvGraphicFramePr>
            <a:graphicFrameLocks noChangeAspect="1"/>
          </p:cNvGraphicFramePr>
          <p:nvPr/>
        </p:nvGraphicFramePr>
        <p:xfrm>
          <a:off x="1657350" y="2852738"/>
          <a:ext cx="5370513" cy="600075"/>
        </p:xfrm>
        <a:graphic>
          <a:graphicData uri="http://schemas.openxmlformats.org/presentationml/2006/ole">
            <p:oleObj spid="_x0000_s8196" name="Equation" r:id="rId5" imgW="1917360" imgH="215640" progId="Equation.DSMT4">
              <p:embed/>
            </p:oleObj>
          </a:graphicData>
        </a:graphic>
      </p:graphicFrame>
      <p:graphicFrame>
        <p:nvGraphicFramePr>
          <p:cNvPr id="8197" name="Object 26"/>
          <p:cNvGraphicFramePr>
            <a:graphicFrameLocks noChangeAspect="1"/>
          </p:cNvGraphicFramePr>
          <p:nvPr/>
        </p:nvGraphicFramePr>
        <p:xfrm>
          <a:off x="1336675" y="4165600"/>
          <a:ext cx="6011863" cy="563563"/>
        </p:xfrm>
        <a:graphic>
          <a:graphicData uri="http://schemas.openxmlformats.org/presentationml/2006/ole">
            <p:oleObj spid="_x0000_s8197" name="Equation" r:id="rId6" imgW="2145960" imgH="203040" progId="Equation.DSMT4">
              <p:embed/>
            </p:oleObj>
          </a:graphicData>
        </a:graphic>
      </p:graphicFrame>
      <p:graphicFrame>
        <p:nvGraphicFramePr>
          <p:cNvPr id="8198" name="Object 27"/>
          <p:cNvGraphicFramePr>
            <a:graphicFrameLocks noChangeAspect="1"/>
          </p:cNvGraphicFramePr>
          <p:nvPr/>
        </p:nvGraphicFramePr>
        <p:xfrm>
          <a:off x="590550" y="5367338"/>
          <a:ext cx="7824788" cy="668337"/>
        </p:xfrm>
        <a:graphic>
          <a:graphicData uri="http://schemas.openxmlformats.org/presentationml/2006/ole">
            <p:oleObj spid="_x0000_s8198" name="Equation" r:id="rId7" imgW="2793960" imgH="241200" progId="Equation.DSMT4">
              <p:embed/>
            </p:oleObj>
          </a:graphicData>
        </a:graphic>
      </p:graphicFrame>
      <p:sp>
        <p:nvSpPr>
          <p:cNvPr id="8207" name="テキスト ボックス 14"/>
          <p:cNvSpPr txBox="1">
            <a:spLocks noChangeArrowheads="1"/>
          </p:cNvSpPr>
          <p:nvPr/>
        </p:nvSpPr>
        <p:spPr bwMode="auto">
          <a:xfrm>
            <a:off x="928688" y="1071563"/>
            <a:ext cx="2903537" cy="4619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定義</a:t>
            </a:r>
            <a:r>
              <a:rPr lang="ja-JP" altLang="en-US">
                <a:solidFill>
                  <a:srgbClr val="008000"/>
                </a:solidFill>
                <a:sym typeface="Wingdings" pitchFamily="2" charset="2"/>
              </a:rPr>
              <a:t>　：　（言語関連）</a:t>
            </a:r>
            <a:endParaRPr lang="en-US" altLang="ja-JP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7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8609C4C-BE26-4E23-9F2A-6AE29C83E022}" type="slidenum">
              <a:rPr lang="en-US" altLang="ja-JP" smtClean="0"/>
              <a:pPr/>
              <a:t>17</a:t>
            </a:fld>
            <a:endParaRPr lang="en-US" altLang="ja-JP" smtClean="0"/>
          </a:p>
        </p:txBody>
      </p:sp>
      <p:sp>
        <p:nvSpPr>
          <p:cNvPr id="92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例</a:t>
            </a:r>
          </a:p>
        </p:txBody>
      </p:sp>
      <p:graphicFrame>
        <p:nvGraphicFramePr>
          <p:cNvPr id="9218" name="Object 14"/>
          <p:cNvGraphicFramePr>
            <a:graphicFrameLocks noChangeAspect="1"/>
          </p:cNvGraphicFramePr>
          <p:nvPr/>
        </p:nvGraphicFramePr>
        <p:xfrm>
          <a:off x="160338" y="1143000"/>
          <a:ext cx="1966912" cy="582613"/>
        </p:xfrm>
        <a:graphic>
          <a:graphicData uri="http://schemas.openxmlformats.org/presentationml/2006/ole">
            <p:oleObj spid="_x0000_s9218" name="Equation" r:id="rId3" imgW="723600" imgH="215640" progId="Equation.DSMT4">
              <p:embed/>
            </p:oleObj>
          </a:graphicData>
        </a:graphic>
      </p:graphicFrame>
      <p:graphicFrame>
        <p:nvGraphicFramePr>
          <p:cNvPr id="9219" name="Object 15"/>
          <p:cNvGraphicFramePr>
            <a:graphicFrameLocks noChangeAspect="1"/>
          </p:cNvGraphicFramePr>
          <p:nvPr/>
        </p:nvGraphicFramePr>
        <p:xfrm>
          <a:off x="228600" y="609600"/>
          <a:ext cx="1327150" cy="447675"/>
        </p:xfrm>
        <a:graphic>
          <a:graphicData uri="http://schemas.openxmlformats.org/presentationml/2006/ole">
            <p:oleObj spid="_x0000_s9219" name="Equation" r:id="rId4" imgW="634680" imgH="215640" progId="Equation.DSMT4">
              <p:embed/>
            </p:oleObj>
          </a:graphicData>
        </a:graphic>
      </p:graphicFrame>
      <p:sp>
        <p:nvSpPr>
          <p:cNvPr id="9229" name="Text Box 16"/>
          <p:cNvSpPr txBox="1">
            <a:spLocks noChangeArrowheads="1"/>
          </p:cNvSpPr>
          <p:nvPr/>
        </p:nvSpPr>
        <p:spPr bwMode="auto">
          <a:xfrm>
            <a:off x="1660525" y="630238"/>
            <a:ext cx="27098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上の言語を考える。</a:t>
            </a:r>
          </a:p>
        </p:txBody>
      </p:sp>
      <p:graphicFrame>
        <p:nvGraphicFramePr>
          <p:cNvPr id="9220" name="Object 17"/>
          <p:cNvGraphicFramePr>
            <a:graphicFrameLocks noChangeAspect="1"/>
          </p:cNvGraphicFramePr>
          <p:nvPr/>
        </p:nvGraphicFramePr>
        <p:xfrm>
          <a:off x="2209800" y="1143000"/>
          <a:ext cx="2317750" cy="582613"/>
        </p:xfrm>
        <a:graphic>
          <a:graphicData uri="http://schemas.openxmlformats.org/presentationml/2006/ole">
            <p:oleObj spid="_x0000_s9220" name="Equation" r:id="rId5" imgW="850680" imgH="215640" progId="Equation.DSMT4">
              <p:embed/>
            </p:oleObj>
          </a:graphicData>
        </a:graphic>
      </p:graphicFrame>
      <p:sp>
        <p:nvSpPr>
          <p:cNvPr id="9230" name="Text Box 18"/>
          <p:cNvSpPr txBox="1">
            <a:spLocks noChangeArrowheads="1"/>
          </p:cNvSpPr>
          <p:nvPr/>
        </p:nvSpPr>
        <p:spPr bwMode="auto">
          <a:xfrm>
            <a:off x="4648200" y="1143000"/>
            <a:ext cx="1177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とする。</a:t>
            </a:r>
          </a:p>
        </p:txBody>
      </p:sp>
      <p:graphicFrame>
        <p:nvGraphicFramePr>
          <p:cNvPr id="9221" name="Object 19"/>
          <p:cNvGraphicFramePr>
            <a:graphicFrameLocks noChangeAspect="1"/>
          </p:cNvGraphicFramePr>
          <p:nvPr/>
        </p:nvGraphicFramePr>
        <p:xfrm>
          <a:off x="609600" y="3767138"/>
          <a:ext cx="1658938" cy="652462"/>
        </p:xfrm>
        <a:graphic>
          <a:graphicData uri="http://schemas.openxmlformats.org/presentationml/2006/ole">
            <p:oleObj spid="_x0000_s9221" name="Equation" r:id="rId6" imgW="609480" imgH="241200" progId="Equation.DSMT4">
              <p:embed/>
            </p:oleObj>
          </a:graphicData>
        </a:graphic>
      </p:graphicFrame>
      <p:graphicFrame>
        <p:nvGraphicFramePr>
          <p:cNvPr id="9222" name="Object 20"/>
          <p:cNvGraphicFramePr>
            <a:graphicFrameLocks noChangeAspect="1"/>
          </p:cNvGraphicFramePr>
          <p:nvPr/>
        </p:nvGraphicFramePr>
        <p:xfrm>
          <a:off x="2514600" y="3767138"/>
          <a:ext cx="2833688" cy="652462"/>
        </p:xfrm>
        <a:graphic>
          <a:graphicData uri="http://schemas.openxmlformats.org/presentationml/2006/ole">
            <p:oleObj spid="_x0000_s9222" name="Equation" r:id="rId7" imgW="1041120" imgH="241200" progId="Equation.DSMT4">
              <p:embed/>
            </p:oleObj>
          </a:graphicData>
        </a:graphic>
      </p:graphicFrame>
      <p:graphicFrame>
        <p:nvGraphicFramePr>
          <p:cNvPr id="9223" name="Object 21"/>
          <p:cNvGraphicFramePr>
            <a:graphicFrameLocks noChangeAspect="1"/>
          </p:cNvGraphicFramePr>
          <p:nvPr/>
        </p:nvGraphicFramePr>
        <p:xfrm>
          <a:off x="619125" y="4529138"/>
          <a:ext cx="5114925" cy="652462"/>
        </p:xfrm>
        <a:graphic>
          <a:graphicData uri="http://schemas.openxmlformats.org/presentationml/2006/ole">
            <p:oleObj spid="_x0000_s9223" name="Equation" r:id="rId8" imgW="1879560" imgH="241200" progId="Equation.DSMT4">
              <p:embed/>
            </p:oleObj>
          </a:graphicData>
        </a:graphic>
      </p:graphicFrame>
      <p:graphicFrame>
        <p:nvGraphicFramePr>
          <p:cNvPr id="9224" name="Object 22"/>
          <p:cNvGraphicFramePr>
            <a:graphicFrameLocks noChangeAspect="1"/>
          </p:cNvGraphicFramePr>
          <p:nvPr/>
        </p:nvGraphicFramePr>
        <p:xfrm>
          <a:off x="609600" y="2547938"/>
          <a:ext cx="3908425" cy="582612"/>
        </p:xfrm>
        <a:graphic>
          <a:graphicData uri="http://schemas.openxmlformats.org/presentationml/2006/ole">
            <p:oleObj spid="_x0000_s9224" name="Equation" r:id="rId9" imgW="1434960" imgH="215640" progId="Equation.DSMT4">
              <p:embed/>
            </p:oleObj>
          </a:graphicData>
        </a:graphic>
      </p:graphicFrame>
      <p:graphicFrame>
        <p:nvGraphicFramePr>
          <p:cNvPr id="9225" name="Object 23"/>
          <p:cNvGraphicFramePr>
            <a:graphicFrameLocks noChangeAspect="1"/>
          </p:cNvGraphicFramePr>
          <p:nvPr/>
        </p:nvGraphicFramePr>
        <p:xfrm>
          <a:off x="609600" y="3157538"/>
          <a:ext cx="4427538" cy="582612"/>
        </p:xfrm>
        <a:graphic>
          <a:graphicData uri="http://schemas.openxmlformats.org/presentationml/2006/ole">
            <p:oleObj spid="_x0000_s9225" name="Equation" r:id="rId10" imgW="1625400" imgH="215640" progId="Equation.DSMT4">
              <p:embed/>
            </p:oleObj>
          </a:graphicData>
        </a:graphic>
      </p:graphicFrame>
      <p:graphicFrame>
        <p:nvGraphicFramePr>
          <p:cNvPr id="9226" name="Object 24"/>
          <p:cNvGraphicFramePr>
            <a:graphicFrameLocks noChangeAspect="1"/>
          </p:cNvGraphicFramePr>
          <p:nvPr/>
        </p:nvGraphicFramePr>
        <p:xfrm>
          <a:off x="609600" y="5367338"/>
          <a:ext cx="6980238" cy="652462"/>
        </p:xfrm>
        <a:graphic>
          <a:graphicData uri="http://schemas.openxmlformats.org/presentationml/2006/ole">
            <p:oleObj spid="_x0000_s9226" name="Equation" r:id="rId11" imgW="2565360" imgH="241200" progId="Equation.DSMT4">
              <p:embed/>
            </p:oleObj>
          </a:graphicData>
        </a:graphic>
      </p:graphicFrame>
      <p:sp>
        <p:nvSpPr>
          <p:cNvPr id="9231" name="Text Box 25"/>
          <p:cNvSpPr txBox="1">
            <a:spLocks noChangeArrowheads="1"/>
          </p:cNvSpPr>
          <p:nvPr/>
        </p:nvSpPr>
        <p:spPr bwMode="auto">
          <a:xfrm>
            <a:off x="228600" y="1828800"/>
            <a:ext cx="3670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このとき、次式が成り立つ。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2EF8D46-2A77-46E9-BF25-0129D36B718C}" type="slidenum">
              <a:rPr lang="en-US" altLang="ja-JP" smtClean="0"/>
              <a:pPr/>
              <a:t>18</a:t>
            </a:fld>
            <a:endParaRPr lang="en-US" altLang="ja-JP" smtClean="0"/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6781800" cy="609600"/>
          </a:xfrm>
        </p:spPr>
        <p:txBody>
          <a:bodyPr/>
          <a:lstStyle/>
          <a:p>
            <a:pPr eaLnBrk="1" hangingPunct="1"/>
            <a:r>
              <a:rPr lang="ja-JP" altLang="en-US" smtClean="0"/>
              <a:t>要素の無い言語と空列だけの言語</a:t>
            </a:r>
          </a:p>
        </p:txBody>
      </p:sp>
      <p:sp>
        <p:nvSpPr>
          <p:cNvPr id="10246" name="Text Box 3"/>
          <p:cNvSpPr txBox="1">
            <a:spLocks noChangeArrowheads="1"/>
          </p:cNvSpPr>
          <p:nvPr/>
        </p:nvSpPr>
        <p:spPr bwMode="auto">
          <a:xfrm>
            <a:off x="669925" y="1316038"/>
            <a:ext cx="5980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要素の無い言語と空列だけの言語は異なる。</a:t>
            </a:r>
          </a:p>
        </p:txBody>
      </p:sp>
      <p:graphicFrame>
        <p:nvGraphicFramePr>
          <p:cNvPr id="10242" name="Object 4"/>
          <p:cNvGraphicFramePr>
            <a:graphicFrameLocks noChangeAspect="1"/>
          </p:cNvGraphicFramePr>
          <p:nvPr/>
        </p:nvGraphicFramePr>
        <p:xfrm>
          <a:off x="1447800" y="2209800"/>
          <a:ext cx="3348038" cy="615950"/>
        </p:xfrm>
        <a:graphic>
          <a:graphicData uri="http://schemas.openxmlformats.org/presentationml/2006/ole">
            <p:oleObj spid="_x0000_s10242" name="Equation" r:id="rId3" imgW="1231560" imgH="228600" progId="Equation.DSMT4">
              <p:embed/>
            </p:oleObj>
          </a:graphicData>
        </a:graphic>
      </p:graphicFrame>
      <p:sp>
        <p:nvSpPr>
          <p:cNvPr id="10247" name="Text Box 6"/>
          <p:cNvSpPr txBox="1">
            <a:spLocks noChangeArrowheads="1"/>
          </p:cNvSpPr>
          <p:nvPr/>
        </p:nvSpPr>
        <p:spPr bwMode="auto">
          <a:xfrm>
            <a:off x="5105400" y="2209800"/>
            <a:ext cx="1177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とする。</a:t>
            </a:r>
          </a:p>
        </p:txBody>
      </p:sp>
      <p:graphicFrame>
        <p:nvGraphicFramePr>
          <p:cNvPr id="10243" name="Object 7"/>
          <p:cNvGraphicFramePr>
            <a:graphicFrameLocks noChangeAspect="1"/>
          </p:cNvGraphicFramePr>
          <p:nvPr/>
        </p:nvGraphicFramePr>
        <p:xfrm>
          <a:off x="2286000" y="3505200"/>
          <a:ext cx="1243013" cy="615950"/>
        </p:xfrm>
        <a:graphic>
          <a:graphicData uri="http://schemas.openxmlformats.org/presentationml/2006/ole">
            <p:oleObj spid="_x0000_s10243" name="Equation" r:id="rId4" imgW="457200" imgH="228600" progId="Equation.DSMT4">
              <p:embed/>
            </p:oleObj>
          </a:graphicData>
        </a:graphic>
      </p:graphicFrame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822325" y="3068638"/>
            <a:ext cx="1425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このとき、</a:t>
            </a:r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914400" y="4038600"/>
            <a:ext cx="1212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である。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3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F112436-5F2B-4B4E-AE64-3DF1F1E25885}" type="slidenum">
              <a:rPr lang="en-US" altLang="ja-JP" smtClean="0"/>
              <a:pPr/>
              <a:t>19</a:t>
            </a:fld>
            <a:endParaRPr lang="en-US" altLang="ja-JP" smtClean="0"/>
          </a:p>
        </p:txBody>
      </p:sp>
      <p:sp>
        <p:nvSpPr>
          <p:cNvPr id="11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オートマトンと言語</a:t>
            </a:r>
          </a:p>
        </p:txBody>
      </p:sp>
      <p:sp>
        <p:nvSpPr>
          <p:cNvPr id="11275" name="Text Box 3"/>
          <p:cNvSpPr txBox="1">
            <a:spLocks noChangeArrowheads="1"/>
          </p:cNvSpPr>
          <p:nvPr/>
        </p:nvSpPr>
        <p:spPr bwMode="auto">
          <a:xfrm>
            <a:off x="914400" y="762000"/>
            <a:ext cx="62118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オートマトンによって受理される入力の集合は、</a:t>
            </a:r>
          </a:p>
          <a:p>
            <a:r>
              <a:rPr lang="ja-JP" altLang="en-US"/>
              <a:t>入力記号        上の言語になっている。</a:t>
            </a:r>
          </a:p>
        </p:txBody>
      </p:sp>
      <p:sp>
        <p:nvSpPr>
          <p:cNvPr id="11276" name="Text Box 4"/>
          <p:cNvSpPr txBox="1">
            <a:spLocks noChangeArrowheads="1"/>
          </p:cNvSpPr>
          <p:nvPr/>
        </p:nvSpPr>
        <p:spPr bwMode="auto">
          <a:xfrm>
            <a:off x="381000" y="1600200"/>
            <a:ext cx="2001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オートマトン例</a:t>
            </a:r>
          </a:p>
        </p:txBody>
      </p:sp>
      <p:sp>
        <p:nvSpPr>
          <p:cNvPr id="11277" name="Oval 5"/>
          <p:cNvSpPr>
            <a:spLocks noChangeArrowheads="1"/>
          </p:cNvSpPr>
          <p:nvPr/>
        </p:nvSpPr>
        <p:spPr bwMode="auto">
          <a:xfrm>
            <a:off x="3702050" y="25908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278" name="Oval 6"/>
          <p:cNvSpPr>
            <a:spLocks noChangeArrowheads="1"/>
          </p:cNvSpPr>
          <p:nvPr/>
        </p:nvSpPr>
        <p:spPr bwMode="auto">
          <a:xfrm>
            <a:off x="5911850" y="26670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279" name="Line 7"/>
          <p:cNvSpPr>
            <a:spLocks noChangeShapeType="1"/>
          </p:cNvSpPr>
          <p:nvPr/>
        </p:nvSpPr>
        <p:spPr bwMode="auto">
          <a:xfrm>
            <a:off x="3244850" y="2590800"/>
            <a:ext cx="457200" cy="1524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11280" name="Group 8"/>
          <p:cNvGrpSpPr>
            <a:grpSpLocks/>
          </p:cNvGrpSpPr>
          <p:nvPr/>
        </p:nvGrpSpPr>
        <p:grpSpPr bwMode="auto">
          <a:xfrm>
            <a:off x="4159250" y="2286000"/>
            <a:ext cx="1905000" cy="381000"/>
            <a:chOff x="1824" y="1584"/>
            <a:chExt cx="1200" cy="240"/>
          </a:xfrm>
        </p:grpSpPr>
        <p:sp>
          <p:nvSpPr>
            <p:cNvPr id="11298" name="Freeform 9"/>
            <p:cNvSpPr>
              <a:spLocks/>
            </p:cNvSpPr>
            <p:nvPr/>
          </p:nvSpPr>
          <p:spPr bwMode="auto">
            <a:xfrm>
              <a:off x="1824" y="1584"/>
              <a:ext cx="1152" cy="192"/>
            </a:xfrm>
            <a:custGeom>
              <a:avLst/>
              <a:gdLst>
                <a:gd name="T0" fmla="*/ 0 w 1392"/>
                <a:gd name="T1" fmla="*/ 63 h 336"/>
                <a:gd name="T2" fmla="*/ 408 w 1392"/>
                <a:gd name="T3" fmla="*/ 0 h 336"/>
                <a:gd name="T4" fmla="*/ 789 w 1392"/>
                <a:gd name="T5" fmla="*/ 63 h 336"/>
                <a:gd name="T6" fmla="*/ 0 60000 65536"/>
                <a:gd name="T7" fmla="*/ 0 60000 65536"/>
                <a:gd name="T8" fmla="*/ 0 60000 65536"/>
                <a:gd name="T9" fmla="*/ 0 w 1392"/>
                <a:gd name="T10" fmla="*/ 0 h 336"/>
                <a:gd name="T11" fmla="*/ 1392 w 1392"/>
                <a:gd name="T12" fmla="*/ 336 h 3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92" h="336">
                  <a:moveTo>
                    <a:pt x="0" y="336"/>
                  </a:moveTo>
                  <a:cubicBezTo>
                    <a:pt x="244" y="168"/>
                    <a:pt x="488" y="0"/>
                    <a:pt x="720" y="0"/>
                  </a:cubicBezTo>
                  <a:cubicBezTo>
                    <a:pt x="952" y="0"/>
                    <a:pt x="1172" y="168"/>
                    <a:pt x="1392" y="336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1299" name="Line 10"/>
            <p:cNvSpPr>
              <a:spLocks noChangeShapeType="1"/>
            </p:cNvSpPr>
            <p:nvPr/>
          </p:nvSpPr>
          <p:spPr bwMode="auto">
            <a:xfrm>
              <a:off x="2832" y="1728"/>
              <a:ext cx="192" cy="9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11281" name="Group 11"/>
          <p:cNvGrpSpPr>
            <a:grpSpLocks/>
          </p:cNvGrpSpPr>
          <p:nvPr/>
        </p:nvGrpSpPr>
        <p:grpSpPr bwMode="auto">
          <a:xfrm rot="-10783876">
            <a:off x="4083050" y="3124200"/>
            <a:ext cx="1905000" cy="381000"/>
            <a:chOff x="1824" y="1584"/>
            <a:chExt cx="1200" cy="240"/>
          </a:xfrm>
        </p:grpSpPr>
        <p:sp>
          <p:nvSpPr>
            <p:cNvPr id="11296" name="Freeform 12"/>
            <p:cNvSpPr>
              <a:spLocks/>
            </p:cNvSpPr>
            <p:nvPr/>
          </p:nvSpPr>
          <p:spPr bwMode="auto">
            <a:xfrm>
              <a:off x="1824" y="1584"/>
              <a:ext cx="1152" cy="192"/>
            </a:xfrm>
            <a:custGeom>
              <a:avLst/>
              <a:gdLst>
                <a:gd name="T0" fmla="*/ 0 w 1392"/>
                <a:gd name="T1" fmla="*/ 63 h 336"/>
                <a:gd name="T2" fmla="*/ 408 w 1392"/>
                <a:gd name="T3" fmla="*/ 0 h 336"/>
                <a:gd name="T4" fmla="*/ 789 w 1392"/>
                <a:gd name="T5" fmla="*/ 63 h 336"/>
                <a:gd name="T6" fmla="*/ 0 60000 65536"/>
                <a:gd name="T7" fmla="*/ 0 60000 65536"/>
                <a:gd name="T8" fmla="*/ 0 60000 65536"/>
                <a:gd name="T9" fmla="*/ 0 w 1392"/>
                <a:gd name="T10" fmla="*/ 0 h 336"/>
                <a:gd name="T11" fmla="*/ 1392 w 1392"/>
                <a:gd name="T12" fmla="*/ 336 h 3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92" h="336">
                  <a:moveTo>
                    <a:pt x="0" y="336"/>
                  </a:moveTo>
                  <a:cubicBezTo>
                    <a:pt x="244" y="168"/>
                    <a:pt x="488" y="0"/>
                    <a:pt x="720" y="0"/>
                  </a:cubicBezTo>
                  <a:cubicBezTo>
                    <a:pt x="952" y="0"/>
                    <a:pt x="1172" y="168"/>
                    <a:pt x="1392" y="336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1297" name="Line 13"/>
            <p:cNvSpPr>
              <a:spLocks noChangeShapeType="1"/>
            </p:cNvSpPr>
            <p:nvPr/>
          </p:nvSpPr>
          <p:spPr bwMode="auto">
            <a:xfrm>
              <a:off x="2832" y="1728"/>
              <a:ext cx="192" cy="9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1282" name="Oval 14"/>
          <p:cNvSpPr>
            <a:spLocks noChangeArrowheads="1"/>
          </p:cNvSpPr>
          <p:nvPr/>
        </p:nvSpPr>
        <p:spPr bwMode="auto">
          <a:xfrm>
            <a:off x="5835650" y="2590800"/>
            <a:ext cx="685800" cy="685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1266" name="Object 0"/>
          <p:cNvGraphicFramePr>
            <a:graphicFrameLocks noChangeAspect="1"/>
          </p:cNvGraphicFramePr>
          <p:nvPr/>
        </p:nvGraphicFramePr>
        <p:xfrm>
          <a:off x="3778250" y="2667000"/>
          <a:ext cx="268288" cy="381000"/>
        </p:xfrm>
        <a:graphic>
          <a:graphicData uri="http://schemas.openxmlformats.org/presentationml/2006/ole">
            <p:oleObj spid="_x0000_s11266" name="Equation" r:id="rId3" imgW="152280" imgH="215640" progId="Equation.DSMT4">
              <p:embed/>
            </p:oleObj>
          </a:graphicData>
        </a:graphic>
      </p:graphicFrame>
      <p:graphicFrame>
        <p:nvGraphicFramePr>
          <p:cNvPr id="11267" name="Object 1"/>
          <p:cNvGraphicFramePr>
            <a:graphicFrameLocks noChangeAspect="1"/>
          </p:cNvGraphicFramePr>
          <p:nvPr/>
        </p:nvGraphicFramePr>
        <p:xfrm>
          <a:off x="6053138" y="2743200"/>
          <a:ext cx="290512" cy="381000"/>
        </p:xfrm>
        <a:graphic>
          <a:graphicData uri="http://schemas.openxmlformats.org/presentationml/2006/ole">
            <p:oleObj spid="_x0000_s11267" name="Equation" r:id="rId4" imgW="164880" imgH="215640" progId="Equation.DSMT4">
              <p:embed/>
            </p:oleObj>
          </a:graphicData>
        </a:graphic>
      </p:graphicFrame>
      <p:sp>
        <p:nvSpPr>
          <p:cNvPr id="11283" name="Text Box 17"/>
          <p:cNvSpPr txBox="1">
            <a:spLocks noChangeArrowheads="1"/>
          </p:cNvSpPr>
          <p:nvPr/>
        </p:nvSpPr>
        <p:spPr bwMode="auto">
          <a:xfrm>
            <a:off x="4997450" y="31242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0</a:t>
            </a:r>
          </a:p>
        </p:txBody>
      </p:sp>
      <p:grpSp>
        <p:nvGrpSpPr>
          <p:cNvPr id="11284" name="Group 18"/>
          <p:cNvGrpSpPr>
            <a:grpSpLocks/>
          </p:cNvGrpSpPr>
          <p:nvPr/>
        </p:nvGrpSpPr>
        <p:grpSpPr bwMode="auto">
          <a:xfrm>
            <a:off x="3613150" y="1968500"/>
            <a:ext cx="571500" cy="622300"/>
            <a:chOff x="1528" y="1528"/>
            <a:chExt cx="360" cy="392"/>
          </a:xfrm>
        </p:grpSpPr>
        <p:sp>
          <p:nvSpPr>
            <p:cNvPr id="11294" name="Freeform 19"/>
            <p:cNvSpPr>
              <a:spLocks/>
            </p:cNvSpPr>
            <p:nvPr/>
          </p:nvSpPr>
          <p:spPr bwMode="auto">
            <a:xfrm>
              <a:off x="1528" y="1528"/>
              <a:ext cx="360" cy="392"/>
            </a:xfrm>
            <a:custGeom>
              <a:avLst/>
              <a:gdLst>
                <a:gd name="T0" fmla="*/ 152 w 360"/>
                <a:gd name="T1" fmla="*/ 392 h 392"/>
                <a:gd name="T2" fmla="*/ 8 w 360"/>
                <a:gd name="T3" fmla="*/ 152 h 392"/>
                <a:gd name="T4" fmla="*/ 200 w 360"/>
                <a:gd name="T5" fmla="*/ 8 h 392"/>
                <a:gd name="T6" fmla="*/ 344 w 360"/>
                <a:gd name="T7" fmla="*/ 200 h 392"/>
                <a:gd name="T8" fmla="*/ 296 w 360"/>
                <a:gd name="T9" fmla="*/ 392 h 3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0"/>
                <a:gd name="T16" fmla="*/ 0 h 392"/>
                <a:gd name="T17" fmla="*/ 360 w 360"/>
                <a:gd name="T18" fmla="*/ 392 h 3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0" h="392">
                  <a:moveTo>
                    <a:pt x="152" y="392"/>
                  </a:moveTo>
                  <a:cubicBezTo>
                    <a:pt x="76" y="304"/>
                    <a:pt x="0" y="216"/>
                    <a:pt x="8" y="152"/>
                  </a:cubicBezTo>
                  <a:cubicBezTo>
                    <a:pt x="16" y="88"/>
                    <a:pt x="144" y="0"/>
                    <a:pt x="200" y="8"/>
                  </a:cubicBezTo>
                  <a:cubicBezTo>
                    <a:pt x="256" y="16"/>
                    <a:pt x="328" y="136"/>
                    <a:pt x="344" y="200"/>
                  </a:cubicBezTo>
                  <a:cubicBezTo>
                    <a:pt x="360" y="264"/>
                    <a:pt x="328" y="328"/>
                    <a:pt x="296" y="392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1295" name="Line 20"/>
            <p:cNvSpPr>
              <a:spLocks noChangeShapeType="1"/>
            </p:cNvSpPr>
            <p:nvPr/>
          </p:nvSpPr>
          <p:spPr bwMode="auto">
            <a:xfrm flipH="1">
              <a:off x="1824" y="1776"/>
              <a:ext cx="48" cy="14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11285" name="Group 21"/>
          <p:cNvGrpSpPr>
            <a:grpSpLocks/>
          </p:cNvGrpSpPr>
          <p:nvPr/>
        </p:nvGrpSpPr>
        <p:grpSpPr bwMode="auto">
          <a:xfrm>
            <a:off x="5988050" y="1981200"/>
            <a:ext cx="571500" cy="762000"/>
            <a:chOff x="3024" y="1536"/>
            <a:chExt cx="360" cy="480"/>
          </a:xfrm>
        </p:grpSpPr>
        <p:sp>
          <p:nvSpPr>
            <p:cNvPr id="11292" name="Freeform 22"/>
            <p:cNvSpPr>
              <a:spLocks/>
            </p:cNvSpPr>
            <p:nvPr/>
          </p:nvSpPr>
          <p:spPr bwMode="auto">
            <a:xfrm rot="1165648">
              <a:off x="3024" y="1536"/>
              <a:ext cx="360" cy="392"/>
            </a:xfrm>
            <a:custGeom>
              <a:avLst/>
              <a:gdLst>
                <a:gd name="T0" fmla="*/ 152 w 360"/>
                <a:gd name="T1" fmla="*/ 392 h 392"/>
                <a:gd name="T2" fmla="*/ 8 w 360"/>
                <a:gd name="T3" fmla="*/ 152 h 392"/>
                <a:gd name="T4" fmla="*/ 200 w 360"/>
                <a:gd name="T5" fmla="*/ 8 h 392"/>
                <a:gd name="T6" fmla="*/ 344 w 360"/>
                <a:gd name="T7" fmla="*/ 200 h 392"/>
                <a:gd name="T8" fmla="*/ 296 w 360"/>
                <a:gd name="T9" fmla="*/ 392 h 3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0"/>
                <a:gd name="T16" fmla="*/ 0 h 392"/>
                <a:gd name="T17" fmla="*/ 360 w 360"/>
                <a:gd name="T18" fmla="*/ 392 h 3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0" h="392">
                  <a:moveTo>
                    <a:pt x="152" y="392"/>
                  </a:moveTo>
                  <a:cubicBezTo>
                    <a:pt x="76" y="304"/>
                    <a:pt x="0" y="216"/>
                    <a:pt x="8" y="152"/>
                  </a:cubicBezTo>
                  <a:cubicBezTo>
                    <a:pt x="16" y="88"/>
                    <a:pt x="144" y="0"/>
                    <a:pt x="200" y="8"/>
                  </a:cubicBezTo>
                  <a:cubicBezTo>
                    <a:pt x="256" y="16"/>
                    <a:pt x="328" y="136"/>
                    <a:pt x="344" y="200"/>
                  </a:cubicBezTo>
                  <a:cubicBezTo>
                    <a:pt x="360" y="264"/>
                    <a:pt x="328" y="328"/>
                    <a:pt x="296" y="392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1293" name="Line 23"/>
            <p:cNvSpPr>
              <a:spLocks noChangeShapeType="1"/>
            </p:cNvSpPr>
            <p:nvPr/>
          </p:nvSpPr>
          <p:spPr bwMode="auto">
            <a:xfrm flipH="1">
              <a:off x="3264" y="1872"/>
              <a:ext cx="48" cy="14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1286" name="Text Box 24"/>
          <p:cNvSpPr txBox="1">
            <a:spLocks noChangeArrowheads="1"/>
          </p:cNvSpPr>
          <p:nvPr/>
        </p:nvSpPr>
        <p:spPr bwMode="auto">
          <a:xfrm>
            <a:off x="4083050" y="16002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0</a:t>
            </a:r>
          </a:p>
        </p:txBody>
      </p:sp>
      <p:sp>
        <p:nvSpPr>
          <p:cNvPr id="11287" name="Text Box 25"/>
          <p:cNvSpPr txBox="1">
            <a:spLocks noChangeArrowheads="1"/>
          </p:cNvSpPr>
          <p:nvPr/>
        </p:nvSpPr>
        <p:spPr bwMode="auto">
          <a:xfrm>
            <a:off x="4921250" y="23622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1</a:t>
            </a:r>
          </a:p>
        </p:txBody>
      </p:sp>
      <p:sp>
        <p:nvSpPr>
          <p:cNvPr id="11288" name="Text Box 26"/>
          <p:cNvSpPr txBox="1">
            <a:spLocks noChangeArrowheads="1"/>
          </p:cNvSpPr>
          <p:nvPr/>
        </p:nvSpPr>
        <p:spPr bwMode="auto">
          <a:xfrm>
            <a:off x="6521450" y="17526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1</a:t>
            </a:r>
          </a:p>
        </p:txBody>
      </p:sp>
      <p:graphicFrame>
        <p:nvGraphicFramePr>
          <p:cNvPr id="11268" name="Object 2"/>
          <p:cNvGraphicFramePr>
            <a:graphicFrameLocks noChangeAspect="1"/>
          </p:cNvGraphicFramePr>
          <p:nvPr/>
        </p:nvGraphicFramePr>
        <p:xfrm>
          <a:off x="1644650" y="2300288"/>
          <a:ext cx="685800" cy="642937"/>
        </p:xfrm>
        <a:graphic>
          <a:graphicData uri="http://schemas.openxmlformats.org/presentationml/2006/ole">
            <p:oleObj spid="_x0000_s11268" name="Equation" r:id="rId5" imgW="228600" imgH="215640" progId="Equation.DSMT4">
              <p:embed/>
            </p:oleObj>
          </a:graphicData>
        </a:graphic>
      </p:graphicFrame>
      <p:sp>
        <p:nvSpPr>
          <p:cNvPr id="11289" name="Text Box 28"/>
          <p:cNvSpPr txBox="1">
            <a:spLocks noChangeArrowheads="1"/>
          </p:cNvSpPr>
          <p:nvPr/>
        </p:nvSpPr>
        <p:spPr bwMode="auto">
          <a:xfrm>
            <a:off x="990600" y="3830638"/>
            <a:ext cx="6172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このオートマトン        で受理される言語を          </a:t>
            </a:r>
          </a:p>
          <a:p>
            <a:r>
              <a:rPr lang="ja-JP" altLang="en-US"/>
              <a:t>                     と書く。</a:t>
            </a:r>
          </a:p>
        </p:txBody>
      </p:sp>
      <p:graphicFrame>
        <p:nvGraphicFramePr>
          <p:cNvPr id="11269" name="Object 3"/>
          <p:cNvGraphicFramePr>
            <a:graphicFrameLocks noChangeAspect="1"/>
          </p:cNvGraphicFramePr>
          <p:nvPr/>
        </p:nvGraphicFramePr>
        <p:xfrm>
          <a:off x="3200400" y="3733800"/>
          <a:ext cx="685800" cy="642938"/>
        </p:xfrm>
        <a:graphic>
          <a:graphicData uri="http://schemas.openxmlformats.org/presentationml/2006/ole">
            <p:oleObj spid="_x0000_s11269" name="Equation" r:id="rId6" imgW="228600" imgH="215640" progId="Equation.DSMT4">
              <p:embed/>
            </p:oleObj>
          </a:graphicData>
        </a:graphic>
      </p:graphicFrame>
      <p:graphicFrame>
        <p:nvGraphicFramePr>
          <p:cNvPr id="11270" name="Object 4"/>
          <p:cNvGraphicFramePr>
            <a:graphicFrameLocks noChangeAspect="1"/>
          </p:cNvGraphicFramePr>
          <p:nvPr/>
        </p:nvGraphicFramePr>
        <p:xfrm>
          <a:off x="1066800" y="4191000"/>
          <a:ext cx="1290638" cy="642938"/>
        </p:xfrm>
        <a:graphic>
          <a:graphicData uri="http://schemas.openxmlformats.org/presentationml/2006/ole">
            <p:oleObj spid="_x0000_s11270" name="Equation" r:id="rId7" imgW="431640" imgH="215640" progId="Equation.DSMT4">
              <p:embed/>
            </p:oleObj>
          </a:graphicData>
        </a:graphic>
      </p:graphicFrame>
      <p:graphicFrame>
        <p:nvGraphicFramePr>
          <p:cNvPr id="11271" name="Object 5"/>
          <p:cNvGraphicFramePr>
            <a:graphicFrameLocks noChangeAspect="1"/>
          </p:cNvGraphicFramePr>
          <p:nvPr/>
        </p:nvGraphicFramePr>
        <p:xfrm>
          <a:off x="914400" y="5257800"/>
          <a:ext cx="5943600" cy="566738"/>
        </p:xfrm>
        <a:graphic>
          <a:graphicData uri="http://schemas.openxmlformats.org/presentationml/2006/ole">
            <p:oleObj spid="_x0000_s11271" name="Equation" r:id="rId8" imgW="2247840" imgH="215640" progId="Equation.DSMT4">
              <p:embed/>
            </p:oleObj>
          </a:graphicData>
        </a:graphic>
      </p:graphicFrame>
      <p:graphicFrame>
        <p:nvGraphicFramePr>
          <p:cNvPr id="11272" name="Object 6"/>
          <p:cNvGraphicFramePr>
            <a:graphicFrameLocks noChangeAspect="1"/>
          </p:cNvGraphicFramePr>
          <p:nvPr/>
        </p:nvGraphicFramePr>
        <p:xfrm>
          <a:off x="2355850" y="1152525"/>
          <a:ext cx="382588" cy="412750"/>
        </p:xfrm>
        <a:graphic>
          <a:graphicData uri="http://schemas.openxmlformats.org/presentationml/2006/ole">
            <p:oleObj spid="_x0000_s11272" name="Equation" r:id="rId9" imgW="139680" imgH="152280" progId="Equation.DSMT4">
              <p:embed/>
            </p:oleObj>
          </a:graphicData>
        </a:graphic>
      </p:graphicFrame>
      <p:sp>
        <p:nvSpPr>
          <p:cNvPr id="11290" name="Text Box 34"/>
          <p:cNvSpPr txBox="1">
            <a:spLocks noChangeArrowheads="1"/>
          </p:cNvSpPr>
          <p:nvPr/>
        </p:nvSpPr>
        <p:spPr bwMode="auto">
          <a:xfrm>
            <a:off x="669925" y="4745038"/>
            <a:ext cx="12715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例えば、</a:t>
            </a:r>
          </a:p>
        </p:txBody>
      </p:sp>
      <p:sp>
        <p:nvSpPr>
          <p:cNvPr id="11291" name="Text Box 35"/>
          <p:cNvSpPr txBox="1">
            <a:spLocks noChangeArrowheads="1"/>
          </p:cNvSpPr>
          <p:nvPr/>
        </p:nvSpPr>
        <p:spPr bwMode="auto">
          <a:xfrm>
            <a:off x="838200" y="5791200"/>
            <a:ext cx="1212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である。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BE8EBDB-4BF3-4AA3-BC52-72ABCBD7DAA4}" type="slidenum">
              <a:rPr lang="en-US" altLang="ja-JP" smtClean="0"/>
              <a:pPr/>
              <a:t>2</a:t>
            </a:fld>
            <a:endParaRPr lang="en-US" altLang="ja-JP" smtClean="0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履修にあたって</a:t>
            </a:r>
          </a:p>
        </p:txBody>
      </p:sp>
      <p:sp>
        <p:nvSpPr>
          <p:cNvPr id="32772" name="Text Box 3"/>
          <p:cNvSpPr txBox="1">
            <a:spLocks noChangeArrowheads="1"/>
          </p:cNvSpPr>
          <p:nvPr/>
        </p:nvSpPr>
        <p:spPr bwMode="auto">
          <a:xfrm>
            <a:off x="990600" y="838200"/>
            <a:ext cx="457517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dirty="0" smtClean="0"/>
              <a:t>2009</a:t>
            </a:r>
            <a:r>
              <a:rPr lang="ja-JP" altLang="en-US" dirty="0" smtClean="0"/>
              <a:t>年度</a:t>
            </a:r>
            <a:endParaRPr lang="ja-JP" altLang="en-US" dirty="0"/>
          </a:p>
          <a:p>
            <a:r>
              <a:rPr lang="ja-JP" altLang="en-US" dirty="0"/>
              <a:t>大学院奇数セメスター（前期）開講</a:t>
            </a:r>
          </a:p>
        </p:txBody>
      </p:sp>
      <p:sp>
        <p:nvSpPr>
          <p:cNvPr id="32773" name="Text Box 4"/>
          <p:cNvSpPr txBox="1">
            <a:spLocks noChangeArrowheads="1"/>
          </p:cNvSpPr>
          <p:nvPr/>
        </p:nvSpPr>
        <p:spPr bwMode="auto">
          <a:xfrm>
            <a:off x="2895600" y="1752600"/>
            <a:ext cx="47402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K336</a:t>
            </a:r>
            <a:r>
              <a:rPr lang="ja-JP" altLang="en-US"/>
              <a:t>→大学院棟</a:t>
            </a:r>
            <a:r>
              <a:rPr lang="en-US" altLang="ja-JP"/>
              <a:t>D</a:t>
            </a:r>
            <a:r>
              <a:rPr lang="ja-JP" altLang="en-US"/>
              <a:t>４１６（次回から）</a:t>
            </a:r>
          </a:p>
        </p:txBody>
      </p:sp>
      <p:sp>
        <p:nvSpPr>
          <p:cNvPr id="32774" name="Text Box 5"/>
          <p:cNvSpPr txBox="1">
            <a:spLocks noChangeArrowheads="1"/>
          </p:cNvSpPr>
          <p:nvPr/>
        </p:nvSpPr>
        <p:spPr bwMode="auto">
          <a:xfrm>
            <a:off x="1981200" y="1752600"/>
            <a:ext cx="946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教室：</a:t>
            </a:r>
          </a:p>
        </p:txBody>
      </p:sp>
      <p:sp>
        <p:nvSpPr>
          <p:cNvPr id="32775" name="Text Box 6"/>
          <p:cNvSpPr txBox="1">
            <a:spLocks noChangeArrowheads="1"/>
          </p:cNvSpPr>
          <p:nvPr/>
        </p:nvSpPr>
        <p:spPr bwMode="auto">
          <a:xfrm>
            <a:off x="2019288" y="2566982"/>
            <a:ext cx="946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時限：</a:t>
            </a:r>
          </a:p>
        </p:txBody>
      </p:sp>
      <p:sp>
        <p:nvSpPr>
          <p:cNvPr id="32776" name="Text Box 7"/>
          <p:cNvSpPr txBox="1">
            <a:spLocks noChangeArrowheads="1"/>
          </p:cNvSpPr>
          <p:nvPr/>
        </p:nvSpPr>
        <p:spPr bwMode="auto">
          <a:xfrm>
            <a:off x="2857488" y="2643182"/>
            <a:ext cx="39497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/>
              <a:t>火曜日３時限（</a:t>
            </a:r>
            <a:r>
              <a:rPr lang="en-US" altLang="ja-JP" dirty="0"/>
              <a:t>12:50</a:t>
            </a:r>
            <a:r>
              <a:rPr lang="ja-JP" altLang="en-US" dirty="0"/>
              <a:t>－</a:t>
            </a:r>
            <a:r>
              <a:rPr lang="en-US" altLang="ja-JP" dirty="0"/>
              <a:t>14:20</a:t>
            </a:r>
            <a:r>
              <a:rPr lang="ja-JP" altLang="en-US" dirty="0"/>
              <a:t>）</a:t>
            </a:r>
          </a:p>
        </p:txBody>
      </p:sp>
      <p:sp>
        <p:nvSpPr>
          <p:cNvPr id="32777" name="Text Box 8"/>
          <p:cNvSpPr txBox="1">
            <a:spLocks noChangeArrowheads="1"/>
          </p:cNvSpPr>
          <p:nvPr/>
        </p:nvSpPr>
        <p:spPr bwMode="auto">
          <a:xfrm>
            <a:off x="1000100" y="3143248"/>
            <a:ext cx="233838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担当</a:t>
            </a:r>
          </a:p>
          <a:p>
            <a:r>
              <a:rPr lang="ja-JP" altLang="en-US"/>
              <a:t>	草苅良至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1500166" y="4214818"/>
            <a:ext cx="60644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dirty="0" smtClean="0"/>
              <a:t>4/21(</a:t>
            </a:r>
            <a:r>
              <a:rPr lang="ja-JP" altLang="en-US" dirty="0" smtClean="0"/>
              <a:t>火）　休講　→補講　　　</a:t>
            </a:r>
            <a:r>
              <a:rPr lang="en-US" altLang="ja-JP" dirty="0" smtClean="0"/>
              <a:t>?/?</a:t>
            </a:r>
            <a:r>
              <a:rPr lang="ja-JP" altLang="en-US" dirty="0" smtClean="0"/>
              <a:t>　</a:t>
            </a:r>
            <a:r>
              <a:rPr lang="en-US" altLang="ja-JP" dirty="0" smtClean="0"/>
              <a:t>?</a:t>
            </a:r>
            <a:r>
              <a:rPr lang="ja-JP" altLang="en-US" dirty="0" smtClean="0"/>
              <a:t>時限　</a:t>
            </a:r>
            <a:r>
              <a:rPr lang="en-US" altLang="ja-JP" dirty="0" smtClean="0"/>
              <a:t>D416</a:t>
            </a:r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AEC2DC9-A41C-4DE7-B3C9-138502B95F8E}" type="slidenum">
              <a:rPr lang="en-US" altLang="ja-JP" smtClean="0"/>
              <a:pPr/>
              <a:t>20</a:t>
            </a:fld>
            <a:endParaRPr lang="en-US" altLang="ja-JP" smtClean="0"/>
          </a:p>
        </p:txBody>
      </p:sp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練習</a:t>
            </a:r>
          </a:p>
        </p:txBody>
      </p:sp>
      <p:graphicFrame>
        <p:nvGraphicFramePr>
          <p:cNvPr id="12290" name="Object 3"/>
          <p:cNvGraphicFramePr>
            <a:graphicFrameLocks noChangeAspect="1"/>
          </p:cNvGraphicFramePr>
          <p:nvPr/>
        </p:nvGraphicFramePr>
        <p:xfrm>
          <a:off x="1025525" y="1752600"/>
          <a:ext cx="5875338" cy="566738"/>
        </p:xfrm>
        <a:graphic>
          <a:graphicData uri="http://schemas.openxmlformats.org/presentationml/2006/ole">
            <p:oleObj spid="_x0000_s12290" name="Equation" r:id="rId3" imgW="2222280" imgH="215640" progId="Equation.DSMT4">
              <p:embed/>
            </p:oleObj>
          </a:graphicData>
        </a:graphic>
      </p:graphicFrame>
      <p:sp>
        <p:nvSpPr>
          <p:cNvPr id="12294" name="Text Box 4"/>
          <p:cNvSpPr txBox="1">
            <a:spLocks noChangeArrowheads="1"/>
          </p:cNvSpPr>
          <p:nvPr/>
        </p:nvSpPr>
        <p:spPr bwMode="auto">
          <a:xfrm>
            <a:off x="457200" y="1011238"/>
            <a:ext cx="6442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次の言語を受理するオートマトン      を作成せよ。</a:t>
            </a:r>
          </a:p>
        </p:txBody>
      </p:sp>
      <p:sp>
        <p:nvSpPr>
          <p:cNvPr id="12295" name="Text Box 5"/>
          <p:cNvSpPr txBox="1">
            <a:spLocks noChangeArrowheads="1"/>
          </p:cNvSpPr>
          <p:nvPr/>
        </p:nvSpPr>
        <p:spPr bwMode="auto">
          <a:xfrm>
            <a:off x="533400" y="2514600"/>
            <a:ext cx="74914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オートマトンは、状態遷移図および、形式的定義の両方で</a:t>
            </a:r>
          </a:p>
          <a:p>
            <a:r>
              <a:rPr lang="ja-JP" altLang="en-US"/>
              <a:t>示す事。</a:t>
            </a:r>
          </a:p>
        </p:txBody>
      </p:sp>
      <p:graphicFrame>
        <p:nvGraphicFramePr>
          <p:cNvPr id="12291" name="Object 6"/>
          <p:cNvGraphicFramePr>
            <a:graphicFrameLocks noChangeAspect="1"/>
          </p:cNvGraphicFramePr>
          <p:nvPr/>
        </p:nvGraphicFramePr>
        <p:xfrm>
          <a:off x="4724400" y="1066800"/>
          <a:ext cx="457200" cy="371475"/>
        </p:xfrm>
        <a:graphic>
          <a:graphicData uri="http://schemas.openxmlformats.org/presentationml/2006/ole">
            <p:oleObj spid="_x0000_s12291" name="Equation" r:id="rId4" imgW="203040" imgH="1648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A5E93A3-0FFE-4EB8-AC4D-3A43C457054E}" type="slidenum">
              <a:rPr lang="en-US" altLang="ja-JP" smtClean="0"/>
              <a:pPr/>
              <a:t>21</a:t>
            </a:fld>
            <a:endParaRPr lang="en-US" altLang="ja-JP" smtClean="0"/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239000" cy="609600"/>
          </a:xfrm>
        </p:spPr>
        <p:txBody>
          <a:bodyPr/>
          <a:lstStyle/>
          <a:p>
            <a:pPr eaLnBrk="1" hangingPunct="1"/>
            <a:r>
              <a:rPr lang="en-US" altLang="ja-JP" smtClean="0"/>
              <a:t>1</a:t>
            </a:r>
            <a:r>
              <a:rPr lang="ja-JP" altLang="en-US" smtClean="0"/>
              <a:t>－</a:t>
            </a:r>
            <a:r>
              <a:rPr lang="en-US" altLang="ja-JP" smtClean="0"/>
              <a:t>3</a:t>
            </a:r>
            <a:r>
              <a:rPr lang="ja-JP" altLang="en-US" smtClean="0"/>
              <a:t>．非決定性</a:t>
            </a:r>
            <a:r>
              <a:rPr lang="en-US" altLang="ja-JP" smtClean="0"/>
              <a:t>(</a:t>
            </a:r>
            <a:r>
              <a:rPr lang="ja-JP" altLang="en-US" smtClean="0"/>
              <a:t>有限）オートマトン</a:t>
            </a:r>
          </a:p>
        </p:txBody>
      </p:sp>
      <p:sp>
        <p:nvSpPr>
          <p:cNvPr id="39940" name="Text Box 3"/>
          <p:cNvSpPr txBox="1">
            <a:spLocks noChangeArrowheads="1"/>
          </p:cNvSpPr>
          <p:nvPr/>
        </p:nvSpPr>
        <p:spPr bwMode="auto">
          <a:xfrm>
            <a:off x="914400" y="762000"/>
            <a:ext cx="55292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オートマトンでは、入力記号にしたがって、</a:t>
            </a:r>
          </a:p>
          <a:p>
            <a:r>
              <a:rPr lang="ja-JP" altLang="en-US"/>
              <a:t>状態遷移は一意に定められていた。</a:t>
            </a:r>
          </a:p>
        </p:txBody>
      </p:sp>
      <p:sp>
        <p:nvSpPr>
          <p:cNvPr id="39941" name="AutoShape 4"/>
          <p:cNvSpPr>
            <a:spLocks noChangeArrowheads="1"/>
          </p:cNvSpPr>
          <p:nvPr/>
        </p:nvSpPr>
        <p:spPr bwMode="auto">
          <a:xfrm>
            <a:off x="3124200" y="2133600"/>
            <a:ext cx="609600" cy="685800"/>
          </a:xfrm>
          <a:prstGeom prst="downArrow">
            <a:avLst>
              <a:gd name="adj1" fmla="val 50000"/>
              <a:gd name="adj2" fmla="val 2812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sp>
        <p:nvSpPr>
          <p:cNvPr id="39942" name="Text Box 5"/>
          <p:cNvSpPr txBox="1">
            <a:spLocks noChangeArrowheads="1"/>
          </p:cNvSpPr>
          <p:nvPr/>
        </p:nvSpPr>
        <p:spPr bwMode="auto">
          <a:xfrm>
            <a:off x="914400" y="1600200"/>
            <a:ext cx="6415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この制限を緩和した計算機モデルが考えられる。</a:t>
            </a:r>
          </a:p>
        </p:txBody>
      </p:sp>
      <p:sp>
        <p:nvSpPr>
          <p:cNvPr id="39943" name="Text Box 6"/>
          <p:cNvSpPr txBox="1">
            <a:spLocks noChangeArrowheads="1"/>
          </p:cNvSpPr>
          <p:nvPr/>
        </p:nvSpPr>
        <p:spPr bwMode="auto">
          <a:xfrm>
            <a:off x="762000" y="2895600"/>
            <a:ext cx="76898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非決定性オートマトン</a:t>
            </a:r>
            <a:r>
              <a:rPr lang="ja-JP" altLang="en-US"/>
              <a:t>とは、同じ入力に対して複数の遷移を</a:t>
            </a:r>
          </a:p>
          <a:p>
            <a:r>
              <a:rPr lang="ja-JP" altLang="en-US"/>
              <a:t>ゆるす”オートマトン”である。</a:t>
            </a:r>
          </a:p>
        </p:txBody>
      </p:sp>
      <p:sp>
        <p:nvSpPr>
          <p:cNvPr id="39944" name="AutoShape 7"/>
          <p:cNvSpPr>
            <a:spLocks noChangeArrowheads="1"/>
          </p:cNvSpPr>
          <p:nvPr/>
        </p:nvSpPr>
        <p:spPr bwMode="auto">
          <a:xfrm>
            <a:off x="685800" y="2895600"/>
            <a:ext cx="7696200" cy="990600"/>
          </a:xfrm>
          <a:prstGeom prst="roundRect">
            <a:avLst>
              <a:gd name="adj" fmla="val 9852"/>
            </a:avLst>
          </a:prstGeom>
          <a:noFill/>
          <a:ln w="28575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945" name="AutoShape 8"/>
          <p:cNvSpPr>
            <a:spLocks noChangeArrowheads="1"/>
          </p:cNvSpPr>
          <p:nvPr/>
        </p:nvSpPr>
        <p:spPr bwMode="auto">
          <a:xfrm>
            <a:off x="990600" y="4191000"/>
            <a:ext cx="7239000" cy="1295400"/>
          </a:xfrm>
          <a:prstGeom prst="wedgeRoundRectCallout">
            <a:avLst>
              <a:gd name="adj1" fmla="val -9912"/>
              <a:gd name="adj2" fmla="val -82722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>
              <a:solidFill>
                <a:schemeClr val="hlink"/>
              </a:solidFill>
            </a:endParaRPr>
          </a:p>
        </p:txBody>
      </p:sp>
      <p:sp>
        <p:nvSpPr>
          <p:cNvPr id="39946" name="Text Box 9"/>
          <p:cNvSpPr txBox="1">
            <a:spLocks noChangeArrowheads="1"/>
          </p:cNvSpPr>
          <p:nvPr/>
        </p:nvSpPr>
        <p:spPr bwMode="auto">
          <a:xfrm>
            <a:off x="1355725" y="4287838"/>
            <a:ext cx="653415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これに対して、同じ入力に対して、一つの遷移しか</a:t>
            </a:r>
          </a:p>
          <a:p>
            <a:r>
              <a:rPr lang="ja-JP" altLang="en-US"/>
              <a:t>おこなえない”オートマトン”を</a:t>
            </a:r>
            <a:r>
              <a:rPr lang="ja-JP" altLang="en-US">
                <a:solidFill>
                  <a:srgbClr val="FF0000"/>
                </a:solidFill>
              </a:rPr>
              <a:t>決定性オートマトン</a:t>
            </a:r>
          </a:p>
          <a:p>
            <a:r>
              <a:rPr lang="ja-JP" altLang="en-US"/>
              <a:t>という。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A6CF041-6E5F-40CA-A1BD-2516ED8098D5}" type="slidenum">
              <a:rPr lang="en-US" altLang="ja-JP" smtClean="0"/>
              <a:pPr/>
              <a:t>22</a:t>
            </a:fld>
            <a:endParaRPr lang="en-US" altLang="ja-JP" smtClean="0"/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オートマトンの略記</a:t>
            </a:r>
          </a:p>
        </p:txBody>
      </p:sp>
      <p:sp>
        <p:nvSpPr>
          <p:cNvPr id="40964" name="Text Box 3"/>
          <p:cNvSpPr txBox="1">
            <a:spLocks noChangeArrowheads="1"/>
          </p:cNvSpPr>
          <p:nvPr/>
        </p:nvSpPr>
        <p:spPr bwMode="auto">
          <a:xfrm>
            <a:off x="1752600" y="1143000"/>
            <a:ext cx="4511675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決定性オートマトンは、英語では、</a:t>
            </a:r>
          </a:p>
          <a:p>
            <a:r>
              <a:rPr lang="en-US" altLang="ja-JP"/>
              <a:t>Deterministic Finite Automaton</a:t>
            </a:r>
          </a:p>
          <a:p>
            <a:r>
              <a:rPr lang="ja-JP" altLang="en-US"/>
              <a:t>であり、</a:t>
            </a:r>
          </a:p>
          <a:p>
            <a:r>
              <a:rPr lang="en-US" altLang="ja-JP">
                <a:solidFill>
                  <a:srgbClr val="FF0000"/>
                </a:solidFill>
              </a:rPr>
              <a:t>DFA</a:t>
            </a:r>
          </a:p>
          <a:p>
            <a:r>
              <a:rPr lang="ja-JP" altLang="en-US"/>
              <a:t>と略記される。</a:t>
            </a:r>
          </a:p>
        </p:txBody>
      </p:sp>
      <p:sp>
        <p:nvSpPr>
          <p:cNvPr id="40965" name="Text Box 4"/>
          <p:cNvSpPr txBox="1">
            <a:spLocks noChangeArrowheads="1"/>
          </p:cNvSpPr>
          <p:nvPr/>
        </p:nvSpPr>
        <p:spPr bwMode="auto">
          <a:xfrm>
            <a:off x="1828800" y="3429000"/>
            <a:ext cx="4816475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非決定性オートマトンは、英語では、</a:t>
            </a:r>
          </a:p>
          <a:p>
            <a:r>
              <a:rPr lang="en-US" altLang="ja-JP"/>
              <a:t>Non-determinisc Finite Automaton</a:t>
            </a:r>
          </a:p>
          <a:p>
            <a:r>
              <a:rPr lang="ja-JP" altLang="en-US"/>
              <a:t>であり、</a:t>
            </a:r>
          </a:p>
          <a:p>
            <a:r>
              <a:rPr lang="en-US" altLang="ja-JP">
                <a:solidFill>
                  <a:srgbClr val="FF0000"/>
                </a:solidFill>
              </a:rPr>
              <a:t>NFA</a:t>
            </a:r>
          </a:p>
          <a:p>
            <a:r>
              <a:rPr lang="ja-JP" altLang="en-US"/>
              <a:t>と略記される。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2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0D8D288-5473-402E-A430-D24825803628}" type="slidenum">
              <a:rPr lang="en-US" altLang="ja-JP" smtClean="0"/>
              <a:pPr/>
              <a:t>23</a:t>
            </a:fld>
            <a:endParaRPr lang="en-US" altLang="ja-JP" smtClean="0"/>
          </a:p>
        </p:txBody>
      </p:sp>
      <p:sp>
        <p:nvSpPr>
          <p:cNvPr id="1332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077200" cy="609600"/>
          </a:xfrm>
        </p:spPr>
        <p:txBody>
          <a:bodyPr/>
          <a:lstStyle/>
          <a:p>
            <a:pPr eaLnBrk="1" hangingPunct="1"/>
            <a:r>
              <a:rPr lang="en-US" altLang="ja-JP" smtClean="0"/>
              <a:t>NFA</a:t>
            </a:r>
            <a:r>
              <a:rPr lang="ja-JP" altLang="en-US" smtClean="0"/>
              <a:t>の形式的定義</a:t>
            </a:r>
          </a:p>
        </p:txBody>
      </p:sp>
      <p:sp>
        <p:nvSpPr>
          <p:cNvPr id="13326" name="Text Box 3"/>
          <p:cNvSpPr txBox="1">
            <a:spLocks noChangeArrowheads="1"/>
          </p:cNvSpPr>
          <p:nvPr/>
        </p:nvSpPr>
        <p:spPr bwMode="auto">
          <a:xfrm>
            <a:off x="304800" y="990600"/>
            <a:ext cx="7670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非決定性有限オートマトン</a:t>
            </a:r>
            <a:r>
              <a:rPr lang="ja-JP" altLang="en-US"/>
              <a:t>は、                                 の５項組</a:t>
            </a:r>
          </a:p>
          <a:p>
            <a:r>
              <a:rPr lang="ja-JP" altLang="en-US"/>
              <a:t>で与えられる。ここで、</a:t>
            </a:r>
          </a:p>
        </p:txBody>
      </p:sp>
      <p:graphicFrame>
        <p:nvGraphicFramePr>
          <p:cNvPr id="13314" name="Object 4"/>
          <p:cNvGraphicFramePr>
            <a:graphicFrameLocks noChangeAspect="1"/>
          </p:cNvGraphicFramePr>
          <p:nvPr/>
        </p:nvGraphicFramePr>
        <p:xfrm>
          <a:off x="4152900" y="990600"/>
          <a:ext cx="2463800" cy="457200"/>
        </p:xfrm>
        <a:graphic>
          <a:graphicData uri="http://schemas.openxmlformats.org/presentationml/2006/ole">
            <p:oleObj spid="_x0000_s13314" name="Equation" r:id="rId3" imgW="1231560" imgH="228600" progId="Equation.DSMT4">
              <p:embed/>
            </p:oleObj>
          </a:graphicData>
        </a:graphic>
      </p:graphicFrame>
      <p:sp>
        <p:nvSpPr>
          <p:cNvPr id="13327" name="Text Box 5"/>
          <p:cNvSpPr txBox="1">
            <a:spLocks noChangeArrowheads="1"/>
          </p:cNvSpPr>
          <p:nvPr/>
        </p:nvSpPr>
        <p:spPr bwMode="auto">
          <a:xfrm>
            <a:off x="669925" y="2098675"/>
            <a:ext cx="6811963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１．       は有限集合で、</a:t>
            </a:r>
            <a:r>
              <a:rPr lang="ja-JP" altLang="en-US">
                <a:solidFill>
                  <a:srgbClr val="FF0000"/>
                </a:solidFill>
              </a:rPr>
              <a:t>状態</a:t>
            </a:r>
            <a:r>
              <a:rPr lang="ja-JP" altLang="en-US"/>
              <a:t>を表す。</a:t>
            </a:r>
          </a:p>
          <a:p>
            <a:r>
              <a:rPr lang="ja-JP" altLang="en-US"/>
              <a:t>２．       は有限集合で、</a:t>
            </a:r>
            <a:r>
              <a:rPr lang="ja-JP" altLang="en-US">
                <a:solidFill>
                  <a:srgbClr val="FF0000"/>
                </a:solidFill>
              </a:rPr>
              <a:t>入力記号</a:t>
            </a:r>
            <a:r>
              <a:rPr lang="ja-JP" altLang="en-US"/>
              <a:t>の集合を表す。</a:t>
            </a:r>
          </a:p>
          <a:p>
            <a:r>
              <a:rPr lang="ja-JP" altLang="en-US"/>
              <a:t>３．        は              から             への写像</a:t>
            </a:r>
          </a:p>
          <a:p>
            <a:endParaRPr lang="ja-JP" altLang="en-US"/>
          </a:p>
          <a:p>
            <a:endParaRPr lang="ja-JP" altLang="en-US"/>
          </a:p>
          <a:p>
            <a:r>
              <a:rPr lang="ja-JP" altLang="en-US"/>
              <a:t>       で、</a:t>
            </a:r>
            <a:r>
              <a:rPr lang="ja-JP" altLang="en-US">
                <a:solidFill>
                  <a:srgbClr val="FF0000"/>
                </a:solidFill>
              </a:rPr>
              <a:t>状態遷移</a:t>
            </a:r>
            <a:r>
              <a:rPr lang="ja-JP" altLang="en-US"/>
              <a:t>を表す。    を</a:t>
            </a:r>
            <a:r>
              <a:rPr lang="ja-JP" altLang="en-US">
                <a:solidFill>
                  <a:srgbClr val="FF0000"/>
                </a:solidFill>
              </a:rPr>
              <a:t>状態遷移関数</a:t>
            </a:r>
            <a:r>
              <a:rPr lang="ja-JP" altLang="en-US"/>
              <a:t>という。</a:t>
            </a:r>
          </a:p>
          <a:p>
            <a:endParaRPr lang="ja-JP" altLang="en-US"/>
          </a:p>
          <a:p>
            <a:r>
              <a:rPr lang="ja-JP" altLang="en-US"/>
              <a:t>４．            は、</a:t>
            </a:r>
            <a:r>
              <a:rPr lang="ja-JP" altLang="en-US">
                <a:solidFill>
                  <a:srgbClr val="FF0000"/>
                </a:solidFill>
              </a:rPr>
              <a:t>初期状態</a:t>
            </a:r>
            <a:r>
              <a:rPr lang="ja-JP" altLang="en-US"/>
              <a:t>を表す。</a:t>
            </a:r>
          </a:p>
          <a:p>
            <a:r>
              <a:rPr lang="ja-JP" altLang="en-US"/>
              <a:t>５．             は</a:t>
            </a:r>
            <a:r>
              <a:rPr lang="ja-JP" altLang="en-US">
                <a:solidFill>
                  <a:srgbClr val="FF0000"/>
                </a:solidFill>
              </a:rPr>
              <a:t>受理状態</a:t>
            </a:r>
            <a:r>
              <a:rPr lang="ja-JP" altLang="en-US"/>
              <a:t>の集合を表す。</a:t>
            </a:r>
          </a:p>
        </p:txBody>
      </p:sp>
      <p:graphicFrame>
        <p:nvGraphicFramePr>
          <p:cNvPr id="13315" name="Object 6"/>
          <p:cNvGraphicFramePr>
            <a:graphicFrameLocks noChangeAspect="1"/>
          </p:cNvGraphicFramePr>
          <p:nvPr/>
        </p:nvGraphicFramePr>
        <p:xfrm>
          <a:off x="1295400" y="2133600"/>
          <a:ext cx="301625" cy="403225"/>
        </p:xfrm>
        <a:graphic>
          <a:graphicData uri="http://schemas.openxmlformats.org/presentationml/2006/ole">
            <p:oleObj spid="_x0000_s13315" name="Equation" r:id="rId4" imgW="152280" imgH="203040" progId="Equation.DSMT4">
              <p:embed/>
            </p:oleObj>
          </a:graphicData>
        </a:graphic>
      </p:graphicFrame>
      <p:graphicFrame>
        <p:nvGraphicFramePr>
          <p:cNvPr id="13316" name="Object 7"/>
          <p:cNvGraphicFramePr>
            <a:graphicFrameLocks noChangeAspect="1"/>
          </p:cNvGraphicFramePr>
          <p:nvPr/>
        </p:nvGraphicFramePr>
        <p:xfrm>
          <a:off x="1306513" y="2565400"/>
          <a:ext cx="279400" cy="301625"/>
        </p:xfrm>
        <a:graphic>
          <a:graphicData uri="http://schemas.openxmlformats.org/presentationml/2006/ole">
            <p:oleObj spid="_x0000_s13316" name="Equation" r:id="rId5" imgW="139680" imgH="152280" progId="Equation.DSMT4">
              <p:embed/>
            </p:oleObj>
          </a:graphicData>
        </a:graphic>
      </p:graphicFrame>
      <p:graphicFrame>
        <p:nvGraphicFramePr>
          <p:cNvPr id="13317" name="Object 8"/>
          <p:cNvGraphicFramePr>
            <a:graphicFrameLocks noChangeAspect="1"/>
          </p:cNvGraphicFramePr>
          <p:nvPr/>
        </p:nvGraphicFramePr>
        <p:xfrm>
          <a:off x="1258888" y="2895600"/>
          <a:ext cx="352425" cy="352425"/>
        </p:xfrm>
        <a:graphic>
          <a:graphicData uri="http://schemas.openxmlformats.org/presentationml/2006/ole">
            <p:oleObj spid="_x0000_s13317" name="Equation" r:id="rId6" imgW="177480" imgH="177480" progId="Equation.DSMT4">
              <p:embed/>
            </p:oleObj>
          </a:graphicData>
        </a:graphic>
      </p:graphicFrame>
      <p:graphicFrame>
        <p:nvGraphicFramePr>
          <p:cNvPr id="13318" name="Object 9"/>
          <p:cNvGraphicFramePr>
            <a:graphicFrameLocks noChangeAspect="1"/>
          </p:cNvGraphicFramePr>
          <p:nvPr/>
        </p:nvGraphicFramePr>
        <p:xfrm>
          <a:off x="2133600" y="2895600"/>
          <a:ext cx="736600" cy="403225"/>
        </p:xfrm>
        <a:graphic>
          <a:graphicData uri="http://schemas.openxmlformats.org/presentationml/2006/ole">
            <p:oleObj spid="_x0000_s13318" name="Equation" r:id="rId7" imgW="368280" imgH="203040" progId="Equation.DSMT4">
              <p:embed/>
            </p:oleObj>
          </a:graphicData>
        </a:graphic>
      </p:graphicFrame>
      <p:graphicFrame>
        <p:nvGraphicFramePr>
          <p:cNvPr id="13319" name="Object 10"/>
          <p:cNvGraphicFramePr>
            <a:graphicFrameLocks noChangeAspect="1"/>
          </p:cNvGraphicFramePr>
          <p:nvPr/>
        </p:nvGraphicFramePr>
        <p:xfrm>
          <a:off x="4038600" y="3962400"/>
          <a:ext cx="279400" cy="352425"/>
        </p:xfrm>
        <a:graphic>
          <a:graphicData uri="http://schemas.openxmlformats.org/presentationml/2006/ole">
            <p:oleObj spid="_x0000_s13319" name="Equation" r:id="rId8" imgW="139680" imgH="177480" progId="Equation.DSMT4">
              <p:embed/>
            </p:oleObj>
          </a:graphicData>
        </a:graphic>
      </p:graphicFrame>
      <p:graphicFrame>
        <p:nvGraphicFramePr>
          <p:cNvPr id="13320" name="Object 11"/>
          <p:cNvGraphicFramePr>
            <a:graphicFrameLocks noChangeAspect="1"/>
          </p:cNvGraphicFramePr>
          <p:nvPr/>
        </p:nvGraphicFramePr>
        <p:xfrm>
          <a:off x="3810000" y="2819400"/>
          <a:ext cx="784225" cy="403225"/>
        </p:xfrm>
        <a:graphic>
          <a:graphicData uri="http://schemas.openxmlformats.org/presentationml/2006/ole">
            <p:oleObj spid="_x0000_s13320" name="Equation" r:id="rId9" imgW="393480" imgH="203040" progId="Equation.DSMT4">
              <p:embed/>
            </p:oleObj>
          </a:graphicData>
        </a:graphic>
      </p:graphicFrame>
      <p:graphicFrame>
        <p:nvGraphicFramePr>
          <p:cNvPr id="13321" name="Object 12"/>
          <p:cNvGraphicFramePr>
            <a:graphicFrameLocks noChangeAspect="1"/>
          </p:cNvGraphicFramePr>
          <p:nvPr/>
        </p:nvGraphicFramePr>
        <p:xfrm>
          <a:off x="1943100" y="3429000"/>
          <a:ext cx="2311400" cy="403225"/>
        </p:xfrm>
        <a:graphic>
          <a:graphicData uri="http://schemas.openxmlformats.org/presentationml/2006/ole">
            <p:oleObj spid="_x0000_s13321" name="Equation" r:id="rId10" imgW="1155600" imgH="203040" progId="Equation.DSMT4">
              <p:embed/>
            </p:oleObj>
          </a:graphicData>
        </a:graphic>
      </p:graphicFrame>
      <p:graphicFrame>
        <p:nvGraphicFramePr>
          <p:cNvPr id="13322" name="Object 13"/>
          <p:cNvGraphicFramePr>
            <a:graphicFrameLocks noChangeAspect="1"/>
          </p:cNvGraphicFramePr>
          <p:nvPr/>
        </p:nvGraphicFramePr>
        <p:xfrm>
          <a:off x="1219200" y="4648200"/>
          <a:ext cx="860425" cy="457200"/>
        </p:xfrm>
        <a:graphic>
          <a:graphicData uri="http://schemas.openxmlformats.org/presentationml/2006/ole">
            <p:oleObj spid="_x0000_s13322" name="Equation" r:id="rId11" imgW="431640" imgH="228600" progId="Equation.DSMT4">
              <p:embed/>
            </p:oleObj>
          </a:graphicData>
        </a:graphic>
      </p:graphicFrame>
      <p:sp>
        <p:nvSpPr>
          <p:cNvPr id="13328" name="Text Box 14"/>
          <p:cNvSpPr txBox="1">
            <a:spLocks noChangeArrowheads="1"/>
          </p:cNvSpPr>
          <p:nvPr/>
        </p:nvSpPr>
        <p:spPr bwMode="auto">
          <a:xfrm>
            <a:off x="533400" y="5562600"/>
            <a:ext cx="1177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とする。</a:t>
            </a:r>
          </a:p>
        </p:txBody>
      </p:sp>
      <p:sp>
        <p:nvSpPr>
          <p:cNvPr id="13329" name="AutoShape 15"/>
          <p:cNvSpPr>
            <a:spLocks noChangeArrowheads="1"/>
          </p:cNvSpPr>
          <p:nvPr/>
        </p:nvSpPr>
        <p:spPr bwMode="auto">
          <a:xfrm>
            <a:off x="152400" y="785813"/>
            <a:ext cx="8382000" cy="5386387"/>
          </a:xfrm>
          <a:prstGeom prst="flowChartAlternateProcess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3323" name="Object 16"/>
          <p:cNvGraphicFramePr>
            <a:graphicFrameLocks noChangeAspect="1"/>
          </p:cNvGraphicFramePr>
          <p:nvPr/>
        </p:nvGraphicFramePr>
        <p:xfrm>
          <a:off x="1143000" y="5105400"/>
          <a:ext cx="885825" cy="403225"/>
        </p:xfrm>
        <a:graphic>
          <a:graphicData uri="http://schemas.openxmlformats.org/presentationml/2006/ole">
            <p:oleObj spid="_x0000_s13323" name="Equation" r:id="rId12" imgW="444240" imgH="203040" progId="Equation.DSMT4">
              <p:embed/>
            </p:oleObj>
          </a:graphicData>
        </a:graphic>
      </p:graphicFrame>
      <p:sp>
        <p:nvSpPr>
          <p:cNvPr id="13330" name="テキスト ボックス 17"/>
          <p:cNvSpPr txBox="1">
            <a:spLocks noChangeArrowheads="1"/>
          </p:cNvSpPr>
          <p:nvPr/>
        </p:nvSpPr>
        <p:spPr bwMode="auto">
          <a:xfrm>
            <a:off x="1000125" y="500063"/>
            <a:ext cx="4430713" cy="4619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定義</a:t>
            </a:r>
            <a:r>
              <a:rPr lang="ja-JP" altLang="en-US">
                <a:solidFill>
                  <a:srgbClr val="008000"/>
                </a:solidFill>
                <a:sym typeface="Wingdings" pitchFamily="2" charset="2"/>
              </a:rPr>
              <a:t>　：　（非決定性オートマトン）</a:t>
            </a:r>
            <a:endParaRPr lang="en-US" altLang="ja-JP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6EBE80B-DEA5-4B5A-81B4-6C35814D8C09}" type="slidenum">
              <a:rPr lang="en-US" altLang="ja-JP" smtClean="0"/>
              <a:pPr/>
              <a:t>24</a:t>
            </a:fld>
            <a:endParaRPr lang="en-US" altLang="ja-JP" smtClean="0"/>
          </a:p>
        </p:txBody>
      </p:sp>
      <p:sp>
        <p:nvSpPr>
          <p:cNvPr id="1434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6553200" cy="609600"/>
          </a:xfrm>
        </p:spPr>
        <p:txBody>
          <a:bodyPr/>
          <a:lstStyle/>
          <a:p>
            <a:pPr eaLnBrk="1" hangingPunct="1"/>
            <a:r>
              <a:rPr lang="en-US" altLang="ja-JP" smtClean="0"/>
              <a:t>NFA</a:t>
            </a:r>
            <a:r>
              <a:rPr lang="ja-JP" altLang="en-US" smtClean="0"/>
              <a:t>の状態遷移図</a:t>
            </a:r>
          </a:p>
        </p:txBody>
      </p:sp>
      <p:sp>
        <p:nvSpPr>
          <p:cNvPr id="14348" name="Oval 4"/>
          <p:cNvSpPr>
            <a:spLocks noChangeArrowheads="1"/>
          </p:cNvSpPr>
          <p:nvPr/>
        </p:nvSpPr>
        <p:spPr bwMode="auto">
          <a:xfrm>
            <a:off x="2362200" y="16002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349" name="Line 6"/>
          <p:cNvSpPr>
            <a:spLocks noChangeShapeType="1"/>
          </p:cNvSpPr>
          <p:nvPr/>
        </p:nvSpPr>
        <p:spPr bwMode="auto">
          <a:xfrm>
            <a:off x="1752600" y="1905000"/>
            <a:ext cx="6096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14350" name="Group 33"/>
          <p:cNvGrpSpPr>
            <a:grpSpLocks/>
          </p:cNvGrpSpPr>
          <p:nvPr/>
        </p:nvGrpSpPr>
        <p:grpSpPr bwMode="auto">
          <a:xfrm>
            <a:off x="6324600" y="1676400"/>
            <a:ext cx="685800" cy="685800"/>
            <a:chOff x="3504" y="1200"/>
            <a:chExt cx="432" cy="432"/>
          </a:xfrm>
        </p:grpSpPr>
        <p:sp>
          <p:nvSpPr>
            <p:cNvPr id="14369" name="Oval 5"/>
            <p:cNvSpPr>
              <a:spLocks noChangeArrowheads="1"/>
            </p:cNvSpPr>
            <p:nvPr/>
          </p:nvSpPr>
          <p:spPr bwMode="auto">
            <a:xfrm>
              <a:off x="3552" y="1248"/>
              <a:ext cx="336" cy="33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4370" name="Oval 13"/>
            <p:cNvSpPr>
              <a:spLocks noChangeArrowheads="1"/>
            </p:cNvSpPr>
            <p:nvPr/>
          </p:nvSpPr>
          <p:spPr bwMode="auto">
            <a:xfrm>
              <a:off x="3504" y="1200"/>
              <a:ext cx="432" cy="43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aphicFrame>
        <p:nvGraphicFramePr>
          <p:cNvPr id="14338" name="Object 14"/>
          <p:cNvGraphicFramePr>
            <a:graphicFrameLocks noChangeAspect="1"/>
          </p:cNvGraphicFramePr>
          <p:nvPr/>
        </p:nvGraphicFramePr>
        <p:xfrm>
          <a:off x="2514600" y="1676400"/>
          <a:ext cx="268288" cy="381000"/>
        </p:xfrm>
        <a:graphic>
          <a:graphicData uri="http://schemas.openxmlformats.org/presentationml/2006/ole">
            <p:oleObj spid="_x0000_s14338" name="Equation" r:id="rId3" imgW="152280" imgH="215640" progId="Equation.DSMT4">
              <p:embed/>
            </p:oleObj>
          </a:graphicData>
        </a:graphic>
      </p:graphicFrame>
      <p:graphicFrame>
        <p:nvGraphicFramePr>
          <p:cNvPr id="14339" name="Object 15"/>
          <p:cNvGraphicFramePr>
            <a:graphicFrameLocks noChangeAspect="1"/>
          </p:cNvGraphicFramePr>
          <p:nvPr/>
        </p:nvGraphicFramePr>
        <p:xfrm>
          <a:off x="3886200" y="1752600"/>
          <a:ext cx="290513" cy="381000"/>
        </p:xfrm>
        <a:graphic>
          <a:graphicData uri="http://schemas.openxmlformats.org/presentationml/2006/ole">
            <p:oleObj spid="_x0000_s14339" name="Equation" r:id="rId4" imgW="164880" imgH="215640" progId="Equation.DSMT4">
              <p:embed/>
            </p:oleObj>
          </a:graphicData>
        </a:graphic>
      </p:graphicFrame>
      <p:sp>
        <p:nvSpPr>
          <p:cNvPr id="14351" name="Text Box 16"/>
          <p:cNvSpPr txBox="1">
            <a:spLocks noChangeArrowheads="1"/>
          </p:cNvSpPr>
          <p:nvPr/>
        </p:nvSpPr>
        <p:spPr bwMode="auto">
          <a:xfrm>
            <a:off x="2895600" y="990600"/>
            <a:ext cx="565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0,1</a:t>
            </a:r>
          </a:p>
        </p:txBody>
      </p:sp>
      <p:grpSp>
        <p:nvGrpSpPr>
          <p:cNvPr id="14352" name="Group 17"/>
          <p:cNvGrpSpPr>
            <a:grpSpLocks/>
          </p:cNvGrpSpPr>
          <p:nvPr/>
        </p:nvGrpSpPr>
        <p:grpSpPr bwMode="auto">
          <a:xfrm>
            <a:off x="2362200" y="990600"/>
            <a:ext cx="571500" cy="622300"/>
            <a:chOff x="1528" y="1528"/>
            <a:chExt cx="360" cy="392"/>
          </a:xfrm>
        </p:grpSpPr>
        <p:sp>
          <p:nvSpPr>
            <p:cNvPr id="14367" name="Freeform 18"/>
            <p:cNvSpPr>
              <a:spLocks/>
            </p:cNvSpPr>
            <p:nvPr/>
          </p:nvSpPr>
          <p:spPr bwMode="auto">
            <a:xfrm>
              <a:off x="1528" y="1528"/>
              <a:ext cx="360" cy="392"/>
            </a:xfrm>
            <a:custGeom>
              <a:avLst/>
              <a:gdLst>
                <a:gd name="T0" fmla="*/ 152 w 360"/>
                <a:gd name="T1" fmla="*/ 392 h 392"/>
                <a:gd name="T2" fmla="*/ 8 w 360"/>
                <a:gd name="T3" fmla="*/ 152 h 392"/>
                <a:gd name="T4" fmla="*/ 200 w 360"/>
                <a:gd name="T5" fmla="*/ 8 h 392"/>
                <a:gd name="T6" fmla="*/ 344 w 360"/>
                <a:gd name="T7" fmla="*/ 200 h 392"/>
                <a:gd name="T8" fmla="*/ 296 w 360"/>
                <a:gd name="T9" fmla="*/ 392 h 3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0"/>
                <a:gd name="T16" fmla="*/ 0 h 392"/>
                <a:gd name="T17" fmla="*/ 360 w 360"/>
                <a:gd name="T18" fmla="*/ 392 h 3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0" h="392">
                  <a:moveTo>
                    <a:pt x="152" y="392"/>
                  </a:moveTo>
                  <a:cubicBezTo>
                    <a:pt x="76" y="304"/>
                    <a:pt x="0" y="216"/>
                    <a:pt x="8" y="152"/>
                  </a:cubicBezTo>
                  <a:cubicBezTo>
                    <a:pt x="16" y="88"/>
                    <a:pt x="144" y="0"/>
                    <a:pt x="200" y="8"/>
                  </a:cubicBezTo>
                  <a:cubicBezTo>
                    <a:pt x="256" y="16"/>
                    <a:pt x="328" y="136"/>
                    <a:pt x="344" y="200"/>
                  </a:cubicBezTo>
                  <a:cubicBezTo>
                    <a:pt x="360" y="264"/>
                    <a:pt x="328" y="328"/>
                    <a:pt x="296" y="392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4368" name="Line 19"/>
            <p:cNvSpPr>
              <a:spLocks noChangeShapeType="1"/>
            </p:cNvSpPr>
            <p:nvPr/>
          </p:nvSpPr>
          <p:spPr bwMode="auto">
            <a:xfrm flipH="1">
              <a:off x="1824" y="1776"/>
              <a:ext cx="48" cy="14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4353" name="Text Box 23"/>
          <p:cNvSpPr txBox="1">
            <a:spLocks noChangeArrowheads="1"/>
          </p:cNvSpPr>
          <p:nvPr/>
        </p:nvSpPr>
        <p:spPr bwMode="auto">
          <a:xfrm>
            <a:off x="3048000" y="15240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1</a:t>
            </a:r>
          </a:p>
        </p:txBody>
      </p:sp>
      <p:sp>
        <p:nvSpPr>
          <p:cNvPr id="14354" name="Line 26"/>
          <p:cNvSpPr>
            <a:spLocks noChangeShapeType="1"/>
          </p:cNvSpPr>
          <p:nvPr/>
        </p:nvSpPr>
        <p:spPr bwMode="auto">
          <a:xfrm>
            <a:off x="2895600" y="1905000"/>
            <a:ext cx="76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355" name="Line 27"/>
          <p:cNvSpPr>
            <a:spLocks noChangeShapeType="1"/>
          </p:cNvSpPr>
          <p:nvPr/>
        </p:nvSpPr>
        <p:spPr bwMode="auto">
          <a:xfrm>
            <a:off x="4267200" y="1905000"/>
            <a:ext cx="76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356" name="Oval 28"/>
          <p:cNvSpPr>
            <a:spLocks noChangeArrowheads="1"/>
          </p:cNvSpPr>
          <p:nvPr/>
        </p:nvSpPr>
        <p:spPr bwMode="auto">
          <a:xfrm>
            <a:off x="3733800" y="16764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357" name="Oval 29"/>
          <p:cNvSpPr>
            <a:spLocks noChangeArrowheads="1"/>
          </p:cNvSpPr>
          <p:nvPr/>
        </p:nvSpPr>
        <p:spPr bwMode="auto">
          <a:xfrm>
            <a:off x="5029200" y="16764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358" name="Line 32"/>
          <p:cNvSpPr>
            <a:spLocks noChangeShapeType="1"/>
          </p:cNvSpPr>
          <p:nvPr/>
        </p:nvSpPr>
        <p:spPr bwMode="auto">
          <a:xfrm>
            <a:off x="5562600" y="1981200"/>
            <a:ext cx="76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359" name="Text Box 34"/>
          <p:cNvSpPr txBox="1">
            <a:spLocks noChangeArrowheads="1"/>
          </p:cNvSpPr>
          <p:nvPr/>
        </p:nvSpPr>
        <p:spPr bwMode="auto">
          <a:xfrm>
            <a:off x="4343400" y="1447800"/>
            <a:ext cx="565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0,1</a:t>
            </a:r>
          </a:p>
        </p:txBody>
      </p:sp>
      <p:sp>
        <p:nvSpPr>
          <p:cNvPr id="14360" name="Text Box 35"/>
          <p:cNvSpPr txBox="1">
            <a:spLocks noChangeArrowheads="1"/>
          </p:cNvSpPr>
          <p:nvPr/>
        </p:nvSpPr>
        <p:spPr bwMode="auto">
          <a:xfrm>
            <a:off x="5638800" y="1524000"/>
            <a:ext cx="565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0,1</a:t>
            </a:r>
          </a:p>
        </p:txBody>
      </p:sp>
      <p:graphicFrame>
        <p:nvGraphicFramePr>
          <p:cNvPr id="14340" name="Object 36"/>
          <p:cNvGraphicFramePr>
            <a:graphicFrameLocks noChangeAspect="1"/>
          </p:cNvGraphicFramePr>
          <p:nvPr/>
        </p:nvGraphicFramePr>
        <p:xfrm>
          <a:off x="5181600" y="1739900"/>
          <a:ext cx="290513" cy="406400"/>
        </p:xfrm>
        <a:graphic>
          <a:graphicData uri="http://schemas.openxmlformats.org/presentationml/2006/ole">
            <p:oleObj spid="_x0000_s14340" name="Equation" r:id="rId5" imgW="164880" imgH="228600" progId="Equation.DSMT4">
              <p:embed/>
            </p:oleObj>
          </a:graphicData>
        </a:graphic>
      </p:graphicFrame>
      <p:graphicFrame>
        <p:nvGraphicFramePr>
          <p:cNvPr id="14341" name="Object 37"/>
          <p:cNvGraphicFramePr>
            <a:graphicFrameLocks noChangeAspect="1"/>
          </p:cNvGraphicFramePr>
          <p:nvPr/>
        </p:nvGraphicFramePr>
        <p:xfrm>
          <a:off x="6553200" y="1752600"/>
          <a:ext cx="290513" cy="381000"/>
        </p:xfrm>
        <a:graphic>
          <a:graphicData uri="http://schemas.openxmlformats.org/presentationml/2006/ole">
            <p:oleObj spid="_x0000_s14341" name="Equation" r:id="rId6" imgW="164880" imgH="215640" progId="Equation.DSMT4">
              <p:embed/>
            </p:oleObj>
          </a:graphicData>
        </a:graphic>
      </p:graphicFrame>
      <p:graphicFrame>
        <p:nvGraphicFramePr>
          <p:cNvPr id="14342" name="Object 38"/>
          <p:cNvGraphicFramePr>
            <a:graphicFrameLocks noChangeAspect="1"/>
          </p:cNvGraphicFramePr>
          <p:nvPr/>
        </p:nvGraphicFramePr>
        <p:xfrm>
          <a:off x="838200" y="1600200"/>
          <a:ext cx="571500" cy="642938"/>
        </p:xfrm>
        <a:graphic>
          <a:graphicData uri="http://schemas.openxmlformats.org/presentationml/2006/ole">
            <p:oleObj spid="_x0000_s14342" name="Equation" r:id="rId7" imgW="190440" imgH="215640" progId="Equation.DSMT4">
              <p:embed/>
            </p:oleObj>
          </a:graphicData>
        </a:graphic>
      </p:graphicFrame>
      <p:sp>
        <p:nvSpPr>
          <p:cNvPr id="14361" name="Text Box 39"/>
          <p:cNvSpPr txBox="1">
            <a:spLocks noChangeArrowheads="1"/>
          </p:cNvSpPr>
          <p:nvPr/>
        </p:nvSpPr>
        <p:spPr bwMode="auto">
          <a:xfrm>
            <a:off x="304800" y="2438400"/>
            <a:ext cx="6410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このオートマトンの形式的定義（数学的定義）は、</a:t>
            </a:r>
          </a:p>
        </p:txBody>
      </p:sp>
      <p:graphicFrame>
        <p:nvGraphicFramePr>
          <p:cNvPr id="14343" name="Object 40"/>
          <p:cNvGraphicFramePr>
            <a:graphicFrameLocks noChangeAspect="1"/>
          </p:cNvGraphicFramePr>
          <p:nvPr/>
        </p:nvGraphicFramePr>
        <p:xfrm>
          <a:off x="1219200" y="2819400"/>
          <a:ext cx="6550025" cy="658813"/>
        </p:xfrm>
        <a:graphic>
          <a:graphicData uri="http://schemas.openxmlformats.org/presentationml/2006/ole">
            <p:oleObj spid="_x0000_s14343" name="Equation" r:id="rId8" imgW="2273040" imgH="228600" progId="Equation.DSMT4">
              <p:embed/>
            </p:oleObj>
          </a:graphicData>
        </a:graphic>
      </p:graphicFrame>
      <p:sp>
        <p:nvSpPr>
          <p:cNvPr id="14362" name="Text Box 41"/>
          <p:cNvSpPr txBox="1">
            <a:spLocks noChangeArrowheads="1"/>
          </p:cNvSpPr>
          <p:nvPr/>
        </p:nvSpPr>
        <p:spPr bwMode="auto">
          <a:xfrm>
            <a:off x="395288" y="3379788"/>
            <a:ext cx="11763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であり、</a:t>
            </a:r>
          </a:p>
        </p:txBody>
      </p:sp>
      <p:graphicFrame>
        <p:nvGraphicFramePr>
          <p:cNvPr id="14344" name="Object 42"/>
          <p:cNvGraphicFramePr>
            <a:graphicFrameLocks noChangeAspect="1"/>
          </p:cNvGraphicFramePr>
          <p:nvPr/>
        </p:nvGraphicFramePr>
        <p:xfrm>
          <a:off x="1538288" y="3379788"/>
          <a:ext cx="403225" cy="506412"/>
        </p:xfrm>
        <a:graphic>
          <a:graphicData uri="http://schemas.openxmlformats.org/presentationml/2006/ole">
            <p:oleObj spid="_x0000_s14344" name="Equation" r:id="rId9" imgW="139680" imgH="177480" progId="Equation.DSMT4">
              <p:embed/>
            </p:oleObj>
          </a:graphicData>
        </a:graphic>
      </p:graphicFrame>
      <p:sp>
        <p:nvSpPr>
          <p:cNvPr id="14363" name="Text Box 43"/>
          <p:cNvSpPr txBox="1">
            <a:spLocks noChangeArrowheads="1"/>
          </p:cNvSpPr>
          <p:nvPr/>
        </p:nvSpPr>
        <p:spPr bwMode="auto">
          <a:xfrm>
            <a:off x="1843088" y="3379788"/>
            <a:ext cx="50149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は次の</a:t>
            </a:r>
            <a:r>
              <a:rPr lang="ja-JP" altLang="en-US">
                <a:solidFill>
                  <a:srgbClr val="FF0000"/>
                </a:solidFill>
              </a:rPr>
              <a:t>状態遷移表</a:t>
            </a:r>
            <a:r>
              <a:rPr lang="ja-JP" altLang="en-US"/>
              <a:t>により定義される。</a:t>
            </a:r>
          </a:p>
        </p:txBody>
      </p:sp>
      <p:grpSp>
        <p:nvGrpSpPr>
          <p:cNvPr id="14364" name="Group 48"/>
          <p:cNvGrpSpPr>
            <a:grpSpLocks/>
          </p:cNvGrpSpPr>
          <p:nvPr/>
        </p:nvGrpSpPr>
        <p:grpSpPr bwMode="auto">
          <a:xfrm>
            <a:off x="2089150" y="3886200"/>
            <a:ext cx="2940050" cy="2743200"/>
            <a:chOff x="1248" y="2448"/>
            <a:chExt cx="1852" cy="1728"/>
          </a:xfrm>
        </p:grpSpPr>
        <p:graphicFrame>
          <p:nvGraphicFramePr>
            <p:cNvPr id="14345" name="Object 45"/>
            <p:cNvGraphicFramePr>
              <a:graphicFrameLocks noChangeAspect="1"/>
            </p:cNvGraphicFramePr>
            <p:nvPr/>
          </p:nvGraphicFramePr>
          <p:xfrm>
            <a:off x="1392" y="2448"/>
            <a:ext cx="1708" cy="1634"/>
          </p:xfrm>
          <a:graphic>
            <a:graphicData uri="http://schemas.openxmlformats.org/presentationml/2006/ole">
              <p:oleObj spid="_x0000_s14345" name="Equation" r:id="rId10" imgW="1168200" imgH="1143000" progId="Equation.DSMT4">
                <p:embed/>
              </p:oleObj>
            </a:graphicData>
          </a:graphic>
        </p:graphicFrame>
        <p:sp>
          <p:nvSpPr>
            <p:cNvPr id="14365" name="Line 46"/>
            <p:cNvSpPr>
              <a:spLocks noChangeShapeType="1"/>
            </p:cNvSpPr>
            <p:nvPr/>
          </p:nvSpPr>
          <p:spPr bwMode="auto">
            <a:xfrm>
              <a:off x="1248" y="2736"/>
              <a:ext cx="18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4366" name="Line 47"/>
            <p:cNvSpPr>
              <a:spLocks noChangeShapeType="1"/>
            </p:cNvSpPr>
            <p:nvPr/>
          </p:nvSpPr>
          <p:spPr bwMode="auto">
            <a:xfrm>
              <a:off x="1728" y="2448"/>
              <a:ext cx="0" cy="17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3808B18-48EE-4444-A2BE-0EE7C7A77E76}" type="slidenum">
              <a:rPr lang="en-US" altLang="ja-JP" smtClean="0"/>
              <a:pPr/>
              <a:t>25</a:t>
            </a:fld>
            <a:endParaRPr lang="en-US" altLang="ja-JP" smtClean="0"/>
          </a:p>
        </p:txBody>
      </p:sp>
      <p:sp>
        <p:nvSpPr>
          <p:cNvPr id="15366" name="Text Box 1026"/>
          <p:cNvSpPr txBox="1">
            <a:spLocks noChangeArrowheads="1"/>
          </p:cNvSpPr>
          <p:nvPr/>
        </p:nvSpPr>
        <p:spPr bwMode="auto">
          <a:xfrm>
            <a:off x="533400" y="762000"/>
            <a:ext cx="72580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このオートマトン        で受理される言語                 は、    </a:t>
            </a:r>
          </a:p>
          <a:p>
            <a:endParaRPr lang="en-US" altLang="ja-JP"/>
          </a:p>
        </p:txBody>
      </p:sp>
      <p:graphicFrame>
        <p:nvGraphicFramePr>
          <p:cNvPr id="15362" name="Object 1027"/>
          <p:cNvGraphicFramePr>
            <a:graphicFrameLocks noChangeAspect="1"/>
          </p:cNvGraphicFramePr>
          <p:nvPr/>
        </p:nvGraphicFramePr>
        <p:xfrm>
          <a:off x="2800350" y="665163"/>
          <a:ext cx="571500" cy="642937"/>
        </p:xfrm>
        <a:graphic>
          <a:graphicData uri="http://schemas.openxmlformats.org/presentationml/2006/ole">
            <p:oleObj spid="_x0000_s15362" name="Equation" r:id="rId3" imgW="190440" imgH="215640" progId="Equation.DSMT4">
              <p:embed/>
            </p:oleObj>
          </a:graphicData>
        </a:graphic>
      </p:graphicFrame>
      <p:graphicFrame>
        <p:nvGraphicFramePr>
          <p:cNvPr id="15363" name="Object 1028"/>
          <p:cNvGraphicFramePr>
            <a:graphicFrameLocks noChangeAspect="1"/>
          </p:cNvGraphicFramePr>
          <p:nvPr/>
        </p:nvGraphicFramePr>
        <p:xfrm>
          <a:off x="5567363" y="685800"/>
          <a:ext cx="1214437" cy="642938"/>
        </p:xfrm>
        <a:graphic>
          <a:graphicData uri="http://schemas.openxmlformats.org/presentationml/2006/ole">
            <p:oleObj spid="_x0000_s15363" name="Equation" r:id="rId4" imgW="406080" imgH="215640" progId="Equation.DSMT4">
              <p:embed/>
            </p:oleObj>
          </a:graphicData>
        </a:graphic>
      </p:graphicFrame>
      <p:graphicFrame>
        <p:nvGraphicFramePr>
          <p:cNvPr id="15364" name="Object 1029"/>
          <p:cNvGraphicFramePr>
            <a:graphicFrameLocks noChangeAspect="1"/>
          </p:cNvGraphicFramePr>
          <p:nvPr/>
        </p:nvGraphicFramePr>
        <p:xfrm>
          <a:off x="838200" y="1600200"/>
          <a:ext cx="6646863" cy="1344613"/>
        </p:xfrm>
        <a:graphic>
          <a:graphicData uri="http://schemas.openxmlformats.org/presentationml/2006/ole">
            <p:oleObj spid="_x0000_s15364" name="Equation" r:id="rId5" imgW="2514600" imgH="507960" progId="Equation.DSMT4">
              <p:embed/>
            </p:oleObj>
          </a:graphicData>
        </a:graphic>
      </p:graphicFrame>
      <p:sp>
        <p:nvSpPr>
          <p:cNvPr id="15367" name="Text Box 1031"/>
          <p:cNvSpPr txBox="1">
            <a:spLocks noChangeArrowheads="1"/>
          </p:cNvSpPr>
          <p:nvPr/>
        </p:nvSpPr>
        <p:spPr bwMode="auto">
          <a:xfrm>
            <a:off x="685800" y="2819400"/>
            <a:ext cx="1212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である。</a:t>
            </a:r>
          </a:p>
        </p:txBody>
      </p:sp>
      <p:sp>
        <p:nvSpPr>
          <p:cNvPr id="15368" name="Text Box 1032"/>
          <p:cNvSpPr txBox="1">
            <a:spLocks noChangeArrowheads="1"/>
          </p:cNvSpPr>
          <p:nvPr/>
        </p:nvSpPr>
        <p:spPr bwMode="auto">
          <a:xfrm>
            <a:off x="533400" y="3895725"/>
            <a:ext cx="74517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実は、非決定性オートマトンが受理する言語と同じ言語を</a:t>
            </a:r>
          </a:p>
          <a:p>
            <a:r>
              <a:rPr lang="ja-JP" altLang="en-US"/>
              <a:t>受理する決定性オートマトンが常に存在する。</a:t>
            </a:r>
          </a:p>
        </p:txBody>
      </p:sp>
      <p:sp>
        <p:nvSpPr>
          <p:cNvPr id="15369" name="AutoShape 1033"/>
          <p:cNvSpPr>
            <a:spLocks noChangeArrowheads="1"/>
          </p:cNvSpPr>
          <p:nvPr/>
        </p:nvSpPr>
        <p:spPr bwMode="auto">
          <a:xfrm>
            <a:off x="304800" y="3643313"/>
            <a:ext cx="8153400" cy="1319212"/>
          </a:xfrm>
          <a:prstGeom prst="flowChartAlternateProcess">
            <a:avLst/>
          </a:prstGeom>
          <a:noFill/>
          <a:ln w="38100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5370" name="AutoShape 1034"/>
          <p:cNvSpPr>
            <a:spLocks noChangeArrowheads="1"/>
          </p:cNvSpPr>
          <p:nvPr/>
        </p:nvSpPr>
        <p:spPr bwMode="auto">
          <a:xfrm>
            <a:off x="1295400" y="5191125"/>
            <a:ext cx="6019800" cy="1524000"/>
          </a:xfrm>
          <a:prstGeom prst="wedgeRoundRectCallout">
            <a:avLst>
              <a:gd name="adj1" fmla="val -11236"/>
              <a:gd name="adj2" fmla="val -61981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15371" name="Text Box 1035"/>
          <p:cNvSpPr txBox="1">
            <a:spLocks noChangeArrowheads="1"/>
          </p:cNvSpPr>
          <p:nvPr/>
        </p:nvSpPr>
        <p:spPr bwMode="auto">
          <a:xfrm>
            <a:off x="2057400" y="5495925"/>
            <a:ext cx="42449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モデル自体の能力に差がない。</a:t>
            </a:r>
          </a:p>
          <a:p>
            <a:r>
              <a:rPr lang="ja-JP" altLang="en-US"/>
              <a:t>あとで、証明する。</a:t>
            </a:r>
          </a:p>
        </p:txBody>
      </p:sp>
      <p:sp>
        <p:nvSpPr>
          <p:cNvPr id="15372" name="テキスト ボックス 11"/>
          <p:cNvSpPr txBox="1">
            <a:spLocks noChangeArrowheads="1"/>
          </p:cNvSpPr>
          <p:nvPr/>
        </p:nvSpPr>
        <p:spPr bwMode="auto">
          <a:xfrm>
            <a:off x="642938" y="3357563"/>
            <a:ext cx="7118350" cy="4619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6600"/>
                </a:solidFill>
                <a:sym typeface="Wingdings" pitchFamily="2" charset="2"/>
              </a:rPr>
              <a:t>性質　：　（決定性オートマトンと非決定性オートマトン）</a:t>
            </a:r>
            <a:endParaRPr lang="en-US" altLang="ja-JP">
              <a:solidFill>
                <a:srgbClr val="FF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7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B8D6B66-194B-442C-8E7A-C8DC45A007E2}" type="slidenum">
              <a:rPr lang="en-US" altLang="ja-JP" smtClean="0"/>
              <a:pPr/>
              <a:t>26</a:t>
            </a:fld>
            <a:endParaRPr lang="en-US" altLang="ja-JP" smtClean="0"/>
          </a:p>
        </p:txBody>
      </p:sp>
      <p:graphicFrame>
        <p:nvGraphicFramePr>
          <p:cNvPr id="16386" name="Object 1024"/>
          <p:cNvGraphicFramePr>
            <a:graphicFrameLocks noChangeAspect="1"/>
          </p:cNvGraphicFramePr>
          <p:nvPr/>
        </p:nvGraphicFramePr>
        <p:xfrm>
          <a:off x="1143000" y="304800"/>
          <a:ext cx="5270500" cy="1344613"/>
        </p:xfrm>
        <a:graphic>
          <a:graphicData uri="http://schemas.openxmlformats.org/presentationml/2006/ole">
            <p:oleObj spid="_x0000_s16386" name="Equation" r:id="rId3" imgW="1993680" imgH="507960" progId="Equation.DSMT4">
              <p:embed/>
            </p:oleObj>
          </a:graphicData>
        </a:graphic>
      </p:graphicFrame>
      <p:sp>
        <p:nvSpPr>
          <p:cNvPr id="16398" name="Text Box 3"/>
          <p:cNvSpPr txBox="1">
            <a:spLocks noChangeArrowheads="1"/>
          </p:cNvSpPr>
          <p:nvPr/>
        </p:nvSpPr>
        <p:spPr bwMode="auto">
          <a:xfrm>
            <a:off x="288925" y="630238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言語</a:t>
            </a:r>
          </a:p>
        </p:txBody>
      </p:sp>
      <p:sp>
        <p:nvSpPr>
          <p:cNvPr id="16399" name="Text Box 4"/>
          <p:cNvSpPr txBox="1">
            <a:spLocks noChangeArrowheads="1"/>
          </p:cNvSpPr>
          <p:nvPr/>
        </p:nvSpPr>
        <p:spPr bwMode="auto">
          <a:xfrm>
            <a:off x="6308725" y="782638"/>
            <a:ext cx="1611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を受理する</a:t>
            </a:r>
          </a:p>
        </p:txBody>
      </p:sp>
      <p:sp>
        <p:nvSpPr>
          <p:cNvPr id="16400" name="Text Box 5"/>
          <p:cNvSpPr txBox="1">
            <a:spLocks noChangeArrowheads="1"/>
          </p:cNvSpPr>
          <p:nvPr/>
        </p:nvSpPr>
        <p:spPr bwMode="auto">
          <a:xfrm>
            <a:off x="228600" y="1773238"/>
            <a:ext cx="2847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DFA             </a:t>
            </a:r>
            <a:r>
              <a:rPr lang="ja-JP" altLang="en-US"/>
              <a:t>を示す。</a:t>
            </a:r>
          </a:p>
        </p:txBody>
      </p:sp>
      <p:graphicFrame>
        <p:nvGraphicFramePr>
          <p:cNvPr id="16387" name="Object 1025"/>
          <p:cNvGraphicFramePr>
            <a:graphicFrameLocks noChangeAspect="1"/>
          </p:cNvGraphicFramePr>
          <p:nvPr/>
        </p:nvGraphicFramePr>
        <p:xfrm>
          <a:off x="1066800" y="1676400"/>
          <a:ext cx="719138" cy="642938"/>
        </p:xfrm>
        <a:graphic>
          <a:graphicData uri="http://schemas.openxmlformats.org/presentationml/2006/ole">
            <p:oleObj spid="_x0000_s16387" name="Equation" r:id="rId4" imgW="241200" imgH="215640" progId="Equation.DSMT4">
              <p:embed/>
            </p:oleObj>
          </a:graphicData>
        </a:graphic>
      </p:graphicFrame>
      <p:sp>
        <p:nvSpPr>
          <p:cNvPr id="16401" name="Oval 7"/>
          <p:cNvSpPr>
            <a:spLocks noChangeArrowheads="1"/>
          </p:cNvSpPr>
          <p:nvPr/>
        </p:nvSpPr>
        <p:spPr bwMode="auto">
          <a:xfrm>
            <a:off x="1600200" y="32004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6388" name="Object 1026"/>
          <p:cNvGraphicFramePr>
            <a:graphicFrameLocks noChangeAspect="1"/>
          </p:cNvGraphicFramePr>
          <p:nvPr/>
        </p:nvGraphicFramePr>
        <p:xfrm>
          <a:off x="1600200" y="3276600"/>
          <a:ext cx="449263" cy="406400"/>
        </p:xfrm>
        <a:graphic>
          <a:graphicData uri="http://schemas.openxmlformats.org/presentationml/2006/ole">
            <p:oleObj spid="_x0000_s16388" name="Equation" r:id="rId5" imgW="253800" imgH="228600" progId="Equation.DSMT4">
              <p:embed/>
            </p:oleObj>
          </a:graphicData>
        </a:graphic>
      </p:graphicFrame>
      <p:sp>
        <p:nvSpPr>
          <p:cNvPr id="16402" name="Text Box 13"/>
          <p:cNvSpPr txBox="1">
            <a:spLocks noChangeArrowheads="1"/>
          </p:cNvSpPr>
          <p:nvPr/>
        </p:nvSpPr>
        <p:spPr bwMode="auto">
          <a:xfrm>
            <a:off x="1905000" y="22860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0</a:t>
            </a:r>
          </a:p>
        </p:txBody>
      </p:sp>
      <p:grpSp>
        <p:nvGrpSpPr>
          <p:cNvPr id="16403" name="Group 14"/>
          <p:cNvGrpSpPr>
            <a:grpSpLocks/>
          </p:cNvGrpSpPr>
          <p:nvPr/>
        </p:nvGrpSpPr>
        <p:grpSpPr bwMode="auto">
          <a:xfrm>
            <a:off x="1600200" y="2590800"/>
            <a:ext cx="571500" cy="622300"/>
            <a:chOff x="1528" y="1528"/>
            <a:chExt cx="360" cy="392"/>
          </a:xfrm>
        </p:grpSpPr>
        <p:sp>
          <p:nvSpPr>
            <p:cNvPr id="16456" name="Freeform 15"/>
            <p:cNvSpPr>
              <a:spLocks/>
            </p:cNvSpPr>
            <p:nvPr/>
          </p:nvSpPr>
          <p:spPr bwMode="auto">
            <a:xfrm>
              <a:off x="1528" y="1528"/>
              <a:ext cx="360" cy="392"/>
            </a:xfrm>
            <a:custGeom>
              <a:avLst/>
              <a:gdLst>
                <a:gd name="T0" fmla="*/ 152 w 360"/>
                <a:gd name="T1" fmla="*/ 392 h 392"/>
                <a:gd name="T2" fmla="*/ 8 w 360"/>
                <a:gd name="T3" fmla="*/ 152 h 392"/>
                <a:gd name="T4" fmla="*/ 200 w 360"/>
                <a:gd name="T5" fmla="*/ 8 h 392"/>
                <a:gd name="T6" fmla="*/ 344 w 360"/>
                <a:gd name="T7" fmla="*/ 200 h 392"/>
                <a:gd name="T8" fmla="*/ 296 w 360"/>
                <a:gd name="T9" fmla="*/ 392 h 3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0"/>
                <a:gd name="T16" fmla="*/ 0 h 392"/>
                <a:gd name="T17" fmla="*/ 360 w 360"/>
                <a:gd name="T18" fmla="*/ 392 h 3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0" h="392">
                  <a:moveTo>
                    <a:pt x="152" y="392"/>
                  </a:moveTo>
                  <a:cubicBezTo>
                    <a:pt x="76" y="304"/>
                    <a:pt x="0" y="216"/>
                    <a:pt x="8" y="152"/>
                  </a:cubicBezTo>
                  <a:cubicBezTo>
                    <a:pt x="16" y="88"/>
                    <a:pt x="144" y="0"/>
                    <a:pt x="200" y="8"/>
                  </a:cubicBezTo>
                  <a:cubicBezTo>
                    <a:pt x="256" y="16"/>
                    <a:pt x="328" y="136"/>
                    <a:pt x="344" y="200"/>
                  </a:cubicBezTo>
                  <a:cubicBezTo>
                    <a:pt x="360" y="264"/>
                    <a:pt x="328" y="328"/>
                    <a:pt x="296" y="392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6457" name="Line 16"/>
            <p:cNvSpPr>
              <a:spLocks noChangeShapeType="1"/>
            </p:cNvSpPr>
            <p:nvPr/>
          </p:nvSpPr>
          <p:spPr bwMode="auto">
            <a:xfrm flipH="1">
              <a:off x="1824" y="1776"/>
              <a:ext cx="48" cy="14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6404" name="Text Box 17"/>
          <p:cNvSpPr txBox="1">
            <a:spLocks noChangeArrowheads="1"/>
          </p:cNvSpPr>
          <p:nvPr/>
        </p:nvSpPr>
        <p:spPr bwMode="auto">
          <a:xfrm>
            <a:off x="1295400" y="40386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1</a:t>
            </a:r>
          </a:p>
        </p:txBody>
      </p:sp>
      <p:sp>
        <p:nvSpPr>
          <p:cNvPr id="16405" name="Line 18"/>
          <p:cNvSpPr>
            <a:spLocks noChangeShapeType="1"/>
          </p:cNvSpPr>
          <p:nvPr/>
        </p:nvSpPr>
        <p:spPr bwMode="auto">
          <a:xfrm flipH="1">
            <a:off x="2133600" y="35052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406" name="Line 19"/>
          <p:cNvSpPr>
            <a:spLocks noChangeShapeType="1"/>
          </p:cNvSpPr>
          <p:nvPr/>
        </p:nvSpPr>
        <p:spPr bwMode="auto">
          <a:xfrm>
            <a:off x="4876800" y="53340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407" name="Oval 21"/>
          <p:cNvSpPr>
            <a:spLocks noChangeArrowheads="1"/>
          </p:cNvSpPr>
          <p:nvPr/>
        </p:nvSpPr>
        <p:spPr bwMode="auto">
          <a:xfrm>
            <a:off x="4267200" y="32766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408" name="Line 27"/>
          <p:cNvSpPr>
            <a:spLocks noChangeShapeType="1"/>
          </p:cNvSpPr>
          <p:nvPr/>
        </p:nvSpPr>
        <p:spPr bwMode="auto">
          <a:xfrm>
            <a:off x="762000" y="3505200"/>
            <a:ext cx="6096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6389" name="Object 1027"/>
          <p:cNvGraphicFramePr>
            <a:graphicFrameLocks noChangeAspect="1"/>
          </p:cNvGraphicFramePr>
          <p:nvPr/>
        </p:nvGraphicFramePr>
        <p:xfrm>
          <a:off x="304800" y="2438400"/>
          <a:ext cx="719138" cy="642938"/>
        </p:xfrm>
        <a:graphic>
          <a:graphicData uri="http://schemas.openxmlformats.org/presentationml/2006/ole">
            <p:oleObj spid="_x0000_s16389" name="Equation" r:id="rId6" imgW="241200" imgH="215640" progId="Equation.DSMT4">
              <p:embed/>
            </p:oleObj>
          </a:graphicData>
        </a:graphic>
      </p:graphicFrame>
      <p:grpSp>
        <p:nvGrpSpPr>
          <p:cNvPr id="16409" name="Group 29"/>
          <p:cNvGrpSpPr>
            <a:grpSpLocks/>
          </p:cNvGrpSpPr>
          <p:nvPr/>
        </p:nvGrpSpPr>
        <p:grpSpPr bwMode="auto">
          <a:xfrm>
            <a:off x="5562600" y="3276600"/>
            <a:ext cx="685800" cy="685800"/>
            <a:chOff x="3504" y="1200"/>
            <a:chExt cx="432" cy="432"/>
          </a:xfrm>
        </p:grpSpPr>
        <p:sp>
          <p:nvSpPr>
            <p:cNvPr id="16454" name="Oval 30"/>
            <p:cNvSpPr>
              <a:spLocks noChangeArrowheads="1"/>
            </p:cNvSpPr>
            <p:nvPr/>
          </p:nvSpPr>
          <p:spPr bwMode="auto">
            <a:xfrm>
              <a:off x="3552" y="1248"/>
              <a:ext cx="336" cy="33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6455" name="Oval 31"/>
            <p:cNvSpPr>
              <a:spLocks noChangeArrowheads="1"/>
            </p:cNvSpPr>
            <p:nvPr/>
          </p:nvSpPr>
          <p:spPr bwMode="auto">
            <a:xfrm>
              <a:off x="3504" y="1200"/>
              <a:ext cx="432" cy="43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16410" name="Group 32"/>
          <p:cNvGrpSpPr>
            <a:grpSpLocks/>
          </p:cNvGrpSpPr>
          <p:nvPr/>
        </p:nvGrpSpPr>
        <p:grpSpPr bwMode="auto">
          <a:xfrm>
            <a:off x="2819400" y="4953000"/>
            <a:ext cx="685800" cy="685800"/>
            <a:chOff x="3504" y="1200"/>
            <a:chExt cx="432" cy="432"/>
          </a:xfrm>
        </p:grpSpPr>
        <p:sp>
          <p:nvSpPr>
            <p:cNvPr id="16452" name="Oval 33"/>
            <p:cNvSpPr>
              <a:spLocks noChangeArrowheads="1"/>
            </p:cNvSpPr>
            <p:nvPr/>
          </p:nvSpPr>
          <p:spPr bwMode="auto">
            <a:xfrm>
              <a:off x="3552" y="1248"/>
              <a:ext cx="336" cy="33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6453" name="Oval 34"/>
            <p:cNvSpPr>
              <a:spLocks noChangeArrowheads="1"/>
            </p:cNvSpPr>
            <p:nvPr/>
          </p:nvSpPr>
          <p:spPr bwMode="auto">
            <a:xfrm>
              <a:off x="3504" y="1200"/>
              <a:ext cx="432" cy="43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16411" name="Group 35"/>
          <p:cNvGrpSpPr>
            <a:grpSpLocks/>
          </p:cNvGrpSpPr>
          <p:nvPr/>
        </p:nvGrpSpPr>
        <p:grpSpPr bwMode="auto">
          <a:xfrm>
            <a:off x="2743200" y="3124200"/>
            <a:ext cx="685800" cy="685800"/>
            <a:chOff x="3504" y="1200"/>
            <a:chExt cx="432" cy="432"/>
          </a:xfrm>
        </p:grpSpPr>
        <p:sp>
          <p:nvSpPr>
            <p:cNvPr id="16450" name="Oval 36"/>
            <p:cNvSpPr>
              <a:spLocks noChangeArrowheads="1"/>
            </p:cNvSpPr>
            <p:nvPr/>
          </p:nvSpPr>
          <p:spPr bwMode="auto">
            <a:xfrm>
              <a:off x="3552" y="1248"/>
              <a:ext cx="336" cy="33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6451" name="Oval 37"/>
            <p:cNvSpPr>
              <a:spLocks noChangeArrowheads="1"/>
            </p:cNvSpPr>
            <p:nvPr/>
          </p:nvSpPr>
          <p:spPr bwMode="auto">
            <a:xfrm>
              <a:off x="3504" y="1200"/>
              <a:ext cx="432" cy="43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16412" name="Group 38"/>
          <p:cNvGrpSpPr>
            <a:grpSpLocks/>
          </p:cNvGrpSpPr>
          <p:nvPr/>
        </p:nvGrpSpPr>
        <p:grpSpPr bwMode="auto">
          <a:xfrm>
            <a:off x="5562600" y="5029200"/>
            <a:ext cx="685800" cy="685800"/>
            <a:chOff x="3504" y="1200"/>
            <a:chExt cx="432" cy="432"/>
          </a:xfrm>
        </p:grpSpPr>
        <p:sp>
          <p:nvSpPr>
            <p:cNvPr id="16448" name="Oval 39"/>
            <p:cNvSpPr>
              <a:spLocks noChangeArrowheads="1"/>
            </p:cNvSpPr>
            <p:nvPr/>
          </p:nvSpPr>
          <p:spPr bwMode="auto">
            <a:xfrm>
              <a:off x="3552" y="1248"/>
              <a:ext cx="336" cy="33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6449" name="Oval 40"/>
            <p:cNvSpPr>
              <a:spLocks noChangeArrowheads="1"/>
            </p:cNvSpPr>
            <p:nvPr/>
          </p:nvSpPr>
          <p:spPr bwMode="auto">
            <a:xfrm>
              <a:off x="3504" y="1200"/>
              <a:ext cx="432" cy="43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6413" name="Line 41"/>
          <p:cNvSpPr>
            <a:spLocks noChangeShapeType="1"/>
          </p:cNvSpPr>
          <p:nvPr/>
        </p:nvSpPr>
        <p:spPr bwMode="auto">
          <a:xfrm>
            <a:off x="1828800" y="3733800"/>
            <a:ext cx="0" cy="1295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414" name="Oval 42"/>
          <p:cNvSpPr>
            <a:spLocks noChangeArrowheads="1"/>
          </p:cNvSpPr>
          <p:nvPr/>
        </p:nvSpPr>
        <p:spPr bwMode="auto">
          <a:xfrm>
            <a:off x="1600200" y="50292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415" name="Oval 43"/>
          <p:cNvSpPr>
            <a:spLocks noChangeArrowheads="1"/>
          </p:cNvSpPr>
          <p:nvPr/>
        </p:nvSpPr>
        <p:spPr bwMode="auto">
          <a:xfrm>
            <a:off x="4343400" y="50292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6390" name="Object 1028"/>
          <p:cNvGraphicFramePr>
            <a:graphicFrameLocks noChangeAspect="1"/>
          </p:cNvGraphicFramePr>
          <p:nvPr/>
        </p:nvGraphicFramePr>
        <p:xfrm>
          <a:off x="1600200" y="5029200"/>
          <a:ext cx="449263" cy="406400"/>
        </p:xfrm>
        <a:graphic>
          <a:graphicData uri="http://schemas.openxmlformats.org/presentationml/2006/ole">
            <p:oleObj spid="_x0000_s16390" name="Equation" r:id="rId7" imgW="253800" imgH="228600" progId="Equation.DSMT4">
              <p:embed/>
            </p:oleObj>
          </a:graphicData>
        </a:graphic>
      </p:graphicFrame>
      <p:graphicFrame>
        <p:nvGraphicFramePr>
          <p:cNvPr id="16391" name="Object 1029"/>
          <p:cNvGraphicFramePr>
            <a:graphicFrameLocks noChangeAspect="1"/>
          </p:cNvGraphicFramePr>
          <p:nvPr/>
        </p:nvGraphicFramePr>
        <p:xfrm>
          <a:off x="4419600" y="5080000"/>
          <a:ext cx="449263" cy="406400"/>
        </p:xfrm>
        <a:graphic>
          <a:graphicData uri="http://schemas.openxmlformats.org/presentationml/2006/ole">
            <p:oleObj spid="_x0000_s16391" name="Equation" r:id="rId8" imgW="253800" imgH="228600" progId="Equation.DSMT4">
              <p:embed/>
            </p:oleObj>
          </a:graphicData>
        </a:graphic>
      </p:graphicFrame>
      <p:graphicFrame>
        <p:nvGraphicFramePr>
          <p:cNvPr id="16392" name="Object 1030"/>
          <p:cNvGraphicFramePr>
            <a:graphicFrameLocks noChangeAspect="1"/>
          </p:cNvGraphicFramePr>
          <p:nvPr/>
        </p:nvGraphicFramePr>
        <p:xfrm>
          <a:off x="5726113" y="5168900"/>
          <a:ext cx="427037" cy="381000"/>
        </p:xfrm>
        <a:graphic>
          <a:graphicData uri="http://schemas.openxmlformats.org/presentationml/2006/ole">
            <p:oleObj spid="_x0000_s16392" name="Equation" r:id="rId9" imgW="241200" imgH="215640" progId="Equation.DSMT4">
              <p:embed/>
            </p:oleObj>
          </a:graphicData>
        </a:graphic>
      </p:graphicFrame>
      <p:graphicFrame>
        <p:nvGraphicFramePr>
          <p:cNvPr id="16393" name="Object 1031"/>
          <p:cNvGraphicFramePr>
            <a:graphicFrameLocks noChangeAspect="1"/>
          </p:cNvGraphicFramePr>
          <p:nvPr/>
        </p:nvGraphicFramePr>
        <p:xfrm>
          <a:off x="5722938" y="3416300"/>
          <a:ext cx="449262" cy="406400"/>
        </p:xfrm>
        <a:graphic>
          <a:graphicData uri="http://schemas.openxmlformats.org/presentationml/2006/ole">
            <p:oleObj spid="_x0000_s16393" name="Equation" r:id="rId10" imgW="253800" imgH="228600" progId="Equation.DSMT4">
              <p:embed/>
            </p:oleObj>
          </a:graphicData>
        </a:graphic>
      </p:graphicFrame>
      <p:graphicFrame>
        <p:nvGraphicFramePr>
          <p:cNvPr id="16394" name="Object 1032"/>
          <p:cNvGraphicFramePr>
            <a:graphicFrameLocks noChangeAspect="1"/>
          </p:cNvGraphicFramePr>
          <p:nvPr/>
        </p:nvGraphicFramePr>
        <p:xfrm>
          <a:off x="2971800" y="5105400"/>
          <a:ext cx="427038" cy="406400"/>
        </p:xfrm>
        <a:graphic>
          <a:graphicData uri="http://schemas.openxmlformats.org/presentationml/2006/ole">
            <p:oleObj spid="_x0000_s16394" name="Equation" r:id="rId11" imgW="241200" imgH="228600" progId="Equation.DSMT4">
              <p:embed/>
            </p:oleObj>
          </a:graphicData>
        </a:graphic>
      </p:graphicFrame>
      <p:sp>
        <p:nvSpPr>
          <p:cNvPr id="16416" name="Line 51"/>
          <p:cNvSpPr>
            <a:spLocks noChangeShapeType="1"/>
          </p:cNvSpPr>
          <p:nvPr/>
        </p:nvSpPr>
        <p:spPr bwMode="auto">
          <a:xfrm>
            <a:off x="3581400" y="5334000"/>
            <a:ext cx="838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16417" name="Group 52"/>
          <p:cNvGrpSpPr>
            <a:grpSpLocks/>
          </p:cNvGrpSpPr>
          <p:nvPr/>
        </p:nvGrpSpPr>
        <p:grpSpPr bwMode="auto">
          <a:xfrm rot="8272046">
            <a:off x="6172200" y="5486400"/>
            <a:ext cx="571500" cy="622300"/>
            <a:chOff x="1528" y="1528"/>
            <a:chExt cx="360" cy="392"/>
          </a:xfrm>
        </p:grpSpPr>
        <p:sp>
          <p:nvSpPr>
            <p:cNvPr id="16446" name="Freeform 53"/>
            <p:cNvSpPr>
              <a:spLocks/>
            </p:cNvSpPr>
            <p:nvPr/>
          </p:nvSpPr>
          <p:spPr bwMode="auto">
            <a:xfrm>
              <a:off x="1528" y="1528"/>
              <a:ext cx="360" cy="392"/>
            </a:xfrm>
            <a:custGeom>
              <a:avLst/>
              <a:gdLst>
                <a:gd name="T0" fmla="*/ 152 w 360"/>
                <a:gd name="T1" fmla="*/ 392 h 392"/>
                <a:gd name="T2" fmla="*/ 8 w 360"/>
                <a:gd name="T3" fmla="*/ 152 h 392"/>
                <a:gd name="T4" fmla="*/ 200 w 360"/>
                <a:gd name="T5" fmla="*/ 8 h 392"/>
                <a:gd name="T6" fmla="*/ 344 w 360"/>
                <a:gd name="T7" fmla="*/ 200 h 392"/>
                <a:gd name="T8" fmla="*/ 296 w 360"/>
                <a:gd name="T9" fmla="*/ 392 h 3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0"/>
                <a:gd name="T16" fmla="*/ 0 h 392"/>
                <a:gd name="T17" fmla="*/ 360 w 360"/>
                <a:gd name="T18" fmla="*/ 392 h 3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0" h="392">
                  <a:moveTo>
                    <a:pt x="152" y="392"/>
                  </a:moveTo>
                  <a:cubicBezTo>
                    <a:pt x="76" y="304"/>
                    <a:pt x="0" y="216"/>
                    <a:pt x="8" y="152"/>
                  </a:cubicBezTo>
                  <a:cubicBezTo>
                    <a:pt x="16" y="88"/>
                    <a:pt x="144" y="0"/>
                    <a:pt x="200" y="8"/>
                  </a:cubicBezTo>
                  <a:cubicBezTo>
                    <a:pt x="256" y="16"/>
                    <a:pt x="328" y="136"/>
                    <a:pt x="344" y="200"/>
                  </a:cubicBezTo>
                  <a:cubicBezTo>
                    <a:pt x="360" y="264"/>
                    <a:pt x="328" y="328"/>
                    <a:pt x="296" y="392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6447" name="Line 54"/>
            <p:cNvSpPr>
              <a:spLocks noChangeShapeType="1"/>
            </p:cNvSpPr>
            <p:nvPr/>
          </p:nvSpPr>
          <p:spPr bwMode="auto">
            <a:xfrm flipH="1">
              <a:off x="1824" y="1776"/>
              <a:ext cx="48" cy="14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6418" name="Text Box 55"/>
          <p:cNvSpPr txBox="1">
            <a:spLocks noChangeArrowheads="1"/>
          </p:cNvSpPr>
          <p:nvPr/>
        </p:nvSpPr>
        <p:spPr bwMode="auto">
          <a:xfrm>
            <a:off x="6705600" y="57912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1</a:t>
            </a:r>
          </a:p>
        </p:txBody>
      </p:sp>
      <p:graphicFrame>
        <p:nvGraphicFramePr>
          <p:cNvPr id="16395" name="Object 1033"/>
          <p:cNvGraphicFramePr>
            <a:graphicFrameLocks noChangeAspect="1"/>
          </p:cNvGraphicFramePr>
          <p:nvPr/>
        </p:nvGraphicFramePr>
        <p:xfrm>
          <a:off x="2903538" y="3276600"/>
          <a:ext cx="449262" cy="406400"/>
        </p:xfrm>
        <a:graphic>
          <a:graphicData uri="http://schemas.openxmlformats.org/presentationml/2006/ole">
            <p:oleObj spid="_x0000_s16395" name="Equation" r:id="rId12" imgW="253800" imgH="228600" progId="Equation.DSMT4">
              <p:embed/>
            </p:oleObj>
          </a:graphicData>
        </a:graphic>
      </p:graphicFrame>
      <p:graphicFrame>
        <p:nvGraphicFramePr>
          <p:cNvPr id="16396" name="Object 1034"/>
          <p:cNvGraphicFramePr>
            <a:graphicFrameLocks noChangeAspect="1"/>
          </p:cNvGraphicFramePr>
          <p:nvPr/>
        </p:nvGraphicFramePr>
        <p:xfrm>
          <a:off x="4267200" y="3352800"/>
          <a:ext cx="449263" cy="406400"/>
        </p:xfrm>
        <a:graphic>
          <a:graphicData uri="http://schemas.openxmlformats.org/presentationml/2006/ole">
            <p:oleObj spid="_x0000_s16396" name="Equation" r:id="rId13" imgW="253800" imgH="228600" progId="Equation.DSMT4">
              <p:embed/>
            </p:oleObj>
          </a:graphicData>
        </a:graphic>
      </p:graphicFrame>
      <p:sp>
        <p:nvSpPr>
          <p:cNvPr id="16419" name="Line 59"/>
          <p:cNvSpPr>
            <a:spLocks noChangeShapeType="1"/>
          </p:cNvSpPr>
          <p:nvPr/>
        </p:nvSpPr>
        <p:spPr bwMode="auto">
          <a:xfrm flipH="1">
            <a:off x="3505200" y="3505200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420" name="Line 60"/>
          <p:cNvSpPr>
            <a:spLocks noChangeShapeType="1"/>
          </p:cNvSpPr>
          <p:nvPr/>
        </p:nvSpPr>
        <p:spPr bwMode="auto">
          <a:xfrm flipV="1">
            <a:off x="2057400" y="3657600"/>
            <a:ext cx="2209800" cy="1524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421" name="Line 61"/>
          <p:cNvSpPr>
            <a:spLocks noChangeShapeType="1"/>
          </p:cNvSpPr>
          <p:nvPr/>
        </p:nvSpPr>
        <p:spPr bwMode="auto">
          <a:xfrm flipH="1">
            <a:off x="1981200" y="3733800"/>
            <a:ext cx="838200" cy="1295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422" name="Line 62"/>
          <p:cNvSpPr>
            <a:spLocks noChangeShapeType="1"/>
          </p:cNvSpPr>
          <p:nvPr/>
        </p:nvSpPr>
        <p:spPr bwMode="auto">
          <a:xfrm flipH="1">
            <a:off x="3276600" y="3810000"/>
            <a:ext cx="1066800" cy="1143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423" name="Line 63"/>
          <p:cNvSpPr>
            <a:spLocks noChangeShapeType="1"/>
          </p:cNvSpPr>
          <p:nvPr/>
        </p:nvSpPr>
        <p:spPr bwMode="auto">
          <a:xfrm flipV="1">
            <a:off x="3429000" y="3886200"/>
            <a:ext cx="990600" cy="1066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424" name="Line 65"/>
          <p:cNvSpPr>
            <a:spLocks noChangeShapeType="1"/>
          </p:cNvSpPr>
          <p:nvPr/>
        </p:nvSpPr>
        <p:spPr bwMode="auto">
          <a:xfrm flipH="1">
            <a:off x="3429000" y="3810000"/>
            <a:ext cx="22098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425" name="Line 66"/>
          <p:cNvSpPr>
            <a:spLocks noChangeShapeType="1"/>
          </p:cNvSpPr>
          <p:nvPr/>
        </p:nvSpPr>
        <p:spPr bwMode="auto">
          <a:xfrm flipV="1">
            <a:off x="5867400" y="3962400"/>
            <a:ext cx="0" cy="990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426" name="Text Box 68"/>
          <p:cNvSpPr txBox="1">
            <a:spLocks noChangeArrowheads="1"/>
          </p:cNvSpPr>
          <p:nvPr/>
        </p:nvSpPr>
        <p:spPr bwMode="auto">
          <a:xfrm>
            <a:off x="2286000" y="30480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0</a:t>
            </a:r>
          </a:p>
        </p:txBody>
      </p:sp>
      <p:sp>
        <p:nvSpPr>
          <p:cNvPr id="16427" name="Text Box 69"/>
          <p:cNvSpPr txBox="1">
            <a:spLocks noChangeArrowheads="1"/>
          </p:cNvSpPr>
          <p:nvPr/>
        </p:nvSpPr>
        <p:spPr bwMode="auto">
          <a:xfrm>
            <a:off x="3733800" y="30480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0</a:t>
            </a:r>
          </a:p>
        </p:txBody>
      </p:sp>
      <p:sp>
        <p:nvSpPr>
          <p:cNvPr id="16428" name="Text Box 70"/>
          <p:cNvSpPr txBox="1">
            <a:spLocks noChangeArrowheads="1"/>
          </p:cNvSpPr>
          <p:nvPr/>
        </p:nvSpPr>
        <p:spPr bwMode="auto">
          <a:xfrm>
            <a:off x="4800600" y="23622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0</a:t>
            </a:r>
          </a:p>
        </p:txBody>
      </p:sp>
      <p:sp>
        <p:nvSpPr>
          <p:cNvPr id="16429" name="Text Box 71"/>
          <p:cNvSpPr txBox="1">
            <a:spLocks noChangeArrowheads="1"/>
          </p:cNvSpPr>
          <p:nvPr/>
        </p:nvSpPr>
        <p:spPr bwMode="auto">
          <a:xfrm>
            <a:off x="3505200" y="60960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1</a:t>
            </a:r>
          </a:p>
        </p:txBody>
      </p:sp>
      <p:sp>
        <p:nvSpPr>
          <p:cNvPr id="16430" name="Text Box 72"/>
          <p:cNvSpPr txBox="1">
            <a:spLocks noChangeArrowheads="1"/>
          </p:cNvSpPr>
          <p:nvPr/>
        </p:nvSpPr>
        <p:spPr bwMode="auto">
          <a:xfrm>
            <a:off x="3733800" y="52578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1</a:t>
            </a:r>
          </a:p>
        </p:txBody>
      </p:sp>
      <p:sp>
        <p:nvSpPr>
          <p:cNvPr id="16431" name="Text Box 73"/>
          <p:cNvSpPr txBox="1">
            <a:spLocks noChangeArrowheads="1"/>
          </p:cNvSpPr>
          <p:nvPr/>
        </p:nvSpPr>
        <p:spPr bwMode="auto">
          <a:xfrm>
            <a:off x="4953000" y="53340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1</a:t>
            </a:r>
          </a:p>
        </p:txBody>
      </p:sp>
      <p:sp>
        <p:nvSpPr>
          <p:cNvPr id="16432" name="Text Box 74"/>
          <p:cNvSpPr txBox="1">
            <a:spLocks noChangeArrowheads="1"/>
          </p:cNvSpPr>
          <p:nvPr/>
        </p:nvSpPr>
        <p:spPr bwMode="auto">
          <a:xfrm>
            <a:off x="5943600" y="4267200"/>
            <a:ext cx="3381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0</a:t>
            </a:r>
          </a:p>
        </p:txBody>
      </p:sp>
      <p:sp>
        <p:nvSpPr>
          <p:cNvPr id="16433" name="Text Box 75"/>
          <p:cNvSpPr txBox="1">
            <a:spLocks noChangeArrowheads="1"/>
          </p:cNvSpPr>
          <p:nvPr/>
        </p:nvSpPr>
        <p:spPr bwMode="auto">
          <a:xfrm>
            <a:off x="4724400" y="42672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1</a:t>
            </a:r>
          </a:p>
        </p:txBody>
      </p:sp>
      <p:sp>
        <p:nvSpPr>
          <p:cNvPr id="16434" name="Text Box 76"/>
          <p:cNvSpPr txBox="1">
            <a:spLocks noChangeArrowheads="1"/>
          </p:cNvSpPr>
          <p:nvPr/>
        </p:nvSpPr>
        <p:spPr bwMode="auto">
          <a:xfrm>
            <a:off x="2133600" y="39624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1</a:t>
            </a:r>
          </a:p>
        </p:txBody>
      </p:sp>
      <p:sp>
        <p:nvSpPr>
          <p:cNvPr id="16435" name="Text Box 77"/>
          <p:cNvSpPr txBox="1">
            <a:spLocks noChangeArrowheads="1"/>
          </p:cNvSpPr>
          <p:nvPr/>
        </p:nvSpPr>
        <p:spPr bwMode="auto">
          <a:xfrm>
            <a:off x="3244850" y="43434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1</a:t>
            </a:r>
          </a:p>
        </p:txBody>
      </p:sp>
      <p:sp>
        <p:nvSpPr>
          <p:cNvPr id="16436" name="Text Box 78"/>
          <p:cNvSpPr txBox="1">
            <a:spLocks noChangeArrowheads="1"/>
          </p:cNvSpPr>
          <p:nvPr/>
        </p:nvSpPr>
        <p:spPr bwMode="auto">
          <a:xfrm>
            <a:off x="2819400" y="41148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0</a:t>
            </a:r>
          </a:p>
        </p:txBody>
      </p:sp>
      <p:sp>
        <p:nvSpPr>
          <p:cNvPr id="16437" name="Text Box 79"/>
          <p:cNvSpPr txBox="1">
            <a:spLocks noChangeArrowheads="1"/>
          </p:cNvSpPr>
          <p:nvPr/>
        </p:nvSpPr>
        <p:spPr bwMode="auto">
          <a:xfrm>
            <a:off x="4159250" y="40386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0</a:t>
            </a:r>
          </a:p>
        </p:txBody>
      </p:sp>
      <p:grpSp>
        <p:nvGrpSpPr>
          <p:cNvPr id="16438" name="Group 81"/>
          <p:cNvGrpSpPr>
            <a:grpSpLocks/>
          </p:cNvGrpSpPr>
          <p:nvPr/>
        </p:nvGrpSpPr>
        <p:grpSpPr bwMode="auto">
          <a:xfrm>
            <a:off x="1828800" y="5562600"/>
            <a:ext cx="2667000" cy="685800"/>
            <a:chOff x="1152" y="3504"/>
            <a:chExt cx="1680" cy="432"/>
          </a:xfrm>
        </p:grpSpPr>
        <p:sp>
          <p:nvSpPr>
            <p:cNvPr id="16444" name="Freeform 44"/>
            <p:cNvSpPr>
              <a:spLocks/>
            </p:cNvSpPr>
            <p:nvPr/>
          </p:nvSpPr>
          <p:spPr bwMode="auto">
            <a:xfrm>
              <a:off x="1152" y="3504"/>
              <a:ext cx="1680" cy="432"/>
            </a:xfrm>
            <a:custGeom>
              <a:avLst/>
              <a:gdLst>
                <a:gd name="T0" fmla="*/ 0 w 1680"/>
                <a:gd name="T1" fmla="*/ 0 h 432"/>
                <a:gd name="T2" fmla="*/ 864 w 1680"/>
                <a:gd name="T3" fmla="*/ 432 h 432"/>
                <a:gd name="T4" fmla="*/ 1680 w 1680"/>
                <a:gd name="T5" fmla="*/ 0 h 432"/>
                <a:gd name="T6" fmla="*/ 0 60000 65536"/>
                <a:gd name="T7" fmla="*/ 0 60000 65536"/>
                <a:gd name="T8" fmla="*/ 0 60000 65536"/>
                <a:gd name="T9" fmla="*/ 0 w 1680"/>
                <a:gd name="T10" fmla="*/ 0 h 432"/>
                <a:gd name="T11" fmla="*/ 1680 w 1680"/>
                <a:gd name="T12" fmla="*/ 432 h 43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80" h="432">
                  <a:moveTo>
                    <a:pt x="0" y="0"/>
                  </a:moveTo>
                  <a:cubicBezTo>
                    <a:pt x="292" y="216"/>
                    <a:pt x="584" y="432"/>
                    <a:pt x="864" y="432"/>
                  </a:cubicBezTo>
                  <a:cubicBezTo>
                    <a:pt x="1144" y="432"/>
                    <a:pt x="1412" y="216"/>
                    <a:pt x="1680" y="0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6445" name="Line 80"/>
            <p:cNvSpPr>
              <a:spLocks noChangeShapeType="1"/>
            </p:cNvSpPr>
            <p:nvPr/>
          </p:nvSpPr>
          <p:spPr bwMode="auto">
            <a:xfrm flipV="1">
              <a:off x="2640" y="3504"/>
              <a:ext cx="192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16439" name="Group 85"/>
          <p:cNvGrpSpPr>
            <a:grpSpLocks/>
          </p:cNvGrpSpPr>
          <p:nvPr/>
        </p:nvGrpSpPr>
        <p:grpSpPr bwMode="auto">
          <a:xfrm>
            <a:off x="3200400" y="2717800"/>
            <a:ext cx="2667000" cy="558800"/>
            <a:chOff x="2016" y="1712"/>
            <a:chExt cx="1680" cy="352"/>
          </a:xfrm>
        </p:grpSpPr>
        <p:sp>
          <p:nvSpPr>
            <p:cNvPr id="16442" name="Freeform 67"/>
            <p:cNvSpPr>
              <a:spLocks/>
            </p:cNvSpPr>
            <p:nvPr/>
          </p:nvSpPr>
          <p:spPr bwMode="auto">
            <a:xfrm>
              <a:off x="2064" y="1712"/>
              <a:ext cx="1632" cy="352"/>
            </a:xfrm>
            <a:custGeom>
              <a:avLst/>
              <a:gdLst>
                <a:gd name="T0" fmla="*/ 1632 w 1632"/>
                <a:gd name="T1" fmla="*/ 352 h 352"/>
                <a:gd name="T2" fmla="*/ 816 w 1632"/>
                <a:gd name="T3" fmla="*/ 16 h 352"/>
                <a:gd name="T4" fmla="*/ 0 w 1632"/>
                <a:gd name="T5" fmla="*/ 256 h 352"/>
                <a:gd name="T6" fmla="*/ 0 60000 65536"/>
                <a:gd name="T7" fmla="*/ 0 60000 65536"/>
                <a:gd name="T8" fmla="*/ 0 60000 65536"/>
                <a:gd name="T9" fmla="*/ 0 w 1632"/>
                <a:gd name="T10" fmla="*/ 0 h 352"/>
                <a:gd name="T11" fmla="*/ 1632 w 1632"/>
                <a:gd name="T12" fmla="*/ 352 h 35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32" h="352">
                  <a:moveTo>
                    <a:pt x="1632" y="352"/>
                  </a:moveTo>
                  <a:cubicBezTo>
                    <a:pt x="1360" y="192"/>
                    <a:pt x="1088" y="32"/>
                    <a:pt x="816" y="16"/>
                  </a:cubicBezTo>
                  <a:cubicBezTo>
                    <a:pt x="544" y="0"/>
                    <a:pt x="272" y="128"/>
                    <a:pt x="0" y="256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6443" name="Line 84"/>
            <p:cNvSpPr>
              <a:spLocks noChangeShapeType="1"/>
            </p:cNvSpPr>
            <p:nvPr/>
          </p:nvSpPr>
          <p:spPr bwMode="auto">
            <a:xfrm flipH="1">
              <a:off x="2016" y="1872"/>
              <a:ext cx="240" cy="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6440" name="Line 86"/>
          <p:cNvSpPr>
            <a:spLocks noChangeShapeType="1"/>
          </p:cNvSpPr>
          <p:nvPr/>
        </p:nvSpPr>
        <p:spPr bwMode="auto">
          <a:xfrm flipV="1">
            <a:off x="4800600" y="3962400"/>
            <a:ext cx="914400" cy="1143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441" name="Text Box 87"/>
          <p:cNvSpPr txBox="1">
            <a:spLocks noChangeArrowheads="1"/>
          </p:cNvSpPr>
          <p:nvPr/>
        </p:nvSpPr>
        <p:spPr bwMode="auto">
          <a:xfrm>
            <a:off x="5105400" y="45720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93FBAB-94DE-4930-9432-C8815EDE0E32}" type="slidenum">
              <a:rPr lang="en-US" altLang="ja-JP" smtClean="0"/>
              <a:pPr/>
              <a:t>27</a:t>
            </a:fld>
            <a:endParaRPr lang="en-US" altLang="ja-JP" smtClean="0"/>
          </a:p>
        </p:txBody>
      </p:sp>
      <p:graphicFrame>
        <p:nvGraphicFramePr>
          <p:cNvPr id="17410" name="Object 2"/>
          <p:cNvGraphicFramePr>
            <a:graphicFrameLocks noChangeAspect="1"/>
          </p:cNvGraphicFramePr>
          <p:nvPr/>
        </p:nvGraphicFramePr>
        <p:xfrm>
          <a:off x="1793875" y="1828800"/>
          <a:ext cx="5068888" cy="1344613"/>
        </p:xfrm>
        <a:graphic>
          <a:graphicData uri="http://schemas.openxmlformats.org/presentationml/2006/ole">
            <p:oleObj spid="_x0000_s17410" name="Equation" r:id="rId3" imgW="1917360" imgH="507960" progId="Equation.DSMT4">
              <p:embed/>
            </p:oleObj>
          </a:graphicData>
        </a:graphic>
      </p:graphicFrame>
      <p:sp>
        <p:nvSpPr>
          <p:cNvPr id="1741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練習</a:t>
            </a:r>
          </a:p>
        </p:txBody>
      </p:sp>
      <p:sp>
        <p:nvSpPr>
          <p:cNvPr id="17414" name="Text Box 4"/>
          <p:cNvSpPr txBox="1">
            <a:spLocks noChangeArrowheads="1"/>
          </p:cNvSpPr>
          <p:nvPr/>
        </p:nvSpPr>
        <p:spPr bwMode="auto">
          <a:xfrm>
            <a:off x="990600" y="2230438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言語</a:t>
            </a:r>
          </a:p>
        </p:txBody>
      </p:sp>
      <p:sp>
        <p:nvSpPr>
          <p:cNvPr id="17415" name="Text Box 5"/>
          <p:cNvSpPr txBox="1">
            <a:spLocks noChangeArrowheads="1"/>
          </p:cNvSpPr>
          <p:nvPr/>
        </p:nvSpPr>
        <p:spPr bwMode="auto">
          <a:xfrm>
            <a:off x="457200" y="3216275"/>
            <a:ext cx="7264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を受理する非決定性オートマトンと決定性オートマトンを</a:t>
            </a:r>
          </a:p>
          <a:p>
            <a:r>
              <a:rPr lang="ja-JP" altLang="en-US"/>
              <a:t>示せ。</a:t>
            </a:r>
          </a:p>
        </p:txBody>
      </p:sp>
      <p:graphicFrame>
        <p:nvGraphicFramePr>
          <p:cNvPr id="17411" name="Object 7"/>
          <p:cNvGraphicFramePr>
            <a:graphicFrameLocks noChangeAspect="1"/>
          </p:cNvGraphicFramePr>
          <p:nvPr/>
        </p:nvGraphicFramePr>
        <p:xfrm>
          <a:off x="533400" y="1219200"/>
          <a:ext cx="1447800" cy="511175"/>
        </p:xfrm>
        <a:graphic>
          <a:graphicData uri="http://schemas.openxmlformats.org/presentationml/2006/ole">
            <p:oleObj spid="_x0000_s17411" name="Equation" r:id="rId4" imgW="571320" imgH="203040" progId="Equation.DSMT4">
              <p:embed/>
            </p:oleObj>
          </a:graphicData>
        </a:graphic>
      </p:graphicFrame>
      <p:sp>
        <p:nvSpPr>
          <p:cNvPr id="17416" name="Text Box 8"/>
          <p:cNvSpPr txBox="1">
            <a:spLocks noChangeArrowheads="1"/>
          </p:cNvSpPr>
          <p:nvPr/>
        </p:nvSpPr>
        <p:spPr bwMode="auto">
          <a:xfrm>
            <a:off x="1981200" y="12192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上の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6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509E5FE-EFB9-4E2B-B047-5196B5D46B28}" type="slidenum">
              <a:rPr lang="en-US" altLang="ja-JP" smtClean="0"/>
              <a:pPr/>
              <a:t>28</a:t>
            </a:fld>
            <a:endParaRPr lang="en-US" altLang="ja-JP" smtClean="0"/>
          </a:p>
        </p:txBody>
      </p:sp>
      <p:sp>
        <p:nvSpPr>
          <p:cNvPr id="18461" name="Text Box 7"/>
          <p:cNvSpPr txBox="1">
            <a:spLocks noChangeArrowheads="1"/>
          </p:cNvSpPr>
          <p:nvPr/>
        </p:nvSpPr>
        <p:spPr bwMode="auto">
          <a:xfrm>
            <a:off x="762000" y="609600"/>
            <a:ext cx="68214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          </a:t>
            </a:r>
            <a:r>
              <a:rPr lang="ja-JP" altLang="en-US"/>
              <a:t>と           を例にして、</a:t>
            </a:r>
            <a:r>
              <a:rPr lang="en-US" altLang="ja-JP"/>
              <a:t>DFA</a:t>
            </a:r>
            <a:r>
              <a:rPr lang="ja-JP" altLang="en-US"/>
              <a:t>と</a:t>
            </a:r>
            <a:r>
              <a:rPr lang="en-US" altLang="ja-JP"/>
              <a:t>NFA</a:t>
            </a:r>
            <a:r>
              <a:rPr lang="ja-JP" altLang="en-US"/>
              <a:t>の状態遷移を</a:t>
            </a:r>
          </a:p>
          <a:p>
            <a:r>
              <a:rPr lang="ja-JP" altLang="en-US"/>
              <a:t>調べる。</a:t>
            </a:r>
          </a:p>
        </p:txBody>
      </p:sp>
      <p:sp>
        <p:nvSpPr>
          <p:cNvPr id="184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DFA</a:t>
            </a:r>
            <a:r>
              <a:rPr lang="ja-JP" altLang="en-US" smtClean="0"/>
              <a:t>と</a:t>
            </a:r>
            <a:r>
              <a:rPr lang="en-US" altLang="ja-JP" smtClean="0"/>
              <a:t>NFA</a:t>
            </a:r>
            <a:r>
              <a:rPr lang="ja-JP" altLang="en-US" smtClean="0"/>
              <a:t>の状態遷移</a:t>
            </a:r>
          </a:p>
        </p:txBody>
      </p:sp>
      <p:graphicFrame>
        <p:nvGraphicFramePr>
          <p:cNvPr id="18434" name="Object 4"/>
          <p:cNvGraphicFramePr>
            <a:graphicFrameLocks noChangeAspect="1"/>
          </p:cNvGraphicFramePr>
          <p:nvPr/>
        </p:nvGraphicFramePr>
        <p:xfrm>
          <a:off x="762000" y="457200"/>
          <a:ext cx="762000" cy="679450"/>
        </p:xfrm>
        <a:graphic>
          <a:graphicData uri="http://schemas.openxmlformats.org/presentationml/2006/ole">
            <p:oleObj spid="_x0000_s18434" name="Equation" r:id="rId3" imgW="241200" imgH="215640" progId="Equation.DSMT4">
              <p:embed/>
            </p:oleObj>
          </a:graphicData>
        </a:graphic>
      </p:graphicFrame>
      <p:graphicFrame>
        <p:nvGraphicFramePr>
          <p:cNvPr id="18435" name="Object 6"/>
          <p:cNvGraphicFramePr>
            <a:graphicFrameLocks noChangeAspect="1"/>
          </p:cNvGraphicFramePr>
          <p:nvPr/>
        </p:nvGraphicFramePr>
        <p:xfrm>
          <a:off x="2017713" y="457200"/>
          <a:ext cx="606425" cy="679450"/>
        </p:xfrm>
        <a:graphic>
          <a:graphicData uri="http://schemas.openxmlformats.org/presentationml/2006/ole">
            <p:oleObj spid="_x0000_s18435" name="Equation" r:id="rId4" imgW="190440" imgH="215640" progId="Equation.DSMT4">
              <p:embed/>
            </p:oleObj>
          </a:graphicData>
        </a:graphic>
      </p:graphicFrame>
      <p:sp>
        <p:nvSpPr>
          <p:cNvPr id="18463" name="Text Box 8"/>
          <p:cNvSpPr txBox="1">
            <a:spLocks noChangeArrowheads="1"/>
          </p:cNvSpPr>
          <p:nvPr/>
        </p:nvSpPr>
        <p:spPr bwMode="auto">
          <a:xfrm>
            <a:off x="685800" y="1295400"/>
            <a:ext cx="946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入力：</a:t>
            </a:r>
          </a:p>
        </p:txBody>
      </p:sp>
      <p:graphicFrame>
        <p:nvGraphicFramePr>
          <p:cNvPr id="18436" name="Object 9"/>
          <p:cNvGraphicFramePr>
            <a:graphicFrameLocks noChangeAspect="1"/>
          </p:cNvGraphicFramePr>
          <p:nvPr/>
        </p:nvGraphicFramePr>
        <p:xfrm>
          <a:off x="1600200" y="1371600"/>
          <a:ext cx="609600" cy="325438"/>
        </p:xfrm>
        <a:graphic>
          <a:graphicData uri="http://schemas.openxmlformats.org/presentationml/2006/ole">
            <p:oleObj spid="_x0000_s18436" name="Equation" r:id="rId5" imgW="330120" imgH="177480" progId="Equation.DSMT4">
              <p:embed/>
            </p:oleObj>
          </a:graphicData>
        </a:graphic>
      </p:graphicFrame>
      <p:sp>
        <p:nvSpPr>
          <p:cNvPr id="18464" name="Text Box 10"/>
          <p:cNvSpPr txBox="1">
            <a:spLocks noChangeArrowheads="1"/>
          </p:cNvSpPr>
          <p:nvPr/>
        </p:nvSpPr>
        <p:spPr bwMode="auto">
          <a:xfrm>
            <a:off x="2362200" y="1295400"/>
            <a:ext cx="1177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とする。</a:t>
            </a:r>
          </a:p>
        </p:txBody>
      </p:sp>
      <p:sp>
        <p:nvSpPr>
          <p:cNvPr id="18465" name="Line 11"/>
          <p:cNvSpPr>
            <a:spLocks noChangeShapeType="1"/>
          </p:cNvSpPr>
          <p:nvPr/>
        </p:nvSpPr>
        <p:spPr bwMode="auto">
          <a:xfrm>
            <a:off x="3581400" y="1905000"/>
            <a:ext cx="0" cy="4953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8437" name="Object 12"/>
          <p:cNvGraphicFramePr>
            <a:graphicFrameLocks noChangeAspect="1"/>
          </p:cNvGraphicFramePr>
          <p:nvPr/>
        </p:nvGraphicFramePr>
        <p:xfrm>
          <a:off x="2438400" y="1600200"/>
          <a:ext cx="762000" cy="679450"/>
        </p:xfrm>
        <a:graphic>
          <a:graphicData uri="http://schemas.openxmlformats.org/presentationml/2006/ole">
            <p:oleObj spid="_x0000_s18437" name="Equation" r:id="rId6" imgW="241200" imgH="215640" progId="Equation.DSMT4">
              <p:embed/>
            </p:oleObj>
          </a:graphicData>
        </a:graphic>
      </p:graphicFrame>
      <p:graphicFrame>
        <p:nvGraphicFramePr>
          <p:cNvPr id="18438" name="Object 13"/>
          <p:cNvGraphicFramePr>
            <a:graphicFrameLocks noChangeAspect="1"/>
          </p:cNvGraphicFramePr>
          <p:nvPr/>
        </p:nvGraphicFramePr>
        <p:xfrm>
          <a:off x="5562600" y="1524000"/>
          <a:ext cx="604838" cy="679450"/>
        </p:xfrm>
        <a:graphic>
          <a:graphicData uri="http://schemas.openxmlformats.org/presentationml/2006/ole">
            <p:oleObj spid="_x0000_s18438" name="Equation" r:id="rId7" imgW="190440" imgH="215640" progId="Equation.DSMT4">
              <p:embed/>
            </p:oleObj>
          </a:graphicData>
        </a:graphic>
      </p:graphicFrame>
      <p:sp>
        <p:nvSpPr>
          <p:cNvPr id="18466" name="Line 14"/>
          <p:cNvSpPr>
            <a:spLocks noChangeShapeType="1"/>
          </p:cNvSpPr>
          <p:nvPr/>
        </p:nvSpPr>
        <p:spPr bwMode="auto">
          <a:xfrm>
            <a:off x="1371600" y="2971800"/>
            <a:ext cx="70866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467" name="Line 15"/>
          <p:cNvSpPr>
            <a:spLocks noChangeShapeType="1"/>
          </p:cNvSpPr>
          <p:nvPr/>
        </p:nvSpPr>
        <p:spPr bwMode="auto">
          <a:xfrm>
            <a:off x="1371600" y="3886200"/>
            <a:ext cx="70866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468" name="Line 16"/>
          <p:cNvSpPr>
            <a:spLocks noChangeShapeType="1"/>
          </p:cNvSpPr>
          <p:nvPr/>
        </p:nvSpPr>
        <p:spPr bwMode="auto">
          <a:xfrm>
            <a:off x="1295400" y="4800600"/>
            <a:ext cx="70866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469" name="Line 17"/>
          <p:cNvSpPr>
            <a:spLocks noChangeShapeType="1"/>
          </p:cNvSpPr>
          <p:nvPr/>
        </p:nvSpPr>
        <p:spPr bwMode="auto">
          <a:xfrm>
            <a:off x="1371600" y="5867400"/>
            <a:ext cx="72390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470" name="Line 18"/>
          <p:cNvSpPr>
            <a:spLocks noChangeShapeType="1"/>
          </p:cNvSpPr>
          <p:nvPr/>
        </p:nvSpPr>
        <p:spPr bwMode="auto">
          <a:xfrm>
            <a:off x="1828800" y="1752600"/>
            <a:ext cx="0" cy="5105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471" name="Line 19"/>
          <p:cNvSpPr>
            <a:spLocks noChangeShapeType="1"/>
          </p:cNvSpPr>
          <p:nvPr/>
        </p:nvSpPr>
        <p:spPr bwMode="auto">
          <a:xfrm>
            <a:off x="228600" y="2514600"/>
            <a:ext cx="0" cy="609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472" name="Text Box 20"/>
          <p:cNvSpPr txBox="1">
            <a:spLocks noChangeArrowheads="1"/>
          </p:cNvSpPr>
          <p:nvPr/>
        </p:nvSpPr>
        <p:spPr bwMode="auto">
          <a:xfrm>
            <a:off x="609600" y="17526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入力</a:t>
            </a:r>
          </a:p>
        </p:txBody>
      </p:sp>
      <p:graphicFrame>
        <p:nvGraphicFramePr>
          <p:cNvPr id="18439" name="Object 22"/>
          <p:cNvGraphicFramePr>
            <a:graphicFrameLocks noChangeAspect="1"/>
          </p:cNvGraphicFramePr>
          <p:nvPr/>
        </p:nvGraphicFramePr>
        <p:xfrm>
          <a:off x="990600" y="2743200"/>
          <a:ext cx="234950" cy="439738"/>
        </p:xfrm>
        <a:graphic>
          <a:graphicData uri="http://schemas.openxmlformats.org/presentationml/2006/ole">
            <p:oleObj spid="_x0000_s18439" name="Equation" r:id="rId8" imgW="88560" imgH="164880" progId="Equation.DSMT4">
              <p:embed/>
            </p:oleObj>
          </a:graphicData>
        </a:graphic>
      </p:graphicFrame>
      <p:graphicFrame>
        <p:nvGraphicFramePr>
          <p:cNvPr id="18440" name="Object 23"/>
          <p:cNvGraphicFramePr>
            <a:graphicFrameLocks noChangeAspect="1"/>
          </p:cNvGraphicFramePr>
          <p:nvPr/>
        </p:nvGraphicFramePr>
        <p:xfrm>
          <a:off x="914400" y="4572000"/>
          <a:ext cx="338138" cy="473075"/>
        </p:xfrm>
        <a:graphic>
          <a:graphicData uri="http://schemas.openxmlformats.org/presentationml/2006/ole">
            <p:oleObj spid="_x0000_s18440" name="Equation" r:id="rId9" imgW="126720" imgH="177480" progId="Equation.DSMT4">
              <p:embed/>
            </p:oleObj>
          </a:graphicData>
        </a:graphic>
      </p:graphicFrame>
      <p:graphicFrame>
        <p:nvGraphicFramePr>
          <p:cNvPr id="18441" name="Object 24"/>
          <p:cNvGraphicFramePr>
            <a:graphicFrameLocks noChangeAspect="1"/>
          </p:cNvGraphicFramePr>
          <p:nvPr/>
        </p:nvGraphicFramePr>
        <p:xfrm>
          <a:off x="990600" y="3657600"/>
          <a:ext cx="234950" cy="439738"/>
        </p:xfrm>
        <a:graphic>
          <a:graphicData uri="http://schemas.openxmlformats.org/presentationml/2006/ole">
            <p:oleObj spid="_x0000_s18441" name="Equation" r:id="rId10" imgW="88560" imgH="164880" progId="Equation.DSMT4">
              <p:embed/>
            </p:oleObj>
          </a:graphicData>
        </a:graphic>
      </p:graphicFrame>
      <p:graphicFrame>
        <p:nvGraphicFramePr>
          <p:cNvPr id="18442" name="Object 25"/>
          <p:cNvGraphicFramePr>
            <a:graphicFrameLocks noChangeAspect="1"/>
          </p:cNvGraphicFramePr>
          <p:nvPr/>
        </p:nvGraphicFramePr>
        <p:xfrm>
          <a:off x="990600" y="5638800"/>
          <a:ext cx="338138" cy="473075"/>
        </p:xfrm>
        <a:graphic>
          <a:graphicData uri="http://schemas.openxmlformats.org/presentationml/2006/ole">
            <p:oleObj spid="_x0000_s18442" name="Equation" r:id="rId11" imgW="126720" imgH="177480" progId="Equation.DSMT4">
              <p:embed/>
            </p:oleObj>
          </a:graphicData>
        </a:graphic>
      </p:graphicFrame>
      <p:sp>
        <p:nvSpPr>
          <p:cNvPr id="18473" name="Oval 26"/>
          <p:cNvSpPr>
            <a:spLocks noChangeArrowheads="1"/>
          </p:cNvSpPr>
          <p:nvPr/>
        </p:nvSpPr>
        <p:spPr bwMode="auto">
          <a:xfrm>
            <a:off x="2438400" y="22860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8443" name="Object 27"/>
          <p:cNvGraphicFramePr>
            <a:graphicFrameLocks noChangeAspect="1"/>
          </p:cNvGraphicFramePr>
          <p:nvPr/>
        </p:nvGraphicFramePr>
        <p:xfrm>
          <a:off x="2438400" y="2362200"/>
          <a:ext cx="449263" cy="406400"/>
        </p:xfrm>
        <a:graphic>
          <a:graphicData uri="http://schemas.openxmlformats.org/presentationml/2006/ole">
            <p:oleObj spid="_x0000_s18443" name="Equation" r:id="rId12" imgW="253800" imgH="228600" progId="Equation.DSMT4">
              <p:embed/>
            </p:oleObj>
          </a:graphicData>
        </a:graphic>
      </p:graphicFrame>
      <p:sp>
        <p:nvSpPr>
          <p:cNvPr id="18474" name="Oval 28"/>
          <p:cNvSpPr>
            <a:spLocks noChangeArrowheads="1"/>
          </p:cNvSpPr>
          <p:nvPr/>
        </p:nvSpPr>
        <p:spPr bwMode="auto">
          <a:xfrm>
            <a:off x="2438400" y="31242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8444" name="Object 29"/>
          <p:cNvGraphicFramePr>
            <a:graphicFrameLocks noChangeAspect="1"/>
          </p:cNvGraphicFramePr>
          <p:nvPr/>
        </p:nvGraphicFramePr>
        <p:xfrm>
          <a:off x="2438400" y="3124200"/>
          <a:ext cx="449263" cy="406400"/>
        </p:xfrm>
        <a:graphic>
          <a:graphicData uri="http://schemas.openxmlformats.org/presentationml/2006/ole">
            <p:oleObj spid="_x0000_s18444" name="Equation" r:id="rId13" imgW="253800" imgH="228600" progId="Equation.DSMT4">
              <p:embed/>
            </p:oleObj>
          </a:graphicData>
        </a:graphic>
      </p:graphicFrame>
      <p:grpSp>
        <p:nvGrpSpPr>
          <p:cNvPr id="18475" name="Group 30"/>
          <p:cNvGrpSpPr>
            <a:grpSpLocks/>
          </p:cNvGrpSpPr>
          <p:nvPr/>
        </p:nvGrpSpPr>
        <p:grpSpPr bwMode="auto">
          <a:xfrm>
            <a:off x="2362200" y="5029200"/>
            <a:ext cx="685800" cy="685800"/>
            <a:chOff x="3504" y="1200"/>
            <a:chExt cx="432" cy="432"/>
          </a:xfrm>
        </p:grpSpPr>
        <p:sp>
          <p:nvSpPr>
            <p:cNvPr id="18510" name="Oval 31"/>
            <p:cNvSpPr>
              <a:spLocks noChangeArrowheads="1"/>
            </p:cNvSpPr>
            <p:nvPr/>
          </p:nvSpPr>
          <p:spPr bwMode="auto">
            <a:xfrm>
              <a:off x="3552" y="1248"/>
              <a:ext cx="336" cy="33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8511" name="Oval 32"/>
            <p:cNvSpPr>
              <a:spLocks noChangeArrowheads="1"/>
            </p:cNvSpPr>
            <p:nvPr/>
          </p:nvSpPr>
          <p:spPr bwMode="auto">
            <a:xfrm>
              <a:off x="3504" y="1200"/>
              <a:ext cx="432" cy="43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aphicFrame>
        <p:nvGraphicFramePr>
          <p:cNvPr id="18445" name="Object 33"/>
          <p:cNvGraphicFramePr>
            <a:graphicFrameLocks noChangeAspect="1"/>
          </p:cNvGraphicFramePr>
          <p:nvPr/>
        </p:nvGraphicFramePr>
        <p:xfrm>
          <a:off x="2522538" y="5168900"/>
          <a:ext cx="449262" cy="406400"/>
        </p:xfrm>
        <a:graphic>
          <a:graphicData uri="http://schemas.openxmlformats.org/presentationml/2006/ole">
            <p:oleObj spid="_x0000_s18445" name="Equation" r:id="rId14" imgW="253800" imgH="228600" progId="Equation.DSMT4">
              <p:embed/>
            </p:oleObj>
          </a:graphicData>
        </a:graphic>
      </p:graphicFrame>
      <p:sp>
        <p:nvSpPr>
          <p:cNvPr id="18476" name="Oval 34"/>
          <p:cNvSpPr>
            <a:spLocks noChangeArrowheads="1"/>
          </p:cNvSpPr>
          <p:nvPr/>
        </p:nvSpPr>
        <p:spPr bwMode="auto">
          <a:xfrm>
            <a:off x="2438400" y="40386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8446" name="Object 35"/>
          <p:cNvGraphicFramePr>
            <a:graphicFrameLocks noChangeAspect="1"/>
          </p:cNvGraphicFramePr>
          <p:nvPr/>
        </p:nvGraphicFramePr>
        <p:xfrm>
          <a:off x="2514600" y="4089400"/>
          <a:ext cx="449263" cy="406400"/>
        </p:xfrm>
        <a:graphic>
          <a:graphicData uri="http://schemas.openxmlformats.org/presentationml/2006/ole">
            <p:oleObj spid="_x0000_s18446" name="Equation" r:id="rId15" imgW="253800" imgH="228600" progId="Equation.DSMT4">
              <p:embed/>
            </p:oleObj>
          </a:graphicData>
        </a:graphic>
      </p:graphicFrame>
      <p:grpSp>
        <p:nvGrpSpPr>
          <p:cNvPr id="18477" name="Group 37"/>
          <p:cNvGrpSpPr>
            <a:grpSpLocks/>
          </p:cNvGrpSpPr>
          <p:nvPr/>
        </p:nvGrpSpPr>
        <p:grpSpPr bwMode="auto">
          <a:xfrm>
            <a:off x="2354263" y="5943600"/>
            <a:ext cx="685800" cy="685800"/>
            <a:chOff x="3504" y="1200"/>
            <a:chExt cx="432" cy="432"/>
          </a:xfrm>
        </p:grpSpPr>
        <p:sp>
          <p:nvSpPr>
            <p:cNvPr id="18508" name="Oval 38"/>
            <p:cNvSpPr>
              <a:spLocks noChangeArrowheads="1"/>
            </p:cNvSpPr>
            <p:nvPr/>
          </p:nvSpPr>
          <p:spPr bwMode="auto">
            <a:xfrm>
              <a:off x="3552" y="1248"/>
              <a:ext cx="336" cy="33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8509" name="Oval 39"/>
            <p:cNvSpPr>
              <a:spLocks noChangeArrowheads="1"/>
            </p:cNvSpPr>
            <p:nvPr/>
          </p:nvSpPr>
          <p:spPr bwMode="auto">
            <a:xfrm>
              <a:off x="3504" y="1200"/>
              <a:ext cx="432" cy="43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aphicFrame>
        <p:nvGraphicFramePr>
          <p:cNvPr id="18447" name="Object 40"/>
          <p:cNvGraphicFramePr>
            <a:graphicFrameLocks noChangeAspect="1"/>
          </p:cNvGraphicFramePr>
          <p:nvPr/>
        </p:nvGraphicFramePr>
        <p:xfrm>
          <a:off x="2514600" y="6096000"/>
          <a:ext cx="449263" cy="406400"/>
        </p:xfrm>
        <a:graphic>
          <a:graphicData uri="http://schemas.openxmlformats.org/presentationml/2006/ole">
            <p:oleObj spid="_x0000_s18447" name="Equation" r:id="rId16" imgW="253800" imgH="228600" progId="Equation.DSMT4">
              <p:embed/>
            </p:oleObj>
          </a:graphicData>
        </a:graphic>
      </p:graphicFrame>
      <p:sp>
        <p:nvSpPr>
          <p:cNvPr id="18478" name="Oval 41"/>
          <p:cNvSpPr>
            <a:spLocks noChangeArrowheads="1"/>
          </p:cNvSpPr>
          <p:nvPr/>
        </p:nvSpPr>
        <p:spPr bwMode="auto">
          <a:xfrm>
            <a:off x="5562600" y="22860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18479" name="Group 42"/>
          <p:cNvGrpSpPr>
            <a:grpSpLocks/>
          </p:cNvGrpSpPr>
          <p:nvPr/>
        </p:nvGrpSpPr>
        <p:grpSpPr bwMode="auto">
          <a:xfrm>
            <a:off x="6858000" y="4953000"/>
            <a:ext cx="685800" cy="685800"/>
            <a:chOff x="3504" y="1200"/>
            <a:chExt cx="432" cy="432"/>
          </a:xfrm>
        </p:grpSpPr>
        <p:sp>
          <p:nvSpPr>
            <p:cNvPr id="18506" name="Oval 43"/>
            <p:cNvSpPr>
              <a:spLocks noChangeArrowheads="1"/>
            </p:cNvSpPr>
            <p:nvPr/>
          </p:nvSpPr>
          <p:spPr bwMode="auto">
            <a:xfrm>
              <a:off x="3552" y="1248"/>
              <a:ext cx="336" cy="33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8507" name="Oval 44"/>
            <p:cNvSpPr>
              <a:spLocks noChangeArrowheads="1"/>
            </p:cNvSpPr>
            <p:nvPr/>
          </p:nvSpPr>
          <p:spPr bwMode="auto">
            <a:xfrm>
              <a:off x="3504" y="1200"/>
              <a:ext cx="432" cy="43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aphicFrame>
        <p:nvGraphicFramePr>
          <p:cNvPr id="18448" name="Object 45"/>
          <p:cNvGraphicFramePr>
            <a:graphicFrameLocks noChangeAspect="1"/>
          </p:cNvGraphicFramePr>
          <p:nvPr/>
        </p:nvGraphicFramePr>
        <p:xfrm>
          <a:off x="5715000" y="2362200"/>
          <a:ext cx="268288" cy="381000"/>
        </p:xfrm>
        <a:graphic>
          <a:graphicData uri="http://schemas.openxmlformats.org/presentationml/2006/ole">
            <p:oleObj spid="_x0000_s18448" name="Equation" r:id="rId17" imgW="152280" imgH="215640" progId="Equation.DSMT4">
              <p:embed/>
            </p:oleObj>
          </a:graphicData>
        </a:graphic>
      </p:graphicFrame>
      <p:sp>
        <p:nvSpPr>
          <p:cNvPr id="18480" name="Oval 51"/>
          <p:cNvSpPr>
            <a:spLocks noChangeArrowheads="1"/>
          </p:cNvSpPr>
          <p:nvPr/>
        </p:nvSpPr>
        <p:spPr bwMode="auto">
          <a:xfrm>
            <a:off x="5410200" y="51054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8449" name="Object 55"/>
          <p:cNvGraphicFramePr>
            <a:graphicFrameLocks noChangeAspect="1"/>
          </p:cNvGraphicFramePr>
          <p:nvPr/>
        </p:nvGraphicFramePr>
        <p:xfrm>
          <a:off x="5562600" y="5156200"/>
          <a:ext cx="290513" cy="406400"/>
        </p:xfrm>
        <a:graphic>
          <a:graphicData uri="http://schemas.openxmlformats.org/presentationml/2006/ole">
            <p:oleObj spid="_x0000_s18449" name="Equation" r:id="rId18" imgW="164880" imgH="228600" progId="Equation.DSMT4">
              <p:embed/>
            </p:oleObj>
          </a:graphicData>
        </a:graphic>
      </p:graphicFrame>
      <p:graphicFrame>
        <p:nvGraphicFramePr>
          <p:cNvPr id="18450" name="Object 56"/>
          <p:cNvGraphicFramePr>
            <a:graphicFrameLocks noChangeAspect="1"/>
          </p:cNvGraphicFramePr>
          <p:nvPr/>
        </p:nvGraphicFramePr>
        <p:xfrm>
          <a:off x="7086600" y="5029200"/>
          <a:ext cx="290513" cy="381000"/>
        </p:xfrm>
        <a:graphic>
          <a:graphicData uri="http://schemas.openxmlformats.org/presentationml/2006/ole">
            <p:oleObj spid="_x0000_s18450" name="Equation" r:id="rId19" imgW="164880" imgH="215640" progId="Equation.DSMT4">
              <p:embed/>
            </p:oleObj>
          </a:graphicData>
        </a:graphic>
      </p:graphicFrame>
      <p:graphicFrame>
        <p:nvGraphicFramePr>
          <p:cNvPr id="18451" name="Object 57"/>
          <p:cNvGraphicFramePr>
            <a:graphicFrameLocks noChangeAspect="1"/>
          </p:cNvGraphicFramePr>
          <p:nvPr/>
        </p:nvGraphicFramePr>
        <p:xfrm>
          <a:off x="7010400" y="3200400"/>
          <a:ext cx="290513" cy="381000"/>
        </p:xfrm>
        <a:graphic>
          <a:graphicData uri="http://schemas.openxmlformats.org/presentationml/2006/ole">
            <p:oleObj spid="_x0000_s18451" name="Equation" r:id="rId20" imgW="164880" imgH="215640" progId="Equation.DSMT4">
              <p:embed/>
            </p:oleObj>
          </a:graphicData>
        </a:graphic>
      </p:graphicFrame>
      <p:sp>
        <p:nvSpPr>
          <p:cNvPr id="18481" name="Oval 58"/>
          <p:cNvSpPr>
            <a:spLocks noChangeArrowheads="1"/>
          </p:cNvSpPr>
          <p:nvPr/>
        </p:nvSpPr>
        <p:spPr bwMode="auto">
          <a:xfrm>
            <a:off x="6858000" y="31242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8452" name="Object 59"/>
          <p:cNvGraphicFramePr>
            <a:graphicFrameLocks noChangeAspect="1"/>
          </p:cNvGraphicFramePr>
          <p:nvPr/>
        </p:nvGraphicFramePr>
        <p:xfrm>
          <a:off x="4659313" y="3200400"/>
          <a:ext cx="268287" cy="381000"/>
        </p:xfrm>
        <a:graphic>
          <a:graphicData uri="http://schemas.openxmlformats.org/presentationml/2006/ole">
            <p:oleObj spid="_x0000_s18452" name="Equation" r:id="rId21" imgW="152280" imgH="215640" progId="Equation.DSMT4">
              <p:embed/>
            </p:oleObj>
          </a:graphicData>
        </a:graphic>
      </p:graphicFrame>
      <p:sp>
        <p:nvSpPr>
          <p:cNvPr id="18482" name="Oval 60"/>
          <p:cNvSpPr>
            <a:spLocks noChangeArrowheads="1"/>
          </p:cNvSpPr>
          <p:nvPr/>
        </p:nvSpPr>
        <p:spPr bwMode="auto">
          <a:xfrm>
            <a:off x="4495800" y="31242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8453" name="Object 61"/>
          <p:cNvGraphicFramePr>
            <a:graphicFrameLocks noChangeAspect="1"/>
          </p:cNvGraphicFramePr>
          <p:nvPr/>
        </p:nvGraphicFramePr>
        <p:xfrm>
          <a:off x="5562600" y="4114800"/>
          <a:ext cx="290513" cy="381000"/>
        </p:xfrm>
        <a:graphic>
          <a:graphicData uri="http://schemas.openxmlformats.org/presentationml/2006/ole">
            <p:oleObj spid="_x0000_s18453" name="Equation" r:id="rId22" imgW="164880" imgH="215640" progId="Equation.DSMT4">
              <p:embed/>
            </p:oleObj>
          </a:graphicData>
        </a:graphic>
      </p:graphicFrame>
      <p:sp>
        <p:nvSpPr>
          <p:cNvPr id="18483" name="Oval 62"/>
          <p:cNvSpPr>
            <a:spLocks noChangeArrowheads="1"/>
          </p:cNvSpPr>
          <p:nvPr/>
        </p:nvSpPr>
        <p:spPr bwMode="auto">
          <a:xfrm>
            <a:off x="5410200" y="40386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8454" name="Object 63"/>
          <p:cNvGraphicFramePr>
            <a:graphicFrameLocks noChangeAspect="1"/>
          </p:cNvGraphicFramePr>
          <p:nvPr/>
        </p:nvGraphicFramePr>
        <p:xfrm>
          <a:off x="4191000" y="4114800"/>
          <a:ext cx="268288" cy="381000"/>
        </p:xfrm>
        <a:graphic>
          <a:graphicData uri="http://schemas.openxmlformats.org/presentationml/2006/ole">
            <p:oleObj spid="_x0000_s18454" name="Equation" r:id="rId23" imgW="152280" imgH="215640" progId="Equation.DSMT4">
              <p:embed/>
            </p:oleObj>
          </a:graphicData>
        </a:graphic>
      </p:graphicFrame>
      <p:sp>
        <p:nvSpPr>
          <p:cNvPr id="18484" name="Oval 64"/>
          <p:cNvSpPr>
            <a:spLocks noChangeArrowheads="1"/>
          </p:cNvSpPr>
          <p:nvPr/>
        </p:nvSpPr>
        <p:spPr bwMode="auto">
          <a:xfrm>
            <a:off x="4027488" y="40386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8455" name="Object 65"/>
          <p:cNvGraphicFramePr>
            <a:graphicFrameLocks noChangeAspect="1"/>
          </p:cNvGraphicFramePr>
          <p:nvPr/>
        </p:nvGraphicFramePr>
        <p:xfrm>
          <a:off x="4267200" y="5105400"/>
          <a:ext cx="268288" cy="381000"/>
        </p:xfrm>
        <a:graphic>
          <a:graphicData uri="http://schemas.openxmlformats.org/presentationml/2006/ole">
            <p:oleObj spid="_x0000_s18455" name="Equation" r:id="rId24" imgW="152280" imgH="215640" progId="Equation.DSMT4">
              <p:embed/>
            </p:oleObj>
          </a:graphicData>
        </a:graphic>
      </p:graphicFrame>
      <p:sp>
        <p:nvSpPr>
          <p:cNvPr id="18485" name="Oval 66"/>
          <p:cNvSpPr>
            <a:spLocks noChangeArrowheads="1"/>
          </p:cNvSpPr>
          <p:nvPr/>
        </p:nvSpPr>
        <p:spPr bwMode="auto">
          <a:xfrm>
            <a:off x="4103688" y="50292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8456" name="Object 67"/>
          <p:cNvGraphicFramePr>
            <a:graphicFrameLocks noChangeAspect="1"/>
          </p:cNvGraphicFramePr>
          <p:nvPr/>
        </p:nvGraphicFramePr>
        <p:xfrm>
          <a:off x="4267200" y="6096000"/>
          <a:ext cx="268288" cy="381000"/>
        </p:xfrm>
        <a:graphic>
          <a:graphicData uri="http://schemas.openxmlformats.org/presentationml/2006/ole">
            <p:oleObj spid="_x0000_s18456" name="Equation" r:id="rId25" imgW="152280" imgH="215640" progId="Equation.DSMT4">
              <p:embed/>
            </p:oleObj>
          </a:graphicData>
        </a:graphic>
      </p:graphicFrame>
      <p:sp>
        <p:nvSpPr>
          <p:cNvPr id="18486" name="Oval 68"/>
          <p:cNvSpPr>
            <a:spLocks noChangeArrowheads="1"/>
          </p:cNvSpPr>
          <p:nvPr/>
        </p:nvSpPr>
        <p:spPr bwMode="auto">
          <a:xfrm>
            <a:off x="4103688" y="60198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18487" name="Group 69"/>
          <p:cNvGrpSpPr>
            <a:grpSpLocks/>
          </p:cNvGrpSpPr>
          <p:nvPr/>
        </p:nvGrpSpPr>
        <p:grpSpPr bwMode="auto">
          <a:xfrm>
            <a:off x="5334000" y="5943600"/>
            <a:ext cx="685800" cy="685800"/>
            <a:chOff x="3504" y="1200"/>
            <a:chExt cx="432" cy="432"/>
          </a:xfrm>
        </p:grpSpPr>
        <p:sp>
          <p:nvSpPr>
            <p:cNvPr id="18504" name="Oval 70"/>
            <p:cNvSpPr>
              <a:spLocks noChangeArrowheads="1"/>
            </p:cNvSpPr>
            <p:nvPr/>
          </p:nvSpPr>
          <p:spPr bwMode="auto">
            <a:xfrm>
              <a:off x="3552" y="1248"/>
              <a:ext cx="336" cy="33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8505" name="Oval 71"/>
            <p:cNvSpPr>
              <a:spLocks noChangeArrowheads="1"/>
            </p:cNvSpPr>
            <p:nvPr/>
          </p:nvSpPr>
          <p:spPr bwMode="auto">
            <a:xfrm>
              <a:off x="3504" y="1200"/>
              <a:ext cx="432" cy="43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aphicFrame>
        <p:nvGraphicFramePr>
          <p:cNvPr id="18457" name="Object 72"/>
          <p:cNvGraphicFramePr>
            <a:graphicFrameLocks noChangeAspect="1"/>
          </p:cNvGraphicFramePr>
          <p:nvPr/>
        </p:nvGraphicFramePr>
        <p:xfrm>
          <a:off x="5562600" y="6019800"/>
          <a:ext cx="290513" cy="381000"/>
        </p:xfrm>
        <a:graphic>
          <a:graphicData uri="http://schemas.openxmlformats.org/presentationml/2006/ole">
            <p:oleObj spid="_x0000_s18457" name="Equation" r:id="rId26" imgW="164880" imgH="215640" progId="Equation.DSMT4">
              <p:embed/>
            </p:oleObj>
          </a:graphicData>
        </a:graphic>
      </p:graphicFrame>
      <p:sp>
        <p:nvSpPr>
          <p:cNvPr id="18488" name="Oval 73"/>
          <p:cNvSpPr>
            <a:spLocks noChangeArrowheads="1"/>
          </p:cNvSpPr>
          <p:nvPr/>
        </p:nvSpPr>
        <p:spPr bwMode="auto">
          <a:xfrm>
            <a:off x="6858000" y="40640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8458" name="Object 74"/>
          <p:cNvGraphicFramePr>
            <a:graphicFrameLocks noChangeAspect="1"/>
          </p:cNvGraphicFramePr>
          <p:nvPr/>
        </p:nvGraphicFramePr>
        <p:xfrm>
          <a:off x="7010400" y="4114800"/>
          <a:ext cx="290513" cy="406400"/>
        </p:xfrm>
        <a:graphic>
          <a:graphicData uri="http://schemas.openxmlformats.org/presentationml/2006/ole">
            <p:oleObj spid="_x0000_s18458" name="Equation" r:id="rId27" imgW="164880" imgH="228600" progId="Equation.DSMT4">
              <p:embed/>
            </p:oleObj>
          </a:graphicData>
        </a:graphic>
      </p:graphicFrame>
      <p:sp>
        <p:nvSpPr>
          <p:cNvPr id="18489" name="Line 75"/>
          <p:cNvSpPr>
            <a:spLocks noChangeShapeType="1"/>
          </p:cNvSpPr>
          <p:nvPr/>
        </p:nvSpPr>
        <p:spPr bwMode="auto">
          <a:xfrm>
            <a:off x="2743200" y="2819400"/>
            <a:ext cx="0" cy="304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490" name="Line 76"/>
          <p:cNvSpPr>
            <a:spLocks noChangeShapeType="1"/>
          </p:cNvSpPr>
          <p:nvPr/>
        </p:nvSpPr>
        <p:spPr bwMode="auto">
          <a:xfrm>
            <a:off x="2743200" y="3657600"/>
            <a:ext cx="0" cy="381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491" name="Line 77"/>
          <p:cNvSpPr>
            <a:spLocks noChangeShapeType="1"/>
          </p:cNvSpPr>
          <p:nvPr/>
        </p:nvSpPr>
        <p:spPr bwMode="auto">
          <a:xfrm>
            <a:off x="2743200" y="4572000"/>
            <a:ext cx="0" cy="457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492" name="Line 78"/>
          <p:cNvSpPr>
            <a:spLocks noChangeShapeType="1"/>
          </p:cNvSpPr>
          <p:nvPr/>
        </p:nvSpPr>
        <p:spPr bwMode="auto">
          <a:xfrm>
            <a:off x="2743200" y="5638800"/>
            <a:ext cx="0" cy="381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493" name="Line 79"/>
          <p:cNvSpPr>
            <a:spLocks noChangeShapeType="1"/>
          </p:cNvSpPr>
          <p:nvPr/>
        </p:nvSpPr>
        <p:spPr bwMode="auto">
          <a:xfrm flipH="1">
            <a:off x="4953000" y="2819400"/>
            <a:ext cx="7620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494" name="Line 80"/>
          <p:cNvSpPr>
            <a:spLocks noChangeShapeType="1"/>
          </p:cNvSpPr>
          <p:nvPr/>
        </p:nvSpPr>
        <p:spPr bwMode="auto">
          <a:xfrm>
            <a:off x="6019800" y="2743200"/>
            <a:ext cx="9144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495" name="Line 81"/>
          <p:cNvSpPr>
            <a:spLocks noChangeShapeType="1"/>
          </p:cNvSpPr>
          <p:nvPr/>
        </p:nvSpPr>
        <p:spPr bwMode="auto">
          <a:xfrm flipH="1">
            <a:off x="4419600" y="3581400"/>
            <a:ext cx="2286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496" name="Line 82"/>
          <p:cNvSpPr>
            <a:spLocks noChangeShapeType="1"/>
          </p:cNvSpPr>
          <p:nvPr/>
        </p:nvSpPr>
        <p:spPr bwMode="auto">
          <a:xfrm>
            <a:off x="4876800" y="3581400"/>
            <a:ext cx="6858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497" name="Line 83"/>
          <p:cNvSpPr>
            <a:spLocks noChangeShapeType="1"/>
          </p:cNvSpPr>
          <p:nvPr/>
        </p:nvSpPr>
        <p:spPr bwMode="auto">
          <a:xfrm>
            <a:off x="4343400" y="4572000"/>
            <a:ext cx="0" cy="457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498" name="Line 84"/>
          <p:cNvSpPr>
            <a:spLocks noChangeShapeType="1"/>
          </p:cNvSpPr>
          <p:nvPr/>
        </p:nvSpPr>
        <p:spPr bwMode="auto">
          <a:xfrm>
            <a:off x="5715000" y="4572000"/>
            <a:ext cx="0" cy="457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499" name="Line 85"/>
          <p:cNvSpPr>
            <a:spLocks noChangeShapeType="1"/>
          </p:cNvSpPr>
          <p:nvPr/>
        </p:nvSpPr>
        <p:spPr bwMode="auto">
          <a:xfrm>
            <a:off x="4419600" y="5486400"/>
            <a:ext cx="0" cy="457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500" name="Line 86"/>
          <p:cNvSpPr>
            <a:spLocks noChangeShapeType="1"/>
          </p:cNvSpPr>
          <p:nvPr/>
        </p:nvSpPr>
        <p:spPr bwMode="auto">
          <a:xfrm>
            <a:off x="5715000" y="5638800"/>
            <a:ext cx="0" cy="304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501" name="Line 87"/>
          <p:cNvSpPr>
            <a:spLocks noChangeShapeType="1"/>
          </p:cNvSpPr>
          <p:nvPr/>
        </p:nvSpPr>
        <p:spPr bwMode="auto">
          <a:xfrm>
            <a:off x="7162800" y="3657600"/>
            <a:ext cx="0" cy="457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502" name="Line 88"/>
          <p:cNvSpPr>
            <a:spLocks noChangeShapeType="1"/>
          </p:cNvSpPr>
          <p:nvPr/>
        </p:nvSpPr>
        <p:spPr bwMode="auto">
          <a:xfrm>
            <a:off x="7162800" y="4648200"/>
            <a:ext cx="0" cy="304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503" name="Line 89"/>
          <p:cNvSpPr>
            <a:spLocks noChangeShapeType="1"/>
          </p:cNvSpPr>
          <p:nvPr/>
        </p:nvSpPr>
        <p:spPr bwMode="auto">
          <a:xfrm>
            <a:off x="7239000" y="5638800"/>
            <a:ext cx="0" cy="457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8459" name="Object 93"/>
          <p:cNvGraphicFramePr>
            <a:graphicFrameLocks noChangeAspect="1"/>
          </p:cNvGraphicFramePr>
          <p:nvPr/>
        </p:nvGraphicFramePr>
        <p:xfrm>
          <a:off x="6934200" y="5943600"/>
          <a:ext cx="615950" cy="685800"/>
        </p:xfrm>
        <a:graphic>
          <a:graphicData uri="http://schemas.openxmlformats.org/presentationml/2006/ole">
            <p:oleObj spid="_x0000_s18459" name="Equation" r:id="rId28" imgW="114120" imgH="1267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7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2693518-B686-441F-81FE-FADABBF99FAB}" type="slidenum">
              <a:rPr lang="en-US" altLang="ja-JP" smtClean="0"/>
              <a:pPr/>
              <a:t>29</a:t>
            </a:fld>
            <a:endParaRPr lang="en-US" altLang="ja-JP" smtClean="0"/>
          </a:p>
        </p:txBody>
      </p:sp>
      <p:sp>
        <p:nvSpPr>
          <p:cNvPr id="194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ＮＦＡの受理</a:t>
            </a:r>
          </a:p>
        </p:txBody>
      </p:sp>
      <p:sp>
        <p:nvSpPr>
          <p:cNvPr id="19474" name="Text Box 3"/>
          <p:cNvSpPr txBox="1">
            <a:spLocks noChangeArrowheads="1"/>
          </p:cNvSpPr>
          <p:nvPr/>
        </p:nvSpPr>
        <p:spPr bwMode="auto">
          <a:xfrm>
            <a:off x="762000" y="838200"/>
            <a:ext cx="582612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NFA</a:t>
            </a:r>
            <a:r>
              <a:rPr lang="ja-JP" altLang="en-US"/>
              <a:t>の受理とは、</a:t>
            </a:r>
          </a:p>
          <a:p>
            <a:r>
              <a:rPr lang="ja-JP" altLang="en-US"/>
              <a:t>入力系列を受理する遷移の系列が</a:t>
            </a:r>
            <a:r>
              <a:rPr lang="ja-JP" altLang="en-US">
                <a:solidFill>
                  <a:srgbClr val="FF0000"/>
                </a:solidFill>
              </a:rPr>
              <a:t>存在</a:t>
            </a:r>
            <a:r>
              <a:rPr lang="ja-JP" altLang="en-US"/>
              <a:t>する</a:t>
            </a:r>
          </a:p>
          <a:p>
            <a:r>
              <a:rPr lang="ja-JP" altLang="en-US"/>
              <a:t>ことである。</a:t>
            </a:r>
          </a:p>
        </p:txBody>
      </p:sp>
      <p:graphicFrame>
        <p:nvGraphicFramePr>
          <p:cNvPr id="19458" name="Object 4"/>
          <p:cNvGraphicFramePr>
            <a:graphicFrameLocks noChangeAspect="1"/>
          </p:cNvGraphicFramePr>
          <p:nvPr/>
        </p:nvGraphicFramePr>
        <p:xfrm>
          <a:off x="609600" y="3962400"/>
          <a:ext cx="604838" cy="679450"/>
        </p:xfrm>
        <a:graphic>
          <a:graphicData uri="http://schemas.openxmlformats.org/presentationml/2006/ole">
            <p:oleObj spid="_x0000_s19458" name="Equation" r:id="rId3" imgW="190440" imgH="215640" progId="Equation.DSMT4">
              <p:embed/>
            </p:oleObj>
          </a:graphicData>
        </a:graphic>
      </p:graphicFrame>
      <p:sp>
        <p:nvSpPr>
          <p:cNvPr id="19475" name="Oval 5"/>
          <p:cNvSpPr>
            <a:spLocks noChangeArrowheads="1"/>
          </p:cNvSpPr>
          <p:nvPr/>
        </p:nvSpPr>
        <p:spPr bwMode="auto">
          <a:xfrm>
            <a:off x="3135313" y="22860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19476" name="Group 6"/>
          <p:cNvGrpSpPr>
            <a:grpSpLocks/>
          </p:cNvGrpSpPr>
          <p:nvPr/>
        </p:nvGrpSpPr>
        <p:grpSpPr bwMode="auto">
          <a:xfrm>
            <a:off x="4430713" y="4953000"/>
            <a:ext cx="685800" cy="685800"/>
            <a:chOff x="3504" y="1200"/>
            <a:chExt cx="432" cy="432"/>
          </a:xfrm>
        </p:grpSpPr>
        <p:sp>
          <p:nvSpPr>
            <p:cNvPr id="19502" name="Oval 7"/>
            <p:cNvSpPr>
              <a:spLocks noChangeArrowheads="1"/>
            </p:cNvSpPr>
            <p:nvPr/>
          </p:nvSpPr>
          <p:spPr bwMode="auto">
            <a:xfrm>
              <a:off x="3552" y="1248"/>
              <a:ext cx="336" cy="33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9503" name="Oval 8"/>
            <p:cNvSpPr>
              <a:spLocks noChangeArrowheads="1"/>
            </p:cNvSpPr>
            <p:nvPr/>
          </p:nvSpPr>
          <p:spPr bwMode="auto">
            <a:xfrm>
              <a:off x="3504" y="1200"/>
              <a:ext cx="432" cy="43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aphicFrame>
        <p:nvGraphicFramePr>
          <p:cNvPr id="19459" name="Object 9"/>
          <p:cNvGraphicFramePr>
            <a:graphicFrameLocks noChangeAspect="1"/>
          </p:cNvGraphicFramePr>
          <p:nvPr/>
        </p:nvGraphicFramePr>
        <p:xfrm>
          <a:off x="3287713" y="2362200"/>
          <a:ext cx="268287" cy="381000"/>
        </p:xfrm>
        <a:graphic>
          <a:graphicData uri="http://schemas.openxmlformats.org/presentationml/2006/ole">
            <p:oleObj spid="_x0000_s19459" name="Equation" r:id="rId4" imgW="152280" imgH="215640" progId="Equation.DSMT4">
              <p:embed/>
            </p:oleObj>
          </a:graphicData>
        </a:graphic>
      </p:graphicFrame>
      <p:sp>
        <p:nvSpPr>
          <p:cNvPr id="19477" name="Oval 10"/>
          <p:cNvSpPr>
            <a:spLocks noChangeArrowheads="1"/>
          </p:cNvSpPr>
          <p:nvPr/>
        </p:nvSpPr>
        <p:spPr bwMode="auto">
          <a:xfrm>
            <a:off x="2982913" y="51054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9460" name="Object 11"/>
          <p:cNvGraphicFramePr>
            <a:graphicFrameLocks noChangeAspect="1"/>
          </p:cNvGraphicFramePr>
          <p:nvPr/>
        </p:nvGraphicFramePr>
        <p:xfrm>
          <a:off x="3135313" y="5156200"/>
          <a:ext cx="290512" cy="406400"/>
        </p:xfrm>
        <a:graphic>
          <a:graphicData uri="http://schemas.openxmlformats.org/presentationml/2006/ole">
            <p:oleObj spid="_x0000_s19460" name="Equation" r:id="rId5" imgW="164880" imgH="228600" progId="Equation.DSMT4">
              <p:embed/>
            </p:oleObj>
          </a:graphicData>
        </a:graphic>
      </p:graphicFrame>
      <p:graphicFrame>
        <p:nvGraphicFramePr>
          <p:cNvPr id="19461" name="Object 12"/>
          <p:cNvGraphicFramePr>
            <a:graphicFrameLocks noChangeAspect="1"/>
          </p:cNvGraphicFramePr>
          <p:nvPr/>
        </p:nvGraphicFramePr>
        <p:xfrm>
          <a:off x="4659313" y="5029200"/>
          <a:ext cx="290512" cy="381000"/>
        </p:xfrm>
        <a:graphic>
          <a:graphicData uri="http://schemas.openxmlformats.org/presentationml/2006/ole">
            <p:oleObj spid="_x0000_s19461" name="Equation" r:id="rId6" imgW="164880" imgH="215640" progId="Equation.DSMT4">
              <p:embed/>
            </p:oleObj>
          </a:graphicData>
        </a:graphic>
      </p:graphicFrame>
      <p:graphicFrame>
        <p:nvGraphicFramePr>
          <p:cNvPr id="19462" name="Object 13"/>
          <p:cNvGraphicFramePr>
            <a:graphicFrameLocks noChangeAspect="1"/>
          </p:cNvGraphicFramePr>
          <p:nvPr/>
        </p:nvGraphicFramePr>
        <p:xfrm>
          <a:off x="4583113" y="3200400"/>
          <a:ext cx="290512" cy="381000"/>
        </p:xfrm>
        <a:graphic>
          <a:graphicData uri="http://schemas.openxmlformats.org/presentationml/2006/ole">
            <p:oleObj spid="_x0000_s19462" name="Equation" r:id="rId7" imgW="164880" imgH="215640" progId="Equation.DSMT4">
              <p:embed/>
            </p:oleObj>
          </a:graphicData>
        </a:graphic>
      </p:graphicFrame>
      <p:sp>
        <p:nvSpPr>
          <p:cNvPr id="19478" name="Oval 14"/>
          <p:cNvSpPr>
            <a:spLocks noChangeArrowheads="1"/>
          </p:cNvSpPr>
          <p:nvPr/>
        </p:nvSpPr>
        <p:spPr bwMode="auto">
          <a:xfrm>
            <a:off x="4430713" y="31242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9463" name="Object 15"/>
          <p:cNvGraphicFramePr>
            <a:graphicFrameLocks noChangeAspect="1"/>
          </p:cNvGraphicFramePr>
          <p:nvPr/>
        </p:nvGraphicFramePr>
        <p:xfrm>
          <a:off x="2232025" y="3200400"/>
          <a:ext cx="268288" cy="381000"/>
        </p:xfrm>
        <a:graphic>
          <a:graphicData uri="http://schemas.openxmlformats.org/presentationml/2006/ole">
            <p:oleObj spid="_x0000_s19463" name="Equation" r:id="rId8" imgW="152280" imgH="215640" progId="Equation.DSMT4">
              <p:embed/>
            </p:oleObj>
          </a:graphicData>
        </a:graphic>
      </p:graphicFrame>
      <p:sp>
        <p:nvSpPr>
          <p:cNvPr id="19479" name="Oval 16"/>
          <p:cNvSpPr>
            <a:spLocks noChangeArrowheads="1"/>
          </p:cNvSpPr>
          <p:nvPr/>
        </p:nvSpPr>
        <p:spPr bwMode="auto">
          <a:xfrm>
            <a:off x="2068513" y="31242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9464" name="Object 17"/>
          <p:cNvGraphicFramePr>
            <a:graphicFrameLocks noChangeAspect="1"/>
          </p:cNvGraphicFramePr>
          <p:nvPr/>
        </p:nvGraphicFramePr>
        <p:xfrm>
          <a:off x="3135313" y="4114800"/>
          <a:ext cx="290512" cy="381000"/>
        </p:xfrm>
        <a:graphic>
          <a:graphicData uri="http://schemas.openxmlformats.org/presentationml/2006/ole">
            <p:oleObj spid="_x0000_s19464" name="Equation" r:id="rId9" imgW="164880" imgH="215640" progId="Equation.DSMT4">
              <p:embed/>
            </p:oleObj>
          </a:graphicData>
        </a:graphic>
      </p:graphicFrame>
      <p:sp>
        <p:nvSpPr>
          <p:cNvPr id="19480" name="Oval 18"/>
          <p:cNvSpPr>
            <a:spLocks noChangeArrowheads="1"/>
          </p:cNvSpPr>
          <p:nvPr/>
        </p:nvSpPr>
        <p:spPr bwMode="auto">
          <a:xfrm>
            <a:off x="2982913" y="40386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9465" name="Object 19"/>
          <p:cNvGraphicFramePr>
            <a:graphicFrameLocks noChangeAspect="1"/>
          </p:cNvGraphicFramePr>
          <p:nvPr/>
        </p:nvGraphicFramePr>
        <p:xfrm>
          <a:off x="1763713" y="4114800"/>
          <a:ext cx="268287" cy="381000"/>
        </p:xfrm>
        <a:graphic>
          <a:graphicData uri="http://schemas.openxmlformats.org/presentationml/2006/ole">
            <p:oleObj spid="_x0000_s19465" name="Equation" r:id="rId10" imgW="152280" imgH="215640" progId="Equation.DSMT4">
              <p:embed/>
            </p:oleObj>
          </a:graphicData>
        </a:graphic>
      </p:graphicFrame>
      <p:sp>
        <p:nvSpPr>
          <p:cNvPr id="19481" name="Oval 20"/>
          <p:cNvSpPr>
            <a:spLocks noChangeArrowheads="1"/>
          </p:cNvSpPr>
          <p:nvPr/>
        </p:nvSpPr>
        <p:spPr bwMode="auto">
          <a:xfrm>
            <a:off x="1600200" y="40386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9466" name="Object 21"/>
          <p:cNvGraphicFramePr>
            <a:graphicFrameLocks noChangeAspect="1"/>
          </p:cNvGraphicFramePr>
          <p:nvPr/>
        </p:nvGraphicFramePr>
        <p:xfrm>
          <a:off x="1839913" y="5105400"/>
          <a:ext cx="268287" cy="381000"/>
        </p:xfrm>
        <a:graphic>
          <a:graphicData uri="http://schemas.openxmlformats.org/presentationml/2006/ole">
            <p:oleObj spid="_x0000_s19466" name="Equation" r:id="rId11" imgW="152280" imgH="215640" progId="Equation.DSMT4">
              <p:embed/>
            </p:oleObj>
          </a:graphicData>
        </a:graphic>
      </p:graphicFrame>
      <p:sp>
        <p:nvSpPr>
          <p:cNvPr id="19482" name="Oval 22"/>
          <p:cNvSpPr>
            <a:spLocks noChangeArrowheads="1"/>
          </p:cNvSpPr>
          <p:nvPr/>
        </p:nvSpPr>
        <p:spPr bwMode="auto">
          <a:xfrm>
            <a:off x="1676400" y="50292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9467" name="Object 23"/>
          <p:cNvGraphicFramePr>
            <a:graphicFrameLocks noChangeAspect="1"/>
          </p:cNvGraphicFramePr>
          <p:nvPr/>
        </p:nvGraphicFramePr>
        <p:xfrm>
          <a:off x="1839913" y="6096000"/>
          <a:ext cx="268287" cy="381000"/>
        </p:xfrm>
        <a:graphic>
          <a:graphicData uri="http://schemas.openxmlformats.org/presentationml/2006/ole">
            <p:oleObj spid="_x0000_s19467" name="Equation" r:id="rId12" imgW="152280" imgH="215640" progId="Equation.DSMT4">
              <p:embed/>
            </p:oleObj>
          </a:graphicData>
        </a:graphic>
      </p:graphicFrame>
      <p:sp>
        <p:nvSpPr>
          <p:cNvPr id="19483" name="Oval 24"/>
          <p:cNvSpPr>
            <a:spLocks noChangeArrowheads="1"/>
          </p:cNvSpPr>
          <p:nvPr/>
        </p:nvSpPr>
        <p:spPr bwMode="auto">
          <a:xfrm>
            <a:off x="1676400" y="60198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19484" name="Group 25"/>
          <p:cNvGrpSpPr>
            <a:grpSpLocks/>
          </p:cNvGrpSpPr>
          <p:nvPr/>
        </p:nvGrpSpPr>
        <p:grpSpPr bwMode="auto">
          <a:xfrm>
            <a:off x="2906713" y="5943600"/>
            <a:ext cx="685800" cy="685800"/>
            <a:chOff x="3504" y="1200"/>
            <a:chExt cx="432" cy="432"/>
          </a:xfrm>
        </p:grpSpPr>
        <p:sp>
          <p:nvSpPr>
            <p:cNvPr id="19500" name="Oval 26"/>
            <p:cNvSpPr>
              <a:spLocks noChangeArrowheads="1"/>
            </p:cNvSpPr>
            <p:nvPr/>
          </p:nvSpPr>
          <p:spPr bwMode="auto">
            <a:xfrm>
              <a:off x="3552" y="1248"/>
              <a:ext cx="336" cy="33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9501" name="Oval 27"/>
            <p:cNvSpPr>
              <a:spLocks noChangeArrowheads="1"/>
            </p:cNvSpPr>
            <p:nvPr/>
          </p:nvSpPr>
          <p:spPr bwMode="auto">
            <a:xfrm>
              <a:off x="3504" y="1200"/>
              <a:ext cx="432" cy="43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aphicFrame>
        <p:nvGraphicFramePr>
          <p:cNvPr id="19468" name="Object 28"/>
          <p:cNvGraphicFramePr>
            <a:graphicFrameLocks noChangeAspect="1"/>
          </p:cNvGraphicFramePr>
          <p:nvPr/>
        </p:nvGraphicFramePr>
        <p:xfrm>
          <a:off x="3135313" y="6019800"/>
          <a:ext cx="290512" cy="381000"/>
        </p:xfrm>
        <a:graphic>
          <a:graphicData uri="http://schemas.openxmlformats.org/presentationml/2006/ole">
            <p:oleObj spid="_x0000_s19468" name="Equation" r:id="rId13" imgW="164880" imgH="215640" progId="Equation.DSMT4">
              <p:embed/>
            </p:oleObj>
          </a:graphicData>
        </a:graphic>
      </p:graphicFrame>
      <p:sp>
        <p:nvSpPr>
          <p:cNvPr id="19485" name="Oval 29"/>
          <p:cNvSpPr>
            <a:spLocks noChangeArrowheads="1"/>
          </p:cNvSpPr>
          <p:nvPr/>
        </p:nvSpPr>
        <p:spPr bwMode="auto">
          <a:xfrm>
            <a:off x="4430713" y="40640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9469" name="Object 30"/>
          <p:cNvGraphicFramePr>
            <a:graphicFrameLocks noChangeAspect="1"/>
          </p:cNvGraphicFramePr>
          <p:nvPr/>
        </p:nvGraphicFramePr>
        <p:xfrm>
          <a:off x="4583113" y="4114800"/>
          <a:ext cx="290512" cy="406400"/>
        </p:xfrm>
        <a:graphic>
          <a:graphicData uri="http://schemas.openxmlformats.org/presentationml/2006/ole">
            <p:oleObj spid="_x0000_s19469" name="Equation" r:id="rId14" imgW="164880" imgH="228600" progId="Equation.DSMT4">
              <p:embed/>
            </p:oleObj>
          </a:graphicData>
        </a:graphic>
      </p:graphicFrame>
      <p:sp>
        <p:nvSpPr>
          <p:cNvPr id="19486" name="Line 31"/>
          <p:cNvSpPr>
            <a:spLocks noChangeShapeType="1"/>
          </p:cNvSpPr>
          <p:nvPr/>
        </p:nvSpPr>
        <p:spPr bwMode="auto">
          <a:xfrm flipH="1">
            <a:off x="2525713" y="2819400"/>
            <a:ext cx="7620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9487" name="Line 32"/>
          <p:cNvSpPr>
            <a:spLocks noChangeShapeType="1"/>
          </p:cNvSpPr>
          <p:nvPr/>
        </p:nvSpPr>
        <p:spPr bwMode="auto">
          <a:xfrm>
            <a:off x="3592513" y="2743200"/>
            <a:ext cx="9144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9488" name="Line 33"/>
          <p:cNvSpPr>
            <a:spLocks noChangeShapeType="1"/>
          </p:cNvSpPr>
          <p:nvPr/>
        </p:nvSpPr>
        <p:spPr bwMode="auto">
          <a:xfrm flipH="1">
            <a:off x="1992313" y="3581400"/>
            <a:ext cx="2286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9489" name="Line 34"/>
          <p:cNvSpPr>
            <a:spLocks noChangeShapeType="1"/>
          </p:cNvSpPr>
          <p:nvPr/>
        </p:nvSpPr>
        <p:spPr bwMode="auto">
          <a:xfrm>
            <a:off x="2449513" y="3581400"/>
            <a:ext cx="6858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9490" name="Line 35"/>
          <p:cNvSpPr>
            <a:spLocks noChangeShapeType="1"/>
          </p:cNvSpPr>
          <p:nvPr/>
        </p:nvSpPr>
        <p:spPr bwMode="auto">
          <a:xfrm>
            <a:off x="1916113" y="4572000"/>
            <a:ext cx="0" cy="457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9491" name="Line 36"/>
          <p:cNvSpPr>
            <a:spLocks noChangeShapeType="1"/>
          </p:cNvSpPr>
          <p:nvPr/>
        </p:nvSpPr>
        <p:spPr bwMode="auto">
          <a:xfrm>
            <a:off x="3287713" y="4572000"/>
            <a:ext cx="0" cy="457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9492" name="Line 37"/>
          <p:cNvSpPr>
            <a:spLocks noChangeShapeType="1"/>
          </p:cNvSpPr>
          <p:nvPr/>
        </p:nvSpPr>
        <p:spPr bwMode="auto">
          <a:xfrm>
            <a:off x="1992313" y="5486400"/>
            <a:ext cx="0" cy="457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9493" name="Line 38"/>
          <p:cNvSpPr>
            <a:spLocks noChangeShapeType="1"/>
          </p:cNvSpPr>
          <p:nvPr/>
        </p:nvSpPr>
        <p:spPr bwMode="auto">
          <a:xfrm>
            <a:off x="3287713" y="5638800"/>
            <a:ext cx="0" cy="304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9494" name="Line 39"/>
          <p:cNvSpPr>
            <a:spLocks noChangeShapeType="1"/>
          </p:cNvSpPr>
          <p:nvPr/>
        </p:nvSpPr>
        <p:spPr bwMode="auto">
          <a:xfrm>
            <a:off x="4735513" y="3657600"/>
            <a:ext cx="0" cy="457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9495" name="Line 40"/>
          <p:cNvSpPr>
            <a:spLocks noChangeShapeType="1"/>
          </p:cNvSpPr>
          <p:nvPr/>
        </p:nvSpPr>
        <p:spPr bwMode="auto">
          <a:xfrm>
            <a:off x="4735513" y="4648200"/>
            <a:ext cx="0" cy="304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9496" name="Line 41"/>
          <p:cNvSpPr>
            <a:spLocks noChangeShapeType="1"/>
          </p:cNvSpPr>
          <p:nvPr/>
        </p:nvSpPr>
        <p:spPr bwMode="auto">
          <a:xfrm>
            <a:off x="4811713" y="5638800"/>
            <a:ext cx="0" cy="457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9470" name="Object 42"/>
          <p:cNvGraphicFramePr>
            <a:graphicFrameLocks noChangeAspect="1"/>
          </p:cNvGraphicFramePr>
          <p:nvPr/>
        </p:nvGraphicFramePr>
        <p:xfrm>
          <a:off x="4506913" y="5943600"/>
          <a:ext cx="615950" cy="685800"/>
        </p:xfrm>
        <a:graphic>
          <a:graphicData uri="http://schemas.openxmlformats.org/presentationml/2006/ole">
            <p:oleObj spid="_x0000_s19470" name="Equation" r:id="rId15" imgW="114120" imgH="126720" progId="Equation.DSMT4">
              <p:embed/>
            </p:oleObj>
          </a:graphicData>
        </a:graphic>
      </p:graphicFrame>
      <p:sp>
        <p:nvSpPr>
          <p:cNvPr id="19497" name="Freeform 44"/>
          <p:cNvSpPr>
            <a:spLocks/>
          </p:cNvSpPr>
          <p:nvPr/>
        </p:nvSpPr>
        <p:spPr bwMode="auto">
          <a:xfrm>
            <a:off x="1803400" y="2590800"/>
            <a:ext cx="1181100" cy="3733800"/>
          </a:xfrm>
          <a:custGeom>
            <a:avLst/>
            <a:gdLst>
              <a:gd name="T0" fmla="*/ 2147483647 w 744"/>
              <a:gd name="T1" fmla="*/ 0 h 2352"/>
              <a:gd name="T2" fmla="*/ 2147483647 w 744"/>
              <a:gd name="T3" fmla="*/ 2147483647 h 2352"/>
              <a:gd name="T4" fmla="*/ 2147483647 w 744"/>
              <a:gd name="T5" fmla="*/ 2147483647 h 2352"/>
              <a:gd name="T6" fmla="*/ 2147483647 w 744"/>
              <a:gd name="T7" fmla="*/ 2147483647 h 2352"/>
              <a:gd name="T8" fmla="*/ 0 60000 65536"/>
              <a:gd name="T9" fmla="*/ 0 60000 65536"/>
              <a:gd name="T10" fmla="*/ 0 60000 65536"/>
              <a:gd name="T11" fmla="*/ 0 60000 65536"/>
              <a:gd name="T12" fmla="*/ 0 w 744"/>
              <a:gd name="T13" fmla="*/ 0 h 2352"/>
              <a:gd name="T14" fmla="*/ 744 w 744"/>
              <a:gd name="T15" fmla="*/ 2352 h 235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44" h="2352">
                <a:moveTo>
                  <a:pt x="736" y="0"/>
                </a:moveTo>
                <a:cubicBezTo>
                  <a:pt x="384" y="104"/>
                  <a:pt x="32" y="208"/>
                  <a:pt x="16" y="384"/>
                </a:cubicBezTo>
                <a:cubicBezTo>
                  <a:pt x="0" y="560"/>
                  <a:pt x="536" y="728"/>
                  <a:pt x="640" y="1056"/>
                </a:cubicBezTo>
                <a:cubicBezTo>
                  <a:pt x="744" y="1384"/>
                  <a:pt x="692" y="1868"/>
                  <a:pt x="640" y="2352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9498" name="Line 45"/>
          <p:cNvSpPr>
            <a:spLocks noChangeShapeType="1"/>
          </p:cNvSpPr>
          <p:nvPr/>
        </p:nvSpPr>
        <p:spPr bwMode="auto">
          <a:xfrm flipH="1">
            <a:off x="2819400" y="5867400"/>
            <a:ext cx="76200" cy="457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9499" name="Text Box 46"/>
          <p:cNvSpPr txBox="1">
            <a:spLocks noChangeArrowheads="1"/>
          </p:cNvSpPr>
          <p:nvPr/>
        </p:nvSpPr>
        <p:spPr bwMode="auto">
          <a:xfrm>
            <a:off x="5334000" y="2362200"/>
            <a:ext cx="1403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受理系列</a:t>
            </a:r>
          </a:p>
        </p:txBody>
      </p:sp>
      <p:graphicFrame>
        <p:nvGraphicFramePr>
          <p:cNvPr id="19471" name="Object 47"/>
          <p:cNvGraphicFramePr>
            <a:graphicFrameLocks noChangeAspect="1"/>
          </p:cNvGraphicFramePr>
          <p:nvPr/>
        </p:nvGraphicFramePr>
        <p:xfrm>
          <a:off x="6858000" y="2286000"/>
          <a:ext cx="1447800" cy="511175"/>
        </p:xfrm>
        <a:graphic>
          <a:graphicData uri="http://schemas.openxmlformats.org/presentationml/2006/ole">
            <p:oleObj spid="_x0000_s19471" name="Equation" r:id="rId16" imgW="647640" imgH="2286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6556CD0-A1AE-45C2-93E1-A0B148C5CFA0}" type="slidenum">
              <a:rPr lang="en-US" altLang="ja-JP" smtClean="0"/>
              <a:pPr/>
              <a:t>3</a:t>
            </a:fld>
            <a:endParaRPr lang="en-US" altLang="ja-JP" smtClean="0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講義予定</a:t>
            </a:r>
          </a:p>
        </p:txBody>
      </p:sp>
      <p:sp>
        <p:nvSpPr>
          <p:cNvPr id="33796" name="Text Box 3"/>
          <p:cNvSpPr txBox="1">
            <a:spLocks noChangeArrowheads="1"/>
          </p:cNvSpPr>
          <p:nvPr/>
        </p:nvSpPr>
        <p:spPr bwMode="auto">
          <a:xfrm>
            <a:off x="914400" y="1371600"/>
            <a:ext cx="4557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○</a:t>
            </a:r>
            <a:r>
              <a:rPr lang="ja-JP" altLang="en-US"/>
              <a:t>計算機のいろいろな理論モデル</a:t>
            </a:r>
          </a:p>
        </p:txBody>
      </p:sp>
      <p:sp>
        <p:nvSpPr>
          <p:cNvPr id="33797" name="Text Box 4"/>
          <p:cNvSpPr txBox="1">
            <a:spLocks noChangeArrowheads="1"/>
          </p:cNvSpPr>
          <p:nvPr/>
        </p:nvSpPr>
        <p:spPr bwMode="auto">
          <a:xfrm>
            <a:off x="914400" y="2209800"/>
            <a:ext cx="2012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○</a:t>
            </a:r>
            <a:r>
              <a:rPr lang="ja-JP" altLang="en-US"/>
              <a:t>計算の限界</a:t>
            </a:r>
          </a:p>
        </p:txBody>
      </p:sp>
      <p:sp>
        <p:nvSpPr>
          <p:cNvPr id="33798" name="Text Box 5"/>
          <p:cNvSpPr txBox="1">
            <a:spLocks noChangeArrowheads="1"/>
          </p:cNvSpPr>
          <p:nvPr/>
        </p:nvSpPr>
        <p:spPr bwMode="auto">
          <a:xfrm>
            <a:off x="914400" y="2971800"/>
            <a:ext cx="2174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○</a:t>
            </a:r>
            <a:r>
              <a:rPr lang="ja-JP" altLang="en-US"/>
              <a:t>問題の難しさ</a:t>
            </a:r>
          </a:p>
        </p:txBody>
      </p:sp>
      <p:sp>
        <p:nvSpPr>
          <p:cNvPr id="33799" name="Text Box 6"/>
          <p:cNvSpPr txBox="1">
            <a:spLocks noChangeArrowheads="1"/>
          </p:cNvSpPr>
          <p:nvPr/>
        </p:nvSpPr>
        <p:spPr bwMode="auto">
          <a:xfrm>
            <a:off x="914400" y="3886200"/>
            <a:ext cx="2551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○</a:t>
            </a:r>
            <a:r>
              <a:rPr lang="ja-JP" altLang="en-US"/>
              <a:t>現実問題と計算</a:t>
            </a:r>
          </a:p>
        </p:txBody>
      </p:sp>
      <p:sp>
        <p:nvSpPr>
          <p:cNvPr id="33800" name="AutoShape 7"/>
          <p:cNvSpPr>
            <a:spLocks noChangeArrowheads="1"/>
          </p:cNvSpPr>
          <p:nvPr/>
        </p:nvSpPr>
        <p:spPr bwMode="auto">
          <a:xfrm>
            <a:off x="5638800" y="1447800"/>
            <a:ext cx="533400" cy="304800"/>
          </a:xfrm>
          <a:prstGeom prst="rightArrow">
            <a:avLst>
              <a:gd name="adj1" fmla="val 50000"/>
              <a:gd name="adj2" fmla="val 437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01" name="Text Box 8"/>
          <p:cNvSpPr txBox="1">
            <a:spLocks noChangeArrowheads="1"/>
          </p:cNvSpPr>
          <p:nvPr/>
        </p:nvSpPr>
        <p:spPr bwMode="auto">
          <a:xfrm>
            <a:off x="6384925" y="1316038"/>
            <a:ext cx="1403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言語理論</a:t>
            </a:r>
          </a:p>
        </p:txBody>
      </p:sp>
      <p:sp>
        <p:nvSpPr>
          <p:cNvPr id="33802" name="AutoShape 10"/>
          <p:cNvSpPr>
            <a:spLocks noChangeArrowheads="1"/>
          </p:cNvSpPr>
          <p:nvPr/>
        </p:nvSpPr>
        <p:spPr bwMode="auto">
          <a:xfrm>
            <a:off x="3581400" y="2286000"/>
            <a:ext cx="685800" cy="9906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03" name="Text Box 11"/>
          <p:cNvSpPr txBox="1">
            <a:spLocks noChangeArrowheads="1"/>
          </p:cNvSpPr>
          <p:nvPr/>
        </p:nvSpPr>
        <p:spPr bwMode="auto">
          <a:xfrm>
            <a:off x="4724400" y="2514600"/>
            <a:ext cx="170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計算量理論</a:t>
            </a:r>
          </a:p>
        </p:txBody>
      </p:sp>
      <p:sp>
        <p:nvSpPr>
          <p:cNvPr id="33804" name="AutoShape 12"/>
          <p:cNvSpPr>
            <a:spLocks noChangeArrowheads="1"/>
          </p:cNvSpPr>
          <p:nvPr/>
        </p:nvSpPr>
        <p:spPr bwMode="auto">
          <a:xfrm>
            <a:off x="3581400" y="3810000"/>
            <a:ext cx="762000" cy="609600"/>
          </a:xfrm>
          <a:prstGeom prst="rightArrow">
            <a:avLst>
              <a:gd name="adj1" fmla="val 50000"/>
              <a:gd name="adj2" fmla="val 312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05" name="Text Box 13"/>
          <p:cNvSpPr txBox="1">
            <a:spLocks noChangeArrowheads="1"/>
          </p:cNvSpPr>
          <p:nvPr/>
        </p:nvSpPr>
        <p:spPr bwMode="auto">
          <a:xfrm>
            <a:off x="4800600" y="3810000"/>
            <a:ext cx="215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アルゴリズム論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C9083E9-BB7D-417A-94DF-EBEBCD80454E}" type="slidenum">
              <a:rPr lang="en-US" altLang="ja-JP" smtClean="0"/>
              <a:pPr/>
              <a:t>30</a:t>
            </a:fld>
            <a:endParaRPr lang="en-US" altLang="ja-JP" smtClean="0"/>
          </a:p>
        </p:txBody>
      </p:sp>
      <p:sp>
        <p:nvSpPr>
          <p:cNvPr id="20485" name="Text Box 2"/>
          <p:cNvSpPr txBox="1">
            <a:spLocks noChangeArrowheads="1"/>
          </p:cNvSpPr>
          <p:nvPr/>
        </p:nvSpPr>
        <p:spPr bwMode="auto">
          <a:xfrm>
            <a:off x="304800" y="1828800"/>
            <a:ext cx="84423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          </a:t>
            </a:r>
            <a:r>
              <a:rPr lang="ja-JP" altLang="en-US"/>
              <a:t>と           に対して、入力</a:t>
            </a:r>
            <a:r>
              <a:rPr lang="en-US" altLang="ja-JP"/>
              <a:t>1011</a:t>
            </a:r>
            <a:r>
              <a:rPr lang="ja-JP" altLang="en-US"/>
              <a:t>の状態遷移を木によって示し、</a:t>
            </a:r>
          </a:p>
          <a:p>
            <a:r>
              <a:rPr lang="ja-JP" altLang="en-US"/>
              <a:t>受理か不受理かを確認せよ。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練習</a:t>
            </a:r>
          </a:p>
        </p:txBody>
      </p:sp>
      <p:graphicFrame>
        <p:nvGraphicFramePr>
          <p:cNvPr id="20482" name="Object 4"/>
          <p:cNvGraphicFramePr>
            <a:graphicFrameLocks noChangeAspect="1"/>
          </p:cNvGraphicFramePr>
          <p:nvPr/>
        </p:nvGraphicFramePr>
        <p:xfrm>
          <a:off x="304800" y="1676400"/>
          <a:ext cx="762000" cy="679450"/>
        </p:xfrm>
        <a:graphic>
          <a:graphicData uri="http://schemas.openxmlformats.org/presentationml/2006/ole">
            <p:oleObj spid="_x0000_s20482" name="Equation" r:id="rId3" imgW="241200" imgH="215640" progId="Equation.DSMT4">
              <p:embed/>
            </p:oleObj>
          </a:graphicData>
        </a:graphic>
      </p:graphicFrame>
      <p:graphicFrame>
        <p:nvGraphicFramePr>
          <p:cNvPr id="20483" name="Object 5"/>
          <p:cNvGraphicFramePr>
            <a:graphicFrameLocks noChangeAspect="1"/>
          </p:cNvGraphicFramePr>
          <p:nvPr/>
        </p:nvGraphicFramePr>
        <p:xfrm>
          <a:off x="1560513" y="1676400"/>
          <a:ext cx="606425" cy="679450"/>
        </p:xfrm>
        <a:graphic>
          <a:graphicData uri="http://schemas.openxmlformats.org/presentationml/2006/ole">
            <p:oleObj spid="_x0000_s20483" name="Equation" r:id="rId4" imgW="190440" imgH="2156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21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080CD5B-3020-4E94-8088-D39604254BFF}" type="slidenum">
              <a:rPr lang="en-US" altLang="ja-JP" smtClean="0"/>
              <a:pPr/>
              <a:t>31</a:t>
            </a:fld>
            <a:endParaRPr lang="en-US" altLang="ja-JP" smtClean="0"/>
          </a:p>
        </p:txBody>
      </p:sp>
      <p:sp>
        <p:nvSpPr>
          <p:cNvPr id="21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1</a:t>
            </a:r>
            <a:r>
              <a:rPr lang="ja-JP" altLang="en-US" smtClean="0"/>
              <a:t>－４．正規表現</a:t>
            </a:r>
            <a:r>
              <a:rPr lang="en-US" altLang="ja-JP" smtClean="0"/>
              <a:t>(</a:t>
            </a:r>
            <a:r>
              <a:rPr lang="ja-JP" altLang="en-US" smtClean="0"/>
              <a:t>正則表現）</a:t>
            </a:r>
          </a:p>
        </p:txBody>
      </p:sp>
      <p:sp>
        <p:nvSpPr>
          <p:cNvPr id="21523" name="Text Box 3"/>
          <p:cNvSpPr txBox="1">
            <a:spLocks noChangeArrowheads="1"/>
          </p:cNvSpPr>
          <p:nvPr/>
        </p:nvSpPr>
        <p:spPr bwMode="auto">
          <a:xfrm>
            <a:off x="609600" y="685800"/>
            <a:ext cx="70183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DFA</a:t>
            </a:r>
            <a:r>
              <a:rPr lang="ja-JP" altLang="en-US"/>
              <a:t>で受理できる言語に対して、</a:t>
            </a:r>
            <a:r>
              <a:rPr lang="ja-JP" altLang="en-US">
                <a:solidFill>
                  <a:srgbClr val="FF0000"/>
                </a:solidFill>
              </a:rPr>
              <a:t>正規表現</a:t>
            </a:r>
            <a:r>
              <a:rPr lang="ja-JP" altLang="en-US"/>
              <a:t>と呼ばれる</a:t>
            </a:r>
          </a:p>
          <a:p>
            <a:r>
              <a:rPr lang="ja-JP" altLang="en-US"/>
              <a:t>別の表現法が知られている。</a:t>
            </a:r>
          </a:p>
        </p:txBody>
      </p:sp>
      <p:graphicFrame>
        <p:nvGraphicFramePr>
          <p:cNvPr id="21506" name="Object 0"/>
          <p:cNvGraphicFramePr>
            <a:graphicFrameLocks noChangeAspect="1"/>
          </p:cNvGraphicFramePr>
          <p:nvPr/>
        </p:nvGraphicFramePr>
        <p:xfrm>
          <a:off x="679450" y="1905000"/>
          <a:ext cx="493713" cy="533400"/>
        </p:xfrm>
        <a:graphic>
          <a:graphicData uri="http://schemas.openxmlformats.org/presentationml/2006/ole">
            <p:oleObj spid="_x0000_s21506" name="Equation" r:id="rId3" imgW="139680" imgH="152280" progId="Equation.DSMT4">
              <p:embed/>
            </p:oleObj>
          </a:graphicData>
        </a:graphic>
      </p:graphicFrame>
      <p:sp>
        <p:nvSpPr>
          <p:cNvPr id="21524" name="Text Box 7"/>
          <p:cNvSpPr txBox="1">
            <a:spLocks noChangeArrowheads="1"/>
          </p:cNvSpPr>
          <p:nvPr/>
        </p:nvSpPr>
        <p:spPr bwMode="auto">
          <a:xfrm>
            <a:off x="1136650" y="1905000"/>
            <a:ext cx="3206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をアルファベットとする。</a:t>
            </a:r>
          </a:p>
        </p:txBody>
      </p:sp>
      <p:graphicFrame>
        <p:nvGraphicFramePr>
          <p:cNvPr id="21507" name="Object 1"/>
          <p:cNvGraphicFramePr>
            <a:graphicFrameLocks noChangeAspect="1"/>
          </p:cNvGraphicFramePr>
          <p:nvPr/>
        </p:nvGraphicFramePr>
        <p:xfrm>
          <a:off x="685800" y="2362200"/>
          <a:ext cx="493713" cy="533400"/>
        </p:xfrm>
        <a:graphic>
          <a:graphicData uri="http://schemas.openxmlformats.org/presentationml/2006/ole">
            <p:oleObj spid="_x0000_s21507" name="Equation" r:id="rId4" imgW="139680" imgH="152280" progId="Equation.DSMT4">
              <p:embed/>
            </p:oleObj>
          </a:graphicData>
        </a:graphic>
      </p:graphicFrame>
      <p:sp>
        <p:nvSpPr>
          <p:cNvPr id="21525" name="Text Box 9"/>
          <p:cNvSpPr txBox="1">
            <a:spLocks noChangeArrowheads="1"/>
          </p:cNvSpPr>
          <p:nvPr/>
        </p:nvSpPr>
        <p:spPr bwMode="auto">
          <a:xfrm>
            <a:off x="533400" y="2362200"/>
            <a:ext cx="8294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       </a:t>
            </a:r>
            <a:r>
              <a:rPr lang="ja-JP" altLang="en-US"/>
              <a:t>上の正規表現とは、下記の４つにより帰納的に定義される。</a:t>
            </a:r>
          </a:p>
        </p:txBody>
      </p:sp>
      <p:sp>
        <p:nvSpPr>
          <p:cNvPr id="21526" name="Text Box 10"/>
          <p:cNvSpPr txBox="1">
            <a:spLocks noChangeArrowheads="1"/>
          </p:cNvSpPr>
          <p:nvPr/>
        </p:nvSpPr>
        <p:spPr bwMode="auto">
          <a:xfrm>
            <a:off x="776288" y="2936875"/>
            <a:ext cx="5775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１．      で、その表す集合は、空集合である。</a:t>
            </a:r>
          </a:p>
        </p:txBody>
      </p:sp>
      <p:graphicFrame>
        <p:nvGraphicFramePr>
          <p:cNvPr id="21508" name="Object 2"/>
          <p:cNvGraphicFramePr>
            <a:graphicFrameLocks noChangeAspect="1"/>
          </p:cNvGraphicFramePr>
          <p:nvPr/>
        </p:nvGraphicFramePr>
        <p:xfrm>
          <a:off x="1385888" y="2895600"/>
          <a:ext cx="284162" cy="457200"/>
        </p:xfrm>
        <a:graphic>
          <a:graphicData uri="http://schemas.openxmlformats.org/presentationml/2006/ole">
            <p:oleObj spid="_x0000_s21508" name="Equation" r:id="rId5" imgW="126720" imgH="203040" progId="Equation.DSMT4">
              <p:embed/>
            </p:oleObj>
          </a:graphicData>
        </a:graphic>
      </p:graphicFrame>
      <p:sp>
        <p:nvSpPr>
          <p:cNvPr id="21527" name="Text Box 12"/>
          <p:cNvSpPr txBox="1">
            <a:spLocks noChangeArrowheads="1"/>
          </p:cNvSpPr>
          <p:nvPr/>
        </p:nvSpPr>
        <p:spPr bwMode="auto">
          <a:xfrm>
            <a:off x="776288" y="3470275"/>
            <a:ext cx="5470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２．      で、その表す集合は、        である。</a:t>
            </a:r>
          </a:p>
        </p:txBody>
      </p:sp>
      <p:graphicFrame>
        <p:nvGraphicFramePr>
          <p:cNvPr id="21509" name="Object 3"/>
          <p:cNvGraphicFramePr>
            <a:graphicFrameLocks noChangeAspect="1"/>
          </p:cNvGraphicFramePr>
          <p:nvPr/>
        </p:nvGraphicFramePr>
        <p:xfrm>
          <a:off x="1385888" y="3568700"/>
          <a:ext cx="284162" cy="317500"/>
        </p:xfrm>
        <a:graphic>
          <a:graphicData uri="http://schemas.openxmlformats.org/presentationml/2006/ole">
            <p:oleObj spid="_x0000_s21509" name="Equation" r:id="rId6" imgW="126720" imgH="139680" progId="Equation.DSMT4">
              <p:embed/>
            </p:oleObj>
          </a:graphicData>
        </a:graphic>
      </p:graphicFrame>
      <p:graphicFrame>
        <p:nvGraphicFramePr>
          <p:cNvPr id="21510" name="Object 4"/>
          <p:cNvGraphicFramePr>
            <a:graphicFrameLocks noChangeAspect="1"/>
          </p:cNvGraphicFramePr>
          <p:nvPr/>
        </p:nvGraphicFramePr>
        <p:xfrm>
          <a:off x="4510088" y="3505200"/>
          <a:ext cx="533400" cy="449263"/>
        </p:xfrm>
        <a:graphic>
          <a:graphicData uri="http://schemas.openxmlformats.org/presentationml/2006/ole">
            <p:oleObj spid="_x0000_s21510" name="Equation" r:id="rId7" imgW="241200" imgH="203040" progId="Equation.DSMT4">
              <p:embed/>
            </p:oleObj>
          </a:graphicData>
        </a:graphic>
      </p:graphicFrame>
      <p:sp>
        <p:nvSpPr>
          <p:cNvPr id="21528" name="Text Box 18"/>
          <p:cNvSpPr txBox="1">
            <a:spLocks noChangeArrowheads="1"/>
          </p:cNvSpPr>
          <p:nvPr/>
        </p:nvSpPr>
        <p:spPr bwMode="auto">
          <a:xfrm>
            <a:off x="762000" y="3962400"/>
            <a:ext cx="67960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３．        の各元           に対して、       は正規表現で、</a:t>
            </a:r>
          </a:p>
          <a:p>
            <a:r>
              <a:rPr lang="ja-JP" altLang="en-US"/>
              <a:t>     その表す集合は、        である。</a:t>
            </a:r>
          </a:p>
        </p:txBody>
      </p:sp>
      <p:graphicFrame>
        <p:nvGraphicFramePr>
          <p:cNvPr id="21511" name="Object 5"/>
          <p:cNvGraphicFramePr>
            <a:graphicFrameLocks noChangeAspect="1"/>
          </p:cNvGraphicFramePr>
          <p:nvPr/>
        </p:nvGraphicFramePr>
        <p:xfrm>
          <a:off x="2895600" y="4038600"/>
          <a:ext cx="284163" cy="317500"/>
        </p:xfrm>
        <a:graphic>
          <a:graphicData uri="http://schemas.openxmlformats.org/presentationml/2006/ole">
            <p:oleObj spid="_x0000_s21511" name="Equation" r:id="rId8" imgW="126720" imgH="139680" progId="Equation.DSMT4">
              <p:embed/>
            </p:oleObj>
          </a:graphicData>
        </a:graphic>
      </p:graphicFrame>
      <p:graphicFrame>
        <p:nvGraphicFramePr>
          <p:cNvPr id="21512" name="Object 6"/>
          <p:cNvGraphicFramePr>
            <a:graphicFrameLocks noChangeAspect="1"/>
          </p:cNvGraphicFramePr>
          <p:nvPr/>
        </p:nvGraphicFramePr>
        <p:xfrm>
          <a:off x="3657600" y="4343400"/>
          <a:ext cx="533400" cy="449263"/>
        </p:xfrm>
        <a:graphic>
          <a:graphicData uri="http://schemas.openxmlformats.org/presentationml/2006/ole">
            <p:oleObj spid="_x0000_s21512" name="Equation" r:id="rId9" imgW="241200" imgH="203040" progId="Equation.DSMT4">
              <p:embed/>
            </p:oleObj>
          </a:graphicData>
        </a:graphic>
      </p:graphicFrame>
      <p:graphicFrame>
        <p:nvGraphicFramePr>
          <p:cNvPr id="21513" name="Object 7"/>
          <p:cNvGraphicFramePr>
            <a:graphicFrameLocks noChangeAspect="1"/>
          </p:cNvGraphicFramePr>
          <p:nvPr/>
        </p:nvGraphicFramePr>
        <p:xfrm>
          <a:off x="1371600" y="3886200"/>
          <a:ext cx="493713" cy="533400"/>
        </p:xfrm>
        <a:graphic>
          <a:graphicData uri="http://schemas.openxmlformats.org/presentationml/2006/ole">
            <p:oleObj spid="_x0000_s21513" name="Equation" r:id="rId10" imgW="139680" imgH="152280" progId="Equation.DSMT4">
              <p:embed/>
            </p:oleObj>
          </a:graphicData>
        </a:graphic>
      </p:graphicFrame>
      <p:graphicFrame>
        <p:nvGraphicFramePr>
          <p:cNvPr id="21514" name="Object 8"/>
          <p:cNvGraphicFramePr>
            <a:graphicFrameLocks noChangeAspect="1"/>
          </p:cNvGraphicFramePr>
          <p:nvPr/>
        </p:nvGraphicFramePr>
        <p:xfrm>
          <a:off x="5105400" y="4038600"/>
          <a:ext cx="284163" cy="317500"/>
        </p:xfrm>
        <a:graphic>
          <a:graphicData uri="http://schemas.openxmlformats.org/presentationml/2006/ole">
            <p:oleObj spid="_x0000_s21514" name="Equation" r:id="rId11" imgW="126720" imgH="139680" progId="Equation.DSMT4">
              <p:embed/>
            </p:oleObj>
          </a:graphicData>
        </a:graphic>
      </p:graphicFrame>
      <p:sp>
        <p:nvSpPr>
          <p:cNvPr id="21529" name="Text Box 23"/>
          <p:cNvSpPr txBox="1">
            <a:spLocks noChangeArrowheads="1"/>
          </p:cNvSpPr>
          <p:nvPr/>
        </p:nvSpPr>
        <p:spPr bwMode="auto">
          <a:xfrm>
            <a:off x="747713" y="4800600"/>
            <a:ext cx="805815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４．      と     がそれぞれ言語         と言語         を表す正規表現</a:t>
            </a:r>
          </a:p>
          <a:p>
            <a:r>
              <a:rPr lang="ja-JP" altLang="en-US"/>
              <a:t>   のとき、                                    は正規表現で、それぞれ</a:t>
            </a:r>
          </a:p>
          <a:p>
            <a:r>
              <a:rPr lang="ja-JP" altLang="en-US"/>
              <a:t>                                      を表す。</a:t>
            </a:r>
          </a:p>
        </p:txBody>
      </p:sp>
      <p:graphicFrame>
        <p:nvGraphicFramePr>
          <p:cNvPr id="21515" name="Object 9"/>
          <p:cNvGraphicFramePr>
            <a:graphicFrameLocks noChangeAspect="1"/>
          </p:cNvGraphicFramePr>
          <p:nvPr/>
        </p:nvGraphicFramePr>
        <p:xfrm>
          <a:off x="1295400" y="4800600"/>
          <a:ext cx="342900" cy="381000"/>
        </p:xfrm>
        <a:graphic>
          <a:graphicData uri="http://schemas.openxmlformats.org/presentationml/2006/ole">
            <p:oleObj spid="_x0000_s21515" name="Equation" r:id="rId12" imgW="114120" imgH="126720" progId="Equation.DSMT4">
              <p:embed/>
            </p:oleObj>
          </a:graphicData>
        </a:graphic>
      </p:graphicFrame>
      <p:graphicFrame>
        <p:nvGraphicFramePr>
          <p:cNvPr id="21516" name="Object 10"/>
          <p:cNvGraphicFramePr>
            <a:graphicFrameLocks noChangeAspect="1"/>
          </p:cNvGraphicFramePr>
          <p:nvPr/>
        </p:nvGraphicFramePr>
        <p:xfrm>
          <a:off x="1981200" y="4856163"/>
          <a:ext cx="342900" cy="423862"/>
        </p:xfrm>
        <a:graphic>
          <a:graphicData uri="http://schemas.openxmlformats.org/presentationml/2006/ole">
            <p:oleObj spid="_x0000_s21516" name="Equation" r:id="rId13" imgW="114120" imgH="139680" progId="Equation.DSMT4">
              <p:embed/>
            </p:oleObj>
          </a:graphicData>
        </a:graphic>
      </p:graphicFrame>
      <p:graphicFrame>
        <p:nvGraphicFramePr>
          <p:cNvPr id="21517" name="Object 11"/>
          <p:cNvGraphicFramePr>
            <a:graphicFrameLocks noChangeAspect="1"/>
          </p:cNvGraphicFramePr>
          <p:nvPr/>
        </p:nvGraphicFramePr>
        <p:xfrm>
          <a:off x="4514850" y="4743450"/>
          <a:ext cx="458788" cy="496888"/>
        </p:xfrm>
        <a:graphic>
          <a:graphicData uri="http://schemas.openxmlformats.org/presentationml/2006/ole">
            <p:oleObj spid="_x0000_s21517" name="Equation" r:id="rId14" imgW="152280" imgH="164880" progId="Equation.DSMT4">
              <p:embed/>
            </p:oleObj>
          </a:graphicData>
        </a:graphic>
      </p:graphicFrame>
      <p:graphicFrame>
        <p:nvGraphicFramePr>
          <p:cNvPr id="21518" name="Object 12"/>
          <p:cNvGraphicFramePr>
            <a:graphicFrameLocks noChangeAspect="1"/>
          </p:cNvGraphicFramePr>
          <p:nvPr/>
        </p:nvGraphicFramePr>
        <p:xfrm>
          <a:off x="6019800" y="4800600"/>
          <a:ext cx="425450" cy="533400"/>
        </p:xfrm>
        <a:graphic>
          <a:graphicData uri="http://schemas.openxmlformats.org/presentationml/2006/ole">
            <p:oleObj spid="_x0000_s21518" name="Equation" r:id="rId15" imgW="139680" imgH="177480" progId="Equation.DSMT4">
              <p:embed/>
            </p:oleObj>
          </a:graphicData>
        </a:graphic>
      </p:graphicFrame>
      <p:graphicFrame>
        <p:nvGraphicFramePr>
          <p:cNvPr id="21519" name="Object 13"/>
          <p:cNvGraphicFramePr>
            <a:graphicFrameLocks noChangeAspect="1"/>
          </p:cNvGraphicFramePr>
          <p:nvPr/>
        </p:nvGraphicFramePr>
        <p:xfrm>
          <a:off x="2057400" y="5178425"/>
          <a:ext cx="2667000" cy="536575"/>
        </p:xfrm>
        <a:graphic>
          <a:graphicData uri="http://schemas.openxmlformats.org/presentationml/2006/ole">
            <p:oleObj spid="_x0000_s21519" name="Equation" r:id="rId16" imgW="1002960" imgH="203040" progId="Equation.DSMT4">
              <p:embed/>
            </p:oleObj>
          </a:graphicData>
        </a:graphic>
      </p:graphicFrame>
      <p:graphicFrame>
        <p:nvGraphicFramePr>
          <p:cNvPr id="21520" name="Object 14"/>
          <p:cNvGraphicFramePr>
            <a:graphicFrameLocks noChangeAspect="1"/>
          </p:cNvGraphicFramePr>
          <p:nvPr/>
        </p:nvGraphicFramePr>
        <p:xfrm>
          <a:off x="1219200" y="5486400"/>
          <a:ext cx="2265363" cy="608013"/>
        </p:xfrm>
        <a:graphic>
          <a:graphicData uri="http://schemas.openxmlformats.org/presentationml/2006/ole">
            <p:oleObj spid="_x0000_s21520" name="Equation" r:id="rId17" imgW="850680" imgH="228600" progId="Equation.DSMT4">
              <p:embed/>
            </p:oleObj>
          </a:graphicData>
        </a:graphic>
      </p:graphicFrame>
      <p:sp>
        <p:nvSpPr>
          <p:cNvPr id="21530" name="AutoShape 31"/>
          <p:cNvSpPr>
            <a:spLocks noChangeArrowheads="1"/>
          </p:cNvSpPr>
          <p:nvPr/>
        </p:nvSpPr>
        <p:spPr bwMode="auto">
          <a:xfrm>
            <a:off x="152400" y="1828800"/>
            <a:ext cx="8686800" cy="4419600"/>
          </a:xfrm>
          <a:prstGeom prst="flowChartAlternateProcess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531" name="Text Box 4"/>
          <p:cNvSpPr txBox="1">
            <a:spLocks noChangeArrowheads="1"/>
          </p:cNvSpPr>
          <p:nvPr/>
        </p:nvSpPr>
        <p:spPr bwMode="auto">
          <a:xfrm>
            <a:off x="857250" y="1500188"/>
            <a:ext cx="2492375" cy="4619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定義：（正規表現）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E1AFE4A-A6BD-4E38-92F5-D036BC438168}" type="slidenum">
              <a:rPr lang="en-US" altLang="ja-JP" smtClean="0"/>
              <a:pPr/>
              <a:t>32</a:t>
            </a:fld>
            <a:endParaRPr lang="en-US" altLang="ja-JP" smtClean="0"/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正規演算の優先順位</a:t>
            </a:r>
          </a:p>
        </p:txBody>
      </p:sp>
      <p:sp>
        <p:nvSpPr>
          <p:cNvPr id="22533" name="Text Box 3"/>
          <p:cNvSpPr txBox="1">
            <a:spLocks noChangeArrowheads="1"/>
          </p:cNvSpPr>
          <p:nvPr/>
        </p:nvSpPr>
        <p:spPr bwMode="auto">
          <a:xfrm>
            <a:off x="746125" y="1087438"/>
            <a:ext cx="72882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正規表現の演算記号に優先順位をつけることによって、</a:t>
            </a:r>
          </a:p>
          <a:p>
            <a:r>
              <a:rPr lang="ja-JP" altLang="en-US"/>
              <a:t>括弧を省略できる。</a:t>
            </a:r>
          </a:p>
        </p:txBody>
      </p:sp>
      <p:graphicFrame>
        <p:nvGraphicFramePr>
          <p:cNvPr id="22530" name="Object 0"/>
          <p:cNvGraphicFramePr>
            <a:graphicFrameLocks noChangeAspect="1"/>
          </p:cNvGraphicFramePr>
          <p:nvPr/>
        </p:nvGraphicFramePr>
        <p:xfrm>
          <a:off x="1371600" y="2133600"/>
          <a:ext cx="4495800" cy="1395413"/>
        </p:xfrm>
        <a:graphic>
          <a:graphicData uri="http://schemas.openxmlformats.org/presentationml/2006/ole">
            <p:oleObj spid="_x0000_s22530" name="Equation" r:id="rId3" imgW="736560" imgH="228600" progId="Equation.DSMT4">
              <p:embed/>
            </p:oleObj>
          </a:graphicData>
        </a:graphic>
      </p:graphicFrame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838200" y="3886200"/>
            <a:ext cx="60436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通常は、上のように優先順位があると考えて、</a:t>
            </a:r>
          </a:p>
          <a:p>
            <a:r>
              <a:rPr lang="ja-JP" altLang="en-US"/>
              <a:t>不必要な括弧は省略する。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67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36F6767-5987-4069-9E3A-34F70361FB7D}" type="slidenum">
              <a:rPr lang="en-US" altLang="ja-JP" smtClean="0"/>
              <a:pPr/>
              <a:t>33</a:t>
            </a:fld>
            <a:endParaRPr lang="en-US" altLang="ja-JP" smtClean="0"/>
          </a:p>
        </p:txBody>
      </p:sp>
      <p:sp>
        <p:nvSpPr>
          <p:cNvPr id="235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例</a:t>
            </a:r>
          </a:p>
        </p:txBody>
      </p:sp>
      <p:sp>
        <p:nvSpPr>
          <p:cNvPr id="23569" name="Text Box 3"/>
          <p:cNvSpPr txBox="1">
            <a:spLocks noChangeArrowheads="1"/>
          </p:cNvSpPr>
          <p:nvPr/>
        </p:nvSpPr>
        <p:spPr bwMode="auto">
          <a:xfrm>
            <a:off x="593725" y="650875"/>
            <a:ext cx="68405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アルファベット                       上の正規表現を考える。</a:t>
            </a:r>
          </a:p>
        </p:txBody>
      </p:sp>
      <p:graphicFrame>
        <p:nvGraphicFramePr>
          <p:cNvPr id="23554" name="Object 0"/>
          <p:cNvGraphicFramePr>
            <a:graphicFrameLocks noChangeAspect="1"/>
          </p:cNvGraphicFramePr>
          <p:nvPr/>
        </p:nvGraphicFramePr>
        <p:xfrm>
          <a:off x="2590800" y="658813"/>
          <a:ext cx="1371600" cy="484187"/>
        </p:xfrm>
        <a:graphic>
          <a:graphicData uri="http://schemas.openxmlformats.org/presentationml/2006/ole">
            <p:oleObj spid="_x0000_s23554" name="Equation" r:id="rId3" imgW="571320" imgH="203040" progId="Equation.DSMT4">
              <p:embed/>
            </p:oleObj>
          </a:graphicData>
        </a:graphic>
      </p:graphicFrame>
      <p:graphicFrame>
        <p:nvGraphicFramePr>
          <p:cNvPr id="23555" name="Object 1"/>
          <p:cNvGraphicFramePr>
            <a:graphicFrameLocks noChangeAspect="1"/>
          </p:cNvGraphicFramePr>
          <p:nvPr/>
        </p:nvGraphicFramePr>
        <p:xfrm>
          <a:off x="2286000" y="1295400"/>
          <a:ext cx="1219200" cy="484188"/>
        </p:xfrm>
        <a:graphic>
          <a:graphicData uri="http://schemas.openxmlformats.org/presentationml/2006/ole">
            <p:oleObj spid="_x0000_s23555" name="Equation" r:id="rId4" imgW="507960" imgH="203040" progId="Equation.DSMT4">
              <p:embed/>
            </p:oleObj>
          </a:graphicData>
        </a:graphic>
      </p:graphicFrame>
      <p:graphicFrame>
        <p:nvGraphicFramePr>
          <p:cNvPr id="23556" name="Object 2"/>
          <p:cNvGraphicFramePr>
            <a:graphicFrameLocks noChangeAspect="1"/>
          </p:cNvGraphicFramePr>
          <p:nvPr/>
        </p:nvGraphicFramePr>
        <p:xfrm>
          <a:off x="3581400" y="1268413"/>
          <a:ext cx="1095375" cy="484187"/>
        </p:xfrm>
        <a:graphic>
          <a:graphicData uri="http://schemas.openxmlformats.org/presentationml/2006/ole">
            <p:oleObj spid="_x0000_s23556" name="Equation" r:id="rId5" imgW="457200" imgH="203040" progId="Equation.DSMT4">
              <p:embed/>
            </p:oleObj>
          </a:graphicData>
        </a:graphic>
      </p:graphicFrame>
      <p:graphicFrame>
        <p:nvGraphicFramePr>
          <p:cNvPr id="23557" name="Object 3"/>
          <p:cNvGraphicFramePr>
            <a:graphicFrameLocks noChangeAspect="1"/>
          </p:cNvGraphicFramePr>
          <p:nvPr/>
        </p:nvGraphicFramePr>
        <p:xfrm>
          <a:off x="1020763" y="1295400"/>
          <a:ext cx="1219200" cy="484188"/>
        </p:xfrm>
        <a:graphic>
          <a:graphicData uri="http://schemas.openxmlformats.org/presentationml/2006/ole">
            <p:oleObj spid="_x0000_s23557" name="Equation" r:id="rId6" imgW="507960" imgH="203040" progId="Equation.DSMT4">
              <p:embed/>
            </p:oleObj>
          </a:graphicData>
        </a:graphic>
      </p:graphicFrame>
      <p:graphicFrame>
        <p:nvGraphicFramePr>
          <p:cNvPr id="23558" name="Object 4"/>
          <p:cNvGraphicFramePr>
            <a:graphicFrameLocks noChangeAspect="1"/>
          </p:cNvGraphicFramePr>
          <p:nvPr/>
        </p:nvGraphicFramePr>
        <p:xfrm>
          <a:off x="4724400" y="1219200"/>
          <a:ext cx="1519238" cy="484188"/>
        </p:xfrm>
        <a:graphic>
          <a:graphicData uri="http://schemas.openxmlformats.org/presentationml/2006/ole">
            <p:oleObj spid="_x0000_s23558" name="Equation" r:id="rId7" imgW="634680" imgH="203040" progId="Equation.DSMT4">
              <p:embed/>
            </p:oleObj>
          </a:graphicData>
        </a:graphic>
      </p:graphicFrame>
      <p:graphicFrame>
        <p:nvGraphicFramePr>
          <p:cNvPr id="23559" name="Object 5"/>
          <p:cNvGraphicFramePr>
            <a:graphicFrameLocks noChangeAspect="1"/>
          </p:cNvGraphicFramePr>
          <p:nvPr/>
        </p:nvGraphicFramePr>
        <p:xfrm>
          <a:off x="6400800" y="1219200"/>
          <a:ext cx="1397000" cy="484188"/>
        </p:xfrm>
        <a:graphic>
          <a:graphicData uri="http://schemas.openxmlformats.org/presentationml/2006/ole">
            <p:oleObj spid="_x0000_s23559" name="Equation" r:id="rId8" imgW="583920" imgH="203040" progId="Equation.DSMT4">
              <p:embed/>
            </p:oleObj>
          </a:graphicData>
        </a:graphic>
      </p:graphicFrame>
      <p:graphicFrame>
        <p:nvGraphicFramePr>
          <p:cNvPr id="23560" name="Object 6"/>
          <p:cNvGraphicFramePr>
            <a:graphicFrameLocks noChangeAspect="1"/>
          </p:cNvGraphicFramePr>
          <p:nvPr/>
        </p:nvGraphicFramePr>
        <p:xfrm>
          <a:off x="1082675" y="1905000"/>
          <a:ext cx="1276350" cy="484188"/>
        </p:xfrm>
        <a:graphic>
          <a:graphicData uri="http://schemas.openxmlformats.org/presentationml/2006/ole">
            <p:oleObj spid="_x0000_s23560" name="Equation" r:id="rId9" imgW="533160" imgH="203040" progId="Equation.DSMT4">
              <p:embed/>
            </p:oleObj>
          </a:graphicData>
        </a:graphic>
      </p:graphicFrame>
      <p:graphicFrame>
        <p:nvGraphicFramePr>
          <p:cNvPr id="23561" name="Object 7"/>
          <p:cNvGraphicFramePr>
            <a:graphicFrameLocks noChangeAspect="1"/>
          </p:cNvGraphicFramePr>
          <p:nvPr/>
        </p:nvGraphicFramePr>
        <p:xfrm>
          <a:off x="4359275" y="1905000"/>
          <a:ext cx="2619375" cy="484188"/>
        </p:xfrm>
        <a:graphic>
          <a:graphicData uri="http://schemas.openxmlformats.org/presentationml/2006/ole">
            <p:oleObj spid="_x0000_s23561" name="Equation" r:id="rId10" imgW="1091880" imgH="203040" progId="Equation.DSMT4">
              <p:embed/>
            </p:oleObj>
          </a:graphicData>
        </a:graphic>
      </p:graphicFrame>
      <p:graphicFrame>
        <p:nvGraphicFramePr>
          <p:cNvPr id="23562" name="Object 8"/>
          <p:cNvGraphicFramePr>
            <a:graphicFrameLocks noChangeAspect="1"/>
          </p:cNvGraphicFramePr>
          <p:nvPr/>
        </p:nvGraphicFramePr>
        <p:xfrm>
          <a:off x="2378075" y="1905000"/>
          <a:ext cx="1889125" cy="484188"/>
        </p:xfrm>
        <a:graphic>
          <a:graphicData uri="http://schemas.openxmlformats.org/presentationml/2006/ole">
            <p:oleObj spid="_x0000_s23562" name="Equation" r:id="rId11" imgW="787320" imgH="203040" progId="Equation.DSMT4">
              <p:embed/>
            </p:oleObj>
          </a:graphicData>
        </a:graphic>
      </p:graphicFrame>
      <p:graphicFrame>
        <p:nvGraphicFramePr>
          <p:cNvPr id="23563" name="Object 9"/>
          <p:cNvGraphicFramePr>
            <a:graphicFrameLocks noChangeAspect="1"/>
          </p:cNvGraphicFramePr>
          <p:nvPr/>
        </p:nvGraphicFramePr>
        <p:xfrm>
          <a:off x="990600" y="2590800"/>
          <a:ext cx="5268913" cy="484188"/>
        </p:xfrm>
        <a:graphic>
          <a:graphicData uri="http://schemas.openxmlformats.org/presentationml/2006/ole">
            <p:oleObj spid="_x0000_s23563" name="Equation" r:id="rId12" imgW="2197080" imgH="203040" progId="Equation.DSMT4">
              <p:embed/>
            </p:oleObj>
          </a:graphicData>
        </a:graphic>
      </p:graphicFrame>
      <p:graphicFrame>
        <p:nvGraphicFramePr>
          <p:cNvPr id="23564" name="Object 10"/>
          <p:cNvGraphicFramePr>
            <a:graphicFrameLocks noChangeAspect="1"/>
          </p:cNvGraphicFramePr>
          <p:nvPr/>
        </p:nvGraphicFramePr>
        <p:xfrm>
          <a:off x="1066800" y="3200400"/>
          <a:ext cx="4659313" cy="549275"/>
        </p:xfrm>
        <a:graphic>
          <a:graphicData uri="http://schemas.openxmlformats.org/presentationml/2006/ole">
            <p:oleObj spid="_x0000_s23564" name="Equation" r:id="rId13" imgW="1942920" imgH="228600" progId="Equation.DSMT4">
              <p:embed/>
            </p:oleObj>
          </a:graphicData>
        </a:graphic>
      </p:graphicFrame>
      <p:graphicFrame>
        <p:nvGraphicFramePr>
          <p:cNvPr id="23565" name="Object 11"/>
          <p:cNvGraphicFramePr>
            <a:graphicFrameLocks noChangeAspect="1"/>
          </p:cNvGraphicFramePr>
          <p:nvPr/>
        </p:nvGraphicFramePr>
        <p:xfrm>
          <a:off x="914400" y="3657600"/>
          <a:ext cx="5969000" cy="549275"/>
        </p:xfrm>
        <a:graphic>
          <a:graphicData uri="http://schemas.openxmlformats.org/presentationml/2006/ole">
            <p:oleObj spid="_x0000_s23565" name="Equation" r:id="rId14" imgW="2489040" imgH="228600" progId="Equation.DSMT4">
              <p:embed/>
            </p:oleObj>
          </a:graphicData>
        </a:graphic>
      </p:graphicFrame>
      <p:graphicFrame>
        <p:nvGraphicFramePr>
          <p:cNvPr id="23566" name="Object 12"/>
          <p:cNvGraphicFramePr>
            <a:graphicFrameLocks noChangeAspect="1"/>
          </p:cNvGraphicFramePr>
          <p:nvPr/>
        </p:nvGraphicFramePr>
        <p:xfrm>
          <a:off x="914400" y="4191000"/>
          <a:ext cx="5694363" cy="2197100"/>
        </p:xfrm>
        <a:graphic>
          <a:graphicData uri="http://schemas.openxmlformats.org/presentationml/2006/ole">
            <p:oleObj spid="_x0000_s23566" name="Equation" r:id="rId15" imgW="2374560" imgH="9144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D182FFB-8D29-45CA-BC67-B89B60E18757}" type="slidenum">
              <a:rPr lang="en-US" altLang="ja-JP" smtClean="0"/>
              <a:pPr/>
              <a:t>34</a:t>
            </a:fld>
            <a:endParaRPr lang="en-US" altLang="ja-JP" smtClean="0"/>
          </a:p>
        </p:txBody>
      </p:sp>
      <p:sp>
        <p:nvSpPr>
          <p:cNvPr id="245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練習</a:t>
            </a:r>
          </a:p>
        </p:txBody>
      </p:sp>
      <p:sp>
        <p:nvSpPr>
          <p:cNvPr id="24586" name="Text Box 3"/>
          <p:cNvSpPr txBox="1">
            <a:spLocks noChangeArrowheads="1"/>
          </p:cNvSpPr>
          <p:nvPr/>
        </p:nvSpPr>
        <p:spPr bwMode="auto">
          <a:xfrm>
            <a:off x="609600" y="1143000"/>
            <a:ext cx="661035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このとき、</a:t>
            </a:r>
          </a:p>
          <a:p>
            <a:r>
              <a:rPr lang="ja-JP" altLang="en-US"/>
              <a:t>次の正規表現で表される言語に含まれる文字列を</a:t>
            </a:r>
          </a:p>
          <a:p>
            <a:r>
              <a:rPr lang="ja-JP" altLang="en-US"/>
              <a:t>いくつか示し、その直感的な意味を述べよ。</a:t>
            </a:r>
          </a:p>
        </p:txBody>
      </p:sp>
      <p:sp>
        <p:nvSpPr>
          <p:cNvPr id="24587" name="Text Box 5"/>
          <p:cNvSpPr txBox="1">
            <a:spLocks noChangeArrowheads="1"/>
          </p:cNvSpPr>
          <p:nvPr/>
        </p:nvSpPr>
        <p:spPr bwMode="auto">
          <a:xfrm>
            <a:off x="593725" y="727075"/>
            <a:ext cx="6483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アルファベットを                                           とする。</a:t>
            </a:r>
          </a:p>
        </p:txBody>
      </p:sp>
      <p:graphicFrame>
        <p:nvGraphicFramePr>
          <p:cNvPr id="24578" name="Object 0"/>
          <p:cNvGraphicFramePr>
            <a:graphicFrameLocks noChangeAspect="1"/>
          </p:cNvGraphicFramePr>
          <p:nvPr/>
        </p:nvGraphicFramePr>
        <p:xfrm>
          <a:off x="2667000" y="762000"/>
          <a:ext cx="2943225" cy="530225"/>
        </p:xfrm>
        <a:graphic>
          <a:graphicData uri="http://schemas.openxmlformats.org/presentationml/2006/ole">
            <p:oleObj spid="_x0000_s24578" name="Equation" r:id="rId3" imgW="1117440" imgH="203040" progId="Equation.DSMT4">
              <p:embed/>
            </p:oleObj>
          </a:graphicData>
        </a:graphic>
      </p:graphicFrame>
      <p:sp>
        <p:nvSpPr>
          <p:cNvPr id="24588" name="Text Box 8"/>
          <p:cNvSpPr txBox="1">
            <a:spLocks noChangeArrowheads="1"/>
          </p:cNvSpPr>
          <p:nvPr/>
        </p:nvSpPr>
        <p:spPr bwMode="auto">
          <a:xfrm>
            <a:off x="685800" y="25908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graphicFrame>
        <p:nvGraphicFramePr>
          <p:cNvPr id="24579" name="Object 1"/>
          <p:cNvGraphicFramePr>
            <a:graphicFrameLocks noChangeAspect="1"/>
          </p:cNvGraphicFramePr>
          <p:nvPr/>
        </p:nvGraphicFramePr>
        <p:xfrm>
          <a:off x="1371600" y="2590800"/>
          <a:ext cx="1504950" cy="530225"/>
        </p:xfrm>
        <a:graphic>
          <a:graphicData uri="http://schemas.openxmlformats.org/presentationml/2006/ole">
            <p:oleObj spid="_x0000_s24579" name="Equation" r:id="rId4" imgW="571320" imgH="203040" progId="Equation.DSMT4">
              <p:embed/>
            </p:oleObj>
          </a:graphicData>
        </a:graphic>
      </p:graphicFrame>
      <p:sp>
        <p:nvSpPr>
          <p:cNvPr id="24589" name="Text Box 10"/>
          <p:cNvSpPr txBox="1">
            <a:spLocks noChangeArrowheads="1"/>
          </p:cNvSpPr>
          <p:nvPr/>
        </p:nvSpPr>
        <p:spPr bwMode="auto">
          <a:xfrm>
            <a:off x="685800" y="34290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graphicFrame>
        <p:nvGraphicFramePr>
          <p:cNvPr id="24580" name="Object 2"/>
          <p:cNvGraphicFramePr>
            <a:graphicFrameLocks noChangeAspect="1"/>
          </p:cNvGraphicFramePr>
          <p:nvPr/>
        </p:nvGraphicFramePr>
        <p:xfrm>
          <a:off x="1447800" y="3352800"/>
          <a:ext cx="631825" cy="530225"/>
        </p:xfrm>
        <a:graphic>
          <a:graphicData uri="http://schemas.openxmlformats.org/presentationml/2006/ole">
            <p:oleObj spid="_x0000_s24580" name="Equation" r:id="rId5" imgW="241200" imgH="203040" progId="Equation.DSMT4">
              <p:embed/>
            </p:oleObj>
          </a:graphicData>
        </a:graphic>
      </p:graphicFrame>
      <p:sp>
        <p:nvSpPr>
          <p:cNvPr id="24590" name="Text Box 13"/>
          <p:cNvSpPr txBox="1">
            <a:spLocks noChangeArrowheads="1"/>
          </p:cNvSpPr>
          <p:nvPr/>
        </p:nvSpPr>
        <p:spPr bwMode="auto">
          <a:xfrm>
            <a:off x="609600" y="41148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（３）</a:t>
            </a:r>
          </a:p>
        </p:txBody>
      </p:sp>
      <p:graphicFrame>
        <p:nvGraphicFramePr>
          <p:cNvPr id="24581" name="Object 3"/>
          <p:cNvGraphicFramePr>
            <a:graphicFrameLocks noChangeAspect="1"/>
          </p:cNvGraphicFramePr>
          <p:nvPr/>
        </p:nvGraphicFramePr>
        <p:xfrm>
          <a:off x="1447800" y="4038600"/>
          <a:ext cx="631825" cy="530225"/>
        </p:xfrm>
        <a:graphic>
          <a:graphicData uri="http://schemas.openxmlformats.org/presentationml/2006/ole">
            <p:oleObj spid="_x0000_s24581" name="Equation" r:id="rId6" imgW="241200" imgH="203040" progId="Equation.DSMT4">
              <p:embed/>
            </p:oleObj>
          </a:graphicData>
        </a:graphic>
      </p:graphicFrame>
      <p:sp>
        <p:nvSpPr>
          <p:cNvPr id="24591" name="Text Box 15"/>
          <p:cNvSpPr txBox="1">
            <a:spLocks noChangeArrowheads="1"/>
          </p:cNvSpPr>
          <p:nvPr/>
        </p:nvSpPr>
        <p:spPr bwMode="auto">
          <a:xfrm>
            <a:off x="685800" y="47244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（４）</a:t>
            </a:r>
          </a:p>
        </p:txBody>
      </p:sp>
      <p:graphicFrame>
        <p:nvGraphicFramePr>
          <p:cNvPr id="24582" name="Object 4"/>
          <p:cNvGraphicFramePr>
            <a:graphicFrameLocks noChangeAspect="1"/>
          </p:cNvGraphicFramePr>
          <p:nvPr/>
        </p:nvGraphicFramePr>
        <p:xfrm>
          <a:off x="1447800" y="4648200"/>
          <a:ext cx="1003300" cy="530225"/>
        </p:xfrm>
        <a:graphic>
          <a:graphicData uri="http://schemas.openxmlformats.org/presentationml/2006/ole">
            <p:oleObj spid="_x0000_s24582" name="Equation" r:id="rId7" imgW="380880" imgH="203040" progId="Equation.DSMT4">
              <p:embed/>
            </p:oleObj>
          </a:graphicData>
        </a:graphic>
      </p:graphicFrame>
      <p:sp>
        <p:nvSpPr>
          <p:cNvPr id="24592" name="Text Box 17"/>
          <p:cNvSpPr txBox="1">
            <a:spLocks noChangeArrowheads="1"/>
          </p:cNvSpPr>
          <p:nvPr/>
        </p:nvSpPr>
        <p:spPr bwMode="auto">
          <a:xfrm>
            <a:off x="685800" y="53340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（５）</a:t>
            </a:r>
          </a:p>
        </p:txBody>
      </p:sp>
      <p:graphicFrame>
        <p:nvGraphicFramePr>
          <p:cNvPr id="24583" name="Object 5"/>
          <p:cNvGraphicFramePr>
            <a:graphicFrameLocks noChangeAspect="1"/>
          </p:cNvGraphicFramePr>
          <p:nvPr/>
        </p:nvGraphicFramePr>
        <p:xfrm>
          <a:off x="1447800" y="5257800"/>
          <a:ext cx="1804988" cy="600075"/>
        </p:xfrm>
        <a:graphic>
          <a:graphicData uri="http://schemas.openxmlformats.org/presentationml/2006/ole">
            <p:oleObj spid="_x0000_s24583" name="Equation" r:id="rId8" imgW="685800" imgH="2286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1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14F54EF-6FC7-4E01-ACBB-FFDC98CEC17C}" type="slidenum">
              <a:rPr lang="en-US" altLang="ja-JP" smtClean="0"/>
              <a:pPr/>
              <a:t>35</a:t>
            </a:fld>
            <a:endParaRPr lang="en-US" altLang="ja-JP" smtClean="0"/>
          </a:p>
        </p:txBody>
      </p:sp>
      <p:sp>
        <p:nvSpPr>
          <p:cNvPr id="256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正規表現の応用</a:t>
            </a:r>
          </a:p>
        </p:txBody>
      </p:sp>
      <p:sp>
        <p:nvSpPr>
          <p:cNvPr id="25614" name="Text Box 3"/>
          <p:cNvSpPr txBox="1">
            <a:spLocks noChangeArrowheads="1"/>
          </p:cNvSpPr>
          <p:nvPr/>
        </p:nvSpPr>
        <p:spPr bwMode="auto">
          <a:xfrm>
            <a:off x="304800" y="685800"/>
            <a:ext cx="84312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UNIX</a:t>
            </a:r>
            <a:r>
              <a:rPr lang="ja-JP" altLang="en-US"/>
              <a:t>シェルでは、正規表現で引数を指定できる。</a:t>
            </a:r>
          </a:p>
          <a:p>
            <a:r>
              <a:rPr lang="ja-JP" altLang="en-US"/>
              <a:t>ただし、</a:t>
            </a:r>
            <a:r>
              <a:rPr lang="en-US" altLang="ja-JP"/>
              <a:t>UNIX</a:t>
            </a:r>
            <a:r>
              <a:rPr lang="ja-JP" altLang="en-US"/>
              <a:t>の正規表現は、</a:t>
            </a:r>
            <a:r>
              <a:rPr lang="en-US" altLang="ja-JP"/>
              <a:t>UNIX</a:t>
            </a:r>
            <a:r>
              <a:rPr lang="ja-JP" altLang="en-US"/>
              <a:t>独特のものなので注意する。</a:t>
            </a:r>
          </a:p>
        </p:txBody>
      </p:sp>
      <p:sp>
        <p:nvSpPr>
          <p:cNvPr id="25615" name="Text Box 7"/>
          <p:cNvSpPr txBox="1">
            <a:spLocks noChangeArrowheads="1"/>
          </p:cNvSpPr>
          <p:nvPr/>
        </p:nvSpPr>
        <p:spPr bwMode="auto">
          <a:xfrm>
            <a:off x="746125" y="2306638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ja-JP" altLang="ja-JP"/>
          </a:p>
        </p:txBody>
      </p:sp>
      <p:sp>
        <p:nvSpPr>
          <p:cNvPr id="25616" name="Text Box 8"/>
          <p:cNvSpPr txBox="1">
            <a:spLocks noChangeArrowheads="1"/>
          </p:cNvSpPr>
          <p:nvPr/>
        </p:nvSpPr>
        <p:spPr bwMode="auto">
          <a:xfrm>
            <a:off x="533400" y="1925638"/>
            <a:ext cx="35321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＊：任意の文字列を表す。</a:t>
            </a:r>
          </a:p>
        </p:txBody>
      </p:sp>
      <p:graphicFrame>
        <p:nvGraphicFramePr>
          <p:cNvPr id="25602" name="Object 0"/>
          <p:cNvGraphicFramePr>
            <a:graphicFrameLocks noChangeAspect="1"/>
          </p:cNvGraphicFramePr>
          <p:nvPr/>
        </p:nvGraphicFramePr>
        <p:xfrm>
          <a:off x="3902075" y="1828800"/>
          <a:ext cx="493713" cy="533400"/>
        </p:xfrm>
        <a:graphic>
          <a:graphicData uri="http://schemas.openxmlformats.org/presentationml/2006/ole">
            <p:oleObj spid="_x0000_s25602" name="Equation" r:id="rId3" imgW="177480" imgH="190440" progId="Equation.DSMT4">
              <p:embed/>
            </p:oleObj>
          </a:graphicData>
        </a:graphic>
      </p:graphicFrame>
      <p:graphicFrame>
        <p:nvGraphicFramePr>
          <p:cNvPr id="25603" name="Object 1"/>
          <p:cNvGraphicFramePr>
            <a:graphicFrameLocks noChangeAspect="1"/>
          </p:cNvGraphicFramePr>
          <p:nvPr/>
        </p:nvGraphicFramePr>
        <p:xfrm>
          <a:off x="3886200" y="2438400"/>
          <a:ext cx="1458913" cy="639763"/>
        </p:xfrm>
        <a:graphic>
          <a:graphicData uri="http://schemas.openxmlformats.org/presentationml/2006/ole">
            <p:oleObj spid="_x0000_s25603" name="Equation" r:id="rId4" imgW="520560" imgH="228600" progId="Equation.DSMT4">
              <p:embed/>
            </p:oleObj>
          </a:graphicData>
        </a:graphic>
      </p:graphicFrame>
      <p:graphicFrame>
        <p:nvGraphicFramePr>
          <p:cNvPr id="25604" name="Object 2"/>
          <p:cNvGraphicFramePr>
            <a:graphicFrameLocks noChangeAspect="1"/>
          </p:cNvGraphicFramePr>
          <p:nvPr/>
        </p:nvGraphicFramePr>
        <p:xfrm>
          <a:off x="533400" y="2895600"/>
          <a:ext cx="1570038" cy="601663"/>
        </p:xfrm>
        <a:graphic>
          <a:graphicData uri="http://schemas.openxmlformats.org/presentationml/2006/ole">
            <p:oleObj spid="_x0000_s25604" name="Equation" r:id="rId5" imgW="660240" imgH="253800" progId="Equation.DSMT4">
              <p:embed/>
            </p:oleObj>
          </a:graphicData>
        </a:graphic>
      </p:graphicFrame>
      <p:sp>
        <p:nvSpPr>
          <p:cNvPr id="25617" name="Text Box 14"/>
          <p:cNvSpPr txBox="1">
            <a:spLocks noChangeArrowheads="1"/>
          </p:cNvSpPr>
          <p:nvPr/>
        </p:nvSpPr>
        <p:spPr bwMode="auto">
          <a:xfrm>
            <a:off x="457200" y="2438400"/>
            <a:ext cx="3587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＋：一文字以上の文字列。</a:t>
            </a:r>
          </a:p>
        </p:txBody>
      </p:sp>
      <p:graphicFrame>
        <p:nvGraphicFramePr>
          <p:cNvPr id="25605" name="Object 3"/>
          <p:cNvGraphicFramePr>
            <a:graphicFrameLocks noChangeAspect="1"/>
          </p:cNvGraphicFramePr>
          <p:nvPr/>
        </p:nvGraphicFramePr>
        <p:xfrm>
          <a:off x="2514600" y="2971800"/>
          <a:ext cx="331788" cy="511175"/>
        </p:xfrm>
        <a:graphic>
          <a:graphicData uri="http://schemas.openxmlformats.org/presentationml/2006/ole">
            <p:oleObj spid="_x0000_s25605" name="Equation" r:id="rId6" imgW="139680" imgH="215640" progId="Equation.DSMT4">
              <p:embed/>
            </p:oleObj>
          </a:graphicData>
        </a:graphic>
      </p:graphicFrame>
      <p:sp>
        <p:nvSpPr>
          <p:cNvPr id="25618" name="Text Box 16"/>
          <p:cNvSpPr txBox="1">
            <a:spLocks noChangeArrowheads="1"/>
          </p:cNvSpPr>
          <p:nvPr/>
        </p:nvSpPr>
        <p:spPr bwMode="auto">
          <a:xfrm>
            <a:off x="2057400" y="2971800"/>
            <a:ext cx="5429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：          から        までのいずれかの１文字</a:t>
            </a:r>
          </a:p>
        </p:txBody>
      </p:sp>
      <p:graphicFrame>
        <p:nvGraphicFramePr>
          <p:cNvPr id="25606" name="Object 4"/>
          <p:cNvGraphicFramePr>
            <a:graphicFrameLocks noChangeAspect="1"/>
          </p:cNvGraphicFramePr>
          <p:nvPr/>
        </p:nvGraphicFramePr>
        <p:xfrm>
          <a:off x="3810000" y="2895600"/>
          <a:ext cx="388938" cy="544513"/>
        </p:xfrm>
        <a:graphic>
          <a:graphicData uri="http://schemas.openxmlformats.org/presentationml/2006/ole">
            <p:oleObj spid="_x0000_s25606" name="Equation" r:id="rId7" imgW="164880" imgH="228600" progId="Equation.DSMT4">
              <p:embed/>
            </p:oleObj>
          </a:graphicData>
        </a:graphic>
      </p:graphicFrame>
      <p:graphicFrame>
        <p:nvGraphicFramePr>
          <p:cNvPr id="25607" name="Object 5"/>
          <p:cNvGraphicFramePr>
            <a:graphicFrameLocks noChangeAspect="1"/>
          </p:cNvGraphicFramePr>
          <p:nvPr/>
        </p:nvGraphicFramePr>
        <p:xfrm>
          <a:off x="838200" y="4038600"/>
          <a:ext cx="1209675" cy="601663"/>
        </p:xfrm>
        <a:graphic>
          <a:graphicData uri="http://schemas.openxmlformats.org/presentationml/2006/ole">
            <p:oleObj spid="_x0000_s25607" name="Equation" r:id="rId8" imgW="507960" imgH="253800" progId="Equation.DSMT4">
              <p:embed/>
            </p:oleObj>
          </a:graphicData>
        </a:graphic>
      </p:graphicFrame>
      <p:graphicFrame>
        <p:nvGraphicFramePr>
          <p:cNvPr id="25608" name="Object 6"/>
          <p:cNvGraphicFramePr>
            <a:graphicFrameLocks noChangeAspect="1"/>
          </p:cNvGraphicFramePr>
          <p:nvPr/>
        </p:nvGraphicFramePr>
        <p:xfrm>
          <a:off x="2590800" y="3429000"/>
          <a:ext cx="2506663" cy="544513"/>
        </p:xfrm>
        <a:graphic>
          <a:graphicData uri="http://schemas.openxmlformats.org/presentationml/2006/ole">
            <p:oleObj spid="_x0000_s25608" name="Equation" r:id="rId9" imgW="1054080" imgH="228600" progId="Equation.DSMT4">
              <p:embed/>
            </p:oleObj>
          </a:graphicData>
        </a:graphic>
      </p:graphicFrame>
      <p:graphicFrame>
        <p:nvGraphicFramePr>
          <p:cNvPr id="25609" name="Object 7"/>
          <p:cNvGraphicFramePr>
            <a:graphicFrameLocks noChangeAspect="1"/>
          </p:cNvGraphicFramePr>
          <p:nvPr/>
        </p:nvGraphicFramePr>
        <p:xfrm>
          <a:off x="2571750" y="4114800"/>
          <a:ext cx="331788" cy="511175"/>
        </p:xfrm>
        <a:graphic>
          <a:graphicData uri="http://schemas.openxmlformats.org/presentationml/2006/ole">
            <p:oleObj spid="_x0000_s25609" name="Equation" r:id="rId10" imgW="139680" imgH="215640" progId="Equation.DSMT4">
              <p:embed/>
            </p:oleObj>
          </a:graphicData>
        </a:graphic>
      </p:graphicFrame>
      <p:sp>
        <p:nvSpPr>
          <p:cNvPr id="25619" name="Text Box 23"/>
          <p:cNvSpPr txBox="1">
            <a:spLocks noChangeArrowheads="1"/>
          </p:cNvSpPr>
          <p:nvPr/>
        </p:nvSpPr>
        <p:spPr bwMode="auto">
          <a:xfrm>
            <a:off x="2114550" y="4114800"/>
            <a:ext cx="5429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：          から        までのいずれかの１文字</a:t>
            </a:r>
          </a:p>
        </p:txBody>
      </p:sp>
      <p:graphicFrame>
        <p:nvGraphicFramePr>
          <p:cNvPr id="25610" name="Object 8"/>
          <p:cNvGraphicFramePr>
            <a:graphicFrameLocks noChangeAspect="1"/>
          </p:cNvGraphicFramePr>
          <p:nvPr/>
        </p:nvGraphicFramePr>
        <p:xfrm>
          <a:off x="3867150" y="4038600"/>
          <a:ext cx="388938" cy="544513"/>
        </p:xfrm>
        <a:graphic>
          <a:graphicData uri="http://schemas.openxmlformats.org/presentationml/2006/ole">
            <p:oleObj spid="_x0000_s25610" name="Equation" r:id="rId11" imgW="164880" imgH="228600" progId="Equation.DSMT4">
              <p:embed/>
            </p:oleObj>
          </a:graphicData>
        </a:graphic>
      </p:graphicFrame>
      <p:graphicFrame>
        <p:nvGraphicFramePr>
          <p:cNvPr id="25611" name="Object 9"/>
          <p:cNvGraphicFramePr>
            <a:graphicFrameLocks noChangeAspect="1"/>
          </p:cNvGraphicFramePr>
          <p:nvPr/>
        </p:nvGraphicFramePr>
        <p:xfrm>
          <a:off x="2647950" y="4572000"/>
          <a:ext cx="2506663" cy="544513"/>
        </p:xfrm>
        <a:graphic>
          <a:graphicData uri="http://schemas.openxmlformats.org/presentationml/2006/ole">
            <p:oleObj spid="_x0000_s25611" name="Equation" r:id="rId12" imgW="1054080" imgH="2286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164A917-9D3D-4B89-ABF7-1728A4BC78A1}" type="slidenum">
              <a:rPr lang="en-US" altLang="ja-JP" smtClean="0"/>
              <a:pPr/>
              <a:t>36</a:t>
            </a:fld>
            <a:endParaRPr lang="en-US" altLang="ja-JP" smtClean="0"/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例</a:t>
            </a:r>
          </a:p>
        </p:txBody>
      </p:sp>
      <p:sp>
        <p:nvSpPr>
          <p:cNvPr id="41988" name="AutoShape 4"/>
          <p:cNvSpPr>
            <a:spLocks noChangeArrowheads="1"/>
          </p:cNvSpPr>
          <p:nvPr/>
        </p:nvSpPr>
        <p:spPr bwMode="auto">
          <a:xfrm>
            <a:off x="609600" y="762000"/>
            <a:ext cx="7315200" cy="2819400"/>
          </a:xfrm>
          <a:prstGeom prst="roundRect">
            <a:avLst>
              <a:gd name="adj" fmla="val 16667"/>
            </a:avLst>
          </a:prstGeom>
          <a:solidFill>
            <a:srgbClr val="EAEAEA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altLang="ja-JP">
                <a:latin typeface="Verdana" pitchFamily="34" charset="0"/>
              </a:rPr>
              <a:t>~$ls *.c</a:t>
            </a:r>
          </a:p>
          <a:p>
            <a:r>
              <a:rPr lang="en-US" altLang="ja-JP">
                <a:latin typeface="Verdana" pitchFamily="34" charset="0"/>
              </a:rPr>
              <a:t>average.c	hello.c	sort.c		sum.c</a:t>
            </a:r>
          </a:p>
          <a:p>
            <a:r>
              <a:rPr lang="en-US" altLang="ja-JP">
                <a:latin typeface="Verdana" pitchFamily="34" charset="0"/>
              </a:rPr>
              <a:t>~$ls [ab]*</a:t>
            </a:r>
          </a:p>
          <a:p>
            <a:r>
              <a:rPr lang="en-US" altLang="ja-JP">
                <a:latin typeface="Verdana" pitchFamily="34" charset="0"/>
              </a:rPr>
              <a:t>average	average.c</a:t>
            </a:r>
          </a:p>
          <a:p>
            <a:r>
              <a:rPr lang="en-US" altLang="ja-JP">
                <a:latin typeface="Verdana" pitchFamily="34" charset="0"/>
              </a:rPr>
              <a:t>~$ls [h-s]*.c</a:t>
            </a:r>
          </a:p>
          <a:p>
            <a:r>
              <a:rPr lang="en-US" altLang="ja-JP">
                <a:latin typeface="Verdana" pitchFamily="34" charset="0"/>
              </a:rPr>
              <a:t>hello.c	sort.c		sum.c</a:t>
            </a:r>
          </a:p>
          <a:p>
            <a:r>
              <a:rPr lang="en-US" altLang="ja-JP">
                <a:latin typeface="Verdana" pitchFamily="34" charset="0"/>
              </a:rPr>
              <a:t>~$</a:t>
            </a:r>
            <a:endParaRPr lang="en-US" altLang="ja-JP"/>
          </a:p>
        </p:txBody>
      </p:sp>
      <p:sp>
        <p:nvSpPr>
          <p:cNvPr id="41989" name="Text Box 8"/>
          <p:cNvSpPr txBox="1">
            <a:spLocks noChangeArrowheads="1"/>
          </p:cNvSpPr>
          <p:nvPr/>
        </p:nvSpPr>
        <p:spPr bwMode="auto">
          <a:xfrm>
            <a:off x="457200" y="3657600"/>
            <a:ext cx="82772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*.c</a:t>
            </a:r>
            <a:r>
              <a:rPr lang="ja-JP" altLang="en-US"/>
              <a:t>は</a:t>
            </a:r>
            <a:r>
              <a:rPr lang="en-US" altLang="ja-JP"/>
              <a:t>.c</a:t>
            </a:r>
            <a:r>
              <a:rPr lang="ja-JP" altLang="en-US"/>
              <a:t>で終わる文字列。</a:t>
            </a:r>
          </a:p>
          <a:p>
            <a:r>
              <a:rPr lang="ja-JP" altLang="en-US"/>
              <a:t>（拡張子で区別すると、特定種類のファイルだけを指定できる。）</a:t>
            </a:r>
          </a:p>
        </p:txBody>
      </p:sp>
      <p:sp>
        <p:nvSpPr>
          <p:cNvPr id="41990" name="Text Box 9"/>
          <p:cNvSpPr txBox="1">
            <a:spLocks noChangeArrowheads="1"/>
          </p:cNvSpPr>
          <p:nvPr/>
        </p:nvSpPr>
        <p:spPr bwMode="auto">
          <a:xfrm>
            <a:off x="533400" y="4572000"/>
            <a:ext cx="48450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[ab]*</a:t>
            </a:r>
            <a:r>
              <a:rPr lang="ja-JP" altLang="en-US"/>
              <a:t>は</a:t>
            </a:r>
            <a:r>
              <a:rPr lang="en-US" altLang="ja-JP"/>
              <a:t>a</a:t>
            </a:r>
            <a:r>
              <a:rPr lang="ja-JP" altLang="en-US"/>
              <a:t>か</a:t>
            </a:r>
            <a:r>
              <a:rPr lang="en-US" altLang="ja-JP"/>
              <a:t>b</a:t>
            </a:r>
            <a:r>
              <a:rPr lang="ja-JP" altLang="en-US"/>
              <a:t>で始まる文字列。</a:t>
            </a:r>
          </a:p>
          <a:p>
            <a:r>
              <a:rPr lang="ja-JP" altLang="en-US"/>
              <a:t>（長いファイル名を一括して扱える。）</a:t>
            </a:r>
          </a:p>
        </p:txBody>
      </p:sp>
      <p:sp>
        <p:nvSpPr>
          <p:cNvPr id="41991" name="Text Box 10"/>
          <p:cNvSpPr txBox="1">
            <a:spLocks noChangeArrowheads="1"/>
          </p:cNvSpPr>
          <p:nvPr/>
        </p:nvSpPr>
        <p:spPr bwMode="auto">
          <a:xfrm>
            <a:off x="533400" y="5410200"/>
            <a:ext cx="81073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[h-s]*.c</a:t>
            </a:r>
            <a:r>
              <a:rPr lang="ja-JP" altLang="en-US"/>
              <a:t>は</a:t>
            </a:r>
            <a:r>
              <a:rPr lang="en-US" altLang="ja-JP"/>
              <a:t>h</a:t>
            </a:r>
            <a:r>
              <a:rPr lang="ja-JP" altLang="en-US"/>
              <a:t>から</a:t>
            </a:r>
            <a:r>
              <a:rPr lang="en-US" altLang="ja-JP"/>
              <a:t>s</a:t>
            </a:r>
            <a:r>
              <a:rPr lang="ja-JP" altLang="en-US"/>
              <a:t>のどれかの文字で始まり、</a:t>
            </a:r>
            <a:r>
              <a:rPr lang="en-US" altLang="ja-JP"/>
              <a:t>.c</a:t>
            </a:r>
            <a:r>
              <a:rPr lang="ja-JP" altLang="en-US"/>
              <a:t>で終わる文字列。</a:t>
            </a:r>
          </a:p>
          <a:p>
            <a:r>
              <a:rPr lang="ja-JP" altLang="en-US"/>
              <a:t>（組み合わせてファイルを絞り込める。）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FD3F0A4-00D4-425B-8052-C76E4184C9DF}" type="slidenum">
              <a:rPr lang="en-US" altLang="ja-JP" smtClean="0"/>
              <a:pPr/>
              <a:t>37</a:t>
            </a:fld>
            <a:endParaRPr lang="en-US" altLang="ja-JP" smtClean="0"/>
          </a:p>
        </p:txBody>
      </p:sp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239000" cy="609600"/>
          </a:xfrm>
        </p:spPr>
        <p:txBody>
          <a:bodyPr/>
          <a:lstStyle/>
          <a:p>
            <a:pPr eaLnBrk="1" hangingPunct="1"/>
            <a:r>
              <a:rPr lang="en-US" altLang="ja-JP" smtClean="0"/>
              <a:t>1</a:t>
            </a:r>
            <a:r>
              <a:rPr lang="ja-JP" altLang="en-US" smtClean="0"/>
              <a:t>－５．　拡張</a:t>
            </a:r>
            <a:r>
              <a:rPr lang="en-US" altLang="ja-JP" smtClean="0"/>
              <a:t>NFA</a:t>
            </a:r>
          </a:p>
        </p:txBody>
      </p:sp>
      <p:sp>
        <p:nvSpPr>
          <p:cNvPr id="43012" name="Text Box 3"/>
          <p:cNvSpPr txBox="1">
            <a:spLocks noChangeArrowheads="1"/>
          </p:cNvSpPr>
          <p:nvPr/>
        </p:nvSpPr>
        <p:spPr bwMode="auto">
          <a:xfrm>
            <a:off x="914400" y="782638"/>
            <a:ext cx="57451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DFA</a:t>
            </a:r>
            <a:r>
              <a:rPr lang="ja-JP" altLang="en-US"/>
              <a:t>、</a:t>
            </a:r>
            <a:r>
              <a:rPr lang="en-US" altLang="ja-JP"/>
              <a:t>NFA</a:t>
            </a:r>
            <a:r>
              <a:rPr lang="ja-JP" altLang="en-US"/>
              <a:t>共に、入力記号１文字に対して、</a:t>
            </a:r>
          </a:p>
          <a:p>
            <a:r>
              <a:rPr lang="ja-JP" altLang="en-US"/>
              <a:t>１つの遷移を行っていた。</a:t>
            </a:r>
          </a:p>
        </p:txBody>
      </p:sp>
      <p:sp>
        <p:nvSpPr>
          <p:cNvPr id="43013" name="AutoShape 4"/>
          <p:cNvSpPr>
            <a:spLocks noChangeArrowheads="1"/>
          </p:cNvSpPr>
          <p:nvPr/>
        </p:nvSpPr>
        <p:spPr bwMode="auto">
          <a:xfrm>
            <a:off x="3124200" y="2133600"/>
            <a:ext cx="609600" cy="685800"/>
          </a:xfrm>
          <a:prstGeom prst="downArrow">
            <a:avLst>
              <a:gd name="adj1" fmla="val 50000"/>
              <a:gd name="adj2" fmla="val 2812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sp>
        <p:nvSpPr>
          <p:cNvPr id="43014" name="Text Box 5"/>
          <p:cNvSpPr txBox="1">
            <a:spLocks noChangeArrowheads="1"/>
          </p:cNvSpPr>
          <p:nvPr/>
        </p:nvSpPr>
        <p:spPr bwMode="auto">
          <a:xfrm>
            <a:off x="914400" y="1600200"/>
            <a:ext cx="6415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この制限を緩和した計算機モデルが考えられる。</a:t>
            </a:r>
          </a:p>
        </p:txBody>
      </p:sp>
      <p:sp>
        <p:nvSpPr>
          <p:cNvPr id="43015" name="Text Box 6"/>
          <p:cNvSpPr txBox="1">
            <a:spLocks noChangeArrowheads="1"/>
          </p:cNvSpPr>
          <p:nvPr/>
        </p:nvSpPr>
        <p:spPr bwMode="auto">
          <a:xfrm>
            <a:off x="504825" y="3306763"/>
            <a:ext cx="67198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拡張</a:t>
            </a:r>
            <a:r>
              <a:rPr lang="en-US" altLang="ja-JP">
                <a:solidFill>
                  <a:srgbClr val="FF0000"/>
                </a:solidFill>
              </a:rPr>
              <a:t>NFA</a:t>
            </a:r>
            <a:r>
              <a:rPr lang="ja-JP" altLang="en-US"/>
              <a:t>とは、遷移のラベルとして正規表現を許す</a:t>
            </a:r>
          </a:p>
          <a:p>
            <a:r>
              <a:rPr lang="en-US" altLang="ja-JP"/>
              <a:t>NFA</a:t>
            </a:r>
            <a:r>
              <a:rPr lang="ja-JP" altLang="en-US"/>
              <a:t>である。</a:t>
            </a:r>
          </a:p>
        </p:txBody>
      </p:sp>
      <p:sp>
        <p:nvSpPr>
          <p:cNvPr id="43016" name="AutoShape 7"/>
          <p:cNvSpPr>
            <a:spLocks noChangeArrowheads="1"/>
          </p:cNvSpPr>
          <p:nvPr/>
        </p:nvSpPr>
        <p:spPr bwMode="auto">
          <a:xfrm>
            <a:off x="428625" y="3286125"/>
            <a:ext cx="8001000" cy="1828800"/>
          </a:xfrm>
          <a:prstGeom prst="roundRect">
            <a:avLst>
              <a:gd name="adj" fmla="val 9852"/>
            </a:avLst>
          </a:prstGeom>
          <a:noFill/>
          <a:ln w="28575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3017" name="Text Box 8"/>
          <p:cNvSpPr txBox="1">
            <a:spLocks noChangeArrowheads="1"/>
          </p:cNvSpPr>
          <p:nvPr/>
        </p:nvSpPr>
        <p:spPr bwMode="auto">
          <a:xfrm>
            <a:off x="657225" y="4124325"/>
            <a:ext cx="74818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拡張</a:t>
            </a:r>
            <a:r>
              <a:rPr lang="en-US" altLang="ja-JP"/>
              <a:t>NFA</a:t>
            </a:r>
            <a:r>
              <a:rPr lang="ja-JP" altLang="en-US"/>
              <a:t>：</a:t>
            </a:r>
            <a:r>
              <a:rPr lang="en-US" altLang="ja-JP"/>
              <a:t>Generalized Non-deterministic finite Automaton</a:t>
            </a:r>
          </a:p>
          <a:p>
            <a:r>
              <a:rPr lang="en-US" altLang="ja-JP"/>
              <a:t>	      </a:t>
            </a:r>
            <a:r>
              <a:rPr lang="ja-JP" altLang="en-US"/>
              <a:t>なので</a:t>
            </a:r>
            <a:r>
              <a:rPr lang="en-US" altLang="ja-JP"/>
              <a:t>GNFA</a:t>
            </a:r>
            <a:r>
              <a:rPr lang="ja-JP" altLang="en-US"/>
              <a:t>と略する。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39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0EAF84D-CCFF-4E6F-8016-DFE862D91003}" type="slidenum">
              <a:rPr lang="en-US" altLang="ja-JP" smtClean="0"/>
              <a:pPr/>
              <a:t>38</a:t>
            </a:fld>
            <a:endParaRPr lang="en-US" altLang="ja-JP" smtClean="0"/>
          </a:p>
        </p:txBody>
      </p:sp>
      <p:sp>
        <p:nvSpPr>
          <p:cNvPr id="2664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077200" cy="609600"/>
          </a:xfrm>
        </p:spPr>
        <p:txBody>
          <a:bodyPr/>
          <a:lstStyle/>
          <a:p>
            <a:pPr eaLnBrk="1" hangingPunct="1"/>
            <a:r>
              <a:rPr lang="en-US" altLang="ja-JP" smtClean="0"/>
              <a:t>GNFA</a:t>
            </a:r>
            <a:r>
              <a:rPr lang="ja-JP" altLang="en-US" smtClean="0"/>
              <a:t>の形式的定義</a:t>
            </a:r>
          </a:p>
        </p:txBody>
      </p:sp>
      <p:sp>
        <p:nvSpPr>
          <p:cNvPr id="26641" name="Text Box 3"/>
          <p:cNvSpPr txBox="1">
            <a:spLocks noChangeArrowheads="1"/>
          </p:cNvSpPr>
          <p:nvPr/>
        </p:nvSpPr>
        <p:spPr bwMode="auto">
          <a:xfrm>
            <a:off x="304800" y="990600"/>
            <a:ext cx="51609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>
                <a:solidFill>
                  <a:srgbClr val="FF0000"/>
                </a:solidFill>
              </a:rPr>
              <a:t>GNFA</a:t>
            </a:r>
            <a:r>
              <a:rPr lang="ja-JP" altLang="en-US"/>
              <a:t>は、                                 の５項組</a:t>
            </a:r>
          </a:p>
          <a:p>
            <a:r>
              <a:rPr lang="ja-JP" altLang="en-US"/>
              <a:t>で与えられる。ここで、</a:t>
            </a:r>
          </a:p>
        </p:txBody>
      </p:sp>
      <p:graphicFrame>
        <p:nvGraphicFramePr>
          <p:cNvPr id="26626" name="Object 0"/>
          <p:cNvGraphicFramePr>
            <a:graphicFrameLocks noChangeAspect="1"/>
          </p:cNvGraphicFramePr>
          <p:nvPr/>
        </p:nvGraphicFramePr>
        <p:xfrm>
          <a:off x="1600200" y="990600"/>
          <a:ext cx="2387600" cy="457200"/>
        </p:xfrm>
        <a:graphic>
          <a:graphicData uri="http://schemas.openxmlformats.org/presentationml/2006/ole">
            <p:oleObj spid="_x0000_s26626" name="Equation" r:id="rId3" imgW="1193760" imgH="228600" progId="Equation.DSMT4">
              <p:embed/>
            </p:oleObj>
          </a:graphicData>
        </a:graphic>
      </p:graphicFrame>
      <p:sp>
        <p:nvSpPr>
          <p:cNvPr id="26642" name="Text Box 5"/>
          <p:cNvSpPr txBox="1">
            <a:spLocks noChangeArrowheads="1"/>
          </p:cNvSpPr>
          <p:nvPr/>
        </p:nvSpPr>
        <p:spPr bwMode="auto">
          <a:xfrm>
            <a:off x="669925" y="2098675"/>
            <a:ext cx="7716838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609600" indent="-609600"/>
            <a:r>
              <a:rPr lang="ja-JP" altLang="en-US"/>
              <a:t>１．       は有限集合で、</a:t>
            </a:r>
            <a:r>
              <a:rPr lang="ja-JP" altLang="en-US">
                <a:solidFill>
                  <a:srgbClr val="FF0000"/>
                </a:solidFill>
              </a:rPr>
              <a:t>状態</a:t>
            </a:r>
            <a:r>
              <a:rPr lang="ja-JP" altLang="en-US"/>
              <a:t>を表す。</a:t>
            </a:r>
          </a:p>
          <a:p>
            <a:pPr marL="609600" indent="-609600"/>
            <a:r>
              <a:rPr lang="ja-JP" altLang="en-US"/>
              <a:t>２．       は有限集合で、</a:t>
            </a:r>
            <a:r>
              <a:rPr lang="ja-JP" altLang="en-US">
                <a:solidFill>
                  <a:srgbClr val="FF0000"/>
                </a:solidFill>
              </a:rPr>
              <a:t>入力記号</a:t>
            </a:r>
            <a:r>
              <a:rPr lang="ja-JP" altLang="en-US"/>
              <a:t>の集合を表す。</a:t>
            </a:r>
          </a:p>
          <a:p>
            <a:pPr marL="609600" indent="-609600">
              <a:buFontTx/>
              <a:buAutoNum type="arabicDbPeriod" startAt="3"/>
            </a:pPr>
            <a:r>
              <a:rPr lang="ja-JP" altLang="en-US"/>
              <a:t>　　は              　　　　　　　　　から       への写像</a:t>
            </a:r>
          </a:p>
          <a:p>
            <a:pPr marL="609600" indent="-609600"/>
            <a:endParaRPr lang="ja-JP" altLang="en-US"/>
          </a:p>
          <a:p>
            <a:pPr marL="609600" indent="-609600"/>
            <a:endParaRPr lang="ja-JP" altLang="en-US"/>
          </a:p>
          <a:p>
            <a:pPr marL="609600" indent="-609600"/>
            <a:r>
              <a:rPr lang="ja-JP" altLang="en-US"/>
              <a:t>       で、</a:t>
            </a:r>
            <a:r>
              <a:rPr lang="ja-JP" altLang="en-US">
                <a:solidFill>
                  <a:srgbClr val="FF0000"/>
                </a:solidFill>
              </a:rPr>
              <a:t>状態遷移</a:t>
            </a:r>
            <a:r>
              <a:rPr lang="ja-JP" altLang="en-US"/>
              <a:t>を表す。    を</a:t>
            </a:r>
            <a:r>
              <a:rPr lang="ja-JP" altLang="en-US">
                <a:solidFill>
                  <a:srgbClr val="FF0000"/>
                </a:solidFill>
              </a:rPr>
              <a:t>状態遷移関数</a:t>
            </a:r>
            <a:r>
              <a:rPr lang="ja-JP" altLang="en-US"/>
              <a:t>という。</a:t>
            </a:r>
          </a:p>
          <a:p>
            <a:pPr marL="609600" indent="-609600"/>
            <a:r>
              <a:rPr lang="ja-JP" altLang="en-US"/>
              <a:t>　　　ただし、　　　は　　　上の正規表現すべてからなる集合</a:t>
            </a:r>
          </a:p>
          <a:p>
            <a:pPr marL="609600" indent="-609600"/>
            <a:r>
              <a:rPr lang="ja-JP" altLang="en-US"/>
              <a:t>　　　（　　上の正規言語）を表す。</a:t>
            </a:r>
          </a:p>
          <a:p>
            <a:pPr marL="609600" indent="-609600"/>
            <a:r>
              <a:rPr lang="ja-JP" altLang="en-US"/>
              <a:t>４．            は、</a:t>
            </a:r>
            <a:r>
              <a:rPr lang="ja-JP" altLang="en-US">
                <a:solidFill>
                  <a:srgbClr val="FF0000"/>
                </a:solidFill>
              </a:rPr>
              <a:t>初期状態</a:t>
            </a:r>
            <a:r>
              <a:rPr lang="ja-JP" altLang="en-US"/>
              <a:t>を表す。</a:t>
            </a:r>
          </a:p>
          <a:p>
            <a:pPr marL="609600" indent="-609600"/>
            <a:r>
              <a:rPr lang="ja-JP" altLang="en-US"/>
              <a:t>５．             は</a:t>
            </a:r>
            <a:r>
              <a:rPr lang="ja-JP" altLang="en-US">
                <a:solidFill>
                  <a:srgbClr val="FF0000"/>
                </a:solidFill>
              </a:rPr>
              <a:t>受理状態</a:t>
            </a:r>
            <a:r>
              <a:rPr lang="ja-JP" altLang="en-US"/>
              <a:t>を表す。</a:t>
            </a:r>
          </a:p>
        </p:txBody>
      </p:sp>
      <p:graphicFrame>
        <p:nvGraphicFramePr>
          <p:cNvPr id="26627" name="Object 1"/>
          <p:cNvGraphicFramePr>
            <a:graphicFrameLocks noChangeAspect="1"/>
          </p:cNvGraphicFramePr>
          <p:nvPr/>
        </p:nvGraphicFramePr>
        <p:xfrm>
          <a:off x="1295400" y="2133600"/>
          <a:ext cx="301625" cy="403225"/>
        </p:xfrm>
        <a:graphic>
          <a:graphicData uri="http://schemas.openxmlformats.org/presentationml/2006/ole">
            <p:oleObj spid="_x0000_s26627" name="Equation" r:id="rId4" imgW="152280" imgH="203040" progId="Equation.DSMT4">
              <p:embed/>
            </p:oleObj>
          </a:graphicData>
        </a:graphic>
      </p:graphicFrame>
      <p:graphicFrame>
        <p:nvGraphicFramePr>
          <p:cNvPr id="26628" name="Object 2"/>
          <p:cNvGraphicFramePr>
            <a:graphicFrameLocks noChangeAspect="1"/>
          </p:cNvGraphicFramePr>
          <p:nvPr/>
        </p:nvGraphicFramePr>
        <p:xfrm>
          <a:off x="1306513" y="2565400"/>
          <a:ext cx="279400" cy="301625"/>
        </p:xfrm>
        <a:graphic>
          <a:graphicData uri="http://schemas.openxmlformats.org/presentationml/2006/ole">
            <p:oleObj spid="_x0000_s26628" name="Equation" r:id="rId5" imgW="139680" imgH="152280" progId="Equation.DSMT4">
              <p:embed/>
            </p:oleObj>
          </a:graphicData>
        </a:graphic>
      </p:graphicFrame>
      <p:graphicFrame>
        <p:nvGraphicFramePr>
          <p:cNvPr id="26629" name="Object 3"/>
          <p:cNvGraphicFramePr>
            <a:graphicFrameLocks noChangeAspect="1"/>
          </p:cNvGraphicFramePr>
          <p:nvPr/>
        </p:nvGraphicFramePr>
        <p:xfrm>
          <a:off x="1295400" y="2895600"/>
          <a:ext cx="277813" cy="352425"/>
        </p:xfrm>
        <a:graphic>
          <a:graphicData uri="http://schemas.openxmlformats.org/presentationml/2006/ole">
            <p:oleObj spid="_x0000_s26629" name="Equation" r:id="rId6" imgW="139680" imgH="177480" progId="Equation.DSMT4">
              <p:embed/>
            </p:oleObj>
          </a:graphicData>
        </a:graphic>
      </p:graphicFrame>
      <p:graphicFrame>
        <p:nvGraphicFramePr>
          <p:cNvPr id="26630" name="Object 4"/>
          <p:cNvGraphicFramePr>
            <a:graphicFrameLocks noChangeAspect="1"/>
          </p:cNvGraphicFramePr>
          <p:nvPr/>
        </p:nvGraphicFramePr>
        <p:xfrm>
          <a:off x="2209800" y="2819400"/>
          <a:ext cx="2743200" cy="504825"/>
        </p:xfrm>
        <a:graphic>
          <a:graphicData uri="http://schemas.openxmlformats.org/presentationml/2006/ole">
            <p:oleObj spid="_x0000_s26630" name="Equation" r:id="rId7" imgW="1371600" imgH="253800" progId="Equation.DSMT4">
              <p:embed/>
            </p:oleObj>
          </a:graphicData>
        </a:graphic>
      </p:graphicFrame>
      <p:graphicFrame>
        <p:nvGraphicFramePr>
          <p:cNvPr id="26631" name="Object 5"/>
          <p:cNvGraphicFramePr>
            <a:graphicFrameLocks noChangeAspect="1"/>
          </p:cNvGraphicFramePr>
          <p:nvPr/>
        </p:nvGraphicFramePr>
        <p:xfrm>
          <a:off x="4038600" y="3962400"/>
          <a:ext cx="279400" cy="352425"/>
        </p:xfrm>
        <a:graphic>
          <a:graphicData uri="http://schemas.openxmlformats.org/presentationml/2006/ole">
            <p:oleObj spid="_x0000_s26631" name="Equation" r:id="rId8" imgW="139680" imgH="177480" progId="Equation.DSMT4">
              <p:embed/>
            </p:oleObj>
          </a:graphicData>
        </a:graphic>
      </p:graphicFrame>
      <p:graphicFrame>
        <p:nvGraphicFramePr>
          <p:cNvPr id="26632" name="Object 6"/>
          <p:cNvGraphicFramePr>
            <a:graphicFrameLocks noChangeAspect="1"/>
          </p:cNvGraphicFramePr>
          <p:nvPr/>
        </p:nvGraphicFramePr>
        <p:xfrm>
          <a:off x="1600200" y="3378200"/>
          <a:ext cx="3810000" cy="504825"/>
        </p:xfrm>
        <a:graphic>
          <a:graphicData uri="http://schemas.openxmlformats.org/presentationml/2006/ole">
            <p:oleObj spid="_x0000_s26632" name="Equation" r:id="rId9" imgW="1904760" imgH="253800" progId="Equation.DSMT4">
              <p:embed/>
            </p:oleObj>
          </a:graphicData>
        </a:graphic>
      </p:graphicFrame>
      <p:graphicFrame>
        <p:nvGraphicFramePr>
          <p:cNvPr id="26633" name="Object 7"/>
          <p:cNvGraphicFramePr>
            <a:graphicFrameLocks noChangeAspect="1"/>
          </p:cNvGraphicFramePr>
          <p:nvPr/>
        </p:nvGraphicFramePr>
        <p:xfrm>
          <a:off x="1219200" y="5032375"/>
          <a:ext cx="860425" cy="457200"/>
        </p:xfrm>
        <a:graphic>
          <a:graphicData uri="http://schemas.openxmlformats.org/presentationml/2006/ole">
            <p:oleObj spid="_x0000_s26633" name="Equation" r:id="rId10" imgW="431640" imgH="228600" progId="Equation.DSMT4">
              <p:embed/>
            </p:oleObj>
          </a:graphicData>
        </a:graphic>
      </p:graphicFrame>
      <p:sp>
        <p:nvSpPr>
          <p:cNvPr id="26643" name="Text Box 13"/>
          <p:cNvSpPr txBox="1">
            <a:spLocks noChangeArrowheads="1"/>
          </p:cNvSpPr>
          <p:nvPr/>
        </p:nvSpPr>
        <p:spPr bwMode="auto">
          <a:xfrm>
            <a:off x="990600" y="5791200"/>
            <a:ext cx="1177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とする。</a:t>
            </a:r>
          </a:p>
        </p:txBody>
      </p:sp>
      <p:sp>
        <p:nvSpPr>
          <p:cNvPr id="26644" name="AutoShape 14"/>
          <p:cNvSpPr>
            <a:spLocks noChangeArrowheads="1"/>
          </p:cNvSpPr>
          <p:nvPr/>
        </p:nvSpPr>
        <p:spPr bwMode="auto">
          <a:xfrm>
            <a:off x="152400" y="838200"/>
            <a:ext cx="8382000" cy="5486400"/>
          </a:xfrm>
          <a:prstGeom prst="flowChartAlternateProcess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6634" name="Object 8"/>
          <p:cNvGraphicFramePr>
            <a:graphicFrameLocks noChangeAspect="1"/>
          </p:cNvGraphicFramePr>
          <p:nvPr/>
        </p:nvGraphicFramePr>
        <p:xfrm>
          <a:off x="1171575" y="5413375"/>
          <a:ext cx="885825" cy="454025"/>
        </p:xfrm>
        <a:graphic>
          <a:graphicData uri="http://schemas.openxmlformats.org/presentationml/2006/ole">
            <p:oleObj spid="_x0000_s26634" name="Equation" r:id="rId11" imgW="444240" imgH="228600" progId="Equation.DSMT4">
              <p:embed/>
            </p:oleObj>
          </a:graphicData>
        </a:graphic>
      </p:graphicFrame>
      <p:graphicFrame>
        <p:nvGraphicFramePr>
          <p:cNvPr id="26635" name="Object 9"/>
          <p:cNvGraphicFramePr>
            <a:graphicFrameLocks noChangeAspect="1"/>
          </p:cNvGraphicFramePr>
          <p:nvPr/>
        </p:nvGraphicFramePr>
        <p:xfrm>
          <a:off x="5562600" y="2847975"/>
          <a:ext cx="355600" cy="352425"/>
        </p:xfrm>
        <a:graphic>
          <a:graphicData uri="http://schemas.openxmlformats.org/presentationml/2006/ole">
            <p:oleObj spid="_x0000_s26635" name="Equation" r:id="rId12" imgW="177480" imgH="177480" progId="Equation.DSMT4">
              <p:embed/>
            </p:oleObj>
          </a:graphicData>
        </a:graphic>
      </p:graphicFrame>
      <p:graphicFrame>
        <p:nvGraphicFramePr>
          <p:cNvPr id="26636" name="Object 10"/>
          <p:cNvGraphicFramePr>
            <a:graphicFrameLocks noChangeAspect="1"/>
          </p:cNvGraphicFramePr>
          <p:nvPr/>
        </p:nvGraphicFramePr>
        <p:xfrm>
          <a:off x="2514600" y="4343400"/>
          <a:ext cx="355600" cy="352425"/>
        </p:xfrm>
        <a:graphic>
          <a:graphicData uri="http://schemas.openxmlformats.org/presentationml/2006/ole">
            <p:oleObj spid="_x0000_s26636" name="Equation" r:id="rId13" imgW="177480" imgH="177480" progId="Equation.DSMT4">
              <p:embed/>
            </p:oleObj>
          </a:graphicData>
        </a:graphic>
      </p:graphicFrame>
      <p:graphicFrame>
        <p:nvGraphicFramePr>
          <p:cNvPr id="26637" name="Object 11"/>
          <p:cNvGraphicFramePr>
            <a:graphicFrameLocks noChangeAspect="1"/>
          </p:cNvGraphicFramePr>
          <p:nvPr/>
        </p:nvGraphicFramePr>
        <p:xfrm>
          <a:off x="3505200" y="4344988"/>
          <a:ext cx="279400" cy="303212"/>
        </p:xfrm>
        <a:graphic>
          <a:graphicData uri="http://schemas.openxmlformats.org/presentationml/2006/ole">
            <p:oleObj spid="_x0000_s26637" name="Equation" r:id="rId14" imgW="139680" imgH="152280" progId="Equation.DSMT4">
              <p:embed/>
            </p:oleObj>
          </a:graphicData>
        </a:graphic>
      </p:graphicFrame>
      <p:graphicFrame>
        <p:nvGraphicFramePr>
          <p:cNvPr id="26638" name="Object 12"/>
          <p:cNvGraphicFramePr>
            <a:graphicFrameLocks noChangeAspect="1"/>
          </p:cNvGraphicFramePr>
          <p:nvPr/>
        </p:nvGraphicFramePr>
        <p:xfrm>
          <a:off x="1600200" y="4725988"/>
          <a:ext cx="279400" cy="303212"/>
        </p:xfrm>
        <a:graphic>
          <a:graphicData uri="http://schemas.openxmlformats.org/presentationml/2006/ole">
            <p:oleObj spid="_x0000_s26638" name="Equation" r:id="rId15" imgW="139680" imgH="152280" progId="Equation.DSMT4">
              <p:embed/>
            </p:oleObj>
          </a:graphicData>
        </a:graphic>
      </p:graphicFrame>
      <p:sp>
        <p:nvSpPr>
          <p:cNvPr id="26645" name="Text Box 4"/>
          <p:cNvSpPr txBox="1">
            <a:spLocks noChangeArrowheads="1"/>
          </p:cNvSpPr>
          <p:nvPr/>
        </p:nvSpPr>
        <p:spPr bwMode="auto">
          <a:xfrm>
            <a:off x="1071563" y="571500"/>
            <a:ext cx="4635500" cy="4619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定義：（拡張非決定性オートマトン）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6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C416516-4F55-4C4B-8E49-B014D3305234}" type="slidenum">
              <a:rPr lang="en-US" altLang="ja-JP" smtClean="0"/>
              <a:pPr/>
              <a:t>39</a:t>
            </a:fld>
            <a:endParaRPr lang="en-US" altLang="ja-JP" smtClean="0"/>
          </a:p>
        </p:txBody>
      </p:sp>
      <p:sp>
        <p:nvSpPr>
          <p:cNvPr id="2766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6553200" cy="609600"/>
          </a:xfrm>
        </p:spPr>
        <p:txBody>
          <a:bodyPr/>
          <a:lstStyle/>
          <a:p>
            <a:pPr eaLnBrk="1" hangingPunct="1"/>
            <a:r>
              <a:rPr lang="en-US" altLang="ja-JP" smtClean="0"/>
              <a:t>GNFA</a:t>
            </a:r>
            <a:r>
              <a:rPr lang="ja-JP" altLang="en-US" smtClean="0"/>
              <a:t>の状態遷移図</a:t>
            </a:r>
          </a:p>
        </p:txBody>
      </p:sp>
      <p:sp>
        <p:nvSpPr>
          <p:cNvPr id="27662" name="Oval 3"/>
          <p:cNvSpPr>
            <a:spLocks noChangeArrowheads="1"/>
          </p:cNvSpPr>
          <p:nvPr/>
        </p:nvSpPr>
        <p:spPr bwMode="auto">
          <a:xfrm>
            <a:off x="1447800" y="16002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63" name="Line 4"/>
          <p:cNvSpPr>
            <a:spLocks noChangeShapeType="1"/>
          </p:cNvSpPr>
          <p:nvPr/>
        </p:nvSpPr>
        <p:spPr bwMode="auto">
          <a:xfrm>
            <a:off x="838200" y="1447800"/>
            <a:ext cx="609600" cy="3048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27664" name="Group 5"/>
          <p:cNvGrpSpPr>
            <a:grpSpLocks/>
          </p:cNvGrpSpPr>
          <p:nvPr/>
        </p:nvGrpSpPr>
        <p:grpSpPr bwMode="auto">
          <a:xfrm>
            <a:off x="7010400" y="1600200"/>
            <a:ext cx="685800" cy="685800"/>
            <a:chOff x="3504" y="1200"/>
            <a:chExt cx="432" cy="432"/>
          </a:xfrm>
        </p:grpSpPr>
        <p:sp>
          <p:nvSpPr>
            <p:cNvPr id="27677" name="Oval 6"/>
            <p:cNvSpPr>
              <a:spLocks noChangeArrowheads="1"/>
            </p:cNvSpPr>
            <p:nvPr/>
          </p:nvSpPr>
          <p:spPr bwMode="auto">
            <a:xfrm>
              <a:off x="3552" y="1248"/>
              <a:ext cx="336" cy="33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7678" name="Oval 7"/>
            <p:cNvSpPr>
              <a:spLocks noChangeArrowheads="1"/>
            </p:cNvSpPr>
            <p:nvPr/>
          </p:nvSpPr>
          <p:spPr bwMode="auto">
            <a:xfrm>
              <a:off x="3504" y="1200"/>
              <a:ext cx="432" cy="43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aphicFrame>
        <p:nvGraphicFramePr>
          <p:cNvPr id="27650" name="Object 0"/>
          <p:cNvGraphicFramePr>
            <a:graphicFrameLocks noChangeAspect="1"/>
          </p:cNvGraphicFramePr>
          <p:nvPr/>
        </p:nvGraphicFramePr>
        <p:xfrm>
          <a:off x="3313113" y="1676400"/>
          <a:ext cx="268287" cy="381000"/>
        </p:xfrm>
        <a:graphic>
          <a:graphicData uri="http://schemas.openxmlformats.org/presentationml/2006/ole">
            <p:oleObj spid="_x0000_s27650" name="Equation" r:id="rId3" imgW="152280" imgH="215640" progId="Equation.DSMT4">
              <p:embed/>
            </p:oleObj>
          </a:graphicData>
        </a:graphic>
      </p:graphicFrame>
      <p:graphicFrame>
        <p:nvGraphicFramePr>
          <p:cNvPr id="27651" name="Object 1"/>
          <p:cNvGraphicFramePr>
            <a:graphicFrameLocks noChangeAspect="1"/>
          </p:cNvGraphicFramePr>
          <p:nvPr/>
        </p:nvGraphicFramePr>
        <p:xfrm>
          <a:off x="4572000" y="1752600"/>
          <a:ext cx="290513" cy="381000"/>
        </p:xfrm>
        <a:graphic>
          <a:graphicData uri="http://schemas.openxmlformats.org/presentationml/2006/ole">
            <p:oleObj spid="_x0000_s27651" name="Equation" r:id="rId4" imgW="164880" imgH="215640" progId="Equation.DSMT4">
              <p:embed/>
            </p:oleObj>
          </a:graphicData>
        </a:graphic>
      </p:graphicFrame>
      <p:sp>
        <p:nvSpPr>
          <p:cNvPr id="27665" name="Text Box 10"/>
          <p:cNvSpPr txBox="1">
            <a:spLocks noChangeArrowheads="1"/>
          </p:cNvSpPr>
          <p:nvPr/>
        </p:nvSpPr>
        <p:spPr bwMode="auto">
          <a:xfrm>
            <a:off x="3854450" y="15240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1</a:t>
            </a:r>
          </a:p>
        </p:txBody>
      </p:sp>
      <p:sp>
        <p:nvSpPr>
          <p:cNvPr id="27666" name="Line 11"/>
          <p:cNvSpPr>
            <a:spLocks noChangeShapeType="1"/>
          </p:cNvSpPr>
          <p:nvPr/>
        </p:nvSpPr>
        <p:spPr bwMode="auto">
          <a:xfrm>
            <a:off x="3733800" y="1905000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67" name="Line 12"/>
          <p:cNvSpPr>
            <a:spLocks noChangeShapeType="1"/>
          </p:cNvSpPr>
          <p:nvPr/>
        </p:nvSpPr>
        <p:spPr bwMode="auto">
          <a:xfrm>
            <a:off x="4953000" y="1905000"/>
            <a:ext cx="2057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68" name="Oval 13"/>
          <p:cNvSpPr>
            <a:spLocks noChangeArrowheads="1"/>
          </p:cNvSpPr>
          <p:nvPr/>
        </p:nvSpPr>
        <p:spPr bwMode="auto">
          <a:xfrm>
            <a:off x="4419600" y="16764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7652" name="Object 2"/>
          <p:cNvGraphicFramePr>
            <a:graphicFrameLocks noChangeAspect="1"/>
          </p:cNvGraphicFramePr>
          <p:nvPr/>
        </p:nvGraphicFramePr>
        <p:xfrm>
          <a:off x="7227888" y="1665288"/>
          <a:ext cx="312737" cy="403225"/>
        </p:xfrm>
        <a:graphic>
          <a:graphicData uri="http://schemas.openxmlformats.org/presentationml/2006/ole">
            <p:oleObj spid="_x0000_s27652" name="Equation" r:id="rId5" imgW="177480" imgH="228600" progId="Equation.DSMT4">
              <p:embed/>
            </p:oleObj>
          </a:graphicData>
        </a:graphic>
      </p:graphicFrame>
      <p:graphicFrame>
        <p:nvGraphicFramePr>
          <p:cNvPr id="27653" name="Object 3"/>
          <p:cNvGraphicFramePr>
            <a:graphicFrameLocks noChangeAspect="1"/>
          </p:cNvGraphicFramePr>
          <p:nvPr/>
        </p:nvGraphicFramePr>
        <p:xfrm>
          <a:off x="876300" y="1655763"/>
          <a:ext cx="495300" cy="530225"/>
        </p:xfrm>
        <a:graphic>
          <a:graphicData uri="http://schemas.openxmlformats.org/presentationml/2006/ole">
            <p:oleObj spid="_x0000_s27653" name="Equation" r:id="rId6" imgW="164880" imgH="177480" progId="Equation.DSMT4">
              <p:embed/>
            </p:oleObj>
          </a:graphicData>
        </a:graphic>
      </p:graphicFrame>
      <p:sp>
        <p:nvSpPr>
          <p:cNvPr id="27669" name="Text Box 16"/>
          <p:cNvSpPr txBox="1">
            <a:spLocks noChangeArrowheads="1"/>
          </p:cNvSpPr>
          <p:nvPr/>
        </p:nvSpPr>
        <p:spPr bwMode="auto">
          <a:xfrm>
            <a:off x="304800" y="2438400"/>
            <a:ext cx="6410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このオートマトンの形式的定義（数学的定義）は、</a:t>
            </a:r>
          </a:p>
        </p:txBody>
      </p:sp>
      <p:graphicFrame>
        <p:nvGraphicFramePr>
          <p:cNvPr id="27654" name="Object 4"/>
          <p:cNvGraphicFramePr>
            <a:graphicFrameLocks noChangeAspect="1"/>
          </p:cNvGraphicFramePr>
          <p:nvPr/>
        </p:nvGraphicFramePr>
        <p:xfrm>
          <a:off x="1438275" y="2819400"/>
          <a:ext cx="6110288" cy="658813"/>
        </p:xfrm>
        <a:graphic>
          <a:graphicData uri="http://schemas.openxmlformats.org/presentationml/2006/ole">
            <p:oleObj spid="_x0000_s27654" name="Equation" r:id="rId7" imgW="2120760" imgH="228600" progId="Equation.DSMT4">
              <p:embed/>
            </p:oleObj>
          </a:graphicData>
        </a:graphic>
      </p:graphicFrame>
      <p:sp>
        <p:nvSpPr>
          <p:cNvPr id="27670" name="Text Box 18"/>
          <p:cNvSpPr txBox="1">
            <a:spLocks noChangeArrowheads="1"/>
          </p:cNvSpPr>
          <p:nvPr/>
        </p:nvSpPr>
        <p:spPr bwMode="auto">
          <a:xfrm>
            <a:off x="395288" y="3379788"/>
            <a:ext cx="11763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であり、</a:t>
            </a:r>
          </a:p>
        </p:txBody>
      </p:sp>
      <p:sp>
        <p:nvSpPr>
          <p:cNvPr id="27671" name="Text Box 19"/>
          <p:cNvSpPr txBox="1">
            <a:spLocks noChangeArrowheads="1"/>
          </p:cNvSpPr>
          <p:nvPr/>
        </p:nvSpPr>
        <p:spPr bwMode="auto">
          <a:xfrm>
            <a:off x="1843088" y="3379788"/>
            <a:ext cx="50149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は次の</a:t>
            </a:r>
            <a:r>
              <a:rPr lang="ja-JP" altLang="en-US">
                <a:solidFill>
                  <a:srgbClr val="FF0000"/>
                </a:solidFill>
              </a:rPr>
              <a:t>状態遷移表</a:t>
            </a:r>
            <a:r>
              <a:rPr lang="ja-JP" altLang="en-US"/>
              <a:t>により定義される。</a:t>
            </a:r>
          </a:p>
        </p:txBody>
      </p:sp>
      <p:graphicFrame>
        <p:nvGraphicFramePr>
          <p:cNvPr id="27655" name="Object 5"/>
          <p:cNvGraphicFramePr>
            <a:graphicFrameLocks noChangeAspect="1"/>
          </p:cNvGraphicFramePr>
          <p:nvPr/>
        </p:nvGraphicFramePr>
        <p:xfrm>
          <a:off x="1524000" y="1524000"/>
          <a:ext cx="392113" cy="544513"/>
        </p:xfrm>
        <a:graphic>
          <a:graphicData uri="http://schemas.openxmlformats.org/presentationml/2006/ole">
            <p:oleObj spid="_x0000_s27655" name="Equation" r:id="rId8" imgW="164880" imgH="228600" progId="Equation.DSMT4">
              <p:embed/>
            </p:oleObj>
          </a:graphicData>
        </a:graphic>
      </p:graphicFrame>
      <p:sp>
        <p:nvSpPr>
          <p:cNvPr id="27672" name="Oval 21"/>
          <p:cNvSpPr>
            <a:spLocks noChangeArrowheads="1"/>
          </p:cNvSpPr>
          <p:nvPr/>
        </p:nvSpPr>
        <p:spPr bwMode="auto">
          <a:xfrm>
            <a:off x="3200400" y="16002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73" name="Line 22"/>
          <p:cNvSpPr>
            <a:spLocks noChangeShapeType="1"/>
          </p:cNvSpPr>
          <p:nvPr/>
        </p:nvSpPr>
        <p:spPr bwMode="auto">
          <a:xfrm>
            <a:off x="1981200" y="1905000"/>
            <a:ext cx="1219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7656" name="Object 6"/>
          <p:cNvGraphicFramePr>
            <a:graphicFrameLocks noChangeAspect="1"/>
          </p:cNvGraphicFramePr>
          <p:nvPr/>
        </p:nvGraphicFramePr>
        <p:xfrm>
          <a:off x="1538288" y="3379788"/>
          <a:ext cx="403225" cy="506412"/>
        </p:xfrm>
        <a:graphic>
          <a:graphicData uri="http://schemas.openxmlformats.org/presentationml/2006/ole">
            <p:oleObj spid="_x0000_s27656" name="Equation" r:id="rId9" imgW="139680" imgH="177480" progId="Equation.DSMT4">
              <p:embed/>
            </p:oleObj>
          </a:graphicData>
        </a:graphic>
      </p:graphicFrame>
      <p:graphicFrame>
        <p:nvGraphicFramePr>
          <p:cNvPr id="27657" name="Object 7"/>
          <p:cNvGraphicFramePr>
            <a:graphicFrameLocks noChangeAspect="1"/>
          </p:cNvGraphicFramePr>
          <p:nvPr/>
        </p:nvGraphicFramePr>
        <p:xfrm>
          <a:off x="2057400" y="1447800"/>
          <a:ext cx="990600" cy="503238"/>
        </p:xfrm>
        <a:graphic>
          <a:graphicData uri="http://schemas.openxmlformats.org/presentationml/2006/ole">
            <p:oleObj spid="_x0000_s27657" name="Equation" r:id="rId10" imgW="444240" imgH="228600" progId="Equation.DSMT4">
              <p:embed/>
            </p:oleObj>
          </a:graphicData>
        </a:graphic>
      </p:graphicFrame>
      <p:graphicFrame>
        <p:nvGraphicFramePr>
          <p:cNvPr id="27658" name="Object 8"/>
          <p:cNvGraphicFramePr>
            <a:graphicFrameLocks noChangeAspect="1"/>
          </p:cNvGraphicFramePr>
          <p:nvPr/>
        </p:nvGraphicFramePr>
        <p:xfrm>
          <a:off x="5029200" y="1371600"/>
          <a:ext cx="1727200" cy="447675"/>
        </p:xfrm>
        <a:graphic>
          <a:graphicData uri="http://schemas.openxmlformats.org/presentationml/2006/ole">
            <p:oleObj spid="_x0000_s27658" name="Equation" r:id="rId11" imgW="774360" imgH="203040" progId="Equation.DSMT4">
              <p:embed/>
            </p:oleObj>
          </a:graphicData>
        </a:graphic>
      </p:graphicFrame>
      <p:grpSp>
        <p:nvGrpSpPr>
          <p:cNvPr id="27674" name="Group 26"/>
          <p:cNvGrpSpPr>
            <a:grpSpLocks/>
          </p:cNvGrpSpPr>
          <p:nvPr/>
        </p:nvGrpSpPr>
        <p:grpSpPr bwMode="auto">
          <a:xfrm>
            <a:off x="1143000" y="3962400"/>
            <a:ext cx="4953000" cy="2667000"/>
            <a:chOff x="720" y="2496"/>
            <a:chExt cx="3120" cy="1680"/>
          </a:xfrm>
        </p:grpSpPr>
        <p:graphicFrame>
          <p:nvGraphicFramePr>
            <p:cNvPr id="27659" name="Object 9"/>
            <p:cNvGraphicFramePr>
              <a:graphicFrameLocks noChangeAspect="1"/>
            </p:cNvGraphicFramePr>
            <p:nvPr/>
          </p:nvGraphicFramePr>
          <p:xfrm>
            <a:off x="931" y="2611"/>
            <a:ext cx="2766" cy="1308"/>
          </p:xfrm>
          <a:graphic>
            <a:graphicData uri="http://schemas.openxmlformats.org/presentationml/2006/ole">
              <p:oleObj spid="_x0000_s27659" name="Equation" r:id="rId12" imgW="1892160" imgH="914400" progId="Equation.DSMT4">
                <p:embed/>
              </p:oleObj>
            </a:graphicData>
          </a:graphic>
        </p:graphicFrame>
        <p:sp>
          <p:nvSpPr>
            <p:cNvPr id="27675" name="Line 28"/>
            <p:cNvSpPr>
              <a:spLocks noChangeShapeType="1"/>
            </p:cNvSpPr>
            <p:nvPr/>
          </p:nvSpPr>
          <p:spPr bwMode="auto">
            <a:xfrm>
              <a:off x="720" y="2928"/>
              <a:ext cx="3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676" name="Line 29"/>
            <p:cNvSpPr>
              <a:spLocks noChangeShapeType="1"/>
            </p:cNvSpPr>
            <p:nvPr/>
          </p:nvSpPr>
          <p:spPr bwMode="auto">
            <a:xfrm>
              <a:off x="1248" y="2496"/>
              <a:ext cx="0" cy="16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023A9D2-B306-49B4-A6F1-B487B0E5CEDD}" type="slidenum">
              <a:rPr lang="en-US" altLang="ja-JP" smtClean="0"/>
              <a:pPr/>
              <a:t>4</a:t>
            </a:fld>
            <a:endParaRPr lang="en-US" altLang="ja-JP" smtClean="0"/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参考書</a:t>
            </a:r>
          </a:p>
        </p:txBody>
      </p:sp>
      <p:sp>
        <p:nvSpPr>
          <p:cNvPr id="34820" name="Text Box 3"/>
          <p:cNvSpPr txBox="1">
            <a:spLocks noChangeArrowheads="1"/>
          </p:cNvSpPr>
          <p:nvPr/>
        </p:nvSpPr>
        <p:spPr bwMode="auto">
          <a:xfrm>
            <a:off x="754063" y="4495800"/>
            <a:ext cx="7856537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000"/>
              <a:t>M.R. Garey and D.S.Johnson,</a:t>
            </a:r>
          </a:p>
          <a:p>
            <a:r>
              <a:rPr lang="en-US" altLang="ja-JP" sz="2000"/>
              <a:t>"Computers And Intractability:A guide to the Theoryof NP-Completeness,"</a:t>
            </a:r>
          </a:p>
          <a:p>
            <a:r>
              <a:rPr lang="en-US" altLang="ja-JP" sz="2000"/>
              <a:t>Freeman,1979,ISBN:0-7167-1045-5</a:t>
            </a:r>
          </a:p>
        </p:txBody>
      </p:sp>
      <p:sp>
        <p:nvSpPr>
          <p:cNvPr id="34821" name="Text Box 6"/>
          <p:cNvSpPr txBox="1">
            <a:spLocks noChangeArrowheads="1"/>
          </p:cNvSpPr>
          <p:nvPr/>
        </p:nvSpPr>
        <p:spPr bwMode="auto">
          <a:xfrm>
            <a:off x="708025" y="2509838"/>
            <a:ext cx="401955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000"/>
              <a:t>岩間一雄、</a:t>
            </a:r>
          </a:p>
          <a:p>
            <a:r>
              <a:rPr lang="ja-JP" altLang="en-US" sz="2000"/>
              <a:t>「アルゴリズム理論入門」</a:t>
            </a:r>
          </a:p>
          <a:p>
            <a:r>
              <a:rPr lang="ja-JP" altLang="en-US" sz="2000"/>
              <a:t>昭晃堂、</a:t>
            </a:r>
            <a:r>
              <a:rPr lang="en-US" altLang="ja-JP" sz="2000"/>
              <a:t>2001</a:t>
            </a:r>
            <a:r>
              <a:rPr lang="ja-JP" altLang="en-US" sz="2000"/>
              <a:t>、</a:t>
            </a:r>
            <a:r>
              <a:rPr lang="en-US" altLang="ja-JP" sz="2000"/>
              <a:t>ISBN</a:t>
            </a:r>
            <a:r>
              <a:rPr lang="ja-JP" altLang="en-US" sz="2000"/>
              <a:t>：</a:t>
            </a:r>
            <a:r>
              <a:rPr lang="en-US" altLang="ja-JP" sz="2000"/>
              <a:t>4-7856-3125-2</a:t>
            </a:r>
          </a:p>
        </p:txBody>
      </p:sp>
      <p:sp>
        <p:nvSpPr>
          <p:cNvPr id="34822" name="Oval 7"/>
          <p:cNvSpPr>
            <a:spLocks noChangeArrowheads="1"/>
          </p:cNvSpPr>
          <p:nvPr/>
        </p:nvSpPr>
        <p:spPr bwMode="auto">
          <a:xfrm>
            <a:off x="357188" y="2608263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4823" name="Oval 8"/>
          <p:cNvSpPr>
            <a:spLocks noChangeArrowheads="1"/>
          </p:cNvSpPr>
          <p:nvPr/>
        </p:nvSpPr>
        <p:spPr bwMode="auto">
          <a:xfrm>
            <a:off x="358775" y="45720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4824" name="Oval 9"/>
          <p:cNvSpPr>
            <a:spLocks noChangeArrowheads="1"/>
          </p:cNvSpPr>
          <p:nvPr/>
        </p:nvSpPr>
        <p:spPr bwMode="auto">
          <a:xfrm>
            <a:off x="379413" y="3602038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4825" name="Text Box 10"/>
          <p:cNvSpPr txBox="1">
            <a:spLocks noChangeArrowheads="1"/>
          </p:cNvSpPr>
          <p:nvPr/>
        </p:nvSpPr>
        <p:spPr bwMode="auto">
          <a:xfrm>
            <a:off x="806450" y="3500438"/>
            <a:ext cx="607377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000"/>
              <a:t>ホップクロフト、ウルマン、</a:t>
            </a:r>
          </a:p>
          <a:p>
            <a:r>
              <a:rPr lang="ja-JP" altLang="en-US" sz="2000"/>
              <a:t>「オートマトン・言語理論・計算論 </a:t>
            </a:r>
            <a:r>
              <a:rPr lang="en-US" altLang="ja-JP" sz="2000"/>
              <a:t>I,II</a:t>
            </a:r>
            <a:r>
              <a:rPr lang="ja-JP" altLang="en-US" sz="2000"/>
              <a:t>」</a:t>
            </a:r>
          </a:p>
          <a:p>
            <a:r>
              <a:rPr lang="ja-JP" altLang="en-US" sz="2000"/>
              <a:t>サイエンス社、</a:t>
            </a:r>
            <a:r>
              <a:rPr lang="en-US" altLang="ja-JP" sz="2000"/>
              <a:t>1984,ISBN:4-7819-0374-6,4-7819-0432-7</a:t>
            </a:r>
          </a:p>
        </p:txBody>
      </p:sp>
      <p:sp>
        <p:nvSpPr>
          <p:cNvPr id="34826" name="Oval 11"/>
          <p:cNvSpPr>
            <a:spLocks noChangeArrowheads="1"/>
          </p:cNvSpPr>
          <p:nvPr/>
        </p:nvSpPr>
        <p:spPr bwMode="auto">
          <a:xfrm>
            <a:off x="357188" y="569913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4827" name="Text Box 12"/>
          <p:cNvSpPr txBox="1">
            <a:spLocks noChangeArrowheads="1"/>
          </p:cNvSpPr>
          <p:nvPr/>
        </p:nvSpPr>
        <p:spPr bwMode="auto">
          <a:xfrm>
            <a:off x="814388" y="493713"/>
            <a:ext cx="411162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000"/>
              <a:t>M. Sipser</a:t>
            </a:r>
            <a:r>
              <a:rPr lang="ja-JP" altLang="en-US" sz="2000"/>
              <a:t>著、</a:t>
            </a:r>
          </a:p>
          <a:p>
            <a:r>
              <a:rPr lang="ja-JP" altLang="en-US" sz="2000"/>
              <a:t>「計算理論の基礎」、</a:t>
            </a:r>
          </a:p>
          <a:p>
            <a:r>
              <a:rPr lang="ja-JP" altLang="en-US" sz="2000"/>
              <a:t>共立出版、</a:t>
            </a:r>
            <a:r>
              <a:rPr lang="en-US" altLang="ja-JP" sz="2000"/>
              <a:t>1997,ISBN:4-320-02948-8</a:t>
            </a:r>
          </a:p>
        </p:txBody>
      </p:sp>
      <p:sp>
        <p:nvSpPr>
          <p:cNvPr id="34828" name="Text Box 18"/>
          <p:cNvSpPr txBox="1">
            <a:spLocks noChangeArrowheads="1"/>
          </p:cNvSpPr>
          <p:nvPr/>
        </p:nvSpPr>
        <p:spPr bwMode="auto">
          <a:xfrm>
            <a:off x="784225" y="1519238"/>
            <a:ext cx="4230688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000"/>
              <a:t>岩間一雄、</a:t>
            </a:r>
          </a:p>
          <a:p>
            <a:r>
              <a:rPr lang="ja-JP" altLang="en-US" sz="2000"/>
              <a:t>「オートマトン・言語と計算理論」</a:t>
            </a:r>
          </a:p>
          <a:p>
            <a:r>
              <a:rPr lang="ja-JP" altLang="en-US" sz="2000"/>
              <a:t>コロナ社、</a:t>
            </a:r>
            <a:r>
              <a:rPr lang="en-US" altLang="ja-JP" sz="2000"/>
              <a:t>2003</a:t>
            </a:r>
            <a:r>
              <a:rPr lang="ja-JP" altLang="en-US" sz="2000"/>
              <a:t>、</a:t>
            </a:r>
            <a:r>
              <a:rPr lang="en-US" altLang="ja-JP" sz="2000"/>
              <a:t>ISBN</a:t>
            </a:r>
            <a:r>
              <a:rPr lang="ja-JP" altLang="en-US" sz="2000"/>
              <a:t>：</a:t>
            </a:r>
            <a:r>
              <a:rPr lang="en-US" altLang="ja-JP" sz="2000"/>
              <a:t>4-339-01821-X</a:t>
            </a:r>
          </a:p>
        </p:txBody>
      </p:sp>
      <p:sp>
        <p:nvSpPr>
          <p:cNvPr id="34829" name="Oval 19"/>
          <p:cNvSpPr>
            <a:spLocks noChangeArrowheads="1"/>
          </p:cNvSpPr>
          <p:nvPr/>
        </p:nvSpPr>
        <p:spPr bwMode="auto">
          <a:xfrm>
            <a:off x="403225" y="1519238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4830" name="Oval 20"/>
          <p:cNvSpPr>
            <a:spLocks noChangeArrowheads="1"/>
          </p:cNvSpPr>
          <p:nvPr/>
        </p:nvSpPr>
        <p:spPr bwMode="auto">
          <a:xfrm>
            <a:off x="304800" y="56388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4831" name="Text Box 21"/>
          <p:cNvSpPr txBox="1">
            <a:spLocks noChangeArrowheads="1"/>
          </p:cNvSpPr>
          <p:nvPr/>
        </p:nvSpPr>
        <p:spPr bwMode="auto">
          <a:xfrm>
            <a:off x="838200" y="5562600"/>
            <a:ext cx="4528804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000" dirty="0"/>
              <a:t>V.V.</a:t>
            </a:r>
            <a:r>
              <a:rPr lang="ja-JP" altLang="en-US" sz="2000" dirty="0"/>
              <a:t>ヴィジラーニ著、浅野　孝夫訳、</a:t>
            </a:r>
          </a:p>
          <a:p>
            <a:r>
              <a:rPr lang="ja-JP" altLang="en-US" sz="2000" dirty="0"/>
              <a:t>「近似アルゴリズム」、</a:t>
            </a:r>
          </a:p>
          <a:p>
            <a:r>
              <a:rPr lang="ja-JP" altLang="en-US" sz="2000" dirty="0"/>
              <a:t>シュプリンガー・フェアラーク東京</a:t>
            </a:r>
            <a:r>
              <a:rPr lang="ja-JP" altLang="en-US" sz="2000" dirty="0" smtClean="0"/>
              <a:t>、</a:t>
            </a:r>
            <a:r>
              <a:rPr lang="en-US" altLang="ja-JP" sz="2000" dirty="0" smtClean="0"/>
              <a:t>2002</a:t>
            </a:r>
            <a:r>
              <a:rPr lang="ja-JP" altLang="en-US" sz="2000" dirty="0" err="1" smtClean="0"/>
              <a:t>、</a:t>
            </a:r>
            <a:endParaRPr lang="ja-JP" altLang="en-US" sz="2000" dirty="0"/>
          </a:p>
          <a:p>
            <a:r>
              <a:rPr lang="en-US" altLang="ja-JP" sz="2000" dirty="0"/>
              <a:t>ISBN:4-431-70991-6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83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2297877-600B-4C13-9D3C-2504A02EF380}" type="slidenum">
              <a:rPr lang="en-US" altLang="ja-JP" smtClean="0"/>
              <a:pPr/>
              <a:t>40</a:t>
            </a:fld>
            <a:endParaRPr lang="en-US" altLang="ja-JP" smtClean="0"/>
          </a:p>
        </p:txBody>
      </p:sp>
      <p:sp>
        <p:nvSpPr>
          <p:cNvPr id="28684" name="Oval 2"/>
          <p:cNvSpPr>
            <a:spLocks noChangeArrowheads="1"/>
          </p:cNvSpPr>
          <p:nvPr/>
        </p:nvSpPr>
        <p:spPr bwMode="auto">
          <a:xfrm>
            <a:off x="1447800" y="38862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8685" name="Line 3"/>
          <p:cNvSpPr>
            <a:spLocks noChangeShapeType="1"/>
          </p:cNvSpPr>
          <p:nvPr/>
        </p:nvSpPr>
        <p:spPr bwMode="auto">
          <a:xfrm>
            <a:off x="838200" y="3733800"/>
            <a:ext cx="609600" cy="3048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28686" name="Group 4"/>
          <p:cNvGrpSpPr>
            <a:grpSpLocks/>
          </p:cNvGrpSpPr>
          <p:nvPr/>
        </p:nvGrpSpPr>
        <p:grpSpPr bwMode="auto">
          <a:xfrm>
            <a:off x="7010400" y="3886200"/>
            <a:ext cx="685800" cy="685800"/>
            <a:chOff x="3504" y="1200"/>
            <a:chExt cx="432" cy="432"/>
          </a:xfrm>
        </p:grpSpPr>
        <p:sp>
          <p:nvSpPr>
            <p:cNvPr id="28700" name="Oval 5"/>
            <p:cNvSpPr>
              <a:spLocks noChangeArrowheads="1"/>
            </p:cNvSpPr>
            <p:nvPr/>
          </p:nvSpPr>
          <p:spPr bwMode="auto">
            <a:xfrm>
              <a:off x="3552" y="1248"/>
              <a:ext cx="336" cy="33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8701" name="Oval 6"/>
            <p:cNvSpPr>
              <a:spLocks noChangeArrowheads="1"/>
            </p:cNvSpPr>
            <p:nvPr/>
          </p:nvSpPr>
          <p:spPr bwMode="auto">
            <a:xfrm>
              <a:off x="3504" y="1200"/>
              <a:ext cx="432" cy="43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aphicFrame>
        <p:nvGraphicFramePr>
          <p:cNvPr id="28674" name="Object 0"/>
          <p:cNvGraphicFramePr>
            <a:graphicFrameLocks noChangeAspect="1"/>
          </p:cNvGraphicFramePr>
          <p:nvPr/>
        </p:nvGraphicFramePr>
        <p:xfrm>
          <a:off x="3313113" y="3962400"/>
          <a:ext cx="268287" cy="381000"/>
        </p:xfrm>
        <a:graphic>
          <a:graphicData uri="http://schemas.openxmlformats.org/presentationml/2006/ole">
            <p:oleObj spid="_x0000_s28674" name="Equation" r:id="rId3" imgW="152280" imgH="215640" progId="Equation.DSMT4">
              <p:embed/>
            </p:oleObj>
          </a:graphicData>
        </a:graphic>
      </p:graphicFrame>
      <p:graphicFrame>
        <p:nvGraphicFramePr>
          <p:cNvPr id="28675" name="Object 1"/>
          <p:cNvGraphicFramePr>
            <a:graphicFrameLocks noChangeAspect="1"/>
          </p:cNvGraphicFramePr>
          <p:nvPr/>
        </p:nvGraphicFramePr>
        <p:xfrm>
          <a:off x="4572000" y="4038600"/>
          <a:ext cx="290513" cy="381000"/>
        </p:xfrm>
        <a:graphic>
          <a:graphicData uri="http://schemas.openxmlformats.org/presentationml/2006/ole">
            <p:oleObj spid="_x0000_s28675" name="Equation" r:id="rId4" imgW="164880" imgH="215640" progId="Equation.DSMT4">
              <p:embed/>
            </p:oleObj>
          </a:graphicData>
        </a:graphic>
      </p:graphicFrame>
      <p:sp>
        <p:nvSpPr>
          <p:cNvPr id="28687" name="Text Box 9"/>
          <p:cNvSpPr txBox="1">
            <a:spLocks noChangeArrowheads="1"/>
          </p:cNvSpPr>
          <p:nvPr/>
        </p:nvSpPr>
        <p:spPr bwMode="auto">
          <a:xfrm>
            <a:off x="3854450" y="38100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1</a:t>
            </a:r>
          </a:p>
        </p:txBody>
      </p:sp>
      <p:sp>
        <p:nvSpPr>
          <p:cNvPr id="28688" name="Line 10"/>
          <p:cNvSpPr>
            <a:spLocks noChangeShapeType="1"/>
          </p:cNvSpPr>
          <p:nvPr/>
        </p:nvSpPr>
        <p:spPr bwMode="auto">
          <a:xfrm>
            <a:off x="3733800" y="4191000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8689" name="Line 11"/>
          <p:cNvSpPr>
            <a:spLocks noChangeShapeType="1"/>
          </p:cNvSpPr>
          <p:nvPr/>
        </p:nvSpPr>
        <p:spPr bwMode="auto">
          <a:xfrm>
            <a:off x="4953000" y="4191000"/>
            <a:ext cx="2057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8690" name="Oval 12"/>
          <p:cNvSpPr>
            <a:spLocks noChangeArrowheads="1"/>
          </p:cNvSpPr>
          <p:nvPr/>
        </p:nvSpPr>
        <p:spPr bwMode="auto">
          <a:xfrm>
            <a:off x="4419600" y="39624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8676" name="Object 2"/>
          <p:cNvGraphicFramePr>
            <a:graphicFrameLocks noChangeAspect="1"/>
          </p:cNvGraphicFramePr>
          <p:nvPr/>
        </p:nvGraphicFramePr>
        <p:xfrm>
          <a:off x="7227888" y="3951288"/>
          <a:ext cx="312737" cy="403225"/>
        </p:xfrm>
        <a:graphic>
          <a:graphicData uri="http://schemas.openxmlformats.org/presentationml/2006/ole">
            <p:oleObj spid="_x0000_s28676" name="Equation" r:id="rId5" imgW="177480" imgH="228600" progId="Equation.DSMT4">
              <p:embed/>
            </p:oleObj>
          </a:graphicData>
        </a:graphic>
      </p:graphicFrame>
      <p:graphicFrame>
        <p:nvGraphicFramePr>
          <p:cNvPr id="28677" name="Object 3"/>
          <p:cNvGraphicFramePr>
            <a:graphicFrameLocks noChangeAspect="1"/>
          </p:cNvGraphicFramePr>
          <p:nvPr/>
        </p:nvGraphicFramePr>
        <p:xfrm>
          <a:off x="876300" y="3941763"/>
          <a:ext cx="495300" cy="530225"/>
        </p:xfrm>
        <a:graphic>
          <a:graphicData uri="http://schemas.openxmlformats.org/presentationml/2006/ole">
            <p:oleObj spid="_x0000_s28677" name="Equation" r:id="rId6" imgW="164880" imgH="177480" progId="Equation.DSMT4">
              <p:embed/>
            </p:oleObj>
          </a:graphicData>
        </a:graphic>
      </p:graphicFrame>
      <p:graphicFrame>
        <p:nvGraphicFramePr>
          <p:cNvPr id="28678" name="Object 4"/>
          <p:cNvGraphicFramePr>
            <a:graphicFrameLocks noChangeAspect="1"/>
          </p:cNvGraphicFramePr>
          <p:nvPr/>
        </p:nvGraphicFramePr>
        <p:xfrm>
          <a:off x="1524000" y="3810000"/>
          <a:ext cx="392113" cy="544513"/>
        </p:xfrm>
        <a:graphic>
          <a:graphicData uri="http://schemas.openxmlformats.org/presentationml/2006/ole">
            <p:oleObj spid="_x0000_s28678" name="Equation" r:id="rId7" imgW="164880" imgH="228600" progId="Equation.DSMT4">
              <p:embed/>
            </p:oleObj>
          </a:graphicData>
        </a:graphic>
      </p:graphicFrame>
      <p:sp>
        <p:nvSpPr>
          <p:cNvPr id="28691" name="Oval 16"/>
          <p:cNvSpPr>
            <a:spLocks noChangeArrowheads="1"/>
          </p:cNvSpPr>
          <p:nvPr/>
        </p:nvSpPr>
        <p:spPr bwMode="auto">
          <a:xfrm>
            <a:off x="3200400" y="38862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8692" name="Line 17"/>
          <p:cNvSpPr>
            <a:spLocks noChangeShapeType="1"/>
          </p:cNvSpPr>
          <p:nvPr/>
        </p:nvSpPr>
        <p:spPr bwMode="auto">
          <a:xfrm>
            <a:off x="1981200" y="4191000"/>
            <a:ext cx="1219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8679" name="Object 5"/>
          <p:cNvGraphicFramePr>
            <a:graphicFrameLocks noChangeAspect="1"/>
          </p:cNvGraphicFramePr>
          <p:nvPr/>
        </p:nvGraphicFramePr>
        <p:xfrm>
          <a:off x="2057400" y="3733800"/>
          <a:ext cx="990600" cy="503238"/>
        </p:xfrm>
        <a:graphic>
          <a:graphicData uri="http://schemas.openxmlformats.org/presentationml/2006/ole">
            <p:oleObj spid="_x0000_s28679" name="Equation" r:id="rId8" imgW="444240" imgH="228600" progId="Equation.DSMT4">
              <p:embed/>
            </p:oleObj>
          </a:graphicData>
        </a:graphic>
      </p:graphicFrame>
      <p:graphicFrame>
        <p:nvGraphicFramePr>
          <p:cNvPr id="28680" name="Object 6"/>
          <p:cNvGraphicFramePr>
            <a:graphicFrameLocks noChangeAspect="1"/>
          </p:cNvGraphicFramePr>
          <p:nvPr/>
        </p:nvGraphicFramePr>
        <p:xfrm>
          <a:off x="5029200" y="3657600"/>
          <a:ext cx="1727200" cy="447675"/>
        </p:xfrm>
        <a:graphic>
          <a:graphicData uri="http://schemas.openxmlformats.org/presentationml/2006/ole">
            <p:oleObj spid="_x0000_s28680" name="Equation" r:id="rId9" imgW="774360" imgH="203040" progId="Equation.DSMT4">
              <p:embed/>
            </p:oleObj>
          </a:graphicData>
        </a:graphic>
      </p:graphicFrame>
      <p:sp>
        <p:nvSpPr>
          <p:cNvPr id="28693" name="Rectangle 2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GNFA</a:t>
            </a:r>
            <a:r>
              <a:rPr lang="ja-JP" altLang="en-US" smtClean="0"/>
              <a:t>に関する注意</a:t>
            </a:r>
          </a:p>
        </p:txBody>
      </p:sp>
      <p:sp>
        <p:nvSpPr>
          <p:cNvPr id="28694" name="Text Box 21"/>
          <p:cNvSpPr txBox="1">
            <a:spLocks noChangeArrowheads="1"/>
          </p:cNvSpPr>
          <p:nvPr/>
        </p:nvSpPr>
        <p:spPr bwMode="auto">
          <a:xfrm>
            <a:off x="838200" y="1163638"/>
            <a:ext cx="65817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初期状態　　　には、他の状態からの遷移がない。</a:t>
            </a:r>
          </a:p>
          <a:p>
            <a:r>
              <a:rPr lang="ja-JP" altLang="en-US"/>
              <a:t>受理状態　　　からは、他の状態への遷移がない。</a:t>
            </a:r>
          </a:p>
        </p:txBody>
      </p:sp>
      <p:graphicFrame>
        <p:nvGraphicFramePr>
          <p:cNvPr id="28681" name="Object 7"/>
          <p:cNvGraphicFramePr>
            <a:graphicFrameLocks noChangeAspect="1"/>
          </p:cNvGraphicFramePr>
          <p:nvPr/>
        </p:nvGraphicFramePr>
        <p:xfrm>
          <a:off x="2225675" y="1143000"/>
          <a:ext cx="392113" cy="544513"/>
        </p:xfrm>
        <a:graphic>
          <a:graphicData uri="http://schemas.openxmlformats.org/presentationml/2006/ole">
            <p:oleObj spid="_x0000_s28681" name="Equation" r:id="rId10" imgW="164880" imgH="228600" progId="Equation.DSMT4">
              <p:embed/>
            </p:oleObj>
          </a:graphicData>
        </a:graphic>
      </p:graphicFrame>
      <p:graphicFrame>
        <p:nvGraphicFramePr>
          <p:cNvPr id="28682" name="Object 8"/>
          <p:cNvGraphicFramePr>
            <a:graphicFrameLocks noChangeAspect="1"/>
          </p:cNvGraphicFramePr>
          <p:nvPr/>
        </p:nvGraphicFramePr>
        <p:xfrm>
          <a:off x="2225675" y="1524000"/>
          <a:ext cx="414338" cy="533400"/>
        </p:xfrm>
        <a:graphic>
          <a:graphicData uri="http://schemas.openxmlformats.org/presentationml/2006/ole">
            <p:oleObj spid="_x0000_s28682" name="Equation" r:id="rId11" imgW="177480" imgH="228600" progId="Equation.DSMT4">
              <p:embed/>
            </p:oleObj>
          </a:graphicData>
        </a:graphic>
      </p:graphicFrame>
      <p:sp>
        <p:nvSpPr>
          <p:cNvPr id="28695" name="AutoShape 24"/>
          <p:cNvSpPr>
            <a:spLocks noChangeArrowheads="1"/>
          </p:cNvSpPr>
          <p:nvPr/>
        </p:nvSpPr>
        <p:spPr bwMode="auto">
          <a:xfrm>
            <a:off x="685800" y="4648200"/>
            <a:ext cx="3429000" cy="1143000"/>
          </a:xfrm>
          <a:prstGeom prst="wedgeRoundRectCallout">
            <a:avLst>
              <a:gd name="adj1" fmla="val -22963"/>
              <a:gd name="adj2" fmla="val -67639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28696" name="Text Box 25"/>
          <p:cNvSpPr txBox="1">
            <a:spLocks noChangeArrowheads="1"/>
          </p:cNvSpPr>
          <p:nvPr/>
        </p:nvSpPr>
        <p:spPr bwMode="auto">
          <a:xfrm>
            <a:off x="838200" y="4800600"/>
            <a:ext cx="31813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入ってくる矢印（アーク）</a:t>
            </a:r>
          </a:p>
          <a:p>
            <a:r>
              <a:rPr lang="ja-JP" altLang="en-US"/>
              <a:t>が無い。</a:t>
            </a:r>
          </a:p>
        </p:txBody>
      </p:sp>
      <p:sp>
        <p:nvSpPr>
          <p:cNvPr id="28697" name="AutoShape 26"/>
          <p:cNvSpPr>
            <a:spLocks noChangeArrowheads="1"/>
          </p:cNvSpPr>
          <p:nvPr/>
        </p:nvSpPr>
        <p:spPr bwMode="auto">
          <a:xfrm>
            <a:off x="5181600" y="4876800"/>
            <a:ext cx="3429000" cy="1143000"/>
          </a:xfrm>
          <a:prstGeom prst="wedgeRoundRectCallout">
            <a:avLst>
              <a:gd name="adj1" fmla="val 14630"/>
              <a:gd name="adj2" fmla="val -75556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28698" name="Text Box 27"/>
          <p:cNvSpPr txBox="1">
            <a:spLocks noChangeArrowheads="1"/>
          </p:cNvSpPr>
          <p:nvPr/>
        </p:nvSpPr>
        <p:spPr bwMode="auto">
          <a:xfrm>
            <a:off x="5257800" y="5181600"/>
            <a:ext cx="3468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出て行く（アーク）が無い。</a:t>
            </a:r>
          </a:p>
        </p:txBody>
      </p:sp>
      <p:sp>
        <p:nvSpPr>
          <p:cNvPr id="28699" name="Text Box 28"/>
          <p:cNvSpPr txBox="1">
            <a:spLocks noChangeArrowheads="1"/>
          </p:cNvSpPr>
          <p:nvPr/>
        </p:nvSpPr>
        <p:spPr bwMode="auto">
          <a:xfrm>
            <a:off x="838200" y="2209800"/>
            <a:ext cx="6934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初期状態と、受理状態はそれぞれ１つづつしかない。</a:t>
            </a:r>
          </a:p>
          <a:p>
            <a:r>
              <a:rPr lang="ja-JP" altLang="en-US"/>
              <a:t>特に、受理状態が１つであることに注意する。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1CA1CE4-EF37-47BC-97A5-7014B6BB0728}" type="slidenum">
              <a:rPr lang="en-US" altLang="ja-JP" smtClean="0"/>
              <a:pPr/>
              <a:t>41</a:t>
            </a:fld>
            <a:endParaRPr lang="en-US" altLang="ja-JP" smtClean="0"/>
          </a:p>
        </p:txBody>
      </p:sp>
      <p:sp>
        <p:nvSpPr>
          <p:cNvPr id="297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練習</a:t>
            </a:r>
          </a:p>
        </p:txBody>
      </p:sp>
      <p:graphicFrame>
        <p:nvGraphicFramePr>
          <p:cNvPr id="29698" name="Object 0"/>
          <p:cNvGraphicFramePr>
            <a:graphicFrameLocks noChangeAspect="1"/>
          </p:cNvGraphicFramePr>
          <p:nvPr/>
        </p:nvGraphicFramePr>
        <p:xfrm>
          <a:off x="1793875" y="1828800"/>
          <a:ext cx="5068888" cy="1344613"/>
        </p:xfrm>
        <a:graphic>
          <a:graphicData uri="http://schemas.openxmlformats.org/presentationml/2006/ole">
            <p:oleObj spid="_x0000_s29698" name="Equation" r:id="rId3" imgW="1917360" imgH="507960" progId="Equation.DSMT4">
              <p:embed/>
            </p:oleObj>
          </a:graphicData>
        </a:graphic>
      </p:graphicFrame>
      <p:sp>
        <p:nvSpPr>
          <p:cNvPr id="29702" name="Text Box 4"/>
          <p:cNvSpPr txBox="1">
            <a:spLocks noChangeArrowheads="1"/>
          </p:cNvSpPr>
          <p:nvPr/>
        </p:nvSpPr>
        <p:spPr bwMode="auto">
          <a:xfrm>
            <a:off x="990600" y="2230438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言語</a:t>
            </a:r>
          </a:p>
        </p:txBody>
      </p:sp>
      <p:graphicFrame>
        <p:nvGraphicFramePr>
          <p:cNvPr id="29699" name="Object 1"/>
          <p:cNvGraphicFramePr>
            <a:graphicFrameLocks noChangeAspect="1"/>
          </p:cNvGraphicFramePr>
          <p:nvPr/>
        </p:nvGraphicFramePr>
        <p:xfrm>
          <a:off x="533400" y="1219200"/>
          <a:ext cx="1447800" cy="511175"/>
        </p:xfrm>
        <a:graphic>
          <a:graphicData uri="http://schemas.openxmlformats.org/presentationml/2006/ole">
            <p:oleObj spid="_x0000_s29699" name="Equation" r:id="rId4" imgW="571320" imgH="203040" progId="Equation.DSMT4">
              <p:embed/>
            </p:oleObj>
          </a:graphicData>
        </a:graphic>
      </p:graphicFrame>
      <p:sp>
        <p:nvSpPr>
          <p:cNvPr id="29703" name="Text Box 6"/>
          <p:cNvSpPr txBox="1">
            <a:spLocks noChangeArrowheads="1"/>
          </p:cNvSpPr>
          <p:nvPr/>
        </p:nvSpPr>
        <p:spPr bwMode="auto">
          <a:xfrm>
            <a:off x="1981200" y="12192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上の</a:t>
            </a:r>
          </a:p>
        </p:txBody>
      </p:sp>
      <p:sp>
        <p:nvSpPr>
          <p:cNvPr id="29704" name="Text Box 7"/>
          <p:cNvSpPr txBox="1">
            <a:spLocks noChangeArrowheads="1"/>
          </p:cNvSpPr>
          <p:nvPr/>
        </p:nvSpPr>
        <p:spPr bwMode="auto">
          <a:xfrm>
            <a:off x="822325" y="3546475"/>
            <a:ext cx="61753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を受理する４状態の拡張</a:t>
            </a:r>
            <a:r>
              <a:rPr lang="en-US" altLang="ja-JP"/>
              <a:t>NFA</a:t>
            </a:r>
            <a:r>
              <a:rPr lang="ja-JP" altLang="en-US"/>
              <a:t>を状態遷移図と、</a:t>
            </a:r>
          </a:p>
          <a:p>
            <a:r>
              <a:rPr lang="ja-JP" altLang="en-US"/>
              <a:t>形式的定義の両方で示せ。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0E8479D-4D55-41FE-B870-E19E0AF6F091}" type="slidenum">
              <a:rPr lang="en-US" altLang="ja-JP" smtClean="0"/>
              <a:pPr/>
              <a:t>5</a:t>
            </a:fld>
            <a:endParaRPr lang="en-US" altLang="ja-JP" smtClean="0"/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3200400"/>
            <a:ext cx="5181600" cy="609600"/>
          </a:xfrm>
        </p:spPr>
        <p:txBody>
          <a:bodyPr/>
          <a:lstStyle/>
          <a:p>
            <a:pPr eaLnBrk="1" hangingPunct="1"/>
            <a:r>
              <a:rPr lang="ja-JP" altLang="en-US" smtClean="0"/>
              <a:t>１．オートマトンと正規表現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3BB0C82-5CD6-4822-A126-830857F3510F}" type="slidenum">
              <a:rPr lang="en-US" altLang="ja-JP" smtClean="0"/>
              <a:pPr/>
              <a:t>6</a:t>
            </a:fld>
            <a:endParaRPr lang="en-US" altLang="ja-JP" smtClean="0"/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1</a:t>
            </a:r>
            <a:r>
              <a:rPr lang="ja-JP" altLang="en-US" smtClean="0"/>
              <a:t>－</a:t>
            </a:r>
            <a:r>
              <a:rPr lang="en-US" altLang="ja-JP" smtClean="0"/>
              <a:t>1</a:t>
            </a:r>
            <a:r>
              <a:rPr lang="ja-JP" altLang="en-US" smtClean="0"/>
              <a:t>．有限オートマトン</a:t>
            </a:r>
          </a:p>
        </p:txBody>
      </p:sp>
      <p:sp>
        <p:nvSpPr>
          <p:cNvPr id="36868" name="Text Box 3"/>
          <p:cNvSpPr txBox="1">
            <a:spLocks noChangeArrowheads="1"/>
          </p:cNvSpPr>
          <p:nvPr/>
        </p:nvSpPr>
        <p:spPr bwMode="auto">
          <a:xfrm>
            <a:off x="457200" y="990600"/>
            <a:ext cx="69262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メモリがほとんどなく、</a:t>
            </a:r>
          </a:p>
          <a:p>
            <a:r>
              <a:rPr lang="ja-JP" altLang="en-US"/>
              <a:t>「はい」と「いいえ」しか答えられない計算機を考える。</a:t>
            </a:r>
          </a:p>
        </p:txBody>
      </p:sp>
      <p:sp>
        <p:nvSpPr>
          <p:cNvPr id="36869" name="Rectangle 5"/>
          <p:cNvSpPr>
            <a:spLocks noChangeArrowheads="1"/>
          </p:cNvSpPr>
          <p:nvPr/>
        </p:nvSpPr>
        <p:spPr bwMode="auto">
          <a:xfrm>
            <a:off x="2819400" y="2667000"/>
            <a:ext cx="990600" cy="762000"/>
          </a:xfrm>
          <a:prstGeom prst="rect">
            <a:avLst/>
          </a:prstGeom>
          <a:solidFill>
            <a:schemeClr val="hlink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hlink"/>
            </a:extrusionClr>
          </a:sp3d>
        </p:spPr>
        <p:txBody>
          <a:bodyPr wrap="none" anchor="ctr">
            <a:flatTx/>
          </a:bodyPr>
          <a:lstStyle/>
          <a:p>
            <a:endParaRPr lang="ja-JP" altLang="en-US"/>
          </a:p>
        </p:txBody>
      </p:sp>
      <p:sp>
        <p:nvSpPr>
          <p:cNvPr id="36870" name="AutoShape 6"/>
          <p:cNvSpPr>
            <a:spLocks noChangeArrowheads="1"/>
          </p:cNvSpPr>
          <p:nvPr/>
        </p:nvSpPr>
        <p:spPr bwMode="auto">
          <a:xfrm>
            <a:off x="1447800" y="2590800"/>
            <a:ext cx="1371600" cy="609600"/>
          </a:xfrm>
          <a:prstGeom prst="wave">
            <a:avLst>
              <a:gd name="adj1" fmla="val 13005"/>
              <a:gd name="adj2" fmla="val 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6871" name="AutoShape 7"/>
          <p:cNvSpPr>
            <a:spLocks noChangeArrowheads="1"/>
          </p:cNvSpPr>
          <p:nvPr/>
        </p:nvSpPr>
        <p:spPr bwMode="auto">
          <a:xfrm>
            <a:off x="3886200" y="2667000"/>
            <a:ext cx="1371600" cy="609600"/>
          </a:xfrm>
          <a:prstGeom prst="wave">
            <a:avLst>
              <a:gd name="adj1" fmla="val 13005"/>
              <a:gd name="adj2" fmla="val 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6872" name="Line 8"/>
          <p:cNvSpPr>
            <a:spLocks noChangeShapeType="1"/>
          </p:cNvSpPr>
          <p:nvPr/>
        </p:nvSpPr>
        <p:spPr bwMode="auto">
          <a:xfrm>
            <a:off x="2438400" y="2743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6873" name="Line 9"/>
          <p:cNvSpPr>
            <a:spLocks noChangeShapeType="1"/>
          </p:cNvSpPr>
          <p:nvPr/>
        </p:nvSpPr>
        <p:spPr bwMode="auto">
          <a:xfrm>
            <a:off x="1981200" y="25908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6874" name="Line 10"/>
          <p:cNvSpPr>
            <a:spLocks noChangeShapeType="1"/>
          </p:cNvSpPr>
          <p:nvPr/>
        </p:nvSpPr>
        <p:spPr bwMode="auto">
          <a:xfrm>
            <a:off x="4343400" y="26670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6875" name="Line 11"/>
          <p:cNvSpPr>
            <a:spLocks noChangeShapeType="1"/>
          </p:cNvSpPr>
          <p:nvPr/>
        </p:nvSpPr>
        <p:spPr bwMode="auto">
          <a:xfrm>
            <a:off x="4800600" y="2819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6876" name="Text Box 13"/>
          <p:cNvSpPr txBox="1">
            <a:spLocks noChangeArrowheads="1"/>
          </p:cNvSpPr>
          <p:nvPr/>
        </p:nvSpPr>
        <p:spPr bwMode="auto">
          <a:xfrm>
            <a:off x="4876800" y="28194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1</a:t>
            </a:r>
          </a:p>
        </p:txBody>
      </p:sp>
      <p:sp>
        <p:nvSpPr>
          <p:cNvPr id="36877" name="Text Box 14"/>
          <p:cNvSpPr txBox="1">
            <a:spLocks noChangeArrowheads="1"/>
          </p:cNvSpPr>
          <p:nvPr/>
        </p:nvSpPr>
        <p:spPr bwMode="auto">
          <a:xfrm>
            <a:off x="4343400" y="27432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0</a:t>
            </a:r>
          </a:p>
        </p:txBody>
      </p:sp>
      <p:sp>
        <p:nvSpPr>
          <p:cNvPr id="36878" name="Text Box 16"/>
          <p:cNvSpPr txBox="1">
            <a:spLocks noChangeArrowheads="1"/>
          </p:cNvSpPr>
          <p:nvPr/>
        </p:nvSpPr>
        <p:spPr bwMode="auto">
          <a:xfrm>
            <a:off x="3962400" y="26670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1</a:t>
            </a:r>
          </a:p>
        </p:txBody>
      </p:sp>
      <p:sp>
        <p:nvSpPr>
          <p:cNvPr id="36879" name="Text Box 17"/>
          <p:cNvSpPr txBox="1">
            <a:spLocks noChangeArrowheads="1"/>
          </p:cNvSpPr>
          <p:nvPr/>
        </p:nvSpPr>
        <p:spPr bwMode="auto">
          <a:xfrm>
            <a:off x="2438400" y="27432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1</a:t>
            </a:r>
          </a:p>
        </p:txBody>
      </p:sp>
      <p:sp>
        <p:nvSpPr>
          <p:cNvPr id="36880" name="Text Box 18"/>
          <p:cNvSpPr txBox="1">
            <a:spLocks noChangeArrowheads="1"/>
          </p:cNvSpPr>
          <p:nvPr/>
        </p:nvSpPr>
        <p:spPr bwMode="auto">
          <a:xfrm>
            <a:off x="2057400" y="26670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1</a:t>
            </a:r>
          </a:p>
        </p:txBody>
      </p:sp>
      <p:sp>
        <p:nvSpPr>
          <p:cNvPr id="36881" name="Text Box 19"/>
          <p:cNvSpPr txBox="1">
            <a:spLocks noChangeArrowheads="1"/>
          </p:cNvSpPr>
          <p:nvPr/>
        </p:nvSpPr>
        <p:spPr bwMode="auto">
          <a:xfrm>
            <a:off x="1600200" y="25908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0</a:t>
            </a:r>
          </a:p>
        </p:txBody>
      </p:sp>
      <p:sp>
        <p:nvSpPr>
          <p:cNvPr id="36882" name="Oval 20"/>
          <p:cNvSpPr>
            <a:spLocks noChangeArrowheads="1"/>
          </p:cNvSpPr>
          <p:nvPr/>
        </p:nvSpPr>
        <p:spPr bwMode="auto">
          <a:xfrm>
            <a:off x="3200400" y="2895600"/>
            <a:ext cx="304800" cy="3048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6883" name="AutoShape 21"/>
          <p:cNvSpPr>
            <a:spLocks noChangeArrowheads="1"/>
          </p:cNvSpPr>
          <p:nvPr/>
        </p:nvSpPr>
        <p:spPr bwMode="auto">
          <a:xfrm flipH="1">
            <a:off x="914400" y="2667000"/>
            <a:ext cx="457200" cy="304800"/>
          </a:xfrm>
          <a:prstGeom prst="rightArrow">
            <a:avLst>
              <a:gd name="adj1" fmla="val 50000"/>
              <a:gd name="adj2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6884" name="Text Box 23"/>
          <p:cNvSpPr txBox="1">
            <a:spLocks noChangeArrowheads="1"/>
          </p:cNvSpPr>
          <p:nvPr/>
        </p:nvSpPr>
        <p:spPr bwMode="auto">
          <a:xfrm>
            <a:off x="609600" y="3276600"/>
            <a:ext cx="16271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入力テープ</a:t>
            </a:r>
          </a:p>
        </p:txBody>
      </p:sp>
      <p:sp>
        <p:nvSpPr>
          <p:cNvPr id="36885" name="Text Box 24"/>
          <p:cNvSpPr txBox="1">
            <a:spLocks noChangeArrowheads="1"/>
          </p:cNvSpPr>
          <p:nvPr/>
        </p:nvSpPr>
        <p:spPr bwMode="auto">
          <a:xfrm>
            <a:off x="2819400" y="1905000"/>
            <a:ext cx="1403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自動機械</a:t>
            </a:r>
          </a:p>
        </p:txBody>
      </p:sp>
      <p:sp>
        <p:nvSpPr>
          <p:cNvPr id="36886" name="Text Box 25"/>
          <p:cNvSpPr txBox="1">
            <a:spLocks noChangeArrowheads="1"/>
          </p:cNvSpPr>
          <p:nvPr/>
        </p:nvSpPr>
        <p:spPr bwMode="auto">
          <a:xfrm>
            <a:off x="2895600" y="3124200"/>
            <a:ext cx="963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ランプ</a:t>
            </a:r>
          </a:p>
        </p:txBody>
      </p:sp>
      <p:sp>
        <p:nvSpPr>
          <p:cNvPr id="36887" name="Text Box 26"/>
          <p:cNvSpPr txBox="1">
            <a:spLocks noChangeArrowheads="1"/>
          </p:cNvSpPr>
          <p:nvPr/>
        </p:nvSpPr>
        <p:spPr bwMode="auto">
          <a:xfrm>
            <a:off x="838200" y="3962400"/>
            <a:ext cx="55911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dirty="0"/>
              <a:t>入力テープ</a:t>
            </a:r>
            <a:r>
              <a:rPr lang="ja-JP" altLang="en-US" dirty="0" smtClean="0"/>
              <a:t>を　“一度だけ”　走査</a:t>
            </a:r>
            <a:r>
              <a:rPr lang="ja-JP" altLang="en-US" dirty="0"/>
              <a:t>したあと、</a:t>
            </a:r>
          </a:p>
          <a:p>
            <a:r>
              <a:rPr lang="ja-JP" altLang="en-US" dirty="0"/>
              <a:t>「はい」ならランプ点灯</a:t>
            </a:r>
          </a:p>
          <a:p>
            <a:r>
              <a:rPr lang="ja-JP" altLang="en-US" dirty="0"/>
              <a:t>「いいえ」ならランプ消灯。</a:t>
            </a:r>
          </a:p>
        </p:txBody>
      </p:sp>
      <p:sp>
        <p:nvSpPr>
          <p:cNvPr id="36888" name="Text Box 27"/>
          <p:cNvSpPr txBox="1">
            <a:spLocks noChangeArrowheads="1"/>
          </p:cNvSpPr>
          <p:nvPr/>
        </p:nvSpPr>
        <p:spPr bwMode="auto">
          <a:xfrm>
            <a:off x="762000" y="5105400"/>
            <a:ext cx="6283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このような自動機械を</a:t>
            </a:r>
            <a:r>
              <a:rPr lang="en-US" altLang="ja-JP">
                <a:solidFill>
                  <a:srgbClr val="FF0000"/>
                </a:solidFill>
              </a:rPr>
              <a:t>(</a:t>
            </a:r>
            <a:r>
              <a:rPr lang="ja-JP" altLang="en-US">
                <a:solidFill>
                  <a:srgbClr val="FF0000"/>
                </a:solidFill>
              </a:rPr>
              <a:t>有限）オートマトン</a:t>
            </a:r>
            <a:r>
              <a:rPr lang="ja-JP" altLang="en-US"/>
              <a:t>という。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353EB12-8603-4A81-BFBB-8FA4FB21D000}" type="slidenum">
              <a:rPr lang="en-US" altLang="ja-JP" smtClean="0"/>
              <a:pPr/>
              <a:t>7</a:t>
            </a:fld>
            <a:endParaRPr lang="en-US" altLang="ja-JP" smtClean="0"/>
          </a:p>
        </p:txBody>
      </p:sp>
      <p:sp>
        <p:nvSpPr>
          <p:cNvPr id="37891" name="Rectangle 4"/>
          <p:cNvSpPr>
            <a:spLocks noChangeArrowheads="1"/>
          </p:cNvSpPr>
          <p:nvPr/>
        </p:nvSpPr>
        <p:spPr bwMode="auto">
          <a:xfrm>
            <a:off x="1905000" y="15240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7892" name="Rectangle 5"/>
          <p:cNvSpPr>
            <a:spLocks noChangeArrowheads="1"/>
          </p:cNvSpPr>
          <p:nvPr/>
        </p:nvSpPr>
        <p:spPr bwMode="auto">
          <a:xfrm>
            <a:off x="2286000" y="15240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7893" name="Rectangle 6"/>
          <p:cNvSpPr>
            <a:spLocks noChangeArrowheads="1"/>
          </p:cNvSpPr>
          <p:nvPr/>
        </p:nvSpPr>
        <p:spPr bwMode="auto">
          <a:xfrm>
            <a:off x="2667000" y="15240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7894" name="Rectangle 7"/>
          <p:cNvSpPr>
            <a:spLocks noChangeArrowheads="1"/>
          </p:cNvSpPr>
          <p:nvPr/>
        </p:nvSpPr>
        <p:spPr bwMode="auto">
          <a:xfrm>
            <a:off x="3048000" y="15240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7895" name="Rectangle 8"/>
          <p:cNvSpPr>
            <a:spLocks noChangeArrowheads="1"/>
          </p:cNvSpPr>
          <p:nvPr/>
        </p:nvSpPr>
        <p:spPr bwMode="auto">
          <a:xfrm>
            <a:off x="3429000" y="15240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7896" name="Rectangle 9"/>
          <p:cNvSpPr>
            <a:spLocks noChangeArrowheads="1"/>
          </p:cNvSpPr>
          <p:nvPr/>
        </p:nvSpPr>
        <p:spPr bwMode="auto">
          <a:xfrm>
            <a:off x="3810000" y="15240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7897" name="Rectangle 10"/>
          <p:cNvSpPr>
            <a:spLocks noChangeArrowheads="1"/>
          </p:cNvSpPr>
          <p:nvPr/>
        </p:nvSpPr>
        <p:spPr bwMode="auto">
          <a:xfrm>
            <a:off x="4191000" y="15240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7898" name="Rectangle 11"/>
          <p:cNvSpPr>
            <a:spLocks noChangeArrowheads="1"/>
          </p:cNvSpPr>
          <p:nvPr/>
        </p:nvSpPr>
        <p:spPr bwMode="auto">
          <a:xfrm>
            <a:off x="4572000" y="15240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7899" name="Text Box 12"/>
          <p:cNvSpPr txBox="1">
            <a:spLocks noChangeArrowheads="1"/>
          </p:cNvSpPr>
          <p:nvPr/>
        </p:nvSpPr>
        <p:spPr bwMode="auto">
          <a:xfrm>
            <a:off x="1736725" y="935038"/>
            <a:ext cx="10175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テープ</a:t>
            </a:r>
          </a:p>
        </p:txBody>
      </p:sp>
      <p:sp>
        <p:nvSpPr>
          <p:cNvPr id="37900" name="Rectangle 13"/>
          <p:cNvSpPr>
            <a:spLocks noChangeArrowheads="1"/>
          </p:cNvSpPr>
          <p:nvPr/>
        </p:nvSpPr>
        <p:spPr bwMode="auto">
          <a:xfrm>
            <a:off x="1752600" y="2590800"/>
            <a:ext cx="1371600" cy="914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/>
              <a:t>有限</a:t>
            </a:r>
          </a:p>
          <a:p>
            <a:pPr algn="ctr"/>
            <a:r>
              <a:rPr lang="ja-JP" altLang="en-US"/>
              <a:t>制御部</a:t>
            </a:r>
          </a:p>
        </p:txBody>
      </p:sp>
      <p:sp>
        <p:nvSpPr>
          <p:cNvPr id="37901" name="Text Box 15"/>
          <p:cNvSpPr txBox="1">
            <a:spLocks noChangeArrowheads="1"/>
          </p:cNvSpPr>
          <p:nvPr/>
        </p:nvSpPr>
        <p:spPr bwMode="auto">
          <a:xfrm>
            <a:off x="288925" y="401638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ja-JP" altLang="ja-JP"/>
          </a:p>
        </p:txBody>
      </p:sp>
      <p:sp>
        <p:nvSpPr>
          <p:cNvPr id="37902" name="Line 16"/>
          <p:cNvSpPr>
            <a:spLocks noChangeShapeType="1"/>
          </p:cNvSpPr>
          <p:nvPr/>
        </p:nvSpPr>
        <p:spPr bwMode="auto">
          <a:xfrm flipV="1">
            <a:off x="2133600" y="1905000"/>
            <a:ext cx="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7903" name="Text Box 17"/>
          <p:cNvSpPr txBox="1">
            <a:spLocks noChangeArrowheads="1"/>
          </p:cNvSpPr>
          <p:nvPr/>
        </p:nvSpPr>
        <p:spPr bwMode="auto">
          <a:xfrm>
            <a:off x="1066800" y="1905000"/>
            <a:ext cx="912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ヘッド</a:t>
            </a:r>
          </a:p>
        </p:txBody>
      </p:sp>
      <p:sp>
        <p:nvSpPr>
          <p:cNvPr id="37904" name="Text Box 18"/>
          <p:cNvSpPr txBox="1">
            <a:spLocks noChangeArrowheads="1"/>
          </p:cNvSpPr>
          <p:nvPr/>
        </p:nvSpPr>
        <p:spPr bwMode="auto">
          <a:xfrm>
            <a:off x="1905000" y="15240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0</a:t>
            </a:r>
          </a:p>
        </p:txBody>
      </p:sp>
      <p:sp>
        <p:nvSpPr>
          <p:cNvPr id="37905" name="Text Box 19"/>
          <p:cNvSpPr txBox="1">
            <a:spLocks noChangeArrowheads="1"/>
          </p:cNvSpPr>
          <p:nvPr/>
        </p:nvSpPr>
        <p:spPr bwMode="auto">
          <a:xfrm>
            <a:off x="2286000" y="15240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1</a:t>
            </a:r>
          </a:p>
        </p:txBody>
      </p:sp>
      <p:sp>
        <p:nvSpPr>
          <p:cNvPr id="37906" name="AutoShape 21"/>
          <p:cNvSpPr>
            <a:spLocks noChangeArrowheads="1"/>
          </p:cNvSpPr>
          <p:nvPr/>
        </p:nvSpPr>
        <p:spPr bwMode="auto">
          <a:xfrm>
            <a:off x="2286000" y="2209800"/>
            <a:ext cx="304800" cy="1524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7907" name="Text Box 22"/>
          <p:cNvSpPr txBox="1">
            <a:spLocks noChangeArrowheads="1"/>
          </p:cNvSpPr>
          <p:nvPr/>
        </p:nvSpPr>
        <p:spPr bwMode="auto">
          <a:xfrm>
            <a:off x="685800" y="457200"/>
            <a:ext cx="32210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有限オートマトンの概略</a:t>
            </a:r>
          </a:p>
        </p:txBody>
      </p:sp>
      <p:sp>
        <p:nvSpPr>
          <p:cNvPr id="37908" name="Text Box 23"/>
          <p:cNvSpPr txBox="1">
            <a:spLocks noChangeArrowheads="1"/>
          </p:cNvSpPr>
          <p:nvPr/>
        </p:nvSpPr>
        <p:spPr bwMode="auto">
          <a:xfrm>
            <a:off x="2378075" y="3941763"/>
            <a:ext cx="36861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入力テープ</a:t>
            </a:r>
          </a:p>
          <a:p>
            <a:r>
              <a:rPr lang="ja-JP" altLang="en-US"/>
              <a:t>	テープに書ける文字</a:t>
            </a:r>
          </a:p>
        </p:txBody>
      </p:sp>
      <p:sp>
        <p:nvSpPr>
          <p:cNvPr id="37909" name="Text Box 24"/>
          <p:cNvSpPr txBox="1">
            <a:spLocks noChangeArrowheads="1"/>
          </p:cNvSpPr>
          <p:nvPr/>
        </p:nvSpPr>
        <p:spPr bwMode="auto">
          <a:xfrm>
            <a:off x="1219200" y="3581400"/>
            <a:ext cx="34337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オートマトンを定める要素</a:t>
            </a:r>
          </a:p>
        </p:txBody>
      </p:sp>
      <p:sp>
        <p:nvSpPr>
          <p:cNvPr id="37910" name="Text Box 25"/>
          <p:cNvSpPr txBox="1">
            <a:spLocks noChangeArrowheads="1"/>
          </p:cNvSpPr>
          <p:nvPr/>
        </p:nvSpPr>
        <p:spPr bwMode="auto">
          <a:xfrm>
            <a:off x="2438400" y="4724400"/>
            <a:ext cx="3717925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有限制御部</a:t>
            </a:r>
          </a:p>
          <a:p>
            <a:r>
              <a:rPr lang="ja-JP" altLang="en-US"/>
              <a:t>	内部状態</a:t>
            </a:r>
          </a:p>
          <a:p>
            <a:r>
              <a:rPr lang="ja-JP" altLang="en-US"/>
              <a:t>	初期状態</a:t>
            </a:r>
          </a:p>
          <a:p>
            <a:r>
              <a:rPr lang="ja-JP" altLang="en-US"/>
              <a:t>	状態変化</a:t>
            </a:r>
          </a:p>
          <a:p>
            <a:r>
              <a:rPr lang="ja-JP" altLang="en-US"/>
              <a:t>	受理かどうかの判断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78D90AC-449E-496F-BA7A-AB5020B97B4E}" type="slidenum">
              <a:rPr lang="en-US" altLang="ja-JP" smtClean="0"/>
              <a:pPr/>
              <a:t>8</a:t>
            </a:fld>
            <a:endParaRPr lang="en-US" altLang="ja-JP" smtClean="0"/>
          </a:p>
        </p:txBody>
      </p:sp>
      <p:sp>
        <p:nvSpPr>
          <p:cNvPr id="103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6019800" cy="609600"/>
          </a:xfrm>
        </p:spPr>
        <p:txBody>
          <a:bodyPr/>
          <a:lstStyle/>
          <a:p>
            <a:pPr eaLnBrk="1" hangingPunct="1"/>
            <a:r>
              <a:rPr lang="ja-JP" altLang="en-US" smtClean="0"/>
              <a:t>有限オートマトンの数学的定義</a:t>
            </a:r>
          </a:p>
        </p:txBody>
      </p:sp>
      <p:sp>
        <p:nvSpPr>
          <p:cNvPr id="1038" name="Text Box 4"/>
          <p:cNvSpPr txBox="1">
            <a:spLocks noChangeArrowheads="1"/>
          </p:cNvSpPr>
          <p:nvPr/>
        </p:nvSpPr>
        <p:spPr bwMode="auto">
          <a:xfrm>
            <a:off x="304800" y="1671638"/>
            <a:ext cx="83232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有限オートマトン</a:t>
            </a:r>
            <a:r>
              <a:rPr lang="ja-JP" altLang="en-US"/>
              <a:t>は、                                 の５項組で与えられる。</a:t>
            </a:r>
          </a:p>
          <a:p>
            <a:r>
              <a:rPr lang="ja-JP" altLang="en-US"/>
              <a:t>ここで、</a:t>
            </a:r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/>
        </p:nvGraphicFramePr>
        <p:xfrm>
          <a:off x="3063875" y="1706563"/>
          <a:ext cx="2438400" cy="457200"/>
        </p:xfrm>
        <a:graphic>
          <a:graphicData uri="http://schemas.openxmlformats.org/presentationml/2006/ole">
            <p:oleObj spid="_x0000_s1026" name="Equation" r:id="rId3" imgW="1218960" imgH="228600" progId="Equation.DSMT4">
              <p:embed/>
            </p:oleObj>
          </a:graphicData>
        </a:graphic>
      </p:graphicFrame>
      <p:sp>
        <p:nvSpPr>
          <p:cNvPr id="1039" name="Text Box 8"/>
          <p:cNvSpPr txBox="1">
            <a:spLocks noChangeArrowheads="1"/>
          </p:cNvSpPr>
          <p:nvPr/>
        </p:nvSpPr>
        <p:spPr bwMode="auto">
          <a:xfrm>
            <a:off x="669925" y="2779713"/>
            <a:ext cx="7415213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１．       は有限集合で、</a:t>
            </a:r>
            <a:r>
              <a:rPr lang="ja-JP" altLang="en-US">
                <a:solidFill>
                  <a:srgbClr val="FF0000"/>
                </a:solidFill>
              </a:rPr>
              <a:t>状態</a:t>
            </a:r>
            <a:r>
              <a:rPr lang="ja-JP" altLang="en-US"/>
              <a:t>を表す。</a:t>
            </a:r>
          </a:p>
          <a:p>
            <a:r>
              <a:rPr lang="ja-JP" altLang="en-US"/>
              <a:t>２．       は有限集合で、</a:t>
            </a:r>
            <a:r>
              <a:rPr lang="ja-JP" altLang="en-US">
                <a:solidFill>
                  <a:srgbClr val="FF0000"/>
                </a:solidFill>
              </a:rPr>
              <a:t>入力記号</a:t>
            </a:r>
            <a:r>
              <a:rPr lang="ja-JP" altLang="en-US"/>
              <a:t>の集合を表す。</a:t>
            </a:r>
          </a:p>
          <a:p>
            <a:r>
              <a:rPr lang="ja-JP" altLang="en-US"/>
              <a:t>３．        は           から        への写像（                         ）で、</a:t>
            </a:r>
          </a:p>
          <a:p>
            <a:r>
              <a:rPr lang="ja-JP" altLang="en-US"/>
              <a:t>        </a:t>
            </a:r>
            <a:r>
              <a:rPr lang="ja-JP" altLang="en-US">
                <a:solidFill>
                  <a:srgbClr val="FF0000"/>
                </a:solidFill>
              </a:rPr>
              <a:t>状態遷移</a:t>
            </a:r>
            <a:r>
              <a:rPr lang="ja-JP" altLang="en-US"/>
              <a:t>を表す。    を</a:t>
            </a:r>
            <a:r>
              <a:rPr lang="ja-JP" altLang="en-US">
                <a:solidFill>
                  <a:srgbClr val="FF0000"/>
                </a:solidFill>
              </a:rPr>
              <a:t>状態遷移関数</a:t>
            </a:r>
            <a:r>
              <a:rPr lang="ja-JP" altLang="en-US"/>
              <a:t>という。</a:t>
            </a:r>
          </a:p>
          <a:p>
            <a:r>
              <a:rPr lang="ja-JP" altLang="en-US"/>
              <a:t>４．            は、</a:t>
            </a:r>
            <a:r>
              <a:rPr lang="ja-JP" altLang="en-US">
                <a:solidFill>
                  <a:srgbClr val="FF0000"/>
                </a:solidFill>
              </a:rPr>
              <a:t>初期状態</a:t>
            </a:r>
            <a:r>
              <a:rPr lang="ja-JP" altLang="en-US"/>
              <a:t>を表す。</a:t>
            </a:r>
          </a:p>
          <a:p>
            <a:r>
              <a:rPr lang="ja-JP" altLang="en-US"/>
              <a:t>５．             は</a:t>
            </a:r>
            <a:r>
              <a:rPr lang="ja-JP" altLang="en-US">
                <a:solidFill>
                  <a:srgbClr val="FF0000"/>
                </a:solidFill>
              </a:rPr>
              <a:t>受理状態</a:t>
            </a:r>
            <a:r>
              <a:rPr lang="ja-JP" altLang="en-US"/>
              <a:t>の集合を表す。</a:t>
            </a:r>
          </a:p>
        </p:txBody>
      </p:sp>
      <p:graphicFrame>
        <p:nvGraphicFramePr>
          <p:cNvPr id="1027" name="Object 9"/>
          <p:cNvGraphicFramePr>
            <a:graphicFrameLocks noChangeAspect="1"/>
          </p:cNvGraphicFramePr>
          <p:nvPr/>
        </p:nvGraphicFramePr>
        <p:xfrm>
          <a:off x="1295400" y="2814638"/>
          <a:ext cx="301625" cy="403225"/>
        </p:xfrm>
        <a:graphic>
          <a:graphicData uri="http://schemas.openxmlformats.org/presentationml/2006/ole">
            <p:oleObj spid="_x0000_s1027" name="Equation" r:id="rId4" imgW="152280" imgH="203040" progId="Equation.DSMT4">
              <p:embed/>
            </p:oleObj>
          </a:graphicData>
        </a:graphic>
      </p:graphicFrame>
      <p:graphicFrame>
        <p:nvGraphicFramePr>
          <p:cNvPr id="1028" name="Object 10"/>
          <p:cNvGraphicFramePr>
            <a:graphicFrameLocks noChangeAspect="1"/>
          </p:cNvGraphicFramePr>
          <p:nvPr/>
        </p:nvGraphicFramePr>
        <p:xfrm>
          <a:off x="1306513" y="3246438"/>
          <a:ext cx="279400" cy="301625"/>
        </p:xfrm>
        <a:graphic>
          <a:graphicData uri="http://schemas.openxmlformats.org/presentationml/2006/ole">
            <p:oleObj spid="_x0000_s1028" name="Equation" r:id="rId5" imgW="139680" imgH="152280" progId="Equation.DSMT4">
              <p:embed/>
            </p:oleObj>
          </a:graphicData>
        </a:graphic>
      </p:graphicFrame>
      <p:graphicFrame>
        <p:nvGraphicFramePr>
          <p:cNvPr id="1029" name="Object 11"/>
          <p:cNvGraphicFramePr>
            <a:graphicFrameLocks noChangeAspect="1"/>
          </p:cNvGraphicFramePr>
          <p:nvPr/>
        </p:nvGraphicFramePr>
        <p:xfrm>
          <a:off x="1295400" y="3576638"/>
          <a:ext cx="279400" cy="352425"/>
        </p:xfrm>
        <a:graphic>
          <a:graphicData uri="http://schemas.openxmlformats.org/presentationml/2006/ole">
            <p:oleObj spid="_x0000_s1029" name="Equation" r:id="rId6" imgW="139680" imgH="177480" progId="Equation.DSMT4">
              <p:embed/>
            </p:oleObj>
          </a:graphicData>
        </a:graphic>
      </p:graphicFrame>
      <p:graphicFrame>
        <p:nvGraphicFramePr>
          <p:cNvPr id="1030" name="Object 12"/>
          <p:cNvGraphicFramePr>
            <a:graphicFrameLocks noChangeAspect="1"/>
          </p:cNvGraphicFramePr>
          <p:nvPr/>
        </p:nvGraphicFramePr>
        <p:xfrm>
          <a:off x="2209800" y="3576638"/>
          <a:ext cx="736600" cy="403225"/>
        </p:xfrm>
        <a:graphic>
          <a:graphicData uri="http://schemas.openxmlformats.org/presentationml/2006/ole">
            <p:oleObj spid="_x0000_s1030" name="Equation" r:id="rId7" imgW="368280" imgH="203040" progId="Equation.DSMT4">
              <p:embed/>
            </p:oleObj>
          </a:graphicData>
        </a:graphic>
      </p:graphicFrame>
      <p:graphicFrame>
        <p:nvGraphicFramePr>
          <p:cNvPr id="1031" name="Object 13"/>
          <p:cNvGraphicFramePr>
            <a:graphicFrameLocks noChangeAspect="1"/>
          </p:cNvGraphicFramePr>
          <p:nvPr/>
        </p:nvGraphicFramePr>
        <p:xfrm>
          <a:off x="3657600" y="3957638"/>
          <a:ext cx="279400" cy="352425"/>
        </p:xfrm>
        <a:graphic>
          <a:graphicData uri="http://schemas.openxmlformats.org/presentationml/2006/ole">
            <p:oleObj spid="_x0000_s1031" name="Equation" r:id="rId8" imgW="139680" imgH="177480" progId="Equation.DSMT4">
              <p:embed/>
            </p:oleObj>
          </a:graphicData>
        </a:graphic>
      </p:graphicFrame>
      <p:graphicFrame>
        <p:nvGraphicFramePr>
          <p:cNvPr id="1032" name="Object 15"/>
          <p:cNvGraphicFramePr>
            <a:graphicFrameLocks noChangeAspect="1"/>
          </p:cNvGraphicFramePr>
          <p:nvPr/>
        </p:nvGraphicFramePr>
        <p:xfrm>
          <a:off x="3581400" y="3576638"/>
          <a:ext cx="301625" cy="403225"/>
        </p:xfrm>
        <a:graphic>
          <a:graphicData uri="http://schemas.openxmlformats.org/presentationml/2006/ole">
            <p:oleObj spid="_x0000_s1032" name="Equation" r:id="rId9" imgW="152280" imgH="203040" progId="Equation.DSMT4">
              <p:embed/>
            </p:oleObj>
          </a:graphicData>
        </a:graphic>
      </p:graphicFrame>
      <p:graphicFrame>
        <p:nvGraphicFramePr>
          <p:cNvPr id="1033" name="Object 16"/>
          <p:cNvGraphicFramePr>
            <a:graphicFrameLocks noChangeAspect="1"/>
          </p:cNvGraphicFramePr>
          <p:nvPr/>
        </p:nvGraphicFramePr>
        <p:xfrm>
          <a:off x="5562600" y="3554413"/>
          <a:ext cx="1752600" cy="403225"/>
        </p:xfrm>
        <a:graphic>
          <a:graphicData uri="http://schemas.openxmlformats.org/presentationml/2006/ole">
            <p:oleObj spid="_x0000_s1033" name="Equation" r:id="rId10" imgW="876240" imgH="203040" progId="Equation.DSMT4">
              <p:embed/>
            </p:oleObj>
          </a:graphicData>
        </a:graphic>
      </p:graphicFrame>
      <p:graphicFrame>
        <p:nvGraphicFramePr>
          <p:cNvPr id="1034" name="Object 17"/>
          <p:cNvGraphicFramePr>
            <a:graphicFrameLocks noChangeAspect="1"/>
          </p:cNvGraphicFramePr>
          <p:nvPr/>
        </p:nvGraphicFramePr>
        <p:xfrm>
          <a:off x="1143000" y="4262438"/>
          <a:ext cx="860425" cy="457200"/>
        </p:xfrm>
        <a:graphic>
          <a:graphicData uri="http://schemas.openxmlformats.org/presentationml/2006/ole">
            <p:oleObj spid="_x0000_s1034" name="Equation" r:id="rId11" imgW="431640" imgH="228600" progId="Equation.DSMT4">
              <p:embed/>
            </p:oleObj>
          </a:graphicData>
        </a:graphic>
      </p:graphicFrame>
      <p:sp>
        <p:nvSpPr>
          <p:cNvPr id="1040" name="Text Box 18"/>
          <p:cNvSpPr txBox="1">
            <a:spLocks noChangeArrowheads="1"/>
          </p:cNvSpPr>
          <p:nvPr/>
        </p:nvSpPr>
        <p:spPr bwMode="auto">
          <a:xfrm>
            <a:off x="457200" y="5329238"/>
            <a:ext cx="1177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とする。</a:t>
            </a:r>
          </a:p>
        </p:txBody>
      </p:sp>
      <p:sp>
        <p:nvSpPr>
          <p:cNvPr id="1041" name="AutoShape 19"/>
          <p:cNvSpPr>
            <a:spLocks noChangeArrowheads="1"/>
          </p:cNvSpPr>
          <p:nvPr/>
        </p:nvSpPr>
        <p:spPr bwMode="auto">
          <a:xfrm>
            <a:off x="152400" y="838200"/>
            <a:ext cx="8458200" cy="5162550"/>
          </a:xfrm>
          <a:prstGeom prst="flowChartAlternateProcess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035" name="Object 20"/>
          <p:cNvGraphicFramePr>
            <a:graphicFrameLocks noChangeAspect="1"/>
          </p:cNvGraphicFramePr>
          <p:nvPr/>
        </p:nvGraphicFramePr>
        <p:xfrm>
          <a:off x="1143000" y="4643438"/>
          <a:ext cx="885825" cy="403225"/>
        </p:xfrm>
        <a:graphic>
          <a:graphicData uri="http://schemas.openxmlformats.org/presentationml/2006/ole">
            <p:oleObj spid="_x0000_s1035" name="Equation" r:id="rId12" imgW="444240" imgH="203040" progId="Equation.DSMT4">
              <p:embed/>
            </p:oleObj>
          </a:graphicData>
        </a:graphic>
      </p:graphicFrame>
      <p:sp>
        <p:nvSpPr>
          <p:cNvPr id="1042" name="テキスト ボックス 17"/>
          <p:cNvSpPr txBox="1">
            <a:spLocks noChangeArrowheads="1"/>
          </p:cNvSpPr>
          <p:nvPr/>
        </p:nvSpPr>
        <p:spPr bwMode="auto">
          <a:xfrm>
            <a:off x="1143000" y="642938"/>
            <a:ext cx="3814763" cy="4619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定義</a:t>
            </a:r>
            <a:r>
              <a:rPr lang="ja-JP" altLang="en-US">
                <a:solidFill>
                  <a:srgbClr val="008000"/>
                </a:solidFill>
                <a:sym typeface="Wingdings" pitchFamily="2" charset="2"/>
              </a:rPr>
              <a:t>　：　（有限オートマトン）</a:t>
            </a:r>
            <a:endParaRPr lang="en-US" altLang="ja-JP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4F50B35-CD16-48CA-A059-F055E541D7E6}" type="slidenum">
              <a:rPr lang="en-US" altLang="ja-JP" smtClean="0"/>
              <a:pPr/>
              <a:t>9</a:t>
            </a:fld>
            <a:endParaRPr lang="en-US" altLang="ja-JP" smtClean="0"/>
          </a:p>
        </p:txBody>
      </p:sp>
      <p:sp>
        <p:nvSpPr>
          <p:cNvPr id="205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8534400" cy="609600"/>
          </a:xfrm>
        </p:spPr>
        <p:txBody>
          <a:bodyPr/>
          <a:lstStyle/>
          <a:p>
            <a:pPr eaLnBrk="1" hangingPunct="1"/>
            <a:r>
              <a:rPr lang="ja-JP" altLang="en-US" smtClean="0"/>
              <a:t>有限オートマトンの図式表現（状態遷移図）</a:t>
            </a:r>
          </a:p>
        </p:txBody>
      </p:sp>
      <p:sp>
        <p:nvSpPr>
          <p:cNvPr id="2058" name="Text Box 3"/>
          <p:cNvSpPr txBox="1">
            <a:spLocks noChangeArrowheads="1"/>
          </p:cNvSpPr>
          <p:nvPr/>
        </p:nvSpPr>
        <p:spPr bwMode="auto">
          <a:xfrm>
            <a:off x="914400" y="914400"/>
            <a:ext cx="6221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有限オートマトンは、状態遷移図で表現できる。</a:t>
            </a:r>
          </a:p>
        </p:txBody>
      </p:sp>
      <p:sp>
        <p:nvSpPr>
          <p:cNvPr id="2059" name="Text Box 4"/>
          <p:cNvSpPr txBox="1">
            <a:spLocks noChangeArrowheads="1"/>
          </p:cNvSpPr>
          <p:nvPr/>
        </p:nvSpPr>
        <p:spPr bwMode="auto">
          <a:xfrm>
            <a:off x="228600" y="1371600"/>
            <a:ext cx="2001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オートマトン例</a:t>
            </a:r>
          </a:p>
        </p:txBody>
      </p:sp>
      <p:sp>
        <p:nvSpPr>
          <p:cNvPr id="2060" name="Oval 5"/>
          <p:cNvSpPr>
            <a:spLocks noChangeArrowheads="1"/>
          </p:cNvSpPr>
          <p:nvPr/>
        </p:nvSpPr>
        <p:spPr bwMode="auto">
          <a:xfrm>
            <a:off x="3549650" y="23622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61" name="Oval 6"/>
          <p:cNvSpPr>
            <a:spLocks noChangeArrowheads="1"/>
          </p:cNvSpPr>
          <p:nvPr/>
        </p:nvSpPr>
        <p:spPr bwMode="auto">
          <a:xfrm>
            <a:off x="5759450" y="24384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62" name="Line 7"/>
          <p:cNvSpPr>
            <a:spLocks noChangeShapeType="1"/>
          </p:cNvSpPr>
          <p:nvPr/>
        </p:nvSpPr>
        <p:spPr bwMode="auto">
          <a:xfrm>
            <a:off x="3092450" y="2362200"/>
            <a:ext cx="457200" cy="1524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2063" name="Group 16"/>
          <p:cNvGrpSpPr>
            <a:grpSpLocks/>
          </p:cNvGrpSpPr>
          <p:nvPr/>
        </p:nvGrpSpPr>
        <p:grpSpPr bwMode="auto">
          <a:xfrm>
            <a:off x="4006850" y="2057400"/>
            <a:ext cx="1905000" cy="381000"/>
            <a:chOff x="1824" y="1584"/>
            <a:chExt cx="1200" cy="240"/>
          </a:xfrm>
        </p:grpSpPr>
        <p:sp>
          <p:nvSpPr>
            <p:cNvPr id="2084" name="Freeform 14"/>
            <p:cNvSpPr>
              <a:spLocks/>
            </p:cNvSpPr>
            <p:nvPr/>
          </p:nvSpPr>
          <p:spPr bwMode="auto">
            <a:xfrm>
              <a:off x="1824" y="1584"/>
              <a:ext cx="1152" cy="192"/>
            </a:xfrm>
            <a:custGeom>
              <a:avLst/>
              <a:gdLst>
                <a:gd name="T0" fmla="*/ 0 w 1392"/>
                <a:gd name="T1" fmla="*/ 63 h 336"/>
                <a:gd name="T2" fmla="*/ 408 w 1392"/>
                <a:gd name="T3" fmla="*/ 0 h 336"/>
                <a:gd name="T4" fmla="*/ 789 w 1392"/>
                <a:gd name="T5" fmla="*/ 63 h 336"/>
                <a:gd name="T6" fmla="*/ 0 60000 65536"/>
                <a:gd name="T7" fmla="*/ 0 60000 65536"/>
                <a:gd name="T8" fmla="*/ 0 60000 65536"/>
                <a:gd name="T9" fmla="*/ 0 w 1392"/>
                <a:gd name="T10" fmla="*/ 0 h 336"/>
                <a:gd name="T11" fmla="*/ 1392 w 1392"/>
                <a:gd name="T12" fmla="*/ 336 h 3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92" h="336">
                  <a:moveTo>
                    <a:pt x="0" y="336"/>
                  </a:moveTo>
                  <a:cubicBezTo>
                    <a:pt x="244" y="168"/>
                    <a:pt x="488" y="0"/>
                    <a:pt x="720" y="0"/>
                  </a:cubicBezTo>
                  <a:cubicBezTo>
                    <a:pt x="952" y="0"/>
                    <a:pt x="1172" y="168"/>
                    <a:pt x="1392" y="336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085" name="Line 15"/>
            <p:cNvSpPr>
              <a:spLocks noChangeShapeType="1"/>
            </p:cNvSpPr>
            <p:nvPr/>
          </p:nvSpPr>
          <p:spPr bwMode="auto">
            <a:xfrm>
              <a:off x="2832" y="1728"/>
              <a:ext cx="192" cy="9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2064" name="Group 17"/>
          <p:cNvGrpSpPr>
            <a:grpSpLocks/>
          </p:cNvGrpSpPr>
          <p:nvPr/>
        </p:nvGrpSpPr>
        <p:grpSpPr bwMode="auto">
          <a:xfrm rot="-10783876">
            <a:off x="3930650" y="2895600"/>
            <a:ext cx="1905000" cy="381000"/>
            <a:chOff x="1824" y="1584"/>
            <a:chExt cx="1200" cy="240"/>
          </a:xfrm>
        </p:grpSpPr>
        <p:sp>
          <p:nvSpPr>
            <p:cNvPr id="2082" name="Freeform 18"/>
            <p:cNvSpPr>
              <a:spLocks/>
            </p:cNvSpPr>
            <p:nvPr/>
          </p:nvSpPr>
          <p:spPr bwMode="auto">
            <a:xfrm>
              <a:off x="1824" y="1584"/>
              <a:ext cx="1152" cy="192"/>
            </a:xfrm>
            <a:custGeom>
              <a:avLst/>
              <a:gdLst>
                <a:gd name="T0" fmla="*/ 0 w 1392"/>
                <a:gd name="T1" fmla="*/ 63 h 336"/>
                <a:gd name="T2" fmla="*/ 408 w 1392"/>
                <a:gd name="T3" fmla="*/ 0 h 336"/>
                <a:gd name="T4" fmla="*/ 789 w 1392"/>
                <a:gd name="T5" fmla="*/ 63 h 336"/>
                <a:gd name="T6" fmla="*/ 0 60000 65536"/>
                <a:gd name="T7" fmla="*/ 0 60000 65536"/>
                <a:gd name="T8" fmla="*/ 0 60000 65536"/>
                <a:gd name="T9" fmla="*/ 0 w 1392"/>
                <a:gd name="T10" fmla="*/ 0 h 336"/>
                <a:gd name="T11" fmla="*/ 1392 w 1392"/>
                <a:gd name="T12" fmla="*/ 336 h 3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92" h="336">
                  <a:moveTo>
                    <a:pt x="0" y="336"/>
                  </a:moveTo>
                  <a:cubicBezTo>
                    <a:pt x="244" y="168"/>
                    <a:pt x="488" y="0"/>
                    <a:pt x="720" y="0"/>
                  </a:cubicBezTo>
                  <a:cubicBezTo>
                    <a:pt x="952" y="0"/>
                    <a:pt x="1172" y="168"/>
                    <a:pt x="1392" y="336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083" name="Line 19"/>
            <p:cNvSpPr>
              <a:spLocks noChangeShapeType="1"/>
            </p:cNvSpPr>
            <p:nvPr/>
          </p:nvSpPr>
          <p:spPr bwMode="auto">
            <a:xfrm>
              <a:off x="2832" y="1728"/>
              <a:ext cx="192" cy="9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2065" name="Oval 20"/>
          <p:cNvSpPr>
            <a:spLocks noChangeArrowheads="1"/>
          </p:cNvSpPr>
          <p:nvPr/>
        </p:nvSpPr>
        <p:spPr bwMode="auto">
          <a:xfrm>
            <a:off x="5683250" y="2362200"/>
            <a:ext cx="685800" cy="685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050" name="Object 21"/>
          <p:cNvGraphicFramePr>
            <a:graphicFrameLocks noChangeAspect="1"/>
          </p:cNvGraphicFramePr>
          <p:nvPr/>
        </p:nvGraphicFramePr>
        <p:xfrm>
          <a:off x="3625850" y="2438400"/>
          <a:ext cx="268288" cy="381000"/>
        </p:xfrm>
        <a:graphic>
          <a:graphicData uri="http://schemas.openxmlformats.org/presentationml/2006/ole">
            <p:oleObj spid="_x0000_s2050" name="Equation" r:id="rId3" imgW="152280" imgH="215640" progId="Equation.DSMT4">
              <p:embed/>
            </p:oleObj>
          </a:graphicData>
        </a:graphic>
      </p:graphicFrame>
      <p:graphicFrame>
        <p:nvGraphicFramePr>
          <p:cNvPr id="2051" name="Object 23"/>
          <p:cNvGraphicFramePr>
            <a:graphicFrameLocks noChangeAspect="1"/>
          </p:cNvGraphicFramePr>
          <p:nvPr/>
        </p:nvGraphicFramePr>
        <p:xfrm>
          <a:off x="5900738" y="2514600"/>
          <a:ext cx="290512" cy="381000"/>
        </p:xfrm>
        <a:graphic>
          <a:graphicData uri="http://schemas.openxmlformats.org/presentationml/2006/ole">
            <p:oleObj spid="_x0000_s2051" name="Equation" r:id="rId4" imgW="164880" imgH="215640" progId="Equation.DSMT4">
              <p:embed/>
            </p:oleObj>
          </a:graphicData>
        </a:graphic>
      </p:graphicFrame>
      <p:sp>
        <p:nvSpPr>
          <p:cNvPr id="2066" name="Text Box 25"/>
          <p:cNvSpPr txBox="1">
            <a:spLocks noChangeArrowheads="1"/>
          </p:cNvSpPr>
          <p:nvPr/>
        </p:nvSpPr>
        <p:spPr bwMode="auto">
          <a:xfrm>
            <a:off x="4845050" y="28956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0</a:t>
            </a:r>
          </a:p>
        </p:txBody>
      </p:sp>
      <p:grpSp>
        <p:nvGrpSpPr>
          <p:cNvPr id="2067" name="Group 33"/>
          <p:cNvGrpSpPr>
            <a:grpSpLocks/>
          </p:cNvGrpSpPr>
          <p:nvPr/>
        </p:nvGrpSpPr>
        <p:grpSpPr bwMode="auto">
          <a:xfrm>
            <a:off x="3460750" y="1739900"/>
            <a:ext cx="571500" cy="622300"/>
            <a:chOff x="1528" y="1528"/>
            <a:chExt cx="360" cy="392"/>
          </a:xfrm>
        </p:grpSpPr>
        <p:sp>
          <p:nvSpPr>
            <p:cNvPr id="2080" name="Freeform 27"/>
            <p:cNvSpPr>
              <a:spLocks/>
            </p:cNvSpPr>
            <p:nvPr/>
          </p:nvSpPr>
          <p:spPr bwMode="auto">
            <a:xfrm>
              <a:off x="1528" y="1528"/>
              <a:ext cx="360" cy="392"/>
            </a:xfrm>
            <a:custGeom>
              <a:avLst/>
              <a:gdLst>
                <a:gd name="T0" fmla="*/ 152 w 360"/>
                <a:gd name="T1" fmla="*/ 392 h 392"/>
                <a:gd name="T2" fmla="*/ 8 w 360"/>
                <a:gd name="T3" fmla="*/ 152 h 392"/>
                <a:gd name="T4" fmla="*/ 200 w 360"/>
                <a:gd name="T5" fmla="*/ 8 h 392"/>
                <a:gd name="T6" fmla="*/ 344 w 360"/>
                <a:gd name="T7" fmla="*/ 200 h 392"/>
                <a:gd name="T8" fmla="*/ 296 w 360"/>
                <a:gd name="T9" fmla="*/ 392 h 3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0"/>
                <a:gd name="T16" fmla="*/ 0 h 392"/>
                <a:gd name="T17" fmla="*/ 360 w 360"/>
                <a:gd name="T18" fmla="*/ 392 h 3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0" h="392">
                  <a:moveTo>
                    <a:pt x="152" y="392"/>
                  </a:moveTo>
                  <a:cubicBezTo>
                    <a:pt x="76" y="304"/>
                    <a:pt x="0" y="216"/>
                    <a:pt x="8" y="152"/>
                  </a:cubicBezTo>
                  <a:cubicBezTo>
                    <a:pt x="16" y="88"/>
                    <a:pt x="144" y="0"/>
                    <a:pt x="200" y="8"/>
                  </a:cubicBezTo>
                  <a:cubicBezTo>
                    <a:pt x="256" y="16"/>
                    <a:pt x="328" y="136"/>
                    <a:pt x="344" y="200"/>
                  </a:cubicBezTo>
                  <a:cubicBezTo>
                    <a:pt x="360" y="264"/>
                    <a:pt x="328" y="328"/>
                    <a:pt x="296" y="392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081" name="Line 31"/>
            <p:cNvSpPr>
              <a:spLocks noChangeShapeType="1"/>
            </p:cNvSpPr>
            <p:nvPr/>
          </p:nvSpPr>
          <p:spPr bwMode="auto">
            <a:xfrm flipH="1">
              <a:off x="1824" y="1776"/>
              <a:ext cx="48" cy="14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2068" name="Group 34"/>
          <p:cNvGrpSpPr>
            <a:grpSpLocks/>
          </p:cNvGrpSpPr>
          <p:nvPr/>
        </p:nvGrpSpPr>
        <p:grpSpPr bwMode="auto">
          <a:xfrm>
            <a:off x="5835650" y="1752600"/>
            <a:ext cx="571500" cy="762000"/>
            <a:chOff x="3024" y="1536"/>
            <a:chExt cx="360" cy="480"/>
          </a:xfrm>
        </p:grpSpPr>
        <p:sp>
          <p:nvSpPr>
            <p:cNvPr id="2078" name="Freeform 28"/>
            <p:cNvSpPr>
              <a:spLocks/>
            </p:cNvSpPr>
            <p:nvPr/>
          </p:nvSpPr>
          <p:spPr bwMode="auto">
            <a:xfrm rot="1165648">
              <a:off x="3024" y="1536"/>
              <a:ext cx="360" cy="392"/>
            </a:xfrm>
            <a:custGeom>
              <a:avLst/>
              <a:gdLst>
                <a:gd name="T0" fmla="*/ 152 w 360"/>
                <a:gd name="T1" fmla="*/ 392 h 392"/>
                <a:gd name="T2" fmla="*/ 8 w 360"/>
                <a:gd name="T3" fmla="*/ 152 h 392"/>
                <a:gd name="T4" fmla="*/ 200 w 360"/>
                <a:gd name="T5" fmla="*/ 8 h 392"/>
                <a:gd name="T6" fmla="*/ 344 w 360"/>
                <a:gd name="T7" fmla="*/ 200 h 392"/>
                <a:gd name="T8" fmla="*/ 296 w 360"/>
                <a:gd name="T9" fmla="*/ 392 h 3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0"/>
                <a:gd name="T16" fmla="*/ 0 h 392"/>
                <a:gd name="T17" fmla="*/ 360 w 360"/>
                <a:gd name="T18" fmla="*/ 392 h 3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0" h="392">
                  <a:moveTo>
                    <a:pt x="152" y="392"/>
                  </a:moveTo>
                  <a:cubicBezTo>
                    <a:pt x="76" y="304"/>
                    <a:pt x="0" y="216"/>
                    <a:pt x="8" y="152"/>
                  </a:cubicBezTo>
                  <a:cubicBezTo>
                    <a:pt x="16" y="88"/>
                    <a:pt x="144" y="0"/>
                    <a:pt x="200" y="8"/>
                  </a:cubicBezTo>
                  <a:cubicBezTo>
                    <a:pt x="256" y="16"/>
                    <a:pt x="328" y="136"/>
                    <a:pt x="344" y="200"/>
                  </a:cubicBezTo>
                  <a:cubicBezTo>
                    <a:pt x="360" y="264"/>
                    <a:pt x="328" y="328"/>
                    <a:pt x="296" y="392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079" name="Line 32"/>
            <p:cNvSpPr>
              <a:spLocks noChangeShapeType="1"/>
            </p:cNvSpPr>
            <p:nvPr/>
          </p:nvSpPr>
          <p:spPr bwMode="auto">
            <a:xfrm flipH="1">
              <a:off x="3264" y="1872"/>
              <a:ext cx="48" cy="14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2069" name="Text Box 35"/>
          <p:cNvSpPr txBox="1">
            <a:spLocks noChangeArrowheads="1"/>
          </p:cNvSpPr>
          <p:nvPr/>
        </p:nvSpPr>
        <p:spPr bwMode="auto">
          <a:xfrm>
            <a:off x="3930650" y="13716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0</a:t>
            </a:r>
          </a:p>
        </p:txBody>
      </p:sp>
      <p:sp>
        <p:nvSpPr>
          <p:cNvPr id="2070" name="Text Box 36"/>
          <p:cNvSpPr txBox="1">
            <a:spLocks noChangeArrowheads="1"/>
          </p:cNvSpPr>
          <p:nvPr/>
        </p:nvSpPr>
        <p:spPr bwMode="auto">
          <a:xfrm>
            <a:off x="4768850" y="21336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1</a:t>
            </a:r>
          </a:p>
        </p:txBody>
      </p:sp>
      <p:sp>
        <p:nvSpPr>
          <p:cNvPr id="2071" name="Text Box 37"/>
          <p:cNvSpPr txBox="1">
            <a:spLocks noChangeArrowheads="1"/>
          </p:cNvSpPr>
          <p:nvPr/>
        </p:nvSpPr>
        <p:spPr bwMode="auto">
          <a:xfrm>
            <a:off x="6369050" y="15240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1</a:t>
            </a:r>
          </a:p>
        </p:txBody>
      </p:sp>
      <p:sp>
        <p:nvSpPr>
          <p:cNvPr id="2072" name="Text Box 38"/>
          <p:cNvSpPr txBox="1">
            <a:spLocks noChangeArrowheads="1"/>
          </p:cNvSpPr>
          <p:nvPr/>
        </p:nvSpPr>
        <p:spPr bwMode="auto">
          <a:xfrm>
            <a:off x="533400" y="3402013"/>
            <a:ext cx="6410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このオートマトンの形式的定義（数学的定義）は、</a:t>
            </a:r>
          </a:p>
        </p:txBody>
      </p:sp>
      <p:graphicFrame>
        <p:nvGraphicFramePr>
          <p:cNvPr id="2052" name="Object 39"/>
          <p:cNvGraphicFramePr>
            <a:graphicFrameLocks noChangeAspect="1"/>
          </p:cNvGraphicFramePr>
          <p:nvPr/>
        </p:nvGraphicFramePr>
        <p:xfrm>
          <a:off x="1492250" y="2071688"/>
          <a:ext cx="685800" cy="642937"/>
        </p:xfrm>
        <a:graphic>
          <a:graphicData uri="http://schemas.openxmlformats.org/presentationml/2006/ole">
            <p:oleObj spid="_x0000_s2052" name="Equation" r:id="rId5" imgW="228600" imgH="215640" progId="Equation.DSMT4">
              <p:embed/>
            </p:oleObj>
          </a:graphicData>
        </a:graphic>
      </p:graphicFrame>
      <p:graphicFrame>
        <p:nvGraphicFramePr>
          <p:cNvPr id="2053" name="Object 41"/>
          <p:cNvGraphicFramePr>
            <a:graphicFrameLocks noChangeAspect="1"/>
          </p:cNvGraphicFramePr>
          <p:nvPr/>
        </p:nvGraphicFramePr>
        <p:xfrm>
          <a:off x="685800" y="3935413"/>
          <a:ext cx="5562600" cy="617537"/>
        </p:xfrm>
        <a:graphic>
          <a:graphicData uri="http://schemas.openxmlformats.org/presentationml/2006/ole">
            <p:oleObj spid="_x0000_s2053" name="Equation" r:id="rId6" imgW="1930320" imgH="215640" progId="Equation.DSMT4">
              <p:embed/>
            </p:oleObj>
          </a:graphicData>
        </a:graphic>
      </p:graphicFrame>
      <p:sp>
        <p:nvSpPr>
          <p:cNvPr id="2073" name="Text Box 42"/>
          <p:cNvSpPr txBox="1">
            <a:spLocks noChangeArrowheads="1"/>
          </p:cNvSpPr>
          <p:nvPr/>
        </p:nvSpPr>
        <p:spPr bwMode="auto">
          <a:xfrm>
            <a:off x="609600" y="4572000"/>
            <a:ext cx="1176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であり、</a:t>
            </a:r>
          </a:p>
        </p:txBody>
      </p:sp>
      <p:graphicFrame>
        <p:nvGraphicFramePr>
          <p:cNvPr id="2054" name="Object 43"/>
          <p:cNvGraphicFramePr>
            <a:graphicFrameLocks noChangeAspect="1"/>
          </p:cNvGraphicFramePr>
          <p:nvPr/>
        </p:nvGraphicFramePr>
        <p:xfrm>
          <a:off x="1752600" y="4572000"/>
          <a:ext cx="403225" cy="506413"/>
        </p:xfrm>
        <a:graphic>
          <a:graphicData uri="http://schemas.openxmlformats.org/presentationml/2006/ole">
            <p:oleObj spid="_x0000_s2054" name="Equation" r:id="rId7" imgW="139680" imgH="177480" progId="Equation.DSMT4">
              <p:embed/>
            </p:oleObj>
          </a:graphicData>
        </a:graphic>
      </p:graphicFrame>
      <p:sp>
        <p:nvSpPr>
          <p:cNvPr id="2074" name="Text Box 44"/>
          <p:cNvSpPr txBox="1">
            <a:spLocks noChangeArrowheads="1"/>
          </p:cNvSpPr>
          <p:nvPr/>
        </p:nvSpPr>
        <p:spPr bwMode="auto">
          <a:xfrm>
            <a:off x="2057400" y="4572000"/>
            <a:ext cx="5014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は次の</a:t>
            </a:r>
            <a:r>
              <a:rPr lang="ja-JP" altLang="en-US">
                <a:solidFill>
                  <a:srgbClr val="FF0000"/>
                </a:solidFill>
              </a:rPr>
              <a:t>状態遷移表</a:t>
            </a:r>
            <a:r>
              <a:rPr lang="ja-JP" altLang="en-US"/>
              <a:t>により定義される。</a:t>
            </a:r>
          </a:p>
        </p:txBody>
      </p:sp>
      <p:grpSp>
        <p:nvGrpSpPr>
          <p:cNvPr id="2075" name="Group 48"/>
          <p:cNvGrpSpPr>
            <a:grpSpLocks/>
          </p:cNvGrpSpPr>
          <p:nvPr/>
        </p:nvGrpSpPr>
        <p:grpSpPr bwMode="auto">
          <a:xfrm>
            <a:off x="3048000" y="5105400"/>
            <a:ext cx="1676400" cy="1524000"/>
            <a:chOff x="1776" y="3312"/>
            <a:chExt cx="960" cy="893"/>
          </a:xfrm>
        </p:grpSpPr>
        <p:graphicFrame>
          <p:nvGraphicFramePr>
            <p:cNvPr id="2055" name="Object 45"/>
            <p:cNvGraphicFramePr>
              <a:graphicFrameLocks noChangeAspect="1"/>
            </p:cNvGraphicFramePr>
            <p:nvPr/>
          </p:nvGraphicFramePr>
          <p:xfrm>
            <a:off x="1776" y="3312"/>
            <a:ext cx="960" cy="893"/>
          </p:xfrm>
          <a:graphic>
            <a:graphicData uri="http://schemas.openxmlformats.org/presentationml/2006/ole">
              <p:oleObj spid="_x0000_s2055" name="Equation" r:id="rId8" imgW="723600" imgH="672840" progId="Equation.DSMT4">
                <p:embed/>
              </p:oleObj>
            </a:graphicData>
          </a:graphic>
        </p:graphicFrame>
        <p:sp>
          <p:nvSpPr>
            <p:cNvPr id="2076" name="Line 46"/>
            <p:cNvSpPr>
              <a:spLocks noChangeShapeType="1"/>
            </p:cNvSpPr>
            <p:nvPr/>
          </p:nvSpPr>
          <p:spPr bwMode="auto">
            <a:xfrm>
              <a:off x="1776" y="3648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077" name="Line 47"/>
            <p:cNvSpPr>
              <a:spLocks noChangeShapeType="1"/>
            </p:cNvSpPr>
            <p:nvPr/>
          </p:nvSpPr>
          <p:spPr bwMode="auto">
            <a:xfrm>
              <a:off x="2016" y="3360"/>
              <a:ext cx="0" cy="8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1275</TotalTime>
  <Words>1837</Words>
  <Application>Microsoft PowerPoint</Application>
  <PresentationFormat>画面に合わせる (4:3)</PresentationFormat>
  <Paragraphs>396</Paragraphs>
  <Slides>41</Slides>
  <Notes>0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41</vt:i4>
      </vt:variant>
    </vt:vector>
  </HeadingPairs>
  <TitlesOfParts>
    <vt:vector size="43" baseType="lpstr">
      <vt:lpstr>標準デザイン</vt:lpstr>
      <vt:lpstr>Equation</vt:lpstr>
      <vt:lpstr>2009年度 情報数理学</vt:lpstr>
      <vt:lpstr>履修にあたって</vt:lpstr>
      <vt:lpstr>講義予定</vt:lpstr>
      <vt:lpstr>参考書</vt:lpstr>
      <vt:lpstr>１．オートマトンと正規表現</vt:lpstr>
      <vt:lpstr>1－1．有限オートマトン</vt:lpstr>
      <vt:lpstr>スライド 7</vt:lpstr>
      <vt:lpstr>有限オートマトンの数学的定義</vt:lpstr>
      <vt:lpstr>有限オートマトンの図式表現（状態遷移図）</vt:lpstr>
      <vt:lpstr>練習</vt:lpstr>
      <vt:lpstr>1－2．言語</vt:lpstr>
      <vt:lpstr>言語の例1</vt:lpstr>
      <vt:lpstr>言語の例2</vt:lpstr>
      <vt:lpstr>言語に関する諸概念１</vt:lpstr>
      <vt:lpstr>例</vt:lpstr>
      <vt:lpstr>言語に関する諸概念２</vt:lpstr>
      <vt:lpstr>例</vt:lpstr>
      <vt:lpstr>要素の無い言語と空列だけの言語</vt:lpstr>
      <vt:lpstr>オートマトンと言語</vt:lpstr>
      <vt:lpstr>練習</vt:lpstr>
      <vt:lpstr>1－3．非決定性(有限）オートマトン</vt:lpstr>
      <vt:lpstr>オートマトンの略記</vt:lpstr>
      <vt:lpstr>NFAの形式的定義</vt:lpstr>
      <vt:lpstr>NFAの状態遷移図</vt:lpstr>
      <vt:lpstr>スライド 25</vt:lpstr>
      <vt:lpstr>スライド 26</vt:lpstr>
      <vt:lpstr>練習</vt:lpstr>
      <vt:lpstr>DFAとNFAの状態遷移</vt:lpstr>
      <vt:lpstr>ＮＦＡの受理</vt:lpstr>
      <vt:lpstr>練習</vt:lpstr>
      <vt:lpstr>1－４．正規表現(正則表現）</vt:lpstr>
      <vt:lpstr>正規演算の優先順位</vt:lpstr>
      <vt:lpstr>例</vt:lpstr>
      <vt:lpstr>練習</vt:lpstr>
      <vt:lpstr>正規表現の応用</vt:lpstr>
      <vt:lpstr>例</vt:lpstr>
      <vt:lpstr>1－５．　拡張NFA</vt:lpstr>
      <vt:lpstr>GNFAの形式的定義</vt:lpstr>
      <vt:lpstr>GNFAの状態遷移図</vt:lpstr>
      <vt:lpstr>GNFAに関する注意</vt:lpstr>
      <vt:lpstr>練習</vt:lpstr>
    </vt:vector>
  </TitlesOfParts>
  <Company>秋田県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情報数理学</dc:title>
  <dc:creator>kusakari</dc:creator>
  <cp:lastModifiedBy>kusakari</cp:lastModifiedBy>
  <cp:revision>36</cp:revision>
  <dcterms:created xsi:type="dcterms:W3CDTF">2003-04-02T23:52:02Z</dcterms:created>
  <dcterms:modified xsi:type="dcterms:W3CDTF">2009-04-14T01:17:14Z</dcterms:modified>
</cp:coreProperties>
</file>