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374" r:id="rId2"/>
    <p:sldId id="555" r:id="rId3"/>
    <p:sldId id="602" r:id="rId4"/>
    <p:sldId id="600" r:id="rId5"/>
    <p:sldId id="601" r:id="rId6"/>
    <p:sldId id="603" r:id="rId7"/>
    <p:sldId id="628" r:id="rId8"/>
    <p:sldId id="605" r:id="rId9"/>
    <p:sldId id="604" r:id="rId10"/>
    <p:sldId id="607" r:id="rId11"/>
    <p:sldId id="606" r:id="rId12"/>
    <p:sldId id="608" r:id="rId13"/>
    <p:sldId id="609" r:id="rId14"/>
    <p:sldId id="610" r:id="rId15"/>
    <p:sldId id="612" r:id="rId16"/>
    <p:sldId id="611" r:id="rId17"/>
    <p:sldId id="613" r:id="rId18"/>
    <p:sldId id="614" r:id="rId19"/>
    <p:sldId id="615" r:id="rId20"/>
    <p:sldId id="616" r:id="rId21"/>
    <p:sldId id="617" r:id="rId22"/>
    <p:sldId id="618" r:id="rId23"/>
    <p:sldId id="619" r:id="rId24"/>
    <p:sldId id="620" r:id="rId25"/>
    <p:sldId id="621" r:id="rId26"/>
    <p:sldId id="622" r:id="rId27"/>
    <p:sldId id="623" r:id="rId28"/>
    <p:sldId id="624" r:id="rId29"/>
    <p:sldId id="625" r:id="rId30"/>
    <p:sldId id="626" r:id="rId31"/>
    <p:sldId id="627" r:id="rId32"/>
  </p:sldIdLst>
  <p:sldSz cx="9144000" cy="6858000" type="screen4x3"/>
  <p:notesSz cx="7099300" cy="102346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FFCCFF"/>
    <a:srgbClr val="FF0066"/>
    <a:srgbClr val="FF66CC"/>
    <a:srgbClr val="EAEAEA"/>
    <a:srgbClr val="FF6600"/>
    <a:srgbClr val="008000"/>
    <a:srgbClr val="FFFF66"/>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8472" autoAdjust="0"/>
    <p:restoredTop sz="96395" autoAdjust="0"/>
  </p:normalViewPr>
  <p:slideViewPr>
    <p:cSldViewPr>
      <p:cViewPr varScale="1">
        <p:scale>
          <a:sx n="70" d="100"/>
          <a:sy n="70" d="100"/>
        </p:scale>
        <p:origin x="-888" y="-108"/>
      </p:cViewPr>
      <p:guideLst>
        <p:guide orient="horz" pos="2256"/>
        <p:guide pos="27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944"/>
    </p:cViewPr>
  </p:sorterViewPr>
  <p:notesViewPr>
    <p:cSldViewPr>
      <p:cViewPr>
        <p:scale>
          <a:sx n="150" d="100"/>
          <a:sy n="150" d="100"/>
        </p:scale>
        <p:origin x="768" y="-72"/>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1.wmf"/><Relationship Id="rId7" Type="http://schemas.openxmlformats.org/officeDocument/2006/relationships/image" Target="../media/image35.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5" Type="http://schemas.openxmlformats.org/officeDocument/2006/relationships/image" Target="../media/image33.wmf"/><Relationship Id="rId4" Type="http://schemas.openxmlformats.org/officeDocument/2006/relationships/image" Target="../media/image3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3.wmf"/><Relationship Id="rId1" Type="http://schemas.openxmlformats.org/officeDocument/2006/relationships/image" Target="../media/image36.wmf"/><Relationship Id="rId6" Type="http://schemas.openxmlformats.org/officeDocument/2006/relationships/image" Target="../media/image39.wmf"/><Relationship Id="rId5" Type="http://schemas.openxmlformats.org/officeDocument/2006/relationships/image" Target="../media/image38.wmf"/><Relationship Id="rId4" Type="http://schemas.openxmlformats.org/officeDocument/2006/relationships/image" Target="../media/image37.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image" Target="../media/image42.wmf"/><Relationship Id="rId7" Type="http://schemas.openxmlformats.org/officeDocument/2006/relationships/image" Target="../media/image46.wmf"/><Relationship Id="rId12" Type="http://schemas.openxmlformats.org/officeDocument/2006/relationships/image" Target="../media/image51.wmf"/><Relationship Id="rId2" Type="http://schemas.openxmlformats.org/officeDocument/2006/relationships/image" Target="../media/image41.wmf"/><Relationship Id="rId1" Type="http://schemas.openxmlformats.org/officeDocument/2006/relationships/image" Target="../media/image40.wmf"/><Relationship Id="rId6" Type="http://schemas.openxmlformats.org/officeDocument/2006/relationships/image" Target="../media/image45.wmf"/><Relationship Id="rId11" Type="http://schemas.openxmlformats.org/officeDocument/2006/relationships/image" Target="../media/image50.wmf"/><Relationship Id="rId5" Type="http://schemas.openxmlformats.org/officeDocument/2006/relationships/image" Target="../media/image44.wmf"/><Relationship Id="rId10" Type="http://schemas.openxmlformats.org/officeDocument/2006/relationships/image" Target="../media/image49.wmf"/><Relationship Id="rId4" Type="http://schemas.openxmlformats.org/officeDocument/2006/relationships/image" Target="../media/image43.wmf"/><Relationship Id="rId9" Type="http://schemas.openxmlformats.org/officeDocument/2006/relationships/image" Target="../media/image48.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image" Target="../media/image48.wmf"/><Relationship Id="rId7" Type="http://schemas.openxmlformats.org/officeDocument/2006/relationships/image" Target="../media/image52.wmf"/><Relationship Id="rId2" Type="http://schemas.openxmlformats.org/officeDocument/2006/relationships/image" Target="../media/image47.wmf"/><Relationship Id="rId1" Type="http://schemas.openxmlformats.org/officeDocument/2006/relationships/image" Target="../media/image44.wmf"/><Relationship Id="rId6" Type="http://schemas.openxmlformats.org/officeDocument/2006/relationships/image" Target="../media/image51.wmf"/><Relationship Id="rId5" Type="http://schemas.openxmlformats.org/officeDocument/2006/relationships/image" Target="../media/image50.wmf"/><Relationship Id="rId10" Type="http://schemas.openxmlformats.org/officeDocument/2006/relationships/image" Target="../media/image55.wmf"/><Relationship Id="rId4" Type="http://schemas.openxmlformats.org/officeDocument/2006/relationships/image" Target="../media/image49.wmf"/><Relationship Id="rId9" Type="http://schemas.openxmlformats.org/officeDocument/2006/relationships/image" Target="../media/image54.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image" Target="../media/image48.wmf"/><Relationship Id="rId7" Type="http://schemas.openxmlformats.org/officeDocument/2006/relationships/image" Target="../media/image52.wmf"/><Relationship Id="rId12" Type="http://schemas.openxmlformats.org/officeDocument/2006/relationships/image" Target="../media/image58.wmf"/><Relationship Id="rId2" Type="http://schemas.openxmlformats.org/officeDocument/2006/relationships/image" Target="../media/image47.wmf"/><Relationship Id="rId1" Type="http://schemas.openxmlformats.org/officeDocument/2006/relationships/image" Target="../media/image44.wmf"/><Relationship Id="rId6" Type="http://schemas.openxmlformats.org/officeDocument/2006/relationships/image" Target="../media/image51.wmf"/><Relationship Id="rId11" Type="http://schemas.openxmlformats.org/officeDocument/2006/relationships/image" Target="../media/image57.wmf"/><Relationship Id="rId5" Type="http://schemas.openxmlformats.org/officeDocument/2006/relationships/image" Target="../media/image50.wmf"/><Relationship Id="rId10" Type="http://schemas.openxmlformats.org/officeDocument/2006/relationships/image" Target="../media/image56.wmf"/><Relationship Id="rId4" Type="http://schemas.openxmlformats.org/officeDocument/2006/relationships/image" Target="../media/image49.wmf"/><Relationship Id="rId9" Type="http://schemas.openxmlformats.org/officeDocument/2006/relationships/image" Target="../media/image5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60.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61.wmf"/><Relationship Id="rId4" Type="http://schemas.openxmlformats.org/officeDocument/2006/relationships/image" Target="../media/image6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 Id="rId5" Type="http://schemas.openxmlformats.org/officeDocument/2006/relationships/image" Target="../media/image4.wmf"/><Relationship Id="rId4" Type="http://schemas.openxmlformats.org/officeDocument/2006/relationships/image" Target="../media/image68.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4.wmf"/><Relationship Id="rId1" Type="http://schemas.openxmlformats.org/officeDocument/2006/relationships/image" Target="../media/image6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7.wmf"/><Relationship Id="rId4"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5" Type="http://schemas.openxmlformats.org/officeDocument/2006/relationships/image" Target="../media/image19.wmf"/><Relationship Id="rId4"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1.wmf"/><Relationship Id="rId7" Type="http://schemas.openxmlformats.org/officeDocument/2006/relationships/image" Target="../media/image25.wmf"/><Relationship Id="rId2" Type="http://schemas.openxmlformats.org/officeDocument/2006/relationships/image" Target="../media/image16.wmf"/><Relationship Id="rId1" Type="http://schemas.openxmlformats.org/officeDocument/2006/relationships/image" Target="../media/image20.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1.wmf"/><Relationship Id="rId7" Type="http://schemas.openxmlformats.org/officeDocument/2006/relationships/image" Target="../media/image25.wmf"/><Relationship Id="rId2" Type="http://schemas.openxmlformats.org/officeDocument/2006/relationships/image" Target="../media/image16.wmf"/><Relationship Id="rId1" Type="http://schemas.openxmlformats.org/officeDocument/2006/relationships/image" Target="../media/image26.wmf"/><Relationship Id="rId6" Type="http://schemas.openxmlformats.org/officeDocument/2006/relationships/image" Target="../media/image24.wmf"/><Relationship Id="rId5" Type="http://schemas.openxmlformats.org/officeDocument/2006/relationships/image" Target="../media/image27.wmf"/><Relationship Id="rId4"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r>
              <a:rPr lang="ja-JP" altLang="en-US"/>
              <a:t>第９回</a:t>
            </a:r>
            <a:r>
              <a:rPr lang="en-US" altLang="ja-JP"/>
              <a:t>NP</a:t>
            </a:r>
            <a:r>
              <a:rPr lang="ja-JP" altLang="en-US"/>
              <a:t>完全問題と</a:t>
            </a:r>
            <a:r>
              <a:rPr lang="en-US" altLang="ja-JP"/>
              <a:t>NP</a:t>
            </a:r>
            <a:r>
              <a:rPr lang="ja-JP" altLang="en-US"/>
              <a:t>困難問題</a:t>
            </a:r>
          </a:p>
        </p:txBody>
      </p:sp>
      <p:sp>
        <p:nvSpPr>
          <p:cNvPr id="35843" name="Rectangle 3"/>
          <p:cNvSpPr>
            <a:spLocks noGrp="1" noChangeArrowheads="1"/>
          </p:cNvSpPr>
          <p:nvPr>
            <p:ph type="dt" sz="quarter"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r>
              <a:rPr lang="en-US" altLang="ja-JP" dirty="0" smtClean="0"/>
              <a:t>2008/6/24(</a:t>
            </a:r>
            <a:r>
              <a:rPr lang="ja-JP" altLang="en-US" dirty="0"/>
              <a:t>火）</a:t>
            </a:r>
          </a:p>
        </p:txBody>
      </p:sp>
      <p:sp>
        <p:nvSpPr>
          <p:cNvPr id="35844" name="Rectangle 4"/>
          <p:cNvSpPr>
            <a:spLocks noGrp="1" noChangeArrowheads="1"/>
          </p:cNvSpPr>
          <p:nvPr>
            <p:ph type="ftr" sz="quarter" idx="2"/>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en-US" altLang="ja-JP"/>
          </a:p>
        </p:txBody>
      </p:sp>
      <p:sp>
        <p:nvSpPr>
          <p:cNvPr id="35845" name="Rectangle 5"/>
          <p:cNvSpPr>
            <a:spLocks noGrp="1" noChangeArrowheads="1"/>
          </p:cNvSpPr>
          <p:nvPr>
            <p:ph type="sldNum" sz="quarter" idx="3"/>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463A14C5-E2D2-49C8-803C-7096D3B9F1B3}"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endParaRPr lang="en-US" altLang="ja-JP"/>
          </a:p>
        </p:txBody>
      </p:sp>
      <p:sp>
        <p:nvSpPr>
          <p:cNvPr id="4099" name="Rectangle 3"/>
          <p:cNvSpPr>
            <a:spLocks noGrp="1" noChangeArrowheads="1"/>
          </p:cNvSpPr>
          <p:nvPr>
            <p:ph type="dt"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endParaRPr lang="en-US" altLang="ja-JP"/>
          </a:p>
        </p:txBody>
      </p:sp>
      <p:sp>
        <p:nvSpPr>
          <p:cNvPr id="3379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46574" y="4861441"/>
            <a:ext cx="5206153" cy="4605576"/>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en-US" altLang="ja-JP"/>
          </a:p>
        </p:txBody>
      </p:sp>
      <p:sp>
        <p:nvSpPr>
          <p:cNvPr id="4103" name="Rectangle 7"/>
          <p:cNvSpPr>
            <a:spLocks noGrp="1" noChangeArrowheads="1"/>
          </p:cNvSpPr>
          <p:nvPr>
            <p:ph type="sldNum" sz="quarter" idx="5"/>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9622954D-3D0C-4077-A16A-5DA2BD201725}"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F72A55C-06D5-4F41-85E3-C123DBB266C4}"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644A2E1-F7DA-4C6D-BC52-62B261C2414F}"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343650" y="0"/>
            <a:ext cx="211455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19125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3FEE32C-DC20-411F-A80C-FB47C9402A43}"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70E3129-703C-4806-891A-AB475CA62984}"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7970AF3-E5FC-4EB2-A0A4-C5094A542962}"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4DB5EF9-FC50-4121-8717-E1DE1F83D6E3}"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CFB41AF4-1237-468C-84AA-A919F44C4DBF}"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17878AC-A75F-4E1F-A3F3-40A47AD0EC0A}"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271DB9E-AD85-4535-BC1F-EAC7B7C32B4B}"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BB52818-8EE9-4534-87D1-1208173F391B}"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A8847B0-2015-40D6-81EB-0FADC903DE21}"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0" y="0"/>
            <a:ext cx="5181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2253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5F38A35-D13C-40B2-9545-274AF3AED5B7}"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kumimoji="1" sz="3200">
          <a:solidFill>
            <a:schemeClr val="accent2"/>
          </a:solidFill>
          <a:latin typeface="+mj-lt"/>
          <a:ea typeface="+mj-ea"/>
          <a:cs typeface="+mj-cs"/>
        </a:defRPr>
      </a:lvl1pPr>
      <a:lvl2pPr algn="l" rtl="0" eaLnBrk="0" fontAlgn="base" hangingPunct="0">
        <a:spcBef>
          <a:spcPct val="0"/>
        </a:spcBef>
        <a:spcAft>
          <a:spcPct val="0"/>
        </a:spcAft>
        <a:defRPr kumimoji="1" sz="3200">
          <a:solidFill>
            <a:schemeClr val="accent2"/>
          </a:solidFill>
          <a:latin typeface="Times New Roman" pitchFamily="18" charset="0"/>
          <a:ea typeface="ＭＳ Ｐゴシック" pitchFamily="50" charset="-128"/>
        </a:defRPr>
      </a:lvl2pPr>
      <a:lvl3pPr algn="l" rtl="0" eaLnBrk="0" fontAlgn="base" hangingPunct="0">
        <a:spcBef>
          <a:spcPct val="0"/>
        </a:spcBef>
        <a:spcAft>
          <a:spcPct val="0"/>
        </a:spcAft>
        <a:defRPr kumimoji="1" sz="3200">
          <a:solidFill>
            <a:schemeClr val="accent2"/>
          </a:solidFill>
          <a:latin typeface="Times New Roman" pitchFamily="18" charset="0"/>
          <a:ea typeface="ＭＳ Ｐゴシック" pitchFamily="50" charset="-128"/>
        </a:defRPr>
      </a:lvl3pPr>
      <a:lvl4pPr algn="l" rtl="0" eaLnBrk="0" fontAlgn="base" hangingPunct="0">
        <a:spcBef>
          <a:spcPct val="0"/>
        </a:spcBef>
        <a:spcAft>
          <a:spcPct val="0"/>
        </a:spcAft>
        <a:defRPr kumimoji="1" sz="3200">
          <a:solidFill>
            <a:schemeClr val="accent2"/>
          </a:solidFill>
          <a:latin typeface="Times New Roman" pitchFamily="18" charset="0"/>
          <a:ea typeface="ＭＳ Ｐゴシック" pitchFamily="50" charset="-128"/>
        </a:defRPr>
      </a:lvl4pPr>
      <a:lvl5pPr algn="l" rtl="0" eaLnBrk="0" fontAlgn="base" hangingPunct="0">
        <a:spcBef>
          <a:spcPct val="0"/>
        </a:spcBef>
        <a:spcAft>
          <a:spcPct val="0"/>
        </a:spcAft>
        <a:defRPr kumimoji="1" sz="3200">
          <a:solidFill>
            <a:schemeClr val="accent2"/>
          </a:solidFill>
          <a:latin typeface="Times New Roman" pitchFamily="18" charset="0"/>
          <a:ea typeface="ＭＳ Ｐゴシック" pitchFamily="50" charset="-128"/>
        </a:defRPr>
      </a:lvl5pPr>
      <a:lvl6pPr marL="457200" algn="l" rtl="0" fontAlgn="base">
        <a:spcBef>
          <a:spcPct val="0"/>
        </a:spcBef>
        <a:spcAft>
          <a:spcPct val="0"/>
        </a:spcAft>
        <a:defRPr kumimoji="1" sz="3200">
          <a:solidFill>
            <a:schemeClr val="accent2"/>
          </a:solidFill>
          <a:latin typeface="Times New Roman" pitchFamily="18" charset="0"/>
          <a:ea typeface="ＭＳ Ｐゴシック" pitchFamily="50" charset="-128"/>
        </a:defRPr>
      </a:lvl6pPr>
      <a:lvl7pPr marL="914400" algn="l" rtl="0" fontAlgn="base">
        <a:spcBef>
          <a:spcPct val="0"/>
        </a:spcBef>
        <a:spcAft>
          <a:spcPct val="0"/>
        </a:spcAft>
        <a:defRPr kumimoji="1" sz="3200">
          <a:solidFill>
            <a:schemeClr val="accent2"/>
          </a:solidFill>
          <a:latin typeface="Times New Roman" pitchFamily="18" charset="0"/>
          <a:ea typeface="ＭＳ Ｐゴシック" pitchFamily="50" charset="-128"/>
        </a:defRPr>
      </a:lvl7pPr>
      <a:lvl8pPr marL="1371600" algn="l" rtl="0" fontAlgn="base">
        <a:spcBef>
          <a:spcPct val="0"/>
        </a:spcBef>
        <a:spcAft>
          <a:spcPct val="0"/>
        </a:spcAft>
        <a:defRPr kumimoji="1" sz="3200">
          <a:solidFill>
            <a:schemeClr val="accent2"/>
          </a:solidFill>
          <a:latin typeface="Times New Roman" pitchFamily="18" charset="0"/>
          <a:ea typeface="ＭＳ Ｐゴシック" pitchFamily="50" charset="-128"/>
        </a:defRPr>
      </a:lvl8pPr>
      <a:lvl9pPr marL="1828800" algn="l" rtl="0" fontAlgn="base">
        <a:spcBef>
          <a:spcPct val="0"/>
        </a:spcBef>
        <a:spcAft>
          <a:spcPct val="0"/>
        </a:spcAft>
        <a:defRPr kumimoji="1" sz="3200">
          <a:solidFill>
            <a:schemeClr val="accent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oleObject" Target="../embeddings/oleObject7.bin"/><Relationship Id="rId7"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10.bin"/><Relationship Id="rId11" Type="http://schemas.openxmlformats.org/officeDocument/2006/relationships/oleObject" Target="../embeddings/oleObject15.bin"/><Relationship Id="rId5" Type="http://schemas.openxmlformats.org/officeDocument/2006/relationships/oleObject" Target="../embeddings/oleObject9.bin"/><Relationship Id="rId10" Type="http://schemas.openxmlformats.org/officeDocument/2006/relationships/oleObject" Target="../embeddings/oleObject14.bin"/><Relationship Id="rId4" Type="http://schemas.openxmlformats.org/officeDocument/2006/relationships/oleObject" Target="../embeddings/oleObject8.bin"/><Relationship Id="rId9" Type="http://schemas.openxmlformats.org/officeDocument/2006/relationships/oleObject" Target="../embeddings/oleObject13.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oleObject" Target="../embeddings/oleObject16.bin"/><Relationship Id="rId7"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 Id="rId9" Type="http://schemas.openxmlformats.org/officeDocument/2006/relationships/oleObject" Target="../embeddings/oleObject22.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3.bin"/><Relationship Id="rId7"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6.bin"/><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oleObject" Target="../embeddings/oleObject28.bin"/><Relationship Id="rId7"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31.bin"/><Relationship Id="rId5" Type="http://schemas.openxmlformats.org/officeDocument/2006/relationships/oleObject" Target="../embeddings/oleObject30.bin"/><Relationship Id="rId4" Type="http://schemas.openxmlformats.org/officeDocument/2006/relationships/oleObject" Target="../embeddings/oleObject29.bin"/><Relationship Id="rId9" Type="http://schemas.openxmlformats.org/officeDocument/2006/relationships/oleObject" Target="../embeddings/oleObject34.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40.bin"/><Relationship Id="rId3" Type="http://schemas.openxmlformats.org/officeDocument/2006/relationships/oleObject" Target="../embeddings/oleObject35.bin"/><Relationship Id="rId7"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38.bin"/><Relationship Id="rId5" Type="http://schemas.openxmlformats.org/officeDocument/2006/relationships/oleObject" Target="../embeddings/oleObject37.bin"/><Relationship Id="rId4" Type="http://schemas.openxmlformats.org/officeDocument/2006/relationships/oleObject" Target="../embeddings/oleObject36.bin"/><Relationship Id="rId9" Type="http://schemas.openxmlformats.org/officeDocument/2006/relationships/oleObject" Target="../embeddings/oleObject41.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7.xml"/><Relationship Id="rId1" Type="http://schemas.openxmlformats.org/officeDocument/2006/relationships/vmlDrawing" Target="../drawings/vmlDrawing10.v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oleObject" Target="../embeddings/oleObject43.bin"/><Relationship Id="rId7" Type="http://schemas.openxmlformats.org/officeDocument/2006/relationships/oleObject" Target="../embeddings/oleObject47.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46.bin"/><Relationship Id="rId5" Type="http://schemas.openxmlformats.org/officeDocument/2006/relationships/oleObject" Target="../embeddings/oleObject45.bin"/><Relationship Id="rId4" Type="http://schemas.openxmlformats.org/officeDocument/2006/relationships/oleObject" Target="../embeddings/oleObject44.bin"/><Relationship Id="rId9" Type="http://schemas.openxmlformats.org/officeDocument/2006/relationships/oleObject" Target="../embeddings/oleObject49.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55.bin"/><Relationship Id="rId3" Type="http://schemas.openxmlformats.org/officeDocument/2006/relationships/oleObject" Target="../embeddings/oleObject50.bin"/><Relationship Id="rId7" Type="http://schemas.openxmlformats.org/officeDocument/2006/relationships/oleObject" Target="../embeddings/oleObject54.bin"/><Relationship Id="rId12" Type="http://schemas.openxmlformats.org/officeDocument/2006/relationships/oleObject" Target="../embeddings/oleObject59.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53.bin"/><Relationship Id="rId11" Type="http://schemas.openxmlformats.org/officeDocument/2006/relationships/oleObject" Target="../embeddings/oleObject58.bin"/><Relationship Id="rId5" Type="http://schemas.openxmlformats.org/officeDocument/2006/relationships/oleObject" Target="../embeddings/oleObject52.bin"/><Relationship Id="rId10" Type="http://schemas.openxmlformats.org/officeDocument/2006/relationships/oleObject" Target="../embeddings/oleObject57.bin"/><Relationship Id="rId4" Type="http://schemas.openxmlformats.org/officeDocument/2006/relationships/oleObject" Target="../embeddings/oleObject51.bin"/><Relationship Id="rId9" Type="http://schemas.openxmlformats.org/officeDocument/2006/relationships/oleObject" Target="../embeddings/oleObject56.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65.bin"/><Relationship Id="rId13" Type="http://schemas.openxmlformats.org/officeDocument/2006/relationships/oleObject" Target="../embeddings/oleObject70.bin"/><Relationship Id="rId18" Type="http://schemas.openxmlformats.org/officeDocument/2006/relationships/oleObject" Target="../embeddings/oleObject75.bin"/><Relationship Id="rId3" Type="http://schemas.openxmlformats.org/officeDocument/2006/relationships/oleObject" Target="../embeddings/oleObject60.bin"/><Relationship Id="rId7" Type="http://schemas.openxmlformats.org/officeDocument/2006/relationships/oleObject" Target="../embeddings/oleObject64.bin"/><Relationship Id="rId12" Type="http://schemas.openxmlformats.org/officeDocument/2006/relationships/oleObject" Target="../embeddings/oleObject69.bin"/><Relationship Id="rId17" Type="http://schemas.openxmlformats.org/officeDocument/2006/relationships/oleObject" Target="../embeddings/oleObject74.bin"/><Relationship Id="rId2" Type="http://schemas.openxmlformats.org/officeDocument/2006/relationships/slideLayout" Target="../slideLayouts/slideLayout7.xml"/><Relationship Id="rId16" Type="http://schemas.openxmlformats.org/officeDocument/2006/relationships/oleObject" Target="../embeddings/oleObject73.bin"/><Relationship Id="rId20" Type="http://schemas.openxmlformats.org/officeDocument/2006/relationships/oleObject" Target="../embeddings/oleObject77.bin"/><Relationship Id="rId1" Type="http://schemas.openxmlformats.org/officeDocument/2006/relationships/vmlDrawing" Target="../drawings/vmlDrawing13.vml"/><Relationship Id="rId6" Type="http://schemas.openxmlformats.org/officeDocument/2006/relationships/oleObject" Target="../embeddings/oleObject63.bin"/><Relationship Id="rId11" Type="http://schemas.openxmlformats.org/officeDocument/2006/relationships/oleObject" Target="../embeddings/oleObject68.bin"/><Relationship Id="rId5" Type="http://schemas.openxmlformats.org/officeDocument/2006/relationships/oleObject" Target="../embeddings/oleObject62.bin"/><Relationship Id="rId15" Type="http://schemas.openxmlformats.org/officeDocument/2006/relationships/oleObject" Target="../embeddings/oleObject72.bin"/><Relationship Id="rId10" Type="http://schemas.openxmlformats.org/officeDocument/2006/relationships/oleObject" Target="../embeddings/oleObject67.bin"/><Relationship Id="rId19" Type="http://schemas.openxmlformats.org/officeDocument/2006/relationships/oleObject" Target="../embeddings/oleObject76.bin"/><Relationship Id="rId4" Type="http://schemas.openxmlformats.org/officeDocument/2006/relationships/oleObject" Target="../embeddings/oleObject61.bin"/><Relationship Id="rId9" Type="http://schemas.openxmlformats.org/officeDocument/2006/relationships/oleObject" Target="../embeddings/oleObject66.bin"/><Relationship Id="rId14" Type="http://schemas.openxmlformats.org/officeDocument/2006/relationships/oleObject" Target="../embeddings/oleObject7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83.bin"/><Relationship Id="rId13" Type="http://schemas.openxmlformats.org/officeDocument/2006/relationships/oleObject" Target="../embeddings/oleObject88.bin"/><Relationship Id="rId3" Type="http://schemas.openxmlformats.org/officeDocument/2006/relationships/oleObject" Target="../embeddings/oleObject78.bin"/><Relationship Id="rId7" Type="http://schemas.openxmlformats.org/officeDocument/2006/relationships/oleObject" Target="../embeddings/oleObject82.bin"/><Relationship Id="rId12" Type="http://schemas.openxmlformats.org/officeDocument/2006/relationships/oleObject" Target="../embeddings/oleObject87.bin"/><Relationship Id="rId17" Type="http://schemas.openxmlformats.org/officeDocument/2006/relationships/oleObject" Target="../embeddings/oleObject92.bin"/><Relationship Id="rId2" Type="http://schemas.openxmlformats.org/officeDocument/2006/relationships/slideLayout" Target="../slideLayouts/slideLayout6.xml"/><Relationship Id="rId16" Type="http://schemas.openxmlformats.org/officeDocument/2006/relationships/oleObject" Target="../embeddings/oleObject91.bin"/><Relationship Id="rId1" Type="http://schemas.openxmlformats.org/officeDocument/2006/relationships/vmlDrawing" Target="../drawings/vmlDrawing14.vml"/><Relationship Id="rId6" Type="http://schemas.openxmlformats.org/officeDocument/2006/relationships/oleObject" Target="../embeddings/oleObject81.bin"/><Relationship Id="rId11" Type="http://schemas.openxmlformats.org/officeDocument/2006/relationships/oleObject" Target="../embeddings/oleObject86.bin"/><Relationship Id="rId5" Type="http://schemas.openxmlformats.org/officeDocument/2006/relationships/oleObject" Target="../embeddings/oleObject80.bin"/><Relationship Id="rId15" Type="http://schemas.openxmlformats.org/officeDocument/2006/relationships/oleObject" Target="../embeddings/oleObject90.bin"/><Relationship Id="rId10" Type="http://schemas.openxmlformats.org/officeDocument/2006/relationships/oleObject" Target="../embeddings/oleObject85.bin"/><Relationship Id="rId4" Type="http://schemas.openxmlformats.org/officeDocument/2006/relationships/oleObject" Target="../embeddings/oleObject79.bin"/><Relationship Id="rId9" Type="http://schemas.openxmlformats.org/officeDocument/2006/relationships/oleObject" Target="../embeddings/oleObject84.bin"/><Relationship Id="rId14" Type="http://schemas.openxmlformats.org/officeDocument/2006/relationships/oleObject" Target="../embeddings/oleObject89.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98.bin"/><Relationship Id="rId13" Type="http://schemas.openxmlformats.org/officeDocument/2006/relationships/oleObject" Target="../embeddings/oleObject103.bin"/><Relationship Id="rId18" Type="http://schemas.openxmlformats.org/officeDocument/2006/relationships/oleObject" Target="../embeddings/oleObject108.bin"/><Relationship Id="rId3" Type="http://schemas.openxmlformats.org/officeDocument/2006/relationships/oleObject" Target="../embeddings/oleObject93.bin"/><Relationship Id="rId21" Type="http://schemas.openxmlformats.org/officeDocument/2006/relationships/oleObject" Target="../embeddings/oleObject111.bin"/><Relationship Id="rId7" Type="http://schemas.openxmlformats.org/officeDocument/2006/relationships/oleObject" Target="../embeddings/oleObject97.bin"/><Relationship Id="rId12" Type="http://schemas.openxmlformats.org/officeDocument/2006/relationships/oleObject" Target="../embeddings/oleObject102.bin"/><Relationship Id="rId17" Type="http://schemas.openxmlformats.org/officeDocument/2006/relationships/oleObject" Target="../embeddings/oleObject107.bin"/><Relationship Id="rId25" Type="http://schemas.openxmlformats.org/officeDocument/2006/relationships/oleObject" Target="../embeddings/oleObject115.bin"/><Relationship Id="rId2" Type="http://schemas.openxmlformats.org/officeDocument/2006/relationships/slideLayout" Target="../slideLayouts/slideLayout6.xml"/><Relationship Id="rId16" Type="http://schemas.openxmlformats.org/officeDocument/2006/relationships/oleObject" Target="../embeddings/oleObject106.bin"/><Relationship Id="rId20" Type="http://schemas.openxmlformats.org/officeDocument/2006/relationships/oleObject" Target="../embeddings/oleObject110.bin"/><Relationship Id="rId1" Type="http://schemas.openxmlformats.org/officeDocument/2006/relationships/vmlDrawing" Target="../drawings/vmlDrawing15.vml"/><Relationship Id="rId6" Type="http://schemas.openxmlformats.org/officeDocument/2006/relationships/oleObject" Target="../embeddings/oleObject96.bin"/><Relationship Id="rId11" Type="http://schemas.openxmlformats.org/officeDocument/2006/relationships/oleObject" Target="../embeddings/oleObject101.bin"/><Relationship Id="rId24" Type="http://schemas.openxmlformats.org/officeDocument/2006/relationships/oleObject" Target="../embeddings/oleObject114.bin"/><Relationship Id="rId5" Type="http://schemas.openxmlformats.org/officeDocument/2006/relationships/oleObject" Target="../embeddings/oleObject95.bin"/><Relationship Id="rId15" Type="http://schemas.openxmlformats.org/officeDocument/2006/relationships/oleObject" Target="../embeddings/oleObject105.bin"/><Relationship Id="rId23" Type="http://schemas.openxmlformats.org/officeDocument/2006/relationships/oleObject" Target="../embeddings/oleObject113.bin"/><Relationship Id="rId10" Type="http://schemas.openxmlformats.org/officeDocument/2006/relationships/oleObject" Target="../embeddings/oleObject100.bin"/><Relationship Id="rId19" Type="http://schemas.openxmlformats.org/officeDocument/2006/relationships/oleObject" Target="../embeddings/oleObject109.bin"/><Relationship Id="rId4" Type="http://schemas.openxmlformats.org/officeDocument/2006/relationships/oleObject" Target="../embeddings/oleObject94.bin"/><Relationship Id="rId9" Type="http://schemas.openxmlformats.org/officeDocument/2006/relationships/oleObject" Target="../embeddings/oleObject99.bin"/><Relationship Id="rId14" Type="http://schemas.openxmlformats.org/officeDocument/2006/relationships/oleObject" Target="../embeddings/oleObject104.bin"/><Relationship Id="rId22" Type="http://schemas.openxmlformats.org/officeDocument/2006/relationships/oleObject" Target="../embeddings/oleObject112.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16.bin"/><Relationship Id="rId2" Type="http://schemas.openxmlformats.org/officeDocument/2006/relationships/slideLayout" Target="../slideLayouts/slideLayout6.xml"/><Relationship Id="rId1" Type="http://schemas.openxmlformats.org/officeDocument/2006/relationships/vmlDrawing" Target="../drawings/vmlDrawing16.v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17.bin"/><Relationship Id="rId2" Type="http://schemas.openxmlformats.org/officeDocument/2006/relationships/slideLayout" Target="../slideLayouts/slideLayout7.xml"/><Relationship Id="rId1" Type="http://schemas.openxmlformats.org/officeDocument/2006/relationships/vmlDrawing" Target="../drawings/vmlDrawing17.vml"/><Relationship Id="rId4" Type="http://schemas.openxmlformats.org/officeDocument/2006/relationships/oleObject" Target="../embeddings/oleObject118.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19.bin"/><Relationship Id="rId2" Type="http://schemas.openxmlformats.org/officeDocument/2006/relationships/slideLayout" Target="../slideLayouts/slideLayout6.xml"/><Relationship Id="rId1" Type="http://schemas.openxmlformats.org/officeDocument/2006/relationships/vmlDrawing" Target="../drawings/vmlDrawing18.v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20.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123.bin"/><Relationship Id="rId5" Type="http://schemas.openxmlformats.org/officeDocument/2006/relationships/oleObject" Target="../embeddings/oleObject122.bin"/><Relationship Id="rId4" Type="http://schemas.openxmlformats.org/officeDocument/2006/relationships/oleObject" Target="../embeddings/oleObject12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24.bin"/><Relationship Id="rId7" Type="http://schemas.openxmlformats.org/officeDocument/2006/relationships/oleObject" Target="../embeddings/oleObject128.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127.bin"/><Relationship Id="rId5" Type="http://schemas.openxmlformats.org/officeDocument/2006/relationships/oleObject" Target="../embeddings/oleObject126.bin"/><Relationship Id="rId4" Type="http://schemas.openxmlformats.org/officeDocument/2006/relationships/oleObject" Target="../embeddings/oleObject125.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29.bin"/><Relationship Id="rId7" Type="http://schemas.openxmlformats.org/officeDocument/2006/relationships/oleObject" Target="../embeddings/oleObject133.bin"/><Relationship Id="rId2" Type="http://schemas.openxmlformats.org/officeDocument/2006/relationships/slideLayout" Target="../slideLayouts/slideLayout6.xml"/><Relationship Id="rId1" Type="http://schemas.openxmlformats.org/officeDocument/2006/relationships/vmlDrawing" Target="../drawings/vmlDrawing21.vml"/><Relationship Id="rId6" Type="http://schemas.openxmlformats.org/officeDocument/2006/relationships/oleObject" Target="../embeddings/oleObject132.bin"/><Relationship Id="rId5" Type="http://schemas.openxmlformats.org/officeDocument/2006/relationships/oleObject" Target="../embeddings/oleObject131.bin"/><Relationship Id="rId4" Type="http://schemas.openxmlformats.org/officeDocument/2006/relationships/oleObject" Target="../embeddings/oleObject130.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4.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番号プレースホルダ 4"/>
          <p:cNvSpPr>
            <a:spLocks noGrp="1"/>
          </p:cNvSpPr>
          <p:nvPr>
            <p:ph type="sldNum" sz="quarter" idx="12"/>
          </p:nvPr>
        </p:nvSpPr>
        <p:spPr>
          <a:noFill/>
        </p:spPr>
        <p:txBody>
          <a:bodyPr/>
          <a:lstStyle/>
          <a:p>
            <a:fld id="{957C00AA-A990-400E-892C-24E25E8CB1CA}" type="slidenum">
              <a:rPr lang="en-US" altLang="ja-JP" smtClean="0"/>
              <a:pPr/>
              <a:t>1</a:t>
            </a:fld>
            <a:endParaRPr lang="en-US" altLang="ja-JP" smtClean="0"/>
          </a:p>
        </p:txBody>
      </p:sp>
      <p:sp>
        <p:nvSpPr>
          <p:cNvPr id="23555" name="Rectangle 2"/>
          <p:cNvSpPr>
            <a:spLocks noGrp="1" noChangeArrowheads="1"/>
          </p:cNvSpPr>
          <p:nvPr>
            <p:ph type="title"/>
          </p:nvPr>
        </p:nvSpPr>
        <p:spPr>
          <a:xfrm>
            <a:off x="876300" y="2590800"/>
            <a:ext cx="7086600" cy="1371600"/>
          </a:xfrm>
        </p:spPr>
        <p:txBody>
          <a:bodyPr/>
          <a:lstStyle/>
          <a:p>
            <a:pPr eaLnBrk="1" hangingPunct="1"/>
            <a:r>
              <a:rPr lang="ja-JP" altLang="en-US" smtClean="0"/>
              <a:t>９．ＮＰ完全問題と</a:t>
            </a:r>
            <a:r>
              <a:rPr lang="en-US" altLang="ja-JP" smtClean="0"/>
              <a:t>NP</a:t>
            </a:r>
            <a:r>
              <a:rPr lang="ja-JP" altLang="en-US" smtClean="0"/>
              <a:t>困難問題</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番号プレースホルダ 4"/>
          <p:cNvSpPr>
            <a:spLocks noGrp="1"/>
          </p:cNvSpPr>
          <p:nvPr>
            <p:ph type="sldNum" sz="quarter" idx="12"/>
          </p:nvPr>
        </p:nvSpPr>
        <p:spPr>
          <a:noFill/>
        </p:spPr>
        <p:txBody>
          <a:bodyPr/>
          <a:lstStyle/>
          <a:p>
            <a:fld id="{D9CCC59F-178C-4BC1-8FF2-36BF40C30B14}" type="slidenum">
              <a:rPr lang="en-US" altLang="ja-JP" smtClean="0"/>
              <a:pPr/>
              <a:t>10</a:t>
            </a:fld>
            <a:endParaRPr lang="en-US" altLang="ja-JP" smtClean="0"/>
          </a:p>
        </p:txBody>
      </p:sp>
      <p:sp>
        <p:nvSpPr>
          <p:cNvPr id="28675" name="Rectangle 2"/>
          <p:cNvSpPr>
            <a:spLocks noGrp="1" noChangeArrowheads="1"/>
          </p:cNvSpPr>
          <p:nvPr>
            <p:ph type="title"/>
          </p:nvPr>
        </p:nvSpPr>
        <p:spPr/>
        <p:txBody>
          <a:bodyPr/>
          <a:lstStyle/>
          <a:p>
            <a:pPr eaLnBrk="1" hangingPunct="1"/>
            <a:r>
              <a:rPr lang="en-US" altLang="ja-JP" smtClean="0"/>
              <a:t>SAT</a:t>
            </a:r>
            <a:r>
              <a:rPr lang="ja-JP" altLang="en-US" smtClean="0"/>
              <a:t>の</a:t>
            </a:r>
            <a:r>
              <a:rPr lang="en-US" altLang="ja-JP" smtClean="0"/>
              <a:t>NP</a:t>
            </a:r>
            <a:r>
              <a:rPr lang="ja-JP" altLang="en-US" smtClean="0"/>
              <a:t>完全性の証明</a:t>
            </a:r>
          </a:p>
        </p:txBody>
      </p:sp>
      <p:sp>
        <p:nvSpPr>
          <p:cNvPr id="28676" name="Text Box 3"/>
          <p:cNvSpPr txBox="1">
            <a:spLocks noChangeArrowheads="1"/>
          </p:cNvSpPr>
          <p:nvPr/>
        </p:nvSpPr>
        <p:spPr bwMode="auto">
          <a:xfrm>
            <a:off x="1676400" y="1066800"/>
            <a:ext cx="3094038" cy="457200"/>
          </a:xfrm>
          <a:prstGeom prst="rect">
            <a:avLst/>
          </a:prstGeom>
          <a:noFill/>
          <a:ln w="9525">
            <a:noFill/>
            <a:miter lim="800000"/>
            <a:headEnd/>
            <a:tailEnd/>
          </a:ln>
        </p:spPr>
        <p:txBody>
          <a:bodyPr wrap="none">
            <a:spAutoFit/>
          </a:bodyPr>
          <a:lstStyle/>
          <a:p>
            <a:r>
              <a:rPr lang="en-US" altLang="ja-JP"/>
              <a:t>SAT</a:t>
            </a:r>
            <a:r>
              <a:rPr lang="ja-JP" altLang="en-US"/>
              <a:t>は</a:t>
            </a:r>
            <a:r>
              <a:rPr lang="en-US" altLang="ja-JP"/>
              <a:t>NP</a:t>
            </a:r>
            <a:r>
              <a:rPr lang="ja-JP" altLang="en-US"/>
              <a:t>完全である。</a:t>
            </a:r>
          </a:p>
        </p:txBody>
      </p:sp>
      <p:sp>
        <p:nvSpPr>
          <p:cNvPr id="28677" name="AutoShape 4"/>
          <p:cNvSpPr>
            <a:spLocks noChangeArrowheads="1"/>
          </p:cNvSpPr>
          <p:nvPr/>
        </p:nvSpPr>
        <p:spPr bwMode="auto">
          <a:xfrm>
            <a:off x="762000" y="838200"/>
            <a:ext cx="6096000" cy="1066800"/>
          </a:xfrm>
          <a:prstGeom prst="roundRect">
            <a:avLst>
              <a:gd name="adj" fmla="val 16667"/>
            </a:avLst>
          </a:prstGeom>
          <a:noFill/>
          <a:ln w="38100">
            <a:solidFill>
              <a:srgbClr val="FF6600"/>
            </a:solidFill>
            <a:round/>
            <a:headEnd/>
            <a:tailEnd/>
          </a:ln>
        </p:spPr>
        <p:txBody>
          <a:bodyPr wrap="none" anchor="ctr"/>
          <a:lstStyle/>
          <a:p>
            <a:endParaRPr lang="ja-JP" altLang="en-US"/>
          </a:p>
        </p:txBody>
      </p:sp>
      <p:sp>
        <p:nvSpPr>
          <p:cNvPr id="28678" name="Text Box 5"/>
          <p:cNvSpPr txBox="1">
            <a:spLocks noChangeArrowheads="1"/>
          </p:cNvSpPr>
          <p:nvPr/>
        </p:nvSpPr>
        <p:spPr bwMode="auto">
          <a:xfrm>
            <a:off x="457200" y="2133600"/>
            <a:ext cx="793750" cy="457200"/>
          </a:xfrm>
          <a:prstGeom prst="rect">
            <a:avLst/>
          </a:prstGeom>
          <a:noFill/>
          <a:ln w="9525">
            <a:noFill/>
            <a:miter lim="800000"/>
            <a:headEnd/>
            <a:tailEnd/>
          </a:ln>
        </p:spPr>
        <p:txBody>
          <a:bodyPr wrap="none">
            <a:spAutoFit/>
          </a:bodyPr>
          <a:lstStyle/>
          <a:p>
            <a:r>
              <a:rPr lang="ja-JP" altLang="en-US">
                <a:solidFill>
                  <a:schemeClr val="accent2"/>
                </a:solidFill>
              </a:rPr>
              <a:t>証明</a:t>
            </a:r>
          </a:p>
        </p:txBody>
      </p:sp>
      <p:sp>
        <p:nvSpPr>
          <p:cNvPr id="28679" name="Text Box 6"/>
          <p:cNvSpPr txBox="1">
            <a:spLocks noChangeArrowheads="1"/>
          </p:cNvSpPr>
          <p:nvPr/>
        </p:nvSpPr>
        <p:spPr bwMode="auto">
          <a:xfrm>
            <a:off x="593725" y="2632075"/>
            <a:ext cx="7635875" cy="2647950"/>
          </a:xfrm>
          <a:prstGeom prst="rect">
            <a:avLst/>
          </a:prstGeom>
          <a:noFill/>
          <a:ln w="9525">
            <a:noFill/>
            <a:miter lim="800000"/>
            <a:headEnd/>
            <a:tailEnd/>
          </a:ln>
        </p:spPr>
        <p:txBody>
          <a:bodyPr>
            <a:spAutoFit/>
          </a:bodyPr>
          <a:lstStyle/>
          <a:p>
            <a:r>
              <a:rPr lang="ja-JP" altLang="en-US"/>
              <a:t>　　</a:t>
            </a:r>
            <a:r>
              <a:rPr lang="en-US" altLang="ja-JP"/>
              <a:t>SAT</a:t>
            </a:r>
            <a:r>
              <a:rPr lang="ja-JP" altLang="en-US"/>
              <a:t>が</a:t>
            </a:r>
            <a:r>
              <a:rPr lang="en-US" altLang="ja-JP"/>
              <a:t>NP</a:t>
            </a:r>
            <a:r>
              <a:rPr lang="ja-JP" altLang="en-US"/>
              <a:t>に含まれることは既に示した。よって、</a:t>
            </a:r>
          </a:p>
          <a:p>
            <a:r>
              <a:rPr lang="en-US" altLang="ja-JP"/>
              <a:t>SAT</a:t>
            </a:r>
            <a:r>
              <a:rPr lang="ja-JP" altLang="en-US"/>
              <a:t>が</a:t>
            </a:r>
            <a:r>
              <a:rPr lang="en-US" altLang="ja-JP"/>
              <a:t>NP</a:t>
            </a:r>
            <a:r>
              <a:rPr lang="ja-JP" altLang="en-US"/>
              <a:t>困難であることを示せばよい。すなわち、以下では</a:t>
            </a:r>
            <a:r>
              <a:rPr lang="en-US" altLang="ja-JP"/>
              <a:t>NP</a:t>
            </a:r>
            <a:r>
              <a:rPr lang="ja-JP" altLang="en-US"/>
              <a:t>の任意の問題</a:t>
            </a:r>
            <a:r>
              <a:rPr lang="en-US" altLang="ja-JP"/>
              <a:t>Y</a:t>
            </a:r>
            <a:r>
              <a:rPr lang="ja-JP" altLang="en-US"/>
              <a:t>が</a:t>
            </a:r>
            <a:r>
              <a:rPr lang="en-US" altLang="ja-JP"/>
              <a:t>SAT</a:t>
            </a:r>
            <a:r>
              <a:rPr lang="ja-JP" altLang="en-US"/>
              <a:t>に多項式時間帰着できることを示す。</a:t>
            </a:r>
          </a:p>
          <a:p>
            <a:r>
              <a:rPr lang="ja-JP" altLang="en-US"/>
              <a:t>　　問題</a:t>
            </a:r>
            <a:r>
              <a:rPr lang="en-US" altLang="ja-JP"/>
              <a:t>Y</a:t>
            </a:r>
            <a:r>
              <a:rPr lang="ja-JP" altLang="en-US"/>
              <a:t>は</a:t>
            </a:r>
            <a:r>
              <a:rPr lang="en-US" altLang="ja-JP"/>
              <a:t>NP</a:t>
            </a:r>
            <a:r>
              <a:rPr lang="ja-JP" altLang="en-US"/>
              <a:t>に含まれるので、問題</a:t>
            </a:r>
            <a:r>
              <a:rPr lang="en-US" altLang="ja-JP"/>
              <a:t>Y</a:t>
            </a:r>
            <a:r>
              <a:rPr lang="ja-JP" altLang="en-US"/>
              <a:t>を判定する</a:t>
            </a:r>
            <a:r>
              <a:rPr lang="en-US" altLang="ja-JP"/>
              <a:t>NTM</a:t>
            </a:r>
            <a:r>
              <a:rPr lang="ja-JP" altLang="en-US"/>
              <a:t>　</a:t>
            </a:r>
            <a:r>
              <a:rPr lang="en-US" altLang="ja-JP"/>
              <a:t>N</a:t>
            </a:r>
            <a:r>
              <a:rPr lang="ja-JP" altLang="en-US"/>
              <a:t>が存在する。以下では、</a:t>
            </a:r>
            <a:r>
              <a:rPr lang="en-US" altLang="ja-JP"/>
              <a:t>N</a:t>
            </a:r>
            <a:r>
              <a:rPr lang="ja-JP" altLang="en-US"/>
              <a:t>をシミュレートする論理式</a:t>
            </a:r>
            <a:r>
              <a:rPr lang="en-US" altLang="ja-JP"/>
              <a:t>F</a:t>
            </a:r>
            <a:r>
              <a:rPr lang="ja-JP" altLang="en-US"/>
              <a:t>を構成する。</a:t>
            </a:r>
          </a:p>
        </p:txBody>
      </p:sp>
      <p:sp>
        <p:nvSpPr>
          <p:cNvPr id="8" name="テキスト ボックス 7"/>
          <p:cNvSpPr txBox="1"/>
          <p:nvPr/>
        </p:nvSpPr>
        <p:spPr>
          <a:xfrm>
            <a:off x="928662" y="571480"/>
            <a:ext cx="4255845" cy="461665"/>
          </a:xfrm>
          <a:prstGeom prst="rect">
            <a:avLst/>
          </a:prstGeom>
          <a:solidFill>
            <a:schemeClr val="bg1"/>
          </a:solidFill>
          <a:ln>
            <a:solidFill>
              <a:schemeClr val="bg1"/>
            </a:solidFill>
          </a:ln>
        </p:spPr>
        <p:txBody>
          <a:bodyPr wrap="none" rtlCol="0">
            <a:spAutoFit/>
          </a:bodyPr>
          <a:lstStyle/>
          <a:p>
            <a:r>
              <a:rPr kumimoji="1" lang="ja-JP" altLang="en-US" dirty="0" smtClean="0">
                <a:solidFill>
                  <a:srgbClr val="C00000"/>
                </a:solidFill>
              </a:rPr>
              <a:t>性質：　（</a:t>
            </a:r>
            <a:r>
              <a:rPr kumimoji="1" lang="en-US" altLang="ja-JP" dirty="0" smtClean="0">
                <a:solidFill>
                  <a:srgbClr val="C00000"/>
                </a:solidFill>
              </a:rPr>
              <a:t>SAT</a:t>
            </a:r>
            <a:r>
              <a:rPr kumimoji="1" lang="ja-JP" altLang="en-US" dirty="0" smtClean="0">
                <a:solidFill>
                  <a:srgbClr val="C00000"/>
                </a:solidFill>
              </a:rPr>
              <a:t>問題の</a:t>
            </a:r>
            <a:r>
              <a:rPr kumimoji="1" lang="en-US" altLang="ja-JP" dirty="0" smtClean="0">
                <a:solidFill>
                  <a:srgbClr val="C00000"/>
                </a:solidFill>
              </a:rPr>
              <a:t>NP</a:t>
            </a:r>
            <a:r>
              <a:rPr kumimoji="1" lang="ja-JP" altLang="en-US" dirty="0" smtClean="0">
                <a:solidFill>
                  <a:srgbClr val="C00000"/>
                </a:solidFill>
              </a:rPr>
              <a:t>完全性）</a:t>
            </a:r>
            <a:endParaRPr kumimoji="1" lang="ja-JP" altLang="en-US" dirty="0">
              <a:solidFill>
                <a:srgbClr val="C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1" name="スライド番号プレースホルダ 4"/>
          <p:cNvSpPr>
            <a:spLocks noGrp="1"/>
          </p:cNvSpPr>
          <p:nvPr>
            <p:ph type="sldNum" sz="quarter" idx="12"/>
          </p:nvPr>
        </p:nvSpPr>
        <p:spPr>
          <a:noFill/>
        </p:spPr>
        <p:txBody>
          <a:bodyPr/>
          <a:lstStyle/>
          <a:p>
            <a:fld id="{5476C80A-1E3D-4E55-8D8C-E2E137DA597C}" type="slidenum">
              <a:rPr lang="en-US" altLang="ja-JP" smtClean="0"/>
              <a:pPr/>
              <a:t>11</a:t>
            </a:fld>
            <a:endParaRPr lang="en-US" altLang="ja-JP" smtClean="0"/>
          </a:p>
        </p:txBody>
      </p:sp>
      <p:sp>
        <p:nvSpPr>
          <p:cNvPr id="5132" name="Rectangle 21"/>
          <p:cNvSpPr>
            <a:spLocks noChangeArrowheads="1"/>
          </p:cNvSpPr>
          <p:nvPr/>
        </p:nvSpPr>
        <p:spPr bwMode="auto">
          <a:xfrm>
            <a:off x="1143000" y="5486400"/>
            <a:ext cx="609600" cy="6096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5133" name="Text Box 11"/>
          <p:cNvSpPr txBox="1">
            <a:spLocks noChangeArrowheads="1"/>
          </p:cNvSpPr>
          <p:nvPr/>
        </p:nvSpPr>
        <p:spPr bwMode="auto">
          <a:xfrm>
            <a:off x="609600" y="2057400"/>
            <a:ext cx="7696200" cy="2282825"/>
          </a:xfrm>
          <a:prstGeom prst="rect">
            <a:avLst/>
          </a:prstGeom>
          <a:noFill/>
          <a:ln w="9525">
            <a:noFill/>
            <a:miter lim="800000"/>
            <a:headEnd/>
            <a:tailEnd/>
          </a:ln>
        </p:spPr>
        <p:txBody>
          <a:bodyPr>
            <a:spAutoFit/>
          </a:bodyPr>
          <a:lstStyle/>
          <a:p>
            <a:r>
              <a:rPr lang="ja-JP" altLang="en-US"/>
              <a:t>　　まず、この</a:t>
            </a:r>
            <a:r>
              <a:rPr lang="en-US" altLang="ja-JP"/>
              <a:t>N</a:t>
            </a:r>
            <a:r>
              <a:rPr lang="ja-JP" altLang="en-US"/>
              <a:t>の動作を考察する。</a:t>
            </a:r>
          </a:p>
          <a:p>
            <a:r>
              <a:rPr lang="ja-JP" altLang="en-US"/>
              <a:t>　　</a:t>
            </a:r>
            <a:r>
              <a:rPr lang="en-US" altLang="ja-JP"/>
              <a:t>N</a:t>
            </a:r>
            <a:r>
              <a:rPr lang="ja-JP" altLang="en-US"/>
              <a:t>で用いられるテープは１本であるとしてよい。</a:t>
            </a:r>
          </a:p>
          <a:p>
            <a:r>
              <a:rPr lang="ja-JP" altLang="en-US"/>
              <a:t>（テープの本数は多項式時間の範囲では影響がない。）</a:t>
            </a:r>
          </a:p>
          <a:p>
            <a:r>
              <a:rPr lang="ja-JP" altLang="en-US"/>
              <a:t>また、テープの長さを　　　　　としてよい。</a:t>
            </a:r>
          </a:p>
          <a:p>
            <a:r>
              <a:rPr lang="ja-JP" altLang="en-US"/>
              <a:t>（それ以上のテープを用いれば、移動だけで　　　時間を超えてしまう。）</a:t>
            </a:r>
          </a:p>
        </p:txBody>
      </p:sp>
      <p:graphicFrame>
        <p:nvGraphicFramePr>
          <p:cNvPr id="5122" name="Object 5"/>
          <p:cNvGraphicFramePr>
            <a:graphicFrameLocks noChangeAspect="1"/>
          </p:cNvGraphicFramePr>
          <p:nvPr/>
        </p:nvGraphicFramePr>
        <p:xfrm>
          <a:off x="609600" y="609600"/>
          <a:ext cx="7848600" cy="665163"/>
        </p:xfrm>
        <a:graphic>
          <a:graphicData uri="http://schemas.openxmlformats.org/presentationml/2006/ole">
            <p:oleObj spid="_x0000_s5122" name="Equation" r:id="rId3" imgW="2997000" imgH="253800" progId="Equation.DSMT4">
              <p:embed/>
            </p:oleObj>
          </a:graphicData>
        </a:graphic>
      </p:graphicFrame>
      <p:sp>
        <p:nvSpPr>
          <p:cNvPr id="5134" name="Text Box 6"/>
          <p:cNvSpPr txBox="1">
            <a:spLocks noChangeArrowheads="1"/>
          </p:cNvSpPr>
          <p:nvPr/>
        </p:nvSpPr>
        <p:spPr bwMode="auto">
          <a:xfrm>
            <a:off x="288925" y="117475"/>
            <a:ext cx="5872163" cy="457200"/>
          </a:xfrm>
          <a:prstGeom prst="rect">
            <a:avLst/>
          </a:prstGeom>
          <a:noFill/>
          <a:ln w="9525">
            <a:noFill/>
            <a:miter lim="800000"/>
            <a:headEnd/>
            <a:tailEnd/>
          </a:ln>
        </p:spPr>
        <p:txBody>
          <a:bodyPr wrap="none">
            <a:spAutoFit/>
          </a:bodyPr>
          <a:lstStyle/>
          <a:p>
            <a:r>
              <a:rPr lang="ja-JP" altLang="en-US"/>
              <a:t>問題</a:t>
            </a:r>
            <a:r>
              <a:rPr lang="en-US" altLang="ja-JP"/>
              <a:t>Y</a:t>
            </a:r>
            <a:r>
              <a:rPr lang="ja-JP" altLang="en-US"/>
              <a:t>を解く</a:t>
            </a:r>
            <a:r>
              <a:rPr lang="en-US" altLang="ja-JP"/>
              <a:t>NTM</a:t>
            </a:r>
            <a:r>
              <a:rPr lang="ja-JP" altLang="en-US"/>
              <a:t>　</a:t>
            </a:r>
            <a:r>
              <a:rPr lang="en-US" altLang="ja-JP"/>
              <a:t>N</a:t>
            </a:r>
            <a:r>
              <a:rPr lang="ja-JP" altLang="en-US"/>
              <a:t>を以下のように定める。</a:t>
            </a:r>
          </a:p>
        </p:txBody>
      </p:sp>
      <p:sp>
        <p:nvSpPr>
          <p:cNvPr id="5135" name="Text Box 7"/>
          <p:cNvSpPr txBox="1">
            <a:spLocks noChangeArrowheads="1"/>
          </p:cNvSpPr>
          <p:nvPr/>
        </p:nvSpPr>
        <p:spPr bwMode="auto">
          <a:xfrm>
            <a:off x="365125" y="1412875"/>
            <a:ext cx="8664575" cy="457200"/>
          </a:xfrm>
          <a:prstGeom prst="rect">
            <a:avLst/>
          </a:prstGeom>
          <a:noFill/>
          <a:ln w="9525">
            <a:noFill/>
            <a:miter lim="800000"/>
            <a:headEnd/>
            <a:tailEnd/>
          </a:ln>
        </p:spPr>
        <p:txBody>
          <a:bodyPr wrap="none">
            <a:spAutoFit/>
          </a:bodyPr>
          <a:lstStyle/>
          <a:p>
            <a:r>
              <a:rPr lang="ja-JP" altLang="en-US"/>
              <a:t>また、この</a:t>
            </a:r>
            <a:r>
              <a:rPr lang="en-US" altLang="ja-JP"/>
              <a:t>N</a:t>
            </a:r>
            <a:r>
              <a:rPr lang="ja-JP" altLang="en-US"/>
              <a:t>は問題</a:t>
            </a:r>
            <a:r>
              <a:rPr lang="en-US" altLang="ja-JP"/>
              <a:t>Y</a:t>
            </a:r>
            <a:r>
              <a:rPr lang="ja-JP" altLang="en-US"/>
              <a:t>を多項式　　　　時間で判定できるものとする。</a:t>
            </a:r>
          </a:p>
        </p:txBody>
      </p:sp>
      <p:graphicFrame>
        <p:nvGraphicFramePr>
          <p:cNvPr id="5123" name="Object 8"/>
          <p:cNvGraphicFramePr>
            <a:graphicFrameLocks noChangeAspect="1"/>
          </p:cNvGraphicFramePr>
          <p:nvPr/>
        </p:nvGraphicFramePr>
        <p:xfrm>
          <a:off x="4343400" y="1447800"/>
          <a:ext cx="685800" cy="406400"/>
        </p:xfrm>
        <a:graphic>
          <a:graphicData uri="http://schemas.openxmlformats.org/presentationml/2006/ole">
            <p:oleObj spid="_x0000_s5123" name="Equation" r:id="rId4" imgW="342720" imgH="203040" progId="Equation.DSMT4">
              <p:embed/>
            </p:oleObj>
          </a:graphicData>
        </a:graphic>
      </p:graphicFrame>
      <p:graphicFrame>
        <p:nvGraphicFramePr>
          <p:cNvPr id="5124" name="Object 12"/>
          <p:cNvGraphicFramePr>
            <a:graphicFrameLocks noChangeAspect="1"/>
          </p:cNvGraphicFramePr>
          <p:nvPr/>
        </p:nvGraphicFramePr>
        <p:xfrm>
          <a:off x="3505200" y="3200400"/>
          <a:ext cx="685800" cy="406400"/>
        </p:xfrm>
        <a:graphic>
          <a:graphicData uri="http://schemas.openxmlformats.org/presentationml/2006/ole">
            <p:oleObj spid="_x0000_s5124" name="Equation" r:id="rId5" imgW="342720" imgH="203040" progId="Equation.DSMT4">
              <p:embed/>
            </p:oleObj>
          </a:graphicData>
        </a:graphic>
      </p:graphicFrame>
      <p:graphicFrame>
        <p:nvGraphicFramePr>
          <p:cNvPr id="5125" name="Object 13"/>
          <p:cNvGraphicFramePr>
            <a:graphicFrameLocks noChangeAspect="1"/>
          </p:cNvGraphicFramePr>
          <p:nvPr/>
        </p:nvGraphicFramePr>
        <p:xfrm>
          <a:off x="6248400" y="3581400"/>
          <a:ext cx="685800" cy="406400"/>
        </p:xfrm>
        <a:graphic>
          <a:graphicData uri="http://schemas.openxmlformats.org/presentationml/2006/ole">
            <p:oleObj spid="_x0000_s5125" name="Equation" r:id="rId6" imgW="342720" imgH="203040" progId="Equation.DSMT4">
              <p:embed/>
            </p:oleObj>
          </a:graphicData>
        </a:graphic>
      </p:graphicFrame>
      <p:sp>
        <p:nvSpPr>
          <p:cNvPr id="5136" name="Rectangle 14"/>
          <p:cNvSpPr>
            <a:spLocks noChangeArrowheads="1"/>
          </p:cNvSpPr>
          <p:nvPr/>
        </p:nvSpPr>
        <p:spPr bwMode="auto">
          <a:xfrm>
            <a:off x="1219200" y="4724400"/>
            <a:ext cx="4495800" cy="381000"/>
          </a:xfrm>
          <a:prstGeom prst="rect">
            <a:avLst/>
          </a:prstGeom>
          <a:noFill/>
          <a:ln w="9525">
            <a:solidFill>
              <a:schemeClr val="tx1"/>
            </a:solidFill>
            <a:miter lim="800000"/>
            <a:headEnd/>
            <a:tailEnd/>
          </a:ln>
        </p:spPr>
        <p:txBody>
          <a:bodyPr wrap="none" anchor="ctr"/>
          <a:lstStyle/>
          <a:p>
            <a:pPr algn="ctr"/>
            <a:endParaRPr lang="ja-JP" altLang="ja-JP"/>
          </a:p>
        </p:txBody>
      </p:sp>
      <p:graphicFrame>
        <p:nvGraphicFramePr>
          <p:cNvPr id="5126" name="Object 15"/>
          <p:cNvGraphicFramePr>
            <a:graphicFrameLocks noChangeAspect="1"/>
          </p:cNvGraphicFramePr>
          <p:nvPr/>
        </p:nvGraphicFramePr>
        <p:xfrm>
          <a:off x="5410200" y="4343400"/>
          <a:ext cx="685800" cy="406400"/>
        </p:xfrm>
        <a:graphic>
          <a:graphicData uri="http://schemas.openxmlformats.org/presentationml/2006/ole">
            <p:oleObj spid="_x0000_s5126" name="Equation" r:id="rId7" imgW="342720" imgH="203040" progId="Equation.DSMT4">
              <p:embed/>
            </p:oleObj>
          </a:graphicData>
        </a:graphic>
      </p:graphicFrame>
      <p:sp>
        <p:nvSpPr>
          <p:cNvPr id="5137" name="Rectangle 16"/>
          <p:cNvSpPr>
            <a:spLocks noChangeArrowheads="1"/>
          </p:cNvSpPr>
          <p:nvPr/>
        </p:nvSpPr>
        <p:spPr bwMode="auto">
          <a:xfrm>
            <a:off x="1219200" y="4724400"/>
            <a:ext cx="16764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graphicFrame>
        <p:nvGraphicFramePr>
          <p:cNvPr id="5127" name="Object 18"/>
          <p:cNvGraphicFramePr>
            <a:graphicFrameLocks noChangeAspect="1"/>
          </p:cNvGraphicFramePr>
          <p:nvPr/>
        </p:nvGraphicFramePr>
        <p:xfrm>
          <a:off x="1295400" y="5638800"/>
          <a:ext cx="280988" cy="304800"/>
        </p:xfrm>
        <a:graphic>
          <a:graphicData uri="http://schemas.openxmlformats.org/presentationml/2006/ole">
            <p:oleObj spid="_x0000_s5127" name="Equation" r:id="rId8" imgW="152280" imgH="164880" progId="Equation.DSMT4">
              <p:embed/>
            </p:oleObj>
          </a:graphicData>
        </a:graphic>
      </p:graphicFrame>
      <p:graphicFrame>
        <p:nvGraphicFramePr>
          <p:cNvPr id="5128" name="Object 19"/>
          <p:cNvGraphicFramePr>
            <a:graphicFrameLocks noChangeAspect="1"/>
          </p:cNvGraphicFramePr>
          <p:nvPr/>
        </p:nvGraphicFramePr>
        <p:xfrm>
          <a:off x="2819400" y="4419600"/>
          <a:ext cx="257175" cy="233363"/>
        </p:xfrm>
        <a:graphic>
          <a:graphicData uri="http://schemas.openxmlformats.org/presentationml/2006/ole">
            <p:oleObj spid="_x0000_s5128" name="Equation" r:id="rId9" imgW="139680" imgH="126720" progId="Equation.DSMT4">
              <p:embed/>
            </p:oleObj>
          </a:graphicData>
        </a:graphic>
      </p:graphicFrame>
      <p:graphicFrame>
        <p:nvGraphicFramePr>
          <p:cNvPr id="5129" name="Object 20"/>
          <p:cNvGraphicFramePr>
            <a:graphicFrameLocks noChangeAspect="1"/>
          </p:cNvGraphicFramePr>
          <p:nvPr/>
        </p:nvGraphicFramePr>
        <p:xfrm>
          <a:off x="1927225" y="4835525"/>
          <a:ext cx="234950" cy="234950"/>
        </p:xfrm>
        <a:graphic>
          <a:graphicData uri="http://schemas.openxmlformats.org/presentationml/2006/ole">
            <p:oleObj spid="_x0000_s5129" name="Equation" r:id="rId10" imgW="126720" imgH="126720" progId="Equation.DSMT4">
              <p:embed/>
            </p:oleObj>
          </a:graphicData>
        </a:graphic>
      </p:graphicFrame>
      <p:sp>
        <p:nvSpPr>
          <p:cNvPr id="5138" name="Line 22"/>
          <p:cNvSpPr>
            <a:spLocks noChangeShapeType="1"/>
          </p:cNvSpPr>
          <p:nvPr/>
        </p:nvSpPr>
        <p:spPr bwMode="auto">
          <a:xfrm flipV="1">
            <a:off x="1371600" y="5105400"/>
            <a:ext cx="0" cy="381000"/>
          </a:xfrm>
          <a:prstGeom prst="line">
            <a:avLst/>
          </a:prstGeom>
          <a:noFill/>
          <a:ln w="9525">
            <a:solidFill>
              <a:schemeClr val="tx1"/>
            </a:solidFill>
            <a:round/>
            <a:headEnd/>
            <a:tailEnd type="triangle" w="med" len="med"/>
          </a:ln>
        </p:spPr>
        <p:txBody>
          <a:bodyPr/>
          <a:lstStyle/>
          <a:p>
            <a:endParaRPr lang="ja-JP" altLang="en-US"/>
          </a:p>
        </p:txBody>
      </p:sp>
      <p:sp>
        <p:nvSpPr>
          <p:cNvPr id="5139" name="Text Box 23"/>
          <p:cNvSpPr txBox="1">
            <a:spLocks noChangeArrowheads="1"/>
          </p:cNvSpPr>
          <p:nvPr/>
        </p:nvSpPr>
        <p:spPr bwMode="auto">
          <a:xfrm>
            <a:off x="6080125" y="4973638"/>
            <a:ext cx="2068513" cy="822325"/>
          </a:xfrm>
          <a:prstGeom prst="rect">
            <a:avLst/>
          </a:prstGeom>
          <a:noFill/>
          <a:ln w="9525">
            <a:noFill/>
            <a:miter lim="800000"/>
            <a:headEnd/>
            <a:tailEnd/>
          </a:ln>
        </p:spPr>
        <p:txBody>
          <a:bodyPr wrap="none">
            <a:spAutoFit/>
          </a:bodyPr>
          <a:lstStyle/>
          <a:p>
            <a:r>
              <a:rPr lang="ja-JP" altLang="en-US"/>
              <a:t>：時刻１の様相</a:t>
            </a:r>
          </a:p>
          <a:p>
            <a:r>
              <a:rPr lang="ja-JP" altLang="en-US"/>
              <a:t>（初期様相）</a:t>
            </a:r>
          </a:p>
        </p:txBody>
      </p:sp>
      <p:graphicFrame>
        <p:nvGraphicFramePr>
          <p:cNvPr id="5130" name="Object 24"/>
          <p:cNvGraphicFramePr>
            <a:graphicFrameLocks noChangeAspect="1"/>
          </p:cNvGraphicFramePr>
          <p:nvPr/>
        </p:nvGraphicFramePr>
        <p:xfrm>
          <a:off x="3048000" y="4800600"/>
          <a:ext cx="962025" cy="306388"/>
        </p:xfrm>
        <a:graphic>
          <a:graphicData uri="http://schemas.openxmlformats.org/presentationml/2006/ole">
            <p:oleObj spid="_x0000_s5130" name="Equation" r:id="rId11" imgW="520560" imgH="164880" progId="Equation.DSMT4">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スライド番号プレースホルダ 3"/>
          <p:cNvSpPr>
            <a:spLocks noGrp="1"/>
          </p:cNvSpPr>
          <p:nvPr>
            <p:ph type="sldNum" sz="quarter" idx="12"/>
          </p:nvPr>
        </p:nvSpPr>
        <p:spPr>
          <a:noFill/>
        </p:spPr>
        <p:txBody>
          <a:bodyPr/>
          <a:lstStyle/>
          <a:p>
            <a:fld id="{42BDBF39-F66F-49E7-A635-CCC09A5BEE76}" type="slidenum">
              <a:rPr lang="en-US" altLang="ja-JP" smtClean="0"/>
              <a:pPr/>
              <a:t>12</a:t>
            </a:fld>
            <a:endParaRPr lang="en-US" altLang="ja-JP" smtClean="0"/>
          </a:p>
        </p:txBody>
      </p:sp>
      <p:sp>
        <p:nvSpPr>
          <p:cNvPr id="6154" name="Rectangle 31"/>
          <p:cNvSpPr>
            <a:spLocks noChangeArrowheads="1"/>
          </p:cNvSpPr>
          <p:nvPr/>
        </p:nvSpPr>
        <p:spPr bwMode="auto">
          <a:xfrm>
            <a:off x="2514600" y="5943600"/>
            <a:ext cx="1295400" cy="6096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6155" name="Rectangle 2"/>
          <p:cNvSpPr>
            <a:spLocks noChangeArrowheads="1"/>
          </p:cNvSpPr>
          <p:nvPr/>
        </p:nvSpPr>
        <p:spPr bwMode="auto">
          <a:xfrm>
            <a:off x="1219200" y="1143000"/>
            <a:ext cx="609600" cy="6096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6156" name="Rectangle 3"/>
          <p:cNvSpPr>
            <a:spLocks noChangeArrowheads="1"/>
          </p:cNvSpPr>
          <p:nvPr/>
        </p:nvSpPr>
        <p:spPr bwMode="auto">
          <a:xfrm>
            <a:off x="1143000" y="381000"/>
            <a:ext cx="4495800" cy="381000"/>
          </a:xfrm>
          <a:prstGeom prst="rect">
            <a:avLst/>
          </a:prstGeom>
          <a:noFill/>
          <a:ln w="9525">
            <a:solidFill>
              <a:schemeClr val="tx1"/>
            </a:solidFill>
            <a:miter lim="800000"/>
            <a:headEnd/>
            <a:tailEnd/>
          </a:ln>
        </p:spPr>
        <p:txBody>
          <a:bodyPr wrap="none" anchor="ctr"/>
          <a:lstStyle/>
          <a:p>
            <a:pPr algn="ctr"/>
            <a:endParaRPr lang="ja-JP" altLang="ja-JP"/>
          </a:p>
        </p:txBody>
      </p:sp>
      <p:graphicFrame>
        <p:nvGraphicFramePr>
          <p:cNvPr id="6146" name="Object 4"/>
          <p:cNvGraphicFramePr>
            <a:graphicFrameLocks noChangeAspect="1"/>
          </p:cNvGraphicFramePr>
          <p:nvPr/>
        </p:nvGraphicFramePr>
        <p:xfrm>
          <a:off x="5334000" y="0"/>
          <a:ext cx="685800" cy="406400"/>
        </p:xfrm>
        <a:graphic>
          <a:graphicData uri="http://schemas.openxmlformats.org/presentationml/2006/ole">
            <p:oleObj spid="_x0000_s6146" name="Equation" r:id="rId3" imgW="342720" imgH="203040" progId="Equation.DSMT4">
              <p:embed/>
            </p:oleObj>
          </a:graphicData>
        </a:graphic>
      </p:graphicFrame>
      <p:graphicFrame>
        <p:nvGraphicFramePr>
          <p:cNvPr id="6147" name="Object 6"/>
          <p:cNvGraphicFramePr>
            <a:graphicFrameLocks noChangeAspect="1"/>
          </p:cNvGraphicFramePr>
          <p:nvPr/>
        </p:nvGraphicFramePr>
        <p:xfrm>
          <a:off x="1360488" y="1236663"/>
          <a:ext cx="304800" cy="422275"/>
        </p:xfrm>
        <a:graphic>
          <a:graphicData uri="http://schemas.openxmlformats.org/presentationml/2006/ole">
            <p:oleObj spid="_x0000_s6147" name="Equation" r:id="rId4" imgW="164880" imgH="228600" progId="Equation.DSMT4">
              <p:embed/>
            </p:oleObj>
          </a:graphicData>
        </a:graphic>
      </p:graphicFrame>
      <p:sp>
        <p:nvSpPr>
          <p:cNvPr id="6157" name="Line 9"/>
          <p:cNvSpPr>
            <a:spLocks noChangeShapeType="1"/>
          </p:cNvSpPr>
          <p:nvPr/>
        </p:nvSpPr>
        <p:spPr bwMode="auto">
          <a:xfrm flipV="1">
            <a:off x="1524000" y="762000"/>
            <a:ext cx="0" cy="381000"/>
          </a:xfrm>
          <a:prstGeom prst="line">
            <a:avLst/>
          </a:prstGeom>
          <a:noFill/>
          <a:ln w="9525">
            <a:solidFill>
              <a:schemeClr val="tx1"/>
            </a:solidFill>
            <a:round/>
            <a:headEnd/>
            <a:tailEnd type="triangle" w="med" len="med"/>
          </a:ln>
        </p:spPr>
        <p:txBody>
          <a:bodyPr/>
          <a:lstStyle/>
          <a:p>
            <a:endParaRPr lang="ja-JP" altLang="en-US"/>
          </a:p>
        </p:txBody>
      </p:sp>
      <p:sp>
        <p:nvSpPr>
          <p:cNvPr id="6158" name="Text Box 10"/>
          <p:cNvSpPr txBox="1">
            <a:spLocks noChangeArrowheads="1"/>
          </p:cNvSpPr>
          <p:nvPr/>
        </p:nvSpPr>
        <p:spPr bwMode="auto">
          <a:xfrm>
            <a:off x="6003925" y="630238"/>
            <a:ext cx="2068513" cy="457200"/>
          </a:xfrm>
          <a:prstGeom prst="rect">
            <a:avLst/>
          </a:prstGeom>
          <a:noFill/>
          <a:ln w="9525">
            <a:noFill/>
            <a:miter lim="800000"/>
            <a:headEnd/>
            <a:tailEnd/>
          </a:ln>
        </p:spPr>
        <p:txBody>
          <a:bodyPr wrap="none">
            <a:spAutoFit/>
          </a:bodyPr>
          <a:lstStyle/>
          <a:p>
            <a:r>
              <a:rPr lang="ja-JP" altLang="en-US"/>
              <a:t>：時刻２の様相</a:t>
            </a:r>
          </a:p>
        </p:txBody>
      </p:sp>
      <p:sp>
        <p:nvSpPr>
          <p:cNvPr id="6159" name="AutoShape 11"/>
          <p:cNvSpPr>
            <a:spLocks noChangeArrowheads="1"/>
          </p:cNvSpPr>
          <p:nvPr/>
        </p:nvSpPr>
        <p:spPr bwMode="auto">
          <a:xfrm>
            <a:off x="3200400" y="1447800"/>
            <a:ext cx="609600" cy="457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pPr algn="ctr"/>
            <a:endParaRPr lang="ja-JP" altLang="ja-JP"/>
          </a:p>
        </p:txBody>
      </p:sp>
      <p:sp>
        <p:nvSpPr>
          <p:cNvPr id="6160" name="Rectangle 12"/>
          <p:cNvSpPr>
            <a:spLocks noChangeArrowheads="1"/>
          </p:cNvSpPr>
          <p:nvPr/>
        </p:nvSpPr>
        <p:spPr bwMode="auto">
          <a:xfrm>
            <a:off x="1676400" y="2895600"/>
            <a:ext cx="609600" cy="6096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6161" name="Rectangle 13"/>
          <p:cNvSpPr>
            <a:spLocks noChangeArrowheads="1"/>
          </p:cNvSpPr>
          <p:nvPr/>
        </p:nvSpPr>
        <p:spPr bwMode="auto">
          <a:xfrm>
            <a:off x="1219200" y="2133600"/>
            <a:ext cx="4495800" cy="381000"/>
          </a:xfrm>
          <a:prstGeom prst="rect">
            <a:avLst/>
          </a:prstGeom>
          <a:noFill/>
          <a:ln w="9525">
            <a:solidFill>
              <a:schemeClr val="tx1"/>
            </a:solidFill>
            <a:miter lim="800000"/>
            <a:headEnd/>
            <a:tailEnd/>
          </a:ln>
        </p:spPr>
        <p:txBody>
          <a:bodyPr wrap="none" anchor="ctr"/>
          <a:lstStyle/>
          <a:p>
            <a:pPr algn="ctr"/>
            <a:endParaRPr lang="ja-JP" altLang="ja-JP"/>
          </a:p>
        </p:txBody>
      </p:sp>
      <p:graphicFrame>
        <p:nvGraphicFramePr>
          <p:cNvPr id="6148" name="Object 14"/>
          <p:cNvGraphicFramePr>
            <a:graphicFrameLocks noChangeAspect="1"/>
          </p:cNvGraphicFramePr>
          <p:nvPr/>
        </p:nvGraphicFramePr>
        <p:xfrm>
          <a:off x="5410200" y="1752600"/>
          <a:ext cx="685800" cy="406400"/>
        </p:xfrm>
        <a:graphic>
          <a:graphicData uri="http://schemas.openxmlformats.org/presentationml/2006/ole">
            <p:oleObj spid="_x0000_s6148" name="Equation" r:id="rId5" imgW="342720" imgH="203040" progId="Equation.DSMT4">
              <p:embed/>
            </p:oleObj>
          </a:graphicData>
        </a:graphic>
      </p:graphicFrame>
      <p:graphicFrame>
        <p:nvGraphicFramePr>
          <p:cNvPr id="6149" name="Object 15"/>
          <p:cNvGraphicFramePr>
            <a:graphicFrameLocks noChangeAspect="1"/>
          </p:cNvGraphicFramePr>
          <p:nvPr/>
        </p:nvGraphicFramePr>
        <p:xfrm>
          <a:off x="1817688" y="2989263"/>
          <a:ext cx="304800" cy="422275"/>
        </p:xfrm>
        <a:graphic>
          <a:graphicData uri="http://schemas.openxmlformats.org/presentationml/2006/ole">
            <p:oleObj spid="_x0000_s6149" name="Equation" r:id="rId6" imgW="164880" imgH="228600" progId="Equation.DSMT4">
              <p:embed/>
            </p:oleObj>
          </a:graphicData>
        </a:graphic>
      </p:graphicFrame>
      <p:sp>
        <p:nvSpPr>
          <p:cNvPr id="6162" name="Line 16"/>
          <p:cNvSpPr>
            <a:spLocks noChangeShapeType="1"/>
          </p:cNvSpPr>
          <p:nvPr/>
        </p:nvSpPr>
        <p:spPr bwMode="auto">
          <a:xfrm flipV="1">
            <a:off x="1981200" y="2514600"/>
            <a:ext cx="0" cy="381000"/>
          </a:xfrm>
          <a:prstGeom prst="line">
            <a:avLst/>
          </a:prstGeom>
          <a:noFill/>
          <a:ln w="9525">
            <a:solidFill>
              <a:schemeClr val="tx1"/>
            </a:solidFill>
            <a:round/>
            <a:headEnd/>
            <a:tailEnd type="triangle" w="med" len="med"/>
          </a:ln>
        </p:spPr>
        <p:txBody>
          <a:bodyPr/>
          <a:lstStyle/>
          <a:p>
            <a:endParaRPr lang="ja-JP" altLang="en-US"/>
          </a:p>
        </p:txBody>
      </p:sp>
      <p:sp>
        <p:nvSpPr>
          <p:cNvPr id="6163" name="AutoShape 17"/>
          <p:cNvSpPr>
            <a:spLocks noChangeArrowheads="1"/>
          </p:cNvSpPr>
          <p:nvPr/>
        </p:nvSpPr>
        <p:spPr bwMode="auto">
          <a:xfrm>
            <a:off x="3276600" y="3200400"/>
            <a:ext cx="609600" cy="457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pPr algn="ctr"/>
            <a:endParaRPr lang="ja-JP" altLang="ja-JP"/>
          </a:p>
        </p:txBody>
      </p:sp>
      <p:sp>
        <p:nvSpPr>
          <p:cNvPr id="6164" name="Text Box 18"/>
          <p:cNvSpPr txBox="1">
            <a:spLocks noChangeArrowheads="1"/>
          </p:cNvSpPr>
          <p:nvPr/>
        </p:nvSpPr>
        <p:spPr bwMode="auto">
          <a:xfrm>
            <a:off x="6096000" y="2382838"/>
            <a:ext cx="2012950" cy="457200"/>
          </a:xfrm>
          <a:prstGeom prst="rect">
            <a:avLst/>
          </a:prstGeom>
          <a:noFill/>
          <a:ln w="9525">
            <a:noFill/>
            <a:miter lim="800000"/>
            <a:headEnd/>
            <a:tailEnd/>
          </a:ln>
        </p:spPr>
        <p:txBody>
          <a:bodyPr wrap="none">
            <a:spAutoFit/>
          </a:bodyPr>
          <a:lstStyle/>
          <a:p>
            <a:r>
              <a:rPr lang="ja-JP" altLang="en-US"/>
              <a:t>：時刻</a:t>
            </a:r>
            <a:r>
              <a:rPr lang="en-US" altLang="ja-JP"/>
              <a:t>3</a:t>
            </a:r>
            <a:r>
              <a:rPr lang="ja-JP" altLang="en-US"/>
              <a:t>の様相</a:t>
            </a:r>
          </a:p>
        </p:txBody>
      </p:sp>
      <p:sp>
        <p:nvSpPr>
          <p:cNvPr id="6165" name="AutoShape 19"/>
          <p:cNvSpPr>
            <a:spLocks noChangeArrowheads="1"/>
          </p:cNvSpPr>
          <p:nvPr/>
        </p:nvSpPr>
        <p:spPr bwMode="auto">
          <a:xfrm>
            <a:off x="3352800" y="4495800"/>
            <a:ext cx="609600" cy="457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pPr algn="ctr"/>
            <a:endParaRPr lang="ja-JP" altLang="ja-JP"/>
          </a:p>
        </p:txBody>
      </p:sp>
      <p:sp>
        <p:nvSpPr>
          <p:cNvPr id="6166" name="Rectangle 25"/>
          <p:cNvSpPr>
            <a:spLocks noChangeArrowheads="1"/>
          </p:cNvSpPr>
          <p:nvPr/>
        </p:nvSpPr>
        <p:spPr bwMode="auto">
          <a:xfrm>
            <a:off x="1295400" y="5160963"/>
            <a:ext cx="4495800" cy="381000"/>
          </a:xfrm>
          <a:prstGeom prst="rect">
            <a:avLst/>
          </a:prstGeom>
          <a:noFill/>
          <a:ln w="9525">
            <a:solidFill>
              <a:schemeClr val="tx1"/>
            </a:solidFill>
            <a:miter lim="800000"/>
            <a:headEnd/>
            <a:tailEnd/>
          </a:ln>
        </p:spPr>
        <p:txBody>
          <a:bodyPr wrap="none" anchor="ctr"/>
          <a:lstStyle/>
          <a:p>
            <a:pPr algn="ctr"/>
            <a:endParaRPr lang="ja-JP" altLang="ja-JP"/>
          </a:p>
        </p:txBody>
      </p:sp>
      <p:graphicFrame>
        <p:nvGraphicFramePr>
          <p:cNvPr id="6150" name="Object 26"/>
          <p:cNvGraphicFramePr>
            <a:graphicFrameLocks noChangeAspect="1"/>
          </p:cNvGraphicFramePr>
          <p:nvPr/>
        </p:nvGraphicFramePr>
        <p:xfrm>
          <a:off x="5486400" y="4779963"/>
          <a:ext cx="685800" cy="406400"/>
        </p:xfrm>
        <a:graphic>
          <a:graphicData uri="http://schemas.openxmlformats.org/presentationml/2006/ole">
            <p:oleObj spid="_x0000_s6150" name="Equation" r:id="rId7" imgW="342720" imgH="203040" progId="Equation.DSMT4">
              <p:embed/>
            </p:oleObj>
          </a:graphicData>
        </a:graphic>
      </p:graphicFrame>
      <p:graphicFrame>
        <p:nvGraphicFramePr>
          <p:cNvPr id="6151" name="Object 27"/>
          <p:cNvGraphicFramePr>
            <a:graphicFrameLocks noChangeAspect="1"/>
          </p:cNvGraphicFramePr>
          <p:nvPr/>
        </p:nvGraphicFramePr>
        <p:xfrm>
          <a:off x="2614613" y="6016625"/>
          <a:ext cx="1171575" cy="422275"/>
        </p:xfrm>
        <a:graphic>
          <a:graphicData uri="http://schemas.openxmlformats.org/presentationml/2006/ole">
            <p:oleObj spid="_x0000_s6151" name="Equation" r:id="rId8" imgW="634680" imgH="228600" progId="Equation.DSMT4">
              <p:embed/>
            </p:oleObj>
          </a:graphicData>
        </a:graphic>
      </p:graphicFrame>
      <p:sp>
        <p:nvSpPr>
          <p:cNvPr id="6167" name="Line 28"/>
          <p:cNvSpPr>
            <a:spLocks noChangeShapeType="1"/>
          </p:cNvSpPr>
          <p:nvPr/>
        </p:nvSpPr>
        <p:spPr bwMode="auto">
          <a:xfrm flipV="1">
            <a:off x="3211513" y="5541963"/>
            <a:ext cx="0" cy="381000"/>
          </a:xfrm>
          <a:prstGeom prst="line">
            <a:avLst/>
          </a:prstGeom>
          <a:noFill/>
          <a:ln w="9525">
            <a:solidFill>
              <a:schemeClr val="tx1"/>
            </a:solidFill>
            <a:round/>
            <a:headEnd/>
            <a:tailEnd type="triangle" w="med" len="med"/>
          </a:ln>
        </p:spPr>
        <p:txBody>
          <a:bodyPr/>
          <a:lstStyle/>
          <a:p>
            <a:endParaRPr lang="ja-JP" altLang="en-US"/>
          </a:p>
        </p:txBody>
      </p:sp>
      <p:sp>
        <p:nvSpPr>
          <p:cNvPr id="6168" name="Text Box 29"/>
          <p:cNvSpPr txBox="1">
            <a:spLocks noChangeArrowheads="1"/>
          </p:cNvSpPr>
          <p:nvPr/>
        </p:nvSpPr>
        <p:spPr bwMode="auto">
          <a:xfrm>
            <a:off x="6172200" y="5389563"/>
            <a:ext cx="2673350" cy="457200"/>
          </a:xfrm>
          <a:prstGeom prst="rect">
            <a:avLst/>
          </a:prstGeom>
          <a:noFill/>
          <a:ln w="9525">
            <a:noFill/>
            <a:miter lim="800000"/>
            <a:headEnd/>
            <a:tailEnd/>
          </a:ln>
        </p:spPr>
        <p:txBody>
          <a:bodyPr wrap="none">
            <a:spAutoFit/>
          </a:bodyPr>
          <a:lstStyle/>
          <a:p>
            <a:r>
              <a:rPr lang="ja-JP" altLang="en-US"/>
              <a:t>：時刻　　　　の様相</a:t>
            </a:r>
          </a:p>
        </p:txBody>
      </p:sp>
      <p:graphicFrame>
        <p:nvGraphicFramePr>
          <p:cNvPr id="6152" name="Object 30"/>
          <p:cNvGraphicFramePr>
            <a:graphicFrameLocks noChangeAspect="1"/>
          </p:cNvGraphicFramePr>
          <p:nvPr/>
        </p:nvGraphicFramePr>
        <p:xfrm>
          <a:off x="7086600" y="5410200"/>
          <a:ext cx="685800" cy="406400"/>
        </p:xfrm>
        <a:graphic>
          <a:graphicData uri="http://schemas.openxmlformats.org/presentationml/2006/ole">
            <p:oleObj spid="_x0000_s6152" name="Equation" r:id="rId9" imgW="342720" imgH="203040" progId="Equation.DSMT4">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スライド番号プレースホルダ 3"/>
          <p:cNvSpPr>
            <a:spLocks noGrp="1"/>
          </p:cNvSpPr>
          <p:nvPr>
            <p:ph type="sldNum" sz="quarter" idx="12"/>
          </p:nvPr>
        </p:nvSpPr>
        <p:spPr>
          <a:noFill/>
        </p:spPr>
        <p:txBody>
          <a:bodyPr/>
          <a:lstStyle/>
          <a:p>
            <a:fld id="{9D705C5C-DE0F-4A14-8E9D-79E3BB0A6E36}" type="slidenum">
              <a:rPr lang="en-US" altLang="ja-JP" smtClean="0"/>
              <a:pPr/>
              <a:t>13</a:t>
            </a:fld>
            <a:endParaRPr lang="en-US" altLang="ja-JP" smtClean="0"/>
          </a:p>
        </p:txBody>
      </p:sp>
      <p:sp>
        <p:nvSpPr>
          <p:cNvPr id="7176" name="Text Box 2"/>
          <p:cNvSpPr txBox="1">
            <a:spLocks noChangeArrowheads="1"/>
          </p:cNvSpPr>
          <p:nvPr/>
        </p:nvSpPr>
        <p:spPr bwMode="auto">
          <a:xfrm>
            <a:off x="441325" y="422275"/>
            <a:ext cx="6694488" cy="822325"/>
          </a:xfrm>
          <a:prstGeom prst="rect">
            <a:avLst/>
          </a:prstGeom>
          <a:noFill/>
          <a:ln w="9525">
            <a:noFill/>
            <a:miter lim="800000"/>
            <a:headEnd/>
            <a:tailEnd/>
          </a:ln>
        </p:spPr>
        <p:txBody>
          <a:bodyPr wrap="none">
            <a:spAutoFit/>
          </a:bodyPr>
          <a:lstStyle/>
          <a:p>
            <a:r>
              <a:rPr lang="ja-JP" altLang="en-US"/>
              <a:t>これらの様相の変化を論理式</a:t>
            </a:r>
            <a:r>
              <a:rPr lang="en-US" altLang="ja-JP"/>
              <a:t>F</a:t>
            </a:r>
            <a:r>
              <a:rPr lang="ja-JP" altLang="en-US"/>
              <a:t>で表現すればよい。</a:t>
            </a:r>
          </a:p>
          <a:p>
            <a:r>
              <a:rPr lang="ja-JP" altLang="en-US"/>
              <a:t>まず、</a:t>
            </a:r>
            <a:r>
              <a:rPr lang="en-US" altLang="ja-JP"/>
              <a:t>F</a:t>
            </a:r>
            <a:r>
              <a:rPr lang="ja-JP" altLang="en-US"/>
              <a:t>で用いる変数を示す。</a:t>
            </a:r>
          </a:p>
        </p:txBody>
      </p:sp>
      <p:sp>
        <p:nvSpPr>
          <p:cNvPr id="7177" name="Text Box 3"/>
          <p:cNvSpPr txBox="1">
            <a:spLocks noChangeArrowheads="1"/>
          </p:cNvSpPr>
          <p:nvPr/>
        </p:nvSpPr>
        <p:spPr bwMode="auto">
          <a:xfrm>
            <a:off x="365125" y="1316038"/>
            <a:ext cx="7448550" cy="2282825"/>
          </a:xfrm>
          <a:prstGeom prst="rect">
            <a:avLst/>
          </a:prstGeom>
          <a:noFill/>
          <a:ln w="9525">
            <a:noFill/>
            <a:miter lim="800000"/>
            <a:headEnd/>
            <a:tailEnd/>
          </a:ln>
        </p:spPr>
        <p:txBody>
          <a:bodyPr wrap="none">
            <a:spAutoFit/>
          </a:bodyPr>
          <a:lstStyle/>
          <a:p>
            <a:r>
              <a:rPr lang="ja-JP" altLang="en-US"/>
              <a:t>変数：</a:t>
            </a:r>
          </a:p>
          <a:p>
            <a:r>
              <a:rPr lang="en-US" altLang="ja-JP"/>
              <a:t>V1</a:t>
            </a:r>
            <a:r>
              <a:rPr lang="ja-JP" altLang="en-US"/>
              <a:t>：時刻　　　　　　　　　　　に状態が　　　　　　　　　　</a:t>
            </a:r>
          </a:p>
          <a:p>
            <a:r>
              <a:rPr lang="ja-JP" altLang="en-US"/>
              <a:t>　　　であるときに真それ以外に偽である変数　　の集合。</a:t>
            </a:r>
          </a:p>
          <a:p>
            <a:r>
              <a:rPr lang="ja-JP" altLang="en-US"/>
              <a:t>　　　すなわち、</a:t>
            </a:r>
          </a:p>
          <a:p>
            <a:endParaRPr lang="ja-JP" altLang="en-US"/>
          </a:p>
          <a:p>
            <a:r>
              <a:rPr lang="ja-JP" altLang="en-US"/>
              <a:t>　　　　　　</a:t>
            </a:r>
          </a:p>
        </p:txBody>
      </p:sp>
      <p:graphicFrame>
        <p:nvGraphicFramePr>
          <p:cNvPr id="7170" name="Object 4"/>
          <p:cNvGraphicFramePr>
            <a:graphicFrameLocks noChangeAspect="1"/>
          </p:cNvGraphicFramePr>
          <p:nvPr/>
        </p:nvGraphicFramePr>
        <p:xfrm>
          <a:off x="1828800" y="2971800"/>
          <a:ext cx="4419600" cy="2139950"/>
        </p:xfrm>
        <a:graphic>
          <a:graphicData uri="http://schemas.openxmlformats.org/presentationml/2006/ole">
            <p:oleObj spid="_x0000_s7170" name="Equation" r:id="rId3" imgW="1993680" imgH="965160" progId="Equation.DSMT4">
              <p:embed/>
            </p:oleObj>
          </a:graphicData>
        </a:graphic>
      </p:graphicFrame>
      <p:graphicFrame>
        <p:nvGraphicFramePr>
          <p:cNvPr id="7171" name="Object 5"/>
          <p:cNvGraphicFramePr>
            <a:graphicFrameLocks noChangeAspect="1"/>
          </p:cNvGraphicFramePr>
          <p:nvPr/>
        </p:nvGraphicFramePr>
        <p:xfrm>
          <a:off x="1600200" y="1752600"/>
          <a:ext cx="2108200" cy="406400"/>
        </p:xfrm>
        <a:graphic>
          <a:graphicData uri="http://schemas.openxmlformats.org/presentationml/2006/ole">
            <p:oleObj spid="_x0000_s7171" name="Equation" r:id="rId4" imgW="1054080" imgH="203040" progId="Equation.DSMT4">
              <p:embed/>
            </p:oleObj>
          </a:graphicData>
        </a:graphic>
      </p:graphicFrame>
      <p:graphicFrame>
        <p:nvGraphicFramePr>
          <p:cNvPr id="7172" name="Object 7"/>
          <p:cNvGraphicFramePr>
            <a:graphicFrameLocks noChangeAspect="1"/>
          </p:cNvGraphicFramePr>
          <p:nvPr/>
        </p:nvGraphicFramePr>
        <p:xfrm>
          <a:off x="5029200" y="1676400"/>
          <a:ext cx="1778000" cy="406400"/>
        </p:xfrm>
        <a:graphic>
          <a:graphicData uri="http://schemas.openxmlformats.org/presentationml/2006/ole">
            <p:oleObj spid="_x0000_s7172" name="Equation" r:id="rId5" imgW="888840" imgH="203040" progId="Equation.DSMT4">
              <p:embed/>
            </p:oleObj>
          </a:graphicData>
        </a:graphic>
      </p:graphicFrame>
      <p:graphicFrame>
        <p:nvGraphicFramePr>
          <p:cNvPr id="7173" name="Object 8"/>
          <p:cNvGraphicFramePr>
            <a:graphicFrameLocks noChangeAspect="1"/>
          </p:cNvGraphicFramePr>
          <p:nvPr/>
        </p:nvGraphicFramePr>
        <p:xfrm>
          <a:off x="6248400" y="2133600"/>
          <a:ext cx="381000" cy="330200"/>
        </p:xfrm>
        <a:graphic>
          <a:graphicData uri="http://schemas.openxmlformats.org/presentationml/2006/ole">
            <p:oleObj spid="_x0000_s7173" name="Equation" r:id="rId6" imgW="190440" imgH="164880" progId="Equation.DSMT4">
              <p:embed/>
            </p:oleObj>
          </a:graphicData>
        </a:graphic>
      </p:graphicFrame>
      <p:sp>
        <p:nvSpPr>
          <p:cNvPr id="7178" name="Rectangle 9"/>
          <p:cNvSpPr>
            <a:spLocks noChangeArrowheads="1"/>
          </p:cNvSpPr>
          <p:nvPr/>
        </p:nvSpPr>
        <p:spPr bwMode="auto">
          <a:xfrm>
            <a:off x="3352800" y="6248400"/>
            <a:ext cx="609600" cy="6096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7179" name="Rectangle 10"/>
          <p:cNvSpPr>
            <a:spLocks noChangeArrowheads="1"/>
          </p:cNvSpPr>
          <p:nvPr/>
        </p:nvSpPr>
        <p:spPr bwMode="auto">
          <a:xfrm>
            <a:off x="1981200" y="5562600"/>
            <a:ext cx="4495800" cy="381000"/>
          </a:xfrm>
          <a:prstGeom prst="rect">
            <a:avLst/>
          </a:prstGeom>
          <a:noFill/>
          <a:ln w="9525">
            <a:solidFill>
              <a:schemeClr val="tx1"/>
            </a:solidFill>
            <a:miter lim="800000"/>
            <a:headEnd/>
            <a:tailEnd/>
          </a:ln>
        </p:spPr>
        <p:txBody>
          <a:bodyPr wrap="none" anchor="ctr"/>
          <a:lstStyle/>
          <a:p>
            <a:pPr algn="ctr"/>
            <a:endParaRPr lang="ja-JP" altLang="ja-JP"/>
          </a:p>
        </p:txBody>
      </p:sp>
      <p:sp>
        <p:nvSpPr>
          <p:cNvPr id="7180" name="Text Box 11"/>
          <p:cNvSpPr txBox="1">
            <a:spLocks noChangeArrowheads="1"/>
          </p:cNvSpPr>
          <p:nvPr/>
        </p:nvSpPr>
        <p:spPr bwMode="auto">
          <a:xfrm>
            <a:off x="669925" y="5583238"/>
            <a:ext cx="1049338" cy="457200"/>
          </a:xfrm>
          <a:prstGeom prst="rect">
            <a:avLst/>
          </a:prstGeom>
          <a:noFill/>
          <a:ln w="9525">
            <a:noFill/>
            <a:miter lim="800000"/>
            <a:headEnd/>
            <a:tailEnd/>
          </a:ln>
        </p:spPr>
        <p:txBody>
          <a:bodyPr wrap="none">
            <a:spAutoFit/>
          </a:bodyPr>
          <a:lstStyle/>
          <a:p>
            <a:r>
              <a:rPr lang="ja-JP" altLang="en-US"/>
              <a:t>時刻ｔ：</a:t>
            </a:r>
          </a:p>
        </p:txBody>
      </p:sp>
      <p:graphicFrame>
        <p:nvGraphicFramePr>
          <p:cNvPr id="7174" name="Object 12"/>
          <p:cNvGraphicFramePr>
            <a:graphicFrameLocks noChangeAspect="1"/>
          </p:cNvGraphicFramePr>
          <p:nvPr/>
        </p:nvGraphicFramePr>
        <p:xfrm>
          <a:off x="3505200" y="6400800"/>
          <a:ext cx="322263" cy="381000"/>
        </p:xfrm>
        <a:graphic>
          <a:graphicData uri="http://schemas.openxmlformats.org/presentationml/2006/ole">
            <p:oleObj spid="_x0000_s7174" name="Equation" r:id="rId7" imgW="139680" imgH="164880" progId="Equation.DSMT4">
              <p:embed/>
            </p:oleObj>
          </a:graphicData>
        </a:graphic>
      </p:graphicFrame>
      <p:sp>
        <p:nvSpPr>
          <p:cNvPr id="7181" name="Line 13"/>
          <p:cNvSpPr>
            <a:spLocks noChangeShapeType="1"/>
          </p:cNvSpPr>
          <p:nvPr/>
        </p:nvSpPr>
        <p:spPr bwMode="auto">
          <a:xfrm flipV="1">
            <a:off x="3657600" y="5943600"/>
            <a:ext cx="0" cy="304800"/>
          </a:xfrm>
          <a:prstGeom prst="line">
            <a:avLst/>
          </a:prstGeom>
          <a:noFill/>
          <a:ln w="9525">
            <a:solidFill>
              <a:schemeClr val="tx1"/>
            </a:solidFill>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スライド番号プレースホルダ 3"/>
          <p:cNvSpPr>
            <a:spLocks noGrp="1"/>
          </p:cNvSpPr>
          <p:nvPr>
            <p:ph type="sldNum" sz="quarter" idx="12"/>
          </p:nvPr>
        </p:nvSpPr>
        <p:spPr>
          <a:noFill/>
        </p:spPr>
        <p:txBody>
          <a:bodyPr/>
          <a:lstStyle/>
          <a:p>
            <a:fld id="{164A0B5D-0579-447F-9964-9C5F6F6BF44F}" type="slidenum">
              <a:rPr lang="en-US" altLang="ja-JP" smtClean="0"/>
              <a:pPr/>
              <a:t>14</a:t>
            </a:fld>
            <a:endParaRPr lang="en-US" altLang="ja-JP" smtClean="0"/>
          </a:p>
        </p:txBody>
      </p:sp>
      <p:sp>
        <p:nvSpPr>
          <p:cNvPr id="8202" name="Text Box 6"/>
          <p:cNvSpPr txBox="1">
            <a:spLocks noChangeArrowheads="1"/>
          </p:cNvSpPr>
          <p:nvPr/>
        </p:nvSpPr>
        <p:spPr bwMode="auto">
          <a:xfrm>
            <a:off x="381000" y="228600"/>
            <a:ext cx="7696200" cy="1917700"/>
          </a:xfrm>
          <a:prstGeom prst="rect">
            <a:avLst/>
          </a:prstGeom>
          <a:noFill/>
          <a:ln w="9525">
            <a:noFill/>
            <a:miter lim="800000"/>
            <a:headEnd/>
            <a:tailEnd/>
          </a:ln>
        </p:spPr>
        <p:txBody>
          <a:bodyPr>
            <a:spAutoFit/>
          </a:bodyPr>
          <a:lstStyle/>
          <a:p>
            <a:r>
              <a:rPr lang="en-US" altLang="ja-JP"/>
              <a:t>V</a:t>
            </a:r>
            <a:r>
              <a:rPr lang="ja-JP" altLang="en-US"/>
              <a:t>２：時刻　　　　　　　　　　　にテープ位置　　　　　　　　の</a:t>
            </a:r>
          </a:p>
          <a:p>
            <a:r>
              <a:rPr lang="ja-JP" altLang="en-US"/>
              <a:t>　　　文字が　　　　　　　　　であるときに真それ以外に偽で　　　ある変数　　　　の集合。しかも、この変数が真の時に　　は対応するセルにヘッドがないものとする。すなわち、　　　　</a:t>
            </a:r>
          </a:p>
        </p:txBody>
      </p:sp>
      <p:graphicFrame>
        <p:nvGraphicFramePr>
          <p:cNvPr id="8194" name="Object 1024"/>
          <p:cNvGraphicFramePr>
            <a:graphicFrameLocks noChangeAspect="1"/>
          </p:cNvGraphicFramePr>
          <p:nvPr/>
        </p:nvGraphicFramePr>
        <p:xfrm>
          <a:off x="1643063" y="1000125"/>
          <a:ext cx="685800" cy="446088"/>
        </p:xfrm>
        <a:graphic>
          <a:graphicData uri="http://schemas.openxmlformats.org/presentationml/2006/ole">
            <p:oleObj spid="_x0000_s8194" name="Equation" r:id="rId3" imgW="253800" imgH="164880" progId="Equation.DSMT4">
              <p:embed/>
            </p:oleObj>
          </a:graphicData>
        </a:graphic>
      </p:graphicFrame>
      <p:graphicFrame>
        <p:nvGraphicFramePr>
          <p:cNvPr id="8195" name="Object 1025"/>
          <p:cNvGraphicFramePr>
            <a:graphicFrameLocks noChangeAspect="1"/>
          </p:cNvGraphicFramePr>
          <p:nvPr/>
        </p:nvGraphicFramePr>
        <p:xfrm>
          <a:off x="1676400" y="228600"/>
          <a:ext cx="2108200" cy="406400"/>
        </p:xfrm>
        <a:graphic>
          <a:graphicData uri="http://schemas.openxmlformats.org/presentationml/2006/ole">
            <p:oleObj spid="_x0000_s8195" name="Equation" r:id="rId4" imgW="1054080" imgH="203040" progId="Equation.DSMT4">
              <p:embed/>
            </p:oleObj>
          </a:graphicData>
        </a:graphic>
      </p:graphicFrame>
      <p:graphicFrame>
        <p:nvGraphicFramePr>
          <p:cNvPr id="8196" name="Object 1026"/>
          <p:cNvGraphicFramePr>
            <a:graphicFrameLocks noChangeAspect="1"/>
          </p:cNvGraphicFramePr>
          <p:nvPr/>
        </p:nvGraphicFramePr>
        <p:xfrm>
          <a:off x="5562600" y="304800"/>
          <a:ext cx="1524000" cy="382588"/>
        </p:xfrm>
        <a:graphic>
          <a:graphicData uri="http://schemas.openxmlformats.org/presentationml/2006/ole">
            <p:oleObj spid="_x0000_s8196" name="Equation" r:id="rId5" imgW="1091880" imgH="203040" progId="Equation.DSMT4">
              <p:embed/>
            </p:oleObj>
          </a:graphicData>
        </a:graphic>
      </p:graphicFrame>
      <p:graphicFrame>
        <p:nvGraphicFramePr>
          <p:cNvPr id="8197" name="Object 1027"/>
          <p:cNvGraphicFramePr>
            <a:graphicFrameLocks noChangeAspect="1"/>
          </p:cNvGraphicFramePr>
          <p:nvPr/>
        </p:nvGraphicFramePr>
        <p:xfrm>
          <a:off x="2057400" y="609600"/>
          <a:ext cx="1600200" cy="406400"/>
        </p:xfrm>
        <a:graphic>
          <a:graphicData uri="http://schemas.openxmlformats.org/presentationml/2006/ole">
            <p:oleObj spid="_x0000_s8197" name="Equation" r:id="rId6" imgW="799920" imgH="203040" progId="Equation.DSMT4">
              <p:embed/>
            </p:oleObj>
          </a:graphicData>
        </a:graphic>
      </p:graphicFrame>
      <p:graphicFrame>
        <p:nvGraphicFramePr>
          <p:cNvPr id="8198" name="Object 1028"/>
          <p:cNvGraphicFramePr>
            <a:graphicFrameLocks noChangeAspect="1"/>
          </p:cNvGraphicFramePr>
          <p:nvPr/>
        </p:nvGraphicFramePr>
        <p:xfrm>
          <a:off x="609600" y="2057400"/>
          <a:ext cx="7831138" cy="3136900"/>
        </p:xfrm>
        <a:graphic>
          <a:graphicData uri="http://schemas.openxmlformats.org/presentationml/2006/ole">
            <p:oleObj spid="_x0000_s8198" name="Equation" r:id="rId7" imgW="3492360" imgH="1396800" progId="Equation.DSMT4">
              <p:embed/>
            </p:oleObj>
          </a:graphicData>
        </a:graphic>
      </p:graphicFrame>
      <p:sp>
        <p:nvSpPr>
          <p:cNvPr id="8203" name="Rectangle 9"/>
          <p:cNvSpPr>
            <a:spLocks noChangeArrowheads="1"/>
          </p:cNvSpPr>
          <p:nvPr/>
        </p:nvSpPr>
        <p:spPr bwMode="auto">
          <a:xfrm>
            <a:off x="1981200" y="5562600"/>
            <a:ext cx="4495800" cy="381000"/>
          </a:xfrm>
          <a:prstGeom prst="rect">
            <a:avLst/>
          </a:prstGeom>
          <a:noFill/>
          <a:ln w="9525">
            <a:solidFill>
              <a:schemeClr val="tx1"/>
            </a:solidFill>
            <a:miter lim="800000"/>
            <a:headEnd/>
            <a:tailEnd/>
          </a:ln>
        </p:spPr>
        <p:txBody>
          <a:bodyPr wrap="none" anchor="ctr"/>
          <a:lstStyle/>
          <a:p>
            <a:pPr algn="ctr"/>
            <a:endParaRPr lang="ja-JP" altLang="ja-JP"/>
          </a:p>
        </p:txBody>
      </p:sp>
      <p:sp>
        <p:nvSpPr>
          <p:cNvPr id="8204" name="Text Box 10"/>
          <p:cNvSpPr txBox="1">
            <a:spLocks noChangeArrowheads="1"/>
          </p:cNvSpPr>
          <p:nvPr/>
        </p:nvSpPr>
        <p:spPr bwMode="auto">
          <a:xfrm>
            <a:off x="669925" y="5583238"/>
            <a:ext cx="1049338" cy="457200"/>
          </a:xfrm>
          <a:prstGeom prst="rect">
            <a:avLst/>
          </a:prstGeom>
          <a:noFill/>
          <a:ln w="9525">
            <a:noFill/>
            <a:miter lim="800000"/>
            <a:headEnd/>
            <a:tailEnd/>
          </a:ln>
        </p:spPr>
        <p:txBody>
          <a:bodyPr wrap="none">
            <a:spAutoFit/>
          </a:bodyPr>
          <a:lstStyle/>
          <a:p>
            <a:r>
              <a:rPr lang="ja-JP" altLang="en-US"/>
              <a:t>時刻ｔ：</a:t>
            </a:r>
          </a:p>
        </p:txBody>
      </p:sp>
      <p:sp>
        <p:nvSpPr>
          <p:cNvPr id="8205" name="Rectangle 13"/>
          <p:cNvSpPr>
            <a:spLocks noChangeArrowheads="1"/>
          </p:cNvSpPr>
          <p:nvPr/>
        </p:nvSpPr>
        <p:spPr bwMode="auto">
          <a:xfrm>
            <a:off x="3505200" y="5562600"/>
            <a:ext cx="533400" cy="381000"/>
          </a:xfrm>
          <a:prstGeom prst="rect">
            <a:avLst/>
          </a:prstGeom>
          <a:solidFill>
            <a:schemeClr val="accent1"/>
          </a:solidFill>
          <a:ln w="9525">
            <a:solidFill>
              <a:schemeClr val="tx1"/>
            </a:solidFill>
            <a:miter lim="800000"/>
            <a:headEnd/>
            <a:tailEnd/>
          </a:ln>
        </p:spPr>
        <p:txBody>
          <a:bodyPr wrap="none" anchor="ctr"/>
          <a:lstStyle/>
          <a:p>
            <a:pPr algn="ctr"/>
            <a:endParaRPr lang="ja-JP" altLang="ja-JP"/>
          </a:p>
        </p:txBody>
      </p:sp>
      <p:graphicFrame>
        <p:nvGraphicFramePr>
          <p:cNvPr id="8199" name="Object 1029"/>
          <p:cNvGraphicFramePr>
            <a:graphicFrameLocks noChangeAspect="1"/>
          </p:cNvGraphicFramePr>
          <p:nvPr/>
        </p:nvGraphicFramePr>
        <p:xfrm>
          <a:off x="3657600" y="5257800"/>
          <a:ext cx="206375" cy="228600"/>
        </p:xfrm>
        <a:graphic>
          <a:graphicData uri="http://schemas.openxmlformats.org/presentationml/2006/ole">
            <p:oleObj spid="_x0000_s8199" name="Equation" r:id="rId8" imgW="114120" imgH="126720" progId="Equation.DSMT4">
              <p:embed/>
            </p:oleObj>
          </a:graphicData>
        </a:graphic>
      </p:graphicFrame>
      <p:graphicFrame>
        <p:nvGraphicFramePr>
          <p:cNvPr id="8200" name="Object 1030"/>
          <p:cNvGraphicFramePr>
            <a:graphicFrameLocks noChangeAspect="1"/>
          </p:cNvGraphicFramePr>
          <p:nvPr/>
        </p:nvGraphicFramePr>
        <p:xfrm>
          <a:off x="3657600" y="5638800"/>
          <a:ext cx="252413" cy="228600"/>
        </p:xfrm>
        <a:graphic>
          <a:graphicData uri="http://schemas.openxmlformats.org/presentationml/2006/ole">
            <p:oleObj spid="_x0000_s8200" name="Equation" r:id="rId9" imgW="139680" imgH="126720" progId="Equation.DSMT4">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5" name="スライド番号プレースホルダ 3"/>
          <p:cNvSpPr>
            <a:spLocks noGrp="1"/>
          </p:cNvSpPr>
          <p:nvPr>
            <p:ph type="sldNum" sz="quarter" idx="12"/>
          </p:nvPr>
        </p:nvSpPr>
        <p:spPr>
          <a:noFill/>
        </p:spPr>
        <p:txBody>
          <a:bodyPr/>
          <a:lstStyle/>
          <a:p>
            <a:fld id="{2361CA63-8AE7-4803-9B0A-2030309BC759}" type="slidenum">
              <a:rPr lang="en-US" altLang="ja-JP" smtClean="0"/>
              <a:pPr/>
              <a:t>15</a:t>
            </a:fld>
            <a:endParaRPr lang="en-US" altLang="ja-JP" smtClean="0"/>
          </a:p>
        </p:txBody>
      </p:sp>
      <p:sp>
        <p:nvSpPr>
          <p:cNvPr id="9226" name="Text Box 2"/>
          <p:cNvSpPr txBox="1">
            <a:spLocks noChangeArrowheads="1"/>
          </p:cNvSpPr>
          <p:nvPr/>
        </p:nvSpPr>
        <p:spPr bwMode="auto">
          <a:xfrm>
            <a:off x="381000" y="228600"/>
            <a:ext cx="7696200" cy="2308324"/>
          </a:xfrm>
          <a:prstGeom prst="rect">
            <a:avLst/>
          </a:prstGeom>
          <a:noFill/>
          <a:ln w="9525">
            <a:noFill/>
            <a:miter lim="800000"/>
            <a:headEnd/>
            <a:tailEnd/>
          </a:ln>
        </p:spPr>
        <p:txBody>
          <a:bodyPr>
            <a:spAutoFit/>
          </a:bodyPr>
          <a:lstStyle/>
          <a:p>
            <a:r>
              <a:rPr lang="en-US" altLang="ja-JP" dirty="0"/>
              <a:t>V</a:t>
            </a:r>
            <a:r>
              <a:rPr lang="ja-JP" altLang="en-US" dirty="0"/>
              <a:t>３：時刻　　　　　　　　　　　にテープ位置　　　　　　　　</a:t>
            </a:r>
            <a:r>
              <a:rPr lang="ja-JP" altLang="en-US" dirty="0" err="1"/>
              <a:t>の</a:t>
            </a:r>
            <a:endParaRPr lang="ja-JP" altLang="en-US" dirty="0"/>
          </a:p>
          <a:p>
            <a:r>
              <a:rPr lang="ja-JP" altLang="en-US" dirty="0"/>
              <a:t>　　　文字が　　　　　　　　　であるときに真それ以外に偽で　　　ある変数　　　　の集合。しかも、この変数が真の時</a:t>
            </a:r>
            <a:r>
              <a:rPr lang="ja-JP" altLang="en-US" dirty="0" smtClean="0"/>
              <a:t>には</a:t>
            </a:r>
            <a:r>
              <a:rPr lang="ja-JP" altLang="en-US" dirty="0"/>
              <a:t>対応するセルにヘッドがあるものとする。すなわち、</a:t>
            </a:r>
          </a:p>
          <a:p>
            <a:r>
              <a:rPr lang="ja-JP" altLang="en-US" dirty="0"/>
              <a:t>　　</a:t>
            </a:r>
            <a:r>
              <a:rPr lang="en-US" altLang="ja-JP" dirty="0"/>
              <a:t>V</a:t>
            </a:r>
            <a:r>
              <a:rPr lang="ja-JP" altLang="en-US" dirty="0"/>
              <a:t>２の変数がヘッドが無いときに真になるのに対して、ヘッ　　ドがあるときに真となる変数である。　　　　</a:t>
            </a:r>
          </a:p>
        </p:txBody>
      </p:sp>
      <p:graphicFrame>
        <p:nvGraphicFramePr>
          <p:cNvPr id="9218" name="Object 2048"/>
          <p:cNvGraphicFramePr>
            <a:graphicFrameLocks noChangeAspect="1"/>
          </p:cNvGraphicFramePr>
          <p:nvPr/>
        </p:nvGraphicFramePr>
        <p:xfrm>
          <a:off x="1606535" y="928670"/>
          <a:ext cx="822325" cy="549275"/>
        </p:xfrm>
        <a:graphic>
          <a:graphicData uri="http://schemas.openxmlformats.org/presentationml/2006/ole">
            <p:oleObj spid="_x0000_s9218" name="Equation" r:id="rId3" imgW="304560" imgH="203040" progId="Equation.DSMT4">
              <p:embed/>
            </p:oleObj>
          </a:graphicData>
        </a:graphic>
      </p:graphicFrame>
      <p:graphicFrame>
        <p:nvGraphicFramePr>
          <p:cNvPr id="9219" name="Object 2049"/>
          <p:cNvGraphicFramePr>
            <a:graphicFrameLocks noChangeAspect="1"/>
          </p:cNvGraphicFramePr>
          <p:nvPr/>
        </p:nvGraphicFramePr>
        <p:xfrm>
          <a:off x="1676400" y="228600"/>
          <a:ext cx="2108200" cy="406400"/>
        </p:xfrm>
        <a:graphic>
          <a:graphicData uri="http://schemas.openxmlformats.org/presentationml/2006/ole">
            <p:oleObj spid="_x0000_s9219" name="Equation" r:id="rId4" imgW="1054080" imgH="203040" progId="Equation.DSMT4">
              <p:embed/>
            </p:oleObj>
          </a:graphicData>
        </a:graphic>
      </p:graphicFrame>
      <p:graphicFrame>
        <p:nvGraphicFramePr>
          <p:cNvPr id="9220" name="Object 2050"/>
          <p:cNvGraphicFramePr>
            <a:graphicFrameLocks noChangeAspect="1"/>
          </p:cNvGraphicFramePr>
          <p:nvPr/>
        </p:nvGraphicFramePr>
        <p:xfrm>
          <a:off x="5562600" y="304800"/>
          <a:ext cx="1524000" cy="382588"/>
        </p:xfrm>
        <a:graphic>
          <a:graphicData uri="http://schemas.openxmlformats.org/presentationml/2006/ole">
            <p:oleObj spid="_x0000_s9220" name="Equation" r:id="rId5" imgW="1091880" imgH="203040" progId="Equation.DSMT4">
              <p:embed/>
            </p:oleObj>
          </a:graphicData>
        </a:graphic>
      </p:graphicFrame>
      <p:graphicFrame>
        <p:nvGraphicFramePr>
          <p:cNvPr id="9221" name="Object 2051"/>
          <p:cNvGraphicFramePr>
            <a:graphicFrameLocks noChangeAspect="1"/>
          </p:cNvGraphicFramePr>
          <p:nvPr/>
        </p:nvGraphicFramePr>
        <p:xfrm>
          <a:off x="2057400" y="609600"/>
          <a:ext cx="1600200" cy="406400"/>
        </p:xfrm>
        <a:graphic>
          <a:graphicData uri="http://schemas.openxmlformats.org/presentationml/2006/ole">
            <p:oleObj spid="_x0000_s9221" name="Equation" r:id="rId6" imgW="799920" imgH="203040" progId="Equation.DSMT4">
              <p:embed/>
            </p:oleObj>
          </a:graphicData>
        </a:graphic>
      </p:graphicFrame>
      <p:graphicFrame>
        <p:nvGraphicFramePr>
          <p:cNvPr id="9222" name="Object 2052"/>
          <p:cNvGraphicFramePr>
            <a:graphicFrameLocks noChangeAspect="1"/>
          </p:cNvGraphicFramePr>
          <p:nvPr/>
        </p:nvGraphicFramePr>
        <p:xfrm>
          <a:off x="228600" y="2743200"/>
          <a:ext cx="8572500" cy="2767013"/>
        </p:xfrm>
        <a:graphic>
          <a:graphicData uri="http://schemas.openxmlformats.org/presentationml/2006/ole">
            <p:oleObj spid="_x0000_s9222" name="Equation" r:id="rId7" imgW="3822480" imgH="1231560" progId="Equation.DSMT4">
              <p:embed/>
            </p:oleObj>
          </a:graphicData>
        </a:graphic>
      </p:graphicFrame>
      <p:sp>
        <p:nvSpPr>
          <p:cNvPr id="9227" name="Rectangle 8"/>
          <p:cNvSpPr>
            <a:spLocks noChangeArrowheads="1"/>
          </p:cNvSpPr>
          <p:nvPr/>
        </p:nvSpPr>
        <p:spPr bwMode="auto">
          <a:xfrm>
            <a:off x="2133600" y="5715000"/>
            <a:ext cx="4495800" cy="381000"/>
          </a:xfrm>
          <a:prstGeom prst="rect">
            <a:avLst/>
          </a:prstGeom>
          <a:noFill/>
          <a:ln w="9525">
            <a:solidFill>
              <a:schemeClr val="tx1"/>
            </a:solidFill>
            <a:miter lim="800000"/>
            <a:headEnd/>
            <a:tailEnd/>
          </a:ln>
        </p:spPr>
        <p:txBody>
          <a:bodyPr wrap="none" anchor="ctr"/>
          <a:lstStyle/>
          <a:p>
            <a:pPr algn="ctr"/>
            <a:endParaRPr lang="ja-JP" altLang="ja-JP"/>
          </a:p>
        </p:txBody>
      </p:sp>
      <p:sp>
        <p:nvSpPr>
          <p:cNvPr id="9228" name="Text Box 9"/>
          <p:cNvSpPr txBox="1">
            <a:spLocks noChangeArrowheads="1"/>
          </p:cNvSpPr>
          <p:nvPr/>
        </p:nvSpPr>
        <p:spPr bwMode="auto">
          <a:xfrm>
            <a:off x="822325" y="5735638"/>
            <a:ext cx="1049338" cy="457200"/>
          </a:xfrm>
          <a:prstGeom prst="rect">
            <a:avLst/>
          </a:prstGeom>
          <a:noFill/>
          <a:ln w="9525">
            <a:noFill/>
            <a:miter lim="800000"/>
            <a:headEnd/>
            <a:tailEnd/>
          </a:ln>
        </p:spPr>
        <p:txBody>
          <a:bodyPr wrap="none">
            <a:spAutoFit/>
          </a:bodyPr>
          <a:lstStyle/>
          <a:p>
            <a:r>
              <a:rPr lang="ja-JP" altLang="en-US"/>
              <a:t>時刻ｔ：</a:t>
            </a:r>
          </a:p>
        </p:txBody>
      </p:sp>
      <p:sp>
        <p:nvSpPr>
          <p:cNvPr id="9229" name="Rectangle 10"/>
          <p:cNvSpPr>
            <a:spLocks noChangeArrowheads="1"/>
          </p:cNvSpPr>
          <p:nvPr/>
        </p:nvSpPr>
        <p:spPr bwMode="auto">
          <a:xfrm>
            <a:off x="3657600" y="5715000"/>
            <a:ext cx="533400" cy="381000"/>
          </a:xfrm>
          <a:prstGeom prst="rect">
            <a:avLst/>
          </a:prstGeom>
          <a:solidFill>
            <a:schemeClr val="accent1"/>
          </a:solidFill>
          <a:ln w="9525">
            <a:solidFill>
              <a:schemeClr val="tx1"/>
            </a:solidFill>
            <a:miter lim="800000"/>
            <a:headEnd/>
            <a:tailEnd/>
          </a:ln>
        </p:spPr>
        <p:txBody>
          <a:bodyPr wrap="none" anchor="ctr"/>
          <a:lstStyle/>
          <a:p>
            <a:pPr algn="ctr"/>
            <a:endParaRPr lang="ja-JP" altLang="ja-JP"/>
          </a:p>
        </p:txBody>
      </p:sp>
      <p:graphicFrame>
        <p:nvGraphicFramePr>
          <p:cNvPr id="9223" name="Object 2053"/>
          <p:cNvGraphicFramePr>
            <a:graphicFrameLocks noChangeAspect="1"/>
          </p:cNvGraphicFramePr>
          <p:nvPr/>
        </p:nvGraphicFramePr>
        <p:xfrm>
          <a:off x="3810000" y="5410200"/>
          <a:ext cx="206375" cy="228600"/>
        </p:xfrm>
        <a:graphic>
          <a:graphicData uri="http://schemas.openxmlformats.org/presentationml/2006/ole">
            <p:oleObj spid="_x0000_s9223" name="Equation" r:id="rId8" imgW="114120" imgH="126720" progId="Equation.DSMT4">
              <p:embed/>
            </p:oleObj>
          </a:graphicData>
        </a:graphic>
      </p:graphicFrame>
      <p:graphicFrame>
        <p:nvGraphicFramePr>
          <p:cNvPr id="9224" name="Object 2054"/>
          <p:cNvGraphicFramePr>
            <a:graphicFrameLocks noChangeAspect="1"/>
          </p:cNvGraphicFramePr>
          <p:nvPr/>
        </p:nvGraphicFramePr>
        <p:xfrm>
          <a:off x="3810000" y="5791200"/>
          <a:ext cx="252413" cy="228600"/>
        </p:xfrm>
        <a:graphic>
          <a:graphicData uri="http://schemas.openxmlformats.org/presentationml/2006/ole">
            <p:oleObj spid="_x0000_s9224" name="Equation" r:id="rId9" imgW="139680" imgH="126720" progId="Equation.DSMT4">
              <p:embed/>
            </p:oleObj>
          </a:graphicData>
        </a:graphic>
      </p:graphicFrame>
      <p:sp>
        <p:nvSpPr>
          <p:cNvPr id="9230" name="Line 13"/>
          <p:cNvSpPr>
            <a:spLocks noChangeShapeType="1"/>
          </p:cNvSpPr>
          <p:nvPr/>
        </p:nvSpPr>
        <p:spPr bwMode="auto">
          <a:xfrm flipV="1">
            <a:off x="3886200" y="6096000"/>
            <a:ext cx="0" cy="381000"/>
          </a:xfrm>
          <a:prstGeom prst="line">
            <a:avLst/>
          </a:prstGeom>
          <a:noFill/>
          <a:ln w="9525">
            <a:solidFill>
              <a:schemeClr val="tx1"/>
            </a:solidFill>
            <a:round/>
            <a:headEnd/>
            <a:tailEnd type="triangle" w="med" len="med"/>
          </a:ln>
        </p:spPr>
        <p:txBody>
          <a:bodyPr/>
          <a:lstStyle/>
          <a:p>
            <a:endParaRPr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スライド番号プレースホルダ 3"/>
          <p:cNvSpPr>
            <a:spLocks noGrp="1"/>
          </p:cNvSpPr>
          <p:nvPr>
            <p:ph type="sldNum" sz="quarter" idx="12"/>
          </p:nvPr>
        </p:nvSpPr>
        <p:spPr>
          <a:noFill/>
        </p:spPr>
        <p:txBody>
          <a:bodyPr/>
          <a:lstStyle/>
          <a:p>
            <a:fld id="{36601801-C688-4B70-9257-AF14BFFBB1EF}" type="slidenum">
              <a:rPr lang="en-US" altLang="ja-JP" smtClean="0"/>
              <a:pPr/>
              <a:t>16</a:t>
            </a:fld>
            <a:endParaRPr lang="en-US" altLang="ja-JP" smtClean="0"/>
          </a:p>
        </p:txBody>
      </p:sp>
      <p:sp>
        <p:nvSpPr>
          <p:cNvPr id="10244" name="Text Box 8"/>
          <p:cNvSpPr txBox="1">
            <a:spLocks noChangeArrowheads="1"/>
          </p:cNvSpPr>
          <p:nvPr/>
        </p:nvSpPr>
        <p:spPr bwMode="auto">
          <a:xfrm>
            <a:off x="457200" y="304800"/>
            <a:ext cx="6059488" cy="822325"/>
          </a:xfrm>
          <a:prstGeom prst="rect">
            <a:avLst/>
          </a:prstGeom>
          <a:noFill/>
          <a:ln w="9525">
            <a:noFill/>
            <a:miter lim="800000"/>
            <a:headEnd/>
            <a:tailEnd/>
          </a:ln>
        </p:spPr>
        <p:txBody>
          <a:bodyPr wrap="none">
            <a:spAutoFit/>
          </a:bodyPr>
          <a:lstStyle/>
          <a:p>
            <a:r>
              <a:rPr lang="ja-JP" altLang="en-US"/>
              <a:t>以下では、これらの変数を組み合わせて、</a:t>
            </a:r>
          </a:p>
          <a:p>
            <a:r>
              <a:rPr lang="en-US" altLang="ja-JP"/>
              <a:t>N</a:t>
            </a:r>
            <a:r>
              <a:rPr lang="ja-JP" altLang="en-US"/>
              <a:t>をシミュレートできるように節を構成していく。</a:t>
            </a:r>
          </a:p>
        </p:txBody>
      </p:sp>
      <p:sp>
        <p:nvSpPr>
          <p:cNvPr id="10245" name="Text Box 9"/>
          <p:cNvSpPr txBox="1">
            <a:spLocks noChangeArrowheads="1"/>
          </p:cNvSpPr>
          <p:nvPr/>
        </p:nvSpPr>
        <p:spPr bwMode="auto">
          <a:xfrm>
            <a:off x="304800" y="1676400"/>
            <a:ext cx="7672388" cy="822325"/>
          </a:xfrm>
          <a:prstGeom prst="rect">
            <a:avLst/>
          </a:prstGeom>
          <a:noFill/>
          <a:ln w="9525">
            <a:noFill/>
            <a:miter lim="800000"/>
            <a:headEnd/>
            <a:tailEnd/>
          </a:ln>
        </p:spPr>
        <p:txBody>
          <a:bodyPr wrap="none">
            <a:spAutoFit/>
          </a:bodyPr>
          <a:lstStyle/>
          <a:p>
            <a:r>
              <a:rPr lang="ja-JP" altLang="en-US"/>
              <a:t>（１）先ず、</a:t>
            </a:r>
            <a:r>
              <a:rPr lang="en-US" altLang="ja-JP"/>
              <a:t>F</a:t>
            </a:r>
            <a:r>
              <a:rPr lang="ja-JP" altLang="en-US"/>
              <a:t>＝１となる割り当てで、時刻ｔとセル位置ｒを特定</a:t>
            </a:r>
          </a:p>
          <a:p>
            <a:r>
              <a:rPr lang="ja-JP" altLang="en-US"/>
              <a:t>すれば文字が一意に定まるように節を構成する。</a:t>
            </a:r>
          </a:p>
        </p:txBody>
      </p:sp>
      <p:graphicFrame>
        <p:nvGraphicFramePr>
          <p:cNvPr id="10242" name="Object 1024"/>
          <p:cNvGraphicFramePr>
            <a:graphicFrameLocks noChangeAspect="1"/>
          </p:cNvGraphicFramePr>
          <p:nvPr/>
        </p:nvGraphicFramePr>
        <p:xfrm>
          <a:off x="1371600" y="2743200"/>
          <a:ext cx="4824413" cy="1985963"/>
        </p:xfrm>
        <a:graphic>
          <a:graphicData uri="http://schemas.openxmlformats.org/presentationml/2006/ole">
            <p:oleObj spid="_x0000_s10242" name="Equation" r:id="rId3" imgW="2590560" imgH="1066680" progId="Equation.DSMT4">
              <p:embed/>
            </p:oleObj>
          </a:graphicData>
        </a:graphic>
      </p:graphicFrame>
      <p:sp>
        <p:nvSpPr>
          <p:cNvPr id="10246" name="Text Box 11"/>
          <p:cNvSpPr txBox="1">
            <a:spLocks noChangeArrowheads="1"/>
          </p:cNvSpPr>
          <p:nvPr/>
        </p:nvSpPr>
        <p:spPr bwMode="auto">
          <a:xfrm>
            <a:off x="381000" y="5181600"/>
            <a:ext cx="8234363" cy="1552575"/>
          </a:xfrm>
          <a:prstGeom prst="rect">
            <a:avLst/>
          </a:prstGeom>
          <a:noFill/>
          <a:ln w="9525">
            <a:noFill/>
            <a:miter lim="800000"/>
            <a:headEnd/>
            <a:tailEnd/>
          </a:ln>
        </p:spPr>
        <p:txBody>
          <a:bodyPr wrap="none">
            <a:spAutoFit/>
          </a:bodyPr>
          <a:lstStyle/>
          <a:p>
            <a:r>
              <a:rPr lang="ja-JP" altLang="en-US"/>
              <a:t>ここでは、時刻１に対するセル１の部分しか示していないが、</a:t>
            </a:r>
          </a:p>
          <a:p>
            <a:r>
              <a:rPr lang="ja-JP" altLang="en-US"/>
              <a:t>これを全時刻、全セルに対して論理積で結合することができる。</a:t>
            </a:r>
          </a:p>
          <a:p>
            <a:r>
              <a:rPr lang="en-US" altLang="ja-JP"/>
              <a:t>T1</a:t>
            </a:r>
            <a:r>
              <a:rPr lang="ja-JP" altLang="en-US"/>
              <a:t>はそのようにして構成できる。</a:t>
            </a:r>
          </a:p>
          <a:p>
            <a:r>
              <a:rPr lang="ja-JP" altLang="en-US"/>
              <a:t>（なお、この</a:t>
            </a:r>
            <a:r>
              <a:rPr lang="en-US" altLang="ja-JP"/>
              <a:t>T1</a:t>
            </a:r>
            <a:r>
              <a:rPr lang="ja-JP" altLang="en-US"/>
              <a:t>により様相が一意に定まることに注意する。）</a:t>
            </a:r>
          </a:p>
        </p:txBody>
      </p:sp>
      <p:sp>
        <p:nvSpPr>
          <p:cNvPr id="10247" name="AutoShape 12"/>
          <p:cNvSpPr>
            <a:spLocks noChangeArrowheads="1"/>
          </p:cNvSpPr>
          <p:nvPr/>
        </p:nvSpPr>
        <p:spPr bwMode="auto">
          <a:xfrm>
            <a:off x="6553200" y="2362200"/>
            <a:ext cx="2286000" cy="1371600"/>
          </a:xfrm>
          <a:prstGeom prst="wedgeRoundRectCallout">
            <a:avLst>
              <a:gd name="adj1" fmla="val -71806"/>
              <a:gd name="adj2" fmla="val 2685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248" name="Text Box 13"/>
          <p:cNvSpPr txBox="1">
            <a:spLocks noChangeArrowheads="1"/>
          </p:cNvSpPr>
          <p:nvPr/>
        </p:nvSpPr>
        <p:spPr bwMode="auto">
          <a:xfrm>
            <a:off x="6553200" y="2362200"/>
            <a:ext cx="2386013" cy="1187450"/>
          </a:xfrm>
          <a:prstGeom prst="rect">
            <a:avLst/>
          </a:prstGeom>
          <a:noFill/>
          <a:ln w="9525">
            <a:noFill/>
            <a:miter lim="800000"/>
            <a:headEnd/>
            <a:tailEnd/>
          </a:ln>
        </p:spPr>
        <p:txBody>
          <a:bodyPr wrap="none">
            <a:spAutoFit/>
          </a:bodyPr>
          <a:lstStyle/>
          <a:p>
            <a:r>
              <a:rPr lang="ja-JP" altLang="en-US"/>
              <a:t>時刻１、セル１に</a:t>
            </a:r>
          </a:p>
          <a:p>
            <a:r>
              <a:rPr lang="ja-JP" altLang="en-US"/>
              <a:t>文字があるをこと</a:t>
            </a:r>
          </a:p>
          <a:p>
            <a:r>
              <a:rPr lang="ja-JP" altLang="en-US"/>
              <a:t>を示す。</a:t>
            </a:r>
          </a:p>
        </p:txBody>
      </p:sp>
      <p:sp>
        <p:nvSpPr>
          <p:cNvPr id="10249" name="AutoShape 14"/>
          <p:cNvSpPr>
            <a:spLocks noChangeArrowheads="1"/>
          </p:cNvSpPr>
          <p:nvPr/>
        </p:nvSpPr>
        <p:spPr bwMode="auto">
          <a:xfrm>
            <a:off x="6477000" y="3886200"/>
            <a:ext cx="2438400" cy="1295400"/>
          </a:xfrm>
          <a:prstGeom prst="wedgeRoundRectCallout">
            <a:avLst>
              <a:gd name="adj1" fmla="val -83722"/>
              <a:gd name="adj2" fmla="val -2855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250" name="Text Box 15"/>
          <p:cNvSpPr txBox="1">
            <a:spLocks noChangeArrowheads="1"/>
          </p:cNvSpPr>
          <p:nvPr/>
        </p:nvSpPr>
        <p:spPr bwMode="auto">
          <a:xfrm>
            <a:off x="6537325" y="3983038"/>
            <a:ext cx="2454275" cy="1187450"/>
          </a:xfrm>
          <a:prstGeom prst="rect">
            <a:avLst/>
          </a:prstGeom>
          <a:noFill/>
          <a:ln w="9525">
            <a:noFill/>
            <a:miter lim="800000"/>
            <a:headEnd/>
            <a:tailEnd/>
          </a:ln>
        </p:spPr>
        <p:txBody>
          <a:bodyPr wrap="none">
            <a:spAutoFit/>
          </a:bodyPr>
          <a:lstStyle/>
          <a:p>
            <a:r>
              <a:rPr lang="ja-JP" altLang="en-US"/>
              <a:t>時刻１、セル１に</a:t>
            </a:r>
          </a:p>
          <a:p>
            <a:r>
              <a:rPr lang="ja-JP" altLang="en-US"/>
              <a:t>文字が１文字しか</a:t>
            </a:r>
          </a:p>
          <a:p>
            <a:r>
              <a:rPr lang="ja-JP" altLang="en-US"/>
              <a:t>ないことを示す。</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3" name="スライド番号プレースホルダ 3"/>
          <p:cNvSpPr>
            <a:spLocks noGrp="1"/>
          </p:cNvSpPr>
          <p:nvPr>
            <p:ph type="sldNum" sz="quarter" idx="12"/>
          </p:nvPr>
        </p:nvSpPr>
        <p:spPr>
          <a:noFill/>
        </p:spPr>
        <p:txBody>
          <a:bodyPr/>
          <a:lstStyle/>
          <a:p>
            <a:fld id="{A4FD75F4-C845-4BD5-AF30-F6F243204493}" type="slidenum">
              <a:rPr lang="en-US" altLang="ja-JP" smtClean="0"/>
              <a:pPr/>
              <a:t>17</a:t>
            </a:fld>
            <a:endParaRPr lang="en-US" altLang="ja-JP" smtClean="0"/>
          </a:p>
        </p:txBody>
      </p:sp>
      <p:sp>
        <p:nvSpPr>
          <p:cNvPr id="11274" name="Text Box 2"/>
          <p:cNvSpPr txBox="1">
            <a:spLocks noChangeArrowheads="1"/>
          </p:cNvSpPr>
          <p:nvPr/>
        </p:nvSpPr>
        <p:spPr bwMode="auto">
          <a:xfrm>
            <a:off x="746125" y="249238"/>
            <a:ext cx="5505450" cy="457200"/>
          </a:xfrm>
          <a:prstGeom prst="rect">
            <a:avLst/>
          </a:prstGeom>
          <a:noFill/>
          <a:ln w="9525">
            <a:noFill/>
            <a:miter lim="800000"/>
            <a:headEnd/>
            <a:tailEnd/>
          </a:ln>
        </p:spPr>
        <p:txBody>
          <a:bodyPr wrap="none">
            <a:spAutoFit/>
          </a:bodyPr>
          <a:lstStyle/>
          <a:p>
            <a:r>
              <a:rPr lang="ja-JP" altLang="en-US"/>
              <a:t>（２）次に、初期様相を示す節を構成する。</a:t>
            </a:r>
          </a:p>
        </p:txBody>
      </p:sp>
      <p:graphicFrame>
        <p:nvGraphicFramePr>
          <p:cNvPr id="11266" name="Object 1024"/>
          <p:cNvGraphicFramePr>
            <a:graphicFrameLocks noChangeAspect="1"/>
          </p:cNvGraphicFramePr>
          <p:nvPr/>
        </p:nvGraphicFramePr>
        <p:xfrm>
          <a:off x="1371600" y="2667000"/>
          <a:ext cx="4918075" cy="425450"/>
        </p:xfrm>
        <a:graphic>
          <a:graphicData uri="http://schemas.openxmlformats.org/presentationml/2006/ole">
            <p:oleObj spid="_x0000_s11266" name="Equation" r:id="rId3" imgW="2641320" imgH="228600" progId="Equation.DSMT4">
              <p:embed/>
            </p:oleObj>
          </a:graphicData>
        </a:graphic>
      </p:graphicFrame>
      <p:sp>
        <p:nvSpPr>
          <p:cNvPr id="11275" name="Text Box 4"/>
          <p:cNvSpPr txBox="1">
            <a:spLocks noChangeArrowheads="1"/>
          </p:cNvSpPr>
          <p:nvPr/>
        </p:nvSpPr>
        <p:spPr bwMode="auto">
          <a:xfrm>
            <a:off x="1050925" y="1011238"/>
            <a:ext cx="4451350" cy="1187450"/>
          </a:xfrm>
          <a:prstGeom prst="rect">
            <a:avLst/>
          </a:prstGeom>
          <a:noFill/>
          <a:ln w="9525">
            <a:noFill/>
            <a:miter lim="800000"/>
            <a:headEnd/>
            <a:tailEnd/>
          </a:ln>
        </p:spPr>
        <p:txBody>
          <a:bodyPr wrap="none">
            <a:spAutoFit/>
          </a:bodyPr>
          <a:lstStyle/>
          <a:p>
            <a:r>
              <a:rPr lang="ja-JP" altLang="en-US"/>
              <a:t>入力インスタンスを、</a:t>
            </a:r>
          </a:p>
          <a:p>
            <a:r>
              <a:rPr lang="ja-JP" altLang="en-US"/>
              <a:t>　　　　　　　　　　　　　　　　　　　　　</a:t>
            </a:r>
          </a:p>
          <a:p>
            <a:r>
              <a:rPr lang="ja-JP" altLang="en-US"/>
              <a:t>と仮定する。</a:t>
            </a:r>
          </a:p>
        </p:txBody>
      </p:sp>
      <p:graphicFrame>
        <p:nvGraphicFramePr>
          <p:cNvPr id="11267" name="Object 1025"/>
          <p:cNvGraphicFramePr>
            <a:graphicFrameLocks noChangeAspect="1"/>
          </p:cNvGraphicFramePr>
          <p:nvPr/>
        </p:nvGraphicFramePr>
        <p:xfrm>
          <a:off x="1189038" y="1447800"/>
          <a:ext cx="3946525" cy="366713"/>
        </p:xfrm>
        <a:graphic>
          <a:graphicData uri="http://schemas.openxmlformats.org/presentationml/2006/ole">
            <p:oleObj spid="_x0000_s11267" name="Equation" r:id="rId4" imgW="2197080" imgH="203040" progId="Equation.DSMT4">
              <p:embed/>
            </p:oleObj>
          </a:graphicData>
        </a:graphic>
      </p:graphicFrame>
      <p:sp>
        <p:nvSpPr>
          <p:cNvPr id="11276" name="Rectangle 6"/>
          <p:cNvSpPr>
            <a:spLocks noChangeArrowheads="1"/>
          </p:cNvSpPr>
          <p:nvPr/>
        </p:nvSpPr>
        <p:spPr bwMode="auto">
          <a:xfrm>
            <a:off x="2057400" y="4953000"/>
            <a:ext cx="4495800" cy="533400"/>
          </a:xfrm>
          <a:prstGeom prst="rect">
            <a:avLst/>
          </a:prstGeom>
          <a:noFill/>
          <a:ln w="9525">
            <a:solidFill>
              <a:schemeClr val="tx1"/>
            </a:solidFill>
            <a:miter lim="800000"/>
            <a:headEnd/>
            <a:tailEnd/>
          </a:ln>
        </p:spPr>
        <p:txBody>
          <a:bodyPr wrap="none" anchor="ctr"/>
          <a:lstStyle/>
          <a:p>
            <a:pPr algn="ctr"/>
            <a:endParaRPr lang="ja-JP" altLang="ja-JP"/>
          </a:p>
        </p:txBody>
      </p:sp>
      <p:sp>
        <p:nvSpPr>
          <p:cNvPr id="11277" name="Text Box 7"/>
          <p:cNvSpPr txBox="1">
            <a:spLocks noChangeArrowheads="1"/>
          </p:cNvSpPr>
          <p:nvPr/>
        </p:nvSpPr>
        <p:spPr bwMode="auto">
          <a:xfrm>
            <a:off x="838200" y="4953000"/>
            <a:ext cx="1154113" cy="457200"/>
          </a:xfrm>
          <a:prstGeom prst="rect">
            <a:avLst/>
          </a:prstGeom>
          <a:noFill/>
          <a:ln w="9525">
            <a:noFill/>
            <a:miter lim="800000"/>
            <a:headEnd/>
            <a:tailEnd/>
          </a:ln>
        </p:spPr>
        <p:txBody>
          <a:bodyPr wrap="none">
            <a:spAutoFit/>
          </a:bodyPr>
          <a:lstStyle/>
          <a:p>
            <a:r>
              <a:rPr lang="ja-JP" altLang="en-US"/>
              <a:t>時刻１：</a:t>
            </a:r>
          </a:p>
        </p:txBody>
      </p:sp>
      <p:sp>
        <p:nvSpPr>
          <p:cNvPr id="11278" name="Text Box 12"/>
          <p:cNvSpPr txBox="1">
            <a:spLocks noChangeArrowheads="1"/>
          </p:cNvSpPr>
          <p:nvPr/>
        </p:nvSpPr>
        <p:spPr bwMode="auto">
          <a:xfrm>
            <a:off x="1050925" y="3470275"/>
            <a:ext cx="7440613" cy="822325"/>
          </a:xfrm>
          <a:prstGeom prst="rect">
            <a:avLst/>
          </a:prstGeom>
          <a:noFill/>
          <a:ln w="9525">
            <a:noFill/>
            <a:miter lim="800000"/>
            <a:headEnd/>
            <a:tailEnd/>
          </a:ln>
        </p:spPr>
        <p:txBody>
          <a:bodyPr wrap="none">
            <a:spAutoFit/>
          </a:bodyPr>
          <a:lstStyle/>
          <a:p>
            <a:r>
              <a:rPr lang="en-US" altLang="ja-JP"/>
              <a:t>C2</a:t>
            </a:r>
            <a:r>
              <a:rPr lang="ja-JP" altLang="en-US"/>
              <a:t>は</a:t>
            </a:r>
            <a:r>
              <a:rPr lang="en-US" altLang="ja-JP"/>
              <a:t>､</a:t>
            </a:r>
            <a:r>
              <a:rPr lang="ja-JP" altLang="en-US"/>
              <a:t>初期様相が以下の状態の時真、それ以外のとき偽</a:t>
            </a:r>
          </a:p>
          <a:p>
            <a:r>
              <a:rPr lang="ja-JP" altLang="en-US"/>
              <a:t>となる。</a:t>
            </a:r>
          </a:p>
        </p:txBody>
      </p:sp>
      <p:graphicFrame>
        <p:nvGraphicFramePr>
          <p:cNvPr id="11268" name="Object 1026"/>
          <p:cNvGraphicFramePr>
            <a:graphicFrameLocks noChangeAspect="1"/>
          </p:cNvGraphicFramePr>
          <p:nvPr/>
        </p:nvGraphicFramePr>
        <p:xfrm>
          <a:off x="2133600" y="4953000"/>
          <a:ext cx="3048000" cy="490538"/>
        </p:xfrm>
        <a:graphic>
          <a:graphicData uri="http://schemas.openxmlformats.org/presentationml/2006/ole">
            <p:oleObj spid="_x0000_s11268" name="Equation" r:id="rId5" imgW="914400" imgH="203040" progId="Equation.DSMT4">
              <p:embed/>
            </p:oleObj>
          </a:graphicData>
        </a:graphic>
      </p:graphicFrame>
      <p:sp>
        <p:nvSpPr>
          <p:cNvPr id="11279" name="Line 14"/>
          <p:cNvSpPr>
            <a:spLocks noChangeShapeType="1"/>
          </p:cNvSpPr>
          <p:nvPr/>
        </p:nvSpPr>
        <p:spPr bwMode="auto">
          <a:xfrm flipV="1">
            <a:off x="2286000" y="5562600"/>
            <a:ext cx="0" cy="381000"/>
          </a:xfrm>
          <a:prstGeom prst="line">
            <a:avLst/>
          </a:prstGeom>
          <a:noFill/>
          <a:ln w="9525">
            <a:solidFill>
              <a:schemeClr val="tx1"/>
            </a:solidFill>
            <a:round/>
            <a:headEnd/>
            <a:tailEnd type="triangle" w="med" len="med"/>
          </a:ln>
        </p:spPr>
        <p:txBody>
          <a:bodyPr/>
          <a:lstStyle/>
          <a:p>
            <a:endParaRPr lang="ja-JP" altLang="en-US"/>
          </a:p>
        </p:txBody>
      </p:sp>
      <p:sp>
        <p:nvSpPr>
          <p:cNvPr id="11280" name="Rectangle 16"/>
          <p:cNvSpPr>
            <a:spLocks noChangeArrowheads="1"/>
          </p:cNvSpPr>
          <p:nvPr/>
        </p:nvSpPr>
        <p:spPr bwMode="auto">
          <a:xfrm>
            <a:off x="1981200" y="59436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ja-JP" altLang="ja-JP"/>
          </a:p>
        </p:txBody>
      </p:sp>
      <p:graphicFrame>
        <p:nvGraphicFramePr>
          <p:cNvPr id="11269" name="Object 1027"/>
          <p:cNvGraphicFramePr>
            <a:graphicFrameLocks noChangeAspect="1"/>
          </p:cNvGraphicFramePr>
          <p:nvPr/>
        </p:nvGraphicFramePr>
        <p:xfrm>
          <a:off x="2133600" y="6019800"/>
          <a:ext cx="352425" cy="381000"/>
        </p:xfrm>
        <a:graphic>
          <a:graphicData uri="http://schemas.openxmlformats.org/presentationml/2006/ole">
            <p:oleObj spid="_x0000_s11269" name="Equation" r:id="rId6" imgW="152280" imgH="164880" progId="Equation.DSMT4">
              <p:embed/>
            </p:oleObj>
          </a:graphicData>
        </a:graphic>
      </p:graphicFrame>
      <p:graphicFrame>
        <p:nvGraphicFramePr>
          <p:cNvPr id="11270" name="Object 1028"/>
          <p:cNvGraphicFramePr>
            <a:graphicFrameLocks noChangeAspect="1"/>
          </p:cNvGraphicFramePr>
          <p:nvPr/>
        </p:nvGraphicFramePr>
        <p:xfrm>
          <a:off x="2192338" y="4572000"/>
          <a:ext cx="234950" cy="381000"/>
        </p:xfrm>
        <a:graphic>
          <a:graphicData uri="http://schemas.openxmlformats.org/presentationml/2006/ole">
            <p:oleObj spid="_x0000_s11270" name="Equation" r:id="rId7" imgW="101520" imgH="164880" progId="Equation.DSMT4">
              <p:embed/>
            </p:oleObj>
          </a:graphicData>
        </a:graphic>
      </p:graphicFrame>
      <p:graphicFrame>
        <p:nvGraphicFramePr>
          <p:cNvPr id="11271" name="Object 1029"/>
          <p:cNvGraphicFramePr>
            <a:graphicFrameLocks noChangeAspect="1"/>
          </p:cNvGraphicFramePr>
          <p:nvPr/>
        </p:nvGraphicFramePr>
        <p:xfrm>
          <a:off x="3460750" y="4614863"/>
          <a:ext cx="323850" cy="293687"/>
        </p:xfrm>
        <a:graphic>
          <a:graphicData uri="http://schemas.openxmlformats.org/presentationml/2006/ole">
            <p:oleObj spid="_x0000_s11271" name="Equation" r:id="rId8" imgW="139680" imgH="126720" progId="Equation.DSMT4">
              <p:embed/>
            </p:oleObj>
          </a:graphicData>
        </a:graphic>
      </p:graphicFrame>
      <p:graphicFrame>
        <p:nvGraphicFramePr>
          <p:cNvPr id="11272" name="Object 1030"/>
          <p:cNvGraphicFramePr>
            <a:graphicFrameLocks noChangeAspect="1"/>
          </p:cNvGraphicFramePr>
          <p:nvPr/>
        </p:nvGraphicFramePr>
        <p:xfrm>
          <a:off x="6019800" y="4495800"/>
          <a:ext cx="615950" cy="363538"/>
        </p:xfrm>
        <a:graphic>
          <a:graphicData uri="http://schemas.openxmlformats.org/presentationml/2006/ole">
            <p:oleObj spid="_x0000_s11272" name="Equation" r:id="rId9" imgW="342720" imgH="203040" progId="Equation.DSMT4">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00" name="スライド番号プレースホルダ 3"/>
          <p:cNvSpPr>
            <a:spLocks noGrp="1"/>
          </p:cNvSpPr>
          <p:nvPr>
            <p:ph type="sldNum" sz="quarter" idx="12"/>
          </p:nvPr>
        </p:nvSpPr>
        <p:spPr>
          <a:noFill/>
        </p:spPr>
        <p:txBody>
          <a:bodyPr/>
          <a:lstStyle/>
          <a:p>
            <a:fld id="{83C98A58-0E5A-44BD-8B4B-6D160C9E5F5C}" type="slidenum">
              <a:rPr lang="en-US" altLang="ja-JP" smtClean="0"/>
              <a:pPr/>
              <a:t>18</a:t>
            </a:fld>
            <a:endParaRPr lang="en-US" altLang="ja-JP" smtClean="0"/>
          </a:p>
        </p:txBody>
      </p:sp>
      <p:sp>
        <p:nvSpPr>
          <p:cNvPr id="12301" name="Text Box 2"/>
          <p:cNvSpPr txBox="1">
            <a:spLocks noChangeArrowheads="1"/>
          </p:cNvSpPr>
          <p:nvPr/>
        </p:nvSpPr>
        <p:spPr bwMode="auto">
          <a:xfrm>
            <a:off x="593725" y="249238"/>
            <a:ext cx="6683375" cy="457200"/>
          </a:xfrm>
          <a:prstGeom prst="rect">
            <a:avLst/>
          </a:prstGeom>
          <a:noFill/>
          <a:ln w="9525">
            <a:noFill/>
            <a:miter lim="800000"/>
            <a:headEnd/>
            <a:tailEnd/>
          </a:ln>
        </p:spPr>
        <p:txBody>
          <a:bodyPr wrap="none">
            <a:spAutoFit/>
          </a:bodyPr>
          <a:lstStyle/>
          <a:p>
            <a:r>
              <a:rPr lang="ja-JP" altLang="en-US"/>
              <a:t>（３）次に、受理様相のみを判定する節を構成する。</a:t>
            </a:r>
          </a:p>
        </p:txBody>
      </p:sp>
      <p:sp>
        <p:nvSpPr>
          <p:cNvPr id="12302" name="Rectangle 3"/>
          <p:cNvSpPr>
            <a:spLocks noChangeArrowheads="1"/>
          </p:cNvSpPr>
          <p:nvPr/>
        </p:nvSpPr>
        <p:spPr bwMode="auto">
          <a:xfrm>
            <a:off x="2286000" y="2438400"/>
            <a:ext cx="4495800" cy="533400"/>
          </a:xfrm>
          <a:prstGeom prst="rect">
            <a:avLst/>
          </a:prstGeom>
          <a:noFill/>
          <a:ln w="9525">
            <a:solidFill>
              <a:schemeClr val="tx1"/>
            </a:solidFill>
            <a:miter lim="800000"/>
            <a:headEnd/>
            <a:tailEnd/>
          </a:ln>
        </p:spPr>
        <p:txBody>
          <a:bodyPr wrap="none" anchor="ctr"/>
          <a:lstStyle/>
          <a:p>
            <a:pPr algn="ctr"/>
            <a:endParaRPr lang="ja-JP" altLang="ja-JP"/>
          </a:p>
        </p:txBody>
      </p:sp>
      <p:sp>
        <p:nvSpPr>
          <p:cNvPr id="12303" name="Text Box 4"/>
          <p:cNvSpPr txBox="1">
            <a:spLocks noChangeArrowheads="1"/>
          </p:cNvSpPr>
          <p:nvPr/>
        </p:nvSpPr>
        <p:spPr bwMode="auto">
          <a:xfrm>
            <a:off x="609600" y="2438400"/>
            <a:ext cx="1555750" cy="457200"/>
          </a:xfrm>
          <a:prstGeom prst="rect">
            <a:avLst/>
          </a:prstGeom>
          <a:noFill/>
          <a:ln w="9525">
            <a:noFill/>
            <a:miter lim="800000"/>
            <a:headEnd/>
            <a:tailEnd/>
          </a:ln>
        </p:spPr>
        <p:txBody>
          <a:bodyPr wrap="none">
            <a:spAutoFit/>
          </a:bodyPr>
          <a:lstStyle/>
          <a:p>
            <a:r>
              <a:rPr lang="ja-JP" altLang="en-US"/>
              <a:t>時刻　　　：</a:t>
            </a:r>
          </a:p>
        </p:txBody>
      </p:sp>
      <p:sp>
        <p:nvSpPr>
          <p:cNvPr id="12304" name="Line 6"/>
          <p:cNvSpPr>
            <a:spLocks noChangeShapeType="1"/>
          </p:cNvSpPr>
          <p:nvPr/>
        </p:nvSpPr>
        <p:spPr bwMode="auto">
          <a:xfrm flipV="1">
            <a:off x="4191000" y="3048000"/>
            <a:ext cx="0" cy="381000"/>
          </a:xfrm>
          <a:prstGeom prst="line">
            <a:avLst/>
          </a:prstGeom>
          <a:noFill/>
          <a:ln w="9525">
            <a:solidFill>
              <a:schemeClr val="tx1"/>
            </a:solidFill>
            <a:round/>
            <a:headEnd/>
            <a:tailEnd type="triangle" w="med" len="med"/>
          </a:ln>
        </p:spPr>
        <p:txBody>
          <a:bodyPr/>
          <a:lstStyle/>
          <a:p>
            <a:endParaRPr lang="ja-JP" altLang="en-US"/>
          </a:p>
        </p:txBody>
      </p:sp>
      <p:sp>
        <p:nvSpPr>
          <p:cNvPr id="12305" name="Rectangle 7"/>
          <p:cNvSpPr>
            <a:spLocks noChangeArrowheads="1"/>
          </p:cNvSpPr>
          <p:nvPr/>
        </p:nvSpPr>
        <p:spPr bwMode="auto">
          <a:xfrm>
            <a:off x="3886200" y="34290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ja-JP" altLang="ja-JP"/>
          </a:p>
        </p:txBody>
      </p:sp>
      <p:graphicFrame>
        <p:nvGraphicFramePr>
          <p:cNvPr id="12290" name="Object 1024"/>
          <p:cNvGraphicFramePr>
            <a:graphicFrameLocks noChangeAspect="1"/>
          </p:cNvGraphicFramePr>
          <p:nvPr/>
        </p:nvGraphicFramePr>
        <p:xfrm>
          <a:off x="4038600" y="3505200"/>
          <a:ext cx="352425" cy="381000"/>
        </p:xfrm>
        <a:graphic>
          <a:graphicData uri="http://schemas.openxmlformats.org/presentationml/2006/ole">
            <p:oleObj spid="_x0000_s12290" name="Equation" r:id="rId3" imgW="152280" imgH="164880" progId="Equation.DSMT4">
              <p:embed/>
            </p:oleObj>
          </a:graphicData>
        </a:graphic>
      </p:graphicFrame>
      <p:graphicFrame>
        <p:nvGraphicFramePr>
          <p:cNvPr id="12291" name="Object 1025"/>
          <p:cNvGraphicFramePr>
            <a:graphicFrameLocks noChangeAspect="1"/>
          </p:cNvGraphicFramePr>
          <p:nvPr/>
        </p:nvGraphicFramePr>
        <p:xfrm>
          <a:off x="2420938" y="2057400"/>
          <a:ext cx="234950" cy="381000"/>
        </p:xfrm>
        <a:graphic>
          <a:graphicData uri="http://schemas.openxmlformats.org/presentationml/2006/ole">
            <p:oleObj spid="_x0000_s12291" name="Equation" r:id="rId4" imgW="101520" imgH="164880" progId="Equation.DSMT4">
              <p:embed/>
            </p:oleObj>
          </a:graphicData>
        </a:graphic>
      </p:graphicFrame>
      <p:graphicFrame>
        <p:nvGraphicFramePr>
          <p:cNvPr id="12292" name="Object 1026"/>
          <p:cNvGraphicFramePr>
            <a:graphicFrameLocks noChangeAspect="1"/>
          </p:cNvGraphicFramePr>
          <p:nvPr/>
        </p:nvGraphicFramePr>
        <p:xfrm>
          <a:off x="6248400" y="1981200"/>
          <a:ext cx="615950" cy="363538"/>
        </p:xfrm>
        <a:graphic>
          <a:graphicData uri="http://schemas.openxmlformats.org/presentationml/2006/ole">
            <p:oleObj spid="_x0000_s12292" name="Equation" r:id="rId5" imgW="342720" imgH="203040" progId="Equation.DSMT4">
              <p:embed/>
            </p:oleObj>
          </a:graphicData>
        </a:graphic>
      </p:graphicFrame>
      <p:graphicFrame>
        <p:nvGraphicFramePr>
          <p:cNvPr id="12293" name="Object 1027"/>
          <p:cNvGraphicFramePr>
            <a:graphicFrameLocks noChangeAspect="1"/>
          </p:cNvGraphicFramePr>
          <p:nvPr/>
        </p:nvGraphicFramePr>
        <p:xfrm>
          <a:off x="1371600" y="2514600"/>
          <a:ext cx="533400" cy="315913"/>
        </p:xfrm>
        <a:graphic>
          <a:graphicData uri="http://schemas.openxmlformats.org/presentationml/2006/ole">
            <p:oleObj spid="_x0000_s12293" name="Equation" r:id="rId6" imgW="342720" imgH="203040" progId="Equation.DSMT4">
              <p:embed/>
            </p:oleObj>
          </a:graphicData>
        </a:graphic>
      </p:graphicFrame>
      <p:graphicFrame>
        <p:nvGraphicFramePr>
          <p:cNvPr id="12294" name="Object 1028"/>
          <p:cNvGraphicFramePr>
            <a:graphicFrameLocks noChangeAspect="1"/>
          </p:cNvGraphicFramePr>
          <p:nvPr/>
        </p:nvGraphicFramePr>
        <p:xfrm>
          <a:off x="1893888" y="1066800"/>
          <a:ext cx="1419225" cy="425450"/>
        </p:xfrm>
        <a:graphic>
          <a:graphicData uri="http://schemas.openxmlformats.org/presentationml/2006/ole">
            <p:oleObj spid="_x0000_s12294" name="Equation" r:id="rId7" imgW="761760" imgH="228600" progId="Equation.DSMT4">
              <p:embed/>
            </p:oleObj>
          </a:graphicData>
        </a:graphic>
      </p:graphicFrame>
      <p:sp>
        <p:nvSpPr>
          <p:cNvPr id="12306" name="AutoShape 14"/>
          <p:cNvSpPr>
            <a:spLocks noChangeArrowheads="1"/>
          </p:cNvSpPr>
          <p:nvPr/>
        </p:nvSpPr>
        <p:spPr bwMode="auto">
          <a:xfrm>
            <a:off x="1447800" y="4495800"/>
            <a:ext cx="5943600" cy="1828800"/>
          </a:xfrm>
          <a:prstGeom prst="wedgeRoundRectCallout">
            <a:avLst>
              <a:gd name="adj1" fmla="val -9162"/>
              <a:gd name="adj2" fmla="val -7135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2307" name="Text Box 15"/>
          <p:cNvSpPr txBox="1">
            <a:spLocks noChangeArrowheads="1"/>
          </p:cNvSpPr>
          <p:nvPr/>
        </p:nvSpPr>
        <p:spPr bwMode="auto">
          <a:xfrm>
            <a:off x="1736725" y="4592638"/>
            <a:ext cx="5426075" cy="1552575"/>
          </a:xfrm>
          <a:prstGeom prst="rect">
            <a:avLst/>
          </a:prstGeom>
          <a:noFill/>
          <a:ln w="9525">
            <a:noFill/>
            <a:miter lim="800000"/>
            <a:headEnd/>
            <a:tailEnd/>
          </a:ln>
        </p:spPr>
        <p:txBody>
          <a:bodyPr>
            <a:spAutoFit/>
          </a:bodyPr>
          <a:lstStyle/>
          <a:p>
            <a:r>
              <a:rPr lang="ja-JP" altLang="en-US"/>
              <a:t>時刻　　　に受理状態にあればいい。</a:t>
            </a:r>
          </a:p>
          <a:p>
            <a:r>
              <a:rPr lang="ja-JP" altLang="en-US"/>
              <a:t>もし、　　　以前の時刻に受理状態　　になっても、　　　に受理状態のままでいるように　　を容易に変更できる。</a:t>
            </a:r>
          </a:p>
        </p:txBody>
      </p:sp>
      <p:graphicFrame>
        <p:nvGraphicFramePr>
          <p:cNvPr id="12295" name="Object 1029"/>
          <p:cNvGraphicFramePr>
            <a:graphicFrameLocks noChangeAspect="1"/>
          </p:cNvGraphicFramePr>
          <p:nvPr/>
        </p:nvGraphicFramePr>
        <p:xfrm>
          <a:off x="2514600" y="4724400"/>
          <a:ext cx="533400" cy="315913"/>
        </p:xfrm>
        <a:graphic>
          <a:graphicData uri="http://schemas.openxmlformats.org/presentationml/2006/ole">
            <p:oleObj spid="_x0000_s12295" name="Equation" r:id="rId8" imgW="342720" imgH="203040" progId="Equation.DSMT4">
              <p:embed/>
            </p:oleObj>
          </a:graphicData>
        </a:graphic>
      </p:graphicFrame>
      <p:graphicFrame>
        <p:nvGraphicFramePr>
          <p:cNvPr id="12296" name="Object 1030"/>
          <p:cNvGraphicFramePr>
            <a:graphicFrameLocks noChangeAspect="1"/>
          </p:cNvGraphicFramePr>
          <p:nvPr/>
        </p:nvGraphicFramePr>
        <p:xfrm>
          <a:off x="2590800" y="5029200"/>
          <a:ext cx="533400" cy="315913"/>
        </p:xfrm>
        <a:graphic>
          <a:graphicData uri="http://schemas.openxmlformats.org/presentationml/2006/ole">
            <p:oleObj spid="_x0000_s12296" name="Equation" r:id="rId9" imgW="342720" imgH="203040" progId="Equation.DSMT4">
              <p:embed/>
            </p:oleObj>
          </a:graphicData>
        </a:graphic>
      </p:graphicFrame>
      <p:graphicFrame>
        <p:nvGraphicFramePr>
          <p:cNvPr id="12297" name="Object 1031"/>
          <p:cNvGraphicFramePr>
            <a:graphicFrameLocks noChangeAspect="1"/>
          </p:cNvGraphicFramePr>
          <p:nvPr/>
        </p:nvGraphicFramePr>
        <p:xfrm>
          <a:off x="6172200" y="5029200"/>
          <a:ext cx="352425" cy="381000"/>
        </p:xfrm>
        <a:graphic>
          <a:graphicData uri="http://schemas.openxmlformats.org/presentationml/2006/ole">
            <p:oleObj spid="_x0000_s12297" name="Equation" r:id="rId10" imgW="152280" imgH="164880" progId="Equation.DSMT4">
              <p:embed/>
            </p:oleObj>
          </a:graphicData>
        </a:graphic>
      </p:graphicFrame>
      <p:graphicFrame>
        <p:nvGraphicFramePr>
          <p:cNvPr id="12298" name="Object 1032"/>
          <p:cNvGraphicFramePr>
            <a:graphicFrameLocks noChangeAspect="1"/>
          </p:cNvGraphicFramePr>
          <p:nvPr/>
        </p:nvGraphicFramePr>
        <p:xfrm>
          <a:off x="3124200" y="5410200"/>
          <a:ext cx="533400" cy="315913"/>
        </p:xfrm>
        <a:graphic>
          <a:graphicData uri="http://schemas.openxmlformats.org/presentationml/2006/ole">
            <p:oleObj spid="_x0000_s12298" name="Equation" r:id="rId11" imgW="342720" imgH="203040" progId="Equation.DSMT4">
              <p:embed/>
            </p:oleObj>
          </a:graphicData>
        </a:graphic>
      </p:graphicFrame>
      <p:graphicFrame>
        <p:nvGraphicFramePr>
          <p:cNvPr id="12299" name="Object 1033"/>
          <p:cNvGraphicFramePr>
            <a:graphicFrameLocks noChangeAspect="1"/>
          </p:cNvGraphicFramePr>
          <p:nvPr/>
        </p:nvGraphicFramePr>
        <p:xfrm>
          <a:off x="2590800" y="5715000"/>
          <a:ext cx="411163" cy="381000"/>
        </p:xfrm>
        <a:graphic>
          <a:graphicData uri="http://schemas.openxmlformats.org/presentationml/2006/ole">
            <p:oleObj spid="_x0000_s12299" name="Equation" r:id="rId12" imgW="177480" imgH="164880" progId="Equation.DSMT4">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32" name="スライド番号プレースホルダ 3"/>
          <p:cNvSpPr>
            <a:spLocks noGrp="1"/>
          </p:cNvSpPr>
          <p:nvPr>
            <p:ph type="sldNum" sz="quarter" idx="12"/>
          </p:nvPr>
        </p:nvSpPr>
        <p:spPr>
          <a:noFill/>
        </p:spPr>
        <p:txBody>
          <a:bodyPr/>
          <a:lstStyle/>
          <a:p>
            <a:fld id="{6B569FF9-59A7-4FC9-8EE9-1E325BDFFC85}" type="slidenum">
              <a:rPr lang="en-US" altLang="ja-JP" smtClean="0"/>
              <a:pPr/>
              <a:t>19</a:t>
            </a:fld>
            <a:endParaRPr lang="en-US" altLang="ja-JP" smtClean="0"/>
          </a:p>
        </p:txBody>
      </p:sp>
      <p:sp>
        <p:nvSpPr>
          <p:cNvPr id="13333" name="Text Box 2"/>
          <p:cNvSpPr txBox="1">
            <a:spLocks noChangeArrowheads="1"/>
          </p:cNvSpPr>
          <p:nvPr/>
        </p:nvSpPr>
        <p:spPr bwMode="auto">
          <a:xfrm>
            <a:off x="441325" y="117475"/>
            <a:ext cx="6497638" cy="822325"/>
          </a:xfrm>
          <a:prstGeom prst="rect">
            <a:avLst/>
          </a:prstGeom>
          <a:noFill/>
          <a:ln w="9525">
            <a:noFill/>
            <a:miter lim="800000"/>
            <a:headEnd/>
            <a:tailEnd/>
          </a:ln>
        </p:spPr>
        <p:txBody>
          <a:bodyPr wrap="none">
            <a:spAutoFit/>
          </a:bodyPr>
          <a:lstStyle/>
          <a:p>
            <a:r>
              <a:rPr lang="ja-JP" altLang="en-US"/>
              <a:t>これ以降の項は、</a:t>
            </a:r>
            <a:r>
              <a:rPr lang="en-US" altLang="ja-JP"/>
              <a:t>N</a:t>
            </a:r>
            <a:r>
              <a:rPr lang="ja-JP" altLang="en-US"/>
              <a:t>の状態遷移関数による遷移を</a:t>
            </a:r>
          </a:p>
          <a:p>
            <a:r>
              <a:rPr lang="ja-JP" altLang="en-US"/>
              <a:t>適切にシミュレートするための節である。</a:t>
            </a:r>
          </a:p>
        </p:txBody>
      </p:sp>
      <p:sp>
        <p:nvSpPr>
          <p:cNvPr id="13334" name="Text Box 3"/>
          <p:cNvSpPr txBox="1">
            <a:spLocks noChangeArrowheads="1"/>
          </p:cNvSpPr>
          <p:nvPr/>
        </p:nvSpPr>
        <p:spPr bwMode="auto">
          <a:xfrm>
            <a:off x="517525" y="1163638"/>
            <a:ext cx="696913" cy="457200"/>
          </a:xfrm>
          <a:prstGeom prst="rect">
            <a:avLst/>
          </a:prstGeom>
          <a:noFill/>
          <a:ln w="9525">
            <a:noFill/>
            <a:miter lim="800000"/>
            <a:headEnd/>
            <a:tailEnd/>
          </a:ln>
        </p:spPr>
        <p:txBody>
          <a:bodyPr wrap="none">
            <a:spAutoFit/>
          </a:bodyPr>
          <a:lstStyle/>
          <a:p>
            <a:r>
              <a:rPr lang="ja-JP" altLang="en-US"/>
              <a:t>（４）</a:t>
            </a:r>
          </a:p>
        </p:txBody>
      </p:sp>
      <p:sp>
        <p:nvSpPr>
          <p:cNvPr id="13335" name="Text Box 4"/>
          <p:cNvSpPr txBox="1">
            <a:spLocks noChangeArrowheads="1"/>
          </p:cNvSpPr>
          <p:nvPr/>
        </p:nvSpPr>
        <p:spPr bwMode="auto">
          <a:xfrm>
            <a:off x="1050925" y="1163638"/>
            <a:ext cx="6410325" cy="1187450"/>
          </a:xfrm>
          <a:prstGeom prst="rect">
            <a:avLst/>
          </a:prstGeom>
          <a:noFill/>
          <a:ln w="9525">
            <a:noFill/>
            <a:miter lim="800000"/>
            <a:headEnd/>
            <a:tailEnd/>
          </a:ln>
        </p:spPr>
        <p:txBody>
          <a:bodyPr wrap="none">
            <a:spAutoFit/>
          </a:bodyPr>
          <a:lstStyle/>
          <a:p>
            <a:r>
              <a:rPr lang="ja-JP" altLang="en-US"/>
              <a:t>計算パスの遷移が時刻　　から時刻　　　　　に</a:t>
            </a:r>
          </a:p>
          <a:p>
            <a:r>
              <a:rPr lang="ja-JP" altLang="en-US"/>
              <a:t>正しく変化していることを保証する節を構成する。</a:t>
            </a:r>
          </a:p>
          <a:p>
            <a:r>
              <a:rPr lang="ja-JP" altLang="en-US"/>
              <a:t>まず、ヘッドが影響を与えない部分を考察する。</a:t>
            </a:r>
          </a:p>
        </p:txBody>
      </p:sp>
      <p:graphicFrame>
        <p:nvGraphicFramePr>
          <p:cNvPr id="13314" name="Object 1024"/>
          <p:cNvGraphicFramePr>
            <a:graphicFrameLocks noChangeAspect="1"/>
          </p:cNvGraphicFramePr>
          <p:nvPr/>
        </p:nvGraphicFramePr>
        <p:xfrm>
          <a:off x="4171950" y="1219200"/>
          <a:ext cx="301625" cy="452438"/>
        </p:xfrm>
        <a:graphic>
          <a:graphicData uri="http://schemas.openxmlformats.org/presentationml/2006/ole">
            <p:oleObj spid="_x0000_s13314" name="Equation" r:id="rId3" imgW="101520" imgH="152280" progId="Equation.DSMT4">
              <p:embed/>
            </p:oleObj>
          </a:graphicData>
        </a:graphic>
      </p:graphicFrame>
      <p:graphicFrame>
        <p:nvGraphicFramePr>
          <p:cNvPr id="13315" name="Object 1025"/>
          <p:cNvGraphicFramePr>
            <a:graphicFrameLocks noChangeAspect="1"/>
          </p:cNvGraphicFramePr>
          <p:nvPr/>
        </p:nvGraphicFramePr>
        <p:xfrm>
          <a:off x="5867400" y="1219200"/>
          <a:ext cx="681038" cy="354013"/>
        </p:xfrm>
        <a:graphic>
          <a:graphicData uri="http://schemas.openxmlformats.org/presentationml/2006/ole">
            <p:oleObj spid="_x0000_s13315" name="Equation" r:id="rId4" imgW="342720" imgH="177480" progId="Equation.DSMT4">
              <p:embed/>
            </p:oleObj>
          </a:graphicData>
        </a:graphic>
      </p:graphicFrame>
      <p:graphicFrame>
        <p:nvGraphicFramePr>
          <p:cNvPr id="13316" name="Object 1026"/>
          <p:cNvGraphicFramePr>
            <a:graphicFrameLocks noChangeAspect="1"/>
          </p:cNvGraphicFramePr>
          <p:nvPr/>
        </p:nvGraphicFramePr>
        <p:xfrm>
          <a:off x="811213" y="2743200"/>
          <a:ext cx="6265862" cy="601663"/>
        </p:xfrm>
        <a:graphic>
          <a:graphicData uri="http://schemas.openxmlformats.org/presentationml/2006/ole">
            <p:oleObj spid="_x0000_s13316" name="Equation" r:id="rId5" imgW="2908080" imgH="279360" progId="Equation.DSMT4">
              <p:embed/>
            </p:oleObj>
          </a:graphicData>
        </a:graphic>
      </p:graphicFrame>
      <p:sp>
        <p:nvSpPr>
          <p:cNvPr id="13336" name="Text Box 8"/>
          <p:cNvSpPr txBox="1">
            <a:spLocks noChangeArrowheads="1"/>
          </p:cNvSpPr>
          <p:nvPr/>
        </p:nvSpPr>
        <p:spPr bwMode="auto">
          <a:xfrm>
            <a:off x="822325" y="3449638"/>
            <a:ext cx="7735888" cy="1552575"/>
          </a:xfrm>
          <a:prstGeom prst="rect">
            <a:avLst/>
          </a:prstGeom>
          <a:noFill/>
          <a:ln w="9525">
            <a:noFill/>
            <a:miter lim="800000"/>
            <a:headEnd/>
            <a:tailEnd/>
          </a:ln>
        </p:spPr>
        <p:txBody>
          <a:bodyPr wrap="none">
            <a:spAutoFit/>
          </a:bodyPr>
          <a:lstStyle/>
          <a:p>
            <a:r>
              <a:rPr lang="ja-JP" altLang="en-US"/>
              <a:t>ここで、　　　は　　　　　　　　　　　の全ての時刻、</a:t>
            </a:r>
          </a:p>
          <a:p>
            <a:r>
              <a:rPr lang="ja-JP" altLang="en-US"/>
              <a:t>　　　は　　　　　　　　　　　　の全てのセル、</a:t>
            </a:r>
          </a:p>
          <a:p>
            <a:r>
              <a:rPr lang="ja-JP" altLang="en-US"/>
              <a:t>　　　　　　　　　　　は全てのテープ記号の組み合わせを持つ</a:t>
            </a:r>
          </a:p>
          <a:p>
            <a:r>
              <a:rPr lang="ja-JP" altLang="en-US"/>
              <a:t>ものとする。</a:t>
            </a:r>
          </a:p>
        </p:txBody>
      </p:sp>
      <p:graphicFrame>
        <p:nvGraphicFramePr>
          <p:cNvPr id="13317" name="Object 1027"/>
          <p:cNvGraphicFramePr>
            <a:graphicFrameLocks noChangeAspect="1"/>
          </p:cNvGraphicFramePr>
          <p:nvPr/>
        </p:nvGraphicFramePr>
        <p:xfrm>
          <a:off x="2057400" y="3429000"/>
          <a:ext cx="301625" cy="452438"/>
        </p:xfrm>
        <a:graphic>
          <a:graphicData uri="http://schemas.openxmlformats.org/presentationml/2006/ole">
            <p:oleObj spid="_x0000_s13317" name="Equation" r:id="rId6" imgW="101520" imgH="152280" progId="Equation.DSMT4">
              <p:embed/>
            </p:oleObj>
          </a:graphicData>
        </a:graphic>
      </p:graphicFrame>
      <p:graphicFrame>
        <p:nvGraphicFramePr>
          <p:cNvPr id="13318" name="Object 1028"/>
          <p:cNvGraphicFramePr>
            <a:graphicFrameLocks noChangeAspect="1"/>
          </p:cNvGraphicFramePr>
          <p:nvPr/>
        </p:nvGraphicFramePr>
        <p:xfrm>
          <a:off x="2895600" y="3429000"/>
          <a:ext cx="2057400" cy="492125"/>
        </p:xfrm>
        <a:graphic>
          <a:graphicData uri="http://schemas.openxmlformats.org/presentationml/2006/ole">
            <p:oleObj spid="_x0000_s13318" name="Equation" r:id="rId7" imgW="850680" imgH="203040" progId="Equation.DSMT4">
              <p:embed/>
            </p:oleObj>
          </a:graphicData>
        </a:graphic>
      </p:graphicFrame>
      <p:graphicFrame>
        <p:nvGraphicFramePr>
          <p:cNvPr id="13319" name="Object 1029"/>
          <p:cNvGraphicFramePr>
            <a:graphicFrameLocks noChangeAspect="1"/>
          </p:cNvGraphicFramePr>
          <p:nvPr/>
        </p:nvGraphicFramePr>
        <p:xfrm>
          <a:off x="1200150" y="3848100"/>
          <a:ext cx="339725" cy="376238"/>
        </p:xfrm>
        <a:graphic>
          <a:graphicData uri="http://schemas.openxmlformats.org/presentationml/2006/ole">
            <p:oleObj spid="_x0000_s13319" name="Equation" r:id="rId8" imgW="114120" imgH="126720" progId="Equation.DSMT4">
              <p:embed/>
            </p:oleObj>
          </a:graphicData>
        </a:graphic>
      </p:graphicFrame>
      <p:graphicFrame>
        <p:nvGraphicFramePr>
          <p:cNvPr id="13320" name="Object 1030"/>
          <p:cNvGraphicFramePr>
            <a:graphicFrameLocks noChangeAspect="1"/>
          </p:cNvGraphicFramePr>
          <p:nvPr/>
        </p:nvGraphicFramePr>
        <p:xfrm>
          <a:off x="2116138" y="3810000"/>
          <a:ext cx="1957387" cy="492125"/>
        </p:xfrm>
        <a:graphic>
          <a:graphicData uri="http://schemas.openxmlformats.org/presentationml/2006/ole">
            <p:oleObj spid="_x0000_s13320" name="Equation" r:id="rId9" imgW="863280" imgH="203040" progId="Equation.DSMT4">
              <p:embed/>
            </p:oleObj>
          </a:graphicData>
        </a:graphic>
      </p:graphicFrame>
      <p:graphicFrame>
        <p:nvGraphicFramePr>
          <p:cNvPr id="13321" name="Object 1031"/>
          <p:cNvGraphicFramePr>
            <a:graphicFrameLocks noChangeAspect="1"/>
          </p:cNvGraphicFramePr>
          <p:nvPr/>
        </p:nvGraphicFramePr>
        <p:xfrm>
          <a:off x="685800" y="4267200"/>
          <a:ext cx="2362200" cy="438150"/>
        </p:xfrm>
        <a:graphic>
          <a:graphicData uri="http://schemas.openxmlformats.org/presentationml/2006/ole">
            <p:oleObj spid="_x0000_s13321" name="Equation" r:id="rId10" imgW="1091880" imgH="203040" progId="Equation.DSMT4">
              <p:embed/>
            </p:oleObj>
          </a:graphicData>
        </a:graphic>
      </p:graphicFrame>
      <p:sp>
        <p:nvSpPr>
          <p:cNvPr id="13337" name="Rectangle 16"/>
          <p:cNvSpPr>
            <a:spLocks noChangeArrowheads="1"/>
          </p:cNvSpPr>
          <p:nvPr/>
        </p:nvSpPr>
        <p:spPr bwMode="auto">
          <a:xfrm>
            <a:off x="3581400" y="5257800"/>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3338" name="Rectangle 17"/>
          <p:cNvSpPr>
            <a:spLocks noChangeArrowheads="1"/>
          </p:cNvSpPr>
          <p:nvPr/>
        </p:nvSpPr>
        <p:spPr bwMode="auto">
          <a:xfrm>
            <a:off x="3962400" y="5257800"/>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3339" name="Rectangle 18"/>
          <p:cNvSpPr>
            <a:spLocks noChangeArrowheads="1"/>
          </p:cNvSpPr>
          <p:nvPr/>
        </p:nvSpPr>
        <p:spPr bwMode="auto">
          <a:xfrm>
            <a:off x="4343400" y="5257800"/>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3340" name="AutoShape 19"/>
          <p:cNvSpPr>
            <a:spLocks noChangeArrowheads="1"/>
          </p:cNvSpPr>
          <p:nvPr/>
        </p:nvSpPr>
        <p:spPr bwMode="auto">
          <a:xfrm>
            <a:off x="4038600" y="5791200"/>
            <a:ext cx="152400" cy="304800"/>
          </a:xfrm>
          <a:prstGeom prst="downArrow">
            <a:avLst>
              <a:gd name="adj1" fmla="val 50000"/>
              <a:gd name="adj2" fmla="val 50000"/>
            </a:avLst>
          </a:prstGeom>
          <a:solidFill>
            <a:schemeClr val="accent1"/>
          </a:solidFill>
          <a:ln w="9525">
            <a:solidFill>
              <a:schemeClr val="tx1"/>
            </a:solidFill>
            <a:miter lim="800000"/>
            <a:headEnd/>
            <a:tailEnd/>
          </a:ln>
        </p:spPr>
        <p:txBody>
          <a:bodyPr vert="eaVert" wrap="none" anchor="ctr"/>
          <a:lstStyle/>
          <a:p>
            <a:pPr algn="ctr"/>
            <a:endParaRPr lang="ja-JP" altLang="ja-JP"/>
          </a:p>
        </p:txBody>
      </p:sp>
      <p:sp>
        <p:nvSpPr>
          <p:cNvPr id="13341" name="Text Box 23"/>
          <p:cNvSpPr txBox="1">
            <a:spLocks noChangeArrowheads="1"/>
          </p:cNvSpPr>
          <p:nvPr/>
        </p:nvSpPr>
        <p:spPr bwMode="auto">
          <a:xfrm>
            <a:off x="2209800" y="5181600"/>
            <a:ext cx="1049338" cy="457200"/>
          </a:xfrm>
          <a:prstGeom prst="rect">
            <a:avLst/>
          </a:prstGeom>
          <a:noFill/>
          <a:ln w="9525">
            <a:noFill/>
            <a:miter lim="800000"/>
            <a:headEnd/>
            <a:tailEnd/>
          </a:ln>
        </p:spPr>
        <p:txBody>
          <a:bodyPr wrap="none">
            <a:spAutoFit/>
          </a:bodyPr>
          <a:lstStyle/>
          <a:p>
            <a:r>
              <a:rPr lang="ja-JP" altLang="en-US"/>
              <a:t>時刻ｔ：</a:t>
            </a:r>
          </a:p>
        </p:txBody>
      </p:sp>
      <p:sp>
        <p:nvSpPr>
          <p:cNvPr id="13342" name="Text Box 24"/>
          <p:cNvSpPr txBox="1">
            <a:spLocks noChangeArrowheads="1"/>
          </p:cNvSpPr>
          <p:nvPr/>
        </p:nvSpPr>
        <p:spPr bwMode="auto">
          <a:xfrm>
            <a:off x="1828800" y="6172200"/>
            <a:ext cx="1562100" cy="457200"/>
          </a:xfrm>
          <a:prstGeom prst="rect">
            <a:avLst/>
          </a:prstGeom>
          <a:noFill/>
          <a:ln w="9525">
            <a:noFill/>
            <a:miter lim="800000"/>
            <a:headEnd/>
            <a:tailEnd/>
          </a:ln>
        </p:spPr>
        <p:txBody>
          <a:bodyPr wrap="none">
            <a:spAutoFit/>
          </a:bodyPr>
          <a:lstStyle/>
          <a:p>
            <a:r>
              <a:rPr lang="ja-JP" altLang="en-US"/>
              <a:t>時刻ｔ＋１：</a:t>
            </a:r>
          </a:p>
        </p:txBody>
      </p:sp>
      <p:graphicFrame>
        <p:nvGraphicFramePr>
          <p:cNvPr id="13322" name="Object 1032"/>
          <p:cNvGraphicFramePr>
            <a:graphicFrameLocks noChangeAspect="1"/>
          </p:cNvGraphicFramePr>
          <p:nvPr/>
        </p:nvGraphicFramePr>
        <p:xfrm>
          <a:off x="3505200" y="4953000"/>
          <a:ext cx="206375" cy="228600"/>
        </p:xfrm>
        <a:graphic>
          <a:graphicData uri="http://schemas.openxmlformats.org/presentationml/2006/ole">
            <p:oleObj spid="_x0000_s13322" name="Equation" r:id="rId11" imgW="114120" imgH="126720" progId="Equation.DSMT4">
              <p:embed/>
            </p:oleObj>
          </a:graphicData>
        </a:graphic>
      </p:graphicFrame>
      <p:graphicFrame>
        <p:nvGraphicFramePr>
          <p:cNvPr id="13323" name="Object 1033"/>
          <p:cNvGraphicFramePr>
            <a:graphicFrameLocks noChangeAspect="1"/>
          </p:cNvGraphicFramePr>
          <p:nvPr/>
        </p:nvGraphicFramePr>
        <p:xfrm>
          <a:off x="3810000" y="4876800"/>
          <a:ext cx="609600" cy="293688"/>
        </p:xfrm>
        <a:graphic>
          <a:graphicData uri="http://schemas.openxmlformats.org/presentationml/2006/ole">
            <p:oleObj spid="_x0000_s13323" name="Equation" r:id="rId12" imgW="368280" imgH="177480" progId="Equation.DSMT4">
              <p:embed/>
            </p:oleObj>
          </a:graphicData>
        </a:graphic>
      </p:graphicFrame>
      <p:graphicFrame>
        <p:nvGraphicFramePr>
          <p:cNvPr id="13324" name="Object 1034"/>
          <p:cNvGraphicFramePr>
            <a:graphicFrameLocks noChangeAspect="1"/>
          </p:cNvGraphicFramePr>
          <p:nvPr/>
        </p:nvGraphicFramePr>
        <p:xfrm>
          <a:off x="4419600" y="4876800"/>
          <a:ext cx="630238" cy="293688"/>
        </p:xfrm>
        <a:graphic>
          <a:graphicData uri="http://schemas.openxmlformats.org/presentationml/2006/ole">
            <p:oleObj spid="_x0000_s13324" name="Equation" r:id="rId13" imgW="380880" imgH="177480" progId="Equation.DSMT4">
              <p:embed/>
            </p:oleObj>
          </a:graphicData>
        </a:graphic>
      </p:graphicFrame>
      <p:graphicFrame>
        <p:nvGraphicFramePr>
          <p:cNvPr id="13325" name="Object 1035"/>
          <p:cNvGraphicFramePr>
            <a:graphicFrameLocks noChangeAspect="1"/>
          </p:cNvGraphicFramePr>
          <p:nvPr/>
        </p:nvGraphicFramePr>
        <p:xfrm>
          <a:off x="3581400" y="5334000"/>
          <a:ext cx="303213" cy="274638"/>
        </p:xfrm>
        <a:graphic>
          <a:graphicData uri="http://schemas.openxmlformats.org/presentationml/2006/ole">
            <p:oleObj spid="_x0000_s13325" name="Equation" r:id="rId14" imgW="139680" imgH="126720" progId="Equation.DSMT4">
              <p:embed/>
            </p:oleObj>
          </a:graphicData>
        </a:graphic>
      </p:graphicFrame>
      <p:graphicFrame>
        <p:nvGraphicFramePr>
          <p:cNvPr id="13326" name="Object 1036"/>
          <p:cNvGraphicFramePr>
            <a:graphicFrameLocks noChangeAspect="1"/>
          </p:cNvGraphicFramePr>
          <p:nvPr/>
        </p:nvGraphicFramePr>
        <p:xfrm>
          <a:off x="4038600" y="5251450"/>
          <a:ext cx="303213" cy="439738"/>
        </p:xfrm>
        <a:graphic>
          <a:graphicData uri="http://schemas.openxmlformats.org/presentationml/2006/ole">
            <p:oleObj spid="_x0000_s13326" name="Equation" r:id="rId15" imgW="139680" imgH="203040" progId="Equation.DSMT4">
              <p:embed/>
            </p:oleObj>
          </a:graphicData>
        </a:graphic>
      </p:graphicFrame>
      <p:graphicFrame>
        <p:nvGraphicFramePr>
          <p:cNvPr id="13327" name="Object 1037"/>
          <p:cNvGraphicFramePr>
            <a:graphicFrameLocks noChangeAspect="1"/>
          </p:cNvGraphicFramePr>
          <p:nvPr/>
        </p:nvGraphicFramePr>
        <p:xfrm>
          <a:off x="4419600" y="5292725"/>
          <a:ext cx="303213" cy="357188"/>
        </p:xfrm>
        <a:graphic>
          <a:graphicData uri="http://schemas.openxmlformats.org/presentationml/2006/ole">
            <p:oleObj spid="_x0000_s13327" name="Equation" r:id="rId16" imgW="139680" imgH="164880" progId="Equation.DSMT4">
              <p:embed/>
            </p:oleObj>
          </a:graphicData>
        </a:graphic>
      </p:graphicFrame>
      <p:sp>
        <p:nvSpPr>
          <p:cNvPr id="13343" name="Rectangle 32"/>
          <p:cNvSpPr>
            <a:spLocks noChangeArrowheads="1"/>
          </p:cNvSpPr>
          <p:nvPr/>
        </p:nvSpPr>
        <p:spPr bwMode="auto">
          <a:xfrm>
            <a:off x="3581400" y="6424613"/>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3344" name="Rectangle 33"/>
          <p:cNvSpPr>
            <a:spLocks noChangeArrowheads="1"/>
          </p:cNvSpPr>
          <p:nvPr/>
        </p:nvSpPr>
        <p:spPr bwMode="auto">
          <a:xfrm>
            <a:off x="3962400" y="6424613"/>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3345" name="Rectangle 34"/>
          <p:cNvSpPr>
            <a:spLocks noChangeArrowheads="1"/>
          </p:cNvSpPr>
          <p:nvPr/>
        </p:nvSpPr>
        <p:spPr bwMode="auto">
          <a:xfrm>
            <a:off x="4343400" y="6424613"/>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graphicFrame>
        <p:nvGraphicFramePr>
          <p:cNvPr id="13328" name="Object 1038"/>
          <p:cNvGraphicFramePr>
            <a:graphicFrameLocks noChangeAspect="1"/>
          </p:cNvGraphicFramePr>
          <p:nvPr/>
        </p:nvGraphicFramePr>
        <p:xfrm>
          <a:off x="3505200" y="6119813"/>
          <a:ext cx="206375" cy="228600"/>
        </p:xfrm>
        <a:graphic>
          <a:graphicData uri="http://schemas.openxmlformats.org/presentationml/2006/ole">
            <p:oleObj spid="_x0000_s13328" name="Equation" r:id="rId17" imgW="114120" imgH="126720" progId="Equation.DSMT4">
              <p:embed/>
            </p:oleObj>
          </a:graphicData>
        </a:graphic>
      </p:graphicFrame>
      <p:graphicFrame>
        <p:nvGraphicFramePr>
          <p:cNvPr id="13329" name="Object 1039"/>
          <p:cNvGraphicFramePr>
            <a:graphicFrameLocks noChangeAspect="1"/>
          </p:cNvGraphicFramePr>
          <p:nvPr/>
        </p:nvGraphicFramePr>
        <p:xfrm>
          <a:off x="3810000" y="6043613"/>
          <a:ext cx="609600" cy="293687"/>
        </p:xfrm>
        <a:graphic>
          <a:graphicData uri="http://schemas.openxmlformats.org/presentationml/2006/ole">
            <p:oleObj spid="_x0000_s13329" name="Equation" r:id="rId18" imgW="368280" imgH="177480" progId="Equation.DSMT4">
              <p:embed/>
            </p:oleObj>
          </a:graphicData>
        </a:graphic>
      </p:graphicFrame>
      <p:graphicFrame>
        <p:nvGraphicFramePr>
          <p:cNvPr id="13330" name="Object 1040"/>
          <p:cNvGraphicFramePr>
            <a:graphicFrameLocks noChangeAspect="1"/>
          </p:cNvGraphicFramePr>
          <p:nvPr/>
        </p:nvGraphicFramePr>
        <p:xfrm>
          <a:off x="4419600" y="6043613"/>
          <a:ext cx="630238" cy="293687"/>
        </p:xfrm>
        <a:graphic>
          <a:graphicData uri="http://schemas.openxmlformats.org/presentationml/2006/ole">
            <p:oleObj spid="_x0000_s13330" name="Equation" r:id="rId19" imgW="380880" imgH="177480" progId="Equation.DSMT4">
              <p:embed/>
            </p:oleObj>
          </a:graphicData>
        </a:graphic>
      </p:graphicFrame>
      <p:graphicFrame>
        <p:nvGraphicFramePr>
          <p:cNvPr id="13331" name="Object 1041"/>
          <p:cNvGraphicFramePr>
            <a:graphicFrameLocks noChangeAspect="1"/>
          </p:cNvGraphicFramePr>
          <p:nvPr/>
        </p:nvGraphicFramePr>
        <p:xfrm>
          <a:off x="4038600" y="6418263"/>
          <a:ext cx="303213" cy="439737"/>
        </p:xfrm>
        <a:graphic>
          <a:graphicData uri="http://schemas.openxmlformats.org/presentationml/2006/ole">
            <p:oleObj spid="_x0000_s13331" name="Equation" r:id="rId20" imgW="139680" imgH="203040" progId="Equation.DSMT4">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番号プレースホルダ 4"/>
          <p:cNvSpPr>
            <a:spLocks noGrp="1"/>
          </p:cNvSpPr>
          <p:nvPr>
            <p:ph type="sldNum" sz="quarter" idx="12"/>
          </p:nvPr>
        </p:nvSpPr>
        <p:spPr>
          <a:noFill/>
        </p:spPr>
        <p:txBody>
          <a:bodyPr/>
          <a:lstStyle/>
          <a:p>
            <a:fld id="{0DAADBDE-0BA9-4B90-B1C9-E3E8EE26FD6A}" type="slidenum">
              <a:rPr lang="en-US" altLang="ja-JP" smtClean="0"/>
              <a:pPr/>
              <a:t>2</a:t>
            </a:fld>
            <a:endParaRPr lang="en-US" altLang="ja-JP" smtClean="0"/>
          </a:p>
        </p:txBody>
      </p:sp>
      <p:sp>
        <p:nvSpPr>
          <p:cNvPr id="24579" name="Text Box 2"/>
          <p:cNvSpPr txBox="1">
            <a:spLocks noChangeArrowheads="1"/>
          </p:cNvSpPr>
          <p:nvPr/>
        </p:nvSpPr>
        <p:spPr bwMode="auto">
          <a:xfrm>
            <a:off x="685800" y="1371600"/>
            <a:ext cx="7635875" cy="3013075"/>
          </a:xfrm>
          <a:prstGeom prst="rect">
            <a:avLst/>
          </a:prstGeom>
          <a:noFill/>
          <a:ln w="9525">
            <a:noFill/>
            <a:miter lim="800000"/>
            <a:headEnd/>
            <a:tailEnd/>
          </a:ln>
        </p:spPr>
        <p:txBody>
          <a:bodyPr>
            <a:spAutoFit/>
          </a:bodyPr>
          <a:lstStyle/>
          <a:p>
            <a:r>
              <a:rPr lang="ja-JP" altLang="en-US"/>
              <a:t>　　クラス</a:t>
            </a:r>
            <a:r>
              <a:rPr lang="en-US" altLang="ja-JP"/>
              <a:t>NP</a:t>
            </a:r>
            <a:r>
              <a:rPr lang="ja-JP" altLang="en-US"/>
              <a:t>内の問題をすべて多項式時間帰着できるような問題が存在する。このような問題を</a:t>
            </a:r>
            <a:r>
              <a:rPr lang="en-US" altLang="ja-JP">
                <a:solidFill>
                  <a:srgbClr val="FF0000"/>
                </a:solidFill>
              </a:rPr>
              <a:t>NP</a:t>
            </a:r>
            <a:r>
              <a:rPr lang="ja-JP" altLang="en-US">
                <a:solidFill>
                  <a:srgbClr val="FF0000"/>
                </a:solidFill>
              </a:rPr>
              <a:t>困難問題</a:t>
            </a:r>
            <a:r>
              <a:rPr lang="en-US" altLang="ja-JP">
                <a:solidFill>
                  <a:srgbClr val="FF0000"/>
                </a:solidFill>
              </a:rPr>
              <a:t>(NP-hard</a:t>
            </a:r>
            <a:r>
              <a:rPr lang="ja-JP" altLang="en-US">
                <a:solidFill>
                  <a:srgbClr val="FF0000"/>
                </a:solidFill>
              </a:rPr>
              <a:t>　</a:t>
            </a:r>
            <a:r>
              <a:rPr lang="en-US" altLang="ja-JP">
                <a:solidFill>
                  <a:srgbClr val="FF0000"/>
                </a:solidFill>
              </a:rPr>
              <a:t>Problem)</a:t>
            </a:r>
            <a:r>
              <a:rPr lang="ja-JP" altLang="en-US"/>
              <a:t>という。</a:t>
            </a:r>
            <a:r>
              <a:rPr lang="en-US" altLang="ja-JP"/>
              <a:t>NP</a:t>
            </a:r>
            <a:r>
              <a:rPr lang="ja-JP" altLang="en-US"/>
              <a:t>困難問題すべてからなるクラス（問題の集合）を</a:t>
            </a:r>
            <a:r>
              <a:rPr lang="en-US" altLang="ja-JP">
                <a:solidFill>
                  <a:srgbClr val="FF0000"/>
                </a:solidFill>
              </a:rPr>
              <a:t>NP</a:t>
            </a:r>
            <a:r>
              <a:rPr lang="ja-JP" altLang="en-US">
                <a:solidFill>
                  <a:srgbClr val="FF0000"/>
                </a:solidFill>
              </a:rPr>
              <a:t>困難</a:t>
            </a:r>
            <a:r>
              <a:rPr lang="en-US" altLang="ja-JP">
                <a:solidFill>
                  <a:srgbClr val="FF0000"/>
                </a:solidFill>
              </a:rPr>
              <a:t>(NP-hard)</a:t>
            </a:r>
            <a:r>
              <a:rPr lang="ja-JP" altLang="en-US"/>
              <a:t>という。</a:t>
            </a:r>
          </a:p>
          <a:p>
            <a:r>
              <a:rPr lang="ja-JP" altLang="en-US"/>
              <a:t>　　また、</a:t>
            </a:r>
            <a:r>
              <a:rPr lang="en-US" altLang="ja-JP"/>
              <a:t>NP</a:t>
            </a:r>
            <a:r>
              <a:rPr lang="ja-JP" altLang="en-US"/>
              <a:t>困難中には、クラス</a:t>
            </a:r>
            <a:r>
              <a:rPr lang="en-US" altLang="ja-JP"/>
              <a:t>NP</a:t>
            </a:r>
            <a:r>
              <a:rPr lang="ja-JP" altLang="en-US"/>
              <a:t>に含まれている問題もある。クラス</a:t>
            </a:r>
            <a:r>
              <a:rPr lang="en-US" altLang="ja-JP"/>
              <a:t>NP</a:t>
            </a:r>
            <a:r>
              <a:rPr lang="ja-JP" altLang="en-US"/>
              <a:t>に含まれているような</a:t>
            </a:r>
            <a:r>
              <a:rPr lang="en-US" altLang="ja-JP"/>
              <a:t>NP</a:t>
            </a:r>
            <a:r>
              <a:rPr lang="ja-JP" altLang="en-US"/>
              <a:t>困難問題を</a:t>
            </a:r>
            <a:r>
              <a:rPr lang="en-US" altLang="ja-JP">
                <a:solidFill>
                  <a:srgbClr val="FF0000"/>
                </a:solidFill>
              </a:rPr>
              <a:t>NP</a:t>
            </a:r>
            <a:r>
              <a:rPr lang="ja-JP" altLang="en-US">
                <a:solidFill>
                  <a:srgbClr val="FF0000"/>
                </a:solidFill>
              </a:rPr>
              <a:t>完全問題</a:t>
            </a:r>
            <a:r>
              <a:rPr lang="en-US" altLang="ja-JP">
                <a:solidFill>
                  <a:srgbClr val="FF0000"/>
                </a:solidFill>
              </a:rPr>
              <a:t>(NP-complete Problem)</a:t>
            </a:r>
            <a:r>
              <a:rPr lang="ja-JP" altLang="en-US"/>
              <a:t>という。</a:t>
            </a:r>
            <a:r>
              <a:rPr lang="en-US" altLang="ja-JP"/>
              <a:t>NP</a:t>
            </a:r>
            <a:r>
              <a:rPr lang="ja-JP" altLang="en-US"/>
              <a:t>完全問題すべてからなるクラスを</a:t>
            </a:r>
            <a:r>
              <a:rPr lang="en-US" altLang="ja-JP">
                <a:solidFill>
                  <a:srgbClr val="FF0000"/>
                </a:solidFill>
              </a:rPr>
              <a:t>NP</a:t>
            </a:r>
            <a:r>
              <a:rPr lang="ja-JP" altLang="en-US">
                <a:solidFill>
                  <a:srgbClr val="FF0000"/>
                </a:solidFill>
              </a:rPr>
              <a:t>完全</a:t>
            </a:r>
            <a:r>
              <a:rPr lang="en-US" altLang="ja-JP">
                <a:solidFill>
                  <a:srgbClr val="FF0000"/>
                </a:solidFill>
              </a:rPr>
              <a:t>(NP-complete)</a:t>
            </a:r>
            <a:r>
              <a:rPr lang="ja-JP" altLang="en-US"/>
              <a:t>という。</a:t>
            </a:r>
          </a:p>
        </p:txBody>
      </p:sp>
      <p:sp>
        <p:nvSpPr>
          <p:cNvPr id="24580" name="AutoShape 5"/>
          <p:cNvSpPr>
            <a:spLocks noChangeArrowheads="1"/>
          </p:cNvSpPr>
          <p:nvPr/>
        </p:nvSpPr>
        <p:spPr bwMode="auto">
          <a:xfrm>
            <a:off x="533400" y="990600"/>
            <a:ext cx="7772400" cy="3657600"/>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24581" name="Rectangle 6"/>
          <p:cNvSpPr>
            <a:spLocks noGrp="1" noChangeArrowheads="1"/>
          </p:cNvSpPr>
          <p:nvPr>
            <p:ph type="title"/>
          </p:nvPr>
        </p:nvSpPr>
        <p:spPr/>
        <p:txBody>
          <a:bodyPr/>
          <a:lstStyle/>
          <a:p>
            <a:pPr eaLnBrk="1" hangingPunct="1"/>
            <a:r>
              <a:rPr lang="ja-JP" altLang="en-US" smtClean="0"/>
              <a:t>９－１．</a:t>
            </a:r>
            <a:r>
              <a:rPr lang="en-US" altLang="ja-JP" smtClean="0"/>
              <a:t>NP</a:t>
            </a:r>
            <a:r>
              <a:rPr lang="ja-JP" altLang="en-US" smtClean="0"/>
              <a:t>完全と</a:t>
            </a:r>
            <a:r>
              <a:rPr lang="en-US" altLang="ja-JP" smtClean="0"/>
              <a:t>NP</a:t>
            </a:r>
            <a:r>
              <a:rPr lang="ja-JP" altLang="en-US" smtClean="0"/>
              <a:t>困難</a:t>
            </a:r>
          </a:p>
        </p:txBody>
      </p:sp>
      <p:sp>
        <p:nvSpPr>
          <p:cNvPr id="24582" name="AutoShape 7"/>
          <p:cNvSpPr>
            <a:spLocks noChangeArrowheads="1"/>
          </p:cNvSpPr>
          <p:nvPr/>
        </p:nvSpPr>
        <p:spPr bwMode="auto">
          <a:xfrm>
            <a:off x="1295400" y="4953000"/>
            <a:ext cx="5486400" cy="1524000"/>
          </a:xfrm>
          <a:prstGeom prst="wedgeRoundRectCallout">
            <a:avLst>
              <a:gd name="adj1" fmla="val 2287"/>
              <a:gd name="adj2" fmla="val -6104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4583" name="Text Box 8"/>
          <p:cNvSpPr txBox="1">
            <a:spLocks noChangeArrowheads="1"/>
          </p:cNvSpPr>
          <p:nvPr/>
        </p:nvSpPr>
        <p:spPr bwMode="auto">
          <a:xfrm>
            <a:off x="1447800" y="5105400"/>
            <a:ext cx="5080000" cy="1187450"/>
          </a:xfrm>
          <a:prstGeom prst="rect">
            <a:avLst/>
          </a:prstGeom>
          <a:noFill/>
          <a:ln w="9525">
            <a:noFill/>
            <a:miter lim="800000"/>
            <a:headEnd/>
            <a:tailEnd/>
          </a:ln>
        </p:spPr>
        <p:txBody>
          <a:bodyPr wrap="none">
            <a:spAutoFit/>
          </a:bodyPr>
          <a:lstStyle/>
          <a:p>
            <a:r>
              <a:rPr lang="ja-JP" altLang="en-US"/>
              <a:t>実は、この</a:t>
            </a:r>
            <a:r>
              <a:rPr lang="en-US" altLang="ja-JP"/>
              <a:t>NP</a:t>
            </a:r>
            <a:r>
              <a:rPr lang="ja-JP" altLang="en-US"/>
              <a:t>困難な問題が、</a:t>
            </a:r>
          </a:p>
          <a:p>
            <a:r>
              <a:rPr lang="ja-JP" altLang="en-US"/>
              <a:t>実用的な範囲で厳密解を求めることが</a:t>
            </a:r>
          </a:p>
          <a:p>
            <a:r>
              <a:rPr lang="ja-JP" altLang="en-US"/>
              <a:t>できないクラスと考えられている。</a:t>
            </a:r>
          </a:p>
        </p:txBody>
      </p:sp>
      <p:sp>
        <p:nvSpPr>
          <p:cNvPr id="8" name="テキスト ボックス 7"/>
          <p:cNvSpPr txBox="1"/>
          <p:nvPr/>
        </p:nvSpPr>
        <p:spPr>
          <a:xfrm>
            <a:off x="1285852" y="785794"/>
            <a:ext cx="3722494" cy="461665"/>
          </a:xfrm>
          <a:prstGeom prst="rect">
            <a:avLst/>
          </a:prstGeom>
          <a:solidFill>
            <a:schemeClr val="bg1"/>
          </a:solidFill>
          <a:ln>
            <a:solidFill>
              <a:schemeClr val="bg1"/>
            </a:solidFill>
          </a:ln>
        </p:spPr>
        <p:txBody>
          <a:bodyPr wrap="none" rtlCol="0">
            <a:spAutoFit/>
          </a:bodyPr>
          <a:lstStyle/>
          <a:p>
            <a:r>
              <a:rPr kumimoji="1" lang="ja-JP" altLang="en-US" dirty="0" smtClean="0">
                <a:solidFill>
                  <a:schemeClr val="accent1">
                    <a:lumMod val="50000"/>
                  </a:schemeClr>
                </a:solidFill>
              </a:rPr>
              <a:t>定義：　（</a:t>
            </a:r>
            <a:r>
              <a:rPr kumimoji="1" lang="en-US" altLang="ja-JP" dirty="0" smtClean="0">
                <a:solidFill>
                  <a:schemeClr val="accent1">
                    <a:lumMod val="50000"/>
                  </a:schemeClr>
                </a:solidFill>
              </a:rPr>
              <a:t>NP</a:t>
            </a:r>
            <a:r>
              <a:rPr kumimoji="1" lang="ja-JP" altLang="en-US" dirty="0" smtClean="0">
                <a:solidFill>
                  <a:schemeClr val="accent1">
                    <a:lumMod val="50000"/>
                  </a:schemeClr>
                </a:solidFill>
              </a:rPr>
              <a:t>完全と</a:t>
            </a:r>
            <a:r>
              <a:rPr kumimoji="1" lang="en-US" altLang="ja-JP" dirty="0" smtClean="0">
                <a:solidFill>
                  <a:schemeClr val="accent1">
                    <a:lumMod val="50000"/>
                  </a:schemeClr>
                </a:solidFill>
              </a:rPr>
              <a:t>NP</a:t>
            </a:r>
            <a:r>
              <a:rPr kumimoji="1" lang="ja-JP" altLang="en-US" dirty="0" smtClean="0">
                <a:solidFill>
                  <a:schemeClr val="accent1">
                    <a:lumMod val="50000"/>
                  </a:schemeClr>
                </a:solidFill>
              </a:rPr>
              <a:t>困難）</a:t>
            </a:r>
            <a:endParaRPr kumimoji="1" lang="ja-JP" altLang="en-US"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3" name="スライド番号プレースホルダ 4"/>
          <p:cNvSpPr>
            <a:spLocks noGrp="1"/>
          </p:cNvSpPr>
          <p:nvPr>
            <p:ph type="sldNum" sz="quarter" idx="12"/>
          </p:nvPr>
        </p:nvSpPr>
        <p:spPr>
          <a:noFill/>
        </p:spPr>
        <p:txBody>
          <a:bodyPr/>
          <a:lstStyle/>
          <a:p>
            <a:fld id="{AAD478FA-D3E0-4269-849B-8D20B758E33A}" type="slidenum">
              <a:rPr lang="en-US" altLang="ja-JP" smtClean="0"/>
              <a:pPr/>
              <a:t>20</a:t>
            </a:fld>
            <a:endParaRPr lang="en-US" altLang="ja-JP" smtClean="0"/>
          </a:p>
        </p:txBody>
      </p:sp>
      <p:sp>
        <p:nvSpPr>
          <p:cNvPr id="14354" name="Text Box 3"/>
          <p:cNvSpPr txBox="1">
            <a:spLocks noChangeArrowheads="1"/>
          </p:cNvSpPr>
          <p:nvPr/>
        </p:nvSpPr>
        <p:spPr bwMode="auto">
          <a:xfrm>
            <a:off x="517525" y="20638"/>
            <a:ext cx="6975475" cy="822325"/>
          </a:xfrm>
          <a:prstGeom prst="rect">
            <a:avLst/>
          </a:prstGeom>
          <a:noFill/>
          <a:ln w="9525">
            <a:noFill/>
            <a:miter lim="800000"/>
            <a:headEnd/>
            <a:tailEnd/>
          </a:ln>
        </p:spPr>
        <p:txBody>
          <a:bodyPr wrap="none">
            <a:spAutoFit/>
          </a:bodyPr>
          <a:lstStyle/>
          <a:p>
            <a:r>
              <a:rPr lang="ja-JP" altLang="en-US"/>
              <a:t>（５）ヘッドが存在する場合に、決定的に遷移する部分</a:t>
            </a:r>
          </a:p>
          <a:p>
            <a:r>
              <a:rPr lang="ja-JP" altLang="en-US"/>
              <a:t>　　をシミュレートするように節を構成する。</a:t>
            </a:r>
          </a:p>
        </p:txBody>
      </p:sp>
      <p:sp>
        <p:nvSpPr>
          <p:cNvPr id="14355" name="Rectangle 4"/>
          <p:cNvSpPr>
            <a:spLocks noChangeArrowheads="1"/>
          </p:cNvSpPr>
          <p:nvPr/>
        </p:nvSpPr>
        <p:spPr bwMode="auto">
          <a:xfrm>
            <a:off x="2819400" y="1336675"/>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4356" name="Rectangle 5"/>
          <p:cNvSpPr>
            <a:spLocks noChangeArrowheads="1"/>
          </p:cNvSpPr>
          <p:nvPr/>
        </p:nvSpPr>
        <p:spPr bwMode="auto">
          <a:xfrm>
            <a:off x="3200400" y="1336675"/>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4357" name="Rectangle 6"/>
          <p:cNvSpPr>
            <a:spLocks noChangeArrowheads="1"/>
          </p:cNvSpPr>
          <p:nvPr/>
        </p:nvSpPr>
        <p:spPr bwMode="auto">
          <a:xfrm>
            <a:off x="3581400" y="1336675"/>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4358" name="Text Box 8"/>
          <p:cNvSpPr txBox="1">
            <a:spLocks noChangeArrowheads="1"/>
          </p:cNvSpPr>
          <p:nvPr/>
        </p:nvSpPr>
        <p:spPr bwMode="auto">
          <a:xfrm>
            <a:off x="1447800" y="1260475"/>
            <a:ext cx="1049338" cy="457200"/>
          </a:xfrm>
          <a:prstGeom prst="rect">
            <a:avLst/>
          </a:prstGeom>
          <a:noFill/>
          <a:ln w="9525">
            <a:noFill/>
            <a:miter lim="800000"/>
            <a:headEnd/>
            <a:tailEnd/>
          </a:ln>
        </p:spPr>
        <p:txBody>
          <a:bodyPr wrap="none">
            <a:spAutoFit/>
          </a:bodyPr>
          <a:lstStyle/>
          <a:p>
            <a:r>
              <a:rPr lang="ja-JP" altLang="en-US"/>
              <a:t>時刻ｔ：</a:t>
            </a:r>
          </a:p>
        </p:txBody>
      </p:sp>
      <p:sp>
        <p:nvSpPr>
          <p:cNvPr id="14359" name="Text Box 9"/>
          <p:cNvSpPr txBox="1">
            <a:spLocks noChangeArrowheads="1"/>
          </p:cNvSpPr>
          <p:nvPr/>
        </p:nvSpPr>
        <p:spPr bwMode="auto">
          <a:xfrm>
            <a:off x="5464175" y="1184275"/>
            <a:ext cx="1562100" cy="457200"/>
          </a:xfrm>
          <a:prstGeom prst="rect">
            <a:avLst/>
          </a:prstGeom>
          <a:noFill/>
          <a:ln w="9525">
            <a:noFill/>
            <a:miter lim="800000"/>
            <a:headEnd/>
            <a:tailEnd/>
          </a:ln>
        </p:spPr>
        <p:txBody>
          <a:bodyPr wrap="none">
            <a:spAutoFit/>
          </a:bodyPr>
          <a:lstStyle/>
          <a:p>
            <a:r>
              <a:rPr lang="ja-JP" altLang="en-US"/>
              <a:t>時刻ｔ＋１：</a:t>
            </a:r>
          </a:p>
        </p:txBody>
      </p:sp>
      <p:graphicFrame>
        <p:nvGraphicFramePr>
          <p:cNvPr id="14338" name="Object 10"/>
          <p:cNvGraphicFramePr>
            <a:graphicFrameLocks noChangeAspect="1"/>
          </p:cNvGraphicFramePr>
          <p:nvPr/>
        </p:nvGraphicFramePr>
        <p:xfrm>
          <a:off x="2743200" y="1031875"/>
          <a:ext cx="206375" cy="228600"/>
        </p:xfrm>
        <a:graphic>
          <a:graphicData uri="http://schemas.openxmlformats.org/presentationml/2006/ole">
            <p:oleObj spid="_x0000_s14338" name="Equation" r:id="rId3" imgW="114120" imgH="126720" progId="Equation.DSMT4">
              <p:embed/>
            </p:oleObj>
          </a:graphicData>
        </a:graphic>
      </p:graphicFrame>
      <p:graphicFrame>
        <p:nvGraphicFramePr>
          <p:cNvPr id="14339" name="Object 11"/>
          <p:cNvGraphicFramePr>
            <a:graphicFrameLocks noChangeAspect="1"/>
          </p:cNvGraphicFramePr>
          <p:nvPr/>
        </p:nvGraphicFramePr>
        <p:xfrm>
          <a:off x="3048000" y="955675"/>
          <a:ext cx="609600" cy="293688"/>
        </p:xfrm>
        <a:graphic>
          <a:graphicData uri="http://schemas.openxmlformats.org/presentationml/2006/ole">
            <p:oleObj spid="_x0000_s14339" name="Equation" r:id="rId4" imgW="368280" imgH="177480" progId="Equation.DSMT4">
              <p:embed/>
            </p:oleObj>
          </a:graphicData>
        </a:graphic>
      </p:graphicFrame>
      <p:graphicFrame>
        <p:nvGraphicFramePr>
          <p:cNvPr id="14340" name="Object 12"/>
          <p:cNvGraphicFramePr>
            <a:graphicFrameLocks noChangeAspect="1"/>
          </p:cNvGraphicFramePr>
          <p:nvPr/>
        </p:nvGraphicFramePr>
        <p:xfrm>
          <a:off x="3657600" y="955675"/>
          <a:ext cx="630238" cy="293688"/>
        </p:xfrm>
        <a:graphic>
          <a:graphicData uri="http://schemas.openxmlformats.org/presentationml/2006/ole">
            <p:oleObj spid="_x0000_s14340" name="Equation" r:id="rId5" imgW="380880" imgH="177480" progId="Equation.DSMT4">
              <p:embed/>
            </p:oleObj>
          </a:graphicData>
        </a:graphic>
      </p:graphicFrame>
      <p:graphicFrame>
        <p:nvGraphicFramePr>
          <p:cNvPr id="14341" name="Object 13"/>
          <p:cNvGraphicFramePr>
            <a:graphicFrameLocks noChangeAspect="1"/>
          </p:cNvGraphicFramePr>
          <p:nvPr/>
        </p:nvGraphicFramePr>
        <p:xfrm>
          <a:off x="2819400" y="1412875"/>
          <a:ext cx="303213" cy="274638"/>
        </p:xfrm>
        <a:graphic>
          <a:graphicData uri="http://schemas.openxmlformats.org/presentationml/2006/ole">
            <p:oleObj spid="_x0000_s14341" name="Equation" r:id="rId6" imgW="139680" imgH="126720" progId="Equation.DSMT4">
              <p:embed/>
            </p:oleObj>
          </a:graphicData>
        </a:graphic>
      </p:graphicFrame>
      <p:graphicFrame>
        <p:nvGraphicFramePr>
          <p:cNvPr id="14342" name="Object 14"/>
          <p:cNvGraphicFramePr>
            <a:graphicFrameLocks noChangeAspect="1"/>
          </p:cNvGraphicFramePr>
          <p:nvPr/>
        </p:nvGraphicFramePr>
        <p:xfrm>
          <a:off x="3276600" y="1330325"/>
          <a:ext cx="303213" cy="439738"/>
        </p:xfrm>
        <a:graphic>
          <a:graphicData uri="http://schemas.openxmlformats.org/presentationml/2006/ole">
            <p:oleObj spid="_x0000_s14342" name="Equation" r:id="rId7" imgW="139680" imgH="203040" progId="Equation.DSMT4">
              <p:embed/>
            </p:oleObj>
          </a:graphicData>
        </a:graphic>
      </p:graphicFrame>
      <p:graphicFrame>
        <p:nvGraphicFramePr>
          <p:cNvPr id="14343" name="Object 15"/>
          <p:cNvGraphicFramePr>
            <a:graphicFrameLocks noChangeAspect="1"/>
          </p:cNvGraphicFramePr>
          <p:nvPr/>
        </p:nvGraphicFramePr>
        <p:xfrm>
          <a:off x="3657600" y="1371600"/>
          <a:ext cx="303213" cy="357188"/>
        </p:xfrm>
        <a:graphic>
          <a:graphicData uri="http://schemas.openxmlformats.org/presentationml/2006/ole">
            <p:oleObj spid="_x0000_s14343" name="Equation" r:id="rId8" imgW="139680" imgH="164880" progId="Equation.DSMT4">
              <p:embed/>
            </p:oleObj>
          </a:graphicData>
        </a:graphic>
      </p:graphicFrame>
      <p:sp>
        <p:nvSpPr>
          <p:cNvPr id="14360" name="Rectangle 16"/>
          <p:cNvSpPr>
            <a:spLocks noChangeArrowheads="1"/>
          </p:cNvSpPr>
          <p:nvPr/>
        </p:nvSpPr>
        <p:spPr bwMode="auto">
          <a:xfrm>
            <a:off x="7292975" y="1260475"/>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4361" name="Rectangle 17"/>
          <p:cNvSpPr>
            <a:spLocks noChangeArrowheads="1"/>
          </p:cNvSpPr>
          <p:nvPr/>
        </p:nvSpPr>
        <p:spPr bwMode="auto">
          <a:xfrm>
            <a:off x="7673975" y="1260475"/>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4362" name="Rectangle 18"/>
          <p:cNvSpPr>
            <a:spLocks noChangeArrowheads="1"/>
          </p:cNvSpPr>
          <p:nvPr/>
        </p:nvSpPr>
        <p:spPr bwMode="auto">
          <a:xfrm>
            <a:off x="8054975" y="1260475"/>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graphicFrame>
        <p:nvGraphicFramePr>
          <p:cNvPr id="14344" name="Object 19"/>
          <p:cNvGraphicFramePr>
            <a:graphicFrameLocks noChangeAspect="1"/>
          </p:cNvGraphicFramePr>
          <p:nvPr/>
        </p:nvGraphicFramePr>
        <p:xfrm>
          <a:off x="7216775" y="955675"/>
          <a:ext cx="206375" cy="228600"/>
        </p:xfrm>
        <a:graphic>
          <a:graphicData uri="http://schemas.openxmlformats.org/presentationml/2006/ole">
            <p:oleObj spid="_x0000_s14344" name="Equation" r:id="rId9" imgW="114120" imgH="126720" progId="Equation.DSMT4">
              <p:embed/>
            </p:oleObj>
          </a:graphicData>
        </a:graphic>
      </p:graphicFrame>
      <p:graphicFrame>
        <p:nvGraphicFramePr>
          <p:cNvPr id="14345" name="Object 20"/>
          <p:cNvGraphicFramePr>
            <a:graphicFrameLocks noChangeAspect="1"/>
          </p:cNvGraphicFramePr>
          <p:nvPr/>
        </p:nvGraphicFramePr>
        <p:xfrm>
          <a:off x="7521575" y="879475"/>
          <a:ext cx="609600" cy="293688"/>
        </p:xfrm>
        <a:graphic>
          <a:graphicData uri="http://schemas.openxmlformats.org/presentationml/2006/ole">
            <p:oleObj spid="_x0000_s14345" name="Equation" r:id="rId10" imgW="368280" imgH="177480" progId="Equation.DSMT4">
              <p:embed/>
            </p:oleObj>
          </a:graphicData>
        </a:graphic>
      </p:graphicFrame>
      <p:graphicFrame>
        <p:nvGraphicFramePr>
          <p:cNvPr id="14346" name="Object 21"/>
          <p:cNvGraphicFramePr>
            <a:graphicFrameLocks noChangeAspect="1"/>
          </p:cNvGraphicFramePr>
          <p:nvPr/>
        </p:nvGraphicFramePr>
        <p:xfrm>
          <a:off x="8131175" y="879475"/>
          <a:ext cx="630238" cy="293688"/>
        </p:xfrm>
        <a:graphic>
          <a:graphicData uri="http://schemas.openxmlformats.org/presentationml/2006/ole">
            <p:oleObj spid="_x0000_s14346" name="Equation" r:id="rId11" imgW="380880" imgH="177480" progId="Equation.DSMT4">
              <p:embed/>
            </p:oleObj>
          </a:graphicData>
        </a:graphic>
      </p:graphicFrame>
      <p:sp>
        <p:nvSpPr>
          <p:cNvPr id="14363" name="Line 23"/>
          <p:cNvSpPr>
            <a:spLocks noChangeShapeType="1"/>
          </p:cNvSpPr>
          <p:nvPr/>
        </p:nvSpPr>
        <p:spPr bwMode="auto">
          <a:xfrm flipV="1">
            <a:off x="3352800" y="1752600"/>
            <a:ext cx="0" cy="381000"/>
          </a:xfrm>
          <a:prstGeom prst="line">
            <a:avLst/>
          </a:prstGeom>
          <a:noFill/>
          <a:ln w="9525">
            <a:solidFill>
              <a:schemeClr val="tx1"/>
            </a:solidFill>
            <a:round/>
            <a:headEnd/>
            <a:tailEnd type="triangle" w="med" len="med"/>
          </a:ln>
        </p:spPr>
        <p:txBody>
          <a:bodyPr/>
          <a:lstStyle/>
          <a:p>
            <a:endParaRPr lang="ja-JP" altLang="en-US"/>
          </a:p>
        </p:txBody>
      </p:sp>
      <p:sp>
        <p:nvSpPr>
          <p:cNvPr id="14364" name="Rectangle 24"/>
          <p:cNvSpPr>
            <a:spLocks noChangeArrowheads="1"/>
          </p:cNvSpPr>
          <p:nvPr/>
        </p:nvSpPr>
        <p:spPr bwMode="auto">
          <a:xfrm>
            <a:off x="3124200" y="2133600"/>
            <a:ext cx="533400" cy="457200"/>
          </a:xfrm>
          <a:prstGeom prst="rect">
            <a:avLst/>
          </a:prstGeom>
          <a:solidFill>
            <a:schemeClr val="accent1"/>
          </a:solidFill>
          <a:ln w="9525">
            <a:solidFill>
              <a:schemeClr val="tx1"/>
            </a:solidFill>
            <a:miter lim="800000"/>
            <a:headEnd/>
            <a:tailEnd/>
          </a:ln>
        </p:spPr>
        <p:txBody>
          <a:bodyPr wrap="none" anchor="ctr"/>
          <a:lstStyle/>
          <a:p>
            <a:pPr algn="ctr"/>
            <a:endParaRPr lang="ja-JP" altLang="ja-JP"/>
          </a:p>
        </p:txBody>
      </p:sp>
      <p:graphicFrame>
        <p:nvGraphicFramePr>
          <p:cNvPr id="14347" name="Object 25"/>
          <p:cNvGraphicFramePr>
            <a:graphicFrameLocks noChangeAspect="1"/>
          </p:cNvGraphicFramePr>
          <p:nvPr/>
        </p:nvGraphicFramePr>
        <p:xfrm>
          <a:off x="3200400" y="2209800"/>
          <a:ext cx="303213" cy="357188"/>
        </p:xfrm>
        <a:graphic>
          <a:graphicData uri="http://schemas.openxmlformats.org/presentationml/2006/ole">
            <p:oleObj spid="_x0000_s14347" name="Equation" r:id="rId12" imgW="139680" imgH="164880" progId="Equation.DSMT4">
              <p:embed/>
            </p:oleObj>
          </a:graphicData>
        </a:graphic>
      </p:graphicFrame>
      <p:sp>
        <p:nvSpPr>
          <p:cNvPr id="14365" name="Line 26"/>
          <p:cNvSpPr>
            <a:spLocks noChangeShapeType="1"/>
          </p:cNvSpPr>
          <p:nvPr/>
        </p:nvSpPr>
        <p:spPr bwMode="auto">
          <a:xfrm flipV="1">
            <a:off x="7445375" y="1717675"/>
            <a:ext cx="1588" cy="381000"/>
          </a:xfrm>
          <a:prstGeom prst="line">
            <a:avLst/>
          </a:prstGeom>
          <a:noFill/>
          <a:ln w="9525">
            <a:solidFill>
              <a:schemeClr val="tx1"/>
            </a:solidFill>
            <a:round/>
            <a:headEnd/>
            <a:tailEnd type="triangle" w="med" len="med"/>
          </a:ln>
        </p:spPr>
        <p:txBody>
          <a:bodyPr/>
          <a:lstStyle/>
          <a:p>
            <a:endParaRPr lang="ja-JP" altLang="en-US"/>
          </a:p>
        </p:txBody>
      </p:sp>
      <p:sp>
        <p:nvSpPr>
          <p:cNvPr id="14366" name="Rectangle 27"/>
          <p:cNvSpPr>
            <a:spLocks noChangeArrowheads="1"/>
          </p:cNvSpPr>
          <p:nvPr/>
        </p:nvSpPr>
        <p:spPr bwMode="auto">
          <a:xfrm>
            <a:off x="7216775" y="2098675"/>
            <a:ext cx="533400" cy="457200"/>
          </a:xfrm>
          <a:prstGeom prst="rect">
            <a:avLst/>
          </a:prstGeom>
          <a:solidFill>
            <a:schemeClr val="accent1"/>
          </a:solidFill>
          <a:ln w="9525">
            <a:solidFill>
              <a:schemeClr val="tx1"/>
            </a:solidFill>
            <a:miter lim="800000"/>
            <a:headEnd/>
            <a:tailEnd/>
          </a:ln>
        </p:spPr>
        <p:txBody>
          <a:bodyPr wrap="none" anchor="ctr"/>
          <a:lstStyle/>
          <a:p>
            <a:pPr algn="ctr"/>
            <a:endParaRPr lang="ja-JP" altLang="ja-JP"/>
          </a:p>
        </p:txBody>
      </p:sp>
      <p:graphicFrame>
        <p:nvGraphicFramePr>
          <p:cNvPr id="14348" name="Object 28"/>
          <p:cNvGraphicFramePr>
            <a:graphicFrameLocks noChangeAspect="1"/>
          </p:cNvGraphicFramePr>
          <p:nvPr/>
        </p:nvGraphicFramePr>
        <p:xfrm>
          <a:off x="7265988" y="2174875"/>
          <a:ext cx="358775" cy="357188"/>
        </p:xfrm>
        <a:graphic>
          <a:graphicData uri="http://schemas.openxmlformats.org/presentationml/2006/ole">
            <p:oleObj spid="_x0000_s14348" name="Equation" r:id="rId13" imgW="164880" imgH="164880" progId="Equation.DSMT4">
              <p:embed/>
            </p:oleObj>
          </a:graphicData>
        </a:graphic>
      </p:graphicFrame>
      <p:graphicFrame>
        <p:nvGraphicFramePr>
          <p:cNvPr id="14349" name="Object 29"/>
          <p:cNvGraphicFramePr>
            <a:graphicFrameLocks noChangeAspect="1"/>
          </p:cNvGraphicFramePr>
          <p:nvPr/>
        </p:nvGraphicFramePr>
        <p:xfrm>
          <a:off x="7292975" y="1301750"/>
          <a:ext cx="303213" cy="274638"/>
        </p:xfrm>
        <a:graphic>
          <a:graphicData uri="http://schemas.openxmlformats.org/presentationml/2006/ole">
            <p:oleObj spid="_x0000_s14349" name="Equation" r:id="rId14" imgW="139680" imgH="126720" progId="Equation.DSMT4">
              <p:embed/>
            </p:oleObj>
          </a:graphicData>
        </a:graphic>
      </p:graphicFrame>
      <p:graphicFrame>
        <p:nvGraphicFramePr>
          <p:cNvPr id="14350" name="Object 30"/>
          <p:cNvGraphicFramePr>
            <a:graphicFrameLocks noChangeAspect="1"/>
          </p:cNvGraphicFramePr>
          <p:nvPr/>
        </p:nvGraphicFramePr>
        <p:xfrm>
          <a:off x="7696200" y="1219200"/>
          <a:ext cx="412750" cy="439738"/>
        </p:xfrm>
        <a:graphic>
          <a:graphicData uri="http://schemas.openxmlformats.org/presentationml/2006/ole">
            <p:oleObj spid="_x0000_s14350" name="Equation" r:id="rId15" imgW="190440" imgH="203040" progId="Equation.DSMT4">
              <p:embed/>
            </p:oleObj>
          </a:graphicData>
        </a:graphic>
      </p:graphicFrame>
      <p:graphicFrame>
        <p:nvGraphicFramePr>
          <p:cNvPr id="14351" name="Object 31"/>
          <p:cNvGraphicFramePr>
            <a:graphicFrameLocks noChangeAspect="1"/>
          </p:cNvGraphicFramePr>
          <p:nvPr/>
        </p:nvGraphicFramePr>
        <p:xfrm>
          <a:off x="8131175" y="1260475"/>
          <a:ext cx="303213" cy="357188"/>
        </p:xfrm>
        <a:graphic>
          <a:graphicData uri="http://schemas.openxmlformats.org/presentationml/2006/ole">
            <p:oleObj spid="_x0000_s14351" name="Equation" r:id="rId16" imgW="139680" imgH="164880" progId="Equation.DSMT4">
              <p:embed/>
            </p:oleObj>
          </a:graphicData>
        </a:graphic>
      </p:graphicFrame>
      <p:sp>
        <p:nvSpPr>
          <p:cNvPr id="14367" name="AutoShape 32"/>
          <p:cNvSpPr>
            <a:spLocks noChangeArrowheads="1"/>
          </p:cNvSpPr>
          <p:nvPr/>
        </p:nvSpPr>
        <p:spPr bwMode="auto">
          <a:xfrm>
            <a:off x="4419600" y="1447800"/>
            <a:ext cx="838200" cy="152400"/>
          </a:xfrm>
          <a:prstGeom prst="rightArrow">
            <a:avLst>
              <a:gd name="adj1" fmla="val 50000"/>
              <a:gd name="adj2" fmla="val 137500"/>
            </a:avLst>
          </a:prstGeom>
          <a:solidFill>
            <a:schemeClr val="accent1"/>
          </a:solidFill>
          <a:ln w="9525">
            <a:solidFill>
              <a:schemeClr val="tx1"/>
            </a:solidFill>
            <a:miter lim="800000"/>
            <a:headEnd/>
            <a:tailEnd/>
          </a:ln>
        </p:spPr>
        <p:txBody>
          <a:bodyPr wrap="none" anchor="ctr"/>
          <a:lstStyle/>
          <a:p>
            <a:pPr algn="ctr"/>
            <a:endParaRPr lang="ja-JP" altLang="ja-JP"/>
          </a:p>
        </p:txBody>
      </p:sp>
      <p:graphicFrame>
        <p:nvGraphicFramePr>
          <p:cNvPr id="14352" name="Object 33"/>
          <p:cNvGraphicFramePr>
            <a:graphicFrameLocks noChangeAspect="1"/>
          </p:cNvGraphicFramePr>
          <p:nvPr/>
        </p:nvGraphicFramePr>
        <p:xfrm>
          <a:off x="1219200" y="2743200"/>
          <a:ext cx="6319838" cy="2844800"/>
        </p:xfrm>
        <a:graphic>
          <a:graphicData uri="http://schemas.openxmlformats.org/presentationml/2006/ole">
            <p:oleObj spid="_x0000_s14352" name="Equation" r:id="rId17" imgW="2933640" imgH="1320480" progId="Equation.DSMT4">
              <p:embed/>
            </p:oleObj>
          </a:graphicData>
        </a:graphic>
      </p:graphicFrame>
      <p:sp>
        <p:nvSpPr>
          <p:cNvPr id="14368" name="Text Box 34"/>
          <p:cNvSpPr txBox="1">
            <a:spLocks noChangeArrowheads="1"/>
          </p:cNvSpPr>
          <p:nvPr/>
        </p:nvSpPr>
        <p:spPr bwMode="auto">
          <a:xfrm>
            <a:off x="990600" y="5715000"/>
            <a:ext cx="6870700" cy="822325"/>
          </a:xfrm>
          <a:prstGeom prst="rect">
            <a:avLst/>
          </a:prstGeom>
          <a:noFill/>
          <a:ln w="9525">
            <a:noFill/>
            <a:miter lim="800000"/>
            <a:headEnd/>
            <a:tailEnd/>
          </a:ln>
        </p:spPr>
        <p:txBody>
          <a:bodyPr wrap="none">
            <a:spAutoFit/>
          </a:bodyPr>
          <a:lstStyle/>
          <a:p>
            <a:r>
              <a:rPr lang="ja-JP" altLang="en-US"/>
              <a:t>このような４つの節を全ての遷移の可能性に対して、</a:t>
            </a:r>
          </a:p>
          <a:p>
            <a:r>
              <a:rPr lang="ja-JP" altLang="en-US"/>
              <a:t>組み合わせて論理積で結ぶ。</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85" name="スライド番号プレースホルダ 4"/>
          <p:cNvSpPr>
            <a:spLocks noGrp="1"/>
          </p:cNvSpPr>
          <p:nvPr>
            <p:ph type="sldNum" sz="quarter" idx="12"/>
          </p:nvPr>
        </p:nvSpPr>
        <p:spPr>
          <a:noFill/>
        </p:spPr>
        <p:txBody>
          <a:bodyPr/>
          <a:lstStyle/>
          <a:p>
            <a:fld id="{7A33F585-17D2-4062-9436-3EA635A4C008}" type="slidenum">
              <a:rPr lang="en-US" altLang="ja-JP" smtClean="0"/>
              <a:pPr/>
              <a:t>21</a:t>
            </a:fld>
            <a:endParaRPr lang="en-US" altLang="ja-JP" smtClean="0"/>
          </a:p>
        </p:txBody>
      </p:sp>
      <p:sp>
        <p:nvSpPr>
          <p:cNvPr id="15386" name="Text Box 3"/>
          <p:cNvSpPr txBox="1">
            <a:spLocks noChangeArrowheads="1"/>
          </p:cNvSpPr>
          <p:nvPr/>
        </p:nvSpPr>
        <p:spPr bwMode="auto">
          <a:xfrm>
            <a:off x="365125" y="173038"/>
            <a:ext cx="8161338" cy="457200"/>
          </a:xfrm>
          <a:prstGeom prst="rect">
            <a:avLst/>
          </a:prstGeom>
          <a:noFill/>
          <a:ln w="9525">
            <a:noFill/>
            <a:miter lim="800000"/>
            <a:headEnd/>
            <a:tailEnd/>
          </a:ln>
        </p:spPr>
        <p:txBody>
          <a:bodyPr wrap="none">
            <a:spAutoFit/>
          </a:bodyPr>
          <a:lstStyle/>
          <a:p>
            <a:r>
              <a:rPr lang="ja-JP" altLang="en-US"/>
              <a:t>（６）最後に、非決定性の部分をシミュレートする節を構成する。</a:t>
            </a:r>
          </a:p>
        </p:txBody>
      </p:sp>
      <p:sp>
        <p:nvSpPr>
          <p:cNvPr id="15387" name="Rectangle 4"/>
          <p:cNvSpPr>
            <a:spLocks noChangeArrowheads="1"/>
          </p:cNvSpPr>
          <p:nvPr/>
        </p:nvSpPr>
        <p:spPr bwMode="auto">
          <a:xfrm>
            <a:off x="3865563" y="838200"/>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5388" name="Rectangle 5"/>
          <p:cNvSpPr>
            <a:spLocks noChangeArrowheads="1"/>
          </p:cNvSpPr>
          <p:nvPr/>
        </p:nvSpPr>
        <p:spPr bwMode="auto">
          <a:xfrm>
            <a:off x="4246563" y="838200"/>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5389" name="Rectangle 6"/>
          <p:cNvSpPr>
            <a:spLocks noChangeArrowheads="1"/>
          </p:cNvSpPr>
          <p:nvPr/>
        </p:nvSpPr>
        <p:spPr bwMode="auto">
          <a:xfrm>
            <a:off x="4627563" y="838200"/>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5390" name="Text Box 7"/>
          <p:cNvSpPr txBox="1">
            <a:spLocks noChangeArrowheads="1"/>
          </p:cNvSpPr>
          <p:nvPr/>
        </p:nvSpPr>
        <p:spPr bwMode="auto">
          <a:xfrm>
            <a:off x="2493963" y="762000"/>
            <a:ext cx="1049337" cy="457200"/>
          </a:xfrm>
          <a:prstGeom prst="rect">
            <a:avLst/>
          </a:prstGeom>
          <a:noFill/>
          <a:ln w="9525">
            <a:noFill/>
            <a:miter lim="800000"/>
            <a:headEnd/>
            <a:tailEnd/>
          </a:ln>
        </p:spPr>
        <p:txBody>
          <a:bodyPr wrap="none">
            <a:spAutoFit/>
          </a:bodyPr>
          <a:lstStyle/>
          <a:p>
            <a:r>
              <a:rPr lang="ja-JP" altLang="en-US"/>
              <a:t>時刻ｔ：</a:t>
            </a:r>
          </a:p>
        </p:txBody>
      </p:sp>
      <p:graphicFrame>
        <p:nvGraphicFramePr>
          <p:cNvPr id="15362" name="Object 9"/>
          <p:cNvGraphicFramePr>
            <a:graphicFrameLocks noChangeAspect="1"/>
          </p:cNvGraphicFramePr>
          <p:nvPr/>
        </p:nvGraphicFramePr>
        <p:xfrm>
          <a:off x="3789363" y="533400"/>
          <a:ext cx="206375" cy="228600"/>
        </p:xfrm>
        <a:graphic>
          <a:graphicData uri="http://schemas.openxmlformats.org/presentationml/2006/ole">
            <p:oleObj spid="_x0000_s15362" name="Equation" r:id="rId3" imgW="114120" imgH="126720" progId="Equation.DSMT4">
              <p:embed/>
            </p:oleObj>
          </a:graphicData>
        </a:graphic>
      </p:graphicFrame>
      <p:graphicFrame>
        <p:nvGraphicFramePr>
          <p:cNvPr id="15363" name="Object 10"/>
          <p:cNvGraphicFramePr>
            <a:graphicFrameLocks noChangeAspect="1"/>
          </p:cNvGraphicFramePr>
          <p:nvPr/>
        </p:nvGraphicFramePr>
        <p:xfrm>
          <a:off x="4094163" y="457200"/>
          <a:ext cx="609600" cy="293688"/>
        </p:xfrm>
        <a:graphic>
          <a:graphicData uri="http://schemas.openxmlformats.org/presentationml/2006/ole">
            <p:oleObj spid="_x0000_s15363" name="Equation" r:id="rId4" imgW="368280" imgH="177480" progId="Equation.DSMT4">
              <p:embed/>
            </p:oleObj>
          </a:graphicData>
        </a:graphic>
      </p:graphicFrame>
      <p:graphicFrame>
        <p:nvGraphicFramePr>
          <p:cNvPr id="15364" name="Object 11"/>
          <p:cNvGraphicFramePr>
            <a:graphicFrameLocks noChangeAspect="1"/>
          </p:cNvGraphicFramePr>
          <p:nvPr/>
        </p:nvGraphicFramePr>
        <p:xfrm>
          <a:off x="4703763" y="457200"/>
          <a:ext cx="630237" cy="293688"/>
        </p:xfrm>
        <a:graphic>
          <a:graphicData uri="http://schemas.openxmlformats.org/presentationml/2006/ole">
            <p:oleObj spid="_x0000_s15364" name="Equation" r:id="rId5" imgW="380880" imgH="177480" progId="Equation.DSMT4">
              <p:embed/>
            </p:oleObj>
          </a:graphicData>
        </a:graphic>
      </p:graphicFrame>
      <p:graphicFrame>
        <p:nvGraphicFramePr>
          <p:cNvPr id="15365" name="Object 12"/>
          <p:cNvGraphicFramePr>
            <a:graphicFrameLocks noChangeAspect="1"/>
          </p:cNvGraphicFramePr>
          <p:nvPr/>
        </p:nvGraphicFramePr>
        <p:xfrm>
          <a:off x="3865563" y="914400"/>
          <a:ext cx="303212" cy="274638"/>
        </p:xfrm>
        <a:graphic>
          <a:graphicData uri="http://schemas.openxmlformats.org/presentationml/2006/ole">
            <p:oleObj spid="_x0000_s15365" name="Equation" r:id="rId6" imgW="139680" imgH="126720" progId="Equation.DSMT4">
              <p:embed/>
            </p:oleObj>
          </a:graphicData>
        </a:graphic>
      </p:graphicFrame>
      <p:graphicFrame>
        <p:nvGraphicFramePr>
          <p:cNvPr id="15366" name="Object 13"/>
          <p:cNvGraphicFramePr>
            <a:graphicFrameLocks noChangeAspect="1"/>
          </p:cNvGraphicFramePr>
          <p:nvPr/>
        </p:nvGraphicFramePr>
        <p:xfrm>
          <a:off x="4267200" y="838200"/>
          <a:ext cx="303213" cy="439738"/>
        </p:xfrm>
        <a:graphic>
          <a:graphicData uri="http://schemas.openxmlformats.org/presentationml/2006/ole">
            <p:oleObj spid="_x0000_s15366" name="Equation" r:id="rId7" imgW="139680" imgH="203040" progId="Equation.DSMT4">
              <p:embed/>
            </p:oleObj>
          </a:graphicData>
        </a:graphic>
      </p:graphicFrame>
      <p:graphicFrame>
        <p:nvGraphicFramePr>
          <p:cNvPr id="15367" name="Object 14"/>
          <p:cNvGraphicFramePr>
            <a:graphicFrameLocks noChangeAspect="1"/>
          </p:cNvGraphicFramePr>
          <p:nvPr/>
        </p:nvGraphicFramePr>
        <p:xfrm>
          <a:off x="4703763" y="873125"/>
          <a:ext cx="303212" cy="357188"/>
        </p:xfrm>
        <a:graphic>
          <a:graphicData uri="http://schemas.openxmlformats.org/presentationml/2006/ole">
            <p:oleObj spid="_x0000_s15367" name="Equation" r:id="rId8" imgW="139680" imgH="164880" progId="Equation.DSMT4">
              <p:embed/>
            </p:oleObj>
          </a:graphicData>
        </a:graphic>
      </p:graphicFrame>
      <p:sp>
        <p:nvSpPr>
          <p:cNvPr id="15391" name="Line 21"/>
          <p:cNvSpPr>
            <a:spLocks noChangeShapeType="1"/>
          </p:cNvSpPr>
          <p:nvPr/>
        </p:nvSpPr>
        <p:spPr bwMode="auto">
          <a:xfrm flipV="1">
            <a:off x="4398963" y="1254125"/>
            <a:ext cx="0" cy="381000"/>
          </a:xfrm>
          <a:prstGeom prst="line">
            <a:avLst/>
          </a:prstGeom>
          <a:noFill/>
          <a:ln w="9525">
            <a:solidFill>
              <a:schemeClr val="tx1"/>
            </a:solidFill>
            <a:round/>
            <a:headEnd/>
            <a:tailEnd type="triangle" w="med" len="med"/>
          </a:ln>
        </p:spPr>
        <p:txBody>
          <a:bodyPr/>
          <a:lstStyle/>
          <a:p>
            <a:endParaRPr lang="ja-JP" altLang="en-US"/>
          </a:p>
        </p:txBody>
      </p:sp>
      <p:sp>
        <p:nvSpPr>
          <p:cNvPr id="15392" name="Rectangle 22"/>
          <p:cNvSpPr>
            <a:spLocks noChangeArrowheads="1"/>
          </p:cNvSpPr>
          <p:nvPr/>
        </p:nvSpPr>
        <p:spPr bwMode="auto">
          <a:xfrm>
            <a:off x="4170363" y="1635125"/>
            <a:ext cx="533400" cy="457200"/>
          </a:xfrm>
          <a:prstGeom prst="rect">
            <a:avLst/>
          </a:prstGeom>
          <a:solidFill>
            <a:schemeClr val="accent1"/>
          </a:solidFill>
          <a:ln w="9525">
            <a:solidFill>
              <a:schemeClr val="tx1"/>
            </a:solidFill>
            <a:miter lim="800000"/>
            <a:headEnd/>
            <a:tailEnd/>
          </a:ln>
        </p:spPr>
        <p:txBody>
          <a:bodyPr wrap="none" anchor="ctr"/>
          <a:lstStyle/>
          <a:p>
            <a:pPr algn="ctr"/>
            <a:endParaRPr lang="ja-JP" altLang="ja-JP"/>
          </a:p>
        </p:txBody>
      </p:sp>
      <p:graphicFrame>
        <p:nvGraphicFramePr>
          <p:cNvPr id="15368" name="Object 23"/>
          <p:cNvGraphicFramePr>
            <a:graphicFrameLocks noChangeAspect="1"/>
          </p:cNvGraphicFramePr>
          <p:nvPr/>
        </p:nvGraphicFramePr>
        <p:xfrm>
          <a:off x="4246563" y="1711325"/>
          <a:ext cx="303212" cy="357188"/>
        </p:xfrm>
        <a:graphic>
          <a:graphicData uri="http://schemas.openxmlformats.org/presentationml/2006/ole">
            <p:oleObj spid="_x0000_s15368" name="Equation" r:id="rId9" imgW="139680" imgH="164880" progId="Equation.DSMT4">
              <p:embed/>
            </p:oleObj>
          </a:graphicData>
        </a:graphic>
      </p:graphicFrame>
      <p:sp>
        <p:nvSpPr>
          <p:cNvPr id="15393" name="Text Box 31"/>
          <p:cNvSpPr txBox="1">
            <a:spLocks noChangeArrowheads="1"/>
          </p:cNvSpPr>
          <p:nvPr/>
        </p:nvSpPr>
        <p:spPr bwMode="auto">
          <a:xfrm>
            <a:off x="609600" y="2819400"/>
            <a:ext cx="1562100" cy="457200"/>
          </a:xfrm>
          <a:prstGeom prst="rect">
            <a:avLst/>
          </a:prstGeom>
          <a:noFill/>
          <a:ln w="9525">
            <a:noFill/>
            <a:miter lim="800000"/>
            <a:headEnd/>
            <a:tailEnd/>
          </a:ln>
        </p:spPr>
        <p:txBody>
          <a:bodyPr wrap="none">
            <a:spAutoFit/>
          </a:bodyPr>
          <a:lstStyle/>
          <a:p>
            <a:r>
              <a:rPr lang="ja-JP" altLang="en-US"/>
              <a:t>時刻ｔ＋１：</a:t>
            </a:r>
          </a:p>
        </p:txBody>
      </p:sp>
      <p:sp>
        <p:nvSpPr>
          <p:cNvPr id="15394" name="Rectangle 32"/>
          <p:cNvSpPr>
            <a:spLocks noChangeArrowheads="1"/>
          </p:cNvSpPr>
          <p:nvPr/>
        </p:nvSpPr>
        <p:spPr bwMode="auto">
          <a:xfrm>
            <a:off x="2438400" y="2895600"/>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5395" name="Rectangle 33"/>
          <p:cNvSpPr>
            <a:spLocks noChangeArrowheads="1"/>
          </p:cNvSpPr>
          <p:nvPr/>
        </p:nvSpPr>
        <p:spPr bwMode="auto">
          <a:xfrm>
            <a:off x="2819400" y="2895600"/>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5396" name="Rectangle 34"/>
          <p:cNvSpPr>
            <a:spLocks noChangeArrowheads="1"/>
          </p:cNvSpPr>
          <p:nvPr/>
        </p:nvSpPr>
        <p:spPr bwMode="auto">
          <a:xfrm>
            <a:off x="3200400" y="2895600"/>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graphicFrame>
        <p:nvGraphicFramePr>
          <p:cNvPr id="15369" name="Object 35"/>
          <p:cNvGraphicFramePr>
            <a:graphicFrameLocks noChangeAspect="1"/>
          </p:cNvGraphicFramePr>
          <p:nvPr/>
        </p:nvGraphicFramePr>
        <p:xfrm>
          <a:off x="2362200" y="2590800"/>
          <a:ext cx="206375" cy="228600"/>
        </p:xfrm>
        <a:graphic>
          <a:graphicData uri="http://schemas.openxmlformats.org/presentationml/2006/ole">
            <p:oleObj spid="_x0000_s15369" name="Equation" r:id="rId10" imgW="114120" imgH="126720" progId="Equation.DSMT4">
              <p:embed/>
            </p:oleObj>
          </a:graphicData>
        </a:graphic>
      </p:graphicFrame>
      <p:graphicFrame>
        <p:nvGraphicFramePr>
          <p:cNvPr id="15370" name="Object 36"/>
          <p:cNvGraphicFramePr>
            <a:graphicFrameLocks noChangeAspect="1"/>
          </p:cNvGraphicFramePr>
          <p:nvPr/>
        </p:nvGraphicFramePr>
        <p:xfrm>
          <a:off x="2667000" y="2514600"/>
          <a:ext cx="609600" cy="293688"/>
        </p:xfrm>
        <a:graphic>
          <a:graphicData uri="http://schemas.openxmlformats.org/presentationml/2006/ole">
            <p:oleObj spid="_x0000_s15370" name="Equation" r:id="rId11" imgW="368280" imgH="177480" progId="Equation.DSMT4">
              <p:embed/>
            </p:oleObj>
          </a:graphicData>
        </a:graphic>
      </p:graphicFrame>
      <p:graphicFrame>
        <p:nvGraphicFramePr>
          <p:cNvPr id="15371" name="Object 37"/>
          <p:cNvGraphicFramePr>
            <a:graphicFrameLocks noChangeAspect="1"/>
          </p:cNvGraphicFramePr>
          <p:nvPr/>
        </p:nvGraphicFramePr>
        <p:xfrm>
          <a:off x="3276600" y="2514600"/>
          <a:ext cx="630238" cy="293688"/>
        </p:xfrm>
        <a:graphic>
          <a:graphicData uri="http://schemas.openxmlformats.org/presentationml/2006/ole">
            <p:oleObj spid="_x0000_s15371" name="Equation" r:id="rId12" imgW="380880" imgH="177480" progId="Equation.DSMT4">
              <p:embed/>
            </p:oleObj>
          </a:graphicData>
        </a:graphic>
      </p:graphicFrame>
      <p:sp>
        <p:nvSpPr>
          <p:cNvPr id="15397" name="Line 38"/>
          <p:cNvSpPr>
            <a:spLocks noChangeShapeType="1"/>
          </p:cNvSpPr>
          <p:nvPr/>
        </p:nvSpPr>
        <p:spPr bwMode="auto">
          <a:xfrm flipV="1">
            <a:off x="2590800" y="3352800"/>
            <a:ext cx="1588" cy="381000"/>
          </a:xfrm>
          <a:prstGeom prst="line">
            <a:avLst/>
          </a:prstGeom>
          <a:noFill/>
          <a:ln w="9525">
            <a:solidFill>
              <a:schemeClr val="tx1"/>
            </a:solidFill>
            <a:round/>
            <a:headEnd/>
            <a:tailEnd type="triangle" w="med" len="med"/>
          </a:ln>
        </p:spPr>
        <p:txBody>
          <a:bodyPr/>
          <a:lstStyle/>
          <a:p>
            <a:endParaRPr lang="ja-JP" altLang="en-US"/>
          </a:p>
        </p:txBody>
      </p:sp>
      <p:sp>
        <p:nvSpPr>
          <p:cNvPr id="15398" name="Rectangle 39"/>
          <p:cNvSpPr>
            <a:spLocks noChangeArrowheads="1"/>
          </p:cNvSpPr>
          <p:nvPr/>
        </p:nvSpPr>
        <p:spPr bwMode="auto">
          <a:xfrm>
            <a:off x="2362200" y="3733800"/>
            <a:ext cx="533400" cy="457200"/>
          </a:xfrm>
          <a:prstGeom prst="rect">
            <a:avLst/>
          </a:prstGeom>
          <a:solidFill>
            <a:schemeClr val="accent1"/>
          </a:solidFill>
          <a:ln w="9525">
            <a:solidFill>
              <a:schemeClr val="tx1"/>
            </a:solidFill>
            <a:miter lim="800000"/>
            <a:headEnd/>
            <a:tailEnd/>
          </a:ln>
        </p:spPr>
        <p:txBody>
          <a:bodyPr wrap="none" anchor="ctr"/>
          <a:lstStyle/>
          <a:p>
            <a:pPr algn="ctr"/>
            <a:endParaRPr lang="ja-JP" altLang="ja-JP"/>
          </a:p>
        </p:txBody>
      </p:sp>
      <p:graphicFrame>
        <p:nvGraphicFramePr>
          <p:cNvPr id="15372" name="Object 40"/>
          <p:cNvGraphicFramePr>
            <a:graphicFrameLocks noChangeAspect="1"/>
          </p:cNvGraphicFramePr>
          <p:nvPr/>
        </p:nvGraphicFramePr>
        <p:xfrm>
          <a:off x="2411413" y="3810000"/>
          <a:ext cx="358775" cy="357188"/>
        </p:xfrm>
        <a:graphic>
          <a:graphicData uri="http://schemas.openxmlformats.org/presentationml/2006/ole">
            <p:oleObj spid="_x0000_s15372" name="Equation" r:id="rId13" imgW="164880" imgH="164880" progId="Equation.DSMT4">
              <p:embed/>
            </p:oleObj>
          </a:graphicData>
        </a:graphic>
      </p:graphicFrame>
      <p:graphicFrame>
        <p:nvGraphicFramePr>
          <p:cNvPr id="15373" name="Object 41"/>
          <p:cNvGraphicFramePr>
            <a:graphicFrameLocks noChangeAspect="1"/>
          </p:cNvGraphicFramePr>
          <p:nvPr/>
        </p:nvGraphicFramePr>
        <p:xfrm>
          <a:off x="2438400" y="2936875"/>
          <a:ext cx="303213" cy="274638"/>
        </p:xfrm>
        <a:graphic>
          <a:graphicData uri="http://schemas.openxmlformats.org/presentationml/2006/ole">
            <p:oleObj spid="_x0000_s15373" name="Equation" r:id="rId14" imgW="139680" imgH="126720" progId="Equation.DSMT4">
              <p:embed/>
            </p:oleObj>
          </a:graphicData>
        </a:graphic>
      </p:graphicFrame>
      <p:graphicFrame>
        <p:nvGraphicFramePr>
          <p:cNvPr id="15374" name="Object 42"/>
          <p:cNvGraphicFramePr>
            <a:graphicFrameLocks noChangeAspect="1"/>
          </p:cNvGraphicFramePr>
          <p:nvPr/>
        </p:nvGraphicFramePr>
        <p:xfrm>
          <a:off x="2841625" y="2854325"/>
          <a:ext cx="412750" cy="439738"/>
        </p:xfrm>
        <a:graphic>
          <a:graphicData uri="http://schemas.openxmlformats.org/presentationml/2006/ole">
            <p:oleObj spid="_x0000_s15374" name="Equation" r:id="rId15" imgW="190440" imgH="203040" progId="Equation.DSMT4">
              <p:embed/>
            </p:oleObj>
          </a:graphicData>
        </a:graphic>
      </p:graphicFrame>
      <p:graphicFrame>
        <p:nvGraphicFramePr>
          <p:cNvPr id="15375" name="Object 43"/>
          <p:cNvGraphicFramePr>
            <a:graphicFrameLocks noChangeAspect="1"/>
          </p:cNvGraphicFramePr>
          <p:nvPr/>
        </p:nvGraphicFramePr>
        <p:xfrm>
          <a:off x="3276600" y="2895600"/>
          <a:ext cx="303213" cy="357188"/>
        </p:xfrm>
        <a:graphic>
          <a:graphicData uri="http://schemas.openxmlformats.org/presentationml/2006/ole">
            <p:oleObj spid="_x0000_s15375" name="Equation" r:id="rId16" imgW="139680" imgH="164880" progId="Equation.DSMT4">
              <p:embed/>
            </p:oleObj>
          </a:graphicData>
        </a:graphic>
      </p:graphicFrame>
      <p:sp>
        <p:nvSpPr>
          <p:cNvPr id="15399" name="Rectangle 44"/>
          <p:cNvSpPr>
            <a:spLocks noChangeArrowheads="1"/>
          </p:cNvSpPr>
          <p:nvPr/>
        </p:nvSpPr>
        <p:spPr bwMode="auto">
          <a:xfrm>
            <a:off x="4343400" y="2819400"/>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5400" name="Rectangle 45"/>
          <p:cNvSpPr>
            <a:spLocks noChangeArrowheads="1"/>
          </p:cNvSpPr>
          <p:nvPr/>
        </p:nvSpPr>
        <p:spPr bwMode="auto">
          <a:xfrm>
            <a:off x="4724400" y="2819400"/>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5401" name="Rectangle 46"/>
          <p:cNvSpPr>
            <a:spLocks noChangeArrowheads="1"/>
          </p:cNvSpPr>
          <p:nvPr/>
        </p:nvSpPr>
        <p:spPr bwMode="auto">
          <a:xfrm>
            <a:off x="5105400" y="2819400"/>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graphicFrame>
        <p:nvGraphicFramePr>
          <p:cNvPr id="15376" name="Object 47"/>
          <p:cNvGraphicFramePr>
            <a:graphicFrameLocks noChangeAspect="1"/>
          </p:cNvGraphicFramePr>
          <p:nvPr/>
        </p:nvGraphicFramePr>
        <p:xfrm>
          <a:off x="4267200" y="2514600"/>
          <a:ext cx="206375" cy="228600"/>
        </p:xfrm>
        <a:graphic>
          <a:graphicData uri="http://schemas.openxmlformats.org/presentationml/2006/ole">
            <p:oleObj spid="_x0000_s15376" name="Equation" r:id="rId17" imgW="114120" imgH="126720" progId="Equation.DSMT4">
              <p:embed/>
            </p:oleObj>
          </a:graphicData>
        </a:graphic>
      </p:graphicFrame>
      <p:graphicFrame>
        <p:nvGraphicFramePr>
          <p:cNvPr id="15377" name="Object 48"/>
          <p:cNvGraphicFramePr>
            <a:graphicFrameLocks noChangeAspect="1"/>
          </p:cNvGraphicFramePr>
          <p:nvPr/>
        </p:nvGraphicFramePr>
        <p:xfrm>
          <a:off x="4572000" y="2438400"/>
          <a:ext cx="609600" cy="293688"/>
        </p:xfrm>
        <a:graphic>
          <a:graphicData uri="http://schemas.openxmlformats.org/presentationml/2006/ole">
            <p:oleObj spid="_x0000_s15377" name="Equation" r:id="rId18" imgW="368280" imgH="177480" progId="Equation.DSMT4">
              <p:embed/>
            </p:oleObj>
          </a:graphicData>
        </a:graphic>
      </p:graphicFrame>
      <p:graphicFrame>
        <p:nvGraphicFramePr>
          <p:cNvPr id="15378" name="Object 49"/>
          <p:cNvGraphicFramePr>
            <a:graphicFrameLocks noChangeAspect="1"/>
          </p:cNvGraphicFramePr>
          <p:nvPr/>
        </p:nvGraphicFramePr>
        <p:xfrm>
          <a:off x="5181600" y="2438400"/>
          <a:ext cx="630238" cy="293688"/>
        </p:xfrm>
        <a:graphic>
          <a:graphicData uri="http://schemas.openxmlformats.org/presentationml/2006/ole">
            <p:oleObj spid="_x0000_s15378" name="Equation" r:id="rId19" imgW="380880" imgH="177480" progId="Equation.DSMT4">
              <p:embed/>
            </p:oleObj>
          </a:graphicData>
        </a:graphic>
      </p:graphicFrame>
      <p:sp>
        <p:nvSpPr>
          <p:cNvPr id="15402" name="Line 50"/>
          <p:cNvSpPr>
            <a:spLocks noChangeShapeType="1"/>
          </p:cNvSpPr>
          <p:nvPr/>
        </p:nvSpPr>
        <p:spPr bwMode="auto">
          <a:xfrm flipV="1">
            <a:off x="4953000" y="3276600"/>
            <a:ext cx="1588" cy="381000"/>
          </a:xfrm>
          <a:prstGeom prst="line">
            <a:avLst/>
          </a:prstGeom>
          <a:noFill/>
          <a:ln w="9525">
            <a:solidFill>
              <a:schemeClr val="tx1"/>
            </a:solidFill>
            <a:round/>
            <a:headEnd/>
            <a:tailEnd type="triangle" w="med" len="med"/>
          </a:ln>
        </p:spPr>
        <p:txBody>
          <a:bodyPr/>
          <a:lstStyle/>
          <a:p>
            <a:endParaRPr lang="ja-JP" altLang="en-US"/>
          </a:p>
        </p:txBody>
      </p:sp>
      <p:sp>
        <p:nvSpPr>
          <p:cNvPr id="15403" name="Rectangle 51"/>
          <p:cNvSpPr>
            <a:spLocks noChangeArrowheads="1"/>
          </p:cNvSpPr>
          <p:nvPr/>
        </p:nvSpPr>
        <p:spPr bwMode="auto">
          <a:xfrm>
            <a:off x="4724400" y="3657600"/>
            <a:ext cx="533400" cy="457200"/>
          </a:xfrm>
          <a:prstGeom prst="rect">
            <a:avLst/>
          </a:prstGeom>
          <a:solidFill>
            <a:schemeClr val="accent1"/>
          </a:solidFill>
          <a:ln w="9525">
            <a:solidFill>
              <a:schemeClr val="tx1"/>
            </a:solidFill>
            <a:miter lim="800000"/>
            <a:headEnd/>
            <a:tailEnd/>
          </a:ln>
        </p:spPr>
        <p:txBody>
          <a:bodyPr wrap="none" anchor="ctr"/>
          <a:lstStyle/>
          <a:p>
            <a:pPr algn="ctr"/>
            <a:endParaRPr lang="ja-JP" altLang="ja-JP"/>
          </a:p>
        </p:txBody>
      </p:sp>
      <p:sp>
        <p:nvSpPr>
          <p:cNvPr id="15404" name="Line 56"/>
          <p:cNvSpPr>
            <a:spLocks noChangeShapeType="1"/>
          </p:cNvSpPr>
          <p:nvPr/>
        </p:nvSpPr>
        <p:spPr bwMode="auto">
          <a:xfrm flipH="1">
            <a:off x="3124200" y="2057400"/>
            <a:ext cx="838200" cy="304800"/>
          </a:xfrm>
          <a:prstGeom prst="line">
            <a:avLst/>
          </a:prstGeom>
          <a:noFill/>
          <a:ln w="76200">
            <a:solidFill>
              <a:schemeClr val="accent1"/>
            </a:solidFill>
            <a:round/>
            <a:headEnd/>
            <a:tailEnd type="triangle" w="med" len="med"/>
          </a:ln>
        </p:spPr>
        <p:txBody>
          <a:bodyPr/>
          <a:lstStyle/>
          <a:p>
            <a:endParaRPr lang="ja-JP" altLang="en-US"/>
          </a:p>
        </p:txBody>
      </p:sp>
      <p:sp>
        <p:nvSpPr>
          <p:cNvPr id="15405" name="Line 57"/>
          <p:cNvSpPr>
            <a:spLocks noChangeShapeType="1"/>
          </p:cNvSpPr>
          <p:nvPr/>
        </p:nvSpPr>
        <p:spPr bwMode="auto">
          <a:xfrm flipH="1">
            <a:off x="4724400" y="2133600"/>
            <a:ext cx="0" cy="381000"/>
          </a:xfrm>
          <a:prstGeom prst="line">
            <a:avLst/>
          </a:prstGeom>
          <a:noFill/>
          <a:ln w="76200">
            <a:solidFill>
              <a:schemeClr val="accent1"/>
            </a:solidFill>
            <a:round/>
            <a:headEnd/>
            <a:tailEnd type="triangle" w="med" len="med"/>
          </a:ln>
        </p:spPr>
        <p:txBody>
          <a:bodyPr/>
          <a:lstStyle/>
          <a:p>
            <a:endParaRPr lang="ja-JP" altLang="en-US"/>
          </a:p>
        </p:txBody>
      </p:sp>
      <p:sp>
        <p:nvSpPr>
          <p:cNvPr id="15406" name="Line 58"/>
          <p:cNvSpPr>
            <a:spLocks noChangeShapeType="1"/>
          </p:cNvSpPr>
          <p:nvPr/>
        </p:nvSpPr>
        <p:spPr bwMode="auto">
          <a:xfrm>
            <a:off x="5410200" y="2057400"/>
            <a:ext cx="1066800" cy="304800"/>
          </a:xfrm>
          <a:prstGeom prst="line">
            <a:avLst/>
          </a:prstGeom>
          <a:noFill/>
          <a:ln w="76200">
            <a:solidFill>
              <a:schemeClr val="accent1"/>
            </a:solidFill>
            <a:round/>
            <a:headEnd/>
            <a:tailEnd type="triangle" w="med" len="med"/>
          </a:ln>
        </p:spPr>
        <p:txBody>
          <a:bodyPr/>
          <a:lstStyle/>
          <a:p>
            <a:endParaRPr lang="ja-JP" altLang="en-US"/>
          </a:p>
        </p:txBody>
      </p:sp>
      <p:sp>
        <p:nvSpPr>
          <p:cNvPr id="15407" name="AutoShape 59"/>
          <p:cNvSpPr>
            <a:spLocks noChangeArrowheads="1"/>
          </p:cNvSpPr>
          <p:nvPr/>
        </p:nvSpPr>
        <p:spPr bwMode="auto">
          <a:xfrm>
            <a:off x="6400800" y="914400"/>
            <a:ext cx="2209800" cy="838200"/>
          </a:xfrm>
          <a:prstGeom prst="wedgeRoundRectCallout">
            <a:avLst>
              <a:gd name="adj1" fmla="val -64079"/>
              <a:gd name="adj2" fmla="val 8825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5408" name="Text Box 60"/>
          <p:cNvSpPr txBox="1">
            <a:spLocks noChangeArrowheads="1"/>
          </p:cNvSpPr>
          <p:nvPr/>
        </p:nvSpPr>
        <p:spPr bwMode="auto">
          <a:xfrm>
            <a:off x="6537325" y="935038"/>
            <a:ext cx="1403350" cy="822325"/>
          </a:xfrm>
          <a:prstGeom prst="rect">
            <a:avLst/>
          </a:prstGeom>
          <a:noFill/>
          <a:ln w="9525">
            <a:noFill/>
            <a:miter lim="800000"/>
            <a:headEnd/>
            <a:tailEnd/>
          </a:ln>
        </p:spPr>
        <p:txBody>
          <a:bodyPr wrap="none">
            <a:spAutoFit/>
          </a:bodyPr>
          <a:lstStyle/>
          <a:p>
            <a:r>
              <a:rPr lang="ja-JP" altLang="en-US"/>
              <a:t>非決定的</a:t>
            </a:r>
          </a:p>
          <a:p>
            <a:r>
              <a:rPr lang="ja-JP" altLang="en-US"/>
              <a:t>遷移</a:t>
            </a:r>
          </a:p>
        </p:txBody>
      </p:sp>
      <p:sp>
        <p:nvSpPr>
          <p:cNvPr id="15409" name="Rectangle 61"/>
          <p:cNvSpPr>
            <a:spLocks noChangeArrowheads="1"/>
          </p:cNvSpPr>
          <p:nvPr/>
        </p:nvSpPr>
        <p:spPr bwMode="auto">
          <a:xfrm>
            <a:off x="6781800" y="2743200"/>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5410" name="Rectangle 62"/>
          <p:cNvSpPr>
            <a:spLocks noChangeArrowheads="1"/>
          </p:cNvSpPr>
          <p:nvPr/>
        </p:nvSpPr>
        <p:spPr bwMode="auto">
          <a:xfrm>
            <a:off x="7162800" y="2743200"/>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15411" name="Rectangle 63"/>
          <p:cNvSpPr>
            <a:spLocks noChangeArrowheads="1"/>
          </p:cNvSpPr>
          <p:nvPr/>
        </p:nvSpPr>
        <p:spPr bwMode="auto">
          <a:xfrm>
            <a:off x="7543800" y="2743200"/>
            <a:ext cx="381000" cy="381000"/>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graphicFrame>
        <p:nvGraphicFramePr>
          <p:cNvPr id="15379" name="Object 64"/>
          <p:cNvGraphicFramePr>
            <a:graphicFrameLocks noChangeAspect="1"/>
          </p:cNvGraphicFramePr>
          <p:nvPr/>
        </p:nvGraphicFramePr>
        <p:xfrm>
          <a:off x="6705600" y="2438400"/>
          <a:ext cx="206375" cy="228600"/>
        </p:xfrm>
        <a:graphic>
          <a:graphicData uri="http://schemas.openxmlformats.org/presentationml/2006/ole">
            <p:oleObj spid="_x0000_s15379" name="Equation" r:id="rId20" imgW="114120" imgH="126720" progId="Equation.DSMT4">
              <p:embed/>
            </p:oleObj>
          </a:graphicData>
        </a:graphic>
      </p:graphicFrame>
      <p:sp>
        <p:nvSpPr>
          <p:cNvPr id="15412" name="Line 65"/>
          <p:cNvSpPr>
            <a:spLocks noChangeShapeType="1"/>
          </p:cNvSpPr>
          <p:nvPr/>
        </p:nvSpPr>
        <p:spPr bwMode="auto">
          <a:xfrm flipV="1">
            <a:off x="7772400" y="3200400"/>
            <a:ext cx="1588" cy="381000"/>
          </a:xfrm>
          <a:prstGeom prst="line">
            <a:avLst/>
          </a:prstGeom>
          <a:noFill/>
          <a:ln w="9525">
            <a:solidFill>
              <a:schemeClr val="tx1"/>
            </a:solidFill>
            <a:round/>
            <a:headEnd/>
            <a:tailEnd type="triangle" w="med" len="med"/>
          </a:ln>
        </p:spPr>
        <p:txBody>
          <a:bodyPr/>
          <a:lstStyle/>
          <a:p>
            <a:endParaRPr lang="ja-JP" altLang="en-US"/>
          </a:p>
        </p:txBody>
      </p:sp>
      <p:sp>
        <p:nvSpPr>
          <p:cNvPr id="15413" name="Rectangle 66"/>
          <p:cNvSpPr>
            <a:spLocks noChangeArrowheads="1"/>
          </p:cNvSpPr>
          <p:nvPr/>
        </p:nvSpPr>
        <p:spPr bwMode="auto">
          <a:xfrm>
            <a:off x="7543800" y="3581400"/>
            <a:ext cx="533400" cy="457200"/>
          </a:xfrm>
          <a:prstGeom prst="rect">
            <a:avLst/>
          </a:prstGeom>
          <a:solidFill>
            <a:schemeClr val="accent1"/>
          </a:solidFill>
          <a:ln w="9525">
            <a:solidFill>
              <a:schemeClr val="tx1"/>
            </a:solidFill>
            <a:miter lim="800000"/>
            <a:headEnd/>
            <a:tailEnd/>
          </a:ln>
        </p:spPr>
        <p:txBody>
          <a:bodyPr wrap="none" anchor="ctr"/>
          <a:lstStyle/>
          <a:p>
            <a:pPr algn="ctr"/>
            <a:endParaRPr lang="ja-JP" altLang="ja-JP"/>
          </a:p>
        </p:txBody>
      </p:sp>
      <p:graphicFrame>
        <p:nvGraphicFramePr>
          <p:cNvPr id="15380" name="Object 67"/>
          <p:cNvGraphicFramePr>
            <a:graphicFrameLocks noChangeAspect="1"/>
          </p:cNvGraphicFramePr>
          <p:nvPr/>
        </p:nvGraphicFramePr>
        <p:xfrm>
          <a:off x="7086600" y="2362200"/>
          <a:ext cx="609600" cy="293688"/>
        </p:xfrm>
        <a:graphic>
          <a:graphicData uri="http://schemas.openxmlformats.org/presentationml/2006/ole">
            <p:oleObj spid="_x0000_s15380" name="Equation" r:id="rId21" imgW="368280" imgH="177480" progId="Equation.DSMT4">
              <p:embed/>
            </p:oleObj>
          </a:graphicData>
        </a:graphic>
      </p:graphicFrame>
      <p:graphicFrame>
        <p:nvGraphicFramePr>
          <p:cNvPr id="15381" name="Object 68"/>
          <p:cNvGraphicFramePr>
            <a:graphicFrameLocks noChangeAspect="1"/>
          </p:cNvGraphicFramePr>
          <p:nvPr/>
        </p:nvGraphicFramePr>
        <p:xfrm>
          <a:off x="7696200" y="2362200"/>
          <a:ext cx="630238" cy="293688"/>
        </p:xfrm>
        <a:graphic>
          <a:graphicData uri="http://schemas.openxmlformats.org/presentationml/2006/ole">
            <p:oleObj spid="_x0000_s15381" name="Equation" r:id="rId22" imgW="380880" imgH="177480" progId="Equation.DSMT4">
              <p:embed/>
            </p:oleObj>
          </a:graphicData>
        </a:graphic>
      </p:graphicFrame>
      <p:graphicFrame>
        <p:nvGraphicFramePr>
          <p:cNvPr id="15382" name="Object 69"/>
          <p:cNvGraphicFramePr>
            <a:graphicFrameLocks noChangeAspect="1"/>
          </p:cNvGraphicFramePr>
          <p:nvPr/>
        </p:nvGraphicFramePr>
        <p:xfrm>
          <a:off x="4713288" y="2819400"/>
          <a:ext cx="468312" cy="439738"/>
        </p:xfrm>
        <a:graphic>
          <a:graphicData uri="http://schemas.openxmlformats.org/presentationml/2006/ole">
            <p:oleObj spid="_x0000_s15382" name="Equation" r:id="rId23" imgW="215640" imgH="203040" progId="Equation.DSMT4">
              <p:embed/>
            </p:oleObj>
          </a:graphicData>
        </a:graphic>
      </p:graphicFrame>
      <p:sp>
        <p:nvSpPr>
          <p:cNvPr id="15414" name="Text Box 70"/>
          <p:cNvSpPr txBox="1">
            <a:spLocks noChangeArrowheads="1"/>
          </p:cNvSpPr>
          <p:nvPr/>
        </p:nvSpPr>
        <p:spPr bwMode="auto">
          <a:xfrm>
            <a:off x="746125" y="4440238"/>
            <a:ext cx="6308725" cy="1187450"/>
          </a:xfrm>
          <a:prstGeom prst="rect">
            <a:avLst/>
          </a:prstGeom>
          <a:noFill/>
          <a:ln w="9525">
            <a:noFill/>
            <a:miter lim="800000"/>
            <a:headEnd/>
            <a:tailEnd/>
          </a:ln>
        </p:spPr>
        <p:txBody>
          <a:bodyPr wrap="none">
            <a:spAutoFit/>
          </a:bodyPr>
          <a:lstStyle/>
          <a:p>
            <a:r>
              <a:rPr lang="ja-JP" altLang="en-US"/>
              <a:t>この部分にだけ新たな変数を用いる。</a:t>
            </a:r>
          </a:p>
          <a:p>
            <a:r>
              <a:rPr lang="ja-JP" altLang="en-US"/>
              <a:t>非決定的な選択を表す変数を集合を</a:t>
            </a:r>
            <a:r>
              <a:rPr lang="en-US" altLang="ja-JP"/>
              <a:t>V</a:t>
            </a:r>
            <a:r>
              <a:rPr lang="ja-JP" altLang="en-US"/>
              <a:t>３とする。</a:t>
            </a:r>
          </a:p>
          <a:p>
            <a:r>
              <a:rPr lang="ja-JP" altLang="en-US"/>
              <a:t>すなわち、</a:t>
            </a:r>
          </a:p>
        </p:txBody>
      </p:sp>
      <p:graphicFrame>
        <p:nvGraphicFramePr>
          <p:cNvPr id="15383" name="Object 71"/>
          <p:cNvGraphicFramePr>
            <a:graphicFrameLocks noChangeAspect="1"/>
          </p:cNvGraphicFramePr>
          <p:nvPr/>
        </p:nvGraphicFramePr>
        <p:xfrm>
          <a:off x="838200" y="5715000"/>
          <a:ext cx="5715000" cy="525463"/>
        </p:xfrm>
        <a:graphic>
          <a:graphicData uri="http://schemas.openxmlformats.org/presentationml/2006/ole">
            <p:oleObj spid="_x0000_s15383" name="Equation" r:id="rId24" imgW="2489040" imgH="228600" progId="Equation.DSMT4">
              <p:embed/>
            </p:oleObj>
          </a:graphicData>
        </a:graphic>
      </p:graphicFrame>
      <p:sp>
        <p:nvSpPr>
          <p:cNvPr id="15415" name="Text Box 72"/>
          <p:cNvSpPr txBox="1">
            <a:spLocks noChangeArrowheads="1"/>
          </p:cNvSpPr>
          <p:nvPr/>
        </p:nvSpPr>
        <p:spPr bwMode="auto">
          <a:xfrm>
            <a:off x="822325" y="6269038"/>
            <a:ext cx="4513263" cy="457200"/>
          </a:xfrm>
          <a:prstGeom prst="rect">
            <a:avLst/>
          </a:prstGeom>
          <a:noFill/>
          <a:ln w="9525">
            <a:noFill/>
            <a:miter lim="800000"/>
            <a:headEnd/>
            <a:tailEnd/>
          </a:ln>
        </p:spPr>
        <p:txBody>
          <a:bodyPr wrap="none">
            <a:spAutoFit/>
          </a:bodyPr>
          <a:lstStyle/>
          <a:p>
            <a:r>
              <a:rPr lang="ja-JP" altLang="en-US"/>
              <a:t>ここで　　は選択の最大値である。</a:t>
            </a:r>
          </a:p>
        </p:txBody>
      </p:sp>
      <p:graphicFrame>
        <p:nvGraphicFramePr>
          <p:cNvPr id="15384" name="Object 73"/>
          <p:cNvGraphicFramePr>
            <a:graphicFrameLocks noChangeAspect="1"/>
          </p:cNvGraphicFramePr>
          <p:nvPr/>
        </p:nvGraphicFramePr>
        <p:xfrm>
          <a:off x="1752600" y="6400800"/>
          <a:ext cx="228600" cy="228600"/>
        </p:xfrm>
        <a:graphic>
          <a:graphicData uri="http://schemas.openxmlformats.org/presentationml/2006/ole">
            <p:oleObj spid="_x0000_s15384" name="Equation" r:id="rId25" imgW="126720" imgH="126720" progId="Equation.DSMT4">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スライド番号プレースホルダ 4"/>
          <p:cNvSpPr>
            <a:spLocks noGrp="1"/>
          </p:cNvSpPr>
          <p:nvPr>
            <p:ph type="sldNum" sz="quarter" idx="12"/>
          </p:nvPr>
        </p:nvSpPr>
        <p:spPr>
          <a:noFill/>
        </p:spPr>
        <p:txBody>
          <a:bodyPr/>
          <a:lstStyle/>
          <a:p>
            <a:fld id="{916A8BB3-5138-4ECA-AA39-C765DD822122}" type="slidenum">
              <a:rPr lang="en-US" altLang="ja-JP" smtClean="0"/>
              <a:pPr/>
              <a:t>22</a:t>
            </a:fld>
            <a:endParaRPr lang="en-US" altLang="ja-JP" smtClean="0"/>
          </a:p>
        </p:txBody>
      </p:sp>
      <p:sp>
        <p:nvSpPr>
          <p:cNvPr id="16388" name="Text Box 3"/>
          <p:cNvSpPr txBox="1">
            <a:spLocks noChangeArrowheads="1"/>
          </p:cNvSpPr>
          <p:nvPr/>
        </p:nvSpPr>
        <p:spPr bwMode="auto">
          <a:xfrm>
            <a:off x="365125" y="477838"/>
            <a:ext cx="1425575" cy="457200"/>
          </a:xfrm>
          <a:prstGeom prst="rect">
            <a:avLst/>
          </a:prstGeom>
          <a:noFill/>
          <a:ln w="9525">
            <a:noFill/>
            <a:miter lim="800000"/>
            <a:headEnd/>
            <a:tailEnd/>
          </a:ln>
        </p:spPr>
        <p:txBody>
          <a:bodyPr wrap="none">
            <a:spAutoFit/>
          </a:bodyPr>
          <a:lstStyle/>
          <a:p>
            <a:r>
              <a:rPr lang="ja-JP" altLang="en-US"/>
              <a:t>このとき、</a:t>
            </a:r>
          </a:p>
        </p:txBody>
      </p:sp>
      <p:graphicFrame>
        <p:nvGraphicFramePr>
          <p:cNvPr id="16386" name="Object 4"/>
          <p:cNvGraphicFramePr>
            <a:graphicFrameLocks noChangeAspect="1"/>
          </p:cNvGraphicFramePr>
          <p:nvPr/>
        </p:nvGraphicFramePr>
        <p:xfrm>
          <a:off x="381000" y="1524000"/>
          <a:ext cx="8208963" cy="2024063"/>
        </p:xfrm>
        <a:graphic>
          <a:graphicData uri="http://schemas.openxmlformats.org/presentationml/2006/ole">
            <p:oleObj spid="_x0000_s16386" name="Equation" r:id="rId3" imgW="3809880" imgH="939600" progId="Equation.DSMT4">
              <p:embed/>
            </p:oleObj>
          </a:graphicData>
        </a:graphic>
      </p:graphicFrame>
      <p:sp>
        <p:nvSpPr>
          <p:cNvPr id="16389" name="Text Box 5"/>
          <p:cNvSpPr txBox="1">
            <a:spLocks noChangeArrowheads="1"/>
          </p:cNvSpPr>
          <p:nvPr/>
        </p:nvSpPr>
        <p:spPr bwMode="auto">
          <a:xfrm>
            <a:off x="288925" y="4059238"/>
            <a:ext cx="5251450" cy="457200"/>
          </a:xfrm>
          <a:prstGeom prst="rect">
            <a:avLst/>
          </a:prstGeom>
          <a:noFill/>
          <a:ln w="9525">
            <a:noFill/>
            <a:miter lim="800000"/>
            <a:headEnd/>
            <a:tailEnd/>
          </a:ln>
        </p:spPr>
        <p:txBody>
          <a:bodyPr wrap="none">
            <a:spAutoFit/>
          </a:bodyPr>
          <a:lstStyle/>
          <a:p>
            <a:r>
              <a:rPr lang="ja-JP" altLang="en-US"/>
              <a:t>と全ての可能性に対して節を構成する。</a:t>
            </a:r>
          </a:p>
        </p:txBody>
      </p:sp>
      <p:sp>
        <p:nvSpPr>
          <p:cNvPr id="16390" name="AutoShape 6"/>
          <p:cNvSpPr>
            <a:spLocks noChangeArrowheads="1"/>
          </p:cNvSpPr>
          <p:nvPr/>
        </p:nvSpPr>
        <p:spPr bwMode="auto">
          <a:xfrm>
            <a:off x="4191000" y="228600"/>
            <a:ext cx="3886200" cy="990600"/>
          </a:xfrm>
          <a:prstGeom prst="wedgeRoundRectCallout">
            <a:avLst>
              <a:gd name="adj1" fmla="val -22426"/>
              <a:gd name="adj2" fmla="val 7500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6391" name="Text Box 7"/>
          <p:cNvSpPr txBox="1">
            <a:spLocks noChangeArrowheads="1"/>
          </p:cNvSpPr>
          <p:nvPr/>
        </p:nvSpPr>
        <p:spPr bwMode="auto">
          <a:xfrm>
            <a:off x="4251325" y="325438"/>
            <a:ext cx="3492500" cy="822325"/>
          </a:xfrm>
          <a:prstGeom prst="rect">
            <a:avLst/>
          </a:prstGeom>
          <a:noFill/>
          <a:ln w="9525">
            <a:noFill/>
            <a:miter lim="800000"/>
            <a:headEnd/>
            <a:tailEnd/>
          </a:ln>
        </p:spPr>
        <p:txBody>
          <a:bodyPr wrap="none">
            <a:spAutoFit/>
          </a:bodyPr>
          <a:lstStyle/>
          <a:p>
            <a:r>
              <a:rPr lang="ja-JP" altLang="en-US"/>
              <a:t>非決定的選択の可能性を</a:t>
            </a:r>
          </a:p>
          <a:p>
            <a:r>
              <a:rPr lang="ja-JP" altLang="en-US"/>
              <a:t>表す。</a:t>
            </a:r>
          </a:p>
        </p:txBody>
      </p:sp>
      <p:sp>
        <p:nvSpPr>
          <p:cNvPr id="16392" name="AutoShape 8"/>
          <p:cNvSpPr>
            <a:spLocks noChangeArrowheads="1"/>
          </p:cNvSpPr>
          <p:nvPr/>
        </p:nvSpPr>
        <p:spPr bwMode="auto">
          <a:xfrm>
            <a:off x="4648200" y="2133600"/>
            <a:ext cx="3810000" cy="533400"/>
          </a:xfrm>
          <a:prstGeom prst="wedgeRoundRectCallout">
            <a:avLst>
              <a:gd name="adj1" fmla="val -67208"/>
              <a:gd name="adj2" fmla="val -1845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6393" name="Text Box 9"/>
          <p:cNvSpPr txBox="1">
            <a:spLocks noChangeArrowheads="1"/>
          </p:cNvSpPr>
          <p:nvPr/>
        </p:nvSpPr>
        <p:spPr bwMode="auto">
          <a:xfrm>
            <a:off x="4572000" y="2133600"/>
            <a:ext cx="4191000" cy="457200"/>
          </a:xfrm>
          <a:prstGeom prst="rect">
            <a:avLst/>
          </a:prstGeom>
          <a:noFill/>
          <a:ln w="9525">
            <a:noFill/>
            <a:miter lim="800000"/>
            <a:headEnd/>
            <a:tailEnd/>
          </a:ln>
        </p:spPr>
        <p:txBody>
          <a:bodyPr>
            <a:spAutoFit/>
          </a:bodyPr>
          <a:lstStyle/>
          <a:p>
            <a:r>
              <a:rPr lang="ja-JP" altLang="en-US"/>
              <a:t>受理様相への遷移を表す。</a:t>
            </a:r>
          </a:p>
        </p:txBody>
      </p:sp>
      <p:sp>
        <p:nvSpPr>
          <p:cNvPr id="16394" name="AutoShape 11"/>
          <p:cNvSpPr>
            <a:spLocks noChangeArrowheads="1"/>
          </p:cNvSpPr>
          <p:nvPr/>
        </p:nvSpPr>
        <p:spPr bwMode="auto">
          <a:xfrm>
            <a:off x="4495800" y="3429000"/>
            <a:ext cx="3810000" cy="533400"/>
          </a:xfrm>
          <a:prstGeom prst="wedgeRoundRectCallout">
            <a:avLst>
              <a:gd name="adj1" fmla="val -53875"/>
              <a:gd name="adj2" fmla="val -8988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6395" name="Text Box 10"/>
          <p:cNvSpPr txBox="1">
            <a:spLocks noChangeArrowheads="1"/>
          </p:cNvSpPr>
          <p:nvPr/>
        </p:nvSpPr>
        <p:spPr bwMode="auto">
          <a:xfrm>
            <a:off x="4495800" y="3505200"/>
            <a:ext cx="3657600" cy="457200"/>
          </a:xfrm>
          <a:prstGeom prst="rect">
            <a:avLst/>
          </a:prstGeom>
          <a:noFill/>
          <a:ln w="9525">
            <a:noFill/>
            <a:miter lim="800000"/>
            <a:headEnd/>
            <a:tailEnd/>
          </a:ln>
        </p:spPr>
        <p:txBody>
          <a:bodyPr>
            <a:spAutoFit/>
          </a:bodyPr>
          <a:lstStyle/>
          <a:p>
            <a:r>
              <a:rPr lang="ja-JP" altLang="en-US"/>
              <a:t>遷移が正しいことを表す。</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スライド番号プレースホルダ 3"/>
          <p:cNvSpPr>
            <a:spLocks noGrp="1"/>
          </p:cNvSpPr>
          <p:nvPr>
            <p:ph type="sldNum" sz="quarter" idx="12"/>
          </p:nvPr>
        </p:nvSpPr>
        <p:spPr>
          <a:noFill/>
        </p:spPr>
        <p:txBody>
          <a:bodyPr/>
          <a:lstStyle/>
          <a:p>
            <a:fld id="{CD0E12BA-6D4E-4AF8-972E-48E94D9A2804}" type="slidenum">
              <a:rPr lang="en-US" altLang="ja-JP" smtClean="0"/>
              <a:pPr/>
              <a:t>23</a:t>
            </a:fld>
            <a:endParaRPr lang="en-US" altLang="ja-JP" smtClean="0"/>
          </a:p>
        </p:txBody>
      </p:sp>
      <p:sp>
        <p:nvSpPr>
          <p:cNvPr id="17413" name="Text Box 2"/>
          <p:cNvSpPr txBox="1">
            <a:spLocks noChangeArrowheads="1"/>
          </p:cNvSpPr>
          <p:nvPr/>
        </p:nvSpPr>
        <p:spPr bwMode="auto">
          <a:xfrm>
            <a:off x="517525" y="249238"/>
            <a:ext cx="8177213" cy="2647950"/>
          </a:xfrm>
          <a:prstGeom prst="rect">
            <a:avLst/>
          </a:prstGeom>
          <a:noFill/>
          <a:ln w="9525">
            <a:noFill/>
            <a:miter lim="800000"/>
            <a:headEnd/>
            <a:tailEnd/>
          </a:ln>
        </p:spPr>
        <p:txBody>
          <a:bodyPr wrap="none">
            <a:spAutoFit/>
          </a:bodyPr>
          <a:lstStyle/>
          <a:p>
            <a:r>
              <a:rPr lang="ja-JP" altLang="en-US"/>
              <a:t>以上の（１）から（６）までの節を全て論理積で結ぶことによって</a:t>
            </a:r>
          </a:p>
          <a:p>
            <a:r>
              <a:rPr lang="en-US" altLang="ja-JP"/>
              <a:t>SAT</a:t>
            </a:r>
            <a:r>
              <a:rPr lang="ja-JP" altLang="en-US"/>
              <a:t>のインスタンスが得られる。すなわち、</a:t>
            </a:r>
          </a:p>
          <a:p>
            <a:endParaRPr lang="ja-JP" altLang="en-US"/>
          </a:p>
          <a:p>
            <a:endParaRPr lang="ja-JP" altLang="en-US"/>
          </a:p>
          <a:p>
            <a:r>
              <a:rPr lang="ja-JP" altLang="en-US"/>
              <a:t>とする。</a:t>
            </a:r>
          </a:p>
          <a:p>
            <a:r>
              <a:rPr lang="ja-JP" altLang="en-US"/>
              <a:t>このとき、</a:t>
            </a:r>
            <a:r>
              <a:rPr lang="en-US" altLang="ja-JP"/>
              <a:t>N</a:t>
            </a:r>
            <a:r>
              <a:rPr lang="ja-JP" altLang="en-US"/>
              <a:t>が問題</a:t>
            </a:r>
            <a:r>
              <a:rPr lang="en-US" altLang="ja-JP"/>
              <a:t>X</a:t>
            </a:r>
            <a:r>
              <a:rPr lang="ja-JP" altLang="en-US"/>
              <a:t>のインスタンスを受理するための必要十分</a:t>
            </a:r>
          </a:p>
          <a:p>
            <a:r>
              <a:rPr lang="ja-JP" altLang="en-US"/>
              <a:t>条件は、構成された</a:t>
            </a:r>
            <a:r>
              <a:rPr lang="en-US" altLang="ja-JP"/>
              <a:t>F</a:t>
            </a:r>
            <a:r>
              <a:rPr lang="ja-JP" altLang="en-US"/>
              <a:t>が充足可能であることがわかる。</a:t>
            </a:r>
          </a:p>
        </p:txBody>
      </p:sp>
      <p:graphicFrame>
        <p:nvGraphicFramePr>
          <p:cNvPr id="17410" name="Object 0"/>
          <p:cNvGraphicFramePr>
            <a:graphicFrameLocks noChangeAspect="1"/>
          </p:cNvGraphicFramePr>
          <p:nvPr/>
        </p:nvGraphicFramePr>
        <p:xfrm>
          <a:off x="609600" y="1219200"/>
          <a:ext cx="5181600" cy="492125"/>
        </p:xfrm>
        <a:graphic>
          <a:graphicData uri="http://schemas.openxmlformats.org/presentationml/2006/ole">
            <p:oleObj spid="_x0000_s17410" name="Equation" r:id="rId3" imgW="1739880" imgH="164880" progId="Equation.DSMT4">
              <p:embed/>
            </p:oleObj>
          </a:graphicData>
        </a:graphic>
      </p:graphicFrame>
      <p:sp>
        <p:nvSpPr>
          <p:cNvPr id="17414" name="Text Box 4"/>
          <p:cNvSpPr txBox="1">
            <a:spLocks noChangeArrowheads="1"/>
          </p:cNvSpPr>
          <p:nvPr/>
        </p:nvSpPr>
        <p:spPr bwMode="auto">
          <a:xfrm>
            <a:off x="898525" y="3470275"/>
            <a:ext cx="7156450" cy="1917700"/>
          </a:xfrm>
          <a:prstGeom prst="rect">
            <a:avLst/>
          </a:prstGeom>
          <a:noFill/>
          <a:ln w="9525">
            <a:noFill/>
            <a:miter lim="800000"/>
            <a:headEnd/>
            <a:tailEnd/>
          </a:ln>
        </p:spPr>
        <p:txBody>
          <a:bodyPr wrap="none">
            <a:spAutoFit/>
          </a:bodyPr>
          <a:lstStyle/>
          <a:p>
            <a:r>
              <a:rPr lang="ja-JP" altLang="en-US"/>
              <a:t>また、</a:t>
            </a:r>
            <a:r>
              <a:rPr lang="en-US" altLang="ja-JP"/>
              <a:t>F</a:t>
            </a:r>
            <a:r>
              <a:rPr lang="ja-JP" altLang="en-US"/>
              <a:t>中に現れる変数の個数や節の個数は、</a:t>
            </a:r>
          </a:p>
          <a:p>
            <a:r>
              <a:rPr lang="ja-JP" altLang="en-US"/>
              <a:t>　　の多項式であることもわかる。</a:t>
            </a:r>
          </a:p>
          <a:p>
            <a:endParaRPr lang="ja-JP" altLang="en-US"/>
          </a:p>
          <a:p>
            <a:r>
              <a:rPr lang="ja-JP" altLang="en-US"/>
              <a:t>以上によって、</a:t>
            </a:r>
            <a:r>
              <a:rPr lang="en-US" altLang="ja-JP"/>
              <a:t>NP</a:t>
            </a:r>
            <a:r>
              <a:rPr lang="ja-JP" altLang="en-US"/>
              <a:t>の任意の問題</a:t>
            </a:r>
            <a:r>
              <a:rPr lang="en-US" altLang="ja-JP"/>
              <a:t>X</a:t>
            </a:r>
            <a:r>
              <a:rPr lang="ja-JP" altLang="en-US"/>
              <a:t>を</a:t>
            </a:r>
            <a:r>
              <a:rPr lang="en-US" altLang="ja-JP"/>
              <a:t>SAT</a:t>
            </a:r>
            <a:r>
              <a:rPr lang="ja-JP" altLang="en-US"/>
              <a:t>に多項式時間</a:t>
            </a:r>
          </a:p>
          <a:p>
            <a:r>
              <a:rPr lang="ja-JP" altLang="en-US"/>
              <a:t>帰着することができる。</a:t>
            </a:r>
          </a:p>
        </p:txBody>
      </p:sp>
      <p:sp>
        <p:nvSpPr>
          <p:cNvPr id="17415" name="Text Box 5"/>
          <p:cNvSpPr txBox="1">
            <a:spLocks noChangeArrowheads="1"/>
          </p:cNvSpPr>
          <p:nvPr/>
        </p:nvSpPr>
        <p:spPr bwMode="auto">
          <a:xfrm>
            <a:off x="1203325" y="5527675"/>
            <a:ext cx="3878263" cy="457200"/>
          </a:xfrm>
          <a:prstGeom prst="rect">
            <a:avLst/>
          </a:prstGeom>
          <a:noFill/>
          <a:ln w="9525">
            <a:noFill/>
            <a:miter lim="800000"/>
            <a:headEnd/>
            <a:tailEnd/>
          </a:ln>
        </p:spPr>
        <p:txBody>
          <a:bodyPr wrap="none">
            <a:spAutoFit/>
          </a:bodyPr>
          <a:lstStyle/>
          <a:p>
            <a:r>
              <a:rPr lang="ja-JP" altLang="en-US"/>
              <a:t>よって</a:t>
            </a:r>
            <a:r>
              <a:rPr lang="en-US" altLang="ja-JP"/>
              <a:t>SAT</a:t>
            </a:r>
            <a:r>
              <a:rPr lang="ja-JP" altLang="en-US"/>
              <a:t>は</a:t>
            </a:r>
            <a:r>
              <a:rPr lang="en-US" altLang="ja-JP"/>
              <a:t>NP</a:t>
            </a:r>
            <a:r>
              <a:rPr lang="ja-JP" altLang="en-US"/>
              <a:t>完全である。</a:t>
            </a:r>
          </a:p>
        </p:txBody>
      </p:sp>
      <p:graphicFrame>
        <p:nvGraphicFramePr>
          <p:cNvPr id="17411" name="Object 1"/>
          <p:cNvGraphicFramePr>
            <a:graphicFrameLocks noChangeAspect="1"/>
          </p:cNvGraphicFramePr>
          <p:nvPr/>
        </p:nvGraphicFramePr>
        <p:xfrm>
          <a:off x="7086600" y="6172200"/>
          <a:ext cx="1066800" cy="534988"/>
        </p:xfrm>
        <a:graphic>
          <a:graphicData uri="http://schemas.openxmlformats.org/presentationml/2006/ole">
            <p:oleObj spid="_x0000_s17411" name="Equation" r:id="rId4" imgW="380880" imgH="190440" progId="Equation.DSMT4">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番号プレースホルダ 4"/>
          <p:cNvSpPr>
            <a:spLocks noGrp="1"/>
          </p:cNvSpPr>
          <p:nvPr>
            <p:ph type="sldNum" sz="quarter" idx="12"/>
          </p:nvPr>
        </p:nvSpPr>
        <p:spPr>
          <a:noFill/>
        </p:spPr>
        <p:txBody>
          <a:bodyPr/>
          <a:lstStyle/>
          <a:p>
            <a:fld id="{F0D2FC4F-72DE-4AD9-90CE-C2124B34A283}" type="slidenum">
              <a:rPr lang="en-US" altLang="ja-JP" smtClean="0"/>
              <a:pPr/>
              <a:t>24</a:t>
            </a:fld>
            <a:endParaRPr lang="en-US" altLang="ja-JP" smtClean="0"/>
          </a:p>
        </p:txBody>
      </p:sp>
      <p:sp>
        <p:nvSpPr>
          <p:cNvPr id="29699" name="Rectangle 2"/>
          <p:cNvSpPr>
            <a:spLocks noGrp="1" noChangeArrowheads="1"/>
          </p:cNvSpPr>
          <p:nvPr>
            <p:ph type="title"/>
          </p:nvPr>
        </p:nvSpPr>
        <p:spPr>
          <a:xfrm>
            <a:off x="0" y="0"/>
            <a:ext cx="8763000" cy="609600"/>
          </a:xfrm>
        </p:spPr>
        <p:txBody>
          <a:bodyPr/>
          <a:lstStyle/>
          <a:p>
            <a:pPr eaLnBrk="1" hangingPunct="1"/>
            <a:r>
              <a:rPr lang="ja-JP" altLang="en-US" smtClean="0"/>
              <a:t>９－３．多項式時間帰着による</a:t>
            </a:r>
            <a:r>
              <a:rPr lang="en-US" altLang="ja-JP" smtClean="0"/>
              <a:t>NP</a:t>
            </a:r>
            <a:r>
              <a:rPr lang="ja-JP" altLang="en-US" smtClean="0"/>
              <a:t>完全性の証明</a:t>
            </a:r>
          </a:p>
        </p:txBody>
      </p:sp>
      <p:sp>
        <p:nvSpPr>
          <p:cNvPr id="29700" name="Text Box 3"/>
          <p:cNvSpPr txBox="1">
            <a:spLocks noChangeArrowheads="1"/>
          </p:cNvSpPr>
          <p:nvPr/>
        </p:nvSpPr>
        <p:spPr bwMode="auto">
          <a:xfrm>
            <a:off x="609600" y="990600"/>
            <a:ext cx="7127875" cy="1917700"/>
          </a:xfrm>
          <a:prstGeom prst="rect">
            <a:avLst/>
          </a:prstGeom>
          <a:noFill/>
          <a:ln w="9525">
            <a:noFill/>
            <a:miter lim="800000"/>
            <a:headEnd/>
            <a:tailEnd/>
          </a:ln>
        </p:spPr>
        <p:txBody>
          <a:bodyPr wrap="none">
            <a:spAutoFit/>
          </a:bodyPr>
          <a:lstStyle/>
          <a:p>
            <a:r>
              <a:rPr lang="en-US" altLang="ja-JP"/>
              <a:t>SAT</a:t>
            </a:r>
            <a:r>
              <a:rPr lang="ja-JP" altLang="en-US"/>
              <a:t>が</a:t>
            </a:r>
            <a:r>
              <a:rPr lang="en-US" altLang="ja-JP"/>
              <a:t>NP</a:t>
            </a:r>
            <a:r>
              <a:rPr lang="ja-JP" altLang="en-US"/>
              <a:t>完全であることを証明するためには、</a:t>
            </a:r>
          </a:p>
          <a:p>
            <a:r>
              <a:rPr lang="en-US" altLang="ja-JP"/>
              <a:t>NTM</a:t>
            </a:r>
            <a:r>
              <a:rPr lang="ja-JP" altLang="en-US"/>
              <a:t>をシミュレートする必要があった。</a:t>
            </a:r>
          </a:p>
          <a:p>
            <a:r>
              <a:rPr lang="ja-JP" altLang="en-US"/>
              <a:t>しかし、一つの問題</a:t>
            </a:r>
            <a:r>
              <a:rPr lang="en-US" altLang="ja-JP"/>
              <a:t>X</a:t>
            </a:r>
            <a:r>
              <a:rPr lang="ja-JP" altLang="en-US"/>
              <a:t>が</a:t>
            </a:r>
            <a:r>
              <a:rPr lang="en-US" altLang="ja-JP"/>
              <a:t>NP</a:t>
            </a:r>
            <a:r>
              <a:rPr lang="ja-JP" altLang="en-US"/>
              <a:t>完全であることがわかると、</a:t>
            </a:r>
          </a:p>
          <a:p>
            <a:r>
              <a:rPr lang="ja-JP" altLang="en-US"/>
              <a:t>あとはその問題</a:t>
            </a:r>
            <a:r>
              <a:rPr lang="en-US" altLang="ja-JP"/>
              <a:t>X</a:t>
            </a:r>
            <a:r>
              <a:rPr lang="ja-JP" altLang="en-US"/>
              <a:t>を多項式時間帰着することによって、</a:t>
            </a:r>
          </a:p>
          <a:p>
            <a:r>
              <a:rPr lang="en-US" altLang="ja-JP"/>
              <a:t>NP</a:t>
            </a:r>
            <a:r>
              <a:rPr lang="ja-JP" altLang="en-US"/>
              <a:t>困難性が示せる。</a:t>
            </a:r>
          </a:p>
        </p:txBody>
      </p:sp>
      <p:sp>
        <p:nvSpPr>
          <p:cNvPr id="29701" name="Text Box 4"/>
          <p:cNvSpPr txBox="1">
            <a:spLocks noChangeArrowheads="1"/>
          </p:cNvSpPr>
          <p:nvPr/>
        </p:nvSpPr>
        <p:spPr bwMode="auto">
          <a:xfrm>
            <a:off x="898525" y="3698875"/>
            <a:ext cx="7175500" cy="822325"/>
          </a:xfrm>
          <a:prstGeom prst="rect">
            <a:avLst/>
          </a:prstGeom>
          <a:noFill/>
          <a:ln w="9525">
            <a:noFill/>
            <a:miter lim="800000"/>
            <a:headEnd/>
            <a:tailEnd/>
          </a:ln>
        </p:spPr>
        <p:txBody>
          <a:bodyPr wrap="none">
            <a:spAutoFit/>
          </a:bodyPr>
          <a:lstStyle/>
          <a:p>
            <a:r>
              <a:rPr lang="en-US" altLang="ja-JP"/>
              <a:t>NP</a:t>
            </a:r>
            <a:r>
              <a:rPr lang="ja-JP" altLang="en-US"/>
              <a:t>完全の問題</a:t>
            </a:r>
            <a:r>
              <a:rPr lang="en-US" altLang="ja-JP"/>
              <a:t>X</a:t>
            </a:r>
            <a:r>
              <a:rPr lang="ja-JP" altLang="en-US"/>
              <a:t>を問題</a:t>
            </a:r>
            <a:r>
              <a:rPr lang="en-US" altLang="ja-JP"/>
              <a:t>Y</a:t>
            </a:r>
            <a:r>
              <a:rPr lang="ja-JP" altLang="en-US"/>
              <a:t>に多項式時間帰着できれば、</a:t>
            </a:r>
          </a:p>
          <a:p>
            <a:r>
              <a:rPr lang="ja-JP" altLang="en-US"/>
              <a:t>問題</a:t>
            </a:r>
            <a:r>
              <a:rPr lang="en-US" altLang="ja-JP"/>
              <a:t>Y</a:t>
            </a:r>
            <a:r>
              <a:rPr lang="ja-JP" altLang="en-US"/>
              <a:t>は</a:t>
            </a:r>
            <a:r>
              <a:rPr lang="en-US" altLang="ja-JP"/>
              <a:t>NP</a:t>
            </a:r>
            <a:r>
              <a:rPr lang="ja-JP" altLang="en-US"/>
              <a:t>困難である。</a:t>
            </a:r>
          </a:p>
        </p:txBody>
      </p:sp>
      <p:sp>
        <p:nvSpPr>
          <p:cNvPr id="29702" name="AutoShape 5"/>
          <p:cNvSpPr>
            <a:spLocks noChangeArrowheads="1"/>
          </p:cNvSpPr>
          <p:nvPr/>
        </p:nvSpPr>
        <p:spPr bwMode="auto">
          <a:xfrm>
            <a:off x="533400" y="3352800"/>
            <a:ext cx="7772400" cy="1524000"/>
          </a:xfrm>
          <a:prstGeom prst="roundRect">
            <a:avLst>
              <a:gd name="adj" fmla="val 16667"/>
            </a:avLst>
          </a:prstGeom>
          <a:noFill/>
          <a:ln w="38100">
            <a:solidFill>
              <a:srgbClr val="FF6600"/>
            </a:solidFill>
            <a:round/>
            <a:headEnd/>
            <a:tailEnd/>
          </a:ln>
        </p:spPr>
        <p:txBody>
          <a:bodyPr wrap="none" anchor="ctr"/>
          <a:lstStyle/>
          <a:p>
            <a:endParaRPr lang="ja-JP" altLang="en-US"/>
          </a:p>
        </p:txBody>
      </p:sp>
      <p:sp>
        <p:nvSpPr>
          <p:cNvPr id="7" name="テキスト ボックス 6"/>
          <p:cNvSpPr txBox="1"/>
          <p:nvPr/>
        </p:nvSpPr>
        <p:spPr>
          <a:xfrm>
            <a:off x="857224" y="3143248"/>
            <a:ext cx="5077031" cy="461665"/>
          </a:xfrm>
          <a:prstGeom prst="rect">
            <a:avLst/>
          </a:prstGeom>
          <a:solidFill>
            <a:schemeClr val="bg1"/>
          </a:solidFill>
          <a:ln>
            <a:solidFill>
              <a:schemeClr val="bg1"/>
            </a:solidFill>
          </a:ln>
        </p:spPr>
        <p:txBody>
          <a:bodyPr wrap="none" rtlCol="0">
            <a:spAutoFit/>
          </a:bodyPr>
          <a:lstStyle/>
          <a:p>
            <a:r>
              <a:rPr kumimoji="1" lang="ja-JP" altLang="en-US" dirty="0" smtClean="0">
                <a:solidFill>
                  <a:srgbClr val="C00000"/>
                </a:solidFill>
              </a:rPr>
              <a:t>性質：　（多項式時間帰着と</a:t>
            </a:r>
            <a:r>
              <a:rPr kumimoji="1" lang="en-US" altLang="ja-JP" dirty="0" smtClean="0">
                <a:solidFill>
                  <a:srgbClr val="C00000"/>
                </a:solidFill>
              </a:rPr>
              <a:t>NP</a:t>
            </a:r>
            <a:r>
              <a:rPr kumimoji="1" lang="ja-JP" altLang="en-US" dirty="0" smtClean="0">
                <a:solidFill>
                  <a:srgbClr val="C00000"/>
                </a:solidFill>
              </a:rPr>
              <a:t>困難１）</a:t>
            </a:r>
            <a:endParaRPr kumimoji="1" lang="ja-JP" altLang="en-US" dirty="0">
              <a:solidFill>
                <a:srgbClr val="C0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スライド番号プレースホルダ 4"/>
          <p:cNvSpPr>
            <a:spLocks noGrp="1"/>
          </p:cNvSpPr>
          <p:nvPr>
            <p:ph type="sldNum" sz="quarter" idx="12"/>
          </p:nvPr>
        </p:nvSpPr>
        <p:spPr>
          <a:noFill/>
        </p:spPr>
        <p:txBody>
          <a:bodyPr/>
          <a:lstStyle/>
          <a:p>
            <a:fld id="{06543C7E-B1BF-455D-A95D-D24DA803689F}" type="slidenum">
              <a:rPr lang="en-US" altLang="ja-JP" smtClean="0"/>
              <a:pPr/>
              <a:t>25</a:t>
            </a:fld>
            <a:endParaRPr lang="en-US" altLang="ja-JP" smtClean="0"/>
          </a:p>
        </p:txBody>
      </p:sp>
      <p:sp>
        <p:nvSpPr>
          <p:cNvPr id="18436" name="Rectangle 2"/>
          <p:cNvSpPr>
            <a:spLocks noGrp="1" noChangeArrowheads="1"/>
          </p:cNvSpPr>
          <p:nvPr>
            <p:ph type="title"/>
          </p:nvPr>
        </p:nvSpPr>
        <p:spPr/>
        <p:txBody>
          <a:bodyPr/>
          <a:lstStyle/>
          <a:p>
            <a:pPr eaLnBrk="1" hangingPunct="1"/>
            <a:r>
              <a:rPr lang="ja-JP" altLang="en-US" smtClean="0"/>
              <a:t>証明</a:t>
            </a:r>
          </a:p>
        </p:txBody>
      </p:sp>
      <p:sp>
        <p:nvSpPr>
          <p:cNvPr id="18437" name="Text Box 3"/>
          <p:cNvSpPr txBox="1">
            <a:spLocks noChangeArrowheads="1"/>
          </p:cNvSpPr>
          <p:nvPr/>
        </p:nvSpPr>
        <p:spPr bwMode="auto">
          <a:xfrm>
            <a:off x="304800" y="914400"/>
            <a:ext cx="8569325" cy="3013075"/>
          </a:xfrm>
          <a:prstGeom prst="rect">
            <a:avLst/>
          </a:prstGeom>
          <a:noFill/>
          <a:ln w="9525">
            <a:noFill/>
            <a:miter lim="800000"/>
            <a:headEnd/>
            <a:tailEnd/>
          </a:ln>
        </p:spPr>
        <p:txBody>
          <a:bodyPr wrap="none">
            <a:spAutoFit/>
          </a:bodyPr>
          <a:lstStyle/>
          <a:p>
            <a:r>
              <a:rPr lang="ja-JP" altLang="en-US"/>
              <a:t>　　問題</a:t>
            </a:r>
            <a:r>
              <a:rPr lang="en-US" altLang="ja-JP"/>
              <a:t>X</a:t>
            </a:r>
            <a:r>
              <a:rPr lang="ja-JP" altLang="en-US"/>
              <a:t>は</a:t>
            </a:r>
            <a:r>
              <a:rPr lang="en-US" altLang="ja-JP"/>
              <a:t>NP</a:t>
            </a:r>
            <a:r>
              <a:rPr lang="ja-JP" altLang="en-US"/>
              <a:t>完全なので、</a:t>
            </a:r>
            <a:r>
              <a:rPr lang="en-US" altLang="ja-JP"/>
              <a:t>NP</a:t>
            </a:r>
            <a:r>
              <a:rPr lang="ja-JP" altLang="en-US"/>
              <a:t>の問題を全て</a:t>
            </a:r>
            <a:r>
              <a:rPr lang="en-US" altLang="ja-JP"/>
              <a:t>X</a:t>
            </a:r>
            <a:r>
              <a:rPr lang="ja-JP" altLang="en-US"/>
              <a:t>に多項式時間帰着</a:t>
            </a:r>
          </a:p>
          <a:p>
            <a:r>
              <a:rPr lang="ja-JP" altLang="en-US"/>
              <a:t>できる。</a:t>
            </a:r>
          </a:p>
          <a:p>
            <a:r>
              <a:rPr lang="ja-JP" altLang="en-US"/>
              <a:t>　　また、問題</a:t>
            </a:r>
            <a:r>
              <a:rPr lang="en-US" altLang="ja-JP"/>
              <a:t>X</a:t>
            </a:r>
            <a:r>
              <a:rPr lang="ja-JP" altLang="en-US"/>
              <a:t>の全てのインスタンスは問題</a:t>
            </a:r>
            <a:r>
              <a:rPr lang="en-US" altLang="ja-JP"/>
              <a:t>Y</a:t>
            </a:r>
            <a:r>
              <a:rPr lang="ja-JP" altLang="en-US"/>
              <a:t>のインスタンスに</a:t>
            </a:r>
          </a:p>
          <a:p>
            <a:r>
              <a:rPr lang="ja-JP" altLang="en-US"/>
              <a:t>多項式時間帰着（変換）できる。</a:t>
            </a:r>
          </a:p>
          <a:p>
            <a:r>
              <a:rPr lang="ja-JP" altLang="en-US"/>
              <a:t>　</a:t>
            </a:r>
          </a:p>
          <a:p>
            <a:r>
              <a:rPr lang="ja-JP" altLang="en-US"/>
              <a:t>　　したがって、これらの多項式時間帰着を連続して行えば、</a:t>
            </a:r>
          </a:p>
          <a:p>
            <a:r>
              <a:rPr lang="en-US" altLang="ja-JP"/>
              <a:t>NP</a:t>
            </a:r>
            <a:r>
              <a:rPr lang="ja-JP" altLang="en-US"/>
              <a:t>のすべての問題を問題</a:t>
            </a:r>
            <a:r>
              <a:rPr lang="en-US" altLang="ja-JP"/>
              <a:t>Y</a:t>
            </a:r>
            <a:r>
              <a:rPr lang="ja-JP" altLang="en-US"/>
              <a:t>に多項式時間帰着できる。</a:t>
            </a:r>
          </a:p>
          <a:p>
            <a:r>
              <a:rPr lang="ja-JP" altLang="en-US"/>
              <a:t>以上より、問題</a:t>
            </a:r>
            <a:r>
              <a:rPr lang="en-US" altLang="ja-JP"/>
              <a:t>Y</a:t>
            </a:r>
            <a:r>
              <a:rPr lang="ja-JP" altLang="en-US"/>
              <a:t>は</a:t>
            </a:r>
            <a:r>
              <a:rPr lang="en-US" altLang="ja-JP"/>
              <a:t>NP</a:t>
            </a:r>
            <a:r>
              <a:rPr lang="ja-JP" altLang="en-US"/>
              <a:t>困難である。</a:t>
            </a:r>
          </a:p>
        </p:txBody>
      </p:sp>
      <p:graphicFrame>
        <p:nvGraphicFramePr>
          <p:cNvPr id="18434" name="Object 4"/>
          <p:cNvGraphicFramePr>
            <a:graphicFrameLocks noChangeAspect="1"/>
          </p:cNvGraphicFramePr>
          <p:nvPr/>
        </p:nvGraphicFramePr>
        <p:xfrm>
          <a:off x="7162800" y="5867400"/>
          <a:ext cx="1066800" cy="534988"/>
        </p:xfrm>
        <a:graphic>
          <a:graphicData uri="http://schemas.openxmlformats.org/presentationml/2006/ole">
            <p:oleObj spid="_x0000_s18434" name="Equation" r:id="rId3" imgW="380880" imgH="190440" progId="Equation.DSMT4">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番号プレースホルダ 4"/>
          <p:cNvSpPr>
            <a:spLocks noGrp="1"/>
          </p:cNvSpPr>
          <p:nvPr>
            <p:ph type="sldNum" sz="quarter" idx="12"/>
          </p:nvPr>
        </p:nvSpPr>
        <p:spPr>
          <a:noFill/>
        </p:spPr>
        <p:txBody>
          <a:bodyPr/>
          <a:lstStyle/>
          <a:p>
            <a:fld id="{42EF17B9-50B2-40FA-8805-F6D1854C1285}" type="slidenum">
              <a:rPr lang="en-US" altLang="ja-JP" smtClean="0"/>
              <a:pPr/>
              <a:t>26</a:t>
            </a:fld>
            <a:endParaRPr lang="en-US" altLang="ja-JP" smtClean="0"/>
          </a:p>
        </p:txBody>
      </p:sp>
      <p:sp>
        <p:nvSpPr>
          <p:cNvPr id="30723" name="Oval 2"/>
          <p:cNvSpPr>
            <a:spLocks noChangeArrowheads="1"/>
          </p:cNvSpPr>
          <p:nvPr/>
        </p:nvSpPr>
        <p:spPr bwMode="auto">
          <a:xfrm>
            <a:off x="457200" y="1447800"/>
            <a:ext cx="4724400" cy="3200400"/>
          </a:xfrm>
          <a:prstGeom prst="ellipse">
            <a:avLst/>
          </a:prstGeom>
          <a:solidFill>
            <a:srgbClr val="FFCCFF"/>
          </a:solidFill>
          <a:ln w="9525">
            <a:solidFill>
              <a:schemeClr val="tx1"/>
            </a:solidFill>
            <a:round/>
            <a:headEnd/>
            <a:tailEnd/>
          </a:ln>
        </p:spPr>
        <p:txBody>
          <a:bodyPr wrap="none" anchor="ctr"/>
          <a:lstStyle/>
          <a:p>
            <a:endParaRPr lang="ja-JP" altLang="en-US"/>
          </a:p>
        </p:txBody>
      </p:sp>
      <p:sp>
        <p:nvSpPr>
          <p:cNvPr id="30724" name="Oval 3"/>
          <p:cNvSpPr>
            <a:spLocks noChangeArrowheads="1"/>
          </p:cNvSpPr>
          <p:nvPr/>
        </p:nvSpPr>
        <p:spPr bwMode="auto">
          <a:xfrm>
            <a:off x="1600200" y="2286000"/>
            <a:ext cx="2362200" cy="1524000"/>
          </a:xfrm>
          <a:prstGeom prst="ellipse">
            <a:avLst/>
          </a:prstGeom>
          <a:solidFill>
            <a:schemeClr val="hlink"/>
          </a:solidFill>
          <a:ln w="9525">
            <a:solidFill>
              <a:schemeClr val="tx1"/>
            </a:solidFill>
            <a:round/>
            <a:headEnd/>
            <a:tailEnd/>
          </a:ln>
        </p:spPr>
        <p:txBody>
          <a:bodyPr wrap="none" anchor="ctr"/>
          <a:lstStyle/>
          <a:p>
            <a:endParaRPr lang="ja-JP" altLang="en-US"/>
          </a:p>
        </p:txBody>
      </p:sp>
      <p:sp>
        <p:nvSpPr>
          <p:cNvPr id="30725" name="Text Box 4"/>
          <p:cNvSpPr txBox="1">
            <a:spLocks noChangeArrowheads="1"/>
          </p:cNvSpPr>
          <p:nvPr/>
        </p:nvSpPr>
        <p:spPr bwMode="auto">
          <a:xfrm>
            <a:off x="2438400" y="2743200"/>
            <a:ext cx="354013" cy="457200"/>
          </a:xfrm>
          <a:prstGeom prst="rect">
            <a:avLst/>
          </a:prstGeom>
          <a:noFill/>
          <a:ln w="9525">
            <a:noFill/>
            <a:miter lim="800000"/>
            <a:headEnd/>
            <a:tailEnd/>
          </a:ln>
        </p:spPr>
        <p:txBody>
          <a:bodyPr wrap="none">
            <a:spAutoFit/>
          </a:bodyPr>
          <a:lstStyle/>
          <a:p>
            <a:r>
              <a:rPr lang="en-US" altLang="ja-JP">
                <a:solidFill>
                  <a:schemeClr val="accent2"/>
                </a:solidFill>
              </a:rPr>
              <a:t>P</a:t>
            </a:r>
          </a:p>
        </p:txBody>
      </p:sp>
      <p:sp>
        <p:nvSpPr>
          <p:cNvPr id="30726" name="Text Box 5"/>
          <p:cNvSpPr txBox="1">
            <a:spLocks noChangeArrowheads="1"/>
          </p:cNvSpPr>
          <p:nvPr/>
        </p:nvSpPr>
        <p:spPr bwMode="auto">
          <a:xfrm>
            <a:off x="762000" y="2819400"/>
            <a:ext cx="574675" cy="457200"/>
          </a:xfrm>
          <a:prstGeom prst="rect">
            <a:avLst/>
          </a:prstGeom>
          <a:noFill/>
          <a:ln w="9525">
            <a:noFill/>
            <a:miter lim="800000"/>
            <a:headEnd/>
            <a:tailEnd/>
          </a:ln>
        </p:spPr>
        <p:txBody>
          <a:bodyPr wrap="none">
            <a:spAutoFit/>
          </a:bodyPr>
          <a:lstStyle/>
          <a:p>
            <a:r>
              <a:rPr lang="en-US" altLang="ja-JP">
                <a:solidFill>
                  <a:srgbClr val="FF0000"/>
                </a:solidFill>
              </a:rPr>
              <a:t>NP</a:t>
            </a:r>
          </a:p>
        </p:txBody>
      </p:sp>
      <p:sp>
        <p:nvSpPr>
          <p:cNvPr id="30727" name="Oval 6"/>
          <p:cNvSpPr>
            <a:spLocks noChangeArrowheads="1"/>
          </p:cNvSpPr>
          <p:nvPr/>
        </p:nvSpPr>
        <p:spPr bwMode="auto">
          <a:xfrm>
            <a:off x="2057400" y="1981200"/>
            <a:ext cx="152400" cy="152400"/>
          </a:xfrm>
          <a:prstGeom prst="ellipse">
            <a:avLst/>
          </a:prstGeom>
          <a:solidFill>
            <a:srgbClr val="008000"/>
          </a:solidFill>
          <a:ln w="9525">
            <a:solidFill>
              <a:schemeClr val="tx1"/>
            </a:solidFill>
            <a:round/>
            <a:headEnd/>
            <a:tailEnd/>
          </a:ln>
        </p:spPr>
        <p:txBody>
          <a:bodyPr wrap="none" anchor="ctr"/>
          <a:lstStyle/>
          <a:p>
            <a:endParaRPr lang="ja-JP" altLang="en-US"/>
          </a:p>
        </p:txBody>
      </p:sp>
      <p:sp>
        <p:nvSpPr>
          <p:cNvPr id="30728" name="Oval 7"/>
          <p:cNvSpPr>
            <a:spLocks noChangeArrowheads="1"/>
          </p:cNvSpPr>
          <p:nvPr/>
        </p:nvSpPr>
        <p:spPr bwMode="auto">
          <a:xfrm>
            <a:off x="3352800" y="1752600"/>
            <a:ext cx="152400" cy="152400"/>
          </a:xfrm>
          <a:prstGeom prst="ellipse">
            <a:avLst/>
          </a:prstGeom>
          <a:solidFill>
            <a:srgbClr val="008000"/>
          </a:solidFill>
          <a:ln w="9525">
            <a:solidFill>
              <a:schemeClr val="tx1"/>
            </a:solidFill>
            <a:round/>
            <a:headEnd/>
            <a:tailEnd/>
          </a:ln>
        </p:spPr>
        <p:txBody>
          <a:bodyPr wrap="none" anchor="ctr"/>
          <a:lstStyle/>
          <a:p>
            <a:endParaRPr lang="ja-JP" altLang="en-US"/>
          </a:p>
        </p:txBody>
      </p:sp>
      <p:sp>
        <p:nvSpPr>
          <p:cNvPr id="30729" name="Oval 8"/>
          <p:cNvSpPr>
            <a:spLocks noChangeArrowheads="1"/>
          </p:cNvSpPr>
          <p:nvPr/>
        </p:nvSpPr>
        <p:spPr bwMode="auto">
          <a:xfrm>
            <a:off x="3352800" y="3048000"/>
            <a:ext cx="152400" cy="152400"/>
          </a:xfrm>
          <a:prstGeom prst="ellipse">
            <a:avLst/>
          </a:prstGeom>
          <a:solidFill>
            <a:srgbClr val="008000"/>
          </a:solidFill>
          <a:ln w="9525">
            <a:solidFill>
              <a:schemeClr val="tx1"/>
            </a:solidFill>
            <a:round/>
            <a:headEnd/>
            <a:tailEnd/>
          </a:ln>
        </p:spPr>
        <p:txBody>
          <a:bodyPr wrap="none" anchor="ctr"/>
          <a:lstStyle/>
          <a:p>
            <a:endParaRPr lang="ja-JP" altLang="en-US"/>
          </a:p>
        </p:txBody>
      </p:sp>
      <p:sp>
        <p:nvSpPr>
          <p:cNvPr id="30730" name="Oval 9"/>
          <p:cNvSpPr>
            <a:spLocks noChangeArrowheads="1"/>
          </p:cNvSpPr>
          <p:nvPr/>
        </p:nvSpPr>
        <p:spPr bwMode="auto">
          <a:xfrm>
            <a:off x="2667000" y="4038600"/>
            <a:ext cx="152400" cy="152400"/>
          </a:xfrm>
          <a:prstGeom prst="ellipse">
            <a:avLst/>
          </a:prstGeom>
          <a:solidFill>
            <a:srgbClr val="008000"/>
          </a:solidFill>
          <a:ln w="9525">
            <a:solidFill>
              <a:schemeClr val="tx1"/>
            </a:solidFill>
            <a:round/>
            <a:headEnd/>
            <a:tailEnd/>
          </a:ln>
        </p:spPr>
        <p:txBody>
          <a:bodyPr wrap="none" anchor="ctr"/>
          <a:lstStyle/>
          <a:p>
            <a:endParaRPr lang="ja-JP" altLang="en-US"/>
          </a:p>
        </p:txBody>
      </p:sp>
      <p:sp>
        <p:nvSpPr>
          <p:cNvPr id="30731" name="Line 10"/>
          <p:cNvSpPr>
            <a:spLocks noChangeShapeType="1"/>
          </p:cNvSpPr>
          <p:nvPr/>
        </p:nvSpPr>
        <p:spPr bwMode="auto">
          <a:xfrm>
            <a:off x="3429000" y="1828800"/>
            <a:ext cx="1447800" cy="990600"/>
          </a:xfrm>
          <a:prstGeom prst="line">
            <a:avLst/>
          </a:prstGeom>
          <a:noFill/>
          <a:ln w="9525">
            <a:solidFill>
              <a:schemeClr val="tx1"/>
            </a:solidFill>
            <a:round/>
            <a:headEnd/>
            <a:tailEnd type="triangle" w="med" len="med"/>
          </a:ln>
        </p:spPr>
        <p:txBody>
          <a:bodyPr/>
          <a:lstStyle/>
          <a:p>
            <a:endParaRPr lang="ja-JP" altLang="en-US"/>
          </a:p>
        </p:txBody>
      </p:sp>
      <p:sp>
        <p:nvSpPr>
          <p:cNvPr id="30732" name="Line 11"/>
          <p:cNvSpPr>
            <a:spLocks noChangeShapeType="1"/>
          </p:cNvSpPr>
          <p:nvPr/>
        </p:nvSpPr>
        <p:spPr bwMode="auto">
          <a:xfrm flipV="1">
            <a:off x="3505200" y="3124200"/>
            <a:ext cx="1371600" cy="0"/>
          </a:xfrm>
          <a:prstGeom prst="line">
            <a:avLst/>
          </a:prstGeom>
          <a:noFill/>
          <a:ln w="9525">
            <a:solidFill>
              <a:schemeClr val="tx1"/>
            </a:solidFill>
            <a:round/>
            <a:headEnd/>
            <a:tailEnd type="triangle" w="med" len="med"/>
          </a:ln>
        </p:spPr>
        <p:txBody>
          <a:bodyPr/>
          <a:lstStyle/>
          <a:p>
            <a:endParaRPr lang="ja-JP" altLang="en-US"/>
          </a:p>
        </p:txBody>
      </p:sp>
      <p:sp>
        <p:nvSpPr>
          <p:cNvPr id="30733" name="Line 12"/>
          <p:cNvSpPr>
            <a:spLocks noChangeShapeType="1"/>
          </p:cNvSpPr>
          <p:nvPr/>
        </p:nvSpPr>
        <p:spPr bwMode="auto">
          <a:xfrm>
            <a:off x="2133600" y="2057400"/>
            <a:ext cx="2743200" cy="914400"/>
          </a:xfrm>
          <a:prstGeom prst="line">
            <a:avLst/>
          </a:prstGeom>
          <a:noFill/>
          <a:ln w="9525">
            <a:solidFill>
              <a:schemeClr val="tx1"/>
            </a:solidFill>
            <a:round/>
            <a:headEnd/>
            <a:tailEnd type="triangle" w="med" len="med"/>
          </a:ln>
        </p:spPr>
        <p:txBody>
          <a:bodyPr/>
          <a:lstStyle/>
          <a:p>
            <a:endParaRPr lang="ja-JP" altLang="en-US"/>
          </a:p>
        </p:txBody>
      </p:sp>
      <p:sp>
        <p:nvSpPr>
          <p:cNvPr id="30734" name="Line 13"/>
          <p:cNvSpPr>
            <a:spLocks noChangeShapeType="1"/>
          </p:cNvSpPr>
          <p:nvPr/>
        </p:nvSpPr>
        <p:spPr bwMode="auto">
          <a:xfrm flipV="1">
            <a:off x="2743200" y="3200400"/>
            <a:ext cx="2209800" cy="914400"/>
          </a:xfrm>
          <a:prstGeom prst="line">
            <a:avLst/>
          </a:prstGeom>
          <a:noFill/>
          <a:ln w="9525">
            <a:solidFill>
              <a:schemeClr val="tx1"/>
            </a:solidFill>
            <a:round/>
            <a:headEnd/>
            <a:tailEnd type="triangle" w="med" len="med"/>
          </a:ln>
        </p:spPr>
        <p:txBody>
          <a:bodyPr/>
          <a:lstStyle/>
          <a:p>
            <a:endParaRPr lang="ja-JP" altLang="en-US"/>
          </a:p>
        </p:txBody>
      </p:sp>
      <p:sp>
        <p:nvSpPr>
          <p:cNvPr id="30735" name="Oval 14"/>
          <p:cNvSpPr>
            <a:spLocks noChangeArrowheads="1"/>
          </p:cNvSpPr>
          <p:nvPr/>
        </p:nvSpPr>
        <p:spPr bwMode="auto">
          <a:xfrm>
            <a:off x="4876800" y="2819400"/>
            <a:ext cx="228600" cy="2286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30736" name="AutoShape 15"/>
          <p:cNvSpPr>
            <a:spLocks noChangeArrowheads="1"/>
          </p:cNvSpPr>
          <p:nvPr/>
        </p:nvSpPr>
        <p:spPr bwMode="auto">
          <a:xfrm>
            <a:off x="5562600" y="3505200"/>
            <a:ext cx="2667000" cy="914400"/>
          </a:xfrm>
          <a:prstGeom prst="wedgeRoundRectCallout">
            <a:avLst>
              <a:gd name="adj1" fmla="val 1903"/>
              <a:gd name="adj2" fmla="val -11094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737" name="Text Box 16"/>
          <p:cNvSpPr txBox="1">
            <a:spLocks noChangeArrowheads="1"/>
          </p:cNvSpPr>
          <p:nvPr/>
        </p:nvSpPr>
        <p:spPr bwMode="auto">
          <a:xfrm>
            <a:off x="5943600" y="3733800"/>
            <a:ext cx="2068513" cy="457200"/>
          </a:xfrm>
          <a:prstGeom prst="rect">
            <a:avLst/>
          </a:prstGeom>
          <a:noFill/>
          <a:ln w="9525">
            <a:noFill/>
            <a:miter lim="800000"/>
            <a:headEnd/>
            <a:tailEnd/>
          </a:ln>
        </p:spPr>
        <p:txBody>
          <a:bodyPr wrap="none">
            <a:spAutoFit/>
          </a:bodyPr>
          <a:lstStyle/>
          <a:p>
            <a:r>
              <a:rPr lang="en-US" altLang="ja-JP"/>
              <a:t>NP</a:t>
            </a:r>
            <a:r>
              <a:rPr lang="ja-JP" altLang="en-US"/>
              <a:t>困難な問題</a:t>
            </a:r>
          </a:p>
        </p:txBody>
      </p:sp>
      <p:sp>
        <p:nvSpPr>
          <p:cNvPr id="30738" name="Oval 17"/>
          <p:cNvSpPr>
            <a:spLocks noChangeArrowheads="1"/>
          </p:cNvSpPr>
          <p:nvPr/>
        </p:nvSpPr>
        <p:spPr bwMode="auto">
          <a:xfrm>
            <a:off x="6629400" y="2819400"/>
            <a:ext cx="228600" cy="2286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30739" name="Line 18"/>
          <p:cNvSpPr>
            <a:spLocks noChangeShapeType="1"/>
          </p:cNvSpPr>
          <p:nvPr/>
        </p:nvSpPr>
        <p:spPr bwMode="auto">
          <a:xfrm>
            <a:off x="5029200" y="2895600"/>
            <a:ext cx="1524000" cy="0"/>
          </a:xfrm>
          <a:prstGeom prst="line">
            <a:avLst/>
          </a:prstGeom>
          <a:noFill/>
          <a:ln w="9525">
            <a:solidFill>
              <a:schemeClr val="tx1"/>
            </a:solidFill>
            <a:round/>
            <a:headEnd/>
            <a:tailEnd type="triangle" w="med" len="med"/>
          </a:ln>
        </p:spPr>
        <p:txBody>
          <a:bodyPr/>
          <a:lstStyle/>
          <a:p>
            <a:endParaRPr lang="ja-JP" altLang="en-US"/>
          </a:p>
        </p:txBody>
      </p:sp>
      <p:sp>
        <p:nvSpPr>
          <p:cNvPr id="30740" name="AutoShape 19"/>
          <p:cNvSpPr>
            <a:spLocks noChangeArrowheads="1"/>
          </p:cNvSpPr>
          <p:nvPr/>
        </p:nvSpPr>
        <p:spPr bwMode="auto">
          <a:xfrm>
            <a:off x="5715000" y="609600"/>
            <a:ext cx="2667000" cy="914400"/>
          </a:xfrm>
          <a:prstGeom prst="wedgeRoundRectCallout">
            <a:avLst>
              <a:gd name="adj1" fmla="val -72083"/>
              <a:gd name="adj2" fmla="val 18437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741" name="Text Box 20"/>
          <p:cNvSpPr txBox="1">
            <a:spLocks noChangeArrowheads="1"/>
          </p:cNvSpPr>
          <p:nvPr/>
        </p:nvSpPr>
        <p:spPr bwMode="auto">
          <a:xfrm>
            <a:off x="5851525" y="879475"/>
            <a:ext cx="2068513" cy="457200"/>
          </a:xfrm>
          <a:prstGeom prst="rect">
            <a:avLst/>
          </a:prstGeom>
          <a:noFill/>
          <a:ln w="9525">
            <a:noFill/>
            <a:miter lim="800000"/>
            <a:headEnd/>
            <a:tailEnd/>
          </a:ln>
        </p:spPr>
        <p:txBody>
          <a:bodyPr wrap="none">
            <a:spAutoFit/>
          </a:bodyPr>
          <a:lstStyle/>
          <a:p>
            <a:r>
              <a:rPr lang="en-US" altLang="ja-JP"/>
              <a:t>NP</a:t>
            </a:r>
            <a:r>
              <a:rPr lang="ja-JP" altLang="en-US"/>
              <a:t>完全な問題</a:t>
            </a:r>
          </a:p>
        </p:txBody>
      </p:sp>
      <p:sp>
        <p:nvSpPr>
          <p:cNvPr id="30742" name="Rectangle 21"/>
          <p:cNvSpPr>
            <a:spLocks noGrp="1" noChangeArrowheads="1"/>
          </p:cNvSpPr>
          <p:nvPr>
            <p:ph type="title"/>
          </p:nvPr>
        </p:nvSpPr>
        <p:spPr/>
        <p:txBody>
          <a:bodyPr/>
          <a:lstStyle/>
          <a:p>
            <a:pPr eaLnBrk="1" hangingPunct="1"/>
            <a:r>
              <a:rPr lang="ja-JP" altLang="en-US" smtClean="0"/>
              <a:t>イメージ</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番号プレースホルダ 3"/>
          <p:cNvSpPr>
            <a:spLocks noGrp="1"/>
          </p:cNvSpPr>
          <p:nvPr>
            <p:ph type="sldNum" sz="quarter" idx="12"/>
          </p:nvPr>
        </p:nvSpPr>
        <p:spPr>
          <a:noFill/>
        </p:spPr>
        <p:txBody>
          <a:bodyPr/>
          <a:lstStyle/>
          <a:p>
            <a:fld id="{E4A5F2CA-3719-40F3-8C83-E41E158D0D58}" type="slidenum">
              <a:rPr lang="en-US" altLang="ja-JP" smtClean="0"/>
              <a:pPr/>
              <a:t>27</a:t>
            </a:fld>
            <a:endParaRPr lang="en-US" altLang="ja-JP" smtClean="0"/>
          </a:p>
        </p:txBody>
      </p:sp>
      <p:sp>
        <p:nvSpPr>
          <p:cNvPr id="31747" name="Text Box 2"/>
          <p:cNvSpPr txBox="1">
            <a:spLocks noChangeArrowheads="1"/>
          </p:cNvSpPr>
          <p:nvPr/>
        </p:nvSpPr>
        <p:spPr bwMode="auto">
          <a:xfrm>
            <a:off x="441325" y="173038"/>
            <a:ext cx="4630738" cy="457200"/>
          </a:xfrm>
          <a:prstGeom prst="rect">
            <a:avLst/>
          </a:prstGeom>
          <a:noFill/>
          <a:ln w="9525">
            <a:noFill/>
            <a:miter lim="800000"/>
            <a:headEnd/>
            <a:tailEnd/>
          </a:ln>
        </p:spPr>
        <p:txBody>
          <a:bodyPr wrap="none">
            <a:spAutoFit/>
          </a:bodyPr>
          <a:lstStyle/>
          <a:p>
            <a:r>
              <a:rPr lang="ja-JP" altLang="en-US"/>
              <a:t>同様に次のような命題も成り立つ。</a:t>
            </a:r>
          </a:p>
        </p:txBody>
      </p:sp>
      <p:sp>
        <p:nvSpPr>
          <p:cNvPr id="31748" name="Text Box 3"/>
          <p:cNvSpPr txBox="1">
            <a:spLocks noChangeArrowheads="1"/>
          </p:cNvSpPr>
          <p:nvPr/>
        </p:nvSpPr>
        <p:spPr bwMode="auto">
          <a:xfrm>
            <a:off x="822325" y="1260475"/>
            <a:ext cx="7175500" cy="822325"/>
          </a:xfrm>
          <a:prstGeom prst="rect">
            <a:avLst/>
          </a:prstGeom>
          <a:noFill/>
          <a:ln w="9525">
            <a:noFill/>
            <a:miter lim="800000"/>
            <a:headEnd/>
            <a:tailEnd/>
          </a:ln>
        </p:spPr>
        <p:txBody>
          <a:bodyPr wrap="none">
            <a:spAutoFit/>
          </a:bodyPr>
          <a:lstStyle/>
          <a:p>
            <a:r>
              <a:rPr lang="en-US" altLang="ja-JP"/>
              <a:t>NP</a:t>
            </a:r>
            <a:r>
              <a:rPr lang="ja-JP" altLang="en-US"/>
              <a:t>困難の問題</a:t>
            </a:r>
            <a:r>
              <a:rPr lang="en-US" altLang="ja-JP"/>
              <a:t>X</a:t>
            </a:r>
            <a:r>
              <a:rPr lang="ja-JP" altLang="en-US"/>
              <a:t>を問題</a:t>
            </a:r>
            <a:r>
              <a:rPr lang="en-US" altLang="ja-JP"/>
              <a:t>Y</a:t>
            </a:r>
            <a:r>
              <a:rPr lang="ja-JP" altLang="en-US"/>
              <a:t>に多項式時間帰着できれば、</a:t>
            </a:r>
          </a:p>
          <a:p>
            <a:r>
              <a:rPr lang="ja-JP" altLang="en-US"/>
              <a:t>問題</a:t>
            </a:r>
            <a:r>
              <a:rPr lang="en-US" altLang="ja-JP"/>
              <a:t>Y</a:t>
            </a:r>
            <a:r>
              <a:rPr lang="ja-JP" altLang="en-US"/>
              <a:t>は</a:t>
            </a:r>
            <a:r>
              <a:rPr lang="en-US" altLang="ja-JP"/>
              <a:t>NP</a:t>
            </a:r>
            <a:r>
              <a:rPr lang="ja-JP" altLang="en-US"/>
              <a:t>困難である。</a:t>
            </a:r>
          </a:p>
        </p:txBody>
      </p:sp>
      <p:sp>
        <p:nvSpPr>
          <p:cNvPr id="31749" name="AutoShape 4"/>
          <p:cNvSpPr>
            <a:spLocks noChangeArrowheads="1"/>
          </p:cNvSpPr>
          <p:nvPr/>
        </p:nvSpPr>
        <p:spPr bwMode="auto">
          <a:xfrm>
            <a:off x="457200" y="914400"/>
            <a:ext cx="7772400" cy="1524000"/>
          </a:xfrm>
          <a:prstGeom prst="roundRect">
            <a:avLst>
              <a:gd name="adj" fmla="val 16667"/>
            </a:avLst>
          </a:prstGeom>
          <a:noFill/>
          <a:ln w="38100">
            <a:solidFill>
              <a:srgbClr val="FF6600"/>
            </a:solidFill>
            <a:round/>
            <a:headEnd/>
            <a:tailEnd/>
          </a:ln>
        </p:spPr>
        <p:txBody>
          <a:bodyPr wrap="none" anchor="ctr"/>
          <a:lstStyle/>
          <a:p>
            <a:pPr algn="ctr"/>
            <a:endParaRPr lang="ja-JP" altLang="ja-JP"/>
          </a:p>
        </p:txBody>
      </p:sp>
      <p:sp>
        <p:nvSpPr>
          <p:cNvPr id="31750" name="Text Box 7"/>
          <p:cNvSpPr txBox="1">
            <a:spLocks noChangeArrowheads="1"/>
          </p:cNvSpPr>
          <p:nvPr/>
        </p:nvSpPr>
        <p:spPr bwMode="auto">
          <a:xfrm>
            <a:off x="914400" y="3429000"/>
            <a:ext cx="5757863" cy="822325"/>
          </a:xfrm>
          <a:prstGeom prst="rect">
            <a:avLst/>
          </a:prstGeom>
          <a:noFill/>
          <a:ln w="9525">
            <a:noFill/>
            <a:miter lim="800000"/>
            <a:headEnd/>
            <a:tailEnd/>
          </a:ln>
        </p:spPr>
        <p:txBody>
          <a:bodyPr wrap="none">
            <a:spAutoFit/>
          </a:bodyPr>
          <a:lstStyle/>
          <a:p>
            <a:r>
              <a:rPr lang="ja-JP" altLang="en-US"/>
              <a:t>問題</a:t>
            </a:r>
            <a:r>
              <a:rPr lang="en-US" altLang="ja-JP"/>
              <a:t>X</a:t>
            </a:r>
            <a:r>
              <a:rPr lang="ja-JP" altLang="en-US"/>
              <a:t>が</a:t>
            </a:r>
            <a:r>
              <a:rPr lang="en-US" altLang="ja-JP"/>
              <a:t>NP</a:t>
            </a:r>
            <a:r>
              <a:rPr lang="ja-JP" altLang="en-US"/>
              <a:t>困難でかつ</a:t>
            </a:r>
            <a:r>
              <a:rPr lang="en-US" altLang="ja-JP"/>
              <a:t>NP</a:t>
            </a:r>
            <a:r>
              <a:rPr lang="ja-JP" altLang="en-US"/>
              <a:t>に属するならば、</a:t>
            </a:r>
          </a:p>
          <a:p>
            <a:r>
              <a:rPr lang="ja-JP" altLang="en-US"/>
              <a:t>問題</a:t>
            </a:r>
            <a:r>
              <a:rPr lang="en-US" altLang="ja-JP"/>
              <a:t>X</a:t>
            </a:r>
            <a:r>
              <a:rPr lang="ja-JP" altLang="en-US"/>
              <a:t>は</a:t>
            </a:r>
            <a:r>
              <a:rPr lang="en-US" altLang="ja-JP"/>
              <a:t>NP</a:t>
            </a:r>
            <a:r>
              <a:rPr lang="ja-JP" altLang="en-US"/>
              <a:t>完全である。</a:t>
            </a:r>
          </a:p>
        </p:txBody>
      </p:sp>
      <p:sp>
        <p:nvSpPr>
          <p:cNvPr id="31751" name="AutoShape 8"/>
          <p:cNvSpPr>
            <a:spLocks noChangeArrowheads="1"/>
          </p:cNvSpPr>
          <p:nvPr/>
        </p:nvSpPr>
        <p:spPr bwMode="auto">
          <a:xfrm>
            <a:off x="549275" y="3082925"/>
            <a:ext cx="7772400" cy="1524000"/>
          </a:xfrm>
          <a:prstGeom prst="roundRect">
            <a:avLst>
              <a:gd name="adj" fmla="val 16667"/>
            </a:avLst>
          </a:prstGeom>
          <a:noFill/>
          <a:ln w="38100">
            <a:solidFill>
              <a:srgbClr val="FF6600"/>
            </a:solidFill>
            <a:round/>
            <a:headEnd/>
            <a:tailEnd/>
          </a:ln>
        </p:spPr>
        <p:txBody>
          <a:bodyPr wrap="none" anchor="ctr"/>
          <a:lstStyle/>
          <a:p>
            <a:pPr algn="ctr"/>
            <a:endParaRPr lang="ja-JP" altLang="ja-JP"/>
          </a:p>
        </p:txBody>
      </p:sp>
      <p:sp>
        <p:nvSpPr>
          <p:cNvPr id="31752" name="Text Box 9"/>
          <p:cNvSpPr txBox="1">
            <a:spLocks noChangeArrowheads="1"/>
          </p:cNvSpPr>
          <p:nvPr/>
        </p:nvSpPr>
        <p:spPr bwMode="auto">
          <a:xfrm>
            <a:off x="669925" y="4994275"/>
            <a:ext cx="5905500" cy="822325"/>
          </a:xfrm>
          <a:prstGeom prst="rect">
            <a:avLst/>
          </a:prstGeom>
          <a:noFill/>
          <a:ln w="9525">
            <a:noFill/>
            <a:miter lim="800000"/>
            <a:headEnd/>
            <a:tailEnd/>
          </a:ln>
        </p:spPr>
        <p:txBody>
          <a:bodyPr wrap="none">
            <a:spAutoFit/>
          </a:bodyPr>
          <a:lstStyle/>
          <a:p>
            <a:r>
              <a:rPr lang="ja-JP" altLang="en-US"/>
              <a:t>ここでは、３</a:t>
            </a:r>
            <a:r>
              <a:rPr lang="en-US" altLang="ja-JP"/>
              <a:t>SAT</a:t>
            </a:r>
            <a:r>
              <a:rPr lang="ja-JP" altLang="en-US"/>
              <a:t>を多項式時間帰着によって、</a:t>
            </a:r>
          </a:p>
          <a:p>
            <a:r>
              <a:rPr lang="en-US" altLang="ja-JP"/>
              <a:t>NP</a:t>
            </a:r>
            <a:r>
              <a:rPr lang="ja-JP" altLang="en-US"/>
              <a:t>完全であることを示す。</a:t>
            </a:r>
          </a:p>
        </p:txBody>
      </p:sp>
      <p:sp>
        <p:nvSpPr>
          <p:cNvPr id="9" name="テキスト ボックス 8"/>
          <p:cNvSpPr txBox="1"/>
          <p:nvPr/>
        </p:nvSpPr>
        <p:spPr>
          <a:xfrm>
            <a:off x="928662" y="714356"/>
            <a:ext cx="5077031" cy="461665"/>
          </a:xfrm>
          <a:prstGeom prst="rect">
            <a:avLst/>
          </a:prstGeom>
          <a:solidFill>
            <a:schemeClr val="bg1"/>
          </a:solidFill>
          <a:ln>
            <a:solidFill>
              <a:schemeClr val="bg1"/>
            </a:solidFill>
          </a:ln>
        </p:spPr>
        <p:txBody>
          <a:bodyPr wrap="none" rtlCol="0">
            <a:spAutoFit/>
          </a:bodyPr>
          <a:lstStyle/>
          <a:p>
            <a:r>
              <a:rPr kumimoji="1" lang="ja-JP" altLang="en-US" dirty="0" smtClean="0">
                <a:solidFill>
                  <a:srgbClr val="C00000"/>
                </a:solidFill>
              </a:rPr>
              <a:t>性質：　（多項式時間帰着と</a:t>
            </a:r>
            <a:r>
              <a:rPr kumimoji="1" lang="en-US" altLang="ja-JP" dirty="0" smtClean="0">
                <a:solidFill>
                  <a:srgbClr val="C00000"/>
                </a:solidFill>
              </a:rPr>
              <a:t>NP</a:t>
            </a:r>
            <a:r>
              <a:rPr kumimoji="1" lang="ja-JP" altLang="en-US" dirty="0" smtClean="0">
                <a:solidFill>
                  <a:srgbClr val="C00000"/>
                </a:solidFill>
              </a:rPr>
              <a:t>困難２）</a:t>
            </a:r>
            <a:endParaRPr kumimoji="1" lang="ja-JP" altLang="en-US" dirty="0">
              <a:solidFill>
                <a:srgbClr val="C00000"/>
              </a:solidFill>
            </a:endParaRPr>
          </a:p>
        </p:txBody>
      </p:sp>
      <p:sp>
        <p:nvSpPr>
          <p:cNvPr id="10" name="テキスト ボックス 9"/>
          <p:cNvSpPr txBox="1"/>
          <p:nvPr/>
        </p:nvSpPr>
        <p:spPr>
          <a:xfrm>
            <a:off x="928662" y="2857496"/>
            <a:ext cx="5989140" cy="461665"/>
          </a:xfrm>
          <a:prstGeom prst="rect">
            <a:avLst/>
          </a:prstGeom>
          <a:solidFill>
            <a:schemeClr val="bg1"/>
          </a:solidFill>
          <a:ln>
            <a:solidFill>
              <a:schemeClr val="bg1"/>
            </a:solidFill>
          </a:ln>
        </p:spPr>
        <p:txBody>
          <a:bodyPr wrap="none" rtlCol="0">
            <a:spAutoFit/>
          </a:bodyPr>
          <a:lstStyle/>
          <a:p>
            <a:r>
              <a:rPr kumimoji="1" lang="ja-JP" altLang="en-US" dirty="0" smtClean="0">
                <a:solidFill>
                  <a:srgbClr val="C00000"/>
                </a:solidFill>
              </a:rPr>
              <a:t>性質：　（クラス</a:t>
            </a:r>
            <a:r>
              <a:rPr kumimoji="1" lang="en-US" altLang="ja-JP" dirty="0" smtClean="0">
                <a:solidFill>
                  <a:srgbClr val="C00000"/>
                </a:solidFill>
              </a:rPr>
              <a:t>NP</a:t>
            </a:r>
            <a:r>
              <a:rPr kumimoji="1" lang="ja-JP" altLang="en-US" dirty="0" err="1" smtClean="0">
                <a:solidFill>
                  <a:srgbClr val="C00000"/>
                </a:solidFill>
              </a:rPr>
              <a:t>、</a:t>
            </a:r>
            <a:r>
              <a:rPr kumimoji="1" lang="en-US" altLang="ja-JP" dirty="0" smtClean="0">
                <a:solidFill>
                  <a:srgbClr val="C00000"/>
                </a:solidFill>
              </a:rPr>
              <a:t>NP</a:t>
            </a:r>
            <a:r>
              <a:rPr kumimoji="1" lang="ja-JP" altLang="en-US" dirty="0" smtClean="0">
                <a:solidFill>
                  <a:srgbClr val="C00000"/>
                </a:solidFill>
              </a:rPr>
              <a:t>完全、</a:t>
            </a:r>
            <a:r>
              <a:rPr kumimoji="1" lang="en-US" altLang="ja-JP" dirty="0" smtClean="0">
                <a:solidFill>
                  <a:srgbClr val="C00000"/>
                </a:solidFill>
              </a:rPr>
              <a:t>NP</a:t>
            </a:r>
            <a:r>
              <a:rPr kumimoji="1" lang="ja-JP" altLang="en-US" dirty="0" smtClean="0">
                <a:solidFill>
                  <a:srgbClr val="C00000"/>
                </a:solidFill>
              </a:rPr>
              <a:t>困難の関係）</a:t>
            </a:r>
            <a:endParaRPr kumimoji="1" lang="ja-JP" altLang="en-US" dirty="0">
              <a:solidFill>
                <a:srgbClr val="C0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番号プレースホルダ 4"/>
          <p:cNvSpPr>
            <a:spLocks noGrp="1"/>
          </p:cNvSpPr>
          <p:nvPr>
            <p:ph type="sldNum" sz="quarter" idx="12"/>
          </p:nvPr>
        </p:nvSpPr>
        <p:spPr>
          <a:noFill/>
        </p:spPr>
        <p:txBody>
          <a:bodyPr/>
          <a:lstStyle/>
          <a:p>
            <a:fld id="{82CA32B4-601A-4FA0-AE8C-16EB695ED439}" type="slidenum">
              <a:rPr lang="en-US" altLang="ja-JP" smtClean="0"/>
              <a:pPr/>
              <a:t>28</a:t>
            </a:fld>
            <a:endParaRPr lang="en-US" altLang="ja-JP" smtClean="0"/>
          </a:p>
        </p:txBody>
      </p:sp>
      <p:sp>
        <p:nvSpPr>
          <p:cNvPr id="32771" name="Rectangle 2"/>
          <p:cNvSpPr>
            <a:spLocks noGrp="1" noChangeArrowheads="1"/>
          </p:cNvSpPr>
          <p:nvPr>
            <p:ph type="title"/>
          </p:nvPr>
        </p:nvSpPr>
        <p:spPr/>
        <p:txBody>
          <a:bodyPr/>
          <a:lstStyle/>
          <a:p>
            <a:pPr eaLnBrk="1" hangingPunct="1"/>
            <a:r>
              <a:rPr lang="ja-JP" altLang="en-US" smtClean="0"/>
              <a:t>３</a:t>
            </a:r>
            <a:r>
              <a:rPr lang="en-US" altLang="ja-JP" smtClean="0"/>
              <a:t>SAT</a:t>
            </a:r>
            <a:r>
              <a:rPr lang="ja-JP" altLang="en-US" smtClean="0"/>
              <a:t>の</a:t>
            </a:r>
            <a:r>
              <a:rPr lang="en-US" altLang="ja-JP" smtClean="0"/>
              <a:t>NP</a:t>
            </a:r>
            <a:r>
              <a:rPr lang="ja-JP" altLang="en-US" smtClean="0"/>
              <a:t>完全性</a:t>
            </a:r>
          </a:p>
        </p:txBody>
      </p:sp>
      <p:sp>
        <p:nvSpPr>
          <p:cNvPr id="32772" name="AutoShape 3"/>
          <p:cNvSpPr>
            <a:spLocks noChangeArrowheads="1"/>
          </p:cNvSpPr>
          <p:nvPr/>
        </p:nvSpPr>
        <p:spPr bwMode="auto">
          <a:xfrm>
            <a:off x="304800" y="714356"/>
            <a:ext cx="5553084" cy="928694"/>
          </a:xfrm>
          <a:prstGeom prst="roundRect">
            <a:avLst>
              <a:gd name="adj" fmla="val 16667"/>
            </a:avLst>
          </a:prstGeom>
          <a:noFill/>
          <a:ln w="38100">
            <a:solidFill>
              <a:srgbClr val="FF6600"/>
            </a:solidFill>
            <a:round/>
            <a:headEnd/>
            <a:tailEnd/>
          </a:ln>
        </p:spPr>
        <p:txBody>
          <a:bodyPr wrap="none" anchor="ctr"/>
          <a:lstStyle/>
          <a:p>
            <a:endParaRPr lang="ja-JP" altLang="en-US"/>
          </a:p>
        </p:txBody>
      </p:sp>
      <p:sp>
        <p:nvSpPr>
          <p:cNvPr id="32773" name="Text Box 4"/>
          <p:cNvSpPr txBox="1">
            <a:spLocks noChangeArrowheads="1"/>
          </p:cNvSpPr>
          <p:nvPr/>
        </p:nvSpPr>
        <p:spPr bwMode="auto">
          <a:xfrm>
            <a:off x="669925" y="1031875"/>
            <a:ext cx="3302000" cy="457200"/>
          </a:xfrm>
          <a:prstGeom prst="rect">
            <a:avLst/>
          </a:prstGeom>
          <a:noFill/>
          <a:ln w="9525">
            <a:noFill/>
            <a:miter lim="800000"/>
            <a:headEnd/>
            <a:tailEnd/>
          </a:ln>
        </p:spPr>
        <p:txBody>
          <a:bodyPr wrap="none">
            <a:spAutoFit/>
          </a:bodyPr>
          <a:lstStyle/>
          <a:p>
            <a:r>
              <a:rPr lang="ja-JP" altLang="en-US"/>
              <a:t>３</a:t>
            </a:r>
            <a:r>
              <a:rPr lang="en-US" altLang="ja-JP"/>
              <a:t>SAT</a:t>
            </a:r>
            <a:r>
              <a:rPr lang="ja-JP" altLang="en-US"/>
              <a:t>は</a:t>
            </a:r>
            <a:r>
              <a:rPr lang="en-US" altLang="ja-JP"/>
              <a:t>NP</a:t>
            </a:r>
            <a:r>
              <a:rPr lang="ja-JP" altLang="en-US"/>
              <a:t>完全である。</a:t>
            </a:r>
          </a:p>
        </p:txBody>
      </p:sp>
      <p:sp>
        <p:nvSpPr>
          <p:cNvPr id="32774" name="Text Box 5"/>
          <p:cNvSpPr txBox="1">
            <a:spLocks noChangeArrowheads="1"/>
          </p:cNvSpPr>
          <p:nvPr/>
        </p:nvSpPr>
        <p:spPr bwMode="auto">
          <a:xfrm>
            <a:off x="304800" y="2133600"/>
            <a:ext cx="793750" cy="457200"/>
          </a:xfrm>
          <a:prstGeom prst="rect">
            <a:avLst/>
          </a:prstGeom>
          <a:noFill/>
          <a:ln w="9525">
            <a:noFill/>
            <a:miter lim="800000"/>
            <a:headEnd/>
            <a:tailEnd/>
          </a:ln>
        </p:spPr>
        <p:txBody>
          <a:bodyPr wrap="none">
            <a:spAutoFit/>
          </a:bodyPr>
          <a:lstStyle/>
          <a:p>
            <a:r>
              <a:rPr lang="ja-JP" altLang="en-US">
                <a:solidFill>
                  <a:schemeClr val="accent2"/>
                </a:solidFill>
              </a:rPr>
              <a:t>証明</a:t>
            </a:r>
          </a:p>
        </p:txBody>
      </p:sp>
      <p:sp>
        <p:nvSpPr>
          <p:cNvPr id="32775" name="Text Box 6"/>
          <p:cNvSpPr txBox="1">
            <a:spLocks noChangeArrowheads="1"/>
          </p:cNvSpPr>
          <p:nvPr/>
        </p:nvSpPr>
        <p:spPr bwMode="auto">
          <a:xfrm>
            <a:off x="457200" y="2590800"/>
            <a:ext cx="7383463" cy="1552575"/>
          </a:xfrm>
          <a:prstGeom prst="rect">
            <a:avLst/>
          </a:prstGeom>
          <a:noFill/>
          <a:ln w="9525">
            <a:noFill/>
            <a:miter lim="800000"/>
            <a:headEnd/>
            <a:tailEnd/>
          </a:ln>
        </p:spPr>
        <p:txBody>
          <a:bodyPr wrap="none">
            <a:spAutoFit/>
          </a:bodyPr>
          <a:lstStyle/>
          <a:p>
            <a:r>
              <a:rPr lang="ja-JP" altLang="en-US"/>
              <a:t>　　まず、３</a:t>
            </a:r>
            <a:r>
              <a:rPr lang="en-US" altLang="ja-JP"/>
              <a:t>SAT</a:t>
            </a:r>
            <a:r>
              <a:rPr lang="ja-JP" altLang="en-US"/>
              <a:t>は明らかに</a:t>
            </a:r>
            <a:r>
              <a:rPr lang="en-US" altLang="ja-JP"/>
              <a:t>NP</a:t>
            </a:r>
            <a:r>
              <a:rPr lang="ja-JP" altLang="en-US"/>
              <a:t>に属する。</a:t>
            </a:r>
          </a:p>
          <a:p>
            <a:r>
              <a:rPr lang="ja-JP" altLang="en-US"/>
              <a:t>（変数毎に非決定的に割り当てを決定すればよい。）</a:t>
            </a:r>
          </a:p>
          <a:p>
            <a:r>
              <a:rPr lang="ja-JP" altLang="en-US"/>
              <a:t>　　よって、以下では</a:t>
            </a:r>
            <a:r>
              <a:rPr lang="en-US" altLang="ja-JP"/>
              <a:t>SAT</a:t>
            </a:r>
            <a:r>
              <a:rPr lang="ja-JP" altLang="en-US"/>
              <a:t>を３</a:t>
            </a:r>
            <a:r>
              <a:rPr lang="en-US" altLang="ja-JP"/>
              <a:t>SAT</a:t>
            </a:r>
            <a:r>
              <a:rPr lang="ja-JP" altLang="en-US"/>
              <a:t>へ多項式時間帰着する</a:t>
            </a:r>
          </a:p>
          <a:p>
            <a:r>
              <a:rPr lang="ja-JP" altLang="en-US"/>
              <a:t>ことによって３</a:t>
            </a:r>
            <a:r>
              <a:rPr lang="en-US" altLang="ja-JP"/>
              <a:t>SAT</a:t>
            </a:r>
            <a:r>
              <a:rPr lang="ja-JP" altLang="en-US"/>
              <a:t>が</a:t>
            </a:r>
            <a:r>
              <a:rPr lang="en-US" altLang="ja-JP"/>
              <a:t>NP</a:t>
            </a:r>
            <a:r>
              <a:rPr lang="ja-JP" altLang="en-US"/>
              <a:t>困難であることを示す。</a:t>
            </a:r>
          </a:p>
        </p:txBody>
      </p:sp>
      <p:sp>
        <p:nvSpPr>
          <p:cNvPr id="32776" name="Text Box 7"/>
          <p:cNvSpPr txBox="1">
            <a:spLocks noChangeArrowheads="1"/>
          </p:cNvSpPr>
          <p:nvPr/>
        </p:nvSpPr>
        <p:spPr bwMode="auto">
          <a:xfrm>
            <a:off x="762000" y="4114800"/>
            <a:ext cx="4308475" cy="822325"/>
          </a:xfrm>
          <a:prstGeom prst="rect">
            <a:avLst/>
          </a:prstGeom>
          <a:noFill/>
          <a:ln w="9525">
            <a:noFill/>
            <a:miter lim="800000"/>
            <a:headEnd/>
            <a:tailEnd/>
          </a:ln>
        </p:spPr>
        <p:txBody>
          <a:bodyPr wrap="none">
            <a:spAutoFit/>
          </a:bodyPr>
          <a:lstStyle/>
          <a:p>
            <a:r>
              <a:rPr lang="ja-JP" altLang="en-US"/>
              <a:t>　　</a:t>
            </a:r>
            <a:r>
              <a:rPr lang="en-US" altLang="ja-JP"/>
              <a:t>SAT</a:t>
            </a:r>
            <a:r>
              <a:rPr lang="ja-JP" altLang="en-US"/>
              <a:t>のインスタンスを</a:t>
            </a:r>
            <a:r>
              <a:rPr lang="en-US" altLang="ja-JP"/>
              <a:t>F</a:t>
            </a:r>
            <a:r>
              <a:rPr lang="ja-JP" altLang="en-US"/>
              <a:t>とし、</a:t>
            </a:r>
          </a:p>
          <a:p>
            <a:r>
              <a:rPr lang="ja-JP" altLang="en-US"/>
              <a:t>３</a:t>
            </a:r>
            <a:r>
              <a:rPr lang="en-US" altLang="ja-JP"/>
              <a:t>SAT</a:t>
            </a:r>
            <a:r>
              <a:rPr lang="ja-JP" altLang="en-US"/>
              <a:t>のインスタンスを</a:t>
            </a:r>
            <a:r>
              <a:rPr lang="en-US" altLang="ja-JP"/>
              <a:t>G</a:t>
            </a:r>
            <a:r>
              <a:rPr lang="ja-JP" altLang="en-US"/>
              <a:t>とする。</a:t>
            </a:r>
          </a:p>
        </p:txBody>
      </p:sp>
      <p:sp>
        <p:nvSpPr>
          <p:cNvPr id="32777" name="Text Box 8"/>
          <p:cNvSpPr txBox="1">
            <a:spLocks noChangeArrowheads="1"/>
          </p:cNvSpPr>
          <p:nvPr/>
        </p:nvSpPr>
        <p:spPr bwMode="auto">
          <a:xfrm>
            <a:off x="914400" y="5000625"/>
            <a:ext cx="5895975" cy="1552575"/>
          </a:xfrm>
          <a:prstGeom prst="rect">
            <a:avLst/>
          </a:prstGeom>
          <a:noFill/>
          <a:ln w="9525">
            <a:noFill/>
            <a:miter lim="800000"/>
            <a:headEnd/>
            <a:tailEnd/>
          </a:ln>
        </p:spPr>
        <p:txBody>
          <a:bodyPr wrap="none">
            <a:spAutoFit/>
          </a:bodyPr>
          <a:lstStyle/>
          <a:p>
            <a:r>
              <a:rPr lang="ja-JP" altLang="en-US"/>
              <a:t>　　</a:t>
            </a:r>
            <a:r>
              <a:rPr lang="en-US" altLang="ja-JP"/>
              <a:t>F</a:t>
            </a:r>
            <a:r>
              <a:rPr lang="ja-JP" altLang="en-US"/>
              <a:t>にはいろいろなサイズの節を含むが、</a:t>
            </a:r>
          </a:p>
          <a:p>
            <a:r>
              <a:rPr lang="en-US" altLang="ja-JP"/>
              <a:t>G</a:t>
            </a:r>
            <a:r>
              <a:rPr lang="ja-JP" altLang="en-US"/>
              <a:t>にはサイズが３の節しか含まない。</a:t>
            </a:r>
          </a:p>
          <a:p>
            <a:r>
              <a:rPr lang="ja-JP" altLang="en-US"/>
              <a:t>よって、一見すると、</a:t>
            </a:r>
            <a:r>
              <a:rPr lang="en-US" altLang="ja-JP"/>
              <a:t>G</a:t>
            </a:r>
            <a:r>
              <a:rPr lang="ja-JP" altLang="en-US"/>
              <a:t>の方が制限されていて</a:t>
            </a:r>
          </a:p>
          <a:p>
            <a:r>
              <a:rPr lang="en-US" altLang="ja-JP"/>
              <a:t>F</a:t>
            </a:r>
            <a:r>
              <a:rPr lang="ja-JP" altLang="en-US"/>
              <a:t>を記述できないようにも思える。</a:t>
            </a:r>
          </a:p>
        </p:txBody>
      </p:sp>
      <p:sp>
        <p:nvSpPr>
          <p:cNvPr id="10" name="テキスト ボックス 9"/>
          <p:cNvSpPr txBox="1"/>
          <p:nvPr/>
        </p:nvSpPr>
        <p:spPr>
          <a:xfrm>
            <a:off x="571472" y="500042"/>
            <a:ext cx="4409733" cy="461665"/>
          </a:xfrm>
          <a:prstGeom prst="rect">
            <a:avLst/>
          </a:prstGeom>
          <a:solidFill>
            <a:schemeClr val="bg1"/>
          </a:solidFill>
          <a:ln>
            <a:solidFill>
              <a:schemeClr val="bg1"/>
            </a:solidFill>
          </a:ln>
        </p:spPr>
        <p:txBody>
          <a:bodyPr wrap="none" rtlCol="0">
            <a:spAutoFit/>
          </a:bodyPr>
          <a:lstStyle/>
          <a:p>
            <a:r>
              <a:rPr kumimoji="1" lang="ja-JP" altLang="en-US" dirty="0" smtClean="0">
                <a:solidFill>
                  <a:srgbClr val="C00000"/>
                </a:solidFill>
              </a:rPr>
              <a:t>性質：　（</a:t>
            </a:r>
            <a:r>
              <a:rPr kumimoji="1" lang="en-US" altLang="ja-JP" dirty="0" smtClean="0">
                <a:solidFill>
                  <a:srgbClr val="C00000"/>
                </a:solidFill>
              </a:rPr>
              <a:t>3SAT</a:t>
            </a:r>
            <a:r>
              <a:rPr kumimoji="1" lang="ja-JP" altLang="en-US" dirty="0" smtClean="0">
                <a:solidFill>
                  <a:srgbClr val="C00000"/>
                </a:solidFill>
              </a:rPr>
              <a:t>問題の</a:t>
            </a:r>
            <a:r>
              <a:rPr kumimoji="1" lang="en-US" altLang="ja-JP" dirty="0" smtClean="0">
                <a:solidFill>
                  <a:srgbClr val="C00000"/>
                </a:solidFill>
              </a:rPr>
              <a:t>NP</a:t>
            </a:r>
            <a:r>
              <a:rPr kumimoji="1" lang="ja-JP" altLang="en-US" dirty="0" smtClean="0">
                <a:solidFill>
                  <a:srgbClr val="C00000"/>
                </a:solidFill>
              </a:rPr>
              <a:t>完全性）</a:t>
            </a:r>
            <a:endParaRPr kumimoji="1" lang="ja-JP" altLang="en-US" dirty="0">
              <a:solidFill>
                <a:srgbClr val="C0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スライド番号プレースホルダ 3"/>
          <p:cNvSpPr>
            <a:spLocks noGrp="1"/>
          </p:cNvSpPr>
          <p:nvPr>
            <p:ph type="sldNum" sz="quarter" idx="12"/>
          </p:nvPr>
        </p:nvSpPr>
        <p:spPr>
          <a:noFill/>
        </p:spPr>
        <p:txBody>
          <a:bodyPr/>
          <a:lstStyle/>
          <a:p>
            <a:fld id="{AFDF9E0F-1D99-424A-B893-893F4868836F}" type="slidenum">
              <a:rPr lang="en-US" altLang="ja-JP" smtClean="0"/>
              <a:pPr/>
              <a:t>29</a:t>
            </a:fld>
            <a:endParaRPr lang="en-US" altLang="ja-JP" smtClean="0"/>
          </a:p>
        </p:txBody>
      </p:sp>
      <p:sp>
        <p:nvSpPr>
          <p:cNvPr id="19463" name="Text Box 3074"/>
          <p:cNvSpPr txBox="1">
            <a:spLocks noChangeArrowheads="1"/>
          </p:cNvSpPr>
          <p:nvPr/>
        </p:nvSpPr>
        <p:spPr bwMode="auto">
          <a:xfrm>
            <a:off x="593725" y="477838"/>
            <a:ext cx="7678738" cy="457200"/>
          </a:xfrm>
          <a:prstGeom prst="rect">
            <a:avLst/>
          </a:prstGeom>
          <a:noFill/>
          <a:ln w="9525">
            <a:noFill/>
            <a:miter lim="800000"/>
            <a:headEnd/>
            <a:tailEnd/>
          </a:ln>
        </p:spPr>
        <p:txBody>
          <a:bodyPr wrap="none">
            <a:spAutoFit/>
          </a:bodyPr>
          <a:lstStyle/>
          <a:p>
            <a:r>
              <a:rPr lang="ja-JP" altLang="en-US"/>
              <a:t>しかし、節のサイズを次のように常に３にすることができる。</a:t>
            </a:r>
          </a:p>
        </p:txBody>
      </p:sp>
      <p:sp>
        <p:nvSpPr>
          <p:cNvPr id="19464" name="Text Box 3075"/>
          <p:cNvSpPr txBox="1">
            <a:spLocks noChangeArrowheads="1"/>
          </p:cNvSpPr>
          <p:nvPr/>
        </p:nvSpPr>
        <p:spPr bwMode="auto">
          <a:xfrm>
            <a:off x="762000" y="990600"/>
            <a:ext cx="3905250" cy="457200"/>
          </a:xfrm>
          <a:prstGeom prst="rect">
            <a:avLst/>
          </a:prstGeom>
          <a:noFill/>
          <a:ln w="9525">
            <a:noFill/>
            <a:miter lim="800000"/>
            <a:headEnd/>
            <a:tailEnd/>
          </a:ln>
        </p:spPr>
        <p:txBody>
          <a:bodyPr wrap="none">
            <a:spAutoFit/>
          </a:bodyPr>
          <a:lstStyle/>
          <a:p>
            <a:r>
              <a:rPr lang="ja-JP" altLang="en-US"/>
              <a:t>（１）</a:t>
            </a:r>
            <a:r>
              <a:rPr lang="en-US" altLang="ja-JP"/>
              <a:t>F</a:t>
            </a:r>
            <a:r>
              <a:rPr lang="ja-JP" altLang="en-US"/>
              <a:t>のサイズが２以下の節：</a:t>
            </a:r>
          </a:p>
        </p:txBody>
      </p:sp>
      <p:graphicFrame>
        <p:nvGraphicFramePr>
          <p:cNvPr id="19458" name="Object 3076"/>
          <p:cNvGraphicFramePr>
            <a:graphicFrameLocks noChangeAspect="1"/>
          </p:cNvGraphicFramePr>
          <p:nvPr/>
        </p:nvGraphicFramePr>
        <p:xfrm>
          <a:off x="1768475" y="1863725"/>
          <a:ext cx="1955800" cy="474663"/>
        </p:xfrm>
        <a:graphic>
          <a:graphicData uri="http://schemas.openxmlformats.org/presentationml/2006/ole">
            <p:oleObj spid="_x0000_s19458" name="Equation" r:id="rId3" imgW="838080" imgH="203040" progId="Equation.DSMT4">
              <p:embed/>
            </p:oleObj>
          </a:graphicData>
        </a:graphic>
      </p:graphicFrame>
      <p:graphicFrame>
        <p:nvGraphicFramePr>
          <p:cNvPr id="19459" name="Object 3078"/>
          <p:cNvGraphicFramePr>
            <a:graphicFrameLocks noChangeAspect="1"/>
          </p:cNvGraphicFramePr>
          <p:nvPr/>
        </p:nvGraphicFramePr>
        <p:xfrm>
          <a:off x="1539875" y="2854325"/>
          <a:ext cx="3228975" cy="474663"/>
        </p:xfrm>
        <a:graphic>
          <a:graphicData uri="http://schemas.openxmlformats.org/presentationml/2006/ole">
            <p:oleObj spid="_x0000_s19459" name="Equation" r:id="rId4" imgW="1384200" imgH="203040" progId="Equation.DSMT4">
              <p:embed/>
            </p:oleObj>
          </a:graphicData>
        </a:graphic>
      </p:graphicFrame>
      <p:sp>
        <p:nvSpPr>
          <p:cNvPr id="19465" name="Text Box 3079"/>
          <p:cNvSpPr txBox="1">
            <a:spLocks noChangeArrowheads="1"/>
          </p:cNvSpPr>
          <p:nvPr/>
        </p:nvSpPr>
        <p:spPr bwMode="auto">
          <a:xfrm>
            <a:off x="1371600" y="1350963"/>
            <a:ext cx="3838575" cy="457200"/>
          </a:xfrm>
          <a:prstGeom prst="rect">
            <a:avLst/>
          </a:prstGeom>
          <a:noFill/>
          <a:ln w="9525">
            <a:noFill/>
            <a:miter lim="800000"/>
            <a:headEnd/>
            <a:tailEnd/>
          </a:ln>
        </p:spPr>
        <p:txBody>
          <a:bodyPr wrap="none">
            <a:spAutoFit/>
          </a:bodyPr>
          <a:lstStyle/>
          <a:p>
            <a:r>
              <a:rPr lang="ja-JP" altLang="en-US"/>
              <a:t>リテラルを３つにコピーする。</a:t>
            </a:r>
          </a:p>
        </p:txBody>
      </p:sp>
      <p:sp>
        <p:nvSpPr>
          <p:cNvPr id="19466" name="AutoShape 3080"/>
          <p:cNvSpPr>
            <a:spLocks noChangeArrowheads="1"/>
          </p:cNvSpPr>
          <p:nvPr/>
        </p:nvSpPr>
        <p:spPr bwMode="auto">
          <a:xfrm>
            <a:off x="2606675" y="2397125"/>
            <a:ext cx="228600" cy="381000"/>
          </a:xfrm>
          <a:prstGeom prst="downArrow">
            <a:avLst>
              <a:gd name="adj1" fmla="val 50000"/>
              <a:gd name="adj2" fmla="val 41667"/>
            </a:avLst>
          </a:prstGeom>
          <a:solidFill>
            <a:schemeClr val="accent1"/>
          </a:solidFill>
          <a:ln w="9525">
            <a:solidFill>
              <a:schemeClr val="tx1"/>
            </a:solidFill>
            <a:miter lim="800000"/>
            <a:headEnd/>
            <a:tailEnd/>
          </a:ln>
        </p:spPr>
        <p:txBody>
          <a:bodyPr vert="eaVert" wrap="none" anchor="ctr"/>
          <a:lstStyle/>
          <a:p>
            <a:pPr algn="ctr"/>
            <a:endParaRPr lang="ja-JP" altLang="ja-JP"/>
          </a:p>
        </p:txBody>
      </p:sp>
      <p:sp>
        <p:nvSpPr>
          <p:cNvPr id="19467" name="Text Box 3081"/>
          <p:cNvSpPr txBox="1">
            <a:spLocks noChangeArrowheads="1"/>
          </p:cNvSpPr>
          <p:nvPr/>
        </p:nvSpPr>
        <p:spPr bwMode="auto">
          <a:xfrm>
            <a:off x="914400" y="3505200"/>
            <a:ext cx="3295650" cy="457200"/>
          </a:xfrm>
          <a:prstGeom prst="rect">
            <a:avLst/>
          </a:prstGeom>
          <a:noFill/>
          <a:ln w="9525">
            <a:noFill/>
            <a:miter lim="800000"/>
            <a:headEnd/>
            <a:tailEnd/>
          </a:ln>
        </p:spPr>
        <p:txBody>
          <a:bodyPr wrap="none">
            <a:spAutoFit/>
          </a:bodyPr>
          <a:lstStyle/>
          <a:p>
            <a:r>
              <a:rPr lang="ja-JP" altLang="en-US"/>
              <a:t>（２）</a:t>
            </a:r>
            <a:r>
              <a:rPr lang="en-US" altLang="ja-JP"/>
              <a:t>F</a:t>
            </a:r>
            <a:r>
              <a:rPr lang="ja-JP" altLang="en-US"/>
              <a:t>のサイズが３の節：</a:t>
            </a:r>
          </a:p>
        </p:txBody>
      </p:sp>
      <p:sp>
        <p:nvSpPr>
          <p:cNvPr id="19468" name="Text Box 3082"/>
          <p:cNvSpPr txBox="1">
            <a:spLocks noChangeArrowheads="1"/>
          </p:cNvSpPr>
          <p:nvPr/>
        </p:nvSpPr>
        <p:spPr bwMode="auto">
          <a:xfrm>
            <a:off x="1431925" y="3983038"/>
            <a:ext cx="3248025" cy="457200"/>
          </a:xfrm>
          <a:prstGeom prst="rect">
            <a:avLst/>
          </a:prstGeom>
          <a:noFill/>
          <a:ln w="9525">
            <a:noFill/>
            <a:miter lim="800000"/>
            <a:headEnd/>
            <a:tailEnd/>
          </a:ln>
        </p:spPr>
        <p:txBody>
          <a:bodyPr wrap="none">
            <a:spAutoFit/>
          </a:bodyPr>
          <a:lstStyle/>
          <a:p>
            <a:r>
              <a:rPr lang="ja-JP" altLang="en-US"/>
              <a:t>節をそのまま採用する。</a:t>
            </a:r>
          </a:p>
        </p:txBody>
      </p:sp>
      <p:graphicFrame>
        <p:nvGraphicFramePr>
          <p:cNvPr id="19460" name="Object 3083"/>
          <p:cNvGraphicFramePr>
            <a:graphicFrameLocks noChangeAspect="1"/>
          </p:cNvGraphicFramePr>
          <p:nvPr/>
        </p:nvGraphicFramePr>
        <p:xfrm>
          <a:off x="1298575" y="4572000"/>
          <a:ext cx="3321050" cy="474663"/>
        </p:xfrm>
        <a:graphic>
          <a:graphicData uri="http://schemas.openxmlformats.org/presentationml/2006/ole">
            <p:oleObj spid="_x0000_s19460" name="Equation" r:id="rId5" imgW="1422360" imgH="203040" progId="Equation.DSMT4">
              <p:embed/>
            </p:oleObj>
          </a:graphicData>
        </a:graphic>
      </p:graphicFrame>
      <p:sp>
        <p:nvSpPr>
          <p:cNvPr id="19469" name="AutoShape 3085"/>
          <p:cNvSpPr>
            <a:spLocks noChangeArrowheads="1"/>
          </p:cNvSpPr>
          <p:nvPr/>
        </p:nvSpPr>
        <p:spPr bwMode="auto">
          <a:xfrm>
            <a:off x="2819400" y="5105400"/>
            <a:ext cx="228600" cy="381000"/>
          </a:xfrm>
          <a:prstGeom prst="downArrow">
            <a:avLst>
              <a:gd name="adj1" fmla="val 50000"/>
              <a:gd name="adj2" fmla="val 41667"/>
            </a:avLst>
          </a:prstGeom>
          <a:solidFill>
            <a:schemeClr val="accent1"/>
          </a:solidFill>
          <a:ln w="9525">
            <a:solidFill>
              <a:schemeClr val="tx1"/>
            </a:solidFill>
            <a:miter lim="800000"/>
            <a:headEnd/>
            <a:tailEnd/>
          </a:ln>
        </p:spPr>
        <p:txBody>
          <a:bodyPr vert="eaVert" wrap="none" anchor="ctr"/>
          <a:lstStyle/>
          <a:p>
            <a:pPr algn="ctr"/>
            <a:endParaRPr lang="ja-JP" altLang="ja-JP"/>
          </a:p>
        </p:txBody>
      </p:sp>
      <p:graphicFrame>
        <p:nvGraphicFramePr>
          <p:cNvPr id="19461" name="Object 3086"/>
          <p:cNvGraphicFramePr>
            <a:graphicFrameLocks noChangeAspect="1"/>
          </p:cNvGraphicFramePr>
          <p:nvPr/>
        </p:nvGraphicFramePr>
        <p:xfrm>
          <a:off x="1447800" y="5486400"/>
          <a:ext cx="3321050" cy="474663"/>
        </p:xfrm>
        <a:graphic>
          <a:graphicData uri="http://schemas.openxmlformats.org/presentationml/2006/ole">
            <p:oleObj spid="_x0000_s19461" name="Equation" r:id="rId6" imgW="1422360" imgH="203040" progId="Equation.DSMT4">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番号プレースホルダ 4"/>
          <p:cNvSpPr>
            <a:spLocks noGrp="1"/>
          </p:cNvSpPr>
          <p:nvPr>
            <p:ph type="sldNum" sz="quarter" idx="12"/>
          </p:nvPr>
        </p:nvSpPr>
        <p:spPr>
          <a:noFill/>
        </p:spPr>
        <p:txBody>
          <a:bodyPr/>
          <a:lstStyle/>
          <a:p>
            <a:fld id="{74EC1588-65AB-460B-A363-024295DC151F}" type="slidenum">
              <a:rPr lang="en-US" altLang="ja-JP" smtClean="0"/>
              <a:pPr/>
              <a:t>3</a:t>
            </a:fld>
            <a:endParaRPr lang="en-US" altLang="ja-JP" smtClean="0"/>
          </a:p>
        </p:txBody>
      </p:sp>
      <p:sp>
        <p:nvSpPr>
          <p:cNvPr id="25603" name="Rectangle 2"/>
          <p:cNvSpPr>
            <a:spLocks noGrp="1" noChangeArrowheads="1"/>
          </p:cNvSpPr>
          <p:nvPr>
            <p:ph type="title"/>
          </p:nvPr>
        </p:nvSpPr>
        <p:spPr/>
        <p:txBody>
          <a:bodyPr/>
          <a:lstStyle/>
          <a:p>
            <a:pPr eaLnBrk="1" hangingPunct="1"/>
            <a:r>
              <a:rPr lang="en-US" altLang="ja-JP" smtClean="0"/>
              <a:t>NP</a:t>
            </a:r>
            <a:r>
              <a:rPr lang="ja-JP" altLang="en-US" smtClean="0"/>
              <a:t>困難性</a:t>
            </a:r>
          </a:p>
        </p:txBody>
      </p:sp>
      <p:sp>
        <p:nvSpPr>
          <p:cNvPr id="25604" name="Oval 3"/>
          <p:cNvSpPr>
            <a:spLocks noChangeArrowheads="1"/>
          </p:cNvSpPr>
          <p:nvPr/>
        </p:nvSpPr>
        <p:spPr bwMode="auto">
          <a:xfrm>
            <a:off x="457200" y="1447800"/>
            <a:ext cx="4724400" cy="3200400"/>
          </a:xfrm>
          <a:prstGeom prst="ellipse">
            <a:avLst/>
          </a:prstGeom>
          <a:solidFill>
            <a:srgbClr val="FFCCFF"/>
          </a:solidFill>
          <a:ln w="9525">
            <a:solidFill>
              <a:schemeClr val="tx1"/>
            </a:solidFill>
            <a:round/>
            <a:headEnd/>
            <a:tailEnd/>
          </a:ln>
        </p:spPr>
        <p:txBody>
          <a:bodyPr wrap="none" anchor="ctr"/>
          <a:lstStyle/>
          <a:p>
            <a:endParaRPr lang="ja-JP" altLang="en-US"/>
          </a:p>
        </p:txBody>
      </p:sp>
      <p:sp>
        <p:nvSpPr>
          <p:cNvPr id="25605" name="Oval 4"/>
          <p:cNvSpPr>
            <a:spLocks noChangeArrowheads="1"/>
          </p:cNvSpPr>
          <p:nvPr/>
        </p:nvSpPr>
        <p:spPr bwMode="auto">
          <a:xfrm>
            <a:off x="1600200" y="2286000"/>
            <a:ext cx="2362200" cy="1524000"/>
          </a:xfrm>
          <a:prstGeom prst="ellipse">
            <a:avLst/>
          </a:prstGeom>
          <a:solidFill>
            <a:schemeClr val="hlink"/>
          </a:solidFill>
          <a:ln w="9525">
            <a:solidFill>
              <a:schemeClr val="tx1"/>
            </a:solidFill>
            <a:round/>
            <a:headEnd/>
            <a:tailEnd/>
          </a:ln>
        </p:spPr>
        <p:txBody>
          <a:bodyPr wrap="none" anchor="ctr"/>
          <a:lstStyle/>
          <a:p>
            <a:endParaRPr lang="ja-JP" altLang="en-US"/>
          </a:p>
        </p:txBody>
      </p:sp>
      <p:sp>
        <p:nvSpPr>
          <p:cNvPr id="25606" name="Text Box 5"/>
          <p:cNvSpPr txBox="1">
            <a:spLocks noChangeArrowheads="1"/>
          </p:cNvSpPr>
          <p:nvPr/>
        </p:nvSpPr>
        <p:spPr bwMode="auto">
          <a:xfrm>
            <a:off x="2438400" y="2743200"/>
            <a:ext cx="354013" cy="457200"/>
          </a:xfrm>
          <a:prstGeom prst="rect">
            <a:avLst/>
          </a:prstGeom>
          <a:noFill/>
          <a:ln w="9525">
            <a:noFill/>
            <a:miter lim="800000"/>
            <a:headEnd/>
            <a:tailEnd/>
          </a:ln>
        </p:spPr>
        <p:txBody>
          <a:bodyPr wrap="none">
            <a:spAutoFit/>
          </a:bodyPr>
          <a:lstStyle/>
          <a:p>
            <a:r>
              <a:rPr lang="en-US" altLang="ja-JP">
                <a:solidFill>
                  <a:schemeClr val="accent2"/>
                </a:solidFill>
              </a:rPr>
              <a:t>P</a:t>
            </a:r>
          </a:p>
        </p:txBody>
      </p:sp>
      <p:sp>
        <p:nvSpPr>
          <p:cNvPr id="25607" name="Text Box 6"/>
          <p:cNvSpPr txBox="1">
            <a:spLocks noChangeArrowheads="1"/>
          </p:cNvSpPr>
          <p:nvPr/>
        </p:nvSpPr>
        <p:spPr bwMode="auto">
          <a:xfrm>
            <a:off x="762000" y="2819400"/>
            <a:ext cx="574675" cy="457200"/>
          </a:xfrm>
          <a:prstGeom prst="rect">
            <a:avLst/>
          </a:prstGeom>
          <a:noFill/>
          <a:ln w="9525">
            <a:noFill/>
            <a:miter lim="800000"/>
            <a:headEnd/>
            <a:tailEnd/>
          </a:ln>
        </p:spPr>
        <p:txBody>
          <a:bodyPr wrap="none">
            <a:spAutoFit/>
          </a:bodyPr>
          <a:lstStyle/>
          <a:p>
            <a:r>
              <a:rPr lang="en-US" altLang="ja-JP">
                <a:solidFill>
                  <a:srgbClr val="FF0000"/>
                </a:solidFill>
              </a:rPr>
              <a:t>NP</a:t>
            </a:r>
          </a:p>
        </p:txBody>
      </p:sp>
      <p:sp>
        <p:nvSpPr>
          <p:cNvPr id="25608" name="Oval 8"/>
          <p:cNvSpPr>
            <a:spLocks noChangeArrowheads="1"/>
          </p:cNvSpPr>
          <p:nvPr/>
        </p:nvSpPr>
        <p:spPr bwMode="auto">
          <a:xfrm>
            <a:off x="2057400" y="1981200"/>
            <a:ext cx="152400" cy="152400"/>
          </a:xfrm>
          <a:prstGeom prst="ellipse">
            <a:avLst/>
          </a:prstGeom>
          <a:solidFill>
            <a:srgbClr val="008000"/>
          </a:solidFill>
          <a:ln w="9525">
            <a:solidFill>
              <a:schemeClr val="tx1"/>
            </a:solidFill>
            <a:round/>
            <a:headEnd/>
            <a:tailEnd/>
          </a:ln>
        </p:spPr>
        <p:txBody>
          <a:bodyPr wrap="none" anchor="ctr"/>
          <a:lstStyle/>
          <a:p>
            <a:endParaRPr lang="ja-JP" altLang="en-US"/>
          </a:p>
        </p:txBody>
      </p:sp>
      <p:sp>
        <p:nvSpPr>
          <p:cNvPr id="25609" name="Oval 9"/>
          <p:cNvSpPr>
            <a:spLocks noChangeArrowheads="1"/>
          </p:cNvSpPr>
          <p:nvPr/>
        </p:nvSpPr>
        <p:spPr bwMode="auto">
          <a:xfrm>
            <a:off x="3352800" y="1752600"/>
            <a:ext cx="152400" cy="152400"/>
          </a:xfrm>
          <a:prstGeom prst="ellipse">
            <a:avLst/>
          </a:prstGeom>
          <a:solidFill>
            <a:srgbClr val="008000"/>
          </a:solidFill>
          <a:ln w="9525">
            <a:solidFill>
              <a:schemeClr val="tx1"/>
            </a:solidFill>
            <a:round/>
            <a:headEnd/>
            <a:tailEnd/>
          </a:ln>
        </p:spPr>
        <p:txBody>
          <a:bodyPr wrap="none" anchor="ctr"/>
          <a:lstStyle/>
          <a:p>
            <a:endParaRPr lang="ja-JP" altLang="en-US"/>
          </a:p>
        </p:txBody>
      </p:sp>
      <p:sp>
        <p:nvSpPr>
          <p:cNvPr id="25610" name="Oval 11"/>
          <p:cNvSpPr>
            <a:spLocks noChangeArrowheads="1"/>
          </p:cNvSpPr>
          <p:nvPr/>
        </p:nvSpPr>
        <p:spPr bwMode="auto">
          <a:xfrm>
            <a:off x="3352800" y="3048000"/>
            <a:ext cx="152400" cy="152400"/>
          </a:xfrm>
          <a:prstGeom prst="ellipse">
            <a:avLst/>
          </a:prstGeom>
          <a:solidFill>
            <a:srgbClr val="008000"/>
          </a:solidFill>
          <a:ln w="9525">
            <a:solidFill>
              <a:schemeClr val="tx1"/>
            </a:solidFill>
            <a:round/>
            <a:headEnd/>
            <a:tailEnd/>
          </a:ln>
        </p:spPr>
        <p:txBody>
          <a:bodyPr wrap="none" anchor="ctr"/>
          <a:lstStyle/>
          <a:p>
            <a:endParaRPr lang="ja-JP" altLang="en-US"/>
          </a:p>
        </p:txBody>
      </p:sp>
      <p:sp>
        <p:nvSpPr>
          <p:cNvPr id="25611" name="Oval 12"/>
          <p:cNvSpPr>
            <a:spLocks noChangeArrowheads="1"/>
          </p:cNvSpPr>
          <p:nvPr/>
        </p:nvSpPr>
        <p:spPr bwMode="auto">
          <a:xfrm>
            <a:off x="2667000" y="4038600"/>
            <a:ext cx="152400" cy="152400"/>
          </a:xfrm>
          <a:prstGeom prst="ellipse">
            <a:avLst/>
          </a:prstGeom>
          <a:solidFill>
            <a:srgbClr val="008000"/>
          </a:solidFill>
          <a:ln w="9525">
            <a:solidFill>
              <a:schemeClr val="tx1"/>
            </a:solidFill>
            <a:round/>
            <a:headEnd/>
            <a:tailEnd/>
          </a:ln>
        </p:spPr>
        <p:txBody>
          <a:bodyPr wrap="none" anchor="ctr"/>
          <a:lstStyle/>
          <a:p>
            <a:endParaRPr lang="ja-JP" altLang="en-US"/>
          </a:p>
        </p:txBody>
      </p:sp>
      <p:sp>
        <p:nvSpPr>
          <p:cNvPr id="25612" name="Line 13"/>
          <p:cNvSpPr>
            <a:spLocks noChangeShapeType="1"/>
          </p:cNvSpPr>
          <p:nvPr/>
        </p:nvSpPr>
        <p:spPr bwMode="auto">
          <a:xfrm>
            <a:off x="3429000" y="1828800"/>
            <a:ext cx="3429000" cy="914400"/>
          </a:xfrm>
          <a:prstGeom prst="line">
            <a:avLst/>
          </a:prstGeom>
          <a:noFill/>
          <a:ln w="9525">
            <a:solidFill>
              <a:schemeClr val="tx1"/>
            </a:solidFill>
            <a:round/>
            <a:headEnd/>
            <a:tailEnd type="triangle" w="med" len="med"/>
          </a:ln>
        </p:spPr>
        <p:txBody>
          <a:bodyPr/>
          <a:lstStyle/>
          <a:p>
            <a:endParaRPr lang="ja-JP" altLang="en-US"/>
          </a:p>
        </p:txBody>
      </p:sp>
      <p:sp>
        <p:nvSpPr>
          <p:cNvPr id="25613" name="Line 14"/>
          <p:cNvSpPr>
            <a:spLocks noChangeShapeType="1"/>
          </p:cNvSpPr>
          <p:nvPr/>
        </p:nvSpPr>
        <p:spPr bwMode="auto">
          <a:xfrm flipV="1">
            <a:off x="3505200" y="2819400"/>
            <a:ext cx="3352800" cy="304800"/>
          </a:xfrm>
          <a:prstGeom prst="line">
            <a:avLst/>
          </a:prstGeom>
          <a:noFill/>
          <a:ln w="9525">
            <a:solidFill>
              <a:schemeClr val="tx1"/>
            </a:solidFill>
            <a:round/>
            <a:headEnd/>
            <a:tailEnd type="triangle" w="med" len="med"/>
          </a:ln>
        </p:spPr>
        <p:txBody>
          <a:bodyPr/>
          <a:lstStyle/>
          <a:p>
            <a:endParaRPr lang="ja-JP" altLang="en-US"/>
          </a:p>
        </p:txBody>
      </p:sp>
      <p:sp>
        <p:nvSpPr>
          <p:cNvPr id="25614" name="Line 15"/>
          <p:cNvSpPr>
            <a:spLocks noChangeShapeType="1"/>
          </p:cNvSpPr>
          <p:nvPr/>
        </p:nvSpPr>
        <p:spPr bwMode="auto">
          <a:xfrm>
            <a:off x="2133600" y="2057400"/>
            <a:ext cx="4572000" cy="685800"/>
          </a:xfrm>
          <a:prstGeom prst="line">
            <a:avLst/>
          </a:prstGeom>
          <a:noFill/>
          <a:ln w="9525">
            <a:solidFill>
              <a:schemeClr val="tx1"/>
            </a:solidFill>
            <a:round/>
            <a:headEnd/>
            <a:tailEnd type="triangle" w="med" len="med"/>
          </a:ln>
        </p:spPr>
        <p:txBody>
          <a:bodyPr/>
          <a:lstStyle/>
          <a:p>
            <a:endParaRPr lang="ja-JP" altLang="en-US"/>
          </a:p>
        </p:txBody>
      </p:sp>
      <p:sp>
        <p:nvSpPr>
          <p:cNvPr id="25615" name="Line 16"/>
          <p:cNvSpPr>
            <a:spLocks noChangeShapeType="1"/>
          </p:cNvSpPr>
          <p:nvPr/>
        </p:nvSpPr>
        <p:spPr bwMode="auto">
          <a:xfrm flipV="1">
            <a:off x="2743200" y="2895600"/>
            <a:ext cx="4114800" cy="1219200"/>
          </a:xfrm>
          <a:prstGeom prst="line">
            <a:avLst/>
          </a:prstGeom>
          <a:noFill/>
          <a:ln w="9525">
            <a:solidFill>
              <a:schemeClr val="tx1"/>
            </a:solidFill>
            <a:round/>
            <a:headEnd/>
            <a:tailEnd type="triangle" w="med" len="med"/>
          </a:ln>
        </p:spPr>
        <p:txBody>
          <a:bodyPr/>
          <a:lstStyle/>
          <a:p>
            <a:endParaRPr lang="ja-JP" altLang="en-US"/>
          </a:p>
        </p:txBody>
      </p:sp>
      <p:sp>
        <p:nvSpPr>
          <p:cNvPr id="25616" name="Oval 17"/>
          <p:cNvSpPr>
            <a:spLocks noChangeArrowheads="1"/>
          </p:cNvSpPr>
          <p:nvPr/>
        </p:nvSpPr>
        <p:spPr bwMode="auto">
          <a:xfrm>
            <a:off x="6858000" y="2667000"/>
            <a:ext cx="228600" cy="2286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25617" name="AutoShape 18"/>
          <p:cNvSpPr>
            <a:spLocks noChangeArrowheads="1"/>
          </p:cNvSpPr>
          <p:nvPr/>
        </p:nvSpPr>
        <p:spPr bwMode="auto">
          <a:xfrm>
            <a:off x="5562600" y="3505200"/>
            <a:ext cx="2667000" cy="914400"/>
          </a:xfrm>
          <a:prstGeom prst="wedgeRoundRectCallout">
            <a:avLst>
              <a:gd name="adj1" fmla="val 1903"/>
              <a:gd name="adj2" fmla="val -11094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5618" name="Text Box 19"/>
          <p:cNvSpPr txBox="1">
            <a:spLocks noChangeArrowheads="1"/>
          </p:cNvSpPr>
          <p:nvPr/>
        </p:nvSpPr>
        <p:spPr bwMode="auto">
          <a:xfrm>
            <a:off x="5943600" y="3733800"/>
            <a:ext cx="2068513" cy="457200"/>
          </a:xfrm>
          <a:prstGeom prst="rect">
            <a:avLst/>
          </a:prstGeom>
          <a:noFill/>
          <a:ln w="9525">
            <a:noFill/>
            <a:miter lim="800000"/>
            <a:headEnd/>
            <a:tailEnd/>
          </a:ln>
        </p:spPr>
        <p:txBody>
          <a:bodyPr wrap="none">
            <a:spAutoFit/>
          </a:bodyPr>
          <a:lstStyle/>
          <a:p>
            <a:r>
              <a:rPr lang="en-US" altLang="ja-JP"/>
              <a:t>NP</a:t>
            </a:r>
            <a:r>
              <a:rPr lang="ja-JP" altLang="en-US"/>
              <a:t>困難な問題</a:t>
            </a:r>
          </a:p>
        </p:txBody>
      </p:sp>
      <p:sp>
        <p:nvSpPr>
          <p:cNvPr id="25619" name="AutoShape 20"/>
          <p:cNvSpPr>
            <a:spLocks noChangeArrowheads="1"/>
          </p:cNvSpPr>
          <p:nvPr/>
        </p:nvSpPr>
        <p:spPr bwMode="auto">
          <a:xfrm>
            <a:off x="4038600" y="457200"/>
            <a:ext cx="2667000" cy="914400"/>
          </a:xfrm>
          <a:prstGeom prst="wedgeRoundRectCallout">
            <a:avLst>
              <a:gd name="adj1" fmla="val -11431"/>
              <a:gd name="adj2" fmla="val 14861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5620" name="Text Box 21"/>
          <p:cNvSpPr txBox="1">
            <a:spLocks noChangeArrowheads="1"/>
          </p:cNvSpPr>
          <p:nvPr/>
        </p:nvSpPr>
        <p:spPr bwMode="auto">
          <a:xfrm>
            <a:off x="4191000" y="685800"/>
            <a:ext cx="2317750" cy="457200"/>
          </a:xfrm>
          <a:prstGeom prst="rect">
            <a:avLst/>
          </a:prstGeom>
          <a:noFill/>
          <a:ln w="9525">
            <a:noFill/>
            <a:miter lim="800000"/>
            <a:headEnd/>
            <a:tailEnd/>
          </a:ln>
        </p:spPr>
        <p:txBody>
          <a:bodyPr wrap="none">
            <a:spAutoFit/>
          </a:bodyPr>
          <a:lstStyle/>
          <a:p>
            <a:r>
              <a:rPr lang="ja-JP" altLang="en-US"/>
              <a:t>多項式時間帰着</a:t>
            </a:r>
          </a:p>
        </p:txBody>
      </p:sp>
      <p:sp>
        <p:nvSpPr>
          <p:cNvPr id="25621" name="AutoShape 22"/>
          <p:cNvSpPr>
            <a:spLocks noChangeArrowheads="1"/>
          </p:cNvSpPr>
          <p:nvPr/>
        </p:nvSpPr>
        <p:spPr bwMode="auto">
          <a:xfrm>
            <a:off x="1600200" y="5029200"/>
            <a:ext cx="3962400" cy="1600200"/>
          </a:xfrm>
          <a:prstGeom prst="wedgeRoundRectCallout">
            <a:avLst>
              <a:gd name="adj1" fmla="val -19792"/>
              <a:gd name="adj2" fmla="val -102083"/>
              <a:gd name="adj3" fmla="val 16667"/>
            </a:avLst>
          </a:prstGeom>
          <a:solidFill>
            <a:schemeClr val="hlink"/>
          </a:solidFill>
          <a:ln w="9525">
            <a:solidFill>
              <a:schemeClr val="tx1"/>
            </a:solidFill>
            <a:miter lim="800000"/>
            <a:headEnd/>
            <a:tailEnd/>
          </a:ln>
        </p:spPr>
        <p:txBody>
          <a:bodyPr/>
          <a:lstStyle/>
          <a:p>
            <a:r>
              <a:rPr lang="en-US" altLang="ja-JP"/>
              <a:t>NP</a:t>
            </a:r>
            <a:r>
              <a:rPr lang="ja-JP" altLang="en-US"/>
              <a:t>内のすべての問題（</a:t>
            </a:r>
            <a:r>
              <a:rPr lang="en-US" altLang="ja-JP"/>
              <a:t>SAT</a:t>
            </a:r>
            <a:r>
              <a:rPr lang="ja-JP" altLang="en-US"/>
              <a:t>、ｋ－クリーク、ハミルトン閉路、合成数、ソート、・・・等）</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スライド番号プレースホルダ 3"/>
          <p:cNvSpPr>
            <a:spLocks noGrp="1"/>
          </p:cNvSpPr>
          <p:nvPr>
            <p:ph type="sldNum" sz="quarter" idx="12"/>
          </p:nvPr>
        </p:nvSpPr>
        <p:spPr>
          <a:noFill/>
        </p:spPr>
        <p:txBody>
          <a:bodyPr/>
          <a:lstStyle/>
          <a:p>
            <a:fld id="{DCA85D37-FC7D-4466-AE26-B0BB94E48513}" type="slidenum">
              <a:rPr lang="en-US" altLang="ja-JP" smtClean="0"/>
              <a:pPr/>
              <a:t>30</a:t>
            </a:fld>
            <a:endParaRPr lang="en-US" altLang="ja-JP" smtClean="0"/>
          </a:p>
        </p:txBody>
      </p:sp>
      <p:sp>
        <p:nvSpPr>
          <p:cNvPr id="20488" name="Text Box 2"/>
          <p:cNvSpPr txBox="1">
            <a:spLocks noChangeArrowheads="1"/>
          </p:cNvSpPr>
          <p:nvPr/>
        </p:nvSpPr>
        <p:spPr bwMode="auto">
          <a:xfrm>
            <a:off x="685800" y="228600"/>
            <a:ext cx="3905250" cy="457200"/>
          </a:xfrm>
          <a:prstGeom prst="rect">
            <a:avLst/>
          </a:prstGeom>
          <a:noFill/>
          <a:ln w="9525">
            <a:noFill/>
            <a:miter lim="800000"/>
            <a:headEnd/>
            <a:tailEnd/>
          </a:ln>
        </p:spPr>
        <p:txBody>
          <a:bodyPr wrap="none">
            <a:spAutoFit/>
          </a:bodyPr>
          <a:lstStyle/>
          <a:p>
            <a:r>
              <a:rPr lang="ja-JP" altLang="en-US"/>
              <a:t>（３）</a:t>
            </a:r>
            <a:r>
              <a:rPr lang="en-US" altLang="ja-JP"/>
              <a:t>F</a:t>
            </a:r>
            <a:r>
              <a:rPr lang="ja-JP" altLang="en-US"/>
              <a:t>のサイズが４以上の節：</a:t>
            </a:r>
          </a:p>
        </p:txBody>
      </p:sp>
      <p:sp>
        <p:nvSpPr>
          <p:cNvPr id="20489" name="Text Box 3"/>
          <p:cNvSpPr txBox="1">
            <a:spLocks noChangeArrowheads="1"/>
          </p:cNvSpPr>
          <p:nvPr/>
        </p:nvSpPr>
        <p:spPr bwMode="auto">
          <a:xfrm>
            <a:off x="1203325" y="706438"/>
            <a:ext cx="4929188" cy="822325"/>
          </a:xfrm>
          <a:prstGeom prst="rect">
            <a:avLst/>
          </a:prstGeom>
          <a:noFill/>
          <a:ln w="9525">
            <a:noFill/>
            <a:miter lim="800000"/>
            <a:headEnd/>
            <a:tailEnd/>
          </a:ln>
        </p:spPr>
        <p:txBody>
          <a:bodyPr wrap="none">
            <a:spAutoFit/>
          </a:bodyPr>
          <a:lstStyle/>
          <a:p>
            <a:r>
              <a:rPr lang="ja-JP" altLang="en-US"/>
              <a:t>新たな変数　　を用いることによって、</a:t>
            </a:r>
          </a:p>
          <a:p>
            <a:r>
              <a:rPr lang="ja-JP" altLang="en-US"/>
              <a:t>サイズを小さくすることができる。</a:t>
            </a:r>
          </a:p>
        </p:txBody>
      </p:sp>
      <p:graphicFrame>
        <p:nvGraphicFramePr>
          <p:cNvPr id="20482" name="Object 0"/>
          <p:cNvGraphicFramePr>
            <a:graphicFrameLocks noChangeAspect="1"/>
          </p:cNvGraphicFramePr>
          <p:nvPr/>
        </p:nvGraphicFramePr>
        <p:xfrm>
          <a:off x="1143000" y="1752600"/>
          <a:ext cx="4448175" cy="474663"/>
        </p:xfrm>
        <a:graphic>
          <a:graphicData uri="http://schemas.openxmlformats.org/presentationml/2006/ole">
            <p:oleObj spid="_x0000_s20482" name="Equation" r:id="rId3" imgW="1904760" imgH="203040" progId="Equation.DSMT4">
              <p:embed/>
            </p:oleObj>
          </a:graphicData>
        </a:graphic>
      </p:graphicFrame>
      <p:sp>
        <p:nvSpPr>
          <p:cNvPr id="20490" name="AutoShape 5"/>
          <p:cNvSpPr>
            <a:spLocks noChangeArrowheads="1"/>
          </p:cNvSpPr>
          <p:nvPr/>
        </p:nvSpPr>
        <p:spPr bwMode="auto">
          <a:xfrm>
            <a:off x="2892425" y="2362200"/>
            <a:ext cx="228600" cy="381000"/>
          </a:xfrm>
          <a:prstGeom prst="downArrow">
            <a:avLst>
              <a:gd name="adj1" fmla="val 50000"/>
              <a:gd name="adj2" fmla="val 41667"/>
            </a:avLst>
          </a:prstGeom>
          <a:solidFill>
            <a:schemeClr val="accent1"/>
          </a:solidFill>
          <a:ln w="9525">
            <a:solidFill>
              <a:schemeClr val="tx1"/>
            </a:solidFill>
            <a:miter lim="800000"/>
            <a:headEnd/>
            <a:tailEnd/>
          </a:ln>
        </p:spPr>
        <p:txBody>
          <a:bodyPr vert="eaVert" wrap="none" anchor="ctr"/>
          <a:lstStyle/>
          <a:p>
            <a:pPr algn="ctr"/>
            <a:endParaRPr lang="ja-JP" altLang="ja-JP"/>
          </a:p>
        </p:txBody>
      </p:sp>
      <p:graphicFrame>
        <p:nvGraphicFramePr>
          <p:cNvPr id="20483" name="Object 1"/>
          <p:cNvGraphicFramePr>
            <a:graphicFrameLocks noChangeAspect="1"/>
          </p:cNvGraphicFramePr>
          <p:nvPr/>
        </p:nvGraphicFramePr>
        <p:xfrm>
          <a:off x="827088" y="2895600"/>
          <a:ext cx="6019800" cy="593725"/>
        </p:xfrm>
        <a:graphic>
          <a:graphicData uri="http://schemas.openxmlformats.org/presentationml/2006/ole">
            <p:oleObj spid="_x0000_s20483" name="Equation" r:id="rId4" imgW="2577960" imgH="253800" progId="Equation.DSMT4">
              <p:embed/>
            </p:oleObj>
          </a:graphicData>
        </a:graphic>
      </p:graphicFrame>
      <p:graphicFrame>
        <p:nvGraphicFramePr>
          <p:cNvPr id="20484" name="Object 2"/>
          <p:cNvGraphicFramePr>
            <a:graphicFrameLocks noChangeAspect="1"/>
          </p:cNvGraphicFramePr>
          <p:nvPr/>
        </p:nvGraphicFramePr>
        <p:xfrm>
          <a:off x="2743200" y="762000"/>
          <a:ext cx="395288" cy="439738"/>
        </p:xfrm>
        <a:graphic>
          <a:graphicData uri="http://schemas.openxmlformats.org/presentationml/2006/ole">
            <p:oleObj spid="_x0000_s20484" name="Equation" r:id="rId5" imgW="114120" imgH="126720" progId="Equation.DSMT4">
              <p:embed/>
            </p:oleObj>
          </a:graphicData>
        </a:graphic>
      </p:graphicFrame>
      <p:sp>
        <p:nvSpPr>
          <p:cNvPr id="20491" name="AutoShape 8"/>
          <p:cNvSpPr>
            <a:spLocks noChangeArrowheads="1"/>
          </p:cNvSpPr>
          <p:nvPr/>
        </p:nvSpPr>
        <p:spPr bwMode="auto">
          <a:xfrm>
            <a:off x="3048000" y="3886200"/>
            <a:ext cx="228600" cy="381000"/>
          </a:xfrm>
          <a:prstGeom prst="downArrow">
            <a:avLst>
              <a:gd name="adj1" fmla="val 50000"/>
              <a:gd name="adj2" fmla="val 41667"/>
            </a:avLst>
          </a:prstGeom>
          <a:solidFill>
            <a:schemeClr val="accent1"/>
          </a:solidFill>
          <a:ln w="9525">
            <a:solidFill>
              <a:schemeClr val="tx1"/>
            </a:solidFill>
            <a:miter lim="800000"/>
            <a:headEnd/>
            <a:tailEnd/>
          </a:ln>
        </p:spPr>
        <p:txBody>
          <a:bodyPr vert="eaVert" wrap="none" anchor="ctr"/>
          <a:lstStyle/>
          <a:p>
            <a:pPr algn="ctr"/>
            <a:endParaRPr lang="ja-JP" altLang="ja-JP"/>
          </a:p>
        </p:txBody>
      </p:sp>
      <p:graphicFrame>
        <p:nvGraphicFramePr>
          <p:cNvPr id="20485" name="Object 3"/>
          <p:cNvGraphicFramePr>
            <a:graphicFrameLocks noChangeAspect="1"/>
          </p:cNvGraphicFramePr>
          <p:nvPr/>
        </p:nvGraphicFramePr>
        <p:xfrm>
          <a:off x="547688" y="4419600"/>
          <a:ext cx="7264400" cy="593725"/>
        </p:xfrm>
        <a:graphic>
          <a:graphicData uri="http://schemas.openxmlformats.org/presentationml/2006/ole">
            <p:oleObj spid="_x0000_s20485" name="Equation" r:id="rId6" imgW="3111480" imgH="253800" progId="Equation.DSMT4">
              <p:embed/>
            </p:oleObj>
          </a:graphicData>
        </a:graphic>
      </p:graphicFrame>
      <p:sp>
        <p:nvSpPr>
          <p:cNvPr id="20492" name="Text Box 10"/>
          <p:cNvSpPr txBox="1">
            <a:spLocks noChangeArrowheads="1"/>
          </p:cNvSpPr>
          <p:nvPr/>
        </p:nvSpPr>
        <p:spPr bwMode="auto">
          <a:xfrm>
            <a:off x="669925" y="5146675"/>
            <a:ext cx="6980238" cy="1552575"/>
          </a:xfrm>
          <a:prstGeom prst="rect">
            <a:avLst/>
          </a:prstGeom>
          <a:noFill/>
          <a:ln w="9525">
            <a:noFill/>
            <a:miter lim="800000"/>
            <a:headEnd/>
            <a:tailEnd/>
          </a:ln>
        </p:spPr>
        <p:txBody>
          <a:bodyPr wrap="none">
            <a:spAutoFit/>
          </a:bodyPr>
          <a:lstStyle/>
          <a:p>
            <a:r>
              <a:rPr lang="ja-JP" altLang="en-US"/>
              <a:t>これは、</a:t>
            </a:r>
            <a:r>
              <a:rPr lang="en-US" altLang="ja-JP"/>
              <a:t>F</a:t>
            </a:r>
            <a:r>
              <a:rPr lang="ja-JP" altLang="en-US"/>
              <a:t>が充足可能であるための必要十分条件は、</a:t>
            </a:r>
          </a:p>
          <a:p>
            <a:r>
              <a:rPr lang="en-US" altLang="ja-JP"/>
              <a:t>G</a:t>
            </a:r>
            <a:r>
              <a:rPr lang="ja-JP" altLang="en-US"/>
              <a:t>が充足可能であることがわかる。</a:t>
            </a:r>
          </a:p>
          <a:p>
            <a:r>
              <a:rPr lang="ja-JP" altLang="en-US"/>
              <a:t>またこの帰着は明らかに多項式時間でおこなえる。</a:t>
            </a:r>
          </a:p>
          <a:p>
            <a:r>
              <a:rPr lang="ja-JP" altLang="en-US"/>
              <a:t>以上より３</a:t>
            </a:r>
            <a:r>
              <a:rPr lang="en-US" altLang="ja-JP"/>
              <a:t>SAT</a:t>
            </a:r>
            <a:r>
              <a:rPr lang="ja-JP" altLang="en-US"/>
              <a:t>は</a:t>
            </a:r>
            <a:r>
              <a:rPr lang="en-US" altLang="ja-JP"/>
              <a:t>NP</a:t>
            </a:r>
            <a:r>
              <a:rPr lang="ja-JP" altLang="en-US"/>
              <a:t>完全である。</a:t>
            </a:r>
          </a:p>
        </p:txBody>
      </p:sp>
      <p:graphicFrame>
        <p:nvGraphicFramePr>
          <p:cNvPr id="20486" name="Object 4"/>
          <p:cNvGraphicFramePr>
            <a:graphicFrameLocks noChangeAspect="1"/>
          </p:cNvGraphicFramePr>
          <p:nvPr/>
        </p:nvGraphicFramePr>
        <p:xfrm>
          <a:off x="7162800" y="6361113"/>
          <a:ext cx="990600" cy="496887"/>
        </p:xfrm>
        <a:graphic>
          <a:graphicData uri="http://schemas.openxmlformats.org/presentationml/2006/ole">
            <p:oleObj spid="_x0000_s20486" name="Equation" r:id="rId7" imgW="380880" imgH="190440" progId="Equation.DSMT4">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1" name="スライド番号プレースホルダ 4"/>
          <p:cNvSpPr>
            <a:spLocks noGrp="1"/>
          </p:cNvSpPr>
          <p:nvPr>
            <p:ph type="sldNum" sz="quarter" idx="12"/>
          </p:nvPr>
        </p:nvSpPr>
        <p:spPr>
          <a:noFill/>
        </p:spPr>
        <p:txBody>
          <a:bodyPr/>
          <a:lstStyle/>
          <a:p>
            <a:fld id="{E2A1DB18-D82E-434E-AAFA-C1F63D76EBC4}" type="slidenum">
              <a:rPr lang="en-US" altLang="ja-JP" smtClean="0"/>
              <a:pPr/>
              <a:t>31</a:t>
            </a:fld>
            <a:endParaRPr lang="en-US" altLang="ja-JP" smtClean="0"/>
          </a:p>
        </p:txBody>
      </p:sp>
      <p:sp>
        <p:nvSpPr>
          <p:cNvPr id="21512" name="Text Box 3"/>
          <p:cNvSpPr txBox="1">
            <a:spLocks noChangeArrowheads="1"/>
          </p:cNvSpPr>
          <p:nvPr/>
        </p:nvSpPr>
        <p:spPr bwMode="auto">
          <a:xfrm>
            <a:off x="457200" y="228600"/>
            <a:ext cx="6956425" cy="457200"/>
          </a:xfrm>
          <a:prstGeom prst="rect">
            <a:avLst/>
          </a:prstGeom>
          <a:noFill/>
          <a:ln w="9525">
            <a:noFill/>
            <a:miter lim="800000"/>
            <a:headEnd/>
            <a:tailEnd/>
          </a:ln>
        </p:spPr>
        <p:txBody>
          <a:bodyPr wrap="none">
            <a:spAutoFit/>
          </a:bodyPr>
          <a:lstStyle/>
          <a:p>
            <a:r>
              <a:rPr lang="ja-JP" altLang="en-US"/>
              <a:t>また、前回の結果と合わせて次ぎの命題も成り立つ。</a:t>
            </a:r>
          </a:p>
        </p:txBody>
      </p:sp>
      <p:sp>
        <p:nvSpPr>
          <p:cNvPr id="21513" name="AutoShape 4"/>
          <p:cNvSpPr>
            <a:spLocks noChangeArrowheads="1"/>
          </p:cNvSpPr>
          <p:nvPr/>
        </p:nvSpPr>
        <p:spPr bwMode="auto">
          <a:xfrm>
            <a:off x="304800" y="838200"/>
            <a:ext cx="8077200" cy="1066800"/>
          </a:xfrm>
          <a:prstGeom prst="roundRect">
            <a:avLst>
              <a:gd name="adj" fmla="val 16667"/>
            </a:avLst>
          </a:prstGeom>
          <a:noFill/>
          <a:ln w="38100">
            <a:solidFill>
              <a:srgbClr val="FF6600"/>
            </a:solidFill>
            <a:round/>
            <a:headEnd/>
            <a:tailEnd/>
          </a:ln>
        </p:spPr>
        <p:txBody>
          <a:bodyPr wrap="none" anchor="ctr"/>
          <a:lstStyle/>
          <a:p>
            <a:pPr algn="ctr"/>
            <a:endParaRPr lang="ja-JP" altLang="ja-JP"/>
          </a:p>
        </p:txBody>
      </p:sp>
      <p:sp>
        <p:nvSpPr>
          <p:cNvPr id="21514" name="Text Box 5"/>
          <p:cNvSpPr txBox="1">
            <a:spLocks noChangeArrowheads="1"/>
          </p:cNvSpPr>
          <p:nvPr/>
        </p:nvSpPr>
        <p:spPr bwMode="auto">
          <a:xfrm>
            <a:off x="642910" y="1142984"/>
            <a:ext cx="4546600" cy="457200"/>
          </a:xfrm>
          <a:prstGeom prst="rect">
            <a:avLst/>
          </a:prstGeom>
          <a:noFill/>
          <a:ln w="9525">
            <a:noFill/>
            <a:miter lim="800000"/>
            <a:headEnd/>
            <a:tailEnd/>
          </a:ln>
        </p:spPr>
        <p:txBody>
          <a:bodyPr wrap="none">
            <a:spAutoFit/>
          </a:bodyPr>
          <a:lstStyle/>
          <a:p>
            <a:r>
              <a:rPr lang="ja-JP" altLang="en-US"/>
              <a:t>　　クリーク問題は</a:t>
            </a:r>
            <a:r>
              <a:rPr lang="en-US" altLang="ja-JP"/>
              <a:t>NP</a:t>
            </a:r>
            <a:r>
              <a:rPr lang="ja-JP" altLang="en-US"/>
              <a:t>完全である。</a:t>
            </a:r>
          </a:p>
        </p:txBody>
      </p:sp>
      <p:graphicFrame>
        <p:nvGraphicFramePr>
          <p:cNvPr id="21506" name="Object 0"/>
          <p:cNvGraphicFramePr>
            <a:graphicFrameLocks noChangeAspect="1"/>
          </p:cNvGraphicFramePr>
          <p:nvPr/>
        </p:nvGraphicFramePr>
        <p:xfrm>
          <a:off x="734985" y="1177909"/>
          <a:ext cx="293688" cy="381000"/>
        </p:xfrm>
        <a:graphic>
          <a:graphicData uri="http://schemas.openxmlformats.org/presentationml/2006/ole">
            <p:oleObj spid="_x0000_s21506" name="Equation" r:id="rId3" imgW="126720" imgH="164880" progId="Equation.DSMT4">
              <p:embed/>
            </p:oleObj>
          </a:graphicData>
        </a:graphic>
      </p:graphicFrame>
      <p:sp>
        <p:nvSpPr>
          <p:cNvPr id="21515" name="Text Box 7"/>
          <p:cNvSpPr txBox="1">
            <a:spLocks noChangeArrowheads="1"/>
          </p:cNvSpPr>
          <p:nvPr/>
        </p:nvSpPr>
        <p:spPr bwMode="auto">
          <a:xfrm>
            <a:off x="593725" y="2230438"/>
            <a:ext cx="793750" cy="457200"/>
          </a:xfrm>
          <a:prstGeom prst="rect">
            <a:avLst/>
          </a:prstGeom>
          <a:noFill/>
          <a:ln w="9525">
            <a:noFill/>
            <a:miter lim="800000"/>
            <a:headEnd/>
            <a:tailEnd/>
          </a:ln>
        </p:spPr>
        <p:txBody>
          <a:bodyPr wrap="none">
            <a:spAutoFit/>
          </a:bodyPr>
          <a:lstStyle/>
          <a:p>
            <a:r>
              <a:rPr lang="ja-JP" altLang="en-US">
                <a:solidFill>
                  <a:schemeClr val="accent2"/>
                </a:solidFill>
              </a:rPr>
              <a:t>証明</a:t>
            </a:r>
          </a:p>
        </p:txBody>
      </p:sp>
      <p:sp>
        <p:nvSpPr>
          <p:cNvPr id="21516" name="Text Box 8"/>
          <p:cNvSpPr txBox="1">
            <a:spLocks noChangeArrowheads="1"/>
          </p:cNvSpPr>
          <p:nvPr/>
        </p:nvSpPr>
        <p:spPr bwMode="auto">
          <a:xfrm>
            <a:off x="898525" y="3089275"/>
            <a:ext cx="6459538" cy="3013075"/>
          </a:xfrm>
          <a:prstGeom prst="rect">
            <a:avLst/>
          </a:prstGeom>
          <a:noFill/>
          <a:ln w="9525">
            <a:noFill/>
            <a:miter lim="800000"/>
            <a:headEnd/>
            <a:tailEnd/>
          </a:ln>
        </p:spPr>
        <p:txBody>
          <a:bodyPr wrap="none">
            <a:spAutoFit/>
          </a:bodyPr>
          <a:lstStyle/>
          <a:p>
            <a:r>
              <a:rPr lang="ja-JP" altLang="en-US"/>
              <a:t>　　クリーク問題は</a:t>
            </a:r>
            <a:r>
              <a:rPr lang="en-US" altLang="ja-JP"/>
              <a:t>NP</a:t>
            </a:r>
            <a:r>
              <a:rPr lang="ja-JP" altLang="en-US"/>
              <a:t>に属する。</a:t>
            </a:r>
          </a:p>
          <a:p>
            <a:r>
              <a:rPr lang="ja-JP" altLang="en-US"/>
              <a:t>（各点に対して、最大クリークに属するかどうかを</a:t>
            </a:r>
          </a:p>
          <a:p>
            <a:r>
              <a:rPr lang="ja-JP" altLang="en-US"/>
              <a:t>非決定的に決定するだけでよい。）</a:t>
            </a:r>
          </a:p>
          <a:p>
            <a:endParaRPr lang="ja-JP" altLang="en-US"/>
          </a:p>
          <a:p>
            <a:r>
              <a:rPr lang="ja-JP" altLang="en-US"/>
              <a:t>　　また、３</a:t>
            </a:r>
            <a:r>
              <a:rPr lang="en-US" altLang="ja-JP"/>
              <a:t>SAT</a:t>
            </a:r>
            <a:r>
              <a:rPr lang="ja-JP" altLang="en-US"/>
              <a:t>を　　クリーク問題に多項式時間</a:t>
            </a:r>
          </a:p>
          <a:p>
            <a:r>
              <a:rPr lang="ja-JP" altLang="en-US"/>
              <a:t>帰着することができる。</a:t>
            </a:r>
          </a:p>
          <a:p>
            <a:endParaRPr lang="ja-JP" altLang="en-US"/>
          </a:p>
          <a:p>
            <a:r>
              <a:rPr lang="ja-JP" altLang="en-US"/>
              <a:t>　　　以上より　　　クリーク問題は</a:t>
            </a:r>
            <a:r>
              <a:rPr lang="en-US" altLang="ja-JP"/>
              <a:t>NP</a:t>
            </a:r>
            <a:r>
              <a:rPr lang="ja-JP" altLang="en-US"/>
              <a:t>完全である。</a:t>
            </a:r>
          </a:p>
        </p:txBody>
      </p:sp>
      <p:graphicFrame>
        <p:nvGraphicFramePr>
          <p:cNvPr id="21507" name="Object 1"/>
          <p:cNvGraphicFramePr>
            <a:graphicFrameLocks noChangeAspect="1"/>
          </p:cNvGraphicFramePr>
          <p:nvPr/>
        </p:nvGraphicFramePr>
        <p:xfrm>
          <a:off x="7162800" y="6361113"/>
          <a:ext cx="990600" cy="496887"/>
        </p:xfrm>
        <a:graphic>
          <a:graphicData uri="http://schemas.openxmlformats.org/presentationml/2006/ole">
            <p:oleObj spid="_x0000_s21507" name="Equation" r:id="rId4" imgW="380880" imgH="190440" progId="Equation.DSMT4">
              <p:embed/>
            </p:oleObj>
          </a:graphicData>
        </a:graphic>
      </p:graphicFrame>
      <p:graphicFrame>
        <p:nvGraphicFramePr>
          <p:cNvPr id="21508" name="Object 2"/>
          <p:cNvGraphicFramePr>
            <a:graphicFrameLocks noChangeAspect="1"/>
          </p:cNvGraphicFramePr>
          <p:nvPr/>
        </p:nvGraphicFramePr>
        <p:xfrm>
          <a:off x="1066800" y="3124200"/>
          <a:ext cx="293688" cy="381000"/>
        </p:xfrm>
        <a:graphic>
          <a:graphicData uri="http://schemas.openxmlformats.org/presentationml/2006/ole">
            <p:oleObj spid="_x0000_s21508" name="Equation" r:id="rId5" imgW="126720" imgH="164880" progId="Equation.DSMT4">
              <p:embed/>
            </p:oleObj>
          </a:graphicData>
        </a:graphic>
      </p:graphicFrame>
      <p:graphicFrame>
        <p:nvGraphicFramePr>
          <p:cNvPr id="21509" name="Object 3"/>
          <p:cNvGraphicFramePr>
            <a:graphicFrameLocks noChangeAspect="1"/>
          </p:cNvGraphicFramePr>
          <p:nvPr/>
        </p:nvGraphicFramePr>
        <p:xfrm>
          <a:off x="3276600" y="4572000"/>
          <a:ext cx="293688" cy="381000"/>
        </p:xfrm>
        <a:graphic>
          <a:graphicData uri="http://schemas.openxmlformats.org/presentationml/2006/ole">
            <p:oleObj spid="_x0000_s21509" name="Equation" r:id="rId6" imgW="126720" imgH="164880" progId="Equation.DSMT4">
              <p:embed/>
            </p:oleObj>
          </a:graphicData>
        </a:graphic>
      </p:graphicFrame>
      <p:graphicFrame>
        <p:nvGraphicFramePr>
          <p:cNvPr id="21510" name="Object 4"/>
          <p:cNvGraphicFramePr>
            <a:graphicFrameLocks noChangeAspect="1"/>
          </p:cNvGraphicFramePr>
          <p:nvPr/>
        </p:nvGraphicFramePr>
        <p:xfrm>
          <a:off x="2971800" y="5715000"/>
          <a:ext cx="293688" cy="381000"/>
        </p:xfrm>
        <a:graphic>
          <a:graphicData uri="http://schemas.openxmlformats.org/presentationml/2006/ole">
            <p:oleObj spid="_x0000_s21510" name="Equation" r:id="rId7" imgW="126720" imgH="164880" progId="Equation.DSMT4">
              <p:embed/>
            </p:oleObj>
          </a:graphicData>
        </a:graphic>
      </p:graphicFrame>
      <p:sp>
        <p:nvSpPr>
          <p:cNvPr id="13" name="テキスト ボックス 12"/>
          <p:cNvSpPr txBox="1"/>
          <p:nvPr/>
        </p:nvSpPr>
        <p:spPr>
          <a:xfrm>
            <a:off x="642910" y="642918"/>
            <a:ext cx="4884671" cy="461665"/>
          </a:xfrm>
          <a:prstGeom prst="rect">
            <a:avLst/>
          </a:prstGeom>
          <a:solidFill>
            <a:schemeClr val="bg1"/>
          </a:solidFill>
          <a:ln>
            <a:solidFill>
              <a:schemeClr val="bg1"/>
            </a:solidFill>
          </a:ln>
        </p:spPr>
        <p:txBody>
          <a:bodyPr wrap="none" rtlCol="0">
            <a:spAutoFit/>
          </a:bodyPr>
          <a:lstStyle/>
          <a:p>
            <a:r>
              <a:rPr kumimoji="1" lang="ja-JP" altLang="en-US" dirty="0" smtClean="0">
                <a:solidFill>
                  <a:srgbClr val="C00000"/>
                </a:solidFill>
              </a:rPr>
              <a:t>性質：　（</a:t>
            </a:r>
            <a:r>
              <a:rPr kumimoji="1" lang="en-US" altLang="ja-JP" dirty="0" smtClean="0">
                <a:solidFill>
                  <a:srgbClr val="C00000"/>
                </a:solidFill>
              </a:rPr>
              <a:t>k</a:t>
            </a:r>
            <a:r>
              <a:rPr kumimoji="1" lang="ja-JP" altLang="en-US" dirty="0" smtClean="0">
                <a:solidFill>
                  <a:srgbClr val="C00000"/>
                </a:solidFill>
              </a:rPr>
              <a:t>クリーク問題の</a:t>
            </a:r>
            <a:r>
              <a:rPr kumimoji="1" lang="en-US" altLang="ja-JP" dirty="0" smtClean="0">
                <a:solidFill>
                  <a:srgbClr val="C00000"/>
                </a:solidFill>
              </a:rPr>
              <a:t>NP</a:t>
            </a:r>
            <a:r>
              <a:rPr kumimoji="1" lang="ja-JP" altLang="en-US" dirty="0" smtClean="0">
                <a:solidFill>
                  <a:srgbClr val="C00000"/>
                </a:solidFill>
              </a:rPr>
              <a:t>完全性）</a:t>
            </a:r>
            <a:endParaRPr kumimoji="1" lang="ja-JP" altLang="en-US" dirty="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スライド番号プレースホルダ 4"/>
          <p:cNvSpPr>
            <a:spLocks noGrp="1"/>
          </p:cNvSpPr>
          <p:nvPr>
            <p:ph type="sldNum" sz="quarter" idx="12"/>
          </p:nvPr>
        </p:nvSpPr>
        <p:spPr>
          <a:noFill/>
        </p:spPr>
        <p:txBody>
          <a:bodyPr/>
          <a:lstStyle/>
          <a:p>
            <a:fld id="{CA9B4D93-93D3-48AB-8AA2-4E112964D86C}" type="slidenum">
              <a:rPr lang="en-US" altLang="ja-JP" smtClean="0"/>
              <a:pPr/>
              <a:t>4</a:t>
            </a:fld>
            <a:endParaRPr lang="en-US" altLang="ja-JP" smtClean="0"/>
          </a:p>
        </p:txBody>
      </p:sp>
      <p:sp>
        <p:nvSpPr>
          <p:cNvPr id="1029" name="Rectangle 2"/>
          <p:cNvSpPr>
            <a:spLocks noGrp="1" noChangeArrowheads="1"/>
          </p:cNvSpPr>
          <p:nvPr>
            <p:ph type="title"/>
          </p:nvPr>
        </p:nvSpPr>
        <p:spPr>
          <a:xfrm>
            <a:off x="0" y="0"/>
            <a:ext cx="6400800" cy="609600"/>
          </a:xfrm>
        </p:spPr>
        <p:txBody>
          <a:bodyPr/>
          <a:lstStyle/>
          <a:p>
            <a:pPr eaLnBrk="1" hangingPunct="1"/>
            <a:r>
              <a:rPr lang="ja-JP" altLang="en-US" smtClean="0"/>
              <a:t>クラス</a:t>
            </a:r>
            <a:r>
              <a:rPr lang="en-US" altLang="ja-JP" smtClean="0"/>
              <a:t>NP</a:t>
            </a:r>
            <a:r>
              <a:rPr lang="ja-JP" altLang="en-US" smtClean="0"/>
              <a:t>と</a:t>
            </a:r>
            <a:r>
              <a:rPr lang="en-US" altLang="ja-JP" smtClean="0"/>
              <a:t>NP</a:t>
            </a:r>
            <a:r>
              <a:rPr lang="ja-JP" altLang="en-US" smtClean="0"/>
              <a:t>困難問題の関係</a:t>
            </a:r>
          </a:p>
        </p:txBody>
      </p:sp>
      <p:sp>
        <p:nvSpPr>
          <p:cNvPr id="1030" name="Oval 4"/>
          <p:cNvSpPr>
            <a:spLocks noChangeArrowheads="1"/>
          </p:cNvSpPr>
          <p:nvPr/>
        </p:nvSpPr>
        <p:spPr bwMode="auto">
          <a:xfrm>
            <a:off x="1981200" y="2438400"/>
            <a:ext cx="4724400" cy="3200400"/>
          </a:xfrm>
          <a:prstGeom prst="ellipse">
            <a:avLst/>
          </a:prstGeom>
          <a:solidFill>
            <a:srgbClr val="FFCCFF"/>
          </a:solidFill>
          <a:ln w="9525">
            <a:solidFill>
              <a:schemeClr val="tx1"/>
            </a:solidFill>
            <a:round/>
            <a:headEnd/>
            <a:tailEnd/>
          </a:ln>
        </p:spPr>
        <p:txBody>
          <a:bodyPr wrap="none" anchor="ctr"/>
          <a:lstStyle/>
          <a:p>
            <a:endParaRPr lang="ja-JP" altLang="en-US"/>
          </a:p>
        </p:txBody>
      </p:sp>
      <p:sp>
        <p:nvSpPr>
          <p:cNvPr id="1031" name="Oval 5"/>
          <p:cNvSpPr>
            <a:spLocks noChangeArrowheads="1"/>
          </p:cNvSpPr>
          <p:nvPr/>
        </p:nvSpPr>
        <p:spPr bwMode="auto">
          <a:xfrm>
            <a:off x="3124200" y="3276600"/>
            <a:ext cx="2362200" cy="1524000"/>
          </a:xfrm>
          <a:prstGeom prst="ellipse">
            <a:avLst/>
          </a:prstGeom>
          <a:solidFill>
            <a:schemeClr val="hlink"/>
          </a:solidFill>
          <a:ln w="9525">
            <a:solidFill>
              <a:schemeClr val="tx1"/>
            </a:solidFill>
            <a:round/>
            <a:headEnd/>
            <a:tailEnd/>
          </a:ln>
        </p:spPr>
        <p:txBody>
          <a:bodyPr wrap="none" anchor="ctr"/>
          <a:lstStyle/>
          <a:p>
            <a:endParaRPr lang="ja-JP" altLang="en-US"/>
          </a:p>
        </p:txBody>
      </p:sp>
      <p:graphicFrame>
        <p:nvGraphicFramePr>
          <p:cNvPr id="1026" name="Object 6"/>
          <p:cNvGraphicFramePr>
            <a:graphicFrameLocks noChangeAspect="1"/>
          </p:cNvGraphicFramePr>
          <p:nvPr/>
        </p:nvGraphicFramePr>
        <p:xfrm>
          <a:off x="0" y="0"/>
          <a:ext cx="914400" cy="163513"/>
        </p:xfrm>
        <a:graphic>
          <a:graphicData uri="http://schemas.openxmlformats.org/presentationml/2006/ole">
            <p:oleObj spid="_x0000_s1026" name="Equation" r:id="rId3" imgW="914400" imgH="164160" progId="Equation.DSMT4">
              <p:embed/>
            </p:oleObj>
          </a:graphicData>
        </a:graphic>
      </p:graphicFrame>
      <p:sp>
        <p:nvSpPr>
          <p:cNvPr id="1032" name="Text Box 7"/>
          <p:cNvSpPr txBox="1">
            <a:spLocks noChangeArrowheads="1"/>
          </p:cNvSpPr>
          <p:nvPr/>
        </p:nvSpPr>
        <p:spPr bwMode="auto">
          <a:xfrm>
            <a:off x="3962400" y="3733800"/>
            <a:ext cx="354013" cy="457200"/>
          </a:xfrm>
          <a:prstGeom prst="rect">
            <a:avLst/>
          </a:prstGeom>
          <a:noFill/>
          <a:ln w="9525">
            <a:noFill/>
            <a:miter lim="800000"/>
            <a:headEnd/>
            <a:tailEnd/>
          </a:ln>
        </p:spPr>
        <p:txBody>
          <a:bodyPr wrap="none">
            <a:spAutoFit/>
          </a:bodyPr>
          <a:lstStyle/>
          <a:p>
            <a:r>
              <a:rPr lang="en-US" altLang="ja-JP">
                <a:solidFill>
                  <a:schemeClr val="accent2"/>
                </a:solidFill>
              </a:rPr>
              <a:t>P</a:t>
            </a:r>
          </a:p>
        </p:txBody>
      </p:sp>
      <p:sp>
        <p:nvSpPr>
          <p:cNvPr id="1033" name="Text Box 8"/>
          <p:cNvSpPr txBox="1">
            <a:spLocks noChangeArrowheads="1"/>
          </p:cNvSpPr>
          <p:nvPr/>
        </p:nvSpPr>
        <p:spPr bwMode="auto">
          <a:xfrm>
            <a:off x="2286000" y="3810000"/>
            <a:ext cx="574675" cy="457200"/>
          </a:xfrm>
          <a:prstGeom prst="rect">
            <a:avLst/>
          </a:prstGeom>
          <a:noFill/>
          <a:ln w="9525">
            <a:noFill/>
            <a:miter lim="800000"/>
            <a:headEnd/>
            <a:tailEnd/>
          </a:ln>
        </p:spPr>
        <p:txBody>
          <a:bodyPr wrap="none">
            <a:spAutoFit/>
          </a:bodyPr>
          <a:lstStyle/>
          <a:p>
            <a:r>
              <a:rPr lang="en-US" altLang="ja-JP">
                <a:solidFill>
                  <a:srgbClr val="FF0000"/>
                </a:solidFill>
              </a:rPr>
              <a:t>NP</a:t>
            </a:r>
          </a:p>
        </p:txBody>
      </p:sp>
      <p:sp>
        <p:nvSpPr>
          <p:cNvPr id="1034" name="Oval 9"/>
          <p:cNvSpPr>
            <a:spLocks noChangeArrowheads="1"/>
          </p:cNvSpPr>
          <p:nvPr/>
        </p:nvSpPr>
        <p:spPr bwMode="auto">
          <a:xfrm>
            <a:off x="2209800" y="1447800"/>
            <a:ext cx="4038600" cy="1676400"/>
          </a:xfrm>
          <a:prstGeom prst="ellipse">
            <a:avLst/>
          </a:prstGeom>
          <a:solidFill>
            <a:srgbClr val="FF0000">
              <a:alpha val="50195"/>
            </a:srgbClr>
          </a:solidFill>
          <a:ln w="9525">
            <a:solidFill>
              <a:schemeClr val="tx1"/>
            </a:solidFill>
            <a:prstDash val="dash"/>
            <a:round/>
            <a:headEnd/>
            <a:tailEnd/>
          </a:ln>
        </p:spPr>
        <p:txBody>
          <a:bodyPr wrap="none" anchor="ctr"/>
          <a:lstStyle/>
          <a:p>
            <a:endParaRPr lang="ja-JP" altLang="en-US"/>
          </a:p>
        </p:txBody>
      </p:sp>
      <p:sp>
        <p:nvSpPr>
          <p:cNvPr id="1035" name="Text Box 10"/>
          <p:cNvSpPr txBox="1">
            <a:spLocks noChangeArrowheads="1"/>
          </p:cNvSpPr>
          <p:nvPr/>
        </p:nvSpPr>
        <p:spPr bwMode="auto">
          <a:xfrm>
            <a:off x="3657600" y="1676400"/>
            <a:ext cx="1217613" cy="457200"/>
          </a:xfrm>
          <a:prstGeom prst="rect">
            <a:avLst/>
          </a:prstGeom>
          <a:noFill/>
          <a:ln w="9525">
            <a:noFill/>
            <a:miter lim="800000"/>
            <a:headEnd/>
            <a:tailEnd/>
          </a:ln>
        </p:spPr>
        <p:txBody>
          <a:bodyPr wrap="none">
            <a:spAutoFit/>
          </a:bodyPr>
          <a:lstStyle/>
          <a:p>
            <a:r>
              <a:rPr lang="en-US" altLang="ja-JP"/>
              <a:t>NP-hard</a:t>
            </a:r>
          </a:p>
        </p:txBody>
      </p:sp>
      <p:sp>
        <p:nvSpPr>
          <p:cNvPr id="1036" name="Text Box 11"/>
          <p:cNvSpPr txBox="1">
            <a:spLocks noChangeArrowheads="1"/>
          </p:cNvSpPr>
          <p:nvPr/>
        </p:nvSpPr>
        <p:spPr bwMode="auto">
          <a:xfrm>
            <a:off x="3352800" y="2514600"/>
            <a:ext cx="1790700" cy="457200"/>
          </a:xfrm>
          <a:prstGeom prst="rect">
            <a:avLst/>
          </a:prstGeom>
          <a:noFill/>
          <a:ln w="9525">
            <a:noFill/>
            <a:miter lim="800000"/>
            <a:headEnd/>
            <a:tailEnd/>
          </a:ln>
        </p:spPr>
        <p:txBody>
          <a:bodyPr wrap="none">
            <a:spAutoFit/>
          </a:bodyPr>
          <a:lstStyle/>
          <a:p>
            <a:r>
              <a:rPr lang="en-US" altLang="ja-JP"/>
              <a:t>NP-complete</a:t>
            </a:r>
          </a:p>
        </p:txBody>
      </p:sp>
      <p:graphicFrame>
        <p:nvGraphicFramePr>
          <p:cNvPr id="1027" name="Object 12"/>
          <p:cNvGraphicFramePr>
            <a:graphicFrameLocks noChangeAspect="1"/>
          </p:cNvGraphicFramePr>
          <p:nvPr/>
        </p:nvGraphicFramePr>
        <p:xfrm>
          <a:off x="762000" y="5791200"/>
          <a:ext cx="3429000" cy="436563"/>
        </p:xfrm>
        <a:graphic>
          <a:graphicData uri="http://schemas.openxmlformats.org/presentationml/2006/ole">
            <p:oleObj spid="_x0000_s1027" name="Equation" r:id="rId4" imgW="1600200" imgH="203040" progId="Equation.DSMT4">
              <p:embed/>
            </p:oleObj>
          </a:graphicData>
        </a:graphic>
      </p:graphicFrame>
      <p:sp>
        <p:nvSpPr>
          <p:cNvPr id="1037" name="Text Box 13"/>
          <p:cNvSpPr txBox="1">
            <a:spLocks noChangeArrowheads="1"/>
          </p:cNvSpPr>
          <p:nvPr/>
        </p:nvSpPr>
        <p:spPr bwMode="auto">
          <a:xfrm>
            <a:off x="609600" y="5791200"/>
            <a:ext cx="6702425" cy="822325"/>
          </a:xfrm>
          <a:prstGeom prst="rect">
            <a:avLst/>
          </a:prstGeom>
          <a:noFill/>
          <a:ln w="9525">
            <a:noFill/>
            <a:miter lim="800000"/>
            <a:headEnd/>
            <a:tailEnd/>
          </a:ln>
        </p:spPr>
        <p:txBody>
          <a:bodyPr wrap="none">
            <a:spAutoFit/>
          </a:bodyPr>
          <a:lstStyle/>
          <a:p>
            <a:r>
              <a:rPr lang="ja-JP" altLang="en-US"/>
              <a:t>　　　　　　　　　　　　　　　　　　　と信じられているが、</a:t>
            </a:r>
          </a:p>
          <a:p>
            <a:r>
              <a:rPr lang="ja-JP" altLang="en-US"/>
              <a:t>証明はされていない。</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スライド番号プレースホルダ 4"/>
          <p:cNvSpPr>
            <a:spLocks noGrp="1"/>
          </p:cNvSpPr>
          <p:nvPr>
            <p:ph type="sldNum" sz="quarter" idx="12"/>
          </p:nvPr>
        </p:nvSpPr>
        <p:spPr>
          <a:noFill/>
        </p:spPr>
        <p:txBody>
          <a:bodyPr/>
          <a:lstStyle/>
          <a:p>
            <a:fld id="{A83E7712-DC43-4275-AC4D-FE9AE99BEC53}" type="slidenum">
              <a:rPr lang="en-US" altLang="ja-JP" smtClean="0"/>
              <a:pPr/>
              <a:t>5</a:t>
            </a:fld>
            <a:endParaRPr lang="en-US" altLang="ja-JP" smtClean="0"/>
          </a:p>
        </p:txBody>
      </p:sp>
      <p:sp>
        <p:nvSpPr>
          <p:cNvPr id="2053" name="Rectangle 2"/>
          <p:cNvSpPr>
            <a:spLocks noGrp="1" noChangeArrowheads="1"/>
          </p:cNvSpPr>
          <p:nvPr>
            <p:ph type="title"/>
          </p:nvPr>
        </p:nvSpPr>
        <p:spPr/>
        <p:txBody>
          <a:bodyPr/>
          <a:lstStyle/>
          <a:p>
            <a:pPr eaLnBrk="1" hangingPunct="1"/>
            <a:r>
              <a:rPr lang="ja-JP" altLang="en-US" smtClean="0"/>
              <a:t>クラス</a:t>
            </a:r>
            <a:r>
              <a:rPr lang="en-US" altLang="ja-JP" smtClean="0"/>
              <a:t>P</a:t>
            </a:r>
            <a:r>
              <a:rPr lang="ja-JP" altLang="en-US" smtClean="0"/>
              <a:t>と</a:t>
            </a:r>
            <a:r>
              <a:rPr lang="en-US" altLang="ja-JP" smtClean="0"/>
              <a:t>NP</a:t>
            </a:r>
            <a:r>
              <a:rPr lang="ja-JP" altLang="en-US" smtClean="0"/>
              <a:t>完全</a:t>
            </a:r>
          </a:p>
        </p:txBody>
      </p:sp>
      <p:sp>
        <p:nvSpPr>
          <p:cNvPr id="2054" name="Text Box 3"/>
          <p:cNvSpPr txBox="1">
            <a:spLocks noChangeArrowheads="1"/>
          </p:cNvSpPr>
          <p:nvPr/>
        </p:nvSpPr>
        <p:spPr bwMode="auto">
          <a:xfrm>
            <a:off x="642910" y="642918"/>
            <a:ext cx="5503863" cy="457200"/>
          </a:xfrm>
          <a:prstGeom prst="rect">
            <a:avLst/>
          </a:prstGeom>
          <a:noFill/>
          <a:ln w="9525">
            <a:noFill/>
            <a:miter lim="800000"/>
            <a:headEnd/>
            <a:tailEnd/>
          </a:ln>
        </p:spPr>
        <p:txBody>
          <a:bodyPr wrap="none">
            <a:spAutoFit/>
          </a:bodyPr>
          <a:lstStyle/>
          <a:p>
            <a:r>
              <a:rPr lang="en-US" altLang="ja-JP" dirty="0"/>
              <a:t>NP</a:t>
            </a:r>
            <a:r>
              <a:rPr lang="ja-JP" altLang="en-US" dirty="0"/>
              <a:t>完全の定義から次の命題が成り立つ。</a:t>
            </a:r>
          </a:p>
        </p:txBody>
      </p:sp>
      <p:sp>
        <p:nvSpPr>
          <p:cNvPr id="2055" name="Text Box 4"/>
          <p:cNvSpPr txBox="1">
            <a:spLocks noChangeArrowheads="1"/>
          </p:cNvSpPr>
          <p:nvPr/>
        </p:nvSpPr>
        <p:spPr bwMode="auto">
          <a:xfrm>
            <a:off x="838200" y="1752600"/>
            <a:ext cx="6616700" cy="1187450"/>
          </a:xfrm>
          <a:prstGeom prst="rect">
            <a:avLst/>
          </a:prstGeom>
          <a:noFill/>
          <a:ln w="9525">
            <a:noFill/>
            <a:miter lim="800000"/>
            <a:headEnd/>
            <a:tailEnd/>
          </a:ln>
        </p:spPr>
        <p:txBody>
          <a:bodyPr wrap="none">
            <a:spAutoFit/>
          </a:bodyPr>
          <a:lstStyle/>
          <a:p>
            <a:r>
              <a:rPr lang="ja-JP" altLang="en-US"/>
              <a:t>クラス</a:t>
            </a:r>
            <a:r>
              <a:rPr lang="en-US" altLang="ja-JP"/>
              <a:t>P</a:t>
            </a:r>
            <a:r>
              <a:rPr lang="ja-JP" altLang="en-US"/>
              <a:t>に属する</a:t>
            </a:r>
            <a:r>
              <a:rPr lang="en-US" altLang="ja-JP"/>
              <a:t>NP</a:t>
            </a:r>
            <a:r>
              <a:rPr lang="ja-JP" altLang="en-US"/>
              <a:t>完全問題が存在するならば、</a:t>
            </a:r>
          </a:p>
          <a:p>
            <a:r>
              <a:rPr lang="ja-JP" altLang="en-US"/>
              <a:t>すなわち、　　　　　　　　　　　　　　　　　　　　ならば、</a:t>
            </a:r>
          </a:p>
          <a:p>
            <a:r>
              <a:rPr lang="en-US" altLang="ja-JP"/>
              <a:t>P</a:t>
            </a:r>
            <a:r>
              <a:rPr lang="ja-JP" altLang="en-US"/>
              <a:t>＝</a:t>
            </a:r>
            <a:r>
              <a:rPr lang="en-US" altLang="ja-JP"/>
              <a:t>NP</a:t>
            </a:r>
            <a:r>
              <a:rPr lang="ja-JP" altLang="en-US"/>
              <a:t>である。</a:t>
            </a:r>
          </a:p>
        </p:txBody>
      </p:sp>
      <p:graphicFrame>
        <p:nvGraphicFramePr>
          <p:cNvPr id="2050" name="Object 5"/>
          <p:cNvGraphicFramePr>
            <a:graphicFrameLocks noChangeAspect="1"/>
          </p:cNvGraphicFramePr>
          <p:nvPr/>
        </p:nvGraphicFramePr>
        <p:xfrm>
          <a:off x="2362200" y="2125663"/>
          <a:ext cx="3657600" cy="465137"/>
        </p:xfrm>
        <a:graphic>
          <a:graphicData uri="http://schemas.openxmlformats.org/presentationml/2006/ole">
            <p:oleObj spid="_x0000_s2050" name="Equation" r:id="rId3" imgW="1600200" imgH="203040" progId="Equation.DSMT4">
              <p:embed/>
            </p:oleObj>
          </a:graphicData>
        </a:graphic>
      </p:graphicFrame>
      <p:sp>
        <p:nvSpPr>
          <p:cNvPr id="2056" name="AutoShape 6"/>
          <p:cNvSpPr>
            <a:spLocks noChangeArrowheads="1"/>
          </p:cNvSpPr>
          <p:nvPr/>
        </p:nvSpPr>
        <p:spPr bwMode="auto">
          <a:xfrm>
            <a:off x="428596" y="1357298"/>
            <a:ext cx="7772400" cy="1738314"/>
          </a:xfrm>
          <a:prstGeom prst="roundRect">
            <a:avLst>
              <a:gd name="adj" fmla="val 16667"/>
            </a:avLst>
          </a:prstGeom>
          <a:noFill/>
          <a:ln w="38100">
            <a:solidFill>
              <a:srgbClr val="FF6600"/>
            </a:solidFill>
            <a:round/>
            <a:headEnd/>
            <a:tailEnd/>
          </a:ln>
        </p:spPr>
        <p:txBody>
          <a:bodyPr wrap="none" anchor="ctr"/>
          <a:lstStyle/>
          <a:p>
            <a:endParaRPr lang="ja-JP" altLang="en-US"/>
          </a:p>
        </p:txBody>
      </p:sp>
      <p:sp>
        <p:nvSpPr>
          <p:cNvPr id="2057" name="Text Box 7"/>
          <p:cNvSpPr txBox="1">
            <a:spLocks noChangeArrowheads="1"/>
          </p:cNvSpPr>
          <p:nvPr/>
        </p:nvSpPr>
        <p:spPr bwMode="auto">
          <a:xfrm>
            <a:off x="593725" y="3221038"/>
            <a:ext cx="793750" cy="457200"/>
          </a:xfrm>
          <a:prstGeom prst="rect">
            <a:avLst/>
          </a:prstGeom>
          <a:noFill/>
          <a:ln w="9525">
            <a:noFill/>
            <a:miter lim="800000"/>
            <a:headEnd/>
            <a:tailEnd/>
          </a:ln>
        </p:spPr>
        <p:txBody>
          <a:bodyPr wrap="none">
            <a:spAutoFit/>
          </a:bodyPr>
          <a:lstStyle/>
          <a:p>
            <a:r>
              <a:rPr lang="ja-JP" altLang="en-US">
                <a:solidFill>
                  <a:schemeClr val="accent2"/>
                </a:solidFill>
              </a:rPr>
              <a:t>証明</a:t>
            </a:r>
          </a:p>
        </p:txBody>
      </p:sp>
      <p:sp>
        <p:nvSpPr>
          <p:cNvPr id="2058" name="Text Box 8"/>
          <p:cNvSpPr txBox="1">
            <a:spLocks noChangeArrowheads="1"/>
          </p:cNvSpPr>
          <p:nvPr/>
        </p:nvSpPr>
        <p:spPr bwMode="auto">
          <a:xfrm>
            <a:off x="990600" y="3733800"/>
            <a:ext cx="6705600" cy="2647950"/>
          </a:xfrm>
          <a:prstGeom prst="rect">
            <a:avLst/>
          </a:prstGeom>
          <a:noFill/>
          <a:ln w="9525">
            <a:noFill/>
            <a:miter lim="800000"/>
            <a:headEnd/>
            <a:tailEnd/>
          </a:ln>
        </p:spPr>
        <p:txBody>
          <a:bodyPr>
            <a:spAutoFit/>
          </a:bodyPr>
          <a:lstStyle/>
          <a:p>
            <a:r>
              <a:rPr lang="ja-JP" altLang="en-US"/>
              <a:t>クラス</a:t>
            </a:r>
            <a:r>
              <a:rPr lang="en-US" altLang="ja-JP"/>
              <a:t>P</a:t>
            </a:r>
            <a:r>
              <a:rPr lang="ja-JP" altLang="en-US"/>
              <a:t>に属する</a:t>
            </a:r>
            <a:r>
              <a:rPr lang="en-US" altLang="ja-JP"/>
              <a:t>NP</a:t>
            </a:r>
            <a:r>
              <a:rPr lang="ja-JP" altLang="en-US"/>
              <a:t>完全問題を</a:t>
            </a:r>
            <a:r>
              <a:rPr lang="en-US" altLang="ja-JP"/>
              <a:t>X</a:t>
            </a:r>
            <a:r>
              <a:rPr lang="ja-JP" altLang="en-US"/>
              <a:t>とする。このとき、</a:t>
            </a:r>
            <a:r>
              <a:rPr lang="en-US" altLang="ja-JP"/>
              <a:t>NP</a:t>
            </a:r>
            <a:r>
              <a:rPr lang="ja-JP" altLang="en-US"/>
              <a:t>内のすべての問題が多項式時間で解けることを示せばよい。</a:t>
            </a:r>
          </a:p>
          <a:p>
            <a:r>
              <a:rPr lang="ja-JP" altLang="en-US"/>
              <a:t>　まず、</a:t>
            </a:r>
            <a:r>
              <a:rPr lang="en-US" altLang="ja-JP"/>
              <a:t>NP</a:t>
            </a:r>
            <a:r>
              <a:rPr lang="ja-JP" altLang="en-US"/>
              <a:t>完全問題の定義より、</a:t>
            </a:r>
            <a:r>
              <a:rPr lang="en-US" altLang="ja-JP"/>
              <a:t>NP</a:t>
            </a:r>
            <a:r>
              <a:rPr lang="ja-JP" altLang="en-US"/>
              <a:t>内のすべての問題を</a:t>
            </a:r>
            <a:r>
              <a:rPr lang="en-US" altLang="ja-JP"/>
              <a:t>X</a:t>
            </a:r>
            <a:r>
              <a:rPr lang="ja-JP" altLang="en-US"/>
              <a:t>に多項式時間帰着できる。また、</a:t>
            </a:r>
            <a:r>
              <a:rPr lang="en-US" altLang="ja-JP"/>
              <a:t>X</a:t>
            </a:r>
            <a:r>
              <a:rPr lang="ja-JP" altLang="en-US"/>
              <a:t>は多項式時間</a:t>
            </a:r>
            <a:r>
              <a:rPr lang="en-US" altLang="ja-JP"/>
              <a:t>TM</a:t>
            </a:r>
            <a:r>
              <a:rPr lang="ja-JP" altLang="en-US"/>
              <a:t>で解ける。したがって、</a:t>
            </a:r>
            <a:r>
              <a:rPr lang="en-US" altLang="ja-JP"/>
              <a:t>NP</a:t>
            </a:r>
            <a:r>
              <a:rPr lang="ja-JP" altLang="en-US"/>
              <a:t>内のすべての問題は、多項式時間で解くことができる。</a:t>
            </a:r>
          </a:p>
        </p:txBody>
      </p:sp>
      <p:graphicFrame>
        <p:nvGraphicFramePr>
          <p:cNvPr id="2051" name="Object 9"/>
          <p:cNvGraphicFramePr>
            <a:graphicFrameLocks noChangeAspect="1"/>
          </p:cNvGraphicFramePr>
          <p:nvPr/>
        </p:nvGraphicFramePr>
        <p:xfrm>
          <a:off x="7086600" y="6323013"/>
          <a:ext cx="1066800" cy="534987"/>
        </p:xfrm>
        <a:graphic>
          <a:graphicData uri="http://schemas.openxmlformats.org/presentationml/2006/ole">
            <p:oleObj spid="_x0000_s2051" name="Equation" r:id="rId4" imgW="380880" imgH="190440" progId="Equation.DSMT4">
              <p:embed/>
            </p:oleObj>
          </a:graphicData>
        </a:graphic>
      </p:graphicFrame>
      <p:sp>
        <p:nvSpPr>
          <p:cNvPr id="11" name="テキスト ボックス 10"/>
          <p:cNvSpPr txBox="1"/>
          <p:nvPr/>
        </p:nvSpPr>
        <p:spPr>
          <a:xfrm>
            <a:off x="928662" y="1142984"/>
            <a:ext cx="4887877" cy="461665"/>
          </a:xfrm>
          <a:prstGeom prst="rect">
            <a:avLst/>
          </a:prstGeom>
          <a:solidFill>
            <a:schemeClr val="bg1"/>
          </a:solidFill>
          <a:ln>
            <a:solidFill>
              <a:schemeClr val="bg1"/>
            </a:solidFill>
          </a:ln>
        </p:spPr>
        <p:txBody>
          <a:bodyPr wrap="none" rtlCol="0">
            <a:spAutoFit/>
          </a:bodyPr>
          <a:lstStyle/>
          <a:p>
            <a:r>
              <a:rPr kumimoji="1" lang="ja-JP" altLang="en-US" dirty="0" smtClean="0">
                <a:solidFill>
                  <a:srgbClr val="C00000"/>
                </a:solidFill>
              </a:rPr>
              <a:t>性質：　（</a:t>
            </a:r>
            <a:r>
              <a:rPr kumimoji="1" lang="en-US" altLang="ja-JP" dirty="0" smtClean="0">
                <a:solidFill>
                  <a:srgbClr val="C00000"/>
                </a:solidFill>
              </a:rPr>
              <a:t>P=NP</a:t>
            </a:r>
            <a:r>
              <a:rPr kumimoji="1" lang="ja-JP" altLang="en-US" dirty="0" smtClean="0">
                <a:solidFill>
                  <a:srgbClr val="C00000"/>
                </a:solidFill>
              </a:rPr>
              <a:t>問題と　</a:t>
            </a:r>
            <a:r>
              <a:rPr kumimoji="1" lang="en-US" altLang="ja-JP" dirty="0" smtClean="0">
                <a:solidFill>
                  <a:srgbClr val="C00000"/>
                </a:solidFill>
              </a:rPr>
              <a:t>NP</a:t>
            </a:r>
            <a:r>
              <a:rPr kumimoji="1" lang="ja-JP" altLang="en-US" dirty="0" smtClean="0">
                <a:solidFill>
                  <a:srgbClr val="C00000"/>
                </a:solidFill>
              </a:rPr>
              <a:t>完全問題）</a:t>
            </a:r>
            <a:endParaRPr kumimoji="1" lang="ja-JP" altLang="en-US" dirty="0">
              <a:solidFill>
                <a:srgbClr val="C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スライド番号プレースホルダ 4"/>
          <p:cNvSpPr>
            <a:spLocks noGrp="1"/>
          </p:cNvSpPr>
          <p:nvPr>
            <p:ph type="sldNum" sz="quarter" idx="12"/>
          </p:nvPr>
        </p:nvSpPr>
        <p:spPr>
          <a:noFill/>
        </p:spPr>
        <p:txBody>
          <a:bodyPr/>
          <a:lstStyle/>
          <a:p>
            <a:fld id="{38EDC592-B39A-48E5-A2C1-F43B627F783B}" type="slidenum">
              <a:rPr lang="en-US" altLang="ja-JP" smtClean="0"/>
              <a:pPr/>
              <a:t>6</a:t>
            </a:fld>
            <a:endParaRPr lang="en-US" altLang="ja-JP" smtClean="0"/>
          </a:p>
        </p:txBody>
      </p:sp>
      <p:sp>
        <p:nvSpPr>
          <p:cNvPr id="3076" name="AutoShape 29"/>
          <p:cNvSpPr>
            <a:spLocks noChangeArrowheads="1"/>
          </p:cNvSpPr>
          <p:nvPr/>
        </p:nvSpPr>
        <p:spPr bwMode="auto">
          <a:xfrm>
            <a:off x="4419600" y="4724400"/>
            <a:ext cx="2438400" cy="685800"/>
          </a:xfrm>
          <a:prstGeom prst="wedgeRoundRectCallout">
            <a:avLst>
              <a:gd name="adj1" fmla="val -62370"/>
              <a:gd name="adj2" fmla="val 11620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77" name="Rectangle 3"/>
          <p:cNvSpPr>
            <a:spLocks noGrp="1" noChangeArrowheads="1"/>
          </p:cNvSpPr>
          <p:nvPr>
            <p:ph type="title"/>
          </p:nvPr>
        </p:nvSpPr>
        <p:spPr/>
        <p:txBody>
          <a:bodyPr/>
          <a:lstStyle/>
          <a:p>
            <a:pPr eaLnBrk="1" hangingPunct="1"/>
            <a:r>
              <a:rPr lang="ja-JP" altLang="en-US" smtClean="0"/>
              <a:t>帰着と</a:t>
            </a:r>
            <a:r>
              <a:rPr lang="en-US" altLang="ja-JP" smtClean="0"/>
              <a:t>NP</a:t>
            </a:r>
            <a:r>
              <a:rPr lang="ja-JP" altLang="en-US" smtClean="0"/>
              <a:t>完全</a:t>
            </a:r>
          </a:p>
        </p:txBody>
      </p:sp>
      <p:sp>
        <p:nvSpPr>
          <p:cNvPr id="3078" name="Rectangle 4"/>
          <p:cNvSpPr>
            <a:spLocks noChangeArrowheads="1"/>
          </p:cNvSpPr>
          <p:nvPr/>
        </p:nvSpPr>
        <p:spPr bwMode="auto">
          <a:xfrm>
            <a:off x="1752600" y="3048000"/>
            <a:ext cx="1524000" cy="914400"/>
          </a:xfrm>
          <a:prstGeom prst="rect">
            <a:avLst/>
          </a:prstGeom>
          <a:solidFill>
            <a:schemeClr val="bg1"/>
          </a:solidFill>
          <a:ln w="9525">
            <a:solidFill>
              <a:schemeClr val="tx1"/>
            </a:solidFill>
            <a:miter lim="800000"/>
            <a:headEnd/>
            <a:tailEnd/>
          </a:ln>
        </p:spPr>
        <p:txBody>
          <a:bodyPr wrap="none" anchor="ctr"/>
          <a:lstStyle/>
          <a:p>
            <a:pPr algn="ctr"/>
            <a:r>
              <a:rPr lang="ja-JP" altLang="en-US"/>
              <a:t>問題</a:t>
            </a:r>
            <a:r>
              <a:rPr lang="en-US" altLang="ja-JP"/>
              <a:t>A</a:t>
            </a:r>
          </a:p>
        </p:txBody>
      </p:sp>
      <p:sp>
        <p:nvSpPr>
          <p:cNvPr id="3079" name="Line 5"/>
          <p:cNvSpPr>
            <a:spLocks noChangeShapeType="1"/>
          </p:cNvSpPr>
          <p:nvPr/>
        </p:nvSpPr>
        <p:spPr bwMode="auto">
          <a:xfrm>
            <a:off x="304800" y="3505200"/>
            <a:ext cx="1308100" cy="1588"/>
          </a:xfrm>
          <a:prstGeom prst="line">
            <a:avLst/>
          </a:prstGeom>
          <a:noFill/>
          <a:ln w="38100">
            <a:solidFill>
              <a:schemeClr val="tx1"/>
            </a:solidFill>
            <a:round/>
            <a:headEnd/>
            <a:tailEnd type="triangle" w="med" len="med"/>
          </a:ln>
        </p:spPr>
        <p:txBody>
          <a:bodyPr/>
          <a:lstStyle/>
          <a:p>
            <a:endParaRPr lang="ja-JP" altLang="en-US"/>
          </a:p>
        </p:txBody>
      </p:sp>
      <p:sp>
        <p:nvSpPr>
          <p:cNvPr id="3080" name="Rectangle 6"/>
          <p:cNvSpPr>
            <a:spLocks noChangeArrowheads="1"/>
          </p:cNvSpPr>
          <p:nvPr/>
        </p:nvSpPr>
        <p:spPr bwMode="auto">
          <a:xfrm>
            <a:off x="3962400" y="3048000"/>
            <a:ext cx="2667000" cy="914400"/>
          </a:xfrm>
          <a:prstGeom prst="rect">
            <a:avLst/>
          </a:prstGeom>
          <a:solidFill>
            <a:schemeClr val="bg1"/>
          </a:solidFill>
          <a:ln w="9525">
            <a:solidFill>
              <a:schemeClr val="tx1"/>
            </a:solidFill>
            <a:miter lim="800000"/>
            <a:headEnd/>
            <a:tailEnd/>
          </a:ln>
        </p:spPr>
        <p:txBody>
          <a:bodyPr wrap="none" anchor="ctr"/>
          <a:lstStyle/>
          <a:p>
            <a:pPr algn="ctr"/>
            <a:r>
              <a:rPr lang="ja-JP" altLang="en-US"/>
              <a:t>問題</a:t>
            </a:r>
            <a:r>
              <a:rPr lang="en-US" altLang="ja-JP"/>
              <a:t>B</a:t>
            </a:r>
          </a:p>
        </p:txBody>
      </p:sp>
      <p:sp>
        <p:nvSpPr>
          <p:cNvPr id="3081" name="Line 7"/>
          <p:cNvSpPr>
            <a:spLocks noChangeShapeType="1"/>
          </p:cNvSpPr>
          <p:nvPr/>
        </p:nvSpPr>
        <p:spPr bwMode="auto">
          <a:xfrm>
            <a:off x="3276600" y="3505200"/>
            <a:ext cx="685800" cy="0"/>
          </a:xfrm>
          <a:prstGeom prst="line">
            <a:avLst/>
          </a:prstGeom>
          <a:noFill/>
          <a:ln w="38100">
            <a:solidFill>
              <a:schemeClr val="tx1"/>
            </a:solidFill>
            <a:round/>
            <a:headEnd/>
            <a:tailEnd type="triangle" w="med" len="med"/>
          </a:ln>
        </p:spPr>
        <p:txBody>
          <a:bodyPr/>
          <a:lstStyle/>
          <a:p>
            <a:endParaRPr lang="ja-JP" altLang="en-US"/>
          </a:p>
        </p:txBody>
      </p:sp>
      <p:graphicFrame>
        <p:nvGraphicFramePr>
          <p:cNvPr id="3074" name="Object 8"/>
          <p:cNvGraphicFramePr>
            <a:graphicFrameLocks noChangeAspect="1"/>
          </p:cNvGraphicFramePr>
          <p:nvPr/>
        </p:nvGraphicFramePr>
        <p:xfrm>
          <a:off x="0" y="3352800"/>
          <a:ext cx="314325" cy="314325"/>
        </p:xfrm>
        <a:graphic>
          <a:graphicData uri="http://schemas.openxmlformats.org/presentationml/2006/ole">
            <p:oleObj spid="_x0000_s3074" name="Equation" r:id="rId3" imgW="152280" imgH="126720" progId="Equation.DSMT4">
              <p:embed/>
            </p:oleObj>
          </a:graphicData>
        </a:graphic>
      </p:graphicFrame>
      <p:sp>
        <p:nvSpPr>
          <p:cNvPr id="3082" name="AutoShape 11"/>
          <p:cNvSpPr>
            <a:spLocks noChangeArrowheads="1"/>
          </p:cNvSpPr>
          <p:nvPr/>
        </p:nvSpPr>
        <p:spPr bwMode="auto">
          <a:xfrm>
            <a:off x="533400" y="1524000"/>
            <a:ext cx="2133600" cy="1295400"/>
          </a:xfrm>
          <a:prstGeom prst="wedgeRoundRectCallout">
            <a:avLst>
              <a:gd name="adj1" fmla="val -24778"/>
              <a:gd name="adj2" fmla="val 9117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83" name="Text Box 12"/>
          <p:cNvSpPr txBox="1">
            <a:spLocks noChangeArrowheads="1"/>
          </p:cNvSpPr>
          <p:nvPr/>
        </p:nvSpPr>
        <p:spPr bwMode="auto">
          <a:xfrm>
            <a:off x="685800" y="1752600"/>
            <a:ext cx="1744663" cy="822325"/>
          </a:xfrm>
          <a:prstGeom prst="rect">
            <a:avLst/>
          </a:prstGeom>
          <a:noFill/>
          <a:ln w="9525">
            <a:noFill/>
            <a:miter lim="800000"/>
            <a:headEnd/>
            <a:tailEnd/>
          </a:ln>
        </p:spPr>
        <p:txBody>
          <a:bodyPr wrap="none">
            <a:spAutoFit/>
          </a:bodyPr>
          <a:lstStyle/>
          <a:p>
            <a:r>
              <a:rPr lang="ja-JP" altLang="en-US"/>
              <a:t>問題</a:t>
            </a:r>
            <a:r>
              <a:rPr lang="en-US" altLang="ja-JP"/>
              <a:t>A</a:t>
            </a:r>
            <a:r>
              <a:rPr lang="ja-JP" altLang="en-US"/>
              <a:t>の</a:t>
            </a:r>
          </a:p>
          <a:p>
            <a:r>
              <a:rPr lang="ja-JP" altLang="en-US"/>
              <a:t>インスタンス</a:t>
            </a:r>
          </a:p>
        </p:txBody>
      </p:sp>
      <p:sp>
        <p:nvSpPr>
          <p:cNvPr id="3084" name="AutoShape 13"/>
          <p:cNvSpPr>
            <a:spLocks noChangeArrowheads="1"/>
          </p:cNvSpPr>
          <p:nvPr/>
        </p:nvSpPr>
        <p:spPr bwMode="auto">
          <a:xfrm>
            <a:off x="2895600" y="685800"/>
            <a:ext cx="3581400" cy="1295400"/>
          </a:xfrm>
          <a:prstGeom prst="wedgeRoundRectCallout">
            <a:avLst>
              <a:gd name="adj1" fmla="val -28546"/>
              <a:gd name="adj2" fmla="val 15514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85" name="AutoShape 15"/>
          <p:cNvSpPr>
            <a:spLocks noChangeArrowheads="1"/>
          </p:cNvSpPr>
          <p:nvPr/>
        </p:nvSpPr>
        <p:spPr bwMode="auto">
          <a:xfrm>
            <a:off x="6705600" y="1219200"/>
            <a:ext cx="2438400" cy="1752600"/>
          </a:xfrm>
          <a:prstGeom prst="wedgeRoundRectCallout">
            <a:avLst>
              <a:gd name="adj1" fmla="val -29949"/>
              <a:gd name="adj2" fmla="val 7273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86" name="Text Box 18"/>
          <p:cNvSpPr txBox="1">
            <a:spLocks noChangeArrowheads="1"/>
          </p:cNvSpPr>
          <p:nvPr/>
        </p:nvSpPr>
        <p:spPr bwMode="auto">
          <a:xfrm>
            <a:off x="3733800" y="838200"/>
            <a:ext cx="1744663" cy="822325"/>
          </a:xfrm>
          <a:prstGeom prst="rect">
            <a:avLst/>
          </a:prstGeom>
          <a:noFill/>
          <a:ln w="9525">
            <a:noFill/>
            <a:miter lim="800000"/>
            <a:headEnd/>
            <a:tailEnd/>
          </a:ln>
        </p:spPr>
        <p:txBody>
          <a:bodyPr wrap="none">
            <a:spAutoFit/>
          </a:bodyPr>
          <a:lstStyle/>
          <a:p>
            <a:r>
              <a:rPr lang="ja-JP" altLang="en-US"/>
              <a:t>問題</a:t>
            </a:r>
            <a:r>
              <a:rPr lang="en-US" altLang="ja-JP"/>
              <a:t>B</a:t>
            </a:r>
            <a:r>
              <a:rPr lang="ja-JP" altLang="en-US"/>
              <a:t>の</a:t>
            </a:r>
          </a:p>
          <a:p>
            <a:r>
              <a:rPr lang="ja-JP" altLang="en-US"/>
              <a:t>インスタンス</a:t>
            </a:r>
          </a:p>
        </p:txBody>
      </p:sp>
      <p:sp>
        <p:nvSpPr>
          <p:cNvPr id="3087" name="Line 19"/>
          <p:cNvSpPr>
            <a:spLocks noChangeShapeType="1"/>
          </p:cNvSpPr>
          <p:nvPr/>
        </p:nvSpPr>
        <p:spPr bwMode="auto">
          <a:xfrm>
            <a:off x="6629400" y="3505200"/>
            <a:ext cx="990600" cy="0"/>
          </a:xfrm>
          <a:prstGeom prst="line">
            <a:avLst/>
          </a:prstGeom>
          <a:noFill/>
          <a:ln w="38100">
            <a:solidFill>
              <a:schemeClr val="tx1"/>
            </a:solidFill>
            <a:round/>
            <a:headEnd/>
            <a:tailEnd type="triangle" w="med" len="med"/>
          </a:ln>
        </p:spPr>
        <p:txBody>
          <a:bodyPr/>
          <a:lstStyle/>
          <a:p>
            <a:endParaRPr lang="ja-JP" altLang="en-US"/>
          </a:p>
        </p:txBody>
      </p:sp>
      <p:sp>
        <p:nvSpPr>
          <p:cNvPr id="3088" name="Text Box 20"/>
          <p:cNvSpPr txBox="1">
            <a:spLocks noChangeArrowheads="1"/>
          </p:cNvSpPr>
          <p:nvPr/>
        </p:nvSpPr>
        <p:spPr bwMode="auto">
          <a:xfrm>
            <a:off x="6772275" y="1295400"/>
            <a:ext cx="2371725" cy="1552575"/>
          </a:xfrm>
          <a:prstGeom prst="rect">
            <a:avLst/>
          </a:prstGeom>
          <a:noFill/>
          <a:ln w="9525">
            <a:noFill/>
            <a:miter lim="800000"/>
            <a:headEnd/>
            <a:tailEnd/>
          </a:ln>
        </p:spPr>
        <p:txBody>
          <a:bodyPr wrap="none">
            <a:spAutoFit/>
          </a:bodyPr>
          <a:lstStyle/>
          <a:p>
            <a:r>
              <a:rPr lang="en-US" altLang="ja-JP"/>
              <a:t>Y/N</a:t>
            </a:r>
          </a:p>
          <a:p>
            <a:r>
              <a:rPr lang="ja-JP" altLang="en-US"/>
              <a:t>（問題</a:t>
            </a:r>
            <a:r>
              <a:rPr lang="en-US" altLang="ja-JP"/>
              <a:t>A</a:t>
            </a:r>
            <a:r>
              <a:rPr lang="ja-JP" altLang="en-US"/>
              <a:t>の解かつ</a:t>
            </a:r>
          </a:p>
          <a:p>
            <a:r>
              <a:rPr lang="ja-JP" altLang="en-US"/>
              <a:t>変換された問題</a:t>
            </a:r>
          </a:p>
          <a:p>
            <a:r>
              <a:rPr lang="en-US" altLang="ja-JP"/>
              <a:t>B</a:t>
            </a:r>
            <a:r>
              <a:rPr lang="ja-JP" altLang="en-US"/>
              <a:t>の解）</a:t>
            </a:r>
          </a:p>
        </p:txBody>
      </p:sp>
      <p:sp>
        <p:nvSpPr>
          <p:cNvPr id="3089" name="AutoShape 21"/>
          <p:cNvSpPr>
            <a:spLocks noChangeArrowheads="1"/>
          </p:cNvSpPr>
          <p:nvPr/>
        </p:nvSpPr>
        <p:spPr bwMode="auto">
          <a:xfrm>
            <a:off x="1371600" y="4114800"/>
            <a:ext cx="2209800" cy="304800"/>
          </a:xfrm>
          <a:prstGeom prst="rightArrow">
            <a:avLst>
              <a:gd name="adj1" fmla="val 50000"/>
              <a:gd name="adj2" fmla="val 181250"/>
            </a:avLst>
          </a:prstGeom>
          <a:solidFill>
            <a:schemeClr val="accent1"/>
          </a:solidFill>
          <a:ln w="9525">
            <a:solidFill>
              <a:schemeClr val="tx1"/>
            </a:solidFill>
            <a:miter lim="800000"/>
            <a:headEnd/>
            <a:tailEnd/>
          </a:ln>
        </p:spPr>
        <p:txBody>
          <a:bodyPr wrap="none" anchor="ctr"/>
          <a:lstStyle/>
          <a:p>
            <a:endParaRPr lang="ja-JP" altLang="en-US"/>
          </a:p>
        </p:txBody>
      </p:sp>
      <p:sp>
        <p:nvSpPr>
          <p:cNvPr id="3090" name="AutoShape 23"/>
          <p:cNvSpPr>
            <a:spLocks noChangeArrowheads="1"/>
          </p:cNvSpPr>
          <p:nvPr/>
        </p:nvSpPr>
        <p:spPr bwMode="auto">
          <a:xfrm>
            <a:off x="4191000" y="4191000"/>
            <a:ext cx="2209800" cy="304800"/>
          </a:xfrm>
          <a:prstGeom prst="rightArrow">
            <a:avLst>
              <a:gd name="adj1" fmla="val 50000"/>
              <a:gd name="adj2" fmla="val 181250"/>
            </a:avLst>
          </a:prstGeom>
          <a:solidFill>
            <a:schemeClr val="accent1"/>
          </a:solidFill>
          <a:ln w="9525">
            <a:solidFill>
              <a:schemeClr val="tx1"/>
            </a:solidFill>
            <a:miter lim="800000"/>
            <a:headEnd/>
            <a:tailEnd/>
          </a:ln>
        </p:spPr>
        <p:txBody>
          <a:bodyPr wrap="none" anchor="ctr"/>
          <a:lstStyle/>
          <a:p>
            <a:endParaRPr lang="ja-JP" altLang="en-US"/>
          </a:p>
        </p:txBody>
      </p:sp>
      <p:sp>
        <p:nvSpPr>
          <p:cNvPr id="3091" name="AutoShape 24"/>
          <p:cNvSpPr>
            <a:spLocks noChangeArrowheads="1"/>
          </p:cNvSpPr>
          <p:nvPr/>
        </p:nvSpPr>
        <p:spPr bwMode="auto">
          <a:xfrm>
            <a:off x="1295400" y="4648200"/>
            <a:ext cx="2438400" cy="838200"/>
          </a:xfrm>
          <a:prstGeom prst="wedgeRoundRectCallout">
            <a:avLst>
              <a:gd name="adj1" fmla="val -2801"/>
              <a:gd name="adj2" fmla="val -8030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92" name="Text Box 25"/>
          <p:cNvSpPr txBox="1">
            <a:spLocks noChangeArrowheads="1"/>
          </p:cNvSpPr>
          <p:nvPr/>
        </p:nvSpPr>
        <p:spPr bwMode="auto">
          <a:xfrm>
            <a:off x="1355725" y="4821238"/>
            <a:ext cx="2317750" cy="457200"/>
          </a:xfrm>
          <a:prstGeom prst="rect">
            <a:avLst/>
          </a:prstGeom>
          <a:noFill/>
          <a:ln w="9525">
            <a:noFill/>
            <a:miter lim="800000"/>
            <a:headEnd/>
            <a:tailEnd/>
          </a:ln>
        </p:spPr>
        <p:txBody>
          <a:bodyPr wrap="none">
            <a:spAutoFit/>
          </a:bodyPr>
          <a:lstStyle/>
          <a:p>
            <a:r>
              <a:rPr lang="ja-JP" altLang="en-US"/>
              <a:t>多項式時間帰着</a:t>
            </a:r>
          </a:p>
        </p:txBody>
      </p:sp>
      <p:sp>
        <p:nvSpPr>
          <p:cNvPr id="3093" name="AutoShape 27"/>
          <p:cNvSpPr>
            <a:spLocks noChangeArrowheads="1"/>
          </p:cNvSpPr>
          <p:nvPr/>
        </p:nvSpPr>
        <p:spPr bwMode="auto">
          <a:xfrm>
            <a:off x="4419600" y="4724400"/>
            <a:ext cx="2438400" cy="685800"/>
          </a:xfrm>
          <a:prstGeom prst="wedgeRoundRectCallout">
            <a:avLst>
              <a:gd name="adj1" fmla="val -2801"/>
              <a:gd name="adj2" fmla="val -8703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94" name="Text Box 26"/>
          <p:cNvSpPr txBox="1">
            <a:spLocks noChangeArrowheads="1"/>
          </p:cNvSpPr>
          <p:nvPr/>
        </p:nvSpPr>
        <p:spPr bwMode="auto">
          <a:xfrm>
            <a:off x="4419600" y="4800600"/>
            <a:ext cx="2317750" cy="457200"/>
          </a:xfrm>
          <a:prstGeom prst="rect">
            <a:avLst/>
          </a:prstGeom>
          <a:noFill/>
          <a:ln w="9525">
            <a:noFill/>
            <a:miter lim="800000"/>
            <a:headEnd/>
            <a:tailEnd/>
          </a:ln>
        </p:spPr>
        <p:txBody>
          <a:bodyPr wrap="none">
            <a:spAutoFit/>
          </a:bodyPr>
          <a:lstStyle/>
          <a:p>
            <a:r>
              <a:rPr lang="ja-JP" altLang="en-US"/>
              <a:t>多項式時間解法</a:t>
            </a:r>
          </a:p>
        </p:txBody>
      </p:sp>
      <p:sp>
        <p:nvSpPr>
          <p:cNvPr id="3095" name="AutoShape 28"/>
          <p:cNvSpPr>
            <a:spLocks noChangeArrowheads="1"/>
          </p:cNvSpPr>
          <p:nvPr/>
        </p:nvSpPr>
        <p:spPr bwMode="auto">
          <a:xfrm>
            <a:off x="1295400" y="5791200"/>
            <a:ext cx="5638800" cy="381000"/>
          </a:xfrm>
          <a:prstGeom prst="rightArrow">
            <a:avLst>
              <a:gd name="adj1" fmla="val 50000"/>
              <a:gd name="adj2" fmla="val 370000"/>
            </a:avLst>
          </a:prstGeom>
          <a:solidFill>
            <a:schemeClr val="accent1"/>
          </a:solidFill>
          <a:ln w="9525">
            <a:solidFill>
              <a:schemeClr val="tx1"/>
            </a:solidFill>
            <a:miter lim="800000"/>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スライド番号プレースホルダ 4"/>
          <p:cNvSpPr>
            <a:spLocks noGrp="1"/>
          </p:cNvSpPr>
          <p:nvPr>
            <p:ph type="sldNum" sz="quarter" idx="12"/>
          </p:nvPr>
        </p:nvSpPr>
        <p:spPr>
          <a:noFill/>
        </p:spPr>
        <p:txBody>
          <a:bodyPr/>
          <a:lstStyle/>
          <a:p>
            <a:fld id="{C3F8592D-02AB-446E-A8F0-AAE2BB2F15E5}" type="slidenum">
              <a:rPr lang="en-US" altLang="ja-JP" smtClean="0"/>
              <a:pPr/>
              <a:t>7</a:t>
            </a:fld>
            <a:endParaRPr lang="en-US" altLang="ja-JP" smtClean="0"/>
          </a:p>
        </p:txBody>
      </p:sp>
      <p:sp>
        <p:nvSpPr>
          <p:cNvPr id="4100" name="AutoShape 24"/>
          <p:cNvSpPr>
            <a:spLocks noChangeArrowheads="1"/>
          </p:cNvSpPr>
          <p:nvPr/>
        </p:nvSpPr>
        <p:spPr bwMode="auto">
          <a:xfrm>
            <a:off x="6705600" y="3276600"/>
            <a:ext cx="914400" cy="609600"/>
          </a:xfrm>
          <a:prstGeom prst="wedgeRoundRectCallout">
            <a:avLst>
              <a:gd name="adj1" fmla="val -127083"/>
              <a:gd name="adj2" fmla="val -5442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101" name="Rectangle 3"/>
          <p:cNvSpPr>
            <a:spLocks noGrp="1" noChangeArrowheads="1"/>
          </p:cNvSpPr>
          <p:nvPr>
            <p:ph type="title"/>
          </p:nvPr>
        </p:nvSpPr>
        <p:spPr/>
        <p:txBody>
          <a:bodyPr/>
          <a:lstStyle/>
          <a:p>
            <a:pPr eaLnBrk="1" hangingPunct="1"/>
            <a:r>
              <a:rPr lang="ja-JP" altLang="en-US" smtClean="0"/>
              <a:t>オラクル（神託、</a:t>
            </a:r>
            <a:r>
              <a:rPr lang="en-US" altLang="ja-JP" smtClean="0"/>
              <a:t>oracle)</a:t>
            </a:r>
          </a:p>
        </p:txBody>
      </p:sp>
      <p:sp>
        <p:nvSpPr>
          <p:cNvPr id="4102" name="Rectangle 4"/>
          <p:cNvSpPr>
            <a:spLocks noChangeArrowheads="1"/>
          </p:cNvSpPr>
          <p:nvPr/>
        </p:nvSpPr>
        <p:spPr bwMode="auto">
          <a:xfrm>
            <a:off x="3352800" y="2667000"/>
            <a:ext cx="1524000" cy="914400"/>
          </a:xfrm>
          <a:prstGeom prst="rect">
            <a:avLst/>
          </a:prstGeom>
          <a:solidFill>
            <a:schemeClr val="bg1"/>
          </a:solidFill>
          <a:ln w="9525">
            <a:solidFill>
              <a:schemeClr val="tx1"/>
            </a:solidFill>
            <a:miter lim="800000"/>
            <a:headEnd/>
            <a:tailEnd/>
          </a:ln>
        </p:spPr>
        <p:txBody>
          <a:bodyPr wrap="none" anchor="ctr"/>
          <a:lstStyle/>
          <a:p>
            <a:pPr algn="ctr"/>
            <a:r>
              <a:rPr lang="ja-JP" altLang="en-US"/>
              <a:t>問題</a:t>
            </a:r>
            <a:r>
              <a:rPr lang="en-US" altLang="ja-JP"/>
              <a:t>A</a:t>
            </a:r>
          </a:p>
        </p:txBody>
      </p:sp>
      <p:sp>
        <p:nvSpPr>
          <p:cNvPr id="4103" name="Line 5"/>
          <p:cNvSpPr>
            <a:spLocks noChangeShapeType="1"/>
          </p:cNvSpPr>
          <p:nvPr/>
        </p:nvSpPr>
        <p:spPr bwMode="auto">
          <a:xfrm>
            <a:off x="1905000" y="3124200"/>
            <a:ext cx="1308100" cy="1588"/>
          </a:xfrm>
          <a:prstGeom prst="line">
            <a:avLst/>
          </a:prstGeom>
          <a:noFill/>
          <a:ln w="38100">
            <a:solidFill>
              <a:schemeClr val="tx1"/>
            </a:solidFill>
            <a:round/>
            <a:headEnd/>
            <a:tailEnd type="triangle" w="med" len="med"/>
          </a:ln>
        </p:spPr>
        <p:txBody>
          <a:bodyPr/>
          <a:lstStyle/>
          <a:p>
            <a:endParaRPr lang="ja-JP" altLang="en-US"/>
          </a:p>
        </p:txBody>
      </p:sp>
      <p:sp>
        <p:nvSpPr>
          <p:cNvPr id="4104" name="Rectangle 6"/>
          <p:cNvSpPr>
            <a:spLocks noChangeArrowheads="1"/>
          </p:cNvSpPr>
          <p:nvPr/>
        </p:nvSpPr>
        <p:spPr bwMode="auto">
          <a:xfrm>
            <a:off x="4191000" y="1143000"/>
            <a:ext cx="1828800" cy="685800"/>
          </a:xfrm>
          <a:prstGeom prst="rect">
            <a:avLst/>
          </a:prstGeom>
          <a:solidFill>
            <a:schemeClr val="bg1"/>
          </a:solidFill>
          <a:ln w="9525">
            <a:solidFill>
              <a:schemeClr val="tx1"/>
            </a:solidFill>
            <a:miter lim="800000"/>
            <a:headEnd/>
            <a:tailEnd/>
          </a:ln>
        </p:spPr>
        <p:txBody>
          <a:bodyPr wrap="none" anchor="ctr"/>
          <a:lstStyle/>
          <a:p>
            <a:pPr algn="ctr"/>
            <a:r>
              <a:rPr lang="ja-JP" altLang="en-US"/>
              <a:t>問題</a:t>
            </a:r>
            <a:r>
              <a:rPr lang="en-US" altLang="ja-JP"/>
              <a:t>B</a:t>
            </a:r>
          </a:p>
        </p:txBody>
      </p:sp>
      <p:sp>
        <p:nvSpPr>
          <p:cNvPr id="4105" name="Line 7"/>
          <p:cNvSpPr>
            <a:spLocks noChangeShapeType="1"/>
          </p:cNvSpPr>
          <p:nvPr/>
        </p:nvSpPr>
        <p:spPr bwMode="auto">
          <a:xfrm>
            <a:off x="4876800" y="3124200"/>
            <a:ext cx="1981200" cy="0"/>
          </a:xfrm>
          <a:prstGeom prst="line">
            <a:avLst/>
          </a:prstGeom>
          <a:noFill/>
          <a:ln w="38100">
            <a:solidFill>
              <a:schemeClr val="tx1"/>
            </a:solidFill>
            <a:round/>
            <a:headEnd/>
            <a:tailEnd type="triangle" w="med" len="med"/>
          </a:ln>
        </p:spPr>
        <p:txBody>
          <a:bodyPr/>
          <a:lstStyle/>
          <a:p>
            <a:endParaRPr lang="ja-JP" altLang="en-US"/>
          </a:p>
        </p:txBody>
      </p:sp>
      <p:graphicFrame>
        <p:nvGraphicFramePr>
          <p:cNvPr id="4098" name="Object 8"/>
          <p:cNvGraphicFramePr>
            <a:graphicFrameLocks noChangeAspect="1"/>
          </p:cNvGraphicFramePr>
          <p:nvPr/>
        </p:nvGraphicFramePr>
        <p:xfrm>
          <a:off x="1600200" y="2971800"/>
          <a:ext cx="314325" cy="314325"/>
        </p:xfrm>
        <a:graphic>
          <a:graphicData uri="http://schemas.openxmlformats.org/presentationml/2006/ole">
            <p:oleObj spid="_x0000_s4098" name="Equation" r:id="rId3" imgW="152280" imgH="126720" progId="Equation.DSMT4">
              <p:embed/>
            </p:oleObj>
          </a:graphicData>
        </a:graphic>
      </p:graphicFrame>
      <p:sp>
        <p:nvSpPr>
          <p:cNvPr id="4106" name="Text Box 23"/>
          <p:cNvSpPr txBox="1">
            <a:spLocks noChangeArrowheads="1"/>
          </p:cNvSpPr>
          <p:nvPr/>
        </p:nvSpPr>
        <p:spPr bwMode="auto">
          <a:xfrm>
            <a:off x="6781800" y="3352800"/>
            <a:ext cx="709613" cy="457200"/>
          </a:xfrm>
          <a:prstGeom prst="rect">
            <a:avLst/>
          </a:prstGeom>
          <a:noFill/>
          <a:ln w="9525">
            <a:noFill/>
            <a:miter lim="800000"/>
            <a:headEnd/>
            <a:tailEnd/>
          </a:ln>
        </p:spPr>
        <p:txBody>
          <a:bodyPr wrap="none">
            <a:spAutoFit/>
          </a:bodyPr>
          <a:lstStyle/>
          <a:p>
            <a:r>
              <a:rPr lang="en-US" altLang="ja-JP"/>
              <a:t>Y/N</a:t>
            </a:r>
          </a:p>
        </p:txBody>
      </p:sp>
      <p:sp>
        <p:nvSpPr>
          <p:cNvPr id="4107" name="AutoShape 25"/>
          <p:cNvSpPr>
            <a:spLocks noChangeArrowheads="1"/>
          </p:cNvSpPr>
          <p:nvPr/>
        </p:nvSpPr>
        <p:spPr bwMode="auto">
          <a:xfrm>
            <a:off x="6629400" y="533400"/>
            <a:ext cx="1981200" cy="762000"/>
          </a:xfrm>
          <a:prstGeom prst="wedgeRoundRectCallout">
            <a:avLst>
              <a:gd name="adj1" fmla="val -80690"/>
              <a:gd name="adj2" fmla="val 8270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108" name="Text Box 26"/>
          <p:cNvSpPr txBox="1">
            <a:spLocks noChangeArrowheads="1"/>
          </p:cNvSpPr>
          <p:nvPr/>
        </p:nvSpPr>
        <p:spPr bwMode="auto">
          <a:xfrm>
            <a:off x="6858000" y="762000"/>
            <a:ext cx="1265238" cy="457200"/>
          </a:xfrm>
          <a:prstGeom prst="rect">
            <a:avLst/>
          </a:prstGeom>
          <a:noFill/>
          <a:ln w="9525">
            <a:noFill/>
            <a:miter lim="800000"/>
            <a:headEnd/>
            <a:tailEnd/>
          </a:ln>
        </p:spPr>
        <p:txBody>
          <a:bodyPr wrap="none">
            <a:spAutoFit/>
          </a:bodyPr>
          <a:lstStyle/>
          <a:p>
            <a:r>
              <a:rPr lang="ja-JP" altLang="en-US"/>
              <a:t>オラクル</a:t>
            </a:r>
          </a:p>
        </p:txBody>
      </p:sp>
      <p:cxnSp>
        <p:nvCxnSpPr>
          <p:cNvPr id="4109" name="AutoShape 27"/>
          <p:cNvCxnSpPr>
            <a:cxnSpLocks noChangeShapeType="1"/>
          </p:cNvCxnSpPr>
          <p:nvPr/>
        </p:nvCxnSpPr>
        <p:spPr bwMode="auto">
          <a:xfrm rot="-5400000">
            <a:off x="4419600" y="1752600"/>
            <a:ext cx="838200" cy="990600"/>
          </a:xfrm>
          <a:prstGeom prst="curvedConnector3">
            <a:avLst>
              <a:gd name="adj1" fmla="val 50000"/>
            </a:avLst>
          </a:prstGeom>
          <a:noFill/>
          <a:ln w="38100">
            <a:solidFill>
              <a:srgbClr val="FF0000"/>
            </a:solidFill>
            <a:round/>
            <a:headEnd/>
            <a:tailEnd type="triangle" w="med" len="med"/>
          </a:ln>
        </p:spPr>
      </p:cxnSp>
      <p:cxnSp>
        <p:nvCxnSpPr>
          <p:cNvPr id="4110" name="AutoShape 28"/>
          <p:cNvCxnSpPr>
            <a:cxnSpLocks noChangeShapeType="1"/>
          </p:cNvCxnSpPr>
          <p:nvPr/>
        </p:nvCxnSpPr>
        <p:spPr bwMode="auto">
          <a:xfrm rot="5400000">
            <a:off x="4800600" y="1752600"/>
            <a:ext cx="838200" cy="990600"/>
          </a:xfrm>
          <a:prstGeom prst="curvedConnector3">
            <a:avLst>
              <a:gd name="adj1" fmla="val 50000"/>
            </a:avLst>
          </a:prstGeom>
          <a:noFill/>
          <a:ln w="38100">
            <a:solidFill>
              <a:schemeClr val="accent2"/>
            </a:solidFill>
            <a:round/>
            <a:headEnd/>
            <a:tailEnd type="triangle" w="med" len="med"/>
          </a:ln>
        </p:spPr>
      </p:cxnSp>
      <p:sp>
        <p:nvSpPr>
          <p:cNvPr id="4111" name="Text Box 30"/>
          <p:cNvSpPr txBox="1">
            <a:spLocks noChangeArrowheads="1"/>
          </p:cNvSpPr>
          <p:nvPr/>
        </p:nvSpPr>
        <p:spPr bwMode="auto">
          <a:xfrm>
            <a:off x="304800" y="4191000"/>
            <a:ext cx="8153400" cy="2282825"/>
          </a:xfrm>
          <a:prstGeom prst="rect">
            <a:avLst/>
          </a:prstGeom>
          <a:noFill/>
          <a:ln w="9525">
            <a:noFill/>
            <a:miter lim="800000"/>
            <a:headEnd/>
            <a:tailEnd/>
          </a:ln>
        </p:spPr>
        <p:txBody>
          <a:bodyPr>
            <a:spAutoFit/>
          </a:bodyPr>
          <a:lstStyle/>
          <a:p>
            <a:r>
              <a:rPr lang="ja-JP" altLang="en-US"/>
              <a:t>問題Ｂをたちどころに解くことができる外部機械を考えると、問題Ａを多項式時間限定チューリングマシンで解くことができることがある。このような、（難しい）問題を１ステップで解くことができる機械を</a:t>
            </a:r>
            <a:r>
              <a:rPr lang="ja-JP" altLang="en-US">
                <a:solidFill>
                  <a:srgbClr val="FF0000"/>
                </a:solidFill>
              </a:rPr>
              <a:t>オラクル（神託）</a:t>
            </a:r>
            <a:r>
              <a:rPr lang="ja-JP" altLang="en-US"/>
              <a:t>という。例えば、全てのＮＰの問題を１ステップで解くようなオラクルが存在するとすると、ＮＰの問題は全て多項式時間で解くことができる。</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番号プレースホルダ 4"/>
          <p:cNvSpPr>
            <a:spLocks noGrp="1"/>
          </p:cNvSpPr>
          <p:nvPr>
            <p:ph type="sldNum" sz="quarter" idx="12"/>
          </p:nvPr>
        </p:nvSpPr>
        <p:spPr>
          <a:noFill/>
        </p:spPr>
        <p:txBody>
          <a:bodyPr/>
          <a:lstStyle/>
          <a:p>
            <a:fld id="{15EC3DB7-1778-4627-A119-8CDCAC6F95A6}" type="slidenum">
              <a:rPr lang="en-US" altLang="ja-JP" smtClean="0"/>
              <a:pPr/>
              <a:t>8</a:t>
            </a:fld>
            <a:endParaRPr lang="en-US" altLang="ja-JP" smtClean="0"/>
          </a:p>
        </p:txBody>
      </p:sp>
      <p:sp>
        <p:nvSpPr>
          <p:cNvPr id="26627" name="Rectangle 2"/>
          <p:cNvSpPr>
            <a:spLocks noGrp="1" noChangeArrowheads="1"/>
          </p:cNvSpPr>
          <p:nvPr>
            <p:ph type="title"/>
          </p:nvPr>
        </p:nvSpPr>
        <p:spPr/>
        <p:txBody>
          <a:bodyPr/>
          <a:lstStyle/>
          <a:p>
            <a:pPr eaLnBrk="1" hangingPunct="1"/>
            <a:r>
              <a:rPr lang="ja-JP" altLang="en-US" smtClean="0"/>
              <a:t>クラス</a:t>
            </a:r>
            <a:r>
              <a:rPr lang="en-US" altLang="ja-JP" smtClean="0"/>
              <a:t>NP</a:t>
            </a:r>
            <a:r>
              <a:rPr lang="ja-JP" altLang="en-US" smtClean="0"/>
              <a:t>完全（困難）の意義</a:t>
            </a:r>
          </a:p>
        </p:txBody>
      </p:sp>
      <p:sp>
        <p:nvSpPr>
          <p:cNvPr id="26628" name="Text Box 3"/>
          <p:cNvSpPr txBox="1">
            <a:spLocks noChangeArrowheads="1"/>
          </p:cNvSpPr>
          <p:nvPr/>
        </p:nvSpPr>
        <p:spPr bwMode="auto">
          <a:xfrm>
            <a:off x="533400" y="914400"/>
            <a:ext cx="7696200" cy="5203825"/>
          </a:xfrm>
          <a:prstGeom prst="rect">
            <a:avLst/>
          </a:prstGeom>
          <a:noFill/>
          <a:ln w="9525">
            <a:noFill/>
            <a:miter lim="800000"/>
            <a:headEnd/>
            <a:tailEnd/>
          </a:ln>
        </p:spPr>
        <p:txBody>
          <a:bodyPr>
            <a:spAutoFit/>
          </a:bodyPr>
          <a:lstStyle/>
          <a:p>
            <a:r>
              <a:rPr lang="ja-JP" altLang="en-US"/>
              <a:t>　　クラス</a:t>
            </a:r>
            <a:r>
              <a:rPr lang="en-US" altLang="ja-JP"/>
              <a:t>NP</a:t>
            </a:r>
            <a:r>
              <a:rPr lang="ja-JP" altLang="en-US"/>
              <a:t>中には、歴代の優秀な研究者（数学者、計算機科学者等）が長い年月を掛けても解決できなかった難問も多数含まれている。これらの問題が容易に解決できるようになるとは思われない。（もちろんこれは証明されている訳ではない。）よって、</a:t>
            </a:r>
            <a:r>
              <a:rPr lang="en-US" altLang="ja-JP"/>
              <a:t>NP</a:t>
            </a:r>
            <a:r>
              <a:rPr lang="ja-JP" altLang="en-US"/>
              <a:t>完全であることが証明できれば、</a:t>
            </a:r>
          </a:p>
          <a:p>
            <a:r>
              <a:rPr lang="ja-JP" altLang="en-US"/>
              <a:t>多項式時間で厳密解を求めることが非常に困難であることがわかる。</a:t>
            </a:r>
          </a:p>
          <a:p>
            <a:r>
              <a:rPr lang="ja-JP" altLang="en-US"/>
              <a:t>　　このことは、</a:t>
            </a:r>
            <a:r>
              <a:rPr lang="en-US" altLang="ja-JP"/>
              <a:t>NP</a:t>
            </a:r>
            <a:r>
              <a:rPr lang="ja-JP" altLang="en-US"/>
              <a:t>完全な問題では、すべてのインスタンスに対しては、厳密解を高速に求めることはあきらめて、何らかの妥協が必要になる。</a:t>
            </a:r>
          </a:p>
          <a:p>
            <a:r>
              <a:rPr lang="ja-JP" altLang="en-US"/>
              <a:t>妥協例：</a:t>
            </a:r>
          </a:p>
          <a:p>
            <a:r>
              <a:rPr lang="ja-JP" altLang="en-US"/>
              <a:t>○問題のインスタンスを限定する。</a:t>
            </a:r>
          </a:p>
          <a:p>
            <a:r>
              <a:rPr lang="ja-JP" altLang="en-US"/>
              <a:t>○インスタンス毎にインスタンス固有の性質を用いる。</a:t>
            </a:r>
          </a:p>
          <a:p>
            <a:r>
              <a:rPr lang="ja-JP" altLang="en-US"/>
              <a:t>○厳密解をあきらめて近似解を求める。</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 4"/>
          <p:cNvSpPr>
            <a:spLocks noGrp="1"/>
          </p:cNvSpPr>
          <p:nvPr>
            <p:ph type="sldNum" sz="quarter" idx="12"/>
          </p:nvPr>
        </p:nvSpPr>
        <p:spPr>
          <a:noFill/>
        </p:spPr>
        <p:txBody>
          <a:bodyPr/>
          <a:lstStyle/>
          <a:p>
            <a:fld id="{9AEAC332-9EC0-4E62-B512-B776CBE20346}" type="slidenum">
              <a:rPr lang="en-US" altLang="ja-JP" smtClean="0"/>
              <a:pPr/>
              <a:t>9</a:t>
            </a:fld>
            <a:endParaRPr lang="en-US" altLang="ja-JP" smtClean="0"/>
          </a:p>
        </p:txBody>
      </p:sp>
      <p:sp>
        <p:nvSpPr>
          <p:cNvPr id="27651" name="Rectangle 2"/>
          <p:cNvSpPr>
            <a:spLocks noGrp="1" noChangeArrowheads="1"/>
          </p:cNvSpPr>
          <p:nvPr>
            <p:ph type="title"/>
          </p:nvPr>
        </p:nvSpPr>
        <p:spPr/>
        <p:txBody>
          <a:bodyPr/>
          <a:lstStyle/>
          <a:p>
            <a:pPr eaLnBrk="1" hangingPunct="1"/>
            <a:r>
              <a:rPr lang="ja-JP" altLang="en-US" smtClean="0"/>
              <a:t>９．２　</a:t>
            </a:r>
            <a:r>
              <a:rPr lang="en-US" altLang="ja-JP" smtClean="0"/>
              <a:t>SAT</a:t>
            </a:r>
            <a:r>
              <a:rPr lang="ja-JP" altLang="en-US" smtClean="0"/>
              <a:t>の</a:t>
            </a:r>
            <a:r>
              <a:rPr lang="en-US" altLang="ja-JP" smtClean="0"/>
              <a:t>NP</a:t>
            </a:r>
            <a:r>
              <a:rPr lang="ja-JP" altLang="en-US" smtClean="0"/>
              <a:t>完全性</a:t>
            </a:r>
          </a:p>
        </p:txBody>
      </p:sp>
      <p:sp>
        <p:nvSpPr>
          <p:cNvPr id="27652" name="Text Box 3"/>
          <p:cNvSpPr txBox="1">
            <a:spLocks noChangeArrowheads="1"/>
          </p:cNvSpPr>
          <p:nvPr/>
        </p:nvSpPr>
        <p:spPr bwMode="auto">
          <a:xfrm>
            <a:off x="669925" y="803275"/>
            <a:ext cx="8114722" cy="1200329"/>
          </a:xfrm>
          <a:prstGeom prst="rect">
            <a:avLst/>
          </a:prstGeom>
          <a:noFill/>
          <a:ln w="9525">
            <a:noFill/>
            <a:miter lim="800000"/>
            <a:headEnd/>
            <a:tailEnd/>
          </a:ln>
        </p:spPr>
        <p:txBody>
          <a:bodyPr wrap="none">
            <a:spAutoFit/>
          </a:bodyPr>
          <a:lstStyle/>
          <a:p>
            <a:r>
              <a:rPr lang="ja-JP" altLang="en-US" dirty="0"/>
              <a:t>　　</a:t>
            </a:r>
            <a:r>
              <a:rPr lang="ja-JP" altLang="en-US" dirty="0" smtClean="0"/>
              <a:t>９．１節では</a:t>
            </a:r>
            <a:r>
              <a:rPr lang="ja-JP" altLang="en-US" dirty="0"/>
              <a:t>、もし</a:t>
            </a:r>
            <a:r>
              <a:rPr lang="en-US" altLang="ja-JP" dirty="0"/>
              <a:t>NP</a:t>
            </a:r>
            <a:r>
              <a:rPr lang="ja-JP" altLang="en-US" dirty="0"/>
              <a:t>完全な問題が存在するときに成り立つ</a:t>
            </a:r>
          </a:p>
          <a:p>
            <a:r>
              <a:rPr lang="ja-JP" altLang="en-US" dirty="0" err="1"/>
              <a:t>べき</a:t>
            </a:r>
            <a:r>
              <a:rPr lang="ja-JP" altLang="en-US" dirty="0"/>
              <a:t>状況を示した。ここでは、実際に</a:t>
            </a:r>
            <a:r>
              <a:rPr lang="en-US" altLang="ja-JP" dirty="0"/>
              <a:t>NP</a:t>
            </a:r>
            <a:r>
              <a:rPr lang="ja-JP" altLang="en-US" dirty="0"/>
              <a:t>完全問題が存在</a:t>
            </a:r>
          </a:p>
          <a:p>
            <a:r>
              <a:rPr lang="ja-JP" altLang="en-US" dirty="0"/>
              <a:t>することを示す。</a:t>
            </a:r>
          </a:p>
        </p:txBody>
      </p:sp>
      <p:sp>
        <p:nvSpPr>
          <p:cNvPr id="27653" name="Text Box 5"/>
          <p:cNvSpPr txBox="1">
            <a:spLocks noChangeArrowheads="1"/>
          </p:cNvSpPr>
          <p:nvPr/>
        </p:nvSpPr>
        <p:spPr bwMode="auto">
          <a:xfrm>
            <a:off x="762000" y="2438400"/>
            <a:ext cx="6950075" cy="1917700"/>
          </a:xfrm>
          <a:prstGeom prst="rect">
            <a:avLst/>
          </a:prstGeom>
          <a:noFill/>
          <a:ln w="9525">
            <a:noFill/>
            <a:miter lim="800000"/>
            <a:headEnd/>
            <a:tailEnd/>
          </a:ln>
        </p:spPr>
        <p:txBody>
          <a:bodyPr>
            <a:spAutoFit/>
          </a:bodyPr>
          <a:lstStyle/>
          <a:p>
            <a:r>
              <a:rPr lang="ja-JP" altLang="en-US"/>
              <a:t>　　問題</a:t>
            </a:r>
            <a:r>
              <a:rPr lang="en-US" altLang="ja-JP"/>
              <a:t>X</a:t>
            </a:r>
            <a:r>
              <a:rPr lang="ja-JP" altLang="en-US"/>
              <a:t>が</a:t>
            </a:r>
            <a:r>
              <a:rPr lang="en-US" altLang="ja-JP"/>
              <a:t>NP</a:t>
            </a:r>
            <a:r>
              <a:rPr lang="ja-JP" altLang="en-US"/>
              <a:t>完全であることを証明するには、</a:t>
            </a:r>
          </a:p>
          <a:p>
            <a:r>
              <a:rPr lang="en-US" altLang="ja-JP"/>
              <a:t>NP</a:t>
            </a:r>
            <a:r>
              <a:rPr lang="ja-JP" altLang="en-US"/>
              <a:t>のすべての問題</a:t>
            </a:r>
            <a:r>
              <a:rPr lang="en-US" altLang="ja-JP"/>
              <a:t>Y</a:t>
            </a:r>
            <a:r>
              <a:rPr lang="ja-JP" altLang="en-US"/>
              <a:t>を</a:t>
            </a:r>
            <a:r>
              <a:rPr lang="en-US" altLang="ja-JP"/>
              <a:t>X</a:t>
            </a:r>
            <a:r>
              <a:rPr lang="ja-JP" altLang="en-US"/>
              <a:t>に多項式時間帰着しなければならない。問題</a:t>
            </a:r>
            <a:r>
              <a:rPr lang="en-US" altLang="ja-JP"/>
              <a:t>Y</a:t>
            </a:r>
            <a:r>
              <a:rPr lang="ja-JP" altLang="en-US"/>
              <a:t>は無数に存在するので、一見この証明は困難なように思える。しかし、次のような方針で問題</a:t>
            </a:r>
            <a:r>
              <a:rPr lang="en-US" altLang="ja-JP"/>
              <a:t>X</a:t>
            </a:r>
            <a:r>
              <a:rPr lang="ja-JP" altLang="en-US"/>
              <a:t>が</a:t>
            </a:r>
            <a:r>
              <a:rPr lang="en-US" altLang="ja-JP"/>
              <a:t>NP</a:t>
            </a:r>
            <a:r>
              <a:rPr lang="ja-JP" altLang="en-US"/>
              <a:t>完全であることが示せる。</a:t>
            </a:r>
          </a:p>
        </p:txBody>
      </p:sp>
      <p:sp>
        <p:nvSpPr>
          <p:cNvPr id="27654" name="Text Box 6"/>
          <p:cNvSpPr txBox="1">
            <a:spLocks noChangeArrowheads="1"/>
          </p:cNvSpPr>
          <p:nvPr/>
        </p:nvSpPr>
        <p:spPr bwMode="auto">
          <a:xfrm>
            <a:off x="762000" y="4724400"/>
            <a:ext cx="6645275" cy="1187450"/>
          </a:xfrm>
          <a:prstGeom prst="rect">
            <a:avLst/>
          </a:prstGeom>
          <a:noFill/>
          <a:ln w="9525">
            <a:noFill/>
            <a:miter lim="800000"/>
            <a:headEnd/>
            <a:tailEnd/>
          </a:ln>
        </p:spPr>
        <p:txBody>
          <a:bodyPr>
            <a:spAutoFit/>
          </a:bodyPr>
          <a:lstStyle/>
          <a:p>
            <a:r>
              <a:rPr lang="en-US" altLang="ja-JP"/>
              <a:t>NP</a:t>
            </a:r>
            <a:r>
              <a:rPr lang="ja-JP" altLang="en-US"/>
              <a:t>完全性の証明のアィディア：</a:t>
            </a:r>
          </a:p>
          <a:p>
            <a:r>
              <a:rPr lang="ja-JP" altLang="en-US"/>
              <a:t>問題</a:t>
            </a:r>
            <a:r>
              <a:rPr lang="en-US" altLang="ja-JP"/>
              <a:t>X</a:t>
            </a:r>
            <a:r>
              <a:rPr lang="ja-JP" altLang="en-US"/>
              <a:t>によって、非決定性多項式時間</a:t>
            </a:r>
            <a:r>
              <a:rPr lang="en-US" altLang="ja-JP"/>
              <a:t>TM</a:t>
            </a:r>
            <a:r>
              <a:rPr lang="ja-JP" altLang="en-US"/>
              <a:t>の動作をシミュレートできることを示す。</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6507</TotalTime>
  <Words>1255</Words>
  <Application>Microsoft PowerPoint</Application>
  <PresentationFormat>画面に合わせる (4:3)</PresentationFormat>
  <Paragraphs>272</Paragraphs>
  <Slides>31</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31</vt:i4>
      </vt:variant>
    </vt:vector>
  </HeadingPairs>
  <TitlesOfParts>
    <vt:vector size="33" baseType="lpstr">
      <vt:lpstr>標準デザイン</vt:lpstr>
      <vt:lpstr>Equation</vt:lpstr>
      <vt:lpstr>９．ＮＰ完全問題とNP困難問題</vt:lpstr>
      <vt:lpstr>９－１．NP完全とNP困難</vt:lpstr>
      <vt:lpstr>NP困難性</vt:lpstr>
      <vt:lpstr>クラスNPとNP困難問題の関係</vt:lpstr>
      <vt:lpstr>クラスPとNP完全</vt:lpstr>
      <vt:lpstr>帰着とNP完全</vt:lpstr>
      <vt:lpstr>オラクル（神託、oracle)</vt:lpstr>
      <vt:lpstr>クラスNP完全（困難）の意義</vt:lpstr>
      <vt:lpstr>９．２　SATのNP完全性</vt:lpstr>
      <vt:lpstr>SATのNP完全性の証明</vt:lpstr>
      <vt:lpstr>スライド 11</vt:lpstr>
      <vt:lpstr>スライド 12</vt:lpstr>
      <vt:lpstr>スライド 13</vt:lpstr>
      <vt:lpstr>スライド 14</vt:lpstr>
      <vt:lpstr>スライド 15</vt:lpstr>
      <vt:lpstr>スライド 16</vt:lpstr>
      <vt:lpstr>スライド 17</vt:lpstr>
      <vt:lpstr>スライド 18</vt:lpstr>
      <vt:lpstr>スライド 19</vt:lpstr>
      <vt:lpstr>スライド 20</vt:lpstr>
      <vt:lpstr>スライド 21</vt:lpstr>
      <vt:lpstr>スライド 22</vt:lpstr>
      <vt:lpstr>スライド 23</vt:lpstr>
      <vt:lpstr>９－３．多項式時間帰着によるNP完全性の証明</vt:lpstr>
      <vt:lpstr>証明</vt:lpstr>
      <vt:lpstr>イメージ</vt:lpstr>
      <vt:lpstr>スライド 27</vt:lpstr>
      <vt:lpstr>３SATのNP完全性</vt:lpstr>
      <vt:lpstr>スライド 29</vt:lpstr>
      <vt:lpstr>スライド 30</vt:lpstr>
      <vt:lpstr>スライド 31</vt:lpstr>
    </vt:vector>
  </TitlesOfParts>
  <Company>秋田県</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情報数理学</dc:title>
  <dc:creator>kusakari</dc:creator>
  <cp:lastModifiedBy>秋田県立大学</cp:lastModifiedBy>
  <cp:revision>103</cp:revision>
  <dcterms:created xsi:type="dcterms:W3CDTF">2003-04-02T23:52:02Z</dcterms:created>
  <dcterms:modified xsi:type="dcterms:W3CDTF">2008-06-17T02:03:49Z</dcterms:modified>
</cp:coreProperties>
</file>