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374" r:id="rId2"/>
    <p:sldId id="555" r:id="rId3"/>
    <p:sldId id="557" r:id="rId4"/>
    <p:sldId id="558" r:id="rId5"/>
    <p:sldId id="491" r:id="rId6"/>
    <p:sldId id="544" r:id="rId7"/>
    <p:sldId id="556" r:id="rId8"/>
    <p:sldId id="560" r:id="rId9"/>
    <p:sldId id="559" r:id="rId10"/>
    <p:sldId id="562" r:id="rId11"/>
    <p:sldId id="524" r:id="rId12"/>
    <p:sldId id="561" r:id="rId13"/>
    <p:sldId id="563" r:id="rId14"/>
    <p:sldId id="564" r:id="rId15"/>
    <p:sldId id="570" r:id="rId16"/>
    <p:sldId id="576" r:id="rId17"/>
    <p:sldId id="565" r:id="rId18"/>
    <p:sldId id="566" r:id="rId19"/>
    <p:sldId id="567" r:id="rId20"/>
    <p:sldId id="568" r:id="rId21"/>
    <p:sldId id="571" r:id="rId22"/>
    <p:sldId id="575" r:id="rId23"/>
    <p:sldId id="577" r:id="rId24"/>
    <p:sldId id="578" r:id="rId25"/>
    <p:sldId id="579" r:id="rId26"/>
    <p:sldId id="572" r:id="rId27"/>
    <p:sldId id="573" r:id="rId28"/>
    <p:sldId id="574" r:id="rId29"/>
    <p:sldId id="580" r:id="rId30"/>
    <p:sldId id="581" r:id="rId31"/>
    <p:sldId id="582" r:id="rId32"/>
    <p:sldId id="583" r:id="rId33"/>
    <p:sldId id="584" r:id="rId34"/>
    <p:sldId id="585" r:id="rId35"/>
    <p:sldId id="587" r:id="rId36"/>
    <p:sldId id="586" r:id="rId37"/>
    <p:sldId id="589" r:id="rId38"/>
    <p:sldId id="588" r:id="rId39"/>
    <p:sldId id="590" r:id="rId40"/>
    <p:sldId id="569" r:id="rId41"/>
    <p:sldId id="592" r:id="rId42"/>
    <p:sldId id="591" r:id="rId43"/>
    <p:sldId id="600" r:id="rId44"/>
    <p:sldId id="593" r:id="rId45"/>
    <p:sldId id="594" r:id="rId46"/>
    <p:sldId id="595" r:id="rId47"/>
    <p:sldId id="596" r:id="rId48"/>
    <p:sldId id="597" r:id="rId49"/>
    <p:sldId id="598" r:id="rId50"/>
    <p:sldId id="599" r:id="rId5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0000"/>
    <a:srgbClr val="FF0066"/>
    <a:srgbClr val="008000"/>
    <a:srgbClr val="FFCCFF"/>
    <a:srgbClr val="FF66CC"/>
    <a:srgbClr val="EAEAEA"/>
    <a:srgbClr val="FF66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710" autoAdjust="0"/>
    <p:restoredTop sz="96703" autoAdjust="0"/>
  </p:normalViewPr>
  <p:slideViewPr>
    <p:cSldViewPr>
      <p:cViewPr>
        <p:scale>
          <a:sx n="50" d="100"/>
          <a:sy n="50" d="100"/>
        </p:scale>
        <p:origin x="-1026" y="-540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6"/>
    </p:cViewPr>
  </p:sorterViewPr>
  <p:notesViewPr>
    <p:cSldViewPr>
      <p:cViewPr>
        <p:scale>
          <a:sx n="150" d="100"/>
          <a:sy n="150" d="100"/>
        </p:scale>
        <p:origin x="846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0.wmf"/><Relationship Id="rId4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70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88.wmf"/><Relationship Id="rId3" Type="http://schemas.openxmlformats.org/officeDocument/2006/relationships/image" Target="../media/image17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17" Type="http://schemas.openxmlformats.org/officeDocument/2006/relationships/image" Target="../media/image91.wmf"/><Relationship Id="rId2" Type="http://schemas.openxmlformats.org/officeDocument/2006/relationships/image" Target="../media/image16.wmf"/><Relationship Id="rId16" Type="http://schemas.openxmlformats.org/officeDocument/2006/relationships/image" Target="../media/image70.wmf"/><Relationship Id="rId1" Type="http://schemas.openxmlformats.org/officeDocument/2006/relationships/image" Target="../media/image15.wmf"/><Relationship Id="rId6" Type="http://schemas.openxmlformats.org/officeDocument/2006/relationships/image" Target="../media/image11.wmf"/><Relationship Id="rId11" Type="http://schemas.openxmlformats.org/officeDocument/2006/relationships/image" Target="../media/image24.wmf"/><Relationship Id="rId5" Type="http://schemas.openxmlformats.org/officeDocument/2006/relationships/image" Target="../media/image19.wmf"/><Relationship Id="rId15" Type="http://schemas.openxmlformats.org/officeDocument/2006/relationships/image" Target="../media/image90.wmf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22.wmf"/><Relationship Id="rId14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93.wmf"/><Relationship Id="rId4" Type="http://schemas.openxmlformats.org/officeDocument/2006/relationships/image" Target="../media/image7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4" Type="http://schemas.openxmlformats.org/officeDocument/2006/relationships/image" Target="../media/image7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7" Type="http://schemas.openxmlformats.org/officeDocument/2006/relationships/image" Target="../media/image70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0.wmf"/><Relationship Id="rId5" Type="http://schemas.openxmlformats.org/officeDocument/2006/relationships/image" Target="../media/image105.wmf"/><Relationship Id="rId4" Type="http://schemas.openxmlformats.org/officeDocument/2006/relationships/image" Target="../media/image109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113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117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image" Target="../media/image122.wmf"/><Relationship Id="rId7" Type="http://schemas.openxmlformats.org/officeDocument/2006/relationships/image" Target="../media/image126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9.wmf"/><Relationship Id="rId7" Type="http://schemas.openxmlformats.org/officeDocument/2006/relationships/image" Target="../media/image126.wmf"/><Relationship Id="rId2" Type="http://schemas.openxmlformats.org/officeDocument/2006/relationships/image" Target="../media/image128.wmf"/><Relationship Id="rId1" Type="http://schemas.openxmlformats.org/officeDocument/2006/relationships/image" Target="../media/image122.wmf"/><Relationship Id="rId6" Type="http://schemas.openxmlformats.org/officeDocument/2006/relationships/image" Target="../media/image131.wmf"/><Relationship Id="rId5" Type="http://schemas.openxmlformats.org/officeDocument/2006/relationships/image" Target="../media/image123.wmf"/><Relationship Id="rId4" Type="http://schemas.openxmlformats.org/officeDocument/2006/relationships/image" Target="../media/image130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0.wmf"/><Relationship Id="rId6" Type="http://schemas.openxmlformats.org/officeDocument/2006/relationships/image" Target="../media/image137.wmf"/><Relationship Id="rId5" Type="http://schemas.openxmlformats.org/officeDocument/2006/relationships/image" Target="../media/image136.wmf"/><Relationship Id="rId4" Type="http://schemas.openxmlformats.org/officeDocument/2006/relationships/image" Target="../media/image135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30.wmf"/><Relationship Id="rId1" Type="http://schemas.openxmlformats.org/officeDocument/2006/relationships/image" Target="../media/image1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28.wmf"/><Relationship Id="rId1" Type="http://schemas.openxmlformats.org/officeDocument/2006/relationships/image" Target="../media/image130.wmf"/><Relationship Id="rId4" Type="http://schemas.openxmlformats.org/officeDocument/2006/relationships/image" Target="../media/image70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2.wmf"/><Relationship Id="rId1" Type="http://schemas.openxmlformats.org/officeDocument/2006/relationships/image" Target="../media/image13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6.wmf"/><Relationship Id="rId7" Type="http://schemas.openxmlformats.org/officeDocument/2006/relationships/image" Target="../media/image11.wmf"/><Relationship Id="rId12" Type="http://schemas.openxmlformats.org/officeDocument/2006/relationships/image" Target="../media/image24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3.wmf"/><Relationship Id="rId5" Type="http://schemas.openxmlformats.org/officeDocument/2006/relationships/image" Target="../media/image18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7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11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8</a:t>
            </a:r>
            <a:r>
              <a:rPr lang="ja-JP" altLang="en-US"/>
              <a:t>回クラス</a:t>
            </a:r>
            <a:r>
              <a:rPr lang="en-US" altLang="ja-JP"/>
              <a:t>NP</a:t>
            </a:r>
            <a:r>
              <a:rPr lang="ja-JP" altLang="en-US"/>
              <a:t>と多項式時間帰着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2008/6/17(</a:t>
            </a:r>
            <a:r>
              <a:rPr lang="ja-JP" altLang="en-US" dirty="0"/>
              <a:t>火）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1B71BC06-7E57-4D23-91F4-4A87422EB36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3DB9DDFA-D45A-469E-ACE9-39798B06C4C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C228-6BA6-44B9-86AA-7E9062380A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6C876-22E9-4681-8357-BDCEB7229D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B5E07-892D-497F-AE78-7BE4E4B92A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DED45-78C7-4D66-A190-9469491308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A99EC-617C-4270-A131-A249B0F87A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314C5-3A28-453D-A4DA-71E49BFC95B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6A26-7867-41F5-BE62-987DD174045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D0D9B-DAE7-421D-B399-67C7F34B89C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98B8-9DC0-4C58-875E-46144273DEE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DBA6A-2E89-48B5-AE1E-83CD858464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7E58-D745-4BD4-B9B6-0EE1F4FD513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F787168-D2F0-45A5-9B40-D4A6A14C65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8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oleObject" Target="../embeddings/oleObject101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12" Type="http://schemas.openxmlformats.org/officeDocument/2006/relationships/oleObject" Target="../embeddings/oleObject1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3.bin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10" Type="http://schemas.openxmlformats.org/officeDocument/2006/relationships/oleObject" Target="../embeddings/oleObject109.bin"/><Relationship Id="rId4" Type="http://schemas.openxmlformats.org/officeDocument/2006/relationships/oleObject" Target="../embeddings/oleObject103.bin"/><Relationship Id="rId9" Type="http://schemas.openxmlformats.org/officeDocument/2006/relationships/oleObject" Target="../embeddings/oleObject10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1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oleObject" Target="../embeddings/oleObject123.bin"/><Relationship Id="rId18" Type="http://schemas.openxmlformats.org/officeDocument/2006/relationships/oleObject" Target="../embeddings/oleObject128.bin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7.bin"/><Relationship Id="rId12" Type="http://schemas.openxmlformats.org/officeDocument/2006/relationships/oleObject" Target="../embeddings/oleObject122.bin"/><Relationship Id="rId1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6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6.bin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5.bin"/><Relationship Id="rId15" Type="http://schemas.openxmlformats.org/officeDocument/2006/relationships/oleObject" Target="../embeddings/oleObject125.bin"/><Relationship Id="rId10" Type="http://schemas.openxmlformats.org/officeDocument/2006/relationships/oleObject" Target="../embeddings/oleObject120.bin"/><Relationship Id="rId19" Type="http://schemas.openxmlformats.org/officeDocument/2006/relationships/oleObject" Target="../embeddings/oleObject129.bin"/><Relationship Id="rId4" Type="http://schemas.openxmlformats.org/officeDocument/2006/relationships/oleObject" Target="../embeddings/oleObject114.bin"/><Relationship Id="rId9" Type="http://schemas.openxmlformats.org/officeDocument/2006/relationships/oleObject" Target="../embeddings/oleObject119.bin"/><Relationship Id="rId14" Type="http://schemas.openxmlformats.org/officeDocument/2006/relationships/oleObject" Target="../embeddings/oleObject12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8.bin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14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4.bin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5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15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3" Type="http://schemas.openxmlformats.org/officeDocument/2006/relationships/oleObject" Target="../embeddings/oleObject156.bin"/><Relationship Id="rId7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59.bin"/><Relationship Id="rId5" Type="http://schemas.openxmlformats.org/officeDocument/2006/relationships/oleObject" Target="../embeddings/oleObject158.bin"/><Relationship Id="rId10" Type="http://schemas.openxmlformats.org/officeDocument/2006/relationships/oleObject" Target="../embeddings/oleObject163.bin"/><Relationship Id="rId4" Type="http://schemas.openxmlformats.org/officeDocument/2006/relationships/oleObject" Target="../embeddings/oleObject157.bin"/><Relationship Id="rId9" Type="http://schemas.openxmlformats.org/officeDocument/2006/relationships/oleObject" Target="../embeddings/oleObject162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165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9.bin"/><Relationship Id="rId5" Type="http://schemas.openxmlformats.org/officeDocument/2006/relationships/oleObject" Target="../embeddings/oleObject168.bin"/><Relationship Id="rId4" Type="http://schemas.openxmlformats.org/officeDocument/2006/relationships/oleObject" Target="../embeddings/oleObject16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73.bin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175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10" Type="http://schemas.openxmlformats.org/officeDocument/2006/relationships/oleObject" Target="../embeddings/oleObject183.bin"/><Relationship Id="rId4" Type="http://schemas.openxmlformats.org/officeDocument/2006/relationships/oleObject" Target="../embeddings/oleObject177.bin"/><Relationship Id="rId9" Type="http://schemas.openxmlformats.org/officeDocument/2006/relationships/oleObject" Target="../embeddings/oleObject182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9.bin"/><Relationship Id="rId13" Type="http://schemas.openxmlformats.org/officeDocument/2006/relationships/oleObject" Target="../embeddings/oleObject194.bin"/><Relationship Id="rId3" Type="http://schemas.openxmlformats.org/officeDocument/2006/relationships/oleObject" Target="../embeddings/oleObject184.bin"/><Relationship Id="rId7" Type="http://schemas.openxmlformats.org/officeDocument/2006/relationships/oleObject" Target="../embeddings/oleObject188.bin"/><Relationship Id="rId12" Type="http://schemas.openxmlformats.org/officeDocument/2006/relationships/oleObject" Target="../embeddings/oleObject1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7.bin"/><Relationship Id="rId11" Type="http://schemas.openxmlformats.org/officeDocument/2006/relationships/oleObject" Target="../embeddings/oleObject192.bin"/><Relationship Id="rId5" Type="http://schemas.openxmlformats.org/officeDocument/2006/relationships/oleObject" Target="../embeddings/oleObject186.bin"/><Relationship Id="rId10" Type="http://schemas.openxmlformats.org/officeDocument/2006/relationships/oleObject" Target="../embeddings/oleObject191.bin"/><Relationship Id="rId4" Type="http://schemas.openxmlformats.org/officeDocument/2006/relationships/oleObject" Target="../embeddings/oleObject185.bin"/><Relationship Id="rId9" Type="http://schemas.openxmlformats.org/officeDocument/2006/relationships/oleObject" Target="../embeddings/oleObject190.bin"/><Relationship Id="rId14" Type="http://schemas.openxmlformats.org/officeDocument/2006/relationships/oleObject" Target="../embeddings/oleObject195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1.bin"/><Relationship Id="rId13" Type="http://schemas.openxmlformats.org/officeDocument/2006/relationships/oleObject" Target="../embeddings/oleObject206.bin"/><Relationship Id="rId3" Type="http://schemas.openxmlformats.org/officeDocument/2006/relationships/oleObject" Target="../embeddings/oleObject196.bin"/><Relationship Id="rId7" Type="http://schemas.openxmlformats.org/officeDocument/2006/relationships/oleObject" Target="../embeddings/oleObject200.bin"/><Relationship Id="rId12" Type="http://schemas.openxmlformats.org/officeDocument/2006/relationships/oleObject" Target="../embeddings/oleObject2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9.bin"/><Relationship Id="rId11" Type="http://schemas.openxmlformats.org/officeDocument/2006/relationships/oleObject" Target="../embeddings/oleObject204.bin"/><Relationship Id="rId5" Type="http://schemas.openxmlformats.org/officeDocument/2006/relationships/oleObject" Target="../embeddings/oleObject198.bin"/><Relationship Id="rId10" Type="http://schemas.openxmlformats.org/officeDocument/2006/relationships/oleObject" Target="../embeddings/oleObject203.bin"/><Relationship Id="rId4" Type="http://schemas.openxmlformats.org/officeDocument/2006/relationships/oleObject" Target="../embeddings/oleObject197.bin"/><Relationship Id="rId9" Type="http://schemas.openxmlformats.org/officeDocument/2006/relationships/oleObject" Target="../embeddings/oleObject202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2.bin"/><Relationship Id="rId3" Type="http://schemas.openxmlformats.org/officeDocument/2006/relationships/oleObject" Target="../embeddings/oleObject207.bin"/><Relationship Id="rId7" Type="http://schemas.openxmlformats.org/officeDocument/2006/relationships/oleObject" Target="../embeddings/oleObject2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10.bin"/><Relationship Id="rId5" Type="http://schemas.openxmlformats.org/officeDocument/2006/relationships/oleObject" Target="../embeddings/oleObject209.bin"/><Relationship Id="rId4" Type="http://schemas.openxmlformats.org/officeDocument/2006/relationships/oleObject" Target="../embeddings/oleObject208.bin"/><Relationship Id="rId9" Type="http://schemas.openxmlformats.org/officeDocument/2006/relationships/oleObject" Target="../embeddings/oleObject21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17.bin"/><Relationship Id="rId5" Type="http://schemas.openxmlformats.org/officeDocument/2006/relationships/oleObject" Target="../embeddings/oleObject216.bin"/><Relationship Id="rId4" Type="http://schemas.openxmlformats.org/officeDocument/2006/relationships/oleObject" Target="../embeddings/oleObject2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21.bin"/><Relationship Id="rId5" Type="http://schemas.openxmlformats.org/officeDocument/2006/relationships/oleObject" Target="../embeddings/oleObject220.bin"/><Relationship Id="rId4" Type="http://schemas.openxmlformats.org/officeDocument/2006/relationships/oleObject" Target="../embeddings/oleObject2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91718-4729-4712-813D-B35BB2EFC03F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８．クラスＮＰと多項式時間帰着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6E2C7-650F-4F22-AC36-F0AE3517AA81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非決定性計算例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14400" y="685800"/>
          <a:ext cx="698500" cy="508000"/>
        </p:xfrm>
        <a:graphic>
          <a:graphicData uri="http://schemas.openxmlformats.org/presentationml/2006/ole">
            <p:oleObj spid="_x0000_s5122" name="Equation" r:id="rId3" imgW="279360" imgH="203040" progId="Equation.DSMT4">
              <p:embed/>
            </p:oleObj>
          </a:graphicData>
        </a:graphic>
      </p:graphicFrame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762000" y="685800"/>
            <a:ext cx="6324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を判定する次のような、</a:t>
            </a:r>
          </a:p>
          <a:p>
            <a:r>
              <a:rPr lang="ja-JP" altLang="en-US"/>
              <a:t>非決定性多項式時間アルゴリズム存在する。</a:t>
            </a:r>
          </a:p>
          <a:p>
            <a:r>
              <a:rPr lang="ja-JP" altLang="en-US"/>
              <a:t>なお、　</a:t>
            </a:r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838200" y="3319482"/>
            <a:ext cx="69802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１．辺　　　から　　　まで、</a:t>
            </a:r>
          </a:p>
          <a:p>
            <a:r>
              <a:rPr lang="ja-JP" altLang="en-US"/>
              <a:t>　　ハミルトン閉路で辺を用いるかどうかを、</a:t>
            </a:r>
          </a:p>
          <a:p>
            <a:r>
              <a:rPr lang="ja-JP" altLang="en-US"/>
              <a:t>　　非決定的に定める。</a:t>
            </a:r>
          </a:p>
          <a:p>
            <a:r>
              <a:rPr lang="ja-JP" altLang="en-US"/>
              <a:t>２．１</a:t>
            </a:r>
            <a:r>
              <a:rPr lang="en-US" altLang="ja-JP"/>
              <a:t>.</a:t>
            </a:r>
            <a:r>
              <a:rPr lang="ja-JP" altLang="en-US"/>
              <a:t>で定めた辺集合が、ハミルトン閉路になっている</a:t>
            </a:r>
          </a:p>
          <a:p>
            <a:r>
              <a:rPr lang="ja-JP" altLang="en-US"/>
              <a:t>　　かどうかをチェックする。</a:t>
            </a:r>
          </a:p>
          <a:p>
            <a:r>
              <a:rPr lang="ja-JP" altLang="en-US"/>
              <a:t>３．２．において、ハミルトン閉路になっていいれば</a:t>
            </a:r>
          </a:p>
          <a:p>
            <a:r>
              <a:rPr lang="ja-JP" altLang="en-US"/>
              <a:t>　　</a:t>
            </a:r>
            <a:r>
              <a:rPr lang="en-US" altLang="ja-JP"/>
              <a:t>YES</a:t>
            </a:r>
            <a:r>
              <a:rPr lang="ja-JP" altLang="en-US"/>
              <a:t>、なってなければ</a:t>
            </a:r>
            <a:r>
              <a:rPr lang="en-US" altLang="ja-JP"/>
              <a:t>NO</a:t>
            </a:r>
          </a:p>
        </p:txBody>
      </p:sp>
      <p:sp>
        <p:nvSpPr>
          <p:cNvPr id="5130" name="AutoShape 7"/>
          <p:cNvSpPr>
            <a:spLocks noChangeArrowheads="1"/>
          </p:cNvSpPr>
          <p:nvPr/>
        </p:nvSpPr>
        <p:spPr bwMode="auto">
          <a:xfrm>
            <a:off x="685800" y="3090882"/>
            <a:ext cx="7391400" cy="3124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8"/>
          <p:cNvGraphicFramePr>
            <a:graphicFrameLocks noChangeAspect="1"/>
          </p:cNvGraphicFramePr>
          <p:nvPr/>
        </p:nvGraphicFramePr>
        <p:xfrm>
          <a:off x="1752600" y="3319482"/>
          <a:ext cx="387350" cy="457200"/>
        </p:xfrm>
        <a:graphic>
          <a:graphicData uri="http://schemas.openxmlformats.org/presentationml/2006/ole">
            <p:oleObj spid="_x0000_s512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2843213" y="3319482"/>
          <a:ext cx="492125" cy="457200"/>
        </p:xfrm>
        <a:graphic>
          <a:graphicData uri="http://schemas.openxmlformats.org/presentationml/2006/ole">
            <p:oleObj spid="_x0000_s5124" name="Equation" r:id="rId5" imgW="177480" imgH="164880" progId="Equation.DSMT4">
              <p:embed/>
            </p:oleObj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1524000" y="1828800"/>
          <a:ext cx="2743200" cy="476250"/>
        </p:xfrm>
        <a:graphic>
          <a:graphicData uri="http://schemas.openxmlformats.org/presentationml/2006/ole">
            <p:oleObj spid="_x0000_s5125" name="Equation" r:id="rId6" imgW="1168200" imgH="203040" progId="Equation.DSMT4">
              <p:embed/>
            </p:oleObj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85852" y="2857496"/>
            <a:ext cx="597952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66"/>
                </a:solidFill>
              </a:rPr>
              <a:t>アルゴリズム：　非決定性ハミルトン閉路判定</a:t>
            </a:r>
            <a:endParaRPr lang="ja-JP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59D00-3EED-432C-ACA1-B59614C7DEEB}" type="slidenum">
              <a:rPr lang="en-US" altLang="ja-JP"/>
              <a:pPr/>
              <a:t>11</a:t>
            </a:fld>
            <a:endParaRPr lang="en-US" altLang="ja-JP"/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609600" y="3279775"/>
          <a:ext cx="7696200" cy="530225"/>
        </p:xfrm>
        <a:graphic>
          <a:graphicData uri="http://schemas.openxmlformats.org/presentationml/2006/ole">
            <p:oleObj spid="_x0000_s6146" name="Equation" r:id="rId3" imgW="2946240" imgH="203040" progId="Equation.DSMT4">
              <p:embed/>
            </p:oleObj>
          </a:graphicData>
        </a:graphic>
      </p:graphicFrame>
      <p:sp>
        <p:nvSpPr>
          <p:cNvPr id="6163" name="Oval 21"/>
          <p:cNvSpPr>
            <a:spLocks noChangeArrowheads="1"/>
          </p:cNvSpPr>
          <p:nvPr/>
        </p:nvSpPr>
        <p:spPr bwMode="auto">
          <a:xfrm>
            <a:off x="2514600" y="12223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4" name="Oval 22"/>
          <p:cNvSpPr>
            <a:spLocks noChangeArrowheads="1"/>
          </p:cNvSpPr>
          <p:nvPr/>
        </p:nvSpPr>
        <p:spPr bwMode="auto">
          <a:xfrm>
            <a:off x="4114800" y="10699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5" name="Oval 23"/>
          <p:cNvSpPr>
            <a:spLocks noChangeArrowheads="1"/>
          </p:cNvSpPr>
          <p:nvPr/>
        </p:nvSpPr>
        <p:spPr bwMode="auto">
          <a:xfrm>
            <a:off x="2133600" y="20605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6" name="Oval 24"/>
          <p:cNvSpPr>
            <a:spLocks noChangeArrowheads="1"/>
          </p:cNvSpPr>
          <p:nvPr/>
        </p:nvSpPr>
        <p:spPr bwMode="auto">
          <a:xfrm>
            <a:off x="4191000" y="23653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7" name="Oval 25"/>
          <p:cNvSpPr>
            <a:spLocks noChangeArrowheads="1"/>
          </p:cNvSpPr>
          <p:nvPr/>
        </p:nvSpPr>
        <p:spPr bwMode="auto">
          <a:xfrm>
            <a:off x="5181600" y="18319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68" name="Line 26"/>
          <p:cNvSpPr>
            <a:spLocks noChangeShapeType="1"/>
          </p:cNvSpPr>
          <p:nvPr/>
        </p:nvSpPr>
        <p:spPr bwMode="auto">
          <a:xfrm flipH="1">
            <a:off x="2209800" y="1374775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9" name="Line 27"/>
          <p:cNvSpPr>
            <a:spLocks noChangeShapeType="1"/>
          </p:cNvSpPr>
          <p:nvPr/>
        </p:nvSpPr>
        <p:spPr bwMode="auto">
          <a:xfrm>
            <a:off x="2209800" y="2136775"/>
            <a:ext cx="2133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0" name="Line 28"/>
          <p:cNvSpPr>
            <a:spLocks noChangeShapeType="1"/>
          </p:cNvSpPr>
          <p:nvPr/>
        </p:nvSpPr>
        <p:spPr bwMode="auto">
          <a:xfrm>
            <a:off x="4267200" y="122237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1" name="Line 29"/>
          <p:cNvSpPr>
            <a:spLocks noChangeShapeType="1"/>
          </p:cNvSpPr>
          <p:nvPr/>
        </p:nvSpPr>
        <p:spPr bwMode="auto">
          <a:xfrm flipV="1">
            <a:off x="2590800" y="1146175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2" name="Line 30"/>
          <p:cNvSpPr>
            <a:spLocks noChangeShapeType="1"/>
          </p:cNvSpPr>
          <p:nvPr/>
        </p:nvSpPr>
        <p:spPr bwMode="auto">
          <a:xfrm>
            <a:off x="4267200" y="1146175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3" name="Line 31"/>
          <p:cNvSpPr>
            <a:spLocks noChangeShapeType="1"/>
          </p:cNvSpPr>
          <p:nvPr/>
        </p:nvSpPr>
        <p:spPr bwMode="auto">
          <a:xfrm flipV="1">
            <a:off x="4191000" y="1908175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2057400" y="993775"/>
          <a:ext cx="422275" cy="457200"/>
        </p:xfrm>
        <a:graphic>
          <a:graphicData uri="http://schemas.openxmlformats.org/presentationml/2006/ole">
            <p:oleObj spid="_x0000_s6147" name="Equation" r:id="rId4" imgW="152280" imgH="16488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1676400" y="2136775"/>
          <a:ext cx="422275" cy="457200"/>
        </p:xfrm>
        <a:graphic>
          <a:graphicData uri="http://schemas.openxmlformats.org/presentationml/2006/ole">
            <p:oleObj spid="_x0000_s6148" name="Equation" r:id="rId5" imgW="152280" imgH="164880" progId="Equation.DSMT4">
              <p:embed/>
            </p:oleObj>
          </a:graphicData>
        </a:graphic>
      </p:graphicFrame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4478338" y="765175"/>
          <a:ext cx="457200" cy="457200"/>
        </p:xfrm>
        <a:graphic>
          <a:graphicData uri="http://schemas.openxmlformats.org/presentationml/2006/ole">
            <p:oleObj spid="_x0000_s614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150" name="Object 1028"/>
          <p:cNvGraphicFramePr>
            <a:graphicFrameLocks noChangeAspect="1"/>
          </p:cNvGraphicFramePr>
          <p:nvPr/>
        </p:nvGraphicFramePr>
        <p:xfrm>
          <a:off x="4343400" y="2441575"/>
          <a:ext cx="457200" cy="457200"/>
        </p:xfrm>
        <a:graphic>
          <a:graphicData uri="http://schemas.openxmlformats.org/presentationml/2006/ole">
            <p:oleObj spid="_x0000_s615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6151" name="Object 1029"/>
          <p:cNvGraphicFramePr>
            <a:graphicFrameLocks noChangeAspect="1"/>
          </p:cNvGraphicFramePr>
          <p:nvPr/>
        </p:nvGraphicFramePr>
        <p:xfrm>
          <a:off x="5503863" y="1755775"/>
          <a:ext cx="422275" cy="457200"/>
        </p:xfrm>
        <a:graphic>
          <a:graphicData uri="http://schemas.openxmlformats.org/presentationml/2006/ole">
            <p:oleObj spid="_x0000_s6151" name="Equation" r:id="rId8" imgW="152280" imgH="164880" progId="Equation.DSMT4">
              <p:embed/>
            </p:oleObj>
          </a:graphicData>
        </a:graphic>
      </p:graphicFrame>
      <p:sp>
        <p:nvSpPr>
          <p:cNvPr id="6174" name="Rectangle 4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0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ハミルトン閉路問題のインスタンス１</a:t>
            </a:r>
          </a:p>
        </p:txBody>
      </p:sp>
      <p:graphicFrame>
        <p:nvGraphicFramePr>
          <p:cNvPr id="6152" name="Object 1030"/>
          <p:cNvGraphicFramePr>
            <a:graphicFrameLocks noChangeAspect="1"/>
          </p:cNvGraphicFramePr>
          <p:nvPr/>
        </p:nvGraphicFramePr>
        <p:xfrm>
          <a:off x="1905000" y="1447800"/>
          <a:ext cx="387350" cy="457200"/>
        </p:xfrm>
        <a:graphic>
          <a:graphicData uri="http://schemas.openxmlformats.org/presentationml/2006/ole">
            <p:oleObj spid="_x0000_s6152" name="Equation" r:id="rId9" imgW="139680" imgH="164880" progId="Equation.DSMT4">
              <p:embed/>
            </p:oleObj>
          </a:graphicData>
        </a:graphic>
      </p:graphicFrame>
      <p:graphicFrame>
        <p:nvGraphicFramePr>
          <p:cNvPr id="6153" name="Object 1031"/>
          <p:cNvGraphicFramePr>
            <a:graphicFrameLocks noChangeAspect="1"/>
          </p:cNvGraphicFramePr>
          <p:nvPr/>
        </p:nvGraphicFramePr>
        <p:xfrm>
          <a:off x="685800" y="1143000"/>
          <a:ext cx="574675" cy="609600"/>
        </p:xfrm>
        <a:graphic>
          <a:graphicData uri="http://schemas.openxmlformats.org/presentationml/2006/ole">
            <p:oleObj spid="_x0000_s6153" name="Equation" r:id="rId10" imgW="190440" imgH="203040" progId="Equation.DSMT4">
              <p:embed/>
            </p:oleObj>
          </a:graphicData>
        </a:graphic>
      </p:graphicFrame>
      <p:graphicFrame>
        <p:nvGraphicFramePr>
          <p:cNvPr id="6154" name="Object 1032"/>
          <p:cNvGraphicFramePr>
            <a:graphicFrameLocks noChangeAspect="1"/>
          </p:cNvGraphicFramePr>
          <p:nvPr/>
        </p:nvGraphicFramePr>
        <p:xfrm>
          <a:off x="3124200" y="762000"/>
          <a:ext cx="422275" cy="457200"/>
        </p:xfrm>
        <a:graphic>
          <a:graphicData uri="http://schemas.openxmlformats.org/presentationml/2006/ole">
            <p:oleObj spid="_x0000_s6154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6155" name="Object 1033"/>
          <p:cNvGraphicFramePr>
            <a:graphicFrameLocks noChangeAspect="1"/>
          </p:cNvGraphicFramePr>
          <p:nvPr/>
        </p:nvGraphicFramePr>
        <p:xfrm>
          <a:off x="2895600" y="2286000"/>
          <a:ext cx="422275" cy="457200"/>
        </p:xfrm>
        <a:graphic>
          <a:graphicData uri="http://schemas.openxmlformats.org/presentationml/2006/ole">
            <p:oleObj spid="_x0000_s6155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6156" name="Object 1034"/>
          <p:cNvGraphicFramePr>
            <a:graphicFrameLocks noChangeAspect="1"/>
          </p:cNvGraphicFramePr>
          <p:nvPr/>
        </p:nvGraphicFramePr>
        <p:xfrm>
          <a:off x="3810000" y="1600200"/>
          <a:ext cx="422275" cy="457200"/>
        </p:xfrm>
        <a:graphic>
          <a:graphicData uri="http://schemas.openxmlformats.org/presentationml/2006/ole">
            <p:oleObj spid="_x0000_s6156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6157" name="Object 1035"/>
          <p:cNvGraphicFramePr>
            <a:graphicFrameLocks noChangeAspect="1"/>
          </p:cNvGraphicFramePr>
          <p:nvPr/>
        </p:nvGraphicFramePr>
        <p:xfrm>
          <a:off x="4800600" y="1219200"/>
          <a:ext cx="422275" cy="457200"/>
        </p:xfrm>
        <a:graphic>
          <a:graphicData uri="http://schemas.openxmlformats.org/presentationml/2006/ole">
            <p:oleObj spid="_x0000_s6157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6158" name="Object 1036"/>
          <p:cNvGraphicFramePr>
            <a:graphicFrameLocks noChangeAspect="1"/>
          </p:cNvGraphicFramePr>
          <p:nvPr/>
        </p:nvGraphicFramePr>
        <p:xfrm>
          <a:off x="4876800" y="2133600"/>
          <a:ext cx="422275" cy="457200"/>
        </p:xfrm>
        <a:graphic>
          <a:graphicData uri="http://schemas.openxmlformats.org/presentationml/2006/ole">
            <p:oleObj spid="_x0000_s6158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6159" name="Object 1037"/>
          <p:cNvGraphicFramePr>
            <a:graphicFrameLocks noChangeAspect="1"/>
          </p:cNvGraphicFramePr>
          <p:nvPr/>
        </p:nvGraphicFramePr>
        <p:xfrm>
          <a:off x="838200" y="4343400"/>
          <a:ext cx="358775" cy="381000"/>
        </p:xfrm>
        <a:graphic>
          <a:graphicData uri="http://schemas.openxmlformats.org/presentationml/2006/ole">
            <p:oleObj spid="_x0000_s6159" name="Equation" r:id="rId16" imgW="190440" imgH="203040" progId="Equation.DSMT4">
              <p:embed/>
            </p:oleObj>
          </a:graphicData>
        </a:graphic>
      </p:graphicFrame>
      <p:sp>
        <p:nvSpPr>
          <p:cNvPr id="6175" name="Text Box 49"/>
          <p:cNvSpPr txBox="1">
            <a:spLocks noChangeArrowheads="1"/>
          </p:cNvSpPr>
          <p:nvPr/>
        </p:nvSpPr>
        <p:spPr bwMode="auto">
          <a:xfrm>
            <a:off x="1219200" y="42672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には、</a:t>
            </a:r>
          </a:p>
        </p:txBody>
      </p:sp>
      <p:graphicFrame>
        <p:nvGraphicFramePr>
          <p:cNvPr id="6160" name="Object 1038"/>
          <p:cNvGraphicFramePr>
            <a:graphicFrameLocks noChangeAspect="1"/>
          </p:cNvGraphicFramePr>
          <p:nvPr/>
        </p:nvGraphicFramePr>
        <p:xfrm>
          <a:off x="1981200" y="4876800"/>
          <a:ext cx="1549400" cy="457200"/>
        </p:xfrm>
        <a:graphic>
          <a:graphicData uri="http://schemas.openxmlformats.org/presentationml/2006/ole">
            <p:oleObj spid="_x0000_s6160" name="Equation" r:id="rId17" imgW="558720" imgH="164880" progId="Equation.DSMT4">
              <p:embed/>
            </p:oleObj>
          </a:graphicData>
        </a:graphic>
      </p:graphicFrame>
      <p:sp>
        <p:nvSpPr>
          <p:cNvPr id="6176" name="Text Box 51"/>
          <p:cNvSpPr txBox="1">
            <a:spLocks noChangeArrowheads="1"/>
          </p:cNvSpPr>
          <p:nvPr/>
        </p:nvSpPr>
        <p:spPr bwMode="auto">
          <a:xfrm>
            <a:off x="685800" y="5486400"/>
            <a:ext cx="4481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というハミルトン閉路が存在する。</a:t>
            </a:r>
          </a:p>
          <a:p>
            <a:r>
              <a:rPr lang="ja-JP" altLang="en-US"/>
              <a:t>よって、</a:t>
            </a:r>
          </a:p>
          <a:p>
            <a:endParaRPr lang="en-US" altLang="ja-JP"/>
          </a:p>
        </p:txBody>
      </p:sp>
      <p:graphicFrame>
        <p:nvGraphicFramePr>
          <p:cNvPr id="6161" name="Object 1039"/>
          <p:cNvGraphicFramePr>
            <a:graphicFrameLocks noChangeAspect="1"/>
          </p:cNvGraphicFramePr>
          <p:nvPr/>
        </p:nvGraphicFramePr>
        <p:xfrm>
          <a:off x="2362200" y="6096000"/>
          <a:ext cx="1524000" cy="508000"/>
        </p:xfrm>
        <a:graphic>
          <a:graphicData uri="http://schemas.openxmlformats.org/presentationml/2006/ole">
            <p:oleObj spid="_x0000_s6161" name="Equation" r:id="rId18" imgW="609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99F113-CF0D-43B4-9291-2A650CB71F66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71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非決定性計算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609600"/>
          <a:ext cx="1524000" cy="508000"/>
        </p:xfrm>
        <a:graphic>
          <a:graphicData uri="http://schemas.openxmlformats.org/presentationml/2006/ole">
            <p:oleObj spid="_x0000_s7170" name="Equation" r:id="rId3" imgW="609480" imgH="203040" progId="Equation.DSMT4">
              <p:embed/>
            </p:oleObj>
          </a:graphicData>
        </a:graphic>
      </p:graphicFrame>
      <p:sp>
        <p:nvSpPr>
          <p:cNvPr id="7185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720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であるが、その受理までの計算をみてみる。</a:t>
            </a:r>
          </a:p>
        </p:txBody>
      </p:sp>
      <p:sp>
        <p:nvSpPr>
          <p:cNvPr id="7186" name="Oval 7"/>
          <p:cNvSpPr>
            <a:spLocks noChangeArrowheads="1"/>
          </p:cNvSpPr>
          <p:nvPr/>
        </p:nvSpPr>
        <p:spPr bwMode="auto">
          <a:xfrm>
            <a:off x="1752600" y="1295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87" name="Oval 8"/>
          <p:cNvSpPr>
            <a:spLocks noChangeArrowheads="1"/>
          </p:cNvSpPr>
          <p:nvPr/>
        </p:nvSpPr>
        <p:spPr bwMode="auto">
          <a:xfrm>
            <a:off x="12954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88" name="Oval 9"/>
          <p:cNvSpPr>
            <a:spLocks noChangeArrowheads="1"/>
          </p:cNvSpPr>
          <p:nvPr/>
        </p:nvSpPr>
        <p:spPr bwMode="auto">
          <a:xfrm>
            <a:off x="2362200" y="190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89" name="Oval 12"/>
          <p:cNvSpPr>
            <a:spLocks noChangeArrowheads="1"/>
          </p:cNvSpPr>
          <p:nvPr/>
        </p:nvSpPr>
        <p:spPr bwMode="auto">
          <a:xfrm>
            <a:off x="25146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90" name="Oval 13"/>
          <p:cNvSpPr>
            <a:spLocks noChangeArrowheads="1"/>
          </p:cNvSpPr>
          <p:nvPr/>
        </p:nvSpPr>
        <p:spPr bwMode="auto">
          <a:xfrm>
            <a:off x="35052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91" name="Oval 14"/>
          <p:cNvSpPr>
            <a:spLocks noChangeArrowheads="1"/>
          </p:cNvSpPr>
          <p:nvPr/>
        </p:nvSpPr>
        <p:spPr bwMode="auto">
          <a:xfrm>
            <a:off x="3124200" y="3733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92" name="Oval 15"/>
          <p:cNvSpPr>
            <a:spLocks noChangeArrowheads="1"/>
          </p:cNvSpPr>
          <p:nvPr/>
        </p:nvSpPr>
        <p:spPr bwMode="auto">
          <a:xfrm>
            <a:off x="39624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93" name="Oval 16"/>
          <p:cNvSpPr>
            <a:spLocks noChangeArrowheads="1"/>
          </p:cNvSpPr>
          <p:nvPr/>
        </p:nvSpPr>
        <p:spPr bwMode="auto">
          <a:xfrm>
            <a:off x="26670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194" name="Oval 17"/>
          <p:cNvSpPr>
            <a:spLocks noChangeArrowheads="1"/>
          </p:cNvSpPr>
          <p:nvPr/>
        </p:nvSpPr>
        <p:spPr bwMode="auto">
          <a:xfrm>
            <a:off x="3581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7171" name="Object 20"/>
          <p:cNvGraphicFramePr>
            <a:graphicFrameLocks noChangeAspect="1"/>
          </p:cNvGraphicFramePr>
          <p:nvPr/>
        </p:nvGraphicFramePr>
        <p:xfrm>
          <a:off x="1676400" y="1447800"/>
          <a:ext cx="322263" cy="381000"/>
        </p:xfrm>
        <a:graphic>
          <a:graphicData uri="http://schemas.openxmlformats.org/presentationml/2006/ole">
            <p:oleObj spid="_x0000_s7171" name="Equation" r:id="rId4" imgW="139680" imgH="164880" progId="Equation.DSMT4">
              <p:embed/>
            </p:oleObj>
          </a:graphicData>
        </a:graphic>
      </p:graphicFrame>
      <p:graphicFrame>
        <p:nvGraphicFramePr>
          <p:cNvPr id="7172" name="Object 21"/>
          <p:cNvGraphicFramePr>
            <a:graphicFrameLocks noChangeAspect="1"/>
          </p:cNvGraphicFramePr>
          <p:nvPr/>
        </p:nvGraphicFramePr>
        <p:xfrm>
          <a:off x="2347913" y="2057400"/>
          <a:ext cx="352425" cy="381000"/>
        </p:xfrm>
        <a:graphic>
          <a:graphicData uri="http://schemas.openxmlformats.org/presentationml/2006/ole">
            <p:oleObj spid="_x0000_s7172" name="Equation" r:id="rId5" imgW="152280" imgH="164880" progId="Equation.DSMT4">
              <p:embed/>
            </p:oleObj>
          </a:graphicData>
        </a:graphic>
      </p:graphicFrame>
      <p:graphicFrame>
        <p:nvGraphicFramePr>
          <p:cNvPr id="7173" name="Object 22"/>
          <p:cNvGraphicFramePr>
            <a:graphicFrameLocks noChangeAspect="1"/>
          </p:cNvGraphicFramePr>
          <p:nvPr/>
        </p:nvGraphicFramePr>
        <p:xfrm>
          <a:off x="1128713" y="2057400"/>
          <a:ext cx="352425" cy="381000"/>
        </p:xfrm>
        <a:graphic>
          <a:graphicData uri="http://schemas.openxmlformats.org/presentationml/2006/ole">
            <p:oleObj spid="_x0000_s7173" name="Equation" r:id="rId6" imgW="152280" imgH="164880" progId="Equation.DSMT4">
              <p:embed/>
            </p:oleObj>
          </a:graphicData>
        </a:graphic>
      </p:graphicFrame>
      <p:sp>
        <p:nvSpPr>
          <p:cNvPr id="7195" name="Line 23"/>
          <p:cNvSpPr>
            <a:spLocks noChangeShapeType="1"/>
          </p:cNvSpPr>
          <p:nvPr/>
        </p:nvSpPr>
        <p:spPr bwMode="auto">
          <a:xfrm flipH="1">
            <a:off x="1371600" y="1371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96" name="Line 24"/>
          <p:cNvSpPr>
            <a:spLocks noChangeShapeType="1"/>
          </p:cNvSpPr>
          <p:nvPr/>
        </p:nvSpPr>
        <p:spPr bwMode="auto">
          <a:xfrm>
            <a:off x="1905000" y="1447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97" name="Line 25"/>
          <p:cNvSpPr>
            <a:spLocks noChangeShapeType="1"/>
          </p:cNvSpPr>
          <p:nvPr/>
        </p:nvSpPr>
        <p:spPr bwMode="auto">
          <a:xfrm flipH="1">
            <a:off x="990600" y="1905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98" name="Line 26"/>
          <p:cNvSpPr>
            <a:spLocks noChangeShapeType="1"/>
          </p:cNvSpPr>
          <p:nvPr/>
        </p:nvSpPr>
        <p:spPr bwMode="auto">
          <a:xfrm>
            <a:off x="1447800" y="1981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99" name="Line 28"/>
          <p:cNvSpPr>
            <a:spLocks noChangeShapeType="1"/>
          </p:cNvSpPr>
          <p:nvPr/>
        </p:nvSpPr>
        <p:spPr bwMode="auto">
          <a:xfrm flipH="1">
            <a:off x="1981200" y="198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00" name="Line 29"/>
          <p:cNvSpPr>
            <a:spLocks noChangeShapeType="1"/>
          </p:cNvSpPr>
          <p:nvPr/>
        </p:nvSpPr>
        <p:spPr bwMode="auto">
          <a:xfrm>
            <a:off x="2514600" y="2057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01" name="Oval 30"/>
          <p:cNvSpPr>
            <a:spLocks noChangeArrowheads="1"/>
          </p:cNvSpPr>
          <p:nvPr/>
        </p:nvSpPr>
        <p:spPr bwMode="auto">
          <a:xfrm>
            <a:off x="19050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202" name="Oval 31"/>
          <p:cNvSpPr>
            <a:spLocks noChangeArrowheads="1"/>
          </p:cNvSpPr>
          <p:nvPr/>
        </p:nvSpPr>
        <p:spPr bwMode="auto">
          <a:xfrm>
            <a:off x="28956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7174" name="Object 32"/>
          <p:cNvGraphicFramePr>
            <a:graphicFrameLocks noChangeAspect="1"/>
          </p:cNvGraphicFramePr>
          <p:nvPr/>
        </p:nvGraphicFramePr>
        <p:xfrm>
          <a:off x="2895600" y="2667000"/>
          <a:ext cx="352425" cy="381000"/>
        </p:xfrm>
        <a:graphic>
          <a:graphicData uri="http://schemas.openxmlformats.org/presentationml/2006/ole">
            <p:oleObj spid="_x0000_s7174" name="Equation" r:id="rId7" imgW="152280" imgH="164880" progId="Equation.DSMT4">
              <p:embed/>
            </p:oleObj>
          </a:graphicData>
        </a:graphic>
      </p:graphicFrame>
      <p:graphicFrame>
        <p:nvGraphicFramePr>
          <p:cNvPr id="7175" name="Object 33"/>
          <p:cNvGraphicFramePr>
            <a:graphicFrameLocks noChangeAspect="1"/>
          </p:cNvGraphicFramePr>
          <p:nvPr/>
        </p:nvGraphicFramePr>
        <p:xfrm>
          <a:off x="1828800" y="2667000"/>
          <a:ext cx="352425" cy="381000"/>
        </p:xfrm>
        <a:graphic>
          <a:graphicData uri="http://schemas.openxmlformats.org/presentationml/2006/ole">
            <p:oleObj spid="_x0000_s7175" name="Equation" r:id="rId8" imgW="152280" imgH="164880" progId="Equation.DSMT4">
              <p:embed/>
            </p:oleObj>
          </a:graphicData>
        </a:graphic>
      </p:graphicFrame>
      <p:sp>
        <p:nvSpPr>
          <p:cNvPr id="7203" name="Line 34"/>
          <p:cNvSpPr>
            <a:spLocks noChangeShapeType="1"/>
          </p:cNvSpPr>
          <p:nvPr/>
        </p:nvSpPr>
        <p:spPr bwMode="auto">
          <a:xfrm flipH="1">
            <a:off x="1600200" y="2514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04" name="Line 35"/>
          <p:cNvSpPr>
            <a:spLocks noChangeShapeType="1"/>
          </p:cNvSpPr>
          <p:nvPr/>
        </p:nvSpPr>
        <p:spPr bwMode="auto">
          <a:xfrm>
            <a:off x="2057400" y="2590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05" name="Line 36"/>
          <p:cNvSpPr>
            <a:spLocks noChangeShapeType="1"/>
          </p:cNvSpPr>
          <p:nvPr/>
        </p:nvSpPr>
        <p:spPr bwMode="auto">
          <a:xfrm flipH="1">
            <a:off x="2667000" y="2667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06" name="Line 37"/>
          <p:cNvSpPr>
            <a:spLocks noChangeShapeType="1"/>
          </p:cNvSpPr>
          <p:nvPr/>
        </p:nvSpPr>
        <p:spPr bwMode="auto">
          <a:xfrm>
            <a:off x="3048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6" name="Object 38"/>
          <p:cNvGraphicFramePr>
            <a:graphicFrameLocks noChangeAspect="1"/>
          </p:cNvGraphicFramePr>
          <p:nvPr/>
        </p:nvGraphicFramePr>
        <p:xfrm>
          <a:off x="3505200" y="3200400"/>
          <a:ext cx="352425" cy="381000"/>
        </p:xfrm>
        <a:graphic>
          <a:graphicData uri="http://schemas.openxmlformats.org/presentationml/2006/ole">
            <p:oleObj spid="_x0000_s7176" name="Equation" r:id="rId9" imgW="152280" imgH="164880" progId="Equation.DSMT4">
              <p:embed/>
            </p:oleObj>
          </a:graphicData>
        </a:graphic>
      </p:graphicFrame>
      <p:sp>
        <p:nvSpPr>
          <p:cNvPr id="7207" name="Oval 39"/>
          <p:cNvSpPr>
            <a:spLocks noChangeArrowheads="1"/>
          </p:cNvSpPr>
          <p:nvPr/>
        </p:nvSpPr>
        <p:spPr bwMode="auto">
          <a:xfrm>
            <a:off x="4038600" y="50292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200400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graphicFrame>
        <p:nvGraphicFramePr>
          <p:cNvPr id="7177" name="Object 41"/>
          <p:cNvGraphicFramePr>
            <a:graphicFrameLocks noChangeAspect="1"/>
          </p:cNvGraphicFramePr>
          <p:nvPr/>
        </p:nvGraphicFramePr>
        <p:xfrm>
          <a:off x="2438400" y="3352800"/>
          <a:ext cx="352425" cy="381000"/>
        </p:xfrm>
        <a:graphic>
          <a:graphicData uri="http://schemas.openxmlformats.org/presentationml/2006/ole">
            <p:oleObj spid="_x0000_s7177" name="Equation" r:id="rId10" imgW="152280" imgH="164880" progId="Equation.DSMT4">
              <p:embed/>
            </p:oleObj>
          </a:graphicData>
        </a:graphic>
      </p:graphicFrame>
      <p:sp>
        <p:nvSpPr>
          <p:cNvPr id="7209" name="Line 42"/>
          <p:cNvSpPr>
            <a:spLocks noChangeShapeType="1"/>
          </p:cNvSpPr>
          <p:nvPr/>
        </p:nvSpPr>
        <p:spPr bwMode="auto">
          <a:xfrm flipH="1">
            <a:off x="2209800" y="3200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0" name="Line 43"/>
          <p:cNvSpPr>
            <a:spLocks noChangeShapeType="1"/>
          </p:cNvSpPr>
          <p:nvPr/>
        </p:nvSpPr>
        <p:spPr bwMode="auto">
          <a:xfrm>
            <a:off x="2667000" y="3276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1" name="Line 44"/>
          <p:cNvSpPr>
            <a:spLocks noChangeShapeType="1"/>
          </p:cNvSpPr>
          <p:nvPr/>
        </p:nvSpPr>
        <p:spPr bwMode="auto">
          <a:xfrm flipH="1">
            <a:off x="3200400" y="3200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2" name="Line 45"/>
          <p:cNvSpPr>
            <a:spLocks noChangeShapeType="1"/>
          </p:cNvSpPr>
          <p:nvPr/>
        </p:nvSpPr>
        <p:spPr bwMode="auto">
          <a:xfrm>
            <a:off x="3657600" y="3200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8" name="Object 46"/>
          <p:cNvGraphicFramePr>
            <a:graphicFrameLocks noChangeAspect="1"/>
          </p:cNvGraphicFramePr>
          <p:nvPr/>
        </p:nvGraphicFramePr>
        <p:xfrm>
          <a:off x="3048000" y="3962400"/>
          <a:ext cx="352425" cy="381000"/>
        </p:xfrm>
        <a:graphic>
          <a:graphicData uri="http://schemas.openxmlformats.org/presentationml/2006/ole">
            <p:oleObj spid="_x0000_s7178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7179" name="Object 47"/>
          <p:cNvGraphicFramePr>
            <a:graphicFrameLocks noChangeAspect="1"/>
          </p:cNvGraphicFramePr>
          <p:nvPr/>
        </p:nvGraphicFramePr>
        <p:xfrm>
          <a:off x="3962400" y="3886200"/>
          <a:ext cx="352425" cy="381000"/>
        </p:xfrm>
        <a:graphic>
          <a:graphicData uri="http://schemas.openxmlformats.org/presentationml/2006/ole">
            <p:oleObj spid="_x0000_s7179" name="Equation" r:id="rId12" imgW="152280" imgH="164880" progId="Equation.DSMT4">
              <p:embed/>
            </p:oleObj>
          </a:graphicData>
        </a:graphic>
      </p:graphicFrame>
      <p:sp>
        <p:nvSpPr>
          <p:cNvPr id="7213" name="Text Box 48"/>
          <p:cNvSpPr txBox="1">
            <a:spLocks noChangeArrowheads="1"/>
          </p:cNvSpPr>
          <p:nvPr/>
        </p:nvSpPr>
        <p:spPr bwMode="auto">
          <a:xfrm>
            <a:off x="2590800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7214" name="Text Box 49"/>
          <p:cNvSpPr txBox="1">
            <a:spLocks noChangeArrowheads="1"/>
          </p:cNvSpPr>
          <p:nvPr/>
        </p:nvSpPr>
        <p:spPr bwMode="auto">
          <a:xfrm>
            <a:off x="1905000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graphicFrame>
        <p:nvGraphicFramePr>
          <p:cNvPr id="7180" name="Object 50"/>
          <p:cNvGraphicFramePr>
            <a:graphicFrameLocks noChangeAspect="1"/>
          </p:cNvGraphicFramePr>
          <p:nvPr/>
        </p:nvGraphicFramePr>
        <p:xfrm>
          <a:off x="2209800" y="4419600"/>
          <a:ext cx="352425" cy="381000"/>
        </p:xfrm>
        <a:graphic>
          <a:graphicData uri="http://schemas.openxmlformats.org/presentationml/2006/ole">
            <p:oleObj spid="_x0000_s7180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7181" name="Object 51"/>
          <p:cNvGraphicFramePr>
            <a:graphicFrameLocks noChangeAspect="1"/>
          </p:cNvGraphicFramePr>
          <p:nvPr/>
        </p:nvGraphicFramePr>
        <p:xfrm>
          <a:off x="3657600" y="4648200"/>
          <a:ext cx="352425" cy="381000"/>
        </p:xfrm>
        <a:graphic>
          <a:graphicData uri="http://schemas.openxmlformats.org/presentationml/2006/ole">
            <p:oleObj spid="_x0000_s7181" name="Equation" r:id="rId14" imgW="152280" imgH="164880" progId="Equation.DSMT4">
              <p:embed/>
            </p:oleObj>
          </a:graphicData>
        </a:graphic>
      </p:graphicFrame>
      <p:sp>
        <p:nvSpPr>
          <p:cNvPr id="7215" name="Line 52"/>
          <p:cNvSpPr>
            <a:spLocks noChangeShapeType="1"/>
          </p:cNvSpPr>
          <p:nvPr/>
        </p:nvSpPr>
        <p:spPr bwMode="auto">
          <a:xfrm flipH="1">
            <a:off x="2743200" y="3810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6" name="Line 53"/>
          <p:cNvSpPr>
            <a:spLocks noChangeShapeType="1"/>
          </p:cNvSpPr>
          <p:nvPr/>
        </p:nvSpPr>
        <p:spPr bwMode="auto">
          <a:xfrm>
            <a:off x="32004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7" name="Line 56"/>
          <p:cNvSpPr>
            <a:spLocks noChangeShapeType="1"/>
          </p:cNvSpPr>
          <p:nvPr/>
        </p:nvSpPr>
        <p:spPr bwMode="auto">
          <a:xfrm flipH="1">
            <a:off x="2286000" y="4495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8" name="Line 57"/>
          <p:cNvSpPr>
            <a:spLocks noChangeShapeType="1"/>
          </p:cNvSpPr>
          <p:nvPr/>
        </p:nvSpPr>
        <p:spPr bwMode="auto">
          <a:xfrm>
            <a:off x="2743200" y="4495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9" name="Line 58"/>
          <p:cNvSpPr>
            <a:spLocks noChangeShapeType="1"/>
          </p:cNvSpPr>
          <p:nvPr/>
        </p:nvSpPr>
        <p:spPr bwMode="auto">
          <a:xfrm flipH="1">
            <a:off x="3429000" y="4495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20" name="Line 59"/>
          <p:cNvSpPr>
            <a:spLocks noChangeShapeType="1"/>
          </p:cNvSpPr>
          <p:nvPr/>
        </p:nvSpPr>
        <p:spPr bwMode="auto">
          <a:xfrm>
            <a:off x="3657600" y="4495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21" name="Line 60"/>
          <p:cNvSpPr>
            <a:spLocks noChangeShapeType="1"/>
          </p:cNvSpPr>
          <p:nvPr/>
        </p:nvSpPr>
        <p:spPr bwMode="auto">
          <a:xfrm flipH="1">
            <a:off x="38100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22" name="Line 61"/>
          <p:cNvSpPr>
            <a:spLocks noChangeShapeType="1"/>
          </p:cNvSpPr>
          <p:nvPr/>
        </p:nvSpPr>
        <p:spPr bwMode="auto">
          <a:xfrm>
            <a:off x="4114800" y="3810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23" name="Text Box 62"/>
          <p:cNvSpPr txBox="1">
            <a:spLocks noChangeArrowheads="1"/>
          </p:cNvSpPr>
          <p:nvPr/>
        </p:nvSpPr>
        <p:spPr bwMode="auto">
          <a:xfrm>
            <a:off x="4648200" y="1371600"/>
            <a:ext cx="3232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この木において、</a:t>
            </a:r>
          </a:p>
          <a:p>
            <a:r>
              <a:rPr lang="ja-JP" altLang="en-US"/>
              <a:t>右ならその辺を用いて、</a:t>
            </a:r>
          </a:p>
          <a:p>
            <a:r>
              <a:rPr lang="ja-JP" altLang="en-US"/>
              <a:t>左なら用いないとする。</a:t>
            </a:r>
          </a:p>
        </p:txBody>
      </p:sp>
      <p:sp>
        <p:nvSpPr>
          <p:cNvPr id="7224" name="Text Box 63"/>
          <p:cNvSpPr txBox="1">
            <a:spLocks noChangeArrowheads="1"/>
          </p:cNvSpPr>
          <p:nvPr/>
        </p:nvSpPr>
        <p:spPr bwMode="auto">
          <a:xfrm>
            <a:off x="4784725" y="2763838"/>
            <a:ext cx="305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この受理される場合の</a:t>
            </a:r>
          </a:p>
          <a:p>
            <a:r>
              <a:rPr lang="ja-JP" altLang="en-US"/>
              <a:t>計算パスの長さは</a:t>
            </a:r>
          </a:p>
          <a:p>
            <a:r>
              <a:rPr lang="ja-JP" altLang="en-US"/>
              <a:t>明かに　　　　である。</a:t>
            </a:r>
          </a:p>
        </p:txBody>
      </p:sp>
      <p:graphicFrame>
        <p:nvGraphicFramePr>
          <p:cNvPr id="7182" name="Object 64"/>
          <p:cNvGraphicFramePr>
            <a:graphicFrameLocks noChangeAspect="1"/>
          </p:cNvGraphicFramePr>
          <p:nvPr/>
        </p:nvGraphicFramePr>
        <p:xfrm>
          <a:off x="5791200" y="3521075"/>
          <a:ext cx="685800" cy="365125"/>
        </p:xfrm>
        <a:graphic>
          <a:graphicData uri="http://schemas.openxmlformats.org/presentationml/2006/ole">
            <p:oleObj spid="_x0000_s7182" name="Equation" r:id="rId15" imgW="380880" imgH="203040" progId="Equation.DSMT4">
              <p:embed/>
            </p:oleObj>
          </a:graphicData>
        </a:graphic>
      </p:graphicFrame>
      <p:sp>
        <p:nvSpPr>
          <p:cNvPr id="7225" name="Text Box 65"/>
          <p:cNvSpPr txBox="1">
            <a:spLocks noChangeArrowheads="1"/>
          </p:cNvSpPr>
          <p:nvPr/>
        </p:nvSpPr>
        <p:spPr bwMode="auto">
          <a:xfrm>
            <a:off x="1219200" y="5791200"/>
            <a:ext cx="4703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このように、ハミルトン閉路問題は、</a:t>
            </a:r>
          </a:p>
          <a:p>
            <a:r>
              <a:rPr lang="ja-JP" altLang="en-US"/>
              <a:t>明らかに</a:t>
            </a:r>
            <a:r>
              <a:rPr lang="en-US" altLang="ja-JP"/>
              <a:t>NP</a:t>
            </a:r>
            <a:r>
              <a:rPr lang="ja-JP" altLang="en-US"/>
              <a:t>に属する。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84FB1E-1E24-492B-8C49-4D61B5F02733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8209" name="Line 34"/>
          <p:cNvSpPr>
            <a:spLocks noChangeShapeType="1"/>
          </p:cNvSpPr>
          <p:nvPr/>
        </p:nvSpPr>
        <p:spPr bwMode="auto">
          <a:xfrm>
            <a:off x="3352800" y="1066800"/>
            <a:ext cx="1752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0" name="Rectangle 32"/>
          <p:cNvSpPr>
            <a:spLocks noChangeArrowheads="1"/>
          </p:cNvSpPr>
          <p:nvPr/>
        </p:nvSpPr>
        <p:spPr bwMode="auto">
          <a:xfrm>
            <a:off x="3352800" y="990600"/>
            <a:ext cx="1752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11" name="Oval 3"/>
          <p:cNvSpPr>
            <a:spLocks noChangeArrowheads="1"/>
          </p:cNvSpPr>
          <p:nvPr/>
        </p:nvSpPr>
        <p:spPr bwMode="auto">
          <a:xfrm>
            <a:off x="49530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12" name="Oval 5"/>
          <p:cNvSpPr>
            <a:spLocks noChangeArrowheads="1"/>
          </p:cNvSpPr>
          <p:nvPr/>
        </p:nvSpPr>
        <p:spPr bwMode="auto">
          <a:xfrm>
            <a:off x="495300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13" name="Oval 6"/>
          <p:cNvSpPr>
            <a:spLocks noChangeArrowheads="1"/>
          </p:cNvSpPr>
          <p:nvPr/>
        </p:nvSpPr>
        <p:spPr bwMode="auto">
          <a:xfrm>
            <a:off x="32766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14" name="Oval 7"/>
          <p:cNvSpPr>
            <a:spLocks noChangeArrowheads="1"/>
          </p:cNvSpPr>
          <p:nvPr/>
        </p:nvSpPr>
        <p:spPr bwMode="auto">
          <a:xfrm>
            <a:off x="3276600" y="914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8194" name="Object 14"/>
          <p:cNvGraphicFramePr>
            <a:graphicFrameLocks noChangeAspect="1"/>
          </p:cNvGraphicFramePr>
          <p:nvPr/>
        </p:nvGraphicFramePr>
        <p:xfrm>
          <a:off x="2801938" y="762000"/>
          <a:ext cx="457200" cy="457200"/>
        </p:xfrm>
        <a:graphic>
          <a:graphicData uri="http://schemas.openxmlformats.org/presentationml/2006/ole">
            <p:oleObj spid="_x0000_s8194" name="Equation" r:id="rId3" imgW="164880" imgH="164880" progId="Equation.DSMT4">
              <p:embed/>
            </p:oleObj>
          </a:graphicData>
        </a:graphic>
      </p:graphicFrame>
      <p:sp>
        <p:nvSpPr>
          <p:cNvPr id="821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インスタンス２</a:t>
            </a:r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/>
        </p:nvGraphicFramePr>
        <p:xfrm>
          <a:off x="2819400" y="1600200"/>
          <a:ext cx="387350" cy="561975"/>
        </p:xfrm>
        <a:graphic>
          <a:graphicData uri="http://schemas.openxmlformats.org/presentationml/2006/ole">
            <p:oleObj spid="_x0000_s8195" name="Equation" r:id="rId4" imgW="139680" imgH="203040" progId="Equation.DSMT4">
              <p:embed/>
            </p:oleObj>
          </a:graphicData>
        </a:graphic>
      </p:graphicFrame>
      <p:graphicFrame>
        <p:nvGraphicFramePr>
          <p:cNvPr id="8196" name="Object 21"/>
          <p:cNvGraphicFramePr>
            <a:graphicFrameLocks noChangeAspect="1"/>
          </p:cNvGraphicFramePr>
          <p:nvPr/>
        </p:nvGraphicFramePr>
        <p:xfrm>
          <a:off x="457200" y="1219200"/>
          <a:ext cx="2336800" cy="609600"/>
        </p:xfrm>
        <a:graphic>
          <a:graphicData uri="http://schemas.openxmlformats.org/presentationml/2006/ole">
            <p:oleObj spid="_x0000_s8196" name="Equation" r:id="rId5" imgW="774360" imgH="203040" progId="Equation.DSMT4">
              <p:embed/>
            </p:oleObj>
          </a:graphicData>
        </a:graphic>
      </p:graphicFrame>
      <p:graphicFrame>
        <p:nvGraphicFramePr>
          <p:cNvPr id="8197" name="Object 27"/>
          <p:cNvGraphicFramePr>
            <a:graphicFrameLocks noChangeAspect="1"/>
          </p:cNvGraphicFramePr>
          <p:nvPr/>
        </p:nvGraphicFramePr>
        <p:xfrm>
          <a:off x="838200" y="4343400"/>
          <a:ext cx="358775" cy="381000"/>
        </p:xfrm>
        <a:graphic>
          <a:graphicData uri="http://schemas.openxmlformats.org/presentationml/2006/ole">
            <p:oleObj spid="_x0000_s8197" name="Equation" r:id="rId6" imgW="190440" imgH="203040" progId="Equation.DSMT4">
              <p:embed/>
            </p:oleObj>
          </a:graphicData>
        </a:graphic>
      </p:graphicFrame>
      <p:sp>
        <p:nvSpPr>
          <p:cNvPr id="8216" name="Text Box 28"/>
          <p:cNvSpPr txBox="1">
            <a:spLocks noChangeArrowheads="1"/>
          </p:cNvSpPr>
          <p:nvPr/>
        </p:nvSpPr>
        <p:spPr bwMode="auto">
          <a:xfrm>
            <a:off x="838200" y="4267200"/>
            <a:ext cx="5184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には、ハミルトン閉路が存在しない。</a:t>
            </a:r>
          </a:p>
          <a:p>
            <a:r>
              <a:rPr lang="ja-JP" altLang="en-US"/>
              <a:t>よって、</a:t>
            </a:r>
          </a:p>
        </p:txBody>
      </p:sp>
      <p:graphicFrame>
        <p:nvGraphicFramePr>
          <p:cNvPr id="8198" name="Object 31"/>
          <p:cNvGraphicFramePr>
            <a:graphicFrameLocks noChangeAspect="1"/>
          </p:cNvGraphicFramePr>
          <p:nvPr/>
        </p:nvGraphicFramePr>
        <p:xfrm>
          <a:off x="1889125" y="5257800"/>
          <a:ext cx="1555750" cy="508000"/>
        </p:xfrm>
        <a:graphic>
          <a:graphicData uri="http://schemas.openxmlformats.org/presentationml/2006/ole">
            <p:oleObj spid="_x0000_s8198" name="Equation" r:id="rId7" imgW="622080" imgH="203040" progId="Equation.DSMT4">
              <p:embed/>
            </p:oleObj>
          </a:graphicData>
        </a:graphic>
      </p:graphicFrame>
      <p:sp>
        <p:nvSpPr>
          <p:cNvPr id="8217" name="Oval 33"/>
          <p:cNvSpPr>
            <a:spLocks noChangeArrowheads="1"/>
          </p:cNvSpPr>
          <p:nvPr/>
        </p:nvSpPr>
        <p:spPr bwMode="auto">
          <a:xfrm>
            <a:off x="4114800" y="1752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8199" name="Object 35"/>
          <p:cNvGraphicFramePr>
            <a:graphicFrameLocks noChangeAspect="1"/>
          </p:cNvGraphicFramePr>
          <p:nvPr/>
        </p:nvGraphicFramePr>
        <p:xfrm>
          <a:off x="2819400" y="2590800"/>
          <a:ext cx="457200" cy="457200"/>
        </p:xfrm>
        <a:graphic>
          <a:graphicData uri="http://schemas.openxmlformats.org/presentationml/2006/ole">
            <p:oleObj spid="_x0000_s819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8200" name="Object 36"/>
          <p:cNvGraphicFramePr>
            <a:graphicFrameLocks noChangeAspect="1"/>
          </p:cNvGraphicFramePr>
          <p:nvPr/>
        </p:nvGraphicFramePr>
        <p:xfrm>
          <a:off x="5164138" y="2667000"/>
          <a:ext cx="492125" cy="457200"/>
        </p:xfrm>
        <a:graphic>
          <a:graphicData uri="http://schemas.openxmlformats.org/presentationml/2006/ole">
            <p:oleObj spid="_x0000_s8200" name="Equation" r:id="rId9" imgW="177480" imgH="164880" progId="Equation.DSMT4">
              <p:embed/>
            </p:oleObj>
          </a:graphicData>
        </a:graphic>
      </p:graphicFrame>
      <p:graphicFrame>
        <p:nvGraphicFramePr>
          <p:cNvPr id="8201" name="Object 37"/>
          <p:cNvGraphicFramePr>
            <a:graphicFrameLocks noChangeAspect="1"/>
          </p:cNvGraphicFramePr>
          <p:nvPr/>
        </p:nvGraphicFramePr>
        <p:xfrm>
          <a:off x="5334000" y="914400"/>
          <a:ext cx="492125" cy="457200"/>
        </p:xfrm>
        <a:graphic>
          <a:graphicData uri="http://schemas.openxmlformats.org/presentationml/2006/ole">
            <p:oleObj spid="_x0000_s8201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8202" name="Object 38"/>
          <p:cNvGraphicFramePr>
            <a:graphicFrameLocks noChangeAspect="1"/>
          </p:cNvGraphicFramePr>
          <p:nvPr/>
        </p:nvGraphicFramePr>
        <p:xfrm>
          <a:off x="4208463" y="1447800"/>
          <a:ext cx="457200" cy="457200"/>
        </p:xfrm>
        <a:graphic>
          <a:graphicData uri="http://schemas.openxmlformats.org/presentationml/2006/ole">
            <p:oleObj spid="_x0000_s8202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8203" name="Object 39"/>
          <p:cNvGraphicFramePr>
            <a:graphicFrameLocks noChangeAspect="1"/>
          </p:cNvGraphicFramePr>
          <p:nvPr/>
        </p:nvGraphicFramePr>
        <p:xfrm>
          <a:off x="3886200" y="381000"/>
          <a:ext cx="387350" cy="561975"/>
        </p:xfrm>
        <a:graphic>
          <a:graphicData uri="http://schemas.openxmlformats.org/presentationml/2006/ole">
            <p:oleObj spid="_x0000_s8203" name="Equation" r:id="rId12" imgW="139680" imgH="203040" progId="Equation.DSMT4">
              <p:embed/>
            </p:oleObj>
          </a:graphicData>
        </a:graphic>
      </p:graphicFrame>
      <p:graphicFrame>
        <p:nvGraphicFramePr>
          <p:cNvPr id="8204" name="Object 40"/>
          <p:cNvGraphicFramePr>
            <a:graphicFrameLocks noChangeAspect="1"/>
          </p:cNvGraphicFramePr>
          <p:nvPr/>
        </p:nvGraphicFramePr>
        <p:xfrm>
          <a:off x="3429000" y="1371600"/>
          <a:ext cx="387350" cy="561975"/>
        </p:xfrm>
        <a:graphic>
          <a:graphicData uri="http://schemas.openxmlformats.org/presentationml/2006/ole">
            <p:oleObj spid="_x0000_s8204" name="Equation" r:id="rId13" imgW="139680" imgH="203040" progId="Equation.DSMT4">
              <p:embed/>
            </p:oleObj>
          </a:graphicData>
        </a:graphic>
      </p:graphicFrame>
      <p:graphicFrame>
        <p:nvGraphicFramePr>
          <p:cNvPr id="8205" name="Object 41"/>
          <p:cNvGraphicFramePr>
            <a:graphicFrameLocks noChangeAspect="1"/>
          </p:cNvGraphicFramePr>
          <p:nvPr/>
        </p:nvGraphicFramePr>
        <p:xfrm>
          <a:off x="4097338" y="2790825"/>
          <a:ext cx="422275" cy="561975"/>
        </p:xfrm>
        <a:graphic>
          <a:graphicData uri="http://schemas.openxmlformats.org/presentationml/2006/ole">
            <p:oleObj spid="_x0000_s8205" name="Equation" r:id="rId14" imgW="152280" imgH="203040" progId="Equation.DSMT4">
              <p:embed/>
            </p:oleObj>
          </a:graphicData>
        </a:graphic>
      </p:graphicFrame>
      <p:graphicFrame>
        <p:nvGraphicFramePr>
          <p:cNvPr id="8206" name="Object 42"/>
          <p:cNvGraphicFramePr>
            <a:graphicFrameLocks noChangeAspect="1"/>
          </p:cNvGraphicFramePr>
          <p:nvPr/>
        </p:nvGraphicFramePr>
        <p:xfrm>
          <a:off x="5199063" y="1600200"/>
          <a:ext cx="387350" cy="561975"/>
        </p:xfrm>
        <a:graphic>
          <a:graphicData uri="http://schemas.openxmlformats.org/presentationml/2006/ole">
            <p:oleObj spid="_x0000_s8206" name="Equation" r:id="rId15" imgW="139680" imgH="203040" progId="Equation.DSMT4">
              <p:embed/>
            </p:oleObj>
          </a:graphicData>
        </a:graphic>
      </p:graphicFrame>
      <p:graphicFrame>
        <p:nvGraphicFramePr>
          <p:cNvPr id="8207" name="Object 43"/>
          <p:cNvGraphicFramePr>
            <a:graphicFrameLocks noChangeAspect="1"/>
          </p:cNvGraphicFramePr>
          <p:nvPr/>
        </p:nvGraphicFramePr>
        <p:xfrm>
          <a:off x="4184650" y="2133600"/>
          <a:ext cx="387350" cy="561975"/>
        </p:xfrm>
        <a:graphic>
          <a:graphicData uri="http://schemas.openxmlformats.org/presentationml/2006/ole">
            <p:oleObj spid="_x0000_s8207" name="Equation" r:id="rId16" imgW="139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320401-1862-4886-AC66-5908BE870130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9226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7105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であるので、すべての計算パスが非受理の</a:t>
            </a:r>
          </a:p>
          <a:p>
            <a:r>
              <a:rPr lang="ja-JP" altLang="en-US"/>
              <a:t>様相に遷移する。</a:t>
            </a:r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非決定性計算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669925" y="609600"/>
          <a:ext cx="1555750" cy="508000"/>
        </p:xfrm>
        <a:graphic>
          <a:graphicData uri="http://schemas.openxmlformats.org/presentationml/2006/ole">
            <p:oleObj spid="_x0000_s9218" name="Equation" r:id="rId3" imgW="622080" imgH="203040" progId="Equation.DSMT4">
              <p:embed/>
            </p:oleObj>
          </a:graphicData>
        </a:graphic>
      </p:graphicFrame>
      <p:sp>
        <p:nvSpPr>
          <p:cNvPr id="9228" name="Oval 5"/>
          <p:cNvSpPr>
            <a:spLocks noChangeArrowheads="1"/>
          </p:cNvSpPr>
          <p:nvPr/>
        </p:nvSpPr>
        <p:spPr bwMode="auto">
          <a:xfrm>
            <a:off x="1828800" y="160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29" name="Oval 6"/>
          <p:cNvSpPr>
            <a:spLocks noChangeArrowheads="1"/>
          </p:cNvSpPr>
          <p:nvPr/>
        </p:nvSpPr>
        <p:spPr bwMode="auto">
          <a:xfrm>
            <a:off x="13716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0" name="Oval 7"/>
          <p:cNvSpPr>
            <a:spLocks noChangeArrowheads="1"/>
          </p:cNvSpPr>
          <p:nvPr/>
        </p:nvSpPr>
        <p:spPr bwMode="auto">
          <a:xfrm>
            <a:off x="24384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1" name="Oval 8"/>
          <p:cNvSpPr>
            <a:spLocks noChangeArrowheads="1"/>
          </p:cNvSpPr>
          <p:nvPr/>
        </p:nvSpPr>
        <p:spPr bwMode="auto">
          <a:xfrm>
            <a:off x="25908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2" name="Oval 9"/>
          <p:cNvSpPr>
            <a:spLocks noChangeArrowheads="1"/>
          </p:cNvSpPr>
          <p:nvPr/>
        </p:nvSpPr>
        <p:spPr bwMode="auto">
          <a:xfrm>
            <a:off x="3581400" y="3352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3" name="Oval 10"/>
          <p:cNvSpPr>
            <a:spLocks noChangeArrowheads="1"/>
          </p:cNvSpPr>
          <p:nvPr/>
        </p:nvSpPr>
        <p:spPr bwMode="auto">
          <a:xfrm>
            <a:off x="32004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4" name="Oval 11"/>
          <p:cNvSpPr>
            <a:spLocks noChangeArrowheads="1"/>
          </p:cNvSpPr>
          <p:nvPr/>
        </p:nvSpPr>
        <p:spPr bwMode="auto">
          <a:xfrm>
            <a:off x="4038600" y="3962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5" name="Oval 12"/>
          <p:cNvSpPr>
            <a:spLocks noChangeArrowheads="1"/>
          </p:cNvSpPr>
          <p:nvPr/>
        </p:nvSpPr>
        <p:spPr bwMode="auto">
          <a:xfrm>
            <a:off x="2743200" y="4648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36" name="Oval 13"/>
          <p:cNvSpPr>
            <a:spLocks noChangeArrowheads="1"/>
          </p:cNvSpPr>
          <p:nvPr/>
        </p:nvSpPr>
        <p:spPr bwMode="auto">
          <a:xfrm>
            <a:off x="3657600" y="4648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9219" name="Object 14"/>
          <p:cNvGraphicFramePr>
            <a:graphicFrameLocks noChangeAspect="1"/>
          </p:cNvGraphicFramePr>
          <p:nvPr/>
        </p:nvGraphicFramePr>
        <p:xfrm>
          <a:off x="1752600" y="1709738"/>
          <a:ext cx="322263" cy="468312"/>
        </p:xfrm>
        <a:graphic>
          <a:graphicData uri="http://schemas.openxmlformats.org/presentationml/2006/ole">
            <p:oleObj spid="_x0000_s9219" name="Equation" r:id="rId4" imgW="139680" imgH="203040" progId="Equation.DSMT4">
              <p:embed/>
            </p:oleObj>
          </a:graphicData>
        </a:graphic>
      </p:graphicFrame>
      <p:sp>
        <p:nvSpPr>
          <p:cNvPr id="9237" name="Line 17"/>
          <p:cNvSpPr>
            <a:spLocks noChangeShapeType="1"/>
          </p:cNvSpPr>
          <p:nvPr/>
        </p:nvSpPr>
        <p:spPr bwMode="auto">
          <a:xfrm flipH="1">
            <a:off x="1447800" y="1676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8" name="Line 18"/>
          <p:cNvSpPr>
            <a:spLocks noChangeShapeType="1"/>
          </p:cNvSpPr>
          <p:nvPr/>
        </p:nvSpPr>
        <p:spPr bwMode="auto">
          <a:xfrm>
            <a:off x="1981200" y="1752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9" name="Line 19"/>
          <p:cNvSpPr>
            <a:spLocks noChangeShapeType="1"/>
          </p:cNvSpPr>
          <p:nvPr/>
        </p:nvSpPr>
        <p:spPr bwMode="auto">
          <a:xfrm flipH="1">
            <a:off x="1066800" y="2209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0" name="Line 20"/>
          <p:cNvSpPr>
            <a:spLocks noChangeShapeType="1"/>
          </p:cNvSpPr>
          <p:nvPr/>
        </p:nvSpPr>
        <p:spPr bwMode="auto">
          <a:xfrm>
            <a:off x="1524000" y="2286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1" name="Line 21"/>
          <p:cNvSpPr>
            <a:spLocks noChangeShapeType="1"/>
          </p:cNvSpPr>
          <p:nvPr/>
        </p:nvSpPr>
        <p:spPr bwMode="auto">
          <a:xfrm flipH="1">
            <a:off x="2057400" y="2286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2" name="Line 22"/>
          <p:cNvSpPr>
            <a:spLocks noChangeShapeType="1"/>
          </p:cNvSpPr>
          <p:nvPr/>
        </p:nvSpPr>
        <p:spPr bwMode="auto">
          <a:xfrm>
            <a:off x="2590800" y="2362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3" name="Oval 23"/>
          <p:cNvSpPr>
            <a:spLocks noChangeArrowheads="1"/>
          </p:cNvSpPr>
          <p:nvPr/>
        </p:nvSpPr>
        <p:spPr bwMode="auto">
          <a:xfrm>
            <a:off x="1981200" y="2743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44" name="Oval 24"/>
          <p:cNvSpPr>
            <a:spLocks noChangeArrowheads="1"/>
          </p:cNvSpPr>
          <p:nvPr/>
        </p:nvSpPr>
        <p:spPr bwMode="auto">
          <a:xfrm>
            <a:off x="2971800" y="2819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45" name="Line 27"/>
          <p:cNvSpPr>
            <a:spLocks noChangeShapeType="1"/>
          </p:cNvSpPr>
          <p:nvPr/>
        </p:nvSpPr>
        <p:spPr bwMode="auto">
          <a:xfrm flipH="1">
            <a:off x="1676400" y="2819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6" name="Line 28"/>
          <p:cNvSpPr>
            <a:spLocks noChangeShapeType="1"/>
          </p:cNvSpPr>
          <p:nvPr/>
        </p:nvSpPr>
        <p:spPr bwMode="auto">
          <a:xfrm>
            <a:off x="2133600" y="2895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7" name="Line 29"/>
          <p:cNvSpPr>
            <a:spLocks noChangeShapeType="1"/>
          </p:cNvSpPr>
          <p:nvPr/>
        </p:nvSpPr>
        <p:spPr bwMode="auto">
          <a:xfrm flipH="1">
            <a:off x="2743200" y="2971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8" name="Line 30"/>
          <p:cNvSpPr>
            <a:spLocks noChangeShapeType="1"/>
          </p:cNvSpPr>
          <p:nvPr/>
        </p:nvSpPr>
        <p:spPr bwMode="auto">
          <a:xfrm>
            <a:off x="31242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3276600" y="5257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9250" name="Line 35"/>
          <p:cNvSpPr>
            <a:spLocks noChangeShapeType="1"/>
          </p:cNvSpPr>
          <p:nvPr/>
        </p:nvSpPr>
        <p:spPr bwMode="auto">
          <a:xfrm flipH="1">
            <a:off x="2286000" y="3505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1" name="Line 36"/>
          <p:cNvSpPr>
            <a:spLocks noChangeShapeType="1"/>
          </p:cNvSpPr>
          <p:nvPr/>
        </p:nvSpPr>
        <p:spPr bwMode="auto">
          <a:xfrm>
            <a:off x="2743200" y="3581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2" name="Line 37"/>
          <p:cNvSpPr>
            <a:spLocks noChangeShapeType="1"/>
          </p:cNvSpPr>
          <p:nvPr/>
        </p:nvSpPr>
        <p:spPr bwMode="auto">
          <a:xfrm flipH="1">
            <a:off x="3276600" y="3505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3" name="Line 38"/>
          <p:cNvSpPr>
            <a:spLocks noChangeShapeType="1"/>
          </p:cNvSpPr>
          <p:nvPr/>
        </p:nvSpPr>
        <p:spPr bwMode="auto">
          <a:xfrm>
            <a:off x="3733800" y="3505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4" name="Text Box 41"/>
          <p:cNvSpPr txBox="1">
            <a:spLocks noChangeArrowheads="1"/>
          </p:cNvSpPr>
          <p:nvPr/>
        </p:nvSpPr>
        <p:spPr bwMode="auto">
          <a:xfrm>
            <a:off x="2667000" y="5257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9255" name="Text Box 42"/>
          <p:cNvSpPr txBox="1">
            <a:spLocks noChangeArrowheads="1"/>
          </p:cNvSpPr>
          <p:nvPr/>
        </p:nvSpPr>
        <p:spPr bwMode="auto">
          <a:xfrm>
            <a:off x="1981200" y="5257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9256" name="Line 45"/>
          <p:cNvSpPr>
            <a:spLocks noChangeShapeType="1"/>
          </p:cNvSpPr>
          <p:nvPr/>
        </p:nvSpPr>
        <p:spPr bwMode="auto">
          <a:xfrm flipH="1">
            <a:off x="28194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7" name="Line 46"/>
          <p:cNvSpPr>
            <a:spLocks noChangeShapeType="1"/>
          </p:cNvSpPr>
          <p:nvPr/>
        </p:nvSpPr>
        <p:spPr bwMode="auto">
          <a:xfrm>
            <a:off x="3276600" y="4114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8" name="Line 47"/>
          <p:cNvSpPr>
            <a:spLocks noChangeShapeType="1"/>
          </p:cNvSpPr>
          <p:nvPr/>
        </p:nvSpPr>
        <p:spPr bwMode="auto">
          <a:xfrm flipH="1">
            <a:off x="2362200" y="4800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9" name="Line 48"/>
          <p:cNvSpPr>
            <a:spLocks noChangeShapeType="1"/>
          </p:cNvSpPr>
          <p:nvPr/>
        </p:nvSpPr>
        <p:spPr bwMode="auto">
          <a:xfrm>
            <a:off x="2819400" y="4800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0" name="Line 49"/>
          <p:cNvSpPr>
            <a:spLocks noChangeShapeType="1"/>
          </p:cNvSpPr>
          <p:nvPr/>
        </p:nvSpPr>
        <p:spPr bwMode="auto">
          <a:xfrm flipH="1">
            <a:off x="3505200" y="4800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1" name="Line 50"/>
          <p:cNvSpPr>
            <a:spLocks noChangeShapeType="1"/>
          </p:cNvSpPr>
          <p:nvPr/>
        </p:nvSpPr>
        <p:spPr bwMode="auto">
          <a:xfrm>
            <a:off x="3733800" y="4800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2" name="Line 51"/>
          <p:cNvSpPr>
            <a:spLocks noChangeShapeType="1"/>
          </p:cNvSpPr>
          <p:nvPr/>
        </p:nvSpPr>
        <p:spPr bwMode="auto">
          <a:xfrm flipH="1">
            <a:off x="3886200" y="4038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3" name="Line 52"/>
          <p:cNvSpPr>
            <a:spLocks noChangeShapeType="1"/>
          </p:cNvSpPr>
          <p:nvPr/>
        </p:nvSpPr>
        <p:spPr bwMode="auto">
          <a:xfrm>
            <a:off x="4191000" y="4114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4" name="Text Box 54"/>
          <p:cNvSpPr txBox="1">
            <a:spLocks noChangeArrowheads="1"/>
          </p:cNvSpPr>
          <p:nvPr/>
        </p:nvSpPr>
        <p:spPr bwMode="auto">
          <a:xfrm>
            <a:off x="4784725" y="2763838"/>
            <a:ext cx="305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この受理される場合の</a:t>
            </a:r>
          </a:p>
          <a:p>
            <a:r>
              <a:rPr lang="ja-JP" altLang="en-US"/>
              <a:t>計算パスの長さは</a:t>
            </a:r>
          </a:p>
          <a:p>
            <a:r>
              <a:rPr lang="ja-JP" altLang="en-US"/>
              <a:t>明かに　　　　である。</a:t>
            </a:r>
          </a:p>
        </p:txBody>
      </p:sp>
      <p:graphicFrame>
        <p:nvGraphicFramePr>
          <p:cNvPr id="9220" name="Object 55"/>
          <p:cNvGraphicFramePr>
            <a:graphicFrameLocks noChangeAspect="1"/>
          </p:cNvGraphicFramePr>
          <p:nvPr/>
        </p:nvGraphicFramePr>
        <p:xfrm>
          <a:off x="5791200" y="3521075"/>
          <a:ext cx="685800" cy="365125"/>
        </p:xfrm>
        <a:graphic>
          <a:graphicData uri="http://schemas.openxmlformats.org/presentationml/2006/ole">
            <p:oleObj spid="_x0000_s9220" name="Equation" r:id="rId5" imgW="380880" imgH="203040" progId="Equation.DSMT4">
              <p:embed/>
            </p:oleObj>
          </a:graphicData>
        </a:graphic>
      </p:graphicFrame>
      <p:sp>
        <p:nvSpPr>
          <p:cNvPr id="9265" name="Text Box 56"/>
          <p:cNvSpPr txBox="1">
            <a:spLocks noChangeArrowheads="1"/>
          </p:cNvSpPr>
          <p:nvPr/>
        </p:nvSpPr>
        <p:spPr bwMode="auto">
          <a:xfrm>
            <a:off x="1219200" y="5791200"/>
            <a:ext cx="4703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このように、ハミルトン閉路問題は、</a:t>
            </a:r>
          </a:p>
          <a:p>
            <a:r>
              <a:rPr lang="ja-JP" altLang="en-US"/>
              <a:t>明らかに</a:t>
            </a:r>
            <a:r>
              <a:rPr lang="en-US" altLang="ja-JP"/>
              <a:t>NP</a:t>
            </a:r>
            <a:r>
              <a:rPr lang="ja-JP" altLang="en-US"/>
              <a:t>に属する。</a:t>
            </a:r>
          </a:p>
        </p:txBody>
      </p:sp>
      <p:sp>
        <p:nvSpPr>
          <p:cNvPr id="9266" name="Text Box 57"/>
          <p:cNvSpPr txBox="1">
            <a:spLocks noChangeArrowheads="1"/>
          </p:cNvSpPr>
          <p:nvPr/>
        </p:nvSpPr>
        <p:spPr bwMode="auto">
          <a:xfrm>
            <a:off x="4038600" y="5334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graphicFrame>
        <p:nvGraphicFramePr>
          <p:cNvPr id="9221" name="Object 58"/>
          <p:cNvGraphicFramePr>
            <a:graphicFrameLocks noChangeAspect="1"/>
          </p:cNvGraphicFramePr>
          <p:nvPr/>
        </p:nvGraphicFramePr>
        <p:xfrm>
          <a:off x="1219200" y="2362200"/>
          <a:ext cx="322263" cy="468313"/>
        </p:xfrm>
        <a:graphic>
          <a:graphicData uri="http://schemas.openxmlformats.org/presentationml/2006/ole">
            <p:oleObj spid="_x0000_s9221" name="Equation" r:id="rId6" imgW="139680" imgH="203040" progId="Equation.DSMT4">
              <p:embed/>
            </p:oleObj>
          </a:graphicData>
        </a:graphic>
      </p:graphicFrame>
      <p:graphicFrame>
        <p:nvGraphicFramePr>
          <p:cNvPr id="9222" name="Object 59"/>
          <p:cNvGraphicFramePr>
            <a:graphicFrameLocks noChangeAspect="1"/>
          </p:cNvGraphicFramePr>
          <p:nvPr/>
        </p:nvGraphicFramePr>
        <p:xfrm>
          <a:off x="2362200" y="2438400"/>
          <a:ext cx="322263" cy="468313"/>
        </p:xfrm>
        <a:graphic>
          <a:graphicData uri="http://schemas.openxmlformats.org/presentationml/2006/ole">
            <p:oleObj spid="_x0000_s9222" name="Equation" r:id="rId7" imgW="139680" imgH="203040" progId="Equation.DSMT4">
              <p:embed/>
            </p:oleObj>
          </a:graphicData>
        </a:graphic>
      </p:graphicFrame>
      <p:graphicFrame>
        <p:nvGraphicFramePr>
          <p:cNvPr id="9223" name="Object 60"/>
          <p:cNvGraphicFramePr>
            <a:graphicFrameLocks noChangeAspect="1"/>
          </p:cNvGraphicFramePr>
          <p:nvPr/>
        </p:nvGraphicFramePr>
        <p:xfrm>
          <a:off x="1828800" y="2895600"/>
          <a:ext cx="322263" cy="468313"/>
        </p:xfrm>
        <a:graphic>
          <a:graphicData uri="http://schemas.openxmlformats.org/presentationml/2006/ole">
            <p:oleObj spid="_x0000_s9223" name="Equation" r:id="rId8" imgW="139680" imgH="203040" progId="Equation.DSMT4">
              <p:embed/>
            </p:oleObj>
          </a:graphicData>
        </a:graphic>
      </p:graphicFrame>
      <p:graphicFrame>
        <p:nvGraphicFramePr>
          <p:cNvPr id="9224" name="Object 61"/>
          <p:cNvGraphicFramePr>
            <a:graphicFrameLocks noChangeAspect="1"/>
          </p:cNvGraphicFramePr>
          <p:nvPr/>
        </p:nvGraphicFramePr>
        <p:xfrm>
          <a:off x="2971800" y="2971800"/>
          <a:ext cx="322263" cy="468313"/>
        </p:xfrm>
        <a:graphic>
          <a:graphicData uri="http://schemas.openxmlformats.org/presentationml/2006/ole">
            <p:oleObj spid="_x0000_s9224" name="Equation" r:id="rId9" imgW="139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D1903-B5EA-4DE1-8AEC-D065CE586327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3038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</a:t>
            </a:r>
          </a:p>
          <a:p>
            <a:r>
              <a:rPr lang="ja-JP" altLang="en-US"/>
              <a:t>次の命題が成り立つ。</a:t>
            </a:r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685800" y="1676400"/>
            <a:ext cx="7162800" cy="2971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898525" y="2022475"/>
            <a:ext cx="549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ハミルトン閉路問題はクラス</a:t>
            </a:r>
            <a:r>
              <a:rPr lang="en-US" altLang="ja-JP"/>
              <a:t>NP</a:t>
            </a:r>
            <a:r>
              <a:rPr lang="ja-JP" altLang="en-US"/>
              <a:t>に属する。</a:t>
            </a:r>
          </a:p>
          <a:p>
            <a:r>
              <a:rPr lang="ja-JP" altLang="en-US"/>
              <a:t>つまり、</a:t>
            </a: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1752600" y="2971800"/>
          <a:ext cx="2514600" cy="731838"/>
        </p:xfrm>
        <a:graphic>
          <a:graphicData uri="http://schemas.openxmlformats.org/presentationml/2006/ole">
            <p:oleObj spid="_x0000_s10242" name="Equation" r:id="rId3" imgW="698400" imgH="203040" progId="Equation.DSMT4">
              <p:embed/>
            </p:oleObj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990600" y="3886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428728" y="1428736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D270B-5F40-48FF-8F14-F8F084D5F176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898525" y="858838"/>
            <a:ext cx="733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次のグラフにハミルトン閉路があるかどうかを決定せよ。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441325" y="2078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42672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9159" name="Oval 6"/>
          <p:cNvSpPr>
            <a:spLocks noChangeArrowheads="1"/>
          </p:cNvSpPr>
          <p:nvPr/>
        </p:nvSpPr>
        <p:spPr bwMode="auto">
          <a:xfrm>
            <a:off x="5257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0" name="Oval 7"/>
          <p:cNvSpPr>
            <a:spLocks noChangeArrowheads="1"/>
          </p:cNvSpPr>
          <p:nvPr/>
        </p:nvSpPr>
        <p:spPr bwMode="auto">
          <a:xfrm>
            <a:off x="52578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1" name="Oval 8"/>
          <p:cNvSpPr>
            <a:spLocks noChangeArrowheads="1"/>
          </p:cNvSpPr>
          <p:nvPr/>
        </p:nvSpPr>
        <p:spPr bwMode="auto">
          <a:xfrm>
            <a:off x="62484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2" name="Oval 9"/>
          <p:cNvSpPr>
            <a:spLocks noChangeArrowheads="1"/>
          </p:cNvSpPr>
          <p:nvPr/>
        </p:nvSpPr>
        <p:spPr bwMode="auto">
          <a:xfrm>
            <a:off x="67818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3" name="Oval 10"/>
          <p:cNvSpPr>
            <a:spLocks noChangeArrowheads="1"/>
          </p:cNvSpPr>
          <p:nvPr/>
        </p:nvSpPr>
        <p:spPr bwMode="auto">
          <a:xfrm>
            <a:off x="67818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4" name="Oval 11"/>
          <p:cNvSpPr>
            <a:spLocks noChangeArrowheads="1"/>
          </p:cNvSpPr>
          <p:nvPr/>
        </p:nvSpPr>
        <p:spPr bwMode="auto">
          <a:xfrm>
            <a:off x="73152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5" name="Oval 21"/>
          <p:cNvSpPr>
            <a:spLocks noChangeArrowheads="1"/>
          </p:cNvSpPr>
          <p:nvPr/>
        </p:nvSpPr>
        <p:spPr bwMode="auto">
          <a:xfrm>
            <a:off x="1600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6" name="Oval 22"/>
          <p:cNvSpPr>
            <a:spLocks noChangeArrowheads="1"/>
          </p:cNvSpPr>
          <p:nvPr/>
        </p:nvSpPr>
        <p:spPr bwMode="auto">
          <a:xfrm>
            <a:off x="8382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7" name="Oval 23"/>
          <p:cNvSpPr>
            <a:spLocks noChangeArrowheads="1"/>
          </p:cNvSpPr>
          <p:nvPr/>
        </p:nvSpPr>
        <p:spPr bwMode="auto">
          <a:xfrm>
            <a:off x="28194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8" name="Oval 24"/>
          <p:cNvSpPr>
            <a:spLocks noChangeArrowheads="1"/>
          </p:cNvSpPr>
          <p:nvPr/>
        </p:nvSpPr>
        <p:spPr bwMode="auto">
          <a:xfrm>
            <a:off x="1066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9" name="Oval 25"/>
          <p:cNvSpPr>
            <a:spLocks noChangeArrowheads="1"/>
          </p:cNvSpPr>
          <p:nvPr/>
        </p:nvSpPr>
        <p:spPr bwMode="auto">
          <a:xfrm>
            <a:off x="19812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70" name="Oval 26"/>
          <p:cNvSpPr>
            <a:spLocks noChangeArrowheads="1"/>
          </p:cNvSpPr>
          <p:nvPr/>
        </p:nvSpPr>
        <p:spPr bwMode="auto">
          <a:xfrm>
            <a:off x="28956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71" name="Line 27"/>
          <p:cNvSpPr>
            <a:spLocks noChangeShapeType="1"/>
          </p:cNvSpPr>
          <p:nvPr/>
        </p:nvSpPr>
        <p:spPr bwMode="auto">
          <a:xfrm flipH="1">
            <a:off x="914400" y="2743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2" name="Line 28"/>
          <p:cNvSpPr>
            <a:spLocks noChangeShapeType="1"/>
          </p:cNvSpPr>
          <p:nvPr/>
        </p:nvSpPr>
        <p:spPr bwMode="auto">
          <a:xfrm>
            <a:off x="914400" y="34290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3" name="Line 29"/>
          <p:cNvSpPr>
            <a:spLocks noChangeShapeType="1"/>
          </p:cNvSpPr>
          <p:nvPr/>
        </p:nvSpPr>
        <p:spPr bwMode="auto">
          <a:xfrm>
            <a:off x="1143000" y="4267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4" name="Line 30"/>
          <p:cNvSpPr>
            <a:spLocks noChangeShapeType="1"/>
          </p:cNvSpPr>
          <p:nvPr/>
        </p:nvSpPr>
        <p:spPr bwMode="auto">
          <a:xfrm flipH="1" flipV="1">
            <a:off x="1676400" y="2743200"/>
            <a:ext cx="3810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5" name="Line 31"/>
          <p:cNvSpPr>
            <a:spLocks noChangeShapeType="1"/>
          </p:cNvSpPr>
          <p:nvPr/>
        </p:nvSpPr>
        <p:spPr bwMode="auto">
          <a:xfrm flipH="1" flipV="1">
            <a:off x="2895600" y="32004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6" name="Line 32"/>
          <p:cNvSpPr>
            <a:spLocks noChangeShapeType="1"/>
          </p:cNvSpPr>
          <p:nvPr/>
        </p:nvSpPr>
        <p:spPr bwMode="auto">
          <a:xfrm flipV="1">
            <a:off x="914400" y="32766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7" name="Line 33"/>
          <p:cNvSpPr>
            <a:spLocks noChangeShapeType="1"/>
          </p:cNvSpPr>
          <p:nvPr/>
        </p:nvSpPr>
        <p:spPr bwMode="auto">
          <a:xfrm flipV="1">
            <a:off x="1143000" y="41910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 flipH="1" flipV="1">
            <a:off x="1752600" y="27432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9" name="Line 35"/>
          <p:cNvSpPr>
            <a:spLocks noChangeShapeType="1"/>
          </p:cNvSpPr>
          <p:nvPr/>
        </p:nvSpPr>
        <p:spPr bwMode="auto">
          <a:xfrm>
            <a:off x="16764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0" name="Oval 36"/>
          <p:cNvSpPr>
            <a:spLocks noChangeArrowheads="1"/>
          </p:cNvSpPr>
          <p:nvPr/>
        </p:nvSpPr>
        <p:spPr bwMode="auto">
          <a:xfrm>
            <a:off x="52578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81" name="Line 37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2" name="Line 38"/>
          <p:cNvSpPr>
            <a:spLocks noChangeShapeType="1"/>
          </p:cNvSpPr>
          <p:nvPr/>
        </p:nvSpPr>
        <p:spPr bwMode="auto">
          <a:xfrm>
            <a:off x="5334000" y="2971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3" name="Line 39"/>
          <p:cNvSpPr>
            <a:spLocks noChangeShapeType="1"/>
          </p:cNvSpPr>
          <p:nvPr/>
        </p:nvSpPr>
        <p:spPr bwMode="auto">
          <a:xfrm>
            <a:off x="5334000" y="4800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4" name="Line 40"/>
          <p:cNvSpPr>
            <a:spLocks noChangeShapeType="1"/>
          </p:cNvSpPr>
          <p:nvPr/>
        </p:nvSpPr>
        <p:spPr bwMode="auto">
          <a:xfrm flipH="1">
            <a:off x="6324600" y="2971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5" name="Line 41"/>
          <p:cNvSpPr>
            <a:spLocks noChangeShapeType="1"/>
          </p:cNvSpPr>
          <p:nvPr/>
        </p:nvSpPr>
        <p:spPr bwMode="auto">
          <a:xfrm>
            <a:off x="6858000" y="2971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6" name="Line 42"/>
          <p:cNvSpPr>
            <a:spLocks noChangeShapeType="1"/>
          </p:cNvSpPr>
          <p:nvPr/>
        </p:nvSpPr>
        <p:spPr bwMode="auto">
          <a:xfrm>
            <a:off x="6324600" y="38100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7" name="Line 43"/>
          <p:cNvSpPr>
            <a:spLocks noChangeShapeType="1"/>
          </p:cNvSpPr>
          <p:nvPr/>
        </p:nvSpPr>
        <p:spPr bwMode="auto">
          <a:xfrm flipH="1">
            <a:off x="5334000" y="29718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8" name="Line 44"/>
          <p:cNvSpPr>
            <a:spLocks noChangeShapeType="1"/>
          </p:cNvSpPr>
          <p:nvPr/>
        </p:nvSpPr>
        <p:spPr bwMode="auto">
          <a:xfrm flipH="1">
            <a:off x="6934200" y="38862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DF69B-47CF-448D-BC9E-C40FE585F07A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クラス</a:t>
            </a:r>
            <a:r>
              <a:rPr lang="en-US" altLang="ja-JP" smtClean="0"/>
              <a:t>NP</a:t>
            </a:r>
            <a:r>
              <a:rPr lang="ja-JP" altLang="en-US" smtClean="0"/>
              <a:t>の問題２</a:t>
            </a:r>
          </a:p>
        </p:txBody>
      </p:sp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1676400" y="1316038"/>
            <a:ext cx="5476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</a:t>
            </a:r>
            <a:r>
              <a:rPr lang="en-US" altLang="ja-JP"/>
              <a:t>SAT</a:t>
            </a:r>
            <a:r>
              <a:rPr lang="ja-JP" altLang="en-US"/>
              <a:t>（充足可能性問題、</a:t>
            </a:r>
          </a:p>
          <a:p>
            <a:r>
              <a:rPr lang="ja-JP" altLang="en-US"/>
              <a:t>　　　　</a:t>
            </a:r>
            <a:r>
              <a:rPr lang="en-US" altLang="ja-JP"/>
              <a:t>SATisfiability problem)</a:t>
            </a:r>
          </a:p>
          <a:p>
            <a:r>
              <a:rPr lang="ja-JP" altLang="en-US"/>
              <a:t>インスタンス：和積形の論理式</a:t>
            </a:r>
          </a:p>
          <a:p>
            <a:r>
              <a:rPr lang="ja-JP" altLang="en-US"/>
              <a:t>　　　　　　　　</a:t>
            </a:r>
          </a:p>
          <a:p>
            <a:r>
              <a:rPr lang="ja-JP" altLang="en-US"/>
              <a:t>　　　　　　　　　</a:t>
            </a:r>
          </a:p>
          <a:p>
            <a:r>
              <a:rPr lang="ja-JP" altLang="en-US"/>
              <a:t>問：　　　　　となる　　　　　　　　への</a:t>
            </a:r>
            <a:r>
              <a:rPr lang="en-US" altLang="ja-JP"/>
              <a:t>0</a:t>
            </a:r>
            <a:r>
              <a:rPr lang="ja-JP" altLang="en-US"/>
              <a:t>，</a:t>
            </a:r>
            <a:r>
              <a:rPr lang="en-US" altLang="ja-JP"/>
              <a:t>1</a:t>
            </a:r>
            <a:r>
              <a:rPr lang="ja-JP" altLang="en-US"/>
              <a:t>の</a:t>
            </a:r>
          </a:p>
          <a:p>
            <a:r>
              <a:rPr lang="ja-JP" altLang="en-US"/>
              <a:t>　　割り当てが存在するか？</a:t>
            </a:r>
          </a:p>
        </p:txBody>
      </p:sp>
      <p:sp>
        <p:nvSpPr>
          <p:cNvPr id="11273" name="AutoShape 4"/>
          <p:cNvSpPr>
            <a:spLocks noChangeArrowheads="1"/>
          </p:cNvSpPr>
          <p:nvPr/>
        </p:nvSpPr>
        <p:spPr bwMode="auto">
          <a:xfrm>
            <a:off x="1066800" y="1066800"/>
            <a:ext cx="71628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762000" y="4537075"/>
            <a:ext cx="5351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  <a:r>
              <a:rPr lang="en-US" altLang="ja-JP"/>
              <a:t>SAT</a:t>
            </a:r>
            <a:r>
              <a:rPr lang="ja-JP" altLang="en-US"/>
              <a:t>の</a:t>
            </a:r>
            <a:r>
              <a:rPr lang="en-US" altLang="ja-JP"/>
              <a:t>YES</a:t>
            </a:r>
            <a:r>
              <a:rPr lang="ja-JP" altLang="en-US"/>
              <a:t>のインスタンスからなる</a:t>
            </a:r>
          </a:p>
          <a:p>
            <a:r>
              <a:rPr lang="ja-JP" altLang="en-US"/>
              <a:t>言語を次のように表す。</a:t>
            </a: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1219200" y="5638800"/>
          <a:ext cx="6096000" cy="1179513"/>
        </p:xfrm>
        <a:graphic>
          <a:graphicData uri="http://schemas.openxmlformats.org/presentationml/2006/ole">
            <p:oleObj spid="_x0000_s11266" name="Equation" r:id="rId3" imgW="2755800" imgH="533160" progId="Equation.DSMT4">
              <p:embed/>
            </p:oleObj>
          </a:graphicData>
        </a:graphic>
      </p:graphicFrame>
      <p:graphicFrame>
        <p:nvGraphicFramePr>
          <p:cNvPr id="11267" name="Object 9"/>
          <p:cNvGraphicFramePr>
            <a:graphicFrameLocks noChangeAspect="1"/>
          </p:cNvGraphicFramePr>
          <p:nvPr/>
        </p:nvGraphicFramePr>
        <p:xfrm>
          <a:off x="3505200" y="2438400"/>
          <a:ext cx="2133600" cy="461963"/>
        </p:xfrm>
        <a:graphic>
          <a:graphicData uri="http://schemas.openxmlformats.org/presentationml/2006/ole">
            <p:oleObj spid="_x0000_s11267" name="Equation" r:id="rId4" imgW="939600" imgH="203040" progId="Equation.DSMT4">
              <p:embed/>
            </p:oleObj>
          </a:graphicData>
        </a:graphic>
      </p:graphicFrame>
      <p:graphicFrame>
        <p:nvGraphicFramePr>
          <p:cNvPr id="11268" name="Object 10"/>
          <p:cNvGraphicFramePr>
            <a:graphicFrameLocks noChangeAspect="1"/>
          </p:cNvGraphicFramePr>
          <p:nvPr/>
        </p:nvGraphicFramePr>
        <p:xfrm>
          <a:off x="2209800" y="3124200"/>
          <a:ext cx="885825" cy="457200"/>
        </p:xfrm>
        <a:graphic>
          <a:graphicData uri="http://schemas.openxmlformats.org/presentationml/2006/ole">
            <p:oleObj spid="_x0000_s11268" name="Equation" r:id="rId5" imgW="393480" imgH="203040" progId="Equation.DSMT4">
              <p:embed/>
            </p:oleObj>
          </a:graphicData>
        </a:graphic>
      </p:graphicFrame>
      <p:graphicFrame>
        <p:nvGraphicFramePr>
          <p:cNvPr id="11269" name="Object 11"/>
          <p:cNvGraphicFramePr>
            <a:graphicFrameLocks noChangeAspect="1"/>
          </p:cNvGraphicFramePr>
          <p:nvPr/>
        </p:nvGraphicFramePr>
        <p:xfrm>
          <a:off x="4114800" y="3200400"/>
          <a:ext cx="1257300" cy="371475"/>
        </p:xfrm>
        <a:graphic>
          <a:graphicData uri="http://schemas.openxmlformats.org/presentationml/2006/ole">
            <p:oleObj spid="_x0000_s11269" name="Equation" r:id="rId6" imgW="558720" imgH="164880" progId="Equation.DSMT4">
              <p:embed/>
            </p:oleObj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43042" y="785794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問題</a:t>
            </a:r>
            <a:endParaRPr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D2725-0A41-4251-A1BF-71ED776A9728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充足可能なインスタンス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533400" y="838200"/>
          <a:ext cx="7620000" cy="1316038"/>
        </p:xfrm>
        <a:graphic>
          <a:graphicData uri="http://schemas.openxmlformats.org/presentationml/2006/ole">
            <p:oleObj spid="_x0000_s12290" name="Equation" r:id="rId3" imgW="2793960" imgH="482400" progId="Equation.DSMT4">
              <p:embed/>
            </p:oleObj>
          </a:graphicData>
        </a:graphic>
      </p:graphicFrame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746125" y="2916238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この例では、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838200" y="3505200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1600200" y="3962400"/>
          <a:ext cx="4918075" cy="555625"/>
        </p:xfrm>
        <a:graphic>
          <a:graphicData uri="http://schemas.openxmlformats.org/presentationml/2006/ole">
            <p:oleObj spid="_x0000_s12291" name="Equation" r:id="rId4" imgW="1803240" imgH="203040" progId="Equation.DSMT4">
              <p:embed/>
            </p:oleObj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74725" y="4516438"/>
            <a:ext cx="553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と割り当てればブール関数は充足される。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127125" y="51260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2292" name="Object 11"/>
          <p:cNvGraphicFramePr>
            <a:graphicFrameLocks noChangeAspect="1"/>
          </p:cNvGraphicFramePr>
          <p:nvPr/>
        </p:nvGraphicFramePr>
        <p:xfrm>
          <a:off x="2362200" y="5410200"/>
          <a:ext cx="1676400" cy="558800"/>
        </p:xfrm>
        <a:graphic>
          <a:graphicData uri="http://schemas.openxmlformats.org/presentationml/2006/ole">
            <p:oleObj spid="_x0000_s12292" name="Equation" r:id="rId5" imgW="609480" imgH="203040" progId="Equation.DSMT4">
              <p:embed/>
            </p:oleObj>
          </a:graphicData>
        </a:graphic>
      </p:graphicFrame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203325" y="61166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B36D9-30F7-4432-B199-5ACAD473A8D1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充足不可能なインスタンス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914400" y="1066800"/>
          <a:ext cx="6019800" cy="576263"/>
        </p:xfrm>
        <a:graphic>
          <a:graphicData uri="http://schemas.openxmlformats.org/presentationml/2006/ole">
            <p:oleObj spid="_x0000_s13314" name="Equation" r:id="rId3" imgW="2120760" imgH="203040" progId="Equation.DSMT4">
              <p:embed/>
            </p:oleObj>
          </a:graphicData>
        </a:graphic>
      </p:graphicFrame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4338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このインスタンスは、</a:t>
            </a:r>
          </a:p>
          <a:p>
            <a:r>
              <a:rPr lang="ja-JP" altLang="en-US"/>
              <a:t>恒偽であり、充足不可能である。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990600" y="28956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2344738" y="3505200"/>
          <a:ext cx="1711325" cy="558800"/>
        </p:xfrm>
        <a:graphic>
          <a:graphicData uri="http://schemas.openxmlformats.org/presentationml/2006/ole">
            <p:oleObj spid="_x0000_s13315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052F5-BB7D-4BA4-B8F1-D3B85324ED8E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822325" y="1316038"/>
            <a:ext cx="6918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クラスＰは決定性ＴＭによって定義された。</a:t>
            </a:r>
          </a:p>
          <a:p>
            <a:r>
              <a:rPr lang="ja-JP" altLang="en-US"/>
              <a:t>この計算機モデルを非決定性に変更すると、</a:t>
            </a:r>
          </a:p>
          <a:p>
            <a:r>
              <a:rPr lang="ja-JP" altLang="en-US"/>
              <a:t>問題のクラスがどのように変化するのかを考察する。</a:t>
            </a:r>
          </a:p>
        </p:txBody>
      </p:sp>
      <p:sp>
        <p:nvSpPr>
          <p:cNvPr id="45060" name="AutoShape 3"/>
          <p:cNvSpPr>
            <a:spLocks noChangeArrowheads="1"/>
          </p:cNvSpPr>
          <p:nvPr/>
        </p:nvSpPr>
        <p:spPr bwMode="auto">
          <a:xfrm>
            <a:off x="1143000" y="3733800"/>
            <a:ext cx="6019800" cy="2362200"/>
          </a:xfrm>
          <a:prstGeom prst="wedgeRoundRectCallout">
            <a:avLst>
              <a:gd name="adj1" fmla="val -18565"/>
              <a:gd name="adj2" fmla="val -8555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508125" y="4059238"/>
            <a:ext cx="55562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実は、厳密な意味では、この違いは</a:t>
            </a:r>
          </a:p>
          <a:p>
            <a:r>
              <a:rPr lang="ja-JP" altLang="en-US"/>
              <a:t>明らかになっていない。</a:t>
            </a:r>
          </a:p>
          <a:p>
            <a:r>
              <a:rPr lang="ja-JP" altLang="en-US"/>
              <a:t>（つまり、決定性ＴＭと非決定性ＴＭの能力</a:t>
            </a:r>
          </a:p>
          <a:p>
            <a:r>
              <a:rPr lang="ja-JP" altLang="en-US"/>
              <a:t>の差が、多項式倍しかないのかどうかは、</a:t>
            </a:r>
          </a:p>
          <a:p>
            <a:r>
              <a:rPr lang="ja-JP" altLang="en-US"/>
              <a:t>未解決である。）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DD3C7D-4362-4AB4-B0A5-4CEF8D971BDF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96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SAT</a:t>
            </a:r>
            <a:r>
              <a:rPr lang="ja-JP" altLang="en-US" smtClean="0"/>
              <a:t>の非決定性アルゴリズム</a:t>
            </a:r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304800" y="762000"/>
            <a:ext cx="7391400" cy="1981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6600"/>
              </a:solidFill>
            </a:endParaRPr>
          </a:p>
        </p:txBody>
      </p:sp>
      <p:sp>
        <p:nvSpPr>
          <p:cNvPr id="14342" name="Text Box 11"/>
          <p:cNvSpPr txBox="1">
            <a:spLocks noChangeArrowheads="1"/>
          </p:cNvSpPr>
          <p:nvPr/>
        </p:nvSpPr>
        <p:spPr bwMode="auto">
          <a:xfrm>
            <a:off x="669925" y="955675"/>
            <a:ext cx="2808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SAT</a:t>
            </a:r>
            <a:r>
              <a:rPr lang="ja-JP" altLang="en-US"/>
              <a:t>は</a:t>
            </a:r>
            <a:r>
              <a:rPr lang="en-US" altLang="ja-JP"/>
              <a:t>NP</a:t>
            </a:r>
            <a:r>
              <a:rPr lang="ja-JP" altLang="en-US"/>
              <a:t>に属する。</a:t>
            </a:r>
          </a:p>
          <a:p>
            <a:r>
              <a:rPr lang="ja-JP" altLang="en-US"/>
              <a:t>すなわち、</a:t>
            </a:r>
          </a:p>
        </p:txBody>
      </p:sp>
      <p:sp>
        <p:nvSpPr>
          <p:cNvPr id="14343" name="Text Box 12"/>
          <p:cNvSpPr txBox="1">
            <a:spLocks noChangeArrowheads="1"/>
          </p:cNvSpPr>
          <p:nvPr/>
        </p:nvSpPr>
        <p:spPr bwMode="auto">
          <a:xfrm>
            <a:off x="228600" y="3048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14338" name="Object 13"/>
          <p:cNvGraphicFramePr>
            <a:graphicFrameLocks noChangeAspect="1"/>
          </p:cNvGraphicFramePr>
          <p:nvPr/>
        </p:nvGraphicFramePr>
        <p:xfrm>
          <a:off x="1828800" y="1752600"/>
          <a:ext cx="2057400" cy="568325"/>
        </p:xfrm>
        <a:graphic>
          <a:graphicData uri="http://schemas.openxmlformats.org/presentationml/2006/ole">
            <p:oleObj spid="_x0000_s14338" name="Equation" r:id="rId3" imgW="736560" imgH="203040" progId="Equation.DSMT4">
              <p:embed/>
            </p:oleObj>
          </a:graphicData>
        </a:graphic>
      </p:graphicFrame>
      <p:sp>
        <p:nvSpPr>
          <p:cNvPr id="14344" name="Text Box 14"/>
          <p:cNvSpPr txBox="1">
            <a:spLocks noChangeArrowheads="1"/>
          </p:cNvSpPr>
          <p:nvPr/>
        </p:nvSpPr>
        <p:spPr bwMode="auto">
          <a:xfrm>
            <a:off x="822325" y="22304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4345" name="Text Box 15"/>
          <p:cNvSpPr txBox="1">
            <a:spLocks noChangeArrowheads="1"/>
          </p:cNvSpPr>
          <p:nvPr/>
        </p:nvSpPr>
        <p:spPr bwMode="auto">
          <a:xfrm>
            <a:off x="593725" y="3622675"/>
            <a:ext cx="6381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SAT</a:t>
            </a:r>
            <a:r>
              <a:rPr lang="ja-JP" altLang="en-US"/>
              <a:t>を解く、非決定性多項式時間アルゴリズムを</a:t>
            </a:r>
          </a:p>
          <a:p>
            <a:r>
              <a:rPr lang="ja-JP" altLang="en-US"/>
              <a:t>示せばよい。</a:t>
            </a:r>
          </a:p>
          <a:p>
            <a:r>
              <a:rPr lang="ja-JP" altLang="en-US"/>
              <a:t>次に、そのアルゴリズムを示す。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28662" y="571480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4BC88-5D96-42B1-A7B2-7BDE0D161A0A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15368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48275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１．変数に対して　　　から　　　まで、</a:t>
            </a:r>
          </a:p>
          <a:p>
            <a:r>
              <a:rPr lang="ja-JP" altLang="en-US"/>
              <a:t>　　０か１を非決定的に割り当てる。</a:t>
            </a:r>
          </a:p>
          <a:p>
            <a:r>
              <a:rPr lang="ja-JP" altLang="en-US"/>
              <a:t>２．１</a:t>
            </a:r>
            <a:r>
              <a:rPr lang="en-US" altLang="ja-JP"/>
              <a:t>.</a:t>
            </a:r>
            <a:r>
              <a:rPr lang="ja-JP" altLang="en-US"/>
              <a:t>での割り当てで、ブール関数</a:t>
            </a:r>
          </a:p>
          <a:p>
            <a:r>
              <a:rPr lang="ja-JP" altLang="en-US"/>
              <a:t>　　が１かどうかをチェックする。</a:t>
            </a:r>
          </a:p>
          <a:p>
            <a:r>
              <a:rPr lang="ja-JP" altLang="en-US"/>
              <a:t>３．２．において、１になっていいれば</a:t>
            </a:r>
          </a:p>
          <a:p>
            <a:r>
              <a:rPr lang="ja-JP" altLang="en-US"/>
              <a:t>　　</a:t>
            </a:r>
            <a:r>
              <a:rPr lang="en-US" altLang="ja-JP"/>
              <a:t>YES</a:t>
            </a:r>
            <a:r>
              <a:rPr lang="ja-JP" altLang="en-US"/>
              <a:t>、なってなければ</a:t>
            </a:r>
            <a:r>
              <a:rPr lang="en-US" altLang="ja-JP"/>
              <a:t>NO</a:t>
            </a:r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3317875" y="838200"/>
          <a:ext cx="457200" cy="457200"/>
        </p:xfrm>
        <a:graphic>
          <a:graphicData uri="http://schemas.openxmlformats.org/presentationml/2006/ole">
            <p:oleObj spid="_x0000_s1536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4495800" y="838200"/>
          <a:ext cx="492125" cy="457200"/>
        </p:xfrm>
        <a:graphic>
          <a:graphicData uri="http://schemas.openxmlformats.org/presentationml/2006/ole">
            <p:oleObj spid="_x0000_s1536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5486400" y="1447800"/>
          <a:ext cx="1524000" cy="412750"/>
        </p:xfrm>
        <a:graphic>
          <a:graphicData uri="http://schemas.openxmlformats.org/presentationml/2006/ole">
            <p:oleObj spid="_x0000_s15364" name="Equation" r:id="rId5" imgW="749160" imgH="203040" progId="Equation.DSMT4">
              <p:embed/>
            </p:oleObj>
          </a:graphicData>
        </a:graphic>
      </p:graphicFrame>
      <p:sp>
        <p:nvSpPr>
          <p:cNvPr id="15369" name="AutoShape 13"/>
          <p:cNvSpPr>
            <a:spLocks noChangeArrowheads="1"/>
          </p:cNvSpPr>
          <p:nvPr/>
        </p:nvSpPr>
        <p:spPr bwMode="auto">
          <a:xfrm>
            <a:off x="685800" y="428604"/>
            <a:ext cx="7029472" cy="284799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6600"/>
              </a:solidFill>
            </a:endParaRP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669925" y="3602038"/>
            <a:ext cx="7259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このアルゴリズムが、非決定性多項式時間であることは</a:t>
            </a:r>
          </a:p>
          <a:p>
            <a:r>
              <a:rPr lang="ja-JP" altLang="en-US"/>
              <a:t>明らかである。</a:t>
            </a:r>
          </a:p>
          <a:p>
            <a:r>
              <a:rPr lang="ja-JP" altLang="en-US"/>
              <a:t>　以上より、</a:t>
            </a:r>
          </a:p>
        </p:txBody>
      </p:sp>
      <p:graphicFrame>
        <p:nvGraphicFramePr>
          <p:cNvPr id="15365" name="Object 15"/>
          <p:cNvGraphicFramePr>
            <a:graphicFrameLocks noChangeAspect="1"/>
          </p:cNvGraphicFramePr>
          <p:nvPr/>
        </p:nvGraphicFramePr>
        <p:xfrm>
          <a:off x="2133600" y="4876800"/>
          <a:ext cx="2057400" cy="568325"/>
        </p:xfrm>
        <a:graphic>
          <a:graphicData uri="http://schemas.openxmlformats.org/presentationml/2006/ole">
            <p:oleObj spid="_x0000_s15365" name="Equation" r:id="rId6" imgW="736560" imgH="203040" progId="Equation.DSMT4">
              <p:embed/>
            </p:oleObj>
          </a:graphicData>
        </a:graphic>
      </p:graphicFrame>
      <p:graphicFrame>
        <p:nvGraphicFramePr>
          <p:cNvPr id="15366" name="Object 16"/>
          <p:cNvGraphicFramePr>
            <a:graphicFrameLocks noChangeAspect="1"/>
          </p:cNvGraphicFramePr>
          <p:nvPr/>
        </p:nvGraphicFramePr>
        <p:xfrm>
          <a:off x="7010400" y="6019800"/>
          <a:ext cx="1063625" cy="533400"/>
        </p:xfrm>
        <a:graphic>
          <a:graphicData uri="http://schemas.openxmlformats.org/presentationml/2006/ole">
            <p:oleObj spid="_x0000_s15366" name="Equation" r:id="rId7" imgW="380880" imgH="190440" progId="Equation.DSMT4">
              <p:embed/>
            </p:oleObj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71538" y="285728"/>
            <a:ext cx="4624536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66"/>
                </a:solidFill>
              </a:rPr>
              <a:t>アルゴリズム：　非決定性</a:t>
            </a:r>
            <a:r>
              <a:rPr lang="en-US" altLang="ja-JP" dirty="0" smtClean="0">
                <a:solidFill>
                  <a:srgbClr val="FF0066"/>
                </a:solidFill>
              </a:rPr>
              <a:t>SAT</a:t>
            </a:r>
            <a:r>
              <a:rPr lang="ja-JP" altLang="en-US" dirty="0" smtClean="0">
                <a:solidFill>
                  <a:srgbClr val="FF0066"/>
                </a:solidFill>
              </a:rPr>
              <a:t>判定</a:t>
            </a:r>
            <a:endParaRPr lang="ja-JP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B8556-D1A9-4F0C-8702-D38EE0353425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6262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に属する３変数以上のブール関数と、</a:t>
            </a:r>
          </a:p>
          <a:p>
            <a:r>
              <a:rPr lang="ja-JP" altLang="en-US"/>
              <a:t>　　に属さない３変数以上のブール関数を示せ。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85800" y="1524000"/>
          <a:ext cx="533400" cy="341313"/>
        </p:xfrm>
        <a:graphic>
          <a:graphicData uri="http://schemas.openxmlformats.org/presentationml/2006/ole">
            <p:oleObj spid="_x0000_s16386" name="Equation" r:id="rId3" imgW="317160" imgH="203040" progId="Equation.DSMT4">
              <p:embed/>
            </p:oleObj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685800" y="1944688"/>
          <a:ext cx="533400" cy="341312"/>
        </p:xfrm>
        <a:graphic>
          <a:graphicData uri="http://schemas.openxmlformats.org/presentationml/2006/ole">
            <p:oleObj spid="_x0000_s16387" name="Equation" r:id="rId4" imgW="317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DEA3DF-8FB4-49E2-B84E-83981795B535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05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８－４　</a:t>
            </a:r>
            <a:r>
              <a:rPr lang="en-US" altLang="ja-JP" smtClean="0"/>
              <a:t>TM</a:t>
            </a:r>
            <a:r>
              <a:rPr lang="ja-JP" altLang="en-US" smtClean="0"/>
              <a:t>と</a:t>
            </a:r>
            <a:r>
              <a:rPr lang="en-US" altLang="ja-JP" smtClean="0"/>
              <a:t>NTM</a:t>
            </a:r>
            <a:r>
              <a:rPr lang="ja-JP" altLang="en-US" smtClean="0"/>
              <a:t>の時間の関係</a:t>
            </a:r>
          </a:p>
        </p:txBody>
      </p:sp>
      <p:sp>
        <p:nvSpPr>
          <p:cNvPr id="17420" name="Text Box 3"/>
          <p:cNvSpPr txBox="1">
            <a:spLocks noChangeArrowheads="1"/>
          </p:cNvSpPr>
          <p:nvPr/>
        </p:nvSpPr>
        <p:spPr bwMode="auto">
          <a:xfrm>
            <a:off x="593725" y="803275"/>
            <a:ext cx="7699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前に、</a:t>
            </a:r>
            <a:r>
              <a:rPr lang="en-US" altLang="ja-JP"/>
              <a:t>DTM</a:t>
            </a:r>
            <a:r>
              <a:rPr lang="ja-JP" altLang="en-US"/>
              <a:t>によって</a:t>
            </a:r>
            <a:r>
              <a:rPr lang="en-US" altLang="ja-JP"/>
              <a:t>NTM</a:t>
            </a:r>
            <a:r>
              <a:rPr lang="ja-JP" altLang="en-US"/>
              <a:t>をシミュレートできることを示した。</a:t>
            </a:r>
          </a:p>
          <a:p>
            <a:r>
              <a:rPr lang="ja-JP" altLang="en-US"/>
              <a:t>ここでは、時間まで考慮に入れて考察する。</a:t>
            </a:r>
          </a:p>
        </p:txBody>
      </p:sp>
      <p:sp>
        <p:nvSpPr>
          <p:cNvPr id="17421" name="AutoShape 4"/>
          <p:cNvSpPr>
            <a:spLocks noChangeArrowheads="1"/>
          </p:cNvSpPr>
          <p:nvPr/>
        </p:nvSpPr>
        <p:spPr bwMode="auto">
          <a:xfrm>
            <a:off x="381000" y="1785926"/>
            <a:ext cx="7334272" cy="194787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17422" name="Text Box 6"/>
          <p:cNvSpPr txBox="1">
            <a:spLocks noChangeArrowheads="1"/>
          </p:cNvSpPr>
          <p:nvPr/>
        </p:nvSpPr>
        <p:spPr bwMode="auto">
          <a:xfrm>
            <a:off x="669925" y="2154238"/>
            <a:ext cx="6475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　　　であるような関数とする。</a:t>
            </a:r>
          </a:p>
          <a:p>
            <a:r>
              <a:rPr lang="ja-JP" altLang="en-US"/>
              <a:t>このとき、すべての　　　時間限定</a:t>
            </a:r>
            <a:r>
              <a:rPr lang="en-US" altLang="ja-JP"/>
              <a:t>NTM</a:t>
            </a:r>
            <a:r>
              <a:rPr lang="ja-JP" altLang="en-US"/>
              <a:t>に対して、</a:t>
            </a:r>
          </a:p>
          <a:p>
            <a:r>
              <a:rPr lang="ja-JP" altLang="en-US"/>
              <a:t>それと等価な　　　　　時間限定</a:t>
            </a:r>
            <a:r>
              <a:rPr lang="en-US" altLang="ja-JP"/>
              <a:t>DTM</a:t>
            </a:r>
            <a:r>
              <a:rPr lang="ja-JP" altLang="en-US"/>
              <a:t>が存在する。</a:t>
            </a: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838200" y="2273300"/>
          <a:ext cx="533400" cy="317500"/>
        </p:xfrm>
        <a:graphic>
          <a:graphicData uri="http://schemas.openxmlformats.org/presentationml/2006/ole">
            <p:oleObj spid="_x0000_s17410" name="Equation" r:id="rId3" imgW="342720" imgH="203040" progId="Equation.DSMT4">
              <p:embed/>
            </p:oleObj>
          </a:graphicData>
        </a:graphic>
      </p:graphicFrame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1698625" y="2273300"/>
          <a:ext cx="968375" cy="317500"/>
        </p:xfrm>
        <a:graphic>
          <a:graphicData uri="http://schemas.openxmlformats.org/presentationml/2006/ole">
            <p:oleObj spid="_x0000_s17411" name="Equation" r:id="rId4" imgW="622080" imgH="203040" progId="Equation.DSMT4">
              <p:embed/>
            </p:oleObj>
          </a:graphicData>
        </a:graphic>
      </p:graphicFrame>
      <p:graphicFrame>
        <p:nvGraphicFramePr>
          <p:cNvPr id="17412" name="Object 9"/>
          <p:cNvGraphicFramePr>
            <a:graphicFrameLocks noChangeAspect="1"/>
          </p:cNvGraphicFramePr>
          <p:nvPr/>
        </p:nvGraphicFramePr>
        <p:xfrm>
          <a:off x="3276600" y="2590800"/>
          <a:ext cx="533400" cy="317500"/>
        </p:xfrm>
        <a:graphic>
          <a:graphicData uri="http://schemas.openxmlformats.org/presentationml/2006/ole">
            <p:oleObj spid="_x0000_s17412" name="Equation" r:id="rId5" imgW="342720" imgH="203040" progId="Equation.DSMT4">
              <p:embed/>
            </p:oleObj>
          </a:graphicData>
        </a:graphic>
      </p:graphicFrame>
      <p:graphicFrame>
        <p:nvGraphicFramePr>
          <p:cNvPr id="17413" name="Object 10"/>
          <p:cNvGraphicFramePr>
            <a:graphicFrameLocks noChangeAspect="1"/>
          </p:cNvGraphicFramePr>
          <p:nvPr/>
        </p:nvGraphicFramePr>
        <p:xfrm>
          <a:off x="2590800" y="2895600"/>
          <a:ext cx="838200" cy="361950"/>
        </p:xfrm>
        <a:graphic>
          <a:graphicData uri="http://schemas.openxmlformats.org/presentationml/2006/ole">
            <p:oleObj spid="_x0000_s17413" name="Equation" r:id="rId6" imgW="444240" imgH="190440" progId="Equation.DSMT4">
              <p:embed/>
            </p:oleObj>
          </a:graphicData>
        </a:graphic>
      </p:graphicFrame>
      <p:sp>
        <p:nvSpPr>
          <p:cNvPr id="17423" name="Text Box 11"/>
          <p:cNvSpPr txBox="1">
            <a:spLocks noChangeArrowheads="1"/>
          </p:cNvSpPr>
          <p:nvPr/>
        </p:nvSpPr>
        <p:spPr bwMode="auto">
          <a:xfrm>
            <a:off x="365125" y="3906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17424" name="Text Box 12"/>
          <p:cNvSpPr txBox="1">
            <a:spLocks noChangeArrowheads="1"/>
          </p:cNvSpPr>
          <p:nvPr/>
        </p:nvSpPr>
        <p:spPr bwMode="auto">
          <a:xfrm>
            <a:off x="365125" y="4537075"/>
            <a:ext cx="75390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</a:t>
            </a:r>
            <a:r>
              <a:rPr lang="ja-JP" altLang="en-US"/>
              <a:t>を　　　時間で動作する</a:t>
            </a:r>
            <a:r>
              <a:rPr lang="en-US" altLang="ja-JP"/>
              <a:t>NTM</a:t>
            </a:r>
            <a:r>
              <a:rPr lang="ja-JP" altLang="en-US"/>
              <a:t>とする。</a:t>
            </a:r>
          </a:p>
          <a:p>
            <a:r>
              <a:rPr lang="ja-JP" altLang="en-US"/>
              <a:t>前にみてきたように、</a:t>
            </a:r>
          </a:p>
          <a:p>
            <a:r>
              <a:rPr lang="en-US" altLang="ja-JP"/>
              <a:t>NTM</a:t>
            </a:r>
            <a:r>
              <a:rPr lang="ja-JP" altLang="en-US"/>
              <a:t>の計算の木を幅優先で探索しながらシミュレートする</a:t>
            </a:r>
          </a:p>
          <a:p>
            <a:r>
              <a:rPr lang="ja-JP" altLang="en-US"/>
              <a:t>３テープ決定性</a:t>
            </a:r>
            <a:r>
              <a:rPr lang="en-US" altLang="ja-JP"/>
              <a:t>DTM</a:t>
            </a:r>
            <a:r>
              <a:rPr lang="ja-JP" altLang="en-US"/>
              <a:t>　　　が存在する。</a:t>
            </a:r>
          </a:p>
          <a:p>
            <a:r>
              <a:rPr lang="ja-JP" altLang="en-US"/>
              <a:t>　まず、この　　の計算時間が　　　　であることを示す。</a:t>
            </a:r>
          </a:p>
        </p:txBody>
      </p:sp>
      <p:graphicFrame>
        <p:nvGraphicFramePr>
          <p:cNvPr id="17414" name="Object 13"/>
          <p:cNvGraphicFramePr>
            <a:graphicFrameLocks noChangeAspect="1"/>
          </p:cNvGraphicFramePr>
          <p:nvPr/>
        </p:nvGraphicFramePr>
        <p:xfrm>
          <a:off x="4191000" y="6115050"/>
          <a:ext cx="838200" cy="361950"/>
        </p:xfrm>
        <a:graphic>
          <a:graphicData uri="http://schemas.openxmlformats.org/presentationml/2006/ole">
            <p:oleObj spid="_x0000_s17414" name="Equation" r:id="rId7" imgW="444240" imgH="190440" progId="Equation.DSMT4">
              <p:embed/>
            </p:oleObj>
          </a:graphicData>
        </a:graphic>
      </p:graphicFrame>
      <p:graphicFrame>
        <p:nvGraphicFramePr>
          <p:cNvPr id="17415" name="Object 14"/>
          <p:cNvGraphicFramePr>
            <a:graphicFrameLocks noChangeAspect="1"/>
          </p:cNvGraphicFramePr>
          <p:nvPr/>
        </p:nvGraphicFramePr>
        <p:xfrm>
          <a:off x="990600" y="4648200"/>
          <a:ext cx="533400" cy="317500"/>
        </p:xfrm>
        <a:graphic>
          <a:graphicData uri="http://schemas.openxmlformats.org/presentationml/2006/ole">
            <p:oleObj spid="_x0000_s17415" name="Equation" r:id="rId8" imgW="342720" imgH="203040" progId="Equation.DSMT4">
              <p:embed/>
            </p:oleObj>
          </a:graphicData>
        </a:graphic>
      </p:graphicFrame>
      <p:graphicFrame>
        <p:nvGraphicFramePr>
          <p:cNvPr id="17416" name="Object 15"/>
          <p:cNvGraphicFramePr>
            <a:graphicFrameLocks noChangeAspect="1"/>
          </p:cNvGraphicFramePr>
          <p:nvPr/>
        </p:nvGraphicFramePr>
        <p:xfrm>
          <a:off x="1981200" y="6019800"/>
          <a:ext cx="428625" cy="457200"/>
        </p:xfrm>
        <a:graphic>
          <a:graphicData uri="http://schemas.openxmlformats.org/presentationml/2006/ole">
            <p:oleObj spid="_x0000_s17416" name="Equation" r:id="rId9" imgW="190440" imgH="203040" progId="Equation.DSMT4">
              <p:embed/>
            </p:oleObj>
          </a:graphicData>
        </a:graphic>
      </p:graphicFrame>
      <p:graphicFrame>
        <p:nvGraphicFramePr>
          <p:cNvPr id="17417" name="Object 16"/>
          <p:cNvGraphicFramePr>
            <a:graphicFrameLocks noChangeAspect="1"/>
          </p:cNvGraphicFramePr>
          <p:nvPr/>
        </p:nvGraphicFramePr>
        <p:xfrm>
          <a:off x="3276600" y="5638800"/>
          <a:ext cx="428625" cy="457200"/>
        </p:xfrm>
        <a:graphic>
          <a:graphicData uri="http://schemas.openxmlformats.org/presentationml/2006/ole">
            <p:oleObj spid="_x0000_s17417" name="Equation" r:id="rId10" imgW="190440" imgH="203040" progId="Equation.DSMT4">
              <p:embed/>
            </p:oleObj>
          </a:graphicData>
        </a:graphic>
      </p:graphicFrame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28662" y="1610013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7E26E-8189-4CDE-B36F-43EDD630E9C1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18446" name="Text Box 2"/>
          <p:cNvSpPr txBox="1">
            <a:spLocks noChangeArrowheads="1"/>
          </p:cNvSpPr>
          <p:nvPr/>
        </p:nvSpPr>
        <p:spPr bwMode="auto">
          <a:xfrm>
            <a:off x="304800" y="320675"/>
            <a:ext cx="7600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</a:t>
            </a:r>
            <a:r>
              <a:rPr lang="ja-JP" altLang="en-US"/>
              <a:t>の分岐の最大値を　　とする。（つまり、計算木において、</a:t>
            </a:r>
          </a:p>
          <a:p>
            <a:r>
              <a:rPr lang="ja-JP" altLang="en-US"/>
              <a:t>どの節点に対しても、高々　の子供しかいない。）</a:t>
            </a:r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3048000" y="381000"/>
          <a:ext cx="263525" cy="381000"/>
        </p:xfrm>
        <a:graphic>
          <a:graphicData uri="http://schemas.openxmlformats.org/presentationml/2006/ole">
            <p:oleObj spid="_x0000_s18434" name="Equation" r:id="rId3" imgW="114120" imgH="164880" progId="Equation.DSMT4">
              <p:embed/>
            </p:oleObj>
          </a:graphicData>
        </a:graphic>
      </p:graphicFrame>
      <p:graphicFrame>
        <p:nvGraphicFramePr>
          <p:cNvPr id="18435" name="Object 1025"/>
          <p:cNvGraphicFramePr>
            <a:graphicFrameLocks noChangeAspect="1"/>
          </p:cNvGraphicFramePr>
          <p:nvPr/>
        </p:nvGraphicFramePr>
        <p:xfrm>
          <a:off x="3657600" y="762000"/>
          <a:ext cx="263525" cy="381000"/>
        </p:xfrm>
        <a:graphic>
          <a:graphicData uri="http://schemas.openxmlformats.org/presentationml/2006/ole">
            <p:oleObj spid="_x0000_s18435" name="Equation" r:id="rId4" imgW="114120" imgH="164880" progId="Equation.DSMT4">
              <p:embed/>
            </p:oleObj>
          </a:graphicData>
        </a:graphic>
      </p:graphicFrame>
      <p:sp>
        <p:nvSpPr>
          <p:cNvPr id="18447" name="Text Box 5"/>
          <p:cNvSpPr txBox="1">
            <a:spLocks noChangeArrowheads="1"/>
          </p:cNvSpPr>
          <p:nvPr/>
        </p:nvSpPr>
        <p:spPr bwMode="auto">
          <a:xfrm>
            <a:off x="288925" y="1489075"/>
            <a:ext cx="783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</a:t>
            </a:r>
            <a:r>
              <a:rPr lang="ja-JP" altLang="en-US"/>
              <a:t>の計算木において、最も浅い受理様相の深さを　　とする。</a:t>
            </a:r>
          </a:p>
        </p:txBody>
      </p:sp>
      <p:graphicFrame>
        <p:nvGraphicFramePr>
          <p:cNvPr id="18436" name="Object 1026"/>
          <p:cNvGraphicFramePr>
            <a:graphicFrameLocks noChangeAspect="1"/>
          </p:cNvGraphicFramePr>
          <p:nvPr/>
        </p:nvGraphicFramePr>
        <p:xfrm>
          <a:off x="6691313" y="1524000"/>
          <a:ext cx="293687" cy="381000"/>
        </p:xfrm>
        <a:graphic>
          <a:graphicData uri="http://schemas.openxmlformats.org/presentationml/2006/ole">
            <p:oleObj spid="_x0000_s18436" name="Equation" r:id="rId5" imgW="126720" imgH="164880" progId="Equation.DSMT4">
              <p:embed/>
            </p:oleObj>
          </a:graphicData>
        </a:graphic>
      </p:graphicFrame>
      <p:sp>
        <p:nvSpPr>
          <p:cNvPr id="18448" name="Text Box 8"/>
          <p:cNvSpPr txBox="1">
            <a:spLocks noChangeArrowheads="1"/>
          </p:cNvSpPr>
          <p:nvPr/>
        </p:nvSpPr>
        <p:spPr bwMode="auto">
          <a:xfrm>
            <a:off x="288925" y="2001838"/>
            <a:ext cx="629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このとき、深さ　　　　　　　　であり、</a:t>
            </a:r>
          </a:p>
          <a:p>
            <a:r>
              <a:rPr lang="ja-JP" altLang="en-US"/>
              <a:t>このには深さには高々　　　　　の頂点しかない。</a:t>
            </a:r>
          </a:p>
        </p:txBody>
      </p:sp>
      <p:graphicFrame>
        <p:nvGraphicFramePr>
          <p:cNvPr id="18437" name="Object 1027"/>
          <p:cNvGraphicFramePr>
            <a:graphicFrameLocks noChangeAspect="1"/>
          </p:cNvGraphicFramePr>
          <p:nvPr/>
        </p:nvGraphicFramePr>
        <p:xfrm>
          <a:off x="2209800" y="1981200"/>
          <a:ext cx="1438275" cy="468313"/>
        </p:xfrm>
        <a:graphic>
          <a:graphicData uri="http://schemas.openxmlformats.org/presentationml/2006/ole">
            <p:oleObj spid="_x0000_s18437" name="Equation" r:id="rId6" imgW="622080" imgH="203040" progId="Equation.DSMT4">
              <p:embed/>
            </p:oleObj>
          </a:graphicData>
        </a:graphic>
      </p:graphicFrame>
      <p:graphicFrame>
        <p:nvGraphicFramePr>
          <p:cNvPr id="18438" name="Object 1028"/>
          <p:cNvGraphicFramePr>
            <a:graphicFrameLocks noChangeAspect="1"/>
          </p:cNvGraphicFramePr>
          <p:nvPr/>
        </p:nvGraphicFramePr>
        <p:xfrm>
          <a:off x="3429000" y="2438400"/>
          <a:ext cx="704850" cy="439738"/>
        </p:xfrm>
        <a:graphic>
          <a:graphicData uri="http://schemas.openxmlformats.org/presentationml/2006/ole">
            <p:oleObj spid="_x0000_s18438" name="Equation" r:id="rId7" imgW="304560" imgH="190440" progId="Equation.DSMT4">
              <p:embed/>
            </p:oleObj>
          </a:graphicData>
        </a:graphic>
      </p:graphicFrame>
      <p:sp>
        <p:nvSpPr>
          <p:cNvPr id="18449" name="Oval 13"/>
          <p:cNvSpPr>
            <a:spLocks noChangeArrowheads="1"/>
          </p:cNvSpPr>
          <p:nvPr/>
        </p:nvSpPr>
        <p:spPr bwMode="auto">
          <a:xfrm>
            <a:off x="3810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0" name="Oval 15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1" name="Oval 16"/>
          <p:cNvSpPr>
            <a:spLocks noChangeArrowheads="1"/>
          </p:cNvSpPr>
          <p:nvPr/>
        </p:nvSpPr>
        <p:spPr bwMode="auto">
          <a:xfrm>
            <a:off x="4267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2" name="Oval 19"/>
          <p:cNvSpPr>
            <a:spLocks noChangeArrowheads="1"/>
          </p:cNvSpPr>
          <p:nvPr/>
        </p:nvSpPr>
        <p:spPr bwMode="auto">
          <a:xfrm>
            <a:off x="30480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3" name="Oval 20"/>
          <p:cNvSpPr>
            <a:spLocks noChangeArrowheads="1"/>
          </p:cNvSpPr>
          <p:nvPr/>
        </p:nvSpPr>
        <p:spPr bwMode="auto">
          <a:xfrm>
            <a:off x="38100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4" name="Oval 21"/>
          <p:cNvSpPr>
            <a:spLocks noChangeArrowheads="1"/>
          </p:cNvSpPr>
          <p:nvPr/>
        </p:nvSpPr>
        <p:spPr bwMode="auto">
          <a:xfrm>
            <a:off x="4495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5" name="Oval 22"/>
          <p:cNvSpPr>
            <a:spLocks noChangeArrowheads="1"/>
          </p:cNvSpPr>
          <p:nvPr/>
        </p:nvSpPr>
        <p:spPr bwMode="auto">
          <a:xfrm>
            <a:off x="5257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8456" name="Line 23"/>
          <p:cNvSpPr>
            <a:spLocks noChangeShapeType="1"/>
          </p:cNvSpPr>
          <p:nvPr/>
        </p:nvSpPr>
        <p:spPr bwMode="auto">
          <a:xfrm flipH="1">
            <a:off x="3657600" y="3124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7" name="Line 24"/>
          <p:cNvSpPr>
            <a:spLocks noChangeShapeType="1"/>
          </p:cNvSpPr>
          <p:nvPr/>
        </p:nvSpPr>
        <p:spPr bwMode="auto">
          <a:xfrm>
            <a:off x="3886200" y="3200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9" name="Object 1029"/>
          <p:cNvGraphicFramePr>
            <a:graphicFrameLocks noChangeAspect="1"/>
          </p:cNvGraphicFramePr>
          <p:nvPr/>
        </p:nvGraphicFramePr>
        <p:xfrm>
          <a:off x="3352800" y="3048000"/>
          <a:ext cx="263525" cy="381000"/>
        </p:xfrm>
        <a:graphic>
          <a:graphicData uri="http://schemas.openxmlformats.org/presentationml/2006/ole">
            <p:oleObj spid="_x0000_s18439" name="Equation" r:id="rId8" imgW="114120" imgH="164880" progId="Equation.DSMT4">
              <p:embed/>
            </p:oleObj>
          </a:graphicData>
        </a:graphic>
      </p:graphicFrame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6096000" y="3124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40" name="Object 1030"/>
          <p:cNvGraphicFramePr>
            <a:graphicFrameLocks noChangeAspect="1"/>
          </p:cNvGraphicFramePr>
          <p:nvPr/>
        </p:nvGraphicFramePr>
        <p:xfrm>
          <a:off x="6324600" y="3505200"/>
          <a:ext cx="293688" cy="381000"/>
        </p:xfrm>
        <a:graphic>
          <a:graphicData uri="http://schemas.openxmlformats.org/presentationml/2006/ole">
            <p:oleObj spid="_x0000_s18440" name="Equation" r:id="rId9" imgW="126720" imgH="164880" progId="Equation.DSMT4">
              <p:embed/>
            </p:oleObj>
          </a:graphicData>
        </a:graphic>
      </p:graphicFrame>
      <p:sp>
        <p:nvSpPr>
          <p:cNvPr id="18459" name="Oval 28"/>
          <p:cNvSpPr>
            <a:spLocks noChangeArrowheads="1"/>
          </p:cNvSpPr>
          <p:nvPr/>
        </p:nvSpPr>
        <p:spPr bwMode="auto">
          <a:xfrm>
            <a:off x="2667000" y="4191000"/>
            <a:ext cx="2895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8441" name="Object 1031"/>
          <p:cNvGraphicFramePr>
            <a:graphicFrameLocks noChangeAspect="1"/>
          </p:cNvGraphicFramePr>
          <p:nvPr/>
        </p:nvGraphicFramePr>
        <p:xfrm>
          <a:off x="2667000" y="4572000"/>
          <a:ext cx="704850" cy="439738"/>
        </p:xfrm>
        <a:graphic>
          <a:graphicData uri="http://schemas.openxmlformats.org/presentationml/2006/ole">
            <p:oleObj spid="_x0000_s18441" name="Equation" r:id="rId10" imgW="304560" imgH="190440" progId="Equation.DSMT4">
              <p:embed/>
            </p:oleObj>
          </a:graphicData>
        </a:graphic>
      </p:graphicFrame>
      <p:sp>
        <p:nvSpPr>
          <p:cNvPr id="18460" name="Line 30"/>
          <p:cNvSpPr>
            <a:spLocks noChangeShapeType="1"/>
          </p:cNvSpPr>
          <p:nvPr/>
        </p:nvSpPr>
        <p:spPr bwMode="auto">
          <a:xfrm flipH="1">
            <a:off x="3276600" y="3733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61" name="Line 31"/>
          <p:cNvSpPr>
            <a:spLocks noChangeShapeType="1"/>
          </p:cNvSpPr>
          <p:nvPr/>
        </p:nvSpPr>
        <p:spPr bwMode="auto">
          <a:xfrm>
            <a:off x="4343400" y="3733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62" name="Text Box 32"/>
          <p:cNvSpPr txBox="1">
            <a:spLocks noChangeArrowheads="1"/>
          </p:cNvSpPr>
          <p:nvPr/>
        </p:nvSpPr>
        <p:spPr bwMode="auto">
          <a:xfrm>
            <a:off x="517525" y="5202238"/>
            <a:ext cx="5868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また、根から深さ　　　までの計算木に現れる</a:t>
            </a:r>
          </a:p>
          <a:p>
            <a:r>
              <a:rPr lang="ja-JP" altLang="en-US"/>
              <a:t>頂点の総数は、　　　　　以下、すなわち　</a:t>
            </a:r>
          </a:p>
          <a:p>
            <a:r>
              <a:rPr lang="ja-JP" altLang="en-US"/>
              <a:t>　　　　　　　である。</a:t>
            </a:r>
          </a:p>
        </p:txBody>
      </p:sp>
      <p:graphicFrame>
        <p:nvGraphicFramePr>
          <p:cNvPr id="18442" name="Object 1032"/>
          <p:cNvGraphicFramePr>
            <a:graphicFrameLocks noChangeAspect="1"/>
          </p:cNvGraphicFramePr>
          <p:nvPr/>
        </p:nvGraphicFramePr>
        <p:xfrm>
          <a:off x="2590800" y="5562600"/>
          <a:ext cx="852488" cy="439738"/>
        </p:xfrm>
        <a:graphic>
          <a:graphicData uri="http://schemas.openxmlformats.org/presentationml/2006/ole">
            <p:oleObj spid="_x0000_s18442" name="Equation" r:id="rId11" imgW="368280" imgH="190440" progId="Equation.DSMT4">
              <p:embed/>
            </p:oleObj>
          </a:graphicData>
        </a:graphic>
      </p:graphicFrame>
      <p:graphicFrame>
        <p:nvGraphicFramePr>
          <p:cNvPr id="18443" name="Object 1033"/>
          <p:cNvGraphicFramePr>
            <a:graphicFrameLocks noChangeAspect="1"/>
          </p:cNvGraphicFramePr>
          <p:nvPr/>
        </p:nvGraphicFramePr>
        <p:xfrm>
          <a:off x="585788" y="6053138"/>
          <a:ext cx="1204912" cy="527050"/>
        </p:xfrm>
        <a:graphic>
          <a:graphicData uri="http://schemas.openxmlformats.org/presentationml/2006/ole">
            <p:oleObj spid="_x0000_s18443" name="Equation" r:id="rId12" imgW="520560" imgH="228600" progId="Equation.DSMT4">
              <p:embed/>
            </p:oleObj>
          </a:graphicData>
        </a:graphic>
      </p:graphicFrame>
      <p:graphicFrame>
        <p:nvGraphicFramePr>
          <p:cNvPr id="18444" name="Object 1034"/>
          <p:cNvGraphicFramePr>
            <a:graphicFrameLocks noChangeAspect="1"/>
          </p:cNvGraphicFramePr>
          <p:nvPr/>
        </p:nvGraphicFramePr>
        <p:xfrm>
          <a:off x="2971800" y="5257800"/>
          <a:ext cx="293688" cy="381000"/>
        </p:xfrm>
        <a:graphic>
          <a:graphicData uri="http://schemas.openxmlformats.org/presentationml/2006/ole">
            <p:oleObj spid="_x0000_s18444" name="Equation" r:id="rId13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D5E800-AE16-4261-9A08-F497A75E13A3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5648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計算木の各頂点に対して，</a:t>
            </a:r>
          </a:p>
          <a:p>
            <a:r>
              <a:rPr lang="ja-JP" altLang="en-US"/>
              <a:t>シミュレーションは　　　　　　時間で行える。</a:t>
            </a: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3124200" y="762000"/>
          <a:ext cx="1292225" cy="468313"/>
        </p:xfrm>
        <a:graphic>
          <a:graphicData uri="http://schemas.openxmlformats.org/presentationml/2006/ole">
            <p:oleObj spid="_x0000_s19458" name="Equation" r:id="rId3" imgW="558720" imgH="203040" progId="Equation.DSMT4">
              <p:embed/>
            </p:oleObj>
          </a:graphicData>
        </a:graphic>
      </p:graphicFrame>
      <p:sp>
        <p:nvSpPr>
          <p:cNvPr id="1946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813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　　　の計算時間は、</a:t>
            </a:r>
          </a:p>
          <a:p>
            <a:endParaRPr lang="ja-JP" altLang="en-US"/>
          </a:p>
          <a:p>
            <a:endParaRPr lang="en-US" altLang="ja-JP"/>
          </a:p>
        </p:txBody>
      </p:sp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1676400" y="2133600"/>
          <a:ext cx="4141788" cy="527050"/>
        </p:xfrm>
        <a:graphic>
          <a:graphicData uri="http://schemas.openxmlformats.org/presentationml/2006/ole">
            <p:oleObj spid="_x0000_s19459" name="Equation" r:id="rId4" imgW="1790640" imgH="228600" progId="Equation.DSMT4">
              <p:embed/>
            </p:oleObj>
          </a:graphicData>
        </a:graphic>
      </p:graphicFrame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1981200" y="1447800"/>
          <a:ext cx="428625" cy="457200"/>
        </p:xfrm>
        <a:graphic>
          <a:graphicData uri="http://schemas.openxmlformats.org/presentationml/2006/ole">
            <p:oleObj spid="_x0000_s19460" name="Equation" r:id="rId5" imgW="190440" imgH="203040" progId="Equation.DSMT4">
              <p:embed/>
            </p:oleObj>
          </a:graphicData>
        </a:graphic>
      </p:graphicFrame>
      <p:sp>
        <p:nvSpPr>
          <p:cNvPr id="19469" name="Text Box 8"/>
          <p:cNvSpPr txBox="1">
            <a:spLocks noChangeArrowheads="1"/>
          </p:cNvSpPr>
          <p:nvPr/>
        </p:nvSpPr>
        <p:spPr bwMode="auto">
          <a:xfrm>
            <a:off x="914400" y="2895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1219200" y="3733800"/>
            <a:ext cx="5276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は３テープ</a:t>
            </a:r>
            <a:r>
              <a:rPr lang="en-US" altLang="ja-JP"/>
              <a:t>TM</a:t>
            </a:r>
            <a:r>
              <a:rPr lang="ja-JP" altLang="en-US"/>
              <a:t>であったので、これを</a:t>
            </a:r>
          </a:p>
          <a:p>
            <a:r>
              <a:rPr lang="ja-JP" altLang="en-US"/>
              <a:t>１テープ</a:t>
            </a:r>
            <a:r>
              <a:rPr lang="en-US" altLang="ja-JP"/>
              <a:t>TM</a:t>
            </a:r>
            <a:r>
              <a:rPr lang="ja-JP" altLang="en-US"/>
              <a:t>　　　でシミュレートする。</a:t>
            </a:r>
          </a:p>
          <a:p>
            <a:r>
              <a:rPr lang="ja-JP" altLang="en-US"/>
              <a:t>このシミュレートは、</a:t>
            </a:r>
            <a:r>
              <a:rPr lang="en-US" altLang="ja-JP"/>
              <a:t>2</a:t>
            </a:r>
            <a:r>
              <a:rPr lang="ja-JP" altLang="en-US"/>
              <a:t>乗時間で行える。</a:t>
            </a:r>
          </a:p>
          <a:p>
            <a:r>
              <a:rPr lang="ja-JP" altLang="en-US"/>
              <a:t>よって、　　　　は、</a:t>
            </a:r>
          </a:p>
        </p:txBody>
      </p:sp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1447800" y="3733800"/>
          <a:ext cx="428625" cy="457200"/>
        </p:xfrm>
        <a:graphic>
          <a:graphicData uri="http://schemas.openxmlformats.org/presentationml/2006/ole">
            <p:oleObj spid="_x0000_s19461" name="Equation" r:id="rId6" imgW="190440" imgH="203040" progId="Equation.DSMT4">
              <p:embed/>
            </p:oleObj>
          </a:graphicData>
        </a:graphic>
      </p:graphicFrame>
      <p:graphicFrame>
        <p:nvGraphicFramePr>
          <p:cNvPr id="19462" name="Object 1028"/>
          <p:cNvGraphicFramePr>
            <a:graphicFrameLocks noChangeAspect="1"/>
          </p:cNvGraphicFramePr>
          <p:nvPr/>
        </p:nvGraphicFramePr>
        <p:xfrm>
          <a:off x="2881313" y="4114800"/>
          <a:ext cx="457200" cy="457200"/>
        </p:xfrm>
        <a:graphic>
          <a:graphicData uri="http://schemas.openxmlformats.org/presentationml/2006/ole">
            <p:oleObj spid="_x0000_s19462" name="Equation" r:id="rId7" imgW="203040" imgH="203040" progId="Equation.DSMT4">
              <p:embed/>
            </p:oleObj>
          </a:graphicData>
        </a:graphic>
      </p:graphicFrame>
      <p:graphicFrame>
        <p:nvGraphicFramePr>
          <p:cNvPr id="19463" name="Object 1029"/>
          <p:cNvGraphicFramePr>
            <a:graphicFrameLocks noChangeAspect="1"/>
          </p:cNvGraphicFramePr>
          <p:nvPr/>
        </p:nvGraphicFramePr>
        <p:xfrm>
          <a:off x="1905000" y="5257800"/>
          <a:ext cx="4465638" cy="703263"/>
        </p:xfrm>
        <a:graphic>
          <a:graphicData uri="http://schemas.openxmlformats.org/presentationml/2006/ole">
            <p:oleObj spid="_x0000_s19463" name="Equation" r:id="rId8" imgW="1930320" imgH="304560" progId="Equation.DSMT4">
              <p:embed/>
            </p:oleObj>
          </a:graphicData>
        </a:graphic>
      </p:graphicFrame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1279525" y="6061075"/>
            <a:ext cx="536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時間で</a:t>
            </a:r>
            <a:r>
              <a:rPr lang="en-US" altLang="ja-JP"/>
              <a:t>N</a:t>
            </a:r>
            <a:r>
              <a:rPr lang="ja-JP" altLang="en-US"/>
              <a:t>をシミュレートすることができる。</a:t>
            </a:r>
          </a:p>
        </p:txBody>
      </p:sp>
      <p:graphicFrame>
        <p:nvGraphicFramePr>
          <p:cNvPr id="19464" name="Object 1030"/>
          <p:cNvGraphicFramePr>
            <a:graphicFrameLocks noChangeAspect="1"/>
          </p:cNvGraphicFramePr>
          <p:nvPr/>
        </p:nvGraphicFramePr>
        <p:xfrm>
          <a:off x="2590800" y="4876800"/>
          <a:ext cx="457200" cy="457200"/>
        </p:xfrm>
        <a:graphic>
          <a:graphicData uri="http://schemas.openxmlformats.org/presentationml/2006/ole">
            <p:oleObj spid="_x0000_s19464" name="Equation" r:id="rId9" imgW="203040" imgH="203040" progId="Equation.DSMT4">
              <p:embed/>
            </p:oleObj>
          </a:graphicData>
        </a:graphic>
      </p:graphicFrame>
      <p:graphicFrame>
        <p:nvGraphicFramePr>
          <p:cNvPr id="19465" name="Object 1031"/>
          <p:cNvGraphicFramePr>
            <a:graphicFrameLocks noChangeAspect="1"/>
          </p:cNvGraphicFramePr>
          <p:nvPr/>
        </p:nvGraphicFramePr>
        <p:xfrm>
          <a:off x="7010400" y="6019800"/>
          <a:ext cx="1063625" cy="533400"/>
        </p:xfrm>
        <a:graphic>
          <a:graphicData uri="http://schemas.openxmlformats.org/presentationml/2006/ole">
            <p:oleObj spid="_x0000_s19465" name="Equation" r:id="rId10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79F39-624D-42AC-8C22-051DE2CE120F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８－５</a:t>
            </a:r>
            <a:r>
              <a:rPr lang="en-US" altLang="ja-JP" smtClean="0"/>
              <a:t>.</a:t>
            </a:r>
            <a:r>
              <a:rPr lang="ja-JP" altLang="en-US" smtClean="0"/>
              <a:t>検証可能性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67738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ここでは、クラス</a:t>
            </a:r>
            <a:r>
              <a:rPr lang="en-US" altLang="ja-JP"/>
              <a:t>NP</a:t>
            </a:r>
            <a:r>
              <a:rPr lang="ja-JP" altLang="en-US"/>
              <a:t>のもう一つの特徴づけを与える。</a:t>
            </a:r>
          </a:p>
          <a:p>
            <a:r>
              <a:rPr lang="ja-JP" altLang="en-US"/>
              <a:t>クラス</a:t>
            </a:r>
            <a:r>
              <a:rPr lang="en-US" altLang="ja-JP"/>
              <a:t>NP</a:t>
            </a:r>
            <a:r>
              <a:rPr lang="ja-JP" altLang="en-US"/>
              <a:t>は、直感的には、答えがの正当性が</a:t>
            </a:r>
          </a:p>
          <a:p>
            <a:r>
              <a:rPr lang="ja-JP" altLang="en-US"/>
              <a:t>多項式時間で検証できる問題の集合ともみなせる。</a:t>
            </a:r>
          </a:p>
        </p:txBody>
      </p:sp>
      <p:sp>
        <p:nvSpPr>
          <p:cNvPr id="20486" name="AutoShape 4"/>
          <p:cNvSpPr>
            <a:spLocks noChangeArrowheads="1"/>
          </p:cNvSpPr>
          <p:nvPr/>
        </p:nvSpPr>
        <p:spPr bwMode="auto">
          <a:xfrm>
            <a:off x="381000" y="2143116"/>
            <a:ext cx="7405710" cy="395288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746125" y="2327275"/>
            <a:ext cx="58848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あるアルゴリズム</a:t>
            </a:r>
            <a:r>
              <a:rPr lang="en-US" altLang="ja-JP"/>
              <a:t>V</a:t>
            </a:r>
            <a:r>
              <a:rPr lang="ja-JP" altLang="en-US"/>
              <a:t>に対して、言語</a:t>
            </a:r>
            <a:r>
              <a:rPr lang="en-US" altLang="ja-JP"/>
              <a:t>A</a:t>
            </a:r>
            <a:r>
              <a:rPr lang="ja-JP" altLang="en-US"/>
              <a:t>を</a:t>
            </a:r>
          </a:p>
          <a:p>
            <a:r>
              <a:rPr lang="ja-JP" altLang="en-US"/>
              <a:t>次のように定義できるとき、</a:t>
            </a:r>
            <a:r>
              <a:rPr lang="en-US" altLang="ja-JP"/>
              <a:t>V</a:t>
            </a:r>
            <a:r>
              <a:rPr lang="ja-JP" altLang="en-US"/>
              <a:t>を</a:t>
            </a:r>
            <a:r>
              <a:rPr lang="en-US" altLang="ja-JP"/>
              <a:t>A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66"/>
                </a:solidFill>
              </a:rPr>
              <a:t>検証装置</a:t>
            </a:r>
          </a:p>
          <a:p>
            <a:r>
              <a:rPr lang="ja-JP" altLang="en-US">
                <a:solidFill>
                  <a:srgbClr val="FF0066"/>
                </a:solidFill>
              </a:rPr>
              <a:t>（</a:t>
            </a:r>
            <a:r>
              <a:rPr lang="en-US" altLang="ja-JP">
                <a:solidFill>
                  <a:srgbClr val="FF0066"/>
                </a:solidFill>
              </a:rPr>
              <a:t>Verifier)</a:t>
            </a:r>
            <a:r>
              <a:rPr lang="ja-JP" altLang="en-US"/>
              <a:t>という。</a:t>
            </a:r>
          </a:p>
          <a:p>
            <a:endParaRPr lang="en-US" altLang="ja-JP"/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1143000" y="3581400"/>
          <a:ext cx="5105400" cy="352425"/>
        </p:xfrm>
        <a:graphic>
          <a:graphicData uri="http://schemas.openxmlformats.org/presentationml/2006/ole">
            <p:oleObj spid="_x0000_s20482" name="Equation" r:id="rId3" imgW="3124080" imgH="215640" progId="Equation.DSMT4">
              <p:embed/>
            </p:oleObj>
          </a:graphicData>
        </a:graphic>
      </p:graphicFrame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822325" y="4079875"/>
            <a:ext cx="59801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このとき、ｃを</a:t>
            </a:r>
            <a:r>
              <a:rPr lang="ja-JP" altLang="en-US">
                <a:solidFill>
                  <a:srgbClr val="FF0066"/>
                </a:solidFill>
              </a:rPr>
              <a:t>証拠（</a:t>
            </a:r>
            <a:r>
              <a:rPr lang="en-US" altLang="ja-JP">
                <a:solidFill>
                  <a:srgbClr val="FF0066"/>
                </a:solidFill>
              </a:rPr>
              <a:t>witness)</a:t>
            </a:r>
            <a:r>
              <a:rPr lang="ja-JP" altLang="en-US"/>
              <a:t>という。</a:t>
            </a:r>
          </a:p>
          <a:p>
            <a:r>
              <a:rPr lang="ja-JP" altLang="en-US"/>
              <a:t>（なお、証拠としては、答えそのものであること</a:t>
            </a:r>
          </a:p>
          <a:p>
            <a:r>
              <a:rPr lang="ja-JP" altLang="en-US"/>
              <a:t>が多い。ただし、答え以外の証拠もあるので、</a:t>
            </a:r>
          </a:p>
          <a:p>
            <a:r>
              <a:rPr lang="ja-JP" altLang="en-US"/>
              <a:t>注意が必要。）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000100" y="1857364"/>
            <a:ext cx="3211135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検証装置、証拠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261A4F-22F7-47DE-8F42-5C76A2A636A4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多項式時間検証可能性</a:t>
            </a:r>
          </a:p>
        </p:txBody>
      </p:sp>
      <p:sp>
        <p:nvSpPr>
          <p:cNvPr id="21510" name="AutoShape 3"/>
          <p:cNvSpPr>
            <a:spLocks noChangeArrowheads="1"/>
          </p:cNvSpPr>
          <p:nvPr/>
        </p:nvSpPr>
        <p:spPr bwMode="auto">
          <a:xfrm>
            <a:off x="457200" y="1066800"/>
            <a:ext cx="73914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746125" y="1544638"/>
            <a:ext cx="6492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検証装置の時間は、　　の長さに対してのみ</a:t>
            </a:r>
          </a:p>
          <a:p>
            <a:r>
              <a:rPr lang="ja-JP" altLang="en-US"/>
              <a:t>計られる。したがって、</a:t>
            </a:r>
            <a:r>
              <a:rPr lang="ja-JP" altLang="en-US">
                <a:solidFill>
                  <a:srgbClr val="FF0066"/>
                </a:solidFill>
              </a:rPr>
              <a:t>多項式時間検証装置</a:t>
            </a:r>
          </a:p>
          <a:p>
            <a:r>
              <a:rPr lang="ja-JP" altLang="en-US"/>
              <a:t>とは、　　の長さに対して，多項式時間でｃの検証を行うアルゴリズムである。言語</a:t>
            </a:r>
            <a:r>
              <a:rPr lang="en-US" altLang="ja-JP"/>
              <a:t>A</a:t>
            </a:r>
            <a:r>
              <a:rPr lang="ja-JP" altLang="en-US"/>
              <a:t>が決定的多項式時間検証装置をもつとき、</a:t>
            </a:r>
            <a:r>
              <a:rPr lang="en-US" altLang="ja-JP"/>
              <a:t>A</a:t>
            </a:r>
            <a:r>
              <a:rPr lang="ja-JP" altLang="en-US"/>
              <a:t>を</a:t>
            </a:r>
            <a:r>
              <a:rPr lang="ja-JP" altLang="en-US">
                <a:solidFill>
                  <a:srgbClr val="FF0066"/>
                </a:solidFill>
              </a:rPr>
              <a:t>多項式時間検証可能</a:t>
            </a:r>
            <a:r>
              <a:rPr lang="ja-JP" altLang="en-US"/>
              <a:t>という。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3505200" y="1600200"/>
          <a:ext cx="381000" cy="315913"/>
        </p:xfrm>
        <a:graphic>
          <a:graphicData uri="http://schemas.openxmlformats.org/presentationml/2006/ole">
            <p:oleObj spid="_x0000_s21506" name="Equation" r:id="rId3" imgW="152280" imgH="126720" progId="Equation.DSMT4">
              <p:embed/>
            </p:oleObj>
          </a:graphicData>
        </a:graphic>
      </p:graphicFrame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1600200" y="2362200"/>
          <a:ext cx="381000" cy="315913"/>
        </p:xfrm>
        <a:graphic>
          <a:graphicData uri="http://schemas.openxmlformats.org/presentationml/2006/ole">
            <p:oleObj spid="_x0000_s21507" name="Equation" r:id="rId4" imgW="152280" imgH="126720" progId="Equation.DSMT4">
              <p:embed/>
            </p:oleObj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57224" y="785794"/>
            <a:ext cx="4237057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多項式時間検証可能性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122829-7AFA-4D76-832B-9A8DB7086FD2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22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多項式時間検証の例１</a:t>
            </a:r>
          </a:p>
        </p:txBody>
      </p:sp>
      <p:sp>
        <p:nvSpPr>
          <p:cNvPr id="22549" name="Oval 4"/>
          <p:cNvSpPr>
            <a:spLocks noChangeArrowheads="1"/>
          </p:cNvSpPr>
          <p:nvPr/>
        </p:nvSpPr>
        <p:spPr bwMode="auto">
          <a:xfrm>
            <a:off x="2608263" y="220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0" name="Oval 5"/>
          <p:cNvSpPr>
            <a:spLocks noChangeArrowheads="1"/>
          </p:cNvSpPr>
          <p:nvPr/>
        </p:nvSpPr>
        <p:spPr bwMode="auto">
          <a:xfrm>
            <a:off x="4208463" y="2057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1" name="Oval 6"/>
          <p:cNvSpPr>
            <a:spLocks noChangeArrowheads="1"/>
          </p:cNvSpPr>
          <p:nvPr/>
        </p:nvSpPr>
        <p:spPr bwMode="auto">
          <a:xfrm>
            <a:off x="2227263" y="3048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2" name="Oval 7"/>
          <p:cNvSpPr>
            <a:spLocks noChangeArrowheads="1"/>
          </p:cNvSpPr>
          <p:nvPr/>
        </p:nvSpPr>
        <p:spPr bwMode="auto">
          <a:xfrm>
            <a:off x="4284663" y="3352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3" name="Oval 8"/>
          <p:cNvSpPr>
            <a:spLocks noChangeArrowheads="1"/>
          </p:cNvSpPr>
          <p:nvPr/>
        </p:nvSpPr>
        <p:spPr bwMode="auto">
          <a:xfrm>
            <a:off x="5275263" y="2819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54" name="Line 9"/>
          <p:cNvSpPr>
            <a:spLocks noChangeShapeType="1"/>
          </p:cNvSpPr>
          <p:nvPr/>
        </p:nvSpPr>
        <p:spPr bwMode="auto">
          <a:xfrm flipH="1">
            <a:off x="2303463" y="2362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10"/>
          <p:cNvSpPr>
            <a:spLocks noChangeShapeType="1"/>
          </p:cNvSpPr>
          <p:nvPr/>
        </p:nvSpPr>
        <p:spPr bwMode="auto">
          <a:xfrm>
            <a:off x="2303463" y="3124200"/>
            <a:ext cx="2133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6" name="Line 11"/>
          <p:cNvSpPr>
            <a:spLocks noChangeShapeType="1"/>
          </p:cNvSpPr>
          <p:nvPr/>
        </p:nvSpPr>
        <p:spPr bwMode="auto">
          <a:xfrm>
            <a:off x="4360863" y="2209800"/>
            <a:ext cx="15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7" name="Line 12"/>
          <p:cNvSpPr>
            <a:spLocks noChangeShapeType="1"/>
          </p:cNvSpPr>
          <p:nvPr/>
        </p:nvSpPr>
        <p:spPr bwMode="auto">
          <a:xfrm flipV="1">
            <a:off x="2684463" y="2133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8" name="Line 13"/>
          <p:cNvSpPr>
            <a:spLocks noChangeShapeType="1"/>
          </p:cNvSpPr>
          <p:nvPr/>
        </p:nvSpPr>
        <p:spPr bwMode="auto">
          <a:xfrm>
            <a:off x="4360863" y="21336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9" name="Line 14"/>
          <p:cNvSpPr>
            <a:spLocks noChangeShapeType="1"/>
          </p:cNvSpPr>
          <p:nvPr/>
        </p:nvSpPr>
        <p:spPr bwMode="auto">
          <a:xfrm flipV="1">
            <a:off x="4284663" y="2895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0" name="Object 15"/>
          <p:cNvGraphicFramePr>
            <a:graphicFrameLocks noChangeAspect="1"/>
          </p:cNvGraphicFramePr>
          <p:nvPr/>
        </p:nvGraphicFramePr>
        <p:xfrm>
          <a:off x="2151063" y="1981200"/>
          <a:ext cx="422275" cy="457200"/>
        </p:xfrm>
        <a:graphic>
          <a:graphicData uri="http://schemas.openxmlformats.org/presentationml/2006/ole">
            <p:oleObj spid="_x0000_s2253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2531" name="Object 16"/>
          <p:cNvGraphicFramePr>
            <a:graphicFrameLocks noChangeAspect="1"/>
          </p:cNvGraphicFramePr>
          <p:nvPr/>
        </p:nvGraphicFramePr>
        <p:xfrm>
          <a:off x="1770063" y="3124200"/>
          <a:ext cx="422275" cy="457200"/>
        </p:xfrm>
        <a:graphic>
          <a:graphicData uri="http://schemas.openxmlformats.org/presentationml/2006/ole">
            <p:oleObj spid="_x0000_s22531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2532" name="Object 17"/>
          <p:cNvGraphicFramePr>
            <a:graphicFrameLocks noChangeAspect="1"/>
          </p:cNvGraphicFramePr>
          <p:nvPr/>
        </p:nvGraphicFramePr>
        <p:xfrm>
          <a:off x="4572000" y="1752600"/>
          <a:ext cx="457200" cy="457200"/>
        </p:xfrm>
        <a:graphic>
          <a:graphicData uri="http://schemas.openxmlformats.org/presentationml/2006/ole">
            <p:oleObj spid="_x0000_s2253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22533" name="Object 18"/>
          <p:cNvGraphicFramePr>
            <a:graphicFrameLocks noChangeAspect="1"/>
          </p:cNvGraphicFramePr>
          <p:nvPr/>
        </p:nvGraphicFramePr>
        <p:xfrm>
          <a:off x="4437063" y="3429000"/>
          <a:ext cx="457200" cy="457200"/>
        </p:xfrm>
        <a:graphic>
          <a:graphicData uri="http://schemas.openxmlformats.org/presentationml/2006/ole">
            <p:oleObj spid="_x0000_s22533" name="Equation" r:id="rId6" imgW="164880" imgH="164880" progId="Equation.DSMT4">
              <p:embed/>
            </p:oleObj>
          </a:graphicData>
        </a:graphic>
      </p:graphicFrame>
      <p:graphicFrame>
        <p:nvGraphicFramePr>
          <p:cNvPr id="22534" name="Object 19"/>
          <p:cNvGraphicFramePr>
            <a:graphicFrameLocks noChangeAspect="1"/>
          </p:cNvGraphicFramePr>
          <p:nvPr/>
        </p:nvGraphicFramePr>
        <p:xfrm>
          <a:off x="5597525" y="2743200"/>
          <a:ext cx="422275" cy="457200"/>
        </p:xfrm>
        <a:graphic>
          <a:graphicData uri="http://schemas.openxmlformats.org/presentationml/2006/ole">
            <p:oleObj spid="_x0000_s22534" name="Equation" r:id="rId7" imgW="152280" imgH="164880" progId="Equation.DSMT4">
              <p:embed/>
            </p:oleObj>
          </a:graphicData>
        </a:graphic>
      </p:graphicFrame>
      <p:graphicFrame>
        <p:nvGraphicFramePr>
          <p:cNvPr id="22535" name="Object 20"/>
          <p:cNvGraphicFramePr>
            <a:graphicFrameLocks noChangeAspect="1"/>
          </p:cNvGraphicFramePr>
          <p:nvPr/>
        </p:nvGraphicFramePr>
        <p:xfrm>
          <a:off x="1998663" y="2435225"/>
          <a:ext cx="387350" cy="457200"/>
        </p:xfrm>
        <a:graphic>
          <a:graphicData uri="http://schemas.openxmlformats.org/presentationml/2006/ole">
            <p:oleObj spid="_x0000_s22535" name="Equation" r:id="rId8" imgW="139680" imgH="164880" progId="Equation.DSMT4">
              <p:embed/>
            </p:oleObj>
          </a:graphicData>
        </a:graphic>
      </p:graphicFrame>
      <p:graphicFrame>
        <p:nvGraphicFramePr>
          <p:cNvPr id="22536" name="Object 21"/>
          <p:cNvGraphicFramePr>
            <a:graphicFrameLocks noChangeAspect="1"/>
          </p:cNvGraphicFramePr>
          <p:nvPr/>
        </p:nvGraphicFramePr>
        <p:xfrm>
          <a:off x="779463" y="2130425"/>
          <a:ext cx="574675" cy="609600"/>
        </p:xfrm>
        <a:graphic>
          <a:graphicData uri="http://schemas.openxmlformats.org/presentationml/2006/ole">
            <p:oleObj spid="_x0000_s22536" name="Equation" r:id="rId9" imgW="190440" imgH="203040" progId="Equation.DSMT4">
              <p:embed/>
            </p:oleObj>
          </a:graphicData>
        </a:graphic>
      </p:graphicFrame>
      <p:graphicFrame>
        <p:nvGraphicFramePr>
          <p:cNvPr id="22537" name="Object 22"/>
          <p:cNvGraphicFramePr>
            <a:graphicFrameLocks noChangeAspect="1"/>
          </p:cNvGraphicFramePr>
          <p:nvPr/>
        </p:nvGraphicFramePr>
        <p:xfrm>
          <a:off x="3217863" y="1749425"/>
          <a:ext cx="422275" cy="457200"/>
        </p:xfrm>
        <a:graphic>
          <a:graphicData uri="http://schemas.openxmlformats.org/presentationml/2006/ole">
            <p:oleObj spid="_x0000_s22537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22538" name="Object 23"/>
          <p:cNvGraphicFramePr>
            <a:graphicFrameLocks noChangeAspect="1"/>
          </p:cNvGraphicFramePr>
          <p:nvPr/>
        </p:nvGraphicFramePr>
        <p:xfrm>
          <a:off x="2989263" y="3273425"/>
          <a:ext cx="422275" cy="457200"/>
        </p:xfrm>
        <a:graphic>
          <a:graphicData uri="http://schemas.openxmlformats.org/presentationml/2006/ole">
            <p:oleObj spid="_x0000_s22538" name="Equation" r:id="rId11" imgW="152280" imgH="164880" progId="Equation.DSMT4">
              <p:embed/>
            </p:oleObj>
          </a:graphicData>
        </a:graphic>
      </p:graphicFrame>
      <p:graphicFrame>
        <p:nvGraphicFramePr>
          <p:cNvPr id="22539" name="Object 24"/>
          <p:cNvGraphicFramePr>
            <a:graphicFrameLocks noChangeAspect="1"/>
          </p:cNvGraphicFramePr>
          <p:nvPr/>
        </p:nvGraphicFramePr>
        <p:xfrm>
          <a:off x="3903663" y="2587625"/>
          <a:ext cx="422275" cy="457200"/>
        </p:xfrm>
        <a:graphic>
          <a:graphicData uri="http://schemas.openxmlformats.org/presentationml/2006/ole">
            <p:oleObj spid="_x0000_s22539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22540" name="Object 25"/>
          <p:cNvGraphicFramePr>
            <a:graphicFrameLocks noChangeAspect="1"/>
          </p:cNvGraphicFramePr>
          <p:nvPr/>
        </p:nvGraphicFramePr>
        <p:xfrm>
          <a:off x="4894263" y="2206625"/>
          <a:ext cx="422275" cy="457200"/>
        </p:xfrm>
        <a:graphic>
          <a:graphicData uri="http://schemas.openxmlformats.org/presentationml/2006/ole">
            <p:oleObj spid="_x0000_s22540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22541" name="Object 26"/>
          <p:cNvGraphicFramePr>
            <a:graphicFrameLocks noChangeAspect="1"/>
          </p:cNvGraphicFramePr>
          <p:nvPr/>
        </p:nvGraphicFramePr>
        <p:xfrm>
          <a:off x="4970463" y="3121025"/>
          <a:ext cx="422275" cy="457200"/>
        </p:xfrm>
        <a:graphic>
          <a:graphicData uri="http://schemas.openxmlformats.org/presentationml/2006/ole">
            <p:oleObj spid="_x0000_s22541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2542" name="Object 28"/>
          <p:cNvGraphicFramePr>
            <a:graphicFrameLocks noChangeAspect="1"/>
          </p:cNvGraphicFramePr>
          <p:nvPr/>
        </p:nvGraphicFramePr>
        <p:xfrm>
          <a:off x="685800" y="4416425"/>
          <a:ext cx="5257800" cy="628650"/>
        </p:xfrm>
        <a:graphic>
          <a:graphicData uri="http://schemas.openxmlformats.org/presentationml/2006/ole">
            <p:oleObj spid="_x0000_s22542" name="Equation" r:id="rId15" imgW="1701720" imgH="203040" progId="Equation.DSMT4">
              <p:embed/>
            </p:oleObj>
          </a:graphicData>
        </a:graphic>
      </p:graphicFrame>
      <p:sp>
        <p:nvSpPr>
          <p:cNvPr id="22560" name="Text Box 29"/>
          <p:cNvSpPr txBox="1">
            <a:spLocks noChangeArrowheads="1"/>
          </p:cNvSpPr>
          <p:nvPr/>
        </p:nvSpPr>
        <p:spPr bwMode="auto">
          <a:xfrm>
            <a:off x="746125" y="4897438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22543" name="Object 30"/>
          <p:cNvGraphicFramePr>
            <a:graphicFrameLocks noChangeAspect="1"/>
          </p:cNvGraphicFramePr>
          <p:nvPr/>
        </p:nvGraphicFramePr>
        <p:xfrm>
          <a:off x="1752600" y="5029200"/>
          <a:ext cx="1447800" cy="285750"/>
        </p:xfrm>
        <a:graphic>
          <a:graphicData uri="http://schemas.openxmlformats.org/presentationml/2006/ole">
            <p:oleObj spid="_x0000_s22543" name="Equation" r:id="rId16" imgW="838080" imgH="164880" progId="Equation.DSMT4">
              <p:embed/>
            </p:oleObj>
          </a:graphicData>
        </a:graphic>
      </p:graphicFrame>
      <p:graphicFrame>
        <p:nvGraphicFramePr>
          <p:cNvPr id="22544" name="Object 32"/>
          <p:cNvGraphicFramePr>
            <a:graphicFrameLocks noChangeAspect="1"/>
          </p:cNvGraphicFramePr>
          <p:nvPr/>
        </p:nvGraphicFramePr>
        <p:xfrm>
          <a:off x="823913" y="5562600"/>
          <a:ext cx="196850" cy="220663"/>
        </p:xfrm>
        <a:graphic>
          <a:graphicData uri="http://schemas.openxmlformats.org/presentationml/2006/ole">
            <p:oleObj spid="_x0000_s22544" name="Equation" r:id="rId17" imgW="114120" imgH="126720" progId="Equation.DSMT4">
              <p:embed/>
            </p:oleObj>
          </a:graphicData>
        </a:graphic>
      </p:graphicFrame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762000" y="5410200"/>
            <a:ext cx="6767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は順序が異なるので、ハミルトン閉路ではないが，</a:t>
            </a:r>
          </a:p>
          <a:p>
            <a:r>
              <a:rPr lang="ja-JP" altLang="en-US"/>
              <a:t>ハミルトン閉路で用いる辺集合を与えている。</a:t>
            </a:r>
          </a:p>
          <a:p>
            <a:r>
              <a:rPr lang="ja-JP" altLang="en-US"/>
              <a:t>これより、多項式時間検証可能である。</a:t>
            </a:r>
          </a:p>
        </p:txBody>
      </p:sp>
      <p:graphicFrame>
        <p:nvGraphicFramePr>
          <p:cNvPr id="22545" name="Object 34"/>
          <p:cNvGraphicFramePr>
            <a:graphicFrameLocks noChangeAspect="1"/>
          </p:cNvGraphicFramePr>
          <p:nvPr/>
        </p:nvGraphicFramePr>
        <p:xfrm>
          <a:off x="7239000" y="6437313"/>
          <a:ext cx="838200" cy="420687"/>
        </p:xfrm>
        <a:graphic>
          <a:graphicData uri="http://schemas.openxmlformats.org/presentationml/2006/ole">
            <p:oleObj spid="_x0000_s22545" name="Equation" r:id="rId18" imgW="380880" imgH="190440" progId="Equation.DSMT4">
              <p:embed/>
            </p:oleObj>
          </a:graphicData>
        </a:graphic>
      </p:graphicFrame>
      <p:sp>
        <p:nvSpPr>
          <p:cNvPr id="22562" name="AutoShape 35"/>
          <p:cNvSpPr>
            <a:spLocks noChangeArrowheads="1"/>
          </p:cNvSpPr>
          <p:nvPr/>
        </p:nvSpPr>
        <p:spPr bwMode="auto">
          <a:xfrm>
            <a:off x="533400" y="685800"/>
            <a:ext cx="7391400" cy="99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2563" name="Text Box 36"/>
          <p:cNvSpPr txBox="1">
            <a:spLocks noChangeArrowheads="1"/>
          </p:cNvSpPr>
          <p:nvPr/>
        </p:nvSpPr>
        <p:spPr bwMode="auto">
          <a:xfrm>
            <a:off x="2357422" y="1071546"/>
            <a:ext cx="426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は多項式時間検証可能である。</a:t>
            </a:r>
          </a:p>
        </p:txBody>
      </p:sp>
      <p:graphicFrame>
        <p:nvGraphicFramePr>
          <p:cNvPr id="22546" name="Object 37"/>
          <p:cNvGraphicFramePr>
            <a:graphicFrameLocks noChangeAspect="1"/>
          </p:cNvGraphicFramePr>
          <p:nvPr/>
        </p:nvGraphicFramePr>
        <p:xfrm>
          <a:off x="1443022" y="919146"/>
          <a:ext cx="1004888" cy="731838"/>
        </p:xfrm>
        <a:graphic>
          <a:graphicData uri="http://schemas.openxmlformats.org/presentationml/2006/ole">
            <p:oleObj spid="_x0000_s22546" name="Equation" r:id="rId19" imgW="279360" imgH="203040" progId="Equation.DSMT4">
              <p:embed/>
            </p:oleObj>
          </a:graphicData>
        </a:graphic>
      </p:graphicFrame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928662" y="500042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D9743-03F5-4101-9E95-63CCC6D6B160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多項式時間検証の例２</a:t>
            </a:r>
          </a:p>
        </p:txBody>
      </p:sp>
      <p:graphicFrame>
        <p:nvGraphicFramePr>
          <p:cNvPr id="23554" name="Object 33"/>
          <p:cNvGraphicFramePr>
            <a:graphicFrameLocks noChangeAspect="1"/>
          </p:cNvGraphicFramePr>
          <p:nvPr/>
        </p:nvGraphicFramePr>
        <p:xfrm>
          <a:off x="533400" y="1752600"/>
          <a:ext cx="7620000" cy="1316038"/>
        </p:xfrm>
        <a:graphic>
          <a:graphicData uri="http://schemas.openxmlformats.org/presentationml/2006/ole">
            <p:oleObj spid="_x0000_s23554" name="Equation" r:id="rId3" imgW="2793960" imgH="482400" progId="Equation.DSMT4">
              <p:embed/>
            </p:oleObj>
          </a:graphicData>
        </a:graphic>
      </p:graphicFrame>
      <p:graphicFrame>
        <p:nvGraphicFramePr>
          <p:cNvPr id="23555" name="Object 34"/>
          <p:cNvGraphicFramePr>
            <a:graphicFrameLocks noChangeAspect="1"/>
          </p:cNvGraphicFramePr>
          <p:nvPr/>
        </p:nvGraphicFramePr>
        <p:xfrm>
          <a:off x="1371600" y="3352800"/>
          <a:ext cx="4918075" cy="555625"/>
        </p:xfrm>
        <a:graphic>
          <a:graphicData uri="http://schemas.openxmlformats.org/presentationml/2006/ole">
            <p:oleObj spid="_x0000_s23555" name="Equation" r:id="rId4" imgW="1803240" imgH="203040" progId="Equation.DSMT4">
              <p:embed/>
            </p:oleObj>
          </a:graphicData>
        </a:graphic>
      </p:graphicFrame>
      <p:graphicFrame>
        <p:nvGraphicFramePr>
          <p:cNvPr id="23556" name="Object 35"/>
          <p:cNvGraphicFramePr>
            <a:graphicFrameLocks noChangeAspect="1"/>
          </p:cNvGraphicFramePr>
          <p:nvPr/>
        </p:nvGraphicFramePr>
        <p:xfrm>
          <a:off x="685800" y="4248150"/>
          <a:ext cx="6985000" cy="628650"/>
        </p:xfrm>
        <a:graphic>
          <a:graphicData uri="http://schemas.openxmlformats.org/presentationml/2006/ole">
            <p:oleObj spid="_x0000_s23556" name="Equation" r:id="rId5" imgW="2260440" imgH="203040" progId="Equation.DSMT4">
              <p:embed/>
            </p:oleObj>
          </a:graphicData>
        </a:graphic>
      </p:graphicFrame>
      <p:graphicFrame>
        <p:nvGraphicFramePr>
          <p:cNvPr id="23557" name="Object 36"/>
          <p:cNvGraphicFramePr>
            <a:graphicFrameLocks noChangeAspect="1"/>
          </p:cNvGraphicFramePr>
          <p:nvPr/>
        </p:nvGraphicFramePr>
        <p:xfrm>
          <a:off x="7620000" y="5791200"/>
          <a:ext cx="838200" cy="420688"/>
        </p:xfrm>
        <a:graphic>
          <a:graphicData uri="http://schemas.openxmlformats.org/presentationml/2006/ole">
            <p:oleObj spid="_x0000_s23557" name="Equation" r:id="rId6" imgW="380880" imgH="190440" progId="Equation.DSMT4">
              <p:embed/>
            </p:oleObj>
          </a:graphicData>
        </a:graphic>
      </p:graphicFrame>
      <p:sp>
        <p:nvSpPr>
          <p:cNvPr id="23561" name="Text Box 37"/>
          <p:cNvSpPr txBox="1">
            <a:spLocks noChangeArrowheads="1"/>
          </p:cNvSpPr>
          <p:nvPr/>
        </p:nvSpPr>
        <p:spPr bwMode="auto">
          <a:xfrm>
            <a:off x="898525" y="5126038"/>
            <a:ext cx="586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この証拠のチェックは明らかに多項式時間で</a:t>
            </a:r>
          </a:p>
          <a:p>
            <a:r>
              <a:rPr lang="ja-JP" altLang="en-US"/>
              <a:t>行える。</a:t>
            </a:r>
          </a:p>
        </p:txBody>
      </p:sp>
      <p:sp>
        <p:nvSpPr>
          <p:cNvPr id="23562" name="AutoShape 38"/>
          <p:cNvSpPr>
            <a:spLocks noChangeArrowheads="1"/>
          </p:cNvSpPr>
          <p:nvPr/>
        </p:nvSpPr>
        <p:spPr bwMode="auto">
          <a:xfrm>
            <a:off x="533400" y="685800"/>
            <a:ext cx="7391400" cy="99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3563" name="Text Box 39"/>
          <p:cNvSpPr txBox="1">
            <a:spLocks noChangeArrowheads="1"/>
          </p:cNvSpPr>
          <p:nvPr/>
        </p:nvSpPr>
        <p:spPr bwMode="auto">
          <a:xfrm>
            <a:off x="3214678" y="928670"/>
            <a:ext cx="426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は多項式時間検証可能である。</a:t>
            </a:r>
          </a:p>
        </p:txBody>
      </p:sp>
      <p:graphicFrame>
        <p:nvGraphicFramePr>
          <p:cNvPr id="23558" name="Object 40"/>
          <p:cNvGraphicFramePr>
            <a:graphicFrameLocks noChangeAspect="1"/>
          </p:cNvGraphicFramePr>
          <p:nvPr/>
        </p:nvGraphicFramePr>
        <p:xfrm>
          <a:off x="2000232" y="785794"/>
          <a:ext cx="1143000" cy="731838"/>
        </p:xfrm>
        <a:graphic>
          <a:graphicData uri="http://schemas.openxmlformats.org/presentationml/2006/ole">
            <p:oleObj spid="_x0000_s23558" name="Equation" r:id="rId7" imgW="317160" imgH="203040" progId="Equation.DSMT4">
              <p:embed/>
            </p:oleObj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85786" y="500042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C12576-14C2-43EE-ADD2-A43F7BE1AFD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8-1.</a:t>
            </a:r>
            <a:r>
              <a:rPr lang="ja-JP" altLang="en-US" smtClean="0"/>
              <a:t>非決定性時間限定ＴＭ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550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まず、非決定性ＴＭの計算時間を定める。</a:t>
            </a:r>
          </a:p>
        </p:txBody>
      </p:sp>
      <p:sp>
        <p:nvSpPr>
          <p:cNvPr id="46085" name="AutoShape 4"/>
          <p:cNvSpPr>
            <a:spLocks noChangeArrowheads="1"/>
          </p:cNvSpPr>
          <p:nvPr/>
        </p:nvSpPr>
        <p:spPr bwMode="auto">
          <a:xfrm>
            <a:off x="457200" y="1219200"/>
            <a:ext cx="77724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898525" y="1392238"/>
            <a:ext cx="67611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非決定の計算過程は、初期様相を根とする木として</a:t>
            </a:r>
          </a:p>
          <a:p>
            <a:r>
              <a:rPr lang="ja-JP" altLang="en-US"/>
              <a:t>表現可能である。</a:t>
            </a:r>
          </a:p>
          <a:p>
            <a:r>
              <a:rPr lang="ja-JP" altLang="en-US"/>
              <a:t>この計算の木において、</a:t>
            </a:r>
            <a:r>
              <a:rPr lang="ja-JP" altLang="en-US">
                <a:solidFill>
                  <a:srgbClr val="FF0000"/>
                </a:solidFill>
              </a:rPr>
              <a:t>最も浅い受理様相の深さ</a:t>
            </a:r>
            <a:r>
              <a:rPr lang="ja-JP" altLang="en-US"/>
              <a:t>を</a:t>
            </a:r>
          </a:p>
          <a:p>
            <a:r>
              <a:rPr lang="ja-JP" altLang="en-US"/>
              <a:t>ＮＴＭの計算時間と定義する。</a:t>
            </a:r>
          </a:p>
          <a:p>
            <a:r>
              <a:rPr lang="ja-JP" altLang="en-US"/>
              <a:t>すなわち、ＮＴＭが非決定的選択を繰り返したとき、</a:t>
            </a:r>
          </a:p>
          <a:p>
            <a:r>
              <a:rPr lang="ja-JP" altLang="en-US"/>
              <a:t>最も速く受理状態に達するときの総ステップ数が、</a:t>
            </a:r>
          </a:p>
          <a:p>
            <a:r>
              <a:rPr lang="ja-JP" altLang="en-US"/>
              <a:t>ＮＴＭの計算時間である。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857224" y="4857760"/>
            <a:ext cx="7072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非決定性</a:t>
            </a:r>
            <a:r>
              <a:rPr lang="ja-JP" altLang="en-US" dirty="0"/>
              <a:t>計算において</a:t>
            </a:r>
            <a:r>
              <a:rPr lang="ja-JP" altLang="en-US" dirty="0" smtClean="0"/>
              <a:t>、ある</a:t>
            </a:r>
            <a:r>
              <a:rPr lang="ja-JP" altLang="en-US" dirty="0"/>
              <a:t>様相への初期様相からの遷移系列を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計算</a:t>
            </a:r>
            <a:r>
              <a:rPr lang="ja-JP" altLang="en-US" dirty="0">
                <a:solidFill>
                  <a:srgbClr val="FF0000"/>
                </a:solidFill>
              </a:rPr>
              <a:t>パス</a:t>
            </a:r>
            <a:r>
              <a:rPr lang="ja-JP" altLang="en-US" dirty="0"/>
              <a:t>と</a:t>
            </a:r>
            <a:r>
              <a:rPr lang="ja-JP" altLang="en-US" dirty="0" smtClean="0"/>
              <a:t>呼ぶ。</a:t>
            </a:r>
            <a:endParaRPr lang="ja-JP" altLang="en-US" dirty="0"/>
          </a:p>
        </p:txBody>
      </p:sp>
      <p:sp>
        <p:nvSpPr>
          <p:cNvPr id="46088" name="AutoShape 7"/>
          <p:cNvSpPr>
            <a:spLocks noChangeArrowheads="1"/>
          </p:cNvSpPr>
          <p:nvPr/>
        </p:nvSpPr>
        <p:spPr bwMode="auto">
          <a:xfrm>
            <a:off x="457200" y="4500570"/>
            <a:ext cx="7772400" cy="129063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593725" y="5908675"/>
            <a:ext cx="6342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NTM</a:t>
            </a:r>
            <a:r>
              <a:rPr lang="ja-JP" altLang="en-US"/>
              <a:t>の計算時間とは、受理様相までの最も短い</a:t>
            </a:r>
          </a:p>
          <a:p>
            <a:r>
              <a:rPr lang="ja-JP" altLang="en-US"/>
              <a:t>計算パスの長さともみなせる。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95434" y="928670"/>
            <a:ext cx="4390946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非決定性</a:t>
            </a:r>
            <a:r>
              <a:rPr lang="en-US" altLang="ja-JP" dirty="0" smtClean="0">
                <a:solidFill>
                  <a:srgbClr val="008000"/>
                </a:solidFill>
              </a:rPr>
              <a:t>TM</a:t>
            </a:r>
            <a:r>
              <a:rPr lang="ja-JP" altLang="en-US" dirty="0" smtClean="0">
                <a:solidFill>
                  <a:srgbClr val="008000"/>
                </a:solidFill>
              </a:rPr>
              <a:t>の計算時間</a:t>
            </a:r>
            <a:endParaRPr lang="ja-JP" altLang="en-US" dirty="0">
              <a:solidFill>
                <a:srgbClr val="008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071538" y="4286256"/>
            <a:ext cx="4390946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非決定性</a:t>
            </a:r>
            <a:r>
              <a:rPr lang="en-US" altLang="ja-JP" dirty="0" smtClean="0">
                <a:solidFill>
                  <a:srgbClr val="008000"/>
                </a:solidFill>
              </a:rPr>
              <a:t>TM</a:t>
            </a:r>
            <a:r>
              <a:rPr lang="ja-JP" altLang="en-US" dirty="0" smtClean="0">
                <a:solidFill>
                  <a:srgbClr val="008000"/>
                </a:solidFill>
              </a:rPr>
              <a:t>の計算時間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23C1C-04AD-449A-B63B-2B87FECA1A85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245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クラス</a:t>
            </a:r>
            <a:r>
              <a:rPr lang="en-US" altLang="ja-JP" smtClean="0"/>
              <a:t>NP</a:t>
            </a:r>
            <a:r>
              <a:rPr lang="ja-JP" altLang="en-US" smtClean="0"/>
              <a:t>と検証可能性</a:t>
            </a:r>
          </a:p>
        </p:txBody>
      </p:sp>
      <p:sp>
        <p:nvSpPr>
          <p:cNvPr id="24584" name="Text Box 3"/>
          <p:cNvSpPr txBox="1">
            <a:spLocks noChangeArrowheads="1"/>
          </p:cNvSpPr>
          <p:nvPr/>
        </p:nvSpPr>
        <p:spPr bwMode="auto">
          <a:xfrm>
            <a:off x="500034" y="500042"/>
            <a:ext cx="6775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ここでは、クラス</a:t>
            </a:r>
            <a:r>
              <a:rPr lang="en-US" altLang="ja-JP" dirty="0"/>
              <a:t>NP</a:t>
            </a:r>
            <a:r>
              <a:rPr lang="ja-JP" altLang="en-US" dirty="0"/>
              <a:t>が多項式時間検証可能な言語と</a:t>
            </a:r>
          </a:p>
          <a:p>
            <a:r>
              <a:rPr lang="ja-JP" altLang="en-US" dirty="0"/>
              <a:t>等価であることを示す。</a:t>
            </a:r>
          </a:p>
        </p:txBody>
      </p:sp>
      <p:sp>
        <p:nvSpPr>
          <p:cNvPr id="24585" name="AutoShape 4"/>
          <p:cNvSpPr>
            <a:spLocks noChangeArrowheads="1"/>
          </p:cNvSpPr>
          <p:nvPr/>
        </p:nvSpPr>
        <p:spPr bwMode="auto">
          <a:xfrm>
            <a:off x="533400" y="1714488"/>
            <a:ext cx="7324748" cy="14097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24586" name="Text Box 5"/>
          <p:cNvSpPr txBox="1">
            <a:spLocks noChangeArrowheads="1"/>
          </p:cNvSpPr>
          <p:nvPr/>
        </p:nvSpPr>
        <p:spPr bwMode="auto">
          <a:xfrm>
            <a:off x="1050925" y="2098675"/>
            <a:ext cx="6507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  <a:r>
              <a:rPr lang="en-US" altLang="ja-JP"/>
              <a:t>L</a:t>
            </a:r>
            <a:r>
              <a:rPr lang="ja-JP" altLang="en-US"/>
              <a:t>がクラス</a:t>
            </a:r>
            <a:r>
              <a:rPr lang="en-US" altLang="ja-JP"/>
              <a:t>NP</a:t>
            </a:r>
            <a:r>
              <a:rPr lang="ja-JP" altLang="en-US"/>
              <a:t>に属するための、必要十分条件</a:t>
            </a:r>
          </a:p>
          <a:p>
            <a:r>
              <a:rPr lang="ja-JP" altLang="en-US"/>
              <a:t>は</a:t>
            </a:r>
            <a:r>
              <a:rPr lang="en-US" altLang="ja-JP"/>
              <a:t>L</a:t>
            </a:r>
            <a:r>
              <a:rPr lang="ja-JP" altLang="en-US"/>
              <a:t>が多項式時間検証可能であることである。</a:t>
            </a:r>
          </a:p>
        </p:txBody>
      </p:sp>
      <p:sp>
        <p:nvSpPr>
          <p:cNvPr id="24587" name="Text Box 6"/>
          <p:cNvSpPr txBox="1">
            <a:spLocks noChangeArrowheads="1"/>
          </p:cNvSpPr>
          <p:nvPr/>
        </p:nvSpPr>
        <p:spPr bwMode="auto">
          <a:xfrm>
            <a:off x="517525" y="3449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24588" name="Text Box 7"/>
          <p:cNvSpPr txBox="1">
            <a:spLocks noChangeArrowheads="1"/>
          </p:cNvSpPr>
          <p:nvPr/>
        </p:nvSpPr>
        <p:spPr bwMode="auto">
          <a:xfrm>
            <a:off x="822325" y="4156075"/>
            <a:ext cx="66865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   </a:t>
            </a:r>
            <a:r>
              <a:rPr lang="ja-JP" altLang="en-US"/>
              <a:t>を判定する</a:t>
            </a:r>
            <a:r>
              <a:rPr lang="en-US" altLang="ja-JP"/>
              <a:t>NTM</a:t>
            </a:r>
            <a:r>
              <a:rPr lang="ja-JP" altLang="en-US"/>
              <a:t>からを            　　 を検証する</a:t>
            </a:r>
          </a:p>
          <a:p>
            <a:r>
              <a:rPr lang="ja-JP" altLang="en-US"/>
              <a:t>検証装置</a:t>
            </a:r>
            <a:r>
              <a:rPr lang="en-US" altLang="ja-JP"/>
              <a:t>V</a:t>
            </a:r>
            <a:r>
              <a:rPr lang="ja-JP" altLang="en-US"/>
              <a:t>を構成し、</a:t>
            </a:r>
          </a:p>
          <a:p>
            <a:r>
              <a:rPr lang="ja-JP" altLang="en-US"/>
              <a:t>　　　　　　を検証する</a:t>
            </a:r>
            <a:r>
              <a:rPr lang="en-US" altLang="ja-JP"/>
              <a:t>V</a:t>
            </a:r>
            <a:r>
              <a:rPr lang="ja-JP" altLang="en-US"/>
              <a:t>から</a:t>
            </a:r>
          </a:p>
          <a:p>
            <a:r>
              <a:rPr lang="ja-JP" altLang="en-US"/>
              <a:t>　　　　　　を判定する</a:t>
            </a:r>
            <a:r>
              <a:rPr lang="en-US" altLang="ja-JP"/>
              <a:t>NTM</a:t>
            </a:r>
            <a:r>
              <a:rPr lang="ja-JP" altLang="en-US"/>
              <a:t>を構成する。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762000" y="4191000"/>
          <a:ext cx="914400" cy="376238"/>
        </p:xfrm>
        <a:graphic>
          <a:graphicData uri="http://schemas.openxmlformats.org/presentationml/2006/ole">
            <p:oleObj spid="_x0000_s24578" name="Equation" r:id="rId3" imgW="431640" imgH="177480" progId="Equation.DSMT4">
              <p:embed/>
            </p:oleObj>
          </a:graphicData>
        </a:graphic>
      </p:graphicFrame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4648200" y="4191000"/>
          <a:ext cx="1209675" cy="376238"/>
        </p:xfrm>
        <a:graphic>
          <a:graphicData uri="http://schemas.openxmlformats.org/presentationml/2006/ole">
            <p:oleObj spid="_x0000_s24579" name="Equation" r:id="rId4" imgW="571320" imgH="177480" progId="Equation.DSMT4">
              <p:embed/>
            </p:oleObj>
          </a:graphicData>
        </a:graphic>
      </p:graphicFrame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914400" y="4953000"/>
          <a:ext cx="1209675" cy="376238"/>
        </p:xfrm>
        <a:graphic>
          <a:graphicData uri="http://schemas.openxmlformats.org/presentationml/2006/ole">
            <p:oleObj spid="_x0000_s24580" name="Equation" r:id="rId5" imgW="571320" imgH="177480" progId="Equation.DSMT4">
              <p:embed/>
            </p:oleObj>
          </a:graphicData>
        </a:graphic>
      </p:graphicFrame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990600" y="5334000"/>
          <a:ext cx="914400" cy="376238"/>
        </p:xfrm>
        <a:graphic>
          <a:graphicData uri="http://schemas.openxmlformats.org/presentationml/2006/ole">
            <p:oleObj spid="_x0000_s24581" name="Equation" r:id="rId6" imgW="431640" imgH="177480" progId="Equation.DSMT4">
              <p:embed/>
            </p:oleObj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142976" y="1500174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8DB9CC-C263-43F6-9EE9-A3A85237EA9F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25605" name="AutoShape 2"/>
          <p:cNvSpPr>
            <a:spLocks noChangeArrowheads="1"/>
          </p:cNvSpPr>
          <p:nvPr/>
        </p:nvSpPr>
        <p:spPr bwMode="auto">
          <a:xfrm>
            <a:off x="3429000" y="2286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V</a:t>
            </a:r>
          </a:p>
        </p:txBody>
      </p:sp>
      <p:sp>
        <p:nvSpPr>
          <p:cNvPr id="25606" name="AutoShape 3"/>
          <p:cNvSpPr>
            <a:spLocks noChangeArrowheads="1"/>
          </p:cNvSpPr>
          <p:nvPr/>
        </p:nvSpPr>
        <p:spPr bwMode="auto">
          <a:xfrm>
            <a:off x="1143000" y="2286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NTM</a:t>
            </a:r>
          </a:p>
        </p:txBody>
      </p:sp>
      <p:sp>
        <p:nvSpPr>
          <p:cNvPr id="25607" name="Line 4"/>
          <p:cNvSpPr>
            <a:spLocks noChangeShapeType="1"/>
          </p:cNvSpPr>
          <p:nvPr/>
        </p:nvSpPr>
        <p:spPr bwMode="auto">
          <a:xfrm>
            <a:off x="2514600" y="533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279525" y="2327275"/>
            <a:ext cx="66214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</a:t>
            </a:r>
            <a:r>
              <a:rPr lang="en-US" altLang="ja-JP"/>
              <a:t>NTM</a:t>
            </a:r>
            <a:r>
              <a:rPr lang="ja-JP" altLang="en-US"/>
              <a:t>の非決定的に選択される記号を</a:t>
            </a:r>
          </a:p>
          <a:p>
            <a:pPr marL="609600" indent="-609600"/>
            <a:r>
              <a:rPr lang="ja-JP" altLang="en-US"/>
              <a:t>　　すべて集めて 証拠　　　　とする。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の表す枝での計算を</a:t>
            </a:r>
            <a:r>
              <a:rPr lang="en-US" altLang="ja-JP"/>
              <a:t>V</a:t>
            </a:r>
            <a:r>
              <a:rPr lang="ja-JP" altLang="en-US"/>
              <a:t>はシミュレートする。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２．において</a:t>
            </a:r>
            <a:r>
              <a:rPr lang="en-US" altLang="ja-JP"/>
              <a:t>N</a:t>
            </a:r>
            <a:r>
              <a:rPr lang="ja-JP" altLang="en-US"/>
              <a:t>が受理するなら</a:t>
            </a:r>
            <a:r>
              <a:rPr lang="en-US" altLang="ja-JP"/>
              <a:t>V</a:t>
            </a:r>
            <a:r>
              <a:rPr lang="ja-JP" altLang="en-US"/>
              <a:t>も受理し、</a:t>
            </a:r>
          </a:p>
          <a:p>
            <a:pPr marL="609600" indent="-609600"/>
            <a:r>
              <a:rPr lang="ja-JP" altLang="en-US"/>
              <a:t>　　　</a:t>
            </a:r>
            <a:r>
              <a:rPr lang="en-US" altLang="ja-JP"/>
              <a:t>N</a:t>
            </a:r>
            <a:r>
              <a:rPr lang="ja-JP" altLang="en-US"/>
              <a:t>が拒否するなら</a:t>
            </a:r>
            <a:r>
              <a:rPr lang="en-US" altLang="ja-JP"/>
              <a:t>V</a:t>
            </a:r>
            <a:r>
              <a:rPr lang="ja-JP" altLang="en-US"/>
              <a:t>も拒否する。</a:t>
            </a:r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343400" y="2819400"/>
          <a:ext cx="241300" cy="268288"/>
        </p:xfrm>
        <a:graphic>
          <a:graphicData uri="http://schemas.openxmlformats.org/presentationml/2006/ole">
            <p:oleObj spid="_x0000_s25602" name="Equation" r:id="rId3" imgW="114120" imgH="126720" progId="Equation.DSMT4">
              <p:embed/>
            </p:oleObj>
          </a:graphicData>
        </a:graphic>
      </p:graphicFrame>
      <p:graphicFrame>
        <p:nvGraphicFramePr>
          <p:cNvPr id="25603" name="Object 10"/>
          <p:cNvGraphicFramePr>
            <a:graphicFrameLocks noChangeAspect="1"/>
          </p:cNvGraphicFramePr>
          <p:nvPr/>
        </p:nvGraphicFramePr>
        <p:xfrm>
          <a:off x="2057400" y="3200400"/>
          <a:ext cx="241300" cy="268288"/>
        </p:xfrm>
        <a:graphic>
          <a:graphicData uri="http://schemas.openxmlformats.org/presentationml/2006/ole">
            <p:oleObj spid="_x0000_s25603" name="Equation" r:id="rId4" imgW="114120" imgH="126720" progId="Equation.DSMT4">
              <p:embed/>
            </p:oleObj>
          </a:graphicData>
        </a:graphic>
      </p:graphicFrame>
      <p:sp>
        <p:nvSpPr>
          <p:cNvPr id="25609" name="AutoShape 11"/>
          <p:cNvSpPr>
            <a:spLocks noChangeArrowheads="1"/>
          </p:cNvSpPr>
          <p:nvPr/>
        </p:nvSpPr>
        <p:spPr bwMode="auto">
          <a:xfrm>
            <a:off x="685800" y="2000240"/>
            <a:ext cx="7958166" cy="241936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822325" y="4592638"/>
            <a:ext cx="627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このシミュレーションは明らかに正しく動作する。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57224" y="1714488"/>
            <a:ext cx="7305205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66"/>
                </a:solidFill>
              </a:rPr>
              <a:t>アルゴリズム：　検証装置による</a:t>
            </a:r>
            <a:r>
              <a:rPr lang="en-US" altLang="ja-JP" dirty="0" smtClean="0">
                <a:solidFill>
                  <a:srgbClr val="FF0066"/>
                </a:solidFill>
              </a:rPr>
              <a:t>NTM</a:t>
            </a:r>
            <a:r>
              <a:rPr lang="ja-JP" altLang="en-US" dirty="0" smtClean="0">
                <a:solidFill>
                  <a:srgbClr val="FF0066"/>
                </a:solidFill>
              </a:rPr>
              <a:t>のシミュレーション</a:t>
            </a:r>
            <a:endParaRPr lang="ja-JP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7EA28-2D86-4529-ADD7-38152C67F57F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26632" name="AutoShape 2"/>
          <p:cNvSpPr>
            <a:spLocks noChangeArrowheads="1"/>
          </p:cNvSpPr>
          <p:nvPr/>
        </p:nvSpPr>
        <p:spPr bwMode="auto">
          <a:xfrm>
            <a:off x="1066800" y="2286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V</a:t>
            </a:r>
          </a:p>
        </p:txBody>
      </p:sp>
      <p:sp>
        <p:nvSpPr>
          <p:cNvPr id="26633" name="AutoShape 3"/>
          <p:cNvSpPr>
            <a:spLocks noChangeArrowheads="1"/>
          </p:cNvSpPr>
          <p:nvPr/>
        </p:nvSpPr>
        <p:spPr bwMode="auto">
          <a:xfrm>
            <a:off x="3429000" y="2286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NTM</a:t>
            </a:r>
          </a:p>
        </p:txBody>
      </p:sp>
      <p:sp>
        <p:nvSpPr>
          <p:cNvPr id="26634" name="Line 4"/>
          <p:cNvSpPr>
            <a:spLocks noChangeShapeType="1"/>
          </p:cNvSpPr>
          <p:nvPr/>
        </p:nvSpPr>
        <p:spPr bwMode="auto">
          <a:xfrm>
            <a:off x="2514600" y="533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5" name="Text Box 5"/>
          <p:cNvSpPr txBox="1">
            <a:spLocks noChangeArrowheads="1"/>
          </p:cNvSpPr>
          <p:nvPr/>
        </p:nvSpPr>
        <p:spPr bwMode="auto">
          <a:xfrm>
            <a:off x="1050925" y="2001838"/>
            <a:ext cx="74818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１．長さ　　　の文字列　　を非決定的に選択する。</a:t>
            </a:r>
          </a:p>
          <a:p>
            <a:pPr marL="609600" indent="-609600"/>
            <a:r>
              <a:rPr lang="ja-JP" altLang="en-US"/>
              <a:t>２．入力　　　　　　　に対して、</a:t>
            </a:r>
          </a:p>
          <a:p>
            <a:pPr marL="609600" indent="-609600"/>
            <a:r>
              <a:rPr lang="ja-JP" altLang="en-US"/>
              <a:t>　　</a:t>
            </a:r>
            <a:r>
              <a:rPr lang="en-US" altLang="ja-JP"/>
              <a:t>V</a:t>
            </a:r>
            <a:r>
              <a:rPr lang="ja-JP" altLang="en-US"/>
              <a:t>を</a:t>
            </a:r>
            <a:r>
              <a:rPr lang="en-US" altLang="ja-JP"/>
              <a:t>NTM</a:t>
            </a:r>
            <a:r>
              <a:rPr lang="ja-JP" altLang="en-US"/>
              <a:t>でシミュレートする。</a:t>
            </a:r>
          </a:p>
          <a:p>
            <a:pPr marL="609600" indent="-609600"/>
            <a:r>
              <a:rPr lang="ja-JP" altLang="en-US"/>
              <a:t>　　（</a:t>
            </a:r>
            <a:r>
              <a:rPr lang="en-US" altLang="ja-JP"/>
              <a:t>V</a:t>
            </a:r>
            <a:r>
              <a:rPr lang="ja-JP" altLang="en-US"/>
              <a:t>は</a:t>
            </a:r>
            <a:r>
              <a:rPr lang="en-US" altLang="ja-JP"/>
              <a:t>DTM</a:t>
            </a:r>
            <a:r>
              <a:rPr lang="ja-JP" altLang="en-US"/>
              <a:t>なので、</a:t>
            </a:r>
            <a:r>
              <a:rPr lang="en-US" altLang="ja-JP"/>
              <a:t>NTM</a:t>
            </a:r>
            <a:r>
              <a:rPr lang="ja-JP" altLang="en-US"/>
              <a:t>で容易にシミュレートできる。）</a:t>
            </a:r>
          </a:p>
          <a:p>
            <a:pPr marL="609600" indent="-609600"/>
            <a:r>
              <a:rPr lang="ja-JP" altLang="en-US"/>
              <a:t>３．２．において、</a:t>
            </a:r>
            <a:r>
              <a:rPr lang="en-US" altLang="ja-JP"/>
              <a:t>V</a:t>
            </a:r>
            <a:r>
              <a:rPr lang="ja-JP" altLang="en-US"/>
              <a:t>が受理するなら受理し、</a:t>
            </a:r>
          </a:p>
          <a:p>
            <a:pPr marL="609600" indent="-609600"/>
            <a:r>
              <a:rPr lang="ja-JP" altLang="en-US"/>
              <a:t>　　</a:t>
            </a:r>
            <a:r>
              <a:rPr lang="en-US" altLang="ja-JP"/>
              <a:t>V</a:t>
            </a:r>
            <a:r>
              <a:rPr lang="ja-JP" altLang="en-US"/>
              <a:t>が拒否するなら拒否する。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3962400" y="2057400"/>
          <a:ext cx="241300" cy="268288"/>
        </p:xfrm>
        <a:graphic>
          <a:graphicData uri="http://schemas.openxmlformats.org/presentationml/2006/ole">
            <p:oleObj spid="_x0000_s26626" name="Equation" r:id="rId3" imgW="114120" imgH="126720" progId="Equation.DSMT4">
              <p:embed/>
            </p:oleObj>
          </a:graphicData>
        </a:graphic>
      </p:graphicFrame>
      <p:sp>
        <p:nvSpPr>
          <p:cNvPr id="26636" name="AutoShape 8"/>
          <p:cNvSpPr>
            <a:spLocks noChangeArrowheads="1"/>
          </p:cNvSpPr>
          <p:nvPr/>
        </p:nvSpPr>
        <p:spPr bwMode="auto">
          <a:xfrm>
            <a:off x="642910" y="1714488"/>
            <a:ext cx="8001056" cy="274638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6637" name="Text Box 9"/>
          <p:cNvSpPr txBox="1">
            <a:spLocks noChangeArrowheads="1"/>
          </p:cNvSpPr>
          <p:nvPr/>
        </p:nvSpPr>
        <p:spPr bwMode="auto">
          <a:xfrm>
            <a:off x="898525" y="955675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V</a:t>
            </a:r>
            <a:r>
              <a:rPr lang="ja-JP" altLang="en-US"/>
              <a:t>は　　　時間で動作する</a:t>
            </a:r>
            <a:r>
              <a:rPr lang="en-US" altLang="ja-JP"/>
              <a:t>DTM</a:t>
            </a:r>
            <a:r>
              <a:rPr lang="ja-JP" altLang="en-US"/>
              <a:t>と仮定する。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1676400" y="914400"/>
          <a:ext cx="401638" cy="403225"/>
        </p:xfrm>
        <a:graphic>
          <a:graphicData uri="http://schemas.openxmlformats.org/presentationml/2006/ole">
            <p:oleObj spid="_x0000_s26627" name="Equation" r:id="rId4" imgW="190440" imgH="19044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2209800" y="1981200"/>
          <a:ext cx="401638" cy="403225"/>
        </p:xfrm>
        <a:graphic>
          <a:graphicData uri="http://schemas.openxmlformats.org/presentationml/2006/ole">
            <p:oleObj spid="_x0000_s26628" name="Equation" r:id="rId5" imgW="190440" imgH="190440" progId="Equation.DSMT4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2286000" y="2438400"/>
          <a:ext cx="1206500" cy="374650"/>
        </p:xfrm>
        <a:graphic>
          <a:graphicData uri="http://schemas.openxmlformats.org/presentationml/2006/ole">
            <p:oleObj spid="_x0000_s26629" name="Equation" r:id="rId6" imgW="571320" imgH="177480" progId="Equation.DSMT4">
              <p:embed/>
            </p:oleObj>
          </a:graphicData>
        </a:graphic>
      </p:graphicFrame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7620000" y="5791200"/>
          <a:ext cx="838200" cy="420688"/>
        </p:xfrm>
        <a:graphic>
          <a:graphicData uri="http://schemas.openxmlformats.org/presentationml/2006/ole">
            <p:oleObj spid="_x0000_s26630" name="Equation" r:id="rId7" imgW="380880" imgH="190440" progId="Equation.DSMT4">
              <p:embed/>
            </p:oleObj>
          </a:graphicData>
        </a:graphic>
      </p:graphicFrame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69925" y="4994275"/>
            <a:ext cx="5967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以上より、クラス</a:t>
            </a:r>
            <a:r>
              <a:rPr lang="en-US" altLang="ja-JP"/>
              <a:t>NP</a:t>
            </a:r>
            <a:r>
              <a:rPr lang="ja-JP" altLang="en-US"/>
              <a:t>は多項式時間検証可能な</a:t>
            </a:r>
          </a:p>
          <a:p>
            <a:r>
              <a:rPr lang="ja-JP" altLang="en-US"/>
              <a:t>問題の集合でもあることが示された。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57224" y="1571612"/>
            <a:ext cx="7305205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66"/>
                </a:solidFill>
              </a:rPr>
              <a:t>アルゴリズム：　</a:t>
            </a:r>
            <a:r>
              <a:rPr lang="en-US" altLang="ja-JP" dirty="0" smtClean="0">
                <a:solidFill>
                  <a:srgbClr val="FF0066"/>
                </a:solidFill>
              </a:rPr>
              <a:t>NTM</a:t>
            </a:r>
            <a:r>
              <a:rPr lang="ja-JP" altLang="en-US" dirty="0" smtClean="0">
                <a:solidFill>
                  <a:srgbClr val="FF0066"/>
                </a:solidFill>
              </a:rPr>
              <a:t>による検証装置のシミュレーション</a:t>
            </a:r>
            <a:endParaRPr lang="ja-JP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F9D1B-4BDC-4F6A-909F-6E194AD98A67}" type="slidenum">
              <a:rPr lang="en-US" altLang="ja-JP"/>
              <a:pPr/>
              <a:t>33</a:t>
            </a:fld>
            <a:endParaRPr lang="en-US" altLang="ja-JP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８－６．多項式時間帰着</a:t>
            </a:r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5849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ここでは、問題間の難しさを調べるために、</a:t>
            </a:r>
          </a:p>
          <a:p>
            <a:r>
              <a:rPr lang="ja-JP" altLang="en-US"/>
              <a:t>多項式時間帰着について述べる。</a:t>
            </a:r>
          </a:p>
          <a:p>
            <a:r>
              <a:rPr lang="ja-JP" altLang="en-US"/>
              <a:t>直感的には、多項式時間帰着とは</a:t>
            </a:r>
          </a:p>
          <a:p>
            <a:r>
              <a:rPr lang="ja-JP" altLang="en-US"/>
              <a:t>問題の変換のことである。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762000" y="2362200"/>
            <a:ext cx="73104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ある問題を解く際に、他の問題が利用可能な場合が</a:t>
            </a:r>
          </a:p>
          <a:p>
            <a:r>
              <a:rPr lang="ja-JP" altLang="en-US"/>
              <a:t>よくある。この際に、もし利用される側の問題に効率的な</a:t>
            </a:r>
          </a:p>
          <a:p>
            <a:r>
              <a:rPr lang="ja-JP" altLang="en-US"/>
              <a:t>アルゴリズムが存在していたならば、</a:t>
            </a:r>
          </a:p>
          <a:p>
            <a:r>
              <a:rPr lang="ja-JP" altLang="en-US"/>
              <a:t>利用する側の問題も効率よく解ける可能性がある。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762000" y="4114800"/>
            <a:ext cx="8077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帰着の考え方は問題が難しいことを示すときにも利用される。</a:t>
            </a:r>
          </a:p>
          <a:p>
            <a:r>
              <a:rPr lang="ja-JP" altLang="en-US"/>
              <a:t>難しいことがわかっている問題</a:t>
            </a:r>
            <a:r>
              <a:rPr lang="en-US" altLang="ja-JP"/>
              <a:t>A</a:t>
            </a:r>
            <a:r>
              <a:rPr lang="ja-JP" altLang="en-US"/>
              <a:t>のすべてのインスタンスが、</a:t>
            </a:r>
          </a:p>
          <a:p>
            <a:r>
              <a:rPr lang="ja-JP" altLang="en-US"/>
              <a:t>別の問題</a:t>
            </a:r>
            <a:r>
              <a:rPr lang="en-US" altLang="ja-JP"/>
              <a:t>B</a:t>
            </a:r>
            <a:r>
              <a:rPr lang="ja-JP" altLang="en-US"/>
              <a:t>に変換可能ならば変換された問題</a:t>
            </a:r>
            <a:r>
              <a:rPr lang="en-US" altLang="ja-JP"/>
              <a:t>B</a:t>
            </a:r>
            <a:r>
              <a:rPr lang="ja-JP" altLang="en-US"/>
              <a:t>を利用して、</a:t>
            </a:r>
          </a:p>
          <a:p>
            <a:r>
              <a:rPr lang="ja-JP" altLang="en-US"/>
              <a:t>元の問題</a:t>
            </a:r>
            <a:r>
              <a:rPr lang="en-US" altLang="ja-JP"/>
              <a:t>A</a:t>
            </a:r>
            <a:r>
              <a:rPr lang="ja-JP" altLang="en-US"/>
              <a:t>に対するアルゴリズムが得られる。このことから</a:t>
            </a:r>
          </a:p>
          <a:p>
            <a:r>
              <a:rPr lang="ja-JP" altLang="en-US"/>
              <a:t>問題</a:t>
            </a:r>
            <a:r>
              <a:rPr lang="en-US" altLang="ja-JP"/>
              <a:t>B</a:t>
            </a:r>
            <a:r>
              <a:rPr lang="ja-JP" altLang="en-US"/>
              <a:t>は、問題</a:t>
            </a:r>
            <a:r>
              <a:rPr lang="en-US" altLang="ja-JP"/>
              <a:t>A</a:t>
            </a:r>
            <a:r>
              <a:rPr lang="ja-JP" altLang="en-US"/>
              <a:t>より易しくはないことを示している。つまり、問題</a:t>
            </a:r>
            <a:r>
              <a:rPr lang="en-US" altLang="ja-JP"/>
              <a:t>B</a:t>
            </a:r>
            <a:r>
              <a:rPr lang="ja-JP" altLang="en-US"/>
              <a:t>も難しいといえる。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8D20F4-9F55-4683-8307-B73BAC344409}" type="slidenum">
              <a:rPr lang="en-US" altLang="ja-JP"/>
              <a:pPr/>
              <a:t>34</a:t>
            </a:fld>
            <a:endParaRPr lang="en-US" altLang="ja-JP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多項式時間帰着の定義</a:t>
            </a:r>
          </a:p>
        </p:txBody>
      </p:sp>
      <p:sp>
        <p:nvSpPr>
          <p:cNvPr id="27657" name="AutoShape 3"/>
          <p:cNvSpPr>
            <a:spLocks noChangeArrowheads="1"/>
          </p:cNvSpPr>
          <p:nvPr/>
        </p:nvSpPr>
        <p:spPr bwMode="auto">
          <a:xfrm>
            <a:off x="762000" y="762000"/>
            <a:ext cx="7772400" cy="510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4"/>
          <p:cNvSpPr txBox="1">
            <a:spLocks noChangeArrowheads="1"/>
          </p:cNvSpPr>
          <p:nvPr/>
        </p:nvSpPr>
        <p:spPr bwMode="auto">
          <a:xfrm>
            <a:off x="1127125" y="1184275"/>
            <a:ext cx="72501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  <a:r>
              <a:rPr lang="en-US" altLang="ja-JP"/>
              <a:t>A</a:t>
            </a:r>
            <a:r>
              <a:rPr lang="ja-JP" altLang="en-US"/>
              <a:t>と言語</a:t>
            </a:r>
            <a:r>
              <a:rPr lang="en-US" altLang="ja-JP"/>
              <a:t>B</a:t>
            </a:r>
            <a:r>
              <a:rPr lang="ja-JP" altLang="en-US"/>
              <a:t>に対して、すべての　　　　　　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であるような</a:t>
            </a:r>
            <a:r>
              <a:rPr lang="ja-JP" altLang="en-US">
                <a:solidFill>
                  <a:srgbClr val="FF0066"/>
                </a:solidFill>
              </a:rPr>
              <a:t>多項式時間帰着関数</a:t>
            </a:r>
            <a:r>
              <a:rPr lang="ja-JP" altLang="en-US"/>
              <a:t>　　　　　　　　　が存在</a:t>
            </a:r>
          </a:p>
          <a:p>
            <a:r>
              <a:rPr lang="ja-JP" altLang="en-US"/>
              <a:t>するとき言語</a:t>
            </a:r>
            <a:r>
              <a:rPr lang="en-US" altLang="ja-JP"/>
              <a:t>A</a:t>
            </a:r>
            <a:r>
              <a:rPr lang="ja-JP" altLang="en-US"/>
              <a:t>は言語</a:t>
            </a:r>
            <a:r>
              <a:rPr lang="en-US" altLang="ja-JP"/>
              <a:t>B</a:t>
            </a:r>
            <a:r>
              <a:rPr lang="ja-JP" altLang="en-US"/>
              <a:t>に</a:t>
            </a:r>
            <a:r>
              <a:rPr lang="ja-JP" altLang="en-US">
                <a:solidFill>
                  <a:srgbClr val="FF0066"/>
                </a:solidFill>
              </a:rPr>
              <a:t>多項式時間（多対一）帰着</a:t>
            </a:r>
          </a:p>
          <a:p>
            <a:r>
              <a:rPr lang="ja-JP" altLang="en-US">
                <a:solidFill>
                  <a:srgbClr val="FF0066"/>
                </a:solidFill>
              </a:rPr>
              <a:t>（</a:t>
            </a:r>
            <a:r>
              <a:rPr lang="en-US" altLang="ja-JP">
                <a:solidFill>
                  <a:srgbClr val="FF0066"/>
                </a:solidFill>
              </a:rPr>
              <a:t>Polynomial time many to one  reduction)</a:t>
            </a:r>
          </a:p>
          <a:p>
            <a:r>
              <a:rPr lang="ja-JP" altLang="en-US"/>
              <a:t>可能という。ここで、多項式時間帰着関数とは、関数の</a:t>
            </a:r>
          </a:p>
          <a:p>
            <a:r>
              <a:rPr lang="ja-JP" altLang="en-US"/>
              <a:t>計算（変換）が多項式時間で行えるもののことである。</a:t>
            </a:r>
          </a:p>
          <a:p>
            <a:r>
              <a:rPr lang="ja-JP" altLang="en-US"/>
              <a:t>言語</a:t>
            </a:r>
            <a:r>
              <a:rPr lang="en-US" altLang="ja-JP"/>
              <a:t>A</a:t>
            </a:r>
            <a:r>
              <a:rPr lang="ja-JP" altLang="en-US"/>
              <a:t>から言語</a:t>
            </a:r>
            <a:r>
              <a:rPr lang="en-US" altLang="ja-JP"/>
              <a:t>B</a:t>
            </a:r>
            <a:r>
              <a:rPr lang="ja-JP" altLang="en-US"/>
              <a:t>へ多項式時間帰着可能であることを、</a:t>
            </a:r>
          </a:p>
          <a:p>
            <a:endParaRPr lang="ja-JP" altLang="en-US"/>
          </a:p>
          <a:p>
            <a:r>
              <a:rPr lang="ja-JP" altLang="en-US"/>
              <a:t>　　　　　　　　　　　　　あるいは</a:t>
            </a:r>
          </a:p>
          <a:p>
            <a:r>
              <a:rPr lang="ja-JP" altLang="en-US"/>
              <a:t>と書く。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5562600" y="1143000"/>
          <a:ext cx="1066800" cy="439738"/>
        </p:xfrm>
        <a:graphic>
          <a:graphicData uri="http://schemas.openxmlformats.org/presentationml/2006/ole">
            <p:oleObj spid="_x0000_s27650" name="Equation" r:id="rId3" imgW="431640" imgH="17748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2971800" y="1600200"/>
          <a:ext cx="3106738" cy="501650"/>
        </p:xfrm>
        <a:graphic>
          <a:graphicData uri="http://schemas.openxmlformats.org/presentationml/2006/ole">
            <p:oleObj spid="_x0000_s27651" name="Equation" r:id="rId4" imgW="1257120" imgH="203040" progId="Equation.DSMT4">
              <p:embed/>
            </p:oleObj>
          </a:graphicData>
        </a:graphic>
      </p:graphicFrame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5486400" y="2209800"/>
          <a:ext cx="1978025" cy="565150"/>
        </p:xfrm>
        <a:graphic>
          <a:graphicData uri="http://schemas.openxmlformats.org/presentationml/2006/ole">
            <p:oleObj spid="_x0000_s27652" name="Equation" r:id="rId5" imgW="799920" imgH="228600" progId="Equation.DSMT4">
              <p:embed/>
            </p:oleObj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2133600" y="4724400"/>
          <a:ext cx="1371600" cy="561975"/>
        </p:xfrm>
        <a:graphic>
          <a:graphicData uri="http://schemas.openxmlformats.org/presentationml/2006/ole">
            <p:oleObj spid="_x0000_s27653" name="Equation" r:id="rId6" imgW="558720" imgH="228600" progId="Equation.DSMT4">
              <p:embed/>
            </p:oleObj>
          </a:graphicData>
        </a:graphic>
      </p:graphicFrame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5334000" y="4800600"/>
          <a:ext cx="1058863" cy="439738"/>
        </p:xfrm>
        <a:graphic>
          <a:graphicData uri="http://schemas.openxmlformats.org/presentationml/2006/ole">
            <p:oleObj spid="_x0000_s27654" name="Equation" r:id="rId7" imgW="457200" imgH="190440" progId="Equation.DSMT4">
              <p:embed/>
            </p:oleObj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500166" y="571480"/>
            <a:ext cx="3313728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多項式時間帰着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CC5F9-75F3-42C7-BA53-2ADE08CC27C2}" type="slidenum">
              <a:rPr lang="en-US" altLang="ja-JP"/>
              <a:pPr/>
              <a:t>35</a:t>
            </a:fld>
            <a:endParaRPr lang="en-US" altLang="ja-JP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629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多項式時間帰着のイメージ（要素間）</a:t>
            </a: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457200" y="1066800"/>
            <a:ext cx="2286000" cy="411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3962400" y="1066800"/>
            <a:ext cx="2286000" cy="41148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28680" name="Oval 5"/>
          <p:cNvSpPr>
            <a:spLocks noChangeArrowheads="1"/>
          </p:cNvSpPr>
          <p:nvPr/>
        </p:nvSpPr>
        <p:spPr bwMode="auto">
          <a:xfrm>
            <a:off x="914400" y="1600200"/>
            <a:ext cx="1371600" cy="2209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8681" name="Oval 6"/>
          <p:cNvSpPr>
            <a:spLocks noChangeArrowheads="1"/>
          </p:cNvSpPr>
          <p:nvPr/>
        </p:nvSpPr>
        <p:spPr bwMode="auto">
          <a:xfrm>
            <a:off x="4419600" y="1676400"/>
            <a:ext cx="1371600" cy="2209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1447800" y="1752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4953000" y="1905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28684" name="Freeform 9"/>
          <p:cNvSpPr>
            <a:spLocks/>
          </p:cNvSpPr>
          <p:nvPr/>
        </p:nvSpPr>
        <p:spPr bwMode="auto">
          <a:xfrm>
            <a:off x="1600200" y="1676400"/>
            <a:ext cx="3276600" cy="685800"/>
          </a:xfrm>
          <a:custGeom>
            <a:avLst/>
            <a:gdLst>
              <a:gd name="T0" fmla="*/ 0 w 2304"/>
              <a:gd name="T1" fmla="*/ 440 h 440"/>
              <a:gd name="T2" fmla="*/ 1008 w 2304"/>
              <a:gd name="T3" fmla="*/ 8 h 440"/>
              <a:gd name="T4" fmla="*/ 2304 w 2304"/>
              <a:gd name="T5" fmla="*/ 392 h 440"/>
              <a:gd name="T6" fmla="*/ 0 60000 65536"/>
              <a:gd name="T7" fmla="*/ 0 60000 65536"/>
              <a:gd name="T8" fmla="*/ 0 60000 65536"/>
              <a:gd name="T9" fmla="*/ 0 w 2304"/>
              <a:gd name="T10" fmla="*/ 0 h 440"/>
              <a:gd name="T11" fmla="*/ 2304 w 2304"/>
              <a:gd name="T12" fmla="*/ 440 h 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440">
                <a:moveTo>
                  <a:pt x="0" y="440"/>
                </a:moveTo>
                <a:cubicBezTo>
                  <a:pt x="312" y="228"/>
                  <a:pt x="624" y="16"/>
                  <a:pt x="1008" y="8"/>
                </a:cubicBezTo>
                <a:cubicBezTo>
                  <a:pt x="1392" y="0"/>
                  <a:pt x="1848" y="196"/>
                  <a:pt x="2304" y="39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5" name="Line 10"/>
          <p:cNvSpPr>
            <a:spLocks noChangeShapeType="1"/>
          </p:cNvSpPr>
          <p:nvPr/>
        </p:nvSpPr>
        <p:spPr bwMode="auto">
          <a:xfrm>
            <a:off x="4724400" y="22098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6" name="Oval 11"/>
          <p:cNvSpPr>
            <a:spLocks noChangeArrowheads="1"/>
          </p:cNvSpPr>
          <p:nvPr/>
        </p:nvSpPr>
        <p:spPr bwMode="auto">
          <a:xfrm>
            <a:off x="1524000" y="2362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7" name="Oval 12"/>
          <p:cNvSpPr>
            <a:spLocks noChangeArrowheads="1"/>
          </p:cNvSpPr>
          <p:nvPr/>
        </p:nvSpPr>
        <p:spPr bwMode="auto">
          <a:xfrm>
            <a:off x="4953000" y="22860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8" name="Oval 13"/>
          <p:cNvSpPr>
            <a:spLocks noChangeArrowheads="1"/>
          </p:cNvSpPr>
          <p:nvPr/>
        </p:nvSpPr>
        <p:spPr bwMode="auto">
          <a:xfrm>
            <a:off x="1447800" y="4495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9" name="Oval 14"/>
          <p:cNvSpPr>
            <a:spLocks noChangeArrowheads="1"/>
          </p:cNvSpPr>
          <p:nvPr/>
        </p:nvSpPr>
        <p:spPr bwMode="auto">
          <a:xfrm>
            <a:off x="5029200" y="4419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0" name="Freeform 15"/>
          <p:cNvSpPr>
            <a:spLocks/>
          </p:cNvSpPr>
          <p:nvPr/>
        </p:nvSpPr>
        <p:spPr bwMode="auto">
          <a:xfrm>
            <a:off x="1524000" y="3810000"/>
            <a:ext cx="3505200" cy="698500"/>
          </a:xfrm>
          <a:custGeom>
            <a:avLst/>
            <a:gdLst>
              <a:gd name="T0" fmla="*/ 0 w 2304"/>
              <a:gd name="T1" fmla="*/ 440 h 440"/>
              <a:gd name="T2" fmla="*/ 1008 w 2304"/>
              <a:gd name="T3" fmla="*/ 8 h 440"/>
              <a:gd name="T4" fmla="*/ 2304 w 2304"/>
              <a:gd name="T5" fmla="*/ 392 h 440"/>
              <a:gd name="T6" fmla="*/ 0 60000 65536"/>
              <a:gd name="T7" fmla="*/ 0 60000 65536"/>
              <a:gd name="T8" fmla="*/ 0 60000 65536"/>
              <a:gd name="T9" fmla="*/ 0 w 2304"/>
              <a:gd name="T10" fmla="*/ 0 h 440"/>
              <a:gd name="T11" fmla="*/ 2304 w 2304"/>
              <a:gd name="T12" fmla="*/ 440 h 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440">
                <a:moveTo>
                  <a:pt x="0" y="440"/>
                </a:moveTo>
                <a:cubicBezTo>
                  <a:pt x="312" y="228"/>
                  <a:pt x="624" y="16"/>
                  <a:pt x="1008" y="8"/>
                </a:cubicBezTo>
                <a:cubicBezTo>
                  <a:pt x="1392" y="0"/>
                  <a:pt x="1848" y="196"/>
                  <a:pt x="2304" y="39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91" name="Line 16"/>
          <p:cNvSpPr>
            <a:spLocks noChangeShapeType="1"/>
          </p:cNvSpPr>
          <p:nvPr/>
        </p:nvSpPr>
        <p:spPr bwMode="auto">
          <a:xfrm>
            <a:off x="4800600" y="43434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2971800" y="1143000"/>
          <a:ext cx="314325" cy="501650"/>
        </p:xfrm>
        <a:graphic>
          <a:graphicData uri="http://schemas.openxmlformats.org/presentationml/2006/ole">
            <p:oleObj spid="_x0000_s28674" name="Equation" r:id="rId3" imgW="126720" imgH="20304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3048000" y="3124200"/>
          <a:ext cx="314325" cy="501650"/>
        </p:xfrm>
        <a:graphic>
          <a:graphicData uri="http://schemas.openxmlformats.org/presentationml/2006/ole">
            <p:oleObj spid="_x0000_s28675" name="Equation" r:id="rId4" imgW="126720" imgH="203040" progId="Equation.DSMT4">
              <p:embed/>
            </p:oleObj>
          </a:graphicData>
        </a:graphic>
      </p:graphicFrame>
      <p:sp>
        <p:nvSpPr>
          <p:cNvPr id="28692" name="Text Box 19"/>
          <p:cNvSpPr txBox="1">
            <a:spLocks noChangeArrowheads="1"/>
          </p:cNvSpPr>
          <p:nvPr/>
        </p:nvSpPr>
        <p:spPr bwMode="auto">
          <a:xfrm>
            <a:off x="4800600" y="3048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8693" name="Text Box 20"/>
          <p:cNvSpPr txBox="1">
            <a:spLocks noChangeArrowheads="1"/>
          </p:cNvSpPr>
          <p:nvPr/>
        </p:nvSpPr>
        <p:spPr bwMode="auto">
          <a:xfrm>
            <a:off x="1279525" y="3089275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8694" name="Text Box 21"/>
          <p:cNvSpPr txBox="1">
            <a:spLocks noChangeArrowheads="1"/>
          </p:cNvSpPr>
          <p:nvPr/>
        </p:nvSpPr>
        <p:spPr bwMode="auto">
          <a:xfrm>
            <a:off x="1295400" y="46482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4876800" y="46482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8696" name="AutoShape 23"/>
          <p:cNvSpPr>
            <a:spLocks noChangeArrowheads="1"/>
          </p:cNvSpPr>
          <p:nvPr/>
        </p:nvSpPr>
        <p:spPr bwMode="auto">
          <a:xfrm>
            <a:off x="5867400" y="533400"/>
            <a:ext cx="3276600" cy="1143000"/>
          </a:xfrm>
          <a:prstGeom prst="wedgeRoundRectCallout">
            <a:avLst>
              <a:gd name="adj1" fmla="val -101940"/>
              <a:gd name="adj2" fmla="val 618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5867400" y="533400"/>
            <a:ext cx="3063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ＹＥＳのインスタンスは、</a:t>
            </a:r>
          </a:p>
          <a:p>
            <a:r>
              <a:rPr lang="ja-JP" altLang="en-US" sz="2000"/>
              <a:t>ＹＥＳのインスタンスへ写像する。</a:t>
            </a:r>
          </a:p>
        </p:txBody>
      </p:sp>
      <p:sp>
        <p:nvSpPr>
          <p:cNvPr id="28698" name="AutoShape 25"/>
          <p:cNvSpPr>
            <a:spLocks noChangeArrowheads="1"/>
          </p:cNvSpPr>
          <p:nvPr/>
        </p:nvSpPr>
        <p:spPr bwMode="auto">
          <a:xfrm>
            <a:off x="4191000" y="5715000"/>
            <a:ext cx="3276600" cy="1143000"/>
          </a:xfrm>
          <a:prstGeom prst="wedgeRoundRectCallout">
            <a:avLst>
              <a:gd name="adj1" fmla="val -87111"/>
              <a:gd name="adj2" fmla="val -2143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4343400" y="5851525"/>
            <a:ext cx="3063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ＮＯのインスタンスは、</a:t>
            </a:r>
          </a:p>
          <a:p>
            <a:r>
              <a:rPr lang="ja-JP" altLang="en-US" sz="2000"/>
              <a:t>ＮＯのインスタンスへ写像する。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B6925-D6CC-4EB2-AEAE-26C9DB3E8A00}" type="slidenum">
              <a:rPr lang="en-US" altLang="ja-JP"/>
              <a:pPr/>
              <a:t>36</a:t>
            </a:fld>
            <a:endParaRPr lang="en-US" altLang="ja-JP"/>
          </a:p>
        </p:txBody>
      </p:sp>
      <p:sp>
        <p:nvSpPr>
          <p:cNvPr id="29701" name="Oval 30"/>
          <p:cNvSpPr>
            <a:spLocks noChangeArrowheads="1"/>
          </p:cNvSpPr>
          <p:nvPr/>
        </p:nvSpPr>
        <p:spPr bwMode="auto">
          <a:xfrm>
            <a:off x="4648200" y="4114800"/>
            <a:ext cx="1219200" cy="12192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Rectangle 28"/>
          <p:cNvSpPr>
            <a:spLocks noChangeArrowheads="1"/>
          </p:cNvSpPr>
          <p:nvPr/>
        </p:nvSpPr>
        <p:spPr bwMode="auto">
          <a:xfrm>
            <a:off x="457200" y="3352800"/>
            <a:ext cx="2133600" cy="1905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Rectangle 26"/>
          <p:cNvSpPr>
            <a:spLocks noChangeArrowheads="1"/>
          </p:cNvSpPr>
          <p:nvPr/>
        </p:nvSpPr>
        <p:spPr bwMode="auto">
          <a:xfrm>
            <a:off x="4114800" y="1371600"/>
            <a:ext cx="2133600" cy="1905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29704" name="Oval 27"/>
          <p:cNvSpPr>
            <a:spLocks noChangeArrowheads="1"/>
          </p:cNvSpPr>
          <p:nvPr/>
        </p:nvSpPr>
        <p:spPr bwMode="auto">
          <a:xfrm>
            <a:off x="4495800" y="1828800"/>
            <a:ext cx="1219200" cy="1295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Rectangle 25"/>
          <p:cNvSpPr>
            <a:spLocks noChangeArrowheads="1"/>
          </p:cNvSpPr>
          <p:nvPr/>
        </p:nvSpPr>
        <p:spPr bwMode="auto">
          <a:xfrm>
            <a:off x="457200" y="1371600"/>
            <a:ext cx="2133600" cy="1905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629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多項式時間帰着のイメージ（クラス）</a:t>
            </a:r>
          </a:p>
        </p:txBody>
      </p:sp>
      <p:sp>
        <p:nvSpPr>
          <p:cNvPr id="29707" name="Rectangle 3"/>
          <p:cNvSpPr>
            <a:spLocks noChangeArrowheads="1"/>
          </p:cNvSpPr>
          <p:nvPr/>
        </p:nvSpPr>
        <p:spPr bwMode="auto">
          <a:xfrm>
            <a:off x="381000" y="1295400"/>
            <a:ext cx="2286000" cy="411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8" name="Rectangle 4"/>
          <p:cNvSpPr>
            <a:spLocks noChangeArrowheads="1"/>
          </p:cNvSpPr>
          <p:nvPr/>
        </p:nvSpPr>
        <p:spPr bwMode="auto">
          <a:xfrm>
            <a:off x="4038600" y="1295400"/>
            <a:ext cx="2286000" cy="4114800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29709" name="Text Box 7"/>
          <p:cNvSpPr txBox="1">
            <a:spLocks noChangeArrowheads="1"/>
          </p:cNvSpPr>
          <p:nvPr/>
        </p:nvSpPr>
        <p:spPr bwMode="auto">
          <a:xfrm>
            <a:off x="1371600" y="19812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9710" name="Text Box 8"/>
          <p:cNvSpPr txBox="1">
            <a:spLocks noChangeArrowheads="1"/>
          </p:cNvSpPr>
          <p:nvPr/>
        </p:nvSpPr>
        <p:spPr bwMode="auto">
          <a:xfrm>
            <a:off x="5029200" y="2133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29711" name="Freeform 9"/>
          <p:cNvSpPr>
            <a:spLocks/>
          </p:cNvSpPr>
          <p:nvPr/>
        </p:nvSpPr>
        <p:spPr bwMode="auto">
          <a:xfrm>
            <a:off x="1447800" y="1968500"/>
            <a:ext cx="3657600" cy="698500"/>
          </a:xfrm>
          <a:custGeom>
            <a:avLst/>
            <a:gdLst>
              <a:gd name="T0" fmla="*/ 0 w 2304"/>
              <a:gd name="T1" fmla="*/ 440 h 440"/>
              <a:gd name="T2" fmla="*/ 1008 w 2304"/>
              <a:gd name="T3" fmla="*/ 8 h 440"/>
              <a:gd name="T4" fmla="*/ 2304 w 2304"/>
              <a:gd name="T5" fmla="*/ 392 h 440"/>
              <a:gd name="T6" fmla="*/ 0 60000 65536"/>
              <a:gd name="T7" fmla="*/ 0 60000 65536"/>
              <a:gd name="T8" fmla="*/ 0 60000 65536"/>
              <a:gd name="T9" fmla="*/ 0 w 2304"/>
              <a:gd name="T10" fmla="*/ 0 h 440"/>
              <a:gd name="T11" fmla="*/ 2304 w 2304"/>
              <a:gd name="T12" fmla="*/ 440 h 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440">
                <a:moveTo>
                  <a:pt x="0" y="440"/>
                </a:moveTo>
                <a:cubicBezTo>
                  <a:pt x="312" y="228"/>
                  <a:pt x="624" y="16"/>
                  <a:pt x="1008" y="8"/>
                </a:cubicBezTo>
                <a:cubicBezTo>
                  <a:pt x="1392" y="0"/>
                  <a:pt x="1848" y="196"/>
                  <a:pt x="2304" y="39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2" name="Line 10"/>
          <p:cNvSpPr>
            <a:spLocks noChangeShapeType="1"/>
          </p:cNvSpPr>
          <p:nvPr/>
        </p:nvSpPr>
        <p:spPr bwMode="auto">
          <a:xfrm>
            <a:off x="4800600" y="24384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Oval 11"/>
          <p:cNvSpPr>
            <a:spLocks noChangeArrowheads="1"/>
          </p:cNvSpPr>
          <p:nvPr/>
        </p:nvSpPr>
        <p:spPr bwMode="auto">
          <a:xfrm>
            <a:off x="1447800" y="25908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4" name="Oval 12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5" name="Oval 13"/>
          <p:cNvSpPr>
            <a:spLocks noChangeArrowheads="1"/>
          </p:cNvSpPr>
          <p:nvPr/>
        </p:nvSpPr>
        <p:spPr bwMode="auto">
          <a:xfrm>
            <a:off x="1371600" y="47244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6" name="Oval 15"/>
          <p:cNvSpPr>
            <a:spLocks noChangeArrowheads="1"/>
          </p:cNvSpPr>
          <p:nvPr/>
        </p:nvSpPr>
        <p:spPr bwMode="auto">
          <a:xfrm>
            <a:off x="5105400" y="46482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7" name="Freeform 16"/>
          <p:cNvSpPr>
            <a:spLocks/>
          </p:cNvSpPr>
          <p:nvPr/>
        </p:nvSpPr>
        <p:spPr bwMode="auto">
          <a:xfrm>
            <a:off x="1447800" y="4038600"/>
            <a:ext cx="3657600" cy="698500"/>
          </a:xfrm>
          <a:custGeom>
            <a:avLst/>
            <a:gdLst>
              <a:gd name="T0" fmla="*/ 0 w 2304"/>
              <a:gd name="T1" fmla="*/ 440 h 440"/>
              <a:gd name="T2" fmla="*/ 1008 w 2304"/>
              <a:gd name="T3" fmla="*/ 8 h 440"/>
              <a:gd name="T4" fmla="*/ 2304 w 2304"/>
              <a:gd name="T5" fmla="*/ 392 h 440"/>
              <a:gd name="T6" fmla="*/ 0 60000 65536"/>
              <a:gd name="T7" fmla="*/ 0 60000 65536"/>
              <a:gd name="T8" fmla="*/ 0 60000 65536"/>
              <a:gd name="T9" fmla="*/ 0 w 2304"/>
              <a:gd name="T10" fmla="*/ 0 h 440"/>
              <a:gd name="T11" fmla="*/ 2304 w 2304"/>
              <a:gd name="T12" fmla="*/ 440 h 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440">
                <a:moveTo>
                  <a:pt x="0" y="440"/>
                </a:moveTo>
                <a:cubicBezTo>
                  <a:pt x="312" y="228"/>
                  <a:pt x="624" y="16"/>
                  <a:pt x="1008" y="8"/>
                </a:cubicBezTo>
                <a:cubicBezTo>
                  <a:pt x="1392" y="0"/>
                  <a:pt x="1848" y="196"/>
                  <a:pt x="2304" y="39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8" name="Line 17"/>
          <p:cNvSpPr>
            <a:spLocks noChangeShapeType="1"/>
          </p:cNvSpPr>
          <p:nvPr/>
        </p:nvSpPr>
        <p:spPr bwMode="auto">
          <a:xfrm>
            <a:off x="4876800" y="45720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3200400" y="1447800"/>
          <a:ext cx="314325" cy="501650"/>
        </p:xfrm>
        <a:graphic>
          <a:graphicData uri="http://schemas.openxmlformats.org/presentationml/2006/ole">
            <p:oleObj spid="_x0000_s29698" name="Equation" r:id="rId3" imgW="126720" imgH="20304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3048000" y="3505200"/>
          <a:ext cx="314325" cy="501650"/>
        </p:xfrm>
        <a:graphic>
          <a:graphicData uri="http://schemas.openxmlformats.org/presentationml/2006/ole">
            <p:oleObj spid="_x0000_s29699" name="Equation" r:id="rId4" imgW="126720" imgH="203040" progId="Equation.DSMT4">
              <p:embed/>
            </p:oleObj>
          </a:graphicData>
        </a:graphic>
      </p:graphicFrame>
      <p:sp>
        <p:nvSpPr>
          <p:cNvPr id="29719" name="Text Box 21"/>
          <p:cNvSpPr txBox="1">
            <a:spLocks noChangeArrowheads="1"/>
          </p:cNvSpPr>
          <p:nvPr/>
        </p:nvSpPr>
        <p:spPr bwMode="auto">
          <a:xfrm>
            <a:off x="5410200" y="1447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9720" name="Text Box 22"/>
          <p:cNvSpPr txBox="1">
            <a:spLocks noChangeArrowheads="1"/>
          </p:cNvSpPr>
          <p:nvPr/>
        </p:nvSpPr>
        <p:spPr bwMode="auto">
          <a:xfrm>
            <a:off x="1676400" y="27432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YES</a:t>
            </a:r>
          </a:p>
        </p:txBody>
      </p:sp>
      <p:sp>
        <p:nvSpPr>
          <p:cNvPr id="29721" name="Text Box 23"/>
          <p:cNvSpPr txBox="1">
            <a:spLocks noChangeArrowheads="1"/>
          </p:cNvSpPr>
          <p:nvPr/>
        </p:nvSpPr>
        <p:spPr bwMode="auto">
          <a:xfrm>
            <a:off x="1219200" y="4876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9722" name="Text Box 24"/>
          <p:cNvSpPr txBox="1">
            <a:spLocks noChangeArrowheads="1"/>
          </p:cNvSpPr>
          <p:nvPr/>
        </p:nvSpPr>
        <p:spPr bwMode="auto">
          <a:xfrm>
            <a:off x="4953000" y="4876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NO</a:t>
            </a:r>
          </a:p>
        </p:txBody>
      </p:sp>
      <p:sp>
        <p:nvSpPr>
          <p:cNvPr id="29723" name="Text Box 31"/>
          <p:cNvSpPr txBox="1">
            <a:spLocks noChangeArrowheads="1"/>
          </p:cNvSpPr>
          <p:nvPr/>
        </p:nvSpPr>
        <p:spPr bwMode="auto">
          <a:xfrm>
            <a:off x="990600" y="5791200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many</a:t>
            </a:r>
          </a:p>
        </p:txBody>
      </p:sp>
      <p:sp>
        <p:nvSpPr>
          <p:cNvPr id="29724" name="Text Box 32"/>
          <p:cNvSpPr txBox="1">
            <a:spLocks noChangeArrowheads="1"/>
          </p:cNvSpPr>
          <p:nvPr/>
        </p:nvSpPr>
        <p:spPr bwMode="auto">
          <a:xfrm>
            <a:off x="4876800" y="58674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one</a:t>
            </a:r>
          </a:p>
        </p:txBody>
      </p:sp>
      <p:sp>
        <p:nvSpPr>
          <p:cNvPr id="29725" name="AutoShape 33"/>
          <p:cNvSpPr>
            <a:spLocks noChangeArrowheads="1"/>
          </p:cNvSpPr>
          <p:nvPr/>
        </p:nvSpPr>
        <p:spPr bwMode="auto">
          <a:xfrm>
            <a:off x="6019800" y="457200"/>
            <a:ext cx="2895600" cy="1219200"/>
          </a:xfrm>
          <a:prstGeom prst="wedgeRoundRectCallout">
            <a:avLst>
              <a:gd name="adj1" fmla="val -134593"/>
              <a:gd name="adj2" fmla="val 686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9726" name="Text Box 34"/>
          <p:cNvSpPr txBox="1">
            <a:spLocks noChangeArrowheads="1"/>
          </p:cNvSpPr>
          <p:nvPr/>
        </p:nvSpPr>
        <p:spPr bwMode="auto">
          <a:xfrm>
            <a:off x="6080125" y="533400"/>
            <a:ext cx="3063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言語全体の像は、</a:t>
            </a:r>
          </a:p>
          <a:p>
            <a:r>
              <a:rPr lang="ja-JP" altLang="en-US" sz="2000"/>
              <a:t>帰着する言語の一部にしかならない。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7B9450-E817-494E-B354-CB3FC9F29214}" type="slidenum">
              <a:rPr lang="en-US" altLang="ja-JP"/>
              <a:pPr/>
              <a:t>37</a:t>
            </a:fld>
            <a:endParaRPr lang="en-US" altLang="ja-JP"/>
          </a:p>
        </p:txBody>
      </p:sp>
      <p:sp>
        <p:nvSpPr>
          <p:cNvPr id="30724" name="AutoShape 20"/>
          <p:cNvSpPr>
            <a:spLocks noChangeArrowheads="1"/>
          </p:cNvSpPr>
          <p:nvPr/>
        </p:nvSpPr>
        <p:spPr bwMode="auto">
          <a:xfrm>
            <a:off x="6858000" y="1524000"/>
            <a:ext cx="2286000" cy="1676400"/>
          </a:xfrm>
          <a:prstGeom prst="wedgeRoundRectCallout">
            <a:avLst>
              <a:gd name="adj1" fmla="val -65139"/>
              <a:gd name="adj2" fmla="val 807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帰着のイメージ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4343400" y="3352800"/>
            <a:ext cx="1828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問題</a:t>
            </a:r>
            <a:r>
              <a:rPr lang="en-US" altLang="ja-JP"/>
              <a:t>A</a:t>
            </a:r>
          </a:p>
        </p:txBody>
      </p:sp>
      <p:sp>
        <p:nvSpPr>
          <p:cNvPr id="30727" name="Line 4"/>
          <p:cNvSpPr>
            <a:spLocks noChangeShapeType="1"/>
          </p:cNvSpPr>
          <p:nvPr/>
        </p:nvSpPr>
        <p:spPr bwMode="auto">
          <a:xfrm>
            <a:off x="3505200" y="3810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4343400" y="1219200"/>
            <a:ext cx="1828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問題</a:t>
            </a:r>
            <a:r>
              <a:rPr lang="en-US" altLang="ja-JP"/>
              <a:t>B</a:t>
            </a:r>
          </a:p>
        </p:txBody>
      </p:sp>
      <p:sp>
        <p:nvSpPr>
          <p:cNvPr id="30729" name="Line 6"/>
          <p:cNvSpPr>
            <a:spLocks noChangeShapeType="1"/>
          </p:cNvSpPr>
          <p:nvPr/>
        </p:nvSpPr>
        <p:spPr bwMode="auto">
          <a:xfrm>
            <a:off x="6172200" y="3810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3048000" y="3733800"/>
          <a:ext cx="376238" cy="314325"/>
        </p:xfrm>
        <a:graphic>
          <a:graphicData uri="http://schemas.openxmlformats.org/presentationml/2006/ole">
            <p:oleObj spid="_x0000_s30722" name="Equation" r:id="rId3" imgW="152280" imgH="126720" progId="Equation.DSMT4">
              <p:embed/>
            </p:oleObj>
          </a:graphicData>
        </a:graphic>
      </p:graphicFrame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48768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5562600" y="2209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2667000" y="4572000"/>
            <a:ext cx="2133600" cy="1295400"/>
          </a:xfrm>
          <a:prstGeom prst="wedgeRoundRectCallout">
            <a:avLst>
              <a:gd name="adj1" fmla="val 4537"/>
              <a:gd name="adj2" fmla="val -101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2743200" y="4800600"/>
            <a:ext cx="1744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</a:t>
            </a:r>
            <a:r>
              <a:rPr lang="en-US" altLang="ja-JP"/>
              <a:t>A</a:t>
            </a:r>
            <a:r>
              <a:rPr lang="ja-JP" altLang="en-US"/>
              <a:t>の</a:t>
            </a:r>
          </a:p>
          <a:p>
            <a:r>
              <a:rPr lang="ja-JP" altLang="en-US"/>
              <a:t>インスタンス</a:t>
            </a:r>
          </a:p>
        </p:txBody>
      </p:sp>
      <p:sp>
        <p:nvSpPr>
          <p:cNvPr id="30734" name="AutoShape 15"/>
          <p:cNvSpPr>
            <a:spLocks noChangeArrowheads="1"/>
          </p:cNvSpPr>
          <p:nvPr/>
        </p:nvSpPr>
        <p:spPr bwMode="auto">
          <a:xfrm>
            <a:off x="533400" y="1676400"/>
            <a:ext cx="3581400" cy="1295400"/>
          </a:xfrm>
          <a:prstGeom prst="wedgeRoundRectCallout">
            <a:avLst>
              <a:gd name="adj1" fmla="val 71144"/>
              <a:gd name="adj2" fmla="val 329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838200" y="1905000"/>
            <a:ext cx="3167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</a:t>
            </a:r>
            <a:r>
              <a:rPr lang="en-US" altLang="ja-JP"/>
              <a:t>B</a:t>
            </a:r>
            <a:r>
              <a:rPr lang="ja-JP" altLang="en-US"/>
              <a:t>のインスタンスへ</a:t>
            </a:r>
          </a:p>
          <a:p>
            <a:r>
              <a:rPr lang="ja-JP" altLang="en-US"/>
              <a:t>多項式時間で変換</a:t>
            </a:r>
          </a:p>
        </p:txBody>
      </p:sp>
      <p:sp>
        <p:nvSpPr>
          <p:cNvPr id="30736" name="AutoShape 17"/>
          <p:cNvSpPr>
            <a:spLocks noChangeArrowheads="1"/>
          </p:cNvSpPr>
          <p:nvPr/>
        </p:nvSpPr>
        <p:spPr bwMode="auto">
          <a:xfrm>
            <a:off x="6858000" y="1524000"/>
            <a:ext cx="2286000" cy="1676400"/>
          </a:xfrm>
          <a:prstGeom prst="wedgeRoundRectCallout">
            <a:avLst>
              <a:gd name="adj1" fmla="val -101319"/>
              <a:gd name="adj2" fmla="val 15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7" name="Text Box 18"/>
          <p:cNvSpPr txBox="1">
            <a:spLocks noChangeArrowheads="1"/>
          </p:cNvSpPr>
          <p:nvPr/>
        </p:nvSpPr>
        <p:spPr bwMode="auto">
          <a:xfrm>
            <a:off x="7070725" y="1717675"/>
            <a:ext cx="16240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</a:t>
            </a:r>
            <a:r>
              <a:rPr lang="en-US" altLang="ja-JP"/>
              <a:t>B</a:t>
            </a:r>
            <a:r>
              <a:rPr lang="ja-JP" altLang="en-US"/>
              <a:t>の</a:t>
            </a:r>
          </a:p>
          <a:p>
            <a:r>
              <a:rPr lang="ja-JP" altLang="en-US"/>
              <a:t>出力（</a:t>
            </a:r>
            <a:r>
              <a:rPr lang="en-US" altLang="ja-JP"/>
              <a:t>Y/N</a:t>
            </a:r>
            <a:r>
              <a:rPr lang="ja-JP" altLang="en-US"/>
              <a:t>）</a:t>
            </a:r>
          </a:p>
          <a:p>
            <a:r>
              <a:rPr lang="ja-JP" altLang="en-US"/>
              <a:t>をそのまま</a:t>
            </a:r>
          </a:p>
          <a:p>
            <a:r>
              <a:rPr lang="ja-JP" altLang="en-US"/>
              <a:t>出力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D3D0F1-C6DB-4DCE-BD42-BDC7C30F098B}" type="slidenum">
              <a:rPr lang="en-US" altLang="ja-JP"/>
              <a:pPr/>
              <a:t>38</a:t>
            </a:fld>
            <a:endParaRPr lang="en-US" altLang="ja-JP"/>
          </a:p>
        </p:txBody>
      </p:sp>
      <p:sp>
        <p:nvSpPr>
          <p:cNvPr id="31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帰着とクラス</a:t>
            </a:r>
            <a:r>
              <a:rPr lang="en-US" altLang="ja-JP" smtClean="0"/>
              <a:t>P</a:t>
            </a:r>
          </a:p>
        </p:txBody>
      </p:sp>
      <p:sp>
        <p:nvSpPr>
          <p:cNvPr id="31756" name="AutoShape 3"/>
          <p:cNvSpPr>
            <a:spLocks noChangeArrowheads="1"/>
          </p:cNvSpPr>
          <p:nvPr/>
        </p:nvSpPr>
        <p:spPr bwMode="auto">
          <a:xfrm>
            <a:off x="762000" y="1219200"/>
            <a:ext cx="77724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7" name="Text Box 4"/>
          <p:cNvSpPr txBox="1">
            <a:spLocks noChangeArrowheads="1"/>
          </p:cNvSpPr>
          <p:nvPr/>
        </p:nvSpPr>
        <p:spPr bwMode="auto">
          <a:xfrm>
            <a:off x="1127125" y="1468438"/>
            <a:ext cx="588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かつ　　　　　　　ならば　　　　　　である。</a:t>
            </a:r>
          </a:p>
        </p:txBody>
      </p:sp>
      <p:sp>
        <p:nvSpPr>
          <p:cNvPr id="31758" name="Text Box 5"/>
          <p:cNvSpPr txBox="1">
            <a:spLocks noChangeArrowheads="1"/>
          </p:cNvSpPr>
          <p:nvPr/>
        </p:nvSpPr>
        <p:spPr bwMode="auto">
          <a:xfrm>
            <a:off x="898525" y="630238"/>
            <a:ext cx="511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帰着の性質から次の命題が成り立つ。</a:t>
            </a:r>
          </a:p>
        </p:txBody>
      </p:sp>
      <p:graphicFrame>
        <p:nvGraphicFramePr>
          <p:cNvPr id="31746" name="Object 0"/>
          <p:cNvGraphicFramePr>
            <a:graphicFrameLocks noChangeAspect="1"/>
          </p:cNvGraphicFramePr>
          <p:nvPr/>
        </p:nvGraphicFramePr>
        <p:xfrm>
          <a:off x="838200" y="1524000"/>
          <a:ext cx="914400" cy="374650"/>
        </p:xfrm>
        <a:graphic>
          <a:graphicData uri="http://schemas.openxmlformats.org/presentationml/2006/ole">
            <p:oleObj spid="_x0000_s31746" name="Equation" r:id="rId3" imgW="558720" imgH="228600" progId="Equation.DSMT4">
              <p:embed/>
            </p:oleObj>
          </a:graphicData>
        </a:graphic>
      </p:graphicFrame>
      <p:graphicFrame>
        <p:nvGraphicFramePr>
          <p:cNvPr id="31747" name="Object 1"/>
          <p:cNvGraphicFramePr>
            <a:graphicFrameLocks noChangeAspect="1"/>
          </p:cNvGraphicFramePr>
          <p:nvPr/>
        </p:nvGraphicFramePr>
        <p:xfrm>
          <a:off x="2590800" y="1524000"/>
          <a:ext cx="990600" cy="387350"/>
        </p:xfrm>
        <a:graphic>
          <a:graphicData uri="http://schemas.openxmlformats.org/presentationml/2006/ole">
            <p:oleObj spid="_x0000_s31747" name="Equation" r:id="rId4" imgW="457200" imgH="177480" progId="Equation.DSMT4">
              <p:embed/>
            </p:oleObj>
          </a:graphicData>
        </a:graphic>
      </p:graphicFrame>
      <p:graphicFrame>
        <p:nvGraphicFramePr>
          <p:cNvPr id="31748" name="Object 2"/>
          <p:cNvGraphicFramePr>
            <a:graphicFrameLocks noChangeAspect="1"/>
          </p:cNvGraphicFramePr>
          <p:nvPr/>
        </p:nvGraphicFramePr>
        <p:xfrm>
          <a:off x="4648200" y="1524000"/>
          <a:ext cx="963613" cy="387350"/>
        </p:xfrm>
        <a:graphic>
          <a:graphicData uri="http://schemas.openxmlformats.org/presentationml/2006/ole">
            <p:oleObj spid="_x0000_s31748" name="Equation" r:id="rId5" imgW="444240" imgH="177480" progId="Equation.DSMT4">
              <p:embed/>
            </p:oleObj>
          </a:graphicData>
        </a:graphic>
      </p:graphicFrame>
      <p:sp>
        <p:nvSpPr>
          <p:cNvPr id="31759" name="Text Box 10"/>
          <p:cNvSpPr txBox="1">
            <a:spLocks noChangeArrowheads="1"/>
          </p:cNvSpPr>
          <p:nvPr/>
        </p:nvSpPr>
        <p:spPr bwMode="auto">
          <a:xfrm>
            <a:off x="609600" y="2362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31760" name="Text Box 11"/>
          <p:cNvSpPr txBox="1">
            <a:spLocks noChangeArrowheads="1"/>
          </p:cNvSpPr>
          <p:nvPr/>
        </p:nvSpPr>
        <p:spPr bwMode="auto">
          <a:xfrm>
            <a:off x="1371600" y="2514600"/>
            <a:ext cx="749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</a:t>
            </a:r>
            <a:r>
              <a:rPr lang="en-US" altLang="ja-JP"/>
              <a:t>B</a:t>
            </a:r>
            <a:r>
              <a:rPr lang="ja-JP" altLang="en-US"/>
              <a:t>を判定する多項式時間</a:t>
            </a:r>
            <a:r>
              <a:rPr lang="en-US" altLang="ja-JP"/>
              <a:t>TM</a:t>
            </a:r>
            <a:r>
              <a:rPr lang="ja-JP" altLang="en-US"/>
              <a:t>（アルゴリズム）を</a:t>
            </a:r>
            <a:r>
              <a:rPr lang="en-US" altLang="ja-JP"/>
              <a:t>T</a:t>
            </a:r>
            <a:r>
              <a:rPr lang="ja-JP" altLang="en-US"/>
              <a:t>とし、</a:t>
            </a:r>
          </a:p>
          <a:p>
            <a:r>
              <a:rPr lang="ja-JP" altLang="en-US"/>
              <a:t>　　を</a:t>
            </a:r>
            <a:r>
              <a:rPr lang="en-US" altLang="ja-JP"/>
              <a:t>A</a:t>
            </a:r>
            <a:r>
              <a:rPr lang="ja-JP" altLang="en-US"/>
              <a:t>から</a:t>
            </a:r>
            <a:r>
              <a:rPr lang="en-US" altLang="ja-JP"/>
              <a:t>B</a:t>
            </a:r>
            <a:r>
              <a:rPr lang="ja-JP" altLang="en-US"/>
              <a:t>への多項式時間帰着とする。</a:t>
            </a:r>
          </a:p>
        </p:txBody>
      </p:sp>
      <p:graphicFrame>
        <p:nvGraphicFramePr>
          <p:cNvPr id="31749" name="Object 3"/>
          <p:cNvGraphicFramePr>
            <a:graphicFrameLocks noChangeAspect="1"/>
          </p:cNvGraphicFramePr>
          <p:nvPr/>
        </p:nvGraphicFramePr>
        <p:xfrm>
          <a:off x="1447800" y="2895600"/>
          <a:ext cx="238125" cy="381000"/>
        </p:xfrm>
        <a:graphic>
          <a:graphicData uri="http://schemas.openxmlformats.org/presentationml/2006/ole">
            <p:oleObj spid="_x0000_s31749" name="Equation" r:id="rId6" imgW="126720" imgH="203040" progId="Equation.DSMT4">
              <p:embed/>
            </p:oleObj>
          </a:graphicData>
        </a:graphic>
      </p:graphicFrame>
      <p:sp>
        <p:nvSpPr>
          <p:cNvPr id="31761" name="Text Box 14"/>
          <p:cNvSpPr txBox="1">
            <a:spLocks noChangeArrowheads="1"/>
          </p:cNvSpPr>
          <p:nvPr/>
        </p:nvSpPr>
        <p:spPr bwMode="auto">
          <a:xfrm>
            <a:off x="1184275" y="3352800"/>
            <a:ext cx="7327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  <a:r>
              <a:rPr lang="en-US" altLang="ja-JP"/>
              <a:t>TM T</a:t>
            </a:r>
            <a:r>
              <a:rPr lang="ja-JP" altLang="en-US"/>
              <a:t>を利用して、</a:t>
            </a:r>
          </a:p>
          <a:p>
            <a:r>
              <a:rPr lang="ja-JP" altLang="en-US"/>
              <a:t>問題</a:t>
            </a:r>
            <a:r>
              <a:rPr lang="en-US" altLang="ja-JP"/>
              <a:t>A</a:t>
            </a:r>
            <a:r>
              <a:rPr lang="ja-JP" altLang="en-US"/>
              <a:t>を判定する</a:t>
            </a:r>
            <a:r>
              <a:rPr lang="en-US" altLang="ja-JP"/>
              <a:t>TM</a:t>
            </a:r>
            <a:r>
              <a:rPr lang="ja-JP" altLang="en-US"/>
              <a:t>　</a:t>
            </a:r>
            <a:r>
              <a:rPr lang="en-US" altLang="ja-JP"/>
              <a:t>T’</a:t>
            </a:r>
            <a:r>
              <a:rPr lang="ja-JP" altLang="en-US"/>
              <a:t>（アルゴリズム）が構成できる。</a:t>
            </a:r>
          </a:p>
        </p:txBody>
      </p:sp>
      <p:sp>
        <p:nvSpPr>
          <p:cNvPr id="31762" name="AutoShape 15"/>
          <p:cNvSpPr>
            <a:spLocks noChangeArrowheads="1"/>
          </p:cNvSpPr>
          <p:nvPr/>
        </p:nvSpPr>
        <p:spPr bwMode="auto">
          <a:xfrm>
            <a:off x="785786" y="4357695"/>
            <a:ext cx="7391400" cy="17145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3" name="Text Box 16"/>
          <p:cNvSpPr txBox="1">
            <a:spLocks noChangeArrowheads="1"/>
          </p:cNvSpPr>
          <p:nvPr/>
        </p:nvSpPr>
        <p:spPr bwMode="auto">
          <a:xfrm>
            <a:off x="1074711" y="4513281"/>
            <a:ext cx="4910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altLang="ja-JP"/>
              <a:t>A</a:t>
            </a:r>
            <a:r>
              <a:rPr lang="ja-JP" altLang="en-US"/>
              <a:t>へのインスタンス　　に対して、</a:t>
            </a:r>
          </a:p>
          <a:p>
            <a:pPr marL="609600" indent="-609600">
              <a:buFontTx/>
              <a:buAutoNum type="arabicDbPeriod"/>
            </a:pPr>
            <a:r>
              <a:rPr lang="ja-JP" altLang="en-US"/>
              <a:t>　　　　を計算する。</a:t>
            </a:r>
          </a:p>
          <a:p>
            <a:pPr marL="609600" indent="-609600">
              <a:buFontTx/>
              <a:buAutoNum type="arabicDbPeriod"/>
            </a:pPr>
            <a:r>
              <a:rPr lang="ja-JP" altLang="en-US"/>
              <a:t>入力　　　に対して</a:t>
            </a:r>
            <a:r>
              <a:rPr lang="en-US" altLang="ja-JP"/>
              <a:t>T</a:t>
            </a:r>
            <a:r>
              <a:rPr lang="ja-JP" altLang="en-US"/>
              <a:t>を動作させ、</a:t>
            </a:r>
          </a:p>
          <a:p>
            <a:pPr marL="609600" indent="-609600"/>
            <a:r>
              <a:rPr lang="ja-JP" altLang="en-US"/>
              <a:t>　　　その出力を</a:t>
            </a:r>
            <a:r>
              <a:rPr lang="en-US" altLang="ja-JP"/>
              <a:t>T’</a:t>
            </a:r>
            <a:r>
              <a:rPr lang="ja-JP" altLang="en-US"/>
              <a:t>の出力とする。</a:t>
            </a:r>
          </a:p>
        </p:txBody>
      </p:sp>
      <p:graphicFrame>
        <p:nvGraphicFramePr>
          <p:cNvPr id="31750" name="Object 4"/>
          <p:cNvGraphicFramePr>
            <a:graphicFrameLocks noChangeAspect="1"/>
          </p:cNvGraphicFramePr>
          <p:nvPr/>
        </p:nvGraphicFramePr>
        <p:xfrm>
          <a:off x="3605186" y="4589481"/>
          <a:ext cx="376238" cy="314325"/>
        </p:xfrm>
        <a:graphic>
          <a:graphicData uri="http://schemas.openxmlformats.org/presentationml/2006/ole">
            <p:oleObj spid="_x0000_s31750" name="Equation" r:id="rId7" imgW="152280" imgH="126720" progId="Equation.DSMT4">
              <p:embed/>
            </p:oleObj>
          </a:graphicData>
        </a:graphic>
      </p:graphicFrame>
      <p:graphicFrame>
        <p:nvGraphicFramePr>
          <p:cNvPr id="31751" name="Object 5"/>
          <p:cNvGraphicFramePr>
            <a:graphicFrameLocks noChangeAspect="1"/>
          </p:cNvGraphicFramePr>
          <p:nvPr/>
        </p:nvGraphicFramePr>
        <p:xfrm>
          <a:off x="2385986" y="5280044"/>
          <a:ext cx="609600" cy="376237"/>
        </p:xfrm>
        <a:graphic>
          <a:graphicData uri="http://schemas.openxmlformats.org/presentationml/2006/ole">
            <p:oleObj spid="_x0000_s31751" name="Equation" r:id="rId8" imgW="330120" imgH="203040" progId="Equation.DSMT4">
              <p:embed/>
            </p:oleObj>
          </a:graphicData>
        </a:graphic>
      </p:graphicFrame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714348" y="6215082"/>
            <a:ext cx="634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</a:t>
            </a:r>
            <a:r>
              <a:rPr lang="en-US" altLang="ja-JP" dirty="0"/>
              <a:t>TM</a:t>
            </a:r>
            <a:r>
              <a:rPr lang="ja-JP" altLang="en-US" dirty="0"/>
              <a:t>　</a:t>
            </a:r>
            <a:r>
              <a:rPr lang="en-US" altLang="ja-JP" dirty="0"/>
              <a:t>T’</a:t>
            </a:r>
            <a:r>
              <a:rPr lang="ja-JP" altLang="en-US" dirty="0"/>
              <a:t>は明らかに多項式時間で動作する。</a:t>
            </a:r>
          </a:p>
        </p:txBody>
      </p:sp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7239000" y="6248400"/>
          <a:ext cx="838200" cy="420688"/>
        </p:xfrm>
        <a:graphic>
          <a:graphicData uri="http://schemas.openxmlformats.org/presentationml/2006/ole">
            <p:oleObj spid="_x0000_s31752" name="Equation" r:id="rId9" imgW="380880" imgH="190440" progId="Equation.DSMT4">
              <p:embed/>
            </p:oleObj>
          </a:graphicData>
        </a:graphic>
      </p:graphicFrame>
      <p:graphicFrame>
        <p:nvGraphicFramePr>
          <p:cNvPr id="31753" name="Object 7"/>
          <p:cNvGraphicFramePr>
            <a:graphicFrameLocks noChangeAspect="1"/>
          </p:cNvGraphicFramePr>
          <p:nvPr/>
        </p:nvGraphicFramePr>
        <p:xfrm>
          <a:off x="1852586" y="4894281"/>
          <a:ext cx="609600" cy="376238"/>
        </p:xfrm>
        <a:graphic>
          <a:graphicData uri="http://schemas.openxmlformats.org/presentationml/2006/ole">
            <p:oleObj spid="_x0000_s31753" name="Equation" r:id="rId10" imgW="330120" imgH="203040" progId="Equation.DSMT4">
              <p:embed/>
            </p:oleObj>
          </a:graphicData>
        </a:graphic>
      </p:graphicFrame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142976" y="1000108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357290" y="4143380"/>
            <a:ext cx="284565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66"/>
                </a:solidFill>
              </a:rPr>
              <a:t>アルゴリズム：　帰着</a:t>
            </a:r>
            <a:endParaRPr lang="ja-JP" alt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AB6BB-A1C3-4B02-A146-E785FD9E069C}" type="slidenum">
              <a:rPr lang="en-US" altLang="ja-JP"/>
              <a:pPr/>
              <a:t>39</a:t>
            </a:fld>
            <a:endParaRPr lang="en-US" altLang="ja-JP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帰着の例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6496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ここではブール関数の問題からグラフの問題への</a:t>
            </a:r>
          </a:p>
          <a:p>
            <a:r>
              <a:rPr lang="ja-JP" altLang="en-US"/>
              <a:t>帰着を示す。</a:t>
            </a:r>
          </a:p>
          <a:p>
            <a:r>
              <a:rPr lang="ja-JP" altLang="en-US"/>
              <a:t>まず、これらの問題を示す。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443AC-5AAB-4734-9104-45CA1F4C9954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324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計算の木と非決定性計算時間</a:t>
            </a:r>
          </a:p>
        </p:txBody>
      </p:sp>
      <p:sp>
        <p:nvSpPr>
          <p:cNvPr id="47108" name="Oval 3"/>
          <p:cNvSpPr>
            <a:spLocks noChangeArrowheads="1"/>
          </p:cNvSpPr>
          <p:nvPr/>
        </p:nvSpPr>
        <p:spPr bwMode="auto">
          <a:xfrm>
            <a:off x="396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9" name="Oval 8"/>
          <p:cNvSpPr>
            <a:spLocks noChangeArrowheads="1"/>
          </p:cNvSpPr>
          <p:nvPr/>
        </p:nvSpPr>
        <p:spPr bwMode="auto">
          <a:xfrm>
            <a:off x="2895600" y="1295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0" name="Oval 9"/>
          <p:cNvSpPr>
            <a:spLocks noChangeArrowheads="1"/>
          </p:cNvSpPr>
          <p:nvPr/>
        </p:nvSpPr>
        <p:spPr bwMode="auto">
          <a:xfrm>
            <a:off x="5181600" y="1219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1" name="Oval 10"/>
          <p:cNvSpPr>
            <a:spLocks noChangeArrowheads="1"/>
          </p:cNvSpPr>
          <p:nvPr/>
        </p:nvSpPr>
        <p:spPr bwMode="auto">
          <a:xfrm>
            <a:off x="1981200" y="175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2" name="Oval 11"/>
          <p:cNvSpPr>
            <a:spLocks noChangeArrowheads="1"/>
          </p:cNvSpPr>
          <p:nvPr/>
        </p:nvSpPr>
        <p:spPr bwMode="auto">
          <a:xfrm>
            <a:off x="2667000" y="175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3" name="Oval 12"/>
          <p:cNvSpPr>
            <a:spLocks noChangeArrowheads="1"/>
          </p:cNvSpPr>
          <p:nvPr/>
        </p:nvSpPr>
        <p:spPr bwMode="auto">
          <a:xfrm>
            <a:off x="3429000" y="175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4" name="Line 13"/>
          <p:cNvSpPr>
            <a:spLocks noChangeShapeType="1"/>
          </p:cNvSpPr>
          <p:nvPr/>
        </p:nvSpPr>
        <p:spPr bwMode="auto">
          <a:xfrm>
            <a:off x="1600200" y="13716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5" name="Line 14"/>
          <p:cNvSpPr>
            <a:spLocks noChangeShapeType="1"/>
          </p:cNvSpPr>
          <p:nvPr/>
        </p:nvSpPr>
        <p:spPr bwMode="auto">
          <a:xfrm>
            <a:off x="1524000" y="990600"/>
            <a:ext cx="5715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6" name="Line 15"/>
          <p:cNvSpPr>
            <a:spLocks noChangeShapeType="1"/>
          </p:cNvSpPr>
          <p:nvPr/>
        </p:nvSpPr>
        <p:spPr bwMode="auto">
          <a:xfrm>
            <a:off x="1600200" y="18288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7" name="Oval 16"/>
          <p:cNvSpPr>
            <a:spLocks noChangeArrowheads="1"/>
          </p:cNvSpPr>
          <p:nvPr/>
        </p:nvSpPr>
        <p:spPr bwMode="auto">
          <a:xfrm>
            <a:off x="4953000" y="175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8" name="Oval 17"/>
          <p:cNvSpPr>
            <a:spLocks noChangeArrowheads="1"/>
          </p:cNvSpPr>
          <p:nvPr/>
        </p:nvSpPr>
        <p:spPr bwMode="auto">
          <a:xfrm>
            <a:off x="5638800" y="1752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9" name="Line 18"/>
          <p:cNvSpPr>
            <a:spLocks noChangeShapeType="1"/>
          </p:cNvSpPr>
          <p:nvPr/>
        </p:nvSpPr>
        <p:spPr bwMode="auto">
          <a:xfrm>
            <a:off x="2362200" y="33528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20" name="Oval 19"/>
          <p:cNvSpPr>
            <a:spLocks noChangeArrowheads="1"/>
          </p:cNvSpPr>
          <p:nvPr/>
        </p:nvSpPr>
        <p:spPr bwMode="auto">
          <a:xfrm>
            <a:off x="4495800" y="32766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2209800" y="2057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47122" name="Line 21"/>
          <p:cNvSpPr>
            <a:spLocks noChangeShapeType="1"/>
          </p:cNvSpPr>
          <p:nvPr/>
        </p:nvSpPr>
        <p:spPr bwMode="auto">
          <a:xfrm>
            <a:off x="1676400" y="22860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23" name="Text Box 22"/>
          <p:cNvSpPr txBox="1">
            <a:spLocks noChangeArrowheads="1"/>
          </p:cNvSpPr>
          <p:nvPr/>
        </p:nvSpPr>
        <p:spPr bwMode="auto">
          <a:xfrm>
            <a:off x="2133600" y="4572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47124" name="Line 23"/>
          <p:cNvSpPr>
            <a:spLocks noChangeShapeType="1"/>
          </p:cNvSpPr>
          <p:nvPr/>
        </p:nvSpPr>
        <p:spPr bwMode="auto">
          <a:xfrm>
            <a:off x="1828800" y="43434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25" name="Oval 24"/>
          <p:cNvSpPr>
            <a:spLocks noChangeArrowheads="1"/>
          </p:cNvSpPr>
          <p:nvPr/>
        </p:nvSpPr>
        <p:spPr bwMode="auto">
          <a:xfrm>
            <a:off x="3352800" y="46482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47126" name="Oval 25"/>
          <p:cNvSpPr>
            <a:spLocks noChangeArrowheads="1"/>
          </p:cNvSpPr>
          <p:nvPr/>
        </p:nvSpPr>
        <p:spPr bwMode="auto">
          <a:xfrm>
            <a:off x="5791200" y="41910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47127" name="Text Box 26"/>
          <p:cNvSpPr txBox="1">
            <a:spLocks noChangeArrowheads="1"/>
          </p:cNvSpPr>
          <p:nvPr/>
        </p:nvSpPr>
        <p:spPr bwMode="auto">
          <a:xfrm>
            <a:off x="1066800" y="2590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47128" name="Oval 27"/>
          <p:cNvSpPr>
            <a:spLocks noChangeArrowheads="1"/>
          </p:cNvSpPr>
          <p:nvPr/>
        </p:nvSpPr>
        <p:spPr bwMode="auto">
          <a:xfrm>
            <a:off x="29718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9" name="Line 28"/>
          <p:cNvSpPr>
            <a:spLocks noChangeShapeType="1"/>
          </p:cNvSpPr>
          <p:nvPr/>
        </p:nvSpPr>
        <p:spPr bwMode="auto">
          <a:xfrm flipH="1">
            <a:off x="3048000" y="990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0" name="Line 29"/>
          <p:cNvSpPr>
            <a:spLocks noChangeShapeType="1"/>
          </p:cNvSpPr>
          <p:nvPr/>
        </p:nvSpPr>
        <p:spPr bwMode="auto">
          <a:xfrm>
            <a:off x="4191000" y="9906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1" name="Line 30"/>
          <p:cNvSpPr>
            <a:spLocks noChangeShapeType="1"/>
          </p:cNvSpPr>
          <p:nvPr/>
        </p:nvSpPr>
        <p:spPr bwMode="auto">
          <a:xfrm flipH="1">
            <a:off x="2133600" y="14478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2" name="Line 31"/>
          <p:cNvSpPr>
            <a:spLocks noChangeShapeType="1"/>
          </p:cNvSpPr>
          <p:nvPr/>
        </p:nvSpPr>
        <p:spPr bwMode="auto">
          <a:xfrm flipH="1">
            <a:off x="2895600" y="1524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3" name="Line 32"/>
          <p:cNvSpPr>
            <a:spLocks noChangeShapeType="1"/>
          </p:cNvSpPr>
          <p:nvPr/>
        </p:nvSpPr>
        <p:spPr bwMode="auto">
          <a:xfrm>
            <a:off x="3048000" y="1447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4" name="Line 33"/>
          <p:cNvSpPr>
            <a:spLocks noChangeShapeType="1"/>
          </p:cNvSpPr>
          <p:nvPr/>
        </p:nvSpPr>
        <p:spPr bwMode="auto">
          <a:xfrm>
            <a:off x="5334000" y="1371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5" name="Line 34"/>
          <p:cNvSpPr>
            <a:spLocks noChangeShapeType="1"/>
          </p:cNvSpPr>
          <p:nvPr/>
        </p:nvSpPr>
        <p:spPr bwMode="auto">
          <a:xfrm flipH="1">
            <a:off x="5105400" y="1447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6" name="Line 35"/>
          <p:cNvSpPr>
            <a:spLocks noChangeShapeType="1"/>
          </p:cNvSpPr>
          <p:nvPr/>
        </p:nvSpPr>
        <p:spPr bwMode="auto">
          <a:xfrm>
            <a:off x="4038600" y="609600"/>
            <a:ext cx="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7" name="Line 36"/>
          <p:cNvSpPr>
            <a:spLocks noChangeShapeType="1"/>
          </p:cNvSpPr>
          <p:nvPr/>
        </p:nvSpPr>
        <p:spPr bwMode="auto">
          <a:xfrm>
            <a:off x="4343400" y="2895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8" name="Line 37"/>
          <p:cNvSpPr>
            <a:spLocks noChangeShapeType="1"/>
          </p:cNvSpPr>
          <p:nvPr/>
        </p:nvSpPr>
        <p:spPr bwMode="auto">
          <a:xfrm flipH="1">
            <a:off x="2514600" y="1981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39" name="Oval 38"/>
          <p:cNvSpPr>
            <a:spLocks noChangeArrowheads="1"/>
          </p:cNvSpPr>
          <p:nvPr/>
        </p:nvSpPr>
        <p:spPr bwMode="auto">
          <a:xfrm>
            <a:off x="6096000" y="54864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47140" name="Text Box 39"/>
          <p:cNvSpPr txBox="1">
            <a:spLocks noChangeArrowheads="1"/>
          </p:cNvSpPr>
          <p:nvPr/>
        </p:nvSpPr>
        <p:spPr bwMode="auto">
          <a:xfrm>
            <a:off x="6019800" y="579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×</a:t>
            </a:r>
          </a:p>
        </p:txBody>
      </p:sp>
      <p:sp>
        <p:nvSpPr>
          <p:cNvPr id="47141" name="Text Box 40"/>
          <p:cNvSpPr txBox="1">
            <a:spLocks noChangeArrowheads="1"/>
          </p:cNvSpPr>
          <p:nvPr/>
        </p:nvSpPr>
        <p:spPr bwMode="auto">
          <a:xfrm>
            <a:off x="6400800" y="5334000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：受理様相</a:t>
            </a:r>
          </a:p>
        </p:txBody>
      </p:sp>
      <p:sp>
        <p:nvSpPr>
          <p:cNvPr id="47142" name="Text Box 41"/>
          <p:cNvSpPr txBox="1">
            <a:spLocks noChangeArrowheads="1"/>
          </p:cNvSpPr>
          <p:nvPr/>
        </p:nvSpPr>
        <p:spPr bwMode="auto">
          <a:xfrm>
            <a:off x="6400800" y="57912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：非受理様相</a:t>
            </a:r>
          </a:p>
        </p:txBody>
      </p:sp>
      <p:sp>
        <p:nvSpPr>
          <p:cNvPr id="47143" name="Oval 42"/>
          <p:cNvSpPr>
            <a:spLocks noChangeArrowheads="1"/>
          </p:cNvSpPr>
          <p:nvPr/>
        </p:nvSpPr>
        <p:spPr bwMode="auto">
          <a:xfrm>
            <a:off x="6172200" y="6400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44" name="Text Box 43"/>
          <p:cNvSpPr txBox="1">
            <a:spLocks noChangeArrowheads="1"/>
          </p:cNvSpPr>
          <p:nvPr/>
        </p:nvSpPr>
        <p:spPr bwMode="auto">
          <a:xfrm>
            <a:off x="6369050" y="6248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：様相</a:t>
            </a:r>
          </a:p>
        </p:txBody>
      </p:sp>
      <p:sp>
        <p:nvSpPr>
          <p:cNvPr id="47145" name="Line 44"/>
          <p:cNvSpPr>
            <a:spLocks noChangeShapeType="1"/>
          </p:cNvSpPr>
          <p:nvPr/>
        </p:nvSpPr>
        <p:spPr bwMode="auto">
          <a:xfrm>
            <a:off x="6705600" y="990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46" name="Text Box 45"/>
          <p:cNvSpPr txBox="1">
            <a:spLocks noChangeArrowheads="1"/>
          </p:cNvSpPr>
          <p:nvPr/>
        </p:nvSpPr>
        <p:spPr bwMode="auto">
          <a:xfrm>
            <a:off x="7086600" y="990600"/>
            <a:ext cx="549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ＮＴＭの計算時間</a:t>
            </a:r>
          </a:p>
        </p:txBody>
      </p:sp>
      <p:sp>
        <p:nvSpPr>
          <p:cNvPr id="47147" name="Line 46"/>
          <p:cNvSpPr>
            <a:spLocks noChangeShapeType="1"/>
          </p:cNvSpPr>
          <p:nvPr/>
        </p:nvSpPr>
        <p:spPr bwMode="auto">
          <a:xfrm flipH="1">
            <a:off x="3200400" y="1981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48" name="Line 47"/>
          <p:cNvSpPr>
            <a:spLocks noChangeShapeType="1"/>
          </p:cNvSpPr>
          <p:nvPr/>
        </p:nvSpPr>
        <p:spPr bwMode="auto">
          <a:xfrm flipH="1">
            <a:off x="1371600" y="19050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49" name="Line 48"/>
          <p:cNvSpPr>
            <a:spLocks noChangeShapeType="1"/>
          </p:cNvSpPr>
          <p:nvPr/>
        </p:nvSpPr>
        <p:spPr bwMode="auto">
          <a:xfrm>
            <a:off x="2209800" y="4419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50" name="Freeform 49"/>
          <p:cNvSpPr>
            <a:spLocks/>
          </p:cNvSpPr>
          <p:nvPr/>
        </p:nvSpPr>
        <p:spPr bwMode="auto">
          <a:xfrm>
            <a:off x="5257800" y="2209800"/>
            <a:ext cx="609600" cy="2057400"/>
          </a:xfrm>
          <a:custGeom>
            <a:avLst/>
            <a:gdLst>
              <a:gd name="T0" fmla="*/ 0 w 480"/>
              <a:gd name="T1" fmla="*/ 0 h 1536"/>
              <a:gd name="T2" fmla="*/ 240 w 480"/>
              <a:gd name="T3" fmla="*/ 192 h 1536"/>
              <a:gd name="T4" fmla="*/ 192 w 480"/>
              <a:gd name="T5" fmla="*/ 768 h 1536"/>
              <a:gd name="T6" fmla="*/ 480 w 480"/>
              <a:gd name="T7" fmla="*/ 1536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1536"/>
              <a:gd name="T14" fmla="*/ 480 w 480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1536">
                <a:moveTo>
                  <a:pt x="0" y="0"/>
                </a:moveTo>
                <a:cubicBezTo>
                  <a:pt x="104" y="32"/>
                  <a:pt x="208" y="64"/>
                  <a:pt x="240" y="192"/>
                </a:cubicBezTo>
                <a:cubicBezTo>
                  <a:pt x="272" y="320"/>
                  <a:pt x="152" y="544"/>
                  <a:pt x="192" y="768"/>
                </a:cubicBezTo>
                <a:cubicBezTo>
                  <a:pt x="232" y="992"/>
                  <a:pt x="432" y="1408"/>
                  <a:pt x="480" y="1536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51" name="Line 50"/>
          <p:cNvSpPr>
            <a:spLocks noChangeShapeType="1"/>
          </p:cNvSpPr>
          <p:nvPr/>
        </p:nvSpPr>
        <p:spPr bwMode="auto">
          <a:xfrm>
            <a:off x="5715000" y="3962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52" name="Freeform 51"/>
          <p:cNvSpPr>
            <a:spLocks/>
          </p:cNvSpPr>
          <p:nvPr/>
        </p:nvSpPr>
        <p:spPr bwMode="auto">
          <a:xfrm>
            <a:off x="3505200" y="2438400"/>
            <a:ext cx="241300" cy="2209800"/>
          </a:xfrm>
          <a:custGeom>
            <a:avLst/>
            <a:gdLst>
              <a:gd name="T0" fmla="*/ 144 w 248"/>
              <a:gd name="T1" fmla="*/ 0 h 1488"/>
              <a:gd name="T2" fmla="*/ 192 w 248"/>
              <a:gd name="T3" fmla="*/ 240 h 1488"/>
              <a:gd name="T4" fmla="*/ 48 w 248"/>
              <a:gd name="T5" fmla="*/ 720 h 1488"/>
              <a:gd name="T6" fmla="*/ 240 w 248"/>
              <a:gd name="T7" fmla="*/ 960 h 1488"/>
              <a:gd name="T8" fmla="*/ 0 w 248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1488"/>
              <a:gd name="T17" fmla="*/ 248 w 248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1488">
                <a:moveTo>
                  <a:pt x="144" y="0"/>
                </a:moveTo>
                <a:cubicBezTo>
                  <a:pt x="176" y="60"/>
                  <a:pt x="208" y="120"/>
                  <a:pt x="192" y="240"/>
                </a:cubicBezTo>
                <a:cubicBezTo>
                  <a:pt x="176" y="360"/>
                  <a:pt x="40" y="600"/>
                  <a:pt x="48" y="720"/>
                </a:cubicBezTo>
                <a:cubicBezTo>
                  <a:pt x="56" y="840"/>
                  <a:pt x="248" y="832"/>
                  <a:pt x="240" y="960"/>
                </a:cubicBezTo>
                <a:cubicBezTo>
                  <a:pt x="232" y="1088"/>
                  <a:pt x="116" y="1288"/>
                  <a:pt x="0" y="1488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53" name="Line 52"/>
          <p:cNvSpPr>
            <a:spLocks noChangeShapeType="1"/>
          </p:cNvSpPr>
          <p:nvPr/>
        </p:nvSpPr>
        <p:spPr bwMode="auto">
          <a:xfrm flipH="1">
            <a:off x="3505200" y="4267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54" name="Line 53"/>
          <p:cNvSpPr>
            <a:spLocks noChangeShapeType="1"/>
          </p:cNvSpPr>
          <p:nvPr/>
        </p:nvSpPr>
        <p:spPr bwMode="auto">
          <a:xfrm>
            <a:off x="1676400" y="4800600"/>
            <a:ext cx="480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20ACE-6A2D-4CDD-B7A9-EA61067BB770}" type="slidenum">
              <a:rPr lang="en-US" altLang="ja-JP"/>
              <a:pPr/>
              <a:t>40</a:t>
            </a:fld>
            <a:endParaRPr lang="en-US" altLang="ja-JP"/>
          </a:p>
        </p:txBody>
      </p:sp>
      <p:sp>
        <p:nvSpPr>
          <p:cNvPr id="3277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96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</a:t>
            </a:r>
            <a:r>
              <a:rPr lang="en-US" altLang="ja-JP" smtClean="0"/>
              <a:t>SAT</a:t>
            </a:r>
          </a:p>
        </p:txBody>
      </p:sp>
      <p:sp>
        <p:nvSpPr>
          <p:cNvPr id="32774" name="Text Box 1031"/>
          <p:cNvSpPr txBox="1">
            <a:spLocks noChangeArrowheads="1"/>
          </p:cNvSpPr>
          <p:nvPr/>
        </p:nvSpPr>
        <p:spPr bwMode="auto">
          <a:xfrm>
            <a:off x="585758" y="1647812"/>
            <a:ext cx="71421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ブール変数に対してその否定と肯定を</a:t>
            </a:r>
          </a:p>
          <a:p>
            <a:r>
              <a:rPr lang="ja-JP" altLang="en-US">
                <a:solidFill>
                  <a:srgbClr val="FF0066"/>
                </a:solidFill>
              </a:rPr>
              <a:t>リテラル</a:t>
            </a:r>
            <a:r>
              <a:rPr lang="en-US" altLang="ja-JP">
                <a:solidFill>
                  <a:srgbClr val="FF0066"/>
                </a:solidFill>
              </a:rPr>
              <a:t>(literal)</a:t>
            </a:r>
            <a:r>
              <a:rPr lang="ja-JP" altLang="en-US"/>
              <a:t>という。例えば，            等がリテラル。</a:t>
            </a:r>
          </a:p>
          <a:p>
            <a:r>
              <a:rPr lang="ja-JP" altLang="en-US"/>
              <a:t>また、リテラルを論理和で結んだ式を</a:t>
            </a:r>
            <a:r>
              <a:rPr lang="ja-JP" altLang="en-US">
                <a:solidFill>
                  <a:srgbClr val="FF0066"/>
                </a:solidFill>
              </a:rPr>
              <a:t>節（</a:t>
            </a:r>
            <a:r>
              <a:rPr lang="en-US" altLang="ja-JP">
                <a:solidFill>
                  <a:srgbClr val="FF0066"/>
                </a:solidFill>
              </a:rPr>
              <a:t>clause)</a:t>
            </a:r>
            <a:r>
              <a:rPr lang="ja-JP" altLang="en-US"/>
              <a:t>という。</a:t>
            </a:r>
          </a:p>
          <a:p>
            <a:r>
              <a:rPr lang="ja-JP" altLang="en-US"/>
              <a:t>例えば、　　　　　　　　　等が節。</a:t>
            </a:r>
          </a:p>
          <a:p>
            <a:r>
              <a:rPr lang="ja-JP" altLang="en-US"/>
              <a:t>節を論理積で結んだ式が</a:t>
            </a:r>
            <a:r>
              <a:rPr lang="ja-JP" altLang="en-US">
                <a:solidFill>
                  <a:srgbClr val="FF0066"/>
                </a:solidFill>
              </a:rPr>
              <a:t>和積標準形（</a:t>
            </a:r>
            <a:r>
              <a:rPr lang="en-US" altLang="ja-JP">
                <a:solidFill>
                  <a:srgbClr val="FF0066"/>
                </a:solidFill>
              </a:rPr>
              <a:t>Conjective</a:t>
            </a:r>
          </a:p>
          <a:p>
            <a:r>
              <a:rPr lang="en-US" altLang="ja-JP">
                <a:solidFill>
                  <a:srgbClr val="FF0066"/>
                </a:solidFill>
              </a:rPr>
              <a:t>Normal Form</a:t>
            </a:r>
            <a:r>
              <a:rPr lang="ja-JP" altLang="en-US">
                <a:solidFill>
                  <a:srgbClr val="FF0066"/>
                </a:solidFill>
              </a:rPr>
              <a:t>）</a:t>
            </a:r>
            <a:r>
              <a:rPr lang="ja-JP" altLang="en-US"/>
              <a:t>であり、</a:t>
            </a:r>
            <a:r>
              <a:rPr lang="en-US" altLang="ja-JP">
                <a:solidFill>
                  <a:srgbClr val="FF0066"/>
                </a:solidFill>
              </a:rPr>
              <a:t>CNF</a:t>
            </a:r>
            <a:r>
              <a:rPr lang="ja-JP" altLang="en-US">
                <a:solidFill>
                  <a:srgbClr val="FF0066"/>
                </a:solidFill>
              </a:rPr>
              <a:t>論理式</a:t>
            </a:r>
            <a:r>
              <a:rPr lang="ja-JP" altLang="en-US"/>
              <a:t>と約される。</a:t>
            </a:r>
          </a:p>
        </p:txBody>
      </p:sp>
      <p:graphicFrame>
        <p:nvGraphicFramePr>
          <p:cNvPr id="32770" name="Object 1024"/>
          <p:cNvGraphicFramePr>
            <a:graphicFrameLocks noChangeAspect="1"/>
          </p:cNvGraphicFramePr>
          <p:nvPr/>
        </p:nvGraphicFramePr>
        <p:xfrm>
          <a:off x="4700558" y="2028812"/>
          <a:ext cx="685800" cy="392113"/>
        </p:xfrm>
        <a:graphic>
          <a:graphicData uri="http://schemas.openxmlformats.org/presentationml/2006/ole">
            <p:oleObj spid="_x0000_s3277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32771" name="Object 1025"/>
          <p:cNvGraphicFramePr>
            <a:graphicFrameLocks noChangeAspect="1"/>
          </p:cNvGraphicFramePr>
          <p:nvPr/>
        </p:nvGraphicFramePr>
        <p:xfrm>
          <a:off x="1957358" y="2790812"/>
          <a:ext cx="1447800" cy="322263"/>
        </p:xfrm>
        <a:graphic>
          <a:graphicData uri="http://schemas.openxmlformats.org/presentationml/2006/ole">
            <p:oleObj spid="_x0000_s32771" name="Equation" r:id="rId4" imgW="914400" imgH="203040" progId="Equation.DSMT4">
              <p:embed/>
            </p:oleObj>
          </a:graphicData>
        </a:graphic>
      </p:graphicFrame>
      <p:sp>
        <p:nvSpPr>
          <p:cNvPr id="32775" name="AutoShape 1035"/>
          <p:cNvSpPr>
            <a:spLocks noChangeArrowheads="1"/>
          </p:cNvSpPr>
          <p:nvPr/>
        </p:nvSpPr>
        <p:spPr bwMode="auto">
          <a:xfrm>
            <a:off x="357158" y="1500174"/>
            <a:ext cx="7786742" cy="26622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2776" name="Text Box 1036"/>
          <p:cNvSpPr txBox="1">
            <a:spLocks noChangeArrowheads="1"/>
          </p:cNvSpPr>
          <p:nvPr/>
        </p:nvSpPr>
        <p:spPr bwMode="auto">
          <a:xfrm>
            <a:off x="838200" y="457200"/>
            <a:ext cx="5938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</a:t>
            </a:r>
            <a:r>
              <a:rPr lang="ja-JP" altLang="en-US"/>
              <a:t>ここでは、</a:t>
            </a:r>
            <a:r>
              <a:rPr lang="en-US" altLang="ja-JP"/>
              <a:t>SAT</a:t>
            </a:r>
            <a:r>
              <a:rPr lang="ja-JP" altLang="en-US"/>
              <a:t>を特殊化した問題を考える。</a:t>
            </a:r>
          </a:p>
          <a:p>
            <a:r>
              <a:rPr lang="ja-JP" altLang="en-US"/>
              <a:t>そのために</a:t>
            </a:r>
            <a:r>
              <a:rPr lang="en-US" altLang="ja-JP"/>
              <a:t>SAT</a:t>
            </a:r>
            <a:r>
              <a:rPr lang="ja-JP" altLang="en-US"/>
              <a:t>の問題を再考する。</a:t>
            </a:r>
          </a:p>
        </p:txBody>
      </p:sp>
      <p:sp>
        <p:nvSpPr>
          <p:cNvPr id="32777" name="AutoShape 1037"/>
          <p:cNvSpPr>
            <a:spLocks noChangeArrowheads="1"/>
          </p:cNvSpPr>
          <p:nvPr/>
        </p:nvSpPr>
        <p:spPr bwMode="auto">
          <a:xfrm>
            <a:off x="357158" y="4572008"/>
            <a:ext cx="7772400" cy="1981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2778" name="Text Box 1038"/>
          <p:cNvSpPr txBox="1">
            <a:spLocks noChangeArrowheads="1"/>
          </p:cNvSpPr>
          <p:nvPr/>
        </p:nvSpPr>
        <p:spPr bwMode="auto">
          <a:xfrm>
            <a:off x="798483" y="4745046"/>
            <a:ext cx="56657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すべての節が３つのリテラルからなるような</a:t>
            </a:r>
          </a:p>
          <a:p>
            <a:r>
              <a:rPr lang="en-US" altLang="ja-JP"/>
              <a:t>CNF</a:t>
            </a:r>
            <a:r>
              <a:rPr lang="ja-JP" altLang="en-US"/>
              <a:t>論理式（３</a:t>
            </a:r>
            <a:r>
              <a:rPr lang="en-US" altLang="ja-JP"/>
              <a:t>CNF</a:t>
            </a:r>
            <a:r>
              <a:rPr lang="ja-JP" altLang="en-US"/>
              <a:t>）に対して、</a:t>
            </a:r>
          </a:p>
          <a:p>
            <a:r>
              <a:rPr lang="ja-JP" altLang="en-US"/>
              <a:t>充足可能なものすべてからなる言語を</a:t>
            </a:r>
          </a:p>
          <a:p>
            <a:r>
              <a:rPr lang="ja-JP" altLang="en-US">
                <a:solidFill>
                  <a:srgbClr val="FF0066"/>
                </a:solidFill>
              </a:rPr>
              <a:t>３</a:t>
            </a:r>
            <a:r>
              <a:rPr lang="en-US" altLang="ja-JP">
                <a:solidFill>
                  <a:srgbClr val="FF0066"/>
                </a:solidFill>
              </a:rPr>
              <a:t>SAT</a:t>
            </a:r>
            <a:r>
              <a:rPr lang="ja-JP" altLang="en-US"/>
              <a:t>と呼ぶ。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85786" y="1214422"/>
            <a:ext cx="2698175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論理式関連</a:t>
            </a:r>
            <a:endParaRPr lang="ja-JP" altLang="en-US" dirty="0">
              <a:solidFill>
                <a:srgbClr val="008000"/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85786" y="4286256"/>
            <a:ext cx="191706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３</a:t>
            </a:r>
            <a:r>
              <a:rPr lang="en-US" altLang="ja-JP" dirty="0" smtClean="0">
                <a:solidFill>
                  <a:srgbClr val="008000"/>
                </a:solidFill>
              </a:rPr>
              <a:t>SAT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DF8375-D4A4-4513-A5F8-80E16753B29A}" type="slidenum">
              <a:rPr lang="en-US" altLang="ja-JP"/>
              <a:pPr/>
              <a:t>41</a:t>
            </a:fld>
            <a:endParaRPr lang="en-US" altLang="ja-JP"/>
          </a:p>
        </p:txBody>
      </p:sp>
      <p:sp>
        <p:nvSpPr>
          <p:cNvPr id="33799" name="Text Box 2"/>
          <p:cNvSpPr txBox="1">
            <a:spLocks noChangeArrowheads="1"/>
          </p:cNvSpPr>
          <p:nvPr/>
        </p:nvSpPr>
        <p:spPr bwMode="auto">
          <a:xfrm>
            <a:off x="990600" y="1316038"/>
            <a:ext cx="5476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名称：３</a:t>
            </a:r>
            <a:r>
              <a:rPr lang="en-US" altLang="ja-JP"/>
              <a:t>SAT</a:t>
            </a:r>
            <a:r>
              <a:rPr lang="ja-JP" altLang="en-US"/>
              <a:t>（３充足可能性問題、</a:t>
            </a:r>
          </a:p>
          <a:p>
            <a:r>
              <a:rPr lang="ja-JP" altLang="en-US"/>
              <a:t>　　　　３</a:t>
            </a:r>
            <a:r>
              <a:rPr lang="en-US" altLang="ja-JP"/>
              <a:t>SATisfiability problem)</a:t>
            </a:r>
          </a:p>
          <a:p>
            <a:r>
              <a:rPr lang="ja-JP" altLang="en-US"/>
              <a:t>インスタンス：３</a:t>
            </a:r>
            <a:r>
              <a:rPr lang="en-US" altLang="ja-JP"/>
              <a:t>CNF</a:t>
            </a:r>
            <a:r>
              <a:rPr lang="ja-JP" altLang="en-US"/>
              <a:t>論理式</a:t>
            </a:r>
          </a:p>
          <a:p>
            <a:r>
              <a:rPr lang="ja-JP" altLang="en-US"/>
              <a:t>　　　　　　　　</a:t>
            </a:r>
          </a:p>
          <a:p>
            <a:r>
              <a:rPr lang="ja-JP" altLang="en-US"/>
              <a:t>問：　　　　　となる　　　　　　　　への</a:t>
            </a:r>
            <a:r>
              <a:rPr lang="en-US" altLang="ja-JP"/>
              <a:t>0</a:t>
            </a:r>
            <a:r>
              <a:rPr lang="ja-JP" altLang="en-US"/>
              <a:t>，</a:t>
            </a:r>
            <a:r>
              <a:rPr lang="en-US" altLang="ja-JP"/>
              <a:t>1</a:t>
            </a:r>
            <a:r>
              <a:rPr lang="ja-JP" altLang="en-US"/>
              <a:t>の</a:t>
            </a:r>
          </a:p>
          <a:p>
            <a:r>
              <a:rPr lang="ja-JP" altLang="en-US"/>
              <a:t>　　割り当てが存在するか？</a:t>
            </a:r>
          </a:p>
        </p:txBody>
      </p:sp>
      <p:sp>
        <p:nvSpPr>
          <p:cNvPr id="33800" name="AutoShape 3"/>
          <p:cNvSpPr>
            <a:spLocks noChangeArrowheads="1"/>
          </p:cNvSpPr>
          <p:nvPr/>
        </p:nvSpPr>
        <p:spPr bwMode="auto">
          <a:xfrm>
            <a:off x="838200" y="1066800"/>
            <a:ext cx="6400800" cy="2971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3794" name="Object 0"/>
          <p:cNvGraphicFramePr>
            <a:graphicFrameLocks noChangeAspect="1"/>
          </p:cNvGraphicFramePr>
          <p:nvPr/>
        </p:nvGraphicFramePr>
        <p:xfrm>
          <a:off x="4572000" y="1981200"/>
          <a:ext cx="2133600" cy="461963"/>
        </p:xfrm>
        <a:graphic>
          <a:graphicData uri="http://schemas.openxmlformats.org/presentationml/2006/ole">
            <p:oleObj spid="_x0000_s33794" name="Equation" r:id="rId3" imgW="939600" imgH="203040" progId="Equation.DSMT4">
              <p:embed/>
            </p:oleObj>
          </a:graphicData>
        </a:graphic>
      </p:graphicFrame>
      <p:graphicFrame>
        <p:nvGraphicFramePr>
          <p:cNvPr id="33795" name="Object 1"/>
          <p:cNvGraphicFramePr>
            <a:graphicFrameLocks noChangeAspect="1"/>
          </p:cNvGraphicFramePr>
          <p:nvPr/>
        </p:nvGraphicFramePr>
        <p:xfrm>
          <a:off x="1524000" y="2819400"/>
          <a:ext cx="885825" cy="457200"/>
        </p:xfrm>
        <a:graphic>
          <a:graphicData uri="http://schemas.openxmlformats.org/presentationml/2006/ole">
            <p:oleObj spid="_x0000_s33795" name="Equation" r:id="rId4" imgW="393480" imgH="203040" progId="Equation.DSMT4">
              <p:embed/>
            </p:oleObj>
          </a:graphicData>
        </a:graphic>
      </p:graphicFrame>
      <p:graphicFrame>
        <p:nvGraphicFramePr>
          <p:cNvPr id="33796" name="Object 2"/>
          <p:cNvGraphicFramePr>
            <a:graphicFrameLocks noChangeAspect="1"/>
          </p:cNvGraphicFramePr>
          <p:nvPr/>
        </p:nvGraphicFramePr>
        <p:xfrm>
          <a:off x="3429000" y="2819400"/>
          <a:ext cx="1257300" cy="371475"/>
        </p:xfrm>
        <a:graphic>
          <a:graphicData uri="http://schemas.openxmlformats.org/presentationml/2006/ole">
            <p:oleObj spid="_x0000_s33796" name="Equation" r:id="rId5" imgW="558720" imgH="164880" progId="Equation.DSMT4">
              <p:embed/>
            </p:oleObj>
          </a:graphicData>
        </a:graphic>
      </p:graphicFrame>
      <p:sp>
        <p:nvSpPr>
          <p:cNvPr id="33801" name="AutoShape 7"/>
          <p:cNvSpPr>
            <a:spLocks noChangeArrowheads="1"/>
          </p:cNvSpPr>
          <p:nvPr/>
        </p:nvSpPr>
        <p:spPr bwMode="auto">
          <a:xfrm>
            <a:off x="6858000" y="533400"/>
            <a:ext cx="2057400" cy="1981200"/>
          </a:xfrm>
          <a:prstGeom prst="wedgeRoundRectCallout">
            <a:avLst>
              <a:gd name="adj1" fmla="val -63116"/>
              <a:gd name="adj2" fmla="val 36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3802" name="Text Box 8"/>
          <p:cNvSpPr txBox="1">
            <a:spLocks noChangeArrowheads="1"/>
          </p:cNvSpPr>
          <p:nvPr/>
        </p:nvSpPr>
        <p:spPr bwMode="auto">
          <a:xfrm>
            <a:off x="7146925" y="630238"/>
            <a:ext cx="1708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変数の個数</a:t>
            </a:r>
          </a:p>
          <a:p>
            <a:r>
              <a:rPr lang="ja-JP" altLang="en-US"/>
              <a:t>自体には</a:t>
            </a:r>
          </a:p>
          <a:p>
            <a:r>
              <a:rPr lang="ja-JP" altLang="en-US"/>
              <a:t>制限が無い</a:t>
            </a:r>
          </a:p>
          <a:p>
            <a:r>
              <a:rPr lang="ja-JP" altLang="en-US"/>
              <a:t>ことに注意</a:t>
            </a:r>
          </a:p>
        </p:txBody>
      </p:sp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1295400" y="4572000"/>
            <a:ext cx="4624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また、この問題に対応する言語を、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と定める。</a:t>
            </a:r>
          </a:p>
        </p:txBody>
      </p:sp>
      <p:graphicFrame>
        <p:nvGraphicFramePr>
          <p:cNvPr id="33797" name="Object 3"/>
          <p:cNvGraphicFramePr>
            <a:graphicFrameLocks noChangeAspect="1"/>
          </p:cNvGraphicFramePr>
          <p:nvPr/>
        </p:nvGraphicFramePr>
        <p:xfrm>
          <a:off x="1981200" y="5105400"/>
          <a:ext cx="4310063" cy="423863"/>
        </p:xfrm>
        <a:graphic>
          <a:graphicData uri="http://schemas.openxmlformats.org/presentationml/2006/ole">
            <p:oleObj spid="_x0000_s33797" name="Equation" r:id="rId6" imgW="2197080" imgH="215640" progId="Equation.DSMT4">
              <p:embed/>
            </p:oleObj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643042" y="785794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問題</a:t>
            </a:r>
            <a:endParaRPr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57F5D-4F17-447E-A09E-5A0ECA2B9F88}" type="slidenum">
              <a:rPr lang="en-US" altLang="ja-JP"/>
              <a:pPr/>
              <a:t>42</a:t>
            </a:fld>
            <a:endParaRPr lang="en-US" altLang="ja-JP"/>
          </a:p>
        </p:txBody>
      </p:sp>
      <p:sp>
        <p:nvSpPr>
          <p:cNvPr id="34823" name="Line 27"/>
          <p:cNvSpPr>
            <a:spLocks noChangeShapeType="1"/>
          </p:cNvSpPr>
          <p:nvPr/>
        </p:nvSpPr>
        <p:spPr bwMode="auto">
          <a:xfrm>
            <a:off x="1524000" y="3581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4" name="Line 28"/>
          <p:cNvSpPr>
            <a:spLocks noChangeShapeType="1"/>
          </p:cNvSpPr>
          <p:nvPr/>
        </p:nvSpPr>
        <p:spPr bwMode="auto">
          <a:xfrm flipV="1">
            <a:off x="1524000" y="44196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5" name="Text Box 4"/>
          <p:cNvSpPr txBox="1">
            <a:spLocks noChangeArrowheads="1"/>
          </p:cNvSpPr>
          <p:nvPr/>
        </p:nvSpPr>
        <p:spPr bwMode="auto">
          <a:xfrm>
            <a:off x="1600200" y="1011238"/>
            <a:ext cx="5819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無向グラフ　　　　　　       に対して、</a:t>
            </a:r>
          </a:p>
          <a:p>
            <a:r>
              <a:rPr lang="ja-JP" altLang="en-US"/>
              <a:t>完全部分グラフを</a:t>
            </a:r>
            <a:r>
              <a:rPr lang="ja-JP" altLang="en-US">
                <a:solidFill>
                  <a:srgbClr val="FF0000"/>
                </a:solidFill>
              </a:rPr>
              <a:t>クリーク（</a:t>
            </a:r>
            <a:r>
              <a:rPr lang="en-US" altLang="ja-JP">
                <a:solidFill>
                  <a:srgbClr val="FF0000"/>
                </a:solidFill>
              </a:rPr>
              <a:t>clique)</a:t>
            </a:r>
            <a:r>
              <a:rPr lang="ja-JP" altLang="en-US"/>
              <a:t>という。</a:t>
            </a:r>
          </a:p>
          <a:p>
            <a:r>
              <a:rPr lang="ja-JP" altLang="en-US"/>
              <a:t>　　点の完全部分グラフを　　</a:t>
            </a:r>
            <a:r>
              <a:rPr lang="ja-JP" altLang="en-US">
                <a:solidFill>
                  <a:srgbClr val="FF0000"/>
                </a:solidFill>
              </a:rPr>
              <a:t>クリーク</a:t>
            </a:r>
            <a:r>
              <a:rPr lang="ja-JP" altLang="en-US"/>
              <a:t>という。</a:t>
            </a:r>
          </a:p>
        </p:txBody>
      </p:sp>
      <p:sp>
        <p:nvSpPr>
          <p:cNvPr id="34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　クリーク問題</a:t>
            </a:r>
          </a:p>
        </p:txBody>
      </p:sp>
      <p:graphicFrame>
        <p:nvGraphicFramePr>
          <p:cNvPr id="34818" name="Object 0"/>
          <p:cNvGraphicFramePr>
            <a:graphicFrameLocks noChangeAspect="1"/>
          </p:cNvGraphicFramePr>
          <p:nvPr/>
        </p:nvGraphicFramePr>
        <p:xfrm>
          <a:off x="228600" y="0"/>
          <a:ext cx="468313" cy="609600"/>
        </p:xfrm>
        <a:graphic>
          <a:graphicData uri="http://schemas.openxmlformats.org/presentationml/2006/ole">
            <p:oleObj spid="_x0000_s34818" name="Equation" r:id="rId3" imgW="126720" imgH="164880" progId="Equation.DSMT4">
              <p:embed/>
            </p:oleObj>
          </a:graphicData>
        </a:graphic>
      </p:graphicFrame>
      <p:sp>
        <p:nvSpPr>
          <p:cNvPr id="34827" name="AutoShape 5"/>
          <p:cNvSpPr>
            <a:spLocks noChangeArrowheads="1"/>
          </p:cNvSpPr>
          <p:nvPr/>
        </p:nvSpPr>
        <p:spPr bwMode="auto">
          <a:xfrm>
            <a:off x="1295400" y="762000"/>
            <a:ext cx="64008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9" name="Object 1"/>
          <p:cNvGraphicFramePr>
            <a:graphicFrameLocks noChangeAspect="1"/>
          </p:cNvGraphicFramePr>
          <p:nvPr/>
        </p:nvGraphicFramePr>
        <p:xfrm>
          <a:off x="1752600" y="1752600"/>
          <a:ext cx="293688" cy="381000"/>
        </p:xfrm>
        <a:graphic>
          <a:graphicData uri="http://schemas.openxmlformats.org/presentationml/2006/ole">
            <p:oleObj spid="_x0000_s34819" name="Equation" r:id="rId4" imgW="126720" imgH="164880" progId="Equation.DSMT4">
              <p:embed/>
            </p:oleObj>
          </a:graphicData>
        </a:graphic>
      </p:graphicFrame>
      <p:graphicFrame>
        <p:nvGraphicFramePr>
          <p:cNvPr id="34820" name="Object 2"/>
          <p:cNvGraphicFramePr>
            <a:graphicFrameLocks noChangeAspect="1"/>
          </p:cNvGraphicFramePr>
          <p:nvPr/>
        </p:nvGraphicFramePr>
        <p:xfrm>
          <a:off x="5029200" y="1752600"/>
          <a:ext cx="293688" cy="381000"/>
        </p:xfrm>
        <a:graphic>
          <a:graphicData uri="http://schemas.openxmlformats.org/presentationml/2006/ole">
            <p:oleObj spid="_x0000_s34820" name="Equation" r:id="rId5" imgW="126720" imgH="164880" progId="Equation.DSMT4">
              <p:embed/>
            </p:oleObj>
          </a:graphicData>
        </a:graphic>
      </p:graphicFrame>
      <p:graphicFrame>
        <p:nvGraphicFramePr>
          <p:cNvPr id="34821" name="Object 3"/>
          <p:cNvGraphicFramePr>
            <a:graphicFrameLocks noChangeAspect="1"/>
          </p:cNvGraphicFramePr>
          <p:nvPr/>
        </p:nvGraphicFramePr>
        <p:xfrm>
          <a:off x="3124200" y="990600"/>
          <a:ext cx="1703388" cy="469900"/>
        </p:xfrm>
        <a:graphic>
          <a:graphicData uri="http://schemas.openxmlformats.org/presentationml/2006/ole">
            <p:oleObj spid="_x0000_s34821" name="Equation" r:id="rId6" imgW="736560" imgH="203040" progId="Equation.DSMT4">
              <p:embed/>
            </p:oleObj>
          </a:graphicData>
        </a:graphic>
      </p:graphicFrame>
      <p:sp>
        <p:nvSpPr>
          <p:cNvPr id="34828" name="Text Box 9"/>
          <p:cNvSpPr txBox="1">
            <a:spLocks noChangeArrowheads="1"/>
          </p:cNvSpPr>
          <p:nvPr/>
        </p:nvSpPr>
        <p:spPr bwMode="auto">
          <a:xfrm>
            <a:off x="838200" y="2667000"/>
            <a:ext cx="174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インスタンス</a:t>
            </a:r>
          </a:p>
        </p:txBody>
      </p:sp>
      <p:sp>
        <p:nvSpPr>
          <p:cNvPr id="34829" name="Rectangle 11"/>
          <p:cNvSpPr>
            <a:spLocks noChangeArrowheads="1"/>
          </p:cNvSpPr>
          <p:nvPr/>
        </p:nvSpPr>
        <p:spPr bwMode="auto">
          <a:xfrm>
            <a:off x="1524000" y="3505200"/>
            <a:ext cx="4876800" cy="2057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0" name="Rectangle 12"/>
          <p:cNvSpPr>
            <a:spLocks noChangeArrowheads="1"/>
          </p:cNvSpPr>
          <p:nvPr/>
        </p:nvSpPr>
        <p:spPr bwMode="auto">
          <a:xfrm>
            <a:off x="3962400" y="3505200"/>
            <a:ext cx="2438400" cy="2057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1" name="Oval 13"/>
          <p:cNvSpPr>
            <a:spLocks noChangeArrowheads="1"/>
          </p:cNvSpPr>
          <p:nvPr/>
        </p:nvSpPr>
        <p:spPr bwMode="auto">
          <a:xfrm>
            <a:off x="1371600" y="3429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2" name="Oval 14"/>
          <p:cNvSpPr>
            <a:spLocks noChangeArrowheads="1"/>
          </p:cNvSpPr>
          <p:nvPr/>
        </p:nvSpPr>
        <p:spPr bwMode="auto">
          <a:xfrm>
            <a:off x="1371600" y="5410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3" name="Line 21"/>
          <p:cNvSpPr>
            <a:spLocks noChangeShapeType="1"/>
          </p:cNvSpPr>
          <p:nvPr/>
        </p:nvSpPr>
        <p:spPr bwMode="auto">
          <a:xfrm flipV="1">
            <a:off x="2667000" y="3581400"/>
            <a:ext cx="12954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4" name="Line 22"/>
          <p:cNvSpPr>
            <a:spLocks noChangeShapeType="1"/>
          </p:cNvSpPr>
          <p:nvPr/>
        </p:nvSpPr>
        <p:spPr bwMode="auto">
          <a:xfrm>
            <a:off x="2667000" y="4572000"/>
            <a:ext cx="1219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5" name="Line 23"/>
          <p:cNvSpPr>
            <a:spLocks noChangeShapeType="1"/>
          </p:cNvSpPr>
          <p:nvPr/>
        </p:nvSpPr>
        <p:spPr bwMode="auto">
          <a:xfrm flipH="1">
            <a:off x="4038600" y="3581400"/>
            <a:ext cx="2362200" cy="205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6" name="Line 24"/>
          <p:cNvSpPr>
            <a:spLocks noChangeShapeType="1"/>
          </p:cNvSpPr>
          <p:nvPr/>
        </p:nvSpPr>
        <p:spPr bwMode="auto">
          <a:xfrm>
            <a:off x="2667000" y="4495800"/>
            <a:ext cx="37338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7" name="Line 25"/>
          <p:cNvSpPr>
            <a:spLocks noChangeShapeType="1"/>
          </p:cNvSpPr>
          <p:nvPr/>
        </p:nvSpPr>
        <p:spPr bwMode="auto">
          <a:xfrm>
            <a:off x="3962400" y="3581400"/>
            <a:ext cx="2438400" cy="205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8" name="Line 26"/>
          <p:cNvSpPr>
            <a:spLocks noChangeShapeType="1"/>
          </p:cNvSpPr>
          <p:nvPr/>
        </p:nvSpPr>
        <p:spPr bwMode="auto">
          <a:xfrm flipV="1">
            <a:off x="2819400" y="3581400"/>
            <a:ext cx="35052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39" name="Oval 10"/>
          <p:cNvSpPr>
            <a:spLocks noChangeArrowheads="1"/>
          </p:cNvSpPr>
          <p:nvPr/>
        </p:nvSpPr>
        <p:spPr bwMode="auto">
          <a:xfrm>
            <a:off x="2514600" y="4343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0" name="Oval 15"/>
          <p:cNvSpPr>
            <a:spLocks noChangeArrowheads="1"/>
          </p:cNvSpPr>
          <p:nvPr/>
        </p:nvSpPr>
        <p:spPr bwMode="auto">
          <a:xfrm>
            <a:off x="3810000" y="3429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1" name="Oval 16"/>
          <p:cNvSpPr>
            <a:spLocks noChangeArrowheads="1"/>
          </p:cNvSpPr>
          <p:nvPr/>
        </p:nvSpPr>
        <p:spPr bwMode="auto">
          <a:xfrm>
            <a:off x="3810000" y="5334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2" name="Oval 17"/>
          <p:cNvSpPr>
            <a:spLocks noChangeArrowheads="1"/>
          </p:cNvSpPr>
          <p:nvPr/>
        </p:nvSpPr>
        <p:spPr bwMode="auto">
          <a:xfrm>
            <a:off x="6248400" y="3352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3" name="Oval 18"/>
          <p:cNvSpPr>
            <a:spLocks noChangeArrowheads="1"/>
          </p:cNvSpPr>
          <p:nvPr/>
        </p:nvSpPr>
        <p:spPr bwMode="auto">
          <a:xfrm>
            <a:off x="6248400" y="5410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44" name="Text Box 29"/>
          <p:cNvSpPr txBox="1">
            <a:spLocks noChangeArrowheads="1"/>
          </p:cNvSpPr>
          <p:nvPr/>
        </p:nvSpPr>
        <p:spPr bwMode="auto">
          <a:xfrm>
            <a:off x="3124200" y="6019800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５クリークの例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714480" y="571480"/>
            <a:ext cx="2335896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</a:t>
            </a:r>
            <a:r>
              <a:rPr lang="en-US" altLang="ja-JP" dirty="0" smtClean="0">
                <a:solidFill>
                  <a:srgbClr val="008000"/>
                </a:solidFill>
              </a:rPr>
              <a:t>k</a:t>
            </a:r>
            <a:r>
              <a:rPr lang="ja-JP" altLang="en-US" dirty="0" smtClean="0">
                <a:solidFill>
                  <a:srgbClr val="008000"/>
                </a:solidFill>
              </a:rPr>
              <a:t>クリーク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34EC9-13C1-4103-996D-475E4B1B178F}" type="slidenum">
              <a:rPr lang="en-US" altLang="ja-JP"/>
              <a:pPr/>
              <a:t>43</a:t>
            </a:fld>
            <a:endParaRPr lang="en-US" altLang="ja-JP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566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次のグラフから最大のクリークを見つけよ。</a:t>
            </a:r>
          </a:p>
        </p:txBody>
      </p:sp>
      <p:sp>
        <p:nvSpPr>
          <p:cNvPr id="52229" name="Text Box 21"/>
          <p:cNvSpPr txBox="1">
            <a:spLocks noChangeArrowheads="1"/>
          </p:cNvSpPr>
          <p:nvPr/>
        </p:nvSpPr>
        <p:spPr bwMode="auto">
          <a:xfrm>
            <a:off x="365125" y="1239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2230" name="Line 25"/>
          <p:cNvSpPr>
            <a:spLocks noChangeShapeType="1"/>
          </p:cNvSpPr>
          <p:nvPr/>
        </p:nvSpPr>
        <p:spPr bwMode="auto">
          <a:xfrm>
            <a:off x="304800" y="3200400"/>
            <a:ext cx="152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1" name="Line 27"/>
          <p:cNvSpPr>
            <a:spLocks noChangeShapeType="1"/>
          </p:cNvSpPr>
          <p:nvPr/>
        </p:nvSpPr>
        <p:spPr bwMode="auto">
          <a:xfrm>
            <a:off x="533400" y="48768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2" name="Line 28"/>
          <p:cNvSpPr>
            <a:spLocks noChangeShapeType="1"/>
          </p:cNvSpPr>
          <p:nvPr/>
        </p:nvSpPr>
        <p:spPr bwMode="auto">
          <a:xfrm>
            <a:off x="1752600" y="3429000"/>
            <a:ext cx="609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3" name="Line 29"/>
          <p:cNvSpPr>
            <a:spLocks noChangeShapeType="1"/>
          </p:cNvSpPr>
          <p:nvPr/>
        </p:nvSpPr>
        <p:spPr bwMode="auto">
          <a:xfrm flipH="1">
            <a:off x="609600" y="32766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4" name="Line 30"/>
          <p:cNvSpPr>
            <a:spLocks noChangeShapeType="1"/>
          </p:cNvSpPr>
          <p:nvPr/>
        </p:nvSpPr>
        <p:spPr bwMode="auto">
          <a:xfrm flipV="1">
            <a:off x="228600" y="2438400"/>
            <a:ext cx="2514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5" name="Line 31"/>
          <p:cNvSpPr>
            <a:spLocks noChangeShapeType="1"/>
          </p:cNvSpPr>
          <p:nvPr/>
        </p:nvSpPr>
        <p:spPr bwMode="auto">
          <a:xfrm flipH="1">
            <a:off x="2362200" y="2514600"/>
            <a:ext cx="304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6" name="Line 32"/>
          <p:cNvSpPr>
            <a:spLocks noChangeShapeType="1"/>
          </p:cNvSpPr>
          <p:nvPr/>
        </p:nvSpPr>
        <p:spPr bwMode="auto">
          <a:xfrm>
            <a:off x="228600" y="3124200"/>
            <a:ext cx="2209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7" name="Line 33"/>
          <p:cNvSpPr>
            <a:spLocks noChangeShapeType="1"/>
          </p:cNvSpPr>
          <p:nvPr/>
        </p:nvSpPr>
        <p:spPr bwMode="auto">
          <a:xfrm flipV="1">
            <a:off x="533400" y="42672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8" name="Line 34"/>
          <p:cNvSpPr>
            <a:spLocks noChangeShapeType="1"/>
          </p:cNvSpPr>
          <p:nvPr/>
        </p:nvSpPr>
        <p:spPr bwMode="auto">
          <a:xfrm>
            <a:off x="1676400" y="3276600"/>
            <a:ext cx="1676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9" name="Line 35"/>
          <p:cNvSpPr>
            <a:spLocks noChangeShapeType="1"/>
          </p:cNvSpPr>
          <p:nvPr/>
        </p:nvSpPr>
        <p:spPr bwMode="auto">
          <a:xfrm flipH="1">
            <a:off x="2438400" y="3352800"/>
            <a:ext cx="838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0" name="Line 36"/>
          <p:cNvSpPr>
            <a:spLocks noChangeShapeType="1"/>
          </p:cNvSpPr>
          <p:nvPr/>
        </p:nvSpPr>
        <p:spPr bwMode="auto">
          <a:xfrm flipH="1" flipV="1">
            <a:off x="1752600" y="1981200"/>
            <a:ext cx="15240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1" name="Line 37"/>
          <p:cNvSpPr>
            <a:spLocks noChangeShapeType="1"/>
          </p:cNvSpPr>
          <p:nvPr/>
        </p:nvSpPr>
        <p:spPr bwMode="auto">
          <a:xfrm flipH="1">
            <a:off x="2362200" y="46482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2" name="Line 38"/>
          <p:cNvSpPr>
            <a:spLocks noChangeShapeType="1"/>
          </p:cNvSpPr>
          <p:nvPr/>
        </p:nvSpPr>
        <p:spPr bwMode="auto">
          <a:xfrm>
            <a:off x="533400" y="49530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3" name="Line 39"/>
          <p:cNvSpPr>
            <a:spLocks noChangeShapeType="1"/>
          </p:cNvSpPr>
          <p:nvPr/>
        </p:nvSpPr>
        <p:spPr bwMode="auto">
          <a:xfrm flipV="1">
            <a:off x="1219200" y="5410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4" name="Line 40"/>
          <p:cNvSpPr>
            <a:spLocks noChangeShapeType="1"/>
          </p:cNvSpPr>
          <p:nvPr/>
        </p:nvSpPr>
        <p:spPr bwMode="auto">
          <a:xfrm flipV="1">
            <a:off x="304800" y="1981200"/>
            <a:ext cx="1447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45" name="Oval 8"/>
          <p:cNvSpPr>
            <a:spLocks noChangeArrowheads="1"/>
          </p:cNvSpPr>
          <p:nvPr/>
        </p:nvSpPr>
        <p:spPr bwMode="auto">
          <a:xfrm>
            <a:off x="152400" y="3048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46" name="Oval 9"/>
          <p:cNvSpPr>
            <a:spLocks noChangeArrowheads="1"/>
          </p:cNvSpPr>
          <p:nvPr/>
        </p:nvSpPr>
        <p:spPr bwMode="auto">
          <a:xfrm>
            <a:off x="381000" y="4724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47" name="Oval 16"/>
          <p:cNvSpPr>
            <a:spLocks noChangeArrowheads="1"/>
          </p:cNvSpPr>
          <p:nvPr/>
        </p:nvSpPr>
        <p:spPr bwMode="auto">
          <a:xfrm>
            <a:off x="1600200" y="3124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48" name="Oval 17"/>
          <p:cNvSpPr>
            <a:spLocks noChangeArrowheads="1"/>
          </p:cNvSpPr>
          <p:nvPr/>
        </p:nvSpPr>
        <p:spPr bwMode="auto">
          <a:xfrm>
            <a:off x="1600200" y="1828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49" name="Oval 18"/>
          <p:cNvSpPr>
            <a:spLocks noChangeArrowheads="1"/>
          </p:cNvSpPr>
          <p:nvPr/>
        </p:nvSpPr>
        <p:spPr bwMode="auto">
          <a:xfrm>
            <a:off x="2514600" y="2362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0" name="Oval 19"/>
          <p:cNvSpPr>
            <a:spLocks noChangeArrowheads="1"/>
          </p:cNvSpPr>
          <p:nvPr/>
        </p:nvSpPr>
        <p:spPr bwMode="auto">
          <a:xfrm>
            <a:off x="3124200" y="4572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1" name="Oval 20"/>
          <p:cNvSpPr>
            <a:spLocks noChangeArrowheads="1"/>
          </p:cNvSpPr>
          <p:nvPr/>
        </p:nvSpPr>
        <p:spPr bwMode="auto">
          <a:xfrm>
            <a:off x="2286000" y="4114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2" name="Oval 22"/>
          <p:cNvSpPr>
            <a:spLocks noChangeArrowheads="1"/>
          </p:cNvSpPr>
          <p:nvPr/>
        </p:nvSpPr>
        <p:spPr bwMode="auto">
          <a:xfrm>
            <a:off x="2209800" y="5257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3" name="Oval 24"/>
          <p:cNvSpPr>
            <a:spLocks noChangeArrowheads="1"/>
          </p:cNvSpPr>
          <p:nvPr/>
        </p:nvSpPr>
        <p:spPr bwMode="auto">
          <a:xfrm>
            <a:off x="3200400" y="3200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4" name="Oval 23"/>
          <p:cNvSpPr>
            <a:spLocks noChangeArrowheads="1"/>
          </p:cNvSpPr>
          <p:nvPr/>
        </p:nvSpPr>
        <p:spPr bwMode="auto">
          <a:xfrm>
            <a:off x="1066800" y="5486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55" name="Text Box 67"/>
          <p:cNvSpPr txBox="1">
            <a:spLocks noChangeArrowheads="1"/>
          </p:cNvSpPr>
          <p:nvPr/>
        </p:nvSpPr>
        <p:spPr bwMode="auto">
          <a:xfrm>
            <a:off x="45720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52256" name="Line 68"/>
          <p:cNvSpPr>
            <a:spLocks noChangeShapeType="1"/>
          </p:cNvSpPr>
          <p:nvPr/>
        </p:nvSpPr>
        <p:spPr bwMode="auto">
          <a:xfrm>
            <a:off x="5562600" y="2667000"/>
            <a:ext cx="3810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57" name="Line 69"/>
          <p:cNvSpPr>
            <a:spLocks noChangeShapeType="1"/>
          </p:cNvSpPr>
          <p:nvPr/>
        </p:nvSpPr>
        <p:spPr bwMode="auto">
          <a:xfrm flipH="1">
            <a:off x="6019800" y="2133600"/>
            <a:ext cx="21336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58" name="Line 70"/>
          <p:cNvSpPr>
            <a:spLocks noChangeShapeType="1"/>
          </p:cNvSpPr>
          <p:nvPr/>
        </p:nvSpPr>
        <p:spPr bwMode="auto">
          <a:xfrm>
            <a:off x="5562600" y="2667000"/>
            <a:ext cx="2590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59" name="Line 71"/>
          <p:cNvSpPr>
            <a:spLocks noChangeShapeType="1"/>
          </p:cNvSpPr>
          <p:nvPr/>
        </p:nvSpPr>
        <p:spPr bwMode="auto">
          <a:xfrm flipV="1">
            <a:off x="5943600" y="4800600"/>
            <a:ext cx="2209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0" name="Line 72"/>
          <p:cNvSpPr>
            <a:spLocks noChangeShapeType="1"/>
          </p:cNvSpPr>
          <p:nvPr/>
        </p:nvSpPr>
        <p:spPr bwMode="auto">
          <a:xfrm>
            <a:off x="8153400" y="2133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1" name="Line 73"/>
          <p:cNvSpPr>
            <a:spLocks noChangeShapeType="1"/>
          </p:cNvSpPr>
          <p:nvPr/>
        </p:nvSpPr>
        <p:spPr bwMode="auto">
          <a:xfrm flipV="1">
            <a:off x="5562600" y="213360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2" name="Line 74"/>
          <p:cNvSpPr>
            <a:spLocks noChangeShapeType="1"/>
          </p:cNvSpPr>
          <p:nvPr/>
        </p:nvSpPr>
        <p:spPr bwMode="auto">
          <a:xfrm flipV="1">
            <a:off x="5638800" y="16764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3" name="Line 75"/>
          <p:cNvSpPr>
            <a:spLocks noChangeShapeType="1"/>
          </p:cNvSpPr>
          <p:nvPr/>
        </p:nvSpPr>
        <p:spPr bwMode="auto">
          <a:xfrm>
            <a:off x="6858000" y="16002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4" name="Line 76"/>
          <p:cNvSpPr>
            <a:spLocks noChangeShapeType="1"/>
          </p:cNvSpPr>
          <p:nvPr/>
        </p:nvSpPr>
        <p:spPr bwMode="auto">
          <a:xfrm>
            <a:off x="6781800" y="1600200"/>
            <a:ext cx="152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5" name="Line 77"/>
          <p:cNvSpPr>
            <a:spLocks noChangeShapeType="1"/>
          </p:cNvSpPr>
          <p:nvPr/>
        </p:nvSpPr>
        <p:spPr bwMode="auto">
          <a:xfrm flipH="1">
            <a:off x="6324600" y="29718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6" name="Line 78"/>
          <p:cNvSpPr>
            <a:spLocks noChangeShapeType="1"/>
          </p:cNvSpPr>
          <p:nvPr/>
        </p:nvSpPr>
        <p:spPr bwMode="auto">
          <a:xfrm>
            <a:off x="6934200" y="2895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7" name="Line 79"/>
          <p:cNvSpPr>
            <a:spLocks noChangeShapeType="1"/>
          </p:cNvSpPr>
          <p:nvPr/>
        </p:nvSpPr>
        <p:spPr bwMode="auto">
          <a:xfrm>
            <a:off x="5562600" y="2743200"/>
            <a:ext cx="762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8" name="Line 80"/>
          <p:cNvSpPr>
            <a:spLocks noChangeShapeType="1"/>
          </p:cNvSpPr>
          <p:nvPr/>
        </p:nvSpPr>
        <p:spPr bwMode="auto">
          <a:xfrm>
            <a:off x="6248400" y="41910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69" name="Line 81"/>
          <p:cNvSpPr>
            <a:spLocks noChangeShapeType="1"/>
          </p:cNvSpPr>
          <p:nvPr/>
        </p:nvSpPr>
        <p:spPr bwMode="auto">
          <a:xfrm flipH="1">
            <a:off x="8229600" y="3505200"/>
            <a:ext cx="304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0" name="Line 83"/>
          <p:cNvSpPr>
            <a:spLocks noChangeShapeType="1"/>
          </p:cNvSpPr>
          <p:nvPr/>
        </p:nvSpPr>
        <p:spPr bwMode="auto">
          <a:xfrm flipH="1">
            <a:off x="6019800" y="47244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1" name="Line 84"/>
          <p:cNvSpPr>
            <a:spLocks noChangeShapeType="1"/>
          </p:cNvSpPr>
          <p:nvPr/>
        </p:nvSpPr>
        <p:spPr bwMode="auto">
          <a:xfrm flipH="1">
            <a:off x="5029200" y="2590800"/>
            <a:ext cx="457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2" name="Line 86"/>
          <p:cNvSpPr>
            <a:spLocks noChangeShapeType="1"/>
          </p:cNvSpPr>
          <p:nvPr/>
        </p:nvSpPr>
        <p:spPr bwMode="auto">
          <a:xfrm>
            <a:off x="5029200" y="41910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3" name="Line 87"/>
          <p:cNvSpPr>
            <a:spLocks noChangeShapeType="1"/>
          </p:cNvSpPr>
          <p:nvPr/>
        </p:nvSpPr>
        <p:spPr bwMode="auto">
          <a:xfrm>
            <a:off x="4953000" y="4114800"/>
            <a:ext cx="990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4" name="Line 88"/>
          <p:cNvSpPr>
            <a:spLocks noChangeShapeType="1"/>
          </p:cNvSpPr>
          <p:nvPr/>
        </p:nvSpPr>
        <p:spPr bwMode="auto">
          <a:xfrm flipV="1">
            <a:off x="5029200" y="2895600"/>
            <a:ext cx="1905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75" name="Oval 57"/>
          <p:cNvSpPr>
            <a:spLocks noChangeArrowheads="1"/>
          </p:cNvSpPr>
          <p:nvPr/>
        </p:nvSpPr>
        <p:spPr bwMode="auto">
          <a:xfrm>
            <a:off x="5410200" y="25146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76" name="Oval 59"/>
          <p:cNvSpPr>
            <a:spLocks noChangeArrowheads="1"/>
          </p:cNvSpPr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77" name="Oval 60"/>
          <p:cNvSpPr>
            <a:spLocks noChangeArrowheads="1"/>
          </p:cNvSpPr>
          <p:nvPr/>
        </p:nvSpPr>
        <p:spPr bwMode="auto">
          <a:xfrm>
            <a:off x="8001000" y="1981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78" name="Oval 61"/>
          <p:cNvSpPr>
            <a:spLocks noChangeArrowheads="1"/>
          </p:cNvSpPr>
          <p:nvPr/>
        </p:nvSpPr>
        <p:spPr bwMode="auto">
          <a:xfrm>
            <a:off x="6781800" y="28194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79" name="Oval 62"/>
          <p:cNvSpPr>
            <a:spLocks noChangeArrowheads="1"/>
          </p:cNvSpPr>
          <p:nvPr/>
        </p:nvSpPr>
        <p:spPr bwMode="auto">
          <a:xfrm>
            <a:off x="8001000" y="46482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80" name="Oval 64"/>
          <p:cNvSpPr>
            <a:spLocks noChangeArrowheads="1"/>
          </p:cNvSpPr>
          <p:nvPr/>
        </p:nvSpPr>
        <p:spPr bwMode="auto">
          <a:xfrm>
            <a:off x="8382000" y="3352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81" name="Oval 65"/>
          <p:cNvSpPr>
            <a:spLocks noChangeArrowheads="1"/>
          </p:cNvSpPr>
          <p:nvPr/>
        </p:nvSpPr>
        <p:spPr bwMode="auto">
          <a:xfrm>
            <a:off x="6705600" y="1447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82" name="Oval 58"/>
          <p:cNvSpPr>
            <a:spLocks noChangeArrowheads="1"/>
          </p:cNvSpPr>
          <p:nvPr/>
        </p:nvSpPr>
        <p:spPr bwMode="auto">
          <a:xfrm>
            <a:off x="4876800" y="4114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83" name="Oval 63"/>
          <p:cNvSpPr>
            <a:spLocks noChangeArrowheads="1"/>
          </p:cNvSpPr>
          <p:nvPr/>
        </p:nvSpPr>
        <p:spPr bwMode="auto">
          <a:xfrm>
            <a:off x="6172200" y="4114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84" name="Oval 66"/>
          <p:cNvSpPr>
            <a:spLocks noChangeArrowheads="1"/>
          </p:cNvSpPr>
          <p:nvPr/>
        </p:nvSpPr>
        <p:spPr bwMode="auto">
          <a:xfrm>
            <a:off x="5791200" y="56388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BEB377-815D-4559-827C-C2C4C36BAB25}" type="slidenum">
              <a:rPr lang="en-US" altLang="ja-JP"/>
              <a:pPr/>
              <a:t>44</a:t>
            </a:fld>
            <a:endParaRPr lang="en-US" altLang="ja-JP"/>
          </a:p>
        </p:txBody>
      </p:sp>
      <p:sp>
        <p:nvSpPr>
          <p:cNvPr id="35845" name="Text Box 2"/>
          <p:cNvSpPr txBox="1">
            <a:spLocks noChangeArrowheads="1"/>
          </p:cNvSpPr>
          <p:nvPr/>
        </p:nvSpPr>
        <p:spPr bwMode="auto">
          <a:xfrm>
            <a:off x="990600" y="838200"/>
            <a:ext cx="4932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名称：ｋクリーク、</a:t>
            </a:r>
          </a:p>
          <a:p>
            <a:r>
              <a:rPr lang="ja-JP" altLang="en-US"/>
              <a:t>インスタンス：</a:t>
            </a:r>
          </a:p>
          <a:p>
            <a:r>
              <a:rPr lang="ja-JP" altLang="en-US"/>
              <a:t>問：</a:t>
            </a:r>
            <a:r>
              <a:rPr lang="en-US" altLang="ja-JP"/>
              <a:t>G</a:t>
            </a:r>
            <a:r>
              <a:rPr lang="ja-JP" altLang="en-US"/>
              <a:t>中に、ｋクリークが存在するか？</a:t>
            </a:r>
          </a:p>
        </p:txBody>
      </p:sp>
      <p:sp>
        <p:nvSpPr>
          <p:cNvPr id="35846" name="AutoShape 3"/>
          <p:cNvSpPr>
            <a:spLocks noChangeArrowheads="1"/>
          </p:cNvSpPr>
          <p:nvPr/>
        </p:nvSpPr>
        <p:spPr bwMode="auto">
          <a:xfrm>
            <a:off x="838200" y="609600"/>
            <a:ext cx="64008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5842" name="Object 7"/>
          <p:cNvGraphicFramePr>
            <a:graphicFrameLocks noChangeAspect="1"/>
          </p:cNvGraphicFramePr>
          <p:nvPr/>
        </p:nvGraphicFramePr>
        <p:xfrm>
          <a:off x="2819400" y="1295400"/>
          <a:ext cx="1066800" cy="371475"/>
        </p:xfrm>
        <a:graphic>
          <a:graphicData uri="http://schemas.openxmlformats.org/presentationml/2006/ole">
            <p:oleObj spid="_x0000_s35842" name="Equation" r:id="rId3" imgW="583920" imgH="203040" progId="Equation.DSMT4">
              <p:embed/>
            </p:oleObj>
          </a:graphicData>
        </a:graphic>
      </p:graphicFrame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1050925" y="2840038"/>
            <a:ext cx="4624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また、この問題に対応する言語を、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と定める。</a:t>
            </a:r>
          </a:p>
        </p:txBody>
      </p:sp>
      <p:graphicFrame>
        <p:nvGraphicFramePr>
          <p:cNvPr id="35843" name="Object 9"/>
          <p:cNvGraphicFramePr>
            <a:graphicFrameLocks noChangeAspect="1"/>
          </p:cNvGraphicFramePr>
          <p:nvPr/>
        </p:nvGraphicFramePr>
        <p:xfrm>
          <a:off x="1600200" y="3429000"/>
          <a:ext cx="5181600" cy="474663"/>
        </p:xfrm>
        <a:graphic>
          <a:graphicData uri="http://schemas.openxmlformats.org/presentationml/2006/ole">
            <p:oleObj spid="_x0000_s35843" name="Equation" r:id="rId4" imgW="2641320" imgH="241200" progId="Equation.DSMT4">
              <p:embed/>
            </p:oleObj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071538" y="357166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問題</a:t>
            </a:r>
            <a:endParaRPr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CAC56F-FD63-4EE5-8C59-696D8CDCE0E1}" type="slidenum">
              <a:rPr lang="en-US" altLang="ja-JP"/>
              <a:pPr/>
              <a:t>45</a:t>
            </a:fld>
            <a:endParaRPr lang="en-US" altLang="ja-JP"/>
          </a:p>
        </p:txBody>
      </p:sp>
      <p:sp>
        <p:nvSpPr>
          <p:cNvPr id="36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多項式時間帰着</a:t>
            </a:r>
          </a:p>
        </p:txBody>
      </p:sp>
      <p:sp>
        <p:nvSpPr>
          <p:cNvPr id="36876" name="AutoShape 3"/>
          <p:cNvSpPr>
            <a:spLocks noChangeArrowheads="1"/>
          </p:cNvSpPr>
          <p:nvPr/>
        </p:nvSpPr>
        <p:spPr bwMode="auto">
          <a:xfrm>
            <a:off x="762000" y="1219200"/>
            <a:ext cx="77724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7" name="Text Box 4"/>
          <p:cNvSpPr txBox="1">
            <a:spLocks noChangeArrowheads="1"/>
          </p:cNvSpPr>
          <p:nvPr/>
        </p:nvSpPr>
        <p:spPr bwMode="auto">
          <a:xfrm>
            <a:off x="1127125" y="1468438"/>
            <a:ext cx="556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は　　　に多項式時間帰着可能である。</a:t>
            </a:r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914400" y="1524000"/>
          <a:ext cx="685800" cy="457200"/>
        </p:xfrm>
        <a:graphic>
          <a:graphicData uri="http://schemas.openxmlformats.org/presentationml/2006/ole">
            <p:oleObj spid="_x0000_s36866" name="Equation" r:id="rId3" imgW="342720" imgH="2286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1981200" y="1524000"/>
          <a:ext cx="508000" cy="482600"/>
        </p:xfrm>
        <a:graphic>
          <a:graphicData uri="http://schemas.openxmlformats.org/presentationml/2006/ole">
            <p:oleObj spid="_x0000_s36867" name="Equation" r:id="rId4" imgW="253800" imgH="241200" progId="Equation.DSMT4">
              <p:embed/>
            </p:oleObj>
          </a:graphicData>
        </a:graphic>
      </p:graphicFrame>
      <p:sp>
        <p:nvSpPr>
          <p:cNvPr id="36878" name="Text Box 10"/>
          <p:cNvSpPr txBox="1">
            <a:spLocks noChangeArrowheads="1"/>
          </p:cNvSpPr>
          <p:nvPr/>
        </p:nvSpPr>
        <p:spPr bwMode="auto">
          <a:xfrm>
            <a:off x="304800" y="2667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36879" name="Text Box 11"/>
          <p:cNvSpPr txBox="1">
            <a:spLocks noChangeArrowheads="1"/>
          </p:cNvSpPr>
          <p:nvPr/>
        </p:nvSpPr>
        <p:spPr bwMode="auto">
          <a:xfrm>
            <a:off x="974725" y="3221038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　個の節を持つ次のような　変数３ＣＮＦとする。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1257300" y="3200400"/>
          <a:ext cx="342900" cy="457200"/>
        </p:xfrm>
        <a:graphic>
          <a:graphicData uri="http://schemas.openxmlformats.org/presentationml/2006/ole">
            <p:oleObj spid="_x0000_s36868" name="Equation" r:id="rId5" imgW="152280" imgH="203040" progId="Equation.DSMT4">
              <p:embed/>
            </p:oleObj>
          </a:graphicData>
        </a:graphic>
      </p:graphicFrame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2105025" y="3290888"/>
          <a:ext cx="342900" cy="371475"/>
        </p:xfrm>
        <a:graphic>
          <a:graphicData uri="http://schemas.openxmlformats.org/presentationml/2006/ole">
            <p:oleObj spid="_x0000_s36869" name="Equation" r:id="rId6" imgW="152280" imgH="164880" progId="Equation.DSMT4">
              <p:embed/>
            </p:oleObj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885825" y="3643313"/>
          <a:ext cx="7572375" cy="542925"/>
        </p:xfrm>
        <a:graphic>
          <a:graphicData uri="http://schemas.openxmlformats.org/presentationml/2006/ole">
            <p:oleObj spid="_x0000_s36870" name="Equation" r:id="rId7" imgW="3365280" imgH="24120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5638800" y="3276600"/>
          <a:ext cx="285750" cy="314325"/>
        </p:xfrm>
        <a:graphic>
          <a:graphicData uri="http://schemas.openxmlformats.org/presentationml/2006/ole">
            <p:oleObj spid="_x0000_s36871" name="Equation" r:id="rId8" imgW="126720" imgH="139680" progId="Equation.DSMT4">
              <p:embed/>
            </p:oleObj>
          </a:graphicData>
        </a:graphic>
      </p:graphicFrame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822325" y="4287838"/>
            <a:ext cx="6089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ここで、各　　　　　　はリテラルを意味し、　　</a:t>
            </a:r>
          </a:p>
          <a:p>
            <a:r>
              <a:rPr lang="ja-JP" altLang="en-US"/>
              <a:t>　　　　　　　　　　　　　　　　　　　　　　　　である。</a:t>
            </a:r>
          </a:p>
        </p:txBody>
      </p:sp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2286000" y="4267200"/>
          <a:ext cx="1057275" cy="514350"/>
        </p:xfrm>
        <a:graphic>
          <a:graphicData uri="http://schemas.openxmlformats.org/presentationml/2006/ole">
            <p:oleObj spid="_x0000_s36872" name="Equation" r:id="rId9" imgW="469800" imgH="228600" progId="Equation.DSMT4">
              <p:embed/>
            </p:oleObj>
          </a:graphicData>
        </a:graphic>
      </p:graphicFrame>
      <p:graphicFrame>
        <p:nvGraphicFramePr>
          <p:cNvPr id="36873" name="Object 7"/>
          <p:cNvGraphicFramePr>
            <a:graphicFrameLocks noChangeAspect="1"/>
          </p:cNvGraphicFramePr>
          <p:nvPr/>
        </p:nvGraphicFramePr>
        <p:xfrm>
          <a:off x="838200" y="4648200"/>
          <a:ext cx="4943475" cy="571500"/>
        </p:xfrm>
        <a:graphic>
          <a:graphicData uri="http://schemas.openxmlformats.org/presentationml/2006/ole">
            <p:oleObj spid="_x0000_s36873" name="Equation" r:id="rId10" imgW="2197080" imgH="253800" progId="Equation.DSMT4">
              <p:embed/>
            </p:oleObj>
          </a:graphicData>
        </a:graphic>
      </p:graphicFrame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142976" y="1000108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D7B328-1349-4A98-AC71-B8937A6B49AF}" type="slidenum">
              <a:rPr lang="en-US" altLang="ja-JP"/>
              <a:pPr/>
              <a:t>46</a:t>
            </a:fld>
            <a:endParaRPr lang="en-US" altLang="ja-JP"/>
          </a:p>
        </p:txBody>
      </p:sp>
      <p:sp>
        <p:nvSpPr>
          <p:cNvPr id="37903" name="Text Box 2"/>
          <p:cNvSpPr txBox="1">
            <a:spLocks noChangeArrowheads="1"/>
          </p:cNvSpPr>
          <p:nvPr/>
        </p:nvSpPr>
        <p:spPr bwMode="auto">
          <a:xfrm>
            <a:off x="517525" y="173038"/>
            <a:ext cx="6408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　　から　　クリーク問題のインスタンスである</a:t>
            </a:r>
          </a:p>
          <a:p>
            <a:r>
              <a:rPr lang="ja-JP" altLang="en-US"/>
              <a:t>　　　　　　を生成する。</a:t>
            </a:r>
          </a:p>
          <a:p>
            <a:r>
              <a:rPr lang="ja-JP" altLang="en-US"/>
              <a:t>すなわち、グラフ　　と整数　　を生成する。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1219200" y="152400"/>
          <a:ext cx="342900" cy="457200"/>
        </p:xfrm>
        <a:graphic>
          <a:graphicData uri="http://schemas.openxmlformats.org/presentationml/2006/ole">
            <p:oleObj spid="_x0000_s37890" name="Equation" r:id="rId3" imgW="152280" imgH="203040" progId="Equation.DSMT4">
              <p:embed/>
            </p:oleObj>
          </a:graphicData>
        </a:graphic>
      </p:graphicFrame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2286000" y="228600"/>
          <a:ext cx="285750" cy="400050"/>
        </p:xfrm>
        <a:graphic>
          <a:graphicData uri="http://schemas.openxmlformats.org/presentationml/2006/ole">
            <p:oleObj spid="_x0000_s37891" name="Equation" r:id="rId4" imgW="126720" imgH="17748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685800" y="609600"/>
          <a:ext cx="1200150" cy="457200"/>
        </p:xfrm>
        <a:graphic>
          <a:graphicData uri="http://schemas.openxmlformats.org/presentationml/2006/ole">
            <p:oleObj spid="_x0000_s37892" name="Equation" r:id="rId5" imgW="53316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3962400" y="990600"/>
          <a:ext cx="285750" cy="400050"/>
        </p:xfrm>
        <a:graphic>
          <a:graphicData uri="http://schemas.openxmlformats.org/presentationml/2006/ole">
            <p:oleObj spid="_x0000_s37893" name="Equation" r:id="rId6" imgW="126720" imgH="177480" progId="Equation.DSMT4">
              <p:embed/>
            </p:oleObj>
          </a:graphicData>
        </a:graphic>
      </p:graphicFrame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2743200" y="914400"/>
          <a:ext cx="371475" cy="400050"/>
        </p:xfrm>
        <a:graphic>
          <a:graphicData uri="http://schemas.openxmlformats.org/presentationml/2006/ole">
            <p:oleObj spid="_x0000_s37894" name="Equation" r:id="rId7" imgW="164880" imgH="177480" progId="Equation.DSMT4">
              <p:embed/>
            </p:oleObj>
          </a:graphicData>
        </a:graphic>
      </p:graphicFrame>
      <p:sp>
        <p:nvSpPr>
          <p:cNvPr id="37904" name="Text Box 8"/>
          <p:cNvSpPr txBox="1">
            <a:spLocks noChangeArrowheads="1"/>
          </p:cNvSpPr>
          <p:nvPr/>
        </p:nvSpPr>
        <p:spPr bwMode="auto">
          <a:xfrm>
            <a:off x="609600" y="1752600"/>
            <a:ext cx="69008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まず、整数　　　は節数　　に設定する。すなわち、</a:t>
            </a:r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2819400" y="1752600"/>
          <a:ext cx="285750" cy="400050"/>
        </p:xfrm>
        <a:graphic>
          <a:graphicData uri="http://schemas.openxmlformats.org/presentationml/2006/ole">
            <p:oleObj spid="_x0000_s37895" name="Equation" r:id="rId8" imgW="126720" imgH="17748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4010025" y="1766888"/>
          <a:ext cx="342900" cy="371475"/>
        </p:xfrm>
        <a:graphic>
          <a:graphicData uri="http://schemas.openxmlformats.org/presentationml/2006/ole">
            <p:oleObj spid="_x0000_s37896" name="Equation" r:id="rId9" imgW="152280" imgH="164880" progId="Equation.DSMT4">
              <p:embed/>
            </p:oleObj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/>
        </p:nvGraphicFramePr>
        <p:xfrm>
          <a:off x="1752600" y="2209800"/>
          <a:ext cx="857250" cy="457200"/>
        </p:xfrm>
        <a:graphic>
          <a:graphicData uri="http://schemas.openxmlformats.org/presentationml/2006/ole">
            <p:oleObj spid="_x0000_s37897" name="Equation" r:id="rId10" imgW="380880" imgH="203040" progId="Equation.DSMT4">
              <p:embed/>
            </p:oleObj>
          </a:graphicData>
        </a:graphic>
      </p:graphicFrame>
      <p:sp>
        <p:nvSpPr>
          <p:cNvPr id="37905" name="Text Box 14"/>
          <p:cNvSpPr txBox="1">
            <a:spLocks noChangeArrowheads="1"/>
          </p:cNvSpPr>
          <p:nvPr/>
        </p:nvSpPr>
        <p:spPr bwMode="auto">
          <a:xfrm>
            <a:off x="1524000" y="2895600"/>
            <a:ext cx="485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次にグラフ　　の構成法を示す。</a:t>
            </a:r>
          </a:p>
        </p:txBody>
      </p:sp>
      <p:graphicFrame>
        <p:nvGraphicFramePr>
          <p:cNvPr id="37898" name="Object 8"/>
          <p:cNvGraphicFramePr>
            <a:graphicFrameLocks noChangeAspect="1"/>
          </p:cNvGraphicFramePr>
          <p:nvPr/>
        </p:nvGraphicFramePr>
        <p:xfrm>
          <a:off x="3597275" y="2951163"/>
          <a:ext cx="371475" cy="400050"/>
        </p:xfrm>
        <a:graphic>
          <a:graphicData uri="http://schemas.openxmlformats.org/presentationml/2006/ole">
            <p:oleObj spid="_x0000_s37898" name="Equation" r:id="rId11" imgW="164880" imgH="177480" progId="Equation.DSMT4">
              <p:embed/>
            </p:oleObj>
          </a:graphicData>
        </a:graphic>
      </p:graphicFrame>
      <p:sp>
        <p:nvSpPr>
          <p:cNvPr id="37906" name="Text Box 16"/>
          <p:cNvSpPr txBox="1">
            <a:spLocks noChangeArrowheads="1"/>
          </p:cNvSpPr>
          <p:nvPr/>
        </p:nvSpPr>
        <p:spPr bwMode="auto">
          <a:xfrm>
            <a:off x="762000" y="3429000"/>
            <a:ext cx="6562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まず、各　　　　　　に対応する点集合を作成し、</a:t>
            </a:r>
          </a:p>
          <a:p>
            <a:r>
              <a:rPr lang="ja-JP" altLang="en-US"/>
              <a:t>各節ごとの　　　グループに分ける。</a:t>
            </a:r>
          </a:p>
        </p:txBody>
      </p:sp>
      <p:graphicFrame>
        <p:nvGraphicFramePr>
          <p:cNvPr id="37899" name="Object 9"/>
          <p:cNvGraphicFramePr>
            <a:graphicFrameLocks noChangeAspect="1"/>
          </p:cNvGraphicFramePr>
          <p:nvPr/>
        </p:nvGraphicFramePr>
        <p:xfrm>
          <a:off x="2286000" y="3352800"/>
          <a:ext cx="1057275" cy="514350"/>
        </p:xfrm>
        <a:graphic>
          <a:graphicData uri="http://schemas.openxmlformats.org/presentationml/2006/ole">
            <p:oleObj spid="_x0000_s37899" name="Equation" r:id="rId12" imgW="469800" imgH="228600" progId="Equation.DSMT4">
              <p:embed/>
            </p:oleObj>
          </a:graphicData>
        </a:graphic>
      </p:graphicFrame>
      <p:graphicFrame>
        <p:nvGraphicFramePr>
          <p:cNvPr id="37900" name="Object 10"/>
          <p:cNvGraphicFramePr>
            <a:graphicFrameLocks noChangeAspect="1"/>
          </p:cNvGraphicFramePr>
          <p:nvPr/>
        </p:nvGraphicFramePr>
        <p:xfrm>
          <a:off x="2514600" y="3810000"/>
          <a:ext cx="285750" cy="400050"/>
        </p:xfrm>
        <a:graphic>
          <a:graphicData uri="http://schemas.openxmlformats.org/presentationml/2006/ole">
            <p:oleObj spid="_x0000_s37900" name="Equation" r:id="rId13" imgW="126720" imgH="177480" progId="Equation.DSMT4">
              <p:embed/>
            </p:oleObj>
          </a:graphicData>
        </a:graphic>
      </p:graphicFrame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990600" y="4191000"/>
            <a:ext cx="396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辺集合は次の規則で定める。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28600" y="4724400"/>
            <a:ext cx="7239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１．同じグループ内の点間には辺を引かない。</a:t>
            </a:r>
          </a:p>
          <a:p>
            <a:r>
              <a:rPr lang="ja-JP" altLang="en-US"/>
              <a:t>２．異なるグループ間には、矛盾がない限り</a:t>
            </a:r>
          </a:p>
          <a:p>
            <a:r>
              <a:rPr lang="ja-JP" altLang="en-US"/>
              <a:t>　　全ての点間に辺を引く。</a:t>
            </a:r>
          </a:p>
          <a:p>
            <a:r>
              <a:rPr lang="ja-JP" altLang="en-US"/>
              <a:t>（ここで、矛盾とは、　　　　　　　　　　　　　　　のように</a:t>
            </a:r>
          </a:p>
          <a:p>
            <a:r>
              <a:rPr lang="ja-JP" altLang="en-US"/>
              <a:t>互いに否定の関係にあるものを指す。）</a:t>
            </a:r>
          </a:p>
        </p:txBody>
      </p:sp>
      <p:graphicFrame>
        <p:nvGraphicFramePr>
          <p:cNvPr id="37901" name="Object 11"/>
          <p:cNvGraphicFramePr>
            <a:graphicFrameLocks noChangeAspect="1"/>
          </p:cNvGraphicFramePr>
          <p:nvPr/>
        </p:nvGraphicFramePr>
        <p:xfrm>
          <a:off x="2895600" y="5791200"/>
          <a:ext cx="2514600" cy="541338"/>
        </p:xfrm>
        <a:graphic>
          <a:graphicData uri="http://schemas.openxmlformats.org/presentationml/2006/ole">
            <p:oleObj spid="_x0000_s37901" name="Equation" r:id="rId14" imgW="10029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31EB2A-CE21-4F5E-9CEB-85D3B8BEA331}" type="slidenum">
              <a:rPr lang="en-US" altLang="ja-JP"/>
              <a:pPr/>
              <a:t>47</a:t>
            </a:fld>
            <a:endParaRPr lang="en-US" altLang="ja-JP"/>
          </a:p>
        </p:txBody>
      </p:sp>
      <p:sp>
        <p:nvSpPr>
          <p:cNvPr id="38926" name="Line 41"/>
          <p:cNvSpPr>
            <a:spLocks noChangeShapeType="1"/>
          </p:cNvSpPr>
          <p:nvPr/>
        </p:nvSpPr>
        <p:spPr bwMode="auto">
          <a:xfrm>
            <a:off x="3505200" y="2286000"/>
            <a:ext cx="3581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Line 42"/>
          <p:cNvSpPr>
            <a:spLocks noChangeShapeType="1"/>
          </p:cNvSpPr>
          <p:nvPr/>
        </p:nvSpPr>
        <p:spPr bwMode="auto">
          <a:xfrm>
            <a:off x="3429000" y="2286000"/>
            <a:ext cx="3657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8" name="Line 43"/>
          <p:cNvSpPr>
            <a:spLocks noChangeShapeType="1"/>
          </p:cNvSpPr>
          <p:nvPr/>
        </p:nvSpPr>
        <p:spPr bwMode="auto">
          <a:xfrm>
            <a:off x="3352800" y="2209800"/>
            <a:ext cx="37338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9" name="Line 44"/>
          <p:cNvSpPr>
            <a:spLocks noChangeShapeType="1"/>
          </p:cNvSpPr>
          <p:nvPr/>
        </p:nvSpPr>
        <p:spPr bwMode="auto">
          <a:xfrm>
            <a:off x="4419600" y="2209800"/>
            <a:ext cx="2743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0" name="Line 45"/>
          <p:cNvSpPr>
            <a:spLocks noChangeShapeType="1"/>
          </p:cNvSpPr>
          <p:nvPr/>
        </p:nvSpPr>
        <p:spPr bwMode="auto">
          <a:xfrm>
            <a:off x="5562600" y="2133600"/>
            <a:ext cx="1524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1" name="Line 29"/>
          <p:cNvSpPr>
            <a:spLocks noChangeShapeType="1"/>
          </p:cNvSpPr>
          <p:nvPr/>
        </p:nvSpPr>
        <p:spPr bwMode="auto">
          <a:xfrm flipV="1">
            <a:off x="2057400" y="2209800"/>
            <a:ext cx="2438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2" name="Line 30"/>
          <p:cNvSpPr>
            <a:spLocks noChangeShapeType="1"/>
          </p:cNvSpPr>
          <p:nvPr/>
        </p:nvSpPr>
        <p:spPr bwMode="auto">
          <a:xfrm flipV="1">
            <a:off x="2057400" y="2209800"/>
            <a:ext cx="3581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3" name="Line 31"/>
          <p:cNvSpPr>
            <a:spLocks noChangeShapeType="1"/>
          </p:cNvSpPr>
          <p:nvPr/>
        </p:nvSpPr>
        <p:spPr bwMode="auto">
          <a:xfrm>
            <a:off x="2057400" y="3200400"/>
            <a:ext cx="495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4" name="Line 32"/>
          <p:cNvSpPr>
            <a:spLocks noChangeShapeType="1"/>
          </p:cNvSpPr>
          <p:nvPr/>
        </p:nvSpPr>
        <p:spPr bwMode="auto">
          <a:xfrm>
            <a:off x="2057400" y="3200400"/>
            <a:ext cx="495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5" name="Line 33"/>
          <p:cNvSpPr>
            <a:spLocks noChangeShapeType="1"/>
          </p:cNvSpPr>
          <p:nvPr/>
        </p:nvSpPr>
        <p:spPr bwMode="auto">
          <a:xfrm flipV="1">
            <a:off x="2057400" y="2209800"/>
            <a:ext cx="2438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6" name="Line 34"/>
          <p:cNvSpPr>
            <a:spLocks noChangeShapeType="1"/>
          </p:cNvSpPr>
          <p:nvPr/>
        </p:nvSpPr>
        <p:spPr bwMode="auto">
          <a:xfrm flipV="1">
            <a:off x="2057400" y="2209800"/>
            <a:ext cx="3581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7" name="Line 35"/>
          <p:cNvSpPr>
            <a:spLocks noChangeShapeType="1"/>
          </p:cNvSpPr>
          <p:nvPr/>
        </p:nvSpPr>
        <p:spPr bwMode="auto">
          <a:xfrm>
            <a:off x="2133600" y="3962400"/>
            <a:ext cx="495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8" name="Line 36"/>
          <p:cNvSpPr>
            <a:spLocks noChangeShapeType="1"/>
          </p:cNvSpPr>
          <p:nvPr/>
        </p:nvSpPr>
        <p:spPr bwMode="auto">
          <a:xfrm>
            <a:off x="2133600" y="3962400"/>
            <a:ext cx="4876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9" name="Line 37"/>
          <p:cNvSpPr>
            <a:spLocks noChangeShapeType="1"/>
          </p:cNvSpPr>
          <p:nvPr/>
        </p:nvSpPr>
        <p:spPr bwMode="auto">
          <a:xfrm flipV="1">
            <a:off x="2057400" y="2286000"/>
            <a:ext cx="14478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0" name="Line 38"/>
          <p:cNvSpPr>
            <a:spLocks noChangeShapeType="1"/>
          </p:cNvSpPr>
          <p:nvPr/>
        </p:nvSpPr>
        <p:spPr bwMode="auto">
          <a:xfrm flipV="1">
            <a:off x="1981200" y="3276600"/>
            <a:ext cx="5105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1" name="Line 39"/>
          <p:cNvSpPr>
            <a:spLocks noChangeShapeType="1"/>
          </p:cNvSpPr>
          <p:nvPr/>
        </p:nvSpPr>
        <p:spPr bwMode="auto">
          <a:xfrm flipV="1">
            <a:off x="2133600" y="4191000"/>
            <a:ext cx="495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2" name="Line 40"/>
          <p:cNvSpPr>
            <a:spLocks noChangeShapeType="1"/>
          </p:cNvSpPr>
          <p:nvPr/>
        </p:nvSpPr>
        <p:spPr bwMode="auto">
          <a:xfrm>
            <a:off x="2057400" y="4953000"/>
            <a:ext cx="510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3" name="Text Box 2"/>
          <p:cNvSpPr txBox="1">
            <a:spLocks noChangeArrowheads="1"/>
          </p:cNvSpPr>
          <p:nvPr/>
        </p:nvSpPr>
        <p:spPr bwMode="auto">
          <a:xfrm>
            <a:off x="533400" y="9144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に対するグラフ　　の構成例を示す。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514600" y="990600"/>
          <a:ext cx="371475" cy="400050"/>
        </p:xfrm>
        <a:graphic>
          <a:graphicData uri="http://schemas.openxmlformats.org/presentationml/2006/ole">
            <p:oleObj spid="_x0000_s38914" name="Equation" r:id="rId3" imgW="164880" imgH="177480" progId="Equation.DSMT4">
              <p:embed/>
            </p:oleObj>
          </a:graphicData>
        </a:graphic>
      </p:graphicFrame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533400" y="228600"/>
          <a:ext cx="6743700" cy="571500"/>
        </p:xfrm>
        <a:graphic>
          <a:graphicData uri="http://schemas.openxmlformats.org/presentationml/2006/ole">
            <p:oleObj spid="_x0000_s38915" name="Equation" r:id="rId4" imgW="2997000" imgH="253800" progId="Equation.DSMT4">
              <p:embed/>
            </p:oleObj>
          </a:graphicData>
        </a:graphic>
      </p:graphicFrame>
      <p:sp>
        <p:nvSpPr>
          <p:cNvPr id="38944" name="Oval 5"/>
          <p:cNvSpPr>
            <a:spLocks noChangeArrowheads="1"/>
          </p:cNvSpPr>
          <p:nvPr/>
        </p:nvSpPr>
        <p:spPr bwMode="auto">
          <a:xfrm>
            <a:off x="1752600" y="2971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45" name="Oval 6"/>
          <p:cNvSpPr>
            <a:spLocks noChangeArrowheads="1"/>
          </p:cNvSpPr>
          <p:nvPr/>
        </p:nvSpPr>
        <p:spPr bwMode="auto">
          <a:xfrm>
            <a:off x="1752600" y="3810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46" name="Oval 7"/>
          <p:cNvSpPr>
            <a:spLocks noChangeArrowheads="1"/>
          </p:cNvSpPr>
          <p:nvPr/>
        </p:nvSpPr>
        <p:spPr bwMode="auto">
          <a:xfrm>
            <a:off x="1752600" y="46482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47" name="Oval 8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48" name="Oval 9"/>
          <p:cNvSpPr>
            <a:spLocks noChangeArrowheads="1"/>
          </p:cNvSpPr>
          <p:nvPr/>
        </p:nvSpPr>
        <p:spPr bwMode="auto">
          <a:xfrm>
            <a:off x="4191000" y="190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49" name="Oval 10"/>
          <p:cNvSpPr>
            <a:spLocks noChangeArrowheads="1"/>
          </p:cNvSpPr>
          <p:nvPr/>
        </p:nvSpPr>
        <p:spPr bwMode="auto">
          <a:xfrm>
            <a:off x="5334000" y="1905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0" name="Oval 11"/>
          <p:cNvSpPr>
            <a:spLocks noChangeArrowheads="1"/>
          </p:cNvSpPr>
          <p:nvPr/>
        </p:nvSpPr>
        <p:spPr bwMode="auto">
          <a:xfrm>
            <a:off x="6781800" y="2971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1" name="Oval 12"/>
          <p:cNvSpPr>
            <a:spLocks noChangeArrowheads="1"/>
          </p:cNvSpPr>
          <p:nvPr/>
        </p:nvSpPr>
        <p:spPr bwMode="auto">
          <a:xfrm>
            <a:off x="6781800" y="3810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2" name="Oval 13"/>
          <p:cNvSpPr>
            <a:spLocks noChangeArrowheads="1"/>
          </p:cNvSpPr>
          <p:nvPr/>
        </p:nvSpPr>
        <p:spPr bwMode="auto">
          <a:xfrm>
            <a:off x="6781800" y="4648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3" name="Oval 14"/>
          <p:cNvSpPr>
            <a:spLocks noChangeArrowheads="1"/>
          </p:cNvSpPr>
          <p:nvPr/>
        </p:nvSpPr>
        <p:spPr bwMode="auto">
          <a:xfrm>
            <a:off x="1219200" y="2590800"/>
            <a:ext cx="16002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4" name="Oval 15"/>
          <p:cNvSpPr>
            <a:spLocks noChangeArrowheads="1"/>
          </p:cNvSpPr>
          <p:nvPr/>
        </p:nvSpPr>
        <p:spPr bwMode="auto">
          <a:xfrm>
            <a:off x="2819400" y="1524000"/>
            <a:ext cx="32766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8955" name="Oval 16"/>
          <p:cNvSpPr>
            <a:spLocks noChangeArrowheads="1"/>
          </p:cNvSpPr>
          <p:nvPr/>
        </p:nvSpPr>
        <p:spPr bwMode="auto">
          <a:xfrm>
            <a:off x="6248400" y="2667000"/>
            <a:ext cx="1600200" cy="297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1828800" y="2971800"/>
          <a:ext cx="342900" cy="514350"/>
        </p:xfrm>
        <a:graphic>
          <a:graphicData uri="http://schemas.openxmlformats.org/presentationml/2006/ole">
            <p:oleObj spid="_x0000_s38916" name="Equation" r:id="rId5" imgW="152280" imgH="22860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1828800" y="3810000"/>
          <a:ext cx="342900" cy="514350"/>
        </p:xfrm>
        <a:graphic>
          <a:graphicData uri="http://schemas.openxmlformats.org/presentationml/2006/ole">
            <p:oleObj spid="_x0000_s38917" name="Equation" r:id="rId6" imgW="152280" imgH="228600" progId="Equation.DSMT4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1828800" y="4648200"/>
          <a:ext cx="371475" cy="514350"/>
        </p:xfrm>
        <a:graphic>
          <a:graphicData uri="http://schemas.openxmlformats.org/presentationml/2006/ole">
            <p:oleObj spid="_x0000_s38918" name="Equation" r:id="rId7" imgW="164880" imgH="228600" progId="Equation.DSMT4">
              <p:embed/>
            </p:oleObj>
          </a:graphicData>
        </a:graphic>
      </p:graphicFrame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3352800" y="1905000"/>
          <a:ext cx="371475" cy="571500"/>
        </p:xfrm>
        <a:graphic>
          <a:graphicData uri="http://schemas.openxmlformats.org/presentationml/2006/ole">
            <p:oleObj spid="_x0000_s38919" name="Equation" r:id="rId8" imgW="164880" imgH="253800" progId="Equation.DSMT4">
              <p:embed/>
            </p:oleObj>
          </a:graphicData>
        </a:graphic>
      </p:graphicFrame>
      <p:graphicFrame>
        <p:nvGraphicFramePr>
          <p:cNvPr id="38920" name="Object 6"/>
          <p:cNvGraphicFramePr>
            <a:graphicFrameLocks noChangeAspect="1"/>
          </p:cNvGraphicFramePr>
          <p:nvPr/>
        </p:nvGraphicFramePr>
        <p:xfrm>
          <a:off x="4248150" y="1866900"/>
          <a:ext cx="400050" cy="571500"/>
        </p:xfrm>
        <a:graphic>
          <a:graphicData uri="http://schemas.openxmlformats.org/presentationml/2006/ole">
            <p:oleObj spid="_x0000_s38920" name="Equation" r:id="rId9" imgW="177480" imgH="253800" progId="Equation.DSMT4">
              <p:embed/>
            </p:oleObj>
          </a:graphicData>
        </a:graphic>
      </p:graphicFrame>
      <p:graphicFrame>
        <p:nvGraphicFramePr>
          <p:cNvPr id="38921" name="Object 7"/>
          <p:cNvGraphicFramePr>
            <a:graphicFrameLocks noChangeAspect="1"/>
          </p:cNvGraphicFramePr>
          <p:nvPr/>
        </p:nvGraphicFramePr>
        <p:xfrm>
          <a:off x="5391150" y="1905000"/>
          <a:ext cx="400050" cy="571500"/>
        </p:xfrm>
        <a:graphic>
          <a:graphicData uri="http://schemas.openxmlformats.org/presentationml/2006/ole">
            <p:oleObj spid="_x0000_s38921" name="Equation" r:id="rId10" imgW="177480" imgH="253800" progId="Equation.DSMT4">
              <p:embed/>
            </p:oleObj>
          </a:graphicData>
        </a:graphic>
      </p:graphicFrame>
      <p:graphicFrame>
        <p:nvGraphicFramePr>
          <p:cNvPr id="38922" name="Object 8"/>
          <p:cNvGraphicFramePr>
            <a:graphicFrameLocks noChangeAspect="1"/>
          </p:cNvGraphicFramePr>
          <p:nvPr/>
        </p:nvGraphicFramePr>
        <p:xfrm>
          <a:off x="6934200" y="2971800"/>
          <a:ext cx="371475" cy="571500"/>
        </p:xfrm>
        <a:graphic>
          <a:graphicData uri="http://schemas.openxmlformats.org/presentationml/2006/ole">
            <p:oleObj spid="_x0000_s38922" name="Equation" r:id="rId11" imgW="164880" imgH="253800" progId="Equation.DSMT4">
              <p:embed/>
            </p:oleObj>
          </a:graphicData>
        </a:graphic>
      </p:graphicFrame>
      <p:graphicFrame>
        <p:nvGraphicFramePr>
          <p:cNvPr id="38923" name="Object 9"/>
          <p:cNvGraphicFramePr>
            <a:graphicFrameLocks noChangeAspect="1"/>
          </p:cNvGraphicFramePr>
          <p:nvPr/>
        </p:nvGraphicFramePr>
        <p:xfrm>
          <a:off x="6934200" y="3886200"/>
          <a:ext cx="371475" cy="514350"/>
        </p:xfrm>
        <a:graphic>
          <a:graphicData uri="http://schemas.openxmlformats.org/presentationml/2006/ole">
            <p:oleObj spid="_x0000_s38923" name="Equation" r:id="rId12" imgW="164880" imgH="228600" progId="Equation.DSMT4">
              <p:embed/>
            </p:oleObj>
          </a:graphicData>
        </a:graphic>
      </p:graphicFrame>
      <p:graphicFrame>
        <p:nvGraphicFramePr>
          <p:cNvPr id="38924" name="Object 10"/>
          <p:cNvGraphicFramePr>
            <a:graphicFrameLocks noChangeAspect="1"/>
          </p:cNvGraphicFramePr>
          <p:nvPr/>
        </p:nvGraphicFramePr>
        <p:xfrm>
          <a:off x="6934200" y="4724400"/>
          <a:ext cx="371475" cy="514350"/>
        </p:xfrm>
        <a:graphic>
          <a:graphicData uri="http://schemas.openxmlformats.org/presentationml/2006/ole">
            <p:oleObj spid="_x0000_s38924" name="Equation" r:id="rId13" imgW="164880" imgH="228600" progId="Equation.DSMT4">
              <p:embed/>
            </p:oleObj>
          </a:graphicData>
        </a:graphic>
      </p:graphicFrame>
      <p:sp>
        <p:nvSpPr>
          <p:cNvPr id="385072" name="Freeform 48"/>
          <p:cNvSpPr>
            <a:spLocks/>
          </p:cNvSpPr>
          <p:nvPr/>
        </p:nvSpPr>
        <p:spPr bwMode="auto">
          <a:xfrm>
            <a:off x="2057400" y="2286000"/>
            <a:ext cx="5029200" cy="2743200"/>
          </a:xfrm>
          <a:custGeom>
            <a:avLst/>
            <a:gdLst>
              <a:gd name="T0" fmla="*/ 0 w 3168"/>
              <a:gd name="T1" fmla="*/ 1824 h 1872"/>
              <a:gd name="T2" fmla="*/ 912 w 3168"/>
              <a:gd name="T3" fmla="*/ 0 h 1872"/>
              <a:gd name="T4" fmla="*/ 3168 w 3168"/>
              <a:gd name="T5" fmla="*/ 1872 h 1872"/>
              <a:gd name="T6" fmla="*/ 0 w 3168"/>
              <a:gd name="T7" fmla="*/ 1824 h 1872"/>
              <a:gd name="T8" fmla="*/ 0 60000 65536"/>
              <a:gd name="T9" fmla="*/ 0 60000 65536"/>
              <a:gd name="T10" fmla="*/ 0 60000 65536"/>
              <a:gd name="T11" fmla="*/ 0 60000 65536"/>
              <a:gd name="T12" fmla="*/ 0 w 3168"/>
              <a:gd name="T13" fmla="*/ 0 h 1872"/>
              <a:gd name="T14" fmla="*/ 3168 w 3168"/>
              <a:gd name="T15" fmla="*/ 1872 h 18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68" h="1872">
                <a:moveTo>
                  <a:pt x="0" y="1824"/>
                </a:moveTo>
                <a:lnTo>
                  <a:pt x="912" y="0"/>
                </a:lnTo>
                <a:lnTo>
                  <a:pt x="3168" y="1872"/>
                </a:lnTo>
                <a:lnTo>
                  <a:pt x="0" y="1824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7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23238-4D67-41BC-AC13-8ED9D1A04F22}" type="slidenum">
              <a:rPr lang="en-US" altLang="ja-JP"/>
              <a:pPr/>
              <a:t>48</a:t>
            </a:fld>
            <a:endParaRPr lang="en-US" altLang="ja-JP"/>
          </a:p>
        </p:txBody>
      </p:sp>
      <p:sp>
        <p:nvSpPr>
          <p:cNvPr id="39946" name="Text Box 2"/>
          <p:cNvSpPr txBox="1">
            <a:spLocks noChangeArrowheads="1"/>
          </p:cNvSpPr>
          <p:nvPr/>
        </p:nvSpPr>
        <p:spPr bwMode="auto">
          <a:xfrm>
            <a:off x="593725" y="477838"/>
            <a:ext cx="737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ここで、この帰着が正しく動作することを示す。すなわち、</a:t>
            </a:r>
          </a:p>
          <a:p>
            <a:r>
              <a:rPr lang="ja-JP" altLang="en-US"/>
              <a:t>「　　が充足可能であるための必要十分条件が、</a:t>
            </a:r>
          </a:p>
          <a:p>
            <a:r>
              <a:rPr lang="ja-JP" altLang="en-US"/>
              <a:t>　　　に　　クリークが存在することである。」ことを示す。</a:t>
            </a:r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838200" y="838200"/>
          <a:ext cx="342900" cy="457200"/>
        </p:xfrm>
        <a:graphic>
          <a:graphicData uri="http://schemas.openxmlformats.org/presentationml/2006/ole">
            <p:oleObj spid="_x0000_s39938" name="Equation" r:id="rId3" imgW="152280" imgH="203040" progId="Equation.DSMT4">
              <p:embed/>
            </p:oleObj>
          </a:graphicData>
        </a:graphic>
      </p:graphicFrame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838200" y="1219200"/>
          <a:ext cx="371475" cy="400050"/>
        </p:xfrm>
        <a:graphic>
          <a:graphicData uri="http://schemas.openxmlformats.org/presentationml/2006/ole">
            <p:oleObj spid="_x0000_s39939" name="Equation" r:id="rId4" imgW="164880" imgH="177480" progId="Equation.DSMT4">
              <p:embed/>
            </p:oleObj>
          </a:graphicData>
        </a:graphic>
      </p:graphicFrame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1676400" y="1295400"/>
          <a:ext cx="285750" cy="400050"/>
        </p:xfrm>
        <a:graphic>
          <a:graphicData uri="http://schemas.openxmlformats.org/presentationml/2006/ole">
            <p:oleObj spid="_x0000_s39940" name="Equation" r:id="rId5" imgW="126720" imgH="177480" progId="Equation.DSMT4">
              <p:embed/>
            </p:oleObj>
          </a:graphicData>
        </a:graphic>
      </p:graphicFrame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609600" y="2286000"/>
          <a:ext cx="342900" cy="457200"/>
        </p:xfrm>
        <a:graphic>
          <a:graphicData uri="http://schemas.openxmlformats.org/presentationml/2006/ole">
            <p:oleObj spid="_x0000_s39941" name="Equation" r:id="rId6" imgW="152280" imgH="203040" progId="Equation.DSMT4">
              <p:embed/>
            </p:oleObj>
          </a:graphicData>
        </a:graphic>
      </p:graphicFrame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7580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に充足可能な割り当てが存在すると仮定する。</a:t>
            </a:r>
          </a:p>
          <a:p>
            <a:r>
              <a:rPr lang="ja-JP" altLang="en-US"/>
              <a:t>この割り当てでは、全ての節で少なくとも一つのリテラルが</a:t>
            </a:r>
          </a:p>
          <a:p>
            <a:r>
              <a:rPr lang="ja-JP" altLang="en-US"/>
              <a:t>真である。　　においてその真である点を選ぶ。</a:t>
            </a:r>
          </a:p>
          <a:p>
            <a:r>
              <a:rPr lang="ja-JP" altLang="en-US"/>
              <a:t>そのとき、　　の構成法から選ばれた点間にはすべて</a:t>
            </a:r>
          </a:p>
          <a:p>
            <a:r>
              <a:rPr lang="ja-JP" altLang="en-US"/>
              <a:t>辺があることがわかる。したがって、　　クリークを持つ。</a:t>
            </a:r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2057400" y="3048000"/>
          <a:ext cx="371475" cy="400050"/>
        </p:xfrm>
        <a:graphic>
          <a:graphicData uri="http://schemas.openxmlformats.org/presentationml/2006/ole">
            <p:oleObj spid="_x0000_s39942" name="Equation" r:id="rId7" imgW="164880" imgH="1774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257800" y="3810000"/>
          <a:ext cx="285750" cy="400050"/>
        </p:xfrm>
        <a:graphic>
          <a:graphicData uri="http://schemas.openxmlformats.org/presentationml/2006/ole">
            <p:oleObj spid="_x0000_s39943" name="Equation" r:id="rId8" imgW="126720" imgH="177480" progId="Equation.DSMT4">
              <p:embed/>
            </p:oleObj>
          </a:graphicData>
        </a:graphic>
      </p:graphicFrame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1981200" y="3429000"/>
          <a:ext cx="371475" cy="400050"/>
        </p:xfrm>
        <a:graphic>
          <a:graphicData uri="http://schemas.openxmlformats.org/presentationml/2006/ole">
            <p:oleObj spid="_x0000_s39944" name="Equation" r:id="rId9" imgW="164880" imgH="177480" progId="Equation.DSMT4">
              <p:embed/>
            </p:oleObj>
          </a:graphicData>
        </a:graphic>
      </p:graphicFrame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09600" y="17526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必要性：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F43E5-7AA1-4F15-946F-06AAA1C59E21}" type="slidenum">
              <a:rPr lang="en-US" altLang="ja-JP"/>
              <a:pPr/>
              <a:t>49</a:t>
            </a:fld>
            <a:endParaRPr lang="en-US" altLang="ja-JP"/>
          </a:p>
        </p:txBody>
      </p:sp>
      <p:sp>
        <p:nvSpPr>
          <p:cNvPr id="40967" name="Text Box 2"/>
          <p:cNvSpPr txBox="1">
            <a:spLocks noChangeArrowheads="1"/>
          </p:cNvSpPr>
          <p:nvPr/>
        </p:nvSpPr>
        <p:spPr bwMode="auto">
          <a:xfrm>
            <a:off x="549275" y="360363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十分性：</a:t>
            </a:r>
          </a:p>
        </p:txBody>
      </p:sp>
      <p:sp>
        <p:nvSpPr>
          <p:cNvPr id="40968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796131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　　　クリークがあると仮定する。</a:t>
            </a:r>
          </a:p>
          <a:p>
            <a:r>
              <a:rPr lang="ja-JP" altLang="en-US"/>
              <a:t>同じグループの点どうしには辺がないので、クリークの</a:t>
            </a:r>
          </a:p>
          <a:p>
            <a:r>
              <a:rPr lang="ja-JP" altLang="en-US"/>
              <a:t>どの頂点も異なるグループに属する。よって、</a:t>
            </a:r>
          </a:p>
          <a:p>
            <a:r>
              <a:rPr lang="ja-JP" altLang="en-US"/>
              <a:t>すべてのグループ中の一つの点がクリークに属する。</a:t>
            </a:r>
          </a:p>
          <a:p>
            <a:endParaRPr lang="ja-JP" altLang="en-US"/>
          </a:p>
          <a:p>
            <a:r>
              <a:rPr lang="ja-JP" altLang="en-US"/>
              <a:t>このとき、クリークに属する点が真となるように、</a:t>
            </a:r>
          </a:p>
          <a:p>
            <a:r>
              <a:rPr lang="ja-JP" altLang="en-US"/>
              <a:t>割り当てを設定すること（リテラルに真偽の値を設定すること）</a:t>
            </a:r>
          </a:p>
          <a:p>
            <a:r>
              <a:rPr lang="ja-JP" altLang="en-US"/>
              <a:t>ができる。</a:t>
            </a:r>
          </a:p>
          <a:p>
            <a:r>
              <a:rPr lang="ja-JP" altLang="en-US"/>
              <a:t>（矛盾するリテラル間には辺がないので、この割り当ては</a:t>
            </a:r>
          </a:p>
          <a:p>
            <a:r>
              <a:rPr lang="ja-JP" altLang="en-US"/>
              <a:t>可能である。）</a:t>
            </a: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838200" y="914400"/>
          <a:ext cx="371475" cy="400050"/>
        </p:xfrm>
        <a:graphic>
          <a:graphicData uri="http://schemas.openxmlformats.org/presentationml/2006/ole">
            <p:oleObj spid="_x0000_s40962" name="Equation" r:id="rId3" imgW="164880" imgH="177480" progId="Equation.DSMT4">
              <p:embed/>
            </p:oleObj>
          </a:graphicData>
        </a:graphic>
      </p:graphicFrame>
      <p:graphicFrame>
        <p:nvGraphicFramePr>
          <p:cNvPr id="40963" name="Object 1"/>
          <p:cNvGraphicFramePr>
            <a:graphicFrameLocks noChangeAspect="1"/>
          </p:cNvGraphicFramePr>
          <p:nvPr/>
        </p:nvGraphicFramePr>
        <p:xfrm>
          <a:off x="1752600" y="990600"/>
          <a:ext cx="285750" cy="400050"/>
        </p:xfrm>
        <a:graphic>
          <a:graphicData uri="http://schemas.openxmlformats.org/presentationml/2006/ole">
            <p:oleObj spid="_x0000_s40963" name="Equation" r:id="rId4" imgW="126720" imgH="177480" progId="Equation.DSMT4">
              <p:embed/>
            </p:oleObj>
          </a:graphicData>
        </a:graphic>
      </p:graphicFrame>
      <p:sp>
        <p:nvSpPr>
          <p:cNvPr id="40969" name="Text Box 6"/>
          <p:cNvSpPr txBox="1">
            <a:spLocks noChangeArrowheads="1"/>
          </p:cNvSpPr>
          <p:nvPr/>
        </p:nvSpPr>
        <p:spPr bwMode="auto">
          <a:xfrm>
            <a:off x="669925" y="5278438"/>
            <a:ext cx="6746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　　　　　　　　　　　　　　　　　　　　　であり、</a:t>
            </a:r>
          </a:p>
          <a:p>
            <a:r>
              <a:rPr lang="ja-JP" altLang="en-US"/>
              <a:t>命題が証明された。</a:t>
            </a:r>
          </a:p>
        </p:txBody>
      </p:sp>
      <p:graphicFrame>
        <p:nvGraphicFramePr>
          <p:cNvPr id="40964" name="Object 2"/>
          <p:cNvGraphicFramePr>
            <a:graphicFrameLocks noChangeAspect="1"/>
          </p:cNvGraphicFramePr>
          <p:nvPr/>
        </p:nvGraphicFramePr>
        <p:xfrm>
          <a:off x="2286000" y="5257800"/>
          <a:ext cx="3657600" cy="547688"/>
        </p:xfrm>
        <a:graphic>
          <a:graphicData uri="http://schemas.openxmlformats.org/presentationml/2006/ole">
            <p:oleObj spid="_x0000_s40964" name="Equation" r:id="rId5" imgW="1612800" imgH="241200" progId="Equation.DSMT4">
              <p:embed/>
            </p:oleObj>
          </a:graphicData>
        </a:graphic>
      </p:graphicFrame>
      <p:graphicFrame>
        <p:nvGraphicFramePr>
          <p:cNvPr id="40965" name="Object 3"/>
          <p:cNvGraphicFramePr>
            <a:graphicFrameLocks noChangeAspect="1"/>
          </p:cNvGraphicFramePr>
          <p:nvPr/>
        </p:nvGraphicFramePr>
        <p:xfrm>
          <a:off x="7391400" y="6019800"/>
          <a:ext cx="838200" cy="420688"/>
        </p:xfrm>
        <a:graphic>
          <a:graphicData uri="http://schemas.openxmlformats.org/presentationml/2006/ole">
            <p:oleObj spid="_x0000_s40965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138BB4-2D89-44C7-A02F-489B652C7872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400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時間限定非決定性ＴＭ</a:t>
            </a:r>
          </a:p>
        </p:txBody>
      </p:sp>
      <p:sp>
        <p:nvSpPr>
          <p:cNvPr id="1032" name="AutoShape 9"/>
          <p:cNvSpPr>
            <a:spLocks noChangeArrowheads="1"/>
          </p:cNvSpPr>
          <p:nvPr/>
        </p:nvSpPr>
        <p:spPr bwMode="auto">
          <a:xfrm>
            <a:off x="533400" y="1143000"/>
            <a:ext cx="76962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974725" y="1392238"/>
            <a:ext cx="7102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入力サイズが　　　のとき、</a:t>
            </a:r>
          </a:p>
          <a:p>
            <a:r>
              <a:rPr lang="ja-JP" altLang="en-US">
                <a:solidFill>
                  <a:srgbClr val="FF0000"/>
                </a:solidFill>
              </a:rPr>
              <a:t>　　　　時間限定非決定性チューリングマシン</a:t>
            </a:r>
          </a:p>
          <a:p>
            <a:r>
              <a:rPr lang="ja-JP" altLang="en-US">
                <a:solidFill>
                  <a:srgbClr val="FF0000"/>
                </a:solidFill>
              </a:rPr>
              <a:t>（　　　　</a:t>
            </a:r>
            <a:r>
              <a:rPr lang="en-US" altLang="ja-JP">
                <a:solidFill>
                  <a:srgbClr val="FF0000"/>
                </a:solidFill>
              </a:rPr>
              <a:t>-</a:t>
            </a:r>
            <a:r>
              <a:rPr lang="ja-JP" altLang="en-US">
                <a:solidFill>
                  <a:srgbClr val="FF0000"/>
                </a:solidFill>
              </a:rPr>
              <a:t>ＮＴＭ）</a:t>
            </a:r>
            <a:r>
              <a:rPr lang="ja-JP" altLang="en-US"/>
              <a:t>とは、</a:t>
            </a:r>
          </a:p>
          <a:p>
            <a:r>
              <a:rPr lang="ja-JP" altLang="en-US"/>
              <a:t>計算時間が　　　　　以下であるような非決定性チューリングマシン（ＮＴＭ）のことである。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971800" y="1447800"/>
          <a:ext cx="381000" cy="346075"/>
        </p:xfrm>
        <a:graphic>
          <a:graphicData uri="http://schemas.openxmlformats.org/presentationml/2006/ole">
            <p:oleObj spid="_x0000_s102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914400" y="1752600"/>
          <a:ext cx="838200" cy="496888"/>
        </p:xfrm>
        <a:graphic>
          <a:graphicData uri="http://schemas.openxmlformats.org/presentationml/2006/ole">
            <p:oleObj spid="_x0000_s1027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2743200" y="2514600"/>
          <a:ext cx="769938" cy="455613"/>
        </p:xfrm>
        <a:graphic>
          <a:graphicData uri="http://schemas.openxmlformats.org/presentationml/2006/ole">
            <p:oleObj spid="_x0000_s1028" name="Equation" r:id="rId5" imgW="342720" imgH="203040" progId="Equation.DSMT4">
              <p:embed/>
            </p:oleObj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1143000" y="2133600"/>
          <a:ext cx="838200" cy="496888"/>
        </p:xfrm>
        <a:graphic>
          <a:graphicData uri="http://schemas.openxmlformats.org/presentationml/2006/ole">
            <p:oleObj spid="_x0000_s1029" name="Equation" r:id="rId6" imgW="342720" imgH="203040" progId="Equation.DSMT4">
              <p:embed/>
            </p:oleObj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95434" y="928670"/>
            <a:ext cx="605486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時間限定非決定性チューリングマシン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2EB2EB-B143-480F-A04D-8E6778C84C37}" type="slidenum">
              <a:rPr lang="en-US" altLang="ja-JP"/>
              <a:pPr/>
              <a:t>50</a:t>
            </a:fld>
            <a:endParaRPr lang="en-US" altLang="ja-JP"/>
          </a:p>
        </p:txBody>
      </p: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152400" y="1981200"/>
          <a:ext cx="8886825" cy="571500"/>
        </p:xfrm>
        <a:graphic>
          <a:graphicData uri="http://schemas.openxmlformats.org/presentationml/2006/ole">
            <p:oleObj spid="_x0000_s41986" name="Equation" r:id="rId3" imgW="3949560" imgH="253800" progId="Equation.DSMT4">
              <p:embed/>
            </p:oleObj>
          </a:graphicData>
        </a:graphic>
      </p:graphicFrame>
      <p:sp>
        <p:nvSpPr>
          <p:cNvPr id="41992" name="Text Box 4"/>
          <p:cNvSpPr txBox="1">
            <a:spLocks noChangeArrowheads="1"/>
          </p:cNvSpPr>
          <p:nvPr/>
        </p:nvSpPr>
        <p:spPr bwMode="auto">
          <a:xfrm>
            <a:off x="441325" y="706438"/>
            <a:ext cx="5014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次の３ＣＮＦのインスタンスに対して，</a:t>
            </a:r>
          </a:p>
          <a:p>
            <a:r>
              <a:rPr lang="ja-JP" altLang="en-US"/>
              <a:t>帰着で得られるグラフ　　を構成せよ。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533400" y="3200400"/>
            <a:ext cx="6134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また、この　　に充足可能な割り当てを見つけ、</a:t>
            </a:r>
          </a:p>
          <a:p>
            <a:r>
              <a:rPr lang="ja-JP" altLang="en-US"/>
              <a:t>　　　　に対応する４クリークを見つけよ。</a:t>
            </a:r>
          </a:p>
        </p:txBody>
      </p:sp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1981200" y="3200400"/>
          <a:ext cx="342900" cy="457200"/>
        </p:xfrm>
        <a:graphic>
          <a:graphicData uri="http://schemas.openxmlformats.org/presentationml/2006/ole">
            <p:oleObj spid="_x0000_s4198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838200" y="3581400"/>
          <a:ext cx="371475" cy="400050"/>
        </p:xfrm>
        <a:graphic>
          <a:graphicData uri="http://schemas.openxmlformats.org/presentationml/2006/ole">
            <p:oleObj spid="_x0000_s41988" name="Equation" r:id="rId5" imgW="164880" imgH="177480" progId="Equation.DSMT4">
              <p:embed/>
            </p:oleObj>
          </a:graphicData>
        </a:graphic>
      </p:graphicFrame>
      <p:graphicFrame>
        <p:nvGraphicFramePr>
          <p:cNvPr id="41989" name="Object 3"/>
          <p:cNvGraphicFramePr>
            <a:graphicFrameLocks noChangeAspect="1"/>
          </p:cNvGraphicFramePr>
          <p:nvPr/>
        </p:nvGraphicFramePr>
        <p:xfrm>
          <a:off x="3352800" y="1066800"/>
          <a:ext cx="371475" cy="400050"/>
        </p:xfrm>
        <a:graphic>
          <a:graphicData uri="http://schemas.openxmlformats.org/presentationml/2006/ole">
            <p:oleObj spid="_x0000_s41989" name="Equation" r:id="rId6" imgW="1648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95F763-93AF-4EBE-BE1E-1BB23124EFA5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８－２．クラス</a:t>
            </a:r>
            <a:r>
              <a:rPr lang="en-US" altLang="ja-JP" smtClean="0"/>
              <a:t>NP</a:t>
            </a:r>
            <a:r>
              <a:rPr lang="ja-JP" altLang="en-US" smtClean="0"/>
              <a:t>の定義</a:t>
            </a:r>
          </a:p>
        </p:txBody>
      </p:sp>
      <p:sp>
        <p:nvSpPr>
          <p:cNvPr id="2054" name="AutoShape 4"/>
          <p:cNvSpPr>
            <a:spLocks noChangeArrowheads="1"/>
          </p:cNvSpPr>
          <p:nvPr/>
        </p:nvSpPr>
        <p:spPr bwMode="auto">
          <a:xfrm>
            <a:off x="533400" y="762000"/>
            <a:ext cx="7772400" cy="441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847725" y="1143000"/>
          <a:ext cx="7213600" cy="1208088"/>
        </p:xfrm>
        <a:graphic>
          <a:graphicData uri="http://schemas.openxmlformats.org/presentationml/2006/ole">
            <p:oleObj spid="_x0000_s2050" name="Equation" r:id="rId3" imgW="3187440" imgH="533160" progId="Equation.DSMT4">
              <p:embed/>
            </p:oleObj>
          </a:graphicData>
        </a:graphic>
      </p:graphicFrame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914400" y="2133600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974725" y="2860675"/>
            <a:ext cx="304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  <a:r>
              <a:rPr lang="ja-JP" altLang="en-US">
                <a:solidFill>
                  <a:srgbClr val="FF0000"/>
                </a:solidFill>
              </a:rPr>
              <a:t>クラス</a:t>
            </a:r>
            <a:r>
              <a:rPr lang="en-US" altLang="ja-JP">
                <a:solidFill>
                  <a:srgbClr val="FF0000"/>
                </a:solidFill>
              </a:rPr>
              <a:t>NP</a:t>
            </a:r>
            <a:r>
              <a:rPr lang="ja-JP" altLang="en-US"/>
              <a:t>を、</a:t>
            </a:r>
          </a:p>
        </p:txBody>
      </p:sp>
      <p:graphicFrame>
        <p:nvGraphicFramePr>
          <p:cNvPr id="2051" name="Object 1025"/>
          <p:cNvGraphicFramePr>
            <a:graphicFrameLocks noChangeAspect="1"/>
          </p:cNvGraphicFramePr>
          <p:nvPr/>
        </p:nvGraphicFramePr>
        <p:xfrm>
          <a:off x="2092325" y="3657600"/>
          <a:ext cx="3055938" cy="730250"/>
        </p:xfrm>
        <a:graphic>
          <a:graphicData uri="http://schemas.openxmlformats.org/presentationml/2006/ole">
            <p:oleObj spid="_x0000_s2051" name="Equation" r:id="rId4" imgW="1434960" imgH="342720" progId="Equation.DSMT4">
              <p:embed/>
            </p:oleObj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1203325" y="4364038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838200" y="5334000"/>
            <a:ext cx="4926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つまり、非決定性多項式時間で</a:t>
            </a:r>
          </a:p>
          <a:p>
            <a:r>
              <a:rPr lang="ja-JP" altLang="en-US"/>
              <a:t>計算可能な問題の集合が</a:t>
            </a:r>
            <a:r>
              <a:rPr lang="en-US" altLang="ja-JP"/>
              <a:t>NP</a:t>
            </a:r>
            <a:r>
              <a:rPr lang="ja-JP" altLang="en-US"/>
              <a:t>である。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928662" y="500042"/>
            <a:ext cx="232788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　クラス</a:t>
            </a:r>
            <a:r>
              <a:rPr lang="en-US" altLang="ja-JP" dirty="0" smtClean="0">
                <a:solidFill>
                  <a:srgbClr val="008000"/>
                </a:solidFill>
              </a:rPr>
              <a:t>NP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AF879-6773-492B-920D-FD1A414C1AD9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クラスＰとクラスＮＰの名前の由来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58245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クラス</a:t>
            </a:r>
            <a:r>
              <a:rPr lang="en-US" altLang="ja-JP"/>
              <a:t>P</a:t>
            </a:r>
            <a:r>
              <a:rPr lang="ja-JP" altLang="en-US">
                <a:sym typeface="Wingdings" pitchFamily="2" charset="2"/>
              </a:rPr>
              <a:t>　： 多項式時間ＴＭ</a:t>
            </a:r>
          </a:p>
          <a:p>
            <a:r>
              <a:rPr lang="ja-JP" altLang="en-US">
                <a:sym typeface="Wingdings" pitchFamily="2" charset="2"/>
              </a:rPr>
              <a:t>                （</a:t>
            </a:r>
            <a:r>
              <a:rPr lang="en-US" altLang="ja-JP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ja-JP">
                <a:sym typeface="Wingdings" pitchFamily="2" charset="2"/>
              </a:rPr>
              <a:t>olynomial Time Turing Machine)</a:t>
            </a:r>
          </a:p>
          <a:p>
            <a:r>
              <a:rPr lang="en-US" altLang="ja-JP">
                <a:sym typeface="Wingdings" pitchFamily="2" charset="2"/>
              </a:rPr>
              <a:t>                 </a:t>
            </a:r>
            <a:r>
              <a:rPr lang="ja-JP" altLang="en-US">
                <a:sym typeface="Wingdings" pitchFamily="2" charset="2"/>
              </a:rPr>
              <a:t>で解ける問題の集合</a:t>
            </a:r>
            <a:endParaRPr lang="ja-JP" altLang="en-US"/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066800" y="3657600"/>
            <a:ext cx="6602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クラス</a:t>
            </a:r>
            <a:r>
              <a:rPr lang="en-US" altLang="ja-JP"/>
              <a:t>NP</a:t>
            </a:r>
            <a:r>
              <a:rPr lang="ja-JP" altLang="en-US">
                <a:sym typeface="Wingdings" pitchFamily="2" charset="2"/>
              </a:rPr>
              <a:t>　： 非決定性多項式時間ＴＭ</a:t>
            </a:r>
          </a:p>
          <a:p>
            <a:r>
              <a:rPr lang="ja-JP" altLang="en-US">
                <a:sym typeface="Wingdings" pitchFamily="2" charset="2"/>
              </a:rPr>
              <a:t>                （</a:t>
            </a:r>
            <a:r>
              <a:rPr lang="en-US" altLang="ja-JP">
                <a:solidFill>
                  <a:srgbClr val="FF0000"/>
                </a:solidFill>
                <a:sym typeface="Wingdings" pitchFamily="2" charset="2"/>
              </a:rPr>
              <a:t>N</a:t>
            </a:r>
            <a:r>
              <a:rPr lang="en-US" altLang="ja-JP">
                <a:sym typeface="Wingdings" pitchFamily="2" charset="2"/>
              </a:rPr>
              <a:t>on-deterministic </a:t>
            </a:r>
            <a:r>
              <a:rPr lang="en-US" altLang="ja-JP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ja-JP">
                <a:sym typeface="Wingdings" pitchFamily="2" charset="2"/>
              </a:rPr>
              <a:t>olynomial Time TM)</a:t>
            </a:r>
          </a:p>
          <a:p>
            <a:r>
              <a:rPr lang="en-US" altLang="ja-JP">
                <a:sym typeface="Wingdings" pitchFamily="2" charset="2"/>
              </a:rPr>
              <a:t>                 </a:t>
            </a:r>
            <a:r>
              <a:rPr lang="ja-JP" altLang="en-US">
                <a:sym typeface="Wingdings" pitchFamily="2" charset="2"/>
              </a:rPr>
              <a:t>で解ける問題の集合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D96542-C2C1-4907-BB3A-682A940CB3FE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クラス</a:t>
            </a:r>
            <a:r>
              <a:rPr lang="en-US" altLang="ja-JP" smtClean="0"/>
              <a:t>P</a:t>
            </a:r>
            <a:r>
              <a:rPr lang="ja-JP" altLang="en-US" smtClean="0"/>
              <a:t>とクラス</a:t>
            </a:r>
            <a:r>
              <a:rPr lang="en-US" altLang="ja-JP" smtClean="0"/>
              <a:t>NP</a:t>
            </a:r>
            <a:r>
              <a:rPr lang="ja-JP" altLang="en-US" smtClean="0"/>
              <a:t>の関係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584325" y="1163638"/>
            <a:ext cx="3533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定義から明らかであるが、</a:t>
            </a:r>
          </a:p>
          <a:p>
            <a:r>
              <a:rPr lang="en-US" altLang="ja-JP"/>
              <a:t>NP</a:t>
            </a:r>
            <a:r>
              <a:rPr lang="ja-JP" altLang="en-US"/>
              <a:t>は</a:t>
            </a:r>
            <a:r>
              <a:rPr lang="en-US" altLang="ja-JP"/>
              <a:t>P</a:t>
            </a:r>
            <a:r>
              <a:rPr lang="ja-JP" altLang="en-US"/>
              <a:t>を包含する。</a:t>
            </a:r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1981200" y="2438400"/>
            <a:ext cx="4724400" cy="3200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Oval 5"/>
          <p:cNvSpPr>
            <a:spLocks noChangeArrowheads="1"/>
          </p:cNvSpPr>
          <p:nvPr/>
        </p:nvSpPr>
        <p:spPr bwMode="auto">
          <a:xfrm>
            <a:off x="3124200" y="3276600"/>
            <a:ext cx="2362200" cy="1524000"/>
          </a:xfrm>
          <a:prstGeom prst="ellipse">
            <a:avLst/>
          </a:prstGeom>
          <a:solidFill>
            <a:schemeClr val="hlink"/>
          </a:solidFill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3074" name="Equation" r:id="rId3" imgW="914400" imgH="164160" progId="Equation.DSMT4">
              <p:embed/>
            </p:oleObj>
          </a:graphicData>
        </a:graphic>
      </p:graphicFrame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9624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P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3657600" y="2590800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A71EE4-9713-41B0-93AF-9110006470A3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８－３．クラス</a:t>
            </a:r>
            <a:r>
              <a:rPr lang="en-US" altLang="ja-JP" smtClean="0"/>
              <a:t>NP</a:t>
            </a:r>
            <a:r>
              <a:rPr lang="ja-JP" altLang="en-US" smtClean="0"/>
              <a:t>の問題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1676400" y="1316038"/>
            <a:ext cx="50815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名称：ハミルトン閉路問題</a:t>
            </a:r>
            <a:r>
              <a:rPr lang="en-US" altLang="ja-JP"/>
              <a:t>HC</a:t>
            </a:r>
          </a:p>
          <a:p>
            <a:r>
              <a:rPr lang="ja-JP" altLang="en-US"/>
              <a:t>インスタンス：グラフ</a:t>
            </a:r>
          </a:p>
          <a:p>
            <a:r>
              <a:rPr lang="ja-JP" altLang="en-US"/>
              <a:t>　　　　　　　　　</a:t>
            </a:r>
          </a:p>
          <a:p>
            <a:r>
              <a:rPr lang="ja-JP" altLang="en-US"/>
              <a:t>問：</a:t>
            </a:r>
          </a:p>
          <a:p>
            <a:r>
              <a:rPr lang="en-US" altLang="ja-JP"/>
              <a:t>G</a:t>
            </a:r>
            <a:r>
              <a:rPr lang="ja-JP" altLang="en-US"/>
              <a:t>にハミルトン閉路が存在するか？</a:t>
            </a:r>
          </a:p>
          <a:p>
            <a:r>
              <a:rPr lang="ja-JP" altLang="en-US"/>
              <a:t>すなわち、　　のすべての点を</a:t>
            </a:r>
          </a:p>
          <a:p>
            <a:r>
              <a:rPr lang="ja-JP" altLang="en-US"/>
              <a:t>通るような単純な閉路が存在するか？</a:t>
            </a:r>
          </a:p>
          <a:p>
            <a:endParaRPr lang="en-US" altLang="ja-JP"/>
          </a:p>
        </p:txBody>
      </p:sp>
      <p:sp>
        <p:nvSpPr>
          <p:cNvPr id="4104" name="AutoShape 4"/>
          <p:cNvSpPr>
            <a:spLocks noChangeArrowheads="1"/>
          </p:cNvSpPr>
          <p:nvPr/>
        </p:nvSpPr>
        <p:spPr bwMode="auto">
          <a:xfrm>
            <a:off x="1066800" y="1066800"/>
            <a:ext cx="57150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4343400" y="1752600"/>
          <a:ext cx="1066800" cy="293688"/>
        </p:xfrm>
        <a:graphic>
          <a:graphicData uri="http://schemas.openxmlformats.org/presentationml/2006/ole">
            <p:oleObj spid="_x0000_s4098" name="Equation" r:id="rId3" imgW="736560" imgH="203040" progId="Equation.DSMT4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3124200" y="3124200"/>
          <a:ext cx="423863" cy="457200"/>
        </p:xfrm>
        <a:graphic>
          <a:graphicData uri="http://schemas.openxmlformats.org/presentationml/2006/ole">
            <p:oleObj spid="_x0000_s4099" name="Equation" r:id="rId4" imgW="152280" imgH="164880" progId="Equation.DSMT4">
              <p:embed/>
            </p:oleObj>
          </a:graphicData>
        </a:graphic>
      </p:graphicFrame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762000" y="4537075"/>
            <a:ext cx="72691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また、ハミルトン閉路問題の</a:t>
            </a:r>
            <a:r>
              <a:rPr lang="en-US" altLang="ja-JP"/>
              <a:t>YES</a:t>
            </a:r>
            <a:r>
              <a:rPr lang="ja-JP" altLang="en-US"/>
              <a:t>のインスタンスからなる</a:t>
            </a:r>
          </a:p>
          <a:p>
            <a:r>
              <a:rPr lang="ja-JP" altLang="en-US"/>
              <a:t>言語を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4100" name="Object 12"/>
          <p:cNvGraphicFramePr>
            <a:graphicFrameLocks noChangeAspect="1"/>
          </p:cNvGraphicFramePr>
          <p:nvPr/>
        </p:nvGraphicFramePr>
        <p:xfrm>
          <a:off x="1006475" y="5410200"/>
          <a:ext cx="6858000" cy="485775"/>
        </p:xfrm>
        <a:graphic>
          <a:graphicData uri="http://schemas.openxmlformats.org/presentationml/2006/ole">
            <p:oleObj spid="_x0000_s4100" name="Equation" r:id="rId5" imgW="3047760" imgH="215640" progId="Equation.DSMT4">
              <p:embed/>
            </p:oleObj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643042" y="785794"/>
            <a:ext cx="80021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問題</a:t>
            </a:r>
            <a:endParaRPr lang="ja-JP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5886</TotalTime>
  <Words>1525</Words>
  <Application>Microsoft PowerPoint</Application>
  <PresentationFormat>画面に合わせる (4:3)</PresentationFormat>
  <Paragraphs>490</Paragraphs>
  <Slides>50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50</vt:i4>
      </vt:variant>
    </vt:vector>
  </HeadingPairs>
  <TitlesOfParts>
    <vt:vector size="52" baseType="lpstr">
      <vt:lpstr>標準デザイン</vt:lpstr>
      <vt:lpstr>Equation</vt:lpstr>
      <vt:lpstr>８．クラスＮＰと多項式時間帰着</vt:lpstr>
      <vt:lpstr>スライド 2</vt:lpstr>
      <vt:lpstr>8-1.非決定性時間限定ＴＭ</vt:lpstr>
      <vt:lpstr>計算の木と非決定性計算時間</vt:lpstr>
      <vt:lpstr>時間限定非決定性ＴＭ</vt:lpstr>
      <vt:lpstr>８－２．クラスNPの定義</vt:lpstr>
      <vt:lpstr>クラスＰとクラスＮＰの名前の由来</vt:lpstr>
      <vt:lpstr>クラスPとクラスNPの関係</vt:lpstr>
      <vt:lpstr>８－３．クラスNPの問題</vt:lpstr>
      <vt:lpstr>非決定性計算例</vt:lpstr>
      <vt:lpstr>ハミルトン閉路問題のインスタンス１</vt:lpstr>
      <vt:lpstr>非決定性計算</vt:lpstr>
      <vt:lpstr>インスタンス２</vt:lpstr>
      <vt:lpstr>非決定性計算</vt:lpstr>
      <vt:lpstr>スライド 15</vt:lpstr>
      <vt:lpstr>練習</vt:lpstr>
      <vt:lpstr>クラスNPの問題２</vt:lpstr>
      <vt:lpstr>充足可能なインスタンス</vt:lpstr>
      <vt:lpstr>充足不可能なインスタンス</vt:lpstr>
      <vt:lpstr>SATの非決定性アルゴリズム</vt:lpstr>
      <vt:lpstr>スライド 21</vt:lpstr>
      <vt:lpstr>練習</vt:lpstr>
      <vt:lpstr>８－４　TMとNTMの時間の関係</vt:lpstr>
      <vt:lpstr>スライド 24</vt:lpstr>
      <vt:lpstr>スライド 25</vt:lpstr>
      <vt:lpstr>８－５.検証可能性</vt:lpstr>
      <vt:lpstr>多項式時間検証可能性</vt:lpstr>
      <vt:lpstr>多項式時間検証の例１</vt:lpstr>
      <vt:lpstr>多項式時間検証の例２</vt:lpstr>
      <vt:lpstr>クラスNPと検証可能性</vt:lpstr>
      <vt:lpstr>スライド 31</vt:lpstr>
      <vt:lpstr>スライド 32</vt:lpstr>
      <vt:lpstr>８－６．多項式時間帰着</vt:lpstr>
      <vt:lpstr>多項式時間帰着の定義</vt:lpstr>
      <vt:lpstr>多項式時間帰着のイメージ（要素間）</vt:lpstr>
      <vt:lpstr>多項式時間帰着のイメージ（クラス）</vt:lpstr>
      <vt:lpstr>帰着のイメージ</vt:lpstr>
      <vt:lpstr>帰着とクラスP</vt:lpstr>
      <vt:lpstr>帰着の例</vt:lpstr>
      <vt:lpstr>３SAT</vt:lpstr>
      <vt:lpstr>スライド 41</vt:lpstr>
      <vt:lpstr>　　クリーク問題</vt:lpstr>
      <vt:lpstr>練習</vt:lpstr>
      <vt:lpstr>スライド 44</vt:lpstr>
      <vt:lpstr>多項式時間帰着</vt:lpstr>
      <vt:lpstr>スライド 46</vt:lpstr>
      <vt:lpstr>スライド 47</vt:lpstr>
      <vt:lpstr>スライド 48</vt:lpstr>
      <vt:lpstr>スライド 49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94</cp:revision>
  <dcterms:created xsi:type="dcterms:W3CDTF">2003-04-02T23:52:02Z</dcterms:created>
  <dcterms:modified xsi:type="dcterms:W3CDTF">2008-06-17T02:02:03Z</dcterms:modified>
</cp:coreProperties>
</file>