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74" r:id="rId2"/>
    <p:sldId id="380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522" r:id="rId11"/>
    <p:sldId id="468" r:id="rId12"/>
    <p:sldId id="497" r:id="rId13"/>
    <p:sldId id="498" r:id="rId14"/>
    <p:sldId id="501" r:id="rId15"/>
    <p:sldId id="500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0" r:id="rId25"/>
    <p:sldId id="511" r:id="rId26"/>
    <p:sldId id="512" r:id="rId27"/>
    <p:sldId id="513" r:id="rId28"/>
    <p:sldId id="514" r:id="rId29"/>
    <p:sldId id="515" r:id="rId30"/>
    <p:sldId id="516" r:id="rId31"/>
    <p:sldId id="517" r:id="rId32"/>
    <p:sldId id="518" r:id="rId33"/>
    <p:sldId id="519" r:id="rId34"/>
    <p:sldId id="520" r:id="rId35"/>
    <p:sldId id="521" r:id="rId3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CC"/>
    <a:srgbClr val="EAEAEA"/>
    <a:srgbClr val="FF6600"/>
    <a:srgbClr val="0080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howOutlineIcons="0" vertBarState="minimized" horzBarState="maximized">
    <p:restoredLeft sz="26075" autoAdjust="0"/>
    <p:restoredTop sz="96708" autoAdjust="0"/>
  </p:normalViewPr>
  <p:slideViewPr>
    <p:cSldViewPr>
      <p:cViewPr>
        <p:scale>
          <a:sx n="66" d="100"/>
          <a:sy n="66" d="100"/>
        </p:scale>
        <p:origin x="-954" y="-222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74"/>
    </p:cViewPr>
  </p:sorterViewPr>
  <p:notesViewPr>
    <p:cSldViewPr>
      <p:cViewPr>
        <p:scale>
          <a:sx n="150" d="100"/>
          <a:sy n="150" d="100"/>
        </p:scale>
        <p:origin x="252" y="319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7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63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第６回</a:t>
            </a:r>
            <a:r>
              <a:rPr lang="en-US" altLang="ja-JP"/>
              <a:t>TM</a:t>
            </a:r>
            <a:r>
              <a:rPr lang="ja-JP" altLang="en-US"/>
              <a:t>の符号化と計算不可能性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2008/6/3(</a:t>
            </a:r>
            <a:r>
              <a:rPr lang="ja-JP" altLang="en-US"/>
              <a:t>火）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26C2F46-18E3-405B-9378-35A9D0036A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B73A6D6-4CB8-4F53-83D8-2872CE76F73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0EB9F-6085-41A7-A63B-1E76C37502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F9A5E-E710-4E8E-B4C7-77CC0C6695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DF8FE-0381-4604-B391-B8E9294297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0E94-3C42-4382-8E9B-A1951DA843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76B75-508E-46E8-8BE6-0BF0432C6C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922C-BC86-4CB0-A780-6109E9893C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531AF-4FED-4724-9FE4-6188E2E6FA3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A7C3B-5D0C-4D53-B5E5-654CA7A25B9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D4ACC-FA15-4D1A-BCD5-5CFA43B9A16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FF191-34F6-4B08-B437-6EA8AB7124C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4EC1-5838-4472-9C3B-A3B0422160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05F4CE-4DDB-4CA1-B89A-3E22C1CA1B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oleObject" Target="../embeddings/oleObject79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2.bin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1.bin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9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11.bin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A8A9B6-5A54-4E2A-BCC7-9E405F13F6F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en-US" altLang="ja-JP" smtClean="0"/>
              <a:t>6</a:t>
            </a:r>
            <a:r>
              <a:rPr lang="ja-JP" altLang="en-US" smtClean="0"/>
              <a:t>．チューリングマシンの符号化と</a:t>
            </a:r>
            <a:br>
              <a:rPr lang="ja-JP" altLang="en-US" smtClean="0"/>
            </a:br>
            <a:r>
              <a:rPr lang="ja-JP" altLang="en-US" smtClean="0"/>
              <a:t>　計算不可能性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3E8EA8-2C5E-44B9-9768-24946741B619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714375" y="1071563"/>
          <a:ext cx="4048125" cy="554037"/>
        </p:xfrm>
        <a:graphic>
          <a:graphicData uri="http://schemas.openxmlformats.org/presentationml/2006/ole">
            <p:oleObj spid="_x0000_s9218" name="Equation" r:id="rId3" imgW="1485720" imgH="20304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714375" y="1643063"/>
          <a:ext cx="3562350" cy="554037"/>
        </p:xfrm>
        <a:graphic>
          <a:graphicData uri="http://schemas.openxmlformats.org/presentationml/2006/ole">
            <p:oleObj spid="_x0000_s9219" name="Equation" r:id="rId4" imgW="1307880" imgH="203040" progId="Equation.DSMT4">
              <p:embed/>
            </p:oleObj>
          </a:graphicData>
        </a:graphic>
      </p:graphicFrame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714375" y="2214563"/>
          <a:ext cx="1798638" cy="554037"/>
        </p:xfrm>
        <a:graphic>
          <a:graphicData uri="http://schemas.openxmlformats.org/presentationml/2006/ole">
            <p:oleObj spid="_x0000_s9220" name="Equation" r:id="rId5" imgW="660240" imgH="203040" progId="Equation.DSMT4">
              <p:embed/>
            </p:oleObj>
          </a:graphicData>
        </a:graphic>
      </p:graphicFrame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714375" y="2786063"/>
          <a:ext cx="3181350" cy="554037"/>
        </p:xfrm>
        <a:graphic>
          <a:graphicData uri="http://schemas.openxmlformats.org/presentationml/2006/ole">
            <p:oleObj spid="_x0000_s9221" name="Equation" r:id="rId6" imgW="1168200" imgH="203040" progId="Equation.DSMT4">
              <p:embed/>
            </p:oleObj>
          </a:graphicData>
        </a:graphic>
      </p:graphicFrame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642938" y="3429000"/>
          <a:ext cx="1693862" cy="554038"/>
        </p:xfrm>
        <a:graphic>
          <a:graphicData uri="http://schemas.openxmlformats.org/presentationml/2006/ole">
            <p:oleObj spid="_x0000_s9222" name="Equation" r:id="rId7" imgW="622080" imgH="203040" progId="Equation.DSMT4">
              <p:embed/>
            </p:oleObj>
          </a:graphicData>
        </a:graphic>
      </p:graphicFrame>
      <p:graphicFrame>
        <p:nvGraphicFramePr>
          <p:cNvPr id="9223" name="Object 1029"/>
          <p:cNvGraphicFramePr>
            <a:graphicFrameLocks noChangeAspect="1"/>
          </p:cNvGraphicFramePr>
          <p:nvPr/>
        </p:nvGraphicFramePr>
        <p:xfrm>
          <a:off x="1000125" y="4124325"/>
          <a:ext cx="6096000" cy="2590800"/>
        </p:xfrm>
        <a:graphic>
          <a:graphicData uri="http://schemas.openxmlformats.org/presentationml/2006/ole">
            <p:oleObj spid="_x0000_s9223" name="Equation" r:id="rId8" imgW="3644640" imgH="1549080" progId="Equation.DSMT4">
              <p:embed/>
            </p:oleObj>
          </a:graphicData>
        </a:graphic>
      </p:graphicFrame>
      <p:sp>
        <p:nvSpPr>
          <p:cNvPr id="9227" name="テキスト ボックス 9"/>
          <p:cNvSpPr txBox="1">
            <a:spLocks noChangeArrowheads="1"/>
          </p:cNvSpPr>
          <p:nvPr/>
        </p:nvSpPr>
        <p:spPr bwMode="auto">
          <a:xfrm>
            <a:off x="1214438" y="357188"/>
            <a:ext cx="3843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</a:t>
            </a:r>
            <a:r>
              <a:rPr lang="en-US" altLang="ja-JP"/>
              <a:t>TM</a:t>
            </a:r>
            <a:r>
              <a:rPr lang="ja-JP" altLang="en-US"/>
              <a:t>　　　を符号化せよ。</a:t>
            </a:r>
          </a:p>
        </p:txBody>
      </p:sp>
      <p:graphicFrame>
        <p:nvGraphicFramePr>
          <p:cNvPr id="9224" name="Object 1024"/>
          <p:cNvGraphicFramePr>
            <a:graphicFrameLocks noChangeAspect="1"/>
          </p:cNvGraphicFramePr>
          <p:nvPr/>
        </p:nvGraphicFramePr>
        <p:xfrm>
          <a:off x="2571750" y="357188"/>
          <a:ext cx="415925" cy="449262"/>
        </p:xfrm>
        <a:graphic>
          <a:graphicData uri="http://schemas.openxmlformats.org/presentationml/2006/ole">
            <p:oleObj spid="_x0000_s9224" name="Equation" r:id="rId9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8737D-0F66-4BC4-9030-0A82672031D6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5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入力テープの符号化</a:t>
            </a:r>
          </a:p>
        </p:txBody>
      </p:sp>
      <p:sp>
        <p:nvSpPr>
          <p:cNvPr id="10246" name="Text Box 37"/>
          <p:cNvSpPr txBox="1">
            <a:spLocks noChangeArrowheads="1"/>
          </p:cNvSpPr>
          <p:nvPr/>
        </p:nvSpPr>
        <p:spPr bwMode="auto">
          <a:xfrm>
            <a:off x="746125" y="1163638"/>
            <a:ext cx="544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入力記号列も、次のように符号化できる。</a:t>
            </a:r>
          </a:p>
        </p:txBody>
      </p:sp>
      <p:graphicFrame>
        <p:nvGraphicFramePr>
          <p:cNvPr id="10242" name="Object 39"/>
          <p:cNvGraphicFramePr>
            <a:graphicFrameLocks noChangeAspect="1"/>
          </p:cNvGraphicFramePr>
          <p:nvPr/>
        </p:nvGraphicFramePr>
        <p:xfrm>
          <a:off x="1981200" y="2057400"/>
          <a:ext cx="2514600" cy="542925"/>
        </p:xfrm>
        <a:graphic>
          <a:graphicData uri="http://schemas.openxmlformats.org/presentationml/2006/ole">
            <p:oleObj spid="_x0000_s10242" name="Equation" r:id="rId3" imgW="939600" imgH="203040" progId="Equation.DSMT4">
              <p:embed/>
            </p:oleObj>
          </a:graphicData>
        </a:graphic>
      </p:graphicFrame>
      <p:graphicFrame>
        <p:nvGraphicFramePr>
          <p:cNvPr id="10243" name="Object 40"/>
          <p:cNvGraphicFramePr>
            <a:graphicFrameLocks noChangeAspect="1"/>
          </p:cNvGraphicFramePr>
          <p:nvPr/>
        </p:nvGraphicFramePr>
        <p:xfrm>
          <a:off x="1752600" y="3733800"/>
          <a:ext cx="3724275" cy="593725"/>
        </p:xfrm>
        <a:graphic>
          <a:graphicData uri="http://schemas.openxmlformats.org/presentationml/2006/ole">
            <p:oleObj spid="_x0000_s10243" name="Equation" r:id="rId4" imgW="1676160" imgH="266400" progId="Equation.DSMT4">
              <p:embed/>
            </p:oleObj>
          </a:graphicData>
        </a:graphic>
      </p:graphicFrame>
      <p:sp>
        <p:nvSpPr>
          <p:cNvPr id="10247" name="AutoShape 41"/>
          <p:cNvSpPr>
            <a:spLocks noChangeArrowheads="1"/>
          </p:cNvSpPr>
          <p:nvPr/>
        </p:nvSpPr>
        <p:spPr bwMode="auto">
          <a:xfrm>
            <a:off x="3124200" y="2667000"/>
            <a:ext cx="304800" cy="685800"/>
          </a:xfrm>
          <a:prstGeom prst="up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37EB6F-7A82-47EF-94F7-049541575346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77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６－２．万能チューリングマシン</a:t>
            </a:r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593725" y="1108075"/>
            <a:ext cx="766762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符号化によって、どのような</a:t>
            </a:r>
            <a:r>
              <a:rPr lang="en-US" altLang="ja-JP"/>
              <a:t>TM</a:t>
            </a:r>
            <a:r>
              <a:rPr lang="ja-JP" altLang="en-US"/>
              <a:t>も、　　　　の文字列で</a:t>
            </a:r>
          </a:p>
          <a:p>
            <a:r>
              <a:rPr lang="ja-JP" altLang="en-US"/>
              <a:t>表現できることがわかった。</a:t>
            </a:r>
          </a:p>
          <a:p>
            <a:r>
              <a:rPr lang="ja-JP" altLang="en-US"/>
              <a:t>また、入力記号列も、　　　　　の文字列で表現できること</a:t>
            </a:r>
          </a:p>
          <a:p>
            <a:r>
              <a:rPr lang="ja-JP" altLang="en-US"/>
              <a:t>もわかった。</a:t>
            </a:r>
          </a:p>
          <a:p>
            <a:r>
              <a:rPr lang="ja-JP" altLang="en-US"/>
              <a:t>このように符号化されている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を入力として、</a:t>
            </a:r>
          </a:p>
          <a:p>
            <a:r>
              <a:rPr lang="en-US" altLang="ja-JP"/>
              <a:t>T</a:t>
            </a:r>
            <a:r>
              <a:rPr lang="ja-JP" altLang="en-US"/>
              <a:t>の動作をシミュレートする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U</a:t>
            </a:r>
            <a:r>
              <a:rPr lang="ja-JP" altLang="en-US"/>
              <a:t>を設計することができる。</a:t>
            </a:r>
          </a:p>
          <a:p>
            <a:r>
              <a:rPr lang="ja-JP" altLang="en-US"/>
              <a:t>つまり、任意の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と入力　　の組に対して、</a:t>
            </a:r>
          </a:p>
          <a:p>
            <a:r>
              <a:rPr lang="ja-JP" altLang="en-US"/>
              <a:t>その符号が与えられたときに、</a:t>
            </a:r>
            <a:r>
              <a:rPr lang="en-US" altLang="ja-JP"/>
              <a:t>T</a:t>
            </a:r>
            <a:r>
              <a:rPr lang="ja-JP" altLang="en-US"/>
              <a:t>の動作をシミュレートする</a:t>
            </a:r>
          </a:p>
          <a:p>
            <a:r>
              <a:rPr lang="en-US" altLang="ja-JP"/>
              <a:t>TM</a:t>
            </a:r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万能</a:t>
            </a:r>
            <a:r>
              <a:rPr lang="en-US" altLang="ja-JP">
                <a:solidFill>
                  <a:srgbClr val="FF0000"/>
                </a:solidFill>
              </a:rPr>
              <a:t>TM</a:t>
            </a:r>
            <a:r>
              <a:rPr lang="ja-JP" altLang="en-US"/>
              <a:t>という。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4267200" y="3352800"/>
          <a:ext cx="457200" cy="457200"/>
        </p:xfrm>
        <a:graphic>
          <a:graphicData uri="http://schemas.openxmlformats.org/presentationml/2006/ole">
            <p:oleObj spid="_x0000_s11266" name="Equation" r:id="rId3" imgW="126720" imgH="126720" progId="Equation.DSMT4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4984750" y="990600"/>
          <a:ext cx="1035050" cy="582613"/>
        </p:xfrm>
        <a:graphic>
          <a:graphicData uri="http://schemas.openxmlformats.org/presentationml/2006/ole">
            <p:oleObj spid="_x0000_s11267" name="Equation" r:id="rId4" imgW="406080" imgH="228600" progId="Equation.DSMT4">
              <p:embed/>
            </p:oleObj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3429000" y="1828800"/>
          <a:ext cx="1035050" cy="582613"/>
        </p:xfrm>
        <a:graphic>
          <a:graphicData uri="http://schemas.openxmlformats.org/presentationml/2006/ole">
            <p:oleObj spid="_x0000_s11268" name="Equation" r:id="rId5" imgW="406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6362A6-DDE6-4617-A993-9D5EE294FCE6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万能</a:t>
            </a:r>
            <a:r>
              <a:rPr lang="en-US" altLang="ja-JP" smtClean="0"/>
              <a:t>TM</a:t>
            </a:r>
          </a:p>
        </p:txBody>
      </p:sp>
      <p:sp>
        <p:nvSpPr>
          <p:cNvPr id="12298" name="AutoShape 3"/>
          <p:cNvSpPr>
            <a:spLocks noChangeArrowheads="1"/>
          </p:cNvSpPr>
          <p:nvPr/>
        </p:nvSpPr>
        <p:spPr bwMode="auto">
          <a:xfrm>
            <a:off x="228600" y="609600"/>
            <a:ext cx="8458200" cy="59436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990600" y="762000"/>
            <a:ext cx="7067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次のような、５テープ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U</a:t>
            </a:r>
            <a:r>
              <a:rPr lang="ja-JP" altLang="en-US"/>
              <a:t>でどんな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の動作でも</a:t>
            </a:r>
          </a:p>
          <a:p>
            <a:r>
              <a:rPr lang="ja-JP" altLang="en-US"/>
              <a:t>シミュレートすることができる。</a:t>
            </a:r>
          </a:p>
        </p:txBody>
      </p:sp>
      <p:sp>
        <p:nvSpPr>
          <p:cNvPr id="12300" name="Freeform 7"/>
          <p:cNvSpPr>
            <a:spLocks/>
          </p:cNvSpPr>
          <p:nvPr/>
        </p:nvSpPr>
        <p:spPr bwMode="auto">
          <a:xfrm>
            <a:off x="1143000" y="19812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1" name="Text Box 54"/>
          <p:cNvSpPr txBox="1">
            <a:spLocks noChangeArrowheads="1"/>
          </p:cNvSpPr>
          <p:nvPr/>
        </p:nvSpPr>
        <p:spPr bwMode="auto">
          <a:xfrm>
            <a:off x="914400" y="5638800"/>
            <a:ext cx="6696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このように、他の任意の</a:t>
            </a:r>
            <a:r>
              <a:rPr lang="en-US" altLang="ja-JP"/>
              <a:t>TM</a:t>
            </a:r>
            <a:r>
              <a:rPr lang="ja-JP" altLang="en-US"/>
              <a:t>をシミュレートする</a:t>
            </a:r>
            <a:r>
              <a:rPr lang="en-US" altLang="ja-JP"/>
              <a:t>TM</a:t>
            </a:r>
            <a:r>
              <a:rPr lang="ja-JP" altLang="en-US"/>
              <a:t>を</a:t>
            </a:r>
          </a:p>
          <a:p>
            <a:r>
              <a:rPr lang="ja-JP" altLang="en-US">
                <a:solidFill>
                  <a:srgbClr val="FF0000"/>
                </a:solidFill>
              </a:rPr>
              <a:t>万能</a:t>
            </a:r>
            <a:r>
              <a:rPr lang="en-US" altLang="ja-JP">
                <a:solidFill>
                  <a:srgbClr val="FF0000"/>
                </a:solidFill>
              </a:rPr>
              <a:t>TM</a:t>
            </a:r>
            <a:r>
              <a:rPr lang="ja-JP" altLang="en-US">
                <a:solidFill>
                  <a:srgbClr val="FF0000"/>
                </a:solidFill>
              </a:rPr>
              <a:t>（</a:t>
            </a:r>
            <a:r>
              <a:rPr lang="en-US" altLang="ja-JP">
                <a:solidFill>
                  <a:srgbClr val="FF0000"/>
                </a:solidFill>
              </a:rPr>
              <a:t>Universal Turing Machine</a:t>
            </a:r>
            <a:r>
              <a:rPr lang="ja-JP" altLang="en-US">
                <a:solidFill>
                  <a:srgbClr val="FF0000"/>
                </a:solidFill>
              </a:rPr>
              <a:t>、</a:t>
            </a:r>
            <a:r>
              <a:rPr lang="en-US" altLang="ja-JP">
                <a:solidFill>
                  <a:srgbClr val="FF0000"/>
                </a:solidFill>
              </a:rPr>
              <a:t>UTM)</a:t>
            </a:r>
            <a:r>
              <a:rPr lang="ja-JP" altLang="en-US"/>
              <a:t>という。</a:t>
            </a:r>
          </a:p>
        </p:txBody>
      </p:sp>
      <p:sp>
        <p:nvSpPr>
          <p:cNvPr id="12302" name="Freeform 55"/>
          <p:cNvSpPr>
            <a:spLocks/>
          </p:cNvSpPr>
          <p:nvPr/>
        </p:nvSpPr>
        <p:spPr bwMode="auto">
          <a:xfrm>
            <a:off x="1143000" y="25908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3" name="Freeform 56"/>
          <p:cNvSpPr>
            <a:spLocks/>
          </p:cNvSpPr>
          <p:nvPr/>
        </p:nvSpPr>
        <p:spPr bwMode="auto">
          <a:xfrm>
            <a:off x="1066800" y="36576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4" name="Freeform 57"/>
          <p:cNvSpPr>
            <a:spLocks/>
          </p:cNvSpPr>
          <p:nvPr/>
        </p:nvSpPr>
        <p:spPr bwMode="auto">
          <a:xfrm>
            <a:off x="1066800" y="42672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5" name="Freeform 58"/>
          <p:cNvSpPr>
            <a:spLocks/>
          </p:cNvSpPr>
          <p:nvPr/>
        </p:nvSpPr>
        <p:spPr bwMode="auto">
          <a:xfrm>
            <a:off x="1066800" y="48768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2290" name="Object 59"/>
          <p:cNvGraphicFramePr>
            <a:graphicFrameLocks noChangeAspect="1"/>
          </p:cNvGraphicFramePr>
          <p:nvPr/>
        </p:nvGraphicFramePr>
        <p:xfrm>
          <a:off x="1295400" y="2057400"/>
          <a:ext cx="1905000" cy="385763"/>
        </p:xfrm>
        <a:graphic>
          <a:graphicData uri="http://schemas.openxmlformats.org/presentationml/2006/ole">
            <p:oleObj spid="_x0000_s12290" name="Equation" r:id="rId3" imgW="1130040" imgH="228600" progId="Equation.DSMT4">
              <p:embed/>
            </p:oleObj>
          </a:graphicData>
        </a:graphic>
      </p:graphicFrame>
      <p:sp>
        <p:nvSpPr>
          <p:cNvPr id="12306" name="Text Box 60"/>
          <p:cNvSpPr txBox="1">
            <a:spLocks noChangeArrowheads="1"/>
          </p:cNvSpPr>
          <p:nvPr/>
        </p:nvSpPr>
        <p:spPr bwMode="auto">
          <a:xfrm>
            <a:off x="5257800" y="1905000"/>
            <a:ext cx="162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U</a:t>
            </a:r>
            <a:r>
              <a:rPr lang="ja-JP" altLang="en-US"/>
              <a:t>への入力</a:t>
            </a:r>
          </a:p>
        </p:txBody>
      </p:sp>
      <p:sp>
        <p:nvSpPr>
          <p:cNvPr id="12307" name="Text Box 61"/>
          <p:cNvSpPr txBox="1">
            <a:spLocks noChangeArrowheads="1"/>
          </p:cNvSpPr>
          <p:nvPr/>
        </p:nvSpPr>
        <p:spPr bwMode="auto">
          <a:xfrm>
            <a:off x="5257800" y="2438400"/>
            <a:ext cx="150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のテープ</a:t>
            </a:r>
          </a:p>
        </p:txBody>
      </p:sp>
      <p:sp>
        <p:nvSpPr>
          <p:cNvPr id="12308" name="Line 62"/>
          <p:cNvSpPr>
            <a:spLocks noChangeShapeType="1"/>
          </p:cNvSpPr>
          <p:nvPr/>
        </p:nvSpPr>
        <p:spPr bwMode="auto">
          <a:xfrm flipV="1">
            <a:off x="25908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2291" name="Object 63"/>
          <p:cNvGraphicFramePr>
            <a:graphicFrameLocks noChangeAspect="1"/>
          </p:cNvGraphicFramePr>
          <p:nvPr/>
        </p:nvGraphicFramePr>
        <p:xfrm>
          <a:off x="1371600" y="2581275"/>
          <a:ext cx="2286000" cy="390525"/>
        </p:xfrm>
        <a:graphic>
          <a:graphicData uri="http://schemas.openxmlformats.org/presentationml/2006/ole">
            <p:oleObj spid="_x0000_s12291" name="Equation" r:id="rId4" imgW="965160" imgH="164880" progId="Equation.DSMT4">
              <p:embed/>
            </p:oleObj>
          </a:graphicData>
        </a:graphic>
      </p:graphicFrame>
      <p:sp>
        <p:nvSpPr>
          <p:cNvPr id="12309" name="Text Box 64"/>
          <p:cNvSpPr txBox="1">
            <a:spLocks noChangeArrowheads="1"/>
          </p:cNvSpPr>
          <p:nvPr/>
        </p:nvSpPr>
        <p:spPr bwMode="auto">
          <a:xfrm>
            <a:off x="5257800" y="35814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の状態遷移関数</a:t>
            </a:r>
          </a:p>
        </p:txBody>
      </p:sp>
      <p:graphicFrame>
        <p:nvGraphicFramePr>
          <p:cNvPr id="12292" name="Object 65"/>
          <p:cNvGraphicFramePr>
            <a:graphicFrameLocks noChangeAspect="1"/>
          </p:cNvGraphicFramePr>
          <p:nvPr/>
        </p:nvGraphicFramePr>
        <p:xfrm>
          <a:off x="7696200" y="3581400"/>
          <a:ext cx="315913" cy="457200"/>
        </p:xfrm>
        <a:graphic>
          <a:graphicData uri="http://schemas.openxmlformats.org/presentationml/2006/ole">
            <p:oleObj spid="_x0000_s12292" name="Equation" r:id="rId5" imgW="114120" imgH="164880" progId="Equation.DSMT4">
              <p:embed/>
            </p:oleObj>
          </a:graphicData>
        </a:graphic>
      </p:graphicFrame>
      <p:sp>
        <p:nvSpPr>
          <p:cNvPr id="12310" name="Text Box 66"/>
          <p:cNvSpPr txBox="1">
            <a:spLocks noChangeArrowheads="1"/>
          </p:cNvSpPr>
          <p:nvPr/>
        </p:nvSpPr>
        <p:spPr bwMode="auto">
          <a:xfrm>
            <a:off x="5345113" y="4267200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の状態</a:t>
            </a:r>
          </a:p>
        </p:txBody>
      </p:sp>
      <p:sp>
        <p:nvSpPr>
          <p:cNvPr id="12311" name="Text Box 67"/>
          <p:cNvSpPr txBox="1">
            <a:spLocks noChangeArrowheads="1"/>
          </p:cNvSpPr>
          <p:nvPr/>
        </p:nvSpPr>
        <p:spPr bwMode="auto">
          <a:xfrm>
            <a:off x="5410200" y="4856163"/>
            <a:ext cx="184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ワークテープ</a:t>
            </a:r>
          </a:p>
        </p:txBody>
      </p:sp>
      <p:graphicFrame>
        <p:nvGraphicFramePr>
          <p:cNvPr id="12293" name="Object 68"/>
          <p:cNvGraphicFramePr>
            <a:graphicFrameLocks noChangeAspect="1"/>
          </p:cNvGraphicFramePr>
          <p:nvPr/>
        </p:nvGraphicFramePr>
        <p:xfrm>
          <a:off x="1143000" y="3657600"/>
          <a:ext cx="4030663" cy="390525"/>
        </p:xfrm>
        <a:graphic>
          <a:graphicData uri="http://schemas.openxmlformats.org/presentationml/2006/ole">
            <p:oleObj spid="_x0000_s12293" name="Equation" r:id="rId6" imgW="1701720" imgH="164880" progId="Equation.DSMT4">
              <p:embed/>
            </p:oleObj>
          </a:graphicData>
        </a:graphic>
      </p:graphicFrame>
      <p:graphicFrame>
        <p:nvGraphicFramePr>
          <p:cNvPr id="12294" name="Object 69"/>
          <p:cNvGraphicFramePr>
            <a:graphicFrameLocks noChangeAspect="1"/>
          </p:cNvGraphicFramePr>
          <p:nvPr/>
        </p:nvGraphicFramePr>
        <p:xfrm>
          <a:off x="1219200" y="4287838"/>
          <a:ext cx="841375" cy="360362"/>
        </p:xfrm>
        <a:graphic>
          <a:graphicData uri="http://schemas.openxmlformats.org/presentationml/2006/ole">
            <p:oleObj spid="_x0000_s12294" name="Equation" r:id="rId7" imgW="355320" imgH="152280" progId="Equation.DSMT4">
              <p:embed/>
            </p:oleObj>
          </a:graphicData>
        </a:graphic>
      </p:graphicFrame>
      <p:graphicFrame>
        <p:nvGraphicFramePr>
          <p:cNvPr id="12295" name="Object 71"/>
          <p:cNvGraphicFramePr>
            <a:graphicFrameLocks noChangeAspect="1"/>
          </p:cNvGraphicFramePr>
          <p:nvPr/>
        </p:nvGraphicFramePr>
        <p:xfrm>
          <a:off x="1295400" y="4876800"/>
          <a:ext cx="1925638" cy="390525"/>
        </p:xfrm>
        <a:graphic>
          <a:graphicData uri="http://schemas.openxmlformats.org/presentationml/2006/ole">
            <p:oleObj spid="_x0000_s12295" name="Equation" r:id="rId8" imgW="8125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2C872-C8CE-4054-BACE-D8469593AC9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UTM</a:t>
            </a:r>
            <a:r>
              <a:rPr lang="ja-JP" altLang="en-US" smtClean="0"/>
              <a:t>の動作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78708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95300" indent="-495300"/>
            <a:r>
              <a:rPr lang="en-US" altLang="ja-JP"/>
              <a:t>(i)U</a:t>
            </a:r>
            <a:r>
              <a:rPr lang="ja-JP" altLang="en-US"/>
              <a:t>は</a:t>
            </a:r>
            <a:r>
              <a:rPr lang="en-US" altLang="ja-JP"/>
              <a:t>T</a:t>
            </a:r>
            <a:r>
              <a:rPr lang="ja-JP" altLang="en-US"/>
              <a:t>の現在の状態が受理状態かチェックする。</a:t>
            </a:r>
          </a:p>
          <a:p>
            <a:pPr marL="495300" indent="-495300"/>
            <a:r>
              <a:rPr lang="ja-JP" altLang="en-US"/>
              <a:t>　（状態テープの内容が、符号化の一部と同じか</a:t>
            </a:r>
          </a:p>
          <a:p>
            <a:pPr marL="495300" indent="-495300"/>
            <a:r>
              <a:rPr lang="ja-JP" altLang="en-US"/>
              <a:t>　　チェックする。）</a:t>
            </a:r>
          </a:p>
          <a:p>
            <a:pPr marL="495300" indent="-495300"/>
            <a:r>
              <a:rPr lang="en-US" altLang="ja-JP"/>
              <a:t>(ii)</a:t>
            </a:r>
            <a:r>
              <a:rPr lang="ja-JP" altLang="en-US"/>
              <a:t>状態テープの内容をワークテープにコピーし、</a:t>
            </a:r>
          </a:p>
          <a:p>
            <a:pPr marL="495300" indent="-495300"/>
            <a:r>
              <a:rPr lang="ja-JP" altLang="en-US"/>
              <a:t>　　</a:t>
            </a:r>
            <a:r>
              <a:rPr lang="en-US" altLang="ja-JP"/>
              <a:t>T</a:t>
            </a:r>
            <a:r>
              <a:rPr lang="ja-JP" altLang="en-US"/>
              <a:t>のヘッド位置の記号を１に続けてコピーする。</a:t>
            </a:r>
          </a:p>
          <a:p>
            <a:pPr marL="495300" indent="-495300"/>
            <a:r>
              <a:rPr lang="ja-JP" altLang="en-US"/>
              <a:t>　　このとき、状態遷移関数　　の前半部の書式になる。</a:t>
            </a:r>
          </a:p>
          <a:p>
            <a:pPr marL="495300" indent="-495300"/>
            <a:r>
              <a:rPr lang="en-US" altLang="ja-JP"/>
              <a:t>(iii)</a:t>
            </a:r>
            <a:r>
              <a:rPr lang="ja-JP" altLang="en-US"/>
              <a:t>ワークテープの内容と一致する状態遷移関数を</a:t>
            </a:r>
          </a:p>
          <a:p>
            <a:pPr marL="495300" indent="-495300"/>
            <a:r>
              <a:rPr lang="ja-JP" altLang="en-US"/>
              <a:t>　　入力テープから検索する。</a:t>
            </a:r>
            <a:r>
              <a:rPr lang="en-US" altLang="ja-JP"/>
              <a:t>(</a:t>
            </a:r>
            <a:r>
              <a:rPr lang="ja-JP" altLang="en-US"/>
              <a:t>見つからない場合は、</a:t>
            </a:r>
          </a:p>
          <a:p>
            <a:pPr marL="495300" indent="-495300"/>
            <a:r>
              <a:rPr lang="ja-JP" altLang="en-US"/>
              <a:t>　　非受理とする。）</a:t>
            </a:r>
          </a:p>
          <a:p>
            <a:pPr marL="495300" indent="-495300">
              <a:buFontTx/>
              <a:buAutoNum type="romanLcParenBoth" startAt="4"/>
            </a:pPr>
            <a:r>
              <a:rPr lang="en-US" altLang="ja-JP"/>
              <a:t>(iii)</a:t>
            </a:r>
            <a:r>
              <a:rPr lang="ja-JP" altLang="en-US"/>
              <a:t>が見つかったら後半部にしたがって、第</a:t>
            </a:r>
            <a:r>
              <a:rPr lang="en-US" altLang="ja-JP"/>
              <a:t>2</a:t>
            </a:r>
            <a:r>
              <a:rPr lang="ja-JP" altLang="en-US"/>
              <a:t>テープ、</a:t>
            </a:r>
          </a:p>
          <a:p>
            <a:pPr marL="495300" indent="-495300"/>
            <a:r>
              <a:rPr lang="ja-JP" altLang="en-US"/>
              <a:t>　　第</a:t>
            </a:r>
            <a:r>
              <a:rPr lang="en-US" altLang="ja-JP"/>
              <a:t>4</a:t>
            </a:r>
            <a:r>
              <a:rPr lang="ja-JP" altLang="en-US"/>
              <a:t>テープ内容を更新する。（シフト動作が必要となるが、</a:t>
            </a:r>
          </a:p>
          <a:p>
            <a:pPr marL="495300" indent="-495300"/>
            <a:r>
              <a:rPr lang="ja-JP" altLang="en-US"/>
              <a:t>　　実現可能である。）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04800" y="533400"/>
            <a:ext cx="8305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41EB32-71EF-486D-B019-AE6CC3087449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と</a:t>
            </a:r>
            <a:r>
              <a:rPr lang="en-US" altLang="ja-JP" smtClean="0"/>
              <a:t>UTM</a:t>
            </a:r>
          </a:p>
        </p:txBody>
      </p:sp>
      <p:sp>
        <p:nvSpPr>
          <p:cNvPr id="13320" name="Rectangle 3"/>
          <p:cNvSpPr>
            <a:spLocks noChangeArrowheads="1"/>
          </p:cNvSpPr>
          <p:nvPr/>
        </p:nvSpPr>
        <p:spPr bwMode="auto">
          <a:xfrm>
            <a:off x="2590800" y="1600200"/>
            <a:ext cx="1981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</a:p>
        </p:txBody>
      </p:sp>
      <p:sp>
        <p:nvSpPr>
          <p:cNvPr id="13321" name="Line 5"/>
          <p:cNvSpPr>
            <a:spLocks noChangeShapeType="1"/>
          </p:cNvSpPr>
          <p:nvPr/>
        </p:nvSpPr>
        <p:spPr bwMode="auto">
          <a:xfrm>
            <a:off x="1752600" y="2133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1219200" y="1981200"/>
          <a:ext cx="381000" cy="381000"/>
        </p:xfrm>
        <a:graphic>
          <a:graphicData uri="http://schemas.openxmlformats.org/presentationml/2006/ole">
            <p:oleObj spid="_x0000_s13314" name="Equation" r:id="rId3" imgW="126720" imgH="126720" progId="Equation.DSMT4">
              <p:embed/>
            </p:oleObj>
          </a:graphicData>
        </a:graphic>
      </p:graphicFrame>
      <p:sp>
        <p:nvSpPr>
          <p:cNvPr id="13322" name="Line 7"/>
          <p:cNvSpPr>
            <a:spLocks noChangeShapeType="1"/>
          </p:cNvSpPr>
          <p:nvPr/>
        </p:nvSpPr>
        <p:spPr bwMode="auto">
          <a:xfrm flipV="1">
            <a:off x="4648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3" name="Text Box 8"/>
          <p:cNvSpPr txBox="1">
            <a:spLocks noChangeArrowheads="1"/>
          </p:cNvSpPr>
          <p:nvPr/>
        </p:nvSpPr>
        <p:spPr bwMode="auto">
          <a:xfrm>
            <a:off x="517525" y="803275"/>
            <a:ext cx="742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TM</a:t>
            </a:r>
            <a:r>
              <a:rPr lang="ja-JP" altLang="en-US"/>
              <a:t>や</a:t>
            </a:r>
            <a:r>
              <a:rPr lang="en-US" altLang="ja-JP"/>
              <a:t>UTM</a:t>
            </a:r>
            <a:r>
              <a:rPr lang="ja-JP" altLang="en-US"/>
              <a:t>を一種のブラックボックスをみなす。</a:t>
            </a:r>
          </a:p>
        </p:txBody>
      </p:sp>
      <p:graphicFrame>
        <p:nvGraphicFramePr>
          <p:cNvPr id="13315" name="Object 9"/>
          <p:cNvGraphicFramePr>
            <a:graphicFrameLocks noChangeAspect="1"/>
          </p:cNvGraphicFramePr>
          <p:nvPr/>
        </p:nvGraphicFramePr>
        <p:xfrm>
          <a:off x="5638800" y="1828800"/>
          <a:ext cx="1143000" cy="762000"/>
        </p:xfrm>
        <a:graphic>
          <a:graphicData uri="http://schemas.openxmlformats.org/presentationml/2006/ole">
            <p:oleObj spid="_x0000_s13315" name="Equation" r:id="rId4" imgW="533160" imgH="253800" progId="Equation.DSMT4">
              <p:embed/>
            </p:oleObj>
          </a:graphicData>
        </a:graphic>
      </p:graphicFrame>
      <p:sp>
        <p:nvSpPr>
          <p:cNvPr id="13324" name="Rectangle 10"/>
          <p:cNvSpPr>
            <a:spLocks noChangeArrowheads="1"/>
          </p:cNvSpPr>
          <p:nvPr/>
        </p:nvSpPr>
        <p:spPr bwMode="auto">
          <a:xfrm>
            <a:off x="2590800" y="3352800"/>
            <a:ext cx="1981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UTM</a:t>
            </a:r>
            <a:r>
              <a:rPr lang="ja-JP" altLang="en-US"/>
              <a:t>　</a:t>
            </a:r>
            <a:r>
              <a:rPr lang="en-US" altLang="ja-JP"/>
              <a:t>U</a:t>
            </a:r>
          </a:p>
        </p:txBody>
      </p:sp>
      <p:sp>
        <p:nvSpPr>
          <p:cNvPr id="13325" name="Line 11"/>
          <p:cNvSpPr>
            <a:spLocks noChangeShapeType="1"/>
          </p:cNvSpPr>
          <p:nvPr/>
        </p:nvSpPr>
        <p:spPr bwMode="auto">
          <a:xfrm>
            <a:off x="1752600" y="3962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16" name="Object 12"/>
          <p:cNvGraphicFramePr>
            <a:graphicFrameLocks noChangeAspect="1"/>
          </p:cNvGraphicFramePr>
          <p:nvPr/>
        </p:nvGraphicFramePr>
        <p:xfrm>
          <a:off x="990600" y="3810000"/>
          <a:ext cx="661988" cy="385763"/>
        </p:xfrm>
        <a:graphic>
          <a:graphicData uri="http://schemas.openxmlformats.org/presentationml/2006/ole">
            <p:oleObj spid="_x0000_s13316" name="Equation" r:id="rId5" imgW="393480" imgH="228600" progId="Equation.DSMT4">
              <p:embed/>
            </p:oleObj>
          </a:graphicData>
        </a:graphic>
      </p:graphicFrame>
      <p:graphicFrame>
        <p:nvGraphicFramePr>
          <p:cNvPr id="13317" name="Object 13"/>
          <p:cNvGraphicFramePr>
            <a:graphicFrameLocks noChangeAspect="1"/>
          </p:cNvGraphicFramePr>
          <p:nvPr/>
        </p:nvGraphicFramePr>
        <p:xfrm>
          <a:off x="5867400" y="3581400"/>
          <a:ext cx="1143000" cy="762000"/>
        </p:xfrm>
        <a:graphic>
          <a:graphicData uri="http://schemas.openxmlformats.org/presentationml/2006/ole">
            <p:oleObj spid="_x0000_s13317" name="Equation" r:id="rId6" imgW="533160" imgH="253800" progId="Equation.DSMT4">
              <p:embed/>
            </p:oleObj>
          </a:graphicData>
        </a:graphic>
      </p:graphicFrame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4648200" y="3810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191CC9-FA8C-44FB-9305-691A92C3EAA3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324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６－３．</a:t>
            </a:r>
            <a:r>
              <a:rPr lang="en-US" altLang="ja-JP" smtClean="0"/>
              <a:t>TM</a:t>
            </a:r>
            <a:r>
              <a:rPr lang="ja-JP" altLang="en-US" smtClean="0"/>
              <a:t>の限界（計算の限界）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52400" y="1066800"/>
            <a:ext cx="85518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は、現在のコンピュータが実行できるものは、</a:t>
            </a:r>
          </a:p>
          <a:p>
            <a:r>
              <a:rPr lang="ja-JP" altLang="en-US"/>
              <a:t>すべて実行することができる。</a:t>
            </a:r>
          </a:p>
          <a:p>
            <a:r>
              <a:rPr lang="ja-JP" altLang="en-US"/>
              <a:t>コンピュータによって、実現されている様々なソフトウェア</a:t>
            </a:r>
          </a:p>
          <a:p>
            <a:r>
              <a:rPr lang="ja-JP" altLang="en-US"/>
              <a:t>を考えると、</a:t>
            </a:r>
            <a:r>
              <a:rPr lang="en-US" altLang="ja-JP"/>
              <a:t>TM</a:t>
            </a:r>
            <a:r>
              <a:rPr lang="ja-JP" altLang="en-US"/>
              <a:t>で何でも計算可能のように思えてしまう。</a:t>
            </a:r>
          </a:p>
          <a:p>
            <a:r>
              <a:rPr lang="ja-JP" altLang="en-US"/>
              <a:t>しかし、</a:t>
            </a:r>
            <a:r>
              <a:rPr lang="en-US" altLang="ja-JP"/>
              <a:t>TM</a:t>
            </a:r>
            <a:r>
              <a:rPr lang="ja-JP" altLang="en-US"/>
              <a:t>で受理できない言語が存在する。</a:t>
            </a:r>
          </a:p>
          <a:p>
            <a:r>
              <a:rPr lang="ja-JP" altLang="en-US"/>
              <a:t>これは、コンピュータには、原理的に限界があることを示している。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D0EC1A-54D1-4DB9-A1B3-CC98234E6829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4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計算の表</a:t>
            </a:r>
          </a:p>
        </p:txBody>
      </p:sp>
      <p:graphicFrame>
        <p:nvGraphicFramePr>
          <p:cNvPr id="14338" name="Object 0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14338" name="Equation" r:id="rId3" imgW="914400" imgH="164160" progId="Equation.DSMT4">
              <p:embed/>
            </p:oleObj>
          </a:graphicData>
        </a:graphic>
      </p:graphicFrame>
      <p:sp>
        <p:nvSpPr>
          <p:cNvPr id="14350" name="Text Box 4"/>
          <p:cNvSpPr txBox="1">
            <a:spLocks noChangeArrowheads="1"/>
          </p:cNvSpPr>
          <p:nvPr/>
        </p:nvSpPr>
        <p:spPr bwMode="auto">
          <a:xfrm>
            <a:off x="746125" y="727075"/>
            <a:ext cx="4303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は、　　　　の文字列であり、</a:t>
            </a:r>
          </a:p>
          <a:p>
            <a:r>
              <a:rPr lang="ja-JP" altLang="en-US"/>
              <a:t>入力も、　　　　の文字列である。</a:t>
            </a:r>
          </a:p>
        </p:txBody>
      </p:sp>
      <p:graphicFrame>
        <p:nvGraphicFramePr>
          <p:cNvPr id="14339" name="Object 1"/>
          <p:cNvGraphicFramePr>
            <a:graphicFrameLocks noChangeAspect="1"/>
          </p:cNvGraphicFramePr>
          <p:nvPr/>
        </p:nvGraphicFramePr>
        <p:xfrm>
          <a:off x="1752600" y="685800"/>
          <a:ext cx="914400" cy="514350"/>
        </p:xfrm>
        <a:graphic>
          <a:graphicData uri="http://schemas.openxmlformats.org/presentationml/2006/ole">
            <p:oleObj spid="_x0000_s14339" name="Equation" r:id="rId4" imgW="406080" imgH="228600" progId="Equation.DSMT4">
              <p:embed/>
            </p:oleObj>
          </a:graphicData>
        </a:graphic>
      </p:graphicFrame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1828800" y="1143000"/>
          <a:ext cx="914400" cy="514350"/>
        </p:xfrm>
        <a:graphic>
          <a:graphicData uri="http://schemas.openxmlformats.org/presentationml/2006/ole">
            <p:oleObj spid="_x0000_s14340" name="Equation" r:id="rId5" imgW="406080" imgH="228600" progId="Equation.DSMT4">
              <p:embed/>
            </p:oleObj>
          </a:graphicData>
        </a:graphic>
      </p:graphicFrame>
      <p:sp>
        <p:nvSpPr>
          <p:cNvPr id="14351" name="Text Box 7"/>
          <p:cNvSpPr txBox="1">
            <a:spLocks noChangeArrowheads="1"/>
          </p:cNvSpPr>
          <p:nvPr/>
        </p:nvSpPr>
        <p:spPr bwMode="auto">
          <a:xfrm>
            <a:off x="685800" y="1600200"/>
            <a:ext cx="814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いま、　　　　の文字列すべてを次のように並べることができる。</a:t>
            </a:r>
          </a:p>
        </p:txBody>
      </p:sp>
      <p:graphicFrame>
        <p:nvGraphicFramePr>
          <p:cNvPr id="14341" name="Object 3"/>
          <p:cNvGraphicFramePr>
            <a:graphicFrameLocks noChangeAspect="1"/>
          </p:cNvGraphicFramePr>
          <p:nvPr/>
        </p:nvGraphicFramePr>
        <p:xfrm>
          <a:off x="1524000" y="1600200"/>
          <a:ext cx="914400" cy="514350"/>
        </p:xfrm>
        <a:graphic>
          <a:graphicData uri="http://schemas.openxmlformats.org/presentationml/2006/ole">
            <p:oleObj spid="_x0000_s14341" name="Equation" r:id="rId6" imgW="406080" imgH="228600" progId="Equation.DSMT4">
              <p:embed/>
            </p:oleObj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990600" y="2133600"/>
          <a:ext cx="6477000" cy="536575"/>
        </p:xfrm>
        <a:graphic>
          <a:graphicData uri="http://schemas.openxmlformats.org/presentationml/2006/ole">
            <p:oleObj spid="_x0000_s14342" name="Equation" r:id="rId7" imgW="2450880" imgH="203040" progId="Equation.DSMT4">
              <p:embed/>
            </p:oleObj>
          </a:graphicData>
        </a:graphic>
      </p:graphicFrame>
      <p:sp>
        <p:nvSpPr>
          <p:cNvPr id="14352" name="Text Box 10"/>
          <p:cNvSpPr txBox="1">
            <a:spLocks noChangeArrowheads="1"/>
          </p:cNvSpPr>
          <p:nvPr/>
        </p:nvSpPr>
        <p:spPr bwMode="auto">
          <a:xfrm>
            <a:off x="898525" y="2916238"/>
            <a:ext cx="769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を縦横に配置して２次元の表をつくる。</a:t>
            </a:r>
          </a:p>
          <a:p>
            <a:r>
              <a:rPr lang="ja-JP" altLang="en-US"/>
              <a:t>　　　　成分は、</a:t>
            </a:r>
            <a:r>
              <a:rPr lang="en-US" altLang="ja-JP"/>
              <a:t>TM</a:t>
            </a:r>
            <a:r>
              <a:rPr lang="ja-JP" altLang="en-US"/>
              <a:t>　　　　　　　　　　が入力　　　　　　　　　を</a:t>
            </a:r>
          </a:p>
          <a:p>
            <a:r>
              <a:rPr lang="ja-JP" altLang="en-US"/>
              <a:t>受理するときに○、その他は</a:t>
            </a:r>
            <a:r>
              <a:rPr lang="en-US" altLang="ja-JP"/>
              <a:t>×</a:t>
            </a:r>
            <a:r>
              <a:rPr lang="ja-JP" altLang="en-US"/>
              <a:t>とする。</a:t>
            </a:r>
          </a:p>
          <a:p>
            <a:r>
              <a:rPr lang="ja-JP" altLang="en-US"/>
              <a:t>（なお、　　　が</a:t>
            </a:r>
            <a:r>
              <a:rPr lang="en-US" altLang="ja-JP"/>
              <a:t>TM</a:t>
            </a:r>
            <a:r>
              <a:rPr lang="ja-JP" altLang="en-US"/>
              <a:t>の符号化にそっていなければ</a:t>
            </a:r>
            <a:r>
              <a:rPr lang="en-US" altLang="ja-JP"/>
              <a:t>×</a:t>
            </a:r>
            <a:r>
              <a:rPr lang="ja-JP" altLang="en-US"/>
              <a:t>とする。）</a:t>
            </a:r>
          </a:p>
          <a:p>
            <a:r>
              <a:rPr lang="ja-JP" altLang="en-US"/>
              <a:t>このようにして、</a:t>
            </a:r>
            <a:r>
              <a:rPr lang="en-US" altLang="ja-JP"/>
              <a:t>2</a:t>
            </a:r>
            <a:r>
              <a:rPr lang="ja-JP" altLang="en-US"/>
              <a:t>次元の表を構成することができる。</a:t>
            </a:r>
          </a:p>
        </p:txBody>
      </p:sp>
      <p:graphicFrame>
        <p:nvGraphicFramePr>
          <p:cNvPr id="14343" name="Object 5"/>
          <p:cNvGraphicFramePr>
            <a:graphicFrameLocks noChangeAspect="1"/>
          </p:cNvGraphicFramePr>
          <p:nvPr/>
        </p:nvGraphicFramePr>
        <p:xfrm>
          <a:off x="2057400" y="2895600"/>
          <a:ext cx="436563" cy="436563"/>
        </p:xfrm>
        <a:graphic>
          <a:graphicData uri="http://schemas.openxmlformats.org/presentationml/2006/ole">
            <p:oleObj spid="_x0000_s14343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4344" name="Object 6"/>
          <p:cNvGraphicFramePr>
            <a:graphicFrameLocks noChangeAspect="1"/>
          </p:cNvGraphicFramePr>
          <p:nvPr/>
        </p:nvGraphicFramePr>
        <p:xfrm>
          <a:off x="1066800" y="3276600"/>
          <a:ext cx="685800" cy="438150"/>
        </p:xfrm>
        <a:graphic>
          <a:graphicData uri="http://schemas.openxmlformats.org/presentationml/2006/ole">
            <p:oleObj spid="_x0000_s14344" name="Equation" r:id="rId9" imgW="317160" imgH="203040" progId="Equation.DSMT4">
              <p:embed/>
            </p:oleObj>
          </a:graphicData>
        </a:graphic>
      </p:graphicFrame>
      <p:graphicFrame>
        <p:nvGraphicFramePr>
          <p:cNvPr id="14345" name="Object 7"/>
          <p:cNvGraphicFramePr>
            <a:graphicFrameLocks noChangeAspect="1"/>
          </p:cNvGraphicFramePr>
          <p:nvPr/>
        </p:nvGraphicFramePr>
        <p:xfrm>
          <a:off x="3581400" y="3200400"/>
          <a:ext cx="1579563" cy="538163"/>
        </p:xfrm>
        <a:graphic>
          <a:graphicData uri="http://schemas.openxmlformats.org/presentationml/2006/ole">
            <p:oleObj spid="_x0000_s14345" name="Equation" r:id="rId10" imgW="596880" imgH="203040" progId="Equation.DSMT4">
              <p:embed/>
            </p:oleObj>
          </a:graphicData>
        </a:graphic>
      </p:graphicFrame>
      <p:graphicFrame>
        <p:nvGraphicFramePr>
          <p:cNvPr id="14346" name="Object 8"/>
          <p:cNvGraphicFramePr>
            <a:graphicFrameLocks noChangeAspect="1"/>
          </p:cNvGraphicFramePr>
          <p:nvPr/>
        </p:nvGraphicFramePr>
        <p:xfrm>
          <a:off x="6324600" y="3276600"/>
          <a:ext cx="1512888" cy="538163"/>
        </p:xfrm>
        <a:graphic>
          <a:graphicData uri="http://schemas.openxmlformats.org/presentationml/2006/ole">
            <p:oleObj spid="_x0000_s14346" name="Equation" r:id="rId11" imgW="571320" imgH="203040" progId="Equation.DSMT4">
              <p:embed/>
            </p:oleObj>
          </a:graphicData>
        </a:graphic>
      </p:graphicFrame>
      <p:graphicFrame>
        <p:nvGraphicFramePr>
          <p:cNvPr id="14347" name="Object 9"/>
          <p:cNvGraphicFramePr>
            <a:graphicFrameLocks noChangeAspect="1"/>
          </p:cNvGraphicFramePr>
          <p:nvPr/>
        </p:nvGraphicFramePr>
        <p:xfrm>
          <a:off x="1981200" y="4038600"/>
          <a:ext cx="436563" cy="436563"/>
        </p:xfrm>
        <a:graphic>
          <a:graphicData uri="http://schemas.openxmlformats.org/presentationml/2006/ole">
            <p:oleObj spid="_x0000_s14347" name="Equation" r:id="rId12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0834BF-E3C9-4D7F-A506-5C4711B0E7AD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33475" y="1066800"/>
          <a:ext cx="5562600" cy="5248275"/>
        </p:xfrm>
        <a:graphic>
          <a:graphicData uri="http://schemas.openxmlformats.org/presentationml/2006/ole">
            <p:oleObj spid="_x0000_s15362" name="Equation" r:id="rId3" imgW="1803240" imgH="1701720" progId="Equation.DSMT4">
              <p:embed/>
            </p:oleObj>
          </a:graphicData>
        </a:graphic>
      </p:graphicFrame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1057275" y="16002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1819275" y="9906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52400" y="1858963"/>
            <a:ext cx="54927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チューリングマシンの符号化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651125" y="3254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入力記号</a:t>
            </a:r>
          </a:p>
        </p:txBody>
      </p:sp>
      <p:sp>
        <p:nvSpPr>
          <p:cNvPr id="15368" name="Freeform 9"/>
          <p:cNvSpPr>
            <a:spLocks/>
          </p:cNvSpPr>
          <p:nvPr/>
        </p:nvSpPr>
        <p:spPr bwMode="auto">
          <a:xfrm>
            <a:off x="1895475" y="1524000"/>
            <a:ext cx="4114800" cy="3962400"/>
          </a:xfrm>
          <a:custGeom>
            <a:avLst/>
            <a:gdLst>
              <a:gd name="T0" fmla="*/ 2147483647 w 2592"/>
              <a:gd name="T1" fmla="*/ 0 h 2496"/>
              <a:gd name="T2" fmla="*/ 0 w 2592"/>
              <a:gd name="T3" fmla="*/ 2147483647 h 2496"/>
              <a:gd name="T4" fmla="*/ 2147483647 w 2592"/>
              <a:gd name="T5" fmla="*/ 2147483647 h 2496"/>
              <a:gd name="T6" fmla="*/ 2147483647 w 2592"/>
              <a:gd name="T7" fmla="*/ 2147483647 h 2496"/>
              <a:gd name="T8" fmla="*/ 2147483647 w 2592"/>
              <a:gd name="T9" fmla="*/ 0 h 24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92"/>
              <a:gd name="T16" fmla="*/ 0 h 2496"/>
              <a:gd name="T17" fmla="*/ 2592 w 2592"/>
              <a:gd name="T18" fmla="*/ 2496 h 24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92" h="2496">
                <a:moveTo>
                  <a:pt x="192" y="0"/>
                </a:moveTo>
                <a:lnTo>
                  <a:pt x="0" y="192"/>
                </a:lnTo>
                <a:lnTo>
                  <a:pt x="2304" y="2496"/>
                </a:lnTo>
                <a:lnTo>
                  <a:pt x="2592" y="2208"/>
                </a:lnTo>
                <a:lnTo>
                  <a:pt x="19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9" name="AutoShape 13"/>
          <p:cNvSpPr>
            <a:spLocks noChangeArrowheads="1"/>
          </p:cNvSpPr>
          <p:nvPr/>
        </p:nvSpPr>
        <p:spPr bwMode="auto">
          <a:xfrm>
            <a:off x="6172200" y="2514600"/>
            <a:ext cx="2819400" cy="1447800"/>
          </a:xfrm>
          <a:prstGeom prst="wedgeRoundRectCallout">
            <a:avLst>
              <a:gd name="adj1" fmla="val -49551"/>
              <a:gd name="adj2" fmla="val -694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6400800" y="2667000"/>
            <a:ext cx="2530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上の方の行は</a:t>
            </a:r>
          </a:p>
          <a:p>
            <a:r>
              <a:rPr lang="ja-JP" altLang="en-US"/>
              <a:t>符号化にそって</a:t>
            </a:r>
          </a:p>
          <a:p>
            <a:r>
              <a:rPr lang="ja-JP" altLang="en-US"/>
              <a:t>ないので</a:t>
            </a:r>
            <a:r>
              <a:rPr lang="en-US" altLang="ja-JP"/>
              <a:t>×</a:t>
            </a:r>
            <a:r>
              <a:rPr lang="ja-JP" altLang="en-US"/>
              <a:t>が多い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3293EA-6B37-40EC-A517-F9E1B5299786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63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で認識不可能な言語</a:t>
            </a:r>
          </a:p>
        </p:txBody>
      </p:sp>
      <p:sp>
        <p:nvSpPr>
          <p:cNvPr id="16391" name="Text Box 2051"/>
          <p:cNvSpPr txBox="1">
            <a:spLocks noChangeArrowheads="1"/>
          </p:cNvSpPr>
          <p:nvPr/>
        </p:nvSpPr>
        <p:spPr bwMode="auto">
          <a:xfrm>
            <a:off x="609600" y="609600"/>
            <a:ext cx="669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計算の表に基づいて次のような言語を構成できる。</a:t>
            </a:r>
          </a:p>
        </p:txBody>
      </p:sp>
      <p:graphicFrame>
        <p:nvGraphicFramePr>
          <p:cNvPr id="16386" name="Object 2048"/>
          <p:cNvGraphicFramePr>
            <a:graphicFrameLocks noChangeAspect="1"/>
          </p:cNvGraphicFramePr>
          <p:nvPr/>
        </p:nvGraphicFramePr>
        <p:xfrm>
          <a:off x="533400" y="1219200"/>
          <a:ext cx="7916863" cy="560388"/>
        </p:xfrm>
        <a:graphic>
          <a:graphicData uri="http://schemas.openxmlformats.org/presentationml/2006/ole">
            <p:oleObj spid="_x0000_s16386" name="Equation" r:id="rId3" imgW="3238200" imgH="228600" progId="Equation.DSMT4">
              <p:embed/>
            </p:oleObj>
          </a:graphicData>
        </a:graphic>
      </p:graphicFrame>
      <p:sp>
        <p:nvSpPr>
          <p:cNvPr id="16392" name="Text Box 2053"/>
          <p:cNvSpPr txBox="1">
            <a:spLocks noChangeArrowheads="1"/>
          </p:cNvSpPr>
          <p:nvPr/>
        </p:nvSpPr>
        <p:spPr bwMode="auto">
          <a:xfrm>
            <a:off x="593725" y="2459038"/>
            <a:ext cx="6313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この言語は、計算の表において、</a:t>
            </a:r>
          </a:p>
          <a:p>
            <a:r>
              <a:rPr lang="ja-JP" altLang="en-US"/>
              <a:t>対角成分が</a:t>
            </a:r>
            <a:r>
              <a:rPr lang="en-US" altLang="ja-JP"/>
              <a:t>×</a:t>
            </a:r>
            <a:r>
              <a:rPr lang="ja-JP" altLang="en-US"/>
              <a:t>となるような　　　すべてからなる。</a:t>
            </a:r>
          </a:p>
        </p:txBody>
      </p:sp>
      <p:graphicFrame>
        <p:nvGraphicFramePr>
          <p:cNvPr id="16387" name="Object 2049"/>
          <p:cNvGraphicFramePr>
            <a:graphicFrameLocks noChangeAspect="1"/>
          </p:cNvGraphicFramePr>
          <p:nvPr/>
        </p:nvGraphicFramePr>
        <p:xfrm>
          <a:off x="4114800" y="2895600"/>
          <a:ext cx="403225" cy="404813"/>
        </p:xfrm>
        <a:graphic>
          <a:graphicData uri="http://schemas.openxmlformats.org/presentationml/2006/ole">
            <p:oleObj spid="_x0000_s16387" name="Equation" r:id="rId4" imgW="164880" imgH="164880" progId="Equation.DSMT4">
              <p:embed/>
            </p:oleObj>
          </a:graphicData>
        </a:graphic>
      </p:graphicFrame>
      <p:sp>
        <p:nvSpPr>
          <p:cNvPr id="16393" name="Text Box 2055"/>
          <p:cNvSpPr txBox="1">
            <a:spLocks noChangeArrowheads="1"/>
          </p:cNvSpPr>
          <p:nvPr/>
        </p:nvSpPr>
        <p:spPr bwMode="auto">
          <a:xfrm>
            <a:off x="441325" y="3525838"/>
            <a:ext cx="427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このとき、次の命題が成り立つ。</a:t>
            </a:r>
          </a:p>
        </p:txBody>
      </p:sp>
      <p:sp>
        <p:nvSpPr>
          <p:cNvPr id="16394" name="AutoShape 2056"/>
          <p:cNvSpPr>
            <a:spLocks noChangeArrowheads="1"/>
          </p:cNvSpPr>
          <p:nvPr/>
        </p:nvSpPr>
        <p:spPr bwMode="auto">
          <a:xfrm>
            <a:off x="304800" y="4114800"/>
            <a:ext cx="8305800" cy="144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5" name="Text Box 2057"/>
          <p:cNvSpPr txBox="1">
            <a:spLocks noChangeArrowheads="1"/>
          </p:cNvSpPr>
          <p:nvPr/>
        </p:nvSpPr>
        <p:spPr bwMode="auto">
          <a:xfrm>
            <a:off x="669925" y="4537075"/>
            <a:ext cx="6732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　　　　はいかなる</a:t>
            </a:r>
            <a:r>
              <a:rPr lang="en-US" altLang="ja-JP"/>
              <a:t>TM</a:t>
            </a:r>
            <a:r>
              <a:rPr lang="ja-JP" altLang="en-US"/>
              <a:t>によっても認識されない。</a:t>
            </a:r>
          </a:p>
        </p:txBody>
      </p:sp>
      <p:graphicFrame>
        <p:nvGraphicFramePr>
          <p:cNvPr id="16388" name="Object 2050"/>
          <p:cNvGraphicFramePr>
            <a:graphicFrameLocks noChangeAspect="1"/>
          </p:cNvGraphicFramePr>
          <p:nvPr/>
        </p:nvGraphicFramePr>
        <p:xfrm>
          <a:off x="1371600" y="4495800"/>
          <a:ext cx="684213" cy="528638"/>
        </p:xfrm>
        <a:graphic>
          <a:graphicData uri="http://schemas.openxmlformats.org/presentationml/2006/ole">
            <p:oleObj spid="_x0000_s16388" name="Equation" r:id="rId5" imgW="2793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5321E-3CEE-4BB7-860E-2B501A3F6BC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６－１．</a:t>
            </a:r>
            <a:r>
              <a:rPr lang="en-US" altLang="ja-JP" smtClean="0"/>
              <a:t>TM</a:t>
            </a:r>
            <a:r>
              <a:rPr lang="ja-JP" altLang="en-US" smtClean="0"/>
              <a:t>の符号化</a:t>
            </a:r>
          </a:p>
        </p:txBody>
      </p:sp>
      <p:sp>
        <p:nvSpPr>
          <p:cNvPr id="1030" name="Text Box 49"/>
          <p:cNvSpPr txBox="1">
            <a:spLocks noChangeArrowheads="1"/>
          </p:cNvSpPr>
          <p:nvPr/>
        </p:nvSpPr>
        <p:spPr bwMode="auto">
          <a:xfrm>
            <a:off x="685800" y="838200"/>
            <a:ext cx="73421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これまで、チューリングマシンで様々な“計算”が行える</a:t>
            </a:r>
          </a:p>
          <a:p>
            <a:r>
              <a:rPr lang="ja-JP" altLang="en-US"/>
              <a:t>ことを見てきた。ここでは、チューリングマシンは、一種の</a:t>
            </a:r>
          </a:p>
          <a:p>
            <a:r>
              <a:rPr lang="ja-JP" altLang="en-US"/>
              <a:t>“数”であることをみていく。</a:t>
            </a:r>
          </a:p>
        </p:txBody>
      </p:sp>
      <p:graphicFrame>
        <p:nvGraphicFramePr>
          <p:cNvPr id="1026" name="Object 57"/>
          <p:cNvGraphicFramePr>
            <a:graphicFrameLocks noChangeAspect="1"/>
          </p:cNvGraphicFramePr>
          <p:nvPr/>
        </p:nvGraphicFramePr>
        <p:xfrm>
          <a:off x="1828800" y="2819400"/>
          <a:ext cx="2921000" cy="457200"/>
        </p:xfrm>
        <a:graphic>
          <a:graphicData uri="http://schemas.openxmlformats.org/presentationml/2006/ole">
            <p:oleObj spid="_x0000_s1026" name="Equation" r:id="rId3" imgW="1460160" imgH="228600" progId="Equation.DSMT4">
              <p:embed/>
            </p:oleObj>
          </a:graphicData>
        </a:graphic>
      </p:graphicFrame>
      <p:sp>
        <p:nvSpPr>
          <p:cNvPr id="1031" name="AutoShape 58"/>
          <p:cNvSpPr>
            <a:spLocks noChangeArrowheads="1"/>
          </p:cNvSpPr>
          <p:nvPr/>
        </p:nvSpPr>
        <p:spPr bwMode="auto">
          <a:xfrm>
            <a:off x="2895600" y="3429000"/>
            <a:ext cx="990600" cy="1676400"/>
          </a:xfrm>
          <a:prstGeom prst="upDownArrow">
            <a:avLst>
              <a:gd name="adj1" fmla="val 50000"/>
              <a:gd name="adj2" fmla="val 338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027" name="Object 59"/>
          <p:cNvGraphicFramePr>
            <a:graphicFrameLocks noChangeAspect="1"/>
          </p:cNvGraphicFramePr>
          <p:nvPr/>
        </p:nvGraphicFramePr>
        <p:xfrm>
          <a:off x="1676400" y="5410200"/>
          <a:ext cx="4038600" cy="508000"/>
        </p:xfrm>
        <a:graphic>
          <a:graphicData uri="http://schemas.openxmlformats.org/presentationml/2006/ole">
            <p:oleObj spid="_x0000_s1027" name="Equation" r:id="rId4" imgW="2019240" imgH="253800" progId="Equation.DSMT4">
              <p:embed/>
            </p:oleObj>
          </a:graphicData>
        </a:graphic>
      </p:graphicFrame>
      <p:sp>
        <p:nvSpPr>
          <p:cNvPr id="1032" name="AutoShape 60"/>
          <p:cNvSpPr>
            <a:spLocks noChangeArrowheads="1"/>
          </p:cNvSpPr>
          <p:nvPr/>
        </p:nvSpPr>
        <p:spPr bwMode="auto">
          <a:xfrm>
            <a:off x="6400800" y="4648200"/>
            <a:ext cx="2209800" cy="1600200"/>
          </a:xfrm>
          <a:prstGeom prst="wedgeRoundRectCallout">
            <a:avLst>
              <a:gd name="adj1" fmla="val -83407"/>
              <a:gd name="adj2" fmla="val 160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3" name="AutoShape 61"/>
          <p:cNvSpPr>
            <a:spLocks noChangeArrowheads="1"/>
          </p:cNvSpPr>
          <p:nvPr/>
        </p:nvSpPr>
        <p:spPr bwMode="auto">
          <a:xfrm>
            <a:off x="5638800" y="2057400"/>
            <a:ext cx="2971800" cy="1143000"/>
          </a:xfrm>
          <a:prstGeom prst="wedgeRoundRectCallout">
            <a:avLst>
              <a:gd name="adj1" fmla="val -72278"/>
              <a:gd name="adj2" fmla="val 31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4" name="Text Box 62"/>
          <p:cNvSpPr txBox="1">
            <a:spLocks noChangeArrowheads="1"/>
          </p:cNvSpPr>
          <p:nvPr/>
        </p:nvSpPr>
        <p:spPr bwMode="auto">
          <a:xfrm>
            <a:off x="5851525" y="2403475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の数学的定義</a:t>
            </a:r>
          </a:p>
        </p:txBody>
      </p:sp>
      <p:sp>
        <p:nvSpPr>
          <p:cNvPr id="1035" name="Text Box 63"/>
          <p:cNvSpPr txBox="1">
            <a:spLocks noChangeArrowheads="1"/>
          </p:cNvSpPr>
          <p:nvPr/>
        </p:nvSpPr>
        <p:spPr bwMode="auto">
          <a:xfrm>
            <a:off x="6537325" y="4994275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の符号化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E749E5-996A-4E32-8BCF-F9BF80721D6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証明（対角線論法）</a:t>
            </a:r>
          </a:p>
        </p:txBody>
      </p:sp>
      <p:sp>
        <p:nvSpPr>
          <p:cNvPr id="17423" name="Text Box 3"/>
          <p:cNvSpPr txBox="1">
            <a:spLocks noChangeArrowheads="1"/>
          </p:cNvSpPr>
          <p:nvPr/>
        </p:nvSpPr>
        <p:spPr bwMode="auto">
          <a:xfrm>
            <a:off x="365125" y="1108075"/>
            <a:ext cx="829627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を認識する</a:t>
            </a:r>
            <a:r>
              <a:rPr lang="en-US" altLang="ja-JP"/>
              <a:t>TM</a:t>
            </a:r>
            <a:r>
              <a:rPr lang="ja-JP" altLang="en-US"/>
              <a:t>　　</a:t>
            </a:r>
            <a:r>
              <a:rPr lang="en-US" altLang="ja-JP"/>
              <a:t>T</a:t>
            </a:r>
            <a:r>
              <a:rPr lang="ja-JP" altLang="en-US"/>
              <a:t>が存在するとする。（背理法の仮定。）</a:t>
            </a:r>
          </a:p>
          <a:p>
            <a:r>
              <a:rPr lang="en-US" altLang="ja-JP"/>
              <a:t>T</a:t>
            </a:r>
            <a:r>
              <a:rPr lang="ja-JP" altLang="en-US"/>
              <a:t>の符号化したものを　　　　とする。すなわち、　　　　　　　　　　。</a:t>
            </a:r>
          </a:p>
          <a:p>
            <a:r>
              <a:rPr lang="ja-JP" altLang="en-US"/>
              <a:t>計算の表より、</a:t>
            </a:r>
          </a:p>
          <a:p>
            <a:endParaRPr lang="ja-JP" altLang="en-US"/>
          </a:p>
          <a:p>
            <a:r>
              <a:rPr lang="ja-JP" altLang="en-US"/>
              <a:t>の要素は○か</a:t>
            </a:r>
            <a:r>
              <a:rPr lang="en-US" altLang="ja-JP"/>
              <a:t>×</a:t>
            </a:r>
            <a:r>
              <a:rPr lang="ja-JP" altLang="en-US"/>
              <a:t>である。</a:t>
            </a:r>
          </a:p>
          <a:p>
            <a:endParaRPr lang="ja-JP" altLang="en-US"/>
          </a:p>
          <a:p>
            <a:r>
              <a:rPr lang="ja-JP" altLang="en-US"/>
              <a:t>場合１：○のとき</a:t>
            </a:r>
          </a:p>
          <a:p>
            <a:r>
              <a:rPr lang="ja-JP" altLang="en-US"/>
              <a:t>このときは、</a:t>
            </a:r>
          </a:p>
          <a:p>
            <a:r>
              <a:rPr lang="ja-JP" altLang="en-US"/>
              <a:t>　　　　　　　　　　は列　　　　　　　　　を受理するので、　　　　には</a:t>
            </a:r>
          </a:p>
          <a:p>
            <a:r>
              <a:rPr lang="ja-JP" altLang="en-US"/>
              <a:t>含まれない。しかし、</a:t>
            </a:r>
            <a:r>
              <a:rPr lang="en-US" altLang="ja-JP"/>
              <a:t>T</a:t>
            </a:r>
            <a:r>
              <a:rPr lang="ja-JP" altLang="en-US"/>
              <a:t>は受理しており矛盾である。</a:t>
            </a:r>
          </a:p>
          <a:p>
            <a:r>
              <a:rPr lang="ja-JP" altLang="en-US"/>
              <a:t>場合２：</a:t>
            </a:r>
            <a:r>
              <a:rPr lang="en-US" altLang="ja-JP"/>
              <a:t>×</a:t>
            </a:r>
            <a:r>
              <a:rPr lang="ja-JP" altLang="en-US"/>
              <a:t>のとき</a:t>
            </a:r>
          </a:p>
          <a:p>
            <a:r>
              <a:rPr lang="ja-JP" altLang="en-US"/>
              <a:t>今度は、　　　が　　　　　　に入るのに</a:t>
            </a:r>
            <a:r>
              <a:rPr lang="en-US" altLang="ja-JP"/>
              <a:t>T</a:t>
            </a:r>
            <a:r>
              <a:rPr lang="ja-JP" altLang="en-US"/>
              <a:t>は受理しない。</a:t>
            </a:r>
          </a:p>
          <a:p>
            <a:r>
              <a:rPr lang="ja-JP" altLang="en-US"/>
              <a:t>よって、こちらも矛盾である。</a:t>
            </a:r>
          </a:p>
          <a:p>
            <a:endParaRPr lang="ja-JP" altLang="en-US"/>
          </a:p>
          <a:p>
            <a:r>
              <a:rPr lang="ja-JP" altLang="en-US"/>
              <a:t>以上より、　　　　を認識する　　</a:t>
            </a:r>
            <a:r>
              <a:rPr lang="en-US" altLang="ja-JP"/>
              <a:t>TM</a:t>
            </a:r>
            <a:r>
              <a:rPr lang="ja-JP" altLang="en-US"/>
              <a:t>　は存在しない。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17410" name="Equation" r:id="rId3" imgW="380880" imgH="190440" progId="Equation.DSMT4">
              <p:embed/>
            </p:oleObj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457200" y="1066800"/>
          <a:ext cx="669925" cy="517525"/>
        </p:xfrm>
        <a:graphic>
          <a:graphicData uri="http://schemas.openxmlformats.org/presentationml/2006/ole">
            <p:oleObj spid="_x0000_s17411" name="Equation" r:id="rId4" imgW="279360" imgH="215640" progId="Equation.DSMT4">
              <p:embed/>
            </p:oleObj>
          </a:graphicData>
        </a:graphic>
      </p:graphicFrame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3429000" y="1524000"/>
          <a:ext cx="487363" cy="396875"/>
        </p:xfrm>
        <a:graphic>
          <a:graphicData uri="http://schemas.openxmlformats.org/presentationml/2006/ole">
            <p:oleObj spid="_x0000_s17412" name="Equation" r:id="rId5" imgW="203040" imgH="164880" progId="Equation.DSMT4">
              <p:embed/>
            </p:oleObj>
          </a:graphicData>
        </a:graphic>
      </p:graphicFrame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6324600" y="1524000"/>
          <a:ext cx="1887538" cy="487363"/>
        </p:xfrm>
        <a:graphic>
          <a:graphicData uri="http://schemas.openxmlformats.org/presentationml/2006/ole">
            <p:oleObj spid="_x0000_s17413" name="Equation" r:id="rId6" imgW="787320" imgH="203040" progId="Equation.DSMT4">
              <p:embed/>
            </p:oleObj>
          </a:graphicData>
        </a:graphic>
      </p:graphicFrame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533400" y="2239963"/>
          <a:ext cx="1249363" cy="488950"/>
        </p:xfrm>
        <a:graphic>
          <a:graphicData uri="http://schemas.openxmlformats.org/presentationml/2006/ole">
            <p:oleObj spid="_x0000_s17414" name="Equation" r:id="rId7" imgW="520560" imgH="203040" progId="Equation.DSMT4">
              <p:embed/>
            </p:oleObj>
          </a:graphicData>
        </a:graphic>
      </p:graphicFrame>
      <p:graphicFrame>
        <p:nvGraphicFramePr>
          <p:cNvPr id="17415" name="Object 5"/>
          <p:cNvGraphicFramePr>
            <a:graphicFrameLocks noChangeAspect="1"/>
          </p:cNvGraphicFramePr>
          <p:nvPr/>
        </p:nvGraphicFramePr>
        <p:xfrm>
          <a:off x="457200" y="4038600"/>
          <a:ext cx="1828800" cy="471488"/>
        </p:xfrm>
        <a:graphic>
          <a:graphicData uri="http://schemas.openxmlformats.org/presentationml/2006/ole">
            <p:oleObj spid="_x0000_s17415" name="Equation" r:id="rId8" imgW="787320" imgH="203040" progId="Equation.DSMT4">
              <p:embed/>
            </p:oleObj>
          </a:graphicData>
        </a:graphic>
      </p:graphicFrame>
      <p:graphicFrame>
        <p:nvGraphicFramePr>
          <p:cNvPr id="17416" name="Object 6"/>
          <p:cNvGraphicFramePr>
            <a:graphicFrameLocks noChangeAspect="1"/>
          </p:cNvGraphicFramePr>
          <p:nvPr/>
        </p:nvGraphicFramePr>
        <p:xfrm>
          <a:off x="3124200" y="4038600"/>
          <a:ext cx="1770063" cy="412750"/>
        </p:xfrm>
        <a:graphic>
          <a:graphicData uri="http://schemas.openxmlformats.org/presentationml/2006/ole">
            <p:oleObj spid="_x0000_s17416" name="Equation" r:id="rId9" imgW="761760" imgH="177480" progId="Equation.DSMT4">
              <p:embed/>
            </p:oleObj>
          </a:graphicData>
        </a:graphic>
      </p:graphicFrame>
      <p:graphicFrame>
        <p:nvGraphicFramePr>
          <p:cNvPr id="17417" name="Object 7"/>
          <p:cNvGraphicFramePr>
            <a:graphicFrameLocks noChangeAspect="1"/>
          </p:cNvGraphicFramePr>
          <p:nvPr/>
        </p:nvGraphicFramePr>
        <p:xfrm>
          <a:off x="7162800" y="4038600"/>
          <a:ext cx="669925" cy="517525"/>
        </p:xfrm>
        <a:graphic>
          <a:graphicData uri="http://schemas.openxmlformats.org/presentationml/2006/ole">
            <p:oleObj spid="_x0000_s17417" name="Equation" r:id="rId10" imgW="279360" imgH="215640" progId="Equation.DSMT4">
              <p:embed/>
            </p:oleObj>
          </a:graphicData>
        </a:graphic>
      </p:graphicFrame>
      <p:graphicFrame>
        <p:nvGraphicFramePr>
          <p:cNvPr id="17418" name="Object 8"/>
          <p:cNvGraphicFramePr>
            <a:graphicFrameLocks noChangeAspect="1"/>
          </p:cNvGraphicFramePr>
          <p:nvPr/>
        </p:nvGraphicFramePr>
        <p:xfrm>
          <a:off x="1676400" y="5181600"/>
          <a:ext cx="471488" cy="382588"/>
        </p:xfrm>
        <a:graphic>
          <a:graphicData uri="http://schemas.openxmlformats.org/presentationml/2006/ole">
            <p:oleObj spid="_x0000_s17418" name="Equation" r:id="rId11" imgW="203040" imgH="164880" progId="Equation.DSMT4">
              <p:embed/>
            </p:oleObj>
          </a:graphicData>
        </a:graphic>
      </p:graphicFrame>
      <p:graphicFrame>
        <p:nvGraphicFramePr>
          <p:cNvPr id="17419" name="Object 9"/>
          <p:cNvGraphicFramePr>
            <a:graphicFrameLocks noChangeAspect="1"/>
          </p:cNvGraphicFramePr>
          <p:nvPr/>
        </p:nvGraphicFramePr>
        <p:xfrm>
          <a:off x="2667000" y="5029200"/>
          <a:ext cx="669925" cy="517525"/>
        </p:xfrm>
        <a:graphic>
          <a:graphicData uri="http://schemas.openxmlformats.org/presentationml/2006/ole">
            <p:oleObj spid="_x0000_s17419" name="Equation" r:id="rId12" imgW="279360" imgH="215640" progId="Equation.DSMT4">
              <p:embed/>
            </p:oleObj>
          </a:graphicData>
        </a:graphic>
      </p:graphicFrame>
      <p:graphicFrame>
        <p:nvGraphicFramePr>
          <p:cNvPr id="17420" name="Object 10"/>
          <p:cNvGraphicFramePr>
            <a:graphicFrameLocks noChangeAspect="1"/>
          </p:cNvGraphicFramePr>
          <p:nvPr/>
        </p:nvGraphicFramePr>
        <p:xfrm>
          <a:off x="1828800" y="6172200"/>
          <a:ext cx="669925" cy="517525"/>
        </p:xfrm>
        <a:graphic>
          <a:graphicData uri="http://schemas.openxmlformats.org/presentationml/2006/ole">
            <p:oleObj spid="_x0000_s17420" name="Equation" r:id="rId13" imgW="2793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3A581-889C-4B93-8FC4-A9F4AD485761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における停止能力</a:t>
            </a:r>
          </a:p>
        </p:txBody>
      </p:sp>
      <p:sp>
        <p:nvSpPr>
          <p:cNvPr id="18440" name="AutoShape 3"/>
          <p:cNvSpPr>
            <a:spLocks noChangeArrowheads="1"/>
          </p:cNvSpPr>
          <p:nvPr/>
        </p:nvSpPr>
        <p:spPr bwMode="auto">
          <a:xfrm>
            <a:off x="228600" y="914400"/>
            <a:ext cx="8305800" cy="182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1" name="Text Box 4"/>
          <p:cNvSpPr txBox="1">
            <a:spLocks noChangeArrowheads="1"/>
          </p:cNvSpPr>
          <p:nvPr/>
        </p:nvSpPr>
        <p:spPr bwMode="auto">
          <a:xfrm>
            <a:off x="593725" y="1336675"/>
            <a:ext cx="7488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必ず停止する</a:t>
            </a:r>
            <a:r>
              <a:rPr lang="en-US" altLang="ja-JP"/>
              <a:t>TM</a:t>
            </a:r>
            <a:r>
              <a:rPr lang="ja-JP" altLang="en-US"/>
              <a:t>では認識できないが、</a:t>
            </a:r>
          </a:p>
          <a:p>
            <a:r>
              <a:rPr lang="ja-JP" altLang="en-US"/>
              <a:t>そのような制限のない</a:t>
            </a:r>
            <a:r>
              <a:rPr lang="en-US" altLang="ja-JP"/>
              <a:t>TM</a:t>
            </a:r>
            <a:r>
              <a:rPr lang="ja-JP" altLang="en-US"/>
              <a:t>でなら認識できる　　　　　　上の</a:t>
            </a:r>
          </a:p>
          <a:p>
            <a:r>
              <a:rPr lang="ja-JP" altLang="en-US"/>
              <a:t>言語　　　　　が存在する。</a:t>
            </a:r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1447800" y="2057400"/>
          <a:ext cx="684213" cy="528638"/>
        </p:xfrm>
        <a:graphic>
          <a:graphicData uri="http://schemas.openxmlformats.org/presentationml/2006/ole">
            <p:oleObj spid="_x0000_s18434" name="Equation" r:id="rId3" imgW="279360" imgH="215640" progId="Equation.DSMT4">
              <p:embed/>
            </p:oleObj>
          </a:graphicData>
        </a:graphic>
      </p:graphicFrame>
      <p:graphicFrame>
        <p:nvGraphicFramePr>
          <p:cNvPr id="18435" name="Object 1"/>
          <p:cNvGraphicFramePr>
            <a:graphicFrameLocks noChangeAspect="1"/>
          </p:cNvGraphicFramePr>
          <p:nvPr/>
        </p:nvGraphicFramePr>
        <p:xfrm>
          <a:off x="6400800" y="1676400"/>
          <a:ext cx="869950" cy="498475"/>
        </p:xfrm>
        <a:graphic>
          <a:graphicData uri="http://schemas.openxmlformats.org/presentationml/2006/ole">
            <p:oleObj spid="_x0000_s18435" name="Equation" r:id="rId4" imgW="355320" imgH="203040" progId="Equation.DSMT4">
              <p:embed/>
            </p:oleObj>
          </a:graphicData>
        </a:graphic>
      </p:graphicFrame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365125" y="2992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457200" y="3657600"/>
          <a:ext cx="8164513" cy="438150"/>
        </p:xfrm>
        <a:graphic>
          <a:graphicData uri="http://schemas.openxmlformats.org/presentationml/2006/ole">
            <p:oleObj spid="_x0000_s18436" name="Equation" r:id="rId5" imgW="4267080" imgH="228600" progId="Equation.DSMT4">
              <p:embed/>
            </p:oleObj>
          </a:graphicData>
        </a:graphic>
      </p:graphicFrame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593725" y="4135438"/>
            <a:ext cx="742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　　　　が命題の言語であることを示す。</a:t>
            </a:r>
          </a:p>
        </p:txBody>
      </p:sp>
      <p:graphicFrame>
        <p:nvGraphicFramePr>
          <p:cNvPr id="18437" name="Object 3"/>
          <p:cNvGraphicFramePr>
            <a:graphicFrameLocks noChangeAspect="1"/>
          </p:cNvGraphicFramePr>
          <p:nvPr/>
        </p:nvGraphicFramePr>
        <p:xfrm>
          <a:off x="2895600" y="4114800"/>
          <a:ext cx="534988" cy="414338"/>
        </p:xfrm>
        <a:graphic>
          <a:graphicData uri="http://schemas.openxmlformats.org/presentationml/2006/ole">
            <p:oleObj spid="_x0000_s18437" name="Equation" r:id="rId6" imgW="2793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0988E-8703-4255-8BC5-E30F5E8FD422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9464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0089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この言語は、必ず停止する言語では認識できない。</a:t>
            </a:r>
          </a:p>
          <a:p>
            <a:r>
              <a:rPr lang="ja-JP" altLang="en-US"/>
              <a:t>背理法（対角線論法）により証明する。</a:t>
            </a:r>
          </a:p>
          <a:p>
            <a:r>
              <a:rPr lang="ja-JP" altLang="en-US"/>
              <a:t>必ず停止する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が存在すると仮定する。（背理法の仮定）</a:t>
            </a:r>
          </a:p>
          <a:p>
            <a:r>
              <a:rPr lang="ja-JP" altLang="en-US"/>
              <a:t>このとき、符号化によって、　　　　　　を得る。</a:t>
            </a:r>
          </a:p>
          <a:p>
            <a:r>
              <a:rPr lang="ja-JP" altLang="en-US"/>
              <a:t>このとき、列　　　　を入力しても停止する。</a:t>
            </a:r>
          </a:p>
          <a:p>
            <a:r>
              <a:rPr lang="ja-JP" altLang="en-US"/>
              <a:t>すると、前の議論と同様にして、</a:t>
            </a:r>
            <a:r>
              <a:rPr lang="en-US" altLang="ja-JP"/>
              <a:t>T</a:t>
            </a:r>
            <a:r>
              <a:rPr lang="ja-JP" altLang="en-US"/>
              <a:t>が　　　を受理しても、</a:t>
            </a:r>
          </a:p>
          <a:p>
            <a:r>
              <a:rPr lang="ja-JP" altLang="en-US"/>
              <a:t>受理しなくても矛盾が生じる。</a:t>
            </a:r>
          </a:p>
          <a:p>
            <a:endParaRPr lang="ja-JP" altLang="en-US"/>
          </a:p>
          <a:p>
            <a:r>
              <a:rPr lang="ja-JP" altLang="en-US"/>
              <a:t>一方、必ず停止するという条件をはずすと、次のように</a:t>
            </a:r>
          </a:p>
          <a:p>
            <a:r>
              <a:rPr lang="ja-JP" altLang="en-US"/>
              <a:t>簡単に認識可能。</a:t>
            </a:r>
          </a:p>
          <a:p>
            <a:r>
              <a:rPr lang="en-US" altLang="ja-JP"/>
              <a:t>T</a:t>
            </a:r>
            <a:r>
              <a:rPr lang="ja-JP" altLang="en-US"/>
              <a:t>の列　　に対する動作をシミュレートして、</a:t>
            </a:r>
          </a:p>
          <a:p>
            <a:r>
              <a:rPr lang="ja-JP" altLang="en-US"/>
              <a:t>非受理状態で停止したときのみ受理をする。</a:t>
            </a:r>
          </a:p>
          <a:p>
            <a:endParaRPr lang="ja-JP" altLang="en-US"/>
          </a:p>
          <a:p>
            <a:r>
              <a:rPr lang="ja-JP" altLang="en-US"/>
              <a:t>以上より、必ず停止する</a:t>
            </a:r>
            <a:r>
              <a:rPr lang="en-US" altLang="ja-JP"/>
              <a:t>TM</a:t>
            </a:r>
            <a:r>
              <a:rPr lang="ja-JP" altLang="en-US"/>
              <a:t>は、</a:t>
            </a:r>
            <a:r>
              <a:rPr lang="en-US" altLang="ja-JP"/>
              <a:t>TM</a:t>
            </a:r>
            <a:r>
              <a:rPr lang="ja-JP" altLang="en-US"/>
              <a:t>より能力が小さい。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3962400" y="1828800"/>
          <a:ext cx="1219200" cy="390525"/>
        </p:xfrm>
        <a:graphic>
          <a:graphicData uri="http://schemas.openxmlformats.org/presentationml/2006/ole">
            <p:oleObj spid="_x0000_s19458" name="Equation" r:id="rId3" imgW="634680" imgH="203040" progId="Equation.DSMT4">
              <p:embed/>
            </p:oleObj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2209800" y="2209800"/>
          <a:ext cx="390525" cy="317500"/>
        </p:xfrm>
        <a:graphic>
          <a:graphicData uri="http://schemas.openxmlformats.org/presentationml/2006/ole">
            <p:oleObj spid="_x0000_s19459" name="Equation" r:id="rId4" imgW="203040" imgH="164880" progId="Equation.DSMT4">
              <p:embed/>
            </p:oleObj>
          </a:graphicData>
        </a:graphic>
      </p:graphicFrame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5257800" y="2590800"/>
          <a:ext cx="390525" cy="317500"/>
        </p:xfrm>
        <a:graphic>
          <a:graphicData uri="http://schemas.openxmlformats.org/presentationml/2006/ole">
            <p:oleObj spid="_x0000_s19460" name="Equation" r:id="rId5" imgW="203040" imgH="164880" progId="Equation.DSMT4">
              <p:embed/>
            </p:oleObj>
          </a:graphicData>
        </a:graphic>
      </p:graphicFrame>
      <p:graphicFrame>
        <p:nvGraphicFramePr>
          <p:cNvPr id="19461" name="Object 6"/>
          <p:cNvGraphicFramePr>
            <a:graphicFrameLocks noChangeAspect="1"/>
          </p:cNvGraphicFramePr>
          <p:nvPr/>
        </p:nvGraphicFramePr>
        <p:xfrm>
          <a:off x="1371600" y="4419600"/>
          <a:ext cx="390525" cy="317500"/>
        </p:xfrm>
        <a:graphic>
          <a:graphicData uri="http://schemas.openxmlformats.org/presentationml/2006/ole">
            <p:oleObj spid="_x0000_s19461" name="Equation" r:id="rId6" imgW="203040" imgH="164880" progId="Equation.DSMT4">
              <p:embed/>
            </p:oleObj>
          </a:graphicData>
        </a:graphic>
      </p:graphicFrame>
      <p:graphicFrame>
        <p:nvGraphicFramePr>
          <p:cNvPr id="19462" name="Object 7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19462" name="Equation" r:id="rId7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9536E5-EA70-423E-976D-2EE9DFEB5249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31747" name="AutoShape 10"/>
          <p:cNvSpPr>
            <a:spLocks noChangeArrowheads="1"/>
          </p:cNvSpPr>
          <p:nvPr/>
        </p:nvSpPr>
        <p:spPr bwMode="auto">
          <a:xfrm>
            <a:off x="762000" y="2438400"/>
            <a:ext cx="6934200" cy="4038600"/>
          </a:xfrm>
          <a:prstGeom prst="roundRect">
            <a:avLst>
              <a:gd name="adj" fmla="val 16667"/>
            </a:avLst>
          </a:prstGeom>
          <a:solidFill>
            <a:schemeClr val="bg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48" name="AutoShape 8"/>
          <p:cNvSpPr>
            <a:spLocks noChangeArrowheads="1"/>
          </p:cNvSpPr>
          <p:nvPr/>
        </p:nvSpPr>
        <p:spPr bwMode="auto">
          <a:xfrm>
            <a:off x="990600" y="3048000"/>
            <a:ext cx="6019800" cy="3200400"/>
          </a:xfrm>
          <a:prstGeom prst="roundRect">
            <a:avLst>
              <a:gd name="adj" fmla="val 16667"/>
            </a:avLst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49" name="AutoShape 13"/>
          <p:cNvSpPr>
            <a:spLocks noChangeArrowheads="1"/>
          </p:cNvSpPr>
          <p:nvPr/>
        </p:nvSpPr>
        <p:spPr bwMode="auto">
          <a:xfrm>
            <a:off x="1066800" y="3733800"/>
            <a:ext cx="4953000" cy="2362200"/>
          </a:xfrm>
          <a:prstGeom prst="roundRect">
            <a:avLst>
              <a:gd name="adj" fmla="val 16667"/>
            </a:avLst>
          </a:prstGeom>
          <a:solidFill>
            <a:srgbClr val="3366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00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言語間の関係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533400" y="1087438"/>
            <a:ext cx="7304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言語には、</a:t>
            </a:r>
            <a:r>
              <a:rPr lang="en-US" altLang="ja-JP"/>
              <a:t>TM</a:t>
            </a:r>
            <a:r>
              <a:rPr lang="ja-JP" altLang="en-US"/>
              <a:t>認識不可能なもの、</a:t>
            </a:r>
            <a:r>
              <a:rPr lang="en-US" altLang="ja-JP"/>
              <a:t>TM</a:t>
            </a:r>
            <a:r>
              <a:rPr lang="ja-JP" altLang="en-US"/>
              <a:t>認識可能なもの、</a:t>
            </a:r>
          </a:p>
          <a:p>
            <a:r>
              <a:rPr lang="ja-JP" altLang="en-US"/>
              <a:t>文脈自由文法、正規言語がある。</a:t>
            </a:r>
          </a:p>
          <a:p>
            <a:r>
              <a:rPr lang="ja-JP" altLang="en-US"/>
              <a:t>これらは、真の包含関係を形成する。</a:t>
            </a:r>
          </a:p>
        </p:txBody>
      </p:sp>
      <p:sp>
        <p:nvSpPr>
          <p:cNvPr id="31752" name="AutoShape 4"/>
          <p:cNvSpPr>
            <a:spLocks noChangeArrowheads="1"/>
          </p:cNvSpPr>
          <p:nvPr/>
        </p:nvSpPr>
        <p:spPr bwMode="auto">
          <a:xfrm>
            <a:off x="1143000" y="4267200"/>
            <a:ext cx="2819400" cy="1752600"/>
          </a:xfrm>
          <a:prstGeom prst="roundRect">
            <a:avLst>
              <a:gd name="adj" fmla="val 16667"/>
            </a:avLst>
          </a:prstGeom>
          <a:solidFill>
            <a:srgbClr val="FF00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3" name="Text Box 5"/>
          <p:cNvSpPr txBox="1">
            <a:spLocks noChangeArrowheads="1"/>
          </p:cNvSpPr>
          <p:nvPr/>
        </p:nvSpPr>
        <p:spPr bwMode="auto">
          <a:xfrm>
            <a:off x="1295400" y="4267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文脈自由言語</a:t>
            </a:r>
          </a:p>
          <a:p>
            <a:r>
              <a:rPr lang="ja-JP" altLang="en-US">
                <a:solidFill>
                  <a:srgbClr val="FF0066"/>
                </a:solidFill>
              </a:rPr>
              <a:t>（</a:t>
            </a:r>
            <a:r>
              <a:rPr lang="en-US" altLang="ja-JP">
                <a:solidFill>
                  <a:srgbClr val="FF0066"/>
                </a:solidFill>
              </a:rPr>
              <a:t>CFL</a:t>
            </a:r>
            <a:r>
              <a:rPr lang="ja-JP" altLang="en-US">
                <a:solidFill>
                  <a:srgbClr val="FF0066"/>
                </a:solidFill>
              </a:rPr>
              <a:t>）</a:t>
            </a:r>
          </a:p>
        </p:txBody>
      </p:sp>
      <p:sp>
        <p:nvSpPr>
          <p:cNvPr id="31754" name="AutoShape 6"/>
          <p:cNvSpPr>
            <a:spLocks noChangeArrowheads="1"/>
          </p:cNvSpPr>
          <p:nvPr/>
        </p:nvSpPr>
        <p:spPr bwMode="auto">
          <a:xfrm>
            <a:off x="1447800" y="5105400"/>
            <a:ext cx="1752600" cy="838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279525" y="3165475"/>
            <a:ext cx="2744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TM</a:t>
            </a:r>
            <a:r>
              <a:rPr lang="ja-JP" altLang="en-US">
                <a:solidFill>
                  <a:srgbClr val="008000"/>
                </a:solidFill>
              </a:rPr>
              <a:t>認識可能な言語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584325" y="2459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31757" name="Text Box 7"/>
          <p:cNvSpPr txBox="1">
            <a:spLocks noChangeArrowheads="1"/>
          </p:cNvSpPr>
          <p:nvPr/>
        </p:nvSpPr>
        <p:spPr bwMode="auto">
          <a:xfrm>
            <a:off x="1600200" y="5105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正規言語</a:t>
            </a:r>
          </a:p>
          <a:p>
            <a:r>
              <a:rPr lang="ja-JP" altLang="en-US">
                <a:solidFill>
                  <a:srgbClr val="FF0000"/>
                </a:solidFill>
              </a:rPr>
              <a:t>（</a:t>
            </a:r>
            <a:r>
              <a:rPr lang="en-US" altLang="ja-JP">
                <a:solidFill>
                  <a:srgbClr val="FF0000"/>
                </a:solidFill>
              </a:rPr>
              <a:t>RL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447800" y="3810000"/>
            <a:ext cx="421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停止する</a:t>
            </a:r>
            <a:r>
              <a:rPr lang="en-US" altLang="ja-JP">
                <a:solidFill>
                  <a:schemeClr val="accent2"/>
                </a:solidFill>
              </a:rPr>
              <a:t>TM</a:t>
            </a:r>
            <a:r>
              <a:rPr lang="ja-JP" altLang="en-US">
                <a:solidFill>
                  <a:schemeClr val="accent2"/>
                </a:solidFill>
              </a:rPr>
              <a:t>が認識可能な言語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0B09AC-CA8F-4307-9178-EDE3B12CD7F7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934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６－４</a:t>
            </a:r>
            <a:r>
              <a:rPr lang="en-US" altLang="ja-JP" smtClean="0"/>
              <a:t>.</a:t>
            </a:r>
            <a:r>
              <a:rPr lang="ja-JP" altLang="en-US" smtClean="0"/>
              <a:t>言語と問題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594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ここで、計算機で解く問題について再考する。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6748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問題といった場合に、次のような３つのタイプが考え</a:t>
            </a:r>
          </a:p>
          <a:p>
            <a:r>
              <a:rPr lang="ja-JP" altLang="en-US"/>
              <a:t>られる。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85800" y="2743200"/>
            <a:ext cx="68056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素因数分解についての「問題」</a:t>
            </a:r>
          </a:p>
          <a:p>
            <a:r>
              <a:rPr lang="ja-JP" altLang="en-US"/>
              <a:t>（１）</a:t>
            </a:r>
            <a:r>
              <a:rPr lang="en-US" altLang="ja-JP"/>
              <a:t>781167</a:t>
            </a:r>
            <a:r>
              <a:rPr lang="ja-JP" altLang="en-US"/>
              <a:t>は合成数かどうか判定せよ。</a:t>
            </a:r>
          </a:p>
          <a:p>
            <a:r>
              <a:rPr lang="ja-JP" altLang="en-US"/>
              <a:t>（２）整数ｎが与えられたとき、それが合成数かどうか</a:t>
            </a:r>
          </a:p>
          <a:p>
            <a:r>
              <a:rPr lang="ja-JP" altLang="en-US"/>
              <a:t>　　判定せよ。</a:t>
            </a:r>
          </a:p>
          <a:p>
            <a:r>
              <a:rPr lang="ja-JP" altLang="en-US"/>
              <a:t>（３）整数ｎの素因数をすべてもとめよ。</a:t>
            </a:r>
          </a:p>
        </p:txBody>
      </p:sp>
      <p:sp>
        <p:nvSpPr>
          <p:cNvPr id="32775" name="AutoShape 9"/>
          <p:cNvSpPr>
            <a:spLocks noChangeArrowheads="1"/>
          </p:cNvSpPr>
          <p:nvPr/>
        </p:nvSpPr>
        <p:spPr bwMode="auto">
          <a:xfrm>
            <a:off x="6019800" y="2286000"/>
            <a:ext cx="2819400" cy="838200"/>
          </a:xfrm>
          <a:prstGeom prst="wedgeRoundRectCallout">
            <a:avLst>
              <a:gd name="adj1" fmla="val -58333"/>
              <a:gd name="adj2" fmla="val 780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76" name="Text Box 11"/>
          <p:cNvSpPr txBox="1">
            <a:spLocks noChangeArrowheads="1"/>
          </p:cNvSpPr>
          <p:nvPr/>
        </p:nvSpPr>
        <p:spPr bwMode="auto">
          <a:xfrm>
            <a:off x="6096000" y="2438400"/>
            <a:ext cx="265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問題のインスタンス</a:t>
            </a:r>
          </a:p>
        </p:txBody>
      </p:sp>
      <p:sp>
        <p:nvSpPr>
          <p:cNvPr id="32777" name="AutoShape 12"/>
          <p:cNvSpPr>
            <a:spLocks noChangeArrowheads="1"/>
          </p:cNvSpPr>
          <p:nvPr/>
        </p:nvSpPr>
        <p:spPr bwMode="auto">
          <a:xfrm>
            <a:off x="6096000" y="4419600"/>
            <a:ext cx="2514600" cy="1295400"/>
          </a:xfrm>
          <a:prstGeom prst="wedgeRoundRectCallout">
            <a:avLst>
              <a:gd name="adj1" fmla="val -40972"/>
              <a:gd name="adj2" fmla="val -851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78" name="Text Box 13"/>
          <p:cNvSpPr txBox="1">
            <a:spLocks noChangeArrowheads="1"/>
          </p:cNvSpPr>
          <p:nvPr/>
        </p:nvSpPr>
        <p:spPr bwMode="auto">
          <a:xfrm>
            <a:off x="6248400" y="4648200"/>
            <a:ext cx="2049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インスタンスの</a:t>
            </a:r>
          </a:p>
          <a:p>
            <a:r>
              <a:rPr lang="ja-JP" altLang="en-US"/>
              <a:t>集合（クラス）</a:t>
            </a:r>
          </a:p>
        </p:txBody>
      </p:sp>
      <p:sp>
        <p:nvSpPr>
          <p:cNvPr id="32779" name="AutoShape 14"/>
          <p:cNvSpPr>
            <a:spLocks noChangeArrowheads="1"/>
          </p:cNvSpPr>
          <p:nvPr/>
        </p:nvSpPr>
        <p:spPr bwMode="auto">
          <a:xfrm>
            <a:off x="1219200" y="5257800"/>
            <a:ext cx="2514600" cy="1371600"/>
          </a:xfrm>
          <a:prstGeom prst="wedgeRoundRectCallout">
            <a:avLst>
              <a:gd name="adj1" fmla="val -13574"/>
              <a:gd name="adj2" fmla="val -93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80" name="Text Box 15"/>
          <p:cNvSpPr txBox="1">
            <a:spLocks noChangeArrowheads="1"/>
          </p:cNvSpPr>
          <p:nvPr/>
        </p:nvSpPr>
        <p:spPr bwMode="auto">
          <a:xfrm>
            <a:off x="1447800" y="5486400"/>
            <a:ext cx="1763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列挙の問題</a:t>
            </a:r>
          </a:p>
          <a:p>
            <a:r>
              <a:rPr lang="ja-JP" altLang="en-US"/>
              <a:t>といいます。</a:t>
            </a:r>
          </a:p>
        </p:txBody>
      </p:sp>
      <p:sp>
        <p:nvSpPr>
          <p:cNvPr id="32781" name="Rectangle 16"/>
          <p:cNvSpPr>
            <a:spLocks noChangeArrowheads="1"/>
          </p:cNvSpPr>
          <p:nvPr/>
        </p:nvSpPr>
        <p:spPr bwMode="auto">
          <a:xfrm>
            <a:off x="152400" y="914400"/>
            <a:ext cx="6443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solidFill>
                  <a:schemeClr val="accent2"/>
                </a:solidFill>
              </a:rPr>
              <a:t>問題（クラス）と問題例（インスタンス）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644F7-0063-47E5-93CE-F16997E6F9D1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934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判定問題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1295400" y="838200"/>
            <a:ext cx="584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ここからは、（２）のタイプの問題を扱いたい。</a:t>
            </a:r>
          </a:p>
          <a:p>
            <a:r>
              <a:rPr lang="ja-JP" altLang="en-US"/>
              <a:t>（２）のように｛</a:t>
            </a:r>
            <a:r>
              <a:rPr lang="en-US" altLang="ja-JP"/>
              <a:t>yes,no}</a:t>
            </a:r>
            <a:r>
              <a:rPr lang="ja-JP" altLang="en-US"/>
              <a:t>で答えられる問題を</a:t>
            </a:r>
          </a:p>
          <a:p>
            <a:r>
              <a:rPr lang="ja-JP" altLang="en-US">
                <a:solidFill>
                  <a:srgbClr val="FF0000"/>
                </a:solidFill>
              </a:rPr>
              <a:t>「判定問題」</a:t>
            </a:r>
            <a:r>
              <a:rPr lang="en-US" altLang="ja-JP">
                <a:solidFill>
                  <a:srgbClr val="FF0000"/>
                </a:solidFill>
              </a:rPr>
              <a:t>(decision problem)</a:t>
            </a:r>
            <a:r>
              <a:rPr lang="ja-JP" altLang="en-US"/>
              <a:t>といいます。</a:t>
            </a:r>
          </a:p>
        </p:txBody>
      </p:sp>
      <p:sp>
        <p:nvSpPr>
          <p:cNvPr id="33797" name="AutoShape 7"/>
          <p:cNvSpPr>
            <a:spLocks noChangeArrowheads="1"/>
          </p:cNvSpPr>
          <p:nvPr/>
        </p:nvSpPr>
        <p:spPr bwMode="auto">
          <a:xfrm>
            <a:off x="914400" y="609600"/>
            <a:ext cx="6934200" cy="16764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8" name="Text Box 11"/>
          <p:cNvSpPr txBox="1">
            <a:spLocks noChangeArrowheads="1"/>
          </p:cNvSpPr>
          <p:nvPr/>
        </p:nvSpPr>
        <p:spPr bwMode="auto">
          <a:xfrm>
            <a:off x="914400" y="2438400"/>
            <a:ext cx="4083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判定問題を記述する際には、</a:t>
            </a:r>
          </a:p>
          <a:p>
            <a:r>
              <a:rPr lang="en-US" altLang="ja-JP"/>
              <a:t>1.</a:t>
            </a:r>
            <a:r>
              <a:rPr lang="ja-JP" altLang="en-US"/>
              <a:t>問題の名称、</a:t>
            </a:r>
          </a:p>
          <a:p>
            <a:r>
              <a:rPr lang="en-US" altLang="ja-JP"/>
              <a:t>2. </a:t>
            </a:r>
            <a:r>
              <a:rPr lang="ja-JP" altLang="en-US"/>
              <a:t>問題例の集合、</a:t>
            </a:r>
          </a:p>
          <a:p>
            <a:r>
              <a:rPr lang="en-US" altLang="ja-JP"/>
              <a:t>3.yes</a:t>
            </a:r>
            <a:r>
              <a:rPr lang="ja-JP" altLang="en-US"/>
              <a:t>となるべき条件</a:t>
            </a:r>
          </a:p>
          <a:p>
            <a:r>
              <a:rPr lang="ja-JP" altLang="en-US"/>
              <a:t>の３つを記述する必要がある。</a:t>
            </a:r>
          </a:p>
        </p:txBody>
      </p:sp>
      <p:sp>
        <p:nvSpPr>
          <p:cNvPr id="33799" name="Text Box 12"/>
          <p:cNvSpPr txBox="1">
            <a:spLocks noChangeArrowheads="1"/>
          </p:cNvSpPr>
          <p:nvPr/>
        </p:nvSpPr>
        <p:spPr bwMode="auto">
          <a:xfrm>
            <a:off x="990600" y="4267200"/>
            <a:ext cx="657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これらの記述によって、初めて問題が定義される。</a:t>
            </a:r>
          </a:p>
        </p:txBody>
      </p: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1066800" y="47244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  <a:r>
              <a:rPr lang="en-US" altLang="ja-JP"/>
              <a:t>2</a:t>
            </a:r>
            <a:r>
              <a:rPr lang="ja-JP" altLang="en-US"/>
              <a:t>，</a:t>
            </a:r>
            <a:r>
              <a:rPr lang="en-US" altLang="ja-JP"/>
              <a:t>3</a:t>
            </a:r>
            <a:r>
              <a:rPr lang="ja-JP" altLang="en-US"/>
              <a:t>は簡単に、</a:t>
            </a:r>
          </a:p>
          <a:p>
            <a:r>
              <a:rPr lang="en-US" altLang="ja-JP"/>
              <a:t>2</a:t>
            </a:r>
            <a:r>
              <a:rPr lang="en-US" altLang="ja-JP">
                <a:latin typeface="Verdana" pitchFamily="34" charset="0"/>
              </a:rPr>
              <a:t>'</a:t>
            </a:r>
            <a:r>
              <a:rPr lang="ja-JP" altLang="en-US">
                <a:latin typeface="Verdana" pitchFamily="34" charset="0"/>
              </a:rPr>
              <a:t>インスタンス（の代表）</a:t>
            </a:r>
          </a:p>
          <a:p>
            <a:r>
              <a:rPr lang="en-US" altLang="ja-JP"/>
              <a:t>3'</a:t>
            </a:r>
            <a:r>
              <a:rPr lang="ja-JP" altLang="en-US"/>
              <a:t>質問</a:t>
            </a:r>
          </a:p>
          <a:p>
            <a:r>
              <a:rPr lang="ja-JP" altLang="en-US"/>
              <a:t>に置き換えることもある。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DCC85D-FBF6-483C-AD06-2D14C6A6136D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判定問題の例</a:t>
            </a: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981200" y="1219200"/>
            <a:ext cx="2774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名称：合成数の問題</a:t>
            </a:r>
          </a:p>
          <a:p>
            <a:r>
              <a:rPr lang="ja-JP" altLang="en-US"/>
              <a:t>インスタンス：整数ｎ</a:t>
            </a:r>
          </a:p>
          <a:p>
            <a:r>
              <a:rPr lang="ja-JP" altLang="en-US"/>
              <a:t>問：ｎは合成数か？</a:t>
            </a:r>
          </a:p>
        </p:txBody>
      </p:sp>
      <p:sp>
        <p:nvSpPr>
          <p:cNvPr id="20489" name="AutoShape 6"/>
          <p:cNvSpPr>
            <a:spLocks noChangeArrowheads="1"/>
          </p:cNvSpPr>
          <p:nvPr/>
        </p:nvSpPr>
        <p:spPr bwMode="auto">
          <a:xfrm>
            <a:off x="1371600" y="1066800"/>
            <a:ext cx="5486400" cy="160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1676400" y="3276600"/>
            <a:ext cx="5686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名称：最大値の問題</a:t>
            </a:r>
          </a:p>
          <a:p>
            <a:r>
              <a:rPr lang="ja-JP" altLang="en-US"/>
              <a:t>インスタンス：実数の集合　　　　　　　　　　と</a:t>
            </a:r>
          </a:p>
          <a:p>
            <a:r>
              <a:rPr lang="ja-JP" altLang="en-US"/>
              <a:t>　　　　　　　　添え字</a:t>
            </a:r>
          </a:p>
          <a:p>
            <a:r>
              <a:rPr lang="ja-JP" altLang="en-US"/>
              <a:t>問：　　　は　　　の最大値か？</a:t>
            </a:r>
          </a:p>
        </p:txBody>
      </p:sp>
      <p:sp>
        <p:nvSpPr>
          <p:cNvPr id="20491" name="AutoShape 8"/>
          <p:cNvSpPr>
            <a:spLocks noChangeArrowheads="1"/>
          </p:cNvSpPr>
          <p:nvPr/>
        </p:nvSpPr>
        <p:spPr bwMode="auto">
          <a:xfrm>
            <a:off x="1371600" y="3048000"/>
            <a:ext cx="61722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5029200" y="3733800"/>
          <a:ext cx="1905000" cy="330200"/>
        </p:xfrm>
        <a:graphic>
          <a:graphicData uri="http://schemas.openxmlformats.org/presentationml/2006/ole">
            <p:oleObj spid="_x0000_s20482" name="Equation" r:id="rId3" imgW="1168200" imgH="203040" progId="Equation.DSMT4">
              <p:embed/>
            </p:oleObj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4419600" y="4114800"/>
          <a:ext cx="1511300" cy="330200"/>
        </p:xfrm>
        <a:graphic>
          <a:graphicData uri="http://schemas.openxmlformats.org/presentationml/2006/ole">
            <p:oleObj spid="_x0000_s20483" name="Equation" r:id="rId4" imgW="927000" imgH="203040" progId="Equation.DSMT4">
              <p:embed/>
            </p:oleObj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2438400" y="4495800"/>
          <a:ext cx="354013" cy="381000"/>
        </p:xfrm>
        <a:graphic>
          <a:graphicData uri="http://schemas.openxmlformats.org/presentationml/2006/ole">
            <p:oleObj spid="_x0000_s20484" name="Equation" r:id="rId5" imgW="152280" imgH="164880" progId="Equation.DSMT4">
              <p:embed/>
            </p:oleObj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3276600" y="4419600"/>
          <a:ext cx="323850" cy="381000"/>
        </p:xfrm>
        <a:graphic>
          <a:graphicData uri="http://schemas.openxmlformats.org/presentationml/2006/ole">
            <p:oleObj spid="_x0000_s20485" name="Equation" r:id="rId6" imgW="139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5AD495-F839-4DAA-B9CB-27C981EC8A75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言語と問題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59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判定問題は、</a:t>
            </a:r>
            <a:r>
              <a:rPr lang="en-US" altLang="ja-JP"/>
              <a:t>yes</a:t>
            </a:r>
            <a:r>
              <a:rPr lang="ja-JP" altLang="en-US"/>
              <a:t>となるインスタンスの集合を言語とみなせば、</a:t>
            </a:r>
          </a:p>
          <a:p>
            <a:r>
              <a:rPr lang="ja-JP" altLang="en-US"/>
              <a:t>一意に表現可能である。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2774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名称：合成数の問題</a:t>
            </a:r>
          </a:p>
          <a:p>
            <a:r>
              <a:rPr lang="ja-JP" altLang="en-US"/>
              <a:t>インスタンス：整数ｎ</a:t>
            </a:r>
          </a:p>
          <a:p>
            <a:r>
              <a:rPr lang="ja-JP" altLang="en-US"/>
              <a:t>問：ｎは合成数か？</a:t>
            </a:r>
          </a:p>
        </p:txBody>
      </p:sp>
      <p:sp>
        <p:nvSpPr>
          <p:cNvPr id="21511" name="AutoShape 5"/>
          <p:cNvSpPr>
            <a:spLocks noChangeArrowheads="1"/>
          </p:cNvSpPr>
          <p:nvPr/>
        </p:nvSpPr>
        <p:spPr bwMode="auto">
          <a:xfrm>
            <a:off x="1219200" y="1600200"/>
            <a:ext cx="3810000" cy="160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2" name="AutoShape 6"/>
          <p:cNvSpPr>
            <a:spLocks noChangeArrowheads="1"/>
          </p:cNvSpPr>
          <p:nvPr/>
        </p:nvSpPr>
        <p:spPr bwMode="auto">
          <a:xfrm>
            <a:off x="2590800" y="3352800"/>
            <a:ext cx="1066800" cy="10668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1295400" y="4572000"/>
          <a:ext cx="4495800" cy="1408113"/>
        </p:xfrm>
        <a:graphic>
          <a:graphicData uri="http://schemas.openxmlformats.org/presentationml/2006/ole">
            <p:oleObj spid="_x0000_s21506" name="Equation" r:id="rId3" imgW="1701720" imgH="533160" progId="Equation.DSMT4">
              <p:embed/>
            </p:oleObj>
          </a:graphicData>
        </a:graphic>
      </p:graphicFrame>
      <p:sp>
        <p:nvSpPr>
          <p:cNvPr id="21513" name="AutoShape 8"/>
          <p:cNvSpPr>
            <a:spLocks noChangeArrowheads="1"/>
          </p:cNvSpPr>
          <p:nvPr/>
        </p:nvSpPr>
        <p:spPr bwMode="auto">
          <a:xfrm>
            <a:off x="6324600" y="1828800"/>
            <a:ext cx="2819400" cy="3048000"/>
          </a:xfrm>
          <a:prstGeom prst="wedgeRoundRectCallout">
            <a:avLst>
              <a:gd name="adj1" fmla="val -111657"/>
              <a:gd name="adj2" fmla="val 2130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6537325" y="2001838"/>
            <a:ext cx="22796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</a:t>
            </a:r>
          </a:p>
          <a:p>
            <a:r>
              <a:rPr lang="ja-JP" altLang="en-US"/>
              <a:t>問題は言語に</a:t>
            </a:r>
          </a:p>
          <a:p>
            <a:r>
              <a:rPr lang="ja-JP" altLang="en-US"/>
              <a:t>読み替え可能。</a:t>
            </a:r>
          </a:p>
          <a:p>
            <a:r>
              <a:rPr lang="ja-JP" altLang="en-US"/>
              <a:t>問題を解くとは、</a:t>
            </a:r>
          </a:p>
          <a:p>
            <a:r>
              <a:rPr lang="ja-JP" altLang="en-US"/>
              <a:t>対応する言語を</a:t>
            </a:r>
          </a:p>
          <a:p>
            <a:r>
              <a:rPr lang="ja-JP" altLang="en-US"/>
              <a:t>認識する</a:t>
            </a:r>
            <a:r>
              <a:rPr lang="en-US" altLang="ja-JP"/>
              <a:t>TM</a:t>
            </a:r>
            <a:r>
              <a:rPr lang="ja-JP" altLang="en-US"/>
              <a:t>を</a:t>
            </a:r>
          </a:p>
          <a:p>
            <a:r>
              <a:rPr lang="ja-JP" altLang="en-US"/>
              <a:t>作ること。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B57A75-30DF-4931-AC2C-20ED5EB261AB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６－５．停止性問題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346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次のような問題を考える。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822325" y="1717675"/>
            <a:ext cx="5481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</a:t>
            </a:r>
            <a:r>
              <a:rPr lang="en-US" altLang="ja-JP"/>
              <a:t>TM</a:t>
            </a:r>
            <a:r>
              <a:rPr lang="ja-JP" altLang="en-US"/>
              <a:t>の停止性問題</a:t>
            </a:r>
          </a:p>
          <a:p>
            <a:r>
              <a:rPr lang="ja-JP" altLang="en-US"/>
              <a:t>インスタンス：</a:t>
            </a:r>
          </a:p>
          <a:p>
            <a:r>
              <a:rPr lang="ja-JP" altLang="en-US"/>
              <a:t>問：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は　　　に大して、停止するか？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2667000" y="2514600"/>
          <a:ext cx="381000" cy="346075"/>
        </p:xfrm>
        <a:graphic>
          <a:graphicData uri="http://schemas.openxmlformats.org/presentationml/2006/ole">
            <p:oleObj spid="_x0000_s2253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2667000" y="2133600"/>
          <a:ext cx="701675" cy="395288"/>
        </p:xfrm>
        <a:graphic>
          <a:graphicData uri="http://schemas.openxmlformats.org/presentationml/2006/ole">
            <p:oleObj spid="_x0000_s22531" name="Equation" r:id="rId4" imgW="406080" imgH="228600" progId="Equation.DSMT4">
              <p:embed/>
            </p:oleObj>
          </a:graphicData>
        </a:graphic>
      </p:graphicFrame>
      <p:sp>
        <p:nvSpPr>
          <p:cNvPr id="22536" name="AutoShape 7"/>
          <p:cNvSpPr>
            <a:spLocks noChangeArrowheads="1"/>
          </p:cNvSpPr>
          <p:nvPr/>
        </p:nvSpPr>
        <p:spPr bwMode="auto">
          <a:xfrm>
            <a:off x="685800" y="1524000"/>
            <a:ext cx="6172200" cy="160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822325" y="3449638"/>
            <a:ext cx="7140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この問題は、無限ループの自動判別等に利用可能で、</a:t>
            </a:r>
          </a:p>
          <a:p>
            <a:r>
              <a:rPr lang="ja-JP" altLang="en-US"/>
              <a:t>大変有用であるが、計算不可能である。</a:t>
            </a:r>
          </a:p>
          <a:p>
            <a:r>
              <a:rPr lang="ja-JP" altLang="en-US"/>
              <a:t>つまり、自動無限ループ判定ソフトは原理的に、</a:t>
            </a:r>
          </a:p>
          <a:p>
            <a:r>
              <a:rPr lang="ja-JP" altLang="en-US"/>
              <a:t>実現不可能である。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759AB-73B4-4F1A-9BC1-816BD6D92860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3558" name="AutoShape 3"/>
          <p:cNvSpPr>
            <a:spLocks noChangeArrowheads="1"/>
          </p:cNvSpPr>
          <p:nvPr/>
        </p:nvSpPr>
        <p:spPr bwMode="auto">
          <a:xfrm>
            <a:off x="228600" y="228600"/>
            <a:ext cx="8305800" cy="83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669925" y="422275"/>
            <a:ext cx="757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の停止性問題は非可解である。（計算不可能である。）</a:t>
            </a: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609600" y="0"/>
            <a:ext cx="793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定理</a:t>
            </a:r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212725" y="1316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381000" y="1981200"/>
          <a:ext cx="8164513" cy="438150"/>
        </p:xfrm>
        <a:graphic>
          <a:graphicData uri="http://schemas.openxmlformats.org/presentationml/2006/ole">
            <p:oleObj spid="_x0000_s23554" name="Equation" r:id="rId3" imgW="4267080" imgH="228600" progId="Equation.DSMT4">
              <p:embed/>
            </p:oleObj>
          </a:graphicData>
        </a:graphic>
      </p:graphicFrame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733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は、前にみてきたように停止保証</a:t>
            </a:r>
            <a:r>
              <a:rPr lang="en-US" altLang="ja-JP"/>
              <a:t>TM</a:t>
            </a:r>
            <a:r>
              <a:rPr lang="ja-JP" altLang="en-US"/>
              <a:t>では認識できない。</a:t>
            </a:r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457200" y="3048000"/>
            <a:ext cx="658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この言語を利用して、命題を背理法によって示す。</a:t>
            </a:r>
          </a:p>
        </p:txBody>
      </p:sp>
      <p:sp>
        <p:nvSpPr>
          <p:cNvPr id="23564" name="Text Box 10"/>
          <p:cNvSpPr txBox="1">
            <a:spLocks noChangeArrowheads="1"/>
          </p:cNvSpPr>
          <p:nvPr/>
        </p:nvSpPr>
        <p:spPr bwMode="auto">
          <a:xfrm>
            <a:off x="365125" y="3546475"/>
            <a:ext cx="7762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の停止性問題を解く</a:t>
            </a:r>
            <a:r>
              <a:rPr lang="en-US" altLang="ja-JP"/>
              <a:t>TM</a:t>
            </a:r>
            <a:r>
              <a:rPr lang="ja-JP" altLang="en-US"/>
              <a:t>　　　　　が存在すると仮定する。</a:t>
            </a:r>
          </a:p>
          <a:p>
            <a:r>
              <a:rPr lang="ja-JP" altLang="en-US"/>
              <a:t>（背理法の仮定）</a:t>
            </a:r>
          </a:p>
        </p:txBody>
      </p:sp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4114800" y="3581400"/>
          <a:ext cx="533400" cy="387350"/>
        </p:xfrm>
        <a:graphic>
          <a:graphicData uri="http://schemas.openxmlformats.org/presentationml/2006/ole">
            <p:oleObj spid="_x0000_s23555" name="Equation" r:id="rId4" imgW="279360" imgH="203040" progId="Equation.DSMT4">
              <p:embed/>
            </p:oleObj>
          </a:graphicData>
        </a:graphic>
      </p:graphicFrame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533400" y="4475163"/>
          <a:ext cx="457200" cy="331787"/>
        </p:xfrm>
        <a:graphic>
          <a:graphicData uri="http://schemas.openxmlformats.org/presentationml/2006/ole">
            <p:oleObj spid="_x0000_s23556" name="Equation" r:id="rId5" imgW="279360" imgH="203040" progId="Equation.DSMT4">
              <p:embed/>
            </p:oleObj>
          </a:graphicData>
        </a:graphic>
      </p:graphicFrame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457200" y="4419600"/>
            <a:ext cx="7650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</a:t>
            </a:r>
            <a:r>
              <a:rPr lang="en-US" altLang="ja-JP"/>
              <a:t>UTM</a:t>
            </a:r>
            <a:r>
              <a:rPr lang="ja-JP" altLang="en-US"/>
              <a:t>の構成の要領でシミュレートすることができる。</a:t>
            </a:r>
          </a:p>
          <a:p>
            <a:r>
              <a:rPr lang="ja-JP" altLang="en-US"/>
              <a:t>このことを利用して</a:t>
            </a:r>
            <a:r>
              <a:rPr lang="en-US" altLang="ja-JP"/>
              <a:t>T</a:t>
            </a:r>
            <a:r>
              <a:rPr lang="ja-JP" altLang="en-US"/>
              <a:t>を構成する。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F7AFA5-7082-42B1-B643-56B559AFDA2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アイディア</a:t>
            </a:r>
          </a:p>
        </p:txBody>
      </p:sp>
      <p:sp>
        <p:nvSpPr>
          <p:cNvPr id="2064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407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１：を区切り記号をして用いる。</a:t>
            </a:r>
          </a:p>
        </p:txBody>
      </p:sp>
      <p:sp>
        <p:nvSpPr>
          <p:cNvPr id="2065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437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  <a:r>
              <a:rPr lang="ja-JP" altLang="en-US"/>
              <a:t>：を一進数の“数”として用いる。</a:t>
            </a:r>
          </a:p>
        </p:txBody>
      </p:sp>
      <p:sp>
        <p:nvSpPr>
          <p:cNvPr id="2066" name="AutoShape 6"/>
          <p:cNvSpPr>
            <a:spLocks noChangeArrowheads="1"/>
          </p:cNvSpPr>
          <p:nvPr/>
        </p:nvSpPr>
        <p:spPr bwMode="auto">
          <a:xfrm>
            <a:off x="304800" y="2133600"/>
            <a:ext cx="7543800" cy="411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Text Box 5"/>
          <p:cNvSpPr txBox="1">
            <a:spLocks noChangeArrowheads="1"/>
          </p:cNvSpPr>
          <p:nvPr/>
        </p:nvSpPr>
        <p:spPr bwMode="auto">
          <a:xfrm>
            <a:off x="914400" y="1905000"/>
            <a:ext cx="1098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一進数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022350" y="3336925"/>
          <a:ext cx="254000" cy="412750"/>
        </p:xfrm>
        <a:graphic>
          <a:graphicData uri="http://schemas.openxmlformats.org/presentationml/2006/ole">
            <p:oleObj spid="_x0000_s2050" name="Equation" r:id="rId3" imgW="101520" imgH="164880" progId="Equation.DSMT4">
              <p:embed/>
            </p:oleObj>
          </a:graphicData>
        </a:graphic>
      </p:graphicFrame>
      <p:sp>
        <p:nvSpPr>
          <p:cNvPr id="2068" name="Text Box 8"/>
          <p:cNvSpPr txBox="1">
            <a:spLocks noChangeArrowheads="1"/>
          </p:cNvSpPr>
          <p:nvPr/>
        </p:nvSpPr>
        <p:spPr bwMode="auto">
          <a:xfrm>
            <a:off x="1295400" y="2286000"/>
            <a:ext cx="365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一種類の記号で数を表す。</a:t>
            </a:r>
          </a:p>
        </p:txBody>
      </p:sp>
      <p:sp>
        <p:nvSpPr>
          <p:cNvPr id="2069" name="Text Box 9"/>
          <p:cNvSpPr txBox="1">
            <a:spLocks noChangeArrowheads="1"/>
          </p:cNvSpPr>
          <p:nvPr/>
        </p:nvSpPr>
        <p:spPr bwMode="auto">
          <a:xfrm>
            <a:off x="838200" y="2895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  <a:r>
              <a:rPr lang="ja-JP" altLang="en-US"/>
              <a:t>進数</a:t>
            </a: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4876800" y="2895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一進数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5302250" y="3368675"/>
          <a:ext cx="317500" cy="381000"/>
        </p:xfrm>
        <a:graphic>
          <a:graphicData uri="http://schemas.openxmlformats.org/presentationml/2006/ole">
            <p:oleObj spid="_x0000_s2051" name="Equation" r:id="rId4" imgW="126720" imgH="152280" progId="Equation.DSMT4">
              <p:embed/>
            </p:oleObj>
          </a:graphicData>
        </a:graphic>
      </p:graphicFrame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990600" y="3733800"/>
          <a:ext cx="285750" cy="412750"/>
        </p:xfrm>
        <a:graphic>
          <a:graphicData uri="http://schemas.openxmlformats.org/presentationml/2006/ole">
            <p:oleObj spid="_x0000_s2052" name="Equation" r:id="rId5" imgW="114120" imgH="164880" progId="Equation.DSMT4">
              <p:embed/>
            </p:oleObj>
          </a:graphicData>
        </a:graphic>
      </p:graphicFrame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5222875" y="3749675"/>
          <a:ext cx="508000" cy="381000"/>
        </p:xfrm>
        <a:graphic>
          <a:graphicData uri="http://schemas.openxmlformats.org/presentationml/2006/ole">
            <p:oleObj spid="_x0000_s2053" name="Equation" r:id="rId6" imgW="203040" imgH="152280" progId="Equation.DSMT4">
              <p:embed/>
            </p:oleObj>
          </a:graphicData>
        </a:graphic>
      </p:graphicFrame>
      <p:graphicFrame>
        <p:nvGraphicFramePr>
          <p:cNvPr id="2054" name="Object 14"/>
          <p:cNvGraphicFramePr>
            <a:graphicFrameLocks noChangeAspect="1"/>
          </p:cNvGraphicFramePr>
          <p:nvPr/>
        </p:nvGraphicFramePr>
        <p:xfrm>
          <a:off x="974725" y="4191000"/>
          <a:ext cx="317500" cy="412750"/>
        </p:xfrm>
        <a:graphic>
          <a:graphicData uri="http://schemas.openxmlformats.org/presentationml/2006/ole">
            <p:oleObj spid="_x0000_s2054" name="Equation" r:id="rId7" imgW="126720" imgH="164880" progId="Equation.DSMT4">
              <p:embed/>
            </p:oleObj>
          </a:graphicData>
        </a:graphic>
      </p:graphicFrame>
      <p:graphicFrame>
        <p:nvGraphicFramePr>
          <p:cNvPr id="2055" name="Object 15"/>
          <p:cNvGraphicFramePr>
            <a:graphicFrameLocks noChangeAspect="1"/>
          </p:cNvGraphicFramePr>
          <p:nvPr/>
        </p:nvGraphicFramePr>
        <p:xfrm>
          <a:off x="5105400" y="4191000"/>
          <a:ext cx="698500" cy="381000"/>
        </p:xfrm>
        <a:graphic>
          <a:graphicData uri="http://schemas.openxmlformats.org/presentationml/2006/ole">
            <p:oleObj spid="_x0000_s2055" name="Equation" r:id="rId8" imgW="279360" imgH="152280" progId="Equation.DSMT4">
              <p:embed/>
            </p:oleObj>
          </a:graphicData>
        </a:graphic>
      </p:graphicFrame>
      <p:graphicFrame>
        <p:nvGraphicFramePr>
          <p:cNvPr id="2056" name="Object 16"/>
          <p:cNvGraphicFramePr>
            <a:graphicFrameLocks noChangeAspect="1"/>
          </p:cNvGraphicFramePr>
          <p:nvPr/>
        </p:nvGraphicFramePr>
        <p:xfrm>
          <a:off x="4953000" y="4572000"/>
          <a:ext cx="889000" cy="381000"/>
        </p:xfrm>
        <a:graphic>
          <a:graphicData uri="http://schemas.openxmlformats.org/presentationml/2006/ole">
            <p:oleObj spid="_x0000_s2056" name="Equation" r:id="rId9" imgW="355320" imgH="152280" progId="Equation.DSMT4">
              <p:embed/>
            </p:oleObj>
          </a:graphicData>
        </a:graphic>
      </p:graphicFrame>
      <p:graphicFrame>
        <p:nvGraphicFramePr>
          <p:cNvPr id="2057" name="Object 17"/>
          <p:cNvGraphicFramePr>
            <a:graphicFrameLocks noChangeAspect="1"/>
          </p:cNvGraphicFramePr>
          <p:nvPr/>
        </p:nvGraphicFramePr>
        <p:xfrm>
          <a:off x="990600" y="4572000"/>
          <a:ext cx="317500" cy="412750"/>
        </p:xfrm>
        <a:graphic>
          <a:graphicData uri="http://schemas.openxmlformats.org/presentationml/2006/ole">
            <p:oleObj spid="_x0000_s2057" name="Equation" r:id="rId10" imgW="126720" imgH="164880" progId="Equation.DSMT4">
              <p:embed/>
            </p:oleObj>
          </a:graphicData>
        </a:graphic>
      </p:graphicFrame>
      <p:graphicFrame>
        <p:nvGraphicFramePr>
          <p:cNvPr id="2058" name="Object 18"/>
          <p:cNvGraphicFramePr>
            <a:graphicFrameLocks noChangeAspect="1"/>
          </p:cNvGraphicFramePr>
          <p:nvPr/>
        </p:nvGraphicFramePr>
        <p:xfrm>
          <a:off x="990600" y="5029200"/>
          <a:ext cx="285750" cy="381000"/>
        </p:xfrm>
        <a:graphic>
          <a:graphicData uri="http://schemas.openxmlformats.org/presentationml/2006/ole">
            <p:oleObj spid="_x0000_s2058" name="Equation" r:id="rId11" imgW="114120" imgH="152280" progId="Equation.DSMT4">
              <p:embed/>
            </p:oleObj>
          </a:graphicData>
        </a:graphic>
      </p:graphicFrame>
      <p:graphicFrame>
        <p:nvGraphicFramePr>
          <p:cNvPr id="2059" name="Object 19"/>
          <p:cNvGraphicFramePr>
            <a:graphicFrameLocks noChangeAspect="1"/>
          </p:cNvGraphicFramePr>
          <p:nvPr/>
        </p:nvGraphicFramePr>
        <p:xfrm>
          <a:off x="4857750" y="4953000"/>
          <a:ext cx="1079500" cy="381000"/>
        </p:xfrm>
        <a:graphic>
          <a:graphicData uri="http://schemas.openxmlformats.org/presentationml/2006/ole">
            <p:oleObj spid="_x0000_s2059" name="Equation" r:id="rId12" imgW="431640" imgH="152280" progId="Equation.DSMT4">
              <p:embed/>
            </p:oleObj>
          </a:graphicData>
        </a:graphic>
      </p:graphicFrame>
      <p:graphicFrame>
        <p:nvGraphicFramePr>
          <p:cNvPr id="2060" name="Object 20"/>
          <p:cNvGraphicFramePr>
            <a:graphicFrameLocks noChangeAspect="1"/>
          </p:cNvGraphicFramePr>
          <p:nvPr/>
        </p:nvGraphicFramePr>
        <p:xfrm>
          <a:off x="5178425" y="5394325"/>
          <a:ext cx="444500" cy="412750"/>
        </p:xfrm>
        <a:graphic>
          <a:graphicData uri="http://schemas.openxmlformats.org/presentationml/2006/ole">
            <p:oleObj spid="_x0000_s2060" name="Equation" r:id="rId13" imgW="177480" imgH="164880" progId="Equation.DSMT4">
              <p:embed/>
            </p:oleObj>
          </a:graphicData>
        </a:graphic>
      </p:graphicFrame>
      <p:graphicFrame>
        <p:nvGraphicFramePr>
          <p:cNvPr id="2061" name="Object 21"/>
          <p:cNvGraphicFramePr>
            <a:graphicFrameLocks noChangeAspect="1"/>
          </p:cNvGraphicFramePr>
          <p:nvPr/>
        </p:nvGraphicFramePr>
        <p:xfrm>
          <a:off x="990600" y="5410200"/>
          <a:ext cx="349250" cy="317500"/>
        </p:xfrm>
        <a:graphic>
          <a:graphicData uri="http://schemas.openxmlformats.org/presentationml/2006/ole">
            <p:oleObj spid="_x0000_s2061" name="Equation" r:id="rId14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1B8F7-1F6E-41A6-9A31-570025423132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4588" name="Text Box 1036"/>
          <p:cNvSpPr txBox="1">
            <a:spLocks noChangeArrowheads="1"/>
          </p:cNvSpPr>
          <p:nvPr/>
        </p:nvSpPr>
        <p:spPr bwMode="auto">
          <a:xfrm>
            <a:off x="152400" y="152400"/>
            <a:ext cx="867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　　　　に大して、コピーを作り文字列　　　　　　　　を構成する。</a:t>
            </a:r>
          </a:p>
        </p:txBody>
      </p:sp>
      <p:graphicFrame>
        <p:nvGraphicFramePr>
          <p:cNvPr id="24578" name="Object 1037"/>
          <p:cNvGraphicFramePr>
            <a:graphicFrameLocks noChangeAspect="1"/>
          </p:cNvGraphicFramePr>
          <p:nvPr/>
        </p:nvGraphicFramePr>
        <p:xfrm>
          <a:off x="914400" y="152400"/>
          <a:ext cx="685800" cy="474663"/>
        </p:xfrm>
        <a:graphic>
          <a:graphicData uri="http://schemas.openxmlformats.org/presentationml/2006/ole">
            <p:oleObj spid="_x0000_s24578" name="Equation" r:id="rId3" imgW="330120" imgH="228600" progId="Equation.DSMT4">
              <p:embed/>
            </p:oleObj>
          </a:graphicData>
        </a:graphic>
      </p:graphicFrame>
      <p:sp>
        <p:nvSpPr>
          <p:cNvPr id="24589" name="Freeform 1039"/>
          <p:cNvSpPr>
            <a:spLocks/>
          </p:cNvSpPr>
          <p:nvPr/>
        </p:nvSpPr>
        <p:spPr bwMode="auto">
          <a:xfrm>
            <a:off x="1219200" y="13716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0" name="Freeform 1040"/>
          <p:cNvSpPr>
            <a:spLocks/>
          </p:cNvSpPr>
          <p:nvPr/>
        </p:nvSpPr>
        <p:spPr bwMode="auto">
          <a:xfrm>
            <a:off x="1219200" y="25908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1" name="Line 1045"/>
          <p:cNvSpPr>
            <a:spLocks noChangeShapeType="1"/>
          </p:cNvSpPr>
          <p:nvPr/>
        </p:nvSpPr>
        <p:spPr bwMode="auto">
          <a:xfrm>
            <a:off x="2362200" y="137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79" name="Object 1046"/>
          <p:cNvGraphicFramePr>
            <a:graphicFrameLocks noChangeAspect="1"/>
          </p:cNvGraphicFramePr>
          <p:nvPr/>
        </p:nvGraphicFramePr>
        <p:xfrm>
          <a:off x="1371600" y="1295400"/>
          <a:ext cx="700088" cy="484188"/>
        </p:xfrm>
        <a:graphic>
          <a:graphicData uri="http://schemas.openxmlformats.org/presentationml/2006/ole">
            <p:oleObj spid="_x0000_s24579" name="Equation" r:id="rId4" imgW="330120" imgH="228600" progId="Equation.DSMT4">
              <p:embed/>
            </p:oleObj>
          </a:graphicData>
        </a:graphic>
      </p:graphicFrame>
      <p:sp>
        <p:nvSpPr>
          <p:cNvPr id="24592" name="AutoShape 1047"/>
          <p:cNvSpPr>
            <a:spLocks noChangeArrowheads="1"/>
          </p:cNvSpPr>
          <p:nvPr/>
        </p:nvSpPr>
        <p:spPr bwMode="auto">
          <a:xfrm>
            <a:off x="2438400" y="19812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sp>
        <p:nvSpPr>
          <p:cNvPr id="24593" name="Line 1049"/>
          <p:cNvSpPr>
            <a:spLocks noChangeShapeType="1"/>
          </p:cNvSpPr>
          <p:nvPr/>
        </p:nvSpPr>
        <p:spPr bwMode="auto">
          <a:xfrm>
            <a:off x="24384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4" name="Line 1050"/>
          <p:cNvSpPr>
            <a:spLocks noChangeShapeType="1"/>
          </p:cNvSpPr>
          <p:nvPr/>
        </p:nvSpPr>
        <p:spPr bwMode="auto">
          <a:xfrm>
            <a:off x="35052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5" name="Text Box 1052"/>
          <p:cNvSpPr txBox="1">
            <a:spLocks noChangeArrowheads="1"/>
          </p:cNvSpPr>
          <p:nvPr/>
        </p:nvSpPr>
        <p:spPr bwMode="auto">
          <a:xfrm>
            <a:off x="5394325" y="1316038"/>
            <a:ext cx="101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</a:p>
        </p:txBody>
      </p:sp>
      <p:sp>
        <p:nvSpPr>
          <p:cNvPr id="24596" name="Freeform 1053"/>
          <p:cNvSpPr>
            <a:spLocks/>
          </p:cNvSpPr>
          <p:nvPr/>
        </p:nvSpPr>
        <p:spPr bwMode="auto">
          <a:xfrm>
            <a:off x="3200400" y="4114800"/>
            <a:ext cx="3810000" cy="381000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2147483647 h 333"/>
              <a:gd name="T6" fmla="*/ 2147483647 w 3264"/>
              <a:gd name="T7" fmla="*/ 2147483647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7" name="Line 1055"/>
          <p:cNvSpPr>
            <a:spLocks noChangeShapeType="1"/>
          </p:cNvSpPr>
          <p:nvPr/>
        </p:nvSpPr>
        <p:spPr bwMode="auto">
          <a:xfrm>
            <a:off x="44196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8" name="Line 1056"/>
          <p:cNvSpPr>
            <a:spLocks noChangeShapeType="1"/>
          </p:cNvSpPr>
          <p:nvPr/>
        </p:nvSpPr>
        <p:spPr bwMode="auto">
          <a:xfrm>
            <a:off x="5486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9" name="Line 1058"/>
          <p:cNvSpPr>
            <a:spLocks noChangeShapeType="1"/>
          </p:cNvSpPr>
          <p:nvPr/>
        </p:nvSpPr>
        <p:spPr bwMode="auto">
          <a:xfrm flipH="1">
            <a:off x="1447800" y="2971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0" name="Line 1059"/>
          <p:cNvSpPr>
            <a:spLocks noChangeShapeType="1"/>
          </p:cNvSpPr>
          <p:nvPr/>
        </p:nvSpPr>
        <p:spPr bwMode="auto">
          <a:xfrm>
            <a:off x="4343400" y="4572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0" name="Object 1060"/>
          <p:cNvGraphicFramePr>
            <a:graphicFrameLocks noChangeAspect="1"/>
          </p:cNvGraphicFramePr>
          <p:nvPr/>
        </p:nvGraphicFramePr>
        <p:xfrm>
          <a:off x="5410200" y="3352800"/>
          <a:ext cx="533400" cy="387350"/>
        </p:xfrm>
        <a:graphic>
          <a:graphicData uri="http://schemas.openxmlformats.org/presentationml/2006/ole">
            <p:oleObj spid="_x0000_s24580" name="Equation" r:id="rId5" imgW="279360" imgH="203040" progId="Equation.DSMT4">
              <p:embed/>
            </p:oleObj>
          </a:graphicData>
        </a:graphic>
      </p:graphicFrame>
      <p:sp>
        <p:nvSpPr>
          <p:cNvPr id="24601" name="Text Box 1061"/>
          <p:cNvSpPr txBox="1">
            <a:spLocks noChangeArrowheads="1"/>
          </p:cNvSpPr>
          <p:nvPr/>
        </p:nvSpPr>
        <p:spPr bwMode="auto">
          <a:xfrm>
            <a:off x="5927725" y="3297238"/>
            <a:ext cx="249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のシミュレーション</a:t>
            </a:r>
          </a:p>
        </p:txBody>
      </p:sp>
      <p:sp>
        <p:nvSpPr>
          <p:cNvPr id="24602" name="Text Box 1062"/>
          <p:cNvSpPr txBox="1">
            <a:spLocks noChangeArrowheads="1"/>
          </p:cNvSpPr>
          <p:nvPr/>
        </p:nvSpPr>
        <p:spPr bwMode="auto">
          <a:xfrm>
            <a:off x="746125" y="3241675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4603" name="Text Box 1063"/>
          <p:cNvSpPr txBox="1">
            <a:spLocks noChangeArrowheads="1"/>
          </p:cNvSpPr>
          <p:nvPr/>
        </p:nvSpPr>
        <p:spPr bwMode="auto">
          <a:xfrm>
            <a:off x="3429000" y="32004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4604" name="Text Box 1064"/>
          <p:cNvSpPr txBox="1">
            <a:spLocks noChangeArrowheads="1"/>
          </p:cNvSpPr>
          <p:nvPr/>
        </p:nvSpPr>
        <p:spPr bwMode="auto">
          <a:xfrm>
            <a:off x="381000" y="4114800"/>
            <a:ext cx="1863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は非受理で</a:t>
            </a:r>
          </a:p>
          <a:p>
            <a:r>
              <a:rPr lang="ja-JP" altLang="en-US"/>
              <a:t>停止</a:t>
            </a:r>
          </a:p>
        </p:txBody>
      </p:sp>
      <p:graphicFrame>
        <p:nvGraphicFramePr>
          <p:cNvPr id="24581" name="Object 1065"/>
          <p:cNvGraphicFramePr>
            <a:graphicFrameLocks noChangeAspect="1"/>
          </p:cNvGraphicFramePr>
          <p:nvPr/>
        </p:nvGraphicFramePr>
        <p:xfrm>
          <a:off x="5867400" y="5029200"/>
          <a:ext cx="387350" cy="387350"/>
        </p:xfrm>
        <a:graphic>
          <a:graphicData uri="http://schemas.openxmlformats.org/presentationml/2006/ole">
            <p:oleObj spid="_x0000_s24581" name="Equation" r:id="rId6" imgW="203040" imgH="203040" progId="Equation.DSMT4">
              <p:embed/>
            </p:oleObj>
          </a:graphicData>
        </a:graphic>
      </p:graphicFrame>
      <p:sp>
        <p:nvSpPr>
          <p:cNvPr id="24605" name="Line 1066"/>
          <p:cNvSpPr>
            <a:spLocks noChangeShapeType="1"/>
          </p:cNvSpPr>
          <p:nvPr/>
        </p:nvSpPr>
        <p:spPr bwMode="auto">
          <a:xfrm flipH="1">
            <a:off x="3352800" y="45720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6" name="Line 1067"/>
          <p:cNvSpPr>
            <a:spLocks noChangeShapeType="1"/>
          </p:cNvSpPr>
          <p:nvPr/>
        </p:nvSpPr>
        <p:spPr bwMode="auto">
          <a:xfrm>
            <a:off x="2438400" y="2971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7" name="Text Box 1068"/>
          <p:cNvSpPr txBox="1">
            <a:spLocks noChangeArrowheads="1"/>
          </p:cNvSpPr>
          <p:nvPr/>
        </p:nvSpPr>
        <p:spPr bwMode="auto">
          <a:xfrm>
            <a:off x="6172200" y="4953000"/>
            <a:ext cx="249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のシミュレーション</a:t>
            </a:r>
          </a:p>
        </p:txBody>
      </p:sp>
      <p:sp>
        <p:nvSpPr>
          <p:cNvPr id="24608" name="Text Box 1069"/>
          <p:cNvSpPr txBox="1">
            <a:spLocks noChangeArrowheads="1"/>
          </p:cNvSpPr>
          <p:nvPr/>
        </p:nvSpPr>
        <p:spPr bwMode="auto">
          <a:xfrm>
            <a:off x="3124200" y="47244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4609" name="Text Box 1070"/>
          <p:cNvSpPr txBox="1">
            <a:spLocks noChangeArrowheads="1"/>
          </p:cNvSpPr>
          <p:nvPr/>
        </p:nvSpPr>
        <p:spPr bwMode="auto">
          <a:xfrm>
            <a:off x="4876800" y="47244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4610" name="Text Box 1071"/>
          <p:cNvSpPr txBox="1">
            <a:spLocks noChangeArrowheads="1"/>
          </p:cNvSpPr>
          <p:nvPr/>
        </p:nvSpPr>
        <p:spPr bwMode="auto">
          <a:xfrm>
            <a:off x="2362200" y="5638800"/>
            <a:ext cx="1558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は受理で</a:t>
            </a:r>
          </a:p>
          <a:p>
            <a:r>
              <a:rPr lang="ja-JP" altLang="en-US"/>
              <a:t>停止</a:t>
            </a:r>
          </a:p>
        </p:txBody>
      </p:sp>
      <p:sp>
        <p:nvSpPr>
          <p:cNvPr id="24611" name="Text Box 1072"/>
          <p:cNvSpPr txBox="1">
            <a:spLocks noChangeArrowheads="1"/>
          </p:cNvSpPr>
          <p:nvPr/>
        </p:nvSpPr>
        <p:spPr bwMode="auto">
          <a:xfrm>
            <a:off x="4724400" y="5715000"/>
            <a:ext cx="1863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</a:t>
            </a:r>
            <a:r>
              <a:rPr lang="ja-JP" altLang="en-US"/>
              <a:t>は非受理で</a:t>
            </a:r>
          </a:p>
          <a:p>
            <a:r>
              <a:rPr lang="ja-JP" altLang="en-US"/>
              <a:t>停止</a:t>
            </a:r>
          </a:p>
        </p:txBody>
      </p:sp>
      <p:graphicFrame>
        <p:nvGraphicFramePr>
          <p:cNvPr id="24582" name="Object 1073"/>
          <p:cNvGraphicFramePr>
            <a:graphicFrameLocks noChangeAspect="1"/>
          </p:cNvGraphicFramePr>
          <p:nvPr/>
        </p:nvGraphicFramePr>
        <p:xfrm>
          <a:off x="1433513" y="2563813"/>
          <a:ext cx="700087" cy="484187"/>
        </p:xfrm>
        <a:graphic>
          <a:graphicData uri="http://schemas.openxmlformats.org/presentationml/2006/ole">
            <p:oleObj spid="_x0000_s24582" name="Equation" r:id="rId7" imgW="330120" imgH="228600" progId="Equation.DSMT4">
              <p:embed/>
            </p:oleObj>
          </a:graphicData>
        </a:graphic>
      </p:graphicFrame>
      <p:graphicFrame>
        <p:nvGraphicFramePr>
          <p:cNvPr id="24583" name="Object 1074"/>
          <p:cNvGraphicFramePr>
            <a:graphicFrameLocks noChangeAspect="1"/>
          </p:cNvGraphicFramePr>
          <p:nvPr/>
        </p:nvGraphicFramePr>
        <p:xfrm>
          <a:off x="2576513" y="2590800"/>
          <a:ext cx="700087" cy="484188"/>
        </p:xfrm>
        <a:graphic>
          <a:graphicData uri="http://schemas.openxmlformats.org/presentationml/2006/ole">
            <p:oleObj spid="_x0000_s24583" name="Equation" r:id="rId8" imgW="330120" imgH="228600" progId="Equation.DSMT4">
              <p:embed/>
            </p:oleObj>
          </a:graphicData>
        </a:graphic>
      </p:graphicFrame>
      <p:graphicFrame>
        <p:nvGraphicFramePr>
          <p:cNvPr id="24584" name="Object 1075"/>
          <p:cNvGraphicFramePr>
            <a:graphicFrameLocks noChangeAspect="1"/>
          </p:cNvGraphicFramePr>
          <p:nvPr/>
        </p:nvGraphicFramePr>
        <p:xfrm>
          <a:off x="5638800" y="228600"/>
          <a:ext cx="1143000" cy="411163"/>
        </p:xfrm>
        <a:graphic>
          <a:graphicData uri="http://schemas.openxmlformats.org/presentationml/2006/ole">
            <p:oleObj spid="_x0000_s24584" name="Equation" r:id="rId9" imgW="634680" imgH="228600" progId="Equation.DSMT4">
              <p:embed/>
            </p:oleObj>
          </a:graphicData>
        </a:graphic>
      </p:graphicFrame>
      <p:graphicFrame>
        <p:nvGraphicFramePr>
          <p:cNvPr id="24585" name="Object 1077"/>
          <p:cNvGraphicFramePr>
            <a:graphicFrameLocks noChangeAspect="1"/>
          </p:cNvGraphicFramePr>
          <p:nvPr/>
        </p:nvGraphicFramePr>
        <p:xfrm>
          <a:off x="3581400" y="4097338"/>
          <a:ext cx="685800" cy="474662"/>
        </p:xfrm>
        <a:graphic>
          <a:graphicData uri="http://schemas.openxmlformats.org/presentationml/2006/ole">
            <p:oleObj spid="_x0000_s24585" name="Equation" r:id="rId10" imgW="330120" imgH="228600" progId="Equation.DSMT4">
              <p:embed/>
            </p:oleObj>
          </a:graphicData>
        </a:graphic>
      </p:graphicFrame>
      <p:graphicFrame>
        <p:nvGraphicFramePr>
          <p:cNvPr id="24586" name="Object 1078"/>
          <p:cNvGraphicFramePr>
            <a:graphicFrameLocks noChangeAspect="1"/>
          </p:cNvGraphicFramePr>
          <p:nvPr/>
        </p:nvGraphicFramePr>
        <p:xfrm>
          <a:off x="4572000" y="4114800"/>
          <a:ext cx="685800" cy="474663"/>
        </p:xfrm>
        <a:graphic>
          <a:graphicData uri="http://schemas.openxmlformats.org/presentationml/2006/ole">
            <p:oleObj spid="_x0000_s24586" name="Equation" r:id="rId11" imgW="3301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48960-DD6D-43D8-B6B7-F5666576EC8D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5609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846931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もし、　　　　　　　が必ず停止することがあらかじめ判別できれば、</a:t>
            </a:r>
          </a:p>
          <a:p>
            <a:r>
              <a:rPr lang="ja-JP" altLang="en-US"/>
              <a:t>　　　　をシミュレートすることによって、</a:t>
            </a:r>
          </a:p>
          <a:p>
            <a:r>
              <a:rPr lang="ja-JP" altLang="en-US"/>
              <a:t>　　　　の言語を認識できる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</a:t>
            </a:r>
            <a:r>
              <a:rPr lang="ja-JP" altLang="en-US"/>
              <a:t>が構成できる。</a:t>
            </a:r>
          </a:p>
          <a:p>
            <a:r>
              <a:rPr lang="ja-JP" altLang="en-US"/>
              <a:t>しかも、</a:t>
            </a:r>
            <a:r>
              <a:rPr lang="en-US" altLang="ja-JP"/>
              <a:t>T</a:t>
            </a:r>
            <a:r>
              <a:rPr lang="ja-JP" altLang="en-US"/>
              <a:t>は必ず停止する。</a:t>
            </a:r>
          </a:p>
          <a:p>
            <a:r>
              <a:rPr lang="ja-JP" altLang="en-US"/>
              <a:t>これは、　　　　を認識する停止保証</a:t>
            </a:r>
            <a:r>
              <a:rPr lang="en-US" altLang="ja-JP"/>
              <a:t>TM</a:t>
            </a:r>
            <a:r>
              <a:rPr lang="ja-JP" altLang="en-US"/>
              <a:t>が存在しないことと</a:t>
            </a:r>
          </a:p>
          <a:p>
            <a:r>
              <a:rPr lang="ja-JP" altLang="en-US"/>
              <a:t>矛盾する。</a:t>
            </a:r>
          </a:p>
          <a:p>
            <a:endParaRPr lang="ja-JP" altLang="en-US"/>
          </a:p>
          <a:p>
            <a:r>
              <a:rPr lang="ja-JP" altLang="en-US"/>
              <a:t>以上より、もし停止性判定問題を解く</a:t>
            </a:r>
            <a:r>
              <a:rPr lang="en-US" altLang="ja-JP"/>
              <a:t>TM</a:t>
            </a:r>
            <a:r>
              <a:rPr lang="ja-JP" altLang="en-US"/>
              <a:t>　　　　は存在しない。</a:t>
            </a:r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7162800" y="5715000"/>
          <a:ext cx="914400" cy="457200"/>
        </p:xfrm>
        <a:graphic>
          <a:graphicData uri="http://schemas.openxmlformats.org/presentationml/2006/ole">
            <p:oleObj spid="_x0000_s25602" name="Equation" r:id="rId3" imgW="380880" imgH="190440" progId="Equation.DSMT4">
              <p:embed/>
            </p:oleObj>
          </a:graphicData>
        </a:graphic>
      </p:graphicFrame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1295400" y="1524000"/>
          <a:ext cx="990600" cy="404813"/>
        </p:xfrm>
        <a:graphic>
          <a:graphicData uri="http://schemas.openxmlformats.org/presentationml/2006/ole">
            <p:oleObj spid="_x0000_s25603" name="Equation" r:id="rId4" imgW="558720" imgH="228600" progId="Equation.DSMT4">
              <p:embed/>
            </p:oleObj>
          </a:graphicData>
        </a:graphic>
      </p:graphicFrame>
      <p:graphicFrame>
        <p:nvGraphicFramePr>
          <p:cNvPr id="25604" name="Object 5"/>
          <p:cNvGraphicFramePr>
            <a:graphicFrameLocks noChangeAspect="1"/>
          </p:cNvGraphicFramePr>
          <p:nvPr/>
        </p:nvGraphicFramePr>
        <p:xfrm>
          <a:off x="381000" y="1905000"/>
          <a:ext cx="585788" cy="404813"/>
        </p:xfrm>
        <a:graphic>
          <a:graphicData uri="http://schemas.openxmlformats.org/presentationml/2006/ole">
            <p:oleObj spid="_x0000_s25604" name="Equation" r:id="rId5" imgW="330120" imgH="228600" progId="Equation.DSMT4">
              <p:embed/>
            </p:oleObj>
          </a:graphicData>
        </a:graphic>
      </p:graphicFrame>
      <p:graphicFrame>
        <p:nvGraphicFramePr>
          <p:cNvPr id="25605" name="Object 6"/>
          <p:cNvGraphicFramePr>
            <a:graphicFrameLocks noChangeAspect="1"/>
          </p:cNvGraphicFramePr>
          <p:nvPr/>
        </p:nvGraphicFramePr>
        <p:xfrm>
          <a:off x="457200" y="2286000"/>
          <a:ext cx="495300" cy="382588"/>
        </p:xfrm>
        <a:graphic>
          <a:graphicData uri="http://schemas.openxmlformats.org/presentationml/2006/ole">
            <p:oleObj spid="_x0000_s25605" name="Equation" r:id="rId6" imgW="279360" imgH="215640" progId="Equation.DSMT4">
              <p:embed/>
            </p:oleObj>
          </a:graphicData>
        </a:graphic>
      </p:graphicFrame>
      <p:graphicFrame>
        <p:nvGraphicFramePr>
          <p:cNvPr id="25606" name="Object 7"/>
          <p:cNvGraphicFramePr>
            <a:graphicFrameLocks noChangeAspect="1"/>
          </p:cNvGraphicFramePr>
          <p:nvPr/>
        </p:nvGraphicFramePr>
        <p:xfrm>
          <a:off x="1600200" y="3048000"/>
          <a:ext cx="495300" cy="382588"/>
        </p:xfrm>
        <a:graphic>
          <a:graphicData uri="http://schemas.openxmlformats.org/presentationml/2006/ole">
            <p:oleObj spid="_x0000_s25606" name="Equation" r:id="rId7" imgW="279360" imgH="215640" progId="Equation.DSMT4">
              <p:embed/>
            </p:oleObj>
          </a:graphicData>
        </a:graphic>
      </p:graphicFrame>
      <p:graphicFrame>
        <p:nvGraphicFramePr>
          <p:cNvPr id="25607" name="Object 8"/>
          <p:cNvGraphicFramePr>
            <a:graphicFrameLocks noChangeAspect="1"/>
          </p:cNvGraphicFramePr>
          <p:nvPr/>
        </p:nvGraphicFramePr>
        <p:xfrm>
          <a:off x="5867400" y="4114800"/>
          <a:ext cx="352425" cy="381000"/>
        </p:xfrm>
        <a:graphic>
          <a:graphicData uri="http://schemas.openxmlformats.org/presentationml/2006/ole">
            <p:oleObj spid="_x0000_s25607" name="Equation" r:id="rId8" imgW="152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A45FBE-3350-42DA-ACAD-5221B7C9E7E8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6</a:t>
            </a:r>
            <a:r>
              <a:rPr lang="ja-JP" altLang="en-US" smtClean="0"/>
              <a:t>－</a:t>
            </a:r>
            <a:r>
              <a:rPr lang="en-US" altLang="ja-JP" smtClean="0"/>
              <a:t>6</a:t>
            </a:r>
            <a:r>
              <a:rPr lang="ja-JP" altLang="en-US" smtClean="0"/>
              <a:t>．停止性問題の別証明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5762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一般のプログラムの停止を判定するような、</a:t>
            </a:r>
          </a:p>
          <a:p>
            <a:r>
              <a:rPr lang="ja-JP" altLang="en-US"/>
              <a:t>プログラムは存在しない。</a:t>
            </a:r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304800" y="685800"/>
            <a:ext cx="7315200" cy="1371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609600" y="2819400"/>
            <a:ext cx="734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プログラム</a:t>
            </a:r>
            <a:r>
              <a:rPr lang="en-US" altLang="ja-JP"/>
              <a:t>P</a:t>
            </a:r>
            <a:r>
              <a:rPr lang="ja-JP" altLang="en-US"/>
              <a:t>と</a:t>
            </a:r>
            <a:r>
              <a:rPr lang="en-US" altLang="ja-JP"/>
              <a:t>P</a:t>
            </a:r>
            <a:r>
              <a:rPr lang="ja-JP" altLang="en-US"/>
              <a:t>への入力</a:t>
            </a:r>
            <a:r>
              <a:rPr lang="en-US" altLang="ja-JP"/>
              <a:t>D</a:t>
            </a:r>
            <a:r>
              <a:rPr lang="ja-JP" altLang="en-US"/>
              <a:t>を引数とするような次のような</a:t>
            </a:r>
          </a:p>
          <a:p>
            <a:r>
              <a:rPr lang="ja-JP" altLang="en-US"/>
              <a:t>プログラムが存在するとする。</a:t>
            </a: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822325" y="3851275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halttester</a:t>
            </a:r>
            <a:r>
              <a:rPr lang="ja-JP" altLang="en-US"/>
              <a:t>１</a:t>
            </a:r>
            <a:r>
              <a:rPr lang="en-US" altLang="ja-JP"/>
              <a:t>(Program P,Data D);</a:t>
            </a: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898525" y="4384675"/>
            <a:ext cx="67357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入力：プログラム</a:t>
            </a:r>
            <a:r>
              <a:rPr lang="en-US" altLang="ja-JP"/>
              <a:t>P</a:t>
            </a:r>
            <a:r>
              <a:rPr lang="ja-JP" altLang="en-US"/>
              <a:t>と、そのプロうグラムへのデータ</a:t>
            </a:r>
            <a:r>
              <a:rPr lang="en-US" altLang="ja-JP"/>
              <a:t>D</a:t>
            </a:r>
          </a:p>
          <a:p>
            <a:r>
              <a:rPr lang="ja-JP" altLang="en-US"/>
              <a:t>出力：</a:t>
            </a:r>
            <a:r>
              <a:rPr lang="en-US" altLang="ja-JP"/>
              <a:t>P</a:t>
            </a:r>
            <a:r>
              <a:rPr lang="ja-JP" altLang="en-US"/>
              <a:t>へ</a:t>
            </a:r>
            <a:r>
              <a:rPr lang="en-US" altLang="ja-JP"/>
              <a:t>D</a:t>
            </a:r>
            <a:r>
              <a:rPr lang="ja-JP" altLang="en-US"/>
              <a:t>を入力したときに、</a:t>
            </a:r>
          </a:p>
          <a:p>
            <a:r>
              <a:rPr lang="ja-JP" altLang="en-US"/>
              <a:t>　　　　停止するなら　　　</a:t>
            </a:r>
            <a:r>
              <a:rPr lang="en-US" altLang="ja-JP"/>
              <a:t>yes</a:t>
            </a:r>
          </a:p>
          <a:p>
            <a:r>
              <a:rPr lang="en-US" altLang="ja-JP"/>
              <a:t>           </a:t>
            </a:r>
            <a:r>
              <a:rPr lang="ja-JP" altLang="en-US"/>
              <a:t>停止しないなら　　</a:t>
            </a:r>
            <a:r>
              <a:rPr lang="en-US" altLang="ja-JP"/>
              <a:t>no</a:t>
            </a:r>
          </a:p>
          <a:p>
            <a:r>
              <a:rPr lang="en-US" altLang="ja-JP"/>
              <a:t>           </a:t>
            </a:r>
            <a:r>
              <a:rPr lang="ja-JP" altLang="en-US"/>
              <a:t>を出力する。（必ず停止する）</a:t>
            </a:r>
          </a:p>
        </p:txBody>
      </p:sp>
      <p:sp>
        <p:nvSpPr>
          <p:cNvPr id="34826" name="AutoShape 9"/>
          <p:cNvSpPr>
            <a:spLocks noChangeArrowheads="1"/>
          </p:cNvSpPr>
          <p:nvPr/>
        </p:nvSpPr>
        <p:spPr bwMode="auto">
          <a:xfrm>
            <a:off x="533400" y="3810000"/>
            <a:ext cx="73152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0C3B7B-F09C-4EEE-B06D-414306F9F9A2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Data</a:t>
            </a:r>
            <a:r>
              <a:rPr lang="ja-JP" altLang="en-US"/>
              <a:t>の</a:t>
            </a:r>
            <a:r>
              <a:rPr lang="en-US" altLang="ja-JP"/>
              <a:t>D</a:t>
            </a:r>
            <a:r>
              <a:rPr lang="ja-JP" altLang="en-US"/>
              <a:t>としては、どのようなデータでもかまわないはずである。</a:t>
            </a:r>
          </a:p>
          <a:p>
            <a:r>
              <a:rPr lang="ja-JP" altLang="en-US"/>
              <a:t>よって、</a:t>
            </a:r>
            <a:r>
              <a:rPr lang="en-US" altLang="ja-JP"/>
              <a:t>D</a:t>
            </a:r>
            <a:r>
              <a:rPr lang="ja-JP" altLang="en-US"/>
              <a:t>としてプログラム自身を常にとるような関数を</a:t>
            </a:r>
          </a:p>
          <a:p>
            <a:r>
              <a:rPr lang="ja-JP" altLang="en-US"/>
              <a:t>構成できる。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halttester2(Program P);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914400" y="2916238"/>
            <a:ext cx="67548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入力：プログラム</a:t>
            </a:r>
            <a:r>
              <a:rPr lang="en-US" altLang="ja-JP"/>
              <a:t>P</a:t>
            </a:r>
          </a:p>
          <a:p>
            <a:r>
              <a:rPr lang="ja-JP" altLang="en-US"/>
              <a:t>出力：</a:t>
            </a:r>
            <a:r>
              <a:rPr lang="en-US" altLang="ja-JP"/>
              <a:t>P</a:t>
            </a:r>
            <a:r>
              <a:rPr lang="ja-JP" altLang="en-US"/>
              <a:t>へ</a:t>
            </a:r>
            <a:r>
              <a:rPr lang="en-US" altLang="ja-JP"/>
              <a:t>P</a:t>
            </a:r>
            <a:r>
              <a:rPr lang="ja-JP" altLang="en-US"/>
              <a:t>を入力したときに、</a:t>
            </a:r>
          </a:p>
          <a:p>
            <a:r>
              <a:rPr lang="ja-JP" altLang="en-US"/>
              <a:t>　　　　停止するなら　　　</a:t>
            </a:r>
            <a:r>
              <a:rPr lang="en-US" altLang="ja-JP"/>
              <a:t>yes</a:t>
            </a:r>
          </a:p>
          <a:p>
            <a:r>
              <a:rPr lang="en-US" altLang="ja-JP"/>
              <a:t>           </a:t>
            </a:r>
            <a:r>
              <a:rPr lang="ja-JP" altLang="en-US"/>
              <a:t>停止しないなら　　</a:t>
            </a:r>
            <a:r>
              <a:rPr lang="en-US" altLang="ja-JP"/>
              <a:t>no</a:t>
            </a:r>
          </a:p>
          <a:p>
            <a:r>
              <a:rPr lang="en-US" altLang="ja-JP"/>
              <a:t>           </a:t>
            </a:r>
            <a:r>
              <a:rPr lang="ja-JP" altLang="en-US"/>
              <a:t>を出力する。（必ず停止する）</a:t>
            </a:r>
          </a:p>
          <a:p>
            <a:r>
              <a:rPr lang="ja-JP" altLang="en-US"/>
              <a:t>	つまり、</a:t>
            </a:r>
            <a:r>
              <a:rPr lang="en-US" altLang="ja-JP"/>
              <a:t>halttester1(P,P)</a:t>
            </a:r>
            <a:r>
              <a:rPr lang="ja-JP" altLang="en-US"/>
              <a:t>と同様の動作をする。</a:t>
            </a:r>
          </a:p>
        </p:txBody>
      </p:sp>
      <p:sp>
        <p:nvSpPr>
          <p:cNvPr id="35846" name="AutoShape 5"/>
          <p:cNvSpPr>
            <a:spLocks noChangeArrowheads="1"/>
          </p:cNvSpPr>
          <p:nvPr/>
        </p:nvSpPr>
        <p:spPr bwMode="auto">
          <a:xfrm>
            <a:off x="533400" y="2209800"/>
            <a:ext cx="7315200" cy="3276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669925" y="5756275"/>
            <a:ext cx="770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</a:t>
            </a:r>
            <a:r>
              <a:rPr lang="en-US" altLang="ja-JP"/>
              <a:t>halttester1(P,D)</a:t>
            </a:r>
            <a:r>
              <a:rPr lang="ja-JP" altLang="en-US"/>
              <a:t>が存在すれば、容易に構成できる。</a:t>
            </a:r>
          </a:p>
          <a:p>
            <a:r>
              <a:rPr lang="ja-JP" altLang="en-US"/>
              <a:t>（単に、機能を限定させているだけである。）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7CEEA-8E63-4DF9-82F2-680FBD213C3E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669925" y="346075"/>
            <a:ext cx="727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</a:t>
            </a:r>
            <a:r>
              <a:rPr lang="en-US" altLang="ja-JP"/>
              <a:t>halttester2(P)</a:t>
            </a:r>
            <a:r>
              <a:rPr lang="ja-JP" altLang="en-US"/>
              <a:t>を元に、次のような関数を構成する。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263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funny1(Program P);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914400" y="1849438"/>
            <a:ext cx="54308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入力：プログラム</a:t>
            </a:r>
            <a:r>
              <a:rPr lang="en-US" altLang="ja-JP"/>
              <a:t>P</a:t>
            </a:r>
          </a:p>
          <a:p>
            <a:r>
              <a:rPr lang="ja-JP" altLang="en-US"/>
              <a:t>出力</a:t>
            </a:r>
            <a:r>
              <a:rPr lang="en-US" altLang="ja-JP"/>
              <a:t>:halttester2(P)</a:t>
            </a:r>
            <a:r>
              <a:rPr lang="ja-JP" altLang="en-US"/>
              <a:t>が</a:t>
            </a:r>
            <a:r>
              <a:rPr lang="en-US" altLang="ja-JP"/>
              <a:t>yes</a:t>
            </a:r>
            <a:r>
              <a:rPr lang="ja-JP" altLang="en-US"/>
              <a:t>なら、無限ループ</a:t>
            </a:r>
          </a:p>
          <a:p>
            <a:r>
              <a:rPr lang="ja-JP" altLang="en-US"/>
              <a:t>　　　　</a:t>
            </a:r>
            <a:r>
              <a:rPr lang="en-US" altLang="ja-JP"/>
              <a:t>halttester2(P)</a:t>
            </a:r>
            <a:r>
              <a:rPr lang="ja-JP" altLang="en-US"/>
              <a:t>が</a:t>
            </a:r>
            <a:r>
              <a:rPr lang="en-US" altLang="ja-JP"/>
              <a:t>no</a:t>
            </a:r>
            <a:r>
              <a:rPr lang="ja-JP" altLang="en-US"/>
              <a:t>なら、停止</a:t>
            </a:r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auto">
          <a:xfrm>
            <a:off x="533400" y="1143000"/>
            <a:ext cx="7315200" cy="205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85800" y="3200400"/>
            <a:ext cx="643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具体的には、次のような関数を構成すれば良い。</a:t>
            </a:r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6002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1295400" y="3733800"/>
            <a:ext cx="4349750" cy="3022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Verdana" pitchFamily="34" charset="0"/>
              </a:rPr>
              <a:t>funny1(Program P){</a:t>
            </a:r>
          </a:p>
          <a:p>
            <a:r>
              <a:rPr lang="en-US" altLang="ja-JP">
                <a:latin typeface="Verdana" pitchFamily="34" charset="0"/>
              </a:rPr>
              <a:t>	if(halttester2(P){</a:t>
            </a:r>
          </a:p>
          <a:p>
            <a:r>
              <a:rPr lang="en-US" altLang="ja-JP">
                <a:latin typeface="Verdana" pitchFamily="34" charset="0"/>
              </a:rPr>
              <a:t>	    for(;;);</a:t>
            </a:r>
          </a:p>
          <a:p>
            <a:r>
              <a:rPr lang="en-US" altLang="ja-JP">
                <a:latin typeface="Verdana" pitchFamily="34" charset="0"/>
              </a:rPr>
              <a:t>            }</a:t>
            </a:r>
          </a:p>
          <a:p>
            <a:r>
              <a:rPr lang="en-US" altLang="ja-JP">
                <a:latin typeface="Verdana" pitchFamily="34" charset="0"/>
              </a:rPr>
              <a:t>	else{</a:t>
            </a:r>
          </a:p>
          <a:p>
            <a:r>
              <a:rPr lang="en-US" altLang="ja-JP">
                <a:latin typeface="Verdana" pitchFamily="34" charset="0"/>
              </a:rPr>
              <a:t>	     printf(“HALT\n”);</a:t>
            </a:r>
          </a:p>
          <a:p>
            <a:r>
              <a:rPr lang="en-US" altLang="ja-JP">
                <a:latin typeface="Verdana" pitchFamily="34" charset="0"/>
              </a:rPr>
              <a:t>            }</a:t>
            </a:r>
          </a:p>
          <a:p>
            <a:r>
              <a:rPr lang="en-US" altLang="ja-JP">
                <a:latin typeface="Verdana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56C510-5C75-41EC-8DD3-1B06F56478CE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26628" name="Text Box 1026"/>
          <p:cNvSpPr txBox="1">
            <a:spLocks noChangeArrowheads="1"/>
          </p:cNvSpPr>
          <p:nvPr/>
        </p:nvSpPr>
        <p:spPr bwMode="auto">
          <a:xfrm>
            <a:off x="365125" y="41275"/>
            <a:ext cx="6637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このとき、プログラム</a:t>
            </a:r>
            <a:r>
              <a:rPr lang="en-US" altLang="ja-JP"/>
              <a:t>funny1()</a:t>
            </a:r>
            <a:r>
              <a:rPr lang="ja-JP" altLang="en-US"/>
              <a:t>に、</a:t>
            </a:r>
          </a:p>
          <a:p>
            <a:r>
              <a:rPr lang="ja-JP" altLang="en-US"/>
              <a:t>引数として、</a:t>
            </a:r>
            <a:r>
              <a:rPr lang="en-US" altLang="ja-JP"/>
              <a:t>funny1()</a:t>
            </a:r>
            <a:r>
              <a:rPr lang="ja-JP" altLang="en-US"/>
              <a:t>を与えたときの動作を考える。</a:t>
            </a:r>
          </a:p>
        </p:txBody>
      </p:sp>
      <p:sp>
        <p:nvSpPr>
          <p:cNvPr id="26629" name="Text Box 1027"/>
          <p:cNvSpPr txBox="1">
            <a:spLocks noChangeArrowheads="1"/>
          </p:cNvSpPr>
          <p:nvPr/>
        </p:nvSpPr>
        <p:spPr bwMode="auto">
          <a:xfrm>
            <a:off x="381000" y="990600"/>
            <a:ext cx="7412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  <a:r>
              <a:rPr lang="en-US" altLang="ja-JP"/>
              <a:t>funny1(funny1);</a:t>
            </a:r>
            <a:r>
              <a:rPr lang="ja-JP" altLang="en-US"/>
              <a:t>が停止するかどうかを考える。</a:t>
            </a:r>
          </a:p>
        </p:txBody>
      </p:sp>
      <p:sp>
        <p:nvSpPr>
          <p:cNvPr id="26630" name="Text Box 1028"/>
          <p:cNvSpPr txBox="1">
            <a:spLocks noChangeArrowheads="1"/>
          </p:cNvSpPr>
          <p:nvPr/>
        </p:nvSpPr>
        <p:spPr bwMode="auto">
          <a:xfrm>
            <a:off x="1584325" y="20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6631" name="Text Box 1029"/>
          <p:cNvSpPr txBox="1">
            <a:spLocks noChangeArrowheads="1"/>
          </p:cNvSpPr>
          <p:nvPr/>
        </p:nvSpPr>
        <p:spPr bwMode="auto">
          <a:xfrm>
            <a:off x="533400" y="1600200"/>
            <a:ext cx="75580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</a:t>
            </a:r>
          </a:p>
          <a:p>
            <a:r>
              <a:rPr lang="en-US" altLang="ja-JP"/>
              <a:t>haltester2(funny1)</a:t>
            </a:r>
            <a:r>
              <a:rPr lang="ja-JP" altLang="en-US"/>
              <a:t>が</a:t>
            </a:r>
            <a:r>
              <a:rPr lang="en-US" altLang="ja-JP"/>
              <a:t>yes</a:t>
            </a:r>
            <a:r>
              <a:rPr lang="ja-JP" altLang="en-US"/>
              <a:t>と出力する場合、</a:t>
            </a:r>
          </a:p>
          <a:p>
            <a:r>
              <a:rPr lang="ja-JP" altLang="en-US"/>
              <a:t>このときは、</a:t>
            </a:r>
          </a:p>
          <a:p>
            <a:r>
              <a:rPr lang="en-US" altLang="ja-JP"/>
              <a:t>funny1()</a:t>
            </a:r>
            <a:r>
              <a:rPr lang="ja-JP" altLang="en-US"/>
              <a:t>の作り方から明らかに停止しない。</a:t>
            </a:r>
          </a:p>
          <a:p>
            <a:r>
              <a:rPr lang="ja-JP" altLang="en-US"/>
              <a:t>これは、</a:t>
            </a:r>
            <a:r>
              <a:rPr lang="en-US" altLang="ja-JP"/>
              <a:t>funny1</a:t>
            </a:r>
            <a:r>
              <a:rPr lang="ja-JP" altLang="en-US"/>
              <a:t>が停止すると判断していることと矛盾する。</a:t>
            </a:r>
          </a:p>
          <a:p>
            <a:endParaRPr lang="en-US" altLang="ja-JP"/>
          </a:p>
        </p:txBody>
      </p:sp>
      <p:sp>
        <p:nvSpPr>
          <p:cNvPr id="26632" name="Text Box 1030"/>
          <p:cNvSpPr txBox="1">
            <a:spLocks noChangeArrowheads="1"/>
          </p:cNvSpPr>
          <p:nvPr/>
        </p:nvSpPr>
        <p:spPr bwMode="auto">
          <a:xfrm>
            <a:off x="457200" y="3581400"/>
            <a:ext cx="7797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</a:t>
            </a:r>
            <a:r>
              <a:rPr lang="en-US" altLang="ja-JP"/>
              <a:t>2</a:t>
            </a:r>
            <a:r>
              <a:rPr lang="ja-JP" altLang="en-US"/>
              <a:t>：</a:t>
            </a:r>
          </a:p>
          <a:p>
            <a:r>
              <a:rPr lang="en-US" altLang="ja-JP"/>
              <a:t>haltester2(funny1)</a:t>
            </a:r>
            <a:r>
              <a:rPr lang="ja-JP" altLang="en-US"/>
              <a:t>が</a:t>
            </a:r>
            <a:r>
              <a:rPr lang="en-US" altLang="ja-JP"/>
              <a:t>no</a:t>
            </a:r>
            <a:r>
              <a:rPr lang="ja-JP" altLang="en-US"/>
              <a:t>と出力する場合、</a:t>
            </a:r>
          </a:p>
          <a:p>
            <a:r>
              <a:rPr lang="ja-JP" altLang="en-US"/>
              <a:t>このときは、</a:t>
            </a:r>
          </a:p>
          <a:p>
            <a:r>
              <a:rPr lang="en-US" altLang="ja-JP"/>
              <a:t>funny1()</a:t>
            </a:r>
            <a:r>
              <a:rPr lang="ja-JP" altLang="en-US"/>
              <a:t>の作り方から停止する。。</a:t>
            </a:r>
          </a:p>
          <a:p>
            <a:r>
              <a:rPr lang="ja-JP" altLang="en-US"/>
              <a:t>これは、</a:t>
            </a:r>
            <a:r>
              <a:rPr lang="en-US" altLang="ja-JP"/>
              <a:t>funny1</a:t>
            </a:r>
            <a:r>
              <a:rPr lang="ja-JP" altLang="en-US"/>
              <a:t>が停止しないと判断していることと矛盾する。</a:t>
            </a:r>
          </a:p>
        </p:txBody>
      </p:sp>
      <p:sp>
        <p:nvSpPr>
          <p:cNvPr id="26633" name="Text Box 1031"/>
          <p:cNvSpPr txBox="1">
            <a:spLocks noChangeArrowheads="1"/>
          </p:cNvSpPr>
          <p:nvPr/>
        </p:nvSpPr>
        <p:spPr bwMode="auto">
          <a:xfrm>
            <a:off x="746125" y="5811838"/>
            <a:ext cx="547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このようにいずれの場合も矛盾が生じる。</a:t>
            </a:r>
          </a:p>
        </p:txBody>
      </p:sp>
      <p:graphicFrame>
        <p:nvGraphicFramePr>
          <p:cNvPr id="26626" name="Object 1024"/>
          <p:cNvGraphicFramePr>
            <a:graphicFrameLocks noChangeAspect="1"/>
          </p:cNvGraphicFramePr>
          <p:nvPr/>
        </p:nvGraphicFramePr>
        <p:xfrm>
          <a:off x="7239000" y="6172200"/>
          <a:ext cx="914400" cy="457200"/>
        </p:xfrm>
        <a:graphic>
          <a:graphicData uri="http://schemas.openxmlformats.org/presentationml/2006/ole">
            <p:oleObj spid="_x0000_s26626" name="Equation" r:id="rId3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09AF7E-9B5A-4986-A1AD-E7AE4577CD4E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状態の符号化</a:t>
            </a: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441325" y="935038"/>
            <a:ext cx="48228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状態を符号化する。</a:t>
            </a:r>
          </a:p>
          <a:p>
            <a:r>
              <a:rPr lang="ja-JP" altLang="en-US"/>
              <a:t>ここで、状態の名前は重要ではなく、</a:t>
            </a:r>
          </a:p>
          <a:p>
            <a:r>
              <a:rPr lang="ja-JP" altLang="en-US"/>
              <a:t>状態の数だけが重要である。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438400" y="2590800"/>
          <a:ext cx="2209800" cy="457200"/>
        </p:xfrm>
        <a:graphic>
          <a:graphicData uri="http://schemas.openxmlformats.org/presentationml/2006/ole">
            <p:oleObj spid="_x0000_s3074" name="Equation" r:id="rId3" imgW="1104840" imgH="228600" progId="Equation.DSMT4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2895600" y="4038600"/>
          <a:ext cx="1460500" cy="476250"/>
        </p:xfrm>
        <a:graphic>
          <a:graphicData uri="http://schemas.openxmlformats.org/presentationml/2006/ole">
            <p:oleObj spid="_x0000_s3075" name="Equation" r:id="rId4" imgW="583920" imgH="190440" progId="Equation.DSMT4">
              <p:embed/>
            </p:oleObj>
          </a:graphicData>
        </a:graphic>
      </p:graphicFrame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3429000" y="3276600"/>
            <a:ext cx="381000" cy="609600"/>
          </a:xfrm>
          <a:prstGeom prst="upDownArrow">
            <a:avLst>
              <a:gd name="adj1" fmla="val 50000"/>
              <a:gd name="adj2" fmla="val 32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5562600" y="3505200"/>
            <a:ext cx="2743200" cy="1981200"/>
          </a:xfrm>
          <a:prstGeom prst="wedgeRoundRectCallout">
            <a:avLst>
              <a:gd name="adj1" fmla="val -81310"/>
              <a:gd name="adj2" fmla="val -48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5638800" y="3733800"/>
            <a:ext cx="2562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両脇の１は、</a:t>
            </a:r>
          </a:p>
          <a:p>
            <a:r>
              <a:rPr lang="ja-JP" altLang="en-US"/>
              <a:t>（アルファベット等）</a:t>
            </a:r>
          </a:p>
          <a:p>
            <a:r>
              <a:rPr lang="ja-JP" altLang="en-US"/>
              <a:t>他の集合との境目</a:t>
            </a:r>
          </a:p>
          <a:p>
            <a:r>
              <a:rPr lang="ja-JP" altLang="en-US"/>
              <a:t>を意味する。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AC6EF-DD20-4A1B-ADC7-1A624B076AE5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アルファベットの符号化</a:t>
            </a: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5068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アルファベットを符号化する。</a:t>
            </a:r>
          </a:p>
          <a:p>
            <a:r>
              <a:rPr lang="ja-JP" altLang="en-US"/>
              <a:t>ここでも、記号の名前は重要ではなく、</a:t>
            </a:r>
          </a:p>
          <a:p>
            <a:r>
              <a:rPr lang="ja-JP" altLang="en-US"/>
              <a:t>記号の数だけが重要である。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838200" y="2209800"/>
          <a:ext cx="2260600" cy="457200"/>
        </p:xfrm>
        <a:graphic>
          <a:graphicData uri="http://schemas.openxmlformats.org/presentationml/2006/ole">
            <p:oleObj spid="_x0000_s4098" name="Equation" r:id="rId3" imgW="1130040" imgH="228600" progId="Equation.DSMT4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029200" y="2209800"/>
          <a:ext cx="1587500" cy="412750"/>
        </p:xfrm>
        <a:graphic>
          <a:graphicData uri="http://schemas.openxmlformats.org/presentationml/2006/ole">
            <p:oleObj spid="_x0000_s4099" name="Equation" r:id="rId4" imgW="634680" imgH="164880" progId="Equation.DSMT4">
              <p:embed/>
            </p:oleObj>
          </a:graphicData>
        </a:graphic>
      </p:graphicFrame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381000" y="3352800"/>
          <a:ext cx="3632200" cy="457200"/>
        </p:xfrm>
        <a:graphic>
          <a:graphicData uri="http://schemas.openxmlformats.org/presentationml/2006/ole">
            <p:oleObj spid="_x0000_s4100" name="Equation" r:id="rId5" imgW="1815840" imgH="228600" progId="Equation.DSMT4">
              <p:embed/>
            </p:oleObj>
          </a:graphicData>
        </a:graphic>
      </p:graphicFrame>
      <p:graphicFrame>
        <p:nvGraphicFramePr>
          <p:cNvPr id="4101" name="Object 10"/>
          <p:cNvGraphicFramePr>
            <a:graphicFrameLocks noChangeAspect="1"/>
          </p:cNvGraphicFramePr>
          <p:nvPr/>
        </p:nvGraphicFramePr>
        <p:xfrm>
          <a:off x="6019800" y="3352800"/>
          <a:ext cx="1524000" cy="412750"/>
        </p:xfrm>
        <a:graphic>
          <a:graphicData uri="http://schemas.openxmlformats.org/presentationml/2006/ole">
            <p:oleObj spid="_x0000_s4101" name="Equation" r:id="rId6" imgW="609480" imgH="164880" progId="Equation.DSMT4">
              <p:embed/>
            </p:oleObj>
          </a:graphicData>
        </a:graphic>
      </p:graphicFrame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609600" y="4038600"/>
            <a:ext cx="2743200" cy="1600200"/>
          </a:xfrm>
          <a:prstGeom prst="wedgeRoundRectCallout">
            <a:avLst>
              <a:gd name="adj1" fmla="val -4745"/>
              <a:gd name="adj2" fmla="val -6349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6" name="Text Box 13"/>
          <p:cNvSpPr txBox="1">
            <a:spLocks noChangeArrowheads="1"/>
          </p:cNvSpPr>
          <p:nvPr/>
        </p:nvSpPr>
        <p:spPr bwMode="auto">
          <a:xfrm>
            <a:off x="838200" y="4267200"/>
            <a:ext cx="2212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前半は入力</a:t>
            </a:r>
          </a:p>
          <a:p>
            <a:r>
              <a:rPr lang="ja-JP" altLang="en-US"/>
              <a:t>アルファベットを</a:t>
            </a:r>
          </a:p>
          <a:p>
            <a:r>
              <a:rPr lang="ja-JP" altLang="en-US"/>
              <a:t>表す。</a:t>
            </a:r>
          </a:p>
        </p:txBody>
      </p:sp>
      <p:sp>
        <p:nvSpPr>
          <p:cNvPr id="4107" name="Text Box 14"/>
          <p:cNvSpPr txBox="1">
            <a:spLocks noChangeArrowheads="1"/>
          </p:cNvSpPr>
          <p:nvPr/>
        </p:nvSpPr>
        <p:spPr bwMode="auto">
          <a:xfrm>
            <a:off x="212725" y="1697038"/>
            <a:ext cx="256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入力アルファベット</a:t>
            </a:r>
          </a:p>
        </p:txBody>
      </p:sp>
      <p:sp>
        <p:nvSpPr>
          <p:cNvPr id="4108" name="AutoShape 15"/>
          <p:cNvSpPr>
            <a:spLocks noChangeArrowheads="1"/>
          </p:cNvSpPr>
          <p:nvPr/>
        </p:nvSpPr>
        <p:spPr bwMode="auto">
          <a:xfrm>
            <a:off x="3429000" y="2286000"/>
            <a:ext cx="1295400" cy="304800"/>
          </a:xfrm>
          <a:prstGeom prst="leftRight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" name="AutoShape 16"/>
          <p:cNvSpPr>
            <a:spLocks noChangeArrowheads="1"/>
          </p:cNvSpPr>
          <p:nvPr/>
        </p:nvSpPr>
        <p:spPr bwMode="auto">
          <a:xfrm>
            <a:off x="4343400" y="3429000"/>
            <a:ext cx="1295400" cy="304800"/>
          </a:xfrm>
          <a:prstGeom prst="leftRight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" name="Text Box 17"/>
          <p:cNvSpPr txBox="1">
            <a:spLocks noChangeArrowheads="1"/>
          </p:cNvSpPr>
          <p:nvPr/>
        </p:nvSpPr>
        <p:spPr bwMode="auto">
          <a:xfrm>
            <a:off x="304800" y="2743200"/>
            <a:ext cx="2786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テープアルファベット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D1E8F-D2BA-4328-9B0E-758E62460C0A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受理状態の符号化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5773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受理状態の集合を符号化する。</a:t>
            </a:r>
          </a:p>
          <a:p>
            <a:r>
              <a:rPr lang="ja-JP" altLang="en-US"/>
              <a:t>ここでは、状態の添え字の集合に注目して、</a:t>
            </a:r>
          </a:p>
          <a:p>
            <a:r>
              <a:rPr lang="ja-JP" altLang="en-US"/>
              <a:t>符号化する。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447800" y="2057400"/>
          <a:ext cx="4419600" cy="893763"/>
        </p:xfrm>
        <a:graphic>
          <a:graphicData uri="http://schemas.openxmlformats.org/presentationml/2006/ole">
            <p:oleObj spid="_x0000_s5122" name="Equation" r:id="rId3" imgW="1193760" imgH="241200" progId="Equation.DSMT4">
              <p:embed/>
            </p:oleObj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12725" y="1697038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受理状態集合</a:t>
            </a:r>
          </a:p>
        </p:txBody>
      </p:sp>
      <p:graphicFrame>
        <p:nvGraphicFramePr>
          <p:cNvPr id="5123" name="Object 12"/>
          <p:cNvGraphicFramePr>
            <a:graphicFrameLocks noChangeAspect="1"/>
          </p:cNvGraphicFramePr>
          <p:nvPr/>
        </p:nvGraphicFramePr>
        <p:xfrm>
          <a:off x="685800" y="4343400"/>
          <a:ext cx="6096000" cy="657225"/>
        </p:xfrm>
        <a:graphic>
          <a:graphicData uri="http://schemas.openxmlformats.org/presentationml/2006/ole">
            <p:oleObj spid="_x0000_s5123" name="Equation" r:id="rId4" imgW="1650960" imgH="177480" progId="Equation.DSMT4">
              <p:embed/>
            </p:oleObj>
          </a:graphicData>
        </a:graphic>
      </p:graphicFrame>
      <p:sp>
        <p:nvSpPr>
          <p:cNvPr id="5128" name="AutoShape 13"/>
          <p:cNvSpPr>
            <a:spLocks noChangeArrowheads="1"/>
          </p:cNvSpPr>
          <p:nvPr/>
        </p:nvSpPr>
        <p:spPr bwMode="auto">
          <a:xfrm>
            <a:off x="3048000" y="3505200"/>
            <a:ext cx="381000" cy="609600"/>
          </a:xfrm>
          <a:prstGeom prst="upDownArrow">
            <a:avLst>
              <a:gd name="adj1" fmla="val 50000"/>
              <a:gd name="adj2" fmla="val 32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144404-1D78-4C96-81B3-AEF757A51DA6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77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初期状態と空白記号の符号化</a:t>
            </a:r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685800" y="3657600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空白記号は、常に、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743075" y="4246563"/>
          <a:ext cx="1346200" cy="457200"/>
        </p:xfrm>
        <a:graphic>
          <a:graphicData uri="http://schemas.openxmlformats.org/presentationml/2006/ole">
            <p:oleObj spid="_x0000_s6146" name="Equation" r:id="rId3" imgW="672840" imgH="228600" progId="Equation.DSMT4">
              <p:embed/>
            </p:oleObj>
          </a:graphicData>
        </a:graphic>
      </p:graphicFrame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762000" y="5029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であるとすれば、符号化の必要がない。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593725" y="1239838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初期状態は、常に、</a:t>
            </a:r>
          </a:p>
        </p:txBody>
      </p:sp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1905000" y="1828800"/>
          <a:ext cx="838200" cy="457200"/>
        </p:xfrm>
        <a:graphic>
          <a:graphicData uri="http://schemas.openxmlformats.org/presentationml/2006/ole">
            <p:oleObj spid="_x0000_s6147" name="Equation" r:id="rId4" imgW="419040" imgH="228600" progId="Equation.DSMT4">
              <p:embed/>
            </p:oleObj>
          </a:graphicData>
        </a:graphic>
      </p:graphicFrame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69925" y="2611438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であるとすれば、符号化の必要がない。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E31A2-A82E-4930-A731-93DE7AF376D2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状態遷移関数の符号化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600200" y="2971800"/>
          <a:ext cx="3048000" cy="504825"/>
        </p:xfrm>
        <a:graphic>
          <a:graphicData uri="http://schemas.openxmlformats.org/presentationml/2006/ole">
            <p:oleObj spid="_x0000_s7170" name="Equation" r:id="rId3" imgW="1523880" imgH="253800" progId="Equation.DSMT4">
              <p:embed/>
            </p:oleObj>
          </a:graphicData>
        </a:graphic>
      </p:graphicFrame>
      <p:sp>
        <p:nvSpPr>
          <p:cNvPr id="7177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状態遷移関数を符号化する。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2438400" y="1828800"/>
          <a:ext cx="889000" cy="808038"/>
        </p:xfrm>
        <a:graphic>
          <a:graphicData uri="http://schemas.openxmlformats.org/presentationml/2006/ole">
            <p:oleObj spid="_x0000_s7171" name="Equation" r:id="rId4" imgW="444240" imgH="406080" progId="Equation.DSMT4">
              <p:embed/>
            </p:oleObj>
          </a:graphicData>
        </a:graphic>
      </p:graphicFrame>
      <p:sp>
        <p:nvSpPr>
          <p:cNvPr id="7178" name="Text Box 6"/>
          <p:cNvSpPr txBox="1">
            <a:spLocks noChangeArrowheads="1"/>
          </p:cNvSpPr>
          <p:nvPr/>
        </p:nvSpPr>
        <p:spPr bwMode="auto">
          <a:xfrm>
            <a:off x="669925" y="1316038"/>
            <a:ext cx="574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ヘッドの移動方向を次のように符号化する。</a:t>
            </a:r>
          </a:p>
        </p:txBody>
      </p:sp>
      <p:graphicFrame>
        <p:nvGraphicFramePr>
          <p:cNvPr id="7172" name="Object 10"/>
          <p:cNvGraphicFramePr>
            <a:graphicFrameLocks noChangeAspect="1"/>
          </p:cNvGraphicFramePr>
          <p:nvPr/>
        </p:nvGraphicFramePr>
        <p:xfrm>
          <a:off x="1295400" y="4114800"/>
          <a:ext cx="3962400" cy="512763"/>
        </p:xfrm>
        <a:graphic>
          <a:graphicData uri="http://schemas.openxmlformats.org/presentationml/2006/ole">
            <p:oleObj spid="_x0000_s7172" name="Equation" r:id="rId5" imgW="1371600" imgH="177480" progId="Equation.DSMT4">
              <p:embed/>
            </p:oleObj>
          </a:graphicData>
        </a:graphic>
      </p:graphicFrame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974725" y="2611438"/>
            <a:ext cx="775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これにより、一つの状態遷移関数を次のように符号化する。</a:t>
            </a:r>
          </a:p>
        </p:txBody>
      </p:sp>
      <p:sp>
        <p:nvSpPr>
          <p:cNvPr id="7180" name="AutoShape 14"/>
          <p:cNvSpPr>
            <a:spLocks noChangeArrowheads="1"/>
          </p:cNvSpPr>
          <p:nvPr/>
        </p:nvSpPr>
        <p:spPr bwMode="auto">
          <a:xfrm>
            <a:off x="3124200" y="3581400"/>
            <a:ext cx="228600" cy="533400"/>
          </a:xfrm>
          <a:prstGeom prst="upDown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898525" y="4745038"/>
            <a:ext cx="577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空集合以外の状態遷移関数を符号化する。</a:t>
            </a:r>
          </a:p>
        </p:txBody>
      </p:sp>
      <p:graphicFrame>
        <p:nvGraphicFramePr>
          <p:cNvPr id="7173" name="Object 16"/>
          <p:cNvGraphicFramePr>
            <a:graphicFrameLocks noChangeAspect="1"/>
          </p:cNvGraphicFramePr>
          <p:nvPr/>
        </p:nvGraphicFramePr>
        <p:xfrm>
          <a:off x="2286000" y="5257800"/>
          <a:ext cx="2235200" cy="454025"/>
        </p:xfrm>
        <a:graphic>
          <a:graphicData uri="http://schemas.openxmlformats.org/presentationml/2006/ole">
            <p:oleObj spid="_x0000_s7173" name="Equation" r:id="rId6" imgW="1117440" imgH="228600" progId="Equation.DSMT4">
              <p:embed/>
            </p:oleObj>
          </a:graphicData>
        </a:graphic>
      </p:graphicFrame>
      <p:sp>
        <p:nvSpPr>
          <p:cNvPr id="7182" name="AutoShape 17"/>
          <p:cNvSpPr>
            <a:spLocks noChangeArrowheads="1"/>
          </p:cNvSpPr>
          <p:nvPr/>
        </p:nvSpPr>
        <p:spPr bwMode="auto">
          <a:xfrm>
            <a:off x="3200400" y="5715000"/>
            <a:ext cx="228600" cy="533400"/>
          </a:xfrm>
          <a:prstGeom prst="upDownArrow">
            <a:avLst>
              <a:gd name="adj1" fmla="val 50000"/>
              <a:gd name="adj2" fmla="val 4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4" name="Object 18"/>
          <p:cNvGraphicFramePr>
            <a:graphicFrameLocks noChangeAspect="1"/>
          </p:cNvGraphicFramePr>
          <p:nvPr/>
        </p:nvGraphicFramePr>
        <p:xfrm>
          <a:off x="1219200" y="6272213"/>
          <a:ext cx="4476750" cy="585787"/>
        </p:xfrm>
        <a:graphic>
          <a:graphicData uri="http://schemas.openxmlformats.org/presentationml/2006/ole">
            <p:oleObj spid="_x0000_s7174" name="Equation" r:id="rId7" imgW="1549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9C4A0-4453-4770-8691-53BDBC562D7A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8" name="AutoShape 16"/>
          <p:cNvSpPr>
            <a:spLocks noChangeArrowheads="1"/>
          </p:cNvSpPr>
          <p:nvPr/>
        </p:nvSpPr>
        <p:spPr bwMode="auto">
          <a:xfrm>
            <a:off x="1752600" y="5867400"/>
            <a:ext cx="4419600" cy="228600"/>
          </a:xfrm>
          <a:prstGeom prst="leftRightArrow">
            <a:avLst>
              <a:gd name="adj1" fmla="val 50000"/>
              <a:gd name="adj2" fmla="val 38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752600" y="762000"/>
          <a:ext cx="2921000" cy="457200"/>
        </p:xfrm>
        <a:graphic>
          <a:graphicData uri="http://schemas.openxmlformats.org/presentationml/2006/ole">
            <p:oleObj spid="_x0000_s8194" name="Equation" r:id="rId3" imgW="1460160" imgH="228600" progId="Equation.DSMT4">
              <p:embed/>
            </p:oleObj>
          </a:graphicData>
        </a:graphic>
      </p:graphicFrame>
      <p:sp>
        <p:nvSpPr>
          <p:cNvPr id="8199" name="AutoShape 4"/>
          <p:cNvSpPr>
            <a:spLocks noChangeArrowheads="1"/>
          </p:cNvSpPr>
          <p:nvPr/>
        </p:nvSpPr>
        <p:spPr bwMode="auto">
          <a:xfrm>
            <a:off x="2895600" y="1219200"/>
            <a:ext cx="304800" cy="685800"/>
          </a:xfrm>
          <a:prstGeom prst="up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533400" y="1752600"/>
          <a:ext cx="7848600" cy="1665288"/>
        </p:xfrm>
        <a:graphic>
          <a:graphicData uri="http://schemas.openxmlformats.org/presentationml/2006/ole">
            <p:oleObj spid="_x0000_s8195" name="Equation" r:id="rId4" imgW="3530520" imgH="749160" progId="Equation.DSMT4">
              <p:embed/>
            </p:oleObj>
          </a:graphicData>
        </a:graphic>
      </p:graphicFrame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88925" y="249238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これらをまとめて、</a:t>
            </a:r>
          </a:p>
        </p:txBody>
      </p:sp>
      <p:sp>
        <p:nvSpPr>
          <p:cNvPr id="8201" name="AutoShape 7"/>
          <p:cNvSpPr>
            <a:spLocks noChangeArrowheads="1"/>
          </p:cNvSpPr>
          <p:nvPr/>
        </p:nvSpPr>
        <p:spPr bwMode="auto">
          <a:xfrm>
            <a:off x="2971800" y="3048000"/>
            <a:ext cx="5334000" cy="1676400"/>
          </a:xfrm>
          <a:prstGeom prst="wedgeRoundRectCallout">
            <a:avLst>
              <a:gd name="adj1" fmla="val -70565"/>
              <a:gd name="adj2" fmla="val -4071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276600" y="3297238"/>
            <a:ext cx="444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</a:t>
            </a:r>
            <a:r>
              <a:rPr lang="en-US" altLang="ja-JP"/>
              <a:t>TM</a:t>
            </a:r>
            <a:r>
              <a:rPr lang="ja-JP" altLang="en-US"/>
              <a:t>は数とみなせる。</a:t>
            </a:r>
          </a:p>
          <a:p>
            <a:r>
              <a:rPr lang="ja-JP" altLang="en-US"/>
              <a:t>また、</a:t>
            </a:r>
            <a:r>
              <a:rPr lang="en-US" altLang="ja-JP"/>
              <a:t>TM</a:t>
            </a:r>
            <a:r>
              <a:rPr lang="ja-JP" altLang="en-US"/>
              <a:t>は　　　　　　上の文字列</a:t>
            </a:r>
          </a:p>
          <a:p>
            <a:r>
              <a:rPr lang="ja-JP" altLang="en-US"/>
              <a:t>ともみなせる。</a:t>
            </a:r>
          </a:p>
        </p:txBody>
      </p:sp>
      <p:graphicFrame>
        <p:nvGraphicFramePr>
          <p:cNvPr id="8196" name="Object 9"/>
          <p:cNvGraphicFramePr>
            <a:graphicFrameLocks noChangeAspect="1"/>
          </p:cNvGraphicFramePr>
          <p:nvPr/>
        </p:nvGraphicFramePr>
        <p:xfrm>
          <a:off x="5181600" y="3657600"/>
          <a:ext cx="838200" cy="471488"/>
        </p:xfrm>
        <a:graphic>
          <a:graphicData uri="http://schemas.openxmlformats.org/presentationml/2006/ole">
            <p:oleObj spid="_x0000_s8196" name="Equation" r:id="rId5" imgW="406080" imgH="228600" progId="Equation.DSMT4">
              <p:embed/>
            </p:oleObj>
          </a:graphicData>
        </a:graphic>
      </p:graphicFrame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3124200" y="5715000"/>
            <a:ext cx="1447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ＴＭ</a:t>
            </a:r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381000" y="5562600"/>
            <a:ext cx="1295400" cy="838200"/>
          </a:xfrm>
          <a:prstGeom prst="cloudCallout">
            <a:avLst>
              <a:gd name="adj1" fmla="val -17648"/>
              <a:gd name="adj2" fmla="val 3882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数</a:t>
            </a:r>
          </a:p>
        </p:txBody>
      </p:sp>
      <p:grpSp>
        <p:nvGrpSpPr>
          <p:cNvPr id="8205" name="Group 15"/>
          <p:cNvGrpSpPr>
            <a:grpSpLocks/>
          </p:cNvGrpSpPr>
          <p:nvPr/>
        </p:nvGrpSpPr>
        <p:grpSpPr bwMode="auto">
          <a:xfrm>
            <a:off x="6096000" y="5410200"/>
            <a:ext cx="1447800" cy="1219200"/>
            <a:chOff x="3552" y="3408"/>
            <a:chExt cx="912" cy="768"/>
          </a:xfrm>
        </p:grpSpPr>
        <p:sp>
          <p:nvSpPr>
            <p:cNvPr id="8206" name="Rectangle 12"/>
            <p:cNvSpPr>
              <a:spLocks noChangeArrowheads="1"/>
            </p:cNvSpPr>
            <p:nvPr/>
          </p:nvSpPr>
          <p:spPr bwMode="auto">
            <a:xfrm>
              <a:off x="3648" y="3408"/>
              <a:ext cx="816" cy="528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8207" name="AutoShape 13"/>
            <p:cNvSpPr>
              <a:spLocks noChangeArrowheads="1"/>
            </p:cNvSpPr>
            <p:nvPr/>
          </p:nvSpPr>
          <p:spPr bwMode="auto">
            <a:xfrm>
              <a:off x="3744" y="3456"/>
              <a:ext cx="624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08" name="Rectangle 14"/>
            <p:cNvSpPr>
              <a:spLocks noChangeArrowheads="1"/>
            </p:cNvSpPr>
            <p:nvPr/>
          </p:nvSpPr>
          <p:spPr bwMode="auto">
            <a:xfrm>
              <a:off x="3552" y="3888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>
                <a:rot lat="17099992" lon="0" rev="0"/>
              </a:camera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4832</TotalTime>
  <Words>1535</Words>
  <Application>Microsoft PowerPoint</Application>
  <PresentationFormat>画面に合わせる (4:3)</PresentationFormat>
  <Paragraphs>344</Paragraphs>
  <Slides>35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7" baseType="lpstr">
      <vt:lpstr>標準デザイン</vt:lpstr>
      <vt:lpstr>Equation</vt:lpstr>
      <vt:lpstr>6．チューリングマシンの符号化と 　計算不可能性</vt:lpstr>
      <vt:lpstr>６－１．TMの符号化</vt:lpstr>
      <vt:lpstr>アイディア</vt:lpstr>
      <vt:lpstr>状態の符号化</vt:lpstr>
      <vt:lpstr>アルファベットの符号化</vt:lpstr>
      <vt:lpstr>受理状態の符号化</vt:lpstr>
      <vt:lpstr>初期状態と空白記号の符号化</vt:lpstr>
      <vt:lpstr>状態遷移関数の符号化</vt:lpstr>
      <vt:lpstr>スライド 9</vt:lpstr>
      <vt:lpstr>練習</vt:lpstr>
      <vt:lpstr>入力テープの符号化</vt:lpstr>
      <vt:lpstr>６－２．万能チューリングマシン</vt:lpstr>
      <vt:lpstr>万能TM</vt:lpstr>
      <vt:lpstr>UTMの動作</vt:lpstr>
      <vt:lpstr>TMとUTM</vt:lpstr>
      <vt:lpstr>６－３．TMの限界（計算の限界）</vt:lpstr>
      <vt:lpstr>計算の表</vt:lpstr>
      <vt:lpstr>スライド 18</vt:lpstr>
      <vt:lpstr>TMで認識不可能な言語</vt:lpstr>
      <vt:lpstr>証明（対角線論法）</vt:lpstr>
      <vt:lpstr>TMにおける停止能力</vt:lpstr>
      <vt:lpstr>スライド 22</vt:lpstr>
      <vt:lpstr>言語間の関係</vt:lpstr>
      <vt:lpstr>６－４.言語と問題</vt:lpstr>
      <vt:lpstr>判定問題</vt:lpstr>
      <vt:lpstr>判定問題の例</vt:lpstr>
      <vt:lpstr>言語と問題</vt:lpstr>
      <vt:lpstr>６－５．停止性問題</vt:lpstr>
      <vt:lpstr>スライド 29</vt:lpstr>
      <vt:lpstr>スライド 30</vt:lpstr>
      <vt:lpstr>スライド 31</vt:lpstr>
      <vt:lpstr>6－6．停止性問題の別証明</vt:lpstr>
      <vt:lpstr>スライド 33</vt:lpstr>
      <vt:lpstr>スライド 34</vt:lpstr>
      <vt:lpstr>スライド 35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81</cp:revision>
  <dcterms:created xsi:type="dcterms:W3CDTF">2003-04-02T23:52:02Z</dcterms:created>
  <dcterms:modified xsi:type="dcterms:W3CDTF">2008-05-27T01:14:25Z</dcterms:modified>
</cp:coreProperties>
</file>