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74" r:id="rId2"/>
    <p:sldId id="380" r:id="rId3"/>
    <p:sldId id="381" r:id="rId4"/>
    <p:sldId id="382" r:id="rId5"/>
    <p:sldId id="383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33" r:id="rId15"/>
    <p:sldId id="423" r:id="rId16"/>
    <p:sldId id="420" r:id="rId17"/>
    <p:sldId id="418" r:id="rId18"/>
    <p:sldId id="419" r:id="rId19"/>
    <p:sldId id="421" r:id="rId20"/>
    <p:sldId id="422" r:id="rId21"/>
    <p:sldId id="424" r:id="rId22"/>
    <p:sldId id="425" r:id="rId23"/>
    <p:sldId id="426" r:id="rId24"/>
    <p:sldId id="427" r:id="rId25"/>
    <p:sldId id="428" r:id="rId26"/>
    <p:sldId id="430" r:id="rId27"/>
    <p:sldId id="431" r:id="rId28"/>
    <p:sldId id="432" r:id="rId29"/>
    <p:sldId id="429" r:id="rId3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AEAEA"/>
    <a:srgbClr val="FF66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6075" autoAdjust="0"/>
    <p:restoredTop sz="96107" autoAdjust="0"/>
  </p:normalViewPr>
  <p:slideViewPr>
    <p:cSldViewPr>
      <p:cViewPr>
        <p:scale>
          <a:sx n="66" d="100"/>
          <a:sy n="66" d="100"/>
        </p:scale>
        <p:origin x="-1008" y="-258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0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7.wmf"/><Relationship Id="rId7" Type="http://schemas.openxmlformats.org/officeDocument/2006/relationships/image" Target="../media/image69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6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12" Type="http://schemas.openxmlformats.org/officeDocument/2006/relationships/image" Target="../media/image94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11" Type="http://schemas.openxmlformats.org/officeDocument/2006/relationships/image" Target="../media/image93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61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wmf"/><Relationship Id="rId1" Type="http://schemas.openxmlformats.org/officeDocument/2006/relationships/image" Target="../media/image10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8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4.wmf"/><Relationship Id="rId7" Type="http://schemas.openxmlformats.org/officeDocument/2006/relationships/image" Target="../media/image32.wmf"/><Relationship Id="rId2" Type="http://schemas.openxmlformats.org/officeDocument/2006/relationships/image" Target="../media/image25.wmf"/><Relationship Id="rId1" Type="http://schemas.openxmlformats.org/officeDocument/2006/relationships/image" Target="../media/image43.wmf"/><Relationship Id="rId6" Type="http://schemas.openxmlformats.org/officeDocument/2006/relationships/image" Target="../media/image31.wmf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0" Type="http://schemas.openxmlformats.org/officeDocument/2006/relationships/image" Target="../media/image34.wmf"/><Relationship Id="rId4" Type="http://schemas.openxmlformats.org/officeDocument/2006/relationships/image" Target="../media/image45.wmf"/><Relationship Id="rId9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4.wmf"/><Relationship Id="rId3" Type="http://schemas.openxmlformats.org/officeDocument/2006/relationships/image" Target="../media/image51.wmf"/><Relationship Id="rId7" Type="http://schemas.openxmlformats.org/officeDocument/2006/relationships/image" Target="../media/image29.wmf"/><Relationship Id="rId12" Type="http://schemas.openxmlformats.org/officeDocument/2006/relationships/image" Target="../media/image54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11" Type="http://schemas.openxmlformats.org/officeDocument/2006/relationships/image" Target="../media/image53.wmf"/><Relationship Id="rId5" Type="http://schemas.openxmlformats.org/officeDocument/2006/relationships/image" Target="../media/image26.wmf"/><Relationship Id="rId15" Type="http://schemas.openxmlformats.org/officeDocument/2006/relationships/image" Target="../media/image56.wmf"/><Relationship Id="rId10" Type="http://schemas.openxmlformats.org/officeDocument/2006/relationships/image" Target="../media/image32.wmf"/><Relationship Id="rId4" Type="http://schemas.openxmlformats.org/officeDocument/2006/relationships/image" Target="../media/image25.wmf"/><Relationship Id="rId9" Type="http://schemas.openxmlformats.org/officeDocument/2006/relationships/image" Target="../media/image31.wmf"/><Relationship Id="rId14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3.</a:t>
            </a:r>
            <a:r>
              <a:rPr lang="ja-JP" altLang="en-US"/>
              <a:t>プッシュダウンオートマトンと</a:t>
            </a:r>
          </a:p>
          <a:p>
            <a:pPr>
              <a:defRPr/>
            </a:pPr>
            <a:r>
              <a:rPr lang="ja-JP" altLang="en-US"/>
              <a:t>文脈自由文法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2008/5/13</a:t>
            </a:r>
            <a:r>
              <a:rPr lang="ja-JP" altLang="en-US"/>
              <a:t>（火）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1F61830-C5C6-4533-90B6-BE22668EDA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F5A0CEA-6E90-420B-AD74-2DBE4C6B8E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C8FD9-1581-4602-9027-F45B7EEF7BF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84150-D4DB-4872-9542-805BD05B6DD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946C9-12CE-47AB-BD30-6EFD666E87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D4788-6326-46C5-A217-88DFFE13D4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F6FE1-8A30-484F-B64A-C077CC10B2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BB3E8-B281-46D9-B209-D619202EE84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FC2BD-C98A-4E94-91A3-1009EC98B0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CAD50-267C-4D0F-8A49-D1835DECA9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1B4A7-AC59-432D-805A-E671621A84B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B55B1-1A7C-47EC-8FD0-2821AFECCB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B671-904D-4BF0-9B39-29B13A23EB2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2BA7AC-2757-4185-98F3-03C278A873D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4" Type="http://schemas.openxmlformats.org/officeDocument/2006/relationships/oleObject" Target="../embeddings/oleObject11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13" Type="http://schemas.openxmlformats.org/officeDocument/2006/relationships/oleObject" Target="../embeddings/oleObject132.bin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6.bin"/><Relationship Id="rId12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25.bin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4.bin"/><Relationship Id="rId10" Type="http://schemas.openxmlformats.org/officeDocument/2006/relationships/oleObject" Target="../embeddings/oleObject129.bin"/><Relationship Id="rId4" Type="http://schemas.openxmlformats.org/officeDocument/2006/relationships/oleObject" Target="../embeddings/oleObject123.bin"/><Relationship Id="rId9" Type="http://schemas.openxmlformats.org/officeDocument/2006/relationships/oleObject" Target="../embeddings/oleObject128.bin"/><Relationship Id="rId14" Type="http://schemas.openxmlformats.org/officeDocument/2006/relationships/oleObject" Target="../embeddings/oleObject13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Relationship Id="rId9" Type="http://schemas.openxmlformats.org/officeDocument/2006/relationships/oleObject" Target="../embeddings/oleObject14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6.bin"/><Relationship Id="rId5" Type="http://schemas.openxmlformats.org/officeDocument/2006/relationships/oleObject" Target="../embeddings/oleObject145.bin"/><Relationship Id="rId4" Type="http://schemas.openxmlformats.org/officeDocument/2006/relationships/oleObject" Target="../embeddings/oleObject14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5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4.bin"/><Relationship Id="rId5" Type="http://schemas.openxmlformats.org/officeDocument/2006/relationships/oleObject" Target="../embeddings/oleObject153.bin"/><Relationship Id="rId4" Type="http://schemas.openxmlformats.org/officeDocument/2006/relationships/oleObject" Target="../embeddings/oleObject1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5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8.bin"/><Relationship Id="rId18" Type="http://schemas.openxmlformats.org/officeDocument/2006/relationships/oleObject" Target="../embeddings/oleObject63.bin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66.bin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24" Type="http://schemas.openxmlformats.org/officeDocument/2006/relationships/oleObject" Target="../embeddings/oleObject69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60.bin"/><Relationship Id="rId23" Type="http://schemas.openxmlformats.org/officeDocument/2006/relationships/oleObject" Target="../embeddings/oleObject68.bin"/><Relationship Id="rId10" Type="http://schemas.openxmlformats.org/officeDocument/2006/relationships/oleObject" Target="../embeddings/oleObject55.bin"/><Relationship Id="rId19" Type="http://schemas.openxmlformats.org/officeDocument/2006/relationships/oleObject" Target="../embeddings/oleObject64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630508-D4F2-4BF5-8611-44287C0C1622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３．プッシュダウンオートマトンと</a:t>
            </a:r>
            <a:br>
              <a:rPr lang="ja-JP" altLang="en-US" smtClean="0"/>
            </a:br>
            <a:r>
              <a:rPr lang="ja-JP" altLang="en-US" smtClean="0"/>
              <a:t>　　文脈自由文法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1A03A-C478-4488-B7BA-DA370E0189E1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34" name="Text Box 6"/>
          <p:cNvSpPr txBox="1">
            <a:spLocks noChangeArrowheads="1"/>
          </p:cNvSpPr>
          <p:nvPr/>
        </p:nvSpPr>
        <p:spPr bwMode="auto">
          <a:xfrm>
            <a:off x="1219200" y="1905000"/>
            <a:ext cx="511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は　　を逆に書いた文字列。</a:t>
            </a:r>
          </a:p>
        </p:txBody>
      </p:sp>
      <p:sp>
        <p:nvSpPr>
          <p:cNvPr id="9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066800" y="1219200"/>
          <a:ext cx="2849563" cy="523875"/>
        </p:xfrm>
        <a:graphic>
          <a:graphicData uri="http://schemas.openxmlformats.org/presentationml/2006/ole">
            <p:oleObj spid="_x0000_s9218" name="Equation" r:id="rId3" imgW="1244520" imgH="228600" progId="Equation.DSMT4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209800" y="1905000"/>
          <a:ext cx="552450" cy="436563"/>
        </p:xfrm>
        <a:graphic>
          <a:graphicData uri="http://schemas.openxmlformats.org/presentationml/2006/ole">
            <p:oleObj spid="_x0000_s9219" name="Equation" r:id="rId4" imgW="241200" imgH="190440" progId="Equation.DSMT4">
              <p:embed/>
            </p:oleObj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3048000" y="2057400"/>
          <a:ext cx="349250" cy="290513"/>
        </p:xfrm>
        <a:graphic>
          <a:graphicData uri="http://schemas.openxmlformats.org/presentationml/2006/ole">
            <p:oleObj spid="_x0000_s9220" name="Equation" r:id="rId5" imgW="152280" imgH="126720" progId="Equation.DSMT4">
              <p:embed/>
            </p:oleObj>
          </a:graphicData>
        </a:graphic>
      </p:graphicFrame>
      <p:sp>
        <p:nvSpPr>
          <p:cNvPr id="9236" name="Text Box 8"/>
          <p:cNvSpPr txBox="1">
            <a:spLocks noChangeArrowheads="1"/>
          </p:cNvSpPr>
          <p:nvPr/>
        </p:nvSpPr>
        <p:spPr bwMode="auto">
          <a:xfrm>
            <a:off x="1066800" y="685800"/>
            <a:ext cx="474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次の言語を認識する</a:t>
            </a:r>
            <a:r>
              <a:rPr lang="en-US" altLang="ja-JP"/>
              <a:t>PDA</a:t>
            </a:r>
            <a:r>
              <a:rPr lang="ja-JP" altLang="en-US"/>
              <a:t>を与える。</a:t>
            </a:r>
          </a:p>
        </p:txBody>
      </p:sp>
      <p:sp>
        <p:nvSpPr>
          <p:cNvPr id="9237" name="Oval 10"/>
          <p:cNvSpPr>
            <a:spLocks noChangeArrowheads="1"/>
          </p:cNvSpPr>
          <p:nvPr/>
        </p:nvSpPr>
        <p:spPr bwMode="auto">
          <a:xfrm>
            <a:off x="2601913" y="36845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8" name="Oval 11"/>
          <p:cNvSpPr>
            <a:spLocks noChangeArrowheads="1"/>
          </p:cNvSpPr>
          <p:nvPr/>
        </p:nvSpPr>
        <p:spPr bwMode="auto">
          <a:xfrm>
            <a:off x="4811713" y="37607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9" name="Line 12"/>
          <p:cNvSpPr>
            <a:spLocks noChangeShapeType="1"/>
          </p:cNvSpPr>
          <p:nvPr/>
        </p:nvSpPr>
        <p:spPr bwMode="auto">
          <a:xfrm>
            <a:off x="1981200" y="3684588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0" name="Oval 13"/>
          <p:cNvSpPr>
            <a:spLocks noChangeArrowheads="1"/>
          </p:cNvSpPr>
          <p:nvPr/>
        </p:nvSpPr>
        <p:spPr bwMode="auto">
          <a:xfrm>
            <a:off x="2514600" y="360838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21" name="Object 14"/>
          <p:cNvGraphicFramePr>
            <a:graphicFrameLocks noChangeAspect="1"/>
          </p:cNvGraphicFramePr>
          <p:nvPr/>
        </p:nvGraphicFramePr>
        <p:xfrm>
          <a:off x="2678113" y="3760788"/>
          <a:ext cx="268287" cy="381000"/>
        </p:xfrm>
        <a:graphic>
          <a:graphicData uri="http://schemas.openxmlformats.org/presentationml/2006/ole">
            <p:oleObj spid="_x0000_s9221" name="Equation" r:id="rId6" imgW="152280" imgH="215640" progId="Equation.DSMT4">
              <p:embed/>
            </p:oleObj>
          </a:graphicData>
        </a:graphic>
      </p:graphicFrame>
      <p:graphicFrame>
        <p:nvGraphicFramePr>
          <p:cNvPr id="9222" name="Object 15"/>
          <p:cNvGraphicFramePr>
            <a:graphicFrameLocks noChangeAspect="1"/>
          </p:cNvGraphicFramePr>
          <p:nvPr/>
        </p:nvGraphicFramePr>
        <p:xfrm>
          <a:off x="4953000" y="3836988"/>
          <a:ext cx="290513" cy="381000"/>
        </p:xfrm>
        <a:graphic>
          <a:graphicData uri="http://schemas.openxmlformats.org/presentationml/2006/ole">
            <p:oleObj spid="_x0000_s9222" name="Equation" r:id="rId7" imgW="164880" imgH="215640" progId="Equation.DSMT4">
              <p:embed/>
            </p:oleObj>
          </a:graphicData>
        </a:graphic>
      </p:graphicFrame>
      <p:graphicFrame>
        <p:nvGraphicFramePr>
          <p:cNvPr id="9223" name="Object 16"/>
          <p:cNvGraphicFramePr>
            <a:graphicFrameLocks noChangeAspect="1"/>
          </p:cNvGraphicFramePr>
          <p:nvPr/>
        </p:nvGraphicFramePr>
        <p:xfrm>
          <a:off x="1355725" y="3532188"/>
          <a:ext cx="417513" cy="576262"/>
        </p:xfrm>
        <a:graphic>
          <a:graphicData uri="http://schemas.openxmlformats.org/presentationml/2006/ole">
            <p:oleObj spid="_x0000_s9223" name="Equation" r:id="rId8" imgW="164880" imgH="228600" progId="Equation.DSMT4">
              <p:embed/>
            </p:oleObj>
          </a:graphicData>
        </a:graphic>
      </p:graphicFrame>
      <p:sp>
        <p:nvSpPr>
          <p:cNvPr id="9241" name="Oval 17"/>
          <p:cNvSpPr>
            <a:spLocks noChangeArrowheads="1"/>
          </p:cNvSpPr>
          <p:nvPr/>
        </p:nvSpPr>
        <p:spPr bwMode="auto">
          <a:xfrm>
            <a:off x="4800600" y="55245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2" name="Oval 18"/>
          <p:cNvSpPr>
            <a:spLocks noChangeArrowheads="1"/>
          </p:cNvSpPr>
          <p:nvPr/>
        </p:nvSpPr>
        <p:spPr bwMode="auto">
          <a:xfrm>
            <a:off x="2514600" y="55245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3" name="Oval 19"/>
          <p:cNvSpPr>
            <a:spLocks noChangeArrowheads="1"/>
          </p:cNvSpPr>
          <p:nvPr/>
        </p:nvSpPr>
        <p:spPr bwMode="auto">
          <a:xfrm>
            <a:off x="2438400" y="54483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24" name="Object 20"/>
          <p:cNvGraphicFramePr>
            <a:graphicFrameLocks noChangeAspect="1"/>
          </p:cNvGraphicFramePr>
          <p:nvPr/>
        </p:nvGraphicFramePr>
        <p:xfrm>
          <a:off x="4953000" y="5589588"/>
          <a:ext cx="290513" cy="403225"/>
        </p:xfrm>
        <a:graphic>
          <a:graphicData uri="http://schemas.openxmlformats.org/presentationml/2006/ole">
            <p:oleObj spid="_x0000_s9224" name="Equation" r:id="rId9" imgW="164880" imgH="228600" progId="Equation.DSMT4">
              <p:embed/>
            </p:oleObj>
          </a:graphicData>
        </a:graphic>
      </p:graphicFrame>
      <p:graphicFrame>
        <p:nvGraphicFramePr>
          <p:cNvPr id="9225" name="Object 21"/>
          <p:cNvGraphicFramePr>
            <a:graphicFrameLocks noChangeAspect="1"/>
          </p:cNvGraphicFramePr>
          <p:nvPr/>
        </p:nvGraphicFramePr>
        <p:xfrm>
          <a:off x="2590800" y="5589588"/>
          <a:ext cx="290513" cy="403225"/>
        </p:xfrm>
        <a:graphic>
          <a:graphicData uri="http://schemas.openxmlformats.org/presentationml/2006/ole">
            <p:oleObj spid="_x0000_s9225" name="Equation" r:id="rId10" imgW="164880" imgH="228600" progId="Equation.DSMT4">
              <p:embed/>
            </p:oleObj>
          </a:graphicData>
        </a:graphic>
      </p:graphicFrame>
      <p:sp>
        <p:nvSpPr>
          <p:cNvPr id="9244" name="Line 22"/>
          <p:cNvSpPr>
            <a:spLocks noChangeShapeType="1"/>
          </p:cNvSpPr>
          <p:nvPr/>
        </p:nvSpPr>
        <p:spPr bwMode="auto">
          <a:xfrm>
            <a:off x="3200400" y="40005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5" name="Line 23"/>
          <p:cNvSpPr>
            <a:spLocks noChangeShapeType="1"/>
          </p:cNvSpPr>
          <p:nvPr/>
        </p:nvSpPr>
        <p:spPr bwMode="auto">
          <a:xfrm>
            <a:off x="5105400" y="43053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6" name="Line 24"/>
          <p:cNvSpPr>
            <a:spLocks noChangeShapeType="1"/>
          </p:cNvSpPr>
          <p:nvPr/>
        </p:nvSpPr>
        <p:spPr bwMode="auto">
          <a:xfrm flipH="1">
            <a:off x="3200400" y="58293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7" name="Freeform 25"/>
          <p:cNvSpPr>
            <a:spLocks/>
          </p:cNvSpPr>
          <p:nvPr/>
        </p:nvSpPr>
        <p:spPr bwMode="auto">
          <a:xfrm>
            <a:off x="5029200" y="3124200"/>
            <a:ext cx="1282700" cy="1041400"/>
          </a:xfrm>
          <a:custGeom>
            <a:avLst/>
            <a:gdLst>
              <a:gd name="T0" fmla="*/ 0 w 808"/>
              <a:gd name="T1" fmla="*/ 1028223764 h 656"/>
              <a:gd name="T2" fmla="*/ 1088707568 w 808"/>
              <a:gd name="T3" fmla="*/ 60483752 h 656"/>
              <a:gd name="T4" fmla="*/ 1935480209 w 808"/>
              <a:gd name="T5" fmla="*/ 1391126129 h 656"/>
              <a:gd name="T6" fmla="*/ 483870052 w 808"/>
              <a:gd name="T7" fmla="*/ 1633061039 h 656"/>
              <a:gd name="T8" fmla="*/ 0 60000 65536"/>
              <a:gd name="T9" fmla="*/ 0 60000 65536"/>
              <a:gd name="T10" fmla="*/ 0 60000 65536"/>
              <a:gd name="T11" fmla="*/ 0 60000 65536"/>
              <a:gd name="T12" fmla="*/ 0 w 808"/>
              <a:gd name="T13" fmla="*/ 0 h 656"/>
              <a:gd name="T14" fmla="*/ 808 w 808"/>
              <a:gd name="T15" fmla="*/ 656 h 6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8" h="656">
                <a:moveTo>
                  <a:pt x="0" y="408"/>
                </a:moveTo>
                <a:cubicBezTo>
                  <a:pt x="152" y="204"/>
                  <a:pt x="304" y="0"/>
                  <a:pt x="432" y="24"/>
                </a:cubicBezTo>
                <a:cubicBezTo>
                  <a:pt x="560" y="48"/>
                  <a:pt x="808" y="448"/>
                  <a:pt x="768" y="552"/>
                </a:cubicBezTo>
                <a:cubicBezTo>
                  <a:pt x="728" y="656"/>
                  <a:pt x="460" y="652"/>
                  <a:pt x="192" y="6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8" name="Freeform 26"/>
          <p:cNvSpPr>
            <a:spLocks/>
          </p:cNvSpPr>
          <p:nvPr/>
        </p:nvSpPr>
        <p:spPr bwMode="auto">
          <a:xfrm>
            <a:off x="5181600" y="5295900"/>
            <a:ext cx="1409700" cy="1473200"/>
          </a:xfrm>
          <a:custGeom>
            <a:avLst/>
            <a:gdLst>
              <a:gd name="T0" fmla="*/ 241935033 w 888"/>
              <a:gd name="T1" fmla="*/ 725805007 h 928"/>
              <a:gd name="T2" fmla="*/ 1814512795 w 888"/>
              <a:gd name="T3" fmla="*/ 241935036 h 928"/>
              <a:gd name="T4" fmla="*/ 1935480262 w 888"/>
              <a:gd name="T5" fmla="*/ 2147483647 h 928"/>
              <a:gd name="T6" fmla="*/ 0 w 888"/>
              <a:gd name="T7" fmla="*/ 1209675079 h 928"/>
              <a:gd name="T8" fmla="*/ 0 60000 65536"/>
              <a:gd name="T9" fmla="*/ 0 60000 65536"/>
              <a:gd name="T10" fmla="*/ 0 60000 65536"/>
              <a:gd name="T11" fmla="*/ 0 60000 65536"/>
              <a:gd name="T12" fmla="*/ 0 w 888"/>
              <a:gd name="T13" fmla="*/ 0 h 928"/>
              <a:gd name="T14" fmla="*/ 888 w 888"/>
              <a:gd name="T15" fmla="*/ 928 h 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8" h="928">
                <a:moveTo>
                  <a:pt x="96" y="288"/>
                </a:moveTo>
                <a:cubicBezTo>
                  <a:pt x="352" y="144"/>
                  <a:pt x="608" y="0"/>
                  <a:pt x="720" y="96"/>
                </a:cubicBezTo>
                <a:cubicBezTo>
                  <a:pt x="832" y="192"/>
                  <a:pt x="888" y="800"/>
                  <a:pt x="768" y="864"/>
                </a:cubicBezTo>
                <a:cubicBezTo>
                  <a:pt x="648" y="928"/>
                  <a:pt x="324" y="704"/>
                  <a:pt x="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9" name="Line 27"/>
          <p:cNvSpPr>
            <a:spLocks noChangeShapeType="1"/>
          </p:cNvSpPr>
          <p:nvPr/>
        </p:nvSpPr>
        <p:spPr bwMode="auto">
          <a:xfrm flipH="1">
            <a:off x="5334000" y="4152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0" name="Line 28"/>
          <p:cNvSpPr>
            <a:spLocks noChangeShapeType="1"/>
          </p:cNvSpPr>
          <p:nvPr/>
        </p:nvSpPr>
        <p:spPr bwMode="auto">
          <a:xfrm flipH="1" flipV="1">
            <a:off x="5105400" y="59817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6" name="Object 29"/>
          <p:cNvGraphicFramePr>
            <a:graphicFrameLocks noChangeAspect="1"/>
          </p:cNvGraphicFramePr>
          <p:nvPr/>
        </p:nvGraphicFramePr>
        <p:xfrm>
          <a:off x="3340100" y="3619500"/>
          <a:ext cx="1092200" cy="403225"/>
        </p:xfrm>
        <a:graphic>
          <a:graphicData uri="http://schemas.openxmlformats.org/presentationml/2006/ole">
            <p:oleObj spid="_x0000_s9226" name="Equation" r:id="rId11" imgW="545760" imgH="203040" progId="Equation.DSMT4">
              <p:embed/>
            </p:oleObj>
          </a:graphicData>
        </a:graphic>
      </p:graphicFrame>
      <p:graphicFrame>
        <p:nvGraphicFramePr>
          <p:cNvPr id="9227" name="Object 30"/>
          <p:cNvGraphicFramePr>
            <a:graphicFrameLocks noChangeAspect="1"/>
          </p:cNvGraphicFramePr>
          <p:nvPr/>
        </p:nvGraphicFramePr>
        <p:xfrm>
          <a:off x="6096000" y="3238500"/>
          <a:ext cx="1092200" cy="403225"/>
        </p:xfrm>
        <a:graphic>
          <a:graphicData uri="http://schemas.openxmlformats.org/presentationml/2006/ole">
            <p:oleObj spid="_x0000_s9227" name="Equation" r:id="rId12" imgW="545760" imgH="203040" progId="Equation.DSMT4">
              <p:embed/>
            </p:oleObj>
          </a:graphicData>
        </a:graphic>
      </p:graphicFrame>
      <p:graphicFrame>
        <p:nvGraphicFramePr>
          <p:cNvPr id="9228" name="Object 31"/>
          <p:cNvGraphicFramePr>
            <a:graphicFrameLocks noChangeAspect="1"/>
          </p:cNvGraphicFramePr>
          <p:nvPr/>
        </p:nvGraphicFramePr>
        <p:xfrm>
          <a:off x="5257800" y="4724400"/>
          <a:ext cx="1092200" cy="327025"/>
        </p:xfrm>
        <a:graphic>
          <a:graphicData uri="http://schemas.openxmlformats.org/presentationml/2006/ole">
            <p:oleObj spid="_x0000_s9228" name="Equation" r:id="rId13" imgW="545760" imgH="164880" progId="Equation.DSMT4">
              <p:embed/>
            </p:oleObj>
          </a:graphicData>
        </a:graphic>
      </p:graphicFrame>
      <p:graphicFrame>
        <p:nvGraphicFramePr>
          <p:cNvPr id="9229" name="Object 32"/>
          <p:cNvGraphicFramePr>
            <a:graphicFrameLocks noChangeAspect="1"/>
          </p:cNvGraphicFramePr>
          <p:nvPr/>
        </p:nvGraphicFramePr>
        <p:xfrm>
          <a:off x="6553200" y="5410200"/>
          <a:ext cx="1092200" cy="403225"/>
        </p:xfrm>
        <a:graphic>
          <a:graphicData uri="http://schemas.openxmlformats.org/presentationml/2006/ole">
            <p:oleObj spid="_x0000_s9229" name="Equation" r:id="rId14" imgW="545760" imgH="203040" progId="Equation.DSMT4">
              <p:embed/>
            </p:oleObj>
          </a:graphicData>
        </a:graphic>
      </p:graphicFrame>
      <p:graphicFrame>
        <p:nvGraphicFramePr>
          <p:cNvPr id="9230" name="Object 33"/>
          <p:cNvGraphicFramePr>
            <a:graphicFrameLocks noChangeAspect="1"/>
          </p:cNvGraphicFramePr>
          <p:nvPr/>
        </p:nvGraphicFramePr>
        <p:xfrm>
          <a:off x="3505200" y="5829300"/>
          <a:ext cx="1092200" cy="403225"/>
        </p:xfrm>
        <a:graphic>
          <a:graphicData uri="http://schemas.openxmlformats.org/presentationml/2006/ole">
            <p:oleObj spid="_x0000_s9230" name="Equation" r:id="rId15" imgW="545760" imgH="203040" progId="Equation.DSMT4">
              <p:embed/>
            </p:oleObj>
          </a:graphicData>
        </a:graphic>
      </p:graphicFrame>
      <p:graphicFrame>
        <p:nvGraphicFramePr>
          <p:cNvPr id="9231" name="Object 34"/>
          <p:cNvGraphicFramePr>
            <a:graphicFrameLocks noChangeAspect="1"/>
          </p:cNvGraphicFramePr>
          <p:nvPr/>
        </p:nvGraphicFramePr>
        <p:xfrm>
          <a:off x="6299200" y="3581400"/>
          <a:ext cx="990600" cy="403225"/>
        </p:xfrm>
        <a:graphic>
          <a:graphicData uri="http://schemas.openxmlformats.org/presentationml/2006/ole">
            <p:oleObj spid="_x0000_s9231" name="Equation" r:id="rId16" imgW="495000" imgH="203040" progId="Equation.DSMT4">
              <p:embed/>
            </p:oleObj>
          </a:graphicData>
        </a:graphic>
      </p:graphicFrame>
      <p:graphicFrame>
        <p:nvGraphicFramePr>
          <p:cNvPr id="9232" name="Object 35"/>
          <p:cNvGraphicFramePr>
            <a:graphicFrameLocks noChangeAspect="1"/>
          </p:cNvGraphicFramePr>
          <p:nvPr/>
        </p:nvGraphicFramePr>
        <p:xfrm>
          <a:off x="6680200" y="5715000"/>
          <a:ext cx="990600" cy="403225"/>
        </p:xfrm>
        <a:graphic>
          <a:graphicData uri="http://schemas.openxmlformats.org/presentationml/2006/ole">
            <p:oleObj spid="_x0000_s9232" name="Equation" r:id="rId17" imgW="4950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EA942B-24DE-40B2-9384-D919442A4822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0247" name="Text Box 3"/>
          <p:cNvSpPr txBox="1">
            <a:spLocks noChangeArrowheads="1"/>
          </p:cNvSpPr>
          <p:nvPr/>
        </p:nvSpPr>
        <p:spPr bwMode="auto">
          <a:xfrm>
            <a:off x="974725" y="1163638"/>
            <a:ext cx="6445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に対する形式的な定義を求めよ。</a:t>
            </a:r>
          </a:p>
          <a:p>
            <a:r>
              <a:rPr lang="ja-JP" altLang="en-US"/>
              <a:t>また、　　　　　　　　　　　　</a:t>
            </a:r>
          </a:p>
          <a:p>
            <a:r>
              <a:rPr lang="ja-JP" altLang="en-US"/>
              <a:t>に対する　　の遷移をスタックの内容と共に示せ。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143000" y="1219200"/>
          <a:ext cx="377825" cy="431800"/>
        </p:xfrm>
        <a:graphic>
          <a:graphicData uri="http://schemas.openxmlformats.org/presentationml/2006/ole">
            <p:oleObj spid="_x0000_s10242" name="Equation" r:id="rId3" imgW="177480" imgH="20304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905000" y="1600200"/>
          <a:ext cx="1916113" cy="350838"/>
        </p:xfrm>
        <a:graphic>
          <a:graphicData uri="http://schemas.openxmlformats.org/presentationml/2006/ole">
            <p:oleObj spid="_x0000_s10243" name="Equation" r:id="rId4" imgW="901440" imgH="164880" progId="Equation.DSMT4">
              <p:embed/>
            </p:oleObj>
          </a:graphicData>
        </a:graphic>
      </p:graphicFrame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2286000" y="1905000"/>
          <a:ext cx="377825" cy="431800"/>
        </p:xfrm>
        <a:graphic>
          <a:graphicData uri="http://schemas.openxmlformats.org/presentationml/2006/ole">
            <p:oleObj spid="_x0000_s10244" name="Equation" r:id="rId5" imgW="177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EB5A06-6EE1-459A-9419-2A76A414C04F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３－２</a:t>
            </a:r>
            <a:r>
              <a:rPr lang="en-US" altLang="ja-JP" smtClean="0"/>
              <a:t>.</a:t>
            </a:r>
            <a:r>
              <a:rPr lang="ja-JP" altLang="en-US" smtClean="0"/>
              <a:t>文脈自由文法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76231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以前、</a:t>
            </a:r>
          </a:p>
          <a:p>
            <a:r>
              <a:rPr lang="en-US" altLang="ja-JP"/>
              <a:t>DFA</a:t>
            </a:r>
            <a:r>
              <a:rPr lang="ja-JP" altLang="en-US"/>
              <a:t>が認識できる言語のクラス（正規言語）に対して、</a:t>
            </a:r>
          </a:p>
          <a:p>
            <a:r>
              <a:rPr lang="ja-JP" altLang="en-US"/>
              <a:t>異なる表現法</a:t>
            </a:r>
            <a:r>
              <a:rPr lang="en-US" altLang="ja-JP"/>
              <a:t>(</a:t>
            </a:r>
            <a:r>
              <a:rPr lang="ja-JP" altLang="en-US"/>
              <a:t>正規表現）を与えた。</a:t>
            </a:r>
          </a:p>
          <a:p>
            <a:r>
              <a:rPr lang="ja-JP" altLang="en-US"/>
              <a:t>ここでは、</a:t>
            </a:r>
          </a:p>
          <a:p>
            <a:r>
              <a:rPr lang="en-US" altLang="ja-JP"/>
              <a:t>PDA</a:t>
            </a:r>
            <a:r>
              <a:rPr lang="ja-JP" altLang="en-US"/>
              <a:t>が認識できる言語のクラス（文脈自由言語）に対して、</a:t>
            </a:r>
          </a:p>
          <a:p>
            <a:r>
              <a:rPr lang="ja-JP" altLang="en-US"/>
              <a:t>もう一つの表現法（文脈自由文法）を与える。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22EBF-F834-42BE-B8C2-A480B7EFC107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文脈自由文法とは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2286000" y="762000"/>
          <a:ext cx="1447800" cy="384175"/>
        </p:xfrm>
        <a:graphic>
          <a:graphicData uri="http://schemas.openxmlformats.org/presentationml/2006/ole">
            <p:oleObj spid="_x0000_s11266" name="Equation" r:id="rId3" imgW="622080" imgH="16488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2286000" y="1066800"/>
          <a:ext cx="1182688" cy="384175"/>
        </p:xfrm>
        <a:graphic>
          <a:graphicData uri="http://schemas.openxmlformats.org/presentationml/2006/ole">
            <p:oleObj spid="_x0000_s11267" name="Equation" r:id="rId4" imgW="507960" imgH="164880" progId="Equation.DSMT4">
              <p:embed/>
            </p:oleObj>
          </a:graphicData>
        </a:graphic>
      </p:graphicFrame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1447800" y="838200"/>
          <a:ext cx="442913" cy="473075"/>
        </p:xfrm>
        <a:graphic>
          <a:graphicData uri="http://schemas.openxmlformats.org/presentationml/2006/ole">
            <p:oleObj spid="_x0000_s11268" name="Equation" r:id="rId5" imgW="190440" imgH="203040" progId="Equation.DSMT4">
              <p:embed/>
            </p:oleObj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2286000" y="1371600"/>
          <a:ext cx="1093788" cy="384175"/>
        </p:xfrm>
        <a:graphic>
          <a:graphicData uri="http://schemas.openxmlformats.org/presentationml/2006/ole">
            <p:oleObj spid="_x0000_s11269" name="Equation" r:id="rId6" imgW="469800" imgH="16488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457200" y="3143250"/>
            <a:ext cx="8305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文脈自由文法は</a:t>
            </a:r>
            <a:r>
              <a:rPr lang="ja-JP" altLang="en-US">
                <a:solidFill>
                  <a:srgbClr val="FF0000"/>
                </a:solidFill>
              </a:rPr>
              <a:t>生成規則</a:t>
            </a:r>
            <a:r>
              <a:rPr lang="ja-JP" altLang="en-US"/>
              <a:t>あるいは</a:t>
            </a:r>
            <a:r>
              <a:rPr lang="ja-JP" altLang="en-US">
                <a:solidFill>
                  <a:srgbClr val="FF0000"/>
                </a:solidFill>
              </a:rPr>
              <a:t>書き換え規則</a:t>
            </a:r>
            <a:r>
              <a:rPr lang="ja-JP" altLang="en-US"/>
              <a:t>と呼ばれる式の集合で定められる。生成規則の左辺は、一つの</a:t>
            </a:r>
            <a:r>
              <a:rPr lang="ja-JP" altLang="en-US">
                <a:solidFill>
                  <a:srgbClr val="FF0000"/>
                </a:solidFill>
              </a:rPr>
              <a:t>変数（非終端記号）</a:t>
            </a:r>
            <a:r>
              <a:rPr lang="ja-JP" altLang="en-US"/>
              <a:t>であり、右辺は変数と</a:t>
            </a:r>
            <a:r>
              <a:rPr lang="ja-JP" altLang="en-US">
                <a:solidFill>
                  <a:srgbClr val="FF0000"/>
                </a:solidFill>
              </a:rPr>
              <a:t>アルファベット</a:t>
            </a:r>
            <a:r>
              <a:rPr lang="en-US" altLang="ja-JP">
                <a:solidFill>
                  <a:srgbClr val="FF0000"/>
                </a:solidFill>
              </a:rPr>
              <a:t>(</a:t>
            </a:r>
            <a:r>
              <a:rPr lang="ja-JP" altLang="en-US">
                <a:solidFill>
                  <a:srgbClr val="FF0000"/>
                </a:solidFill>
              </a:rPr>
              <a:t>終端記号）</a:t>
            </a:r>
            <a:r>
              <a:rPr lang="ja-JP" altLang="en-US"/>
              <a:t>の列である。文脈自由文法では、</a:t>
            </a:r>
            <a:r>
              <a:rPr lang="ja-JP" altLang="en-US">
                <a:solidFill>
                  <a:srgbClr val="FF0000"/>
                </a:solidFill>
              </a:rPr>
              <a:t>開始記号</a:t>
            </a:r>
            <a:r>
              <a:rPr lang="ja-JP" altLang="en-US"/>
              <a:t>から生成規則を基に書き換えられる。すべて記号が終端記号になった時点で終了する。（上の例　　　では、開始記号は</a:t>
            </a:r>
            <a:r>
              <a:rPr lang="en-US" altLang="ja-JP"/>
              <a:t>A</a:t>
            </a:r>
            <a:r>
              <a:rPr lang="ja-JP" altLang="en-US"/>
              <a:t>としている。）文脈自由文法において、終端記号列に変換する過程（生成記号系列）を</a:t>
            </a:r>
            <a:r>
              <a:rPr lang="ja-JP" altLang="en-US">
                <a:solidFill>
                  <a:srgbClr val="FF0000"/>
                </a:solidFill>
              </a:rPr>
              <a:t>導出</a:t>
            </a:r>
            <a:r>
              <a:rPr lang="ja-JP" altLang="en-US"/>
              <a:t>という。</a:t>
            </a:r>
          </a:p>
        </p:txBody>
      </p:sp>
      <p:graphicFrame>
        <p:nvGraphicFramePr>
          <p:cNvPr id="11270" name="Object 9"/>
          <p:cNvGraphicFramePr>
            <a:graphicFrameLocks noChangeAspect="1"/>
          </p:cNvGraphicFramePr>
          <p:nvPr/>
        </p:nvGraphicFramePr>
        <p:xfrm>
          <a:off x="1285875" y="4929188"/>
          <a:ext cx="442913" cy="473075"/>
        </p:xfrm>
        <a:graphic>
          <a:graphicData uri="http://schemas.openxmlformats.org/presentationml/2006/ole">
            <p:oleObj spid="_x0000_s11270" name="Equation" r:id="rId7" imgW="190440" imgH="203040" progId="Equation.DSMT4">
              <p:embed/>
            </p:oleObj>
          </a:graphicData>
        </a:graphic>
      </p:graphicFrame>
      <p:sp>
        <p:nvSpPr>
          <p:cNvPr id="11275" name="AutoShape 12"/>
          <p:cNvSpPr>
            <a:spLocks noChangeArrowheads="1"/>
          </p:cNvSpPr>
          <p:nvPr/>
        </p:nvSpPr>
        <p:spPr bwMode="auto">
          <a:xfrm>
            <a:off x="285750" y="3000375"/>
            <a:ext cx="8705850" cy="3000375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136525" y="8588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文法例</a:t>
            </a:r>
          </a:p>
        </p:txBody>
      </p:sp>
      <p:graphicFrame>
        <p:nvGraphicFramePr>
          <p:cNvPr id="11271" name="Object 14"/>
          <p:cNvGraphicFramePr>
            <a:graphicFrameLocks noChangeAspect="1"/>
          </p:cNvGraphicFramePr>
          <p:nvPr/>
        </p:nvGraphicFramePr>
        <p:xfrm>
          <a:off x="1828800" y="2000250"/>
          <a:ext cx="7062788" cy="384175"/>
        </p:xfrm>
        <a:graphic>
          <a:graphicData uri="http://schemas.openxmlformats.org/presentationml/2006/ole">
            <p:oleObj spid="_x0000_s11271" name="Equation" r:id="rId8" imgW="3035160" imgH="164880" progId="Equation.DSMT4">
              <p:embed/>
            </p:oleObj>
          </a:graphicData>
        </a:graphic>
      </p:graphicFrame>
      <p:sp>
        <p:nvSpPr>
          <p:cNvPr id="11277" name="Text Box 15"/>
          <p:cNvSpPr txBox="1">
            <a:spLocks noChangeArrowheads="1"/>
          </p:cNvSpPr>
          <p:nvPr/>
        </p:nvSpPr>
        <p:spPr bwMode="auto">
          <a:xfrm>
            <a:off x="457200" y="20764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導出</a:t>
            </a:r>
          </a:p>
        </p:txBody>
      </p:sp>
      <p:sp>
        <p:nvSpPr>
          <p:cNvPr id="11278" name="テキスト ボックス 13"/>
          <p:cNvSpPr txBox="1">
            <a:spLocks noChangeArrowheads="1"/>
          </p:cNvSpPr>
          <p:nvPr/>
        </p:nvSpPr>
        <p:spPr bwMode="auto">
          <a:xfrm>
            <a:off x="928688" y="2681288"/>
            <a:ext cx="3929062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（文脈自由文法関連）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53B38-EB21-4281-99DF-2F6C661248D5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3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CFG</a:t>
            </a:r>
            <a:r>
              <a:rPr lang="ja-JP" altLang="en-US" smtClean="0"/>
              <a:t>のの形式的定義</a:t>
            </a:r>
          </a:p>
        </p:txBody>
      </p:sp>
      <p:sp>
        <p:nvSpPr>
          <p:cNvPr id="12301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281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CFG</a:t>
            </a:r>
            <a:r>
              <a:rPr lang="ja-JP" altLang="en-US"/>
              <a:t>は、                           の</a:t>
            </a:r>
            <a:r>
              <a:rPr lang="en-US" altLang="ja-JP"/>
              <a:t>4</a:t>
            </a:r>
            <a:r>
              <a:rPr lang="ja-JP" altLang="en-US"/>
              <a:t>項組で与えられる。</a:t>
            </a:r>
          </a:p>
          <a:p>
            <a:r>
              <a:rPr lang="ja-JP" altLang="en-US"/>
              <a:t>ここで、</a:t>
            </a:r>
          </a:p>
        </p:txBody>
      </p:sp>
      <p:graphicFrame>
        <p:nvGraphicFramePr>
          <p:cNvPr id="12290" name="Object 0"/>
          <p:cNvGraphicFramePr>
            <a:graphicFrameLocks noChangeAspect="1"/>
          </p:cNvGraphicFramePr>
          <p:nvPr/>
        </p:nvGraphicFramePr>
        <p:xfrm>
          <a:off x="1524000" y="1066800"/>
          <a:ext cx="1930400" cy="406400"/>
        </p:xfrm>
        <a:graphic>
          <a:graphicData uri="http://schemas.openxmlformats.org/presentationml/2006/ole">
            <p:oleObj spid="_x0000_s12290" name="Equation" r:id="rId3" imgW="965160" imgH="203040" progId="Equation.DSMT4">
              <p:embed/>
            </p:oleObj>
          </a:graphicData>
        </a:graphic>
      </p:graphicFrame>
      <p:sp>
        <p:nvSpPr>
          <p:cNvPr id="12302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7548563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       は</a:t>
            </a:r>
            <a:r>
              <a:rPr lang="ja-JP" altLang="en-US">
                <a:solidFill>
                  <a:srgbClr val="FF0000"/>
                </a:solidFill>
              </a:rPr>
              <a:t>変数（非終端記号）</a:t>
            </a:r>
            <a:r>
              <a:rPr lang="ja-JP" altLang="en-US"/>
              <a:t>と呼ばれる有限集合。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は</a:t>
            </a:r>
            <a:r>
              <a:rPr lang="ja-JP" altLang="en-US">
                <a:solidFill>
                  <a:srgbClr val="FF0000"/>
                </a:solidFill>
              </a:rPr>
              <a:t>アルファベット（終端記号）</a:t>
            </a:r>
            <a:r>
              <a:rPr lang="ja-JP" altLang="en-US"/>
              <a:t>と呼ばれ有限集合。</a:t>
            </a:r>
          </a:p>
          <a:p>
            <a:pPr marL="609600" indent="-609600"/>
            <a:r>
              <a:rPr lang="ja-JP" altLang="en-US"/>
              <a:t>	　とは共通部分を持たない。つまり、　　　　　　　　。</a:t>
            </a:r>
          </a:p>
          <a:p>
            <a:pPr marL="609600" indent="-609600">
              <a:buFontTx/>
              <a:buAutoNum type="arabicDbPeriod" startAt="3"/>
            </a:pPr>
            <a:r>
              <a:rPr lang="ja-JP" altLang="en-US"/>
              <a:t>　は、生成規則の有限集合である。ただし、</a:t>
            </a:r>
          </a:p>
          <a:p>
            <a:pPr marL="609600" indent="-609600"/>
            <a:r>
              <a:rPr lang="ja-JP" altLang="en-US"/>
              <a:t>　　　生成規則の左辺は一つの非終端記号であり、</a:t>
            </a:r>
          </a:p>
          <a:p>
            <a:pPr marL="609600" indent="-609600"/>
            <a:r>
              <a:rPr lang="ja-JP" altLang="en-US"/>
              <a:t>　　　右辺は変数と終端記号の文字列からなる。</a:t>
            </a:r>
          </a:p>
          <a:p>
            <a:pPr marL="609600" indent="-609600"/>
            <a:r>
              <a:rPr lang="ja-JP" altLang="en-US"/>
              <a:t>　　　すなわち、各生成規則は　　　　　　　　　　　　　として、</a:t>
            </a:r>
          </a:p>
          <a:p>
            <a:pPr marL="609600" indent="-609600"/>
            <a:endParaRPr lang="ja-JP" altLang="en-US"/>
          </a:p>
          <a:p>
            <a:pPr marL="609600" indent="-609600"/>
            <a:endParaRPr lang="ja-JP" altLang="en-US"/>
          </a:p>
          <a:p>
            <a:pPr marL="609600" indent="-609600"/>
            <a:r>
              <a:rPr lang="ja-JP" altLang="en-US"/>
              <a:t>　　　と表される。</a:t>
            </a:r>
          </a:p>
          <a:p>
            <a:pPr marL="609600" indent="-609600"/>
            <a:r>
              <a:rPr lang="ja-JP" altLang="en-US"/>
              <a:t>４．　　　　　　は</a:t>
            </a:r>
            <a:r>
              <a:rPr lang="ja-JP" altLang="en-US">
                <a:solidFill>
                  <a:srgbClr val="FF0000"/>
                </a:solidFill>
              </a:rPr>
              <a:t>開始記号</a:t>
            </a:r>
            <a:r>
              <a:rPr lang="ja-JP" altLang="en-US"/>
              <a:t>。</a:t>
            </a:r>
          </a:p>
        </p:txBody>
      </p:sp>
      <p:graphicFrame>
        <p:nvGraphicFramePr>
          <p:cNvPr id="12291" name="Object 1"/>
          <p:cNvGraphicFramePr>
            <a:graphicFrameLocks noChangeAspect="1"/>
          </p:cNvGraphicFramePr>
          <p:nvPr/>
        </p:nvGraphicFramePr>
        <p:xfrm>
          <a:off x="1066800" y="1854200"/>
          <a:ext cx="301625" cy="352425"/>
        </p:xfrm>
        <a:graphic>
          <a:graphicData uri="http://schemas.openxmlformats.org/presentationml/2006/ole">
            <p:oleObj spid="_x0000_s12291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2292" name="Object 2"/>
          <p:cNvGraphicFramePr>
            <a:graphicFrameLocks noChangeAspect="1"/>
          </p:cNvGraphicFramePr>
          <p:nvPr/>
        </p:nvGraphicFramePr>
        <p:xfrm>
          <a:off x="1066800" y="2209800"/>
          <a:ext cx="279400" cy="301625"/>
        </p:xfrm>
        <a:graphic>
          <a:graphicData uri="http://schemas.openxmlformats.org/presentationml/2006/ole">
            <p:oleObj spid="_x0000_s12292" name="Equation" r:id="rId5" imgW="139680" imgH="152280" progId="Equation.DSMT4">
              <p:embed/>
            </p:oleObj>
          </a:graphicData>
        </a:graphic>
      </p:graphicFrame>
      <p:graphicFrame>
        <p:nvGraphicFramePr>
          <p:cNvPr id="12293" name="Object 3"/>
          <p:cNvGraphicFramePr>
            <a:graphicFrameLocks noChangeAspect="1"/>
          </p:cNvGraphicFramePr>
          <p:nvPr/>
        </p:nvGraphicFramePr>
        <p:xfrm>
          <a:off x="1054100" y="2935288"/>
          <a:ext cx="304800" cy="328612"/>
        </p:xfrm>
        <a:graphic>
          <a:graphicData uri="http://schemas.openxmlformats.org/presentationml/2006/ole">
            <p:oleObj spid="_x0000_s12293" name="Equation" r:id="rId6" imgW="152280" imgH="164880" progId="Equation.DSMT4">
              <p:embed/>
            </p:oleObj>
          </a:graphicData>
        </a:graphic>
      </p:graphicFrame>
      <p:sp>
        <p:nvSpPr>
          <p:cNvPr id="12303" name="AutoShape 10"/>
          <p:cNvSpPr>
            <a:spLocks noChangeArrowheads="1"/>
          </p:cNvSpPr>
          <p:nvPr/>
        </p:nvSpPr>
        <p:spPr bwMode="auto">
          <a:xfrm>
            <a:off x="152400" y="762000"/>
            <a:ext cx="8458200" cy="54864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4" name="Object 4"/>
          <p:cNvGraphicFramePr>
            <a:graphicFrameLocks noChangeAspect="1"/>
          </p:cNvGraphicFramePr>
          <p:nvPr/>
        </p:nvGraphicFramePr>
        <p:xfrm>
          <a:off x="1079500" y="2565400"/>
          <a:ext cx="304800" cy="352425"/>
        </p:xfrm>
        <a:graphic>
          <a:graphicData uri="http://schemas.openxmlformats.org/presentationml/2006/ole">
            <p:oleObj spid="_x0000_s12294" name="Equation" r:id="rId7" imgW="152280" imgH="177480" progId="Equation.DSMT4">
              <p:embed/>
            </p:oleObj>
          </a:graphicData>
        </a:graphic>
      </p:graphicFrame>
      <p:graphicFrame>
        <p:nvGraphicFramePr>
          <p:cNvPr id="12295" name="Object 5"/>
          <p:cNvGraphicFramePr>
            <a:graphicFrameLocks noChangeAspect="1"/>
          </p:cNvGraphicFramePr>
          <p:nvPr/>
        </p:nvGraphicFramePr>
        <p:xfrm>
          <a:off x="5715000" y="2514600"/>
          <a:ext cx="1270000" cy="403225"/>
        </p:xfrm>
        <a:graphic>
          <a:graphicData uri="http://schemas.openxmlformats.org/presentationml/2006/ole">
            <p:oleObj spid="_x0000_s12295" name="Equation" r:id="rId8" imgW="634680" imgH="203040" progId="Equation.DSMT4">
              <p:embed/>
            </p:oleObj>
          </a:graphicData>
        </a:graphic>
      </p:graphicFrame>
      <p:graphicFrame>
        <p:nvGraphicFramePr>
          <p:cNvPr id="12296" name="Object 6"/>
          <p:cNvGraphicFramePr>
            <a:graphicFrameLocks noChangeAspect="1"/>
          </p:cNvGraphicFramePr>
          <p:nvPr/>
        </p:nvGraphicFramePr>
        <p:xfrm>
          <a:off x="1143000" y="5562600"/>
          <a:ext cx="787400" cy="354013"/>
        </p:xfrm>
        <a:graphic>
          <a:graphicData uri="http://schemas.openxmlformats.org/presentationml/2006/ole">
            <p:oleObj spid="_x0000_s12296" name="Equation" r:id="rId9" imgW="393480" imgH="177480" progId="Equation.DSMT4">
              <p:embed/>
            </p:oleObj>
          </a:graphicData>
        </a:graphic>
      </p:graphicFrame>
      <p:graphicFrame>
        <p:nvGraphicFramePr>
          <p:cNvPr id="12297" name="Object 7"/>
          <p:cNvGraphicFramePr>
            <a:graphicFrameLocks noChangeAspect="1"/>
          </p:cNvGraphicFramePr>
          <p:nvPr/>
        </p:nvGraphicFramePr>
        <p:xfrm>
          <a:off x="4343400" y="3962400"/>
          <a:ext cx="2286000" cy="388938"/>
        </p:xfrm>
        <a:graphic>
          <a:graphicData uri="http://schemas.openxmlformats.org/presentationml/2006/ole">
            <p:oleObj spid="_x0000_s12297" name="Equation" r:id="rId10" imgW="1346040" imgH="228600" progId="Equation.DSMT4">
              <p:embed/>
            </p:oleObj>
          </a:graphicData>
        </a:graphic>
      </p:graphicFrame>
      <p:graphicFrame>
        <p:nvGraphicFramePr>
          <p:cNvPr id="12298" name="Object 8"/>
          <p:cNvGraphicFramePr>
            <a:graphicFrameLocks noChangeAspect="1"/>
          </p:cNvGraphicFramePr>
          <p:nvPr/>
        </p:nvGraphicFramePr>
        <p:xfrm>
          <a:off x="2438400" y="4419600"/>
          <a:ext cx="1447800" cy="496888"/>
        </p:xfrm>
        <a:graphic>
          <a:graphicData uri="http://schemas.openxmlformats.org/presentationml/2006/ole">
            <p:oleObj spid="_x0000_s12298" name="Equation" r:id="rId11" imgW="482400" imgH="164880" progId="Equation.DSMT4">
              <p:embed/>
            </p:oleObj>
          </a:graphicData>
        </a:graphic>
      </p:graphicFrame>
      <p:sp>
        <p:nvSpPr>
          <p:cNvPr id="12304" name="テキスト ボックス 15"/>
          <p:cNvSpPr txBox="1">
            <a:spLocks noChangeArrowheads="1"/>
          </p:cNvSpPr>
          <p:nvPr/>
        </p:nvSpPr>
        <p:spPr bwMode="auto">
          <a:xfrm>
            <a:off x="857250" y="500063"/>
            <a:ext cx="3313113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（文脈自由文法）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B5B725-352F-49D2-9C11-787F0DA13E5D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1" name="Text Box 1052"/>
          <p:cNvSpPr txBox="1">
            <a:spLocks noChangeArrowheads="1"/>
          </p:cNvSpPr>
          <p:nvPr/>
        </p:nvSpPr>
        <p:spPr bwMode="auto">
          <a:xfrm>
            <a:off x="381000" y="1447800"/>
            <a:ext cx="8104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ある系列　　　　　　　　　に任意回（　　　　　回）の規則の適用で</a:t>
            </a:r>
          </a:p>
          <a:p>
            <a:r>
              <a:rPr lang="ja-JP" altLang="en-US"/>
              <a:t>系列　　　　　　　　　　　が得れることを　　　　　　　　　とも書く。</a:t>
            </a:r>
          </a:p>
          <a:p>
            <a:r>
              <a:rPr lang="ja-JP" altLang="en-US"/>
              <a:t>すなわち、　　　　　　　　　　　　は、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のことである。</a:t>
            </a:r>
          </a:p>
        </p:txBody>
      </p:sp>
      <p:sp>
        <p:nvSpPr>
          <p:cNvPr id="13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導出可能性を表す表現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884238" y="2713038"/>
          <a:ext cx="4781550" cy="500062"/>
        </p:xfrm>
        <a:graphic>
          <a:graphicData uri="http://schemas.openxmlformats.org/presentationml/2006/ole">
            <p:oleObj spid="_x0000_s13314" name="Equation" r:id="rId3" imgW="1942920" imgH="203040" progId="Equation.DSMT4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5410200" y="1828800"/>
          <a:ext cx="1447800" cy="561975"/>
        </p:xfrm>
        <a:graphic>
          <a:graphicData uri="http://schemas.openxmlformats.org/presentationml/2006/ole">
            <p:oleObj spid="_x0000_s13315" name="Equation" r:id="rId4" imgW="736560" imgH="228600" progId="Equation.DSMT4">
              <p:embed/>
            </p:oleObj>
          </a:graphicData>
        </a:graphic>
      </p:graphicFrame>
      <p:graphicFrame>
        <p:nvGraphicFramePr>
          <p:cNvPr id="13316" name="Object 1026"/>
          <p:cNvGraphicFramePr>
            <a:graphicFrameLocks noChangeAspect="1"/>
          </p:cNvGraphicFramePr>
          <p:nvPr/>
        </p:nvGraphicFramePr>
        <p:xfrm>
          <a:off x="4876800" y="1447800"/>
          <a:ext cx="914400" cy="430213"/>
        </p:xfrm>
        <a:graphic>
          <a:graphicData uri="http://schemas.openxmlformats.org/presentationml/2006/ole">
            <p:oleObj spid="_x0000_s13316" name="Equation" r:id="rId5" imgW="431640" imgH="203040" progId="Equation.DSMT4">
              <p:embed/>
            </p:oleObj>
          </a:graphicData>
        </a:graphic>
      </p:graphicFrame>
      <p:graphicFrame>
        <p:nvGraphicFramePr>
          <p:cNvPr id="13317" name="Object 1027"/>
          <p:cNvGraphicFramePr>
            <a:graphicFrameLocks noChangeAspect="1"/>
          </p:cNvGraphicFramePr>
          <p:nvPr/>
        </p:nvGraphicFramePr>
        <p:xfrm>
          <a:off x="1741488" y="1371600"/>
          <a:ext cx="1700212" cy="527050"/>
        </p:xfrm>
        <a:graphic>
          <a:graphicData uri="http://schemas.openxmlformats.org/presentationml/2006/ole">
            <p:oleObj spid="_x0000_s13317" name="Equation" r:id="rId6" imgW="901440" imgH="279360" progId="Equation.DSMT4">
              <p:embed/>
            </p:oleObj>
          </a:graphicData>
        </a:graphic>
      </p:graphicFrame>
      <p:graphicFrame>
        <p:nvGraphicFramePr>
          <p:cNvPr id="13318" name="Object 1028"/>
          <p:cNvGraphicFramePr>
            <a:graphicFrameLocks noChangeAspect="1"/>
          </p:cNvGraphicFramePr>
          <p:nvPr/>
        </p:nvGraphicFramePr>
        <p:xfrm>
          <a:off x="1219200" y="1828800"/>
          <a:ext cx="1981200" cy="511175"/>
        </p:xfrm>
        <a:graphic>
          <a:graphicData uri="http://schemas.openxmlformats.org/presentationml/2006/ole">
            <p:oleObj spid="_x0000_s13318" name="Equation" r:id="rId7" imgW="888840" imgH="228600" progId="Equation.DSMT4">
              <p:embed/>
            </p:oleObj>
          </a:graphicData>
        </a:graphic>
      </p:graphicFrame>
      <p:graphicFrame>
        <p:nvGraphicFramePr>
          <p:cNvPr id="13319" name="Object 1029"/>
          <p:cNvGraphicFramePr>
            <a:graphicFrameLocks noChangeAspect="1"/>
          </p:cNvGraphicFramePr>
          <p:nvPr/>
        </p:nvGraphicFramePr>
        <p:xfrm>
          <a:off x="1981200" y="2209800"/>
          <a:ext cx="1447800" cy="561975"/>
        </p:xfrm>
        <a:graphic>
          <a:graphicData uri="http://schemas.openxmlformats.org/presentationml/2006/ole">
            <p:oleObj spid="_x0000_s13319" name="Equation" r:id="rId8" imgW="7365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0E01B1-7E78-4B85-A482-347724D6F7EB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3400" y="1163638"/>
            <a:ext cx="78549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文脈自由文法</a:t>
            </a:r>
            <a:r>
              <a:rPr lang="en-US" altLang="ja-JP"/>
              <a:t>(Context-Free Grammar,CFG)</a:t>
            </a:r>
            <a:r>
              <a:rPr lang="ja-JP" altLang="en-US"/>
              <a:t>で</a:t>
            </a:r>
          </a:p>
          <a:p>
            <a:r>
              <a:rPr lang="ja-JP" altLang="en-US"/>
              <a:t>記述できる言語を</a:t>
            </a:r>
          </a:p>
          <a:p>
            <a:r>
              <a:rPr lang="ja-JP" altLang="en-US">
                <a:solidFill>
                  <a:srgbClr val="FF0000"/>
                </a:solidFill>
              </a:rPr>
              <a:t>文脈自由言語</a:t>
            </a:r>
            <a:r>
              <a:rPr lang="ja-JP" altLang="en-US"/>
              <a:t>（</a:t>
            </a:r>
            <a:r>
              <a:rPr lang="en-US" altLang="ja-JP"/>
              <a:t>Context-Free Language,CFL)</a:t>
            </a:r>
            <a:r>
              <a:rPr lang="ja-JP" altLang="en-US"/>
              <a:t>と呼ぶ。</a:t>
            </a:r>
          </a:p>
          <a:p>
            <a:r>
              <a:rPr lang="ja-JP" altLang="en-US"/>
              <a:t>ある文脈自由文法　　　　に対して、　　　から導出できる言語</a:t>
            </a:r>
          </a:p>
          <a:p>
            <a:r>
              <a:rPr lang="ja-JP" altLang="en-US"/>
              <a:t>を　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1434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文脈自由言語（</a:t>
            </a:r>
            <a:r>
              <a:rPr lang="en-US" altLang="ja-JP" smtClean="0"/>
              <a:t>CFL</a:t>
            </a:r>
            <a:r>
              <a:rPr lang="ja-JP" altLang="en-US" smtClean="0"/>
              <a:t>）</a:t>
            </a:r>
          </a:p>
        </p:txBody>
      </p:sp>
      <p:sp>
        <p:nvSpPr>
          <p:cNvPr id="14344" name="AutoShape 6"/>
          <p:cNvSpPr>
            <a:spLocks noChangeArrowheads="1"/>
          </p:cNvSpPr>
          <p:nvPr/>
        </p:nvSpPr>
        <p:spPr bwMode="auto">
          <a:xfrm>
            <a:off x="152400" y="838200"/>
            <a:ext cx="8458200" cy="33528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3124200" y="2286000"/>
          <a:ext cx="387350" cy="387350"/>
        </p:xfrm>
        <a:graphic>
          <a:graphicData uri="http://schemas.openxmlformats.org/presentationml/2006/ole">
            <p:oleObj spid="_x0000_s143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4339" name="Object 8"/>
          <p:cNvGraphicFramePr>
            <a:graphicFrameLocks noChangeAspect="1"/>
          </p:cNvGraphicFramePr>
          <p:nvPr/>
        </p:nvGraphicFramePr>
        <p:xfrm>
          <a:off x="5257800" y="2286000"/>
          <a:ext cx="387350" cy="387350"/>
        </p:xfrm>
        <a:graphic>
          <a:graphicData uri="http://schemas.openxmlformats.org/presentationml/2006/ole">
            <p:oleObj spid="_x0000_s1433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4340" name="Object 9"/>
          <p:cNvGraphicFramePr>
            <a:graphicFrameLocks noChangeAspect="1"/>
          </p:cNvGraphicFramePr>
          <p:nvPr/>
        </p:nvGraphicFramePr>
        <p:xfrm>
          <a:off x="1452563" y="3003550"/>
          <a:ext cx="835025" cy="476250"/>
        </p:xfrm>
        <a:graphic>
          <a:graphicData uri="http://schemas.openxmlformats.org/presentationml/2006/ole">
            <p:oleObj spid="_x0000_s14340" name="Equation" r:id="rId5" imgW="355320" imgH="203040" progId="Equation.DSMT4">
              <p:embed/>
            </p:oleObj>
          </a:graphicData>
        </a:graphic>
      </p:graphicFrame>
      <p:sp>
        <p:nvSpPr>
          <p:cNvPr id="14345" name="テキスト ボックス 8"/>
          <p:cNvSpPr txBox="1">
            <a:spLocks noChangeArrowheads="1"/>
          </p:cNvSpPr>
          <p:nvPr/>
        </p:nvSpPr>
        <p:spPr bwMode="auto">
          <a:xfrm>
            <a:off x="857250" y="500063"/>
            <a:ext cx="3313113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（文脈自由言語）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988A33-553B-43E0-A465-FC4981442FAB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552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が　　　　　　　を導出できることを示す。</a:t>
            </a:r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導出列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609600" y="762000"/>
          <a:ext cx="442913" cy="473075"/>
        </p:xfrm>
        <a:graphic>
          <a:graphicData uri="http://schemas.openxmlformats.org/presentationml/2006/ole">
            <p:oleObj spid="_x0000_s15362" name="Equation" r:id="rId3" imgW="190440" imgH="20304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447800" y="762000"/>
          <a:ext cx="1219200" cy="406400"/>
        </p:xfrm>
        <a:graphic>
          <a:graphicData uri="http://schemas.openxmlformats.org/presentationml/2006/ole">
            <p:oleObj spid="_x0000_s15363" name="Equation" r:id="rId4" imgW="495000" imgH="1648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57200" y="1295400"/>
          <a:ext cx="5502275" cy="1062038"/>
        </p:xfrm>
        <a:graphic>
          <a:graphicData uri="http://schemas.openxmlformats.org/presentationml/2006/ole">
            <p:oleObj spid="_x0000_s15364" name="Equation" r:id="rId5" imgW="2234880" imgH="431640" progId="Equation.DSMT4">
              <p:embed/>
            </p:oleObj>
          </a:graphicData>
        </a:graphic>
      </p:graphicFrame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41350" y="3249613"/>
            <a:ext cx="712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このような、生成規則の適用される順序を示したものを</a:t>
            </a:r>
          </a:p>
          <a:p>
            <a:r>
              <a:rPr lang="ja-JP" altLang="en-US">
                <a:solidFill>
                  <a:srgbClr val="FF0000"/>
                </a:solidFill>
              </a:rPr>
              <a:t>導出列</a:t>
            </a:r>
            <a:r>
              <a:rPr lang="ja-JP" altLang="en-US"/>
              <a:t>とよぶ。</a:t>
            </a:r>
          </a:p>
        </p:txBody>
      </p:sp>
      <p:sp>
        <p:nvSpPr>
          <p:cNvPr id="15369" name="AutoShape 8"/>
          <p:cNvSpPr>
            <a:spLocks noChangeArrowheads="1"/>
          </p:cNvSpPr>
          <p:nvPr/>
        </p:nvSpPr>
        <p:spPr bwMode="auto">
          <a:xfrm>
            <a:off x="428625" y="3000375"/>
            <a:ext cx="7620000" cy="12954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0" name="テキスト ボックス 9"/>
          <p:cNvSpPr txBox="1">
            <a:spLocks noChangeArrowheads="1"/>
          </p:cNvSpPr>
          <p:nvPr/>
        </p:nvSpPr>
        <p:spPr bwMode="auto">
          <a:xfrm>
            <a:off x="928688" y="275272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（導出列）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D83FAD-6E4E-43CA-A8FD-D3DC85DD296C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構文解析木</a:t>
            </a:r>
          </a:p>
        </p:txBody>
      </p:sp>
      <p:sp>
        <p:nvSpPr>
          <p:cNvPr id="16394" name="Text Box 3"/>
          <p:cNvSpPr txBox="1">
            <a:spLocks noChangeArrowheads="1"/>
          </p:cNvSpPr>
          <p:nvPr/>
        </p:nvSpPr>
        <p:spPr bwMode="auto">
          <a:xfrm>
            <a:off x="285750" y="1285875"/>
            <a:ext cx="81581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文字列に対して、導出における生成規則の適用を</a:t>
            </a:r>
          </a:p>
          <a:p>
            <a:r>
              <a:rPr lang="ja-JP" altLang="en-US"/>
              <a:t>図式的に表現できる。このような導出過程を表す木状の図形を</a:t>
            </a:r>
          </a:p>
          <a:p>
            <a:r>
              <a:rPr lang="ja-JP" altLang="en-US">
                <a:solidFill>
                  <a:srgbClr val="FF0000"/>
                </a:solidFill>
              </a:rPr>
              <a:t>構文解析木</a:t>
            </a:r>
            <a:r>
              <a:rPr lang="ja-JP" altLang="en-US"/>
              <a:t>と呼ぶ。</a:t>
            </a:r>
          </a:p>
        </p:txBody>
      </p:sp>
      <p:sp>
        <p:nvSpPr>
          <p:cNvPr id="16395" name="AutoShape 4"/>
          <p:cNvSpPr>
            <a:spLocks noChangeArrowheads="1"/>
          </p:cNvSpPr>
          <p:nvPr/>
        </p:nvSpPr>
        <p:spPr bwMode="auto">
          <a:xfrm>
            <a:off x="214313" y="1000125"/>
            <a:ext cx="8458200" cy="16002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2209800" y="5867400"/>
          <a:ext cx="3276600" cy="749300"/>
        </p:xfrm>
        <a:graphic>
          <a:graphicData uri="http://schemas.openxmlformats.org/presentationml/2006/ole">
            <p:oleObj spid="_x0000_s16386" name="Equation" r:id="rId3" imgW="799920" imgH="253800" progId="Equation.DSMT4">
              <p:embed/>
            </p:oleObj>
          </a:graphicData>
        </a:graphic>
      </p:graphicFrame>
      <p:sp>
        <p:nvSpPr>
          <p:cNvPr id="16396" name="Line 6"/>
          <p:cNvSpPr>
            <a:spLocks noChangeShapeType="1"/>
          </p:cNvSpPr>
          <p:nvPr/>
        </p:nvSpPr>
        <p:spPr bwMode="auto">
          <a:xfrm flipV="1">
            <a:off x="3962400" y="54864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3810000" y="4495800"/>
          <a:ext cx="352425" cy="381000"/>
        </p:xfrm>
        <a:graphic>
          <a:graphicData uri="http://schemas.openxmlformats.org/presentationml/2006/ole">
            <p:oleObj spid="_x0000_s16387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6388" name="Object 9"/>
          <p:cNvGraphicFramePr>
            <a:graphicFrameLocks noChangeAspect="1"/>
          </p:cNvGraphicFramePr>
          <p:nvPr/>
        </p:nvGraphicFramePr>
        <p:xfrm>
          <a:off x="3808413" y="5105400"/>
          <a:ext cx="382587" cy="381000"/>
        </p:xfrm>
        <a:graphic>
          <a:graphicData uri="http://schemas.openxmlformats.org/presentationml/2006/ole">
            <p:oleObj spid="_x0000_s16388" name="Equation" r:id="rId5" imgW="164880" imgH="164880" progId="Equation.DSMT4">
              <p:embed/>
            </p:oleObj>
          </a:graphicData>
        </a:graphic>
      </p:graphicFrame>
      <p:sp>
        <p:nvSpPr>
          <p:cNvPr id="16397" name="Line 10"/>
          <p:cNvSpPr>
            <a:spLocks noChangeShapeType="1"/>
          </p:cNvSpPr>
          <p:nvPr/>
        </p:nvSpPr>
        <p:spPr bwMode="auto">
          <a:xfrm flipV="1">
            <a:off x="40386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9" name="Object 11"/>
          <p:cNvGraphicFramePr>
            <a:graphicFrameLocks noChangeAspect="1"/>
          </p:cNvGraphicFramePr>
          <p:nvPr/>
        </p:nvGraphicFramePr>
        <p:xfrm>
          <a:off x="3838575" y="3962400"/>
          <a:ext cx="352425" cy="381000"/>
        </p:xfrm>
        <a:graphic>
          <a:graphicData uri="http://schemas.openxmlformats.org/presentationml/2006/ole">
            <p:oleObj spid="_x0000_s16389" name="Equation" r:id="rId6" imgW="152280" imgH="164880" progId="Equation.DSMT4">
              <p:embed/>
            </p:oleObj>
          </a:graphicData>
        </a:graphic>
      </p:graphicFrame>
      <p:sp>
        <p:nvSpPr>
          <p:cNvPr id="16398" name="Line 12"/>
          <p:cNvSpPr>
            <a:spLocks noChangeShapeType="1"/>
          </p:cNvSpPr>
          <p:nvPr/>
        </p:nvSpPr>
        <p:spPr bwMode="auto">
          <a:xfrm flipV="1">
            <a:off x="4038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9" name="Freeform 13"/>
          <p:cNvSpPr>
            <a:spLocks/>
          </p:cNvSpPr>
          <p:nvPr/>
        </p:nvSpPr>
        <p:spPr bwMode="auto">
          <a:xfrm>
            <a:off x="3429000" y="4343400"/>
            <a:ext cx="457200" cy="1371600"/>
          </a:xfrm>
          <a:custGeom>
            <a:avLst/>
            <a:gdLst>
              <a:gd name="T0" fmla="*/ 725804891 w 288"/>
              <a:gd name="T1" fmla="*/ 0 h 864"/>
              <a:gd name="T2" fmla="*/ 120967498 w 288"/>
              <a:gd name="T3" fmla="*/ 725804993 h 864"/>
              <a:gd name="T4" fmla="*/ 0 w 288"/>
              <a:gd name="T5" fmla="*/ 2147483647 h 864"/>
              <a:gd name="T6" fmla="*/ 0 60000 65536"/>
              <a:gd name="T7" fmla="*/ 0 60000 65536"/>
              <a:gd name="T8" fmla="*/ 0 60000 65536"/>
              <a:gd name="T9" fmla="*/ 0 w 288"/>
              <a:gd name="T10" fmla="*/ 0 h 864"/>
              <a:gd name="T11" fmla="*/ 288 w 288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864">
                <a:moveTo>
                  <a:pt x="288" y="0"/>
                </a:moveTo>
                <a:cubicBezTo>
                  <a:pt x="192" y="72"/>
                  <a:pt x="96" y="144"/>
                  <a:pt x="48" y="288"/>
                </a:cubicBezTo>
                <a:cubicBezTo>
                  <a:pt x="0" y="432"/>
                  <a:pt x="0" y="648"/>
                  <a:pt x="0" y="8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0" name="Freeform 14"/>
          <p:cNvSpPr>
            <a:spLocks/>
          </p:cNvSpPr>
          <p:nvPr/>
        </p:nvSpPr>
        <p:spPr bwMode="auto">
          <a:xfrm>
            <a:off x="4114800" y="4191000"/>
            <a:ext cx="304800" cy="1524000"/>
          </a:xfrm>
          <a:custGeom>
            <a:avLst/>
            <a:gdLst>
              <a:gd name="T0" fmla="*/ 0 w 168"/>
              <a:gd name="T1" fmla="*/ 21952227 h 920"/>
              <a:gd name="T2" fmla="*/ 473994784 w 168"/>
              <a:gd name="T3" fmla="*/ 417097258 h 920"/>
              <a:gd name="T4" fmla="*/ 473994784 w 168"/>
              <a:gd name="T5" fmla="*/ 2147483647 h 920"/>
              <a:gd name="T6" fmla="*/ 0 60000 65536"/>
              <a:gd name="T7" fmla="*/ 0 60000 65536"/>
              <a:gd name="T8" fmla="*/ 0 60000 65536"/>
              <a:gd name="T9" fmla="*/ 0 w 168"/>
              <a:gd name="T10" fmla="*/ 0 h 920"/>
              <a:gd name="T11" fmla="*/ 168 w 168"/>
              <a:gd name="T12" fmla="*/ 920 h 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920">
                <a:moveTo>
                  <a:pt x="0" y="8"/>
                </a:moveTo>
                <a:cubicBezTo>
                  <a:pt x="60" y="4"/>
                  <a:pt x="120" y="0"/>
                  <a:pt x="144" y="152"/>
                </a:cubicBezTo>
                <a:cubicBezTo>
                  <a:pt x="168" y="304"/>
                  <a:pt x="156" y="612"/>
                  <a:pt x="144" y="9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90" name="Object 15"/>
          <p:cNvGraphicFramePr>
            <a:graphicFrameLocks noChangeAspect="1"/>
          </p:cNvGraphicFramePr>
          <p:nvPr/>
        </p:nvGraphicFramePr>
        <p:xfrm>
          <a:off x="3838575" y="3352800"/>
          <a:ext cx="352425" cy="381000"/>
        </p:xfrm>
        <a:graphic>
          <a:graphicData uri="http://schemas.openxmlformats.org/presentationml/2006/ole">
            <p:oleObj spid="_x0000_s16390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6391" name="Object 16"/>
          <p:cNvGraphicFramePr>
            <a:graphicFrameLocks noChangeAspect="1"/>
          </p:cNvGraphicFramePr>
          <p:nvPr/>
        </p:nvGraphicFramePr>
        <p:xfrm>
          <a:off x="3886200" y="2667000"/>
          <a:ext cx="352425" cy="381000"/>
        </p:xfrm>
        <a:graphic>
          <a:graphicData uri="http://schemas.openxmlformats.org/presentationml/2006/ole">
            <p:oleObj spid="_x0000_s16391" name="Equation" r:id="rId8" imgW="152280" imgH="164880" progId="Equation.DSMT4">
              <p:embed/>
            </p:oleObj>
          </a:graphicData>
        </a:graphic>
      </p:graphicFrame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40386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40386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2819400" y="3543300"/>
            <a:ext cx="990600" cy="2171700"/>
          </a:xfrm>
          <a:custGeom>
            <a:avLst/>
            <a:gdLst>
              <a:gd name="T0" fmla="*/ 1572577282 w 624"/>
              <a:gd name="T1" fmla="*/ 181451235 h 1368"/>
              <a:gd name="T2" fmla="*/ 241935005 w 624"/>
              <a:gd name="T3" fmla="*/ 544353754 h 1368"/>
              <a:gd name="T4" fmla="*/ 120967502 w 624"/>
              <a:gd name="T5" fmla="*/ 2147483647 h 1368"/>
              <a:gd name="T6" fmla="*/ 0 60000 65536"/>
              <a:gd name="T7" fmla="*/ 0 60000 65536"/>
              <a:gd name="T8" fmla="*/ 0 60000 65536"/>
              <a:gd name="T9" fmla="*/ 0 w 624"/>
              <a:gd name="T10" fmla="*/ 0 h 1368"/>
              <a:gd name="T11" fmla="*/ 624 w 624"/>
              <a:gd name="T12" fmla="*/ 1368 h 13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368">
                <a:moveTo>
                  <a:pt x="624" y="72"/>
                </a:moveTo>
                <a:cubicBezTo>
                  <a:pt x="408" y="36"/>
                  <a:pt x="192" y="0"/>
                  <a:pt x="96" y="216"/>
                </a:cubicBezTo>
                <a:cubicBezTo>
                  <a:pt x="0" y="432"/>
                  <a:pt x="24" y="900"/>
                  <a:pt x="48" y="13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4" name="Freeform 20"/>
          <p:cNvSpPr>
            <a:spLocks/>
          </p:cNvSpPr>
          <p:nvPr/>
        </p:nvSpPr>
        <p:spPr bwMode="auto">
          <a:xfrm>
            <a:off x="4191000" y="3581400"/>
            <a:ext cx="711200" cy="2057400"/>
          </a:xfrm>
          <a:custGeom>
            <a:avLst/>
            <a:gdLst>
              <a:gd name="T0" fmla="*/ 0 w 448"/>
              <a:gd name="T1" fmla="*/ 0 h 1296"/>
              <a:gd name="T2" fmla="*/ 967740133 w 448"/>
              <a:gd name="T3" fmla="*/ 967740032 h 1296"/>
              <a:gd name="T4" fmla="*/ 967740133 w 448"/>
              <a:gd name="T5" fmla="*/ 2147483647 h 1296"/>
              <a:gd name="T6" fmla="*/ 0 60000 65536"/>
              <a:gd name="T7" fmla="*/ 0 60000 65536"/>
              <a:gd name="T8" fmla="*/ 0 60000 65536"/>
              <a:gd name="T9" fmla="*/ 0 w 448"/>
              <a:gd name="T10" fmla="*/ 0 h 1296"/>
              <a:gd name="T11" fmla="*/ 448 w 4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8" h="1296">
                <a:moveTo>
                  <a:pt x="0" y="0"/>
                </a:moveTo>
                <a:cubicBezTo>
                  <a:pt x="160" y="84"/>
                  <a:pt x="320" y="168"/>
                  <a:pt x="384" y="384"/>
                </a:cubicBezTo>
                <a:cubicBezTo>
                  <a:pt x="448" y="600"/>
                  <a:pt x="416" y="948"/>
                  <a:pt x="384" y="1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5" name="Freeform 21"/>
          <p:cNvSpPr>
            <a:spLocks/>
          </p:cNvSpPr>
          <p:nvPr/>
        </p:nvSpPr>
        <p:spPr bwMode="auto">
          <a:xfrm>
            <a:off x="2438400" y="2895600"/>
            <a:ext cx="1447800" cy="2819400"/>
          </a:xfrm>
          <a:custGeom>
            <a:avLst/>
            <a:gdLst>
              <a:gd name="T0" fmla="*/ 2147483647 w 912"/>
              <a:gd name="T1" fmla="*/ 0 h 1776"/>
              <a:gd name="T2" fmla="*/ 483870069 w 912"/>
              <a:gd name="T3" fmla="*/ 1330642531 h 1776"/>
              <a:gd name="T4" fmla="*/ 0 w 912"/>
              <a:gd name="T5" fmla="*/ 2147483647 h 1776"/>
              <a:gd name="T6" fmla="*/ 0 60000 65536"/>
              <a:gd name="T7" fmla="*/ 0 60000 65536"/>
              <a:gd name="T8" fmla="*/ 0 60000 65536"/>
              <a:gd name="T9" fmla="*/ 0 w 912"/>
              <a:gd name="T10" fmla="*/ 0 h 1776"/>
              <a:gd name="T11" fmla="*/ 912 w 912"/>
              <a:gd name="T12" fmla="*/ 1776 h 1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776">
                <a:moveTo>
                  <a:pt x="912" y="0"/>
                </a:moveTo>
                <a:cubicBezTo>
                  <a:pt x="628" y="116"/>
                  <a:pt x="344" y="232"/>
                  <a:pt x="192" y="528"/>
                </a:cubicBezTo>
                <a:cubicBezTo>
                  <a:pt x="40" y="824"/>
                  <a:pt x="20" y="1300"/>
                  <a:pt x="0" y="17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6" name="Freeform 22"/>
          <p:cNvSpPr>
            <a:spLocks/>
          </p:cNvSpPr>
          <p:nvPr/>
        </p:nvSpPr>
        <p:spPr bwMode="auto">
          <a:xfrm>
            <a:off x="4191000" y="2971800"/>
            <a:ext cx="1244600" cy="2743200"/>
          </a:xfrm>
          <a:custGeom>
            <a:avLst/>
            <a:gdLst>
              <a:gd name="T0" fmla="*/ 0 w 784"/>
              <a:gd name="T1" fmla="*/ 0 h 1728"/>
              <a:gd name="T2" fmla="*/ 1693545266 w 784"/>
              <a:gd name="T3" fmla="*/ 2056447713 h 1728"/>
              <a:gd name="T4" fmla="*/ 1693545266 w 784"/>
              <a:gd name="T5" fmla="*/ 2147483647 h 1728"/>
              <a:gd name="T6" fmla="*/ 0 60000 65536"/>
              <a:gd name="T7" fmla="*/ 0 60000 65536"/>
              <a:gd name="T8" fmla="*/ 0 60000 65536"/>
              <a:gd name="T9" fmla="*/ 0 w 784"/>
              <a:gd name="T10" fmla="*/ 0 h 1728"/>
              <a:gd name="T11" fmla="*/ 784 w 784"/>
              <a:gd name="T12" fmla="*/ 1728 h 1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4" h="1728">
                <a:moveTo>
                  <a:pt x="0" y="0"/>
                </a:moveTo>
                <a:cubicBezTo>
                  <a:pt x="280" y="264"/>
                  <a:pt x="560" y="528"/>
                  <a:pt x="672" y="816"/>
                </a:cubicBezTo>
                <a:cubicBezTo>
                  <a:pt x="784" y="1104"/>
                  <a:pt x="728" y="1416"/>
                  <a:pt x="672" y="1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7" name="テキスト ボックス 22"/>
          <p:cNvSpPr txBox="1">
            <a:spLocks noChangeArrowheads="1"/>
          </p:cNvSpPr>
          <p:nvPr/>
        </p:nvSpPr>
        <p:spPr bwMode="auto">
          <a:xfrm>
            <a:off x="785813" y="823913"/>
            <a:ext cx="3005137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（構文解析木）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79CE7F-45AF-4F15-938C-2294052E7675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CFG</a:t>
            </a:r>
            <a:r>
              <a:rPr lang="ja-JP" altLang="en-US" smtClean="0"/>
              <a:t>の例２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685800" y="1066800"/>
          <a:ext cx="6553200" cy="319088"/>
        </p:xfrm>
        <a:graphic>
          <a:graphicData uri="http://schemas.openxmlformats.org/presentationml/2006/ole">
            <p:oleObj spid="_x0000_s17410" name="Equation" r:id="rId3" imgW="3644640" imgH="177480" progId="Equation.DSMT4">
              <p:embed/>
            </p:oleObj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76200" y="533400"/>
          <a:ext cx="442913" cy="473075"/>
        </p:xfrm>
        <a:graphic>
          <a:graphicData uri="http://schemas.openxmlformats.org/presentationml/2006/ole">
            <p:oleObj spid="_x0000_s17411" name="Equation" r:id="rId4" imgW="190440" imgH="203040" progId="Equation.DSMT4">
              <p:embed/>
            </p:oleObj>
          </a:graphicData>
        </a:graphic>
      </p:graphicFrame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395288" y="1878013"/>
          <a:ext cx="8429625" cy="331787"/>
        </p:xfrm>
        <a:graphic>
          <a:graphicData uri="http://schemas.openxmlformats.org/presentationml/2006/ole">
            <p:oleObj spid="_x0000_s17412" name="Equation" r:id="rId5" imgW="5155920" imgH="203040" progId="Equation.DSMT4">
              <p:embed/>
            </p:oleObj>
          </a:graphicData>
        </a:graphic>
      </p:graphicFrame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304800" y="1447800"/>
          <a:ext cx="8763000" cy="331788"/>
        </p:xfrm>
        <a:graphic>
          <a:graphicData uri="http://schemas.openxmlformats.org/presentationml/2006/ole">
            <p:oleObj spid="_x0000_s17413" name="Equation" r:id="rId6" imgW="5359320" imgH="203040" progId="Equation.DSMT4">
              <p:embed/>
            </p:oleObj>
          </a:graphicData>
        </a:graphic>
      </p:graphicFrame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315913" y="2259013"/>
          <a:ext cx="5627687" cy="331787"/>
        </p:xfrm>
        <a:graphic>
          <a:graphicData uri="http://schemas.openxmlformats.org/presentationml/2006/ole">
            <p:oleObj spid="_x0000_s17414" name="Equation" r:id="rId7" imgW="3441600" imgH="203040" progId="Equation.DSMT4">
              <p:embed/>
            </p:oleObj>
          </a:graphicData>
        </a:graphic>
      </p:graphicFrame>
      <p:graphicFrame>
        <p:nvGraphicFramePr>
          <p:cNvPr id="17415" name="Object 5"/>
          <p:cNvGraphicFramePr>
            <a:graphicFrameLocks noChangeAspect="1"/>
          </p:cNvGraphicFramePr>
          <p:nvPr/>
        </p:nvGraphicFramePr>
        <p:xfrm>
          <a:off x="381000" y="2640013"/>
          <a:ext cx="4754563" cy="331787"/>
        </p:xfrm>
        <a:graphic>
          <a:graphicData uri="http://schemas.openxmlformats.org/presentationml/2006/ole">
            <p:oleObj spid="_x0000_s17415" name="Equation" r:id="rId8" imgW="2908080" imgH="203040" progId="Equation.DSMT4">
              <p:embed/>
            </p:oleObj>
          </a:graphicData>
        </a:graphic>
      </p:graphicFrame>
      <p:graphicFrame>
        <p:nvGraphicFramePr>
          <p:cNvPr id="17416" name="Object 6"/>
          <p:cNvGraphicFramePr>
            <a:graphicFrameLocks noChangeAspect="1"/>
          </p:cNvGraphicFramePr>
          <p:nvPr/>
        </p:nvGraphicFramePr>
        <p:xfrm>
          <a:off x="533400" y="3048000"/>
          <a:ext cx="6435725" cy="331788"/>
        </p:xfrm>
        <a:graphic>
          <a:graphicData uri="http://schemas.openxmlformats.org/presentationml/2006/ole">
            <p:oleObj spid="_x0000_s17416" name="Equation" r:id="rId9" imgW="3936960" imgH="203040" progId="Equation.DSMT4">
              <p:embed/>
            </p:oleObj>
          </a:graphicData>
        </a:graphic>
      </p:graphicFrame>
      <p:graphicFrame>
        <p:nvGraphicFramePr>
          <p:cNvPr id="17417" name="Object 7"/>
          <p:cNvGraphicFramePr>
            <a:graphicFrameLocks noChangeAspect="1"/>
          </p:cNvGraphicFramePr>
          <p:nvPr/>
        </p:nvGraphicFramePr>
        <p:xfrm>
          <a:off x="1219200" y="3505200"/>
          <a:ext cx="2303463" cy="331788"/>
        </p:xfrm>
        <a:graphic>
          <a:graphicData uri="http://schemas.openxmlformats.org/presentationml/2006/ole">
            <p:oleObj spid="_x0000_s17417" name="Equation" r:id="rId10" imgW="1409400" imgH="203040" progId="Equation.DSMT4">
              <p:embed/>
            </p:oleObj>
          </a:graphicData>
        </a:graphic>
      </p:graphicFrame>
      <p:graphicFrame>
        <p:nvGraphicFramePr>
          <p:cNvPr id="17418" name="Object 8"/>
          <p:cNvGraphicFramePr>
            <a:graphicFrameLocks noChangeAspect="1"/>
          </p:cNvGraphicFramePr>
          <p:nvPr/>
        </p:nvGraphicFramePr>
        <p:xfrm>
          <a:off x="1371600" y="3962400"/>
          <a:ext cx="3051175" cy="331788"/>
        </p:xfrm>
        <a:graphic>
          <a:graphicData uri="http://schemas.openxmlformats.org/presentationml/2006/ole">
            <p:oleObj spid="_x0000_s17418" name="Equation" r:id="rId11" imgW="1866600" imgH="203040" progId="Equation.DSMT4">
              <p:embed/>
            </p:oleObj>
          </a:graphicData>
        </a:graphic>
      </p:graphicFrame>
      <p:graphicFrame>
        <p:nvGraphicFramePr>
          <p:cNvPr id="17419" name="Object 9"/>
          <p:cNvGraphicFramePr>
            <a:graphicFrameLocks noChangeAspect="1"/>
          </p:cNvGraphicFramePr>
          <p:nvPr/>
        </p:nvGraphicFramePr>
        <p:xfrm>
          <a:off x="1447800" y="4419600"/>
          <a:ext cx="3238500" cy="331788"/>
        </p:xfrm>
        <a:graphic>
          <a:graphicData uri="http://schemas.openxmlformats.org/presentationml/2006/ole">
            <p:oleObj spid="_x0000_s17419" name="Equation" r:id="rId12" imgW="1981080" imgH="203040" progId="Equation.DSMT4">
              <p:embed/>
            </p:oleObj>
          </a:graphicData>
        </a:graphic>
      </p:graphicFrame>
      <p:graphicFrame>
        <p:nvGraphicFramePr>
          <p:cNvPr id="17420" name="Object 10"/>
          <p:cNvGraphicFramePr>
            <a:graphicFrameLocks noChangeAspect="1"/>
          </p:cNvGraphicFramePr>
          <p:nvPr/>
        </p:nvGraphicFramePr>
        <p:xfrm>
          <a:off x="1371600" y="4800600"/>
          <a:ext cx="1971675" cy="331788"/>
        </p:xfrm>
        <a:graphic>
          <a:graphicData uri="http://schemas.openxmlformats.org/presentationml/2006/ole">
            <p:oleObj spid="_x0000_s17420" name="Equation" r:id="rId13" imgW="1206360" imgH="203040" progId="Equation.DSMT4">
              <p:embed/>
            </p:oleObj>
          </a:graphicData>
        </a:graphic>
      </p:graphicFrame>
      <p:graphicFrame>
        <p:nvGraphicFramePr>
          <p:cNvPr id="17421" name="Object 11"/>
          <p:cNvGraphicFramePr>
            <a:graphicFrameLocks noChangeAspect="1"/>
          </p:cNvGraphicFramePr>
          <p:nvPr/>
        </p:nvGraphicFramePr>
        <p:xfrm>
          <a:off x="2667000" y="5867400"/>
          <a:ext cx="1666875" cy="319088"/>
        </p:xfrm>
        <a:graphic>
          <a:graphicData uri="http://schemas.openxmlformats.org/presentationml/2006/ole">
            <p:oleObj spid="_x0000_s17421" name="Equation" r:id="rId14" imgW="927000" imgH="177480" progId="Equation.DSMT4">
              <p:embed/>
            </p:oleObj>
          </a:graphicData>
        </a:graphic>
      </p:graphicFrame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1143000" y="5791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開始記号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E2FC6B-7E08-4EDD-BD3C-5BDC5E72BA40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－</a:t>
            </a:r>
            <a:r>
              <a:rPr lang="en-US" altLang="ja-JP" smtClean="0"/>
              <a:t>1</a:t>
            </a:r>
            <a:r>
              <a:rPr lang="ja-JP" altLang="en-US" smtClean="0"/>
              <a:t>．プッシュダウンオートマトン</a:t>
            </a:r>
          </a:p>
        </p:txBody>
      </p:sp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4247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オートマトンはメモリがほとんど無かった。</a:t>
            </a:r>
          </a:p>
          <a:p>
            <a:r>
              <a:rPr lang="ja-JP" altLang="en-US"/>
              <a:t>この制限を除いた機械を考える。</a:t>
            </a:r>
          </a:p>
          <a:p>
            <a:r>
              <a:rPr lang="ja-JP" altLang="en-US"/>
              <a:t>理想的なスタックを利用できるようなオートマトンを</a:t>
            </a:r>
          </a:p>
          <a:p>
            <a:r>
              <a:rPr lang="ja-JP" altLang="en-US">
                <a:solidFill>
                  <a:srgbClr val="FF0000"/>
                </a:solidFill>
              </a:rPr>
              <a:t>プッシュダウンオートマトン</a:t>
            </a:r>
            <a:r>
              <a:rPr lang="ja-JP" altLang="en-US"/>
              <a:t>（</a:t>
            </a:r>
            <a:r>
              <a:rPr lang="en-US" altLang="ja-JP"/>
              <a:t>Push  Down Automaton,PDA)</a:t>
            </a:r>
          </a:p>
          <a:p>
            <a:r>
              <a:rPr lang="ja-JP" altLang="en-US"/>
              <a:t>という。</a:t>
            </a:r>
          </a:p>
          <a:p>
            <a:endParaRPr lang="en-US" altLang="ja-JP"/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3505200" y="3276600"/>
            <a:ext cx="990600" cy="7620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33" name="AutoShape 5"/>
          <p:cNvSpPr>
            <a:spLocks noChangeArrowheads="1"/>
          </p:cNvSpPr>
          <p:nvPr/>
        </p:nvSpPr>
        <p:spPr bwMode="auto">
          <a:xfrm>
            <a:off x="2133600" y="32004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AutoShape 6"/>
          <p:cNvSpPr>
            <a:spLocks noChangeArrowheads="1"/>
          </p:cNvSpPr>
          <p:nvPr/>
        </p:nvSpPr>
        <p:spPr bwMode="auto">
          <a:xfrm>
            <a:off x="4572000" y="32766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Line 7"/>
          <p:cNvSpPr>
            <a:spLocks noChangeShapeType="1"/>
          </p:cNvSpPr>
          <p:nvPr/>
        </p:nvSpPr>
        <p:spPr bwMode="auto">
          <a:xfrm>
            <a:off x="31242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Line 8"/>
          <p:cNvSpPr>
            <a:spLocks noChangeShapeType="1"/>
          </p:cNvSpPr>
          <p:nvPr/>
        </p:nvSpPr>
        <p:spPr bwMode="auto">
          <a:xfrm>
            <a:off x="2667000" y="3200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>
            <a:off x="50292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>
            <a:off x="54864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Text Box 11"/>
          <p:cNvSpPr txBox="1">
            <a:spLocks noChangeArrowheads="1"/>
          </p:cNvSpPr>
          <p:nvPr/>
        </p:nvSpPr>
        <p:spPr bwMode="auto">
          <a:xfrm>
            <a:off x="5562600" y="3429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040" name="Text Box 12"/>
          <p:cNvSpPr txBox="1">
            <a:spLocks noChangeArrowheads="1"/>
          </p:cNvSpPr>
          <p:nvPr/>
        </p:nvSpPr>
        <p:spPr bwMode="auto">
          <a:xfrm>
            <a:off x="50292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041" name="Text Box 13"/>
          <p:cNvSpPr txBox="1">
            <a:spLocks noChangeArrowheads="1"/>
          </p:cNvSpPr>
          <p:nvPr/>
        </p:nvSpPr>
        <p:spPr bwMode="auto">
          <a:xfrm>
            <a:off x="46482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042" name="Text Box 14"/>
          <p:cNvSpPr txBox="1">
            <a:spLocks noChangeArrowheads="1"/>
          </p:cNvSpPr>
          <p:nvPr/>
        </p:nvSpPr>
        <p:spPr bwMode="auto">
          <a:xfrm>
            <a:off x="31242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043" name="Text Box 15"/>
          <p:cNvSpPr txBox="1">
            <a:spLocks noChangeArrowheads="1"/>
          </p:cNvSpPr>
          <p:nvPr/>
        </p:nvSpPr>
        <p:spPr bwMode="auto">
          <a:xfrm>
            <a:off x="2743200" y="3276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044" name="Text Box 16"/>
          <p:cNvSpPr txBox="1">
            <a:spLocks noChangeArrowheads="1"/>
          </p:cNvSpPr>
          <p:nvPr/>
        </p:nvSpPr>
        <p:spPr bwMode="auto">
          <a:xfrm>
            <a:off x="2286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045" name="Oval 17"/>
          <p:cNvSpPr>
            <a:spLocks noChangeArrowheads="1"/>
          </p:cNvSpPr>
          <p:nvPr/>
        </p:nvSpPr>
        <p:spPr bwMode="auto">
          <a:xfrm>
            <a:off x="3886200" y="3505200"/>
            <a:ext cx="304800" cy="304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6" name="AutoShape 18"/>
          <p:cNvSpPr>
            <a:spLocks noChangeArrowheads="1"/>
          </p:cNvSpPr>
          <p:nvPr/>
        </p:nvSpPr>
        <p:spPr bwMode="auto">
          <a:xfrm flipH="1">
            <a:off x="1600200" y="3276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7" name="Text Box 19"/>
          <p:cNvSpPr txBox="1">
            <a:spLocks noChangeArrowheads="1"/>
          </p:cNvSpPr>
          <p:nvPr/>
        </p:nvSpPr>
        <p:spPr bwMode="auto">
          <a:xfrm>
            <a:off x="1371600" y="38100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1048" name="Text Box 22"/>
          <p:cNvSpPr txBox="1">
            <a:spLocks noChangeArrowheads="1"/>
          </p:cNvSpPr>
          <p:nvPr/>
        </p:nvSpPr>
        <p:spPr bwMode="auto">
          <a:xfrm>
            <a:off x="1219200" y="5670550"/>
            <a:ext cx="4344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入力テープを一度走査したあと、</a:t>
            </a:r>
          </a:p>
          <a:p>
            <a:r>
              <a:rPr lang="ja-JP" altLang="en-US"/>
              <a:t>「はい」ならランプ点灯</a:t>
            </a:r>
          </a:p>
          <a:p>
            <a:r>
              <a:rPr lang="ja-JP" altLang="en-US"/>
              <a:t>「いいえ」ならランプ消灯。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3886200" y="41910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3886200" y="44196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3886200" y="46482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3886200" y="48768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886200" y="51054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3886200" y="5334000"/>
            <a:ext cx="457200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3352800" y="4343400"/>
            <a:ext cx="54927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</a:t>
            </a:r>
          </a:p>
        </p:txBody>
      </p:sp>
      <p:grpSp>
        <p:nvGrpSpPr>
          <p:cNvPr id="1056" name="Group 42"/>
          <p:cNvGrpSpPr>
            <a:grpSpLocks/>
          </p:cNvGrpSpPr>
          <p:nvPr/>
        </p:nvGrpSpPr>
        <p:grpSpPr bwMode="auto">
          <a:xfrm>
            <a:off x="4038600" y="4572000"/>
            <a:ext cx="381000" cy="396875"/>
            <a:chOff x="3600" y="2659"/>
            <a:chExt cx="240" cy="250"/>
          </a:xfrm>
        </p:grpSpPr>
        <p:sp>
          <p:nvSpPr>
            <p:cNvPr id="1061" name="AutoShape 32"/>
            <p:cNvSpPr>
              <a:spLocks noChangeArrowheads="1"/>
            </p:cNvSpPr>
            <p:nvPr/>
          </p:nvSpPr>
          <p:spPr bwMode="auto">
            <a:xfrm>
              <a:off x="3600" y="2688"/>
              <a:ext cx="240" cy="192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1028" name="Object 33"/>
            <p:cNvGraphicFramePr>
              <a:graphicFrameLocks noChangeAspect="1"/>
            </p:cNvGraphicFramePr>
            <p:nvPr/>
          </p:nvGraphicFramePr>
          <p:xfrm>
            <a:off x="3657" y="2659"/>
            <a:ext cx="173" cy="250"/>
          </p:xfrm>
          <a:graphic>
            <a:graphicData uri="http://schemas.openxmlformats.org/presentationml/2006/ole">
              <p:oleObj spid="_x0000_s1028" name="Equation" r:id="rId3" imgW="114120" imgH="164880" progId="Equation.DSMT4">
                <p:embed/>
              </p:oleObj>
            </a:graphicData>
          </a:graphic>
        </p:graphicFrame>
      </p:grpSp>
      <p:grpSp>
        <p:nvGrpSpPr>
          <p:cNvPr id="1057" name="Group 36"/>
          <p:cNvGrpSpPr>
            <a:grpSpLocks/>
          </p:cNvGrpSpPr>
          <p:nvPr/>
        </p:nvGrpSpPr>
        <p:grpSpPr bwMode="auto">
          <a:xfrm>
            <a:off x="4038600" y="4114800"/>
            <a:ext cx="381000" cy="304800"/>
            <a:chOff x="3840" y="2688"/>
            <a:chExt cx="240" cy="192"/>
          </a:xfrm>
        </p:grpSpPr>
        <p:sp>
          <p:nvSpPr>
            <p:cNvPr id="1060" name="AutoShape 37"/>
            <p:cNvSpPr>
              <a:spLocks noChangeArrowheads="1"/>
            </p:cNvSpPr>
            <p:nvPr/>
          </p:nvSpPr>
          <p:spPr bwMode="auto">
            <a:xfrm>
              <a:off x="3840" y="2688"/>
              <a:ext cx="240" cy="192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1027" name="Object 38"/>
            <p:cNvGraphicFramePr>
              <a:graphicFrameLocks noChangeAspect="1"/>
            </p:cNvGraphicFramePr>
            <p:nvPr/>
          </p:nvGraphicFramePr>
          <p:xfrm>
            <a:off x="3888" y="2688"/>
            <a:ext cx="192" cy="192"/>
          </p:xfrm>
          <a:graphic>
            <a:graphicData uri="http://schemas.openxmlformats.org/presentationml/2006/ole">
              <p:oleObj spid="_x0000_s1027" name="Equation" r:id="rId4" imgW="126720" imgH="126720" progId="Equation.DSMT4">
                <p:embed/>
              </p:oleObj>
            </a:graphicData>
          </a:graphic>
        </p:graphicFrame>
      </p:grpSp>
      <p:grpSp>
        <p:nvGrpSpPr>
          <p:cNvPr id="1058" name="Group 41"/>
          <p:cNvGrpSpPr>
            <a:grpSpLocks/>
          </p:cNvGrpSpPr>
          <p:nvPr/>
        </p:nvGrpSpPr>
        <p:grpSpPr bwMode="auto">
          <a:xfrm>
            <a:off x="4038600" y="4343400"/>
            <a:ext cx="381000" cy="396875"/>
            <a:chOff x="4503" y="2736"/>
            <a:chExt cx="240" cy="250"/>
          </a:xfrm>
        </p:grpSpPr>
        <p:sp>
          <p:nvSpPr>
            <p:cNvPr id="1059" name="AutoShape 39"/>
            <p:cNvSpPr>
              <a:spLocks noChangeArrowheads="1"/>
            </p:cNvSpPr>
            <p:nvPr/>
          </p:nvSpPr>
          <p:spPr bwMode="auto">
            <a:xfrm>
              <a:off x="4503" y="2765"/>
              <a:ext cx="240" cy="192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1026" name="Object 40"/>
            <p:cNvGraphicFramePr>
              <a:graphicFrameLocks noChangeAspect="1"/>
            </p:cNvGraphicFramePr>
            <p:nvPr/>
          </p:nvGraphicFramePr>
          <p:xfrm>
            <a:off x="4569" y="2736"/>
            <a:ext cx="154" cy="250"/>
          </p:xfrm>
          <a:graphic>
            <a:graphicData uri="http://schemas.openxmlformats.org/presentationml/2006/ole">
              <p:oleObj spid="_x0000_s1026" name="Equation" r:id="rId5" imgW="101520" imgH="164880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3BBD50-AF38-4E24-8F54-8B057A4F3645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導出列２</a:t>
            </a:r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228600" y="685800"/>
          <a:ext cx="442913" cy="473075"/>
        </p:xfrm>
        <a:graphic>
          <a:graphicData uri="http://schemas.openxmlformats.org/presentationml/2006/ole">
            <p:oleObj spid="_x0000_s18434" name="Equation" r:id="rId3" imgW="190440" imgH="203040" progId="Equation.DSMT4">
              <p:embed/>
            </p:oleObj>
          </a:graphicData>
        </a:graphic>
      </p:graphicFrame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から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“a boy sees”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200400" y="685800"/>
            <a:ext cx="343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が導出できることを示す。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38200" y="1752600"/>
            <a:ext cx="64690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&lt;Sentence&gt;	→&lt;Norn-Phrase&gt;&lt;Verb-Phrase&gt;</a:t>
            </a:r>
          </a:p>
          <a:p>
            <a:r>
              <a:rPr lang="en-US" altLang="ja-JP"/>
              <a:t>		→&lt;Cmplx-Noun&gt;&lt;Verb-Phrase&gt;</a:t>
            </a:r>
          </a:p>
          <a:p>
            <a:r>
              <a:rPr lang="en-US" altLang="ja-JP"/>
              <a:t>		→ &lt;Article&gt;&lt;Noun&gt;&lt;Verb-Phrase&gt;</a:t>
            </a:r>
          </a:p>
          <a:p>
            <a:r>
              <a:rPr lang="en-US" altLang="ja-JP"/>
              <a:t>		→a &lt;Noun&gt;&lt;Verb-Phrase&gt;</a:t>
            </a:r>
          </a:p>
          <a:p>
            <a:r>
              <a:rPr lang="en-US" altLang="ja-JP"/>
              <a:t>		→a boy &lt;Verb-Phrase&gt;</a:t>
            </a:r>
          </a:p>
          <a:p>
            <a:r>
              <a:rPr lang="en-US" altLang="ja-JP"/>
              <a:t>		→a boy &lt;Cmplx-Verb&gt;</a:t>
            </a:r>
          </a:p>
          <a:p>
            <a:r>
              <a:rPr lang="en-US" altLang="ja-JP"/>
              <a:t>		→a boy &lt;Verb&gt;</a:t>
            </a:r>
          </a:p>
          <a:p>
            <a:r>
              <a:rPr lang="en-US" altLang="ja-JP"/>
              <a:t>		→a boy sees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CE47FA-2A73-452F-BCF1-102937A6CB19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127125" y="1163638"/>
            <a:ext cx="603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によって、次の文字列が導出できることを、</a:t>
            </a:r>
          </a:p>
          <a:p>
            <a:r>
              <a:rPr lang="ja-JP" altLang="en-US"/>
              <a:t>導出列および構文解析木によって示せ。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219200" y="1143000"/>
          <a:ext cx="442913" cy="473075"/>
        </p:xfrm>
        <a:graphic>
          <a:graphicData uri="http://schemas.openxmlformats.org/presentationml/2006/ole">
            <p:oleObj spid="_x0000_s19458" name="Equation" r:id="rId3" imgW="190440" imgH="203040" progId="Equation.DSMT4">
              <p:embed/>
            </p:oleObj>
          </a:graphicData>
        </a:graphic>
      </p:graphicFrame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898525" y="2784475"/>
            <a:ext cx="4657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(1)</a:t>
            </a:r>
            <a:r>
              <a:rPr lang="ja-JP" altLang="en-US"/>
              <a:t>　</a:t>
            </a:r>
            <a:r>
              <a:rPr lang="en-US" altLang="ja-JP"/>
              <a:t>the girl touches the boy</a:t>
            </a:r>
          </a:p>
          <a:p>
            <a:r>
              <a:rPr lang="en-US" altLang="ja-JP"/>
              <a:t>(2)  a girl with a flower likes the boy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8C9CE9-A923-4A4E-8B42-AA2AFA0D32C8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9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CFG</a:t>
            </a:r>
            <a:r>
              <a:rPr lang="ja-JP" altLang="en-US" smtClean="0"/>
              <a:t>の形式的定義例</a:t>
            </a:r>
          </a:p>
        </p:txBody>
      </p:sp>
      <p:graphicFrame>
        <p:nvGraphicFramePr>
          <p:cNvPr id="20482" name="Object 17"/>
          <p:cNvGraphicFramePr>
            <a:graphicFrameLocks noChangeAspect="1"/>
          </p:cNvGraphicFramePr>
          <p:nvPr/>
        </p:nvGraphicFramePr>
        <p:xfrm>
          <a:off x="533400" y="609600"/>
          <a:ext cx="442913" cy="473075"/>
        </p:xfrm>
        <a:graphic>
          <a:graphicData uri="http://schemas.openxmlformats.org/presentationml/2006/ole">
            <p:oleObj spid="_x0000_s20482" name="Equation" r:id="rId3" imgW="190440" imgH="203040" progId="Equation.DSMT4">
              <p:embed/>
            </p:oleObj>
          </a:graphicData>
        </a:graphic>
      </p:graphicFrame>
      <p:graphicFrame>
        <p:nvGraphicFramePr>
          <p:cNvPr id="20483" name="Object 20"/>
          <p:cNvGraphicFramePr>
            <a:graphicFrameLocks noChangeAspect="1"/>
          </p:cNvGraphicFramePr>
          <p:nvPr/>
        </p:nvGraphicFramePr>
        <p:xfrm>
          <a:off x="457200" y="1295400"/>
          <a:ext cx="7766050" cy="473075"/>
        </p:xfrm>
        <a:graphic>
          <a:graphicData uri="http://schemas.openxmlformats.org/presentationml/2006/ole">
            <p:oleObj spid="_x0000_s20483" name="Equation" r:id="rId4" imgW="3340080" imgH="203040" progId="Equation.DSMT4">
              <p:embed/>
            </p:oleObj>
          </a:graphicData>
        </a:graphic>
      </p:graphicFrame>
      <p:graphicFrame>
        <p:nvGraphicFramePr>
          <p:cNvPr id="20484" name="Object 22"/>
          <p:cNvGraphicFramePr>
            <a:graphicFrameLocks noChangeAspect="1"/>
          </p:cNvGraphicFramePr>
          <p:nvPr/>
        </p:nvGraphicFramePr>
        <p:xfrm>
          <a:off x="0" y="2514600"/>
          <a:ext cx="442913" cy="473075"/>
        </p:xfrm>
        <a:graphic>
          <a:graphicData uri="http://schemas.openxmlformats.org/presentationml/2006/ole">
            <p:oleObj spid="_x0000_s20484" name="Equation" r:id="rId5" imgW="190440" imgH="203040" progId="Equation.DSMT4">
              <p:embed/>
            </p:oleObj>
          </a:graphicData>
        </a:graphic>
      </p:graphicFrame>
      <p:graphicFrame>
        <p:nvGraphicFramePr>
          <p:cNvPr id="20485" name="Object 23"/>
          <p:cNvGraphicFramePr>
            <a:graphicFrameLocks noChangeAspect="1"/>
          </p:cNvGraphicFramePr>
          <p:nvPr/>
        </p:nvGraphicFramePr>
        <p:xfrm>
          <a:off x="381000" y="3048000"/>
          <a:ext cx="4340225" cy="473075"/>
        </p:xfrm>
        <a:graphic>
          <a:graphicData uri="http://schemas.openxmlformats.org/presentationml/2006/ole">
            <p:oleObj spid="_x0000_s20485" name="Equation" r:id="rId6" imgW="1866600" imgH="203040" progId="Equation.DSMT4">
              <p:embed/>
            </p:oleObj>
          </a:graphicData>
        </a:graphic>
      </p:graphicFrame>
      <p:sp>
        <p:nvSpPr>
          <p:cNvPr id="20491" name="Text Box 24"/>
          <p:cNvSpPr txBox="1">
            <a:spLocks noChangeArrowheads="1"/>
          </p:cNvSpPr>
          <p:nvPr/>
        </p:nvSpPr>
        <p:spPr bwMode="auto">
          <a:xfrm>
            <a:off x="441325" y="34496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</a:t>
            </a:r>
          </a:p>
        </p:txBody>
      </p:sp>
      <p:graphicFrame>
        <p:nvGraphicFramePr>
          <p:cNvPr id="20486" name="Object 25"/>
          <p:cNvGraphicFramePr>
            <a:graphicFrameLocks noChangeAspect="1"/>
          </p:cNvGraphicFramePr>
          <p:nvPr/>
        </p:nvGraphicFramePr>
        <p:xfrm>
          <a:off x="152400" y="3962400"/>
          <a:ext cx="8528050" cy="1630363"/>
        </p:xfrm>
        <a:graphic>
          <a:graphicData uri="http://schemas.openxmlformats.org/presentationml/2006/ole">
            <p:oleObj spid="_x0000_s20486" name="Equation" r:id="rId7" imgW="4127400" imgH="787320" progId="Equation.DSMT4">
              <p:embed/>
            </p:oleObj>
          </a:graphicData>
        </a:graphic>
      </p:graphicFrame>
      <p:graphicFrame>
        <p:nvGraphicFramePr>
          <p:cNvPr id="20487" name="Object 26"/>
          <p:cNvGraphicFramePr>
            <a:graphicFrameLocks noChangeAspect="1"/>
          </p:cNvGraphicFramePr>
          <p:nvPr/>
        </p:nvGraphicFramePr>
        <p:xfrm>
          <a:off x="130175" y="5638800"/>
          <a:ext cx="3832225" cy="447675"/>
        </p:xfrm>
        <a:graphic>
          <a:graphicData uri="http://schemas.openxmlformats.org/presentationml/2006/ole">
            <p:oleObj spid="_x0000_s20487" name="Equation" r:id="rId8" imgW="1854000" imgH="215640" progId="Equation.DSMT4">
              <p:embed/>
            </p:oleObj>
          </a:graphicData>
        </a:graphic>
      </p:graphicFrame>
      <p:graphicFrame>
        <p:nvGraphicFramePr>
          <p:cNvPr id="20488" name="Object 27"/>
          <p:cNvGraphicFramePr>
            <a:graphicFrameLocks noChangeAspect="1"/>
          </p:cNvGraphicFramePr>
          <p:nvPr/>
        </p:nvGraphicFramePr>
        <p:xfrm>
          <a:off x="0" y="6172200"/>
          <a:ext cx="390525" cy="457200"/>
        </p:xfrm>
        <a:graphic>
          <a:graphicData uri="http://schemas.openxmlformats.org/presentationml/2006/ole">
            <p:oleObj spid="_x0000_s20488" name="Equation" r:id="rId9" imgW="152280" imgH="177480" progId="Equation.DSMT4">
              <p:embed/>
            </p:oleObj>
          </a:graphicData>
        </a:graphic>
      </p:graphicFrame>
      <p:sp>
        <p:nvSpPr>
          <p:cNvPr id="20492" name="Text Box 28"/>
          <p:cNvSpPr txBox="1">
            <a:spLocks noChangeArrowheads="1"/>
          </p:cNvSpPr>
          <p:nvPr/>
        </p:nvSpPr>
        <p:spPr bwMode="auto">
          <a:xfrm>
            <a:off x="304800" y="6172200"/>
            <a:ext cx="292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は前述の規則の集合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6335FC-60B4-49A7-8E8C-E4F7AA4D62B0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曖昧性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78025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CFG</a:t>
            </a:r>
            <a:r>
              <a:rPr lang="ja-JP" altLang="en-US"/>
              <a:t>において、異なった構文解析木を持つにもかかわらず、</a:t>
            </a:r>
          </a:p>
          <a:p>
            <a:r>
              <a:rPr lang="ja-JP" altLang="en-US"/>
              <a:t>同じ文字列を生成することがある。</a:t>
            </a:r>
          </a:p>
          <a:p>
            <a:r>
              <a:rPr lang="ja-JP" altLang="en-US"/>
              <a:t>このように、２つ以上の構文解析木を持つような文字列を</a:t>
            </a:r>
          </a:p>
          <a:p>
            <a:r>
              <a:rPr lang="ja-JP" altLang="en-US"/>
              <a:t>生成できるとき、その</a:t>
            </a:r>
            <a:r>
              <a:rPr lang="en-US" altLang="ja-JP"/>
              <a:t>CFG</a:t>
            </a:r>
            <a:r>
              <a:rPr lang="ja-JP" altLang="en-US"/>
              <a:t>は</a:t>
            </a:r>
            <a:r>
              <a:rPr lang="ja-JP" altLang="en-US">
                <a:solidFill>
                  <a:srgbClr val="FF0000"/>
                </a:solidFill>
              </a:rPr>
              <a:t>曖昧</a:t>
            </a:r>
            <a:r>
              <a:rPr lang="ja-JP" altLang="en-US"/>
              <a:t>であるといわれる。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457200" y="762000"/>
            <a:ext cx="8077200" cy="25146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テキスト ボックス 5"/>
          <p:cNvSpPr txBox="1">
            <a:spLocks noChangeArrowheads="1"/>
          </p:cNvSpPr>
          <p:nvPr/>
        </p:nvSpPr>
        <p:spPr bwMode="auto">
          <a:xfrm>
            <a:off x="1071563" y="500063"/>
            <a:ext cx="2390775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（曖昧性）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A31EBD-82C3-4180-BCF2-293CC30D5B02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曖昧な</a:t>
            </a:r>
            <a:r>
              <a:rPr lang="en-US" altLang="ja-JP" smtClean="0"/>
              <a:t>CLG</a:t>
            </a:r>
            <a:r>
              <a:rPr lang="ja-JP" altLang="en-US" smtClean="0"/>
              <a:t>例</a:t>
            </a:r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685800" y="685800"/>
          <a:ext cx="3048000" cy="403225"/>
        </p:xfrm>
        <a:graphic>
          <a:graphicData uri="http://schemas.openxmlformats.org/presentationml/2006/ole">
            <p:oleObj spid="_x0000_s21506" name="Equation" r:id="rId3" imgW="1536480" imgH="203040" progId="Equation.DSMT4">
              <p:embed/>
            </p:oleObj>
          </a:graphicData>
        </a:graphic>
      </p:graphicFrame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914400" y="1219200"/>
          <a:ext cx="2217738" cy="403225"/>
        </p:xfrm>
        <a:graphic>
          <a:graphicData uri="http://schemas.openxmlformats.org/presentationml/2006/ole">
            <p:oleObj spid="_x0000_s21507" name="Equation" r:id="rId4" imgW="1117440" imgH="203040" progId="Equation.DSMT4">
              <p:embed/>
            </p:oleObj>
          </a:graphicData>
        </a:graphic>
      </p:graphicFrame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914400" y="1676400"/>
          <a:ext cx="2143125" cy="403225"/>
        </p:xfrm>
        <a:graphic>
          <a:graphicData uri="http://schemas.openxmlformats.org/presentationml/2006/ole">
            <p:oleObj spid="_x0000_s21508" name="Equation" r:id="rId5" imgW="1079280" imgH="203040" progId="Equation.DSMT4">
              <p:embed/>
            </p:oleObj>
          </a:graphicData>
        </a:graphic>
      </p:graphicFrame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838200" y="2057400"/>
          <a:ext cx="5345113" cy="2016125"/>
        </p:xfrm>
        <a:graphic>
          <a:graphicData uri="http://schemas.openxmlformats.org/presentationml/2006/ole">
            <p:oleObj spid="_x0000_s21509" name="Equation" r:id="rId6" imgW="2692080" imgH="1015920" progId="Equation.DSMT4">
              <p:embed/>
            </p:oleObj>
          </a:graphicData>
        </a:graphic>
      </p:graphicFrame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685800" y="5943600"/>
          <a:ext cx="2667000" cy="522288"/>
        </p:xfrm>
        <a:graphic>
          <a:graphicData uri="http://schemas.openxmlformats.org/presentationml/2006/ole">
            <p:oleObj spid="_x0000_s21510" name="Equation" r:id="rId7" imgW="1231560" imgH="241200" progId="Equation.DSMT4">
              <p:embed/>
            </p:oleObj>
          </a:graphicData>
        </a:graphic>
      </p:graphicFrame>
      <p:graphicFrame>
        <p:nvGraphicFramePr>
          <p:cNvPr id="21511" name="Object 5"/>
          <p:cNvGraphicFramePr>
            <a:graphicFrameLocks noChangeAspect="1"/>
          </p:cNvGraphicFramePr>
          <p:nvPr/>
        </p:nvGraphicFramePr>
        <p:xfrm>
          <a:off x="4876800" y="5943600"/>
          <a:ext cx="2667000" cy="522288"/>
        </p:xfrm>
        <a:graphic>
          <a:graphicData uri="http://schemas.openxmlformats.org/presentationml/2006/ole">
            <p:oleObj spid="_x0000_s21511" name="Equation" r:id="rId8" imgW="1231560" imgH="241200" progId="Equation.DSMT4">
              <p:embed/>
            </p:oleObj>
          </a:graphicData>
        </a:graphic>
      </p:graphicFrame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381000" y="54102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1676400" y="54102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2895600" y="54102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4648200" y="55626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5791200" y="54864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7010400" y="55626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1143000" y="47244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6400800" y="50292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5181600" y="43434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>
            <a:off x="838200" y="571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1981200" y="571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3200400" y="571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1447800" y="5029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762000" y="4953000"/>
            <a:ext cx="457200" cy="609600"/>
          </a:xfrm>
          <a:custGeom>
            <a:avLst/>
            <a:gdLst>
              <a:gd name="T0" fmla="*/ 622118515 w 336"/>
              <a:gd name="T1" fmla="*/ 0 h 384"/>
              <a:gd name="T2" fmla="*/ 88873682 w 336"/>
              <a:gd name="T3" fmla="*/ 241935022 h 384"/>
              <a:gd name="T4" fmla="*/ 88873682 w 336"/>
              <a:gd name="T5" fmla="*/ 967740089 h 384"/>
              <a:gd name="T6" fmla="*/ 0 60000 65536"/>
              <a:gd name="T7" fmla="*/ 0 60000 65536"/>
              <a:gd name="T8" fmla="*/ 0 60000 65536"/>
              <a:gd name="T9" fmla="*/ 0 w 336"/>
              <a:gd name="T10" fmla="*/ 0 h 384"/>
              <a:gd name="T11" fmla="*/ 336 w 33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384">
                <a:moveTo>
                  <a:pt x="336" y="0"/>
                </a:moveTo>
                <a:cubicBezTo>
                  <a:pt x="216" y="16"/>
                  <a:pt x="96" y="32"/>
                  <a:pt x="48" y="96"/>
                </a:cubicBezTo>
                <a:cubicBezTo>
                  <a:pt x="0" y="160"/>
                  <a:pt x="24" y="272"/>
                  <a:pt x="48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9" name="Freeform 25"/>
          <p:cNvSpPr>
            <a:spLocks/>
          </p:cNvSpPr>
          <p:nvPr/>
        </p:nvSpPr>
        <p:spPr bwMode="auto">
          <a:xfrm>
            <a:off x="1752600" y="5029200"/>
            <a:ext cx="304800" cy="457200"/>
          </a:xfrm>
          <a:custGeom>
            <a:avLst/>
            <a:gdLst>
              <a:gd name="T0" fmla="*/ 0 w 192"/>
              <a:gd name="T1" fmla="*/ 0 h 288"/>
              <a:gd name="T2" fmla="*/ 362902484 w 192"/>
              <a:gd name="T3" fmla="*/ 241934997 h 288"/>
              <a:gd name="T4" fmla="*/ 483870045 w 192"/>
              <a:gd name="T5" fmla="*/ 725804891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0" y="0"/>
                </a:moveTo>
                <a:cubicBezTo>
                  <a:pt x="56" y="24"/>
                  <a:pt x="112" y="48"/>
                  <a:pt x="144" y="96"/>
                </a:cubicBezTo>
                <a:cubicBezTo>
                  <a:pt x="176" y="144"/>
                  <a:pt x="184" y="216"/>
                  <a:pt x="192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2514600" y="4648200"/>
            <a:ext cx="88900" cy="1447800"/>
          </a:xfrm>
          <a:custGeom>
            <a:avLst/>
            <a:gdLst>
              <a:gd name="T0" fmla="*/ 0 w 56"/>
              <a:gd name="T1" fmla="*/ 0 h 912"/>
              <a:gd name="T2" fmla="*/ 120967517 w 56"/>
              <a:gd name="T3" fmla="*/ 725805004 h 912"/>
              <a:gd name="T4" fmla="*/ 120967517 w 56"/>
              <a:gd name="T5" fmla="*/ 2147483647 h 912"/>
              <a:gd name="T6" fmla="*/ 0 60000 65536"/>
              <a:gd name="T7" fmla="*/ 0 60000 65536"/>
              <a:gd name="T8" fmla="*/ 0 60000 65536"/>
              <a:gd name="T9" fmla="*/ 0 w 56"/>
              <a:gd name="T10" fmla="*/ 0 h 912"/>
              <a:gd name="T11" fmla="*/ 56 w 5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912">
                <a:moveTo>
                  <a:pt x="0" y="0"/>
                </a:moveTo>
                <a:cubicBezTo>
                  <a:pt x="20" y="68"/>
                  <a:pt x="40" y="136"/>
                  <a:pt x="48" y="288"/>
                </a:cubicBezTo>
                <a:cubicBezTo>
                  <a:pt x="56" y="440"/>
                  <a:pt x="52" y="676"/>
                  <a:pt x="48" y="9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1600200" y="4533900"/>
            <a:ext cx="609600" cy="266700"/>
          </a:xfrm>
          <a:custGeom>
            <a:avLst/>
            <a:gdLst>
              <a:gd name="T0" fmla="*/ 967740089 w 384"/>
              <a:gd name="T1" fmla="*/ 60483753 h 168"/>
              <a:gd name="T2" fmla="*/ 241935022 w 384"/>
              <a:gd name="T3" fmla="*/ 60483753 h 168"/>
              <a:gd name="T4" fmla="*/ 0 w 384"/>
              <a:gd name="T5" fmla="*/ 423386295 h 168"/>
              <a:gd name="T6" fmla="*/ 0 60000 65536"/>
              <a:gd name="T7" fmla="*/ 0 60000 65536"/>
              <a:gd name="T8" fmla="*/ 0 60000 65536"/>
              <a:gd name="T9" fmla="*/ 0 w 384"/>
              <a:gd name="T10" fmla="*/ 0 h 168"/>
              <a:gd name="T11" fmla="*/ 384 w 384"/>
              <a:gd name="T12" fmla="*/ 168 h 1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168">
                <a:moveTo>
                  <a:pt x="384" y="24"/>
                </a:moveTo>
                <a:cubicBezTo>
                  <a:pt x="272" y="12"/>
                  <a:pt x="160" y="0"/>
                  <a:pt x="96" y="24"/>
                </a:cubicBezTo>
                <a:cubicBezTo>
                  <a:pt x="32" y="48"/>
                  <a:pt x="16" y="108"/>
                  <a:pt x="0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2743200" y="4572000"/>
            <a:ext cx="533400" cy="914400"/>
          </a:xfrm>
          <a:custGeom>
            <a:avLst/>
            <a:gdLst>
              <a:gd name="T0" fmla="*/ 0 w 336"/>
              <a:gd name="T1" fmla="*/ 0 h 576"/>
              <a:gd name="T2" fmla="*/ 725804935 w 336"/>
              <a:gd name="T3" fmla="*/ 604837442 h 576"/>
              <a:gd name="T4" fmla="*/ 725804935 w 336"/>
              <a:gd name="T5" fmla="*/ 1451609782 h 576"/>
              <a:gd name="T6" fmla="*/ 0 60000 65536"/>
              <a:gd name="T7" fmla="*/ 0 60000 65536"/>
              <a:gd name="T8" fmla="*/ 0 60000 65536"/>
              <a:gd name="T9" fmla="*/ 0 w 336"/>
              <a:gd name="T10" fmla="*/ 0 h 576"/>
              <a:gd name="T11" fmla="*/ 336 w 336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576">
                <a:moveTo>
                  <a:pt x="0" y="0"/>
                </a:moveTo>
                <a:cubicBezTo>
                  <a:pt x="120" y="72"/>
                  <a:pt x="240" y="144"/>
                  <a:pt x="288" y="240"/>
                </a:cubicBezTo>
                <a:cubicBezTo>
                  <a:pt x="336" y="336"/>
                  <a:pt x="312" y="456"/>
                  <a:pt x="288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3" name="Line 31"/>
          <p:cNvSpPr>
            <a:spLocks noChangeShapeType="1"/>
          </p:cNvSpPr>
          <p:nvPr/>
        </p:nvSpPr>
        <p:spPr bwMode="auto">
          <a:xfrm>
            <a:off x="6781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>
            <a:off x="5029200" y="586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5" name="Line 33"/>
          <p:cNvSpPr>
            <a:spLocks noChangeShapeType="1"/>
          </p:cNvSpPr>
          <p:nvPr/>
        </p:nvSpPr>
        <p:spPr bwMode="auto">
          <a:xfrm>
            <a:off x="6172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6" name="Line 34"/>
          <p:cNvSpPr>
            <a:spLocks noChangeShapeType="1"/>
          </p:cNvSpPr>
          <p:nvPr/>
        </p:nvSpPr>
        <p:spPr bwMode="auto">
          <a:xfrm>
            <a:off x="7391400" y="586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7" name="Freeform 35"/>
          <p:cNvSpPr>
            <a:spLocks/>
          </p:cNvSpPr>
          <p:nvPr/>
        </p:nvSpPr>
        <p:spPr bwMode="auto">
          <a:xfrm>
            <a:off x="6172200" y="5257800"/>
            <a:ext cx="304800" cy="381000"/>
          </a:xfrm>
          <a:custGeom>
            <a:avLst/>
            <a:gdLst>
              <a:gd name="T0" fmla="*/ 483870045 w 192"/>
              <a:gd name="T1" fmla="*/ 0 h 240"/>
              <a:gd name="T2" fmla="*/ 120967511 w 192"/>
              <a:gd name="T3" fmla="*/ 241935038 h 240"/>
              <a:gd name="T4" fmla="*/ 0 w 192"/>
              <a:gd name="T5" fmla="*/ 604837545 h 240"/>
              <a:gd name="T6" fmla="*/ 0 60000 65536"/>
              <a:gd name="T7" fmla="*/ 0 60000 65536"/>
              <a:gd name="T8" fmla="*/ 0 60000 65536"/>
              <a:gd name="T9" fmla="*/ 0 w 192"/>
              <a:gd name="T10" fmla="*/ 0 h 240"/>
              <a:gd name="T11" fmla="*/ 192 w 19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40">
                <a:moveTo>
                  <a:pt x="192" y="0"/>
                </a:moveTo>
                <a:cubicBezTo>
                  <a:pt x="136" y="28"/>
                  <a:pt x="80" y="56"/>
                  <a:pt x="48" y="96"/>
                </a:cubicBezTo>
                <a:cubicBezTo>
                  <a:pt x="16" y="136"/>
                  <a:pt x="8" y="188"/>
                  <a:pt x="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8" name="Freeform 37"/>
          <p:cNvSpPr>
            <a:spLocks/>
          </p:cNvSpPr>
          <p:nvPr/>
        </p:nvSpPr>
        <p:spPr bwMode="auto">
          <a:xfrm>
            <a:off x="7086600" y="5257800"/>
            <a:ext cx="304800" cy="381000"/>
          </a:xfrm>
          <a:custGeom>
            <a:avLst/>
            <a:gdLst>
              <a:gd name="T0" fmla="*/ 0 w 192"/>
              <a:gd name="T1" fmla="*/ 0 h 240"/>
              <a:gd name="T2" fmla="*/ 362902484 w 192"/>
              <a:gd name="T3" fmla="*/ 120967519 h 240"/>
              <a:gd name="T4" fmla="*/ 483870045 w 192"/>
              <a:gd name="T5" fmla="*/ 604837545 h 240"/>
              <a:gd name="T6" fmla="*/ 0 60000 65536"/>
              <a:gd name="T7" fmla="*/ 0 60000 65536"/>
              <a:gd name="T8" fmla="*/ 0 60000 65536"/>
              <a:gd name="T9" fmla="*/ 0 w 192"/>
              <a:gd name="T10" fmla="*/ 0 h 240"/>
              <a:gd name="T11" fmla="*/ 192 w 192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40">
                <a:moveTo>
                  <a:pt x="0" y="0"/>
                </a:moveTo>
                <a:cubicBezTo>
                  <a:pt x="56" y="4"/>
                  <a:pt x="112" y="8"/>
                  <a:pt x="144" y="48"/>
                </a:cubicBezTo>
                <a:cubicBezTo>
                  <a:pt x="176" y="88"/>
                  <a:pt x="184" y="164"/>
                  <a:pt x="192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9" name="Line 38"/>
          <p:cNvSpPr>
            <a:spLocks noChangeShapeType="1"/>
          </p:cNvSpPr>
          <p:nvPr/>
        </p:nvSpPr>
        <p:spPr bwMode="auto">
          <a:xfrm>
            <a:off x="5638800" y="4648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0" name="Freeform 39"/>
          <p:cNvSpPr>
            <a:spLocks/>
          </p:cNvSpPr>
          <p:nvPr/>
        </p:nvSpPr>
        <p:spPr bwMode="auto">
          <a:xfrm>
            <a:off x="4953000" y="4648200"/>
            <a:ext cx="457200" cy="914400"/>
          </a:xfrm>
          <a:custGeom>
            <a:avLst/>
            <a:gdLst>
              <a:gd name="T0" fmla="*/ 725804891 w 288"/>
              <a:gd name="T1" fmla="*/ 0 h 576"/>
              <a:gd name="T2" fmla="*/ 120967498 w 288"/>
              <a:gd name="T3" fmla="*/ 604837442 h 576"/>
              <a:gd name="T4" fmla="*/ 0 w 288"/>
              <a:gd name="T5" fmla="*/ 1451609782 h 576"/>
              <a:gd name="T6" fmla="*/ 0 60000 65536"/>
              <a:gd name="T7" fmla="*/ 0 60000 65536"/>
              <a:gd name="T8" fmla="*/ 0 60000 65536"/>
              <a:gd name="T9" fmla="*/ 0 w 288"/>
              <a:gd name="T10" fmla="*/ 0 h 576"/>
              <a:gd name="T11" fmla="*/ 288 w 288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576">
                <a:moveTo>
                  <a:pt x="288" y="0"/>
                </a:moveTo>
                <a:cubicBezTo>
                  <a:pt x="192" y="72"/>
                  <a:pt x="96" y="144"/>
                  <a:pt x="48" y="240"/>
                </a:cubicBezTo>
                <a:cubicBezTo>
                  <a:pt x="0" y="336"/>
                  <a:pt x="0" y="456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1" name="Freeform 40"/>
          <p:cNvSpPr>
            <a:spLocks/>
          </p:cNvSpPr>
          <p:nvPr/>
        </p:nvSpPr>
        <p:spPr bwMode="auto">
          <a:xfrm>
            <a:off x="5867400" y="4572000"/>
            <a:ext cx="1003300" cy="533400"/>
          </a:xfrm>
          <a:custGeom>
            <a:avLst/>
            <a:gdLst>
              <a:gd name="T0" fmla="*/ 0 w 632"/>
              <a:gd name="T1" fmla="*/ 0 h 336"/>
              <a:gd name="T2" fmla="*/ 1330642383 w 632"/>
              <a:gd name="T3" fmla="*/ 241935011 h 336"/>
              <a:gd name="T4" fmla="*/ 1572577289 w 632"/>
              <a:gd name="T5" fmla="*/ 846772589 h 336"/>
              <a:gd name="T6" fmla="*/ 0 60000 65536"/>
              <a:gd name="T7" fmla="*/ 0 60000 65536"/>
              <a:gd name="T8" fmla="*/ 0 60000 65536"/>
              <a:gd name="T9" fmla="*/ 0 w 632"/>
              <a:gd name="T10" fmla="*/ 0 h 336"/>
              <a:gd name="T11" fmla="*/ 632 w 632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2" h="336">
                <a:moveTo>
                  <a:pt x="0" y="0"/>
                </a:moveTo>
                <a:cubicBezTo>
                  <a:pt x="212" y="20"/>
                  <a:pt x="424" y="40"/>
                  <a:pt x="528" y="96"/>
                </a:cubicBezTo>
                <a:cubicBezTo>
                  <a:pt x="632" y="152"/>
                  <a:pt x="628" y="244"/>
                  <a:pt x="62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F8EC04-9DBD-4B07-A582-5F422AC38832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25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228600" y="685800"/>
          <a:ext cx="442913" cy="473075"/>
        </p:xfrm>
        <a:graphic>
          <a:graphicData uri="http://schemas.openxmlformats.org/presentationml/2006/ole">
            <p:oleObj spid="_x0000_s22530" name="Equation" r:id="rId3" imgW="190440" imgH="203040" progId="Equation.DSMT4">
              <p:embed/>
            </p:oleObj>
          </a:graphicData>
        </a:graphic>
      </p:graphicFrame>
      <p:sp>
        <p:nvSpPr>
          <p:cNvPr id="22534" name="Text Box 1028"/>
          <p:cNvSpPr txBox="1">
            <a:spLocks noChangeArrowheads="1"/>
          </p:cNvSpPr>
          <p:nvPr/>
        </p:nvSpPr>
        <p:spPr bwMode="auto">
          <a:xfrm>
            <a:off x="669925" y="706438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によって、次の文字列が生成できる。</a:t>
            </a:r>
          </a:p>
        </p:txBody>
      </p:sp>
      <p:sp>
        <p:nvSpPr>
          <p:cNvPr id="22535" name="Text Box 1030"/>
          <p:cNvSpPr txBox="1">
            <a:spLocks noChangeArrowheads="1"/>
          </p:cNvSpPr>
          <p:nvPr/>
        </p:nvSpPr>
        <p:spPr bwMode="auto">
          <a:xfrm>
            <a:off x="288925" y="1620838"/>
            <a:ext cx="6583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この文字列の構文解析木を２つ示すことによって、</a:t>
            </a:r>
          </a:p>
          <a:p>
            <a:r>
              <a:rPr lang="ja-JP" altLang="en-US"/>
              <a:t>　　が曖昧であることを示せ。</a:t>
            </a:r>
          </a:p>
        </p:txBody>
      </p:sp>
      <p:graphicFrame>
        <p:nvGraphicFramePr>
          <p:cNvPr id="22531" name="Object 1025"/>
          <p:cNvGraphicFramePr>
            <a:graphicFrameLocks noChangeAspect="1"/>
          </p:cNvGraphicFramePr>
          <p:nvPr/>
        </p:nvGraphicFramePr>
        <p:xfrm>
          <a:off x="381000" y="2057400"/>
          <a:ext cx="442913" cy="473075"/>
        </p:xfrm>
        <a:graphic>
          <a:graphicData uri="http://schemas.openxmlformats.org/presentationml/2006/ole">
            <p:oleObj spid="_x0000_s22531" name="Equation" r:id="rId4" imgW="190440" imgH="203040" progId="Equation.DSMT4">
              <p:embed/>
            </p:oleObj>
          </a:graphicData>
        </a:graphic>
      </p:graphicFrame>
      <p:sp>
        <p:nvSpPr>
          <p:cNvPr id="22536" name="Text Box 1032"/>
          <p:cNvSpPr txBox="1">
            <a:spLocks noChangeArrowheads="1"/>
          </p:cNvSpPr>
          <p:nvPr/>
        </p:nvSpPr>
        <p:spPr bwMode="auto">
          <a:xfrm>
            <a:off x="457200" y="1219200"/>
            <a:ext cx="497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the girl touches the boy with the flower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4FED46-7CB1-4F48-9F19-CFDD7E11C97E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990600" y="1273175"/>
            <a:ext cx="4373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ここでは、簡単な数式を生成する</a:t>
            </a:r>
          </a:p>
          <a:p>
            <a:r>
              <a:rPr lang="ja-JP" altLang="en-US"/>
              <a:t>曖昧でない</a:t>
            </a:r>
            <a:r>
              <a:rPr lang="en-US" altLang="ja-JP"/>
              <a:t>CLG</a:t>
            </a:r>
            <a:r>
              <a:rPr lang="ja-JP" altLang="en-US"/>
              <a:t>　　　を示す。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914400" y="685800"/>
            <a:ext cx="653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簡単な数式を生成する</a:t>
            </a:r>
            <a:r>
              <a:rPr lang="en-US" altLang="ja-JP"/>
              <a:t>CLG</a:t>
            </a:r>
            <a:r>
              <a:rPr lang="ja-JP" altLang="en-US"/>
              <a:t>　　　は曖昧であった。</a:t>
            </a:r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曖昧性の除去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1066800" y="2189163"/>
          <a:ext cx="3048000" cy="403225"/>
        </p:xfrm>
        <a:graphic>
          <a:graphicData uri="http://schemas.openxmlformats.org/presentationml/2006/ole">
            <p:oleObj spid="_x0000_s23554" name="Equation" r:id="rId3" imgW="1536480" imgH="203040" progId="Equation.DSMT4">
              <p:embed/>
            </p:oleObj>
          </a:graphicData>
        </a:graphic>
      </p:graphicFrame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1143000" y="2722563"/>
          <a:ext cx="5216525" cy="403225"/>
        </p:xfrm>
        <a:graphic>
          <a:graphicData uri="http://schemas.openxmlformats.org/presentationml/2006/ole">
            <p:oleObj spid="_x0000_s23555" name="Equation" r:id="rId4" imgW="2628720" imgH="203040" progId="Equation.DSMT4">
              <p:embed/>
            </p:oleObj>
          </a:graphicData>
        </a:graphic>
      </p:graphicFrame>
      <p:graphicFrame>
        <p:nvGraphicFramePr>
          <p:cNvPr id="23556" name="Object 5"/>
          <p:cNvGraphicFramePr>
            <a:graphicFrameLocks noChangeAspect="1"/>
          </p:cNvGraphicFramePr>
          <p:nvPr/>
        </p:nvGraphicFramePr>
        <p:xfrm>
          <a:off x="1219200" y="3332163"/>
          <a:ext cx="2143125" cy="403225"/>
        </p:xfrm>
        <a:graphic>
          <a:graphicData uri="http://schemas.openxmlformats.org/presentationml/2006/ole">
            <p:oleObj spid="_x0000_s23556" name="Equation" r:id="rId5" imgW="1079280" imgH="203040" progId="Equation.DSMT4">
              <p:embed/>
            </p:oleObj>
          </a:graphicData>
        </a:graphic>
      </p:graphicFrame>
      <p:graphicFrame>
        <p:nvGraphicFramePr>
          <p:cNvPr id="23557" name="Object 7"/>
          <p:cNvGraphicFramePr>
            <a:graphicFrameLocks noChangeAspect="1"/>
          </p:cNvGraphicFramePr>
          <p:nvPr/>
        </p:nvGraphicFramePr>
        <p:xfrm>
          <a:off x="3276600" y="1654175"/>
          <a:ext cx="403225" cy="403225"/>
        </p:xfrm>
        <a:graphic>
          <a:graphicData uri="http://schemas.openxmlformats.org/presentationml/2006/ole">
            <p:oleObj spid="_x0000_s23557" name="Equation" r:id="rId6" imgW="203040" imgH="203040" progId="Equation.DSMT4">
              <p:embed/>
            </p:oleObj>
          </a:graphicData>
        </a:graphic>
      </p:graphicFrame>
      <p:graphicFrame>
        <p:nvGraphicFramePr>
          <p:cNvPr id="23558" name="Object 8"/>
          <p:cNvGraphicFramePr>
            <a:graphicFrameLocks noChangeAspect="1"/>
          </p:cNvGraphicFramePr>
          <p:nvPr/>
        </p:nvGraphicFramePr>
        <p:xfrm>
          <a:off x="4572000" y="685800"/>
          <a:ext cx="377825" cy="403225"/>
        </p:xfrm>
        <a:graphic>
          <a:graphicData uri="http://schemas.openxmlformats.org/presentationml/2006/ole">
            <p:oleObj spid="_x0000_s23558" name="Equation" r:id="rId7" imgW="190440" imgH="203040" progId="Equation.DSMT4">
              <p:embed/>
            </p:oleObj>
          </a:graphicData>
        </a:graphic>
      </p:graphicFrame>
      <p:graphicFrame>
        <p:nvGraphicFramePr>
          <p:cNvPr id="23559" name="Object 11"/>
          <p:cNvGraphicFramePr>
            <a:graphicFrameLocks noChangeAspect="1"/>
          </p:cNvGraphicFramePr>
          <p:nvPr/>
        </p:nvGraphicFramePr>
        <p:xfrm>
          <a:off x="1219200" y="3963988"/>
          <a:ext cx="7235825" cy="2016125"/>
        </p:xfrm>
        <a:graphic>
          <a:graphicData uri="http://schemas.openxmlformats.org/presentationml/2006/ole">
            <p:oleObj spid="_x0000_s23559" name="Equation" r:id="rId8" imgW="3644640" imgH="1015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971B14-59AB-4CE2-9C33-B31F8351B73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33400" y="5181600"/>
          <a:ext cx="2743200" cy="641350"/>
        </p:xfrm>
        <a:graphic>
          <a:graphicData uri="http://schemas.openxmlformats.org/presentationml/2006/ole">
            <p:oleObj spid="_x0000_s24578" name="Equation" r:id="rId3" imgW="1231560" imgH="241200" progId="Equation.DSMT4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70388" y="5040313"/>
          <a:ext cx="4316412" cy="674687"/>
        </p:xfrm>
        <a:graphic>
          <a:graphicData uri="http://schemas.openxmlformats.org/presentationml/2006/ole">
            <p:oleObj spid="_x0000_s24579" name="Equation" r:id="rId4" imgW="1701720" imgH="253800" progId="Equation.DSMT4">
              <p:embed/>
            </p:oleObj>
          </a:graphicData>
        </a:graphic>
      </p:graphicFrame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609600" y="32766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1524000" y="45720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2895600" y="45720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381000" y="38862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1584325" y="385445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2286000" y="32766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1524000" y="25146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4648200" y="44958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6019800" y="44958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8077200" y="44958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92" name="Text Box 15"/>
          <p:cNvSpPr txBox="1">
            <a:spLocks noChangeArrowheads="1"/>
          </p:cNvSpPr>
          <p:nvPr/>
        </p:nvSpPr>
        <p:spPr bwMode="auto">
          <a:xfrm>
            <a:off x="4724400" y="39624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93" name="Text Box 16"/>
          <p:cNvSpPr txBox="1">
            <a:spLocks noChangeArrowheads="1"/>
          </p:cNvSpPr>
          <p:nvPr/>
        </p:nvSpPr>
        <p:spPr bwMode="auto">
          <a:xfrm>
            <a:off x="6096000" y="39624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94" name="Text Box 17"/>
          <p:cNvSpPr txBox="1">
            <a:spLocks noChangeArrowheads="1"/>
          </p:cNvSpPr>
          <p:nvPr/>
        </p:nvSpPr>
        <p:spPr bwMode="auto">
          <a:xfrm>
            <a:off x="5638800" y="16764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4953000" y="35814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4596" name="Text Box 19"/>
          <p:cNvSpPr txBox="1">
            <a:spLocks noChangeArrowheads="1"/>
          </p:cNvSpPr>
          <p:nvPr/>
        </p:nvSpPr>
        <p:spPr bwMode="auto">
          <a:xfrm>
            <a:off x="5410200" y="29718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4597" name="Text Box 20"/>
          <p:cNvSpPr txBox="1">
            <a:spLocks noChangeArrowheads="1"/>
          </p:cNvSpPr>
          <p:nvPr/>
        </p:nvSpPr>
        <p:spPr bwMode="auto">
          <a:xfrm>
            <a:off x="5410200" y="2438400"/>
            <a:ext cx="933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&lt;Factor&gt;</a:t>
            </a:r>
          </a:p>
        </p:txBody>
      </p:sp>
      <p:sp>
        <p:nvSpPr>
          <p:cNvPr id="24598" name="Text Box 21"/>
          <p:cNvSpPr txBox="1">
            <a:spLocks noChangeArrowheads="1"/>
          </p:cNvSpPr>
          <p:nvPr/>
        </p:nvSpPr>
        <p:spPr bwMode="auto">
          <a:xfrm>
            <a:off x="7086600" y="990600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&lt;Term&gt;</a:t>
            </a:r>
          </a:p>
        </p:txBody>
      </p:sp>
      <p:sp>
        <p:nvSpPr>
          <p:cNvPr id="24599" name="Text Box 22"/>
          <p:cNvSpPr txBox="1">
            <a:spLocks noChangeArrowheads="1"/>
          </p:cNvSpPr>
          <p:nvPr/>
        </p:nvSpPr>
        <p:spPr bwMode="auto">
          <a:xfrm>
            <a:off x="7086600" y="228600"/>
            <a:ext cx="808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&lt;Expr&gt;</a:t>
            </a:r>
          </a:p>
        </p:txBody>
      </p:sp>
      <p:sp>
        <p:nvSpPr>
          <p:cNvPr id="24600" name="Line 23"/>
          <p:cNvSpPr>
            <a:spLocks noChangeShapeType="1"/>
          </p:cNvSpPr>
          <p:nvPr/>
        </p:nvSpPr>
        <p:spPr bwMode="auto">
          <a:xfrm>
            <a:off x="6858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1" name="Line 24"/>
          <p:cNvSpPr>
            <a:spLocks noChangeShapeType="1"/>
          </p:cNvSpPr>
          <p:nvPr/>
        </p:nvSpPr>
        <p:spPr bwMode="auto">
          <a:xfrm>
            <a:off x="19812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2" name="Line 25"/>
          <p:cNvSpPr>
            <a:spLocks noChangeShapeType="1"/>
          </p:cNvSpPr>
          <p:nvPr/>
        </p:nvSpPr>
        <p:spPr bwMode="auto">
          <a:xfrm>
            <a:off x="32004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3" name="Line 26"/>
          <p:cNvSpPr>
            <a:spLocks noChangeShapeType="1"/>
          </p:cNvSpPr>
          <p:nvPr/>
        </p:nvSpPr>
        <p:spPr bwMode="auto">
          <a:xfrm>
            <a:off x="762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4" name="Line 27"/>
          <p:cNvSpPr>
            <a:spLocks noChangeShapeType="1"/>
          </p:cNvSpPr>
          <p:nvPr/>
        </p:nvSpPr>
        <p:spPr bwMode="auto">
          <a:xfrm flipH="1">
            <a:off x="838200" y="3581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5" name="Line 28"/>
          <p:cNvSpPr>
            <a:spLocks noChangeShapeType="1"/>
          </p:cNvSpPr>
          <p:nvPr/>
        </p:nvSpPr>
        <p:spPr bwMode="auto">
          <a:xfrm>
            <a:off x="19812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6" name="Line 29"/>
          <p:cNvSpPr>
            <a:spLocks noChangeShapeType="1"/>
          </p:cNvSpPr>
          <p:nvPr/>
        </p:nvSpPr>
        <p:spPr bwMode="auto">
          <a:xfrm flipH="1">
            <a:off x="2133600" y="3657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7" name="Line 30"/>
          <p:cNvSpPr>
            <a:spLocks noChangeShapeType="1"/>
          </p:cNvSpPr>
          <p:nvPr/>
        </p:nvSpPr>
        <p:spPr bwMode="auto">
          <a:xfrm flipH="1">
            <a:off x="2667000" y="3733800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8" name="Line 31"/>
          <p:cNvSpPr>
            <a:spLocks noChangeShapeType="1"/>
          </p:cNvSpPr>
          <p:nvPr/>
        </p:nvSpPr>
        <p:spPr bwMode="auto">
          <a:xfrm>
            <a:off x="2895600" y="36576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 flipH="1">
            <a:off x="1066800" y="2819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2133600" y="2895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1295400" y="2971800"/>
            <a:ext cx="533400" cy="2209800"/>
          </a:xfrm>
          <a:custGeom>
            <a:avLst/>
            <a:gdLst>
              <a:gd name="T0" fmla="*/ 846772589 w 336"/>
              <a:gd name="T1" fmla="*/ 0 h 1392"/>
              <a:gd name="T2" fmla="*/ 241935011 w 336"/>
              <a:gd name="T3" fmla="*/ 1209674973 h 1392"/>
              <a:gd name="T4" fmla="*/ 0 w 336"/>
              <a:gd name="T5" fmla="*/ 2147483647 h 1392"/>
              <a:gd name="T6" fmla="*/ 0 60000 65536"/>
              <a:gd name="T7" fmla="*/ 0 60000 65536"/>
              <a:gd name="T8" fmla="*/ 0 60000 65536"/>
              <a:gd name="T9" fmla="*/ 0 w 336"/>
              <a:gd name="T10" fmla="*/ 0 h 1392"/>
              <a:gd name="T11" fmla="*/ 336 w 336"/>
              <a:gd name="T12" fmla="*/ 1392 h 13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1392">
                <a:moveTo>
                  <a:pt x="336" y="0"/>
                </a:moveTo>
                <a:cubicBezTo>
                  <a:pt x="244" y="124"/>
                  <a:pt x="152" y="248"/>
                  <a:pt x="96" y="480"/>
                </a:cubicBezTo>
                <a:cubicBezTo>
                  <a:pt x="40" y="712"/>
                  <a:pt x="20" y="1052"/>
                  <a:pt x="0" y="13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V="1">
            <a:off x="5105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V="1">
            <a:off x="65532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8534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51054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64770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 flipH="1">
            <a:off x="5105400" y="3886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5791200" y="3352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5410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096000" y="3352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5791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2" name="Freeform 48"/>
          <p:cNvSpPr>
            <a:spLocks/>
          </p:cNvSpPr>
          <p:nvPr/>
        </p:nvSpPr>
        <p:spPr bwMode="auto">
          <a:xfrm>
            <a:off x="4495800" y="2667000"/>
            <a:ext cx="990600" cy="2362200"/>
          </a:xfrm>
          <a:custGeom>
            <a:avLst/>
            <a:gdLst>
              <a:gd name="T0" fmla="*/ 1572577282 w 624"/>
              <a:gd name="T1" fmla="*/ 0 h 1488"/>
              <a:gd name="T2" fmla="*/ 362902457 w 624"/>
              <a:gd name="T3" fmla="*/ 1088707540 h 1488"/>
              <a:gd name="T4" fmla="*/ 0 w 624"/>
              <a:gd name="T5" fmla="*/ 2147483647 h 1488"/>
              <a:gd name="T6" fmla="*/ 0 60000 65536"/>
              <a:gd name="T7" fmla="*/ 0 60000 65536"/>
              <a:gd name="T8" fmla="*/ 0 60000 65536"/>
              <a:gd name="T9" fmla="*/ 0 w 624"/>
              <a:gd name="T10" fmla="*/ 0 h 1488"/>
              <a:gd name="T11" fmla="*/ 624 w 624"/>
              <a:gd name="T12" fmla="*/ 1488 h 14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488">
                <a:moveTo>
                  <a:pt x="624" y="0"/>
                </a:moveTo>
                <a:cubicBezTo>
                  <a:pt x="436" y="92"/>
                  <a:pt x="248" y="184"/>
                  <a:pt x="144" y="432"/>
                </a:cubicBezTo>
                <a:cubicBezTo>
                  <a:pt x="40" y="680"/>
                  <a:pt x="20" y="1084"/>
                  <a:pt x="0" y="14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3" name="Freeform 49"/>
          <p:cNvSpPr>
            <a:spLocks/>
          </p:cNvSpPr>
          <p:nvPr/>
        </p:nvSpPr>
        <p:spPr bwMode="auto">
          <a:xfrm>
            <a:off x="6324600" y="2819400"/>
            <a:ext cx="838200" cy="2286000"/>
          </a:xfrm>
          <a:custGeom>
            <a:avLst/>
            <a:gdLst>
              <a:gd name="T0" fmla="*/ 0 w 528"/>
              <a:gd name="T1" fmla="*/ 0 h 1440"/>
              <a:gd name="T2" fmla="*/ 1088707393 w 528"/>
              <a:gd name="T3" fmla="*/ 1814512678 h 1440"/>
              <a:gd name="T4" fmla="*/ 1330642282 w 528"/>
              <a:gd name="T5" fmla="*/ 2147483647 h 1440"/>
              <a:gd name="T6" fmla="*/ 0 60000 65536"/>
              <a:gd name="T7" fmla="*/ 0 60000 65536"/>
              <a:gd name="T8" fmla="*/ 0 60000 65536"/>
              <a:gd name="T9" fmla="*/ 0 w 528"/>
              <a:gd name="T10" fmla="*/ 0 h 1440"/>
              <a:gd name="T11" fmla="*/ 528 w 528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440">
                <a:moveTo>
                  <a:pt x="0" y="0"/>
                </a:moveTo>
                <a:cubicBezTo>
                  <a:pt x="172" y="240"/>
                  <a:pt x="344" y="480"/>
                  <a:pt x="432" y="720"/>
                </a:cubicBezTo>
                <a:cubicBezTo>
                  <a:pt x="520" y="960"/>
                  <a:pt x="524" y="1200"/>
                  <a:pt x="528" y="1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4" name="Line 50"/>
          <p:cNvSpPr>
            <a:spLocks noChangeShapeType="1"/>
          </p:cNvSpPr>
          <p:nvPr/>
        </p:nvSpPr>
        <p:spPr bwMode="auto">
          <a:xfrm flipH="1">
            <a:off x="5791200" y="2057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5" name="Line 51"/>
          <p:cNvSpPr>
            <a:spLocks noChangeShapeType="1"/>
          </p:cNvSpPr>
          <p:nvPr/>
        </p:nvSpPr>
        <p:spPr bwMode="auto">
          <a:xfrm>
            <a:off x="7696200" y="13716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6" name="Line 52"/>
          <p:cNvSpPr>
            <a:spLocks noChangeShapeType="1"/>
          </p:cNvSpPr>
          <p:nvPr/>
        </p:nvSpPr>
        <p:spPr bwMode="auto">
          <a:xfrm flipH="1">
            <a:off x="6172200" y="13716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7" name="Freeform 53"/>
          <p:cNvSpPr>
            <a:spLocks/>
          </p:cNvSpPr>
          <p:nvPr/>
        </p:nvSpPr>
        <p:spPr bwMode="auto">
          <a:xfrm>
            <a:off x="7899400" y="1193800"/>
            <a:ext cx="736600" cy="3302000"/>
          </a:xfrm>
          <a:custGeom>
            <a:avLst/>
            <a:gdLst>
              <a:gd name="T0" fmla="*/ 40322502 w 464"/>
              <a:gd name="T1" fmla="*/ 161289974 h 2080"/>
              <a:gd name="T2" fmla="*/ 161290007 w 464"/>
              <a:gd name="T3" fmla="*/ 282257467 h 2080"/>
              <a:gd name="T4" fmla="*/ 1008062632 w 464"/>
              <a:gd name="T5" fmla="*/ 1854834923 h 2080"/>
              <a:gd name="T6" fmla="*/ 1129030100 w 464"/>
              <a:gd name="T7" fmla="*/ 2147483647 h 2080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080"/>
              <a:gd name="T14" fmla="*/ 464 w 464"/>
              <a:gd name="T15" fmla="*/ 2080 h 20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080">
                <a:moveTo>
                  <a:pt x="16" y="64"/>
                </a:moveTo>
                <a:cubicBezTo>
                  <a:pt x="8" y="32"/>
                  <a:pt x="0" y="0"/>
                  <a:pt x="64" y="112"/>
                </a:cubicBezTo>
                <a:cubicBezTo>
                  <a:pt x="128" y="224"/>
                  <a:pt x="336" y="408"/>
                  <a:pt x="400" y="736"/>
                </a:cubicBezTo>
                <a:cubicBezTo>
                  <a:pt x="464" y="1064"/>
                  <a:pt x="456" y="1572"/>
                  <a:pt x="448" y="20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28" name="Line 54"/>
          <p:cNvSpPr>
            <a:spLocks noChangeShapeType="1"/>
          </p:cNvSpPr>
          <p:nvPr/>
        </p:nvSpPr>
        <p:spPr bwMode="auto">
          <a:xfrm>
            <a:off x="7467600" y="68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41AD3-D299-4D61-9282-2DA06A38CF01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本質的に曖昧な</a:t>
            </a:r>
            <a:r>
              <a:rPr lang="en-US" altLang="ja-JP" smtClean="0"/>
              <a:t>CFL</a:t>
            </a:r>
          </a:p>
        </p:txBody>
      </p:sp>
      <p:sp>
        <p:nvSpPr>
          <p:cNvPr id="25607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46283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曖昧な文法に対して、同じ言語を生成する曖昧でない</a:t>
            </a:r>
          </a:p>
          <a:p>
            <a:r>
              <a:rPr lang="ja-JP" altLang="en-US"/>
              <a:t>文法を構成できることがある。</a:t>
            </a:r>
          </a:p>
          <a:p>
            <a:r>
              <a:rPr lang="ja-JP" altLang="en-US"/>
              <a:t>（例えば、　　と　　　）</a:t>
            </a:r>
          </a:p>
          <a:p>
            <a:r>
              <a:rPr lang="ja-JP" altLang="en-US"/>
              <a:t>しかし、</a:t>
            </a:r>
          </a:p>
          <a:p>
            <a:r>
              <a:rPr lang="ja-JP" altLang="en-US"/>
              <a:t>曖昧な文法によってのみ生成可能な言語が存在する。</a:t>
            </a:r>
          </a:p>
          <a:p>
            <a:r>
              <a:rPr lang="ja-JP" altLang="en-US"/>
              <a:t>次の言語は、</a:t>
            </a:r>
            <a:r>
              <a:rPr lang="en-US" altLang="ja-JP"/>
              <a:t>CFL</a:t>
            </a:r>
            <a:r>
              <a:rPr lang="ja-JP" altLang="en-US"/>
              <a:t>であるが、曖昧な文法だけからしか</a:t>
            </a:r>
          </a:p>
          <a:p>
            <a:r>
              <a:rPr lang="ja-JP" altLang="en-US"/>
              <a:t>生成できない。</a:t>
            </a:r>
          </a:p>
          <a:p>
            <a:r>
              <a:rPr lang="ja-JP" altLang="en-US"/>
              <a:t>（このような言語は</a:t>
            </a:r>
            <a:r>
              <a:rPr lang="ja-JP" altLang="en-US">
                <a:solidFill>
                  <a:srgbClr val="FF0000"/>
                </a:solidFill>
              </a:rPr>
              <a:t>本質的に曖昧</a:t>
            </a:r>
            <a:r>
              <a:rPr lang="ja-JP" altLang="en-US"/>
              <a:t>と呼ばれることがある。）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2743200" y="2209800"/>
          <a:ext cx="403225" cy="403225"/>
        </p:xfrm>
        <a:graphic>
          <a:graphicData uri="http://schemas.openxmlformats.org/presentationml/2006/ole">
            <p:oleObj spid="_x0000_s25602" name="Equation" r:id="rId3" imgW="203040" imgH="20304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981200" y="2209800"/>
          <a:ext cx="377825" cy="403225"/>
        </p:xfrm>
        <a:graphic>
          <a:graphicData uri="http://schemas.openxmlformats.org/presentationml/2006/ole">
            <p:oleObj spid="_x0000_s25603" name="Equation" r:id="rId4" imgW="190440" imgH="203040" progId="Equation.DSMT4">
              <p:embed/>
            </p:oleObj>
          </a:graphicData>
        </a:graphic>
      </p:graphicFrame>
      <p:sp>
        <p:nvSpPr>
          <p:cNvPr id="25608" name="AutoShape 6"/>
          <p:cNvSpPr>
            <a:spLocks noChangeArrowheads="1"/>
          </p:cNvSpPr>
          <p:nvPr/>
        </p:nvSpPr>
        <p:spPr bwMode="auto">
          <a:xfrm>
            <a:off x="457200" y="762000"/>
            <a:ext cx="8077200" cy="4724400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1676400" y="4572000"/>
          <a:ext cx="4013200" cy="523875"/>
        </p:xfrm>
        <a:graphic>
          <a:graphicData uri="http://schemas.openxmlformats.org/presentationml/2006/ole">
            <p:oleObj spid="_x0000_s25604" name="Equation" r:id="rId5" imgW="17524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C19AF-873A-4F6E-8A9E-846B4AB836B0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CFG</a:t>
            </a:r>
            <a:r>
              <a:rPr lang="ja-JP" altLang="en-US" smtClean="0"/>
              <a:t>の応用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413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プログラミング言語の文法定義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36687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/>
              <a:t>statement</a:t>
            </a:r>
            <a:r>
              <a:rPr lang="en-US" altLang="ja-JP"/>
              <a:t>:</a:t>
            </a:r>
          </a:p>
          <a:p>
            <a:r>
              <a:rPr lang="en-US" altLang="ja-JP"/>
              <a:t>	</a:t>
            </a:r>
            <a:r>
              <a:rPr lang="en-US" altLang="ja-JP" i="1"/>
              <a:t>lableled-statement</a:t>
            </a:r>
          </a:p>
          <a:p>
            <a:r>
              <a:rPr lang="en-US" altLang="ja-JP"/>
              <a:t>	</a:t>
            </a:r>
            <a:r>
              <a:rPr lang="en-US" altLang="ja-JP" i="1"/>
              <a:t>expression-statement</a:t>
            </a:r>
          </a:p>
          <a:p>
            <a:r>
              <a:rPr lang="en-US" altLang="ja-JP"/>
              <a:t>	</a:t>
            </a:r>
            <a:r>
              <a:rPr lang="en-US" altLang="ja-JP" i="1"/>
              <a:t>compound-statement</a:t>
            </a:r>
          </a:p>
          <a:p>
            <a:r>
              <a:rPr lang="en-US" altLang="ja-JP" i="1"/>
              <a:t>	selection-statement</a:t>
            </a:r>
          </a:p>
          <a:p>
            <a:r>
              <a:rPr lang="en-US" altLang="ja-JP" i="1"/>
              <a:t>	iteration-statement</a:t>
            </a:r>
          </a:p>
          <a:p>
            <a:r>
              <a:rPr lang="en-US" altLang="ja-JP" i="1"/>
              <a:t>	jump-statement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288925" y="1184275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  <a:r>
              <a:rPr lang="ja-JP" altLang="en-US"/>
              <a:t>言語の文法定義の一部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304800" y="4419600"/>
            <a:ext cx="6172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i="1"/>
              <a:t>selection-statement:</a:t>
            </a:r>
          </a:p>
          <a:p>
            <a:r>
              <a:rPr lang="en-US" altLang="ja-JP" i="1"/>
              <a:t>	</a:t>
            </a:r>
            <a:r>
              <a:rPr lang="en-US" altLang="ja-JP">
                <a:latin typeface="Verdana" pitchFamily="34" charset="0"/>
              </a:rPr>
              <a:t>if(</a:t>
            </a:r>
            <a:r>
              <a:rPr lang="en-US" altLang="ja-JP" i="1"/>
              <a:t> expression </a:t>
            </a:r>
            <a:r>
              <a:rPr lang="en-US" altLang="ja-JP">
                <a:latin typeface="Verdana" pitchFamily="34" charset="0"/>
              </a:rPr>
              <a:t>)</a:t>
            </a:r>
            <a:r>
              <a:rPr lang="en-US" altLang="ja-JP" i="1"/>
              <a:t> statement</a:t>
            </a:r>
          </a:p>
          <a:p>
            <a:r>
              <a:rPr lang="en-US" altLang="ja-JP" i="1"/>
              <a:t>	</a:t>
            </a:r>
            <a:r>
              <a:rPr lang="en-US" altLang="ja-JP">
                <a:latin typeface="Trebuchet MS" pitchFamily="34" charset="0"/>
              </a:rPr>
              <a:t>if(</a:t>
            </a:r>
            <a:r>
              <a:rPr lang="en-US" altLang="ja-JP" i="1"/>
              <a:t> expression </a:t>
            </a:r>
            <a:r>
              <a:rPr lang="en-US" altLang="ja-JP">
                <a:latin typeface="Verdana" pitchFamily="34" charset="0"/>
              </a:rPr>
              <a:t>)</a:t>
            </a:r>
            <a:r>
              <a:rPr lang="en-US" altLang="ja-JP" i="1"/>
              <a:t> statement </a:t>
            </a:r>
            <a:r>
              <a:rPr lang="en-US" altLang="ja-JP">
                <a:latin typeface="Verdana" pitchFamily="34" charset="0"/>
              </a:rPr>
              <a:t>else</a:t>
            </a:r>
            <a:r>
              <a:rPr lang="en-US" altLang="ja-JP" i="1"/>
              <a:t> statement</a:t>
            </a:r>
          </a:p>
          <a:p>
            <a:r>
              <a:rPr lang="en-US" altLang="ja-JP" i="1"/>
              <a:t>	</a:t>
            </a:r>
            <a:r>
              <a:rPr lang="en-US" altLang="ja-JP">
                <a:latin typeface="Verdana" pitchFamily="34" charset="0"/>
              </a:rPr>
              <a:t>switch ( </a:t>
            </a:r>
            <a:r>
              <a:rPr lang="en-US" altLang="ja-JP" i="1"/>
              <a:t>expression </a:t>
            </a:r>
            <a:r>
              <a:rPr lang="en-US" altLang="ja-JP">
                <a:latin typeface="Verdana" pitchFamily="34" charset="0"/>
              </a:rPr>
              <a:t>)</a:t>
            </a:r>
            <a:r>
              <a:rPr lang="en-US" altLang="ja-JP" i="1"/>
              <a:t> statement</a:t>
            </a: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517525" y="6116638"/>
            <a:ext cx="465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斜体：非終端記号、立体：終端記号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3B97DD-FB8C-40F5-89DA-255294C5FFF1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3505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886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4267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4648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5029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5410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5791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6172200" y="685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Text Box 10"/>
          <p:cNvSpPr txBox="1">
            <a:spLocks noChangeArrowheads="1"/>
          </p:cNvSpPr>
          <p:nvPr/>
        </p:nvSpPr>
        <p:spPr bwMode="auto">
          <a:xfrm>
            <a:off x="4191000" y="3048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762000" y="838200"/>
            <a:ext cx="13716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2209800" y="457200"/>
            <a:ext cx="1325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読み取り</a:t>
            </a:r>
          </a:p>
          <a:p>
            <a:r>
              <a:rPr lang="ja-JP" altLang="en-US"/>
              <a:t>ヘッド</a:t>
            </a:r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3505200" y="68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3886200" y="68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3810000" y="11430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276600" y="2438400"/>
            <a:ext cx="368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  <a:p>
            <a:r>
              <a:rPr lang="ja-JP" altLang="en-US"/>
              <a:t>	テープに書ける文字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971800" y="1981200"/>
            <a:ext cx="253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を定める要素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429000" y="3276600"/>
            <a:ext cx="3717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有限制御部</a:t>
            </a:r>
          </a:p>
          <a:p>
            <a:r>
              <a:rPr lang="ja-JP" altLang="en-US"/>
              <a:t>	内部状態</a:t>
            </a:r>
          </a:p>
          <a:p>
            <a:r>
              <a:rPr lang="ja-JP" altLang="en-US"/>
              <a:t>	初期状態</a:t>
            </a:r>
          </a:p>
          <a:p>
            <a:r>
              <a:rPr lang="ja-JP" altLang="en-US"/>
              <a:t>	状態変化</a:t>
            </a:r>
          </a:p>
          <a:p>
            <a:r>
              <a:rPr lang="ja-JP" altLang="en-US"/>
              <a:t>	受理かどうかの判断</a:t>
            </a:r>
          </a:p>
        </p:txBody>
      </p:sp>
      <p:sp>
        <p:nvSpPr>
          <p:cNvPr id="2070" name="Line 23"/>
          <p:cNvSpPr>
            <a:spLocks noChangeShapeType="1"/>
          </p:cNvSpPr>
          <p:nvPr/>
        </p:nvSpPr>
        <p:spPr bwMode="auto">
          <a:xfrm>
            <a:off x="2133600" y="1295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 flipV="1">
            <a:off x="3657600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2" name="Rectangle 25"/>
          <p:cNvSpPr>
            <a:spLocks noChangeArrowheads="1"/>
          </p:cNvSpPr>
          <p:nvPr/>
        </p:nvSpPr>
        <p:spPr bwMode="auto">
          <a:xfrm>
            <a:off x="1219200" y="2133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Rectangle 26"/>
          <p:cNvSpPr>
            <a:spLocks noChangeArrowheads="1"/>
          </p:cNvSpPr>
          <p:nvPr/>
        </p:nvSpPr>
        <p:spPr bwMode="auto">
          <a:xfrm>
            <a:off x="12192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4" name="Line 27"/>
          <p:cNvSpPr>
            <a:spLocks noChangeShapeType="1"/>
          </p:cNvSpPr>
          <p:nvPr/>
        </p:nvSpPr>
        <p:spPr bwMode="auto">
          <a:xfrm>
            <a:off x="13716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75" name="Text Box 28"/>
          <p:cNvSpPr txBox="1">
            <a:spLocks noChangeArrowheads="1"/>
          </p:cNvSpPr>
          <p:nvPr/>
        </p:nvSpPr>
        <p:spPr bwMode="auto">
          <a:xfrm>
            <a:off x="3581400" y="5257800"/>
            <a:ext cx="3830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スタック（無限長）</a:t>
            </a:r>
          </a:p>
          <a:p>
            <a:r>
              <a:rPr lang="ja-JP" altLang="en-US"/>
              <a:t>	スタックに書ける文字</a:t>
            </a:r>
          </a:p>
        </p:txBody>
      </p:sp>
      <p:sp>
        <p:nvSpPr>
          <p:cNvPr id="2076" name="Rectangle 32"/>
          <p:cNvSpPr>
            <a:spLocks noChangeArrowheads="1"/>
          </p:cNvSpPr>
          <p:nvPr/>
        </p:nvSpPr>
        <p:spPr bwMode="auto">
          <a:xfrm>
            <a:off x="1219200" y="2895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Text Box 33"/>
          <p:cNvSpPr txBox="1">
            <a:spLocks noChangeArrowheads="1"/>
          </p:cNvSpPr>
          <p:nvPr/>
        </p:nvSpPr>
        <p:spPr bwMode="auto">
          <a:xfrm>
            <a:off x="685800" y="2438400"/>
            <a:ext cx="54927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</a:t>
            </a:r>
          </a:p>
        </p:txBody>
      </p:sp>
      <p:sp>
        <p:nvSpPr>
          <p:cNvPr id="2078" name="AutoShape 36"/>
          <p:cNvSpPr>
            <a:spLocks noChangeArrowheads="1"/>
          </p:cNvSpPr>
          <p:nvPr/>
        </p:nvSpPr>
        <p:spPr bwMode="auto">
          <a:xfrm>
            <a:off x="1219200" y="32766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40"/>
          <p:cNvGraphicFramePr>
            <a:graphicFrameLocks noChangeAspect="1"/>
          </p:cNvGraphicFramePr>
          <p:nvPr/>
        </p:nvGraphicFramePr>
        <p:xfrm>
          <a:off x="1219200" y="2133600"/>
          <a:ext cx="304800" cy="304800"/>
        </p:xfrm>
        <a:graphic>
          <a:graphicData uri="http://schemas.openxmlformats.org/presentationml/2006/ole">
            <p:oleObj spid="_x0000_s2050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41"/>
          <p:cNvGraphicFramePr>
            <a:graphicFrameLocks noChangeAspect="1"/>
          </p:cNvGraphicFramePr>
          <p:nvPr/>
        </p:nvGraphicFramePr>
        <p:xfrm>
          <a:off x="1249363" y="2500313"/>
          <a:ext cx="274637" cy="395287"/>
        </p:xfrm>
        <a:graphic>
          <a:graphicData uri="http://schemas.openxmlformats.org/presentationml/2006/ole">
            <p:oleObj spid="_x0000_s2051" name="Equation" r:id="rId4" imgW="114120" imgH="164880" progId="Equation.DSMT4">
              <p:embed/>
            </p:oleObj>
          </a:graphicData>
        </a:graphic>
      </p:graphicFrame>
      <p:sp>
        <p:nvSpPr>
          <p:cNvPr id="2079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の概略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7F85-1D87-4ED0-9B16-E796065522A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198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の数学的定義</a:t>
            </a:r>
          </a:p>
        </p:txBody>
      </p:sp>
      <p:sp>
        <p:nvSpPr>
          <p:cNvPr id="3089" name="Text Box 3"/>
          <p:cNvSpPr txBox="1">
            <a:spLocks noChangeArrowheads="1"/>
          </p:cNvSpPr>
          <p:nvPr/>
        </p:nvSpPr>
        <p:spPr bwMode="auto">
          <a:xfrm>
            <a:off x="304800" y="1357313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PDA</a:t>
            </a:r>
            <a:r>
              <a:rPr lang="ja-JP" altLang="en-US"/>
              <a:t>は、                                　　 の</a:t>
            </a:r>
            <a:r>
              <a:rPr lang="en-US" altLang="ja-JP"/>
              <a:t>6</a:t>
            </a:r>
            <a:r>
              <a:rPr lang="ja-JP" altLang="en-US"/>
              <a:t>項組で与えられる。</a:t>
            </a:r>
          </a:p>
          <a:p>
            <a:r>
              <a:rPr lang="ja-JP" altLang="en-US"/>
              <a:t>ここで、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473200" y="1357313"/>
          <a:ext cx="2641600" cy="457200"/>
        </p:xfrm>
        <a:graphic>
          <a:graphicData uri="http://schemas.openxmlformats.org/presentationml/2006/ole">
            <p:oleObj spid="_x0000_s3074" name="Equation" r:id="rId3" imgW="1320480" imgH="228600" progId="Equation.DSMT4">
              <p:embed/>
            </p:oleObj>
          </a:graphicData>
        </a:graphic>
      </p:graphicFrame>
      <p:sp>
        <p:nvSpPr>
          <p:cNvPr id="3090" name="Text Box 5"/>
          <p:cNvSpPr txBox="1">
            <a:spLocks noChangeArrowheads="1"/>
          </p:cNvSpPr>
          <p:nvPr/>
        </p:nvSpPr>
        <p:spPr bwMode="auto">
          <a:xfrm>
            <a:off x="381000" y="2119313"/>
            <a:ext cx="7010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は有限集合で、</a:t>
            </a:r>
            <a:r>
              <a:rPr lang="ja-JP" altLang="en-US">
                <a:solidFill>
                  <a:srgbClr val="FF0000"/>
                </a:solidFill>
              </a:rPr>
              <a:t>入力アルファベット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は有限集合で、</a:t>
            </a:r>
            <a:r>
              <a:rPr lang="ja-JP" altLang="en-US">
                <a:solidFill>
                  <a:srgbClr val="FF0000"/>
                </a:solidFill>
              </a:rPr>
              <a:t>スタックアルファベット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3"/>
            </a:pPr>
            <a:r>
              <a:rPr lang="ja-JP" altLang="en-US"/>
              <a:t>　は       　　　　　   から   　　　　　　     への写像</a:t>
            </a:r>
          </a:p>
          <a:p>
            <a:pPr marL="609600" indent="-609600"/>
            <a:r>
              <a:rPr lang="ja-JP" altLang="en-US"/>
              <a:t>　　　（                      　　　　　　　　　　　　）で、</a:t>
            </a:r>
          </a:p>
          <a:p>
            <a:pPr marL="609600" indent="-609600"/>
            <a:r>
              <a:rPr lang="ja-JP" altLang="en-US"/>
              <a:t>        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pPr marL="609600" indent="-609600"/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066800" y="2195513"/>
          <a:ext cx="301625" cy="403225"/>
        </p:xfrm>
        <a:graphic>
          <a:graphicData uri="http://schemas.openxmlformats.org/presentationml/2006/ole">
            <p:oleObj spid="_x0000_s3075" name="Equation" r:id="rId4" imgW="152280" imgH="203040" progId="Equation.DSMT4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1066800" y="2576513"/>
          <a:ext cx="279400" cy="301625"/>
        </p:xfrm>
        <a:graphic>
          <a:graphicData uri="http://schemas.openxmlformats.org/presentationml/2006/ole">
            <p:oleObj spid="_x0000_s3076" name="Equation" r:id="rId5" imgW="139680" imgH="152280" progId="Equation.DSMT4">
              <p:embed/>
            </p:oleObj>
          </a:graphicData>
        </a:graphic>
      </p:graphicFrame>
      <p:graphicFrame>
        <p:nvGraphicFramePr>
          <p:cNvPr id="3077" name="Object 8"/>
          <p:cNvGraphicFramePr>
            <a:graphicFrameLocks noChangeAspect="1"/>
          </p:cNvGraphicFramePr>
          <p:nvPr/>
        </p:nvGraphicFramePr>
        <p:xfrm>
          <a:off x="1066800" y="3290888"/>
          <a:ext cx="279400" cy="352425"/>
        </p:xfrm>
        <a:graphic>
          <a:graphicData uri="http://schemas.openxmlformats.org/presentationml/2006/ole">
            <p:oleObj spid="_x0000_s3077" name="Equation" r:id="rId6" imgW="139680" imgH="177480" progId="Equation.DSMT4">
              <p:embed/>
            </p:oleObj>
          </a:graphicData>
        </a:graphic>
      </p:graphicFrame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1676400" y="3189288"/>
          <a:ext cx="1397000" cy="454025"/>
        </p:xfrm>
        <a:graphic>
          <a:graphicData uri="http://schemas.openxmlformats.org/presentationml/2006/ole">
            <p:oleObj spid="_x0000_s3078" name="Equation" r:id="rId7" imgW="698400" imgH="228600" progId="Equation.DSMT4">
              <p:embed/>
            </p:oleObj>
          </a:graphicData>
        </a:graphic>
      </p:graphicFrame>
      <p:graphicFrame>
        <p:nvGraphicFramePr>
          <p:cNvPr id="3079" name="Object 10"/>
          <p:cNvGraphicFramePr>
            <a:graphicFrameLocks noChangeAspect="1"/>
          </p:cNvGraphicFramePr>
          <p:nvPr/>
        </p:nvGraphicFramePr>
        <p:xfrm>
          <a:off x="3276600" y="3976688"/>
          <a:ext cx="279400" cy="352425"/>
        </p:xfrm>
        <a:graphic>
          <a:graphicData uri="http://schemas.openxmlformats.org/presentationml/2006/ole">
            <p:oleObj spid="_x0000_s3079" name="Equation" r:id="rId8" imgW="139680" imgH="177480" progId="Equation.DSMT4">
              <p:embed/>
            </p:oleObj>
          </a:graphicData>
        </a:graphic>
      </p:graphicFrame>
      <p:graphicFrame>
        <p:nvGraphicFramePr>
          <p:cNvPr id="3080" name="Object 12"/>
          <p:cNvGraphicFramePr>
            <a:graphicFrameLocks noChangeAspect="1"/>
          </p:cNvGraphicFramePr>
          <p:nvPr/>
        </p:nvGraphicFramePr>
        <p:xfrm>
          <a:off x="2133600" y="5243513"/>
          <a:ext cx="1600200" cy="454025"/>
        </p:xfrm>
        <a:graphic>
          <a:graphicData uri="http://schemas.openxmlformats.org/presentationml/2006/ole">
            <p:oleObj spid="_x0000_s3080" name="Equation" r:id="rId9" imgW="799920" imgH="228600" progId="Equation.DSMT4">
              <p:embed/>
            </p:oleObj>
          </a:graphicData>
        </a:graphic>
      </p:graphicFrame>
      <p:graphicFrame>
        <p:nvGraphicFramePr>
          <p:cNvPr id="3081" name="Object 13"/>
          <p:cNvGraphicFramePr>
            <a:graphicFrameLocks noChangeAspect="1"/>
          </p:cNvGraphicFramePr>
          <p:nvPr/>
        </p:nvGraphicFramePr>
        <p:xfrm>
          <a:off x="838200" y="4329113"/>
          <a:ext cx="860425" cy="457200"/>
        </p:xfrm>
        <a:graphic>
          <a:graphicData uri="http://schemas.openxmlformats.org/presentationml/2006/ole">
            <p:oleObj spid="_x0000_s3081" name="Equation" r:id="rId10" imgW="431640" imgH="228600" progId="Equation.DSMT4">
              <p:embed/>
            </p:oleObj>
          </a:graphicData>
        </a:graphic>
      </p:graphicFrame>
      <p:sp>
        <p:nvSpPr>
          <p:cNvPr id="3091" name="Text Box 14"/>
          <p:cNvSpPr txBox="1">
            <a:spLocks noChangeArrowheads="1"/>
          </p:cNvSpPr>
          <p:nvPr/>
        </p:nvSpPr>
        <p:spPr bwMode="auto">
          <a:xfrm>
            <a:off x="6172200" y="5167313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3092" name="AutoShape 15"/>
          <p:cNvSpPr>
            <a:spLocks noChangeArrowheads="1"/>
          </p:cNvSpPr>
          <p:nvPr/>
        </p:nvSpPr>
        <p:spPr bwMode="auto">
          <a:xfrm>
            <a:off x="152400" y="838200"/>
            <a:ext cx="8458200" cy="5233988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2" name="Object 16"/>
          <p:cNvGraphicFramePr>
            <a:graphicFrameLocks noChangeAspect="1"/>
          </p:cNvGraphicFramePr>
          <p:nvPr/>
        </p:nvGraphicFramePr>
        <p:xfrm>
          <a:off x="914400" y="4710113"/>
          <a:ext cx="885825" cy="403225"/>
        </p:xfrm>
        <a:graphic>
          <a:graphicData uri="http://schemas.openxmlformats.org/presentationml/2006/ole">
            <p:oleObj spid="_x0000_s3082" name="Equation" r:id="rId11" imgW="444240" imgH="203040" progId="Equation.DSMT4">
              <p:embed/>
            </p:oleObj>
          </a:graphicData>
        </a:graphic>
      </p:graphicFrame>
      <p:graphicFrame>
        <p:nvGraphicFramePr>
          <p:cNvPr id="3083" name="Object 17"/>
          <p:cNvGraphicFramePr>
            <a:graphicFrameLocks noChangeAspect="1"/>
          </p:cNvGraphicFramePr>
          <p:nvPr/>
        </p:nvGraphicFramePr>
        <p:xfrm>
          <a:off x="1092200" y="2957513"/>
          <a:ext cx="279400" cy="301625"/>
        </p:xfrm>
        <a:graphic>
          <a:graphicData uri="http://schemas.openxmlformats.org/presentationml/2006/ole">
            <p:oleObj spid="_x0000_s3083" name="Equation" r:id="rId12" imgW="139680" imgH="152280" progId="Equation.DSMT4">
              <p:embed/>
            </p:oleObj>
          </a:graphicData>
        </a:graphic>
      </p:graphicFrame>
      <p:graphicFrame>
        <p:nvGraphicFramePr>
          <p:cNvPr id="3084" name="Object 18"/>
          <p:cNvGraphicFramePr>
            <a:graphicFrameLocks noChangeAspect="1"/>
          </p:cNvGraphicFramePr>
          <p:nvPr/>
        </p:nvGraphicFramePr>
        <p:xfrm>
          <a:off x="4038600" y="3189288"/>
          <a:ext cx="1346200" cy="454025"/>
        </p:xfrm>
        <a:graphic>
          <a:graphicData uri="http://schemas.openxmlformats.org/presentationml/2006/ole">
            <p:oleObj spid="_x0000_s3084" name="Equation" r:id="rId13" imgW="672840" imgH="228600" progId="Equation.DSMT4">
              <p:embed/>
            </p:oleObj>
          </a:graphicData>
        </a:graphic>
      </p:graphicFrame>
      <p:graphicFrame>
        <p:nvGraphicFramePr>
          <p:cNvPr id="3085" name="Object 19"/>
          <p:cNvGraphicFramePr>
            <a:graphicFrameLocks noChangeAspect="1"/>
          </p:cNvGraphicFramePr>
          <p:nvPr/>
        </p:nvGraphicFramePr>
        <p:xfrm>
          <a:off x="1447800" y="3567113"/>
          <a:ext cx="3530600" cy="504825"/>
        </p:xfrm>
        <a:graphic>
          <a:graphicData uri="http://schemas.openxmlformats.org/presentationml/2006/ole">
            <p:oleObj spid="_x0000_s3085" name="Equation" r:id="rId14" imgW="1765080" imgH="253800" progId="Equation.DSMT4">
              <p:embed/>
            </p:oleObj>
          </a:graphicData>
        </a:graphic>
      </p:graphicFrame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1050925" y="526415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3086" name="Object 21"/>
          <p:cNvGraphicFramePr>
            <a:graphicFrameLocks noChangeAspect="1"/>
          </p:cNvGraphicFramePr>
          <p:nvPr/>
        </p:nvGraphicFramePr>
        <p:xfrm>
          <a:off x="4038600" y="5243513"/>
          <a:ext cx="1600200" cy="454025"/>
        </p:xfrm>
        <a:graphic>
          <a:graphicData uri="http://schemas.openxmlformats.org/presentationml/2006/ole">
            <p:oleObj spid="_x0000_s3086" name="Equation" r:id="rId15" imgW="799920" imgH="228600" progId="Equation.DSMT4">
              <p:embed/>
            </p:oleObj>
          </a:graphicData>
        </a:graphic>
      </p:graphicFrame>
      <p:sp>
        <p:nvSpPr>
          <p:cNvPr id="3094" name="テキスト ボックス 21"/>
          <p:cNvSpPr txBox="1">
            <a:spLocks noChangeArrowheads="1"/>
          </p:cNvSpPr>
          <p:nvPr/>
        </p:nvSpPr>
        <p:spPr bwMode="auto">
          <a:xfrm>
            <a:off x="1000125" y="642938"/>
            <a:ext cx="4860925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（プッシュダウンオートマトン）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42F34-C875-4E67-A198-600D93487E7A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の図式表現（状態遷移図）</a:t>
            </a:r>
          </a:p>
        </p:txBody>
      </p:sp>
      <p:sp>
        <p:nvSpPr>
          <p:cNvPr id="4108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471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は、状態遷移図で表現できる。</a:t>
            </a:r>
          </a:p>
        </p:txBody>
      </p:sp>
      <p:sp>
        <p:nvSpPr>
          <p:cNvPr id="4109" name="Oval 45"/>
          <p:cNvSpPr>
            <a:spLocks noChangeArrowheads="1"/>
          </p:cNvSpPr>
          <p:nvPr/>
        </p:nvSpPr>
        <p:spPr bwMode="auto">
          <a:xfrm>
            <a:off x="1333500" y="37544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0" name="Oval 46"/>
          <p:cNvSpPr>
            <a:spLocks noChangeArrowheads="1"/>
          </p:cNvSpPr>
          <p:nvPr/>
        </p:nvSpPr>
        <p:spPr bwMode="auto">
          <a:xfrm>
            <a:off x="4076700" y="37544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1" name="Line 47"/>
          <p:cNvSpPr>
            <a:spLocks noChangeShapeType="1"/>
          </p:cNvSpPr>
          <p:nvPr/>
        </p:nvSpPr>
        <p:spPr bwMode="auto">
          <a:xfrm>
            <a:off x="1866900" y="398303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2" name="Text Box 49"/>
          <p:cNvSpPr txBox="1">
            <a:spLocks noChangeArrowheads="1"/>
          </p:cNvSpPr>
          <p:nvPr/>
        </p:nvSpPr>
        <p:spPr bwMode="auto">
          <a:xfrm>
            <a:off x="2955925" y="17732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4098" name="Object 2048"/>
          <p:cNvGraphicFramePr>
            <a:graphicFrameLocks noChangeAspect="1"/>
          </p:cNvGraphicFramePr>
          <p:nvPr/>
        </p:nvGraphicFramePr>
        <p:xfrm>
          <a:off x="1485900" y="3906838"/>
          <a:ext cx="254000" cy="327025"/>
        </p:xfrm>
        <a:graphic>
          <a:graphicData uri="http://schemas.openxmlformats.org/presentationml/2006/ole">
            <p:oleObj spid="_x0000_s409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4099" name="Object 2049"/>
          <p:cNvGraphicFramePr>
            <a:graphicFrameLocks noChangeAspect="1"/>
          </p:cNvGraphicFramePr>
          <p:nvPr/>
        </p:nvGraphicFramePr>
        <p:xfrm>
          <a:off x="4191000" y="3810000"/>
          <a:ext cx="330200" cy="401638"/>
        </p:xfrm>
        <a:graphic>
          <a:graphicData uri="http://schemas.openxmlformats.org/presentationml/2006/ole">
            <p:oleObj spid="_x0000_s4099" name="Equation" r:id="rId4" imgW="164880" imgH="203040" progId="Equation.DSMT4">
              <p:embed/>
            </p:oleObj>
          </a:graphicData>
        </a:graphic>
      </p:graphicFrame>
      <p:graphicFrame>
        <p:nvGraphicFramePr>
          <p:cNvPr id="4100" name="Object 2050"/>
          <p:cNvGraphicFramePr>
            <a:graphicFrameLocks noChangeAspect="1"/>
          </p:cNvGraphicFramePr>
          <p:nvPr/>
        </p:nvGraphicFramePr>
        <p:xfrm>
          <a:off x="914400" y="1828800"/>
          <a:ext cx="2133600" cy="403225"/>
        </p:xfrm>
        <a:graphic>
          <a:graphicData uri="http://schemas.openxmlformats.org/presentationml/2006/ole">
            <p:oleObj spid="_x0000_s4100" name="Equation" r:id="rId5" imgW="1066680" imgH="203040" progId="Equation.DSMT4">
              <p:embed/>
            </p:oleObj>
          </a:graphicData>
        </a:graphic>
      </p:graphicFrame>
      <p:graphicFrame>
        <p:nvGraphicFramePr>
          <p:cNvPr id="4101" name="Object 2051"/>
          <p:cNvGraphicFramePr>
            <a:graphicFrameLocks noChangeAspect="1"/>
          </p:cNvGraphicFramePr>
          <p:nvPr/>
        </p:nvGraphicFramePr>
        <p:xfrm>
          <a:off x="2400300" y="3602038"/>
          <a:ext cx="1041400" cy="403225"/>
        </p:xfrm>
        <a:graphic>
          <a:graphicData uri="http://schemas.openxmlformats.org/presentationml/2006/ole">
            <p:oleObj spid="_x0000_s4101" name="Equation" r:id="rId6" imgW="520560" imgH="203040" progId="Equation.DSMT4">
              <p:embed/>
            </p:oleObj>
          </a:graphicData>
        </a:graphic>
      </p:graphicFrame>
      <p:sp>
        <p:nvSpPr>
          <p:cNvPr id="4113" name="AutoShape 56"/>
          <p:cNvSpPr>
            <a:spLocks noChangeArrowheads="1"/>
          </p:cNvSpPr>
          <p:nvPr/>
        </p:nvSpPr>
        <p:spPr bwMode="auto">
          <a:xfrm>
            <a:off x="762000" y="2362200"/>
            <a:ext cx="2133600" cy="914400"/>
          </a:xfrm>
          <a:prstGeom prst="wedgeRoundRectCallout">
            <a:avLst>
              <a:gd name="adj1" fmla="val 28796"/>
              <a:gd name="adj2" fmla="val 906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4" name="Text Box 57"/>
          <p:cNvSpPr txBox="1">
            <a:spLocks noChangeArrowheads="1"/>
          </p:cNvSpPr>
          <p:nvPr/>
        </p:nvSpPr>
        <p:spPr bwMode="auto">
          <a:xfrm>
            <a:off x="1066800" y="2590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入力記号</a:t>
            </a:r>
          </a:p>
        </p:txBody>
      </p:sp>
      <p:sp>
        <p:nvSpPr>
          <p:cNvPr id="4115" name="AutoShape 58"/>
          <p:cNvSpPr>
            <a:spLocks noChangeArrowheads="1"/>
          </p:cNvSpPr>
          <p:nvPr/>
        </p:nvSpPr>
        <p:spPr bwMode="auto">
          <a:xfrm>
            <a:off x="4953000" y="1219200"/>
            <a:ext cx="3733800" cy="2819400"/>
          </a:xfrm>
          <a:prstGeom prst="wedgeRoundRectCallout">
            <a:avLst>
              <a:gd name="adj1" fmla="val -91028"/>
              <a:gd name="adj2" fmla="val 386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6" name="Text Box 59"/>
          <p:cNvSpPr txBox="1">
            <a:spLocks noChangeArrowheads="1"/>
          </p:cNvSpPr>
          <p:nvPr/>
        </p:nvSpPr>
        <p:spPr bwMode="auto">
          <a:xfrm>
            <a:off x="5181600" y="1371600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スタックの変化</a:t>
            </a:r>
          </a:p>
        </p:txBody>
      </p:sp>
      <p:sp>
        <p:nvSpPr>
          <p:cNvPr id="4117" name="AutoShape 60"/>
          <p:cNvSpPr>
            <a:spLocks noChangeArrowheads="1"/>
          </p:cNvSpPr>
          <p:nvPr/>
        </p:nvSpPr>
        <p:spPr bwMode="auto">
          <a:xfrm>
            <a:off x="1295400" y="4419600"/>
            <a:ext cx="2362200" cy="990600"/>
          </a:xfrm>
          <a:prstGeom prst="wedgeRoundRectCallout">
            <a:avLst>
              <a:gd name="adj1" fmla="val 22310"/>
              <a:gd name="adj2" fmla="val -838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8" name="Text Box 61"/>
          <p:cNvSpPr txBox="1">
            <a:spLocks noChangeArrowheads="1"/>
          </p:cNvSpPr>
          <p:nvPr/>
        </p:nvSpPr>
        <p:spPr bwMode="auto">
          <a:xfrm>
            <a:off x="1431925" y="45926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状態の変化</a:t>
            </a:r>
          </a:p>
        </p:txBody>
      </p:sp>
      <p:sp>
        <p:nvSpPr>
          <p:cNvPr id="4119" name="Text Box 63"/>
          <p:cNvSpPr txBox="1">
            <a:spLocks noChangeArrowheads="1"/>
          </p:cNvSpPr>
          <p:nvPr/>
        </p:nvSpPr>
        <p:spPr bwMode="auto">
          <a:xfrm>
            <a:off x="5013325" y="1925638"/>
            <a:ext cx="3467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スタック先頭の記号を</a:t>
            </a:r>
          </a:p>
          <a:p>
            <a:r>
              <a:rPr lang="ja-JP" altLang="en-US"/>
              <a:t>　　から　　へ変化させる。</a:t>
            </a:r>
          </a:p>
        </p:txBody>
      </p:sp>
      <p:graphicFrame>
        <p:nvGraphicFramePr>
          <p:cNvPr id="4102" name="Object 2052"/>
          <p:cNvGraphicFramePr>
            <a:graphicFrameLocks noChangeAspect="1"/>
          </p:cNvGraphicFramePr>
          <p:nvPr/>
        </p:nvGraphicFramePr>
        <p:xfrm>
          <a:off x="5257800" y="2362200"/>
          <a:ext cx="254000" cy="381000"/>
        </p:xfrm>
        <a:graphic>
          <a:graphicData uri="http://schemas.openxmlformats.org/presentationml/2006/ole">
            <p:oleObj spid="_x0000_s4102" name="Equation" r:id="rId7" imgW="101520" imgH="152280" progId="Equation.DSMT4">
              <p:embed/>
            </p:oleObj>
          </a:graphicData>
        </a:graphic>
      </p:graphicFrame>
      <p:graphicFrame>
        <p:nvGraphicFramePr>
          <p:cNvPr id="4103" name="Object 2053"/>
          <p:cNvGraphicFramePr>
            <a:graphicFrameLocks noChangeAspect="1"/>
          </p:cNvGraphicFramePr>
          <p:nvPr/>
        </p:nvGraphicFramePr>
        <p:xfrm>
          <a:off x="6096000" y="2362200"/>
          <a:ext cx="381000" cy="412750"/>
        </p:xfrm>
        <a:graphic>
          <a:graphicData uri="http://schemas.openxmlformats.org/presentationml/2006/ole">
            <p:oleObj spid="_x0000_s4103" name="Equation" r:id="rId8" imgW="152280" imgH="164880" progId="Equation.DSMT4">
              <p:embed/>
            </p:oleObj>
          </a:graphicData>
        </a:graphic>
      </p:graphicFrame>
      <p:graphicFrame>
        <p:nvGraphicFramePr>
          <p:cNvPr id="4104" name="Object 2054"/>
          <p:cNvGraphicFramePr>
            <a:graphicFrameLocks noChangeAspect="1"/>
          </p:cNvGraphicFramePr>
          <p:nvPr/>
        </p:nvGraphicFramePr>
        <p:xfrm>
          <a:off x="5181600" y="2813050"/>
          <a:ext cx="2971800" cy="554038"/>
        </p:xfrm>
        <a:graphic>
          <a:graphicData uri="http://schemas.openxmlformats.org/presentationml/2006/ole">
            <p:oleObj spid="_x0000_s4104" name="Equation" r:id="rId9" imgW="1091880" imgH="203040" progId="Equation.DSMT4">
              <p:embed/>
            </p:oleObj>
          </a:graphicData>
        </a:graphic>
      </p:graphicFrame>
      <p:graphicFrame>
        <p:nvGraphicFramePr>
          <p:cNvPr id="4105" name="Object 2055"/>
          <p:cNvGraphicFramePr>
            <a:graphicFrameLocks noChangeAspect="1"/>
          </p:cNvGraphicFramePr>
          <p:nvPr/>
        </p:nvGraphicFramePr>
        <p:xfrm>
          <a:off x="4953000" y="3276600"/>
          <a:ext cx="3074988" cy="554038"/>
        </p:xfrm>
        <a:graphic>
          <a:graphicData uri="http://schemas.openxmlformats.org/presentationml/2006/ole">
            <p:oleObj spid="_x0000_s4105" name="Equation" r:id="rId10" imgW="11300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9460D4-659F-494C-AD52-E111349B3AF0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の例</a:t>
            </a:r>
          </a:p>
        </p:txBody>
      </p:sp>
      <p:sp>
        <p:nvSpPr>
          <p:cNvPr id="5136" name="Text Box 4"/>
          <p:cNvSpPr txBox="1">
            <a:spLocks noChangeArrowheads="1"/>
          </p:cNvSpPr>
          <p:nvPr/>
        </p:nvSpPr>
        <p:spPr bwMode="auto">
          <a:xfrm>
            <a:off x="685800" y="957263"/>
            <a:ext cx="110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例</a:t>
            </a:r>
          </a:p>
        </p:txBody>
      </p:sp>
      <p:sp>
        <p:nvSpPr>
          <p:cNvPr id="5137" name="Oval 5"/>
          <p:cNvSpPr>
            <a:spLocks noChangeArrowheads="1"/>
          </p:cNvSpPr>
          <p:nvPr/>
        </p:nvSpPr>
        <p:spPr bwMode="auto">
          <a:xfrm>
            <a:off x="3135313" y="22748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8" name="Oval 6"/>
          <p:cNvSpPr>
            <a:spLocks noChangeArrowheads="1"/>
          </p:cNvSpPr>
          <p:nvPr/>
        </p:nvSpPr>
        <p:spPr bwMode="auto">
          <a:xfrm>
            <a:off x="5345113" y="23510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9" name="Line 7"/>
          <p:cNvSpPr>
            <a:spLocks noChangeShapeType="1"/>
          </p:cNvSpPr>
          <p:nvPr/>
        </p:nvSpPr>
        <p:spPr bwMode="auto">
          <a:xfrm>
            <a:off x="2514600" y="2274888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0" name="Oval 8"/>
          <p:cNvSpPr>
            <a:spLocks noChangeArrowheads="1"/>
          </p:cNvSpPr>
          <p:nvPr/>
        </p:nvSpPr>
        <p:spPr bwMode="auto">
          <a:xfrm>
            <a:off x="3048000" y="2198688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3211513" y="2351088"/>
          <a:ext cx="268287" cy="381000"/>
        </p:xfrm>
        <a:graphic>
          <a:graphicData uri="http://schemas.openxmlformats.org/presentationml/2006/ole">
            <p:oleObj spid="_x0000_s5122" name="Equation" r:id="rId3" imgW="152280" imgH="215640" progId="Equation.DSMT4">
              <p:embed/>
            </p:oleObj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5486400" y="2427288"/>
          <a:ext cx="290513" cy="381000"/>
        </p:xfrm>
        <a:graphic>
          <a:graphicData uri="http://schemas.openxmlformats.org/presentationml/2006/ole">
            <p:oleObj spid="_x0000_s5123" name="Equation" r:id="rId4" imgW="164880" imgH="215640" progId="Equation.DSMT4">
              <p:embed/>
            </p:oleObj>
          </a:graphicData>
        </a:graphic>
      </p:graphicFrame>
      <p:graphicFrame>
        <p:nvGraphicFramePr>
          <p:cNvPr id="5124" name="Object 11"/>
          <p:cNvGraphicFramePr>
            <a:graphicFrameLocks noChangeAspect="1"/>
          </p:cNvGraphicFramePr>
          <p:nvPr/>
        </p:nvGraphicFramePr>
        <p:xfrm>
          <a:off x="7005638" y="838200"/>
          <a:ext cx="385762" cy="576263"/>
        </p:xfrm>
        <a:graphic>
          <a:graphicData uri="http://schemas.openxmlformats.org/presentationml/2006/ole">
            <p:oleObj spid="_x0000_s5124" name="Equation" r:id="rId5" imgW="152280" imgH="228600" progId="Equation.DSMT4">
              <p:embed/>
            </p:oleObj>
          </a:graphicData>
        </a:graphic>
      </p:graphicFrame>
      <p:graphicFrame>
        <p:nvGraphicFramePr>
          <p:cNvPr id="5125" name="Object 12"/>
          <p:cNvGraphicFramePr>
            <a:graphicFrameLocks noChangeAspect="1"/>
          </p:cNvGraphicFramePr>
          <p:nvPr/>
        </p:nvGraphicFramePr>
        <p:xfrm>
          <a:off x="2057400" y="917575"/>
          <a:ext cx="2819400" cy="465138"/>
        </p:xfrm>
        <a:graphic>
          <a:graphicData uri="http://schemas.openxmlformats.org/presentationml/2006/ole">
            <p:oleObj spid="_x0000_s5125" name="Equation" r:id="rId6" imgW="1231560" imgH="203040" progId="Equation.DSMT4">
              <p:embed/>
            </p:oleObj>
          </a:graphicData>
        </a:graphic>
      </p:graphicFrame>
      <p:sp>
        <p:nvSpPr>
          <p:cNvPr id="5141" name="Text Box 13"/>
          <p:cNvSpPr txBox="1">
            <a:spLocks noChangeArrowheads="1"/>
          </p:cNvSpPr>
          <p:nvPr/>
        </p:nvSpPr>
        <p:spPr bwMode="auto">
          <a:xfrm>
            <a:off x="4800600" y="917575"/>
            <a:ext cx="222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を認識する</a:t>
            </a:r>
            <a:r>
              <a:rPr lang="en-US" altLang="ja-JP"/>
              <a:t>PDA</a:t>
            </a:r>
          </a:p>
        </p:txBody>
      </p:sp>
      <p:graphicFrame>
        <p:nvGraphicFramePr>
          <p:cNvPr id="5126" name="Object 14"/>
          <p:cNvGraphicFramePr>
            <a:graphicFrameLocks noChangeAspect="1"/>
          </p:cNvGraphicFramePr>
          <p:nvPr/>
        </p:nvGraphicFramePr>
        <p:xfrm>
          <a:off x="1905000" y="2122488"/>
          <a:ext cx="385763" cy="576262"/>
        </p:xfrm>
        <a:graphic>
          <a:graphicData uri="http://schemas.openxmlformats.org/presentationml/2006/ole">
            <p:oleObj spid="_x0000_s5126" name="Equation" r:id="rId7" imgW="152280" imgH="228600" progId="Equation.DSMT4">
              <p:embed/>
            </p:oleObj>
          </a:graphicData>
        </a:graphic>
      </p:graphicFrame>
      <p:sp>
        <p:nvSpPr>
          <p:cNvPr id="5142" name="Oval 15"/>
          <p:cNvSpPr>
            <a:spLocks noChangeArrowheads="1"/>
          </p:cNvSpPr>
          <p:nvPr/>
        </p:nvSpPr>
        <p:spPr bwMode="auto">
          <a:xfrm>
            <a:off x="5334000" y="4114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3" name="Oval 16"/>
          <p:cNvSpPr>
            <a:spLocks noChangeArrowheads="1"/>
          </p:cNvSpPr>
          <p:nvPr/>
        </p:nvSpPr>
        <p:spPr bwMode="auto">
          <a:xfrm>
            <a:off x="3048000" y="4114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Oval 17"/>
          <p:cNvSpPr>
            <a:spLocks noChangeArrowheads="1"/>
          </p:cNvSpPr>
          <p:nvPr/>
        </p:nvSpPr>
        <p:spPr bwMode="auto">
          <a:xfrm>
            <a:off x="2971800" y="4038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7" name="Object 18"/>
          <p:cNvGraphicFramePr>
            <a:graphicFrameLocks noChangeAspect="1"/>
          </p:cNvGraphicFramePr>
          <p:nvPr/>
        </p:nvGraphicFramePr>
        <p:xfrm>
          <a:off x="5486400" y="4179888"/>
          <a:ext cx="290513" cy="403225"/>
        </p:xfrm>
        <a:graphic>
          <a:graphicData uri="http://schemas.openxmlformats.org/presentationml/2006/ole">
            <p:oleObj spid="_x0000_s5127" name="Equation" r:id="rId8" imgW="164880" imgH="228600" progId="Equation.DSMT4">
              <p:embed/>
            </p:oleObj>
          </a:graphicData>
        </a:graphic>
      </p:graphicFrame>
      <p:graphicFrame>
        <p:nvGraphicFramePr>
          <p:cNvPr id="5128" name="Object 19"/>
          <p:cNvGraphicFramePr>
            <a:graphicFrameLocks noChangeAspect="1"/>
          </p:cNvGraphicFramePr>
          <p:nvPr/>
        </p:nvGraphicFramePr>
        <p:xfrm>
          <a:off x="3124200" y="4179888"/>
          <a:ext cx="290513" cy="403225"/>
        </p:xfrm>
        <a:graphic>
          <a:graphicData uri="http://schemas.openxmlformats.org/presentationml/2006/ole">
            <p:oleObj spid="_x0000_s5128" name="Equation" r:id="rId9" imgW="164880" imgH="228600" progId="Equation.DSMT4">
              <p:embed/>
            </p:oleObj>
          </a:graphicData>
        </a:graphic>
      </p:graphicFrame>
      <p:sp>
        <p:nvSpPr>
          <p:cNvPr id="5145" name="Line 28"/>
          <p:cNvSpPr>
            <a:spLocks noChangeShapeType="1"/>
          </p:cNvSpPr>
          <p:nvPr/>
        </p:nvSpPr>
        <p:spPr bwMode="auto">
          <a:xfrm>
            <a:off x="3733800" y="2590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6" name="Line 29"/>
          <p:cNvSpPr>
            <a:spLocks noChangeShapeType="1"/>
          </p:cNvSpPr>
          <p:nvPr/>
        </p:nvSpPr>
        <p:spPr bwMode="auto">
          <a:xfrm>
            <a:off x="5638800" y="2895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7" name="Line 30"/>
          <p:cNvSpPr>
            <a:spLocks noChangeShapeType="1"/>
          </p:cNvSpPr>
          <p:nvPr/>
        </p:nvSpPr>
        <p:spPr bwMode="auto">
          <a:xfrm flipH="1">
            <a:off x="3733800" y="4419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8" name="Freeform 32"/>
          <p:cNvSpPr>
            <a:spLocks/>
          </p:cNvSpPr>
          <p:nvPr/>
        </p:nvSpPr>
        <p:spPr bwMode="auto">
          <a:xfrm>
            <a:off x="5562600" y="1714500"/>
            <a:ext cx="1282700" cy="1041400"/>
          </a:xfrm>
          <a:custGeom>
            <a:avLst/>
            <a:gdLst>
              <a:gd name="T0" fmla="*/ 0 w 808"/>
              <a:gd name="T1" fmla="*/ 1028223764 h 656"/>
              <a:gd name="T2" fmla="*/ 1088707568 w 808"/>
              <a:gd name="T3" fmla="*/ 60483752 h 656"/>
              <a:gd name="T4" fmla="*/ 1935480209 w 808"/>
              <a:gd name="T5" fmla="*/ 1391126129 h 656"/>
              <a:gd name="T6" fmla="*/ 483870052 w 808"/>
              <a:gd name="T7" fmla="*/ 1633061039 h 656"/>
              <a:gd name="T8" fmla="*/ 0 60000 65536"/>
              <a:gd name="T9" fmla="*/ 0 60000 65536"/>
              <a:gd name="T10" fmla="*/ 0 60000 65536"/>
              <a:gd name="T11" fmla="*/ 0 60000 65536"/>
              <a:gd name="T12" fmla="*/ 0 w 808"/>
              <a:gd name="T13" fmla="*/ 0 h 656"/>
              <a:gd name="T14" fmla="*/ 808 w 808"/>
              <a:gd name="T15" fmla="*/ 656 h 6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8" h="656">
                <a:moveTo>
                  <a:pt x="0" y="408"/>
                </a:moveTo>
                <a:cubicBezTo>
                  <a:pt x="152" y="204"/>
                  <a:pt x="304" y="0"/>
                  <a:pt x="432" y="24"/>
                </a:cubicBezTo>
                <a:cubicBezTo>
                  <a:pt x="560" y="48"/>
                  <a:pt x="808" y="448"/>
                  <a:pt x="768" y="552"/>
                </a:cubicBezTo>
                <a:cubicBezTo>
                  <a:pt x="728" y="656"/>
                  <a:pt x="460" y="652"/>
                  <a:pt x="192" y="6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9" name="Freeform 33"/>
          <p:cNvSpPr>
            <a:spLocks/>
          </p:cNvSpPr>
          <p:nvPr/>
        </p:nvSpPr>
        <p:spPr bwMode="auto">
          <a:xfrm>
            <a:off x="5715000" y="3886200"/>
            <a:ext cx="1409700" cy="1473200"/>
          </a:xfrm>
          <a:custGeom>
            <a:avLst/>
            <a:gdLst>
              <a:gd name="T0" fmla="*/ 241935033 w 888"/>
              <a:gd name="T1" fmla="*/ 725805007 h 928"/>
              <a:gd name="T2" fmla="*/ 1814512795 w 888"/>
              <a:gd name="T3" fmla="*/ 241935036 h 928"/>
              <a:gd name="T4" fmla="*/ 1935480262 w 888"/>
              <a:gd name="T5" fmla="*/ 2147483647 h 928"/>
              <a:gd name="T6" fmla="*/ 0 w 888"/>
              <a:gd name="T7" fmla="*/ 1209675079 h 928"/>
              <a:gd name="T8" fmla="*/ 0 60000 65536"/>
              <a:gd name="T9" fmla="*/ 0 60000 65536"/>
              <a:gd name="T10" fmla="*/ 0 60000 65536"/>
              <a:gd name="T11" fmla="*/ 0 60000 65536"/>
              <a:gd name="T12" fmla="*/ 0 w 888"/>
              <a:gd name="T13" fmla="*/ 0 h 928"/>
              <a:gd name="T14" fmla="*/ 888 w 888"/>
              <a:gd name="T15" fmla="*/ 928 h 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8" h="928">
                <a:moveTo>
                  <a:pt x="96" y="288"/>
                </a:moveTo>
                <a:cubicBezTo>
                  <a:pt x="352" y="144"/>
                  <a:pt x="608" y="0"/>
                  <a:pt x="720" y="96"/>
                </a:cubicBezTo>
                <a:cubicBezTo>
                  <a:pt x="832" y="192"/>
                  <a:pt x="888" y="800"/>
                  <a:pt x="768" y="864"/>
                </a:cubicBezTo>
                <a:cubicBezTo>
                  <a:pt x="648" y="928"/>
                  <a:pt x="324" y="704"/>
                  <a:pt x="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0" name="Line 34"/>
          <p:cNvSpPr>
            <a:spLocks noChangeShapeType="1"/>
          </p:cNvSpPr>
          <p:nvPr/>
        </p:nvSpPr>
        <p:spPr bwMode="auto">
          <a:xfrm flipH="1">
            <a:off x="5867400" y="2743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1" name="Line 35"/>
          <p:cNvSpPr>
            <a:spLocks noChangeShapeType="1"/>
          </p:cNvSpPr>
          <p:nvPr/>
        </p:nvSpPr>
        <p:spPr bwMode="auto">
          <a:xfrm flipH="1" flipV="1">
            <a:off x="5638800" y="4572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29" name="Object 36"/>
          <p:cNvGraphicFramePr>
            <a:graphicFrameLocks noChangeAspect="1"/>
          </p:cNvGraphicFramePr>
          <p:nvPr/>
        </p:nvGraphicFramePr>
        <p:xfrm>
          <a:off x="3873500" y="2209800"/>
          <a:ext cx="1092200" cy="403225"/>
        </p:xfrm>
        <a:graphic>
          <a:graphicData uri="http://schemas.openxmlformats.org/presentationml/2006/ole">
            <p:oleObj spid="_x0000_s5129" name="Equation" r:id="rId10" imgW="545760" imgH="203040" progId="Equation.DSMT4">
              <p:embed/>
            </p:oleObj>
          </a:graphicData>
        </a:graphic>
      </p:graphicFrame>
      <p:graphicFrame>
        <p:nvGraphicFramePr>
          <p:cNvPr id="5130" name="Object 37"/>
          <p:cNvGraphicFramePr>
            <a:graphicFrameLocks noChangeAspect="1"/>
          </p:cNvGraphicFramePr>
          <p:nvPr/>
        </p:nvGraphicFramePr>
        <p:xfrm>
          <a:off x="6629400" y="1828800"/>
          <a:ext cx="1092200" cy="403225"/>
        </p:xfrm>
        <a:graphic>
          <a:graphicData uri="http://schemas.openxmlformats.org/presentationml/2006/ole">
            <p:oleObj spid="_x0000_s5130" name="Equation" r:id="rId11" imgW="545760" imgH="203040" progId="Equation.DSMT4">
              <p:embed/>
            </p:oleObj>
          </a:graphicData>
        </a:graphic>
      </p:graphicFrame>
      <p:graphicFrame>
        <p:nvGraphicFramePr>
          <p:cNvPr id="5131" name="Object 38"/>
          <p:cNvGraphicFramePr>
            <a:graphicFrameLocks noChangeAspect="1"/>
          </p:cNvGraphicFramePr>
          <p:nvPr/>
        </p:nvGraphicFramePr>
        <p:xfrm>
          <a:off x="5816600" y="3276600"/>
          <a:ext cx="1041400" cy="403225"/>
        </p:xfrm>
        <a:graphic>
          <a:graphicData uri="http://schemas.openxmlformats.org/presentationml/2006/ole">
            <p:oleObj spid="_x0000_s5131" name="Equation" r:id="rId12" imgW="520560" imgH="203040" progId="Equation.DSMT4">
              <p:embed/>
            </p:oleObj>
          </a:graphicData>
        </a:graphic>
      </p:graphicFrame>
      <p:graphicFrame>
        <p:nvGraphicFramePr>
          <p:cNvPr id="5132" name="Object 39"/>
          <p:cNvGraphicFramePr>
            <a:graphicFrameLocks noChangeAspect="1"/>
          </p:cNvGraphicFramePr>
          <p:nvPr/>
        </p:nvGraphicFramePr>
        <p:xfrm>
          <a:off x="7086600" y="4495800"/>
          <a:ext cx="1041400" cy="403225"/>
        </p:xfrm>
        <a:graphic>
          <a:graphicData uri="http://schemas.openxmlformats.org/presentationml/2006/ole">
            <p:oleObj spid="_x0000_s5132" name="Equation" r:id="rId13" imgW="520560" imgH="203040" progId="Equation.DSMT4">
              <p:embed/>
            </p:oleObj>
          </a:graphicData>
        </a:graphic>
      </p:graphicFrame>
      <p:graphicFrame>
        <p:nvGraphicFramePr>
          <p:cNvPr id="5133" name="Object 40"/>
          <p:cNvGraphicFramePr>
            <a:graphicFrameLocks noChangeAspect="1"/>
          </p:cNvGraphicFramePr>
          <p:nvPr/>
        </p:nvGraphicFramePr>
        <p:xfrm>
          <a:off x="4038600" y="4419600"/>
          <a:ext cx="1092200" cy="403225"/>
        </p:xfrm>
        <a:graphic>
          <a:graphicData uri="http://schemas.openxmlformats.org/presentationml/2006/ole">
            <p:oleObj spid="_x0000_s5133" name="Equation" r:id="rId14" imgW="5457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B78C7-F97B-4ECF-A9F1-98B50379BD52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形式的定義</a:t>
            </a: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219200" y="762000"/>
          <a:ext cx="3343275" cy="576263"/>
        </p:xfrm>
        <a:graphic>
          <a:graphicData uri="http://schemas.openxmlformats.org/presentationml/2006/ole">
            <p:oleObj spid="_x0000_s6146" name="Equation" r:id="rId3" imgW="1320480" imgH="228600" progId="Equation.DSMT4">
              <p:embed/>
            </p:oleObj>
          </a:graphicData>
        </a:graphic>
      </p:graphicFrame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1752600" y="1676400"/>
          <a:ext cx="2797175" cy="576263"/>
        </p:xfrm>
        <a:graphic>
          <a:graphicData uri="http://schemas.openxmlformats.org/presentationml/2006/ole">
            <p:oleObj spid="_x0000_s6147" name="Equation" r:id="rId4" imgW="1104840" imgH="228600" progId="Equation.DSMT4">
              <p:embed/>
            </p:oleObj>
          </a:graphicData>
        </a:graphic>
      </p:graphicFrame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1295400" y="12954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</a:t>
            </a:r>
          </a:p>
        </p:txBody>
      </p:sp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1752600" y="2306638"/>
          <a:ext cx="1446213" cy="512762"/>
        </p:xfrm>
        <a:graphic>
          <a:graphicData uri="http://schemas.openxmlformats.org/presentationml/2006/ole">
            <p:oleObj spid="_x0000_s6148" name="Equation" r:id="rId5" imgW="571320" imgH="203040" progId="Equation.DSMT4">
              <p:embed/>
            </p:oleObj>
          </a:graphicData>
        </a:graphic>
      </p:graphicFrame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495800" y="1752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（状態集合）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495800" y="2286000"/>
            <a:ext cx="286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（入力アルファベット）</a:t>
            </a:r>
          </a:p>
        </p:txBody>
      </p:sp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1752600" y="2743200"/>
          <a:ext cx="1543050" cy="512763"/>
        </p:xfrm>
        <a:graphic>
          <a:graphicData uri="http://schemas.openxmlformats.org/presentationml/2006/ole">
            <p:oleObj spid="_x0000_s6149" name="Equation" r:id="rId6" imgW="609480" imgH="203040" progId="Equation.DSMT4">
              <p:embed/>
            </p:oleObj>
          </a:graphicData>
        </a:graphic>
      </p:graphicFrame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323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（スタックアルファベット）</a:t>
            </a:r>
          </a:p>
        </p:txBody>
      </p:sp>
      <p:sp>
        <p:nvSpPr>
          <p:cNvPr id="6158" name="AutoShape 15"/>
          <p:cNvSpPr>
            <a:spLocks noChangeArrowheads="1"/>
          </p:cNvSpPr>
          <p:nvPr/>
        </p:nvSpPr>
        <p:spPr bwMode="auto">
          <a:xfrm>
            <a:off x="2971800" y="3276600"/>
            <a:ext cx="3733800" cy="838200"/>
          </a:xfrm>
          <a:prstGeom prst="wedgeRoundRectCallout">
            <a:avLst>
              <a:gd name="adj1" fmla="val -50468"/>
              <a:gd name="adj2" fmla="val -642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3124200" y="3276600"/>
            <a:ext cx="2935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スタックの“底”を表す</a:t>
            </a:r>
          </a:p>
          <a:p>
            <a:r>
              <a:rPr lang="ja-JP" altLang="en-US"/>
              <a:t>特別な記号。</a:t>
            </a:r>
          </a:p>
        </p:txBody>
      </p:sp>
      <p:graphicFrame>
        <p:nvGraphicFramePr>
          <p:cNvPr id="6150" name="Object 18"/>
          <p:cNvGraphicFramePr>
            <a:graphicFrameLocks noChangeAspect="1"/>
          </p:cNvGraphicFramePr>
          <p:nvPr/>
        </p:nvGraphicFramePr>
        <p:xfrm>
          <a:off x="1981200" y="4038600"/>
          <a:ext cx="385763" cy="576263"/>
        </p:xfrm>
        <a:graphic>
          <a:graphicData uri="http://schemas.openxmlformats.org/presentationml/2006/ole">
            <p:oleObj spid="_x0000_s6150" name="Equation" r:id="rId7" imgW="152280" imgH="228600" progId="Equation.DSMT4">
              <p:embed/>
            </p:oleObj>
          </a:graphicData>
        </a:graphic>
      </p:graphicFrame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648200" y="4191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（初期状態）</a:t>
            </a:r>
          </a:p>
        </p:txBody>
      </p:sp>
      <p:graphicFrame>
        <p:nvGraphicFramePr>
          <p:cNvPr id="6151" name="Object 20"/>
          <p:cNvGraphicFramePr>
            <a:graphicFrameLocks noChangeAspect="1"/>
          </p:cNvGraphicFramePr>
          <p:nvPr/>
        </p:nvGraphicFramePr>
        <p:xfrm>
          <a:off x="1600200" y="4495800"/>
          <a:ext cx="1863725" cy="576263"/>
        </p:xfrm>
        <a:graphic>
          <a:graphicData uri="http://schemas.openxmlformats.org/presentationml/2006/ole">
            <p:oleObj spid="_x0000_s6151" name="Equation" r:id="rId8" imgW="736560" imgH="228600" progId="Equation.DSMT4">
              <p:embed/>
            </p:oleObj>
          </a:graphicData>
        </a:graphic>
      </p:graphicFrame>
      <p:sp>
        <p:nvSpPr>
          <p:cNvPr id="6161" name="Text Box 21"/>
          <p:cNvSpPr txBox="1">
            <a:spLocks noChangeArrowheads="1"/>
          </p:cNvSpPr>
          <p:nvPr/>
        </p:nvSpPr>
        <p:spPr bwMode="auto">
          <a:xfrm>
            <a:off x="4724400" y="4495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（受理状態）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09A95-7B27-4249-909E-B462CD022C4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81000" y="1447800"/>
          <a:ext cx="7924800" cy="3200400"/>
        </p:xfrm>
        <a:graphic>
          <a:graphicData uri="http://schemas.openxmlformats.org/presentationml/2006/ole">
            <p:oleObj spid="_x0000_s7170" name="Equation" r:id="rId3" imgW="4267080" imgH="1574640" progId="Equation.DSMT4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762000" y="685800"/>
          <a:ext cx="422275" cy="533400"/>
        </p:xfrm>
        <a:graphic>
          <a:graphicData uri="http://schemas.openxmlformats.org/presentationml/2006/ole">
            <p:oleObj spid="_x0000_s7171" name="Equation" r:id="rId4" imgW="139680" imgH="177480" progId="Equation.DSMT4">
              <p:embed/>
            </p:oleObj>
          </a:graphicData>
        </a:graphic>
      </p:graphicFrame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143000" y="685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状態遷移関数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6443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この表において、空白は空集合　　を表している。</a:t>
            </a:r>
          </a:p>
        </p:txBody>
      </p:sp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4960938" y="5486400"/>
          <a:ext cx="296862" cy="431800"/>
        </p:xfrm>
        <a:graphic>
          <a:graphicData uri="http://schemas.openxmlformats.org/presentationml/2006/ole">
            <p:oleObj spid="_x0000_s7172" name="Equation" r:id="rId5" imgW="1396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7CD51-36C0-43DA-8627-58627695756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の状態遷移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381000" y="685800"/>
          <a:ext cx="1482725" cy="377825"/>
        </p:xfrm>
        <a:graphic>
          <a:graphicData uri="http://schemas.openxmlformats.org/presentationml/2006/ole">
            <p:oleObj spid="_x0000_s8194" name="Equation" r:id="rId3" imgW="647640" imgH="164880" progId="Equation.DSMT4">
              <p:embed/>
            </p:oleObj>
          </a:graphicData>
        </a:graphic>
      </p:graphicFrame>
      <p:sp>
        <p:nvSpPr>
          <p:cNvPr id="8219" name="Text Box 4"/>
          <p:cNvSpPr txBox="1">
            <a:spLocks noChangeArrowheads="1"/>
          </p:cNvSpPr>
          <p:nvPr/>
        </p:nvSpPr>
        <p:spPr bwMode="auto">
          <a:xfrm>
            <a:off x="1811338" y="685800"/>
            <a:ext cx="221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による状態遷移</a:t>
            </a:r>
          </a:p>
        </p:txBody>
      </p:sp>
      <p:sp>
        <p:nvSpPr>
          <p:cNvPr id="8220" name="Oval 5"/>
          <p:cNvSpPr>
            <a:spLocks noChangeArrowheads="1"/>
          </p:cNvSpPr>
          <p:nvPr/>
        </p:nvSpPr>
        <p:spPr bwMode="auto">
          <a:xfrm>
            <a:off x="1001713" y="1371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1" name="Oval 6"/>
          <p:cNvSpPr>
            <a:spLocks noChangeArrowheads="1"/>
          </p:cNvSpPr>
          <p:nvPr/>
        </p:nvSpPr>
        <p:spPr bwMode="auto">
          <a:xfrm>
            <a:off x="914400" y="1295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1077913" y="1447800"/>
          <a:ext cx="268287" cy="381000"/>
        </p:xfrm>
        <a:graphic>
          <a:graphicData uri="http://schemas.openxmlformats.org/presentationml/2006/ole">
            <p:oleObj spid="_x0000_s8195" name="Equation" r:id="rId4" imgW="152280" imgH="215640" progId="Equation.DSMT4">
              <p:embed/>
            </p:oleObj>
          </a:graphicData>
        </a:graphic>
      </p:graphicFrame>
      <p:sp>
        <p:nvSpPr>
          <p:cNvPr id="8222" name="Line 8"/>
          <p:cNvSpPr>
            <a:spLocks noChangeShapeType="1"/>
          </p:cNvSpPr>
          <p:nvPr/>
        </p:nvSpPr>
        <p:spPr bwMode="auto">
          <a:xfrm>
            <a:off x="381000" y="160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3" name="Rectangle 9"/>
          <p:cNvSpPr>
            <a:spLocks noChangeArrowheads="1"/>
          </p:cNvSpPr>
          <p:nvPr/>
        </p:nvSpPr>
        <p:spPr bwMode="auto">
          <a:xfrm>
            <a:off x="2743200" y="2209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4" name="Text Box 11"/>
          <p:cNvSpPr txBox="1">
            <a:spLocks noChangeArrowheads="1"/>
          </p:cNvSpPr>
          <p:nvPr/>
        </p:nvSpPr>
        <p:spPr bwMode="auto">
          <a:xfrm>
            <a:off x="304800" y="2112963"/>
            <a:ext cx="54927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</a:t>
            </a:r>
          </a:p>
        </p:txBody>
      </p:sp>
      <p:sp>
        <p:nvSpPr>
          <p:cNvPr id="8225" name="Line 12"/>
          <p:cNvSpPr>
            <a:spLocks noChangeShapeType="1"/>
          </p:cNvSpPr>
          <p:nvPr/>
        </p:nvSpPr>
        <p:spPr bwMode="auto">
          <a:xfrm>
            <a:off x="1600200" y="167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6" name="AutoShape 13"/>
          <p:cNvSpPr>
            <a:spLocks noChangeArrowheads="1"/>
          </p:cNvSpPr>
          <p:nvPr/>
        </p:nvSpPr>
        <p:spPr bwMode="auto">
          <a:xfrm>
            <a:off x="1066800" y="21336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7" name="Oval 15"/>
          <p:cNvSpPr>
            <a:spLocks noChangeArrowheads="1"/>
          </p:cNvSpPr>
          <p:nvPr/>
        </p:nvSpPr>
        <p:spPr bwMode="auto">
          <a:xfrm>
            <a:off x="2590800" y="1371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28" name="AutoShape 16"/>
          <p:cNvSpPr>
            <a:spLocks noChangeArrowheads="1"/>
          </p:cNvSpPr>
          <p:nvPr/>
        </p:nvSpPr>
        <p:spPr bwMode="auto">
          <a:xfrm>
            <a:off x="2743200" y="25908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6" name="Object 17"/>
          <p:cNvGraphicFramePr>
            <a:graphicFrameLocks noChangeAspect="1"/>
          </p:cNvGraphicFramePr>
          <p:nvPr/>
        </p:nvGraphicFramePr>
        <p:xfrm>
          <a:off x="2808288" y="1512888"/>
          <a:ext cx="290512" cy="404812"/>
        </p:xfrm>
        <a:graphic>
          <a:graphicData uri="http://schemas.openxmlformats.org/presentationml/2006/ole">
            <p:oleObj spid="_x0000_s8196" name="Equation" r:id="rId5" imgW="164880" imgH="228600" progId="Equation.DSMT4">
              <p:embed/>
            </p:oleObj>
          </a:graphicData>
        </a:graphic>
      </p:graphicFrame>
      <p:graphicFrame>
        <p:nvGraphicFramePr>
          <p:cNvPr id="8197" name="Object 18"/>
          <p:cNvGraphicFramePr>
            <a:graphicFrameLocks noChangeAspect="1"/>
          </p:cNvGraphicFramePr>
          <p:nvPr/>
        </p:nvGraphicFramePr>
        <p:xfrm>
          <a:off x="2819400" y="2286000"/>
          <a:ext cx="201613" cy="314325"/>
        </p:xfrm>
        <a:graphic>
          <a:graphicData uri="http://schemas.openxmlformats.org/presentationml/2006/ole">
            <p:oleObj spid="_x0000_s8197" name="Equation" r:id="rId6" imgW="114120" imgH="177480" progId="Equation.DSMT4">
              <p:embed/>
            </p:oleObj>
          </a:graphicData>
        </a:graphic>
      </p:graphicFrame>
      <p:sp>
        <p:nvSpPr>
          <p:cNvPr id="8229" name="Line 19"/>
          <p:cNvSpPr>
            <a:spLocks noChangeShapeType="1"/>
          </p:cNvSpPr>
          <p:nvPr/>
        </p:nvSpPr>
        <p:spPr bwMode="auto">
          <a:xfrm>
            <a:off x="3276600" y="167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0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31" name="Oval 22"/>
          <p:cNvSpPr>
            <a:spLocks noChangeArrowheads="1"/>
          </p:cNvSpPr>
          <p:nvPr/>
        </p:nvSpPr>
        <p:spPr bwMode="auto">
          <a:xfrm>
            <a:off x="4267200" y="1371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32" name="AutoShape 23"/>
          <p:cNvSpPr>
            <a:spLocks noChangeArrowheads="1"/>
          </p:cNvSpPr>
          <p:nvPr/>
        </p:nvSpPr>
        <p:spPr bwMode="auto">
          <a:xfrm>
            <a:off x="4419600" y="30480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8" name="Object 24"/>
          <p:cNvGraphicFramePr>
            <a:graphicFrameLocks noChangeAspect="1"/>
          </p:cNvGraphicFramePr>
          <p:nvPr/>
        </p:nvGraphicFramePr>
        <p:xfrm>
          <a:off x="4484688" y="1512888"/>
          <a:ext cx="290512" cy="404812"/>
        </p:xfrm>
        <a:graphic>
          <a:graphicData uri="http://schemas.openxmlformats.org/presentationml/2006/ole">
            <p:oleObj spid="_x0000_s8198" name="Equation" r:id="rId7" imgW="164880" imgH="228600" progId="Equation.DSMT4">
              <p:embed/>
            </p:oleObj>
          </a:graphicData>
        </a:graphic>
      </p:graphicFrame>
      <p:graphicFrame>
        <p:nvGraphicFramePr>
          <p:cNvPr id="8199" name="Object 25"/>
          <p:cNvGraphicFramePr>
            <a:graphicFrameLocks noChangeAspect="1"/>
          </p:cNvGraphicFramePr>
          <p:nvPr/>
        </p:nvGraphicFramePr>
        <p:xfrm>
          <a:off x="4495800" y="2743200"/>
          <a:ext cx="201613" cy="314325"/>
        </p:xfrm>
        <a:graphic>
          <a:graphicData uri="http://schemas.openxmlformats.org/presentationml/2006/ole">
            <p:oleObj spid="_x0000_s8199" name="Equation" r:id="rId8" imgW="114120" imgH="177480" progId="Equation.DSMT4">
              <p:embed/>
            </p:oleObj>
          </a:graphicData>
        </a:graphic>
      </p:graphicFrame>
      <p:sp>
        <p:nvSpPr>
          <p:cNvPr id="8233" name="Rectangle 26"/>
          <p:cNvSpPr>
            <a:spLocks noChangeArrowheads="1"/>
          </p:cNvSpPr>
          <p:nvPr/>
        </p:nvSpPr>
        <p:spPr bwMode="auto">
          <a:xfrm>
            <a:off x="4419600" y="2286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0" name="Object 27"/>
          <p:cNvGraphicFramePr>
            <a:graphicFrameLocks noChangeAspect="1"/>
          </p:cNvGraphicFramePr>
          <p:nvPr/>
        </p:nvGraphicFramePr>
        <p:xfrm>
          <a:off x="4495800" y="2286000"/>
          <a:ext cx="254000" cy="352425"/>
        </p:xfrm>
        <a:graphic>
          <a:graphicData uri="http://schemas.openxmlformats.org/presentationml/2006/ole">
            <p:oleObj spid="_x0000_s8200" name="Equation" r:id="rId9" imgW="126720" imgH="177480" progId="Equation.DSMT4">
              <p:embed/>
            </p:oleObj>
          </a:graphicData>
        </a:graphic>
      </p:graphicFrame>
      <p:sp>
        <p:nvSpPr>
          <p:cNvPr id="8234" name="Rectangle 28"/>
          <p:cNvSpPr>
            <a:spLocks noChangeArrowheads="1"/>
          </p:cNvSpPr>
          <p:nvPr/>
        </p:nvSpPr>
        <p:spPr bwMode="auto">
          <a:xfrm>
            <a:off x="5943600" y="2895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35" name="Oval 29"/>
          <p:cNvSpPr>
            <a:spLocks noChangeArrowheads="1"/>
          </p:cNvSpPr>
          <p:nvPr/>
        </p:nvSpPr>
        <p:spPr bwMode="auto">
          <a:xfrm>
            <a:off x="5791200" y="1295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36" name="AutoShape 30"/>
          <p:cNvSpPr>
            <a:spLocks noChangeArrowheads="1"/>
          </p:cNvSpPr>
          <p:nvPr/>
        </p:nvSpPr>
        <p:spPr bwMode="auto">
          <a:xfrm>
            <a:off x="5943600" y="32766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1" name="Object 31"/>
          <p:cNvGraphicFramePr>
            <a:graphicFrameLocks noChangeAspect="1"/>
          </p:cNvGraphicFramePr>
          <p:nvPr/>
        </p:nvGraphicFramePr>
        <p:xfrm>
          <a:off x="6008688" y="1436688"/>
          <a:ext cx="290512" cy="404812"/>
        </p:xfrm>
        <a:graphic>
          <a:graphicData uri="http://schemas.openxmlformats.org/presentationml/2006/ole">
            <p:oleObj spid="_x0000_s8201" name="Equation" r:id="rId10" imgW="164880" imgH="228600" progId="Equation.DSMT4">
              <p:embed/>
            </p:oleObj>
          </a:graphicData>
        </a:graphic>
      </p:graphicFrame>
      <p:graphicFrame>
        <p:nvGraphicFramePr>
          <p:cNvPr id="8202" name="Object 32"/>
          <p:cNvGraphicFramePr>
            <a:graphicFrameLocks noChangeAspect="1"/>
          </p:cNvGraphicFramePr>
          <p:nvPr/>
        </p:nvGraphicFramePr>
        <p:xfrm>
          <a:off x="6019800" y="2971800"/>
          <a:ext cx="201613" cy="314325"/>
        </p:xfrm>
        <a:graphic>
          <a:graphicData uri="http://schemas.openxmlformats.org/presentationml/2006/ole">
            <p:oleObj spid="_x0000_s8202" name="Equation" r:id="rId11" imgW="114120" imgH="177480" progId="Equation.DSMT4">
              <p:embed/>
            </p:oleObj>
          </a:graphicData>
        </a:graphic>
      </p:graphicFrame>
      <p:sp>
        <p:nvSpPr>
          <p:cNvPr id="8237" name="Rectangle 33"/>
          <p:cNvSpPr>
            <a:spLocks noChangeArrowheads="1"/>
          </p:cNvSpPr>
          <p:nvPr/>
        </p:nvSpPr>
        <p:spPr bwMode="auto">
          <a:xfrm>
            <a:off x="59436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3" name="Object 34"/>
          <p:cNvGraphicFramePr>
            <a:graphicFrameLocks noChangeAspect="1"/>
          </p:cNvGraphicFramePr>
          <p:nvPr/>
        </p:nvGraphicFramePr>
        <p:xfrm>
          <a:off x="6019800" y="2514600"/>
          <a:ext cx="254000" cy="352425"/>
        </p:xfrm>
        <a:graphic>
          <a:graphicData uri="http://schemas.openxmlformats.org/presentationml/2006/ole">
            <p:oleObj spid="_x0000_s8203" name="Equation" r:id="rId12" imgW="126720" imgH="177480" progId="Equation.DSMT4">
              <p:embed/>
            </p:oleObj>
          </a:graphicData>
        </a:graphic>
      </p:graphicFrame>
      <p:sp>
        <p:nvSpPr>
          <p:cNvPr id="8238" name="Line 35"/>
          <p:cNvSpPr>
            <a:spLocks noChangeShapeType="1"/>
          </p:cNvSpPr>
          <p:nvPr/>
        </p:nvSpPr>
        <p:spPr bwMode="auto">
          <a:xfrm>
            <a:off x="49530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9" name="Rectangle 36"/>
          <p:cNvSpPr>
            <a:spLocks noChangeArrowheads="1"/>
          </p:cNvSpPr>
          <p:nvPr/>
        </p:nvSpPr>
        <p:spPr bwMode="auto">
          <a:xfrm>
            <a:off x="5943600" y="2133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4" name="Object 38"/>
          <p:cNvGraphicFramePr>
            <a:graphicFrameLocks noChangeAspect="1"/>
          </p:cNvGraphicFramePr>
          <p:nvPr/>
        </p:nvGraphicFramePr>
        <p:xfrm>
          <a:off x="6019800" y="2133600"/>
          <a:ext cx="254000" cy="352425"/>
        </p:xfrm>
        <a:graphic>
          <a:graphicData uri="http://schemas.openxmlformats.org/presentationml/2006/ole">
            <p:oleObj spid="_x0000_s8204" name="Equation" r:id="rId13" imgW="126720" imgH="177480" progId="Equation.DSMT4">
              <p:embed/>
            </p:oleObj>
          </a:graphicData>
        </a:graphic>
      </p:graphicFrame>
      <p:graphicFrame>
        <p:nvGraphicFramePr>
          <p:cNvPr id="8205" name="Object 39"/>
          <p:cNvGraphicFramePr>
            <a:graphicFrameLocks noChangeAspect="1"/>
          </p:cNvGraphicFramePr>
          <p:nvPr/>
        </p:nvGraphicFramePr>
        <p:xfrm>
          <a:off x="1600200" y="1371600"/>
          <a:ext cx="990600" cy="365125"/>
        </p:xfrm>
        <a:graphic>
          <a:graphicData uri="http://schemas.openxmlformats.org/presentationml/2006/ole">
            <p:oleObj spid="_x0000_s8205" name="Equation" r:id="rId14" imgW="545760" imgH="203040" progId="Equation.DSMT4">
              <p:embed/>
            </p:oleObj>
          </a:graphicData>
        </a:graphic>
      </p:graphicFrame>
      <p:graphicFrame>
        <p:nvGraphicFramePr>
          <p:cNvPr id="8206" name="Object 40"/>
          <p:cNvGraphicFramePr>
            <a:graphicFrameLocks noChangeAspect="1"/>
          </p:cNvGraphicFramePr>
          <p:nvPr/>
        </p:nvGraphicFramePr>
        <p:xfrm>
          <a:off x="3276600" y="1295400"/>
          <a:ext cx="838200" cy="309563"/>
        </p:xfrm>
        <a:graphic>
          <a:graphicData uri="http://schemas.openxmlformats.org/presentationml/2006/ole">
            <p:oleObj spid="_x0000_s8206" name="Equation" r:id="rId15" imgW="545760" imgH="203040" progId="Equation.DSMT4">
              <p:embed/>
            </p:oleObj>
          </a:graphicData>
        </a:graphic>
      </p:graphicFrame>
      <p:graphicFrame>
        <p:nvGraphicFramePr>
          <p:cNvPr id="8207" name="Object 41"/>
          <p:cNvGraphicFramePr>
            <a:graphicFrameLocks noChangeAspect="1"/>
          </p:cNvGraphicFramePr>
          <p:nvPr/>
        </p:nvGraphicFramePr>
        <p:xfrm>
          <a:off x="4953000" y="1295400"/>
          <a:ext cx="838200" cy="309563"/>
        </p:xfrm>
        <a:graphic>
          <a:graphicData uri="http://schemas.openxmlformats.org/presentationml/2006/ole">
            <p:oleObj spid="_x0000_s8207" name="Equation" r:id="rId16" imgW="545760" imgH="203040" progId="Equation.DSMT4">
              <p:embed/>
            </p:oleObj>
          </a:graphicData>
        </a:graphic>
      </p:graphicFrame>
      <p:sp>
        <p:nvSpPr>
          <p:cNvPr id="8240" name="Line 42"/>
          <p:cNvSpPr>
            <a:spLocks noChangeShapeType="1"/>
          </p:cNvSpPr>
          <p:nvPr/>
        </p:nvSpPr>
        <p:spPr bwMode="auto">
          <a:xfrm flipH="1">
            <a:off x="2514600" y="2743200"/>
            <a:ext cx="3200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41" name="Rectangle 43"/>
          <p:cNvSpPr>
            <a:spLocks noChangeArrowheads="1"/>
          </p:cNvSpPr>
          <p:nvPr/>
        </p:nvSpPr>
        <p:spPr bwMode="auto">
          <a:xfrm>
            <a:off x="1524000" y="5638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42" name="Oval 44"/>
          <p:cNvSpPr>
            <a:spLocks noChangeArrowheads="1"/>
          </p:cNvSpPr>
          <p:nvPr/>
        </p:nvSpPr>
        <p:spPr bwMode="auto">
          <a:xfrm>
            <a:off x="1371600" y="4495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43" name="AutoShape 45"/>
          <p:cNvSpPr>
            <a:spLocks noChangeArrowheads="1"/>
          </p:cNvSpPr>
          <p:nvPr/>
        </p:nvSpPr>
        <p:spPr bwMode="auto">
          <a:xfrm>
            <a:off x="1524000" y="60198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8" name="Object 46"/>
          <p:cNvGraphicFramePr>
            <a:graphicFrameLocks noChangeAspect="1"/>
          </p:cNvGraphicFramePr>
          <p:nvPr/>
        </p:nvGraphicFramePr>
        <p:xfrm>
          <a:off x="1600200" y="4648200"/>
          <a:ext cx="290513" cy="404813"/>
        </p:xfrm>
        <a:graphic>
          <a:graphicData uri="http://schemas.openxmlformats.org/presentationml/2006/ole">
            <p:oleObj spid="_x0000_s8208" name="Equation" r:id="rId17" imgW="164880" imgH="228600" progId="Equation.DSMT4">
              <p:embed/>
            </p:oleObj>
          </a:graphicData>
        </a:graphic>
      </p:graphicFrame>
      <p:graphicFrame>
        <p:nvGraphicFramePr>
          <p:cNvPr id="8209" name="Object 47"/>
          <p:cNvGraphicFramePr>
            <a:graphicFrameLocks noChangeAspect="1"/>
          </p:cNvGraphicFramePr>
          <p:nvPr/>
        </p:nvGraphicFramePr>
        <p:xfrm>
          <a:off x="1600200" y="5715000"/>
          <a:ext cx="201613" cy="314325"/>
        </p:xfrm>
        <a:graphic>
          <a:graphicData uri="http://schemas.openxmlformats.org/presentationml/2006/ole">
            <p:oleObj spid="_x0000_s8209" name="Equation" r:id="rId18" imgW="114120" imgH="177480" progId="Equation.DSMT4">
              <p:embed/>
            </p:oleObj>
          </a:graphicData>
        </a:graphic>
      </p:graphicFrame>
      <p:sp>
        <p:nvSpPr>
          <p:cNvPr id="8244" name="Rectangle 48"/>
          <p:cNvSpPr>
            <a:spLocks noChangeArrowheads="1"/>
          </p:cNvSpPr>
          <p:nvPr/>
        </p:nvSpPr>
        <p:spPr bwMode="auto">
          <a:xfrm>
            <a:off x="1524000" y="5257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10" name="Object 49"/>
          <p:cNvGraphicFramePr>
            <a:graphicFrameLocks noChangeAspect="1"/>
          </p:cNvGraphicFramePr>
          <p:nvPr/>
        </p:nvGraphicFramePr>
        <p:xfrm>
          <a:off x="1600200" y="5257800"/>
          <a:ext cx="254000" cy="352425"/>
        </p:xfrm>
        <a:graphic>
          <a:graphicData uri="http://schemas.openxmlformats.org/presentationml/2006/ole">
            <p:oleObj spid="_x0000_s8210" name="Equation" r:id="rId19" imgW="126720" imgH="177480" progId="Equation.DSMT4">
              <p:embed/>
            </p:oleObj>
          </a:graphicData>
        </a:graphic>
      </p:graphicFrame>
      <p:graphicFrame>
        <p:nvGraphicFramePr>
          <p:cNvPr id="8211" name="Object 52"/>
          <p:cNvGraphicFramePr>
            <a:graphicFrameLocks noChangeAspect="1"/>
          </p:cNvGraphicFramePr>
          <p:nvPr/>
        </p:nvGraphicFramePr>
        <p:xfrm>
          <a:off x="2819400" y="3505200"/>
          <a:ext cx="1041400" cy="403225"/>
        </p:xfrm>
        <a:graphic>
          <a:graphicData uri="http://schemas.openxmlformats.org/presentationml/2006/ole">
            <p:oleObj spid="_x0000_s8211" name="Equation" r:id="rId20" imgW="520560" imgH="203040" progId="Equation.DSMT4">
              <p:embed/>
            </p:oleObj>
          </a:graphicData>
        </a:graphic>
      </p:graphicFrame>
      <p:sp>
        <p:nvSpPr>
          <p:cNvPr id="8245" name="Line 53"/>
          <p:cNvSpPr>
            <a:spLocks noChangeShapeType="1"/>
          </p:cNvSpPr>
          <p:nvPr/>
        </p:nvSpPr>
        <p:spPr bwMode="auto">
          <a:xfrm>
            <a:off x="2133600" y="5181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38862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47" name="Oval 55"/>
          <p:cNvSpPr>
            <a:spLocks noChangeArrowheads="1"/>
          </p:cNvSpPr>
          <p:nvPr/>
        </p:nvSpPr>
        <p:spPr bwMode="auto">
          <a:xfrm>
            <a:off x="3733800" y="4648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48" name="AutoShape 56"/>
          <p:cNvSpPr>
            <a:spLocks noChangeArrowheads="1"/>
          </p:cNvSpPr>
          <p:nvPr/>
        </p:nvSpPr>
        <p:spPr bwMode="auto">
          <a:xfrm>
            <a:off x="3886200" y="57150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12" name="Object 57"/>
          <p:cNvGraphicFramePr>
            <a:graphicFrameLocks noChangeAspect="1"/>
          </p:cNvGraphicFramePr>
          <p:nvPr/>
        </p:nvGraphicFramePr>
        <p:xfrm>
          <a:off x="3962400" y="4800600"/>
          <a:ext cx="290513" cy="404813"/>
        </p:xfrm>
        <a:graphic>
          <a:graphicData uri="http://schemas.openxmlformats.org/presentationml/2006/ole">
            <p:oleObj spid="_x0000_s8212" name="Equation" r:id="rId21" imgW="164880" imgH="228600" progId="Equation.DSMT4">
              <p:embed/>
            </p:oleObj>
          </a:graphicData>
        </a:graphic>
      </p:graphicFrame>
      <p:graphicFrame>
        <p:nvGraphicFramePr>
          <p:cNvPr id="8213" name="Object 58"/>
          <p:cNvGraphicFramePr>
            <a:graphicFrameLocks noChangeAspect="1"/>
          </p:cNvGraphicFramePr>
          <p:nvPr/>
        </p:nvGraphicFramePr>
        <p:xfrm>
          <a:off x="3962400" y="5410200"/>
          <a:ext cx="201613" cy="314325"/>
        </p:xfrm>
        <a:graphic>
          <a:graphicData uri="http://schemas.openxmlformats.org/presentationml/2006/ole">
            <p:oleObj spid="_x0000_s8213" name="Equation" r:id="rId22" imgW="114120" imgH="177480" progId="Equation.DSMT4">
              <p:embed/>
            </p:oleObj>
          </a:graphicData>
        </a:graphic>
      </p:graphicFrame>
      <p:graphicFrame>
        <p:nvGraphicFramePr>
          <p:cNvPr id="8214" name="Object 61"/>
          <p:cNvGraphicFramePr>
            <a:graphicFrameLocks noChangeAspect="1"/>
          </p:cNvGraphicFramePr>
          <p:nvPr/>
        </p:nvGraphicFramePr>
        <p:xfrm>
          <a:off x="2286000" y="5257800"/>
          <a:ext cx="1066800" cy="412750"/>
        </p:xfrm>
        <a:graphic>
          <a:graphicData uri="http://schemas.openxmlformats.org/presentationml/2006/ole">
            <p:oleObj spid="_x0000_s8214" name="Equation" r:id="rId23" imgW="520560" imgH="203040" progId="Equation.DSMT4">
              <p:embed/>
            </p:oleObj>
          </a:graphicData>
        </a:graphic>
      </p:graphicFrame>
      <p:sp>
        <p:nvSpPr>
          <p:cNvPr id="8249" name="Line 62"/>
          <p:cNvSpPr>
            <a:spLocks noChangeShapeType="1"/>
          </p:cNvSpPr>
          <p:nvPr/>
        </p:nvSpPr>
        <p:spPr bwMode="auto">
          <a:xfrm>
            <a:off x="4495800" y="5105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15" name="Object 63"/>
          <p:cNvGraphicFramePr>
            <a:graphicFrameLocks noChangeAspect="1"/>
          </p:cNvGraphicFramePr>
          <p:nvPr/>
        </p:nvGraphicFramePr>
        <p:xfrm>
          <a:off x="4572000" y="4648200"/>
          <a:ext cx="1092200" cy="403225"/>
        </p:xfrm>
        <a:graphic>
          <a:graphicData uri="http://schemas.openxmlformats.org/presentationml/2006/ole">
            <p:oleObj spid="_x0000_s8215" name="Equation" r:id="rId24" imgW="545760" imgH="203040" progId="Equation.DSMT4">
              <p:embed/>
            </p:oleObj>
          </a:graphicData>
        </a:graphic>
      </p:graphicFrame>
      <p:sp>
        <p:nvSpPr>
          <p:cNvPr id="8250" name="Oval 65"/>
          <p:cNvSpPr>
            <a:spLocks noChangeArrowheads="1"/>
          </p:cNvSpPr>
          <p:nvPr/>
        </p:nvSpPr>
        <p:spPr bwMode="auto">
          <a:xfrm>
            <a:off x="6096000" y="4800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51" name="AutoShape 66"/>
          <p:cNvSpPr>
            <a:spLocks noChangeArrowheads="1"/>
          </p:cNvSpPr>
          <p:nvPr/>
        </p:nvSpPr>
        <p:spPr bwMode="auto">
          <a:xfrm>
            <a:off x="6248400" y="5562600"/>
            <a:ext cx="381000" cy="228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16" name="Object 67"/>
          <p:cNvGraphicFramePr>
            <a:graphicFrameLocks noChangeAspect="1"/>
          </p:cNvGraphicFramePr>
          <p:nvPr/>
        </p:nvGraphicFramePr>
        <p:xfrm>
          <a:off x="6324600" y="4953000"/>
          <a:ext cx="290513" cy="404813"/>
        </p:xfrm>
        <a:graphic>
          <a:graphicData uri="http://schemas.openxmlformats.org/presentationml/2006/ole">
            <p:oleObj spid="_x0000_s8216" name="Equation" r:id="rId25" imgW="164880" imgH="228600" progId="Equation.DSMT4">
              <p:embed/>
            </p:oleObj>
          </a:graphicData>
        </a:graphic>
      </p:graphicFrame>
      <p:sp>
        <p:nvSpPr>
          <p:cNvPr id="8252" name="Oval 69"/>
          <p:cNvSpPr>
            <a:spLocks noChangeArrowheads="1"/>
          </p:cNvSpPr>
          <p:nvPr/>
        </p:nvSpPr>
        <p:spPr bwMode="auto">
          <a:xfrm>
            <a:off x="61722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847</Words>
  <Application>Microsoft PowerPoint</Application>
  <PresentationFormat>画面に合わせる (4:3)</PresentationFormat>
  <Paragraphs>256</Paragraphs>
  <Slides>29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1" baseType="lpstr">
      <vt:lpstr>標準デザイン</vt:lpstr>
      <vt:lpstr>Equation</vt:lpstr>
      <vt:lpstr>３．プッシュダウンオートマトンと 　　文脈自由文法</vt:lpstr>
      <vt:lpstr>3－1．プッシュダウンオートマトン</vt:lpstr>
      <vt:lpstr>PDAの概略</vt:lpstr>
      <vt:lpstr>PDAの数学的定義</vt:lpstr>
      <vt:lpstr>PDAの図式表現（状態遷移図）</vt:lpstr>
      <vt:lpstr>PDAの例</vt:lpstr>
      <vt:lpstr>形式的定義</vt:lpstr>
      <vt:lpstr>スライド 8</vt:lpstr>
      <vt:lpstr>PDAの状態遷移</vt:lpstr>
      <vt:lpstr>例２</vt:lpstr>
      <vt:lpstr>練習</vt:lpstr>
      <vt:lpstr>３－２.文脈自由文法</vt:lpstr>
      <vt:lpstr>文脈自由文法とは</vt:lpstr>
      <vt:lpstr>CFGのの形式的定義</vt:lpstr>
      <vt:lpstr>導出可能性を表す表現</vt:lpstr>
      <vt:lpstr>文脈自由言語（CFL）</vt:lpstr>
      <vt:lpstr>導出列</vt:lpstr>
      <vt:lpstr>構文解析木</vt:lpstr>
      <vt:lpstr>CFGの例２</vt:lpstr>
      <vt:lpstr>導出列２</vt:lpstr>
      <vt:lpstr>練習</vt:lpstr>
      <vt:lpstr>CFGの形式的定義例</vt:lpstr>
      <vt:lpstr>曖昧性</vt:lpstr>
      <vt:lpstr>曖昧なCLG例</vt:lpstr>
      <vt:lpstr>練習</vt:lpstr>
      <vt:lpstr>曖昧性の除去</vt:lpstr>
      <vt:lpstr>スライド 27</vt:lpstr>
      <vt:lpstr>本質的に曖昧なCFL</vt:lpstr>
      <vt:lpstr>CFGの応用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51</cp:revision>
  <dcterms:created xsi:type="dcterms:W3CDTF">2003-04-02T23:52:02Z</dcterms:created>
  <dcterms:modified xsi:type="dcterms:W3CDTF">2008-05-13T02:14:10Z</dcterms:modified>
</cp:coreProperties>
</file>